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9" r:id="rId4"/>
    <p:sldId id="261" r:id="rId5"/>
    <p:sldId id="282" r:id="rId6"/>
    <p:sldId id="353" r:id="rId7"/>
    <p:sldId id="367" r:id="rId8"/>
    <p:sldId id="286" r:id="rId9"/>
    <p:sldId id="287" r:id="rId10"/>
    <p:sldId id="288" r:id="rId11"/>
    <p:sldId id="289" r:id="rId12"/>
    <p:sldId id="292" r:id="rId13"/>
    <p:sldId id="294" r:id="rId14"/>
    <p:sldId id="269" r:id="rId15"/>
    <p:sldId id="355" r:id="rId16"/>
    <p:sldId id="356" r:id="rId17"/>
    <p:sldId id="357" r:id="rId18"/>
    <p:sldId id="358" r:id="rId19"/>
    <p:sldId id="364" r:id="rId20"/>
    <p:sldId id="365" r:id="rId21"/>
    <p:sldId id="366" r:id="rId22"/>
    <p:sldId id="368" r:id="rId23"/>
    <p:sldId id="263" r:id="rId24"/>
    <p:sldId id="392" r:id="rId25"/>
    <p:sldId id="268" r:id="rId26"/>
    <p:sldId id="390" r:id="rId27"/>
    <p:sldId id="270" r:id="rId28"/>
    <p:sldId id="375" r:id="rId29"/>
    <p:sldId id="377" r:id="rId30"/>
    <p:sldId id="376" r:id="rId31"/>
    <p:sldId id="370" r:id="rId32"/>
    <p:sldId id="371" r:id="rId33"/>
    <p:sldId id="372" r:id="rId34"/>
    <p:sldId id="383" r:id="rId35"/>
    <p:sldId id="388" r:id="rId36"/>
    <p:sldId id="384" r:id="rId37"/>
    <p:sldId id="378" r:id="rId38"/>
    <p:sldId id="380" r:id="rId39"/>
    <p:sldId id="385" r:id="rId40"/>
    <p:sldId id="386" r:id="rId41"/>
    <p:sldId id="387" r:id="rId42"/>
    <p:sldId id="391" r:id="rId43"/>
    <p:sldId id="389" r:id="rId44"/>
    <p:sldId id="381" r:id="rId45"/>
    <p:sldId id="352" r:id="rId46"/>
    <p:sldId id="382" r:id="rId4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14" autoAdjust="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ristin.wipfler\Dropbox\survival%20curv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Survival Curve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Short Survival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Sheet1!$B$3:$B$88</c:f>
              <c:numCache>
                <c:formatCode>General</c:formatCode>
                <c:ptCount val="86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12</c:v>
                </c:pt>
                <c:pt idx="4">
                  <c:v>12</c:v>
                </c:pt>
                <c:pt idx="5">
                  <c:v>15</c:v>
                </c:pt>
                <c:pt idx="6">
                  <c:v>16</c:v>
                </c:pt>
                <c:pt idx="7">
                  <c:v>20</c:v>
                </c:pt>
                <c:pt idx="8">
                  <c:v>22</c:v>
                </c:pt>
                <c:pt idx="9">
                  <c:v>22</c:v>
                </c:pt>
                <c:pt idx="10">
                  <c:v>24</c:v>
                </c:pt>
                <c:pt idx="11">
                  <c:v>26</c:v>
                </c:pt>
                <c:pt idx="12">
                  <c:v>28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30</c:v>
                </c:pt>
                <c:pt idx="17">
                  <c:v>33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39</c:v>
                </c:pt>
                <c:pt idx="23">
                  <c:v>41</c:v>
                </c:pt>
                <c:pt idx="24">
                  <c:v>42</c:v>
                </c:pt>
                <c:pt idx="25">
                  <c:v>45</c:v>
                </c:pt>
                <c:pt idx="26">
                  <c:v>47</c:v>
                </c:pt>
                <c:pt idx="27">
                  <c:v>49</c:v>
                </c:pt>
                <c:pt idx="28">
                  <c:v>53</c:v>
                </c:pt>
                <c:pt idx="29">
                  <c:v>54</c:v>
                </c:pt>
                <c:pt idx="30">
                  <c:v>60</c:v>
                </c:pt>
                <c:pt idx="31">
                  <c:v>62</c:v>
                </c:pt>
                <c:pt idx="32">
                  <c:v>62</c:v>
                </c:pt>
                <c:pt idx="33">
                  <c:v>64</c:v>
                </c:pt>
                <c:pt idx="34">
                  <c:v>68</c:v>
                </c:pt>
                <c:pt idx="35">
                  <c:v>71</c:v>
                </c:pt>
                <c:pt idx="36">
                  <c:v>76</c:v>
                </c:pt>
                <c:pt idx="37">
                  <c:v>77</c:v>
                </c:pt>
                <c:pt idx="38">
                  <c:v>77</c:v>
                </c:pt>
                <c:pt idx="39">
                  <c:v>82</c:v>
                </c:pt>
                <c:pt idx="40">
                  <c:v>82</c:v>
                </c:pt>
                <c:pt idx="41">
                  <c:v>82</c:v>
                </c:pt>
                <c:pt idx="42">
                  <c:v>82</c:v>
                </c:pt>
                <c:pt idx="43">
                  <c:v>83</c:v>
                </c:pt>
                <c:pt idx="44">
                  <c:v>86</c:v>
                </c:pt>
                <c:pt idx="45">
                  <c:v>87</c:v>
                </c:pt>
                <c:pt idx="46">
                  <c:v>88</c:v>
                </c:pt>
                <c:pt idx="47">
                  <c:v>94</c:v>
                </c:pt>
                <c:pt idx="48">
                  <c:v>97</c:v>
                </c:pt>
                <c:pt idx="49">
                  <c:v>98</c:v>
                </c:pt>
                <c:pt idx="50">
                  <c:v>98</c:v>
                </c:pt>
                <c:pt idx="51">
                  <c:v>98</c:v>
                </c:pt>
                <c:pt idx="52">
                  <c:v>99</c:v>
                </c:pt>
                <c:pt idx="53">
                  <c:v>99</c:v>
                </c:pt>
                <c:pt idx="54">
                  <c:v>100</c:v>
                </c:pt>
                <c:pt idx="55">
                  <c:v>100</c:v>
                </c:pt>
                <c:pt idx="56">
                  <c:v>103</c:v>
                </c:pt>
                <c:pt idx="57">
                  <c:v>105</c:v>
                </c:pt>
                <c:pt idx="58">
                  <c:v>106</c:v>
                </c:pt>
                <c:pt idx="59">
                  <c:v>108</c:v>
                </c:pt>
                <c:pt idx="60">
                  <c:v>110</c:v>
                </c:pt>
                <c:pt idx="61">
                  <c:v>111</c:v>
                </c:pt>
                <c:pt idx="62">
                  <c:v>111</c:v>
                </c:pt>
                <c:pt idx="63">
                  <c:v>111</c:v>
                </c:pt>
                <c:pt idx="64">
                  <c:v>112</c:v>
                </c:pt>
                <c:pt idx="65">
                  <c:v>113</c:v>
                </c:pt>
                <c:pt idx="66">
                  <c:v>114</c:v>
                </c:pt>
                <c:pt idx="67">
                  <c:v>114</c:v>
                </c:pt>
                <c:pt idx="68">
                  <c:v>119</c:v>
                </c:pt>
                <c:pt idx="69">
                  <c:v>121</c:v>
                </c:pt>
                <c:pt idx="70">
                  <c:v>121</c:v>
                </c:pt>
                <c:pt idx="71">
                  <c:v>123</c:v>
                </c:pt>
                <c:pt idx="72">
                  <c:v>124</c:v>
                </c:pt>
                <c:pt idx="73">
                  <c:v>126</c:v>
                </c:pt>
                <c:pt idx="74">
                  <c:v>127</c:v>
                </c:pt>
                <c:pt idx="75">
                  <c:v>133</c:v>
                </c:pt>
                <c:pt idx="76">
                  <c:v>134</c:v>
                </c:pt>
                <c:pt idx="77">
                  <c:v>135</c:v>
                </c:pt>
                <c:pt idx="78">
                  <c:v>136</c:v>
                </c:pt>
                <c:pt idx="79">
                  <c:v>138</c:v>
                </c:pt>
                <c:pt idx="80">
                  <c:v>138</c:v>
                </c:pt>
                <c:pt idx="81">
                  <c:v>139</c:v>
                </c:pt>
                <c:pt idx="82">
                  <c:v>141</c:v>
                </c:pt>
                <c:pt idx="83">
                  <c:v>142</c:v>
                </c:pt>
                <c:pt idx="84">
                  <c:v>144</c:v>
                </c:pt>
                <c:pt idx="85">
                  <c:v>144</c:v>
                </c:pt>
              </c:numCache>
            </c:numRef>
          </c:xVal>
          <c:yVal>
            <c:numRef>
              <c:f>Sheet1!$A$3:$A$88</c:f>
              <c:numCache>
                <c:formatCode>General</c:formatCode>
                <c:ptCount val="86"/>
                <c:pt idx="0">
                  <c:v>0.99710982658959602</c:v>
                </c:pt>
                <c:pt idx="1">
                  <c:v>0.99421965317919103</c:v>
                </c:pt>
                <c:pt idx="2">
                  <c:v>0.99132947976878605</c:v>
                </c:pt>
                <c:pt idx="3">
                  <c:v>0.98843930635838195</c:v>
                </c:pt>
                <c:pt idx="4">
                  <c:v>0.98554913294797697</c:v>
                </c:pt>
                <c:pt idx="5">
                  <c:v>0.98265895953757199</c:v>
                </c:pt>
                <c:pt idx="6">
                  <c:v>0.979768786127168</c:v>
                </c:pt>
                <c:pt idx="7">
                  <c:v>0.97687861271676302</c:v>
                </c:pt>
                <c:pt idx="8">
                  <c:v>0.97398843930635803</c:v>
                </c:pt>
                <c:pt idx="9">
                  <c:v>0.97109826589595305</c:v>
                </c:pt>
                <c:pt idx="10">
                  <c:v>0.96820809248554895</c:v>
                </c:pt>
                <c:pt idx="11">
                  <c:v>0.96531791907514397</c:v>
                </c:pt>
                <c:pt idx="12">
                  <c:v>0.96242774566473999</c:v>
                </c:pt>
                <c:pt idx="13">
                  <c:v>0.959537572254335</c:v>
                </c:pt>
                <c:pt idx="14">
                  <c:v>0.95664739884393102</c:v>
                </c:pt>
                <c:pt idx="15">
                  <c:v>0.95375722543352603</c:v>
                </c:pt>
                <c:pt idx="16">
                  <c:v>0.95086705202312205</c:v>
                </c:pt>
                <c:pt idx="17">
                  <c:v>0.94797687861271696</c:v>
                </c:pt>
                <c:pt idx="18">
                  <c:v>0.94508670520231197</c:v>
                </c:pt>
                <c:pt idx="19">
                  <c:v>0.94219653179190699</c:v>
                </c:pt>
                <c:pt idx="20">
                  <c:v>0.939306358381503</c:v>
                </c:pt>
                <c:pt idx="21">
                  <c:v>0.93641618497109802</c:v>
                </c:pt>
                <c:pt idx="22">
                  <c:v>0.93352601156069404</c:v>
                </c:pt>
                <c:pt idx="23">
                  <c:v>0.93063583815028905</c:v>
                </c:pt>
                <c:pt idx="24">
                  <c:v>0.92774566473988496</c:v>
                </c:pt>
                <c:pt idx="25">
                  <c:v>0.92485549132947997</c:v>
                </c:pt>
                <c:pt idx="26">
                  <c:v>0.92196531791907499</c:v>
                </c:pt>
                <c:pt idx="27">
                  <c:v>0.919075144508671</c:v>
                </c:pt>
                <c:pt idx="28">
                  <c:v>0.91618497109826602</c:v>
                </c:pt>
                <c:pt idx="29">
                  <c:v>0.91329479768786104</c:v>
                </c:pt>
                <c:pt idx="30">
                  <c:v>0.91040462427745605</c:v>
                </c:pt>
                <c:pt idx="31">
                  <c:v>0.90751445086705196</c:v>
                </c:pt>
                <c:pt idx="32">
                  <c:v>0.90462427745664797</c:v>
                </c:pt>
                <c:pt idx="33">
                  <c:v>0.90173410404624299</c:v>
                </c:pt>
                <c:pt idx="34">
                  <c:v>0.89884393063583801</c:v>
                </c:pt>
                <c:pt idx="35">
                  <c:v>0.89595375722543402</c:v>
                </c:pt>
                <c:pt idx="36">
                  <c:v>0.89306358381502904</c:v>
                </c:pt>
                <c:pt idx="37">
                  <c:v>0.89017341040462405</c:v>
                </c:pt>
                <c:pt idx="38">
                  <c:v>0.88728323699421996</c:v>
                </c:pt>
                <c:pt idx="39">
                  <c:v>0.88439306358381498</c:v>
                </c:pt>
                <c:pt idx="40">
                  <c:v>0.88150289017340999</c:v>
                </c:pt>
                <c:pt idx="41">
                  <c:v>0.87861271676300601</c:v>
                </c:pt>
                <c:pt idx="42">
                  <c:v>0.87572254335260102</c:v>
                </c:pt>
                <c:pt idx="43">
                  <c:v>0.87283236994219604</c:v>
                </c:pt>
                <c:pt idx="44">
                  <c:v>0.86994219653179194</c:v>
                </c:pt>
                <c:pt idx="45">
                  <c:v>0.86705202312138696</c:v>
                </c:pt>
                <c:pt idx="46">
                  <c:v>0.86416184971098198</c:v>
                </c:pt>
                <c:pt idx="47">
                  <c:v>0.86127167630057799</c:v>
                </c:pt>
                <c:pt idx="48">
                  <c:v>0.85838150289017401</c:v>
                </c:pt>
                <c:pt idx="49">
                  <c:v>0.85549132947976902</c:v>
                </c:pt>
                <c:pt idx="50">
                  <c:v>0.85260115606936404</c:v>
                </c:pt>
                <c:pt idx="51">
                  <c:v>0.84971098265895995</c:v>
                </c:pt>
                <c:pt idx="52">
                  <c:v>0.84682080924855496</c:v>
                </c:pt>
                <c:pt idx="53">
                  <c:v>0.84393063583814998</c:v>
                </c:pt>
                <c:pt idx="54">
                  <c:v>0.84104046242774599</c:v>
                </c:pt>
                <c:pt idx="55">
                  <c:v>0.83815028901734101</c:v>
                </c:pt>
                <c:pt idx="56">
                  <c:v>0.83526011560693603</c:v>
                </c:pt>
                <c:pt idx="57">
                  <c:v>0.83236994219653204</c:v>
                </c:pt>
                <c:pt idx="58">
                  <c:v>0.82947976878612695</c:v>
                </c:pt>
                <c:pt idx="59">
                  <c:v>0.82658959537572196</c:v>
                </c:pt>
                <c:pt idx="60">
                  <c:v>0.82369942196531798</c:v>
                </c:pt>
                <c:pt idx="61">
                  <c:v>0.820809248554913</c:v>
                </c:pt>
                <c:pt idx="62">
                  <c:v>0.81791907514450901</c:v>
                </c:pt>
                <c:pt idx="63">
                  <c:v>0.81502890173410403</c:v>
                </c:pt>
                <c:pt idx="64">
                  <c:v>0.81213872832369904</c:v>
                </c:pt>
                <c:pt idx="65">
                  <c:v>0.80924855491329495</c:v>
                </c:pt>
                <c:pt idx="66">
                  <c:v>0.80635838150288996</c:v>
                </c:pt>
                <c:pt idx="67">
                  <c:v>0.80346820809248498</c:v>
                </c:pt>
                <c:pt idx="68">
                  <c:v>0.800578034682081</c:v>
                </c:pt>
                <c:pt idx="69">
                  <c:v>0.79768786127167601</c:v>
                </c:pt>
                <c:pt idx="70">
                  <c:v>0.79479768786127203</c:v>
                </c:pt>
                <c:pt idx="71">
                  <c:v>0.79190751445086704</c:v>
                </c:pt>
                <c:pt idx="72">
                  <c:v>0.78901734104046195</c:v>
                </c:pt>
                <c:pt idx="73">
                  <c:v>0.78612716763005797</c:v>
                </c:pt>
                <c:pt idx="74">
                  <c:v>0.78323699421965298</c:v>
                </c:pt>
                <c:pt idx="75">
                  <c:v>0.780346820809248</c:v>
                </c:pt>
                <c:pt idx="76">
                  <c:v>0.77745664739884401</c:v>
                </c:pt>
                <c:pt idx="77">
                  <c:v>0.77456647398843903</c:v>
                </c:pt>
                <c:pt idx="78">
                  <c:v>0.77167630057803505</c:v>
                </c:pt>
                <c:pt idx="79">
                  <c:v>0.76878612716762995</c:v>
                </c:pt>
                <c:pt idx="80">
                  <c:v>0.76589595375722497</c:v>
                </c:pt>
                <c:pt idx="81">
                  <c:v>0.76300578034682098</c:v>
                </c:pt>
                <c:pt idx="82">
                  <c:v>0.760115606936416</c:v>
                </c:pt>
                <c:pt idx="83">
                  <c:v>0.75722543352601202</c:v>
                </c:pt>
                <c:pt idx="84">
                  <c:v>0.75433526011560703</c:v>
                </c:pt>
                <c:pt idx="85">
                  <c:v>0.75144508670520205</c:v>
                </c:pt>
              </c:numCache>
            </c:numRef>
          </c:yVal>
          <c:smooth val="0"/>
        </c:ser>
        <c:ser>
          <c:idx val="1"/>
          <c:order val="1"/>
          <c:tx>
            <c:v>Typical Survival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Sheet1!$B$89:$B$261</c:f>
              <c:numCache>
                <c:formatCode>General</c:formatCode>
                <c:ptCount val="173"/>
                <c:pt idx="0">
                  <c:v>146</c:v>
                </c:pt>
                <c:pt idx="1">
                  <c:v>147</c:v>
                </c:pt>
                <c:pt idx="2">
                  <c:v>148</c:v>
                </c:pt>
                <c:pt idx="3">
                  <c:v>150</c:v>
                </c:pt>
                <c:pt idx="4">
                  <c:v>153</c:v>
                </c:pt>
                <c:pt idx="5">
                  <c:v>154</c:v>
                </c:pt>
                <c:pt idx="6">
                  <c:v>154</c:v>
                </c:pt>
                <c:pt idx="7">
                  <c:v>157</c:v>
                </c:pt>
                <c:pt idx="8">
                  <c:v>159</c:v>
                </c:pt>
                <c:pt idx="9">
                  <c:v>164</c:v>
                </c:pt>
                <c:pt idx="10">
                  <c:v>164</c:v>
                </c:pt>
                <c:pt idx="11">
                  <c:v>165</c:v>
                </c:pt>
                <c:pt idx="12">
                  <c:v>167</c:v>
                </c:pt>
                <c:pt idx="13">
                  <c:v>169</c:v>
                </c:pt>
                <c:pt idx="14">
                  <c:v>175</c:v>
                </c:pt>
                <c:pt idx="15">
                  <c:v>175</c:v>
                </c:pt>
                <c:pt idx="16">
                  <c:v>177</c:v>
                </c:pt>
                <c:pt idx="17">
                  <c:v>178</c:v>
                </c:pt>
                <c:pt idx="18">
                  <c:v>178</c:v>
                </c:pt>
                <c:pt idx="19">
                  <c:v>179</c:v>
                </c:pt>
                <c:pt idx="20">
                  <c:v>182</c:v>
                </c:pt>
                <c:pt idx="21">
                  <c:v>183</c:v>
                </c:pt>
                <c:pt idx="22">
                  <c:v>187</c:v>
                </c:pt>
                <c:pt idx="23">
                  <c:v>189</c:v>
                </c:pt>
                <c:pt idx="24">
                  <c:v>199</c:v>
                </c:pt>
                <c:pt idx="25">
                  <c:v>202</c:v>
                </c:pt>
                <c:pt idx="26">
                  <c:v>203</c:v>
                </c:pt>
                <c:pt idx="27">
                  <c:v>206</c:v>
                </c:pt>
                <c:pt idx="28">
                  <c:v>208</c:v>
                </c:pt>
                <c:pt idx="29">
                  <c:v>209</c:v>
                </c:pt>
                <c:pt idx="30">
                  <c:v>211</c:v>
                </c:pt>
                <c:pt idx="31">
                  <c:v>213</c:v>
                </c:pt>
                <c:pt idx="32">
                  <c:v>216</c:v>
                </c:pt>
                <c:pt idx="33">
                  <c:v>224</c:v>
                </c:pt>
                <c:pt idx="34">
                  <c:v>224</c:v>
                </c:pt>
                <c:pt idx="35">
                  <c:v>225</c:v>
                </c:pt>
                <c:pt idx="36">
                  <c:v>225</c:v>
                </c:pt>
                <c:pt idx="37">
                  <c:v>231</c:v>
                </c:pt>
                <c:pt idx="38">
                  <c:v>231</c:v>
                </c:pt>
                <c:pt idx="39">
                  <c:v>231</c:v>
                </c:pt>
                <c:pt idx="40">
                  <c:v>232</c:v>
                </c:pt>
                <c:pt idx="41">
                  <c:v>232</c:v>
                </c:pt>
                <c:pt idx="42">
                  <c:v>232</c:v>
                </c:pt>
                <c:pt idx="43">
                  <c:v>233</c:v>
                </c:pt>
                <c:pt idx="44">
                  <c:v>239</c:v>
                </c:pt>
                <c:pt idx="45">
                  <c:v>244</c:v>
                </c:pt>
                <c:pt idx="46">
                  <c:v>254</c:v>
                </c:pt>
                <c:pt idx="47">
                  <c:v>254</c:v>
                </c:pt>
                <c:pt idx="48">
                  <c:v>256</c:v>
                </c:pt>
                <c:pt idx="49">
                  <c:v>256</c:v>
                </c:pt>
                <c:pt idx="50">
                  <c:v>256</c:v>
                </c:pt>
                <c:pt idx="51">
                  <c:v>268</c:v>
                </c:pt>
                <c:pt idx="52">
                  <c:v>269</c:v>
                </c:pt>
                <c:pt idx="53">
                  <c:v>270</c:v>
                </c:pt>
                <c:pt idx="54">
                  <c:v>272</c:v>
                </c:pt>
                <c:pt idx="55">
                  <c:v>276</c:v>
                </c:pt>
                <c:pt idx="56">
                  <c:v>277</c:v>
                </c:pt>
                <c:pt idx="57">
                  <c:v>278</c:v>
                </c:pt>
                <c:pt idx="58">
                  <c:v>279</c:v>
                </c:pt>
                <c:pt idx="59">
                  <c:v>285</c:v>
                </c:pt>
                <c:pt idx="60">
                  <c:v>290</c:v>
                </c:pt>
                <c:pt idx="61">
                  <c:v>291</c:v>
                </c:pt>
                <c:pt idx="62">
                  <c:v>296</c:v>
                </c:pt>
                <c:pt idx="63">
                  <c:v>298</c:v>
                </c:pt>
                <c:pt idx="64">
                  <c:v>298</c:v>
                </c:pt>
                <c:pt idx="65">
                  <c:v>300</c:v>
                </c:pt>
                <c:pt idx="66">
                  <c:v>307</c:v>
                </c:pt>
                <c:pt idx="67">
                  <c:v>310</c:v>
                </c:pt>
                <c:pt idx="68">
                  <c:v>313</c:v>
                </c:pt>
                <c:pt idx="69">
                  <c:v>313</c:v>
                </c:pt>
                <c:pt idx="70">
                  <c:v>317</c:v>
                </c:pt>
                <c:pt idx="71">
                  <c:v>318</c:v>
                </c:pt>
                <c:pt idx="72">
                  <c:v>318</c:v>
                </c:pt>
                <c:pt idx="73">
                  <c:v>320</c:v>
                </c:pt>
                <c:pt idx="74">
                  <c:v>320</c:v>
                </c:pt>
                <c:pt idx="75">
                  <c:v>322</c:v>
                </c:pt>
                <c:pt idx="76">
                  <c:v>323</c:v>
                </c:pt>
                <c:pt idx="77">
                  <c:v>326</c:v>
                </c:pt>
                <c:pt idx="78">
                  <c:v>327</c:v>
                </c:pt>
                <c:pt idx="79">
                  <c:v>329</c:v>
                </c:pt>
                <c:pt idx="80">
                  <c:v>330</c:v>
                </c:pt>
                <c:pt idx="81">
                  <c:v>333</c:v>
                </c:pt>
                <c:pt idx="82">
                  <c:v>335</c:v>
                </c:pt>
                <c:pt idx="83">
                  <c:v>342</c:v>
                </c:pt>
                <c:pt idx="84">
                  <c:v>343</c:v>
                </c:pt>
                <c:pt idx="85">
                  <c:v>343</c:v>
                </c:pt>
                <c:pt idx="86">
                  <c:v>345</c:v>
                </c:pt>
                <c:pt idx="87">
                  <c:v>346</c:v>
                </c:pt>
                <c:pt idx="88">
                  <c:v>350</c:v>
                </c:pt>
                <c:pt idx="89">
                  <c:v>357</c:v>
                </c:pt>
                <c:pt idx="90">
                  <c:v>357</c:v>
                </c:pt>
                <c:pt idx="91">
                  <c:v>358</c:v>
                </c:pt>
                <c:pt idx="92">
                  <c:v>360</c:v>
                </c:pt>
                <c:pt idx="93">
                  <c:v>362</c:v>
                </c:pt>
                <c:pt idx="94">
                  <c:v>364</c:v>
                </c:pt>
                <c:pt idx="95">
                  <c:v>369</c:v>
                </c:pt>
                <c:pt idx="96">
                  <c:v>370</c:v>
                </c:pt>
                <c:pt idx="97">
                  <c:v>370</c:v>
                </c:pt>
                <c:pt idx="98">
                  <c:v>372</c:v>
                </c:pt>
                <c:pt idx="99">
                  <c:v>372</c:v>
                </c:pt>
                <c:pt idx="100">
                  <c:v>372</c:v>
                </c:pt>
                <c:pt idx="101">
                  <c:v>375</c:v>
                </c:pt>
                <c:pt idx="102">
                  <c:v>378</c:v>
                </c:pt>
                <c:pt idx="103">
                  <c:v>380</c:v>
                </c:pt>
                <c:pt idx="104">
                  <c:v>383</c:v>
                </c:pt>
                <c:pt idx="105">
                  <c:v>383</c:v>
                </c:pt>
                <c:pt idx="106">
                  <c:v>384</c:v>
                </c:pt>
                <c:pt idx="107">
                  <c:v>385</c:v>
                </c:pt>
                <c:pt idx="108">
                  <c:v>386</c:v>
                </c:pt>
                <c:pt idx="109">
                  <c:v>386</c:v>
                </c:pt>
                <c:pt idx="110">
                  <c:v>394</c:v>
                </c:pt>
                <c:pt idx="111">
                  <c:v>394</c:v>
                </c:pt>
                <c:pt idx="112">
                  <c:v>395</c:v>
                </c:pt>
                <c:pt idx="113">
                  <c:v>399</c:v>
                </c:pt>
                <c:pt idx="114">
                  <c:v>404</c:v>
                </c:pt>
                <c:pt idx="115">
                  <c:v>405</c:v>
                </c:pt>
                <c:pt idx="116">
                  <c:v>406</c:v>
                </c:pt>
                <c:pt idx="117">
                  <c:v>414</c:v>
                </c:pt>
                <c:pt idx="118">
                  <c:v>415</c:v>
                </c:pt>
                <c:pt idx="119">
                  <c:v>419</c:v>
                </c:pt>
                <c:pt idx="120">
                  <c:v>419</c:v>
                </c:pt>
                <c:pt idx="121">
                  <c:v>422</c:v>
                </c:pt>
                <c:pt idx="122">
                  <c:v>424</c:v>
                </c:pt>
                <c:pt idx="123">
                  <c:v>425</c:v>
                </c:pt>
                <c:pt idx="124">
                  <c:v>425</c:v>
                </c:pt>
                <c:pt idx="125">
                  <c:v>426</c:v>
                </c:pt>
                <c:pt idx="126">
                  <c:v>427</c:v>
                </c:pt>
                <c:pt idx="127">
                  <c:v>430</c:v>
                </c:pt>
                <c:pt idx="128">
                  <c:v>434</c:v>
                </c:pt>
                <c:pt idx="129">
                  <c:v>435</c:v>
                </c:pt>
                <c:pt idx="130">
                  <c:v>438</c:v>
                </c:pt>
                <c:pt idx="131">
                  <c:v>442</c:v>
                </c:pt>
                <c:pt idx="132">
                  <c:v>442</c:v>
                </c:pt>
                <c:pt idx="133">
                  <c:v>448</c:v>
                </c:pt>
                <c:pt idx="134">
                  <c:v>448</c:v>
                </c:pt>
                <c:pt idx="135">
                  <c:v>448</c:v>
                </c:pt>
                <c:pt idx="136">
                  <c:v>452</c:v>
                </c:pt>
                <c:pt idx="137">
                  <c:v>452</c:v>
                </c:pt>
                <c:pt idx="138">
                  <c:v>454</c:v>
                </c:pt>
                <c:pt idx="139">
                  <c:v>454</c:v>
                </c:pt>
                <c:pt idx="140">
                  <c:v>454</c:v>
                </c:pt>
                <c:pt idx="141">
                  <c:v>454</c:v>
                </c:pt>
                <c:pt idx="142">
                  <c:v>457</c:v>
                </c:pt>
                <c:pt idx="143">
                  <c:v>458</c:v>
                </c:pt>
                <c:pt idx="144">
                  <c:v>459</c:v>
                </c:pt>
                <c:pt idx="145">
                  <c:v>460</c:v>
                </c:pt>
                <c:pt idx="146">
                  <c:v>463</c:v>
                </c:pt>
                <c:pt idx="147">
                  <c:v>467</c:v>
                </c:pt>
                <c:pt idx="148">
                  <c:v>467</c:v>
                </c:pt>
                <c:pt idx="149">
                  <c:v>468</c:v>
                </c:pt>
                <c:pt idx="150">
                  <c:v>468</c:v>
                </c:pt>
                <c:pt idx="151">
                  <c:v>469</c:v>
                </c:pt>
                <c:pt idx="152">
                  <c:v>476</c:v>
                </c:pt>
                <c:pt idx="153">
                  <c:v>480</c:v>
                </c:pt>
                <c:pt idx="154">
                  <c:v>482</c:v>
                </c:pt>
                <c:pt idx="155">
                  <c:v>482</c:v>
                </c:pt>
                <c:pt idx="156">
                  <c:v>485</c:v>
                </c:pt>
                <c:pt idx="157">
                  <c:v>485</c:v>
                </c:pt>
                <c:pt idx="158">
                  <c:v>486</c:v>
                </c:pt>
                <c:pt idx="159">
                  <c:v>489</c:v>
                </c:pt>
                <c:pt idx="160">
                  <c:v>498</c:v>
                </c:pt>
                <c:pt idx="161">
                  <c:v>502</c:v>
                </c:pt>
                <c:pt idx="162">
                  <c:v>505</c:v>
                </c:pt>
                <c:pt idx="163">
                  <c:v>508</c:v>
                </c:pt>
                <c:pt idx="164">
                  <c:v>515</c:v>
                </c:pt>
                <c:pt idx="165">
                  <c:v>519</c:v>
                </c:pt>
                <c:pt idx="166">
                  <c:v>532</c:v>
                </c:pt>
                <c:pt idx="167">
                  <c:v>535</c:v>
                </c:pt>
                <c:pt idx="168">
                  <c:v>535</c:v>
                </c:pt>
                <c:pt idx="169">
                  <c:v>541</c:v>
                </c:pt>
                <c:pt idx="170">
                  <c:v>541</c:v>
                </c:pt>
                <c:pt idx="171">
                  <c:v>543</c:v>
                </c:pt>
                <c:pt idx="172">
                  <c:v>546</c:v>
                </c:pt>
              </c:numCache>
            </c:numRef>
          </c:xVal>
          <c:yVal>
            <c:numRef>
              <c:f>Sheet1!$A$89:$A$261</c:f>
              <c:numCache>
                <c:formatCode>General</c:formatCode>
                <c:ptCount val="173"/>
                <c:pt idx="0">
                  <c:v>0.74855491329479795</c:v>
                </c:pt>
                <c:pt idx="1">
                  <c:v>0.74566473988439297</c:v>
                </c:pt>
                <c:pt idx="2">
                  <c:v>0.74277456647398898</c:v>
                </c:pt>
                <c:pt idx="3">
                  <c:v>0.739884393063584</c:v>
                </c:pt>
                <c:pt idx="4">
                  <c:v>0.73699421965317902</c:v>
                </c:pt>
                <c:pt idx="5">
                  <c:v>0.73410404624277503</c:v>
                </c:pt>
                <c:pt idx="6">
                  <c:v>0.73121387283237005</c:v>
                </c:pt>
                <c:pt idx="7">
                  <c:v>0.72832369942196495</c:v>
                </c:pt>
                <c:pt idx="8">
                  <c:v>0.72543352601156097</c:v>
                </c:pt>
                <c:pt idx="9">
                  <c:v>0.72254335260115599</c:v>
                </c:pt>
                <c:pt idx="10">
                  <c:v>0.719653179190751</c:v>
                </c:pt>
                <c:pt idx="11">
                  <c:v>0.71676300578034702</c:v>
                </c:pt>
                <c:pt idx="12">
                  <c:v>0.71387283236994203</c:v>
                </c:pt>
                <c:pt idx="13">
                  <c:v>0.71098265895953805</c:v>
                </c:pt>
                <c:pt idx="14">
                  <c:v>0.70809248554913296</c:v>
                </c:pt>
                <c:pt idx="15">
                  <c:v>0.70520231213872797</c:v>
                </c:pt>
                <c:pt idx="16">
                  <c:v>0.70231213872832299</c:v>
                </c:pt>
                <c:pt idx="17">
                  <c:v>0.699421965317919</c:v>
                </c:pt>
                <c:pt idx="18">
                  <c:v>0.69653179190751402</c:v>
                </c:pt>
                <c:pt idx="19">
                  <c:v>0.69364161849711004</c:v>
                </c:pt>
                <c:pt idx="20">
                  <c:v>0.69075144508670505</c:v>
                </c:pt>
                <c:pt idx="21">
                  <c:v>0.68786127167630096</c:v>
                </c:pt>
                <c:pt idx="22">
                  <c:v>0.68497109826589597</c:v>
                </c:pt>
                <c:pt idx="23">
                  <c:v>0.68208092485549099</c:v>
                </c:pt>
                <c:pt idx="24">
                  <c:v>0.679190751445087</c:v>
                </c:pt>
                <c:pt idx="25">
                  <c:v>0.67630057803468202</c:v>
                </c:pt>
                <c:pt idx="26">
                  <c:v>0.67341040462427804</c:v>
                </c:pt>
                <c:pt idx="27">
                  <c:v>0.67052023121387305</c:v>
                </c:pt>
                <c:pt idx="28">
                  <c:v>0.66763005780346796</c:v>
                </c:pt>
                <c:pt idx="29">
                  <c:v>0.66473988439306397</c:v>
                </c:pt>
                <c:pt idx="30">
                  <c:v>0.66184971098265899</c:v>
                </c:pt>
                <c:pt idx="31">
                  <c:v>0.65895953757225401</c:v>
                </c:pt>
                <c:pt idx="32">
                  <c:v>0.65606936416185002</c:v>
                </c:pt>
                <c:pt idx="33">
                  <c:v>0.65317919075144504</c:v>
                </c:pt>
                <c:pt idx="34">
                  <c:v>0.65028901734104105</c:v>
                </c:pt>
                <c:pt idx="35">
                  <c:v>0.64739884393063596</c:v>
                </c:pt>
                <c:pt idx="36">
                  <c:v>0.64450867052023098</c:v>
                </c:pt>
                <c:pt idx="37">
                  <c:v>0.64161849710982699</c:v>
                </c:pt>
                <c:pt idx="38">
                  <c:v>0.63872832369942201</c:v>
                </c:pt>
                <c:pt idx="39">
                  <c:v>0.63583815028901702</c:v>
                </c:pt>
                <c:pt idx="40">
                  <c:v>0.63294797687861304</c:v>
                </c:pt>
                <c:pt idx="41">
                  <c:v>0.63005780346820806</c:v>
                </c:pt>
                <c:pt idx="42">
                  <c:v>0.62716763005780396</c:v>
                </c:pt>
                <c:pt idx="43">
                  <c:v>0.62427745664739898</c:v>
                </c:pt>
                <c:pt idx="44">
                  <c:v>0.62138728323699399</c:v>
                </c:pt>
                <c:pt idx="45">
                  <c:v>0.61849710982659001</c:v>
                </c:pt>
                <c:pt idx="46">
                  <c:v>0.61560693641618502</c:v>
                </c:pt>
                <c:pt idx="47">
                  <c:v>0.61271676300578004</c:v>
                </c:pt>
                <c:pt idx="48">
                  <c:v>0.60982658959537595</c:v>
                </c:pt>
                <c:pt idx="49">
                  <c:v>0.60693641618497096</c:v>
                </c:pt>
                <c:pt idx="50">
                  <c:v>0.60404624277456598</c:v>
                </c:pt>
                <c:pt idx="51">
                  <c:v>0.60115606936416199</c:v>
                </c:pt>
                <c:pt idx="52">
                  <c:v>0.59826589595375701</c:v>
                </c:pt>
                <c:pt idx="53">
                  <c:v>0.59537572254335303</c:v>
                </c:pt>
                <c:pt idx="54">
                  <c:v>0.59248554913294804</c:v>
                </c:pt>
                <c:pt idx="55">
                  <c:v>0.58959537572254295</c:v>
                </c:pt>
                <c:pt idx="56">
                  <c:v>0.58670520231213896</c:v>
                </c:pt>
                <c:pt idx="57">
                  <c:v>0.58381502890173398</c:v>
                </c:pt>
                <c:pt idx="58">
                  <c:v>0.58092485549132999</c:v>
                </c:pt>
                <c:pt idx="59">
                  <c:v>0.57803468208092501</c:v>
                </c:pt>
                <c:pt idx="60">
                  <c:v>0.57514450867052003</c:v>
                </c:pt>
                <c:pt idx="61">
                  <c:v>0.57225433526011604</c:v>
                </c:pt>
                <c:pt idx="62">
                  <c:v>0.56936416184971095</c:v>
                </c:pt>
                <c:pt idx="63">
                  <c:v>0.56647398843930596</c:v>
                </c:pt>
                <c:pt idx="64">
                  <c:v>0.56358381502890198</c:v>
                </c:pt>
                <c:pt idx="65">
                  <c:v>0.560693641618497</c:v>
                </c:pt>
                <c:pt idx="66">
                  <c:v>0.55780346820809301</c:v>
                </c:pt>
                <c:pt idx="67">
                  <c:v>0.55491329479768803</c:v>
                </c:pt>
                <c:pt idx="68">
                  <c:v>0.55202312138728304</c:v>
                </c:pt>
                <c:pt idx="69">
                  <c:v>0.54913294797687795</c:v>
                </c:pt>
                <c:pt idx="70">
                  <c:v>0.54624277456647397</c:v>
                </c:pt>
                <c:pt idx="71">
                  <c:v>0.54335260115606898</c:v>
                </c:pt>
                <c:pt idx="72">
                  <c:v>0.540462427745665</c:v>
                </c:pt>
                <c:pt idx="73">
                  <c:v>0.53757225433526001</c:v>
                </c:pt>
                <c:pt idx="74">
                  <c:v>0.53468208092485503</c:v>
                </c:pt>
                <c:pt idx="75">
                  <c:v>0.53179190751445105</c:v>
                </c:pt>
                <c:pt idx="76">
                  <c:v>0.52890173410404595</c:v>
                </c:pt>
                <c:pt idx="77">
                  <c:v>0.52601156069364197</c:v>
                </c:pt>
                <c:pt idx="78">
                  <c:v>0.52312138728323698</c:v>
                </c:pt>
                <c:pt idx="79">
                  <c:v>0.520231213872832</c:v>
                </c:pt>
                <c:pt idx="80">
                  <c:v>0.51734104046242801</c:v>
                </c:pt>
                <c:pt idx="81">
                  <c:v>0.51445086705202303</c:v>
                </c:pt>
                <c:pt idx="82">
                  <c:v>0.51156069364161805</c:v>
                </c:pt>
                <c:pt idx="83">
                  <c:v>0.50867052023121395</c:v>
                </c:pt>
                <c:pt idx="84">
                  <c:v>0.50578034682080897</c:v>
                </c:pt>
                <c:pt idx="85">
                  <c:v>0.50289017341040498</c:v>
                </c:pt>
                <c:pt idx="86">
                  <c:v>0.5</c:v>
                </c:pt>
                <c:pt idx="87">
                  <c:v>0.49710982658959502</c:v>
                </c:pt>
                <c:pt idx="88">
                  <c:v>0.49421965317919098</c:v>
                </c:pt>
                <c:pt idx="89">
                  <c:v>0.49132947976878599</c:v>
                </c:pt>
                <c:pt idx="90">
                  <c:v>0.48843930635838101</c:v>
                </c:pt>
                <c:pt idx="91">
                  <c:v>0.48554913294797702</c:v>
                </c:pt>
                <c:pt idx="92">
                  <c:v>0.48265895953757199</c:v>
                </c:pt>
                <c:pt idx="93">
                  <c:v>0.479768786127168</c:v>
                </c:pt>
                <c:pt idx="94">
                  <c:v>0.47687861271676302</c:v>
                </c:pt>
                <c:pt idx="95">
                  <c:v>0.47398843930635798</c:v>
                </c:pt>
                <c:pt idx="96">
                  <c:v>0.47109826589595399</c:v>
                </c:pt>
                <c:pt idx="97">
                  <c:v>0.46820809248554901</c:v>
                </c:pt>
                <c:pt idx="98">
                  <c:v>0.46531791907514503</c:v>
                </c:pt>
                <c:pt idx="99">
                  <c:v>0.46242774566473999</c:v>
                </c:pt>
                <c:pt idx="100">
                  <c:v>0.459537572254335</c:v>
                </c:pt>
                <c:pt idx="101">
                  <c:v>0.45664739884393102</c:v>
                </c:pt>
                <c:pt idx="102">
                  <c:v>0.45375722543352598</c:v>
                </c:pt>
                <c:pt idx="103">
                  <c:v>0.450867052023121</c:v>
                </c:pt>
                <c:pt idx="104">
                  <c:v>0.44797687861271701</c:v>
                </c:pt>
                <c:pt idx="105">
                  <c:v>0.44508670520231203</c:v>
                </c:pt>
                <c:pt idx="106">
                  <c:v>0.44219653179190799</c:v>
                </c:pt>
                <c:pt idx="107">
                  <c:v>0.439306358381503</c:v>
                </c:pt>
                <c:pt idx="108">
                  <c:v>0.43641618497109802</c:v>
                </c:pt>
                <c:pt idx="109">
                  <c:v>0.43352601156069398</c:v>
                </c:pt>
                <c:pt idx="110">
                  <c:v>0.430635838150289</c:v>
                </c:pt>
                <c:pt idx="111">
                  <c:v>0.42774566473988401</c:v>
                </c:pt>
                <c:pt idx="112">
                  <c:v>0.42485549132947997</c:v>
                </c:pt>
                <c:pt idx="113">
                  <c:v>0.42196531791907499</c:v>
                </c:pt>
                <c:pt idx="114">
                  <c:v>0.41907514450867001</c:v>
                </c:pt>
                <c:pt idx="115">
                  <c:v>0.41618497109826602</c:v>
                </c:pt>
                <c:pt idx="116">
                  <c:v>0.41329479768786098</c:v>
                </c:pt>
                <c:pt idx="117">
                  <c:v>0.410404624277457</c:v>
                </c:pt>
                <c:pt idx="118">
                  <c:v>0.40751445086705201</c:v>
                </c:pt>
                <c:pt idx="119">
                  <c:v>0.40462427745664697</c:v>
                </c:pt>
                <c:pt idx="120">
                  <c:v>0.40173410404624299</c:v>
                </c:pt>
                <c:pt idx="121">
                  <c:v>0.39884393063583801</c:v>
                </c:pt>
                <c:pt idx="122">
                  <c:v>0.39595375722543402</c:v>
                </c:pt>
                <c:pt idx="123">
                  <c:v>0.39306358381502898</c:v>
                </c:pt>
                <c:pt idx="124">
                  <c:v>0.390173410404624</c:v>
                </c:pt>
                <c:pt idx="125">
                  <c:v>0.38728323699422001</c:v>
                </c:pt>
                <c:pt idx="126">
                  <c:v>0.38439306358381498</c:v>
                </c:pt>
                <c:pt idx="127">
                  <c:v>0.38150289017340999</c:v>
                </c:pt>
                <c:pt idx="128">
                  <c:v>0.37861271676300601</c:v>
                </c:pt>
                <c:pt idx="129">
                  <c:v>0.37572254335260102</c:v>
                </c:pt>
                <c:pt idx="130">
                  <c:v>0.37283236994219698</c:v>
                </c:pt>
                <c:pt idx="131">
                  <c:v>0.369942196531792</c:v>
                </c:pt>
                <c:pt idx="132">
                  <c:v>0.36705202312138702</c:v>
                </c:pt>
                <c:pt idx="133">
                  <c:v>0.36416184971098298</c:v>
                </c:pt>
                <c:pt idx="134">
                  <c:v>0.36127167630057799</c:v>
                </c:pt>
                <c:pt idx="135">
                  <c:v>0.35838150289017301</c:v>
                </c:pt>
                <c:pt idx="136">
                  <c:v>0.35549132947976902</c:v>
                </c:pt>
                <c:pt idx="137">
                  <c:v>0.35260115606936399</c:v>
                </c:pt>
                <c:pt idx="138">
                  <c:v>0.34971098265896</c:v>
                </c:pt>
                <c:pt idx="139">
                  <c:v>0.34682080924855502</c:v>
                </c:pt>
                <c:pt idx="140">
                  <c:v>0.34393063583814998</c:v>
                </c:pt>
                <c:pt idx="141">
                  <c:v>0.34104046242774599</c:v>
                </c:pt>
                <c:pt idx="142">
                  <c:v>0.33815028901734101</c:v>
                </c:pt>
                <c:pt idx="143">
                  <c:v>0.33526011560693603</c:v>
                </c:pt>
                <c:pt idx="144">
                  <c:v>0.33236994219653199</c:v>
                </c:pt>
                <c:pt idx="145">
                  <c:v>0.329479768786127</c:v>
                </c:pt>
                <c:pt idx="146">
                  <c:v>0.32658959537572302</c:v>
                </c:pt>
                <c:pt idx="147">
                  <c:v>0.32369942196531798</c:v>
                </c:pt>
                <c:pt idx="148">
                  <c:v>0.320809248554913</c:v>
                </c:pt>
                <c:pt idx="149">
                  <c:v>0.31791907514450901</c:v>
                </c:pt>
                <c:pt idx="150">
                  <c:v>0.31502890173410403</c:v>
                </c:pt>
                <c:pt idx="151">
                  <c:v>0.31213872832369899</c:v>
                </c:pt>
                <c:pt idx="152">
                  <c:v>0.309248554913295</c:v>
                </c:pt>
                <c:pt idx="153">
                  <c:v>0.30635838150289002</c:v>
                </c:pt>
                <c:pt idx="154">
                  <c:v>0.30346820809248598</c:v>
                </c:pt>
                <c:pt idx="155">
                  <c:v>0.300578034682081</c:v>
                </c:pt>
                <c:pt idx="156">
                  <c:v>0.29768786127167601</c:v>
                </c:pt>
                <c:pt idx="157">
                  <c:v>0.29479768786127197</c:v>
                </c:pt>
                <c:pt idx="158">
                  <c:v>0.29190751445086699</c:v>
                </c:pt>
                <c:pt idx="159">
                  <c:v>0.28901734104046201</c:v>
                </c:pt>
                <c:pt idx="160">
                  <c:v>0.28612716763005802</c:v>
                </c:pt>
                <c:pt idx="161">
                  <c:v>0.28323699421965298</c:v>
                </c:pt>
                <c:pt idx="162">
                  <c:v>0.280346820809249</c:v>
                </c:pt>
                <c:pt idx="163">
                  <c:v>0.27745664739884401</c:v>
                </c:pt>
                <c:pt idx="164">
                  <c:v>0.27456647398843897</c:v>
                </c:pt>
                <c:pt idx="165">
                  <c:v>0.27167630057803499</c:v>
                </c:pt>
                <c:pt idx="166">
                  <c:v>0.26878612716763001</c:v>
                </c:pt>
                <c:pt idx="167">
                  <c:v>0.26589595375722502</c:v>
                </c:pt>
                <c:pt idx="168">
                  <c:v>0.26300578034682098</c:v>
                </c:pt>
                <c:pt idx="169">
                  <c:v>0.260115606936416</c:v>
                </c:pt>
                <c:pt idx="170">
                  <c:v>0.25722543352601102</c:v>
                </c:pt>
                <c:pt idx="171">
                  <c:v>0.25433526011560698</c:v>
                </c:pt>
                <c:pt idx="172">
                  <c:v>0.25144508670520199</c:v>
                </c:pt>
              </c:numCache>
            </c:numRef>
          </c:yVal>
          <c:smooth val="0"/>
        </c:ser>
        <c:ser>
          <c:idx val="2"/>
          <c:order val="2"/>
          <c:tx>
            <c:v>Long Survival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Sheet1!$B$262:$B$348</c:f>
              <c:numCache>
                <c:formatCode>General</c:formatCode>
                <c:ptCount val="87"/>
                <c:pt idx="0">
                  <c:v>548</c:v>
                </c:pt>
                <c:pt idx="1">
                  <c:v>558</c:v>
                </c:pt>
                <c:pt idx="2">
                  <c:v>562</c:v>
                </c:pt>
                <c:pt idx="3">
                  <c:v>575</c:v>
                </c:pt>
                <c:pt idx="4">
                  <c:v>587</c:v>
                </c:pt>
                <c:pt idx="5">
                  <c:v>593</c:v>
                </c:pt>
                <c:pt idx="6">
                  <c:v>598</c:v>
                </c:pt>
                <c:pt idx="7">
                  <c:v>600</c:v>
                </c:pt>
                <c:pt idx="8">
                  <c:v>603</c:v>
                </c:pt>
                <c:pt idx="9">
                  <c:v>612</c:v>
                </c:pt>
                <c:pt idx="10">
                  <c:v>620</c:v>
                </c:pt>
                <c:pt idx="11">
                  <c:v>620</c:v>
                </c:pt>
                <c:pt idx="12">
                  <c:v>626</c:v>
                </c:pt>
                <c:pt idx="13">
                  <c:v>627</c:v>
                </c:pt>
                <c:pt idx="14">
                  <c:v>630</c:v>
                </c:pt>
                <c:pt idx="15">
                  <c:v>632</c:v>
                </c:pt>
                <c:pt idx="16">
                  <c:v>634</c:v>
                </c:pt>
                <c:pt idx="17">
                  <c:v>638</c:v>
                </c:pt>
                <c:pt idx="18">
                  <c:v>641</c:v>
                </c:pt>
                <c:pt idx="19">
                  <c:v>646</c:v>
                </c:pt>
                <c:pt idx="20">
                  <c:v>648</c:v>
                </c:pt>
                <c:pt idx="21">
                  <c:v>661</c:v>
                </c:pt>
                <c:pt idx="22">
                  <c:v>666</c:v>
                </c:pt>
                <c:pt idx="23">
                  <c:v>675</c:v>
                </c:pt>
                <c:pt idx="24">
                  <c:v>678</c:v>
                </c:pt>
                <c:pt idx="25">
                  <c:v>690</c:v>
                </c:pt>
                <c:pt idx="26">
                  <c:v>691</c:v>
                </c:pt>
                <c:pt idx="27">
                  <c:v>701</c:v>
                </c:pt>
                <c:pt idx="28">
                  <c:v>703</c:v>
                </c:pt>
                <c:pt idx="29">
                  <c:v>715</c:v>
                </c:pt>
                <c:pt idx="30">
                  <c:v>717</c:v>
                </c:pt>
                <c:pt idx="31">
                  <c:v>735</c:v>
                </c:pt>
                <c:pt idx="32">
                  <c:v>737</c:v>
                </c:pt>
                <c:pt idx="33">
                  <c:v>737</c:v>
                </c:pt>
                <c:pt idx="34">
                  <c:v>737</c:v>
                </c:pt>
                <c:pt idx="35">
                  <c:v>747</c:v>
                </c:pt>
                <c:pt idx="36">
                  <c:v>748</c:v>
                </c:pt>
                <c:pt idx="37">
                  <c:v>753</c:v>
                </c:pt>
                <c:pt idx="38">
                  <c:v>754</c:v>
                </c:pt>
                <c:pt idx="39">
                  <c:v>771</c:v>
                </c:pt>
                <c:pt idx="40">
                  <c:v>772</c:v>
                </c:pt>
                <c:pt idx="41">
                  <c:v>781</c:v>
                </c:pt>
                <c:pt idx="42">
                  <c:v>782</c:v>
                </c:pt>
                <c:pt idx="43">
                  <c:v>790</c:v>
                </c:pt>
                <c:pt idx="44">
                  <c:v>801</c:v>
                </c:pt>
                <c:pt idx="45">
                  <c:v>804</c:v>
                </c:pt>
                <c:pt idx="46">
                  <c:v>811</c:v>
                </c:pt>
                <c:pt idx="47">
                  <c:v>812</c:v>
                </c:pt>
                <c:pt idx="48">
                  <c:v>815</c:v>
                </c:pt>
                <c:pt idx="49">
                  <c:v>819</c:v>
                </c:pt>
                <c:pt idx="50">
                  <c:v>828</c:v>
                </c:pt>
                <c:pt idx="51">
                  <c:v>829</c:v>
                </c:pt>
                <c:pt idx="52">
                  <c:v>845</c:v>
                </c:pt>
                <c:pt idx="53">
                  <c:v>864</c:v>
                </c:pt>
                <c:pt idx="54">
                  <c:v>880</c:v>
                </c:pt>
                <c:pt idx="55">
                  <c:v>883</c:v>
                </c:pt>
                <c:pt idx="56">
                  <c:v>889</c:v>
                </c:pt>
                <c:pt idx="57">
                  <c:v>914</c:v>
                </c:pt>
                <c:pt idx="58">
                  <c:v>918</c:v>
                </c:pt>
                <c:pt idx="59">
                  <c:v>946</c:v>
                </c:pt>
                <c:pt idx="60">
                  <c:v>975</c:v>
                </c:pt>
                <c:pt idx="61">
                  <c:v>1010</c:v>
                </c:pt>
                <c:pt idx="62">
                  <c:v>1024</c:v>
                </c:pt>
                <c:pt idx="63">
                  <c:v>1062</c:v>
                </c:pt>
                <c:pt idx="64">
                  <c:v>1062</c:v>
                </c:pt>
                <c:pt idx="65">
                  <c:v>1143</c:v>
                </c:pt>
                <c:pt idx="66">
                  <c:v>1151</c:v>
                </c:pt>
                <c:pt idx="67">
                  <c:v>1161</c:v>
                </c:pt>
                <c:pt idx="68">
                  <c:v>1179</c:v>
                </c:pt>
                <c:pt idx="69">
                  <c:v>1233</c:v>
                </c:pt>
                <c:pt idx="70">
                  <c:v>1300</c:v>
                </c:pt>
                <c:pt idx="71">
                  <c:v>1315</c:v>
                </c:pt>
                <c:pt idx="72">
                  <c:v>1339</c:v>
                </c:pt>
                <c:pt idx="73">
                  <c:v>1448</c:v>
                </c:pt>
                <c:pt idx="74">
                  <c:v>1561</c:v>
                </c:pt>
                <c:pt idx="75">
                  <c:v>1638</c:v>
                </c:pt>
                <c:pt idx="76">
                  <c:v>1818</c:v>
                </c:pt>
                <c:pt idx="77">
                  <c:v>1977</c:v>
                </c:pt>
                <c:pt idx="78">
                  <c:v>1987</c:v>
                </c:pt>
                <c:pt idx="79">
                  <c:v>2362</c:v>
                </c:pt>
                <c:pt idx="80">
                  <c:v>2512</c:v>
                </c:pt>
                <c:pt idx="81">
                  <c:v>2729</c:v>
                </c:pt>
                <c:pt idx="82">
                  <c:v>2791</c:v>
                </c:pt>
                <c:pt idx="83">
                  <c:v>2883</c:v>
                </c:pt>
                <c:pt idx="84">
                  <c:v>3524</c:v>
                </c:pt>
                <c:pt idx="85">
                  <c:v>3667</c:v>
                </c:pt>
                <c:pt idx="86">
                  <c:v>3881</c:v>
                </c:pt>
              </c:numCache>
            </c:numRef>
          </c:xVal>
          <c:yVal>
            <c:numRef>
              <c:f>Sheet1!$A$262:$A$348</c:f>
              <c:numCache>
                <c:formatCode>General</c:formatCode>
                <c:ptCount val="87"/>
                <c:pt idx="0">
                  <c:v>0.24855491329479801</c:v>
                </c:pt>
                <c:pt idx="1">
                  <c:v>0.245664739884393</c:v>
                </c:pt>
                <c:pt idx="2">
                  <c:v>0.24277456647398801</c:v>
                </c:pt>
                <c:pt idx="3">
                  <c:v>0.239884393063584</c:v>
                </c:pt>
                <c:pt idx="4">
                  <c:v>0.23699421965317899</c:v>
                </c:pt>
                <c:pt idx="5">
                  <c:v>0.234104046242775</c:v>
                </c:pt>
                <c:pt idx="6">
                  <c:v>0.23121387283236999</c:v>
                </c:pt>
                <c:pt idx="7">
                  <c:v>0.22832369942196501</c:v>
                </c:pt>
                <c:pt idx="8">
                  <c:v>0.225433526011561</c:v>
                </c:pt>
                <c:pt idx="9">
                  <c:v>0.22254335260115601</c:v>
                </c:pt>
                <c:pt idx="10">
                  <c:v>0.219653179190751</c:v>
                </c:pt>
                <c:pt idx="11">
                  <c:v>0.21676300578034699</c:v>
                </c:pt>
                <c:pt idx="12">
                  <c:v>0.21387283236994201</c:v>
                </c:pt>
                <c:pt idx="13">
                  <c:v>0.21098265895953799</c:v>
                </c:pt>
                <c:pt idx="14">
                  <c:v>0.20809248554913301</c:v>
                </c:pt>
                <c:pt idx="15">
                  <c:v>0.205202312138728</c:v>
                </c:pt>
                <c:pt idx="16">
                  <c:v>0.20231213872832399</c:v>
                </c:pt>
                <c:pt idx="17">
                  <c:v>0.199421965317919</c:v>
                </c:pt>
                <c:pt idx="18">
                  <c:v>0.19653179190751399</c:v>
                </c:pt>
                <c:pt idx="19">
                  <c:v>0.19364161849711001</c:v>
                </c:pt>
                <c:pt idx="20">
                  <c:v>0.190751445086705</c:v>
                </c:pt>
                <c:pt idx="21">
                  <c:v>0.18786127167630101</c:v>
                </c:pt>
                <c:pt idx="22">
                  <c:v>0.184971098265896</c:v>
                </c:pt>
                <c:pt idx="23">
                  <c:v>0.18208092485549099</c:v>
                </c:pt>
                <c:pt idx="24">
                  <c:v>0.179190751445087</c:v>
                </c:pt>
                <c:pt idx="25">
                  <c:v>0.17630057803468199</c:v>
                </c:pt>
                <c:pt idx="26">
                  <c:v>0.17341040462427701</c:v>
                </c:pt>
                <c:pt idx="27">
                  <c:v>0.170520231213873</c:v>
                </c:pt>
                <c:pt idx="28">
                  <c:v>0.16763005780346801</c:v>
                </c:pt>
                <c:pt idx="29">
                  <c:v>0.164739884393064</c:v>
                </c:pt>
                <c:pt idx="30">
                  <c:v>0.16184971098265899</c:v>
                </c:pt>
                <c:pt idx="31">
                  <c:v>0.15895953757225401</c:v>
                </c:pt>
                <c:pt idx="32">
                  <c:v>0.15606936416184999</c:v>
                </c:pt>
                <c:pt idx="33">
                  <c:v>0.15317919075144501</c:v>
                </c:pt>
                <c:pt idx="34">
                  <c:v>0.15028901734104</c:v>
                </c:pt>
                <c:pt idx="35">
                  <c:v>0.14739884393063599</c:v>
                </c:pt>
                <c:pt idx="36">
                  <c:v>0.144508670520231</c:v>
                </c:pt>
                <c:pt idx="37">
                  <c:v>0.14161849710982699</c:v>
                </c:pt>
                <c:pt idx="38">
                  <c:v>0.13872832369942201</c:v>
                </c:pt>
                <c:pt idx="39">
                  <c:v>0.135838150289017</c:v>
                </c:pt>
                <c:pt idx="40">
                  <c:v>0.13294797687861301</c:v>
                </c:pt>
                <c:pt idx="41">
                  <c:v>0.130057803468208</c:v>
                </c:pt>
                <c:pt idx="42">
                  <c:v>0.12716763005780299</c:v>
                </c:pt>
                <c:pt idx="43">
                  <c:v>0.124277456647399</c:v>
                </c:pt>
                <c:pt idx="44">
                  <c:v>0.12138728323699401</c:v>
                </c:pt>
                <c:pt idx="45">
                  <c:v>0.11849710982658999</c:v>
                </c:pt>
                <c:pt idx="46">
                  <c:v>0.115606936416185</c:v>
                </c:pt>
                <c:pt idx="47">
                  <c:v>0.11271676300578</c:v>
                </c:pt>
                <c:pt idx="48">
                  <c:v>0.109826589595376</c:v>
                </c:pt>
                <c:pt idx="49">
                  <c:v>0.106936416184971</c:v>
                </c:pt>
                <c:pt idx="50">
                  <c:v>0.10404624277456601</c:v>
                </c:pt>
                <c:pt idx="51">
                  <c:v>0.10115606936416199</c:v>
                </c:pt>
                <c:pt idx="52">
                  <c:v>9.8265895953757204E-2</c:v>
                </c:pt>
                <c:pt idx="53">
                  <c:v>9.5375722543352595E-2</c:v>
                </c:pt>
                <c:pt idx="54">
                  <c:v>9.2485549132948E-2</c:v>
                </c:pt>
                <c:pt idx="55">
                  <c:v>8.9595375722543405E-2</c:v>
                </c:pt>
                <c:pt idx="56">
                  <c:v>8.6705202312138699E-2</c:v>
                </c:pt>
                <c:pt idx="57">
                  <c:v>8.3815028901734104E-2</c:v>
                </c:pt>
                <c:pt idx="58">
                  <c:v>8.0924855491329495E-2</c:v>
                </c:pt>
                <c:pt idx="59">
                  <c:v>7.80346820809249E-2</c:v>
                </c:pt>
                <c:pt idx="60">
                  <c:v>7.5144508670520194E-2</c:v>
                </c:pt>
                <c:pt idx="61">
                  <c:v>7.2254335260115599E-2</c:v>
                </c:pt>
                <c:pt idx="62">
                  <c:v>6.9364161849711004E-2</c:v>
                </c:pt>
                <c:pt idx="63">
                  <c:v>6.6473988439306395E-2</c:v>
                </c:pt>
                <c:pt idx="64">
                  <c:v>6.3583815028901702E-2</c:v>
                </c:pt>
                <c:pt idx="65">
                  <c:v>6.06936416184971E-2</c:v>
                </c:pt>
                <c:pt idx="66">
                  <c:v>5.7803468208092498E-2</c:v>
                </c:pt>
                <c:pt idx="67">
                  <c:v>5.4913294797687903E-2</c:v>
                </c:pt>
                <c:pt idx="68">
                  <c:v>5.2023121387283197E-2</c:v>
                </c:pt>
                <c:pt idx="69">
                  <c:v>4.9132947976878602E-2</c:v>
                </c:pt>
                <c:pt idx="70">
                  <c:v>4.6242774566474E-2</c:v>
                </c:pt>
                <c:pt idx="71">
                  <c:v>4.3352601156069398E-2</c:v>
                </c:pt>
                <c:pt idx="72">
                  <c:v>4.0462427745664803E-2</c:v>
                </c:pt>
                <c:pt idx="73">
                  <c:v>3.7572254335260097E-2</c:v>
                </c:pt>
                <c:pt idx="74">
                  <c:v>3.4682080924855502E-2</c:v>
                </c:pt>
                <c:pt idx="75">
                  <c:v>3.17919075144509E-2</c:v>
                </c:pt>
                <c:pt idx="76">
                  <c:v>2.8901734104046201E-2</c:v>
                </c:pt>
                <c:pt idx="77">
                  <c:v>2.6011560693641599E-2</c:v>
                </c:pt>
                <c:pt idx="78">
                  <c:v>2.3121387283237E-2</c:v>
                </c:pt>
                <c:pt idx="79">
                  <c:v>2.0231213872832401E-2</c:v>
                </c:pt>
                <c:pt idx="80">
                  <c:v>1.7341040462427699E-2</c:v>
                </c:pt>
                <c:pt idx="81">
                  <c:v>1.44508670520231E-2</c:v>
                </c:pt>
                <c:pt idx="82">
                  <c:v>1.15606936416185E-2</c:v>
                </c:pt>
                <c:pt idx="83">
                  <c:v>8.6705202312138702E-3</c:v>
                </c:pt>
                <c:pt idx="84">
                  <c:v>5.78034682080925E-3</c:v>
                </c:pt>
                <c:pt idx="85">
                  <c:v>2.8901734104046198E-3</c:v>
                </c:pt>
                <c:pt idx="86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787392"/>
        <c:axId val="53787968"/>
      </c:scatterChart>
      <c:valAx>
        <c:axId val="53787392"/>
        <c:scaling>
          <c:orientation val="minMax"/>
          <c:max val="4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/>
                  <a:t>Days</a:t>
                </a:r>
              </a:p>
            </c:rich>
          </c:tx>
          <c:layout>
            <c:manualLayout>
              <c:xMode val="edge"/>
              <c:yMode val="edge"/>
              <c:x val="0.49897548790773599"/>
              <c:y val="0.935492290026247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87968"/>
        <c:crosses val="autoZero"/>
        <c:crossBetween val="midCat"/>
      </c:valAx>
      <c:valAx>
        <c:axId val="5378796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Proportion Surviving</a:t>
                </a:r>
              </a:p>
            </c:rich>
          </c:tx>
          <c:layout>
            <c:manualLayout>
              <c:xMode val="edge"/>
              <c:yMode val="edge"/>
              <c:x val="8.6467790747946395E-3"/>
              <c:y val="0.1921162013839179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873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49D29A-DCFD-480B-8A00-6489FA947B07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206A9A-B63D-46ED-8BB6-3C6A9AAF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0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5B943A-B523-4FBD-9028-D86B1361ACBD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185F79-46AC-4C94-9BC0-BF42F5D4A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78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A9044B-E456-2D46-95D4-FFCE3374B0E2}" type="slidenum">
              <a:rPr lang="en-US" sz="1200">
                <a:latin typeface="Times New Roman" charset="0"/>
              </a:rPr>
              <a:pPr eaLnBrk="1" hangingPunct="1"/>
              <a:t>37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</a:rPr>
              <a:t>I have been working in this field for over a decade, and during this period I got an opportunity to work on a variety of problems related to Bioinformatics.  I can broadly group all these projects under three research themes.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1182" indent="-621182"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</a:rPr>
              <a:t>Calculated median  and median absolute deviation for all patients with survival time data (346 patients)</a:t>
            </a:r>
          </a:p>
          <a:p>
            <a:pPr marL="621182" indent="-621182">
              <a:spcBef>
                <a:spcPct val="20000"/>
              </a:spcBef>
            </a:pPr>
            <a:r>
              <a:rPr lang="en-US" sz="1100" dirty="0">
                <a:latin typeface="Calibri" charset="0"/>
                <a:cs typeface="Calibri" charset="0"/>
              </a:rPr>
              <a:t>	▪Median: 345.5 days</a:t>
            </a:r>
          </a:p>
          <a:p>
            <a:pPr marL="621182" indent="-621182">
              <a:spcBef>
                <a:spcPct val="20000"/>
              </a:spcBef>
            </a:pPr>
            <a:r>
              <a:rPr lang="en-US" sz="1100" dirty="0">
                <a:latin typeface="Calibri" charset="0"/>
                <a:cs typeface="Calibri" charset="0"/>
              </a:rPr>
              <a:t>	▪MAD: 201 days</a:t>
            </a:r>
          </a:p>
          <a:p>
            <a:pPr marL="621182" indent="-621182">
              <a:spcBef>
                <a:spcPct val="20000"/>
              </a:spcBef>
            </a:pPr>
            <a:endParaRPr lang="en-US" sz="1100" dirty="0">
              <a:latin typeface="Calibri" charset="0"/>
              <a:cs typeface="Calibri" charset="0"/>
            </a:endParaRPr>
          </a:p>
          <a:p>
            <a:pPr marL="621182" indent="-621182">
              <a:lnSpc>
                <a:spcPct val="130000"/>
              </a:lnSpc>
              <a:spcBef>
                <a:spcPct val="20000"/>
              </a:spcBef>
            </a:pPr>
            <a:r>
              <a:rPr lang="en-US" dirty="0">
                <a:latin typeface="Calibri" charset="0"/>
                <a:cs typeface="Calibri" charset="0"/>
              </a:rPr>
              <a:t>I divided the patients into long survival (survival &gt; 345.5 + 201) and short survival (survival &lt; 345.5 – 201)</a:t>
            </a:r>
          </a:p>
          <a:p>
            <a:endParaRPr lang="en-US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Median </a:t>
            </a:r>
            <a:r>
              <a:rPr lang="en-US" dirty="0">
                <a:latin typeface="Calibri" charset="0"/>
              </a:rPr>
              <a:t>closely matches 12 month median survival time reported in literature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Ran </a:t>
            </a:r>
            <a:r>
              <a:rPr lang="en-US" dirty="0" err="1">
                <a:latin typeface="Calibri" charset="0"/>
              </a:rPr>
              <a:t>RnBeads</a:t>
            </a:r>
            <a:r>
              <a:rPr lang="en-US" dirty="0">
                <a:latin typeface="Calibri" charset="0"/>
              </a:rPr>
              <a:t> again, noting these separate groups in the annotation file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A661828-E8C3-7243-8FE7-FFF6B738AA98}" type="slidenum">
              <a:rPr lang="en-US">
                <a:solidFill>
                  <a:schemeClr val="bg1"/>
                </a:solidFill>
                <a:latin typeface="Arial" charset="0"/>
              </a:rPr>
              <a:pPr/>
              <a:t>39</a:t>
            </a:fld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Short details for clustering of TCGA PAAD DNA methylation data:</a:t>
            </a:r>
            <a:endParaRPr lang="en-US" dirty="0"/>
          </a:p>
          <a:p>
            <a:r>
              <a:rPr lang="en-US" dirty="0"/>
              <a:t>We downloaded TCGA level3 Illumina Human Methylation 450kBeadArray DNA methylation data of 174 primary tumors and 10 normal samples by using </a:t>
            </a:r>
            <a:r>
              <a:rPr lang="en-US" dirty="0" err="1"/>
              <a:t>Bioconductor</a:t>
            </a:r>
            <a:r>
              <a:rPr lang="en-US" dirty="0"/>
              <a:t> tool “</a:t>
            </a:r>
            <a:r>
              <a:rPr lang="en-US" dirty="0" err="1"/>
              <a:t>RTCGAToolbox</a:t>
            </a:r>
            <a:r>
              <a:rPr lang="en-US" dirty="0"/>
              <a:t>”. We are using R package “impute” for the handling of missing values (but, if any probe are missing in more than 15% samples we are not considering those probes for further analysis). For differential methylation analysis we used </a:t>
            </a:r>
            <a:r>
              <a:rPr lang="en-US" dirty="0" err="1"/>
              <a:t>Bioconductor</a:t>
            </a:r>
            <a:r>
              <a:rPr lang="en-US" dirty="0"/>
              <a:t> tool “</a:t>
            </a:r>
            <a:r>
              <a:rPr lang="en-US" dirty="0" err="1"/>
              <a:t>samr</a:t>
            </a:r>
            <a:r>
              <a:rPr lang="en-US" dirty="0"/>
              <a:t>”. We did 1000 permutation and used cutoff 0.01 for both P-value and BH-Adjusted P-value for differential methylation analysis.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Details of figure:</a:t>
            </a:r>
            <a:endParaRPr lang="en-US" dirty="0"/>
          </a:p>
          <a:p>
            <a:r>
              <a:rPr lang="en-US" dirty="0"/>
              <a:t>We used β value of primary tumor samples (0.3 considered normal, &lt;0.3 is hypo and &gt;0.3 is </a:t>
            </a:r>
            <a:r>
              <a:rPr lang="en-US" dirty="0" err="1"/>
              <a:t>hypermethylated</a:t>
            </a:r>
            <a:r>
              <a:rPr lang="en-US" dirty="0"/>
              <a:t>) of top 300 </a:t>
            </a:r>
            <a:r>
              <a:rPr lang="en-US" dirty="0" err="1"/>
              <a:t>hypermethylated</a:t>
            </a:r>
            <a:r>
              <a:rPr lang="en-US" dirty="0"/>
              <a:t> and 200 hypomethylated probes for hierarchical clustering. For hierarchical clustering we are using Ward’s distance methods in R tool “</a:t>
            </a:r>
            <a:r>
              <a:rPr lang="en-US" dirty="0" err="1"/>
              <a:t>hclust</a:t>
            </a:r>
            <a:r>
              <a:rPr lang="en-US" dirty="0"/>
              <a:t>”.  Our clustering method finds four major clusters in TCGA pancreatic cancer data. </a:t>
            </a:r>
          </a:p>
          <a:p>
            <a:r>
              <a:rPr lang="en-US" dirty="0"/>
              <a:t>(In clustering figure patients ID’s are on X-axis and CpG-ID’s on Y axis.)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24A7C-A56D-084B-BCFF-655688F26D8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6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3B4669D-F09F-3345-8C45-2838AFAF5862}" type="slidenum">
              <a:rPr lang="en-US" sz="1200">
                <a:latin typeface="Times New Roman" charset="0"/>
              </a:rPr>
              <a:pPr eaLnBrk="1" hangingPunct="1"/>
              <a:t>46</a:t>
            </a:fld>
            <a:endParaRPr lang="en-US" sz="1200" dirty="0">
              <a:latin typeface="Times New Roman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ist_of_biological_databas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tyas.cserhati@unmc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cop2.mrc-lmb.cam.ac.uk/front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3UHw22hBpAk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mpauley@unomaha.edu" TargetMode="External"/><Relationship Id="rId2" Type="http://schemas.openxmlformats.org/officeDocument/2006/relationships/hyperlink" Target="mailto:dkbastola@unomaha.edu" TargetMode="Externa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b.org/iscb-careers-job-database" TargetMode="External"/><Relationship Id="rId2" Type="http://schemas.openxmlformats.org/officeDocument/2006/relationships/hyperlink" Target="http://www.jobs.com/q-bioinformatics-l-nebraska-job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mag.org/careers/features/2014/06/explosion-bioinformatics-careers" TargetMode="External"/><Relationship Id="rId5" Type="http://schemas.openxmlformats.org/officeDocument/2006/relationships/hyperlink" Target="http://jobs.newscientist.com/jobs/bioinformatics" TargetMode="External"/><Relationship Id="rId4" Type="http://schemas.openxmlformats.org/officeDocument/2006/relationships/hyperlink" Target="http://jobs.sciencecareers.org/jobs/bioinformatics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issnaf.org/web/images/stories/nih-logo-blue.gif&amp;imgrefurl=http://www.issnaf.org/web/index.php?option=com_content&amp;view=article&amp;id=286:nih-international-research-career-transition-program&amp;catid=36:tricks-and-tracks&amp;Itemid=69&amp;h=453&amp;w=500&amp;sz=48&amp;tbnid=aXjC-0fH-uYXoM::&amp;tbnh=118&amp;tbnw=130&amp;prev=/images?q=nih+logo+image&amp;usg=__y5M-aSocTL7eaF36U2ySPXnqoJY=&amp;ei=BuWkSfDbK8TAnQfQrrWVBQ&amp;sa=X&amp;oi=image_result&amp;resnum=3&amp;ct=image&amp;cd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330124"/>
          </a:xfrm>
        </p:spPr>
        <p:txBody>
          <a:bodyPr>
            <a:normAutofit/>
          </a:bodyPr>
          <a:lstStyle/>
          <a:p>
            <a:r>
              <a:rPr lang="en-US" sz="2800" smtClean="0"/>
              <a:t>Careers in Bioinformatics</a:t>
            </a:r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 fontScale="92500" lnSpcReduction="10000"/>
          </a:bodyPr>
          <a:lstStyle/>
          <a:p>
            <a:r>
              <a:rPr lang="hu-HU" smtClean="0"/>
              <a:t>Dr. </a:t>
            </a:r>
            <a:r>
              <a:rPr lang="en-US" smtClean="0"/>
              <a:t>Matthew </a:t>
            </a:r>
            <a:r>
              <a:rPr lang="en-US" smtClean="0"/>
              <a:t>Cserhati (UNMC)</a:t>
            </a:r>
            <a:endParaRPr lang="hu-HU" smtClean="0"/>
          </a:p>
          <a:p>
            <a:endParaRPr lang="en-US" smtClean="0"/>
          </a:p>
          <a:p>
            <a:r>
              <a:rPr lang="en-US" smtClean="0"/>
              <a:t>Nebraska </a:t>
            </a:r>
            <a:r>
              <a:rPr lang="en-US" smtClean="0"/>
              <a:t>Wesleyan</a:t>
            </a:r>
          </a:p>
          <a:p>
            <a:r>
              <a:rPr lang="en-US" smtClean="0"/>
              <a:t>Phage Symposium</a:t>
            </a:r>
          </a:p>
          <a:p>
            <a:r>
              <a:rPr lang="en-US"/>
              <a:t>April 15, 2016</a:t>
            </a:r>
          </a:p>
          <a:p>
            <a:endParaRPr lang="en-US"/>
          </a:p>
        </p:txBody>
      </p:sp>
      <p:pic>
        <p:nvPicPr>
          <p:cNvPr id="2050" name="Picture 2" descr="C:\Users\matyas.cserhati\Desktop\Work\other\Bioinformatika\cropped-d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2520"/>
            <a:ext cx="2333224" cy="2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tyas.cserhati\Desktop\Work\other\Bioinformatika\se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4860"/>
            <a:ext cx="4015807" cy="26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tyas.cserhati\Desktop\Work\other\Bioinformatika\Bioinformatic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4447902" cy="19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162800" cy="561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8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153834" cy="838200"/>
          </a:xfrm>
        </p:spPr>
        <p:txBody>
          <a:bodyPr/>
          <a:lstStyle/>
          <a:p>
            <a:r>
              <a:rPr lang="en-US" smtClean="0"/>
              <a:t>NCBI stats (2016)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391400" cy="4191000"/>
          </a:xfrm>
        </p:spPr>
        <p:txBody>
          <a:bodyPr/>
          <a:lstStyle/>
          <a:p>
            <a:r>
              <a:rPr lang="hu-HU" smtClean="0"/>
              <a:t>RefSeq (</a:t>
            </a:r>
            <a:r>
              <a:rPr lang="en-US" smtClean="0"/>
              <a:t>experimentally validated seuqences</a:t>
            </a:r>
            <a:r>
              <a:rPr lang="hu-HU" smtClean="0"/>
              <a:t>)</a:t>
            </a:r>
          </a:p>
          <a:p>
            <a:pPr lvl="1"/>
            <a:r>
              <a:rPr lang="hu-HU" smtClean="0"/>
              <a:t>58.5M </a:t>
            </a:r>
            <a:r>
              <a:rPr lang="en-US" smtClean="0"/>
              <a:t>protein sequences</a:t>
            </a:r>
            <a:endParaRPr lang="hu-HU" smtClean="0"/>
          </a:p>
          <a:p>
            <a:pPr lvl="1"/>
            <a:r>
              <a:rPr lang="hu-HU" smtClean="0"/>
              <a:t>13.7M trans</a:t>
            </a:r>
            <a:r>
              <a:rPr lang="en-US" smtClean="0"/>
              <a:t>cripts</a:t>
            </a:r>
            <a:r>
              <a:rPr lang="hu-HU" smtClean="0"/>
              <a:t> (mRNA)</a:t>
            </a:r>
          </a:p>
          <a:p>
            <a:pPr lvl="1"/>
            <a:r>
              <a:rPr lang="hu-HU" smtClean="0"/>
              <a:t>60.000 </a:t>
            </a:r>
            <a:r>
              <a:rPr lang="en-US" smtClean="0"/>
              <a:t>species</a:t>
            </a:r>
            <a:endParaRPr lang="hu-HU" smtClean="0"/>
          </a:p>
          <a:p>
            <a:r>
              <a:rPr lang="en-US" smtClean="0"/>
              <a:t>Newly determined sequences are sent to NCBI prior to publication </a:t>
            </a:r>
            <a:endParaRPr lang="hu-HU" smtClean="0"/>
          </a:p>
          <a:p>
            <a:pPr lvl="1"/>
            <a:r>
              <a:rPr lang="hu-HU" smtClean="0"/>
              <a:t>GenBank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762000"/>
          </a:xfrm>
        </p:spPr>
        <p:txBody>
          <a:bodyPr/>
          <a:lstStyle/>
          <a:p>
            <a:r>
              <a:rPr lang="hu-HU" smtClean="0"/>
              <a:t>BLAST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543800" cy="4495800"/>
          </a:xfrm>
        </p:spPr>
        <p:txBody>
          <a:bodyPr/>
          <a:lstStyle/>
          <a:p>
            <a:r>
              <a:rPr lang="hu-HU" smtClean="0"/>
              <a:t>Basic Local Alignment Search Tool</a:t>
            </a:r>
          </a:p>
          <a:p>
            <a:r>
              <a:rPr lang="en-US" smtClean="0"/>
              <a:t>Basic function is to measure similarity between </a:t>
            </a:r>
            <a:r>
              <a:rPr lang="en-US" u="sng" smtClean="0"/>
              <a:t>two sequences </a:t>
            </a:r>
            <a:r>
              <a:rPr lang="en-US" smtClean="0"/>
              <a:t>(nucleotide and/or protein)</a:t>
            </a:r>
            <a:endParaRPr lang="hu-HU" smtClean="0"/>
          </a:p>
          <a:p>
            <a:pPr lvl="1"/>
            <a:r>
              <a:rPr lang="en-US" smtClean="0"/>
              <a:t>Same/similar number/% of bp, aa</a:t>
            </a:r>
            <a:endParaRPr lang="hu-HU" smtClean="0"/>
          </a:p>
          <a:p>
            <a:pPr lvl="1"/>
            <a:r>
              <a:rPr lang="en-US" smtClean="0"/>
              <a:t>Length of alignment</a:t>
            </a:r>
            <a:endParaRPr lang="hu-HU" smtClean="0"/>
          </a:p>
          <a:p>
            <a:pPr lvl="1"/>
            <a:r>
              <a:rPr lang="en-US" smtClean="0"/>
              <a:t>E-value (probability of getting similar alignment by chance)</a:t>
            </a:r>
            <a:endParaRPr lang="hu-HU" smtClean="0"/>
          </a:p>
          <a:p>
            <a:r>
              <a:rPr lang="en-US" smtClean="0"/>
              <a:t>Otherwise used to compare a shorter </a:t>
            </a:r>
            <a:r>
              <a:rPr lang="en-US" b="1" smtClean="0"/>
              <a:t>query</a:t>
            </a:r>
            <a:r>
              <a:rPr lang="en-US" smtClean="0"/>
              <a:t> sequence with </a:t>
            </a:r>
            <a:r>
              <a:rPr lang="en-US" b="1" smtClean="0"/>
              <a:t>subject</a:t>
            </a:r>
            <a:r>
              <a:rPr lang="en-US" smtClean="0"/>
              <a:t> sequences in a database</a:t>
            </a: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5605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505200" cy="34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63" y="1371600"/>
            <a:ext cx="53574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63" y="4086924"/>
            <a:ext cx="5084338" cy="27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470296" y="1600200"/>
            <a:ext cx="693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419600" y="4038600"/>
            <a:ext cx="381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3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543800" cy="914400"/>
          </a:xfrm>
        </p:spPr>
        <p:txBody>
          <a:bodyPr/>
          <a:lstStyle/>
          <a:p>
            <a:r>
              <a:rPr lang="hu-HU" smtClean="0"/>
              <a:t>MySQL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620000" cy="4267200"/>
          </a:xfrm>
        </p:spPr>
        <p:txBody>
          <a:bodyPr/>
          <a:lstStyle/>
          <a:p>
            <a:r>
              <a:rPr lang="en-US" smtClean="0"/>
              <a:t>Most commonly used database language</a:t>
            </a:r>
          </a:p>
          <a:p>
            <a:r>
              <a:rPr lang="en-US" smtClean="0"/>
              <a:t>SQL: </a:t>
            </a:r>
            <a:r>
              <a:rPr lang="hu-HU" smtClean="0"/>
              <a:t>Structured Query Language</a:t>
            </a:r>
            <a:endParaRPr lang="en-US" smtClean="0"/>
          </a:p>
          <a:p>
            <a:pPr lvl="1"/>
            <a:r>
              <a:rPr lang="en-US" smtClean="0"/>
              <a:t>Database design</a:t>
            </a:r>
          </a:p>
          <a:p>
            <a:pPr lvl="1"/>
            <a:r>
              <a:rPr lang="en-US" smtClean="0"/>
              <a:t>Data storage</a:t>
            </a:r>
          </a:p>
          <a:p>
            <a:pPr lvl="1"/>
            <a:r>
              <a:rPr lang="en-US" smtClean="0"/>
              <a:t>Data query</a:t>
            </a:r>
            <a:endParaRPr lang="hu-HU" smtClean="0"/>
          </a:p>
          <a:p>
            <a:r>
              <a:rPr lang="en-US" smtClean="0"/>
              <a:t>Command line language like Linux</a:t>
            </a:r>
            <a:endParaRPr lang="hu-HU" smtClean="0"/>
          </a:p>
          <a:p>
            <a:r>
              <a:rPr lang="en-US" smtClean="0"/>
              <a:t>Data stored in databases, data tables, columns, and rows</a:t>
            </a:r>
          </a:p>
          <a:p>
            <a:r>
              <a:rPr lang="en-US" smtClean="0"/>
              <a:t>A single database can have 20-1000 tables for one project</a:t>
            </a: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4159266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762000"/>
          </a:xfrm>
        </p:spPr>
        <p:txBody>
          <a:bodyPr>
            <a:noAutofit/>
          </a:bodyPr>
          <a:lstStyle/>
          <a:p>
            <a:r>
              <a:rPr lang="en-US" sz="3000" smtClean="0"/>
              <a:t>Other well-known databases</a:t>
            </a:r>
            <a:endParaRPr lang="en-US" sz="3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239000" cy="4648200"/>
          </a:xfrm>
        </p:spPr>
        <p:txBody>
          <a:bodyPr>
            <a:normAutofit lnSpcReduction="10000"/>
          </a:bodyPr>
          <a:lstStyle/>
          <a:p>
            <a:r>
              <a:rPr lang="hu-HU" smtClean="0"/>
              <a:t>EBI: European Bioinformatics Institute</a:t>
            </a:r>
          </a:p>
          <a:p>
            <a:r>
              <a:rPr lang="hu-HU" smtClean="0"/>
              <a:t>Swissprot: </a:t>
            </a:r>
            <a:r>
              <a:rPr lang="en-US" smtClean="0"/>
              <a:t>protein database</a:t>
            </a:r>
            <a:endParaRPr lang="hu-HU" smtClean="0"/>
          </a:p>
          <a:p>
            <a:r>
              <a:rPr lang="hu-HU" smtClean="0"/>
              <a:t>EMBOSS</a:t>
            </a:r>
            <a:r>
              <a:rPr lang="en-US" smtClean="0"/>
              <a:t>:</a:t>
            </a:r>
            <a:r>
              <a:rPr lang="hu-HU" smtClean="0"/>
              <a:t> </a:t>
            </a:r>
            <a:r>
              <a:rPr lang="en-US" smtClean="0"/>
              <a:t>bioinformatics software</a:t>
            </a:r>
          </a:p>
          <a:p>
            <a:r>
              <a:rPr lang="hu-HU" smtClean="0"/>
              <a:t>Transfac: </a:t>
            </a:r>
            <a:r>
              <a:rPr lang="en-US" smtClean="0"/>
              <a:t>regulatory motifs</a:t>
            </a:r>
            <a:endParaRPr lang="hu-HU" smtClean="0"/>
          </a:p>
          <a:p>
            <a:r>
              <a:rPr lang="en-US" smtClean="0"/>
              <a:t>PATRIC</a:t>
            </a:r>
            <a:r>
              <a:rPr lang="hu-HU" smtClean="0"/>
              <a:t>: </a:t>
            </a:r>
            <a:r>
              <a:rPr lang="en-US" smtClean="0"/>
              <a:t>pathogenic interactions db</a:t>
            </a:r>
            <a:endParaRPr lang="hu-HU" smtClean="0"/>
          </a:p>
          <a:p>
            <a:r>
              <a:rPr lang="hu-HU" smtClean="0"/>
              <a:t>UCSC Genome Browser</a:t>
            </a:r>
          </a:p>
          <a:p>
            <a:r>
              <a:rPr lang="hu-HU" smtClean="0"/>
              <a:t>Ensembl: </a:t>
            </a:r>
            <a:r>
              <a:rPr lang="en-US" smtClean="0"/>
              <a:t>genetic data</a:t>
            </a:r>
            <a:endParaRPr lang="hu-HU" smtClean="0"/>
          </a:p>
          <a:p>
            <a:r>
              <a:rPr lang="hu-HU" smtClean="0"/>
              <a:t>JGI: </a:t>
            </a:r>
            <a:r>
              <a:rPr lang="en-US" smtClean="0"/>
              <a:t>curated db with genome, gene, protein sequences for different species</a:t>
            </a:r>
          </a:p>
          <a:p>
            <a:r>
              <a:rPr lang="hu-HU">
                <a:hlinkClick r:id="rId2"/>
              </a:rPr>
              <a:t>https://</a:t>
            </a:r>
            <a:r>
              <a:rPr lang="hu-HU" smtClean="0">
                <a:hlinkClick r:id="rId2"/>
              </a:rPr>
              <a:t>en.wikipedia.org/wiki/List_of_biological_databases</a:t>
            </a:r>
            <a:r>
              <a:rPr lang="en-US" smtClean="0"/>
              <a:t> </a:t>
            </a:r>
            <a:endParaRPr lang="hu-HU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724936"/>
          </a:xfrm>
        </p:spPr>
        <p:txBody>
          <a:bodyPr/>
          <a:lstStyle/>
          <a:p>
            <a:r>
              <a:rPr lang="hu-HU" smtClean="0"/>
              <a:t>Dedi</a:t>
            </a:r>
            <a:r>
              <a:rPr lang="en-US" smtClean="0"/>
              <a:t>cated databases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7109908" cy="4267200"/>
          </a:xfrm>
        </p:spPr>
        <p:txBody>
          <a:bodyPr>
            <a:normAutofit/>
          </a:bodyPr>
          <a:lstStyle/>
          <a:p>
            <a:r>
              <a:rPr lang="en-US" smtClean="0"/>
              <a:t>Data for one/few specific organisms</a:t>
            </a:r>
            <a:endParaRPr lang="hu-HU" smtClean="0"/>
          </a:p>
          <a:p>
            <a:pPr lvl="1"/>
            <a:r>
              <a:rPr lang="en-US" smtClean="0"/>
              <a:t>Experimental systems</a:t>
            </a:r>
            <a:endParaRPr lang="hu-HU" smtClean="0"/>
          </a:p>
          <a:p>
            <a:r>
              <a:rPr lang="hu-HU" smtClean="0"/>
              <a:t>TAIR: Arabidopsis </a:t>
            </a:r>
            <a:r>
              <a:rPr lang="en-US" smtClean="0"/>
              <a:t>genetics data</a:t>
            </a:r>
            <a:endParaRPr lang="hu-HU" smtClean="0"/>
          </a:p>
          <a:p>
            <a:r>
              <a:rPr lang="hu-HU" smtClean="0"/>
              <a:t>Xenbase: </a:t>
            </a:r>
            <a:r>
              <a:rPr lang="en-US" smtClean="0"/>
              <a:t>frog</a:t>
            </a:r>
            <a:r>
              <a:rPr lang="hu-HU" smtClean="0"/>
              <a:t> (X. laevis)</a:t>
            </a:r>
          </a:p>
          <a:p>
            <a:r>
              <a:rPr lang="hu-HU" smtClean="0"/>
              <a:t>Wormbase (C. elegans)</a:t>
            </a:r>
          </a:p>
          <a:p>
            <a:r>
              <a:rPr lang="hu-HU" smtClean="0"/>
              <a:t>RGD: </a:t>
            </a:r>
            <a:r>
              <a:rPr lang="en-US" smtClean="0"/>
              <a:t>rat genome database</a:t>
            </a:r>
            <a:endParaRPr lang="hu-HU" smtClean="0"/>
          </a:p>
          <a:p>
            <a:r>
              <a:rPr lang="hu-HU" smtClean="0"/>
              <a:t>SGD: Saccharomyces genom</a:t>
            </a:r>
            <a:r>
              <a:rPr lang="en-US" smtClean="0"/>
              <a:t>e db</a:t>
            </a:r>
            <a:endParaRPr lang="hu-HU" smtClean="0"/>
          </a:p>
          <a:p>
            <a:r>
              <a:rPr lang="hu-HU" smtClean="0"/>
              <a:t>FlyBase: D. </a:t>
            </a:r>
            <a:r>
              <a:rPr lang="en-US" smtClean="0"/>
              <a:t>m</a:t>
            </a:r>
            <a:r>
              <a:rPr lang="hu-HU" smtClean="0"/>
              <a:t>elanogaster</a:t>
            </a:r>
          </a:p>
          <a:p>
            <a:r>
              <a:rPr lang="hu-HU" smtClean="0"/>
              <a:t>SNiPHunter: SNP </a:t>
            </a:r>
            <a:r>
              <a:rPr lang="en-US" smtClean="0"/>
              <a:t>db/human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543800" cy="646664"/>
          </a:xfrm>
        </p:spPr>
        <p:txBody>
          <a:bodyPr>
            <a:normAutofit/>
          </a:bodyPr>
          <a:lstStyle/>
          <a:p>
            <a:r>
              <a:rPr lang="en-US" sz="3200" smtClean="0"/>
              <a:t>European Bioinformatics Institute (EBI)</a:t>
            </a:r>
            <a:endParaRPr lang="en-US" sz="3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100607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9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216711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64" y="3505200"/>
            <a:ext cx="4977196" cy="323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"/>
            <a:ext cx="3965864" cy="3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83697" y="191588"/>
            <a:ext cx="312365" cy="215536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11469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4XT4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07464" y="1905000"/>
            <a:ext cx="693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46743" y="2895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0" y="847725"/>
            <a:ext cx="79014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7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077634" cy="609600"/>
          </a:xfrm>
        </p:spPr>
        <p:txBody>
          <a:bodyPr>
            <a:normAutofit fontScale="90000"/>
          </a:bodyPr>
          <a:lstStyle/>
          <a:p>
            <a:r>
              <a:rPr lang="en-US" smtClean="0"/>
              <a:t>Personal introduction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338508" cy="4419600"/>
          </a:xfrm>
        </p:spPr>
        <p:txBody>
          <a:bodyPr>
            <a:normAutofit/>
          </a:bodyPr>
          <a:lstStyle/>
          <a:p>
            <a:r>
              <a:rPr lang="hu-HU" smtClean="0"/>
              <a:t>MSc: </a:t>
            </a:r>
            <a:r>
              <a:rPr lang="en-US" smtClean="0"/>
              <a:t>biology</a:t>
            </a:r>
            <a:r>
              <a:rPr lang="hu-HU" smtClean="0"/>
              <a:t>, </a:t>
            </a:r>
            <a:r>
              <a:rPr lang="en-US" smtClean="0"/>
              <a:t>Eotvos Lorand University, Hungary</a:t>
            </a:r>
            <a:endParaRPr lang="hu-HU" smtClean="0"/>
          </a:p>
          <a:p>
            <a:r>
              <a:rPr lang="hu-HU"/>
              <a:t>BSc: </a:t>
            </a:r>
            <a:r>
              <a:rPr lang="en-US"/>
              <a:t>University of Szeged, </a:t>
            </a:r>
            <a:r>
              <a:rPr lang="en-US" smtClean="0"/>
              <a:t>software engineering, Hungary</a:t>
            </a:r>
            <a:endParaRPr lang="hu-HU"/>
          </a:p>
          <a:p>
            <a:r>
              <a:rPr lang="hu-HU" smtClean="0"/>
              <a:t>PhD: </a:t>
            </a:r>
            <a:r>
              <a:rPr lang="en-US" smtClean="0"/>
              <a:t>biology</a:t>
            </a:r>
            <a:r>
              <a:rPr lang="hu-HU" smtClean="0"/>
              <a:t>, </a:t>
            </a:r>
            <a:r>
              <a:rPr lang="en-US" smtClean="0"/>
              <a:t>University of Szeged</a:t>
            </a:r>
          </a:p>
          <a:p>
            <a:r>
              <a:rPr lang="en-US" smtClean="0"/>
              <a:t>Post-doc: University of Nebraska-Lincoln</a:t>
            </a:r>
            <a:endParaRPr lang="hu-HU" smtClean="0"/>
          </a:p>
          <a:p>
            <a:r>
              <a:rPr lang="hu-HU" smtClean="0"/>
              <a:t>University of Nebraska Medical Center</a:t>
            </a:r>
          </a:p>
          <a:p>
            <a:pPr lvl="1"/>
            <a:r>
              <a:rPr lang="hu-HU" smtClean="0"/>
              <a:t>Durham Research Center 1</a:t>
            </a:r>
          </a:p>
          <a:p>
            <a:r>
              <a:rPr lang="hu-HU" smtClean="0"/>
              <a:t>Bioinformati</a:t>
            </a:r>
            <a:r>
              <a:rPr lang="en-US" smtClean="0"/>
              <a:t>cs </a:t>
            </a:r>
            <a:r>
              <a:rPr lang="en-US" smtClean="0"/>
              <a:t>programmer</a:t>
            </a:r>
          </a:p>
          <a:p>
            <a:r>
              <a:rPr lang="en-US" smtClean="0"/>
              <a:t>Email: </a:t>
            </a:r>
            <a:r>
              <a:rPr lang="en-US" smtClean="0">
                <a:hlinkClick r:id="rId2"/>
              </a:rPr>
              <a:t>matyas.cserhati@unmc.edu</a:t>
            </a:r>
            <a:r>
              <a:rPr lang="en-US" smtClean="0"/>
              <a:t> </a:t>
            </a: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994006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7463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92099"/>
            <a:ext cx="4649333" cy="419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209800" y="3429000"/>
            <a:ext cx="2057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1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731476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0"/>
            <a:ext cx="7024744" cy="1143000"/>
          </a:xfrm>
        </p:spPr>
        <p:txBody>
          <a:bodyPr/>
          <a:lstStyle/>
          <a:p>
            <a:pPr algn="ctr"/>
            <a:r>
              <a:rPr lang="en-US"/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3848929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724936"/>
          </a:xfrm>
        </p:spPr>
        <p:txBody>
          <a:bodyPr/>
          <a:lstStyle/>
          <a:p>
            <a:r>
              <a:rPr lang="en-US" smtClean="0"/>
              <a:t>Tools used in data analysis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620000" cy="4343400"/>
          </a:xfrm>
        </p:spPr>
        <p:txBody>
          <a:bodyPr>
            <a:normAutofit/>
          </a:bodyPr>
          <a:lstStyle/>
          <a:p>
            <a:r>
              <a:rPr lang="en-US" smtClean="0"/>
              <a:t>For those with background in genomics, proteomics, microarrays</a:t>
            </a:r>
          </a:p>
          <a:p>
            <a:r>
              <a:rPr lang="en-US" smtClean="0"/>
              <a:t>Operating system is usually Linux but also Windows</a:t>
            </a:r>
            <a:endParaRPr lang="hu-HU" smtClean="0"/>
          </a:p>
          <a:p>
            <a:pPr lvl="1"/>
            <a:r>
              <a:rPr lang="en-US" smtClean="0"/>
              <a:t>Linux is used for precise calculations, and code development</a:t>
            </a:r>
            <a:endParaRPr lang="hu-HU" smtClean="0"/>
          </a:p>
          <a:p>
            <a:pPr lvl="2"/>
            <a:r>
              <a:rPr lang="hu-HU" smtClean="0"/>
              <a:t>RedHat, Centos</a:t>
            </a:r>
          </a:p>
          <a:p>
            <a:pPr lvl="1"/>
            <a:r>
              <a:rPr lang="hu-HU" smtClean="0"/>
              <a:t>Windows</a:t>
            </a:r>
            <a:r>
              <a:rPr lang="en-US" smtClean="0"/>
              <a:t> is used mainly for modelling</a:t>
            </a:r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92516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Languages used in bioinformatics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analysis languages</a:t>
            </a:r>
            <a:r>
              <a:rPr lang="hu-HU"/>
              <a:t>: Matlab, perl, </a:t>
            </a:r>
            <a:r>
              <a:rPr lang="hu-HU" b="1"/>
              <a:t>python</a:t>
            </a:r>
            <a:r>
              <a:rPr lang="hu-HU"/>
              <a:t>, C, </a:t>
            </a:r>
            <a:r>
              <a:rPr lang="hu-HU" b="1"/>
              <a:t>R</a:t>
            </a:r>
            <a:r>
              <a:rPr lang="en-US" b="1"/>
              <a:t> </a:t>
            </a:r>
            <a:r>
              <a:rPr lang="en-US"/>
              <a:t>(statistical functions)</a:t>
            </a:r>
          </a:p>
          <a:p>
            <a:pPr lvl="1"/>
            <a:r>
              <a:rPr lang="en-US"/>
              <a:t>Modules: BioPerl, BioPython, Bioconductor</a:t>
            </a:r>
            <a:endParaRPr lang="hu-HU"/>
          </a:p>
          <a:p>
            <a:r>
              <a:rPr lang="en-US"/>
              <a:t>Database languages</a:t>
            </a:r>
            <a:r>
              <a:rPr lang="hu-HU"/>
              <a:t>: PHP (Laravel), </a:t>
            </a:r>
            <a:r>
              <a:rPr lang="hu-HU" b="1"/>
              <a:t>Java</a:t>
            </a:r>
            <a:r>
              <a:rPr lang="hu-HU"/>
              <a:t>, Javascript, jQuery</a:t>
            </a:r>
            <a:r>
              <a:rPr lang="en-US"/>
              <a:t> (dynamic content)</a:t>
            </a:r>
            <a:endParaRPr lang="hu-HU"/>
          </a:p>
          <a:p>
            <a:r>
              <a:rPr lang="en-US"/>
              <a:t>Data storage languages</a:t>
            </a:r>
            <a:r>
              <a:rPr lang="hu-HU"/>
              <a:t>: </a:t>
            </a:r>
            <a:r>
              <a:rPr lang="hu-HU" b="1"/>
              <a:t>MySQL</a:t>
            </a:r>
            <a:r>
              <a:rPr lang="hu-HU"/>
              <a:t>, noSQL</a:t>
            </a:r>
          </a:p>
          <a:p>
            <a:r>
              <a:rPr lang="hu-HU"/>
              <a:t>Model</a:t>
            </a:r>
            <a:r>
              <a:rPr lang="en-US"/>
              <a:t>ling</a:t>
            </a:r>
            <a:r>
              <a:rPr lang="hu-HU"/>
              <a:t> software: Cytoscape, </a:t>
            </a:r>
            <a:r>
              <a:rPr lang="hu-HU" b="1"/>
              <a:t>Matlab</a:t>
            </a: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509447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2362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Figure from paper constructed in 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4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056" y="762000"/>
            <a:ext cx="7024744" cy="646664"/>
          </a:xfrm>
        </p:spPr>
        <p:txBody>
          <a:bodyPr>
            <a:normAutofit fontScale="90000"/>
          </a:bodyPr>
          <a:lstStyle/>
          <a:p>
            <a:r>
              <a:rPr lang="en-US" smtClean="0"/>
              <a:t>Ribosomal protein networks</a:t>
            </a:r>
            <a:endParaRPr lang="en-US"/>
          </a:p>
        </p:txBody>
      </p:sp>
      <p:pic>
        <p:nvPicPr>
          <p:cNvPr id="1026" name="Picture 2" descr="C:\Users\matyas.cserhati\Desktop\oddstuff_from_unmc_comp_4-14-2014\UNL_case\Ribosomal_paper_8-22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505200" cy="377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tyas.cserhati\Desktop\oddstuff_from_unmc_comp_4-14-2014\UNL_case\Ribosomal_paper_8-22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82" y="1609876"/>
            <a:ext cx="4362450" cy="440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882996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Figures from presentation constructed in CytoScape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806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609600"/>
          </a:xfrm>
        </p:spPr>
        <p:txBody>
          <a:bodyPr>
            <a:normAutofit fontScale="90000"/>
          </a:bodyPr>
          <a:lstStyle/>
          <a:p>
            <a:r>
              <a:rPr lang="hu-HU" smtClean="0"/>
              <a:t>Linux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876800"/>
          </a:xfrm>
        </p:spPr>
        <p:txBody>
          <a:bodyPr>
            <a:normAutofit/>
          </a:bodyPr>
          <a:lstStyle/>
          <a:p>
            <a:r>
              <a:rPr lang="en-US" smtClean="0"/>
              <a:t>Command line operating system similar to DOS</a:t>
            </a:r>
            <a:endParaRPr lang="hu-HU" smtClean="0"/>
          </a:p>
          <a:p>
            <a:r>
              <a:rPr lang="en-US" smtClean="0"/>
              <a:t>Hierarchical folder system with permissions on files/directories</a:t>
            </a:r>
            <a:endParaRPr lang="hu-HU" smtClean="0"/>
          </a:p>
          <a:p>
            <a:r>
              <a:rPr lang="en-US" smtClean="0"/>
              <a:t>Useful for running programs and storing files in a systematic way</a:t>
            </a:r>
            <a:endParaRPr lang="hu-HU" smtClean="0"/>
          </a:p>
          <a:p>
            <a:r>
              <a:rPr lang="en-US" smtClean="0"/>
              <a:t>Not difficult to learn</a:t>
            </a:r>
            <a:endParaRPr lang="hu-HU" smtClean="0"/>
          </a:p>
          <a:p>
            <a:pPr lvl="1"/>
            <a:r>
              <a:rPr lang="en-US" smtClean="0"/>
              <a:t>A lot can be done with 50 commands</a:t>
            </a:r>
            <a:endParaRPr lang="hu-HU" smtClean="0"/>
          </a:p>
          <a:p>
            <a:pPr lvl="1"/>
            <a:r>
              <a:rPr lang="en-US" smtClean="0"/>
              <a:t>Many online guides</a:t>
            </a:r>
            <a:endParaRPr lang="hu-HU" smtClean="0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12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262310" cy="724936"/>
          </a:xfrm>
        </p:spPr>
        <p:txBody>
          <a:bodyPr>
            <a:normAutofit fontScale="90000"/>
          </a:bodyPr>
          <a:lstStyle/>
          <a:p>
            <a:r>
              <a:rPr lang="en-US"/>
              <a:t>Data curation and </a:t>
            </a:r>
            <a:r>
              <a:rPr lang="en-US" smtClean="0"/>
              <a:t>annotation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8800"/>
            <a:ext cx="6777317" cy="4003829"/>
          </a:xfrm>
        </p:spPr>
        <p:txBody>
          <a:bodyPr/>
          <a:lstStyle/>
          <a:p>
            <a:r>
              <a:rPr lang="en-US" smtClean="0"/>
              <a:t>Involves using algorithms in predicting biological structures</a:t>
            </a:r>
          </a:p>
          <a:p>
            <a:r>
              <a:rPr lang="en-US" smtClean="0"/>
              <a:t>E.g. functional annotation of genes in virus genome project</a:t>
            </a:r>
          </a:p>
          <a:p>
            <a:pPr lvl="1"/>
            <a:r>
              <a:rPr lang="en-US" smtClean="0"/>
              <a:t>Using CLC Genomics to predict ORFS in de novo (unguided) assembled virus genome</a:t>
            </a:r>
          </a:p>
          <a:p>
            <a:pPr lvl="1"/>
            <a:r>
              <a:rPr lang="en-US" smtClean="0"/>
              <a:t>Using blast to find homologous viral genes with same function</a:t>
            </a:r>
          </a:p>
          <a:p>
            <a:pPr lvl="1"/>
            <a:r>
              <a:rPr lang="en-US" smtClean="0"/>
              <a:t>Structural prediction programs to predict 3D structure of proteins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7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3563"/>
            <a:ext cx="8610600" cy="412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732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315200" cy="685800"/>
          </a:xfrm>
        </p:spPr>
        <p:txBody>
          <a:bodyPr>
            <a:normAutofit/>
          </a:bodyPr>
          <a:lstStyle/>
          <a:p>
            <a:r>
              <a:rPr lang="en-US" sz="3400" smtClean="0"/>
              <a:t>Research responsibilities, projects</a:t>
            </a:r>
            <a:endParaRPr lang="en-US" sz="3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696200" cy="4724400"/>
          </a:xfrm>
        </p:spPr>
        <p:txBody>
          <a:bodyPr>
            <a:normAutofit lnSpcReduction="10000"/>
          </a:bodyPr>
          <a:lstStyle/>
          <a:p>
            <a:r>
              <a:rPr lang="hu-HU" smtClean="0"/>
              <a:t>NeuroAIDS </a:t>
            </a:r>
            <a:r>
              <a:rPr lang="en-US" smtClean="0"/>
              <a:t>database development</a:t>
            </a:r>
            <a:endParaRPr lang="hu-HU" smtClean="0"/>
          </a:p>
          <a:p>
            <a:pPr lvl="1"/>
            <a:r>
              <a:rPr lang="hu-HU" smtClean="0"/>
              <a:t>XHTML, Java, Javascript, MySQL</a:t>
            </a:r>
          </a:p>
          <a:p>
            <a:pPr lvl="1"/>
            <a:r>
              <a:rPr lang="hu-HU" smtClean="0"/>
              <a:t>Jboss </a:t>
            </a:r>
            <a:r>
              <a:rPr lang="en-US" smtClean="0"/>
              <a:t>server</a:t>
            </a:r>
            <a:endParaRPr lang="hu-HU" smtClean="0"/>
          </a:p>
          <a:p>
            <a:pPr lvl="1"/>
            <a:r>
              <a:rPr lang="hu-HU" smtClean="0"/>
              <a:t>Linux </a:t>
            </a:r>
            <a:r>
              <a:rPr lang="en-US" smtClean="0"/>
              <a:t>environment</a:t>
            </a:r>
            <a:endParaRPr lang="hu-HU" smtClean="0"/>
          </a:p>
          <a:p>
            <a:r>
              <a:rPr lang="hu-HU" smtClean="0"/>
              <a:t>Next Generation Sequencing </a:t>
            </a:r>
            <a:r>
              <a:rPr lang="en-US" smtClean="0"/>
              <a:t>data generation</a:t>
            </a:r>
            <a:endParaRPr lang="hu-HU" smtClean="0"/>
          </a:p>
          <a:p>
            <a:pPr lvl="1"/>
            <a:r>
              <a:rPr lang="en-US" smtClean="0"/>
              <a:t>Demultiplexing (index-based read sequence generation)</a:t>
            </a:r>
          </a:p>
          <a:p>
            <a:pPr lvl="1"/>
            <a:r>
              <a:rPr lang="en-US" smtClean="0"/>
              <a:t>Data transfer &amp; storage</a:t>
            </a:r>
            <a:endParaRPr lang="hu-HU" smtClean="0"/>
          </a:p>
          <a:p>
            <a:r>
              <a:rPr lang="en-US" smtClean="0"/>
              <a:t>Differential gene expression analysis</a:t>
            </a:r>
          </a:p>
          <a:p>
            <a:r>
              <a:rPr lang="en-US" smtClean="0"/>
              <a:t>Staphylococcus SNP detection and analysis</a:t>
            </a:r>
            <a:endParaRPr lang="hu-HU" smtClean="0"/>
          </a:p>
          <a:p>
            <a:r>
              <a:rPr lang="en-US" b="1" smtClean="0"/>
              <a:t>In silico assembly and annotation of giant virus genomes (in collaboration with Nebr. Wesleyan)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716066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yas.cserhati\Desktop\Work\NNTC\paper\NNTC_DB_1-19-2015\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44309"/>
            <a:ext cx="5486400" cy="533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709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smtClean="0"/>
              <a:t>Structural bioinformatics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162800" cy="4038600"/>
          </a:xfrm>
        </p:spPr>
        <p:txBody>
          <a:bodyPr/>
          <a:lstStyle/>
          <a:p>
            <a:r>
              <a:rPr lang="en-US" smtClean="0"/>
              <a:t>Deals with the prediction of 3D structures of biological macromolecules</a:t>
            </a:r>
          </a:p>
          <a:p>
            <a:pPr lvl="1"/>
            <a:r>
              <a:rPr lang="en-US" smtClean="0"/>
              <a:t>DNA, RNA, proteins</a:t>
            </a:r>
          </a:p>
          <a:p>
            <a:r>
              <a:rPr lang="en-US" smtClean="0"/>
              <a:t>Disciplines: biochemistry, biophysics</a:t>
            </a:r>
          </a:p>
          <a:p>
            <a:r>
              <a:rPr lang="en-US" smtClean="0"/>
              <a:t>Useful databases:</a:t>
            </a:r>
          </a:p>
          <a:p>
            <a:pPr lvl="1"/>
            <a:r>
              <a:rPr lang="en-US" smtClean="0"/>
              <a:t>Molecular Modeling database</a:t>
            </a:r>
          </a:p>
          <a:p>
            <a:pPr lvl="1"/>
            <a:r>
              <a:rPr lang="en-US" smtClean="0"/>
              <a:t>Protein Data Bank</a:t>
            </a:r>
          </a:p>
          <a:p>
            <a:pPr lvl="1"/>
            <a:r>
              <a:rPr lang="en-US" smtClean="0"/>
              <a:t>SCOP: Structural Classification Of Proteins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58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SCOP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scop2.mrc-lmb.cam.ac.uk/front.html</a:t>
            </a:r>
            <a:r>
              <a:rPr lang="en-US" smtClean="0"/>
              <a:t> </a:t>
            </a:r>
            <a:endParaRPr lang="en-US"/>
          </a:p>
          <a:p>
            <a:r>
              <a:rPr lang="en-US" smtClean="0"/>
              <a:t>Classifies proteins into folds, superfamilies, families</a:t>
            </a:r>
          </a:p>
          <a:p>
            <a:r>
              <a:rPr lang="en-US" smtClean="0"/>
              <a:t>More detailed structures at lower level of hierarchy</a:t>
            </a:r>
          </a:p>
          <a:p>
            <a:pPr lvl="1"/>
            <a:r>
              <a:rPr lang="en-US"/>
              <a:t>E.g. b.1.12.1 - Purple acid phosphatase, N-terminal domain</a:t>
            </a:r>
            <a:endParaRPr lang="en-US" smtClean="0"/>
          </a:p>
          <a:p>
            <a:endParaRPr lang="en-US"/>
          </a:p>
        </p:txBody>
      </p:sp>
      <p:pic>
        <p:nvPicPr>
          <p:cNvPr id="1027" name="Picture 3" descr="C:\Users\matyas.cserhati\Desktop\Work\cbsb\April15_Bioinformatics_Nebraska_Wesleyan\scop_logo_new_shad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47371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39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219200"/>
          </a:xfrm>
        </p:spPr>
        <p:txBody>
          <a:bodyPr>
            <a:normAutofit fontScale="90000"/>
          </a:bodyPr>
          <a:lstStyle/>
          <a:p>
            <a:r>
              <a:rPr lang="en-US" smtClean="0"/>
              <a:t>Emboss programs for structural prediction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44571"/>
            <a:ext cx="7490908" cy="3699029"/>
          </a:xfrm>
        </p:spPr>
        <p:txBody>
          <a:bodyPr/>
          <a:lstStyle/>
          <a:p>
            <a:r>
              <a:rPr lang="en-US"/>
              <a:t>Nucleic 2d structure tool group</a:t>
            </a:r>
          </a:p>
          <a:p>
            <a:r>
              <a:rPr lang="en-US" smtClean="0"/>
              <a:t>Protein 2d, 3d </a:t>
            </a:r>
            <a:r>
              <a:rPr lang="en-US"/>
              <a:t>structure tool </a:t>
            </a:r>
            <a:r>
              <a:rPr lang="en-US" smtClean="0"/>
              <a:t>group</a:t>
            </a:r>
          </a:p>
          <a:p>
            <a:r>
              <a:rPr lang="en-US" smtClean="0"/>
              <a:t>Nucleic RNA folding</a:t>
            </a:r>
          </a:p>
          <a:p>
            <a:r>
              <a:rPr lang="en-US" smtClean="0"/>
              <a:t>Protein domains, functional sites, modifications</a:t>
            </a:r>
          </a:p>
        </p:txBody>
      </p:sp>
    </p:spTree>
    <p:extLst>
      <p:ext uri="{BB962C8B-B14F-4D97-AF65-F5344CB8AC3E}">
        <p14:creationId xmlns:p14="http://schemas.microsoft.com/office/powerpoint/2010/main" val="13993784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622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smtClean="0"/>
              <a:t>INBRE and the Guda lab at UNMC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4285563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932" y="753904"/>
            <a:ext cx="6896864" cy="1358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Thematic areas </a:t>
            </a: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of research in Guda lab</a:t>
            </a:r>
            <a:endParaRPr lang="en-U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word Clou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3" b="16182"/>
          <a:stretch/>
        </p:blipFill>
        <p:spPr>
          <a:xfrm>
            <a:off x="570190" y="2216901"/>
            <a:ext cx="8040410" cy="387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153834" cy="1484864"/>
          </a:xfrm>
        </p:spPr>
        <p:txBody>
          <a:bodyPr>
            <a:noAutofit/>
          </a:bodyPr>
          <a:lstStyle/>
          <a:p>
            <a:r>
              <a:rPr lang="en-US" sz="2400" b="1"/>
              <a:t>I</a:t>
            </a:r>
            <a:r>
              <a:rPr lang="en-US" sz="2400"/>
              <a:t>nstitutional Development Award Program (IDeA) </a:t>
            </a:r>
            <a:r>
              <a:rPr lang="en-US" sz="2400" b="1"/>
              <a:t>N</a:t>
            </a:r>
            <a:r>
              <a:rPr lang="en-US" sz="2400"/>
              <a:t>etworks of </a:t>
            </a:r>
            <a:r>
              <a:rPr lang="en-US" sz="2400" b="1"/>
              <a:t>B</a:t>
            </a:r>
            <a:r>
              <a:rPr lang="en-US" sz="2400"/>
              <a:t>iomedical </a:t>
            </a:r>
            <a:r>
              <a:rPr lang="en-US" sz="2400" b="1"/>
              <a:t>R</a:t>
            </a:r>
            <a:r>
              <a:rPr lang="en-US" sz="2400"/>
              <a:t>esearch </a:t>
            </a:r>
            <a:r>
              <a:rPr lang="en-US" sz="2400" b="1"/>
              <a:t>E</a:t>
            </a:r>
            <a:r>
              <a:rPr lang="en-US" sz="2400"/>
              <a:t>xcellence (</a:t>
            </a:r>
            <a:r>
              <a:rPr lang="en-US" sz="2400" b="1"/>
              <a:t>INBRE</a:t>
            </a:r>
            <a:r>
              <a:rPr lang="en-US" sz="2400"/>
              <a:t>) 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$17.2 million National Institutes of Health </a:t>
            </a:r>
            <a:r>
              <a:rPr lang="en-US" smtClean="0"/>
              <a:t>grant for Nebraska</a:t>
            </a:r>
          </a:p>
          <a:p>
            <a:r>
              <a:rPr lang="en-US"/>
              <a:t>biomedical research infrastructure that provides research opportunities for undergraduate </a:t>
            </a:r>
            <a:r>
              <a:rPr lang="en-US" smtClean="0"/>
              <a:t>students</a:t>
            </a:r>
          </a:p>
          <a:p>
            <a:r>
              <a:rPr lang="en-US"/>
              <a:t>pipeline for those students to continue into graduate research</a:t>
            </a:r>
          </a:p>
        </p:txBody>
      </p:sp>
    </p:spTree>
    <p:extLst>
      <p:ext uri="{BB962C8B-B14F-4D97-AF65-F5344CB8AC3E}">
        <p14:creationId xmlns:p14="http://schemas.microsoft.com/office/powerpoint/2010/main" val="9938806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990600" y="649069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INBRE Bioinformatics Core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79248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Infrastructure development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Research IT Infrastructure (hardware, software, storage)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Bioinformatics Infrastructure </a:t>
            </a:r>
            <a:r>
              <a:rPr lang="en-US" sz="1800">
                <a:solidFill>
                  <a:schemeClr val="tx2"/>
                </a:solidFill>
                <a:latin typeface="+mn-lt"/>
                <a:ea typeface="+mn-ea"/>
              </a:rPr>
              <a:t>(computer 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servers, databases, software tools)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Services, data analysis and application development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An array of data analysis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Development of new methods </a:t>
            </a:r>
            <a:r>
              <a:rPr lang="en-US" sz="1800">
                <a:solidFill>
                  <a:schemeClr val="tx2"/>
                </a:solidFill>
                <a:latin typeface="+mn-lt"/>
                <a:ea typeface="+mn-ea"/>
              </a:rPr>
              <a:t>to keep 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up with emerging technologies (</a:t>
            </a:r>
            <a:r>
              <a:rPr lang="en-US" sz="1800" dirty="0" err="1">
                <a:solidFill>
                  <a:schemeClr val="tx2"/>
                </a:solidFill>
                <a:latin typeface="+mn-lt"/>
                <a:ea typeface="+mn-ea"/>
              </a:rPr>
              <a:t>metagenomics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, single-cell NGS data analysis, etc.)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Software applications, web-based tools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Educational and training activities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Multi-</a:t>
            </a:r>
            <a:r>
              <a:rPr lang="en-US" sz="1800" dirty="0" err="1">
                <a:solidFill>
                  <a:schemeClr val="tx2"/>
                </a:solidFill>
                <a:latin typeface="+mn-lt"/>
                <a:ea typeface="+mn-ea"/>
              </a:rPr>
              <a:t>omics</a:t>
            </a: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 Journal club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</a:rPr>
              <a:t>Summer workshop on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32969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List </a:t>
            </a:r>
            <a:r>
              <a:rPr lang="en-US" sz="2800" smtClean="0"/>
              <a:t>of publicly available Bioinformatics programs on INBRE server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3962400" cy="49530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1800" dirty="0" err="1" smtClean="0"/>
              <a:t>Affymetrix</a:t>
            </a:r>
            <a:r>
              <a:rPr lang="en-US" sz="1800" dirty="0" smtClean="0"/>
              <a:t> Annotation Converter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BLAST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BLAT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BRB-Array Tools</a:t>
            </a:r>
          </a:p>
          <a:p>
            <a:pPr>
              <a:buFont typeface="Wingdings" charset="2"/>
              <a:buChar char="§"/>
            </a:pPr>
            <a:r>
              <a:rPr lang="en-US" sz="1800" dirty="0" err="1" smtClean="0"/>
              <a:t>BioPerl</a:t>
            </a:r>
            <a:endParaRPr lang="en-US" sz="1800" dirty="0" smtClean="0"/>
          </a:p>
          <a:p>
            <a:pPr>
              <a:buFont typeface="Wingdings" charset="2"/>
              <a:buChar char="§"/>
            </a:pPr>
            <a:r>
              <a:rPr lang="en-US" sz="1800" dirty="0" smtClean="0"/>
              <a:t>Bioconductor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Bowtie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Clustal2</a:t>
            </a:r>
          </a:p>
          <a:p>
            <a:pPr>
              <a:buFont typeface="Wingdings" charset="2"/>
              <a:buChar char="§"/>
            </a:pPr>
            <a:r>
              <a:rPr lang="en-US" sz="1800" dirty="0" err="1" smtClean="0"/>
              <a:t>Ensembl</a:t>
            </a:r>
            <a:endParaRPr lang="en-US" sz="1800" dirty="0" smtClean="0"/>
          </a:p>
          <a:p>
            <a:pPr>
              <a:buFont typeface="Wingdings" charset="2"/>
              <a:buChar char="§"/>
            </a:pPr>
            <a:r>
              <a:rPr lang="en-US" sz="1800" dirty="0" err="1" smtClean="0"/>
              <a:t>Erlang</a:t>
            </a:r>
            <a:endParaRPr lang="en-US" sz="1800" dirty="0" smtClean="0"/>
          </a:p>
          <a:p>
            <a:pPr>
              <a:buFont typeface="Wingdings" charset="2"/>
              <a:buChar char="§"/>
            </a:pPr>
            <a:r>
              <a:rPr lang="en-US" sz="1800" dirty="0" smtClean="0"/>
              <a:t>FASTX-Toolkit</a:t>
            </a:r>
          </a:p>
          <a:p>
            <a:pPr>
              <a:buFont typeface="Wingdings" charset="2"/>
              <a:buChar char="§"/>
            </a:pPr>
            <a:r>
              <a:rPr lang="en-US" sz="1800" dirty="0" err="1" smtClean="0"/>
              <a:t>Git</a:t>
            </a:r>
            <a:endParaRPr lang="en-US" sz="1800" dirty="0" smtClean="0"/>
          </a:p>
          <a:p>
            <a:pPr>
              <a:buFont typeface="Wingdings" charset="2"/>
              <a:buChar char="§"/>
            </a:pPr>
            <a:r>
              <a:rPr lang="en-US" sz="1800" dirty="0" smtClean="0"/>
              <a:t>Glimmer</a:t>
            </a:r>
          </a:p>
          <a:p>
            <a:pPr>
              <a:buFont typeface="Wingdings" charset="2"/>
              <a:buChar char="§"/>
            </a:pPr>
            <a:r>
              <a:rPr lang="en-US" sz="1800" dirty="0" smtClean="0"/>
              <a:t>HMMER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524000"/>
            <a:ext cx="39624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I-TASSER</a:t>
            </a:r>
          </a:p>
          <a:p>
            <a:pPr>
              <a:buFont typeface="Wingdings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-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Silico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PCR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MATLAB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MEME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Suite</a:t>
            </a:r>
          </a:p>
          <a:p>
            <a:pPr>
              <a:buFont typeface="Wingdings" charset="2"/>
              <a:buChar char="§"/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MaxQuant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800" dirty="0" err="1">
                <a:solidFill>
                  <a:schemeClr val="tx1"/>
                </a:solidFill>
                <a:latin typeface="+mn-lt"/>
              </a:rPr>
              <a:t>Mfold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Microarray Analysis in R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Muscle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PHYLIP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PERL Modules</a:t>
            </a: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R</a:t>
            </a:r>
          </a:p>
          <a:p>
            <a:pPr>
              <a:buFont typeface="Wingdings" charset="2"/>
              <a:buChar char="§"/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RiboSW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SQLite</a:t>
            </a:r>
          </a:p>
          <a:p>
            <a:pPr>
              <a:buFont typeface="Wingdings" charset="2"/>
              <a:buChar char="§"/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Samtools</a:t>
            </a:r>
            <a:endParaRPr lang="en-US" sz="18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Wingdings" charset="2"/>
              <a:buChar char="§"/>
            </a:pPr>
            <a:r>
              <a:rPr lang="en-US" sz="1800" dirty="0" err="1" smtClean="0">
                <a:solidFill>
                  <a:schemeClr val="tx1"/>
                </a:solidFill>
                <a:latin typeface="+mn-lt"/>
              </a:rPr>
              <a:t>Weka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15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566076"/>
              </p:ext>
            </p:extLst>
          </p:nvPr>
        </p:nvGraphicFramePr>
        <p:xfrm>
          <a:off x="1317565" y="1365148"/>
          <a:ext cx="7160861" cy="4754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7031" y="726757"/>
            <a:ext cx="7789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Survival analysis of TCGA </a:t>
            </a:r>
            <a:r>
              <a:rPr lang="en-US" sz="25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Glioblastoma</a:t>
            </a:r>
            <a:r>
              <a:rPr lang="en-US" sz="25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patients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1905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Median: 345 days</a:t>
            </a:r>
          </a:p>
          <a:p>
            <a:r>
              <a:rPr lang="en-US" sz="1600" smtClean="0"/>
              <a:t>Std dev: 201 days</a:t>
            </a:r>
          </a:p>
          <a:p>
            <a:endParaRPr lang="en-US" sz="1600"/>
          </a:p>
          <a:p>
            <a:r>
              <a:rPr lang="en-US" sz="1600" smtClean="0"/>
              <a:t>Red: short-term survival group (med - 1 x std dev)</a:t>
            </a:r>
          </a:p>
          <a:p>
            <a:r>
              <a:rPr lang="en-US" sz="1600" smtClean="0"/>
              <a:t>Green: long-term survival </a:t>
            </a:r>
            <a:r>
              <a:rPr lang="en-US" sz="1600"/>
              <a:t>(</a:t>
            </a:r>
            <a:r>
              <a:rPr lang="en-US" sz="1600" smtClean="0"/>
              <a:t>med + 1 </a:t>
            </a:r>
            <a:r>
              <a:rPr lang="en-US" sz="1600"/>
              <a:t>x std dev)</a:t>
            </a:r>
            <a:endParaRPr lang="en-US" sz="1600" smtClean="0"/>
          </a:p>
          <a:p>
            <a:r>
              <a:rPr lang="en-US" sz="1600" smtClean="0"/>
              <a:t>Blue: intermediate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940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315200" cy="801136"/>
          </a:xfrm>
        </p:spPr>
        <p:txBody>
          <a:bodyPr/>
          <a:lstStyle/>
          <a:p>
            <a:r>
              <a:rPr lang="en-US" smtClean="0"/>
              <a:t>What is bioinformatics?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mtClean="0"/>
              <a:t>A science which deals with the production, analysis, modelling, depiction and storage of biological data</a:t>
            </a:r>
            <a:endParaRPr lang="hu-HU" smtClean="0"/>
          </a:p>
          <a:p>
            <a:r>
              <a:rPr lang="en-US" smtClean="0"/>
              <a:t>Biological data: sequence, gene expression value, 3D protein structure</a:t>
            </a:r>
            <a:endParaRPr lang="hu-HU" smtClean="0"/>
          </a:p>
          <a:p>
            <a:r>
              <a:rPr lang="en-US" smtClean="0"/>
              <a:t>Analysis can be done with an algorithm, program/script or pipeline of different tools</a:t>
            </a:r>
            <a:endParaRPr lang="hu-HU" smtClean="0"/>
          </a:p>
          <a:p>
            <a:r>
              <a:rPr lang="en-US" smtClean="0"/>
              <a:t>Storage in databases for restricted/public use</a:t>
            </a:r>
            <a:endParaRPr lang="hu-HU" smtClean="0"/>
          </a:p>
          <a:p>
            <a:r>
              <a:rPr lang="en-US" smtClean="0"/>
              <a:t>Terms:</a:t>
            </a:r>
          </a:p>
          <a:p>
            <a:pPr lvl="1"/>
            <a:r>
              <a:rPr lang="en-US" smtClean="0"/>
              <a:t>I</a:t>
            </a:r>
            <a:r>
              <a:rPr lang="hu-HU" smtClean="0"/>
              <a:t>n vitro (</a:t>
            </a:r>
            <a:r>
              <a:rPr lang="en-US" smtClean="0"/>
              <a:t>experimental system</a:t>
            </a:r>
            <a:r>
              <a:rPr lang="hu-HU" smtClean="0"/>
              <a:t>)</a:t>
            </a:r>
            <a:endParaRPr lang="en-US" smtClean="0"/>
          </a:p>
          <a:p>
            <a:pPr lvl="1"/>
            <a:r>
              <a:rPr lang="en-US" smtClean="0"/>
              <a:t>I</a:t>
            </a:r>
            <a:r>
              <a:rPr lang="hu-HU" smtClean="0"/>
              <a:t>ivo (</a:t>
            </a:r>
            <a:r>
              <a:rPr lang="en-US" smtClean="0"/>
              <a:t>living system</a:t>
            </a:r>
            <a:r>
              <a:rPr lang="hu-HU" smtClean="0"/>
              <a:t>)</a:t>
            </a:r>
            <a:endParaRPr lang="en-US" smtClean="0"/>
          </a:p>
          <a:p>
            <a:pPr lvl="1"/>
            <a:r>
              <a:rPr lang="hu-HU" b="1"/>
              <a:t>„In silico</a:t>
            </a:r>
            <a:r>
              <a:rPr lang="hu-HU" b="1" smtClean="0"/>
              <a:t>”</a:t>
            </a:r>
            <a:r>
              <a:rPr lang="en-US"/>
              <a:t>:</a:t>
            </a:r>
            <a:r>
              <a:rPr lang="en-US" smtClean="0"/>
              <a:t> analysis which is done in part or in whole using computational tools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50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835442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TCGA-Pancreatic </a:t>
            </a:r>
            <a:r>
              <a:rPr lang="en-US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Cancer </a:t>
            </a:r>
            <a:r>
              <a:rPr lang="en-US" sz="24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Data from </a:t>
            </a:r>
            <a:r>
              <a:rPr lang="en-US" sz="2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450K Methylation data </a:t>
            </a:r>
            <a:r>
              <a:rPr lang="en-US" sz="24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n=174 tumors, 10 normal)</a:t>
            </a: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628001"/>
            <a:ext cx="4289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Mishra and Guda (manuscript in preparation)</a:t>
            </a:r>
            <a:endParaRPr lang="en-US" sz="1200" dirty="0"/>
          </a:p>
        </p:txBody>
      </p:sp>
      <p:pic>
        <p:nvPicPr>
          <p:cNvPr id="8" name="Picture 7" descr="Figure 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5847243" cy="5847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19050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300 hypermethylated probes, 200 hypomethylated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36165"/>
            <a:ext cx="7809251" cy="42122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521023"/>
            <a:ext cx="3984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Cserhati et al, 2015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762000" y="794266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accent1"/>
                </a:solidFill>
              </a:rPr>
              <a:t>National NeuroAIDS Tissue Consortium Database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87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46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chemeClr val="accent1"/>
                </a:solidFill>
              </a:rPr>
              <a:t>Assembly and annotation of large virus genomes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1676400"/>
            <a:ext cx="7162800" cy="4343400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Ten giant virus genomes assembled de novo from read sequences (~330 kbp)</a:t>
            </a:r>
          </a:p>
          <a:p>
            <a:pPr lvl="1"/>
            <a:r>
              <a:rPr lang="en-US" smtClean="0"/>
              <a:t>Paramecium bursaria Chlorella virus (PBCV)</a:t>
            </a:r>
          </a:p>
          <a:p>
            <a:r>
              <a:rPr lang="en-US" smtClean="0"/>
              <a:t>ORF discovery resulting in several hundred candidate gene sequences per strain</a:t>
            </a:r>
          </a:p>
          <a:p>
            <a:r>
              <a:rPr lang="en-US" smtClean="0"/>
              <a:t>ORF sequences tblastx’d against known viral protein sequences</a:t>
            </a:r>
          </a:p>
          <a:p>
            <a:r>
              <a:rPr lang="en-US" smtClean="0"/>
              <a:t>Many new genes with unknown functions</a:t>
            </a:r>
          </a:p>
          <a:p>
            <a:pPr lvl="1"/>
            <a:r>
              <a:rPr lang="en-US" smtClean="0"/>
              <a:t>Giant viruses a new domain of life</a:t>
            </a:r>
          </a:p>
          <a:p>
            <a:pPr lvl="1"/>
            <a:r>
              <a:rPr lang="en-US" smtClean="0"/>
              <a:t>Possible functional annotation with 2D/3D Emboss programs</a:t>
            </a:r>
          </a:p>
        </p:txBody>
      </p:sp>
    </p:spTree>
    <p:extLst>
      <p:ext uri="{BB962C8B-B14F-4D97-AF65-F5344CB8AC3E}">
        <p14:creationId xmlns:p14="http://schemas.microsoft.com/office/powerpoint/2010/main" val="3485191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0198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>
                <a:hlinkClick r:id="rId2"/>
              </a:rPr>
              <a:t>https://www.youtube.com/watch?v=3UHw22hBpAk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9211" y="838200"/>
            <a:ext cx="7772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solidFill>
                  <a:schemeClr val="accent1"/>
                </a:solidFill>
              </a:rPr>
              <a:t>The latest technology in Next Generation Sequencing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447800"/>
            <a:ext cx="7239000" cy="4788932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Genome assembly of Neanderthal and Denisova in 2010</a:t>
            </a:r>
          </a:p>
          <a:p>
            <a:pPr lvl="1"/>
            <a:r>
              <a:rPr lang="en-US" smtClean="0"/>
              <a:t>Low coverage</a:t>
            </a:r>
            <a:r>
              <a:rPr lang="hu-HU" smtClean="0"/>
              <a:t> (</a:t>
            </a:r>
            <a:r>
              <a:rPr lang="en-US" smtClean="0"/>
              <a:t>&lt;5x</a:t>
            </a:r>
            <a:r>
              <a:rPr lang="hu-HU" smtClean="0"/>
              <a:t>)</a:t>
            </a:r>
            <a:endParaRPr lang="en-US" smtClean="0"/>
          </a:p>
          <a:p>
            <a:pPr lvl="1"/>
            <a:endParaRPr lang="en-US"/>
          </a:p>
          <a:p>
            <a:pPr lvl="1"/>
            <a:endParaRPr lang="en-US" smtClean="0"/>
          </a:p>
          <a:p>
            <a:pPr lvl="1"/>
            <a:endParaRPr lang="en-US"/>
          </a:p>
          <a:p>
            <a:endParaRPr lang="en-US" smtClean="0"/>
          </a:p>
          <a:p>
            <a:endParaRPr lang="en-US"/>
          </a:p>
          <a:p>
            <a:endParaRPr lang="en-US" smtClean="0"/>
          </a:p>
          <a:p>
            <a:endParaRPr lang="en-US"/>
          </a:p>
          <a:p>
            <a:r>
              <a:rPr lang="en-US" smtClean="0"/>
              <a:t>Nanopore technology</a:t>
            </a:r>
          </a:p>
        </p:txBody>
      </p:sp>
      <p:pic>
        <p:nvPicPr>
          <p:cNvPr id="5" name="Picture 2" descr="C:\Users\matyas.cserhati\Desktop\Work\other\Bioinformatika\denisova_too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01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5181600"/>
            <a:ext cx="497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Denisovan tooth from cave in Siberia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94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8382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Summer Workshop on Bioinformatics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118479"/>
            <a:ext cx="670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Workshop taught by </a:t>
            </a:r>
            <a:r>
              <a:rPr lang="en-US" dirty="0" err="1" smtClean="0"/>
              <a:t>Kiran</a:t>
            </a:r>
            <a:r>
              <a:rPr lang="en-US" dirty="0"/>
              <a:t> </a:t>
            </a:r>
            <a:r>
              <a:rPr lang="en-US" err="1" smtClean="0"/>
              <a:t>Bastola</a:t>
            </a:r>
            <a:r>
              <a:rPr lang="en-US" smtClean="0"/>
              <a:t> (</a:t>
            </a:r>
            <a:r>
              <a:rPr lang="en-US" smtClean="0">
                <a:hlinkClick r:id="rId2"/>
              </a:rPr>
              <a:t>dkbastola@unomaha.edu</a:t>
            </a:r>
            <a:r>
              <a:rPr lang="en-US" smtClean="0"/>
              <a:t>) and Mark Pauley (</a:t>
            </a:r>
            <a:r>
              <a:rPr lang="en-US" smtClean="0">
                <a:hlinkClick r:id="rId3"/>
              </a:rPr>
              <a:t>mpauley@unomaha.edu</a:t>
            </a:r>
            <a:r>
              <a:rPr lang="en-US" smtClean="0"/>
              <a:t>) </a:t>
            </a:r>
            <a:r>
              <a:rPr lang="en-US" dirty="0" smtClean="0"/>
              <a:t>at UNO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Workshop Format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Dates: July 2016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Four consecutive Fridays from 9am to Noon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Taught at 276, PKI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Four modules, one on each day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Topics covered: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err="1" smtClean="0"/>
              <a:t>Gquery</a:t>
            </a:r>
            <a:r>
              <a:rPr lang="en-US" dirty="0" smtClean="0"/>
              <a:t> </a:t>
            </a:r>
            <a:r>
              <a:rPr lang="en-US" dirty="0" err="1" smtClean="0"/>
              <a:t>Entrez</a:t>
            </a:r>
            <a:endParaRPr lang="en-US" dirty="0"/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Biological database search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Vector NTI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Vector NTI/Ingenuity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027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848600" cy="799064"/>
          </a:xfrm>
        </p:spPr>
        <p:txBody>
          <a:bodyPr>
            <a:normAutofit/>
          </a:bodyPr>
          <a:lstStyle/>
          <a:p>
            <a:r>
              <a:rPr lang="en-US" sz="3200" smtClean="0"/>
              <a:t>Some useful links (hundreds of jobs)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>
            <a:normAutofit/>
          </a:bodyPr>
          <a:lstStyle/>
          <a:p>
            <a:r>
              <a:rPr lang="en-US" sz="2000" u="sng">
                <a:hlinkClick r:id="rId2"/>
              </a:rPr>
              <a:t>http://www.jobs.com/q-bioinformatics-l-nebraska-jobs</a:t>
            </a:r>
            <a:r>
              <a:rPr lang="en-US" sz="2000"/>
              <a:t> </a:t>
            </a:r>
          </a:p>
          <a:p>
            <a:r>
              <a:rPr lang="en-US" sz="2000" u="sng">
                <a:hlinkClick r:id="rId3"/>
              </a:rPr>
              <a:t>http://www.iscb.org/iscb-careers-job-database</a:t>
            </a:r>
            <a:r>
              <a:rPr lang="en-US" sz="2000"/>
              <a:t> </a:t>
            </a:r>
            <a:r>
              <a:rPr lang="en-US" sz="2000" smtClean="0"/>
              <a:t>(international level, good idea to be part of ISCB)</a:t>
            </a:r>
            <a:endParaRPr lang="en-US" sz="2000"/>
          </a:p>
          <a:p>
            <a:r>
              <a:rPr lang="en-US" sz="2000" u="sng">
                <a:hlinkClick r:id="rId4"/>
              </a:rPr>
              <a:t>http://jobs.sciencecareers.org/jobs/bioinformatics</a:t>
            </a:r>
            <a:r>
              <a:rPr lang="en-US" sz="2000"/>
              <a:t>/ </a:t>
            </a:r>
          </a:p>
          <a:p>
            <a:r>
              <a:rPr lang="en-US" sz="2000" u="sng">
                <a:hlinkClick r:id="rId5"/>
              </a:rPr>
              <a:t>http://jobs.newscientist.com/jobs/bioinformatics</a:t>
            </a:r>
            <a:r>
              <a:rPr lang="en-US" sz="2000"/>
              <a:t>/ </a:t>
            </a:r>
            <a:r>
              <a:rPr lang="en-US" sz="2000" smtClean="0"/>
              <a:t>(international)</a:t>
            </a:r>
            <a:endParaRPr lang="en-US" sz="2000"/>
          </a:p>
          <a:p>
            <a:r>
              <a:rPr lang="en-US" sz="2000" u="sng">
                <a:hlinkClick r:id="rId6"/>
              </a:rPr>
              <a:t>https://www.sciencemag.org/careers/features/2014/06/explosion-bioinformatics-careers</a:t>
            </a:r>
            <a:r>
              <a:rPr lang="en-US" sz="2000"/>
              <a:t> </a:t>
            </a:r>
            <a:r>
              <a:rPr lang="en-US" sz="2000" smtClean="0"/>
              <a:t>(paper with tips on how to apply for bioinformatics jobs)</a:t>
            </a: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87603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575" name="Group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637950"/>
              </p:ext>
            </p:extLst>
          </p:nvPr>
        </p:nvGraphicFramePr>
        <p:xfrm>
          <a:off x="914400" y="1447800"/>
          <a:ext cx="7543800" cy="4931256"/>
        </p:xfrm>
        <a:graphic>
          <a:graphicData uri="http://schemas.openxmlformats.org/drawingml/2006/table">
            <a:tbl>
              <a:tblPr/>
              <a:tblGrid>
                <a:gridCol w="3657600"/>
                <a:gridCol w="3886200"/>
              </a:tblGrid>
              <a:tr h="3505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INBRE</a:t>
                      </a: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Bioinformatics Core Personnel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Babu Guda, PhD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Ashok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Mudgapalli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PhD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Mike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Gleason, PhD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Sanjit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Pandey, MS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Jim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Eudy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PhD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Genomics Core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UNMC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Dr. Jim Turpen, UNMC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Support </a:t>
                      </a:r>
                      <a:r>
                        <a:rPr kumimoji="0" lang="en-US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from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Funding from INBRE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5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2" marB="45712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30" name="Text Box 54"/>
          <p:cNvSpPr txBox="1">
            <a:spLocks noChangeArrowheads="1"/>
          </p:cNvSpPr>
          <p:nvPr/>
        </p:nvSpPr>
        <p:spPr bwMode="auto">
          <a:xfrm>
            <a:off x="2057400" y="1091624"/>
            <a:ext cx="4800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330066"/>
                </a:solidFill>
                <a:latin typeface="Tahoma" charset="0"/>
              </a:rPr>
              <a:t>Acknowledgements</a:t>
            </a:r>
          </a:p>
        </p:txBody>
      </p:sp>
      <p:pic>
        <p:nvPicPr>
          <p:cNvPr id="103432" name="Picture 141" descr="http://www.issnaf.org/web/index.php?option=com_content&amp;view=article&amp;id=286:nih-international-research-career-transition-program&amp;catid=36:tricks-and-tracks&amp;Itemid=69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3231252"/>
            <a:ext cx="10668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T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146205"/>
            <a:ext cx="1350363" cy="1136882"/>
          </a:xfrm>
          <a:prstGeom prst="rect">
            <a:avLst/>
          </a:prstGeom>
        </p:spPr>
      </p:pic>
      <p:pic>
        <p:nvPicPr>
          <p:cNvPr id="4" name="Picture 3" descr="DDSgCbsM_400x400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75886"/>
            <a:ext cx="1422400" cy="1422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5328" y="5029200"/>
            <a:ext cx="702474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mtClean="0"/>
              <a:t>Thanks for your attention!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315200" cy="1066800"/>
          </a:xfrm>
        </p:spPr>
        <p:txBody>
          <a:bodyPr>
            <a:normAutofit/>
          </a:bodyPr>
          <a:lstStyle/>
          <a:p>
            <a:r>
              <a:rPr lang="en-US" smtClean="0"/>
              <a:t>An interdisciplinary science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4114800"/>
          </a:xfrm>
        </p:spPr>
        <p:txBody>
          <a:bodyPr/>
          <a:lstStyle/>
          <a:p>
            <a:r>
              <a:rPr lang="en-US" smtClean="0"/>
              <a:t>Bioinformatics builds on:</a:t>
            </a:r>
          </a:p>
          <a:p>
            <a:pPr lvl="1"/>
            <a:r>
              <a:rPr lang="hu-HU" b="1" smtClean="0"/>
              <a:t>Biol</a:t>
            </a:r>
            <a:r>
              <a:rPr lang="en-US" b="1" smtClean="0"/>
              <a:t>ogy</a:t>
            </a:r>
            <a:r>
              <a:rPr lang="hu-HU" smtClean="0"/>
              <a:t>: </a:t>
            </a:r>
            <a:r>
              <a:rPr lang="en-US" smtClean="0"/>
              <a:t>uses and analyses data mainly from molecular biology</a:t>
            </a:r>
            <a:endParaRPr lang="hu-HU" smtClean="0"/>
          </a:p>
          <a:p>
            <a:pPr lvl="1"/>
            <a:r>
              <a:rPr lang="en-US" b="1" smtClean="0"/>
              <a:t>Computer science</a:t>
            </a:r>
            <a:r>
              <a:rPr lang="hu-HU" smtClean="0"/>
              <a:t>:</a:t>
            </a:r>
            <a:r>
              <a:rPr lang="en-US" smtClean="0"/>
              <a:t> programming, running programs, applications</a:t>
            </a:r>
            <a:endParaRPr lang="hu-HU" smtClean="0"/>
          </a:p>
          <a:p>
            <a:pPr lvl="1"/>
            <a:r>
              <a:rPr lang="hu-HU" b="1" smtClean="0"/>
              <a:t>Mat</a:t>
            </a:r>
            <a:r>
              <a:rPr lang="en-US" b="1" smtClean="0"/>
              <a:t>hematics</a:t>
            </a:r>
            <a:r>
              <a:rPr lang="hu-HU" b="1" smtClean="0"/>
              <a:t>, statis</a:t>
            </a:r>
            <a:r>
              <a:rPr lang="en-US" b="1" smtClean="0"/>
              <a:t>tics</a:t>
            </a:r>
            <a:r>
              <a:rPr lang="hu-HU" smtClean="0"/>
              <a:t>: </a:t>
            </a:r>
            <a:r>
              <a:rPr lang="en-US" smtClean="0"/>
              <a:t>evaluation of results and algorithm development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3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543800" cy="685800"/>
          </a:xfrm>
        </p:spPr>
        <p:txBody>
          <a:bodyPr>
            <a:normAutofit/>
          </a:bodyPr>
          <a:lstStyle/>
          <a:p>
            <a:r>
              <a:rPr lang="en-US" sz="2800" smtClean="0"/>
              <a:t>Some sub-disciplines within bioinformatics</a:t>
            </a:r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15200" cy="4343400"/>
          </a:xfrm>
        </p:spPr>
        <p:txBody>
          <a:bodyPr>
            <a:normAutofit/>
          </a:bodyPr>
          <a:lstStyle/>
          <a:p>
            <a:r>
              <a:rPr lang="en-US" sz="2800" smtClean="0"/>
              <a:t>Data storage and retrieval (databases)</a:t>
            </a:r>
          </a:p>
          <a:p>
            <a:r>
              <a:rPr lang="en-US" sz="2800"/>
              <a:t>Data analysis (genomics, proteomics, microarrays)</a:t>
            </a:r>
          </a:p>
          <a:p>
            <a:r>
              <a:rPr lang="en-US" sz="2800" smtClean="0"/>
              <a:t>Data curation and annotation (prediction tools)</a:t>
            </a:r>
          </a:p>
          <a:p>
            <a:r>
              <a:rPr lang="en-US" sz="2800" smtClean="0"/>
              <a:t>Structural bioinformatics (macromolecular 3D structures)</a:t>
            </a:r>
          </a:p>
        </p:txBody>
      </p:sp>
    </p:spTree>
    <p:extLst>
      <p:ext uri="{BB962C8B-B14F-4D97-AF65-F5344CB8AC3E}">
        <p14:creationId xmlns:p14="http://schemas.microsoft.com/office/powerpoint/2010/main" val="294975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286000"/>
            <a:ext cx="7024744" cy="1143000"/>
          </a:xfrm>
        </p:spPr>
        <p:txBody>
          <a:bodyPr/>
          <a:lstStyle/>
          <a:p>
            <a:r>
              <a:rPr lang="en-US" smtClean="0"/>
              <a:t>Data storage and retrieval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7620000" cy="762000"/>
          </a:xfrm>
        </p:spPr>
        <p:txBody>
          <a:bodyPr>
            <a:noAutofit/>
          </a:bodyPr>
          <a:lstStyle/>
          <a:p>
            <a:r>
              <a:rPr lang="en-US" sz="3200" smtClean="0"/>
              <a:t>The</a:t>
            </a:r>
            <a:r>
              <a:rPr lang="hu-HU" sz="3200" smtClean="0"/>
              <a:t> NCBI (National Center for Biotechnology Information) </a:t>
            </a:r>
            <a:r>
              <a:rPr lang="en-US" sz="3200" smtClean="0"/>
              <a:t>database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620000" cy="4191000"/>
          </a:xfrm>
        </p:spPr>
        <p:txBody>
          <a:bodyPr/>
          <a:lstStyle/>
          <a:p>
            <a:r>
              <a:rPr lang="en-US" smtClean="0"/>
              <a:t>Most widely known and used database in bioinformatics and which contains millions of sequences</a:t>
            </a:r>
            <a:endParaRPr lang="hu-HU" smtClean="0"/>
          </a:p>
          <a:p>
            <a:r>
              <a:rPr lang="en-US" smtClean="0"/>
              <a:t>Also contains millions of published papers</a:t>
            </a:r>
            <a:r>
              <a:rPr lang="hu-HU" smtClean="0"/>
              <a:t> (PubMed-PMC)</a:t>
            </a:r>
          </a:p>
          <a:p>
            <a:pPr lvl="1"/>
            <a:r>
              <a:rPr lang="en-US" smtClean="0"/>
              <a:t>Mainly biology papers</a:t>
            </a:r>
            <a:endParaRPr lang="hu-HU" smtClean="0"/>
          </a:p>
          <a:p>
            <a:pPr lvl="1"/>
            <a:r>
              <a:rPr lang="en-US" smtClean="0"/>
              <a:t>Can do complex queries with it</a:t>
            </a:r>
            <a:endParaRPr lang="hu-HU" smtClean="0"/>
          </a:p>
          <a:p>
            <a:r>
              <a:rPr lang="en-US" smtClean="0"/>
              <a:t>Sequence analysis tool</a:t>
            </a:r>
            <a:r>
              <a:rPr lang="hu-HU" smtClean="0"/>
              <a:t> (BLAST)</a:t>
            </a:r>
          </a:p>
          <a:p>
            <a:r>
              <a:rPr lang="en-US" smtClean="0"/>
              <a:t>Gene Expression Omnibus (</a:t>
            </a:r>
            <a:r>
              <a:rPr lang="hu-HU" smtClean="0"/>
              <a:t>GEO)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914400"/>
            <a:ext cx="782111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Custom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3266</TotalTime>
  <Words>1535</Words>
  <Application>Microsoft Office PowerPoint</Application>
  <PresentationFormat>On-screen Show (4:3)</PresentationFormat>
  <Paragraphs>287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Austin</vt:lpstr>
      <vt:lpstr>Careers in Bioinformatics</vt:lpstr>
      <vt:lpstr>Personal introduction</vt:lpstr>
      <vt:lpstr>Research responsibilities, projects</vt:lpstr>
      <vt:lpstr>What is bioinformatics?</vt:lpstr>
      <vt:lpstr>An interdisciplinary science</vt:lpstr>
      <vt:lpstr>Some sub-disciplines within bioinformatics</vt:lpstr>
      <vt:lpstr>Data storage and retrieval</vt:lpstr>
      <vt:lpstr>The NCBI (National Center for Biotechnology Information) database</vt:lpstr>
      <vt:lpstr>PowerPoint Presentation</vt:lpstr>
      <vt:lpstr>PowerPoint Presentation</vt:lpstr>
      <vt:lpstr>NCBI stats (2016)</vt:lpstr>
      <vt:lpstr>BLAST</vt:lpstr>
      <vt:lpstr>PowerPoint Presentation</vt:lpstr>
      <vt:lpstr>MySQL</vt:lpstr>
      <vt:lpstr>Other well-known databases</vt:lpstr>
      <vt:lpstr>Dedicated databases</vt:lpstr>
      <vt:lpstr>European Bioinformatics Institute (EBI)</vt:lpstr>
      <vt:lpstr>PowerPoint Presentation</vt:lpstr>
      <vt:lpstr>PowerPoint Presentation</vt:lpstr>
      <vt:lpstr>PowerPoint Presentation</vt:lpstr>
      <vt:lpstr>PowerPoint Presentation</vt:lpstr>
      <vt:lpstr>Data analysis</vt:lpstr>
      <vt:lpstr>Tools used in data analysis</vt:lpstr>
      <vt:lpstr>Languages used in bioinformatics</vt:lpstr>
      <vt:lpstr>PowerPoint Presentation</vt:lpstr>
      <vt:lpstr>Ribosomal protein networks</vt:lpstr>
      <vt:lpstr>Linux</vt:lpstr>
      <vt:lpstr>Data curation and annotation</vt:lpstr>
      <vt:lpstr>PowerPoint Presentation</vt:lpstr>
      <vt:lpstr>PowerPoint Presentation</vt:lpstr>
      <vt:lpstr>Structural bioinformatics</vt:lpstr>
      <vt:lpstr>SCOP 2</vt:lpstr>
      <vt:lpstr>Emboss programs for structural prediction</vt:lpstr>
      <vt:lpstr>INBRE and the Guda lab at UNMC</vt:lpstr>
      <vt:lpstr>PowerPoint Presentation</vt:lpstr>
      <vt:lpstr>Institutional Development Award Program (IDeA) Networks of Biomedical Research Excellence (INBRE) program</vt:lpstr>
      <vt:lpstr>PowerPoint Presentation</vt:lpstr>
      <vt:lpstr>List of publicly available Bioinformatics programs on INBRE server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useful links (hundreds of jobs)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bioinformatika új világa</dc:title>
  <dc:creator>Matyas F Cserhati</dc:creator>
  <cp:lastModifiedBy>matyas.cserhati</cp:lastModifiedBy>
  <cp:revision>251</cp:revision>
  <cp:lastPrinted>2016-04-13T22:06:02Z</cp:lastPrinted>
  <dcterms:created xsi:type="dcterms:W3CDTF">2006-08-16T00:00:00Z</dcterms:created>
  <dcterms:modified xsi:type="dcterms:W3CDTF">2016-04-15T14:55:31Z</dcterms:modified>
</cp:coreProperties>
</file>