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4"/>
  </p:sldMasterIdLst>
  <p:sldIdLst>
    <p:sldId id="256" r:id="rId5"/>
    <p:sldId id="259" r:id="rId6"/>
    <p:sldId id="260" r:id="rId7"/>
    <p:sldId id="262" r:id="rId8"/>
    <p:sldId id="263" r:id="rId9"/>
    <p:sldId id="265" r:id="rId10"/>
    <p:sldId id="267" r:id="rId11"/>
    <p:sldId id="268" r:id="rId12"/>
    <p:sldId id="270" r:id="rId13"/>
    <p:sldId id="271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98" r:id="rId23"/>
    <p:sldId id="266" r:id="rId24"/>
    <p:sldId id="286" r:id="rId25"/>
    <p:sldId id="300" r:id="rId26"/>
    <p:sldId id="301" r:id="rId27"/>
    <p:sldId id="299" r:id="rId28"/>
    <p:sldId id="282" r:id="rId29"/>
    <p:sldId id="272" r:id="rId30"/>
    <p:sldId id="297" r:id="rId31"/>
    <p:sldId id="284" r:id="rId32"/>
    <p:sldId id="285" r:id="rId33"/>
    <p:sldId id="295" r:id="rId34"/>
    <p:sldId id="294" r:id="rId35"/>
    <p:sldId id="293" r:id="rId36"/>
    <p:sldId id="292" r:id="rId37"/>
    <p:sldId id="291" r:id="rId38"/>
    <p:sldId id="290" r:id="rId39"/>
    <p:sldId id="289" r:id="rId40"/>
    <p:sldId id="287" r:id="rId41"/>
    <p:sldId id="261" r:id="rId42"/>
    <p:sldId id="264" r:id="rId43"/>
    <p:sldId id="25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22A"/>
    <a:srgbClr val="FDB713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9365B1-2DDC-48E8-9D1F-97803276EFF1}" v="202" dt="2024-03-27T16:40:5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745" autoAdjust="0"/>
  </p:normalViewPr>
  <p:slideViewPr>
    <p:cSldViewPr snapToGrid="0" snapToObjects="1">
      <p:cViewPr varScale="1">
        <p:scale>
          <a:sx n="86" d="100"/>
          <a:sy n="86" d="100"/>
        </p:scale>
        <p:origin x="10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6T00:08:27.5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1,'54'0,"-5"0,-22 0,5 0,-10 0,3 0,-9 0,2 0,-4 0,4 0,5 0,-3 0,0 0,-2 0,-2 0,4 0,0 0,0 0,0 0,-5 0,4 0,2 0,7 0,5 0,0 0,0 0,-6 0,-1 0,-11 0,4 0,-5 0,1 0,-1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6T13:33:57.5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3146 0,'-49'0,"3"0,-1 0,3 0,-26 0,10 0,-30 0,12 0,26 0,1 0,-12 0,-34 0,33 0,8 0,-2 0,-23 0,-13 0,29 0,0 0,-1 0,9 0,1 0,8 0,-1 0,8 0,-6 0,13 0,-13 0,12 0,-5 0,7 0,0 5,0 1,-1 1,-6 3,-1-4,-7 1,-8-2,-2 1,-7-4,7 3,-5-5,13 0,1 0,9 0,13 0,-5 0,10 0,-4 0,11 0,-4 0,3 0,-4 0,5 0,-4 0,4 0,0 0,-6 0,10 0,-16 0,16 0,-12 0,7 0,1 0,-3 0,4 0,-4 0,1 0,3 0,-6 0,3 0,-1 0,-1 0,8 0,-8 0,4 0,0 0,-4 0,5 0,-8 0,7 0,-2 0,4-8,-2-2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6:36:33.82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3684 31,'-2761'0,"2457"-15,-16-1,51 17,240-1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5:53:22.40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2382 33,'-1395'0,"1363"-2,1-1,-35-8,33 5,-53-3,-382 8,224 3,218-2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MC_CON_cover_bkg_acronym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720" y="657321"/>
            <a:ext cx="6480951" cy="316784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720" y="3825164"/>
            <a:ext cx="6400800" cy="68851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rgbClr val="FDB713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</p:spPr>
        <p:txBody>
          <a:bodyPr tIns="0" bIns="0"/>
          <a:lstStyle>
            <a:lvl1pPr>
              <a:defRPr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882621"/>
            <a:ext cx="3465576" cy="389542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56439" y="1882620"/>
            <a:ext cx="3465137" cy="389542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MC_CON_closing_bkg_acronym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_bkg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1882620"/>
            <a:ext cx="7282212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2" r:id="rId3"/>
    <p:sldLayoutId id="2147483743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c/consent.html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720" y="394369"/>
            <a:ext cx="6480951" cy="3430796"/>
          </a:xfrm>
        </p:spPr>
        <p:txBody>
          <a:bodyPr/>
          <a:lstStyle/>
          <a:p>
            <a:r>
              <a:rPr lang="en-US" sz="4500" dirty="0"/>
              <a:t>Remote Consent Process: Using Electronic Consent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720" y="3849854"/>
            <a:ext cx="6725051" cy="94277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Gisele Tlusty, </a:t>
            </a:r>
            <a:r>
              <a:rPr lang="en-US" sz="2000" dirty="0" err="1"/>
              <a:t>PhDc</a:t>
            </a:r>
            <a:r>
              <a:rPr lang="en-US" sz="2000" dirty="0"/>
              <a:t>, MSN, RN</a:t>
            </a:r>
          </a:p>
          <a:p>
            <a:r>
              <a:rPr lang="en-US" sz="2000" dirty="0"/>
              <a:t>Sponsored by CENTRIC</a:t>
            </a:r>
          </a:p>
          <a:p>
            <a:r>
              <a:rPr lang="en-US" sz="2000" dirty="0"/>
              <a:t>March 27, 2024</a:t>
            </a:r>
          </a:p>
        </p:txBody>
      </p:sp>
    </p:spTree>
    <p:extLst>
      <p:ext uri="{BB962C8B-B14F-4D97-AF65-F5344CB8AC3E}">
        <p14:creationId xmlns:p14="http://schemas.microsoft.com/office/powerpoint/2010/main" val="150273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2D55-8C06-3EC2-D66E-EA222C1A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Consenting Personnel Emails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639BADC-2D70-F816-0B3E-5DBB2FF4F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069" y="1861544"/>
            <a:ext cx="7281862" cy="2391962"/>
          </a:xfrm>
        </p:spPr>
      </p:pic>
      <p:pic>
        <p:nvPicPr>
          <p:cNvPr id="7" name="Picture 6" descr="A white rectangular object with a white background&#10;&#10;Description automatically generated">
            <a:extLst>
              <a:ext uri="{FF2B5EF4-FFF2-40B4-BE49-F238E27FC236}">
                <a16:creationId xmlns:a16="http://schemas.microsoft.com/office/drawing/2014/main" id="{8E898739-C0AD-5A43-A359-72C5D30A3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69" y="4433882"/>
            <a:ext cx="7772400" cy="20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4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D34835-9BCB-02A7-2DE3-919F0F51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RSS Consent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A7A073DD-275D-73F7-CC28-BB9AEF8D6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263" y="2026202"/>
            <a:ext cx="7281862" cy="3662845"/>
          </a:xfrm>
        </p:spPr>
      </p:pic>
    </p:spTree>
    <p:extLst>
      <p:ext uri="{BB962C8B-B14F-4D97-AF65-F5344CB8AC3E}">
        <p14:creationId xmlns:p14="http://schemas.microsoft.com/office/powerpoint/2010/main" val="244920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medical research form with text&#10;&#10;Description automatically generated with medium confidence">
            <a:extLst>
              <a:ext uri="{FF2B5EF4-FFF2-40B4-BE49-F238E27FC236}">
                <a16:creationId xmlns:a16="http://schemas.microsoft.com/office/drawing/2014/main" id="{2C7B2FCF-08BC-D033-C7E8-4AA4AFB00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443" y="349250"/>
            <a:ext cx="7863970" cy="6159500"/>
          </a:xfrm>
        </p:spPr>
      </p:pic>
    </p:spTree>
    <p:extLst>
      <p:ext uri="{BB962C8B-B14F-4D97-AF65-F5344CB8AC3E}">
        <p14:creationId xmlns:p14="http://schemas.microsoft.com/office/powerpoint/2010/main" val="341540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7B2FCF-08BC-D033-C7E8-4AA4AFB00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95242" y="250825"/>
            <a:ext cx="8115293" cy="6356350"/>
          </a:xfrm>
        </p:spPr>
      </p:pic>
    </p:spTree>
    <p:extLst>
      <p:ext uri="{BB962C8B-B14F-4D97-AF65-F5344CB8AC3E}">
        <p14:creationId xmlns:p14="http://schemas.microsoft.com/office/powerpoint/2010/main" val="3350411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7B2FCF-08BC-D033-C7E8-4AA4AFB00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95242" y="250825"/>
            <a:ext cx="8115293" cy="6356350"/>
          </a:xfrm>
        </p:spPr>
      </p:pic>
    </p:spTree>
    <p:extLst>
      <p:ext uri="{BB962C8B-B14F-4D97-AF65-F5344CB8AC3E}">
        <p14:creationId xmlns:p14="http://schemas.microsoft.com/office/powerpoint/2010/main" val="2811204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7B2FCF-08BC-D033-C7E8-4AA4AFB00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95242" y="250825"/>
            <a:ext cx="8115293" cy="6356350"/>
          </a:xfrm>
        </p:spPr>
      </p:pic>
    </p:spTree>
    <p:extLst>
      <p:ext uri="{BB962C8B-B14F-4D97-AF65-F5344CB8AC3E}">
        <p14:creationId xmlns:p14="http://schemas.microsoft.com/office/powerpoint/2010/main" val="58509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7B2FCF-08BC-D033-C7E8-4AA4AFB00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17552" y="250825"/>
            <a:ext cx="8115293" cy="635635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1CCE3A-855E-AAB6-6374-DB7E3213F2E6}"/>
              </a:ext>
            </a:extLst>
          </p:cNvPr>
          <p:cNvSpPr txBox="1"/>
          <p:nvPr/>
        </p:nvSpPr>
        <p:spPr>
          <a:xfrm>
            <a:off x="4775199" y="2654300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Participant’s screen will now show a signature box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87ED49A3-5543-BF8B-D209-7B5C3590F134}"/>
              </a:ext>
            </a:extLst>
          </p:cNvPr>
          <p:cNvSpPr/>
          <p:nvPr/>
        </p:nvSpPr>
        <p:spPr>
          <a:xfrm rot="3602695">
            <a:off x="4457699" y="3321494"/>
            <a:ext cx="406400" cy="9144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7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7B2FCF-08BC-D033-C7E8-4AA4AFB00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58743" y="596899"/>
            <a:ext cx="7608594" cy="5959475"/>
          </a:xfrm>
        </p:spPr>
      </p:pic>
    </p:spTree>
    <p:extLst>
      <p:ext uri="{BB962C8B-B14F-4D97-AF65-F5344CB8AC3E}">
        <p14:creationId xmlns:p14="http://schemas.microsoft.com/office/powerpoint/2010/main" val="332555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BD1AB857-D31A-2AC2-195B-8149DED7D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079" y="535259"/>
            <a:ext cx="8157866" cy="5297216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0D42EA-A872-40C2-FE85-F4DF9CA5C762}"/>
                  </a:ext>
                </a:extLst>
              </p14:cNvPr>
              <p14:cNvContentPartPr/>
              <p14:nvPr/>
            </p14:nvContentPartPr>
            <p14:xfrm>
              <a:off x="691990" y="5486163"/>
              <a:ext cx="1326600" cy="11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0D42EA-A872-40C2-FE85-F4DF9CA5C7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350" y="5414163"/>
                <a:ext cx="1398240" cy="1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878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74EC5-B2E0-9286-2E80-6BE3C5BA5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BCE1321-D2C3-8B28-DC54-3C3323306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13" y="423746"/>
            <a:ext cx="8698333" cy="6010507"/>
          </a:xfrm>
        </p:spPr>
      </p:pic>
    </p:spTree>
    <p:extLst>
      <p:ext uri="{BB962C8B-B14F-4D97-AF65-F5344CB8AC3E}">
        <p14:creationId xmlns:p14="http://schemas.microsoft.com/office/powerpoint/2010/main" val="369568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1. Discuss electronic consent process for RSS</a:t>
            </a:r>
          </a:p>
          <a:p>
            <a:r>
              <a:rPr lang="en-US" sz="2000" dirty="0"/>
              <a:t>2. Discuss electronic consent process for </a:t>
            </a:r>
            <a:r>
              <a:rPr lang="en-US" sz="2000" dirty="0" err="1"/>
              <a:t>REDCap</a:t>
            </a:r>
            <a:endParaRPr lang="en-US" sz="2000" dirty="0"/>
          </a:p>
          <a:p>
            <a:r>
              <a:rPr lang="en-US" sz="2000" dirty="0"/>
              <a:t>3. Discuss advantages and disadvantages of both methods</a:t>
            </a:r>
          </a:p>
          <a:p>
            <a:r>
              <a:rPr lang="en-US" sz="2000" dirty="0"/>
              <a:t>4. Open forum</a:t>
            </a:r>
          </a:p>
        </p:txBody>
      </p:sp>
    </p:spTree>
    <p:extLst>
      <p:ext uri="{BB962C8B-B14F-4D97-AF65-F5344CB8AC3E}">
        <p14:creationId xmlns:p14="http://schemas.microsoft.com/office/powerpoint/2010/main" val="1447445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44A2-841F-85C7-B15B-B0339984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REDCap</a:t>
            </a:r>
            <a:r>
              <a:rPr lang="en-US" dirty="0"/>
              <a:t> Electronic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7DD62-C46C-6259-9F0F-4FB64023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67" y="1882619"/>
            <a:ext cx="7282212" cy="427285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Setup: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Labor intensive – requires some knowledge of coding/computer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field is set up individually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testing to ensure build works properly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Manual in progress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/>
              <a:t>Consenting Process: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Consenting can be completed in person, via phone, or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 consenting and participant receive one email with the link to the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 takes participant to consent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Signature line will unlock after participant answers comprehension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After Consent:</a:t>
            </a:r>
          </a:p>
          <a:p>
            <a:r>
              <a:rPr lang="en-US" dirty="0"/>
              <a:t>- PDF version of signed consent is available for download form </a:t>
            </a:r>
            <a:r>
              <a:rPr lang="en-US" dirty="0" err="1"/>
              <a:t>REDCap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99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E22E8-45ED-DDDD-3327-ADF5C17CF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B94B5F08-A6DA-7B76-029B-8264055B0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668" y="0"/>
            <a:ext cx="7705484" cy="6665244"/>
          </a:xfrm>
        </p:spPr>
      </p:pic>
    </p:spTree>
    <p:extLst>
      <p:ext uri="{BB962C8B-B14F-4D97-AF65-F5344CB8AC3E}">
        <p14:creationId xmlns:p14="http://schemas.microsoft.com/office/powerpoint/2010/main" val="523327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D77E7-0CA3-B302-1AFB-B15E89565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A320614-E894-CA53-D4FE-F7F141183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541" y="-930"/>
            <a:ext cx="7482468" cy="6858930"/>
          </a:xfrm>
        </p:spPr>
      </p:pic>
    </p:spTree>
    <p:extLst>
      <p:ext uri="{BB962C8B-B14F-4D97-AF65-F5344CB8AC3E}">
        <p14:creationId xmlns:p14="http://schemas.microsoft.com/office/powerpoint/2010/main" val="2196409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CE7A9-AD75-8786-1C00-D0ABF3E90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906B114F-7806-1A0B-3E85-728CF5E35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096" y="82647"/>
            <a:ext cx="8106937" cy="6692705"/>
          </a:xfrm>
        </p:spPr>
      </p:pic>
    </p:spTree>
    <p:extLst>
      <p:ext uri="{BB962C8B-B14F-4D97-AF65-F5344CB8AC3E}">
        <p14:creationId xmlns:p14="http://schemas.microsoft.com/office/powerpoint/2010/main" val="3154266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AE81F-0E0F-5F50-151B-A11287351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7D2597DB-207C-6872-BD8E-0CE4E8058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187" y="778803"/>
            <a:ext cx="6709842" cy="5181547"/>
          </a:xfrm>
        </p:spPr>
      </p:pic>
    </p:spTree>
    <p:extLst>
      <p:ext uri="{BB962C8B-B14F-4D97-AF65-F5344CB8AC3E}">
        <p14:creationId xmlns:p14="http://schemas.microsoft.com/office/powerpoint/2010/main" val="2863984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E52E4-1B40-059B-37EF-0AC67B3FA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945A41DF-64B9-6ACE-0920-FA1F9B547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338" y="581025"/>
            <a:ext cx="7978151" cy="5883275"/>
          </a:xfrm>
        </p:spPr>
      </p:pic>
    </p:spTree>
    <p:extLst>
      <p:ext uri="{BB962C8B-B14F-4D97-AF65-F5344CB8AC3E}">
        <p14:creationId xmlns:p14="http://schemas.microsoft.com/office/powerpoint/2010/main" val="1493776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survey&#10;&#10;Description automatically generated">
            <a:extLst>
              <a:ext uri="{FF2B5EF4-FFF2-40B4-BE49-F238E27FC236}">
                <a16:creationId xmlns:a16="http://schemas.microsoft.com/office/drawing/2014/main" id="{7D62D33E-257A-E8FE-4720-DB4DC2329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324" y="1400174"/>
            <a:ext cx="7440750" cy="3831431"/>
          </a:xfrm>
        </p:spPr>
      </p:pic>
    </p:spTree>
    <p:extLst>
      <p:ext uri="{BB962C8B-B14F-4D97-AF65-F5344CB8AC3E}">
        <p14:creationId xmlns:p14="http://schemas.microsoft.com/office/powerpoint/2010/main" val="966952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C5FEA-C66E-5395-2AA8-C52015847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F13CC66E-8408-F4D4-4D1A-DA518F938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833" y="176210"/>
            <a:ext cx="6244683" cy="6505579"/>
          </a:xfrm>
        </p:spPr>
      </p:pic>
    </p:spTree>
    <p:extLst>
      <p:ext uri="{BB962C8B-B14F-4D97-AF65-F5344CB8AC3E}">
        <p14:creationId xmlns:p14="http://schemas.microsoft.com/office/powerpoint/2010/main" val="2733030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84A5B-BC5C-3CFA-DBC8-E6A02D3CA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-up of a document&#10;&#10;Description automatically generated">
            <a:extLst>
              <a:ext uri="{FF2B5EF4-FFF2-40B4-BE49-F238E27FC236}">
                <a16:creationId xmlns:a16="http://schemas.microsoft.com/office/drawing/2014/main" id="{4A3FE109-6EF8-B3BF-EF30-DD2C680DF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767" y="866775"/>
            <a:ext cx="7803121" cy="5181600"/>
          </a:xfrm>
        </p:spPr>
      </p:pic>
    </p:spTree>
    <p:extLst>
      <p:ext uri="{BB962C8B-B14F-4D97-AF65-F5344CB8AC3E}">
        <p14:creationId xmlns:p14="http://schemas.microsoft.com/office/powerpoint/2010/main" val="3117340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B233B-002E-65C7-33B7-57F9592EE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urvey&#10;&#10;Description automatically generated">
            <a:extLst>
              <a:ext uri="{FF2B5EF4-FFF2-40B4-BE49-F238E27FC236}">
                <a16:creationId xmlns:a16="http://schemas.microsoft.com/office/drawing/2014/main" id="{F4CE9425-1F36-433C-0AE9-43B86C040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790" y="314325"/>
            <a:ext cx="7057110" cy="6052728"/>
          </a:xfrm>
        </p:spPr>
      </p:pic>
    </p:spTree>
    <p:extLst>
      <p:ext uri="{BB962C8B-B14F-4D97-AF65-F5344CB8AC3E}">
        <p14:creationId xmlns:p14="http://schemas.microsoft.com/office/powerpoint/2010/main" val="400804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RSS Electronic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882619"/>
            <a:ext cx="7282212" cy="4165755"/>
          </a:xfrm>
        </p:spPr>
        <p:txBody>
          <a:bodyPr>
            <a:normAutofit/>
          </a:bodyPr>
          <a:lstStyle/>
          <a:p>
            <a:r>
              <a:rPr lang="en-US" b="1" dirty="0"/>
              <a:t>Setup: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Automatically built into RSS system when described in IRB application that electronic consent will be used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/>
              <a:t>Consenting Process: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Consenting can be completed in person, via phone, or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 consenting and participant receive two emails: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One is the link to the consent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One is the pin to access the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Verify participant’s identity to unlock signature line</a:t>
            </a:r>
          </a:p>
          <a:p>
            <a:endParaRPr lang="en-US" dirty="0"/>
          </a:p>
          <a:p>
            <a:r>
              <a:rPr lang="en-US" b="1" dirty="0"/>
              <a:t>After consent: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Participant receives an electronic copy of signed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PDF copy of consent is stored in RSS system </a:t>
            </a:r>
          </a:p>
        </p:txBody>
      </p:sp>
    </p:spTree>
    <p:extLst>
      <p:ext uri="{BB962C8B-B14F-4D97-AF65-F5344CB8AC3E}">
        <p14:creationId xmlns:p14="http://schemas.microsoft.com/office/powerpoint/2010/main" val="4001338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528C7-93CE-FE7A-75BF-66119B4D8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03EB0A78-F740-7E76-A018-87F76BEFE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889" y="468352"/>
            <a:ext cx="7452026" cy="5442182"/>
          </a:xfrm>
        </p:spPr>
      </p:pic>
    </p:spTree>
    <p:extLst>
      <p:ext uri="{BB962C8B-B14F-4D97-AF65-F5344CB8AC3E}">
        <p14:creationId xmlns:p14="http://schemas.microsoft.com/office/powerpoint/2010/main" val="1638657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2B11D-32C7-A6B3-6CE9-67A013DEB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CA5215C2-9677-8DDE-41A4-AD186823F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154" y="579863"/>
            <a:ext cx="7942974" cy="5252612"/>
          </a:xfrm>
        </p:spPr>
      </p:pic>
    </p:spTree>
    <p:extLst>
      <p:ext uri="{BB962C8B-B14F-4D97-AF65-F5344CB8AC3E}">
        <p14:creationId xmlns:p14="http://schemas.microsoft.com/office/powerpoint/2010/main" val="3348948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59029-FC69-0073-423F-3E1DCCF7F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B1A85473-A72F-9784-8EBC-1594D5BFC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985" y="657921"/>
            <a:ext cx="8293178" cy="4996134"/>
          </a:xfrm>
        </p:spPr>
      </p:pic>
    </p:spTree>
    <p:extLst>
      <p:ext uri="{BB962C8B-B14F-4D97-AF65-F5344CB8AC3E}">
        <p14:creationId xmlns:p14="http://schemas.microsoft.com/office/powerpoint/2010/main" val="2845956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0DB85-2A55-90CC-AEFF-826DA14A0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682E637-635D-DA72-5B9E-ADDFC9D42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281" y="356840"/>
            <a:ext cx="7341297" cy="5297216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4D89E8B-0D12-71AF-7B8F-31F8E3DA9668}"/>
                  </a:ext>
                </a:extLst>
              </p14:cNvPr>
              <p14:cNvContentPartPr/>
              <p14:nvPr/>
            </p14:nvContentPartPr>
            <p14:xfrm>
              <a:off x="3223510" y="958083"/>
              <a:ext cx="857520" cy="11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4D89E8B-0D12-71AF-7B8F-31F8E3DA96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7870" y="886443"/>
                <a:ext cx="929160" cy="1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081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62297-6219-80DC-92E1-791C44792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survey&#10;&#10;Description automatically generated">
            <a:extLst>
              <a:ext uri="{FF2B5EF4-FFF2-40B4-BE49-F238E27FC236}">
                <a16:creationId xmlns:a16="http://schemas.microsoft.com/office/drawing/2014/main" id="{7DDEC91E-5325-2772-E5F9-91B88154E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185" y="434898"/>
            <a:ext cx="8192570" cy="5397577"/>
          </a:xfrm>
        </p:spPr>
      </p:pic>
    </p:spTree>
    <p:extLst>
      <p:ext uri="{BB962C8B-B14F-4D97-AF65-F5344CB8AC3E}">
        <p14:creationId xmlns:p14="http://schemas.microsoft.com/office/powerpoint/2010/main" val="2332661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343D5-F4C1-5700-FB61-2E0984D12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D5E28EA4-B730-9A73-3BD4-159A2BE45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89" y="345688"/>
            <a:ext cx="8834611" cy="6225803"/>
          </a:xfrm>
        </p:spPr>
      </p:pic>
    </p:spTree>
    <p:extLst>
      <p:ext uri="{BB962C8B-B14F-4D97-AF65-F5344CB8AC3E}">
        <p14:creationId xmlns:p14="http://schemas.microsoft.com/office/powerpoint/2010/main" val="3223401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1BBE1-9CF2-22DF-C9F0-6611CC14C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signature form&#10;&#10;Description automatically generated">
            <a:extLst>
              <a:ext uri="{FF2B5EF4-FFF2-40B4-BE49-F238E27FC236}">
                <a16:creationId xmlns:a16="http://schemas.microsoft.com/office/drawing/2014/main" id="{37C5E0EB-F4B3-0608-20B9-4A4188639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547" y="390293"/>
            <a:ext cx="8563757" cy="5386425"/>
          </a:xfrm>
        </p:spPr>
      </p:pic>
    </p:spTree>
    <p:extLst>
      <p:ext uri="{BB962C8B-B14F-4D97-AF65-F5344CB8AC3E}">
        <p14:creationId xmlns:p14="http://schemas.microsoft.com/office/powerpoint/2010/main" val="3622848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4EE17-0B06-5E7D-88D2-A65C968A1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4CC34D6A-ED51-69A5-4DC1-0C8B0AA54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250" y="341031"/>
            <a:ext cx="7965778" cy="6175937"/>
          </a:xfrm>
        </p:spPr>
      </p:pic>
    </p:spTree>
    <p:extLst>
      <p:ext uri="{BB962C8B-B14F-4D97-AF65-F5344CB8AC3E}">
        <p14:creationId xmlns:p14="http://schemas.microsoft.com/office/powerpoint/2010/main" val="3312181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B0C8F-DCE4-C363-D69F-7CFB8ED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Methods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983811-F863-3177-B849-3919048A7B4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79845" y="1882621"/>
            <a:ext cx="3883247" cy="3994072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REDCap</a:t>
            </a:r>
            <a:r>
              <a:rPr lang="en-US" b="1" dirty="0"/>
              <a:t> Consenting</a:t>
            </a:r>
          </a:p>
          <a:p>
            <a:r>
              <a:rPr lang="en-US" u="sng" dirty="0"/>
              <a:t>Advantages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Electronic consent option for non UNMC IRB studies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More customizable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Can build in screening form</a:t>
            </a:r>
          </a:p>
          <a:p>
            <a:pPr marL="285750" indent="-285750">
              <a:buFontTx/>
              <a:buChar char="-"/>
            </a:pPr>
            <a:r>
              <a:rPr lang="en-US" dirty="0"/>
              <a:t>Can build in comprehension questions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u="sng" dirty="0"/>
              <a:t>Disadvantages</a:t>
            </a:r>
          </a:p>
          <a:p>
            <a:pPr marL="285750" indent="-285750">
              <a:buFontTx/>
              <a:buChar char="-"/>
            </a:pPr>
            <a:r>
              <a:rPr lang="en-US" dirty="0"/>
              <a:t>Time consuming to build</a:t>
            </a:r>
          </a:p>
          <a:p>
            <a:pPr marL="285750" indent="-285750">
              <a:buFontTx/>
              <a:buChar char="-"/>
            </a:pPr>
            <a:r>
              <a:rPr lang="en-US" dirty="0"/>
              <a:t>Needs to be manually updated every time consent changes/updates</a:t>
            </a:r>
          </a:p>
          <a:p>
            <a:pPr marL="285750" indent="-285750">
              <a:buFontTx/>
              <a:buChar char="-"/>
            </a:pPr>
            <a:r>
              <a:rPr lang="en-US" dirty="0"/>
              <a:t>More likely to bypass participant signature</a:t>
            </a:r>
          </a:p>
          <a:p>
            <a:pPr marL="285750" indent="-285750">
              <a:buFontTx/>
              <a:buChar char="-"/>
            </a:pPr>
            <a:r>
              <a:rPr lang="en-US" dirty="0"/>
              <a:t>Easy to accidentally delete participant’s signature when editing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D9045-B0F0-AED0-6A4C-CDB89844E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39" y="1882620"/>
            <a:ext cx="3723406" cy="3994073"/>
          </a:xfrm>
        </p:spPr>
        <p:txBody>
          <a:bodyPr/>
          <a:lstStyle/>
          <a:p>
            <a:r>
              <a:rPr lang="en-US" b="1" dirty="0"/>
              <a:t>RSS Consenting</a:t>
            </a:r>
          </a:p>
          <a:p>
            <a:r>
              <a:rPr lang="en-US" u="sng" dirty="0"/>
              <a:t>Advantages</a:t>
            </a:r>
          </a:p>
          <a:p>
            <a:pPr marL="285750" indent="-285750">
              <a:buFontTx/>
              <a:buChar char="-"/>
            </a:pPr>
            <a:r>
              <a:rPr lang="en-US" dirty="0"/>
              <a:t>Built-in to IRB</a:t>
            </a:r>
          </a:p>
          <a:p>
            <a:pPr marL="285750" indent="-285750">
              <a:buFontTx/>
              <a:buChar char="-"/>
            </a:pPr>
            <a:r>
              <a:rPr lang="en-US" dirty="0"/>
              <a:t>Participant unable to complete consent without consenting personnel approving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Changes/updates to consent are automatically updated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Consent files are saved to RSS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u="sng" dirty="0"/>
              <a:t>Disadvantages</a:t>
            </a:r>
          </a:p>
          <a:p>
            <a:r>
              <a:rPr lang="en-US" dirty="0"/>
              <a:t>- Not available for certain types of studies</a:t>
            </a:r>
          </a:p>
        </p:txBody>
      </p:sp>
    </p:spTree>
    <p:extLst>
      <p:ext uri="{BB962C8B-B14F-4D97-AF65-F5344CB8AC3E}">
        <p14:creationId xmlns:p14="http://schemas.microsoft.com/office/powerpoint/2010/main" val="4249115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E59EE7-B5CD-CE72-1638-5BE5DDCA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pic>
        <p:nvPicPr>
          <p:cNvPr id="8" name="Content Placeholder 7" descr="A close-up of a wooden sign&#10;&#10;Description automatically generated">
            <a:extLst>
              <a:ext uri="{FF2B5EF4-FFF2-40B4-BE49-F238E27FC236}">
                <a16:creationId xmlns:a16="http://schemas.microsoft.com/office/drawing/2014/main" id="{44BE22DA-16E0-3FAD-80D9-23568464B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5919" y="1882775"/>
            <a:ext cx="5924550" cy="39497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0B7388-8AAB-74C4-7AFE-F4DDAE2F3391}"/>
              </a:ext>
            </a:extLst>
          </p:cNvPr>
          <p:cNvSpPr txBox="1"/>
          <p:nvPr/>
        </p:nvSpPr>
        <p:spPr>
          <a:xfrm>
            <a:off x="1635919" y="5832475"/>
            <a:ext cx="5924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thebluediamondgallery.com/wooden-tile/c/consen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335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9B7830A-BEA6-FD38-F3A2-D2CE56362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68" y="558800"/>
            <a:ext cx="8979263" cy="533961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408A49-A30E-BCC7-5F5A-DCB05C24A096}"/>
                  </a:ext>
                </a:extLst>
              </p14:cNvPr>
              <p14:cNvContentPartPr/>
              <p14:nvPr/>
            </p14:nvContentPartPr>
            <p14:xfrm>
              <a:off x="963940" y="4272600"/>
              <a:ext cx="27504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408A49-A30E-BCC7-5F5A-DCB05C24A0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011" y="4164600"/>
                <a:ext cx="382539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6890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E6DF9BF0-04C3-FB0E-FF36-6C6C334AE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0"/>
            <a:ext cx="7848599" cy="680374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CA74F1-9D59-D0ED-BACA-2FFFD862645D}"/>
                  </a:ext>
                </a:extLst>
              </p14:cNvPr>
              <p14:cNvContentPartPr/>
              <p14:nvPr/>
            </p14:nvContentPartPr>
            <p14:xfrm>
              <a:off x="927220" y="3326520"/>
              <a:ext cx="113292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CA74F1-9D59-D0ED-BACA-2FFFD86264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3220" y="3218520"/>
                <a:ext cx="1240560" cy="2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558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C29164BC-51BD-0FD5-4788-E21123D26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" y="210762"/>
            <a:ext cx="8053419" cy="6193214"/>
          </a:xfrm>
        </p:spPr>
      </p:pic>
    </p:spTree>
    <p:extLst>
      <p:ext uri="{BB962C8B-B14F-4D97-AF65-F5344CB8AC3E}">
        <p14:creationId xmlns:p14="http://schemas.microsoft.com/office/powerpoint/2010/main" val="33159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6DE5BF3F-F72A-2D0C-6788-19BA83CBF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028" y="82813"/>
            <a:ext cx="8465972" cy="6692374"/>
          </a:xfrm>
        </p:spPr>
      </p:pic>
    </p:spTree>
    <p:extLst>
      <p:ext uri="{BB962C8B-B14F-4D97-AF65-F5344CB8AC3E}">
        <p14:creationId xmlns:p14="http://schemas.microsoft.com/office/powerpoint/2010/main" val="103669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F61B3EB0-FEEA-B92E-F291-37124189B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250" y="12135"/>
            <a:ext cx="7740650" cy="6833730"/>
          </a:xfrm>
        </p:spPr>
      </p:pic>
    </p:spTree>
    <p:extLst>
      <p:ext uri="{BB962C8B-B14F-4D97-AF65-F5344CB8AC3E}">
        <p14:creationId xmlns:p14="http://schemas.microsoft.com/office/powerpoint/2010/main" val="141324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9B49-FA0C-A598-0809-F38541CC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Emails</a:t>
            </a:r>
          </a:p>
        </p:txBody>
      </p:sp>
      <p:pic>
        <p:nvPicPr>
          <p:cNvPr id="8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7032963-1796-09B4-9AF4-D6157A825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69" y="1861544"/>
            <a:ext cx="7281862" cy="2391962"/>
          </a:xfrm>
          <a:prstGeom prst="rect">
            <a:avLst/>
          </a:prstGeom>
        </p:spPr>
      </p:pic>
      <p:pic>
        <p:nvPicPr>
          <p:cNvPr id="12" name="Picture 11" descr="A white rectangular object with a white background&#10;&#10;Description automatically generated">
            <a:extLst>
              <a:ext uri="{FF2B5EF4-FFF2-40B4-BE49-F238E27FC236}">
                <a16:creationId xmlns:a16="http://schemas.microsoft.com/office/drawing/2014/main" id="{D243EF2C-4022-B721-A6E8-DBA919653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66" y="4360066"/>
            <a:ext cx="7772400" cy="20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46671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AD122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5d8e41-2972-4917-b18b-b2e825292c45">
      <Terms xmlns="http://schemas.microsoft.com/office/infopath/2007/PartnerControls"/>
    </lcf76f155ced4ddcb4097134ff3c332f>
    <_ip_UnifiedCompliancePolicyUIAction xmlns="http://schemas.microsoft.com/sharepoint/v3" xsi:nil="true"/>
    <TaxCatchAll xmlns="f29ff539-f366-4ed4-8e72-5b64c72de13b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1C15E9C90294E95D2EEE371687E81" ma:contentTypeVersion="17" ma:contentTypeDescription="Create a new document." ma:contentTypeScope="" ma:versionID="c31fc22f9a8f68f34170a24783cc83f0">
  <xsd:schema xmlns:xsd="http://www.w3.org/2001/XMLSchema" xmlns:xs="http://www.w3.org/2001/XMLSchema" xmlns:p="http://schemas.microsoft.com/office/2006/metadata/properties" xmlns:ns1="http://schemas.microsoft.com/sharepoint/v3" xmlns:ns2="0c5d8e41-2972-4917-b18b-b2e825292c45" xmlns:ns3="f29ff539-f366-4ed4-8e72-5b64c72de13b" targetNamespace="http://schemas.microsoft.com/office/2006/metadata/properties" ma:root="true" ma:fieldsID="bfbf84db71afacbbd78f7b42477228fb" ns1:_="" ns2:_="" ns3:_="">
    <xsd:import namespace="http://schemas.microsoft.com/sharepoint/v3"/>
    <xsd:import namespace="0c5d8e41-2972-4917-b18b-b2e825292c45"/>
    <xsd:import namespace="f29ff539-f366-4ed4-8e72-5b64c72de1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d8e41-2972-4917-b18b-b2e825292c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ff539-f366-4ed4-8e72-5b64c72de13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7a4012a-4369-406f-8bf1-d280b33c52f6}" ma:internalName="TaxCatchAll" ma:showField="CatchAllData" ma:web="f29ff539-f366-4ed4-8e72-5b64c72de1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D1C9EE-4B5F-4003-BD26-D89F66A42CA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0c5d8e41-2972-4917-b18b-b2e825292c45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29ff539-f366-4ed4-8e72-5b64c72de13b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ACE5939-F4E8-4C33-BF1E-189BB6A284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26C3F5-08CD-4B9E-9BD1-9D236CE57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c5d8e41-2972-4917-b18b-b2e825292c45"/>
    <ds:schemaRef ds:uri="f29ff539-f366-4ed4-8e72-5b64c72de1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2956</TotalTime>
  <Words>352</Words>
  <Application>Microsoft Office PowerPoint</Application>
  <PresentationFormat>On-screen Show (4:3)</PresentationFormat>
  <Paragraphs>67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Arial-BoldMT</vt:lpstr>
      <vt:lpstr>Calibri</vt:lpstr>
      <vt:lpstr>NeMed_Presentation</vt:lpstr>
      <vt:lpstr>Remote Consent Process: Using Electronic Consent Tools</vt:lpstr>
      <vt:lpstr>Agenda</vt:lpstr>
      <vt:lpstr>RSS Electronic Consent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Participant Emails</vt:lpstr>
      <vt:lpstr>Consenting Personnel Emails</vt:lpstr>
      <vt:lpstr>Accessing RSS Consent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REDCap Electronic Consent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Methods</vt:lpstr>
      <vt:lpstr>Questions and 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Tlusty, Gisele C</cp:lastModifiedBy>
  <cp:revision>28</cp:revision>
  <dcterms:created xsi:type="dcterms:W3CDTF">2014-09-17T15:14:42Z</dcterms:created>
  <dcterms:modified xsi:type="dcterms:W3CDTF">2024-03-27T17:36:52Z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0x010100EAC1C15E9C90294E95D2EEE371687E81</vt:lpwstr>
  </property>
  <property fmtid="{D5CDD505-2E9C-101B-9397-08002B2CF9AE}" pid="3" name="MediaServiceImageTags">
    <vt:lpwstr/>
  </property>
</Properties>
</file>