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6"/>
  </p:notesMasterIdLst>
  <p:sldIdLst>
    <p:sldId id="256" r:id="rId2"/>
    <p:sldId id="259" r:id="rId3"/>
    <p:sldId id="260" r:id="rId4"/>
    <p:sldId id="281" r:id="rId5"/>
    <p:sldId id="262" r:id="rId6"/>
    <p:sldId id="261" r:id="rId7"/>
    <p:sldId id="266" r:id="rId8"/>
    <p:sldId id="269" r:id="rId9"/>
    <p:sldId id="268" r:id="rId10"/>
    <p:sldId id="271" r:id="rId11"/>
    <p:sldId id="284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2" r:id="rId20"/>
    <p:sldId id="278" r:id="rId21"/>
    <p:sldId id="285" r:id="rId22"/>
    <p:sldId id="279" r:id="rId23"/>
    <p:sldId id="270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3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39" autoAdjust="0"/>
  </p:normalViewPr>
  <p:slideViewPr>
    <p:cSldViewPr snapToGrid="0" snapToObjects="1">
      <p:cViewPr varScale="1">
        <p:scale>
          <a:sx n="72" d="100"/>
          <a:sy n="72" d="100"/>
        </p:scale>
        <p:origin x="-48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205D-8828-4C12-9826-9A255BAA1E6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547B-B173-4C76-94BF-5B493B7D7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dropboxusercontent.com/u/42444517/BadComm3_FINAL.mp4?dl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dropboxusercontent.com/u/42444517/GoodComm2_FINAL.mp4?dl=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Communication: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https://dl.dropboxusercontent.com/u/42444517/BadComm3_FINAL.mp4?dl=1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547B-B173-4C76-94BF-5B493B7D7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Communication: </a:t>
            </a:r>
            <a:r>
              <a:rPr lang="en-US" sz="12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https://dl.dropboxusercontent.com/u/42444517/GoodComm2_FINAL.mp4?dl=1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547B-B173-4C76-94BF-5B493B7D77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4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Consider learn needs and provide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547B-B173-4C76-94BF-5B493B7D77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bkg_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FDB713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ing_bk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C1F2D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c.edu/emergency/research/research.projec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intcommission.org/assets/1/18/Root_Causes_by_Event_Type_2004-2Q2013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c.edu/emergency/research/research.project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394" y="1375951"/>
            <a:ext cx="7898675" cy="26648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Improving physician handoffs from EM to inpatient services: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SBAR-DR and .</a:t>
            </a:r>
            <a:r>
              <a:rPr lang="en-US" sz="4000" dirty="0" err="1" smtClean="0"/>
              <a:t>edadmit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SBAR-DR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31" y="1882620"/>
            <a:ext cx="8003178" cy="395031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Goal: To improve the quality and reliability of verbal and written handoff communication between EM and admitting physicians 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Based on evidence and expert recommendations.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Clinical judgment &amp; discussion, rather than one-way “data dump”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Explicit assignment of responsibility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03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197" y="152097"/>
          <a:ext cx="6966858" cy="6402711"/>
        </p:xfrm>
        <a:graphic>
          <a:graphicData uri="http://schemas.openxmlformats.org/drawingml/2006/table">
            <a:tbl>
              <a:tblPr firstRow="1" firstCol="1" bandRow="1"/>
              <a:tblGrid>
                <a:gridCol w="2586449"/>
                <a:gridCol w="4380409"/>
              </a:tblGrid>
              <a:tr h="1048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ituation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Introduction: name, rank, and department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Admission vs. consult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diagnosis/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ackground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identification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history, demographics, medications, etc.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exam findings, with vitals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test results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ssessment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Severity: assess on the floor/within 1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/ASAP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Treatments in ED and patient response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Degree of certainty in diagnosis and rationale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esponsibilities &amp;</a:t>
                      </a: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isks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Pending tests/tasks and who is responsible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 to patient/special circumstances (e.g. boarding)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iscussion &amp; </a:t>
                      </a:r>
                      <a:r>
                        <a:rPr lang="en-US" sz="3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ED place bed request?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Admitting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accepts responsibility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Admitting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assess prior to accepting responsibility*</a:t>
                      </a: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ead-back &amp;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Admitting doc read-back of pending tests and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 completes written handoff note (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edadmit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Introduction: name, </a:t>
            </a:r>
            <a:r>
              <a:rPr lang="en-US" sz="2400" b="1" dirty="0"/>
              <a:t>rank</a:t>
            </a:r>
            <a:r>
              <a:rPr lang="en-US" sz="2400" dirty="0"/>
              <a:t>, and department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Admission vs. consult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Working diagnosis/</a:t>
            </a:r>
            <a:r>
              <a:rPr lang="en-US" sz="2400" dirty="0" err="1"/>
              <a:t>Ddx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8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Patient identification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Relevant history, demographics, medications, etc.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Relevant exam findings, with vitals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Relevant test </a:t>
            </a:r>
            <a:r>
              <a:rPr lang="en-US" sz="2400" dirty="0" smtClean="0"/>
              <a:t>results and </a:t>
            </a:r>
            <a:r>
              <a:rPr lang="en-US" sz="2400" b="1" dirty="0" smtClean="0"/>
              <a:t>interpretation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22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Severity of illness (3 levels): 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Stable</a:t>
            </a:r>
            <a:r>
              <a:rPr lang="en-US" sz="2400" dirty="0" smtClean="0"/>
              <a:t> – can assess </a:t>
            </a:r>
            <a:r>
              <a:rPr lang="en-US" sz="2400" dirty="0"/>
              <a:t>on the </a:t>
            </a:r>
            <a:r>
              <a:rPr lang="en-US" sz="2400" dirty="0" smtClean="0"/>
              <a:t>floor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Intermediate</a:t>
            </a:r>
            <a:r>
              <a:rPr lang="en-US" sz="2400" dirty="0" smtClean="0"/>
              <a:t> – assess within </a:t>
            </a:r>
            <a:r>
              <a:rPr lang="en-US" sz="2400" dirty="0"/>
              <a:t>1 </a:t>
            </a:r>
            <a:r>
              <a:rPr lang="en-US" sz="2400" dirty="0" err="1" smtClean="0"/>
              <a:t>hr</a:t>
            </a:r>
            <a:endParaRPr lang="en-US" sz="2400" dirty="0" smtClean="0"/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Cautious</a:t>
            </a:r>
            <a:r>
              <a:rPr lang="en-US" sz="2400" dirty="0" smtClean="0"/>
              <a:t> – assess ASAP</a:t>
            </a:r>
            <a:endParaRPr lang="en-US" sz="2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Treatments in ED and patient </a:t>
            </a:r>
            <a:r>
              <a:rPr lang="en-US" sz="2400" dirty="0" smtClean="0"/>
              <a:t>response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Degree of certainty in diagnosis and rationale </a:t>
            </a:r>
          </a:p>
        </p:txBody>
      </p:sp>
    </p:spTree>
    <p:extLst>
      <p:ext uri="{BB962C8B-B14F-4D97-AF65-F5344CB8AC3E}">
        <p14:creationId xmlns:p14="http://schemas.microsoft.com/office/powerpoint/2010/main" val="15015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&amp;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682236" cy="395031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•	Pending tests/tasks and </a:t>
            </a:r>
            <a:r>
              <a:rPr lang="en-US" sz="2400" dirty="0" smtClean="0"/>
              <a:t>who is responsible for f/u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•</a:t>
            </a:r>
            <a:r>
              <a:rPr lang="en-US" sz="2400" dirty="0"/>
              <a:t>	Risks to patient/special circumstances 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Prolonged boarding times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Active psychiatric conditions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Language barriers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Isolations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DNR status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5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769323" cy="1359153"/>
          </a:xfrm>
        </p:spPr>
        <p:txBody>
          <a:bodyPr/>
          <a:lstStyle/>
          <a:p>
            <a:r>
              <a:rPr lang="en-US" dirty="0" smtClean="0"/>
              <a:t>Discussion and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Questions/discussion</a:t>
            </a:r>
            <a:endParaRPr lang="en-US" sz="24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ED place bed </a:t>
            </a:r>
            <a:r>
              <a:rPr lang="en-US" sz="2400" dirty="0" smtClean="0"/>
              <a:t>request?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Yes</a:t>
            </a:r>
            <a:r>
              <a:rPr lang="en-US" sz="2400" dirty="0" err="1">
                <a:sym typeface="Wingdings" panose="05000000000000000000" pitchFamily="2" charset="2"/>
              </a:rPr>
              <a:t></a:t>
            </a:r>
            <a:r>
              <a:rPr lang="en-US" sz="2400" dirty="0" err="1"/>
              <a:t>Admitting</a:t>
            </a:r>
            <a:r>
              <a:rPr lang="en-US" sz="2400" dirty="0"/>
              <a:t> accepts </a:t>
            </a:r>
            <a:r>
              <a:rPr lang="en-US" sz="2400" dirty="0" smtClean="0"/>
              <a:t>responsibility prior to patient assessment</a:t>
            </a:r>
            <a:endParaRPr lang="en-US" sz="2400" dirty="0"/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No</a:t>
            </a:r>
            <a:r>
              <a:rPr lang="en-US" sz="2400" dirty="0" err="1">
                <a:sym typeface="Wingdings" panose="05000000000000000000" pitchFamily="2" charset="2"/>
              </a:rPr>
              <a:t></a:t>
            </a:r>
            <a:r>
              <a:rPr lang="en-US" sz="2400" dirty="0" err="1"/>
              <a:t>Admitting</a:t>
            </a:r>
            <a:r>
              <a:rPr lang="en-US" sz="2400" dirty="0"/>
              <a:t> to assess prior to accepting </a:t>
            </a:r>
            <a:r>
              <a:rPr lang="en-US" sz="2400" dirty="0" smtClean="0"/>
              <a:t>responsibility.  </a:t>
            </a:r>
            <a:r>
              <a:rPr lang="en-US" sz="2400" dirty="0" err="1" smtClean="0"/>
              <a:t>Dispo</a:t>
            </a:r>
            <a:r>
              <a:rPr lang="en-US" sz="2400" dirty="0" smtClean="0"/>
              <a:t> plan within 60 min.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dirty="0" smtClean="0"/>
              <a:t>Responsibility for patient care transferred at time of admission order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5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Read-back &amp;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Read-back from admitting physician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Case summation &amp; severity of illness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Pending tests and responsible party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Disposition plan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EP completes written handoff note </a:t>
            </a:r>
            <a:endParaRPr lang="en-US" sz="2400" dirty="0" smtClean="0"/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.</a:t>
            </a:r>
            <a:r>
              <a:rPr lang="en-US" sz="2400" b="1" dirty="0" err="1" smtClean="0"/>
              <a:t>edadmit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9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531209"/>
              </p:ext>
            </p:extLst>
          </p:nvPr>
        </p:nvGraphicFramePr>
        <p:xfrm>
          <a:off x="1219197" y="152097"/>
          <a:ext cx="6966858" cy="6402711"/>
        </p:xfrm>
        <a:graphic>
          <a:graphicData uri="http://schemas.openxmlformats.org/drawingml/2006/table">
            <a:tbl>
              <a:tblPr firstRow="1" firstCol="1" bandRow="1"/>
              <a:tblGrid>
                <a:gridCol w="2586449"/>
                <a:gridCol w="4380409"/>
              </a:tblGrid>
              <a:tr h="1048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ituation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Introduction: name, rank, and department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Admission vs. consult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diagnosis/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ackground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identification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history, demographics, medications, etc.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exam findings, with vitals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test results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ssessment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Severity: assess on the floor/within 1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/ASAP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Treatments in ED and patient response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Degree of certainty in diagnosis and rationale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esponsibilities &amp;</a:t>
                      </a: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isks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Pending tests/tasks and who is responsible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 to patient/special circumstances (e.g. boarding)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iscussion &amp; </a:t>
                      </a:r>
                      <a:r>
                        <a:rPr lang="en-US" sz="3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ED place bed request?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Admitting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accepts responsibility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Admitting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assess prior to accepting responsibility*</a:t>
                      </a: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ead-back &amp;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Admitting doc read-back of pending tests and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 completes written handoff note (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edadmit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6" marR="64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4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SBAR-DR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>
                <a:hlinkClick r:id="rId3"/>
              </a:rPr>
              <a:t>http://www.unmc.edu/emergency/research/research.projects.html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/>
              <a:t>List barriers to safe patient care handoff between EM to admitting physicians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Describe elements of effective ED to inpatient handoff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Explain the SBAR-DR </a:t>
            </a:r>
            <a:r>
              <a:rPr lang="en-US" sz="2400" dirty="0" err="1" smtClean="0"/>
              <a:t>mneomic</a:t>
            </a:r>
            <a:r>
              <a:rPr lang="en-US" sz="2400" dirty="0" smtClean="0"/>
              <a:t>, and demonstrate it’s use in ED to inpatient handoff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Demonstrate use of handoff note template (.</a:t>
            </a:r>
            <a:r>
              <a:rPr lang="en-US" sz="2400" dirty="0" err="1" smtClean="0"/>
              <a:t>edadmit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30" y="395831"/>
            <a:ext cx="7606427" cy="1359153"/>
          </a:xfrm>
        </p:spPr>
        <p:txBody>
          <a:bodyPr/>
          <a:lstStyle/>
          <a:p>
            <a:r>
              <a:rPr lang="en-US" dirty="0" smtClean="0"/>
              <a:t>Handoff note (.</a:t>
            </a:r>
            <a:r>
              <a:rPr lang="en-US" dirty="0" err="1" smtClean="0"/>
              <a:t>edadmit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31" y="1882619"/>
            <a:ext cx="7282212" cy="4391431"/>
          </a:xfrm>
        </p:spPr>
        <p:txBody>
          <a:bodyPr>
            <a:normAutofit/>
          </a:bodyPr>
          <a:lstStyle/>
          <a:p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" y="780144"/>
            <a:ext cx="8718896" cy="50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" y="2283515"/>
            <a:ext cx="7088878" cy="129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62" y="5449304"/>
            <a:ext cx="2956685" cy="86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40" y="3750953"/>
            <a:ext cx="2549181" cy="19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1" y="5685820"/>
            <a:ext cx="8881441" cy="84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Go-live </a:t>
            </a:r>
            <a:r>
              <a:rPr lang="en-US" sz="2400" b="1" dirty="0" smtClean="0"/>
              <a:t>April 9</a:t>
            </a:r>
            <a:r>
              <a:rPr lang="en-US" sz="2400" dirty="0" smtClean="0"/>
              <a:t>, after training sessions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Services: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Academic IM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Private hospitalists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2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882620"/>
            <a:ext cx="7942217" cy="39503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Handoff communication is context specific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Simple vs. complex patient</a:t>
            </a:r>
          </a:p>
          <a:p>
            <a:pPr marL="108585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Experienced vs. novice physician</a:t>
            </a:r>
            <a:r>
              <a:rPr lang="en-US" sz="1800" baseline="30000" dirty="0" smtClean="0"/>
              <a:t>10</a:t>
            </a:r>
            <a:r>
              <a:rPr lang="en-US" sz="2400" baseline="30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Locate ED nurse to review POC.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Physician conflict mitigated by </a:t>
            </a:r>
            <a:r>
              <a:rPr lang="en-US" sz="2400" b="1" u="sng" dirty="0" smtClean="0"/>
              <a:t>trust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familiarity</a:t>
            </a:r>
            <a:r>
              <a:rPr lang="en-US" sz="1800" baseline="30000" dirty="0" smtClean="0"/>
              <a:t>9,11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 nice and get to know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welcome feedback.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6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204239"/>
            <a:ext cx="7606427" cy="135915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663337"/>
            <a:ext cx="7282212" cy="485938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Joint Commission. Sentinel event data: root causes by event type 2004-2013. </a:t>
            </a:r>
            <a:r>
              <a:rPr lang="en-US" sz="1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http://www.jointcommission.org/assets/1/18/Root_Causes_by_Event_Type_2004-2Q2013.pdf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Accessed July 25, 2014. </a:t>
            </a:r>
            <a:endParaRPr lang="en-US" sz="1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BT. Handoffs causing patient harm: A survey of medical and surgical house staff.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Jt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Patient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2008; 34:563.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Horwitz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LI. Consequences of inadequate sign-out for patient care. Arch Intern Med. 2008; 168:1755.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MS,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Coiera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A systematic review of failures in handoff communication during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intrahospital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transfers.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Jt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Patient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2011; 37:274-284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Hilligoss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B, Cohen MD. The unappreciated challenges of between-unit handoffs: Negotiating and coordinating across boundaries. Ann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2013; 61:155-160.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Cheung DS,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Apker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et al. Improving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interunit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transitions of care between emergency physicians and hospital medicine physicians: A conceptual approach.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2012; 19:1188-1195.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Horwitz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LI, Meredith T,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Schuur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JD, Shah NR, Kulkarni RG,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Jenq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GY. Dropping the baton: A qualitative analysis of failures during the transition from emergency department to inpatient care. Ann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2009; 53:701-10.e4.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Apker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J,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Mallak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LA, Gibson SC. Communicating in the "gray zone": Perceptions about emergency physician hospitalist handoffs and patient safety.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2007; 14:884-894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Matthews AL, et al. Emergency physician to admitting physician handovers: An exploratory study. Proceedings of the human factors and ergonomics society 46</a:t>
            </a:r>
            <a:r>
              <a:rPr lang="en-US" sz="1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meeting 2002.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Kellser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et al. A survey of handoff practices in emergency medicine.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of Med Qual. 2014;29(5):408-414.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 T,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Bakewell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Orlich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and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Sherbina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 Conflict prevention, conflict mitigation, and manifestations of conflict during emergency department consultations.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2014; 21(3):308-13.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 T, et al. Understanding communication between emergency and consulting physicians: a qualitative study that describes and defines the essential elements of the emergency department consultation-referral process for the junior learner. CJEM. 2013;15(1):42-51.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 t, Sabir K,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Sanhan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Sherbino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 Understanding the impact of residents’ interpersonal relationships during emergency department referrals and consultations. JGIM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2013 Dec;5(4):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576-81.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773" y="1953858"/>
            <a:ext cx="7282212" cy="39503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Christopher Smith</a:t>
            </a:r>
          </a:p>
          <a:p>
            <a:r>
              <a:rPr lang="en-US" sz="2400" dirty="0" smtClean="0"/>
              <a:t>Chad Branecki</a:t>
            </a:r>
          </a:p>
          <a:p>
            <a:r>
              <a:rPr lang="en-US" sz="2400" dirty="0" smtClean="0"/>
              <a:t>Jordan Warchol</a:t>
            </a:r>
          </a:p>
          <a:p>
            <a:r>
              <a:rPr lang="en-US" sz="2400" dirty="0" smtClean="0"/>
              <a:t>Nate Anderson</a:t>
            </a:r>
          </a:p>
          <a:p>
            <a:r>
              <a:rPr lang="en-US" sz="2400" dirty="0" smtClean="0"/>
              <a:t>Stephen Ducey</a:t>
            </a:r>
          </a:p>
          <a:p>
            <a:r>
              <a:rPr lang="en-US" sz="2400" dirty="0" smtClean="0"/>
              <a:t>Joel Michalski</a:t>
            </a:r>
          </a:p>
          <a:p>
            <a:r>
              <a:rPr lang="en-US" sz="2400" smtClean="0"/>
              <a:t>Russ Buzalko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0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6666" y="21362"/>
            <a:ext cx="7606427" cy="1359153"/>
          </a:xfrm>
        </p:spPr>
        <p:txBody>
          <a:bodyPr/>
          <a:lstStyle/>
          <a:p>
            <a:r>
              <a:rPr lang="en-US" dirty="0" smtClean="0"/>
              <a:t>Current State Video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to video: </a:t>
            </a:r>
            <a:r>
              <a:rPr lang="en-US" u="sng" dirty="0">
                <a:hlinkClick r:id="rId3"/>
              </a:rPr>
              <a:t>http://www.unmc.edu/emergency/research/research.projects.html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6" y="1882620"/>
            <a:ext cx="7917367" cy="395031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Handoff: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 between </a:t>
            </a:r>
            <a:r>
              <a:rPr lang="en-US" sz="2400" dirty="0"/>
              <a:t>health professionals </a:t>
            </a:r>
            <a:r>
              <a:rPr lang="en-US" sz="2400"/>
              <a:t>that </a:t>
            </a:r>
            <a:r>
              <a:rPr lang="en-US" sz="2400" smtClean="0"/>
              <a:t>accompanies </a:t>
            </a:r>
            <a:r>
              <a:rPr lang="en-US" sz="2400" dirty="0"/>
              <a:t>the transfer of patient care </a:t>
            </a:r>
            <a:r>
              <a:rPr lang="en-US" sz="2400" dirty="0" smtClean="0"/>
              <a:t>responsibility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One form of ED consultation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51989"/>
            <a:ext cx="7606427" cy="1359153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1645919"/>
            <a:ext cx="7829006" cy="4519749"/>
          </a:xfrm>
        </p:spPr>
        <p:txBody>
          <a:bodyPr>
            <a:noAutofit/>
          </a:bodyPr>
          <a:lstStyle/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Poor communication and care transitions leading causes of sentinel events</a:t>
            </a:r>
            <a:r>
              <a:rPr lang="en-US" sz="2100" baseline="30000" dirty="0" smtClean="0"/>
              <a:t>1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Poor handoffs associated with unsafe, inefficient care</a:t>
            </a:r>
            <a:r>
              <a:rPr lang="en-US" sz="2100" baseline="30000" dirty="0" smtClean="0"/>
              <a:t>2-4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Handoffs from ED to hospital especially challenging</a:t>
            </a:r>
            <a:r>
              <a:rPr lang="en-US" sz="2100" baseline="30000" dirty="0" smtClean="0"/>
              <a:t>5-9</a:t>
            </a:r>
          </a:p>
          <a:p>
            <a:pPr marL="13144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Change in personnel, provider discipline, location</a:t>
            </a:r>
          </a:p>
          <a:p>
            <a:pPr marL="13144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Uncertain clinical trajectory, pending tests, uncertain responsibilities</a:t>
            </a:r>
          </a:p>
          <a:p>
            <a:pPr marL="13144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Surrogates with variable experience </a:t>
            </a:r>
          </a:p>
          <a:p>
            <a:pPr marL="13144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Inter-disciplinary conflict &amp; cultural differences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Standardized communication rarely used and resident training uncommon</a:t>
            </a:r>
            <a:r>
              <a:rPr lang="en-US" sz="2100" baseline="30000" dirty="0" smtClean="0"/>
              <a:t>10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aseline="30000" dirty="0" smtClean="0"/>
          </a:p>
          <a:p>
            <a:pPr>
              <a:spcAft>
                <a:spcPts val="600"/>
              </a:spcAft>
            </a:pPr>
            <a:endParaRPr lang="en-US" sz="2200" dirty="0" smtClean="0"/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87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91022"/>
            <a:ext cx="7606427" cy="1359153"/>
          </a:xfrm>
        </p:spPr>
        <p:txBody>
          <a:bodyPr/>
          <a:lstStyle/>
          <a:p>
            <a:r>
              <a:rPr lang="en-US" dirty="0" smtClean="0"/>
              <a:t>Internal Survey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467594"/>
            <a:ext cx="7282212" cy="41563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Divergent perceptions (EM vs admitting)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Quality of communication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Safety of handoffs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Clinical information (e.g. test results, treatments)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4" y="2869855"/>
            <a:ext cx="7893778" cy="387492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1879" y="3557861"/>
            <a:ext cx="1916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P&lt;0.05</a:t>
            </a:r>
          </a:p>
        </p:txBody>
      </p:sp>
    </p:spTree>
    <p:extLst>
      <p:ext uri="{BB962C8B-B14F-4D97-AF65-F5344CB8AC3E}">
        <p14:creationId xmlns:p14="http://schemas.microsoft.com/office/powerpoint/2010/main" val="20426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Survey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473230" cy="395031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Uncertain assignment of responsibility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94% of EM physicians felt defensive at least “sometimes”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30</a:t>
            </a:r>
            <a:r>
              <a:rPr lang="en-US" sz="2400" dirty="0"/>
              <a:t>% of </a:t>
            </a:r>
            <a:r>
              <a:rPr lang="en-US" sz="2400" dirty="0" smtClean="0"/>
              <a:t>all physicians reported </a:t>
            </a:r>
            <a:r>
              <a:rPr lang="en-US" sz="2400" dirty="0"/>
              <a:t>adverse events related to ED </a:t>
            </a:r>
            <a:r>
              <a:rPr lang="en-US" sz="2400" dirty="0" smtClean="0"/>
              <a:t>admission handoff </a:t>
            </a:r>
            <a:r>
              <a:rPr lang="en-US" sz="2400" dirty="0"/>
              <a:t>in past 3 months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7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2812"/>
            <a:ext cx="5495945" cy="3524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707" y="0"/>
            <a:ext cx="5688343" cy="2130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36" y="4024833"/>
            <a:ext cx="4551764" cy="28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7196</TotalTime>
  <Words>1162</Words>
  <Application>Microsoft Office PowerPoint</Application>
  <PresentationFormat>On-screen Show (4:3)</PresentationFormat>
  <Paragraphs>173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NeMed_Presentation</vt:lpstr>
      <vt:lpstr>Improving physician handoffs from EM to inpatient services:  SBAR-DR and .edadmit</vt:lpstr>
      <vt:lpstr>Objectives</vt:lpstr>
      <vt:lpstr>Our Team</vt:lpstr>
      <vt:lpstr>Current State Video</vt:lpstr>
      <vt:lpstr>Definitions</vt:lpstr>
      <vt:lpstr>The Problem</vt:lpstr>
      <vt:lpstr>Internal Survey Data</vt:lpstr>
      <vt:lpstr>Internal Survey Data</vt:lpstr>
      <vt:lpstr>PowerPoint Presentation</vt:lpstr>
      <vt:lpstr>SBAR-DR</vt:lpstr>
      <vt:lpstr>PowerPoint Presentation</vt:lpstr>
      <vt:lpstr>Situation</vt:lpstr>
      <vt:lpstr>Background</vt:lpstr>
      <vt:lpstr>Assessment</vt:lpstr>
      <vt:lpstr>Responsibility &amp; Risk</vt:lpstr>
      <vt:lpstr>Discussion and Disposition</vt:lpstr>
      <vt:lpstr>Read-back &amp; Record</vt:lpstr>
      <vt:lpstr>PowerPoint Presentation</vt:lpstr>
      <vt:lpstr>SBAR-DR Video</vt:lpstr>
      <vt:lpstr>Handoff note (.edadmit)</vt:lpstr>
      <vt:lpstr>Pilot</vt:lpstr>
      <vt:lpstr>Final thoughts 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russell.buzalko</cp:lastModifiedBy>
  <cp:revision>56</cp:revision>
  <dcterms:created xsi:type="dcterms:W3CDTF">2014-09-17T15:14:42Z</dcterms:created>
  <dcterms:modified xsi:type="dcterms:W3CDTF">2015-04-06T18:45:50Z</dcterms:modified>
</cp:coreProperties>
</file>