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tiff" ContentType="image/tiff"/>
  <Default Extension="vml" ContentType="application/vnd.openxmlformats-officedocument.vmlDrawing"/>
  <Default Extension="xlsx" ContentType="application/vnd.openxmlformats-officedocument.spreadsheetml.sheet"/>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101"/>
  </p:notesMasterIdLst>
  <p:handoutMasterIdLst>
    <p:handoutMasterId r:id="rId102"/>
  </p:handoutMasterIdLst>
  <p:sldIdLst>
    <p:sldId id="262" r:id="rId2"/>
    <p:sldId id="655" r:id="rId3"/>
    <p:sldId id="634" r:id="rId4"/>
    <p:sldId id="651" r:id="rId5"/>
    <p:sldId id="462" r:id="rId6"/>
    <p:sldId id="616" r:id="rId7"/>
    <p:sldId id="704" r:id="rId8"/>
    <p:sldId id="703" r:id="rId9"/>
    <p:sldId id="266" r:id="rId10"/>
    <p:sldId id="486" r:id="rId11"/>
    <p:sldId id="541" r:id="rId12"/>
    <p:sldId id="307" r:id="rId13"/>
    <p:sldId id="504" r:id="rId14"/>
    <p:sldId id="305" r:id="rId15"/>
    <p:sldId id="313" r:id="rId16"/>
    <p:sldId id="314" r:id="rId17"/>
    <p:sldId id="505" r:id="rId18"/>
    <p:sldId id="639" r:id="rId19"/>
    <p:sldId id="515" r:id="rId20"/>
    <p:sldId id="542" r:id="rId21"/>
    <p:sldId id="516" r:id="rId22"/>
    <p:sldId id="333" r:id="rId23"/>
    <p:sldId id="334" r:id="rId24"/>
    <p:sldId id="645" r:id="rId25"/>
    <p:sldId id="490" r:id="rId26"/>
    <p:sldId id="619" r:id="rId27"/>
    <p:sldId id="517" r:id="rId28"/>
    <p:sldId id="491" r:id="rId29"/>
    <p:sldId id="627" r:id="rId30"/>
    <p:sldId id="626" r:id="rId31"/>
    <p:sldId id="357" r:id="rId32"/>
    <p:sldId id="474" r:id="rId33"/>
    <p:sldId id="354" r:id="rId34"/>
    <p:sldId id="534" r:id="rId35"/>
    <p:sldId id="535" r:id="rId36"/>
    <p:sldId id="536" r:id="rId37"/>
    <p:sldId id="537" r:id="rId38"/>
    <p:sldId id="538" r:id="rId39"/>
    <p:sldId id="621" r:id="rId40"/>
    <p:sldId id="622" r:id="rId41"/>
    <p:sldId id="642" r:id="rId42"/>
    <p:sldId id="521" r:id="rId43"/>
    <p:sldId id="525" r:id="rId44"/>
    <p:sldId id="526" r:id="rId45"/>
    <p:sldId id="539" r:id="rId46"/>
    <p:sldId id="365" r:id="rId47"/>
    <p:sldId id="543" r:id="rId48"/>
    <p:sldId id="545" r:id="rId49"/>
    <p:sldId id="546" r:id="rId50"/>
    <p:sldId id="547" r:id="rId51"/>
    <p:sldId id="548" r:id="rId52"/>
    <p:sldId id="550" r:id="rId53"/>
    <p:sldId id="551" r:id="rId54"/>
    <p:sldId id="553" r:id="rId55"/>
    <p:sldId id="554" r:id="rId56"/>
    <p:sldId id="555" r:id="rId57"/>
    <p:sldId id="556" r:id="rId58"/>
    <p:sldId id="557" r:id="rId59"/>
    <p:sldId id="558" r:id="rId60"/>
    <p:sldId id="559" r:id="rId61"/>
    <p:sldId id="560" r:id="rId62"/>
    <p:sldId id="646" r:id="rId63"/>
    <p:sldId id="663" r:id="rId64"/>
    <p:sldId id="562" r:id="rId65"/>
    <p:sldId id="664" r:id="rId66"/>
    <p:sldId id="564" r:id="rId67"/>
    <p:sldId id="565" r:id="rId68"/>
    <p:sldId id="566" r:id="rId69"/>
    <p:sldId id="567" r:id="rId70"/>
    <p:sldId id="733" r:id="rId71"/>
    <p:sldId id="705" r:id="rId72"/>
    <p:sldId id="706" r:id="rId73"/>
    <p:sldId id="707" r:id="rId74"/>
    <p:sldId id="708" r:id="rId75"/>
    <p:sldId id="709" r:id="rId76"/>
    <p:sldId id="710" r:id="rId77"/>
    <p:sldId id="711" r:id="rId78"/>
    <p:sldId id="712" r:id="rId79"/>
    <p:sldId id="713" r:id="rId80"/>
    <p:sldId id="714" r:id="rId81"/>
    <p:sldId id="715" r:id="rId82"/>
    <p:sldId id="716" r:id="rId83"/>
    <p:sldId id="717" r:id="rId84"/>
    <p:sldId id="718" r:id="rId85"/>
    <p:sldId id="719" r:id="rId86"/>
    <p:sldId id="720" r:id="rId87"/>
    <p:sldId id="721" r:id="rId88"/>
    <p:sldId id="722" r:id="rId89"/>
    <p:sldId id="723" r:id="rId90"/>
    <p:sldId id="724" r:id="rId91"/>
    <p:sldId id="725" r:id="rId92"/>
    <p:sldId id="726" r:id="rId93"/>
    <p:sldId id="727" r:id="rId94"/>
    <p:sldId id="728" r:id="rId95"/>
    <p:sldId id="729" r:id="rId96"/>
    <p:sldId id="730" r:id="rId97"/>
    <p:sldId id="731" r:id="rId98"/>
    <p:sldId id="732" r:id="rId99"/>
    <p:sldId id="702" r:id="rId100"/>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p15:clr>
            <a:srgbClr val="A4A3A4"/>
          </p15:clr>
        </p15:guide>
        <p15:guide id="2" pos="19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k Puffer" initials="EBP"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FFFF"/>
    <a:srgbClr val="FF99FF"/>
    <a:srgbClr val="CC00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98" autoAdjust="0"/>
    <p:restoredTop sz="91937" autoAdjust="0"/>
  </p:normalViewPr>
  <p:slideViewPr>
    <p:cSldViewPr>
      <p:cViewPr varScale="1">
        <p:scale>
          <a:sx n="84" d="100"/>
          <a:sy n="84" d="100"/>
        </p:scale>
        <p:origin x="1594" y="77"/>
      </p:cViewPr>
      <p:guideLst>
        <p:guide orient="horz" pos="1440"/>
        <p:guide pos="1968"/>
      </p:guideLst>
    </p:cSldViewPr>
  </p:slideViewPr>
  <p:notesTextViewPr>
    <p:cViewPr>
      <p:scale>
        <a:sx n="1" d="1"/>
        <a:sy n="1" d="1"/>
      </p:scale>
      <p:origin x="0" y="0"/>
    </p:cViewPr>
  </p:notesTextViewPr>
  <p:sorterViewPr>
    <p:cViewPr>
      <p:scale>
        <a:sx n="60" d="100"/>
        <a:sy n="60" d="100"/>
      </p:scale>
      <p:origin x="0" y="1445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10056782\Desktop\061915%20app%20setting%20study.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xml.rels><?xml version="1.0" encoding="UTF-8" standalone="yes"?>
<Relationships xmlns="http://schemas.openxmlformats.org/package/2006/relationships"><Relationship Id="rId3" Type="http://schemas.openxmlformats.org/officeDocument/2006/relationships/oleObject" Target="file:///C:\Users\10118840\Desktop\PMTV%20Site%20Setup%20Ver%20Tony%203917.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Sheet1!$H$5</c:f>
              <c:strCache>
                <c:ptCount val="1"/>
                <c:pt idx="0">
                  <c:v>Number of Colors</c:v>
                </c:pt>
              </c:strCache>
            </c:strRef>
          </c:tx>
          <c:spPr>
            <a:ln w="28575">
              <a:noFill/>
            </a:ln>
          </c:spPr>
          <c:marker>
            <c:symbol val="circle"/>
            <c:size val="8"/>
          </c:marker>
          <c:dPt>
            <c:idx val="9"/>
            <c:bubble3D val="0"/>
          </c:dPt>
          <c:dPt>
            <c:idx val="17"/>
            <c:bubble3D val="0"/>
          </c:dPt>
          <c:dPt>
            <c:idx val="22"/>
            <c:bubble3D val="0"/>
          </c:dPt>
          <c:dPt>
            <c:idx val="24"/>
            <c:marker>
              <c:symbol val="triangle"/>
              <c:size val="8"/>
              <c:spPr>
                <a:solidFill>
                  <a:srgbClr val="FF0000"/>
                </a:solidFill>
              </c:spPr>
            </c:marker>
            <c:bubble3D val="0"/>
          </c:dPt>
          <c:dPt>
            <c:idx val="25"/>
            <c:marker>
              <c:symbol val="triangle"/>
              <c:size val="10"/>
              <c:spPr>
                <a:solidFill>
                  <a:srgbClr val="FF0000"/>
                </a:solidFill>
                <a:ln>
                  <a:noFill/>
                </a:ln>
              </c:spPr>
            </c:marker>
            <c:bubble3D val="0"/>
          </c:dPt>
          <c:dPt>
            <c:idx val="30"/>
            <c:bubble3D val="0"/>
          </c:dPt>
          <c:dPt>
            <c:idx val="33"/>
            <c:bubble3D val="0"/>
          </c:dPt>
          <c:dPt>
            <c:idx val="34"/>
            <c:bubble3D val="0"/>
          </c:dPt>
          <c:dPt>
            <c:idx val="35"/>
            <c:bubble3D val="0"/>
          </c:dPt>
          <c:dPt>
            <c:idx val="36"/>
            <c:marker>
              <c:symbol val="triangle"/>
              <c:size val="8"/>
              <c:spPr>
                <a:solidFill>
                  <a:srgbClr val="FF0000"/>
                </a:solidFill>
              </c:spPr>
            </c:marker>
            <c:bubble3D val="0"/>
          </c:dPt>
          <c:dPt>
            <c:idx val="37"/>
            <c:marker>
              <c:symbol val="triangle"/>
              <c:size val="8"/>
              <c:spPr>
                <a:solidFill>
                  <a:srgbClr val="FF0000"/>
                </a:solidFill>
                <a:effectLst>
                  <a:glow rad="127000">
                    <a:schemeClr val="bg1"/>
                  </a:glow>
                </a:effectLst>
              </c:spPr>
            </c:marker>
            <c:bubble3D val="0"/>
            <c:spPr>
              <a:ln w="28575">
                <a:noFill/>
              </a:ln>
              <a:effectLst>
                <a:glow rad="127000">
                  <a:schemeClr val="bg1"/>
                </a:glow>
              </a:effectLst>
            </c:spPr>
          </c:dPt>
          <c:dPt>
            <c:idx val="41"/>
            <c:marker>
              <c:symbol val="square"/>
              <c:size val="8"/>
              <c:spPr>
                <a:solidFill>
                  <a:schemeClr val="accent4"/>
                </a:solidFill>
              </c:spPr>
            </c:marker>
            <c:bubble3D val="0"/>
          </c:dPt>
          <c:dPt>
            <c:idx val="42"/>
            <c:marker>
              <c:symbol val="square"/>
              <c:size val="8"/>
              <c:spPr>
                <a:solidFill>
                  <a:schemeClr val="accent4"/>
                </a:solidFill>
              </c:spPr>
            </c:marker>
            <c:bubble3D val="0"/>
          </c:dPt>
          <c:dPt>
            <c:idx val="43"/>
            <c:marker>
              <c:symbol val="square"/>
              <c:size val="8"/>
              <c:spPr>
                <a:solidFill>
                  <a:schemeClr val="accent4"/>
                </a:solidFill>
              </c:spPr>
            </c:marker>
            <c:bubble3D val="0"/>
          </c:dPt>
          <c:dPt>
            <c:idx val="44"/>
            <c:marker>
              <c:symbol val="square"/>
              <c:size val="8"/>
              <c:spPr>
                <a:solidFill>
                  <a:schemeClr val="accent4"/>
                </a:solidFill>
              </c:spPr>
            </c:marker>
            <c:bubble3D val="0"/>
          </c:dPt>
          <c:dPt>
            <c:idx val="45"/>
            <c:marker>
              <c:symbol val="square"/>
              <c:size val="8"/>
              <c:spPr>
                <a:solidFill>
                  <a:schemeClr val="accent4"/>
                </a:solidFill>
              </c:spPr>
            </c:marker>
            <c:bubble3D val="0"/>
          </c:dPt>
          <c:dPt>
            <c:idx val="46"/>
            <c:marker>
              <c:symbol val="square"/>
              <c:size val="8"/>
              <c:spPr>
                <a:solidFill>
                  <a:schemeClr val="accent4"/>
                </a:solidFill>
              </c:spPr>
            </c:marker>
            <c:bubble3D val="0"/>
          </c:dPt>
          <c:dPt>
            <c:idx val="50"/>
            <c:marker>
              <c:symbol val="square"/>
              <c:size val="8"/>
              <c:spPr>
                <a:solidFill>
                  <a:srgbClr val="7030A0"/>
                </a:solidFill>
              </c:spPr>
            </c:marker>
            <c:bubble3D val="0"/>
          </c:dPt>
          <c:dPt>
            <c:idx val="51"/>
            <c:marker>
              <c:symbol val="square"/>
              <c:size val="8"/>
              <c:spPr>
                <a:solidFill>
                  <a:srgbClr val="7030A0"/>
                </a:solidFill>
              </c:spPr>
            </c:marker>
            <c:bubble3D val="0"/>
          </c:dPt>
          <c:dPt>
            <c:idx val="52"/>
            <c:marker>
              <c:symbol val="square"/>
              <c:size val="8"/>
              <c:spPr>
                <a:solidFill>
                  <a:srgbClr val="7030A0"/>
                </a:solidFill>
              </c:spPr>
            </c:marker>
            <c:bubble3D val="0"/>
          </c:dPt>
          <c:dPt>
            <c:idx val="53"/>
            <c:marker>
              <c:symbol val="square"/>
              <c:size val="8"/>
              <c:spPr>
                <a:solidFill>
                  <a:srgbClr val="7030A0"/>
                </a:solidFill>
              </c:spPr>
            </c:marker>
            <c:bubble3D val="0"/>
          </c:dPt>
          <c:dPt>
            <c:idx val="54"/>
            <c:marker>
              <c:symbol val="square"/>
              <c:size val="8"/>
              <c:spPr>
                <a:solidFill>
                  <a:srgbClr val="7030A0"/>
                </a:solidFill>
              </c:spPr>
            </c:marker>
            <c:bubble3D val="0"/>
          </c:dPt>
          <c:dPt>
            <c:idx val="55"/>
            <c:marker>
              <c:symbol val="square"/>
              <c:size val="8"/>
              <c:spPr>
                <a:solidFill>
                  <a:srgbClr val="7030A0"/>
                </a:solidFill>
              </c:spPr>
            </c:marker>
            <c:bubble3D val="0"/>
          </c:dPt>
          <c:dPt>
            <c:idx val="56"/>
            <c:marker>
              <c:symbol val="diamond"/>
              <c:size val="10"/>
              <c:spPr>
                <a:solidFill>
                  <a:schemeClr val="bg1">
                    <a:lumMod val="50000"/>
                  </a:schemeClr>
                </a:solidFill>
              </c:spPr>
            </c:marker>
            <c:bubble3D val="0"/>
          </c:dPt>
          <c:dPt>
            <c:idx val="57"/>
            <c:marker>
              <c:symbol val="diamond"/>
              <c:size val="10"/>
              <c:spPr>
                <a:solidFill>
                  <a:schemeClr val="bg1">
                    <a:lumMod val="50000"/>
                  </a:schemeClr>
                </a:solidFill>
              </c:spPr>
            </c:marker>
            <c:bubble3D val="0"/>
          </c:dPt>
          <c:dPt>
            <c:idx val="58"/>
            <c:marker>
              <c:symbol val="diamond"/>
              <c:size val="10"/>
              <c:spPr>
                <a:solidFill>
                  <a:schemeClr val="bg1">
                    <a:lumMod val="50000"/>
                  </a:schemeClr>
                </a:solidFill>
              </c:spPr>
            </c:marker>
            <c:bubble3D val="0"/>
          </c:dPt>
          <c:dPt>
            <c:idx val="59"/>
            <c:marker>
              <c:symbol val="diamond"/>
              <c:size val="10"/>
              <c:spPr>
                <a:solidFill>
                  <a:schemeClr val="bg1">
                    <a:lumMod val="50000"/>
                  </a:schemeClr>
                </a:solidFill>
              </c:spPr>
            </c:marker>
            <c:bubble3D val="0"/>
          </c:dPt>
          <c:dPt>
            <c:idx val="60"/>
            <c:marker>
              <c:symbol val="diamond"/>
              <c:size val="10"/>
              <c:spPr>
                <a:solidFill>
                  <a:schemeClr val="bg1">
                    <a:lumMod val="50000"/>
                  </a:schemeClr>
                </a:solidFill>
                <a:ln>
                  <a:noFill/>
                </a:ln>
              </c:spPr>
            </c:marker>
            <c:bubble3D val="0"/>
          </c:dPt>
          <c:dPt>
            <c:idx val="61"/>
            <c:marker>
              <c:symbol val="diamond"/>
              <c:size val="10"/>
              <c:spPr>
                <a:solidFill>
                  <a:schemeClr val="bg1">
                    <a:lumMod val="50000"/>
                  </a:schemeClr>
                </a:solidFill>
                <a:ln>
                  <a:noFill/>
                </a:ln>
              </c:spPr>
            </c:marker>
            <c:bubble3D val="0"/>
          </c:dPt>
          <c:xVal>
            <c:numRef>
              <c:f>Sheet1!$G$6:$G$67</c:f>
              <c:numCache>
                <c:formatCode>General</c:formatCode>
                <c:ptCount val="62"/>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2001.5</c:v>
                </c:pt>
                <c:pt idx="43">
                  <c:v>2002</c:v>
                </c:pt>
                <c:pt idx="44">
                  <c:v>2002.5</c:v>
                </c:pt>
                <c:pt idx="45">
                  <c:v>2003</c:v>
                </c:pt>
                <c:pt idx="46">
                  <c:v>2003.5</c:v>
                </c:pt>
                <c:pt idx="47">
                  <c:v>2007</c:v>
                </c:pt>
                <c:pt idx="48">
                  <c:v>2008</c:v>
                </c:pt>
                <c:pt idx="49">
                  <c:v>2009</c:v>
                </c:pt>
                <c:pt idx="50">
                  <c:v>2010</c:v>
                </c:pt>
                <c:pt idx="51">
                  <c:v>2010.5</c:v>
                </c:pt>
                <c:pt idx="52">
                  <c:v>2011</c:v>
                </c:pt>
                <c:pt idx="53">
                  <c:v>2011.5</c:v>
                </c:pt>
                <c:pt idx="54">
                  <c:v>2012</c:v>
                </c:pt>
                <c:pt idx="55">
                  <c:v>2012.5</c:v>
                </c:pt>
                <c:pt idx="56">
                  <c:v>2013.5</c:v>
                </c:pt>
                <c:pt idx="57">
                  <c:v>2014</c:v>
                </c:pt>
                <c:pt idx="58">
                  <c:v>2014.5</c:v>
                </c:pt>
                <c:pt idx="59">
                  <c:v>2015</c:v>
                </c:pt>
                <c:pt idx="60">
                  <c:v>2015.5</c:v>
                </c:pt>
                <c:pt idx="61">
                  <c:v>2016</c:v>
                </c:pt>
              </c:numCache>
            </c:numRef>
          </c:xVal>
          <c:yVal>
            <c:numRef>
              <c:f>Sheet1!$H$6:$H$67</c:f>
              <c:numCache>
                <c:formatCode>General</c:formatCode>
                <c:ptCount val="62"/>
                <c:pt idx="9">
                  <c:v>1</c:v>
                </c:pt>
                <c:pt idx="17">
                  <c:v>2</c:v>
                </c:pt>
                <c:pt idx="22">
                  <c:v>3</c:v>
                </c:pt>
                <c:pt idx="24">
                  <c:v>4</c:v>
                </c:pt>
                <c:pt idx="30">
                  <c:v>5</c:v>
                </c:pt>
                <c:pt idx="33">
                  <c:v>6</c:v>
                </c:pt>
                <c:pt idx="34">
                  <c:v>7</c:v>
                </c:pt>
                <c:pt idx="35">
                  <c:v>8</c:v>
                </c:pt>
                <c:pt idx="36">
                  <c:v>9</c:v>
                </c:pt>
                <c:pt idx="37">
                  <c:v>10</c:v>
                </c:pt>
                <c:pt idx="41">
                  <c:v>11</c:v>
                </c:pt>
                <c:pt idx="42">
                  <c:v>12</c:v>
                </c:pt>
                <c:pt idx="43">
                  <c:v>13</c:v>
                </c:pt>
                <c:pt idx="44">
                  <c:v>14</c:v>
                </c:pt>
                <c:pt idx="45">
                  <c:v>15</c:v>
                </c:pt>
                <c:pt idx="46">
                  <c:v>16</c:v>
                </c:pt>
                <c:pt idx="50">
                  <c:v>11</c:v>
                </c:pt>
                <c:pt idx="51">
                  <c:v>12</c:v>
                </c:pt>
                <c:pt idx="52">
                  <c:v>13</c:v>
                </c:pt>
                <c:pt idx="53">
                  <c:v>14</c:v>
                </c:pt>
                <c:pt idx="54">
                  <c:v>15</c:v>
                </c:pt>
                <c:pt idx="55">
                  <c:v>16</c:v>
                </c:pt>
                <c:pt idx="56">
                  <c:v>17</c:v>
                </c:pt>
                <c:pt idx="57">
                  <c:v>18</c:v>
                </c:pt>
                <c:pt idx="58">
                  <c:v>19</c:v>
                </c:pt>
                <c:pt idx="59">
                  <c:v>20</c:v>
                </c:pt>
                <c:pt idx="60">
                  <c:v>21</c:v>
                </c:pt>
                <c:pt idx="61">
                  <c:v>22</c:v>
                </c:pt>
              </c:numCache>
            </c:numRef>
          </c:yVal>
          <c:smooth val="0"/>
        </c:ser>
        <c:dLbls>
          <c:showLegendKey val="0"/>
          <c:showVal val="0"/>
          <c:showCatName val="0"/>
          <c:showSerName val="0"/>
          <c:showPercent val="0"/>
          <c:showBubbleSize val="0"/>
        </c:dLbls>
        <c:axId val="204667424"/>
        <c:axId val="204667816"/>
      </c:scatterChart>
      <c:valAx>
        <c:axId val="204667424"/>
        <c:scaling>
          <c:orientation val="minMax"/>
          <c:max val="2020"/>
          <c:min val="1960"/>
        </c:scaling>
        <c:delete val="0"/>
        <c:axPos val="b"/>
        <c:title>
          <c:tx>
            <c:rich>
              <a:bodyPr/>
              <a:lstStyle/>
              <a:p>
                <a:pPr>
                  <a:defRPr sz="1800"/>
                </a:pPr>
                <a:r>
                  <a:rPr lang="en-US" sz="1800"/>
                  <a:t>Year</a:t>
                </a:r>
              </a:p>
            </c:rich>
          </c:tx>
          <c:overlay val="0"/>
        </c:title>
        <c:numFmt formatCode="General" sourceLinked="1"/>
        <c:majorTickMark val="out"/>
        <c:minorTickMark val="none"/>
        <c:tickLblPos val="nextTo"/>
        <c:txPr>
          <a:bodyPr/>
          <a:lstStyle/>
          <a:p>
            <a:pPr>
              <a:defRPr sz="1600"/>
            </a:pPr>
            <a:endParaRPr lang="en-US"/>
          </a:p>
        </c:txPr>
        <c:crossAx val="204667816"/>
        <c:crosses val="autoZero"/>
        <c:crossBetween val="midCat"/>
      </c:valAx>
      <c:valAx>
        <c:axId val="204667816"/>
        <c:scaling>
          <c:orientation val="minMax"/>
          <c:max val="25"/>
        </c:scaling>
        <c:delete val="0"/>
        <c:axPos val="l"/>
        <c:title>
          <c:tx>
            <c:rich>
              <a:bodyPr rot="-5400000" vert="horz"/>
              <a:lstStyle/>
              <a:p>
                <a:pPr>
                  <a:defRPr sz="1800"/>
                </a:pPr>
                <a:r>
                  <a:rPr lang="en-US" sz="1800"/>
                  <a:t>Number of Colors</a:t>
                </a:r>
              </a:p>
            </c:rich>
          </c:tx>
          <c:overlay val="0"/>
        </c:title>
        <c:numFmt formatCode="General" sourceLinked="1"/>
        <c:majorTickMark val="out"/>
        <c:minorTickMark val="none"/>
        <c:tickLblPos val="nextTo"/>
        <c:txPr>
          <a:bodyPr/>
          <a:lstStyle/>
          <a:p>
            <a:pPr>
              <a:defRPr sz="1600"/>
            </a:pPr>
            <a:endParaRPr lang="en-US"/>
          </a:p>
        </c:txPr>
        <c:crossAx val="204667424"/>
        <c:crosses val="autoZero"/>
        <c:crossBetween val="midCat"/>
        <c:majorUnit val="5"/>
      </c:valAx>
      <c:spPr>
        <a:ln>
          <a:solidFill>
            <a:schemeClr val="tx1"/>
          </a:solidFill>
        </a:ln>
      </c:spPr>
    </c:plotArea>
    <c:plotVisOnly val="1"/>
    <c:dispBlanksAs val="gap"/>
    <c:showDLblsOverMax val="0"/>
  </c:chart>
  <c:spPr>
    <a:solidFill>
      <a:schemeClr val="bg1"/>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529155730533683"/>
          <c:y val="5.1400554097404488E-2"/>
          <c:w val="0.77537270341207354"/>
          <c:h val="0.76780475357247013"/>
        </c:manualLayout>
      </c:layout>
      <c:scatterChart>
        <c:scatterStyle val="smoothMarker"/>
        <c:varyColors val="0"/>
        <c:ser>
          <c:idx val="0"/>
          <c:order val="0"/>
          <c:tx>
            <c:strRef>
              <c:f>'BV421 mCD28 hCD4'!$C$40</c:f>
              <c:strCache>
                <c:ptCount val="1"/>
                <c:pt idx="0">
                  <c:v>hCD4</c:v>
                </c:pt>
              </c:strCache>
            </c:strRef>
          </c:tx>
          <c:xVal>
            <c:numRef>
              <c:f>'BV421 mCD28 hCD4'!$B$41:$B$50</c:f>
              <c:numCache>
                <c:formatCode>General</c:formatCode>
                <c:ptCount val="10"/>
                <c:pt idx="0">
                  <c:v>552</c:v>
                </c:pt>
                <c:pt idx="1">
                  <c:v>527</c:v>
                </c:pt>
                <c:pt idx="2">
                  <c:v>502</c:v>
                </c:pt>
                <c:pt idx="3">
                  <c:v>477</c:v>
                </c:pt>
                <c:pt idx="4">
                  <c:v>452</c:v>
                </c:pt>
                <c:pt idx="5">
                  <c:v>427</c:v>
                </c:pt>
                <c:pt idx="6">
                  <c:v>402</c:v>
                </c:pt>
                <c:pt idx="7">
                  <c:v>377</c:v>
                </c:pt>
                <c:pt idx="8">
                  <c:v>352</c:v>
                </c:pt>
                <c:pt idx="9">
                  <c:v>327</c:v>
                </c:pt>
              </c:numCache>
            </c:numRef>
          </c:xVal>
          <c:yVal>
            <c:numRef>
              <c:f>'BV421 mCD28 hCD4'!$C$41:$C$50</c:f>
              <c:numCache>
                <c:formatCode>0%</c:formatCode>
                <c:ptCount val="10"/>
                <c:pt idx="0">
                  <c:v>0.99621823489010985</c:v>
                </c:pt>
                <c:pt idx="1">
                  <c:v>0.96446237056213013</c:v>
                </c:pt>
                <c:pt idx="2">
                  <c:v>0.95053050397877981</c:v>
                </c:pt>
                <c:pt idx="3">
                  <c:v>1.0006325910931173</c:v>
                </c:pt>
                <c:pt idx="4">
                  <c:v>0.9606594431687715</c:v>
                </c:pt>
                <c:pt idx="5">
                  <c:v>0.91610054347826086</c:v>
                </c:pt>
                <c:pt idx="6">
                  <c:v>0.87426333746898266</c:v>
                </c:pt>
                <c:pt idx="7">
                  <c:v>0.68880208333333337</c:v>
                </c:pt>
                <c:pt idx="8">
                  <c:v>0.49849759615384615</c:v>
                </c:pt>
                <c:pt idx="9">
                  <c:v>0.30016447368421051</c:v>
                </c:pt>
              </c:numCache>
            </c:numRef>
          </c:yVal>
          <c:smooth val="1"/>
        </c:ser>
        <c:ser>
          <c:idx val="1"/>
          <c:order val="1"/>
          <c:tx>
            <c:strRef>
              <c:f>'BV421 mCD28 hCD4'!$D$40</c:f>
              <c:strCache>
                <c:ptCount val="1"/>
                <c:pt idx="0">
                  <c:v>mu CD28</c:v>
                </c:pt>
              </c:strCache>
            </c:strRef>
          </c:tx>
          <c:xVal>
            <c:numRef>
              <c:f>'BV421 mCD28 hCD4'!$B$41:$B$50</c:f>
              <c:numCache>
                <c:formatCode>General</c:formatCode>
                <c:ptCount val="10"/>
                <c:pt idx="0">
                  <c:v>552</c:v>
                </c:pt>
                <c:pt idx="1">
                  <c:v>527</c:v>
                </c:pt>
                <c:pt idx="2">
                  <c:v>502</c:v>
                </c:pt>
                <c:pt idx="3">
                  <c:v>477</c:v>
                </c:pt>
                <c:pt idx="4">
                  <c:v>452</c:v>
                </c:pt>
                <c:pt idx="5">
                  <c:v>427</c:v>
                </c:pt>
                <c:pt idx="6">
                  <c:v>402</c:v>
                </c:pt>
                <c:pt idx="7">
                  <c:v>377</c:v>
                </c:pt>
                <c:pt idx="8">
                  <c:v>352</c:v>
                </c:pt>
                <c:pt idx="9">
                  <c:v>327</c:v>
                </c:pt>
              </c:numCache>
            </c:numRef>
          </c:xVal>
          <c:yVal>
            <c:numRef>
              <c:f>'BV421 mCD28 hCD4'!$D$41:$D$50</c:f>
              <c:numCache>
                <c:formatCode>0%</c:formatCode>
                <c:ptCount val="10"/>
                <c:pt idx="0">
                  <c:v>0.88636363636363624</c:v>
                </c:pt>
                <c:pt idx="1">
                  <c:v>0.93181818181818166</c:v>
                </c:pt>
                <c:pt idx="2">
                  <c:v>0.93181818181818166</c:v>
                </c:pt>
                <c:pt idx="3">
                  <c:v>1</c:v>
                </c:pt>
                <c:pt idx="4">
                  <c:v>0.9797297297297296</c:v>
                </c:pt>
                <c:pt idx="5">
                  <c:v>0.93636363636363629</c:v>
                </c:pt>
                <c:pt idx="6">
                  <c:v>0.82002457002456985</c:v>
                </c:pt>
                <c:pt idx="7">
                  <c:v>0.68602693602693599</c:v>
                </c:pt>
                <c:pt idx="8">
                  <c:v>0.5</c:v>
                </c:pt>
                <c:pt idx="9">
                  <c:v>0.31818181818181812</c:v>
                </c:pt>
              </c:numCache>
            </c:numRef>
          </c:yVal>
          <c:smooth val="1"/>
        </c:ser>
        <c:dLbls>
          <c:showLegendKey val="0"/>
          <c:showVal val="0"/>
          <c:showCatName val="0"/>
          <c:showSerName val="0"/>
          <c:showPercent val="0"/>
          <c:showBubbleSize val="0"/>
        </c:dLbls>
        <c:axId val="209653688"/>
        <c:axId val="209654080"/>
      </c:scatterChart>
      <c:valAx>
        <c:axId val="209653688"/>
        <c:scaling>
          <c:orientation val="minMax"/>
          <c:min val="300"/>
        </c:scaling>
        <c:delete val="0"/>
        <c:axPos val="b"/>
        <c:title>
          <c:tx>
            <c:rich>
              <a:bodyPr/>
              <a:lstStyle/>
              <a:p>
                <a:pPr>
                  <a:defRPr sz="1200">
                    <a:solidFill>
                      <a:srgbClr val="004593"/>
                    </a:solidFill>
                    <a:latin typeface="Arial" panose="020B0604020202020204" pitchFamily="34" charset="0"/>
                    <a:cs typeface="Arial" panose="020B0604020202020204" pitchFamily="34" charset="0"/>
                  </a:defRPr>
                </a:pPr>
                <a:r>
                  <a:rPr lang="en-US" sz="1200">
                    <a:solidFill>
                      <a:srgbClr val="004593"/>
                    </a:solidFill>
                    <a:latin typeface="Arial" panose="020B0604020202020204" pitchFamily="34" charset="0"/>
                    <a:cs typeface="Arial" panose="020B0604020202020204" pitchFamily="34" charset="0"/>
                  </a:rPr>
                  <a:t>PMT Voltage (BV421) </a:t>
                </a:r>
              </a:p>
            </c:rich>
          </c:tx>
          <c:overlay val="0"/>
        </c:title>
        <c:numFmt formatCode="General" sourceLinked="1"/>
        <c:majorTickMark val="out"/>
        <c:minorTickMark val="none"/>
        <c:tickLblPos val="nextTo"/>
        <c:txPr>
          <a:bodyPr/>
          <a:lstStyle/>
          <a:p>
            <a:pPr>
              <a:defRPr sz="1100" b="1">
                <a:solidFill>
                  <a:srgbClr val="004593"/>
                </a:solidFill>
                <a:latin typeface="Arial" panose="020B0604020202020204" pitchFamily="34" charset="0"/>
                <a:cs typeface="Arial" panose="020B0604020202020204" pitchFamily="34" charset="0"/>
              </a:defRPr>
            </a:pPr>
            <a:endParaRPr lang="en-US"/>
          </a:p>
        </c:txPr>
        <c:crossAx val="209654080"/>
        <c:crosses val="autoZero"/>
        <c:crossBetween val="midCat"/>
      </c:valAx>
      <c:valAx>
        <c:axId val="209654080"/>
        <c:scaling>
          <c:orientation val="minMax"/>
          <c:max val="1.1000000000000001"/>
          <c:min val="0.2"/>
        </c:scaling>
        <c:delete val="0"/>
        <c:axPos val="l"/>
        <c:majorGridlines/>
        <c:title>
          <c:tx>
            <c:rich>
              <a:bodyPr rot="-5400000" vert="horz"/>
              <a:lstStyle/>
              <a:p>
                <a:pPr>
                  <a:defRPr sz="1200">
                    <a:solidFill>
                      <a:srgbClr val="004593"/>
                    </a:solidFill>
                    <a:latin typeface="Arial" panose="020B0604020202020204" pitchFamily="34" charset="0"/>
                    <a:cs typeface="Arial" panose="020B0604020202020204" pitchFamily="34" charset="0"/>
                  </a:defRPr>
                </a:pPr>
                <a:r>
                  <a:rPr lang="en-US" sz="1200">
                    <a:solidFill>
                      <a:srgbClr val="004593"/>
                    </a:solidFill>
                    <a:latin typeface="Arial" panose="020B0604020202020204" pitchFamily="34" charset="0"/>
                    <a:cs typeface="Arial" panose="020B0604020202020204" pitchFamily="34" charset="0"/>
                  </a:rPr>
                  <a:t>Stain Index (% of Max)</a:t>
                </a:r>
              </a:p>
            </c:rich>
          </c:tx>
          <c:overlay val="0"/>
        </c:title>
        <c:numFmt formatCode="0%" sourceLinked="1"/>
        <c:majorTickMark val="out"/>
        <c:minorTickMark val="none"/>
        <c:tickLblPos val="nextTo"/>
        <c:txPr>
          <a:bodyPr/>
          <a:lstStyle/>
          <a:p>
            <a:pPr>
              <a:defRPr sz="1100" b="1">
                <a:solidFill>
                  <a:srgbClr val="004593"/>
                </a:solidFill>
                <a:latin typeface="Arial" panose="020B0604020202020204" pitchFamily="34" charset="0"/>
                <a:cs typeface="Arial" panose="020B0604020202020204" pitchFamily="34" charset="0"/>
              </a:defRPr>
            </a:pPr>
            <a:endParaRPr lang="en-US"/>
          </a:p>
        </c:txPr>
        <c:crossAx val="209653688"/>
        <c:crosses val="autoZero"/>
        <c:crossBetween val="midCat"/>
        <c:majorUnit val="0.1"/>
      </c:valAx>
    </c:plotArea>
    <c:legend>
      <c:legendPos val="r"/>
      <c:layout>
        <c:manualLayout>
          <c:xMode val="edge"/>
          <c:yMode val="edge"/>
          <c:x val="0.63020822397200349"/>
          <c:y val="0.53202354913969085"/>
          <c:w val="0.31663932633420822"/>
          <c:h val="0.21143190434529016"/>
        </c:manualLayout>
      </c:layout>
      <c:overlay val="0"/>
      <c:txPr>
        <a:bodyPr/>
        <a:lstStyle/>
        <a:p>
          <a:pPr>
            <a:defRPr sz="1600" b="1">
              <a:solidFill>
                <a:srgbClr val="004593"/>
              </a:solidFill>
            </a:defRPr>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n-US" sz="1100"/>
              <a:t>BB515</a:t>
            </a:r>
          </a:p>
        </c:rich>
      </c:tx>
      <c:overlay val="0"/>
      <c:spPr>
        <a:noFill/>
        <a:ln>
          <a:noFill/>
        </a:ln>
        <a:effectLst/>
      </c:spPr>
    </c:title>
    <c:autoTitleDeleted val="0"/>
    <c:plotArea>
      <c:layout>
        <c:manualLayout>
          <c:layoutTarget val="inner"/>
          <c:xMode val="edge"/>
          <c:yMode val="edge"/>
          <c:x val="0.15238429571303588"/>
          <c:y val="0.14583333333333334"/>
          <c:w val="0.80006014873140863"/>
          <c:h val="0.6869006999125109"/>
        </c:manualLayout>
      </c:layout>
      <c:scatterChart>
        <c:scatterStyle val="smoothMarker"/>
        <c:varyColors val="0"/>
        <c:ser>
          <c:idx val="0"/>
          <c:order val="0"/>
          <c:tx>
            <c:strRef>
              <c:f>'BB515'!$B$31</c:f>
              <c:strCache>
                <c:ptCount val="1"/>
                <c:pt idx="0">
                  <c:v>Lymphs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'BB515'!$A$32:$A$44</c:f>
              <c:numCache>
                <c:formatCode>0</c:formatCode>
                <c:ptCount val="13"/>
                <c:pt idx="0">
                  <c:v>250</c:v>
                </c:pt>
                <c:pt idx="1">
                  <c:v>300</c:v>
                </c:pt>
                <c:pt idx="2">
                  <c:v>350</c:v>
                </c:pt>
                <c:pt idx="3">
                  <c:v>400</c:v>
                </c:pt>
                <c:pt idx="4">
                  <c:v>450</c:v>
                </c:pt>
                <c:pt idx="5">
                  <c:v>500</c:v>
                </c:pt>
                <c:pt idx="6">
                  <c:v>550</c:v>
                </c:pt>
                <c:pt idx="7">
                  <c:v>600</c:v>
                </c:pt>
                <c:pt idx="8">
                  <c:v>650</c:v>
                </c:pt>
                <c:pt idx="9">
                  <c:v>700</c:v>
                </c:pt>
                <c:pt idx="10">
                  <c:v>750</c:v>
                </c:pt>
                <c:pt idx="11">
                  <c:v>800</c:v>
                </c:pt>
                <c:pt idx="12">
                  <c:v>850</c:v>
                </c:pt>
              </c:numCache>
            </c:numRef>
          </c:xVal>
          <c:yVal>
            <c:numRef>
              <c:f>'BB515'!$B$32:$B$44</c:f>
              <c:numCache>
                <c:formatCode>0%</c:formatCode>
                <c:ptCount val="13"/>
                <c:pt idx="0">
                  <c:v>7.8421785404070715E-3</c:v>
                </c:pt>
                <c:pt idx="1">
                  <c:v>3.2907185457835886E-2</c:v>
                </c:pt>
                <c:pt idx="2">
                  <c:v>9.513924384948938E-2</c:v>
                </c:pt>
                <c:pt idx="3">
                  <c:v>0.25066795837540684</c:v>
                </c:pt>
                <c:pt idx="4">
                  <c:v>0.51359456513379609</c:v>
                </c:pt>
                <c:pt idx="5">
                  <c:v>0.78827270574654817</c:v>
                </c:pt>
                <c:pt idx="6">
                  <c:v>0.92856190095085656</c:v>
                </c:pt>
                <c:pt idx="7">
                  <c:v>1</c:v>
                </c:pt>
                <c:pt idx="8">
                  <c:v>1.899370794664053</c:v>
                </c:pt>
              </c:numCache>
            </c:numRef>
          </c:yVal>
          <c:smooth val="1"/>
        </c:ser>
        <c:ser>
          <c:idx val="1"/>
          <c:order val="1"/>
          <c:tx>
            <c:strRef>
              <c:f>'BB515'!$C$31</c:f>
              <c:strCache>
                <c:ptCount val="1"/>
                <c:pt idx="0">
                  <c:v>Monos</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'BB515'!$A$32:$A$44</c:f>
              <c:numCache>
                <c:formatCode>0</c:formatCode>
                <c:ptCount val="13"/>
                <c:pt idx="0">
                  <c:v>250</c:v>
                </c:pt>
                <c:pt idx="1">
                  <c:v>300</c:v>
                </c:pt>
                <c:pt idx="2">
                  <c:v>350</c:v>
                </c:pt>
                <c:pt idx="3">
                  <c:v>400</c:v>
                </c:pt>
                <c:pt idx="4">
                  <c:v>450</c:v>
                </c:pt>
                <c:pt idx="5">
                  <c:v>500</c:v>
                </c:pt>
                <c:pt idx="6">
                  <c:v>550</c:v>
                </c:pt>
                <c:pt idx="7">
                  <c:v>600</c:v>
                </c:pt>
                <c:pt idx="8">
                  <c:v>650</c:v>
                </c:pt>
                <c:pt idx="9">
                  <c:v>700</c:v>
                </c:pt>
                <c:pt idx="10">
                  <c:v>750</c:v>
                </c:pt>
                <c:pt idx="11">
                  <c:v>800</c:v>
                </c:pt>
                <c:pt idx="12">
                  <c:v>850</c:v>
                </c:pt>
              </c:numCache>
            </c:numRef>
          </c:xVal>
          <c:yVal>
            <c:numRef>
              <c:f>'BB515'!$C$32:$C$44</c:f>
              <c:numCache>
                <c:formatCode>0%</c:formatCode>
                <c:ptCount val="13"/>
                <c:pt idx="0">
                  <c:v>-4.9726324261958573E-4</c:v>
                </c:pt>
                <c:pt idx="1">
                  <c:v>5.8223775047403455E-2</c:v>
                </c:pt>
                <c:pt idx="2">
                  <c:v>9.3982752855101687E-2</c:v>
                </c:pt>
                <c:pt idx="3">
                  <c:v>0.25957141264742373</c:v>
                </c:pt>
                <c:pt idx="4">
                  <c:v>0.50966493354480857</c:v>
                </c:pt>
                <c:pt idx="5">
                  <c:v>0.7829786469623119</c:v>
                </c:pt>
                <c:pt idx="6">
                  <c:v>0.90975122758891458</c:v>
                </c:pt>
                <c:pt idx="7">
                  <c:v>1</c:v>
                </c:pt>
                <c:pt idx="8">
                  <c:v>1.0561283789240279</c:v>
                </c:pt>
                <c:pt idx="9">
                  <c:v>0.97043759288031606</c:v>
                </c:pt>
                <c:pt idx="10">
                  <c:v>1</c:v>
                </c:pt>
                <c:pt idx="11">
                  <c:v>1.0680611987580253</c:v>
                </c:pt>
                <c:pt idx="12">
                  <c:v>1.0465377623731462</c:v>
                </c:pt>
              </c:numCache>
            </c:numRef>
          </c:yVal>
          <c:smooth val="1"/>
        </c:ser>
        <c:dLbls>
          <c:showLegendKey val="0"/>
          <c:showVal val="0"/>
          <c:showCatName val="0"/>
          <c:showSerName val="0"/>
          <c:showPercent val="0"/>
          <c:showBubbleSize val="0"/>
        </c:dLbls>
        <c:axId val="209654864"/>
        <c:axId val="209655256"/>
      </c:scatterChart>
      <c:valAx>
        <c:axId val="209654864"/>
        <c:scaling>
          <c:orientation val="minMax"/>
          <c:min val="3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r>
                  <a:rPr lang="en-US"/>
                  <a:t>PMT Voltage</a:t>
                </a:r>
              </a:p>
            </c:rich>
          </c:tx>
          <c:layout>
            <c:manualLayout>
              <c:xMode val="edge"/>
              <c:yMode val="edge"/>
              <c:x val="0.42753237095363078"/>
              <c:y val="0.92676983085447651"/>
            </c:manualLayout>
          </c:layout>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209655256"/>
        <c:crosses val="autoZero"/>
        <c:crossBetween val="midCat"/>
        <c:majorUnit val="100"/>
      </c:valAx>
      <c:valAx>
        <c:axId val="209655256"/>
        <c:scaling>
          <c:orientation val="minMax"/>
          <c:max val="1.2"/>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r>
                  <a:rPr lang="en-US"/>
                  <a:t>Stain Index (% of Max)</a:t>
                </a:r>
              </a:p>
            </c:rich>
          </c:tx>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209654864"/>
        <c:crosses val="autoZero"/>
        <c:crossBetween val="midCat"/>
      </c:valAx>
      <c:spPr>
        <a:noFill/>
        <a:ln>
          <a:noFill/>
        </a:ln>
        <a:effectLst/>
      </c:spPr>
    </c:plotArea>
    <c:legend>
      <c:legendPos val="b"/>
      <c:layout>
        <c:manualLayout>
          <c:xMode val="edge"/>
          <c:yMode val="edge"/>
          <c:x val="0.51700240594925639"/>
          <c:y val="0.4774300087489064"/>
          <c:w val="0.27540610595317377"/>
          <c:h val="0.22606619135294659"/>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800" b="1"/>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n-US" sz="1100"/>
              <a:t>PE (Blue)</a:t>
            </a:r>
          </a:p>
        </c:rich>
      </c:tx>
      <c:overlay val="0"/>
      <c:spPr>
        <a:noFill/>
        <a:ln>
          <a:noFill/>
        </a:ln>
        <a:effectLst/>
      </c:spPr>
    </c:title>
    <c:autoTitleDeleted val="0"/>
    <c:plotArea>
      <c:layout>
        <c:manualLayout>
          <c:layoutTarget val="inner"/>
          <c:xMode val="edge"/>
          <c:yMode val="edge"/>
          <c:x val="0.15238429571303588"/>
          <c:y val="0.14583333333333334"/>
          <c:w val="0.80006014873140863"/>
          <c:h val="0.6869006999125109"/>
        </c:manualLayout>
      </c:layout>
      <c:scatterChart>
        <c:scatterStyle val="smoothMarker"/>
        <c:varyColors val="0"/>
        <c:ser>
          <c:idx val="0"/>
          <c:order val="0"/>
          <c:tx>
            <c:strRef>
              <c:f>PE!$B$32</c:f>
              <c:strCache>
                <c:ptCount val="1"/>
                <c:pt idx="0">
                  <c:v>Lymphs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PE!$A$33:$A$45</c:f>
              <c:numCache>
                <c:formatCode>0</c:formatCode>
                <c:ptCount val="13"/>
                <c:pt idx="0">
                  <c:v>300</c:v>
                </c:pt>
                <c:pt idx="1">
                  <c:v>350</c:v>
                </c:pt>
                <c:pt idx="2">
                  <c:v>400</c:v>
                </c:pt>
                <c:pt idx="3">
                  <c:v>450</c:v>
                </c:pt>
                <c:pt idx="4">
                  <c:v>500</c:v>
                </c:pt>
                <c:pt idx="5">
                  <c:v>600</c:v>
                </c:pt>
                <c:pt idx="6">
                  <c:v>650</c:v>
                </c:pt>
                <c:pt idx="7">
                  <c:v>700</c:v>
                </c:pt>
                <c:pt idx="8">
                  <c:v>750</c:v>
                </c:pt>
                <c:pt idx="9">
                  <c:v>800</c:v>
                </c:pt>
                <c:pt idx="10">
                  <c:v>850</c:v>
                </c:pt>
                <c:pt idx="11">
                  <c:v>900</c:v>
                </c:pt>
                <c:pt idx="12">
                  <c:v>950</c:v>
                </c:pt>
              </c:numCache>
            </c:numRef>
          </c:xVal>
          <c:yVal>
            <c:numRef>
              <c:f>PE!$B$33:$B$45</c:f>
              <c:numCache>
                <c:formatCode>0%</c:formatCode>
                <c:ptCount val="13"/>
                <c:pt idx="0">
                  <c:v>1.7113448665784139E-2</c:v>
                </c:pt>
                <c:pt idx="1">
                  <c:v>5.0606250390110394E-2</c:v>
                </c:pt>
                <c:pt idx="2">
                  <c:v>0.13501483097930297</c:v>
                </c:pt>
                <c:pt idx="3">
                  <c:v>0.30244267433266997</c:v>
                </c:pt>
                <c:pt idx="4">
                  <c:v>0.60559979905734262</c:v>
                </c:pt>
                <c:pt idx="5">
                  <c:v>0.76424589346773064</c:v>
                </c:pt>
                <c:pt idx="6">
                  <c:v>0.93653226163916026</c:v>
                </c:pt>
                <c:pt idx="7">
                  <c:v>1</c:v>
                </c:pt>
                <c:pt idx="8">
                  <c:v>0.99645606849494217</c:v>
                </c:pt>
              </c:numCache>
            </c:numRef>
          </c:yVal>
          <c:smooth val="1"/>
        </c:ser>
        <c:ser>
          <c:idx val="1"/>
          <c:order val="1"/>
          <c:tx>
            <c:strRef>
              <c:f>PE!$C$32</c:f>
              <c:strCache>
                <c:ptCount val="1"/>
                <c:pt idx="0">
                  <c:v>Monos</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PE!$A$33:$A$45</c:f>
              <c:numCache>
                <c:formatCode>0</c:formatCode>
                <c:ptCount val="13"/>
                <c:pt idx="0">
                  <c:v>300</c:v>
                </c:pt>
                <c:pt idx="1">
                  <c:v>350</c:v>
                </c:pt>
                <c:pt idx="2">
                  <c:v>400</c:v>
                </c:pt>
                <c:pt idx="3">
                  <c:v>450</c:v>
                </c:pt>
                <c:pt idx="4">
                  <c:v>500</c:v>
                </c:pt>
                <c:pt idx="5">
                  <c:v>600</c:v>
                </c:pt>
                <c:pt idx="6">
                  <c:v>650</c:v>
                </c:pt>
                <c:pt idx="7">
                  <c:v>700</c:v>
                </c:pt>
                <c:pt idx="8">
                  <c:v>750</c:v>
                </c:pt>
                <c:pt idx="9">
                  <c:v>800</c:v>
                </c:pt>
                <c:pt idx="10">
                  <c:v>850</c:v>
                </c:pt>
                <c:pt idx="11">
                  <c:v>900</c:v>
                </c:pt>
                <c:pt idx="12">
                  <c:v>950</c:v>
                </c:pt>
              </c:numCache>
            </c:numRef>
          </c:xVal>
          <c:yVal>
            <c:numRef>
              <c:f>PE!$C$33:$C$45</c:f>
              <c:numCache>
                <c:formatCode>General</c:formatCode>
                <c:ptCount val="13"/>
                <c:pt idx="2" formatCode="0%">
                  <c:v>0.13242267470006008</c:v>
                </c:pt>
                <c:pt idx="3" formatCode="0%">
                  <c:v>0.2932023704886032</c:v>
                </c:pt>
                <c:pt idx="4" formatCode="0%">
                  <c:v>0.60155758788225211</c:v>
                </c:pt>
                <c:pt idx="5" formatCode="0%">
                  <c:v>0.77984837773198357</c:v>
                </c:pt>
                <c:pt idx="6" formatCode="0%">
                  <c:v>0.91014004001143189</c:v>
                </c:pt>
                <c:pt idx="7" formatCode="0%">
                  <c:v>1</c:v>
                </c:pt>
                <c:pt idx="8" formatCode="0%">
                  <c:v>0.97191803070228999</c:v>
                </c:pt>
                <c:pt idx="9" formatCode="0%">
                  <c:v>1.0347039089090391</c:v>
                </c:pt>
                <c:pt idx="10" formatCode="0%">
                  <c:v>0.89997177587341948</c:v>
                </c:pt>
                <c:pt idx="11" formatCode="0%">
                  <c:v>0.99760093345418754</c:v>
                </c:pt>
                <c:pt idx="12" formatCode="0%">
                  <c:v>0.94249192165503504</c:v>
                </c:pt>
              </c:numCache>
            </c:numRef>
          </c:yVal>
          <c:smooth val="1"/>
        </c:ser>
        <c:dLbls>
          <c:showLegendKey val="0"/>
          <c:showVal val="0"/>
          <c:showCatName val="0"/>
          <c:showSerName val="0"/>
          <c:showPercent val="0"/>
          <c:showBubbleSize val="0"/>
        </c:dLbls>
        <c:axId val="241691568"/>
        <c:axId val="241691960"/>
      </c:scatterChart>
      <c:valAx>
        <c:axId val="241691568"/>
        <c:scaling>
          <c:orientation val="minMax"/>
          <c:max val="900"/>
          <c:min val="3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700" b="1" i="0" u="none" strike="noStrike" kern="1200" baseline="0">
                    <a:solidFill>
                      <a:schemeClr val="tx1">
                        <a:lumMod val="65000"/>
                        <a:lumOff val="35000"/>
                      </a:schemeClr>
                    </a:solidFill>
                    <a:latin typeface="+mn-lt"/>
                    <a:ea typeface="+mn-ea"/>
                    <a:cs typeface="+mn-cs"/>
                  </a:defRPr>
                </a:pPr>
                <a:r>
                  <a:rPr lang="en-US"/>
                  <a:t>PMT Voltage</a:t>
                </a:r>
              </a:p>
            </c:rich>
          </c:tx>
          <c:layout>
            <c:manualLayout>
              <c:xMode val="edge"/>
              <c:yMode val="edge"/>
              <c:x val="0.42753237095363078"/>
              <c:y val="0.92676983085447651"/>
            </c:manualLayout>
          </c:layout>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mn-lt"/>
                <a:ea typeface="+mn-ea"/>
                <a:cs typeface="+mn-cs"/>
              </a:defRPr>
            </a:pPr>
            <a:endParaRPr lang="en-US"/>
          </a:p>
        </c:txPr>
        <c:crossAx val="241691960"/>
        <c:crosses val="autoZero"/>
        <c:crossBetween val="midCat"/>
        <c:majorUnit val="100"/>
      </c:valAx>
      <c:valAx>
        <c:axId val="241691960"/>
        <c:scaling>
          <c:orientation val="minMax"/>
          <c:max val="1.2"/>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700" b="1" i="0" u="none" strike="noStrike" kern="1200" baseline="0">
                    <a:solidFill>
                      <a:schemeClr val="tx1">
                        <a:lumMod val="65000"/>
                        <a:lumOff val="35000"/>
                      </a:schemeClr>
                    </a:solidFill>
                    <a:latin typeface="+mn-lt"/>
                    <a:ea typeface="+mn-ea"/>
                    <a:cs typeface="+mn-cs"/>
                  </a:defRPr>
                </a:pPr>
                <a:r>
                  <a:rPr lang="en-US"/>
                  <a:t>Stain Index (% of Max)</a:t>
                </a:r>
              </a:p>
            </c:rich>
          </c:tx>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mn-lt"/>
                <a:ea typeface="+mn-ea"/>
                <a:cs typeface="+mn-cs"/>
              </a:defRPr>
            </a:pPr>
            <a:endParaRPr lang="en-US"/>
          </a:p>
        </c:txPr>
        <c:crossAx val="241691568"/>
        <c:crosses val="autoZero"/>
        <c:crossBetween val="midCat"/>
      </c:valAx>
      <c:spPr>
        <a:noFill/>
        <a:ln>
          <a:noFill/>
        </a:ln>
        <a:effectLst/>
      </c:spPr>
    </c:plotArea>
    <c:legend>
      <c:legendPos val="b"/>
      <c:layout>
        <c:manualLayout>
          <c:xMode val="edge"/>
          <c:yMode val="edge"/>
          <c:x val="0.51700240594925639"/>
          <c:y val="0.4774300087489064"/>
          <c:w val="0.27126016897141586"/>
          <c:h val="0.22606619135294659"/>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700" b="1"/>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Relative Fluorochrome</a:t>
            </a:r>
            <a:r>
              <a:rPr lang="en-US" sz="1800" baseline="0"/>
              <a:t> Brightness</a:t>
            </a:r>
            <a:endParaRPr lang="en-US"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0392077278999913E-2"/>
          <c:y val="0.1107308315696163"/>
          <c:w val="0.91960792272100012"/>
          <c:h val="0.6948689406632681"/>
        </c:manualLayout>
      </c:layout>
      <c:barChart>
        <c:barDir val="col"/>
        <c:grouping val="clustered"/>
        <c:varyColors val="0"/>
        <c:ser>
          <c:idx val="0"/>
          <c:order val="0"/>
          <c:spPr>
            <a:solidFill>
              <a:schemeClr val="accent1"/>
            </a:solidFill>
            <a:ln w="34925">
              <a:solidFill>
                <a:schemeClr val="accent1"/>
              </a:solidFill>
            </a:ln>
            <a:effectLst/>
          </c:spPr>
          <c:invertIfNegative val="0"/>
          <c:cat>
            <c:strRef>
              <c:f>Sheet1!$Y$37:$Y$71</c:f>
              <c:strCache>
                <c:ptCount val="35"/>
                <c:pt idx="0">
                  <c:v>BB660-P</c:v>
                </c:pt>
                <c:pt idx="1">
                  <c:v>BB515</c:v>
                </c:pt>
                <c:pt idx="2">
                  <c:v>BV421</c:v>
                </c:pt>
                <c:pt idx="3">
                  <c:v>BB700</c:v>
                </c:pt>
                <c:pt idx="4">
                  <c:v>BB630-P</c:v>
                </c:pt>
                <c:pt idx="5">
                  <c:v>PE-Cy7</c:v>
                </c:pt>
                <c:pt idx="6">
                  <c:v>BYG584-P</c:v>
                </c:pt>
                <c:pt idx="7">
                  <c:v>BB790-P</c:v>
                </c:pt>
                <c:pt idx="8">
                  <c:v>BUV615-P</c:v>
                </c:pt>
                <c:pt idx="9">
                  <c:v>PE-CF594</c:v>
                </c:pt>
                <c:pt idx="10">
                  <c:v>BUV737</c:v>
                </c:pt>
                <c:pt idx="11">
                  <c:v>APC-R700</c:v>
                </c:pt>
                <c:pt idx="12">
                  <c:v>AF647</c:v>
                </c:pt>
                <c:pt idx="13">
                  <c:v>BUV661</c:v>
                </c:pt>
                <c:pt idx="14">
                  <c:v>PE-Cy5.5</c:v>
                </c:pt>
                <c:pt idx="15">
                  <c:v>PE-Cy5</c:v>
                </c:pt>
                <c:pt idx="16">
                  <c:v>APC</c:v>
                </c:pt>
                <c:pt idx="17">
                  <c:v>BV650</c:v>
                </c:pt>
                <c:pt idx="18">
                  <c:v>PE</c:v>
                </c:pt>
                <c:pt idx="19">
                  <c:v>BV711</c:v>
                </c:pt>
                <c:pt idx="20">
                  <c:v>BV750</c:v>
                </c:pt>
                <c:pt idx="21">
                  <c:v>BV605</c:v>
                </c:pt>
                <c:pt idx="22">
                  <c:v>BUV805</c:v>
                </c:pt>
                <c:pt idx="23">
                  <c:v>BV480</c:v>
                </c:pt>
                <c:pt idx="24">
                  <c:v>BUV563</c:v>
                </c:pt>
                <c:pt idx="25">
                  <c:v>BV786</c:v>
                </c:pt>
                <c:pt idx="26">
                  <c:v>FITC</c:v>
                </c:pt>
                <c:pt idx="27">
                  <c:v>BUV395</c:v>
                </c:pt>
                <c:pt idx="28">
                  <c:v>BUV4696</c:v>
                </c:pt>
                <c:pt idx="29">
                  <c:v>BV570</c:v>
                </c:pt>
                <c:pt idx="30">
                  <c:v>AF700</c:v>
                </c:pt>
                <c:pt idx="31">
                  <c:v>BV510</c:v>
                </c:pt>
                <c:pt idx="32">
                  <c:v>APC-Cy7</c:v>
                </c:pt>
                <c:pt idx="33">
                  <c:v>PerCp-Cy5.5</c:v>
                </c:pt>
                <c:pt idx="34">
                  <c:v>APC-H7</c:v>
                </c:pt>
              </c:strCache>
            </c:strRef>
          </c:cat>
          <c:val>
            <c:numRef>
              <c:f>Sheet1!$Z$37:$Z$71</c:f>
              <c:numCache>
                <c:formatCode>0</c:formatCode>
                <c:ptCount val="35"/>
                <c:pt idx="0">
                  <c:v>890</c:v>
                </c:pt>
                <c:pt idx="1">
                  <c:v>835</c:v>
                </c:pt>
                <c:pt idx="2">
                  <c:v>721</c:v>
                </c:pt>
                <c:pt idx="3">
                  <c:v>684</c:v>
                </c:pt>
                <c:pt idx="4">
                  <c:v>655</c:v>
                </c:pt>
                <c:pt idx="5">
                  <c:v>573</c:v>
                </c:pt>
                <c:pt idx="6">
                  <c:v>563</c:v>
                </c:pt>
                <c:pt idx="7">
                  <c:v>546</c:v>
                </c:pt>
                <c:pt idx="8">
                  <c:v>435</c:v>
                </c:pt>
                <c:pt idx="9">
                  <c:v>435</c:v>
                </c:pt>
                <c:pt idx="10">
                  <c:v>389</c:v>
                </c:pt>
                <c:pt idx="11">
                  <c:v>386</c:v>
                </c:pt>
                <c:pt idx="12">
                  <c:v>343</c:v>
                </c:pt>
                <c:pt idx="13">
                  <c:v>335</c:v>
                </c:pt>
                <c:pt idx="14">
                  <c:v>312</c:v>
                </c:pt>
                <c:pt idx="15">
                  <c:v>307</c:v>
                </c:pt>
                <c:pt idx="16">
                  <c:v>286</c:v>
                </c:pt>
                <c:pt idx="17">
                  <c:v>263</c:v>
                </c:pt>
                <c:pt idx="18">
                  <c:v>262</c:v>
                </c:pt>
                <c:pt idx="19">
                  <c:v>248</c:v>
                </c:pt>
                <c:pt idx="20">
                  <c:v>235</c:v>
                </c:pt>
                <c:pt idx="21">
                  <c:v>227</c:v>
                </c:pt>
                <c:pt idx="22">
                  <c:v>210</c:v>
                </c:pt>
                <c:pt idx="23">
                  <c:v>203</c:v>
                </c:pt>
                <c:pt idx="24">
                  <c:v>194</c:v>
                </c:pt>
                <c:pt idx="25">
                  <c:v>180</c:v>
                </c:pt>
                <c:pt idx="26">
                  <c:v>180</c:v>
                </c:pt>
                <c:pt idx="27">
                  <c:v>142</c:v>
                </c:pt>
                <c:pt idx="28">
                  <c:v>138</c:v>
                </c:pt>
                <c:pt idx="29">
                  <c:v>115</c:v>
                </c:pt>
                <c:pt idx="30">
                  <c:v>105</c:v>
                </c:pt>
                <c:pt idx="31">
                  <c:v>83</c:v>
                </c:pt>
                <c:pt idx="32">
                  <c:v>59</c:v>
                </c:pt>
                <c:pt idx="33">
                  <c:v>53</c:v>
                </c:pt>
                <c:pt idx="34">
                  <c:v>37</c:v>
                </c:pt>
              </c:numCache>
            </c:numRef>
          </c:val>
        </c:ser>
        <c:dLbls>
          <c:showLegendKey val="0"/>
          <c:showVal val="0"/>
          <c:showCatName val="0"/>
          <c:showSerName val="0"/>
          <c:showPercent val="0"/>
          <c:showBubbleSize val="0"/>
        </c:dLbls>
        <c:gapWidth val="219"/>
        <c:overlap val="-27"/>
        <c:axId val="241693528"/>
        <c:axId val="241693920"/>
      </c:barChart>
      <c:catAx>
        <c:axId val="241693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41693920"/>
        <c:crosses val="autoZero"/>
        <c:auto val="1"/>
        <c:lblAlgn val="ctr"/>
        <c:lblOffset val="100"/>
        <c:noMultiLvlLbl val="0"/>
      </c:catAx>
      <c:valAx>
        <c:axId val="2416939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Stain Index LWB anti-CD4</a:t>
                </a:r>
                <a:r>
                  <a:rPr lang="en-US" sz="1400" baseline="0"/>
                  <a:t> SK3</a:t>
                </a:r>
                <a:endParaRPr lang="en-US" sz="1400"/>
              </a:p>
            </c:rich>
          </c:tx>
          <c:layout>
            <c:manualLayout>
              <c:xMode val="edge"/>
              <c:yMode val="edge"/>
              <c:x val="8.5910652920962206E-3"/>
              <c:y val="0.25382896164967045"/>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41693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png"/></Relationships>
</file>

<file path=ppt/diagrams/_rels/data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png"/></Relationships>
</file>

<file path=ppt/diagrams/_rels/data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png"/></Relationships>
</file>

<file path=ppt/diagrams/_rels/data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34C0BF-9C0A-4F62-8E53-AC0A79BDB1FA}" type="doc">
      <dgm:prSet loTypeId="urn:microsoft.com/office/officeart/2005/8/layout/hList7#2" loCatId="list" qsTypeId="urn:microsoft.com/office/officeart/2005/8/quickstyle/simple1" qsCatId="simple" csTypeId="urn:microsoft.com/office/officeart/2005/8/colors/accent1_2" csCatId="accent1" phldr="1"/>
      <dgm:spPr/>
    </dgm:pt>
    <dgm:pt modelId="{9AF49138-A06B-4AA7-9755-3265AA43F67C}">
      <dgm:prSet phldrT="[Text]" custT="1"/>
      <dgm:spPr>
        <a:solidFill>
          <a:schemeClr val="tx2">
            <a:lumMod val="5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Fluorochrome Characteristics and Availability</a:t>
          </a:r>
        </a:p>
      </dgm:t>
    </dgm:pt>
    <dgm:pt modelId="{D06D23D2-DC5E-41CC-B803-65BB15A6BB42}" type="parTrans" cxnId="{8478BB0A-40FF-4EDE-89F3-A2AD03F12538}">
      <dgm:prSet/>
      <dgm:spPr/>
      <dgm:t>
        <a:bodyPr/>
        <a:lstStyle/>
        <a:p>
          <a:endParaRPr lang="en-US"/>
        </a:p>
      </dgm:t>
    </dgm:pt>
    <dgm:pt modelId="{1DB0AAD2-FBA0-4203-8D43-27EFC83760BC}" type="sibTrans" cxnId="{8478BB0A-40FF-4EDE-89F3-A2AD03F12538}">
      <dgm:prSet/>
      <dgm:spPr/>
      <dgm:t>
        <a:bodyPr/>
        <a:lstStyle/>
        <a:p>
          <a:endParaRPr lang="en-US"/>
        </a:p>
      </dgm:t>
    </dgm:pt>
    <dgm:pt modelId="{00E4BA95-986D-4CE2-9F3B-26279F9355C7}">
      <dgm:prSet phldrT="[Text]" custT="1"/>
      <dgm:spPr>
        <a:solidFill>
          <a:schemeClr val="tx2">
            <a:lumMod val="50000"/>
          </a:schemeClr>
        </a:solidFill>
      </dgm:spPr>
      <dgm:t>
        <a:bodyPr/>
        <a:lstStyle/>
        <a:p>
          <a:r>
            <a:rPr lang="en-US" sz="1600" dirty="0" smtClean="0"/>
            <a:t>Biology: Cell Type, Antigen Characteristics </a:t>
          </a:r>
          <a:endParaRPr lang="en-US" sz="1600" dirty="0"/>
        </a:p>
      </dgm:t>
    </dgm:pt>
    <dgm:pt modelId="{9247BF7A-7F3F-4E2A-8049-50A8D224DBB0}" type="parTrans" cxnId="{3106BF95-1594-4B69-8EBF-939D4B177B08}">
      <dgm:prSet/>
      <dgm:spPr/>
      <dgm:t>
        <a:bodyPr/>
        <a:lstStyle/>
        <a:p>
          <a:endParaRPr lang="en-US"/>
        </a:p>
      </dgm:t>
    </dgm:pt>
    <dgm:pt modelId="{99A1B424-800B-4D30-ABAC-F08DCE4D7FD3}" type="sibTrans" cxnId="{3106BF95-1594-4B69-8EBF-939D4B177B08}">
      <dgm:prSet/>
      <dgm:spPr/>
      <dgm:t>
        <a:bodyPr/>
        <a:lstStyle/>
        <a:p>
          <a:endParaRPr lang="en-US"/>
        </a:p>
      </dgm:t>
    </dgm:pt>
    <dgm:pt modelId="{E6E31E41-A784-4D81-9055-23BDB13231B3}">
      <dgm:prSet phldrT="[Text]" custT="1"/>
      <dgm:spPr>
        <a:solidFill>
          <a:schemeClr val="tx2">
            <a:lumMod val="5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1600" dirty="0" smtClean="0"/>
        </a:p>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Instrument  Setup and QC; Spillover</a:t>
          </a:r>
        </a:p>
        <a:p>
          <a:endParaRPr lang="en-US" sz="1500" dirty="0"/>
        </a:p>
      </dgm:t>
    </dgm:pt>
    <dgm:pt modelId="{A125E4DD-C46D-4914-B9CC-F5B845B923AC}" type="parTrans" cxnId="{45CEE95D-FB63-443D-8BE3-6153B6BFB57A}">
      <dgm:prSet/>
      <dgm:spPr/>
      <dgm:t>
        <a:bodyPr/>
        <a:lstStyle/>
        <a:p>
          <a:endParaRPr lang="en-US"/>
        </a:p>
      </dgm:t>
    </dgm:pt>
    <dgm:pt modelId="{03DEF67A-6640-40A1-9DA1-2EB140168E32}" type="sibTrans" cxnId="{45CEE95D-FB63-443D-8BE3-6153B6BFB57A}">
      <dgm:prSet/>
      <dgm:spPr/>
      <dgm:t>
        <a:bodyPr/>
        <a:lstStyle/>
        <a:p>
          <a:endParaRPr lang="en-US"/>
        </a:p>
      </dgm:t>
    </dgm:pt>
    <dgm:pt modelId="{EB949621-55C4-4E0E-90F9-E771A0A074C2}" type="pres">
      <dgm:prSet presAssocID="{1134C0BF-9C0A-4F62-8E53-AC0A79BDB1FA}" presName="Name0" presStyleCnt="0">
        <dgm:presLayoutVars>
          <dgm:dir/>
          <dgm:resizeHandles val="exact"/>
        </dgm:presLayoutVars>
      </dgm:prSet>
      <dgm:spPr/>
    </dgm:pt>
    <dgm:pt modelId="{712A5C56-EBF3-43A2-A5D0-3F795F9F652B}" type="pres">
      <dgm:prSet presAssocID="{1134C0BF-9C0A-4F62-8E53-AC0A79BDB1FA}" presName="fgShape" presStyleLbl="fgShp" presStyleIdx="0" presStyleCnt="1"/>
      <dgm:spPr/>
    </dgm:pt>
    <dgm:pt modelId="{27AD0F2F-FFE9-4694-8577-1ECF5FF572A6}" type="pres">
      <dgm:prSet presAssocID="{1134C0BF-9C0A-4F62-8E53-AC0A79BDB1FA}" presName="linComp" presStyleCnt="0"/>
      <dgm:spPr/>
    </dgm:pt>
    <dgm:pt modelId="{772C4279-6495-4733-AA6F-2EAE0277A1E4}" type="pres">
      <dgm:prSet presAssocID="{9AF49138-A06B-4AA7-9755-3265AA43F67C}" presName="compNode" presStyleCnt="0"/>
      <dgm:spPr/>
    </dgm:pt>
    <dgm:pt modelId="{76B1CCB1-0832-451A-ACE7-BE27B862E1AF}" type="pres">
      <dgm:prSet presAssocID="{9AF49138-A06B-4AA7-9755-3265AA43F67C}" presName="bkgdShape" presStyleLbl="node1" presStyleIdx="0" presStyleCnt="3" custLinFactNeighborX="-2303" custLinFactNeighborY="1786"/>
      <dgm:spPr/>
      <dgm:t>
        <a:bodyPr/>
        <a:lstStyle/>
        <a:p>
          <a:endParaRPr lang="en-US"/>
        </a:p>
      </dgm:t>
    </dgm:pt>
    <dgm:pt modelId="{E58421CF-ACAD-486F-AE8D-6C9D808F4335}" type="pres">
      <dgm:prSet presAssocID="{9AF49138-A06B-4AA7-9755-3265AA43F67C}" presName="nodeTx" presStyleLbl="node1" presStyleIdx="0" presStyleCnt="3">
        <dgm:presLayoutVars>
          <dgm:bulletEnabled val="1"/>
        </dgm:presLayoutVars>
      </dgm:prSet>
      <dgm:spPr/>
      <dgm:t>
        <a:bodyPr/>
        <a:lstStyle/>
        <a:p>
          <a:endParaRPr lang="en-US"/>
        </a:p>
      </dgm:t>
    </dgm:pt>
    <dgm:pt modelId="{62AC2919-3F7F-4768-92FD-DBFCA913BC9C}" type="pres">
      <dgm:prSet presAssocID="{9AF49138-A06B-4AA7-9755-3265AA43F67C}" presName="invisiNode" presStyleLbl="node1" presStyleIdx="0" presStyleCnt="3"/>
      <dgm:spPr/>
    </dgm:pt>
    <dgm:pt modelId="{432BF709-0830-41DE-AB28-923D8EC06169}" type="pres">
      <dgm:prSet presAssocID="{9AF49138-A06B-4AA7-9755-3265AA43F67C}" presName="imagNode" presStyleLbl="fgImgPlace1" presStyleIdx="0" presStyleCnt="3" custLinFactNeighborX="-1144" custLinFactNeighborY="-450"/>
      <dgm:spPr>
        <a:blipFill rotWithShape="1">
          <a:blip xmlns:r="http://schemas.openxmlformats.org/officeDocument/2006/relationships" r:embed="rId1"/>
          <a:stretch>
            <a:fillRect/>
          </a:stretch>
        </a:blipFill>
      </dgm:spPr>
    </dgm:pt>
    <dgm:pt modelId="{ABD5D771-0B7C-48E4-9AF8-3F3B9B911D19}" type="pres">
      <dgm:prSet presAssocID="{1DB0AAD2-FBA0-4203-8D43-27EFC83760BC}" presName="sibTrans" presStyleLbl="sibTrans2D1" presStyleIdx="0" presStyleCnt="0"/>
      <dgm:spPr/>
      <dgm:t>
        <a:bodyPr/>
        <a:lstStyle/>
        <a:p>
          <a:endParaRPr lang="en-US"/>
        </a:p>
      </dgm:t>
    </dgm:pt>
    <dgm:pt modelId="{E7429C20-70B7-45A3-9A8F-FDF999B054B3}" type="pres">
      <dgm:prSet presAssocID="{00E4BA95-986D-4CE2-9F3B-26279F9355C7}" presName="compNode" presStyleCnt="0"/>
      <dgm:spPr/>
    </dgm:pt>
    <dgm:pt modelId="{9EFFB24F-0017-4C39-AAA8-EF04DD1954C1}" type="pres">
      <dgm:prSet presAssocID="{00E4BA95-986D-4CE2-9F3B-26279F9355C7}" presName="bkgdShape" presStyleLbl="node1" presStyleIdx="1" presStyleCnt="3"/>
      <dgm:spPr/>
      <dgm:t>
        <a:bodyPr/>
        <a:lstStyle/>
        <a:p>
          <a:endParaRPr lang="en-US"/>
        </a:p>
      </dgm:t>
    </dgm:pt>
    <dgm:pt modelId="{47CB2A60-607E-4346-BE76-D3872F36866D}" type="pres">
      <dgm:prSet presAssocID="{00E4BA95-986D-4CE2-9F3B-26279F9355C7}" presName="nodeTx" presStyleLbl="node1" presStyleIdx="1" presStyleCnt="3">
        <dgm:presLayoutVars>
          <dgm:bulletEnabled val="1"/>
        </dgm:presLayoutVars>
      </dgm:prSet>
      <dgm:spPr/>
      <dgm:t>
        <a:bodyPr/>
        <a:lstStyle/>
        <a:p>
          <a:endParaRPr lang="en-US"/>
        </a:p>
      </dgm:t>
    </dgm:pt>
    <dgm:pt modelId="{466778C1-F8C8-4B04-9F70-486CFDBD14B2}" type="pres">
      <dgm:prSet presAssocID="{00E4BA95-986D-4CE2-9F3B-26279F9355C7}" presName="invisiNode" presStyleLbl="node1" presStyleIdx="1" presStyleCnt="3"/>
      <dgm:spPr/>
    </dgm:pt>
    <dgm:pt modelId="{847D9F12-62D9-4518-AF1E-21C35884CB70}" type="pres">
      <dgm:prSet presAssocID="{00E4BA95-986D-4CE2-9F3B-26279F9355C7}" presName="imagNode" presStyleLbl="fgImgPlace1" presStyleIdx="1" presStyleCnt="3"/>
      <dgm:spPr>
        <a:blipFill rotWithShape="1">
          <a:blip xmlns:r="http://schemas.openxmlformats.org/officeDocument/2006/relationships" r:embed="rId2"/>
          <a:stretch>
            <a:fillRect/>
          </a:stretch>
        </a:blipFill>
      </dgm:spPr>
    </dgm:pt>
    <dgm:pt modelId="{12F0D1D4-75A9-4F5A-BD19-05BB47E13801}" type="pres">
      <dgm:prSet presAssocID="{99A1B424-800B-4D30-ABAC-F08DCE4D7FD3}" presName="sibTrans" presStyleLbl="sibTrans2D1" presStyleIdx="0" presStyleCnt="0"/>
      <dgm:spPr/>
      <dgm:t>
        <a:bodyPr/>
        <a:lstStyle/>
        <a:p>
          <a:endParaRPr lang="en-US"/>
        </a:p>
      </dgm:t>
    </dgm:pt>
    <dgm:pt modelId="{2666E307-D665-4578-925A-E7F397572840}" type="pres">
      <dgm:prSet presAssocID="{E6E31E41-A784-4D81-9055-23BDB13231B3}" presName="compNode" presStyleCnt="0"/>
      <dgm:spPr/>
    </dgm:pt>
    <dgm:pt modelId="{0C99DE35-1047-46B4-8CEF-0BA20257820A}" type="pres">
      <dgm:prSet presAssocID="{E6E31E41-A784-4D81-9055-23BDB13231B3}" presName="bkgdShape" presStyleLbl="node1" presStyleIdx="2" presStyleCnt="3"/>
      <dgm:spPr/>
      <dgm:t>
        <a:bodyPr/>
        <a:lstStyle/>
        <a:p>
          <a:endParaRPr lang="en-US"/>
        </a:p>
      </dgm:t>
    </dgm:pt>
    <dgm:pt modelId="{30432E65-9B7B-430B-BAD4-2E11FC25A2AA}" type="pres">
      <dgm:prSet presAssocID="{E6E31E41-A784-4D81-9055-23BDB13231B3}" presName="nodeTx" presStyleLbl="node1" presStyleIdx="2" presStyleCnt="3">
        <dgm:presLayoutVars>
          <dgm:bulletEnabled val="1"/>
        </dgm:presLayoutVars>
      </dgm:prSet>
      <dgm:spPr/>
      <dgm:t>
        <a:bodyPr/>
        <a:lstStyle/>
        <a:p>
          <a:endParaRPr lang="en-US"/>
        </a:p>
      </dgm:t>
    </dgm:pt>
    <dgm:pt modelId="{943B2384-DABE-4614-ACBD-D2E950825B2D}" type="pres">
      <dgm:prSet presAssocID="{E6E31E41-A784-4D81-9055-23BDB13231B3}" presName="invisiNode" presStyleLbl="node1" presStyleIdx="2" presStyleCnt="3"/>
      <dgm:spPr/>
    </dgm:pt>
    <dgm:pt modelId="{32A07940-60A0-4218-8FA1-13BA4F12A388}" type="pres">
      <dgm:prSet presAssocID="{E6E31E41-A784-4D81-9055-23BDB13231B3}" presName="imagNode" presStyleLbl="fgImgPlace1" presStyleIdx="2" presStyleCnt="3"/>
      <dgm:spPr>
        <a:blipFill rotWithShape="1">
          <a:blip xmlns:r="http://schemas.openxmlformats.org/officeDocument/2006/relationships" r:embed="rId3"/>
          <a:stretch>
            <a:fillRect/>
          </a:stretch>
        </a:blipFill>
      </dgm:spPr>
      <dgm:t>
        <a:bodyPr/>
        <a:lstStyle/>
        <a:p>
          <a:endParaRPr lang="en-US"/>
        </a:p>
      </dgm:t>
    </dgm:pt>
  </dgm:ptLst>
  <dgm:cxnLst>
    <dgm:cxn modelId="{3106BF95-1594-4B69-8EBF-939D4B177B08}" srcId="{1134C0BF-9C0A-4F62-8E53-AC0A79BDB1FA}" destId="{00E4BA95-986D-4CE2-9F3B-26279F9355C7}" srcOrd="1" destOrd="0" parTransId="{9247BF7A-7F3F-4E2A-8049-50A8D224DBB0}" sibTransId="{99A1B424-800B-4D30-ABAC-F08DCE4D7FD3}"/>
    <dgm:cxn modelId="{8478BB0A-40FF-4EDE-89F3-A2AD03F12538}" srcId="{1134C0BF-9C0A-4F62-8E53-AC0A79BDB1FA}" destId="{9AF49138-A06B-4AA7-9755-3265AA43F67C}" srcOrd="0" destOrd="0" parTransId="{D06D23D2-DC5E-41CC-B803-65BB15A6BB42}" sibTransId="{1DB0AAD2-FBA0-4203-8D43-27EFC83760BC}"/>
    <dgm:cxn modelId="{6CE73A6B-555F-450B-97F5-0BDA61C69297}" type="presOf" srcId="{E6E31E41-A784-4D81-9055-23BDB13231B3}" destId="{0C99DE35-1047-46B4-8CEF-0BA20257820A}" srcOrd="0" destOrd="0" presId="urn:microsoft.com/office/officeart/2005/8/layout/hList7#2"/>
    <dgm:cxn modelId="{22CF27DA-4907-4A59-9C88-A0CE267F6535}" type="presOf" srcId="{1134C0BF-9C0A-4F62-8E53-AC0A79BDB1FA}" destId="{EB949621-55C4-4E0E-90F9-E771A0A074C2}" srcOrd="0" destOrd="0" presId="urn:microsoft.com/office/officeart/2005/8/layout/hList7#2"/>
    <dgm:cxn modelId="{11E1133A-83AA-4731-A278-1FF9F0D82F85}" type="presOf" srcId="{99A1B424-800B-4D30-ABAC-F08DCE4D7FD3}" destId="{12F0D1D4-75A9-4F5A-BD19-05BB47E13801}" srcOrd="0" destOrd="0" presId="urn:microsoft.com/office/officeart/2005/8/layout/hList7#2"/>
    <dgm:cxn modelId="{BB139084-07B3-4448-95F5-0AA402D8727D}" type="presOf" srcId="{9AF49138-A06B-4AA7-9755-3265AA43F67C}" destId="{76B1CCB1-0832-451A-ACE7-BE27B862E1AF}" srcOrd="0" destOrd="0" presId="urn:microsoft.com/office/officeart/2005/8/layout/hList7#2"/>
    <dgm:cxn modelId="{CD61EDF2-C008-4E6C-BE53-DBFAF3660B45}" type="presOf" srcId="{00E4BA95-986D-4CE2-9F3B-26279F9355C7}" destId="{9EFFB24F-0017-4C39-AAA8-EF04DD1954C1}" srcOrd="0" destOrd="0" presId="urn:microsoft.com/office/officeart/2005/8/layout/hList7#2"/>
    <dgm:cxn modelId="{70674CBB-5F5F-4D59-BA6E-0735EC25941A}" type="presOf" srcId="{1DB0AAD2-FBA0-4203-8D43-27EFC83760BC}" destId="{ABD5D771-0B7C-48E4-9AF8-3F3B9B911D19}" srcOrd="0" destOrd="0" presId="urn:microsoft.com/office/officeart/2005/8/layout/hList7#2"/>
    <dgm:cxn modelId="{45CEE95D-FB63-443D-8BE3-6153B6BFB57A}" srcId="{1134C0BF-9C0A-4F62-8E53-AC0A79BDB1FA}" destId="{E6E31E41-A784-4D81-9055-23BDB13231B3}" srcOrd="2" destOrd="0" parTransId="{A125E4DD-C46D-4914-B9CC-F5B845B923AC}" sibTransId="{03DEF67A-6640-40A1-9DA1-2EB140168E32}"/>
    <dgm:cxn modelId="{0721B6EA-0884-4E15-B7F9-88533C81004A}" type="presOf" srcId="{E6E31E41-A784-4D81-9055-23BDB13231B3}" destId="{30432E65-9B7B-430B-BAD4-2E11FC25A2AA}" srcOrd="1" destOrd="0" presId="urn:microsoft.com/office/officeart/2005/8/layout/hList7#2"/>
    <dgm:cxn modelId="{C2206319-BBD8-4EA5-8E4F-39FCC1164809}" type="presOf" srcId="{9AF49138-A06B-4AA7-9755-3265AA43F67C}" destId="{E58421CF-ACAD-486F-AE8D-6C9D808F4335}" srcOrd="1" destOrd="0" presId="urn:microsoft.com/office/officeart/2005/8/layout/hList7#2"/>
    <dgm:cxn modelId="{81C457A2-25AB-4BDF-A551-9B61E6EDA9ED}" type="presOf" srcId="{00E4BA95-986D-4CE2-9F3B-26279F9355C7}" destId="{47CB2A60-607E-4346-BE76-D3872F36866D}" srcOrd="1" destOrd="0" presId="urn:microsoft.com/office/officeart/2005/8/layout/hList7#2"/>
    <dgm:cxn modelId="{D5B0523F-8BBD-478F-9771-8995A2792D85}" type="presParOf" srcId="{EB949621-55C4-4E0E-90F9-E771A0A074C2}" destId="{712A5C56-EBF3-43A2-A5D0-3F795F9F652B}" srcOrd="0" destOrd="0" presId="urn:microsoft.com/office/officeart/2005/8/layout/hList7#2"/>
    <dgm:cxn modelId="{A2644A8C-7726-424B-99C3-F94FBAC1CBD9}" type="presParOf" srcId="{EB949621-55C4-4E0E-90F9-E771A0A074C2}" destId="{27AD0F2F-FFE9-4694-8577-1ECF5FF572A6}" srcOrd="1" destOrd="0" presId="urn:microsoft.com/office/officeart/2005/8/layout/hList7#2"/>
    <dgm:cxn modelId="{2AA73C88-D5FC-4AA0-9862-412C7C57AAF8}" type="presParOf" srcId="{27AD0F2F-FFE9-4694-8577-1ECF5FF572A6}" destId="{772C4279-6495-4733-AA6F-2EAE0277A1E4}" srcOrd="0" destOrd="0" presId="urn:microsoft.com/office/officeart/2005/8/layout/hList7#2"/>
    <dgm:cxn modelId="{5A98956D-E03B-4FAB-B955-2EAB733CC746}" type="presParOf" srcId="{772C4279-6495-4733-AA6F-2EAE0277A1E4}" destId="{76B1CCB1-0832-451A-ACE7-BE27B862E1AF}" srcOrd="0" destOrd="0" presId="urn:microsoft.com/office/officeart/2005/8/layout/hList7#2"/>
    <dgm:cxn modelId="{BF823763-0988-475A-8180-E9585EB5D3C1}" type="presParOf" srcId="{772C4279-6495-4733-AA6F-2EAE0277A1E4}" destId="{E58421CF-ACAD-486F-AE8D-6C9D808F4335}" srcOrd="1" destOrd="0" presId="urn:microsoft.com/office/officeart/2005/8/layout/hList7#2"/>
    <dgm:cxn modelId="{9CC3090C-B607-47DE-A484-0B1E57840C70}" type="presParOf" srcId="{772C4279-6495-4733-AA6F-2EAE0277A1E4}" destId="{62AC2919-3F7F-4768-92FD-DBFCA913BC9C}" srcOrd="2" destOrd="0" presId="urn:microsoft.com/office/officeart/2005/8/layout/hList7#2"/>
    <dgm:cxn modelId="{D216604D-42FC-4570-8795-1F27396C3DD5}" type="presParOf" srcId="{772C4279-6495-4733-AA6F-2EAE0277A1E4}" destId="{432BF709-0830-41DE-AB28-923D8EC06169}" srcOrd="3" destOrd="0" presId="urn:microsoft.com/office/officeart/2005/8/layout/hList7#2"/>
    <dgm:cxn modelId="{87053F19-2296-4ABB-B24B-D10C74CD0DC4}" type="presParOf" srcId="{27AD0F2F-FFE9-4694-8577-1ECF5FF572A6}" destId="{ABD5D771-0B7C-48E4-9AF8-3F3B9B911D19}" srcOrd="1" destOrd="0" presId="urn:microsoft.com/office/officeart/2005/8/layout/hList7#2"/>
    <dgm:cxn modelId="{D2F3AE07-418F-42B8-AA4A-C597C257003A}" type="presParOf" srcId="{27AD0F2F-FFE9-4694-8577-1ECF5FF572A6}" destId="{E7429C20-70B7-45A3-9A8F-FDF999B054B3}" srcOrd="2" destOrd="0" presId="urn:microsoft.com/office/officeart/2005/8/layout/hList7#2"/>
    <dgm:cxn modelId="{4BE177C7-1AB3-4CA9-837D-42109D3F9ABC}" type="presParOf" srcId="{E7429C20-70B7-45A3-9A8F-FDF999B054B3}" destId="{9EFFB24F-0017-4C39-AAA8-EF04DD1954C1}" srcOrd="0" destOrd="0" presId="urn:microsoft.com/office/officeart/2005/8/layout/hList7#2"/>
    <dgm:cxn modelId="{D7BCE8FD-5DF6-4BF6-AA3F-28FC98CBB64D}" type="presParOf" srcId="{E7429C20-70B7-45A3-9A8F-FDF999B054B3}" destId="{47CB2A60-607E-4346-BE76-D3872F36866D}" srcOrd="1" destOrd="0" presId="urn:microsoft.com/office/officeart/2005/8/layout/hList7#2"/>
    <dgm:cxn modelId="{4481669B-74C1-4135-98E6-546DA67CB8AC}" type="presParOf" srcId="{E7429C20-70B7-45A3-9A8F-FDF999B054B3}" destId="{466778C1-F8C8-4B04-9F70-486CFDBD14B2}" srcOrd="2" destOrd="0" presId="urn:microsoft.com/office/officeart/2005/8/layout/hList7#2"/>
    <dgm:cxn modelId="{2F032BAD-8D4A-42CC-8FE8-F8D0FCAA70BD}" type="presParOf" srcId="{E7429C20-70B7-45A3-9A8F-FDF999B054B3}" destId="{847D9F12-62D9-4518-AF1E-21C35884CB70}" srcOrd="3" destOrd="0" presId="urn:microsoft.com/office/officeart/2005/8/layout/hList7#2"/>
    <dgm:cxn modelId="{991082DF-6E87-44B5-A96A-E304777D00CF}" type="presParOf" srcId="{27AD0F2F-FFE9-4694-8577-1ECF5FF572A6}" destId="{12F0D1D4-75A9-4F5A-BD19-05BB47E13801}" srcOrd="3" destOrd="0" presId="urn:microsoft.com/office/officeart/2005/8/layout/hList7#2"/>
    <dgm:cxn modelId="{898E180E-C3F3-4AB4-9064-ED7086B9AE82}" type="presParOf" srcId="{27AD0F2F-FFE9-4694-8577-1ECF5FF572A6}" destId="{2666E307-D665-4578-925A-E7F397572840}" srcOrd="4" destOrd="0" presId="urn:microsoft.com/office/officeart/2005/8/layout/hList7#2"/>
    <dgm:cxn modelId="{65C3D6BB-5C15-4D19-B845-CFAB803FDD99}" type="presParOf" srcId="{2666E307-D665-4578-925A-E7F397572840}" destId="{0C99DE35-1047-46B4-8CEF-0BA20257820A}" srcOrd="0" destOrd="0" presId="urn:microsoft.com/office/officeart/2005/8/layout/hList7#2"/>
    <dgm:cxn modelId="{3825AACD-AC60-4A2E-AA27-C9F4AF0FA56B}" type="presParOf" srcId="{2666E307-D665-4578-925A-E7F397572840}" destId="{30432E65-9B7B-430B-BAD4-2E11FC25A2AA}" srcOrd="1" destOrd="0" presId="urn:microsoft.com/office/officeart/2005/8/layout/hList7#2"/>
    <dgm:cxn modelId="{B2333711-E2C0-486A-9725-2FCC070829DF}" type="presParOf" srcId="{2666E307-D665-4578-925A-E7F397572840}" destId="{943B2384-DABE-4614-ACBD-D2E950825B2D}" srcOrd="2" destOrd="0" presId="urn:microsoft.com/office/officeart/2005/8/layout/hList7#2"/>
    <dgm:cxn modelId="{05DC5C7A-E484-4045-8DBE-09A5AC4D3538}" type="presParOf" srcId="{2666E307-D665-4578-925A-E7F397572840}" destId="{32A07940-60A0-4218-8FA1-13BA4F12A388}" srcOrd="3" destOrd="0" presId="urn:microsoft.com/office/officeart/2005/8/layout/hList7#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34C0BF-9C0A-4F62-8E53-AC0A79BDB1FA}" type="doc">
      <dgm:prSet loTypeId="urn:microsoft.com/office/officeart/2005/8/layout/hList7#2" loCatId="list" qsTypeId="urn:microsoft.com/office/officeart/2005/8/quickstyle/simple1" qsCatId="simple" csTypeId="urn:microsoft.com/office/officeart/2005/8/colors/accent1_2" csCatId="accent1" phldr="1"/>
      <dgm:spPr/>
    </dgm:pt>
    <dgm:pt modelId="{9AF49138-A06B-4AA7-9755-3265AA43F67C}">
      <dgm:prSet phldrT="[Text]" custT="1"/>
      <dgm:spPr>
        <a:solidFill>
          <a:schemeClr val="tx2">
            <a:lumMod val="5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Fluorochrome Characteristics and Availability</a:t>
          </a:r>
        </a:p>
      </dgm:t>
    </dgm:pt>
    <dgm:pt modelId="{D06D23D2-DC5E-41CC-B803-65BB15A6BB42}" type="parTrans" cxnId="{8478BB0A-40FF-4EDE-89F3-A2AD03F12538}">
      <dgm:prSet/>
      <dgm:spPr/>
      <dgm:t>
        <a:bodyPr/>
        <a:lstStyle/>
        <a:p>
          <a:endParaRPr lang="en-US"/>
        </a:p>
      </dgm:t>
    </dgm:pt>
    <dgm:pt modelId="{1DB0AAD2-FBA0-4203-8D43-27EFC83760BC}" type="sibTrans" cxnId="{8478BB0A-40FF-4EDE-89F3-A2AD03F12538}">
      <dgm:prSet/>
      <dgm:spPr/>
      <dgm:t>
        <a:bodyPr/>
        <a:lstStyle/>
        <a:p>
          <a:endParaRPr lang="en-US"/>
        </a:p>
      </dgm:t>
    </dgm:pt>
    <dgm:pt modelId="{00E4BA95-986D-4CE2-9F3B-26279F9355C7}">
      <dgm:prSet phldrT="[Text]" custT="1"/>
      <dgm:spPr>
        <a:solidFill>
          <a:schemeClr val="tx2">
            <a:lumMod val="50000"/>
          </a:schemeClr>
        </a:solidFill>
      </dgm:spPr>
      <dgm:t>
        <a:bodyPr/>
        <a:lstStyle/>
        <a:p>
          <a:r>
            <a:rPr lang="en-US" sz="1600" dirty="0" smtClean="0"/>
            <a:t>Biology: Cell Type, Antigen Characteristics </a:t>
          </a:r>
          <a:endParaRPr lang="en-US" sz="1600" dirty="0"/>
        </a:p>
      </dgm:t>
    </dgm:pt>
    <dgm:pt modelId="{9247BF7A-7F3F-4E2A-8049-50A8D224DBB0}" type="parTrans" cxnId="{3106BF95-1594-4B69-8EBF-939D4B177B08}">
      <dgm:prSet/>
      <dgm:spPr/>
      <dgm:t>
        <a:bodyPr/>
        <a:lstStyle/>
        <a:p>
          <a:endParaRPr lang="en-US"/>
        </a:p>
      </dgm:t>
    </dgm:pt>
    <dgm:pt modelId="{99A1B424-800B-4D30-ABAC-F08DCE4D7FD3}" type="sibTrans" cxnId="{3106BF95-1594-4B69-8EBF-939D4B177B08}">
      <dgm:prSet/>
      <dgm:spPr/>
      <dgm:t>
        <a:bodyPr/>
        <a:lstStyle/>
        <a:p>
          <a:endParaRPr lang="en-US"/>
        </a:p>
      </dgm:t>
    </dgm:pt>
    <dgm:pt modelId="{E6E31E41-A784-4D81-9055-23BDB13231B3}">
      <dgm:prSet phldrT="[Text]" custT="1"/>
      <dgm:spPr>
        <a:solidFill>
          <a:schemeClr val="tx2">
            <a:lumMod val="5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1600" dirty="0" smtClean="0"/>
        </a:p>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Instrument  Setup and QC; Spillover</a:t>
          </a:r>
        </a:p>
        <a:p>
          <a:endParaRPr lang="en-US" sz="1500" dirty="0"/>
        </a:p>
      </dgm:t>
    </dgm:pt>
    <dgm:pt modelId="{A125E4DD-C46D-4914-B9CC-F5B845B923AC}" type="parTrans" cxnId="{45CEE95D-FB63-443D-8BE3-6153B6BFB57A}">
      <dgm:prSet/>
      <dgm:spPr/>
      <dgm:t>
        <a:bodyPr/>
        <a:lstStyle/>
        <a:p>
          <a:endParaRPr lang="en-US"/>
        </a:p>
      </dgm:t>
    </dgm:pt>
    <dgm:pt modelId="{03DEF67A-6640-40A1-9DA1-2EB140168E32}" type="sibTrans" cxnId="{45CEE95D-FB63-443D-8BE3-6153B6BFB57A}">
      <dgm:prSet/>
      <dgm:spPr/>
      <dgm:t>
        <a:bodyPr/>
        <a:lstStyle/>
        <a:p>
          <a:endParaRPr lang="en-US"/>
        </a:p>
      </dgm:t>
    </dgm:pt>
    <dgm:pt modelId="{EB949621-55C4-4E0E-90F9-E771A0A074C2}" type="pres">
      <dgm:prSet presAssocID="{1134C0BF-9C0A-4F62-8E53-AC0A79BDB1FA}" presName="Name0" presStyleCnt="0">
        <dgm:presLayoutVars>
          <dgm:dir/>
          <dgm:resizeHandles val="exact"/>
        </dgm:presLayoutVars>
      </dgm:prSet>
      <dgm:spPr/>
    </dgm:pt>
    <dgm:pt modelId="{712A5C56-EBF3-43A2-A5D0-3F795F9F652B}" type="pres">
      <dgm:prSet presAssocID="{1134C0BF-9C0A-4F62-8E53-AC0A79BDB1FA}" presName="fgShape" presStyleLbl="fgShp" presStyleIdx="0" presStyleCnt="1"/>
      <dgm:spPr/>
    </dgm:pt>
    <dgm:pt modelId="{27AD0F2F-FFE9-4694-8577-1ECF5FF572A6}" type="pres">
      <dgm:prSet presAssocID="{1134C0BF-9C0A-4F62-8E53-AC0A79BDB1FA}" presName="linComp" presStyleCnt="0"/>
      <dgm:spPr/>
    </dgm:pt>
    <dgm:pt modelId="{772C4279-6495-4733-AA6F-2EAE0277A1E4}" type="pres">
      <dgm:prSet presAssocID="{9AF49138-A06B-4AA7-9755-3265AA43F67C}" presName="compNode" presStyleCnt="0"/>
      <dgm:spPr/>
    </dgm:pt>
    <dgm:pt modelId="{76B1CCB1-0832-451A-ACE7-BE27B862E1AF}" type="pres">
      <dgm:prSet presAssocID="{9AF49138-A06B-4AA7-9755-3265AA43F67C}" presName="bkgdShape" presStyleLbl="node1" presStyleIdx="0" presStyleCnt="3" custLinFactNeighborX="-2303" custLinFactNeighborY="1786"/>
      <dgm:spPr/>
      <dgm:t>
        <a:bodyPr/>
        <a:lstStyle/>
        <a:p>
          <a:endParaRPr lang="en-US"/>
        </a:p>
      </dgm:t>
    </dgm:pt>
    <dgm:pt modelId="{E58421CF-ACAD-486F-AE8D-6C9D808F4335}" type="pres">
      <dgm:prSet presAssocID="{9AF49138-A06B-4AA7-9755-3265AA43F67C}" presName="nodeTx" presStyleLbl="node1" presStyleIdx="0" presStyleCnt="3">
        <dgm:presLayoutVars>
          <dgm:bulletEnabled val="1"/>
        </dgm:presLayoutVars>
      </dgm:prSet>
      <dgm:spPr/>
      <dgm:t>
        <a:bodyPr/>
        <a:lstStyle/>
        <a:p>
          <a:endParaRPr lang="en-US"/>
        </a:p>
      </dgm:t>
    </dgm:pt>
    <dgm:pt modelId="{62AC2919-3F7F-4768-92FD-DBFCA913BC9C}" type="pres">
      <dgm:prSet presAssocID="{9AF49138-A06B-4AA7-9755-3265AA43F67C}" presName="invisiNode" presStyleLbl="node1" presStyleIdx="0" presStyleCnt="3"/>
      <dgm:spPr/>
    </dgm:pt>
    <dgm:pt modelId="{432BF709-0830-41DE-AB28-923D8EC06169}" type="pres">
      <dgm:prSet presAssocID="{9AF49138-A06B-4AA7-9755-3265AA43F67C}" presName="imagNode" presStyleLbl="fgImgPlace1" presStyleIdx="0" presStyleCnt="3" custLinFactNeighborX="-1144" custLinFactNeighborY="-450"/>
      <dgm:spPr>
        <a:blipFill rotWithShape="1">
          <a:blip xmlns:r="http://schemas.openxmlformats.org/officeDocument/2006/relationships" r:embed="rId1"/>
          <a:stretch>
            <a:fillRect/>
          </a:stretch>
        </a:blipFill>
      </dgm:spPr>
    </dgm:pt>
    <dgm:pt modelId="{ABD5D771-0B7C-48E4-9AF8-3F3B9B911D19}" type="pres">
      <dgm:prSet presAssocID="{1DB0AAD2-FBA0-4203-8D43-27EFC83760BC}" presName="sibTrans" presStyleLbl="sibTrans2D1" presStyleIdx="0" presStyleCnt="0"/>
      <dgm:spPr/>
      <dgm:t>
        <a:bodyPr/>
        <a:lstStyle/>
        <a:p>
          <a:endParaRPr lang="en-US"/>
        </a:p>
      </dgm:t>
    </dgm:pt>
    <dgm:pt modelId="{E7429C20-70B7-45A3-9A8F-FDF999B054B3}" type="pres">
      <dgm:prSet presAssocID="{00E4BA95-986D-4CE2-9F3B-26279F9355C7}" presName="compNode" presStyleCnt="0"/>
      <dgm:spPr/>
    </dgm:pt>
    <dgm:pt modelId="{9EFFB24F-0017-4C39-AAA8-EF04DD1954C1}" type="pres">
      <dgm:prSet presAssocID="{00E4BA95-986D-4CE2-9F3B-26279F9355C7}" presName="bkgdShape" presStyleLbl="node1" presStyleIdx="1" presStyleCnt="3"/>
      <dgm:spPr/>
      <dgm:t>
        <a:bodyPr/>
        <a:lstStyle/>
        <a:p>
          <a:endParaRPr lang="en-US"/>
        </a:p>
      </dgm:t>
    </dgm:pt>
    <dgm:pt modelId="{47CB2A60-607E-4346-BE76-D3872F36866D}" type="pres">
      <dgm:prSet presAssocID="{00E4BA95-986D-4CE2-9F3B-26279F9355C7}" presName="nodeTx" presStyleLbl="node1" presStyleIdx="1" presStyleCnt="3">
        <dgm:presLayoutVars>
          <dgm:bulletEnabled val="1"/>
        </dgm:presLayoutVars>
      </dgm:prSet>
      <dgm:spPr/>
      <dgm:t>
        <a:bodyPr/>
        <a:lstStyle/>
        <a:p>
          <a:endParaRPr lang="en-US"/>
        </a:p>
      </dgm:t>
    </dgm:pt>
    <dgm:pt modelId="{466778C1-F8C8-4B04-9F70-486CFDBD14B2}" type="pres">
      <dgm:prSet presAssocID="{00E4BA95-986D-4CE2-9F3B-26279F9355C7}" presName="invisiNode" presStyleLbl="node1" presStyleIdx="1" presStyleCnt="3"/>
      <dgm:spPr/>
    </dgm:pt>
    <dgm:pt modelId="{847D9F12-62D9-4518-AF1E-21C35884CB70}" type="pres">
      <dgm:prSet presAssocID="{00E4BA95-986D-4CE2-9F3B-26279F9355C7}" presName="imagNode" presStyleLbl="fgImgPlace1" presStyleIdx="1" presStyleCnt="3"/>
      <dgm:spPr>
        <a:blipFill rotWithShape="1">
          <a:blip xmlns:r="http://schemas.openxmlformats.org/officeDocument/2006/relationships" r:embed="rId2"/>
          <a:stretch>
            <a:fillRect/>
          </a:stretch>
        </a:blipFill>
      </dgm:spPr>
    </dgm:pt>
    <dgm:pt modelId="{12F0D1D4-75A9-4F5A-BD19-05BB47E13801}" type="pres">
      <dgm:prSet presAssocID="{99A1B424-800B-4D30-ABAC-F08DCE4D7FD3}" presName="sibTrans" presStyleLbl="sibTrans2D1" presStyleIdx="0" presStyleCnt="0"/>
      <dgm:spPr/>
      <dgm:t>
        <a:bodyPr/>
        <a:lstStyle/>
        <a:p>
          <a:endParaRPr lang="en-US"/>
        </a:p>
      </dgm:t>
    </dgm:pt>
    <dgm:pt modelId="{2666E307-D665-4578-925A-E7F397572840}" type="pres">
      <dgm:prSet presAssocID="{E6E31E41-A784-4D81-9055-23BDB13231B3}" presName="compNode" presStyleCnt="0"/>
      <dgm:spPr/>
    </dgm:pt>
    <dgm:pt modelId="{0C99DE35-1047-46B4-8CEF-0BA20257820A}" type="pres">
      <dgm:prSet presAssocID="{E6E31E41-A784-4D81-9055-23BDB13231B3}" presName="bkgdShape" presStyleLbl="node1" presStyleIdx="2" presStyleCnt="3"/>
      <dgm:spPr/>
      <dgm:t>
        <a:bodyPr/>
        <a:lstStyle/>
        <a:p>
          <a:endParaRPr lang="en-US"/>
        </a:p>
      </dgm:t>
    </dgm:pt>
    <dgm:pt modelId="{30432E65-9B7B-430B-BAD4-2E11FC25A2AA}" type="pres">
      <dgm:prSet presAssocID="{E6E31E41-A784-4D81-9055-23BDB13231B3}" presName="nodeTx" presStyleLbl="node1" presStyleIdx="2" presStyleCnt="3">
        <dgm:presLayoutVars>
          <dgm:bulletEnabled val="1"/>
        </dgm:presLayoutVars>
      </dgm:prSet>
      <dgm:spPr/>
      <dgm:t>
        <a:bodyPr/>
        <a:lstStyle/>
        <a:p>
          <a:endParaRPr lang="en-US"/>
        </a:p>
      </dgm:t>
    </dgm:pt>
    <dgm:pt modelId="{943B2384-DABE-4614-ACBD-D2E950825B2D}" type="pres">
      <dgm:prSet presAssocID="{E6E31E41-A784-4D81-9055-23BDB13231B3}" presName="invisiNode" presStyleLbl="node1" presStyleIdx="2" presStyleCnt="3"/>
      <dgm:spPr/>
    </dgm:pt>
    <dgm:pt modelId="{32A07940-60A0-4218-8FA1-13BA4F12A388}" type="pres">
      <dgm:prSet presAssocID="{E6E31E41-A784-4D81-9055-23BDB13231B3}" presName="imagNode" presStyleLbl="fgImgPlace1" presStyleIdx="2" presStyleCnt="3"/>
      <dgm:spPr>
        <a:blipFill rotWithShape="1">
          <a:blip xmlns:r="http://schemas.openxmlformats.org/officeDocument/2006/relationships" r:embed="rId3"/>
          <a:stretch>
            <a:fillRect/>
          </a:stretch>
        </a:blipFill>
      </dgm:spPr>
      <dgm:t>
        <a:bodyPr/>
        <a:lstStyle/>
        <a:p>
          <a:endParaRPr lang="en-US"/>
        </a:p>
      </dgm:t>
    </dgm:pt>
  </dgm:ptLst>
  <dgm:cxnLst>
    <dgm:cxn modelId="{3106BF95-1594-4B69-8EBF-939D4B177B08}" srcId="{1134C0BF-9C0A-4F62-8E53-AC0A79BDB1FA}" destId="{00E4BA95-986D-4CE2-9F3B-26279F9355C7}" srcOrd="1" destOrd="0" parTransId="{9247BF7A-7F3F-4E2A-8049-50A8D224DBB0}" sibTransId="{99A1B424-800B-4D30-ABAC-F08DCE4D7FD3}"/>
    <dgm:cxn modelId="{8478BB0A-40FF-4EDE-89F3-A2AD03F12538}" srcId="{1134C0BF-9C0A-4F62-8E53-AC0A79BDB1FA}" destId="{9AF49138-A06B-4AA7-9755-3265AA43F67C}" srcOrd="0" destOrd="0" parTransId="{D06D23D2-DC5E-41CC-B803-65BB15A6BB42}" sibTransId="{1DB0AAD2-FBA0-4203-8D43-27EFC83760BC}"/>
    <dgm:cxn modelId="{E8F5C6CF-2FBE-4E72-B9BB-48CEFF81681B}" type="presOf" srcId="{00E4BA95-986D-4CE2-9F3B-26279F9355C7}" destId="{47CB2A60-607E-4346-BE76-D3872F36866D}" srcOrd="1" destOrd="0" presId="urn:microsoft.com/office/officeart/2005/8/layout/hList7#2"/>
    <dgm:cxn modelId="{5B52F14F-8E5D-4412-A9E6-D50669F0D493}" type="presOf" srcId="{1134C0BF-9C0A-4F62-8E53-AC0A79BDB1FA}" destId="{EB949621-55C4-4E0E-90F9-E771A0A074C2}" srcOrd="0" destOrd="0" presId="urn:microsoft.com/office/officeart/2005/8/layout/hList7#2"/>
    <dgm:cxn modelId="{BAB1AB96-8563-4853-A9C1-602B6049EE74}" type="presOf" srcId="{1DB0AAD2-FBA0-4203-8D43-27EFC83760BC}" destId="{ABD5D771-0B7C-48E4-9AF8-3F3B9B911D19}" srcOrd="0" destOrd="0" presId="urn:microsoft.com/office/officeart/2005/8/layout/hList7#2"/>
    <dgm:cxn modelId="{988DDF06-5876-46BE-A0E1-CDB36A8540EA}" type="presOf" srcId="{9AF49138-A06B-4AA7-9755-3265AA43F67C}" destId="{E58421CF-ACAD-486F-AE8D-6C9D808F4335}" srcOrd="1" destOrd="0" presId="urn:microsoft.com/office/officeart/2005/8/layout/hList7#2"/>
    <dgm:cxn modelId="{45CEE95D-FB63-443D-8BE3-6153B6BFB57A}" srcId="{1134C0BF-9C0A-4F62-8E53-AC0A79BDB1FA}" destId="{E6E31E41-A784-4D81-9055-23BDB13231B3}" srcOrd="2" destOrd="0" parTransId="{A125E4DD-C46D-4914-B9CC-F5B845B923AC}" sibTransId="{03DEF67A-6640-40A1-9DA1-2EB140168E32}"/>
    <dgm:cxn modelId="{4368B2F7-0B93-4061-8BE6-3818DE8238C1}" type="presOf" srcId="{9AF49138-A06B-4AA7-9755-3265AA43F67C}" destId="{76B1CCB1-0832-451A-ACE7-BE27B862E1AF}" srcOrd="0" destOrd="0" presId="urn:microsoft.com/office/officeart/2005/8/layout/hList7#2"/>
    <dgm:cxn modelId="{4BD13DDD-4AC8-4538-A210-611198534915}" type="presOf" srcId="{00E4BA95-986D-4CE2-9F3B-26279F9355C7}" destId="{9EFFB24F-0017-4C39-AAA8-EF04DD1954C1}" srcOrd="0" destOrd="0" presId="urn:microsoft.com/office/officeart/2005/8/layout/hList7#2"/>
    <dgm:cxn modelId="{25B2ECB1-32FF-47CF-A729-033C88BB2EBC}" type="presOf" srcId="{E6E31E41-A784-4D81-9055-23BDB13231B3}" destId="{0C99DE35-1047-46B4-8CEF-0BA20257820A}" srcOrd="0" destOrd="0" presId="urn:microsoft.com/office/officeart/2005/8/layout/hList7#2"/>
    <dgm:cxn modelId="{4443AA09-FF3B-4D27-92BD-C400CBB41223}" type="presOf" srcId="{99A1B424-800B-4D30-ABAC-F08DCE4D7FD3}" destId="{12F0D1D4-75A9-4F5A-BD19-05BB47E13801}" srcOrd="0" destOrd="0" presId="urn:microsoft.com/office/officeart/2005/8/layout/hList7#2"/>
    <dgm:cxn modelId="{92A67DC0-EF8B-436A-A767-D9CA6F1B9128}" type="presOf" srcId="{E6E31E41-A784-4D81-9055-23BDB13231B3}" destId="{30432E65-9B7B-430B-BAD4-2E11FC25A2AA}" srcOrd="1" destOrd="0" presId="urn:microsoft.com/office/officeart/2005/8/layout/hList7#2"/>
    <dgm:cxn modelId="{567857BB-E1B6-4A2D-A97C-51D44F553352}" type="presParOf" srcId="{EB949621-55C4-4E0E-90F9-E771A0A074C2}" destId="{712A5C56-EBF3-43A2-A5D0-3F795F9F652B}" srcOrd="0" destOrd="0" presId="urn:microsoft.com/office/officeart/2005/8/layout/hList7#2"/>
    <dgm:cxn modelId="{F4B11868-855F-4AEE-A7A2-CC4A26F9E4BA}" type="presParOf" srcId="{EB949621-55C4-4E0E-90F9-E771A0A074C2}" destId="{27AD0F2F-FFE9-4694-8577-1ECF5FF572A6}" srcOrd="1" destOrd="0" presId="urn:microsoft.com/office/officeart/2005/8/layout/hList7#2"/>
    <dgm:cxn modelId="{55D23FB9-E89D-467A-8E5A-315B794525DE}" type="presParOf" srcId="{27AD0F2F-FFE9-4694-8577-1ECF5FF572A6}" destId="{772C4279-6495-4733-AA6F-2EAE0277A1E4}" srcOrd="0" destOrd="0" presId="urn:microsoft.com/office/officeart/2005/8/layout/hList7#2"/>
    <dgm:cxn modelId="{0846A92A-3600-4A17-AB1D-002BAE577598}" type="presParOf" srcId="{772C4279-6495-4733-AA6F-2EAE0277A1E4}" destId="{76B1CCB1-0832-451A-ACE7-BE27B862E1AF}" srcOrd="0" destOrd="0" presId="urn:microsoft.com/office/officeart/2005/8/layout/hList7#2"/>
    <dgm:cxn modelId="{868FB94A-E401-49C0-B916-FB58589E10F5}" type="presParOf" srcId="{772C4279-6495-4733-AA6F-2EAE0277A1E4}" destId="{E58421CF-ACAD-486F-AE8D-6C9D808F4335}" srcOrd="1" destOrd="0" presId="urn:microsoft.com/office/officeart/2005/8/layout/hList7#2"/>
    <dgm:cxn modelId="{30AE6BCF-5ED8-4A69-BC08-05AE27EDAD92}" type="presParOf" srcId="{772C4279-6495-4733-AA6F-2EAE0277A1E4}" destId="{62AC2919-3F7F-4768-92FD-DBFCA913BC9C}" srcOrd="2" destOrd="0" presId="urn:microsoft.com/office/officeart/2005/8/layout/hList7#2"/>
    <dgm:cxn modelId="{CD7AAD72-AFC1-4A58-82C3-7A33BAAD1451}" type="presParOf" srcId="{772C4279-6495-4733-AA6F-2EAE0277A1E4}" destId="{432BF709-0830-41DE-AB28-923D8EC06169}" srcOrd="3" destOrd="0" presId="urn:microsoft.com/office/officeart/2005/8/layout/hList7#2"/>
    <dgm:cxn modelId="{DE14D835-3984-48E3-B2A0-40B1F54DEA68}" type="presParOf" srcId="{27AD0F2F-FFE9-4694-8577-1ECF5FF572A6}" destId="{ABD5D771-0B7C-48E4-9AF8-3F3B9B911D19}" srcOrd="1" destOrd="0" presId="urn:microsoft.com/office/officeart/2005/8/layout/hList7#2"/>
    <dgm:cxn modelId="{D09A2167-9A34-4F35-8442-445D34C117C4}" type="presParOf" srcId="{27AD0F2F-FFE9-4694-8577-1ECF5FF572A6}" destId="{E7429C20-70B7-45A3-9A8F-FDF999B054B3}" srcOrd="2" destOrd="0" presId="urn:microsoft.com/office/officeart/2005/8/layout/hList7#2"/>
    <dgm:cxn modelId="{B7D64698-8C56-4F88-A3B9-9A6DA2CAB351}" type="presParOf" srcId="{E7429C20-70B7-45A3-9A8F-FDF999B054B3}" destId="{9EFFB24F-0017-4C39-AAA8-EF04DD1954C1}" srcOrd="0" destOrd="0" presId="urn:microsoft.com/office/officeart/2005/8/layout/hList7#2"/>
    <dgm:cxn modelId="{AAE29C7E-BA4F-457D-9C4F-A22AD05CCD97}" type="presParOf" srcId="{E7429C20-70B7-45A3-9A8F-FDF999B054B3}" destId="{47CB2A60-607E-4346-BE76-D3872F36866D}" srcOrd="1" destOrd="0" presId="urn:microsoft.com/office/officeart/2005/8/layout/hList7#2"/>
    <dgm:cxn modelId="{C96F992E-E1DF-4788-830C-74599D5E4745}" type="presParOf" srcId="{E7429C20-70B7-45A3-9A8F-FDF999B054B3}" destId="{466778C1-F8C8-4B04-9F70-486CFDBD14B2}" srcOrd="2" destOrd="0" presId="urn:microsoft.com/office/officeart/2005/8/layout/hList7#2"/>
    <dgm:cxn modelId="{2EA7C6E9-5FFF-4619-AA2C-7D6F0AD00B6B}" type="presParOf" srcId="{E7429C20-70B7-45A3-9A8F-FDF999B054B3}" destId="{847D9F12-62D9-4518-AF1E-21C35884CB70}" srcOrd="3" destOrd="0" presId="urn:microsoft.com/office/officeart/2005/8/layout/hList7#2"/>
    <dgm:cxn modelId="{1CF53B0A-DD86-4657-8D53-2C1B79D320D0}" type="presParOf" srcId="{27AD0F2F-FFE9-4694-8577-1ECF5FF572A6}" destId="{12F0D1D4-75A9-4F5A-BD19-05BB47E13801}" srcOrd="3" destOrd="0" presId="urn:microsoft.com/office/officeart/2005/8/layout/hList7#2"/>
    <dgm:cxn modelId="{0647DB8B-8333-4DAA-B152-569C7F9C164A}" type="presParOf" srcId="{27AD0F2F-FFE9-4694-8577-1ECF5FF572A6}" destId="{2666E307-D665-4578-925A-E7F397572840}" srcOrd="4" destOrd="0" presId="urn:microsoft.com/office/officeart/2005/8/layout/hList7#2"/>
    <dgm:cxn modelId="{4D354148-1212-4E25-A0EE-AFA7841C15CF}" type="presParOf" srcId="{2666E307-D665-4578-925A-E7F397572840}" destId="{0C99DE35-1047-46B4-8CEF-0BA20257820A}" srcOrd="0" destOrd="0" presId="urn:microsoft.com/office/officeart/2005/8/layout/hList7#2"/>
    <dgm:cxn modelId="{D78E99B1-5E71-47DD-9264-13AC4B74843D}" type="presParOf" srcId="{2666E307-D665-4578-925A-E7F397572840}" destId="{30432E65-9B7B-430B-BAD4-2E11FC25A2AA}" srcOrd="1" destOrd="0" presId="urn:microsoft.com/office/officeart/2005/8/layout/hList7#2"/>
    <dgm:cxn modelId="{CB4EC4C8-02BB-49B8-B83A-FF847B262D0E}" type="presParOf" srcId="{2666E307-D665-4578-925A-E7F397572840}" destId="{943B2384-DABE-4614-ACBD-D2E950825B2D}" srcOrd="2" destOrd="0" presId="urn:microsoft.com/office/officeart/2005/8/layout/hList7#2"/>
    <dgm:cxn modelId="{F6D7623D-3DD7-4FFB-A37E-33EA59E295C9}" type="presParOf" srcId="{2666E307-D665-4578-925A-E7F397572840}" destId="{32A07940-60A0-4218-8FA1-13BA4F12A388}" srcOrd="3" destOrd="0" presId="urn:microsoft.com/office/officeart/2005/8/layout/hList7#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34C0BF-9C0A-4F62-8E53-AC0A79BDB1FA}" type="doc">
      <dgm:prSet loTypeId="urn:microsoft.com/office/officeart/2005/8/layout/hList7#2" loCatId="list" qsTypeId="urn:microsoft.com/office/officeart/2005/8/quickstyle/simple1" qsCatId="simple" csTypeId="urn:microsoft.com/office/officeart/2005/8/colors/accent1_2" csCatId="accent1" phldr="1"/>
      <dgm:spPr/>
    </dgm:pt>
    <dgm:pt modelId="{9AF49138-A06B-4AA7-9755-3265AA43F67C}">
      <dgm:prSet phldrT="[Text]" custT="1"/>
      <dgm:spPr>
        <a:solidFill>
          <a:schemeClr val="tx2">
            <a:lumMod val="5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Fluorochrome Characteristics and Availability</a:t>
          </a:r>
        </a:p>
      </dgm:t>
    </dgm:pt>
    <dgm:pt modelId="{D06D23D2-DC5E-41CC-B803-65BB15A6BB42}" type="parTrans" cxnId="{8478BB0A-40FF-4EDE-89F3-A2AD03F12538}">
      <dgm:prSet/>
      <dgm:spPr/>
      <dgm:t>
        <a:bodyPr/>
        <a:lstStyle/>
        <a:p>
          <a:endParaRPr lang="en-US"/>
        </a:p>
      </dgm:t>
    </dgm:pt>
    <dgm:pt modelId="{1DB0AAD2-FBA0-4203-8D43-27EFC83760BC}" type="sibTrans" cxnId="{8478BB0A-40FF-4EDE-89F3-A2AD03F12538}">
      <dgm:prSet/>
      <dgm:spPr/>
      <dgm:t>
        <a:bodyPr/>
        <a:lstStyle/>
        <a:p>
          <a:endParaRPr lang="en-US"/>
        </a:p>
      </dgm:t>
    </dgm:pt>
    <dgm:pt modelId="{00E4BA95-986D-4CE2-9F3B-26279F9355C7}">
      <dgm:prSet phldrT="[Text]" custT="1"/>
      <dgm:spPr>
        <a:solidFill>
          <a:schemeClr val="tx2">
            <a:lumMod val="50000"/>
          </a:schemeClr>
        </a:solidFill>
      </dgm:spPr>
      <dgm:t>
        <a:bodyPr/>
        <a:lstStyle/>
        <a:p>
          <a:r>
            <a:rPr lang="en-US" sz="1600" dirty="0" smtClean="0"/>
            <a:t>Biology: Cell Type, Antigen Characteristics </a:t>
          </a:r>
          <a:endParaRPr lang="en-US" sz="1600" dirty="0"/>
        </a:p>
      </dgm:t>
    </dgm:pt>
    <dgm:pt modelId="{9247BF7A-7F3F-4E2A-8049-50A8D224DBB0}" type="parTrans" cxnId="{3106BF95-1594-4B69-8EBF-939D4B177B08}">
      <dgm:prSet/>
      <dgm:spPr/>
      <dgm:t>
        <a:bodyPr/>
        <a:lstStyle/>
        <a:p>
          <a:endParaRPr lang="en-US"/>
        </a:p>
      </dgm:t>
    </dgm:pt>
    <dgm:pt modelId="{99A1B424-800B-4D30-ABAC-F08DCE4D7FD3}" type="sibTrans" cxnId="{3106BF95-1594-4B69-8EBF-939D4B177B08}">
      <dgm:prSet/>
      <dgm:spPr/>
      <dgm:t>
        <a:bodyPr/>
        <a:lstStyle/>
        <a:p>
          <a:endParaRPr lang="en-US"/>
        </a:p>
      </dgm:t>
    </dgm:pt>
    <dgm:pt modelId="{E6E31E41-A784-4D81-9055-23BDB13231B3}">
      <dgm:prSet phldrT="[Text]" custT="1"/>
      <dgm:spPr>
        <a:solidFill>
          <a:schemeClr val="tx2">
            <a:lumMod val="5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1600" dirty="0" smtClean="0"/>
        </a:p>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Instrument  Setup and QC; Spillover</a:t>
          </a:r>
        </a:p>
        <a:p>
          <a:endParaRPr lang="en-US" sz="1500" dirty="0"/>
        </a:p>
      </dgm:t>
    </dgm:pt>
    <dgm:pt modelId="{A125E4DD-C46D-4914-B9CC-F5B845B923AC}" type="parTrans" cxnId="{45CEE95D-FB63-443D-8BE3-6153B6BFB57A}">
      <dgm:prSet/>
      <dgm:spPr/>
      <dgm:t>
        <a:bodyPr/>
        <a:lstStyle/>
        <a:p>
          <a:endParaRPr lang="en-US"/>
        </a:p>
      </dgm:t>
    </dgm:pt>
    <dgm:pt modelId="{03DEF67A-6640-40A1-9DA1-2EB140168E32}" type="sibTrans" cxnId="{45CEE95D-FB63-443D-8BE3-6153B6BFB57A}">
      <dgm:prSet/>
      <dgm:spPr/>
      <dgm:t>
        <a:bodyPr/>
        <a:lstStyle/>
        <a:p>
          <a:endParaRPr lang="en-US"/>
        </a:p>
      </dgm:t>
    </dgm:pt>
    <dgm:pt modelId="{EB949621-55C4-4E0E-90F9-E771A0A074C2}" type="pres">
      <dgm:prSet presAssocID="{1134C0BF-9C0A-4F62-8E53-AC0A79BDB1FA}" presName="Name0" presStyleCnt="0">
        <dgm:presLayoutVars>
          <dgm:dir/>
          <dgm:resizeHandles val="exact"/>
        </dgm:presLayoutVars>
      </dgm:prSet>
      <dgm:spPr/>
    </dgm:pt>
    <dgm:pt modelId="{712A5C56-EBF3-43A2-A5D0-3F795F9F652B}" type="pres">
      <dgm:prSet presAssocID="{1134C0BF-9C0A-4F62-8E53-AC0A79BDB1FA}" presName="fgShape" presStyleLbl="fgShp" presStyleIdx="0" presStyleCnt="1"/>
      <dgm:spPr/>
    </dgm:pt>
    <dgm:pt modelId="{27AD0F2F-FFE9-4694-8577-1ECF5FF572A6}" type="pres">
      <dgm:prSet presAssocID="{1134C0BF-9C0A-4F62-8E53-AC0A79BDB1FA}" presName="linComp" presStyleCnt="0"/>
      <dgm:spPr/>
    </dgm:pt>
    <dgm:pt modelId="{772C4279-6495-4733-AA6F-2EAE0277A1E4}" type="pres">
      <dgm:prSet presAssocID="{9AF49138-A06B-4AA7-9755-3265AA43F67C}" presName="compNode" presStyleCnt="0"/>
      <dgm:spPr/>
    </dgm:pt>
    <dgm:pt modelId="{76B1CCB1-0832-451A-ACE7-BE27B862E1AF}" type="pres">
      <dgm:prSet presAssocID="{9AF49138-A06B-4AA7-9755-3265AA43F67C}" presName="bkgdShape" presStyleLbl="node1" presStyleIdx="0" presStyleCnt="3" custLinFactNeighborX="-2303" custLinFactNeighborY="1786"/>
      <dgm:spPr/>
      <dgm:t>
        <a:bodyPr/>
        <a:lstStyle/>
        <a:p>
          <a:endParaRPr lang="en-US"/>
        </a:p>
      </dgm:t>
    </dgm:pt>
    <dgm:pt modelId="{E58421CF-ACAD-486F-AE8D-6C9D808F4335}" type="pres">
      <dgm:prSet presAssocID="{9AF49138-A06B-4AA7-9755-3265AA43F67C}" presName="nodeTx" presStyleLbl="node1" presStyleIdx="0" presStyleCnt="3">
        <dgm:presLayoutVars>
          <dgm:bulletEnabled val="1"/>
        </dgm:presLayoutVars>
      </dgm:prSet>
      <dgm:spPr/>
      <dgm:t>
        <a:bodyPr/>
        <a:lstStyle/>
        <a:p>
          <a:endParaRPr lang="en-US"/>
        </a:p>
      </dgm:t>
    </dgm:pt>
    <dgm:pt modelId="{62AC2919-3F7F-4768-92FD-DBFCA913BC9C}" type="pres">
      <dgm:prSet presAssocID="{9AF49138-A06B-4AA7-9755-3265AA43F67C}" presName="invisiNode" presStyleLbl="node1" presStyleIdx="0" presStyleCnt="3"/>
      <dgm:spPr/>
    </dgm:pt>
    <dgm:pt modelId="{432BF709-0830-41DE-AB28-923D8EC06169}" type="pres">
      <dgm:prSet presAssocID="{9AF49138-A06B-4AA7-9755-3265AA43F67C}" presName="imagNode" presStyleLbl="fgImgPlace1" presStyleIdx="0" presStyleCnt="3" custLinFactNeighborX="-1144" custLinFactNeighborY="-450"/>
      <dgm:spPr>
        <a:blipFill rotWithShape="1">
          <a:blip xmlns:r="http://schemas.openxmlformats.org/officeDocument/2006/relationships" r:embed="rId1"/>
          <a:stretch>
            <a:fillRect/>
          </a:stretch>
        </a:blipFill>
      </dgm:spPr>
    </dgm:pt>
    <dgm:pt modelId="{ABD5D771-0B7C-48E4-9AF8-3F3B9B911D19}" type="pres">
      <dgm:prSet presAssocID="{1DB0AAD2-FBA0-4203-8D43-27EFC83760BC}" presName="sibTrans" presStyleLbl="sibTrans2D1" presStyleIdx="0" presStyleCnt="0"/>
      <dgm:spPr/>
      <dgm:t>
        <a:bodyPr/>
        <a:lstStyle/>
        <a:p>
          <a:endParaRPr lang="en-US"/>
        </a:p>
      </dgm:t>
    </dgm:pt>
    <dgm:pt modelId="{E7429C20-70B7-45A3-9A8F-FDF999B054B3}" type="pres">
      <dgm:prSet presAssocID="{00E4BA95-986D-4CE2-9F3B-26279F9355C7}" presName="compNode" presStyleCnt="0"/>
      <dgm:spPr/>
    </dgm:pt>
    <dgm:pt modelId="{9EFFB24F-0017-4C39-AAA8-EF04DD1954C1}" type="pres">
      <dgm:prSet presAssocID="{00E4BA95-986D-4CE2-9F3B-26279F9355C7}" presName="bkgdShape" presStyleLbl="node1" presStyleIdx="1" presStyleCnt="3"/>
      <dgm:spPr/>
      <dgm:t>
        <a:bodyPr/>
        <a:lstStyle/>
        <a:p>
          <a:endParaRPr lang="en-US"/>
        </a:p>
      </dgm:t>
    </dgm:pt>
    <dgm:pt modelId="{47CB2A60-607E-4346-BE76-D3872F36866D}" type="pres">
      <dgm:prSet presAssocID="{00E4BA95-986D-4CE2-9F3B-26279F9355C7}" presName="nodeTx" presStyleLbl="node1" presStyleIdx="1" presStyleCnt="3">
        <dgm:presLayoutVars>
          <dgm:bulletEnabled val="1"/>
        </dgm:presLayoutVars>
      </dgm:prSet>
      <dgm:spPr/>
      <dgm:t>
        <a:bodyPr/>
        <a:lstStyle/>
        <a:p>
          <a:endParaRPr lang="en-US"/>
        </a:p>
      </dgm:t>
    </dgm:pt>
    <dgm:pt modelId="{466778C1-F8C8-4B04-9F70-486CFDBD14B2}" type="pres">
      <dgm:prSet presAssocID="{00E4BA95-986D-4CE2-9F3B-26279F9355C7}" presName="invisiNode" presStyleLbl="node1" presStyleIdx="1" presStyleCnt="3"/>
      <dgm:spPr/>
    </dgm:pt>
    <dgm:pt modelId="{847D9F12-62D9-4518-AF1E-21C35884CB70}" type="pres">
      <dgm:prSet presAssocID="{00E4BA95-986D-4CE2-9F3B-26279F9355C7}" presName="imagNode" presStyleLbl="fgImgPlace1" presStyleIdx="1" presStyleCnt="3"/>
      <dgm:spPr>
        <a:blipFill rotWithShape="1">
          <a:blip xmlns:r="http://schemas.openxmlformats.org/officeDocument/2006/relationships" r:embed="rId2"/>
          <a:stretch>
            <a:fillRect/>
          </a:stretch>
        </a:blipFill>
      </dgm:spPr>
    </dgm:pt>
    <dgm:pt modelId="{12F0D1D4-75A9-4F5A-BD19-05BB47E13801}" type="pres">
      <dgm:prSet presAssocID="{99A1B424-800B-4D30-ABAC-F08DCE4D7FD3}" presName="sibTrans" presStyleLbl="sibTrans2D1" presStyleIdx="0" presStyleCnt="0"/>
      <dgm:spPr/>
      <dgm:t>
        <a:bodyPr/>
        <a:lstStyle/>
        <a:p>
          <a:endParaRPr lang="en-US"/>
        </a:p>
      </dgm:t>
    </dgm:pt>
    <dgm:pt modelId="{2666E307-D665-4578-925A-E7F397572840}" type="pres">
      <dgm:prSet presAssocID="{E6E31E41-A784-4D81-9055-23BDB13231B3}" presName="compNode" presStyleCnt="0"/>
      <dgm:spPr/>
    </dgm:pt>
    <dgm:pt modelId="{0C99DE35-1047-46B4-8CEF-0BA20257820A}" type="pres">
      <dgm:prSet presAssocID="{E6E31E41-A784-4D81-9055-23BDB13231B3}" presName="bkgdShape" presStyleLbl="node1" presStyleIdx="2" presStyleCnt="3"/>
      <dgm:spPr/>
      <dgm:t>
        <a:bodyPr/>
        <a:lstStyle/>
        <a:p>
          <a:endParaRPr lang="en-US"/>
        </a:p>
      </dgm:t>
    </dgm:pt>
    <dgm:pt modelId="{30432E65-9B7B-430B-BAD4-2E11FC25A2AA}" type="pres">
      <dgm:prSet presAssocID="{E6E31E41-A784-4D81-9055-23BDB13231B3}" presName="nodeTx" presStyleLbl="node1" presStyleIdx="2" presStyleCnt="3">
        <dgm:presLayoutVars>
          <dgm:bulletEnabled val="1"/>
        </dgm:presLayoutVars>
      </dgm:prSet>
      <dgm:spPr/>
      <dgm:t>
        <a:bodyPr/>
        <a:lstStyle/>
        <a:p>
          <a:endParaRPr lang="en-US"/>
        </a:p>
      </dgm:t>
    </dgm:pt>
    <dgm:pt modelId="{943B2384-DABE-4614-ACBD-D2E950825B2D}" type="pres">
      <dgm:prSet presAssocID="{E6E31E41-A784-4D81-9055-23BDB13231B3}" presName="invisiNode" presStyleLbl="node1" presStyleIdx="2" presStyleCnt="3"/>
      <dgm:spPr/>
    </dgm:pt>
    <dgm:pt modelId="{32A07940-60A0-4218-8FA1-13BA4F12A388}" type="pres">
      <dgm:prSet presAssocID="{E6E31E41-A784-4D81-9055-23BDB13231B3}" presName="imagNode" presStyleLbl="fgImgPlace1" presStyleIdx="2" presStyleCnt="3"/>
      <dgm:spPr>
        <a:blipFill rotWithShape="1">
          <a:blip xmlns:r="http://schemas.openxmlformats.org/officeDocument/2006/relationships" r:embed="rId3"/>
          <a:stretch>
            <a:fillRect/>
          </a:stretch>
        </a:blipFill>
      </dgm:spPr>
      <dgm:t>
        <a:bodyPr/>
        <a:lstStyle/>
        <a:p>
          <a:endParaRPr lang="en-US"/>
        </a:p>
      </dgm:t>
    </dgm:pt>
  </dgm:ptLst>
  <dgm:cxnLst>
    <dgm:cxn modelId="{3106BF95-1594-4B69-8EBF-939D4B177B08}" srcId="{1134C0BF-9C0A-4F62-8E53-AC0A79BDB1FA}" destId="{00E4BA95-986D-4CE2-9F3B-26279F9355C7}" srcOrd="1" destOrd="0" parTransId="{9247BF7A-7F3F-4E2A-8049-50A8D224DBB0}" sibTransId="{99A1B424-800B-4D30-ABAC-F08DCE4D7FD3}"/>
    <dgm:cxn modelId="{A148CE51-9449-4435-84F4-5F06ED2C9C34}" type="presOf" srcId="{9AF49138-A06B-4AA7-9755-3265AA43F67C}" destId="{E58421CF-ACAD-486F-AE8D-6C9D808F4335}" srcOrd="1" destOrd="0" presId="urn:microsoft.com/office/officeart/2005/8/layout/hList7#2"/>
    <dgm:cxn modelId="{E0FC2F6B-B291-4D7D-9AB4-130759543679}" type="presOf" srcId="{00E4BA95-986D-4CE2-9F3B-26279F9355C7}" destId="{9EFFB24F-0017-4C39-AAA8-EF04DD1954C1}" srcOrd="0" destOrd="0" presId="urn:microsoft.com/office/officeart/2005/8/layout/hList7#2"/>
    <dgm:cxn modelId="{33C3B3CC-59B5-48DA-BF91-8EDB03A31915}" type="presOf" srcId="{E6E31E41-A784-4D81-9055-23BDB13231B3}" destId="{0C99DE35-1047-46B4-8CEF-0BA20257820A}" srcOrd="0" destOrd="0" presId="urn:microsoft.com/office/officeart/2005/8/layout/hList7#2"/>
    <dgm:cxn modelId="{8478BB0A-40FF-4EDE-89F3-A2AD03F12538}" srcId="{1134C0BF-9C0A-4F62-8E53-AC0A79BDB1FA}" destId="{9AF49138-A06B-4AA7-9755-3265AA43F67C}" srcOrd="0" destOrd="0" parTransId="{D06D23D2-DC5E-41CC-B803-65BB15A6BB42}" sibTransId="{1DB0AAD2-FBA0-4203-8D43-27EFC83760BC}"/>
    <dgm:cxn modelId="{3FE78BD2-FEDD-46D9-A274-557EF3682228}" type="presOf" srcId="{1DB0AAD2-FBA0-4203-8D43-27EFC83760BC}" destId="{ABD5D771-0B7C-48E4-9AF8-3F3B9B911D19}" srcOrd="0" destOrd="0" presId="urn:microsoft.com/office/officeart/2005/8/layout/hList7#2"/>
    <dgm:cxn modelId="{1F7787E3-C863-4F50-ABB2-0258F321295D}" type="presOf" srcId="{00E4BA95-986D-4CE2-9F3B-26279F9355C7}" destId="{47CB2A60-607E-4346-BE76-D3872F36866D}" srcOrd="1" destOrd="0" presId="urn:microsoft.com/office/officeart/2005/8/layout/hList7#2"/>
    <dgm:cxn modelId="{45CEE95D-FB63-443D-8BE3-6153B6BFB57A}" srcId="{1134C0BF-9C0A-4F62-8E53-AC0A79BDB1FA}" destId="{E6E31E41-A784-4D81-9055-23BDB13231B3}" srcOrd="2" destOrd="0" parTransId="{A125E4DD-C46D-4914-B9CC-F5B845B923AC}" sibTransId="{03DEF67A-6640-40A1-9DA1-2EB140168E32}"/>
    <dgm:cxn modelId="{D36AE84F-2A7D-49A4-8112-03E19207D340}" type="presOf" srcId="{1134C0BF-9C0A-4F62-8E53-AC0A79BDB1FA}" destId="{EB949621-55C4-4E0E-90F9-E771A0A074C2}" srcOrd="0" destOrd="0" presId="urn:microsoft.com/office/officeart/2005/8/layout/hList7#2"/>
    <dgm:cxn modelId="{0246F1A3-0B76-45C7-A7BD-2BD402E70D6F}" type="presOf" srcId="{99A1B424-800B-4D30-ABAC-F08DCE4D7FD3}" destId="{12F0D1D4-75A9-4F5A-BD19-05BB47E13801}" srcOrd="0" destOrd="0" presId="urn:microsoft.com/office/officeart/2005/8/layout/hList7#2"/>
    <dgm:cxn modelId="{7AFE2776-487C-4D3D-A4E7-40003315C09F}" type="presOf" srcId="{9AF49138-A06B-4AA7-9755-3265AA43F67C}" destId="{76B1CCB1-0832-451A-ACE7-BE27B862E1AF}" srcOrd="0" destOrd="0" presId="urn:microsoft.com/office/officeart/2005/8/layout/hList7#2"/>
    <dgm:cxn modelId="{AE2F84AF-8433-4922-9FA8-C35F81E5538D}" type="presOf" srcId="{E6E31E41-A784-4D81-9055-23BDB13231B3}" destId="{30432E65-9B7B-430B-BAD4-2E11FC25A2AA}" srcOrd="1" destOrd="0" presId="urn:microsoft.com/office/officeart/2005/8/layout/hList7#2"/>
    <dgm:cxn modelId="{FF22BF89-9A81-4160-A8FB-6F633D247E65}" type="presParOf" srcId="{EB949621-55C4-4E0E-90F9-E771A0A074C2}" destId="{712A5C56-EBF3-43A2-A5D0-3F795F9F652B}" srcOrd="0" destOrd="0" presId="urn:microsoft.com/office/officeart/2005/8/layout/hList7#2"/>
    <dgm:cxn modelId="{C4A5AAA5-B306-4A6F-9560-890A03E268FB}" type="presParOf" srcId="{EB949621-55C4-4E0E-90F9-E771A0A074C2}" destId="{27AD0F2F-FFE9-4694-8577-1ECF5FF572A6}" srcOrd="1" destOrd="0" presId="urn:microsoft.com/office/officeart/2005/8/layout/hList7#2"/>
    <dgm:cxn modelId="{ECC975D4-098B-42B0-B2A3-C48236DCDD78}" type="presParOf" srcId="{27AD0F2F-FFE9-4694-8577-1ECF5FF572A6}" destId="{772C4279-6495-4733-AA6F-2EAE0277A1E4}" srcOrd="0" destOrd="0" presId="urn:microsoft.com/office/officeart/2005/8/layout/hList7#2"/>
    <dgm:cxn modelId="{95F6D19D-A1AE-475E-BC17-937B7705550F}" type="presParOf" srcId="{772C4279-6495-4733-AA6F-2EAE0277A1E4}" destId="{76B1CCB1-0832-451A-ACE7-BE27B862E1AF}" srcOrd="0" destOrd="0" presId="urn:microsoft.com/office/officeart/2005/8/layout/hList7#2"/>
    <dgm:cxn modelId="{F74EB26B-459C-45BA-9ABF-2F35090C3579}" type="presParOf" srcId="{772C4279-6495-4733-AA6F-2EAE0277A1E4}" destId="{E58421CF-ACAD-486F-AE8D-6C9D808F4335}" srcOrd="1" destOrd="0" presId="urn:microsoft.com/office/officeart/2005/8/layout/hList7#2"/>
    <dgm:cxn modelId="{6FB245DF-F56F-4A2B-8365-821EA3EC6FEB}" type="presParOf" srcId="{772C4279-6495-4733-AA6F-2EAE0277A1E4}" destId="{62AC2919-3F7F-4768-92FD-DBFCA913BC9C}" srcOrd="2" destOrd="0" presId="urn:microsoft.com/office/officeart/2005/8/layout/hList7#2"/>
    <dgm:cxn modelId="{152E6883-D276-4A95-9E3F-3B43C8A42815}" type="presParOf" srcId="{772C4279-6495-4733-AA6F-2EAE0277A1E4}" destId="{432BF709-0830-41DE-AB28-923D8EC06169}" srcOrd="3" destOrd="0" presId="urn:microsoft.com/office/officeart/2005/8/layout/hList7#2"/>
    <dgm:cxn modelId="{31AE63D7-35F2-4787-A5B2-1CB8387F7394}" type="presParOf" srcId="{27AD0F2F-FFE9-4694-8577-1ECF5FF572A6}" destId="{ABD5D771-0B7C-48E4-9AF8-3F3B9B911D19}" srcOrd="1" destOrd="0" presId="urn:microsoft.com/office/officeart/2005/8/layout/hList7#2"/>
    <dgm:cxn modelId="{771C6E34-4233-4D20-92C6-4F7533AC58D9}" type="presParOf" srcId="{27AD0F2F-FFE9-4694-8577-1ECF5FF572A6}" destId="{E7429C20-70B7-45A3-9A8F-FDF999B054B3}" srcOrd="2" destOrd="0" presId="urn:microsoft.com/office/officeart/2005/8/layout/hList7#2"/>
    <dgm:cxn modelId="{7EBE3043-0331-4D84-8027-A5DA7361CC2C}" type="presParOf" srcId="{E7429C20-70B7-45A3-9A8F-FDF999B054B3}" destId="{9EFFB24F-0017-4C39-AAA8-EF04DD1954C1}" srcOrd="0" destOrd="0" presId="urn:microsoft.com/office/officeart/2005/8/layout/hList7#2"/>
    <dgm:cxn modelId="{07015DBC-3CAC-4EDA-860A-0B834C772225}" type="presParOf" srcId="{E7429C20-70B7-45A3-9A8F-FDF999B054B3}" destId="{47CB2A60-607E-4346-BE76-D3872F36866D}" srcOrd="1" destOrd="0" presId="urn:microsoft.com/office/officeart/2005/8/layout/hList7#2"/>
    <dgm:cxn modelId="{74BFB425-4FC3-4F79-BE33-63B72EA4C927}" type="presParOf" srcId="{E7429C20-70B7-45A3-9A8F-FDF999B054B3}" destId="{466778C1-F8C8-4B04-9F70-486CFDBD14B2}" srcOrd="2" destOrd="0" presId="urn:microsoft.com/office/officeart/2005/8/layout/hList7#2"/>
    <dgm:cxn modelId="{819A3B15-6163-49A7-8907-96BA6C74146E}" type="presParOf" srcId="{E7429C20-70B7-45A3-9A8F-FDF999B054B3}" destId="{847D9F12-62D9-4518-AF1E-21C35884CB70}" srcOrd="3" destOrd="0" presId="urn:microsoft.com/office/officeart/2005/8/layout/hList7#2"/>
    <dgm:cxn modelId="{25E8CF96-6523-46DD-9724-4AF4B7B0A73A}" type="presParOf" srcId="{27AD0F2F-FFE9-4694-8577-1ECF5FF572A6}" destId="{12F0D1D4-75A9-4F5A-BD19-05BB47E13801}" srcOrd="3" destOrd="0" presId="urn:microsoft.com/office/officeart/2005/8/layout/hList7#2"/>
    <dgm:cxn modelId="{E0C6EE3C-4F95-4D64-8F4C-565736A36D35}" type="presParOf" srcId="{27AD0F2F-FFE9-4694-8577-1ECF5FF572A6}" destId="{2666E307-D665-4578-925A-E7F397572840}" srcOrd="4" destOrd="0" presId="urn:microsoft.com/office/officeart/2005/8/layout/hList7#2"/>
    <dgm:cxn modelId="{3FB77838-C718-4D41-9B19-457174EE3444}" type="presParOf" srcId="{2666E307-D665-4578-925A-E7F397572840}" destId="{0C99DE35-1047-46B4-8CEF-0BA20257820A}" srcOrd="0" destOrd="0" presId="urn:microsoft.com/office/officeart/2005/8/layout/hList7#2"/>
    <dgm:cxn modelId="{0BDB511A-8580-4E77-9D05-CE27FF8721D8}" type="presParOf" srcId="{2666E307-D665-4578-925A-E7F397572840}" destId="{30432E65-9B7B-430B-BAD4-2E11FC25A2AA}" srcOrd="1" destOrd="0" presId="urn:microsoft.com/office/officeart/2005/8/layout/hList7#2"/>
    <dgm:cxn modelId="{4CFFACD9-D3CF-49F6-821B-1BB64EC4965C}" type="presParOf" srcId="{2666E307-D665-4578-925A-E7F397572840}" destId="{943B2384-DABE-4614-ACBD-D2E950825B2D}" srcOrd="2" destOrd="0" presId="urn:microsoft.com/office/officeart/2005/8/layout/hList7#2"/>
    <dgm:cxn modelId="{6D3082B4-6394-4F68-9081-71A8F172F875}" type="presParOf" srcId="{2666E307-D665-4578-925A-E7F397572840}" destId="{32A07940-60A0-4218-8FA1-13BA4F12A388}" srcOrd="3" destOrd="0" presId="urn:microsoft.com/office/officeart/2005/8/layout/hList7#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34C0BF-9C0A-4F62-8E53-AC0A79BDB1FA}" type="doc">
      <dgm:prSet loTypeId="urn:microsoft.com/office/officeart/2005/8/layout/hList7#2" loCatId="list" qsTypeId="urn:microsoft.com/office/officeart/2005/8/quickstyle/simple1" qsCatId="simple" csTypeId="urn:microsoft.com/office/officeart/2005/8/colors/accent1_2" csCatId="accent1" phldr="1"/>
      <dgm:spPr/>
    </dgm:pt>
    <dgm:pt modelId="{9AF49138-A06B-4AA7-9755-3265AA43F67C}">
      <dgm:prSet phldrT="[Text]" custT="1"/>
      <dgm:spPr>
        <a:solidFill>
          <a:schemeClr val="tx2">
            <a:lumMod val="5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Fluorochrome Characteristics and Availability</a:t>
          </a:r>
        </a:p>
      </dgm:t>
    </dgm:pt>
    <dgm:pt modelId="{D06D23D2-DC5E-41CC-B803-65BB15A6BB42}" type="parTrans" cxnId="{8478BB0A-40FF-4EDE-89F3-A2AD03F12538}">
      <dgm:prSet/>
      <dgm:spPr/>
      <dgm:t>
        <a:bodyPr/>
        <a:lstStyle/>
        <a:p>
          <a:endParaRPr lang="en-US"/>
        </a:p>
      </dgm:t>
    </dgm:pt>
    <dgm:pt modelId="{1DB0AAD2-FBA0-4203-8D43-27EFC83760BC}" type="sibTrans" cxnId="{8478BB0A-40FF-4EDE-89F3-A2AD03F12538}">
      <dgm:prSet/>
      <dgm:spPr/>
      <dgm:t>
        <a:bodyPr/>
        <a:lstStyle/>
        <a:p>
          <a:endParaRPr lang="en-US"/>
        </a:p>
      </dgm:t>
    </dgm:pt>
    <dgm:pt modelId="{00E4BA95-986D-4CE2-9F3B-26279F9355C7}">
      <dgm:prSet phldrT="[Text]" custT="1"/>
      <dgm:spPr>
        <a:solidFill>
          <a:schemeClr val="tx2">
            <a:lumMod val="50000"/>
          </a:schemeClr>
        </a:solidFill>
      </dgm:spPr>
      <dgm:t>
        <a:bodyPr/>
        <a:lstStyle/>
        <a:p>
          <a:r>
            <a:rPr lang="en-US" sz="1600" dirty="0" smtClean="0"/>
            <a:t>Biology: Cell Type, Antigen Characteristics </a:t>
          </a:r>
          <a:endParaRPr lang="en-US" sz="1600" dirty="0"/>
        </a:p>
      </dgm:t>
    </dgm:pt>
    <dgm:pt modelId="{9247BF7A-7F3F-4E2A-8049-50A8D224DBB0}" type="parTrans" cxnId="{3106BF95-1594-4B69-8EBF-939D4B177B08}">
      <dgm:prSet/>
      <dgm:spPr/>
      <dgm:t>
        <a:bodyPr/>
        <a:lstStyle/>
        <a:p>
          <a:endParaRPr lang="en-US"/>
        </a:p>
      </dgm:t>
    </dgm:pt>
    <dgm:pt modelId="{99A1B424-800B-4D30-ABAC-F08DCE4D7FD3}" type="sibTrans" cxnId="{3106BF95-1594-4B69-8EBF-939D4B177B08}">
      <dgm:prSet/>
      <dgm:spPr/>
      <dgm:t>
        <a:bodyPr/>
        <a:lstStyle/>
        <a:p>
          <a:endParaRPr lang="en-US"/>
        </a:p>
      </dgm:t>
    </dgm:pt>
    <dgm:pt modelId="{E6E31E41-A784-4D81-9055-23BDB13231B3}">
      <dgm:prSet phldrT="[Text]" custT="1"/>
      <dgm:spPr>
        <a:solidFill>
          <a:schemeClr val="tx2">
            <a:lumMod val="5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1600" dirty="0" smtClean="0"/>
        </a:p>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Instrument  Setup and QC; Spillover</a:t>
          </a:r>
        </a:p>
        <a:p>
          <a:endParaRPr lang="en-US" sz="1500" dirty="0"/>
        </a:p>
      </dgm:t>
    </dgm:pt>
    <dgm:pt modelId="{A125E4DD-C46D-4914-B9CC-F5B845B923AC}" type="parTrans" cxnId="{45CEE95D-FB63-443D-8BE3-6153B6BFB57A}">
      <dgm:prSet/>
      <dgm:spPr/>
      <dgm:t>
        <a:bodyPr/>
        <a:lstStyle/>
        <a:p>
          <a:endParaRPr lang="en-US"/>
        </a:p>
      </dgm:t>
    </dgm:pt>
    <dgm:pt modelId="{03DEF67A-6640-40A1-9DA1-2EB140168E32}" type="sibTrans" cxnId="{45CEE95D-FB63-443D-8BE3-6153B6BFB57A}">
      <dgm:prSet/>
      <dgm:spPr/>
      <dgm:t>
        <a:bodyPr/>
        <a:lstStyle/>
        <a:p>
          <a:endParaRPr lang="en-US"/>
        </a:p>
      </dgm:t>
    </dgm:pt>
    <dgm:pt modelId="{EB949621-55C4-4E0E-90F9-E771A0A074C2}" type="pres">
      <dgm:prSet presAssocID="{1134C0BF-9C0A-4F62-8E53-AC0A79BDB1FA}" presName="Name0" presStyleCnt="0">
        <dgm:presLayoutVars>
          <dgm:dir/>
          <dgm:resizeHandles val="exact"/>
        </dgm:presLayoutVars>
      </dgm:prSet>
      <dgm:spPr/>
    </dgm:pt>
    <dgm:pt modelId="{712A5C56-EBF3-43A2-A5D0-3F795F9F652B}" type="pres">
      <dgm:prSet presAssocID="{1134C0BF-9C0A-4F62-8E53-AC0A79BDB1FA}" presName="fgShape" presStyleLbl="fgShp" presStyleIdx="0" presStyleCnt="1"/>
      <dgm:spPr/>
    </dgm:pt>
    <dgm:pt modelId="{27AD0F2F-FFE9-4694-8577-1ECF5FF572A6}" type="pres">
      <dgm:prSet presAssocID="{1134C0BF-9C0A-4F62-8E53-AC0A79BDB1FA}" presName="linComp" presStyleCnt="0"/>
      <dgm:spPr/>
    </dgm:pt>
    <dgm:pt modelId="{772C4279-6495-4733-AA6F-2EAE0277A1E4}" type="pres">
      <dgm:prSet presAssocID="{9AF49138-A06B-4AA7-9755-3265AA43F67C}" presName="compNode" presStyleCnt="0"/>
      <dgm:spPr/>
    </dgm:pt>
    <dgm:pt modelId="{76B1CCB1-0832-451A-ACE7-BE27B862E1AF}" type="pres">
      <dgm:prSet presAssocID="{9AF49138-A06B-4AA7-9755-3265AA43F67C}" presName="bkgdShape" presStyleLbl="node1" presStyleIdx="0" presStyleCnt="3" custLinFactNeighborX="-2303" custLinFactNeighborY="1786"/>
      <dgm:spPr/>
      <dgm:t>
        <a:bodyPr/>
        <a:lstStyle/>
        <a:p>
          <a:endParaRPr lang="en-US"/>
        </a:p>
      </dgm:t>
    </dgm:pt>
    <dgm:pt modelId="{E58421CF-ACAD-486F-AE8D-6C9D808F4335}" type="pres">
      <dgm:prSet presAssocID="{9AF49138-A06B-4AA7-9755-3265AA43F67C}" presName="nodeTx" presStyleLbl="node1" presStyleIdx="0" presStyleCnt="3">
        <dgm:presLayoutVars>
          <dgm:bulletEnabled val="1"/>
        </dgm:presLayoutVars>
      </dgm:prSet>
      <dgm:spPr/>
      <dgm:t>
        <a:bodyPr/>
        <a:lstStyle/>
        <a:p>
          <a:endParaRPr lang="en-US"/>
        </a:p>
      </dgm:t>
    </dgm:pt>
    <dgm:pt modelId="{62AC2919-3F7F-4768-92FD-DBFCA913BC9C}" type="pres">
      <dgm:prSet presAssocID="{9AF49138-A06B-4AA7-9755-3265AA43F67C}" presName="invisiNode" presStyleLbl="node1" presStyleIdx="0" presStyleCnt="3"/>
      <dgm:spPr/>
    </dgm:pt>
    <dgm:pt modelId="{432BF709-0830-41DE-AB28-923D8EC06169}" type="pres">
      <dgm:prSet presAssocID="{9AF49138-A06B-4AA7-9755-3265AA43F67C}" presName="imagNode" presStyleLbl="fgImgPlace1" presStyleIdx="0" presStyleCnt="3" custLinFactNeighborX="-1144" custLinFactNeighborY="-450"/>
      <dgm:spPr>
        <a:blipFill rotWithShape="1">
          <a:blip xmlns:r="http://schemas.openxmlformats.org/officeDocument/2006/relationships" r:embed="rId1"/>
          <a:stretch>
            <a:fillRect/>
          </a:stretch>
        </a:blipFill>
      </dgm:spPr>
    </dgm:pt>
    <dgm:pt modelId="{ABD5D771-0B7C-48E4-9AF8-3F3B9B911D19}" type="pres">
      <dgm:prSet presAssocID="{1DB0AAD2-FBA0-4203-8D43-27EFC83760BC}" presName="sibTrans" presStyleLbl="sibTrans2D1" presStyleIdx="0" presStyleCnt="0"/>
      <dgm:spPr/>
      <dgm:t>
        <a:bodyPr/>
        <a:lstStyle/>
        <a:p>
          <a:endParaRPr lang="en-US"/>
        </a:p>
      </dgm:t>
    </dgm:pt>
    <dgm:pt modelId="{E7429C20-70B7-45A3-9A8F-FDF999B054B3}" type="pres">
      <dgm:prSet presAssocID="{00E4BA95-986D-4CE2-9F3B-26279F9355C7}" presName="compNode" presStyleCnt="0"/>
      <dgm:spPr/>
    </dgm:pt>
    <dgm:pt modelId="{9EFFB24F-0017-4C39-AAA8-EF04DD1954C1}" type="pres">
      <dgm:prSet presAssocID="{00E4BA95-986D-4CE2-9F3B-26279F9355C7}" presName="bkgdShape" presStyleLbl="node1" presStyleIdx="1" presStyleCnt="3"/>
      <dgm:spPr/>
      <dgm:t>
        <a:bodyPr/>
        <a:lstStyle/>
        <a:p>
          <a:endParaRPr lang="en-US"/>
        </a:p>
      </dgm:t>
    </dgm:pt>
    <dgm:pt modelId="{47CB2A60-607E-4346-BE76-D3872F36866D}" type="pres">
      <dgm:prSet presAssocID="{00E4BA95-986D-4CE2-9F3B-26279F9355C7}" presName="nodeTx" presStyleLbl="node1" presStyleIdx="1" presStyleCnt="3">
        <dgm:presLayoutVars>
          <dgm:bulletEnabled val="1"/>
        </dgm:presLayoutVars>
      </dgm:prSet>
      <dgm:spPr/>
      <dgm:t>
        <a:bodyPr/>
        <a:lstStyle/>
        <a:p>
          <a:endParaRPr lang="en-US"/>
        </a:p>
      </dgm:t>
    </dgm:pt>
    <dgm:pt modelId="{466778C1-F8C8-4B04-9F70-486CFDBD14B2}" type="pres">
      <dgm:prSet presAssocID="{00E4BA95-986D-4CE2-9F3B-26279F9355C7}" presName="invisiNode" presStyleLbl="node1" presStyleIdx="1" presStyleCnt="3"/>
      <dgm:spPr/>
    </dgm:pt>
    <dgm:pt modelId="{847D9F12-62D9-4518-AF1E-21C35884CB70}" type="pres">
      <dgm:prSet presAssocID="{00E4BA95-986D-4CE2-9F3B-26279F9355C7}" presName="imagNode" presStyleLbl="fgImgPlace1" presStyleIdx="1" presStyleCnt="3"/>
      <dgm:spPr>
        <a:blipFill rotWithShape="1">
          <a:blip xmlns:r="http://schemas.openxmlformats.org/officeDocument/2006/relationships" r:embed="rId2"/>
          <a:stretch>
            <a:fillRect/>
          </a:stretch>
        </a:blipFill>
      </dgm:spPr>
    </dgm:pt>
    <dgm:pt modelId="{12F0D1D4-75A9-4F5A-BD19-05BB47E13801}" type="pres">
      <dgm:prSet presAssocID="{99A1B424-800B-4D30-ABAC-F08DCE4D7FD3}" presName="sibTrans" presStyleLbl="sibTrans2D1" presStyleIdx="0" presStyleCnt="0"/>
      <dgm:spPr/>
      <dgm:t>
        <a:bodyPr/>
        <a:lstStyle/>
        <a:p>
          <a:endParaRPr lang="en-US"/>
        </a:p>
      </dgm:t>
    </dgm:pt>
    <dgm:pt modelId="{2666E307-D665-4578-925A-E7F397572840}" type="pres">
      <dgm:prSet presAssocID="{E6E31E41-A784-4D81-9055-23BDB13231B3}" presName="compNode" presStyleCnt="0"/>
      <dgm:spPr/>
    </dgm:pt>
    <dgm:pt modelId="{0C99DE35-1047-46B4-8CEF-0BA20257820A}" type="pres">
      <dgm:prSet presAssocID="{E6E31E41-A784-4D81-9055-23BDB13231B3}" presName="bkgdShape" presStyleLbl="node1" presStyleIdx="2" presStyleCnt="3"/>
      <dgm:spPr/>
      <dgm:t>
        <a:bodyPr/>
        <a:lstStyle/>
        <a:p>
          <a:endParaRPr lang="en-US"/>
        </a:p>
      </dgm:t>
    </dgm:pt>
    <dgm:pt modelId="{30432E65-9B7B-430B-BAD4-2E11FC25A2AA}" type="pres">
      <dgm:prSet presAssocID="{E6E31E41-A784-4D81-9055-23BDB13231B3}" presName="nodeTx" presStyleLbl="node1" presStyleIdx="2" presStyleCnt="3">
        <dgm:presLayoutVars>
          <dgm:bulletEnabled val="1"/>
        </dgm:presLayoutVars>
      </dgm:prSet>
      <dgm:spPr/>
      <dgm:t>
        <a:bodyPr/>
        <a:lstStyle/>
        <a:p>
          <a:endParaRPr lang="en-US"/>
        </a:p>
      </dgm:t>
    </dgm:pt>
    <dgm:pt modelId="{943B2384-DABE-4614-ACBD-D2E950825B2D}" type="pres">
      <dgm:prSet presAssocID="{E6E31E41-A784-4D81-9055-23BDB13231B3}" presName="invisiNode" presStyleLbl="node1" presStyleIdx="2" presStyleCnt="3"/>
      <dgm:spPr/>
    </dgm:pt>
    <dgm:pt modelId="{32A07940-60A0-4218-8FA1-13BA4F12A388}" type="pres">
      <dgm:prSet presAssocID="{E6E31E41-A784-4D81-9055-23BDB13231B3}" presName="imagNode" presStyleLbl="fgImgPlace1" presStyleIdx="2" presStyleCnt="3"/>
      <dgm:spPr>
        <a:blipFill rotWithShape="1">
          <a:blip xmlns:r="http://schemas.openxmlformats.org/officeDocument/2006/relationships" r:embed="rId3"/>
          <a:stretch>
            <a:fillRect/>
          </a:stretch>
        </a:blipFill>
      </dgm:spPr>
      <dgm:t>
        <a:bodyPr/>
        <a:lstStyle/>
        <a:p>
          <a:endParaRPr lang="en-US"/>
        </a:p>
      </dgm:t>
    </dgm:pt>
  </dgm:ptLst>
  <dgm:cxnLst>
    <dgm:cxn modelId="{3106BF95-1594-4B69-8EBF-939D4B177B08}" srcId="{1134C0BF-9C0A-4F62-8E53-AC0A79BDB1FA}" destId="{00E4BA95-986D-4CE2-9F3B-26279F9355C7}" srcOrd="1" destOrd="0" parTransId="{9247BF7A-7F3F-4E2A-8049-50A8D224DBB0}" sibTransId="{99A1B424-800B-4D30-ABAC-F08DCE4D7FD3}"/>
    <dgm:cxn modelId="{8478BB0A-40FF-4EDE-89F3-A2AD03F12538}" srcId="{1134C0BF-9C0A-4F62-8E53-AC0A79BDB1FA}" destId="{9AF49138-A06B-4AA7-9755-3265AA43F67C}" srcOrd="0" destOrd="0" parTransId="{D06D23D2-DC5E-41CC-B803-65BB15A6BB42}" sibTransId="{1DB0AAD2-FBA0-4203-8D43-27EFC83760BC}"/>
    <dgm:cxn modelId="{0A50D4C1-6467-4721-8891-15903AD43E3B}" type="presOf" srcId="{E6E31E41-A784-4D81-9055-23BDB13231B3}" destId="{30432E65-9B7B-430B-BAD4-2E11FC25A2AA}" srcOrd="1" destOrd="0" presId="urn:microsoft.com/office/officeart/2005/8/layout/hList7#2"/>
    <dgm:cxn modelId="{60635183-EB59-49F4-BD00-AF103B1B2D43}" type="presOf" srcId="{99A1B424-800B-4D30-ABAC-F08DCE4D7FD3}" destId="{12F0D1D4-75A9-4F5A-BD19-05BB47E13801}" srcOrd="0" destOrd="0" presId="urn:microsoft.com/office/officeart/2005/8/layout/hList7#2"/>
    <dgm:cxn modelId="{2DE3FE9F-F53F-467B-817B-92D379310516}" type="presOf" srcId="{00E4BA95-986D-4CE2-9F3B-26279F9355C7}" destId="{9EFFB24F-0017-4C39-AAA8-EF04DD1954C1}" srcOrd="0" destOrd="0" presId="urn:microsoft.com/office/officeart/2005/8/layout/hList7#2"/>
    <dgm:cxn modelId="{61D156E2-BD96-4E06-90DF-A293D33E6A10}" type="presOf" srcId="{1DB0AAD2-FBA0-4203-8D43-27EFC83760BC}" destId="{ABD5D771-0B7C-48E4-9AF8-3F3B9B911D19}" srcOrd="0" destOrd="0" presId="urn:microsoft.com/office/officeart/2005/8/layout/hList7#2"/>
    <dgm:cxn modelId="{45CEE95D-FB63-443D-8BE3-6153B6BFB57A}" srcId="{1134C0BF-9C0A-4F62-8E53-AC0A79BDB1FA}" destId="{E6E31E41-A784-4D81-9055-23BDB13231B3}" srcOrd="2" destOrd="0" parTransId="{A125E4DD-C46D-4914-B9CC-F5B845B923AC}" sibTransId="{03DEF67A-6640-40A1-9DA1-2EB140168E32}"/>
    <dgm:cxn modelId="{214E169A-DC06-4887-9A6D-CAADD99B997E}" type="presOf" srcId="{1134C0BF-9C0A-4F62-8E53-AC0A79BDB1FA}" destId="{EB949621-55C4-4E0E-90F9-E771A0A074C2}" srcOrd="0" destOrd="0" presId="urn:microsoft.com/office/officeart/2005/8/layout/hList7#2"/>
    <dgm:cxn modelId="{637436D1-FABD-4D35-8AD9-33ABCBC90F65}" type="presOf" srcId="{9AF49138-A06B-4AA7-9755-3265AA43F67C}" destId="{E58421CF-ACAD-486F-AE8D-6C9D808F4335}" srcOrd="1" destOrd="0" presId="urn:microsoft.com/office/officeart/2005/8/layout/hList7#2"/>
    <dgm:cxn modelId="{A14FE2FB-071C-4C86-8ECA-255D57244B6C}" type="presOf" srcId="{E6E31E41-A784-4D81-9055-23BDB13231B3}" destId="{0C99DE35-1047-46B4-8CEF-0BA20257820A}" srcOrd="0" destOrd="0" presId="urn:microsoft.com/office/officeart/2005/8/layout/hList7#2"/>
    <dgm:cxn modelId="{BFBADCE5-2F86-42D8-8761-7A673FDC8011}" type="presOf" srcId="{9AF49138-A06B-4AA7-9755-3265AA43F67C}" destId="{76B1CCB1-0832-451A-ACE7-BE27B862E1AF}" srcOrd="0" destOrd="0" presId="urn:microsoft.com/office/officeart/2005/8/layout/hList7#2"/>
    <dgm:cxn modelId="{96191EA6-28C9-4AEF-93C1-B04C6D4E7BBB}" type="presOf" srcId="{00E4BA95-986D-4CE2-9F3B-26279F9355C7}" destId="{47CB2A60-607E-4346-BE76-D3872F36866D}" srcOrd="1" destOrd="0" presId="urn:microsoft.com/office/officeart/2005/8/layout/hList7#2"/>
    <dgm:cxn modelId="{877EC1BD-0DE7-454B-B78A-B86DAC0ED3B5}" type="presParOf" srcId="{EB949621-55C4-4E0E-90F9-E771A0A074C2}" destId="{712A5C56-EBF3-43A2-A5D0-3F795F9F652B}" srcOrd="0" destOrd="0" presId="urn:microsoft.com/office/officeart/2005/8/layout/hList7#2"/>
    <dgm:cxn modelId="{A3D221C1-EAB0-404C-B2B6-7B3E54BC99AC}" type="presParOf" srcId="{EB949621-55C4-4E0E-90F9-E771A0A074C2}" destId="{27AD0F2F-FFE9-4694-8577-1ECF5FF572A6}" srcOrd="1" destOrd="0" presId="urn:microsoft.com/office/officeart/2005/8/layout/hList7#2"/>
    <dgm:cxn modelId="{E7595B07-B49C-419C-A72A-7790EF1184B8}" type="presParOf" srcId="{27AD0F2F-FFE9-4694-8577-1ECF5FF572A6}" destId="{772C4279-6495-4733-AA6F-2EAE0277A1E4}" srcOrd="0" destOrd="0" presId="urn:microsoft.com/office/officeart/2005/8/layout/hList7#2"/>
    <dgm:cxn modelId="{7230874D-F6DF-4AE9-A821-29D022FE6287}" type="presParOf" srcId="{772C4279-6495-4733-AA6F-2EAE0277A1E4}" destId="{76B1CCB1-0832-451A-ACE7-BE27B862E1AF}" srcOrd="0" destOrd="0" presId="urn:microsoft.com/office/officeart/2005/8/layout/hList7#2"/>
    <dgm:cxn modelId="{EC0D359F-BD0E-4BCA-9381-11699E6BB932}" type="presParOf" srcId="{772C4279-6495-4733-AA6F-2EAE0277A1E4}" destId="{E58421CF-ACAD-486F-AE8D-6C9D808F4335}" srcOrd="1" destOrd="0" presId="urn:microsoft.com/office/officeart/2005/8/layout/hList7#2"/>
    <dgm:cxn modelId="{868A11D8-3EA0-457E-8CA9-BBE250F51C50}" type="presParOf" srcId="{772C4279-6495-4733-AA6F-2EAE0277A1E4}" destId="{62AC2919-3F7F-4768-92FD-DBFCA913BC9C}" srcOrd="2" destOrd="0" presId="urn:microsoft.com/office/officeart/2005/8/layout/hList7#2"/>
    <dgm:cxn modelId="{8DEDDCB6-6D67-4D45-BEE5-B7B6955E281A}" type="presParOf" srcId="{772C4279-6495-4733-AA6F-2EAE0277A1E4}" destId="{432BF709-0830-41DE-AB28-923D8EC06169}" srcOrd="3" destOrd="0" presId="urn:microsoft.com/office/officeart/2005/8/layout/hList7#2"/>
    <dgm:cxn modelId="{FBD465E7-8C76-4164-80F4-489E445BE0E1}" type="presParOf" srcId="{27AD0F2F-FFE9-4694-8577-1ECF5FF572A6}" destId="{ABD5D771-0B7C-48E4-9AF8-3F3B9B911D19}" srcOrd="1" destOrd="0" presId="urn:microsoft.com/office/officeart/2005/8/layout/hList7#2"/>
    <dgm:cxn modelId="{D9F170E0-FDDA-4B7D-B713-F5F24ADE4D9B}" type="presParOf" srcId="{27AD0F2F-FFE9-4694-8577-1ECF5FF572A6}" destId="{E7429C20-70B7-45A3-9A8F-FDF999B054B3}" srcOrd="2" destOrd="0" presId="urn:microsoft.com/office/officeart/2005/8/layout/hList7#2"/>
    <dgm:cxn modelId="{7747AB00-0891-4548-992C-EED11ED7048A}" type="presParOf" srcId="{E7429C20-70B7-45A3-9A8F-FDF999B054B3}" destId="{9EFFB24F-0017-4C39-AAA8-EF04DD1954C1}" srcOrd="0" destOrd="0" presId="urn:microsoft.com/office/officeart/2005/8/layout/hList7#2"/>
    <dgm:cxn modelId="{A3BB248C-092E-4E7F-AEEA-CE4A8F0BF574}" type="presParOf" srcId="{E7429C20-70B7-45A3-9A8F-FDF999B054B3}" destId="{47CB2A60-607E-4346-BE76-D3872F36866D}" srcOrd="1" destOrd="0" presId="urn:microsoft.com/office/officeart/2005/8/layout/hList7#2"/>
    <dgm:cxn modelId="{FC1044EF-6EBE-4CE6-A657-4FBFF4AEE54F}" type="presParOf" srcId="{E7429C20-70B7-45A3-9A8F-FDF999B054B3}" destId="{466778C1-F8C8-4B04-9F70-486CFDBD14B2}" srcOrd="2" destOrd="0" presId="urn:microsoft.com/office/officeart/2005/8/layout/hList7#2"/>
    <dgm:cxn modelId="{D4C5BDF4-978C-476F-A27E-D7AC7FC834BA}" type="presParOf" srcId="{E7429C20-70B7-45A3-9A8F-FDF999B054B3}" destId="{847D9F12-62D9-4518-AF1E-21C35884CB70}" srcOrd="3" destOrd="0" presId="urn:microsoft.com/office/officeart/2005/8/layout/hList7#2"/>
    <dgm:cxn modelId="{85636DB7-6CF4-46CB-A092-A58076589EA8}" type="presParOf" srcId="{27AD0F2F-FFE9-4694-8577-1ECF5FF572A6}" destId="{12F0D1D4-75A9-4F5A-BD19-05BB47E13801}" srcOrd="3" destOrd="0" presId="urn:microsoft.com/office/officeart/2005/8/layout/hList7#2"/>
    <dgm:cxn modelId="{34C330AD-27B6-4ABD-B936-2531DA2FE7C8}" type="presParOf" srcId="{27AD0F2F-FFE9-4694-8577-1ECF5FF572A6}" destId="{2666E307-D665-4578-925A-E7F397572840}" srcOrd="4" destOrd="0" presId="urn:microsoft.com/office/officeart/2005/8/layout/hList7#2"/>
    <dgm:cxn modelId="{16944C82-11C5-4F8C-AB9C-67651419177F}" type="presParOf" srcId="{2666E307-D665-4578-925A-E7F397572840}" destId="{0C99DE35-1047-46B4-8CEF-0BA20257820A}" srcOrd="0" destOrd="0" presId="urn:microsoft.com/office/officeart/2005/8/layout/hList7#2"/>
    <dgm:cxn modelId="{ECF8C1A0-D193-4FB6-98C9-3AD7F39280FD}" type="presParOf" srcId="{2666E307-D665-4578-925A-E7F397572840}" destId="{30432E65-9B7B-430B-BAD4-2E11FC25A2AA}" srcOrd="1" destOrd="0" presId="urn:microsoft.com/office/officeart/2005/8/layout/hList7#2"/>
    <dgm:cxn modelId="{600C8FEB-CD70-42D2-9CB6-A08731A25677}" type="presParOf" srcId="{2666E307-D665-4578-925A-E7F397572840}" destId="{943B2384-DABE-4614-ACBD-D2E950825B2D}" srcOrd="2" destOrd="0" presId="urn:microsoft.com/office/officeart/2005/8/layout/hList7#2"/>
    <dgm:cxn modelId="{DCE8D242-55EA-46BD-9D82-BC1A487BBD88}" type="presParOf" srcId="{2666E307-D665-4578-925A-E7F397572840}" destId="{32A07940-60A0-4218-8FA1-13BA4F12A388}" srcOrd="3" destOrd="0" presId="urn:microsoft.com/office/officeart/2005/8/layout/hList7#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86FB0C91-D8CD-4D45-8F9C-5E2C700C6E4B}" type="slidenum">
              <a:rPr lang="en-US" smtClean="0"/>
              <a:t>‹#›</a:t>
            </a:fld>
            <a:endParaRPr lang="en-US"/>
          </a:p>
        </p:txBody>
      </p:sp>
    </p:spTree>
    <p:extLst>
      <p:ext uri="{BB962C8B-B14F-4D97-AF65-F5344CB8AC3E}">
        <p14:creationId xmlns:p14="http://schemas.microsoft.com/office/powerpoint/2010/main" val="6975585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E261C542-9E76-4A89-9891-6EAFBED8DCC2}" type="slidenum">
              <a:rPr lang="en-US" smtClean="0"/>
              <a:t>‹#›</a:t>
            </a:fld>
            <a:endParaRPr lang="en-US"/>
          </a:p>
        </p:txBody>
      </p:sp>
    </p:spTree>
    <p:extLst>
      <p:ext uri="{BB962C8B-B14F-4D97-AF65-F5344CB8AC3E}">
        <p14:creationId xmlns:p14="http://schemas.microsoft.com/office/powerpoint/2010/main" val="359069041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 we are going to do</a:t>
            </a:r>
            <a:r>
              <a:rPr lang="en-US" baseline="0" dirty="0" smtClean="0"/>
              <a:t> this, we have the talks in several parts, and I will give the first talk, and that is REVEAL. What we’re going to talk about in this first segment is the importance of fluorochromes in panel design. You’re all doing flow cytometry and you’re all using various fluorochromes. And what we will do in this first talk is really take you through what is new in the choices that you have in the fluorochromes that are available to you and how you can incorporate that into your panel design to make the best multicolor panel possible.</a:t>
            </a:r>
            <a:endParaRPr lang="en-US" dirty="0" smtClean="0"/>
          </a:p>
          <a:p>
            <a:endParaRPr lang="en-US" dirty="0"/>
          </a:p>
        </p:txBody>
      </p:sp>
      <p:sp>
        <p:nvSpPr>
          <p:cNvPr id="4" name="Slide Number Placeholder 3"/>
          <p:cNvSpPr>
            <a:spLocks noGrp="1"/>
          </p:cNvSpPr>
          <p:nvPr>
            <p:ph type="sldNum" sz="quarter" idx="10"/>
          </p:nvPr>
        </p:nvSpPr>
        <p:spPr/>
        <p:txBody>
          <a:bodyPr/>
          <a:lstStyle/>
          <a:p>
            <a:fld id="{E261C542-9E76-4A89-9891-6EAFBED8DCC2}" type="slidenum">
              <a:rPr lang="en-US" smtClean="0"/>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745681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created two panels.</a:t>
            </a:r>
            <a:r>
              <a:rPr lang="en-US" baseline="0" dirty="0" smtClean="0"/>
              <a:t> We used a panel design method that you are going to see later…for the selection of colors </a:t>
            </a:r>
          </a:p>
          <a:p>
            <a:r>
              <a:rPr lang="en-US" baseline="0" dirty="0" smtClean="0"/>
              <a:t>The first is a B/T panel, and you can see all of the different subsets that we’re able to identify with that panel</a:t>
            </a:r>
          </a:p>
          <a:p>
            <a:endParaRPr lang="en-US" baseline="0" dirty="0" smtClean="0"/>
          </a:p>
          <a:p>
            <a:r>
              <a:rPr lang="en-US" baseline="0" dirty="0" smtClean="0"/>
              <a:t>We used PE as a drop in. so we made 367 cocktails, and then we put PE CD1 in the first, and PE CD2…and all the way to CD367</a:t>
            </a:r>
            <a:endParaRPr lang="en-US" dirty="0" smtClean="0"/>
          </a:p>
          <a:p>
            <a:endParaRPr lang="en-US" dirty="0" smtClean="0"/>
          </a:p>
          <a:p>
            <a:r>
              <a:rPr lang="en-US" dirty="0" smtClean="0"/>
              <a:t>In the Ag density Program – we examined the cells from 12 individuals covering age groups</a:t>
            </a:r>
            <a:r>
              <a:rPr lang="en-US" baseline="0" dirty="0" smtClean="0"/>
              <a:t> and genders – but to address at a higher </a:t>
            </a:r>
            <a:r>
              <a:rPr lang="en-US" baseline="0" dirty="0" err="1" smtClean="0"/>
              <a:t>plex</a:t>
            </a:r>
            <a:r>
              <a:rPr lang="en-US" baseline="0" dirty="0" smtClean="0"/>
              <a:t> at the subset level for many cell types – we established two different panels – a B/T cell and a non B/T myeloid panel. Point out the antibodies used and the different subpopulations that can be identified using the panel. </a:t>
            </a:r>
          </a:p>
          <a:p>
            <a:endParaRPr lang="en-US" baseline="0" dirty="0" smtClean="0"/>
          </a:p>
        </p:txBody>
      </p:sp>
      <p:sp>
        <p:nvSpPr>
          <p:cNvPr id="4" name="Slide Number Placeholder 3"/>
          <p:cNvSpPr>
            <a:spLocks noGrp="1"/>
          </p:cNvSpPr>
          <p:nvPr>
            <p:ph type="sldNum" sz="quarter" idx="10"/>
          </p:nvPr>
        </p:nvSpPr>
        <p:spPr/>
        <p:txBody>
          <a:bodyPr/>
          <a:lstStyle/>
          <a:p>
            <a:fld id="{418609F6-7E74-476F-AA31-5370E7E0D8E9}" type="slidenum">
              <a:rPr lang="en-US" smtClean="0">
                <a:solidFill>
                  <a:prstClr val="black"/>
                </a:solidFill>
              </a:rPr>
              <a:pPr/>
              <a:t>15</a:t>
            </a:fld>
            <a:endParaRPr lang="en-US">
              <a:solidFill>
                <a:prstClr val="black"/>
              </a:solidFill>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074054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dirty="0" smtClean="0"/>
              <a:t>Goal</a:t>
            </a:r>
            <a:r>
              <a:rPr lang="en-US" baseline="0" dirty="0" smtClean="0"/>
              <a:t> is to find out the expression level of  a certain marker that we are putting on </a:t>
            </a:r>
            <a:r>
              <a:rPr lang="en-US" baseline="0" dirty="0" err="1" smtClean="0"/>
              <a:t>pe</a:t>
            </a:r>
            <a:r>
              <a:rPr lang="en-US" baseline="0" dirty="0" smtClean="0"/>
              <a:t>. </a:t>
            </a:r>
          </a:p>
          <a:p>
            <a:pPr defTabSz="465887">
              <a:defRPr/>
            </a:pPr>
            <a:r>
              <a:rPr lang="en-US" baseline="0" dirty="0" smtClean="0"/>
              <a:t>Repeat back the full method…say the gating, the expression of marker, and relate back to </a:t>
            </a:r>
            <a:r>
              <a:rPr lang="en-US" baseline="0" dirty="0" err="1" smtClean="0"/>
              <a:t>quantibrite</a:t>
            </a:r>
            <a:endParaRPr lang="en-US" dirty="0" smtClean="0"/>
          </a:p>
          <a:p>
            <a:pPr defTabSz="465887">
              <a:defRPr/>
            </a:pPr>
            <a:endParaRPr lang="en-US" dirty="0" smtClean="0"/>
          </a:p>
          <a:p>
            <a:pPr defTabSz="465887">
              <a:defRPr/>
            </a:pPr>
            <a:r>
              <a:rPr lang="en-US" dirty="0" smtClean="0"/>
              <a:t>Here is the data, here’s how it looks. So first we created the panel. You can see the panel here. We made 367 cocktails,</a:t>
            </a:r>
            <a:r>
              <a:rPr lang="en-US" baseline="0" dirty="0" smtClean="0"/>
              <a:t> and then a different cd marker – conjugated to PE – into those separate cocktails. PE-CD1, PE-CD2, all the way to PE-CD367. and then we analyzed the data. Here you can see the populations we have gated on in this B/T panels…we used those gated populations to determine antigen expression levels – for each one of those CDs – in each one of those subsets you see here. This study created over 200,000 data points. that are going to be shared, that are going to be published, and they will be presented on the BD website for you to use in help design of your multicolor panels.</a:t>
            </a:r>
          </a:p>
        </p:txBody>
      </p:sp>
      <p:sp>
        <p:nvSpPr>
          <p:cNvPr id="4" name="Slide Number Placeholder 3"/>
          <p:cNvSpPr>
            <a:spLocks noGrp="1"/>
          </p:cNvSpPr>
          <p:nvPr>
            <p:ph type="sldNum" sz="quarter" idx="10"/>
          </p:nvPr>
        </p:nvSpPr>
        <p:spPr/>
        <p:txBody>
          <a:bodyPr/>
          <a:lstStyle/>
          <a:p>
            <a:fld id="{0E5D2E2D-5472-FF4B-A9FF-8DDEF371A161}" type="slidenum">
              <a:rPr lang="en-US" smtClean="0">
                <a:solidFill>
                  <a:prstClr val="black"/>
                </a:solidFill>
              </a:rPr>
              <a:pPr/>
              <a:t>16</a:t>
            </a:fld>
            <a:endParaRPr lang="en-US">
              <a:solidFill>
                <a:prstClr val="black"/>
              </a:solidFill>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935130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we took a cocktail, a T-cell cocktail that’s going to be used all throughout this presentation. We took on two different instruments that were set up with CST and we had three different samples for each one of them and we took a panel and we simply calculated the number of molecules of PE on each one or the number of antibodies that were bound per cell. So we calculate, to the best of our ability, the number of molecule of antibodies bound to CD8 at the surface of the cell all the way to CD132. We simply plot them here.</a:t>
            </a:r>
          </a:p>
          <a:p>
            <a:r>
              <a:rPr lang="en-US" sz="1200" kern="1200" dirty="0" smtClean="0">
                <a:solidFill>
                  <a:schemeClr val="tx1"/>
                </a:solidFill>
                <a:effectLst/>
                <a:latin typeface="+mn-lt"/>
                <a:ea typeface="+mn-ea"/>
                <a:cs typeface="+mn-cs"/>
              </a:rPr>
              <a:t>When we look at it, as we can group with color we can group with antigen density. We have a group that is greater than 15000, we have a group that is 1000 to 5000 and we have a group that is very </a:t>
            </a:r>
            <a:r>
              <a:rPr lang="en-US" sz="1200" kern="1200" dirty="0" err="1" smtClean="0">
                <a:solidFill>
                  <a:schemeClr val="tx1"/>
                </a:solidFill>
                <a:effectLst/>
                <a:latin typeface="+mn-lt"/>
                <a:ea typeface="+mn-ea"/>
                <a:cs typeface="+mn-cs"/>
              </a:rPr>
              <a:t>very</a:t>
            </a:r>
            <a:r>
              <a:rPr lang="en-US" sz="1200" kern="1200" dirty="0" smtClean="0">
                <a:solidFill>
                  <a:schemeClr val="tx1"/>
                </a:solidFill>
                <a:effectLst/>
                <a:latin typeface="+mn-lt"/>
                <a:ea typeface="+mn-ea"/>
                <a:cs typeface="+mn-cs"/>
              </a:rPr>
              <a:t> low.</a:t>
            </a:r>
          </a:p>
          <a:p>
            <a:r>
              <a:rPr lang="en-US" sz="1200" kern="1200" dirty="0" smtClean="0">
                <a:solidFill>
                  <a:schemeClr val="tx1"/>
                </a:solidFill>
                <a:effectLst/>
                <a:latin typeface="+mn-lt"/>
                <a:ea typeface="+mn-ea"/>
                <a:cs typeface="+mn-cs"/>
              </a:rPr>
              <a:t>Now it is very interesting that in flow, the efficiency of calculating a photon of light is actually very good. When we worked with our </a:t>
            </a:r>
            <a:r>
              <a:rPr lang="en-US" sz="1200" kern="1200" dirty="0" err="1" smtClean="0">
                <a:solidFill>
                  <a:schemeClr val="tx1"/>
                </a:solidFill>
                <a:effectLst/>
                <a:latin typeface="+mn-lt"/>
                <a:ea typeface="+mn-ea"/>
                <a:cs typeface="+mn-cs"/>
              </a:rPr>
              <a:t>Cytof</a:t>
            </a:r>
            <a:r>
              <a:rPr lang="en-US" sz="1200" kern="1200" dirty="0" smtClean="0">
                <a:solidFill>
                  <a:schemeClr val="tx1"/>
                </a:solidFill>
                <a:effectLst/>
                <a:latin typeface="+mn-lt"/>
                <a:ea typeface="+mn-ea"/>
                <a:cs typeface="+mn-cs"/>
              </a:rPr>
              <a:t> technology, again, as a scientist that was part of those original publications myself, being able to look at those low cell surface number or low antigen numbers is kind of an issue when working with the </a:t>
            </a:r>
            <a:r>
              <a:rPr lang="en-US" sz="1200" kern="1200" dirty="0" err="1" smtClean="0">
                <a:solidFill>
                  <a:schemeClr val="tx1"/>
                </a:solidFill>
                <a:effectLst/>
                <a:latin typeface="+mn-lt"/>
                <a:ea typeface="+mn-ea"/>
                <a:cs typeface="+mn-cs"/>
              </a:rPr>
              <a:t>Cytof</a:t>
            </a:r>
            <a:r>
              <a:rPr lang="en-US" sz="1200" kern="1200" dirty="0" smtClean="0">
                <a:solidFill>
                  <a:schemeClr val="tx1"/>
                </a:solidFill>
                <a:effectLst/>
                <a:latin typeface="+mn-lt"/>
                <a:ea typeface="+mn-ea"/>
                <a:cs typeface="+mn-cs"/>
              </a:rPr>
              <a:t>. It is a little bit harder at the end, just because the efficiency of calculating or measuring a mass unit. So the data we are going to show you can help you both in your mass cytometry as well as with your flow. </a:t>
            </a:r>
          </a:p>
          <a:p>
            <a:endParaRPr lang="en-US" dirty="0"/>
          </a:p>
        </p:txBody>
      </p:sp>
      <p:sp>
        <p:nvSpPr>
          <p:cNvPr id="4" name="Slide Number Placeholder 3"/>
          <p:cNvSpPr>
            <a:spLocks noGrp="1"/>
          </p:cNvSpPr>
          <p:nvPr>
            <p:ph type="sldNum" sz="quarter" idx="10"/>
          </p:nvPr>
        </p:nvSpPr>
        <p:spPr/>
        <p:txBody>
          <a:bodyPr/>
          <a:lstStyle/>
          <a:p>
            <a:fld id="{418609F6-7E74-476F-AA31-5370E7E0D8E9}" type="slidenum">
              <a:rPr lang="en-US" smtClean="0"/>
              <a:pPr/>
              <a:t>17</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487797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you’re looking at it, the cell type matters. The project we’re going to talk about</a:t>
            </a:r>
            <a:r>
              <a:rPr lang="en-US" baseline="0" dirty="0" smtClean="0"/>
              <a:t> does it in different cell types. Ag density must be done in context of cell type of interest</a:t>
            </a:r>
            <a:endParaRPr lang="en-US" dirty="0" smtClean="0"/>
          </a:p>
          <a:p>
            <a:endParaRPr lang="en-US" dirty="0" smtClean="0"/>
          </a:p>
          <a:p>
            <a:r>
              <a:rPr lang="en-US" dirty="0" smtClean="0"/>
              <a:t>As an example of that. If we take two different cell types that we use the</a:t>
            </a:r>
            <a:r>
              <a:rPr lang="en-US" baseline="0" dirty="0" smtClean="0"/>
              <a:t> quantibrite technology on. One the t cell panel that you just saw, and the other a B cell panel, we can focus on the expression of cd27 that is within the box. Now for the t cell expression side cd27 is approximately 10k receptors, but as you can see in the far panel for the b cells, they express only 4k receptors. Thus, we understand more about the expression of receptors on different cells and we can – depending upon the unique receptor of interest and </a:t>
            </a:r>
            <a:r>
              <a:rPr lang="en-US" i="1" baseline="0" dirty="0" smtClean="0"/>
              <a:t>on the cell type(s) of interest </a:t>
            </a:r>
            <a:r>
              <a:rPr lang="en-US" i="0" baseline="0" dirty="0" smtClean="0"/>
              <a:t>– we could choose a more correct color.</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18609F6-7E74-476F-AA31-5370E7E0D8E9}"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150829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DA4BD4C5-9BFB-4E79-94A6-0717F92027F1}" type="slidenum">
              <a:rPr lang="en-US" smtClean="0"/>
              <a:pPr/>
              <a:t>19</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168816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This morning you have heard about fluorochromes, biology, and characteristics of the instrument that are very important to take into consideration when it comes to panel design.  </a:t>
            </a:r>
          </a:p>
          <a:p>
            <a:pPr defTabSz="931774">
              <a:defRPr/>
            </a:pPr>
            <a:endParaRPr lang="en-US" dirty="0"/>
          </a:p>
          <a:p>
            <a:pPr defTabSz="931774">
              <a:defRPr/>
            </a:pPr>
            <a:r>
              <a:rPr lang="en-US" dirty="0"/>
              <a:t>In this talk I am going to take all that information and show you how to apply it in order to logically design multi-color flow cytometry panels.</a:t>
            </a:r>
          </a:p>
          <a:p>
            <a:pPr defTabSz="931774">
              <a:defRPr/>
            </a:pPr>
            <a:endParaRPr lang="en-US" dirty="0"/>
          </a:p>
          <a:p>
            <a:pPr defTabSz="931774">
              <a:defRPr/>
            </a:pPr>
            <a:endParaRPr lang="en-AU" dirty="0" smtClean="0"/>
          </a:p>
          <a:p>
            <a:endParaRPr lang="en-US" dirty="0"/>
          </a:p>
        </p:txBody>
      </p:sp>
      <p:sp>
        <p:nvSpPr>
          <p:cNvPr id="4" name="Slide Number Placeholder 3"/>
          <p:cNvSpPr>
            <a:spLocks noGrp="1"/>
          </p:cNvSpPr>
          <p:nvPr>
            <p:ph type="sldNum" sz="quarter" idx="10"/>
          </p:nvPr>
        </p:nvSpPr>
        <p:spPr/>
        <p:txBody>
          <a:bodyPr/>
          <a:lstStyle/>
          <a:p>
            <a:fld id="{E261C542-9E76-4A89-9891-6EAFBED8DCC2}" type="slidenum">
              <a:rPr lang="en-US" smtClean="0"/>
              <a:t>20</a:t>
            </a:fld>
            <a:endParaRPr lang="en-US" dirty="0"/>
          </a:p>
        </p:txBody>
      </p:sp>
    </p:spTree>
    <p:extLst>
      <p:ext uri="{BB962C8B-B14F-4D97-AF65-F5344CB8AC3E}">
        <p14:creationId xmlns:p14="http://schemas.microsoft.com/office/powerpoint/2010/main" val="25960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So, there are many factors that can affect the resolution of dim populations, but they can be broken down into various sources. </a:t>
            </a:r>
          </a:p>
          <a:p>
            <a:pPr>
              <a:defRPr/>
            </a:pPr>
            <a:endParaRPr lang="en-US" dirty="0"/>
          </a:p>
          <a:p>
            <a:pPr>
              <a:defRPr/>
            </a:pPr>
            <a:r>
              <a:rPr lang="en-US" dirty="0"/>
              <a:t>CLICK</a:t>
            </a:r>
          </a:p>
          <a:p>
            <a:pPr>
              <a:defRPr/>
            </a:pPr>
            <a:r>
              <a:rPr lang="en-US" dirty="0"/>
              <a:t>The first one is that what were talking about is resolving either a bright population or a dim population from the negative. </a:t>
            </a:r>
          </a:p>
          <a:p>
            <a:pPr>
              <a:defRPr/>
            </a:pPr>
            <a:endParaRPr lang="en-US" dirty="0"/>
          </a:p>
          <a:p>
            <a:pPr>
              <a:defRPr/>
            </a:pPr>
            <a:r>
              <a:rPr lang="en-US" dirty="0"/>
              <a:t>Resolving the bright population is very easy under any conditions, typically the difficulty in resolving a dim population from the negative population. </a:t>
            </a:r>
          </a:p>
          <a:p>
            <a:pPr>
              <a:defRPr/>
            </a:pPr>
            <a:endParaRPr lang="en-US" dirty="0"/>
          </a:p>
          <a:p>
            <a:pPr>
              <a:defRPr/>
            </a:pPr>
            <a:r>
              <a:rPr lang="en-US" dirty="0"/>
              <a:t>CLICK</a:t>
            </a:r>
          </a:p>
          <a:p>
            <a:pPr>
              <a:defRPr/>
            </a:pPr>
            <a:r>
              <a:rPr lang="en-US" dirty="0"/>
              <a:t>Now, historically, in the early days, reagents tended to have higher backgrounds and we had more issues with autofluorescence, so we had a situation something like this…where because of high autofluorescence or nonspecific staining, the negative cells would be brought forward and we would be unable to resolve dim cells from the negative cells. </a:t>
            </a:r>
          </a:p>
          <a:p>
            <a:pPr>
              <a:defRPr/>
            </a:pPr>
            <a:endParaRPr lang="en-US" dirty="0"/>
          </a:p>
          <a:p>
            <a:pPr>
              <a:defRPr/>
            </a:pPr>
            <a:r>
              <a:rPr lang="en-US" dirty="0"/>
              <a:t>CLICK</a:t>
            </a:r>
          </a:p>
          <a:p>
            <a:pPr>
              <a:defRPr/>
            </a:pPr>
            <a:r>
              <a:rPr lang="en-US" dirty="0"/>
              <a:t>That’s not much of a problem anymore with better reagents and better instruments, but what we now have to deal with is fluorescence spillover and its impact on spread, as can be seen here, where what you can see is these populations all have the same median value.</a:t>
            </a:r>
          </a:p>
          <a:p>
            <a:pPr>
              <a:defRPr/>
            </a:pPr>
            <a:endParaRPr lang="en-US" dirty="0"/>
          </a:p>
          <a:p>
            <a:pPr>
              <a:defRPr/>
            </a:pPr>
            <a:r>
              <a:rPr lang="en-US" dirty="0"/>
              <a:t>But in this case in particular, what we are seeing is that the population has been spread out, that’s </a:t>
            </a:r>
          </a:p>
          <a:p>
            <a:pPr>
              <a:defRPr/>
            </a:pPr>
            <a:r>
              <a:rPr lang="en-US" dirty="0"/>
              <a:t>measured as the standard deviation so this spread, even thought the MFIs are identical between the two populations we’re now unable to resolve those two populations.</a:t>
            </a:r>
          </a:p>
        </p:txBody>
      </p:sp>
      <p:sp>
        <p:nvSpPr>
          <p:cNvPr id="4" name="Slide Number Placeholder 3"/>
          <p:cNvSpPr>
            <a:spLocks noGrp="1"/>
          </p:cNvSpPr>
          <p:nvPr>
            <p:ph type="sldNum" sz="quarter" idx="10"/>
          </p:nvPr>
        </p:nvSpPr>
        <p:spPr/>
        <p:txBody>
          <a:bodyPr/>
          <a:lstStyle/>
          <a:p>
            <a:fld id="{207E6D1F-F13C-4727-832C-DC9D40A0EDA8}" type="slidenum">
              <a:rPr lang="en-US" smtClean="0">
                <a:solidFill>
                  <a:prstClr val="black"/>
                </a:solidFill>
              </a:rPr>
              <a:pPr/>
              <a:t>21</a:t>
            </a:fld>
            <a:endParaRPr lang="en-US" dirty="0">
              <a:solidFill>
                <a:prstClr val="black"/>
              </a:solidFill>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041204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Spread is measured</a:t>
            </a:r>
            <a:r>
              <a:rPr lang="en-US" baseline="0" dirty="0" smtClean="0"/>
              <a:t> by a metric called SI. It was developed by David Parks at Stanford University a number of years ago, and it takes into account these two concepts. First of all, you look at the MFI and what you’re looking at there is the difference between the brightness of these two populations. So, the difference is the positive versus the negative. And this difference can be due to a variety of factors. It can be due to the fluorochrome brightness, which we talked about in the first lecture. IT can be due to the antigen density, which we talked about in the second lecture. So you can see how these concepts all come together. It can also be due to factors with respect to the instrument…the </a:t>
            </a:r>
            <a:r>
              <a:rPr lang="en-US" baseline="0" dirty="0" err="1" smtClean="0"/>
              <a:t>pmt</a:t>
            </a:r>
            <a:r>
              <a:rPr lang="en-US" baseline="0" dirty="0" smtClean="0"/>
              <a:t> voltage.</a:t>
            </a:r>
          </a:p>
          <a:p>
            <a:endParaRPr lang="en-US" baseline="0" dirty="0" smtClean="0"/>
          </a:p>
          <a:p>
            <a:r>
              <a:rPr lang="en-US" baseline="0" dirty="0" smtClean="0"/>
              <a:t>The second part of the equation, the bottom half, is due to the spread of the negative population. And the spread of the negative population is due to a number of factors including those associated with the instrument that we’ll talk about greatly, and the second half of the talk will deal with fluorescence spillover because that’s the other major source of the spread.</a:t>
            </a:r>
            <a:endParaRPr lang="en-US" dirty="0" smtClean="0"/>
          </a:p>
          <a:p>
            <a:endParaRPr lang="en-US" dirty="0"/>
          </a:p>
        </p:txBody>
      </p:sp>
      <p:sp>
        <p:nvSpPr>
          <p:cNvPr id="4" name="Slide Number Placeholder 3"/>
          <p:cNvSpPr>
            <a:spLocks noGrp="1"/>
          </p:cNvSpPr>
          <p:nvPr>
            <p:ph type="sldNum" sz="quarter" idx="10"/>
          </p:nvPr>
        </p:nvSpPr>
        <p:spPr/>
        <p:txBody>
          <a:bodyPr/>
          <a:lstStyle/>
          <a:p>
            <a:fld id="{207E6D1F-F13C-4727-832C-DC9D40A0EDA8}" type="slidenum">
              <a:rPr lang="en-US" smtClean="0">
                <a:solidFill>
                  <a:prstClr val="black"/>
                </a:solidFill>
              </a:rPr>
              <a:pPr/>
              <a:t>22</a:t>
            </a:fld>
            <a:endParaRPr lang="en-US">
              <a:solidFill>
                <a:prstClr val="black"/>
              </a:solidFill>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713198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If we think of resolution</a:t>
            </a:r>
            <a:r>
              <a:rPr lang="en-US" baseline="0" dirty="0" smtClean="0"/>
              <a:t> sensitivity, it really breaks into two parts, the first is the multicolor assay itself, and we’ll talk about that in the second half of the lecture. </a:t>
            </a:r>
            <a:endParaRPr lang="en-US" dirty="0" smtClean="0"/>
          </a:p>
          <a:p>
            <a:endParaRPr lang="en-US" dirty="0"/>
          </a:p>
        </p:txBody>
      </p:sp>
      <p:sp>
        <p:nvSpPr>
          <p:cNvPr id="4" name="Slide Number Placeholder 3"/>
          <p:cNvSpPr>
            <a:spLocks noGrp="1"/>
          </p:cNvSpPr>
          <p:nvPr>
            <p:ph type="sldNum" sz="quarter" idx="10"/>
          </p:nvPr>
        </p:nvSpPr>
        <p:spPr/>
        <p:txBody>
          <a:bodyPr/>
          <a:lstStyle/>
          <a:p>
            <a:fld id="{207E6D1F-F13C-4727-832C-DC9D40A0EDA8}" type="slidenum">
              <a:rPr lang="en-US" smtClean="0">
                <a:solidFill>
                  <a:prstClr val="black"/>
                </a:solidFill>
              </a:rPr>
              <a:pPr/>
              <a:t>23</a:t>
            </a:fld>
            <a:endParaRPr lang="en-US">
              <a:solidFill>
                <a:prstClr val="black"/>
              </a:solidFill>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473221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we now recommend is that you want to set the robust standard deviation of your negative cells – and again if you look at your report, you can always check sd or rsd, the rsd is the robust standard deviation and it’s a more accurate measure of standard deviation over various sets of conditions. So, if you look at the rsd of your negative cells, you want to increase your pmt voltage such that this value as at least 2.5x what your electronic noise is. And if you remember earlier, it’s very easy: you go back to your cst baseline report, all the numbers are there. In two minutes you can calculate exactly what that number needs to be for each cell </a:t>
            </a:r>
            <a:r>
              <a:rPr lang="en-US" i="1" baseline="0" dirty="0" smtClean="0"/>
              <a:t>detector</a:t>
            </a:r>
            <a:r>
              <a:rPr lang="en-US" i="0" baseline="0" dirty="0" smtClean="0"/>
              <a:t>, so all you have to do is take your negative cells, run them on the instrument, adjust your pmt voltage until you meet that condition.</a:t>
            </a:r>
          </a:p>
          <a:p>
            <a:endParaRPr lang="en-US" i="0" baseline="0" dirty="0" smtClean="0"/>
          </a:p>
          <a:p>
            <a:r>
              <a:rPr lang="en-US" i="0" baseline="0" dirty="0" smtClean="0"/>
              <a:t>Now, what I’m going to show you is why that works. I’m not going to show you in a very complicated system, but you’ll see how that value is very useful.</a:t>
            </a:r>
            <a:endParaRPr lang="en-US" dirty="0" smtClean="0"/>
          </a:p>
          <a:p>
            <a:endParaRPr lang="en-US" dirty="0"/>
          </a:p>
        </p:txBody>
      </p:sp>
      <p:sp>
        <p:nvSpPr>
          <p:cNvPr id="4" name="Slide Number Placeholder 3"/>
          <p:cNvSpPr>
            <a:spLocks noGrp="1"/>
          </p:cNvSpPr>
          <p:nvPr>
            <p:ph type="sldNum" sz="quarter" idx="10"/>
          </p:nvPr>
        </p:nvSpPr>
        <p:spPr/>
        <p:txBody>
          <a:bodyPr/>
          <a:lstStyle/>
          <a:p>
            <a:fld id="{207E6D1F-F13C-4727-832C-DC9D40A0EDA8}" type="slidenum">
              <a:rPr lang="en-US" smtClean="0"/>
              <a:t>24</a:t>
            </a:fld>
            <a:endParaRPr lang="en-US" dirty="0"/>
          </a:p>
        </p:txBody>
      </p:sp>
    </p:spTree>
    <p:extLst>
      <p:ext uri="{BB962C8B-B14F-4D97-AF65-F5344CB8AC3E}">
        <p14:creationId xmlns:p14="http://schemas.microsoft.com/office/powerpoint/2010/main" val="1969297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This morning you have heard about fluorochromes, biology, and characteristics of the instrument that are very important to take into consideration when it comes to panel design.  </a:t>
            </a:r>
          </a:p>
          <a:p>
            <a:pPr defTabSz="931774">
              <a:defRPr/>
            </a:pPr>
            <a:endParaRPr lang="en-US" dirty="0"/>
          </a:p>
          <a:p>
            <a:pPr defTabSz="931774">
              <a:defRPr/>
            </a:pPr>
            <a:r>
              <a:rPr lang="en-US" dirty="0"/>
              <a:t>In this talk I am going to take all that information and show you how to apply it in order to logically design multi-color flow cytometry panels.</a:t>
            </a:r>
          </a:p>
          <a:p>
            <a:pPr defTabSz="931774">
              <a:defRPr/>
            </a:pPr>
            <a:endParaRPr lang="en-US" dirty="0"/>
          </a:p>
          <a:p>
            <a:pPr defTabSz="931774">
              <a:defRPr/>
            </a:pPr>
            <a:endParaRPr lang="en-AU" dirty="0" smtClean="0"/>
          </a:p>
          <a:p>
            <a:endParaRPr lang="en-US" dirty="0"/>
          </a:p>
        </p:txBody>
      </p:sp>
      <p:sp>
        <p:nvSpPr>
          <p:cNvPr id="4" name="Slide Number Placeholder 3"/>
          <p:cNvSpPr>
            <a:spLocks noGrp="1"/>
          </p:cNvSpPr>
          <p:nvPr>
            <p:ph type="sldNum" sz="quarter" idx="10"/>
          </p:nvPr>
        </p:nvSpPr>
        <p:spPr/>
        <p:txBody>
          <a:bodyPr/>
          <a:lstStyle/>
          <a:p>
            <a:fld id="{E261C542-9E76-4A89-9891-6EAFBED8DCC2}" type="slidenum">
              <a:rPr lang="en-US" smtClean="0"/>
              <a:t>4</a:t>
            </a:fld>
            <a:endParaRPr lang="en-US" dirty="0"/>
          </a:p>
        </p:txBody>
      </p:sp>
    </p:spTree>
    <p:extLst>
      <p:ext uri="{BB962C8B-B14F-4D97-AF65-F5344CB8AC3E}">
        <p14:creationId xmlns:p14="http://schemas.microsoft.com/office/powerpoint/2010/main" val="25960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 we have an example,</a:t>
            </a:r>
            <a:r>
              <a:rPr lang="en-US" baseline="0" dirty="0" smtClean="0"/>
              <a:t> and we’re looking at the fitc channel, and what you can see is, that if we look at the resolution, if we look at these two green lines. You can see here that we have a nice resolution, but with those lines put the same distance apart, you can see here we’re really </a:t>
            </a:r>
            <a:r>
              <a:rPr lang="en-US" baseline="0" dirty="0" err="1" smtClean="0"/>
              <a:t>arent</a:t>
            </a:r>
            <a:r>
              <a:rPr lang="en-US" baseline="0" dirty="0" smtClean="0"/>
              <a:t> resolving those populations as well. We can see this directly by doing a stain index – again, our measure of resolution – and we can see here that we have a stain index of 15 and here we have a stain index of almost 40. what’s interesting is, as you increase the voltage, and this is just by increasing voltage from 370 to 470, if we continue to increase the voltage, what you can see is, we really have not significantly improved the SD of the populations. So the question is: why? Well, what you can see here is that if we look down at the </a:t>
            </a:r>
            <a:r>
              <a:rPr lang="en-US" baseline="0" dirty="0" err="1" smtClean="0"/>
              <a:t>rsd</a:t>
            </a:r>
            <a:r>
              <a:rPr lang="en-US" baseline="0" dirty="0" smtClean="0"/>
              <a:t> of the negative cells, the </a:t>
            </a:r>
            <a:r>
              <a:rPr lang="en-US" baseline="0" dirty="0" err="1" smtClean="0"/>
              <a:t>rsd</a:t>
            </a:r>
            <a:r>
              <a:rPr lang="en-US" baseline="0" dirty="0" smtClean="0"/>
              <a:t> is 20, so 2.5x that is 50, and you can see that here we have 64, we have met the condition that says you want to be at least 2.5 times. Once you’ve met that condition, increasing the </a:t>
            </a:r>
            <a:r>
              <a:rPr lang="en-US" baseline="0" dirty="0" err="1" smtClean="0"/>
              <a:t>pmt</a:t>
            </a:r>
            <a:r>
              <a:rPr lang="en-US" baseline="0" dirty="0" smtClean="0"/>
              <a:t> voltage gives you no advantage. </a:t>
            </a:r>
            <a:endParaRPr lang="en-US" dirty="0"/>
          </a:p>
        </p:txBody>
      </p:sp>
      <p:sp>
        <p:nvSpPr>
          <p:cNvPr id="4" name="Slide Number Placeholder 3"/>
          <p:cNvSpPr>
            <a:spLocks noGrp="1"/>
          </p:cNvSpPr>
          <p:nvPr>
            <p:ph type="sldNum" sz="quarter" idx="10"/>
          </p:nvPr>
        </p:nvSpPr>
        <p:spPr/>
        <p:txBody>
          <a:bodyPr/>
          <a:lstStyle/>
          <a:p>
            <a:fld id="{207E6D1F-F13C-4727-832C-DC9D40A0EDA8}" type="slidenum">
              <a:rPr lang="en-US" smtClean="0">
                <a:solidFill>
                  <a:prstClr val="black"/>
                </a:solidFill>
              </a:rPr>
              <a:pPr/>
              <a:t>25</a:t>
            </a:fld>
            <a:endParaRPr lang="en-US">
              <a:solidFill>
                <a:prstClr val="black"/>
              </a:solidFill>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415267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here’s another example, but this time with a very bright fluorochrome, BV421,</a:t>
            </a:r>
            <a:r>
              <a:rPr lang="en-US" baseline="0" dirty="0" smtClean="0"/>
              <a:t> which is one of our brightest fluorochromes. </a:t>
            </a:r>
          </a:p>
          <a:p>
            <a:r>
              <a:rPr lang="en-US" baseline="0" dirty="0" smtClean="0"/>
              <a:t>We do the same titration with BV421-CD4 stained cells.</a:t>
            </a:r>
          </a:p>
          <a:p>
            <a:endParaRPr lang="en-US" baseline="0" dirty="0" smtClean="0"/>
          </a:p>
          <a:p>
            <a:r>
              <a:rPr lang="en-US" baseline="0" dirty="0" smtClean="0"/>
              <a:t>And again, at a lower voltage, we have a stain index of about 125 and what you can see is that again, just by increasing the voltage 100V, we’ve gone from a stain index of 125 to a stain index of 657.</a:t>
            </a:r>
          </a:p>
          <a:p>
            <a:endParaRPr lang="en-US" baseline="0" dirty="0" smtClean="0"/>
          </a:p>
          <a:p>
            <a:r>
              <a:rPr lang="en-US" baseline="0" dirty="0" smtClean="0"/>
              <a:t>CLICK</a:t>
            </a:r>
          </a:p>
          <a:p>
            <a:r>
              <a:rPr lang="en-US" baseline="0" dirty="0" smtClean="0"/>
              <a:t>If we continue to increase the voltage we would in fact still improve the SI.  However we run into the problem of the positive cells going off scale.</a:t>
            </a:r>
          </a:p>
          <a:p>
            <a:endParaRPr lang="en-US" baseline="0" dirty="0" smtClean="0"/>
          </a:p>
          <a:p>
            <a:r>
              <a:rPr lang="en-US" baseline="0" dirty="0" smtClean="0"/>
              <a:t>CLICK</a:t>
            </a:r>
          </a:p>
          <a:p>
            <a:r>
              <a:rPr lang="en-US" baseline="0" dirty="0" smtClean="0"/>
              <a:t>So we need to pull the voltage back to where the positive cells are appropriately on scale.  For the CD4+ cells 450V is a reasonable value as the MFI of the positive cells is approximately 40,000. </a:t>
            </a:r>
          </a:p>
          <a:p>
            <a:r>
              <a:rPr lang="en-US" baseline="0" dirty="0" smtClean="0"/>
              <a:t>However, you can see that this is a compromise and that we have not met the 2.5x SDen guideline.  But this is the best general setup.  If you were designing a setup for and assay with a very dim marker in the BV421 detector it would be possible to squeeze a little more resolution by increasing the PMT voltage.</a:t>
            </a:r>
          </a:p>
          <a:p>
            <a:endParaRPr lang="en-US" baseline="0" dirty="0" smtClean="0"/>
          </a:p>
          <a:p>
            <a:r>
              <a:rPr lang="en-US" baseline="0" dirty="0" smtClean="0"/>
              <a:t>Again to emphasize what this means is by just turning the nob or just by pressing a button, you have improved the resolution of your populations 5 fold! </a:t>
            </a:r>
          </a:p>
          <a:p>
            <a:r>
              <a:rPr lang="en-US" baseline="0" dirty="0" smtClean="0"/>
              <a:t>There is nothing you can do in terms of buying reagents, optimizing filters, whatever, that will get you that level of improvement as cheaply, i.e. zero! It cost you no money to change the PMT voltage, and yet you have a massive improvement in the quality of your data.</a:t>
            </a:r>
          </a:p>
          <a:p>
            <a:endParaRPr lang="en-US" baseline="0" dirty="0" smtClean="0"/>
          </a:p>
          <a:p>
            <a:r>
              <a:rPr lang="en-US" baseline="0" dirty="0" smtClean="0"/>
              <a:t>It is important to note, that for very far red detectors like PE-Cy7, BV786 and BUV805 there are so few autofluorescence photons that you can always marginally increase the apparent stain index by increasing the voltage.  It is almost impossible to meet the 2.5X SDen at any voltage. This can lead to overly high PMTV settings.  In these cases you should compromise with lower voltages where the improvement is the greatest.</a:t>
            </a:r>
          </a:p>
          <a:p>
            <a:endParaRPr lang="en-US" baseline="0" dirty="0" smtClean="0"/>
          </a:p>
          <a:p>
            <a:r>
              <a:rPr lang="en-US" baseline="0" dirty="0" smtClean="0"/>
              <a:t>So I highly recommend that you go back, look at your instrument, look at how it’s set up, and ask yourself are you really getting the most out of your instrument.</a:t>
            </a:r>
          </a:p>
          <a:p>
            <a:r>
              <a:rPr lang="en-US" baseline="0" dirty="0" smtClean="0"/>
              <a:t>This procedure does not have to be performed repeatedly.  One time per Application setting is sufficient.</a:t>
            </a:r>
          </a:p>
        </p:txBody>
      </p:sp>
      <p:sp>
        <p:nvSpPr>
          <p:cNvPr id="4" name="Slide Number Placeholder 3"/>
          <p:cNvSpPr>
            <a:spLocks noGrp="1"/>
          </p:cNvSpPr>
          <p:nvPr>
            <p:ph type="sldNum" sz="quarter" idx="10"/>
          </p:nvPr>
        </p:nvSpPr>
        <p:spPr/>
        <p:txBody>
          <a:bodyPr/>
          <a:lstStyle/>
          <a:p>
            <a:fld id="{207E6D1F-F13C-4727-832C-DC9D40A0EDA8}" type="slidenum">
              <a:rPr lang="en-US" smtClean="0"/>
              <a:t>26</a:t>
            </a:fld>
            <a:endParaRPr lang="en-US" dirty="0"/>
          </a:p>
        </p:txBody>
      </p:sp>
    </p:spTree>
    <p:extLst>
      <p:ext uri="{BB962C8B-B14F-4D97-AF65-F5344CB8AC3E}">
        <p14:creationId xmlns:p14="http://schemas.microsoft.com/office/powerpoint/2010/main" val="3561111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were going to talk about how you can use information from the CS&amp;T reports to set up your instrument to maximize resolution. And again, that’s the general theme that we are talking about.  Everything goes back to improving a multicolor panel.</a:t>
            </a:r>
          </a:p>
          <a:p>
            <a:endParaRPr lang="en-US" dirty="0"/>
          </a:p>
          <a:p>
            <a:r>
              <a:rPr lang="en-US" dirty="0"/>
              <a:t>So we’re going to talk about maximizing resolution. And if you remember earlier we talked about electronic noise, this is again noise that is just in the system. But it is noise that affects the spread of the background. The interesting thing about electronic noise, as opposed to optical background is that with optical background, when you increase the gain, you increase the MFI of the positive cells, but you also increase the MFI of whatever optical background you have. So background increases with the gain. </a:t>
            </a:r>
          </a:p>
          <a:p>
            <a:endParaRPr lang="en-US" dirty="0"/>
          </a:p>
          <a:p>
            <a:r>
              <a:rPr lang="en-US" dirty="0"/>
              <a:t>Electronic noise is very different than that: when you increase the gain the </a:t>
            </a:r>
            <a:r>
              <a:rPr lang="en-US" dirty="0" smtClean="0"/>
              <a:t>PMT </a:t>
            </a:r>
            <a:r>
              <a:rPr lang="en-US" dirty="0"/>
              <a:t>voltage on your instrument, you do not affect the electronic noise, it stays constant. </a:t>
            </a:r>
          </a:p>
          <a:p>
            <a:endParaRPr lang="en-US" dirty="0"/>
          </a:p>
          <a:p>
            <a:r>
              <a:rPr lang="en-US" dirty="0"/>
              <a:t>One way to think about electronic noise is to think of it as the background noise in a room where you are listening to music.  If the background noise is high you will not be able to hear the soft parts of the music, only the loud crescendos. If you increase the volume (i.e. the gain) of your music amplifier then you can hear both the soft and loud parts.</a:t>
            </a:r>
          </a:p>
          <a:p>
            <a:endParaRPr lang="en-US" dirty="0"/>
          </a:p>
          <a:p>
            <a:r>
              <a:rPr lang="en-US" dirty="0"/>
              <a:t>That’s what you want to do with your flow cytometer..</a:t>
            </a:r>
          </a:p>
          <a:p>
            <a:endParaRPr lang="en-US" dirty="0"/>
          </a:p>
          <a:p>
            <a:r>
              <a:rPr lang="en-US" dirty="0"/>
              <a:t>So what you can see here is a diagram.   I’m showing this gray area here as an idea of where this electronic noise is. </a:t>
            </a:r>
          </a:p>
          <a:p>
            <a:r>
              <a:rPr lang="en-US" dirty="0"/>
              <a:t>What you want to do to optimize the setup of  your instrument to maximize resolution.</a:t>
            </a:r>
          </a:p>
          <a:p>
            <a:endParaRPr lang="en-US" dirty="0"/>
          </a:p>
          <a:p>
            <a:r>
              <a:rPr lang="en-US" dirty="0"/>
              <a:t>You want to bring the neg cells out from this background noise by increasing the PMT voltage.</a:t>
            </a:r>
          </a:p>
          <a:p>
            <a:endParaRPr lang="en-US" dirty="0"/>
          </a:p>
          <a:p>
            <a:r>
              <a:rPr lang="en-US" dirty="0"/>
              <a:t>But you have to be very careful that you do not increase the gain so much that you now take your positive cells off scale. </a:t>
            </a:r>
          </a:p>
          <a:p>
            <a:endParaRPr lang="en-US" dirty="0"/>
          </a:p>
          <a:p>
            <a:r>
              <a:rPr lang="en-US" dirty="0"/>
              <a:t>So, increase the gain to bring your neg cells out of the background, but make sure you have the gain such that you have your positive cells within the linearity.  Now, again, CS&amp;T provides you the information on SDen, electronic noise and linearity maximum that allows you to logically determine the best PMT voltage for each detector.</a:t>
            </a:r>
          </a:p>
          <a:p>
            <a:endParaRPr lang="en-US" dirty="0"/>
          </a:p>
        </p:txBody>
      </p:sp>
      <p:sp>
        <p:nvSpPr>
          <p:cNvPr id="4" name="Slide Number Placeholder 3"/>
          <p:cNvSpPr>
            <a:spLocks noGrp="1"/>
          </p:cNvSpPr>
          <p:nvPr>
            <p:ph type="sldNum" sz="quarter" idx="10"/>
          </p:nvPr>
        </p:nvSpPr>
        <p:spPr/>
        <p:txBody>
          <a:bodyPr/>
          <a:lstStyle/>
          <a:p>
            <a:fld id="{207E6D1F-F13C-4727-832C-DC9D40A0EDA8}" type="slidenum">
              <a:rPr lang="en-US" smtClean="0">
                <a:solidFill>
                  <a:prstClr val="black"/>
                </a:solidFill>
              </a:rPr>
              <a:pPr/>
              <a:t>27</a:t>
            </a:fld>
            <a:endParaRPr lang="en-US" dirty="0">
              <a:solidFill>
                <a:prstClr val="black"/>
              </a:solidFill>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35188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If we think of resolution</a:t>
            </a:r>
            <a:r>
              <a:rPr lang="en-US" baseline="0" dirty="0" smtClean="0"/>
              <a:t> sensitivity, it really breaks into two parts, the first is the multicolor assay itself, and we’ll talk about that in the second half of the lecture. </a:t>
            </a:r>
            <a:endParaRPr lang="en-US" dirty="0" smtClean="0"/>
          </a:p>
          <a:p>
            <a:endParaRPr lang="en-US" dirty="0"/>
          </a:p>
        </p:txBody>
      </p:sp>
      <p:sp>
        <p:nvSpPr>
          <p:cNvPr id="4" name="Slide Number Placeholder 3"/>
          <p:cNvSpPr>
            <a:spLocks noGrp="1"/>
          </p:cNvSpPr>
          <p:nvPr>
            <p:ph type="sldNum" sz="quarter" idx="10"/>
          </p:nvPr>
        </p:nvSpPr>
        <p:spPr/>
        <p:txBody>
          <a:bodyPr/>
          <a:lstStyle/>
          <a:p>
            <a:fld id="{207E6D1F-F13C-4727-832C-DC9D40A0EDA8}" type="slidenum">
              <a:rPr lang="en-US" smtClean="0">
                <a:solidFill>
                  <a:prstClr val="black"/>
                </a:solidFill>
              </a:rPr>
              <a:pPr/>
              <a:t>28</a:t>
            </a:fld>
            <a:endParaRPr lang="en-US">
              <a:solidFill>
                <a:prstClr val="black"/>
              </a:solidFill>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473221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defTabSz="942975">
              <a:defRPr sz="2000">
                <a:solidFill>
                  <a:schemeClr val="tx1"/>
                </a:solidFill>
                <a:latin typeface="Arial" pitchFamily="34" charset="0"/>
              </a:defRPr>
            </a:lvl1pPr>
            <a:lvl2pPr marL="742950" indent="-285750" defTabSz="942975">
              <a:defRPr sz="2000">
                <a:solidFill>
                  <a:schemeClr val="tx1"/>
                </a:solidFill>
                <a:latin typeface="Arial" pitchFamily="34" charset="0"/>
              </a:defRPr>
            </a:lvl2pPr>
            <a:lvl3pPr marL="1143000" indent="-228600" defTabSz="942975">
              <a:defRPr sz="2000">
                <a:solidFill>
                  <a:schemeClr val="tx1"/>
                </a:solidFill>
                <a:latin typeface="Arial" pitchFamily="34" charset="0"/>
              </a:defRPr>
            </a:lvl3pPr>
            <a:lvl4pPr marL="1600200" indent="-228600" defTabSz="942975">
              <a:defRPr sz="2000">
                <a:solidFill>
                  <a:schemeClr val="tx1"/>
                </a:solidFill>
                <a:latin typeface="Arial" pitchFamily="34" charset="0"/>
              </a:defRPr>
            </a:lvl4pPr>
            <a:lvl5pPr marL="2057400" indent="-228600" defTabSz="942975">
              <a:defRPr sz="2000">
                <a:solidFill>
                  <a:schemeClr val="tx1"/>
                </a:solidFill>
                <a:latin typeface="Arial" pitchFamily="34" charset="0"/>
              </a:defRPr>
            </a:lvl5pPr>
            <a:lvl6pPr marL="2514600" indent="-228600" defTabSz="942975" eaLnBrk="0" fontAlgn="base" hangingPunct="0">
              <a:spcBef>
                <a:spcPct val="0"/>
              </a:spcBef>
              <a:spcAft>
                <a:spcPct val="0"/>
              </a:spcAft>
              <a:defRPr sz="2000">
                <a:solidFill>
                  <a:schemeClr val="tx1"/>
                </a:solidFill>
                <a:latin typeface="Arial" pitchFamily="34" charset="0"/>
              </a:defRPr>
            </a:lvl6pPr>
            <a:lvl7pPr marL="2971800" indent="-228600" defTabSz="942975" eaLnBrk="0" fontAlgn="base" hangingPunct="0">
              <a:spcBef>
                <a:spcPct val="0"/>
              </a:spcBef>
              <a:spcAft>
                <a:spcPct val="0"/>
              </a:spcAft>
              <a:defRPr sz="2000">
                <a:solidFill>
                  <a:schemeClr val="tx1"/>
                </a:solidFill>
                <a:latin typeface="Arial" pitchFamily="34" charset="0"/>
              </a:defRPr>
            </a:lvl7pPr>
            <a:lvl8pPr marL="3429000" indent="-228600" defTabSz="942975" eaLnBrk="0" fontAlgn="base" hangingPunct="0">
              <a:spcBef>
                <a:spcPct val="0"/>
              </a:spcBef>
              <a:spcAft>
                <a:spcPct val="0"/>
              </a:spcAft>
              <a:defRPr sz="2000">
                <a:solidFill>
                  <a:schemeClr val="tx1"/>
                </a:solidFill>
                <a:latin typeface="Arial" pitchFamily="34" charset="0"/>
              </a:defRPr>
            </a:lvl8pPr>
            <a:lvl9pPr marL="3886200" indent="-228600" defTabSz="942975" eaLnBrk="0" fontAlgn="base" hangingPunct="0">
              <a:spcBef>
                <a:spcPct val="0"/>
              </a:spcBef>
              <a:spcAft>
                <a:spcPct val="0"/>
              </a:spcAft>
              <a:defRPr sz="2000">
                <a:solidFill>
                  <a:schemeClr val="tx1"/>
                </a:solidFill>
                <a:latin typeface="Arial" pitchFamily="34" charset="0"/>
              </a:defRPr>
            </a:lvl9pPr>
          </a:lstStyle>
          <a:p>
            <a:pPr eaLnBrk="1" hangingPunct="1"/>
            <a:fld id="{0F35B9B0-C5EB-41D1-97B4-E20BCFDF59EC}" type="slidenum">
              <a:rPr lang="en-US" sz="1200" smtClean="0">
                <a:cs typeface="Arial" pitchFamily="34" charset="0"/>
              </a:rPr>
              <a:pPr eaLnBrk="1" hangingPunct="1"/>
              <a:t>29</a:t>
            </a:fld>
            <a:endParaRPr lang="en-US" sz="1200" smtClean="0">
              <a:cs typeface="Arial" pitchFamily="34"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597887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we can see the classic cause of fluorescence</a:t>
            </a:r>
            <a:r>
              <a:rPr lang="en-US" baseline="0" dirty="0" smtClean="0"/>
              <a:t> spillover. You can see that we have, here we have </a:t>
            </a:r>
            <a:r>
              <a:rPr lang="en-US" baseline="0" dirty="0" err="1" smtClean="0"/>
              <a:t>percp</a:t>
            </a:r>
            <a:r>
              <a:rPr lang="en-US" baseline="0" dirty="0" smtClean="0"/>
              <a:t>, it has a spectrum, an emission spectrum. These are the two windows for the two detectors: percpcy55 and pecy7, and you can see part of the fluorescence from this dye is spilling into this detector, so what does that mean? It means that you’ve now got a background </a:t>
            </a:r>
            <a:r>
              <a:rPr lang="en-US" i="1" baseline="0" dirty="0" smtClean="0"/>
              <a:t>in the pecy7 detector</a:t>
            </a:r>
            <a:r>
              <a:rPr lang="en-US" i="0" baseline="0" dirty="0" smtClean="0"/>
              <a:t> just as with a background in any type of assay you have, whether it’s an </a:t>
            </a:r>
            <a:r>
              <a:rPr lang="en-US" i="0" baseline="0" dirty="0" err="1" smtClean="0"/>
              <a:t>elisa</a:t>
            </a:r>
            <a:r>
              <a:rPr lang="en-US" i="0" baseline="0" dirty="0" smtClean="0"/>
              <a:t> assay, and type of competitive inhibition assay. And what you can see here in this example is we have percpcy55 in this direction, they’re stained with cd4 and we’re getting positive signal in this direction, but there is no pecy7 in that sample. So this is a background coming from this spillover.  And we can see that background in the </a:t>
            </a:r>
            <a:r>
              <a:rPr lang="en-US" i="0" baseline="0" dirty="0" err="1" smtClean="0"/>
              <a:t>mfi</a:t>
            </a:r>
            <a:r>
              <a:rPr lang="en-US" i="0" baseline="0" dirty="0" smtClean="0"/>
              <a:t> of the positive cells. So what do we want to do in any type of assay where we have background?: you want to subtract it out of the sample. So how do we subtract it out? We subtract it out using a process we call compensation. We create a </a:t>
            </a:r>
            <a:r>
              <a:rPr lang="en-US" i="0" baseline="0" dirty="0" err="1" smtClean="0"/>
              <a:t>spilllover</a:t>
            </a:r>
            <a:r>
              <a:rPr lang="en-US" i="0" baseline="0" dirty="0" smtClean="0"/>
              <a:t> matrix and we create a compensation matrix, and that then subtracts out that </a:t>
            </a:r>
            <a:r>
              <a:rPr lang="en-US" i="1" baseline="0" dirty="0" smtClean="0"/>
              <a:t>background</a:t>
            </a:r>
            <a:r>
              <a:rPr lang="en-US" i="0" baseline="0" dirty="0" smtClean="0"/>
              <a:t>. But the other thing that I want to point out actually is that the second thing that’s really important to that background here is: that it also has a variance, a spread. You’re </a:t>
            </a:r>
            <a:r>
              <a:rPr lang="en-US" i="0" baseline="0" dirty="0" err="1" smtClean="0"/>
              <a:t>gonna</a:t>
            </a:r>
            <a:r>
              <a:rPr lang="en-US" i="0" baseline="0" dirty="0" smtClean="0"/>
              <a:t> hear that word a lot for the rest of this talk and actually the rest of the day. think of spread as how wide the population begins to spread out. It’s a function, when you think of it as a measurement, think of standard deviation or robust standard deviation. So what you can see is, even though this population looks to be very tight, similar to this population, in fact the </a:t>
            </a:r>
            <a:r>
              <a:rPr lang="en-US" i="0" baseline="0" dirty="0" err="1" smtClean="0"/>
              <a:t>rSD</a:t>
            </a:r>
            <a:r>
              <a:rPr lang="en-US" i="0" baseline="0" dirty="0" smtClean="0"/>
              <a:t> is 10 times higher. So what happens when we subtract out the background through compensation? Well, the first thing that happens is that we in fact do subtract out that signal, so now if we look at the  median in the pecy7 the median of the negative pop is exactly equivalent to the positive population: that is a successful compensation, but what you can see is that even though we have subtracted out the background, we have not gotten rid of </a:t>
            </a:r>
            <a:r>
              <a:rPr lang="en-US" i="0" baseline="0" dirty="0" err="1" smtClean="0"/>
              <a:t>th</a:t>
            </a:r>
            <a:r>
              <a:rPr lang="en-US" i="0" baseline="0" dirty="0" smtClean="0"/>
              <a:t> spread. Many people think that compensation causes this spread, that it’s some type of mathematical error and that if you compensation with software or if you compensate with the instrument that you’ll get different values…you will get the exact same value no matter how you do it, whether or not you use diva or </a:t>
            </a:r>
            <a:r>
              <a:rPr lang="en-US" i="0" baseline="0" dirty="0" err="1" smtClean="0"/>
              <a:t>flowjo</a:t>
            </a:r>
            <a:r>
              <a:rPr lang="en-US" i="0" baseline="0" dirty="0" smtClean="0"/>
              <a:t> or cell quest. So that is what’s inherent in the system, and that is what you have to deal with in a multicolor scenario.</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07E6D1F-F13C-4727-832C-DC9D40A0EDA8}" type="slidenum">
              <a:rPr lang="en-US" smtClean="0">
                <a:solidFill>
                  <a:prstClr val="black"/>
                </a:solidFill>
              </a:rPr>
              <a:pPr/>
              <a:t>30</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Tree>
    <p:extLst>
      <p:ext uri="{BB962C8B-B14F-4D97-AF65-F5344CB8AC3E}">
        <p14:creationId xmlns:p14="http://schemas.microsoft.com/office/powerpoint/2010/main" val="1375200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is adjacent detectors,</a:t>
            </a:r>
            <a:r>
              <a:rPr lang="en-US" baseline="0" dirty="0" smtClean="0"/>
              <a:t> and this is what we showed before, here’s </a:t>
            </a:r>
            <a:r>
              <a:rPr lang="en-US" dirty="0" smtClean="0"/>
              <a:t>fitc and </a:t>
            </a:r>
            <a:r>
              <a:rPr lang="en-US" dirty="0" err="1" smtClean="0"/>
              <a:t>pe</a:t>
            </a:r>
            <a:r>
              <a:rPr lang="en-US" dirty="0" smtClean="0"/>
              <a:t>, and clearly the fitc</a:t>
            </a:r>
            <a:r>
              <a:rPr lang="en-US" baseline="0" dirty="0" smtClean="0"/>
              <a:t> is going into the </a:t>
            </a:r>
            <a:r>
              <a:rPr lang="en-US" baseline="0" dirty="0" err="1" smtClean="0"/>
              <a:t>pe</a:t>
            </a:r>
            <a:r>
              <a:rPr lang="en-US" baseline="0" dirty="0" smtClean="0"/>
              <a:t> channel</a:t>
            </a:r>
          </a:p>
          <a:p>
            <a:r>
              <a:rPr lang="en-US" baseline="0" dirty="0" smtClean="0"/>
              <a:t>The second one is the residual base fluorescence. And what you can see here is what we have is bv421 and bv786, this is a tandem of 421, and it still has a little bit of residual fluorescence here. That is a function of every single tandem. So, this residual fluorescence is typically what causes what we call lot-to-lot variation from tandem reagent to tandem reagent.</a:t>
            </a:r>
          </a:p>
          <a:p>
            <a:r>
              <a:rPr lang="en-US" baseline="0" dirty="0" smtClean="0"/>
              <a:t>And the last one is similar emission spectrum. And this is often the case when you have overlapping excitation of the base polymer. So here we have bv711, it’s actually excited off the violet laser, right here. And buv737, excited off the </a:t>
            </a:r>
            <a:r>
              <a:rPr lang="en-US" baseline="0" dirty="0" err="1" smtClean="0"/>
              <a:t>uv</a:t>
            </a:r>
            <a:r>
              <a:rPr lang="en-US" baseline="0" dirty="0" smtClean="0"/>
              <a:t> laser, but what you can see is that buv737 has virtually no excitation off of the violet laser, therefore there will be no emission anywhere off the violet laser. But, the </a:t>
            </a:r>
            <a:r>
              <a:rPr lang="en-US" baseline="0" dirty="0" err="1" smtClean="0"/>
              <a:t>bv</a:t>
            </a:r>
            <a:r>
              <a:rPr lang="en-US" baseline="0" dirty="0" smtClean="0"/>
              <a:t> 711 actually does have a little bit of residual, about 20-25%, excitation off the </a:t>
            </a:r>
            <a:r>
              <a:rPr lang="en-US" baseline="0" dirty="0" err="1" smtClean="0"/>
              <a:t>uv</a:t>
            </a:r>
            <a:r>
              <a:rPr lang="en-US" baseline="0" dirty="0" smtClean="0"/>
              <a:t> laser. And since the emission of these two dyes is very </a:t>
            </a:r>
            <a:r>
              <a:rPr lang="en-US" baseline="0" dirty="0" err="1" smtClean="0"/>
              <a:t>very</a:t>
            </a:r>
            <a:r>
              <a:rPr lang="en-US" baseline="0" dirty="0" smtClean="0"/>
              <a:t> similar, you will get some fluorescence spillover of the bv711 into the buv737 channel.</a:t>
            </a:r>
            <a:endParaRPr lang="en-US" dirty="0" smtClean="0"/>
          </a:p>
          <a:p>
            <a:endParaRPr lang="en-US" dirty="0"/>
          </a:p>
        </p:txBody>
      </p:sp>
      <p:sp>
        <p:nvSpPr>
          <p:cNvPr id="4" name="Slide Number Placeholder 3"/>
          <p:cNvSpPr>
            <a:spLocks noGrp="1"/>
          </p:cNvSpPr>
          <p:nvPr>
            <p:ph type="sldNum" sz="quarter" idx="10"/>
          </p:nvPr>
        </p:nvSpPr>
        <p:spPr/>
        <p:txBody>
          <a:bodyPr/>
          <a:lstStyle/>
          <a:p>
            <a:fld id="{207E6D1F-F13C-4727-832C-DC9D40A0EDA8}" type="slidenum">
              <a:rPr lang="en-US" smtClean="0">
                <a:solidFill>
                  <a:prstClr val="black"/>
                </a:solidFill>
              </a:rPr>
              <a:pPr/>
              <a:t>31</a:t>
            </a:fld>
            <a:endParaRPr lang="en-US">
              <a:solidFill>
                <a:prstClr val="black"/>
              </a:solidFill>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749393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we can see the classic cause of fluorescence</a:t>
            </a:r>
            <a:r>
              <a:rPr lang="en-US" baseline="0" dirty="0" smtClean="0"/>
              <a:t> spillover. You can see that we have, here we have </a:t>
            </a:r>
            <a:r>
              <a:rPr lang="en-US" baseline="0" dirty="0" err="1" smtClean="0"/>
              <a:t>percp</a:t>
            </a:r>
            <a:r>
              <a:rPr lang="en-US" baseline="0" dirty="0" smtClean="0"/>
              <a:t>, it has a spectrum, an emission spectrum. These are the two windows for the two detectors: percpcy55 and pecy7, and you can see part of the fluorescence from this dye is spilling into this detector, so what does that mean? It means that you’ve now got a background </a:t>
            </a:r>
            <a:r>
              <a:rPr lang="en-US" i="1" baseline="0" dirty="0" smtClean="0"/>
              <a:t>in the pecy7 detector</a:t>
            </a:r>
            <a:r>
              <a:rPr lang="en-US" i="0" baseline="0" dirty="0" smtClean="0"/>
              <a:t> just as with a background in any type of assay you have, whether it’s an </a:t>
            </a:r>
            <a:r>
              <a:rPr lang="en-US" i="0" baseline="0" dirty="0" err="1" smtClean="0"/>
              <a:t>elisa</a:t>
            </a:r>
            <a:r>
              <a:rPr lang="en-US" i="0" baseline="0" dirty="0" smtClean="0"/>
              <a:t> assay, and type of competitive inhibition assay. And what you can see here in this example is we have percpcy55 in this direction, they’re stained with cd4 and we’re getting positive signal in this direction, but there is no pecy7 in that sample. So this is a background coming from this spillover.  And we can see that background in the </a:t>
            </a:r>
            <a:r>
              <a:rPr lang="en-US" i="0" baseline="0" dirty="0" err="1" smtClean="0"/>
              <a:t>mfi</a:t>
            </a:r>
            <a:r>
              <a:rPr lang="en-US" i="0" baseline="0" dirty="0" smtClean="0"/>
              <a:t> of the positive cells. So what do we want to do in any type of assay where we have background?: you want to subtract it out of the sample. So how do we subtract it out? We subtract it out using a process we call compensation. We create a </a:t>
            </a:r>
            <a:r>
              <a:rPr lang="en-US" i="0" baseline="0" dirty="0" err="1" smtClean="0"/>
              <a:t>spilllover</a:t>
            </a:r>
            <a:r>
              <a:rPr lang="en-US" i="0" baseline="0" dirty="0" smtClean="0"/>
              <a:t> matrix and we create a compensation matrix, and that then subtracts out that </a:t>
            </a:r>
            <a:r>
              <a:rPr lang="en-US" i="1" baseline="0" dirty="0" smtClean="0"/>
              <a:t>background</a:t>
            </a:r>
            <a:r>
              <a:rPr lang="en-US" i="0" baseline="0" dirty="0" smtClean="0"/>
              <a:t>. But the other thing that I want to point out actually is that the second thing that’s really important to that background here is: that it also has a variance, a spread. You’re </a:t>
            </a:r>
            <a:r>
              <a:rPr lang="en-US" i="0" baseline="0" dirty="0" err="1" smtClean="0"/>
              <a:t>gonna</a:t>
            </a:r>
            <a:r>
              <a:rPr lang="en-US" i="0" baseline="0" dirty="0" smtClean="0"/>
              <a:t> hear that word a lot for the rest of this talk and actually the rest of the day. think of spread as how wide the population begins to spread out. It’s a function, when you think of it as a measurement, think of standard deviation or robust standard deviation. So what you can see is, even though this population looks to be very tight, similar to this population, in fact the </a:t>
            </a:r>
            <a:r>
              <a:rPr lang="en-US" i="0" baseline="0" dirty="0" err="1" smtClean="0"/>
              <a:t>rSD</a:t>
            </a:r>
            <a:r>
              <a:rPr lang="en-US" i="0" baseline="0" dirty="0" smtClean="0"/>
              <a:t> is 10 times higher. So what happens when we subtract out the background through compensation? Well, the first thing that happens is that we in fact do subtract out that signal, so now if we look at the  median in the pecy7 the median of the negative pop is exactly equivalent to the positive population: that is a successful compensation, but what you can see is that even though we have subtracted out the background, we have not gotten rid of </a:t>
            </a:r>
            <a:r>
              <a:rPr lang="en-US" i="0" baseline="0" dirty="0" err="1" smtClean="0"/>
              <a:t>th</a:t>
            </a:r>
            <a:r>
              <a:rPr lang="en-US" i="0" baseline="0" dirty="0" smtClean="0"/>
              <a:t> spread. Many people think that compensation causes this spread, that it’s some type of mathematical error and that if you compensation with software or if you compensate with the instrument that you’ll get different values…you will get the exact same value no matter how you do it, whether or not you use diva or </a:t>
            </a:r>
            <a:r>
              <a:rPr lang="en-US" i="0" baseline="0" dirty="0" err="1" smtClean="0"/>
              <a:t>flowjo</a:t>
            </a:r>
            <a:r>
              <a:rPr lang="en-US" i="0" baseline="0" dirty="0" smtClean="0"/>
              <a:t> or cell quest. So that is what’s inherent in the system, and that is what you have to deal with in a multicolor scenario.</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07E6D1F-F13C-4727-832C-DC9D40A0EDA8}" type="slidenum">
              <a:rPr lang="en-US" smtClean="0">
                <a:solidFill>
                  <a:prstClr val="black"/>
                </a:solidFill>
              </a:rPr>
              <a:pPr/>
              <a:t>33</a:t>
            </a:fld>
            <a:endParaRPr lang="en-US">
              <a:solidFill>
                <a:prstClr val="black"/>
              </a:solidFill>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3752004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So, here we have an example, what we know is that when we have spillover, you will always have spread. And spread is measured by robust standard deviation. The amount of the spread is proportional to a variety of factors. In these examples we are looking at beads stained with different levels of a PE reagent.</a:t>
            </a:r>
          </a:p>
          <a:p>
            <a:pPr>
              <a:defRPr/>
            </a:pPr>
            <a:endParaRPr lang="en-US" dirty="0"/>
          </a:p>
          <a:p>
            <a:pPr>
              <a:defRPr/>
            </a:pPr>
            <a:r>
              <a:rPr lang="en-US" dirty="0"/>
              <a:t>CLICK</a:t>
            </a:r>
          </a:p>
          <a:p>
            <a:pPr>
              <a:defRPr/>
            </a:pPr>
            <a:r>
              <a:rPr lang="en-US" dirty="0"/>
              <a:t>It’s proportional to the amount of the spillover.  Here we see the spillover of the PE into the PE-Cy5 detector.  The spillover is a moderate 9.15%.</a:t>
            </a:r>
          </a:p>
        </p:txBody>
      </p:sp>
      <p:sp>
        <p:nvSpPr>
          <p:cNvPr id="4" name="Slide Number Placeholder 3"/>
          <p:cNvSpPr>
            <a:spLocks noGrp="1"/>
          </p:cNvSpPr>
          <p:nvPr>
            <p:ph type="sldNum" sz="quarter" idx="10"/>
          </p:nvPr>
        </p:nvSpPr>
        <p:spPr/>
        <p:txBody>
          <a:bodyPr/>
          <a:lstStyle/>
          <a:p>
            <a:fld id="{207E6D1F-F13C-4727-832C-DC9D40A0EDA8}" type="slidenum">
              <a:rPr lang="en-US" smtClean="0"/>
              <a:t>34</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7618537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The spillover into the FITC detector is very low (0.86%) and there is minimal spread at any point.</a:t>
            </a:r>
          </a:p>
          <a:p>
            <a:pPr defTabSz="931774">
              <a:defRPr/>
            </a:pPr>
            <a:endParaRPr lang="en-US" baseline="0" dirty="0" smtClean="0"/>
          </a:p>
          <a:p>
            <a:pPr defTabSz="931774">
              <a:defRPr/>
            </a:pPr>
            <a:endParaRPr lang="en-US" baseline="0" dirty="0" smtClean="0"/>
          </a:p>
        </p:txBody>
      </p:sp>
      <p:sp>
        <p:nvSpPr>
          <p:cNvPr id="4" name="Slide Number Placeholder 3"/>
          <p:cNvSpPr>
            <a:spLocks noGrp="1"/>
          </p:cNvSpPr>
          <p:nvPr>
            <p:ph type="sldNum" sz="quarter" idx="10"/>
          </p:nvPr>
        </p:nvSpPr>
        <p:spPr/>
        <p:txBody>
          <a:bodyPr/>
          <a:lstStyle/>
          <a:p>
            <a:fld id="{207E6D1F-F13C-4727-832C-DC9D40A0EDA8}" type="slidenum">
              <a:rPr lang="en-US" smtClean="0"/>
              <a:t>35</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761853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time we have over 367 CD markers have been put through the HLDA workshops and this graph shows how the fluorochromes have evolved over time </a:t>
            </a:r>
          </a:p>
          <a:p>
            <a:endParaRPr lang="en-US" dirty="0" smtClean="0"/>
          </a:p>
          <a:p>
            <a:r>
              <a:rPr lang="en-US" dirty="0" smtClean="0"/>
              <a:t>Started with the organic dyes – a couple of them and then came the phycobiliproteins – they provided limited options – and were followed by the tandem dyes – which while they had some limitations in use – provided some choices. Most of these were off the blue and red lasers, which was the most used configuration</a:t>
            </a:r>
          </a:p>
          <a:p>
            <a:endParaRPr lang="en-US" dirty="0" smtClean="0"/>
          </a:p>
          <a:p>
            <a:r>
              <a:rPr lang="en-US" dirty="0" smtClean="0"/>
              <a:t>The next set of fluorochromes available were the Qdots and they used the violet laser and provided some choices and allowed use of increasing number of colors in experiments being done. </a:t>
            </a:r>
          </a:p>
          <a:p>
            <a:endParaRPr lang="en-US" dirty="0" smtClean="0"/>
          </a:p>
          <a:p>
            <a:r>
              <a:rPr lang="en-US" dirty="0" smtClean="0"/>
              <a:t>In the last 2 years – we have a new set of dyes – using the novel patented technology from Sirigen – violet and UV dyes – these are bright dyes and significantly increase the choices available and allows us to continue to evolve the fluorochromes available</a:t>
            </a:r>
          </a:p>
          <a:p>
            <a:endParaRPr lang="en-US" dirty="0"/>
          </a:p>
        </p:txBody>
      </p:sp>
      <p:sp>
        <p:nvSpPr>
          <p:cNvPr id="4" name="Slide Number Placeholder 3"/>
          <p:cNvSpPr>
            <a:spLocks noGrp="1"/>
          </p:cNvSpPr>
          <p:nvPr>
            <p:ph type="sldNum" sz="quarter" idx="10"/>
          </p:nvPr>
        </p:nvSpPr>
        <p:spPr/>
        <p:txBody>
          <a:bodyPr/>
          <a:lstStyle/>
          <a:p>
            <a:fld id="{E261C542-9E76-4A89-9891-6EAFBED8DCC2}" type="slidenum">
              <a:rPr lang="en-US" smtClean="0"/>
              <a:t>6</a:t>
            </a:fld>
            <a:endParaRPr lang="en-US" dirty="0"/>
          </a:p>
        </p:txBody>
      </p:sp>
    </p:spTree>
    <p:extLst>
      <p:ext uri="{BB962C8B-B14F-4D97-AF65-F5344CB8AC3E}">
        <p14:creationId xmlns:p14="http://schemas.microsoft.com/office/powerpoint/2010/main" val="28607555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In the other direction, the spillover into the adjacent PE-CF594 detector is high (26.4%), resulting in very significant spread.</a:t>
            </a:r>
          </a:p>
          <a:p>
            <a:pPr>
              <a:defRPr/>
            </a:pPr>
            <a:endParaRPr lang="en-US" dirty="0"/>
          </a:p>
          <a:p>
            <a:pPr>
              <a:defRPr/>
            </a:pPr>
            <a:r>
              <a:rPr lang="en-US" dirty="0"/>
              <a:t>CLICK</a:t>
            </a:r>
          </a:p>
          <a:p>
            <a:pPr>
              <a:defRPr/>
            </a:pPr>
            <a:r>
              <a:rPr lang="en-US" dirty="0"/>
              <a:t>Note the PE-CF594 axis.  The lower boundary is -2500.  The brightest beads are spreading between -2500 to +2500.  You have lost the ability to resolve populations in the bottom three decades of the PE-CF594 detector.</a:t>
            </a:r>
          </a:p>
          <a:p>
            <a:pPr>
              <a:defRPr/>
            </a:pPr>
            <a:endParaRPr lang="en-US" dirty="0"/>
          </a:p>
          <a:p>
            <a:pPr>
              <a:defRPr/>
            </a:pPr>
            <a:r>
              <a:rPr lang="en-US" dirty="0"/>
              <a:t>As you notice, the spread is actually a V shape, so it’s going out here, and it’s going out here. So as you’re up here, the v shape is going to be going from here to here. </a:t>
            </a:r>
          </a:p>
          <a:p>
            <a:pPr>
              <a:defRPr/>
            </a:pPr>
            <a:endParaRPr lang="en-US" dirty="0"/>
          </a:p>
          <a:p>
            <a:pPr>
              <a:defRPr/>
            </a:pPr>
            <a:r>
              <a:rPr lang="en-US" dirty="0"/>
              <a:t>So the relative amount of the spillover is an important feature that you have to think about. </a:t>
            </a:r>
          </a:p>
        </p:txBody>
      </p:sp>
      <p:sp>
        <p:nvSpPr>
          <p:cNvPr id="4" name="Slide Number Placeholder 3"/>
          <p:cNvSpPr>
            <a:spLocks noGrp="1"/>
          </p:cNvSpPr>
          <p:nvPr>
            <p:ph type="sldNum" sz="quarter" idx="10"/>
          </p:nvPr>
        </p:nvSpPr>
        <p:spPr/>
        <p:txBody>
          <a:bodyPr/>
          <a:lstStyle/>
          <a:p>
            <a:fld id="{207E6D1F-F13C-4727-832C-DC9D40A0EDA8}" type="slidenum">
              <a:rPr lang="en-US" smtClean="0"/>
              <a:t>36</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7618537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As is obvious from these examples, the amount of the spread is also proportional to the fluorescence intensity of the positive population</a:t>
            </a:r>
          </a:p>
          <a:p>
            <a:pPr>
              <a:defRPr/>
            </a:pPr>
            <a:endParaRPr lang="en-US" dirty="0"/>
          </a:p>
          <a:p>
            <a:pPr>
              <a:defRPr/>
            </a:pPr>
            <a:r>
              <a:rPr lang="en-US" dirty="0"/>
              <a:t>CLICK</a:t>
            </a:r>
          </a:p>
          <a:p>
            <a:pPr>
              <a:defRPr/>
            </a:pPr>
            <a:r>
              <a:rPr lang="en-US" dirty="0"/>
              <a:t>If the population is duller (lower MFI) the spread is less.</a:t>
            </a:r>
          </a:p>
          <a:p>
            <a:pPr>
              <a:defRPr/>
            </a:pPr>
            <a:r>
              <a:rPr lang="en-US" dirty="0"/>
              <a:t>CLICK</a:t>
            </a:r>
          </a:p>
          <a:p>
            <a:pPr>
              <a:defRPr/>
            </a:pPr>
            <a:endParaRPr lang="en-US" dirty="0"/>
          </a:p>
          <a:p>
            <a:pPr>
              <a:defRPr/>
            </a:pPr>
            <a:r>
              <a:rPr lang="en-US" dirty="0"/>
              <a:t>CLICK</a:t>
            </a:r>
          </a:p>
          <a:p>
            <a:pPr>
              <a:defRPr/>
            </a:pPr>
            <a:r>
              <a:rPr lang="en-US" dirty="0"/>
              <a:t>The brighter the population the more the spread into the other detectors.</a:t>
            </a:r>
          </a:p>
        </p:txBody>
      </p:sp>
      <p:sp>
        <p:nvSpPr>
          <p:cNvPr id="4" name="Slide Number Placeholder 3"/>
          <p:cNvSpPr>
            <a:spLocks noGrp="1"/>
          </p:cNvSpPr>
          <p:nvPr>
            <p:ph type="sldNum" sz="quarter" idx="10"/>
          </p:nvPr>
        </p:nvSpPr>
        <p:spPr/>
        <p:txBody>
          <a:bodyPr/>
          <a:lstStyle/>
          <a:p>
            <a:fld id="{207E6D1F-F13C-4727-832C-DC9D40A0EDA8}" type="slidenum">
              <a:rPr lang="en-US" smtClean="0"/>
              <a:t>37</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7618537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But what makes reagent brightness? It is a function of the antigen density and the fluorochrome brightness. </a:t>
            </a:r>
          </a:p>
          <a:p>
            <a:pPr>
              <a:defRPr/>
            </a:pPr>
            <a:endParaRPr lang="en-US" dirty="0"/>
          </a:p>
          <a:p>
            <a:pPr>
              <a:defRPr/>
            </a:pPr>
            <a:r>
              <a:rPr lang="en-US" dirty="0"/>
              <a:t>So you can see how we are building on the information we provided in the first two lectures and how this all ties together.</a:t>
            </a:r>
          </a:p>
          <a:p>
            <a:pPr>
              <a:defRPr/>
            </a:pPr>
            <a:endParaRPr lang="en-US" dirty="0"/>
          </a:p>
          <a:p>
            <a:pPr>
              <a:defRPr/>
            </a:pPr>
            <a:r>
              <a:rPr lang="en-US" dirty="0"/>
              <a:t>You can play with the reagent brightness by changing either of those two factors. You can decrease reagent brightness by using a marker on a lower antigen density (such as CD25 versus CD4), or by using a dimmer fluorochrome (such as V500 versus BV421). </a:t>
            </a:r>
          </a:p>
          <a:p>
            <a:pPr>
              <a:defRPr/>
            </a:pPr>
            <a:endParaRPr lang="en-US" dirty="0"/>
          </a:p>
          <a:p>
            <a:pPr>
              <a:defRPr/>
            </a:pPr>
            <a:r>
              <a:rPr lang="en-US" dirty="0"/>
              <a:t>You will utilize these concepts to maximize the resolution for a double positive population co-expressing two markers.   This is a concept that you’re going to hear over and over again in ACHIEVE. </a:t>
            </a:r>
          </a:p>
          <a:p>
            <a:pPr>
              <a:defRPr/>
            </a:pPr>
            <a:endParaRPr lang="en-US" dirty="0"/>
          </a:p>
          <a:p>
            <a:pPr>
              <a:defRPr/>
            </a:pPr>
            <a:r>
              <a:rPr lang="en-US" dirty="0"/>
              <a:t>CLICK</a:t>
            </a:r>
          </a:p>
          <a:p>
            <a:pPr>
              <a:defRPr/>
            </a:pPr>
            <a:r>
              <a:rPr lang="en-US" dirty="0"/>
              <a:t>Let’s consider a population that dimly expresses a marker with a PE-CF594 reagent. </a:t>
            </a:r>
          </a:p>
          <a:p>
            <a:pPr>
              <a:defRPr/>
            </a:pPr>
            <a:r>
              <a:rPr lang="en-US" dirty="0"/>
              <a:t>If it’s a single positive population and doesn’t express the PE marker, you can see here that you can resolve that dim population very, very easily. </a:t>
            </a:r>
          </a:p>
          <a:p>
            <a:pPr>
              <a:defRPr/>
            </a:pPr>
            <a:endParaRPr lang="en-US" dirty="0"/>
          </a:p>
          <a:p>
            <a:pPr>
              <a:defRPr/>
            </a:pPr>
            <a:r>
              <a:rPr lang="en-US" dirty="0"/>
              <a:t>CLICK</a:t>
            </a:r>
          </a:p>
          <a:p>
            <a:pPr>
              <a:defRPr/>
            </a:pPr>
            <a:r>
              <a:rPr lang="en-US" dirty="0"/>
              <a:t>And now lets think about if that population is double positive in that is co-expresses the two different markers. </a:t>
            </a:r>
          </a:p>
          <a:p>
            <a:pPr>
              <a:defRPr/>
            </a:pPr>
            <a:r>
              <a:rPr lang="en-US" dirty="0"/>
              <a:t>If the expression of the PE marker is low the spread from PE will be minimal and the double population can still be readily resolved from the single PE positive cells. </a:t>
            </a:r>
          </a:p>
          <a:p>
            <a:pPr>
              <a:defRPr/>
            </a:pPr>
            <a:endParaRPr lang="en-US" dirty="0"/>
          </a:p>
          <a:p>
            <a:pPr>
              <a:defRPr/>
            </a:pPr>
            <a:r>
              <a:rPr lang="en-US" dirty="0"/>
              <a:t>CLICK</a:t>
            </a:r>
          </a:p>
          <a:p>
            <a:pPr>
              <a:defRPr/>
            </a:pPr>
            <a:r>
              <a:rPr lang="en-US" dirty="0"/>
              <a:t>Here as the fluorescence in the PE channel increases the spread is making full resolution of the double positive cells problematic.</a:t>
            </a:r>
          </a:p>
          <a:p>
            <a:pPr>
              <a:defRPr/>
            </a:pPr>
            <a:endParaRPr lang="en-US" dirty="0"/>
          </a:p>
          <a:p>
            <a:pPr>
              <a:defRPr/>
            </a:pPr>
            <a:r>
              <a:rPr lang="en-US" dirty="0"/>
              <a:t>CLICK</a:t>
            </a:r>
          </a:p>
          <a:p>
            <a:pPr>
              <a:defRPr/>
            </a:pPr>
            <a:r>
              <a:rPr lang="en-US" dirty="0"/>
              <a:t>As the highest level of PE fluorescence the spread into the PE-CF594 detector has a major negative impact on the resolution of any dim populations in that detector.</a:t>
            </a:r>
          </a:p>
          <a:p>
            <a:pPr>
              <a:defRPr/>
            </a:pPr>
            <a:r>
              <a:rPr lang="en-US" dirty="0"/>
              <a:t>Note that there is spread of both the PE single and double positive populations, making resolution of these two biologically distinct population impossible</a:t>
            </a:r>
          </a:p>
          <a:p>
            <a:pPr>
              <a:defRPr/>
            </a:pPr>
            <a:endParaRPr lang="en-US" dirty="0"/>
          </a:p>
          <a:p>
            <a:pPr>
              <a:defRPr/>
            </a:pPr>
            <a:r>
              <a:rPr lang="en-US" dirty="0"/>
              <a:t>CLICK</a:t>
            </a:r>
          </a:p>
          <a:p>
            <a:pPr>
              <a:defRPr/>
            </a:pPr>
            <a:r>
              <a:rPr lang="en-US" dirty="0"/>
              <a:t>now co-expresses those two markers, now you can see, you’re not going to be able to resolve those two populations. And that is going to be the dominant theme of what you’re going to be hearing in </a:t>
            </a:r>
            <a:r>
              <a:rPr lang="en-US" dirty="0" smtClean="0"/>
              <a:t>the ACHIEVE</a:t>
            </a:r>
            <a:r>
              <a:rPr lang="en-US" baseline="0" dirty="0" smtClean="0"/>
              <a:t> </a:t>
            </a:r>
            <a:r>
              <a:rPr lang="en-US" dirty="0" smtClean="0"/>
              <a:t> </a:t>
            </a:r>
            <a:r>
              <a:rPr lang="en-US" dirty="0"/>
              <a:t>lecture after lunch. So, in general, I’m showing you an example with just two different colors. The considerations that you have to take in mind become more and more with the more colors that you have.</a:t>
            </a:r>
          </a:p>
          <a:p>
            <a:endParaRPr lang="en-US" dirty="0"/>
          </a:p>
          <a:p>
            <a:endParaRPr lang="en-US" dirty="0"/>
          </a:p>
        </p:txBody>
      </p:sp>
      <p:sp>
        <p:nvSpPr>
          <p:cNvPr id="4" name="Slide Number Placeholder 3"/>
          <p:cNvSpPr>
            <a:spLocks noGrp="1"/>
          </p:cNvSpPr>
          <p:nvPr>
            <p:ph type="sldNum" sz="quarter" idx="10"/>
          </p:nvPr>
        </p:nvSpPr>
        <p:spPr/>
        <p:txBody>
          <a:bodyPr/>
          <a:lstStyle/>
          <a:p>
            <a:fld id="{207E6D1F-F13C-4727-832C-DC9D40A0EDA8}" type="slidenum">
              <a:rPr lang="en-US" smtClean="0"/>
              <a:t>38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7618537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Historically spillover values (SOVs) have been used to </a:t>
            </a:r>
            <a:r>
              <a:rPr lang="en-US" dirty="0" smtClean="0"/>
              <a:t>evaluate the impact of one fluorochrome on another</a:t>
            </a:r>
            <a:r>
              <a:rPr lang="en-US" dirty="0"/>
              <a:t>.</a:t>
            </a:r>
          </a:p>
          <a:p>
            <a:pPr>
              <a:defRPr/>
            </a:pPr>
            <a:r>
              <a:rPr lang="en-US" dirty="0"/>
              <a:t>Many of you probably have spillover tables tapes to your instruments.  As we just saw these values can be helpful, however they can also be misleading.</a:t>
            </a:r>
          </a:p>
          <a:p>
            <a:pPr>
              <a:defRPr/>
            </a:pPr>
            <a:endParaRPr lang="en-US" dirty="0"/>
          </a:p>
          <a:p>
            <a:pPr>
              <a:defRPr/>
            </a:pPr>
            <a:r>
              <a:rPr lang="en-US" dirty="0"/>
              <a:t>Here we have the exact same sample run at two different voltages for the X axis.  For each sample the SOV was calculated as </a:t>
            </a:r>
            <a:r>
              <a:rPr lang="en-US" dirty="0" smtClean="0"/>
              <a:t>described earlier.  </a:t>
            </a:r>
            <a:endParaRPr lang="en-US" dirty="0"/>
          </a:p>
          <a:p>
            <a:pPr>
              <a:defRPr/>
            </a:pPr>
            <a:r>
              <a:rPr lang="en-US" dirty="0"/>
              <a:t>What is clear is that SOVs are totally dependent upon the PMTV (gain) settings of the two detectors.  </a:t>
            </a:r>
          </a:p>
        </p:txBody>
      </p:sp>
      <p:sp>
        <p:nvSpPr>
          <p:cNvPr id="4" name="Slide Number Placeholder 3"/>
          <p:cNvSpPr>
            <a:spLocks noGrp="1"/>
          </p:cNvSpPr>
          <p:nvPr>
            <p:ph type="sldNum" sz="quarter" idx="10"/>
          </p:nvPr>
        </p:nvSpPr>
        <p:spPr/>
        <p:txBody>
          <a:bodyPr/>
          <a:lstStyle/>
          <a:p>
            <a:fld id="{F24892F5-BD81-4CB0-919D-D277D36F088F}" type="slidenum">
              <a:rPr lang="en-US" smtClean="0"/>
              <a:t>39</a:t>
            </a:fld>
            <a:endParaRPr lang="en-US"/>
          </a:p>
        </p:txBody>
      </p:sp>
    </p:spTree>
    <p:extLst>
      <p:ext uri="{BB962C8B-B14F-4D97-AF65-F5344CB8AC3E}">
        <p14:creationId xmlns:p14="http://schemas.microsoft.com/office/powerpoint/2010/main" val="8422901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However what we can see is that while changing the PMTV changed the calculated spillover value it DOES NOT change the </a:t>
            </a:r>
            <a:r>
              <a:rPr lang="en-US" dirty="0" smtClean="0"/>
              <a:t>actual number of photons spilling </a:t>
            </a:r>
            <a:r>
              <a:rPr lang="en-US" dirty="0"/>
              <a:t>into the other </a:t>
            </a:r>
            <a:r>
              <a:rPr lang="en-US" dirty="0" smtClean="0"/>
              <a:t>detectors</a:t>
            </a:r>
            <a:r>
              <a:rPr lang="en-US" baseline="0" dirty="0" smtClean="0"/>
              <a:t> and therefore does not change the amount of spread introduced into those detectors.</a:t>
            </a:r>
            <a:endParaRPr lang="en-US" dirty="0"/>
          </a:p>
          <a:p>
            <a:pPr>
              <a:defRPr/>
            </a:pPr>
            <a:endParaRPr lang="en-US" dirty="0"/>
          </a:p>
          <a:p>
            <a:pPr>
              <a:defRPr/>
            </a:pPr>
            <a:r>
              <a:rPr lang="en-US" dirty="0"/>
              <a:t>The concept we really want to focus on and which will be critical as we discuss panel design later, is spread. </a:t>
            </a:r>
          </a:p>
          <a:p>
            <a:pPr>
              <a:defRPr/>
            </a:pPr>
            <a:endParaRPr lang="en-US" dirty="0"/>
          </a:p>
          <a:p>
            <a:pPr>
              <a:defRPr/>
            </a:pPr>
            <a:r>
              <a:rPr lang="en-US" dirty="0"/>
              <a:t>Spillover is an important concept, and it is related to the spread, but it’s only one factor in the spread. </a:t>
            </a:r>
          </a:p>
          <a:p>
            <a:pPr>
              <a:defRPr/>
            </a:pPr>
            <a:endParaRPr lang="en-US" dirty="0"/>
          </a:p>
          <a:p>
            <a:pPr>
              <a:defRPr/>
            </a:pPr>
            <a:r>
              <a:rPr lang="en-US" dirty="0"/>
              <a:t>CLICK</a:t>
            </a:r>
          </a:p>
          <a:p>
            <a:pPr>
              <a:defRPr/>
            </a:pPr>
            <a:r>
              <a:rPr lang="en-US" dirty="0"/>
              <a:t>What you can see here is </a:t>
            </a:r>
            <a:r>
              <a:rPr lang="en-US" dirty="0" smtClean="0"/>
              <a:t>that </a:t>
            </a:r>
            <a:r>
              <a:rPr lang="en-US" dirty="0"/>
              <a:t>fluorochromes which have similar spillover into other detectors can have significantly different amounts of spread into those detectors.  </a:t>
            </a:r>
            <a:r>
              <a:rPr lang="en-US" dirty="0" smtClean="0"/>
              <a:t>This </a:t>
            </a:r>
            <a:r>
              <a:rPr lang="en-US" dirty="0"/>
              <a:t>is also related to the relative Qr values of the two detectors.</a:t>
            </a:r>
          </a:p>
          <a:p>
            <a:pPr>
              <a:defRPr/>
            </a:pPr>
            <a:endParaRPr lang="en-US" dirty="0"/>
          </a:p>
          <a:p>
            <a:pPr>
              <a:defRPr/>
            </a:pPr>
            <a:r>
              <a:rPr lang="en-US" dirty="0" smtClean="0"/>
              <a:t>This is the </a:t>
            </a:r>
            <a:r>
              <a:rPr lang="en-US" dirty="0"/>
              <a:t>one point I want to make sure is </a:t>
            </a:r>
            <a:r>
              <a:rPr lang="en-US" dirty="0" smtClean="0"/>
              <a:t>very clear</a:t>
            </a:r>
            <a:r>
              <a:rPr lang="en-US" dirty="0"/>
              <a:t>. </a:t>
            </a:r>
            <a:r>
              <a:rPr lang="en-US" dirty="0" smtClean="0"/>
              <a:t>You will see spillover </a:t>
            </a:r>
            <a:r>
              <a:rPr lang="en-US" baseline="0" dirty="0" smtClean="0"/>
              <a:t>values</a:t>
            </a:r>
            <a:r>
              <a:rPr lang="en-US" dirty="0" smtClean="0"/>
              <a:t> </a:t>
            </a:r>
            <a:r>
              <a:rPr lang="en-US" dirty="0"/>
              <a:t>used in the talk this afternoon</a:t>
            </a:r>
            <a:r>
              <a:rPr lang="en-US" dirty="0" smtClean="0"/>
              <a:t>.  </a:t>
            </a:r>
            <a:r>
              <a:rPr lang="en-US" dirty="0"/>
              <a:t>I don’t want to say they are of no value, but you want to use them as one piece of information. </a:t>
            </a:r>
            <a:r>
              <a:rPr lang="en-US" dirty="0" smtClean="0"/>
              <a:t> But </a:t>
            </a:r>
            <a:r>
              <a:rPr lang="en-US" dirty="0"/>
              <a:t>in the end the only thing you actually care about is the amount of spread a given reagent introduces into other </a:t>
            </a:r>
            <a:r>
              <a:rPr lang="en-US" dirty="0" smtClean="0"/>
              <a:t>detectors.</a:t>
            </a:r>
            <a:endParaRPr lang="en-US" dirty="0"/>
          </a:p>
        </p:txBody>
      </p:sp>
      <p:sp>
        <p:nvSpPr>
          <p:cNvPr id="4" name="Slide Number Placeholder 3"/>
          <p:cNvSpPr>
            <a:spLocks noGrp="1"/>
          </p:cNvSpPr>
          <p:nvPr>
            <p:ph type="sldNum" sz="quarter" idx="10"/>
          </p:nvPr>
        </p:nvSpPr>
        <p:spPr/>
        <p:txBody>
          <a:bodyPr/>
          <a:lstStyle/>
          <a:p>
            <a:fld id="{F24892F5-BD81-4CB0-919D-D277D36F088F}" type="slidenum">
              <a:rPr lang="en-US" smtClean="0"/>
              <a:t>40</a:t>
            </a:fld>
            <a:endParaRPr lang="en-US"/>
          </a:p>
        </p:txBody>
      </p:sp>
    </p:spTree>
    <p:extLst>
      <p:ext uri="{BB962C8B-B14F-4D97-AF65-F5344CB8AC3E}">
        <p14:creationId xmlns:p14="http://schemas.microsoft.com/office/powerpoint/2010/main" val="8973023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this gives you a</a:t>
            </a:r>
            <a:r>
              <a:rPr lang="en-US" baseline="0" dirty="0" smtClean="0"/>
              <a:t>n example of that. This is data from a canto. And we’re looking at a variety of different reagents interacting with each other. So this is PE going into PerCPCy55. Here’s pecy7 going into the percpcy55 channel, and what you can see is the amount of spread is very different here. Not all of these are equivalent. So some of these are going to cause you a whole lot more than others do. So if you look at this, you go wow, I don’t like that. This one is pretty high. The number here is two times the robust standard deviation of this populations, what that means is that 95% of the cells are below this line here. This spread, actually people think of FITC into PE as something that has a lot of spillover, it’s about 17-23%, depending upon your instrument. But what you can see is the spread really isn’t that bad. But the other interesting thing is that spillover is not always the most important factor in understanding where the spread is coming from. I mean, if you look here what you can see is that these have the exact same spillover value, and yet this is much much greater spread. Same thing here. Same spillover values, much worse. </a:t>
            </a:r>
          </a:p>
          <a:p>
            <a:r>
              <a:rPr lang="en-US" baseline="0" dirty="0" smtClean="0"/>
              <a:t>So by actually looking and doing preliminary studies of your reagents and understanding how much spread you’re getting, it will help you in designing multicolor assays. </a:t>
            </a:r>
          </a:p>
          <a:p>
            <a:endParaRPr lang="en-US" baseline="0" dirty="0" smtClean="0"/>
          </a:p>
          <a:p>
            <a:r>
              <a:rPr lang="en-US" baseline="0" dirty="0" smtClean="0"/>
              <a:t>If you look here, these have almost the same spillover values. The spill isn’t telling us what the spread is. </a:t>
            </a:r>
            <a:endParaRPr lang="en-US" dirty="0" smtClean="0"/>
          </a:p>
          <a:p>
            <a:endParaRPr lang="en-US" dirty="0"/>
          </a:p>
        </p:txBody>
      </p:sp>
      <p:sp>
        <p:nvSpPr>
          <p:cNvPr id="4" name="Slide Number Placeholder 3"/>
          <p:cNvSpPr>
            <a:spLocks noGrp="1"/>
          </p:cNvSpPr>
          <p:nvPr>
            <p:ph type="sldNum" sz="quarter" idx="10"/>
          </p:nvPr>
        </p:nvSpPr>
        <p:spPr/>
        <p:txBody>
          <a:bodyPr/>
          <a:lstStyle/>
          <a:p>
            <a:fld id="{207E6D1F-F13C-4727-832C-DC9D40A0EDA8}" type="slidenum">
              <a:rPr lang="en-US" smtClean="0"/>
              <a:t>41</a:t>
            </a:fld>
            <a:endParaRPr lang="en-US" dirty="0"/>
          </a:p>
        </p:txBody>
      </p:sp>
    </p:spTree>
    <p:extLst>
      <p:ext uri="{BB962C8B-B14F-4D97-AF65-F5344CB8AC3E}">
        <p14:creationId xmlns:p14="http://schemas.microsoft.com/office/powerpoint/2010/main" val="28799545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now familiar with the concept of the Stain index.  </a:t>
            </a:r>
          </a:p>
          <a:p>
            <a:endParaRPr lang="en-US" dirty="0"/>
          </a:p>
          <a:p>
            <a:pPr>
              <a:defRPr/>
            </a:pPr>
            <a:r>
              <a:rPr lang="en-US" dirty="0"/>
              <a:t>CLICK</a:t>
            </a:r>
          </a:p>
          <a:p>
            <a:r>
              <a:rPr lang="en-US" dirty="0"/>
              <a:t>Here we see the stain index of cells stained with a PE-CF594 reagent. (A+) The measured SI is 700. </a:t>
            </a:r>
            <a:r>
              <a:rPr lang="en-US" i="1" dirty="0"/>
              <a:t> (Measured off the Y-G laser.  The reason for the high SI.)</a:t>
            </a:r>
            <a:endParaRPr lang="en-US" dirty="0"/>
          </a:p>
          <a:p>
            <a:pPr>
              <a:defRPr/>
            </a:pPr>
            <a:r>
              <a:rPr lang="en-US" dirty="0"/>
              <a:t>CLICK</a:t>
            </a:r>
          </a:p>
          <a:p>
            <a:r>
              <a:rPr lang="en-US" dirty="0"/>
              <a:t>Now let’s consider the situation where we have a second marker (B) on PE which has the same antigen density as marker A.  We have two new populations; an A+ single positive and an A+B+ double positive population.</a:t>
            </a:r>
          </a:p>
          <a:p>
            <a:r>
              <a:rPr lang="en-US" dirty="0"/>
              <a:t>What is the resolution of the A+B+ double positive cells from the B+ single positive cells.</a:t>
            </a:r>
          </a:p>
          <a:p>
            <a:endParaRPr lang="en-US" dirty="0"/>
          </a:p>
          <a:p>
            <a:pPr>
              <a:defRPr/>
            </a:pPr>
            <a:r>
              <a:rPr lang="en-US" dirty="0"/>
              <a:t>CLICK</a:t>
            </a:r>
          </a:p>
          <a:p>
            <a:r>
              <a:rPr lang="en-US" dirty="0"/>
              <a:t>As before we can use a stain index to evaluate this.  However, in this case we are determining the stain index between the double positive cell (A+B+) and the single positive cells (A-B+).  We refer to this as the double-positive Stain Index (DP-SI).</a:t>
            </a:r>
          </a:p>
          <a:p>
            <a:endParaRPr lang="en-US" dirty="0"/>
          </a:p>
          <a:p>
            <a:r>
              <a:rPr lang="en-US" dirty="0"/>
              <a:t>CLICK</a:t>
            </a:r>
          </a:p>
          <a:p>
            <a:r>
              <a:rPr lang="en-US" dirty="0"/>
              <a:t>Notice that the large spread of the single positive has resulted in a loss of resolution.  In particular we can no longer resolve B</a:t>
            </a:r>
            <a:r>
              <a:rPr lang="en-US" baseline="30000" dirty="0"/>
              <a:t>BRIGHT</a:t>
            </a:r>
            <a:r>
              <a:rPr lang="en-US" dirty="0"/>
              <a:t>, A</a:t>
            </a:r>
            <a:r>
              <a:rPr lang="en-US" baseline="30000" dirty="0"/>
              <a:t>DIM</a:t>
            </a:r>
            <a:r>
              <a:rPr lang="en-US" dirty="0"/>
              <a:t> cells from the B</a:t>
            </a:r>
            <a:r>
              <a:rPr lang="en-US" baseline="30000" dirty="0"/>
              <a:t>BRIGHT</a:t>
            </a:r>
            <a:r>
              <a:rPr lang="en-US" dirty="0"/>
              <a:t> single positives</a:t>
            </a:r>
          </a:p>
          <a:p>
            <a:endParaRPr lang="en-US" dirty="0"/>
          </a:p>
          <a:p>
            <a:endParaRPr lang="en-US" dirty="0"/>
          </a:p>
          <a:p>
            <a:pPr>
              <a:defRPr/>
            </a:pPr>
            <a:r>
              <a:rPr lang="en-US" dirty="0"/>
              <a:t>CLICK</a:t>
            </a:r>
          </a:p>
          <a:p>
            <a:endParaRPr lang="en-US" dirty="0"/>
          </a:p>
          <a:p>
            <a:endParaRPr lang="en-US" dirty="0"/>
          </a:p>
        </p:txBody>
      </p:sp>
      <p:sp>
        <p:nvSpPr>
          <p:cNvPr id="4" name="Slide Number Placeholder 3"/>
          <p:cNvSpPr>
            <a:spLocks noGrp="1"/>
          </p:cNvSpPr>
          <p:nvPr>
            <p:ph type="sldNum" sz="quarter" idx="10"/>
          </p:nvPr>
        </p:nvSpPr>
        <p:spPr/>
        <p:txBody>
          <a:bodyPr/>
          <a:lstStyle/>
          <a:p>
            <a:fld id="{F24892F5-BD81-4CB0-919D-D277D36F088F}" type="slidenum">
              <a:rPr lang="en-US" smtClean="0"/>
              <a:t>42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5123341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Everything</a:t>
            </a:r>
            <a:r>
              <a:rPr lang="en-US" baseline="0" dirty="0" smtClean="0"/>
              <a:t> is positive for that one so we don’t want one with a lot of spread to affect the other antigens/</a:t>
            </a:r>
            <a:r>
              <a:rPr lang="en-US" baseline="0" dirty="0" err="1" smtClean="0"/>
              <a:t>flourochromes</a:t>
            </a:r>
            <a:endParaRPr lang="en-US" dirty="0" smtClean="0"/>
          </a:p>
          <a:p>
            <a:endParaRPr lang="en-US" dirty="0" smtClean="0"/>
          </a:p>
          <a:p>
            <a:r>
              <a:rPr lang="en-US" dirty="0" smtClean="0"/>
              <a:t>As </a:t>
            </a:r>
            <a:r>
              <a:rPr lang="en-US" dirty="0"/>
              <a:t>you will see in ACHIEVE, this table provides a great deal of valuable information when thinking about panel design.  Especially when considering co-expressed markers on specific population of cells.</a:t>
            </a:r>
          </a:p>
          <a:p>
            <a:endParaRPr lang="en-US" dirty="0"/>
          </a:p>
          <a:p>
            <a:r>
              <a:rPr lang="en-US" dirty="0"/>
              <a:t>CLICK</a:t>
            </a:r>
          </a:p>
          <a:p>
            <a:pPr>
              <a:defRPr/>
            </a:pPr>
            <a:r>
              <a:rPr lang="en-US" dirty="0"/>
              <a:t>As we noted, the table indicates that adding a PE reagent to a co-expressed marker will have significant spread into and a major negative impact on the resolution of the double-positive cells in the PerCP-Cy5.5 detector.</a:t>
            </a:r>
          </a:p>
          <a:p>
            <a:pPr>
              <a:defRPr/>
            </a:pPr>
            <a:endParaRPr lang="en-US" dirty="0"/>
          </a:p>
          <a:p>
            <a:pPr>
              <a:defRPr/>
            </a:pPr>
            <a:r>
              <a:rPr lang="en-US" dirty="0"/>
              <a:t>CLICK</a:t>
            </a:r>
          </a:p>
          <a:p>
            <a:pPr>
              <a:defRPr/>
            </a:pPr>
            <a:r>
              <a:rPr lang="en-US" dirty="0"/>
              <a:t>We can see that none of the </a:t>
            </a:r>
            <a:r>
              <a:rPr lang="en-US" dirty="0" err="1"/>
              <a:t>fluorochromes</a:t>
            </a:r>
            <a:r>
              <a:rPr lang="en-US" dirty="0"/>
              <a:t> on this instrument have a negative impact on the resolution of markers on the FITC detector.  That is PE, APC, etc. do not spread into the FITC Detector.</a:t>
            </a:r>
          </a:p>
          <a:p>
            <a:pPr>
              <a:defRPr/>
            </a:pPr>
            <a:endParaRPr lang="en-US" dirty="0"/>
          </a:p>
          <a:p>
            <a:pPr>
              <a:defRPr/>
            </a:pPr>
            <a:r>
              <a:rPr lang="en-US" dirty="0"/>
              <a:t>CLICK</a:t>
            </a:r>
          </a:p>
          <a:p>
            <a:pPr>
              <a:defRPr/>
            </a:pPr>
            <a:r>
              <a:rPr lang="en-US" dirty="0"/>
              <a:t>Similarly FITC </a:t>
            </a:r>
            <a:r>
              <a:rPr lang="en-US" sz="1100" dirty="0"/>
              <a:t>has minimal impact on any other </a:t>
            </a:r>
            <a:r>
              <a:rPr lang="en-US" sz="1100" dirty="0" err="1"/>
              <a:t>fluorochrome</a:t>
            </a:r>
            <a:r>
              <a:rPr lang="en-US" sz="1100" dirty="0"/>
              <a:t>.</a:t>
            </a:r>
          </a:p>
          <a:p>
            <a:endParaRPr lang="en-US" dirty="0"/>
          </a:p>
          <a:p>
            <a:endParaRPr lang="en-US" dirty="0"/>
          </a:p>
        </p:txBody>
      </p:sp>
      <p:sp>
        <p:nvSpPr>
          <p:cNvPr id="4" name="Slide Number Placeholder 3"/>
          <p:cNvSpPr>
            <a:spLocks noGrp="1"/>
          </p:cNvSpPr>
          <p:nvPr>
            <p:ph type="sldNum" sz="quarter" idx="10"/>
          </p:nvPr>
        </p:nvSpPr>
        <p:spPr/>
        <p:txBody>
          <a:bodyPr/>
          <a:lstStyle/>
          <a:p>
            <a:fld id="{F24892F5-BD81-4CB0-919D-D277D36F088F}" type="slidenum">
              <a:rPr lang="en-US" smtClean="0"/>
              <a:t>43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3349854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taking thes</a:t>
            </a:r>
            <a:r>
              <a:rPr lang="en-US" baseline="0" dirty="0" smtClean="0"/>
              <a:t>e concepts that we’ve put together. We can begin to think about how to minimize the impact of fluorescence spillover on spread. So, I’m going to take you through this quickly, but where you’re really going to beautifully see that implemented, is in </a:t>
            </a:r>
            <a:r>
              <a:rPr lang="en-US" baseline="0" dirty="0" err="1" smtClean="0"/>
              <a:t>xxxx’s</a:t>
            </a:r>
            <a:r>
              <a:rPr lang="en-US" baseline="0" dirty="0" smtClean="0"/>
              <a:t> talk this afternoon. So first, what we could do is, we know that resolution is a function of stain index. So we could try to increase the brightness. How do we do that? We use a brighter </a:t>
            </a:r>
            <a:r>
              <a:rPr lang="en-US" baseline="0" dirty="0" err="1" smtClean="0"/>
              <a:t>fluor</a:t>
            </a:r>
            <a:r>
              <a:rPr lang="en-US" baseline="0" dirty="0" smtClean="0"/>
              <a:t> for the CD56. the other thing we can do is to try and decrease the width of the negative, we’ve already shown you one example of that, and that is to reduce the spread by titrating the cd3 reagent, and again, you get the same benefit by increasing the stain index. And the third, if you understand is that we had three different factors that went into the amount of spread: the </a:t>
            </a:r>
            <a:r>
              <a:rPr lang="en-US" baseline="0" dirty="0" err="1" smtClean="0"/>
              <a:t>ag</a:t>
            </a:r>
            <a:r>
              <a:rPr lang="en-US" baseline="0" dirty="0" smtClean="0"/>
              <a:t> density, </a:t>
            </a:r>
            <a:r>
              <a:rPr lang="en-US" baseline="0" dirty="0" err="1" smtClean="0"/>
              <a:t>fluor</a:t>
            </a:r>
            <a:r>
              <a:rPr lang="en-US" baseline="0" dirty="0" smtClean="0"/>
              <a:t> brightness, and the spillover. So the other thing that we can do is use a </a:t>
            </a:r>
            <a:r>
              <a:rPr lang="en-US" baseline="0" dirty="0" err="1" smtClean="0"/>
              <a:t>fluor</a:t>
            </a:r>
            <a:r>
              <a:rPr lang="en-US" baseline="0" dirty="0" smtClean="0"/>
              <a:t> that has less spillover. So, these are the concepts you want to think about.</a:t>
            </a:r>
            <a:endParaRPr lang="en-US" dirty="0" smtClean="0"/>
          </a:p>
          <a:p>
            <a:endParaRPr lang="en-US" dirty="0"/>
          </a:p>
        </p:txBody>
      </p:sp>
      <p:sp>
        <p:nvSpPr>
          <p:cNvPr id="4" name="Slide Number Placeholder 3"/>
          <p:cNvSpPr>
            <a:spLocks noGrp="1"/>
          </p:cNvSpPr>
          <p:nvPr>
            <p:ph type="sldNum" sz="quarter" idx="10"/>
          </p:nvPr>
        </p:nvSpPr>
        <p:spPr/>
        <p:txBody>
          <a:bodyPr/>
          <a:lstStyle/>
          <a:p>
            <a:fld id="{207E6D1F-F13C-4727-832C-DC9D40A0EDA8}" type="slidenum">
              <a:rPr lang="en-US" smtClean="0">
                <a:solidFill>
                  <a:prstClr val="black"/>
                </a:solidFill>
              </a:rPr>
              <a:pPr/>
              <a:t>45</a:t>
            </a:fld>
            <a:endParaRPr lang="en-US">
              <a:solidFill>
                <a:prstClr val="black"/>
              </a:solidFill>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4229684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taking thes</a:t>
            </a:r>
            <a:r>
              <a:rPr lang="en-US" baseline="0" dirty="0" smtClean="0"/>
              <a:t>e concepts that we’ve put together. We can begin to think about how to minimize the impact of fluorescence spillover on spread. So, I’m going to take you through this quickly, but where you’re really going to beautifully see that implemented, is in </a:t>
            </a:r>
            <a:r>
              <a:rPr lang="en-US" baseline="0" dirty="0" err="1" smtClean="0"/>
              <a:t>xxxx’s</a:t>
            </a:r>
            <a:r>
              <a:rPr lang="en-US" baseline="0" dirty="0" smtClean="0"/>
              <a:t> talk this afternoon. So first, what we could do is, we know that resolution is a function of stain index. So we could try to increase the brightness. How do we do that? We use a brighter </a:t>
            </a:r>
            <a:r>
              <a:rPr lang="en-US" baseline="0" dirty="0" err="1" smtClean="0"/>
              <a:t>fluor</a:t>
            </a:r>
            <a:r>
              <a:rPr lang="en-US" baseline="0" dirty="0" smtClean="0"/>
              <a:t> for the CD56. the other thing we can do is to try and decrease the width of the negative, we’ve already shown you one example of that, and that is to reduce the spread by titrating the cd3 reagent, and again, you get the same benefit by increasing the stain index. And the third, if you understand is that we had three different factors that went into the amount of spread: the </a:t>
            </a:r>
            <a:r>
              <a:rPr lang="en-US" baseline="0" dirty="0" err="1" smtClean="0"/>
              <a:t>ag</a:t>
            </a:r>
            <a:r>
              <a:rPr lang="en-US" baseline="0" dirty="0" smtClean="0"/>
              <a:t> density, </a:t>
            </a:r>
            <a:r>
              <a:rPr lang="en-US" baseline="0" dirty="0" err="1" smtClean="0"/>
              <a:t>fluor</a:t>
            </a:r>
            <a:r>
              <a:rPr lang="en-US" baseline="0" dirty="0" smtClean="0"/>
              <a:t> brightness, and the spillover. So the other thing that we can do is use a </a:t>
            </a:r>
            <a:r>
              <a:rPr lang="en-US" baseline="0" dirty="0" err="1" smtClean="0"/>
              <a:t>fluor</a:t>
            </a:r>
            <a:r>
              <a:rPr lang="en-US" baseline="0" dirty="0" smtClean="0"/>
              <a:t> that has less spillover. So, these are the concepts you want to think about.</a:t>
            </a:r>
            <a:endParaRPr lang="en-US" dirty="0" smtClean="0"/>
          </a:p>
          <a:p>
            <a:endParaRPr lang="en-US" dirty="0"/>
          </a:p>
        </p:txBody>
      </p:sp>
      <p:sp>
        <p:nvSpPr>
          <p:cNvPr id="4" name="Slide Number Placeholder 3"/>
          <p:cNvSpPr>
            <a:spLocks noGrp="1"/>
          </p:cNvSpPr>
          <p:nvPr>
            <p:ph type="sldNum" sz="quarter" idx="10"/>
          </p:nvPr>
        </p:nvSpPr>
        <p:spPr/>
        <p:txBody>
          <a:bodyPr/>
          <a:lstStyle/>
          <a:p>
            <a:fld id="{207E6D1F-F13C-4727-832C-DC9D40A0EDA8}" type="slidenum">
              <a:rPr lang="en-US" smtClean="0">
                <a:solidFill>
                  <a:prstClr val="black"/>
                </a:solidFill>
              </a:rPr>
              <a:pPr/>
              <a:t>46</a:t>
            </a:fld>
            <a:endParaRPr lang="en-US">
              <a:solidFill>
                <a:prstClr val="black"/>
              </a:solidFill>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422968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what we are showing is cd197 on the x axis and cd3 on the y axis. And here, we are pairing cd197 with fluorochromes of different brightness. If you are familiar with these fluorochromes, looking at the first three, PE, PE-CF594, and BV421. So if we look at those three fluorochromes, you see that your best able to resolve the four subsets that you are looking for in that experiment. So, depending on what you’re studying, it’s very important to have the right fluorochromes paired with the right partners. And the rule of thumb is that we are always pairing </a:t>
            </a:r>
            <a:r>
              <a:rPr lang="en-US" i="0" baseline="0" dirty="0" smtClean="0"/>
              <a:t>dim </a:t>
            </a:r>
            <a:r>
              <a:rPr lang="en-US" i="1" baseline="0" dirty="0" smtClean="0"/>
              <a:t>low density </a:t>
            </a:r>
            <a:r>
              <a:rPr lang="en-US" i="0" baseline="0" dirty="0" smtClean="0"/>
              <a:t>antigens</a:t>
            </a:r>
            <a:r>
              <a:rPr lang="en-US" baseline="0" dirty="0" smtClean="0"/>
              <a:t> with bright fluorochromes to make sure we are not missing any of the biology.</a:t>
            </a:r>
            <a:endParaRPr lang="en-US" dirty="0"/>
          </a:p>
        </p:txBody>
      </p:sp>
      <p:sp>
        <p:nvSpPr>
          <p:cNvPr id="4" name="Slide Number Placeholder 3"/>
          <p:cNvSpPr>
            <a:spLocks noGrp="1"/>
          </p:cNvSpPr>
          <p:nvPr>
            <p:ph type="sldNum" sz="quarter" idx="10"/>
          </p:nvPr>
        </p:nvSpPr>
        <p:spPr/>
        <p:txBody>
          <a:bodyPr/>
          <a:lstStyle/>
          <a:p>
            <a:fld id="{E261C542-9E76-4A89-9891-6EAFBED8DCC2}" type="slidenum">
              <a:rPr lang="en-US" smtClean="0"/>
              <a:t>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848124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This morning you have heard about fluorochromes, biology, and characteristics of the instrument that are very important to take into consideration when it comes to panel design.  </a:t>
            </a:r>
          </a:p>
          <a:p>
            <a:pPr defTabSz="931774">
              <a:defRPr/>
            </a:pPr>
            <a:endParaRPr lang="en-US" dirty="0"/>
          </a:p>
          <a:p>
            <a:pPr defTabSz="931774">
              <a:defRPr/>
            </a:pPr>
            <a:r>
              <a:rPr lang="en-US" dirty="0"/>
              <a:t>In this talk I am going to take all that information and show you how to apply it in order to logically design multi-color flow cytometry panels.</a:t>
            </a:r>
          </a:p>
          <a:p>
            <a:pPr defTabSz="931774">
              <a:defRPr/>
            </a:pPr>
            <a:endParaRPr lang="en-US" dirty="0"/>
          </a:p>
          <a:p>
            <a:pPr defTabSz="931774">
              <a:defRPr/>
            </a:pPr>
            <a:endParaRPr lang="en-AU" dirty="0" smtClean="0"/>
          </a:p>
          <a:p>
            <a:endParaRPr lang="en-US" dirty="0"/>
          </a:p>
        </p:txBody>
      </p:sp>
      <p:sp>
        <p:nvSpPr>
          <p:cNvPr id="4" name="Slide Number Placeholder 3"/>
          <p:cNvSpPr>
            <a:spLocks noGrp="1"/>
          </p:cNvSpPr>
          <p:nvPr>
            <p:ph type="sldNum" sz="quarter" idx="10"/>
          </p:nvPr>
        </p:nvSpPr>
        <p:spPr/>
        <p:txBody>
          <a:bodyPr/>
          <a:lstStyle/>
          <a:p>
            <a:fld id="{E261C542-9E76-4A89-9891-6EAFBED8DCC2}" type="slidenum">
              <a:rPr lang="en-US" smtClean="0"/>
              <a:t>47</a:t>
            </a:fld>
            <a:endParaRPr lang="en-US" dirty="0"/>
          </a:p>
        </p:txBody>
      </p:sp>
    </p:spTree>
    <p:extLst>
      <p:ext uri="{BB962C8B-B14F-4D97-AF65-F5344CB8AC3E}">
        <p14:creationId xmlns:p14="http://schemas.microsoft.com/office/powerpoint/2010/main" val="259604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effectLst/>
                <a:latin typeface="+mn-lt"/>
                <a:ea typeface="+mn-ea"/>
                <a:cs typeface="+mn-cs"/>
              </a:rPr>
              <a:t>We are going to take into consideration what we know about the instrument,</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effectLst/>
                <a:latin typeface="+mn-lt"/>
                <a:ea typeface="+mn-ea"/>
                <a:cs typeface="+mn-cs"/>
              </a:rPr>
              <a:t>what we know about the biology, and when I say biology what I am referring to is antigen levels of expression and co-expression, which is going to be critical in panel design,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effectLst/>
                <a:latin typeface="+mn-lt"/>
                <a:ea typeface="+mn-ea"/>
                <a:cs typeface="+mn-cs"/>
              </a:rPr>
              <a:t>and finally what we know about the fluorochromes in order to design optimal panels that will lead to very robust assays.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effectLst/>
                <a:latin typeface="+mn-lt"/>
                <a:ea typeface="+mn-ea"/>
                <a:cs typeface="+mn-cs"/>
              </a:rPr>
              <a:t>We are going to learn about rules that we need to apply to developing panels.  I want to be very clear from the beginning, that the rules that we are going to explain apply from a low-end complexity panel, let’s say a 5 or 6-color panel, to a very high-end, high complexity panel, let’s say 11 up to 18 colors.  </a:t>
            </a:r>
            <a:r>
              <a:rPr lang="en-US" sz="1200" b="0" kern="1200" dirty="0" smtClean="0">
                <a:solidFill>
                  <a:srgbClr val="FF0000"/>
                </a:solidFill>
                <a:effectLst/>
                <a:latin typeface="+mn-lt"/>
                <a:ea typeface="+mn-ea"/>
                <a:cs typeface="+mn-cs"/>
              </a:rPr>
              <a:t>And</a:t>
            </a:r>
            <a:r>
              <a:rPr lang="en-US" sz="1200" b="0" kern="1200" baseline="0" dirty="0" smtClean="0">
                <a:solidFill>
                  <a:srgbClr val="FF0000"/>
                </a:solidFill>
                <a:effectLst/>
                <a:latin typeface="+mn-lt"/>
                <a:ea typeface="+mn-ea"/>
                <a:cs typeface="+mn-cs"/>
              </a:rPr>
              <a:t> the same rules apply to panels only staining for surface antigens vs. panels that include IC markers.</a:t>
            </a:r>
            <a:endParaRPr lang="en-US" sz="1200" b="0" kern="1200" dirty="0" smtClean="0">
              <a:solidFill>
                <a:srgbClr val="FF00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effectLst/>
                <a:latin typeface="+mn-lt"/>
                <a:ea typeface="+mn-ea"/>
                <a:cs typeface="+mn-cs"/>
              </a:rPr>
              <a:t>I</a:t>
            </a:r>
            <a:r>
              <a:rPr lang="en-US" sz="1200" kern="1200" baseline="0" dirty="0" smtClean="0">
                <a:solidFill>
                  <a:schemeClr val="tx1"/>
                </a:solidFill>
                <a:effectLst/>
                <a:latin typeface="+mn-lt"/>
                <a:ea typeface="+mn-ea"/>
                <a:cs typeface="+mn-cs"/>
              </a:rPr>
              <a:t> am</a:t>
            </a:r>
            <a:r>
              <a:rPr lang="en-US" sz="1200" kern="1200" dirty="0" smtClean="0">
                <a:solidFill>
                  <a:schemeClr val="tx1"/>
                </a:solidFill>
                <a:effectLst/>
                <a:latin typeface="+mn-lt"/>
                <a:ea typeface="+mn-ea"/>
                <a:cs typeface="+mn-cs"/>
              </a:rPr>
              <a:t> also going to explain how you can understand if your choices of fluorochromes within a certain panel are optimal or not.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kern="1200" dirty="0" smtClean="0">
                <a:solidFill>
                  <a:srgbClr val="FF0000"/>
                </a:solidFill>
                <a:effectLst/>
                <a:latin typeface="+mn-lt"/>
                <a:ea typeface="+mn-ea"/>
                <a:cs typeface="+mn-cs"/>
              </a:rPr>
              <a:t>And finally I</a:t>
            </a:r>
            <a:r>
              <a:rPr lang="en-US" sz="1200" b="0" kern="1200" baseline="0" dirty="0" smtClean="0">
                <a:solidFill>
                  <a:srgbClr val="FF0000"/>
                </a:solidFill>
                <a:effectLst/>
                <a:latin typeface="+mn-lt"/>
                <a:ea typeface="+mn-ea"/>
                <a:cs typeface="+mn-cs"/>
              </a:rPr>
              <a:t> will be discussing</a:t>
            </a:r>
            <a:r>
              <a:rPr lang="en-US" sz="1200" b="0" kern="1200" dirty="0" smtClean="0">
                <a:solidFill>
                  <a:srgbClr val="FF0000"/>
                </a:solidFill>
                <a:effectLst/>
                <a:latin typeface="+mn-lt"/>
                <a:ea typeface="+mn-ea"/>
                <a:cs typeface="+mn-cs"/>
              </a:rPr>
              <a:t> -- and I want</a:t>
            </a:r>
            <a:r>
              <a:rPr lang="en-US" sz="1200" b="0" kern="1200" baseline="0" dirty="0" smtClean="0">
                <a:solidFill>
                  <a:srgbClr val="FF0000"/>
                </a:solidFill>
                <a:effectLst/>
                <a:latin typeface="+mn-lt"/>
                <a:ea typeface="+mn-ea"/>
                <a:cs typeface="+mn-cs"/>
              </a:rPr>
              <a:t> to make sure that you keep this in mind </a:t>
            </a:r>
            <a:r>
              <a:rPr lang="en-US" sz="1200" b="0" kern="1200" dirty="0" smtClean="0">
                <a:solidFill>
                  <a:srgbClr val="FF0000"/>
                </a:solidFill>
                <a:effectLst/>
                <a:latin typeface="+mn-lt"/>
                <a:ea typeface="+mn-ea"/>
                <a:cs typeface="+mn-cs"/>
              </a:rPr>
              <a:t>from the beginning</a:t>
            </a:r>
            <a:r>
              <a:rPr lang="en-US" sz="1200" b="1" kern="1200" dirty="0" smtClean="0">
                <a:solidFill>
                  <a:srgbClr val="FF0000"/>
                </a:solidFill>
                <a:effectLst/>
                <a:latin typeface="+mn-lt"/>
                <a:ea typeface="+mn-ea"/>
                <a:cs typeface="+mn-cs"/>
              </a:rPr>
              <a:t> </a:t>
            </a:r>
            <a:r>
              <a:rPr lang="en-US" sz="1200" kern="1200" dirty="0" smtClean="0">
                <a:solidFill>
                  <a:schemeClr val="tx1"/>
                </a:solidFill>
                <a:effectLst/>
                <a:latin typeface="+mn-lt"/>
                <a:ea typeface="+mn-ea"/>
                <a:cs typeface="+mn-cs"/>
              </a:rPr>
              <a:t>-- that panel design might be an iterative process.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effectLst/>
                <a:latin typeface="+mn-lt"/>
                <a:ea typeface="+mn-ea"/>
                <a:cs typeface="+mn-cs"/>
              </a:rPr>
              <a:t>When we do Panel Design what we do is to narrow down the selection of reagents we are going to test from a theoretical approach, but it’s only by testing the actual combination that you think is good with every single control that we are going to explain that you will know if your panel is good or not.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effectLst/>
                <a:latin typeface="+mn-lt"/>
                <a:ea typeface="+mn-ea"/>
                <a:cs typeface="+mn-cs"/>
              </a:rPr>
              <a:t>You might come to the conclusion after analyzing the data that your data is not optimal.  So you will have to go back and redesign that panel.  And you are going to learn a lot throughout this process.  </a:t>
            </a:r>
          </a:p>
        </p:txBody>
      </p:sp>
      <p:sp>
        <p:nvSpPr>
          <p:cNvPr id="4" name="Slide Number Placeholder 3"/>
          <p:cNvSpPr>
            <a:spLocks noGrp="1"/>
          </p:cNvSpPr>
          <p:nvPr>
            <p:ph type="sldNum" sz="quarter" idx="10"/>
          </p:nvPr>
        </p:nvSpPr>
        <p:spPr/>
        <p:txBody>
          <a:bodyPr/>
          <a:lstStyle/>
          <a:p>
            <a:fld id="{E261C542-9E76-4A89-9891-6EAFBED8DCC2}" type="slidenum">
              <a:rPr lang="en-US" smtClean="0"/>
              <a:t>48</a:t>
            </a:fld>
            <a:endParaRPr lang="en-US" dirty="0"/>
          </a:p>
        </p:txBody>
      </p:sp>
    </p:spTree>
    <p:extLst>
      <p:ext uri="{BB962C8B-B14F-4D97-AF65-F5344CB8AC3E}">
        <p14:creationId xmlns:p14="http://schemas.microsoft.com/office/powerpoint/2010/main" val="34149131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example that I chose in order to explain to you how these rules work and how to approach panel design is a simple assay.  It’s a six-color assay, and the goal of this assay is to identify a subset of cells that some of you might be familiar with, that are called regulatory T cells or Tregs.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might or might not be familiar with these cells, and if you have never worked with these cells and this is not the subject of interest in your lab, it’s okay.  I want you to think that you have a subset of cells that are your interest at identifying by flow cytometry, and that there are six markers that you are using to identify those cells.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case of the regulatory T cells the markers that I chose and that you will be hearing about across the presentation are CD3, CD4, CD8, CD25, CD127 and CD45RA.  Again, for some of you, these CD markers might not mean too much, so think about CD1, 2, 3 or ABCD.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want to do is to classify these markers</a:t>
            </a:r>
            <a:r>
              <a:rPr lang="en-US" sz="1200" kern="1200" baseline="0" dirty="0" smtClean="0">
                <a:solidFill>
                  <a:schemeClr val="tx1"/>
                </a:solidFill>
                <a:effectLst/>
                <a:latin typeface="+mn-lt"/>
                <a:ea typeface="+mn-ea"/>
                <a:cs typeface="+mn-cs"/>
              </a:rPr>
              <a:t> around the biology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you saw in the presentation, the classification from the Roederer paper is very useful.  So I want you to think that some of the markers, will be considered </a:t>
            </a:r>
            <a:r>
              <a:rPr lang="en-US" sz="1200" b="1" kern="1200" dirty="0" smtClean="0">
                <a:solidFill>
                  <a:schemeClr val="tx1"/>
                </a:solidFill>
                <a:effectLst/>
                <a:latin typeface="+mn-lt"/>
                <a:ea typeface="+mn-ea"/>
                <a:cs typeface="+mn-cs"/>
              </a:rPr>
              <a:t>primary</a:t>
            </a:r>
            <a:r>
              <a:rPr lang="en-US" sz="1200" kern="1200" dirty="0" smtClean="0">
                <a:solidFill>
                  <a:schemeClr val="tx1"/>
                </a:solidFill>
                <a:effectLst/>
                <a:latin typeface="+mn-lt"/>
                <a:ea typeface="+mn-ea"/>
                <a:cs typeface="+mn-cs"/>
              </a:rPr>
              <a:t> markers.  Those markers are the markers that allow us to identify big populations – T cells, B cells, monocytes, dendritic cells.  So in this case, those markers will allow us to identify T cells.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Other markers are the markers that are expressed over a continuum , that have different levels of expression in different cell types. And those antigens are called </a:t>
            </a:r>
            <a:r>
              <a:rPr lang="en-US" sz="1200" b="1" kern="1200" dirty="0" smtClean="0">
                <a:solidFill>
                  <a:schemeClr val="tx1"/>
                </a:solidFill>
                <a:effectLst/>
                <a:latin typeface="+mn-lt"/>
                <a:ea typeface="+mn-ea"/>
                <a:cs typeface="+mn-cs"/>
              </a:rPr>
              <a:t>secondary</a:t>
            </a:r>
            <a:r>
              <a:rPr lang="en-US" sz="1200" kern="1200" dirty="0" smtClean="0">
                <a:solidFill>
                  <a:schemeClr val="tx1"/>
                </a:solidFill>
                <a:effectLst/>
                <a:latin typeface="+mn-lt"/>
                <a:ea typeface="+mn-ea"/>
                <a:cs typeface="+mn-cs"/>
              </a:rPr>
              <a:t>.  And in the case of this panel, the marker that we are going to consider secondary is CD45RA.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Finally there are those markers that are super critical to us, that will allow us to identify the smaller subset of cells. And in this case, those markers that we call </a:t>
            </a:r>
            <a:r>
              <a:rPr lang="en-US" sz="1200" b="1" kern="1200" dirty="0" smtClean="0">
                <a:solidFill>
                  <a:schemeClr val="tx1"/>
                </a:solidFill>
                <a:effectLst/>
                <a:latin typeface="+mn-lt"/>
                <a:ea typeface="+mn-ea"/>
                <a:cs typeface="+mn-cs"/>
              </a:rPr>
              <a:t>tertiary</a:t>
            </a:r>
            <a:r>
              <a:rPr lang="en-US" sz="1200" kern="1200" dirty="0" smtClean="0">
                <a:solidFill>
                  <a:schemeClr val="tx1"/>
                </a:solidFill>
                <a:effectLst/>
                <a:latin typeface="+mn-lt"/>
                <a:ea typeface="+mn-ea"/>
                <a:cs typeface="+mn-cs"/>
              </a:rPr>
              <a:t> are CD25 and CD127.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Again, for those of you who are not familiar with these cells, think about the cell types that you’re interested in, in your lab, and how the markers that you’re using to identify those cells could be classified into different groups.  So if we think about antigen density, and as was explained this morning there is a correlation and you will see that in general the primary markers are expressed at very high levels, the secondary marker at intermediate or can also be expressed at high levels.  And then what are very important are those tertiary markers.  Those are critical, are often expressed at very low levels, or identify rare cell subsets, as you see in this table.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Based on the markers that you’ve chosen, you’re going to have in your head, in your mind, a gating strategy.  So you are thinking how you’re going to combine these markers and you’re going to draw plots and gates that will allow you to identify the cells of interest in your assay.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here what I’m showing you in this tree is that I’m going to use two markers to identify the bigger subsets, so CD3 and CD4.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then come those two critical markers that are CD25 and CD127.  I want you to notice that the CD25 and CD127 are within the same circle, and what that means – and the reason I want to point that out to you – is because in my mind that means co-expression</a:t>
            </a:r>
            <a:r>
              <a:rPr lang="en-US" sz="1200" kern="1200" baseline="0" dirty="0" smtClean="0">
                <a:solidFill>
                  <a:schemeClr val="tx1"/>
                </a:solidFill>
                <a:effectLst/>
                <a:latin typeface="+mn-lt"/>
                <a:ea typeface="+mn-ea"/>
                <a:cs typeface="+mn-cs"/>
              </a:rPr>
              <a:t> which you heard about repeatedly this morning.</a:t>
            </a:r>
            <a:r>
              <a:rPr lang="en-US" sz="1200" kern="1200" dirty="0" smtClean="0">
                <a:solidFill>
                  <a:schemeClr val="tx1"/>
                </a:solidFill>
                <a:effectLst/>
                <a:latin typeface="+mn-lt"/>
                <a:ea typeface="+mn-ea"/>
                <a:cs typeface="+mn-cs"/>
              </a:rPr>
              <a:t>  I’m interested about the co-expression of CD25 and CD127 within the same cell population.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information is going to be critical when we decide what fluorochromes are we going to assign to these two markers.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Finally CD45RA  will allow us to further classify those cells that are CD25 high and CD127 dim  into smaller subsets called naïve and memory.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a:t>
            </a:r>
            <a:r>
              <a:rPr lang="en-US" sz="1200" kern="1200" baseline="0" dirty="0" smtClean="0">
                <a:solidFill>
                  <a:schemeClr val="tx1"/>
                </a:solidFill>
                <a:effectLst/>
                <a:latin typeface="+mn-lt"/>
                <a:ea typeface="+mn-ea"/>
                <a:cs typeface="+mn-cs"/>
              </a:rPr>
              <a:t> at this point </a:t>
            </a:r>
            <a:r>
              <a:rPr lang="en-US" sz="1200" kern="1200" dirty="0" smtClean="0">
                <a:solidFill>
                  <a:schemeClr val="tx1"/>
                </a:solidFill>
                <a:effectLst/>
                <a:latin typeface="+mn-lt"/>
                <a:ea typeface="+mn-ea"/>
                <a:cs typeface="+mn-cs"/>
              </a:rPr>
              <a:t>we have is a gating strategy in mind</a:t>
            </a:r>
            <a:r>
              <a:rPr lang="en-US" sz="1200" kern="1200" baseline="0" dirty="0" smtClean="0">
                <a:solidFill>
                  <a:schemeClr val="tx1"/>
                </a:solidFill>
                <a:effectLst/>
                <a:latin typeface="+mn-lt"/>
                <a:ea typeface="+mn-ea"/>
                <a:cs typeface="+mn-cs"/>
              </a:rPr>
              <a:t> and we have identified our populations of interest, those cells that are most important for our assay results.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From this it is very useful to create a co-expression table.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Here you can list all of the populations of interest: For this assay it is total Tregs, Memory T cells and Effector T cells.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each marker on each sub-population you want to show which antigens are co-expressed and what is</a:t>
            </a:r>
            <a:r>
              <a:rPr lang="en-US" sz="1200" kern="1200" baseline="0" dirty="0" smtClean="0">
                <a:solidFill>
                  <a:schemeClr val="tx1"/>
                </a:solidFill>
                <a:effectLst/>
                <a:latin typeface="+mn-lt"/>
                <a:ea typeface="+mn-ea"/>
                <a:cs typeface="+mn-cs"/>
              </a:rPr>
              <a:t> the density of the antigen on the sub-population.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This is an important point.  As you saw with CD45RA in ELEVATE.  The density of an antigen can vary </a:t>
            </a:r>
            <a:r>
              <a:rPr lang="en-US" sz="1200" kern="1200" baseline="0" dirty="0" err="1" smtClean="0">
                <a:solidFill>
                  <a:schemeClr val="tx1"/>
                </a:solidFill>
                <a:effectLst/>
                <a:latin typeface="+mn-lt"/>
                <a:ea typeface="+mn-ea"/>
                <a:cs typeface="+mn-cs"/>
              </a:rPr>
              <a:t>dramitically</a:t>
            </a:r>
            <a:r>
              <a:rPr lang="en-US" sz="1200" kern="1200" baseline="0" dirty="0" smtClean="0">
                <a:solidFill>
                  <a:schemeClr val="tx1"/>
                </a:solidFill>
                <a:effectLst/>
                <a:latin typeface="+mn-lt"/>
                <a:ea typeface="+mn-ea"/>
                <a:cs typeface="+mn-cs"/>
              </a:rPr>
              <a:t> on different subsets.  When thinking about co-expressed antigens you need to think about the expression level on that sub-</a:t>
            </a:r>
            <a:r>
              <a:rPr lang="en-US" sz="1200" kern="1200" baseline="0" dirty="0" err="1" smtClean="0">
                <a:solidFill>
                  <a:schemeClr val="tx1"/>
                </a:solidFill>
                <a:effectLst/>
                <a:latin typeface="+mn-lt"/>
                <a:ea typeface="+mn-ea"/>
                <a:cs typeface="+mn-cs"/>
              </a:rPr>
              <a:t>spopulation</a:t>
            </a:r>
            <a:r>
              <a:rPr lang="en-US" sz="1200"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smtClean="0">
                <a:solidFill>
                  <a:schemeClr val="tx1"/>
                </a:solidFill>
                <a:effectLst/>
                <a:latin typeface="+mn-lt"/>
                <a:ea typeface="+mn-ea"/>
                <a:cs typeface="+mn-cs"/>
              </a:rPr>
              <a:t>The </a:t>
            </a:r>
            <a:r>
              <a:rPr lang="en-US" sz="1200" kern="1200" baseline="0" dirty="0" smtClean="0">
                <a:solidFill>
                  <a:schemeClr val="tx1"/>
                </a:solidFill>
                <a:effectLst/>
                <a:latin typeface="+mn-lt"/>
                <a:ea typeface="+mn-ea"/>
                <a:cs typeface="+mn-cs"/>
              </a:rPr>
              <a:t>the</a:t>
            </a:r>
            <a:r>
              <a:rPr lang="en-US" sz="1200" kern="1200" dirty="0" smtClean="0">
                <a:solidFill>
                  <a:schemeClr val="tx1"/>
                </a:solidFill>
                <a:effectLst/>
                <a:latin typeface="+mn-lt"/>
                <a:ea typeface="+mn-ea"/>
                <a:cs typeface="+mn-cs"/>
              </a:rPr>
              <a:t> some information about the antigens that we’re interested about.  </a:t>
            </a:r>
            <a:r>
              <a:rPr lang="en-US" sz="1200" b="0" kern="1200" baseline="0" dirty="0" smtClean="0">
                <a:solidFill>
                  <a:schemeClr val="tx1"/>
                </a:solidFill>
                <a:effectLst/>
                <a:latin typeface="+mn-lt"/>
                <a:ea typeface="+mn-ea"/>
                <a:cs typeface="+mn-cs"/>
              </a:rPr>
              <a:t> It might be that for the markers that you are interested at you already have this information because you have been studying those cells, or there is historical data in your lab.  But if you are interested in markers that you are not familiar with then you should search the literature and find as much of this information as possible before moving forward with panel design.  The more information you have the better your decision making process.</a:t>
            </a:r>
            <a:endParaRPr lang="en-US"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you have a list of markers that you will be using to identify the cells of interest, what</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Those are CD3, CD4 and CD8 and are shown as dark gray.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Again, for those of you who are not familiar with these cells, think about the cell types that you’re interested in, in your lab, and how the markers that you’re using to identify those cells could be classified into different groups.  So if we think about antigen density, and as was explained this morning there is a correlation and you will see that in general the primary markers are expressed at very high levels, the secondary marker at intermediate or can also be expressed at high levels.  And then what are very important are those tertiary markers.  Those are critical, are often expressed at very low levels, or identify rare cell subsets, as you see in this table.   </a:t>
            </a:r>
          </a:p>
          <a:p>
            <a:endParaRPr lang="en-US" dirty="0"/>
          </a:p>
        </p:txBody>
      </p:sp>
      <p:sp>
        <p:nvSpPr>
          <p:cNvPr id="4" name="Slide Number Placeholder 3"/>
          <p:cNvSpPr>
            <a:spLocks noGrp="1"/>
          </p:cNvSpPr>
          <p:nvPr>
            <p:ph type="sldNum" sz="quarter" idx="10"/>
          </p:nvPr>
        </p:nvSpPr>
        <p:spPr/>
        <p:txBody>
          <a:bodyPr/>
          <a:lstStyle/>
          <a:p>
            <a:fld id="{E261C542-9E76-4A89-9891-6EAFBED8DCC2}" type="slidenum">
              <a:rPr lang="en-US" smtClean="0"/>
              <a:t>49</a:t>
            </a:fld>
            <a:endParaRPr lang="en-US" dirty="0"/>
          </a:p>
        </p:txBody>
      </p:sp>
    </p:spTree>
    <p:extLst>
      <p:ext uri="{BB962C8B-B14F-4D97-AF65-F5344CB8AC3E}">
        <p14:creationId xmlns:p14="http://schemas.microsoft.com/office/powerpoint/2010/main" val="3201207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sz="1200" kern="1200" dirty="0" smtClean="0">
                <a:solidFill>
                  <a:schemeClr val="tx1"/>
                </a:solidFill>
                <a:effectLst/>
                <a:latin typeface="+mn-lt"/>
                <a:ea typeface="+mn-ea"/>
                <a:cs typeface="+mn-cs"/>
              </a:rPr>
              <a:t>Back</a:t>
            </a:r>
            <a:r>
              <a:rPr lang="en-US" sz="1200" kern="1200" baseline="0" dirty="0" smtClean="0">
                <a:solidFill>
                  <a:schemeClr val="tx1"/>
                </a:solidFill>
                <a:effectLst/>
                <a:latin typeface="+mn-lt"/>
                <a:ea typeface="+mn-ea"/>
                <a:cs typeface="+mn-cs"/>
              </a:rPr>
              <a:t> to our example, t</a:t>
            </a:r>
            <a:r>
              <a:rPr lang="en-US" sz="1200" kern="1200" dirty="0" smtClean="0">
                <a:solidFill>
                  <a:schemeClr val="tx1"/>
                </a:solidFill>
                <a:effectLst/>
                <a:latin typeface="+mn-lt"/>
                <a:ea typeface="+mn-ea"/>
                <a:cs typeface="+mn-cs"/>
              </a:rPr>
              <a:t>his analysis will be run on a 2-laser, 6-color instrument with the available choice of fluorochromes as shown</a:t>
            </a:r>
            <a:r>
              <a:rPr lang="en-US" sz="1200" kern="1200" baseline="0" dirty="0" smtClean="0">
                <a:solidFill>
                  <a:schemeClr val="tx1"/>
                </a:solidFill>
                <a:effectLst/>
                <a:latin typeface="+mn-lt"/>
                <a:ea typeface="+mn-ea"/>
                <a:cs typeface="+mn-cs"/>
              </a:rPr>
              <a:t> in the table.</a:t>
            </a:r>
          </a:p>
          <a:p>
            <a:pPr marL="0" indent="0">
              <a:buFont typeface="Arial" pitchFamily="34" charset="0"/>
              <a:buNone/>
            </a:pPr>
            <a:endParaRPr lang="en-US" sz="1200" kern="1200" baseline="0" dirty="0" smtClean="0">
              <a:solidFill>
                <a:schemeClr val="tx1"/>
              </a:solidFill>
              <a:effectLst/>
              <a:latin typeface="+mn-lt"/>
              <a:ea typeface="+mn-ea"/>
              <a:cs typeface="+mn-cs"/>
            </a:endParaRPr>
          </a:p>
          <a:p>
            <a:pPr marL="0" indent="0">
              <a:buFont typeface="Arial" pitchFamily="34" charset="0"/>
              <a:buNone/>
            </a:pPr>
            <a:r>
              <a:rPr lang="en-US" sz="1200" kern="1200" dirty="0" smtClean="0">
                <a:solidFill>
                  <a:schemeClr val="tx1"/>
                </a:solidFill>
                <a:effectLst/>
                <a:latin typeface="+mn-lt"/>
                <a:ea typeface="+mn-ea"/>
                <a:cs typeface="+mn-cs"/>
              </a:rPr>
              <a:t>What I’m going to do during the first part of this talk is to walk you through three scenarios.  </a:t>
            </a:r>
          </a:p>
          <a:p>
            <a:pPr marL="0" indent="0">
              <a:buFont typeface="Arial" pitchFamily="34" charset="0"/>
              <a:buNone/>
            </a:pPr>
            <a:r>
              <a:rPr lang="en-US" sz="1200" kern="1200" dirty="0" smtClean="0">
                <a:solidFill>
                  <a:schemeClr val="tx1"/>
                </a:solidFill>
                <a:effectLst/>
                <a:latin typeface="+mn-lt"/>
                <a:ea typeface="+mn-ea"/>
                <a:cs typeface="+mn-cs"/>
              </a:rPr>
              <a:t>We are going to look at the data together from those three examples in order to illustrate the main rules around panel design. </a:t>
            </a:r>
          </a:p>
          <a:p>
            <a:pPr marL="0" indent="0">
              <a:buFont typeface="Arial" pitchFamily="34" charset="0"/>
              <a:buNone/>
            </a:pPr>
            <a:endParaRPr lang="en-US" sz="1200" kern="1200" dirty="0" smtClean="0">
              <a:solidFill>
                <a:schemeClr val="tx1"/>
              </a:solidFill>
              <a:effectLst/>
              <a:latin typeface="+mn-lt"/>
              <a:ea typeface="+mn-ea"/>
              <a:cs typeface="+mn-cs"/>
            </a:endParaRPr>
          </a:p>
          <a:p>
            <a:pPr marL="0" indent="0">
              <a:buFont typeface="Arial" pitchFamily="34" charset="0"/>
              <a:buNone/>
            </a:pPr>
            <a:r>
              <a:rPr lang="en-US" sz="1200" kern="1200" dirty="0" smtClean="0">
                <a:solidFill>
                  <a:schemeClr val="tx1"/>
                </a:solidFill>
                <a:effectLst/>
                <a:latin typeface="+mn-lt"/>
                <a:ea typeface="+mn-ea"/>
                <a:cs typeface="+mn-cs"/>
              </a:rPr>
              <a:t>In the first example, I want to show you what will happen if we don’t consider any of the rules, and we just randomly choose the reagents to use in this flow cytometry experiment.  </a:t>
            </a:r>
          </a:p>
          <a:p>
            <a:pPr marL="0" indent="0">
              <a:buFont typeface="Arial" pitchFamily="34" charset="0"/>
              <a:buNone/>
            </a:pPr>
            <a:endParaRPr lang="en-US" sz="1200" kern="1200" dirty="0" smtClean="0">
              <a:solidFill>
                <a:schemeClr val="tx1"/>
              </a:solidFill>
              <a:effectLst/>
              <a:latin typeface="+mn-lt"/>
              <a:ea typeface="+mn-ea"/>
              <a:cs typeface="+mn-cs"/>
            </a:endParaRPr>
          </a:p>
          <a:p>
            <a:pPr marL="0" indent="0">
              <a:buFont typeface="Arial" pitchFamily="34" charset="0"/>
              <a:buNone/>
            </a:pPr>
            <a:r>
              <a:rPr lang="en-US" sz="1200" kern="1200" dirty="0" smtClean="0">
                <a:solidFill>
                  <a:schemeClr val="tx1"/>
                </a:solidFill>
                <a:effectLst/>
                <a:latin typeface="+mn-lt"/>
                <a:ea typeface="+mn-ea"/>
                <a:cs typeface="+mn-cs"/>
              </a:rPr>
              <a:t>In the second example we are going to see what happens when we remember to consider antigen density and fluorochrome brightness.  </a:t>
            </a:r>
          </a:p>
          <a:p>
            <a:pPr marL="0" indent="0">
              <a:buFont typeface="Arial" pitchFamily="34" charset="0"/>
              <a:buNone/>
            </a:pPr>
            <a:endParaRPr lang="en-US" sz="1200" kern="1200" dirty="0" smtClean="0">
              <a:solidFill>
                <a:schemeClr val="tx1"/>
              </a:solidFill>
              <a:effectLst/>
              <a:latin typeface="+mn-lt"/>
              <a:ea typeface="+mn-ea"/>
              <a:cs typeface="+mn-cs"/>
            </a:endParaRPr>
          </a:p>
          <a:p>
            <a:pPr marL="0" indent="0">
              <a:buFont typeface="Arial" pitchFamily="34" charset="0"/>
              <a:buNone/>
            </a:pPr>
            <a:r>
              <a:rPr lang="en-US" sz="1200" kern="1200" dirty="0" smtClean="0">
                <a:solidFill>
                  <a:schemeClr val="tx1"/>
                </a:solidFill>
                <a:effectLst/>
                <a:latin typeface="+mn-lt"/>
                <a:ea typeface="+mn-ea"/>
                <a:cs typeface="+mn-cs"/>
              </a:rPr>
              <a:t>And in the third example we will be combining everything that is important for panel design –antigen density, fluorochrome brightness, spillover and co-expression.  </a:t>
            </a:r>
          </a:p>
          <a:p>
            <a:pPr marL="0" indent="0">
              <a:buFont typeface="Arial" pitchFamily="34" charset="0"/>
              <a:buNone/>
            </a:pPr>
            <a:endParaRPr lang="en-US" sz="1200" kern="1200" dirty="0" smtClean="0">
              <a:solidFill>
                <a:schemeClr val="tx1"/>
              </a:solidFill>
              <a:effectLst/>
              <a:latin typeface="+mn-lt"/>
              <a:ea typeface="+mn-ea"/>
              <a:cs typeface="+mn-cs"/>
            </a:endParaRPr>
          </a:p>
          <a:p>
            <a:pPr marL="0" indent="0">
              <a:buFont typeface="Arial" pitchFamily="34" charset="0"/>
              <a:buNone/>
            </a:pPr>
            <a:r>
              <a:rPr lang="en-US" sz="1200" kern="1200" dirty="0" smtClean="0">
                <a:solidFill>
                  <a:schemeClr val="tx1"/>
                </a:solidFill>
                <a:effectLst/>
                <a:latin typeface="+mn-lt"/>
                <a:ea typeface="+mn-ea"/>
                <a:cs typeface="+mn-cs"/>
              </a:rPr>
              <a:t>CLICK</a:t>
            </a:r>
          </a:p>
          <a:p>
            <a:pPr marL="0" indent="0">
              <a:buFont typeface="Arial" pitchFamily="34" charset="0"/>
              <a:buNone/>
            </a:pPr>
            <a:r>
              <a:rPr lang="en-US" sz="1200" kern="1200" dirty="0" smtClean="0">
                <a:solidFill>
                  <a:schemeClr val="tx1"/>
                </a:solidFill>
                <a:effectLst/>
                <a:latin typeface="+mn-lt"/>
                <a:ea typeface="+mn-ea"/>
                <a:cs typeface="+mn-cs"/>
              </a:rPr>
              <a:t>So the first example that I want to show you is a case where my PI told me, I want to study these cells using these markers, and I just went to the lab to see what was available and what reagents were in the fridge, maybe from other projects that are going on in the lab.  So when those reagents were selected we haven’t really taken into account anything about fluorochrome brightness or antigen density or spillover.  </a:t>
            </a:r>
          </a:p>
          <a:p>
            <a:pPr marL="0" indent="0">
              <a:buFont typeface="Arial" pitchFamily="34" charset="0"/>
              <a:buNone/>
            </a:pPr>
            <a:endParaRPr lang="en-US" sz="1200" kern="1200" dirty="0" smtClean="0">
              <a:solidFill>
                <a:schemeClr val="tx1"/>
              </a:solidFill>
              <a:effectLst/>
              <a:latin typeface="+mn-lt"/>
              <a:ea typeface="+mn-ea"/>
              <a:cs typeface="+mn-cs"/>
            </a:endParaRPr>
          </a:p>
          <a:p>
            <a:pPr marL="0" indent="0">
              <a:buFont typeface="Arial" pitchFamily="34" charset="0"/>
              <a:buNone/>
            </a:pPr>
            <a:r>
              <a:rPr lang="en-US" sz="1200" kern="1200" dirty="0" smtClean="0">
                <a:solidFill>
                  <a:schemeClr val="tx1"/>
                </a:solidFill>
                <a:effectLst/>
                <a:latin typeface="+mn-lt"/>
                <a:ea typeface="+mn-ea"/>
                <a:cs typeface="+mn-cs"/>
              </a:rPr>
              <a:t>Let’s then look at the data.</a:t>
            </a:r>
            <a:endParaRPr lang="en-US" dirty="0" smtClean="0"/>
          </a:p>
        </p:txBody>
      </p:sp>
      <p:sp>
        <p:nvSpPr>
          <p:cNvPr id="4" name="Slide Number Placeholder 3"/>
          <p:cNvSpPr>
            <a:spLocks noGrp="1"/>
          </p:cNvSpPr>
          <p:nvPr>
            <p:ph type="sldNum" sz="quarter" idx="10"/>
          </p:nvPr>
        </p:nvSpPr>
        <p:spPr/>
        <p:txBody>
          <a:bodyPr/>
          <a:lstStyle/>
          <a:p>
            <a:fld id="{BF945D89-0DC7-4821-B406-04AF301AF0C9}" type="slidenum">
              <a:rPr lang="en-US" smtClean="0"/>
              <a:t>50</a:t>
            </a:fld>
            <a:endParaRPr lang="en-US" dirty="0"/>
          </a:p>
        </p:txBody>
      </p:sp>
    </p:spTree>
    <p:extLst>
      <p:ext uri="{BB962C8B-B14F-4D97-AF65-F5344CB8AC3E}">
        <p14:creationId xmlns:p14="http://schemas.microsoft.com/office/powerpoint/2010/main" val="37343627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effectLst/>
                <a:latin typeface="+mn-lt"/>
                <a:ea typeface="+mn-ea"/>
                <a:cs typeface="+mn-cs"/>
              </a:rPr>
              <a:t>I want to take the time to explain to you the gating strategy, as this is the gating strategy that you will see during this first part of the talk, so I want you to become familiar on how we are gating.  So we’re using forward scatter vs.  Side Scatter to identify lymphocytes.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effectLst/>
                <a:latin typeface="+mn-lt"/>
                <a:ea typeface="+mn-ea"/>
                <a:cs typeface="+mn-cs"/>
              </a:rPr>
              <a:t>From there we have a marker that allows us to distinguish cells that are negative and positive and we are selecting the positive cells, which are T cells that are CD3-positive.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effectLst/>
                <a:latin typeface="+mn-lt"/>
                <a:ea typeface="+mn-ea"/>
                <a:cs typeface="+mn-cs"/>
              </a:rPr>
              <a:t>From there we have two markers, and we’re interested to gate at the cells that are only positive for one marker, CD4, and so the cells that are</a:t>
            </a:r>
            <a:r>
              <a:rPr lang="en-US" sz="1200" kern="1200" baseline="0" dirty="0" smtClean="0">
                <a:solidFill>
                  <a:schemeClr val="tx1"/>
                </a:solidFill>
                <a:effectLst/>
                <a:latin typeface="+mn-lt"/>
                <a:ea typeface="+mn-ea"/>
                <a:cs typeface="+mn-cs"/>
              </a:rPr>
              <a:t> identified in</a:t>
            </a:r>
            <a:r>
              <a:rPr lang="en-US" sz="1200" kern="1200" dirty="0" smtClean="0">
                <a:solidFill>
                  <a:schemeClr val="tx1"/>
                </a:solidFill>
                <a:effectLst/>
                <a:latin typeface="+mn-lt"/>
                <a:ea typeface="+mn-ea"/>
                <a:cs typeface="+mn-cs"/>
              </a:rPr>
              <a:t> blue are the cells that we are really, really interested in.  From that CD4+ blue population, I’m using three markers to look at different subsets of cells, and these different subsets are really th</a:t>
            </a:r>
            <a:r>
              <a:rPr lang="en-US" sz="1200" b="0" kern="1200" dirty="0" smtClean="0">
                <a:solidFill>
                  <a:schemeClr val="tx1"/>
                </a:solidFill>
                <a:effectLst/>
                <a:latin typeface="+mn-lt"/>
                <a:ea typeface="+mn-ea"/>
                <a:cs typeface="+mn-cs"/>
              </a:rPr>
              <a:t>e ones that are the subject</a:t>
            </a:r>
            <a:r>
              <a:rPr lang="en-US" sz="1200" b="0" kern="1200" baseline="0" dirty="0" smtClean="0">
                <a:solidFill>
                  <a:schemeClr val="tx1"/>
                </a:solidFill>
                <a:effectLst/>
                <a:latin typeface="+mn-lt"/>
                <a:ea typeface="+mn-ea"/>
                <a:cs typeface="+mn-cs"/>
              </a:rPr>
              <a:t> of my research, in other words my populations of interest.</a:t>
            </a: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kern="1200" dirty="0" smtClean="0">
                <a:solidFill>
                  <a:schemeClr val="tx1"/>
                </a:solidFill>
                <a:effectLst/>
                <a:latin typeface="+mn-lt"/>
                <a:ea typeface="+mn-ea"/>
                <a:cs typeface="+mn-cs"/>
              </a:rPr>
              <a:t>In this</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plot gated</a:t>
            </a:r>
            <a:r>
              <a:rPr lang="en-US" sz="1200" b="0" kern="1200" baseline="0" dirty="0" smtClean="0">
                <a:solidFill>
                  <a:schemeClr val="tx1"/>
                </a:solidFill>
                <a:effectLst/>
                <a:latin typeface="+mn-lt"/>
                <a:ea typeface="+mn-ea"/>
                <a:cs typeface="+mn-cs"/>
              </a:rPr>
              <a:t> on CD4s</a:t>
            </a:r>
            <a:r>
              <a:rPr lang="en-US" sz="1200" b="0" kern="120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’m showing you CD45RA versus CD25, and in the second plot, CD127 versus CD25.  And what I want you to see is that when I look in the X-axis, at the CD25 expression, it’s really hard for me in any of these plots to be really certain that I’m seeing a distinct positive population.  For</a:t>
            </a:r>
            <a:r>
              <a:rPr lang="en-US" sz="1200" kern="1200" baseline="0" dirty="0" smtClean="0">
                <a:solidFill>
                  <a:schemeClr val="tx1"/>
                </a:solidFill>
                <a:effectLst/>
                <a:latin typeface="+mn-lt"/>
                <a:ea typeface="+mn-ea"/>
                <a:cs typeface="+mn-cs"/>
              </a:rPr>
              <a:t> example in this  plot</a:t>
            </a:r>
            <a:r>
              <a:rPr lang="en-US" sz="1200" kern="1200" dirty="0" smtClean="0">
                <a:solidFill>
                  <a:schemeClr val="tx1"/>
                </a:solidFill>
                <a:effectLst/>
                <a:latin typeface="+mn-lt"/>
                <a:ea typeface="+mn-ea"/>
                <a:cs typeface="+mn-cs"/>
              </a:rPr>
              <a:t> the CD45RA pattern seems okay, but the CD25 looks weird.</a:t>
            </a:r>
            <a:r>
              <a:rPr lang="en-US" sz="1200" kern="1200" baseline="0" dirty="0" smtClean="0">
                <a:solidFill>
                  <a:schemeClr val="tx1"/>
                </a:solidFill>
                <a:effectLst/>
                <a:latin typeface="+mn-lt"/>
                <a:ea typeface="+mn-ea"/>
                <a:cs typeface="+mn-cs"/>
              </a:rPr>
              <a:t>  And  if I have done a good job at researching the expression of these markers, what I will notice is that these plots do not match what has been published in the literature.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effectLst/>
                <a:latin typeface="+mn-lt"/>
                <a:ea typeface="+mn-ea"/>
                <a:cs typeface="+mn-cs"/>
              </a:rPr>
              <a:t>In particular, </a:t>
            </a:r>
            <a:r>
              <a:rPr lang="en-US" sz="1200" kern="1200" dirty="0" smtClean="0">
                <a:solidFill>
                  <a:schemeClr val="tx1"/>
                </a:solidFill>
                <a:effectLst/>
                <a:latin typeface="+mn-lt"/>
                <a:ea typeface="+mn-ea"/>
                <a:cs typeface="+mn-cs"/>
              </a:rPr>
              <a:t>on the plot of CD127 versus CD25, I have a pattern where I’m not able to say in any of the directions, along the Y- or in the X-axis, if I have a negative and a positive population for any of those markers.  So unfortunately things don’t look that great for the markers that I’m really interested at.  </a:t>
            </a:r>
          </a:p>
        </p:txBody>
      </p:sp>
      <p:sp>
        <p:nvSpPr>
          <p:cNvPr id="4" name="Slide Number Placeholder 3"/>
          <p:cNvSpPr>
            <a:spLocks noGrp="1"/>
          </p:cNvSpPr>
          <p:nvPr>
            <p:ph type="sldNum" sz="quarter" idx="10"/>
          </p:nvPr>
        </p:nvSpPr>
        <p:spPr/>
        <p:txBody>
          <a:bodyPr/>
          <a:lstStyle/>
          <a:p>
            <a:fld id="{E261C542-9E76-4A89-9891-6EAFBED8DCC2}" type="slidenum">
              <a:rPr lang="en-US" smtClean="0"/>
              <a:t>51</a:t>
            </a:fld>
            <a:endParaRPr lang="en-US" dirty="0"/>
          </a:p>
        </p:txBody>
      </p:sp>
    </p:spTree>
    <p:extLst>
      <p:ext uri="{BB962C8B-B14F-4D97-AF65-F5344CB8AC3E}">
        <p14:creationId xmlns:p14="http://schemas.microsoft.com/office/powerpoint/2010/main" val="211647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let’s go now to the second example.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In this scenario, we’re going to re</a:t>
            </a:r>
            <a:r>
              <a:rPr lang="en-US" sz="1200" kern="1200" baseline="0" dirty="0" smtClean="0">
                <a:solidFill>
                  <a:schemeClr val="tx1"/>
                </a:solidFill>
                <a:effectLst/>
                <a:latin typeface="+mn-lt"/>
                <a:ea typeface="+mn-ea"/>
                <a:cs typeface="+mn-cs"/>
              </a:rPr>
              <a:t> design</a:t>
            </a:r>
            <a:r>
              <a:rPr lang="en-US" sz="1200" kern="1200" dirty="0" smtClean="0">
                <a:solidFill>
                  <a:schemeClr val="tx1"/>
                </a:solidFill>
                <a:effectLst/>
                <a:latin typeface="+mn-lt"/>
                <a:ea typeface="+mn-ea"/>
                <a:cs typeface="+mn-cs"/>
              </a:rPr>
              <a:t> that panel, based on information regarding antigen level of expression and fluorochrome brightness. </a:t>
            </a:r>
            <a:endParaRPr lang="en-US" dirty="0"/>
          </a:p>
        </p:txBody>
      </p:sp>
      <p:sp>
        <p:nvSpPr>
          <p:cNvPr id="4" name="Slide Number Placeholder 3"/>
          <p:cNvSpPr>
            <a:spLocks noGrp="1"/>
          </p:cNvSpPr>
          <p:nvPr>
            <p:ph type="sldNum" sz="quarter" idx="10"/>
          </p:nvPr>
        </p:nvSpPr>
        <p:spPr/>
        <p:txBody>
          <a:bodyPr/>
          <a:lstStyle/>
          <a:p>
            <a:fld id="{BF945D89-0DC7-4821-B406-04AF301AF0C9}" type="slidenum">
              <a:rPr lang="en-US" smtClean="0"/>
              <a:t>52</a:t>
            </a:fld>
            <a:endParaRPr lang="en-US" dirty="0"/>
          </a:p>
        </p:txBody>
      </p:sp>
    </p:spTree>
    <p:extLst>
      <p:ext uri="{BB962C8B-B14F-4D97-AF65-F5344CB8AC3E}">
        <p14:creationId xmlns:p14="http://schemas.microsoft.com/office/powerpoint/2010/main" val="37343627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briefly review antigen expression which you already heard about in ELEVATE this morning.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 showing you some numbers in this table from the Antigen Expression Program that [ELEVATE</a:t>
            </a:r>
            <a:r>
              <a:rPr lang="en-US" sz="1200" kern="1200" baseline="0" dirty="0" smtClean="0">
                <a:solidFill>
                  <a:schemeClr val="tx1"/>
                </a:solidFill>
                <a:effectLst/>
                <a:latin typeface="+mn-lt"/>
                <a:ea typeface="+mn-ea"/>
                <a:cs typeface="+mn-cs"/>
              </a:rPr>
              <a:t> Speaker] </a:t>
            </a:r>
            <a:r>
              <a:rPr lang="en-US" sz="1200" kern="1200" dirty="0" smtClean="0">
                <a:solidFill>
                  <a:schemeClr val="tx1"/>
                </a:solidFill>
                <a:effectLst/>
                <a:latin typeface="+mn-lt"/>
                <a:ea typeface="+mn-ea"/>
                <a:cs typeface="+mn-cs"/>
              </a:rPr>
              <a:t>has explained to you this morning.  </a:t>
            </a:r>
          </a:p>
          <a:p>
            <a:r>
              <a:rPr lang="en-US" sz="1200" kern="1200" dirty="0" smtClean="0">
                <a:solidFill>
                  <a:schemeClr val="tx1"/>
                </a:solidFill>
                <a:effectLst/>
                <a:latin typeface="+mn-lt"/>
                <a:ea typeface="+mn-ea"/>
                <a:cs typeface="+mn-cs"/>
              </a:rPr>
              <a:t>For these different markers, we have assigned different numbers – correspond to the number of molecules per cell.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However as was explained this morning and I just want to emphasize, that you have to be careful that, on how to interpret these numbers.  For example, there are antigens that are expressed in more than once cell type.  For example, CD127 can be expressed at very dim levels in regulatory T cells and at higher levels in some of the naïve T- cells.  So I want you to be careful on how to interpret that number – and as [ELEVATE</a:t>
            </a:r>
            <a:r>
              <a:rPr lang="en-US" sz="1200" kern="1200" baseline="0" dirty="0" smtClean="0">
                <a:solidFill>
                  <a:schemeClr val="tx1"/>
                </a:solidFill>
                <a:effectLst/>
                <a:latin typeface="+mn-lt"/>
                <a:ea typeface="+mn-ea"/>
                <a:cs typeface="+mn-cs"/>
              </a:rPr>
              <a:t> Speaker] </a:t>
            </a:r>
            <a:r>
              <a:rPr lang="en-US" sz="1200" kern="1200" dirty="0" smtClean="0">
                <a:solidFill>
                  <a:schemeClr val="tx1"/>
                </a:solidFill>
                <a:effectLst/>
                <a:latin typeface="+mn-lt"/>
                <a:ea typeface="+mn-ea"/>
                <a:cs typeface="+mn-cs"/>
              </a:rPr>
              <a:t>explained, we will provide these values for specific subsets of cells.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as we talked about in ELEVATE, the antigen level of expression can also change depending on the activation stage and functionality of certain cells.  CD25 can up-regulated when T cells are activated.  And as I mentioned, when we were talking about the secondary marker, CD45RA, it is expressed as a continuum over a 100 fold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different stages of differentiation as you saw</a:t>
            </a:r>
            <a:r>
              <a:rPr lang="en-US" sz="1200" kern="1200" baseline="0" dirty="0" smtClean="0">
                <a:solidFill>
                  <a:schemeClr val="tx1"/>
                </a:solidFill>
                <a:effectLst/>
                <a:latin typeface="+mn-lt"/>
                <a:ea typeface="+mn-ea"/>
                <a:cs typeface="+mn-cs"/>
              </a:rPr>
              <a:t> in ELEVATE.  You will see more examples of this later in this talk.</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As we have antigen ranking, there’s a fluorochrome brightness ranking</a:t>
            </a:r>
            <a:r>
              <a:rPr lang="en-US" sz="1200" kern="1200" baseline="0" dirty="0" smtClean="0">
                <a:solidFill>
                  <a:schemeClr val="tx1"/>
                </a:solidFill>
                <a:effectLst/>
                <a:latin typeface="+mn-lt"/>
                <a:ea typeface="+mn-ea"/>
                <a:cs typeface="+mn-cs"/>
              </a:rPr>
              <a:t> as you saw this morning</a:t>
            </a:r>
            <a:r>
              <a:rPr lang="en-US" sz="1200" kern="1200" dirty="0" smtClean="0">
                <a:solidFill>
                  <a:schemeClr val="tx1"/>
                </a:solidFill>
                <a:effectLst/>
                <a:latin typeface="+mn-lt"/>
                <a:ea typeface="+mn-ea"/>
                <a:cs typeface="+mn-cs"/>
              </a:rPr>
              <a:t>.  I have in this slide a table where we have fluorochromes that are ranked in three levels, and as you can see, this is very similar to the tables that you saw in REVEAL this morning.  Quick question, can you remember from that data in that presentation how many levels of brightness we defined?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in that presentation we defined four levels.  And here I’m only showing you three – bright, moderate and dim.  The category that is missing is very bright.  And the reason for that is that the instrument that we are using for these experiments is an instrument that only has a blue and red laser.  If we had the yellow-green laser, PE and PE Cy7 would be classified as very bright.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Okay?  So the instrument configuration leads to us being able only to use certain fluorochromes, and we are going to be able to rank those fluorochromes in different groups. This table is then showing for this instrument configuration what the different levels of brightness are and what fluorochromes are available. </a:t>
            </a:r>
          </a:p>
          <a:p>
            <a:endParaRPr lang="en-US" dirty="0"/>
          </a:p>
        </p:txBody>
      </p:sp>
      <p:sp>
        <p:nvSpPr>
          <p:cNvPr id="4" name="Slide Number Placeholder 3"/>
          <p:cNvSpPr>
            <a:spLocks noGrp="1"/>
          </p:cNvSpPr>
          <p:nvPr>
            <p:ph type="sldNum" sz="quarter" idx="10"/>
          </p:nvPr>
        </p:nvSpPr>
        <p:spPr/>
        <p:txBody>
          <a:bodyPr/>
          <a:lstStyle/>
          <a:p>
            <a:fld id="{E261C542-9E76-4A89-9891-6EAFBED8DCC2}" type="slidenum">
              <a:rPr lang="en-US" smtClean="0"/>
              <a:t>53</a:t>
            </a:fld>
            <a:endParaRPr lang="en-US" dirty="0"/>
          </a:p>
        </p:txBody>
      </p:sp>
    </p:spTree>
    <p:extLst>
      <p:ext uri="{BB962C8B-B14F-4D97-AF65-F5344CB8AC3E}">
        <p14:creationId xmlns:p14="http://schemas.microsoft.com/office/powerpoint/2010/main" val="3921046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once you have that information, what I want you to do in order to make the best possible choices is to have in your head or write down on a piece of paper what are the antigens that you are interested in and classify them, rank them.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you see in this list, the rank I have is from the ones that are expressed at low levels – CD25 and CD127 – to the ones that are expressed at high levels – CD4, 8 and 3.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are going to use the same color code we saw in ELEVATE  throughout this presentation, so I want you to become very familiar with it.  The antigens that are expressed at low levels, we are putting them in a very light gray and the ones that are expressed at high levels will be represented with the darker gray.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the other information that I want you to have in mind is the fluorochrome rankings.  As you saw in REVEAL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I’m going to have the different fluors organized from the fluorochromes that are brighter, in darker orange, to the ones that are dimmer.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in this case what I have is, for my instrument, PE, PE Cy7 and APC are the brightest fluorochromes, and APC-Cy7 is the dimmest fluorochrome</a:t>
            </a:r>
            <a:r>
              <a:rPr lang="en-US" sz="1200" kern="1200" baseline="0" dirty="0" smtClean="0">
                <a:solidFill>
                  <a:schemeClr val="tx1"/>
                </a:solidFill>
                <a:effectLst/>
                <a:latin typeface="+mn-lt"/>
                <a:ea typeface="+mn-ea"/>
                <a:cs typeface="+mn-cs"/>
              </a:rPr>
              <a:t> with FITC and PerCP-Cy5.5 in between.</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what we are going to try to do is assign to the low-expressed antigens the brightest fluorochrome and vice versa.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In this specific case, what can I do? </a:t>
            </a:r>
          </a:p>
          <a:p>
            <a:r>
              <a:rPr lang="en-US" sz="1200" kern="1200" dirty="0" smtClean="0">
                <a:solidFill>
                  <a:schemeClr val="tx1"/>
                </a:solidFill>
                <a:effectLst/>
                <a:latin typeface="+mn-lt"/>
                <a:ea typeface="+mn-ea"/>
                <a:cs typeface="+mn-cs"/>
              </a:rPr>
              <a:t>CD25, I’m going to assign it to a fluorochrome that is very good and that we all know very well that is PE.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CD127 I’m going to assign to another bright fluorochrome; PE-Cy7 since we know that PE and PE-Cy7 are both bright.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I’m going to assign CD45RA to APC.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then the three antigens that are expressed at high levels could go to any of the three dimmer fluorochromes that I have remaining.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I’m going to assign CD4 to PerCP-Cy5.5,</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CD8 to APC Cy7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and CD3 to FITC.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Throughout the presentation you will see that when I do the fluorochrome assignment, we have a dot up here next to the fluor assignment.  That corresponds to the laser that is going to be exciting that fluorochrome that has been assigned to that specificity.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61C542-9E76-4A89-9891-6EAFBED8DCC2}" type="slidenum">
              <a:rPr lang="en-US" smtClean="0"/>
              <a:t>54</a:t>
            </a:fld>
            <a:endParaRPr lang="en-US"/>
          </a:p>
        </p:txBody>
      </p:sp>
    </p:spTree>
    <p:extLst>
      <p:ext uri="{BB962C8B-B14F-4D97-AF65-F5344CB8AC3E}">
        <p14:creationId xmlns:p14="http://schemas.microsoft.com/office/powerpoint/2010/main" val="1948561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now that I have made this assignment based on antigen density and fluorochrome brightness, let’s look at the data.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gating strategy is the same that I showed in the previous example, so you are now more familiar with these plots.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you will see is that I’m still able to easily identify the bigger subsets of cells, the CD3 positive and also the CD4 positive.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However, now, when I look at the combination of markers, CD45RA, CD25 and CD127, I see that I can resolve different populations that I couldn’t see in the previous</a:t>
            </a:r>
            <a:r>
              <a:rPr lang="en-US" sz="1200" kern="1200" baseline="0" dirty="0" smtClean="0">
                <a:solidFill>
                  <a:schemeClr val="tx1"/>
                </a:solidFill>
                <a:effectLst/>
                <a:latin typeface="+mn-lt"/>
                <a:ea typeface="+mn-ea"/>
                <a:cs typeface="+mn-cs"/>
              </a:rPr>
              <a:t> example.</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now see a positive population when looking at both CD127 and especially CD25. </a:t>
            </a:r>
            <a:endParaRPr lang="en-US" dirty="0"/>
          </a:p>
        </p:txBody>
      </p:sp>
      <p:sp>
        <p:nvSpPr>
          <p:cNvPr id="4" name="Slide Number Placeholder 3"/>
          <p:cNvSpPr>
            <a:spLocks noGrp="1"/>
          </p:cNvSpPr>
          <p:nvPr>
            <p:ph type="sldNum" sz="quarter" idx="10"/>
          </p:nvPr>
        </p:nvSpPr>
        <p:spPr/>
        <p:txBody>
          <a:bodyPr/>
          <a:lstStyle/>
          <a:p>
            <a:fld id="{E261C542-9E76-4A89-9891-6EAFBED8DCC2}" type="slidenum">
              <a:rPr lang="en-US" smtClean="0"/>
              <a:t>55</a:t>
            </a:fld>
            <a:endParaRPr lang="en-US"/>
          </a:p>
        </p:txBody>
      </p:sp>
    </p:spTree>
    <p:extLst>
      <p:ext uri="{BB962C8B-B14F-4D97-AF65-F5344CB8AC3E}">
        <p14:creationId xmlns:p14="http://schemas.microsoft.com/office/powerpoint/2010/main" val="13561144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compare the data side by side between the first and the second example, and I want to spend some time reviewing this slide with you, because there is something that is very important when comparing multicolor data and when making assessments if one panel is better than another, and it’s something that you are going to see throughout this presentation.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it has to do with the</a:t>
            </a:r>
            <a:r>
              <a:rPr lang="en-US" sz="1200" b="0" kern="1200" dirty="0" smtClean="0">
                <a:solidFill>
                  <a:schemeClr val="tx1"/>
                </a:solidFill>
                <a:effectLst/>
                <a:latin typeface="+mn-lt"/>
                <a:ea typeface="+mn-ea"/>
                <a:cs typeface="+mn-cs"/>
              </a:rPr>
              <a:t> biexponential scale.</a:t>
            </a:r>
            <a:r>
              <a:rPr lang="en-US" sz="1200" kern="1200" dirty="0" smtClean="0">
                <a:solidFill>
                  <a:schemeClr val="tx1"/>
                </a:solidFill>
                <a:effectLst/>
                <a:latin typeface="+mn-lt"/>
                <a:ea typeface="+mn-ea"/>
                <a:cs typeface="+mn-cs"/>
              </a:rPr>
              <a:t> I hope that currently when you’re visualizing your data, you’re using the biexponential display.  </a:t>
            </a:r>
          </a:p>
          <a:p>
            <a:r>
              <a:rPr lang="en-US" sz="1200" kern="1200" dirty="0" smtClean="0">
                <a:solidFill>
                  <a:schemeClr val="tx1"/>
                </a:solidFill>
                <a:effectLst/>
                <a:latin typeface="+mn-lt"/>
                <a:ea typeface="+mn-ea"/>
                <a:cs typeface="+mn-cs"/>
              </a:rPr>
              <a:t>Does everybody know how to show your data in biexponential scale?  </a:t>
            </a:r>
          </a:p>
          <a:p>
            <a:r>
              <a:rPr lang="en-US" sz="1200" kern="1200" dirty="0" smtClean="0">
                <a:solidFill>
                  <a:schemeClr val="tx1"/>
                </a:solidFill>
                <a:effectLst/>
                <a:latin typeface="+mn-lt"/>
                <a:ea typeface="+mn-ea"/>
                <a:cs typeface="+mn-cs"/>
              </a:rPr>
              <a:t>Is everybody here familiar with how to manually adjust the biexponential scale?  </a:t>
            </a:r>
          </a:p>
          <a:p>
            <a:r>
              <a:rPr lang="en-US" sz="1200" kern="1200" dirty="0" smtClean="0">
                <a:solidFill>
                  <a:schemeClr val="tx1"/>
                </a:solidFill>
                <a:effectLst/>
                <a:latin typeface="+mn-lt"/>
                <a:ea typeface="+mn-ea"/>
                <a:cs typeface="+mn-cs"/>
              </a:rPr>
              <a:t>If some of you have doubts on how to fix the biexponential and how to adjust it manually, I want you to come to us and ask questions, because this is extremely important.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what I have done is, in order to compare the first and the second example, I have adjusted the biexponential scale so that it’s identical for each of the markers that are in these 2 panels.  For example, in the first panel, I had CD8 in PE-Cy7.  In the second panel I have CD8 in APC-Cy7.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I have done is to manually set the biexponential scaling for CD8 to be identical, regardless of the fluorochrome.  If the scaling is</a:t>
            </a:r>
            <a:r>
              <a:rPr lang="en-US" sz="1200" kern="1200" baseline="0" dirty="0" smtClean="0">
                <a:solidFill>
                  <a:schemeClr val="tx1"/>
                </a:solidFill>
                <a:effectLst/>
                <a:latin typeface="+mn-lt"/>
                <a:ea typeface="+mn-ea"/>
                <a:cs typeface="+mn-cs"/>
              </a:rPr>
              <a:t> identical the lower limit of the scale will be identical. </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may be something that is new to some of you, but it is important that you understand why this is important and that you know how to do it.  </a:t>
            </a:r>
          </a:p>
          <a:p>
            <a:r>
              <a:rPr lang="en-US" sz="1200" kern="1200" dirty="0" smtClean="0">
                <a:solidFill>
                  <a:schemeClr val="tx1"/>
                </a:solidFill>
                <a:effectLst/>
                <a:latin typeface="+mn-lt"/>
                <a:ea typeface="+mn-ea"/>
                <a:cs typeface="+mn-cs"/>
              </a:rPr>
              <a:t>The result is that PE-Cy7 and APC-Cy7 share the exact same scaling because they have the same antigen, okay?  And the same applies for CD4RA, CD25 and CD127.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By doing this, what I hope is that you can see that from the first to the second example, my ability to resolve the population that is in blue, the CD4 positive, was not changed.  I have a very nice resolution.  Why do I have a very nice resolution?  Because even with dimmer fluorochromes I can still see those antigens that are expressed at high levels.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Now, when it comes to the CD25 what happens is that by switching from APC-Cy7 to PE I have a much better resolution.  I can cleanly</a:t>
            </a:r>
            <a:r>
              <a:rPr lang="en-US" sz="1200" kern="1200" baseline="0" dirty="0" smtClean="0">
                <a:solidFill>
                  <a:schemeClr val="tx1"/>
                </a:solidFill>
                <a:effectLst/>
                <a:latin typeface="+mn-lt"/>
                <a:ea typeface="+mn-ea"/>
                <a:cs typeface="+mn-cs"/>
              </a:rPr>
              <a:t> distinguish CD25 positive from CD25 negative cells.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And as I have already explained, that I can now identify a CD25 high population</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see the CD127 dim CD25 high population very differently compared to the first example.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However even with that dramatic improvement my ability to decide where the boundaries of this</a:t>
            </a:r>
            <a:r>
              <a:rPr lang="en-US" sz="1200" kern="1200" baseline="0" dirty="0" smtClean="0">
                <a:solidFill>
                  <a:schemeClr val="tx1"/>
                </a:solidFill>
                <a:effectLst/>
                <a:latin typeface="+mn-lt"/>
                <a:ea typeface="+mn-ea"/>
                <a:cs typeface="+mn-cs"/>
              </a:rPr>
              <a:t> population </a:t>
            </a:r>
            <a:r>
              <a:rPr lang="en-US" sz="1200" kern="1200" dirty="0" smtClean="0">
                <a:solidFill>
                  <a:schemeClr val="tx1"/>
                </a:solidFill>
                <a:effectLst/>
                <a:latin typeface="+mn-lt"/>
                <a:ea typeface="+mn-ea"/>
                <a:cs typeface="+mn-cs"/>
              </a:rPr>
              <a:t>is not super clear.  Where does that population start, where do I start drawing my gate is not that easy.</a:t>
            </a:r>
            <a:endParaRPr lang="en-US" dirty="0"/>
          </a:p>
        </p:txBody>
      </p:sp>
      <p:sp>
        <p:nvSpPr>
          <p:cNvPr id="4" name="Slide Number Placeholder 3"/>
          <p:cNvSpPr>
            <a:spLocks noGrp="1"/>
          </p:cNvSpPr>
          <p:nvPr>
            <p:ph type="sldNum" sz="quarter" idx="10"/>
          </p:nvPr>
        </p:nvSpPr>
        <p:spPr/>
        <p:txBody>
          <a:bodyPr/>
          <a:lstStyle/>
          <a:p>
            <a:fld id="{E261C542-9E76-4A89-9891-6EAFBED8DCC2}" type="slidenum">
              <a:rPr lang="en-US" smtClean="0"/>
              <a:t>56</a:t>
            </a:fld>
            <a:endParaRPr lang="en-US"/>
          </a:p>
        </p:txBody>
      </p:sp>
    </p:spTree>
    <p:extLst>
      <p:ext uri="{BB962C8B-B14F-4D97-AF65-F5344CB8AC3E}">
        <p14:creationId xmlns:p14="http://schemas.microsoft.com/office/powerpoint/2010/main" val="512251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61C542-9E76-4A89-9891-6EAFBED8DCC2}" type="slidenum">
              <a:rPr lang="en-US" smtClean="0">
                <a:solidFill>
                  <a:prstClr val="black"/>
                </a:solidFill>
              </a:rPr>
              <a:pPr/>
              <a:t>10</a:t>
            </a:fld>
            <a:endParaRPr lang="en-US" dirty="0">
              <a:solidFill>
                <a:prstClr val="black"/>
              </a:solidFill>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2607069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can anybody tell me why it still remains challenging to draw a gate around that population?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Correct.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you have seen, I took into account the level of antigen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expression and fluorochrome brightness to make my panel, but I didn’t talk to you about spillover or co-expression.  And as you heard from [RESOLVE Speaker], this is something that is extremely critical in order to optimize the resolution of populations and in the second example I left out that concept that is very important in order to make my fluorochrome assignment. </a:t>
            </a:r>
          </a:p>
          <a:p>
            <a:endParaRPr lang="en-US" dirty="0"/>
          </a:p>
        </p:txBody>
      </p:sp>
      <p:sp>
        <p:nvSpPr>
          <p:cNvPr id="4" name="Slide Number Placeholder 3"/>
          <p:cNvSpPr>
            <a:spLocks noGrp="1"/>
          </p:cNvSpPr>
          <p:nvPr>
            <p:ph type="sldNum" sz="quarter" idx="10"/>
          </p:nvPr>
        </p:nvSpPr>
        <p:spPr/>
        <p:txBody>
          <a:bodyPr/>
          <a:lstStyle/>
          <a:p>
            <a:fld id="{E261C542-9E76-4A89-9891-6EAFBED8DCC2}" type="slidenum">
              <a:rPr lang="en-US" smtClean="0"/>
              <a:t>57</a:t>
            </a:fld>
            <a:endParaRPr lang="en-US" dirty="0"/>
          </a:p>
        </p:txBody>
      </p:sp>
    </p:spTree>
    <p:extLst>
      <p:ext uri="{BB962C8B-B14F-4D97-AF65-F5344CB8AC3E}">
        <p14:creationId xmlns:p14="http://schemas.microsoft.com/office/powerpoint/2010/main" val="18013387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in this third example, we are going to redesign this 6 color panel.</a:t>
            </a:r>
            <a:r>
              <a:rPr lang="en-US" sz="1200" kern="1200" baseline="0" dirty="0" smtClean="0">
                <a:solidFill>
                  <a:schemeClr val="tx1"/>
                </a:solidFill>
                <a:effectLst/>
                <a:latin typeface="+mn-lt"/>
                <a:ea typeface="+mn-ea"/>
                <a:cs typeface="+mn-cs"/>
              </a:rPr>
              <a:t>  However we are going to use best practices using all the information at our disposal.  In addition to antigen density and fluorochrome brightness, we will </a:t>
            </a:r>
            <a:r>
              <a:rPr lang="en-US" sz="1200" kern="1200" dirty="0" smtClean="0">
                <a:solidFill>
                  <a:schemeClr val="tx1"/>
                </a:solidFill>
                <a:effectLst/>
                <a:latin typeface="+mn-lt"/>
                <a:ea typeface="+mn-ea"/>
                <a:cs typeface="+mn-cs"/>
              </a:rPr>
              <a:t>take into consideration spread</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co-expression, that you already know are very important</a:t>
            </a:r>
          </a:p>
          <a:p>
            <a:endParaRPr lang="en-US" dirty="0"/>
          </a:p>
        </p:txBody>
      </p:sp>
      <p:sp>
        <p:nvSpPr>
          <p:cNvPr id="4" name="Slide Number Placeholder 3"/>
          <p:cNvSpPr>
            <a:spLocks noGrp="1"/>
          </p:cNvSpPr>
          <p:nvPr>
            <p:ph type="sldNum" sz="quarter" idx="10"/>
          </p:nvPr>
        </p:nvSpPr>
        <p:spPr/>
        <p:txBody>
          <a:bodyPr/>
          <a:lstStyle/>
          <a:p>
            <a:fld id="{BF945D89-0DC7-4821-B406-04AF301AF0C9}" type="slidenum">
              <a:rPr lang="en-US" smtClean="0"/>
              <a:t>58</a:t>
            </a:fld>
            <a:endParaRPr lang="en-US" dirty="0"/>
          </a:p>
        </p:txBody>
      </p:sp>
    </p:spTree>
    <p:extLst>
      <p:ext uri="{BB962C8B-B14F-4D97-AF65-F5344CB8AC3E}">
        <p14:creationId xmlns:p14="http://schemas.microsoft.com/office/powerpoint/2010/main" val="37343627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it comes to optimizing a panel, and as we have mentioned over and over there are some populations that we have identified as key populations and those are the ones that we want to resolve the best.  Our goal is to maximize the resolution of those populations.  In our example the Treg cells are our population of interest.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maximize the resolution of those populations, we need to minimize the impact of spillover or spread – remember that right now we’re focusing on spread into the markers that will define those populations.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it is critical to understand which are the co-expressed markers that will define those populations, and with that</a:t>
            </a:r>
            <a:r>
              <a:rPr lang="en-US" sz="1200" kern="1200" baseline="0" dirty="0" smtClean="0">
                <a:solidFill>
                  <a:schemeClr val="tx1"/>
                </a:solidFill>
                <a:effectLst/>
                <a:latin typeface="+mn-lt"/>
                <a:ea typeface="+mn-ea"/>
                <a:cs typeface="+mn-cs"/>
              </a:rPr>
              <a:t> knowledge determine</a:t>
            </a:r>
            <a:r>
              <a:rPr lang="en-US" sz="1200" kern="1200" dirty="0" smtClean="0">
                <a:solidFill>
                  <a:schemeClr val="tx1"/>
                </a:solidFill>
                <a:effectLst/>
                <a:latin typeface="+mn-lt"/>
                <a:ea typeface="+mn-ea"/>
                <a:cs typeface="+mn-cs"/>
              </a:rPr>
              <a:t> how we are going to handle the fluorochrome assignment.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what we need, at all cost, is to avoid spillover from a bright marker into a dim marker.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something that can help, if you have instruments that have multiple lasers, is to spread the fluorochrome assignment across lasers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 try not to assign all the fluorochromes for makers that are co-expressed to fluorochromes that are excited by the same laser.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we spread across lasers, we will have a better chance to reduce spillover.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However, remember from RESOLVE that there are fluorochromes that are excited by multiple lasers.  That can happen.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it’s not like a rule that we’ll always guaranteed that you will be successful, but you will have higher chances of success.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will need to know very importantly what fluorochromes introduce increased spread into other detectors,  and by having this information you might be able to do very good choices for your fluor assignment.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remember also that we also</a:t>
            </a:r>
            <a:r>
              <a:rPr lang="en-US" sz="1200" kern="1200" baseline="0" dirty="0" smtClean="0">
                <a:solidFill>
                  <a:schemeClr val="tx1"/>
                </a:solidFill>
                <a:effectLst/>
                <a:latin typeface="+mn-lt"/>
                <a:ea typeface="+mn-ea"/>
                <a:cs typeface="+mn-cs"/>
              </a:rPr>
              <a:t> want to be careful with </a:t>
            </a:r>
            <a:r>
              <a:rPr lang="en-US" sz="1200" kern="1200" dirty="0" smtClean="0">
                <a:solidFill>
                  <a:schemeClr val="tx1"/>
                </a:solidFill>
                <a:effectLst/>
                <a:latin typeface="+mn-lt"/>
                <a:ea typeface="+mn-ea"/>
                <a:cs typeface="+mn-cs"/>
              </a:rPr>
              <a:t>tandem dyes, as they might introduce a little bit of spread due to residual excitation of the donor molecule.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261C542-9E76-4A89-9891-6EAFBED8DCC2}" type="slidenum">
              <a:rPr lang="en-US" smtClean="0"/>
              <a:t>59</a:t>
            </a:fld>
            <a:endParaRPr lang="en-US"/>
          </a:p>
        </p:txBody>
      </p:sp>
    </p:spTree>
    <p:extLst>
      <p:ext uri="{BB962C8B-B14F-4D97-AF65-F5344CB8AC3E}">
        <p14:creationId xmlns:p14="http://schemas.microsoft.com/office/powerpoint/2010/main" val="882721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Okay, so what we are going to now is to focus on what is the process that will go on in our mind, when making decisions about fluorochrome assignment in order to minimize the effect of a spread.  We’ve put this into a logical decision tree that will help</a:t>
            </a:r>
            <a:r>
              <a:rPr lang="en-US" sz="1200" kern="1200" baseline="0" dirty="0" smtClean="0">
                <a:solidFill>
                  <a:schemeClr val="tx1"/>
                </a:solidFill>
                <a:effectLst/>
                <a:latin typeface="+mn-lt"/>
                <a:ea typeface="+mn-ea"/>
                <a:cs typeface="+mn-cs"/>
              </a:rPr>
              <a:t> guide you through this thought process.</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let’s think that we have two markers, Marker A and Marker B, and that I’m trying to resolve those 2 as best as I can.  What is the first question that I have to ask myself about Markers A and B?  What is the first thing that I need to answer regarding those two markers, in order to make the best possible assignments?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the first question to ask is co-expression.  Are Marker A and B co-expressed?  And the answers can be, of course, yes or no.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the answer is no, if those markers are expressed on different cells.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example one is on T cells, the other is on B cells or one is on B cells, the other is on monocytes.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if they’re expressed in different cells, then spread is not a problem for me.  And the only thing that I need to consider is their antigen level of expression so that I assign a bright fluorochrome to what is expressed at low levels and a dim fluorochrome to whatever is expressed at high levels.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if the answer is yes, if Marker A and B are expressed on the same cell, that is where the challenge starts, and that’s where I need to pay careful attention to what I do in terms of fluorochrome assignment.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if the answer is yes, what is the next question that I need to ask?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next question that I need to ask is about levels of expression, and most importantly – maybe not the absolute level, but the relative expression, how the expression of A compares to the expression of B.  And there are multiple possibilities.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most likely situation is that one is expressed at higher levels than the other.  A is expressed at higher levels than B, or B is expressed at higher levels than A.  So the rationale on how to do the fluorochrome assignment is going to be the same, just inverted depending on who is expressed at high levels.  So I’m going to take the example of A, expressed at higher levels than B, to guide you through the decision process.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A is expressed at higher levels than B, then how am I going to choose my reagents?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B, which is expressed at low levels, I’m going to assign a bright fluorochrome.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A that is expressed at high levels, I’m going to use a dim fluorochrome.  And what is very important about that fluorochrome is that it has to have minimum spread into the fluorochrome that I have assigned to B.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Once I have made that fluorochrome assignment, what do I do next?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Next, I need to test that combination.  The only way to know if that fluorochrome assignment that I have done on paper or in my head will work, is by running t</a:t>
            </a:r>
            <a:r>
              <a:rPr lang="en-US" sz="1200" b="0" kern="1200" dirty="0" smtClean="0">
                <a:solidFill>
                  <a:schemeClr val="tx1"/>
                </a:solidFill>
                <a:effectLst/>
                <a:latin typeface="+mn-lt"/>
                <a:ea typeface="+mn-ea"/>
                <a:cs typeface="+mn-cs"/>
              </a:rPr>
              <a:t>he actual experiment, with</a:t>
            </a:r>
            <a:r>
              <a:rPr lang="en-US" sz="1200" b="0" kern="1200" baseline="0" dirty="0" smtClean="0">
                <a:solidFill>
                  <a:schemeClr val="tx1"/>
                </a:solidFill>
                <a:effectLst/>
                <a:latin typeface="+mn-lt"/>
                <a:ea typeface="+mn-ea"/>
                <a:cs typeface="+mn-cs"/>
              </a:rPr>
              <a:t>  all the needed controls, which we will talk about these shortly</a:t>
            </a:r>
            <a:r>
              <a:rPr lang="en-US" sz="1200" b="0" kern="1200" dirty="0" smtClean="0">
                <a:solidFill>
                  <a:schemeClr val="tx1"/>
                </a:solidFill>
                <a:effectLst/>
                <a:latin typeface="+mn-lt"/>
                <a:ea typeface="+mn-ea"/>
                <a:cs typeface="+mn-cs"/>
              </a:rPr>
              <a:t>, to determine how much spread I have and how good is the resolution of A versus B.  Now, once </a:t>
            </a:r>
            <a:r>
              <a:rPr lang="en-US" sz="1200" kern="1200" dirty="0" smtClean="0">
                <a:solidFill>
                  <a:schemeClr val="tx1"/>
                </a:solidFill>
                <a:effectLst/>
                <a:latin typeface="+mn-lt"/>
                <a:ea typeface="+mn-ea"/>
                <a:cs typeface="+mn-cs"/>
              </a:rPr>
              <a:t>I’m in front of the data and I’m looking at the data of the fully stained sample and the FMO controls, and I have researched similar</a:t>
            </a:r>
            <a:r>
              <a:rPr lang="en-US" sz="1200" kern="1200" baseline="0" dirty="0" smtClean="0">
                <a:solidFill>
                  <a:schemeClr val="tx1"/>
                </a:solidFill>
                <a:effectLst/>
                <a:latin typeface="+mn-lt"/>
                <a:ea typeface="+mn-ea"/>
                <a:cs typeface="+mn-cs"/>
              </a:rPr>
              <a:t> analyses in the literature, </a:t>
            </a:r>
            <a:r>
              <a:rPr lang="en-US" sz="1200" kern="1200" dirty="0" smtClean="0">
                <a:solidFill>
                  <a:schemeClr val="tx1"/>
                </a:solidFill>
                <a:effectLst/>
                <a:latin typeface="+mn-lt"/>
                <a:ea typeface="+mn-ea"/>
                <a:cs typeface="+mn-cs"/>
              </a:rPr>
              <a:t>I can answer the question, do I have good resolution for both A and B.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the answer is yes, success !  I am good to go – I have done a great job in terms of fluorochrome assignment.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I see from the fully-stained sample and the FMO controls that my resolution is not sufficient for that assay or not what I have seen in the literature, then that’s okay.  It means that maybe I underestimated the level of expression of one of these antigens or that I didn’t really understand before making the assignments how much spread one fluorochrome was introducing into another detector.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that’s okay.  I’m learning about the biology, I’m learning about my experiment, about my instrument, and now I’m going to take this information and redesign my panel, and test it again.  Okay?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decision of what fluorochrome to use for A is where</a:t>
            </a:r>
            <a:r>
              <a:rPr lang="en-US" sz="1200" kern="1200" baseline="0" dirty="0" smtClean="0">
                <a:solidFill>
                  <a:schemeClr val="tx1"/>
                </a:solidFill>
                <a:effectLst/>
                <a:latin typeface="+mn-lt"/>
                <a:ea typeface="+mn-ea"/>
                <a:cs typeface="+mn-cs"/>
              </a:rPr>
              <a:t> most problems occur.  What we will see is how you can use the information presented in RESOLVE in conjunction with your experimental controls to both help guide and troubleshoot those choices.</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remember.  Iterations.  Panel design is an iterative process.  But it’s a process that will help you to understand biology , to learn about our instrument, the fluorochromes, and it’s time well-spent, and at the end of the day what I want is a very, very robust panel.  If you follow this principles we are covering today</a:t>
            </a:r>
            <a:r>
              <a:rPr lang="en-US" sz="1200" kern="1200" baseline="0" dirty="0" smtClean="0">
                <a:solidFill>
                  <a:schemeClr val="tx1"/>
                </a:solidFill>
                <a:effectLst/>
                <a:latin typeface="+mn-lt"/>
                <a:ea typeface="+mn-ea"/>
                <a:cs typeface="+mn-cs"/>
              </a:rPr>
              <a:t> you can significantly educe the number of iterations required.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261C542-9E76-4A89-9891-6EAFBED8DCC2}" type="slidenum">
              <a:rPr lang="en-US" smtClean="0"/>
              <a:t>60</a:t>
            </a:fld>
            <a:endParaRPr lang="en-US"/>
          </a:p>
        </p:txBody>
      </p:sp>
    </p:spTree>
    <p:extLst>
      <p:ext uri="{BB962C8B-B14F-4D97-AF65-F5344CB8AC3E}">
        <p14:creationId xmlns:p14="http://schemas.microsoft.com/office/powerpoint/2010/main" val="23858841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before we go into redesigning the panel, I want to take the time to review what are the controls should be run every time that you’re optimizing a multicolor experiment.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in any cell biology experiment that you run, in flow cytometry, you need controls.  And controls will be extremely important when optimizing a panel and deciding if that panel is the best panel that you can come up with or if there is still room for optimization.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there is one kind of control that is called fluorescence minus one, or FMO controls.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 many of you run FMO controls when you’re optimizing multicolor panels?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what I hope is that after listening to today’s talks, all of you will be runnin</a:t>
            </a:r>
            <a:r>
              <a:rPr lang="en-US" sz="1200" b="0" kern="1200" dirty="0" smtClean="0">
                <a:solidFill>
                  <a:schemeClr val="tx1"/>
                </a:solidFill>
                <a:effectLst/>
                <a:latin typeface="+mn-lt"/>
                <a:ea typeface="+mn-ea"/>
                <a:cs typeface="+mn-cs"/>
              </a:rPr>
              <a:t>g FMO controls</a:t>
            </a:r>
            <a:r>
              <a:rPr lang="en-US" sz="1200" kern="1200" dirty="0" smtClean="0">
                <a:solidFill>
                  <a:schemeClr val="tx1"/>
                </a:solidFill>
                <a:effectLst/>
                <a:latin typeface="+mn-lt"/>
                <a:ea typeface="+mn-ea"/>
                <a:cs typeface="+mn-cs"/>
              </a:rPr>
              <a:t> every time that you’re optimizing a panel.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Traditionally, FMO control has been used to help to identify boundaries and where to put gates.  But, I use FMO controls and I see a lot of their value at allowing me to identify where I have introduced a lot of spread, where there is a lot of spillover coming from a given reagent that is impacting the resolution in another detector.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we’re going to talk a little bit more about FMO controls in a bit because, as I said, I think these controls are really, really critical when it comes to panel design.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some labs, some of you are really big on</a:t>
            </a:r>
            <a:r>
              <a:rPr lang="en-US" sz="1200" b="0" kern="1200" dirty="0" smtClean="0">
                <a:solidFill>
                  <a:schemeClr val="tx1"/>
                </a:solidFill>
                <a:effectLst/>
                <a:latin typeface="+mn-lt"/>
                <a:ea typeface="+mn-ea"/>
                <a:cs typeface="+mn-cs"/>
              </a:rPr>
              <a:t> isotype controls</a:t>
            </a:r>
            <a:r>
              <a:rPr lang="en-US" sz="1200" kern="1200" dirty="0" smtClean="0">
                <a:solidFill>
                  <a:schemeClr val="tx1"/>
                </a:solidFill>
                <a:effectLst/>
                <a:latin typeface="+mn-lt"/>
                <a:ea typeface="+mn-ea"/>
                <a:cs typeface="+mn-cs"/>
              </a:rPr>
              <a:t> and consider</a:t>
            </a:r>
            <a:r>
              <a:rPr lang="en-US" sz="1200" kern="1200" baseline="0" dirty="0" smtClean="0">
                <a:solidFill>
                  <a:schemeClr val="tx1"/>
                </a:solidFill>
                <a:effectLst/>
                <a:latin typeface="+mn-lt"/>
                <a:ea typeface="+mn-ea"/>
                <a:cs typeface="+mn-cs"/>
              </a:rPr>
              <a:t> it </a:t>
            </a:r>
            <a:r>
              <a:rPr lang="en-US" sz="1200" kern="1200" dirty="0" smtClean="0">
                <a:solidFill>
                  <a:schemeClr val="tx1"/>
                </a:solidFill>
                <a:effectLst/>
                <a:latin typeface="+mn-lt"/>
                <a:ea typeface="+mn-ea"/>
                <a:cs typeface="+mn-cs"/>
              </a:rPr>
              <a:t>more important to run these controls than others.  They have some use.  However, their use in terms of panel design is limited.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 don’t think they are super-necessary when it comes to optimizing panel design.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Unstained controls.</a:t>
            </a:r>
            <a:r>
              <a:rPr lang="en-US" sz="1200" kern="1200" dirty="0" smtClean="0">
                <a:solidFill>
                  <a:schemeClr val="tx1"/>
                </a:solidFill>
                <a:effectLst/>
                <a:latin typeface="+mn-lt"/>
                <a:ea typeface="+mn-ea"/>
                <a:cs typeface="+mn-cs"/>
              </a:rPr>
              <a:t>   Running unstained cells that were treated identically as your stain cells is something that is extremely valuable.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are talking about multicolor flow and we are all eager to run a tube that has many fluorochromes, and sometimes we forget that unstained cells are really important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because they are going to tell us a lot about the autofluorescence of the cells that we’re working on, about background.</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hey’re also going to be critical at determining how good our instrument set-up is.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really, really encourage you to spend time looking at unstained cells.  It’s a very, very valuable exercise.  It’s time very well spent and you will learn a lot about your instrument by running these controls.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Finally, the other controls that I really like to run in my experiments are single-stain controls.  Single-strain controls have different purposes.  All of you do, probably run some single-stain cells to calculate compensation.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was noted in RESOLVE, even if you are running beads to calculate compensation, running unstained cells, applying the compensation, is very useful to see how good is the compensation is when compared to the value that was calculated with the beads, for example, to QC your compensation.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Single-stain controls are also very valuable when it comes to evaluating how good the resolution of your multicolor tubes is, and right now this might sound a little bit confusing.  How do I use single-stain controls to assess the resolution of my multicolor tube?  So hold on that thought – I want you to keep that in mind and I’m going to show you, later in the talk, an example of how we are using these controls.</a:t>
            </a:r>
          </a:p>
          <a:p>
            <a:endParaRPr lang="en-US" dirty="0"/>
          </a:p>
        </p:txBody>
      </p:sp>
      <p:sp>
        <p:nvSpPr>
          <p:cNvPr id="4" name="Slide Number Placeholder 3"/>
          <p:cNvSpPr>
            <a:spLocks noGrp="1"/>
          </p:cNvSpPr>
          <p:nvPr>
            <p:ph type="sldNum" sz="quarter" idx="10"/>
          </p:nvPr>
        </p:nvSpPr>
        <p:spPr/>
        <p:txBody>
          <a:bodyPr/>
          <a:lstStyle/>
          <a:p>
            <a:fld id="{E261C542-9E76-4A89-9891-6EAFBED8DCC2}" type="slidenum">
              <a:rPr lang="en-US" smtClean="0"/>
              <a:t>61</a:t>
            </a:fld>
            <a:endParaRPr lang="en-US"/>
          </a:p>
        </p:txBody>
      </p:sp>
    </p:spTree>
    <p:extLst>
      <p:ext uri="{BB962C8B-B14F-4D97-AF65-F5344CB8AC3E}">
        <p14:creationId xmlns:p14="http://schemas.microsoft.com/office/powerpoint/2010/main" val="27586418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09" indent="-285734" eaLnBrk="0" hangingPunct="0">
              <a:defRPr>
                <a:solidFill>
                  <a:schemeClr val="tx1"/>
                </a:solidFill>
                <a:latin typeface="Arial" pitchFamily="34" charset="0"/>
                <a:cs typeface="Arial" pitchFamily="34" charset="0"/>
              </a:defRPr>
            </a:lvl2pPr>
            <a:lvl3pPr marL="1142937" indent="-228587" eaLnBrk="0" hangingPunct="0">
              <a:defRPr>
                <a:solidFill>
                  <a:schemeClr val="tx1"/>
                </a:solidFill>
                <a:latin typeface="Arial" pitchFamily="34" charset="0"/>
                <a:cs typeface="Arial" pitchFamily="34" charset="0"/>
              </a:defRPr>
            </a:lvl3pPr>
            <a:lvl4pPr marL="1600112" indent="-228587" eaLnBrk="0" hangingPunct="0">
              <a:defRPr>
                <a:solidFill>
                  <a:schemeClr val="tx1"/>
                </a:solidFill>
                <a:latin typeface="Arial" pitchFamily="34" charset="0"/>
                <a:cs typeface="Arial" pitchFamily="34" charset="0"/>
              </a:defRPr>
            </a:lvl4pPr>
            <a:lvl5pPr marL="2057287" indent="-228587" eaLnBrk="0" hangingPunct="0">
              <a:defRPr>
                <a:solidFill>
                  <a:schemeClr val="tx1"/>
                </a:solidFill>
                <a:latin typeface="Arial" pitchFamily="34" charset="0"/>
                <a:cs typeface="Arial" pitchFamily="34" charset="0"/>
              </a:defRPr>
            </a:lvl5pPr>
            <a:lvl6pPr marL="2514461" indent="-228587" eaLnBrk="0" fontAlgn="base" hangingPunct="0">
              <a:spcBef>
                <a:spcPct val="0"/>
              </a:spcBef>
              <a:spcAft>
                <a:spcPct val="0"/>
              </a:spcAft>
              <a:defRPr>
                <a:solidFill>
                  <a:schemeClr val="tx1"/>
                </a:solidFill>
                <a:latin typeface="Arial" pitchFamily="34" charset="0"/>
                <a:cs typeface="Arial" pitchFamily="34" charset="0"/>
              </a:defRPr>
            </a:lvl6pPr>
            <a:lvl7pPr marL="2971635" indent="-228587" eaLnBrk="0" fontAlgn="base" hangingPunct="0">
              <a:spcBef>
                <a:spcPct val="0"/>
              </a:spcBef>
              <a:spcAft>
                <a:spcPct val="0"/>
              </a:spcAft>
              <a:defRPr>
                <a:solidFill>
                  <a:schemeClr val="tx1"/>
                </a:solidFill>
                <a:latin typeface="Arial" pitchFamily="34" charset="0"/>
                <a:cs typeface="Arial" pitchFamily="34" charset="0"/>
              </a:defRPr>
            </a:lvl7pPr>
            <a:lvl8pPr marL="3428810" indent="-228587" eaLnBrk="0" fontAlgn="base" hangingPunct="0">
              <a:spcBef>
                <a:spcPct val="0"/>
              </a:spcBef>
              <a:spcAft>
                <a:spcPct val="0"/>
              </a:spcAft>
              <a:defRPr>
                <a:solidFill>
                  <a:schemeClr val="tx1"/>
                </a:solidFill>
                <a:latin typeface="Arial" pitchFamily="34" charset="0"/>
                <a:cs typeface="Arial" pitchFamily="34" charset="0"/>
              </a:defRPr>
            </a:lvl8pPr>
            <a:lvl9pPr marL="3885985" indent="-228587"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AA56299-1D6B-47FA-A90F-3ED177BACF42}" type="slidenum">
              <a:rPr lang="en-US" smtClean="0">
                <a:solidFill>
                  <a:prstClr val="black"/>
                </a:solidFill>
              </a:rPr>
              <a:pPr eaLnBrk="1" hangingPunct="1"/>
              <a:t>62</a:t>
            </a:fld>
            <a:endParaRPr lang="en-US" dirty="0" smtClean="0">
              <a:solidFill>
                <a:prstClr val="black"/>
              </a:solidFill>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p:spPr>
        <p:txBody>
          <a:bodyPr/>
          <a:lstStyle/>
          <a:p>
            <a:pPr eaLnBrk="1" hangingPunct="1"/>
            <a:r>
              <a:rPr lang="en-US" dirty="0" smtClean="0">
                <a:latin typeface="Arial" pitchFamily="34" charset="0"/>
                <a:cs typeface="Arial" pitchFamily="34" charset="0"/>
              </a:rPr>
              <a:t>Explain</a:t>
            </a:r>
            <a:r>
              <a:rPr lang="en-US" baseline="0" dirty="0" smtClean="0">
                <a:latin typeface="Arial" pitchFamily="34" charset="0"/>
                <a:cs typeface="Arial" pitchFamily="34" charset="0"/>
              </a:rPr>
              <a:t> what fluorescence-minus-one control is, and why it is very helpful to use this type of control as a gating tool. If they had used unstained (or probably even isotype), they would have drawn a gate that bisected the negative PE populations in the fully stained sample. This is a great example because we can just start to see where the two populations separate in the sample…if this population were more smeared, we would have to rely on the FMO because we would not see the separation.</a:t>
            </a:r>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40160080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in</a:t>
            </a:r>
            <a:r>
              <a:rPr lang="en-US" baseline="0" dirty="0" smtClean="0"/>
              <a:t> the second example we were still having a problem resolving the Treg cells.</a:t>
            </a:r>
          </a:p>
          <a:p>
            <a:endParaRPr lang="en-US" baseline="0" dirty="0" smtClean="0"/>
          </a:p>
          <a:p>
            <a:r>
              <a:rPr lang="en-US" baseline="0" dirty="0" smtClean="0"/>
              <a:t>We hadn’t taken into account the impact of spread on co-expressed markers when we designed that panel.</a:t>
            </a:r>
          </a:p>
          <a:p>
            <a:endParaRPr lang="en-US" baseline="0" dirty="0" smtClean="0"/>
          </a:p>
          <a:p>
            <a:r>
              <a:rPr lang="en-US" baseline="0" dirty="0" smtClean="0"/>
              <a:t>In RESOLVE we talked a lot about spread and how to identify and minimize it.  </a:t>
            </a:r>
          </a:p>
          <a:p>
            <a:endParaRPr lang="en-US" baseline="0" dirty="0" smtClean="0"/>
          </a:p>
          <a:p>
            <a:r>
              <a:rPr lang="en-US" baseline="0" dirty="0" smtClean="0"/>
              <a:t>Let’s look at the data in light of that information.</a:t>
            </a:r>
          </a:p>
          <a:p>
            <a:endParaRPr lang="en-US" baseline="0" dirty="0" smtClean="0"/>
          </a:p>
          <a:p>
            <a:r>
              <a:rPr lang="en-US" baseline="0" dirty="0" smtClean="0"/>
              <a:t>If we look at CD127 PE-Cy7 we can see that a significant number of the cells are below zero and piled up on the axis.  This is always a sign of spread.  The question is “Where is the spread in the PE-Cy7 detector coming from?”</a:t>
            </a:r>
          </a:p>
          <a:p>
            <a:endParaRPr lang="en-US" baseline="0" dirty="0" smtClean="0"/>
          </a:p>
          <a:p>
            <a:r>
              <a:rPr lang="en-US" baseline="0" dirty="0" smtClean="0"/>
              <a:t>CLICK</a:t>
            </a:r>
          </a:p>
          <a:p>
            <a:r>
              <a:rPr lang="en-US" baseline="0" dirty="0" smtClean="0"/>
              <a:t>We can use the Resolution Impact Matrix that we talked about in RESOLVE to help answer that question.</a:t>
            </a:r>
          </a:p>
          <a:p>
            <a:endParaRPr lang="en-US" baseline="0" dirty="0" smtClean="0"/>
          </a:p>
          <a:p>
            <a:r>
              <a:rPr lang="en-US" baseline="0" dirty="0" smtClean="0"/>
              <a:t>If we consider PE-Cy7 as the primary fluorochrome we can go across the row to see which fluorochromes have spread into PE-Cy7 and would have the greatest impact on resolution.</a:t>
            </a:r>
          </a:p>
          <a:p>
            <a:endParaRPr lang="en-US" baseline="0" dirty="0" smtClean="0"/>
          </a:p>
          <a:p>
            <a:r>
              <a:rPr lang="en-US" baseline="0" dirty="0" smtClean="0"/>
              <a:t>CLICK</a:t>
            </a:r>
          </a:p>
          <a:p>
            <a:r>
              <a:rPr lang="en-US" baseline="0" dirty="0" smtClean="0"/>
              <a:t>We can see PerCP-Cy5.5 would potentially have a very large impact on the resolution of any marker on the PE-Cy7 fluorochrome, in this case CD127.  It would depend if that marker was co-expressed on the Treg cells.</a:t>
            </a:r>
          </a:p>
          <a:p>
            <a:endParaRPr lang="en-US" baseline="0" dirty="0" smtClean="0"/>
          </a:p>
          <a:p>
            <a:r>
              <a:rPr lang="en-US" baseline="0" dirty="0" smtClean="0"/>
              <a:t>If we look at the panel we designed we can see that PerCP-Cy5.5 is used for CD4 which is expressed at very high levels on the Treg cells.</a:t>
            </a:r>
          </a:p>
          <a:p>
            <a:endParaRPr lang="en-US" baseline="0" dirty="0" smtClean="0"/>
          </a:p>
          <a:p>
            <a:r>
              <a:rPr lang="en-US" baseline="0" dirty="0" smtClean="0"/>
              <a:t>This is directly opposite from the logic we talked about in the decision tree.  Had we used the decision tree and the Resolution Impact Matrix we might have made a different choice of reagents.</a:t>
            </a:r>
          </a:p>
          <a:p>
            <a:endParaRPr lang="en-US" baseline="0" dirty="0" smtClean="0"/>
          </a:p>
          <a:p>
            <a:r>
              <a:rPr lang="en-US" baseline="0" dirty="0" smtClean="0"/>
              <a:t>But how can we tell if the PerCP-Cy5.5 CD4 was the source of our resolution problem.  That is where FMO controls play a critical role in panel design.</a:t>
            </a:r>
            <a:endParaRPr lang="en-US" dirty="0"/>
          </a:p>
        </p:txBody>
      </p:sp>
      <p:sp>
        <p:nvSpPr>
          <p:cNvPr id="4" name="Slide Number Placeholder 3"/>
          <p:cNvSpPr>
            <a:spLocks noGrp="1"/>
          </p:cNvSpPr>
          <p:nvPr>
            <p:ph type="sldNum" sz="quarter" idx="10"/>
          </p:nvPr>
        </p:nvSpPr>
        <p:spPr/>
        <p:txBody>
          <a:bodyPr/>
          <a:lstStyle/>
          <a:p>
            <a:fld id="{E261C542-9E76-4A89-9891-6EAFBED8DCC2}" type="slidenum">
              <a:rPr lang="en-US" smtClean="0"/>
              <a:t>63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8386394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this slide I am showing you an example of how we use FMO controls and why I’m so eager to run these controls every time that I am optimizing a panel.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want to spend time explaining this slide because this is a critical concept and I need everybody to understand what we’re doing here.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 the top row, I’m showing you the plots that I showed you in the previous slide, where I’m showing you the full cocktail that we have been trying to optimize.  So these populations, you have already seen them before and you are familiar with these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plots.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bottom row is an FMO control, so fluorescence minus 1.  I have five markers that are in this tube, and the sixth marker that will constitute the full panel and that is missing is the PerCP-Cy5.5 antibody.  So the CD4 that was labeled with PerCP Cy5.5 was not added to this tube.  Everything else was added.  So what you’re going to see in the plot of CD8 versus CD4 is that, actually we don’t have any CD4.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Because the cells that I’m interested in studying have been this CD3+, CD4+ blue population what I need to do in the FMO samples is now gate on the cells that are CD3 positive and CD8 negative. Most of those will be CD4.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Because I’m doing that, I’m also changing a little bit my gating on the full panel and I’m including the double negative cells, just that this is an apple to apples comparison.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out of the CD3+, CD8- blue cells,  I’m going to look at the two other markers that I have been interested in – CD127 and CD25.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pointed out earlier, the only way for me to compare these two pieces of data is to apply exactly the same biexponential scale.  So if you look closely, you will see that these plots on the top and on the bottom row have exactly the same scale.</a:t>
            </a:r>
          </a:p>
          <a:p>
            <a:endParaRPr lang="en-US" sz="1200" kern="1200" dirty="0" smtClean="0">
              <a:solidFill>
                <a:schemeClr val="tx1"/>
              </a:solidFill>
              <a:effectLst/>
              <a:latin typeface="+mn-lt"/>
              <a:ea typeface="+mn-ea"/>
              <a:cs typeface="+mn-cs"/>
            </a:endParaRPr>
          </a:p>
          <a:p>
            <a:r>
              <a:rPr lang="en-US" sz="1200" kern="1200" dirty="0" smtClean="0">
                <a:solidFill>
                  <a:srgbClr val="DA0000"/>
                </a:solidFill>
                <a:effectLst/>
                <a:latin typeface="+mn-lt"/>
                <a:ea typeface="+mn-ea"/>
                <a:cs typeface="+mn-cs"/>
              </a:rPr>
              <a:t>CLICK</a:t>
            </a:r>
          </a:p>
          <a:p>
            <a:r>
              <a:rPr lang="en-US" sz="1200" kern="1200" dirty="0" smtClean="0">
                <a:solidFill>
                  <a:srgbClr val="DA0000"/>
                </a:solidFill>
                <a:effectLst/>
                <a:latin typeface="+mn-lt"/>
                <a:ea typeface="+mn-ea"/>
                <a:cs typeface="+mn-cs"/>
              </a:rPr>
              <a:t>When you compare, you can see that the FMO tube which lacks the PerCP Cy5.5 has a much better resolution of the population that is CD25 high CD127 dim.  It’s easier to put a gate and define where the boundaries of that population are.  </a:t>
            </a:r>
          </a:p>
          <a:p>
            <a:endParaRPr lang="en-US" sz="1200" kern="1200" dirty="0" smtClean="0">
              <a:solidFill>
                <a:srgbClr val="DA0000"/>
              </a:solidFill>
              <a:effectLst/>
              <a:latin typeface="+mn-lt"/>
              <a:ea typeface="+mn-ea"/>
              <a:cs typeface="+mn-cs"/>
            </a:endParaRPr>
          </a:p>
          <a:p>
            <a:r>
              <a:rPr lang="en-US" sz="1200" kern="1200" dirty="0" smtClean="0">
                <a:solidFill>
                  <a:srgbClr val="DA0000"/>
                </a:solidFill>
                <a:effectLst/>
                <a:latin typeface="+mn-lt"/>
                <a:ea typeface="+mn-ea"/>
                <a:cs typeface="+mn-cs"/>
              </a:rPr>
              <a:t>And if you look closely, what is happening is that the spread in the PE-Cy7 direction is changing.  There is less spread in the FMO tube that does not have PerCP Cy5.5.  </a:t>
            </a:r>
            <a:r>
              <a:rPr lang="en-US" sz="1200" kern="1200" dirty="0" smtClean="0">
                <a:solidFill>
                  <a:schemeClr val="tx1"/>
                </a:solidFill>
                <a:effectLst/>
                <a:latin typeface="+mn-lt"/>
                <a:ea typeface="+mn-ea"/>
                <a:cs typeface="+mn-cs"/>
              </a:rPr>
              <a:t>Looking</a:t>
            </a:r>
            <a:r>
              <a:rPr lang="en-US" sz="1200" kern="1200" baseline="0" dirty="0" smtClean="0">
                <a:solidFill>
                  <a:schemeClr val="tx1"/>
                </a:solidFill>
                <a:effectLst/>
                <a:latin typeface="+mn-lt"/>
                <a:ea typeface="+mn-ea"/>
                <a:cs typeface="+mn-cs"/>
              </a:rPr>
              <a:t> at the low end of the scale, you can see that there are no longer a significant number of cells way below zero, in particular for the Treg cells.  The CD25 bright, CD127 dim population is much tighter in the CD127 detector.  This is the hallmark of improved resolution.</a:t>
            </a:r>
          </a:p>
          <a:p>
            <a:endParaRPr lang="en-US" sz="1200" kern="1200" dirty="0" smtClean="0">
              <a:solidFill>
                <a:srgbClr val="DA0000"/>
              </a:solidFill>
              <a:effectLst/>
              <a:latin typeface="+mn-lt"/>
              <a:ea typeface="+mn-ea"/>
              <a:cs typeface="+mn-cs"/>
            </a:endParaRPr>
          </a:p>
          <a:p>
            <a:r>
              <a:rPr lang="en-US" sz="1200" kern="1200" dirty="0" smtClean="0">
                <a:solidFill>
                  <a:srgbClr val="DA0000"/>
                </a:solidFill>
                <a:effectLst/>
                <a:latin typeface="+mn-lt"/>
                <a:ea typeface="+mn-ea"/>
                <a:cs typeface="+mn-cs"/>
              </a:rPr>
              <a:t>So our FMO control confirms our prediction from the Resolution Impact Matrix that using </a:t>
            </a:r>
            <a:r>
              <a:rPr lang="en-US" sz="1200" kern="1200" dirty="0" smtClean="0">
                <a:solidFill>
                  <a:schemeClr val="tx1"/>
                </a:solidFill>
                <a:effectLst/>
                <a:latin typeface="+mn-lt"/>
                <a:ea typeface="+mn-ea"/>
                <a:cs typeface="+mn-cs"/>
              </a:rPr>
              <a:t>PerCP-Cy5.5 for a co-expressed marker expressed at high levels will reduce</a:t>
            </a:r>
            <a:r>
              <a:rPr lang="en-US" sz="1200" kern="1200" baseline="0" dirty="0" smtClean="0">
                <a:solidFill>
                  <a:schemeClr val="tx1"/>
                </a:solidFill>
                <a:effectLst/>
                <a:latin typeface="+mn-lt"/>
                <a:ea typeface="+mn-ea"/>
                <a:cs typeface="+mn-cs"/>
              </a:rPr>
              <a:t> the resolution of any marker on </a:t>
            </a:r>
            <a:r>
              <a:rPr lang="en-US" sz="1200" kern="1200" dirty="0" smtClean="0">
                <a:solidFill>
                  <a:schemeClr val="tx1"/>
                </a:solidFill>
                <a:effectLst/>
                <a:latin typeface="+mn-lt"/>
                <a:ea typeface="+mn-ea"/>
                <a:cs typeface="+mn-cs"/>
              </a:rPr>
              <a:t>PE-Cy7 which is expressed at low levels – like in this example, where the CD4 PerCP-Cy5.5 was affecting the resolution of my CD127 PE-Cy7. </a:t>
            </a:r>
            <a:endParaRPr lang="en-US" sz="1200" kern="1200" dirty="0" smtClean="0">
              <a:solidFill>
                <a:srgbClr val="DA0000"/>
              </a:solidFill>
              <a:effectLst/>
              <a:latin typeface="+mn-lt"/>
              <a:ea typeface="+mn-ea"/>
              <a:cs typeface="+mn-cs"/>
            </a:endParaRPr>
          </a:p>
          <a:p>
            <a:endParaRPr lang="en-US" sz="1200" kern="1200" dirty="0" smtClean="0">
              <a:solidFill>
                <a:srgbClr val="DA0000"/>
              </a:solidFill>
              <a:effectLst/>
              <a:latin typeface="+mn-lt"/>
              <a:ea typeface="+mn-ea"/>
              <a:cs typeface="+mn-cs"/>
            </a:endParaRPr>
          </a:p>
          <a:p>
            <a:r>
              <a:rPr lang="en-US" sz="1200" kern="1200" dirty="0" smtClean="0">
                <a:solidFill>
                  <a:srgbClr val="DA0000"/>
                </a:solidFill>
                <a:effectLst/>
                <a:latin typeface="+mn-lt"/>
                <a:ea typeface="+mn-ea"/>
                <a:cs typeface="+mn-cs"/>
              </a:rPr>
              <a:t>The FMO also shows us exactly the maximum resolution in the CD127 PE-Cy7 we could expect in the absence of any spillover from PerCP-Cy5.5</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what this means is that I designed a panel where I took into consideration the antigen level of expression and the fluorochrome brightness, but I totally forgot about spillover and antigen co-expression.  Using these tools, I now know where the problem in my design is and understand</a:t>
            </a:r>
            <a:r>
              <a:rPr lang="en-US" sz="1200" kern="1200" baseline="0" dirty="0" smtClean="0">
                <a:solidFill>
                  <a:schemeClr val="tx1"/>
                </a:solidFill>
                <a:effectLst/>
                <a:latin typeface="+mn-lt"/>
                <a:ea typeface="+mn-ea"/>
                <a:cs typeface="+mn-cs"/>
              </a:rPr>
              <a:t> how it can be improved</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BF945D89-0DC7-4821-B406-04AF301AF0C9}" type="slidenum">
              <a:rPr lang="en-US" smtClean="0"/>
              <a:t>64</a:t>
            </a:fld>
            <a:endParaRPr lang="en-US"/>
          </a:p>
        </p:txBody>
      </p:sp>
    </p:spTree>
    <p:extLst>
      <p:ext uri="{BB962C8B-B14F-4D97-AF65-F5344CB8AC3E}">
        <p14:creationId xmlns:p14="http://schemas.microsoft.com/office/powerpoint/2010/main" val="32202216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go back to our example of the six-color Treg panel, where we have determined that we have some issues because of the spread of PerCP-Cy5.5 into the PE-Cy7.  </a:t>
            </a:r>
          </a:p>
          <a:p>
            <a:r>
              <a:rPr lang="en-US" dirty="0"/>
              <a:t>So what I need to do is minimize the impact of that spread that I know from the Resolution Impact Matrix  is very high.  </a:t>
            </a:r>
          </a:p>
          <a:p>
            <a:r>
              <a:rPr lang="en-US" dirty="0"/>
              <a:t>And so among all the markers that I have in this panel, there is one marker that is not co-expressed with all of the other markers, and that is a marker, CD8,  which I’m using as a dump gate.    </a:t>
            </a:r>
          </a:p>
          <a:p>
            <a:endParaRPr lang="en-US" dirty="0"/>
          </a:p>
          <a:p>
            <a:pPr defTabSz="931774">
              <a:defRPr/>
            </a:pPr>
            <a:r>
              <a:rPr lang="en-US" dirty="0"/>
              <a:t>CLICK</a:t>
            </a:r>
          </a:p>
          <a:p>
            <a:r>
              <a:rPr lang="en-US" dirty="0"/>
              <a:t>So I’m going to assign PerCP-Cy5.5 to CD8 and that way PerCP-Cy5.5 is out of the way of all the other markers and I can assign PE-Cy7 to some of those markers.</a:t>
            </a:r>
          </a:p>
          <a:p>
            <a:endParaRPr lang="en-US" dirty="0"/>
          </a:p>
          <a:p>
            <a:r>
              <a:rPr lang="en-US" dirty="0"/>
              <a:t>By assigning PerCP-Cy5.5 to CD8, the consequence is that I need a new fluorochrome for CD4.</a:t>
            </a:r>
          </a:p>
          <a:p>
            <a:endParaRPr lang="en-US" dirty="0"/>
          </a:p>
          <a:p>
            <a:r>
              <a:rPr lang="en-US" dirty="0"/>
              <a:t>CLICK</a:t>
            </a:r>
          </a:p>
          <a:p>
            <a:r>
              <a:rPr lang="en-US" dirty="0"/>
              <a:t>Because CD4 is expressed at high levels, I’m going to assign it to the dim fluorochrome APC-H7.  </a:t>
            </a:r>
          </a:p>
          <a:p>
            <a:endParaRPr lang="en-US" dirty="0"/>
          </a:p>
          <a:p>
            <a:r>
              <a:rPr lang="en-US" dirty="0"/>
              <a:t>CLICK</a:t>
            </a:r>
          </a:p>
          <a:p>
            <a:r>
              <a:rPr lang="en-US" dirty="0"/>
              <a:t>Now, what I also want to do is to maximize the resolution of both CD25 and CD127.  </a:t>
            </a:r>
          </a:p>
          <a:p>
            <a:endParaRPr lang="en-US" dirty="0"/>
          </a:p>
          <a:p>
            <a:r>
              <a:rPr lang="en-US" dirty="0"/>
              <a:t>CLICK</a:t>
            </a:r>
          </a:p>
          <a:p>
            <a:r>
              <a:rPr lang="en-US" dirty="0"/>
              <a:t>Until now, the resolution of CD25 on PE has been very good.  So I’m going to keep CD25 in PE.  </a:t>
            </a:r>
          </a:p>
          <a:p>
            <a:endParaRPr lang="en-US" dirty="0"/>
          </a:p>
          <a:p>
            <a:r>
              <a:rPr lang="en-US" dirty="0"/>
              <a:t>For CD127, the marker that is co-expressed with CD25 – I want to assign it to a bright fluorochrome that has no spillover or spread into PE.  </a:t>
            </a:r>
          </a:p>
          <a:p>
            <a:endParaRPr lang="en-US" dirty="0"/>
          </a:p>
          <a:p>
            <a:r>
              <a:rPr lang="en-US" dirty="0"/>
              <a:t>CLICK</a:t>
            </a:r>
          </a:p>
          <a:p>
            <a:r>
              <a:rPr lang="en-US" dirty="0"/>
              <a:t>So I’m going to assign CD127 to Alexa Fluor 647 which is a fluorochrome that emits in the same detector as APC.  They are equivalent.  The reason for that choice is that we don’t have CD127 available in APC, only in Alexa Fluor 647.  </a:t>
            </a:r>
          </a:p>
          <a:p>
            <a:endParaRPr lang="en-US" dirty="0"/>
          </a:p>
          <a:p>
            <a:r>
              <a:rPr lang="en-US" dirty="0"/>
              <a:t>CLICK</a:t>
            </a:r>
          </a:p>
          <a:p>
            <a:r>
              <a:rPr lang="en-US" dirty="0"/>
              <a:t>And what that means is that I’m going to move the CD45 RA into PE-Cy7, what I am aiming at  is trying to get the best  resolution of CD25 and CD127 when looking at them in combination. </a:t>
            </a:r>
          </a:p>
          <a:p>
            <a:endParaRPr lang="en-US" dirty="0"/>
          </a:p>
          <a:p>
            <a:r>
              <a:rPr lang="en-US" dirty="0"/>
              <a:t>CLICK</a:t>
            </a:r>
          </a:p>
          <a:p>
            <a:r>
              <a:rPr lang="en-US" dirty="0"/>
              <a:t>When we look at the Resolution Impact Matrix we can see the we have significantly reduced the impact of spread from CD4, now on APC-H7 into CD25 on APC/Alexa Fluor 647.</a:t>
            </a:r>
          </a:p>
          <a:p>
            <a:endParaRPr lang="en-US" dirty="0"/>
          </a:p>
          <a:p>
            <a:r>
              <a:rPr lang="en-US" dirty="0"/>
              <a:t>CLICK</a:t>
            </a:r>
          </a:p>
          <a:p>
            <a:r>
              <a:rPr lang="en-US" dirty="0"/>
              <a:t>Finally we will keep CD3 assigned to FITC </a:t>
            </a:r>
          </a:p>
          <a:p>
            <a:endParaRPr lang="en-US" dirty="0"/>
          </a:p>
        </p:txBody>
      </p:sp>
      <p:sp>
        <p:nvSpPr>
          <p:cNvPr id="4" name="Slide Number Placeholder 3"/>
          <p:cNvSpPr>
            <a:spLocks noGrp="1"/>
          </p:cNvSpPr>
          <p:nvPr>
            <p:ph type="sldNum" sz="quarter" idx="10"/>
          </p:nvPr>
        </p:nvSpPr>
        <p:spPr/>
        <p:txBody>
          <a:bodyPr/>
          <a:lstStyle/>
          <a:p>
            <a:pPr>
              <a:defRPr/>
            </a:pPr>
            <a:fld id="{66EB2A9E-9D6D-47BB-810F-1280BFAA859F}" type="slidenum">
              <a:rPr lang="en-US" smtClean="0">
                <a:solidFill>
                  <a:prstClr val="black"/>
                </a:solidFill>
              </a:rPr>
              <a:pPr>
                <a:defRPr/>
              </a:pPr>
              <a:t>65</a:t>
            </a:fld>
            <a:endParaRPr lang="en-US">
              <a:solidFill>
                <a:prstClr val="black"/>
              </a:solidFill>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7505155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let’s look at the data from this second 6 color example.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by now you’re very familiar with the gating strategy shown in this slide.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you can see is that I can easily resolve the big subsets; the cells that are in blue are easily identified.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now when I look at the combination of these other three markers, I see it’s very easy to draw gates, it’s very easy to identify my population of interest;</a:t>
            </a:r>
            <a:r>
              <a:rPr lang="en-US" sz="1200" kern="1200" baseline="0" dirty="0" smtClean="0">
                <a:solidFill>
                  <a:schemeClr val="tx1"/>
                </a:solidFill>
                <a:effectLst/>
                <a:latin typeface="+mn-lt"/>
                <a:ea typeface="+mn-ea"/>
                <a:cs typeface="+mn-cs"/>
              </a:rPr>
              <a:t> the Treg cells.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61C542-9E76-4A89-9891-6EAFBED8DCC2}" type="slidenum">
              <a:rPr lang="en-US" smtClean="0"/>
              <a:t>66</a:t>
            </a:fld>
            <a:endParaRPr lang="en-US"/>
          </a:p>
        </p:txBody>
      </p:sp>
    </p:spTree>
    <p:extLst>
      <p:ext uri="{BB962C8B-B14F-4D97-AF65-F5344CB8AC3E}">
        <p14:creationId xmlns:p14="http://schemas.microsoft.com/office/powerpoint/2010/main" val="32003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This morning you have heard about fluorochromes, biology, and characteristics of the instrument that are very important to take into consideration when it comes to panel design.  </a:t>
            </a:r>
          </a:p>
          <a:p>
            <a:pPr defTabSz="931774">
              <a:defRPr/>
            </a:pPr>
            <a:endParaRPr lang="en-US" dirty="0"/>
          </a:p>
          <a:p>
            <a:pPr defTabSz="931774">
              <a:defRPr/>
            </a:pPr>
            <a:r>
              <a:rPr lang="en-US" dirty="0"/>
              <a:t>In this talk I am going to take all that information and show you how to apply it in order to logically design multi-color flow cytometry panels.</a:t>
            </a:r>
          </a:p>
          <a:p>
            <a:pPr defTabSz="931774">
              <a:defRPr/>
            </a:pPr>
            <a:endParaRPr lang="en-US" dirty="0"/>
          </a:p>
          <a:p>
            <a:pPr defTabSz="931774">
              <a:defRPr/>
            </a:pPr>
            <a:endParaRPr lang="en-AU" dirty="0" smtClean="0"/>
          </a:p>
          <a:p>
            <a:endParaRPr lang="en-US" dirty="0"/>
          </a:p>
        </p:txBody>
      </p:sp>
      <p:sp>
        <p:nvSpPr>
          <p:cNvPr id="4" name="Slide Number Placeholder 3"/>
          <p:cNvSpPr>
            <a:spLocks noGrp="1"/>
          </p:cNvSpPr>
          <p:nvPr>
            <p:ph type="sldNum" sz="quarter" idx="10"/>
          </p:nvPr>
        </p:nvSpPr>
        <p:spPr/>
        <p:txBody>
          <a:bodyPr/>
          <a:lstStyle/>
          <a:p>
            <a:fld id="{E261C542-9E76-4A89-9891-6EAFBED8DCC2}" type="slidenum">
              <a:rPr lang="en-US" smtClean="0"/>
              <a:t>11</a:t>
            </a:fld>
            <a:endParaRPr lang="en-US" dirty="0"/>
          </a:p>
        </p:txBody>
      </p:sp>
    </p:spTree>
    <p:extLst>
      <p:ext uri="{BB962C8B-B14F-4D97-AF65-F5344CB8AC3E}">
        <p14:creationId xmlns:p14="http://schemas.microsoft.com/office/powerpoint/2010/main" val="259604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look at a comparison between this third example and the second.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Remember as we explained before that the only way to compare this data is by having exactly the same biexponential scale.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What you can see is that in the third panel I designed, the population that is CD127 dim CD25 high is nicely clustered.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This means it is very easily identified, and is very easy to put a gate around it.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is </a:t>
            </a:r>
            <a:r>
              <a:rPr lang="en-US" sz="1200" kern="1200" dirty="0" smtClean="0">
                <a:solidFill>
                  <a:schemeClr val="tx1"/>
                </a:solidFill>
                <a:effectLst/>
                <a:latin typeface="+mn-lt"/>
                <a:ea typeface="+mn-ea"/>
                <a:cs typeface="+mn-cs"/>
              </a:rPr>
              <a:t>different to the data from the second panel where you can see there is more spread in that population.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third example, I now have a very nice resolution when it comes to CD45RA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versus CD25, and CD127 vs CD25 and I’m very happy with the performance of this cocktail.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have taken into consideration antigen, level of expression, fluorochrome brightness, and, spread and spillover.  </a:t>
            </a:r>
            <a:endParaRPr lang="en-US" dirty="0"/>
          </a:p>
        </p:txBody>
      </p:sp>
      <p:sp>
        <p:nvSpPr>
          <p:cNvPr id="4" name="Slide Number Placeholder 3"/>
          <p:cNvSpPr>
            <a:spLocks noGrp="1"/>
          </p:cNvSpPr>
          <p:nvPr>
            <p:ph type="sldNum" sz="quarter" idx="10"/>
          </p:nvPr>
        </p:nvSpPr>
        <p:spPr/>
        <p:txBody>
          <a:bodyPr/>
          <a:lstStyle/>
          <a:p>
            <a:fld id="{E261C542-9E76-4A89-9891-6EAFBED8DCC2}" type="slidenum">
              <a:rPr lang="en-US" smtClean="0"/>
              <a:t>67</a:t>
            </a:fld>
            <a:endParaRPr lang="en-US"/>
          </a:p>
        </p:txBody>
      </p:sp>
    </p:spTree>
    <p:extLst>
      <p:ext uri="{BB962C8B-B14F-4D97-AF65-F5344CB8AC3E}">
        <p14:creationId xmlns:p14="http://schemas.microsoft.com/office/powerpoint/2010/main" val="19921752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look at the progression in the quality of the data from taking just random reagents to having applied all the rules.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In the first example, very difficult to resolve anything, very difficult to say that I had a pattern that was what I expected.  This data is really suboptimal.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Then by applying the rules of antigen density and fluorochrome</a:t>
            </a:r>
            <a:r>
              <a:rPr lang="en-US" sz="1200" kern="1200" baseline="0" dirty="0" smtClean="0">
                <a:solidFill>
                  <a:schemeClr val="tx1"/>
                </a:solidFill>
                <a:effectLst/>
                <a:latin typeface="+mn-lt"/>
                <a:ea typeface="+mn-ea"/>
                <a:cs typeface="+mn-cs"/>
              </a:rPr>
              <a:t> brightness we have made improvements and </a:t>
            </a:r>
            <a:r>
              <a:rPr lang="en-US" sz="1200" kern="1200" dirty="0" smtClean="0">
                <a:solidFill>
                  <a:schemeClr val="tx1"/>
                </a:solidFill>
                <a:effectLst/>
                <a:latin typeface="+mn-lt"/>
                <a:ea typeface="+mn-ea"/>
                <a:cs typeface="+mn-cs"/>
              </a:rPr>
              <a:t>I could start seeing the patterns I was expecting</a:t>
            </a:r>
            <a:r>
              <a:rPr lang="en-US" sz="1200" b="0" kern="1200" dirty="0" smtClean="0">
                <a:solidFill>
                  <a:schemeClr val="tx1"/>
                </a:solidFill>
                <a:effectLst/>
                <a:latin typeface="+mn-lt"/>
                <a:ea typeface="+mn-ea"/>
                <a:cs typeface="+mn-cs"/>
              </a:rPr>
              <a:t>, but the resolution could still be improved</a:t>
            </a:r>
            <a:r>
              <a:rPr lang="en-US" sz="1200" b="0" kern="1200" baseline="0" dirty="0" smtClean="0">
                <a:solidFill>
                  <a:schemeClr val="tx1"/>
                </a:solidFill>
                <a:effectLst/>
                <a:latin typeface="+mn-lt"/>
                <a:ea typeface="+mn-ea"/>
                <a:cs typeface="+mn-cs"/>
              </a:rPr>
              <a:t>.  An indication of that was that</a:t>
            </a:r>
            <a:r>
              <a:rPr lang="en-US" sz="1200" b="0" kern="1200" dirty="0" smtClean="0">
                <a:solidFill>
                  <a:schemeClr val="tx1"/>
                </a:solidFill>
                <a:effectLst/>
                <a:latin typeface="+mn-lt"/>
                <a:ea typeface="+mn-ea"/>
                <a:cs typeface="+mn-cs"/>
              </a:rPr>
              <a:t> to draw the gate was not</a:t>
            </a:r>
            <a:r>
              <a:rPr lang="en-US" sz="1200" b="0" kern="1200" baseline="0" dirty="0" smtClean="0">
                <a:solidFill>
                  <a:schemeClr val="tx1"/>
                </a:solidFill>
                <a:effectLst/>
                <a:latin typeface="+mn-lt"/>
                <a:ea typeface="+mn-ea"/>
                <a:cs typeface="+mn-cs"/>
              </a:rPr>
              <a:t> so straightforward.</a:t>
            </a:r>
            <a:r>
              <a:rPr lang="en-US" sz="1200" b="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And finally I was able to get a very nice, improved resolution and easy identification of the population, and arrive to 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panel where we have maximized the resolution of the population of interest.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you optimize the panels, the consequence is that drawing gates and identifying populations becomes very easy, not subjective.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Any operator can easily put a boundary in this gate, and that’s one of the many advantages, of course, of spending the time to optimize your panel.  Something that I want to emphasize as well is that, if you run the first panel and you look at these and you don’t know if this is what is expected or not, that can happen.  So</a:t>
            </a:r>
            <a:r>
              <a:rPr lang="en-US" sz="1200" kern="1200" baseline="0" dirty="0" smtClean="0">
                <a:solidFill>
                  <a:schemeClr val="tx1"/>
                </a:solidFill>
                <a:effectLst/>
                <a:latin typeface="+mn-lt"/>
                <a:ea typeface="+mn-ea"/>
                <a:cs typeface="+mn-cs"/>
              </a:rPr>
              <a:t> as I mentioned before</a:t>
            </a:r>
            <a:r>
              <a:rPr lang="en-US" sz="1200" kern="1200" dirty="0" smtClean="0">
                <a:solidFill>
                  <a:schemeClr val="tx1"/>
                </a:solidFill>
                <a:effectLst/>
                <a:latin typeface="+mn-lt"/>
                <a:ea typeface="+mn-ea"/>
                <a:cs typeface="+mn-cs"/>
              </a:rPr>
              <a:t>, if you’re not familiar with patterns and if you don’t know exactly what to expect, always refer to the literature. </a:t>
            </a:r>
          </a:p>
          <a:p>
            <a:r>
              <a:rPr lang="en-US" sz="1200" kern="1200" dirty="0" smtClean="0">
                <a:solidFill>
                  <a:schemeClr val="tx1"/>
                </a:solidFill>
                <a:effectLst/>
                <a:latin typeface="+mn-lt"/>
                <a:ea typeface="+mn-ea"/>
                <a:cs typeface="+mn-cs"/>
              </a:rPr>
              <a:t>Always try to see if there is any publication or anybody who has looked at these antigens to know what to expect.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Most</a:t>
            </a:r>
            <a:r>
              <a:rPr lang="en-US" sz="1200" kern="1200" baseline="0" dirty="0" smtClean="0">
                <a:solidFill>
                  <a:schemeClr val="tx1"/>
                </a:solidFill>
                <a:effectLst/>
                <a:latin typeface="+mn-lt"/>
                <a:ea typeface="+mn-ea"/>
                <a:cs typeface="+mn-cs"/>
              </a:rPr>
              <a:t> importantly </a:t>
            </a:r>
            <a:r>
              <a:rPr lang="en-US" sz="1200" kern="1200" dirty="0" smtClean="0">
                <a:solidFill>
                  <a:schemeClr val="tx1"/>
                </a:solidFill>
                <a:effectLst/>
                <a:latin typeface="+mn-lt"/>
                <a:ea typeface="+mn-ea"/>
                <a:cs typeface="+mn-cs"/>
              </a:rPr>
              <a:t>always think, did I apply the best rules?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Did I take into consideration all the rules of panel design?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If you have, it’s very possible that that pattern that you’re seeing is what is expected.</a:t>
            </a:r>
            <a:endParaRPr lang="en-US" dirty="0"/>
          </a:p>
        </p:txBody>
      </p:sp>
      <p:sp>
        <p:nvSpPr>
          <p:cNvPr id="4" name="Slide Number Placeholder 3"/>
          <p:cNvSpPr>
            <a:spLocks noGrp="1"/>
          </p:cNvSpPr>
          <p:nvPr>
            <p:ph type="sldNum" sz="quarter" idx="10"/>
          </p:nvPr>
        </p:nvSpPr>
        <p:spPr/>
        <p:txBody>
          <a:bodyPr/>
          <a:lstStyle/>
          <a:p>
            <a:fld id="{E261C542-9E76-4A89-9891-6EAFBED8DCC2}" type="slidenum">
              <a:rPr lang="en-US" smtClean="0"/>
              <a:t>68</a:t>
            </a:fld>
            <a:endParaRPr lang="en-US"/>
          </a:p>
        </p:txBody>
      </p:sp>
    </p:spTree>
    <p:extLst>
      <p:ext uri="{BB962C8B-B14F-4D97-AF65-F5344CB8AC3E}">
        <p14:creationId xmlns:p14="http://schemas.microsoft.com/office/powerpoint/2010/main" val="28256064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just to review and to summarize, what are the three top considerations that we need to have in mind when it comes to panel design?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So fluorochrome brightness,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antigen density, and very, very important but again and again these need to be considered in the context of co-expression.  Are two of these same markers expressed on the same cell type?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And spread due to spillover.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we have covered here in this section of the talk are the fundamental principles of panel design.</a:t>
            </a:r>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We have seen how applying these principles can significantly improve the quality of the data you can obtain from your assay.</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that you</a:t>
            </a:r>
            <a:r>
              <a:rPr lang="en-US" sz="1200" kern="1200" baseline="0" dirty="0" smtClean="0">
                <a:solidFill>
                  <a:schemeClr val="tx1"/>
                </a:solidFill>
                <a:effectLst/>
                <a:latin typeface="+mn-lt"/>
                <a:ea typeface="+mn-ea"/>
                <a:cs typeface="+mn-cs"/>
              </a:rPr>
              <a:t> can apply to designing ANY multi-color panel.</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Okay.  So I think that by now everybody should be very clear on why these rules are important and how the data will benefit from considering all these rules.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E261C542-9E76-4A89-9891-6EAFBED8DCC2}" type="slidenum">
              <a:rPr lang="en-US" smtClean="0"/>
              <a:t>69</a:t>
            </a:fld>
            <a:endParaRPr lang="en-US"/>
          </a:p>
        </p:txBody>
      </p:sp>
    </p:spTree>
    <p:extLst>
      <p:ext uri="{BB962C8B-B14F-4D97-AF65-F5344CB8AC3E}">
        <p14:creationId xmlns:p14="http://schemas.microsoft.com/office/powerpoint/2010/main" val="11883563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261C542-9E76-4A89-9891-6EAFBED8DCC2}" type="slidenum">
              <a:rPr lang="en-US" smtClean="0">
                <a:solidFill>
                  <a:prstClr val="black"/>
                </a:solidFill>
              </a:rPr>
              <a:pPr/>
              <a:t>99</a:t>
            </a:fld>
            <a:endParaRPr lang="en-US">
              <a:solidFill>
                <a:prstClr val="black"/>
              </a:solidFill>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826269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start, and I share with you data. I’d like to ask you a couple of questions:</a:t>
            </a:r>
          </a:p>
          <a:p>
            <a:r>
              <a:rPr lang="en-US" dirty="0" smtClean="0"/>
              <a:t>If</a:t>
            </a:r>
            <a:r>
              <a:rPr lang="en-US" baseline="0" dirty="0" smtClean="0"/>
              <a:t> you haven’t used this technique, are there other ways you have used or know of that give you the relative numbers on a cell. One way…to take all of the different antibodies that you’re going to use in cocktail and get them in a PE-conjugate. And then test in different tubes, each one of them separately and monitor the MFI shift. …a high shift, many receptors…a small shift, very few receptors. This is a common way that may people do it…and it gives very useful information that we can then use to design our multicolor panels. But there’s a lot of information that we can get from a cell if we understand how many receptors are on the surface of a cell.</a:t>
            </a:r>
            <a:endParaRPr lang="en-US" dirty="0" smtClean="0"/>
          </a:p>
          <a:p>
            <a:endParaRPr lang="en-US" dirty="0" smtClean="0"/>
          </a:p>
          <a:p>
            <a:r>
              <a:rPr lang="en-US" dirty="0" smtClean="0"/>
              <a:t>--------</a:t>
            </a:r>
          </a:p>
          <a:p>
            <a:r>
              <a:rPr lang="en-US" dirty="0" smtClean="0"/>
              <a:t>Trying to get the audience involved.</a:t>
            </a:r>
          </a:p>
          <a:p>
            <a:r>
              <a:rPr lang="en-US" dirty="0" smtClean="0"/>
              <a:t>We will be providing this information across</a:t>
            </a:r>
            <a:r>
              <a:rPr lang="en-US" baseline="0" dirty="0" smtClean="0"/>
              <a:t> all the different </a:t>
            </a:r>
            <a:r>
              <a:rPr lang="en-US" baseline="0" dirty="0" err="1" smtClean="0"/>
              <a:t>Ags</a:t>
            </a:r>
            <a:r>
              <a:rPr lang="en-US" baseline="0" dirty="0" smtClean="0"/>
              <a:t>, and across many different subsets</a:t>
            </a:r>
            <a:endParaRPr lang="en-US" dirty="0"/>
          </a:p>
        </p:txBody>
      </p:sp>
      <p:sp>
        <p:nvSpPr>
          <p:cNvPr id="4" name="Slide Number Placeholder 3"/>
          <p:cNvSpPr>
            <a:spLocks noGrp="1"/>
          </p:cNvSpPr>
          <p:nvPr>
            <p:ph type="sldNum" sz="quarter" idx="10"/>
          </p:nvPr>
        </p:nvSpPr>
        <p:spPr/>
        <p:txBody>
          <a:bodyPr/>
          <a:lstStyle/>
          <a:p>
            <a:fld id="{418609F6-7E74-476F-AA31-5370E7E0D8E9}" type="slidenum">
              <a:rPr lang="en-US" smtClean="0">
                <a:solidFill>
                  <a:prstClr val="black"/>
                </a:solidFill>
              </a:rPr>
              <a:pPr/>
              <a:t>12</a:t>
            </a:fld>
            <a:endParaRPr lang="en-US">
              <a:solidFill>
                <a:prstClr val="black"/>
              </a:solidFill>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980272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They classified the antigens on the surface in three different way.</a:t>
            </a:r>
          </a:p>
          <a:p>
            <a:pPr lvl="0"/>
            <a:r>
              <a:rPr lang="en-US" sz="1200" kern="1200" dirty="0" smtClean="0">
                <a:solidFill>
                  <a:schemeClr val="tx1"/>
                </a:solidFill>
                <a:effectLst/>
                <a:latin typeface="+mn-lt"/>
                <a:ea typeface="+mn-ea"/>
                <a:cs typeface="+mn-cs"/>
              </a:rPr>
              <a:t>They called primary antigens so your CD3, CD4, CD19, where there is a very nice difference between your positive and your negative. Again, you can dilute those antibodies down. We all know that we are building those multicolor panels you can get away with a little less antibody in there. But these are antigens that highly expressed and don’t really change over time and there is a fairly good separation between the negative and the positive.</a:t>
            </a:r>
          </a:p>
          <a:p>
            <a:pPr lvl="0"/>
            <a:r>
              <a:rPr lang="en-US" sz="1200" kern="1200" dirty="0" smtClean="0">
                <a:solidFill>
                  <a:schemeClr val="tx1"/>
                </a:solidFill>
                <a:effectLst/>
                <a:latin typeface="+mn-lt"/>
                <a:ea typeface="+mn-ea"/>
                <a:cs typeface="+mn-cs"/>
              </a:rPr>
              <a:t>The second category is the secondary antigens. These were usually typically higher densities expressed over a continuum. CD45RA is a great example. But, really what this is </a:t>
            </a:r>
            <a:r>
              <a:rPr lang="en-US" sz="1200" kern="1200" dirty="0" err="1" smtClean="0">
                <a:solidFill>
                  <a:schemeClr val="tx1"/>
                </a:solidFill>
                <a:effectLst/>
                <a:latin typeface="+mn-lt"/>
                <a:ea typeface="+mn-ea"/>
                <a:cs typeface="+mn-cs"/>
              </a:rPr>
              <a:t>is</a:t>
            </a:r>
            <a:r>
              <a:rPr lang="en-US" sz="1200" kern="1200" dirty="0" smtClean="0">
                <a:solidFill>
                  <a:schemeClr val="tx1"/>
                </a:solidFill>
                <a:effectLst/>
                <a:latin typeface="+mn-lt"/>
                <a:ea typeface="+mn-ea"/>
                <a:cs typeface="+mn-cs"/>
              </a:rPr>
              <a:t> many different subsets of cells that express different amounts of CD45RA. It’s not that all cells produce those different amounts, it’s that there are different subsets of CD45RA that produce different amounts of CD45RA and have unique numbers and if we can pull those out we can figure out which one is which. </a:t>
            </a:r>
          </a:p>
          <a:p>
            <a:pPr lvl="0"/>
            <a:r>
              <a:rPr lang="en-US" sz="1200" kern="1200" dirty="0" smtClean="0">
                <a:solidFill>
                  <a:schemeClr val="tx1"/>
                </a:solidFill>
                <a:effectLst/>
                <a:latin typeface="+mn-lt"/>
                <a:ea typeface="+mn-ea"/>
                <a:cs typeface="+mn-cs"/>
              </a:rPr>
              <a:t>Then the third one is the one that are expressed at low levels. When they are pushed with antigens or are activated, then again we can get a bigger separation. The choice of the colors that you have based if you have an activation marker for example matters a lot too. </a:t>
            </a:r>
          </a:p>
          <a:p>
            <a:endParaRPr lang="en-US" dirty="0"/>
          </a:p>
        </p:txBody>
      </p:sp>
      <p:sp>
        <p:nvSpPr>
          <p:cNvPr id="4" name="Slide Number Placeholder 3"/>
          <p:cNvSpPr>
            <a:spLocks noGrp="1"/>
          </p:cNvSpPr>
          <p:nvPr>
            <p:ph type="sldNum" sz="quarter" idx="10"/>
          </p:nvPr>
        </p:nvSpPr>
        <p:spPr/>
        <p:txBody>
          <a:bodyPr/>
          <a:lstStyle/>
          <a:p>
            <a:fld id="{418609F6-7E74-476F-AA31-5370E7E0D8E9}" type="slidenum">
              <a:rPr lang="en-US" smtClean="0"/>
              <a:pPr/>
              <a:t>13</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674299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 years ago there was a technology developed by </a:t>
            </a:r>
            <a:r>
              <a:rPr lang="en-US" dirty="0" err="1" smtClean="0"/>
              <a:t>bd</a:t>
            </a:r>
            <a:r>
              <a:rPr lang="en-US" dirty="0" smtClean="0"/>
              <a:t>, it had a name, </a:t>
            </a:r>
            <a:r>
              <a:rPr lang="en-US" dirty="0" err="1" smtClean="0"/>
              <a:t>quantibrite</a:t>
            </a:r>
            <a:r>
              <a:rPr lang="en-US" dirty="0" smtClean="0"/>
              <a:t>. It is a technology that was</a:t>
            </a:r>
            <a:r>
              <a:rPr lang="en-US" baseline="0" dirty="0" smtClean="0"/>
              <a:t> developed to give us the amount of receptor on a cell. It has two parts. There are beads with different amounts of </a:t>
            </a:r>
            <a:r>
              <a:rPr lang="en-US" baseline="0" dirty="0" err="1" smtClean="0"/>
              <a:t>pe</a:t>
            </a:r>
            <a:r>
              <a:rPr lang="en-US" baseline="0" dirty="0" smtClean="0"/>
              <a:t>. On the second side, was the Ab. We can purify </a:t>
            </a:r>
            <a:r>
              <a:rPr lang="en-US" baseline="0" dirty="0" err="1" smtClean="0"/>
              <a:t>pe-Ab</a:t>
            </a:r>
            <a:r>
              <a:rPr lang="en-US" baseline="0" dirty="0" smtClean="0"/>
              <a:t> conjugates such that we have 1:1 conjugates, 1 molecule of </a:t>
            </a:r>
            <a:r>
              <a:rPr lang="en-US" baseline="0" dirty="0" err="1" smtClean="0"/>
              <a:t>pe</a:t>
            </a:r>
            <a:r>
              <a:rPr lang="en-US" baseline="0" dirty="0" smtClean="0"/>
              <a:t> and 1 molecule of Ab. </a:t>
            </a:r>
          </a:p>
          <a:p>
            <a:r>
              <a:rPr lang="en-US" baseline="0" dirty="0" smtClean="0"/>
              <a:t>We take the four populations run on a flow cytometer and we can express the median channel fluorescence shift and correlate that to the number of </a:t>
            </a:r>
            <a:r>
              <a:rPr lang="en-US" baseline="0" dirty="0" err="1" smtClean="0"/>
              <a:t>pe</a:t>
            </a:r>
            <a:r>
              <a:rPr lang="en-US" baseline="0" dirty="0" smtClean="0"/>
              <a:t> molecules. We can graph that information from low to high. Using that approach then, if we take an </a:t>
            </a:r>
            <a:r>
              <a:rPr lang="en-US" baseline="0" dirty="0" err="1" smtClean="0"/>
              <a:t>ab</a:t>
            </a:r>
            <a:r>
              <a:rPr lang="en-US" baseline="0" dirty="0" smtClean="0"/>
              <a:t> with a 1:1 conjugate for any specificity, we can then take the MFI for that population and simply read it on the graph and be able to express the number of </a:t>
            </a:r>
            <a:r>
              <a:rPr lang="en-US" baseline="0" dirty="0" err="1" smtClean="0"/>
              <a:t>pe</a:t>
            </a:r>
            <a:r>
              <a:rPr lang="en-US" baseline="0" dirty="0" smtClean="0"/>
              <a:t> molecules on the surface of the cell.</a:t>
            </a:r>
          </a:p>
          <a:p>
            <a:r>
              <a:rPr lang="en-US" b="0" baseline="0" dirty="0" smtClean="0"/>
              <a:t>This is an approach that is used by many people to determine the number of </a:t>
            </a:r>
            <a:r>
              <a:rPr lang="en-US" b="0" baseline="0" dirty="0" err="1" smtClean="0"/>
              <a:t>pe</a:t>
            </a:r>
            <a:r>
              <a:rPr lang="en-US" b="0" baseline="0" dirty="0" smtClean="0"/>
              <a:t> molecules for any receptor.</a:t>
            </a:r>
          </a:p>
          <a:p>
            <a:endParaRPr lang="en-US" dirty="0" smtClean="0"/>
          </a:p>
        </p:txBody>
      </p:sp>
      <p:sp>
        <p:nvSpPr>
          <p:cNvPr id="4" name="Slide Number Placeholder 3"/>
          <p:cNvSpPr>
            <a:spLocks noGrp="1"/>
          </p:cNvSpPr>
          <p:nvPr>
            <p:ph type="sldNum" sz="quarter" idx="10"/>
          </p:nvPr>
        </p:nvSpPr>
        <p:spPr/>
        <p:txBody>
          <a:bodyPr/>
          <a:lstStyle/>
          <a:p>
            <a:fld id="{418609F6-7E74-476F-AA31-5370E7E0D8E9}" type="slidenum">
              <a:rPr lang="en-US" smtClean="0">
                <a:solidFill>
                  <a:prstClr val="black"/>
                </a:solidFill>
              </a:rPr>
              <a:pPr/>
              <a:t>14</a:t>
            </a:fld>
            <a:endParaRPr lang="en-US">
              <a:solidFill>
                <a:prstClr val="black"/>
              </a:solidFill>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996153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133600"/>
            <a:ext cx="5943600" cy="108585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3048000" y="3124200"/>
            <a:ext cx="6400800" cy="838200"/>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1" name="Picture 10" descr="BD logo PPT.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29419" y="394904"/>
            <a:ext cx="1270000" cy="508000"/>
          </a:xfrm>
          <a:prstGeom prst="rect">
            <a:avLst/>
          </a:prstGeom>
        </p:spPr>
      </p:pic>
      <p:cxnSp>
        <p:nvCxnSpPr>
          <p:cNvPr id="12" name="Straight Connector 11"/>
          <p:cNvCxnSpPr/>
          <p:nvPr userDrawn="1"/>
        </p:nvCxnSpPr>
        <p:spPr>
          <a:xfrm>
            <a:off x="662873" y="6399065"/>
            <a:ext cx="8036546" cy="0"/>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571500" y="6428601"/>
            <a:ext cx="1943100" cy="276999"/>
          </a:xfrm>
          <a:prstGeom prst="rect">
            <a:avLst/>
          </a:prstGeom>
          <a:noFill/>
        </p:spPr>
        <p:txBody>
          <a:bodyPr wrap="square" rtlCol="0">
            <a:spAutoFit/>
          </a:bodyPr>
          <a:lstStyle/>
          <a:p>
            <a:r>
              <a:rPr lang="en-US" sz="1200" dirty="0" smtClean="0">
                <a:solidFill>
                  <a:srgbClr val="FF6600"/>
                </a:solidFill>
                <a:latin typeface="Arial"/>
                <a:cs typeface="Arial"/>
              </a:rPr>
              <a:t>bdbiosciences.com /</a:t>
            </a:r>
            <a:fld id="{B92DC2E5-B93F-4F00-8927-56BCDE5DAC63}" type="slidenum">
              <a:rPr lang="en-US" sz="1200" smtClean="0">
                <a:solidFill>
                  <a:srgbClr val="FF6600"/>
                </a:solidFill>
                <a:latin typeface="Arial"/>
                <a:cs typeface="Arial"/>
              </a:rPr>
              <a:pPr/>
              <a:t>‹#›</a:t>
            </a:fld>
            <a:endParaRPr lang="en-US" sz="1200" dirty="0">
              <a:solidFill>
                <a:srgbClr val="F79646"/>
              </a:solidFill>
            </a:endParaRPr>
          </a:p>
        </p:txBody>
      </p:sp>
      <p:sp>
        <p:nvSpPr>
          <p:cNvPr id="16" name="Subtitle 3"/>
          <p:cNvSpPr txBox="1">
            <a:spLocks/>
          </p:cNvSpPr>
          <p:nvPr userDrawn="1"/>
        </p:nvSpPr>
        <p:spPr>
          <a:xfrm>
            <a:off x="6172250" y="6407646"/>
            <a:ext cx="2604398" cy="2767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sz="1800" dirty="0" smtClean="0">
                <a:solidFill>
                  <a:srgbClr val="FF6600"/>
                </a:solidFill>
                <a:latin typeface="Arial"/>
                <a:cs typeface="Arial"/>
              </a:rPr>
              <a:t>The BD Horizon</a:t>
            </a:r>
            <a:r>
              <a:rPr lang="en-US" sz="1800" baseline="30000" dirty="0" smtClean="0">
                <a:solidFill>
                  <a:srgbClr val="FF6600"/>
                </a:solidFill>
                <a:latin typeface="Arial"/>
                <a:cs typeface="Arial"/>
              </a:rPr>
              <a:t>™</a:t>
            </a:r>
            <a:r>
              <a:rPr lang="en-US" sz="1800" dirty="0" smtClean="0">
                <a:solidFill>
                  <a:srgbClr val="FF6600"/>
                </a:solidFill>
                <a:latin typeface="Arial"/>
                <a:cs typeface="Arial"/>
              </a:rPr>
              <a:t> Tour</a:t>
            </a:r>
            <a:endParaRPr lang="en-US" sz="1800" dirty="0">
              <a:solidFill>
                <a:srgbClr val="FF6600"/>
              </a:solidFill>
              <a:latin typeface="Arial"/>
              <a:cs typeface="Arial"/>
            </a:endParaRPr>
          </a:p>
        </p:txBody>
      </p:sp>
      <p:sp>
        <p:nvSpPr>
          <p:cNvPr id="5" name="Rectangle 4"/>
          <p:cNvSpPr/>
          <p:nvPr userDrawn="1"/>
        </p:nvSpPr>
        <p:spPr>
          <a:xfrm>
            <a:off x="0" y="0"/>
            <a:ext cx="20574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descr="Iceberg slide-PPT.jpg"/>
          <p:cNvPicPr>
            <a:picLocks noChangeAspect="1"/>
          </p:cNvPicPr>
          <p:nvPr userDrawn="1"/>
        </p:nvPicPr>
        <p:blipFill>
          <a:blip r:embed="rId3"/>
          <a:stretch>
            <a:fillRect/>
          </a:stretch>
        </p:blipFill>
        <p:spPr>
          <a:xfrm>
            <a:off x="662873" y="2303289"/>
            <a:ext cx="2202142" cy="2202142"/>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642642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BD logo PPT.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97800" y="6324600"/>
            <a:ext cx="1270000" cy="508000"/>
          </a:xfrm>
          <a:prstGeom prst="rect">
            <a:avLst/>
          </a:prstGeom>
        </p:spPr>
      </p:pic>
      <p:cxnSp>
        <p:nvCxnSpPr>
          <p:cNvPr id="8" name="Straight Connector 7"/>
          <p:cNvCxnSpPr/>
          <p:nvPr userDrawn="1"/>
        </p:nvCxnSpPr>
        <p:spPr>
          <a:xfrm>
            <a:off x="0" y="6420252"/>
            <a:ext cx="5105400" cy="0"/>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638948" y="1287062"/>
            <a:ext cx="7505052" cy="0"/>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657998" y="200025"/>
            <a:ext cx="7047852" cy="1143000"/>
          </a:xfrm>
        </p:spPr>
        <p:txBody>
          <a:bodyPr anchor="ctr"/>
          <a:lstStyle/>
          <a:p>
            <a:r>
              <a:rPr lang="en-US" dirty="0" smtClean="0"/>
              <a:t>Click to edit Master title style</a:t>
            </a:r>
            <a:endParaRPr lang="en-US" dirty="0"/>
          </a:p>
        </p:txBody>
      </p:sp>
      <p:sp>
        <p:nvSpPr>
          <p:cNvPr id="12" name="Subtitle 3"/>
          <p:cNvSpPr txBox="1">
            <a:spLocks/>
          </p:cNvSpPr>
          <p:nvPr userDrawn="1"/>
        </p:nvSpPr>
        <p:spPr>
          <a:xfrm>
            <a:off x="381000" y="6428833"/>
            <a:ext cx="4895386" cy="2767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200" dirty="0" smtClean="0">
                <a:solidFill>
                  <a:srgbClr val="FF6600"/>
                </a:solidFill>
                <a:latin typeface="Arial"/>
                <a:cs typeface="Arial"/>
              </a:rPr>
              <a:t>The BD Horizon</a:t>
            </a:r>
            <a:r>
              <a:rPr lang="en-US" sz="1200" baseline="30000" dirty="0" smtClean="0">
                <a:solidFill>
                  <a:srgbClr val="FF6600"/>
                </a:solidFill>
                <a:latin typeface="Arial"/>
                <a:cs typeface="Arial"/>
              </a:rPr>
              <a:t>™</a:t>
            </a:r>
            <a:r>
              <a:rPr lang="en-US" sz="1200" dirty="0" smtClean="0">
                <a:solidFill>
                  <a:srgbClr val="FF6600"/>
                </a:solidFill>
                <a:latin typeface="Arial"/>
                <a:cs typeface="Arial"/>
              </a:rPr>
              <a:t> Tour: </a:t>
            </a:r>
            <a:r>
              <a:rPr lang="en-US" sz="1200" dirty="0" smtClean="0">
                <a:solidFill>
                  <a:srgbClr val="000090"/>
                </a:solidFill>
                <a:latin typeface="Arial"/>
                <a:cs typeface="Arial"/>
              </a:rPr>
              <a:t>New insights for multicolor panel design </a:t>
            </a:r>
            <a:r>
              <a:rPr lang="en-US" sz="1200" dirty="0" smtClean="0">
                <a:solidFill>
                  <a:srgbClr val="FF6600"/>
                </a:solidFill>
                <a:latin typeface="Arial"/>
                <a:cs typeface="Arial"/>
              </a:rPr>
              <a:t>/</a:t>
            </a:r>
            <a:fld id="{16141E3F-EEB5-4C1B-9405-B177DD72B5BD}" type="slidenum">
              <a:rPr lang="en-US" sz="1200" smtClean="0">
                <a:solidFill>
                  <a:srgbClr val="FF6600"/>
                </a:solidFill>
                <a:latin typeface="Arial"/>
                <a:cs typeface="Arial"/>
              </a:rPr>
              <a:pPr algn="l"/>
              <a:t>‹#›</a:t>
            </a:fld>
            <a:endParaRPr lang="en-US" sz="1200" dirty="0">
              <a:solidFill>
                <a:srgbClr val="FF6600"/>
              </a:solidFill>
              <a:latin typeface="Arial"/>
              <a:cs typeface="Arial"/>
            </a:endParaRPr>
          </a:p>
        </p:txBody>
      </p:sp>
    </p:spTree>
    <p:extLst>
      <p:ext uri="{BB962C8B-B14F-4D97-AF65-F5344CB8AC3E}">
        <p14:creationId xmlns:p14="http://schemas.microsoft.com/office/powerpoint/2010/main" val="4256764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8" name="Straight Connector 7"/>
          <p:cNvCxnSpPr/>
          <p:nvPr userDrawn="1"/>
        </p:nvCxnSpPr>
        <p:spPr>
          <a:xfrm>
            <a:off x="1638948" y="1287062"/>
            <a:ext cx="7505052" cy="0"/>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descr="BD logo PPT.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97800" y="6324600"/>
            <a:ext cx="1270000" cy="508000"/>
          </a:xfrm>
          <a:prstGeom prst="rect">
            <a:avLst/>
          </a:prstGeom>
        </p:spPr>
      </p:pic>
      <p:cxnSp>
        <p:nvCxnSpPr>
          <p:cNvPr id="11" name="Straight Connector 10"/>
          <p:cNvCxnSpPr/>
          <p:nvPr userDrawn="1"/>
        </p:nvCxnSpPr>
        <p:spPr>
          <a:xfrm>
            <a:off x="0" y="6420252"/>
            <a:ext cx="5105400" cy="0"/>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Subtitle 3"/>
          <p:cNvSpPr txBox="1">
            <a:spLocks/>
          </p:cNvSpPr>
          <p:nvPr userDrawn="1"/>
        </p:nvSpPr>
        <p:spPr>
          <a:xfrm>
            <a:off x="381000" y="6428833"/>
            <a:ext cx="4895386" cy="2767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200" dirty="0" smtClean="0">
                <a:solidFill>
                  <a:srgbClr val="FF6600"/>
                </a:solidFill>
                <a:latin typeface="Arial"/>
                <a:cs typeface="Arial"/>
              </a:rPr>
              <a:t>The BD Horizon</a:t>
            </a:r>
            <a:r>
              <a:rPr lang="en-US" sz="1200" baseline="30000" dirty="0" smtClean="0">
                <a:solidFill>
                  <a:srgbClr val="FF6600"/>
                </a:solidFill>
                <a:latin typeface="Arial"/>
                <a:cs typeface="Arial"/>
              </a:rPr>
              <a:t>™</a:t>
            </a:r>
            <a:r>
              <a:rPr lang="en-US" sz="1200" dirty="0" smtClean="0">
                <a:solidFill>
                  <a:srgbClr val="FF6600"/>
                </a:solidFill>
                <a:latin typeface="Arial"/>
                <a:cs typeface="Arial"/>
              </a:rPr>
              <a:t> Tour: </a:t>
            </a:r>
            <a:r>
              <a:rPr lang="en-US" sz="1200" dirty="0" smtClean="0">
                <a:solidFill>
                  <a:srgbClr val="000090"/>
                </a:solidFill>
                <a:latin typeface="Arial"/>
                <a:cs typeface="Arial"/>
              </a:rPr>
              <a:t>New insights for multicolor panel design </a:t>
            </a:r>
            <a:r>
              <a:rPr lang="en-US" sz="1200" dirty="0" smtClean="0">
                <a:solidFill>
                  <a:srgbClr val="FF6600"/>
                </a:solidFill>
                <a:latin typeface="Arial"/>
                <a:cs typeface="Arial"/>
              </a:rPr>
              <a:t>/</a:t>
            </a:r>
            <a:fld id="{16141E3F-EEB5-4C1B-9405-B177DD72B5BD}" type="slidenum">
              <a:rPr lang="en-US" sz="1200" smtClean="0">
                <a:solidFill>
                  <a:srgbClr val="FF6600"/>
                </a:solidFill>
                <a:latin typeface="Arial"/>
                <a:cs typeface="Arial"/>
              </a:rPr>
              <a:pPr algn="l"/>
              <a:t>‹#›</a:t>
            </a:fld>
            <a:endParaRPr lang="en-US" sz="1200" dirty="0">
              <a:solidFill>
                <a:srgbClr val="FF6600"/>
              </a:solidFill>
              <a:latin typeface="Arial"/>
              <a:cs typeface="Arial"/>
            </a:endParaRPr>
          </a:p>
        </p:txBody>
      </p:sp>
    </p:spTree>
    <p:extLst>
      <p:ext uri="{BB962C8B-B14F-4D97-AF65-F5344CB8AC3E}">
        <p14:creationId xmlns:p14="http://schemas.microsoft.com/office/powerpoint/2010/main" val="313803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5C9DF7F0-D189-4A94-B781-E2F5707E1C7C}" type="slidenum">
              <a:rPr lang="en-US">
                <a:solidFill>
                  <a:srgbClr val="000000"/>
                </a:solidFill>
              </a:rPr>
              <a:pPr>
                <a:defRPr/>
              </a:pPr>
              <a:t>‹#›</a:t>
            </a:fld>
            <a:endParaRPr lang="en-US" dirty="0">
              <a:solidFill>
                <a:srgbClr val="000000"/>
              </a:solidFill>
            </a:endParaRPr>
          </a:p>
        </p:txBody>
      </p:sp>
      <p:pic>
        <p:nvPicPr>
          <p:cNvPr id="6" name="Picture 5" descr="slide_symposiu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23000"/>
            <a:ext cx="9144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226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ullet list with subhead">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600200"/>
            <a:ext cx="8229600" cy="3971413"/>
          </a:xfrm>
          <a:prstGeom prst="rect">
            <a:avLst/>
          </a:prstGeom>
        </p:spPr>
        <p:txBody>
          <a:bodyPr/>
          <a:lstStyle>
            <a:lvl1pPr marL="0" indent="0">
              <a:spcAft>
                <a:spcPts val="800"/>
              </a:spcAft>
              <a:buFont typeface="Arial"/>
              <a:buNone/>
              <a:defRPr sz="2000" baseline="0">
                <a:solidFill>
                  <a:schemeClr val="tx1"/>
                </a:solidFill>
                <a:latin typeface="Verdana"/>
                <a:cs typeface="Verdana"/>
              </a:defRPr>
            </a:lvl1pPr>
            <a:lvl2pPr marL="285750" indent="-285750">
              <a:buFont typeface="Arial"/>
              <a:buChar char="•"/>
              <a:defRPr sz="1600">
                <a:solidFill>
                  <a:schemeClr val="tx1"/>
                </a:solidFill>
                <a:latin typeface="Verdana"/>
                <a:cs typeface="Verdana"/>
              </a:defRPr>
            </a:lvl2pPr>
            <a:lvl3pPr marL="741363" indent="-228600">
              <a:buFont typeface="Lucida Grande"/>
              <a:buChar char="–"/>
              <a:defRPr sz="1600">
                <a:solidFill>
                  <a:schemeClr val="tx1"/>
                </a:solidFill>
                <a:latin typeface="Verdana"/>
                <a:cs typeface="Verdana"/>
              </a:defRPr>
            </a:lvl3pPr>
            <a:lvl4pPr marL="1147763" indent="-228600">
              <a:buFont typeface="Arial"/>
              <a:buChar char="•"/>
              <a:defRPr sz="1200">
                <a:solidFill>
                  <a:schemeClr val="tx1"/>
                </a:solidFill>
                <a:latin typeface="Verdana"/>
                <a:cs typeface="Verdana"/>
              </a:defRPr>
            </a:lvl4pPr>
            <a:lvl5pPr marL="1600200" indent="-228600">
              <a:buFont typeface="Arial"/>
              <a:buChar char="–"/>
              <a:defRPr sz="1050">
                <a:solidFill>
                  <a:schemeClr val="tx1"/>
                </a:solidFill>
                <a:latin typeface="Verdana"/>
                <a:cs typeface="Verdana"/>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a:xfrm>
            <a:off x="457200" y="246888"/>
            <a:ext cx="8229600" cy="1088136"/>
          </a:xfrm>
          <a:prstGeom prst="rect">
            <a:avLst/>
          </a:prstGeom>
        </p:spPr>
        <p:txBody>
          <a:bodyPr vert="horz" anchor="b" anchorCtr="0"/>
          <a:lstStyle>
            <a:lvl1pPr algn="l">
              <a:defRPr sz="3600">
                <a:solidFill>
                  <a:schemeClr val="accent1"/>
                </a:solidFill>
                <a:latin typeface="Verdana"/>
              </a:defRPr>
            </a:lvl1pPr>
          </a:lstStyle>
          <a:p>
            <a:r>
              <a:rPr lang="en-US" dirty="0" smtClean="0"/>
              <a:t>Header</a:t>
            </a:r>
            <a:endParaRPr lang="en-US" dirty="0"/>
          </a:p>
        </p:txBody>
      </p:sp>
      <p:sp>
        <p:nvSpPr>
          <p:cNvPr id="2" name="Slide Number Placeholder 1"/>
          <p:cNvSpPr>
            <a:spLocks noGrp="1"/>
          </p:cNvSpPr>
          <p:nvPr>
            <p:ph type="sldNum" sz="quarter" idx="10"/>
          </p:nvPr>
        </p:nvSpPr>
        <p:spPr>
          <a:xfrm>
            <a:off x="0" y="6247643"/>
            <a:ext cx="520390" cy="598860"/>
          </a:xfrm>
          <a:prstGeom prst="rect">
            <a:avLst/>
          </a:prstGeom>
        </p:spPr>
        <p:txBody>
          <a:bodyPr/>
          <a:lstStyle/>
          <a:p>
            <a:fld id="{78EB43C4-7051-7042-93B5-8C0653444BA6}" type="slidenum">
              <a:rPr lang="en-US" smtClean="0"/>
              <a:pPr/>
              <a:t>‹#›</a:t>
            </a:fld>
            <a:endParaRPr lang="en-US"/>
          </a:p>
        </p:txBody>
      </p:sp>
    </p:spTree>
    <p:extLst>
      <p:ext uri="{BB962C8B-B14F-4D97-AF65-F5344CB8AC3E}">
        <p14:creationId xmlns:p14="http://schemas.microsoft.com/office/powerpoint/2010/main" val="15104391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ection divider slide (Blue)">
    <p:spTree>
      <p:nvGrpSpPr>
        <p:cNvPr id="1" name=""/>
        <p:cNvGrpSpPr/>
        <p:nvPr/>
      </p:nvGrpSpPr>
      <p:grpSpPr>
        <a:xfrm>
          <a:off x="0" y="0"/>
          <a:ext cx="0" cy="0"/>
          <a:chOff x="0" y="0"/>
          <a:chExt cx="0" cy="0"/>
        </a:xfrm>
      </p:grpSpPr>
      <p:sp>
        <p:nvSpPr>
          <p:cNvPr id="7" name="Content Placeholder 2"/>
          <p:cNvSpPr>
            <a:spLocks noGrp="1"/>
          </p:cNvSpPr>
          <p:nvPr>
            <p:ph idx="10" hasCustomPrompt="1"/>
          </p:nvPr>
        </p:nvSpPr>
        <p:spPr>
          <a:xfrm>
            <a:off x="457200" y="2823882"/>
            <a:ext cx="8229600" cy="2870634"/>
          </a:xfrm>
          <a:prstGeom prst="rect">
            <a:avLst/>
          </a:prstGeom>
        </p:spPr>
        <p:txBody>
          <a:bodyPr/>
          <a:lstStyle>
            <a:lvl1pPr marL="0" indent="0">
              <a:buFontTx/>
              <a:buNone/>
              <a:defRPr sz="2000" baseline="0">
                <a:solidFill>
                  <a:srgbClr val="FFFFFF"/>
                </a:solidFill>
                <a:latin typeface="Verdana"/>
                <a:cs typeface="Verdana"/>
              </a:defRPr>
            </a:lvl1pPr>
            <a:lvl2pPr marL="457200" indent="0">
              <a:buFontTx/>
              <a:buNone/>
              <a:defRPr sz="2000">
                <a:latin typeface="Verdana"/>
                <a:cs typeface="Verdana"/>
              </a:defRPr>
            </a:lvl2pPr>
            <a:lvl3pPr marL="914400" indent="0">
              <a:buFontTx/>
              <a:buNone/>
              <a:defRPr sz="1800">
                <a:latin typeface="Verdana"/>
                <a:cs typeface="Verdana"/>
              </a:defRPr>
            </a:lvl3pPr>
            <a:lvl4pPr marL="1371600" indent="0">
              <a:buFontTx/>
              <a:buNone/>
              <a:defRPr sz="1600">
                <a:latin typeface="Verdana"/>
                <a:cs typeface="Verdana"/>
              </a:defRPr>
            </a:lvl4pPr>
            <a:lvl5pPr marL="1828800" indent="0">
              <a:buFontTx/>
              <a:buNone/>
              <a:defRPr sz="1400">
                <a:latin typeface="Verdana"/>
                <a:cs typeface="Verdana"/>
              </a:defRPr>
            </a:lvl5pPr>
          </a:lstStyle>
          <a:p>
            <a:pPr lvl="0"/>
            <a:r>
              <a:rPr lang="en-US" dirty="0" smtClean="0"/>
              <a:t>Subhead</a:t>
            </a:r>
          </a:p>
        </p:txBody>
      </p:sp>
      <p:sp>
        <p:nvSpPr>
          <p:cNvPr id="8" name="Title 1"/>
          <p:cNvSpPr>
            <a:spLocks noGrp="1"/>
          </p:cNvSpPr>
          <p:nvPr>
            <p:ph type="title" hasCustomPrompt="1"/>
          </p:nvPr>
        </p:nvSpPr>
        <p:spPr>
          <a:xfrm>
            <a:off x="457200" y="836706"/>
            <a:ext cx="8229600" cy="1666649"/>
          </a:xfrm>
          <a:prstGeom prst="rect">
            <a:avLst/>
          </a:prstGeom>
        </p:spPr>
        <p:txBody>
          <a:bodyPr anchor="b"/>
          <a:lstStyle>
            <a:lvl1pPr algn="l">
              <a:defRPr sz="4000" baseline="0">
                <a:solidFill>
                  <a:srgbClr val="FFFFFF"/>
                </a:solidFill>
                <a:latin typeface="Verdana"/>
                <a:cs typeface="Verdana"/>
              </a:defRPr>
            </a:lvl1pPr>
          </a:lstStyle>
          <a:p>
            <a:r>
              <a:rPr lang="en-US" dirty="0" smtClean="0"/>
              <a:t>Section divider (Verdana 40pt)</a:t>
            </a:r>
            <a:endParaRPr lang="en-US" dirty="0"/>
          </a:p>
        </p:txBody>
      </p:sp>
      <p:sp>
        <p:nvSpPr>
          <p:cNvPr id="2" name="Slide Number Placeholder 1"/>
          <p:cNvSpPr>
            <a:spLocks noGrp="1"/>
          </p:cNvSpPr>
          <p:nvPr>
            <p:ph type="sldNum" sz="quarter" idx="11"/>
          </p:nvPr>
        </p:nvSpPr>
        <p:spPr>
          <a:xfrm>
            <a:off x="0" y="6252023"/>
            <a:ext cx="520390" cy="598860"/>
          </a:xfrm>
          <a:prstGeom prst="rect">
            <a:avLst/>
          </a:prstGeom>
        </p:spPr>
        <p:txBody>
          <a:bodyPr/>
          <a:lstStyle/>
          <a:p>
            <a:fld id="{78EB43C4-7051-7042-93B5-8C0653444BA6}" type="slidenum">
              <a:rPr lang="en-US" smtClean="0"/>
              <a:pPr/>
              <a:t>‹#›</a:t>
            </a:fld>
            <a:endParaRPr lang="en-US"/>
          </a:p>
        </p:txBody>
      </p:sp>
    </p:spTree>
    <p:extLst>
      <p:ext uri="{BB962C8B-B14F-4D97-AF65-F5344CB8AC3E}">
        <p14:creationId xmlns:p14="http://schemas.microsoft.com/office/powerpoint/2010/main" val="18030059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57350" y="200025"/>
            <a:ext cx="7086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Iceberg slide-PPT.jpg"/>
          <p:cNvPicPr>
            <a:picLocks noChangeAspect="1"/>
          </p:cNvPicPr>
          <p:nvPr userDrawn="1"/>
        </p:nvPicPr>
        <p:blipFill>
          <a:blip r:embed="rId8"/>
          <a:stretch>
            <a:fillRect/>
          </a:stretch>
        </p:blipFill>
        <p:spPr>
          <a:xfrm>
            <a:off x="545250" y="270597"/>
            <a:ext cx="1025051" cy="1025051"/>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339536646"/>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txStyles>
    <p:titleStyle>
      <a:lvl1pPr algn="l" defTabSz="914400" rtl="0" eaLnBrk="1" latinLnBrk="0" hangingPunct="1">
        <a:spcBef>
          <a:spcPct val="0"/>
        </a:spcBef>
        <a:buNone/>
        <a:defRPr sz="3200" b="1" kern="1200">
          <a:solidFill>
            <a:srgbClr val="000099"/>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rgbClr val="000099"/>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009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rgbClr val="00009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s://www.google.com/url?q=https://archive.4plebs.org/s4s/page/1291/&amp;sa=U&amp;ei=7AYlU8m1JozhoAS60YCQAw&amp;ved=0CI0BEPUBMDA&amp;usg=AFQjCNFjAPSdJnjpXK0QiTLD9SyIIT_-MA"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1.tiff"/></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google.com/url?q=https://archive.4plebs.org/s4s/page/1291/&amp;sa=U&amp;ei=7AYlU8m1JozhoAS60YCQAw&amp;ved=0CI0BEPUBMDA&amp;usg=AFQjCNFjAPSdJnjpXK0QiTLD9SyIIT_-MA"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6.jpeg"/></Relationships>
</file>

<file path=ppt/slides/_rels/slide2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4.png"/><Relationship Id="rId4" Type="http://schemas.openxmlformats.org/officeDocument/2006/relationships/image" Target="../media/image43.png"/><Relationship Id="rId9"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8.png"/><Relationship Id="rId5" Type="http://schemas.openxmlformats.org/officeDocument/2006/relationships/image" Target="../media/image47.w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1.png"/><Relationship Id="rId5" Type="http://schemas.openxmlformats.org/officeDocument/2006/relationships/image" Target="../media/image50.w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8" Type="http://schemas.openxmlformats.org/officeDocument/2006/relationships/package" Target="../embeddings/Microsoft_Excel_Worksheet1.xlsx"/><Relationship Id="rId3" Type="http://schemas.openxmlformats.org/officeDocument/2006/relationships/notesSlide" Target="../notesSlides/notesSlide20.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2.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59.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2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m/url?q=https://archive.4plebs.org/s4s/page/1291/&amp;sa=U&amp;ei=7AYlU8m1JozhoAS60YCQAw&amp;ved=0CI0BEPUBMDA&amp;usg=AFQjCNFjAPSdJnjpXK0QiTLD9SyIIT_-MA"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63.png"/><Relationship Id="rId4"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4.png"/></Relationships>
</file>

<file path=ppt/slides/_rels/slide38.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1.png"/><Relationship Id="rId7" Type="http://schemas.openxmlformats.org/officeDocument/2006/relationships/image" Target="../media/image76.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3.png"/><Relationship Id="rId4" Type="http://schemas.openxmlformats.org/officeDocument/2006/relationships/image" Target="../media/image74.png"/></Relationships>
</file>

<file path=ppt/slides/_rels/slide3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41.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4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92.png"/><Relationship Id="rId4" Type="http://schemas.openxmlformats.org/officeDocument/2006/relationships/image" Target="../media/image91.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94.emf"/><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image" Target="../media/image93.emf"/><Relationship Id="rId5" Type="http://schemas.openxmlformats.org/officeDocument/2006/relationships/package" Target="../embeddings/Microsoft_Excel_Worksheet2.xlsx"/><Relationship Id="rId4" Type="http://schemas.openxmlformats.org/officeDocument/2006/relationships/oleObject" Target="../embeddings/oleObject4.bin"/></Relationships>
</file>

<file path=ppt/slides/_rels/slide44.xml.rels><?xml version="1.0" encoding="UTF-8" standalone="yes"?>
<Relationships xmlns="http://schemas.openxmlformats.org/package/2006/relationships"><Relationship Id="rId2" Type="http://schemas.openxmlformats.org/officeDocument/2006/relationships/image" Target="../media/image94.em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95.wmf"/><Relationship Id="rId5" Type="http://schemas.openxmlformats.org/officeDocument/2006/relationships/oleObject" Target="../embeddings/oleObject5.bin"/><Relationship Id="rId4" Type="http://schemas.openxmlformats.org/officeDocument/2006/relationships/image" Target="../media/image96.png"/></Relationships>
</file>

<file path=ppt/slides/_rels/slide46.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notesSlide" Target="../notesSlides/notesSlide39.xml"/><Relationship Id="rId7" Type="http://schemas.openxmlformats.org/officeDocument/2006/relationships/image" Target="../media/image97.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95.wmf"/><Relationship Id="rId5" Type="http://schemas.openxmlformats.org/officeDocument/2006/relationships/oleObject" Target="../embeddings/oleObject6.bin"/><Relationship Id="rId4" Type="http://schemas.openxmlformats.org/officeDocument/2006/relationships/image" Target="../media/image96.png"/><Relationship Id="rId9" Type="http://schemas.openxmlformats.org/officeDocument/2006/relationships/image" Target="../media/image99.png"/></Relationships>
</file>

<file path=ppt/slides/_rels/slide47.xml.rels><?xml version="1.0" encoding="UTF-8" standalone="yes"?>
<Relationships xmlns="http://schemas.openxmlformats.org/package/2006/relationships"><Relationship Id="rId8" Type="http://schemas.openxmlformats.org/officeDocument/2006/relationships/hyperlink" Target="https://www.google.com/url?q=https://archive.4plebs.org/s4s/page/1291/&amp;sa=U&amp;ei=7AYlU8m1JozhoAS60YCQAw&amp;ved=0CI0BEPUBMDA&amp;usg=AFQjCNFjAPSdJnjpXK0QiTLD9SyIIT_-MA"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6.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image" Target="../media/image102.png"/><Relationship Id="rId5" Type="http://schemas.openxmlformats.org/officeDocument/2006/relationships/image" Target="../media/image108.png"/><Relationship Id="rId4" Type="http://schemas.openxmlformats.org/officeDocument/2006/relationships/image" Target="../media/image107.png"/></Relationships>
</file>

<file path=ppt/slides/_rels/slide56.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6.png"/><Relationship Id="rId7" Type="http://schemas.openxmlformats.org/officeDocument/2006/relationships/image" Target="../media/image111.png"/><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image" Target="../media/image110.png"/><Relationship Id="rId5" Type="http://schemas.openxmlformats.org/officeDocument/2006/relationships/image" Target="../media/image108.png"/><Relationship Id="rId4" Type="http://schemas.openxmlformats.org/officeDocument/2006/relationships/image" Target="../media/image109.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59.xml"/><Relationship Id="rId1" Type="http://schemas.openxmlformats.org/officeDocument/2006/relationships/slideLayout" Target="../slideLayouts/slideLayout3.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6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119.png"/><Relationship Id="rId4" Type="http://schemas.openxmlformats.org/officeDocument/2006/relationships/image" Target="../media/image123.png"/></Relationships>
</file>

<file path=ppt/slides/_rels/slide6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122.png"/><Relationship Id="rId4" Type="http://schemas.openxmlformats.org/officeDocument/2006/relationships/image" Target="../media/image106.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8.png"/><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72.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chart" Target="../charts/chart2.xml"/><Relationship Id="rId7" Type="http://schemas.openxmlformats.org/officeDocument/2006/relationships/image" Target="../media/image125.png"/><Relationship Id="rId2" Type="http://schemas.openxmlformats.org/officeDocument/2006/relationships/slideLayout" Target="../slideLayouts/slideLayout5.xml"/><Relationship Id="rId1" Type="http://schemas.openxmlformats.org/officeDocument/2006/relationships/vmlDrawing" Target="../drawings/vmlDrawing7.vml"/><Relationship Id="rId6" Type="http://schemas.openxmlformats.org/officeDocument/2006/relationships/image" Target="../media/image124.emf"/><Relationship Id="rId5" Type="http://schemas.openxmlformats.org/officeDocument/2006/relationships/package" Target="../embeddings/Microsoft_Excel_Worksheet3.xlsx"/><Relationship Id="rId4" Type="http://schemas.openxmlformats.org/officeDocument/2006/relationships/oleObject" Target="../embeddings/oleObject7.bin"/></Relationships>
</file>

<file path=ppt/slides/_rels/slide73.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5.xml"/><Relationship Id="rId4" Type="http://schemas.openxmlformats.org/officeDocument/2006/relationships/image" Target="../media/image129.png"/></Relationships>
</file>

<file path=ppt/slides/_rels/slide7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 Id="rId5" Type="http://schemas.openxmlformats.org/officeDocument/2006/relationships/image" Target="../media/image131.png"/><Relationship Id="rId4" Type="http://schemas.openxmlformats.org/officeDocument/2006/relationships/image" Target="../media/image130.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8" Type="http://schemas.openxmlformats.org/officeDocument/2006/relationships/image" Target="../media/image138.png"/><Relationship Id="rId13" Type="http://schemas.openxmlformats.org/officeDocument/2006/relationships/image" Target="../media/image143.png"/><Relationship Id="rId18" Type="http://schemas.openxmlformats.org/officeDocument/2006/relationships/image" Target="../media/image148.png"/><Relationship Id="rId26" Type="http://schemas.openxmlformats.org/officeDocument/2006/relationships/image" Target="../media/image156.png"/><Relationship Id="rId3" Type="http://schemas.openxmlformats.org/officeDocument/2006/relationships/image" Target="../media/image133.png"/><Relationship Id="rId21" Type="http://schemas.openxmlformats.org/officeDocument/2006/relationships/image" Target="../media/image151.png"/><Relationship Id="rId7" Type="http://schemas.openxmlformats.org/officeDocument/2006/relationships/image" Target="../media/image137.png"/><Relationship Id="rId12" Type="http://schemas.openxmlformats.org/officeDocument/2006/relationships/image" Target="../media/image142.png"/><Relationship Id="rId17" Type="http://schemas.openxmlformats.org/officeDocument/2006/relationships/image" Target="../media/image147.png"/><Relationship Id="rId25" Type="http://schemas.openxmlformats.org/officeDocument/2006/relationships/image" Target="../media/image155.png"/><Relationship Id="rId2" Type="http://schemas.openxmlformats.org/officeDocument/2006/relationships/image" Target="../media/image132.png"/><Relationship Id="rId16" Type="http://schemas.openxmlformats.org/officeDocument/2006/relationships/image" Target="../media/image146.png"/><Relationship Id="rId20" Type="http://schemas.openxmlformats.org/officeDocument/2006/relationships/image" Target="../media/image150.png"/><Relationship Id="rId1" Type="http://schemas.openxmlformats.org/officeDocument/2006/relationships/slideLayout" Target="../slideLayouts/slideLayout5.xml"/><Relationship Id="rId6" Type="http://schemas.openxmlformats.org/officeDocument/2006/relationships/image" Target="../media/image136.png"/><Relationship Id="rId11" Type="http://schemas.openxmlformats.org/officeDocument/2006/relationships/image" Target="../media/image141.png"/><Relationship Id="rId24" Type="http://schemas.openxmlformats.org/officeDocument/2006/relationships/image" Target="../media/image154.png"/><Relationship Id="rId5" Type="http://schemas.openxmlformats.org/officeDocument/2006/relationships/image" Target="../media/image135.png"/><Relationship Id="rId15" Type="http://schemas.openxmlformats.org/officeDocument/2006/relationships/image" Target="../media/image145.png"/><Relationship Id="rId23" Type="http://schemas.openxmlformats.org/officeDocument/2006/relationships/image" Target="../media/image153.png"/><Relationship Id="rId28" Type="http://schemas.openxmlformats.org/officeDocument/2006/relationships/image" Target="../media/image158.png"/><Relationship Id="rId10" Type="http://schemas.openxmlformats.org/officeDocument/2006/relationships/image" Target="../media/image140.png"/><Relationship Id="rId19" Type="http://schemas.openxmlformats.org/officeDocument/2006/relationships/image" Target="../media/image149.png"/><Relationship Id="rId4" Type="http://schemas.openxmlformats.org/officeDocument/2006/relationships/image" Target="../media/image134.png"/><Relationship Id="rId9" Type="http://schemas.openxmlformats.org/officeDocument/2006/relationships/image" Target="../media/image139.png"/><Relationship Id="rId14" Type="http://schemas.openxmlformats.org/officeDocument/2006/relationships/image" Target="../media/image144.png"/><Relationship Id="rId22" Type="http://schemas.openxmlformats.org/officeDocument/2006/relationships/image" Target="../media/image152.png"/><Relationship Id="rId27" Type="http://schemas.openxmlformats.org/officeDocument/2006/relationships/image" Target="../media/image157.png"/></Relationships>
</file>

<file path=ppt/slides/_rels/slide78.xml.rels><?xml version="1.0" encoding="UTF-8" standalone="yes"?>
<Relationships xmlns="http://schemas.openxmlformats.org/package/2006/relationships"><Relationship Id="rId2" Type="http://schemas.openxmlformats.org/officeDocument/2006/relationships/image" Target="../media/image159.emf"/><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8" Type="http://schemas.openxmlformats.org/officeDocument/2006/relationships/image" Target="../media/image166.png"/><Relationship Id="rId13" Type="http://schemas.openxmlformats.org/officeDocument/2006/relationships/image" Target="../media/image171.png"/><Relationship Id="rId18" Type="http://schemas.openxmlformats.org/officeDocument/2006/relationships/image" Target="../media/image176.png"/><Relationship Id="rId26" Type="http://schemas.openxmlformats.org/officeDocument/2006/relationships/image" Target="../media/image184.png"/><Relationship Id="rId3" Type="http://schemas.openxmlformats.org/officeDocument/2006/relationships/image" Target="../media/image161.png"/><Relationship Id="rId21" Type="http://schemas.openxmlformats.org/officeDocument/2006/relationships/image" Target="../media/image179.png"/><Relationship Id="rId7" Type="http://schemas.openxmlformats.org/officeDocument/2006/relationships/image" Target="../media/image165.png"/><Relationship Id="rId12" Type="http://schemas.openxmlformats.org/officeDocument/2006/relationships/image" Target="../media/image170.png"/><Relationship Id="rId17" Type="http://schemas.openxmlformats.org/officeDocument/2006/relationships/image" Target="../media/image175.png"/><Relationship Id="rId25" Type="http://schemas.openxmlformats.org/officeDocument/2006/relationships/image" Target="../media/image183.png"/><Relationship Id="rId2" Type="http://schemas.openxmlformats.org/officeDocument/2006/relationships/image" Target="../media/image160.png"/><Relationship Id="rId16" Type="http://schemas.openxmlformats.org/officeDocument/2006/relationships/image" Target="../media/image174.png"/><Relationship Id="rId20" Type="http://schemas.openxmlformats.org/officeDocument/2006/relationships/image" Target="../media/image178.png"/><Relationship Id="rId1" Type="http://schemas.openxmlformats.org/officeDocument/2006/relationships/slideLayout" Target="../slideLayouts/slideLayout5.xml"/><Relationship Id="rId6" Type="http://schemas.openxmlformats.org/officeDocument/2006/relationships/image" Target="../media/image164.png"/><Relationship Id="rId11" Type="http://schemas.openxmlformats.org/officeDocument/2006/relationships/image" Target="../media/image169.png"/><Relationship Id="rId24" Type="http://schemas.openxmlformats.org/officeDocument/2006/relationships/image" Target="../media/image182.png"/><Relationship Id="rId5" Type="http://schemas.openxmlformats.org/officeDocument/2006/relationships/image" Target="../media/image163.png"/><Relationship Id="rId15" Type="http://schemas.openxmlformats.org/officeDocument/2006/relationships/image" Target="../media/image173.png"/><Relationship Id="rId23" Type="http://schemas.openxmlformats.org/officeDocument/2006/relationships/image" Target="../media/image181.png"/><Relationship Id="rId28" Type="http://schemas.openxmlformats.org/officeDocument/2006/relationships/image" Target="../media/image186.png"/><Relationship Id="rId10" Type="http://schemas.openxmlformats.org/officeDocument/2006/relationships/image" Target="../media/image168.png"/><Relationship Id="rId19" Type="http://schemas.openxmlformats.org/officeDocument/2006/relationships/image" Target="../media/image177.png"/><Relationship Id="rId4" Type="http://schemas.openxmlformats.org/officeDocument/2006/relationships/image" Target="../media/image162.png"/><Relationship Id="rId9" Type="http://schemas.openxmlformats.org/officeDocument/2006/relationships/image" Target="../media/image167.png"/><Relationship Id="rId14" Type="http://schemas.openxmlformats.org/officeDocument/2006/relationships/image" Target="../media/image172.png"/><Relationship Id="rId22" Type="http://schemas.openxmlformats.org/officeDocument/2006/relationships/image" Target="../media/image180.png"/><Relationship Id="rId27" Type="http://schemas.openxmlformats.org/officeDocument/2006/relationships/image" Target="../media/image18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8" Type="http://schemas.openxmlformats.org/officeDocument/2006/relationships/image" Target="../media/image193.png"/><Relationship Id="rId13" Type="http://schemas.openxmlformats.org/officeDocument/2006/relationships/image" Target="../media/image198.png"/><Relationship Id="rId18" Type="http://schemas.openxmlformats.org/officeDocument/2006/relationships/image" Target="../media/image203.png"/><Relationship Id="rId26" Type="http://schemas.openxmlformats.org/officeDocument/2006/relationships/image" Target="../media/image211.png"/><Relationship Id="rId3" Type="http://schemas.openxmlformats.org/officeDocument/2006/relationships/image" Target="../media/image188.png"/><Relationship Id="rId21" Type="http://schemas.openxmlformats.org/officeDocument/2006/relationships/image" Target="../media/image206.png"/><Relationship Id="rId7" Type="http://schemas.openxmlformats.org/officeDocument/2006/relationships/image" Target="../media/image192.png"/><Relationship Id="rId12" Type="http://schemas.openxmlformats.org/officeDocument/2006/relationships/image" Target="../media/image197.png"/><Relationship Id="rId17" Type="http://schemas.openxmlformats.org/officeDocument/2006/relationships/image" Target="../media/image202.png"/><Relationship Id="rId25" Type="http://schemas.openxmlformats.org/officeDocument/2006/relationships/image" Target="../media/image210.png"/><Relationship Id="rId2" Type="http://schemas.openxmlformats.org/officeDocument/2006/relationships/image" Target="../media/image187.png"/><Relationship Id="rId16" Type="http://schemas.openxmlformats.org/officeDocument/2006/relationships/image" Target="../media/image201.png"/><Relationship Id="rId20" Type="http://schemas.openxmlformats.org/officeDocument/2006/relationships/image" Target="../media/image205.png"/><Relationship Id="rId1" Type="http://schemas.openxmlformats.org/officeDocument/2006/relationships/slideLayout" Target="../slideLayouts/slideLayout5.xml"/><Relationship Id="rId6" Type="http://schemas.openxmlformats.org/officeDocument/2006/relationships/image" Target="../media/image191.png"/><Relationship Id="rId11" Type="http://schemas.openxmlformats.org/officeDocument/2006/relationships/image" Target="../media/image196.png"/><Relationship Id="rId24" Type="http://schemas.openxmlformats.org/officeDocument/2006/relationships/image" Target="../media/image209.png"/><Relationship Id="rId5" Type="http://schemas.openxmlformats.org/officeDocument/2006/relationships/image" Target="../media/image190.png"/><Relationship Id="rId15" Type="http://schemas.openxmlformats.org/officeDocument/2006/relationships/image" Target="../media/image200.png"/><Relationship Id="rId23" Type="http://schemas.openxmlformats.org/officeDocument/2006/relationships/image" Target="../media/image208.png"/><Relationship Id="rId28" Type="http://schemas.openxmlformats.org/officeDocument/2006/relationships/image" Target="../media/image213.png"/><Relationship Id="rId10" Type="http://schemas.openxmlformats.org/officeDocument/2006/relationships/image" Target="../media/image195.png"/><Relationship Id="rId19" Type="http://schemas.openxmlformats.org/officeDocument/2006/relationships/image" Target="../media/image204.png"/><Relationship Id="rId4" Type="http://schemas.openxmlformats.org/officeDocument/2006/relationships/image" Target="../media/image189.png"/><Relationship Id="rId9" Type="http://schemas.openxmlformats.org/officeDocument/2006/relationships/image" Target="../media/image194.png"/><Relationship Id="rId14" Type="http://schemas.openxmlformats.org/officeDocument/2006/relationships/image" Target="../media/image199.png"/><Relationship Id="rId22" Type="http://schemas.openxmlformats.org/officeDocument/2006/relationships/image" Target="../media/image207.png"/><Relationship Id="rId27" Type="http://schemas.openxmlformats.org/officeDocument/2006/relationships/image" Target="../media/image212.png"/></Relationships>
</file>

<file path=ppt/slides/_rels/slide83.xml.rels><?xml version="1.0" encoding="UTF-8" standalone="yes"?>
<Relationships xmlns="http://schemas.openxmlformats.org/package/2006/relationships"><Relationship Id="rId2" Type="http://schemas.openxmlformats.org/officeDocument/2006/relationships/image" Target="../media/image159.emf"/><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8" Type="http://schemas.openxmlformats.org/officeDocument/2006/relationships/image" Target="../media/image220.png"/><Relationship Id="rId13" Type="http://schemas.openxmlformats.org/officeDocument/2006/relationships/image" Target="../media/image225.png"/><Relationship Id="rId18" Type="http://schemas.openxmlformats.org/officeDocument/2006/relationships/image" Target="../media/image230.png"/><Relationship Id="rId26" Type="http://schemas.openxmlformats.org/officeDocument/2006/relationships/image" Target="../media/image238.png"/><Relationship Id="rId3" Type="http://schemas.openxmlformats.org/officeDocument/2006/relationships/image" Target="../media/image215.png"/><Relationship Id="rId21" Type="http://schemas.openxmlformats.org/officeDocument/2006/relationships/image" Target="../media/image233.png"/><Relationship Id="rId7" Type="http://schemas.openxmlformats.org/officeDocument/2006/relationships/image" Target="../media/image219.png"/><Relationship Id="rId12" Type="http://schemas.openxmlformats.org/officeDocument/2006/relationships/image" Target="../media/image224.png"/><Relationship Id="rId17" Type="http://schemas.openxmlformats.org/officeDocument/2006/relationships/image" Target="../media/image229.png"/><Relationship Id="rId25" Type="http://schemas.openxmlformats.org/officeDocument/2006/relationships/image" Target="../media/image237.png"/><Relationship Id="rId2" Type="http://schemas.openxmlformats.org/officeDocument/2006/relationships/image" Target="../media/image214.png"/><Relationship Id="rId16" Type="http://schemas.openxmlformats.org/officeDocument/2006/relationships/image" Target="../media/image228.png"/><Relationship Id="rId20" Type="http://schemas.openxmlformats.org/officeDocument/2006/relationships/image" Target="../media/image232.png"/><Relationship Id="rId1" Type="http://schemas.openxmlformats.org/officeDocument/2006/relationships/slideLayout" Target="../slideLayouts/slideLayout5.xml"/><Relationship Id="rId6" Type="http://schemas.openxmlformats.org/officeDocument/2006/relationships/image" Target="../media/image218.png"/><Relationship Id="rId11" Type="http://schemas.openxmlformats.org/officeDocument/2006/relationships/image" Target="../media/image223.png"/><Relationship Id="rId24" Type="http://schemas.openxmlformats.org/officeDocument/2006/relationships/image" Target="../media/image236.png"/><Relationship Id="rId5" Type="http://schemas.openxmlformats.org/officeDocument/2006/relationships/image" Target="../media/image217.png"/><Relationship Id="rId15" Type="http://schemas.openxmlformats.org/officeDocument/2006/relationships/image" Target="../media/image227.png"/><Relationship Id="rId23" Type="http://schemas.openxmlformats.org/officeDocument/2006/relationships/image" Target="../media/image235.png"/><Relationship Id="rId28" Type="http://schemas.openxmlformats.org/officeDocument/2006/relationships/image" Target="../media/image240.png"/><Relationship Id="rId10" Type="http://schemas.openxmlformats.org/officeDocument/2006/relationships/image" Target="../media/image222.png"/><Relationship Id="rId19" Type="http://schemas.openxmlformats.org/officeDocument/2006/relationships/image" Target="../media/image231.png"/><Relationship Id="rId4" Type="http://schemas.openxmlformats.org/officeDocument/2006/relationships/image" Target="../media/image216.png"/><Relationship Id="rId9" Type="http://schemas.openxmlformats.org/officeDocument/2006/relationships/image" Target="../media/image221.png"/><Relationship Id="rId14" Type="http://schemas.openxmlformats.org/officeDocument/2006/relationships/image" Target="../media/image226.png"/><Relationship Id="rId22" Type="http://schemas.openxmlformats.org/officeDocument/2006/relationships/image" Target="../media/image234.png"/><Relationship Id="rId27" Type="http://schemas.openxmlformats.org/officeDocument/2006/relationships/image" Target="../media/image239.png"/></Relationships>
</file>

<file path=ppt/slides/_rels/slide85.xml.rels><?xml version="1.0" encoding="UTF-8" standalone="yes"?>
<Relationships xmlns="http://schemas.openxmlformats.org/package/2006/relationships"><Relationship Id="rId8" Type="http://schemas.openxmlformats.org/officeDocument/2006/relationships/image" Target="../media/image247.png"/><Relationship Id="rId13" Type="http://schemas.openxmlformats.org/officeDocument/2006/relationships/image" Target="../media/image252.png"/><Relationship Id="rId18" Type="http://schemas.openxmlformats.org/officeDocument/2006/relationships/image" Target="../media/image257.png"/><Relationship Id="rId26" Type="http://schemas.openxmlformats.org/officeDocument/2006/relationships/image" Target="../media/image265.png"/><Relationship Id="rId3" Type="http://schemas.openxmlformats.org/officeDocument/2006/relationships/image" Target="../media/image242.png"/><Relationship Id="rId21" Type="http://schemas.openxmlformats.org/officeDocument/2006/relationships/image" Target="../media/image260.png"/><Relationship Id="rId7" Type="http://schemas.openxmlformats.org/officeDocument/2006/relationships/image" Target="../media/image246.png"/><Relationship Id="rId12" Type="http://schemas.openxmlformats.org/officeDocument/2006/relationships/image" Target="../media/image251.png"/><Relationship Id="rId17" Type="http://schemas.openxmlformats.org/officeDocument/2006/relationships/image" Target="../media/image256.png"/><Relationship Id="rId25" Type="http://schemas.openxmlformats.org/officeDocument/2006/relationships/image" Target="../media/image264.png"/><Relationship Id="rId2" Type="http://schemas.openxmlformats.org/officeDocument/2006/relationships/image" Target="../media/image241.png"/><Relationship Id="rId16" Type="http://schemas.openxmlformats.org/officeDocument/2006/relationships/image" Target="../media/image255.png"/><Relationship Id="rId20" Type="http://schemas.openxmlformats.org/officeDocument/2006/relationships/image" Target="../media/image259.png"/><Relationship Id="rId1" Type="http://schemas.openxmlformats.org/officeDocument/2006/relationships/slideLayout" Target="../slideLayouts/slideLayout5.xml"/><Relationship Id="rId6" Type="http://schemas.openxmlformats.org/officeDocument/2006/relationships/image" Target="../media/image245.png"/><Relationship Id="rId11" Type="http://schemas.openxmlformats.org/officeDocument/2006/relationships/image" Target="../media/image250.png"/><Relationship Id="rId24" Type="http://schemas.openxmlformats.org/officeDocument/2006/relationships/image" Target="../media/image263.png"/><Relationship Id="rId5" Type="http://schemas.openxmlformats.org/officeDocument/2006/relationships/image" Target="../media/image244.png"/><Relationship Id="rId15" Type="http://schemas.openxmlformats.org/officeDocument/2006/relationships/image" Target="../media/image254.png"/><Relationship Id="rId23" Type="http://schemas.openxmlformats.org/officeDocument/2006/relationships/image" Target="../media/image262.png"/><Relationship Id="rId28" Type="http://schemas.openxmlformats.org/officeDocument/2006/relationships/image" Target="../media/image267.png"/><Relationship Id="rId10" Type="http://schemas.openxmlformats.org/officeDocument/2006/relationships/image" Target="../media/image249.png"/><Relationship Id="rId19" Type="http://schemas.openxmlformats.org/officeDocument/2006/relationships/image" Target="../media/image258.png"/><Relationship Id="rId4" Type="http://schemas.openxmlformats.org/officeDocument/2006/relationships/image" Target="../media/image243.png"/><Relationship Id="rId9" Type="http://schemas.openxmlformats.org/officeDocument/2006/relationships/image" Target="../media/image248.png"/><Relationship Id="rId14" Type="http://schemas.openxmlformats.org/officeDocument/2006/relationships/image" Target="../media/image253.png"/><Relationship Id="rId22" Type="http://schemas.openxmlformats.org/officeDocument/2006/relationships/image" Target="../media/image261.png"/><Relationship Id="rId27" Type="http://schemas.openxmlformats.org/officeDocument/2006/relationships/image" Target="../media/image266.png"/></Relationships>
</file>

<file path=ppt/slides/_rels/slide8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90.xml.rels><?xml version="1.0" encoding="UTF-8" standalone="yes"?>
<Relationships xmlns="http://schemas.openxmlformats.org/package/2006/relationships"><Relationship Id="rId8" Type="http://schemas.openxmlformats.org/officeDocument/2006/relationships/image" Target="../media/image274.png"/><Relationship Id="rId3" Type="http://schemas.openxmlformats.org/officeDocument/2006/relationships/image" Target="../media/image269.png"/><Relationship Id="rId7" Type="http://schemas.openxmlformats.org/officeDocument/2006/relationships/image" Target="../media/image273.png"/><Relationship Id="rId2" Type="http://schemas.openxmlformats.org/officeDocument/2006/relationships/image" Target="../media/image268.png"/><Relationship Id="rId1" Type="http://schemas.openxmlformats.org/officeDocument/2006/relationships/slideLayout" Target="../slideLayouts/slideLayout5.xml"/><Relationship Id="rId6" Type="http://schemas.openxmlformats.org/officeDocument/2006/relationships/image" Target="../media/image272.png"/><Relationship Id="rId5" Type="http://schemas.openxmlformats.org/officeDocument/2006/relationships/image" Target="../media/image271.png"/><Relationship Id="rId4" Type="http://schemas.openxmlformats.org/officeDocument/2006/relationships/image" Target="../media/image270.png"/></Relationships>
</file>

<file path=ppt/slides/_rels/slide91.xml.rels><?xml version="1.0" encoding="UTF-8" standalone="yes"?>
<Relationships xmlns="http://schemas.openxmlformats.org/package/2006/relationships"><Relationship Id="rId3" Type="http://schemas.openxmlformats.org/officeDocument/2006/relationships/image" Target="../media/image268.png"/><Relationship Id="rId2" Type="http://schemas.openxmlformats.org/officeDocument/2006/relationships/image" Target="../media/image275.png"/><Relationship Id="rId1" Type="http://schemas.openxmlformats.org/officeDocument/2006/relationships/slideLayout" Target="../slideLayouts/slideLayout5.xml"/><Relationship Id="rId5" Type="http://schemas.openxmlformats.org/officeDocument/2006/relationships/image" Target="../media/image277.png"/><Relationship Id="rId4" Type="http://schemas.openxmlformats.org/officeDocument/2006/relationships/image" Target="../media/image276.png"/></Relationships>
</file>

<file path=ppt/slides/_rels/slide92.xml.rels><?xml version="1.0" encoding="UTF-8" standalone="yes"?>
<Relationships xmlns="http://schemas.openxmlformats.org/package/2006/relationships"><Relationship Id="rId3" Type="http://schemas.openxmlformats.org/officeDocument/2006/relationships/image" Target="../media/image279.png"/><Relationship Id="rId7" Type="http://schemas.openxmlformats.org/officeDocument/2006/relationships/image" Target="../media/image268.png"/><Relationship Id="rId2" Type="http://schemas.openxmlformats.org/officeDocument/2006/relationships/image" Target="../media/image278.png"/><Relationship Id="rId1" Type="http://schemas.openxmlformats.org/officeDocument/2006/relationships/slideLayout" Target="../slideLayouts/slideLayout5.xml"/><Relationship Id="rId6" Type="http://schemas.openxmlformats.org/officeDocument/2006/relationships/image" Target="../media/image282.png"/><Relationship Id="rId5" Type="http://schemas.openxmlformats.org/officeDocument/2006/relationships/image" Target="../media/image281.png"/><Relationship Id="rId4" Type="http://schemas.openxmlformats.org/officeDocument/2006/relationships/image" Target="../media/image280.png"/></Relationships>
</file>

<file path=ppt/slides/_rels/slide93.xml.rels><?xml version="1.0" encoding="UTF-8" standalone="yes"?>
<Relationships xmlns="http://schemas.openxmlformats.org/package/2006/relationships"><Relationship Id="rId3" Type="http://schemas.openxmlformats.org/officeDocument/2006/relationships/image" Target="../media/image283.png"/><Relationship Id="rId2" Type="http://schemas.openxmlformats.org/officeDocument/2006/relationships/image" Target="../media/image268.png"/><Relationship Id="rId1" Type="http://schemas.openxmlformats.org/officeDocument/2006/relationships/slideLayout" Target="../slideLayouts/slideLayout5.xml"/><Relationship Id="rId6" Type="http://schemas.openxmlformats.org/officeDocument/2006/relationships/image" Target="../media/image286.png"/><Relationship Id="rId5" Type="http://schemas.openxmlformats.org/officeDocument/2006/relationships/image" Target="../media/image285.png"/><Relationship Id="rId4" Type="http://schemas.openxmlformats.org/officeDocument/2006/relationships/image" Target="../media/image284.png"/></Relationships>
</file>

<file path=ppt/slides/_rels/slide94.xml.rels><?xml version="1.0" encoding="UTF-8" standalone="yes"?>
<Relationships xmlns="http://schemas.openxmlformats.org/package/2006/relationships"><Relationship Id="rId3" Type="http://schemas.openxmlformats.org/officeDocument/2006/relationships/image" Target="../media/image288.png"/><Relationship Id="rId7" Type="http://schemas.openxmlformats.org/officeDocument/2006/relationships/image" Target="../media/image292.png"/><Relationship Id="rId2" Type="http://schemas.openxmlformats.org/officeDocument/2006/relationships/image" Target="../media/image287.png"/><Relationship Id="rId1" Type="http://schemas.openxmlformats.org/officeDocument/2006/relationships/slideLayout" Target="../slideLayouts/slideLayout5.xml"/><Relationship Id="rId6" Type="http://schemas.openxmlformats.org/officeDocument/2006/relationships/image" Target="../media/image291.png"/><Relationship Id="rId5" Type="http://schemas.openxmlformats.org/officeDocument/2006/relationships/image" Target="../media/image290.png"/><Relationship Id="rId4" Type="http://schemas.openxmlformats.org/officeDocument/2006/relationships/image" Target="../media/image289.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3" Type="http://schemas.openxmlformats.org/officeDocument/2006/relationships/image" Target="../media/image294.png"/><Relationship Id="rId2" Type="http://schemas.openxmlformats.org/officeDocument/2006/relationships/image" Target="../media/image293.png"/><Relationship Id="rId1" Type="http://schemas.openxmlformats.org/officeDocument/2006/relationships/slideLayout" Target="../slideLayouts/slideLayout5.xml"/><Relationship Id="rId5" Type="http://schemas.openxmlformats.org/officeDocument/2006/relationships/image" Target="../media/image296.png"/><Relationship Id="rId4" Type="http://schemas.openxmlformats.org/officeDocument/2006/relationships/image" Target="../media/image295.png"/></Relationships>
</file>

<file path=ppt/slides/_rels/slide98.xml.rels><?xml version="1.0" encoding="UTF-8" standalone="yes"?>
<Relationships xmlns="http://schemas.openxmlformats.org/package/2006/relationships"><Relationship Id="rId3" Type="http://schemas.openxmlformats.org/officeDocument/2006/relationships/image" Target="../media/image298.png"/><Relationship Id="rId7" Type="http://schemas.openxmlformats.org/officeDocument/2006/relationships/image" Target="../media/image302.png"/><Relationship Id="rId2" Type="http://schemas.openxmlformats.org/officeDocument/2006/relationships/image" Target="../media/image297.png"/><Relationship Id="rId1" Type="http://schemas.openxmlformats.org/officeDocument/2006/relationships/slideLayout" Target="../slideLayouts/slideLayout5.xml"/><Relationship Id="rId6" Type="http://schemas.openxmlformats.org/officeDocument/2006/relationships/image" Target="../media/image301.png"/><Relationship Id="rId5" Type="http://schemas.openxmlformats.org/officeDocument/2006/relationships/image" Target="../media/image300.png"/><Relationship Id="rId4" Type="http://schemas.openxmlformats.org/officeDocument/2006/relationships/image" Target="../media/image299.png"/></Relationships>
</file>

<file path=ppt/slides/_rels/slide99.xml.rels><?xml version="1.0" encoding="UTF-8" standalone="yes"?>
<Relationships xmlns="http://schemas.openxmlformats.org/package/2006/relationships"><Relationship Id="rId3" Type="http://schemas.openxmlformats.org/officeDocument/2006/relationships/image" Target="../media/image303.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hyperlink" Target="http://www.bdbiosciences.com/too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8480" y="2590800"/>
            <a:ext cx="5760720" cy="1085850"/>
          </a:xfrm>
        </p:spPr>
        <p:txBody>
          <a:bodyPr>
            <a:normAutofit fontScale="90000"/>
          </a:bodyPr>
          <a:lstStyle/>
          <a:p>
            <a:r>
              <a:rPr lang="en-US" dirty="0"/>
              <a:t>Multicolor Flow Cytometry: Optimizing Performance for Expanding </a:t>
            </a:r>
            <a:r>
              <a:rPr lang="en-US" dirty="0" smtClean="0"/>
              <a:t>Colors into High Parameter DATA collection</a:t>
            </a:r>
            <a:endParaRPr lang="en-US" dirty="0"/>
          </a:p>
        </p:txBody>
      </p:sp>
      <p:sp>
        <p:nvSpPr>
          <p:cNvPr id="4" name="Subtitle 3"/>
          <p:cNvSpPr txBox="1">
            <a:spLocks/>
          </p:cNvSpPr>
          <p:nvPr/>
        </p:nvSpPr>
        <p:spPr>
          <a:xfrm>
            <a:off x="3097086" y="4114800"/>
            <a:ext cx="4751514" cy="43979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000" dirty="0" smtClean="0">
                <a:solidFill>
                  <a:srgbClr val="FF6600"/>
                </a:solidFill>
                <a:latin typeface="Arial"/>
                <a:cs typeface="Arial"/>
              </a:rPr>
              <a:t>Anthony L. Steichen, Ph.D.</a:t>
            </a:r>
          </a:p>
          <a:p>
            <a:pPr algn="l"/>
            <a:r>
              <a:rPr lang="en-US" sz="2000" dirty="0" smtClean="0">
                <a:solidFill>
                  <a:srgbClr val="FF6600"/>
                </a:solidFill>
                <a:latin typeface="Arial"/>
                <a:cs typeface="Arial"/>
              </a:rPr>
              <a:t>High Parameter</a:t>
            </a:r>
          </a:p>
          <a:p>
            <a:pPr algn="l"/>
            <a:r>
              <a:rPr lang="en-US" sz="2000" dirty="0" smtClean="0">
                <a:solidFill>
                  <a:srgbClr val="FF6600"/>
                </a:solidFill>
                <a:latin typeface="Arial"/>
                <a:cs typeface="Arial"/>
              </a:rPr>
              <a:t>Field Application Scientist</a:t>
            </a:r>
            <a:endParaRPr lang="en-US" sz="2000" dirty="0">
              <a:solidFill>
                <a:srgbClr val="FF6600"/>
              </a:solidFill>
              <a:latin typeface="Arial"/>
              <a:cs typeface="Arial"/>
            </a:endParaRPr>
          </a:p>
        </p:txBody>
      </p:sp>
      <p:sp>
        <p:nvSpPr>
          <p:cNvPr id="5" name="TextBox 4"/>
          <p:cNvSpPr txBox="1"/>
          <p:nvPr/>
        </p:nvSpPr>
        <p:spPr>
          <a:xfrm>
            <a:off x="609600" y="5245894"/>
            <a:ext cx="7467600" cy="1231106"/>
          </a:xfrm>
          <a:prstGeom prst="rect">
            <a:avLst/>
          </a:prstGeom>
          <a:noFill/>
        </p:spPr>
        <p:txBody>
          <a:bodyPr wrap="square" rtlCol="0">
            <a:spAutoFit/>
          </a:bodyPr>
          <a:lstStyle/>
          <a:p>
            <a:r>
              <a:rPr lang="en-US" sz="800" dirty="0" smtClean="0">
                <a:latin typeface="Arial" pitchFamily="34" charset="0"/>
                <a:cs typeface="Arial" pitchFamily="34" charset="0"/>
              </a:rPr>
              <a:t>For Research Use Only. Not for use in diagnostic or therapeutic procedures.</a:t>
            </a:r>
          </a:p>
          <a:p>
            <a:r>
              <a:rPr lang="en-US" sz="800" dirty="0" smtClean="0">
                <a:latin typeface="Arial" pitchFamily="34" charset="0"/>
                <a:cs typeface="Arial" pitchFamily="34" charset="0"/>
              </a:rPr>
              <a:t>APC-Cy7: US Patent 5,714,386</a:t>
            </a:r>
          </a:p>
          <a:p>
            <a:r>
              <a:rPr lang="en-US" sz="800" dirty="0" smtClean="0">
                <a:latin typeface="Arial" pitchFamily="34" charset="0"/>
                <a:cs typeface="Arial" pitchFamily="34" charset="0"/>
              </a:rPr>
              <a:t>Alexa Fluor</a:t>
            </a:r>
            <a:r>
              <a:rPr lang="en-US" sz="800" dirty="0" smtClean="0">
                <a:latin typeface="Arial"/>
                <a:cs typeface="Arial"/>
              </a:rPr>
              <a:t>® is a registered trademark and Pacific Blue™ is a trademark of Life Technologies Corporation.</a:t>
            </a:r>
          </a:p>
          <a:p>
            <a:r>
              <a:rPr lang="en-US" sz="800" dirty="0" smtClean="0">
                <a:latin typeface="Arial"/>
                <a:cs typeface="Arial"/>
              </a:rPr>
              <a:t>CF is a trademark of Biotium, Inc.</a:t>
            </a:r>
          </a:p>
          <a:p>
            <a:r>
              <a:rPr lang="en-US" sz="800" dirty="0" smtClean="0">
                <a:latin typeface="Arial"/>
                <a:cs typeface="Arial"/>
              </a:rPr>
              <a:t>Cy™ is a trademark of GE Healthcare. Cy™ dyes are subject to proprietary rights of GE Healthcare and Carnegie Mellon University and are made and sold under license from GE Healthcare only for research and in vitro diagnostic use. Any other use requires a commercial sublicense from GE Healthcare, 800 Centennial Avenue, Piscataway, NJ 08855-1327, USA.</a:t>
            </a:r>
          </a:p>
          <a:p>
            <a:r>
              <a:rPr lang="en-US" sz="800" dirty="0" smtClean="0">
                <a:latin typeface="Arial"/>
                <a:cs typeface="Arial"/>
              </a:rPr>
              <a:t>BD, BD Logo and all other trademarks are property of Becton, Dickinson and Company. © 2014 BD</a:t>
            </a:r>
          </a:p>
          <a:p>
            <a:endParaRPr lang="en-US" sz="1000" dirty="0">
              <a:latin typeface="Arial" pitchFamily="34" charset="0"/>
              <a:cs typeface="Arial" pitchFamily="34" charset="0"/>
            </a:endParaRPr>
          </a:p>
        </p:txBody>
      </p:sp>
    </p:spTree>
    <p:extLst>
      <p:ext uri="{BB962C8B-B14F-4D97-AF65-F5344CB8AC3E}">
        <p14:creationId xmlns:p14="http://schemas.microsoft.com/office/powerpoint/2010/main" val="1105174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Fluorochrome Resolution Ranking</a:t>
            </a:r>
          </a:p>
        </p:txBody>
      </p:sp>
      <p:sp>
        <p:nvSpPr>
          <p:cNvPr id="4" name="Content Placeholder 5"/>
          <p:cNvSpPr txBox="1">
            <a:spLocks/>
          </p:cNvSpPr>
          <p:nvPr/>
        </p:nvSpPr>
        <p:spPr bwMode="auto">
          <a:xfrm>
            <a:off x="609600" y="4825044"/>
            <a:ext cx="8305800" cy="1371600"/>
          </a:xfrm>
          <a:prstGeom prst="rect">
            <a:avLst/>
          </a:prstGeom>
          <a:extLst/>
        </p:spPr>
        <p:txBody>
          <a:bodyPr vert="horz" lIns="91440" tIns="45720" rIns="91440" bIns="45720" rtlCol="0">
            <a:noAutofit/>
          </a:bodyPr>
          <a:lstStyle>
            <a:defPPr>
              <a:defRPr lang="en-US"/>
            </a:defPPr>
            <a:lvl1pPr marL="342900" indent="-342900">
              <a:spcBef>
                <a:spcPct val="20000"/>
              </a:spcBef>
              <a:buFont typeface="Arial" pitchFamily="34" charset="0"/>
              <a:buChar char="•"/>
              <a:defRPr sz="2400">
                <a:solidFill>
                  <a:srgbClr val="000099"/>
                </a:solidFill>
                <a:latin typeface="Arial" pitchFamily="34" charset="0"/>
                <a:cs typeface="Arial" pitchFamily="34" charset="0"/>
              </a:defRPr>
            </a:lvl1pPr>
            <a:lvl2pPr marL="742950" lvl="1" indent="-285750">
              <a:spcBef>
                <a:spcPct val="20000"/>
              </a:spcBef>
              <a:buFont typeface="Arial" pitchFamily="34" charset="0"/>
              <a:buChar char="–"/>
              <a:defRPr sz="2000">
                <a:solidFill>
                  <a:srgbClr val="000099"/>
                </a:solidFill>
                <a:latin typeface="Arial" pitchFamily="34" charset="0"/>
                <a:cs typeface="Arial" pitchFamily="34" charset="0"/>
              </a:defRPr>
            </a:lvl2pPr>
            <a:lvl3pPr marL="1143000" lvl="2" indent="-228600">
              <a:spcBef>
                <a:spcPct val="20000"/>
              </a:spcBef>
              <a:buFont typeface="Arial" pitchFamily="34" charset="0"/>
              <a:buChar char="•"/>
              <a:defRPr>
                <a:solidFill>
                  <a:srgbClr val="000099"/>
                </a:solidFill>
                <a:latin typeface="Arial" pitchFamily="34" charset="0"/>
                <a:cs typeface="Arial" pitchFamily="34" charset="0"/>
              </a:defRPr>
            </a:lvl3pPr>
          </a:lstStyle>
          <a:p>
            <a:pPr marL="173038" indent="-173038"/>
            <a:r>
              <a:rPr lang="en-US" sz="1600" dirty="0"/>
              <a:t>Rankings were determined by comparing the </a:t>
            </a:r>
            <a:r>
              <a:rPr lang="en-US" sz="1600" dirty="0" smtClean="0"/>
              <a:t>resolution </a:t>
            </a:r>
            <a:r>
              <a:rPr lang="en-US" sz="1600" dirty="0"/>
              <a:t>of </a:t>
            </a:r>
            <a:r>
              <a:rPr lang="en-US" sz="1600" dirty="0" smtClean="0"/>
              <a:t>LWB cells </a:t>
            </a:r>
            <a:r>
              <a:rPr lang="en-US" sz="1600" dirty="0"/>
              <a:t>stained </a:t>
            </a:r>
            <a:r>
              <a:rPr lang="en-US" sz="1600" dirty="0" smtClean="0"/>
              <a:t>on </a:t>
            </a:r>
            <a:r>
              <a:rPr lang="en-US" sz="1600" dirty="0"/>
              <a:t>several clones run on a variety of flow cytometers.  </a:t>
            </a:r>
          </a:p>
          <a:p>
            <a:pPr marL="173038" indent="-173038"/>
            <a:r>
              <a:rPr lang="en-US" sz="1600" dirty="0"/>
              <a:t>Many factors can influence the relative fluorochrome/reagent performance on a given instrument, including laser power, PMT voltage, optical filters, antibody clone, </a:t>
            </a:r>
            <a:r>
              <a:rPr lang="en-US" sz="1600" dirty="0" smtClean="0"/>
              <a:t>        biological sample, and staining methodology.</a:t>
            </a:r>
          </a:p>
        </p:txBody>
      </p:sp>
      <p:pic>
        <p:nvPicPr>
          <p:cNvPr id="2560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56" t="3333"/>
          <a:stretch/>
        </p:blipFill>
        <p:spPr bwMode="auto">
          <a:xfrm>
            <a:off x="457200" y="1371600"/>
            <a:ext cx="83947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8096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7333602" cy="942975"/>
          </a:xfrm>
        </p:spPr>
        <p:txBody>
          <a:bodyPr vert="horz" lIns="91440" tIns="45720" rIns="91440" bIns="45720" rtlCol="0" anchor="ctr">
            <a:noAutofit/>
          </a:bodyPr>
          <a:lstStyle/>
          <a:p>
            <a:r>
              <a:rPr lang="en-US" dirty="0"/>
              <a:t>Elements of </a:t>
            </a:r>
            <a:r>
              <a:rPr lang="en-US" dirty="0" smtClean="0"/>
              <a:t>Multicolor </a:t>
            </a:r>
            <a:br>
              <a:rPr lang="en-US" dirty="0" smtClean="0"/>
            </a:br>
            <a:r>
              <a:rPr lang="en-US" dirty="0" smtClean="0"/>
              <a:t>Flow </a:t>
            </a:r>
            <a:r>
              <a:rPr lang="en-US" dirty="0"/>
              <a:t>Cytometry </a:t>
            </a:r>
          </a:p>
        </p:txBody>
      </p:sp>
      <p:sp>
        <p:nvSpPr>
          <p:cNvPr id="4" name="Content Placeholder 3"/>
          <p:cNvSpPr>
            <a:spLocks noGrp="1"/>
          </p:cNvSpPr>
          <p:nvPr>
            <p:ph idx="1"/>
          </p:nvPr>
        </p:nvSpPr>
        <p:spPr>
          <a:xfrm>
            <a:off x="533400" y="2057400"/>
            <a:ext cx="8229600" cy="4525963"/>
          </a:xfrm>
        </p:spPr>
        <p:txBody>
          <a:bodyPr>
            <a:normAutofit/>
          </a:bodyPr>
          <a:lstStyle/>
          <a:p>
            <a:endParaRPr lang="en-US" dirty="0"/>
          </a:p>
          <a:p>
            <a:endParaRPr lang="en-US" dirty="0" smtClean="0"/>
          </a:p>
          <a:p>
            <a:endParaRPr lang="en-US" dirty="0"/>
          </a:p>
          <a:p>
            <a:endParaRPr lang="en-US" dirty="0"/>
          </a:p>
        </p:txBody>
      </p:sp>
      <p:sp>
        <p:nvSpPr>
          <p:cNvPr id="5" name="Rectangle 4"/>
          <p:cNvSpPr/>
          <p:nvPr/>
        </p:nvSpPr>
        <p:spPr>
          <a:xfrm>
            <a:off x="533400" y="1600200"/>
            <a:ext cx="8001000" cy="762000"/>
          </a:xfrm>
          <a:prstGeom prst="rect">
            <a:avLst/>
          </a:prstGeom>
        </p:spPr>
        <p:txBody>
          <a:bodyPr vert="horz" lIns="91440" tIns="45720" rIns="91440" bIns="45720" rtlCol="0">
            <a:normAutofit/>
          </a:bodyPr>
          <a:lstStyle/>
          <a:p>
            <a:pPr algn="ctr">
              <a:spcBef>
                <a:spcPct val="20000"/>
              </a:spcBef>
            </a:pPr>
            <a:r>
              <a:rPr lang="en-US" sz="2400" dirty="0">
                <a:solidFill>
                  <a:srgbClr val="000099"/>
                </a:solidFill>
                <a:latin typeface="Arial" pitchFamily="34" charset="0"/>
                <a:cs typeface="Arial" pitchFamily="34" charset="0"/>
              </a:rPr>
              <a:t>Considerations in designing </a:t>
            </a:r>
            <a:r>
              <a:rPr lang="en-US" sz="2400" dirty="0" smtClean="0">
                <a:solidFill>
                  <a:srgbClr val="000099"/>
                </a:solidFill>
                <a:latin typeface="Arial" pitchFamily="34" charset="0"/>
                <a:cs typeface="Arial" pitchFamily="34" charset="0"/>
              </a:rPr>
              <a:t>panels:</a:t>
            </a:r>
            <a:endParaRPr lang="en-US" sz="2400" dirty="0">
              <a:solidFill>
                <a:srgbClr val="000099"/>
              </a:solidFill>
              <a:latin typeface="Arial" pitchFamily="34" charset="0"/>
              <a:cs typeface="Arial" pitchFamily="34" charset="0"/>
            </a:endParaRPr>
          </a:p>
        </p:txBody>
      </p:sp>
      <p:graphicFrame>
        <p:nvGraphicFramePr>
          <p:cNvPr id="9" name="Diagram 8"/>
          <p:cNvGraphicFramePr/>
          <p:nvPr>
            <p:extLst>
              <p:ext uri="{D42A27DB-BD31-4B8C-83A1-F6EECF244321}">
                <p14:modId xmlns:p14="http://schemas.microsoft.com/office/powerpoint/2010/main" val="220147630"/>
              </p:ext>
            </p:extLst>
          </p:nvPr>
        </p:nvGraphicFramePr>
        <p:xfrm>
          <a:off x="1943100" y="2387600"/>
          <a:ext cx="5210175" cy="284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descr="https://encrypted-tbn3.gstatic.com/images?q=tbn:ANd9GcQtrPMsBK2nI1S_a8nfD24VYd7KvQW0GBmfs4s3SFdPHeViWxWAl-E7BJ9X7A">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0800" y="5257800"/>
            <a:ext cx="619125"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247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a:t>
            </a:r>
            <a:endParaRPr lang="en-US" dirty="0"/>
          </a:p>
        </p:txBody>
      </p:sp>
      <p:sp>
        <p:nvSpPr>
          <p:cNvPr id="4" name="TextBox 3"/>
          <p:cNvSpPr txBox="1"/>
          <p:nvPr/>
        </p:nvSpPr>
        <p:spPr>
          <a:xfrm>
            <a:off x="586563" y="1619577"/>
            <a:ext cx="8305800" cy="1723549"/>
          </a:xfrm>
          <a:prstGeom prst="rect">
            <a:avLst/>
          </a:prstGeom>
          <a:noFill/>
        </p:spPr>
        <p:txBody>
          <a:bodyPr wrap="square" rtlCol="0">
            <a:spAutoFit/>
          </a:bodyPr>
          <a:lstStyle/>
          <a:p>
            <a:pPr marL="514350" indent="-514350">
              <a:spcAft>
                <a:spcPts val="1200"/>
              </a:spcAft>
              <a:buFont typeface="+mj-lt"/>
              <a:buAutoNum type="arabicPeriod"/>
            </a:pPr>
            <a:r>
              <a:rPr lang="en-US" sz="3200" dirty="0">
                <a:solidFill>
                  <a:srgbClr val="000099"/>
                </a:solidFill>
                <a:latin typeface="Arial" pitchFamily="34" charset="0"/>
                <a:cs typeface="Arial" pitchFamily="34" charset="0"/>
              </a:rPr>
              <a:t>Are you currently using Antigen Density information to help you build your panels?</a:t>
            </a:r>
          </a:p>
          <a:p>
            <a:pPr marL="514350" indent="-514350">
              <a:spcAft>
                <a:spcPts val="1200"/>
              </a:spcAft>
              <a:buFont typeface="+mj-lt"/>
              <a:buAutoNum type="arabicPeriod"/>
            </a:pPr>
            <a:endParaRPr lang="en-US" sz="3200" dirty="0">
              <a:solidFill>
                <a:srgbClr val="000099"/>
              </a:solidFill>
              <a:latin typeface="Arial" pitchFamily="34" charset="0"/>
              <a:cs typeface="Arial" pitchFamily="34" charset="0"/>
            </a:endParaRPr>
          </a:p>
        </p:txBody>
      </p:sp>
      <p:sp>
        <p:nvSpPr>
          <p:cNvPr id="5" name="TextBox 4"/>
          <p:cNvSpPr txBox="1"/>
          <p:nvPr/>
        </p:nvSpPr>
        <p:spPr>
          <a:xfrm>
            <a:off x="510363" y="3048000"/>
            <a:ext cx="8458200" cy="2215991"/>
          </a:xfrm>
          <a:prstGeom prst="rect">
            <a:avLst/>
          </a:prstGeom>
          <a:noFill/>
        </p:spPr>
        <p:txBody>
          <a:bodyPr wrap="square" rtlCol="0">
            <a:spAutoFit/>
          </a:bodyPr>
          <a:lstStyle/>
          <a:p>
            <a:pPr marL="514350" indent="-514350">
              <a:spcAft>
                <a:spcPts val="1200"/>
              </a:spcAft>
              <a:buFont typeface="+mj-lt"/>
              <a:buAutoNum type="arabicPeriod" startAt="2"/>
            </a:pPr>
            <a:r>
              <a:rPr lang="en-US" sz="3200" dirty="0" smtClean="0">
                <a:solidFill>
                  <a:srgbClr val="000099"/>
                </a:solidFill>
                <a:latin typeface="Arial" pitchFamily="34" charset="0"/>
                <a:cs typeface="Arial" pitchFamily="34" charset="0"/>
              </a:rPr>
              <a:t>How </a:t>
            </a:r>
            <a:r>
              <a:rPr lang="en-US" sz="3200" dirty="0">
                <a:solidFill>
                  <a:srgbClr val="000099"/>
                </a:solidFill>
                <a:latin typeface="Arial" pitchFamily="34" charset="0"/>
                <a:cs typeface="Arial" pitchFamily="34" charset="0"/>
              </a:rPr>
              <a:t>are you currently </a:t>
            </a:r>
            <a:r>
              <a:rPr lang="en-US" sz="3200" dirty="0" smtClean="0">
                <a:solidFill>
                  <a:srgbClr val="000099"/>
                </a:solidFill>
                <a:latin typeface="Arial" pitchFamily="34" charset="0"/>
                <a:cs typeface="Arial" pitchFamily="34" charset="0"/>
              </a:rPr>
              <a:t>getting information about Antigen expression characteristics to inform multi-color panel design?</a:t>
            </a:r>
          </a:p>
          <a:p>
            <a:pPr marL="514350" indent="-514350">
              <a:spcAft>
                <a:spcPts val="1200"/>
              </a:spcAft>
              <a:buFont typeface="+mj-lt"/>
              <a:buAutoNum type="arabicPeriod" startAt="2"/>
            </a:pPr>
            <a:endParaRPr lang="en-US" sz="3200" dirty="0">
              <a:solidFill>
                <a:srgbClr val="000099"/>
              </a:solidFill>
              <a:latin typeface="Arial" pitchFamily="34" charset="0"/>
              <a:cs typeface="Arial" pitchFamily="34" charset="0"/>
            </a:endParaRPr>
          </a:p>
        </p:txBody>
      </p:sp>
    </p:spTree>
    <p:extLst>
      <p:ext uri="{BB962C8B-B14F-4D97-AF65-F5344CB8AC3E}">
        <p14:creationId xmlns:p14="http://schemas.microsoft.com/office/powerpoint/2010/main" val="103091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6972" y="2086146"/>
            <a:ext cx="5943600" cy="1276101"/>
          </a:xfrm>
        </p:spPr>
        <p:txBody>
          <a:bodyPr>
            <a:normAutofit lnSpcReduction="10000"/>
          </a:bodyPr>
          <a:lstStyle/>
          <a:p>
            <a:pPr marL="173038" indent="-173038">
              <a:lnSpc>
                <a:spcPct val="110000"/>
              </a:lnSpc>
            </a:pPr>
            <a:r>
              <a:rPr lang="en-US" sz="1800" b="1" dirty="0" smtClean="0"/>
              <a:t>Primary</a:t>
            </a:r>
            <a:r>
              <a:rPr lang="en-US" sz="1800" dirty="0"/>
              <a:t>: Well characterized, </a:t>
            </a:r>
            <a:r>
              <a:rPr lang="en-US" sz="1800" dirty="0" smtClean="0"/>
              <a:t>				    easily </a:t>
            </a:r>
            <a:r>
              <a:rPr lang="en-US" sz="1800" dirty="0"/>
              <a:t>classified </a:t>
            </a:r>
            <a:r>
              <a:rPr lang="en-US" sz="1800" dirty="0" smtClean="0"/>
              <a:t>as positive </a:t>
            </a:r>
            <a:r>
              <a:rPr lang="en-US" sz="1800" dirty="0"/>
              <a:t>or </a:t>
            </a:r>
            <a:r>
              <a:rPr lang="en-US" sz="1800" dirty="0" smtClean="0"/>
              <a:t>negative, 		    typically define broad subsets or lineages</a:t>
            </a:r>
          </a:p>
          <a:p>
            <a:pPr marL="1431925" lvl="1" indent="-284163"/>
            <a:r>
              <a:rPr lang="en-US" sz="1600" dirty="0">
                <a:solidFill>
                  <a:srgbClr val="FF6600"/>
                </a:solidFill>
              </a:rPr>
              <a:t>Examples: CD3, CD4, </a:t>
            </a:r>
            <a:r>
              <a:rPr lang="en-US" sz="1600" dirty="0" smtClean="0">
                <a:solidFill>
                  <a:srgbClr val="FF6600"/>
                </a:solidFill>
              </a:rPr>
              <a:t>CD19</a:t>
            </a:r>
            <a:endParaRPr lang="en-US" sz="1600" dirty="0">
              <a:solidFill>
                <a:srgbClr val="FF6600"/>
              </a:solidFill>
            </a:endParaRPr>
          </a:p>
        </p:txBody>
      </p:sp>
      <p:sp>
        <p:nvSpPr>
          <p:cNvPr id="4" name="Title 3"/>
          <p:cNvSpPr>
            <a:spLocks noGrp="1"/>
          </p:cNvSpPr>
          <p:nvPr>
            <p:ph type="title"/>
          </p:nvPr>
        </p:nvSpPr>
        <p:spPr/>
        <p:txBody>
          <a:bodyPr/>
          <a:lstStyle/>
          <a:p>
            <a:r>
              <a:rPr lang="en-US" dirty="0" smtClean="0"/>
              <a:t>Classification of Antigens</a:t>
            </a:r>
            <a:endParaRPr lang="en-US" dirty="0"/>
          </a:p>
        </p:txBody>
      </p:sp>
      <p:sp>
        <p:nvSpPr>
          <p:cNvPr id="13" name="Rectangle 12"/>
          <p:cNvSpPr/>
          <p:nvPr/>
        </p:nvSpPr>
        <p:spPr>
          <a:xfrm>
            <a:off x="122764" y="6155241"/>
            <a:ext cx="6612472" cy="261610"/>
          </a:xfrm>
          <a:prstGeom prst="rect">
            <a:avLst/>
          </a:prstGeom>
        </p:spPr>
        <p:txBody>
          <a:bodyPr wrap="square">
            <a:spAutoFit/>
          </a:bodyPr>
          <a:lstStyle/>
          <a:p>
            <a:r>
              <a:rPr lang="en-US" sz="1100" dirty="0"/>
              <a:t>Mahnke YD, Roederer M. Optimizing a multicolor immunophenotyping assay.  </a:t>
            </a:r>
            <a:r>
              <a:rPr lang="en-US" sz="1100" i="1" dirty="0"/>
              <a:t>Clin Lab Med</a:t>
            </a:r>
            <a:r>
              <a:rPr lang="en-US" sz="1100" dirty="0"/>
              <a:t>. </a:t>
            </a:r>
            <a:r>
              <a:rPr lang="en-US" sz="1100" dirty="0" smtClean="0"/>
              <a:t>2007;27:469-485</a:t>
            </a:r>
            <a:r>
              <a:rPr lang="en-US" sz="1100" dirty="0"/>
              <a:t>.</a:t>
            </a:r>
          </a:p>
        </p:txBody>
      </p:sp>
      <p:sp>
        <p:nvSpPr>
          <p:cNvPr id="15" name="Content Placeholder 4"/>
          <p:cNvSpPr txBox="1">
            <a:spLocks/>
          </p:cNvSpPr>
          <p:nvPr/>
        </p:nvSpPr>
        <p:spPr>
          <a:xfrm>
            <a:off x="838200" y="1305920"/>
            <a:ext cx="7794817" cy="7648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rgbClr val="000099"/>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009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rgbClr val="00009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b="1" dirty="0" smtClean="0"/>
              <a:t>Leucocyte antigens can be categorized based upon their patterns of expression</a:t>
            </a:r>
          </a:p>
        </p:txBody>
      </p:sp>
      <p:sp>
        <p:nvSpPr>
          <p:cNvPr id="16" name="Content Placeholder 4"/>
          <p:cNvSpPr txBox="1">
            <a:spLocks/>
          </p:cNvSpPr>
          <p:nvPr/>
        </p:nvSpPr>
        <p:spPr>
          <a:xfrm>
            <a:off x="646972" y="3571620"/>
            <a:ext cx="5943600" cy="1056819"/>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400" kern="1200">
                <a:solidFill>
                  <a:srgbClr val="000099"/>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009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rgbClr val="00009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3038" indent="-173038"/>
            <a:r>
              <a:rPr lang="en-US" sz="1800" b="1" dirty="0" smtClean="0"/>
              <a:t>Secondary</a:t>
            </a:r>
            <a:r>
              <a:rPr lang="en-US" sz="1800" dirty="0" smtClean="0"/>
              <a:t>: Well characterized,				        typically expressed at a higher density, 		        often over a continuum</a:t>
            </a:r>
          </a:p>
          <a:p>
            <a:pPr marL="1485900" lvl="1"/>
            <a:r>
              <a:rPr lang="en-US" sz="1600" dirty="0" smtClean="0">
                <a:solidFill>
                  <a:srgbClr val="FF6600"/>
                </a:solidFill>
              </a:rPr>
              <a:t>Examples: CD27, CD28, CD45RA, CD45RO</a:t>
            </a:r>
            <a:endParaRPr lang="en-US" sz="1600" dirty="0">
              <a:solidFill>
                <a:srgbClr val="FF6600"/>
              </a:solidFill>
            </a:endParaRPr>
          </a:p>
        </p:txBody>
      </p:sp>
      <p:pic>
        <p:nvPicPr>
          <p:cNvPr id="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7815"/>
          <a:stretch/>
        </p:blipFill>
        <p:spPr bwMode="auto">
          <a:xfrm>
            <a:off x="6618300" y="4701544"/>
            <a:ext cx="2035791" cy="1420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7326300" y="4794996"/>
            <a:ext cx="1145691" cy="369332"/>
          </a:xfrm>
          <a:prstGeom prst="rect">
            <a:avLst/>
          </a:prstGeom>
          <a:noFill/>
        </p:spPr>
        <p:txBody>
          <a:bodyPr wrap="square" rtlCol="0">
            <a:spAutoFit/>
          </a:bodyPr>
          <a:lstStyle/>
          <a:p>
            <a:r>
              <a:rPr lang="en-US" b="1" dirty="0" smtClean="0"/>
              <a:t>CD25</a:t>
            </a:r>
            <a:endParaRPr lang="en-US" b="1" dirty="0"/>
          </a:p>
        </p:txBody>
      </p:sp>
      <p:grpSp>
        <p:nvGrpSpPr>
          <p:cNvPr id="2" name="Group 1"/>
          <p:cNvGrpSpPr/>
          <p:nvPr/>
        </p:nvGrpSpPr>
        <p:grpSpPr>
          <a:xfrm>
            <a:off x="6640500" y="2001780"/>
            <a:ext cx="2027768" cy="1374008"/>
            <a:chOff x="6629400" y="1653890"/>
            <a:chExt cx="2027768" cy="1374008"/>
          </a:xfrm>
        </p:grpSpPr>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249" b="7220"/>
            <a:stretch/>
          </p:blipFill>
          <p:spPr bwMode="auto">
            <a:xfrm>
              <a:off x="6629400" y="1653890"/>
              <a:ext cx="2027768" cy="1374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391400" y="1667966"/>
              <a:ext cx="827618" cy="369332"/>
            </a:xfrm>
            <a:prstGeom prst="rect">
              <a:avLst/>
            </a:prstGeom>
            <a:noFill/>
          </p:spPr>
          <p:txBody>
            <a:bodyPr wrap="square" rtlCol="0">
              <a:spAutoFit/>
            </a:bodyPr>
            <a:lstStyle/>
            <a:p>
              <a:r>
                <a:rPr lang="en-US" b="1" dirty="0" smtClean="0"/>
                <a:t>CD4</a:t>
              </a:r>
              <a:endParaRPr lang="en-US" b="1" dirty="0"/>
            </a:p>
          </p:txBody>
        </p:sp>
      </p:grpSp>
      <p:grpSp>
        <p:nvGrpSpPr>
          <p:cNvPr id="3" name="Group 2"/>
          <p:cNvGrpSpPr/>
          <p:nvPr/>
        </p:nvGrpSpPr>
        <p:grpSpPr>
          <a:xfrm>
            <a:off x="6641047" y="3347156"/>
            <a:ext cx="2016639" cy="1397316"/>
            <a:chOff x="6640529" y="3170744"/>
            <a:chExt cx="2016639" cy="1397316"/>
          </a:xfrm>
        </p:grpSpPr>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7457"/>
            <a:stretch/>
          </p:blipFill>
          <p:spPr bwMode="auto">
            <a:xfrm>
              <a:off x="6640529" y="3170744"/>
              <a:ext cx="2016639" cy="139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158839" y="3254136"/>
              <a:ext cx="1292740" cy="369332"/>
            </a:xfrm>
            <a:prstGeom prst="rect">
              <a:avLst/>
            </a:prstGeom>
            <a:noFill/>
          </p:spPr>
          <p:txBody>
            <a:bodyPr wrap="square" rtlCol="0">
              <a:spAutoFit/>
            </a:bodyPr>
            <a:lstStyle/>
            <a:p>
              <a:r>
                <a:rPr lang="en-US" b="1" dirty="0" smtClean="0"/>
                <a:t>CD45RA</a:t>
              </a:r>
              <a:endParaRPr lang="en-US" b="1" dirty="0"/>
            </a:p>
          </p:txBody>
        </p:sp>
      </p:grpSp>
      <p:sp>
        <p:nvSpPr>
          <p:cNvPr id="17" name="Content Placeholder 4"/>
          <p:cNvSpPr txBox="1">
            <a:spLocks/>
          </p:cNvSpPr>
          <p:nvPr/>
        </p:nvSpPr>
        <p:spPr>
          <a:xfrm>
            <a:off x="646972" y="4912362"/>
            <a:ext cx="5943600" cy="110221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rgbClr val="000099"/>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009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rgbClr val="00009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3038" indent="-173038"/>
            <a:r>
              <a:rPr lang="en-US" sz="1800" b="1" dirty="0" smtClean="0"/>
              <a:t>Tertiary</a:t>
            </a:r>
            <a:r>
              <a:rPr lang="en-US" sz="1800" dirty="0" smtClean="0"/>
              <a:t>: Expressed at low levels, 				   variable upon activation		    	  	   unknown, critical </a:t>
            </a:r>
          </a:p>
          <a:p>
            <a:pPr marL="1485900" lvl="1"/>
            <a:r>
              <a:rPr lang="en-US" sz="1600" dirty="0" smtClean="0">
                <a:solidFill>
                  <a:srgbClr val="FF6600"/>
                </a:solidFill>
              </a:rPr>
              <a:t>Examples: CD25, STAT5, FoxP3</a:t>
            </a:r>
            <a:endParaRPr lang="en-US" sz="1600" dirty="0">
              <a:solidFill>
                <a:srgbClr val="FF6600"/>
              </a:solidFill>
            </a:endParaRPr>
          </a:p>
        </p:txBody>
      </p:sp>
      <p:sp>
        <p:nvSpPr>
          <p:cNvPr id="14" name="Rounded Rectangle 13"/>
          <p:cNvSpPr/>
          <p:nvPr/>
        </p:nvSpPr>
        <p:spPr>
          <a:xfrm>
            <a:off x="457200" y="4769833"/>
            <a:ext cx="8458200" cy="1369815"/>
          </a:xfrm>
          <a:prstGeom prst="roundRect">
            <a:avLst/>
          </a:prstGeom>
          <a:no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9" name="Rounded Rectangle 18"/>
          <p:cNvSpPr/>
          <p:nvPr/>
        </p:nvSpPr>
        <p:spPr>
          <a:xfrm>
            <a:off x="457200" y="3398798"/>
            <a:ext cx="8458200" cy="1369815"/>
          </a:xfrm>
          <a:prstGeom prst="roundRect">
            <a:avLst/>
          </a:prstGeom>
          <a:no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0" name="Rounded Rectangle 19"/>
          <p:cNvSpPr/>
          <p:nvPr/>
        </p:nvSpPr>
        <p:spPr>
          <a:xfrm>
            <a:off x="457200" y="2025764"/>
            <a:ext cx="8458200" cy="1369815"/>
          </a:xfrm>
          <a:prstGeom prst="roundRect">
            <a:avLst/>
          </a:prstGeom>
          <a:no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9902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6" grpId="0"/>
      <p:bldP spid="12" grpId="0"/>
      <p:bldP spid="17" grpId="0"/>
      <p:bldP spid="14"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814" y="228600"/>
            <a:ext cx="7205786" cy="960099"/>
          </a:xfrm>
        </p:spPr>
        <p:txBody>
          <a:bodyPr>
            <a:normAutofit fontScale="90000"/>
          </a:bodyPr>
          <a:lstStyle/>
          <a:p>
            <a:r>
              <a:rPr lang="en-US" sz="3200" dirty="0" smtClean="0"/>
              <a:t>Using BD </a:t>
            </a:r>
            <a:r>
              <a:rPr lang="en-US" sz="3200" dirty="0" err="1" smtClean="0"/>
              <a:t>Quantibrite</a:t>
            </a:r>
            <a:r>
              <a:rPr lang="en-US" dirty="0" smtClean="0">
                <a:latin typeface="Arial"/>
                <a:cs typeface="Arial"/>
              </a:rPr>
              <a:t>™</a:t>
            </a:r>
            <a:r>
              <a:rPr lang="en-US" sz="3200" dirty="0" smtClean="0"/>
              <a:t> Beads </a:t>
            </a:r>
            <a:br>
              <a:rPr lang="en-US" sz="3200" dirty="0" smtClean="0"/>
            </a:br>
            <a:r>
              <a:rPr lang="en-US" sz="3200" dirty="0" smtClean="0"/>
              <a:t>For Antigen Enumeration</a:t>
            </a:r>
            <a:endParaRPr lang="en-US" sz="3200" dirty="0"/>
          </a:p>
        </p:txBody>
      </p:sp>
      <p:pic>
        <p:nvPicPr>
          <p:cNvPr id="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821" y="1631137"/>
            <a:ext cx="2079827" cy="2033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9889" y="1466850"/>
            <a:ext cx="137160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2287301902"/>
              </p:ext>
            </p:extLst>
          </p:nvPr>
        </p:nvGraphicFramePr>
        <p:xfrm>
          <a:off x="5315522" y="1470603"/>
          <a:ext cx="2836985" cy="1920240"/>
        </p:xfrm>
        <a:graphic>
          <a:graphicData uri="http://schemas.openxmlformats.org/drawingml/2006/table">
            <a:tbl>
              <a:tblPr firstRow="1" bandRow="1">
                <a:tableStyleId>{5C22544A-7EE6-4342-B048-85BDC9FD1C3A}</a:tableStyleId>
              </a:tblPr>
              <a:tblGrid>
                <a:gridCol w="1203394"/>
                <a:gridCol w="1633591"/>
              </a:tblGrid>
              <a:tr h="542360">
                <a:tc>
                  <a:txBody>
                    <a:bodyPr/>
                    <a:lstStyle/>
                    <a:p>
                      <a:pPr algn="ctr"/>
                      <a:r>
                        <a:rPr lang="en-US" sz="1600" dirty="0" smtClean="0">
                          <a:latin typeface="Arial" pitchFamily="34" charset="0"/>
                          <a:cs typeface="Arial" pitchFamily="34" charset="0"/>
                        </a:rPr>
                        <a:t>#</a:t>
                      </a:r>
                      <a:r>
                        <a:rPr lang="en-US" sz="1600" baseline="0" dirty="0" smtClean="0">
                          <a:latin typeface="Arial" pitchFamily="34" charset="0"/>
                          <a:cs typeface="Arial" pitchFamily="34" charset="0"/>
                        </a:rPr>
                        <a:t> PE Molecules</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dirty="0" smtClean="0">
                          <a:latin typeface="Arial" pitchFamily="34" charset="0"/>
                          <a:cs typeface="Arial" pitchFamily="34" charset="0"/>
                        </a:rPr>
                        <a:t>Median</a:t>
                      </a:r>
                      <a:r>
                        <a:rPr lang="en-US" sz="1600" baseline="0" dirty="0" smtClean="0">
                          <a:latin typeface="Arial" pitchFamily="34" charset="0"/>
                          <a:cs typeface="Arial" pitchFamily="34" charset="0"/>
                        </a:rPr>
                        <a:t> Fluorescence</a:t>
                      </a:r>
                      <a:endParaRPr lang="en-US" sz="1600" dirty="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13998">
                <a:tc>
                  <a:txBody>
                    <a:bodyPr/>
                    <a:lstStyle/>
                    <a:p>
                      <a:pPr algn="ctr"/>
                      <a:r>
                        <a:rPr lang="en-US" sz="1600" dirty="0" smtClean="0">
                          <a:latin typeface="Arial" pitchFamily="34" charset="0"/>
                          <a:cs typeface="Arial" pitchFamily="34" charset="0"/>
                        </a:rPr>
                        <a:t>474</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1600" dirty="0" smtClean="0">
                          <a:latin typeface="Arial" pitchFamily="34" charset="0"/>
                          <a:cs typeface="Arial" pitchFamily="34" charset="0"/>
                        </a:rPr>
                        <a:t>913</a:t>
                      </a:r>
                      <a:endParaRPr lang="en-US" sz="1600" dirty="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tcPr>
                </a:tc>
              </a:tr>
              <a:tr h="313998">
                <a:tc>
                  <a:txBody>
                    <a:bodyPr/>
                    <a:lstStyle/>
                    <a:p>
                      <a:pPr algn="ctr"/>
                      <a:r>
                        <a:rPr lang="en-US" sz="1600" dirty="0" smtClean="0">
                          <a:latin typeface="Arial" pitchFamily="34" charset="0"/>
                          <a:cs typeface="Arial" pitchFamily="34" charset="0"/>
                        </a:rPr>
                        <a:t>5359</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1600" dirty="0" smtClean="0">
                          <a:latin typeface="Arial" pitchFamily="34" charset="0"/>
                          <a:cs typeface="Arial" pitchFamily="34" charset="0"/>
                        </a:rPr>
                        <a:t>10367</a:t>
                      </a:r>
                      <a:endParaRPr lang="en-US" sz="1600" dirty="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tcPr>
                </a:tc>
              </a:tr>
              <a:tr h="313998">
                <a:tc>
                  <a:txBody>
                    <a:bodyPr/>
                    <a:lstStyle/>
                    <a:p>
                      <a:pPr algn="ctr"/>
                      <a:r>
                        <a:rPr lang="en-US" sz="1600" dirty="0" smtClean="0">
                          <a:latin typeface="Arial" pitchFamily="34" charset="0"/>
                          <a:cs typeface="Arial" pitchFamily="34" charset="0"/>
                        </a:rPr>
                        <a:t>23843</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1600" dirty="0" smtClean="0">
                          <a:latin typeface="Arial" pitchFamily="34" charset="0"/>
                          <a:cs typeface="Arial" pitchFamily="34" charset="0"/>
                        </a:rPr>
                        <a:t>44342</a:t>
                      </a:r>
                      <a:endParaRPr lang="en-US" sz="1600" dirty="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tcPr>
                </a:tc>
              </a:tr>
              <a:tr h="313998">
                <a:tc>
                  <a:txBody>
                    <a:bodyPr/>
                    <a:lstStyle/>
                    <a:p>
                      <a:pPr algn="ctr"/>
                      <a:r>
                        <a:rPr lang="en-US" sz="1600" dirty="0" smtClean="0">
                          <a:latin typeface="Arial" pitchFamily="34" charset="0"/>
                          <a:cs typeface="Arial" pitchFamily="34" charset="0"/>
                        </a:rPr>
                        <a:t>62336</a:t>
                      </a:r>
                      <a:endParaRPr lang="en-US" sz="16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Arial" pitchFamily="34" charset="0"/>
                          <a:cs typeface="Arial" pitchFamily="34" charset="0"/>
                        </a:rPr>
                        <a:t>117857</a:t>
                      </a:r>
                      <a:endParaRPr lang="en-US" sz="1600" dirty="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pic>
        <p:nvPicPr>
          <p:cNvPr id="1025"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2698" y="4257953"/>
            <a:ext cx="2227098" cy="183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940066" y="4815034"/>
            <a:ext cx="1881071" cy="408623"/>
          </a:xfrm>
          <a:prstGeom prst="roundRect">
            <a:avLst/>
          </a:prstGeom>
          <a:solidFill>
            <a:schemeClr val="accent5">
              <a:lumMod val="20000"/>
              <a:lumOff val="80000"/>
            </a:schemeClr>
          </a:solidFill>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solidFill>
                  <a:prstClr val="black"/>
                </a:solidFill>
                <a:latin typeface="Arial"/>
              </a:rPr>
              <a:t># PE =.53 x MFI</a:t>
            </a:r>
          </a:p>
        </p:txBody>
      </p:sp>
      <p:sp>
        <p:nvSpPr>
          <p:cNvPr id="10" name="TextBox 9"/>
          <p:cNvSpPr txBox="1"/>
          <p:nvPr/>
        </p:nvSpPr>
        <p:spPr>
          <a:xfrm>
            <a:off x="685800" y="1279564"/>
            <a:ext cx="1972538" cy="374571"/>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dirty="0" err="1" smtClean="0">
                <a:solidFill>
                  <a:prstClr val="black"/>
                </a:solidFill>
                <a:latin typeface="Arial"/>
              </a:rPr>
              <a:t>Quantibrite</a:t>
            </a:r>
            <a:r>
              <a:rPr lang="en-US" sz="1600" dirty="0" smtClean="0">
                <a:solidFill>
                  <a:prstClr val="black"/>
                </a:solidFill>
                <a:latin typeface="Arial"/>
              </a:rPr>
              <a:t> Beads</a:t>
            </a:r>
          </a:p>
        </p:txBody>
      </p:sp>
      <p:sp>
        <p:nvSpPr>
          <p:cNvPr id="11" name="Right Arrow 10"/>
          <p:cNvSpPr/>
          <p:nvPr/>
        </p:nvSpPr>
        <p:spPr>
          <a:xfrm>
            <a:off x="2852616" y="2481385"/>
            <a:ext cx="836246" cy="414215"/>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1328614" y="2795953"/>
            <a:ext cx="215389" cy="328247"/>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14" name="Rectangle 13"/>
          <p:cNvSpPr/>
          <p:nvPr/>
        </p:nvSpPr>
        <p:spPr>
          <a:xfrm>
            <a:off x="1785814" y="2795953"/>
            <a:ext cx="215389" cy="328247"/>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15" name="Rectangle 14"/>
          <p:cNvSpPr/>
          <p:nvPr/>
        </p:nvSpPr>
        <p:spPr>
          <a:xfrm>
            <a:off x="2220964" y="2795953"/>
            <a:ext cx="215389" cy="328247"/>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16" name="Rectangle 15"/>
          <p:cNvSpPr/>
          <p:nvPr/>
        </p:nvSpPr>
        <p:spPr>
          <a:xfrm>
            <a:off x="2001203" y="2795953"/>
            <a:ext cx="215389" cy="328247"/>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13" name="TextBox 12"/>
          <p:cNvSpPr txBox="1"/>
          <p:nvPr/>
        </p:nvSpPr>
        <p:spPr>
          <a:xfrm>
            <a:off x="2671254" y="2025800"/>
            <a:ext cx="1120820" cy="523220"/>
          </a:xfrm>
          <a:prstGeom prst="rect">
            <a:avLst/>
          </a:prstGeom>
          <a:noFill/>
        </p:spPr>
        <p:txBody>
          <a:bodyPr wrap="none" rtlCol="0">
            <a:spAutoFit/>
          </a:bodyPr>
          <a:lstStyle/>
          <a:p>
            <a:pPr algn="ctr"/>
            <a:r>
              <a:rPr lang="en-US" sz="1400" dirty="0" smtClean="0">
                <a:solidFill>
                  <a:srgbClr val="9BBB59">
                    <a:lumMod val="50000"/>
                  </a:srgbClr>
                </a:solidFill>
                <a:latin typeface="Arial"/>
              </a:rPr>
              <a:t>Gate four</a:t>
            </a:r>
          </a:p>
          <a:p>
            <a:pPr algn="ctr"/>
            <a:r>
              <a:rPr lang="en-US" sz="1400" dirty="0">
                <a:solidFill>
                  <a:srgbClr val="9BBB59">
                    <a:lumMod val="50000"/>
                  </a:srgbClr>
                </a:solidFill>
                <a:latin typeface="Arial"/>
              </a:rPr>
              <a:t>P</a:t>
            </a:r>
            <a:r>
              <a:rPr lang="en-US" sz="1400" dirty="0" smtClean="0">
                <a:solidFill>
                  <a:srgbClr val="9BBB59">
                    <a:lumMod val="50000"/>
                  </a:srgbClr>
                </a:solidFill>
                <a:latin typeface="Arial"/>
              </a:rPr>
              <a:t>opulations</a:t>
            </a:r>
          </a:p>
        </p:txBody>
      </p:sp>
      <p:sp>
        <p:nvSpPr>
          <p:cNvPr id="18" name="Right Arrow 17"/>
          <p:cNvSpPr/>
          <p:nvPr/>
        </p:nvSpPr>
        <p:spPr>
          <a:xfrm rot="5400000">
            <a:off x="5446269" y="3566301"/>
            <a:ext cx="625229" cy="414215"/>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9" name="TextBox 18"/>
          <p:cNvSpPr txBox="1"/>
          <p:nvPr/>
        </p:nvSpPr>
        <p:spPr>
          <a:xfrm>
            <a:off x="5882923" y="3460794"/>
            <a:ext cx="2223686" cy="523220"/>
          </a:xfrm>
          <a:prstGeom prst="rect">
            <a:avLst/>
          </a:prstGeom>
          <a:noFill/>
        </p:spPr>
        <p:txBody>
          <a:bodyPr wrap="none" rtlCol="0">
            <a:spAutoFit/>
          </a:bodyPr>
          <a:lstStyle/>
          <a:p>
            <a:pPr algn="ctr"/>
            <a:r>
              <a:rPr lang="en-US" sz="1400" dirty="0" smtClean="0">
                <a:solidFill>
                  <a:srgbClr val="9BBB59">
                    <a:lumMod val="50000"/>
                  </a:srgbClr>
                </a:solidFill>
                <a:latin typeface="Arial"/>
              </a:rPr>
              <a:t>Determine relationship of </a:t>
            </a:r>
          </a:p>
          <a:p>
            <a:pPr algn="ctr"/>
            <a:r>
              <a:rPr lang="en-US" sz="1400" dirty="0" smtClean="0">
                <a:solidFill>
                  <a:srgbClr val="9BBB59">
                    <a:lumMod val="50000"/>
                  </a:srgbClr>
                </a:solidFill>
                <a:latin typeface="Arial"/>
              </a:rPr>
              <a:t># PE molecules to MFI</a:t>
            </a:r>
          </a:p>
        </p:txBody>
      </p:sp>
      <p:sp>
        <p:nvSpPr>
          <p:cNvPr id="20" name="Right Arrow 19"/>
          <p:cNvSpPr/>
          <p:nvPr/>
        </p:nvSpPr>
        <p:spPr>
          <a:xfrm rot="10800000">
            <a:off x="3328469" y="5016332"/>
            <a:ext cx="685800" cy="414215"/>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21" name="TextBox 20"/>
          <p:cNvSpPr txBox="1"/>
          <p:nvPr/>
        </p:nvSpPr>
        <p:spPr>
          <a:xfrm>
            <a:off x="2843628" y="4308344"/>
            <a:ext cx="1766830" cy="738664"/>
          </a:xfrm>
          <a:prstGeom prst="rect">
            <a:avLst/>
          </a:prstGeom>
          <a:noFill/>
        </p:spPr>
        <p:txBody>
          <a:bodyPr wrap="none" rtlCol="0">
            <a:spAutoFit/>
          </a:bodyPr>
          <a:lstStyle/>
          <a:p>
            <a:pPr algn="ctr"/>
            <a:r>
              <a:rPr lang="en-US" sz="1400" dirty="0" smtClean="0">
                <a:solidFill>
                  <a:srgbClr val="9BBB59">
                    <a:lumMod val="50000"/>
                  </a:srgbClr>
                </a:solidFill>
                <a:latin typeface="Arial"/>
              </a:rPr>
              <a:t>Use MFI of stained </a:t>
            </a:r>
          </a:p>
          <a:p>
            <a:pPr algn="ctr"/>
            <a:r>
              <a:rPr lang="en-US" sz="1400" dirty="0">
                <a:solidFill>
                  <a:srgbClr val="9BBB59">
                    <a:lumMod val="50000"/>
                  </a:srgbClr>
                </a:solidFill>
                <a:latin typeface="Arial"/>
              </a:rPr>
              <a:t>s</a:t>
            </a:r>
            <a:r>
              <a:rPr lang="en-US" sz="1400" dirty="0" smtClean="0">
                <a:solidFill>
                  <a:srgbClr val="9BBB59">
                    <a:lumMod val="50000"/>
                  </a:srgbClr>
                </a:solidFill>
                <a:latin typeface="Arial"/>
              </a:rPr>
              <a:t>ample </a:t>
            </a:r>
            <a:r>
              <a:rPr lang="en-US" sz="1400" dirty="0">
                <a:solidFill>
                  <a:srgbClr val="9BBB59">
                    <a:lumMod val="50000"/>
                  </a:srgbClr>
                </a:solidFill>
                <a:latin typeface="Arial"/>
              </a:rPr>
              <a:t>t</a:t>
            </a:r>
            <a:r>
              <a:rPr lang="en-US" sz="1400" dirty="0" smtClean="0">
                <a:solidFill>
                  <a:srgbClr val="9BBB59">
                    <a:lumMod val="50000"/>
                  </a:srgbClr>
                </a:solidFill>
                <a:latin typeface="Arial"/>
              </a:rPr>
              <a:t>o </a:t>
            </a:r>
            <a:r>
              <a:rPr lang="en-US" sz="1400" dirty="0">
                <a:solidFill>
                  <a:srgbClr val="9BBB59">
                    <a:lumMod val="50000"/>
                  </a:srgbClr>
                </a:solidFill>
                <a:latin typeface="Arial"/>
              </a:rPr>
              <a:t>c</a:t>
            </a:r>
            <a:r>
              <a:rPr lang="en-US" sz="1400" dirty="0" smtClean="0">
                <a:solidFill>
                  <a:srgbClr val="9BBB59">
                    <a:lumMod val="50000"/>
                  </a:srgbClr>
                </a:solidFill>
                <a:latin typeface="Arial"/>
              </a:rPr>
              <a:t>alculate </a:t>
            </a:r>
          </a:p>
          <a:p>
            <a:pPr algn="ctr"/>
            <a:r>
              <a:rPr lang="en-US" sz="1400" dirty="0" smtClean="0">
                <a:solidFill>
                  <a:srgbClr val="9BBB59">
                    <a:lumMod val="50000"/>
                  </a:srgbClr>
                </a:solidFill>
                <a:latin typeface="Arial"/>
              </a:rPr>
              <a:t>Ag density</a:t>
            </a:r>
          </a:p>
        </p:txBody>
      </p:sp>
      <p:grpSp>
        <p:nvGrpSpPr>
          <p:cNvPr id="5" name="Group 4"/>
          <p:cNvGrpSpPr/>
          <p:nvPr/>
        </p:nvGrpSpPr>
        <p:grpSpPr>
          <a:xfrm>
            <a:off x="516419" y="3635209"/>
            <a:ext cx="2227098" cy="2448227"/>
            <a:chOff x="516419" y="3635209"/>
            <a:chExt cx="2227098" cy="2448227"/>
          </a:xfrm>
        </p:grpSpPr>
        <p:pic>
          <p:nvPicPr>
            <p:cNvPr id="23"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6419" y="4246240"/>
              <a:ext cx="2227098" cy="183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834" y="3635209"/>
              <a:ext cx="1112625" cy="111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Oval 16"/>
            <p:cNvSpPr/>
            <p:nvPr/>
          </p:nvSpPr>
          <p:spPr>
            <a:xfrm>
              <a:off x="1909138" y="4832691"/>
              <a:ext cx="215389" cy="21538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cxnSp>
          <p:nvCxnSpPr>
            <p:cNvPr id="24" name="Straight Connector 23"/>
            <p:cNvCxnSpPr>
              <a:stCxn id="17" idx="2"/>
            </p:cNvCxnSpPr>
            <p:nvPr/>
          </p:nvCxnSpPr>
          <p:spPr>
            <a:xfrm flipH="1">
              <a:off x="1086332" y="4940386"/>
              <a:ext cx="822806" cy="0"/>
            </a:xfrm>
            <a:prstGeom prst="line">
              <a:avLst/>
            </a:prstGeom>
            <a:ln w="31750">
              <a:prstDash val="sysDot"/>
            </a:ln>
          </p:spPr>
          <p:style>
            <a:lnRef idx="2">
              <a:schemeClr val="accent2"/>
            </a:lnRef>
            <a:fillRef idx="0">
              <a:schemeClr val="accent2"/>
            </a:fillRef>
            <a:effectRef idx="1">
              <a:schemeClr val="accent2"/>
            </a:effectRef>
            <a:fontRef idx="minor">
              <a:schemeClr val="tx1"/>
            </a:fontRef>
          </p:style>
        </p:cxnSp>
        <p:cxnSp>
          <p:nvCxnSpPr>
            <p:cNvPr id="30" name="Straight Connector 29"/>
            <p:cNvCxnSpPr/>
            <p:nvPr/>
          </p:nvCxnSpPr>
          <p:spPr>
            <a:xfrm>
              <a:off x="2014648" y="5053711"/>
              <a:ext cx="3900" cy="659348"/>
            </a:xfrm>
            <a:prstGeom prst="line">
              <a:avLst/>
            </a:prstGeom>
            <a:ln w="31750">
              <a:prstDash val="sysDot"/>
            </a:ln>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147855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p:bldP spid="18" grpId="0" animBg="1"/>
      <p:bldP spid="19" grpId="0"/>
      <p:bldP spid="20" grpId="0" animBg="1"/>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676400" y="299485"/>
            <a:ext cx="7086600" cy="990599"/>
          </a:xfrm>
          <a:prstGeom prst="rect">
            <a:avLst/>
          </a:prstGeom>
        </p:spPr>
        <p:txBody>
          <a:bodyPr vert="horz" lIns="91440" tIns="45720" rIns="91440" bIns="45720" rtlCol="0" anchor="ctr">
            <a:normAutofit/>
          </a:bodyPr>
          <a:lstStyle>
            <a:lvl1pPr>
              <a:spcBef>
                <a:spcPct val="0"/>
              </a:spcBef>
              <a:buNone/>
              <a:defRPr sz="3200" b="1">
                <a:solidFill>
                  <a:srgbClr val="000099"/>
                </a:solidFill>
                <a:latin typeface="Arial" pitchFamily="34" charset="0"/>
                <a:ea typeface="+mj-ea"/>
                <a:cs typeface="Arial" pitchFamily="34" charset="0"/>
              </a:defRPr>
            </a:lvl1pPr>
          </a:lstStyle>
          <a:p>
            <a:r>
              <a:rPr lang="en-US" dirty="0" smtClean="0"/>
              <a:t>Antigen Density Project</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988661386"/>
              </p:ext>
            </p:extLst>
          </p:nvPr>
        </p:nvGraphicFramePr>
        <p:xfrm>
          <a:off x="497342" y="2743200"/>
          <a:ext cx="7945866" cy="3048000"/>
        </p:xfrm>
        <a:graphic>
          <a:graphicData uri="http://schemas.openxmlformats.org/drawingml/2006/table">
            <a:tbl>
              <a:tblPr firstRow="1" bandRow="1">
                <a:tableStyleId>{5C22544A-7EE6-4342-B048-85BDC9FD1C3A}</a:tableStyleId>
              </a:tblPr>
              <a:tblGrid>
                <a:gridCol w="981520"/>
                <a:gridCol w="1788915"/>
                <a:gridCol w="2849622"/>
                <a:gridCol w="2325809"/>
              </a:tblGrid>
              <a:tr h="268286">
                <a:tc>
                  <a:txBody>
                    <a:bodyPr/>
                    <a:lstStyle/>
                    <a:p>
                      <a:pPr algn="ctr"/>
                      <a:endParaRPr lang="en-US" sz="1400" dirty="0"/>
                    </a:p>
                  </a:txBody>
                  <a:tcPr>
                    <a:lnR w="28575" cap="flat" cmpd="sng" algn="ctr">
                      <a:solidFill>
                        <a:srgbClr val="FFFFFF"/>
                      </a:solidFill>
                      <a:prstDash val="solid"/>
                      <a:round/>
                      <a:headEnd type="none" w="med" len="med"/>
                      <a:tailEnd type="none" w="med" len="med"/>
                    </a:lnR>
                  </a:tcPr>
                </a:tc>
                <a:tc>
                  <a:txBody>
                    <a:bodyPr/>
                    <a:lstStyle/>
                    <a:p>
                      <a:pPr algn="ctr"/>
                      <a:r>
                        <a:rPr lang="en-US" sz="1400" dirty="0" smtClean="0"/>
                        <a:t>Antibodies in Panel</a:t>
                      </a:r>
                      <a:endParaRPr lang="en-US" sz="1400" dirty="0"/>
                    </a:p>
                  </a:txBody>
                  <a:tcPr>
                    <a:lnL w="28575" cap="flat" cmpd="sng" algn="ctr">
                      <a:solidFill>
                        <a:srgbClr val="FFFFFF"/>
                      </a:solidFill>
                      <a:prstDash val="solid"/>
                      <a:round/>
                      <a:headEnd type="none" w="med" len="med"/>
                      <a:tailEnd type="none" w="med" len="med"/>
                    </a:lnL>
                  </a:tcPr>
                </a:tc>
                <a:tc gridSpan="2">
                  <a:txBody>
                    <a:bodyPr/>
                    <a:lstStyle/>
                    <a:p>
                      <a:pPr algn="ctr"/>
                      <a:r>
                        <a:rPr lang="en-US" sz="1400" dirty="0" smtClean="0"/>
                        <a:t>Cell</a:t>
                      </a:r>
                      <a:r>
                        <a:rPr lang="en-US" sz="1400" baseline="0" dirty="0" smtClean="0"/>
                        <a:t> Populations Identified</a:t>
                      </a:r>
                      <a:endParaRPr lang="en-US" sz="1400" dirty="0"/>
                    </a:p>
                  </a:txBody>
                  <a:tcPr/>
                </a:tc>
                <a:tc hMerge="1">
                  <a:txBody>
                    <a:bodyPr/>
                    <a:lstStyle/>
                    <a:p>
                      <a:pPr algn="ctr"/>
                      <a:endParaRPr lang="en-US" sz="1200" dirty="0"/>
                    </a:p>
                  </a:txBody>
                  <a:tcPr/>
                </a:tc>
              </a:tr>
              <a:tr h="1207286">
                <a:tc>
                  <a:txBody>
                    <a:bodyPr/>
                    <a:lstStyle/>
                    <a:p>
                      <a:pPr algn="ctr"/>
                      <a:r>
                        <a:rPr lang="en-US" sz="1400" b="1" dirty="0" smtClean="0">
                          <a:solidFill>
                            <a:schemeClr val="bg1"/>
                          </a:solidFill>
                        </a:rPr>
                        <a:t>Panel 1</a:t>
                      </a:r>
                    </a:p>
                    <a:p>
                      <a:pPr algn="ctr"/>
                      <a:r>
                        <a:rPr lang="en-US" sz="1400" b="1" dirty="0" smtClean="0">
                          <a:solidFill>
                            <a:schemeClr val="bg1"/>
                          </a:solidFill>
                        </a:rPr>
                        <a:t>(B/</a:t>
                      </a:r>
                      <a:r>
                        <a:rPr lang="en-US" sz="1400" b="1" baseline="0" dirty="0" smtClean="0">
                          <a:solidFill>
                            <a:schemeClr val="bg1"/>
                          </a:solidFill>
                        </a:rPr>
                        <a:t>T</a:t>
                      </a:r>
                      <a:r>
                        <a:rPr lang="en-US" sz="1400" b="1" dirty="0" smtClean="0">
                          <a:solidFill>
                            <a:schemeClr val="bg1"/>
                          </a:solidFill>
                        </a:rPr>
                        <a:t>)</a:t>
                      </a:r>
                      <a:endParaRPr lang="en-US" sz="1400" b="1" dirty="0">
                        <a:solidFill>
                          <a:schemeClr val="bg1"/>
                        </a:solidFill>
                      </a:endParaRPr>
                    </a:p>
                  </a:txBody>
                  <a:tcPr>
                    <a:lnR w="28575" cap="flat" cmpd="sng" algn="ctr">
                      <a:solidFill>
                        <a:srgbClr val="FFFFFF"/>
                      </a:solidFill>
                      <a:prstDash val="solid"/>
                      <a:round/>
                      <a:headEnd type="none" w="med" len="med"/>
                      <a:tailEnd type="none" w="med" len="med"/>
                    </a:lnR>
                    <a:solidFill>
                      <a:schemeClr val="accent1"/>
                    </a:solidFill>
                  </a:tcPr>
                </a:tc>
                <a:tc>
                  <a:txBody>
                    <a:bodyPr/>
                    <a:lstStyle/>
                    <a:p>
                      <a:pPr algn="ctr"/>
                      <a:r>
                        <a:rPr lang="en-US" sz="1400" dirty="0" smtClean="0"/>
                        <a:t>CD3, CD4, CD8, CD25, CD127, CD45RA, CCR7, CD19, IgD, CD27</a:t>
                      </a:r>
                      <a:endParaRPr lang="en-US" sz="1400" dirty="0"/>
                    </a:p>
                  </a:txBody>
                  <a:tcPr>
                    <a:lnL w="28575" cap="flat" cmpd="sng" algn="ctr">
                      <a:solidFill>
                        <a:srgbClr val="FFFFFF"/>
                      </a:solidFill>
                      <a:prstDash val="solid"/>
                      <a:round/>
                      <a:headEnd type="none" w="med" len="med"/>
                      <a:tailEnd type="none" w="med" len="med"/>
                    </a:lnL>
                  </a:tcPr>
                </a:tc>
                <a:tc>
                  <a:txBody>
                    <a:bodyPr/>
                    <a:lstStyle/>
                    <a:p>
                      <a:pPr marL="287338"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400" dirty="0" smtClean="0"/>
                        <a:t>Naïve, EM, CM, and</a:t>
                      </a:r>
                      <a:r>
                        <a:rPr lang="en-US" sz="1400" baseline="0" dirty="0" smtClean="0"/>
                        <a:t> TEMRA populations (defined by CD45RA &amp; CCR7) from CD8 &amp; </a:t>
                      </a:r>
                      <a:r>
                        <a:rPr lang="en-US" sz="1400" baseline="0" dirty="0" err="1" smtClean="0"/>
                        <a:t>Th</a:t>
                      </a:r>
                      <a:r>
                        <a:rPr lang="en-US" sz="1400" baseline="0" dirty="0" smtClean="0"/>
                        <a:t> cell subsets</a:t>
                      </a:r>
                    </a:p>
                    <a:p>
                      <a:pPr marL="287338"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400" dirty="0" smtClean="0"/>
                        <a:t>CD45RA</a:t>
                      </a:r>
                      <a:r>
                        <a:rPr lang="en-US" sz="1400" baseline="30000" dirty="0" smtClean="0"/>
                        <a:t>+</a:t>
                      </a:r>
                      <a:r>
                        <a:rPr lang="en-US" sz="1400" baseline="0" dirty="0" smtClean="0"/>
                        <a:t> </a:t>
                      </a:r>
                      <a:r>
                        <a:rPr lang="en-US" sz="1400" baseline="0" dirty="0" err="1" smtClean="0"/>
                        <a:t>Treg</a:t>
                      </a:r>
                      <a:r>
                        <a:rPr lang="en-US" sz="1400" baseline="0" dirty="0" smtClean="0"/>
                        <a:t> cells</a:t>
                      </a:r>
                    </a:p>
                    <a:p>
                      <a:pPr marL="287338"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400" baseline="0" dirty="0" smtClean="0"/>
                        <a:t>CD45RA</a:t>
                      </a:r>
                      <a:r>
                        <a:rPr lang="en-US" sz="1400" baseline="30000" dirty="0" smtClean="0"/>
                        <a:t>−</a:t>
                      </a:r>
                      <a:r>
                        <a:rPr lang="en-US" sz="1400" baseline="0" dirty="0" smtClean="0"/>
                        <a:t> </a:t>
                      </a:r>
                      <a:r>
                        <a:rPr lang="en-US" sz="1400" baseline="0" dirty="0" err="1" smtClean="0"/>
                        <a:t>Treg</a:t>
                      </a:r>
                      <a:r>
                        <a:rPr lang="en-US" sz="1400" baseline="0" dirty="0" smtClean="0"/>
                        <a:t> cells</a:t>
                      </a:r>
                    </a:p>
                  </a:txBody>
                  <a:tcPr>
                    <a:lnR w="12700" cap="flat" cmpd="sng" algn="ctr">
                      <a:solidFill>
                        <a:srgbClr val="D0D8E8"/>
                      </a:solidFill>
                      <a:prstDash val="solid"/>
                      <a:round/>
                      <a:headEnd type="none" w="med" len="med"/>
                      <a:tailEnd type="none" w="med" len="med"/>
                    </a:lnR>
                    <a:solidFill>
                      <a:srgbClr val="D0D8E8"/>
                    </a:solidFill>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400" baseline="0" dirty="0" smtClean="0"/>
                        <a:t>Naïve B cells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400" baseline="0" dirty="0" smtClean="0"/>
                        <a:t>Non−class-switched memory B cells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400" baseline="0" dirty="0" smtClean="0"/>
                        <a:t>Class-switched memory        B cells</a:t>
                      </a:r>
                      <a:endParaRPr lang="en-US" sz="1400" dirty="0" smtClean="0"/>
                    </a:p>
                  </a:txBody>
                  <a:tcPr>
                    <a:lnL w="12700" cap="flat" cmpd="sng" algn="ctr">
                      <a:solidFill>
                        <a:srgbClr val="D0D8E8"/>
                      </a:solidFill>
                      <a:prstDash val="solid"/>
                      <a:round/>
                      <a:headEnd type="none" w="med" len="med"/>
                      <a:tailEnd type="none" w="med" len="med"/>
                    </a:lnL>
                    <a:solidFill>
                      <a:srgbClr val="D0D8E8"/>
                    </a:solidFill>
                  </a:tcPr>
                </a:tc>
              </a:tr>
              <a:tr h="1207286">
                <a:tc>
                  <a:txBody>
                    <a:bodyPr/>
                    <a:lstStyle/>
                    <a:p>
                      <a:pPr algn="ctr"/>
                      <a:r>
                        <a:rPr lang="en-US" sz="1400" b="1" dirty="0" smtClean="0">
                          <a:solidFill>
                            <a:schemeClr val="bg1"/>
                          </a:solidFill>
                        </a:rPr>
                        <a:t>Panel 2</a:t>
                      </a:r>
                    </a:p>
                    <a:p>
                      <a:pPr algn="ctr"/>
                      <a:r>
                        <a:rPr lang="en-US" sz="1400" b="1" dirty="0" smtClean="0">
                          <a:solidFill>
                            <a:schemeClr val="bg1"/>
                          </a:solidFill>
                        </a:rPr>
                        <a:t>(non-B/T)</a:t>
                      </a:r>
                      <a:endParaRPr lang="en-US" sz="1400" b="1" dirty="0">
                        <a:solidFill>
                          <a:schemeClr val="bg1"/>
                        </a:solidFill>
                      </a:endParaRPr>
                    </a:p>
                  </a:txBody>
                  <a:tcPr>
                    <a:lnR w="28575" cap="flat" cmpd="sng" algn="ctr">
                      <a:solidFill>
                        <a:srgbClr val="FFFFFF"/>
                      </a:solidFill>
                      <a:prstDash val="solid"/>
                      <a:round/>
                      <a:headEnd type="none" w="med" len="med"/>
                      <a:tailEnd type="none" w="med" len="med"/>
                    </a:lnR>
                    <a:solidFill>
                      <a:schemeClr val="accent1"/>
                    </a:solidFill>
                  </a:tcPr>
                </a:tc>
                <a:tc>
                  <a:txBody>
                    <a:bodyPr/>
                    <a:lstStyle/>
                    <a:p>
                      <a:pPr algn="ctr"/>
                      <a:r>
                        <a:rPr lang="en-US" sz="1400" dirty="0" smtClean="0"/>
                        <a:t>CD61, CD45, </a:t>
                      </a:r>
                      <a:r>
                        <a:rPr lang="en-US" sz="1400" baseline="0" dirty="0" smtClean="0"/>
                        <a:t>CD3, CD19, CD14, CD16, CD56, HLA-DR, CD123, CD11c</a:t>
                      </a:r>
                      <a:endParaRPr lang="en-US" sz="1400" dirty="0"/>
                    </a:p>
                  </a:txBody>
                  <a:tcPr>
                    <a:lnL w="28575" cap="flat" cmpd="sng" algn="ctr">
                      <a:solidFill>
                        <a:srgbClr val="FFFFFF"/>
                      </a:solidFill>
                      <a:prstDash val="solid"/>
                      <a:round/>
                      <a:headEnd type="none" w="med" len="med"/>
                      <a:tailEnd type="none" w="med" len="med"/>
                    </a:lnL>
                  </a:tcPr>
                </a:tc>
                <a:tc>
                  <a:txBody>
                    <a:bodyPr/>
                    <a:lstStyle/>
                    <a:p>
                      <a:pPr marL="285750" indent="-171450" algn="l">
                        <a:buFont typeface="Arial"/>
                        <a:buChar char="•"/>
                      </a:pPr>
                      <a:r>
                        <a:rPr lang="en-US" sz="1400" dirty="0" smtClean="0"/>
                        <a:t>Platelets </a:t>
                      </a:r>
                    </a:p>
                    <a:p>
                      <a:pPr marL="285750" indent="-171450" algn="l">
                        <a:buFont typeface="Arial"/>
                        <a:buChar char="•"/>
                      </a:pPr>
                      <a:r>
                        <a:rPr lang="en-US" sz="1400" dirty="0" smtClean="0"/>
                        <a:t>Neutrophils</a:t>
                      </a:r>
                      <a:r>
                        <a:rPr lang="en-US" sz="1400" baseline="0" dirty="0" smtClean="0"/>
                        <a:t> </a:t>
                      </a:r>
                    </a:p>
                    <a:p>
                      <a:pPr marL="285750" indent="-171450" algn="l">
                        <a:buFont typeface="Arial"/>
                        <a:buChar char="•"/>
                      </a:pPr>
                      <a:r>
                        <a:rPr lang="en-US" sz="1400" baseline="0" dirty="0" smtClean="0"/>
                        <a:t>Basophils </a:t>
                      </a:r>
                    </a:p>
                    <a:p>
                      <a:pPr marL="285750" indent="-171450" algn="l">
                        <a:buFont typeface="Arial"/>
                        <a:buChar char="•"/>
                      </a:pPr>
                      <a:r>
                        <a:rPr lang="en-US" sz="1400" baseline="0" dirty="0" err="1" smtClean="0"/>
                        <a:t>Eosinophils</a:t>
                      </a:r>
                      <a:endParaRPr lang="en-US" sz="1400" baseline="0" dirty="0" smtClean="0"/>
                    </a:p>
                    <a:p>
                      <a:pPr marL="285750" indent="-171450" algn="l">
                        <a:buFont typeface="Arial"/>
                        <a:buChar char="•"/>
                      </a:pPr>
                      <a:r>
                        <a:rPr lang="en-US" sz="1400" baseline="0" dirty="0" smtClean="0"/>
                        <a:t>Monocytes (subsets based on CD14 &amp; CD16)</a:t>
                      </a:r>
                      <a:endParaRPr lang="en-US" sz="1400" dirty="0"/>
                    </a:p>
                  </a:txBody>
                  <a:tcPr>
                    <a:lnR w="12700" cap="flat" cmpd="sng" algn="ctr">
                      <a:solidFill>
                        <a:srgbClr val="E9EDF4"/>
                      </a:solidFill>
                      <a:prstDash val="solid"/>
                      <a:round/>
                      <a:headEnd type="none" w="med" len="med"/>
                      <a:tailEnd type="none" w="med" len="med"/>
                    </a:lnR>
                    <a:solidFill>
                      <a:srgbClr val="E9EDF4"/>
                    </a:solidFill>
                  </a:tcPr>
                </a:tc>
                <a:tc>
                  <a:txBody>
                    <a:bodyPr/>
                    <a:lstStyle/>
                    <a:p>
                      <a:pPr marL="171450" indent="-171450" algn="l">
                        <a:buFont typeface="Arial"/>
                        <a:buChar char="•"/>
                      </a:pPr>
                      <a:r>
                        <a:rPr lang="en-US" sz="1400" baseline="0" dirty="0" smtClean="0"/>
                        <a:t>CD56</a:t>
                      </a:r>
                      <a:r>
                        <a:rPr lang="en-US" sz="1400" baseline="30000" dirty="0" smtClean="0"/>
                        <a:t>dim</a:t>
                      </a:r>
                      <a:r>
                        <a:rPr lang="en-US" sz="1400" baseline="0" dirty="0" smtClean="0"/>
                        <a:t>CD16</a:t>
                      </a:r>
                      <a:r>
                        <a:rPr lang="en-US" sz="1400" baseline="30000" dirty="0" smtClean="0"/>
                        <a:t>+</a:t>
                      </a:r>
                      <a:r>
                        <a:rPr lang="en-US" sz="1400" baseline="0" dirty="0" smtClean="0"/>
                        <a:t> NK cells</a:t>
                      </a:r>
                    </a:p>
                    <a:p>
                      <a:pPr marL="171450" indent="-171450" algn="l">
                        <a:buFont typeface="Arial"/>
                        <a:buChar char="•"/>
                      </a:pPr>
                      <a:r>
                        <a:rPr lang="en-US" sz="1400" baseline="0" dirty="0" smtClean="0"/>
                        <a:t>CD56</a:t>
                      </a:r>
                      <a:r>
                        <a:rPr lang="en-US" sz="1400" baseline="30000" dirty="0" smtClean="0"/>
                        <a:t>bright</a:t>
                      </a:r>
                      <a:r>
                        <a:rPr lang="en-US" sz="1400" baseline="0" dirty="0" smtClean="0"/>
                        <a:t> NK cells</a:t>
                      </a:r>
                    </a:p>
                    <a:p>
                      <a:pPr marL="171450" indent="-171450" algn="l">
                        <a:buFont typeface="Arial"/>
                        <a:buChar char="•"/>
                      </a:pPr>
                      <a:r>
                        <a:rPr lang="en-US" sz="1400" baseline="0" dirty="0" smtClean="0"/>
                        <a:t>NKT cells (CD3</a:t>
                      </a:r>
                      <a:r>
                        <a:rPr lang="en-US" sz="1400" baseline="30000" dirty="0" smtClean="0"/>
                        <a:t>+</a:t>
                      </a:r>
                      <a:r>
                        <a:rPr lang="en-US" sz="1400" baseline="0" dirty="0" smtClean="0"/>
                        <a:t> CD56</a:t>
                      </a:r>
                      <a:r>
                        <a:rPr lang="en-US" sz="1400" baseline="30000" dirty="0" smtClean="0"/>
                        <a:t>+</a:t>
                      </a:r>
                      <a:r>
                        <a:rPr lang="en-US" sz="1400" baseline="0" dirty="0" smtClean="0"/>
                        <a:t>)</a:t>
                      </a:r>
                    </a:p>
                    <a:p>
                      <a:pPr marL="171450" indent="-171450" algn="l">
                        <a:buFont typeface="Arial"/>
                        <a:buChar char="•"/>
                      </a:pPr>
                      <a:r>
                        <a:rPr lang="en-US" sz="1400" baseline="0" dirty="0" err="1" smtClean="0"/>
                        <a:t>mDC</a:t>
                      </a:r>
                      <a:endParaRPr lang="en-US" sz="1400" baseline="0" dirty="0" smtClean="0"/>
                    </a:p>
                    <a:p>
                      <a:pPr marL="171450" indent="-171450" algn="l">
                        <a:buFont typeface="Arial"/>
                        <a:buChar char="•"/>
                      </a:pPr>
                      <a:r>
                        <a:rPr lang="en-US" sz="1400" baseline="0" dirty="0" err="1" smtClean="0"/>
                        <a:t>pDC</a:t>
                      </a:r>
                      <a:endParaRPr lang="en-US" sz="1400" dirty="0"/>
                    </a:p>
                  </a:txBody>
                  <a:tcPr>
                    <a:lnL w="12700" cap="flat" cmpd="sng" algn="ctr">
                      <a:solidFill>
                        <a:srgbClr val="E9EDF4"/>
                      </a:solidFill>
                      <a:prstDash val="solid"/>
                      <a:round/>
                      <a:headEnd type="none" w="med" len="med"/>
                      <a:tailEnd type="none" w="med" len="med"/>
                    </a:lnL>
                    <a:solidFill>
                      <a:srgbClr val="E9EDF4"/>
                    </a:solidFill>
                  </a:tcPr>
                </a:tc>
              </a:tr>
            </a:tbl>
          </a:graphicData>
        </a:graphic>
      </p:graphicFrame>
      <p:sp>
        <p:nvSpPr>
          <p:cNvPr id="7" name="Content Placeholder 2"/>
          <p:cNvSpPr txBox="1">
            <a:spLocks/>
          </p:cNvSpPr>
          <p:nvPr/>
        </p:nvSpPr>
        <p:spPr>
          <a:xfrm>
            <a:off x="493798" y="1461977"/>
            <a:ext cx="8497802" cy="1357423"/>
          </a:xfrm>
          <a:prstGeom prst="rect">
            <a:avLst/>
          </a:prstGeom>
        </p:spPr>
        <p:txBody>
          <a:bodyPr vert="horz" lIns="91440" tIns="45720" rIns="91440" bIns="45720" rtlCol="0">
            <a:noAutofit/>
          </a:bodyPr>
          <a:lstStyle>
            <a:lvl1pPr indent="0">
              <a:spcBef>
                <a:spcPct val="20000"/>
              </a:spcBef>
              <a:buFont typeface="Arial" pitchFamily="34" charset="0"/>
              <a:buNone/>
              <a:defRPr sz="2400">
                <a:solidFill>
                  <a:srgbClr val="000099"/>
                </a:solidFill>
                <a:latin typeface="Arial" pitchFamily="34" charset="0"/>
                <a:cs typeface="Arial" pitchFamily="34" charset="0"/>
              </a:defRPr>
            </a:lvl1pPr>
            <a:lvl2pPr marL="742950" indent="-285750">
              <a:spcBef>
                <a:spcPct val="20000"/>
              </a:spcBef>
              <a:buFont typeface="Arial" pitchFamily="34" charset="0"/>
              <a:buChar char="–"/>
              <a:defRPr sz="2000">
                <a:solidFill>
                  <a:srgbClr val="000099"/>
                </a:solidFill>
                <a:latin typeface="Arial" pitchFamily="34" charset="0"/>
                <a:cs typeface="Arial" pitchFamily="34" charset="0"/>
              </a:defRPr>
            </a:lvl2pPr>
            <a:lvl3pPr marL="1143000" indent="-228600">
              <a:spcBef>
                <a:spcPct val="20000"/>
              </a:spcBef>
              <a:buFont typeface="Arial" pitchFamily="34" charset="0"/>
              <a:buChar char="•"/>
              <a:defRPr>
                <a:solidFill>
                  <a:srgbClr val="000099"/>
                </a:solidFill>
                <a:latin typeface="Arial" pitchFamily="34" charset="0"/>
                <a:cs typeface="Arial" pitchFamily="34" charset="0"/>
              </a:defRPr>
            </a:lvl3pPr>
            <a:lvl4pPr marL="1600200" indent="-228600">
              <a:spcBef>
                <a:spcPct val="20000"/>
              </a:spcBef>
              <a:buFont typeface="Arial" pitchFamily="34" charset="0"/>
              <a:buChar char="–"/>
              <a:defRPr sz="1600">
                <a:solidFill>
                  <a:srgbClr val="000099"/>
                </a:solidFill>
                <a:latin typeface="Arial" pitchFamily="34" charset="0"/>
                <a:cs typeface="Arial" pitchFamily="34" charset="0"/>
              </a:defRPr>
            </a:lvl4pPr>
            <a:lvl5pPr marL="2057400" indent="-228600">
              <a:spcBef>
                <a:spcPct val="20000"/>
              </a:spcBef>
              <a:buFont typeface="Arial" pitchFamily="34" charset="0"/>
              <a:buChar char="»"/>
              <a:defRPr sz="1600">
                <a:solidFill>
                  <a:srgbClr val="000099"/>
                </a:solidFill>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285750" indent="-285750">
              <a:spcAft>
                <a:spcPts val="1200"/>
              </a:spcAft>
              <a:buFont typeface="Arial" pitchFamily="34" charset="0"/>
              <a:buChar char="•"/>
            </a:pPr>
            <a:r>
              <a:rPr lang="en-US" sz="1600" dirty="0"/>
              <a:t>Antigen density analyses </a:t>
            </a:r>
            <a:r>
              <a:rPr lang="en-US" sz="1600" dirty="0" smtClean="0"/>
              <a:t>was </a:t>
            </a:r>
            <a:r>
              <a:rPr lang="en-US" sz="1600" dirty="0"/>
              <a:t>performed on blood cells from 12 </a:t>
            </a:r>
            <a:r>
              <a:rPr lang="en-US" sz="1600" dirty="0" smtClean="0"/>
              <a:t>individuals, </a:t>
            </a:r>
            <a:r>
              <a:rPr lang="en-US" sz="1600" dirty="0"/>
              <a:t>covering a range of ages and genders (3 male/3 female each from young/old groups</a:t>
            </a:r>
            <a:r>
              <a:rPr lang="en-US" sz="1600" dirty="0" smtClean="0"/>
              <a:t>).</a:t>
            </a:r>
            <a:endParaRPr lang="en-US" sz="1600" dirty="0"/>
          </a:p>
          <a:p>
            <a:pPr marL="285750" indent="-285750">
              <a:buFont typeface="Arial" pitchFamily="34" charset="0"/>
              <a:buChar char="•"/>
            </a:pPr>
            <a:r>
              <a:rPr lang="en-US" sz="1600" dirty="0"/>
              <a:t>Each antigen of </a:t>
            </a:r>
            <a:r>
              <a:rPr lang="en-US" sz="1600" dirty="0" smtClean="0"/>
              <a:t>interest was measured </a:t>
            </a:r>
            <a:r>
              <a:rPr lang="en-US" sz="1600" dirty="0"/>
              <a:t>using a PE-conjugated </a:t>
            </a:r>
            <a:r>
              <a:rPr lang="en-US" sz="1600" dirty="0" smtClean="0"/>
              <a:t>antibody.</a:t>
            </a:r>
            <a:endParaRPr lang="en-US" sz="1600" dirty="0"/>
          </a:p>
        </p:txBody>
      </p:sp>
    </p:spTree>
    <p:extLst>
      <p:ext uri="{BB962C8B-B14F-4D97-AF65-F5344CB8AC3E}">
        <p14:creationId xmlns:p14="http://schemas.microsoft.com/office/powerpoint/2010/main" val="26809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676400" y="271424"/>
            <a:ext cx="7315200" cy="889321"/>
          </a:xfrm>
          <a:prstGeom prst="rect">
            <a:avLst/>
          </a:prstGeom>
        </p:spPr>
        <p:txBody>
          <a:bodyPr vert="horz" lIns="91440" tIns="45720" rIns="91440" bIns="45720" rtlCol="0" anchor="ctr">
            <a:normAutofit/>
          </a:bodyPr>
          <a:lstStyle>
            <a:defPPr>
              <a:defRPr lang="en-US"/>
            </a:defPPr>
            <a:lvl1pPr>
              <a:spcBef>
                <a:spcPct val="0"/>
              </a:spcBef>
              <a:buNone/>
              <a:defRPr sz="3600" b="1">
                <a:solidFill>
                  <a:srgbClr val="000099"/>
                </a:solidFill>
                <a:latin typeface="Arial" pitchFamily="34" charset="0"/>
                <a:ea typeface="+mj-ea"/>
                <a:cs typeface="Arial" pitchFamily="34" charset="0"/>
              </a:defRPr>
            </a:lvl1pPr>
          </a:lstStyle>
          <a:p>
            <a:r>
              <a:rPr lang="en-US" dirty="0"/>
              <a:t>B/T Panel</a:t>
            </a:r>
          </a:p>
        </p:txBody>
      </p:sp>
      <p:graphicFrame>
        <p:nvGraphicFramePr>
          <p:cNvPr id="9" name="Table 8"/>
          <p:cNvGraphicFramePr>
            <a:graphicFrameLocks noGrp="1"/>
          </p:cNvGraphicFramePr>
          <p:nvPr>
            <p:extLst>
              <p:ext uri="{D42A27DB-BD31-4B8C-83A1-F6EECF244321}">
                <p14:modId xmlns:p14="http://schemas.microsoft.com/office/powerpoint/2010/main" val="3353451076"/>
              </p:ext>
            </p:extLst>
          </p:nvPr>
        </p:nvGraphicFramePr>
        <p:xfrm>
          <a:off x="381000" y="1828800"/>
          <a:ext cx="2188900" cy="3341367"/>
        </p:xfrm>
        <a:graphic>
          <a:graphicData uri="http://schemas.openxmlformats.org/drawingml/2006/table">
            <a:tbl>
              <a:tblPr firstRow="1" bandRow="1">
                <a:tableStyleId>{3C2FFA5D-87B4-456A-9821-1D502468CF0F}</a:tableStyleId>
              </a:tblPr>
              <a:tblGrid>
                <a:gridCol w="1275080"/>
                <a:gridCol w="913820"/>
              </a:tblGrid>
              <a:tr h="289983">
                <a:tc>
                  <a:txBody>
                    <a:bodyPr/>
                    <a:lstStyle/>
                    <a:p>
                      <a:r>
                        <a:rPr lang="en-US" sz="1400" dirty="0" smtClean="0"/>
                        <a:t>Fluorochrome</a:t>
                      </a:r>
                      <a:endParaRPr lang="en-US" sz="1400" dirty="0"/>
                    </a:p>
                  </a:txBody>
                  <a:tcPr>
                    <a:lnL w="12700" cap="flat" cmpd="sng" algn="ctr">
                      <a:solidFill>
                        <a:prstClr val="black">
                          <a:lumMod val="75000"/>
                          <a:lumOff val="25000"/>
                        </a:prstClr>
                      </a:solidFill>
                      <a:prstDash val="solid"/>
                      <a:round/>
                      <a:headEnd type="none" w="med" len="med"/>
                      <a:tailEnd type="none" w="med" len="med"/>
                    </a:lnL>
                    <a:lnR w="12700" cap="flat" cmpd="sng" algn="ctr">
                      <a:solidFill>
                        <a:prstClr val="black">
                          <a:lumMod val="75000"/>
                          <a:lumOff val="25000"/>
                        </a:prstClr>
                      </a:solidFill>
                      <a:prstDash val="solid"/>
                      <a:round/>
                      <a:headEnd type="none" w="med" len="med"/>
                      <a:tailEnd type="none" w="med" len="med"/>
                    </a:lnR>
                    <a:lnT w="12700" cap="flat" cmpd="sng" algn="ctr">
                      <a:solidFill>
                        <a:prstClr val="black">
                          <a:lumMod val="75000"/>
                          <a:lumOff val="25000"/>
                        </a:prstClr>
                      </a:solidFill>
                      <a:prstDash val="solid"/>
                      <a:round/>
                      <a:headEnd type="none" w="med" len="med"/>
                      <a:tailEnd type="none" w="med" len="med"/>
                    </a:lnT>
                    <a:lnB w="12700" cap="flat" cmpd="sng" algn="ctr">
                      <a:solidFill>
                        <a:prstClr val="black">
                          <a:lumMod val="75000"/>
                          <a:lumOff val="25000"/>
                        </a:prstClr>
                      </a:solidFill>
                      <a:prstDash val="solid"/>
                      <a:round/>
                      <a:headEnd type="none" w="med" len="med"/>
                      <a:tailEnd type="none" w="med" len="med"/>
                    </a:lnB>
                    <a:solidFill>
                      <a:schemeClr val="tx1">
                        <a:lumMod val="75000"/>
                        <a:lumOff val="25000"/>
                      </a:schemeClr>
                    </a:solidFill>
                  </a:tcPr>
                </a:tc>
                <a:tc>
                  <a:txBody>
                    <a:bodyPr/>
                    <a:lstStyle/>
                    <a:p>
                      <a:pPr marL="0" indent="0"/>
                      <a:r>
                        <a:rPr lang="en-US" sz="1200" dirty="0" smtClean="0"/>
                        <a:t>B/T</a:t>
                      </a:r>
                      <a:r>
                        <a:rPr lang="en-US" sz="1200" baseline="0" dirty="0" smtClean="0"/>
                        <a:t> Panel</a:t>
                      </a:r>
                      <a:endParaRPr lang="en-US" sz="1200" dirty="0"/>
                    </a:p>
                  </a:txBody>
                  <a:tcPr>
                    <a:lnL w="12700" cap="flat" cmpd="sng" algn="ctr">
                      <a:solidFill>
                        <a:prstClr val="black">
                          <a:lumMod val="75000"/>
                          <a:lumOff val="25000"/>
                        </a:prstClr>
                      </a:solidFill>
                      <a:prstDash val="solid"/>
                      <a:round/>
                      <a:headEnd type="none" w="med" len="med"/>
                      <a:tailEnd type="none" w="med" len="med"/>
                    </a:lnL>
                    <a:lnR w="12700" cap="flat" cmpd="sng" algn="ctr">
                      <a:solidFill>
                        <a:prstClr val="black">
                          <a:lumMod val="75000"/>
                          <a:lumOff val="25000"/>
                        </a:prstClr>
                      </a:solidFill>
                      <a:prstDash val="solid"/>
                      <a:round/>
                      <a:headEnd type="none" w="med" len="med"/>
                      <a:tailEnd type="none" w="med" len="med"/>
                    </a:lnR>
                    <a:lnT w="12700" cap="flat" cmpd="sng" algn="ctr">
                      <a:solidFill>
                        <a:prstClr val="black">
                          <a:lumMod val="75000"/>
                          <a:lumOff val="25000"/>
                        </a:prstClr>
                      </a:solidFill>
                      <a:prstDash val="solid"/>
                      <a:round/>
                      <a:headEnd type="none" w="med" len="med"/>
                      <a:tailEnd type="none" w="med" len="med"/>
                    </a:lnT>
                    <a:lnB w="12700" cap="flat" cmpd="sng" algn="ctr">
                      <a:solidFill>
                        <a:prstClr val="black">
                          <a:lumMod val="75000"/>
                          <a:lumOff val="25000"/>
                        </a:prstClr>
                      </a:solidFill>
                      <a:prstDash val="solid"/>
                      <a:round/>
                      <a:headEnd type="none" w="med" len="med"/>
                      <a:tailEnd type="none" w="med" len="med"/>
                    </a:lnB>
                    <a:solidFill>
                      <a:schemeClr val="tx1">
                        <a:lumMod val="75000"/>
                        <a:lumOff val="25000"/>
                      </a:schemeClr>
                    </a:solidFill>
                  </a:tcPr>
                </a:tc>
              </a:tr>
              <a:tr h="2899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bg1"/>
                          </a:solidFill>
                        </a:rPr>
                        <a:t>BD</a:t>
                      </a:r>
                      <a:r>
                        <a:rPr lang="en-US" sz="1100" b="1" baseline="0" dirty="0" smtClean="0">
                          <a:solidFill>
                            <a:schemeClr val="bg1"/>
                          </a:solidFill>
                        </a:rPr>
                        <a:t> Horizon™ V450</a:t>
                      </a:r>
                      <a:endParaRPr lang="en-US" sz="1100" b="1" dirty="0" smtClean="0">
                        <a:solidFill>
                          <a:schemeClr val="bg1"/>
                        </a:solidFill>
                      </a:endParaRPr>
                    </a:p>
                  </a:txBody>
                  <a:tcPr anchor="ctr">
                    <a:lnL w="12700" cap="flat" cmpd="sng" algn="ctr">
                      <a:solidFill>
                        <a:prstClr val="black">
                          <a:lumMod val="75000"/>
                          <a:lumOff val="25000"/>
                        </a:prstClr>
                      </a:solidFill>
                      <a:prstDash val="solid"/>
                      <a:round/>
                      <a:headEnd type="none" w="med" len="med"/>
                      <a:tailEnd type="none" w="med" len="med"/>
                    </a:lnL>
                    <a:lnR w="12700" cap="flat" cmpd="sng" algn="ctr">
                      <a:solidFill>
                        <a:prstClr val="black">
                          <a:lumMod val="75000"/>
                          <a:lumOff val="25000"/>
                        </a:prstClr>
                      </a:solidFill>
                      <a:prstDash val="solid"/>
                      <a:round/>
                      <a:headEnd type="none" w="med" len="med"/>
                      <a:tailEnd type="none" w="med" len="med"/>
                    </a:lnR>
                    <a:lnT w="12700" cap="flat" cmpd="sng" algn="ctr">
                      <a:solidFill>
                        <a:prstClr val="black">
                          <a:lumMod val="75000"/>
                          <a:lumOff val="25000"/>
                        </a:prstClr>
                      </a:solidFill>
                      <a:prstDash val="solid"/>
                      <a:round/>
                      <a:headEnd type="none" w="med" len="med"/>
                      <a:tailEnd type="none" w="med" len="med"/>
                    </a:lnT>
                    <a:lnB w="12700" cap="flat" cmpd="sng" algn="ctr">
                      <a:solidFill>
                        <a:prstClr val="black">
                          <a:lumMod val="75000"/>
                          <a:lumOff val="25000"/>
                        </a:prstClr>
                      </a:solidFill>
                      <a:prstDash val="solid"/>
                      <a:round/>
                      <a:headEnd type="none" w="med" len="med"/>
                      <a:tailEnd type="none" w="med" len="med"/>
                    </a:lnB>
                    <a:solidFill>
                      <a:schemeClr val="accent4">
                        <a:lumMod val="75000"/>
                      </a:schemeClr>
                    </a:solidFill>
                  </a:tcPr>
                </a:tc>
                <a:tc>
                  <a:txBody>
                    <a:bodyPr/>
                    <a:lstStyle/>
                    <a:p>
                      <a:pPr marL="60325" indent="0" algn="l" fontAlgn="b"/>
                      <a:r>
                        <a:rPr lang="en-US" sz="1100" b="0" i="0" u="none" strike="noStrike" dirty="0" smtClean="0">
                          <a:solidFill>
                            <a:srgbClr val="000000"/>
                          </a:solidFill>
                          <a:effectLst/>
                          <a:latin typeface="+mj-lt"/>
                        </a:rPr>
                        <a:t>CD45RA</a:t>
                      </a:r>
                      <a:endParaRPr lang="en-US" sz="1100" b="0" i="0" u="none" strike="noStrike" dirty="0">
                        <a:solidFill>
                          <a:srgbClr val="000000"/>
                        </a:solidFill>
                        <a:effectLst/>
                        <a:latin typeface="+mj-lt"/>
                      </a:endParaRPr>
                    </a:p>
                  </a:txBody>
                  <a:tcPr marL="12700" marR="12700" marT="12700" marB="0" anchor="ctr">
                    <a:lnL w="12700" cap="flat" cmpd="sng" algn="ctr">
                      <a:solidFill>
                        <a:prstClr val="black">
                          <a:lumMod val="75000"/>
                          <a:lumOff val="25000"/>
                        </a:prstClr>
                      </a:solidFill>
                      <a:prstDash val="solid"/>
                      <a:round/>
                      <a:headEnd type="none" w="med" len="med"/>
                      <a:tailEnd type="none" w="med" len="med"/>
                    </a:lnL>
                    <a:lnR w="12700" cap="flat" cmpd="sng" algn="ctr">
                      <a:solidFill>
                        <a:prstClr val="black">
                          <a:lumMod val="75000"/>
                          <a:lumOff val="25000"/>
                        </a:prstClr>
                      </a:solidFill>
                      <a:prstDash val="solid"/>
                      <a:round/>
                      <a:headEnd type="none" w="med" len="med"/>
                      <a:tailEnd type="none" w="med" len="med"/>
                    </a:lnR>
                    <a:lnT w="12700" cap="flat" cmpd="sng" algn="ctr">
                      <a:solidFill>
                        <a:prstClr val="black">
                          <a:lumMod val="75000"/>
                          <a:lumOff val="25000"/>
                        </a:prstClr>
                      </a:solidFill>
                      <a:prstDash val="solid"/>
                      <a:round/>
                      <a:headEnd type="none" w="med" len="med"/>
                      <a:tailEnd type="none" w="med" len="med"/>
                    </a:lnT>
                    <a:lnB w="12700" cap="flat" cmpd="sng" algn="ctr">
                      <a:solidFill>
                        <a:prstClr val="black">
                          <a:lumMod val="75000"/>
                          <a:lumOff val="25000"/>
                        </a:prstClr>
                      </a:solidFill>
                      <a:prstDash val="solid"/>
                      <a:round/>
                      <a:headEnd type="none" w="med" len="med"/>
                      <a:tailEnd type="none" w="med" len="med"/>
                    </a:lnB>
                    <a:solidFill>
                      <a:srgbClr val="FFFFFF"/>
                    </a:solidFill>
                  </a:tcPr>
                </a:tc>
              </a:tr>
              <a:tr h="289983">
                <a:tc>
                  <a:txBody>
                    <a:bodyPr/>
                    <a:lstStyle/>
                    <a:p>
                      <a:r>
                        <a:rPr lang="en-US" sz="1100" b="1" dirty="0" smtClean="0">
                          <a:solidFill>
                            <a:schemeClr val="bg1"/>
                          </a:solidFill>
                        </a:rPr>
                        <a:t>BD</a:t>
                      </a:r>
                      <a:r>
                        <a:rPr lang="en-US" sz="1100" b="1" baseline="0" dirty="0" smtClean="0">
                          <a:solidFill>
                            <a:schemeClr val="bg1"/>
                          </a:solidFill>
                        </a:rPr>
                        <a:t> Horizon™ V500</a:t>
                      </a:r>
                      <a:endParaRPr lang="en-US" sz="1100" b="1" dirty="0">
                        <a:solidFill>
                          <a:schemeClr val="bg1"/>
                        </a:solidFill>
                      </a:endParaRPr>
                    </a:p>
                  </a:txBody>
                  <a:tcPr anchor="ctr">
                    <a:lnL w="12700" cap="flat" cmpd="sng" algn="ctr">
                      <a:solidFill>
                        <a:prstClr val="black">
                          <a:lumMod val="75000"/>
                          <a:lumOff val="25000"/>
                        </a:prstClr>
                      </a:solidFill>
                      <a:prstDash val="solid"/>
                      <a:round/>
                      <a:headEnd type="none" w="med" len="med"/>
                      <a:tailEnd type="none" w="med" len="med"/>
                    </a:lnL>
                    <a:lnR w="12700" cap="flat" cmpd="sng" algn="ctr">
                      <a:solidFill>
                        <a:prstClr val="black">
                          <a:lumMod val="75000"/>
                          <a:lumOff val="25000"/>
                        </a:prstClr>
                      </a:solidFill>
                      <a:prstDash val="solid"/>
                      <a:round/>
                      <a:headEnd type="none" w="med" len="med"/>
                      <a:tailEnd type="none" w="med" len="med"/>
                    </a:lnR>
                    <a:lnT w="12700" cap="flat" cmpd="sng" algn="ctr">
                      <a:solidFill>
                        <a:prstClr val="black">
                          <a:lumMod val="75000"/>
                          <a:lumOff val="25000"/>
                        </a:prstClr>
                      </a:solidFill>
                      <a:prstDash val="solid"/>
                      <a:round/>
                      <a:headEnd type="none" w="med" len="med"/>
                      <a:tailEnd type="none" w="med" len="med"/>
                    </a:lnT>
                    <a:lnB w="12700" cap="flat" cmpd="sng" algn="ctr">
                      <a:solidFill>
                        <a:prstClr val="black">
                          <a:lumMod val="75000"/>
                          <a:lumOff val="25000"/>
                        </a:prstClr>
                      </a:solidFill>
                      <a:prstDash val="solid"/>
                      <a:round/>
                      <a:headEnd type="none" w="med" len="med"/>
                      <a:tailEnd type="none" w="med" len="med"/>
                    </a:lnB>
                    <a:solidFill>
                      <a:schemeClr val="accent4">
                        <a:lumMod val="75000"/>
                      </a:schemeClr>
                    </a:solidFill>
                  </a:tcPr>
                </a:tc>
                <a:tc>
                  <a:txBody>
                    <a:bodyPr/>
                    <a:lstStyle/>
                    <a:p>
                      <a:pPr marL="60325" indent="0" algn="l" fontAlgn="b">
                        <a:tabLst/>
                      </a:pPr>
                      <a:r>
                        <a:rPr lang="en-US" sz="1100" b="0" i="0" u="none" strike="noStrike" dirty="0" smtClean="0">
                          <a:solidFill>
                            <a:srgbClr val="000000"/>
                          </a:solidFill>
                          <a:effectLst/>
                          <a:latin typeface="+mj-lt"/>
                        </a:rPr>
                        <a:t>CD3</a:t>
                      </a:r>
                    </a:p>
                  </a:txBody>
                  <a:tcPr marL="12700" marR="12700" marT="12700" marB="0" anchor="ctr">
                    <a:lnL w="12700" cap="flat" cmpd="sng" algn="ctr">
                      <a:solidFill>
                        <a:prstClr val="black">
                          <a:lumMod val="75000"/>
                          <a:lumOff val="25000"/>
                        </a:prstClr>
                      </a:solidFill>
                      <a:prstDash val="solid"/>
                      <a:round/>
                      <a:headEnd type="none" w="med" len="med"/>
                      <a:tailEnd type="none" w="med" len="med"/>
                    </a:lnL>
                    <a:lnR w="12700" cap="flat" cmpd="sng" algn="ctr">
                      <a:solidFill>
                        <a:prstClr val="black">
                          <a:lumMod val="75000"/>
                          <a:lumOff val="25000"/>
                        </a:prstClr>
                      </a:solidFill>
                      <a:prstDash val="solid"/>
                      <a:round/>
                      <a:headEnd type="none" w="med" len="med"/>
                      <a:tailEnd type="none" w="med" len="med"/>
                    </a:lnR>
                    <a:lnT w="12700" cap="flat" cmpd="sng" algn="ctr">
                      <a:solidFill>
                        <a:prstClr val="black">
                          <a:lumMod val="75000"/>
                          <a:lumOff val="25000"/>
                        </a:prstClr>
                      </a:solidFill>
                      <a:prstDash val="solid"/>
                      <a:round/>
                      <a:headEnd type="none" w="med" len="med"/>
                      <a:tailEnd type="none" w="med" len="med"/>
                    </a:lnT>
                    <a:lnB w="12700" cap="flat" cmpd="sng" algn="ctr">
                      <a:solidFill>
                        <a:prstClr val="black">
                          <a:lumMod val="75000"/>
                          <a:lumOff val="25000"/>
                        </a:prstClr>
                      </a:solidFill>
                      <a:prstDash val="solid"/>
                      <a:round/>
                      <a:headEnd type="none" w="med" len="med"/>
                      <a:tailEnd type="none" w="med" len="med"/>
                    </a:lnB>
                    <a:solidFill>
                      <a:srgbClr val="FFFFFF"/>
                    </a:solidFill>
                  </a:tcPr>
                </a:tc>
              </a:tr>
              <a:tr h="289983">
                <a:tc>
                  <a:txBody>
                    <a:bodyPr/>
                    <a:lstStyle/>
                    <a:p>
                      <a:r>
                        <a:rPr lang="en-US" sz="1100" b="1" dirty="0" smtClean="0">
                          <a:solidFill>
                            <a:schemeClr val="bg1"/>
                          </a:solidFill>
                        </a:rPr>
                        <a:t>FITC </a:t>
                      </a:r>
                      <a:endParaRPr lang="en-US" sz="1100" b="1" dirty="0">
                        <a:solidFill>
                          <a:schemeClr val="bg1"/>
                        </a:solidFill>
                      </a:endParaRPr>
                    </a:p>
                  </a:txBody>
                  <a:tcPr anchor="ctr">
                    <a:lnL w="12700" cap="flat" cmpd="sng" algn="ctr">
                      <a:solidFill>
                        <a:prstClr val="black">
                          <a:lumMod val="75000"/>
                          <a:lumOff val="25000"/>
                        </a:prstClr>
                      </a:solidFill>
                      <a:prstDash val="solid"/>
                      <a:round/>
                      <a:headEnd type="none" w="med" len="med"/>
                      <a:tailEnd type="none" w="med" len="med"/>
                    </a:lnL>
                    <a:lnR w="12700" cap="flat" cmpd="sng" algn="ctr">
                      <a:solidFill>
                        <a:prstClr val="black">
                          <a:lumMod val="75000"/>
                          <a:lumOff val="25000"/>
                        </a:prstClr>
                      </a:solidFill>
                      <a:prstDash val="solid"/>
                      <a:round/>
                      <a:headEnd type="none" w="med" len="med"/>
                      <a:tailEnd type="none" w="med" len="med"/>
                    </a:lnR>
                    <a:lnT w="12700" cap="flat" cmpd="sng" algn="ctr">
                      <a:solidFill>
                        <a:prstClr val="black">
                          <a:lumMod val="75000"/>
                          <a:lumOff val="25000"/>
                        </a:prstClr>
                      </a:solidFill>
                      <a:prstDash val="solid"/>
                      <a:round/>
                      <a:headEnd type="none" w="med" len="med"/>
                      <a:tailEnd type="none" w="med" len="med"/>
                    </a:lnT>
                    <a:lnB w="12700" cap="flat" cmpd="sng" algn="ctr">
                      <a:solidFill>
                        <a:prstClr val="black">
                          <a:lumMod val="75000"/>
                          <a:lumOff val="25000"/>
                        </a:prstClr>
                      </a:solidFill>
                      <a:prstDash val="solid"/>
                      <a:round/>
                      <a:headEnd type="none" w="med" len="med"/>
                      <a:tailEnd type="none" w="med" len="med"/>
                    </a:lnB>
                    <a:solidFill>
                      <a:srgbClr val="6E7DFF"/>
                    </a:solidFill>
                  </a:tcPr>
                </a:tc>
                <a:tc>
                  <a:txBody>
                    <a:bodyPr/>
                    <a:lstStyle/>
                    <a:p>
                      <a:pPr marL="60325" indent="0" algn="l" fontAlgn="b"/>
                      <a:r>
                        <a:rPr lang="en-US" sz="1100" b="0" i="0" u="none" strike="noStrike" dirty="0" smtClean="0">
                          <a:solidFill>
                            <a:srgbClr val="000000"/>
                          </a:solidFill>
                          <a:effectLst/>
                          <a:latin typeface="+mj-lt"/>
                        </a:rPr>
                        <a:t>CD4</a:t>
                      </a:r>
                      <a:r>
                        <a:rPr lang="en-US" sz="1100" b="0" i="0" u="none" strike="noStrike" baseline="0" dirty="0" smtClean="0">
                          <a:solidFill>
                            <a:srgbClr val="000000"/>
                          </a:solidFill>
                          <a:effectLst/>
                          <a:latin typeface="+mj-lt"/>
                        </a:rPr>
                        <a:t> + </a:t>
                      </a:r>
                      <a:r>
                        <a:rPr lang="en-US" sz="1100" b="0" i="0" u="none" strike="noStrike" baseline="0" dirty="0" err="1" smtClean="0">
                          <a:solidFill>
                            <a:srgbClr val="000000"/>
                          </a:solidFill>
                          <a:effectLst/>
                          <a:latin typeface="+mj-lt"/>
                        </a:rPr>
                        <a:t>IgD</a:t>
                      </a:r>
                      <a:endParaRPr lang="en-US" sz="1100" b="0" i="0" u="none" strike="noStrike" dirty="0" smtClean="0">
                        <a:solidFill>
                          <a:srgbClr val="000000"/>
                        </a:solidFill>
                        <a:effectLst/>
                        <a:latin typeface="+mj-lt"/>
                      </a:endParaRPr>
                    </a:p>
                  </a:txBody>
                  <a:tcPr marL="12700" marR="12700" marT="12700" marB="0" anchor="ctr">
                    <a:lnL w="12700" cap="flat" cmpd="sng" algn="ctr">
                      <a:solidFill>
                        <a:prstClr val="black">
                          <a:lumMod val="75000"/>
                          <a:lumOff val="25000"/>
                        </a:prstClr>
                      </a:solidFill>
                      <a:prstDash val="solid"/>
                      <a:round/>
                      <a:headEnd type="none" w="med" len="med"/>
                      <a:tailEnd type="none" w="med" len="med"/>
                    </a:lnL>
                    <a:lnR w="12700" cap="flat" cmpd="sng" algn="ctr">
                      <a:solidFill>
                        <a:prstClr val="black">
                          <a:lumMod val="75000"/>
                          <a:lumOff val="25000"/>
                        </a:prstClr>
                      </a:solidFill>
                      <a:prstDash val="solid"/>
                      <a:round/>
                      <a:headEnd type="none" w="med" len="med"/>
                      <a:tailEnd type="none" w="med" len="med"/>
                    </a:lnR>
                    <a:lnT w="12700" cap="flat" cmpd="sng" algn="ctr">
                      <a:solidFill>
                        <a:prstClr val="black">
                          <a:lumMod val="75000"/>
                          <a:lumOff val="25000"/>
                        </a:prstClr>
                      </a:solidFill>
                      <a:prstDash val="solid"/>
                      <a:round/>
                      <a:headEnd type="none" w="med" len="med"/>
                      <a:tailEnd type="none" w="med" len="med"/>
                    </a:lnT>
                    <a:lnB w="12700" cap="flat" cmpd="sng" algn="ctr">
                      <a:solidFill>
                        <a:prstClr val="black">
                          <a:lumMod val="75000"/>
                          <a:lumOff val="25000"/>
                        </a:prstClr>
                      </a:solidFill>
                      <a:prstDash val="solid"/>
                      <a:round/>
                      <a:headEnd type="none" w="med" len="med"/>
                      <a:tailEnd type="none" w="med" len="med"/>
                    </a:lnB>
                    <a:solidFill>
                      <a:srgbClr val="FFFFFF"/>
                    </a:solidFill>
                  </a:tcPr>
                </a:tc>
              </a:tr>
              <a:tr h="289983">
                <a:tc>
                  <a:txBody>
                    <a:bodyPr/>
                    <a:lstStyle/>
                    <a:p>
                      <a:r>
                        <a:rPr lang="en-US" sz="1100" b="1" dirty="0" smtClean="0">
                          <a:solidFill>
                            <a:schemeClr val="bg1"/>
                          </a:solidFill>
                        </a:rPr>
                        <a:t>PerCP-Cy™5.5 </a:t>
                      </a:r>
                    </a:p>
                  </a:txBody>
                  <a:tcPr anchor="ctr">
                    <a:lnL w="12700" cap="flat" cmpd="sng" algn="ctr">
                      <a:solidFill>
                        <a:prstClr val="black">
                          <a:lumMod val="75000"/>
                          <a:lumOff val="25000"/>
                        </a:prstClr>
                      </a:solidFill>
                      <a:prstDash val="solid"/>
                      <a:round/>
                      <a:headEnd type="none" w="med" len="med"/>
                      <a:tailEnd type="none" w="med" len="med"/>
                    </a:lnL>
                    <a:lnR w="12700" cap="flat" cmpd="sng" algn="ctr">
                      <a:solidFill>
                        <a:prstClr val="black">
                          <a:lumMod val="75000"/>
                          <a:lumOff val="25000"/>
                        </a:prstClr>
                      </a:solidFill>
                      <a:prstDash val="solid"/>
                      <a:round/>
                      <a:headEnd type="none" w="med" len="med"/>
                      <a:tailEnd type="none" w="med" len="med"/>
                    </a:lnR>
                    <a:lnT w="12700" cap="flat" cmpd="sng" algn="ctr">
                      <a:solidFill>
                        <a:prstClr val="black">
                          <a:lumMod val="75000"/>
                          <a:lumOff val="25000"/>
                        </a:prstClr>
                      </a:solidFill>
                      <a:prstDash val="solid"/>
                      <a:round/>
                      <a:headEnd type="none" w="med" len="med"/>
                      <a:tailEnd type="none" w="med" len="med"/>
                    </a:lnT>
                    <a:lnB w="12700" cap="flat" cmpd="sng" algn="ctr">
                      <a:solidFill>
                        <a:prstClr val="black">
                          <a:lumMod val="75000"/>
                          <a:lumOff val="25000"/>
                        </a:prstClr>
                      </a:solidFill>
                      <a:prstDash val="solid"/>
                      <a:round/>
                      <a:headEnd type="none" w="med" len="med"/>
                      <a:tailEnd type="none" w="med" len="med"/>
                    </a:lnB>
                    <a:solidFill>
                      <a:srgbClr val="6E7DFF"/>
                    </a:solidFill>
                  </a:tcPr>
                </a:tc>
                <a:tc>
                  <a:txBody>
                    <a:bodyPr/>
                    <a:lstStyle/>
                    <a:p>
                      <a:pPr marL="60325" indent="0" algn="l" fontAlgn="b"/>
                      <a:r>
                        <a:rPr lang="en-US" sz="1100" b="0" i="0" u="none" strike="noStrike" dirty="0" smtClean="0">
                          <a:solidFill>
                            <a:srgbClr val="000000"/>
                          </a:solidFill>
                          <a:effectLst/>
                          <a:latin typeface="+mj-lt"/>
                        </a:rPr>
                        <a:t>CD19</a:t>
                      </a:r>
                      <a:endParaRPr lang="en-US" sz="1100" b="0" i="0" u="none" strike="noStrike" dirty="0">
                        <a:solidFill>
                          <a:srgbClr val="000000"/>
                        </a:solidFill>
                        <a:effectLst/>
                        <a:latin typeface="+mj-lt"/>
                      </a:endParaRPr>
                    </a:p>
                  </a:txBody>
                  <a:tcPr marL="12700" marR="12700" marT="12700" marB="0" anchor="ctr">
                    <a:lnL w="12700" cap="flat" cmpd="sng" algn="ctr">
                      <a:solidFill>
                        <a:prstClr val="black">
                          <a:lumMod val="75000"/>
                          <a:lumOff val="25000"/>
                        </a:prstClr>
                      </a:solidFill>
                      <a:prstDash val="solid"/>
                      <a:round/>
                      <a:headEnd type="none" w="med" len="med"/>
                      <a:tailEnd type="none" w="med" len="med"/>
                    </a:lnL>
                    <a:lnR w="12700" cap="flat" cmpd="sng" algn="ctr">
                      <a:solidFill>
                        <a:prstClr val="black">
                          <a:lumMod val="75000"/>
                          <a:lumOff val="25000"/>
                        </a:prstClr>
                      </a:solidFill>
                      <a:prstDash val="solid"/>
                      <a:round/>
                      <a:headEnd type="none" w="med" len="med"/>
                      <a:tailEnd type="none" w="med" len="med"/>
                    </a:lnR>
                    <a:lnT w="12700" cap="flat" cmpd="sng" algn="ctr">
                      <a:solidFill>
                        <a:prstClr val="black">
                          <a:lumMod val="75000"/>
                          <a:lumOff val="25000"/>
                        </a:prstClr>
                      </a:solidFill>
                      <a:prstDash val="solid"/>
                      <a:round/>
                      <a:headEnd type="none" w="med" len="med"/>
                      <a:tailEnd type="none" w="med" len="med"/>
                    </a:lnT>
                    <a:lnB w="12700" cap="flat" cmpd="sng" algn="ctr">
                      <a:solidFill>
                        <a:prstClr val="black">
                          <a:lumMod val="75000"/>
                          <a:lumOff val="25000"/>
                        </a:prstClr>
                      </a:solidFill>
                      <a:prstDash val="solid"/>
                      <a:round/>
                      <a:headEnd type="none" w="med" len="med"/>
                      <a:tailEnd type="none" w="med" len="med"/>
                    </a:lnB>
                    <a:solidFill>
                      <a:srgbClr val="FFFFFF"/>
                    </a:solidFill>
                  </a:tcPr>
                </a:tc>
              </a:tr>
              <a:tr h="289983">
                <a:tc>
                  <a:txBody>
                    <a:bodyPr/>
                    <a:lstStyle/>
                    <a:p>
                      <a:r>
                        <a:rPr lang="en-US" sz="1100" b="1" dirty="0" smtClean="0">
                          <a:solidFill>
                            <a:schemeClr val="bg1"/>
                          </a:solidFill>
                        </a:rPr>
                        <a:t>PE</a:t>
                      </a:r>
                    </a:p>
                  </a:txBody>
                  <a:tcPr anchor="ctr">
                    <a:lnL w="12700" cap="flat" cmpd="sng" algn="ctr">
                      <a:solidFill>
                        <a:prstClr val="black">
                          <a:lumMod val="75000"/>
                          <a:lumOff val="25000"/>
                        </a:prstClr>
                      </a:solidFill>
                      <a:prstDash val="solid"/>
                      <a:round/>
                      <a:headEnd type="none" w="med" len="med"/>
                      <a:tailEnd type="none" w="med" len="med"/>
                    </a:lnL>
                    <a:lnR w="12700" cap="flat" cmpd="sng" algn="ctr">
                      <a:solidFill>
                        <a:prstClr val="black">
                          <a:lumMod val="75000"/>
                          <a:lumOff val="25000"/>
                        </a:prstClr>
                      </a:solidFill>
                      <a:prstDash val="solid"/>
                      <a:round/>
                      <a:headEnd type="none" w="med" len="med"/>
                      <a:tailEnd type="none" w="med" len="med"/>
                    </a:lnR>
                    <a:lnT w="12700" cap="flat" cmpd="sng" algn="ctr">
                      <a:solidFill>
                        <a:prstClr val="black">
                          <a:lumMod val="75000"/>
                          <a:lumOff val="25000"/>
                        </a:prstClr>
                      </a:solidFill>
                      <a:prstDash val="solid"/>
                      <a:round/>
                      <a:headEnd type="none" w="med" len="med"/>
                      <a:tailEnd type="none" w="med" len="med"/>
                    </a:lnT>
                    <a:lnB w="12700" cap="flat" cmpd="sng" algn="ctr">
                      <a:solidFill>
                        <a:prstClr val="black">
                          <a:lumMod val="75000"/>
                          <a:lumOff val="25000"/>
                        </a:prstClr>
                      </a:solidFill>
                      <a:prstDash val="solid"/>
                      <a:round/>
                      <a:headEnd type="none" w="med" len="med"/>
                      <a:tailEnd type="none" w="med" len="med"/>
                    </a:lnB>
                    <a:solidFill>
                      <a:srgbClr val="3CFF75"/>
                    </a:solidFill>
                  </a:tcPr>
                </a:tc>
                <a:tc>
                  <a:txBody>
                    <a:bodyPr/>
                    <a:lstStyle/>
                    <a:p>
                      <a:pPr marL="60325" indent="0" algn="l" fontAlgn="b"/>
                      <a:r>
                        <a:rPr lang="en-US" sz="1100" b="0" i="0" u="none" strike="noStrike" dirty="0" smtClean="0">
                          <a:solidFill>
                            <a:srgbClr val="000000"/>
                          </a:solidFill>
                          <a:effectLst/>
                          <a:latin typeface="+mj-lt"/>
                        </a:rPr>
                        <a:t>Drop-in</a:t>
                      </a:r>
                      <a:endParaRPr lang="en-US" sz="1100" b="0" i="0" u="none" strike="noStrike" dirty="0">
                        <a:solidFill>
                          <a:srgbClr val="000000"/>
                        </a:solidFill>
                        <a:effectLst/>
                        <a:latin typeface="+mj-lt"/>
                      </a:endParaRPr>
                    </a:p>
                  </a:txBody>
                  <a:tcPr marL="12700" marR="12700" marT="12700" marB="0" anchor="ctr">
                    <a:lnL w="12700" cap="flat" cmpd="sng" algn="ctr">
                      <a:solidFill>
                        <a:prstClr val="black">
                          <a:lumMod val="75000"/>
                          <a:lumOff val="25000"/>
                        </a:prstClr>
                      </a:solidFill>
                      <a:prstDash val="solid"/>
                      <a:round/>
                      <a:headEnd type="none" w="med" len="med"/>
                      <a:tailEnd type="none" w="med" len="med"/>
                    </a:lnL>
                    <a:lnR w="12700" cap="flat" cmpd="sng" algn="ctr">
                      <a:solidFill>
                        <a:prstClr val="black">
                          <a:lumMod val="75000"/>
                          <a:lumOff val="25000"/>
                        </a:prstClr>
                      </a:solidFill>
                      <a:prstDash val="solid"/>
                      <a:round/>
                      <a:headEnd type="none" w="med" len="med"/>
                      <a:tailEnd type="none" w="med" len="med"/>
                    </a:lnR>
                    <a:lnT w="12700" cap="flat" cmpd="sng" algn="ctr">
                      <a:solidFill>
                        <a:prstClr val="black">
                          <a:lumMod val="75000"/>
                          <a:lumOff val="25000"/>
                        </a:prstClr>
                      </a:solidFill>
                      <a:prstDash val="solid"/>
                      <a:round/>
                      <a:headEnd type="none" w="med" len="med"/>
                      <a:tailEnd type="none" w="med" len="med"/>
                    </a:lnT>
                    <a:lnB w="12700" cap="flat" cmpd="sng" algn="ctr">
                      <a:solidFill>
                        <a:prstClr val="black">
                          <a:lumMod val="75000"/>
                          <a:lumOff val="25000"/>
                        </a:prstClr>
                      </a:solidFill>
                      <a:prstDash val="solid"/>
                      <a:round/>
                      <a:headEnd type="none" w="med" len="med"/>
                      <a:tailEnd type="none" w="med" len="med"/>
                    </a:lnB>
                    <a:solidFill>
                      <a:srgbClr val="FFFFFF"/>
                    </a:solidFill>
                  </a:tcPr>
                </a:tc>
              </a:tr>
              <a:tr h="289983">
                <a:tc>
                  <a:txBody>
                    <a:bodyPr/>
                    <a:lstStyle/>
                    <a:p>
                      <a:r>
                        <a:rPr lang="en-US" sz="1100" b="1" dirty="0" smtClean="0">
                          <a:solidFill>
                            <a:schemeClr val="bg1"/>
                          </a:solidFill>
                        </a:rPr>
                        <a:t>PE-Cy™5</a:t>
                      </a:r>
                      <a:endParaRPr lang="en-US" sz="1100" b="1" dirty="0">
                        <a:solidFill>
                          <a:schemeClr val="bg1"/>
                        </a:solidFill>
                      </a:endParaRPr>
                    </a:p>
                  </a:txBody>
                  <a:tcPr anchor="ctr">
                    <a:lnL w="12700" cap="flat" cmpd="sng" algn="ctr">
                      <a:solidFill>
                        <a:prstClr val="black">
                          <a:lumMod val="75000"/>
                          <a:lumOff val="25000"/>
                        </a:prstClr>
                      </a:solidFill>
                      <a:prstDash val="solid"/>
                      <a:round/>
                      <a:headEnd type="none" w="med" len="med"/>
                      <a:tailEnd type="none" w="med" len="med"/>
                    </a:lnL>
                    <a:lnR w="12700" cap="flat" cmpd="sng" algn="ctr">
                      <a:solidFill>
                        <a:prstClr val="black">
                          <a:lumMod val="75000"/>
                          <a:lumOff val="25000"/>
                        </a:prstClr>
                      </a:solidFill>
                      <a:prstDash val="solid"/>
                      <a:round/>
                      <a:headEnd type="none" w="med" len="med"/>
                      <a:tailEnd type="none" w="med" len="med"/>
                    </a:lnR>
                    <a:lnT w="12700" cap="flat" cmpd="sng" algn="ctr">
                      <a:solidFill>
                        <a:prstClr val="black">
                          <a:lumMod val="75000"/>
                          <a:lumOff val="25000"/>
                        </a:prstClr>
                      </a:solidFill>
                      <a:prstDash val="solid"/>
                      <a:round/>
                      <a:headEnd type="none" w="med" len="med"/>
                      <a:tailEnd type="none" w="med" len="med"/>
                    </a:lnT>
                    <a:lnB w="12700" cap="flat" cmpd="sng" algn="ctr">
                      <a:solidFill>
                        <a:prstClr val="black">
                          <a:lumMod val="75000"/>
                          <a:lumOff val="25000"/>
                        </a:prstClr>
                      </a:solidFill>
                      <a:prstDash val="solid"/>
                      <a:round/>
                      <a:headEnd type="none" w="med" len="med"/>
                      <a:tailEnd type="none" w="med" len="med"/>
                    </a:lnB>
                    <a:solidFill>
                      <a:srgbClr val="3CFF75"/>
                    </a:solidFill>
                  </a:tcPr>
                </a:tc>
                <a:tc>
                  <a:txBody>
                    <a:bodyPr/>
                    <a:lstStyle/>
                    <a:p>
                      <a:pPr marL="60325" indent="0" algn="l" fontAlgn="b"/>
                      <a:r>
                        <a:rPr lang="en-US" sz="1100" b="0" i="0" u="none" strike="noStrike" dirty="0" smtClean="0">
                          <a:solidFill>
                            <a:srgbClr val="000000"/>
                          </a:solidFill>
                          <a:effectLst/>
                          <a:latin typeface="+mj-lt"/>
                        </a:rPr>
                        <a:t>CD25</a:t>
                      </a:r>
                    </a:p>
                  </a:txBody>
                  <a:tcPr marL="12700" marR="12700" marT="12700" marB="0" anchor="ctr">
                    <a:lnL w="12700" cap="flat" cmpd="sng" algn="ctr">
                      <a:solidFill>
                        <a:prstClr val="black">
                          <a:lumMod val="75000"/>
                          <a:lumOff val="25000"/>
                        </a:prstClr>
                      </a:solidFill>
                      <a:prstDash val="solid"/>
                      <a:round/>
                      <a:headEnd type="none" w="med" len="med"/>
                      <a:tailEnd type="none" w="med" len="med"/>
                    </a:lnL>
                    <a:lnR w="12700" cap="flat" cmpd="sng" algn="ctr">
                      <a:solidFill>
                        <a:prstClr val="black">
                          <a:lumMod val="75000"/>
                          <a:lumOff val="25000"/>
                        </a:prstClr>
                      </a:solidFill>
                      <a:prstDash val="solid"/>
                      <a:round/>
                      <a:headEnd type="none" w="med" len="med"/>
                      <a:tailEnd type="none" w="med" len="med"/>
                    </a:lnR>
                    <a:lnT w="12700" cap="flat" cmpd="sng" algn="ctr">
                      <a:solidFill>
                        <a:prstClr val="black">
                          <a:lumMod val="75000"/>
                          <a:lumOff val="25000"/>
                        </a:prstClr>
                      </a:solidFill>
                      <a:prstDash val="solid"/>
                      <a:round/>
                      <a:headEnd type="none" w="med" len="med"/>
                      <a:tailEnd type="none" w="med" len="med"/>
                    </a:lnT>
                    <a:lnB w="12700" cap="flat" cmpd="sng" algn="ctr">
                      <a:solidFill>
                        <a:prstClr val="black">
                          <a:lumMod val="75000"/>
                          <a:lumOff val="25000"/>
                        </a:prstClr>
                      </a:solidFill>
                      <a:prstDash val="solid"/>
                      <a:round/>
                      <a:headEnd type="none" w="med" len="med"/>
                      <a:tailEnd type="none" w="med" len="med"/>
                    </a:lnB>
                    <a:solidFill>
                      <a:srgbClr val="FFFFFF"/>
                    </a:solidFill>
                  </a:tcPr>
                </a:tc>
              </a:tr>
              <a:tr h="289983">
                <a:tc>
                  <a:txBody>
                    <a:bodyPr/>
                    <a:lstStyle/>
                    <a:p>
                      <a:r>
                        <a:rPr lang="en-US" sz="1100" b="1" dirty="0" smtClean="0">
                          <a:solidFill>
                            <a:schemeClr val="bg1"/>
                          </a:solidFill>
                        </a:rPr>
                        <a:t>PE-Cy™7</a:t>
                      </a:r>
                    </a:p>
                  </a:txBody>
                  <a:tcPr anchor="ctr">
                    <a:lnL w="12700" cap="flat" cmpd="sng" algn="ctr">
                      <a:solidFill>
                        <a:prstClr val="black">
                          <a:lumMod val="75000"/>
                          <a:lumOff val="25000"/>
                        </a:prstClr>
                      </a:solidFill>
                      <a:prstDash val="solid"/>
                      <a:round/>
                      <a:headEnd type="none" w="med" len="med"/>
                      <a:tailEnd type="none" w="med" len="med"/>
                    </a:lnL>
                    <a:lnR w="12700" cap="flat" cmpd="sng" algn="ctr">
                      <a:solidFill>
                        <a:prstClr val="black">
                          <a:lumMod val="75000"/>
                          <a:lumOff val="25000"/>
                        </a:prstClr>
                      </a:solidFill>
                      <a:prstDash val="solid"/>
                      <a:round/>
                      <a:headEnd type="none" w="med" len="med"/>
                      <a:tailEnd type="none" w="med" len="med"/>
                    </a:lnR>
                    <a:lnT w="12700" cap="flat" cmpd="sng" algn="ctr">
                      <a:solidFill>
                        <a:prstClr val="black">
                          <a:lumMod val="75000"/>
                          <a:lumOff val="25000"/>
                        </a:prstClr>
                      </a:solidFill>
                      <a:prstDash val="solid"/>
                      <a:round/>
                      <a:headEnd type="none" w="med" len="med"/>
                      <a:tailEnd type="none" w="med" len="med"/>
                    </a:lnT>
                    <a:lnB w="12700" cap="flat" cmpd="sng" algn="ctr">
                      <a:solidFill>
                        <a:prstClr val="black">
                          <a:lumMod val="75000"/>
                          <a:lumOff val="25000"/>
                        </a:prstClr>
                      </a:solidFill>
                      <a:prstDash val="solid"/>
                      <a:round/>
                      <a:headEnd type="none" w="med" len="med"/>
                      <a:tailEnd type="none" w="med" len="med"/>
                    </a:lnB>
                    <a:solidFill>
                      <a:srgbClr val="3CFF75"/>
                    </a:solidFill>
                  </a:tcPr>
                </a:tc>
                <a:tc>
                  <a:txBody>
                    <a:bodyPr/>
                    <a:lstStyle/>
                    <a:p>
                      <a:pPr marL="60325" indent="0" algn="l" fontAlgn="b">
                        <a:tabLst/>
                      </a:pPr>
                      <a:r>
                        <a:rPr lang="en-US" sz="1100" b="0" i="0" u="none" strike="noStrike" dirty="0" smtClean="0">
                          <a:solidFill>
                            <a:srgbClr val="000000"/>
                          </a:solidFill>
                          <a:effectLst/>
                          <a:latin typeface="+mj-lt"/>
                        </a:rPr>
                        <a:t>CD127</a:t>
                      </a:r>
                    </a:p>
                  </a:txBody>
                  <a:tcPr marL="12700" marR="12700" marT="12700" marB="0" anchor="ctr">
                    <a:lnL w="12700" cap="flat" cmpd="sng" algn="ctr">
                      <a:solidFill>
                        <a:prstClr val="black">
                          <a:lumMod val="75000"/>
                          <a:lumOff val="25000"/>
                        </a:prstClr>
                      </a:solidFill>
                      <a:prstDash val="solid"/>
                      <a:round/>
                      <a:headEnd type="none" w="med" len="med"/>
                      <a:tailEnd type="none" w="med" len="med"/>
                    </a:lnL>
                    <a:lnR w="12700" cap="flat" cmpd="sng" algn="ctr">
                      <a:solidFill>
                        <a:prstClr val="black">
                          <a:lumMod val="75000"/>
                          <a:lumOff val="25000"/>
                        </a:prstClr>
                      </a:solidFill>
                      <a:prstDash val="solid"/>
                      <a:round/>
                      <a:headEnd type="none" w="med" len="med"/>
                      <a:tailEnd type="none" w="med" len="med"/>
                    </a:lnR>
                    <a:lnT w="12700" cap="flat" cmpd="sng" algn="ctr">
                      <a:solidFill>
                        <a:prstClr val="black">
                          <a:lumMod val="75000"/>
                          <a:lumOff val="25000"/>
                        </a:prstClr>
                      </a:solidFill>
                      <a:prstDash val="solid"/>
                      <a:round/>
                      <a:headEnd type="none" w="med" len="med"/>
                      <a:tailEnd type="none" w="med" len="med"/>
                    </a:lnT>
                    <a:lnB w="12700" cap="flat" cmpd="sng" algn="ctr">
                      <a:solidFill>
                        <a:prstClr val="black">
                          <a:lumMod val="75000"/>
                          <a:lumOff val="25000"/>
                        </a:prstClr>
                      </a:solidFill>
                      <a:prstDash val="solid"/>
                      <a:round/>
                      <a:headEnd type="none" w="med" len="med"/>
                      <a:tailEnd type="none" w="med" len="med"/>
                    </a:lnB>
                    <a:solidFill>
                      <a:srgbClr val="FFFFFF"/>
                    </a:solidFill>
                  </a:tcPr>
                </a:tc>
              </a:tr>
              <a:tr h="289983">
                <a:tc>
                  <a:txBody>
                    <a:bodyPr/>
                    <a:lstStyle/>
                    <a:p>
                      <a:r>
                        <a:rPr lang="en-US" sz="1100" b="1" dirty="0" smtClean="0">
                          <a:solidFill>
                            <a:schemeClr val="bg1"/>
                          </a:solidFill>
                        </a:rPr>
                        <a:t>APC </a:t>
                      </a:r>
                    </a:p>
                    <a:p>
                      <a:r>
                        <a:rPr lang="en-US" sz="1100" b="1" dirty="0" err="1" smtClean="0">
                          <a:solidFill>
                            <a:schemeClr val="bg1"/>
                          </a:solidFill>
                        </a:rPr>
                        <a:t>Alexa</a:t>
                      </a:r>
                      <a:r>
                        <a:rPr lang="en-US" sz="1100" b="1" baseline="0" dirty="0" smtClean="0">
                          <a:solidFill>
                            <a:schemeClr val="bg1"/>
                          </a:solidFill>
                        </a:rPr>
                        <a:t> Fluor® 647</a:t>
                      </a:r>
                      <a:endParaRPr lang="en-US" sz="1100" b="1" dirty="0" smtClean="0">
                        <a:solidFill>
                          <a:schemeClr val="bg1"/>
                        </a:solidFill>
                      </a:endParaRPr>
                    </a:p>
                  </a:txBody>
                  <a:tcPr anchor="ctr">
                    <a:lnL w="12700" cap="flat" cmpd="sng" algn="ctr">
                      <a:solidFill>
                        <a:prstClr val="black">
                          <a:lumMod val="75000"/>
                          <a:lumOff val="25000"/>
                        </a:prstClr>
                      </a:solidFill>
                      <a:prstDash val="solid"/>
                      <a:round/>
                      <a:headEnd type="none" w="med" len="med"/>
                      <a:tailEnd type="none" w="med" len="med"/>
                    </a:lnL>
                    <a:lnR w="12700" cap="flat" cmpd="sng" algn="ctr">
                      <a:solidFill>
                        <a:prstClr val="black">
                          <a:lumMod val="75000"/>
                          <a:lumOff val="25000"/>
                        </a:prstClr>
                      </a:solidFill>
                      <a:prstDash val="solid"/>
                      <a:round/>
                      <a:headEnd type="none" w="med" len="med"/>
                      <a:tailEnd type="none" w="med" len="med"/>
                    </a:lnR>
                    <a:lnT w="12700" cap="flat" cmpd="sng" algn="ctr">
                      <a:solidFill>
                        <a:prstClr val="black">
                          <a:lumMod val="75000"/>
                          <a:lumOff val="25000"/>
                        </a:prstClr>
                      </a:solidFill>
                      <a:prstDash val="solid"/>
                      <a:round/>
                      <a:headEnd type="none" w="med" len="med"/>
                      <a:tailEnd type="none" w="med" len="med"/>
                    </a:lnT>
                    <a:lnB w="12700" cap="flat" cmpd="sng" algn="ctr">
                      <a:solidFill>
                        <a:prstClr val="black">
                          <a:lumMod val="75000"/>
                          <a:lumOff val="25000"/>
                        </a:prstClr>
                      </a:solidFill>
                      <a:prstDash val="solid"/>
                      <a:round/>
                      <a:headEnd type="none" w="med" len="med"/>
                      <a:tailEnd type="none" w="med" len="med"/>
                    </a:lnB>
                    <a:solidFill>
                      <a:srgbClr val="FC4A53"/>
                    </a:solidFill>
                  </a:tcPr>
                </a:tc>
                <a:tc>
                  <a:txBody>
                    <a:bodyPr/>
                    <a:lstStyle/>
                    <a:p>
                      <a:pPr marL="60325" indent="0" algn="l" fontAlgn="b"/>
                      <a:r>
                        <a:rPr lang="en-US" sz="1100" b="0" i="0" u="none" strike="noStrike" dirty="0" smtClean="0">
                          <a:solidFill>
                            <a:srgbClr val="000000"/>
                          </a:solidFill>
                          <a:effectLst/>
                          <a:latin typeface="+mj-lt"/>
                        </a:rPr>
                        <a:t>CCR7 (Ax647)</a:t>
                      </a:r>
                    </a:p>
                  </a:txBody>
                  <a:tcPr marL="12700" marR="12700" marT="12700" marB="0" anchor="ctr">
                    <a:lnL w="12700" cap="flat" cmpd="sng" algn="ctr">
                      <a:solidFill>
                        <a:prstClr val="black">
                          <a:lumMod val="75000"/>
                          <a:lumOff val="25000"/>
                        </a:prstClr>
                      </a:solidFill>
                      <a:prstDash val="solid"/>
                      <a:round/>
                      <a:headEnd type="none" w="med" len="med"/>
                      <a:tailEnd type="none" w="med" len="med"/>
                    </a:lnL>
                    <a:lnR w="12700" cap="flat" cmpd="sng" algn="ctr">
                      <a:solidFill>
                        <a:prstClr val="black">
                          <a:lumMod val="75000"/>
                          <a:lumOff val="25000"/>
                        </a:prstClr>
                      </a:solidFill>
                      <a:prstDash val="solid"/>
                      <a:round/>
                      <a:headEnd type="none" w="med" len="med"/>
                      <a:tailEnd type="none" w="med" len="med"/>
                    </a:lnR>
                    <a:lnT w="12700" cap="flat" cmpd="sng" algn="ctr">
                      <a:solidFill>
                        <a:prstClr val="black">
                          <a:lumMod val="75000"/>
                          <a:lumOff val="25000"/>
                        </a:prstClr>
                      </a:solidFill>
                      <a:prstDash val="solid"/>
                      <a:round/>
                      <a:headEnd type="none" w="med" len="med"/>
                      <a:tailEnd type="none" w="med" len="med"/>
                    </a:lnT>
                    <a:lnB w="12700" cap="flat" cmpd="sng" algn="ctr">
                      <a:solidFill>
                        <a:prstClr val="black">
                          <a:lumMod val="75000"/>
                          <a:lumOff val="25000"/>
                        </a:prstClr>
                      </a:solidFill>
                      <a:prstDash val="solid"/>
                      <a:round/>
                      <a:headEnd type="none" w="med" len="med"/>
                      <a:tailEnd type="none" w="med" len="med"/>
                    </a:lnB>
                    <a:solidFill>
                      <a:srgbClr val="FFFFFF"/>
                    </a:solidFill>
                  </a:tcPr>
                </a:tc>
              </a:tr>
              <a:tr h="289983">
                <a:tc>
                  <a:txBody>
                    <a:bodyPr/>
                    <a:lstStyle/>
                    <a:p>
                      <a:r>
                        <a:rPr lang="en-US" sz="1100" b="1" dirty="0" smtClean="0">
                          <a:solidFill>
                            <a:schemeClr val="bg1"/>
                          </a:solidFill>
                        </a:rPr>
                        <a:t>Alexa Fluor® 700</a:t>
                      </a:r>
                    </a:p>
                  </a:txBody>
                  <a:tcPr anchor="ctr">
                    <a:lnL w="12700" cap="flat" cmpd="sng" algn="ctr">
                      <a:solidFill>
                        <a:prstClr val="black">
                          <a:lumMod val="75000"/>
                          <a:lumOff val="25000"/>
                        </a:prstClr>
                      </a:solidFill>
                      <a:prstDash val="solid"/>
                      <a:round/>
                      <a:headEnd type="none" w="med" len="med"/>
                      <a:tailEnd type="none" w="med" len="med"/>
                    </a:lnL>
                    <a:lnR w="12700" cap="flat" cmpd="sng" algn="ctr">
                      <a:solidFill>
                        <a:prstClr val="black">
                          <a:lumMod val="75000"/>
                          <a:lumOff val="25000"/>
                        </a:prstClr>
                      </a:solidFill>
                      <a:prstDash val="solid"/>
                      <a:round/>
                      <a:headEnd type="none" w="med" len="med"/>
                      <a:tailEnd type="none" w="med" len="med"/>
                    </a:lnR>
                    <a:lnT w="12700" cap="flat" cmpd="sng" algn="ctr">
                      <a:solidFill>
                        <a:prstClr val="black">
                          <a:lumMod val="75000"/>
                          <a:lumOff val="25000"/>
                        </a:prstClr>
                      </a:solidFill>
                      <a:prstDash val="solid"/>
                      <a:round/>
                      <a:headEnd type="none" w="med" len="med"/>
                      <a:tailEnd type="none" w="med" len="med"/>
                    </a:lnT>
                    <a:lnB w="12700" cap="flat" cmpd="sng" algn="ctr">
                      <a:solidFill>
                        <a:prstClr val="black">
                          <a:lumMod val="75000"/>
                          <a:lumOff val="25000"/>
                        </a:prstClr>
                      </a:solidFill>
                      <a:prstDash val="solid"/>
                      <a:round/>
                      <a:headEnd type="none" w="med" len="med"/>
                      <a:tailEnd type="none" w="med" len="med"/>
                    </a:lnB>
                    <a:solidFill>
                      <a:srgbClr val="FC4A53"/>
                    </a:solidFill>
                  </a:tcPr>
                </a:tc>
                <a:tc>
                  <a:txBody>
                    <a:bodyPr/>
                    <a:lstStyle/>
                    <a:p>
                      <a:pPr marL="60325" indent="0" algn="l" fontAlgn="b">
                        <a:tabLst/>
                      </a:pPr>
                      <a:r>
                        <a:rPr lang="ro-RO" sz="1100" b="0" i="0" u="none" strike="noStrike" dirty="0" smtClean="0">
                          <a:solidFill>
                            <a:srgbClr val="000000"/>
                          </a:solidFill>
                          <a:effectLst/>
                          <a:latin typeface="+mj-lt"/>
                        </a:rPr>
                        <a:t>CD27</a:t>
                      </a:r>
                      <a:endParaRPr lang="ro-RO" sz="1100" b="0" i="0" u="none" strike="noStrike" dirty="0">
                        <a:solidFill>
                          <a:srgbClr val="000000"/>
                        </a:solidFill>
                        <a:effectLst/>
                        <a:latin typeface="+mj-lt"/>
                      </a:endParaRPr>
                    </a:p>
                  </a:txBody>
                  <a:tcPr marL="12700" marR="12700" marT="12700" marB="0" anchor="ctr">
                    <a:lnL w="12700" cap="flat" cmpd="sng" algn="ctr">
                      <a:solidFill>
                        <a:prstClr val="black">
                          <a:lumMod val="75000"/>
                          <a:lumOff val="25000"/>
                        </a:prstClr>
                      </a:solidFill>
                      <a:prstDash val="solid"/>
                      <a:round/>
                      <a:headEnd type="none" w="med" len="med"/>
                      <a:tailEnd type="none" w="med" len="med"/>
                    </a:lnL>
                    <a:lnR w="12700" cap="flat" cmpd="sng" algn="ctr">
                      <a:solidFill>
                        <a:prstClr val="black">
                          <a:lumMod val="75000"/>
                          <a:lumOff val="25000"/>
                        </a:prstClr>
                      </a:solidFill>
                      <a:prstDash val="solid"/>
                      <a:round/>
                      <a:headEnd type="none" w="med" len="med"/>
                      <a:tailEnd type="none" w="med" len="med"/>
                    </a:lnR>
                    <a:lnT w="12700" cap="flat" cmpd="sng" algn="ctr">
                      <a:solidFill>
                        <a:prstClr val="black">
                          <a:lumMod val="75000"/>
                          <a:lumOff val="25000"/>
                        </a:prstClr>
                      </a:solidFill>
                      <a:prstDash val="solid"/>
                      <a:round/>
                      <a:headEnd type="none" w="med" len="med"/>
                      <a:tailEnd type="none" w="med" len="med"/>
                    </a:lnT>
                    <a:lnB w="12700" cap="flat" cmpd="sng" algn="ctr">
                      <a:solidFill>
                        <a:prstClr val="black">
                          <a:lumMod val="75000"/>
                          <a:lumOff val="25000"/>
                        </a:prstClr>
                      </a:solidFill>
                      <a:prstDash val="solid"/>
                      <a:round/>
                      <a:headEnd type="none" w="med" len="med"/>
                      <a:tailEnd type="none" w="med" len="med"/>
                    </a:lnB>
                    <a:solidFill>
                      <a:srgbClr val="FFFFFF"/>
                    </a:solidFill>
                  </a:tcPr>
                </a:tc>
              </a:tr>
              <a:tr h="289983">
                <a:tc>
                  <a:txBody>
                    <a:bodyPr/>
                    <a:lstStyle/>
                    <a:p>
                      <a:r>
                        <a:rPr lang="en-US" sz="1100" b="1" dirty="0" smtClean="0">
                          <a:solidFill>
                            <a:schemeClr val="bg1"/>
                          </a:solidFill>
                        </a:rPr>
                        <a:t>APC-H7</a:t>
                      </a:r>
                    </a:p>
                  </a:txBody>
                  <a:tcPr anchor="ctr">
                    <a:lnL w="12700" cap="flat" cmpd="sng" algn="ctr">
                      <a:solidFill>
                        <a:prstClr val="black">
                          <a:lumMod val="75000"/>
                          <a:lumOff val="25000"/>
                        </a:prstClr>
                      </a:solidFill>
                      <a:prstDash val="solid"/>
                      <a:round/>
                      <a:headEnd type="none" w="med" len="med"/>
                      <a:tailEnd type="none" w="med" len="med"/>
                    </a:lnL>
                    <a:lnR w="12700" cap="flat" cmpd="sng" algn="ctr">
                      <a:solidFill>
                        <a:prstClr val="black">
                          <a:lumMod val="75000"/>
                          <a:lumOff val="25000"/>
                        </a:prstClr>
                      </a:solidFill>
                      <a:prstDash val="solid"/>
                      <a:round/>
                      <a:headEnd type="none" w="med" len="med"/>
                      <a:tailEnd type="none" w="med" len="med"/>
                    </a:lnR>
                    <a:lnT w="12700" cap="flat" cmpd="sng" algn="ctr">
                      <a:solidFill>
                        <a:prstClr val="black">
                          <a:lumMod val="75000"/>
                          <a:lumOff val="25000"/>
                        </a:prstClr>
                      </a:solidFill>
                      <a:prstDash val="solid"/>
                      <a:round/>
                      <a:headEnd type="none" w="med" len="med"/>
                      <a:tailEnd type="none" w="med" len="med"/>
                    </a:lnT>
                    <a:lnB w="12700" cap="flat" cmpd="sng" algn="ctr">
                      <a:solidFill>
                        <a:prstClr val="black">
                          <a:lumMod val="75000"/>
                          <a:lumOff val="25000"/>
                        </a:prstClr>
                      </a:solidFill>
                      <a:prstDash val="solid"/>
                      <a:round/>
                      <a:headEnd type="none" w="med" len="med"/>
                      <a:tailEnd type="none" w="med" len="med"/>
                    </a:lnB>
                    <a:solidFill>
                      <a:srgbClr val="FC4A53"/>
                    </a:solidFill>
                  </a:tcPr>
                </a:tc>
                <a:tc>
                  <a:txBody>
                    <a:bodyPr/>
                    <a:lstStyle/>
                    <a:p>
                      <a:pPr marL="60325" indent="0" algn="l" fontAlgn="b"/>
                      <a:r>
                        <a:rPr lang="en-US" sz="1100" b="0" i="0" u="none" strike="noStrike" dirty="0" smtClean="0">
                          <a:solidFill>
                            <a:srgbClr val="000000"/>
                          </a:solidFill>
                          <a:effectLst/>
                          <a:latin typeface="+mj-lt"/>
                        </a:rPr>
                        <a:t>CD8</a:t>
                      </a:r>
                      <a:endParaRPr lang="en-US" sz="1100" b="0" i="0" u="none" strike="noStrike" dirty="0">
                        <a:solidFill>
                          <a:srgbClr val="000000"/>
                        </a:solidFill>
                        <a:effectLst/>
                        <a:latin typeface="+mj-lt"/>
                      </a:endParaRPr>
                    </a:p>
                  </a:txBody>
                  <a:tcPr marL="12700" marR="12700" marT="12700" marB="0" anchor="ctr">
                    <a:lnL w="12700" cap="flat" cmpd="sng" algn="ctr">
                      <a:solidFill>
                        <a:prstClr val="black">
                          <a:lumMod val="75000"/>
                          <a:lumOff val="25000"/>
                        </a:prstClr>
                      </a:solidFill>
                      <a:prstDash val="solid"/>
                      <a:round/>
                      <a:headEnd type="none" w="med" len="med"/>
                      <a:tailEnd type="none" w="med" len="med"/>
                    </a:lnL>
                    <a:lnR w="12700" cap="flat" cmpd="sng" algn="ctr">
                      <a:solidFill>
                        <a:prstClr val="black">
                          <a:lumMod val="75000"/>
                          <a:lumOff val="25000"/>
                        </a:prstClr>
                      </a:solidFill>
                      <a:prstDash val="solid"/>
                      <a:round/>
                      <a:headEnd type="none" w="med" len="med"/>
                      <a:tailEnd type="none" w="med" len="med"/>
                    </a:lnR>
                    <a:lnT w="12700" cap="flat" cmpd="sng" algn="ctr">
                      <a:solidFill>
                        <a:prstClr val="black">
                          <a:lumMod val="75000"/>
                          <a:lumOff val="25000"/>
                        </a:prstClr>
                      </a:solidFill>
                      <a:prstDash val="solid"/>
                      <a:round/>
                      <a:headEnd type="none" w="med" len="med"/>
                      <a:tailEnd type="none" w="med" len="med"/>
                    </a:lnT>
                    <a:lnB w="12700" cap="flat" cmpd="sng" algn="ctr">
                      <a:solidFill>
                        <a:prstClr val="black">
                          <a:lumMod val="75000"/>
                          <a:lumOff val="25000"/>
                        </a:prstClr>
                      </a:solidFill>
                      <a:prstDash val="solid"/>
                      <a:round/>
                      <a:headEnd type="none" w="med" len="med"/>
                      <a:tailEnd type="none" w="med" len="med"/>
                    </a:lnB>
                    <a:solidFill>
                      <a:srgbClr val="FFFFFF"/>
                    </a:solidFill>
                  </a:tcPr>
                </a:tc>
              </a:tr>
            </a:tbl>
          </a:graphicData>
        </a:graphic>
      </p:graphicFrame>
      <p:grpSp>
        <p:nvGrpSpPr>
          <p:cNvPr id="2" name="Group 1"/>
          <p:cNvGrpSpPr/>
          <p:nvPr/>
        </p:nvGrpSpPr>
        <p:grpSpPr>
          <a:xfrm>
            <a:off x="3070923" y="1219201"/>
            <a:ext cx="5040232" cy="4952999"/>
            <a:chOff x="2766942" y="914401"/>
            <a:chExt cx="5317232" cy="5571850"/>
          </a:xfrm>
        </p:grpSpPr>
        <p:pic>
          <p:nvPicPr>
            <p:cNvPr id="2056" name="Picture 8"/>
            <p:cNvPicPr>
              <a:picLocks noChangeArrowheads="1"/>
            </p:cNvPicPr>
            <p:nvPr/>
          </p:nvPicPr>
          <p:blipFill>
            <a:blip r:embed="rId3"/>
            <a:srcRect/>
            <a:stretch>
              <a:fillRect/>
            </a:stretch>
          </p:blipFill>
          <p:spPr bwMode="auto">
            <a:xfrm>
              <a:off x="6533504" y="4789565"/>
              <a:ext cx="1543622" cy="1607058"/>
            </a:xfrm>
            <a:prstGeom prst="rect">
              <a:avLst/>
            </a:prstGeom>
            <a:noFill/>
            <a:ln w="9525">
              <a:noFill/>
              <a:miter lim="800000"/>
              <a:headEnd/>
              <a:tailEnd/>
            </a:ln>
            <a:effectLst/>
          </p:spPr>
        </p:pic>
        <p:pic>
          <p:nvPicPr>
            <p:cNvPr id="2050" name="Picture 2"/>
            <p:cNvPicPr>
              <a:picLocks noChangeArrowheads="1"/>
            </p:cNvPicPr>
            <p:nvPr/>
          </p:nvPicPr>
          <p:blipFill>
            <a:blip r:embed="rId4"/>
            <a:srcRect/>
            <a:stretch>
              <a:fillRect/>
            </a:stretch>
          </p:blipFill>
          <p:spPr bwMode="auto">
            <a:xfrm>
              <a:off x="2872040" y="2921264"/>
              <a:ext cx="1543622" cy="1607058"/>
            </a:xfrm>
            <a:prstGeom prst="rect">
              <a:avLst/>
            </a:prstGeom>
            <a:noFill/>
            <a:ln w="9525">
              <a:noFill/>
              <a:miter lim="800000"/>
              <a:headEnd/>
              <a:tailEnd/>
            </a:ln>
            <a:effectLst/>
          </p:spPr>
        </p:pic>
        <p:pic>
          <p:nvPicPr>
            <p:cNvPr id="2051" name="Picture 3"/>
            <p:cNvPicPr>
              <a:picLocks noChangeArrowheads="1"/>
            </p:cNvPicPr>
            <p:nvPr/>
          </p:nvPicPr>
          <p:blipFill>
            <a:blip r:embed="rId5"/>
            <a:srcRect/>
            <a:stretch>
              <a:fillRect/>
            </a:stretch>
          </p:blipFill>
          <p:spPr bwMode="auto">
            <a:xfrm>
              <a:off x="4706296" y="1052963"/>
              <a:ext cx="1543622" cy="1607058"/>
            </a:xfrm>
            <a:prstGeom prst="rect">
              <a:avLst/>
            </a:prstGeom>
            <a:noFill/>
            <a:ln w="9525">
              <a:noFill/>
              <a:miter lim="800000"/>
              <a:headEnd/>
              <a:tailEnd/>
            </a:ln>
            <a:effectLst/>
          </p:spPr>
        </p:pic>
        <p:pic>
          <p:nvPicPr>
            <p:cNvPr id="2054" name="Picture 6"/>
            <p:cNvPicPr>
              <a:picLocks noChangeArrowheads="1"/>
            </p:cNvPicPr>
            <p:nvPr/>
          </p:nvPicPr>
          <p:blipFill>
            <a:blip r:embed="rId6"/>
            <a:srcRect/>
            <a:stretch>
              <a:fillRect/>
            </a:stretch>
          </p:blipFill>
          <p:spPr bwMode="auto">
            <a:xfrm>
              <a:off x="6533504" y="1052963"/>
              <a:ext cx="1543622" cy="1607058"/>
            </a:xfrm>
            <a:prstGeom prst="rect">
              <a:avLst/>
            </a:prstGeom>
            <a:noFill/>
            <a:ln w="9525">
              <a:noFill/>
              <a:miter lim="800000"/>
              <a:headEnd/>
              <a:tailEnd/>
            </a:ln>
            <a:effectLst/>
          </p:spPr>
        </p:pic>
        <p:pic>
          <p:nvPicPr>
            <p:cNvPr id="2055" name="Picture 7"/>
            <p:cNvPicPr>
              <a:picLocks noChangeArrowheads="1"/>
            </p:cNvPicPr>
            <p:nvPr/>
          </p:nvPicPr>
          <p:blipFill>
            <a:blip r:embed="rId7"/>
            <a:srcRect/>
            <a:stretch>
              <a:fillRect/>
            </a:stretch>
          </p:blipFill>
          <p:spPr bwMode="auto">
            <a:xfrm>
              <a:off x="2872040" y="4789565"/>
              <a:ext cx="1543622" cy="1607058"/>
            </a:xfrm>
            <a:prstGeom prst="rect">
              <a:avLst/>
            </a:prstGeom>
            <a:noFill/>
            <a:ln w="9525">
              <a:noFill/>
              <a:miter lim="800000"/>
              <a:headEnd/>
              <a:tailEnd/>
            </a:ln>
            <a:effectLst/>
          </p:spPr>
        </p:pic>
        <p:pic>
          <p:nvPicPr>
            <p:cNvPr id="1026" name="Picture 2"/>
            <p:cNvPicPr>
              <a:picLocks noChangeArrowheads="1"/>
            </p:cNvPicPr>
            <p:nvPr/>
          </p:nvPicPr>
          <p:blipFill>
            <a:blip r:embed="rId8"/>
            <a:srcRect/>
            <a:stretch>
              <a:fillRect/>
            </a:stretch>
          </p:blipFill>
          <p:spPr bwMode="auto">
            <a:xfrm>
              <a:off x="2872040" y="1052963"/>
              <a:ext cx="1543622" cy="1607058"/>
            </a:xfrm>
            <a:prstGeom prst="rect">
              <a:avLst/>
            </a:prstGeom>
            <a:noFill/>
            <a:ln w="9525">
              <a:noFill/>
              <a:miter lim="800000"/>
              <a:headEnd/>
              <a:tailEnd/>
            </a:ln>
            <a:effectLst/>
          </p:spPr>
        </p:pic>
        <p:pic>
          <p:nvPicPr>
            <p:cNvPr id="1030" name="Picture 6"/>
            <p:cNvPicPr>
              <a:picLocks noChangeArrowheads="1"/>
            </p:cNvPicPr>
            <p:nvPr/>
          </p:nvPicPr>
          <p:blipFill>
            <a:blip r:embed="rId9"/>
            <a:srcRect/>
            <a:stretch>
              <a:fillRect/>
            </a:stretch>
          </p:blipFill>
          <p:spPr bwMode="auto">
            <a:xfrm>
              <a:off x="4706296" y="2921264"/>
              <a:ext cx="1543622" cy="1607058"/>
            </a:xfrm>
            <a:prstGeom prst="rect">
              <a:avLst/>
            </a:prstGeom>
            <a:noFill/>
            <a:ln w="9525">
              <a:noFill/>
              <a:miter lim="800000"/>
              <a:headEnd/>
              <a:tailEnd/>
            </a:ln>
            <a:effectLst/>
          </p:spPr>
        </p:pic>
        <p:pic>
          <p:nvPicPr>
            <p:cNvPr id="1032" name="Picture 8"/>
            <p:cNvPicPr>
              <a:picLocks noChangeArrowheads="1"/>
            </p:cNvPicPr>
            <p:nvPr/>
          </p:nvPicPr>
          <p:blipFill>
            <a:blip r:embed="rId10"/>
            <a:srcRect/>
            <a:stretch>
              <a:fillRect/>
            </a:stretch>
          </p:blipFill>
          <p:spPr bwMode="auto">
            <a:xfrm>
              <a:off x="4706296" y="4789565"/>
              <a:ext cx="1543622" cy="1607058"/>
            </a:xfrm>
            <a:prstGeom prst="rect">
              <a:avLst/>
            </a:prstGeom>
            <a:noFill/>
            <a:ln w="9525">
              <a:noFill/>
              <a:miter lim="800000"/>
              <a:headEnd/>
              <a:tailEnd/>
            </a:ln>
            <a:effectLst/>
          </p:spPr>
        </p:pic>
        <p:sp>
          <p:nvSpPr>
            <p:cNvPr id="18" name="TextBox 17"/>
            <p:cNvSpPr txBox="1"/>
            <p:nvPr/>
          </p:nvSpPr>
          <p:spPr>
            <a:xfrm>
              <a:off x="3135340" y="914401"/>
              <a:ext cx="1260246" cy="276999"/>
            </a:xfrm>
            <a:prstGeom prst="rect">
              <a:avLst/>
            </a:prstGeom>
            <a:noFill/>
          </p:spPr>
          <p:txBody>
            <a:bodyPr wrap="square" rtlCol="0">
              <a:spAutoFit/>
            </a:bodyPr>
            <a:lstStyle/>
            <a:p>
              <a:pPr algn="ctr"/>
              <a:r>
                <a:rPr lang="en-US" sz="1200" b="1" dirty="0" err="1" smtClean="0">
                  <a:solidFill>
                    <a:srgbClr val="0000FF"/>
                  </a:solidFill>
                  <a:latin typeface="Arial"/>
                </a:rPr>
                <a:t>Singlets</a:t>
              </a:r>
              <a:endParaRPr lang="en-US" sz="1200" b="1" dirty="0" smtClean="0">
                <a:solidFill>
                  <a:srgbClr val="0000FF"/>
                </a:solidFill>
                <a:latin typeface="Arial"/>
              </a:endParaRPr>
            </a:p>
          </p:txBody>
        </p:sp>
        <p:sp>
          <p:nvSpPr>
            <p:cNvPr id="19" name="TextBox 18"/>
            <p:cNvSpPr txBox="1"/>
            <p:nvPr/>
          </p:nvSpPr>
          <p:spPr>
            <a:xfrm>
              <a:off x="3196539" y="2472492"/>
              <a:ext cx="1133997" cy="276999"/>
            </a:xfrm>
            <a:prstGeom prst="rect">
              <a:avLst/>
            </a:prstGeom>
            <a:noFill/>
          </p:spPr>
          <p:txBody>
            <a:bodyPr wrap="square" rtlCol="0">
              <a:spAutoFit/>
            </a:bodyPr>
            <a:lstStyle/>
            <a:p>
              <a:pPr algn="ctr"/>
              <a:r>
                <a:rPr lang="en-US" sz="1200" dirty="0" smtClean="0">
                  <a:solidFill>
                    <a:prstClr val="black"/>
                  </a:solidFill>
                  <a:latin typeface="Arial"/>
                </a:rPr>
                <a:t>SSC</a:t>
              </a:r>
            </a:p>
          </p:txBody>
        </p:sp>
        <p:sp>
          <p:nvSpPr>
            <p:cNvPr id="20" name="TextBox 19"/>
            <p:cNvSpPr txBox="1"/>
            <p:nvPr/>
          </p:nvSpPr>
          <p:spPr>
            <a:xfrm rot="16200000">
              <a:off x="2332196" y="1626547"/>
              <a:ext cx="1146492" cy="276999"/>
            </a:xfrm>
            <a:prstGeom prst="rect">
              <a:avLst/>
            </a:prstGeom>
            <a:noFill/>
          </p:spPr>
          <p:txBody>
            <a:bodyPr wrap="square" rtlCol="0">
              <a:spAutoFit/>
            </a:bodyPr>
            <a:lstStyle/>
            <a:p>
              <a:pPr algn="ctr"/>
              <a:r>
                <a:rPr lang="en-US" sz="1200" dirty="0" smtClean="0">
                  <a:solidFill>
                    <a:prstClr val="black"/>
                  </a:solidFill>
                  <a:latin typeface="Arial"/>
                </a:rPr>
                <a:t>FSC</a:t>
              </a:r>
            </a:p>
          </p:txBody>
        </p:sp>
        <p:sp>
          <p:nvSpPr>
            <p:cNvPr id="33" name="TextBox 32"/>
            <p:cNvSpPr txBox="1"/>
            <p:nvPr/>
          </p:nvSpPr>
          <p:spPr>
            <a:xfrm>
              <a:off x="4978785" y="914401"/>
              <a:ext cx="1260246" cy="276999"/>
            </a:xfrm>
            <a:prstGeom prst="rect">
              <a:avLst/>
            </a:prstGeom>
            <a:noFill/>
          </p:spPr>
          <p:txBody>
            <a:bodyPr wrap="square" rtlCol="0">
              <a:spAutoFit/>
            </a:bodyPr>
            <a:lstStyle/>
            <a:p>
              <a:pPr algn="ctr"/>
              <a:r>
                <a:rPr lang="en-US" sz="1200" b="1" dirty="0" smtClean="0">
                  <a:solidFill>
                    <a:srgbClr val="0000FF"/>
                  </a:solidFill>
                  <a:latin typeface="Arial"/>
                </a:rPr>
                <a:t>Lymphocytes</a:t>
              </a:r>
            </a:p>
          </p:txBody>
        </p:sp>
        <p:sp>
          <p:nvSpPr>
            <p:cNvPr id="34" name="TextBox 33"/>
            <p:cNvSpPr txBox="1"/>
            <p:nvPr/>
          </p:nvSpPr>
          <p:spPr>
            <a:xfrm>
              <a:off x="5039984" y="2472492"/>
              <a:ext cx="1133997" cy="276999"/>
            </a:xfrm>
            <a:prstGeom prst="rect">
              <a:avLst/>
            </a:prstGeom>
            <a:noFill/>
          </p:spPr>
          <p:txBody>
            <a:bodyPr wrap="square" rtlCol="0">
              <a:spAutoFit/>
            </a:bodyPr>
            <a:lstStyle/>
            <a:p>
              <a:pPr algn="ctr"/>
              <a:r>
                <a:rPr lang="en-US" sz="1200" dirty="0" smtClean="0">
                  <a:solidFill>
                    <a:prstClr val="black"/>
                  </a:solidFill>
                  <a:latin typeface="Arial"/>
                </a:rPr>
                <a:t>CD19</a:t>
              </a:r>
            </a:p>
          </p:txBody>
        </p:sp>
        <p:sp>
          <p:nvSpPr>
            <p:cNvPr id="35" name="TextBox 34"/>
            <p:cNvSpPr txBox="1"/>
            <p:nvPr/>
          </p:nvSpPr>
          <p:spPr>
            <a:xfrm rot="16200000">
              <a:off x="4175641" y="1626547"/>
              <a:ext cx="1146492" cy="276999"/>
            </a:xfrm>
            <a:prstGeom prst="rect">
              <a:avLst/>
            </a:prstGeom>
            <a:noFill/>
          </p:spPr>
          <p:txBody>
            <a:bodyPr wrap="square" rtlCol="0">
              <a:spAutoFit/>
            </a:bodyPr>
            <a:lstStyle/>
            <a:p>
              <a:pPr algn="ctr"/>
              <a:r>
                <a:rPr lang="en-US" sz="1200" dirty="0" smtClean="0">
                  <a:solidFill>
                    <a:prstClr val="black"/>
                  </a:solidFill>
                  <a:latin typeface="Arial"/>
                </a:rPr>
                <a:t>CD3</a:t>
              </a:r>
            </a:p>
          </p:txBody>
        </p:sp>
        <p:sp>
          <p:nvSpPr>
            <p:cNvPr id="36" name="TextBox 35"/>
            <p:cNvSpPr txBox="1"/>
            <p:nvPr/>
          </p:nvSpPr>
          <p:spPr>
            <a:xfrm>
              <a:off x="6819138" y="914401"/>
              <a:ext cx="1260246" cy="276999"/>
            </a:xfrm>
            <a:prstGeom prst="rect">
              <a:avLst/>
            </a:prstGeom>
            <a:noFill/>
          </p:spPr>
          <p:txBody>
            <a:bodyPr wrap="square" rtlCol="0">
              <a:spAutoFit/>
            </a:bodyPr>
            <a:lstStyle/>
            <a:p>
              <a:pPr algn="ctr"/>
              <a:r>
                <a:rPr lang="en-US" sz="1200" b="1" dirty="0" smtClean="0">
                  <a:solidFill>
                    <a:srgbClr val="0000FF"/>
                  </a:solidFill>
                  <a:latin typeface="Arial"/>
                </a:rPr>
                <a:t>B cells</a:t>
              </a:r>
            </a:p>
          </p:txBody>
        </p:sp>
        <p:sp>
          <p:nvSpPr>
            <p:cNvPr id="37" name="TextBox 36"/>
            <p:cNvSpPr txBox="1"/>
            <p:nvPr/>
          </p:nvSpPr>
          <p:spPr>
            <a:xfrm>
              <a:off x="6880337" y="2472492"/>
              <a:ext cx="1133997" cy="276999"/>
            </a:xfrm>
            <a:prstGeom prst="rect">
              <a:avLst/>
            </a:prstGeom>
            <a:noFill/>
          </p:spPr>
          <p:txBody>
            <a:bodyPr wrap="square" rtlCol="0">
              <a:spAutoFit/>
            </a:bodyPr>
            <a:lstStyle/>
            <a:p>
              <a:pPr algn="ctr"/>
              <a:r>
                <a:rPr lang="en-US" sz="1200" dirty="0" err="1" smtClean="0">
                  <a:solidFill>
                    <a:prstClr val="black"/>
                  </a:solidFill>
                  <a:latin typeface="Arial"/>
                </a:rPr>
                <a:t>IgD</a:t>
              </a:r>
              <a:endParaRPr lang="en-US" sz="1200" dirty="0" smtClean="0">
                <a:solidFill>
                  <a:prstClr val="black"/>
                </a:solidFill>
                <a:latin typeface="Arial"/>
              </a:endParaRPr>
            </a:p>
          </p:txBody>
        </p:sp>
        <p:sp>
          <p:nvSpPr>
            <p:cNvPr id="38" name="TextBox 37"/>
            <p:cNvSpPr txBox="1"/>
            <p:nvPr/>
          </p:nvSpPr>
          <p:spPr>
            <a:xfrm rot="16200000">
              <a:off x="6015994" y="1626547"/>
              <a:ext cx="1146492" cy="276999"/>
            </a:xfrm>
            <a:prstGeom prst="rect">
              <a:avLst/>
            </a:prstGeom>
            <a:noFill/>
          </p:spPr>
          <p:txBody>
            <a:bodyPr wrap="square" rtlCol="0">
              <a:spAutoFit/>
            </a:bodyPr>
            <a:lstStyle/>
            <a:p>
              <a:pPr algn="ctr"/>
              <a:r>
                <a:rPr lang="en-US" sz="1200" dirty="0" smtClean="0">
                  <a:solidFill>
                    <a:prstClr val="black"/>
                  </a:solidFill>
                  <a:latin typeface="Arial"/>
                </a:rPr>
                <a:t>CD27</a:t>
              </a:r>
            </a:p>
          </p:txBody>
        </p:sp>
        <p:sp>
          <p:nvSpPr>
            <p:cNvPr id="40" name="TextBox 39"/>
            <p:cNvSpPr txBox="1"/>
            <p:nvPr/>
          </p:nvSpPr>
          <p:spPr>
            <a:xfrm>
              <a:off x="2864991" y="2801099"/>
              <a:ext cx="1745395" cy="276999"/>
            </a:xfrm>
            <a:prstGeom prst="rect">
              <a:avLst/>
            </a:prstGeom>
            <a:noFill/>
          </p:spPr>
          <p:txBody>
            <a:bodyPr wrap="square" rtlCol="0">
              <a:spAutoFit/>
            </a:bodyPr>
            <a:lstStyle/>
            <a:p>
              <a:pPr algn="ctr"/>
              <a:r>
                <a:rPr lang="en-US" sz="1200" b="1" dirty="0" smtClean="0">
                  <a:solidFill>
                    <a:srgbClr val="0000FF"/>
                  </a:solidFill>
                  <a:latin typeface="Arial"/>
                </a:rPr>
                <a:t>CD3</a:t>
              </a:r>
              <a:r>
                <a:rPr lang="en-US" sz="1200" b="1" baseline="30000" dirty="0" smtClean="0">
                  <a:solidFill>
                    <a:srgbClr val="0000FF"/>
                  </a:solidFill>
                  <a:latin typeface="Arial"/>
                </a:rPr>
                <a:t>+</a:t>
              </a:r>
              <a:r>
                <a:rPr lang="en-US" sz="1200" b="1" dirty="0" smtClean="0">
                  <a:solidFill>
                    <a:srgbClr val="0000FF"/>
                  </a:solidFill>
                  <a:latin typeface="Arial"/>
                </a:rPr>
                <a:t> Lymphocytes</a:t>
              </a:r>
            </a:p>
          </p:txBody>
        </p:sp>
        <p:sp>
          <p:nvSpPr>
            <p:cNvPr id="41" name="TextBox 40"/>
            <p:cNvSpPr txBox="1"/>
            <p:nvPr/>
          </p:nvSpPr>
          <p:spPr>
            <a:xfrm>
              <a:off x="3201329" y="4359190"/>
              <a:ext cx="1133997" cy="276999"/>
            </a:xfrm>
            <a:prstGeom prst="rect">
              <a:avLst/>
            </a:prstGeom>
            <a:noFill/>
          </p:spPr>
          <p:txBody>
            <a:bodyPr wrap="square" rtlCol="0">
              <a:spAutoFit/>
            </a:bodyPr>
            <a:lstStyle/>
            <a:p>
              <a:pPr algn="ctr"/>
              <a:r>
                <a:rPr lang="en-US" sz="1200" dirty="0" smtClean="0">
                  <a:solidFill>
                    <a:prstClr val="black"/>
                  </a:solidFill>
                  <a:latin typeface="Arial"/>
                </a:rPr>
                <a:t>CD4</a:t>
              </a:r>
            </a:p>
          </p:txBody>
        </p:sp>
        <p:sp>
          <p:nvSpPr>
            <p:cNvPr id="42" name="TextBox 41"/>
            <p:cNvSpPr txBox="1"/>
            <p:nvPr/>
          </p:nvSpPr>
          <p:spPr>
            <a:xfrm rot="16200000">
              <a:off x="2336986" y="3513245"/>
              <a:ext cx="1146492" cy="276999"/>
            </a:xfrm>
            <a:prstGeom prst="rect">
              <a:avLst/>
            </a:prstGeom>
            <a:noFill/>
          </p:spPr>
          <p:txBody>
            <a:bodyPr wrap="square" rtlCol="0">
              <a:spAutoFit/>
            </a:bodyPr>
            <a:lstStyle/>
            <a:p>
              <a:pPr algn="ctr"/>
              <a:r>
                <a:rPr lang="en-US" sz="1200" dirty="0" smtClean="0">
                  <a:solidFill>
                    <a:prstClr val="black"/>
                  </a:solidFill>
                  <a:latin typeface="Arial"/>
                </a:rPr>
                <a:t>CD8</a:t>
              </a:r>
            </a:p>
          </p:txBody>
        </p:sp>
        <p:sp>
          <p:nvSpPr>
            <p:cNvPr id="43" name="TextBox 42"/>
            <p:cNvSpPr txBox="1"/>
            <p:nvPr/>
          </p:nvSpPr>
          <p:spPr>
            <a:xfrm>
              <a:off x="4983575" y="2801099"/>
              <a:ext cx="1260246" cy="276999"/>
            </a:xfrm>
            <a:prstGeom prst="rect">
              <a:avLst/>
            </a:prstGeom>
            <a:noFill/>
          </p:spPr>
          <p:txBody>
            <a:bodyPr wrap="square" rtlCol="0">
              <a:spAutoFit/>
            </a:bodyPr>
            <a:lstStyle/>
            <a:p>
              <a:pPr algn="ctr"/>
              <a:r>
                <a:rPr lang="en-US" sz="1200" b="1" dirty="0" smtClean="0">
                  <a:solidFill>
                    <a:srgbClr val="0000FF"/>
                  </a:solidFill>
                  <a:latin typeface="Arial"/>
                </a:rPr>
                <a:t>CD4 T cells</a:t>
              </a:r>
            </a:p>
          </p:txBody>
        </p:sp>
        <p:sp>
          <p:nvSpPr>
            <p:cNvPr id="44" name="TextBox 43"/>
            <p:cNvSpPr txBox="1"/>
            <p:nvPr/>
          </p:nvSpPr>
          <p:spPr>
            <a:xfrm>
              <a:off x="5044774" y="4359190"/>
              <a:ext cx="1133997" cy="276999"/>
            </a:xfrm>
            <a:prstGeom prst="rect">
              <a:avLst/>
            </a:prstGeom>
            <a:noFill/>
          </p:spPr>
          <p:txBody>
            <a:bodyPr wrap="square" rtlCol="0">
              <a:spAutoFit/>
            </a:bodyPr>
            <a:lstStyle/>
            <a:p>
              <a:pPr algn="ctr"/>
              <a:r>
                <a:rPr lang="en-US" sz="1200" dirty="0" smtClean="0">
                  <a:solidFill>
                    <a:prstClr val="black"/>
                  </a:solidFill>
                  <a:latin typeface="Arial"/>
                </a:rPr>
                <a:t>CD25</a:t>
              </a:r>
            </a:p>
          </p:txBody>
        </p:sp>
        <p:sp>
          <p:nvSpPr>
            <p:cNvPr id="45" name="TextBox 44"/>
            <p:cNvSpPr txBox="1"/>
            <p:nvPr/>
          </p:nvSpPr>
          <p:spPr>
            <a:xfrm rot="16200000">
              <a:off x="4180431" y="3513245"/>
              <a:ext cx="1146492" cy="276999"/>
            </a:xfrm>
            <a:prstGeom prst="rect">
              <a:avLst/>
            </a:prstGeom>
            <a:noFill/>
          </p:spPr>
          <p:txBody>
            <a:bodyPr wrap="square" rtlCol="0">
              <a:spAutoFit/>
            </a:bodyPr>
            <a:lstStyle/>
            <a:p>
              <a:pPr algn="ctr"/>
              <a:r>
                <a:rPr lang="en-US" sz="1200" dirty="0" smtClean="0">
                  <a:solidFill>
                    <a:prstClr val="black"/>
                  </a:solidFill>
                  <a:latin typeface="Arial"/>
                </a:rPr>
                <a:t>CD127</a:t>
              </a:r>
            </a:p>
          </p:txBody>
        </p:sp>
        <p:sp>
          <p:nvSpPr>
            <p:cNvPr id="49" name="TextBox 48"/>
            <p:cNvSpPr txBox="1"/>
            <p:nvPr/>
          </p:nvSpPr>
          <p:spPr>
            <a:xfrm>
              <a:off x="3140130" y="4651161"/>
              <a:ext cx="1260246" cy="276999"/>
            </a:xfrm>
            <a:prstGeom prst="rect">
              <a:avLst/>
            </a:prstGeom>
            <a:noFill/>
          </p:spPr>
          <p:txBody>
            <a:bodyPr wrap="square" rtlCol="0">
              <a:spAutoFit/>
            </a:bodyPr>
            <a:lstStyle/>
            <a:p>
              <a:pPr algn="ctr"/>
              <a:r>
                <a:rPr lang="en-US" sz="1200" b="1" dirty="0" smtClean="0">
                  <a:solidFill>
                    <a:srgbClr val="0000FF"/>
                  </a:solidFill>
                  <a:latin typeface="Arial"/>
                </a:rPr>
                <a:t>CD8 T cells</a:t>
              </a:r>
            </a:p>
          </p:txBody>
        </p:sp>
        <p:sp>
          <p:nvSpPr>
            <p:cNvPr id="50" name="TextBox 49"/>
            <p:cNvSpPr txBox="1"/>
            <p:nvPr/>
          </p:nvSpPr>
          <p:spPr>
            <a:xfrm>
              <a:off x="3201329" y="6209252"/>
              <a:ext cx="1133997" cy="276999"/>
            </a:xfrm>
            <a:prstGeom prst="rect">
              <a:avLst/>
            </a:prstGeom>
            <a:noFill/>
          </p:spPr>
          <p:txBody>
            <a:bodyPr wrap="square" rtlCol="0">
              <a:spAutoFit/>
            </a:bodyPr>
            <a:lstStyle/>
            <a:p>
              <a:pPr algn="ctr"/>
              <a:r>
                <a:rPr lang="en-US" sz="1200" dirty="0" smtClean="0">
                  <a:solidFill>
                    <a:prstClr val="black"/>
                  </a:solidFill>
                  <a:latin typeface="Arial"/>
                </a:rPr>
                <a:t>CD45RA</a:t>
              </a:r>
            </a:p>
          </p:txBody>
        </p:sp>
        <p:sp>
          <p:nvSpPr>
            <p:cNvPr id="51" name="TextBox 50"/>
            <p:cNvSpPr txBox="1"/>
            <p:nvPr/>
          </p:nvSpPr>
          <p:spPr>
            <a:xfrm rot="16200000">
              <a:off x="2336986" y="5363307"/>
              <a:ext cx="1146492" cy="276999"/>
            </a:xfrm>
            <a:prstGeom prst="rect">
              <a:avLst/>
            </a:prstGeom>
            <a:noFill/>
          </p:spPr>
          <p:txBody>
            <a:bodyPr wrap="square" rtlCol="0">
              <a:spAutoFit/>
            </a:bodyPr>
            <a:lstStyle/>
            <a:p>
              <a:pPr algn="ctr"/>
              <a:r>
                <a:rPr lang="en-US" sz="1200" dirty="0" smtClean="0">
                  <a:solidFill>
                    <a:prstClr val="black"/>
                  </a:solidFill>
                  <a:latin typeface="Arial"/>
                </a:rPr>
                <a:t>CCR7</a:t>
              </a:r>
            </a:p>
          </p:txBody>
        </p:sp>
        <p:sp>
          <p:nvSpPr>
            <p:cNvPr id="52" name="TextBox 51"/>
            <p:cNvSpPr txBox="1"/>
            <p:nvPr/>
          </p:nvSpPr>
          <p:spPr>
            <a:xfrm>
              <a:off x="4983575" y="4651161"/>
              <a:ext cx="1260246" cy="276999"/>
            </a:xfrm>
            <a:prstGeom prst="rect">
              <a:avLst/>
            </a:prstGeom>
            <a:noFill/>
          </p:spPr>
          <p:txBody>
            <a:bodyPr wrap="square" rtlCol="0">
              <a:spAutoFit/>
            </a:bodyPr>
            <a:lstStyle/>
            <a:p>
              <a:pPr algn="ctr"/>
              <a:r>
                <a:rPr lang="en-US" sz="1200" b="1" dirty="0" err="1" smtClean="0">
                  <a:solidFill>
                    <a:srgbClr val="0000FF"/>
                  </a:solidFill>
                  <a:latin typeface="Arial"/>
                </a:rPr>
                <a:t>Th</a:t>
              </a:r>
              <a:r>
                <a:rPr lang="en-US" sz="1200" b="1" dirty="0" smtClean="0">
                  <a:solidFill>
                    <a:srgbClr val="0000FF"/>
                  </a:solidFill>
                  <a:latin typeface="Arial"/>
                </a:rPr>
                <a:t> cells</a:t>
              </a:r>
            </a:p>
          </p:txBody>
        </p:sp>
        <p:sp>
          <p:nvSpPr>
            <p:cNvPr id="53" name="TextBox 52"/>
            <p:cNvSpPr txBox="1"/>
            <p:nvPr/>
          </p:nvSpPr>
          <p:spPr>
            <a:xfrm>
              <a:off x="5044774" y="6209252"/>
              <a:ext cx="1133997" cy="276999"/>
            </a:xfrm>
            <a:prstGeom prst="rect">
              <a:avLst/>
            </a:prstGeom>
            <a:noFill/>
          </p:spPr>
          <p:txBody>
            <a:bodyPr wrap="square" rtlCol="0">
              <a:spAutoFit/>
            </a:bodyPr>
            <a:lstStyle/>
            <a:p>
              <a:pPr algn="ctr"/>
              <a:r>
                <a:rPr lang="en-US" sz="1200" dirty="0" smtClean="0">
                  <a:solidFill>
                    <a:prstClr val="black"/>
                  </a:solidFill>
                  <a:latin typeface="Arial"/>
                </a:rPr>
                <a:t>CD45RA</a:t>
              </a:r>
            </a:p>
          </p:txBody>
        </p:sp>
        <p:sp>
          <p:nvSpPr>
            <p:cNvPr id="54" name="TextBox 53"/>
            <p:cNvSpPr txBox="1"/>
            <p:nvPr/>
          </p:nvSpPr>
          <p:spPr>
            <a:xfrm rot="16200000">
              <a:off x="4180431" y="5363307"/>
              <a:ext cx="1146492" cy="276999"/>
            </a:xfrm>
            <a:prstGeom prst="rect">
              <a:avLst/>
            </a:prstGeom>
            <a:noFill/>
          </p:spPr>
          <p:txBody>
            <a:bodyPr wrap="square" rtlCol="0">
              <a:spAutoFit/>
            </a:bodyPr>
            <a:lstStyle/>
            <a:p>
              <a:pPr algn="ctr"/>
              <a:r>
                <a:rPr lang="en-US" sz="1200" dirty="0" smtClean="0">
                  <a:solidFill>
                    <a:prstClr val="black"/>
                  </a:solidFill>
                  <a:latin typeface="Arial"/>
                </a:rPr>
                <a:t>CCR7</a:t>
              </a:r>
            </a:p>
          </p:txBody>
        </p:sp>
        <p:sp>
          <p:nvSpPr>
            <p:cNvPr id="55" name="TextBox 54"/>
            <p:cNvSpPr txBox="1"/>
            <p:nvPr/>
          </p:nvSpPr>
          <p:spPr>
            <a:xfrm>
              <a:off x="6823928" y="4651161"/>
              <a:ext cx="1260246" cy="276999"/>
            </a:xfrm>
            <a:prstGeom prst="rect">
              <a:avLst/>
            </a:prstGeom>
            <a:noFill/>
          </p:spPr>
          <p:txBody>
            <a:bodyPr wrap="square" rtlCol="0">
              <a:spAutoFit/>
            </a:bodyPr>
            <a:lstStyle/>
            <a:p>
              <a:pPr algn="ctr"/>
              <a:r>
                <a:rPr lang="en-US" sz="1200" b="1" dirty="0" err="1" smtClean="0">
                  <a:solidFill>
                    <a:srgbClr val="0000FF"/>
                  </a:solidFill>
                  <a:latin typeface="Arial"/>
                </a:rPr>
                <a:t>Treg</a:t>
              </a:r>
              <a:r>
                <a:rPr lang="en-US" sz="1200" b="1" dirty="0" smtClean="0">
                  <a:solidFill>
                    <a:srgbClr val="0000FF"/>
                  </a:solidFill>
                  <a:latin typeface="Arial"/>
                </a:rPr>
                <a:t> cells</a:t>
              </a:r>
            </a:p>
          </p:txBody>
        </p:sp>
        <p:sp>
          <p:nvSpPr>
            <p:cNvPr id="56" name="TextBox 55"/>
            <p:cNvSpPr txBox="1"/>
            <p:nvPr/>
          </p:nvSpPr>
          <p:spPr>
            <a:xfrm>
              <a:off x="6885127" y="6209252"/>
              <a:ext cx="1133997" cy="276999"/>
            </a:xfrm>
            <a:prstGeom prst="rect">
              <a:avLst/>
            </a:prstGeom>
            <a:noFill/>
          </p:spPr>
          <p:txBody>
            <a:bodyPr wrap="square" rtlCol="0">
              <a:spAutoFit/>
            </a:bodyPr>
            <a:lstStyle/>
            <a:p>
              <a:pPr algn="ctr"/>
              <a:r>
                <a:rPr lang="en-US" sz="1200" dirty="0" smtClean="0">
                  <a:solidFill>
                    <a:prstClr val="black"/>
                  </a:solidFill>
                  <a:latin typeface="Arial"/>
                </a:rPr>
                <a:t>CD45RA</a:t>
              </a:r>
            </a:p>
          </p:txBody>
        </p:sp>
        <p:sp>
          <p:nvSpPr>
            <p:cNvPr id="57" name="TextBox 56"/>
            <p:cNvSpPr txBox="1"/>
            <p:nvPr/>
          </p:nvSpPr>
          <p:spPr>
            <a:xfrm rot="16200000">
              <a:off x="6020784" y="5363307"/>
              <a:ext cx="1146492" cy="276999"/>
            </a:xfrm>
            <a:prstGeom prst="rect">
              <a:avLst/>
            </a:prstGeom>
            <a:noFill/>
          </p:spPr>
          <p:txBody>
            <a:bodyPr wrap="square" rtlCol="0">
              <a:spAutoFit/>
            </a:bodyPr>
            <a:lstStyle/>
            <a:p>
              <a:pPr algn="ctr"/>
              <a:r>
                <a:rPr lang="en-US" sz="1200" dirty="0" smtClean="0">
                  <a:solidFill>
                    <a:prstClr val="black"/>
                  </a:solidFill>
                  <a:latin typeface="Arial"/>
                </a:rPr>
                <a:t>CCR7</a:t>
              </a:r>
            </a:p>
          </p:txBody>
        </p:sp>
      </p:grpSp>
    </p:spTree>
    <p:extLst>
      <p:ext uri="{BB962C8B-B14F-4D97-AF65-F5344CB8AC3E}">
        <p14:creationId xmlns:p14="http://schemas.microsoft.com/office/powerpoint/2010/main" val="835265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Grouping Antigen Density:</a:t>
            </a:r>
            <a:r>
              <a:rPr lang="en-US" sz="2800" dirty="0" smtClean="0"/>
              <a:t> </a:t>
            </a:r>
            <a:r>
              <a:rPr lang="en-US" dirty="0" smtClean="0"/>
              <a:t>T Cells</a:t>
            </a:r>
            <a:endParaRPr lang="en-US" sz="2800" dirty="0"/>
          </a:p>
        </p:txBody>
      </p:sp>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735845" y="2747041"/>
            <a:ext cx="6018420" cy="3348959"/>
          </a:xfrm>
          <a:prstGeom prst="rect">
            <a:avLst/>
          </a:prstGeom>
        </p:spPr>
      </p:pic>
      <p:grpSp>
        <p:nvGrpSpPr>
          <p:cNvPr id="7" name="Group 6"/>
          <p:cNvGrpSpPr/>
          <p:nvPr/>
        </p:nvGrpSpPr>
        <p:grpSpPr>
          <a:xfrm>
            <a:off x="6839861" y="2761500"/>
            <a:ext cx="2151737" cy="896760"/>
            <a:chOff x="6666523" y="1044462"/>
            <a:chExt cx="2962386" cy="1362676"/>
          </a:xfrm>
        </p:grpSpPr>
        <p:sp>
          <p:nvSpPr>
            <p:cNvPr id="8" name="Rectangle 7"/>
            <p:cNvSpPr/>
            <p:nvPr/>
          </p:nvSpPr>
          <p:spPr>
            <a:xfrm>
              <a:off x="6666523" y="1078523"/>
              <a:ext cx="2857479" cy="1328615"/>
            </a:xfrm>
            <a:prstGeom prst="rect">
              <a:avLst/>
            </a:prstGeom>
            <a:solidFill>
              <a:srgbClr val="FFFFFF"/>
            </a:solidFill>
            <a:ln w="19050"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Arial"/>
                <a:ea typeface="+mn-ea"/>
                <a:cs typeface="+mn-cs"/>
              </a:endParaRPr>
            </a:p>
          </p:txBody>
        </p:sp>
        <p:sp>
          <p:nvSpPr>
            <p:cNvPr id="9" name="Rectangle 8"/>
            <p:cNvSpPr/>
            <p:nvPr/>
          </p:nvSpPr>
          <p:spPr>
            <a:xfrm>
              <a:off x="6783754" y="1211385"/>
              <a:ext cx="156308" cy="156308"/>
            </a:xfrm>
            <a:prstGeom prst="rect">
              <a:avLst/>
            </a:prstGeom>
            <a:solidFill>
              <a:srgbClr val="DE84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Arial"/>
                <a:ea typeface="+mn-ea"/>
                <a:cs typeface="+mn-cs"/>
              </a:endParaRPr>
            </a:p>
          </p:txBody>
        </p:sp>
        <p:sp>
          <p:nvSpPr>
            <p:cNvPr id="10" name="TextBox 9"/>
            <p:cNvSpPr txBox="1"/>
            <p:nvPr/>
          </p:nvSpPr>
          <p:spPr>
            <a:xfrm>
              <a:off x="6907407" y="1044462"/>
              <a:ext cx="2721502" cy="514451"/>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cs typeface="+mn-cs"/>
                </a:rPr>
                <a:t>BD </a:t>
              </a:r>
              <a:r>
                <a:rPr kumimoji="0" lang="en-US" sz="1600" b="0" i="0" u="none" strike="noStrike" kern="0" cap="none" spc="0" normalizeH="0" baseline="0" noProof="0" dirty="0" err="1" smtClean="0">
                  <a:ln>
                    <a:noFill/>
                  </a:ln>
                  <a:solidFill>
                    <a:srgbClr val="000000"/>
                  </a:solidFill>
                  <a:effectLst/>
                  <a:uLnTx/>
                  <a:uFillTx/>
                  <a:latin typeface="Arial"/>
                  <a:cs typeface="+mn-cs"/>
                </a:rPr>
                <a:t>LSRFortessa</a:t>
              </a:r>
              <a:r>
                <a:rPr kumimoji="0" lang="en-US" sz="1600" b="0" i="0" u="none" strike="noStrike" kern="0" cap="none" spc="0" normalizeH="0" baseline="0" noProof="0" dirty="0" smtClean="0">
                  <a:ln>
                    <a:noFill/>
                  </a:ln>
                  <a:solidFill>
                    <a:srgbClr val="000000"/>
                  </a:solidFill>
                  <a:effectLst/>
                  <a:uLnTx/>
                  <a:uFillTx/>
                  <a:latin typeface="Arial"/>
                  <a:cs typeface="+mn-cs"/>
                </a:rPr>
                <a:t>™</a:t>
              </a:r>
            </a:p>
          </p:txBody>
        </p:sp>
        <p:sp>
          <p:nvSpPr>
            <p:cNvPr id="11" name="Rectangle 10"/>
            <p:cNvSpPr/>
            <p:nvPr/>
          </p:nvSpPr>
          <p:spPr>
            <a:xfrm>
              <a:off x="6783754" y="1539632"/>
              <a:ext cx="156308" cy="156308"/>
            </a:xfrm>
            <a:prstGeom prst="rect">
              <a:avLst/>
            </a:prstGeom>
            <a:solidFill>
              <a:srgbClr val="0099CC"/>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Arial"/>
                <a:ea typeface="+mn-ea"/>
                <a:cs typeface="+mn-cs"/>
              </a:endParaRPr>
            </a:p>
          </p:txBody>
        </p:sp>
        <p:sp>
          <p:nvSpPr>
            <p:cNvPr id="12" name="TextBox 11"/>
            <p:cNvSpPr txBox="1"/>
            <p:nvPr/>
          </p:nvSpPr>
          <p:spPr>
            <a:xfrm>
              <a:off x="6936871" y="1433120"/>
              <a:ext cx="2470343" cy="514451"/>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cs typeface="+mn-cs"/>
                </a:rPr>
                <a:t>BD </a:t>
              </a:r>
              <a:r>
                <a:rPr kumimoji="0" lang="en-US" sz="1600" b="0" i="0" u="none" strike="noStrike" kern="0" cap="none" spc="0" normalizeH="0" baseline="0" noProof="0" dirty="0" err="1" smtClean="0">
                  <a:ln>
                    <a:noFill/>
                  </a:ln>
                  <a:solidFill>
                    <a:srgbClr val="000000"/>
                  </a:solidFill>
                  <a:effectLst/>
                  <a:uLnTx/>
                  <a:uFillTx/>
                  <a:latin typeface="Arial"/>
                  <a:cs typeface="+mn-cs"/>
                </a:rPr>
                <a:t>FACSVerse</a:t>
              </a:r>
              <a:r>
                <a:rPr kumimoji="0" lang="en-US" sz="1600" b="0" i="0" u="none" strike="noStrike" kern="0" cap="none" spc="0" normalizeH="0" baseline="0" noProof="0" dirty="0" smtClean="0">
                  <a:ln>
                    <a:noFill/>
                  </a:ln>
                  <a:solidFill>
                    <a:srgbClr val="000000"/>
                  </a:solidFill>
                  <a:effectLst/>
                  <a:uLnTx/>
                  <a:uFillTx/>
                  <a:latin typeface="Arial"/>
                  <a:cs typeface="+mn-cs"/>
                </a:rPr>
                <a:t>™</a:t>
              </a:r>
            </a:p>
          </p:txBody>
        </p:sp>
        <p:sp>
          <p:nvSpPr>
            <p:cNvPr id="13" name="Rectangle 12"/>
            <p:cNvSpPr/>
            <p:nvPr/>
          </p:nvSpPr>
          <p:spPr>
            <a:xfrm>
              <a:off x="6787662" y="2039807"/>
              <a:ext cx="156308" cy="156308"/>
            </a:xfrm>
            <a:prstGeom prst="rect">
              <a:avLst/>
            </a:prstGeom>
            <a:solidFill>
              <a:srgbClr val="000000">
                <a:lumMod val="65000"/>
                <a:lumOff val="35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Arial"/>
                <a:ea typeface="+mn-ea"/>
                <a:cs typeface="+mn-cs"/>
              </a:endParaRPr>
            </a:p>
          </p:txBody>
        </p:sp>
        <p:sp>
          <p:nvSpPr>
            <p:cNvPr id="14" name="Oval 13"/>
            <p:cNvSpPr/>
            <p:nvPr/>
          </p:nvSpPr>
          <p:spPr>
            <a:xfrm>
              <a:off x="6967416" y="2016361"/>
              <a:ext cx="179754" cy="179754"/>
            </a:xfrm>
            <a:prstGeom prst="ellipse">
              <a:avLst/>
            </a:prstGeom>
            <a:solidFill>
              <a:srgbClr val="000000">
                <a:lumMod val="65000"/>
                <a:lumOff val="35000"/>
              </a:srgbClr>
            </a:solidFill>
            <a:ln w="9525" cap="flat" cmpd="sng" algn="ctr">
              <a:solidFill>
                <a:srgbClr val="A1BD69">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Arial"/>
                <a:ea typeface="+mn-ea"/>
                <a:cs typeface="+mn-cs"/>
              </a:endParaRPr>
            </a:p>
          </p:txBody>
        </p:sp>
        <p:sp>
          <p:nvSpPr>
            <p:cNvPr id="15" name="Diamond 14"/>
            <p:cNvSpPr/>
            <p:nvPr/>
          </p:nvSpPr>
          <p:spPr>
            <a:xfrm>
              <a:off x="7182337" y="2024177"/>
              <a:ext cx="156308" cy="168032"/>
            </a:xfrm>
            <a:prstGeom prst="diamond">
              <a:avLst/>
            </a:prstGeom>
            <a:solidFill>
              <a:srgbClr val="000000">
                <a:lumMod val="65000"/>
                <a:lumOff val="35000"/>
              </a:srgbClr>
            </a:solidFill>
            <a:ln w="9525" cap="flat" cmpd="sng" algn="ctr">
              <a:solidFill>
                <a:srgbClr val="A1BD69">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Arial"/>
                <a:ea typeface="+mn-ea"/>
                <a:cs typeface="+mn-cs"/>
              </a:endParaRPr>
            </a:p>
          </p:txBody>
        </p:sp>
        <p:sp>
          <p:nvSpPr>
            <p:cNvPr id="16" name="TextBox 15"/>
            <p:cNvSpPr txBox="1"/>
            <p:nvPr/>
          </p:nvSpPr>
          <p:spPr>
            <a:xfrm>
              <a:off x="7251074" y="1870779"/>
              <a:ext cx="1335334" cy="514451"/>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Arial"/>
                  <a:cs typeface="+mn-cs"/>
                </a:rPr>
                <a:t>Sample</a:t>
              </a:r>
            </a:p>
          </p:txBody>
        </p:sp>
      </p:grpSp>
      <p:sp>
        <p:nvSpPr>
          <p:cNvPr id="17" name="Rectangle 16"/>
          <p:cNvSpPr/>
          <p:nvPr/>
        </p:nvSpPr>
        <p:spPr>
          <a:xfrm>
            <a:off x="6789952" y="4528868"/>
            <a:ext cx="870925" cy="812894"/>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1722637" y="4753267"/>
            <a:ext cx="469027" cy="261610"/>
          </a:xfrm>
          <a:prstGeom prst="rect">
            <a:avLst/>
          </a:prstGeom>
          <a:solidFill>
            <a:schemeClr val="bg1"/>
          </a:solidFill>
        </p:spPr>
        <p:txBody>
          <a:bodyPr wrap="square" rtlCol="0">
            <a:spAutoFit/>
          </a:bodyPr>
          <a:lstStyle/>
          <a:p>
            <a:pPr algn="r"/>
            <a:r>
              <a:rPr lang="en-US" sz="1100" b="1" dirty="0">
                <a:latin typeface="Arial" pitchFamily="34" charset="0"/>
                <a:cs typeface="Arial" pitchFamily="34" charset="0"/>
              </a:rPr>
              <a:t>4</a:t>
            </a:r>
            <a:r>
              <a:rPr lang="en-US" sz="1100" b="1" dirty="0" smtClean="0">
                <a:latin typeface="Arial" pitchFamily="34" charset="0"/>
                <a:cs typeface="Arial" pitchFamily="34" charset="0"/>
              </a:rPr>
              <a:t>00</a:t>
            </a:r>
            <a:endParaRPr lang="en-US" sz="1100" b="1" dirty="0">
              <a:latin typeface="Arial" pitchFamily="34" charset="0"/>
              <a:cs typeface="Arial" pitchFamily="34" charset="0"/>
            </a:endParaRPr>
          </a:p>
        </p:txBody>
      </p:sp>
      <p:sp>
        <p:nvSpPr>
          <p:cNvPr id="23" name="TextBox 22"/>
          <p:cNvSpPr txBox="1"/>
          <p:nvPr/>
        </p:nvSpPr>
        <p:spPr>
          <a:xfrm>
            <a:off x="1539143" y="4359414"/>
            <a:ext cx="652521" cy="261610"/>
          </a:xfrm>
          <a:prstGeom prst="rect">
            <a:avLst/>
          </a:prstGeom>
          <a:solidFill>
            <a:schemeClr val="bg1"/>
          </a:solidFill>
        </p:spPr>
        <p:txBody>
          <a:bodyPr wrap="square" rtlCol="0">
            <a:spAutoFit/>
          </a:bodyPr>
          <a:lstStyle/>
          <a:p>
            <a:pPr algn="r"/>
            <a:r>
              <a:rPr lang="en-US" sz="1100" b="1" dirty="0" smtClean="0">
                <a:latin typeface="Arial" pitchFamily="34" charset="0"/>
                <a:cs typeface="Arial" pitchFamily="34" charset="0"/>
              </a:rPr>
              <a:t>1,000</a:t>
            </a:r>
            <a:endParaRPr lang="en-US" sz="1100" b="1" dirty="0">
              <a:latin typeface="Arial" pitchFamily="34" charset="0"/>
              <a:cs typeface="Arial" pitchFamily="34" charset="0"/>
            </a:endParaRPr>
          </a:p>
        </p:txBody>
      </p:sp>
      <p:sp>
        <p:nvSpPr>
          <p:cNvPr id="24" name="TextBox 23"/>
          <p:cNvSpPr txBox="1"/>
          <p:nvPr/>
        </p:nvSpPr>
        <p:spPr>
          <a:xfrm>
            <a:off x="1505864" y="3597328"/>
            <a:ext cx="685800" cy="261610"/>
          </a:xfrm>
          <a:prstGeom prst="rect">
            <a:avLst/>
          </a:prstGeom>
          <a:solidFill>
            <a:schemeClr val="bg1"/>
          </a:solidFill>
        </p:spPr>
        <p:txBody>
          <a:bodyPr wrap="square" rtlCol="0">
            <a:spAutoFit/>
          </a:bodyPr>
          <a:lstStyle/>
          <a:p>
            <a:pPr algn="r"/>
            <a:r>
              <a:rPr lang="en-US" sz="1100" b="1" dirty="0" smtClean="0">
                <a:latin typeface="Arial" pitchFamily="34" charset="0"/>
                <a:cs typeface="Arial" pitchFamily="34" charset="0"/>
              </a:rPr>
              <a:t>10,000</a:t>
            </a:r>
            <a:endParaRPr lang="en-US" sz="1100" b="1" dirty="0">
              <a:latin typeface="Arial" pitchFamily="34" charset="0"/>
              <a:cs typeface="Arial" pitchFamily="34" charset="0"/>
            </a:endParaRPr>
          </a:p>
        </p:txBody>
      </p:sp>
      <p:sp>
        <p:nvSpPr>
          <p:cNvPr id="25" name="TextBox 24"/>
          <p:cNvSpPr txBox="1"/>
          <p:nvPr/>
        </p:nvSpPr>
        <p:spPr>
          <a:xfrm>
            <a:off x="1539143" y="3902128"/>
            <a:ext cx="652521" cy="261610"/>
          </a:xfrm>
          <a:prstGeom prst="rect">
            <a:avLst/>
          </a:prstGeom>
          <a:solidFill>
            <a:schemeClr val="bg1"/>
          </a:solidFill>
        </p:spPr>
        <p:txBody>
          <a:bodyPr wrap="square" rtlCol="0">
            <a:spAutoFit/>
          </a:bodyPr>
          <a:lstStyle/>
          <a:p>
            <a:pPr algn="r"/>
            <a:r>
              <a:rPr lang="en-US" sz="1100" b="1" dirty="0">
                <a:latin typeface="Arial" pitchFamily="34" charset="0"/>
                <a:cs typeface="Arial" pitchFamily="34" charset="0"/>
              </a:rPr>
              <a:t>4</a:t>
            </a:r>
            <a:r>
              <a:rPr lang="en-US" sz="1100" b="1" dirty="0" smtClean="0">
                <a:latin typeface="Arial" pitchFamily="34" charset="0"/>
                <a:cs typeface="Arial" pitchFamily="34" charset="0"/>
              </a:rPr>
              <a:t>,000</a:t>
            </a:r>
            <a:endParaRPr lang="en-US" sz="1100" b="1" dirty="0">
              <a:latin typeface="Arial" pitchFamily="34" charset="0"/>
              <a:cs typeface="Arial" pitchFamily="34" charset="0"/>
            </a:endParaRPr>
          </a:p>
        </p:txBody>
      </p:sp>
      <p:sp>
        <p:nvSpPr>
          <p:cNvPr id="26" name="TextBox 25"/>
          <p:cNvSpPr txBox="1"/>
          <p:nvPr/>
        </p:nvSpPr>
        <p:spPr>
          <a:xfrm>
            <a:off x="1539143" y="3107118"/>
            <a:ext cx="652521" cy="261610"/>
          </a:xfrm>
          <a:prstGeom prst="rect">
            <a:avLst/>
          </a:prstGeom>
          <a:solidFill>
            <a:schemeClr val="bg1"/>
          </a:solidFill>
        </p:spPr>
        <p:txBody>
          <a:bodyPr wrap="square" rtlCol="0">
            <a:spAutoFit/>
          </a:bodyPr>
          <a:lstStyle/>
          <a:p>
            <a:pPr algn="r"/>
            <a:r>
              <a:rPr lang="en-US" sz="1100" b="1" dirty="0" smtClean="0">
                <a:latin typeface="Arial" pitchFamily="34" charset="0"/>
                <a:cs typeface="Arial" pitchFamily="34" charset="0"/>
              </a:rPr>
              <a:t>40,000</a:t>
            </a:r>
            <a:endParaRPr lang="en-US" sz="1100" b="1" dirty="0">
              <a:latin typeface="Arial" pitchFamily="34" charset="0"/>
              <a:cs typeface="Arial" pitchFamily="34" charset="0"/>
            </a:endParaRPr>
          </a:p>
        </p:txBody>
      </p:sp>
      <p:sp>
        <p:nvSpPr>
          <p:cNvPr id="27" name="TextBox 26"/>
          <p:cNvSpPr txBox="1"/>
          <p:nvPr/>
        </p:nvSpPr>
        <p:spPr>
          <a:xfrm>
            <a:off x="1429664" y="2783915"/>
            <a:ext cx="762000" cy="261610"/>
          </a:xfrm>
          <a:prstGeom prst="rect">
            <a:avLst/>
          </a:prstGeom>
          <a:solidFill>
            <a:schemeClr val="bg1"/>
          </a:solidFill>
        </p:spPr>
        <p:txBody>
          <a:bodyPr wrap="square" rtlCol="0">
            <a:spAutoFit/>
          </a:bodyPr>
          <a:lstStyle/>
          <a:p>
            <a:pPr algn="r"/>
            <a:r>
              <a:rPr lang="en-US" sz="1100" b="1" dirty="0" smtClean="0">
                <a:latin typeface="Arial" pitchFamily="34" charset="0"/>
                <a:cs typeface="Arial" pitchFamily="34" charset="0"/>
              </a:rPr>
              <a:t>100,000</a:t>
            </a:r>
            <a:endParaRPr lang="en-US" sz="1100" b="1" dirty="0">
              <a:latin typeface="Arial" pitchFamily="34" charset="0"/>
              <a:cs typeface="Arial" pitchFamily="34" charset="0"/>
            </a:endParaRPr>
          </a:p>
        </p:txBody>
      </p:sp>
      <p:sp>
        <p:nvSpPr>
          <p:cNvPr id="3" name="Rectangle 2"/>
          <p:cNvSpPr/>
          <p:nvPr/>
        </p:nvSpPr>
        <p:spPr>
          <a:xfrm>
            <a:off x="2191664" y="2734246"/>
            <a:ext cx="1676400" cy="785143"/>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rot="16200000">
            <a:off x="883049" y="4079389"/>
            <a:ext cx="1386749" cy="261610"/>
          </a:xfrm>
          <a:prstGeom prst="rect">
            <a:avLst/>
          </a:prstGeom>
          <a:noFill/>
        </p:spPr>
        <p:txBody>
          <a:bodyPr wrap="square" rtlCol="0">
            <a:spAutoFit/>
          </a:bodyPr>
          <a:lstStyle/>
          <a:p>
            <a:pPr algn="r"/>
            <a:r>
              <a:rPr lang="en-US" sz="1100" b="1" dirty="0" smtClean="0">
                <a:latin typeface="Arial" pitchFamily="34" charset="0"/>
                <a:cs typeface="Arial" pitchFamily="34" charset="0"/>
              </a:rPr>
              <a:t>No. PE Molecules</a:t>
            </a:r>
            <a:endParaRPr lang="en-US" sz="1100" b="1" dirty="0">
              <a:latin typeface="Arial" pitchFamily="34" charset="0"/>
              <a:cs typeface="Arial" pitchFamily="34" charset="0"/>
            </a:endParaRPr>
          </a:p>
        </p:txBody>
      </p:sp>
      <p:sp>
        <p:nvSpPr>
          <p:cNvPr id="29" name="Content Placeholder 4"/>
          <p:cNvSpPr txBox="1">
            <a:spLocks/>
          </p:cNvSpPr>
          <p:nvPr/>
        </p:nvSpPr>
        <p:spPr>
          <a:xfrm>
            <a:off x="677174" y="1444932"/>
            <a:ext cx="8153400" cy="7648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rgbClr val="000099"/>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009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rgbClr val="00009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smtClean="0"/>
              <a:t>When evaluating antigen density, it can be useful to group antigens based on their relative levels of expression.</a:t>
            </a:r>
          </a:p>
        </p:txBody>
      </p:sp>
      <p:sp>
        <p:nvSpPr>
          <p:cNvPr id="18" name="TextBox 17"/>
          <p:cNvSpPr txBox="1"/>
          <p:nvPr/>
        </p:nvSpPr>
        <p:spPr>
          <a:xfrm>
            <a:off x="2971800" y="2133600"/>
            <a:ext cx="3911264" cy="369332"/>
          </a:xfrm>
          <a:prstGeom prst="rect">
            <a:avLst/>
          </a:prstGeom>
          <a:noFill/>
        </p:spPr>
        <p:txBody>
          <a:bodyPr wrap="none" rtlCol="0">
            <a:spAutoFit/>
          </a:bodyPr>
          <a:lstStyle/>
          <a:p>
            <a:r>
              <a:rPr lang="en-US" dirty="0" smtClean="0"/>
              <a:t>Average number of molecules on T cells</a:t>
            </a:r>
            <a:endParaRPr lang="en-US" dirty="0"/>
          </a:p>
        </p:txBody>
      </p:sp>
      <p:sp>
        <p:nvSpPr>
          <p:cNvPr id="33" name="Rectangle 32"/>
          <p:cNvSpPr/>
          <p:nvPr/>
        </p:nvSpPr>
        <p:spPr>
          <a:xfrm>
            <a:off x="3868064" y="3519389"/>
            <a:ext cx="2921888" cy="1018105"/>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128650" y="2734246"/>
            <a:ext cx="1348265" cy="850286"/>
          </a:xfrm>
          <a:prstGeom prst="rect">
            <a:avLst/>
          </a:prstGeom>
          <a:solidFill>
            <a:srgbClr val="40404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Arial" panose="020B0604020202020204" pitchFamily="34" charset="0"/>
                <a:cs typeface="Arial" panose="020B0604020202020204" pitchFamily="34" charset="0"/>
              </a:rPr>
              <a:t>High</a:t>
            </a:r>
          </a:p>
          <a:p>
            <a:pPr algn="ctr"/>
            <a:r>
              <a:rPr lang="en-US" sz="1400" dirty="0" smtClean="0">
                <a:latin typeface="Arial" panose="020B0604020202020204" pitchFamily="34" charset="0"/>
                <a:cs typeface="Arial" panose="020B0604020202020204" pitchFamily="34" charset="0"/>
              </a:rPr>
              <a:t>&gt;15,000</a:t>
            </a:r>
            <a:endParaRPr lang="en-US" sz="1400" dirty="0">
              <a:latin typeface="Arial" panose="020B0604020202020204" pitchFamily="34" charset="0"/>
              <a:cs typeface="Arial" panose="020B0604020202020204" pitchFamily="34" charset="0"/>
            </a:endParaRPr>
          </a:p>
        </p:txBody>
      </p:sp>
      <p:sp>
        <p:nvSpPr>
          <p:cNvPr id="36" name="Rectangle 35"/>
          <p:cNvSpPr/>
          <p:nvPr/>
        </p:nvSpPr>
        <p:spPr>
          <a:xfrm>
            <a:off x="128650" y="3584532"/>
            <a:ext cx="1348265" cy="924196"/>
          </a:xfrm>
          <a:prstGeom prst="rect">
            <a:avLst/>
          </a:prstGeom>
          <a:solidFill>
            <a:srgbClr val="BFBFB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Arial" panose="020B0604020202020204" pitchFamily="34" charset="0"/>
                <a:cs typeface="Arial" panose="020B0604020202020204" pitchFamily="34" charset="0"/>
              </a:rPr>
              <a:t>Medium</a:t>
            </a:r>
          </a:p>
          <a:p>
            <a:pPr algn="ctr"/>
            <a:r>
              <a:rPr lang="en-US" sz="1400" dirty="0" smtClean="0">
                <a:solidFill>
                  <a:schemeClr val="tx1"/>
                </a:solidFill>
                <a:latin typeface="Arial" panose="020B0604020202020204" pitchFamily="34" charset="0"/>
                <a:cs typeface="Arial" panose="020B0604020202020204" pitchFamily="34" charset="0"/>
              </a:rPr>
              <a:t>1,000–15,000</a:t>
            </a:r>
            <a:endParaRPr lang="en-US" sz="1400" dirty="0">
              <a:solidFill>
                <a:schemeClr val="tx1"/>
              </a:solidFill>
              <a:latin typeface="Arial" panose="020B0604020202020204" pitchFamily="34" charset="0"/>
              <a:cs typeface="Arial" panose="020B0604020202020204" pitchFamily="34" charset="0"/>
            </a:endParaRPr>
          </a:p>
        </p:txBody>
      </p:sp>
      <p:sp>
        <p:nvSpPr>
          <p:cNvPr id="37" name="Rectangle 36"/>
          <p:cNvSpPr/>
          <p:nvPr/>
        </p:nvSpPr>
        <p:spPr>
          <a:xfrm>
            <a:off x="128650" y="4491476"/>
            <a:ext cx="1348265" cy="850286"/>
          </a:xfrm>
          <a:prstGeom prst="rect">
            <a:avLst/>
          </a:prstGeom>
          <a:solidFill>
            <a:srgbClr val="F8F8F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Arial" panose="020B0604020202020204" pitchFamily="34" charset="0"/>
                <a:cs typeface="Arial" panose="020B0604020202020204" pitchFamily="34" charset="0"/>
              </a:rPr>
              <a:t>Low</a:t>
            </a:r>
          </a:p>
          <a:p>
            <a:pPr algn="ctr"/>
            <a:r>
              <a:rPr lang="en-US" sz="1200" b="1" dirty="0" smtClean="0">
                <a:solidFill>
                  <a:schemeClr val="tx1"/>
                </a:solidFill>
                <a:latin typeface="Arial" panose="020B0604020202020204" pitchFamily="34" charset="0"/>
                <a:cs typeface="Arial" panose="020B0604020202020204" pitchFamily="34" charset="0"/>
              </a:rPr>
              <a:t>&lt;1000</a:t>
            </a:r>
            <a:endParaRPr lang="en-US" sz="1200" b="1" dirty="0">
              <a:solidFill>
                <a:schemeClr val="tx1"/>
              </a:solidFill>
              <a:latin typeface="Arial" panose="020B0604020202020204" pitchFamily="34" charset="0"/>
              <a:cs typeface="Arial" panose="020B0604020202020204" pitchFamily="34" charset="0"/>
            </a:endParaRPr>
          </a:p>
        </p:txBody>
      </p:sp>
      <p:sp>
        <p:nvSpPr>
          <p:cNvPr id="30" name="TextBox 29"/>
          <p:cNvSpPr txBox="1"/>
          <p:nvPr/>
        </p:nvSpPr>
        <p:spPr>
          <a:xfrm>
            <a:off x="1714500" y="5224790"/>
            <a:ext cx="469027" cy="261610"/>
          </a:xfrm>
          <a:prstGeom prst="rect">
            <a:avLst/>
          </a:prstGeom>
          <a:solidFill>
            <a:schemeClr val="bg1"/>
          </a:solidFill>
        </p:spPr>
        <p:txBody>
          <a:bodyPr wrap="square" rtlCol="0">
            <a:spAutoFit/>
          </a:bodyPr>
          <a:lstStyle/>
          <a:p>
            <a:pPr algn="r"/>
            <a:r>
              <a:rPr lang="en-US" sz="1100" b="1" dirty="0">
                <a:latin typeface="Arial" pitchFamily="34" charset="0"/>
                <a:cs typeface="Arial" pitchFamily="34" charset="0"/>
              </a:rPr>
              <a:t>1</a:t>
            </a:r>
            <a:r>
              <a:rPr lang="en-US" sz="1100" b="1" dirty="0" smtClean="0">
                <a:latin typeface="Arial" pitchFamily="34" charset="0"/>
                <a:cs typeface="Arial" pitchFamily="34" charset="0"/>
              </a:rPr>
              <a:t>00</a:t>
            </a:r>
            <a:endParaRPr lang="en-US" sz="1100" b="1" dirty="0">
              <a:latin typeface="Arial" pitchFamily="34" charset="0"/>
              <a:cs typeface="Arial" pitchFamily="34" charset="0"/>
            </a:endParaRPr>
          </a:p>
        </p:txBody>
      </p:sp>
    </p:spTree>
    <p:extLst>
      <p:ext uri="{BB962C8B-B14F-4D97-AF65-F5344CB8AC3E}">
        <p14:creationId xmlns:p14="http://schemas.microsoft.com/office/powerpoint/2010/main" val="90845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animBg="1"/>
      <p:bldP spid="33" grpId="0" animBg="1"/>
      <p:bldP spid="34" grpId="0" animBg="1"/>
      <p:bldP spid="36" grpId="0" animBg="1"/>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85800" y="5257800"/>
            <a:ext cx="7543800" cy="496435"/>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lstStyle/>
          <a:p>
            <a:r>
              <a:rPr lang="en-US" dirty="0" smtClean="0"/>
              <a:t>Antigen Density</a:t>
            </a:r>
            <a:endParaRPr lang="en-US" dirty="0"/>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04800" y="1697702"/>
            <a:ext cx="4419600" cy="2765584"/>
          </a:xfrm>
          <a:prstGeom prst="rect">
            <a:avLst/>
          </a:prstGeom>
        </p:spPr>
      </p:pic>
      <p:sp>
        <p:nvSpPr>
          <p:cNvPr id="6" name="TextBox 5"/>
          <p:cNvSpPr txBox="1"/>
          <p:nvPr/>
        </p:nvSpPr>
        <p:spPr>
          <a:xfrm>
            <a:off x="1802179" y="4583668"/>
            <a:ext cx="1244250" cy="369332"/>
          </a:xfrm>
          <a:prstGeom prst="rect">
            <a:avLst/>
          </a:prstGeom>
          <a:noFill/>
        </p:spPr>
        <p:txBody>
          <a:bodyPr wrap="none" rtlCol="0">
            <a:spAutoFit/>
          </a:bodyPr>
          <a:lstStyle/>
          <a:p>
            <a:pPr algn="ctr"/>
            <a:r>
              <a:rPr lang="en-US" dirty="0" smtClean="0">
                <a:solidFill>
                  <a:srgbClr val="FF0000"/>
                </a:solidFill>
              </a:rPr>
              <a:t>T cell panel</a:t>
            </a:r>
            <a:endParaRPr lang="en-US" dirty="0">
              <a:solidFill>
                <a:srgbClr val="FF0000"/>
              </a:solidFill>
            </a:endParaRPr>
          </a:p>
        </p:txBody>
      </p:sp>
      <p:pic>
        <p:nvPicPr>
          <p:cNvPr id="7" name="Picture 6" descr="130808_b-cell Ag density figure_sized.tif"/>
          <p:cNvPicPr>
            <a:picLocks noChangeAspect="1"/>
          </p:cNvPicPr>
          <p:nvPr/>
        </p:nvPicPr>
        <p:blipFill rotWithShape="1">
          <a:blip r:embed="rId4" cstate="print">
            <a:extLst>
              <a:ext uri="{28A0092B-C50C-407E-A947-70E740481C1C}">
                <a14:useLocalDpi xmlns:a14="http://schemas.microsoft.com/office/drawing/2010/main" val="0"/>
              </a:ext>
            </a:extLst>
          </a:blip>
          <a:srcRect l="11900"/>
          <a:stretch/>
        </p:blipFill>
        <p:spPr>
          <a:xfrm>
            <a:off x="4724400" y="1774855"/>
            <a:ext cx="3410951" cy="2764502"/>
          </a:xfrm>
          <a:prstGeom prst="rect">
            <a:avLst/>
          </a:prstGeom>
        </p:spPr>
      </p:pic>
      <p:sp>
        <p:nvSpPr>
          <p:cNvPr id="8" name="TextBox 7"/>
          <p:cNvSpPr txBox="1"/>
          <p:nvPr/>
        </p:nvSpPr>
        <p:spPr>
          <a:xfrm>
            <a:off x="5836256" y="4583668"/>
            <a:ext cx="1257075" cy="369332"/>
          </a:xfrm>
          <a:prstGeom prst="rect">
            <a:avLst/>
          </a:prstGeom>
          <a:noFill/>
        </p:spPr>
        <p:txBody>
          <a:bodyPr wrap="none" rtlCol="0">
            <a:spAutoFit/>
          </a:bodyPr>
          <a:lstStyle/>
          <a:p>
            <a:pPr algn="ctr"/>
            <a:r>
              <a:rPr lang="en-US" dirty="0" smtClean="0">
                <a:solidFill>
                  <a:srgbClr val="FF0000"/>
                </a:solidFill>
              </a:rPr>
              <a:t>B cell panel</a:t>
            </a:r>
            <a:endParaRPr lang="en-US" dirty="0">
              <a:solidFill>
                <a:srgbClr val="FF0000"/>
              </a:solidFill>
            </a:endParaRPr>
          </a:p>
        </p:txBody>
      </p:sp>
      <p:sp>
        <p:nvSpPr>
          <p:cNvPr id="3" name="Rectangle 2"/>
          <p:cNvSpPr/>
          <p:nvPr/>
        </p:nvSpPr>
        <p:spPr>
          <a:xfrm>
            <a:off x="2133600" y="2368347"/>
            <a:ext cx="290704" cy="20512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6947979" y="2368347"/>
            <a:ext cx="290704" cy="20512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3"/>
          <p:cNvSpPr txBox="1">
            <a:spLocks noChangeArrowheads="1"/>
          </p:cNvSpPr>
          <p:nvPr/>
        </p:nvSpPr>
        <p:spPr>
          <a:xfrm>
            <a:off x="286657" y="5321678"/>
            <a:ext cx="8436438" cy="432557"/>
          </a:xfrm>
          <a:prstGeom prst="rect">
            <a:avLst/>
          </a:prstGeom>
        </p:spPr>
        <p:txBody>
          <a:bodyPr vert="horz" lIns="91440" tIns="45720" rIns="91440" bIns="45720" rtlCol="0">
            <a:normAutofit/>
          </a:bodyPr>
          <a:lstStyle>
            <a:lvl1pPr marL="342900" indent="-342900">
              <a:spcBef>
                <a:spcPct val="20000"/>
              </a:spcBef>
              <a:buFont typeface="Arial" pitchFamily="34" charset="0"/>
              <a:buChar char="•"/>
              <a:defRPr sz="2400">
                <a:solidFill>
                  <a:srgbClr val="000099"/>
                </a:solidFill>
                <a:latin typeface="Arial" pitchFamily="34" charset="0"/>
                <a:cs typeface="Arial" pitchFamily="34" charset="0"/>
              </a:defRPr>
            </a:lvl1pPr>
            <a:lvl2pPr marL="742950" indent="-285750">
              <a:spcBef>
                <a:spcPct val="20000"/>
              </a:spcBef>
              <a:buFont typeface="Arial" pitchFamily="34" charset="0"/>
              <a:buChar char="–"/>
              <a:defRPr sz="2000">
                <a:solidFill>
                  <a:srgbClr val="000099"/>
                </a:solidFill>
                <a:latin typeface="Arial" pitchFamily="34" charset="0"/>
                <a:cs typeface="Arial" pitchFamily="34" charset="0"/>
              </a:defRPr>
            </a:lvl2pPr>
            <a:lvl3pPr marL="1143000" indent="-228600">
              <a:spcBef>
                <a:spcPct val="20000"/>
              </a:spcBef>
              <a:buFont typeface="Arial" pitchFamily="34" charset="0"/>
              <a:buChar char="•"/>
              <a:defRPr>
                <a:solidFill>
                  <a:srgbClr val="000099"/>
                </a:solidFill>
                <a:latin typeface="Arial" pitchFamily="34" charset="0"/>
                <a:cs typeface="Arial" pitchFamily="34" charset="0"/>
              </a:defRPr>
            </a:lvl3pPr>
            <a:lvl4pPr marL="1600200" indent="-228600">
              <a:spcBef>
                <a:spcPct val="20000"/>
              </a:spcBef>
              <a:buFont typeface="Arial" pitchFamily="34" charset="0"/>
              <a:buChar char="–"/>
              <a:defRPr sz="1600">
                <a:solidFill>
                  <a:srgbClr val="000099"/>
                </a:solidFill>
                <a:latin typeface="Arial" pitchFamily="34" charset="0"/>
                <a:cs typeface="Arial" pitchFamily="34" charset="0"/>
              </a:defRPr>
            </a:lvl4pPr>
            <a:lvl5pPr marL="2057400" indent="-228600">
              <a:spcBef>
                <a:spcPct val="20000"/>
              </a:spcBef>
              <a:buFont typeface="Arial" pitchFamily="34" charset="0"/>
              <a:buChar char="»"/>
              <a:defRPr sz="1600">
                <a:solidFill>
                  <a:srgbClr val="000099"/>
                </a:solidFill>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457200" lvl="1" indent="0">
              <a:buFont typeface="Arial" pitchFamily="34" charset="0"/>
              <a:buNone/>
            </a:pPr>
            <a:r>
              <a:rPr lang="en-US" dirty="0" smtClean="0">
                <a:solidFill>
                  <a:prstClr val="white"/>
                </a:solidFill>
              </a:rPr>
              <a:t>Expression of a given antigen can vary based upon the cell type. </a:t>
            </a:r>
            <a:endParaRPr lang="en-US" dirty="0">
              <a:solidFill>
                <a:prstClr val="white"/>
              </a:solidFill>
            </a:endParaRPr>
          </a:p>
        </p:txBody>
      </p:sp>
    </p:spTree>
    <p:extLst>
      <p:ext uri="{BB962C8B-B14F-4D97-AF65-F5344CB8AC3E}">
        <p14:creationId xmlns:p14="http://schemas.microsoft.com/office/powerpoint/2010/main" val="9304170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2209800"/>
            <a:ext cx="855345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bwMode="auto">
          <a:xfrm>
            <a:off x="927100" y="152400"/>
            <a:ext cx="89789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defRPr/>
            </a:pPr>
            <a:r>
              <a:rPr lang="en-US" sz="3200" b="1" dirty="0" smtClean="0">
                <a:solidFill>
                  <a:srgbClr val="000099"/>
                </a:solidFill>
                <a:latin typeface="Arial" pitchFamily="34" charset="0"/>
                <a:cs typeface="Arial" pitchFamily="34" charset="0"/>
              </a:rPr>
              <a:t>Antigen/Fluorochrome Combinations</a:t>
            </a:r>
            <a:endParaRPr lang="en-US" sz="3200" b="1" dirty="0">
              <a:solidFill>
                <a:srgbClr val="000099"/>
              </a:solidFill>
              <a:latin typeface="Arial" pitchFamily="34" charset="0"/>
              <a:cs typeface="Arial" pitchFamily="34" charset="0"/>
            </a:endParaRPr>
          </a:p>
        </p:txBody>
      </p:sp>
      <p:sp>
        <p:nvSpPr>
          <p:cNvPr id="11" name="Down Arrow 10"/>
          <p:cNvSpPr/>
          <p:nvPr/>
        </p:nvSpPr>
        <p:spPr>
          <a:xfrm rot="600000">
            <a:off x="6884108" y="1384605"/>
            <a:ext cx="242696" cy="1313444"/>
          </a:xfrm>
          <a:prstGeom prst="downArrow">
            <a:avLst/>
          </a:prstGeom>
          <a:solidFill>
            <a:schemeClr val="bg1">
              <a:lumMod val="65000"/>
            </a:schemeClr>
          </a:solidFill>
          <a:ln>
            <a:no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12"/>
          <p:cNvSpPr/>
          <p:nvPr/>
        </p:nvSpPr>
        <p:spPr>
          <a:xfrm>
            <a:off x="7900436" y="1809661"/>
            <a:ext cx="228600" cy="614316"/>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wn Arrow 13"/>
          <p:cNvSpPr/>
          <p:nvPr/>
        </p:nvSpPr>
        <p:spPr>
          <a:xfrm>
            <a:off x="6096000" y="1822189"/>
            <a:ext cx="228600" cy="614316"/>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Down Arrow 14"/>
          <p:cNvSpPr/>
          <p:nvPr/>
        </p:nvSpPr>
        <p:spPr>
          <a:xfrm>
            <a:off x="4353147" y="1816873"/>
            <a:ext cx="228600" cy="614316"/>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Down Arrow 15"/>
          <p:cNvSpPr/>
          <p:nvPr/>
        </p:nvSpPr>
        <p:spPr>
          <a:xfrm>
            <a:off x="2893879" y="1809661"/>
            <a:ext cx="228600" cy="614316"/>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7458468" y="1524000"/>
            <a:ext cx="1107996" cy="369332"/>
          </a:xfrm>
          <a:prstGeom prst="rect">
            <a:avLst/>
          </a:prstGeom>
          <a:solidFill>
            <a:schemeClr val="tx1">
              <a:lumMod val="85000"/>
              <a:lumOff val="15000"/>
            </a:schemeClr>
          </a:solidFill>
        </p:spPr>
        <p:txBody>
          <a:bodyPr wrap="square" rtlCol="0" anchor="ctr">
            <a:spAutoFit/>
          </a:bodyPr>
          <a:lstStyle>
            <a:defPPr>
              <a:defRPr lang="en-US"/>
            </a:defPPr>
            <a:lvl1pPr algn="ctr">
              <a:defRPr sz="1400" b="1">
                <a:solidFill>
                  <a:schemeClr val="bg1">
                    <a:lumMod val="85000"/>
                  </a:schemeClr>
                </a:solidFill>
              </a:defRPr>
            </a:lvl1pPr>
          </a:lstStyle>
          <a:p>
            <a:r>
              <a:rPr lang="en-US" sz="1800" dirty="0" smtClean="0">
                <a:latin typeface="Arial" pitchFamily="34" charset="0"/>
                <a:cs typeface="Arial" pitchFamily="34" charset="0"/>
              </a:rPr>
              <a:t>High       </a:t>
            </a:r>
            <a:endParaRPr lang="en-US" sz="1800" dirty="0">
              <a:latin typeface="Arial" pitchFamily="34" charset="0"/>
              <a:cs typeface="Arial" pitchFamily="34" charset="0"/>
            </a:endParaRPr>
          </a:p>
        </p:txBody>
      </p:sp>
      <p:sp>
        <p:nvSpPr>
          <p:cNvPr id="19" name="TextBox 18"/>
          <p:cNvSpPr txBox="1"/>
          <p:nvPr/>
        </p:nvSpPr>
        <p:spPr>
          <a:xfrm>
            <a:off x="2590800" y="1524000"/>
            <a:ext cx="870909" cy="369332"/>
          </a:xfrm>
          <a:prstGeom prst="rect">
            <a:avLst/>
          </a:prstGeom>
          <a:solidFill>
            <a:srgbClr val="F8F8F8"/>
          </a:solidFill>
          <a:ln>
            <a:solidFill>
              <a:schemeClr val="bg1">
                <a:lumMod val="50000"/>
              </a:schemeClr>
            </a:solidFill>
          </a:ln>
        </p:spPr>
        <p:txBody>
          <a:bodyPr wrap="square" rtlCol="0">
            <a:spAutoFit/>
          </a:bodyPr>
          <a:lstStyle/>
          <a:p>
            <a:pPr algn="ctr"/>
            <a:r>
              <a:rPr lang="en-US" b="1" dirty="0" smtClean="0">
                <a:latin typeface="Arial" pitchFamily="34" charset="0"/>
                <a:cs typeface="Arial" pitchFamily="34" charset="0"/>
              </a:rPr>
              <a:t>Low</a:t>
            </a:r>
            <a:endParaRPr lang="en-US" b="1" dirty="0">
              <a:latin typeface="Arial" pitchFamily="34" charset="0"/>
              <a:cs typeface="Arial" pitchFamily="34" charset="0"/>
            </a:endParaRPr>
          </a:p>
        </p:txBody>
      </p:sp>
      <p:sp>
        <p:nvSpPr>
          <p:cNvPr id="10" name="Down Arrow 9"/>
          <p:cNvSpPr/>
          <p:nvPr/>
        </p:nvSpPr>
        <p:spPr>
          <a:xfrm rot="300000">
            <a:off x="3674463" y="1359764"/>
            <a:ext cx="228600" cy="1371600"/>
          </a:xfrm>
          <a:prstGeom prst="downArrow">
            <a:avLst/>
          </a:prstGeom>
          <a:solidFill>
            <a:schemeClr val="bg1">
              <a:lumMod val="65000"/>
            </a:schemeClr>
          </a:solidFill>
          <a:ln>
            <a:noFill/>
          </a:ln>
          <a:scene3d>
            <a:camera prst="orthographicFront">
              <a:rot lat="0" lon="0" rev="183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4343400" y="1524000"/>
            <a:ext cx="1981200" cy="369332"/>
          </a:xfrm>
          <a:prstGeom prst="rect">
            <a:avLst/>
          </a:prstGeom>
          <a:solidFill>
            <a:srgbClr val="BFBFBF"/>
          </a:solidFill>
          <a:ln>
            <a:noFill/>
          </a:ln>
        </p:spPr>
        <p:txBody>
          <a:bodyPr wrap="square" rtlCol="0">
            <a:spAutoFit/>
          </a:bodyPr>
          <a:lstStyle/>
          <a:p>
            <a:pPr algn="ctr"/>
            <a:r>
              <a:rPr lang="en-US" b="1" dirty="0" smtClean="0">
                <a:latin typeface="Arial" pitchFamily="34" charset="0"/>
                <a:cs typeface="Arial" pitchFamily="34" charset="0"/>
              </a:rPr>
              <a:t>Medium</a:t>
            </a:r>
            <a:endParaRPr lang="en-US" b="1" dirty="0">
              <a:latin typeface="Arial" pitchFamily="34" charset="0"/>
              <a:cs typeface="Arial" pitchFamily="34" charset="0"/>
            </a:endParaRPr>
          </a:p>
        </p:txBody>
      </p:sp>
    </p:spTree>
    <p:extLst>
      <p:ext uri="{BB962C8B-B14F-4D97-AF65-F5344CB8AC3E}">
        <p14:creationId xmlns:p14="http://schemas.microsoft.com/office/powerpoint/2010/main" val="232925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right)">
                                      <p:cBhvr>
                                        <p:cTn id="29" dur="500"/>
                                        <p:tgtEl>
                                          <p:spTgt spid="11"/>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right)">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7" grpId="0" animBg="1"/>
      <p:bldP spid="19" grpId="0" animBg="1"/>
      <p:bldP spid="10"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16732"/>
            <a:ext cx="8229600" cy="1143000"/>
          </a:xfrm>
        </p:spPr>
        <p:txBody>
          <a:bodyPr/>
          <a:lstStyle/>
          <a:p>
            <a:r>
              <a:rPr lang="en-US" sz="2800" b="1" dirty="0" smtClean="0">
                <a:solidFill>
                  <a:srgbClr val="002060"/>
                </a:solidFill>
              </a:rPr>
              <a:t>Revealing What is Hidden</a:t>
            </a:r>
            <a:endParaRPr lang="en-US" sz="2800" b="1" dirty="0">
              <a:solidFill>
                <a:srgbClr val="002060"/>
              </a:solidFill>
            </a:endParaRPr>
          </a:p>
        </p:txBody>
      </p:sp>
      <p:sp>
        <p:nvSpPr>
          <p:cNvPr id="3" name="Content Placeholder 2"/>
          <p:cNvSpPr>
            <a:spLocks noGrp="1"/>
          </p:cNvSpPr>
          <p:nvPr>
            <p:ph idx="1"/>
          </p:nvPr>
        </p:nvSpPr>
        <p:spPr>
          <a:xfrm>
            <a:off x="304800" y="1791702"/>
            <a:ext cx="4495800" cy="4679950"/>
          </a:xfrm>
        </p:spPr>
        <p:txBody>
          <a:bodyPr/>
          <a:lstStyle/>
          <a:p>
            <a:pPr marL="0" indent="0">
              <a:lnSpc>
                <a:spcPct val="90000"/>
              </a:lnSpc>
              <a:buNone/>
            </a:pPr>
            <a:endParaRPr lang="en-US" sz="2000" dirty="0" smtClean="0">
              <a:solidFill>
                <a:schemeClr val="accent4">
                  <a:lumMod val="10000"/>
                </a:schemeClr>
              </a:solidFill>
            </a:endParaRPr>
          </a:p>
          <a:p>
            <a:pPr marL="0" indent="0" algn="ctr">
              <a:lnSpc>
                <a:spcPct val="90000"/>
              </a:lnSpc>
              <a:buNone/>
            </a:pPr>
            <a:r>
              <a:rPr lang="en-US" sz="2000" dirty="0" smtClean="0">
                <a:solidFill>
                  <a:schemeClr val="accent4">
                    <a:lumMod val="10000"/>
                  </a:schemeClr>
                </a:solidFill>
              </a:rPr>
              <a:t>The </a:t>
            </a:r>
            <a:r>
              <a:rPr lang="en-US" sz="2000" dirty="0">
                <a:solidFill>
                  <a:schemeClr val="accent4">
                    <a:lumMod val="10000"/>
                  </a:schemeClr>
                </a:solidFill>
              </a:rPr>
              <a:t>most basic information to be derived from any flow cytometry experiment is </a:t>
            </a:r>
            <a:r>
              <a:rPr lang="en-US" sz="1800" b="1" i="1" dirty="0">
                <a:solidFill>
                  <a:schemeClr val="accent1"/>
                </a:solidFill>
              </a:rPr>
              <a:t>w</a:t>
            </a:r>
            <a:r>
              <a:rPr lang="en-US" sz="1800" b="1" i="1" dirty="0" smtClean="0">
                <a:solidFill>
                  <a:schemeClr val="accent1"/>
                </a:solidFill>
              </a:rPr>
              <a:t>hether </a:t>
            </a:r>
            <a:r>
              <a:rPr lang="en-US" sz="1800" b="1" i="1" dirty="0">
                <a:solidFill>
                  <a:schemeClr val="accent1"/>
                </a:solidFill>
              </a:rPr>
              <a:t>the </a:t>
            </a:r>
            <a:r>
              <a:rPr lang="en-US" sz="1800" b="1" i="1" dirty="0" smtClean="0">
                <a:solidFill>
                  <a:schemeClr val="accent1"/>
                </a:solidFill>
              </a:rPr>
              <a:t>cells </a:t>
            </a:r>
            <a:r>
              <a:rPr lang="en-US" sz="1800" b="1" i="1" dirty="0">
                <a:solidFill>
                  <a:schemeClr val="accent1"/>
                </a:solidFill>
              </a:rPr>
              <a:t>of interest are positive for a given </a:t>
            </a:r>
            <a:r>
              <a:rPr lang="en-US" sz="1800" b="1" i="1" dirty="0" smtClean="0">
                <a:solidFill>
                  <a:schemeClr val="accent1"/>
                </a:solidFill>
              </a:rPr>
              <a:t>marker</a:t>
            </a:r>
          </a:p>
          <a:p>
            <a:pPr marL="0" indent="0">
              <a:lnSpc>
                <a:spcPct val="90000"/>
              </a:lnSpc>
              <a:buNone/>
            </a:pPr>
            <a:endParaRPr lang="en-US" sz="1800" dirty="0">
              <a:solidFill>
                <a:schemeClr val="accent4">
                  <a:lumMod val="10000"/>
                </a:schemeClr>
              </a:solidFill>
            </a:endParaRPr>
          </a:p>
          <a:p>
            <a:pPr marL="233363" indent="-233363">
              <a:lnSpc>
                <a:spcPct val="90000"/>
              </a:lnSpc>
            </a:pPr>
            <a:endParaRPr lang="en-US" sz="900" dirty="0" smtClean="0">
              <a:solidFill>
                <a:schemeClr val="accent4">
                  <a:lumMod val="10000"/>
                </a:schemeClr>
              </a:solidFill>
            </a:endParaRPr>
          </a:p>
          <a:p>
            <a:pPr marL="233363" indent="-233363">
              <a:lnSpc>
                <a:spcPct val="90000"/>
              </a:lnSpc>
            </a:pPr>
            <a:endParaRPr lang="en-US" sz="900" dirty="0" smtClean="0">
              <a:solidFill>
                <a:schemeClr val="accent4">
                  <a:lumMod val="10000"/>
                </a:schemeClr>
              </a:solidFill>
            </a:endParaRPr>
          </a:p>
          <a:p>
            <a:pPr marL="457200" lvl="1" indent="0" algn="ctr">
              <a:lnSpc>
                <a:spcPct val="90000"/>
              </a:lnSpc>
              <a:buNone/>
            </a:pPr>
            <a:r>
              <a:rPr lang="en-US" dirty="0" smtClean="0">
                <a:solidFill>
                  <a:schemeClr val="accent4">
                    <a:lumMod val="10000"/>
                  </a:schemeClr>
                </a:solidFill>
              </a:rPr>
              <a:t>Flow cytometry’s major </a:t>
            </a:r>
            <a:r>
              <a:rPr lang="en-US" dirty="0">
                <a:solidFill>
                  <a:schemeClr val="accent4">
                    <a:lumMod val="10000"/>
                  </a:schemeClr>
                </a:solidFill>
              </a:rPr>
              <a:t>challenge </a:t>
            </a:r>
            <a:r>
              <a:rPr lang="en-US" dirty="0" smtClean="0">
                <a:solidFill>
                  <a:schemeClr val="accent4">
                    <a:lumMod val="10000"/>
                  </a:schemeClr>
                </a:solidFill>
              </a:rPr>
              <a:t>is revealing dim events / populations which are hidden in the background</a:t>
            </a:r>
            <a:r>
              <a:rPr lang="en-US" i="1" dirty="0" smtClean="0">
                <a:solidFill>
                  <a:schemeClr val="accent4">
                    <a:lumMod val="10000"/>
                  </a:schemeClr>
                </a:solidFill>
              </a:rPr>
              <a:t>.</a:t>
            </a:r>
            <a:r>
              <a:rPr lang="en-US" i="1" dirty="0" smtClean="0"/>
              <a:t> </a:t>
            </a:r>
            <a:endParaRPr lang="en-US" i="1" dirty="0"/>
          </a:p>
        </p:txBody>
      </p:sp>
      <p:pic>
        <p:nvPicPr>
          <p:cNvPr id="4" name="Picture 7" descr="halbp1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295400"/>
            <a:ext cx="3850215" cy="48290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64183" y="2404646"/>
            <a:ext cx="798617" cy="338554"/>
          </a:xfrm>
          <a:prstGeom prst="rect">
            <a:avLst/>
          </a:prstGeom>
          <a:noFill/>
        </p:spPr>
        <p:txBody>
          <a:bodyPr wrap="none" rtlCol="0">
            <a:spAutoFit/>
          </a:bodyPr>
          <a:lstStyle/>
          <a:p>
            <a:r>
              <a:rPr lang="en-US" sz="1600" dirty="0" smtClean="0">
                <a:solidFill>
                  <a:srgbClr val="FFFFFF"/>
                </a:solidFill>
              </a:rPr>
              <a:t>CD8→</a:t>
            </a:r>
            <a:endParaRPr lang="en-US" sz="1600" dirty="0">
              <a:solidFill>
                <a:srgbClr val="FFFFFF"/>
              </a:solidFill>
            </a:endParaRPr>
          </a:p>
        </p:txBody>
      </p:sp>
      <p:sp>
        <p:nvSpPr>
          <p:cNvPr id="6" name="TextBox 5"/>
          <p:cNvSpPr txBox="1"/>
          <p:nvPr/>
        </p:nvSpPr>
        <p:spPr>
          <a:xfrm>
            <a:off x="5257800" y="1490246"/>
            <a:ext cx="912430" cy="338554"/>
          </a:xfrm>
          <a:prstGeom prst="rect">
            <a:avLst/>
          </a:prstGeom>
          <a:noFill/>
        </p:spPr>
        <p:txBody>
          <a:bodyPr wrap="none" rtlCol="0">
            <a:spAutoFit/>
          </a:bodyPr>
          <a:lstStyle/>
          <a:p>
            <a:r>
              <a:rPr lang="en-US" sz="1600" dirty="0" smtClean="0">
                <a:solidFill>
                  <a:srgbClr val="FFFFFF"/>
                </a:solidFill>
              </a:rPr>
              <a:t>CD19→</a:t>
            </a:r>
            <a:endParaRPr lang="en-US" sz="1600" dirty="0">
              <a:solidFill>
                <a:srgbClr val="FFFFFF"/>
              </a:solidFill>
            </a:endParaRPr>
          </a:p>
        </p:txBody>
      </p:sp>
      <p:sp>
        <p:nvSpPr>
          <p:cNvPr id="7" name="TextBox 6"/>
          <p:cNvSpPr txBox="1"/>
          <p:nvPr/>
        </p:nvSpPr>
        <p:spPr>
          <a:xfrm>
            <a:off x="5181600" y="4081046"/>
            <a:ext cx="912430" cy="338554"/>
          </a:xfrm>
          <a:prstGeom prst="rect">
            <a:avLst/>
          </a:prstGeom>
          <a:noFill/>
        </p:spPr>
        <p:txBody>
          <a:bodyPr wrap="none" rtlCol="0">
            <a:spAutoFit/>
          </a:bodyPr>
          <a:lstStyle/>
          <a:p>
            <a:r>
              <a:rPr lang="en-US" sz="1600" dirty="0" smtClean="0">
                <a:solidFill>
                  <a:srgbClr val="FFFFFF"/>
                </a:solidFill>
              </a:rPr>
              <a:t>CD25→</a:t>
            </a:r>
            <a:endParaRPr lang="en-US" sz="1600" dirty="0">
              <a:solidFill>
                <a:srgbClr val="FFFFFF"/>
              </a:solidFill>
            </a:endParaRPr>
          </a:p>
        </p:txBody>
      </p:sp>
    </p:spTree>
    <p:extLst>
      <p:ext uri="{BB962C8B-B14F-4D97-AF65-F5344CB8AC3E}">
        <p14:creationId xmlns:p14="http://schemas.microsoft.com/office/powerpoint/2010/main" val="3174919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7333602" cy="942975"/>
          </a:xfrm>
        </p:spPr>
        <p:txBody>
          <a:bodyPr vert="horz" lIns="91440" tIns="45720" rIns="91440" bIns="45720" rtlCol="0" anchor="ctr">
            <a:noAutofit/>
          </a:bodyPr>
          <a:lstStyle/>
          <a:p>
            <a:r>
              <a:rPr lang="en-US" dirty="0"/>
              <a:t>Elements of </a:t>
            </a:r>
            <a:r>
              <a:rPr lang="en-US" dirty="0" smtClean="0"/>
              <a:t>Multicolor </a:t>
            </a:r>
            <a:br>
              <a:rPr lang="en-US" dirty="0" smtClean="0"/>
            </a:br>
            <a:r>
              <a:rPr lang="en-US" dirty="0" smtClean="0"/>
              <a:t>Flow </a:t>
            </a:r>
            <a:r>
              <a:rPr lang="en-US" dirty="0"/>
              <a:t>Cytometry </a:t>
            </a:r>
          </a:p>
        </p:txBody>
      </p:sp>
      <p:sp>
        <p:nvSpPr>
          <p:cNvPr id="4" name="Content Placeholder 3"/>
          <p:cNvSpPr>
            <a:spLocks noGrp="1"/>
          </p:cNvSpPr>
          <p:nvPr>
            <p:ph idx="1"/>
          </p:nvPr>
        </p:nvSpPr>
        <p:spPr>
          <a:xfrm>
            <a:off x="533400" y="2057400"/>
            <a:ext cx="8229600" cy="4525963"/>
          </a:xfrm>
        </p:spPr>
        <p:txBody>
          <a:bodyPr>
            <a:normAutofit/>
          </a:bodyPr>
          <a:lstStyle/>
          <a:p>
            <a:endParaRPr lang="en-US" dirty="0"/>
          </a:p>
          <a:p>
            <a:endParaRPr lang="en-US" dirty="0" smtClean="0"/>
          </a:p>
          <a:p>
            <a:endParaRPr lang="en-US" dirty="0"/>
          </a:p>
          <a:p>
            <a:endParaRPr lang="en-US" dirty="0"/>
          </a:p>
        </p:txBody>
      </p:sp>
      <p:sp>
        <p:nvSpPr>
          <p:cNvPr id="5" name="Rectangle 4"/>
          <p:cNvSpPr/>
          <p:nvPr/>
        </p:nvSpPr>
        <p:spPr>
          <a:xfrm>
            <a:off x="533400" y="1600200"/>
            <a:ext cx="8001000" cy="762000"/>
          </a:xfrm>
          <a:prstGeom prst="rect">
            <a:avLst/>
          </a:prstGeom>
        </p:spPr>
        <p:txBody>
          <a:bodyPr vert="horz" lIns="91440" tIns="45720" rIns="91440" bIns="45720" rtlCol="0">
            <a:normAutofit/>
          </a:bodyPr>
          <a:lstStyle/>
          <a:p>
            <a:pPr algn="ctr">
              <a:spcBef>
                <a:spcPct val="20000"/>
              </a:spcBef>
            </a:pPr>
            <a:r>
              <a:rPr lang="en-US" sz="2400" dirty="0">
                <a:solidFill>
                  <a:srgbClr val="000099"/>
                </a:solidFill>
                <a:latin typeface="Arial" pitchFamily="34" charset="0"/>
                <a:cs typeface="Arial" pitchFamily="34" charset="0"/>
              </a:rPr>
              <a:t>Considerations in designing </a:t>
            </a:r>
            <a:r>
              <a:rPr lang="en-US" sz="2400" dirty="0" smtClean="0">
                <a:solidFill>
                  <a:srgbClr val="000099"/>
                </a:solidFill>
                <a:latin typeface="Arial" pitchFamily="34" charset="0"/>
                <a:cs typeface="Arial" pitchFamily="34" charset="0"/>
              </a:rPr>
              <a:t>panels:</a:t>
            </a:r>
            <a:endParaRPr lang="en-US" sz="2400" dirty="0">
              <a:solidFill>
                <a:srgbClr val="000099"/>
              </a:solidFill>
              <a:latin typeface="Arial" pitchFamily="34" charset="0"/>
              <a:cs typeface="Arial" pitchFamily="34" charset="0"/>
            </a:endParaRPr>
          </a:p>
        </p:txBody>
      </p:sp>
      <p:graphicFrame>
        <p:nvGraphicFramePr>
          <p:cNvPr id="9" name="Diagram 8"/>
          <p:cNvGraphicFramePr/>
          <p:nvPr>
            <p:extLst>
              <p:ext uri="{D42A27DB-BD31-4B8C-83A1-F6EECF244321}">
                <p14:modId xmlns:p14="http://schemas.microsoft.com/office/powerpoint/2010/main" val="220147630"/>
              </p:ext>
            </p:extLst>
          </p:nvPr>
        </p:nvGraphicFramePr>
        <p:xfrm>
          <a:off x="1943100" y="2387600"/>
          <a:ext cx="5210175" cy="284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descr="https://encrypted-tbn3.gstatic.com/images?q=tbn:ANd9GcQtrPMsBK2nI1S_a8nfD24VYd7KvQW0GBmfs4s3SFdPHeViWxWAl-E7BJ9X7A">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0800" y="5257800"/>
            <a:ext cx="619125" cy="7143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encrypted-tbn3.gstatic.com/images?q=tbn:ANd9GcQtrPMsBK2nI1S_a8nfD24VYd7KvQW0GBmfs4s3SFdPHeViWxWAl-E7BJ9X7A">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00537" y="5257799"/>
            <a:ext cx="619125"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2476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0" y="6019800"/>
            <a:ext cx="9067800" cy="6389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lstStyle/>
          <a:p>
            <a:r>
              <a:rPr lang="en-US" dirty="0"/>
              <a:t>Resolution </a:t>
            </a:r>
            <a:r>
              <a:rPr lang="en-US" dirty="0" smtClean="0"/>
              <a:t>vs </a:t>
            </a:r>
            <a:r>
              <a:rPr lang="en-US" dirty="0"/>
              <a:t>Background</a:t>
            </a:r>
          </a:p>
        </p:txBody>
      </p:sp>
      <p:sp>
        <p:nvSpPr>
          <p:cNvPr id="5" name="Text Box 8"/>
          <p:cNvSpPr txBox="1">
            <a:spLocks noChangeArrowheads="1"/>
          </p:cNvSpPr>
          <p:nvPr/>
        </p:nvSpPr>
        <p:spPr bwMode="auto">
          <a:xfrm>
            <a:off x="1143000" y="3910247"/>
            <a:ext cx="3235374" cy="830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7" tIns="45719" rIns="91437" bIns="45719">
            <a:spAutoFit/>
          </a:bodyPr>
          <a:lstStyle>
            <a:lvl1pPr defTabSz="1298575">
              <a:defRPr sz="2400">
                <a:solidFill>
                  <a:schemeClr val="tx1"/>
                </a:solidFill>
                <a:latin typeface="Arial" charset="0"/>
                <a:ea typeface="Geneva" pitchFamily="-96" charset="-128"/>
              </a:defRPr>
            </a:lvl1pPr>
            <a:lvl2pPr marL="649288" defTabSz="1298575">
              <a:defRPr sz="2400">
                <a:solidFill>
                  <a:schemeClr val="tx1"/>
                </a:solidFill>
                <a:latin typeface="Arial" charset="0"/>
                <a:ea typeface="Geneva" pitchFamily="-96" charset="-128"/>
              </a:defRPr>
            </a:lvl2pPr>
            <a:lvl3pPr marL="1298575" defTabSz="1298575">
              <a:defRPr sz="2400">
                <a:solidFill>
                  <a:schemeClr val="tx1"/>
                </a:solidFill>
                <a:latin typeface="Arial" charset="0"/>
                <a:ea typeface="Geneva" pitchFamily="-96" charset="-128"/>
              </a:defRPr>
            </a:lvl3pPr>
            <a:lvl4pPr marL="1946275" defTabSz="1298575">
              <a:defRPr sz="2400">
                <a:solidFill>
                  <a:schemeClr val="tx1"/>
                </a:solidFill>
                <a:latin typeface="Arial" charset="0"/>
                <a:ea typeface="Geneva" pitchFamily="-96" charset="-128"/>
              </a:defRPr>
            </a:lvl4pPr>
            <a:lvl5pPr marL="2595563" defTabSz="1298575">
              <a:defRPr sz="2400">
                <a:solidFill>
                  <a:schemeClr val="tx1"/>
                </a:solidFill>
                <a:latin typeface="Arial" charset="0"/>
                <a:ea typeface="Geneva" pitchFamily="-96" charset="-128"/>
              </a:defRPr>
            </a:lvl5pPr>
            <a:lvl6pPr marL="3052763" defTabSz="1298575" eaLnBrk="0" fontAlgn="base" hangingPunct="0">
              <a:spcBef>
                <a:spcPct val="0"/>
              </a:spcBef>
              <a:spcAft>
                <a:spcPct val="0"/>
              </a:spcAft>
              <a:defRPr sz="2400">
                <a:solidFill>
                  <a:schemeClr val="tx1"/>
                </a:solidFill>
                <a:latin typeface="Arial" charset="0"/>
                <a:ea typeface="Geneva" pitchFamily="-96" charset="-128"/>
              </a:defRPr>
            </a:lvl6pPr>
            <a:lvl7pPr marL="3509963" defTabSz="1298575" eaLnBrk="0" fontAlgn="base" hangingPunct="0">
              <a:spcBef>
                <a:spcPct val="0"/>
              </a:spcBef>
              <a:spcAft>
                <a:spcPct val="0"/>
              </a:spcAft>
              <a:defRPr sz="2400">
                <a:solidFill>
                  <a:schemeClr val="tx1"/>
                </a:solidFill>
                <a:latin typeface="Arial" charset="0"/>
                <a:ea typeface="Geneva" pitchFamily="-96" charset="-128"/>
              </a:defRPr>
            </a:lvl7pPr>
            <a:lvl8pPr marL="3967163" defTabSz="1298575" eaLnBrk="0" fontAlgn="base" hangingPunct="0">
              <a:spcBef>
                <a:spcPct val="0"/>
              </a:spcBef>
              <a:spcAft>
                <a:spcPct val="0"/>
              </a:spcAft>
              <a:defRPr sz="2400">
                <a:solidFill>
                  <a:schemeClr val="tx1"/>
                </a:solidFill>
                <a:latin typeface="Arial" charset="0"/>
                <a:ea typeface="Geneva" pitchFamily="-96" charset="-128"/>
              </a:defRPr>
            </a:lvl8pPr>
            <a:lvl9pPr marL="4424363" defTabSz="1298575" eaLnBrk="0" fontAlgn="base" hangingPunct="0">
              <a:spcBef>
                <a:spcPct val="0"/>
              </a:spcBef>
              <a:spcAft>
                <a:spcPct val="0"/>
              </a:spcAft>
              <a:defRPr sz="2400">
                <a:solidFill>
                  <a:schemeClr val="tx1"/>
                </a:solidFill>
                <a:latin typeface="Arial" charset="0"/>
                <a:ea typeface="Geneva" pitchFamily="-96" charset="-128"/>
              </a:defRPr>
            </a:lvl9pPr>
          </a:lstStyle>
          <a:p>
            <a:pPr>
              <a:defRPr/>
            </a:pPr>
            <a:r>
              <a:rPr lang="en-US" sz="1600" kern="0" dirty="0">
                <a:solidFill>
                  <a:srgbClr val="000099"/>
                </a:solidFill>
              </a:rPr>
              <a:t>Negative population </a:t>
            </a:r>
            <a:r>
              <a:rPr lang="en-US" sz="1600" kern="0" dirty="0" smtClean="0">
                <a:solidFill>
                  <a:srgbClr val="000099"/>
                </a:solidFill>
              </a:rPr>
              <a:t>has</a:t>
            </a:r>
          </a:p>
          <a:p>
            <a:pPr>
              <a:defRPr/>
            </a:pPr>
            <a:r>
              <a:rPr lang="en-US" sz="1600" kern="0" dirty="0" smtClean="0">
                <a:solidFill>
                  <a:srgbClr val="000099"/>
                </a:solidFill>
              </a:rPr>
              <a:t>high background;</a:t>
            </a:r>
          </a:p>
          <a:p>
            <a:pPr>
              <a:defRPr/>
            </a:pPr>
            <a:r>
              <a:rPr lang="en-US" sz="1600" kern="0" dirty="0" smtClean="0">
                <a:solidFill>
                  <a:srgbClr val="000099"/>
                </a:solidFill>
              </a:rPr>
              <a:t>populations </a:t>
            </a:r>
            <a:r>
              <a:rPr lang="en-US" sz="1600" kern="0" dirty="0">
                <a:solidFill>
                  <a:srgbClr val="000099"/>
                </a:solidFill>
              </a:rPr>
              <a:t>not resolved</a:t>
            </a:r>
          </a:p>
        </p:txBody>
      </p:sp>
      <p:grpSp>
        <p:nvGrpSpPr>
          <p:cNvPr id="16" name="Group 15"/>
          <p:cNvGrpSpPr/>
          <p:nvPr/>
        </p:nvGrpSpPr>
        <p:grpSpPr>
          <a:xfrm>
            <a:off x="1143000" y="2514600"/>
            <a:ext cx="7010400" cy="1453889"/>
            <a:chOff x="1219200" y="1365510"/>
            <a:chExt cx="7010400" cy="1453889"/>
          </a:xfrm>
        </p:grpSpPr>
        <p:grpSp>
          <p:nvGrpSpPr>
            <p:cNvPr id="17" name="Group 16"/>
            <p:cNvGrpSpPr/>
            <p:nvPr/>
          </p:nvGrpSpPr>
          <p:grpSpPr>
            <a:xfrm>
              <a:off x="4953000" y="1676402"/>
              <a:ext cx="3276600" cy="1142997"/>
              <a:chOff x="624840" y="2724894"/>
              <a:chExt cx="3276600" cy="869678"/>
            </a:xfrm>
          </p:grpSpPr>
          <p:pic>
            <p:nvPicPr>
              <p:cNvPr id="29" name="Picture 28"/>
              <p:cNvPicPr>
                <a:picLocks noChangeAspect="1" noChangeArrowheads="1"/>
              </p:cNvPicPr>
              <p:nvPr/>
            </p:nvPicPr>
            <p:blipFill rotWithShape="1">
              <a:blip r:embed="rId3">
                <a:extLst>
                  <a:ext uri="{28A0092B-C50C-407E-A947-70E740481C1C}">
                    <a14:useLocalDpi xmlns:a14="http://schemas.microsoft.com/office/drawing/2010/main" val="0"/>
                  </a:ext>
                </a:extLst>
              </a:blip>
              <a:srcRect l="2695" t="13728" r="721" b="10714"/>
              <a:stretch/>
            </p:blipFill>
            <p:spPr bwMode="auto">
              <a:xfrm>
                <a:off x="624840" y="2724894"/>
                <a:ext cx="3276600" cy="869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29"/>
              <p:cNvSpPr/>
              <p:nvPr/>
            </p:nvSpPr>
            <p:spPr bwMode="auto">
              <a:xfrm>
                <a:off x="866251" y="2743200"/>
                <a:ext cx="2943750" cy="65635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000" kern="0" dirty="0">
                  <a:solidFill>
                    <a:srgbClr val="000099"/>
                  </a:solidFill>
                  <a:latin typeface="Verdana" charset="0"/>
                </a:endParaRPr>
              </a:p>
            </p:txBody>
          </p:sp>
        </p:grpSp>
        <p:pic>
          <p:nvPicPr>
            <p:cNvPr id="18" name="Picture 17"/>
            <p:cNvPicPr>
              <a:picLocks noChangeAspect="1" noChangeArrowheads="1"/>
            </p:cNvPicPr>
            <p:nvPr/>
          </p:nvPicPr>
          <p:blipFill rotWithShape="1">
            <a:blip r:embed="rId4">
              <a:extLst>
                <a:ext uri="{28A0092B-C50C-407E-A947-70E740481C1C}">
                  <a14:useLocalDpi xmlns:a14="http://schemas.microsoft.com/office/drawing/2010/main" val="0"/>
                </a:ext>
              </a:extLst>
            </a:blip>
            <a:srcRect l="20601" t="15665" r="55918" b="28184"/>
            <a:stretch/>
          </p:blipFill>
          <p:spPr bwMode="auto">
            <a:xfrm>
              <a:off x="5508454" y="1768411"/>
              <a:ext cx="796593" cy="793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3718" b="75000" l="58643" r="82713"/>
                      </a14:imgEffect>
                    </a14:imgLayer>
                  </a14:imgProps>
                </a:ext>
                <a:ext uri="{28A0092B-C50C-407E-A947-70E740481C1C}">
                  <a14:useLocalDpi xmlns:a14="http://schemas.microsoft.com/office/drawing/2010/main" val="0"/>
                </a:ext>
              </a:extLst>
            </a:blip>
            <a:srcRect l="55698" t="18555" r="14283" b="27410"/>
            <a:stretch/>
          </p:blipFill>
          <p:spPr bwMode="auto">
            <a:xfrm>
              <a:off x="6061589" y="2020307"/>
              <a:ext cx="1018391" cy="5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3718" b="75000" l="58643" r="82713"/>
                      </a14:imgEffect>
                    </a14:imgLayer>
                  </a14:imgProps>
                </a:ext>
                <a:ext uri="{28A0092B-C50C-407E-A947-70E740481C1C}">
                  <a14:useLocalDpi xmlns:a14="http://schemas.microsoft.com/office/drawing/2010/main" val="0"/>
                </a:ext>
              </a:extLst>
            </a:blip>
            <a:srcRect l="55698" t="30206" r="14283" b="27410"/>
            <a:stretch/>
          </p:blipFill>
          <p:spPr bwMode="auto">
            <a:xfrm>
              <a:off x="7376160" y="1702556"/>
              <a:ext cx="470015" cy="858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 Box 5"/>
            <p:cNvSpPr txBox="1">
              <a:spLocks noChangeArrowheads="1"/>
            </p:cNvSpPr>
            <p:nvPr/>
          </p:nvSpPr>
          <p:spPr bwMode="auto">
            <a:xfrm>
              <a:off x="5046312" y="1365511"/>
              <a:ext cx="1207887" cy="328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9790" tIns="64895" rIns="129790" bIns="64895">
              <a:spAutoFit/>
            </a:bodyPr>
            <a:lstStyle>
              <a:lvl1pPr defTabSz="1298575">
                <a:defRPr sz="2400">
                  <a:solidFill>
                    <a:schemeClr val="tx1"/>
                  </a:solidFill>
                  <a:latin typeface="Arial" charset="0"/>
                  <a:ea typeface="Geneva" pitchFamily="-96" charset="-128"/>
                </a:defRPr>
              </a:lvl1pPr>
              <a:lvl2pPr marL="649288" defTabSz="1298575">
                <a:defRPr sz="2400">
                  <a:solidFill>
                    <a:schemeClr val="tx1"/>
                  </a:solidFill>
                  <a:latin typeface="Arial" charset="0"/>
                  <a:ea typeface="Geneva" pitchFamily="-96" charset="-128"/>
                </a:defRPr>
              </a:lvl2pPr>
              <a:lvl3pPr marL="1298575" defTabSz="1298575">
                <a:defRPr sz="2400">
                  <a:solidFill>
                    <a:schemeClr val="tx1"/>
                  </a:solidFill>
                  <a:latin typeface="Arial" charset="0"/>
                  <a:ea typeface="Geneva" pitchFamily="-96" charset="-128"/>
                </a:defRPr>
              </a:lvl3pPr>
              <a:lvl4pPr marL="1946275" defTabSz="1298575">
                <a:defRPr sz="2400">
                  <a:solidFill>
                    <a:schemeClr val="tx1"/>
                  </a:solidFill>
                  <a:latin typeface="Arial" charset="0"/>
                  <a:ea typeface="Geneva" pitchFamily="-96" charset="-128"/>
                </a:defRPr>
              </a:lvl4pPr>
              <a:lvl5pPr marL="2595563" defTabSz="1298575">
                <a:defRPr sz="2400">
                  <a:solidFill>
                    <a:schemeClr val="tx1"/>
                  </a:solidFill>
                  <a:latin typeface="Arial" charset="0"/>
                  <a:ea typeface="Geneva" pitchFamily="-96" charset="-128"/>
                </a:defRPr>
              </a:lvl5pPr>
              <a:lvl6pPr marL="3052763" defTabSz="1298575" eaLnBrk="0" fontAlgn="base" hangingPunct="0">
                <a:spcBef>
                  <a:spcPct val="0"/>
                </a:spcBef>
                <a:spcAft>
                  <a:spcPct val="0"/>
                </a:spcAft>
                <a:defRPr sz="2400">
                  <a:solidFill>
                    <a:schemeClr val="tx1"/>
                  </a:solidFill>
                  <a:latin typeface="Arial" charset="0"/>
                  <a:ea typeface="Geneva" pitchFamily="-96" charset="-128"/>
                </a:defRPr>
              </a:lvl6pPr>
              <a:lvl7pPr marL="3509963" defTabSz="1298575" eaLnBrk="0" fontAlgn="base" hangingPunct="0">
                <a:spcBef>
                  <a:spcPct val="0"/>
                </a:spcBef>
                <a:spcAft>
                  <a:spcPct val="0"/>
                </a:spcAft>
                <a:defRPr sz="2400">
                  <a:solidFill>
                    <a:schemeClr val="tx1"/>
                  </a:solidFill>
                  <a:latin typeface="Arial" charset="0"/>
                  <a:ea typeface="Geneva" pitchFamily="-96" charset="-128"/>
                </a:defRPr>
              </a:lvl7pPr>
              <a:lvl8pPr marL="3967163" defTabSz="1298575" eaLnBrk="0" fontAlgn="base" hangingPunct="0">
                <a:spcBef>
                  <a:spcPct val="0"/>
                </a:spcBef>
                <a:spcAft>
                  <a:spcPct val="0"/>
                </a:spcAft>
                <a:defRPr sz="2400">
                  <a:solidFill>
                    <a:schemeClr val="tx1"/>
                  </a:solidFill>
                  <a:latin typeface="Arial" charset="0"/>
                  <a:ea typeface="Geneva" pitchFamily="-96" charset="-128"/>
                </a:defRPr>
              </a:lvl8pPr>
              <a:lvl9pPr marL="4424363" defTabSz="1298575" eaLnBrk="0" fontAlgn="base" hangingPunct="0">
                <a:spcBef>
                  <a:spcPct val="0"/>
                </a:spcBef>
                <a:spcAft>
                  <a:spcPct val="0"/>
                </a:spcAft>
                <a:defRPr sz="2400">
                  <a:solidFill>
                    <a:schemeClr val="tx1"/>
                  </a:solidFill>
                  <a:latin typeface="Arial" charset="0"/>
                  <a:ea typeface="Geneva" pitchFamily="-96" charset="-128"/>
                </a:defRPr>
              </a:lvl9pPr>
            </a:lstStyle>
            <a:p>
              <a:pPr>
                <a:lnSpc>
                  <a:spcPct val="80000"/>
                </a:lnSpc>
                <a:defRPr/>
              </a:pPr>
              <a:r>
                <a:rPr lang="en-US" sz="1600" kern="0" dirty="0">
                  <a:solidFill>
                    <a:srgbClr val="000099"/>
                  </a:solidFill>
                </a:rPr>
                <a:t>“Negative</a:t>
              </a:r>
              <a:r>
                <a:rPr lang="en-US" sz="1600" kern="0" dirty="0" smtClean="0">
                  <a:solidFill>
                    <a:srgbClr val="000099"/>
                  </a:solidFill>
                </a:rPr>
                <a:t>”</a:t>
              </a:r>
              <a:endParaRPr lang="en-US" sz="1600" kern="0" dirty="0">
                <a:solidFill>
                  <a:srgbClr val="000099"/>
                </a:solidFill>
              </a:endParaRPr>
            </a:p>
          </p:txBody>
        </p:sp>
        <p:sp>
          <p:nvSpPr>
            <p:cNvPr id="22" name="Text Box 6"/>
            <p:cNvSpPr txBox="1">
              <a:spLocks noChangeArrowheads="1"/>
            </p:cNvSpPr>
            <p:nvPr/>
          </p:nvSpPr>
          <p:spPr bwMode="auto">
            <a:xfrm>
              <a:off x="6275108" y="1365510"/>
              <a:ext cx="625997" cy="328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9790" tIns="64895" rIns="129790" bIns="64895">
              <a:spAutoFit/>
            </a:bodyPr>
            <a:lstStyle>
              <a:lvl1pPr defTabSz="1298575">
                <a:defRPr sz="2400">
                  <a:solidFill>
                    <a:schemeClr val="tx1"/>
                  </a:solidFill>
                  <a:latin typeface="Arial" charset="0"/>
                  <a:ea typeface="Geneva" pitchFamily="-96" charset="-128"/>
                </a:defRPr>
              </a:lvl1pPr>
              <a:lvl2pPr marL="649288" defTabSz="1298575">
                <a:defRPr sz="2400">
                  <a:solidFill>
                    <a:schemeClr val="tx1"/>
                  </a:solidFill>
                  <a:latin typeface="Arial" charset="0"/>
                  <a:ea typeface="Geneva" pitchFamily="-96" charset="-128"/>
                </a:defRPr>
              </a:lvl2pPr>
              <a:lvl3pPr marL="1298575" defTabSz="1298575">
                <a:defRPr sz="2400">
                  <a:solidFill>
                    <a:schemeClr val="tx1"/>
                  </a:solidFill>
                  <a:latin typeface="Arial" charset="0"/>
                  <a:ea typeface="Geneva" pitchFamily="-96" charset="-128"/>
                </a:defRPr>
              </a:lvl3pPr>
              <a:lvl4pPr marL="1946275" defTabSz="1298575">
                <a:defRPr sz="2400">
                  <a:solidFill>
                    <a:schemeClr val="tx1"/>
                  </a:solidFill>
                  <a:latin typeface="Arial" charset="0"/>
                  <a:ea typeface="Geneva" pitchFamily="-96" charset="-128"/>
                </a:defRPr>
              </a:lvl4pPr>
              <a:lvl5pPr marL="2595563" defTabSz="1298575">
                <a:defRPr sz="2400">
                  <a:solidFill>
                    <a:schemeClr val="tx1"/>
                  </a:solidFill>
                  <a:latin typeface="Arial" charset="0"/>
                  <a:ea typeface="Geneva" pitchFamily="-96" charset="-128"/>
                </a:defRPr>
              </a:lvl5pPr>
              <a:lvl6pPr marL="3052763" defTabSz="1298575" eaLnBrk="0" fontAlgn="base" hangingPunct="0">
                <a:spcBef>
                  <a:spcPct val="0"/>
                </a:spcBef>
                <a:spcAft>
                  <a:spcPct val="0"/>
                </a:spcAft>
                <a:defRPr sz="2400">
                  <a:solidFill>
                    <a:schemeClr val="tx1"/>
                  </a:solidFill>
                  <a:latin typeface="Arial" charset="0"/>
                  <a:ea typeface="Geneva" pitchFamily="-96" charset="-128"/>
                </a:defRPr>
              </a:lvl6pPr>
              <a:lvl7pPr marL="3509963" defTabSz="1298575" eaLnBrk="0" fontAlgn="base" hangingPunct="0">
                <a:spcBef>
                  <a:spcPct val="0"/>
                </a:spcBef>
                <a:spcAft>
                  <a:spcPct val="0"/>
                </a:spcAft>
                <a:defRPr sz="2400">
                  <a:solidFill>
                    <a:schemeClr val="tx1"/>
                  </a:solidFill>
                  <a:latin typeface="Arial" charset="0"/>
                  <a:ea typeface="Geneva" pitchFamily="-96" charset="-128"/>
                </a:defRPr>
              </a:lvl7pPr>
              <a:lvl8pPr marL="3967163" defTabSz="1298575" eaLnBrk="0" fontAlgn="base" hangingPunct="0">
                <a:spcBef>
                  <a:spcPct val="0"/>
                </a:spcBef>
                <a:spcAft>
                  <a:spcPct val="0"/>
                </a:spcAft>
                <a:defRPr sz="2400">
                  <a:solidFill>
                    <a:schemeClr val="tx1"/>
                  </a:solidFill>
                  <a:latin typeface="Arial" charset="0"/>
                  <a:ea typeface="Geneva" pitchFamily="-96" charset="-128"/>
                </a:defRPr>
              </a:lvl8pPr>
              <a:lvl9pPr marL="4424363" defTabSz="1298575" eaLnBrk="0" fontAlgn="base" hangingPunct="0">
                <a:spcBef>
                  <a:spcPct val="0"/>
                </a:spcBef>
                <a:spcAft>
                  <a:spcPct val="0"/>
                </a:spcAft>
                <a:defRPr sz="2400">
                  <a:solidFill>
                    <a:schemeClr val="tx1"/>
                  </a:solidFill>
                  <a:latin typeface="Arial" charset="0"/>
                  <a:ea typeface="Geneva" pitchFamily="-96" charset="-128"/>
                </a:defRPr>
              </a:lvl9pPr>
            </a:lstStyle>
            <a:p>
              <a:pPr>
                <a:lnSpc>
                  <a:spcPct val="80000"/>
                </a:lnSpc>
                <a:defRPr/>
              </a:pPr>
              <a:r>
                <a:rPr lang="en-US" sz="1600" kern="0" dirty="0" smtClean="0">
                  <a:solidFill>
                    <a:srgbClr val="000099"/>
                  </a:solidFill>
                </a:rPr>
                <a:t>Dim</a:t>
              </a:r>
              <a:endParaRPr lang="en-US" sz="1600" kern="0" dirty="0">
                <a:solidFill>
                  <a:srgbClr val="000099"/>
                </a:solidFill>
              </a:endParaRPr>
            </a:p>
          </p:txBody>
        </p:sp>
        <p:sp>
          <p:nvSpPr>
            <p:cNvPr id="23" name="Text Box 6"/>
            <p:cNvSpPr txBox="1">
              <a:spLocks noChangeArrowheads="1"/>
            </p:cNvSpPr>
            <p:nvPr/>
          </p:nvSpPr>
          <p:spPr bwMode="auto">
            <a:xfrm>
              <a:off x="7178745" y="1365511"/>
              <a:ext cx="797518" cy="328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9790" tIns="64895" rIns="129790" bIns="64895">
              <a:spAutoFit/>
            </a:bodyPr>
            <a:lstStyle>
              <a:lvl1pPr defTabSz="1298575">
                <a:defRPr sz="2400">
                  <a:solidFill>
                    <a:schemeClr val="tx1"/>
                  </a:solidFill>
                  <a:latin typeface="Arial" charset="0"/>
                  <a:ea typeface="Geneva" pitchFamily="-96" charset="-128"/>
                </a:defRPr>
              </a:lvl1pPr>
              <a:lvl2pPr marL="649288" defTabSz="1298575">
                <a:defRPr sz="2400">
                  <a:solidFill>
                    <a:schemeClr val="tx1"/>
                  </a:solidFill>
                  <a:latin typeface="Arial" charset="0"/>
                  <a:ea typeface="Geneva" pitchFamily="-96" charset="-128"/>
                </a:defRPr>
              </a:lvl2pPr>
              <a:lvl3pPr marL="1298575" defTabSz="1298575">
                <a:defRPr sz="2400">
                  <a:solidFill>
                    <a:schemeClr val="tx1"/>
                  </a:solidFill>
                  <a:latin typeface="Arial" charset="0"/>
                  <a:ea typeface="Geneva" pitchFamily="-96" charset="-128"/>
                </a:defRPr>
              </a:lvl3pPr>
              <a:lvl4pPr marL="1946275" defTabSz="1298575">
                <a:defRPr sz="2400">
                  <a:solidFill>
                    <a:schemeClr val="tx1"/>
                  </a:solidFill>
                  <a:latin typeface="Arial" charset="0"/>
                  <a:ea typeface="Geneva" pitchFamily="-96" charset="-128"/>
                </a:defRPr>
              </a:lvl4pPr>
              <a:lvl5pPr marL="2595563" defTabSz="1298575">
                <a:defRPr sz="2400">
                  <a:solidFill>
                    <a:schemeClr val="tx1"/>
                  </a:solidFill>
                  <a:latin typeface="Arial" charset="0"/>
                  <a:ea typeface="Geneva" pitchFamily="-96" charset="-128"/>
                </a:defRPr>
              </a:lvl5pPr>
              <a:lvl6pPr marL="3052763" defTabSz="1298575" eaLnBrk="0" fontAlgn="base" hangingPunct="0">
                <a:spcBef>
                  <a:spcPct val="0"/>
                </a:spcBef>
                <a:spcAft>
                  <a:spcPct val="0"/>
                </a:spcAft>
                <a:defRPr sz="2400">
                  <a:solidFill>
                    <a:schemeClr val="tx1"/>
                  </a:solidFill>
                  <a:latin typeface="Arial" charset="0"/>
                  <a:ea typeface="Geneva" pitchFamily="-96" charset="-128"/>
                </a:defRPr>
              </a:lvl6pPr>
              <a:lvl7pPr marL="3509963" defTabSz="1298575" eaLnBrk="0" fontAlgn="base" hangingPunct="0">
                <a:spcBef>
                  <a:spcPct val="0"/>
                </a:spcBef>
                <a:spcAft>
                  <a:spcPct val="0"/>
                </a:spcAft>
                <a:defRPr sz="2400">
                  <a:solidFill>
                    <a:schemeClr val="tx1"/>
                  </a:solidFill>
                  <a:latin typeface="Arial" charset="0"/>
                  <a:ea typeface="Geneva" pitchFamily="-96" charset="-128"/>
                </a:defRPr>
              </a:lvl7pPr>
              <a:lvl8pPr marL="3967163" defTabSz="1298575" eaLnBrk="0" fontAlgn="base" hangingPunct="0">
                <a:spcBef>
                  <a:spcPct val="0"/>
                </a:spcBef>
                <a:spcAft>
                  <a:spcPct val="0"/>
                </a:spcAft>
                <a:defRPr sz="2400">
                  <a:solidFill>
                    <a:schemeClr val="tx1"/>
                  </a:solidFill>
                  <a:latin typeface="Arial" charset="0"/>
                  <a:ea typeface="Geneva" pitchFamily="-96" charset="-128"/>
                </a:defRPr>
              </a:lvl8pPr>
              <a:lvl9pPr marL="4424363" defTabSz="1298575" eaLnBrk="0" fontAlgn="base" hangingPunct="0">
                <a:spcBef>
                  <a:spcPct val="0"/>
                </a:spcBef>
                <a:spcAft>
                  <a:spcPct val="0"/>
                </a:spcAft>
                <a:defRPr sz="2400">
                  <a:solidFill>
                    <a:schemeClr val="tx1"/>
                  </a:solidFill>
                  <a:latin typeface="Arial" charset="0"/>
                  <a:ea typeface="Geneva" pitchFamily="-96" charset="-128"/>
                </a:defRPr>
              </a:lvl9pPr>
            </a:lstStyle>
            <a:p>
              <a:pPr>
                <a:lnSpc>
                  <a:spcPct val="80000"/>
                </a:lnSpc>
                <a:defRPr/>
              </a:pPr>
              <a:r>
                <a:rPr lang="en-US" sz="1600" kern="0" dirty="0" smtClean="0">
                  <a:solidFill>
                    <a:srgbClr val="000099"/>
                  </a:solidFill>
                </a:rPr>
                <a:t>Bright</a:t>
              </a:r>
              <a:endParaRPr lang="en-US" sz="1600" kern="0" dirty="0">
                <a:solidFill>
                  <a:srgbClr val="000099"/>
                </a:solidFill>
              </a:endParaRPr>
            </a:p>
          </p:txBody>
        </p:sp>
        <p:sp>
          <p:nvSpPr>
            <p:cNvPr id="24" name="Text Box 7"/>
            <p:cNvSpPr txBox="1">
              <a:spLocks noChangeArrowheads="1"/>
            </p:cNvSpPr>
            <p:nvPr/>
          </p:nvSpPr>
          <p:spPr bwMode="auto">
            <a:xfrm>
              <a:off x="1219200" y="1676400"/>
              <a:ext cx="3124200" cy="869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9790" tIns="64895" rIns="129790" bIns="64895">
              <a:spAutoFit/>
            </a:bodyPr>
            <a:lstStyle>
              <a:lvl1pPr defTabSz="1298575">
                <a:defRPr sz="2400">
                  <a:solidFill>
                    <a:schemeClr val="tx1"/>
                  </a:solidFill>
                  <a:latin typeface="Arial" charset="0"/>
                  <a:ea typeface="Geneva" pitchFamily="-96" charset="-128"/>
                </a:defRPr>
              </a:lvl1pPr>
              <a:lvl2pPr marL="649288" defTabSz="1298575">
                <a:defRPr sz="2400">
                  <a:solidFill>
                    <a:schemeClr val="tx1"/>
                  </a:solidFill>
                  <a:latin typeface="Arial" charset="0"/>
                  <a:ea typeface="Geneva" pitchFamily="-96" charset="-128"/>
                </a:defRPr>
              </a:lvl2pPr>
              <a:lvl3pPr marL="1298575" defTabSz="1298575">
                <a:defRPr sz="2400">
                  <a:solidFill>
                    <a:schemeClr val="tx1"/>
                  </a:solidFill>
                  <a:latin typeface="Arial" charset="0"/>
                  <a:ea typeface="Geneva" pitchFamily="-96" charset="-128"/>
                </a:defRPr>
              </a:lvl3pPr>
              <a:lvl4pPr marL="1946275" defTabSz="1298575">
                <a:defRPr sz="2400">
                  <a:solidFill>
                    <a:schemeClr val="tx1"/>
                  </a:solidFill>
                  <a:latin typeface="Arial" charset="0"/>
                  <a:ea typeface="Geneva" pitchFamily="-96" charset="-128"/>
                </a:defRPr>
              </a:lvl4pPr>
              <a:lvl5pPr marL="2595563" defTabSz="1298575">
                <a:defRPr sz="2400">
                  <a:solidFill>
                    <a:schemeClr val="tx1"/>
                  </a:solidFill>
                  <a:latin typeface="Arial" charset="0"/>
                  <a:ea typeface="Geneva" pitchFamily="-96" charset="-128"/>
                </a:defRPr>
              </a:lvl5pPr>
              <a:lvl6pPr marL="3052763" defTabSz="1298575" eaLnBrk="0" fontAlgn="base" hangingPunct="0">
                <a:spcBef>
                  <a:spcPct val="0"/>
                </a:spcBef>
                <a:spcAft>
                  <a:spcPct val="0"/>
                </a:spcAft>
                <a:defRPr sz="2400">
                  <a:solidFill>
                    <a:schemeClr val="tx1"/>
                  </a:solidFill>
                  <a:latin typeface="Arial" charset="0"/>
                  <a:ea typeface="Geneva" pitchFamily="-96" charset="-128"/>
                </a:defRPr>
              </a:lvl6pPr>
              <a:lvl7pPr marL="3509963" defTabSz="1298575" eaLnBrk="0" fontAlgn="base" hangingPunct="0">
                <a:spcBef>
                  <a:spcPct val="0"/>
                </a:spcBef>
                <a:spcAft>
                  <a:spcPct val="0"/>
                </a:spcAft>
                <a:defRPr sz="2400">
                  <a:solidFill>
                    <a:schemeClr val="tx1"/>
                  </a:solidFill>
                  <a:latin typeface="Arial" charset="0"/>
                  <a:ea typeface="Geneva" pitchFamily="-96" charset="-128"/>
                </a:defRPr>
              </a:lvl7pPr>
              <a:lvl8pPr marL="3967163" defTabSz="1298575" eaLnBrk="0" fontAlgn="base" hangingPunct="0">
                <a:spcBef>
                  <a:spcPct val="0"/>
                </a:spcBef>
                <a:spcAft>
                  <a:spcPct val="0"/>
                </a:spcAft>
                <a:defRPr sz="2400">
                  <a:solidFill>
                    <a:schemeClr val="tx1"/>
                  </a:solidFill>
                  <a:latin typeface="Arial" charset="0"/>
                  <a:ea typeface="Geneva" pitchFamily="-96" charset="-128"/>
                </a:defRPr>
              </a:lvl8pPr>
              <a:lvl9pPr marL="4424363" defTabSz="1298575" eaLnBrk="0" fontAlgn="base" hangingPunct="0">
                <a:spcBef>
                  <a:spcPct val="0"/>
                </a:spcBef>
                <a:spcAft>
                  <a:spcPct val="0"/>
                </a:spcAft>
                <a:defRPr sz="2400">
                  <a:solidFill>
                    <a:schemeClr val="tx1"/>
                  </a:solidFill>
                  <a:latin typeface="Arial" charset="0"/>
                  <a:ea typeface="Geneva" pitchFamily="-96" charset="-128"/>
                </a:defRPr>
              </a:lvl9pPr>
            </a:lstStyle>
            <a:p>
              <a:pPr>
                <a:defRPr/>
              </a:pPr>
              <a:r>
                <a:rPr lang="en-US" sz="1600" kern="0" dirty="0">
                  <a:solidFill>
                    <a:srgbClr val="000099"/>
                  </a:solidFill>
                </a:rPr>
                <a:t>Negative </a:t>
              </a:r>
              <a:r>
                <a:rPr lang="en-US" sz="1600" kern="0" dirty="0" smtClean="0">
                  <a:solidFill>
                    <a:srgbClr val="000099"/>
                  </a:solidFill>
                </a:rPr>
                <a:t>population has</a:t>
              </a:r>
            </a:p>
            <a:p>
              <a:pPr>
                <a:defRPr/>
              </a:pPr>
              <a:r>
                <a:rPr lang="en-US" sz="1600" kern="0" dirty="0" smtClean="0">
                  <a:solidFill>
                    <a:srgbClr val="000099"/>
                  </a:solidFill>
                </a:rPr>
                <a:t>low background;</a:t>
              </a:r>
            </a:p>
            <a:p>
              <a:pPr>
                <a:defRPr/>
              </a:pPr>
              <a:r>
                <a:rPr lang="en-US" sz="1600" kern="0" dirty="0" smtClean="0">
                  <a:solidFill>
                    <a:srgbClr val="000099"/>
                  </a:solidFill>
                </a:rPr>
                <a:t>populations </a:t>
              </a:r>
              <a:r>
                <a:rPr lang="en-US" sz="1600" kern="0" dirty="0">
                  <a:solidFill>
                    <a:srgbClr val="000099"/>
                  </a:solidFill>
                </a:rPr>
                <a:t>well resolved</a:t>
              </a:r>
            </a:p>
          </p:txBody>
        </p:sp>
        <p:grpSp>
          <p:nvGrpSpPr>
            <p:cNvPr id="25" name="Group 24"/>
            <p:cNvGrpSpPr/>
            <p:nvPr/>
          </p:nvGrpSpPr>
          <p:grpSpPr>
            <a:xfrm>
              <a:off x="5870448" y="1676076"/>
              <a:ext cx="1789487" cy="888512"/>
              <a:chOff x="5870448" y="1676075"/>
              <a:chExt cx="1789487" cy="3546369"/>
            </a:xfrm>
          </p:grpSpPr>
          <p:cxnSp>
            <p:nvCxnSpPr>
              <p:cNvPr id="26" name="Straight Connector 25"/>
              <p:cNvCxnSpPr/>
              <p:nvPr/>
            </p:nvCxnSpPr>
            <p:spPr bwMode="auto">
              <a:xfrm>
                <a:off x="7659935" y="1700459"/>
                <a:ext cx="0" cy="3518146"/>
              </a:xfrm>
              <a:prstGeom prst="line">
                <a:avLst/>
              </a:prstGeom>
              <a:noFill/>
              <a:ln w="19050" cap="flat" cmpd="sng" algn="ctr">
                <a:solidFill>
                  <a:srgbClr val="AAAED3">
                    <a:lumMod val="5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27" name="Straight Connector 26"/>
              <p:cNvCxnSpPr/>
              <p:nvPr/>
            </p:nvCxnSpPr>
            <p:spPr bwMode="auto">
              <a:xfrm>
                <a:off x="6647688" y="1676075"/>
                <a:ext cx="0" cy="3546369"/>
              </a:xfrm>
              <a:prstGeom prst="line">
                <a:avLst/>
              </a:prstGeom>
              <a:noFill/>
              <a:ln w="19050" cap="flat" cmpd="sng" algn="ctr">
                <a:solidFill>
                  <a:srgbClr val="AAAED3">
                    <a:lumMod val="5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28" name="Straight Connector 27"/>
              <p:cNvCxnSpPr/>
              <p:nvPr/>
            </p:nvCxnSpPr>
            <p:spPr bwMode="auto">
              <a:xfrm>
                <a:off x="5870448" y="1682171"/>
                <a:ext cx="0" cy="3540273"/>
              </a:xfrm>
              <a:prstGeom prst="line">
                <a:avLst/>
              </a:prstGeom>
              <a:noFill/>
              <a:ln w="19050" cap="flat" cmpd="sng" algn="ctr">
                <a:solidFill>
                  <a:srgbClr val="AAAED3">
                    <a:lumMod val="50000"/>
                  </a:srgbClr>
                </a:solidFill>
                <a:prstDash val="solid"/>
                <a:headEnd type="none" w="med" len="med"/>
                <a:tailEnd type="none" w="med" len="med"/>
              </a:ln>
              <a:effectLst>
                <a:outerShdw blurRad="40000" dist="20000" dir="5400000" rotWithShape="0">
                  <a:srgbClr val="000000">
                    <a:alpha val="38000"/>
                  </a:srgbClr>
                </a:outerShdw>
              </a:effectLst>
            </p:spPr>
          </p:cxnSp>
        </p:grpSp>
      </p:grpSp>
      <p:grpSp>
        <p:nvGrpSpPr>
          <p:cNvPr id="31" name="Group 30"/>
          <p:cNvGrpSpPr/>
          <p:nvPr/>
        </p:nvGrpSpPr>
        <p:grpSpPr>
          <a:xfrm>
            <a:off x="4876800" y="3784735"/>
            <a:ext cx="3276600" cy="1111900"/>
            <a:chOff x="4953000" y="3039070"/>
            <a:chExt cx="3276600" cy="1111900"/>
          </a:xfrm>
        </p:grpSpPr>
        <p:grpSp>
          <p:nvGrpSpPr>
            <p:cNvPr id="32" name="Group 31"/>
            <p:cNvGrpSpPr/>
            <p:nvPr/>
          </p:nvGrpSpPr>
          <p:grpSpPr>
            <a:xfrm>
              <a:off x="4953000" y="3039070"/>
              <a:ext cx="3276600" cy="1111900"/>
              <a:chOff x="624840" y="2718101"/>
              <a:chExt cx="3276600" cy="846018"/>
            </a:xfrm>
          </p:grpSpPr>
          <p:pic>
            <p:nvPicPr>
              <p:cNvPr id="36" name="Picture 35"/>
              <p:cNvPicPr>
                <a:picLocks noChangeAspect="1" noChangeArrowheads="1"/>
              </p:cNvPicPr>
              <p:nvPr/>
            </p:nvPicPr>
            <p:blipFill rotWithShape="1">
              <a:blip r:embed="rId3">
                <a:extLst>
                  <a:ext uri="{28A0092B-C50C-407E-A947-70E740481C1C}">
                    <a14:useLocalDpi xmlns:a14="http://schemas.microsoft.com/office/drawing/2010/main" val="0"/>
                  </a:ext>
                </a:extLst>
              </a:blip>
              <a:srcRect l="2695" t="13138" r="721" b="13360"/>
              <a:stretch/>
            </p:blipFill>
            <p:spPr bwMode="auto">
              <a:xfrm>
                <a:off x="624840" y="2718101"/>
                <a:ext cx="3276600" cy="846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Rectangle 36"/>
              <p:cNvSpPr/>
              <p:nvPr/>
            </p:nvSpPr>
            <p:spPr bwMode="auto">
              <a:xfrm>
                <a:off x="866251" y="2743200"/>
                <a:ext cx="2943750" cy="65635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000" kern="0" dirty="0">
                  <a:solidFill>
                    <a:srgbClr val="FFFFFF"/>
                  </a:solidFill>
                  <a:latin typeface="Verdana" charset="0"/>
                </a:endParaRPr>
              </a:p>
            </p:txBody>
          </p:sp>
        </p:grpSp>
        <p:pic>
          <p:nvPicPr>
            <p:cNvPr id="33" name="Picture 32"/>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3718" b="75000" l="58643" r="82713"/>
                      </a14:imgEffect>
                    </a14:imgLayer>
                  </a14:imgProps>
                </a:ext>
                <a:ext uri="{28A0092B-C50C-407E-A947-70E740481C1C}">
                  <a14:useLocalDpi xmlns:a14="http://schemas.microsoft.com/office/drawing/2010/main" val="0"/>
                </a:ext>
              </a:extLst>
            </a:blip>
            <a:srcRect l="55698" t="18555" r="14283" b="27410"/>
            <a:stretch/>
          </p:blipFill>
          <p:spPr bwMode="auto">
            <a:xfrm>
              <a:off x="6061589" y="3386298"/>
              <a:ext cx="1018391" cy="5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3"/>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3718" b="75000" l="58643" r="82713"/>
                      </a14:imgEffect>
                    </a14:imgLayer>
                  </a14:imgProps>
                </a:ext>
                <a:ext uri="{28A0092B-C50C-407E-A947-70E740481C1C}">
                  <a14:useLocalDpi xmlns:a14="http://schemas.microsoft.com/office/drawing/2010/main" val="0"/>
                </a:ext>
              </a:extLst>
            </a:blip>
            <a:srcRect l="55698" t="30206" r="14283" b="27410"/>
            <a:stretch/>
          </p:blipFill>
          <p:spPr bwMode="auto">
            <a:xfrm>
              <a:off x="7376160" y="3074157"/>
              <a:ext cx="470015" cy="858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4"/>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15385" b="72436" l="21007" r="42451"/>
                      </a14:imgEffect>
                    </a14:imgLayer>
                  </a14:imgProps>
                </a:ext>
                <a:ext uri="{28A0092B-C50C-407E-A947-70E740481C1C}">
                  <a14:useLocalDpi xmlns:a14="http://schemas.microsoft.com/office/drawing/2010/main" val="0"/>
                </a:ext>
              </a:extLst>
            </a:blip>
            <a:srcRect l="20601" t="15665" r="55918" b="28184"/>
            <a:stretch/>
          </p:blipFill>
          <p:spPr bwMode="auto">
            <a:xfrm>
              <a:off x="5833848" y="3136233"/>
              <a:ext cx="796593" cy="793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8" name="Group 37"/>
          <p:cNvGrpSpPr/>
          <p:nvPr/>
        </p:nvGrpSpPr>
        <p:grpSpPr>
          <a:xfrm>
            <a:off x="5794248" y="2825165"/>
            <a:ext cx="1789487" cy="1860303"/>
            <a:chOff x="5870448" y="1676075"/>
            <a:chExt cx="1789487" cy="3546369"/>
          </a:xfrm>
        </p:grpSpPr>
        <p:cxnSp>
          <p:nvCxnSpPr>
            <p:cNvPr id="39" name="Straight Connector 38"/>
            <p:cNvCxnSpPr/>
            <p:nvPr/>
          </p:nvCxnSpPr>
          <p:spPr bwMode="auto">
            <a:xfrm>
              <a:off x="7659935" y="1700459"/>
              <a:ext cx="0" cy="3518146"/>
            </a:xfrm>
            <a:prstGeom prst="line">
              <a:avLst/>
            </a:prstGeom>
            <a:noFill/>
            <a:ln w="19050" cap="flat" cmpd="sng" algn="ctr">
              <a:solidFill>
                <a:srgbClr val="AAAED3">
                  <a:lumMod val="5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40" name="Straight Connector 39"/>
            <p:cNvCxnSpPr/>
            <p:nvPr/>
          </p:nvCxnSpPr>
          <p:spPr bwMode="auto">
            <a:xfrm>
              <a:off x="6647688" y="1676075"/>
              <a:ext cx="0" cy="3546369"/>
            </a:xfrm>
            <a:prstGeom prst="line">
              <a:avLst/>
            </a:prstGeom>
            <a:noFill/>
            <a:ln w="19050" cap="flat" cmpd="sng" algn="ctr">
              <a:solidFill>
                <a:srgbClr val="AAAED3">
                  <a:lumMod val="5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41" name="Straight Connector 40"/>
            <p:cNvCxnSpPr/>
            <p:nvPr/>
          </p:nvCxnSpPr>
          <p:spPr bwMode="auto">
            <a:xfrm>
              <a:off x="5870448" y="1682171"/>
              <a:ext cx="0" cy="3540273"/>
            </a:xfrm>
            <a:prstGeom prst="line">
              <a:avLst/>
            </a:prstGeom>
            <a:noFill/>
            <a:ln w="19050" cap="flat" cmpd="sng" algn="ctr">
              <a:solidFill>
                <a:srgbClr val="AAAED3">
                  <a:lumMod val="50000"/>
                </a:srgbClr>
              </a:solidFill>
              <a:prstDash val="solid"/>
              <a:headEnd type="none" w="med" len="med"/>
              <a:tailEnd type="none" w="med" len="med"/>
            </a:ln>
            <a:effectLst>
              <a:outerShdw blurRad="40000" dist="20000" dir="5400000" rotWithShape="0">
                <a:srgbClr val="000000">
                  <a:alpha val="38000"/>
                </a:srgbClr>
              </a:outerShdw>
            </a:effectLst>
          </p:spPr>
        </p:cxnSp>
      </p:grpSp>
      <p:sp>
        <p:nvSpPr>
          <p:cNvPr id="6" name="Text Box 9"/>
          <p:cNvSpPr txBox="1">
            <a:spLocks noChangeArrowheads="1"/>
          </p:cNvSpPr>
          <p:nvPr/>
        </p:nvSpPr>
        <p:spPr bwMode="auto">
          <a:xfrm>
            <a:off x="1143000" y="4861125"/>
            <a:ext cx="3724926" cy="830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7" tIns="45719" rIns="91437" bIns="45719">
            <a:spAutoFit/>
          </a:bodyPr>
          <a:lstStyle>
            <a:lvl1pPr defTabSz="1298575">
              <a:defRPr sz="2400">
                <a:solidFill>
                  <a:schemeClr val="tx1"/>
                </a:solidFill>
                <a:latin typeface="Arial" charset="0"/>
                <a:ea typeface="Geneva" pitchFamily="-96" charset="-128"/>
              </a:defRPr>
            </a:lvl1pPr>
            <a:lvl2pPr marL="649288" defTabSz="1298575">
              <a:defRPr sz="2400">
                <a:solidFill>
                  <a:schemeClr val="tx1"/>
                </a:solidFill>
                <a:latin typeface="Arial" charset="0"/>
                <a:ea typeface="Geneva" pitchFamily="-96" charset="-128"/>
              </a:defRPr>
            </a:lvl2pPr>
            <a:lvl3pPr marL="1298575" defTabSz="1298575">
              <a:defRPr sz="2400">
                <a:solidFill>
                  <a:schemeClr val="tx1"/>
                </a:solidFill>
                <a:latin typeface="Arial" charset="0"/>
                <a:ea typeface="Geneva" pitchFamily="-96" charset="-128"/>
              </a:defRPr>
            </a:lvl3pPr>
            <a:lvl4pPr marL="1946275" defTabSz="1298575">
              <a:defRPr sz="2400">
                <a:solidFill>
                  <a:schemeClr val="tx1"/>
                </a:solidFill>
                <a:latin typeface="Arial" charset="0"/>
                <a:ea typeface="Geneva" pitchFamily="-96" charset="-128"/>
              </a:defRPr>
            </a:lvl4pPr>
            <a:lvl5pPr marL="2595563" defTabSz="1298575">
              <a:defRPr sz="2400">
                <a:solidFill>
                  <a:schemeClr val="tx1"/>
                </a:solidFill>
                <a:latin typeface="Arial" charset="0"/>
                <a:ea typeface="Geneva" pitchFamily="-96" charset="-128"/>
              </a:defRPr>
            </a:lvl5pPr>
            <a:lvl6pPr marL="3052763" defTabSz="1298575" eaLnBrk="0" fontAlgn="base" hangingPunct="0">
              <a:spcBef>
                <a:spcPct val="0"/>
              </a:spcBef>
              <a:spcAft>
                <a:spcPct val="0"/>
              </a:spcAft>
              <a:defRPr sz="2400">
                <a:solidFill>
                  <a:schemeClr val="tx1"/>
                </a:solidFill>
                <a:latin typeface="Arial" charset="0"/>
                <a:ea typeface="Geneva" pitchFamily="-96" charset="-128"/>
              </a:defRPr>
            </a:lvl6pPr>
            <a:lvl7pPr marL="3509963" defTabSz="1298575" eaLnBrk="0" fontAlgn="base" hangingPunct="0">
              <a:spcBef>
                <a:spcPct val="0"/>
              </a:spcBef>
              <a:spcAft>
                <a:spcPct val="0"/>
              </a:spcAft>
              <a:defRPr sz="2400">
                <a:solidFill>
                  <a:schemeClr val="tx1"/>
                </a:solidFill>
                <a:latin typeface="Arial" charset="0"/>
                <a:ea typeface="Geneva" pitchFamily="-96" charset="-128"/>
              </a:defRPr>
            </a:lvl7pPr>
            <a:lvl8pPr marL="3967163" defTabSz="1298575" eaLnBrk="0" fontAlgn="base" hangingPunct="0">
              <a:spcBef>
                <a:spcPct val="0"/>
              </a:spcBef>
              <a:spcAft>
                <a:spcPct val="0"/>
              </a:spcAft>
              <a:defRPr sz="2400">
                <a:solidFill>
                  <a:schemeClr val="tx1"/>
                </a:solidFill>
                <a:latin typeface="Arial" charset="0"/>
                <a:ea typeface="Geneva" pitchFamily="-96" charset="-128"/>
              </a:defRPr>
            </a:lvl8pPr>
            <a:lvl9pPr marL="4424363" defTabSz="1298575" eaLnBrk="0" fontAlgn="base" hangingPunct="0">
              <a:spcBef>
                <a:spcPct val="0"/>
              </a:spcBef>
              <a:spcAft>
                <a:spcPct val="0"/>
              </a:spcAft>
              <a:defRPr sz="2400">
                <a:solidFill>
                  <a:schemeClr val="tx1"/>
                </a:solidFill>
                <a:latin typeface="Arial" charset="0"/>
                <a:ea typeface="Geneva" pitchFamily="-96" charset="-128"/>
              </a:defRPr>
            </a:lvl9pPr>
          </a:lstStyle>
          <a:p>
            <a:pPr>
              <a:defRPr/>
            </a:pPr>
            <a:r>
              <a:rPr lang="en-US" sz="1600" kern="0" dirty="0">
                <a:solidFill>
                  <a:srgbClr val="000099"/>
                </a:solidFill>
              </a:rPr>
              <a:t>Negative population </a:t>
            </a:r>
            <a:r>
              <a:rPr lang="en-US" sz="1600" kern="0" dirty="0" smtClean="0">
                <a:solidFill>
                  <a:srgbClr val="000099"/>
                </a:solidFill>
              </a:rPr>
              <a:t>has </a:t>
            </a:r>
          </a:p>
          <a:p>
            <a:pPr>
              <a:defRPr/>
            </a:pPr>
            <a:r>
              <a:rPr lang="en-US" sz="1600" kern="0" dirty="0" smtClean="0">
                <a:solidFill>
                  <a:srgbClr val="000099"/>
                </a:solidFill>
              </a:rPr>
              <a:t>low background but high rSD (spread); populations </a:t>
            </a:r>
            <a:r>
              <a:rPr lang="en-US" sz="1600" kern="0" dirty="0">
                <a:solidFill>
                  <a:srgbClr val="000099"/>
                </a:solidFill>
              </a:rPr>
              <a:t>not resolved</a:t>
            </a:r>
          </a:p>
        </p:txBody>
      </p:sp>
      <p:grpSp>
        <p:nvGrpSpPr>
          <p:cNvPr id="7" name="Group 6"/>
          <p:cNvGrpSpPr/>
          <p:nvPr/>
        </p:nvGrpSpPr>
        <p:grpSpPr>
          <a:xfrm>
            <a:off x="4876800" y="4762506"/>
            <a:ext cx="3276600" cy="1075936"/>
            <a:chOff x="4953000" y="4334266"/>
            <a:chExt cx="3276600" cy="1075936"/>
          </a:xfrm>
        </p:grpSpPr>
        <p:grpSp>
          <p:nvGrpSpPr>
            <p:cNvPr id="12" name="Group 11"/>
            <p:cNvGrpSpPr/>
            <p:nvPr/>
          </p:nvGrpSpPr>
          <p:grpSpPr>
            <a:xfrm>
              <a:off x="4953000" y="4334266"/>
              <a:ext cx="3276600" cy="1075936"/>
              <a:chOff x="624840" y="2724900"/>
              <a:chExt cx="3276600" cy="818653"/>
            </a:xfrm>
          </p:grpSpPr>
          <p:pic>
            <p:nvPicPr>
              <p:cNvPr id="14" name="Picture 13"/>
              <p:cNvPicPr>
                <a:picLocks noChangeAspect="1" noChangeArrowheads="1"/>
              </p:cNvPicPr>
              <p:nvPr/>
            </p:nvPicPr>
            <p:blipFill rotWithShape="1">
              <a:blip r:embed="rId3">
                <a:extLst>
                  <a:ext uri="{28A0092B-C50C-407E-A947-70E740481C1C}">
                    <a14:useLocalDpi xmlns:a14="http://schemas.microsoft.com/office/drawing/2010/main" val="0"/>
                  </a:ext>
                </a:extLst>
              </a:blip>
              <a:srcRect l="2695" t="13728" r="721" b="15146"/>
              <a:stretch/>
            </p:blipFill>
            <p:spPr bwMode="auto">
              <a:xfrm>
                <a:off x="624840" y="2724900"/>
                <a:ext cx="3276600" cy="81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bwMode="auto">
              <a:xfrm>
                <a:off x="866251" y="2743200"/>
                <a:ext cx="2943750" cy="65635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000" kern="0" dirty="0">
                  <a:solidFill>
                    <a:srgbClr val="FFFFFF"/>
                  </a:solidFill>
                  <a:latin typeface="Verdana" charset="0"/>
                </a:endParaRPr>
              </a:p>
            </p:txBody>
          </p:sp>
        </p:grpSp>
        <p:pic>
          <p:nvPicPr>
            <p:cNvPr id="9" name="Picture 8"/>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3718" b="75000" l="58643" r="82713"/>
                      </a14:imgEffect>
                    </a14:imgLayer>
                  </a14:imgProps>
                </a:ext>
                <a:ext uri="{28A0092B-C50C-407E-A947-70E740481C1C}">
                  <a14:useLocalDpi xmlns:a14="http://schemas.microsoft.com/office/drawing/2010/main" val="0"/>
                </a:ext>
              </a:extLst>
            </a:blip>
            <a:srcRect l="55698" t="30206" r="14283" b="27410"/>
            <a:stretch/>
          </p:blipFill>
          <p:spPr bwMode="auto">
            <a:xfrm>
              <a:off x="7376160" y="4365520"/>
              <a:ext cx="470015" cy="858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3718" b="75000" l="58643" r="82713"/>
                      </a14:imgEffect>
                    </a14:imgLayer>
                  </a14:imgProps>
                </a:ext>
                <a:ext uri="{28A0092B-C50C-407E-A947-70E740481C1C}">
                  <a14:useLocalDpi xmlns:a14="http://schemas.microsoft.com/office/drawing/2010/main" val="0"/>
                </a:ext>
              </a:extLst>
            </a:blip>
            <a:srcRect l="55698" t="18555" r="14283" b="27410"/>
            <a:stretch/>
          </p:blipFill>
          <p:spPr bwMode="auto">
            <a:xfrm>
              <a:off x="5906751" y="4678164"/>
              <a:ext cx="1229676" cy="5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27564" b="72436" l="11160" r="52735"/>
                      </a14:imgEffect>
                    </a14:imgLayer>
                  </a14:imgProps>
                </a:ext>
                <a:ext uri="{28A0092B-C50C-407E-A947-70E740481C1C}">
                  <a14:useLocalDpi xmlns:a14="http://schemas.microsoft.com/office/drawing/2010/main" val="0"/>
                </a:ext>
              </a:extLst>
            </a:blip>
            <a:srcRect l="10154" t="24633" r="46836" b="28035"/>
            <a:stretch/>
          </p:blipFill>
          <p:spPr bwMode="auto">
            <a:xfrm>
              <a:off x="5281093" y="4744140"/>
              <a:ext cx="1459089" cy="478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2" name="Group 41"/>
          <p:cNvGrpSpPr/>
          <p:nvPr/>
        </p:nvGrpSpPr>
        <p:grpSpPr>
          <a:xfrm>
            <a:off x="5793957" y="4671356"/>
            <a:ext cx="1789487" cy="981099"/>
            <a:chOff x="5870448" y="1676075"/>
            <a:chExt cx="1789487" cy="3546369"/>
          </a:xfrm>
        </p:grpSpPr>
        <p:cxnSp>
          <p:nvCxnSpPr>
            <p:cNvPr id="43" name="Straight Connector 42"/>
            <p:cNvCxnSpPr/>
            <p:nvPr/>
          </p:nvCxnSpPr>
          <p:spPr bwMode="auto">
            <a:xfrm>
              <a:off x="7659935" y="1700459"/>
              <a:ext cx="0" cy="3518146"/>
            </a:xfrm>
            <a:prstGeom prst="line">
              <a:avLst/>
            </a:prstGeom>
            <a:noFill/>
            <a:ln w="19050" cap="flat" cmpd="sng" algn="ctr">
              <a:solidFill>
                <a:srgbClr val="AAAED3">
                  <a:lumMod val="5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44" name="Straight Connector 43"/>
            <p:cNvCxnSpPr/>
            <p:nvPr/>
          </p:nvCxnSpPr>
          <p:spPr bwMode="auto">
            <a:xfrm>
              <a:off x="6647688" y="1676075"/>
              <a:ext cx="0" cy="3546369"/>
            </a:xfrm>
            <a:prstGeom prst="line">
              <a:avLst/>
            </a:prstGeom>
            <a:noFill/>
            <a:ln w="19050" cap="flat" cmpd="sng" algn="ctr">
              <a:solidFill>
                <a:srgbClr val="AAAED3">
                  <a:lumMod val="50000"/>
                </a:srgbClr>
              </a:solidFill>
              <a:prstDash val="solid"/>
              <a:headEnd type="none" w="med" len="med"/>
              <a:tailEnd type="none" w="med" len="med"/>
            </a:ln>
            <a:effectLst>
              <a:outerShdw blurRad="40000" dist="20000" dir="5400000" rotWithShape="0">
                <a:srgbClr val="000000">
                  <a:alpha val="38000"/>
                </a:srgbClr>
              </a:outerShdw>
            </a:effectLst>
          </p:spPr>
        </p:cxnSp>
        <p:cxnSp>
          <p:nvCxnSpPr>
            <p:cNvPr id="45" name="Straight Connector 44"/>
            <p:cNvCxnSpPr/>
            <p:nvPr/>
          </p:nvCxnSpPr>
          <p:spPr bwMode="auto">
            <a:xfrm>
              <a:off x="5870448" y="1682171"/>
              <a:ext cx="0" cy="3540273"/>
            </a:xfrm>
            <a:prstGeom prst="line">
              <a:avLst/>
            </a:prstGeom>
            <a:noFill/>
            <a:ln w="19050" cap="flat" cmpd="sng" algn="ctr">
              <a:solidFill>
                <a:srgbClr val="AAAED3">
                  <a:lumMod val="50000"/>
                </a:srgbClr>
              </a:solidFill>
              <a:prstDash val="solid"/>
              <a:headEnd type="none" w="med" len="med"/>
              <a:tailEnd type="none" w="med" len="med"/>
            </a:ln>
            <a:effectLst>
              <a:outerShdw blurRad="40000" dist="20000" dir="5400000" rotWithShape="0">
                <a:srgbClr val="000000">
                  <a:alpha val="38000"/>
                </a:srgbClr>
              </a:outerShdw>
            </a:effectLst>
          </p:spPr>
        </p:cxnSp>
      </p:grpSp>
      <p:sp>
        <p:nvSpPr>
          <p:cNvPr id="8" name="TextBox 7"/>
          <p:cNvSpPr txBox="1"/>
          <p:nvPr/>
        </p:nvSpPr>
        <p:spPr>
          <a:xfrm>
            <a:off x="838200" y="1447799"/>
            <a:ext cx="7658100" cy="1015663"/>
          </a:xfrm>
          <a:prstGeom prst="rect">
            <a:avLst/>
          </a:prstGeom>
          <a:noFill/>
        </p:spPr>
        <p:txBody>
          <a:bodyPr wrap="square" rtlCol="0">
            <a:spAutoFit/>
          </a:bodyPr>
          <a:lstStyle/>
          <a:p>
            <a:r>
              <a:rPr lang="en-US" sz="2000" b="1" kern="0" dirty="0">
                <a:solidFill>
                  <a:srgbClr val="000099"/>
                </a:solidFill>
                <a:latin typeface="Arial" charset="0"/>
                <a:ea typeface="Geneva" pitchFamily="-96" charset="-128"/>
              </a:rPr>
              <a:t>Resolution</a:t>
            </a:r>
            <a:r>
              <a:rPr lang="en-US" sz="2000" kern="0" dirty="0">
                <a:solidFill>
                  <a:srgbClr val="000099"/>
                </a:solidFill>
                <a:latin typeface="Arial" charset="0"/>
                <a:ea typeface="Geneva" pitchFamily="-96" charset="-128"/>
              </a:rPr>
              <a:t>: The degree to which a flow cytometer can distinguish </a:t>
            </a:r>
            <a:r>
              <a:rPr lang="en-US" sz="2000" kern="0" dirty="0" smtClean="0">
                <a:solidFill>
                  <a:srgbClr val="000099"/>
                </a:solidFill>
                <a:latin typeface="Arial" charset="0"/>
                <a:ea typeface="Geneva" pitchFamily="-96" charset="-128"/>
              </a:rPr>
              <a:t>dimly </a:t>
            </a:r>
            <a:r>
              <a:rPr lang="en-US" sz="2000" kern="0" dirty="0">
                <a:solidFill>
                  <a:srgbClr val="000099"/>
                </a:solidFill>
                <a:latin typeface="Arial" charset="0"/>
                <a:ea typeface="Geneva" pitchFamily="-96" charset="-128"/>
              </a:rPr>
              <a:t>stained cells </a:t>
            </a:r>
            <a:r>
              <a:rPr lang="en-US" sz="2000" kern="0" dirty="0" smtClean="0">
                <a:solidFill>
                  <a:srgbClr val="000099"/>
                </a:solidFill>
                <a:latin typeface="Arial" charset="0"/>
                <a:ea typeface="Geneva" pitchFamily="-96" charset="-128"/>
              </a:rPr>
              <a:t>from unstained cells.</a:t>
            </a:r>
            <a:endParaRPr lang="en-US" sz="2000" kern="0" dirty="0">
              <a:solidFill>
                <a:srgbClr val="000099"/>
              </a:solidFill>
              <a:latin typeface="Arial" charset="0"/>
              <a:ea typeface="Geneva" pitchFamily="-96" charset="-128"/>
            </a:endParaRPr>
          </a:p>
          <a:p>
            <a:r>
              <a:rPr lang="en-US" sz="2000" kern="0" dirty="0">
                <a:solidFill>
                  <a:srgbClr val="000099"/>
                </a:solidFill>
                <a:latin typeface="Arial" charset="0"/>
                <a:ea typeface="Geneva" pitchFamily="-96" charset="-128"/>
              </a:rPr>
              <a:t>This</a:t>
            </a:r>
            <a:r>
              <a:rPr lang="en-US" sz="2000" kern="0" dirty="0">
                <a:solidFill>
                  <a:srgbClr val="FF0000"/>
                </a:solidFill>
                <a:latin typeface="Arial" charset="0"/>
                <a:ea typeface="Geneva" pitchFamily="-96" charset="-128"/>
              </a:rPr>
              <a:t> </a:t>
            </a:r>
            <a:r>
              <a:rPr lang="en-US" sz="2000" kern="0" dirty="0">
                <a:solidFill>
                  <a:srgbClr val="000099"/>
                </a:solidFill>
                <a:latin typeface="Arial" charset="0"/>
                <a:ea typeface="Geneva" pitchFamily="-96" charset="-128"/>
              </a:rPr>
              <a:t>can be </a:t>
            </a:r>
            <a:r>
              <a:rPr lang="en-US" sz="2000" kern="0" dirty="0" smtClean="0">
                <a:solidFill>
                  <a:srgbClr val="000099"/>
                </a:solidFill>
                <a:latin typeface="Arial" charset="0"/>
                <a:ea typeface="Geneva" pitchFamily="-96" charset="-128"/>
              </a:rPr>
              <a:t>challenging in </a:t>
            </a:r>
            <a:r>
              <a:rPr lang="en-US" sz="2000" kern="0" dirty="0">
                <a:solidFill>
                  <a:srgbClr val="000099"/>
                </a:solidFill>
                <a:latin typeface="Arial" charset="0"/>
                <a:ea typeface="Geneva" pitchFamily="-96" charset="-128"/>
              </a:rPr>
              <a:t>a polychromatic scenario.</a:t>
            </a:r>
          </a:p>
        </p:txBody>
      </p:sp>
      <p:sp>
        <p:nvSpPr>
          <p:cNvPr id="3" name="Rounded Rectangle 2"/>
          <p:cNvSpPr/>
          <p:nvPr/>
        </p:nvSpPr>
        <p:spPr>
          <a:xfrm>
            <a:off x="647700" y="5973503"/>
            <a:ext cx="7848600" cy="707884"/>
          </a:xfrm>
          <a:prstGeom prst="roundRect">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kern="0" dirty="0">
                <a:solidFill>
                  <a:prstClr val="white"/>
                </a:solidFill>
                <a:latin typeface="Arial" panose="020B0604020202020204" pitchFamily="34" charset="0"/>
                <a:cs typeface="Arial" panose="020B0604020202020204" pitchFamily="34" charset="0"/>
              </a:rPr>
              <a:t>The ability to resolve populations is a function of both background </a:t>
            </a:r>
            <a:r>
              <a:rPr lang="en-US" b="1" i="1" kern="0" dirty="0">
                <a:solidFill>
                  <a:prstClr val="white"/>
                </a:solidFill>
                <a:latin typeface="Arial" panose="020B0604020202020204" pitchFamily="34" charset="0"/>
                <a:cs typeface="Arial" panose="020B0604020202020204" pitchFamily="34" charset="0"/>
              </a:rPr>
              <a:t>and</a:t>
            </a:r>
            <a:r>
              <a:rPr lang="en-US" b="1" kern="0" dirty="0">
                <a:solidFill>
                  <a:prstClr val="white"/>
                </a:solidFill>
                <a:latin typeface="Arial" panose="020B0604020202020204" pitchFamily="34" charset="0"/>
                <a:cs typeface="Arial" panose="020B0604020202020204" pitchFamily="34" charset="0"/>
              </a:rPr>
              <a:t> spread of the negative population.</a:t>
            </a:r>
          </a:p>
        </p:txBody>
      </p:sp>
    </p:spTree>
    <p:extLst>
      <p:ext uri="{BB962C8B-B14F-4D97-AF65-F5344CB8AC3E}">
        <p14:creationId xmlns:p14="http://schemas.microsoft.com/office/powerpoint/2010/main" val="2581284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
                                        </p:tgtEl>
                                        <p:attrNameLst>
                                          <p:attrName>style.visibility</p:attrName>
                                        </p:attrNameLst>
                                      </p:cBhvr>
                                      <p:to>
                                        <p:strVal val="visible"/>
                                      </p:to>
                                    </p:se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up)">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par>
                          <p:cTn id="23" fill="hold">
                            <p:stCondLst>
                              <p:cond delay="0"/>
                            </p:stCondLst>
                            <p:childTnLst>
                              <p:par>
                                <p:cTn id="24" presetID="22" presetClass="entr" presetSubtype="1" fill="hold"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wipe(up)">
                                      <p:cBhvr>
                                        <p:cTn id="26" dur="5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 grpId="0" autoUpdateAnimBg="0"/>
      <p:bldP spid="6" grpId="0"/>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Stain Index: </a:t>
            </a:r>
            <a:r>
              <a:rPr lang="en-US" dirty="0" smtClean="0"/>
              <a:t/>
            </a:r>
            <a:br>
              <a:rPr lang="en-US" dirty="0" smtClean="0"/>
            </a:br>
            <a:r>
              <a:rPr lang="en-US" sz="2400" dirty="0" smtClean="0"/>
              <a:t>The </a:t>
            </a:r>
            <a:r>
              <a:rPr lang="en-US" sz="2400" dirty="0"/>
              <a:t>Standard Metric of Resolution</a:t>
            </a:r>
          </a:p>
        </p:txBody>
      </p:sp>
      <p:graphicFrame>
        <p:nvGraphicFramePr>
          <p:cNvPr id="4" name="Object 3"/>
          <p:cNvGraphicFramePr>
            <a:graphicFrameLocks noChangeAspect="1"/>
          </p:cNvGraphicFramePr>
          <p:nvPr>
            <p:extLst>
              <p:ext uri="{D42A27DB-BD31-4B8C-83A1-F6EECF244321}">
                <p14:modId xmlns:p14="http://schemas.microsoft.com/office/powerpoint/2010/main" val="1067804913"/>
              </p:ext>
            </p:extLst>
          </p:nvPr>
        </p:nvGraphicFramePr>
        <p:xfrm>
          <a:off x="533400" y="1467550"/>
          <a:ext cx="4191000" cy="724058"/>
        </p:xfrm>
        <a:graphic>
          <a:graphicData uri="http://schemas.openxmlformats.org/presentationml/2006/ole">
            <mc:AlternateContent xmlns:mc="http://schemas.openxmlformats.org/markup-compatibility/2006">
              <mc:Choice xmlns:v="urn:schemas-microsoft-com:vml" Requires="v">
                <p:oleObj spid="_x0000_s3190" name="Equation" r:id="rId4" imgW="2184120" imgH="431640" progId="Equation.3">
                  <p:embed/>
                </p:oleObj>
              </mc:Choice>
              <mc:Fallback>
                <p:oleObj name="Equation" r:id="rId4" imgW="2184120" imgH="431640" progId="Equation.3">
                  <p:embed/>
                  <p:pic>
                    <p:nvPicPr>
                      <p:cNvPr id="0" name=""/>
                      <p:cNvPicPr>
                        <a:picLocks noChangeAspect="1" noChangeArrowheads="1"/>
                      </p:cNvPicPr>
                      <p:nvPr/>
                    </p:nvPicPr>
                    <p:blipFill>
                      <a:blip r:embed="rId5"/>
                      <a:srcRect/>
                      <a:stretch>
                        <a:fillRect/>
                      </a:stretch>
                    </p:blipFill>
                    <p:spPr bwMode="auto">
                      <a:xfrm>
                        <a:off x="533400" y="1467550"/>
                        <a:ext cx="4191000" cy="724058"/>
                      </a:xfrm>
                      <a:prstGeom prst="rect">
                        <a:avLst/>
                      </a:prstGeom>
                      <a:noFill/>
                      <a:ln>
                        <a:noFill/>
                      </a:ln>
                      <a:effectLst/>
                    </p:spPr>
                  </p:pic>
                </p:oleObj>
              </mc:Fallback>
            </mc:AlternateContent>
          </a:graphicData>
        </a:graphic>
      </p:graphicFrame>
      <p:pic>
        <p:nvPicPr>
          <p:cNvPr id="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438400"/>
            <a:ext cx="3535363" cy="193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1690688" y="2820505"/>
            <a:ext cx="1900237" cy="338552"/>
            <a:chOff x="1690688" y="2641117"/>
            <a:chExt cx="1900237" cy="338552"/>
          </a:xfrm>
        </p:grpSpPr>
        <p:sp>
          <p:nvSpPr>
            <p:cNvPr id="7" name="Line 9"/>
            <p:cNvSpPr>
              <a:spLocks noChangeShapeType="1"/>
            </p:cNvSpPr>
            <p:nvPr/>
          </p:nvSpPr>
          <p:spPr bwMode="auto">
            <a:xfrm>
              <a:off x="1690688" y="2951162"/>
              <a:ext cx="1900237" cy="0"/>
            </a:xfrm>
            <a:prstGeom prst="line">
              <a:avLst/>
            </a:prstGeom>
            <a:noFill/>
            <a:ln w="25400">
              <a:solidFill>
                <a:srgbClr val="003AAE"/>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kern="0">
                <a:solidFill>
                  <a:srgbClr val="000000"/>
                </a:solidFill>
                <a:latin typeface="Arial"/>
              </a:endParaRPr>
            </a:p>
          </p:txBody>
        </p:sp>
        <p:sp>
          <p:nvSpPr>
            <p:cNvPr id="8" name="Text Box 10"/>
            <p:cNvSpPr txBox="1">
              <a:spLocks noChangeArrowheads="1"/>
            </p:cNvSpPr>
            <p:nvPr/>
          </p:nvSpPr>
          <p:spPr bwMode="auto">
            <a:xfrm>
              <a:off x="2046629" y="2641117"/>
              <a:ext cx="1152875" cy="33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7" tIns="45719" rIns="91437" bIns="45719">
              <a:spAutoFit/>
            </a:bodyPr>
            <a:lstStyle/>
            <a:p>
              <a:pPr algn="ctr">
                <a:defRPr/>
              </a:pPr>
              <a:r>
                <a:rPr lang="en-US" sz="1600" kern="0" dirty="0">
                  <a:solidFill>
                    <a:srgbClr val="330066"/>
                  </a:solidFill>
                  <a:latin typeface="Arial"/>
                </a:rPr>
                <a:t>Brightness</a:t>
              </a:r>
            </a:p>
          </p:txBody>
        </p:sp>
      </p:grpSp>
      <p:grpSp>
        <p:nvGrpSpPr>
          <p:cNvPr id="9" name="Group 8"/>
          <p:cNvGrpSpPr/>
          <p:nvPr/>
        </p:nvGrpSpPr>
        <p:grpSpPr>
          <a:xfrm>
            <a:off x="878087" y="3229806"/>
            <a:ext cx="1568052" cy="599959"/>
            <a:chOff x="878087" y="3050418"/>
            <a:chExt cx="1568052" cy="599959"/>
          </a:xfrm>
        </p:grpSpPr>
        <p:sp>
          <p:nvSpPr>
            <p:cNvPr id="10" name="Line 8"/>
            <p:cNvSpPr>
              <a:spLocks noChangeShapeType="1"/>
            </p:cNvSpPr>
            <p:nvPr/>
          </p:nvSpPr>
          <p:spPr bwMode="auto">
            <a:xfrm>
              <a:off x="1167928" y="3650377"/>
              <a:ext cx="822325" cy="0"/>
            </a:xfrm>
            <a:prstGeom prst="line">
              <a:avLst/>
            </a:prstGeom>
            <a:noFill/>
            <a:ln w="25400">
              <a:solidFill>
                <a:srgbClr val="00796E">
                  <a:lumMod val="50000"/>
                </a:srgb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kern="0">
                <a:solidFill>
                  <a:srgbClr val="000000"/>
                </a:solidFill>
                <a:latin typeface="Arial"/>
              </a:endParaRPr>
            </a:p>
          </p:txBody>
        </p:sp>
        <p:sp>
          <p:nvSpPr>
            <p:cNvPr id="11" name="Text Box 11"/>
            <p:cNvSpPr txBox="1">
              <a:spLocks noChangeArrowheads="1"/>
            </p:cNvSpPr>
            <p:nvPr/>
          </p:nvSpPr>
          <p:spPr bwMode="auto">
            <a:xfrm>
              <a:off x="878087" y="3050418"/>
              <a:ext cx="1568052" cy="30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7" tIns="45719" rIns="91437" bIns="45719">
              <a:spAutoFit/>
            </a:bodyPr>
            <a:lstStyle/>
            <a:p>
              <a:pPr algn="ctr">
                <a:defRPr/>
              </a:pPr>
              <a:r>
                <a:rPr lang="en-US" sz="1400" kern="0" dirty="0">
                  <a:solidFill>
                    <a:srgbClr val="330066"/>
                  </a:solidFill>
                  <a:latin typeface="Arial"/>
                </a:rPr>
                <a:t>Width of negative</a:t>
              </a:r>
            </a:p>
          </p:txBody>
        </p:sp>
      </p:grpSp>
      <p:sp>
        <p:nvSpPr>
          <p:cNvPr id="12" name="Rectangle 12"/>
          <p:cNvSpPr>
            <a:spLocks noChangeArrowheads="1"/>
          </p:cNvSpPr>
          <p:nvPr/>
        </p:nvSpPr>
        <p:spPr bwMode="auto">
          <a:xfrm>
            <a:off x="4229100" y="3822912"/>
            <a:ext cx="4867552" cy="1303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34" tIns="45718" rIns="91434" bIns="45718"/>
          <a:lstStyle/>
          <a:p>
            <a:pPr marL="117475" indent="-117475">
              <a:spcBef>
                <a:spcPct val="20000"/>
              </a:spcBef>
              <a:buClr>
                <a:srgbClr val="330066"/>
              </a:buClr>
              <a:buSzPct val="75000"/>
              <a:buFontTx/>
              <a:buChar char="•"/>
            </a:pPr>
            <a:r>
              <a:rPr kumimoji="1" lang="en-US" b="1" dirty="0" smtClean="0">
                <a:solidFill>
                  <a:srgbClr val="000099"/>
                </a:solidFill>
                <a:latin typeface="Arial"/>
              </a:rPr>
              <a:t>The </a:t>
            </a:r>
            <a:r>
              <a:rPr kumimoji="1" lang="en-US" b="1" dirty="0">
                <a:solidFill>
                  <a:srgbClr val="000099"/>
                </a:solidFill>
                <a:latin typeface="Arial"/>
              </a:rPr>
              <a:t>width of the negative is a function of </a:t>
            </a:r>
          </a:p>
          <a:p>
            <a:pPr marL="630218" lvl="1" indent="-228593">
              <a:spcBef>
                <a:spcPct val="20000"/>
              </a:spcBef>
              <a:buClr>
                <a:srgbClr val="330066"/>
              </a:buClr>
              <a:buSzPct val="75000"/>
              <a:buFont typeface="Arial" charset="0"/>
              <a:buChar char="–"/>
            </a:pPr>
            <a:r>
              <a:rPr kumimoji="1" lang="en-US" b="1" dirty="0">
                <a:solidFill>
                  <a:srgbClr val="000099"/>
                </a:solidFill>
                <a:latin typeface="Arial"/>
              </a:rPr>
              <a:t>Instrument performance </a:t>
            </a:r>
            <a:endParaRPr kumimoji="1" lang="en-US" b="1" dirty="0" smtClean="0">
              <a:solidFill>
                <a:srgbClr val="000099"/>
              </a:solidFill>
              <a:latin typeface="Arial"/>
            </a:endParaRPr>
          </a:p>
          <a:p>
            <a:pPr marL="968375" lvl="2" indent="-227013">
              <a:spcBef>
                <a:spcPct val="20000"/>
              </a:spcBef>
              <a:buClr>
                <a:srgbClr val="330066"/>
              </a:buClr>
              <a:buSzPct val="75000"/>
              <a:buFont typeface="Arial" charset="0"/>
              <a:buChar char="–"/>
            </a:pPr>
            <a:r>
              <a:rPr kumimoji="1" lang="en-US" dirty="0" smtClean="0">
                <a:solidFill>
                  <a:srgbClr val="000099"/>
                </a:solidFill>
                <a:latin typeface="Arial"/>
              </a:rPr>
              <a:t>Spillover (multi-color panels)</a:t>
            </a:r>
            <a:endParaRPr kumimoji="1" lang="en-US" dirty="0">
              <a:solidFill>
                <a:srgbClr val="000099"/>
              </a:solidFill>
              <a:latin typeface="Arial"/>
            </a:endParaRPr>
          </a:p>
        </p:txBody>
      </p:sp>
      <p:sp>
        <p:nvSpPr>
          <p:cNvPr id="14" name="Rectangle 12"/>
          <p:cNvSpPr>
            <a:spLocks noChangeArrowheads="1"/>
          </p:cNvSpPr>
          <p:nvPr/>
        </p:nvSpPr>
        <p:spPr bwMode="auto">
          <a:xfrm>
            <a:off x="4229100" y="2361811"/>
            <a:ext cx="4943752" cy="1339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34" tIns="45718" rIns="91434" bIns="45718"/>
          <a:lstStyle/>
          <a:p>
            <a:pPr marL="117475" indent="-117475">
              <a:spcBef>
                <a:spcPct val="20000"/>
              </a:spcBef>
              <a:buClr>
                <a:srgbClr val="330066"/>
              </a:buClr>
              <a:buSzPct val="75000"/>
              <a:buFontTx/>
              <a:buChar char="•"/>
            </a:pPr>
            <a:r>
              <a:rPr kumimoji="1" lang="en-US" b="1" dirty="0">
                <a:solidFill>
                  <a:srgbClr val="000099"/>
                </a:solidFill>
                <a:latin typeface="Arial"/>
              </a:rPr>
              <a:t>The brightness is a function of the</a:t>
            </a:r>
            <a:r>
              <a:rPr kumimoji="1" lang="en-US" b="1" dirty="0">
                <a:solidFill>
                  <a:srgbClr val="000000"/>
                </a:solidFill>
                <a:latin typeface="Arial"/>
              </a:rPr>
              <a:t> </a:t>
            </a:r>
          </a:p>
          <a:p>
            <a:pPr marL="685778" lvl="1" indent="-228593">
              <a:spcBef>
                <a:spcPct val="20000"/>
              </a:spcBef>
              <a:buClr>
                <a:srgbClr val="330066"/>
              </a:buClr>
              <a:buSzPct val="75000"/>
              <a:buFontTx/>
              <a:buChar char="•"/>
            </a:pPr>
            <a:r>
              <a:rPr kumimoji="1" lang="en-US" sz="1600" b="1" dirty="0">
                <a:solidFill>
                  <a:srgbClr val="000099"/>
                </a:solidFill>
                <a:latin typeface="Arial"/>
              </a:rPr>
              <a:t>R</a:t>
            </a:r>
            <a:r>
              <a:rPr kumimoji="1" lang="en-US" sz="1600" b="1" dirty="0" smtClean="0">
                <a:solidFill>
                  <a:srgbClr val="000099"/>
                </a:solidFill>
                <a:latin typeface="Arial"/>
              </a:rPr>
              <a:t>eagent </a:t>
            </a:r>
          </a:p>
          <a:p>
            <a:pPr marL="860425" lvl="2" indent="-117475">
              <a:spcBef>
                <a:spcPct val="20000"/>
              </a:spcBef>
              <a:buClr>
                <a:srgbClr val="330066"/>
              </a:buClr>
              <a:buSzPct val="75000"/>
              <a:buFontTx/>
              <a:buChar char="•"/>
            </a:pPr>
            <a:r>
              <a:rPr kumimoji="1" lang="en-US" sz="1600" dirty="0">
                <a:solidFill>
                  <a:srgbClr val="000099"/>
                </a:solidFill>
                <a:latin typeface="Arial"/>
              </a:rPr>
              <a:t>A</a:t>
            </a:r>
            <a:r>
              <a:rPr kumimoji="1" lang="en-US" sz="1600" dirty="0" smtClean="0">
                <a:solidFill>
                  <a:srgbClr val="000099"/>
                </a:solidFill>
                <a:latin typeface="Arial"/>
              </a:rPr>
              <a:t>ntigen </a:t>
            </a:r>
            <a:r>
              <a:rPr kumimoji="1" lang="en-US" sz="1600" dirty="0">
                <a:solidFill>
                  <a:srgbClr val="000099"/>
                </a:solidFill>
                <a:latin typeface="Arial"/>
              </a:rPr>
              <a:t>density, fluorochrome </a:t>
            </a:r>
            <a:r>
              <a:rPr kumimoji="1" lang="en-US" sz="1600" dirty="0" smtClean="0">
                <a:solidFill>
                  <a:srgbClr val="000099"/>
                </a:solidFill>
                <a:latin typeface="Arial"/>
              </a:rPr>
              <a:t>used.</a:t>
            </a:r>
            <a:endParaRPr kumimoji="1" lang="en-US" sz="1600" dirty="0">
              <a:solidFill>
                <a:srgbClr val="000099"/>
              </a:solidFill>
              <a:latin typeface="Arial"/>
            </a:endParaRPr>
          </a:p>
          <a:p>
            <a:pPr marL="685778" lvl="1" indent="-228593">
              <a:spcBef>
                <a:spcPct val="20000"/>
              </a:spcBef>
              <a:buClr>
                <a:srgbClr val="330066"/>
              </a:buClr>
              <a:buSzPct val="75000"/>
              <a:buFontTx/>
              <a:buChar char="•"/>
            </a:pPr>
            <a:r>
              <a:rPr kumimoji="1" lang="en-US" sz="1600" b="1" dirty="0">
                <a:solidFill>
                  <a:srgbClr val="000099"/>
                </a:solidFill>
                <a:latin typeface="Arial"/>
              </a:rPr>
              <a:t>Instrument </a:t>
            </a:r>
            <a:endParaRPr kumimoji="1" lang="en-US" sz="1600" b="1" dirty="0" smtClean="0">
              <a:solidFill>
                <a:srgbClr val="000099"/>
              </a:solidFill>
              <a:latin typeface="Arial"/>
            </a:endParaRPr>
          </a:p>
          <a:p>
            <a:pPr marL="968375" lvl="2" indent="-227013">
              <a:spcBef>
                <a:spcPct val="20000"/>
              </a:spcBef>
              <a:buClr>
                <a:srgbClr val="330066"/>
              </a:buClr>
              <a:buSzPct val="75000"/>
              <a:buFontTx/>
              <a:buChar char="•"/>
            </a:pPr>
            <a:r>
              <a:rPr kumimoji="1" lang="en-US" sz="1600" dirty="0" smtClean="0">
                <a:solidFill>
                  <a:srgbClr val="000099"/>
                </a:solidFill>
                <a:latin typeface="Arial"/>
              </a:rPr>
              <a:t>PMT </a:t>
            </a:r>
            <a:r>
              <a:rPr kumimoji="1" lang="en-US" sz="1600" dirty="0">
                <a:solidFill>
                  <a:srgbClr val="000099"/>
                </a:solidFill>
                <a:latin typeface="Arial"/>
              </a:rPr>
              <a:t>g</a:t>
            </a:r>
            <a:r>
              <a:rPr kumimoji="1" lang="en-US" sz="1600" dirty="0" smtClean="0">
                <a:solidFill>
                  <a:srgbClr val="000099"/>
                </a:solidFill>
                <a:latin typeface="Arial"/>
              </a:rPr>
              <a:t>ain </a:t>
            </a:r>
            <a:r>
              <a:rPr kumimoji="1" lang="en-US" sz="1600" dirty="0">
                <a:solidFill>
                  <a:srgbClr val="000099"/>
                </a:solidFill>
                <a:latin typeface="Arial"/>
              </a:rPr>
              <a:t>s</a:t>
            </a:r>
            <a:r>
              <a:rPr kumimoji="1" lang="en-US" sz="1600" dirty="0" smtClean="0">
                <a:solidFill>
                  <a:srgbClr val="000099"/>
                </a:solidFill>
                <a:latin typeface="Arial"/>
              </a:rPr>
              <a:t>etting, laser power</a:t>
            </a:r>
            <a:endParaRPr kumimoji="1" lang="en-US" dirty="0">
              <a:solidFill>
                <a:srgbClr val="000099"/>
              </a:solidFill>
              <a:latin typeface="Arial"/>
            </a:endParaRPr>
          </a:p>
        </p:txBody>
      </p:sp>
    </p:spTree>
    <p:extLst>
      <p:ext uri="{BB962C8B-B14F-4D97-AF65-F5344CB8AC3E}">
        <p14:creationId xmlns:p14="http://schemas.microsoft.com/office/powerpoint/2010/main" val="310928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6" presetClass="entr" presetSubtype="37"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out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7300" y="1795272"/>
            <a:ext cx="6766560" cy="3767328"/>
          </a:xfrm>
          <a:prstGeom prst="rect">
            <a:avLst/>
          </a:prstGeom>
        </p:spPr>
      </p:pic>
      <p:sp>
        <p:nvSpPr>
          <p:cNvPr id="3" name="Title 2"/>
          <p:cNvSpPr>
            <a:spLocks noGrp="1"/>
          </p:cNvSpPr>
          <p:nvPr>
            <p:ph type="title"/>
          </p:nvPr>
        </p:nvSpPr>
        <p:spPr/>
        <p:txBody>
          <a:bodyPr/>
          <a:lstStyle/>
          <a:p>
            <a:r>
              <a:rPr lang="en-US" dirty="0"/>
              <a:t>Factors Impacting Resolution</a:t>
            </a:r>
          </a:p>
        </p:txBody>
      </p:sp>
    </p:spTree>
    <p:extLst>
      <p:ext uri="{BB962C8B-B14F-4D97-AF65-F5344CB8AC3E}">
        <p14:creationId xmlns:p14="http://schemas.microsoft.com/office/powerpoint/2010/main" val="19595099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5439" y="152400"/>
            <a:ext cx="8763000" cy="1143000"/>
          </a:xfrm>
        </p:spPr>
        <p:txBody>
          <a:bodyPr>
            <a:normAutofit fontScale="90000"/>
          </a:bodyPr>
          <a:lstStyle/>
          <a:p>
            <a:r>
              <a:rPr lang="en-US" sz="3600" dirty="0" smtClean="0">
                <a:effectLst>
                  <a:outerShdw blurRad="38100" dist="38100" dir="2700000" algn="tl">
                    <a:srgbClr val="000000">
                      <a:alpha val="43137"/>
                    </a:srgbClr>
                  </a:outerShdw>
                </a:effectLst>
              </a:rPr>
              <a:t>Instrument Setup</a:t>
            </a:r>
            <a:r>
              <a:rPr lang="en-US" dirty="0"/>
              <a:t/>
            </a:r>
            <a:br>
              <a:rPr lang="en-US" dirty="0"/>
            </a:br>
            <a:r>
              <a:rPr lang="en-US" sz="3600" dirty="0"/>
              <a:t>        </a:t>
            </a:r>
            <a:r>
              <a:rPr lang="en-US" sz="2200" dirty="0"/>
              <a:t>Optimizing PMTVs to Maximize Dim Cell Resolution</a:t>
            </a:r>
          </a:p>
        </p:txBody>
      </p:sp>
      <p:grpSp>
        <p:nvGrpSpPr>
          <p:cNvPr id="3" name="Group 2"/>
          <p:cNvGrpSpPr/>
          <p:nvPr/>
        </p:nvGrpSpPr>
        <p:grpSpPr>
          <a:xfrm>
            <a:off x="620490" y="1447800"/>
            <a:ext cx="8220075" cy="2285999"/>
            <a:chOff x="432774" y="2743200"/>
            <a:chExt cx="8220075" cy="1981199"/>
          </a:xfrm>
        </p:grpSpPr>
        <p:sp>
          <p:nvSpPr>
            <p:cNvPr id="4" name="Rectangle 3"/>
            <p:cNvSpPr>
              <a:spLocks noChangeArrowheads="1"/>
            </p:cNvSpPr>
            <p:nvPr/>
          </p:nvSpPr>
          <p:spPr bwMode="auto">
            <a:xfrm>
              <a:off x="432774" y="2743200"/>
              <a:ext cx="8220075" cy="198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marR="0" lvl="0" indent="-457200" algn="l" defTabSz="914400" eaLnBrk="1" fontAlgn="auto" latinLnBrk="0" hangingPunct="1">
                <a:lnSpc>
                  <a:spcPct val="100000"/>
                </a:lnSpc>
                <a:spcBef>
                  <a:spcPct val="20000"/>
                </a:spcBef>
                <a:spcAft>
                  <a:spcPts val="0"/>
                </a:spcAft>
                <a:buClr>
                  <a:srgbClr val="330066"/>
                </a:buClr>
                <a:buSzPct val="111000"/>
                <a:buFont typeface="Arial" pitchFamily="34" charset="0"/>
                <a:buChar char="•"/>
                <a:tabLst/>
                <a:defRPr/>
              </a:pPr>
              <a:r>
                <a:rPr kumimoji="1" lang="en-US" sz="2000" b="1" i="0" u="none" strike="noStrike" kern="0" cap="none" spc="0" normalizeH="0" baseline="0" noProof="0" dirty="0" smtClean="0">
                  <a:ln>
                    <a:noFill/>
                  </a:ln>
                  <a:effectLst/>
                  <a:uLnTx/>
                  <a:uFillTx/>
                  <a:latin typeface="Arial" charset="0"/>
                </a:rPr>
                <a:t>Negative Cell Standard Deviation Method</a:t>
              </a:r>
            </a:p>
            <a:p>
              <a:pPr marL="800100" marR="0" lvl="1" indent="-344488" algn="l" defTabSz="914400" eaLnBrk="1" fontAlgn="auto" latinLnBrk="0" hangingPunct="1">
                <a:lnSpc>
                  <a:spcPct val="100000"/>
                </a:lnSpc>
                <a:spcBef>
                  <a:spcPts val="600"/>
                </a:spcBef>
                <a:spcAft>
                  <a:spcPts val="0"/>
                </a:spcAft>
                <a:buClr>
                  <a:srgbClr val="330066"/>
                </a:buClr>
                <a:buSzPct val="111000"/>
                <a:buFont typeface="Arial" pitchFamily="34" charset="0"/>
                <a:buChar char="•"/>
                <a:tabLst/>
                <a:defRPr/>
              </a:pPr>
              <a:r>
                <a:rPr kumimoji="1" lang="en-US" sz="1800" b="0" i="0" u="none" strike="noStrike" kern="0" cap="none" spc="0" normalizeH="0" baseline="0" noProof="0" dirty="0" smtClean="0">
                  <a:ln>
                    <a:noFill/>
                  </a:ln>
                  <a:effectLst/>
                  <a:uLnTx/>
                  <a:uFillTx/>
                  <a:latin typeface="Arial" pitchFamily="34" charset="0"/>
                  <a:cs typeface="Arial" pitchFamily="34" charset="0"/>
                </a:rPr>
                <a:t>Adjust the PMTV such that</a:t>
              </a:r>
            </a:p>
            <a:p>
              <a:pPr marL="914385" marR="0" lvl="1" indent="-457200" algn="l" defTabSz="914400" eaLnBrk="1" fontAlgn="auto" latinLnBrk="0" hangingPunct="1">
                <a:lnSpc>
                  <a:spcPct val="100000"/>
                </a:lnSpc>
                <a:spcBef>
                  <a:spcPts val="0"/>
                </a:spcBef>
                <a:spcAft>
                  <a:spcPts val="0"/>
                </a:spcAft>
                <a:buClr>
                  <a:srgbClr val="330066"/>
                </a:buClr>
                <a:buSzPct val="111000"/>
                <a:buFont typeface="Arial" pitchFamily="34" charset="0"/>
                <a:buChar char="•"/>
                <a:tabLst/>
                <a:defRPr/>
              </a:pPr>
              <a:endParaRPr kumimoji="1" lang="en-US" sz="1050" b="0" i="0" u="none" strike="noStrike" kern="0" cap="none" spc="0" normalizeH="0" baseline="0" noProof="0" dirty="0">
                <a:ln>
                  <a:noFill/>
                </a:ln>
                <a:effectLst/>
                <a:uLnTx/>
                <a:uFillTx/>
                <a:latin typeface="Arial" pitchFamily="34" charset="0"/>
                <a:cs typeface="Arial" pitchFamily="34" charset="0"/>
              </a:endParaRPr>
            </a:p>
            <a:p>
              <a:pPr marL="914385" marR="0" lvl="1" indent="-457200" algn="l" defTabSz="914400" eaLnBrk="1" fontAlgn="auto" latinLnBrk="0" hangingPunct="1">
                <a:lnSpc>
                  <a:spcPct val="100000"/>
                </a:lnSpc>
                <a:spcBef>
                  <a:spcPts val="0"/>
                </a:spcBef>
                <a:spcAft>
                  <a:spcPts val="0"/>
                </a:spcAft>
                <a:buClr>
                  <a:srgbClr val="330066"/>
                </a:buClr>
                <a:buSzPct val="111000"/>
                <a:buFont typeface="Arial" pitchFamily="34" charset="0"/>
                <a:buChar char="•"/>
                <a:tabLst/>
                <a:defRPr/>
              </a:pPr>
              <a:endParaRPr kumimoji="1" lang="en-US" sz="1050" b="0" i="0" u="none" strike="noStrike" kern="0" cap="none" spc="0" normalizeH="0" baseline="0" noProof="0" dirty="0" smtClean="0">
                <a:ln>
                  <a:noFill/>
                </a:ln>
                <a:effectLst/>
                <a:uLnTx/>
                <a:uFillTx/>
                <a:latin typeface="Arial" pitchFamily="34" charset="0"/>
                <a:cs typeface="Arial" pitchFamily="34" charset="0"/>
              </a:endParaRPr>
            </a:p>
            <a:p>
              <a:pPr marL="914385" marR="0" lvl="1" indent="-457200" algn="l" defTabSz="914400" eaLnBrk="1" fontAlgn="auto" latinLnBrk="0" hangingPunct="1">
                <a:lnSpc>
                  <a:spcPct val="100000"/>
                </a:lnSpc>
                <a:spcBef>
                  <a:spcPts val="0"/>
                </a:spcBef>
                <a:spcAft>
                  <a:spcPts val="0"/>
                </a:spcAft>
                <a:buClr>
                  <a:srgbClr val="330066"/>
                </a:buClr>
                <a:buSzPct val="111000"/>
                <a:buFont typeface="Arial" pitchFamily="34" charset="0"/>
                <a:buChar char="•"/>
                <a:tabLst/>
                <a:defRPr/>
              </a:pPr>
              <a:endParaRPr kumimoji="1" lang="en-US" sz="1050" b="0" i="0" u="none" strike="noStrike" kern="0" cap="none" spc="0" normalizeH="0" baseline="0" noProof="0" dirty="0" smtClean="0">
                <a:ln>
                  <a:noFill/>
                </a:ln>
                <a:effectLst/>
                <a:uLnTx/>
                <a:uFillTx/>
                <a:latin typeface="Arial" pitchFamily="34" charset="0"/>
                <a:cs typeface="Arial" pitchFamily="34" charset="0"/>
              </a:endParaRPr>
            </a:p>
            <a:p>
              <a:pPr marL="914385" marR="0" lvl="1" indent="-457200" algn="l" defTabSz="914400" eaLnBrk="1" fontAlgn="auto" latinLnBrk="0" hangingPunct="1">
                <a:lnSpc>
                  <a:spcPct val="100000"/>
                </a:lnSpc>
                <a:spcBef>
                  <a:spcPts val="0"/>
                </a:spcBef>
                <a:spcAft>
                  <a:spcPts val="0"/>
                </a:spcAft>
                <a:buClr>
                  <a:srgbClr val="330066"/>
                </a:buClr>
                <a:buSzPct val="111000"/>
                <a:buFont typeface="Arial" pitchFamily="34" charset="0"/>
                <a:buChar char="•"/>
                <a:tabLst/>
                <a:defRPr/>
              </a:pPr>
              <a:endParaRPr kumimoji="1" lang="en-US" sz="1050" b="0" i="0" u="none" strike="noStrike" kern="0" cap="none" spc="0" normalizeH="0" baseline="0" noProof="0" dirty="0" smtClean="0">
                <a:ln>
                  <a:noFill/>
                </a:ln>
                <a:effectLst/>
                <a:uLnTx/>
                <a:uFillTx/>
                <a:latin typeface="Arial" pitchFamily="34" charset="0"/>
                <a:cs typeface="Arial" pitchFamily="34" charset="0"/>
              </a:endParaRPr>
            </a:p>
            <a:p>
              <a:pPr marL="1200150" marR="0" lvl="2" indent="-287338" algn="l" defTabSz="914400" eaLnBrk="1" fontAlgn="auto" latinLnBrk="0" hangingPunct="1">
                <a:lnSpc>
                  <a:spcPct val="100000"/>
                </a:lnSpc>
                <a:spcBef>
                  <a:spcPts val="0"/>
                </a:spcBef>
                <a:spcAft>
                  <a:spcPts val="0"/>
                </a:spcAft>
                <a:buClr>
                  <a:srgbClr val="330066"/>
                </a:buClr>
                <a:buSzPct val="111000"/>
                <a:buFont typeface="Courier New" pitchFamily="49" charset="0"/>
                <a:buChar char="o"/>
                <a:tabLst/>
                <a:defRPr/>
              </a:pPr>
              <a:r>
                <a:rPr kumimoji="0" lang="en-US" sz="1600" b="0" i="0" u="none" strike="noStrike" kern="0" cap="none" spc="0" normalizeH="0" baseline="0" noProof="0" dirty="0">
                  <a:ln>
                    <a:noFill/>
                  </a:ln>
                  <a:effectLst/>
                  <a:uLnTx/>
                  <a:uFillTx/>
                  <a:latin typeface="Arial" pitchFamily="34" charset="0"/>
                  <a:cs typeface="Arial" pitchFamily="34" charset="0"/>
                </a:rPr>
                <a:t>This is a simple, easy method that provides </a:t>
              </a:r>
              <a:r>
                <a:rPr kumimoji="0" lang="en-US" sz="1600" b="0" i="0" u="none" strike="noStrike" kern="0" cap="none" spc="0" normalizeH="0" baseline="0" noProof="0" dirty="0" smtClean="0">
                  <a:ln>
                    <a:noFill/>
                  </a:ln>
                  <a:effectLst/>
                  <a:uLnTx/>
                  <a:uFillTx/>
                  <a:latin typeface="Arial" pitchFamily="34" charset="0"/>
                  <a:cs typeface="Arial" pitchFamily="34" charset="0"/>
                </a:rPr>
                <a:t>robust </a:t>
              </a:r>
              <a:r>
                <a:rPr kumimoji="0" lang="en-US" sz="1600" b="0" i="0" u="none" strike="noStrike" kern="0" cap="none" spc="0" normalizeH="0" baseline="0" noProof="0" dirty="0">
                  <a:ln>
                    <a:noFill/>
                  </a:ln>
                  <a:effectLst/>
                  <a:uLnTx/>
                  <a:uFillTx/>
                  <a:latin typeface="Arial" pitchFamily="34" charset="0"/>
                  <a:cs typeface="Arial" pitchFamily="34" charset="0"/>
                </a:rPr>
                <a:t>values for all </a:t>
              </a:r>
              <a:r>
                <a:rPr kumimoji="0" lang="en-US" sz="1600" b="0" i="0" u="none" strike="noStrike" kern="0" cap="none" spc="0" normalizeH="0" baseline="0" noProof="0" dirty="0" smtClean="0">
                  <a:ln>
                    <a:noFill/>
                  </a:ln>
                  <a:effectLst/>
                  <a:uLnTx/>
                  <a:uFillTx/>
                  <a:latin typeface="Arial" pitchFamily="34" charset="0"/>
                  <a:cs typeface="Arial" pitchFamily="34" charset="0"/>
                </a:rPr>
                <a:t>detectors.</a:t>
              </a:r>
            </a:p>
            <a:p>
              <a:pPr marL="1200150" marR="0" lvl="2" indent="-287338" algn="l" defTabSz="914400" eaLnBrk="1" fontAlgn="auto" latinLnBrk="0" hangingPunct="1">
                <a:lnSpc>
                  <a:spcPct val="100000"/>
                </a:lnSpc>
                <a:spcBef>
                  <a:spcPts val="0"/>
                </a:spcBef>
                <a:spcAft>
                  <a:spcPts val="0"/>
                </a:spcAft>
                <a:buClr>
                  <a:srgbClr val="330066"/>
                </a:buClr>
                <a:buSzPct val="111000"/>
                <a:buFont typeface="Courier New" pitchFamily="49" charset="0"/>
                <a:buChar char="o"/>
                <a:tabLst/>
                <a:defRPr/>
              </a:pPr>
              <a:r>
                <a:rPr kumimoji="1" lang="en-US" sz="1600" b="0" i="0" u="none" strike="noStrike" kern="0" cap="none" spc="0" normalizeH="0" baseline="0" noProof="0" dirty="0" smtClean="0">
                  <a:ln>
                    <a:noFill/>
                  </a:ln>
                  <a:effectLst/>
                  <a:uLnTx/>
                  <a:uFillTx/>
                  <a:latin typeface="Arial" pitchFamily="34" charset="0"/>
                  <a:cs typeface="Arial" pitchFamily="34" charset="0"/>
                </a:rPr>
                <a:t>Uses unstained cells.</a:t>
              </a:r>
            </a:p>
          </p:txBody>
        </p:sp>
        <p:graphicFrame>
          <p:nvGraphicFramePr>
            <p:cNvPr id="5" name="Object 4"/>
            <p:cNvGraphicFramePr>
              <a:graphicFrameLocks noChangeAspect="1"/>
            </p:cNvGraphicFramePr>
            <p:nvPr>
              <p:extLst>
                <p:ext uri="{D42A27DB-BD31-4B8C-83A1-F6EECF244321}">
                  <p14:modId xmlns:p14="http://schemas.microsoft.com/office/powerpoint/2010/main" val="458718366"/>
                </p:ext>
              </p:extLst>
            </p:nvPr>
          </p:nvGraphicFramePr>
          <p:xfrm>
            <a:off x="2452297" y="3403600"/>
            <a:ext cx="3629025" cy="522817"/>
          </p:xfrm>
          <a:graphic>
            <a:graphicData uri="http://schemas.openxmlformats.org/presentationml/2006/ole">
              <mc:AlternateContent xmlns:mc="http://schemas.openxmlformats.org/markup-compatibility/2006">
                <mc:Choice xmlns:v="urn:schemas-microsoft-com:vml" Requires="v">
                  <p:oleObj spid="_x0000_s23584" name="Equation" r:id="rId4" imgW="1485720" imgH="241200" progId="Equation.3">
                    <p:embed/>
                  </p:oleObj>
                </mc:Choice>
                <mc:Fallback>
                  <p:oleObj name="Equation" r:id="rId4" imgW="1485720" imgH="241200" progId="Equation.3">
                    <p:embed/>
                    <p:pic>
                      <p:nvPicPr>
                        <p:cNvPr id="0" name=""/>
                        <p:cNvPicPr>
                          <a:picLocks noChangeAspect="1" noChangeArrowheads="1"/>
                        </p:cNvPicPr>
                        <p:nvPr/>
                      </p:nvPicPr>
                      <p:blipFill>
                        <a:blip r:embed="rId5"/>
                        <a:srcRect/>
                        <a:stretch>
                          <a:fillRect/>
                        </a:stretch>
                      </p:blipFill>
                      <p:spPr bwMode="auto">
                        <a:xfrm>
                          <a:off x="2452297" y="3403600"/>
                          <a:ext cx="3629025" cy="522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7" name="Picture 8" descr="Applications Settings rSD Cells"/>
          <p:cNvPicPr>
            <a:picLocks noChangeAspect="1" noChangeArrowheads="1"/>
          </p:cNvPicPr>
          <p:nvPr/>
        </p:nvPicPr>
        <p:blipFill rotWithShape="1">
          <a:blip r:embed="rId6">
            <a:extLst>
              <a:ext uri="{28A0092B-C50C-407E-A947-70E740481C1C}">
                <a14:useLocalDpi xmlns:a14="http://schemas.microsoft.com/office/drawing/2010/main" val="0"/>
              </a:ext>
            </a:extLst>
          </a:blip>
          <a:srcRect t="1" b="13074"/>
          <a:stretch/>
        </p:blipFill>
        <p:spPr bwMode="auto">
          <a:xfrm>
            <a:off x="1600199" y="3505201"/>
            <a:ext cx="6473813" cy="2333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0496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998" y="200025"/>
            <a:ext cx="7333602" cy="1143000"/>
          </a:xfrm>
        </p:spPr>
        <p:txBody>
          <a:bodyPr>
            <a:normAutofit/>
          </a:bodyPr>
          <a:lstStyle/>
          <a:p>
            <a:r>
              <a:rPr lang="en-US" sz="2600" dirty="0"/>
              <a:t>Adjusting PMTV to Maximize Resolution (SI)</a:t>
            </a:r>
          </a:p>
        </p:txBody>
      </p:sp>
      <p:cxnSp>
        <p:nvCxnSpPr>
          <p:cNvPr id="3" name="Straight Arrow Connector 2"/>
          <p:cNvCxnSpPr/>
          <p:nvPr/>
        </p:nvCxnSpPr>
        <p:spPr bwMode="auto">
          <a:xfrm flipV="1">
            <a:off x="3352800" y="3642989"/>
            <a:ext cx="0" cy="533400"/>
          </a:xfrm>
          <a:prstGeom prst="straightConnector1">
            <a:avLst/>
          </a:prstGeom>
          <a:noFill/>
          <a:ln w="38100" cap="flat" cmpd="sng" algn="ctr">
            <a:solidFill>
              <a:srgbClr val="738EC3"/>
            </a:solidFill>
            <a:prstDash val="solid"/>
            <a:headEnd type="none" w="med" len="med"/>
            <a:tailEnd type="arrow"/>
          </a:ln>
          <a:effectLst>
            <a:outerShdw blurRad="40000" dist="23000" dir="5400000" rotWithShape="0">
              <a:srgbClr val="000000">
                <a:alpha val="35000"/>
              </a:srgbClr>
            </a:outerShdw>
          </a:effectLst>
        </p:spPr>
      </p:cxnSp>
      <p:sp>
        <p:nvSpPr>
          <p:cNvPr id="4" name="TextBox 3"/>
          <p:cNvSpPr txBox="1"/>
          <p:nvPr/>
        </p:nvSpPr>
        <p:spPr>
          <a:xfrm>
            <a:off x="5761978" y="3947789"/>
            <a:ext cx="2848622" cy="369332"/>
          </a:xfrm>
          <a:prstGeom prst="rect">
            <a:avLst/>
          </a:prstGeom>
          <a:noFill/>
        </p:spPr>
        <p:txBody>
          <a:bodyPr wrap="square" rtlCol="0">
            <a:spAutoFit/>
          </a:bodyPr>
          <a:lstStyle/>
          <a:p>
            <a:pPr algn="ctr">
              <a:defRPr/>
            </a:pPr>
            <a:r>
              <a:rPr lang="en-US" kern="0" dirty="0" smtClean="0">
                <a:solidFill>
                  <a:srgbClr val="000000"/>
                </a:solidFill>
                <a:latin typeface="Arial"/>
              </a:rPr>
              <a:t>rSD is &gt; 2.5 SDen (~20)</a:t>
            </a:r>
            <a:endParaRPr lang="en-US" kern="0" dirty="0">
              <a:solidFill>
                <a:srgbClr val="000000"/>
              </a:solidFill>
              <a:latin typeface="Arial"/>
            </a:endParaRPr>
          </a:p>
        </p:txBody>
      </p:sp>
      <p:grpSp>
        <p:nvGrpSpPr>
          <p:cNvPr id="5" name="Group 4"/>
          <p:cNvGrpSpPr/>
          <p:nvPr/>
        </p:nvGrpSpPr>
        <p:grpSpPr>
          <a:xfrm>
            <a:off x="1676399" y="1657350"/>
            <a:ext cx="7153747" cy="1828800"/>
            <a:chOff x="932591" y="3352800"/>
            <a:chExt cx="7858937" cy="1600200"/>
          </a:xfrm>
        </p:grpSpPr>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753" y="3352800"/>
              <a:ext cx="27717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4303" y="3352800"/>
              <a:ext cx="27717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2591" y="3352800"/>
              <a:ext cx="27717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TextBox 8"/>
          <p:cNvSpPr txBox="1"/>
          <p:nvPr/>
        </p:nvSpPr>
        <p:spPr>
          <a:xfrm>
            <a:off x="3781897" y="1314450"/>
            <a:ext cx="3025187" cy="369332"/>
          </a:xfrm>
          <a:prstGeom prst="rect">
            <a:avLst/>
          </a:prstGeom>
          <a:noFill/>
        </p:spPr>
        <p:txBody>
          <a:bodyPr wrap="none" rtlCol="0">
            <a:spAutoFit/>
          </a:bodyPr>
          <a:lstStyle/>
          <a:p>
            <a:pPr>
              <a:defRPr/>
            </a:pPr>
            <a:r>
              <a:rPr lang="en-US" b="1" kern="0" dirty="0" smtClean="0">
                <a:solidFill>
                  <a:srgbClr val="000099"/>
                </a:solidFill>
                <a:latin typeface="Arial" pitchFamily="34" charset="0"/>
                <a:cs typeface="Arial" pitchFamily="34" charset="0"/>
              </a:rPr>
              <a:t>FITC Detector </a:t>
            </a:r>
            <a:r>
              <a:rPr lang="en-US" b="1" kern="0" dirty="0">
                <a:solidFill>
                  <a:srgbClr val="000099"/>
                </a:solidFill>
                <a:latin typeface="Arial" pitchFamily="34" charset="0"/>
                <a:cs typeface="Arial" pitchFamily="34" charset="0"/>
              </a:rPr>
              <a:t>(SD</a:t>
            </a:r>
            <a:r>
              <a:rPr lang="en-US" b="1" kern="0" baseline="-25000" dirty="0">
                <a:solidFill>
                  <a:srgbClr val="000099"/>
                </a:solidFill>
                <a:latin typeface="Arial" pitchFamily="34" charset="0"/>
                <a:cs typeface="Arial" pitchFamily="34" charset="0"/>
              </a:rPr>
              <a:t>EN</a:t>
            </a:r>
            <a:r>
              <a:rPr lang="en-US" b="1" kern="0" dirty="0">
                <a:solidFill>
                  <a:srgbClr val="000099"/>
                </a:solidFill>
                <a:latin typeface="Arial" pitchFamily="34" charset="0"/>
                <a:cs typeface="Arial" pitchFamily="34" charset="0"/>
              </a:rPr>
              <a:t> = 20)</a:t>
            </a:r>
          </a:p>
        </p:txBody>
      </p:sp>
      <p:graphicFrame>
        <p:nvGraphicFramePr>
          <p:cNvPr id="10" name="Object 9"/>
          <p:cNvGraphicFramePr>
            <a:graphicFrameLocks noChangeAspect="1"/>
          </p:cNvGraphicFramePr>
          <p:nvPr>
            <p:extLst>
              <p:ext uri="{D42A27DB-BD31-4B8C-83A1-F6EECF244321}">
                <p14:modId xmlns:p14="http://schemas.microsoft.com/office/powerpoint/2010/main" val="519470437"/>
              </p:ext>
            </p:extLst>
          </p:nvPr>
        </p:nvGraphicFramePr>
        <p:xfrm>
          <a:off x="325438" y="3252788"/>
          <a:ext cx="8534400" cy="1219200"/>
        </p:xfrm>
        <a:graphic>
          <a:graphicData uri="http://schemas.openxmlformats.org/presentationml/2006/ole">
            <mc:AlternateContent xmlns:mc="http://schemas.openxmlformats.org/markup-compatibility/2006">
              <mc:Choice xmlns:v="urn:schemas-microsoft-com:vml" Requires="v">
                <p:oleObj spid="_x0000_s13393" name="Worksheet" r:id="rId8" imgW="8534310" imgH="1219320" progId="Excel.Sheet.12">
                  <p:embed/>
                </p:oleObj>
              </mc:Choice>
              <mc:Fallback>
                <p:oleObj name="Worksheet" r:id="rId8" imgW="8534310" imgH="1219320" progId="Excel.Sheet.12">
                  <p:embed/>
                  <p:pic>
                    <p:nvPicPr>
                      <p:cNvPr id="0" name=""/>
                      <p:cNvPicPr>
                        <a:picLocks noChangeAspect="1" noChangeArrowheads="1"/>
                      </p:cNvPicPr>
                      <p:nvPr/>
                    </p:nvPicPr>
                    <p:blipFill>
                      <a:blip r:embed="rId9"/>
                      <a:srcRect/>
                      <a:stretch>
                        <a:fillRect/>
                      </a:stretch>
                    </p:blipFill>
                    <p:spPr bwMode="auto">
                      <a:xfrm>
                        <a:off x="325438" y="3252788"/>
                        <a:ext cx="8534400" cy="1219200"/>
                      </a:xfrm>
                      <a:prstGeom prst="rect">
                        <a:avLst/>
                      </a:prstGeom>
                      <a:noFill/>
                      <a:ln>
                        <a:noFill/>
                      </a:ln>
                    </p:spPr>
                  </p:pic>
                </p:oleObj>
              </mc:Fallback>
            </mc:AlternateContent>
          </a:graphicData>
        </a:graphic>
      </p:graphicFrame>
      <p:sp>
        <p:nvSpPr>
          <p:cNvPr id="11" name="TextBox 10"/>
          <p:cNvSpPr txBox="1"/>
          <p:nvPr/>
        </p:nvSpPr>
        <p:spPr>
          <a:xfrm>
            <a:off x="883467" y="4524375"/>
            <a:ext cx="7915746" cy="584775"/>
          </a:xfrm>
          <a:prstGeom prst="rect">
            <a:avLst/>
          </a:prstGeom>
          <a:noFill/>
        </p:spPr>
        <p:txBody>
          <a:bodyPr wrap="square" rtlCol="0">
            <a:spAutoFit/>
          </a:bodyPr>
          <a:lstStyle/>
          <a:p>
            <a:pPr marL="342900" indent="-342900">
              <a:buFont typeface="Arial" pitchFamily="34" charset="0"/>
              <a:buChar char="•"/>
              <a:defRPr/>
            </a:pPr>
            <a:r>
              <a:rPr lang="en-US" sz="1600" kern="0" dirty="0" smtClean="0">
                <a:solidFill>
                  <a:srgbClr val="000099"/>
                </a:solidFill>
                <a:latin typeface="Arial" pitchFamily="34" charset="0"/>
                <a:cs typeface="Arial" pitchFamily="34" charset="0"/>
              </a:rPr>
              <a:t>Increasing  the voltage from 370 to 470 significantly (</a:t>
            </a:r>
            <a:r>
              <a:rPr lang="en-US" sz="1600" kern="0" dirty="0" err="1" smtClean="0">
                <a:solidFill>
                  <a:srgbClr val="000099"/>
                </a:solidFill>
                <a:latin typeface="Arial" pitchFamily="34" charset="0"/>
                <a:cs typeface="Arial" pitchFamily="34" charset="0"/>
              </a:rPr>
              <a:t>2.6X</a:t>
            </a:r>
            <a:r>
              <a:rPr lang="en-US" sz="1600" kern="0" dirty="0" smtClean="0">
                <a:solidFill>
                  <a:srgbClr val="000099"/>
                </a:solidFill>
                <a:latin typeface="Arial" pitchFamily="34" charset="0"/>
                <a:cs typeface="Arial" pitchFamily="34" charset="0"/>
              </a:rPr>
              <a:t>) improves the resolution </a:t>
            </a:r>
            <a:r>
              <a:rPr lang="en-US" sz="1600" kern="0" dirty="0">
                <a:solidFill>
                  <a:srgbClr val="000099"/>
                </a:solidFill>
                <a:latin typeface="Arial" pitchFamily="34" charset="0"/>
                <a:cs typeface="Arial" pitchFamily="34" charset="0"/>
              </a:rPr>
              <a:t>(Stain Index)</a:t>
            </a:r>
            <a:r>
              <a:rPr lang="en-US" sz="1600" kern="0" dirty="0" smtClean="0">
                <a:solidFill>
                  <a:srgbClr val="000099"/>
                </a:solidFill>
                <a:latin typeface="Arial" pitchFamily="34" charset="0"/>
                <a:cs typeface="Arial" pitchFamily="34" charset="0"/>
              </a:rPr>
              <a:t> in that detector.</a:t>
            </a:r>
            <a:endParaRPr lang="en-US" sz="1600" kern="0" dirty="0">
              <a:solidFill>
                <a:srgbClr val="000099"/>
              </a:solidFill>
              <a:latin typeface="Arial" pitchFamily="34" charset="0"/>
              <a:cs typeface="Arial" pitchFamily="34" charset="0"/>
            </a:endParaRPr>
          </a:p>
        </p:txBody>
      </p:sp>
      <p:sp>
        <p:nvSpPr>
          <p:cNvPr id="12" name="Rectangle 11"/>
          <p:cNvSpPr/>
          <p:nvPr/>
        </p:nvSpPr>
        <p:spPr bwMode="auto">
          <a:xfrm>
            <a:off x="1904999" y="3540704"/>
            <a:ext cx="4610365" cy="226856"/>
          </a:xfrm>
          <a:prstGeom prst="rect">
            <a:avLst/>
          </a:prstGeom>
          <a:noFill/>
          <a:ln w="19050" cap="flat" cmpd="sng" algn="ctr">
            <a:solidFill>
              <a:srgbClr val="D60000"/>
            </a:solidFill>
            <a:prstDash val="solid"/>
            <a:round/>
            <a:headEnd type="none" w="med" len="med"/>
            <a:tailEnd type="none" w="med" len="med"/>
          </a:ln>
          <a:effectLst>
            <a:glow rad="38100">
              <a:srgbClr val="D60000">
                <a:alpha val="45000"/>
              </a:srgbClr>
            </a:glo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000" kern="0">
              <a:solidFill>
                <a:srgbClr val="FFFFFF"/>
              </a:solidFill>
              <a:latin typeface="Verdana" charset="0"/>
            </a:endParaRPr>
          </a:p>
        </p:txBody>
      </p:sp>
      <p:sp>
        <p:nvSpPr>
          <p:cNvPr id="13" name="TextBox 12"/>
          <p:cNvSpPr txBox="1"/>
          <p:nvPr/>
        </p:nvSpPr>
        <p:spPr>
          <a:xfrm>
            <a:off x="878188" y="5120028"/>
            <a:ext cx="7915746" cy="584775"/>
          </a:xfrm>
          <a:prstGeom prst="rect">
            <a:avLst/>
          </a:prstGeom>
          <a:noFill/>
        </p:spPr>
        <p:txBody>
          <a:bodyPr wrap="square" rtlCol="0">
            <a:spAutoFit/>
          </a:bodyPr>
          <a:lstStyle/>
          <a:p>
            <a:pPr marL="342900" indent="-342900">
              <a:buFont typeface="Arial" pitchFamily="34" charset="0"/>
              <a:buChar char="•"/>
              <a:defRPr/>
            </a:pPr>
            <a:r>
              <a:rPr lang="en-US" sz="1600" kern="0" dirty="0" smtClean="0">
                <a:solidFill>
                  <a:srgbClr val="000099"/>
                </a:solidFill>
                <a:latin typeface="Arial" pitchFamily="34" charset="0"/>
                <a:cs typeface="Arial" pitchFamily="34" charset="0"/>
              </a:rPr>
              <a:t>Increasing  the voltage from 470 to 570  </a:t>
            </a:r>
            <a:r>
              <a:rPr lang="en-US" sz="1600" kern="0" dirty="0">
                <a:solidFill>
                  <a:srgbClr val="000099"/>
                </a:solidFill>
                <a:latin typeface="Arial" pitchFamily="34" charset="0"/>
                <a:cs typeface="Arial" pitchFamily="34" charset="0"/>
              </a:rPr>
              <a:t>just increases the MFI of the positive and negative cells </a:t>
            </a:r>
            <a:r>
              <a:rPr lang="en-US" sz="1600" kern="0" dirty="0" smtClean="0">
                <a:solidFill>
                  <a:srgbClr val="000099"/>
                </a:solidFill>
                <a:latin typeface="Arial" pitchFamily="34" charset="0"/>
                <a:cs typeface="Arial" pitchFamily="34" charset="0"/>
              </a:rPr>
              <a:t>equivalently providing minimal improvement in resolution.</a:t>
            </a:r>
            <a:endParaRPr lang="en-US" sz="1600" kern="0" dirty="0">
              <a:solidFill>
                <a:srgbClr val="000099"/>
              </a:solidFill>
              <a:latin typeface="Arial" pitchFamily="34" charset="0"/>
              <a:cs typeface="Arial" pitchFamily="34" charset="0"/>
            </a:endParaRPr>
          </a:p>
        </p:txBody>
      </p:sp>
      <p:sp>
        <p:nvSpPr>
          <p:cNvPr id="14" name="TextBox 13"/>
          <p:cNvSpPr txBox="1"/>
          <p:nvPr/>
        </p:nvSpPr>
        <p:spPr>
          <a:xfrm>
            <a:off x="865362" y="5677555"/>
            <a:ext cx="7915746" cy="584775"/>
          </a:xfrm>
          <a:prstGeom prst="rect">
            <a:avLst/>
          </a:prstGeom>
          <a:noFill/>
        </p:spPr>
        <p:txBody>
          <a:bodyPr wrap="square" rtlCol="0">
            <a:spAutoFit/>
          </a:bodyPr>
          <a:lstStyle/>
          <a:p>
            <a:pPr marL="342900" indent="-342900">
              <a:buFont typeface="Arial" pitchFamily="34" charset="0"/>
              <a:buChar char="•"/>
              <a:defRPr/>
            </a:pPr>
            <a:r>
              <a:rPr lang="en-US" sz="1600" kern="0" dirty="0">
                <a:solidFill>
                  <a:srgbClr val="000099"/>
                </a:solidFill>
                <a:latin typeface="Arial" pitchFamily="34" charset="0"/>
                <a:cs typeface="Arial" pitchFamily="34" charset="0"/>
              </a:rPr>
              <a:t>~</a:t>
            </a:r>
            <a:r>
              <a:rPr lang="en-US" sz="1600" kern="0" dirty="0" smtClean="0">
                <a:solidFill>
                  <a:srgbClr val="000099"/>
                </a:solidFill>
                <a:latin typeface="Arial" pitchFamily="34" charset="0"/>
                <a:cs typeface="Arial" pitchFamily="34" charset="0"/>
              </a:rPr>
              <a:t>470 </a:t>
            </a:r>
            <a:r>
              <a:rPr lang="en-US" sz="1600" kern="0" dirty="0">
                <a:solidFill>
                  <a:srgbClr val="000099"/>
                </a:solidFill>
                <a:latin typeface="Arial" pitchFamily="34" charset="0"/>
                <a:cs typeface="Arial" pitchFamily="34" charset="0"/>
              </a:rPr>
              <a:t>volts is a good PMT setting.  The </a:t>
            </a:r>
            <a:r>
              <a:rPr lang="en-US" sz="1600" kern="0" dirty="0" err="1">
                <a:solidFill>
                  <a:srgbClr val="000099"/>
                </a:solidFill>
                <a:latin typeface="Arial" pitchFamily="34" charset="0"/>
                <a:cs typeface="Arial" pitchFamily="34" charset="0"/>
              </a:rPr>
              <a:t>rSD</a:t>
            </a:r>
            <a:r>
              <a:rPr lang="en-US" sz="1600" kern="0" dirty="0">
                <a:solidFill>
                  <a:srgbClr val="000099"/>
                </a:solidFill>
                <a:latin typeface="Arial" pitchFamily="34" charset="0"/>
                <a:cs typeface="Arial" pitchFamily="34" charset="0"/>
              </a:rPr>
              <a:t> of the negative cells (64) is 2.5 times greater than the </a:t>
            </a:r>
            <a:r>
              <a:rPr lang="en-US" sz="1600" kern="0" dirty="0" err="1">
                <a:solidFill>
                  <a:srgbClr val="000099"/>
                </a:solidFill>
                <a:latin typeface="Arial" pitchFamily="34" charset="0"/>
                <a:cs typeface="Arial" pitchFamily="34" charset="0"/>
              </a:rPr>
              <a:t>SDen</a:t>
            </a:r>
            <a:r>
              <a:rPr lang="en-US" sz="1600" kern="0" dirty="0">
                <a:solidFill>
                  <a:srgbClr val="000099"/>
                </a:solidFill>
                <a:latin typeface="Arial" pitchFamily="34" charset="0"/>
                <a:cs typeface="Arial" pitchFamily="34" charset="0"/>
              </a:rPr>
              <a:t>.(20) [2.5 x 20 = 50]</a:t>
            </a:r>
          </a:p>
        </p:txBody>
      </p:sp>
      <p:sp>
        <p:nvSpPr>
          <p:cNvPr id="15" name="Rectangle 14"/>
          <p:cNvSpPr/>
          <p:nvPr/>
        </p:nvSpPr>
        <p:spPr bwMode="auto">
          <a:xfrm>
            <a:off x="4219781" y="3247976"/>
            <a:ext cx="2293321" cy="1228773"/>
          </a:xfrm>
          <a:prstGeom prst="rect">
            <a:avLst/>
          </a:prstGeom>
          <a:noFill/>
          <a:ln w="19050" cap="flat" cmpd="sng" algn="ctr">
            <a:solidFill>
              <a:srgbClr val="4CAE55"/>
            </a:solidFill>
            <a:prstDash val="solid"/>
            <a:round/>
            <a:headEnd type="none" w="med" len="med"/>
            <a:tailEnd type="none" w="med" len="med"/>
          </a:ln>
          <a:effectLst>
            <a:glow rad="38100">
              <a:srgbClr val="00B050">
                <a:alpha val="45000"/>
              </a:srgbClr>
            </a:glo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000" kern="0">
              <a:solidFill>
                <a:srgbClr val="FFFFFF"/>
              </a:solidFill>
              <a:latin typeface="Verdana" charset="0"/>
            </a:endParaRPr>
          </a:p>
        </p:txBody>
      </p:sp>
      <p:sp>
        <p:nvSpPr>
          <p:cNvPr id="16" name="Rectangle 15"/>
          <p:cNvSpPr/>
          <p:nvPr/>
        </p:nvSpPr>
        <p:spPr bwMode="auto">
          <a:xfrm>
            <a:off x="5029200" y="4234973"/>
            <a:ext cx="609600" cy="230993"/>
          </a:xfrm>
          <a:prstGeom prst="rect">
            <a:avLst/>
          </a:prstGeom>
          <a:noFill/>
          <a:ln w="19050" cap="flat" cmpd="sng" algn="ctr">
            <a:solidFill>
              <a:srgbClr val="4CAE55"/>
            </a:solidFill>
            <a:prstDash val="solid"/>
            <a:round/>
            <a:headEnd type="none" w="med" len="med"/>
            <a:tailEnd type="none" w="med" len="med"/>
          </a:ln>
          <a:effectLst>
            <a:glow rad="38100">
              <a:srgbClr val="00B050">
                <a:alpha val="45000"/>
              </a:srgbClr>
            </a:glo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000" kern="0">
              <a:solidFill>
                <a:srgbClr val="FFFFFF"/>
              </a:solidFill>
              <a:latin typeface="Verdana" charset="0"/>
            </a:endParaRPr>
          </a:p>
        </p:txBody>
      </p:sp>
      <p:sp>
        <p:nvSpPr>
          <p:cNvPr id="18" name="Rectangle 17"/>
          <p:cNvSpPr/>
          <p:nvPr/>
        </p:nvSpPr>
        <p:spPr bwMode="auto">
          <a:xfrm>
            <a:off x="2514600" y="1703265"/>
            <a:ext cx="762000" cy="173132"/>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000" kern="0">
              <a:solidFill>
                <a:srgbClr val="FFFFFF"/>
              </a:solidFill>
              <a:latin typeface="Verdana" charset="0"/>
            </a:endParaRPr>
          </a:p>
        </p:txBody>
      </p:sp>
      <p:sp>
        <p:nvSpPr>
          <p:cNvPr id="19" name="Rectangle 18"/>
          <p:cNvSpPr/>
          <p:nvPr/>
        </p:nvSpPr>
        <p:spPr bwMode="auto">
          <a:xfrm>
            <a:off x="4953000" y="1673955"/>
            <a:ext cx="762000" cy="209490"/>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000" kern="0" dirty="0">
              <a:solidFill>
                <a:srgbClr val="FFFFFF"/>
              </a:solidFill>
              <a:latin typeface="Verdana" charset="0"/>
            </a:endParaRPr>
          </a:p>
        </p:txBody>
      </p:sp>
      <p:sp>
        <p:nvSpPr>
          <p:cNvPr id="20" name="Rectangle 19"/>
          <p:cNvSpPr/>
          <p:nvPr/>
        </p:nvSpPr>
        <p:spPr bwMode="auto">
          <a:xfrm>
            <a:off x="7288041" y="1679232"/>
            <a:ext cx="762000" cy="209490"/>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000" kern="0" dirty="0">
              <a:solidFill>
                <a:srgbClr val="FFFFFF"/>
              </a:solidFill>
              <a:latin typeface="Verdana" charset="0"/>
            </a:endParaRPr>
          </a:p>
        </p:txBody>
      </p:sp>
      <p:sp>
        <p:nvSpPr>
          <p:cNvPr id="23" name="Rectangle 22"/>
          <p:cNvSpPr/>
          <p:nvPr/>
        </p:nvSpPr>
        <p:spPr bwMode="auto">
          <a:xfrm>
            <a:off x="4344184" y="1905000"/>
            <a:ext cx="252167" cy="1160929"/>
          </a:xfrm>
          <a:prstGeom prst="rect">
            <a:avLst/>
          </a:prstGeom>
          <a:solidFill>
            <a:schemeClr val="bg1">
              <a:lumMod val="65000"/>
              <a:alpha val="34118"/>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000" kern="0">
              <a:solidFill>
                <a:srgbClr val="FFFFFF"/>
              </a:solidFill>
              <a:latin typeface="Verdana" charset="0"/>
            </a:endParaRPr>
          </a:p>
        </p:txBody>
      </p:sp>
      <p:sp>
        <p:nvSpPr>
          <p:cNvPr id="24" name="Rectangle 23"/>
          <p:cNvSpPr/>
          <p:nvPr/>
        </p:nvSpPr>
        <p:spPr bwMode="auto">
          <a:xfrm>
            <a:off x="6662395" y="2018712"/>
            <a:ext cx="252167" cy="1015551"/>
          </a:xfrm>
          <a:prstGeom prst="rect">
            <a:avLst/>
          </a:prstGeom>
          <a:solidFill>
            <a:srgbClr val="FFFFFF">
              <a:alpha val="3411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000" kern="0">
              <a:solidFill>
                <a:srgbClr val="FFFFFF"/>
              </a:solidFill>
              <a:latin typeface="Verdana" charset="0"/>
            </a:endParaRPr>
          </a:p>
        </p:txBody>
      </p:sp>
      <p:sp>
        <p:nvSpPr>
          <p:cNvPr id="25" name="Rectangle 24"/>
          <p:cNvSpPr/>
          <p:nvPr/>
        </p:nvSpPr>
        <p:spPr>
          <a:xfrm>
            <a:off x="2026025" y="1920027"/>
            <a:ext cx="273424" cy="1145902"/>
          </a:xfrm>
          <a:prstGeom prst="rect">
            <a:avLst/>
          </a:prstGeom>
          <a:solidFill>
            <a:srgbClr val="BFBFBF">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0" name="Group 29"/>
          <p:cNvGrpSpPr/>
          <p:nvPr/>
        </p:nvGrpSpPr>
        <p:grpSpPr>
          <a:xfrm>
            <a:off x="5035201" y="2657669"/>
            <a:ext cx="515295" cy="398929"/>
            <a:chOff x="2422635" y="2667000"/>
            <a:chExt cx="527399" cy="398929"/>
          </a:xfrm>
        </p:grpSpPr>
        <p:cxnSp>
          <p:nvCxnSpPr>
            <p:cNvPr id="31" name="Straight Arrow Connector 30"/>
            <p:cNvCxnSpPr/>
            <p:nvPr/>
          </p:nvCxnSpPr>
          <p:spPr bwMode="auto">
            <a:xfrm>
              <a:off x="2422635" y="2869315"/>
              <a:ext cx="515294" cy="0"/>
            </a:xfrm>
            <a:prstGeom prst="straightConnector1">
              <a:avLst/>
            </a:prstGeom>
            <a:noFill/>
            <a:ln w="25400" cap="flat" cmpd="sng" algn="ctr">
              <a:solidFill>
                <a:srgbClr val="00796E"/>
              </a:solidFill>
              <a:prstDash val="solid"/>
              <a:headEnd type="triangle" w="med" len="med"/>
              <a:tailEnd type="triangle" w="med" len="med"/>
            </a:ln>
            <a:effectLst>
              <a:outerShdw blurRad="40000" dist="20000" dir="5400000" rotWithShape="0">
                <a:srgbClr val="000000">
                  <a:alpha val="38000"/>
                </a:srgbClr>
              </a:outerShdw>
            </a:effectLst>
          </p:spPr>
        </p:cxnSp>
        <p:cxnSp>
          <p:nvCxnSpPr>
            <p:cNvPr id="32" name="Straight Connector 31"/>
            <p:cNvCxnSpPr/>
            <p:nvPr/>
          </p:nvCxnSpPr>
          <p:spPr>
            <a:xfrm>
              <a:off x="2422635" y="2667000"/>
              <a:ext cx="0" cy="398929"/>
            </a:xfrm>
            <a:prstGeom prst="line">
              <a:avLst/>
            </a:prstGeom>
            <a:ln w="28575">
              <a:solidFill>
                <a:srgbClr val="00796E"/>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950034" y="2667000"/>
              <a:ext cx="0" cy="398929"/>
            </a:xfrm>
            <a:prstGeom prst="line">
              <a:avLst/>
            </a:prstGeom>
            <a:ln w="28575">
              <a:solidFill>
                <a:srgbClr val="00796E"/>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2430621" y="2659221"/>
            <a:ext cx="515295" cy="398929"/>
            <a:chOff x="2422635" y="2667000"/>
            <a:chExt cx="527399" cy="398929"/>
          </a:xfrm>
        </p:grpSpPr>
        <p:cxnSp>
          <p:nvCxnSpPr>
            <p:cNvPr id="35" name="Straight Arrow Connector 34"/>
            <p:cNvCxnSpPr/>
            <p:nvPr/>
          </p:nvCxnSpPr>
          <p:spPr bwMode="auto">
            <a:xfrm>
              <a:off x="2422635" y="2869315"/>
              <a:ext cx="515294" cy="0"/>
            </a:xfrm>
            <a:prstGeom prst="straightConnector1">
              <a:avLst/>
            </a:prstGeom>
            <a:noFill/>
            <a:ln w="25400" cap="flat" cmpd="sng" algn="ctr">
              <a:solidFill>
                <a:srgbClr val="00796E"/>
              </a:solidFill>
              <a:prstDash val="solid"/>
              <a:headEnd type="triangle" w="med" len="med"/>
              <a:tailEnd type="triangle" w="med" len="med"/>
            </a:ln>
            <a:effectLst>
              <a:outerShdw blurRad="40000" dist="20000" dir="5400000" rotWithShape="0">
                <a:srgbClr val="000000">
                  <a:alpha val="38000"/>
                </a:srgbClr>
              </a:outerShdw>
            </a:effectLst>
          </p:spPr>
        </p:cxnSp>
        <p:cxnSp>
          <p:nvCxnSpPr>
            <p:cNvPr id="36" name="Straight Connector 35"/>
            <p:cNvCxnSpPr/>
            <p:nvPr/>
          </p:nvCxnSpPr>
          <p:spPr>
            <a:xfrm>
              <a:off x="2422635" y="2667000"/>
              <a:ext cx="0" cy="398929"/>
            </a:xfrm>
            <a:prstGeom prst="line">
              <a:avLst/>
            </a:prstGeom>
            <a:ln w="28575">
              <a:solidFill>
                <a:srgbClr val="00796E"/>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950034" y="2667000"/>
              <a:ext cx="0" cy="398929"/>
            </a:xfrm>
            <a:prstGeom prst="line">
              <a:avLst/>
            </a:prstGeom>
            <a:ln w="28575">
              <a:solidFill>
                <a:srgbClr val="00796E"/>
              </a:solidFill>
            </a:ln>
          </p:spPr>
          <p:style>
            <a:lnRef idx="1">
              <a:schemeClr val="accent1"/>
            </a:lnRef>
            <a:fillRef idx="0">
              <a:schemeClr val="accent1"/>
            </a:fillRef>
            <a:effectRef idx="0">
              <a:schemeClr val="accent1"/>
            </a:effectRef>
            <a:fontRef idx="minor">
              <a:schemeClr val="tx1"/>
            </a:fontRef>
          </p:style>
        </p:cxnSp>
      </p:grpSp>
      <p:sp>
        <p:nvSpPr>
          <p:cNvPr id="38" name="Rectangle 37"/>
          <p:cNvSpPr/>
          <p:nvPr/>
        </p:nvSpPr>
        <p:spPr bwMode="auto">
          <a:xfrm>
            <a:off x="6662395" y="1905000"/>
            <a:ext cx="252167" cy="1160929"/>
          </a:xfrm>
          <a:prstGeom prst="rect">
            <a:avLst/>
          </a:prstGeom>
          <a:solidFill>
            <a:schemeClr val="bg1">
              <a:lumMod val="65000"/>
              <a:alpha val="34118"/>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000" kern="0">
              <a:solidFill>
                <a:srgbClr val="FFFFFF"/>
              </a:solidFill>
              <a:latin typeface="Verdana" charset="0"/>
            </a:endParaRPr>
          </a:p>
        </p:txBody>
      </p:sp>
    </p:spTree>
    <p:extLst>
      <p:ext uri="{BB962C8B-B14F-4D97-AF65-F5344CB8AC3E}">
        <p14:creationId xmlns:p14="http://schemas.microsoft.com/office/powerpoint/2010/main" val="205341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par>
                          <p:cTn id="17" fill="hold">
                            <p:stCondLst>
                              <p:cond delay="0"/>
                            </p:stCondLst>
                            <p:childTnLst>
                              <p:par>
                                <p:cTn id="18" presetID="63" presetClass="path" presetSubtype="0" accel="50000" decel="50000" fill="hold" grpId="1" nodeType="afterEffect">
                                  <p:stCondLst>
                                    <p:cond delay="0"/>
                                  </p:stCondLst>
                                  <p:childTnLst>
                                    <p:animMotion origin="layout" path="M 0 0 L 0.25 0 E" pathEditMode="relative" ptsTypes="">
                                      <p:cBhvr>
                                        <p:cTn id="19" dur="1000" fill="hold"/>
                                        <p:tgtEl>
                                          <p:spTgt spid="12"/>
                                        </p:tgtEl>
                                        <p:attrNameLst>
                                          <p:attrName>ppt_x</p:attrName>
                                          <p:attrName>ppt_y</p:attrName>
                                        </p:attrNameLst>
                                      </p:cBhvr>
                                    </p:animMotion>
                                  </p:childTnLst>
                                </p:cTn>
                              </p:par>
                              <p:par>
                                <p:cTn id="20" presetID="63" presetClass="path" presetSubtype="0" accel="50000" decel="50000" fill="hold" nodeType="withEffect">
                                  <p:stCondLst>
                                    <p:cond delay="0"/>
                                  </p:stCondLst>
                                  <p:childTnLst>
                                    <p:animMotion origin="layout" path="M 5.55556E-7 4.81481E-6 L 0.28785 4.81481E-6 " pathEditMode="relative" rAng="0" ptsTypes="AA">
                                      <p:cBhvr>
                                        <p:cTn id="21" dur="2000" fill="hold"/>
                                        <p:tgtEl>
                                          <p:spTgt spid="30"/>
                                        </p:tgtEl>
                                        <p:attrNameLst>
                                          <p:attrName>ppt_x</p:attrName>
                                          <p:attrName>ppt_y</p:attrName>
                                        </p:attrNameLst>
                                      </p:cBhvr>
                                      <p:rCtr x="14392" y="0"/>
                                    </p:animMotion>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2" nodeType="clickEffect">
                                  <p:stCondLst>
                                    <p:cond delay="0"/>
                                  </p:stCondLst>
                                  <p:childTnLst>
                                    <p:set>
                                      <p:cBhvr>
                                        <p:cTn id="25" dur="1" fill="hold">
                                          <p:stCondLst>
                                            <p:cond delay="0"/>
                                          </p:stCondLst>
                                        </p:cTn>
                                        <p:tgtEl>
                                          <p:spTgt spid="12"/>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2" grpId="1" animBg="1"/>
      <p:bldP spid="12" grpId="2" animBg="1"/>
      <p:bldP spid="13" grpId="0"/>
      <p:bldP spid="14" grpId="0"/>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4990" y="1596195"/>
            <a:ext cx="2522315" cy="1824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5818" y="1599971"/>
            <a:ext cx="2522315" cy="1824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9239" y="1598469"/>
            <a:ext cx="2577751" cy="1824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61" name="Picture 3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570" y="3164775"/>
            <a:ext cx="8532813"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657998" y="200025"/>
            <a:ext cx="7333602" cy="1143000"/>
          </a:xfrm>
        </p:spPr>
        <p:txBody>
          <a:bodyPr>
            <a:normAutofit/>
          </a:bodyPr>
          <a:lstStyle/>
          <a:p>
            <a:r>
              <a:rPr lang="en-US" dirty="0"/>
              <a:t>Adjusting PMTV to Maximize </a:t>
            </a:r>
            <a:r>
              <a:rPr lang="en-US" dirty="0" smtClean="0"/>
              <a:t>Resolution</a:t>
            </a:r>
            <a:endParaRPr lang="en-US" dirty="0"/>
          </a:p>
        </p:txBody>
      </p:sp>
      <p:sp>
        <p:nvSpPr>
          <p:cNvPr id="30" name="TextBox 29"/>
          <p:cNvSpPr txBox="1"/>
          <p:nvPr/>
        </p:nvSpPr>
        <p:spPr>
          <a:xfrm>
            <a:off x="3343747" y="1281870"/>
            <a:ext cx="3217547" cy="369332"/>
          </a:xfrm>
          <a:prstGeom prst="rect">
            <a:avLst/>
          </a:prstGeom>
          <a:noFill/>
        </p:spPr>
        <p:txBody>
          <a:bodyPr wrap="none" rtlCol="0">
            <a:spAutoFit/>
          </a:bodyPr>
          <a:lstStyle/>
          <a:p>
            <a:pPr lvl="0">
              <a:defRPr/>
            </a:pPr>
            <a:r>
              <a:rPr kumimoji="0" lang="en-US" sz="1800" b="1" i="0" u="none" strike="noStrike" kern="0" cap="none" spc="0" normalizeH="0" baseline="0" noProof="0" dirty="0" smtClean="0">
                <a:ln>
                  <a:noFill/>
                </a:ln>
                <a:solidFill>
                  <a:srgbClr val="000099"/>
                </a:solidFill>
                <a:effectLst/>
                <a:uLnTx/>
                <a:uFillTx/>
                <a:latin typeface="Arial" pitchFamily="34" charset="0"/>
                <a:cs typeface="Arial" pitchFamily="34" charset="0"/>
              </a:rPr>
              <a:t>BV421 Detector </a:t>
            </a:r>
            <a:r>
              <a:rPr lang="en-US" b="1" kern="0" dirty="0">
                <a:solidFill>
                  <a:srgbClr val="000099"/>
                </a:solidFill>
                <a:latin typeface="Arial" pitchFamily="34" charset="0"/>
                <a:cs typeface="Arial" pitchFamily="34" charset="0"/>
              </a:rPr>
              <a:t>(SD</a:t>
            </a:r>
            <a:r>
              <a:rPr lang="en-US" b="1" kern="0" baseline="-25000" dirty="0">
                <a:solidFill>
                  <a:srgbClr val="000099"/>
                </a:solidFill>
                <a:latin typeface="Arial" pitchFamily="34" charset="0"/>
                <a:cs typeface="Arial" pitchFamily="34" charset="0"/>
              </a:rPr>
              <a:t>EN</a:t>
            </a:r>
            <a:r>
              <a:rPr kumimoji="0" lang="en-US" sz="1800" b="1" i="0" u="none" strike="noStrike" kern="0" cap="none" spc="0" normalizeH="0" baseline="0" noProof="0" dirty="0" smtClean="0">
                <a:ln>
                  <a:noFill/>
                </a:ln>
                <a:solidFill>
                  <a:srgbClr val="000099"/>
                </a:solidFill>
                <a:effectLst/>
                <a:uLnTx/>
                <a:uFillTx/>
                <a:latin typeface="Arial" pitchFamily="34" charset="0"/>
                <a:cs typeface="Arial" pitchFamily="34" charset="0"/>
              </a:rPr>
              <a:t> = 22)</a:t>
            </a:r>
            <a:endParaRPr kumimoji="0" lang="en-US" sz="1800" b="1" i="0" u="none" strike="noStrike" kern="0" cap="none" spc="0" normalizeH="0" baseline="0" noProof="0" dirty="0">
              <a:ln>
                <a:noFill/>
              </a:ln>
              <a:solidFill>
                <a:srgbClr val="000099"/>
              </a:solidFill>
              <a:effectLst/>
              <a:uLnTx/>
              <a:uFillTx/>
              <a:latin typeface="Arial" pitchFamily="34" charset="0"/>
              <a:cs typeface="Arial" pitchFamily="34" charset="0"/>
            </a:endParaRPr>
          </a:p>
        </p:txBody>
      </p:sp>
      <p:sp>
        <p:nvSpPr>
          <p:cNvPr id="33" name="Rectangle 32"/>
          <p:cNvSpPr/>
          <p:nvPr/>
        </p:nvSpPr>
        <p:spPr bwMode="auto">
          <a:xfrm>
            <a:off x="1916874" y="3443924"/>
            <a:ext cx="4610365" cy="226856"/>
          </a:xfrm>
          <a:prstGeom prst="rect">
            <a:avLst/>
          </a:prstGeom>
          <a:noFill/>
          <a:ln w="19050" cap="flat" cmpd="sng" algn="ctr">
            <a:solidFill>
              <a:srgbClr val="D60000"/>
            </a:solidFill>
            <a:prstDash val="solid"/>
            <a:round/>
            <a:headEnd type="none" w="med" len="med"/>
            <a:tailEnd type="none" w="med" len="med"/>
          </a:ln>
          <a:effectLst>
            <a:glow rad="38100">
              <a:srgbClr val="D60000">
                <a:alpha val="45000"/>
              </a:srgbClr>
            </a:glow>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Verdana" charset="0"/>
            </a:endParaRPr>
          </a:p>
        </p:txBody>
      </p:sp>
      <p:sp>
        <p:nvSpPr>
          <p:cNvPr id="36" name="Rectangle 35"/>
          <p:cNvSpPr/>
          <p:nvPr/>
        </p:nvSpPr>
        <p:spPr bwMode="auto">
          <a:xfrm>
            <a:off x="4204497" y="3151196"/>
            <a:ext cx="2293321" cy="1228773"/>
          </a:xfrm>
          <a:prstGeom prst="rect">
            <a:avLst/>
          </a:prstGeom>
          <a:noFill/>
          <a:ln w="19050" cap="flat" cmpd="sng" algn="ctr">
            <a:solidFill>
              <a:srgbClr val="4CAE55"/>
            </a:solidFill>
            <a:prstDash val="solid"/>
            <a:round/>
            <a:headEnd type="none" w="med" len="med"/>
            <a:tailEnd type="none" w="med" len="med"/>
          </a:ln>
          <a:effectLst>
            <a:glow rad="38100">
              <a:srgbClr val="00B050">
                <a:alpha val="45000"/>
              </a:srgbClr>
            </a:glow>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Verdana" charset="0"/>
            </a:endParaRPr>
          </a:p>
        </p:txBody>
      </p:sp>
      <p:sp>
        <p:nvSpPr>
          <p:cNvPr id="37" name="Rectangle 36"/>
          <p:cNvSpPr/>
          <p:nvPr/>
        </p:nvSpPr>
        <p:spPr bwMode="auto">
          <a:xfrm>
            <a:off x="5041075" y="4138193"/>
            <a:ext cx="609600" cy="230993"/>
          </a:xfrm>
          <a:prstGeom prst="rect">
            <a:avLst/>
          </a:prstGeom>
          <a:noFill/>
          <a:ln w="19050" cap="flat" cmpd="sng" algn="ctr">
            <a:solidFill>
              <a:srgbClr val="4CAE55"/>
            </a:solidFill>
            <a:prstDash val="solid"/>
            <a:round/>
            <a:headEnd type="none" w="med" len="med"/>
            <a:tailEnd type="none" w="med" len="med"/>
          </a:ln>
          <a:effectLst>
            <a:glow rad="38100">
              <a:srgbClr val="00B050">
                <a:alpha val="45000"/>
              </a:srgbClr>
            </a:glow>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Verdana" charset="0"/>
            </a:endParaRPr>
          </a:p>
        </p:txBody>
      </p:sp>
      <p:sp>
        <p:nvSpPr>
          <p:cNvPr id="40" name="Rectangle 39"/>
          <p:cNvSpPr/>
          <p:nvPr/>
        </p:nvSpPr>
        <p:spPr bwMode="auto">
          <a:xfrm>
            <a:off x="2514600" y="1713920"/>
            <a:ext cx="762000" cy="107517"/>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Verdana" charset="0"/>
            </a:endParaRPr>
          </a:p>
        </p:txBody>
      </p:sp>
      <p:sp>
        <p:nvSpPr>
          <p:cNvPr id="41" name="Rectangle 40"/>
          <p:cNvSpPr/>
          <p:nvPr/>
        </p:nvSpPr>
        <p:spPr bwMode="auto">
          <a:xfrm>
            <a:off x="4953000" y="1612800"/>
            <a:ext cx="762000" cy="209490"/>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Verdana" charset="0"/>
            </a:endParaRPr>
          </a:p>
        </p:txBody>
      </p:sp>
      <p:sp>
        <p:nvSpPr>
          <p:cNvPr id="44" name="Rectangle 43"/>
          <p:cNvSpPr/>
          <p:nvPr/>
        </p:nvSpPr>
        <p:spPr bwMode="auto">
          <a:xfrm>
            <a:off x="4386606" y="1846787"/>
            <a:ext cx="252167" cy="1121790"/>
          </a:xfrm>
          <a:prstGeom prst="rect">
            <a:avLst/>
          </a:prstGeom>
          <a:solidFill>
            <a:schemeClr val="bg1">
              <a:lumMod val="65000"/>
              <a:alpha val="34118"/>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Verdana" charset="0"/>
            </a:endParaRPr>
          </a:p>
        </p:txBody>
      </p:sp>
      <p:sp>
        <p:nvSpPr>
          <p:cNvPr id="45" name="Rectangle 44"/>
          <p:cNvSpPr/>
          <p:nvPr/>
        </p:nvSpPr>
        <p:spPr bwMode="auto">
          <a:xfrm>
            <a:off x="6691145" y="1857782"/>
            <a:ext cx="252167" cy="1121790"/>
          </a:xfrm>
          <a:prstGeom prst="rect">
            <a:avLst/>
          </a:prstGeom>
          <a:solidFill>
            <a:schemeClr val="bg1">
              <a:lumMod val="65000"/>
              <a:alpha val="34118"/>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Verdana" charset="0"/>
            </a:endParaRPr>
          </a:p>
        </p:txBody>
      </p:sp>
      <p:sp>
        <p:nvSpPr>
          <p:cNvPr id="24" name="Rectangle 23"/>
          <p:cNvSpPr/>
          <p:nvPr/>
        </p:nvSpPr>
        <p:spPr>
          <a:xfrm>
            <a:off x="2008095" y="1857272"/>
            <a:ext cx="273424" cy="1145902"/>
          </a:xfrm>
          <a:prstGeom prst="rect">
            <a:avLst/>
          </a:prstGeom>
          <a:solidFill>
            <a:srgbClr val="BFBFBF">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bwMode="auto">
          <a:xfrm>
            <a:off x="7239000" y="1704950"/>
            <a:ext cx="762000" cy="107517"/>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Verdana" charset="0"/>
            </a:endParaRPr>
          </a:p>
        </p:txBody>
      </p:sp>
      <p:grpSp>
        <p:nvGrpSpPr>
          <p:cNvPr id="3" name="Group 2"/>
          <p:cNvGrpSpPr/>
          <p:nvPr/>
        </p:nvGrpSpPr>
        <p:grpSpPr>
          <a:xfrm>
            <a:off x="2295053" y="2593904"/>
            <a:ext cx="1027566" cy="398929"/>
            <a:chOff x="2295053" y="2593904"/>
            <a:chExt cx="1027566" cy="398929"/>
          </a:xfrm>
        </p:grpSpPr>
        <p:cxnSp>
          <p:nvCxnSpPr>
            <p:cNvPr id="39" name="Straight Arrow Connector 38"/>
            <p:cNvCxnSpPr/>
            <p:nvPr/>
          </p:nvCxnSpPr>
          <p:spPr bwMode="auto">
            <a:xfrm flipV="1">
              <a:off x="2295053" y="2801783"/>
              <a:ext cx="1027566" cy="3776"/>
            </a:xfrm>
            <a:prstGeom prst="straightConnector1">
              <a:avLst/>
            </a:prstGeom>
            <a:noFill/>
            <a:ln w="25400" cap="flat" cmpd="sng" algn="ctr">
              <a:solidFill>
                <a:srgbClr val="00796E"/>
              </a:solidFill>
              <a:prstDash val="solid"/>
              <a:headEnd type="triangle" w="med" len="med"/>
              <a:tailEnd type="triangle" w="med" len="med"/>
            </a:ln>
            <a:effectLst>
              <a:outerShdw blurRad="40000" dist="20000" dir="5400000" rotWithShape="0">
                <a:srgbClr val="000000">
                  <a:alpha val="38000"/>
                </a:srgbClr>
              </a:outerShdw>
            </a:effectLst>
          </p:spPr>
        </p:cxnSp>
        <p:cxnSp>
          <p:nvCxnSpPr>
            <p:cNvPr id="42" name="Straight Connector 41"/>
            <p:cNvCxnSpPr/>
            <p:nvPr/>
          </p:nvCxnSpPr>
          <p:spPr>
            <a:xfrm>
              <a:off x="2315545" y="2593904"/>
              <a:ext cx="0" cy="398929"/>
            </a:xfrm>
            <a:prstGeom prst="line">
              <a:avLst/>
            </a:prstGeom>
            <a:ln w="28575">
              <a:solidFill>
                <a:srgbClr val="00796E"/>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312372" y="2593904"/>
              <a:ext cx="0" cy="398929"/>
            </a:xfrm>
            <a:prstGeom prst="line">
              <a:avLst/>
            </a:prstGeom>
            <a:ln w="28575">
              <a:solidFill>
                <a:srgbClr val="00796E"/>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4992234" y="2590800"/>
            <a:ext cx="1027566" cy="398929"/>
            <a:chOff x="2295053" y="2593904"/>
            <a:chExt cx="1027566" cy="398929"/>
          </a:xfrm>
        </p:grpSpPr>
        <p:cxnSp>
          <p:nvCxnSpPr>
            <p:cNvPr id="48" name="Straight Arrow Connector 47"/>
            <p:cNvCxnSpPr/>
            <p:nvPr/>
          </p:nvCxnSpPr>
          <p:spPr bwMode="auto">
            <a:xfrm flipV="1">
              <a:off x="2295053" y="2801783"/>
              <a:ext cx="1027566" cy="3776"/>
            </a:xfrm>
            <a:prstGeom prst="straightConnector1">
              <a:avLst/>
            </a:prstGeom>
            <a:noFill/>
            <a:ln w="25400" cap="flat" cmpd="sng" algn="ctr">
              <a:solidFill>
                <a:srgbClr val="00796E"/>
              </a:solidFill>
              <a:prstDash val="solid"/>
              <a:headEnd type="triangle" w="med" len="med"/>
              <a:tailEnd type="triangle" w="med" len="med"/>
            </a:ln>
            <a:effectLst>
              <a:outerShdw blurRad="40000" dist="20000" dir="5400000" rotWithShape="0">
                <a:srgbClr val="000000">
                  <a:alpha val="38000"/>
                </a:srgbClr>
              </a:outerShdw>
            </a:effectLst>
          </p:spPr>
        </p:cxnSp>
        <p:cxnSp>
          <p:nvCxnSpPr>
            <p:cNvPr id="49" name="Straight Connector 48"/>
            <p:cNvCxnSpPr/>
            <p:nvPr/>
          </p:nvCxnSpPr>
          <p:spPr>
            <a:xfrm>
              <a:off x="2315545" y="2593904"/>
              <a:ext cx="0" cy="398929"/>
            </a:xfrm>
            <a:prstGeom prst="line">
              <a:avLst/>
            </a:prstGeom>
            <a:ln w="28575">
              <a:solidFill>
                <a:srgbClr val="00796E"/>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312372" y="2593904"/>
              <a:ext cx="0" cy="398929"/>
            </a:xfrm>
            <a:prstGeom prst="line">
              <a:avLst/>
            </a:prstGeom>
            <a:ln w="28575">
              <a:solidFill>
                <a:srgbClr val="00796E"/>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609600" y="4494020"/>
            <a:ext cx="7915746" cy="307777"/>
          </a:xfrm>
          <a:prstGeom prst="rect">
            <a:avLst/>
          </a:prstGeom>
          <a:noFill/>
        </p:spPr>
        <p:txBody>
          <a:bodyPr wrap="square" rtlCol="0">
            <a:spAutoFit/>
          </a:bodyPr>
          <a:lstStyle/>
          <a:p>
            <a:pPr marL="342900" indent="-342900">
              <a:buFont typeface="Arial" pitchFamily="34" charset="0"/>
              <a:buChar char="•"/>
              <a:defRPr/>
            </a:pPr>
            <a:r>
              <a:rPr lang="en-US" sz="1400" kern="0" dirty="0">
                <a:solidFill>
                  <a:srgbClr val="000099"/>
                </a:solidFill>
                <a:latin typeface="Arial" pitchFamily="34" charset="0"/>
                <a:cs typeface="Arial" pitchFamily="34" charset="0"/>
              </a:rPr>
              <a:t>Increasing  the voltage from </a:t>
            </a:r>
            <a:r>
              <a:rPr lang="en-US" sz="1400" kern="0" dirty="0" smtClean="0">
                <a:solidFill>
                  <a:srgbClr val="000099"/>
                </a:solidFill>
                <a:latin typeface="Arial" pitchFamily="34" charset="0"/>
                <a:cs typeface="Arial" pitchFamily="34" charset="0"/>
              </a:rPr>
              <a:t>350 </a:t>
            </a:r>
            <a:r>
              <a:rPr lang="en-US" sz="1400" kern="0" dirty="0">
                <a:solidFill>
                  <a:srgbClr val="000099"/>
                </a:solidFill>
                <a:latin typeface="Arial" pitchFamily="34" charset="0"/>
                <a:cs typeface="Arial" pitchFamily="34" charset="0"/>
              </a:rPr>
              <a:t>to </a:t>
            </a:r>
            <a:r>
              <a:rPr lang="en-US" sz="1400" kern="0" dirty="0" smtClean="0">
                <a:solidFill>
                  <a:srgbClr val="000099"/>
                </a:solidFill>
                <a:latin typeface="Arial" pitchFamily="34" charset="0"/>
                <a:cs typeface="Arial" pitchFamily="34" charset="0"/>
              </a:rPr>
              <a:t>450 </a:t>
            </a:r>
            <a:r>
              <a:rPr lang="en-US" sz="1400" kern="0" dirty="0">
                <a:solidFill>
                  <a:srgbClr val="000099"/>
                </a:solidFill>
                <a:latin typeface="Arial" pitchFamily="34" charset="0"/>
                <a:cs typeface="Arial" pitchFamily="34" charset="0"/>
              </a:rPr>
              <a:t>improves the Stain Index of </a:t>
            </a:r>
            <a:r>
              <a:rPr lang="en-US" sz="1400" kern="0" dirty="0" smtClean="0">
                <a:solidFill>
                  <a:srgbClr val="000099"/>
                </a:solidFill>
                <a:latin typeface="Arial" pitchFamily="34" charset="0"/>
                <a:cs typeface="Arial" pitchFamily="34" charset="0"/>
              </a:rPr>
              <a:t>BV421 (5.3x).</a:t>
            </a:r>
          </a:p>
        </p:txBody>
      </p:sp>
      <p:sp>
        <p:nvSpPr>
          <p:cNvPr id="29" name="TextBox 28"/>
          <p:cNvSpPr txBox="1"/>
          <p:nvPr/>
        </p:nvSpPr>
        <p:spPr>
          <a:xfrm>
            <a:off x="609600" y="4808228"/>
            <a:ext cx="7915746" cy="523220"/>
          </a:xfrm>
          <a:prstGeom prst="rect">
            <a:avLst/>
          </a:prstGeom>
          <a:noFill/>
        </p:spPr>
        <p:txBody>
          <a:bodyPr wrap="square" rtlCol="0">
            <a:spAutoFit/>
          </a:bodyPr>
          <a:lstStyle/>
          <a:p>
            <a:pPr marL="342900" indent="-342900">
              <a:buFont typeface="Arial" pitchFamily="34" charset="0"/>
              <a:buChar char="•"/>
              <a:defRPr/>
            </a:pPr>
            <a:r>
              <a:rPr lang="en-US" sz="1400" kern="0" dirty="0">
                <a:solidFill>
                  <a:srgbClr val="000099"/>
                </a:solidFill>
                <a:latin typeface="Arial" pitchFamily="34" charset="0"/>
                <a:cs typeface="Arial" pitchFamily="34" charset="0"/>
              </a:rPr>
              <a:t>Increasing  the voltage from </a:t>
            </a:r>
            <a:r>
              <a:rPr lang="en-US" sz="1400" kern="0" dirty="0" smtClean="0">
                <a:solidFill>
                  <a:srgbClr val="000099"/>
                </a:solidFill>
                <a:latin typeface="Arial" pitchFamily="34" charset="0"/>
                <a:cs typeface="Arial" pitchFamily="34" charset="0"/>
              </a:rPr>
              <a:t>450 </a:t>
            </a:r>
            <a:r>
              <a:rPr lang="en-US" sz="1400" kern="0" dirty="0">
                <a:solidFill>
                  <a:srgbClr val="000099"/>
                </a:solidFill>
                <a:latin typeface="Arial" pitchFamily="34" charset="0"/>
                <a:cs typeface="Arial" pitchFamily="34" charset="0"/>
              </a:rPr>
              <a:t>to </a:t>
            </a:r>
            <a:r>
              <a:rPr lang="en-US" sz="1400" kern="0" dirty="0" smtClean="0">
                <a:solidFill>
                  <a:srgbClr val="000099"/>
                </a:solidFill>
                <a:latin typeface="Arial" pitchFamily="34" charset="0"/>
                <a:cs typeface="Arial" pitchFamily="34" charset="0"/>
              </a:rPr>
              <a:t>550  </a:t>
            </a:r>
            <a:r>
              <a:rPr lang="en-US" sz="1400" kern="0" dirty="0">
                <a:solidFill>
                  <a:srgbClr val="000099"/>
                </a:solidFill>
                <a:latin typeface="Arial" pitchFamily="34" charset="0"/>
                <a:cs typeface="Arial" pitchFamily="34" charset="0"/>
              </a:rPr>
              <a:t>continues to improve the </a:t>
            </a:r>
            <a:r>
              <a:rPr lang="en-US" sz="1400" kern="0" dirty="0" smtClean="0">
                <a:solidFill>
                  <a:srgbClr val="000099"/>
                </a:solidFill>
                <a:latin typeface="Arial" pitchFamily="34" charset="0"/>
                <a:cs typeface="Arial" pitchFamily="34" charset="0"/>
              </a:rPr>
              <a:t>Stain Index. </a:t>
            </a:r>
            <a:r>
              <a:rPr lang="en-US" sz="1400" kern="0" dirty="0">
                <a:solidFill>
                  <a:srgbClr val="000099"/>
                </a:solidFill>
                <a:latin typeface="Arial" pitchFamily="34" charset="0"/>
                <a:cs typeface="Arial" pitchFamily="34" charset="0"/>
              </a:rPr>
              <a:t>However, the positive cells are off scale and outside the area of linearity. </a:t>
            </a:r>
          </a:p>
        </p:txBody>
      </p:sp>
      <p:sp>
        <p:nvSpPr>
          <p:cNvPr id="31" name="TextBox 30"/>
          <p:cNvSpPr txBox="1"/>
          <p:nvPr/>
        </p:nvSpPr>
        <p:spPr>
          <a:xfrm>
            <a:off x="609600" y="5337880"/>
            <a:ext cx="7915746" cy="738664"/>
          </a:xfrm>
          <a:prstGeom prst="rect">
            <a:avLst/>
          </a:prstGeom>
          <a:noFill/>
        </p:spPr>
        <p:txBody>
          <a:bodyPr wrap="square" rtlCol="0">
            <a:spAutoFit/>
          </a:bodyPr>
          <a:lstStyle/>
          <a:p>
            <a:pPr marL="342900" indent="-342900">
              <a:buFont typeface="Arial" pitchFamily="34" charset="0"/>
              <a:buChar char="•"/>
              <a:defRPr/>
            </a:pPr>
            <a:r>
              <a:rPr lang="en-US" sz="1400" kern="0" dirty="0" smtClean="0">
                <a:solidFill>
                  <a:srgbClr val="000099"/>
                </a:solidFill>
                <a:latin typeface="Arial" pitchFamily="34" charset="0"/>
                <a:cs typeface="Arial" pitchFamily="34" charset="0"/>
              </a:rPr>
              <a:t>A PMT voltage setting of 450 sufficient to resolve BV421.  Keeping cells within the limits of linearity takes precedence over maximizing the stain index.  </a:t>
            </a:r>
          </a:p>
          <a:p>
            <a:pPr marL="800100" lvl="1" indent="-342900">
              <a:buFont typeface="Arial" pitchFamily="34" charset="0"/>
              <a:buChar char="•"/>
              <a:defRPr/>
            </a:pPr>
            <a:r>
              <a:rPr lang="en-US" sz="1400" kern="0" dirty="0" smtClean="0">
                <a:solidFill>
                  <a:srgbClr val="000099"/>
                </a:solidFill>
                <a:latin typeface="Arial" pitchFamily="34" charset="0"/>
                <a:cs typeface="Arial" pitchFamily="34" charset="0"/>
              </a:rPr>
              <a:t>The </a:t>
            </a:r>
            <a:r>
              <a:rPr lang="en-US" sz="1400" kern="0" dirty="0">
                <a:solidFill>
                  <a:srgbClr val="000099"/>
                </a:solidFill>
                <a:latin typeface="Arial" pitchFamily="34" charset="0"/>
                <a:cs typeface="Arial" pitchFamily="34" charset="0"/>
              </a:rPr>
              <a:t>rSD of the negative cells </a:t>
            </a:r>
            <a:r>
              <a:rPr lang="en-US" sz="1400" kern="0" dirty="0" smtClean="0">
                <a:solidFill>
                  <a:srgbClr val="000099"/>
                </a:solidFill>
                <a:latin typeface="Arial" pitchFamily="34" charset="0"/>
                <a:cs typeface="Arial" pitchFamily="34" charset="0"/>
              </a:rPr>
              <a:t>of 33 is less than the target of 55.</a:t>
            </a:r>
            <a:endParaRPr lang="en-US" sz="1400" kern="0" dirty="0">
              <a:solidFill>
                <a:srgbClr val="000099"/>
              </a:solidFill>
              <a:latin typeface="Arial" pitchFamily="34" charset="0"/>
              <a:cs typeface="Arial" pitchFamily="34" charset="0"/>
            </a:endParaRPr>
          </a:p>
        </p:txBody>
      </p:sp>
      <p:cxnSp>
        <p:nvCxnSpPr>
          <p:cNvPr id="32" name="Straight Connector 31"/>
          <p:cNvCxnSpPr/>
          <p:nvPr/>
        </p:nvCxnSpPr>
        <p:spPr>
          <a:xfrm>
            <a:off x="4079625" y="1843661"/>
            <a:ext cx="0" cy="117464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403975" y="1851025"/>
            <a:ext cx="0" cy="117464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715375" y="1857375"/>
            <a:ext cx="0" cy="117464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2315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grpId="1" nodeType="clickEffect">
                                  <p:stCondLst>
                                    <p:cond delay="0"/>
                                  </p:stCondLst>
                                  <p:childTnLst>
                                    <p:animMotion origin="layout" path="M 0 0 L 0.25 0 E" pathEditMode="relative" ptsTypes="">
                                      <p:cBhvr>
                                        <p:cTn id="16" dur="1000" fill="hold"/>
                                        <p:tgtEl>
                                          <p:spTgt spid="33"/>
                                        </p:tgtEl>
                                        <p:attrNameLst>
                                          <p:attrName>ppt_x</p:attrName>
                                          <p:attrName>ppt_y</p:attrName>
                                        </p:attrNameLst>
                                      </p:cBhvr>
                                    </p:animMotion>
                                  </p:childTnLst>
                                </p:cTn>
                              </p:par>
                              <p:par>
                                <p:cTn id="17" presetID="63" presetClass="path" presetSubtype="0" accel="50000" decel="50000" fill="hold" nodeType="withEffect">
                                  <p:stCondLst>
                                    <p:cond delay="0"/>
                                  </p:stCondLst>
                                  <p:childTnLst>
                                    <p:animMotion origin="layout" path="M -3.33333E-6 -2.96296E-6 L 0.28959 -2.96296E-6 " pathEditMode="relative" rAng="0" ptsTypes="AA">
                                      <p:cBhvr>
                                        <p:cTn id="18" dur="2000" fill="hold"/>
                                        <p:tgtEl>
                                          <p:spTgt spid="47"/>
                                        </p:tgtEl>
                                        <p:attrNameLst>
                                          <p:attrName>ppt_x</p:attrName>
                                          <p:attrName>ppt_y</p:attrName>
                                        </p:attrNameLst>
                                      </p:cBhvr>
                                      <p:rCtr x="14479" y="0"/>
                                    </p:animMotion>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500"/>
                                  </p:stCondLst>
                                  <p:childTnLst>
                                    <p:set>
                                      <p:cBhvr>
                                        <p:cTn id="27" dur="1" fill="hold">
                                          <p:stCondLst>
                                            <p:cond delay="0"/>
                                          </p:stCondLst>
                                        </p:cTn>
                                        <p:tgtEl>
                                          <p:spTgt spid="3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6" grpId="0" animBg="1"/>
      <p:bldP spid="37" grpId="0" animBg="1"/>
      <p:bldP spid="28" grpId="0"/>
      <p:bldP spid="29" grpId="0"/>
      <p:bldP spid="31" grpId="0"/>
    </p:bldLst>
  </p:timing>
  <p:extLst mod="1"/>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Maximizing Resolution </a:t>
            </a:r>
            <a:br>
              <a:rPr lang="en-US" dirty="0" smtClean="0"/>
            </a:br>
            <a:r>
              <a:rPr lang="en-US" dirty="0" smtClean="0"/>
              <a:t>Using Instrument </a:t>
            </a:r>
            <a:r>
              <a:rPr lang="en-US" dirty="0"/>
              <a:t>Setup</a:t>
            </a:r>
          </a:p>
        </p:txBody>
      </p:sp>
      <p:sp>
        <p:nvSpPr>
          <p:cNvPr id="3" name="Content Placeholder 2"/>
          <p:cNvSpPr txBox="1">
            <a:spLocks/>
          </p:cNvSpPr>
          <p:nvPr/>
        </p:nvSpPr>
        <p:spPr>
          <a:xfrm>
            <a:off x="381000" y="2438400"/>
            <a:ext cx="5638800" cy="3581400"/>
          </a:xfrm>
          <a:prstGeom prst="rect">
            <a:avLst/>
          </a:prstGeom>
        </p:spPr>
        <p:txBody>
          <a:bodyPr/>
          <a:lstStyle>
            <a:lvl1pPr marL="342900" indent="-342900" algn="l" rtl="0" eaLnBrk="0" fontAlgn="base" hangingPunct="0">
              <a:spcBef>
                <a:spcPct val="20000"/>
              </a:spcBef>
              <a:spcAft>
                <a:spcPct val="0"/>
              </a:spcAft>
              <a:buChar char="•"/>
              <a:defRPr sz="2400">
                <a:solidFill>
                  <a:srgbClr val="000066"/>
                </a:solidFill>
                <a:latin typeface="+mn-lt"/>
                <a:ea typeface="ＭＳ Ｐゴシック" pitchFamily="34" charset="-128"/>
                <a:cs typeface="ＭＳ Ｐゴシック" pitchFamily="-111" charset="-128"/>
              </a:defRPr>
            </a:lvl1pPr>
            <a:lvl2pPr marL="742950" indent="-285750" algn="l" rtl="0" eaLnBrk="0" fontAlgn="base" hangingPunct="0">
              <a:spcBef>
                <a:spcPct val="20000"/>
              </a:spcBef>
              <a:spcAft>
                <a:spcPct val="0"/>
              </a:spcAft>
              <a:buChar char="–"/>
              <a:defRPr sz="2200">
                <a:solidFill>
                  <a:srgbClr val="000066"/>
                </a:solidFill>
                <a:latin typeface="+mn-lt"/>
                <a:ea typeface="ＭＳ Ｐゴシック" pitchFamily="34" charset="-128"/>
              </a:defRPr>
            </a:lvl2pPr>
            <a:lvl3pPr marL="1143000" indent="-228600" algn="l" rtl="0" eaLnBrk="0" fontAlgn="base" hangingPunct="0">
              <a:spcBef>
                <a:spcPct val="20000"/>
              </a:spcBef>
              <a:spcAft>
                <a:spcPct val="0"/>
              </a:spcAft>
              <a:buChar char="•"/>
              <a:defRPr sz="2000">
                <a:solidFill>
                  <a:srgbClr val="000066"/>
                </a:solidFill>
                <a:latin typeface="+mn-lt"/>
                <a:ea typeface="ＭＳ Ｐゴシック" pitchFamily="34" charset="-128"/>
              </a:defRPr>
            </a:lvl3pPr>
            <a:lvl4pPr marL="1600200" indent="-228600" algn="l" rtl="0" eaLnBrk="0" fontAlgn="base" hangingPunct="0">
              <a:spcBef>
                <a:spcPct val="20000"/>
              </a:spcBef>
              <a:spcAft>
                <a:spcPct val="0"/>
              </a:spcAft>
              <a:buChar char="–"/>
              <a:defRPr sz="1600">
                <a:solidFill>
                  <a:srgbClr val="000066"/>
                </a:solidFill>
                <a:latin typeface="+mn-lt"/>
                <a:ea typeface="ＭＳ Ｐゴシック" pitchFamily="34" charset="-128"/>
              </a:defRPr>
            </a:lvl4pPr>
            <a:lvl5pPr marL="2057400" indent="-228600" algn="l" rtl="0" eaLnBrk="0" fontAlgn="base" hangingPunct="0">
              <a:spcBef>
                <a:spcPct val="20000"/>
              </a:spcBef>
              <a:spcAft>
                <a:spcPct val="0"/>
              </a:spcAft>
              <a:buChar char="»"/>
              <a:defRPr sz="1600">
                <a:solidFill>
                  <a:srgbClr val="000066"/>
                </a:solidFill>
                <a:latin typeface="+mn-lt"/>
                <a:ea typeface="ＭＳ Ｐゴシック" pitchFamily="34" charset="-128"/>
              </a:defRPr>
            </a:lvl5pPr>
            <a:lvl6pPr marL="2514600" indent="-228600" algn="l" rtl="0" eaLnBrk="0" fontAlgn="base" hangingPunct="0">
              <a:spcBef>
                <a:spcPct val="20000"/>
              </a:spcBef>
              <a:spcAft>
                <a:spcPct val="0"/>
              </a:spcAft>
              <a:buChar char="»"/>
              <a:defRPr sz="1600">
                <a:solidFill>
                  <a:srgbClr val="000066"/>
                </a:solidFill>
                <a:latin typeface="+mn-lt"/>
                <a:ea typeface="ＭＳ Ｐゴシック" charset="-128"/>
              </a:defRPr>
            </a:lvl6pPr>
            <a:lvl7pPr marL="2971800" indent="-228600" algn="l" rtl="0" eaLnBrk="0" fontAlgn="base" hangingPunct="0">
              <a:spcBef>
                <a:spcPct val="20000"/>
              </a:spcBef>
              <a:spcAft>
                <a:spcPct val="0"/>
              </a:spcAft>
              <a:buChar char="»"/>
              <a:defRPr sz="1600">
                <a:solidFill>
                  <a:srgbClr val="000066"/>
                </a:solidFill>
                <a:latin typeface="+mn-lt"/>
                <a:ea typeface="ＭＳ Ｐゴシック" charset="-128"/>
              </a:defRPr>
            </a:lvl7pPr>
            <a:lvl8pPr marL="3429000" indent="-228600" algn="l" rtl="0" eaLnBrk="0" fontAlgn="base" hangingPunct="0">
              <a:spcBef>
                <a:spcPct val="20000"/>
              </a:spcBef>
              <a:spcAft>
                <a:spcPct val="0"/>
              </a:spcAft>
              <a:buChar char="»"/>
              <a:defRPr sz="1600">
                <a:solidFill>
                  <a:srgbClr val="000066"/>
                </a:solidFill>
                <a:latin typeface="+mn-lt"/>
                <a:ea typeface="ＭＳ Ｐゴシック" charset="-128"/>
              </a:defRPr>
            </a:lvl8pPr>
            <a:lvl9pPr marL="3886200" indent="-228600" algn="l" rtl="0" eaLnBrk="0" fontAlgn="base" hangingPunct="0">
              <a:spcBef>
                <a:spcPct val="20000"/>
              </a:spcBef>
              <a:spcAft>
                <a:spcPct val="0"/>
              </a:spcAft>
              <a:buChar char="»"/>
              <a:defRPr sz="1600">
                <a:solidFill>
                  <a:srgbClr val="000066"/>
                </a:solidFill>
                <a:latin typeface="+mn-lt"/>
                <a:ea typeface="ＭＳ Ｐゴシック" charset="-128"/>
              </a:defRPr>
            </a:lvl9pPr>
          </a:lstStyle>
          <a:p>
            <a:pPr lvl="1">
              <a:spcBef>
                <a:spcPts val="1200"/>
              </a:spcBef>
              <a:buClr>
                <a:srgbClr val="000099"/>
              </a:buClr>
              <a:defRPr/>
            </a:pPr>
            <a:r>
              <a:rPr lang="en-US" sz="2000" kern="0" dirty="0" smtClean="0">
                <a:solidFill>
                  <a:srgbClr val="000099"/>
                </a:solidFill>
                <a:latin typeface="Arial"/>
              </a:rPr>
              <a:t>For each detector, find the gain setting (PMT voltage) that meets these two conditions:</a:t>
            </a:r>
          </a:p>
          <a:p>
            <a:pPr marL="1371600" lvl="2" indent="-457200">
              <a:spcBef>
                <a:spcPts val="1200"/>
              </a:spcBef>
              <a:buClr>
                <a:srgbClr val="000099"/>
              </a:buClr>
              <a:buFont typeface="+mj-lt"/>
              <a:buAutoNum type="arabicPeriod"/>
              <a:defRPr/>
            </a:pPr>
            <a:r>
              <a:rPr lang="en-US" sz="1800" kern="0" dirty="0" smtClean="0">
                <a:solidFill>
                  <a:srgbClr val="000099"/>
                </a:solidFill>
                <a:latin typeface="Arial"/>
              </a:rPr>
              <a:t>Brings </a:t>
            </a:r>
            <a:r>
              <a:rPr lang="en-US" sz="1800" kern="0" dirty="0">
                <a:solidFill>
                  <a:srgbClr val="000099"/>
                </a:solidFill>
                <a:latin typeface="Arial"/>
              </a:rPr>
              <a:t>the negative population out of the Electronic </a:t>
            </a:r>
            <a:r>
              <a:rPr lang="en-US" sz="1800" kern="0" dirty="0" smtClean="0">
                <a:solidFill>
                  <a:srgbClr val="000099"/>
                </a:solidFill>
                <a:latin typeface="Arial"/>
              </a:rPr>
              <a:t>Noise (SD</a:t>
            </a:r>
            <a:r>
              <a:rPr lang="en-US" sz="1800" kern="0" baseline="-25000" dirty="0" smtClean="0">
                <a:solidFill>
                  <a:srgbClr val="000099"/>
                </a:solidFill>
                <a:latin typeface="Arial"/>
              </a:rPr>
              <a:t>EN</a:t>
            </a:r>
            <a:r>
              <a:rPr lang="en-US" sz="1800" kern="0" dirty="0" smtClean="0">
                <a:solidFill>
                  <a:srgbClr val="000099"/>
                </a:solidFill>
                <a:latin typeface="Arial"/>
              </a:rPr>
              <a:t>) </a:t>
            </a:r>
            <a:r>
              <a:rPr lang="en-US" sz="1800" kern="0" dirty="0">
                <a:solidFill>
                  <a:srgbClr val="000099"/>
                </a:solidFill>
                <a:latin typeface="Arial"/>
              </a:rPr>
              <a:t>to maximize the resolution (Stain Index</a:t>
            </a:r>
            <a:r>
              <a:rPr lang="en-US" sz="1800" kern="0" dirty="0" smtClean="0">
                <a:solidFill>
                  <a:srgbClr val="000099"/>
                </a:solidFill>
                <a:latin typeface="Arial"/>
              </a:rPr>
              <a:t>)</a:t>
            </a:r>
          </a:p>
          <a:p>
            <a:pPr lvl="3">
              <a:spcBef>
                <a:spcPts val="600"/>
              </a:spcBef>
              <a:buClr>
                <a:srgbClr val="000099"/>
              </a:buClr>
              <a:buFont typeface="Wingdings" pitchFamily="2" charset="2"/>
              <a:buChar char="Ø"/>
              <a:defRPr/>
            </a:pPr>
            <a:r>
              <a:rPr lang="en-US" sz="1400" kern="0" dirty="0" smtClean="0">
                <a:solidFill>
                  <a:srgbClr val="000099"/>
                </a:solidFill>
                <a:latin typeface="Arial"/>
              </a:rPr>
              <a:t>SD</a:t>
            </a:r>
            <a:r>
              <a:rPr lang="en-US" sz="1400" kern="0" baseline="-25000" dirty="0" smtClean="0">
                <a:solidFill>
                  <a:srgbClr val="000099"/>
                </a:solidFill>
                <a:latin typeface="Arial"/>
              </a:rPr>
              <a:t>EN</a:t>
            </a:r>
            <a:r>
              <a:rPr lang="en-US" sz="1400" kern="0" dirty="0" smtClean="0">
                <a:solidFill>
                  <a:srgbClr val="000099"/>
                </a:solidFill>
                <a:latin typeface="Arial"/>
              </a:rPr>
              <a:t> values are given in the CS&amp;T Baseline Report.</a:t>
            </a:r>
          </a:p>
          <a:p>
            <a:pPr marL="1371600" lvl="2" indent="-457200">
              <a:spcBef>
                <a:spcPts val="1200"/>
              </a:spcBef>
              <a:buClr>
                <a:srgbClr val="000099"/>
              </a:buClr>
              <a:buFont typeface="+mj-lt"/>
              <a:buAutoNum type="arabicPeriod"/>
              <a:defRPr/>
            </a:pPr>
            <a:r>
              <a:rPr lang="en-US" sz="1800" kern="0" dirty="0" smtClean="0">
                <a:solidFill>
                  <a:srgbClr val="000099"/>
                </a:solidFill>
                <a:latin typeface="Arial"/>
              </a:rPr>
              <a:t>Keeps (bright) positive cells within the linear range of the detector</a:t>
            </a:r>
          </a:p>
          <a:p>
            <a:pPr lvl="3">
              <a:spcBef>
                <a:spcPts val="600"/>
              </a:spcBef>
              <a:buClr>
                <a:srgbClr val="000099"/>
              </a:buClr>
              <a:buFont typeface="Wingdings" pitchFamily="2" charset="2"/>
              <a:buChar char="Ø"/>
              <a:defRPr/>
            </a:pPr>
            <a:r>
              <a:rPr lang="en-US" sz="1400" kern="0" dirty="0" smtClean="0">
                <a:solidFill>
                  <a:srgbClr val="000099"/>
                </a:solidFill>
                <a:latin typeface="Arial"/>
              </a:rPr>
              <a:t>Linearity values are given in the CS&amp;T Baseline Report.</a:t>
            </a:r>
            <a:endParaRPr lang="en-US" kern="0" dirty="0" smtClean="0">
              <a:solidFill>
                <a:srgbClr val="000099"/>
              </a:solidFill>
              <a:latin typeface="Arial"/>
            </a:endParaRPr>
          </a:p>
          <a:p>
            <a:pPr marL="914400" lvl="2" indent="0">
              <a:buClr>
                <a:srgbClr val="CC3300"/>
              </a:buClr>
              <a:buFontTx/>
              <a:buNone/>
              <a:defRPr/>
            </a:pPr>
            <a:endParaRPr lang="en-US" kern="0" dirty="0" smtClean="0">
              <a:solidFill>
                <a:srgbClr val="000099"/>
              </a:solidFill>
              <a:latin typeface="Arial"/>
            </a:endParaRPr>
          </a:p>
        </p:txBody>
      </p:sp>
      <p:pic>
        <p:nvPicPr>
          <p:cNvPr id="6" name="Picture 2"/>
          <p:cNvPicPr>
            <a:picLocks noChangeArrowheads="1"/>
          </p:cNvPicPr>
          <p:nvPr/>
        </p:nvPicPr>
        <p:blipFill rotWithShape="1">
          <a:blip r:embed="rId3">
            <a:extLst>
              <a:ext uri="{28A0092B-C50C-407E-A947-70E740481C1C}">
                <a14:useLocalDpi xmlns:a14="http://schemas.microsoft.com/office/drawing/2010/main" val="0"/>
              </a:ext>
            </a:extLst>
          </a:blip>
          <a:srcRect l="8031" t="12612" r="2090" b="12661"/>
          <a:stretch/>
        </p:blipFill>
        <p:spPr bwMode="auto">
          <a:xfrm>
            <a:off x="6324600" y="2401911"/>
            <a:ext cx="2316855" cy="1363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a:xfrm>
            <a:off x="527080" y="1491996"/>
            <a:ext cx="8415210" cy="990600"/>
          </a:xfrm>
          <a:prstGeom prst="rect">
            <a:avLst/>
          </a:prstGeom>
        </p:spPr>
        <p:txBody>
          <a:bodyPr/>
          <a:lstStyle>
            <a:lvl1pPr marL="342900" indent="-342900" algn="l" rtl="0" eaLnBrk="0" fontAlgn="base" hangingPunct="0">
              <a:spcBef>
                <a:spcPct val="20000"/>
              </a:spcBef>
              <a:spcAft>
                <a:spcPct val="0"/>
              </a:spcAft>
              <a:buChar char="•"/>
              <a:defRPr sz="2400">
                <a:solidFill>
                  <a:srgbClr val="000066"/>
                </a:solidFill>
                <a:latin typeface="+mn-lt"/>
                <a:ea typeface="ＭＳ Ｐゴシック" pitchFamily="34" charset="-128"/>
                <a:cs typeface="ＭＳ Ｐゴシック" pitchFamily="-111" charset="-128"/>
              </a:defRPr>
            </a:lvl1pPr>
            <a:lvl2pPr marL="742950" indent="-285750" algn="l" rtl="0" eaLnBrk="0" fontAlgn="base" hangingPunct="0">
              <a:spcBef>
                <a:spcPct val="20000"/>
              </a:spcBef>
              <a:spcAft>
                <a:spcPct val="0"/>
              </a:spcAft>
              <a:buChar char="–"/>
              <a:defRPr sz="2200">
                <a:solidFill>
                  <a:srgbClr val="000066"/>
                </a:solidFill>
                <a:latin typeface="+mn-lt"/>
                <a:ea typeface="ＭＳ Ｐゴシック" pitchFamily="34" charset="-128"/>
              </a:defRPr>
            </a:lvl2pPr>
            <a:lvl3pPr marL="1143000" indent="-228600" algn="l" rtl="0" eaLnBrk="0" fontAlgn="base" hangingPunct="0">
              <a:spcBef>
                <a:spcPct val="20000"/>
              </a:spcBef>
              <a:spcAft>
                <a:spcPct val="0"/>
              </a:spcAft>
              <a:buChar char="•"/>
              <a:defRPr sz="2000">
                <a:solidFill>
                  <a:srgbClr val="000066"/>
                </a:solidFill>
                <a:latin typeface="+mn-lt"/>
                <a:ea typeface="ＭＳ Ｐゴシック" pitchFamily="34" charset="-128"/>
              </a:defRPr>
            </a:lvl3pPr>
            <a:lvl4pPr marL="1600200" indent="-228600" algn="l" rtl="0" eaLnBrk="0" fontAlgn="base" hangingPunct="0">
              <a:spcBef>
                <a:spcPct val="20000"/>
              </a:spcBef>
              <a:spcAft>
                <a:spcPct val="0"/>
              </a:spcAft>
              <a:buChar char="–"/>
              <a:defRPr sz="1600">
                <a:solidFill>
                  <a:srgbClr val="000066"/>
                </a:solidFill>
                <a:latin typeface="+mn-lt"/>
                <a:ea typeface="ＭＳ Ｐゴシック" pitchFamily="34" charset="-128"/>
              </a:defRPr>
            </a:lvl4pPr>
            <a:lvl5pPr marL="2057400" indent="-228600" algn="l" rtl="0" eaLnBrk="0" fontAlgn="base" hangingPunct="0">
              <a:spcBef>
                <a:spcPct val="20000"/>
              </a:spcBef>
              <a:spcAft>
                <a:spcPct val="0"/>
              </a:spcAft>
              <a:buChar char="»"/>
              <a:defRPr sz="1600">
                <a:solidFill>
                  <a:srgbClr val="000066"/>
                </a:solidFill>
                <a:latin typeface="+mn-lt"/>
                <a:ea typeface="ＭＳ Ｐゴシック" pitchFamily="34" charset="-128"/>
              </a:defRPr>
            </a:lvl5pPr>
            <a:lvl6pPr marL="2514600" indent="-228600" algn="l" rtl="0" eaLnBrk="0" fontAlgn="base" hangingPunct="0">
              <a:spcBef>
                <a:spcPct val="20000"/>
              </a:spcBef>
              <a:spcAft>
                <a:spcPct val="0"/>
              </a:spcAft>
              <a:buChar char="»"/>
              <a:defRPr sz="1600">
                <a:solidFill>
                  <a:srgbClr val="000066"/>
                </a:solidFill>
                <a:latin typeface="+mn-lt"/>
                <a:ea typeface="ＭＳ Ｐゴシック" charset="-128"/>
              </a:defRPr>
            </a:lvl6pPr>
            <a:lvl7pPr marL="2971800" indent="-228600" algn="l" rtl="0" eaLnBrk="0" fontAlgn="base" hangingPunct="0">
              <a:spcBef>
                <a:spcPct val="20000"/>
              </a:spcBef>
              <a:spcAft>
                <a:spcPct val="0"/>
              </a:spcAft>
              <a:buChar char="»"/>
              <a:defRPr sz="1600">
                <a:solidFill>
                  <a:srgbClr val="000066"/>
                </a:solidFill>
                <a:latin typeface="+mn-lt"/>
                <a:ea typeface="ＭＳ Ｐゴシック" charset="-128"/>
              </a:defRPr>
            </a:lvl7pPr>
            <a:lvl8pPr marL="3429000" indent="-228600" algn="l" rtl="0" eaLnBrk="0" fontAlgn="base" hangingPunct="0">
              <a:spcBef>
                <a:spcPct val="20000"/>
              </a:spcBef>
              <a:spcAft>
                <a:spcPct val="0"/>
              </a:spcAft>
              <a:buChar char="»"/>
              <a:defRPr sz="1600">
                <a:solidFill>
                  <a:srgbClr val="000066"/>
                </a:solidFill>
                <a:latin typeface="+mn-lt"/>
                <a:ea typeface="ＭＳ Ｐゴシック" charset="-128"/>
              </a:defRPr>
            </a:lvl8pPr>
            <a:lvl9pPr marL="3886200" indent="-228600" algn="l" rtl="0" eaLnBrk="0" fontAlgn="base" hangingPunct="0">
              <a:spcBef>
                <a:spcPct val="20000"/>
              </a:spcBef>
              <a:spcAft>
                <a:spcPct val="0"/>
              </a:spcAft>
              <a:buChar char="»"/>
              <a:defRPr sz="1600">
                <a:solidFill>
                  <a:srgbClr val="000066"/>
                </a:solidFill>
                <a:latin typeface="+mn-lt"/>
                <a:ea typeface="ＭＳ Ｐゴシック" charset="-128"/>
              </a:defRPr>
            </a:lvl9pPr>
          </a:lstStyle>
          <a:p>
            <a:pPr>
              <a:spcBef>
                <a:spcPts val="1200"/>
              </a:spcBef>
              <a:defRPr/>
            </a:pPr>
            <a:r>
              <a:rPr lang="en-US" sz="1800" kern="0" dirty="0" smtClean="0">
                <a:solidFill>
                  <a:srgbClr val="000099"/>
                </a:solidFill>
                <a:latin typeface="Arial"/>
              </a:rPr>
              <a:t>The goal of instrument setup for any application is to optimize the instrument to </a:t>
            </a:r>
            <a:r>
              <a:rPr lang="en-US" sz="1800" b="1" kern="0" dirty="0" smtClean="0">
                <a:solidFill>
                  <a:srgbClr val="000099"/>
                </a:solidFill>
                <a:latin typeface="Arial"/>
              </a:rPr>
              <a:t>maximize the potential resolution (Stain Index) of each detector.</a:t>
            </a:r>
            <a:endParaRPr lang="en-US" sz="2000" kern="0" dirty="0" smtClean="0">
              <a:solidFill>
                <a:srgbClr val="000099"/>
              </a:solidFill>
              <a:latin typeface="Arial"/>
            </a:endParaRPr>
          </a:p>
        </p:txBody>
      </p:sp>
      <p:pic>
        <p:nvPicPr>
          <p:cNvPr id="5" name="Picture 3"/>
          <p:cNvPicPr>
            <a:picLocks noChangeArrowheads="1"/>
          </p:cNvPicPr>
          <p:nvPr/>
        </p:nvPicPr>
        <p:blipFill rotWithShape="1">
          <a:blip r:embed="rId4">
            <a:extLst>
              <a:ext uri="{28A0092B-C50C-407E-A947-70E740481C1C}">
                <a14:useLocalDpi xmlns:a14="http://schemas.microsoft.com/office/drawing/2010/main" val="0"/>
              </a:ext>
            </a:extLst>
          </a:blip>
          <a:srcRect l="8064" t="12529" r="2083" b="12744"/>
          <a:stretch/>
        </p:blipFill>
        <p:spPr bwMode="auto">
          <a:xfrm>
            <a:off x="6324600" y="3580841"/>
            <a:ext cx="2316855" cy="1363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p:cNvPicPr>
            <a:picLocks noChangeArrowheads="1"/>
          </p:cNvPicPr>
          <p:nvPr/>
        </p:nvPicPr>
        <p:blipFill rotWithShape="1">
          <a:blip r:embed="rId5">
            <a:extLst>
              <a:ext uri="{28A0092B-C50C-407E-A947-70E740481C1C}">
                <a14:useLocalDpi xmlns:a14="http://schemas.microsoft.com/office/drawing/2010/main" val="0"/>
              </a:ext>
            </a:extLst>
          </a:blip>
          <a:srcRect l="9036" t="12737" r="2224" b="12537"/>
          <a:stretch/>
        </p:blipFill>
        <p:spPr bwMode="auto">
          <a:xfrm>
            <a:off x="6366125" y="4764735"/>
            <a:ext cx="2266366" cy="1363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477000" y="2401911"/>
            <a:ext cx="273424" cy="3492389"/>
          </a:xfrm>
          <a:prstGeom prst="rect">
            <a:avLst/>
          </a:prstGeom>
          <a:solidFill>
            <a:srgbClr val="BFBFBF">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TextBox 15"/>
          <p:cNvSpPr txBox="1"/>
          <p:nvPr/>
        </p:nvSpPr>
        <p:spPr>
          <a:xfrm>
            <a:off x="7319685" y="2401911"/>
            <a:ext cx="652743" cy="307777"/>
          </a:xfrm>
          <a:prstGeom prst="rect">
            <a:avLst/>
          </a:prstGeom>
          <a:noFill/>
        </p:spPr>
        <p:txBody>
          <a:bodyPr wrap="none" rtlCol="0">
            <a:spAutoFit/>
          </a:bodyPr>
          <a:lstStyle/>
          <a:p>
            <a:r>
              <a:rPr lang="en-US" sz="1400" b="1" dirty="0">
                <a:solidFill>
                  <a:prstClr val="black"/>
                </a:solidFill>
                <a:latin typeface="Arial" pitchFamily="34" charset="0"/>
                <a:cs typeface="Arial" pitchFamily="34" charset="0"/>
              </a:rPr>
              <a:t>350 V</a:t>
            </a:r>
          </a:p>
        </p:txBody>
      </p:sp>
      <p:sp>
        <p:nvSpPr>
          <p:cNvPr id="17" name="TextBox 16"/>
          <p:cNvSpPr txBox="1"/>
          <p:nvPr/>
        </p:nvSpPr>
        <p:spPr>
          <a:xfrm>
            <a:off x="7319685" y="3582908"/>
            <a:ext cx="652743" cy="307777"/>
          </a:xfrm>
          <a:prstGeom prst="rect">
            <a:avLst/>
          </a:prstGeom>
          <a:noFill/>
        </p:spPr>
        <p:txBody>
          <a:bodyPr wrap="none" rtlCol="0">
            <a:spAutoFit/>
          </a:bodyPr>
          <a:lstStyle/>
          <a:p>
            <a:r>
              <a:rPr lang="en-US" sz="1400" b="1" dirty="0">
                <a:solidFill>
                  <a:prstClr val="black"/>
                </a:solidFill>
                <a:latin typeface="Arial" pitchFamily="34" charset="0"/>
                <a:cs typeface="Arial" pitchFamily="34" charset="0"/>
              </a:rPr>
              <a:t>450 V</a:t>
            </a:r>
          </a:p>
        </p:txBody>
      </p:sp>
      <p:sp>
        <p:nvSpPr>
          <p:cNvPr id="18" name="TextBox 17"/>
          <p:cNvSpPr txBox="1"/>
          <p:nvPr/>
        </p:nvSpPr>
        <p:spPr>
          <a:xfrm>
            <a:off x="7319685" y="4754940"/>
            <a:ext cx="652743" cy="307777"/>
          </a:xfrm>
          <a:prstGeom prst="rect">
            <a:avLst/>
          </a:prstGeom>
          <a:noFill/>
        </p:spPr>
        <p:txBody>
          <a:bodyPr wrap="none" rtlCol="0">
            <a:spAutoFit/>
          </a:bodyPr>
          <a:lstStyle/>
          <a:p>
            <a:r>
              <a:rPr lang="en-US" sz="1400" b="1" dirty="0">
                <a:solidFill>
                  <a:prstClr val="black"/>
                </a:solidFill>
                <a:latin typeface="Arial" pitchFamily="34" charset="0"/>
                <a:cs typeface="Arial" pitchFamily="34" charset="0"/>
              </a:rPr>
              <a:t>550 V</a:t>
            </a:r>
          </a:p>
        </p:txBody>
      </p:sp>
      <p:sp>
        <p:nvSpPr>
          <p:cNvPr id="19" name="TextBox 18"/>
          <p:cNvSpPr txBox="1"/>
          <p:nvPr/>
        </p:nvSpPr>
        <p:spPr>
          <a:xfrm>
            <a:off x="6238003" y="2089330"/>
            <a:ext cx="1390124" cy="276999"/>
          </a:xfrm>
          <a:prstGeom prst="rect">
            <a:avLst/>
          </a:prstGeom>
          <a:noFill/>
        </p:spPr>
        <p:txBody>
          <a:bodyPr wrap="none" rtlCol="0">
            <a:spAutoFit/>
          </a:bodyPr>
          <a:lstStyle/>
          <a:p>
            <a:r>
              <a:rPr lang="en-US" sz="1200" b="1" dirty="0">
                <a:solidFill>
                  <a:prstClr val="black"/>
                </a:solidFill>
                <a:latin typeface="Arial" pitchFamily="34" charset="0"/>
                <a:cs typeface="Arial" pitchFamily="34" charset="0"/>
              </a:rPr>
              <a:t>Electronic Noise</a:t>
            </a:r>
          </a:p>
        </p:txBody>
      </p:sp>
      <p:cxnSp>
        <p:nvCxnSpPr>
          <p:cNvPr id="12" name="Straight Connector 11"/>
          <p:cNvCxnSpPr/>
          <p:nvPr/>
        </p:nvCxnSpPr>
        <p:spPr>
          <a:xfrm>
            <a:off x="6446539" y="2366329"/>
            <a:ext cx="304267"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64135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7300" y="1795272"/>
            <a:ext cx="6766560" cy="3767328"/>
          </a:xfrm>
          <a:prstGeom prst="rect">
            <a:avLst/>
          </a:prstGeom>
        </p:spPr>
      </p:pic>
      <p:sp>
        <p:nvSpPr>
          <p:cNvPr id="3" name="Title 2"/>
          <p:cNvSpPr>
            <a:spLocks noGrp="1"/>
          </p:cNvSpPr>
          <p:nvPr>
            <p:ph type="title"/>
          </p:nvPr>
        </p:nvSpPr>
        <p:spPr/>
        <p:txBody>
          <a:bodyPr/>
          <a:lstStyle/>
          <a:p>
            <a:r>
              <a:rPr lang="en-US" dirty="0"/>
              <a:t>Factors Impacting Resolution</a:t>
            </a:r>
          </a:p>
        </p:txBody>
      </p:sp>
      <p:pic>
        <p:nvPicPr>
          <p:cNvPr id="2" name="Picture 1" descr="0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7300" y="1795272"/>
            <a:ext cx="6766560" cy="3767328"/>
          </a:xfrm>
          <a:prstGeom prst="rect">
            <a:avLst/>
          </a:prstGeom>
        </p:spPr>
      </p:pic>
    </p:spTree>
    <p:extLst>
      <p:ext uri="{BB962C8B-B14F-4D97-AF65-F5344CB8AC3E}">
        <p14:creationId xmlns:p14="http://schemas.microsoft.com/office/powerpoint/2010/main" val="212631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381000" y="1295400"/>
            <a:ext cx="8382000" cy="4495800"/>
          </a:xfrm>
          <a:noFill/>
        </p:spPr>
        <p:txBody>
          <a:bodyPr lIns="91435" tIns="45718" rIns="91435" bIns="45718"/>
          <a:lstStyle/>
          <a:p>
            <a:pPr marL="0" indent="0" eaLnBrk="1" hangingPunct="1">
              <a:lnSpc>
                <a:spcPct val="90000"/>
              </a:lnSpc>
              <a:buClr>
                <a:srgbClr val="FF6600"/>
              </a:buClr>
              <a:buSzPct val="110000"/>
              <a:buFont typeface="Wingdings" pitchFamily="2" charset="2"/>
              <a:buChar char="§"/>
              <a:tabLst>
                <a:tab pos="393700" algn="l"/>
              </a:tabLst>
            </a:pPr>
            <a:r>
              <a:rPr lang="en-US" sz="2000" dirty="0" smtClean="0"/>
              <a:t> Is the single most important factor affecting resolution sensitivity (SI) in multicolor flow cytometry experiments</a:t>
            </a:r>
          </a:p>
          <a:p>
            <a:pPr marL="0" indent="0" eaLnBrk="1" hangingPunct="1">
              <a:lnSpc>
                <a:spcPct val="90000"/>
              </a:lnSpc>
              <a:buClr>
                <a:srgbClr val="FF6600"/>
              </a:buClr>
              <a:buSzPct val="110000"/>
              <a:buFont typeface="Wingdings" pitchFamily="2" charset="2"/>
              <a:buChar char="§"/>
              <a:tabLst>
                <a:tab pos="393700" algn="l"/>
              </a:tabLst>
            </a:pPr>
            <a:endParaRPr lang="en-US" sz="2000" dirty="0" smtClean="0"/>
          </a:p>
          <a:p>
            <a:pPr marL="0" indent="0" eaLnBrk="1" hangingPunct="1">
              <a:lnSpc>
                <a:spcPct val="90000"/>
              </a:lnSpc>
              <a:buClr>
                <a:srgbClr val="FF6600"/>
              </a:buClr>
              <a:buSzPct val="110000"/>
              <a:buFont typeface="Wingdings" pitchFamily="2" charset="2"/>
              <a:buChar char="§"/>
              <a:tabLst>
                <a:tab pos="393700" algn="l"/>
              </a:tabLst>
            </a:pPr>
            <a:r>
              <a:rPr lang="en-US" sz="2000" dirty="0" smtClean="0"/>
              <a:t> Fluorescence spillover from other channels:</a:t>
            </a:r>
          </a:p>
          <a:p>
            <a:pPr lvl="2" eaLnBrk="1" hangingPunct="1">
              <a:lnSpc>
                <a:spcPct val="90000"/>
              </a:lnSpc>
              <a:buClr>
                <a:srgbClr val="14146A"/>
              </a:buClr>
              <a:buSzPct val="110000"/>
              <a:tabLst>
                <a:tab pos="393700" algn="l"/>
              </a:tabLst>
            </a:pPr>
            <a:r>
              <a:rPr lang="en-US" dirty="0" smtClean="0"/>
              <a:t>Directly and irreversibly reduces the resolution sensitivity of that channel </a:t>
            </a:r>
          </a:p>
          <a:p>
            <a:pPr lvl="2" eaLnBrk="1" hangingPunct="1">
              <a:lnSpc>
                <a:spcPct val="90000"/>
              </a:lnSpc>
              <a:buClr>
                <a:srgbClr val="14146A"/>
              </a:buClr>
              <a:buSzPct val="110000"/>
              <a:tabLst>
                <a:tab pos="393700" algn="l"/>
              </a:tabLst>
            </a:pPr>
            <a:r>
              <a:rPr lang="en-US" dirty="0" smtClean="0"/>
              <a:t>Contributes to background</a:t>
            </a:r>
          </a:p>
          <a:p>
            <a:pPr marL="0" indent="0" eaLnBrk="1" hangingPunct="1">
              <a:lnSpc>
                <a:spcPct val="90000"/>
              </a:lnSpc>
              <a:buClr>
                <a:srgbClr val="FF6600"/>
              </a:buClr>
              <a:buSzPct val="115000"/>
              <a:buFont typeface="Wingdings" pitchFamily="2" charset="2"/>
              <a:buChar char="§"/>
              <a:tabLst>
                <a:tab pos="393700" algn="l"/>
              </a:tabLst>
            </a:pPr>
            <a:r>
              <a:rPr lang="en-US" sz="2000" dirty="0" smtClean="0"/>
              <a:t> This “background” is subtracted in the process called       	</a:t>
            </a:r>
            <a:r>
              <a:rPr lang="en-US" sz="2000" b="1" dirty="0" smtClean="0"/>
              <a:t>c</a:t>
            </a:r>
            <a:r>
              <a:rPr lang="en-US" sz="2000" b="1" dirty="0" smtClean="0">
                <a:solidFill>
                  <a:srgbClr val="14146A"/>
                </a:solidFill>
              </a:rPr>
              <a:t>ompensation.</a:t>
            </a:r>
            <a:endParaRPr lang="en-US" sz="2000" dirty="0" smtClean="0"/>
          </a:p>
        </p:txBody>
      </p:sp>
      <p:pic>
        <p:nvPicPr>
          <p:cNvPr id="40963" name="Picture 6" descr="B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6384925"/>
            <a:ext cx="12192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8"/>
          <p:cNvSpPr txBox="1">
            <a:spLocks noChangeArrowheads="1"/>
          </p:cNvSpPr>
          <p:nvPr/>
        </p:nvSpPr>
        <p:spPr bwMode="auto">
          <a:xfrm>
            <a:off x="2362200" y="4267200"/>
            <a:ext cx="38475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itchFamily="34" charset="0"/>
              </a:defRPr>
            </a:lvl1pPr>
            <a:lvl2pPr marL="742950" indent="-285750">
              <a:defRPr sz="2000">
                <a:solidFill>
                  <a:schemeClr val="tx1"/>
                </a:solidFill>
                <a:latin typeface="Arial" pitchFamily="34" charset="0"/>
              </a:defRPr>
            </a:lvl2pPr>
            <a:lvl3pPr marL="1143000" indent="-228600">
              <a:defRPr sz="20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r>
              <a:rPr lang="en-US" i="1" dirty="0">
                <a:cs typeface="Arial" pitchFamily="34" charset="0"/>
              </a:rPr>
              <a:t>Automatic compensation in </a:t>
            </a:r>
            <a:r>
              <a:rPr lang="en-US" i="1" dirty="0" smtClean="0">
                <a:cs typeface="Arial" pitchFamily="34" charset="0"/>
              </a:rPr>
              <a:t>Diva</a:t>
            </a:r>
            <a:endParaRPr lang="en-US" i="1" dirty="0">
              <a:cs typeface="Arial" pitchFamily="34" charset="0"/>
            </a:endParaRPr>
          </a:p>
        </p:txBody>
      </p:sp>
      <p:pic>
        <p:nvPicPr>
          <p:cNvPr id="4096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800600"/>
            <a:ext cx="5943600"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itle 2"/>
          <p:cNvSpPr>
            <a:spLocks noGrp="1"/>
          </p:cNvSpPr>
          <p:nvPr>
            <p:ph type="title"/>
          </p:nvPr>
        </p:nvSpPr>
        <p:spPr>
          <a:xfrm>
            <a:off x="2057400" y="228600"/>
            <a:ext cx="7772400" cy="685800"/>
          </a:xfrm>
        </p:spPr>
        <p:txBody>
          <a:bodyPr/>
          <a:lstStyle/>
          <a:p>
            <a:r>
              <a:rPr lang="en-US" sz="2800" dirty="0" smtClean="0"/>
              <a:t>Fluorescence Spillover</a:t>
            </a:r>
          </a:p>
        </p:txBody>
      </p:sp>
    </p:spTree>
    <p:extLst>
      <p:ext uri="{BB962C8B-B14F-4D97-AF65-F5344CB8AC3E}">
        <p14:creationId xmlns:p14="http://schemas.microsoft.com/office/powerpoint/2010/main" val="1724484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38324" y="228600"/>
            <a:ext cx="7183755" cy="830997"/>
          </a:xfrm>
          <a:prstGeom prst="rect">
            <a:avLst/>
          </a:prstGeom>
          <a:noFill/>
        </p:spPr>
        <p:txBody>
          <a:bodyPr wrap="square" rtlCol="0">
            <a:spAutoFit/>
          </a:bodyPr>
          <a:lstStyle/>
          <a:p>
            <a:r>
              <a:rPr lang="en-US" sz="2400" b="1" dirty="0" smtClean="0">
                <a:solidFill>
                  <a:srgbClr val="000099"/>
                </a:solidFill>
                <a:latin typeface="Arial"/>
                <a:cs typeface="Arial"/>
              </a:rPr>
              <a:t>What are TWO major considerations BEFORE embarking on Multicolor panel design? </a:t>
            </a:r>
            <a:endParaRPr lang="en-US" sz="2400" b="1" dirty="0">
              <a:solidFill>
                <a:srgbClr val="000099"/>
              </a:solidFill>
              <a:latin typeface="Arial"/>
              <a:cs typeface="Arial"/>
            </a:endParaRPr>
          </a:p>
        </p:txBody>
      </p:sp>
      <p:sp>
        <p:nvSpPr>
          <p:cNvPr id="5" name="TextBox 4"/>
          <p:cNvSpPr txBox="1"/>
          <p:nvPr/>
        </p:nvSpPr>
        <p:spPr>
          <a:xfrm>
            <a:off x="2057400" y="2819400"/>
            <a:ext cx="7086600" cy="1384995"/>
          </a:xfrm>
          <a:prstGeom prst="rect">
            <a:avLst/>
          </a:prstGeom>
          <a:noFill/>
        </p:spPr>
        <p:txBody>
          <a:bodyPr wrap="square" rtlCol="0">
            <a:spAutoFit/>
          </a:bodyPr>
          <a:lstStyle/>
          <a:p>
            <a:r>
              <a:rPr lang="en-US" sz="2100" dirty="0" smtClean="0">
                <a:latin typeface="Arial"/>
                <a:cs typeface="Arial"/>
              </a:rPr>
              <a:t>Experimental Goal/Question</a:t>
            </a:r>
          </a:p>
          <a:p>
            <a:endParaRPr lang="en-US" sz="2100" dirty="0" smtClean="0">
              <a:latin typeface="Arial"/>
              <a:cs typeface="Arial"/>
            </a:endParaRPr>
          </a:p>
          <a:p>
            <a:endParaRPr lang="en-US" sz="2100" dirty="0" smtClean="0">
              <a:latin typeface="Arial"/>
              <a:cs typeface="Arial"/>
            </a:endParaRPr>
          </a:p>
          <a:p>
            <a:r>
              <a:rPr lang="en-US" sz="2100" dirty="0" smtClean="0">
                <a:latin typeface="Arial"/>
                <a:cs typeface="Arial"/>
              </a:rPr>
              <a:t>Instrument Configurations and Capabilities</a:t>
            </a:r>
            <a:endParaRPr lang="en-US" sz="2100" dirty="0">
              <a:latin typeface="Arial"/>
              <a:cs typeface="Arial"/>
            </a:endParaRPr>
          </a:p>
        </p:txBody>
      </p:sp>
      <p:pic>
        <p:nvPicPr>
          <p:cNvPr id="6" name="Picture 2" descr="https://encrypted-tbn3.gstatic.com/images?q=tbn:ANd9GcQtrPMsBK2nI1S_a8nfD24VYd7KvQW0GBmfs4s3SFdPHeViWxWAl-E7BJ9X7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075" y="2514600"/>
            <a:ext cx="619125" cy="7143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encrypted-tbn3.gstatic.com/images?q=tbn:ANd9GcQtrPMsBK2nI1S_a8nfD24VYd7KvQW0GBmfs4s3SFdPHeViWxWAl-E7BJ9X7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075" y="3505200"/>
            <a:ext cx="619125"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44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600" dirty="0"/>
              <a:t>Fluorescence Spillover </a:t>
            </a:r>
            <a:r>
              <a:rPr lang="en-US" sz="2600" dirty="0" smtClean="0"/>
              <a:t>Introduces </a:t>
            </a:r>
            <a:r>
              <a:rPr lang="en-US" sz="2600" dirty="0"/>
              <a:t>Background / Spread Into Other Detectors</a:t>
            </a:r>
          </a:p>
        </p:txBody>
      </p:sp>
      <p:pic>
        <p:nvPicPr>
          <p:cNvPr id="65" name="adjusting comp.avi">
            <a:hlinkClick r:id="" action="ppaction://media"/>
          </p:cNvPr>
          <p:cNvPicPr>
            <a:picLocks noChangeAspect="1"/>
          </p:cNvPicPr>
          <p:nvPr>
            <a:videoFile r:link="rId2"/>
            <p:extLst>
              <p:ext uri="{DAA4B4D4-6D71-4841-9C94-3DE7FCFB9230}">
                <p14:media xmlns:p14="http://schemas.microsoft.com/office/powerpoint/2010/main" r:embed="rId1">
                  <p14:bmkLst>
                    <p14:bmk name="Bookmark 1" time="19692.6388"/>
                  </p14:bmkLst>
                </p14:media>
              </p:ext>
            </p:extLst>
          </p:nvPr>
        </p:nvPicPr>
        <p:blipFill>
          <a:blip r:embed="rId5"/>
          <a:stretch>
            <a:fillRect/>
          </a:stretch>
        </p:blipFill>
        <p:spPr>
          <a:xfrm>
            <a:off x="1428750" y="1676400"/>
            <a:ext cx="6286500" cy="4191000"/>
          </a:xfrm>
          <a:prstGeom prst="rect">
            <a:avLst/>
          </a:prstGeom>
        </p:spPr>
      </p:pic>
    </p:spTree>
    <p:extLst>
      <p:ext uri="{BB962C8B-B14F-4D97-AF65-F5344CB8AC3E}">
        <p14:creationId xmlns:p14="http://schemas.microsoft.com/office/powerpoint/2010/main" val="159456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970" fill="hold"/>
                                        <p:tgtEl>
                                          <p:spTgt spid="65"/>
                                        </p:tgtEl>
                                      </p:cBhvr>
                                    </p:cmd>
                                  </p:childTnLst>
                                </p:cTn>
                              </p:par>
                              <p:par>
                                <p:cTn id="7" presetID="2" presetClass="mediacall" presetSubtype="0" fill="hold" nodeType="withEffect">
                                  <p:stCondLst>
                                    <p:cond delay="19600"/>
                                  </p:stCondLst>
                                  <p:childTnLst>
                                    <p:cmd type="call" cmd="togglePause">
                                      <p:cBhvr>
                                        <p:cTn id="8" dur="1" fill="hold"/>
                                        <p:tgtEl>
                                          <p:spTgt spid="6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9" fill="remove" display="0">
                  <p:stCondLst>
                    <p:cond delay="indefinite"/>
                  </p:stCondLst>
                  <p:endCondLst>
                    <p:cond evt="onNext" delay="0">
                      <p:tgtEl>
                        <p:sldTgt/>
                      </p:tgtEl>
                    </p:cond>
                  </p:endCondLst>
                </p:cTn>
                <p:tgtEl>
                  <p:spTgt spid="65"/>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Spillover: Sources</a:t>
            </a:r>
          </a:p>
        </p:txBody>
      </p:sp>
      <p:grpSp>
        <p:nvGrpSpPr>
          <p:cNvPr id="23" name="Group 22"/>
          <p:cNvGrpSpPr/>
          <p:nvPr/>
        </p:nvGrpSpPr>
        <p:grpSpPr>
          <a:xfrm>
            <a:off x="990600" y="4567781"/>
            <a:ext cx="6440166" cy="1463040"/>
            <a:chOff x="255759" y="4648200"/>
            <a:chExt cx="6440166" cy="1463040"/>
          </a:xfrm>
        </p:grpSpPr>
        <p:pic>
          <p:nvPicPr>
            <p:cNvPr id="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325" y="4648200"/>
              <a:ext cx="4800600" cy="146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255759" y="4822749"/>
              <a:ext cx="1720507" cy="1077218"/>
            </a:xfrm>
            <a:prstGeom prst="rect">
              <a:avLst/>
            </a:prstGeom>
            <a:noFill/>
          </p:spPr>
          <p:txBody>
            <a:bodyPr wrap="square" rtlCol="0">
              <a:spAutoFit/>
            </a:bodyPr>
            <a:lstStyle/>
            <a:p>
              <a:pPr algn="ctr">
                <a:defRPr/>
              </a:pPr>
              <a:r>
                <a:rPr lang="en-US" sz="1600" kern="0" dirty="0" smtClean="0">
                  <a:solidFill>
                    <a:srgbClr val="000099"/>
                  </a:solidFill>
                  <a:latin typeface="Arial" pitchFamily="34" charset="0"/>
                  <a:cs typeface="Arial" pitchFamily="34" charset="0"/>
                </a:rPr>
                <a:t>Similar</a:t>
              </a:r>
            </a:p>
            <a:p>
              <a:pPr algn="ctr">
                <a:defRPr/>
              </a:pPr>
              <a:r>
                <a:rPr lang="en-US" sz="1600" kern="0" dirty="0" smtClean="0">
                  <a:solidFill>
                    <a:srgbClr val="000099"/>
                  </a:solidFill>
                  <a:latin typeface="Arial" pitchFamily="34" charset="0"/>
                  <a:cs typeface="Arial" pitchFamily="34" charset="0"/>
                </a:rPr>
                <a:t>Emission</a:t>
              </a:r>
            </a:p>
            <a:p>
              <a:pPr algn="ctr">
                <a:defRPr/>
              </a:pPr>
              <a:r>
                <a:rPr lang="en-US" sz="1600" kern="0" dirty="0" smtClean="0">
                  <a:solidFill>
                    <a:srgbClr val="000099"/>
                  </a:solidFill>
                  <a:latin typeface="Arial" pitchFamily="34" charset="0"/>
                  <a:cs typeface="Arial" pitchFamily="34" charset="0"/>
                </a:rPr>
                <a:t>Spectra</a:t>
              </a:r>
            </a:p>
            <a:p>
              <a:pPr algn="ctr">
                <a:defRPr/>
              </a:pPr>
              <a:r>
                <a:rPr lang="en-US" sz="1600" kern="0" dirty="0" smtClean="0">
                  <a:solidFill>
                    <a:srgbClr val="000099"/>
                  </a:solidFill>
                  <a:latin typeface="Arial" pitchFamily="34" charset="0"/>
                  <a:cs typeface="Arial" pitchFamily="34" charset="0"/>
                </a:rPr>
                <a:t>(Cross-laser)</a:t>
              </a:r>
              <a:endParaRPr lang="en-US" sz="1600" kern="0" dirty="0">
                <a:solidFill>
                  <a:srgbClr val="000099"/>
                </a:solidFill>
                <a:latin typeface="Arial" pitchFamily="34" charset="0"/>
                <a:cs typeface="Arial" pitchFamily="34" charset="0"/>
              </a:endParaRPr>
            </a:p>
          </p:txBody>
        </p:sp>
        <p:sp>
          <p:nvSpPr>
            <p:cNvPr id="29" name="TextBox 28"/>
            <p:cNvSpPr txBox="1"/>
            <p:nvPr/>
          </p:nvSpPr>
          <p:spPr>
            <a:xfrm>
              <a:off x="3040931" y="4944070"/>
              <a:ext cx="2285999" cy="338554"/>
            </a:xfrm>
            <a:prstGeom prst="rect">
              <a:avLst/>
            </a:prstGeom>
            <a:noFill/>
          </p:spPr>
          <p:txBody>
            <a:bodyPr wrap="square" rtlCol="0">
              <a:spAutoFit/>
            </a:bodyPr>
            <a:lstStyle/>
            <a:p>
              <a:pPr algn="ctr">
                <a:defRPr/>
              </a:pPr>
              <a:r>
                <a:rPr lang="en-US" sz="1600" kern="0" dirty="0" smtClean="0">
                  <a:solidFill>
                    <a:srgbClr val="000000"/>
                  </a:solidFill>
                </a:rPr>
                <a:t>BUV737 / BV711</a:t>
              </a:r>
              <a:endParaRPr lang="en-US" sz="1600" kern="0" dirty="0">
                <a:solidFill>
                  <a:srgbClr val="000000"/>
                </a:solidFill>
              </a:endParaRPr>
            </a:p>
          </p:txBody>
        </p:sp>
      </p:grpSp>
      <p:pic>
        <p:nvPicPr>
          <p:cNvPr id="3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8232" y="2948714"/>
            <a:ext cx="4800600" cy="146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995533" y="3221694"/>
            <a:ext cx="1720507" cy="830997"/>
          </a:xfrm>
          <a:prstGeom prst="rect">
            <a:avLst/>
          </a:prstGeom>
          <a:noFill/>
        </p:spPr>
        <p:txBody>
          <a:bodyPr wrap="square" rtlCol="0">
            <a:spAutoFit/>
          </a:bodyPr>
          <a:lstStyle/>
          <a:p>
            <a:pPr algn="ctr">
              <a:defRPr/>
            </a:pPr>
            <a:r>
              <a:rPr lang="en-US" sz="1600" kern="0" dirty="0" smtClean="0">
                <a:solidFill>
                  <a:srgbClr val="000099"/>
                </a:solidFill>
                <a:latin typeface="Arial" pitchFamily="34" charset="0"/>
                <a:cs typeface="Arial" pitchFamily="34" charset="0"/>
              </a:rPr>
              <a:t>Residual</a:t>
            </a:r>
          </a:p>
          <a:p>
            <a:pPr algn="ctr">
              <a:defRPr/>
            </a:pPr>
            <a:r>
              <a:rPr lang="en-US" sz="1600" kern="0" dirty="0" smtClean="0">
                <a:solidFill>
                  <a:srgbClr val="000099"/>
                </a:solidFill>
                <a:latin typeface="Arial" pitchFamily="34" charset="0"/>
                <a:cs typeface="Arial" pitchFamily="34" charset="0"/>
              </a:rPr>
              <a:t>Base</a:t>
            </a:r>
          </a:p>
          <a:p>
            <a:pPr algn="ctr">
              <a:defRPr/>
            </a:pPr>
            <a:r>
              <a:rPr lang="en-US" sz="1600" kern="0" dirty="0" smtClean="0">
                <a:solidFill>
                  <a:srgbClr val="000099"/>
                </a:solidFill>
                <a:latin typeface="Arial" pitchFamily="34" charset="0"/>
                <a:cs typeface="Arial" pitchFamily="34" charset="0"/>
              </a:rPr>
              <a:t>Fluorescence</a:t>
            </a:r>
            <a:endParaRPr lang="en-US" sz="1600" kern="0" dirty="0">
              <a:solidFill>
                <a:srgbClr val="000099"/>
              </a:solidFill>
              <a:latin typeface="Arial" pitchFamily="34" charset="0"/>
              <a:cs typeface="Arial" pitchFamily="34" charset="0"/>
            </a:endParaRPr>
          </a:p>
        </p:txBody>
      </p:sp>
      <p:sp>
        <p:nvSpPr>
          <p:cNvPr id="35" name="TextBox 34"/>
          <p:cNvSpPr txBox="1"/>
          <p:nvPr/>
        </p:nvSpPr>
        <p:spPr>
          <a:xfrm>
            <a:off x="4240041" y="3420064"/>
            <a:ext cx="1939056" cy="338554"/>
          </a:xfrm>
          <a:prstGeom prst="rect">
            <a:avLst/>
          </a:prstGeom>
          <a:noFill/>
        </p:spPr>
        <p:txBody>
          <a:bodyPr wrap="square" rtlCol="0">
            <a:spAutoFit/>
          </a:bodyPr>
          <a:lstStyle/>
          <a:p>
            <a:pPr algn="ctr">
              <a:defRPr/>
            </a:pPr>
            <a:r>
              <a:rPr lang="en-US" sz="1600" kern="0" dirty="0" smtClean="0">
                <a:solidFill>
                  <a:srgbClr val="000000"/>
                </a:solidFill>
              </a:rPr>
              <a:t>BV786 / BV421</a:t>
            </a:r>
            <a:endParaRPr lang="en-US" sz="1600" kern="0" dirty="0">
              <a:solidFill>
                <a:srgbClr val="000000"/>
              </a:solidFill>
            </a:endParaRPr>
          </a:p>
        </p:txBody>
      </p:sp>
      <p:grpSp>
        <p:nvGrpSpPr>
          <p:cNvPr id="39" name="Group 38"/>
          <p:cNvGrpSpPr/>
          <p:nvPr/>
        </p:nvGrpSpPr>
        <p:grpSpPr>
          <a:xfrm>
            <a:off x="1115841" y="1524000"/>
            <a:ext cx="6342363" cy="1147478"/>
            <a:chOff x="381000" y="1480594"/>
            <a:chExt cx="6342363" cy="1147478"/>
          </a:xfrm>
        </p:grpSpPr>
        <p:pic>
          <p:nvPicPr>
            <p:cNvPr id="4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0521" b="11507"/>
            <a:stretch/>
          </p:blipFill>
          <p:spPr bwMode="auto">
            <a:xfrm>
              <a:off x="1894537" y="1480594"/>
              <a:ext cx="4828826" cy="114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extBox 43"/>
            <p:cNvSpPr txBox="1"/>
            <p:nvPr/>
          </p:nvSpPr>
          <p:spPr>
            <a:xfrm>
              <a:off x="381000" y="1761946"/>
              <a:ext cx="1427701" cy="584775"/>
            </a:xfrm>
            <a:prstGeom prst="rect">
              <a:avLst/>
            </a:prstGeom>
            <a:noFill/>
          </p:spPr>
          <p:txBody>
            <a:bodyPr wrap="square" rtlCol="0">
              <a:spAutoFit/>
            </a:bodyPr>
            <a:lstStyle/>
            <a:p>
              <a:pPr algn="ctr">
                <a:defRPr/>
              </a:pPr>
              <a:r>
                <a:rPr lang="en-US" sz="1600" kern="0" dirty="0" smtClean="0">
                  <a:solidFill>
                    <a:srgbClr val="000099"/>
                  </a:solidFill>
                  <a:latin typeface="Arial" pitchFamily="34" charset="0"/>
                  <a:cs typeface="Arial" pitchFamily="34" charset="0"/>
                </a:rPr>
                <a:t>Adjacent Detectors</a:t>
              </a:r>
              <a:endParaRPr lang="en-US" sz="1600" kern="0" dirty="0">
                <a:solidFill>
                  <a:srgbClr val="000099"/>
                </a:solidFill>
                <a:latin typeface="Arial" pitchFamily="34" charset="0"/>
                <a:cs typeface="Arial" pitchFamily="34" charset="0"/>
              </a:endParaRPr>
            </a:p>
          </p:txBody>
        </p:sp>
        <p:sp>
          <p:nvSpPr>
            <p:cNvPr id="45" name="TextBox 44"/>
            <p:cNvSpPr txBox="1"/>
            <p:nvPr/>
          </p:nvSpPr>
          <p:spPr>
            <a:xfrm>
              <a:off x="4724400" y="1600200"/>
              <a:ext cx="1219200" cy="338554"/>
            </a:xfrm>
            <a:prstGeom prst="rect">
              <a:avLst/>
            </a:prstGeom>
            <a:noFill/>
          </p:spPr>
          <p:txBody>
            <a:bodyPr wrap="square" rtlCol="0">
              <a:spAutoFit/>
            </a:bodyPr>
            <a:lstStyle/>
            <a:p>
              <a:pPr algn="ctr">
                <a:defRPr/>
              </a:pPr>
              <a:r>
                <a:rPr lang="en-US" sz="1600" kern="0" dirty="0" smtClean="0">
                  <a:solidFill>
                    <a:srgbClr val="000000"/>
                  </a:solidFill>
                </a:rPr>
                <a:t>FITC / PE</a:t>
              </a:r>
              <a:endParaRPr lang="en-US" sz="1600" kern="0" dirty="0">
                <a:solidFill>
                  <a:srgbClr val="000000"/>
                </a:solidFill>
              </a:endParaRPr>
            </a:p>
          </p:txBody>
        </p:sp>
      </p:grpSp>
    </p:spTree>
    <p:extLst>
      <p:ext uri="{BB962C8B-B14F-4D97-AF65-F5344CB8AC3E}">
        <p14:creationId xmlns:p14="http://schemas.microsoft.com/office/powerpoint/2010/main" val="390276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Compensation Controls</a:t>
            </a:r>
            <a:endParaRPr lang="en-US" dirty="0"/>
          </a:p>
        </p:txBody>
      </p:sp>
      <p:sp>
        <p:nvSpPr>
          <p:cNvPr id="3" name="Content Placeholder 2"/>
          <p:cNvSpPr txBox="1">
            <a:spLocks/>
          </p:cNvSpPr>
          <p:nvPr/>
        </p:nvSpPr>
        <p:spPr>
          <a:xfrm>
            <a:off x="497065" y="1470659"/>
            <a:ext cx="8458199" cy="119634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rgbClr val="000099"/>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009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rgbClr val="00009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Errors in compensation calculation are often due to errors on compensation controls</a:t>
            </a:r>
          </a:p>
        </p:txBody>
      </p:sp>
      <p:sp>
        <p:nvSpPr>
          <p:cNvPr id="4" name="Content Placeholder 2"/>
          <p:cNvSpPr txBox="1">
            <a:spLocks/>
          </p:cNvSpPr>
          <p:nvPr/>
        </p:nvSpPr>
        <p:spPr>
          <a:xfrm>
            <a:off x="152400" y="1905001"/>
            <a:ext cx="7086600" cy="4724400"/>
          </a:xfrm>
          <a:prstGeom prst="rect">
            <a:avLst/>
          </a:prstGeom>
          <a:solidFill>
            <a:schemeClr val="bg1">
              <a:lumMod val="95000"/>
            </a:schemeClr>
          </a:solidFill>
          <a:ln w="28575">
            <a:solidFill>
              <a:srgbClr val="002060"/>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rgbClr val="000099"/>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009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rgbClr val="00009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defTabSz="914400" rtl="0" eaLnBrk="1" fontAlgn="auto" latinLnBrk="0" hangingPunct="1">
              <a:lnSpc>
                <a:spcPct val="100000"/>
              </a:lnSpc>
              <a:spcBef>
                <a:spcPct val="20000"/>
              </a:spcBef>
              <a:spcAft>
                <a:spcPts val="600"/>
              </a:spcAft>
              <a:buClrTx/>
              <a:buSzTx/>
              <a:buNone/>
              <a:tabLst/>
              <a:defRPr/>
            </a:pPr>
            <a:r>
              <a:rPr kumimoji="0" lang="en-US" sz="2000" b="1"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4 key considerations</a:t>
            </a:r>
            <a:r>
              <a:rPr kumimoji="0" lang="en-US" sz="2000" b="1" i="0" u="none" strike="noStrike" kern="1200" cap="none" spc="0" normalizeH="0" noProof="0" dirty="0" smtClean="0">
                <a:ln>
                  <a:noFill/>
                </a:ln>
                <a:solidFill>
                  <a:srgbClr val="002060"/>
                </a:solidFill>
                <a:effectLst/>
                <a:uLnTx/>
                <a:uFillTx/>
                <a:latin typeface="Arial" pitchFamily="34" charset="0"/>
                <a:ea typeface="+mn-ea"/>
                <a:cs typeface="Arial" pitchFamily="34" charset="0"/>
              </a:rPr>
              <a:t> for compensation</a:t>
            </a:r>
          </a:p>
          <a:p>
            <a:pPr lvl="1" indent="-342900">
              <a:lnSpc>
                <a:spcPct val="150000"/>
              </a:lnSpc>
              <a:spcAft>
                <a:spcPts val="600"/>
              </a:spcAft>
              <a:buFont typeface="+mj-lt"/>
              <a:buAutoNum type="arabicPeriod"/>
            </a:pPr>
            <a:r>
              <a:rPr lang="en-US" sz="1600" dirty="0">
                <a:solidFill>
                  <a:schemeClr val="tx1"/>
                </a:solidFill>
              </a:rPr>
              <a:t>Control and sample should use the same </a:t>
            </a:r>
            <a:r>
              <a:rPr lang="en-US" sz="1600" dirty="0" err="1">
                <a:solidFill>
                  <a:schemeClr val="tx1"/>
                </a:solidFill>
              </a:rPr>
              <a:t>fluorophore</a:t>
            </a:r>
            <a:r>
              <a:rPr lang="en-US" sz="1600" dirty="0">
                <a:solidFill>
                  <a:schemeClr val="tx1"/>
                </a:solidFill>
              </a:rPr>
              <a:t> (do not use A488 for FITC)</a:t>
            </a:r>
          </a:p>
          <a:p>
            <a:pPr lvl="1" indent="-342900">
              <a:lnSpc>
                <a:spcPct val="150000"/>
              </a:lnSpc>
              <a:spcAft>
                <a:spcPts val="600"/>
              </a:spcAft>
              <a:buFont typeface="+mj-lt"/>
              <a:buAutoNum type="arabicPeriod"/>
            </a:pPr>
            <a:r>
              <a:rPr lang="en-US" sz="1600" baseline="0" dirty="0" err="1" smtClean="0">
                <a:solidFill>
                  <a:schemeClr val="tx1"/>
                </a:solidFill>
              </a:rPr>
              <a:t>Neg</a:t>
            </a:r>
            <a:r>
              <a:rPr lang="en-US" sz="1600" dirty="0" smtClean="0">
                <a:solidFill>
                  <a:schemeClr val="tx1"/>
                </a:solidFill>
              </a:rPr>
              <a:t> and </a:t>
            </a:r>
            <a:r>
              <a:rPr lang="en-US" sz="1600" dirty="0" err="1" smtClean="0">
                <a:solidFill>
                  <a:schemeClr val="tx1"/>
                </a:solidFill>
              </a:rPr>
              <a:t>Pos</a:t>
            </a:r>
            <a:r>
              <a:rPr lang="en-US" sz="1600" dirty="0" smtClean="0">
                <a:solidFill>
                  <a:schemeClr val="tx1"/>
                </a:solidFill>
              </a:rPr>
              <a:t> should have equivalent </a:t>
            </a:r>
            <a:r>
              <a:rPr lang="en-US" sz="1600" dirty="0" err="1" smtClean="0">
                <a:solidFill>
                  <a:schemeClr val="tx1"/>
                </a:solidFill>
              </a:rPr>
              <a:t>autofluorescence</a:t>
            </a:r>
            <a:endParaRPr lang="en-US" sz="1600" dirty="0" smtClean="0">
              <a:solidFill>
                <a:schemeClr val="tx1"/>
              </a:solidFill>
            </a:endParaRPr>
          </a:p>
          <a:p>
            <a:pPr lvl="1" indent="-342900">
              <a:lnSpc>
                <a:spcPct val="150000"/>
              </a:lnSpc>
              <a:spcAft>
                <a:spcPts val="600"/>
              </a:spcAft>
              <a:buFont typeface="+mj-lt"/>
              <a:buAutoNum type="arabicPeriod"/>
            </a:pPr>
            <a:r>
              <a:rPr lang="en-US" sz="1600" dirty="0" smtClean="0">
                <a:solidFill>
                  <a:schemeClr val="tx1"/>
                </a:solidFill>
              </a:rPr>
              <a:t>Collect </a:t>
            </a:r>
            <a:r>
              <a:rPr lang="en-US" sz="1600" dirty="0">
                <a:solidFill>
                  <a:schemeClr val="tx1"/>
                </a:solidFill>
              </a:rPr>
              <a:t>at least 5000 events per control</a:t>
            </a:r>
          </a:p>
          <a:p>
            <a:pPr lvl="1" indent="-342900">
              <a:lnSpc>
                <a:spcPct val="150000"/>
              </a:lnSpc>
              <a:spcAft>
                <a:spcPts val="600"/>
              </a:spcAft>
              <a:buFont typeface="+mj-lt"/>
              <a:buAutoNum type="arabicPeriod"/>
            </a:pPr>
            <a:r>
              <a:rPr lang="en-US" sz="1600" dirty="0" smtClean="0">
                <a:solidFill>
                  <a:schemeClr val="tx1"/>
                </a:solidFill>
              </a:rPr>
              <a:t>Positive control should be as bright as possible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grpSp>
        <p:nvGrpSpPr>
          <p:cNvPr id="5" name="Group 4"/>
          <p:cNvGrpSpPr/>
          <p:nvPr/>
        </p:nvGrpSpPr>
        <p:grpSpPr>
          <a:xfrm>
            <a:off x="1510379" y="4633709"/>
            <a:ext cx="4458118" cy="1995692"/>
            <a:chOff x="425070" y="3092049"/>
            <a:chExt cx="6332447" cy="2834738"/>
          </a:xfrm>
        </p:grpSpPr>
        <p:sp>
          <p:nvSpPr>
            <p:cNvPr id="6" name="Line 2"/>
            <p:cNvSpPr>
              <a:spLocks noChangeShapeType="1"/>
            </p:cNvSpPr>
            <p:nvPr/>
          </p:nvSpPr>
          <p:spPr bwMode="auto">
            <a:xfrm flipV="1">
              <a:off x="1146470" y="3092049"/>
              <a:ext cx="0" cy="2092444"/>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749" tIns="31315" rIns="32210" bIns="31315"/>
            <a:lstStyle/>
            <a:p>
              <a:endParaRPr lang="en-US"/>
            </a:p>
          </p:txBody>
        </p:sp>
        <p:sp>
          <p:nvSpPr>
            <p:cNvPr id="7" name="Line 3"/>
            <p:cNvSpPr>
              <a:spLocks noChangeShapeType="1"/>
            </p:cNvSpPr>
            <p:nvPr/>
          </p:nvSpPr>
          <p:spPr bwMode="auto">
            <a:xfrm>
              <a:off x="1146471" y="5184493"/>
              <a:ext cx="4536809"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749" tIns="31315" rIns="32210" bIns="31315"/>
            <a:lstStyle/>
            <a:p>
              <a:endParaRPr lang="en-US"/>
            </a:p>
          </p:txBody>
        </p:sp>
        <p:sp>
          <p:nvSpPr>
            <p:cNvPr id="8" name="Text Box 4"/>
            <p:cNvSpPr txBox="1">
              <a:spLocks noChangeArrowheads="1"/>
            </p:cNvSpPr>
            <p:nvPr/>
          </p:nvSpPr>
          <p:spPr bwMode="auto">
            <a:xfrm>
              <a:off x="2258571" y="5523864"/>
              <a:ext cx="2611208" cy="402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5" tIns="44448" rIns="45719" bIns="44448">
              <a:spAutoFit/>
            </a:bodyPr>
            <a:lstStyle>
              <a:lvl1pPr defTabSz="1298575">
                <a:defRPr sz="2400">
                  <a:solidFill>
                    <a:schemeClr val="tx1"/>
                  </a:solidFill>
                  <a:latin typeface="Arial" charset="0"/>
                  <a:ea typeface="Geneva" pitchFamily="-96" charset="-128"/>
                </a:defRPr>
              </a:lvl1pPr>
              <a:lvl2pPr marL="742950" indent="-285750" defTabSz="1298575">
                <a:defRPr sz="2400">
                  <a:solidFill>
                    <a:schemeClr val="tx1"/>
                  </a:solidFill>
                  <a:latin typeface="Arial" charset="0"/>
                  <a:ea typeface="Geneva" pitchFamily="-96" charset="-128"/>
                </a:defRPr>
              </a:lvl2pPr>
              <a:lvl3pPr marL="1143000" indent="-228600" defTabSz="1298575">
                <a:defRPr sz="2400">
                  <a:solidFill>
                    <a:schemeClr val="tx1"/>
                  </a:solidFill>
                  <a:latin typeface="Arial" charset="0"/>
                  <a:ea typeface="Geneva" pitchFamily="-96" charset="-128"/>
                </a:defRPr>
              </a:lvl3pPr>
              <a:lvl4pPr marL="1600200" indent="-228600" defTabSz="1298575">
                <a:defRPr sz="2400">
                  <a:solidFill>
                    <a:schemeClr val="tx1"/>
                  </a:solidFill>
                  <a:latin typeface="Arial" charset="0"/>
                  <a:ea typeface="Geneva" pitchFamily="-96" charset="-128"/>
                </a:defRPr>
              </a:lvl4pPr>
              <a:lvl5pPr marL="2057400" indent="-228600" defTabSz="1298575">
                <a:defRPr sz="2400">
                  <a:solidFill>
                    <a:schemeClr val="tx1"/>
                  </a:solidFill>
                  <a:latin typeface="Arial" charset="0"/>
                  <a:ea typeface="Geneva" pitchFamily="-96" charset="-128"/>
                </a:defRPr>
              </a:lvl5pPr>
              <a:lvl6pPr marL="2514600" indent="-228600" defTabSz="1298575" eaLnBrk="0" fontAlgn="base" hangingPunct="0">
                <a:spcBef>
                  <a:spcPct val="0"/>
                </a:spcBef>
                <a:spcAft>
                  <a:spcPct val="0"/>
                </a:spcAft>
                <a:defRPr sz="2400">
                  <a:solidFill>
                    <a:schemeClr val="tx1"/>
                  </a:solidFill>
                  <a:latin typeface="Arial" charset="0"/>
                  <a:ea typeface="Geneva" pitchFamily="-96" charset="-128"/>
                </a:defRPr>
              </a:lvl6pPr>
              <a:lvl7pPr marL="2971800" indent="-228600" defTabSz="1298575" eaLnBrk="0" fontAlgn="base" hangingPunct="0">
                <a:spcBef>
                  <a:spcPct val="0"/>
                </a:spcBef>
                <a:spcAft>
                  <a:spcPct val="0"/>
                </a:spcAft>
                <a:defRPr sz="2400">
                  <a:solidFill>
                    <a:schemeClr val="tx1"/>
                  </a:solidFill>
                  <a:latin typeface="Arial" charset="0"/>
                  <a:ea typeface="Geneva" pitchFamily="-96" charset="-128"/>
                </a:defRPr>
              </a:lvl7pPr>
              <a:lvl8pPr marL="3429000" indent="-228600" defTabSz="1298575" eaLnBrk="0" fontAlgn="base" hangingPunct="0">
                <a:spcBef>
                  <a:spcPct val="0"/>
                </a:spcBef>
                <a:spcAft>
                  <a:spcPct val="0"/>
                </a:spcAft>
                <a:defRPr sz="2400">
                  <a:solidFill>
                    <a:schemeClr val="tx1"/>
                  </a:solidFill>
                  <a:latin typeface="Arial" charset="0"/>
                  <a:ea typeface="Geneva" pitchFamily="-96" charset="-128"/>
                </a:defRPr>
              </a:lvl8pPr>
              <a:lvl9pPr marL="3886200" indent="-228600" defTabSz="1298575" eaLnBrk="0" fontAlgn="base" hangingPunct="0">
                <a:spcBef>
                  <a:spcPct val="0"/>
                </a:spcBef>
                <a:spcAft>
                  <a:spcPct val="0"/>
                </a:spcAft>
                <a:defRPr sz="2400">
                  <a:solidFill>
                    <a:schemeClr val="tx1"/>
                  </a:solidFill>
                  <a:latin typeface="Arial" charset="0"/>
                  <a:ea typeface="Geneva" pitchFamily="-96" charset="-128"/>
                </a:defRPr>
              </a:lvl9pPr>
            </a:lstStyle>
            <a:p>
              <a:pPr>
                <a:lnSpc>
                  <a:spcPct val="90000"/>
                </a:lnSpc>
                <a:buClr>
                  <a:schemeClr val="bg2"/>
                </a:buClr>
              </a:pPr>
              <a:r>
                <a:rPr lang="en-US" sz="1400" dirty="0">
                  <a:solidFill>
                    <a:srgbClr val="000000"/>
                  </a:solidFill>
                  <a:ea typeface="MS PGothic" pitchFamily="34" charset="-128"/>
                </a:rPr>
                <a:t>Primary Detector MFI</a:t>
              </a:r>
            </a:p>
          </p:txBody>
        </p:sp>
        <p:sp>
          <p:nvSpPr>
            <p:cNvPr id="9" name="Text Box 5"/>
            <p:cNvSpPr txBox="1">
              <a:spLocks noChangeArrowheads="1"/>
            </p:cNvSpPr>
            <p:nvPr/>
          </p:nvSpPr>
          <p:spPr bwMode="auto">
            <a:xfrm rot="16200000">
              <a:off x="-67753" y="3778194"/>
              <a:ext cx="1663992" cy="678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5" tIns="44448" rIns="45719" bIns="44448">
              <a:spAutoFit/>
            </a:bodyPr>
            <a:lstStyle>
              <a:lvl1pPr defTabSz="1298575">
                <a:defRPr sz="2400">
                  <a:solidFill>
                    <a:schemeClr val="tx1"/>
                  </a:solidFill>
                  <a:latin typeface="Arial" charset="0"/>
                  <a:ea typeface="Geneva" pitchFamily="-96" charset="-128"/>
                </a:defRPr>
              </a:lvl1pPr>
              <a:lvl2pPr marL="742950" indent="-285750" defTabSz="1298575">
                <a:defRPr sz="2400">
                  <a:solidFill>
                    <a:schemeClr val="tx1"/>
                  </a:solidFill>
                  <a:latin typeface="Arial" charset="0"/>
                  <a:ea typeface="Geneva" pitchFamily="-96" charset="-128"/>
                </a:defRPr>
              </a:lvl2pPr>
              <a:lvl3pPr marL="1143000" indent="-228600" defTabSz="1298575">
                <a:defRPr sz="2400">
                  <a:solidFill>
                    <a:schemeClr val="tx1"/>
                  </a:solidFill>
                  <a:latin typeface="Arial" charset="0"/>
                  <a:ea typeface="Geneva" pitchFamily="-96" charset="-128"/>
                </a:defRPr>
              </a:lvl3pPr>
              <a:lvl4pPr marL="1600200" indent="-228600" defTabSz="1298575">
                <a:defRPr sz="2400">
                  <a:solidFill>
                    <a:schemeClr val="tx1"/>
                  </a:solidFill>
                  <a:latin typeface="Arial" charset="0"/>
                  <a:ea typeface="Geneva" pitchFamily="-96" charset="-128"/>
                </a:defRPr>
              </a:lvl4pPr>
              <a:lvl5pPr marL="2057400" indent="-228600" defTabSz="1298575">
                <a:defRPr sz="2400">
                  <a:solidFill>
                    <a:schemeClr val="tx1"/>
                  </a:solidFill>
                  <a:latin typeface="Arial" charset="0"/>
                  <a:ea typeface="Geneva" pitchFamily="-96" charset="-128"/>
                </a:defRPr>
              </a:lvl5pPr>
              <a:lvl6pPr marL="2514600" indent="-228600" defTabSz="1298575" eaLnBrk="0" fontAlgn="base" hangingPunct="0">
                <a:spcBef>
                  <a:spcPct val="0"/>
                </a:spcBef>
                <a:spcAft>
                  <a:spcPct val="0"/>
                </a:spcAft>
                <a:defRPr sz="2400">
                  <a:solidFill>
                    <a:schemeClr val="tx1"/>
                  </a:solidFill>
                  <a:latin typeface="Arial" charset="0"/>
                  <a:ea typeface="Geneva" pitchFamily="-96" charset="-128"/>
                </a:defRPr>
              </a:lvl6pPr>
              <a:lvl7pPr marL="2971800" indent="-228600" defTabSz="1298575" eaLnBrk="0" fontAlgn="base" hangingPunct="0">
                <a:spcBef>
                  <a:spcPct val="0"/>
                </a:spcBef>
                <a:spcAft>
                  <a:spcPct val="0"/>
                </a:spcAft>
                <a:defRPr sz="2400">
                  <a:solidFill>
                    <a:schemeClr val="tx1"/>
                  </a:solidFill>
                  <a:latin typeface="Arial" charset="0"/>
                  <a:ea typeface="Geneva" pitchFamily="-96" charset="-128"/>
                </a:defRPr>
              </a:lvl7pPr>
              <a:lvl8pPr marL="3429000" indent="-228600" defTabSz="1298575" eaLnBrk="0" fontAlgn="base" hangingPunct="0">
                <a:spcBef>
                  <a:spcPct val="0"/>
                </a:spcBef>
                <a:spcAft>
                  <a:spcPct val="0"/>
                </a:spcAft>
                <a:defRPr sz="2400">
                  <a:solidFill>
                    <a:schemeClr val="tx1"/>
                  </a:solidFill>
                  <a:latin typeface="Arial" charset="0"/>
                  <a:ea typeface="Geneva" pitchFamily="-96" charset="-128"/>
                </a:defRPr>
              </a:lvl8pPr>
              <a:lvl9pPr marL="3886200" indent="-228600" defTabSz="1298575" eaLnBrk="0" fontAlgn="base" hangingPunct="0">
                <a:spcBef>
                  <a:spcPct val="0"/>
                </a:spcBef>
                <a:spcAft>
                  <a:spcPct val="0"/>
                </a:spcAft>
                <a:defRPr sz="2400">
                  <a:solidFill>
                    <a:schemeClr val="tx1"/>
                  </a:solidFill>
                  <a:latin typeface="Arial" charset="0"/>
                  <a:ea typeface="Geneva" pitchFamily="-96" charset="-128"/>
                </a:defRPr>
              </a:lvl9pPr>
            </a:lstStyle>
            <a:p>
              <a:pPr algn="ctr">
                <a:lnSpc>
                  <a:spcPct val="90000"/>
                </a:lnSpc>
                <a:buClr>
                  <a:schemeClr val="bg2"/>
                </a:buClr>
              </a:pPr>
              <a:r>
                <a:rPr lang="en-US" sz="1400" dirty="0">
                  <a:solidFill>
                    <a:srgbClr val="000000"/>
                  </a:solidFill>
                  <a:ea typeface="MS PGothic" pitchFamily="34" charset="-128"/>
                </a:rPr>
                <a:t>Spillover </a:t>
              </a:r>
              <a:endParaRPr lang="en-US" sz="1400" dirty="0" smtClean="0">
                <a:solidFill>
                  <a:srgbClr val="000000"/>
                </a:solidFill>
                <a:ea typeface="MS PGothic" pitchFamily="34" charset="-128"/>
              </a:endParaRPr>
            </a:p>
            <a:p>
              <a:pPr algn="ctr">
                <a:lnSpc>
                  <a:spcPct val="90000"/>
                </a:lnSpc>
                <a:buClr>
                  <a:schemeClr val="bg2"/>
                </a:buClr>
              </a:pPr>
              <a:r>
                <a:rPr lang="en-US" sz="1400" dirty="0" smtClean="0">
                  <a:solidFill>
                    <a:srgbClr val="000000"/>
                  </a:solidFill>
                  <a:ea typeface="MS PGothic" pitchFamily="34" charset="-128"/>
                </a:rPr>
                <a:t>Detector </a:t>
              </a:r>
              <a:r>
                <a:rPr lang="en-US" sz="1400" dirty="0">
                  <a:solidFill>
                    <a:srgbClr val="000000"/>
                  </a:solidFill>
                  <a:ea typeface="MS PGothic" pitchFamily="34" charset="-128"/>
                </a:rPr>
                <a:t>MFI</a:t>
              </a:r>
            </a:p>
          </p:txBody>
        </p:sp>
        <p:sp>
          <p:nvSpPr>
            <p:cNvPr id="10" name="Oval 6"/>
            <p:cNvSpPr>
              <a:spLocks noChangeArrowheads="1"/>
            </p:cNvSpPr>
            <p:nvPr/>
          </p:nvSpPr>
          <p:spPr bwMode="auto">
            <a:xfrm>
              <a:off x="1451456" y="4650234"/>
              <a:ext cx="227902" cy="228488"/>
            </a:xfrm>
            <a:prstGeom prst="ellipse">
              <a:avLst/>
            </a:prstGeom>
            <a:solidFill>
              <a:srgbClr val="969696"/>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749" tIns="31315" rIns="32210" bIns="31315" anchor="ctr"/>
            <a:lstStyle/>
            <a:p>
              <a:endParaRPr lang="en-US"/>
            </a:p>
          </p:txBody>
        </p:sp>
        <p:sp>
          <p:nvSpPr>
            <p:cNvPr id="11" name="Oval 10"/>
            <p:cNvSpPr>
              <a:spLocks noChangeArrowheads="1"/>
            </p:cNvSpPr>
            <p:nvPr/>
          </p:nvSpPr>
          <p:spPr bwMode="auto">
            <a:xfrm>
              <a:off x="4329274" y="4117095"/>
              <a:ext cx="151935" cy="304651"/>
            </a:xfrm>
            <a:prstGeom prst="ellipse">
              <a:avLst/>
            </a:prstGeom>
            <a:solidFill>
              <a:srgbClr val="969696"/>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749" tIns="31315" rIns="32210" bIns="31315" anchor="ctr"/>
            <a:lstStyle/>
            <a:p>
              <a:endParaRPr lang="en-US"/>
            </a:p>
          </p:txBody>
        </p:sp>
        <p:sp>
          <p:nvSpPr>
            <p:cNvPr id="12" name="Line 11"/>
            <p:cNvSpPr>
              <a:spLocks noChangeShapeType="1"/>
            </p:cNvSpPr>
            <p:nvPr/>
          </p:nvSpPr>
          <p:spPr bwMode="auto">
            <a:xfrm flipV="1">
              <a:off x="1572110" y="4025253"/>
              <a:ext cx="4111169" cy="71458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749" tIns="31315" rIns="32210" bIns="31315"/>
            <a:lstStyle/>
            <a:p>
              <a:endParaRPr lang="en-US"/>
            </a:p>
          </p:txBody>
        </p:sp>
        <p:sp>
          <p:nvSpPr>
            <p:cNvPr id="13" name="Line 13"/>
            <p:cNvSpPr>
              <a:spLocks noChangeShapeType="1"/>
            </p:cNvSpPr>
            <p:nvPr/>
          </p:nvSpPr>
          <p:spPr bwMode="auto">
            <a:xfrm>
              <a:off x="1557588" y="4764478"/>
              <a:ext cx="4125692" cy="5601"/>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749" tIns="31315" rIns="32210" bIns="31315"/>
            <a:lstStyle/>
            <a:p>
              <a:endParaRPr lang="en-US"/>
            </a:p>
          </p:txBody>
        </p:sp>
        <p:sp>
          <p:nvSpPr>
            <p:cNvPr id="14" name="Oval 13"/>
            <p:cNvSpPr>
              <a:spLocks noChangeArrowheads="1"/>
            </p:cNvSpPr>
            <p:nvPr/>
          </p:nvSpPr>
          <p:spPr bwMode="auto">
            <a:xfrm>
              <a:off x="5162680" y="3899808"/>
              <a:ext cx="136294" cy="396494"/>
            </a:xfrm>
            <a:prstGeom prst="ellipse">
              <a:avLst/>
            </a:prstGeom>
            <a:solidFill>
              <a:srgbClr val="969696"/>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749" tIns="31315" rIns="32210" bIns="31315" anchor="ctr"/>
            <a:lstStyle/>
            <a:p>
              <a:endParaRPr lang="en-US"/>
            </a:p>
          </p:txBody>
        </p:sp>
        <p:sp>
          <p:nvSpPr>
            <p:cNvPr id="15" name="Oval 14"/>
            <p:cNvSpPr>
              <a:spLocks noChangeArrowheads="1"/>
            </p:cNvSpPr>
            <p:nvPr/>
          </p:nvSpPr>
          <p:spPr bwMode="auto">
            <a:xfrm>
              <a:off x="5163798" y="4458708"/>
              <a:ext cx="153051" cy="572340"/>
            </a:xfrm>
            <a:prstGeom prst="ellipse">
              <a:avLst/>
            </a:prstGeom>
            <a:solidFill>
              <a:srgbClr val="969696"/>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749" tIns="31315" rIns="32210" bIns="31315" anchor="ctr"/>
            <a:lstStyle/>
            <a:p>
              <a:endParaRPr lang="en-US"/>
            </a:p>
          </p:txBody>
        </p:sp>
        <p:sp>
          <p:nvSpPr>
            <p:cNvPr id="16" name="Text Box 18"/>
            <p:cNvSpPr txBox="1">
              <a:spLocks noChangeArrowheads="1"/>
            </p:cNvSpPr>
            <p:nvPr/>
          </p:nvSpPr>
          <p:spPr bwMode="auto">
            <a:xfrm>
              <a:off x="4992871" y="5188972"/>
              <a:ext cx="573333" cy="402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0000"/>
                  </a:solidFill>
                  <a:prstDash val="dash"/>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5" tIns="44448" rIns="45719" bIns="44448">
              <a:spAutoFit/>
            </a:bodyPr>
            <a:lstStyle>
              <a:lvl1pPr defTabSz="1298575">
                <a:defRPr sz="2400">
                  <a:solidFill>
                    <a:schemeClr val="tx1"/>
                  </a:solidFill>
                  <a:latin typeface="Arial" charset="0"/>
                  <a:ea typeface="Geneva" pitchFamily="-96" charset="-128"/>
                </a:defRPr>
              </a:lvl1pPr>
              <a:lvl2pPr marL="742950" indent="-285750" defTabSz="1298575">
                <a:defRPr sz="2400">
                  <a:solidFill>
                    <a:schemeClr val="tx1"/>
                  </a:solidFill>
                  <a:latin typeface="Arial" charset="0"/>
                  <a:ea typeface="Geneva" pitchFamily="-96" charset="-128"/>
                </a:defRPr>
              </a:lvl2pPr>
              <a:lvl3pPr marL="1143000" indent="-228600" defTabSz="1298575">
                <a:defRPr sz="2400">
                  <a:solidFill>
                    <a:schemeClr val="tx1"/>
                  </a:solidFill>
                  <a:latin typeface="Arial" charset="0"/>
                  <a:ea typeface="Geneva" pitchFamily="-96" charset="-128"/>
                </a:defRPr>
              </a:lvl3pPr>
              <a:lvl4pPr marL="1600200" indent="-228600" defTabSz="1298575">
                <a:defRPr sz="2400">
                  <a:solidFill>
                    <a:schemeClr val="tx1"/>
                  </a:solidFill>
                  <a:latin typeface="Arial" charset="0"/>
                  <a:ea typeface="Geneva" pitchFamily="-96" charset="-128"/>
                </a:defRPr>
              </a:lvl4pPr>
              <a:lvl5pPr marL="2057400" indent="-228600" defTabSz="1298575">
                <a:defRPr sz="2400">
                  <a:solidFill>
                    <a:schemeClr val="tx1"/>
                  </a:solidFill>
                  <a:latin typeface="Arial" charset="0"/>
                  <a:ea typeface="Geneva" pitchFamily="-96" charset="-128"/>
                </a:defRPr>
              </a:lvl5pPr>
              <a:lvl6pPr marL="2514600" indent="-228600" defTabSz="1298575" eaLnBrk="0" fontAlgn="base" hangingPunct="0">
                <a:spcBef>
                  <a:spcPct val="0"/>
                </a:spcBef>
                <a:spcAft>
                  <a:spcPct val="0"/>
                </a:spcAft>
                <a:defRPr sz="2400">
                  <a:solidFill>
                    <a:schemeClr val="tx1"/>
                  </a:solidFill>
                  <a:latin typeface="Arial" charset="0"/>
                  <a:ea typeface="Geneva" pitchFamily="-96" charset="-128"/>
                </a:defRPr>
              </a:lvl6pPr>
              <a:lvl7pPr marL="2971800" indent="-228600" defTabSz="1298575" eaLnBrk="0" fontAlgn="base" hangingPunct="0">
                <a:spcBef>
                  <a:spcPct val="0"/>
                </a:spcBef>
                <a:spcAft>
                  <a:spcPct val="0"/>
                </a:spcAft>
                <a:defRPr sz="2400">
                  <a:solidFill>
                    <a:schemeClr val="tx1"/>
                  </a:solidFill>
                  <a:latin typeface="Arial" charset="0"/>
                  <a:ea typeface="Geneva" pitchFamily="-96" charset="-128"/>
                </a:defRPr>
              </a:lvl7pPr>
              <a:lvl8pPr marL="3429000" indent="-228600" defTabSz="1298575" eaLnBrk="0" fontAlgn="base" hangingPunct="0">
                <a:spcBef>
                  <a:spcPct val="0"/>
                </a:spcBef>
                <a:spcAft>
                  <a:spcPct val="0"/>
                </a:spcAft>
                <a:defRPr sz="2400">
                  <a:solidFill>
                    <a:schemeClr val="tx1"/>
                  </a:solidFill>
                  <a:latin typeface="Arial" charset="0"/>
                  <a:ea typeface="Geneva" pitchFamily="-96" charset="-128"/>
                </a:defRPr>
              </a:lvl8pPr>
              <a:lvl9pPr marL="3886200" indent="-228600" defTabSz="1298575" eaLnBrk="0" fontAlgn="base" hangingPunct="0">
                <a:spcBef>
                  <a:spcPct val="0"/>
                </a:spcBef>
                <a:spcAft>
                  <a:spcPct val="0"/>
                </a:spcAft>
                <a:defRPr sz="2400">
                  <a:solidFill>
                    <a:schemeClr val="tx1"/>
                  </a:solidFill>
                  <a:latin typeface="Arial" charset="0"/>
                  <a:ea typeface="Geneva" pitchFamily="-96" charset="-128"/>
                </a:defRPr>
              </a:lvl9pPr>
            </a:lstStyle>
            <a:p>
              <a:pPr>
                <a:lnSpc>
                  <a:spcPct val="90000"/>
                </a:lnSpc>
                <a:buClr>
                  <a:schemeClr val="bg2"/>
                </a:buClr>
              </a:pPr>
              <a:r>
                <a:rPr lang="en-US" sz="1400" dirty="0">
                  <a:solidFill>
                    <a:srgbClr val="000000"/>
                  </a:solidFill>
                  <a:ea typeface="MS PGothic" pitchFamily="34" charset="-128"/>
                </a:rPr>
                <a:t>10</a:t>
              </a:r>
              <a:r>
                <a:rPr lang="en-US" sz="1400" baseline="30000" dirty="0">
                  <a:solidFill>
                    <a:srgbClr val="000000"/>
                  </a:solidFill>
                  <a:ea typeface="MS PGothic" pitchFamily="34" charset="-128"/>
                </a:rPr>
                <a:t>5</a:t>
              </a:r>
            </a:p>
          </p:txBody>
        </p:sp>
        <p:sp>
          <p:nvSpPr>
            <p:cNvPr id="17" name="Text Box 19"/>
            <p:cNvSpPr txBox="1">
              <a:spLocks noChangeArrowheads="1"/>
            </p:cNvSpPr>
            <p:nvPr/>
          </p:nvSpPr>
          <p:spPr bwMode="auto">
            <a:xfrm>
              <a:off x="4139357" y="5192333"/>
              <a:ext cx="573333" cy="402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0000"/>
                  </a:solidFill>
                  <a:prstDash val="dash"/>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5" tIns="44448" rIns="45719" bIns="44448">
              <a:spAutoFit/>
            </a:bodyPr>
            <a:lstStyle>
              <a:lvl1pPr defTabSz="1298575">
                <a:defRPr sz="2400">
                  <a:solidFill>
                    <a:schemeClr val="tx1"/>
                  </a:solidFill>
                  <a:latin typeface="Arial" charset="0"/>
                  <a:ea typeface="Geneva" pitchFamily="-96" charset="-128"/>
                </a:defRPr>
              </a:lvl1pPr>
              <a:lvl2pPr marL="742950" indent="-285750" defTabSz="1298575">
                <a:defRPr sz="2400">
                  <a:solidFill>
                    <a:schemeClr val="tx1"/>
                  </a:solidFill>
                  <a:latin typeface="Arial" charset="0"/>
                  <a:ea typeface="Geneva" pitchFamily="-96" charset="-128"/>
                </a:defRPr>
              </a:lvl2pPr>
              <a:lvl3pPr marL="1143000" indent="-228600" defTabSz="1298575">
                <a:defRPr sz="2400">
                  <a:solidFill>
                    <a:schemeClr val="tx1"/>
                  </a:solidFill>
                  <a:latin typeface="Arial" charset="0"/>
                  <a:ea typeface="Geneva" pitchFamily="-96" charset="-128"/>
                </a:defRPr>
              </a:lvl3pPr>
              <a:lvl4pPr marL="1600200" indent="-228600" defTabSz="1298575">
                <a:defRPr sz="2400">
                  <a:solidFill>
                    <a:schemeClr val="tx1"/>
                  </a:solidFill>
                  <a:latin typeface="Arial" charset="0"/>
                  <a:ea typeface="Geneva" pitchFamily="-96" charset="-128"/>
                </a:defRPr>
              </a:lvl4pPr>
              <a:lvl5pPr marL="2057400" indent="-228600" defTabSz="1298575">
                <a:defRPr sz="2400">
                  <a:solidFill>
                    <a:schemeClr val="tx1"/>
                  </a:solidFill>
                  <a:latin typeface="Arial" charset="0"/>
                  <a:ea typeface="Geneva" pitchFamily="-96" charset="-128"/>
                </a:defRPr>
              </a:lvl5pPr>
              <a:lvl6pPr marL="2514600" indent="-228600" defTabSz="1298575" eaLnBrk="0" fontAlgn="base" hangingPunct="0">
                <a:spcBef>
                  <a:spcPct val="0"/>
                </a:spcBef>
                <a:spcAft>
                  <a:spcPct val="0"/>
                </a:spcAft>
                <a:defRPr sz="2400">
                  <a:solidFill>
                    <a:schemeClr val="tx1"/>
                  </a:solidFill>
                  <a:latin typeface="Arial" charset="0"/>
                  <a:ea typeface="Geneva" pitchFamily="-96" charset="-128"/>
                </a:defRPr>
              </a:lvl6pPr>
              <a:lvl7pPr marL="2971800" indent="-228600" defTabSz="1298575" eaLnBrk="0" fontAlgn="base" hangingPunct="0">
                <a:spcBef>
                  <a:spcPct val="0"/>
                </a:spcBef>
                <a:spcAft>
                  <a:spcPct val="0"/>
                </a:spcAft>
                <a:defRPr sz="2400">
                  <a:solidFill>
                    <a:schemeClr val="tx1"/>
                  </a:solidFill>
                  <a:latin typeface="Arial" charset="0"/>
                  <a:ea typeface="Geneva" pitchFamily="-96" charset="-128"/>
                </a:defRPr>
              </a:lvl7pPr>
              <a:lvl8pPr marL="3429000" indent="-228600" defTabSz="1298575" eaLnBrk="0" fontAlgn="base" hangingPunct="0">
                <a:spcBef>
                  <a:spcPct val="0"/>
                </a:spcBef>
                <a:spcAft>
                  <a:spcPct val="0"/>
                </a:spcAft>
                <a:defRPr sz="2400">
                  <a:solidFill>
                    <a:schemeClr val="tx1"/>
                  </a:solidFill>
                  <a:latin typeface="Arial" charset="0"/>
                  <a:ea typeface="Geneva" pitchFamily="-96" charset="-128"/>
                </a:defRPr>
              </a:lvl8pPr>
              <a:lvl9pPr marL="3886200" indent="-228600" defTabSz="1298575" eaLnBrk="0" fontAlgn="base" hangingPunct="0">
                <a:spcBef>
                  <a:spcPct val="0"/>
                </a:spcBef>
                <a:spcAft>
                  <a:spcPct val="0"/>
                </a:spcAft>
                <a:defRPr sz="2400">
                  <a:solidFill>
                    <a:schemeClr val="tx1"/>
                  </a:solidFill>
                  <a:latin typeface="Arial" charset="0"/>
                  <a:ea typeface="Geneva" pitchFamily="-96" charset="-128"/>
                </a:defRPr>
              </a:lvl9pPr>
            </a:lstStyle>
            <a:p>
              <a:pPr>
                <a:lnSpc>
                  <a:spcPct val="90000"/>
                </a:lnSpc>
                <a:buClr>
                  <a:schemeClr val="bg2"/>
                </a:buClr>
              </a:pPr>
              <a:r>
                <a:rPr lang="en-US" sz="1400" dirty="0">
                  <a:solidFill>
                    <a:srgbClr val="000000"/>
                  </a:solidFill>
                  <a:ea typeface="MS PGothic" pitchFamily="34" charset="-128"/>
                </a:rPr>
                <a:t>10</a:t>
              </a:r>
              <a:r>
                <a:rPr lang="en-US" sz="1400" baseline="30000" dirty="0">
                  <a:solidFill>
                    <a:srgbClr val="000000"/>
                  </a:solidFill>
                  <a:ea typeface="MS PGothic" pitchFamily="34" charset="-128"/>
                </a:rPr>
                <a:t>4</a:t>
              </a:r>
            </a:p>
          </p:txBody>
        </p:sp>
        <p:sp>
          <p:nvSpPr>
            <p:cNvPr id="18" name="Text Box 20"/>
            <p:cNvSpPr txBox="1">
              <a:spLocks noChangeArrowheads="1"/>
            </p:cNvSpPr>
            <p:nvPr/>
          </p:nvSpPr>
          <p:spPr bwMode="auto">
            <a:xfrm>
              <a:off x="3284726" y="5194575"/>
              <a:ext cx="573333" cy="402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0000"/>
                  </a:solidFill>
                  <a:prstDash val="dash"/>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5" tIns="44448" rIns="45719" bIns="44448">
              <a:spAutoFit/>
            </a:bodyPr>
            <a:lstStyle>
              <a:lvl1pPr defTabSz="1298575">
                <a:defRPr sz="2400">
                  <a:solidFill>
                    <a:schemeClr val="tx1"/>
                  </a:solidFill>
                  <a:latin typeface="Arial" charset="0"/>
                  <a:ea typeface="Geneva" pitchFamily="-96" charset="-128"/>
                </a:defRPr>
              </a:lvl1pPr>
              <a:lvl2pPr marL="742950" indent="-285750" defTabSz="1298575">
                <a:defRPr sz="2400">
                  <a:solidFill>
                    <a:schemeClr val="tx1"/>
                  </a:solidFill>
                  <a:latin typeface="Arial" charset="0"/>
                  <a:ea typeface="Geneva" pitchFamily="-96" charset="-128"/>
                </a:defRPr>
              </a:lvl2pPr>
              <a:lvl3pPr marL="1143000" indent="-228600" defTabSz="1298575">
                <a:defRPr sz="2400">
                  <a:solidFill>
                    <a:schemeClr val="tx1"/>
                  </a:solidFill>
                  <a:latin typeface="Arial" charset="0"/>
                  <a:ea typeface="Geneva" pitchFamily="-96" charset="-128"/>
                </a:defRPr>
              </a:lvl3pPr>
              <a:lvl4pPr marL="1600200" indent="-228600" defTabSz="1298575">
                <a:defRPr sz="2400">
                  <a:solidFill>
                    <a:schemeClr val="tx1"/>
                  </a:solidFill>
                  <a:latin typeface="Arial" charset="0"/>
                  <a:ea typeface="Geneva" pitchFamily="-96" charset="-128"/>
                </a:defRPr>
              </a:lvl4pPr>
              <a:lvl5pPr marL="2057400" indent="-228600" defTabSz="1298575">
                <a:defRPr sz="2400">
                  <a:solidFill>
                    <a:schemeClr val="tx1"/>
                  </a:solidFill>
                  <a:latin typeface="Arial" charset="0"/>
                  <a:ea typeface="Geneva" pitchFamily="-96" charset="-128"/>
                </a:defRPr>
              </a:lvl5pPr>
              <a:lvl6pPr marL="2514600" indent="-228600" defTabSz="1298575" eaLnBrk="0" fontAlgn="base" hangingPunct="0">
                <a:spcBef>
                  <a:spcPct val="0"/>
                </a:spcBef>
                <a:spcAft>
                  <a:spcPct val="0"/>
                </a:spcAft>
                <a:defRPr sz="2400">
                  <a:solidFill>
                    <a:schemeClr val="tx1"/>
                  </a:solidFill>
                  <a:latin typeface="Arial" charset="0"/>
                  <a:ea typeface="Geneva" pitchFamily="-96" charset="-128"/>
                </a:defRPr>
              </a:lvl6pPr>
              <a:lvl7pPr marL="2971800" indent="-228600" defTabSz="1298575" eaLnBrk="0" fontAlgn="base" hangingPunct="0">
                <a:spcBef>
                  <a:spcPct val="0"/>
                </a:spcBef>
                <a:spcAft>
                  <a:spcPct val="0"/>
                </a:spcAft>
                <a:defRPr sz="2400">
                  <a:solidFill>
                    <a:schemeClr val="tx1"/>
                  </a:solidFill>
                  <a:latin typeface="Arial" charset="0"/>
                  <a:ea typeface="Geneva" pitchFamily="-96" charset="-128"/>
                </a:defRPr>
              </a:lvl7pPr>
              <a:lvl8pPr marL="3429000" indent="-228600" defTabSz="1298575" eaLnBrk="0" fontAlgn="base" hangingPunct="0">
                <a:spcBef>
                  <a:spcPct val="0"/>
                </a:spcBef>
                <a:spcAft>
                  <a:spcPct val="0"/>
                </a:spcAft>
                <a:defRPr sz="2400">
                  <a:solidFill>
                    <a:schemeClr val="tx1"/>
                  </a:solidFill>
                  <a:latin typeface="Arial" charset="0"/>
                  <a:ea typeface="Geneva" pitchFamily="-96" charset="-128"/>
                </a:defRPr>
              </a:lvl8pPr>
              <a:lvl9pPr marL="3886200" indent="-228600" defTabSz="1298575" eaLnBrk="0" fontAlgn="base" hangingPunct="0">
                <a:spcBef>
                  <a:spcPct val="0"/>
                </a:spcBef>
                <a:spcAft>
                  <a:spcPct val="0"/>
                </a:spcAft>
                <a:defRPr sz="2400">
                  <a:solidFill>
                    <a:schemeClr val="tx1"/>
                  </a:solidFill>
                  <a:latin typeface="Arial" charset="0"/>
                  <a:ea typeface="Geneva" pitchFamily="-96" charset="-128"/>
                </a:defRPr>
              </a:lvl9pPr>
            </a:lstStyle>
            <a:p>
              <a:pPr>
                <a:lnSpc>
                  <a:spcPct val="90000"/>
                </a:lnSpc>
                <a:buClr>
                  <a:schemeClr val="bg2"/>
                </a:buClr>
              </a:pPr>
              <a:r>
                <a:rPr lang="en-US" sz="1400" dirty="0">
                  <a:solidFill>
                    <a:srgbClr val="000000"/>
                  </a:solidFill>
                  <a:ea typeface="MS PGothic" pitchFamily="34" charset="-128"/>
                </a:rPr>
                <a:t>10</a:t>
              </a:r>
              <a:r>
                <a:rPr lang="en-US" sz="1400" baseline="30000" dirty="0">
                  <a:solidFill>
                    <a:srgbClr val="000000"/>
                  </a:solidFill>
                  <a:ea typeface="MS PGothic" pitchFamily="34" charset="-128"/>
                </a:rPr>
                <a:t>3</a:t>
              </a:r>
            </a:p>
          </p:txBody>
        </p:sp>
        <p:sp>
          <p:nvSpPr>
            <p:cNvPr id="19" name="Text Box 21"/>
            <p:cNvSpPr txBox="1">
              <a:spLocks noChangeArrowheads="1"/>
            </p:cNvSpPr>
            <p:nvPr/>
          </p:nvSpPr>
          <p:spPr bwMode="auto">
            <a:xfrm>
              <a:off x="1577697" y="5197934"/>
              <a:ext cx="573333" cy="402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0000"/>
                  </a:solidFill>
                  <a:prstDash val="dash"/>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5" tIns="44448" rIns="45719" bIns="44448">
              <a:spAutoFit/>
            </a:bodyPr>
            <a:lstStyle>
              <a:lvl1pPr defTabSz="1298575">
                <a:defRPr sz="2400">
                  <a:solidFill>
                    <a:schemeClr val="tx1"/>
                  </a:solidFill>
                  <a:latin typeface="Arial" charset="0"/>
                  <a:ea typeface="Geneva" pitchFamily="-96" charset="-128"/>
                </a:defRPr>
              </a:lvl1pPr>
              <a:lvl2pPr marL="742950" indent="-285750" defTabSz="1298575">
                <a:defRPr sz="2400">
                  <a:solidFill>
                    <a:schemeClr val="tx1"/>
                  </a:solidFill>
                  <a:latin typeface="Arial" charset="0"/>
                  <a:ea typeface="Geneva" pitchFamily="-96" charset="-128"/>
                </a:defRPr>
              </a:lvl2pPr>
              <a:lvl3pPr marL="1143000" indent="-228600" defTabSz="1298575">
                <a:defRPr sz="2400">
                  <a:solidFill>
                    <a:schemeClr val="tx1"/>
                  </a:solidFill>
                  <a:latin typeface="Arial" charset="0"/>
                  <a:ea typeface="Geneva" pitchFamily="-96" charset="-128"/>
                </a:defRPr>
              </a:lvl3pPr>
              <a:lvl4pPr marL="1600200" indent="-228600" defTabSz="1298575">
                <a:defRPr sz="2400">
                  <a:solidFill>
                    <a:schemeClr val="tx1"/>
                  </a:solidFill>
                  <a:latin typeface="Arial" charset="0"/>
                  <a:ea typeface="Geneva" pitchFamily="-96" charset="-128"/>
                </a:defRPr>
              </a:lvl4pPr>
              <a:lvl5pPr marL="2057400" indent="-228600" defTabSz="1298575">
                <a:defRPr sz="2400">
                  <a:solidFill>
                    <a:schemeClr val="tx1"/>
                  </a:solidFill>
                  <a:latin typeface="Arial" charset="0"/>
                  <a:ea typeface="Geneva" pitchFamily="-96" charset="-128"/>
                </a:defRPr>
              </a:lvl5pPr>
              <a:lvl6pPr marL="2514600" indent="-228600" defTabSz="1298575" eaLnBrk="0" fontAlgn="base" hangingPunct="0">
                <a:spcBef>
                  <a:spcPct val="0"/>
                </a:spcBef>
                <a:spcAft>
                  <a:spcPct val="0"/>
                </a:spcAft>
                <a:defRPr sz="2400">
                  <a:solidFill>
                    <a:schemeClr val="tx1"/>
                  </a:solidFill>
                  <a:latin typeface="Arial" charset="0"/>
                  <a:ea typeface="Geneva" pitchFamily="-96" charset="-128"/>
                </a:defRPr>
              </a:lvl6pPr>
              <a:lvl7pPr marL="2971800" indent="-228600" defTabSz="1298575" eaLnBrk="0" fontAlgn="base" hangingPunct="0">
                <a:spcBef>
                  <a:spcPct val="0"/>
                </a:spcBef>
                <a:spcAft>
                  <a:spcPct val="0"/>
                </a:spcAft>
                <a:defRPr sz="2400">
                  <a:solidFill>
                    <a:schemeClr val="tx1"/>
                  </a:solidFill>
                  <a:latin typeface="Arial" charset="0"/>
                  <a:ea typeface="Geneva" pitchFamily="-96" charset="-128"/>
                </a:defRPr>
              </a:lvl7pPr>
              <a:lvl8pPr marL="3429000" indent="-228600" defTabSz="1298575" eaLnBrk="0" fontAlgn="base" hangingPunct="0">
                <a:spcBef>
                  <a:spcPct val="0"/>
                </a:spcBef>
                <a:spcAft>
                  <a:spcPct val="0"/>
                </a:spcAft>
                <a:defRPr sz="2400">
                  <a:solidFill>
                    <a:schemeClr val="tx1"/>
                  </a:solidFill>
                  <a:latin typeface="Arial" charset="0"/>
                  <a:ea typeface="Geneva" pitchFamily="-96" charset="-128"/>
                </a:defRPr>
              </a:lvl8pPr>
              <a:lvl9pPr marL="3886200" indent="-228600" defTabSz="1298575" eaLnBrk="0" fontAlgn="base" hangingPunct="0">
                <a:spcBef>
                  <a:spcPct val="0"/>
                </a:spcBef>
                <a:spcAft>
                  <a:spcPct val="0"/>
                </a:spcAft>
                <a:defRPr sz="2400">
                  <a:solidFill>
                    <a:schemeClr val="tx1"/>
                  </a:solidFill>
                  <a:latin typeface="Arial" charset="0"/>
                  <a:ea typeface="Geneva" pitchFamily="-96" charset="-128"/>
                </a:defRPr>
              </a:lvl9pPr>
            </a:lstStyle>
            <a:p>
              <a:pPr>
                <a:lnSpc>
                  <a:spcPct val="90000"/>
                </a:lnSpc>
                <a:buClr>
                  <a:schemeClr val="bg2"/>
                </a:buClr>
              </a:pPr>
              <a:r>
                <a:rPr lang="en-US" sz="1400" dirty="0">
                  <a:solidFill>
                    <a:srgbClr val="000000"/>
                  </a:solidFill>
                  <a:ea typeface="MS PGothic" pitchFamily="34" charset="-128"/>
                </a:rPr>
                <a:t>10</a:t>
              </a:r>
              <a:r>
                <a:rPr lang="en-US" sz="1400" baseline="30000" dirty="0">
                  <a:solidFill>
                    <a:srgbClr val="000000"/>
                  </a:solidFill>
                  <a:ea typeface="MS PGothic" pitchFamily="34" charset="-128"/>
                </a:rPr>
                <a:t>1</a:t>
              </a:r>
            </a:p>
          </p:txBody>
        </p:sp>
        <p:sp>
          <p:nvSpPr>
            <p:cNvPr id="20" name="Text Box 22"/>
            <p:cNvSpPr txBox="1">
              <a:spLocks noChangeArrowheads="1"/>
            </p:cNvSpPr>
            <p:nvPr/>
          </p:nvSpPr>
          <p:spPr bwMode="auto">
            <a:xfrm>
              <a:off x="5425322" y="4272387"/>
              <a:ext cx="1332195" cy="599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0000"/>
                  </a:solidFill>
                  <a:prstDash val="dash"/>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5" tIns="44448" rIns="45719" bIns="44448">
              <a:spAutoFit/>
            </a:bodyPr>
            <a:lstStyle>
              <a:lvl1pPr defTabSz="1298575">
                <a:defRPr sz="2400">
                  <a:solidFill>
                    <a:schemeClr val="tx1"/>
                  </a:solidFill>
                  <a:latin typeface="Arial" charset="0"/>
                  <a:ea typeface="Geneva" pitchFamily="-96" charset="-128"/>
                </a:defRPr>
              </a:lvl1pPr>
              <a:lvl2pPr marL="742950" indent="-285750" defTabSz="1298575">
                <a:defRPr sz="2400">
                  <a:solidFill>
                    <a:schemeClr val="tx1"/>
                  </a:solidFill>
                  <a:latin typeface="Arial" charset="0"/>
                  <a:ea typeface="Geneva" pitchFamily="-96" charset="-128"/>
                </a:defRPr>
              </a:lvl2pPr>
              <a:lvl3pPr marL="1143000" indent="-228600" defTabSz="1298575">
                <a:defRPr sz="2400">
                  <a:solidFill>
                    <a:schemeClr val="tx1"/>
                  </a:solidFill>
                  <a:latin typeface="Arial" charset="0"/>
                  <a:ea typeface="Geneva" pitchFamily="-96" charset="-128"/>
                </a:defRPr>
              </a:lvl3pPr>
              <a:lvl4pPr marL="1600200" indent="-228600" defTabSz="1298575">
                <a:defRPr sz="2400">
                  <a:solidFill>
                    <a:schemeClr val="tx1"/>
                  </a:solidFill>
                  <a:latin typeface="Arial" charset="0"/>
                  <a:ea typeface="Geneva" pitchFamily="-96" charset="-128"/>
                </a:defRPr>
              </a:lvl4pPr>
              <a:lvl5pPr marL="2057400" indent="-228600" defTabSz="1298575">
                <a:defRPr sz="2400">
                  <a:solidFill>
                    <a:schemeClr val="tx1"/>
                  </a:solidFill>
                  <a:latin typeface="Arial" charset="0"/>
                  <a:ea typeface="Geneva" pitchFamily="-96" charset="-128"/>
                </a:defRPr>
              </a:lvl5pPr>
              <a:lvl6pPr marL="2514600" indent="-228600" defTabSz="1298575" eaLnBrk="0" fontAlgn="base" hangingPunct="0">
                <a:spcBef>
                  <a:spcPct val="0"/>
                </a:spcBef>
                <a:spcAft>
                  <a:spcPct val="0"/>
                </a:spcAft>
                <a:defRPr sz="2400">
                  <a:solidFill>
                    <a:schemeClr val="tx1"/>
                  </a:solidFill>
                  <a:latin typeface="Arial" charset="0"/>
                  <a:ea typeface="Geneva" pitchFamily="-96" charset="-128"/>
                </a:defRPr>
              </a:lvl6pPr>
              <a:lvl7pPr marL="2971800" indent="-228600" defTabSz="1298575" eaLnBrk="0" fontAlgn="base" hangingPunct="0">
                <a:spcBef>
                  <a:spcPct val="0"/>
                </a:spcBef>
                <a:spcAft>
                  <a:spcPct val="0"/>
                </a:spcAft>
                <a:defRPr sz="2400">
                  <a:solidFill>
                    <a:schemeClr val="tx1"/>
                  </a:solidFill>
                  <a:latin typeface="Arial" charset="0"/>
                  <a:ea typeface="Geneva" pitchFamily="-96" charset="-128"/>
                </a:defRPr>
              </a:lvl7pPr>
              <a:lvl8pPr marL="3429000" indent="-228600" defTabSz="1298575" eaLnBrk="0" fontAlgn="base" hangingPunct="0">
                <a:spcBef>
                  <a:spcPct val="0"/>
                </a:spcBef>
                <a:spcAft>
                  <a:spcPct val="0"/>
                </a:spcAft>
                <a:defRPr sz="2400">
                  <a:solidFill>
                    <a:schemeClr val="tx1"/>
                  </a:solidFill>
                  <a:latin typeface="Arial" charset="0"/>
                  <a:ea typeface="Geneva" pitchFamily="-96" charset="-128"/>
                </a:defRPr>
              </a:lvl8pPr>
              <a:lvl9pPr marL="3886200" indent="-228600" defTabSz="1298575" eaLnBrk="0" fontAlgn="base" hangingPunct="0">
                <a:spcBef>
                  <a:spcPct val="0"/>
                </a:spcBef>
                <a:spcAft>
                  <a:spcPct val="0"/>
                </a:spcAft>
                <a:defRPr sz="2400">
                  <a:solidFill>
                    <a:schemeClr val="tx1"/>
                  </a:solidFill>
                  <a:latin typeface="Arial" charset="0"/>
                  <a:ea typeface="Geneva" pitchFamily="-96" charset="-128"/>
                </a:defRPr>
              </a:lvl9pPr>
            </a:lstStyle>
            <a:p>
              <a:pPr algn="ctr">
                <a:lnSpc>
                  <a:spcPct val="90000"/>
                </a:lnSpc>
                <a:buClr>
                  <a:schemeClr val="bg2"/>
                </a:buClr>
              </a:pPr>
              <a:r>
                <a:rPr lang="en-US" sz="1200" dirty="0">
                  <a:solidFill>
                    <a:srgbClr val="000000"/>
                  </a:solidFill>
                  <a:ea typeface="MS PGothic" pitchFamily="34" charset="-128"/>
                </a:rPr>
                <a:t>CORRECT </a:t>
              </a:r>
            </a:p>
            <a:p>
              <a:pPr algn="ctr">
                <a:lnSpc>
                  <a:spcPct val="90000"/>
                </a:lnSpc>
                <a:buClr>
                  <a:schemeClr val="bg2"/>
                </a:buClr>
              </a:pPr>
              <a:r>
                <a:rPr lang="en-US" sz="1200" dirty="0">
                  <a:solidFill>
                    <a:srgbClr val="000000"/>
                  </a:solidFill>
                  <a:ea typeface="MS PGothic" pitchFamily="34" charset="-128"/>
                </a:rPr>
                <a:t>SOV</a:t>
              </a:r>
            </a:p>
          </p:txBody>
        </p:sp>
        <p:sp>
          <p:nvSpPr>
            <p:cNvPr id="21" name="Text Box 23"/>
            <p:cNvSpPr txBox="1">
              <a:spLocks noChangeArrowheads="1"/>
            </p:cNvSpPr>
            <p:nvPr/>
          </p:nvSpPr>
          <p:spPr bwMode="auto">
            <a:xfrm>
              <a:off x="5477512" y="3548116"/>
              <a:ext cx="1117525" cy="599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0000"/>
                  </a:solidFill>
                  <a:prstDash val="dash"/>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5" tIns="44448" rIns="45719" bIns="44448">
              <a:spAutoFit/>
            </a:bodyPr>
            <a:lstStyle>
              <a:lvl1pPr defTabSz="1298575">
                <a:defRPr sz="2400">
                  <a:solidFill>
                    <a:schemeClr val="tx1"/>
                  </a:solidFill>
                  <a:latin typeface="Arial" charset="0"/>
                  <a:ea typeface="Geneva" pitchFamily="-96" charset="-128"/>
                </a:defRPr>
              </a:lvl1pPr>
              <a:lvl2pPr marL="742950" indent="-285750" defTabSz="1298575">
                <a:defRPr sz="2400">
                  <a:solidFill>
                    <a:schemeClr val="tx1"/>
                  </a:solidFill>
                  <a:latin typeface="Arial" charset="0"/>
                  <a:ea typeface="Geneva" pitchFamily="-96" charset="-128"/>
                </a:defRPr>
              </a:lvl2pPr>
              <a:lvl3pPr marL="1143000" indent="-228600" defTabSz="1298575">
                <a:defRPr sz="2400">
                  <a:solidFill>
                    <a:schemeClr val="tx1"/>
                  </a:solidFill>
                  <a:latin typeface="Arial" charset="0"/>
                  <a:ea typeface="Geneva" pitchFamily="-96" charset="-128"/>
                </a:defRPr>
              </a:lvl3pPr>
              <a:lvl4pPr marL="1600200" indent="-228600" defTabSz="1298575">
                <a:defRPr sz="2400">
                  <a:solidFill>
                    <a:schemeClr val="tx1"/>
                  </a:solidFill>
                  <a:latin typeface="Arial" charset="0"/>
                  <a:ea typeface="Geneva" pitchFamily="-96" charset="-128"/>
                </a:defRPr>
              </a:lvl4pPr>
              <a:lvl5pPr marL="2057400" indent="-228600" defTabSz="1298575">
                <a:defRPr sz="2400">
                  <a:solidFill>
                    <a:schemeClr val="tx1"/>
                  </a:solidFill>
                  <a:latin typeface="Arial" charset="0"/>
                  <a:ea typeface="Geneva" pitchFamily="-96" charset="-128"/>
                </a:defRPr>
              </a:lvl5pPr>
              <a:lvl6pPr marL="2514600" indent="-228600" defTabSz="1298575" eaLnBrk="0" fontAlgn="base" hangingPunct="0">
                <a:spcBef>
                  <a:spcPct val="0"/>
                </a:spcBef>
                <a:spcAft>
                  <a:spcPct val="0"/>
                </a:spcAft>
                <a:defRPr sz="2400">
                  <a:solidFill>
                    <a:schemeClr val="tx1"/>
                  </a:solidFill>
                  <a:latin typeface="Arial" charset="0"/>
                  <a:ea typeface="Geneva" pitchFamily="-96" charset="-128"/>
                </a:defRPr>
              </a:lvl6pPr>
              <a:lvl7pPr marL="2971800" indent="-228600" defTabSz="1298575" eaLnBrk="0" fontAlgn="base" hangingPunct="0">
                <a:spcBef>
                  <a:spcPct val="0"/>
                </a:spcBef>
                <a:spcAft>
                  <a:spcPct val="0"/>
                </a:spcAft>
                <a:defRPr sz="2400">
                  <a:solidFill>
                    <a:schemeClr val="tx1"/>
                  </a:solidFill>
                  <a:latin typeface="Arial" charset="0"/>
                  <a:ea typeface="Geneva" pitchFamily="-96" charset="-128"/>
                </a:defRPr>
              </a:lvl7pPr>
              <a:lvl8pPr marL="3429000" indent="-228600" defTabSz="1298575" eaLnBrk="0" fontAlgn="base" hangingPunct="0">
                <a:spcBef>
                  <a:spcPct val="0"/>
                </a:spcBef>
                <a:spcAft>
                  <a:spcPct val="0"/>
                </a:spcAft>
                <a:defRPr sz="2400">
                  <a:solidFill>
                    <a:schemeClr val="tx1"/>
                  </a:solidFill>
                  <a:latin typeface="Arial" charset="0"/>
                  <a:ea typeface="Geneva" pitchFamily="-96" charset="-128"/>
                </a:defRPr>
              </a:lvl8pPr>
              <a:lvl9pPr marL="3886200" indent="-228600" defTabSz="1298575" eaLnBrk="0" fontAlgn="base" hangingPunct="0">
                <a:spcBef>
                  <a:spcPct val="0"/>
                </a:spcBef>
                <a:spcAft>
                  <a:spcPct val="0"/>
                </a:spcAft>
                <a:defRPr sz="2400">
                  <a:solidFill>
                    <a:schemeClr val="tx1"/>
                  </a:solidFill>
                  <a:latin typeface="Arial" charset="0"/>
                  <a:ea typeface="Geneva" pitchFamily="-96" charset="-128"/>
                </a:defRPr>
              </a:lvl9pPr>
            </a:lstStyle>
            <a:p>
              <a:pPr algn="ctr">
                <a:lnSpc>
                  <a:spcPct val="90000"/>
                </a:lnSpc>
                <a:buClr>
                  <a:schemeClr val="bg2"/>
                </a:buClr>
              </a:pPr>
              <a:r>
                <a:rPr lang="en-US" sz="1200" dirty="0">
                  <a:solidFill>
                    <a:srgbClr val="000000"/>
                  </a:solidFill>
                  <a:ea typeface="MS PGothic" pitchFamily="34" charset="-128"/>
                </a:rPr>
                <a:t>1% Error </a:t>
              </a:r>
            </a:p>
            <a:p>
              <a:pPr algn="ctr">
                <a:lnSpc>
                  <a:spcPct val="90000"/>
                </a:lnSpc>
                <a:buClr>
                  <a:schemeClr val="bg2"/>
                </a:buClr>
              </a:pPr>
              <a:r>
                <a:rPr lang="en-US" sz="1200" dirty="0">
                  <a:solidFill>
                    <a:srgbClr val="000000"/>
                  </a:solidFill>
                  <a:ea typeface="MS PGothic" pitchFamily="34" charset="-128"/>
                </a:rPr>
                <a:t>SOV</a:t>
              </a:r>
            </a:p>
          </p:txBody>
        </p:sp>
        <p:sp>
          <p:nvSpPr>
            <p:cNvPr id="22" name="Oval 24"/>
            <p:cNvSpPr>
              <a:spLocks noChangeArrowheads="1"/>
            </p:cNvSpPr>
            <p:nvPr/>
          </p:nvSpPr>
          <p:spPr bwMode="auto">
            <a:xfrm>
              <a:off x="3488049" y="4261581"/>
              <a:ext cx="151935" cy="304651"/>
            </a:xfrm>
            <a:prstGeom prst="ellipse">
              <a:avLst/>
            </a:prstGeom>
            <a:solidFill>
              <a:srgbClr val="969696"/>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749" tIns="31315" rIns="32210" bIns="31315" anchor="ctr"/>
            <a:lstStyle/>
            <a:p>
              <a:endParaRPr lang="en-US"/>
            </a:p>
          </p:txBody>
        </p:sp>
        <p:sp>
          <p:nvSpPr>
            <p:cNvPr id="23" name="Text Box 25"/>
            <p:cNvSpPr txBox="1">
              <a:spLocks noChangeArrowheads="1"/>
            </p:cNvSpPr>
            <p:nvPr/>
          </p:nvSpPr>
          <p:spPr bwMode="auto">
            <a:xfrm>
              <a:off x="2431212" y="5194575"/>
              <a:ext cx="573333" cy="402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rgbClr val="000000"/>
                  </a:solidFill>
                  <a:prstDash val="dash"/>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5" tIns="44448" rIns="45719" bIns="44448">
              <a:spAutoFit/>
            </a:bodyPr>
            <a:lstStyle>
              <a:lvl1pPr defTabSz="1298575">
                <a:defRPr sz="2400">
                  <a:solidFill>
                    <a:schemeClr val="tx1"/>
                  </a:solidFill>
                  <a:latin typeface="Arial" charset="0"/>
                  <a:ea typeface="Geneva" pitchFamily="-96" charset="-128"/>
                </a:defRPr>
              </a:lvl1pPr>
              <a:lvl2pPr marL="742950" indent="-285750" defTabSz="1298575">
                <a:defRPr sz="2400">
                  <a:solidFill>
                    <a:schemeClr val="tx1"/>
                  </a:solidFill>
                  <a:latin typeface="Arial" charset="0"/>
                  <a:ea typeface="Geneva" pitchFamily="-96" charset="-128"/>
                </a:defRPr>
              </a:lvl2pPr>
              <a:lvl3pPr marL="1143000" indent="-228600" defTabSz="1298575">
                <a:defRPr sz="2400">
                  <a:solidFill>
                    <a:schemeClr val="tx1"/>
                  </a:solidFill>
                  <a:latin typeface="Arial" charset="0"/>
                  <a:ea typeface="Geneva" pitchFamily="-96" charset="-128"/>
                </a:defRPr>
              </a:lvl3pPr>
              <a:lvl4pPr marL="1600200" indent="-228600" defTabSz="1298575">
                <a:defRPr sz="2400">
                  <a:solidFill>
                    <a:schemeClr val="tx1"/>
                  </a:solidFill>
                  <a:latin typeface="Arial" charset="0"/>
                  <a:ea typeface="Geneva" pitchFamily="-96" charset="-128"/>
                </a:defRPr>
              </a:lvl4pPr>
              <a:lvl5pPr marL="2057400" indent="-228600" defTabSz="1298575">
                <a:defRPr sz="2400">
                  <a:solidFill>
                    <a:schemeClr val="tx1"/>
                  </a:solidFill>
                  <a:latin typeface="Arial" charset="0"/>
                  <a:ea typeface="Geneva" pitchFamily="-96" charset="-128"/>
                </a:defRPr>
              </a:lvl5pPr>
              <a:lvl6pPr marL="2514600" indent="-228600" defTabSz="1298575" eaLnBrk="0" fontAlgn="base" hangingPunct="0">
                <a:spcBef>
                  <a:spcPct val="0"/>
                </a:spcBef>
                <a:spcAft>
                  <a:spcPct val="0"/>
                </a:spcAft>
                <a:defRPr sz="2400">
                  <a:solidFill>
                    <a:schemeClr val="tx1"/>
                  </a:solidFill>
                  <a:latin typeface="Arial" charset="0"/>
                  <a:ea typeface="Geneva" pitchFamily="-96" charset="-128"/>
                </a:defRPr>
              </a:lvl6pPr>
              <a:lvl7pPr marL="2971800" indent="-228600" defTabSz="1298575" eaLnBrk="0" fontAlgn="base" hangingPunct="0">
                <a:spcBef>
                  <a:spcPct val="0"/>
                </a:spcBef>
                <a:spcAft>
                  <a:spcPct val="0"/>
                </a:spcAft>
                <a:defRPr sz="2400">
                  <a:solidFill>
                    <a:schemeClr val="tx1"/>
                  </a:solidFill>
                  <a:latin typeface="Arial" charset="0"/>
                  <a:ea typeface="Geneva" pitchFamily="-96" charset="-128"/>
                </a:defRPr>
              </a:lvl7pPr>
              <a:lvl8pPr marL="3429000" indent="-228600" defTabSz="1298575" eaLnBrk="0" fontAlgn="base" hangingPunct="0">
                <a:spcBef>
                  <a:spcPct val="0"/>
                </a:spcBef>
                <a:spcAft>
                  <a:spcPct val="0"/>
                </a:spcAft>
                <a:defRPr sz="2400">
                  <a:solidFill>
                    <a:schemeClr val="tx1"/>
                  </a:solidFill>
                  <a:latin typeface="Arial" charset="0"/>
                  <a:ea typeface="Geneva" pitchFamily="-96" charset="-128"/>
                </a:defRPr>
              </a:lvl8pPr>
              <a:lvl9pPr marL="3886200" indent="-228600" defTabSz="1298575" eaLnBrk="0" fontAlgn="base" hangingPunct="0">
                <a:spcBef>
                  <a:spcPct val="0"/>
                </a:spcBef>
                <a:spcAft>
                  <a:spcPct val="0"/>
                </a:spcAft>
                <a:defRPr sz="2400">
                  <a:solidFill>
                    <a:schemeClr val="tx1"/>
                  </a:solidFill>
                  <a:latin typeface="Arial" charset="0"/>
                  <a:ea typeface="Geneva" pitchFamily="-96" charset="-128"/>
                </a:defRPr>
              </a:lvl9pPr>
            </a:lstStyle>
            <a:p>
              <a:pPr>
                <a:lnSpc>
                  <a:spcPct val="90000"/>
                </a:lnSpc>
                <a:buClr>
                  <a:schemeClr val="bg2"/>
                </a:buClr>
              </a:pPr>
              <a:r>
                <a:rPr lang="en-US" sz="1400" dirty="0">
                  <a:solidFill>
                    <a:srgbClr val="000000"/>
                  </a:solidFill>
                  <a:ea typeface="MS PGothic" pitchFamily="34" charset="-128"/>
                </a:rPr>
                <a:t>10</a:t>
              </a:r>
              <a:r>
                <a:rPr lang="en-US" sz="1400" baseline="30000" dirty="0">
                  <a:solidFill>
                    <a:srgbClr val="000000"/>
                  </a:solidFill>
                  <a:ea typeface="MS PGothic" pitchFamily="34" charset="-128"/>
                </a:rPr>
                <a:t>2</a:t>
              </a:r>
            </a:p>
          </p:txBody>
        </p:sp>
        <p:sp>
          <p:nvSpPr>
            <p:cNvPr id="24" name="Oval 40"/>
            <p:cNvSpPr>
              <a:spLocks noChangeArrowheads="1"/>
            </p:cNvSpPr>
            <p:nvPr/>
          </p:nvSpPr>
          <p:spPr bwMode="auto">
            <a:xfrm>
              <a:off x="4329274" y="4591992"/>
              <a:ext cx="151935" cy="304651"/>
            </a:xfrm>
            <a:prstGeom prst="ellipse">
              <a:avLst/>
            </a:prstGeom>
            <a:solidFill>
              <a:srgbClr val="969696"/>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749" tIns="31315" rIns="32210" bIns="31315" anchor="ctr"/>
            <a:lstStyle/>
            <a:p>
              <a:endParaRPr lang="en-US"/>
            </a:p>
          </p:txBody>
        </p:sp>
        <p:sp>
          <p:nvSpPr>
            <p:cNvPr id="25" name="Oval 41"/>
            <p:cNvSpPr>
              <a:spLocks noChangeArrowheads="1"/>
            </p:cNvSpPr>
            <p:nvPr/>
          </p:nvSpPr>
          <p:spPr bwMode="auto">
            <a:xfrm>
              <a:off x="3488049" y="4593112"/>
              <a:ext cx="151935" cy="304651"/>
            </a:xfrm>
            <a:prstGeom prst="ellipse">
              <a:avLst/>
            </a:prstGeom>
            <a:solidFill>
              <a:srgbClr val="969696"/>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749" tIns="31315" rIns="32210" bIns="31315" anchor="ctr"/>
            <a:lstStyle/>
            <a:p>
              <a:endParaRPr lang="en-US"/>
            </a:p>
          </p:txBody>
        </p:sp>
      </p:grpSp>
    </p:spTree>
    <p:extLst>
      <p:ext uri="{BB962C8B-B14F-4D97-AF65-F5344CB8AC3E}">
        <p14:creationId xmlns:p14="http://schemas.microsoft.com/office/powerpoint/2010/main" val="165892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ounded Rectangle 79"/>
          <p:cNvSpPr/>
          <p:nvPr/>
        </p:nvSpPr>
        <p:spPr>
          <a:xfrm>
            <a:off x="7369448" y="5862316"/>
            <a:ext cx="1656528" cy="8836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58" name="Table 57"/>
          <p:cNvGraphicFramePr>
            <a:graphicFrameLocks noGrp="1"/>
          </p:cNvGraphicFramePr>
          <p:nvPr>
            <p:extLst>
              <p:ext uri="{D42A27DB-BD31-4B8C-83A1-F6EECF244321}">
                <p14:modId xmlns:p14="http://schemas.microsoft.com/office/powerpoint/2010/main" val="2514590616"/>
              </p:ext>
            </p:extLst>
          </p:nvPr>
        </p:nvGraphicFramePr>
        <p:xfrm>
          <a:off x="4800600" y="3352800"/>
          <a:ext cx="3810000" cy="1316477"/>
        </p:xfrm>
        <a:graphic>
          <a:graphicData uri="http://schemas.openxmlformats.org/drawingml/2006/table">
            <a:tbl>
              <a:tblPr firstRow="1" bandRow="1">
                <a:tableStyleId>{5C22544A-7EE6-4342-B048-85BDC9FD1C3A}</a:tableStyleId>
              </a:tblPr>
              <a:tblGrid>
                <a:gridCol w="818444"/>
                <a:gridCol w="747889"/>
                <a:gridCol w="747889"/>
                <a:gridCol w="747889"/>
                <a:gridCol w="747889"/>
              </a:tblGrid>
              <a:tr h="286673">
                <a:tc>
                  <a:txBody>
                    <a:bodyPr/>
                    <a:lstStyle/>
                    <a:p>
                      <a:pPr algn="l" fontAlgn="b"/>
                      <a:r>
                        <a:rPr lang="en-US" sz="1100" b="0" i="0" u="none" strike="noStrike" dirty="0">
                          <a:solidFill>
                            <a:srgbClr val="000000"/>
                          </a:solidFill>
                          <a:effectLst/>
                          <a:latin typeface="Calibri"/>
                        </a:rPr>
                        <a:t> </a:t>
                      </a:r>
                    </a:p>
                  </a:txBody>
                  <a:tcPr marL="9525" marR="9525" marT="9525" marB="0" anchor="b">
                    <a:lnB w="12700" cap="flat" cmpd="sng" algn="ctr">
                      <a:solidFill>
                        <a:schemeClr val="tx1"/>
                      </a:solidFill>
                      <a:prstDash val="solid"/>
                      <a:round/>
                      <a:headEnd type="none" w="med" len="med"/>
                      <a:tailEnd type="none" w="med" len="med"/>
                    </a:lnB>
                    <a:noFill/>
                  </a:tcPr>
                </a:tc>
                <a:tc gridSpan="2">
                  <a:txBody>
                    <a:bodyPr/>
                    <a:lstStyle/>
                    <a:p>
                      <a:pPr algn="ctr" fontAlgn="b"/>
                      <a:r>
                        <a:rPr lang="en-US" sz="1400" b="1" i="0" u="none" strike="noStrike" dirty="0" smtClean="0">
                          <a:solidFill>
                            <a:srgbClr val="FFFFFF"/>
                          </a:solidFill>
                          <a:effectLst/>
                          <a:latin typeface="Arial" pitchFamily="34" charset="0"/>
                          <a:cs typeface="Arial" pitchFamily="34" charset="0"/>
                        </a:rPr>
                        <a:t> Negative</a:t>
                      </a:r>
                      <a:endParaRPr lang="en-US" sz="1400" b="1" i="0" u="none" strike="noStrike" dirty="0">
                        <a:solidFill>
                          <a:srgbClr val="FFFFFF"/>
                        </a:solidFill>
                        <a:effectLst/>
                        <a:latin typeface="Arial" pitchFamily="34" charset="0"/>
                        <a:cs typeface="Arial" pitchFamily="34" charset="0"/>
                      </a:endParaRPr>
                    </a:p>
                  </a:txBody>
                  <a:tcPr marL="9525" marR="9525" marT="9525" marB="0" anchor="ctr">
                    <a:lnB w="12700" cap="flat" cmpd="sng" algn="ctr">
                      <a:solidFill>
                        <a:schemeClr val="tx1"/>
                      </a:solidFill>
                      <a:prstDash val="solid"/>
                      <a:round/>
                      <a:headEnd type="none" w="med" len="med"/>
                      <a:tailEnd type="none" w="med" len="med"/>
                    </a:lnB>
                    <a:solidFill>
                      <a:srgbClr val="CC0000"/>
                    </a:solidFill>
                  </a:tcPr>
                </a:tc>
                <a:tc hMerge="1">
                  <a:txBody>
                    <a:bodyPr/>
                    <a:lstStyle/>
                    <a:p>
                      <a:endParaRPr lang="en-US"/>
                    </a:p>
                  </a:txBody>
                  <a:tcPr>
                    <a:noFill/>
                  </a:tcPr>
                </a:tc>
                <a:tc gridSpan="2">
                  <a:txBody>
                    <a:bodyPr/>
                    <a:lstStyle/>
                    <a:p>
                      <a:pPr algn="ctr" fontAlgn="b"/>
                      <a:r>
                        <a:rPr lang="en-US" sz="1400" b="1" i="0" u="none" strike="noStrike" dirty="0" smtClean="0">
                          <a:solidFill>
                            <a:srgbClr val="FFFFFF"/>
                          </a:solidFill>
                          <a:effectLst/>
                          <a:latin typeface="Arial" pitchFamily="34" charset="0"/>
                          <a:cs typeface="Arial" pitchFamily="34" charset="0"/>
                        </a:rPr>
                        <a:t>Positive</a:t>
                      </a:r>
                      <a:endParaRPr lang="en-US" sz="1400" b="1" i="0" u="none" strike="noStrike" dirty="0">
                        <a:solidFill>
                          <a:srgbClr val="FFFFFF"/>
                        </a:solidFill>
                        <a:effectLst/>
                        <a:latin typeface="Arial" pitchFamily="34" charset="0"/>
                        <a:cs typeface="Arial"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tx2"/>
                    </a:solidFill>
                  </a:tcPr>
                </a:tc>
                <a:tc hMerge="1">
                  <a:txBody>
                    <a:bodyPr/>
                    <a:lstStyle/>
                    <a:p>
                      <a:endParaRPr lang="en-US"/>
                    </a:p>
                  </a:txBody>
                  <a:tcPr>
                    <a:noFill/>
                  </a:tcPr>
                </a:tc>
              </a:tr>
              <a:tr h="365080">
                <a:tc>
                  <a:txBody>
                    <a:bodyPr/>
                    <a:lstStyle/>
                    <a:p>
                      <a:pPr algn="l" fontAlgn="b"/>
                      <a:r>
                        <a:rPr lang="en-US" sz="1100" b="0" i="0" u="none" strike="noStrike" dirty="0">
                          <a:solidFill>
                            <a:srgbClr val="000000"/>
                          </a:solidFill>
                          <a:effectLst/>
                          <a:latin typeface="Calibri"/>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800" b="1" i="0" u="none" strike="noStrike" dirty="0">
                          <a:solidFill>
                            <a:srgbClr val="000000"/>
                          </a:solidFill>
                          <a:effectLst/>
                          <a:latin typeface="Calibri"/>
                        </a:rPr>
                        <a:t>MFI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800" b="1" i="0" u="none" strike="noStrike" dirty="0" err="1">
                          <a:solidFill>
                            <a:srgbClr val="000000"/>
                          </a:solidFill>
                          <a:effectLst/>
                          <a:latin typeface="Calibri"/>
                        </a:rPr>
                        <a:t>rSD</a:t>
                      </a:r>
                      <a:endParaRPr lang="en-US"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800" b="1" i="0" u="none" strike="noStrike" dirty="0">
                          <a:solidFill>
                            <a:srgbClr val="000000"/>
                          </a:solidFill>
                          <a:effectLst/>
                          <a:latin typeface="Calibri"/>
                        </a:rPr>
                        <a:t>MFI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800" b="1" i="0" u="none" strike="noStrike" dirty="0" err="1">
                          <a:solidFill>
                            <a:srgbClr val="000000"/>
                          </a:solidFill>
                          <a:effectLst/>
                          <a:latin typeface="Calibri"/>
                        </a:rPr>
                        <a:t>rSD</a:t>
                      </a:r>
                      <a:endParaRPr lang="en-US"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8847">
                <a:tc>
                  <a:txBody>
                    <a:bodyPr/>
                    <a:lstStyle/>
                    <a:p>
                      <a:pPr algn="l" fontAlgn="b"/>
                      <a:r>
                        <a:rPr lang="en-US" sz="1600" b="1" i="0" u="none" strike="noStrike" dirty="0">
                          <a:solidFill>
                            <a:srgbClr val="000000"/>
                          </a:solidFill>
                          <a:effectLst/>
                          <a:latin typeface="Calibri"/>
                        </a:rPr>
                        <a:t>No Comp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b="1" i="0" u="none" strike="noStrike" dirty="0">
                          <a:solidFill>
                            <a:srgbClr val="000000"/>
                          </a:solidFill>
                          <a:effectLst/>
                          <a:latin typeface="Calibri"/>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b="1" i="0" u="none" strike="noStrike" dirty="0">
                          <a:solidFill>
                            <a:srgbClr val="000000"/>
                          </a:solidFill>
                          <a:effectLst/>
                          <a:latin typeface="Calibri"/>
                        </a:rPr>
                        <a:t>3098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5877">
                <a:tc>
                  <a:txBody>
                    <a:bodyPr/>
                    <a:lstStyle/>
                    <a:p>
                      <a:pPr algn="l" fontAlgn="b"/>
                      <a:r>
                        <a:rPr lang="en-US" sz="1600" b="1" i="0" u="none" strike="noStrike">
                          <a:solidFill>
                            <a:srgbClr val="000000"/>
                          </a:solidFill>
                          <a:effectLst/>
                          <a:latin typeface="Calibri"/>
                        </a:rPr>
                        <a:t>Comp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b="1" i="0" u="none" strike="noStrike" dirty="0" smtClean="0">
                          <a:solidFill>
                            <a:srgbClr val="000000"/>
                          </a:solidFill>
                          <a:effectLst/>
                          <a:latin typeface="Calibri"/>
                        </a:rPr>
                        <a:t>            </a:t>
                      </a:r>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 name="Title 1"/>
          <p:cNvSpPr>
            <a:spLocks noGrp="1"/>
          </p:cNvSpPr>
          <p:nvPr>
            <p:ph type="title"/>
          </p:nvPr>
        </p:nvSpPr>
        <p:spPr/>
        <p:txBody>
          <a:bodyPr>
            <a:noAutofit/>
          </a:bodyPr>
          <a:lstStyle/>
          <a:p>
            <a:r>
              <a:rPr lang="en-US" sz="2600" dirty="0"/>
              <a:t>Fluorescence Spillover </a:t>
            </a:r>
            <a:r>
              <a:rPr lang="en-US" sz="2600" dirty="0" smtClean="0"/>
              <a:t>Introduces </a:t>
            </a:r>
            <a:r>
              <a:rPr lang="en-US" sz="2600" dirty="0"/>
              <a:t>Background / Spread Into Other Detectors</a:t>
            </a:r>
          </a:p>
        </p:txBody>
      </p:sp>
      <p:pic>
        <p:nvPicPr>
          <p:cNvPr id="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866" y="3420413"/>
            <a:ext cx="2770061" cy="2770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523715" y="1373564"/>
            <a:ext cx="4677644" cy="1920089"/>
            <a:chOff x="576404" y="1204111"/>
            <a:chExt cx="4677644" cy="1920089"/>
          </a:xfrm>
        </p:grpSpPr>
        <p:pic>
          <p:nvPicPr>
            <p:cNvPr id="5"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36387" t="10779" b="9440"/>
            <a:stretch/>
          </p:blipFill>
          <p:spPr bwMode="auto">
            <a:xfrm>
              <a:off x="762000" y="1204111"/>
              <a:ext cx="4492048" cy="171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3" t="10780" r="95045"/>
            <a:stretch/>
          </p:blipFill>
          <p:spPr bwMode="auto">
            <a:xfrm>
              <a:off x="576404" y="1204111"/>
              <a:ext cx="350067" cy="1920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bwMode="auto">
            <a:xfrm>
              <a:off x="751437" y="2737684"/>
              <a:ext cx="198589" cy="308337"/>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000" kern="0">
                <a:solidFill>
                  <a:srgbClr val="FFFFFF"/>
                </a:solidFill>
                <a:latin typeface="Verdana" charset="0"/>
              </a:endParaRPr>
            </a:p>
          </p:txBody>
        </p:sp>
      </p:grpSp>
      <p:grpSp>
        <p:nvGrpSpPr>
          <p:cNvPr id="8" name="Group 7"/>
          <p:cNvGrpSpPr/>
          <p:nvPr/>
        </p:nvGrpSpPr>
        <p:grpSpPr>
          <a:xfrm>
            <a:off x="3092791" y="2272378"/>
            <a:ext cx="2094151" cy="807033"/>
            <a:chOff x="5780646" y="2286000"/>
            <a:chExt cx="2372754" cy="914400"/>
          </a:xfrm>
        </p:grpSpPr>
        <p:cxnSp>
          <p:nvCxnSpPr>
            <p:cNvPr id="9" name="Straight Connector 8"/>
            <p:cNvCxnSpPr/>
            <p:nvPr/>
          </p:nvCxnSpPr>
          <p:spPr bwMode="auto">
            <a:xfrm>
              <a:off x="7239000" y="2286000"/>
              <a:ext cx="914400" cy="914400"/>
            </a:xfrm>
            <a:prstGeom prst="line">
              <a:avLst/>
            </a:prstGeom>
            <a:solidFill>
              <a:srgbClr val="003AAE"/>
            </a:solidFill>
            <a:ln w="9525" cap="flat" cmpd="sng" algn="ctr">
              <a:solidFill>
                <a:srgbClr val="FFFFFF"/>
              </a:solidFill>
              <a:prstDash val="solid"/>
              <a:round/>
              <a:headEnd type="none" w="med" len="med"/>
              <a:tailEnd type="none" w="med" len="med"/>
            </a:ln>
            <a:effectLst/>
          </p:spPr>
        </p:cxnSp>
        <p:pic>
          <p:nvPicPr>
            <p:cNvPr id="10"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l="70368" t="67850" r="15827" b="19594"/>
            <a:stretch/>
          </p:blipFill>
          <p:spPr bwMode="auto">
            <a:xfrm>
              <a:off x="5780646" y="2660047"/>
              <a:ext cx="1104523" cy="306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 Box 4"/>
          <p:cNvSpPr txBox="1">
            <a:spLocks noChangeArrowheads="1"/>
          </p:cNvSpPr>
          <p:nvPr/>
        </p:nvSpPr>
        <p:spPr bwMode="auto">
          <a:xfrm>
            <a:off x="5421688" y="1298123"/>
            <a:ext cx="3352752" cy="830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lIns="91437" tIns="45719" rIns="91437" bIns="45719">
            <a:spAutoFit/>
          </a:bodyPr>
          <a:lstStyle>
            <a:lvl1pPr defTabSz="1298575">
              <a:defRPr sz="2400">
                <a:solidFill>
                  <a:schemeClr val="tx1"/>
                </a:solidFill>
                <a:latin typeface="Arial" charset="0"/>
                <a:ea typeface="Geneva" pitchFamily="-96" charset="-128"/>
              </a:defRPr>
            </a:lvl1pPr>
            <a:lvl2pPr marL="742950" indent="-285750" defTabSz="1298575">
              <a:defRPr sz="2400">
                <a:solidFill>
                  <a:schemeClr val="tx1"/>
                </a:solidFill>
                <a:latin typeface="Arial" charset="0"/>
                <a:ea typeface="Geneva" pitchFamily="-96" charset="-128"/>
              </a:defRPr>
            </a:lvl2pPr>
            <a:lvl3pPr marL="1143000" indent="-228600" defTabSz="1298575">
              <a:defRPr sz="2400">
                <a:solidFill>
                  <a:schemeClr val="tx1"/>
                </a:solidFill>
                <a:latin typeface="Arial" charset="0"/>
                <a:ea typeface="Geneva" pitchFamily="-96" charset="-128"/>
              </a:defRPr>
            </a:lvl3pPr>
            <a:lvl4pPr marL="1600200" indent="-228600" defTabSz="1298575">
              <a:defRPr sz="2400">
                <a:solidFill>
                  <a:schemeClr val="tx1"/>
                </a:solidFill>
                <a:latin typeface="Arial" charset="0"/>
                <a:ea typeface="Geneva" pitchFamily="-96" charset="-128"/>
              </a:defRPr>
            </a:lvl4pPr>
            <a:lvl5pPr marL="2057400" indent="-228600" defTabSz="1298575">
              <a:defRPr sz="2400">
                <a:solidFill>
                  <a:schemeClr val="tx1"/>
                </a:solidFill>
                <a:latin typeface="Arial" charset="0"/>
                <a:ea typeface="Geneva" pitchFamily="-96" charset="-128"/>
              </a:defRPr>
            </a:lvl5pPr>
            <a:lvl6pPr marL="2514600" indent="-228600" defTabSz="1298575" eaLnBrk="0" fontAlgn="base" hangingPunct="0">
              <a:spcBef>
                <a:spcPct val="0"/>
              </a:spcBef>
              <a:spcAft>
                <a:spcPct val="0"/>
              </a:spcAft>
              <a:defRPr sz="2400">
                <a:solidFill>
                  <a:schemeClr val="tx1"/>
                </a:solidFill>
                <a:latin typeface="Arial" charset="0"/>
                <a:ea typeface="Geneva" pitchFamily="-96" charset="-128"/>
              </a:defRPr>
            </a:lvl6pPr>
            <a:lvl7pPr marL="2971800" indent="-228600" defTabSz="1298575" eaLnBrk="0" fontAlgn="base" hangingPunct="0">
              <a:spcBef>
                <a:spcPct val="0"/>
              </a:spcBef>
              <a:spcAft>
                <a:spcPct val="0"/>
              </a:spcAft>
              <a:defRPr sz="2400">
                <a:solidFill>
                  <a:schemeClr val="tx1"/>
                </a:solidFill>
                <a:latin typeface="Arial" charset="0"/>
                <a:ea typeface="Geneva" pitchFamily="-96" charset="-128"/>
              </a:defRPr>
            </a:lvl7pPr>
            <a:lvl8pPr marL="3429000" indent="-228600" defTabSz="1298575" eaLnBrk="0" fontAlgn="base" hangingPunct="0">
              <a:spcBef>
                <a:spcPct val="0"/>
              </a:spcBef>
              <a:spcAft>
                <a:spcPct val="0"/>
              </a:spcAft>
              <a:defRPr sz="2400">
                <a:solidFill>
                  <a:schemeClr val="tx1"/>
                </a:solidFill>
                <a:latin typeface="Arial" charset="0"/>
                <a:ea typeface="Geneva" pitchFamily="-96" charset="-128"/>
              </a:defRPr>
            </a:lvl8pPr>
            <a:lvl9pPr marL="3886200" indent="-228600" defTabSz="1298575" eaLnBrk="0" fontAlgn="base" hangingPunct="0">
              <a:spcBef>
                <a:spcPct val="0"/>
              </a:spcBef>
              <a:spcAft>
                <a:spcPct val="0"/>
              </a:spcAft>
              <a:defRPr sz="2400">
                <a:solidFill>
                  <a:schemeClr val="tx1"/>
                </a:solidFill>
                <a:latin typeface="Arial" charset="0"/>
                <a:ea typeface="Geneva" pitchFamily="-96" charset="-128"/>
              </a:defRPr>
            </a:lvl9pPr>
          </a:lstStyle>
          <a:p>
            <a:pPr>
              <a:defRPr/>
            </a:pPr>
            <a:r>
              <a:rPr lang="en-US" sz="1600" kern="0" dirty="0" smtClean="0">
                <a:solidFill>
                  <a:srgbClr val="000099"/>
                </a:solidFill>
              </a:rPr>
              <a:t>Fluorochromes </a:t>
            </a:r>
            <a:r>
              <a:rPr lang="en-US" sz="1600" kern="0" dirty="0">
                <a:solidFill>
                  <a:srgbClr val="000099"/>
                </a:solidFill>
              </a:rPr>
              <a:t>spillover into other </a:t>
            </a:r>
            <a:r>
              <a:rPr lang="en-US" sz="1600" kern="0" dirty="0" smtClean="0">
                <a:solidFill>
                  <a:srgbClr val="000099"/>
                </a:solidFill>
              </a:rPr>
              <a:t>detectors; e.g. </a:t>
            </a:r>
            <a:r>
              <a:rPr lang="en-US" sz="1600" kern="0" dirty="0" err="1" smtClean="0">
                <a:solidFill>
                  <a:srgbClr val="000099"/>
                </a:solidFill>
              </a:rPr>
              <a:t>PerCP</a:t>
            </a:r>
            <a:r>
              <a:rPr lang="en-US" sz="1600" kern="0" dirty="0" smtClean="0">
                <a:solidFill>
                  <a:srgbClr val="000099"/>
                </a:solidFill>
              </a:rPr>
              <a:t>-Cy</a:t>
            </a:r>
            <a:r>
              <a:rPr lang="en-US" sz="1600" kern="0" dirty="0" smtClean="0">
                <a:solidFill>
                  <a:srgbClr val="000099"/>
                </a:solidFill>
                <a:latin typeface="Arial"/>
                <a:cs typeface="Arial"/>
              </a:rPr>
              <a:t>™ </a:t>
            </a:r>
            <a:r>
              <a:rPr lang="en-US" sz="1600" kern="0" dirty="0" smtClean="0">
                <a:solidFill>
                  <a:srgbClr val="000099"/>
                </a:solidFill>
              </a:rPr>
              <a:t>5.5 spills into the PE-Cy7 detector.</a:t>
            </a:r>
            <a:endParaRPr lang="en-US" sz="1600" kern="0" dirty="0">
              <a:solidFill>
                <a:srgbClr val="000099"/>
              </a:solidFill>
            </a:endParaRPr>
          </a:p>
        </p:txBody>
      </p:sp>
      <p:cxnSp>
        <p:nvCxnSpPr>
          <p:cNvPr id="12" name="Straight Arrow Connector 11"/>
          <p:cNvCxnSpPr/>
          <p:nvPr/>
        </p:nvCxnSpPr>
        <p:spPr bwMode="auto">
          <a:xfrm>
            <a:off x="3064234" y="4621536"/>
            <a:ext cx="0" cy="691616"/>
          </a:xfrm>
          <a:prstGeom prst="straightConnector1">
            <a:avLst/>
          </a:prstGeom>
          <a:noFill/>
          <a:ln w="25400" cap="flat" cmpd="sng" algn="ctr">
            <a:solidFill>
              <a:srgbClr val="003AAE"/>
            </a:solidFill>
            <a:prstDash val="solid"/>
            <a:headEnd type="none" w="med" len="med"/>
            <a:tailEnd type="arrow"/>
          </a:ln>
          <a:effectLst>
            <a:outerShdw blurRad="40000" dist="20000" dir="5400000" rotWithShape="0">
              <a:srgbClr val="000000">
                <a:alpha val="38000"/>
              </a:srgbClr>
            </a:outerShdw>
          </a:effectLst>
        </p:spPr>
      </p:cxnSp>
      <p:cxnSp>
        <p:nvCxnSpPr>
          <p:cNvPr id="13" name="Straight Arrow Connector 12"/>
          <p:cNvCxnSpPr/>
          <p:nvPr/>
        </p:nvCxnSpPr>
        <p:spPr bwMode="auto">
          <a:xfrm>
            <a:off x="6705600" y="4333915"/>
            <a:ext cx="914400" cy="914400"/>
          </a:xfrm>
          <a:prstGeom prst="straightConnector1">
            <a:avLst/>
          </a:prstGeom>
          <a:solidFill>
            <a:srgbClr val="003AAE"/>
          </a:solidFill>
          <a:ln w="9525" cap="flat" cmpd="sng" algn="ctr">
            <a:solidFill>
              <a:srgbClr val="FFFFFF"/>
            </a:solidFill>
            <a:prstDash val="solid"/>
            <a:round/>
            <a:headEnd type="none" w="med" len="med"/>
            <a:tailEnd type="arrow"/>
          </a:ln>
          <a:effectLst/>
        </p:spPr>
      </p:cxnSp>
      <p:sp>
        <p:nvSpPr>
          <p:cNvPr id="14" name="Text Box 4"/>
          <p:cNvSpPr txBox="1">
            <a:spLocks noChangeArrowheads="1"/>
          </p:cNvSpPr>
          <p:nvPr/>
        </p:nvSpPr>
        <p:spPr bwMode="auto">
          <a:xfrm>
            <a:off x="5325256" y="2219728"/>
            <a:ext cx="3352752" cy="830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lIns="91437" tIns="45719" rIns="91437" bIns="45719">
            <a:spAutoFit/>
          </a:bodyPr>
          <a:lstStyle>
            <a:lvl1pPr defTabSz="1298575">
              <a:defRPr sz="2400">
                <a:solidFill>
                  <a:schemeClr val="tx1"/>
                </a:solidFill>
                <a:latin typeface="Arial" charset="0"/>
                <a:ea typeface="Geneva" pitchFamily="-96" charset="-128"/>
              </a:defRPr>
            </a:lvl1pPr>
            <a:lvl2pPr marL="742950" indent="-285750" defTabSz="1298575">
              <a:defRPr sz="2400">
                <a:solidFill>
                  <a:schemeClr val="tx1"/>
                </a:solidFill>
                <a:latin typeface="Arial" charset="0"/>
                <a:ea typeface="Geneva" pitchFamily="-96" charset="-128"/>
              </a:defRPr>
            </a:lvl2pPr>
            <a:lvl3pPr marL="1143000" indent="-228600" defTabSz="1298575">
              <a:defRPr sz="2400">
                <a:solidFill>
                  <a:schemeClr val="tx1"/>
                </a:solidFill>
                <a:latin typeface="Arial" charset="0"/>
                <a:ea typeface="Geneva" pitchFamily="-96" charset="-128"/>
              </a:defRPr>
            </a:lvl3pPr>
            <a:lvl4pPr marL="1600200" indent="-228600" defTabSz="1298575">
              <a:defRPr sz="2400">
                <a:solidFill>
                  <a:schemeClr val="tx1"/>
                </a:solidFill>
                <a:latin typeface="Arial" charset="0"/>
                <a:ea typeface="Geneva" pitchFamily="-96" charset="-128"/>
              </a:defRPr>
            </a:lvl4pPr>
            <a:lvl5pPr marL="2057400" indent="-228600" defTabSz="1298575">
              <a:defRPr sz="2400">
                <a:solidFill>
                  <a:schemeClr val="tx1"/>
                </a:solidFill>
                <a:latin typeface="Arial" charset="0"/>
                <a:ea typeface="Geneva" pitchFamily="-96" charset="-128"/>
              </a:defRPr>
            </a:lvl5pPr>
            <a:lvl6pPr marL="2514600" indent="-228600" defTabSz="1298575" eaLnBrk="0" fontAlgn="base" hangingPunct="0">
              <a:spcBef>
                <a:spcPct val="0"/>
              </a:spcBef>
              <a:spcAft>
                <a:spcPct val="0"/>
              </a:spcAft>
              <a:defRPr sz="2400">
                <a:solidFill>
                  <a:schemeClr val="tx1"/>
                </a:solidFill>
                <a:latin typeface="Arial" charset="0"/>
                <a:ea typeface="Geneva" pitchFamily="-96" charset="-128"/>
              </a:defRPr>
            </a:lvl6pPr>
            <a:lvl7pPr marL="2971800" indent="-228600" defTabSz="1298575" eaLnBrk="0" fontAlgn="base" hangingPunct="0">
              <a:spcBef>
                <a:spcPct val="0"/>
              </a:spcBef>
              <a:spcAft>
                <a:spcPct val="0"/>
              </a:spcAft>
              <a:defRPr sz="2400">
                <a:solidFill>
                  <a:schemeClr val="tx1"/>
                </a:solidFill>
                <a:latin typeface="Arial" charset="0"/>
                <a:ea typeface="Geneva" pitchFamily="-96" charset="-128"/>
              </a:defRPr>
            </a:lvl7pPr>
            <a:lvl8pPr marL="3429000" indent="-228600" defTabSz="1298575" eaLnBrk="0" fontAlgn="base" hangingPunct="0">
              <a:spcBef>
                <a:spcPct val="0"/>
              </a:spcBef>
              <a:spcAft>
                <a:spcPct val="0"/>
              </a:spcAft>
              <a:defRPr sz="2400">
                <a:solidFill>
                  <a:schemeClr val="tx1"/>
                </a:solidFill>
                <a:latin typeface="Arial" charset="0"/>
                <a:ea typeface="Geneva" pitchFamily="-96" charset="-128"/>
              </a:defRPr>
            </a:lvl8pPr>
            <a:lvl9pPr marL="3886200" indent="-228600" defTabSz="1298575" eaLnBrk="0" fontAlgn="base" hangingPunct="0">
              <a:spcBef>
                <a:spcPct val="0"/>
              </a:spcBef>
              <a:spcAft>
                <a:spcPct val="0"/>
              </a:spcAft>
              <a:defRPr sz="2400">
                <a:solidFill>
                  <a:schemeClr val="tx1"/>
                </a:solidFill>
                <a:latin typeface="Arial" charset="0"/>
                <a:ea typeface="Geneva" pitchFamily="-96" charset="-128"/>
              </a:defRPr>
            </a:lvl9pPr>
          </a:lstStyle>
          <a:p>
            <a:pPr>
              <a:defRPr/>
            </a:pPr>
            <a:r>
              <a:rPr lang="en-US" sz="1600" kern="0" dirty="0" smtClean="0">
                <a:solidFill>
                  <a:srgbClr val="000099"/>
                </a:solidFill>
              </a:rPr>
              <a:t>This fluorescence spillover contributes </a:t>
            </a:r>
            <a:r>
              <a:rPr lang="en-US" sz="1600" kern="0" dirty="0">
                <a:solidFill>
                  <a:srgbClr val="000099"/>
                </a:solidFill>
              </a:rPr>
              <a:t>to </a:t>
            </a:r>
            <a:endParaRPr lang="en-US" sz="1600" kern="0" dirty="0" smtClean="0">
              <a:solidFill>
                <a:srgbClr val="000099"/>
              </a:solidFill>
            </a:endParaRPr>
          </a:p>
          <a:p>
            <a:pPr marL="457200" indent="-176213">
              <a:buFont typeface="Arial" pitchFamily="34" charset="0"/>
              <a:buChar char="•"/>
              <a:defRPr/>
            </a:pPr>
            <a:r>
              <a:rPr lang="en-US" sz="1600" kern="0" dirty="0" smtClean="0">
                <a:solidFill>
                  <a:srgbClr val="000099"/>
                </a:solidFill>
              </a:rPr>
              <a:t>increased background (MFI)</a:t>
            </a:r>
            <a:endParaRPr lang="en-US" sz="1600" kern="0" dirty="0">
              <a:solidFill>
                <a:srgbClr val="000099"/>
              </a:solidFill>
            </a:endParaRPr>
          </a:p>
        </p:txBody>
      </p:sp>
      <p:sp>
        <p:nvSpPr>
          <p:cNvPr id="15" name="Text Box 4"/>
          <p:cNvSpPr txBox="1">
            <a:spLocks noChangeArrowheads="1"/>
          </p:cNvSpPr>
          <p:nvPr/>
        </p:nvSpPr>
        <p:spPr bwMode="auto">
          <a:xfrm>
            <a:off x="5644668" y="2993185"/>
            <a:ext cx="3065643" cy="33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lIns="91437" tIns="45719" rIns="91437" bIns="45719">
            <a:spAutoFit/>
          </a:bodyPr>
          <a:lstStyle>
            <a:lvl1pPr defTabSz="1298575">
              <a:defRPr sz="2400">
                <a:solidFill>
                  <a:schemeClr val="tx1"/>
                </a:solidFill>
                <a:latin typeface="Arial" charset="0"/>
                <a:ea typeface="Geneva" pitchFamily="-96" charset="-128"/>
              </a:defRPr>
            </a:lvl1pPr>
            <a:lvl2pPr marL="742950" indent="-285750" defTabSz="1298575">
              <a:defRPr sz="2400">
                <a:solidFill>
                  <a:schemeClr val="tx1"/>
                </a:solidFill>
                <a:latin typeface="Arial" charset="0"/>
                <a:ea typeface="Geneva" pitchFamily="-96" charset="-128"/>
              </a:defRPr>
            </a:lvl2pPr>
            <a:lvl3pPr marL="1143000" indent="-228600" defTabSz="1298575">
              <a:defRPr sz="2400">
                <a:solidFill>
                  <a:schemeClr val="tx1"/>
                </a:solidFill>
                <a:latin typeface="Arial" charset="0"/>
                <a:ea typeface="Geneva" pitchFamily="-96" charset="-128"/>
              </a:defRPr>
            </a:lvl3pPr>
            <a:lvl4pPr marL="1600200" indent="-228600" defTabSz="1298575">
              <a:defRPr sz="2400">
                <a:solidFill>
                  <a:schemeClr val="tx1"/>
                </a:solidFill>
                <a:latin typeface="Arial" charset="0"/>
                <a:ea typeface="Geneva" pitchFamily="-96" charset="-128"/>
              </a:defRPr>
            </a:lvl4pPr>
            <a:lvl5pPr marL="2057400" indent="-228600" defTabSz="1298575">
              <a:defRPr sz="2400">
                <a:solidFill>
                  <a:schemeClr val="tx1"/>
                </a:solidFill>
                <a:latin typeface="Arial" charset="0"/>
                <a:ea typeface="Geneva" pitchFamily="-96" charset="-128"/>
              </a:defRPr>
            </a:lvl5pPr>
            <a:lvl6pPr marL="2514600" indent="-228600" defTabSz="1298575" eaLnBrk="0" fontAlgn="base" hangingPunct="0">
              <a:spcBef>
                <a:spcPct val="0"/>
              </a:spcBef>
              <a:spcAft>
                <a:spcPct val="0"/>
              </a:spcAft>
              <a:defRPr sz="2400">
                <a:solidFill>
                  <a:schemeClr val="tx1"/>
                </a:solidFill>
                <a:latin typeface="Arial" charset="0"/>
                <a:ea typeface="Geneva" pitchFamily="-96" charset="-128"/>
              </a:defRPr>
            </a:lvl6pPr>
            <a:lvl7pPr marL="2971800" indent="-228600" defTabSz="1298575" eaLnBrk="0" fontAlgn="base" hangingPunct="0">
              <a:spcBef>
                <a:spcPct val="0"/>
              </a:spcBef>
              <a:spcAft>
                <a:spcPct val="0"/>
              </a:spcAft>
              <a:defRPr sz="2400">
                <a:solidFill>
                  <a:schemeClr val="tx1"/>
                </a:solidFill>
                <a:latin typeface="Arial" charset="0"/>
                <a:ea typeface="Geneva" pitchFamily="-96" charset="-128"/>
              </a:defRPr>
            </a:lvl7pPr>
            <a:lvl8pPr marL="3429000" indent="-228600" defTabSz="1298575" eaLnBrk="0" fontAlgn="base" hangingPunct="0">
              <a:spcBef>
                <a:spcPct val="0"/>
              </a:spcBef>
              <a:spcAft>
                <a:spcPct val="0"/>
              </a:spcAft>
              <a:defRPr sz="2400">
                <a:solidFill>
                  <a:schemeClr val="tx1"/>
                </a:solidFill>
                <a:latin typeface="Arial" charset="0"/>
                <a:ea typeface="Geneva" pitchFamily="-96" charset="-128"/>
              </a:defRPr>
            </a:lvl8pPr>
            <a:lvl9pPr marL="3886200" indent="-228600" defTabSz="1298575" eaLnBrk="0" fontAlgn="base" hangingPunct="0">
              <a:spcBef>
                <a:spcPct val="0"/>
              </a:spcBef>
              <a:spcAft>
                <a:spcPct val="0"/>
              </a:spcAft>
              <a:defRPr sz="2400">
                <a:solidFill>
                  <a:schemeClr val="tx1"/>
                </a:solidFill>
                <a:latin typeface="Arial" charset="0"/>
                <a:ea typeface="Geneva" pitchFamily="-96" charset="-128"/>
              </a:defRPr>
            </a:lvl9pPr>
          </a:lstStyle>
          <a:p>
            <a:pPr marL="168275" indent="-168275">
              <a:buFont typeface="Arial" pitchFamily="34" charset="0"/>
              <a:buChar char="•"/>
              <a:defRPr/>
            </a:pPr>
            <a:r>
              <a:rPr lang="en-US" sz="1600" kern="0" dirty="0" smtClean="0">
                <a:solidFill>
                  <a:srgbClr val="000099"/>
                </a:solidFill>
              </a:rPr>
              <a:t>spread (rSD)   </a:t>
            </a:r>
            <a:endParaRPr lang="en-US" sz="1600" kern="0" dirty="0">
              <a:solidFill>
                <a:srgbClr val="000099"/>
              </a:solidFill>
            </a:endParaRPr>
          </a:p>
        </p:txBody>
      </p:sp>
      <p:pic>
        <p:nvPicPr>
          <p:cNvPr id="16"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1866" y="3420413"/>
            <a:ext cx="2770061" cy="2770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p:nvCxnSpPr>
        <p:spPr bwMode="auto">
          <a:xfrm>
            <a:off x="1938016" y="5319231"/>
            <a:ext cx="1781666" cy="0"/>
          </a:xfrm>
          <a:prstGeom prst="line">
            <a:avLst/>
          </a:prstGeom>
          <a:solidFill>
            <a:srgbClr val="003AAE"/>
          </a:solidFill>
          <a:ln w="9525" cap="flat" cmpd="sng" algn="ctr">
            <a:solidFill>
              <a:srgbClr val="000000"/>
            </a:solidFill>
            <a:prstDash val="solid"/>
            <a:round/>
            <a:headEnd type="none" w="med" len="med"/>
            <a:tailEnd type="none" w="med" len="med"/>
          </a:ln>
          <a:effectLst/>
        </p:spPr>
      </p:cxnSp>
      <p:grpSp>
        <p:nvGrpSpPr>
          <p:cNvPr id="18" name="Group 17"/>
          <p:cNvGrpSpPr/>
          <p:nvPr/>
        </p:nvGrpSpPr>
        <p:grpSpPr>
          <a:xfrm>
            <a:off x="889696" y="3333750"/>
            <a:ext cx="3072704" cy="2847199"/>
            <a:chOff x="3632896" y="3307535"/>
            <a:chExt cx="3072704" cy="2910901"/>
          </a:xfrm>
        </p:grpSpPr>
        <p:sp>
          <p:nvSpPr>
            <p:cNvPr id="19" name="Rectangle 18"/>
            <p:cNvSpPr/>
            <p:nvPr/>
          </p:nvSpPr>
          <p:spPr bwMode="auto">
            <a:xfrm>
              <a:off x="3632896" y="3307535"/>
              <a:ext cx="3072704" cy="304800"/>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000" kern="0">
                <a:solidFill>
                  <a:srgbClr val="FFFFFF"/>
                </a:solidFill>
                <a:latin typeface="Verdana" charset="0"/>
              </a:endParaRPr>
            </a:p>
          </p:txBody>
        </p:sp>
        <p:sp>
          <p:nvSpPr>
            <p:cNvPr id="20" name="Rectangle 19"/>
            <p:cNvSpPr/>
            <p:nvPr/>
          </p:nvSpPr>
          <p:spPr bwMode="auto">
            <a:xfrm rot="16200000">
              <a:off x="3376242" y="4667047"/>
              <a:ext cx="955139" cy="226366"/>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000" kern="0">
                <a:solidFill>
                  <a:srgbClr val="FFFFFF"/>
                </a:solidFill>
                <a:latin typeface="Verdana" charset="0"/>
              </a:endParaRPr>
            </a:p>
          </p:txBody>
        </p:sp>
        <p:sp>
          <p:nvSpPr>
            <p:cNvPr id="21" name="Rectangle 20"/>
            <p:cNvSpPr/>
            <p:nvPr/>
          </p:nvSpPr>
          <p:spPr bwMode="auto">
            <a:xfrm rot="16200000">
              <a:off x="2476400" y="4811642"/>
              <a:ext cx="2574407" cy="113923"/>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000" kern="0">
                <a:solidFill>
                  <a:srgbClr val="FFFFFF"/>
                </a:solidFill>
                <a:latin typeface="Verdana" charset="0"/>
              </a:endParaRPr>
            </a:p>
          </p:txBody>
        </p:sp>
        <p:sp>
          <p:nvSpPr>
            <p:cNvPr id="22" name="Rectangle 21"/>
            <p:cNvSpPr/>
            <p:nvPr/>
          </p:nvSpPr>
          <p:spPr bwMode="auto">
            <a:xfrm>
              <a:off x="3763603" y="6022860"/>
              <a:ext cx="2823903" cy="195576"/>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000" kern="0">
                <a:solidFill>
                  <a:srgbClr val="FFFFFF"/>
                </a:solidFill>
                <a:latin typeface="Verdana" charset="0"/>
              </a:endParaRPr>
            </a:p>
          </p:txBody>
        </p:sp>
        <p:sp>
          <p:nvSpPr>
            <p:cNvPr id="23" name="Rectangle 22"/>
            <p:cNvSpPr/>
            <p:nvPr/>
          </p:nvSpPr>
          <p:spPr bwMode="auto">
            <a:xfrm>
              <a:off x="4574241" y="5956398"/>
              <a:ext cx="1505600" cy="152400"/>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000" kern="0">
                <a:solidFill>
                  <a:srgbClr val="FFFFFF"/>
                </a:solidFill>
                <a:latin typeface="Verdana" charset="0"/>
              </a:endParaRPr>
            </a:p>
          </p:txBody>
        </p:sp>
        <p:sp>
          <p:nvSpPr>
            <p:cNvPr id="24" name="Rectangle 23"/>
            <p:cNvSpPr/>
            <p:nvPr/>
          </p:nvSpPr>
          <p:spPr bwMode="auto">
            <a:xfrm rot="16200000">
              <a:off x="5236194" y="4764876"/>
              <a:ext cx="2574407" cy="113923"/>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000" kern="0">
                <a:solidFill>
                  <a:srgbClr val="FFFFFF"/>
                </a:solidFill>
                <a:latin typeface="Verdana" charset="0"/>
              </a:endParaRPr>
            </a:p>
          </p:txBody>
        </p:sp>
      </p:grpSp>
      <p:sp>
        <p:nvSpPr>
          <p:cNvPr id="25" name="TextBox 24"/>
          <p:cNvSpPr txBox="1"/>
          <p:nvPr/>
        </p:nvSpPr>
        <p:spPr>
          <a:xfrm rot="16200000">
            <a:off x="610454" y="4486559"/>
            <a:ext cx="925253" cy="338554"/>
          </a:xfrm>
          <a:prstGeom prst="rect">
            <a:avLst/>
          </a:prstGeom>
          <a:noFill/>
        </p:spPr>
        <p:txBody>
          <a:bodyPr wrap="none" rtlCol="0">
            <a:spAutoFit/>
          </a:bodyPr>
          <a:lstStyle/>
          <a:p>
            <a:pPr>
              <a:defRPr/>
            </a:pPr>
            <a:r>
              <a:rPr lang="en-US" sz="1600" kern="0" dirty="0" smtClean="0">
                <a:solidFill>
                  <a:srgbClr val="000000"/>
                </a:solidFill>
              </a:rPr>
              <a:t>PE-Cy7</a:t>
            </a:r>
            <a:endParaRPr lang="en-US" sz="1600" kern="0" dirty="0">
              <a:solidFill>
                <a:srgbClr val="000000"/>
              </a:solidFill>
            </a:endParaRPr>
          </a:p>
        </p:txBody>
      </p:sp>
      <p:sp>
        <p:nvSpPr>
          <p:cNvPr id="26" name="TextBox 25"/>
          <p:cNvSpPr txBox="1"/>
          <p:nvPr/>
        </p:nvSpPr>
        <p:spPr>
          <a:xfrm>
            <a:off x="1697482" y="5881271"/>
            <a:ext cx="1852527" cy="338554"/>
          </a:xfrm>
          <a:prstGeom prst="rect">
            <a:avLst/>
          </a:prstGeom>
          <a:noFill/>
        </p:spPr>
        <p:txBody>
          <a:bodyPr wrap="square" rtlCol="0">
            <a:spAutoFit/>
          </a:bodyPr>
          <a:lstStyle/>
          <a:p>
            <a:pPr>
              <a:defRPr/>
            </a:pPr>
            <a:r>
              <a:rPr lang="en-US" sz="1600" kern="0" dirty="0" smtClean="0">
                <a:solidFill>
                  <a:srgbClr val="000000"/>
                </a:solidFill>
              </a:rPr>
              <a:t>PerCP-Cy5.5</a:t>
            </a:r>
            <a:endParaRPr lang="en-US" sz="1600" kern="0" dirty="0">
              <a:solidFill>
                <a:srgbClr val="000000"/>
              </a:solidFill>
            </a:endParaRPr>
          </a:p>
        </p:txBody>
      </p:sp>
      <p:sp>
        <p:nvSpPr>
          <p:cNvPr id="28" name="Text Box 8"/>
          <p:cNvSpPr txBox="1">
            <a:spLocks noChangeArrowheads="1"/>
          </p:cNvSpPr>
          <p:nvPr/>
        </p:nvSpPr>
        <p:spPr bwMode="auto">
          <a:xfrm>
            <a:off x="4496954" y="4794444"/>
            <a:ext cx="4418446" cy="954105"/>
          </a:xfrm>
          <a:prstGeom prst="rect">
            <a:avLst/>
          </a:prstGeom>
          <a:solidFill>
            <a:schemeClr val="bg1"/>
          </a:solidFill>
          <a:ln>
            <a:noFill/>
          </a:ln>
          <a:effectLst/>
          <a:extLst/>
        </p:spPr>
        <p:txBody>
          <a:bodyPr wrap="square" lIns="91437" tIns="45719" rIns="91437" bIns="45719">
            <a:spAutoFit/>
          </a:bodyPr>
          <a:lstStyle>
            <a:lvl1pPr defTabSz="1298575">
              <a:defRPr sz="2400">
                <a:solidFill>
                  <a:schemeClr val="tx1"/>
                </a:solidFill>
                <a:latin typeface="Arial" charset="0"/>
                <a:ea typeface="Geneva" pitchFamily="-96" charset="-128"/>
              </a:defRPr>
            </a:lvl1pPr>
            <a:lvl2pPr marL="742950" indent="-285750" defTabSz="1298575">
              <a:defRPr sz="2400">
                <a:solidFill>
                  <a:schemeClr val="tx1"/>
                </a:solidFill>
                <a:latin typeface="Arial" charset="0"/>
                <a:ea typeface="Geneva" pitchFamily="-96" charset="-128"/>
              </a:defRPr>
            </a:lvl2pPr>
            <a:lvl3pPr marL="1143000" indent="-228600" defTabSz="1298575">
              <a:defRPr sz="2400">
                <a:solidFill>
                  <a:schemeClr val="tx1"/>
                </a:solidFill>
                <a:latin typeface="Arial" charset="0"/>
                <a:ea typeface="Geneva" pitchFamily="-96" charset="-128"/>
              </a:defRPr>
            </a:lvl3pPr>
            <a:lvl4pPr marL="1600200" indent="-228600" defTabSz="1298575">
              <a:defRPr sz="2400">
                <a:solidFill>
                  <a:schemeClr val="tx1"/>
                </a:solidFill>
                <a:latin typeface="Arial" charset="0"/>
                <a:ea typeface="Geneva" pitchFamily="-96" charset="-128"/>
              </a:defRPr>
            </a:lvl4pPr>
            <a:lvl5pPr marL="2057400" indent="-228600" defTabSz="1298575">
              <a:defRPr sz="2400">
                <a:solidFill>
                  <a:schemeClr val="tx1"/>
                </a:solidFill>
                <a:latin typeface="Arial" charset="0"/>
                <a:ea typeface="Geneva" pitchFamily="-96" charset="-128"/>
              </a:defRPr>
            </a:lvl5pPr>
            <a:lvl6pPr marL="2514600" indent="-228600" defTabSz="1298575" eaLnBrk="0" fontAlgn="base" hangingPunct="0">
              <a:spcBef>
                <a:spcPct val="0"/>
              </a:spcBef>
              <a:spcAft>
                <a:spcPct val="0"/>
              </a:spcAft>
              <a:defRPr sz="2400">
                <a:solidFill>
                  <a:schemeClr val="tx1"/>
                </a:solidFill>
                <a:latin typeface="Arial" charset="0"/>
                <a:ea typeface="Geneva" pitchFamily="-96" charset="-128"/>
              </a:defRPr>
            </a:lvl6pPr>
            <a:lvl7pPr marL="2971800" indent="-228600" defTabSz="1298575" eaLnBrk="0" fontAlgn="base" hangingPunct="0">
              <a:spcBef>
                <a:spcPct val="0"/>
              </a:spcBef>
              <a:spcAft>
                <a:spcPct val="0"/>
              </a:spcAft>
              <a:defRPr sz="2400">
                <a:solidFill>
                  <a:schemeClr val="tx1"/>
                </a:solidFill>
                <a:latin typeface="Arial" charset="0"/>
                <a:ea typeface="Geneva" pitchFamily="-96" charset="-128"/>
              </a:defRPr>
            </a:lvl7pPr>
            <a:lvl8pPr marL="3429000" indent="-228600" defTabSz="1298575" eaLnBrk="0" fontAlgn="base" hangingPunct="0">
              <a:spcBef>
                <a:spcPct val="0"/>
              </a:spcBef>
              <a:spcAft>
                <a:spcPct val="0"/>
              </a:spcAft>
              <a:defRPr sz="2400">
                <a:solidFill>
                  <a:schemeClr val="tx1"/>
                </a:solidFill>
                <a:latin typeface="Arial" charset="0"/>
                <a:ea typeface="Geneva" pitchFamily="-96" charset="-128"/>
              </a:defRPr>
            </a:lvl8pPr>
            <a:lvl9pPr marL="3886200" indent="-228600" defTabSz="1298575" eaLnBrk="0" fontAlgn="base" hangingPunct="0">
              <a:spcBef>
                <a:spcPct val="0"/>
              </a:spcBef>
              <a:spcAft>
                <a:spcPct val="0"/>
              </a:spcAft>
              <a:defRPr sz="2400">
                <a:solidFill>
                  <a:schemeClr val="tx1"/>
                </a:solidFill>
                <a:latin typeface="Arial" charset="0"/>
                <a:ea typeface="Geneva" pitchFamily="-96" charset="-128"/>
              </a:defRPr>
            </a:lvl9pPr>
          </a:lstStyle>
          <a:p>
            <a:pPr>
              <a:defRPr/>
            </a:pPr>
            <a:r>
              <a:rPr lang="en-US" sz="1400" kern="0" dirty="0" smtClean="0">
                <a:solidFill>
                  <a:srgbClr val="000099"/>
                </a:solidFill>
              </a:rPr>
              <a:t>A sample is correctly </a:t>
            </a:r>
            <a:r>
              <a:rPr lang="en-US" sz="1400" kern="0" dirty="0">
                <a:solidFill>
                  <a:srgbClr val="000099"/>
                </a:solidFill>
              </a:rPr>
              <a:t>compensated when, in the spillover </a:t>
            </a:r>
            <a:r>
              <a:rPr lang="en-US" sz="1400" kern="0" dirty="0" smtClean="0">
                <a:solidFill>
                  <a:srgbClr val="000099"/>
                </a:solidFill>
              </a:rPr>
              <a:t>detector (PE-Cy7), the MFI of the positive population is equivalent to that of the negative population.</a:t>
            </a:r>
            <a:endParaRPr lang="en-US" sz="1100" kern="0" dirty="0">
              <a:solidFill>
                <a:srgbClr val="000099"/>
              </a:solidFill>
            </a:endParaRPr>
          </a:p>
        </p:txBody>
      </p:sp>
      <p:cxnSp>
        <p:nvCxnSpPr>
          <p:cNvPr id="29" name="Straight Connector 28"/>
          <p:cNvCxnSpPr/>
          <p:nvPr/>
        </p:nvCxnSpPr>
        <p:spPr bwMode="auto">
          <a:xfrm>
            <a:off x="1938016" y="4036660"/>
            <a:ext cx="914400" cy="914400"/>
          </a:xfrm>
          <a:prstGeom prst="line">
            <a:avLst/>
          </a:prstGeom>
          <a:solidFill>
            <a:srgbClr val="003AAE"/>
          </a:solidFill>
          <a:ln w="9525" cap="flat" cmpd="sng" algn="ctr">
            <a:solidFill>
              <a:srgbClr val="FFFFFF"/>
            </a:solidFill>
            <a:prstDash val="solid"/>
            <a:round/>
            <a:headEnd type="none" w="med" len="med"/>
            <a:tailEnd type="none" w="med" len="med"/>
          </a:ln>
          <a:effectLst/>
        </p:spPr>
      </p:cxnSp>
      <p:sp>
        <p:nvSpPr>
          <p:cNvPr id="43" name="Text Box 8"/>
          <p:cNvSpPr txBox="1">
            <a:spLocks noChangeArrowheads="1"/>
          </p:cNvSpPr>
          <p:nvPr/>
        </p:nvSpPr>
        <p:spPr bwMode="auto">
          <a:xfrm>
            <a:off x="4496954" y="5738338"/>
            <a:ext cx="4418446" cy="738662"/>
          </a:xfrm>
          <a:prstGeom prst="rect">
            <a:avLst/>
          </a:prstGeom>
          <a:solidFill>
            <a:schemeClr val="bg1"/>
          </a:solidFill>
          <a:ln>
            <a:noFill/>
          </a:ln>
          <a:effectLst/>
          <a:extLst/>
        </p:spPr>
        <p:txBody>
          <a:bodyPr wrap="square" lIns="91437" tIns="45719" rIns="91437" bIns="45719">
            <a:spAutoFit/>
          </a:bodyPr>
          <a:lstStyle>
            <a:lvl1pPr defTabSz="1298575">
              <a:defRPr sz="2400">
                <a:solidFill>
                  <a:schemeClr val="tx1"/>
                </a:solidFill>
                <a:latin typeface="Arial" charset="0"/>
                <a:ea typeface="Geneva" pitchFamily="-96" charset="-128"/>
              </a:defRPr>
            </a:lvl1pPr>
            <a:lvl2pPr marL="742950" indent="-285750" defTabSz="1298575">
              <a:defRPr sz="2400">
                <a:solidFill>
                  <a:schemeClr val="tx1"/>
                </a:solidFill>
                <a:latin typeface="Arial" charset="0"/>
                <a:ea typeface="Geneva" pitchFamily="-96" charset="-128"/>
              </a:defRPr>
            </a:lvl2pPr>
            <a:lvl3pPr marL="1143000" indent="-228600" defTabSz="1298575">
              <a:defRPr sz="2400">
                <a:solidFill>
                  <a:schemeClr val="tx1"/>
                </a:solidFill>
                <a:latin typeface="Arial" charset="0"/>
                <a:ea typeface="Geneva" pitchFamily="-96" charset="-128"/>
              </a:defRPr>
            </a:lvl3pPr>
            <a:lvl4pPr marL="1600200" indent="-228600" defTabSz="1298575">
              <a:defRPr sz="2400">
                <a:solidFill>
                  <a:schemeClr val="tx1"/>
                </a:solidFill>
                <a:latin typeface="Arial" charset="0"/>
                <a:ea typeface="Geneva" pitchFamily="-96" charset="-128"/>
              </a:defRPr>
            </a:lvl4pPr>
            <a:lvl5pPr marL="2057400" indent="-228600" defTabSz="1298575">
              <a:defRPr sz="2400">
                <a:solidFill>
                  <a:schemeClr val="tx1"/>
                </a:solidFill>
                <a:latin typeface="Arial" charset="0"/>
                <a:ea typeface="Geneva" pitchFamily="-96" charset="-128"/>
              </a:defRPr>
            </a:lvl5pPr>
            <a:lvl6pPr marL="2514600" indent="-228600" defTabSz="1298575" eaLnBrk="0" fontAlgn="base" hangingPunct="0">
              <a:spcBef>
                <a:spcPct val="0"/>
              </a:spcBef>
              <a:spcAft>
                <a:spcPct val="0"/>
              </a:spcAft>
              <a:defRPr sz="2400">
                <a:solidFill>
                  <a:schemeClr val="tx1"/>
                </a:solidFill>
                <a:latin typeface="Arial" charset="0"/>
                <a:ea typeface="Geneva" pitchFamily="-96" charset="-128"/>
              </a:defRPr>
            </a:lvl6pPr>
            <a:lvl7pPr marL="2971800" indent="-228600" defTabSz="1298575" eaLnBrk="0" fontAlgn="base" hangingPunct="0">
              <a:spcBef>
                <a:spcPct val="0"/>
              </a:spcBef>
              <a:spcAft>
                <a:spcPct val="0"/>
              </a:spcAft>
              <a:defRPr sz="2400">
                <a:solidFill>
                  <a:schemeClr val="tx1"/>
                </a:solidFill>
                <a:latin typeface="Arial" charset="0"/>
                <a:ea typeface="Geneva" pitchFamily="-96" charset="-128"/>
              </a:defRPr>
            </a:lvl7pPr>
            <a:lvl8pPr marL="3429000" indent="-228600" defTabSz="1298575" eaLnBrk="0" fontAlgn="base" hangingPunct="0">
              <a:spcBef>
                <a:spcPct val="0"/>
              </a:spcBef>
              <a:spcAft>
                <a:spcPct val="0"/>
              </a:spcAft>
              <a:defRPr sz="2400">
                <a:solidFill>
                  <a:schemeClr val="tx1"/>
                </a:solidFill>
                <a:latin typeface="Arial" charset="0"/>
                <a:ea typeface="Geneva" pitchFamily="-96" charset="-128"/>
              </a:defRPr>
            </a:lvl8pPr>
            <a:lvl9pPr marL="3886200" indent="-228600" defTabSz="1298575" eaLnBrk="0" fontAlgn="base" hangingPunct="0">
              <a:spcBef>
                <a:spcPct val="0"/>
              </a:spcBef>
              <a:spcAft>
                <a:spcPct val="0"/>
              </a:spcAft>
              <a:defRPr sz="2400">
                <a:solidFill>
                  <a:schemeClr val="tx1"/>
                </a:solidFill>
                <a:latin typeface="Arial" charset="0"/>
                <a:ea typeface="Geneva" pitchFamily="-96" charset="-128"/>
              </a:defRPr>
            </a:lvl9pPr>
          </a:lstStyle>
          <a:p>
            <a:pPr>
              <a:defRPr/>
            </a:pPr>
            <a:r>
              <a:rPr lang="en-US" sz="1400" kern="0" dirty="0" smtClean="0">
                <a:solidFill>
                  <a:srgbClr val="000099"/>
                </a:solidFill>
              </a:rPr>
              <a:t>However, the spread (rSD) introduced by the spillover is not removed by the compensation and reduces the resolution (SI) of any double positive cells.</a:t>
            </a:r>
            <a:endParaRPr lang="en-US" sz="1100" kern="0" dirty="0">
              <a:solidFill>
                <a:srgbClr val="000099"/>
              </a:solidFill>
            </a:endParaRPr>
          </a:p>
        </p:txBody>
      </p:sp>
      <p:grpSp>
        <p:nvGrpSpPr>
          <p:cNvPr id="51" name="Group 50"/>
          <p:cNvGrpSpPr/>
          <p:nvPr/>
        </p:nvGrpSpPr>
        <p:grpSpPr>
          <a:xfrm>
            <a:off x="3081586" y="4461687"/>
            <a:ext cx="654836" cy="288928"/>
            <a:chOff x="3081586" y="4480737"/>
            <a:chExt cx="654836" cy="288928"/>
          </a:xfrm>
        </p:grpSpPr>
        <p:sp>
          <p:nvSpPr>
            <p:cNvPr id="52" name="Right Brace 51"/>
            <p:cNvSpPr/>
            <p:nvPr/>
          </p:nvSpPr>
          <p:spPr bwMode="auto">
            <a:xfrm>
              <a:off x="3081586" y="4480737"/>
              <a:ext cx="291802" cy="288928"/>
            </a:xfrm>
            <a:prstGeom prst="rightBrace">
              <a:avLst/>
            </a:prstGeom>
            <a:noFill/>
            <a:ln w="1905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000" kern="0">
                <a:solidFill>
                  <a:srgbClr val="FFFFFF"/>
                </a:solidFill>
                <a:latin typeface="Verdana" charset="0"/>
              </a:endParaRPr>
            </a:p>
          </p:txBody>
        </p:sp>
        <p:sp>
          <p:nvSpPr>
            <p:cNvPr id="53" name="TextBox 52"/>
            <p:cNvSpPr txBox="1"/>
            <p:nvPr/>
          </p:nvSpPr>
          <p:spPr>
            <a:xfrm>
              <a:off x="3298482" y="4492024"/>
              <a:ext cx="437940" cy="253916"/>
            </a:xfrm>
            <a:prstGeom prst="rect">
              <a:avLst/>
            </a:prstGeom>
            <a:noFill/>
          </p:spPr>
          <p:txBody>
            <a:bodyPr wrap="none" rtlCol="0">
              <a:spAutoFit/>
            </a:bodyPr>
            <a:lstStyle/>
            <a:p>
              <a:pPr>
                <a:defRPr/>
              </a:pPr>
              <a:r>
                <a:rPr lang="en-US" sz="1050" kern="0" dirty="0" smtClean="0">
                  <a:solidFill>
                    <a:srgbClr val="000000"/>
                  </a:solidFill>
                </a:rPr>
                <a:t>rSD</a:t>
              </a:r>
            </a:p>
          </p:txBody>
        </p:sp>
      </p:grpSp>
      <p:grpSp>
        <p:nvGrpSpPr>
          <p:cNvPr id="54" name="Group 53"/>
          <p:cNvGrpSpPr/>
          <p:nvPr/>
        </p:nvGrpSpPr>
        <p:grpSpPr>
          <a:xfrm>
            <a:off x="3081586" y="4978256"/>
            <a:ext cx="653335" cy="685800"/>
            <a:chOff x="3081586" y="4997306"/>
            <a:chExt cx="653335" cy="685800"/>
          </a:xfrm>
        </p:grpSpPr>
        <p:sp>
          <p:nvSpPr>
            <p:cNvPr id="55" name="Right Brace 54"/>
            <p:cNvSpPr/>
            <p:nvPr/>
          </p:nvSpPr>
          <p:spPr bwMode="auto">
            <a:xfrm>
              <a:off x="3081586" y="4997306"/>
              <a:ext cx="291802" cy="685800"/>
            </a:xfrm>
            <a:prstGeom prst="rightBrace">
              <a:avLst>
                <a:gd name="adj1" fmla="val 8333"/>
                <a:gd name="adj2" fmla="val 49009"/>
              </a:avLst>
            </a:prstGeom>
            <a:noFill/>
            <a:ln w="1905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000" kern="0">
                <a:solidFill>
                  <a:srgbClr val="FFFFFF"/>
                </a:solidFill>
                <a:latin typeface="Verdana" charset="0"/>
              </a:endParaRPr>
            </a:p>
          </p:txBody>
        </p:sp>
        <p:sp>
          <p:nvSpPr>
            <p:cNvPr id="56" name="TextBox 55"/>
            <p:cNvSpPr txBox="1"/>
            <p:nvPr/>
          </p:nvSpPr>
          <p:spPr>
            <a:xfrm>
              <a:off x="3296981" y="5193781"/>
              <a:ext cx="437940" cy="253916"/>
            </a:xfrm>
            <a:prstGeom prst="rect">
              <a:avLst/>
            </a:prstGeom>
            <a:noFill/>
          </p:spPr>
          <p:txBody>
            <a:bodyPr wrap="none" rtlCol="0">
              <a:spAutoFit/>
            </a:bodyPr>
            <a:lstStyle/>
            <a:p>
              <a:pPr>
                <a:defRPr/>
              </a:pPr>
              <a:r>
                <a:rPr lang="en-US" sz="1050" kern="0" dirty="0" smtClean="0">
                  <a:solidFill>
                    <a:srgbClr val="000000"/>
                  </a:solidFill>
                </a:rPr>
                <a:t>rSD</a:t>
              </a:r>
            </a:p>
          </p:txBody>
        </p:sp>
      </p:grpSp>
      <p:sp>
        <p:nvSpPr>
          <p:cNvPr id="57" name="Rectangle 56"/>
          <p:cNvSpPr/>
          <p:nvPr/>
        </p:nvSpPr>
        <p:spPr>
          <a:xfrm>
            <a:off x="1223795" y="3402144"/>
            <a:ext cx="2512627" cy="261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 Box 8"/>
          <p:cNvSpPr txBox="1">
            <a:spLocks noChangeArrowheads="1"/>
          </p:cNvSpPr>
          <p:nvPr/>
        </p:nvSpPr>
        <p:spPr bwMode="auto">
          <a:xfrm>
            <a:off x="438695" y="3087427"/>
            <a:ext cx="4082826" cy="584773"/>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lIns="91437" tIns="45719" rIns="91437" bIns="45719">
            <a:spAutoFit/>
          </a:bodyPr>
          <a:lstStyle>
            <a:lvl1pPr defTabSz="1298575">
              <a:defRPr sz="2400">
                <a:solidFill>
                  <a:schemeClr val="tx1"/>
                </a:solidFill>
                <a:latin typeface="Arial" charset="0"/>
                <a:ea typeface="Geneva" pitchFamily="-96" charset="-128"/>
              </a:defRPr>
            </a:lvl1pPr>
            <a:lvl2pPr marL="742950" indent="-285750" defTabSz="1298575">
              <a:defRPr sz="2400">
                <a:solidFill>
                  <a:schemeClr val="tx1"/>
                </a:solidFill>
                <a:latin typeface="Arial" charset="0"/>
                <a:ea typeface="Geneva" pitchFamily="-96" charset="-128"/>
              </a:defRPr>
            </a:lvl2pPr>
            <a:lvl3pPr marL="1143000" indent="-228600" defTabSz="1298575">
              <a:defRPr sz="2400">
                <a:solidFill>
                  <a:schemeClr val="tx1"/>
                </a:solidFill>
                <a:latin typeface="Arial" charset="0"/>
                <a:ea typeface="Geneva" pitchFamily="-96" charset="-128"/>
              </a:defRPr>
            </a:lvl3pPr>
            <a:lvl4pPr marL="1600200" indent="-228600" defTabSz="1298575">
              <a:defRPr sz="2400">
                <a:solidFill>
                  <a:schemeClr val="tx1"/>
                </a:solidFill>
                <a:latin typeface="Arial" charset="0"/>
                <a:ea typeface="Geneva" pitchFamily="-96" charset="-128"/>
              </a:defRPr>
            </a:lvl4pPr>
            <a:lvl5pPr marL="2057400" indent="-228600" defTabSz="1298575">
              <a:defRPr sz="2400">
                <a:solidFill>
                  <a:schemeClr val="tx1"/>
                </a:solidFill>
                <a:latin typeface="Arial" charset="0"/>
                <a:ea typeface="Geneva" pitchFamily="-96" charset="-128"/>
              </a:defRPr>
            </a:lvl5pPr>
            <a:lvl6pPr marL="2514600" indent="-228600" defTabSz="1298575" eaLnBrk="0" fontAlgn="base" hangingPunct="0">
              <a:spcBef>
                <a:spcPct val="0"/>
              </a:spcBef>
              <a:spcAft>
                <a:spcPct val="0"/>
              </a:spcAft>
              <a:defRPr sz="2400">
                <a:solidFill>
                  <a:schemeClr val="tx1"/>
                </a:solidFill>
                <a:latin typeface="Arial" charset="0"/>
                <a:ea typeface="Geneva" pitchFamily="-96" charset="-128"/>
              </a:defRPr>
            </a:lvl6pPr>
            <a:lvl7pPr marL="2971800" indent="-228600" defTabSz="1298575" eaLnBrk="0" fontAlgn="base" hangingPunct="0">
              <a:spcBef>
                <a:spcPct val="0"/>
              </a:spcBef>
              <a:spcAft>
                <a:spcPct val="0"/>
              </a:spcAft>
              <a:defRPr sz="2400">
                <a:solidFill>
                  <a:schemeClr val="tx1"/>
                </a:solidFill>
                <a:latin typeface="Arial" charset="0"/>
                <a:ea typeface="Geneva" pitchFamily="-96" charset="-128"/>
              </a:defRPr>
            </a:lvl7pPr>
            <a:lvl8pPr marL="3429000" indent="-228600" defTabSz="1298575" eaLnBrk="0" fontAlgn="base" hangingPunct="0">
              <a:spcBef>
                <a:spcPct val="0"/>
              </a:spcBef>
              <a:spcAft>
                <a:spcPct val="0"/>
              </a:spcAft>
              <a:defRPr sz="2400">
                <a:solidFill>
                  <a:schemeClr val="tx1"/>
                </a:solidFill>
                <a:latin typeface="Arial" charset="0"/>
                <a:ea typeface="Geneva" pitchFamily="-96" charset="-128"/>
              </a:defRPr>
            </a:lvl8pPr>
            <a:lvl9pPr marL="3886200" indent="-228600" defTabSz="1298575" eaLnBrk="0" fontAlgn="base" hangingPunct="0">
              <a:spcBef>
                <a:spcPct val="0"/>
              </a:spcBef>
              <a:spcAft>
                <a:spcPct val="0"/>
              </a:spcAft>
              <a:defRPr sz="2400">
                <a:solidFill>
                  <a:schemeClr val="tx1"/>
                </a:solidFill>
                <a:latin typeface="Arial" charset="0"/>
                <a:ea typeface="Geneva" pitchFamily="-96" charset="-128"/>
              </a:defRPr>
            </a:lvl9pPr>
          </a:lstStyle>
          <a:p>
            <a:pPr algn="ctr">
              <a:defRPr/>
            </a:pPr>
            <a:r>
              <a:rPr lang="en-US" sz="1600" kern="0" dirty="0">
                <a:solidFill>
                  <a:srgbClr val="000099"/>
                </a:solidFill>
              </a:rPr>
              <a:t>This “background” is subtracted </a:t>
            </a:r>
            <a:r>
              <a:rPr lang="en-US" sz="1600" kern="0" dirty="0" smtClean="0">
                <a:solidFill>
                  <a:srgbClr val="000099"/>
                </a:solidFill>
              </a:rPr>
              <a:t>in</a:t>
            </a:r>
          </a:p>
          <a:p>
            <a:pPr algn="ctr">
              <a:defRPr/>
            </a:pPr>
            <a:r>
              <a:rPr lang="en-US" sz="1600" kern="0" dirty="0" smtClean="0">
                <a:solidFill>
                  <a:srgbClr val="000099"/>
                </a:solidFill>
              </a:rPr>
              <a:t>the </a:t>
            </a:r>
            <a:r>
              <a:rPr lang="en-US" sz="1600" kern="0" dirty="0">
                <a:solidFill>
                  <a:srgbClr val="000099"/>
                </a:solidFill>
              </a:rPr>
              <a:t>process called </a:t>
            </a:r>
            <a:r>
              <a:rPr lang="en-US" sz="1600" kern="0" dirty="0" smtClean="0">
                <a:solidFill>
                  <a:srgbClr val="000099"/>
                </a:solidFill>
              </a:rPr>
              <a:t>Compensation.</a:t>
            </a:r>
            <a:endParaRPr lang="en-US" sz="1600" kern="0" dirty="0">
              <a:solidFill>
                <a:srgbClr val="000099"/>
              </a:solidFill>
            </a:endParaRPr>
          </a:p>
        </p:txBody>
      </p:sp>
      <p:grpSp>
        <p:nvGrpSpPr>
          <p:cNvPr id="61" name="Group 60"/>
          <p:cNvGrpSpPr/>
          <p:nvPr/>
        </p:nvGrpSpPr>
        <p:grpSpPr>
          <a:xfrm>
            <a:off x="6588169" y="4061079"/>
            <a:ext cx="1868852" cy="341579"/>
            <a:chOff x="6629400" y="5974685"/>
            <a:chExt cx="1868852" cy="341579"/>
          </a:xfrm>
        </p:grpSpPr>
        <p:sp>
          <p:nvSpPr>
            <p:cNvPr id="59" name="TextBox 58"/>
            <p:cNvSpPr txBox="1"/>
            <p:nvPr/>
          </p:nvSpPr>
          <p:spPr>
            <a:xfrm>
              <a:off x="6629400" y="5977710"/>
              <a:ext cx="393056" cy="338554"/>
            </a:xfrm>
            <a:prstGeom prst="rect">
              <a:avLst/>
            </a:prstGeom>
            <a:noFill/>
          </p:spPr>
          <p:txBody>
            <a:bodyPr wrap="none" rtlCol="0">
              <a:spAutoFit/>
            </a:bodyPr>
            <a:lstStyle/>
            <a:p>
              <a:pPr algn="ctr" fontAlgn="b"/>
              <a:r>
                <a:rPr lang="en-US" sz="1600" b="1" dirty="0">
                  <a:solidFill>
                    <a:srgbClr val="000000"/>
                  </a:solidFill>
                </a:rPr>
                <a:t>29</a:t>
              </a:r>
            </a:p>
          </p:txBody>
        </p:sp>
        <p:sp>
          <p:nvSpPr>
            <p:cNvPr id="60" name="TextBox 59"/>
            <p:cNvSpPr txBox="1"/>
            <p:nvPr/>
          </p:nvSpPr>
          <p:spPr>
            <a:xfrm>
              <a:off x="8001000" y="5974685"/>
              <a:ext cx="497252" cy="338554"/>
            </a:xfrm>
            <a:prstGeom prst="rect">
              <a:avLst/>
            </a:prstGeom>
            <a:noFill/>
          </p:spPr>
          <p:txBody>
            <a:bodyPr wrap="none" rtlCol="0">
              <a:spAutoFit/>
            </a:bodyPr>
            <a:lstStyle/>
            <a:p>
              <a:pPr algn="ctr" fontAlgn="b"/>
              <a:r>
                <a:rPr lang="en-US" sz="1600" b="1" dirty="0">
                  <a:solidFill>
                    <a:srgbClr val="000000"/>
                  </a:solidFill>
                </a:rPr>
                <a:t>291</a:t>
              </a:r>
            </a:p>
          </p:txBody>
        </p:sp>
      </p:grpSp>
      <p:grpSp>
        <p:nvGrpSpPr>
          <p:cNvPr id="62" name="Group 61"/>
          <p:cNvGrpSpPr/>
          <p:nvPr/>
        </p:nvGrpSpPr>
        <p:grpSpPr>
          <a:xfrm>
            <a:off x="5835690" y="4374215"/>
            <a:ext cx="2004324" cy="341579"/>
            <a:chOff x="6658254" y="5974685"/>
            <a:chExt cx="2372705" cy="341579"/>
          </a:xfrm>
        </p:grpSpPr>
        <p:sp>
          <p:nvSpPr>
            <p:cNvPr id="63" name="TextBox 62"/>
            <p:cNvSpPr txBox="1"/>
            <p:nvPr/>
          </p:nvSpPr>
          <p:spPr>
            <a:xfrm>
              <a:off x="6658254" y="5977710"/>
              <a:ext cx="335348" cy="338554"/>
            </a:xfrm>
            <a:prstGeom prst="rect">
              <a:avLst/>
            </a:prstGeom>
            <a:noFill/>
          </p:spPr>
          <p:txBody>
            <a:bodyPr wrap="none" rtlCol="0">
              <a:spAutoFit/>
            </a:bodyPr>
            <a:lstStyle/>
            <a:p>
              <a:pPr algn="ctr" fontAlgn="b"/>
              <a:r>
                <a:rPr lang="en-US" sz="1600" b="1" dirty="0" smtClean="0">
                  <a:solidFill>
                    <a:srgbClr val="000000"/>
                  </a:solidFill>
                </a:rPr>
                <a:t> 4</a:t>
              </a:r>
              <a:endParaRPr lang="en-US" sz="1600" b="1" dirty="0">
                <a:solidFill>
                  <a:srgbClr val="000000"/>
                </a:solidFill>
              </a:endParaRPr>
            </a:p>
          </p:txBody>
        </p:sp>
        <p:sp>
          <p:nvSpPr>
            <p:cNvPr id="64" name="TextBox 63"/>
            <p:cNvSpPr txBox="1"/>
            <p:nvPr/>
          </p:nvSpPr>
          <p:spPr>
            <a:xfrm>
              <a:off x="8294198" y="5974685"/>
              <a:ext cx="736761" cy="338554"/>
            </a:xfrm>
            <a:prstGeom prst="rect">
              <a:avLst/>
            </a:prstGeom>
            <a:noFill/>
          </p:spPr>
          <p:txBody>
            <a:bodyPr wrap="square" rtlCol="0">
              <a:spAutoFit/>
            </a:bodyPr>
            <a:lstStyle/>
            <a:p>
              <a:pPr algn="ctr" fontAlgn="b"/>
              <a:r>
                <a:rPr lang="en-US" sz="1600" b="1" dirty="0" smtClean="0">
                  <a:solidFill>
                    <a:srgbClr val="000000"/>
                  </a:solidFill>
                </a:rPr>
                <a:t>  3</a:t>
              </a:r>
              <a:endParaRPr lang="en-US" sz="1600" b="1" dirty="0">
                <a:solidFill>
                  <a:srgbClr val="000000"/>
                </a:solidFill>
              </a:endParaRPr>
            </a:p>
          </p:txBody>
        </p:sp>
      </p:grpSp>
      <p:grpSp>
        <p:nvGrpSpPr>
          <p:cNvPr id="78" name="Group 77"/>
          <p:cNvGrpSpPr/>
          <p:nvPr/>
        </p:nvGrpSpPr>
        <p:grpSpPr>
          <a:xfrm>
            <a:off x="5841469" y="4395888"/>
            <a:ext cx="1889700" cy="299041"/>
            <a:chOff x="5882700" y="6309494"/>
            <a:chExt cx="1889700" cy="299041"/>
          </a:xfrm>
        </p:grpSpPr>
        <p:sp>
          <p:nvSpPr>
            <p:cNvPr id="69" name="Oval 68"/>
            <p:cNvSpPr/>
            <p:nvPr/>
          </p:nvSpPr>
          <p:spPr bwMode="auto">
            <a:xfrm>
              <a:off x="5882700" y="6309494"/>
              <a:ext cx="304800" cy="296825"/>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000" kern="0">
                <a:solidFill>
                  <a:srgbClr val="FFFFFF"/>
                </a:solidFill>
                <a:latin typeface="Verdana" charset="0"/>
              </a:endParaRPr>
            </a:p>
          </p:txBody>
        </p:sp>
        <p:sp>
          <p:nvSpPr>
            <p:cNvPr id="71" name="Oval 70"/>
            <p:cNvSpPr/>
            <p:nvPr/>
          </p:nvSpPr>
          <p:spPr bwMode="auto">
            <a:xfrm>
              <a:off x="7467600" y="6311710"/>
              <a:ext cx="304800" cy="296825"/>
            </a:xfrm>
            <a:prstGeom prst="ellipse">
              <a:avLst/>
            </a:prstGeom>
            <a:noFill/>
            <a:ln w="2857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000" kern="0">
                <a:solidFill>
                  <a:srgbClr val="FFFFFF"/>
                </a:solidFill>
                <a:latin typeface="Verdana" charset="0"/>
              </a:endParaRPr>
            </a:p>
          </p:txBody>
        </p:sp>
      </p:grpSp>
      <p:grpSp>
        <p:nvGrpSpPr>
          <p:cNvPr id="79" name="Group 78"/>
          <p:cNvGrpSpPr/>
          <p:nvPr/>
        </p:nvGrpSpPr>
        <p:grpSpPr>
          <a:xfrm>
            <a:off x="6595571" y="4053024"/>
            <a:ext cx="1861450" cy="664349"/>
            <a:chOff x="6636802" y="5966630"/>
            <a:chExt cx="1861450" cy="664349"/>
          </a:xfrm>
        </p:grpSpPr>
        <p:grpSp>
          <p:nvGrpSpPr>
            <p:cNvPr id="75" name="Group 74"/>
            <p:cNvGrpSpPr/>
            <p:nvPr/>
          </p:nvGrpSpPr>
          <p:grpSpPr>
            <a:xfrm>
              <a:off x="6636802" y="6275695"/>
              <a:ext cx="1861450" cy="350679"/>
              <a:chOff x="6636802" y="6275695"/>
              <a:chExt cx="1861450" cy="350679"/>
            </a:xfrm>
          </p:grpSpPr>
          <p:sp>
            <p:nvSpPr>
              <p:cNvPr id="73" name="TextBox 72"/>
              <p:cNvSpPr txBox="1"/>
              <p:nvPr/>
            </p:nvSpPr>
            <p:spPr>
              <a:xfrm>
                <a:off x="6636802" y="6276123"/>
                <a:ext cx="393056" cy="338554"/>
              </a:xfrm>
              <a:prstGeom prst="rect">
                <a:avLst/>
              </a:prstGeom>
              <a:noFill/>
            </p:spPr>
            <p:txBody>
              <a:bodyPr wrap="none" rtlCol="0">
                <a:spAutoFit/>
              </a:bodyPr>
              <a:lstStyle/>
              <a:p>
                <a:pPr algn="ctr" fontAlgn="b"/>
                <a:r>
                  <a:rPr lang="en-US" sz="1600" b="1" dirty="0">
                    <a:solidFill>
                      <a:srgbClr val="000000"/>
                    </a:solidFill>
                  </a:rPr>
                  <a:t>29</a:t>
                </a:r>
              </a:p>
            </p:txBody>
          </p:sp>
          <p:sp>
            <p:nvSpPr>
              <p:cNvPr id="74" name="TextBox 73"/>
              <p:cNvSpPr txBox="1"/>
              <p:nvPr/>
            </p:nvSpPr>
            <p:spPr>
              <a:xfrm>
                <a:off x="7989846" y="6275695"/>
                <a:ext cx="508406" cy="350679"/>
              </a:xfrm>
              <a:prstGeom prst="rect">
                <a:avLst/>
              </a:prstGeom>
              <a:noFill/>
            </p:spPr>
            <p:txBody>
              <a:bodyPr wrap="square" rtlCol="0">
                <a:spAutoFit/>
              </a:bodyPr>
              <a:lstStyle/>
              <a:p>
                <a:pPr algn="ctr" fontAlgn="b"/>
                <a:r>
                  <a:rPr lang="en-US" sz="1600" b="1" dirty="0" smtClean="0">
                    <a:solidFill>
                      <a:srgbClr val="000000"/>
                    </a:solidFill>
                  </a:rPr>
                  <a:t>289</a:t>
                </a:r>
                <a:endParaRPr lang="en-US" sz="1600" b="1" dirty="0">
                  <a:solidFill>
                    <a:srgbClr val="000000"/>
                  </a:solidFill>
                </a:endParaRPr>
              </a:p>
            </p:txBody>
          </p:sp>
        </p:grpSp>
        <p:grpSp>
          <p:nvGrpSpPr>
            <p:cNvPr id="77" name="Group 76"/>
            <p:cNvGrpSpPr/>
            <p:nvPr/>
          </p:nvGrpSpPr>
          <p:grpSpPr>
            <a:xfrm>
              <a:off x="8019686" y="5966630"/>
              <a:ext cx="438514" cy="664349"/>
              <a:chOff x="8019686" y="5966630"/>
              <a:chExt cx="438514" cy="664349"/>
            </a:xfrm>
          </p:grpSpPr>
          <p:sp>
            <p:nvSpPr>
              <p:cNvPr id="67" name="Oval 66"/>
              <p:cNvSpPr/>
              <p:nvPr/>
            </p:nvSpPr>
            <p:spPr bwMode="auto">
              <a:xfrm>
                <a:off x="8046020" y="5966630"/>
                <a:ext cx="412180" cy="325653"/>
              </a:xfrm>
              <a:prstGeom prst="ellipse">
                <a:avLst/>
              </a:prstGeom>
              <a:noFill/>
              <a:ln w="2857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000" kern="0">
                  <a:solidFill>
                    <a:srgbClr val="FFFFFF"/>
                  </a:solidFill>
                  <a:latin typeface="Verdana" charset="0"/>
                </a:endParaRPr>
              </a:p>
            </p:txBody>
          </p:sp>
          <p:sp>
            <p:nvSpPr>
              <p:cNvPr id="76" name="Oval 75"/>
              <p:cNvSpPr/>
              <p:nvPr/>
            </p:nvSpPr>
            <p:spPr bwMode="auto">
              <a:xfrm>
                <a:off x="8019686" y="6310301"/>
                <a:ext cx="438514" cy="320678"/>
              </a:xfrm>
              <a:prstGeom prst="ellipse">
                <a:avLst/>
              </a:prstGeom>
              <a:noFill/>
              <a:ln w="2857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000" kern="0">
                  <a:solidFill>
                    <a:srgbClr val="FFFFFF"/>
                  </a:solidFill>
                  <a:latin typeface="Verdana" charset="0"/>
                </a:endParaRPr>
              </a:p>
            </p:txBody>
          </p:sp>
        </p:grpSp>
      </p:grpSp>
    </p:spTree>
    <p:extLst>
      <p:ext uri="{BB962C8B-B14F-4D97-AF65-F5344CB8AC3E}">
        <p14:creationId xmlns:p14="http://schemas.microsoft.com/office/powerpoint/2010/main" val="375590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500"/>
                                  </p:stCondLst>
                                  <p:childTnLst>
                                    <p:set>
                                      <p:cBhvr>
                                        <p:cTn id="28" dur="1" fill="hold">
                                          <p:stCondLst>
                                            <p:cond delay="0"/>
                                          </p:stCondLst>
                                        </p:cTn>
                                        <p:tgtEl>
                                          <p:spTgt spid="51"/>
                                        </p:tgtEl>
                                        <p:attrNameLst>
                                          <p:attrName>style.visibility</p:attrName>
                                        </p:attrNameLst>
                                      </p:cBhvr>
                                      <p:to>
                                        <p:strVal val="visible"/>
                                      </p:to>
                                    </p:set>
                                  </p:childTnLst>
                                </p:cTn>
                              </p:par>
                              <p:par>
                                <p:cTn id="29" presetID="1" presetClass="entr" presetSubtype="0" fill="hold" nodeType="withEffect">
                                  <p:stCondLst>
                                    <p:cond delay="50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par>
                          <p:cTn id="35" fill="hold">
                            <p:stCondLst>
                              <p:cond delay="0"/>
                            </p:stCondLst>
                            <p:childTnLst>
                              <p:par>
                                <p:cTn id="36" presetID="1" presetClass="exit" presetSubtype="0" fill="hold" nodeType="afterEffect">
                                  <p:stCondLst>
                                    <p:cond delay="0"/>
                                  </p:stCondLst>
                                  <p:childTnLst>
                                    <p:set>
                                      <p:cBhvr>
                                        <p:cTn id="37" dur="1" fill="hold">
                                          <p:stCondLst>
                                            <p:cond delay="0"/>
                                          </p:stCondLst>
                                        </p:cTn>
                                        <p:tgtEl>
                                          <p:spTgt spid="51"/>
                                        </p:tgtEl>
                                        <p:attrNameLst>
                                          <p:attrName>style.visibility</p:attrName>
                                        </p:attrNameLst>
                                      </p:cBhvr>
                                      <p:to>
                                        <p:strVal val="hidden"/>
                                      </p:to>
                                    </p:set>
                                  </p:childTnLst>
                                </p:cTn>
                              </p:par>
                            </p:childTnLst>
                          </p:cTn>
                        </p:par>
                        <p:par>
                          <p:cTn id="38" fill="hold">
                            <p:stCondLst>
                              <p:cond delay="0"/>
                            </p:stCondLst>
                            <p:childTnLst>
                              <p:par>
                                <p:cTn id="39" presetID="1" presetClass="entr" presetSubtype="0"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par>
                          <p:cTn id="41" fill="hold">
                            <p:stCondLst>
                              <p:cond delay="0"/>
                            </p:stCondLst>
                            <p:childTnLst>
                              <p:par>
                                <p:cTn id="42" presetID="22" presetClass="entr" presetSubtype="1"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12"/>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78"/>
                                        </p:tgtEl>
                                        <p:attrNameLst>
                                          <p:attrName>style.visibility</p:attrName>
                                        </p:attrNameLst>
                                      </p:cBhvr>
                                      <p:to>
                                        <p:strVal val="hidden"/>
                                      </p:to>
                                    </p:set>
                                  </p:childTnLst>
                                </p:cTn>
                              </p:par>
                              <p:par>
                                <p:cTn id="57" presetID="22" presetClass="entr" presetSubtype="1"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10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43"/>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79"/>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25" grpId="0"/>
      <p:bldP spid="26" grpId="0"/>
      <p:bldP spid="28" grpId="0" animBg="1"/>
      <p:bldP spid="43" grpId="0" animBg="1"/>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520244" y="1712260"/>
            <a:ext cx="2361906" cy="2197606"/>
            <a:chOff x="520244" y="1712260"/>
            <a:chExt cx="2361906" cy="2197606"/>
          </a:xfrm>
        </p:grpSpPr>
        <p:grpSp>
          <p:nvGrpSpPr>
            <p:cNvPr id="33" name="Group 32"/>
            <p:cNvGrpSpPr/>
            <p:nvPr/>
          </p:nvGrpSpPr>
          <p:grpSpPr>
            <a:xfrm>
              <a:off x="520244" y="1712260"/>
              <a:ext cx="2361906" cy="2147585"/>
              <a:chOff x="6640693" y="4495800"/>
              <a:chExt cx="2361906" cy="2147585"/>
            </a:xfrm>
          </p:grpSpPr>
          <p:pic>
            <p:nvPicPr>
              <p:cNvPr id="34" name="Picture 6" descr="C:\Users\10056782\AppData\Local\Temp\tmp06208920884756470223.png"/>
              <p:cNvPicPr>
                <a:picLocks noChangeAspect="1" noChangeArrowheads="1"/>
              </p:cNvPicPr>
              <p:nvPr/>
            </p:nvPicPr>
            <p:blipFill rotWithShape="1">
              <a:blip r:embed="rId3">
                <a:extLst>
                  <a:ext uri="{28A0092B-C50C-407E-A947-70E740481C1C}">
                    <a14:useLocalDpi xmlns:a14="http://schemas.microsoft.com/office/drawing/2010/main" val="0"/>
                  </a:ext>
                </a:extLst>
              </a:blip>
              <a:srcRect l="4871" t="7342" r="2257" b="5267"/>
              <a:stretch/>
            </p:blipFill>
            <p:spPr bwMode="auto">
              <a:xfrm>
                <a:off x="6640693" y="4495800"/>
                <a:ext cx="2361906" cy="2147585"/>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7304654" y="4540625"/>
                <a:ext cx="516992"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Rectangle 19"/>
            <p:cNvSpPr/>
            <p:nvPr/>
          </p:nvSpPr>
          <p:spPr>
            <a:xfrm>
              <a:off x="1463693" y="3790430"/>
              <a:ext cx="762000" cy="119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1" name="Picture 4" descr="C:\Users\10056782\AppData\Local\Temp\tmp23359218856126177193.png"/>
          <p:cNvPicPr>
            <a:picLocks noChangeAspect="1" noChangeArrowheads="1"/>
          </p:cNvPicPr>
          <p:nvPr/>
        </p:nvPicPr>
        <p:blipFill rotWithShape="1">
          <a:blip r:embed="rId4">
            <a:extLst>
              <a:ext uri="{28A0092B-C50C-407E-A947-70E740481C1C}">
                <a14:useLocalDpi xmlns:a14="http://schemas.microsoft.com/office/drawing/2010/main" val="0"/>
              </a:ext>
            </a:extLst>
          </a:blip>
          <a:srcRect l="18311" t="9158" r="41387" b="25006"/>
          <a:stretch/>
        </p:blipFill>
        <p:spPr bwMode="auto">
          <a:xfrm>
            <a:off x="854018" y="1981983"/>
            <a:ext cx="1024932" cy="16178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57998" y="200025"/>
            <a:ext cx="7409802" cy="1143000"/>
          </a:xfrm>
        </p:spPr>
        <p:txBody>
          <a:bodyPr>
            <a:normAutofit/>
          </a:bodyPr>
          <a:lstStyle/>
          <a:p>
            <a:r>
              <a:rPr lang="en-US" sz="2800" dirty="0"/>
              <a:t>Fluorescence Spillover Introduces Background and Spread</a:t>
            </a:r>
          </a:p>
        </p:txBody>
      </p:sp>
      <p:sp>
        <p:nvSpPr>
          <p:cNvPr id="10" name="Rectangle 4"/>
          <p:cNvSpPr>
            <a:spLocks noChangeArrowheads="1"/>
          </p:cNvSpPr>
          <p:nvPr/>
        </p:nvSpPr>
        <p:spPr bwMode="auto">
          <a:xfrm>
            <a:off x="6692768" y="1823056"/>
            <a:ext cx="21371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en-US" dirty="0">
              <a:solidFill>
                <a:srgbClr val="000000"/>
              </a:solidFill>
              <a:latin typeface="Arial"/>
            </a:endParaRPr>
          </a:p>
        </p:txBody>
      </p:sp>
      <p:sp>
        <p:nvSpPr>
          <p:cNvPr id="11" name="Rectangle 5"/>
          <p:cNvSpPr>
            <a:spLocks noChangeArrowheads="1"/>
          </p:cNvSpPr>
          <p:nvPr/>
        </p:nvSpPr>
        <p:spPr bwMode="auto">
          <a:xfrm>
            <a:off x="6692768" y="1823056"/>
            <a:ext cx="21371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en-US" dirty="0">
              <a:solidFill>
                <a:srgbClr val="000000"/>
              </a:solidFill>
              <a:latin typeface="Arial"/>
            </a:endParaRPr>
          </a:p>
        </p:txBody>
      </p:sp>
      <p:sp>
        <p:nvSpPr>
          <p:cNvPr id="14" name="TextBox 13"/>
          <p:cNvSpPr txBox="1"/>
          <p:nvPr/>
        </p:nvSpPr>
        <p:spPr>
          <a:xfrm>
            <a:off x="3225304" y="4151394"/>
            <a:ext cx="1402948" cy="646331"/>
          </a:xfrm>
          <a:prstGeom prst="rect">
            <a:avLst/>
          </a:prstGeom>
          <a:noFill/>
        </p:spPr>
        <p:txBody>
          <a:bodyPr wrap="none" rtlCol="0">
            <a:spAutoFit/>
          </a:bodyPr>
          <a:lstStyle/>
          <a:p>
            <a:pPr algn="ctr" eaLnBrk="1" fontAlgn="auto" hangingPunct="1">
              <a:spcBef>
                <a:spcPts val="0"/>
              </a:spcBef>
              <a:spcAft>
                <a:spcPts val="0"/>
              </a:spcAft>
            </a:pPr>
            <a:r>
              <a:rPr lang="en-US" sz="1800" b="1" dirty="0" smtClean="0">
                <a:solidFill>
                  <a:srgbClr val="000099"/>
                </a:solidFill>
                <a:latin typeface="Arial"/>
                <a:cs typeface="+mn-cs"/>
                <a:sym typeface="Symbol"/>
              </a:rPr>
              <a:t>Amount of </a:t>
            </a:r>
          </a:p>
          <a:p>
            <a:pPr algn="ctr" eaLnBrk="1" fontAlgn="auto" hangingPunct="1">
              <a:spcBef>
                <a:spcPts val="0"/>
              </a:spcBef>
              <a:spcAft>
                <a:spcPts val="0"/>
              </a:spcAft>
            </a:pPr>
            <a:r>
              <a:rPr lang="en-US" sz="1800" b="1" dirty="0" smtClean="0">
                <a:solidFill>
                  <a:srgbClr val="000099"/>
                </a:solidFill>
                <a:latin typeface="Arial"/>
                <a:cs typeface="+mn-cs"/>
                <a:sym typeface="Symbol"/>
              </a:rPr>
              <a:t>Spillover</a:t>
            </a:r>
            <a:endParaRPr lang="en-US" sz="1800" b="1" dirty="0">
              <a:solidFill>
                <a:srgbClr val="000099"/>
              </a:solidFill>
              <a:latin typeface="Arial"/>
              <a:cs typeface="+mn-cs"/>
            </a:endParaRPr>
          </a:p>
        </p:txBody>
      </p:sp>
      <p:sp>
        <p:nvSpPr>
          <p:cNvPr id="15" name="Rectangle 14"/>
          <p:cNvSpPr/>
          <p:nvPr/>
        </p:nvSpPr>
        <p:spPr>
          <a:xfrm>
            <a:off x="1066800" y="4188125"/>
            <a:ext cx="1909194" cy="646331"/>
          </a:xfrm>
          <a:prstGeom prst="rect">
            <a:avLst/>
          </a:prstGeom>
        </p:spPr>
        <p:txBody>
          <a:bodyPr wrap="square">
            <a:spAutoFit/>
          </a:bodyPr>
          <a:lstStyle/>
          <a:p>
            <a:pPr algn="ctr" eaLnBrk="1" fontAlgn="auto" hangingPunct="1">
              <a:spcBef>
                <a:spcPts val="0"/>
              </a:spcBef>
              <a:spcAft>
                <a:spcPts val="0"/>
              </a:spcAft>
            </a:pPr>
            <a:r>
              <a:rPr lang="en-US" sz="1800" b="1" dirty="0">
                <a:solidFill>
                  <a:srgbClr val="000099"/>
                </a:solidFill>
                <a:latin typeface="Arial"/>
                <a:cs typeface="+mn-cs"/>
              </a:rPr>
              <a:t>The Amount of </a:t>
            </a:r>
            <a:endParaRPr lang="en-US" sz="1800" b="1" dirty="0" smtClean="0">
              <a:solidFill>
                <a:srgbClr val="000099"/>
              </a:solidFill>
              <a:latin typeface="Arial"/>
              <a:cs typeface="+mn-cs"/>
            </a:endParaRPr>
          </a:p>
          <a:p>
            <a:pPr algn="ctr" eaLnBrk="1" fontAlgn="auto" hangingPunct="1">
              <a:spcBef>
                <a:spcPts val="0"/>
              </a:spcBef>
              <a:spcAft>
                <a:spcPts val="0"/>
              </a:spcAft>
            </a:pPr>
            <a:r>
              <a:rPr lang="en-US" sz="1800" b="1" dirty="0" smtClean="0">
                <a:solidFill>
                  <a:srgbClr val="000099"/>
                </a:solidFill>
                <a:latin typeface="Arial"/>
                <a:cs typeface="+mn-cs"/>
              </a:rPr>
              <a:t>the Spread </a:t>
            </a:r>
          </a:p>
        </p:txBody>
      </p:sp>
      <p:sp>
        <p:nvSpPr>
          <p:cNvPr id="21" name="TextBox 20"/>
          <p:cNvSpPr txBox="1"/>
          <p:nvPr/>
        </p:nvSpPr>
        <p:spPr>
          <a:xfrm>
            <a:off x="2819400" y="4111925"/>
            <a:ext cx="513282" cy="646331"/>
          </a:xfrm>
          <a:prstGeom prst="rect">
            <a:avLst/>
          </a:prstGeom>
          <a:noFill/>
        </p:spPr>
        <p:txBody>
          <a:bodyPr wrap="none" rtlCol="0">
            <a:spAutoFit/>
          </a:bodyPr>
          <a:lstStyle/>
          <a:p>
            <a:pPr algn="l" eaLnBrk="1" fontAlgn="auto" hangingPunct="1">
              <a:spcBef>
                <a:spcPts val="0"/>
              </a:spcBef>
              <a:spcAft>
                <a:spcPts val="0"/>
              </a:spcAft>
            </a:pPr>
            <a:r>
              <a:rPr lang="en-US" sz="3600" dirty="0" smtClean="0">
                <a:solidFill>
                  <a:srgbClr val="000099"/>
                </a:solidFill>
                <a:latin typeface="Arial"/>
                <a:cs typeface="+mn-cs"/>
                <a:sym typeface="Symbol"/>
              </a:rPr>
              <a:t></a:t>
            </a:r>
            <a:endParaRPr lang="en-US" sz="3200" b="0" dirty="0">
              <a:solidFill>
                <a:srgbClr val="000099"/>
              </a:solidFill>
              <a:latin typeface="Arial"/>
              <a:cs typeface="+mn-cs"/>
            </a:endParaRPr>
          </a:p>
        </p:txBody>
      </p:sp>
      <p:sp>
        <p:nvSpPr>
          <p:cNvPr id="52" name="TextBox 51"/>
          <p:cNvSpPr txBox="1"/>
          <p:nvPr/>
        </p:nvSpPr>
        <p:spPr>
          <a:xfrm>
            <a:off x="993658" y="1455635"/>
            <a:ext cx="768159" cy="307777"/>
          </a:xfrm>
          <a:prstGeom prst="rect">
            <a:avLst/>
          </a:prstGeom>
          <a:noFill/>
        </p:spPr>
        <p:txBody>
          <a:bodyPr wrap="none" rtlCol="0">
            <a:spAutoFit/>
          </a:bodyPr>
          <a:lstStyle/>
          <a:p>
            <a:r>
              <a:rPr lang="en-US" sz="1400" b="1" dirty="0" smtClean="0">
                <a:solidFill>
                  <a:srgbClr val="000099"/>
                </a:solidFill>
                <a:latin typeface="Arial" panose="020B0604020202020204" pitchFamily="34" charset="0"/>
                <a:cs typeface="Arial" panose="020B0604020202020204" pitchFamily="34" charset="0"/>
              </a:rPr>
              <a:t>SOV = </a:t>
            </a:r>
            <a:endParaRPr lang="en-US" sz="1400" b="1" dirty="0">
              <a:solidFill>
                <a:srgbClr val="000099"/>
              </a:solidFill>
              <a:latin typeface="Arial" panose="020B0604020202020204" pitchFamily="34" charset="0"/>
              <a:cs typeface="Arial" panose="020B0604020202020204" pitchFamily="34" charset="0"/>
            </a:endParaRPr>
          </a:p>
        </p:txBody>
      </p:sp>
      <p:sp>
        <p:nvSpPr>
          <p:cNvPr id="57" name="TextBox 56"/>
          <p:cNvSpPr txBox="1"/>
          <p:nvPr/>
        </p:nvSpPr>
        <p:spPr>
          <a:xfrm>
            <a:off x="977043" y="1699301"/>
            <a:ext cx="692818" cy="307777"/>
          </a:xfrm>
          <a:prstGeom prst="rect">
            <a:avLst/>
          </a:prstGeom>
          <a:noFill/>
        </p:spPr>
        <p:txBody>
          <a:bodyPr wrap="none" rtlCol="0">
            <a:spAutoFit/>
          </a:bodyPr>
          <a:lstStyle/>
          <a:p>
            <a:r>
              <a:rPr lang="en-US" sz="1400" b="1" dirty="0" smtClean="0">
                <a:solidFill>
                  <a:srgbClr val="000099"/>
                </a:solidFill>
                <a:latin typeface="Arial" panose="020B0604020202020204" pitchFamily="34" charset="0"/>
                <a:cs typeface="Arial" panose="020B0604020202020204" pitchFamily="34" charset="0"/>
              </a:rPr>
              <a:t>9.15%</a:t>
            </a:r>
            <a:endParaRPr lang="en-US" sz="1400" b="1" dirty="0">
              <a:solidFill>
                <a:srgbClr val="000099"/>
              </a:solidFill>
              <a:latin typeface="Arial" panose="020B0604020202020204" pitchFamily="34" charset="0"/>
              <a:cs typeface="Arial" panose="020B0604020202020204" pitchFamily="34" charset="0"/>
            </a:endParaRPr>
          </a:p>
        </p:txBody>
      </p:sp>
      <p:sp>
        <p:nvSpPr>
          <p:cNvPr id="50" name="TextBox 49"/>
          <p:cNvSpPr txBox="1"/>
          <p:nvPr/>
        </p:nvSpPr>
        <p:spPr>
          <a:xfrm>
            <a:off x="1399595" y="3739728"/>
            <a:ext cx="813043" cy="307777"/>
          </a:xfrm>
          <a:prstGeom prst="rect">
            <a:avLst/>
          </a:prstGeom>
          <a:noFill/>
        </p:spPr>
        <p:txBody>
          <a:bodyPr wrap="none" rtlCol="0">
            <a:spAutoFit/>
          </a:bodyPr>
          <a:lstStyle/>
          <a:p>
            <a:r>
              <a:rPr lang="en-US" sz="1400" b="1" dirty="0" smtClean="0">
                <a:solidFill>
                  <a:srgbClr val="000099"/>
                </a:solidFill>
                <a:latin typeface="Arial" panose="020B0604020202020204" pitchFamily="34" charset="0"/>
                <a:cs typeface="Arial" panose="020B0604020202020204" pitchFamily="34" charset="0"/>
              </a:rPr>
              <a:t>PE-Cy5</a:t>
            </a:r>
            <a:endParaRPr lang="en-US" sz="1400" b="1" dirty="0">
              <a:solidFill>
                <a:srgbClr val="000099"/>
              </a:solidFill>
              <a:latin typeface="Arial" panose="020B0604020202020204" pitchFamily="34" charset="0"/>
              <a:cs typeface="Arial" panose="020B0604020202020204" pitchFamily="34" charset="0"/>
            </a:endParaRPr>
          </a:p>
        </p:txBody>
      </p:sp>
      <p:sp>
        <p:nvSpPr>
          <p:cNvPr id="23" name="Rectangle 22"/>
          <p:cNvSpPr/>
          <p:nvPr/>
        </p:nvSpPr>
        <p:spPr>
          <a:xfrm>
            <a:off x="403786" y="2286000"/>
            <a:ext cx="152400" cy="628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p:nvSpPr>
        <p:spPr>
          <a:xfrm rot="16200000">
            <a:off x="189739" y="2446522"/>
            <a:ext cx="425116" cy="307777"/>
          </a:xfrm>
          <a:prstGeom prst="rect">
            <a:avLst/>
          </a:prstGeom>
          <a:noFill/>
        </p:spPr>
        <p:txBody>
          <a:bodyPr wrap="none" rtlCol="0">
            <a:spAutoFit/>
          </a:bodyPr>
          <a:lstStyle/>
          <a:p>
            <a:r>
              <a:rPr lang="en-US" sz="1400" b="1" dirty="0" smtClean="0">
                <a:solidFill>
                  <a:srgbClr val="000099"/>
                </a:solidFill>
                <a:latin typeface="Arial" panose="020B0604020202020204" pitchFamily="34" charset="0"/>
                <a:cs typeface="Arial" panose="020B0604020202020204" pitchFamily="34" charset="0"/>
              </a:rPr>
              <a:t>PE</a:t>
            </a:r>
            <a:endParaRPr lang="en-US" sz="1400" b="1" dirty="0">
              <a:solidFill>
                <a:srgbClr val="0000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5658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2" grpId="0"/>
      <p:bldP spid="5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520244" y="1712260"/>
            <a:ext cx="2361906" cy="2197606"/>
            <a:chOff x="520244" y="1712260"/>
            <a:chExt cx="2361906" cy="2197606"/>
          </a:xfrm>
        </p:grpSpPr>
        <p:grpSp>
          <p:nvGrpSpPr>
            <p:cNvPr id="33" name="Group 32"/>
            <p:cNvGrpSpPr/>
            <p:nvPr/>
          </p:nvGrpSpPr>
          <p:grpSpPr>
            <a:xfrm>
              <a:off x="520244" y="1712260"/>
              <a:ext cx="2361906" cy="2147585"/>
              <a:chOff x="6640693" y="4495800"/>
              <a:chExt cx="2361906" cy="2147585"/>
            </a:xfrm>
          </p:grpSpPr>
          <p:pic>
            <p:nvPicPr>
              <p:cNvPr id="34" name="Picture 6" descr="C:\Users\10056782\AppData\Local\Temp\tmp06208920884756470223.png"/>
              <p:cNvPicPr>
                <a:picLocks noChangeAspect="1" noChangeArrowheads="1"/>
              </p:cNvPicPr>
              <p:nvPr/>
            </p:nvPicPr>
            <p:blipFill rotWithShape="1">
              <a:blip r:embed="rId3">
                <a:extLst>
                  <a:ext uri="{28A0092B-C50C-407E-A947-70E740481C1C}">
                    <a14:useLocalDpi xmlns:a14="http://schemas.microsoft.com/office/drawing/2010/main" val="0"/>
                  </a:ext>
                </a:extLst>
              </a:blip>
              <a:srcRect l="4871" t="7342" r="2257" b="5267"/>
              <a:stretch/>
            </p:blipFill>
            <p:spPr bwMode="auto">
              <a:xfrm>
                <a:off x="6640693" y="4495800"/>
                <a:ext cx="2361906" cy="2147585"/>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7304654" y="4540625"/>
                <a:ext cx="516992"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Rectangle 19"/>
            <p:cNvSpPr/>
            <p:nvPr/>
          </p:nvSpPr>
          <p:spPr>
            <a:xfrm>
              <a:off x="1463693" y="3790430"/>
              <a:ext cx="762000" cy="119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1657998" y="200025"/>
            <a:ext cx="7409802" cy="1143000"/>
          </a:xfrm>
        </p:spPr>
        <p:txBody>
          <a:bodyPr>
            <a:normAutofit/>
          </a:bodyPr>
          <a:lstStyle/>
          <a:p>
            <a:r>
              <a:rPr lang="en-US" sz="2800" dirty="0"/>
              <a:t>Fluorescence Spillover Introduces Background and Spread</a:t>
            </a:r>
          </a:p>
        </p:txBody>
      </p:sp>
      <p:sp>
        <p:nvSpPr>
          <p:cNvPr id="10" name="Rectangle 4"/>
          <p:cNvSpPr>
            <a:spLocks noChangeArrowheads="1"/>
          </p:cNvSpPr>
          <p:nvPr/>
        </p:nvSpPr>
        <p:spPr bwMode="auto">
          <a:xfrm>
            <a:off x="6692768" y="1823056"/>
            <a:ext cx="21371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en-US" dirty="0">
              <a:solidFill>
                <a:srgbClr val="000000"/>
              </a:solidFill>
              <a:latin typeface="Arial"/>
            </a:endParaRPr>
          </a:p>
        </p:txBody>
      </p:sp>
      <p:sp>
        <p:nvSpPr>
          <p:cNvPr id="11" name="Rectangle 5"/>
          <p:cNvSpPr>
            <a:spLocks noChangeArrowheads="1"/>
          </p:cNvSpPr>
          <p:nvPr/>
        </p:nvSpPr>
        <p:spPr bwMode="auto">
          <a:xfrm>
            <a:off x="6692768" y="1823056"/>
            <a:ext cx="21371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en-US" dirty="0">
              <a:solidFill>
                <a:srgbClr val="000000"/>
              </a:solidFill>
              <a:latin typeface="Arial"/>
            </a:endParaRPr>
          </a:p>
        </p:txBody>
      </p:sp>
      <p:sp>
        <p:nvSpPr>
          <p:cNvPr id="14" name="TextBox 13"/>
          <p:cNvSpPr txBox="1"/>
          <p:nvPr/>
        </p:nvSpPr>
        <p:spPr>
          <a:xfrm>
            <a:off x="3225304" y="4151394"/>
            <a:ext cx="1402948" cy="646331"/>
          </a:xfrm>
          <a:prstGeom prst="rect">
            <a:avLst/>
          </a:prstGeom>
          <a:noFill/>
        </p:spPr>
        <p:txBody>
          <a:bodyPr wrap="none" rtlCol="0">
            <a:spAutoFit/>
          </a:bodyPr>
          <a:lstStyle/>
          <a:p>
            <a:pPr algn="ctr" eaLnBrk="1" fontAlgn="auto" hangingPunct="1">
              <a:spcBef>
                <a:spcPts val="0"/>
              </a:spcBef>
              <a:spcAft>
                <a:spcPts val="0"/>
              </a:spcAft>
            </a:pPr>
            <a:r>
              <a:rPr lang="en-US" sz="1800" b="1" dirty="0" smtClean="0">
                <a:solidFill>
                  <a:srgbClr val="000099"/>
                </a:solidFill>
                <a:latin typeface="Arial"/>
                <a:cs typeface="+mn-cs"/>
                <a:sym typeface="Symbol"/>
              </a:rPr>
              <a:t>Amount of </a:t>
            </a:r>
          </a:p>
          <a:p>
            <a:pPr algn="ctr" eaLnBrk="1" fontAlgn="auto" hangingPunct="1">
              <a:spcBef>
                <a:spcPts val="0"/>
              </a:spcBef>
              <a:spcAft>
                <a:spcPts val="0"/>
              </a:spcAft>
            </a:pPr>
            <a:r>
              <a:rPr lang="en-US" sz="1800" b="1" dirty="0" smtClean="0">
                <a:solidFill>
                  <a:srgbClr val="000099"/>
                </a:solidFill>
                <a:latin typeface="Arial"/>
                <a:cs typeface="+mn-cs"/>
                <a:sym typeface="Symbol"/>
              </a:rPr>
              <a:t>Spillover</a:t>
            </a:r>
            <a:endParaRPr lang="en-US" sz="1800" b="1" dirty="0">
              <a:solidFill>
                <a:srgbClr val="000099"/>
              </a:solidFill>
              <a:latin typeface="Arial"/>
              <a:cs typeface="+mn-cs"/>
            </a:endParaRPr>
          </a:p>
        </p:txBody>
      </p:sp>
      <p:sp>
        <p:nvSpPr>
          <p:cNvPr id="15" name="Rectangle 14"/>
          <p:cNvSpPr/>
          <p:nvPr/>
        </p:nvSpPr>
        <p:spPr>
          <a:xfrm>
            <a:off x="1066800" y="4188125"/>
            <a:ext cx="1909194" cy="646331"/>
          </a:xfrm>
          <a:prstGeom prst="rect">
            <a:avLst/>
          </a:prstGeom>
        </p:spPr>
        <p:txBody>
          <a:bodyPr wrap="square">
            <a:spAutoFit/>
          </a:bodyPr>
          <a:lstStyle/>
          <a:p>
            <a:pPr algn="ctr" eaLnBrk="1" fontAlgn="auto" hangingPunct="1">
              <a:spcBef>
                <a:spcPts val="0"/>
              </a:spcBef>
              <a:spcAft>
                <a:spcPts val="0"/>
              </a:spcAft>
            </a:pPr>
            <a:r>
              <a:rPr lang="en-US" sz="1800" b="1" dirty="0">
                <a:solidFill>
                  <a:srgbClr val="000099"/>
                </a:solidFill>
                <a:latin typeface="Arial"/>
                <a:cs typeface="+mn-cs"/>
              </a:rPr>
              <a:t>The Amount of </a:t>
            </a:r>
            <a:endParaRPr lang="en-US" sz="1800" b="1" dirty="0" smtClean="0">
              <a:solidFill>
                <a:srgbClr val="000099"/>
              </a:solidFill>
              <a:latin typeface="Arial"/>
              <a:cs typeface="+mn-cs"/>
            </a:endParaRPr>
          </a:p>
          <a:p>
            <a:pPr algn="ctr" eaLnBrk="1" fontAlgn="auto" hangingPunct="1">
              <a:spcBef>
                <a:spcPts val="0"/>
              </a:spcBef>
              <a:spcAft>
                <a:spcPts val="0"/>
              </a:spcAft>
            </a:pPr>
            <a:r>
              <a:rPr lang="en-US" sz="1800" b="1" dirty="0" smtClean="0">
                <a:solidFill>
                  <a:srgbClr val="000099"/>
                </a:solidFill>
                <a:latin typeface="Arial"/>
                <a:cs typeface="+mn-cs"/>
              </a:rPr>
              <a:t>the Spread </a:t>
            </a:r>
          </a:p>
        </p:txBody>
      </p:sp>
      <p:sp>
        <p:nvSpPr>
          <p:cNvPr id="21" name="TextBox 20"/>
          <p:cNvSpPr txBox="1"/>
          <p:nvPr/>
        </p:nvSpPr>
        <p:spPr>
          <a:xfrm>
            <a:off x="2819400" y="4111925"/>
            <a:ext cx="513282" cy="646331"/>
          </a:xfrm>
          <a:prstGeom prst="rect">
            <a:avLst/>
          </a:prstGeom>
          <a:noFill/>
        </p:spPr>
        <p:txBody>
          <a:bodyPr wrap="none" rtlCol="0">
            <a:spAutoFit/>
          </a:bodyPr>
          <a:lstStyle/>
          <a:p>
            <a:pPr algn="l" eaLnBrk="1" fontAlgn="auto" hangingPunct="1">
              <a:spcBef>
                <a:spcPts val="0"/>
              </a:spcBef>
              <a:spcAft>
                <a:spcPts val="0"/>
              </a:spcAft>
            </a:pPr>
            <a:r>
              <a:rPr lang="en-US" sz="3600" dirty="0" smtClean="0">
                <a:solidFill>
                  <a:srgbClr val="000099"/>
                </a:solidFill>
                <a:latin typeface="Arial"/>
                <a:cs typeface="+mn-cs"/>
                <a:sym typeface="Symbol"/>
              </a:rPr>
              <a:t></a:t>
            </a:r>
            <a:endParaRPr lang="en-US" sz="3200" b="0" dirty="0">
              <a:solidFill>
                <a:srgbClr val="000099"/>
              </a:solidFill>
              <a:latin typeface="Arial"/>
              <a:cs typeface="+mn-cs"/>
            </a:endParaRPr>
          </a:p>
        </p:txBody>
      </p:sp>
      <p:sp>
        <p:nvSpPr>
          <p:cNvPr id="52" name="TextBox 51"/>
          <p:cNvSpPr txBox="1"/>
          <p:nvPr/>
        </p:nvSpPr>
        <p:spPr>
          <a:xfrm>
            <a:off x="993658" y="1455635"/>
            <a:ext cx="768159" cy="307777"/>
          </a:xfrm>
          <a:prstGeom prst="rect">
            <a:avLst/>
          </a:prstGeom>
          <a:noFill/>
        </p:spPr>
        <p:txBody>
          <a:bodyPr wrap="none" rtlCol="0">
            <a:spAutoFit/>
          </a:bodyPr>
          <a:lstStyle/>
          <a:p>
            <a:r>
              <a:rPr lang="en-US" sz="1400" b="1" dirty="0" smtClean="0">
                <a:solidFill>
                  <a:srgbClr val="000099"/>
                </a:solidFill>
                <a:latin typeface="Arial" panose="020B0604020202020204" pitchFamily="34" charset="0"/>
                <a:cs typeface="Arial" panose="020B0604020202020204" pitchFamily="34" charset="0"/>
              </a:rPr>
              <a:t>SOV = </a:t>
            </a:r>
            <a:endParaRPr lang="en-US" sz="1400" b="1" dirty="0">
              <a:solidFill>
                <a:srgbClr val="000099"/>
              </a:solidFill>
              <a:latin typeface="Arial" panose="020B0604020202020204" pitchFamily="34" charset="0"/>
              <a:cs typeface="Arial" panose="020B0604020202020204" pitchFamily="34" charset="0"/>
            </a:endParaRPr>
          </a:p>
        </p:txBody>
      </p:sp>
      <p:pic>
        <p:nvPicPr>
          <p:cNvPr id="39" name="Picture 6" descr="C:\Users\10056782\AppData\Local\Temp\tmp06208920884756470223.png"/>
          <p:cNvPicPr>
            <a:picLocks noChangeAspect="1" noChangeArrowheads="1"/>
          </p:cNvPicPr>
          <p:nvPr/>
        </p:nvPicPr>
        <p:blipFill rotWithShape="1">
          <a:blip r:embed="rId3">
            <a:extLst>
              <a:ext uri="{28A0092B-C50C-407E-A947-70E740481C1C}">
                <a14:useLocalDpi xmlns:a14="http://schemas.microsoft.com/office/drawing/2010/main" val="0"/>
              </a:ext>
            </a:extLst>
          </a:blip>
          <a:srcRect l="21152" t="9159" r="43425" b="25005"/>
          <a:stretch/>
        </p:blipFill>
        <p:spPr bwMode="auto">
          <a:xfrm>
            <a:off x="863056" y="1981983"/>
            <a:ext cx="900895" cy="1617877"/>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977043" y="1699301"/>
            <a:ext cx="692818" cy="307777"/>
          </a:xfrm>
          <a:prstGeom prst="rect">
            <a:avLst/>
          </a:prstGeom>
          <a:noFill/>
        </p:spPr>
        <p:txBody>
          <a:bodyPr wrap="none" rtlCol="0">
            <a:spAutoFit/>
          </a:bodyPr>
          <a:lstStyle/>
          <a:p>
            <a:r>
              <a:rPr lang="en-US" sz="1400" b="1" dirty="0" smtClean="0">
                <a:solidFill>
                  <a:srgbClr val="000099"/>
                </a:solidFill>
                <a:latin typeface="Arial" panose="020B0604020202020204" pitchFamily="34" charset="0"/>
                <a:cs typeface="Arial" panose="020B0604020202020204" pitchFamily="34" charset="0"/>
              </a:rPr>
              <a:t>0.86%</a:t>
            </a:r>
            <a:endParaRPr lang="en-US" sz="1400" b="1" dirty="0">
              <a:solidFill>
                <a:srgbClr val="000099"/>
              </a:solidFill>
              <a:latin typeface="Arial" panose="020B0604020202020204" pitchFamily="34" charset="0"/>
              <a:cs typeface="Arial" panose="020B0604020202020204" pitchFamily="34" charset="0"/>
            </a:endParaRPr>
          </a:p>
        </p:txBody>
      </p:sp>
      <p:sp>
        <p:nvSpPr>
          <p:cNvPr id="59" name="TextBox 58"/>
          <p:cNvSpPr txBox="1"/>
          <p:nvPr/>
        </p:nvSpPr>
        <p:spPr>
          <a:xfrm>
            <a:off x="1515011" y="3739728"/>
            <a:ext cx="582211" cy="307777"/>
          </a:xfrm>
          <a:prstGeom prst="rect">
            <a:avLst/>
          </a:prstGeom>
          <a:noFill/>
        </p:spPr>
        <p:txBody>
          <a:bodyPr wrap="none" rtlCol="0">
            <a:spAutoFit/>
          </a:bodyPr>
          <a:lstStyle/>
          <a:p>
            <a:r>
              <a:rPr lang="en-US" sz="1400" b="1" dirty="0" smtClean="0">
                <a:solidFill>
                  <a:srgbClr val="000099"/>
                </a:solidFill>
                <a:latin typeface="Arial" panose="020B0604020202020204" pitchFamily="34" charset="0"/>
                <a:cs typeface="Arial" panose="020B0604020202020204" pitchFamily="34" charset="0"/>
              </a:rPr>
              <a:t>FITC</a:t>
            </a:r>
            <a:endParaRPr lang="en-US" sz="1400" b="1" dirty="0">
              <a:solidFill>
                <a:srgbClr val="000099"/>
              </a:solidFill>
              <a:latin typeface="Arial" panose="020B0604020202020204" pitchFamily="34" charset="0"/>
              <a:cs typeface="Arial" panose="020B0604020202020204" pitchFamily="34" charset="0"/>
            </a:endParaRPr>
          </a:p>
        </p:txBody>
      </p:sp>
      <p:sp>
        <p:nvSpPr>
          <p:cNvPr id="23" name="Rectangle 22"/>
          <p:cNvSpPr/>
          <p:nvPr/>
        </p:nvSpPr>
        <p:spPr>
          <a:xfrm>
            <a:off x="403786" y="2286000"/>
            <a:ext cx="152400" cy="628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99"/>
              </a:solidFill>
            </a:endParaRPr>
          </a:p>
        </p:txBody>
      </p:sp>
      <p:sp>
        <p:nvSpPr>
          <p:cNvPr id="51" name="TextBox 50"/>
          <p:cNvSpPr txBox="1"/>
          <p:nvPr/>
        </p:nvSpPr>
        <p:spPr>
          <a:xfrm rot="16200000">
            <a:off x="189739" y="2446522"/>
            <a:ext cx="425116" cy="307777"/>
          </a:xfrm>
          <a:prstGeom prst="rect">
            <a:avLst/>
          </a:prstGeom>
          <a:noFill/>
        </p:spPr>
        <p:txBody>
          <a:bodyPr wrap="none" rtlCol="0">
            <a:spAutoFit/>
          </a:bodyPr>
          <a:lstStyle/>
          <a:p>
            <a:r>
              <a:rPr lang="en-US" sz="1400" b="1" dirty="0" smtClean="0">
                <a:solidFill>
                  <a:srgbClr val="000099"/>
                </a:solidFill>
                <a:latin typeface="Arial" panose="020B0604020202020204" pitchFamily="34" charset="0"/>
                <a:cs typeface="Arial" panose="020B0604020202020204" pitchFamily="34" charset="0"/>
              </a:rPr>
              <a:t>PE</a:t>
            </a:r>
            <a:endParaRPr lang="en-US" sz="1400" b="1" dirty="0">
              <a:solidFill>
                <a:srgbClr val="0000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2732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520244" y="1712260"/>
            <a:ext cx="2361906" cy="2197606"/>
            <a:chOff x="520244" y="1712260"/>
            <a:chExt cx="2361906" cy="2197606"/>
          </a:xfrm>
        </p:grpSpPr>
        <p:grpSp>
          <p:nvGrpSpPr>
            <p:cNvPr id="33" name="Group 32"/>
            <p:cNvGrpSpPr/>
            <p:nvPr/>
          </p:nvGrpSpPr>
          <p:grpSpPr>
            <a:xfrm>
              <a:off x="520244" y="1712260"/>
              <a:ext cx="2361906" cy="2147585"/>
              <a:chOff x="6640693" y="4495800"/>
              <a:chExt cx="2361906" cy="2147585"/>
            </a:xfrm>
          </p:grpSpPr>
          <p:pic>
            <p:nvPicPr>
              <p:cNvPr id="34" name="Picture 6" descr="C:\Users\10056782\AppData\Local\Temp\tmp06208920884756470223.png"/>
              <p:cNvPicPr>
                <a:picLocks noChangeAspect="1" noChangeArrowheads="1"/>
              </p:cNvPicPr>
              <p:nvPr/>
            </p:nvPicPr>
            <p:blipFill rotWithShape="1">
              <a:blip r:embed="rId3">
                <a:extLst>
                  <a:ext uri="{28A0092B-C50C-407E-A947-70E740481C1C}">
                    <a14:useLocalDpi xmlns:a14="http://schemas.microsoft.com/office/drawing/2010/main" val="0"/>
                  </a:ext>
                </a:extLst>
              </a:blip>
              <a:srcRect l="4871" t="7342" r="2257" b="5267"/>
              <a:stretch/>
            </p:blipFill>
            <p:spPr bwMode="auto">
              <a:xfrm>
                <a:off x="6640693" y="4495800"/>
                <a:ext cx="2361906" cy="2147585"/>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7304654" y="4540625"/>
                <a:ext cx="516992"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Rectangle 19"/>
            <p:cNvSpPr/>
            <p:nvPr/>
          </p:nvSpPr>
          <p:spPr>
            <a:xfrm>
              <a:off x="1463693" y="3790430"/>
              <a:ext cx="762000" cy="119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1657998" y="200025"/>
            <a:ext cx="7409802" cy="1143000"/>
          </a:xfrm>
        </p:spPr>
        <p:txBody>
          <a:bodyPr>
            <a:normAutofit/>
          </a:bodyPr>
          <a:lstStyle/>
          <a:p>
            <a:r>
              <a:rPr lang="en-US" sz="2800" dirty="0"/>
              <a:t>Fluorescence Spillover Introduces Background and Spread</a:t>
            </a:r>
          </a:p>
        </p:txBody>
      </p:sp>
      <p:sp>
        <p:nvSpPr>
          <p:cNvPr id="10" name="Rectangle 4"/>
          <p:cNvSpPr>
            <a:spLocks noChangeArrowheads="1"/>
          </p:cNvSpPr>
          <p:nvPr/>
        </p:nvSpPr>
        <p:spPr bwMode="auto">
          <a:xfrm>
            <a:off x="6692768" y="1823056"/>
            <a:ext cx="21371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en-US" dirty="0">
              <a:solidFill>
                <a:srgbClr val="000000"/>
              </a:solidFill>
              <a:latin typeface="Arial"/>
            </a:endParaRPr>
          </a:p>
        </p:txBody>
      </p:sp>
      <p:sp>
        <p:nvSpPr>
          <p:cNvPr id="11" name="Rectangle 5"/>
          <p:cNvSpPr>
            <a:spLocks noChangeArrowheads="1"/>
          </p:cNvSpPr>
          <p:nvPr/>
        </p:nvSpPr>
        <p:spPr bwMode="auto">
          <a:xfrm>
            <a:off x="6692768" y="1823056"/>
            <a:ext cx="21371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en-US" dirty="0">
              <a:solidFill>
                <a:srgbClr val="000000"/>
              </a:solidFill>
              <a:latin typeface="Arial"/>
            </a:endParaRPr>
          </a:p>
        </p:txBody>
      </p:sp>
      <p:sp>
        <p:nvSpPr>
          <p:cNvPr id="14" name="TextBox 13"/>
          <p:cNvSpPr txBox="1"/>
          <p:nvPr/>
        </p:nvSpPr>
        <p:spPr>
          <a:xfrm>
            <a:off x="3225304" y="4151394"/>
            <a:ext cx="1402948" cy="646331"/>
          </a:xfrm>
          <a:prstGeom prst="rect">
            <a:avLst/>
          </a:prstGeom>
          <a:noFill/>
        </p:spPr>
        <p:txBody>
          <a:bodyPr wrap="none" rtlCol="0">
            <a:spAutoFit/>
          </a:bodyPr>
          <a:lstStyle/>
          <a:p>
            <a:pPr algn="ctr" eaLnBrk="1" fontAlgn="auto" hangingPunct="1">
              <a:spcBef>
                <a:spcPts val="0"/>
              </a:spcBef>
              <a:spcAft>
                <a:spcPts val="0"/>
              </a:spcAft>
            </a:pPr>
            <a:r>
              <a:rPr lang="en-US" sz="1800" b="1" dirty="0" smtClean="0">
                <a:solidFill>
                  <a:srgbClr val="000099"/>
                </a:solidFill>
                <a:latin typeface="Arial"/>
                <a:cs typeface="+mn-cs"/>
                <a:sym typeface="Symbol"/>
              </a:rPr>
              <a:t>Amount of </a:t>
            </a:r>
          </a:p>
          <a:p>
            <a:pPr algn="ctr" eaLnBrk="1" fontAlgn="auto" hangingPunct="1">
              <a:spcBef>
                <a:spcPts val="0"/>
              </a:spcBef>
              <a:spcAft>
                <a:spcPts val="0"/>
              </a:spcAft>
            </a:pPr>
            <a:r>
              <a:rPr lang="en-US" sz="1800" b="1" dirty="0" smtClean="0">
                <a:solidFill>
                  <a:srgbClr val="000099"/>
                </a:solidFill>
                <a:latin typeface="Arial"/>
                <a:cs typeface="+mn-cs"/>
                <a:sym typeface="Symbol"/>
              </a:rPr>
              <a:t>Spillover</a:t>
            </a:r>
            <a:endParaRPr lang="en-US" sz="1800" b="1" dirty="0">
              <a:solidFill>
                <a:srgbClr val="000099"/>
              </a:solidFill>
              <a:latin typeface="Arial"/>
              <a:cs typeface="+mn-cs"/>
            </a:endParaRPr>
          </a:p>
        </p:txBody>
      </p:sp>
      <p:sp>
        <p:nvSpPr>
          <p:cNvPr id="15" name="Rectangle 14"/>
          <p:cNvSpPr/>
          <p:nvPr/>
        </p:nvSpPr>
        <p:spPr>
          <a:xfrm>
            <a:off x="1066800" y="4188125"/>
            <a:ext cx="1909194" cy="646331"/>
          </a:xfrm>
          <a:prstGeom prst="rect">
            <a:avLst/>
          </a:prstGeom>
        </p:spPr>
        <p:txBody>
          <a:bodyPr wrap="square">
            <a:spAutoFit/>
          </a:bodyPr>
          <a:lstStyle/>
          <a:p>
            <a:pPr algn="ctr" eaLnBrk="1" fontAlgn="auto" hangingPunct="1">
              <a:spcBef>
                <a:spcPts val="0"/>
              </a:spcBef>
              <a:spcAft>
                <a:spcPts val="0"/>
              </a:spcAft>
            </a:pPr>
            <a:r>
              <a:rPr lang="en-US" sz="1800" b="1" dirty="0">
                <a:solidFill>
                  <a:srgbClr val="000099"/>
                </a:solidFill>
                <a:latin typeface="Arial"/>
                <a:cs typeface="+mn-cs"/>
              </a:rPr>
              <a:t>The Amount of </a:t>
            </a:r>
            <a:endParaRPr lang="en-US" sz="1800" b="1" dirty="0" smtClean="0">
              <a:solidFill>
                <a:srgbClr val="000099"/>
              </a:solidFill>
              <a:latin typeface="Arial"/>
              <a:cs typeface="+mn-cs"/>
            </a:endParaRPr>
          </a:p>
          <a:p>
            <a:pPr algn="ctr" eaLnBrk="1" fontAlgn="auto" hangingPunct="1">
              <a:spcBef>
                <a:spcPts val="0"/>
              </a:spcBef>
              <a:spcAft>
                <a:spcPts val="0"/>
              </a:spcAft>
            </a:pPr>
            <a:r>
              <a:rPr lang="en-US" sz="1800" b="1" dirty="0" smtClean="0">
                <a:solidFill>
                  <a:srgbClr val="000099"/>
                </a:solidFill>
                <a:latin typeface="Arial"/>
                <a:cs typeface="+mn-cs"/>
              </a:rPr>
              <a:t>the Spread </a:t>
            </a:r>
          </a:p>
        </p:txBody>
      </p:sp>
      <p:sp>
        <p:nvSpPr>
          <p:cNvPr id="21" name="TextBox 20"/>
          <p:cNvSpPr txBox="1"/>
          <p:nvPr/>
        </p:nvSpPr>
        <p:spPr>
          <a:xfrm>
            <a:off x="2819400" y="4111925"/>
            <a:ext cx="513282" cy="646331"/>
          </a:xfrm>
          <a:prstGeom prst="rect">
            <a:avLst/>
          </a:prstGeom>
          <a:noFill/>
        </p:spPr>
        <p:txBody>
          <a:bodyPr wrap="none" rtlCol="0">
            <a:spAutoFit/>
          </a:bodyPr>
          <a:lstStyle/>
          <a:p>
            <a:pPr algn="l" eaLnBrk="1" fontAlgn="auto" hangingPunct="1">
              <a:spcBef>
                <a:spcPts val="0"/>
              </a:spcBef>
              <a:spcAft>
                <a:spcPts val="0"/>
              </a:spcAft>
            </a:pPr>
            <a:r>
              <a:rPr lang="en-US" sz="3600" dirty="0" smtClean="0">
                <a:solidFill>
                  <a:srgbClr val="000099"/>
                </a:solidFill>
                <a:latin typeface="Arial"/>
                <a:cs typeface="+mn-cs"/>
                <a:sym typeface="Symbol"/>
              </a:rPr>
              <a:t></a:t>
            </a:r>
            <a:endParaRPr lang="en-US" sz="3200" b="0" dirty="0">
              <a:solidFill>
                <a:srgbClr val="000099"/>
              </a:solidFill>
              <a:latin typeface="Arial"/>
              <a:cs typeface="+mn-cs"/>
            </a:endParaRPr>
          </a:p>
        </p:txBody>
      </p:sp>
      <p:sp>
        <p:nvSpPr>
          <p:cNvPr id="52" name="TextBox 51"/>
          <p:cNvSpPr txBox="1"/>
          <p:nvPr/>
        </p:nvSpPr>
        <p:spPr>
          <a:xfrm>
            <a:off x="993658" y="1455635"/>
            <a:ext cx="768159" cy="307777"/>
          </a:xfrm>
          <a:prstGeom prst="rect">
            <a:avLst/>
          </a:prstGeom>
          <a:noFill/>
        </p:spPr>
        <p:txBody>
          <a:bodyPr wrap="none" rtlCol="0">
            <a:spAutoFit/>
          </a:bodyPr>
          <a:lstStyle/>
          <a:p>
            <a:r>
              <a:rPr lang="en-US" sz="1400" b="1" dirty="0" smtClean="0">
                <a:solidFill>
                  <a:srgbClr val="000099"/>
                </a:solidFill>
                <a:latin typeface="Arial" panose="020B0604020202020204" pitchFamily="34" charset="0"/>
                <a:cs typeface="Arial" panose="020B0604020202020204" pitchFamily="34" charset="0"/>
              </a:rPr>
              <a:t>SOV = </a:t>
            </a:r>
            <a:endParaRPr lang="en-US" sz="1400" b="1" dirty="0">
              <a:solidFill>
                <a:srgbClr val="000099"/>
              </a:solidFill>
              <a:latin typeface="Arial" panose="020B0604020202020204" pitchFamily="34" charset="0"/>
              <a:cs typeface="Arial" panose="020B0604020202020204" pitchFamily="34" charset="0"/>
            </a:endParaRPr>
          </a:p>
        </p:txBody>
      </p:sp>
      <p:pic>
        <p:nvPicPr>
          <p:cNvPr id="40" name="Picture 5" descr="C:\Users\10056782\AppData\Local\Temp\tmp19079356617411321520.png"/>
          <p:cNvPicPr>
            <a:picLocks noChangeAspect="1" noChangeArrowheads="1"/>
          </p:cNvPicPr>
          <p:nvPr/>
        </p:nvPicPr>
        <p:blipFill rotWithShape="1">
          <a:blip r:embed="rId4">
            <a:extLst>
              <a:ext uri="{28A0092B-C50C-407E-A947-70E740481C1C}">
                <a14:useLocalDpi xmlns:a14="http://schemas.microsoft.com/office/drawing/2010/main" val="0"/>
              </a:ext>
            </a:extLst>
          </a:blip>
          <a:srcRect l="15150" t="9159" r="36251" b="25005"/>
          <a:stretch/>
        </p:blipFill>
        <p:spPr bwMode="auto">
          <a:xfrm>
            <a:off x="802262" y="1981983"/>
            <a:ext cx="1235948" cy="1617877"/>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927350" y="1699301"/>
            <a:ext cx="792205" cy="307777"/>
          </a:xfrm>
          <a:prstGeom prst="rect">
            <a:avLst/>
          </a:prstGeom>
          <a:noFill/>
        </p:spPr>
        <p:txBody>
          <a:bodyPr wrap="none" rtlCol="0">
            <a:spAutoFit/>
          </a:bodyPr>
          <a:lstStyle/>
          <a:p>
            <a:r>
              <a:rPr lang="en-US" sz="1400" b="1" dirty="0" smtClean="0">
                <a:solidFill>
                  <a:srgbClr val="000099"/>
                </a:solidFill>
                <a:latin typeface="Arial" panose="020B0604020202020204" pitchFamily="34" charset="0"/>
                <a:cs typeface="Arial" panose="020B0604020202020204" pitchFamily="34" charset="0"/>
              </a:rPr>
              <a:t>26.40%</a:t>
            </a:r>
            <a:endParaRPr lang="en-US" sz="1400" b="1" dirty="0">
              <a:solidFill>
                <a:srgbClr val="000099"/>
              </a:solidFill>
              <a:latin typeface="Arial" panose="020B0604020202020204" pitchFamily="34" charset="0"/>
              <a:cs typeface="Arial" panose="020B0604020202020204" pitchFamily="34" charset="0"/>
            </a:endParaRPr>
          </a:p>
        </p:txBody>
      </p:sp>
      <p:sp>
        <p:nvSpPr>
          <p:cNvPr id="58" name="TextBox 57"/>
          <p:cNvSpPr txBox="1"/>
          <p:nvPr/>
        </p:nvSpPr>
        <p:spPr>
          <a:xfrm>
            <a:off x="1295400" y="3739728"/>
            <a:ext cx="1021433" cy="307777"/>
          </a:xfrm>
          <a:prstGeom prst="rect">
            <a:avLst/>
          </a:prstGeom>
          <a:noFill/>
        </p:spPr>
        <p:txBody>
          <a:bodyPr wrap="none" rtlCol="0">
            <a:spAutoFit/>
          </a:bodyPr>
          <a:lstStyle/>
          <a:p>
            <a:r>
              <a:rPr lang="en-US" sz="1400" b="1" dirty="0" smtClean="0">
                <a:solidFill>
                  <a:srgbClr val="000099"/>
                </a:solidFill>
                <a:latin typeface="Arial" panose="020B0604020202020204" pitchFamily="34" charset="0"/>
                <a:cs typeface="Arial" panose="020B0604020202020204" pitchFamily="34" charset="0"/>
              </a:rPr>
              <a:t>PE-CF594</a:t>
            </a:r>
            <a:endParaRPr lang="en-US" sz="1400" b="1" dirty="0">
              <a:solidFill>
                <a:srgbClr val="000099"/>
              </a:solidFill>
              <a:latin typeface="Arial" panose="020B0604020202020204" pitchFamily="34" charset="0"/>
              <a:cs typeface="Arial" panose="020B0604020202020204" pitchFamily="34" charset="0"/>
            </a:endParaRPr>
          </a:p>
        </p:txBody>
      </p:sp>
      <p:sp>
        <p:nvSpPr>
          <p:cNvPr id="23" name="Rectangle 22"/>
          <p:cNvSpPr/>
          <p:nvPr/>
        </p:nvSpPr>
        <p:spPr>
          <a:xfrm>
            <a:off x="403786" y="2286000"/>
            <a:ext cx="152400" cy="628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99"/>
              </a:solidFill>
            </a:endParaRPr>
          </a:p>
        </p:txBody>
      </p:sp>
      <p:sp>
        <p:nvSpPr>
          <p:cNvPr id="51" name="TextBox 50"/>
          <p:cNvSpPr txBox="1"/>
          <p:nvPr/>
        </p:nvSpPr>
        <p:spPr>
          <a:xfrm rot="16200000">
            <a:off x="189739" y="2446522"/>
            <a:ext cx="425116" cy="307777"/>
          </a:xfrm>
          <a:prstGeom prst="rect">
            <a:avLst/>
          </a:prstGeom>
          <a:noFill/>
        </p:spPr>
        <p:txBody>
          <a:bodyPr wrap="none" rtlCol="0">
            <a:spAutoFit/>
          </a:bodyPr>
          <a:lstStyle/>
          <a:p>
            <a:r>
              <a:rPr lang="en-US" sz="1400" b="1" dirty="0" smtClean="0">
                <a:solidFill>
                  <a:srgbClr val="000099"/>
                </a:solidFill>
                <a:latin typeface="Arial" panose="020B0604020202020204" pitchFamily="34" charset="0"/>
                <a:cs typeface="Arial" panose="020B0604020202020204" pitchFamily="34" charset="0"/>
              </a:rPr>
              <a:t>PE</a:t>
            </a:r>
            <a:endParaRPr lang="en-US" sz="1400" b="1" dirty="0">
              <a:solidFill>
                <a:srgbClr val="000099"/>
              </a:solidFill>
              <a:latin typeface="Arial" panose="020B0604020202020204" pitchFamily="34" charset="0"/>
              <a:cs typeface="Arial" panose="020B0604020202020204" pitchFamily="34" charset="0"/>
            </a:endParaRPr>
          </a:p>
        </p:txBody>
      </p:sp>
      <p:grpSp>
        <p:nvGrpSpPr>
          <p:cNvPr id="4" name="Group 3"/>
          <p:cNvGrpSpPr/>
          <p:nvPr/>
        </p:nvGrpSpPr>
        <p:grpSpPr>
          <a:xfrm>
            <a:off x="222736" y="3354980"/>
            <a:ext cx="804257" cy="804257"/>
            <a:chOff x="222736" y="3354980"/>
            <a:chExt cx="804257" cy="804257"/>
          </a:xfrm>
        </p:grpSpPr>
        <p:pic>
          <p:nvPicPr>
            <p:cNvPr id="32" name="Picture 6" descr="C:\Users\10056782\AppData\Local\Temp\tmp06208920884756470223.png"/>
            <p:cNvPicPr>
              <a:picLocks noChangeAspect="1" noChangeArrowheads="1"/>
            </p:cNvPicPr>
            <p:nvPr/>
          </p:nvPicPr>
          <p:blipFill rotWithShape="1">
            <a:blip r:embed="rId3">
              <a:extLst>
                <a:ext uri="{28A0092B-C50C-407E-A947-70E740481C1C}">
                  <a14:useLocalDpi xmlns:a14="http://schemas.microsoft.com/office/drawing/2010/main" val="0"/>
                </a:ext>
              </a:extLst>
            </a:blip>
            <a:srcRect l="4871" t="79257" r="79465" b="5267"/>
            <a:stretch/>
          </p:blipFill>
          <p:spPr bwMode="auto">
            <a:xfrm>
              <a:off x="352295" y="3412190"/>
              <a:ext cx="641363" cy="612282"/>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222736" y="3354980"/>
              <a:ext cx="804257" cy="80425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99"/>
                </a:solidFill>
              </a:endParaRPr>
            </a:p>
          </p:txBody>
        </p:sp>
      </p:grpSp>
    </p:spTree>
    <p:extLst>
      <p:ext uri="{BB962C8B-B14F-4D97-AF65-F5344CB8AC3E}">
        <p14:creationId xmlns:p14="http://schemas.microsoft.com/office/powerpoint/2010/main" val="2623613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520244" y="1712260"/>
            <a:ext cx="2361906" cy="2197606"/>
            <a:chOff x="520244" y="1712260"/>
            <a:chExt cx="2361906" cy="2197606"/>
          </a:xfrm>
        </p:grpSpPr>
        <p:grpSp>
          <p:nvGrpSpPr>
            <p:cNvPr id="33" name="Group 32"/>
            <p:cNvGrpSpPr/>
            <p:nvPr/>
          </p:nvGrpSpPr>
          <p:grpSpPr>
            <a:xfrm>
              <a:off x="520244" y="1712260"/>
              <a:ext cx="2361906" cy="2147585"/>
              <a:chOff x="6640693" y="4495800"/>
              <a:chExt cx="2361906" cy="2147585"/>
            </a:xfrm>
          </p:grpSpPr>
          <p:pic>
            <p:nvPicPr>
              <p:cNvPr id="34" name="Picture 6" descr="C:\Users\10056782\AppData\Local\Temp\tmp06208920884756470223.png"/>
              <p:cNvPicPr>
                <a:picLocks noChangeAspect="1" noChangeArrowheads="1"/>
              </p:cNvPicPr>
              <p:nvPr/>
            </p:nvPicPr>
            <p:blipFill rotWithShape="1">
              <a:blip r:embed="rId3">
                <a:extLst>
                  <a:ext uri="{28A0092B-C50C-407E-A947-70E740481C1C}">
                    <a14:useLocalDpi xmlns:a14="http://schemas.microsoft.com/office/drawing/2010/main" val="0"/>
                  </a:ext>
                </a:extLst>
              </a:blip>
              <a:srcRect l="4871" t="7342" r="2257" b="5267"/>
              <a:stretch/>
            </p:blipFill>
            <p:spPr bwMode="auto">
              <a:xfrm>
                <a:off x="6640693" y="4495800"/>
                <a:ext cx="2361906" cy="2147585"/>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7304654" y="4540625"/>
                <a:ext cx="516992"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Rectangle 19"/>
            <p:cNvSpPr/>
            <p:nvPr/>
          </p:nvSpPr>
          <p:spPr>
            <a:xfrm>
              <a:off x="1463693" y="3790430"/>
              <a:ext cx="762000" cy="119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1657998" y="200025"/>
            <a:ext cx="7409802" cy="1143000"/>
          </a:xfrm>
        </p:spPr>
        <p:txBody>
          <a:bodyPr>
            <a:normAutofit/>
          </a:bodyPr>
          <a:lstStyle/>
          <a:p>
            <a:r>
              <a:rPr lang="en-US" sz="2800" dirty="0"/>
              <a:t>Fluorescence Spillover Introduces Background and Spread</a:t>
            </a:r>
          </a:p>
        </p:txBody>
      </p:sp>
      <p:sp>
        <p:nvSpPr>
          <p:cNvPr id="11" name="Rectangle 5"/>
          <p:cNvSpPr>
            <a:spLocks noChangeArrowheads="1"/>
          </p:cNvSpPr>
          <p:nvPr/>
        </p:nvSpPr>
        <p:spPr bwMode="auto">
          <a:xfrm>
            <a:off x="6692768" y="1823056"/>
            <a:ext cx="21371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en-US" dirty="0">
              <a:solidFill>
                <a:srgbClr val="000000"/>
              </a:solidFill>
              <a:latin typeface="Arial"/>
            </a:endParaRPr>
          </a:p>
        </p:txBody>
      </p:sp>
      <p:sp>
        <p:nvSpPr>
          <p:cNvPr id="14" name="TextBox 13"/>
          <p:cNvSpPr txBox="1"/>
          <p:nvPr/>
        </p:nvSpPr>
        <p:spPr>
          <a:xfrm>
            <a:off x="3225304" y="4151394"/>
            <a:ext cx="1402948" cy="646331"/>
          </a:xfrm>
          <a:prstGeom prst="rect">
            <a:avLst/>
          </a:prstGeom>
          <a:noFill/>
        </p:spPr>
        <p:txBody>
          <a:bodyPr wrap="none" rtlCol="0">
            <a:spAutoFit/>
          </a:bodyPr>
          <a:lstStyle/>
          <a:p>
            <a:pPr algn="ctr" eaLnBrk="1" fontAlgn="auto" hangingPunct="1">
              <a:spcBef>
                <a:spcPts val="0"/>
              </a:spcBef>
              <a:spcAft>
                <a:spcPts val="0"/>
              </a:spcAft>
            </a:pPr>
            <a:r>
              <a:rPr lang="en-US" sz="1800" b="1" dirty="0" smtClean="0">
                <a:solidFill>
                  <a:srgbClr val="000099"/>
                </a:solidFill>
                <a:latin typeface="Arial"/>
                <a:cs typeface="+mn-cs"/>
                <a:sym typeface="Symbol"/>
              </a:rPr>
              <a:t>Amount of </a:t>
            </a:r>
          </a:p>
          <a:p>
            <a:pPr algn="ctr" eaLnBrk="1" fontAlgn="auto" hangingPunct="1">
              <a:spcBef>
                <a:spcPts val="0"/>
              </a:spcBef>
              <a:spcAft>
                <a:spcPts val="0"/>
              </a:spcAft>
            </a:pPr>
            <a:r>
              <a:rPr lang="en-US" sz="1800" b="1" dirty="0" smtClean="0">
                <a:solidFill>
                  <a:srgbClr val="000099"/>
                </a:solidFill>
                <a:latin typeface="Arial"/>
                <a:cs typeface="+mn-cs"/>
                <a:sym typeface="Symbol"/>
              </a:rPr>
              <a:t>Spillover</a:t>
            </a:r>
            <a:endParaRPr lang="en-US" sz="1800" b="1" dirty="0">
              <a:solidFill>
                <a:srgbClr val="000099"/>
              </a:solidFill>
              <a:latin typeface="Arial"/>
              <a:cs typeface="+mn-cs"/>
            </a:endParaRPr>
          </a:p>
        </p:txBody>
      </p:sp>
      <p:sp>
        <p:nvSpPr>
          <p:cNvPr id="15" name="Rectangle 14"/>
          <p:cNvSpPr/>
          <p:nvPr/>
        </p:nvSpPr>
        <p:spPr>
          <a:xfrm>
            <a:off x="1066800" y="4188125"/>
            <a:ext cx="1909194" cy="646331"/>
          </a:xfrm>
          <a:prstGeom prst="rect">
            <a:avLst/>
          </a:prstGeom>
        </p:spPr>
        <p:txBody>
          <a:bodyPr wrap="square">
            <a:spAutoFit/>
          </a:bodyPr>
          <a:lstStyle/>
          <a:p>
            <a:pPr algn="ctr" eaLnBrk="1" fontAlgn="auto" hangingPunct="1">
              <a:spcBef>
                <a:spcPts val="0"/>
              </a:spcBef>
              <a:spcAft>
                <a:spcPts val="0"/>
              </a:spcAft>
            </a:pPr>
            <a:r>
              <a:rPr lang="en-US" sz="1800" b="1" dirty="0">
                <a:solidFill>
                  <a:srgbClr val="000099"/>
                </a:solidFill>
                <a:latin typeface="Arial"/>
                <a:cs typeface="+mn-cs"/>
              </a:rPr>
              <a:t>The Amount of </a:t>
            </a:r>
            <a:endParaRPr lang="en-US" sz="1800" b="1" dirty="0" smtClean="0">
              <a:solidFill>
                <a:srgbClr val="000099"/>
              </a:solidFill>
              <a:latin typeface="Arial"/>
              <a:cs typeface="+mn-cs"/>
            </a:endParaRPr>
          </a:p>
          <a:p>
            <a:pPr algn="ctr" eaLnBrk="1" fontAlgn="auto" hangingPunct="1">
              <a:spcBef>
                <a:spcPts val="0"/>
              </a:spcBef>
              <a:spcAft>
                <a:spcPts val="0"/>
              </a:spcAft>
            </a:pPr>
            <a:r>
              <a:rPr lang="en-US" sz="1800" b="1" dirty="0" smtClean="0">
                <a:solidFill>
                  <a:srgbClr val="000099"/>
                </a:solidFill>
                <a:latin typeface="Arial"/>
                <a:cs typeface="+mn-cs"/>
              </a:rPr>
              <a:t>the Spread </a:t>
            </a:r>
          </a:p>
        </p:txBody>
      </p:sp>
      <p:sp>
        <p:nvSpPr>
          <p:cNvPr id="21" name="TextBox 20"/>
          <p:cNvSpPr txBox="1"/>
          <p:nvPr/>
        </p:nvSpPr>
        <p:spPr>
          <a:xfrm>
            <a:off x="2819400" y="4111925"/>
            <a:ext cx="513282" cy="646331"/>
          </a:xfrm>
          <a:prstGeom prst="rect">
            <a:avLst/>
          </a:prstGeom>
          <a:noFill/>
        </p:spPr>
        <p:txBody>
          <a:bodyPr wrap="none" rtlCol="0">
            <a:spAutoFit/>
          </a:bodyPr>
          <a:lstStyle/>
          <a:p>
            <a:pPr algn="l" eaLnBrk="1" fontAlgn="auto" hangingPunct="1">
              <a:spcBef>
                <a:spcPts val="0"/>
              </a:spcBef>
              <a:spcAft>
                <a:spcPts val="0"/>
              </a:spcAft>
            </a:pPr>
            <a:r>
              <a:rPr lang="en-US" sz="3600" dirty="0" smtClean="0">
                <a:solidFill>
                  <a:srgbClr val="000099"/>
                </a:solidFill>
                <a:latin typeface="Arial"/>
                <a:cs typeface="+mn-cs"/>
                <a:sym typeface="Symbol"/>
              </a:rPr>
              <a:t></a:t>
            </a:r>
            <a:endParaRPr lang="en-US" sz="3200" b="0" dirty="0">
              <a:solidFill>
                <a:srgbClr val="000099"/>
              </a:solidFill>
              <a:latin typeface="Arial"/>
              <a:cs typeface="+mn-cs"/>
            </a:endParaRPr>
          </a:p>
        </p:txBody>
      </p:sp>
      <p:sp>
        <p:nvSpPr>
          <p:cNvPr id="58" name="TextBox 57"/>
          <p:cNvSpPr txBox="1"/>
          <p:nvPr/>
        </p:nvSpPr>
        <p:spPr>
          <a:xfrm>
            <a:off x="1295400" y="3739728"/>
            <a:ext cx="1021433" cy="307777"/>
          </a:xfrm>
          <a:prstGeom prst="rect">
            <a:avLst/>
          </a:prstGeom>
          <a:noFill/>
        </p:spPr>
        <p:txBody>
          <a:bodyPr wrap="none" rtlCol="0">
            <a:spAutoFit/>
          </a:bodyPr>
          <a:lstStyle/>
          <a:p>
            <a:r>
              <a:rPr lang="en-US" sz="1400" b="1" dirty="0" smtClean="0">
                <a:solidFill>
                  <a:srgbClr val="000099"/>
                </a:solidFill>
                <a:latin typeface="Arial" panose="020B0604020202020204" pitchFamily="34" charset="0"/>
                <a:cs typeface="Arial" panose="020B0604020202020204" pitchFamily="34" charset="0"/>
              </a:rPr>
              <a:t>PE-CF594</a:t>
            </a:r>
            <a:endParaRPr lang="en-US" sz="1400" b="1" dirty="0">
              <a:solidFill>
                <a:srgbClr val="000099"/>
              </a:solidFill>
              <a:latin typeface="Arial" panose="020B0604020202020204" pitchFamily="34" charset="0"/>
              <a:cs typeface="Arial" panose="020B0604020202020204" pitchFamily="34" charset="0"/>
            </a:endParaRPr>
          </a:p>
        </p:txBody>
      </p:sp>
      <p:sp>
        <p:nvSpPr>
          <p:cNvPr id="23" name="Rectangle 22"/>
          <p:cNvSpPr/>
          <p:nvPr/>
        </p:nvSpPr>
        <p:spPr>
          <a:xfrm>
            <a:off x="403786" y="2286000"/>
            <a:ext cx="152400" cy="628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p:nvSpPr>
        <p:spPr>
          <a:xfrm rot="16200000">
            <a:off x="189739" y="2446522"/>
            <a:ext cx="425116" cy="307777"/>
          </a:xfrm>
          <a:prstGeom prst="rect">
            <a:avLst/>
          </a:prstGeom>
          <a:noFill/>
        </p:spPr>
        <p:txBody>
          <a:bodyPr wrap="none" rtlCol="0">
            <a:spAutoFit/>
          </a:bodyPr>
          <a:lstStyle/>
          <a:p>
            <a:r>
              <a:rPr lang="en-US" sz="1400" b="1" dirty="0" smtClean="0">
                <a:solidFill>
                  <a:srgbClr val="000099"/>
                </a:solidFill>
                <a:latin typeface="Arial" panose="020B0604020202020204" pitchFamily="34" charset="0"/>
                <a:cs typeface="Arial" panose="020B0604020202020204" pitchFamily="34" charset="0"/>
              </a:rPr>
              <a:t>PE</a:t>
            </a:r>
            <a:endParaRPr lang="en-US" sz="1400" b="1" dirty="0">
              <a:solidFill>
                <a:srgbClr val="000099"/>
              </a:solidFill>
              <a:latin typeface="Arial" panose="020B0604020202020204" pitchFamily="34" charset="0"/>
              <a:cs typeface="Arial" panose="020B0604020202020204" pitchFamily="34" charset="0"/>
            </a:endParaRPr>
          </a:p>
        </p:txBody>
      </p:sp>
      <p:sp>
        <p:nvSpPr>
          <p:cNvPr id="24" name="TextBox 23"/>
          <p:cNvSpPr txBox="1"/>
          <p:nvPr/>
        </p:nvSpPr>
        <p:spPr>
          <a:xfrm>
            <a:off x="2107800" y="1462032"/>
            <a:ext cx="696024" cy="307777"/>
          </a:xfrm>
          <a:prstGeom prst="rect">
            <a:avLst/>
          </a:prstGeom>
          <a:noFill/>
        </p:spPr>
        <p:txBody>
          <a:bodyPr wrap="none" rtlCol="0">
            <a:spAutoFit/>
          </a:bodyPr>
          <a:lstStyle/>
          <a:p>
            <a:r>
              <a:rPr lang="en-US" sz="1400" b="1" dirty="0" smtClean="0">
                <a:solidFill>
                  <a:srgbClr val="000099"/>
                </a:solidFill>
                <a:latin typeface="Arial" panose="020B0604020202020204" pitchFamily="34" charset="0"/>
                <a:cs typeface="Arial" panose="020B0604020202020204" pitchFamily="34" charset="0"/>
              </a:rPr>
              <a:t>MFI = </a:t>
            </a:r>
            <a:endParaRPr lang="en-US" sz="1400" b="1" dirty="0">
              <a:solidFill>
                <a:srgbClr val="000099"/>
              </a:solidFill>
              <a:latin typeface="Arial" panose="020B0604020202020204" pitchFamily="34" charset="0"/>
              <a:cs typeface="Arial" panose="020B0604020202020204" pitchFamily="34" charset="0"/>
            </a:endParaRPr>
          </a:p>
        </p:txBody>
      </p:sp>
      <p:sp>
        <p:nvSpPr>
          <p:cNvPr id="36" name="TextBox 35"/>
          <p:cNvSpPr txBox="1"/>
          <p:nvPr/>
        </p:nvSpPr>
        <p:spPr>
          <a:xfrm>
            <a:off x="4546205" y="4188125"/>
            <a:ext cx="381836" cy="523220"/>
          </a:xfrm>
          <a:prstGeom prst="rect">
            <a:avLst/>
          </a:prstGeom>
          <a:noFill/>
        </p:spPr>
        <p:txBody>
          <a:bodyPr wrap="none" rtlCol="0">
            <a:spAutoFit/>
          </a:bodyPr>
          <a:lstStyle/>
          <a:p>
            <a:pPr algn="l" eaLnBrk="1" fontAlgn="auto" hangingPunct="1">
              <a:spcBef>
                <a:spcPts val="0"/>
              </a:spcBef>
              <a:spcAft>
                <a:spcPts val="0"/>
              </a:spcAft>
            </a:pPr>
            <a:r>
              <a:rPr lang="en-US" sz="2800" b="1" dirty="0" smtClean="0">
                <a:solidFill>
                  <a:srgbClr val="000099"/>
                </a:solidFill>
                <a:latin typeface="Arial"/>
                <a:cs typeface="+mn-cs"/>
                <a:sym typeface="Symbol"/>
              </a:rPr>
              <a:t></a:t>
            </a:r>
            <a:endParaRPr lang="en-US" sz="2800" b="1" dirty="0">
              <a:solidFill>
                <a:srgbClr val="000099"/>
              </a:solidFill>
              <a:latin typeface="Arial"/>
              <a:cs typeface="+mn-cs"/>
            </a:endParaRPr>
          </a:p>
        </p:txBody>
      </p:sp>
      <p:sp>
        <p:nvSpPr>
          <p:cNvPr id="37" name="TextBox 36"/>
          <p:cNvSpPr txBox="1"/>
          <p:nvPr/>
        </p:nvSpPr>
        <p:spPr>
          <a:xfrm>
            <a:off x="5245740" y="4274504"/>
            <a:ext cx="2608406"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000099"/>
                </a:solidFill>
                <a:effectLst/>
                <a:uLnTx/>
                <a:uFillTx/>
                <a:latin typeface="Arial" panose="020B0604020202020204" pitchFamily="34" charset="0"/>
                <a:cs typeface="Arial" panose="020B0604020202020204" pitchFamily="34" charset="0"/>
              </a:rPr>
              <a:t>Reagent Brightness</a:t>
            </a:r>
          </a:p>
        </p:txBody>
      </p:sp>
      <p:pic>
        <p:nvPicPr>
          <p:cNvPr id="3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581" t="10681" r="37528" b="80791"/>
          <a:stretch/>
        </p:blipFill>
        <p:spPr bwMode="auto">
          <a:xfrm>
            <a:off x="805114" y="2021320"/>
            <a:ext cx="1192531" cy="209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581" t="20936" r="37528" b="68910"/>
          <a:stretch/>
        </p:blipFill>
        <p:spPr bwMode="auto">
          <a:xfrm>
            <a:off x="805114" y="2272943"/>
            <a:ext cx="1192531" cy="249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581" t="32141" r="37528" b="56317"/>
          <a:stretch/>
        </p:blipFill>
        <p:spPr bwMode="auto">
          <a:xfrm>
            <a:off x="805114" y="2547589"/>
            <a:ext cx="1192531" cy="28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581" t="42334" r="37528" b="42032"/>
          <a:stretch/>
        </p:blipFill>
        <p:spPr bwMode="auto">
          <a:xfrm>
            <a:off x="805114" y="2796476"/>
            <a:ext cx="1192531" cy="384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1880861" y="2791277"/>
            <a:ext cx="859645" cy="276999"/>
            <a:chOff x="1880861" y="2791277"/>
            <a:chExt cx="859645" cy="276999"/>
          </a:xfrm>
        </p:grpSpPr>
        <p:cxnSp>
          <p:nvCxnSpPr>
            <p:cNvPr id="25" name="Straight Arrow Connector 24"/>
            <p:cNvCxnSpPr/>
            <p:nvPr/>
          </p:nvCxnSpPr>
          <p:spPr>
            <a:xfrm flipH="1">
              <a:off x="1880861" y="2929776"/>
              <a:ext cx="20369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2084557" y="2791277"/>
              <a:ext cx="655949" cy="276999"/>
            </a:xfrm>
            <a:prstGeom prst="rect">
              <a:avLst/>
            </a:prstGeom>
            <a:noFill/>
          </p:spPr>
          <p:txBody>
            <a:bodyPr wrap="none" rtlCol="0">
              <a:spAutoFit/>
            </a:bodyPr>
            <a:lstStyle/>
            <a:p>
              <a:r>
                <a:rPr lang="en-US" sz="1200" b="1" dirty="0" smtClean="0">
                  <a:solidFill>
                    <a:srgbClr val="000099"/>
                  </a:solidFill>
                  <a:latin typeface="Arial" panose="020B0604020202020204" pitchFamily="34" charset="0"/>
                  <a:cs typeface="Arial" panose="020B0604020202020204" pitchFamily="34" charset="0"/>
                </a:rPr>
                <a:t>     420</a:t>
              </a:r>
              <a:endParaRPr lang="en-US" sz="1200" b="1" dirty="0">
                <a:solidFill>
                  <a:srgbClr val="000099"/>
                </a:solidFill>
                <a:latin typeface="Arial" panose="020B0604020202020204" pitchFamily="34" charset="0"/>
                <a:cs typeface="Arial" panose="020B0604020202020204" pitchFamily="34" charset="0"/>
              </a:endParaRPr>
            </a:p>
          </p:txBody>
        </p:sp>
      </p:grpSp>
      <p:grpSp>
        <p:nvGrpSpPr>
          <p:cNvPr id="7" name="Group 6"/>
          <p:cNvGrpSpPr/>
          <p:nvPr/>
        </p:nvGrpSpPr>
        <p:grpSpPr>
          <a:xfrm>
            <a:off x="1880861" y="1976698"/>
            <a:ext cx="856439" cy="276999"/>
            <a:chOff x="1880861" y="1976698"/>
            <a:chExt cx="856439" cy="276999"/>
          </a:xfrm>
        </p:grpSpPr>
        <p:cxnSp>
          <p:nvCxnSpPr>
            <p:cNvPr id="27" name="Straight Arrow Connector 26"/>
            <p:cNvCxnSpPr/>
            <p:nvPr/>
          </p:nvCxnSpPr>
          <p:spPr>
            <a:xfrm flipH="1">
              <a:off x="1880861" y="2115197"/>
              <a:ext cx="20369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8" name="TextBox 27"/>
            <p:cNvSpPr txBox="1"/>
            <p:nvPr/>
          </p:nvSpPr>
          <p:spPr>
            <a:xfrm>
              <a:off x="2084557" y="1976698"/>
              <a:ext cx="652743" cy="276999"/>
            </a:xfrm>
            <a:prstGeom prst="rect">
              <a:avLst/>
            </a:prstGeom>
            <a:noFill/>
          </p:spPr>
          <p:txBody>
            <a:bodyPr wrap="none" rtlCol="0">
              <a:spAutoFit/>
            </a:bodyPr>
            <a:lstStyle/>
            <a:p>
              <a:r>
                <a:rPr lang="en-US" sz="1200" b="1" dirty="0" smtClean="0">
                  <a:solidFill>
                    <a:srgbClr val="000099"/>
                  </a:solidFill>
                  <a:latin typeface="Arial" panose="020B0604020202020204" pitchFamily="34" charset="0"/>
                  <a:cs typeface="Arial" panose="020B0604020202020204" pitchFamily="34" charset="0"/>
                </a:rPr>
                <a:t>35,000</a:t>
              </a:r>
              <a:endParaRPr lang="en-US" sz="1200" b="1" dirty="0">
                <a:solidFill>
                  <a:srgbClr val="000099"/>
                </a:solidFill>
                <a:latin typeface="Arial" panose="020B0604020202020204" pitchFamily="34" charset="0"/>
                <a:cs typeface="Arial" panose="020B0604020202020204" pitchFamily="34" charset="0"/>
              </a:endParaRPr>
            </a:p>
          </p:txBody>
        </p:sp>
      </p:grpSp>
      <p:grpSp>
        <p:nvGrpSpPr>
          <p:cNvPr id="8" name="Group 7"/>
          <p:cNvGrpSpPr/>
          <p:nvPr/>
        </p:nvGrpSpPr>
        <p:grpSpPr>
          <a:xfrm>
            <a:off x="1880861" y="2257236"/>
            <a:ext cx="858042" cy="276999"/>
            <a:chOff x="1880861" y="2257236"/>
            <a:chExt cx="858042" cy="276999"/>
          </a:xfrm>
        </p:grpSpPr>
        <p:cxnSp>
          <p:nvCxnSpPr>
            <p:cNvPr id="29" name="Straight Arrow Connector 28"/>
            <p:cNvCxnSpPr/>
            <p:nvPr/>
          </p:nvCxnSpPr>
          <p:spPr>
            <a:xfrm flipH="1">
              <a:off x="1880861" y="2395735"/>
              <a:ext cx="20369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2084557" y="2257236"/>
              <a:ext cx="654346" cy="276999"/>
            </a:xfrm>
            <a:prstGeom prst="rect">
              <a:avLst/>
            </a:prstGeom>
            <a:noFill/>
          </p:spPr>
          <p:txBody>
            <a:bodyPr wrap="none" rtlCol="0">
              <a:spAutoFit/>
            </a:bodyPr>
            <a:lstStyle/>
            <a:p>
              <a:r>
                <a:rPr lang="en-US" sz="1200" b="1" dirty="0" smtClean="0">
                  <a:solidFill>
                    <a:srgbClr val="000099"/>
                  </a:solidFill>
                  <a:latin typeface="Arial" panose="020B0604020202020204" pitchFamily="34" charset="0"/>
                  <a:cs typeface="Arial" panose="020B0604020202020204" pitchFamily="34" charset="0"/>
                </a:rPr>
                <a:t>  7,000</a:t>
              </a:r>
              <a:endParaRPr lang="en-US" sz="1200" b="1" dirty="0">
                <a:solidFill>
                  <a:srgbClr val="000099"/>
                </a:solidFill>
                <a:latin typeface="Arial" panose="020B0604020202020204" pitchFamily="34" charset="0"/>
                <a:cs typeface="Arial" panose="020B0604020202020204" pitchFamily="34" charset="0"/>
              </a:endParaRPr>
            </a:p>
          </p:txBody>
        </p:sp>
      </p:grpSp>
      <p:grpSp>
        <p:nvGrpSpPr>
          <p:cNvPr id="9" name="Group 8"/>
          <p:cNvGrpSpPr/>
          <p:nvPr/>
        </p:nvGrpSpPr>
        <p:grpSpPr>
          <a:xfrm>
            <a:off x="1880861" y="2554057"/>
            <a:ext cx="858042" cy="276999"/>
            <a:chOff x="1880861" y="2554057"/>
            <a:chExt cx="858042" cy="276999"/>
          </a:xfrm>
        </p:grpSpPr>
        <p:cxnSp>
          <p:nvCxnSpPr>
            <p:cNvPr id="31" name="Straight Arrow Connector 30"/>
            <p:cNvCxnSpPr/>
            <p:nvPr/>
          </p:nvCxnSpPr>
          <p:spPr>
            <a:xfrm flipH="1">
              <a:off x="1880861" y="2692556"/>
              <a:ext cx="20369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2" name="TextBox 31"/>
            <p:cNvSpPr txBox="1"/>
            <p:nvPr/>
          </p:nvSpPr>
          <p:spPr>
            <a:xfrm>
              <a:off x="2084557" y="2554057"/>
              <a:ext cx="654346" cy="276999"/>
            </a:xfrm>
            <a:prstGeom prst="rect">
              <a:avLst/>
            </a:prstGeom>
            <a:noFill/>
          </p:spPr>
          <p:txBody>
            <a:bodyPr wrap="none" rtlCol="0">
              <a:spAutoFit/>
            </a:bodyPr>
            <a:lstStyle/>
            <a:p>
              <a:r>
                <a:rPr lang="en-US" sz="1200" b="1" dirty="0" smtClean="0">
                  <a:solidFill>
                    <a:srgbClr val="000099"/>
                  </a:solidFill>
                  <a:latin typeface="Arial" panose="020B0604020202020204" pitchFamily="34" charset="0"/>
                  <a:cs typeface="Arial" panose="020B0604020202020204" pitchFamily="34" charset="0"/>
                </a:rPr>
                <a:t>  1,500</a:t>
              </a:r>
              <a:endParaRPr lang="en-US" sz="1200" b="1" dirty="0">
                <a:solidFill>
                  <a:srgbClr val="000099"/>
                </a:solidFill>
                <a:latin typeface="Arial" panose="020B0604020202020204" pitchFamily="34" charset="0"/>
                <a:cs typeface="Arial" panose="020B0604020202020204" pitchFamily="34" charset="0"/>
              </a:endParaRPr>
            </a:p>
          </p:txBody>
        </p:sp>
      </p:grpSp>
      <p:pic>
        <p:nvPicPr>
          <p:cNvPr id="44" name="Picture 5" descr="C:\Users\10056782\AppData\Local\Temp\tmp19079356617411321520.png"/>
          <p:cNvPicPr>
            <a:picLocks noChangeAspect="1" noChangeArrowheads="1"/>
          </p:cNvPicPr>
          <p:nvPr/>
        </p:nvPicPr>
        <p:blipFill rotWithShape="1">
          <a:blip r:embed="rId5">
            <a:extLst>
              <a:ext uri="{28A0092B-C50C-407E-A947-70E740481C1C}">
                <a14:useLocalDpi xmlns:a14="http://schemas.microsoft.com/office/drawing/2010/main" val="0"/>
              </a:ext>
            </a:extLst>
          </a:blip>
          <a:srcRect l="15150" t="51374" r="36251" b="25005"/>
          <a:stretch/>
        </p:blipFill>
        <p:spPr bwMode="auto">
          <a:xfrm>
            <a:off x="802262" y="3019247"/>
            <a:ext cx="1235948" cy="580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885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par>
                          <p:cTn id="19" fill="hold">
                            <p:stCondLst>
                              <p:cond delay="500"/>
                            </p:stCondLst>
                            <p:childTnLst>
                              <p:par>
                                <p:cTn id="20" presetID="1" presetClass="exit" presetSubtype="0" fill="hold" nodeType="afterEffect">
                                  <p:stCondLst>
                                    <p:cond delay="0"/>
                                  </p:stCondLst>
                                  <p:childTnLst>
                                    <p:set>
                                      <p:cBhvr>
                                        <p:cTn id="21" dur="1" fill="hold">
                                          <p:stCondLst>
                                            <p:cond delay="0"/>
                                          </p:stCondLst>
                                        </p:cTn>
                                        <p:tgtEl>
                                          <p:spTgt spid="41"/>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42"/>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9"/>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par>
                                <p:cTn id="41" presetID="10"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 presetClass="exit" presetSubtype="0" fill="hold" nodeType="withEffect">
                                  <p:stCondLst>
                                    <p:cond delay="0"/>
                                  </p:stCondLst>
                                  <p:childTnLst>
                                    <p:set>
                                      <p:cBhvr>
                                        <p:cTn id="45" dur="1" fill="hold">
                                          <p:stCondLst>
                                            <p:cond delay="0"/>
                                          </p:stCondLst>
                                        </p:cTn>
                                        <p:tgtEl>
                                          <p:spTgt spid="43"/>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520244" y="1712260"/>
            <a:ext cx="2361906" cy="2197606"/>
            <a:chOff x="520244" y="1712260"/>
            <a:chExt cx="2361906" cy="2197606"/>
          </a:xfrm>
        </p:grpSpPr>
        <p:grpSp>
          <p:nvGrpSpPr>
            <p:cNvPr id="33" name="Group 32"/>
            <p:cNvGrpSpPr/>
            <p:nvPr/>
          </p:nvGrpSpPr>
          <p:grpSpPr>
            <a:xfrm>
              <a:off x="520244" y="1712260"/>
              <a:ext cx="2361906" cy="2147585"/>
              <a:chOff x="6640693" y="4495800"/>
              <a:chExt cx="2361906" cy="2147585"/>
            </a:xfrm>
          </p:grpSpPr>
          <p:pic>
            <p:nvPicPr>
              <p:cNvPr id="34" name="Picture 6" descr="C:\Users\10056782\AppData\Local\Temp\tmp06208920884756470223.png"/>
              <p:cNvPicPr>
                <a:picLocks noChangeAspect="1" noChangeArrowheads="1"/>
              </p:cNvPicPr>
              <p:nvPr/>
            </p:nvPicPr>
            <p:blipFill rotWithShape="1">
              <a:blip r:embed="rId3">
                <a:extLst>
                  <a:ext uri="{28A0092B-C50C-407E-A947-70E740481C1C}">
                    <a14:useLocalDpi xmlns:a14="http://schemas.microsoft.com/office/drawing/2010/main" val="0"/>
                  </a:ext>
                </a:extLst>
              </a:blip>
              <a:srcRect l="4871" t="7342" r="2257" b="5267"/>
              <a:stretch/>
            </p:blipFill>
            <p:spPr bwMode="auto">
              <a:xfrm>
                <a:off x="6640693" y="4495800"/>
                <a:ext cx="2361906" cy="2147585"/>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7304654" y="4540625"/>
                <a:ext cx="516992"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Rectangle 19"/>
            <p:cNvSpPr/>
            <p:nvPr/>
          </p:nvSpPr>
          <p:spPr>
            <a:xfrm>
              <a:off x="1463693" y="3790430"/>
              <a:ext cx="762000" cy="119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1657998" y="200025"/>
            <a:ext cx="7409802" cy="1143000"/>
          </a:xfrm>
        </p:spPr>
        <p:txBody>
          <a:bodyPr>
            <a:normAutofit/>
          </a:bodyPr>
          <a:lstStyle/>
          <a:p>
            <a:r>
              <a:rPr lang="en-US" sz="2800" dirty="0"/>
              <a:t>Fluorescence Spillover Introduces Background and Spread</a:t>
            </a:r>
          </a:p>
        </p:txBody>
      </p:sp>
      <p:sp>
        <p:nvSpPr>
          <p:cNvPr id="11" name="Rectangle 5"/>
          <p:cNvSpPr>
            <a:spLocks noChangeArrowheads="1"/>
          </p:cNvSpPr>
          <p:nvPr/>
        </p:nvSpPr>
        <p:spPr bwMode="auto">
          <a:xfrm>
            <a:off x="6692768" y="1823056"/>
            <a:ext cx="21371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en-US" dirty="0">
              <a:solidFill>
                <a:srgbClr val="000000"/>
              </a:solidFill>
              <a:latin typeface="Arial"/>
            </a:endParaRPr>
          </a:p>
        </p:txBody>
      </p:sp>
      <p:sp>
        <p:nvSpPr>
          <p:cNvPr id="14" name="TextBox 13"/>
          <p:cNvSpPr txBox="1"/>
          <p:nvPr/>
        </p:nvSpPr>
        <p:spPr>
          <a:xfrm>
            <a:off x="3225304" y="4151394"/>
            <a:ext cx="1402948" cy="646331"/>
          </a:xfrm>
          <a:prstGeom prst="rect">
            <a:avLst/>
          </a:prstGeom>
          <a:noFill/>
        </p:spPr>
        <p:txBody>
          <a:bodyPr wrap="none" rtlCol="0">
            <a:spAutoFit/>
          </a:bodyPr>
          <a:lstStyle/>
          <a:p>
            <a:pPr algn="ctr" eaLnBrk="1" fontAlgn="auto" hangingPunct="1">
              <a:spcBef>
                <a:spcPts val="0"/>
              </a:spcBef>
              <a:spcAft>
                <a:spcPts val="0"/>
              </a:spcAft>
            </a:pPr>
            <a:r>
              <a:rPr lang="en-US" sz="1800" b="1" dirty="0" smtClean="0">
                <a:solidFill>
                  <a:srgbClr val="000099"/>
                </a:solidFill>
                <a:latin typeface="Arial"/>
                <a:cs typeface="+mn-cs"/>
                <a:sym typeface="Symbol"/>
              </a:rPr>
              <a:t>Amount of </a:t>
            </a:r>
          </a:p>
          <a:p>
            <a:pPr algn="ctr" eaLnBrk="1" fontAlgn="auto" hangingPunct="1">
              <a:spcBef>
                <a:spcPts val="0"/>
              </a:spcBef>
              <a:spcAft>
                <a:spcPts val="0"/>
              </a:spcAft>
            </a:pPr>
            <a:r>
              <a:rPr lang="en-US" sz="1800" b="1" dirty="0" smtClean="0">
                <a:solidFill>
                  <a:srgbClr val="000099"/>
                </a:solidFill>
                <a:latin typeface="Arial"/>
                <a:cs typeface="+mn-cs"/>
                <a:sym typeface="Symbol"/>
              </a:rPr>
              <a:t>Spillover</a:t>
            </a:r>
            <a:endParaRPr lang="en-US" sz="1800" b="1" dirty="0">
              <a:solidFill>
                <a:srgbClr val="000099"/>
              </a:solidFill>
              <a:latin typeface="Arial"/>
              <a:cs typeface="+mn-cs"/>
            </a:endParaRPr>
          </a:p>
        </p:txBody>
      </p:sp>
      <p:sp>
        <p:nvSpPr>
          <p:cNvPr id="15" name="Rectangle 14"/>
          <p:cNvSpPr/>
          <p:nvPr/>
        </p:nvSpPr>
        <p:spPr>
          <a:xfrm>
            <a:off x="1066800" y="4188125"/>
            <a:ext cx="1909194" cy="646331"/>
          </a:xfrm>
          <a:prstGeom prst="rect">
            <a:avLst/>
          </a:prstGeom>
        </p:spPr>
        <p:txBody>
          <a:bodyPr wrap="square">
            <a:spAutoFit/>
          </a:bodyPr>
          <a:lstStyle/>
          <a:p>
            <a:pPr algn="ctr" eaLnBrk="1" fontAlgn="auto" hangingPunct="1">
              <a:spcBef>
                <a:spcPts val="0"/>
              </a:spcBef>
              <a:spcAft>
                <a:spcPts val="0"/>
              </a:spcAft>
            </a:pPr>
            <a:r>
              <a:rPr lang="en-US" sz="1800" b="1" dirty="0">
                <a:solidFill>
                  <a:srgbClr val="000099"/>
                </a:solidFill>
                <a:latin typeface="Arial"/>
                <a:cs typeface="+mn-cs"/>
              </a:rPr>
              <a:t>The Amount of </a:t>
            </a:r>
            <a:endParaRPr lang="en-US" sz="1800" b="1" dirty="0" smtClean="0">
              <a:solidFill>
                <a:srgbClr val="000099"/>
              </a:solidFill>
              <a:latin typeface="Arial"/>
              <a:cs typeface="+mn-cs"/>
            </a:endParaRPr>
          </a:p>
          <a:p>
            <a:pPr algn="ctr" eaLnBrk="1" fontAlgn="auto" hangingPunct="1">
              <a:spcBef>
                <a:spcPts val="0"/>
              </a:spcBef>
              <a:spcAft>
                <a:spcPts val="0"/>
              </a:spcAft>
            </a:pPr>
            <a:r>
              <a:rPr lang="en-US" sz="1800" b="1" dirty="0" smtClean="0">
                <a:solidFill>
                  <a:srgbClr val="000099"/>
                </a:solidFill>
                <a:latin typeface="Arial"/>
                <a:cs typeface="+mn-cs"/>
              </a:rPr>
              <a:t>the Spread </a:t>
            </a:r>
          </a:p>
        </p:txBody>
      </p:sp>
      <p:sp>
        <p:nvSpPr>
          <p:cNvPr id="21" name="TextBox 20"/>
          <p:cNvSpPr txBox="1"/>
          <p:nvPr/>
        </p:nvSpPr>
        <p:spPr>
          <a:xfrm>
            <a:off x="2819400" y="4111925"/>
            <a:ext cx="513282" cy="646331"/>
          </a:xfrm>
          <a:prstGeom prst="rect">
            <a:avLst/>
          </a:prstGeom>
          <a:noFill/>
        </p:spPr>
        <p:txBody>
          <a:bodyPr wrap="none" rtlCol="0">
            <a:spAutoFit/>
          </a:bodyPr>
          <a:lstStyle/>
          <a:p>
            <a:pPr algn="l" eaLnBrk="1" fontAlgn="auto" hangingPunct="1">
              <a:spcBef>
                <a:spcPts val="0"/>
              </a:spcBef>
              <a:spcAft>
                <a:spcPts val="0"/>
              </a:spcAft>
            </a:pPr>
            <a:r>
              <a:rPr lang="en-US" sz="3600" dirty="0" smtClean="0">
                <a:solidFill>
                  <a:srgbClr val="000099"/>
                </a:solidFill>
                <a:latin typeface="Arial"/>
                <a:cs typeface="+mn-cs"/>
                <a:sym typeface="Symbol"/>
              </a:rPr>
              <a:t></a:t>
            </a:r>
            <a:endParaRPr lang="en-US" sz="3200" b="0" dirty="0">
              <a:solidFill>
                <a:srgbClr val="000099"/>
              </a:solidFill>
              <a:latin typeface="Arial"/>
              <a:cs typeface="+mn-cs"/>
            </a:endParaRPr>
          </a:p>
        </p:txBody>
      </p:sp>
      <p:sp>
        <p:nvSpPr>
          <p:cNvPr id="58" name="TextBox 57"/>
          <p:cNvSpPr txBox="1"/>
          <p:nvPr/>
        </p:nvSpPr>
        <p:spPr>
          <a:xfrm>
            <a:off x="1295400" y="3739728"/>
            <a:ext cx="1021433" cy="307777"/>
          </a:xfrm>
          <a:prstGeom prst="rect">
            <a:avLst/>
          </a:prstGeom>
          <a:noFill/>
        </p:spPr>
        <p:txBody>
          <a:bodyPr wrap="none" rtlCol="0">
            <a:spAutoFit/>
          </a:bodyPr>
          <a:lstStyle/>
          <a:p>
            <a:r>
              <a:rPr lang="en-US" sz="1400" b="1" dirty="0" smtClean="0">
                <a:solidFill>
                  <a:srgbClr val="000099"/>
                </a:solidFill>
                <a:latin typeface="Arial" panose="020B0604020202020204" pitchFamily="34" charset="0"/>
                <a:cs typeface="Arial" panose="020B0604020202020204" pitchFamily="34" charset="0"/>
              </a:rPr>
              <a:t>PE-CF594</a:t>
            </a:r>
            <a:endParaRPr lang="en-US" sz="1400" b="1" dirty="0">
              <a:solidFill>
                <a:srgbClr val="000099"/>
              </a:solidFill>
              <a:latin typeface="Arial" panose="020B0604020202020204" pitchFamily="34" charset="0"/>
              <a:cs typeface="Arial" panose="020B0604020202020204" pitchFamily="34" charset="0"/>
            </a:endParaRPr>
          </a:p>
        </p:txBody>
      </p:sp>
      <p:sp>
        <p:nvSpPr>
          <p:cNvPr id="23" name="Rectangle 22"/>
          <p:cNvSpPr/>
          <p:nvPr/>
        </p:nvSpPr>
        <p:spPr>
          <a:xfrm>
            <a:off x="403786" y="2286000"/>
            <a:ext cx="152400" cy="628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99"/>
              </a:solidFill>
            </a:endParaRPr>
          </a:p>
        </p:txBody>
      </p:sp>
      <p:sp>
        <p:nvSpPr>
          <p:cNvPr id="51" name="TextBox 50"/>
          <p:cNvSpPr txBox="1"/>
          <p:nvPr/>
        </p:nvSpPr>
        <p:spPr>
          <a:xfrm rot="16200000">
            <a:off x="189739" y="2446522"/>
            <a:ext cx="425116" cy="307777"/>
          </a:xfrm>
          <a:prstGeom prst="rect">
            <a:avLst/>
          </a:prstGeom>
          <a:noFill/>
        </p:spPr>
        <p:txBody>
          <a:bodyPr wrap="none" rtlCol="0">
            <a:spAutoFit/>
          </a:bodyPr>
          <a:lstStyle/>
          <a:p>
            <a:r>
              <a:rPr lang="en-US" sz="1400" b="1" dirty="0" smtClean="0">
                <a:solidFill>
                  <a:srgbClr val="000099"/>
                </a:solidFill>
                <a:latin typeface="Arial" panose="020B0604020202020204" pitchFamily="34" charset="0"/>
                <a:cs typeface="Arial" panose="020B0604020202020204" pitchFamily="34" charset="0"/>
              </a:rPr>
              <a:t>PE</a:t>
            </a:r>
            <a:endParaRPr lang="en-US" sz="1400" b="1" dirty="0">
              <a:solidFill>
                <a:srgbClr val="000099"/>
              </a:solidFill>
              <a:latin typeface="Arial" panose="020B0604020202020204" pitchFamily="34" charset="0"/>
              <a:cs typeface="Arial" panose="020B0604020202020204" pitchFamily="34" charset="0"/>
            </a:endParaRPr>
          </a:p>
        </p:txBody>
      </p:sp>
      <p:sp>
        <p:nvSpPr>
          <p:cNvPr id="36" name="TextBox 35"/>
          <p:cNvSpPr txBox="1"/>
          <p:nvPr/>
        </p:nvSpPr>
        <p:spPr>
          <a:xfrm>
            <a:off x="4546205" y="4188125"/>
            <a:ext cx="381836" cy="523220"/>
          </a:xfrm>
          <a:prstGeom prst="rect">
            <a:avLst/>
          </a:prstGeom>
          <a:noFill/>
        </p:spPr>
        <p:txBody>
          <a:bodyPr wrap="none" rtlCol="0">
            <a:spAutoFit/>
          </a:bodyPr>
          <a:lstStyle/>
          <a:p>
            <a:pPr algn="l" eaLnBrk="1" fontAlgn="auto" hangingPunct="1">
              <a:spcBef>
                <a:spcPts val="0"/>
              </a:spcBef>
              <a:spcAft>
                <a:spcPts val="0"/>
              </a:spcAft>
            </a:pPr>
            <a:r>
              <a:rPr lang="en-US" sz="2800" b="1" dirty="0" smtClean="0">
                <a:solidFill>
                  <a:srgbClr val="000099"/>
                </a:solidFill>
                <a:latin typeface="Arial"/>
                <a:cs typeface="+mn-cs"/>
                <a:sym typeface="Symbol"/>
              </a:rPr>
              <a:t></a:t>
            </a:r>
            <a:endParaRPr lang="en-US" sz="2800" b="1" dirty="0">
              <a:solidFill>
                <a:srgbClr val="000099"/>
              </a:solidFill>
              <a:latin typeface="Arial"/>
              <a:cs typeface="+mn-cs"/>
            </a:endParaRPr>
          </a:p>
        </p:txBody>
      </p:sp>
      <p:pic>
        <p:nvPicPr>
          <p:cNvPr id="3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581" t="10681" r="37528" b="80791"/>
          <a:stretch/>
        </p:blipFill>
        <p:spPr bwMode="auto">
          <a:xfrm>
            <a:off x="805114" y="2021320"/>
            <a:ext cx="1192531" cy="209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581" t="20936" r="37528" b="68910"/>
          <a:stretch/>
        </p:blipFill>
        <p:spPr bwMode="auto">
          <a:xfrm>
            <a:off x="805114" y="2272943"/>
            <a:ext cx="1192531" cy="249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581" t="32141" r="37528" b="56317"/>
          <a:stretch/>
        </p:blipFill>
        <p:spPr bwMode="auto">
          <a:xfrm>
            <a:off x="805114" y="2547589"/>
            <a:ext cx="1192531" cy="28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581" t="42334" r="37528" b="42032"/>
          <a:stretch/>
        </p:blipFill>
        <p:spPr bwMode="auto">
          <a:xfrm>
            <a:off x="805114" y="2796476"/>
            <a:ext cx="1192531" cy="384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5" descr="C:\Users\10056782\AppData\Local\Temp\tmp19079356617411321520.png"/>
          <p:cNvPicPr>
            <a:picLocks noChangeAspect="1" noChangeArrowheads="1"/>
          </p:cNvPicPr>
          <p:nvPr/>
        </p:nvPicPr>
        <p:blipFill rotWithShape="1">
          <a:blip r:embed="rId5">
            <a:extLst>
              <a:ext uri="{28A0092B-C50C-407E-A947-70E740481C1C}">
                <a14:useLocalDpi xmlns:a14="http://schemas.microsoft.com/office/drawing/2010/main" val="0"/>
              </a:ext>
            </a:extLst>
          </a:blip>
          <a:srcRect l="15150" t="51374" r="36251" b="25005"/>
          <a:stretch/>
        </p:blipFill>
        <p:spPr bwMode="auto">
          <a:xfrm>
            <a:off x="802262" y="3019247"/>
            <a:ext cx="1235948" cy="580474"/>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 37"/>
          <p:cNvGrpSpPr/>
          <p:nvPr/>
        </p:nvGrpSpPr>
        <p:grpSpPr>
          <a:xfrm>
            <a:off x="4800600" y="4086047"/>
            <a:ext cx="3402105" cy="711678"/>
            <a:chOff x="5210295" y="3806203"/>
            <a:chExt cx="3402105" cy="711678"/>
          </a:xfrm>
        </p:grpSpPr>
        <p:sp>
          <p:nvSpPr>
            <p:cNvPr id="40" name="TextBox 39"/>
            <p:cNvSpPr txBox="1"/>
            <p:nvPr/>
          </p:nvSpPr>
          <p:spPr>
            <a:xfrm>
              <a:off x="5399726" y="3871550"/>
              <a:ext cx="1107996"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99"/>
                  </a:solidFill>
                  <a:effectLst/>
                  <a:uLnTx/>
                  <a:uFillTx/>
                  <a:latin typeface="Arial"/>
                  <a:cs typeface="+mn-cs"/>
                  <a:sym typeface="Symbol"/>
                </a:rPr>
                <a:t>Antigen </a:t>
              </a:r>
              <a:endParaRPr kumimoji="0" lang="en-US" sz="1800" b="1" i="0" u="none" strike="noStrike" kern="0" cap="none" spc="0" normalizeH="0" baseline="0" noProof="0" dirty="0">
                <a:ln>
                  <a:noFill/>
                </a:ln>
                <a:solidFill>
                  <a:srgbClr val="000099"/>
                </a:solidFill>
                <a:effectLst/>
                <a:uLnTx/>
                <a:uFillTx/>
                <a:latin typeface="Arial"/>
                <a:cs typeface="+mn-cs"/>
                <a:sym typeface="Symbo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99"/>
                  </a:solidFill>
                  <a:effectLst/>
                  <a:uLnTx/>
                  <a:uFillTx/>
                  <a:latin typeface="Arial"/>
                  <a:cs typeface="+mn-cs"/>
                  <a:sym typeface="Symbol"/>
                </a:rPr>
                <a:t>Density</a:t>
              </a:r>
            </a:p>
          </p:txBody>
        </p:sp>
        <p:sp>
          <p:nvSpPr>
            <p:cNvPr id="45" name="TextBox 44"/>
            <p:cNvSpPr txBox="1"/>
            <p:nvPr/>
          </p:nvSpPr>
          <p:spPr>
            <a:xfrm>
              <a:off x="5210295" y="3806203"/>
              <a:ext cx="340158"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smtClean="0">
                  <a:ln>
                    <a:noFill/>
                  </a:ln>
                  <a:solidFill>
                    <a:srgbClr val="000099"/>
                  </a:solidFill>
                  <a:effectLst/>
                  <a:uLnTx/>
                  <a:uFillTx/>
                </a:rPr>
                <a:t>(</a:t>
              </a:r>
            </a:p>
          </p:txBody>
        </p:sp>
        <p:sp>
          <p:nvSpPr>
            <p:cNvPr id="46" name="TextBox 45"/>
            <p:cNvSpPr txBox="1"/>
            <p:nvPr/>
          </p:nvSpPr>
          <p:spPr>
            <a:xfrm>
              <a:off x="6371788" y="3958603"/>
              <a:ext cx="311304" cy="369332"/>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99"/>
                  </a:solidFill>
                  <a:effectLst/>
                  <a:uLnTx/>
                  <a:uFillTx/>
                  <a:latin typeface="Arial"/>
                  <a:cs typeface="+mn-cs"/>
                  <a:sym typeface="Symbol"/>
                </a:rPr>
                <a:t></a:t>
              </a:r>
              <a:endParaRPr kumimoji="0" lang="en-US" sz="1800" b="0" i="0" u="none" strike="noStrike" kern="0" cap="none" spc="0" normalizeH="0" baseline="0" noProof="0" dirty="0">
                <a:ln>
                  <a:noFill/>
                </a:ln>
                <a:solidFill>
                  <a:srgbClr val="000099"/>
                </a:solidFill>
                <a:effectLst/>
                <a:uLnTx/>
                <a:uFillTx/>
                <a:latin typeface="Arial"/>
                <a:cs typeface="+mn-cs"/>
              </a:endParaRPr>
            </a:p>
          </p:txBody>
        </p:sp>
        <p:sp>
          <p:nvSpPr>
            <p:cNvPr id="47" name="TextBox 46"/>
            <p:cNvSpPr txBox="1"/>
            <p:nvPr/>
          </p:nvSpPr>
          <p:spPr>
            <a:xfrm>
              <a:off x="6611606" y="3871550"/>
              <a:ext cx="1736373"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99"/>
                  </a:solidFill>
                  <a:effectLst/>
                  <a:uLnTx/>
                  <a:uFillTx/>
                  <a:latin typeface="Arial"/>
                  <a:cs typeface="+mn-cs"/>
                  <a:sym typeface="Symbol"/>
                </a:rPr>
                <a:t>Fluorochrome</a:t>
              </a:r>
              <a:endParaRPr kumimoji="0" lang="en-US" sz="1800" b="1" i="0" u="none" strike="noStrike" kern="0" cap="none" spc="0" normalizeH="0" baseline="0" noProof="0" dirty="0">
                <a:ln>
                  <a:noFill/>
                </a:ln>
                <a:solidFill>
                  <a:srgbClr val="000099"/>
                </a:solidFill>
                <a:effectLst/>
                <a:uLnTx/>
                <a:uFillTx/>
                <a:latin typeface="Arial"/>
                <a:cs typeface="+mn-cs"/>
                <a:sym typeface="Symbo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99"/>
                  </a:solidFill>
                  <a:effectLst/>
                  <a:uLnTx/>
                  <a:uFillTx/>
                  <a:latin typeface="Arial"/>
                  <a:cs typeface="+mn-cs"/>
                  <a:sym typeface="Symbol"/>
                </a:rPr>
                <a:t>Brightness</a:t>
              </a:r>
            </a:p>
          </p:txBody>
        </p:sp>
        <p:sp>
          <p:nvSpPr>
            <p:cNvPr id="48" name="TextBox 47"/>
            <p:cNvSpPr txBox="1"/>
            <p:nvPr/>
          </p:nvSpPr>
          <p:spPr>
            <a:xfrm>
              <a:off x="8272242" y="3807637"/>
              <a:ext cx="340158"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smtClean="0">
                  <a:ln>
                    <a:noFill/>
                  </a:ln>
                  <a:solidFill>
                    <a:srgbClr val="000099"/>
                  </a:solidFill>
                  <a:effectLst/>
                  <a:uLnTx/>
                  <a:uFillTx/>
                </a:rPr>
                <a:t>)</a:t>
              </a:r>
            </a:p>
          </p:txBody>
        </p:sp>
      </p:grpSp>
      <p:pic>
        <p:nvPicPr>
          <p:cNvPr id="53" name="Picture 2"/>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29470" t="33830" r="59573" b="58373"/>
          <a:stretch/>
        </p:blipFill>
        <p:spPr bwMode="auto">
          <a:xfrm>
            <a:off x="1469304" y="2600410"/>
            <a:ext cx="263735" cy="185642"/>
          </a:xfrm>
          <a:prstGeom prst="rect">
            <a:avLst/>
          </a:prstGeom>
          <a:solidFill>
            <a:schemeClr val="bg1">
              <a:alpha val="38824"/>
            </a:schemeClr>
          </a:solidFill>
          <a:ln>
            <a:noFill/>
          </a:ln>
          <a:extLst/>
        </p:spPr>
      </p:pic>
      <p:pic>
        <p:nvPicPr>
          <p:cNvPr id="54" name="Picture 2"/>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29470" t="33830" r="59573" b="58373"/>
          <a:stretch/>
        </p:blipFill>
        <p:spPr bwMode="auto">
          <a:xfrm>
            <a:off x="1440537" y="2330927"/>
            <a:ext cx="350947" cy="159594"/>
          </a:xfrm>
          <a:prstGeom prst="rect">
            <a:avLst/>
          </a:prstGeom>
          <a:solidFill>
            <a:schemeClr val="bg1">
              <a:alpha val="38824"/>
            </a:schemeClr>
          </a:solidFill>
          <a:ln>
            <a:noFill/>
          </a:ln>
          <a:extLst/>
        </p:spPr>
      </p:pic>
      <p:pic>
        <p:nvPicPr>
          <p:cNvPr id="57"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9470" t="33830" r="59573" b="58373"/>
          <a:stretch/>
        </p:blipFill>
        <p:spPr bwMode="auto">
          <a:xfrm>
            <a:off x="1502851" y="3019246"/>
            <a:ext cx="212707" cy="333553"/>
          </a:xfrm>
          <a:prstGeom prst="rect">
            <a:avLst/>
          </a:prstGeom>
          <a:solidFill>
            <a:schemeClr val="bg2">
              <a:lumMod val="50000"/>
              <a:alpha val="38824"/>
            </a:schemeClr>
          </a:solidFill>
          <a:ln>
            <a:noFill/>
          </a:ln>
          <a:extLst/>
        </p:spPr>
      </p:pic>
      <p:pic>
        <p:nvPicPr>
          <p:cNvPr id="44034" name="Picture 2"/>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8143" t="10564" r="51460" b="81502"/>
          <a:stretch/>
        </p:blipFill>
        <p:spPr bwMode="auto">
          <a:xfrm>
            <a:off x="1228165" y="2027863"/>
            <a:ext cx="665146" cy="1949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5" name="Picture 3"/>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29457" t="32889" r="58302" b="56683"/>
          <a:stretch/>
        </p:blipFill>
        <p:spPr bwMode="auto">
          <a:xfrm>
            <a:off x="2044971" y="2030512"/>
            <a:ext cx="311304" cy="20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Text Box 9"/>
          <p:cNvSpPr txBox="1">
            <a:spLocks noChangeArrowheads="1"/>
          </p:cNvSpPr>
          <p:nvPr/>
        </p:nvSpPr>
        <p:spPr bwMode="auto">
          <a:xfrm>
            <a:off x="3332682" y="1979241"/>
            <a:ext cx="5654016" cy="132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lIns="91420" tIns="45709" rIns="91420" bIns="45709">
            <a:spAutoFit/>
          </a:bodyPr>
          <a:lstStyle>
            <a:lvl1pPr defTabSz="1298575">
              <a:defRPr sz="2400">
                <a:solidFill>
                  <a:schemeClr val="tx1"/>
                </a:solidFill>
                <a:latin typeface="Arial" charset="0"/>
                <a:ea typeface="Geneva" pitchFamily="-96" charset="-128"/>
              </a:defRPr>
            </a:lvl1pPr>
            <a:lvl2pPr marL="649288" defTabSz="1298575">
              <a:defRPr sz="2400">
                <a:solidFill>
                  <a:schemeClr val="tx1"/>
                </a:solidFill>
                <a:latin typeface="Arial" charset="0"/>
                <a:ea typeface="Geneva" pitchFamily="-96" charset="-128"/>
              </a:defRPr>
            </a:lvl2pPr>
            <a:lvl3pPr marL="1298575" defTabSz="1298575">
              <a:defRPr sz="2400">
                <a:solidFill>
                  <a:schemeClr val="tx1"/>
                </a:solidFill>
                <a:latin typeface="Arial" charset="0"/>
                <a:ea typeface="Geneva" pitchFamily="-96" charset="-128"/>
              </a:defRPr>
            </a:lvl3pPr>
            <a:lvl4pPr marL="1946275" defTabSz="1298575">
              <a:defRPr sz="2400">
                <a:solidFill>
                  <a:schemeClr val="tx1"/>
                </a:solidFill>
                <a:latin typeface="Arial" charset="0"/>
                <a:ea typeface="Geneva" pitchFamily="-96" charset="-128"/>
              </a:defRPr>
            </a:lvl4pPr>
            <a:lvl5pPr marL="2595563" defTabSz="1298575">
              <a:defRPr sz="2400">
                <a:solidFill>
                  <a:schemeClr val="tx1"/>
                </a:solidFill>
                <a:latin typeface="Arial" charset="0"/>
                <a:ea typeface="Geneva" pitchFamily="-96" charset="-128"/>
              </a:defRPr>
            </a:lvl5pPr>
            <a:lvl6pPr marL="3052763" defTabSz="1298575" eaLnBrk="0" fontAlgn="base" hangingPunct="0">
              <a:spcBef>
                <a:spcPct val="0"/>
              </a:spcBef>
              <a:spcAft>
                <a:spcPct val="0"/>
              </a:spcAft>
              <a:defRPr sz="2400">
                <a:solidFill>
                  <a:schemeClr val="tx1"/>
                </a:solidFill>
                <a:latin typeface="Arial" charset="0"/>
                <a:ea typeface="Geneva" pitchFamily="-96" charset="-128"/>
              </a:defRPr>
            </a:lvl6pPr>
            <a:lvl7pPr marL="3509963" defTabSz="1298575" eaLnBrk="0" fontAlgn="base" hangingPunct="0">
              <a:spcBef>
                <a:spcPct val="0"/>
              </a:spcBef>
              <a:spcAft>
                <a:spcPct val="0"/>
              </a:spcAft>
              <a:defRPr sz="2400">
                <a:solidFill>
                  <a:schemeClr val="tx1"/>
                </a:solidFill>
                <a:latin typeface="Arial" charset="0"/>
                <a:ea typeface="Geneva" pitchFamily="-96" charset="-128"/>
              </a:defRPr>
            </a:lvl7pPr>
            <a:lvl8pPr marL="3967163" defTabSz="1298575" eaLnBrk="0" fontAlgn="base" hangingPunct="0">
              <a:spcBef>
                <a:spcPct val="0"/>
              </a:spcBef>
              <a:spcAft>
                <a:spcPct val="0"/>
              </a:spcAft>
              <a:defRPr sz="2400">
                <a:solidFill>
                  <a:schemeClr val="tx1"/>
                </a:solidFill>
                <a:latin typeface="Arial" charset="0"/>
                <a:ea typeface="Geneva" pitchFamily="-96" charset="-128"/>
              </a:defRPr>
            </a:lvl8pPr>
            <a:lvl9pPr marL="4424363" defTabSz="1298575" eaLnBrk="0" fontAlgn="base" hangingPunct="0">
              <a:spcBef>
                <a:spcPct val="0"/>
              </a:spcBef>
              <a:spcAft>
                <a:spcPct val="0"/>
              </a:spcAft>
              <a:defRPr sz="2400">
                <a:solidFill>
                  <a:schemeClr val="tx1"/>
                </a:solidFill>
                <a:latin typeface="Arial" charset="0"/>
                <a:ea typeface="Geneva" pitchFamily="-96" charset="-128"/>
              </a:defRPr>
            </a:lvl9pPr>
          </a:lstStyle>
          <a:p>
            <a:pPr marL="0" marR="0" lvl="0" indent="0" defTabSz="1298575"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99"/>
                </a:solidFill>
                <a:effectLst/>
                <a:uLnTx/>
                <a:uFillTx/>
                <a:latin typeface="Arial" charset="0"/>
              </a:rPr>
              <a:t>Population resolution for a given fluorescence </a:t>
            </a:r>
            <a:r>
              <a:rPr kumimoji="0" lang="en-US" sz="2000" b="0" i="0" u="none" strike="noStrike" kern="0" cap="none" spc="0" normalizeH="0" baseline="0" noProof="0" dirty="0" smtClean="0">
                <a:ln>
                  <a:noFill/>
                </a:ln>
                <a:solidFill>
                  <a:srgbClr val="000099"/>
                </a:solidFill>
                <a:effectLst/>
                <a:uLnTx/>
                <a:uFillTx/>
                <a:latin typeface="Arial" charset="0"/>
              </a:rPr>
              <a:t>parameter (for example, PE-CF594) </a:t>
            </a:r>
            <a:r>
              <a:rPr kumimoji="0" lang="en-US" sz="2000" b="0" i="0" u="none" strike="noStrike" kern="0" cap="none" spc="0" normalizeH="0" baseline="0" noProof="0" dirty="0">
                <a:ln>
                  <a:noFill/>
                </a:ln>
                <a:solidFill>
                  <a:srgbClr val="000099"/>
                </a:solidFill>
                <a:effectLst/>
                <a:uLnTx/>
                <a:uFillTx/>
                <a:latin typeface="Arial" charset="0"/>
              </a:rPr>
              <a:t>is decreased by increased spread due to spillover from other </a:t>
            </a:r>
            <a:r>
              <a:rPr kumimoji="0" lang="en-US" sz="2000" b="0" i="0" u="none" strike="noStrike" kern="0" cap="none" spc="0" normalizeH="0" baseline="0" noProof="0" dirty="0" smtClean="0">
                <a:ln>
                  <a:noFill/>
                </a:ln>
                <a:solidFill>
                  <a:srgbClr val="000099"/>
                </a:solidFill>
                <a:effectLst/>
                <a:uLnTx/>
                <a:uFillTx/>
                <a:latin typeface="Arial" charset="0"/>
              </a:rPr>
              <a:t>fluorochromes (for example, PE).</a:t>
            </a:r>
            <a:endParaRPr kumimoji="0" lang="en-US" sz="2000" b="0" i="0" u="none" strike="noStrike" kern="0" cap="none" spc="0" normalizeH="0" baseline="0" noProof="0" dirty="0">
              <a:ln>
                <a:noFill/>
              </a:ln>
              <a:solidFill>
                <a:srgbClr val="000099"/>
              </a:solidFill>
              <a:effectLst/>
              <a:uLnTx/>
              <a:uFillTx/>
              <a:latin typeface="Arial" charset="0"/>
            </a:endParaRPr>
          </a:p>
        </p:txBody>
      </p:sp>
      <p:sp>
        <p:nvSpPr>
          <p:cNvPr id="63" name="Rectangle 3"/>
          <p:cNvSpPr txBox="1">
            <a:spLocks noChangeArrowheads="1"/>
          </p:cNvSpPr>
          <p:nvPr/>
        </p:nvSpPr>
        <p:spPr bwMode="auto">
          <a:xfrm>
            <a:off x="381000" y="5105400"/>
            <a:ext cx="8605698" cy="99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lvl1pPr marL="341313" indent="-341313" algn="l" rtl="0" eaLnBrk="0" fontAlgn="base" hangingPunct="0">
              <a:spcBef>
                <a:spcPct val="20000"/>
              </a:spcBef>
              <a:spcAft>
                <a:spcPct val="0"/>
              </a:spcAft>
              <a:buClr>
                <a:srgbClr val="000090"/>
              </a:buClr>
              <a:buChar char="•"/>
              <a:defRPr kumimoji="1" sz="2200">
                <a:solidFill>
                  <a:srgbClr val="7F7F7F"/>
                </a:solidFill>
                <a:latin typeface="+mn-lt"/>
                <a:ea typeface="ＭＳ Ｐゴシック" charset="-128"/>
                <a:cs typeface="ＭＳ Ｐゴシック" charset="-128"/>
              </a:defRPr>
            </a:lvl1pPr>
            <a:lvl2pPr marL="741363" indent="-284163" algn="l" rtl="0" eaLnBrk="0" fontAlgn="base" hangingPunct="0">
              <a:spcBef>
                <a:spcPct val="20000"/>
              </a:spcBef>
              <a:spcAft>
                <a:spcPct val="0"/>
              </a:spcAft>
              <a:buClr>
                <a:srgbClr val="000090"/>
              </a:buClr>
              <a:buFont typeface="Arial" charset="0"/>
              <a:buChar char="–"/>
              <a:defRPr kumimoji="1" sz="2000">
                <a:solidFill>
                  <a:srgbClr val="7F7F7F"/>
                </a:solidFill>
                <a:latin typeface="+mn-lt"/>
                <a:ea typeface="ＭＳ Ｐゴシック" charset="-128"/>
              </a:defRPr>
            </a:lvl2pPr>
            <a:lvl3pPr marL="1141413" indent="-227013" algn="l" rtl="0" eaLnBrk="0" fontAlgn="base" hangingPunct="0">
              <a:spcBef>
                <a:spcPct val="20000"/>
              </a:spcBef>
              <a:spcAft>
                <a:spcPct val="0"/>
              </a:spcAft>
              <a:buClr>
                <a:srgbClr val="000090"/>
              </a:buClr>
              <a:buChar char="•"/>
              <a:defRPr kumimoji="1">
                <a:solidFill>
                  <a:srgbClr val="7F7F7F"/>
                </a:solidFill>
                <a:latin typeface="+mn-lt"/>
                <a:ea typeface="ＭＳ Ｐゴシック" charset="-128"/>
              </a:defRPr>
            </a:lvl3pPr>
            <a:lvl4pPr marL="1598613" indent="-227013" algn="l" rtl="0" eaLnBrk="0" fontAlgn="base" hangingPunct="0">
              <a:spcBef>
                <a:spcPct val="20000"/>
              </a:spcBef>
              <a:spcAft>
                <a:spcPct val="0"/>
              </a:spcAft>
              <a:buClr>
                <a:srgbClr val="000090"/>
              </a:buClr>
              <a:buFont typeface="Arial" charset="0"/>
              <a:buChar char="–"/>
              <a:defRPr kumimoji="1" sz="1600">
                <a:solidFill>
                  <a:srgbClr val="7F7F7F"/>
                </a:solidFill>
                <a:latin typeface="+mn-lt"/>
                <a:ea typeface="ＭＳ Ｐゴシック" charset="-128"/>
              </a:defRPr>
            </a:lvl4pPr>
            <a:lvl5pPr marL="2055813" indent="-227013" algn="l" rtl="0" eaLnBrk="0" fontAlgn="base" hangingPunct="0">
              <a:spcBef>
                <a:spcPct val="20000"/>
              </a:spcBef>
              <a:spcAft>
                <a:spcPct val="0"/>
              </a:spcAft>
              <a:buClr>
                <a:srgbClr val="000090"/>
              </a:buClr>
              <a:buFont typeface="Wingdings" charset="2"/>
              <a:buChar char="ü"/>
              <a:defRPr kumimoji="1" sz="1400">
                <a:solidFill>
                  <a:srgbClr val="7F7F7F"/>
                </a:solidFill>
                <a:latin typeface="+mn-lt"/>
                <a:ea typeface="ＭＳ Ｐゴシック" charset="-128"/>
              </a:defRPr>
            </a:lvl5pPr>
            <a:lvl6pPr marL="2514474" indent="-228589" algn="l" rtl="0" eaLnBrk="0" fontAlgn="base" hangingPunct="0">
              <a:spcBef>
                <a:spcPct val="20000"/>
              </a:spcBef>
              <a:spcAft>
                <a:spcPct val="0"/>
              </a:spcAft>
              <a:buClr>
                <a:srgbClr val="FF7800"/>
              </a:buClr>
              <a:buFont typeface="Wingdings" charset="2"/>
              <a:buChar char="ü"/>
              <a:defRPr kumimoji="1" sz="1600">
                <a:solidFill>
                  <a:srgbClr val="333399"/>
                </a:solidFill>
                <a:latin typeface="+mn-lt"/>
                <a:ea typeface="ＭＳ Ｐゴシック" charset="-128"/>
              </a:defRPr>
            </a:lvl6pPr>
            <a:lvl7pPr marL="2971651" indent="-228589" algn="l" rtl="0" eaLnBrk="0" fontAlgn="base" hangingPunct="0">
              <a:spcBef>
                <a:spcPct val="20000"/>
              </a:spcBef>
              <a:spcAft>
                <a:spcPct val="0"/>
              </a:spcAft>
              <a:buClr>
                <a:srgbClr val="FF7800"/>
              </a:buClr>
              <a:buFont typeface="Wingdings" charset="2"/>
              <a:buChar char="ü"/>
              <a:defRPr kumimoji="1" sz="1600">
                <a:solidFill>
                  <a:srgbClr val="333399"/>
                </a:solidFill>
                <a:latin typeface="+mn-lt"/>
                <a:ea typeface="ＭＳ Ｐゴシック" charset="-128"/>
              </a:defRPr>
            </a:lvl7pPr>
            <a:lvl8pPr marL="3428829" indent="-228589" algn="l" rtl="0" eaLnBrk="0" fontAlgn="base" hangingPunct="0">
              <a:spcBef>
                <a:spcPct val="20000"/>
              </a:spcBef>
              <a:spcAft>
                <a:spcPct val="0"/>
              </a:spcAft>
              <a:buClr>
                <a:srgbClr val="FF7800"/>
              </a:buClr>
              <a:buFont typeface="Wingdings" charset="2"/>
              <a:buChar char="ü"/>
              <a:defRPr kumimoji="1" sz="1600">
                <a:solidFill>
                  <a:srgbClr val="333399"/>
                </a:solidFill>
                <a:latin typeface="+mn-lt"/>
                <a:ea typeface="ＭＳ Ｐゴシック" charset="-128"/>
              </a:defRPr>
            </a:lvl8pPr>
            <a:lvl9pPr marL="3886006" indent="-228589" algn="l" rtl="0" eaLnBrk="0" fontAlgn="base" hangingPunct="0">
              <a:spcBef>
                <a:spcPct val="20000"/>
              </a:spcBef>
              <a:spcAft>
                <a:spcPct val="0"/>
              </a:spcAft>
              <a:buClr>
                <a:srgbClr val="FF7800"/>
              </a:buClr>
              <a:buFont typeface="Wingdings" charset="2"/>
              <a:buChar char="ü"/>
              <a:defRPr kumimoji="1" sz="1600">
                <a:solidFill>
                  <a:srgbClr val="333399"/>
                </a:solidFill>
                <a:latin typeface="+mn-lt"/>
                <a:ea typeface="ＭＳ Ｐゴシック" charset="-128"/>
              </a:defRPr>
            </a:lvl9pPr>
          </a:lstStyle>
          <a:p>
            <a:pPr marL="244929" marR="0" lvl="0" indent="-244929" algn="l" defTabSz="653142" rtl="0" eaLnBrk="0" fontAlgn="base" latinLnBrk="0" hangingPunct="0">
              <a:lnSpc>
                <a:spcPct val="80000"/>
              </a:lnSpc>
              <a:spcBef>
                <a:spcPct val="20000"/>
              </a:spcBef>
              <a:spcAft>
                <a:spcPts val="600"/>
              </a:spcAft>
              <a:buClr>
                <a:srgbClr val="000090"/>
              </a:buClr>
              <a:buSzTx/>
              <a:buFontTx/>
              <a:buChar char="•"/>
              <a:tabLst/>
              <a:defRPr/>
            </a:pPr>
            <a:r>
              <a:rPr kumimoji="1" lang="en-US" sz="2000" b="0" i="0" u="none" strike="noStrike" kern="0" cap="none" spc="0" normalizeH="0" baseline="0" noProof="0" dirty="0" smtClean="0">
                <a:ln>
                  <a:noFill/>
                </a:ln>
                <a:solidFill>
                  <a:srgbClr val="000099"/>
                </a:solidFill>
                <a:effectLst/>
                <a:uLnTx/>
                <a:uFillTx/>
                <a:latin typeface="Arial"/>
                <a:ea typeface="ＭＳ Ｐゴシック" charset="-128"/>
              </a:rPr>
              <a:t>To maximize the resolution of a given double-positive subpopulation:</a:t>
            </a:r>
            <a:endParaRPr kumimoji="1" lang="en-US" sz="1600" b="0" i="0" u="none" strike="noStrike" kern="0" cap="none" spc="0" normalizeH="0" baseline="0" noProof="0" dirty="0" smtClean="0">
              <a:ln>
                <a:noFill/>
              </a:ln>
              <a:solidFill>
                <a:srgbClr val="000099"/>
              </a:solidFill>
              <a:effectLst/>
              <a:uLnTx/>
              <a:uFillTx/>
              <a:latin typeface="Arial"/>
              <a:ea typeface="ＭＳ Ｐゴシック" charset="-128"/>
            </a:endParaRPr>
          </a:p>
          <a:p>
            <a:pPr marL="627419" marR="0" lvl="1" indent="-244929" algn="l" defTabSz="653142" rtl="0" eaLnBrk="0" fontAlgn="base" latinLnBrk="0" hangingPunct="0">
              <a:lnSpc>
                <a:spcPct val="80000"/>
              </a:lnSpc>
              <a:spcBef>
                <a:spcPct val="20000"/>
              </a:spcBef>
              <a:spcAft>
                <a:spcPct val="0"/>
              </a:spcAft>
              <a:buClr>
                <a:srgbClr val="000090"/>
              </a:buClr>
              <a:buSzTx/>
              <a:buFont typeface="Arial" charset="0"/>
              <a:buChar char="–"/>
              <a:tabLst/>
              <a:defRPr/>
            </a:pPr>
            <a:r>
              <a:rPr kumimoji="1" lang="en-US" sz="1800" b="0" i="0" u="none" strike="noStrike" kern="0" cap="none" spc="0" normalizeH="0" baseline="0" noProof="0" dirty="0" smtClean="0">
                <a:ln>
                  <a:noFill/>
                </a:ln>
                <a:solidFill>
                  <a:srgbClr val="000099"/>
                </a:solidFill>
                <a:effectLst/>
                <a:uLnTx/>
                <a:uFillTx/>
                <a:latin typeface="Arial"/>
                <a:ea typeface="ＭＳ Ｐゴシック" charset="-128"/>
              </a:rPr>
              <a:t>Minimize fluorescence spillover into the detector that defines that population</a:t>
            </a:r>
            <a:endParaRPr kumimoji="1" lang="en-US" sz="1800" b="0" i="0" u="none" strike="noStrike" kern="0" cap="none" spc="0" normalizeH="0" baseline="0" noProof="0" dirty="0">
              <a:ln>
                <a:noFill/>
              </a:ln>
              <a:solidFill>
                <a:srgbClr val="000099"/>
              </a:solidFill>
              <a:effectLst/>
              <a:uLnTx/>
              <a:uFillTx/>
              <a:latin typeface="Arial"/>
              <a:ea typeface="ＭＳ Ｐゴシック" charset="-128"/>
            </a:endParaRPr>
          </a:p>
        </p:txBody>
      </p:sp>
    </p:spTree>
    <p:extLst>
      <p:ext uri="{BB962C8B-B14F-4D97-AF65-F5344CB8AC3E}">
        <p14:creationId xmlns:p14="http://schemas.microsoft.com/office/powerpoint/2010/main" val="3937907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57"/>
                                        </p:tgtEl>
                                      </p:cBhvr>
                                    </p:animEffect>
                                    <p:set>
                                      <p:cBhvr>
                                        <p:cTn id="13" dur="1" fill="hold">
                                          <p:stCondLst>
                                            <p:cond delay="499"/>
                                          </p:stCondLst>
                                        </p:cTn>
                                        <p:tgtEl>
                                          <p:spTgt spid="57"/>
                                        </p:tgtEl>
                                        <p:attrNameLst>
                                          <p:attrName>style.visibility</p:attrName>
                                        </p:attrNameLst>
                                      </p:cBhvr>
                                      <p:to>
                                        <p:strVal val="hidden"/>
                                      </p:to>
                                    </p:se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down)">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nodeType="clickEffect">
                                  <p:stCondLst>
                                    <p:cond delay="0"/>
                                  </p:stCondLst>
                                  <p:childTnLst>
                                    <p:animEffect transition="out" filter="wipe(down)">
                                      <p:cBhvr>
                                        <p:cTn id="21" dur="500"/>
                                        <p:tgtEl>
                                          <p:spTgt spid="53"/>
                                        </p:tgtEl>
                                      </p:cBhvr>
                                    </p:animEffect>
                                    <p:set>
                                      <p:cBhvr>
                                        <p:cTn id="22" dur="1" fill="hold">
                                          <p:stCondLst>
                                            <p:cond delay="499"/>
                                          </p:stCondLst>
                                        </p:cTn>
                                        <p:tgtEl>
                                          <p:spTgt spid="53"/>
                                        </p:tgtEl>
                                        <p:attrNameLst>
                                          <p:attrName>style.visibility</p:attrName>
                                        </p:attrNameLst>
                                      </p:cBhvr>
                                      <p:to>
                                        <p:strVal val="hidden"/>
                                      </p:to>
                                    </p:set>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wipe(down)">
                                      <p:cBhvr>
                                        <p:cTn id="26" dur="500"/>
                                        <p:tgtEl>
                                          <p:spTgt spid="5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xit" presetSubtype="4" fill="hold" nodeType="clickEffect">
                                  <p:stCondLst>
                                    <p:cond delay="0"/>
                                  </p:stCondLst>
                                  <p:childTnLst>
                                    <p:animEffect transition="out" filter="wipe(down)">
                                      <p:cBhvr>
                                        <p:cTn id="30" dur="500"/>
                                        <p:tgtEl>
                                          <p:spTgt spid="54"/>
                                        </p:tgtEl>
                                      </p:cBhvr>
                                    </p:animEffect>
                                    <p:set>
                                      <p:cBhvr>
                                        <p:cTn id="31" dur="1" fill="hold">
                                          <p:stCondLst>
                                            <p:cond delay="499"/>
                                          </p:stCondLst>
                                        </p:cTn>
                                        <p:tgtEl>
                                          <p:spTgt spid="54"/>
                                        </p:tgtEl>
                                        <p:attrNameLst>
                                          <p:attrName>style.visibility</p:attrName>
                                        </p:attrNameLst>
                                      </p:cBhvr>
                                      <p:to>
                                        <p:strVal val="hidden"/>
                                      </p:to>
                                    </p:set>
                                  </p:childTnLst>
                                </p:cTn>
                              </p:par>
                            </p:childTnLst>
                          </p:cTn>
                        </p:par>
                        <p:par>
                          <p:cTn id="32" fill="hold">
                            <p:stCondLst>
                              <p:cond delay="500"/>
                            </p:stCondLst>
                            <p:childTnLst>
                              <p:par>
                                <p:cTn id="33" presetID="22" presetClass="entr" presetSubtype="4" fill="hold" nodeType="afterEffect">
                                  <p:stCondLst>
                                    <p:cond delay="0"/>
                                  </p:stCondLst>
                                  <p:childTnLst>
                                    <p:set>
                                      <p:cBhvr>
                                        <p:cTn id="34" dur="1" fill="hold">
                                          <p:stCondLst>
                                            <p:cond delay="0"/>
                                          </p:stCondLst>
                                        </p:cTn>
                                        <p:tgtEl>
                                          <p:spTgt spid="44034"/>
                                        </p:tgtEl>
                                        <p:attrNameLst>
                                          <p:attrName>style.visibility</p:attrName>
                                        </p:attrNameLst>
                                      </p:cBhvr>
                                      <p:to>
                                        <p:strVal val="visible"/>
                                      </p:to>
                                    </p:set>
                                    <p:animEffect transition="in" filter="wipe(down)">
                                      <p:cBhvr>
                                        <p:cTn id="35" dur="500"/>
                                        <p:tgtEl>
                                          <p:spTgt spid="4403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xit" presetSubtype="8" fill="hold" nodeType="clickEffect">
                                  <p:stCondLst>
                                    <p:cond delay="0"/>
                                  </p:stCondLst>
                                  <p:childTnLst>
                                    <p:animEffect transition="out" filter="wipe(left)">
                                      <p:cBhvr>
                                        <p:cTn id="39" dur="500"/>
                                        <p:tgtEl>
                                          <p:spTgt spid="44034"/>
                                        </p:tgtEl>
                                      </p:cBhvr>
                                    </p:animEffect>
                                    <p:set>
                                      <p:cBhvr>
                                        <p:cTn id="40" dur="1" fill="hold">
                                          <p:stCondLst>
                                            <p:cond delay="499"/>
                                          </p:stCondLst>
                                        </p:cTn>
                                        <p:tgtEl>
                                          <p:spTgt spid="44034"/>
                                        </p:tgtEl>
                                        <p:attrNameLst>
                                          <p:attrName>style.visibility</p:attrName>
                                        </p:attrNameLst>
                                      </p:cBhvr>
                                      <p:to>
                                        <p:strVal val="hidden"/>
                                      </p:to>
                                    </p:se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44035"/>
                                        </p:tgtEl>
                                        <p:attrNameLst>
                                          <p:attrName>style.visibility</p:attrName>
                                        </p:attrNameLst>
                                      </p:cBhvr>
                                      <p:to>
                                        <p:strVal val="visible"/>
                                      </p:to>
                                    </p:set>
                                    <p:animEffect transition="in" filter="wipe(left)">
                                      <p:cBhvr>
                                        <p:cTn id="44" dur="500"/>
                                        <p:tgtEl>
                                          <p:spTgt spid="44035"/>
                                        </p:tgtEl>
                                      </p:cBhvr>
                                    </p:animEffect>
                                  </p:childTnLst>
                                </p:cTn>
                              </p:par>
                              <p:par>
                                <p:cTn id="45" presetID="1" presetClass="entr" presetSubtype="0" fill="hold" grpId="0" nodeType="withEffect">
                                  <p:stCondLst>
                                    <p:cond delay="0"/>
                                  </p:stCondLst>
                                  <p:childTnLst>
                                    <p:set>
                                      <p:cBhvr>
                                        <p:cTn id="46" dur="1" fill="hold">
                                          <p:stCondLst>
                                            <p:cond delay="0"/>
                                          </p:stCondLst>
                                        </p:cTn>
                                        <p:tgtEl>
                                          <p:spTgt spid="63">
                                            <p:txEl>
                                              <p:pRg st="0" end="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Quantifying the Impact of </a:t>
            </a:r>
            <a:r>
              <a:rPr lang="en-US" dirty="0" smtClean="0"/>
              <a:t>Fluorescence </a:t>
            </a:r>
            <a:r>
              <a:rPr lang="en-US" dirty="0"/>
              <a:t>Spillover</a:t>
            </a:r>
          </a:p>
        </p:txBody>
      </p:sp>
      <p:sp>
        <p:nvSpPr>
          <p:cNvPr id="12" name="Content Placeholder 1"/>
          <p:cNvSpPr txBox="1">
            <a:spLocks/>
          </p:cNvSpPr>
          <p:nvPr/>
        </p:nvSpPr>
        <p:spPr>
          <a:xfrm>
            <a:off x="457200" y="1371600"/>
            <a:ext cx="8229600"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rgbClr val="000099"/>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009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rgbClr val="00009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Spillover Values </a:t>
            </a:r>
            <a:r>
              <a:rPr lang="en-US" dirty="0"/>
              <a:t>(SOVs</a:t>
            </a:r>
            <a:r>
              <a:rPr lang="en-US" dirty="0" smtClean="0"/>
              <a:t>):</a:t>
            </a:r>
            <a:endParaRPr lang="en-US" dirty="0"/>
          </a:p>
          <a:p>
            <a:pPr lvl="1"/>
            <a:r>
              <a:rPr lang="en-US" dirty="0" smtClean="0"/>
              <a:t>Are totally dependent upon gain settings (PMTVs)</a:t>
            </a:r>
            <a:endParaRPr lang="en-US" dirty="0"/>
          </a:p>
        </p:txBody>
      </p:sp>
      <p:grpSp>
        <p:nvGrpSpPr>
          <p:cNvPr id="43" name="Group 42"/>
          <p:cNvGrpSpPr/>
          <p:nvPr/>
        </p:nvGrpSpPr>
        <p:grpSpPr>
          <a:xfrm>
            <a:off x="1328205" y="2531313"/>
            <a:ext cx="5316238" cy="1502298"/>
            <a:chOff x="779762" y="2531313"/>
            <a:chExt cx="5316238" cy="1502298"/>
          </a:xfrm>
        </p:grpSpPr>
        <p:grpSp>
          <p:nvGrpSpPr>
            <p:cNvPr id="42" name="Group 41"/>
            <p:cNvGrpSpPr/>
            <p:nvPr/>
          </p:nvGrpSpPr>
          <p:grpSpPr>
            <a:xfrm>
              <a:off x="2423252" y="2531313"/>
              <a:ext cx="3672748" cy="1502298"/>
              <a:chOff x="2423252" y="2531313"/>
              <a:chExt cx="3672748" cy="1502298"/>
            </a:xfrm>
          </p:grpSpPr>
          <p:pic>
            <p:nvPicPr>
              <p:cNvPr id="2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625" t="6797" r="791" b="4608"/>
              <a:stretch/>
            </p:blipFill>
            <p:spPr bwMode="auto">
              <a:xfrm>
                <a:off x="2489479" y="2531313"/>
                <a:ext cx="1760801" cy="1437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bwMode="auto">
              <a:xfrm>
                <a:off x="3214285" y="3913467"/>
                <a:ext cx="509628" cy="113251"/>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000" kern="0">
                  <a:solidFill>
                    <a:srgbClr val="000099"/>
                  </a:solidFill>
                  <a:latin typeface="Verdana" charset="0"/>
                </a:endParaRPr>
              </a:p>
            </p:txBody>
          </p:sp>
          <p:sp>
            <p:nvSpPr>
              <p:cNvPr id="26" name="Rectangle 25"/>
              <p:cNvSpPr/>
              <p:nvPr/>
            </p:nvSpPr>
            <p:spPr bwMode="auto">
              <a:xfrm rot="16200000">
                <a:off x="2225064" y="3111825"/>
                <a:ext cx="509628" cy="113251"/>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000" kern="0">
                  <a:solidFill>
                    <a:srgbClr val="000099"/>
                  </a:solidFill>
                  <a:latin typeface="Verdana" charset="0"/>
                </a:endParaRPr>
              </a:p>
            </p:txBody>
          </p:sp>
          <p:pic>
            <p:nvPicPr>
              <p:cNvPr id="2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981" t="7160" r="356" b="5094"/>
              <a:stretch/>
            </p:blipFill>
            <p:spPr bwMode="auto">
              <a:xfrm>
                <a:off x="4333722" y="2544611"/>
                <a:ext cx="1762278" cy="1424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bwMode="auto">
              <a:xfrm>
                <a:off x="5104832" y="3920360"/>
                <a:ext cx="509628" cy="113251"/>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000" kern="0">
                  <a:solidFill>
                    <a:srgbClr val="000099"/>
                  </a:solidFill>
                  <a:latin typeface="Verdana" charset="0"/>
                </a:endParaRPr>
              </a:p>
            </p:txBody>
          </p:sp>
          <p:sp>
            <p:nvSpPr>
              <p:cNvPr id="23" name="Rectangle 22"/>
              <p:cNvSpPr/>
              <p:nvPr/>
            </p:nvSpPr>
            <p:spPr bwMode="auto">
              <a:xfrm rot="16200000">
                <a:off x="4115611" y="3126103"/>
                <a:ext cx="509628" cy="113251"/>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000" kern="0">
                  <a:solidFill>
                    <a:srgbClr val="000099"/>
                  </a:solidFill>
                  <a:latin typeface="Verdana" charset="0"/>
                </a:endParaRPr>
              </a:p>
            </p:txBody>
          </p:sp>
        </p:grpSp>
        <p:sp>
          <p:nvSpPr>
            <p:cNvPr id="16" name="TextBox 15"/>
            <p:cNvSpPr txBox="1"/>
            <p:nvPr/>
          </p:nvSpPr>
          <p:spPr>
            <a:xfrm>
              <a:off x="779762" y="2819400"/>
              <a:ext cx="1620957" cy="646331"/>
            </a:xfrm>
            <a:prstGeom prst="rect">
              <a:avLst/>
            </a:prstGeom>
            <a:noFill/>
          </p:spPr>
          <p:txBody>
            <a:bodyPr wrap="none" rtlCol="0">
              <a:spAutoFit/>
            </a:bodyPr>
            <a:lstStyle/>
            <a:p>
              <a:pPr algn="ctr">
                <a:defRPr/>
              </a:pPr>
              <a:r>
                <a:rPr lang="en-US" kern="0" dirty="0" smtClean="0">
                  <a:solidFill>
                    <a:srgbClr val="000099"/>
                  </a:solidFill>
                  <a:latin typeface="Arial" pitchFamily="34" charset="0"/>
                  <a:cs typeface="Arial" pitchFamily="34" charset="0"/>
                </a:rPr>
                <a:t>Not</a:t>
              </a:r>
              <a:endParaRPr lang="en-US" kern="0" dirty="0">
                <a:solidFill>
                  <a:srgbClr val="000099"/>
                </a:solidFill>
                <a:latin typeface="Arial" pitchFamily="34" charset="0"/>
                <a:cs typeface="Arial" pitchFamily="34" charset="0"/>
              </a:endParaRPr>
            </a:p>
            <a:p>
              <a:pPr algn="ctr">
                <a:defRPr/>
              </a:pPr>
              <a:r>
                <a:rPr lang="en-US" kern="0" dirty="0" smtClean="0">
                  <a:solidFill>
                    <a:srgbClr val="000099"/>
                  </a:solidFill>
                  <a:latin typeface="Arial" pitchFamily="34" charset="0"/>
                  <a:cs typeface="Arial" pitchFamily="34" charset="0"/>
                </a:rPr>
                <a:t>Compensated</a:t>
              </a:r>
              <a:endParaRPr lang="en-US" kern="0" dirty="0">
                <a:solidFill>
                  <a:srgbClr val="000099"/>
                </a:solidFill>
                <a:latin typeface="Arial" pitchFamily="34" charset="0"/>
                <a:cs typeface="Arial" pitchFamily="34" charset="0"/>
              </a:endParaRPr>
            </a:p>
          </p:txBody>
        </p:sp>
      </p:grpSp>
      <p:grpSp>
        <p:nvGrpSpPr>
          <p:cNvPr id="41" name="Group 40"/>
          <p:cNvGrpSpPr/>
          <p:nvPr/>
        </p:nvGrpSpPr>
        <p:grpSpPr>
          <a:xfrm>
            <a:off x="3367843" y="2209800"/>
            <a:ext cx="3414172" cy="716098"/>
            <a:chOff x="2819400" y="2209800"/>
            <a:chExt cx="3414172" cy="716098"/>
          </a:xfrm>
        </p:grpSpPr>
        <p:sp>
          <p:nvSpPr>
            <p:cNvPr id="17" name="TextBox 16"/>
            <p:cNvSpPr txBox="1"/>
            <p:nvPr/>
          </p:nvSpPr>
          <p:spPr>
            <a:xfrm>
              <a:off x="2819400" y="2209800"/>
              <a:ext cx="1096775" cy="338554"/>
            </a:xfrm>
            <a:prstGeom prst="rect">
              <a:avLst/>
            </a:prstGeom>
            <a:noFill/>
          </p:spPr>
          <p:txBody>
            <a:bodyPr wrap="none" rtlCol="0">
              <a:spAutoFit/>
            </a:bodyPr>
            <a:lstStyle/>
            <a:p>
              <a:pPr>
                <a:defRPr/>
              </a:pPr>
              <a:r>
                <a:rPr lang="en-US" sz="1600" kern="0" dirty="0">
                  <a:solidFill>
                    <a:srgbClr val="000099"/>
                  </a:solidFill>
                  <a:latin typeface="Arial"/>
                </a:rPr>
                <a:t>– 50 Volts</a:t>
              </a:r>
            </a:p>
          </p:txBody>
        </p:sp>
        <p:sp>
          <p:nvSpPr>
            <p:cNvPr id="18" name="TextBox 17"/>
            <p:cNvSpPr txBox="1"/>
            <p:nvPr/>
          </p:nvSpPr>
          <p:spPr>
            <a:xfrm>
              <a:off x="4351325" y="2209800"/>
              <a:ext cx="1882247" cy="338554"/>
            </a:xfrm>
            <a:prstGeom prst="rect">
              <a:avLst/>
            </a:prstGeom>
            <a:noFill/>
          </p:spPr>
          <p:txBody>
            <a:bodyPr wrap="none" rtlCol="0">
              <a:spAutoFit/>
            </a:bodyPr>
            <a:lstStyle/>
            <a:p>
              <a:pPr>
                <a:defRPr/>
              </a:pPr>
              <a:r>
                <a:rPr lang="en-US" sz="1600" kern="0" dirty="0" smtClean="0">
                  <a:solidFill>
                    <a:srgbClr val="000099"/>
                  </a:solidFill>
                  <a:latin typeface="Arial"/>
                </a:rPr>
                <a:t>Reference </a:t>
              </a:r>
              <a:r>
                <a:rPr lang="en-US" sz="1600" kern="0" dirty="0">
                  <a:solidFill>
                    <a:srgbClr val="000099"/>
                  </a:solidFill>
                  <a:latin typeface="Arial"/>
                </a:rPr>
                <a:t>Voltage</a:t>
              </a:r>
            </a:p>
          </p:txBody>
        </p:sp>
        <p:sp>
          <p:nvSpPr>
            <p:cNvPr id="20" name="TextBox 19"/>
            <p:cNvSpPr txBox="1"/>
            <p:nvPr/>
          </p:nvSpPr>
          <p:spPr>
            <a:xfrm>
              <a:off x="4990086" y="2556566"/>
              <a:ext cx="646331" cy="369332"/>
            </a:xfrm>
            <a:prstGeom prst="rect">
              <a:avLst/>
            </a:prstGeom>
            <a:noFill/>
          </p:spPr>
          <p:txBody>
            <a:bodyPr wrap="none" rtlCol="0">
              <a:spAutoFit/>
            </a:bodyPr>
            <a:lstStyle/>
            <a:p>
              <a:pPr>
                <a:defRPr/>
              </a:pPr>
              <a:r>
                <a:rPr lang="en-US" kern="0" dirty="0">
                  <a:solidFill>
                    <a:srgbClr val="000099"/>
                  </a:solidFill>
                  <a:latin typeface="Arial"/>
                </a:rPr>
                <a:t>44%</a:t>
              </a:r>
            </a:p>
          </p:txBody>
        </p:sp>
        <p:sp>
          <p:nvSpPr>
            <p:cNvPr id="19" name="TextBox 18"/>
            <p:cNvSpPr txBox="1"/>
            <p:nvPr/>
          </p:nvSpPr>
          <p:spPr>
            <a:xfrm>
              <a:off x="3058273" y="2556566"/>
              <a:ext cx="774571" cy="369332"/>
            </a:xfrm>
            <a:prstGeom prst="rect">
              <a:avLst/>
            </a:prstGeom>
            <a:noFill/>
          </p:spPr>
          <p:txBody>
            <a:bodyPr wrap="none" rtlCol="0">
              <a:spAutoFit/>
            </a:bodyPr>
            <a:lstStyle/>
            <a:p>
              <a:pPr>
                <a:defRPr/>
              </a:pPr>
              <a:r>
                <a:rPr lang="en-US" kern="0" dirty="0">
                  <a:solidFill>
                    <a:srgbClr val="000099"/>
                  </a:solidFill>
                  <a:latin typeface="Arial"/>
                </a:rPr>
                <a:t>165%</a:t>
              </a:r>
            </a:p>
          </p:txBody>
        </p:sp>
      </p:grpSp>
    </p:spTree>
    <p:extLst>
      <p:ext uri="{BB962C8B-B14F-4D97-AF65-F5344CB8AC3E}">
        <p14:creationId xmlns:p14="http://schemas.microsoft.com/office/powerpoint/2010/main" val="1322326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7333602" cy="942975"/>
          </a:xfrm>
        </p:spPr>
        <p:txBody>
          <a:bodyPr vert="horz" lIns="91440" tIns="45720" rIns="91440" bIns="45720" rtlCol="0" anchor="ctr">
            <a:noAutofit/>
          </a:bodyPr>
          <a:lstStyle/>
          <a:p>
            <a:r>
              <a:rPr lang="en-US" dirty="0"/>
              <a:t>Elements of </a:t>
            </a:r>
            <a:r>
              <a:rPr lang="en-US" dirty="0" smtClean="0"/>
              <a:t>Multicolor </a:t>
            </a:r>
            <a:br>
              <a:rPr lang="en-US" dirty="0" smtClean="0"/>
            </a:br>
            <a:r>
              <a:rPr lang="en-US" dirty="0" smtClean="0"/>
              <a:t>Flow </a:t>
            </a:r>
            <a:r>
              <a:rPr lang="en-US" dirty="0"/>
              <a:t>Cytometry </a:t>
            </a:r>
          </a:p>
        </p:txBody>
      </p:sp>
      <p:sp>
        <p:nvSpPr>
          <p:cNvPr id="4" name="Content Placeholder 3"/>
          <p:cNvSpPr>
            <a:spLocks noGrp="1"/>
          </p:cNvSpPr>
          <p:nvPr>
            <p:ph idx="1"/>
          </p:nvPr>
        </p:nvSpPr>
        <p:spPr>
          <a:xfrm>
            <a:off x="533400" y="2057400"/>
            <a:ext cx="8229600" cy="4525963"/>
          </a:xfrm>
        </p:spPr>
        <p:txBody>
          <a:bodyPr>
            <a:normAutofit/>
          </a:bodyPr>
          <a:lstStyle/>
          <a:p>
            <a:endParaRPr lang="en-US" dirty="0"/>
          </a:p>
          <a:p>
            <a:endParaRPr lang="en-US" dirty="0" smtClean="0"/>
          </a:p>
          <a:p>
            <a:endParaRPr lang="en-US" dirty="0"/>
          </a:p>
          <a:p>
            <a:endParaRPr lang="en-US" dirty="0"/>
          </a:p>
        </p:txBody>
      </p:sp>
      <p:sp>
        <p:nvSpPr>
          <p:cNvPr id="5" name="Rectangle 4"/>
          <p:cNvSpPr/>
          <p:nvPr/>
        </p:nvSpPr>
        <p:spPr>
          <a:xfrm>
            <a:off x="533400" y="1600200"/>
            <a:ext cx="8001000" cy="762000"/>
          </a:xfrm>
          <a:prstGeom prst="rect">
            <a:avLst/>
          </a:prstGeom>
        </p:spPr>
        <p:txBody>
          <a:bodyPr vert="horz" lIns="91440" tIns="45720" rIns="91440" bIns="45720" rtlCol="0">
            <a:normAutofit/>
          </a:bodyPr>
          <a:lstStyle/>
          <a:p>
            <a:pPr algn="ctr">
              <a:spcBef>
                <a:spcPct val="20000"/>
              </a:spcBef>
            </a:pPr>
            <a:r>
              <a:rPr lang="en-US" sz="2400" dirty="0">
                <a:solidFill>
                  <a:srgbClr val="000099"/>
                </a:solidFill>
                <a:latin typeface="Arial" pitchFamily="34" charset="0"/>
                <a:cs typeface="Arial" pitchFamily="34" charset="0"/>
              </a:rPr>
              <a:t>Considerations in designing </a:t>
            </a:r>
            <a:r>
              <a:rPr lang="en-US" sz="2400" dirty="0" smtClean="0">
                <a:solidFill>
                  <a:srgbClr val="000099"/>
                </a:solidFill>
                <a:latin typeface="Arial" pitchFamily="34" charset="0"/>
                <a:cs typeface="Arial" pitchFamily="34" charset="0"/>
              </a:rPr>
              <a:t>panels:</a:t>
            </a:r>
            <a:endParaRPr lang="en-US" sz="2400" dirty="0">
              <a:solidFill>
                <a:srgbClr val="000099"/>
              </a:solidFill>
              <a:latin typeface="Arial" pitchFamily="34" charset="0"/>
              <a:cs typeface="Arial" pitchFamily="34" charset="0"/>
            </a:endParaRPr>
          </a:p>
        </p:txBody>
      </p:sp>
      <p:graphicFrame>
        <p:nvGraphicFramePr>
          <p:cNvPr id="9" name="Diagram 8"/>
          <p:cNvGraphicFramePr/>
          <p:nvPr>
            <p:extLst>
              <p:ext uri="{D42A27DB-BD31-4B8C-83A1-F6EECF244321}">
                <p14:modId xmlns:p14="http://schemas.microsoft.com/office/powerpoint/2010/main" val="2502985465"/>
              </p:ext>
            </p:extLst>
          </p:nvPr>
        </p:nvGraphicFramePr>
        <p:xfrm>
          <a:off x="1943100" y="2387600"/>
          <a:ext cx="5210175" cy="284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96542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a:grpSpLocks noChangeAspect="1"/>
          </p:cNvGrpSpPr>
          <p:nvPr/>
        </p:nvGrpSpPr>
        <p:grpSpPr>
          <a:xfrm>
            <a:off x="1423093" y="2529385"/>
            <a:ext cx="5204148" cy="1488693"/>
            <a:chOff x="1730294" y="3573600"/>
            <a:chExt cx="6505187" cy="1860868"/>
          </a:xfrm>
        </p:grpSpPr>
        <p:grpSp>
          <p:nvGrpSpPr>
            <p:cNvPr id="28" name="Group 27"/>
            <p:cNvGrpSpPr/>
            <p:nvPr/>
          </p:nvGrpSpPr>
          <p:grpSpPr>
            <a:xfrm>
              <a:off x="5961698" y="3573600"/>
              <a:ext cx="2273783" cy="1848899"/>
              <a:chOff x="6410739" y="5116412"/>
              <a:chExt cx="2447841" cy="1990433"/>
            </a:xfrm>
          </p:grpSpPr>
          <p:pic>
            <p:nvPicPr>
              <p:cNvPr id="37"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l="3926" t="7483" r="1888" b="3936"/>
              <a:stretch/>
            </p:blipFill>
            <p:spPr bwMode="auto">
              <a:xfrm>
                <a:off x="6523713" y="5116412"/>
                <a:ext cx="2334867" cy="193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37"/>
              <p:cNvSpPr/>
              <p:nvPr/>
            </p:nvSpPr>
            <p:spPr bwMode="auto">
              <a:xfrm>
                <a:off x="7465283" y="6954445"/>
                <a:ext cx="685800" cy="1524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000" kern="0">
                  <a:solidFill>
                    <a:srgbClr val="000099"/>
                  </a:solidFill>
                  <a:latin typeface="Verdana" charset="0"/>
                </a:endParaRPr>
              </a:p>
            </p:txBody>
          </p:sp>
          <p:sp>
            <p:nvSpPr>
              <p:cNvPr id="39" name="Rectangle 38"/>
              <p:cNvSpPr/>
              <p:nvPr/>
            </p:nvSpPr>
            <p:spPr bwMode="auto">
              <a:xfrm rot="16200000">
                <a:off x="6144039" y="5895562"/>
                <a:ext cx="685800" cy="1524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000" kern="0">
                  <a:solidFill>
                    <a:srgbClr val="000099"/>
                  </a:solidFill>
                  <a:latin typeface="Verdana" charset="0"/>
                </a:endParaRPr>
              </a:p>
            </p:txBody>
          </p:sp>
        </p:grpSp>
        <p:grpSp>
          <p:nvGrpSpPr>
            <p:cNvPr id="29" name="Group 28"/>
            <p:cNvGrpSpPr/>
            <p:nvPr/>
          </p:nvGrpSpPr>
          <p:grpSpPr>
            <a:xfrm>
              <a:off x="3656678" y="3585944"/>
              <a:ext cx="2273555" cy="1848524"/>
              <a:chOff x="3681787" y="4105971"/>
              <a:chExt cx="2447596" cy="1990029"/>
            </a:xfrm>
          </p:grpSpPr>
          <p:pic>
            <p:nvPicPr>
              <p:cNvPr id="34"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3411" t="7826" r="2136" b="3593"/>
              <a:stretch/>
            </p:blipFill>
            <p:spPr bwMode="auto">
              <a:xfrm>
                <a:off x="3787885" y="4105971"/>
                <a:ext cx="2341498" cy="193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ectangle 34"/>
              <p:cNvSpPr/>
              <p:nvPr/>
            </p:nvSpPr>
            <p:spPr bwMode="auto">
              <a:xfrm>
                <a:off x="4746270" y="5943600"/>
                <a:ext cx="685800" cy="1524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000" kern="0">
                  <a:solidFill>
                    <a:srgbClr val="000099"/>
                  </a:solidFill>
                  <a:latin typeface="Verdana" charset="0"/>
                </a:endParaRPr>
              </a:p>
            </p:txBody>
          </p:sp>
          <p:sp>
            <p:nvSpPr>
              <p:cNvPr id="36" name="Rectangle 35"/>
              <p:cNvSpPr/>
              <p:nvPr/>
            </p:nvSpPr>
            <p:spPr bwMode="auto">
              <a:xfrm rot="16200000">
                <a:off x="3415087" y="4874778"/>
                <a:ext cx="685800" cy="1524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000" kern="0">
                  <a:solidFill>
                    <a:srgbClr val="000099"/>
                  </a:solidFill>
                  <a:latin typeface="Verdana" charset="0"/>
                </a:endParaRPr>
              </a:p>
            </p:txBody>
          </p:sp>
        </p:grpSp>
        <p:grpSp>
          <p:nvGrpSpPr>
            <p:cNvPr id="30" name="Group 29"/>
            <p:cNvGrpSpPr/>
            <p:nvPr/>
          </p:nvGrpSpPr>
          <p:grpSpPr>
            <a:xfrm>
              <a:off x="5108131" y="4440179"/>
              <a:ext cx="2841461" cy="690044"/>
              <a:chOff x="2331323" y="4218655"/>
              <a:chExt cx="5682922" cy="690044"/>
            </a:xfrm>
          </p:grpSpPr>
          <p:cxnSp>
            <p:nvCxnSpPr>
              <p:cNvPr id="32" name="Straight Connector 31"/>
              <p:cNvCxnSpPr/>
              <p:nvPr/>
            </p:nvCxnSpPr>
            <p:spPr bwMode="auto">
              <a:xfrm>
                <a:off x="2331323" y="4218655"/>
                <a:ext cx="5682922" cy="0"/>
              </a:xfrm>
              <a:prstGeom prst="line">
                <a:avLst/>
              </a:prstGeom>
              <a:solidFill>
                <a:srgbClr val="003AAE"/>
              </a:solidFill>
              <a:ln w="28575" cap="flat" cmpd="sng" algn="ctr">
                <a:solidFill>
                  <a:srgbClr val="003AAE"/>
                </a:solidFill>
                <a:prstDash val="solid"/>
                <a:round/>
                <a:headEnd type="none" w="med" len="med"/>
                <a:tailEnd type="none" w="med" len="med"/>
              </a:ln>
              <a:effectLst/>
            </p:spPr>
          </p:cxnSp>
          <p:cxnSp>
            <p:nvCxnSpPr>
              <p:cNvPr id="33" name="Straight Connector 32"/>
              <p:cNvCxnSpPr/>
              <p:nvPr/>
            </p:nvCxnSpPr>
            <p:spPr bwMode="auto">
              <a:xfrm>
                <a:off x="2331323" y="4908699"/>
                <a:ext cx="5682922" cy="0"/>
              </a:xfrm>
              <a:prstGeom prst="line">
                <a:avLst/>
              </a:prstGeom>
              <a:solidFill>
                <a:srgbClr val="003AAE"/>
              </a:solidFill>
              <a:ln w="28575" cap="flat" cmpd="sng" algn="ctr">
                <a:solidFill>
                  <a:srgbClr val="003AAE"/>
                </a:solidFill>
                <a:prstDash val="solid"/>
                <a:round/>
                <a:headEnd type="none" w="med" len="med"/>
                <a:tailEnd type="none" w="med" len="med"/>
              </a:ln>
              <a:effectLst/>
            </p:spPr>
          </p:cxnSp>
        </p:grpSp>
        <p:sp>
          <p:nvSpPr>
            <p:cNvPr id="31" name="TextBox 30"/>
            <p:cNvSpPr txBox="1"/>
            <p:nvPr/>
          </p:nvSpPr>
          <p:spPr>
            <a:xfrm>
              <a:off x="1730294" y="4151942"/>
              <a:ext cx="2026197" cy="461665"/>
            </a:xfrm>
            <a:prstGeom prst="rect">
              <a:avLst/>
            </a:prstGeom>
            <a:noFill/>
          </p:spPr>
          <p:txBody>
            <a:bodyPr wrap="none" rtlCol="0">
              <a:spAutoFit/>
            </a:bodyPr>
            <a:lstStyle/>
            <a:p>
              <a:pPr algn="ctr">
                <a:defRPr/>
              </a:pPr>
              <a:r>
                <a:rPr lang="en-US" kern="0" dirty="0" smtClean="0">
                  <a:solidFill>
                    <a:srgbClr val="000099"/>
                  </a:solidFill>
                  <a:latin typeface="Arial" pitchFamily="34" charset="0"/>
                  <a:cs typeface="Arial" pitchFamily="34" charset="0"/>
                </a:rPr>
                <a:t>Compensated</a:t>
              </a:r>
              <a:endParaRPr lang="en-US" kern="0" dirty="0">
                <a:solidFill>
                  <a:srgbClr val="000099"/>
                </a:solidFill>
                <a:latin typeface="Arial" pitchFamily="34" charset="0"/>
                <a:cs typeface="Arial" pitchFamily="34" charset="0"/>
              </a:endParaRPr>
            </a:p>
          </p:txBody>
        </p:sp>
      </p:grpSp>
      <p:sp>
        <p:nvSpPr>
          <p:cNvPr id="2" name="Content Placeholder 1"/>
          <p:cNvSpPr>
            <a:spLocks noGrp="1"/>
          </p:cNvSpPr>
          <p:nvPr>
            <p:ph idx="1"/>
          </p:nvPr>
        </p:nvSpPr>
        <p:spPr>
          <a:xfrm>
            <a:off x="457200" y="4038600"/>
            <a:ext cx="8229600" cy="457200"/>
          </a:xfrm>
        </p:spPr>
        <p:txBody>
          <a:bodyPr>
            <a:normAutofit/>
          </a:bodyPr>
          <a:lstStyle/>
          <a:p>
            <a:pPr lvl="1"/>
            <a:r>
              <a:rPr lang="en-US" dirty="0" smtClean="0"/>
              <a:t>Do not always accurately reflect the impact of spread</a:t>
            </a:r>
          </a:p>
          <a:p>
            <a:pPr marL="457200" lvl="1" indent="0">
              <a:buNone/>
            </a:pPr>
            <a:endParaRPr lang="en-US" dirty="0"/>
          </a:p>
        </p:txBody>
      </p:sp>
      <p:sp>
        <p:nvSpPr>
          <p:cNvPr id="3" name="Title 2"/>
          <p:cNvSpPr>
            <a:spLocks noGrp="1"/>
          </p:cNvSpPr>
          <p:nvPr>
            <p:ph type="title"/>
          </p:nvPr>
        </p:nvSpPr>
        <p:spPr/>
        <p:txBody>
          <a:bodyPr/>
          <a:lstStyle/>
          <a:p>
            <a:r>
              <a:rPr lang="en-US" dirty="0"/>
              <a:t>Quantifying the Impact of </a:t>
            </a:r>
            <a:r>
              <a:rPr lang="en-US" dirty="0" smtClean="0"/>
              <a:t>Fluorescence </a:t>
            </a:r>
            <a:r>
              <a:rPr lang="en-US" dirty="0"/>
              <a:t>Spillover</a:t>
            </a:r>
          </a:p>
        </p:txBody>
      </p:sp>
      <p:grpSp>
        <p:nvGrpSpPr>
          <p:cNvPr id="40" name="Group 39"/>
          <p:cNvGrpSpPr/>
          <p:nvPr/>
        </p:nvGrpSpPr>
        <p:grpSpPr>
          <a:xfrm>
            <a:off x="1981200" y="4459148"/>
            <a:ext cx="4883994" cy="1713052"/>
            <a:chOff x="1981200" y="4459148"/>
            <a:chExt cx="4883994" cy="1713052"/>
          </a:xfrm>
        </p:grpSpPr>
        <p:sp>
          <p:nvSpPr>
            <p:cNvPr id="4" name="TextBox 3"/>
            <p:cNvSpPr txBox="1"/>
            <p:nvPr/>
          </p:nvSpPr>
          <p:spPr>
            <a:xfrm>
              <a:off x="2778560" y="5809964"/>
              <a:ext cx="1106393" cy="338554"/>
            </a:xfrm>
            <a:prstGeom prst="rect">
              <a:avLst/>
            </a:prstGeom>
            <a:noFill/>
          </p:spPr>
          <p:txBody>
            <a:bodyPr wrap="none" rtlCol="0">
              <a:spAutoFit/>
            </a:bodyPr>
            <a:lstStyle/>
            <a:p>
              <a:r>
                <a:rPr lang="en-US" sz="1600" dirty="0">
                  <a:solidFill>
                    <a:srgbClr val="000099"/>
                  </a:solidFill>
                  <a:latin typeface="Arial" panose="020B0604020202020204" pitchFamily="34" charset="0"/>
                  <a:cs typeface="Arial" panose="020B0604020202020204" pitchFamily="34" charset="0"/>
                </a:rPr>
                <a:t>CD4 FITC</a:t>
              </a:r>
            </a:p>
          </p:txBody>
        </p:sp>
        <p:pic>
          <p:nvPicPr>
            <p:cNvPr id="5" name="Picture 9" descr="C:\Users\10056782\AppData\Local\Temp\tmp22713717433978958489.png"/>
            <p:cNvPicPr>
              <a:picLocks noChangeAspect="1" noChangeArrowheads="1"/>
            </p:cNvPicPr>
            <p:nvPr/>
          </p:nvPicPr>
          <p:blipFill rotWithShape="1">
            <a:blip r:embed="rId5">
              <a:extLst>
                <a:ext uri="{28A0092B-C50C-407E-A947-70E740481C1C}">
                  <a14:useLocalDpi xmlns:a14="http://schemas.microsoft.com/office/drawing/2010/main" val="0"/>
                </a:ext>
              </a:extLst>
            </a:blip>
            <a:srcRect l="8364" t="9449" r="3043" b="10177"/>
            <a:stretch/>
          </p:blipFill>
          <p:spPr bwMode="auto">
            <a:xfrm>
              <a:off x="2514600" y="4462427"/>
              <a:ext cx="1614704" cy="13899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81200" y="4919228"/>
              <a:ext cx="457176" cy="338554"/>
            </a:xfrm>
            <a:prstGeom prst="rect">
              <a:avLst/>
            </a:prstGeom>
            <a:noFill/>
          </p:spPr>
          <p:txBody>
            <a:bodyPr wrap="none" rtlCol="0">
              <a:spAutoFit/>
            </a:bodyPr>
            <a:lstStyle/>
            <a:p>
              <a:r>
                <a:rPr lang="en-US" sz="1600" dirty="0">
                  <a:solidFill>
                    <a:srgbClr val="000099"/>
                  </a:solidFill>
                  <a:latin typeface="Arial" panose="020B0604020202020204" pitchFamily="34" charset="0"/>
                  <a:cs typeface="Arial" panose="020B0604020202020204" pitchFamily="34" charset="0"/>
                </a:rPr>
                <a:t>PE</a:t>
              </a:r>
            </a:p>
          </p:txBody>
        </p:sp>
        <p:pic>
          <p:nvPicPr>
            <p:cNvPr id="7" name="Picture 10" descr="C:\Users\10056782\AppData\Local\Temp\tmp13366925602593329902.png"/>
            <p:cNvPicPr>
              <a:picLocks noChangeAspect="1" noChangeArrowheads="1"/>
            </p:cNvPicPr>
            <p:nvPr/>
          </p:nvPicPr>
          <p:blipFill rotWithShape="1">
            <a:blip r:embed="rId6">
              <a:extLst>
                <a:ext uri="{28A0092B-C50C-407E-A947-70E740481C1C}">
                  <a14:useLocalDpi xmlns:a14="http://schemas.microsoft.com/office/drawing/2010/main" val="0"/>
                </a:ext>
              </a:extLst>
            </a:blip>
            <a:srcRect l="8490" t="9422" r="2806" b="10199"/>
            <a:stretch/>
          </p:blipFill>
          <p:spPr bwMode="auto">
            <a:xfrm>
              <a:off x="5248467" y="4459148"/>
              <a:ext cx="1616727" cy="139004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443932" y="4840148"/>
              <a:ext cx="867545" cy="584775"/>
            </a:xfrm>
            <a:prstGeom prst="rect">
              <a:avLst/>
            </a:prstGeom>
            <a:noFill/>
          </p:spPr>
          <p:txBody>
            <a:bodyPr wrap="none" rtlCol="0">
              <a:spAutoFit/>
            </a:bodyPr>
            <a:lstStyle/>
            <a:p>
              <a:pPr algn="ctr"/>
              <a:r>
                <a:rPr lang="en-US" sz="1600" dirty="0">
                  <a:solidFill>
                    <a:srgbClr val="000099"/>
                  </a:solidFill>
                  <a:latin typeface="Arial" panose="020B0604020202020204" pitchFamily="34" charset="0"/>
                  <a:cs typeface="Arial" panose="020B0604020202020204" pitchFamily="34" charset="0"/>
                </a:rPr>
                <a:t>PerCP-</a:t>
              </a:r>
            </a:p>
            <a:p>
              <a:pPr algn="ctr"/>
              <a:r>
                <a:rPr lang="en-US" sz="1600" dirty="0">
                  <a:solidFill>
                    <a:srgbClr val="000099"/>
                  </a:solidFill>
                  <a:latin typeface="Arial" panose="020B0604020202020204" pitchFamily="34" charset="0"/>
                  <a:cs typeface="Arial" panose="020B0604020202020204" pitchFamily="34" charset="0"/>
                </a:rPr>
                <a:t>Cy5.5</a:t>
              </a:r>
            </a:p>
          </p:txBody>
        </p:sp>
        <p:sp>
          <p:nvSpPr>
            <p:cNvPr id="9" name="TextBox 8"/>
            <p:cNvSpPr txBox="1"/>
            <p:nvPr/>
          </p:nvSpPr>
          <p:spPr>
            <a:xfrm>
              <a:off x="5805214" y="5833646"/>
              <a:ext cx="923651" cy="338554"/>
            </a:xfrm>
            <a:prstGeom prst="rect">
              <a:avLst/>
            </a:prstGeom>
            <a:noFill/>
          </p:spPr>
          <p:txBody>
            <a:bodyPr wrap="none" rtlCol="0">
              <a:spAutoFit/>
            </a:bodyPr>
            <a:lstStyle/>
            <a:p>
              <a:r>
                <a:rPr lang="en-US" sz="1600" dirty="0">
                  <a:solidFill>
                    <a:srgbClr val="000099"/>
                  </a:solidFill>
                  <a:latin typeface="Arial" panose="020B0604020202020204" pitchFamily="34" charset="0"/>
                  <a:cs typeface="Arial" panose="020B0604020202020204" pitchFamily="34" charset="0"/>
                </a:rPr>
                <a:t>CD4 PE</a:t>
              </a:r>
            </a:p>
          </p:txBody>
        </p:sp>
        <p:sp>
          <p:nvSpPr>
            <p:cNvPr id="10" name="TextBox 9"/>
            <p:cNvSpPr txBox="1"/>
            <p:nvPr/>
          </p:nvSpPr>
          <p:spPr>
            <a:xfrm>
              <a:off x="2667000" y="4459148"/>
              <a:ext cx="1445652" cy="369332"/>
            </a:xfrm>
            <a:prstGeom prst="rect">
              <a:avLst/>
            </a:prstGeom>
            <a:noFill/>
          </p:spPr>
          <p:txBody>
            <a:bodyPr wrap="none" rtlCol="0">
              <a:spAutoFit/>
            </a:bodyPr>
            <a:lstStyle/>
            <a:p>
              <a:r>
                <a:rPr lang="en-US" dirty="0" smtClean="0">
                  <a:solidFill>
                    <a:srgbClr val="000099"/>
                  </a:solidFill>
                  <a:latin typeface="Arial" panose="020B0604020202020204" pitchFamily="34" charset="0"/>
                  <a:cs typeface="Arial" panose="020B0604020202020204" pitchFamily="34" charset="0"/>
                </a:rPr>
                <a:t>SOV: 18.1</a:t>
              </a:r>
              <a:r>
                <a:rPr lang="en-US" dirty="0">
                  <a:solidFill>
                    <a:srgbClr val="000099"/>
                  </a:solidFill>
                  <a:latin typeface="Arial" panose="020B0604020202020204" pitchFamily="34" charset="0"/>
                  <a:cs typeface="Arial" panose="020B0604020202020204" pitchFamily="34" charset="0"/>
                </a:rPr>
                <a:t>%</a:t>
              </a:r>
            </a:p>
          </p:txBody>
        </p:sp>
        <p:sp>
          <p:nvSpPr>
            <p:cNvPr id="11" name="TextBox 10"/>
            <p:cNvSpPr txBox="1"/>
            <p:nvPr/>
          </p:nvSpPr>
          <p:spPr>
            <a:xfrm>
              <a:off x="5726384" y="4465023"/>
              <a:ext cx="838691" cy="369332"/>
            </a:xfrm>
            <a:prstGeom prst="rect">
              <a:avLst/>
            </a:prstGeom>
            <a:noFill/>
          </p:spPr>
          <p:txBody>
            <a:bodyPr wrap="none" rtlCol="0">
              <a:spAutoFit/>
            </a:bodyPr>
            <a:lstStyle/>
            <a:p>
              <a:r>
                <a:rPr lang="en-US" dirty="0">
                  <a:solidFill>
                    <a:srgbClr val="000099"/>
                  </a:solidFill>
                  <a:latin typeface="Arial" panose="020B0604020202020204" pitchFamily="34" charset="0"/>
                  <a:cs typeface="Arial" panose="020B0604020202020204" pitchFamily="34" charset="0"/>
                </a:rPr>
                <a:t>15.4%</a:t>
              </a:r>
            </a:p>
          </p:txBody>
        </p:sp>
      </p:grpSp>
      <p:sp>
        <p:nvSpPr>
          <p:cNvPr id="12" name="Content Placeholder 1"/>
          <p:cNvSpPr txBox="1">
            <a:spLocks/>
          </p:cNvSpPr>
          <p:nvPr/>
        </p:nvSpPr>
        <p:spPr>
          <a:xfrm>
            <a:off x="457200" y="1371600"/>
            <a:ext cx="8229600"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rgbClr val="000099"/>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009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rgbClr val="00009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Spillover Values </a:t>
            </a:r>
            <a:r>
              <a:rPr lang="en-US" dirty="0"/>
              <a:t>(SOVs</a:t>
            </a:r>
            <a:r>
              <a:rPr lang="en-US" dirty="0" smtClean="0"/>
              <a:t>):</a:t>
            </a:r>
            <a:endParaRPr lang="en-US" dirty="0"/>
          </a:p>
          <a:p>
            <a:pPr lvl="1"/>
            <a:r>
              <a:rPr lang="en-US" dirty="0" smtClean="0"/>
              <a:t>Are totally dependent upon gain settings (PMTVs)</a:t>
            </a:r>
            <a:endParaRPr lang="en-US" dirty="0"/>
          </a:p>
        </p:txBody>
      </p:sp>
      <p:grpSp>
        <p:nvGrpSpPr>
          <p:cNvPr id="42" name="Group 41"/>
          <p:cNvGrpSpPr/>
          <p:nvPr/>
        </p:nvGrpSpPr>
        <p:grpSpPr>
          <a:xfrm>
            <a:off x="3334276" y="2209800"/>
            <a:ext cx="3447739" cy="716098"/>
            <a:chOff x="2785833" y="2209800"/>
            <a:chExt cx="3447739" cy="716098"/>
          </a:xfrm>
        </p:grpSpPr>
        <p:sp>
          <p:nvSpPr>
            <p:cNvPr id="43" name="TextBox 42"/>
            <p:cNvSpPr txBox="1"/>
            <p:nvPr/>
          </p:nvSpPr>
          <p:spPr>
            <a:xfrm>
              <a:off x="2819400" y="2209800"/>
              <a:ext cx="1096775" cy="338554"/>
            </a:xfrm>
            <a:prstGeom prst="rect">
              <a:avLst/>
            </a:prstGeom>
            <a:noFill/>
          </p:spPr>
          <p:txBody>
            <a:bodyPr wrap="none" rtlCol="0">
              <a:spAutoFit/>
            </a:bodyPr>
            <a:lstStyle/>
            <a:p>
              <a:pPr>
                <a:defRPr/>
              </a:pPr>
              <a:r>
                <a:rPr lang="en-US" sz="1600" kern="0" dirty="0">
                  <a:solidFill>
                    <a:srgbClr val="000099"/>
                  </a:solidFill>
                  <a:latin typeface="Arial"/>
                </a:rPr>
                <a:t>– 50 Volts</a:t>
              </a:r>
            </a:p>
          </p:txBody>
        </p:sp>
        <p:sp>
          <p:nvSpPr>
            <p:cNvPr id="44" name="TextBox 43"/>
            <p:cNvSpPr txBox="1"/>
            <p:nvPr/>
          </p:nvSpPr>
          <p:spPr>
            <a:xfrm>
              <a:off x="4351325" y="2209800"/>
              <a:ext cx="1882247" cy="338554"/>
            </a:xfrm>
            <a:prstGeom prst="rect">
              <a:avLst/>
            </a:prstGeom>
            <a:noFill/>
          </p:spPr>
          <p:txBody>
            <a:bodyPr wrap="none" rtlCol="0">
              <a:spAutoFit/>
            </a:bodyPr>
            <a:lstStyle/>
            <a:p>
              <a:pPr>
                <a:defRPr/>
              </a:pPr>
              <a:r>
                <a:rPr lang="en-US" sz="1600" kern="0" dirty="0" smtClean="0">
                  <a:solidFill>
                    <a:srgbClr val="000099"/>
                  </a:solidFill>
                  <a:latin typeface="Arial"/>
                </a:rPr>
                <a:t>Reference </a:t>
              </a:r>
              <a:r>
                <a:rPr lang="en-US" sz="1600" kern="0" dirty="0">
                  <a:solidFill>
                    <a:srgbClr val="000099"/>
                  </a:solidFill>
                  <a:latin typeface="Arial"/>
                </a:rPr>
                <a:t>Voltage</a:t>
              </a:r>
            </a:p>
          </p:txBody>
        </p:sp>
        <p:sp>
          <p:nvSpPr>
            <p:cNvPr id="45" name="TextBox 44"/>
            <p:cNvSpPr txBox="1"/>
            <p:nvPr/>
          </p:nvSpPr>
          <p:spPr>
            <a:xfrm>
              <a:off x="4990086" y="2556566"/>
              <a:ext cx="646331" cy="369332"/>
            </a:xfrm>
            <a:prstGeom prst="rect">
              <a:avLst/>
            </a:prstGeom>
            <a:noFill/>
          </p:spPr>
          <p:txBody>
            <a:bodyPr wrap="none" rtlCol="0">
              <a:spAutoFit/>
            </a:bodyPr>
            <a:lstStyle/>
            <a:p>
              <a:pPr>
                <a:defRPr/>
              </a:pPr>
              <a:r>
                <a:rPr lang="en-US" kern="0" dirty="0">
                  <a:solidFill>
                    <a:srgbClr val="000099"/>
                  </a:solidFill>
                  <a:latin typeface="Arial"/>
                </a:rPr>
                <a:t>44%</a:t>
              </a:r>
            </a:p>
          </p:txBody>
        </p:sp>
        <p:sp>
          <p:nvSpPr>
            <p:cNvPr id="46" name="TextBox 45"/>
            <p:cNvSpPr txBox="1"/>
            <p:nvPr/>
          </p:nvSpPr>
          <p:spPr>
            <a:xfrm>
              <a:off x="2785833" y="2556566"/>
              <a:ext cx="1390124" cy="369332"/>
            </a:xfrm>
            <a:prstGeom prst="rect">
              <a:avLst/>
            </a:prstGeom>
            <a:noFill/>
          </p:spPr>
          <p:txBody>
            <a:bodyPr wrap="none" rtlCol="0">
              <a:spAutoFit/>
            </a:bodyPr>
            <a:lstStyle/>
            <a:p>
              <a:pPr>
                <a:defRPr/>
              </a:pPr>
              <a:r>
                <a:rPr lang="en-US" kern="0" dirty="0" smtClean="0">
                  <a:solidFill>
                    <a:srgbClr val="000099"/>
                  </a:solidFill>
                  <a:latin typeface="Arial"/>
                </a:rPr>
                <a:t>SOV: 165</a:t>
              </a:r>
              <a:r>
                <a:rPr lang="en-US" kern="0" dirty="0">
                  <a:solidFill>
                    <a:srgbClr val="000099"/>
                  </a:solidFill>
                  <a:latin typeface="Arial"/>
                </a:rPr>
                <a:t>%</a:t>
              </a:r>
            </a:p>
          </p:txBody>
        </p:sp>
      </p:grpSp>
    </p:spTree>
    <p:extLst>
      <p:ext uri="{BB962C8B-B14F-4D97-AF65-F5344CB8AC3E}">
        <p14:creationId xmlns:p14="http://schemas.microsoft.com/office/powerpoint/2010/main" val="950627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7088" y="200025"/>
            <a:ext cx="7333602" cy="1143000"/>
          </a:xfrm>
        </p:spPr>
        <p:txBody>
          <a:bodyPr>
            <a:normAutofit/>
          </a:bodyPr>
          <a:lstStyle/>
          <a:p>
            <a:r>
              <a:rPr lang="en-US" dirty="0"/>
              <a:t>Examples of Impact of Spillover </a:t>
            </a:r>
            <a:br>
              <a:rPr lang="en-US" dirty="0"/>
            </a:br>
            <a:r>
              <a:rPr lang="en-US" dirty="0" smtClean="0"/>
              <a:t>on </a:t>
            </a:r>
            <a:r>
              <a:rPr lang="en-US" dirty="0"/>
              <a:t>Spread of other Detectors</a:t>
            </a:r>
          </a:p>
        </p:txBody>
      </p:sp>
      <p:pic>
        <p:nvPicPr>
          <p:cNvPr id="30" name="Picture 11" descr="C:\Users\10056782\AppData\Local\Temp\tmp662242790779924104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559" y="1421529"/>
            <a:ext cx="2008822" cy="200882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C:\Users\10056782\AppData\Local\Temp\tmp1614271348504812596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4455" y="1411369"/>
            <a:ext cx="2008822" cy="200882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Users\10056782\AppData\Local\Temp\tmp7455262546152653476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8993" y="3553686"/>
            <a:ext cx="2008822" cy="200882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0" descr="C:\Users\10056782\AppData\Local\Temp\tmp7244842203323661405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7335" y="1416431"/>
            <a:ext cx="2008822" cy="200882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 descr="C:\Users\10056782\AppData\Local\Temp\tmp6700040319265382145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1465" y="3553686"/>
            <a:ext cx="2008822" cy="2008822"/>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3131352" y="2386158"/>
            <a:ext cx="45878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rPr>
              <a:t>461</a:t>
            </a:r>
            <a:endParaRPr kumimoji="0" lang="en-US" sz="1000" b="1" i="0" u="none" strike="noStrike" kern="0" cap="none" spc="0" normalizeH="0" baseline="0" noProof="0" dirty="0">
              <a:ln>
                <a:noFill/>
              </a:ln>
              <a:solidFill>
                <a:srgbClr val="000000"/>
              </a:solidFill>
              <a:effectLst/>
              <a:uLnTx/>
              <a:uFillTx/>
            </a:endParaRPr>
          </a:p>
        </p:txBody>
      </p:sp>
      <p:sp>
        <p:nvSpPr>
          <p:cNvPr id="45" name="TextBox 44"/>
          <p:cNvSpPr txBox="1"/>
          <p:nvPr/>
        </p:nvSpPr>
        <p:spPr>
          <a:xfrm>
            <a:off x="5320795" y="2538248"/>
            <a:ext cx="458779"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rPr>
              <a:t>258</a:t>
            </a:r>
            <a:endParaRPr kumimoji="0" lang="en-US" sz="1000" b="1" i="0" u="none" strike="noStrike" kern="0" cap="none" spc="0" normalizeH="0" baseline="0" noProof="0" dirty="0">
              <a:ln>
                <a:noFill/>
              </a:ln>
              <a:solidFill>
                <a:srgbClr val="000000"/>
              </a:solidFill>
              <a:effectLst/>
              <a:uLnTx/>
              <a:uFillTx/>
            </a:endParaRPr>
          </a:p>
        </p:txBody>
      </p:sp>
      <p:sp>
        <p:nvSpPr>
          <p:cNvPr id="47" name="TextBox 46"/>
          <p:cNvSpPr txBox="1"/>
          <p:nvPr/>
        </p:nvSpPr>
        <p:spPr>
          <a:xfrm>
            <a:off x="7306971" y="4496966"/>
            <a:ext cx="45878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rPr>
              <a:t>585</a:t>
            </a:r>
            <a:endParaRPr kumimoji="0" lang="en-US" sz="1000" b="1" i="0" u="none" strike="noStrike" kern="0" cap="none" spc="0" normalizeH="0" baseline="0" noProof="0" dirty="0">
              <a:ln>
                <a:noFill/>
              </a:ln>
              <a:solidFill>
                <a:srgbClr val="000000"/>
              </a:solidFill>
              <a:effectLst/>
              <a:uLnTx/>
              <a:uFillTx/>
            </a:endParaRPr>
          </a:p>
        </p:txBody>
      </p:sp>
      <p:sp>
        <p:nvSpPr>
          <p:cNvPr id="53" name="TextBox 52"/>
          <p:cNvSpPr txBox="1"/>
          <p:nvPr/>
        </p:nvSpPr>
        <p:spPr>
          <a:xfrm>
            <a:off x="5265701" y="4682691"/>
            <a:ext cx="45878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rPr>
              <a:t>217</a:t>
            </a:r>
            <a:endParaRPr kumimoji="0" lang="en-US" sz="1000" b="1" i="0" u="none" strike="noStrike" kern="0" cap="none" spc="0" normalizeH="0" baseline="0" noProof="0" dirty="0">
              <a:ln>
                <a:noFill/>
              </a:ln>
              <a:solidFill>
                <a:srgbClr val="000000"/>
              </a:solidFill>
              <a:effectLst/>
              <a:uLnTx/>
              <a:uFillTx/>
            </a:endParaRPr>
          </a:p>
        </p:txBody>
      </p:sp>
      <p:sp>
        <p:nvSpPr>
          <p:cNvPr id="56" name="TextBox 55"/>
          <p:cNvSpPr txBox="1"/>
          <p:nvPr/>
        </p:nvSpPr>
        <p:spPr>
          <a:xfrm>
            <a:off x="7210825" y="2548491"/>
            <a:ext cx="45878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rPr>
              <a:t>269</a:t>
            </a:r>
            <a:endParaRPr kumimoji="0" lang="en-US" sz="1000" b="1" i="0" u="none" strike="noStrike" kern="0" cap="none" spc="0" normalizeH="0" baseline="0" noProof="0" dirty="0">
              <a:ln>
                <a:noFill/>
              </a:ln>
              <a:solidFill>
                <a:srgbClr val="000000"/>
              </a:solidFill>
              <a:effectLst/>
              <a:uLnTx/>
              <a:uFillTx/>
            </a:endParaRPr>
          </a:p>
        </p:txBody>
      </p:sp>
      <p:sp>
        <p:nvSpPr>
          <p:cNvPr id="67" name="TextBox 66"/>
          <p:cNvSpPr txBox="1"/>
          <p:nvPr/>
        </p:nvSpPr>
        <p:spPr>
          <a:xfrm>
            <a:off x="2030895" y="2530629"/>
            <a:ext cx="349038" cy="2339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000000"/>
                </a:solidFill>
                <a:effectLst/>
                <a:uLnTx/>
                <a:uFillTx/>
              </a:rPr>
              <a:t>83</a:t>
            </a:r>
            <a:endParaRPr kumimoji="0" lang="en-US" sz="1000" b="1" i="0" u="none" strike="noStrike" kern="0" cap="none" spc="0" normalizeH="0" baseline="0" noProof="0" dirty="0">
              <a:ln>
                <a:noFill/>
              </a:ln>
              <a:solidFill>
                <a:srgbClr val="000000"/>
              </a:solidFill>
              <a:effectLst/>
              <a:uLnTx/>
              <a:uFillTx/>
            </a:endParaRPr>
          </a:p>
        </p:txBody>
      </p:sp>
      <p:sp>
        <p:nvSpPr>
          <p:cNvPr id="70" name="TextBox 69"/>
          <p:cNvSpPr txBox="1"/>
          <p:nvPr/>
        </p:nvSpPr>
        <p:spPr>
          <a:xfrm>
            <a:off x="6240020" y="2447122"/>
            <a:ext cx="349038" cy="2339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000000"/>
                </a:solidFill>
                <a:effectLst/>
                <a:uLnTx/>
                <a:uFillTx/>
              </a:rPr>
              <a:t>31</a:t>
            </a:r>
            <a:endParaRPr kumimoji="0" lang="en-US" sz="1000" b="1" i="0" u="none" strike="noStrike" kern="0" cap="none" spc="0" normalizeH="0" baseline="0" noProof="0" dirty="0">
              <a:ln>
                <a:noFill/>
              </a:ln>
              <a:solidFill>
                <a:srgbClr val="000000"/>
              </a:solidFill>
              <a:effectLst/>
              <a:uLnTx/>
              <a:uFillTx/>
            </a:endParaRPr>
          </a:p>
        </p:txBody>
      </p:sp>
      <p:sp>
        <p:nvSpPr>
          <p:cNvPr id="71" name="TextBox 70"/>
          <p:cNvSpPr txBox="1"/>
          <p:nvPr/>
        </p:nvSpPr>
        <p:spPr>
          <a:xfrm>
            <a:off x="4191519" y="2456785"/>
            <a:ext cx="349038" cy="2339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000000"/>
                </a:solidFill>
                <a:effectLst/>
                <a:uLnTx/>
                <a:uFillTx/>
              </a:rPr>
              <a:t>68</a:t>
            </a:r>
            <a:endParaRPr kumimoji="0" lang="en-US" sz="1000" b="1" i="0" u="none" strike="noStrike" kern="0" cap="none" spc="0" normalizeH="0" baseline="0" noProof="0" dirty="0">
              <a:ln>
                <a:noFill/>
              </a:ln>
              <a:solidFill>
                <a:srgbClr val="000000"/>
              </a:solidFill>
              <a:effectLst/>
              <a:uLnTx/>
              <a:uFillTx/>
            </a:endParaRPr>
          </a:p>
        </p:txBody>
      </p:sp>
      <p:sp>
        <p:nvSpPr>
          <p:cNvPr id="72" name="TextBox 71"/>
          <p:cNvSpPr txBox="1"/>
          <p:nvPr/>
        </p:nvSpPr>
        <p:spPr>
          <a:xfrm>
            <a:off x="4187735" y="4590769"/>
            <a:ext cx="349038" cy="2339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000000"/>
                </a:solidFill>
                <a:effectLst/>
                <a:uLnTx/>
                <a:uFillTx/>
              </a:rPr>
              <a:t>88</a:t>
            </a:r>
            <a:endParaRPr kumimoji="0" lang="en-US" sz="1000" b="1" i="0" u="none" strike="noStrike" kern="0" cap="none" spc="0" normalizeH="0" baseline="0" noProof="0" dirty="0">
              <a:ln>
                <a:noFill/>
              </a:ln>
              <a:solidFill>
                <a:srgbClr val="000000"/>
              </a:solidFill>
              <a:effectLst/>
              <a:uLnTx/>
              <a:uFillTx/>
            </a:endParaRPr>
          </a:p>
        </p:txBody>
      </p:sp>
      <p:sp>
        <p:nvSpPr>
          <p:cNvPr id="73" name="TextBox 72"/>
          <p:cNvSpPr txBox="1"/>
          <p:nvPr/>
        </p:nvSpPr>
        <p:spPr>
          <a:xfrm>
            <a:off x="6277822" y="4644124"/>
            <a:ext cx="349038" cy="2339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000000"/>
                </a:solidFill>
                <a:effectLst/>
                <a:uLnTx/>
                <a:uFillTx/>
              </a:rPr>
              <a:t>70</a:t>
            </a:r>
            <a:endParaRPr kumimoji="0" lang="en-US" sz="1000" b="1" i="0" u="none" strike="noStrike" kern="0" cap="none" spc="0" normalizeH="0" baseline="0" noProof="0" dirty="0">
              <a:ln>
                <a:noFill/>
              </a:ln>
              <a:solidFill>
                <a:srgbClr val="000000"/>
              </a:solidFill>
              <a:effectLst/>
              <a:uLnTx/>
              <a:uFillTx/>
            </a:endParaRPr>
          </a:p>
        </p:txBody>
      </p:sp>
      <p:sp>
        <p:nvSpPr>
          <p:cNvPr id="74" name="TextBox 73"/>
          <p:cNvSpPr txBox="1"/>
          <p:nvPr/>
        </p:nvSpPr>
        <p:spPr>
          <a:xfrm>
            <a:off x="4622350" y="3253290"/>
            <a:ext cx="403860" cy="292388"/>
          </a:xfrm>
          <a:prstGeom prst="rect">
            <a:avLst/>
          </a:prstGeom>
          <a:solidFill>
            <a:srgbClr val="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a:rPr>
              <a:t>PE</a:t>
            </a:r>
            <a:endParaRPr kumimoji="0" lang="en-US" sz="1400" b="1" i="0" u="none" strike="noStrike" kern="0" cap="none" spc="0" normalizeH="0" baseline="0" noProof="0" dirty="0">
              <a:ln>
                <a:noFill/>
              </a:ln>
              <a:solidFill>
                <a:srgbClr val="000000"/>
              </a:solidFill>
              <a:effectLst/>
              <a:uLnTx/>
              <a:uFillTx/>
              <a:latin typeface="Arial"/>
            </a:endParaRPr>
          </a:p>
        </p:txBody>
      </p:sp>
      <p:sp>
        <p:nvSpPr>
          <p:cNvPr id="75" name="TextBox 74"/>
          <p:cNvSpPr txBox="1"/>
          <p:nvPr/>
        </p:nvSpPr>
        <p:spPr>
          <a:xfrm>
            <a:off x="4489286" y="5388821"/>
            <a:ext cx="772391" cy="292388"/>
          </a:xfrm>
          <a:prstGeom prst="rect">
            <a:avLst/>
          </a:prstGeom>
          <a:solidFill>
            <a:srgbClr val="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a:rPr>
              <a:t>PE-Cy7</a:t>
            </a:r>
            <a:endParaRPr kumimoji="0" lang="en-US" sz="1400" b="1" i="0" u="none" strike="noStrike" kern="0" cap="none" spc="0" normalizeH="0" baseline="0" noProof="0" dirty="0">
              <a:ln>
                <a:noFill/>
              </a:ln>
              <a:solidFill>
                <a:srgbClr val="000000"/>
              </a:solidFill>
              <a:effectLst/>
              <a:uLnTx/>
              <a:uFillTx/>
              <a:latin typeface="Arial"/>
            </a:endParaRPr>
          </a:p>
        </p:txBody>
      </p:sp>
      <p:sp>
        <p:nvSpPr>
          <p:cNvPr id="76" name="TextBox 75"/>
          <p:cNvSpPr txBox="1"/>
          <p:nvPr/>
        </p:nvSpPr>
        <p:spPr>
          <a:xfrm>
            <a:off x="6363981" y="5388821"/>
            <a:ext cx="1198790" cy="292388"/>
          </a:xfrm>
          <a:prstGeom prst="rect">
            <a:avLst/>
          </a:prstGeom>
          <a:solidFill>
            <a:srgbClr val="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a:rPr>
              <a:t>PerCP-Cy5.5</a:t>
            </a:r>
            <a:endParaRPr kumimoji="0" lang="en-US" sz="1400" b="1" i="0" u="none" strike="noStrike" kern="0" cap="none" spc="0" normalizeH="0" baseline="0" noProof="0" dirty="0">
              <a:ln>
                <a:noFill/>
              </a:ln>
              <a:solidFill>
                <a:srgbClr val="000000"/>
              </a:solidFill>
              <a:effectLst/>
              <a:uLnTx/>
              <a:uFillTx/>
              <a:latin typeface="Arial"/>
            </a:endParaRPr>
          </a:p>
        </p:txBody>
      </p:sp>
      <p:sp>
        <p:nvSpPr>
          <p:cNvPr id="77" name="TextBox 76"/>
          <p:cNvSpPr txBox="1"/>
          <p:nvPr/>
        </p:nvSpPr>
        <p:spPr>
          <a:xfrm>
            <a:off x="2475177" y="3261454"/>
            <a:ext cx="403860" cy="292388"/>
          </a:xfrm>
          <a:prstGeom prst="rect">
            <a:avLst/>
          </a:prstGeom>
          <a:solidFill>
            <a:srgbClr val="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a:rPr>
              <a:t>PE</a:t>
            </a:r>
            <a:endParaRPr kumimoji="0" lang="en-US" sz="1400" b="1" i="0" u="none" strike="noStrike" kern="0" cap="none" spc="0" normalizeH="0" baseline="0" noProof="0" dirty="0">
              <a:ln>
                <a:noFill/>
              </a:ln>
              <a:solidFill>
                <a:srgbClr val="000000"/>
              </a:solidFill>
              <a:effectLst/>
              <a:uLnTx/>
              <a:uFillTx/>
              <a:latin typeface="Arial"/>
            </a:endParaRPr>
          </a:p>
        </p:txBody>
      </p:sp>
      <p:sp>
        <p:nvSpPr>
          <p:cNvPr id="80" name="TextBox 79"/>
          <p:cNvSpPr txBox="1"/>
          <p:nvPr/>
        </p:nvSpPr>
        <p:spPr>
          <a:xfrm>
            <a:off x="6410456" y="3243330"/>
            <a:ext cx="949188" cy="292388"/>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a:rPr>
              <a:t>V450</a:t>
            </a:r>
            <a:endParaRPr kumimoji="0" lang="en-US" sz="1400" b="1" i="0" u="none" strike="noStrike" kern="0" cap="none" spc="0" normalizeH="0" baseline="0" noProof="0" dirty="0">
              <a:ln>
                <a:noFill/>
              </a:ln>
              <a:solidFill>
                <a:srgbClr val="000000"/>
              </a:solidFill>
              <a:effectLst/>
              <a:uLnTx/>
              <a:uFillTx/>
              <a:latin typeface="Arial"/>
            </a:endParaRPr>
          </a:p>
        </p:txBody>
      </p:sp>
      <p:sp>
        <p:nvSpPr>
          <p:cNvPr id="81" name="TextBox 80"/>
          <p:cNvSpPr txBox="1"/>
          <p:nvPr/>
        </p:nvSpPr>
        <p:spPr>
          <a:xfrm rot="16200000">
            <a:off x="978037" y="2271602"/>
            <a:ext cx="1198790" cy="292388"/>
          </a:xfrm>
          <a:prstGeom prst="rect">
            <a:avLst/>
          </a:prstGeom>
          <a:solidFill>
            <a:srgbClr val="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a:rPr>
              <a:t>PerCP-Cy5.5</a:t>
            </a:r>
            <a:endParaRPr kumimoji="0" lang="en-US" sz="1400" b="1" i="0" u="none" strike="noStrike" kern="0" cap="none" spc="0" normalizeH="0" baseline="0" noProof="0" dirty="0">
              <a:ln>
                <a:noFill/>
              </a:ln>
              <a:solidFill>
                <a:srgbClr val="000000"/>
              </a:solidFill>
              <a:effectLst/>
              <a:uLnTx/>
              <a:uFillTx/>
              <a:latin typeface="Arial"/>
            </a:endParaRPr>
          </a:p>
        </p:txBody>
      </p:sp>
      <p:sp>
        <p:nvSpPr>
          <p:cNvPr id="85" name="Rectangle 84"/>
          <p:cNvSpPr/>
          <p:nvPr/>
        </p:nvSpPr>
        <p:spPr bwMode="auto">
          <a:xfrm>
            <a:off x="5765629" y="1930335"/>
            <a:ext cx="169109" cy="934859"/>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Verdana" charset="0"/>
            </a:endParaRPr>
          </a:p>
        </p:txBody>
      </p:sp>
      <p:sp>
        <p:nvSpPr>
          <p:cNvPr id="86" name="TextBox 85"/>
          <p:cNvSpPr txBox="1"/>
          <p:nvPr/>
        </p:nvSpPr>
        <p:spPr>
          <a:xfrm rot="16200000">
            <a:off x="5407470" y="2251204"/>
            <a:ext cx="866808" cy="29238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a:rPr>
              <a:t>AmCyan</a:t>
            </a:r>
            <a:endParaRPr kumimoji="0" lang="en-US" sz="1400" b="1" i="0" u="none" strike="noStrike" kern="0" cap="none" spc="0" normalizeH="0" baseline="0" noProof="0" dirty="0">
              <a:ln>
                <a:noFill/>
              </a:ln>
              <a:solidFill>
                <a:srgbClr val="000000"/>
              </a:solidFill>
              <a:effectLst/>
              <a:uLnTx/>
              <a:uFillTx/>
              <a:latin typeface="Arial"/>
            </a:endParaRPr>
          </a:p>
        </p:txBody>
      </p:sp>
      <p:sp>
        <p:nvSpPr>
          <p:cNvPr id="87" name="Rectangle 86"/>
          <p:cNvSpPr/>
          <p:nvPr/>
        </p:nvSpPr>
        <p:spPr bwMode="auto">
          <a:xfrm>
            <a:off x="8072817" y="1989837"/>
            <a:ext cx="169109" cy="934859"/>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Verdana" charset="0"/>
            </a:endParaRPr>
          </a:p>
        </p:txBody>
      </p:sp>
      <p:sp>
        <p:nvSpPr>
          <p:cNvPr id="89" name="Rectangle 88"/>
          <p:cNvSpPr/>
          <p:nvPr/>
        </p:nvSpPr>
        <p:spPr bwMode="auto">
          <a:xfrm>
            <a:off x="5807528" y="4010121"/>
            <a:ext cx="169109" cy="934859"/>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Verdana" charset="0"/>
            </a:endParaRPr>
          </a:p>
        </p:txBody>
      </p:sp>
      <p:sp>
        <p:nvSpPr>
          <p:cNvPr id="90" name="TextBox 89"/>
          <p:cNvSpPr txBox="1"/>
          <p:nvPr/>
        </p:nvSpPr>
        <p:spPr>
          <a:xfrm rot="16200000">
            <a:off x="5515707" y="4331357"/>
            <a:ext cx="772391" cy="29238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a:rPr>
              <a:t>PE-Cy7</a:t>
            </a:r>
            <a:endParaRPr kumimoji="0" lang="en-US" sz="1400" b="1" i="0" u="none" strike="noStrike" kern="0" cap="none" spc="0" normalizeH="0" baseline="0" noProof="0" dirty="0">
              <a:ln>
                <a:noFill/>
              </a:ln>
              <a:solidFill>
                <a:srgbClr val="000000"/>
              </a:solidFill>
              <a:effectLst/>
              <a:uLnTx/>
              <a:uFillTx/>
              <a:latin typeface="Arial"/>
            </a:endParaRPr>
          </a:p>
        </p:txBody>
      </p:sp>
      <p:sp>
        <p:nvSpPr>
          <p:cNvPr id="91" name="Rectangle 90"/>
          <p:cNvSpPr/>
          <p:nvPr/>
        </p:nvSpPr>
        <p:spPr bwMode="auto">
          <a:xfrm>
            <a:off x="3741488" y="4026572"/>
            <a:ext cx="169109" cy="934859"/>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Verdana" charset="0"/>
            </a:endParaRPr>
          </a:p>
        </p:txBody>
      </p:sp>
      <p:sp>
        <p:nvSpPr>
          <p:cNvPr id="92" name="TextBox 91"/>
          <p:cNvSpPr txBox="1"/>
          <p:nvPr/>
        </p:nvSpPr>
        <p:spPr>
          <a:xfrm rot="16200000">
            <a:off x="3209316" y="4305208"/>
            <a:ext cx="1198790" cy="29238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a:rPr>
              <a:t>PerCP-Cy5.5</a:t>
            </a:r>
            <a:endParaRPr kumimoji="0" lang="en-US" sz="1400" b="1" i="0" u="none" strike="noStrike" kern="0" cap="none" spc="0" normalizeH="0" baseline="0" noProof="0" dirty="0">
              <a:ln>
                <a:noFill/>
              </a:ln>
              <a:solidFill>
                <a:srgbClr val="000000"/>
              </a:solidFill>
              <a:effectLst/>
              <a:uLnTx/>
              <a:uFillTx/>
              <a:latin typeface="Arial"/>
            </a:endParaRPr>
          </a:p>
        </p:txBody>
      </p:sp>
      <p:sp>
        <p:nvSpPr>
          <p:cNvPr id="93" name="Rectangle 92"/>
          <p:cNvSpPr/>
          <p:nvPr/>
        </p:nvSpPr>
        <p:spPr bwMode="auto">
          <a:xfrm>
            <a:off x="3711855" y="1841686"/>
            <a:ext cx="169109" cy="934859"/>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Verdana" charset="0"/>
            </a:endParaRPr>
          </a:p>
        </p:txBody>
      </p:sp>
      <p:sp>
        <p:nvSpPr>
          <p:cNvPr id="94" name="TextBox 93"/>
          <p:cNvSpPr txBox="1"/>
          <p:nvPr/>
        </p:nvSpPr>
        <p:spPr>
          <a:xfrm rot="16200000">
            <a:off x="3420034" y="2162922"/>
            <a:ext cx="772391" cy="29238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a:rPr>
              <a:t>PE-Cy7</a:t>
            </a:r>
            <a:endParaRPr kumimoji="0" lang="en-US" sz="1400" b="1" i="0" u="none" strike="noStrike" kern="0" cap="none" spc="0" normalizeH="0" baseline="0" noProof="0" dirty="0">
              <a:ln>
                <a:noFill/>
              </a:ln>
              <a:solidFill>
                <a:srgbClr val="000000"/>
              </a:solidFill>
              <a:effectLst/>
              <a:uLnTx/>
              <a:uFillTx/>
              <a:latin typeface="Arial"/>
            </a:endParaRPr>
          </a:p>
        </p:txBody>
      </p:sp>
      <p:pic>
        <p:nvPicPr>
          <p:cNvPr id="1229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3160" y="3548338"/>
            <a:ext cx="2008823" cy="2008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 name="TextBox 98"/>
          <p:cNvSpPr txBox="1"/>
          <p:nvPr/>
        </p:nvSpPr>
        <p:spPr>
          <a:xfrm>
            <a:off x="2337986" y="5376533"/>
            <a:ext cx="582211" cy="307777"/>
          </a:xfrm>
          <a:prstGeom prst="rect">
            <a:avLst/>
          </a:prstGeom>
          <a:solidFill>
            <a:srgbClr val="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a:rPr>
              <a:t>FITC</a:t>
            </a:r>
            <a:endParaRPr kumimoji="0" lang="en-US" sz="1400" b="1" i="0" u="none" strike="noStrike" kern="0" cap="none" spc="0" normalizeH="0" baseline="0" noProof="0" dirty="0">
              <a:ln>
                <a:noFill/>
              </a:ln>
              <a:solidFill>
                <a:srgbClr val="000000"/>
              </a:solidFill>
              <a:effectLst/>
              <a:uLnTx/>
              <a:uFillTx/>
              <a:latin typeface="Arial"/>
            </a:endParaRPr>
          </a:p>
        </p:txBody>
      </p:sp>
      <p:grpSp>
        <p:nvGrpSpPr>
          <p:cNvPr id="4" name="Group 3"/>
          <p:cNvGrpSpPr/>
          <p:nvPr/>
        </p:nvGrpSpPr>
        <p:grpSpPr>
          <a:xfrm>
            <a:off x="2318072" y="1580286"/>
            <a:ext cx="594628" cy="2549510"/>
            <a:chOff x="1175072" y="1654717"/>
            <a:chExt cx="594628" cy="2549510"/>
          </a:xfrm>
        </p:grpSpPr>
        <p:sp>
          <p:nvSpPr>
            <p:cNvPr id="60" name="TextBox 59"/>
            <p:cNvSpPr txBox="1"/>
            <p:nvPr/>
          </p:nvSpPr>
          <p:spPr>
            <a:xfrm>
              <a:off x="1199952" y="1697054"/>
              <a:ext cx="554623" cy="32162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Arial"/>
                </a:rPr>
                <a:t>17.5</a:t>
              </a:r>
              <a:endParaRPr kumimoji="0" lang="en-US" sz="1600" b="1" i="0" u="none" strike="noStrike" kern="0" cap="none" spc="0" normalizeH="0" baseline="0" noProof="0" dirty="0">
                <a:ln>
                  <a:noFill/>
                </a:ln>
                <a:solidFill>
                  <a:srgbClr val="000000"/>
                </a:solidFill>
                <a:effectLst/>
                <a:uLnTx/>
                <a:uFillTx/>
                <a:latin typeface="Arial"/>
              </a:endParaRPr>
            </a:p>
          </p:txBody>
        </p:sp>
        <p:sp>
          <p:nvSpPr>
            <p:cNvPr id="96" name="Oval 95"/>
            <p:cNvSpPr/>
            <p:nvPr/>
          </p:nvSpPr>
          <p:spPr bwMode="auto">
            <a:xfrm>
              <a:off x="1184826" y="1654717"/>
              <a:ext cx="584874" cy="406300"/>
            </a:xfrm>
            <a:prstGeom prst="ellipse">
              <a:avLst/>
            </a:prstGeom>
            <a:noFill/>
            <a:ln w="38100" cap="flat" cmpd="sng" algn="ctr">
              <a:solidFill>
                <a:srgbClr val="FF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Verdana" charset="0"/>
              </a:endParaRPr>
            </a:p>
          </p:txBody>
        </p:sp>
        <p:sp>
          <p:nvSpPr>
            <p:cNvPr id="102" name="TextBox 101"/>
            <p:cNvSpPr txBox="1"/>
            <p:nvPr/>
          </p:nvSpPr>
          <p:spPr>
            <a:xfrm>
              <a:off x="1185356" y="3831800"/>
              <a:ext cx="583814"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Arial"/>
                </a:rPr>
                <a:t>17.9</a:t>
              </a:r>
              <a:endParaRPr kumimoji="0" lang="en-US" sz="1600" b="1" i="0" u="none" strike="noStrike" kern="0" cap="none" spc="0" normalizeH="0" baseline="0" noProof="0" dirty="0">
                <a:ln>
                  <a:noFill/>
                </a:ln>
                <a:solidFill>
                  <a:srgbClr val="000000"/>
                </a:solidFill>
                <a:effectLst/>
                <a:uLnTx/>
                <a:uFillTx/>
                <a:latin typeface="Arial"/>
              </a:endParaRPr>
            </a:p>
          </p:txBody>
        </p:sp>
        <p:sp>
          <p:nvSpPr>
            <p:cNvPr id="100" name="Oval 99"/>
            <p:cNvSpPr/>
            <p:nvPr/>
          </p:nvSpPr>
          <p:spPr bwMode="auto">
            <a:xfrm>
              <a:off x="1175072" y="3797927"/>
              <a:ext cx="584874" cy="406300"/>
            </a:xfrm>
            <a:prstGeom prst="ellipse">
              <a:avLst/>
            </a:prstGeom>
            <a:noFill/>
            <a:ln w="38100" cap="flat" cmpd="sng" algn="ctr">
              <a:solidFill>
                <a:srgbClr val="FF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Verdana" charset="0"/>
              </a:endParaRPr>
            </a:p>
          </p:txBody>
        </p:sp>
      </p:grpSp>
      <p:grpSp>
        <p:nvGrpSpPr>
          <p:cNvPr id="5" name="Group 4"/>
          <p:cNvGrpSpPr/>
          <p:nvPr/>
        </p:nvGrpSpPr>
        <p:grpSpPr>
          <a:xfrm>
            <a:off x="4531843" y="1580286"/>
            <a:ext cx="584874" cy="2549510"/>
            <a:chOff x="3388843" y="1654717"/>
            <a:chExt cx="584874" cy="2549510"/>
          </a:xfrm>
        </p:grpSpPr>
        <p:sp>
          <p:nvSpPr>
            <p:cNvPr id="37" name="TextBox 36"/>
            <p:cNvSpPr txBox="1"/>
            <p:nvPr/>
          </p:nvSpPr>
          <p:spPr>
            <a:xfrm>
              <a:off x="3458030" y="1697054"/>
              <a:ext cx="446500" cy="32162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Arial"/>
                </a:rPr>
                <a:t>2.1</a:t>
              </a:r>
              <a:endParaRPr kumimoji="0" lang="en-US" sz="1600" b="1" i="0" u="none" strike="noStrike" kern="0" cap="none" spc="0" normalizeH="0" baseline="0" noProof="0" dirty="0">
                <a:ln>
                  <a:noFill/>
                </a:ln>
                <a:solidFill>
                  <a:srgbClr val="000000"/>
                </a:solidFill>
                <a:effectLst/>
                <a:uLnTx/>
                <a:uFillTx/>
                <a:latin typeface="Arial"/>
              </a:endParaRPr>
            </a:p>
          </p:txBody>
        </p:sp>
        <p:sp>
          <p:nvSpPr>
            <p:cNvPr id="38" name="TextBox 37"/>
            <p:cNvSpPr txBox="1"/>
            <p:nvPr/>
          </p:nvSpPr>
          <p:spPr>
            <a:xfrm>
              <a:off x="3446280" y="3831800"/>
              <a:ext cx="470000"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Arial"/>
                </a:rPr>
                <a:t>3.6</a:t>
              </a:r>
              <a:endParaRPr kumimoji="0" lang="en-US" sz="1600" b="1" i="0" u="none" strike="noStrike" kern="0" cap="none" spc="0" normalizeH="0" baseline="0" noProof="0" dirty="0">
                <a:ln>
                  <a:noFill/>
                </a:ln>
                <a:solidFill>
                  <a:srgbClr val="000000"/>
                </a:solidFill>
                <a:effectLst/>
                <a:uLnTx/>
                <a:uFillTx/>
                <a:latin typeface="Arial"/>
              </a:endParaRPr>
            </a:p>
          </p:txBody>
        </p:sp>
        <p:sp>
          <p:nvSpPr>
            <p:cNvPr id="101" name="Oval 100"/>
            <p:cNvSpPr/>
            <p:nvPr/>
          </p:nvSpPr>
          <p:spPr bwMode="auto">
            <a:xfrm>
              <a:off x="3388843" y="1654717"/>
              <a:ext cx="584874" cy="406300"/>
            </a:xfrm>
            <a:prstGeom prst="ellipse">
              <a:avLst/>
            </a:prstGeom>
            <a:noFill/>
            <a:ln w="38100" cap="flat" cmpd="sng" algn="ctr">
              <a:solidFill>
                <a:srgbClr val="00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Verdana" charset="0"/>
              </a:endParaRPr>
            </a:p>
          </p:txBody>
        </p:sp>
        <p:sp>
          <p:nvSpPr>
            <p:cNvPr id="103" name="Oval 102"/>
            <p:cNvSpPr/>
            <p:nvPr/>
          </p:nvSpPr>
          <p:spPr bwMode="auto">
            <a:xfrm>
              <a:off x="3388843" y="3797927"/>
              <a:ext cx="584874" cy="406300"/>
            </a:xfrm>
            <a:prstGeom prst="ellipse">
              <a:avLst/>
            </a:prstGeom>
            <a:noFill/>
            <a:ln w="38100" cap="flat" cmpd="sng" algn="ctr">
              <a:solidFill>
                <a:srgbClr val="00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Verdana" charset="0"/>
              </a:endParaRPr>
            </a:p>
          </p:txBody>
        </p:sp>
      </p:grpSp>
      <p:grpSp>
        <p:nvGrpSpPr>
          <p:cNvPr id="6" name="Group 5"/>
          <p:cNvGrpSpPr/>
          <p:nvPr/>
        </p:nvGrpSpPr>
        <p:grpSpPr>
          <a:xfrm>
            <a:off x="6564353" y="1580286"/>
            <a:ext cx="584874" cy="2549510"/>
            <a:chOff x="5421353" y="1654717"/>
            <a:chExt cx="584874" cy="2549510"/>
          </a:xfrm>
        </p:grpSpPr>
        <p:sp>
          <p:nvSpPr>
            <p:cNvPr id="39" name="TextBox 38"/>
            <p:cNvSpPr txBox="1"/>
            <p:nvPr/>
          </p:nvSpPr>
          <p:spPr>
            <a:xfrm>
              <a:off x="5421883" y="3831800"/>
              <a:ext cx="583814"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Arial"/>
                </a:rPr>
                <a:t>28.0</a:t>
              </a:r>
              <a:endParaRPr kumimoji="0" lang="en-US" sz="1600" b="1" i="0" u="none" strike="noStrike" kern="0" cap="none" spc="0" normalizeH="0" baseline="0" noProof="0" dirty="0">
                <a:ln>
                  <a:noFill/>
                </a:ln>
                <a:solidFill>
                  <a:srgbClr val="000000"/>
                </a:solidFill>
                <a:effectLst/>
                <a:uLnTx/>
                <a:uFillTx/>
                <a:latin typeface="Arial"/>
              </a:endParaRPr>
            </a:p>
          </p:txBody>
        </p:sp>
        <p:sp>
          <p:nvSpPr>
            <p:cNvPr id="63" name="TextBox 62"/>
            <p:cNvSpPr txBox="1"/>
            <p:nvPr/>
          </p:nvSpPr>
          <p:spPr>
            <a:xfrm>
              <a:off x="5421883" y="1688590"/>
              <a:ext cx="583814"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Arial"/>
                </a:rPr>
                <a:t>28.6</a:t>
              </a:r>
              <a:endParaRPr kumimoji="0" lang="en-US" sz="1600" b="1" i="0" u="none" strike="noStrike" kern="0" cap="none" spc="0" normalizeH="0" baseline="0" noProof="0" dirty="0">
                <a:ln>
                  <a:noFill/>
                </a:ln>
                <a:solidFill>
                  <a:srgbClr val="000000"/>
                </a:solidFill>
                <a:effectLst/>
                <a:uLnTx/>
                <a:uFillTx/>
                <a:latin typeface="Arial"/>
              </a:endParaRPr>
            </a:p>
          </p:txBody>
        </p:sp>
        <p:sp>
          <p:nvSpPr>
            <p:cNvPr id="105" name="Oval 104"/>
            <p:cNvSpPr/>
            <p:nvPr/>
          </p:nvSpPr>
          <p:spPr bwMode="auto">
            <a:xfrm>
              <a:off x="5421353" y="1654717"/>
              <a:ext cx="584874" cy="406300"/>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Verdana" charset="0"/>
              </a:endParaRPr>
            </a:p>
          </p:txBody>
        </p:sp>
        <p:sp>
          <p:nvSpPr>
            <p:cNvPr id="106" name="Oval 105"/>
            <p:cNvSpPr/>
            <p:nvPr/>
          </p:nvSpPr>
          <p:spPr bwMode="auto">
            <a:xfrm>
              <a:off x="5421353" y="3797927"/>
              <a:ext cx="584874" cy="406300"/>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Verdana" charset="0"/>
              </a:endParaRPr>
            </a:p>
          </p:txBody>
        </p:sp>
      </p:grpSp>
      <p:sp>
        <p:nvSpPr>
          <p:cNvPr id="83" name="Rectangle 82"/>
          <p:cNvSpPr/>
          <p:nvPr/>
        </p:nvSpPr>
        <p:spPr bwMode="auto">
          <a:xfrm>
            <a:off x="1557135" y="3986580"/>
            <a:ext cx="169109" cy="934859"/>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Verdana" charset="0"/>
            </a:endParaRPr>
          </a:p>
        </p:txBody>
      </p:sp>
      <p:sp>
        <p:nvSpPr>
          <p:cNvPr id="107" name="TextBox 106"/>
          <p:cNvSpPr txBox="1"/>
          <p:nvPr/>
        </p:nvSpPr>
        <p:spPr>
          <a:xfrm rot="16200000">
            <a:off x="1355001" y="4359722"/>
            <a:ext cx="425116" cy="307777"/>
          </a:xfrm>
          <a:prstGeom prst="rect">
            <a:avLst/>
          </a:prstGeom>
          <a:solidFill>
            <a:srgbClr val="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a:rPr>
              <a:t>PE</a:t>
            </a:r>
            <a:endParaRPr kumimoji="0" lang="en-US" sz="1400" b="1" i="0" u="none" strike="noStrike" kern="0" cap="none" spc="0" normalizeH="0" baseline="0" noProof="0" dirty="0">
              <a:ln>
                <a:noFill/>
              </a:ln>
              <a:solidFill>
                <a:srgbClr val="000000"/>
              </a:solidFill>
              <a:effectLst/>
              <a:uLnTx/>
              <a:uFillTx/>
              <a:latin typeface="Arial"/>
            </a:endParaRPr>
          </a:p>
        </p:txBody>
      </p:sp>
      <p:sp>
        <p:nvSpPr>
          <p:cNvPr id="110" name="TextBox 109"/>
          <p:cNvSpPr txBox="1"/>
          <p:nvPr/>
        </p:nvSpPr>
        <p:spPr>
          <a:xfrm>
            <a:off x="3116900" y="4720852"/>
            <a:ext cx="45878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rPr>
              <a:t>112</a:t>
            </a:r>
            <a:endParaRPr kumimoji="0" lang="en-US" sz="1000" b="1" i="0" u="none" strike="noStrike" kern="0" cap="none" spc="0" normalizeH="0" baseline="0" noProof="0" dirty="0">
              <a:ln>
                <a:noFill/>
              </a:ln>
              <a:solidFill>
                <a:srgbClr val="000000"/>
              </a:solidFill>
              <a:effectLst/>
              <a:uLnTx/>
              <a:uFillTx/>
            </a:endParaRPr>
          </a:p>
        </p:txBody>
      </p:sp>
      <p:sp>
        <p:nvSpPr>
          <p:cNvPr id="111" name="TextBox 110"/>
          <p:cNvSpPr txBox="1"/>
          <p:nvPr/>
        </p:nvSpPr>
        <p:spPr>
          <a:xfrm>
            <a:off x="2023740" y="4687069"/>
            <a:ext cx="316112"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000000"/>
                </a:solidFill>
                <a:effectLst/>
                <a:uLnTx/>
                <a:uFillTx/>
              </a:rPr>
              <a:t>78</a:t>
            </a:r>
            <a:endParaRPr kumimoji="0" lang="en-US" sz="1000" b="1" i="0" u="none" strike="noStrike" kern="0" cap="none" spc="0" normalizeH="0" baseline="0" noProof="0" dirty="0">
              <a:ln>
                <a:noFill/>
              </a:ln>
              <a:solidFill>
                <a:srgbClr val="000000"/>
              </a:solidFill>
              <a:effectLst/>
              <a:uLnTx/>
              <a:uFillTx/>
            </a:endParaRPr>
          </a:p>
        </p:txBody>
      </p:sp>
      <p:sp>
        <p:nvSpPr>
          <p:cNvPr id="95" name="TextBox 94"/>
          <p:cNvSpPr txBox="1"/>
          <p:nvPr/>
        </p:nvSpPr>
        <p:spPr>
          <a:xfrm>
            <a:off x="685800" y="5684310"/>
            <a:ext cx="7962436" cy="430887"/>
          </a:xfrm>
          <a:prstGeom prst="rect">
            <a:avLst/>
          </a:prstGeom>
          <a:solidFill>
            <a:schemeClr val="tx2"/>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smtClean="0">
                <a:ln>
                  <a:noFill/>
                </a:ln>
                <a:solidFill>
                  <a:schemeClr val="bg1"/>
                </a:solidFill>
                <a:effectLst/>
                <a:uLnTx/>
                <a:uFillTx/>
                <a:latin typeface="Arial" pitchFamily="34" charset="0"/>
                <a:cs typeface="Arial" pitchFamily="34" charset="0"/>
              </a:rPr>
              <a:t>SOV</a:t>
            </a:r>
            <a:r>
              <a:rPr kumimoji="0" lang="en-US" sz="2200" b="1" i="0" u="none" strike="noStrike" kern="0" cap="none" spc="0" normalizeH="0" noProof="0" dirty="0" smtClean="0">
                <a:ln>
                  <a:noFill/>
                </a:ln>
                <a:solidFill>
                  <a:schemeClr val="bg1"/>
                </a:solidFill>
                <a:effectLst/>
                <a:uLnTx/>
                <a:uFillTx/>
                <a:latin typeface="Arial" pitchFamily="34" charset="0"/>
                <a:cs typeface="Arial" pitchFamily="34" charset="0"/>
              </a:rPr>
              <a:t> </a:t>
            </a:r>
            <a:r>
              <a:rPr kumimoji="0" lang="en-US" sz="2200" b="1" i="0" u="none" strike="noStrike" kern="0" cap="none" spc="0" normalizeH="0" baseline="0" noProof="0" dirty="0" smtClean="0">
                <a:ln>
                  <a:noFill/>
                </a:ln>
                <a:solidFill>
                  <a:schemeClr val="bg1"/>
                </a:solidFill>
                <a:effectLst/>
                <a:uLnTx/>
                <a:uFillTx/>
                <a:latin typeface="Arial" pitchFamily="34" charset="0"/>
                <a:cs typeface="Arial" pitchFamily="34" charset="0"/>
              </a:rPr>
              <a:t>is not always the best indication of impact of spread.</a:t>
            </a:r>
            <a:endParaRPr kumimoji="0" lang="en-US" sz="2200" b="1" i="0" u="none" strike="noStrike" kern="0" cap="none" spc="0" normalizeH="0" baseline="0" noProof="0" dirty="0">
              <a:ln>
                <a:noFill/>
              </a:ln>
              <a:solidFill>
                <a:schemeClr val="bg1"/>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277059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5"/>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50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0326" y="304800"/>
            <a:ext cx="7411274" cy="914400"/>
          </a:xfrm>
        </p:spPr>
        <p:txBody>
          <a:bodyPr>
            <a:noAutofit/>
          </a:bodyPr>
          <a:lstStyle/>
          <a:p>
            <a:r>
              <a:rPr lang="en-US" sz="2800" dirty="0" smtClean="0"/>
              <a:t>Resolution of Double-Positive Populations</a:t>
            </a:r>
            <a:endParaRPr lang="en-US" sz="2800" dirty="0"/>
          </a:p>
        </p:txBody>
      </p:sp>
      <p:pic>
        <p:nvPicPr>
          <p:cNvPr id="10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09" t="8692" r="1406" b="6017"/>
          <a:stretch/>
        </p:blipFill>
        <p:spPr bwMode="auto">
          <a:xfrm>
            <a:off x="521151" y="2165033"/>
            <a:ext cx="3005213" cy="2609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32389" y="2523610"/>
            <a:ext cx="189769" cy="1345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0" name="Rectangle 119"/>
          <p:cNvSpPr/>
          <p:nvPr/>
        </p:nvSpPr>
        <p:spPr>
          <a:xfrm rot="16200000">
            <a:off x="2051779" y="4072313"/>
            <a:ext cx="189769" cy="1345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14"/>
          <p:cNvGrpSpPr/>
          <p:nvPr/>
        </p:nvGrpSpPr>
        <p:grpSpPr>
          <a:xfrm>
            <a:off x="904438" y="2214215"/>
            <a:ext cx="1322698" cy="1587525"/>
            <a:chOff x="3348320" y="1941669"/>
            <a:chExt cx="1322698" cy="1587525"/>
          </a:xfrm>
        </p:grpSpPr>
        <p:pic>
          <p:nvPicPr>
            <p:cNvPr id="1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7813" t="13299" r="41173" b="38839"/>
            <a:stretch/>
          </p:blipFill>
          <p:spPr bwMode="auto">
            <a:xfrm>
              <a:off x="3348320" y="2064620"/>
              <a:ext cx="1322698" cy="1464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6" name="Rectangle 145"/>
            <p:cNvSpPr/>
            <p:nvPr/>
          </p:nvSpPr>
          <p:spPr>
            <a:xfrm>
              <a:off x="3736622" y="1941669"/>
              <a:ext cx="401072" cy="369332"/>
            </a:xfrm>
            <a:prstGeom prst="rect">
              <a:avLst/>
            </a:prstGeom>
          </p:spPr>
          <p:txBody>
            <a:bodyPr wrap="none">
              <a:spAutoFit/>
            </a:bodyPr>
            <a:lstStyle/>
            <a:p>
              <a:r>
                <a:rPr lang="en-US" b="1" dirty="0">
                  <a:solidFill>
                    <a:srgbClr val="0000FF"/>
                  </a:solidFill>
                </a:rPr>
                <a:t>A</a:t>
              </a:r>
              <a:r>
                <a:rPr lang="en-US" b="1" baseline="30000" dirty="0">
                  <a:solidFill>
                    <a:srgbClr val="0000FF"/>
                  </a:solidFill>
                </a:rPr>
                <a:t>+</a:t>
              </a:r>
              <a:endParaRPr lang="en-US" baseline="30000" dirty="0">
                <a:solidFill>
                  <a:srgbClr val="0000FF"/>
                </a:solidFill>
              </a:endParaRPr>
            </a:p>
          </p:txBody>
        </p:sp>
      </p:grpSp>
      <p:sp>
        <p:nvSpPr>
          <p:cNvPr id="107" name="TextBox 106"/>
          <p:cNvSpPr txBox="1"/>
          <p:nvPr/>
        </p:nvSpPr>
        <p:spPr>
          <a:xfrm>
            <a:off x="1557283" y="4615047"/>
            <a:ext cx="1019831" cy="379591"/>
          </a:xfrm>
          <a:prstGeom prst="rect">
            <a:avLst/>
          </a:prstGeom>
          <a:noFill/>
        </p:spPr>
        <p:txBody>
          <a:bodyPr wrap="none" rtlCol="0">
            <a:spAutoFit/>
          </a:bodyPr>
          <a:lstStyle/>
          <a:p>
            <a:r>
              <a:rPr lang="en-US" b="1" dirty="0">
                <a:solidFill>
                  <a:prstClr val="black"/>
                </a:solidFill>
              </a:rPr>
              <a:t>CD</a:t>
            </a:r>
            <a:r>
              <a:rPr lang="en-US" sz="2800" b="1" baseline="-25000" dirty="0">
                <a:solidFill>
                  <a:prstClr val="black"/>
                </a:solidFill>
              </a:rPr>
              <a:t>B</a:t>
            </a:r>
            <a:r>
              <a:rPr lang="en-US" b="1" dirty="0">
                <a:solidFill>
                  <a:prstClr val="black"/>
                </a:solidFill>
              </a:rPr>
              <a:t> (PE)</a:t>
            </a:r>
          </a:p>
        </p:txBody>
      </p:sp>
      <p:grpSp>
        <p:nvGrpSpPr>
          <p:cNvPr id="12" name="Group 11"/>
          <p:cNvGrpSpPr/>
          <p:nvPr/>
        </p:nvGrpSpPr>
        <p:grpSpPr>
          <a:xfrm>
            <a:off x="2761856" y="2186646"/>
            <a:ext cx="638475" cy="672284"/>
            <a:chOff x="5185116" y="1914100"/>
            <a:chExt cx="638475" cy="672284"/>
          </a:xfrm>
        </p:grpSpPr>
        <p:pic>
          <p:nvPicPr>
            <p:cNvPr id="116" name="Picture 2"/>
            <p:cNvPicPr preferRelativeResize="0">
              <a:picLocks noChangeAspect="1" noChangeArrowheads="1"/>
            </p:cNvPicPr>
            <p:nvPr/>
          </p:nvPicPr>
          <p:blipFill rotWithShape="1">
            <a:blip r:embed="rId5">
              <a:extLst>
                <a:ext uri="{28A0092B-C50C-407E-A947-70E740481C1C}">
                  <a14:useLocalDpi xmlns:a14="http://schemas.microsoft.com/office/drawing/2010/main" val="0"/>
                </a:ext>
              </a:extLst>
            </a:blip>
            <a:srcRect l="19070" t="17395" r="42145" b="69675"/>
            <a:stretch/>
          </p:blipFill>
          <p:spPr bwMode="auto">
            <a:xfrm>
              <a:off x="5230716" y="2170924"/>
              <a:ext cx="592875" cy="415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9" name="Rectangle 148"/>
            <p:cNvSpPr/>
            <p:nvPr/>
          </p:nvSpPr>
          <p:spPr>
            <a:xfrm>
              <a:off x="5185116" y="1914100"/>
              <a:ext cx="559769" cy="338554"/>
            </a:xfrm>
            <a:prstGeom prst="rect">
              <a:avLst/>
            </a:prstGeom>
          </p:spPr>
          <p:txBody>
            <a:bodyPr wrap="none">
              <a:spAutoFit/>
            </a:bodyPr>
            <a:lstStyle/>
            <a:p>
              <a:r>
                <a:rPr lang="en-US" sz="1600" b="1" dirty="0">
                  <a:solidFill>
                    <a:srgbClr val="00B050"/>
                  </a:solidFill>
                </a:rPr>
                <a:t>A</a:t>
              </a:r>
              <a:r>
                <a:rPr lang="en-US" sz="1600" b="1" baseline="30000" dirty="0">
                  <a:solidFill>
                    <a:srgbClr val="00B050"/>
                  </a:solidFill>
                </a:rPr>
                <a:t>+</a:t>
              </a:r>
              <a:r>
                <a:rPr lang="en-US" sz="1600" b="1" dirty="0">
                  <a:solidFill>
                    <a:srgbClr val="00B050"/>
                  </a:solidFill>
                </a:rPr>
                <a:t>B</a:t>
              </a:r>
              <a:r>
                <a:rPr lang="en-US" sz="1600" b="1" baseline="30000" dirty="0">
                  <a:solidFill>
                    <a:srgbClr val="00B050"/>
                  </a:solidFill>
                </a:rPr>
                <a:t>+</a:t>
              </a:r>
            </a:p>
          </p:txBody>
        </p:sp>
      </p:grpSp>
      <p:sp>
        <p:nvSpPr>
          <p:cNvPr id="89" name="Rectangle 88"/>
          <p:cNvSpPr/>
          <p:nvPr/>
        </p:nvSpPr>
        <p:spPr>
          <a:xfrm>
            <a:off x="1334190" y="4062670"/>
            <a:ext cx="370614" cy="369332"/>
          </a:xfrm>
          <a:prstGeom prst="rect">
            <a:avLst/>
          </a:prstGeom>
        </p:spPr>
        <p:txBody>
          <a:bodyPr wrap="none">
            <a:spAutoFit/>
          </a:bodyPr>
          <a:lstStyle/>
          <a:p>
            <a:r>
              <a:rPr lang="en-US" b="1" dirty="0">
                <a:solidFill>
                  <a:prstClr val="black"/>
                </a:solidFill>
              </a:rPr>
              <a:t>A</a:t>
            </a:r>
            <a:r>
              <a:rPr lang="en-US" b="1" baseline="30000" dirty="0">
                <a:solidFill>
                  <a:prstClr val="black"/>
                </a:solidFill>
              </a:rPr>
              <a:t>-</a:t>
            </a:r>
            <a:endParaRPr lang="en-US" baseline="30000" dirty="0">
              <a:solidFill>
                <a:prstClr val="black"/>
              </a:solidFill>
            </a:endParaRPr>
          </a:p>
        </p:txBody>
      </p:sp>
      <p:sp>
        <p:nvSpPr>
          <p:cNvPr id="10" name="Rectangle 9"/>
          <p:cNvSpPr/>
          <p:nvPr/>
        </p:nvSpPr>
        <p:spPr>
          <a:xfrm>
            <a:off x="1752433" y="3314534"/>
            <a:ext cx="1521020" cy="1069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3" name="Group 12"/>
          <p:cNvGrpSpPr/>
          <p:nvPr/>
        </p:nvGrpSpPr>
        <p:grpSpPr>
          <a:xfrm>
            <a:off x="1770721" y="3299947"/>
            <a:ext cx="2171846" cy="1098938"/>
            <a:chOff x="4193981" y="3027401"/>
            <a:chExt cx="2171846" cy="1098938"/>
          </a:xfrm>
        </p:grpSpPr>
        <p:sp>
          <p:nvSpPr>
            <p:cNvPr id="109" name="Rectangle 108"/>
            <p:cNvSpPr/>
            <p:nvPr/>
          </p:nvSpPr>
          <p:spPr>
            <a:xfrm>
              <a:off x="5788425" y="3456717"/>
              <a:ext cx="577402" cy="369332"/>
            </a:xfrm>
            <a:prstGeom prst="rect">
              <a:avLst/>
            </a:prstGeom>
          </p:spPr>
          <p:txBody>
            <a:bodyPr wrap="none">
              <a:spAutoFit/>
            </a:bodyPr>
            <a:lstStyle/>
            <a:p>
              <a:r>
                <a:rPr lang="en-US" b="1" dirty="0">
                  <a:solidFill>
                    <a:srgbClr val="FF0000"/>
                  </a:solidFill>
                </a:rPr>
                <a:t>A</a:t>
              </a:r>
              <a:r>
                <a:rPr lang="en-US" b="1" baseline="30000" dirty="0">
                  <a:solidFill>
                    <a:srgbClr val="FF0000"/>
                  </a:solidFill>
                </a:rPr>
                <a:t>-</a:t>
              </a:r>
              <a:r>
                <a:rPr lang="en-US" b="1" dirty="0">
                  <a:solidFill>
                    <a:srgbClr val="FF0000"/>
                  </a:solidFill>
                </a:rPr>
                <a:t>B</a:t>
              </a:r>
              <a:r>
                <a:rPr lang="en-US" b="1" baseline="30000" dirty="0">
                  <a:solidFill>
                    <a:srgbClr val="FF0000"/>
                  </a:solidFill>
                </a:rPr>
                <a:t>+</a:t>
              </a:r>
            </a:p>
          </p:txBody>
        </p:sp>
        <p:pic>
          <p:nvPicPr>
            <p:cNvPr id="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4078" t="45486" r="8004" b="18600"/>
            <a:stretch/>
          </p:blipFill>
          <p:spPr bwMode="auto">
            <a:xfrm>
              <a:off x="4193981" y="3027401"/>
              <a:ext cx="1545336" cy="109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Group 7"/>
          <p:cNvGrpSpPr/>
          <p:nvPr/>
        </p:nvGrpSpPr>
        <p:grpSpPr>
          <a:xfrm>
            <a:off x="1272655" y="2798330"/>
            <a:ext cx="457200" cy="1022232"/>
            <a:chOff x="5129150" y="1834101"/>
            <a:chExt cx="457200" cy="1699714"/>
          </a:xfrm>
        </p:grpSpPr>
        <p:cxnSp>
          <p:nvCxnSpPr>
            <p:cNvPr id="5" name="Straight Connector 4"/>
            <p:cNvCxnSpPr/>
            <p:nvPr/>
          </p:nvCxnSpPr>
          <p:spPr>
            <a:xfrm>
              <a:off x="5129150" y="1834101"/>
              <a:ext cx="457200" cy="0"/>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a:off x="5129150" y="3533815"/>
              <a:ext cx="457200" cy="0"/>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5357750" y="1834101"/>
              <a:ext cx="0" cy="1699714"/>
            </a:xfrm>
            <a:prstGeom prst="line">
              <a:avLst/>
            </a:prstGeom>
          </p:spPr>
          <p:style>
            <a:lnRef idx="2">
              <a:schemeClr val="dk1"/>
            </a:lnRef>
            <a:fillRef idx="0">
              <a:schemeClr val="dk1"/>
            </a:fillRef>
            <a:effectRef idx="1">
              <a:schemeClr val="dk1"/>
            </a:effectRef>
            <a:fontRef idx="minor">
              <a:schemeClr val="tx1"/>
            </a:fontRef>
          </p:style>
        </p:cxnSp>
      </p:grpSp>
      <p:grpSp>
        <p:nvGrpSpPr>
          <p:cNvPr id="25" name="Group 24"/>
          <p:cNvGrpSpPr/>
          <p:nvPr/>
        </p:nvGrpSpPr>
        <p:grpSpPr>
          <a:xfrm>
            <a:off x="2848406" y="2798330"/>
            <a:ext cx="457200" cy="723406"/>
            <a:chOff x="5129150" y="1834101"/>
            <a:chExt cx="457200" cy="1699714"/>
          </a:xfrm>
        </p:grpSpPr>
        <p:cxnSp>
          <p:nvCxnSpPr>
            <p:cNvPr id="26" name="Straight Connector 25"/>
            <p:cNvCxnSpPr/>
            <p:nvPr/>
          </p:nvCxnSpPr>
          <p:spPr>
            <a:xfrm>
              <a:off x="5129150" y="1834101"/>
              <a:ext cx="457200" cy="0"/>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129150" y="3533815"/>
              <a:ext cx="457200" cy="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a:off x="5357750" y="1834101"/>
              <a:ext cx="0" cy="1699714"/>
            </a:xfrm>
            <a:prstGeom prst="line">
              <a:avLst/>
            </a:prstGeom>
          </p:spPr>
          <p:style>
            <a:lnRef idx="2">
              <a:schemeClr val="dk1"/>
            </a:lnRef>
            <a:fillRef idx="0">
              <a:schemeClr val="dk1"/>
            </a:fillRef>
            <a:effectRef idx="1">
              <a:schemeClr val="dk1"/>
            </a:effectRef>
            <a:fontRef idx="minor">
              <a:schemeClr val="tx1"/>
            </a:fontRef>
          </p:style>
        </p:cxnSp>
      </p:grpSp>
      <p:sp>
        <p:nvSpPr>
          <p:cNvPr id="29" name="Content Placeholder 1"/>
          <p:cNvSpPr txBox="1">
            <a:spLocks/>
          </p:cNvSpPr>
          <p:nvPr/>
        </p:nvSpPr>
        <p:spPr>
          <a:xfrm>
            <a:off x="3850340" y="1676400"/>
            <a:ext cx="5059941" cy="140587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rgbClr val="000099"/>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009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rgbClr val="00009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6688" indent="-166688">
              <a:lnSpc>
                <a:spcPts val="2000"/>
              </a:lnSpc>
              <a:spcBef>
                <a:spcPts val="300"/>
              </a:spcBef>
            </a:pPr>
            <a:r>
              <a:rPr lang="en-US" sz="1800" dirty="0" smtClean="0"/>
              <a:t>Here is a classic resolution of a single-positive (A</a:t>
            </a:r>
            <a:r>
              <a:rPr lang="en-US" sz="1800" baseline="30000" dirty="0" smtClean="0"/>
              <a:t>+</a:t>
            </a:r>
            <a:r>
              <a:rPr lang="en-US" sz="1800" dirty="0" smtClean="0"/>
              <a:t>) population being resolved from a negative (A</a:t>
            </a:r>
            <a:r>
              <a:rPr lang="en-US" sz="1800" baseline="30000" dirty="0"/>
              <a:t>-</a:t>
            </a:r>
            <a:r>
              <a:rPr lang="en-US" sz="1800" dirty="0" smtClean="0"/>
              <a:t>) population.</a:t>
            </a:r>
            <a:endParaRPr lang="en-US" sz="1600" dirty="0"/>
          </a:p>
        </p:txBody>
      </p:sp>
      <p:sp>
        <p:nvSpPr>
          <p:cNvPr id="30" name="Content Placeholder 1"/>
          <p:cNvSpPr txBox="1">
            <a:spLocks/>
          </p:cNvSpPr>
          <p:nvPr/>
        </p:nvSpPr>
        <p:spPr>
          <a:xfrm>
            <a:off x="3850340" y="3105795"/>
            <a:ext cx="5110348" cy="99622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rgbClr val="000099"/>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009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rgbClr val="00009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6688" indent="-166688">
              <a:lnSpc>
                <a:spcPts val="2000"/>
              </a:lnSpc>
              <a:spcBef>
                <a:spcPts val="300"/>
              </a:spcBef>
            </a:pPr>
            <a:r>
              <a:rPr lang="en-US" sz="1800" dirty="0" smtClean="0"/>
              <a:t>Adding a second co-expressed marker, we now have to resolve a double-positive (A</a:t>
            </a:r>
            <a:r>
              <a:rPr lang="en-US" sz="1800" baseline="30000" dirty="0"/>
              <a:t>+</a:t>
            </a:r>
            <a:r>
              <a:rPr lang="en-US" sz="1800" dirty="0" smtClean="0"/>
              <a:t>B</a:t>
            </a:r>
            <a:r>
              <a:rPr lang="en-US" sz="1800" baseline="30000" dirty="0"/>
              <a:t>+</a:t>
            </a:r>
            <a:r>
              <a:rPr lang="en-US" sz="1800" dirty="0" smtClean="0"/>
              <a:t>) population from a single (A</a:t>
            </a:r>
            <a:r>
              <a:rPr lang="en-US" sz="1800" baseline="30000" dirty="0"/>
              <a:t>-</a:t>
            </a:r>
            <a:r>
              <a:rPr lang="en-US" sz="1800" dirty="0" smtClean="0"/>
              <a:t>B</a:t>
            </a:r>
            <a:r>
              <a:rPr lang="en-US" sz="1800" baseline="30000" dirty="0"/>
              <a:t>+</a:t>
            </a:r>
            <a:r>
              <a:rPr lang="en-US" sz="1800" dirty="0" smtClean="0"/>
              <a:t>) population.</a:t>
            </a:r>
            <a:endParaRPr lang="en-US" sz="1600" dirty="0"/>
          </a:p>
        </p:txBody>
      </p:sp>
      <p:sp>
        <p:nvSpPr>
          <p:cNvPr id="31" name="Content Placeholder 1"/>
          <p:cNvSpPr txBox="1">
            <a:spLocks/>
          </p:cNvSpPr>
          <p:nvPr/>
        </p:nvSpPr>
        <p:spPr>
          <a:xfrm>
            <a:off x="3733800" y="2502085"/>
            <a:ext cx="5059941" cy="5102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rgbClr val="000099"/>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009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rgbClr val="00009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69913" lvl="1" indent="-231775">
              <a:lnSpc>
                <a:spcPts val="2000"/>
              </a:lnSpc>
              <a:spcBef>
                <a:spcPts val="300"/>
              </a:spcBef>
            </a:pPr>
            <a:r>
              <a:rPr lang="en-US" sz="1600" dirty="0" smtClean="0"/>
              <a:t>Resolution measured in Stain Index (SI)</a:t>
            </a:r>
            <a:endParaRPr lang="en-US" sz="1600" dirty="0"/>
          </a:p>
        </p:txBody>
      </p:sp>
      <p:sp>
        <p:nvSpPr>
          <p:cNvPr id="32" name="Content Placeholder 1"/>
          <p:cNvSpPr txBox="1">
            <a:spLocks/>
          </p:cNvSpPr>
          <p:nvPr/>
        </p:nvSpPr>
        <p:spPr>
          <a:xfrm>
            <a:off x="3733800" y="3968442"/>
            <a:ext cx="5110348" cy="3790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rgbClr val="000099"/>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009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rgbClr val="00009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69913" lvl="1" indent="-231775">
              <a:lnSpc>
                <a:spcPts val="2000"/>
              </a:lnSpc>
              <a:spcBef>
                <a:spcPts val="300"/>
              </a:spcBef>
            </a:pPr>
            <a:r>
              <a:rPr lang="en-US" sz="1600" dirty="0" smtClean="0"/>
              <a:t>Resolution measured in a </a:t>
            </a:r>
            <a:r>
              <a:rPr lang="en-US" sz="1600" dirty="0"/>
              <a:t>double-positive Stain Index </a:t>
            </a:r>
            <a:r>
              <a:rPr lang="en-US" sz="1600" dirty="0" smtClean="0"/>
              <a:t>(DP-SI)</a:t>
            </a:r>
            <a:endParaRPr lang="en-US" sz="1600" dirty="0"/>
          </a:p>
        </p:txBody>
      </p:sp>
      <p:sp>
        <p:nvSpPr>
          <p:cNvPr id="9" name="Freeform 8"/>
          <p:cNvSpPr/>
          <p:nvPr/>
        </p:nvSpPr>
        <p:spPr>
          <a:xfrm>
            <a:off x="1522466" y="2798776"/>
            <a:ext cx="1315688" cy="992406"/>
          </a:xfrm>
          <a:custGeom>
            <a:avLst/>
            <a:gdLst>
              <a:gd name="connsiteX0" fmla="*/ 0 w 1122416"/>
              <a:gd name="connsiteY0" fmla="*/ 8668 h 992406"/>
              <a:gd name="connsiteX1" fmla="*/ 0 w 1122416"/>
              <a:gd name="connsiteY1" fmla="*/ 992406 h 992406"/>
              <a:gd name="connsiteX2" fmla="*/ 1122416 w 1122416"/>
              <a:gd name="connsiteY2" fmla="*/ 723720 h 992406"/>
              <a:gd name="connsiteX3" fmla="*/ 1122416 w 1122416"/>
              <a:gd name="connsiteY3" fmla="*/ 0 h 992406"/>
              <a:gd name="connsiteX4" fmla="*/ 0 w 1122416"/>
              <a:gd name="connsiteY4" fmla="*/ 8668 h 992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2416" h="992406">
                <a:moveTo>
                  <a:pt x="0" y="8668"/>
                </a:moveTo>
                <a:lnTo>
                  <a:pt x="0" y="992406"/>
                </a:lnTo>
                <a:lnTo>
                  <a:pt x="1122416" y="723720"/>
                </a:lnTo>
                <a:lnTo>
                  <a:pt x="1122416" y="0"/>
                </a:lnTo>
                <a:lnTo>
                  <a:pt x="0" y="866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black"/>
                </a:solidFill>
              </a:rPr>
              <a:t>Loss of</a:t>
            </a:r>
          </a:p>
          <a:p>
            <a:pPr algn="ctr"/>
            <a:r>
              <a:rPr lang="en-US" sz="1600" dirty="0">
                <a:solidFill>
                  <a:prstClr val="black"/>
                </a:solidFill>
              </a:rPr>
              <a:t>Resolution</a:t>
            </a:r>
          </a:p>
          <a:p>
            <a:pPr algn="ctr"/>
            <a:endParaRPr lang="en-US" sz="1600" dirty="0">
              <a:solidFill>
                <a:prstClr val="black"/>
              </a:solidFill>
            </a:endParaRPr>
          </a:p>
        </p:txBody>
      </p:sp>
      <p:sp>
        <p:nvSpPr>
          <p:cNvPr id="34" name="Content Placeholder 1"/>
          <p:cNvSpPr txBox="1">
            <a:spLocks/>
          </p:cNvSpPr>
          <p:nvPr/>
        </p:nvSpPr>
        <p:spPr>
          <a:xfrm>
            <a:off x="3850340" y="4803627"/>
            <a:ext cx="5217460" cy="144477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rgbClr val="000099"/>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009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rgbClr val="00009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6688" indent="-166688">
              <a:lnSpc>
                <a:spcPts val="2000"/>
              </a:lnSpc>
              <a:spcBef>
                <a:spcPts val="300"/>
              </a:spcBef>
            </a:pPr>
            <a:r>
              <a:rPr lang="en-US" sz="1800" dirty="0" smtClean="0"/>
              <a:t>The spread of </a:t>
            </a:r>
            <a:r>
              <a:rPr lang="en-US" sz="1800" dirty="0" err="1" smtClean="0"/>
              <a:t>fluorochrome</a:t>
            </a:r>
            <a:r>
              <a:rPr lang="en-US" sz="1800" dirty="0" smtClean="0"/>
              <a:t> B into the A detector reduces the resolution of a double-positive </a:t>
            </a:r>
            <a:r>
              <a:rPr lang="en-US" sz="1800" dirty="0"/>
              <a:t>(A</a:t>
            </a:r>
            <a:r>
              <a:rPr lang="en-US" sz="1800" baseline="30000" dirty="0"/>
              <a:t>+</a:t>
            </a:r>
            <a:r>
              <a:rPr lang="en-US" sz="1800" dirty="0"/>
              <a:t>B</a:t>
            </a:r>
            <a:r>
              <a:rPr lang="en-US" sz="1800" baseline="30000" dirty="0"/>
              <a:t>+</a:t>
            </a:r>
            <a:r>
              <a:rPr lang="en-US" sz="1800" dirty="0"/>
              <a:t>) population from </a:t>
            </a:r>
            <a:r>
              <a:rPr lang="en-US" sz="1800" dirty="0" smtClean="0"/>
              <a:t>the A</a:t>
            </a:r>
            <a:r>
              <a:rPr lang="en-US" sz="1800" baseline="30000" dirty="0" smtClean="0"/>
              <a:t>-</a:t>
            </a:r>
            <a:r>
              <a:rPr lang="en-US" sz="1800" dirty="0" smtClean="0"/>
              <a:t>B</a:t>
            </a:r>
            <a:r>
              <a:rPr lang="en-US" sz="1800" baseline="30000" dirty="0" smtClean="0"/>
              <a:t>+</a:t>
            </a:r>
            <a:r>
              <a:rPr lang="en-US" sz="1800" dirty="0"/>
              <a:t> </a:t>
            </a:r>
            <a:r>
              <a:rPr lang="en-US" sz="1800" dirty="0" smtClean="0"/>
              <a:t>population</a:t>
            </a:r>
            <a:r>
              <a:rPr lang="en-US" sz="1800" dirty="0"/>
              <a:t>. </a:t>
            </a:r>
            <a:endParaRPr lang="en-US" sz="1800" dirty="0" smtClean="0"/>
          </a:p>
        </p:txBody>
      </p:sp>
      <p:sp>
        <p:nvSpPr>
          <p:cNvPr id="35" name="TextBox 34"/>
          <p:cNvSpPr txBox="1"/>
          <p:nvPr/>
        </p:nvSpPr>
        <p:spPr>
          <a:xfrm rot="16200000">
            <a:off x="-401846" y="3173179"/>
            <a:ext cx="1668470" cy="369332"/>
          </a:xfrm>
          <a:prstGeom prst="rect">
            <a:avLst/>
          </a:prstGeom>
          <a:noFill/>
        </p:spPr>
        <p:txBody>
          <a:bodyPr wrap="none" rtlCol="0">
            <a:spAutoFit/>
          </a:bodyPr>
          <a:lstStyle/>
          <a:p>
            <a:r>
              <a:rPr lang="en-US" b="1" dirty="0">
                <a:solidFill>
                  <a:prstClr val="black"/>
                </a:solidFill>
              </a:rPr>
              <a:t>CD</a:t>
            </a:r>
            <a:r>
              <a:rPr lang="en-US" sz="2400" b="1" baseline="-25000" dirty="0">
                <a:solidFill>
                  <a:prstClr val="black"/>
                </a:solidFill>
              </a:rPr>
              <a:t>A</a:t>
            </a:r>
            <a:r>
              <a:rPr lang="en-US" b="1" dirty="0">
                <a:solidFill>
                  <a:prstClr val="black"/>
                </a:solidFill>
              </a:rPr>
              <a:t> (PE-CF594)</a:t>
            </a:r>
          </a:p>
        </p:txBody>
      </p:sp>
      <p:sp>
        <p:nvSpPr>
          <p:cNvPr id="11" name="TextBox 10"/>
          <p:cNvSpPr txBox="1"/>
          <p:nvPr/>
        </p:nvSpPr>
        <p:spPr>
          <a:xfrm>
            <a:off x="1218865" y="1564340"/>
            <a:ext cx="569388" cy="646331"/>
          </a:xfrm>
          <a:prstGeom prst="rect">
            <a:avLst/>
          </a:prstGeom>
          <a:noFill/>
        </p:spPr>
        <p:txBody>
          <a:bodyPr wrap="none" rtlCol="0">
            <a:spAutoFit/>
          </a:bodyPr>
          <a:lstStyle/>
          <a:p>
            <a:pPr algn="ctr"/>
            <a:r>
              <a:rPr lang="en-US" b="1" dirty="0">
                <a:solidFill>
                  <a:srgbClr val="000099"/>
                </a:solidFill>
                <a:latin typeface="Arial" panose="020B0604020202020204" pitchFamily="34" charset="0"/>
                <a:cs typeface="Arial" panose="020B0604020202020204" pitchFamily="34" charset="0"/>
              </a:rPr>
              <a:t>SI</a:t>
            </a:r>
          </a:p>
          <a:p>
            <a:pPr algn="ctr"/>
            <a:r>
              <a:rPr lang="en-US" b="1" dirty="0">
                <a:solidFill>
                  <a:srgbClr val="000099"/>
                </a:solidFill>
                <a:latin typeface="Arial" panose="020B0604020202020204" pitchFamily="34" charset="0"/>
                <a:cs typeface="Arial" panose="020B0604020202020204" pitchFamily="34" charset="0"/>
              </a:rPr>
              <a:t>700</a:t>
            </a:r>
          </a:p>
        </p:txBody>
      </p:sp>
      <p:sp>
        <p:nvSpPr>
          <p:cNvPr id="37" name="TextBox 36"/>
          <p:cNvSpPr txBox="1"/>
          <p:nvPr/>
        </p:nvSpPr>
        <p:spPr>
          <a:xfrm>
            <a:off x="2636750" y="1564340"/>
            <a:ext cx="800219" cy="646331"/>
          </a:xfrm>
          <a:prstGeom prst="rect">
            <a:avLst/>
          </a:prstGeom>
          <a:noFill/>
        </p:spPr>
        <p:txBody>
          <a:bodyPr wrap="none" rtlCol="0">
            <a:spAutoFit/>
          </a:bodyPr>
          <a:lstStyle/>
          <a:p>
            <a:pPr algn="ctr"/>
            <a:r>
              <a:rPr lang="en-US" b="1" dirty="0">
                <a:solidFill>
                  <a:srgbClr val="000099"/>
                </a:solidFill>
                <a:latin typeface="Arial" panose="020B0604020202020204" pitchFamily="34" charset="0"/>
                <a:cs typeface="Arial" panose="020B0604020202020204" pitchFamily="34" charset="0"/>
              </a:rPr>
              <a:t>DP-SI</a:t>
            </a:r>
          </a:p>
          <a:p>
            <a:pPr algn="ctr"/>
            <a:r>
              <a:rPr lang="en-US" b="1" dirty="0">
                <a:solidFill>
                  <a:srgbClr val="000099"/>
                </a:solidFill>
                <a:latin typeface="Arial" panose="020B0604020202020204" pitchFamily="34" charset="0"/>
                <a:cs typeface="Arial" panose="020B0604020202020204" pitchFamily="34" charset="0"/>
              </a:rPr>
              <a:t>50</a:t>
            </a:r>
          </a:p>
        </p:txBody>
      </p:sp>
      <p:sp>
        <p:nvSpPr>
          <p:cNvPr id="14" name="Rectangle 13"/>
          <p:cNvSpPr/>
          <p:nvPr/>
        </p:nvSpPr>
        <p:spPr>
          <a:xfrm>
            <a:off x="2847207" y="3521736"/>
            <a:ext cx="468849" cy="309750"/>
          </a:xfrm>
          <a:prstGeom prst="rect">
            <a:avLst/>
          </a:prstGeom>
          <a:solidFill>
            <a:srgbClr val="A6A6A6">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65461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par>
                          <p:cTn id="19" fill="hold">
                            <p:stCondLst>
                              <p:cond delay="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par>
                                <p:cTn id="23" presetID="22" presetClass="entr" presetSubtype="8"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par>
                                <p:cTn id="26" presetID="1" presetClass="exit" presetSubtype="0" fill="hold" grpId="1" nodeType="withEffect">
                                  <p:stCondLst>
                                    <p:cond delay="0"/>
                                  </p:stCondLst>
                                  <p:childTnLst>
                                    <p:set>
                                      <p:cBhvr>
                                        <p:cTn id="27" dur="1" fill="hold">
                                          <p:stCondLst>
                                            <p:cond delay="0"/>
                                          </p:stCondLst>
                                        </p:cTn>
                                        <p:tgtEl>
                                          <p:spTgt spid="11"/>
                                        </p:tgtEl>
                                        <p:attrNameLst>
                                          <p:attrName>style.visibility</p:attrName>
                                        </p:attrNameLst>
                                      </p:cBhvr>
                                      <p:to>
                                        <p:strVal val="hidden"/>
                                      </p:to>
                                    </p:set>
                                  </p:childTnLst>
                                </p:cTn>
                              </p:par>
                              <p:par>
                                <p:cTn id="28" presetID="22" presetClass="exit" presetSubtype="8" fill="hold" nodeType="withEffect">
                                  <p:stCondLst>
                                    <p:cond delay="0"/>
                                  </p:stCondLst>
                                  <p:childTnLst>
                                    <p:animEffect transition="out" filter="wipe(left)">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par>
                          <p:cTn id="37" fill="hold">
                            <p:stCondLst>
                              <p:cond delay="0"/>
                            </p:stCondLst>
                            <p:childTnLst>
                              <p:par>
                                <p:cTn id="38" presetID="53" presetClass="entr" presetSubtype="16"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Effect transition="in" filter="fade">
                                      <p:cBhvr>
                                        <p:cTn id="42" dur="500"/>
                                        <p:tgtEl>
                                          <p:spTgt spid="25"/>
                                        </p:tgtEl>
                                      </p:cBhvr>
                                    </p:animEffect>
                                  </p:childTnLst>
                                </p:cTn>
                              </p:par>
                            </p:childTnLst>
                          </p:cTn>
                        </p:par>
                        <p:par>
                          <p:cTn id="43" fill="hold">
                            <p:stCondLst>
                              <p:cond delay="500"/>
                            </p:stCondLst>
                            <p:childTnLst>
                              <p:par>
                                <p:cTn id="44" presetID="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childTnLst>
                                </p:cTn>
                              </p:par>
                              <p:par>
                                <p:cTn id="50" presetID="1" presetClass="entr" presetSubtype="0" fill="hold" grpId="2" nodeType="withEffect">
                                  <p:stCondLst>
                                    <p:cond delay="0"/>
                                  </p:stCondLst>
                                  <p:childTnLst>
                                    <p:set>
                                      <p:cBhvr>
                                        <p:cTn id="51" dur="1" fill="hold">
                                          <p:stCondLst>
                                            <p:cond delay="0"/>
                                          </p:stCondLst>
                                        </p:cTn>
                                        <p:tgtEl>
                                          <p:spTgt spid="11"/>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par>
                          <p:cTn id="55" fill="hold">
                            <p:stCondLst>
                              <p:cond delay="0"/>
                            </p:stCondLst>
                            <p:childTnLst>
                              <p:par>
                                <p:cTn id="56" presetID="22" presetClass="entr" presetSubtype="8"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9" grpId="0" animBg="1"/>
      <p:bldP spid="34" grpId="0"/>
      <p:bldP spid="11" grpId="0"/>
      <p:bldP spid="11" grpId="1"/>
      <p:bldP spid="11" grpId="2"/>
      <p:bldP spid="37" grpId="0"/>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710960651"/>
              </p:ext>
            </p:extLst>
          </p:nvPr>
        </p:nvGraphicFramePr>
        <p:xfrm>
          <a:off x="147920" y="2286000"/>
          <a:ext cx="4722813" cy="2809875"/>
        </p:xfrm>
        <a:graphic>
          <a:graphicData uri="http://schemas.openxmlformats.org/presentationml/2006/ole">
            <mc:AlternateContent xmlns:mc="http://schemas.openxmlformats.org/markup-compatibility/2006">
              <mc:Choice xmlns:v="urn:schemas-microsoft-com:vml" Requires="v">
                <p:oleObj spid="_x0000_s18506" name="Worksheet" r:id="rId5" imgW="3876678" imgH="2304990" progId="Excel.Sheet.12">
                  <p:embed/>
                </p:oleObj>
              </mc:Choice>
              <mc:Fallback>
                <p:oleObj name="Worksheet" r:id="rId5" imgW="3876678" imgH="2304990" progId="Excel.Sheet.12">
                  <p:embed/>
                  <p:pic>
                    <p:nvPicPr>
                      <p:cNvPr id="0" name=""/>
                      <p:cNvPicPr>
                        <a:picLocks noChangeAspect="1" noChangeArrowheads="1"/>
                      </p:cNvPicPr>
                      <p:nvPr/>
                    </p:nvPicPr>
                    <p:blipFill>
                      <a:blip r:embed="rId6"/>
                      <a:srcRect/>
                      <a:stretch>
                        <a:fillRect/>
                      </a:stretch>
                    </p:blipFill>
                    <p:spPr bwMode="auto">
                      <a:xfrm>
                        <a:off x="147920" y="2286000"/>
                        <a:ext cx="47228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dirty="0" smtClean="0"/>
              <a:t>Using the Resolution Impact Matrix</a:t>
            </a:r>
            <a:endParaRPr lang="en-US" dirty="0"/>
          </a:p>
        </p:txBody>
      </p:sp>
      <p:sp>
        <p:nvSpPr>
          <p:cNvPr id="11" name="Content Placeholder 1"/>
          <p:cNvSpPr txBox="1">
            <a:spLocks/>
          </p:cNvSpPr>
          <p:nvPr/>
        </p:nvSpPr>
        <p:spPr>
          <a:xfrm>
            <a:off x="533400" y="1383483"/>
            <a:ext cx="8376881" cy="97871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rgbClr val="000099"/>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009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rgbClr val="00009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6688" indent="-166688">
              <a:lnSpc>
                <a:spcPts val="2000"/>
              </a:lnSpc>
              <a:spcBef>
                <a:spcPts val="300"/>
              </a:spcBef>
            </a:pPr>
            <a:r>
              <a:rPr lang="en-US" sz="1800" dirty="0" smtClean="0"/>
              <a:t>The Resolution Impact Matrix provides a quick visual tool to help assess potential problems with spread when looking at using two fluorochromes for   co-expressed markers on a population of cells.</a:t>
            </a:r>
            <a:endParaRPr lang="en-US" sz="1600" dirty="0"/>
          </a:p>
        </p:txBody>
      </p:sp>
      <p:sp>
        <p:nvSpPr>
          <p:cNvPr id="12" name="Content Placeholder 1"/>
          <p:cNvSpPr txBox="1">
            <a:spLocks/>
          </p:cNvSpPr>
          <p:nvPr/>
        </p:nvSpPr>
        <p:spPr>
          <a:xfrm>
            <a:off x="5029201" y="2976282"/>
            <a:ext cx="3881080" cy="16171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rgbClr val="000099"/>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009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rgbClr val="00009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6688" indent="-166688">
              <a:lnSpc>
                <a:spcPts val="2000"/>
              </a:lnSpc>
              <a:spcBef>
                <a:spcPts val="300"/>
              </a:spcBef>
            </a:pPr>
            <a:r>
              <a:rPr lang="en-US" sz="1600" dirty="0" smtClean="0"/>
              <a:t>Adding a PE reagent to a co-expressed marker will have significant spread into and a major negative impact on the resolution of the double-positive cells in the PerCP-Cy5.5 detector.</a:t>
            </a:r>
            <a:endParaRPr lang="en-US" sz="1400" dirty="0"/>
          </a:p>
        </p:txBody>
      </p:sp>
      <p:grpSp>
        <p:nvGrpSpPr>
          <p:cNvPr id="16" name="Group 15"/>
          <p:cNvGrpSpPr/>
          <p:nvPr/>
        </p:nvGrpSpPr>
        <p:grpSpPr>
          <a:xfrm>
            <a:off x="1852515" y="3343656"/>
            <a:ext cx="685800" cy="963168"/>
            <a:chOff x="2133600" y="3267456"/>
            <a:chExt cx="685800" cy="963168"/>
          </a:xfrm>
        </p:grpSpPr>
        <p:cxnSp>
          <p:nvCxnSpPr>
            <p:cNvPr id="14" name="Straight Arrow Connector 13"/>
            <p:cNvCxnSpPr/>
            <p:nvPr/>
          </p:nvCxnSpPr>
          <p:spPr>
            <a:xfrm>
              <a:off x="2487168" y="3267456"/>
              <a:ext cx="0" cy="609600"/>
            </a:xfrm>
            <a:prstGeom prst="straightConnector1">
              <a:avLst/>
            </a:prstGeom>
            <a:ln>
              <a:solidFill>
                <a:srgbClr val="FFFF00"/>
              </a:solidFill>
              <a:tailEnd type="arrow"/>
            </a:ln>
          </p:spPr>
          <p:style>
            <a:lnRef idx="3">
              <a:schemeClr val="accent1"/>
            </a:lnRef>
            <a:fillRef idx="0">
              <a:schemeClr val="accent1"/>
            </a:fillRef>
            <a:effectRef idx="2">
              <a:schemeClr val="accent1"/>
            </a:effectRef>
            <a:fontRef idx="minor">
              <a:schemeClr val="tx1"/>
            </a:fontRef>
          </p:style>
        </p:cxnSp>
        <p:sp>
          <p:nvSpPr>
            <p:cNvPr id="15" name="Oval 14"/>
            <p:cNvSpPr/>
            <p:nvPr/>
          </p:nvSpPr>
          <p:spPr>
            <a:xfrm>
              <a:off x="2133600" y="3849624"/>
              <a:ext cx="6858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7" name="Content Placeholder 1"/>
          <p:cNvSpPr txBox="1">
            <a:spLocks/>
          </p:cNvSpPr>
          <p:nvPr/>
        </p:nvSpPr>
        <p:spPr>
          <a:xfrm>
            <a:off x="6477000" y="5240881"/>
            <a:ext cx="3881080" cy="16171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rgbClr val="000099"/>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009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rgbClr val="00009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161925">
              <a:lnSpc>
                <a:spcPts val="2000"/>
              </a:lnSpc>
              <a:spcBef>
                <a:spcPts val="300"/>
              </a:spcBef>
            </a:pPr>
            <a:endParaRPr lang="en-US" sz="1450" dirty="0"/>
          </a:p>
        </p:txBody>
      </p:sp>
      <p:sp>
        <p:nvSpPr>
          <p:cNvPr id="18" name="Rectangle 17"/>
          <p:cNvSpPr/>
          <p:nvPr/>
        </p:nvSpPr>
        <p:spPr>
          <a:xfrm>
            <a:off x="5105400" y="2312807"/>
            <a:ext cx="2890535" cy="643766"/>
          </a:xfrm>
          <a:prstGeom prst="rect">
            <a:avLst/>
          </a:prstGeom>
        </p:spPr>
        <p:txBody>
          <a:bodyPr wrap="none">
            <a:spAutoFit/>
          </a:bodyPr>
          <a:lstStyle/>
          <a:p>
            <a:pPr marL="166688" indent="-166688">
              <a:lnSpc>
                <a:spcPts val="2000"/>
              </a:lnSpc>
              <a:spcBef>
                <a:spcPts val="300"/>
              </a:spcBef>
            </a:pPr>
            <a:r>
              <a:rPr lang="en-US" dirty="0">
                <a:solidFill>
                  <a:srgbClr val="000099"/>
                </a:solidFill>
                <a:latin typeface="Arial" panose="020B0604020202020204" pitchFamily="34" charset="0"/>
                <a:cs typeface="Arial" panose="020B0604020202020204" pitchFamily="34" charset="0"/>
              </a:rPr>
              <a:t>The table shows that on a </a:t>
            </a:r>
          </a:p>
          <a:p>
            <a:pPr marL="166688" indent="-166688">
              <a:lnSpc>
                <a:spcPts val="2000"/>
              </a:lnSpc>
              <a:spcBef>
                <a:spcPts val="300"/>
              </a:spcBef>
            </a:pPr>
            <a:r>
              <a:rPr lang="en-US" dirty="0">
                <a:solidFill>
                  <a:srgbClr val="000099"/>
                </a:solidFill>
                <a:latin typeface="Arial" panose="020B0604020202020204" pitchFamily="34" charset="0"/>
                <a:cs typeface="Arial" panose="020B0604020202020204" pitchFamily="34" charset="0"/>
              </a:rPr>
              <a:t>BD FACSVerse: </a:t>
            </a:r>
          </a:p>
        </p:txBody>
      </p:sp>
      <p:sp>
        <p:nvSpPr>
          <p:cNvPr id="19" name="Content Placeholder 1"/>
          <p:cNvSpPr txBox="1">
            <a:spLocks/>
          </p:cNvSpPr>
          <p:nvPr/>
        </p:nvSpPr>
        <p:spPr>
          <a:xfrm>
            <a:off x="5029200" y="4623042"/>
            <a:ext cx="3881080" cy="80855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rgbClr val="000099"/>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009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rgbClr val="00009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1925" indent="-161925">
              <a:lnSpc>
                <a:spcPts val="2000"/>
              </a:lnSpc>
              <a:spcBef>
                <a:spcPts val="300"/>
              </a:spcBef>
            </a:pPr>
            <a:r>
              <a:rPr lang="en-US" sz="1600" dirty="0"/>
              <a:t>N</a:t>
            </a:r>
            <a:r>
              <a:rPr lang="en-US" sz="1600" dirty="0" smtClean="0"/>
              <a:t>o </a:t>
            </a:r>
            <a:r>
              <a:rPr lang="en-US" sz="1600" dirty="0"/>
              <a:t>fluorochromes have a significant negative impact on the resolution of FITC</a:t>
            </a:r>
            <a:r>
              <a:rPr lang="en-US" sz="1600" baseline="30000" dirty="0"/>
              <a:t>+</a:t>
            </a:r>
            <a:r>
              <a:rPr lang="en-US" sz="1600" dirty="0"/>
              <a:t> cells.</a:t>
            </a:r>
            <a:endParaRPr lang="en-US" sz="1400" dirty="0"/>
          </a:p>
        </p:txBody>
      </p:sp>
      <p:sp>
        <p:nvSpPr>
          <p:cNvPr id="20" name="Content Placeholder 1"/>
          <p:cNvSpPr txBox="1">
            <a:spLocks/>
          </p:cNvSpPr>
          <p:nvPr/>
        </p:nvSpPr>
        <p:spPr>
          <a:xfrm>
            <a:off x="5029200" y="5507801"/>
            <a:ext cx="3881080" cy="5881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rgbClr val="000099"/>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009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rgbClr val="00009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1925" indent="-161925">
              <a:lnSpc>
                <a:spcPts val="2000"/>
              </a:lnSpc>
              <a:spcBef>
                <a:spcPts val="300"/>
              </a:spcBef>
            </a:pPr>
            <a:r>
              <a:rPr lang="en-US" sz="1600" dirty="0" smtClean="0"/>
              <a:t>FITC has minimal impact on any other </a:t>
            </a:r>
            <a:r>
              <a:rPr lang="en-US" sz="1600" dirty="0" err="1" smtClean="0"/>
              <a:t>fluorochrome</a:t>
            </a:r>
            <a:r>
              <a:rPr lang="en-US" sz="1600" dirty="0" smtClean="0"/>
              <a:t>.</a:t>
            </a:r>
            <a:endParaRPr lang="en-US" sz="1400" dirty="0"/>
          </a:p>
        </p:txBody>
      </p:sp>
      <p:sp>
        <p:nvSpPr>
          <p:cNvPr id="23" name="Rectangle 22"/>
          <p:cNvSpPr/>
          <p:nvPr/>
        </p:nvSpPr>
        <p:spPr>
          <a:xfrm>
            <a:off x="1883890" y="3370551"/>
            <a:ext cx="2992910" cy="318244"/>
          </a:xfrm>
          <a:prstGeom prst="rect">
            <a:avLst/>
          </a:prstGeom>
          <a:noFill/>
          <a:ln>
            <a:solidFill>
              <a:srgbClr val="00B050"/>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p:nvSpPr>
        <p:spPr>
          <a:xfrm>
            <a:off x="1315303" y="3670865"/>
            <a:ext cx="576879" cy="1430051"/>
          </a:xfrm>
          <a:prstGeom prst="rect">
            <a:avLst/>
          </a:prstGeom>
          <a:noFill/>
          <a:ln>
            <a:solidFill>
              <a:srgbClr val="00B050"/>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8776"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0128" y="5145740"/>
            <a:ext cx="3406537" cy="752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861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up)">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6"/>
                                        </p:tgtEl>
                                        <p:attrNameLst>
                                          <p:attrName>style.visibility</p:attrName>
                                        </p:attrNameLst>
                                      </p:cBhvr>
                                      <p:to>
                                        <p:strVal val="hidden"/>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par>
                                <p:cTn id="24" presetID="1" presetClass="exit" presetSubtype="0" fill="hold" grpId="1" nodeType="withEffect">
                                  <p:stCondLst>
                                    <p:cond delay="0"/>
                                  </p:stCondLst>
                                  <p:childTnLst>
                                    <p:set>
                                      <p:cBhvr>
                                        <p:cTn id="25" dur="1" fill="hold">
                                          <p:stCondLst>
                                            <p:cond delay="0"/>
                                          </p:stCondLst>
                                        </p:cTn>
                                        <p:tgtEl>
                                          <p:spTgt spid="23"/>
                                        </p:tgtEl>
                                        <p:attrNameLst>
                                          <p:attrName>style.visibility</p:attrName>
                                        </p:attrNameLst>
                                      </p:cBhvr>
                                      <p:to>
                                        <p:strVal val="hidden"/>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P spid="20" grpId="0"/>
      <p:bldP spid="23" grpId="0" animBg="1"/>
      <p:bldP spid="23" grpId="1" animBg="1"/>
      <p:bldP spid="2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00"/>
            <a:ext cx="9144000" cy="7620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pic>
        <p:nvPicPr>
          <p:cNvPr id="3" name="Object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4717" y="6008606"/>
            <a:ext cx="3406537" cy="752513"/>
          </a:xfrm>
          <a:prstGeom prst="rect">
            <a:avLst/>
          </a:prstGeom>
          <a:solidFill>
            <a:sysClr val="window" lastClr="FFFFFF"/>
          </a:solidFill>
          <a:extLst/>
        </p:spPr>
      </p:pic>
      <p:sp>
        <p:nvSpPr>
          <p:cNvPr id="4" name="Title 3"/>
          <p:cNvSpPr txBox="1">
            <a:spLocks/>
          </p:cNvSpPr>
          <p:nvPr/>
        </p:nvSpPr>
        <p:spPr>
          <a:xfrm>
            <a:off x="1752600" y="99561"/>
            <a:ext cx="7086600" cy="11430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3200" b="1" kern="1200">
                <a:solidFill>
                  <a:srgbClr val="000099"/>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0099"/>
                </a:solidFill>
                <a:effectLst/>
                <a:uLnTx/>
                <a:uFillTx/>
                <a:latin typeface="Arial" pitchFamily="34" charset="0"/>
                <a:cs typeface="Arial" pitchFamily="34" charset="0"/>
              </a:rPr>
              <a:t>BD </a:t>
            </a:r>
            <a:r>
              <a:rPr kumimoji="0" lang="en-US" sz="3200" b="1" i="0" u="none" strike="noStrike" kern="1200" cap="none" spc="0" normalizeH="0" baseline="0" noProof="0" dirty="0" err="1" smtClean="0">
                <a:ln>
                  <a:noFill/>
                </a:ln>
                <a:solidFill>
                  <a:srgbClr val="000099"/>
                </a:solidFill>
                <a:effectLst/>
                <a:uLnTx/>
                <a:uFillTx/>
                <a:latin typeface="Arial" pitchFamily="34" charset="0"/>
                <a:cs typeface="Arial" pitchFamily="34" charset="0"/>
              </a:rPr>
              <a:t>LSRFortessa</a:t>
            </a:r>
            <a:r>
              <a:rPr kumimoji="0" lang="en-US" sz="3200" b="1" i="0" u="none" strike="noStrike" kern="1200" cap="none" spc="0" normalizeH="0" baseline="0" noProof="0" dirty="0" smtClean="0">
                <a:ln>
                  <a:noFill/>
                </a:ln>
                <a:solidFill>
                  <a:srgbClr val="000099"/>
                </a:solidFill>
                <a:effectLst/>
                <a:uLnTx/>
                <a:uFillTx/>
                <a:latin typeface="Arial" pitchFamily="34" charset="0"/>
                <a:cs typeface="Arial" pitchFamily="34" charset="0"/>
              </a:rPr>
              <a:t> X-20 Flow Cytometer: Resolution Impact Matrix</a:t>
            </a:r>
            <a:endParaRPr kumimoji="0" lang="en-US" sz="3200" b="1" i="0" u="none" strike="noStrike" kern="1200" cap="none" spc="0" normalizeH="0" baseline="0" noProof="0" dirty="0">
              <a:ln>
                <a:noFill/>
              </a:ln>
              <a:solidFill>
                <a:srgbClr val="000099"/>
              </a:solidFill>
              <a:effectLst/>
              <a:uLnTx/>
              <a:uFillTx/>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171090201"/>
              </p:ext>
            </p:extLst>
          </p:nvPr>
        </p:nvGraphicFramePr>
        <p:xfrm>
          <a:off x="533400" y="1330236"/>
          <a:ext cx="8371488" cy="4643737"/>
        </p:xfrm>
        <a:graphic>
          <a:graphicData uri="http://schemas.openxmlformats.org/drawingml/2006/table">
            <a:tbl>
              <a:tblPr/>
              <a:tblGrid>
                <a:gridCol w="304800"/>
                <a:gridCol w="1003239"/>
                <a:gridCol w="369047"/>
                <a:gridCol w="369047"/>
                <a:gridCol w="369047"/>
                <a:gridCol w="369047"/>
                <a:gridCol w="369047"/>
                <a:gridCol w="369047"/>
                <a:gridCol w="369047"/>
                <a:gridCol w="369047"/>
                <a:gridCol w="425389"/>
                <a:gridCol w="425389"/>
                <a:gridCol w="425389"/>
                <a:gridCol w="425389"/>
                <a:gridCol w="369047"/>
                <a:gridCol w="369047"/>
                <a:gridCol w="417452"/>
                <a:gridCol w="369047"/>
                <a:gridCol w="515877"/>
                <a:gridCol w="369047"/>
              </a:tblGrid>
              <a:tr h="232101">
                <a:tc gridSpan="20">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Resolution Impact Matrix (Color Coded)</a:t>
                      </a:r>
                    </a:p>
                  </a:txBody>
                  <a:tcPr marL="5526" marR="5526" marT="5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3417">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Arial"/>
                        </a:rPr>
                        <a:t> </a:t>
                      </a:r>
                    </a:p>
                  </a:txBody>
                  <a:tcPr marL="5526" marR="5526" marT="55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gridSpan="18">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1200" b="1" i="0" u="none" strike="noStrike" dirty="0" smtClean="0">
                          <a:solidFill>
                            <a:srgbClr val="000000"/>
                          </a:solidFill>
                          <a:effectLst/>
                          <a:latin typeface="Arial"/>
                        </a:rPr>
                        <a:t>Co-expressed/Secondary </a:t>
                      </a:r>
                      <a:r>
                        <a:rPr lang="en-US" sz="1200" b="1" i="0" u="none" strike="noStrike" dirty="0">
                          <a:solidFill>
                            <a:srgbClr val="000000"/>
                          </a:solidFill>
                          <a:effectLst/>
                          <a:latin typeface="Arial"/>
                        </a:rPr>
                        <a:t>Fluorochrome</a:t>
                      </a:r>
                    </a:p>
                  </a:txBody>
                  <a:tcPr marL="5526" marR="5526" marT="55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9208">
                <a:tc rowSpan="2"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Arial"/>
                        </a:rPr>
                        <a:t>Primary Fluorochrome</a:t>
                      </a:r>
                    </a:p>
                  </a:txBody>
                  <a:tcPr marL="5526" marR="5526" marT="55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h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US" sz="1600" b="1" i="0" u="none" strike="noStrike" dirty="0">
                          <a:solidFill>
                            <a:srgbClr val="000000"/>
                          </a:solidFill>
                          <a:effectLst/>
                          <a:latin typeface="Arial"/>
                        </a:rPr>
                        <a:t> </a:t>
                      </a:r>
                    </a:p>
                  </a:txBody>
                  <a:tcPr marL="5526" marR="5526" marT="552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66FF"/>
                    </a:solidFill>
                  </a:tcPr>
                </a:tc>
                <a:tc hMerge="1">
                  <a:txBody>
                    <a:bodyPr/>
                    <a:lstStyle/>
                    <a:p>
                      <a:endParaRPr lang="en-US"/>
                    </a:p>
                  </a:txBody>
                  <a:tcPr/>
                </a:tc>
                <a:tc gridSpan="6">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US" sz="1600" b="1" i="0" u="none" strike="noStrike" dirty="0">
                          <a:solidFill>
                            <a:srgbClr val="000000"/>
                          </a:solidFill>
                          <a:effectLst/>
                          <a:latin typeface="Arial"/>
                        </a:rPr>
                        <a:t> </a:t>
                      </a:r>
                    </a:p>
                  </a:txBody>
                  <a:tcPr marL="5526" marR="5526" marT="552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00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US" sz="1600" b="1" i="0" u="none" strike="noStrike" dirty="0">
                          <a:solidFill>
                            <a:srgbClr val="000000"/>
                          </a:solidFill>
                          <a:effectLst/>
                          <a:latin typeface="Arial"/>
                        </a:rPr>
                        <a:t> </a:t>
                      </a:r>
                    </a:p>
                  </a:txBody>
                  <a:tcPr marL="5526" marR="5526" marT="552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US" sz="1600" b="1" i="0" u="none" strike="noStrike" dirty="0">
                          <a:solidFill>
                            <a:srgbClr val="000000"/>
                          </a:solidFill>
                          <a:effectLst/>
                          <a:latin typeface="Arial"/>
                        </a:rPr>
                        <a:t> </a:t>
                      </a:r>
                    </a:p>
                  </a:txBody>
                  <a:tcPr marL="5526" marR="5526" marT="552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hMerge="1">
                  <a:txBody>
                    <a:bodyPr/>
                    <a:lstStyle/>
                    <a:p>
                      <a:endParaRPr lang="en-US"/>
                    </a:p>
                  </a:txBody>
                  <a:tcPr/>
                </a:tc>
                <a:tc hMerge="1">
                  <a:txBody>
                    <a:bodyPr/>
                    <a:lstStyle/>
                    <a:p>
                      <a:endParaRPr lang="en-US"/>
                    </a:p>
                  </a:txBody>
                  <a:tcPr/>
                </a:tc>
                <a:tc grid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US" sz="1600" b="1" i="0" u="none" strike="noStrike" dirty="0">
                          <a:solidFill>
                            <a:srgbClr val="000000"/>
                          </a:solidFill>
                          <a:effectLst/>
                          <a:latin typeface="Arial"/>
                        </a:rPr>
                        <a:t> </a:t>
                      </a:r>
                    </a:p>
                  </a:txBody>
                  <a:tcPr marL="5526" marR="5526" marT="5526"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en-US"/>
                    </a:p>
                  </a:txBody>
                  <a:tcPr/>
                </a:tc>
                <a:tc hMerge="1">
                  <a:txBody>
                    <a:bodyPr/>
                    <a:lstStyle/>
                    <a:p>
                      <a:endParaRPr lang="en-US"/>
                    </a:p>
                  </a:txBody>
                  <a:tcPr/>
                </a:tc>
              </a:tr>
              <a:tr h="270784">
                <a:tc gridSpan="2" vMerge="1">
                  <a:txBody>
                    <a:bodyPr/>
                    <a:lstStyle/>
                    <a:p>
                      <a:endParaRPr lang="en-US"/>
                    </a:p>
                  </a:txBody>
                  <a:tcPr/>
                </a:tc>
                <a:tc hMerge="1" vMerge="1">
                  <a:txBody>
                    <a:bodyPr/>
                    <a:lstStyle/>
                    <a:p>
                      <a:endParaRPr lang="en-US"/>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800" b="1" i="0" u="none" strike="noStrike" dirty="0">
                          <a:solidFill>
                            <a:srgbClr val="000000"/>
                          </a:solidFill>
                          <a:effectLst/>
                          <a:latin typeface="Arial"/>
                        </a:rPr>
                        <a:t>FITC</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800" b="1" i="0" u="none" strike="noStrike" dirty="0">
                          <a:solidFill>
                            <a:srgbClr val="000000"/>
                          </a:solidFill>
                          <a:effectLst/>
                          <a:latin typeface="Arial"/>
                        </a:rPr>
                        <a:t>PerCP-Cy5.5</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800" b="1" i="0" u="none" strike="noStrike" dirty="0">
                          <a:solidFill>
                            <a:srgbClr val="000000"/>
                          </a:solidFill>
                          <a:effectLst/>
                          <a:latin typeface="Arial"/>
                        </a:rPr>
                        <a:t>BV421</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800" b="1" i="0" u="none" strike="noStrike" dirty="0">
                          <a:solidFill>
                            <a:srgbClr val="000000"/>
                          </a:solidFill>
                          <a:effectLst/>
                          <a:latin typeface="Arial"/>
                        </a:rPr>
                        <a:t>BV510</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800" b="1" i="0" u="none" strike="noStrike" dirty="0">
                          <a:solidFill>
                            <a:srgbClr val="000000"/>
                          </a:solidFill>
                          <a:effectLst/>
                          <a:latin typeface="Arial"/>
                        </a:rPr>
                        <a:t>BV605</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800" b="1" i="0" u="none" strike="noStrike" dirty="0">
                          <a:solidFill>
                            <a:srgbClr val="000000"/>
                          </a:solidFill>
                          <a:effectLst/>
                          <a:latin typeface="Arial"/>
                        </a:rPr>
                        <a:t>BV650</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800" b="1" i="0" u="none" strike="noStrike" dirty="0">
                          <a:solidFill>
                            <a:srgbClr val="000000"/>
                          </a:solidFill>
                          <a:effectLst/>
                          <a:latin typeface="Arial"/>
                        </a:rPr>
                        <a:t>BV711</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800" b="1" i="0" u="none" strike="noStrike" dirty="0">
                          <a:solidFill>
                            <a:srgbClr val="000000"/>
                          </a:solidFill>
                          <a:effectLst/>
                          <a:latin typeface="Arial"/>
                        </a:rPr>
                        <a:t>BV786</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800" b="1" i="0" u="none" strike="noStrike" dirty="0" smtClean="0">
                          <a:solidFill>
                            <a:srgbClr val="000000"/>
                          </a:solidFill>
                          <a:effectLst/>
                          <a:latin typeface="Arial"/>
                        </a:rPr>
                        <a:t>BUV395</a:t>
                      </a:r>
                      <a:endParaRPr lang="en-US" sz="800" b="1" i="0" u="none" strike="noStrike" dirty="0">
                        <a:solidFill>
                          <a:srgbClr val="000000"/>
                        </a:solidFill>
                        <a:effectLst/>
                        <a:latin typeface="Arial"/>
                      </a:endParaRP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800" b="1" i="0" u="none" strike="noStrike" dirty="0" smtClean="0">
                          <a:solidFill>
                            <a:srgbClr val="000000"/>
                          </a:solidFill>
                          <a:effectLst/>
                          <a:latin typeface="Arial"/>
                        </a:rPr>
                        <a:t>BUV496</a:t>
                      </a:r>
                      <a:endParaRPr lang="en-US" sz="800" b="1" i="0" u="none" strike="noStrike" dirty="0">
                        <a:solidFill>
                          <a:srgbClr val="000000"/>
                        </a:solidFill>
                        <a:effectLst/>
                        <a:latin typeface="Arial"/>
                      </a:endParaRP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800" b="1" i="0" u="none" strike="noStrike" dirty="0" smtClean="0">
                          <a:solidFill>
                            <a:srgbClr val="000000"/>
                          </a:solidFill>
                          <a:effectLst/>
                          <a:latin typeface="Arial"/>
                        </a:rPr>
                        <a:t>BUV661</a:t>
                      </a:r>
                      <a:endParaRPr lang="en-US" sz="800" b="1" i="0" u="none" strike="noStrike" dirty="0">
                        <a:solidFill>
                          <a:srgbClr val="000000"/>
                        </a:solidFill>
                        <a:effectLst/>
                        <a:latin typeface="Arial"/>
                      </a:endParaRP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800" b="1" i="0" u="none" strike="noStrike" dirty="0" smtClean="0">
                          <a:solidFill>
                            <a:srgbClr val="000000"/>
                          </a:solidFill>
                          <a:effectLst/>
                          <a:latin typeface="Arial"/>
                        </a:rPr>
                        <a:t>BUV737</a:t>
                      </a:r>
                      <a:endParaRPr lang="en-US" sz="800" b="1" i="0" u="none" strike="noStrike" dirty="0">
                        <a:solidFill>
                          <a:srgbClr val="000000"/>
                        </a:solidFill>
                        <a:effectLst/>
                        <a:latin typeface="Arial"/>
                      </a:endParaRP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800" b="1" i="0" u="none" strike="noStrike" dirty="0">
                          <a:solidFill>
                            <a:srgbClr val="000000"/>
                          </a:solidFill>
                          <a:effectLst/>
                          <a:latin typeface="Arial"/>
                        </a:rPr>
                        <a:t>APC</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800" b="1" i="0" u="none" strike="noStrike" dirty="0" smtClean="0">
                          <a:solidFill>
                            <a:srgbClr val="000000"/>
                          </a:solidFill>
                          <a:effectLst/>
                          <a:latin typeface="Arial"/>
                        </a:rPr>
                        <a:t>Alexa</a:t>
                      </a:r>
                    </a:p>
                    <a:p>
                      <a:pPr algn="ctr" fontAlgn="b"/>
                      <a:r>
                        <a:rPr lang="en-US" sz="800" b="1" i="0" u="none" strike="noStrike" dirty="0" smtClean="0">
                          <a:solidFill>
                            <a:srgbClr val="000000"/>
                          </a:solidFill>
                          <a:effectLst/>
                          <a:latin typeface="Arial"/>
                        </a:rPr>
                        <a:t>Fluor®</a:t>
                      </a:r>
                    </a:p>
                    <a:p>
                      <a:pPr algn="ctr" fontAlgn="b"/>
                      <a:r>
                        <a:rPr lang="en-US" sz="800" b="1" i="0" u="none" strike="noStrike" dirty="0" smtClean="0">
                          <a:solidFill>
                            <a:srgbClr val="000000"/>
                          </a:solidFill>
                          <a:effectLst/>
                          <a:latin typeface="Arial"/>
                        </a:rPr>
                        <a:t>700</a:t>
                      </a:r>
                      <a:endParaRPr lang="en-US" sz="800" b="1" i="0" u="none" strike="noStrike" dirty="0">
                        <a:solidFill>
                          <a:srgbClr val="000000"/>
                        </a:solidFill>
                        <a:effectLst/>
                        <a:latin typeface="Arial"/>
                      </a:endParaRP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800" b="1" i="0" u="none" strike="noStrike" dirty="0">
                          <a:solidFill>
                            <a:srgbClr val="000000"/>
                          </a:solidFill>
                          <a:effectLst/>
                          <a:latin typeface="Arial"/>
                        </a:rPr>
                        <a:t>APC-H7</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800" b="1" i="0" u="none" strike="noStrike" dirty="0">
                          <a:solidFill>
                            <a:srgbClr val="000000"/>
                          </a:solidFill>
                          <a:effectLst/>
                          <a:latin typeface="Arial"/>
                        </a:rPr>
                        <a:t>PE</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800" b="1" i="0" u="none" strike="noStrike" dirty="0">
                          <a:solidFill>
                            <a:srgbClr val="000000"/>
                          </a:solidFill>
                          <a:effectLst/>
                          <a:latin typeface="Arial"/>
                        </a:rPr>
                        <a:t>PE-CF594</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800" b="1" i="0" u="none" strike="noStrike" dirty="0">
                          <a:solidFill>
                            <a:srgbClr val="000000"/>
                          </a:solidFill>
                          <a:effectLst/>
                          <a:latin typeface="Arial"/>
                        </a:rPr>
                        <a:t>PE-Cy7</a:t>
                      </a:r>
                    </a:p>
                  </a:txBody>
                  <a:tcPr marL="5526" marR="5526" marT="55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04470">
                <a:tc row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US" sz="1600" b="1" i="0" u="none" strike="noStrike" dirty="0">
                          <a:solidFill>
                            <a:srgbClr val="000000"/>
                          </a:solidFill>
                          <a:effectLst/>
                          <a:latin typeface="Arial"/>
                        </a:rPr>
                        <a:t> </a:t>
                      </a:r>
                    </a:p>
                  </a:txBody>
                  <a:tcPr marL="5526" marR="5526" marT="5526"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66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ctr"/>
                      <a:r>
                        <a:rPr lang="en-US" sz="900" b="1" i="0" u="none" strike="noStrike" dirty="0">
                          <a:solidFill>
                            <a:srgbClr val="000000"/>
                          </a:solidFill>
                          <a:effectLst/>
                          <a:latin typeface="Arial"/>
                        </a:rPr>
                        <a:t>FITC</a:t>
                      </a:r>
                    </a:p>
                  </a:txBody>
                  <a:tcPr marL="5526" marR="5526" marT="5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US" sz="900" b="1" i="0" u="none" strike="noStrike" dirty="0">
                          <a:solidFill>
                            <a:srgbClr val="FFFFFF"/>
                          </a:solidFill>
                          <a:effectLst/>
                          <a:latin typeface="Arial"/>
                        </a:rPr>
                        <a:t>100</a:t>
                      </a:r>
                    </a:p>
                  </a:txBody>
                  <a:tcPr marL="5526" marR="5526" marT="5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r>
              <a:tr h="204470">
                <a:tc vMerge="1">
                  <a:txBody>
                    <a:bodyPr/>
                    <a:lstStyle/>
                    <a:p>
                      <a:endParaRPr lang="en-US"/>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ctr"/>
                      <a:r>
                        <a:rPr lang="en-US" sz="900" b="1" i="0" u="none" strike="noStrike" dirty="0">
                          <a:solidFill>
                            <a:srgbClr val="000000"/>
                          </a:solidFill>
                          <a:effectLst/>
                          <a:latin typeface="Arial"/>
                        </a:rPr>
                        <a:t>PerCP-Cy5.5</a:t>
                      </a:r>
                    </a:p>
                  </a:txBody>
                  <a:tcPr marL="5526" marR="5526" marT="5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US" sz="900" b="1" i="0" u="none" strike="noStrike" dirty="0">
                          <a:solidFill>
                            <a:srgbClr val="FFFFFF"/>
                          </a:solidFill>
                          <a:effectLst/>
                          <a:latin typeface="Arial"/>
                        </a:rPr>
                        <a:t>112</a:t>
                      </a:r>
                    </a:p>
                  </a:txBody>
                  <a:tcPr marL="5526" marR="5526" marT="5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FFFFFF"/>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FFFFFF"/>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r>
              <a:tr h="204470">
                <a:tc rowSpan="6">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US" sz="1600" b="1" i="0" u="none" strike="noStrike" dirty="0">
                          <a:solidFill>
                            <a:srgbClr val="000000"/>
                          </a:solidFill>
                          <a:effectLst/>
                          <a:latin typeface="Arial"/>
                        </a:rPr>
                        <a:t> </a:t>
                      </a:r>
                    </a:p>
                  </a:txBody>
                  <a:tcPr marL="5526" marR="5526" marT="5526"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6600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ctr"/>
                      <a:r>
                        <a:rPr lang="en-US" sz="900" b="1" i="0" u="none" strike="noStrike" dirty="0">
                          <a:solidFill>
                            <a:srgbClr val="000000"/>
                          </a:solidFill>
                          <a:effectLst/>
                          <a:latin typeface="Arial"/>
                        </a:rPr>
                        <a:t>BV421</a:t>
                      </a:r>
                    </a:p>
                  </a:txBody>
                  <a:tcPr marL="5526" marR="5526" marT="5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US" sz="900" b="1" i="0" u="none" strike="noStrike" dirty="0">
                          <a:solidFill>
                            <a:srgbClr val="FFFFFF"/>
                          </a:solidFill>
                          <a:effectLst/>
                          <a:latin typeface="Arial"/>
                        </a:rPr>
                        <a:t>457</a:t>
                      </a:r>
                    </a:p>
                  </a:txBody>
                  <a:tcPr marL="5526" marR="5526" marT="5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r>
              <a:tr h="204470">
                <a:tc vMerge="1">
                  <a:txBody>
                    <a:bodyPr/>
                    <a:lstStyle/>
                    <a:p>
                      <a:endParaRPr lang="en-US"/>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ctr"/>
                      <a:r>
                        <a:rPr lang="en-US" sz="900" b="1" i="0" u="none" strike="noStrike" dirty="0">
                          <a:solidFill>
                            <a:srgbClr val="000000"/>
                          </a:solidFill>
                          <a:effectLst/>
                          <a:latin typeface="Arial"/>
                        </a:rPr>
                        <a:t>BV510</a:t>
                      </a:r>
                    </a:p>
                  </a:txBody>
                  <a:tcPr marL="5526" marR="5526" marT="5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US" sz="900" b="1" i="0" u="none" strike="noStrike" dirty="0">
                          <a:solidFill>
                            <a:srgbClr val="FFFFFF"/>
                          </a:solidFill>
                          <a:effectLst/>
                          <a:latin typeface="Arial"/>
                        </a:rPr>
                        <a:t>105</a:t>
                      </a:r>
                    </a:p>
                  </a:txBody>
                  <a:tcPr marL="5526" marR="5526" marT="5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FFFFFF"/>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r>
              <a:tr h="204470">
                <a:tc vMerge="1">
                  <a:txBody>
                    <a:bodyPr/>
                    <a:lstStyle/>
                    <a:p>
                      <a:endParaRPr lang="en-US"/>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ctr"/>
                      <a:r>
                        <a:rPr lang="en-US" sz="900" b="1" i="0" u="none" strike="noStrike" dirty="0">
                          <a:solidFill>
                            <a:srgbClr val="000000"/>
                          </a:solidFill>
                          <a:effectLst/>
                          <a:latin typeface="Arial"/>
                        </a:rPr>
                        <a:t>BV605</a:t>
                      </a:r>
                    </a:p>
                  </a:txBody>
                  <a:tcPr marL="5526" marR="5526" marT="5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US" sz="900" b="1" i="0" u="none" strike="noStrike" dirty="0">
                          <a:solidFill>
                            <a:srgbClr val="FFFFFF"/>
                          </a:solidFill>
                          <a:effectLst/>
                          <a:latin typeface="Arial"/>
                        </a:rPr>
                        <a:t>77</a:t>
                      </a:r>
                    </a:p>
                  </a:txBody>
                  <a:tcPr marL="5526" marR="5526" marT="5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FFFFFF"/>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FFFFFF"/>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r>
              <a:tr h="204470">
                <a:tc vMerge="1">
                  <a:txBody>
                    <a:bodyPr/>
                    <a:lstStyle/>
                    <a:p>
                      <a:endParaRPr lang="en-US"/>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ctr"/>
                      <a:r>
                        <a:rPr lang="en-US" sz="900" b="1" i="0" u="none" strike="noStrike" dirty="0">
                          <a:solidFill>
                            <a:srgbClr val="000000"/>
                          </a:solidFill>
                          <a:effectLst/>
                          <a:latin typeface="Arial"/>
                        </a:rPr>
                        <a:t>BV650</a:t>
                      </a:r>
                    </a:p>
                  </a:txBody>
                  <a:tcPr marL="5526" marR="5526" marT="5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US" sz="900" b="1" i="0" u="none" strike="noStrike" dirty="0">
                          <a:solidFill>
                            <a:srgbClr val="FFFFFF"/>
                          </a:solidFill>
                          <a:effectLst/>
                          <a:latin typeface="Arial"/>
                        </a:rPr>
                        <a:t>219</a:t>
                      </a:r>
                    </a:p>
                  </a:txBody>
                  <a:tcPr marL="5526" marR="5526" marT="5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FFFFFF"/>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r>
              <a:tr h="204470">
                <a:tc vMerge="1">
                  <a:txBody>
                    <a:bodyPr/>
                    <a:lstStyle/>
                    <a:p>
                      <a:endParaRPr lang="en-US"/>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ctr"/>
                      <a:r>
                        <a:rPr lang="en-US" sz="900" b="1" i="0" u="none" strike="noStrike" dirty="0">
                          <a:solidFill>
                            <a:srgbClr val="000000"/>
                          </a:solidFill>
                          <a:effectLst/>
                          <a:latin typeface="Arial"/>
                        </a:rPr>
                        <a:t>BV711</a:t>
                      </a:r>
                    </a:p>
                  </a:txBody>
                  <a:tcPr marL="5526" marR="5526" marT="5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FFFFFF"/>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US" sz="900" b="1" i="0" u="none" strike="noStrike" dirty="0">
                          <a:solidFill>
                            <a:srgbClr val="FFFFFF"/>
                          </a:solidFill>
                          <a:effectLst/>
                          <a:latin typeface="Arial"/>
                        </a:rPr>
                        <a:t>129</a:t>
                      </a:r>
                    </a:p>
                  </a:txBody>
                  <a:tcPr marL="5526" marR="5526" marT="5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FFFFFF"/>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r>
              <a:tr h="204470">
                <a:tc vMerge="1">
                  <a:txBody>
                    <a:bodyPr/>
                    <a:lstStyle/>
                    <a:p>
                      <a:endParaRPr lang="en-US"/>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ctr"/>
                      <a:r>
                        <a:rPr lang="en-US" sz="900" b="1" i="0" u="none" strike="noStrike" dirty="0">
                          <a:solidFill>
                            <a:srgbClr val="000000"/>
                          </a:solidFill>
                          <a:effectLst/>
                          <a:latin typeface="Arial"/>
                        </a:rPr>
                        <a:t>BV786</a:t>
                      </a:r>
                    </a:p>
                  </a:txBody>
                  <a:tcPr marL="5526" marR="5526" marT="5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FFFFFF"/>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FFFFFF"/>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US" sz="900" b="1" i="0" u="none" strike="noStrike" dirty="0">
                          <a:solidFill>
                            <a:srgbClr val="FFFFFF"/>
                          </a:solidFill>
                          <a:effectLst/>
                          <a:latin typeface="Arial"/>
                        </a:rPr>
                        <a:t>212</a:t>
                      </a:r>
                    </a:p>
                  </a:txBody>
                  <a:tcPr marL="5526" marR="5526" marT="5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FFFFFF"/>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FFFFFF"/>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r>
              <a:tr h="204470">
                <a:tc rowSpan="4">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US" sz="1600" b="1" i="0" u="none" strike="noStrike" dirty="0">
                          <a:solidFill>
                            <a:srgbClr val="000000"/>
                          </a:solidFill>
                          <a:effectLst/>
                          <a:latin typeface="Arial"/>
                        </a:rPr>
                        <a:t> </a:t>
                      </a:r>
                    </a:p>
                  </a:txBody>
                  <a:tcPr marL="5526" marR="5526" marT="5526"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ctr"/>
                      <a:r>
                        <a:rPr lang="en-US" sz="900" b="1" i="0" u="none" strike="noStrike" dirty="0" smtClean="0">
                          <a:solidFill>
                            <a:srgbClr val="000000"/>
                          </a:solidFill>
                          <a:effectLst/>
                          <a:latin typeface="Arial"/>
                        </a:rPr>
                        <a:t>BUV395</a:t>
                      </a:r>
                      <a:endParaRPr lang="en-US" sz="900" b="1" i="0" u="none" strike="noStrike" dirty="0">
                        <a:solidFill>
                          <a:srgbClr val="000000"/>
                        </a:solidFill>
                        <a:effectLst/>
                        <a:latin typeface="Arial"/>
                      </a:endParaRPr>
                    </a:p>
                  </a:txBody>
                  <a:tcPr marL="5526" marR="5526" marT="5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US" sz="900" b="1" i="0" u="none" strike="noStrike" dirty="0">
                          <a:solidFill>
                            <a:srgbClr val="FFFFFF"/>
                          </a:solidFill>
                          <a:effectLst/>
                          <a:latin typeface="Arial"/>
                        </a:rPr>
                        <a:t>99</a:t>
                      </a:r>
                    </a:p>
                  </a:txBody>
                  <a:tcPr marL="5526" marR="5526" marT="5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r>
              <a:tr h="204470">
                <a:tc vMerge="1">
                  <a:txBody>
                    <a:bodyPr/>
                    <a:lstStyle/>
                    <a:p>
                      <a:endParaRPr lang="en-US"/>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ctr"/>
                      <a:r>
                        <a:rPr lang="en-US" sz="900" b="1" i="0" u="none" strike="noStrike" dirty="0" smtClean="0">
                          <a:solidFill>
                            <a:srgbClr val="000000"/>
                          </a:solidFill>
                          <a:effectLst/>
                          <a:latin typeface="Arial"/>
                        </a:rPr>
                        <a:t>BUV496</a:t>
                      </a:r>
                      <a:endParaRPr lang="en-US" sz="900" b="1" i="0" u="none" strike="noStrike" dirty="0">
                        <a:solidFill>
                          <a:srgbClr val="000000"/>
                        </a:solidFill>
                        <a:effectLst/>
                        <a:latin typeface="Arial"/>
                      </a:endParaRPr>
                    </a:p>
                  </a:txBody>
                  <a:tcPr marL="5526" marR="5526" marT="5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FFFFFF"/>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US" sz="900" b="1" i="0" u="none" strike="noStrike" dirty="0">
                          <a:solidFill>
                            <a:srgbClr val="FFFFFF"/>
                          </a:solidFill>
                          <a:effectLst/>
                          <a:latin typeface="Arial"/>
                        </a:rPr>
                        <a:t>89</a:t>
                      </a:r>
                    </a:p>
                  </a:txBody>
                  <a:tcPr marL="5526" marR="5526" marT="5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r>
              <a:tr h="204470">
                <a:tc vMerge="1">
                  <a:txBody>
                    <a:bodyPr/>
                    <a:lstStyle/>
                    <a:p>
                      <a:endParaRPr lang="en-US"/>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ctr"/>
                      <a:r>
                        <a:rPr lang="en-US" sz="900" b="1" i="0" u="none" strike="noStrike" dirty="0" smtClean="0">
                          <a:solidFill>
                            <a:srgbClr val="000000"/>
                          </a:solidFill>
                          <a:effectLst/>
                          <a:latin typeface="Arial"/>
                        </a:rPr>
                        <a:t>BUV661</a:t>
                      </a:r>
                      <a:endParaRPr lang="en-US" sz="900" b="1" i="0" u="none" strike="noStrike" dirty="0">
                        <a:solidFill>
                          <a:srgbClr val="000000"/>
                        </a:solidFill>
                        <a:effectLst/>
                        <a:latin typeface="Arial"/>
                      </a:endParaRPr>
                    </a:p>
                  </a:txBody>
                  <a:tcPr marL="5526" marR="5526" marT="5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FFFFFF"/>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FFFFFF"/>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US" sz="900" b="1" i="0" u="none" strike="noStrike" dirty="0">
                          <a:solidFill>
                            <a:srgbClr val="FFFFFF"/>
                          </a:solidFill>
                          <a:effectLst/>
                          <a:latin typeface="Arial"/>
                        </a:rPr>
                        <a:t>383</a:t>
                      </a:r>
                    </a:p>
                  </a:txBody>
                  <a:tcPr marL="5526" marR="5526" marT="5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FFFFFF"/>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r>
              <a:tr h="204470">
                <a:tc vMerge="1">
                  <a:txBody>
                    <a:bodyPr/>
                    <a:lstStyle/>
                    <a:p>
                      <a:endParaRPr lang="en-US"/>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ctr"/>
                      <a:r>
                        <a:rPr lang="en-US" sz="900" b="1" i="0" u="none" strike="noStrike" dirty="0" smtClean="0">
                          <a:solidFill>
                            <a:srgbClr val="000000"/>
                          </a:solidFill>
                          <a:effectLst/>
                          <a:latin typeface="Arial"/>
                        </a:rPr>
                        <a:t>BUV737</a:t>
                      </a:r>
                      <a:endParaRPr lang="en-US" sz="900" b="1" i="0" u="none" strike="noStrike" dirty="0">
                        <a:solidFill>
                          <a:srgbClr val="000000"/>
                        </a:solidFill>
                        <a:effectLst/>
                        <a:latin typeface="Arial"/>
                      </a:endParaRPr>
                    </a:p>
                  </a:txBody>
                  <a:tcPr marL="5526" marR="5526" marT="5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FFFFFF"/>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FFFFFF"/>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FFFFFF"/>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FFFFFF"/>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US" sz="900" b="1" i="0" u="none" strike="noStrike" dirty="0">
                          <a:solidFill>
                            <a:srgbClr val="FFFFFF"/>
                          </a:solidFill>
                          <a:effectLst/>
                          <a:latin typeface="Arial"/>
                        </a:rPr>
                        <a:t>241</a:t>
                      </a:r>
                    </a:p>
                  </a:txBody>
                  <a:tcPr marL="5526" marR="5526" marT="5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r>
              <a:tr h="204470">
                <a:tc row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US" sz="1600" b="1" i="0" u="none" strike="noStrike" dirty="0">
                          <a:solidFill>
                            <a:srgbClr val="000000"/>
                          </a:solidFill>
                          <a:effectLst/>
                          <a:latin typeface="Arial"/>
                        </a:rPr>
                        <a:t> </a:t>
                      </a:r>
                    </a:p>
                  </a:txBody>
                  <a:tcPr marL="5526" marR="5526" marT="5526"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ctr"/>
                      <a:r>
                        <a:rPr lang="en-US" sz="900" b="1" i="0" u="none" strike="noStrike" dirty="0">
                          <a:solidFill>
                            <a:srgbClr val="000000"/>
                          </a:solidFill>
                          <a:effectLst/>
                          <a:latin typeface="Arial"/>
                        </a:rPr>
                        <a:t>APC</a:t>
                      </a:r>
                    </a:p>
                  </a:txBody>
                  <a:tcPr marL="5526" marR="5526" marT="5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FFFFFF"/>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FFFFFF"/>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US" sz="900" b="1" i="0" u="none" strike="noStrike" dirty="0">
                          <a:solidFill>
                            <a:srgbClr val="FFFFFF"/>
                          </a:solidFill>
                          <a:effectLst/>
                          <a:latin typeface="Arial"/>
                        </a:rPr>
                        <a:t>171</a:t>
                      </a:r>
                    </a:p>
                  </a:txBody>
                  <a:tcPr marL="5526" marR="5526" marT="5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r>
              <a:tr h="204470">
                <a:tc vMerge="1">
                  <a:txBody>
                    <a:bodyPr/>
                    <a:lstStyle/>
                    <a:p>
                      <a:endParaRPr lang="en-US"/>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ctr"/>
                      <a:r>
                        <a:rPr lang="en-US" sz="900" b="1" i="0" u="none" strike="noStrike" dirty="0" smtClean="0">
                          <a:solidFill>
                            <a:srgbClr val="000000"/>
                          </a:solidFill>
                          <a:effectLst/>
                          <a:latin typeface="Arial"/>
                        </a:rPr>
                        <a:t>Alexa Fluor ® 700</a:t>
                      </a:r>
                      <a:endParaRPr lang="en-US" sz="900" b="1" i="0" u="none" strike="noStrike" dirty="0">
                        <a:solidFill>
                          <a:srgbClr val="000000"/>
                        </a:solidFill>
                        <a:effectLst/>
                        <a:latin typeface="Arial"/>
                      </a:endParaRPr>
                    </a:p>
                  </a:txBody>
                  <a:tcPr marL="5526" marR="5526" marT="5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FFFFFF"/>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FFFFFF"/>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FFFFFF"/>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FFFFFF"/>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US" sz="900" b="1" i="0" u="none" strike="noStrike" dirty="0">
                          <a:solidFill>
                            <a:srgbClr val="FFFFFF"/>
                          </a:solidFill>
                          <a:effectLst/>
                          <a:latin typeface="Arial"/>
                        </a:rPr>
                        <a:t>65</a:t>
                      </a:r>
                    </a:p>
                  </a:txBody>
                  <a:tcPr marL="5526" marR="5526" marT="5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r>
              <a:tr h="204470">
                <a:tc vMerge="1">
                  <a:txBody>
                    <a:bodyPr/>
                    <a:lstStyle/>
                    <a:p>
                      <a:endParaRPr lang="en-US"/>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ctr"/>
                      <a:r>
                        <a:rPr lang="en-US" sz="900" b="1" i="0" u="none" strike="noStrike" dirty="0">
                          <a:solidFill>
                            <a:srgbClr val="000000"/>
                          </a:solidFill>
                          <a:effectLst/>
                          <a:latin typeface="Arial"/>
                        </a:rPr>
                        <a:t>APC-H7</a:t>
                      </a:r>
                    </a:p>
                  </a:txBody>
                  <a:tcPr marL="5526" marR="5526" marT="5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FFFFFF"/>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FFFFFF"/>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US" sz="900" b="1" i="0" u="none" strike="noStrike" dirty="0">
                          <a:solidFill>
                            <a:srgbClr val="FFFFFF"/>
                          </a:solidFill>
                          <a:effectLst/>
                          <a:latin typeface="Arial"/>
                        </a:rPr>
                        <a:t>48</a:t>
                      </a:r>
                    </a:p>
                  </a:txBody>
                  <a:tcPr marL="5526" marR="5526" marT="5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r>
              <a:tr h="204470">
                <a:tc rowSpan="3">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US" sz="1600" b="1" i="0" u="none" strike="noStrike" dirty="0">
                          <a:solidFill>
                            <a:srgbClr val="000000"/>
                          </a:solidFill>
                          <a:effectLst/>
                          <a:latin typeface="Arial"/>
                        </a:rPr>
                        <a:t> </a:t>
                      </a:r>
                    </a:p>
                  </a:txBody>
                  <a:tcPr marL="5526" marR="5526" marT="5526"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ctr"/>
                      <a:r>
                        <a:rPr lang="en-US" sz="900" b="1" i="0" u="none" strike="noStrike" dirty="0">
                          <a:solidFill>
                            <a:srgbClr val="000000"/>
                          </a:solidFill>
                          <a:effectLst/>
                          <a:latin typeface="Arial"/>
                        </a:rPr>
                        <a:t>PE</a:t>
                      </a:r>
                    </a:p>
                  </a:txBody>
                  <a:tcPr marL="5526" marR="5526" marT="5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US" sz="900" b="1" i="0" u="none" strike="noStrike" dirty="0">
                          <a:solidFill>
                            <a:srgbClr val="FFFFFF"/>
                          </a:solidFill>
                          <a:effectLst/>
                          <a:latin typeface="Arial"/>
                        </a:rPr>
                        <a:t>487</a:t>
                      </a:r>
                    </a:p>
                  </a:txBody>
                  <a:tcPr marL="5526" marR="5526" marT="5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FFFFFF"/>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r>
              <a:tr h="204470">
                <a:tc vMerge="1">
                  <a:txBody>
                    <a:bodyPr/>
                    <a:lstStyle/>
                    <a:p>
                      <a:endParaRPr lang="en-US"/>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ctr"/>
                      <a:r>
                        <a:rPr lang="en-US" sz="900" b="1" i="0" u="none" strike="noStrike" dirty="0">
                          <a:solidFill>
                            <a:srgbClr val="000000"/>
                          </a:solidFill>
                          <a:effectLst/>
                          <a:latin typeface="Arial"/>
                        </a:rPr>
                        <a:t>PE-CF594</a:t>
                      </a:r>
                    </a:p>
                  </a:txBody>
                  <a:tcPr marL="5526" marR="5526" marT="5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FFFFFF"/>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FFFFFF"/>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US" sz="900" b="1" i="0" u="none" strike="noStrike" dirty="0">
                          <a:solidFill>
                            <a:srgbClr val="FFFFFF"/>
                          </a:solidFill>
                          <a:effectLst/>
                          <a:latin typeface="Arial"/>
                        </a:rPr>
                        <a:t>712</a:t>
                      </a:r>
                    </a:p>
                  </a:txBody>
                  <a:tcPr marL="5526" marR="5526" marT="5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r>
              <a:tr h="204470">
                <a:tc vMerge="1">
                  <a:txBody>
                    <a:bodyPr/>
                    <a:lstStyle/>
                    <a:p>
                      <a:endParaRPr lang="en-US"/>
                    </a:p>
                  </a:txBody>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r" fontAlgn="ctr"/>
                      <a:r>
                        <a:rPr lang="en-US" sz="900" b="1" i="0" u="none" strike="noStrike" dirty="0">
                          <a:solidFill>
                            <a:srgbClr val="000000"/>
                          </a:solidFill>
                          <a:effectLst/>
                          <a:latin typeface="Arial"/>
                        </a:rPr>
                        <a:t>PE-Cy7</a:t>
                      </a:r>
                    </a:p>
                  </a:txBody>
                  <a:tcPr marL="5526" marR="5526" marT="5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0"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5FFE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FFFFFF"/>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FFFFFF"/>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000000"/>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US" sz="900" b="1" i="0" u="none" strike="noStrike" dirty="0">
                          <a:solidFill>
                            <a:srgbClr val="FFFFFF"/>
                          </a:solidFill>
                          <a:effectLst/>
                          <a:latin typeface="Calibri"/>
                        </a:rPr>
                        <a:t> </a:t>
                      </a:r>
                    </a:p>
                  </a:txBody>
                  <a:tcPr marL="5526" marR="5526" marT="5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ctr"/>
                      <a:r>
                        <a:rPr lang="en-US" sz="900" b="1" i="0" u="none" strike="noStrike" dirty="0">
                          <a:solidFill>
                            <a:srgbClr val="FFFFFF"/>
                          </a:solidFill>
                          <a:effectLst/>
                          <a:latin typeface="Arial"/>
                        </a:rPr>
                        <a:t>845</a:t>
                      </a:r>
                    </a:p>
                  </a:txBody>
                  <a:tcPr marL="5526" marR="5526" marT="55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r>
            </a:tbl>
          </a:graphicData>
        </a:graphic>
      </p:graphicFrame>
    </p:spTree>
    <p:extLst>
      <p:ext uri="{BB962C8B-B14F-4D97-AF65-F5344CB8AC3E}">
        <p14:creationId xmlns:p14="http://schemas.microsoft.com/office/powerpoint/2010/main" val="32806602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998" y="200025"/>
            <a:ext cx="7333602" cy="1143000"/>
          </a:xfrm>
        </p:spPr>
        <p:txBody>
          <a:bodyPr>
            <a:noAutofit/>
          </a:bodyPr>
          <a:lstStyle/>
          <a:p>
            <a:r>
              <a:rPr lang="en-US" sz="2600" dirty="0"/>
              <a:t>How To Minimize the Impact of Fluorescence Spillover to Maximize </a:t>
            </a:r>
            <a:r>
              <a:rPr lang="en-US" sz="2600" dirty="0" smtClean="0"/>
              <a:t>Resolution </a:t>
            </a:r>
            <a:endParaRPr lang="en-US" sz="2600" dirty="0"/>
          </a:p>
        </p:txBody>
      </p:sp>
      <p:pic>
        <p:nvPicPr>
          <p:cNvPr id="3"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b="-1617"/>
          <a:stretch/>
        </p:blipFill>
        <p:spPr bwMode="auto">
          <a:xfrm>
            <a:off x="3648835" y="2070177"/>
            <a:ext cx="1818515" cy="1847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Object 12"/>
          <p:cNvGraphicFramePr>
            <a:graphicFrameLocks noChangeAspect="1"/>
          </p:cNvGraphicFramePr>
          <p:nvPr>
            <p:extLst>
              <p:ext uri="{D42A27DB-BD31-4B8C-83A1-F6EECF244321}">
                <p14:modId xmlns:p14="http://schemas.microsoft.com/office/powerpoint/2010/main" val="3353950823"/>
              </p:ext>
            </p:extLst>
          </p:nvPr>
        </p:nvGraphicFramePr>
        <p:xfrm>
          <a:off x="2597150" y="1429796"/>
          <a:ext cx="3943350" cy="609600"/>
        </p:xfrm>
        <a:graphic>
          <a:graphicData uri="http://schemas.openxmlformats.org/presentationml/2006/ole">
            <mc:AlternateContent xmlns:mc="http://schemas.openxmlformats.org/markup-compatibility/2006">
              <mc:Choice xmlns:v="urn:schemas-microsoft-com:vml" Requires="v">
                <p:oleObj spid="_x0000_s19520" name="Equation" r:id="rId5" imgW="2438280" imgH="431640" progId="Equation.3">
                  <p:embed/>
                </p:oleObj>
              </mc:Choice>
              <mc:Fallback>
                <p:oleObj name="Equation" r:id="rId5" imgW="2438280" imgH="431640" progId="Equation.3">
                  <p:embed/>
                  <p:pic>
                    <p:nvPicPr>
                      <p:cNvPr id="0" name=""/>
                      <p:cNvPicPr>
                        <a:picLocks noChangeAspect="1" noChangeArrowheads="1"/>
                      </p:cNvPicPr>
                      <p:nvPr/>
                    </p:nvPicPr>
                    <p:blipFill>
                      <a:blip r:embed="rId6"/>
                      <a:srcRect/>
                      <a:stretch>
                        <a:fillRect/>
                      </a:stretch>
                    </p:blipFill>
                    <p:spPr bwMode="auto">
                      <a:xfrm>
                        <a:off x="2597150" y="1429796"/>
                        <a:ext cx="3943350" cy="609600"/>
                      </a:xfrm>
                      <a:prstGeom prst="rect">
                        <a:avLst/>
                      </a:prstGeom>
                      <a:noFill/>
                      <a:ln>
                        <a:noFill/>
                      </a:ln>
                    </p:spPr>
                  </p:pic>
                </p:oleObj>
              </mc:Fallback>
            </mc:AlternateContent>
          </a:graphicData>
        </a:graphic>
      </p:graphicFrame>
      <p:sp>
        <p:nvSpPr>
          <p:cNvPr id="16" name="TextBox 15"/>
          <p:cNvSpPr txBox="1"/>
          <p:nvPr/>
        </p:nvSpPr>
        <p:spPr>
          <a:xfrm>
            <a:off x="304801" y="4280658"/>
            <a:ext cx="3505200" cy="1323439"/>
          </a:xfrm>
          <a:prstGeom prst="rect">
            <a:avLst/>
          </a:prstGeom>
          <a:noFill/>
        </p:spPr>
        <p:txBody>
          <a:bodyPr wrap="square" rtlCol="0">
            <a:spAutoFit/>
          </a:bodyPr>
          <a:lstStyle/>
          <a:p>
            <a:pPr algn="ctr"/>
            <a:r>
              <a:rPr lang="en-US" sz="2000" dirty="0" smtClean="0">
                <a:solidFill>
                  <a:srgbClr val="000099"/>
                </a:solidFill>
                <a:latin typeface="Arial" pitchFamily="34" charset="0"/>
                <a:cs typeface="Arial" pitchFamily="34" charset="0"/>
              </a:rPr>
              <a:t>Understanding the impact of fluorescence spillover on spread is the key to good panel design.</a:t>
            </a:r>
            <a:endParaRPr lang="en-US" sz="2000" dirty="0">
              <a:solidFill>
                <a:srgbClr val="000099"/>
              </a:solidFill>
              <a:latin typeface="Arial" pitchFamily="34" charset="0"/>
              <a:cs typeface="Arial" pitchFamily="34" charset="0"/>
            </a:endParaRPr>
          </a:p>
        </p:txBody>
      </p:sp>
      <p:sp>
        <p:nvSpPr>
          <p:cNvPr id="29" name="Rectangle 28"/>
          <p:cNvSpPr/>
          <p:nvPr/>
        </p:nvSpPr>
        <p:spPr>
          <a:xfrm>
            <a:off x="7316260" y="2131288"/>
            <a:ext cx="1476770" cy="90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p:nvSpPr>
        <p:spPr>
          <a:xfrm>
            <a:off x="3920832" y="2124364"/>
            <a:ext cx="1476770" cy="90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p:nvSpPr>
        <p:spPr>
          <a:xfrm>
            <a:off x="7534567" y="3733114"/>
            <a:ext cx="957895" cy="90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p:nvSpPr>
        <p:spPr>
          <a:xfrm>
            <a:off x="4191000" y="3717640"/>
            <a:ext cx="957895" cy="90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p:nvSpPr>
        <p:spPr>
          <a:xfrm rot="16200000">
            <a:off x="3249082" y="2935046"/>
            <a:ext cx="957895" cy="90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p:nvSpPr>
        <p:spPr>
          <a:xfrm rot="16200000">
            <a:off x="6638826" y="2920975"/>
            <a:ext cx="957895" cy="90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3" name="Group 22"/>
          <p:cNvGrpSpPr/>
          <p:nvPr/>
        </p:nvGrpSpPr>
        <p:grpSpPr>
          <a:xfrm>
            <a:off x="5276850" y="2353292"/>
            <a:ext cx="3548034" cy="923330"/>
            <a:chOff x="5276850" y="2353292"/>
            <a:chExt cx="3548034" cy="923330"/>
          </a:xfrm>
        </p:grpSpPr>
        <p:cxnSp>
          <p:nvCxnSpPr>
            <p:cNvPr id="33" name="Straight Arrow Connector 32"/>
            <p:cNvCxnSpPr/>
            <p:nvPr/>
          </p:nvCxnSpPr>
          <p:spPr>
            <a:xfrm flipH="1">
              <a:off x="5276850" y="2791931"/>
              <a:ext cx="381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2" name="TextBox 51"/>
            <p:cNvSpPr txBox="1"/>
            <p:nvPr/>
          </p:nvSpPr>
          <p:spPr>
            <a:xfrm>
              <a:off x="5672025" y="2353292"/>
              <a:ext cx="3152859" cy="923330"/>
            </a:xfrm>
            <a:prstGeom prst="rect">
              <a:avLst/>
            </a:prstGeom>
            <a:noFill/>
          </p:spPr>
          <p:txBody>
            <a:bodyPr wrap="square" rtlCol="0">
              <a:spAutoFit/>
            </a:bodyPr>
            <a:lstStyle/>
            <a:p>
              <a:r>
                <a:rPr lang="en-US" dirty="0" smtClean="0">
                  <a:solidFill>
                    <a:srgbClr val="000099"/>
                  </a:solidFill>
                  <a:latin typeface="Arial" pitchFamily="34" charset="0"/>
                  <a:cs typeface="Arial" pitchFamily="34" charset="0"/>
                </a:rPr>
                <a:t>How can we improve the resolution of this double positive population?</a:t>
              </a:r>
            </a:p>
          </p:txBody>
        </p:sp>
      </p:grpSp>
      <p:sp>
        <p:nvSpPr>
          <p:cNvPr id="42" name="TextBox 41"/>
          <p:cNvSpPr txBox="1"/>
          <p:nvPr/>
        </p:nvSpPr>
        <p:spPr>
          <a:xfrm>
            <a:off x="4281584" y="3737716"/>
            <a:ext cx="593432" cy="338554"/>
          </a:xfrm>
          <a:prstGeom prst="rect">
            <a:avLst/>
          </a:prstGeom>
          <a:solidFill>
            <a:schemeClr val="bg1"/>
          </a:solidFill>
        </p:spPr>
        <p:txBody>
          <a:bodyPr wrap="none" rtlCol="0">
            <a:spAutoFit/>
          </a:bodyPr>
          <a:lstStyle/>
          <a:p>
            <a:r>
              <a:rPr lang="en-US" sz="1600" b="1" dirty="0" smtClean="0">
                <a:solidFill>
                  <a:srgbClr val="000099"/>
                </a:solidFill>
                <a:latin typeface="Arial" pitchFamily="34" charset="0"/>
                <a:cs typeface="Arial" pitchFamily="34" charset="0"/>
              </a:rPr>
              <a:t>CD3</a:t>
            </a:r>
            <a:endParaRPr lang="en-US" sz="1600" b="1" dirty="0">
              <a:solidFill>
                <a:srgbClr val="000099"/>
              </a:solidFill>
              <a:latin typeface="Arial" pitchFamily="34" charset="0"/>
              <a:cs typeface="Arial" pitchFamily="34" charset="0"/>
            </a:endParaRPr>
          </a:p>
        </p:txBody>
      </p:sp>
      <p:sp>
        <p:nvSpPr>
          <p:cNvPr id="45" name="TextBox 44"/>
          <p:cNvSpPr txBox="1"/>
          <p:nvPr/>
        </p:nvSpPr>
        <p:spPr>
          <a:xfrm rot="16200000">
            <a:off x="3250656" y="2722139"/>
            <a:ext cx="707245" cy="338554"/>
          </a:xfrm>
          <a:prstGeom prst="rect">
            <a:avLst/>
          </a:prstGeom>
          <a:solidFill>
            <a:schemeClr val="bg1"/>
          </a:solidFill>
        </p:spPr>
        <p:txBody>
          <a:bodyPr wrap="none" rtlCol="0">
            <a:spAutoFit/>
          </a:bodyPr>
          <a:lstStyle/>
          <a:p>
            <a:r>
              <a:rPr lang="en-US" sz="1600" b="1" dirty="0" smtClean="0">
                <a:solidFill>
                  <a:srgbClr val="000099"/>
                </a:solidFill>
                <a:latin typeface="Arial" pitchFamily="34" charset="0"/>
                <a:cs typeface="Arial" pitchFamily="34" charset="0"/>
              </a:rPr>
              <a:t>CD56</a:t>
            </a:r>
            <a:endParaRPr lang="en-US" sz="1600" b="1" dirty="0">
              <a:solidFill>
                <a:srgbClr val="000099"/>
              </a:solidFill>
              <a:latin typeface="Arial" pitchFamily="34" charset="0"/>
              <a:cs typeface="Arial" pitchFamily="34" charset="0"/>
            </a:endParaRPr>
          </a:p>
        </p:txBody>
      </p:sp>
      <p:sp>
        <p:nvSpPr>
          <p:cNvPr id="49" name="Rectangle 48"/>
          <p:cNvSpPr/>
          <p:nvPr/>
        </p:nvSpPr>
        <p:spPr>
          <a:xfrm>
            <a:off x="3790085" y="4005935"/>
            <a:ext cx="1576430" cy="146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18" name="Rectangle 17"/>
          <p:cNvSpPr/>
          <p:nvPr/>
        </p:nvSpPr>
        <p:spPr>
          <a:xfrm>
            <a:off x="7307012" y="2117439"/>
            <a:ext cx="1517872" cy="11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646555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998" y="200025"/>
            <a:ext cx="7333602" cy="1143000"/>
          </a:xfrm>
        </p:spPr>
        <p:txBody>
          <a:bodyPr>
            <a:noAutofit/>
          </a:bodyPr>
          <a:lstStyle/>
          <a:p>
            <a:r>
              <a:rPr lang="en-US" sz="2600" dirty="0"/>
              <a:t>How To Minimize the Impact of Fluorescence Spillover to Maximize </a:t>
            </a:r>
            <a:r>
              <a:rPr lang="en-US" sz="2600" dirty="0" smtClean="0"/>
              <a:t>Resolution </a:t>
            </a:r>
            <a:endParaRPr lang="en-US" sz="2600" dirty="0"/>
          </a:p>
        </p:txBody>
      </p:sp>
      <p:pic>
        <p:nvPicPr>
          <p:cNvPr id="3"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b="-1617"/>
          <a:stretch/>
        </p:blipFill>
        <p:spPr bwMode="auto">
          <a:xfrm>
            <a:off x="3648835" y="2070177"/>
            <a:ext cx="1818515" cy="1847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707186" y="2234629"/>
            <a:ext cx="1066799" cy="1077218"/>
          </a:xfrm>
          <a:prstGeom prst="rect">
            <a:avLst/>
          </a:prstGeom>
          <a:noFill/>
        </p:spPr>
        <p:txBody>
          <a:bodyPr wrap="square" rtlCol="0">
            <a:spAutoFit/>
          </a:bodyPr>
          <a:lstStyle/>
          <a:p>
            <a:pPr algn="ctr">
              <a:defRPr/>
            </a:pPr>
            <a:r>
              <a:rPr lang="en-US" sz="1600" kern="0" dirty="0" smtClean="0">
                <a:solidFill>
                  <a:srgbClr val="000099"/>
                </a:solidFill>
                <a:latin typeface="Arial"/>
              </a:rPr>
              <a:t>Use a brighter </a:t>
            </a:r>
            <a:r>
              <a:rPr lang="en-US" sz="1600" kern="0" dirty="0" err="1" smtClean="0">
                <a:solidFill>
                  <a:srgbClr val="000099"/>
                </a:solidFill>
                <a:latin typeface="Arial"/>
              </a:rPr>
              <a:t>fluor</a:t>
            </a:r>
            <a:r>
              <a:rPr lang="en-US" sz="1600" kern="0" dirty="0" smtClean="0">
                <a:solidFill>
                  <a:srgbClr val="000099"/>
                </a:solidFill>
                <a:latin typeface="Arial"/>
              </a:rPr>
              <a:t> for CD56</a:t>
            </a:r>
          </a:p>
        </p:txBody>
      </p:sp>
      <p:sp>
        <p:nvSpPr>
          <p:cNvPr id="10" name="TextBox 9"/>
          <p:cNvSpPr txBox="1"/>
          <p:nvPr/>
        </p:nvSpPr>
        <p:spPr>
          <a:xfrm>
            <a:off x="2431187" y="2234009"/>
            <a:ext cx="1066799" cy="1323439"/>
          </a:xfrm>
          <a:prstGeom prst="rect">
            <a:avLst/>
          </a:prstGeom>
          <a:noFill/>
        </p:spPr>
        <p:txBody>
          <a:bodyPr wrap="square" rtlCol="0">
            <a:spAutoFit/>
          </a:bodyPr>
          <a:lstStyle/>
          <a:p>
            <a:pPr algn="ctr">
              <a:defRPr/>
            </a:pPr>
            <a:r>
              <a:rPr lang="en-US" sz="1600" kern="0" dirty="0" smtClean="0">
                <a:solidFill>
                  <a:srgbClr val="000099"/>
                </a:solidFill>
                <a:latin typeface="Arial"/>
              </a:rPr>
              <a:t>Titrate the CD3 to reduce the spread.</a:t>
            </a:r>
          </a:p>
        </p:txBody>
      </p:sp>
      <p:sp>
        <p:nvSpPr>
          <p:cNvPr id="12" name="TextBox 11"/>
          <p:cNvSpPr txBox="1"/>
          <p:nvPr/>
        </p:nvSpPr>
        <p:spPr>
          <a:xfrm>
            <a:off x="4578299" y="4111381"/>
            <a:ext cx="2474641" cy="1077218"/>
          </a:xfrm>
          <a:prstGeom prst="rect">
            <a:avLst/>
          </a:prstGeom>
          <a:noFill/>
        </p:spPr>
        <p:txBody>
          <a:bodyPr wrap="square" rtlCol="0">
            <a:spAutoFit/>
          </a:bodyPr>
          <a:lstStyle/>
          <a:p>
            <a:pPr algn="ctr">
              <a:defRPr/>
            </a:pPr>
            <a:r>
              <a:rPr lang="en-US" sz="1600" kern="0" dirty="0" smtClean="0">
                <a:solidFill>
                  <a:srgbClr val="000099"/>
                </a:solidFill>
                <a:latin typeface="Arial"/>
              </a:rPr>
              <a:t>Use a </a:t>
            </a:r>
            <a:r>
              <a:rPr lang="en-US" sz="1600" kern="0" dirty="0" err="1" smtClean="0">
                <a:solidFill>
                  <a:srgbClr val="000099"/>
                </a:solidFill>
                <a:latin typeface="Arial"/>
              </a:rPr>
              <a:t>fluor</a:t>
            </a:r>
            <a:r>
              <a:rPr lang="en-US" sz="1600" kern="0" dirty="0" smtClean="0">
                <a:solidFill>
                  <a:srgbClr val="000099"/>
                </a:solidFill>
                <a:latin typeface="Arial"/>
              </a:rPr>
              <a:t> </a:t>
            </a:r>
          </a:p>
          <a:p>
            <a:pPr algn="ctr">
              <a:defRPr/>
            </a:pPr>
            <a:r>
              <a:rPr lang="en-US" sz="1600" kern="0" dirty="0" smtClean="0">
                <a:solidFill>
                  <a:srgbClr val="000099"/>
                </a:solidFill>
                <a:latin typeface="Arial"/>
              </a:rPr>
              <a:t>for  CD3 with less </a:t>
            </a:r>
          </a:p>
          <a:p>
            <a:pPr algn="ctr">
              <a:defRPr/>
            </a:pPr>
            <a:r>
              <a:rPr lang="en-US" sz="1600" kern="0" dirty="0" smtClean="0">
                <a:solidFill>
                  <a:srgbClr val="000099"/>
                </a:solidFill>
                <a:latin typeface="Arial"/>
              </a:rPr>
              <a:t>spillover into the </a:t>
            </a:r>
          </a:p>
          <a:p>
            <a:pPr algn="ctr">
              <a:defRPr/>
            </a:pPr>
            <a:r>
              <a:rPr lang="en-US" sz="1600" kern="0" dirty="0" smtClean="0">
                <a:solidFill>
                  <a:srgbClr val="000099"/>
                </a:solidFill>
                <a:latin typeface="Arial"/>
              </a:rPr>
              <a:t>CD56 detector.</a:t>
            </a:r>
          </a:p>
        </p:txBody>
      </p:sp>
      <p:graphicFrame>
        <p:nvGraphicFramePr>
          <p:cNvPr id="13" name="Object 12"/>
          <p:cNvGraphicFramePr>
            <a:graphicFrameLocks noChangeAspect="1"/>
          </p:cNvGraphicFramePr>
          <p:nvPr>
            <p:extLst>
              <p:ext uri="{D42A27DB-BD31-4B8C-83A1-F6EECF244321}">
                <p14:modId xmlns:p14="http://schemas.microsoft.com/office/powerpoint/2010/main" val="3871760038"/>
              </p:ext>
            </p:extLst>
          </p:nvPr>
        </p:nvGraphicFramePr>
        <p:xfrm>
          <a:off x="2597150" y="1429796"/>
          <a:ext cx="3943350" cy="609600"/>
        </p:xfrm>
        <a:graphic>
          <a:graphicData uri="http://schemas.openxmlformats.org/presentationml/2006/ole">
            <mc:AlternateContent xmlns:mc="http://schemas.openxmlformats.org/markup-compatibility/2006">
              <mc:Choice xmlns:v="urn:schemas-microsoft-com:vml" Requires="v">
                <p:oleObj spid="_x0000_s11381" name="Equation" r:id="rId5" imgW="2438280" imgH="431640" progId="Equation.3">
                  <p:embed/>
                </p:oleObj>
              </mc:Choice>
              <mc:Fallback>
                <p:oleObj name="Equation" r:id="rId5" imgW="2438280" imgH="431640" progId="Equation.3">
                  <p:embed/>
                  <p:pic>
                    <p:nvPicPr>
                      <p:cNvPr id="0" name=""/>
                      <p:cNvPicPr>
                        <a:picLocks noChangeAspect="1" noChangeArrowheads="1"/>
                      </p:cNvPicPr>
                      <p:nvPr/>
                    </p:nvPicPr>
                    <p:blipFill>
                      <a:blip r:embed="rId6"/>
                      <a:srcRect/>
                      <a:stretch>
                        <a:fillRect/>
                      </a:stretch>
                    </p:blipFill>
                    <p:spPr bwMode="auto">
                      <a:xfrm>
                        <a:off x="2597150" y="1429796"/>
                        <a:ext cx="3943350" cy="609600"/>
                      </a:xfrm>
                      <a:prstGeom prst="rect">
                        <a:avLst/>
                      </a:prstGeom>
                      <a:noFill/>
                      <a:ln>
                        <a:noFill/>
                      </a:ln>
                    </p:spPr>
                  </p:pic>
                </p:oleObj>
              </mc:Fallback>
            </mc:AlternateContent>
          </a:graphicData>
        </a:graphic>
      </p:graphicFrame>
      <p:cxnSp>
        <p:nvCxnSpPr>
          <p:cNvPr id="14" name="Straight Arrow Connector 13"/>
          <p:cNvCxnSpPr/>
          <p:nvPr/>
        </p:nvCxnSpPr>
        <p:spPr bwMode="auto">
          <a:xfrm flipV="1">
            <a:off x="6657681" y="1325511"/>
            <a:ext cx="0" cy="381000"/>
          </a:xfrm>
          <a:prstGeom prst="straightConnector1">
            <a:avLst/>
          </a:prstGeom>
          <a:noFill/>
          <a:ln w="57150" cap="flat" cmpd="sng" algn="ctr">
            <a:solidFill>
              <a:srgbClr val="003AAE"/>
            </a:solidFill>
            <a:prstDash val="solid"/>
            <a:headEnd type="none" w="med" len="med"/>
            <a:tailEnd type="arrow"/>
          </a:ln>
          <a:effectLst>
            <a:outerShdw blurRad="40000" dist="23000" dir="5400000" rotWithShape="0">
              <a:srgbClr val="000000">
                <a:alpha val="35000"/>
              </a:srgbClr>
            </a:outerShdw>
          </a:effectLst>
        </p:spPr>
      </p:cxnSp>
      <p:cxnSp>
        <p:nvCxnSpPr>
          <p:cNvPr id="15" name="Straight Arrow Connector 14"/>
          <p:cNvCxnSpPr/>
          <p:nvPr/>
        </p:nvCxnSpPr>
        <p:spPr bwMode="auto">
          <a:xfrm>
            <a:off x="6657681" y="1706511"/>
            <a:ext cx="0" cy="381000"/>
          </a:xfrm>
          <a:prstGeom prst="straightConnector1">
            <a:avLst/>
          </a:prstGeom>
          <a:noFill/>
          <a:ln w="57150" cap="flat" cmpd="sng" algn="ctr">
            <a:solidFill>
              <a:srgbClr val="003AAE"/>
            </a:solidFill>
            <a:prstDash val="solid"/>
            <a:headEnd type="none" w="med" len="med"/>
            <a:tailEnd type="arrow"/>
          </a:ln>
          <a:effectLst>
            <a:outerShdw blurRad="40000" dist="23000" dir="5400000" rotWithShape="0">
              <a:srgbClr val="000000">
                <a:alpha val="35000"/>
              </a:srgbClr>
            </a:outerShdw>
          </a:effectLst>
        </p:spPr>
      </p:cxnSp>
      <p:sp>
        <p:nvSpPr>
          <p:cNvPr id="16" name="TextBox 15"/>
          <p:cNvSpPr txBox="1"/>
          <p:nvPr/>
        </p:nvSpPr>
        <p:spPr>
          <a:xfrm>
            <a:off x="304801" y="4280658"/>
            <a:ext cx="3505200" cy="1323439"/>
          </a:xfrm>
          <a:prstGeom prst="rect">
            <a:avLst/>
          </a:prstGeom>
          <a:noFill/>
        </p:spPr>
        <p:txBody>
          <a:bodyPr wrap="square" rtlCol="0">
            <a:spAutoFit/>
          </a:bodyPr>
          <a:lstStyle/>
          <a:p>
            <a:pPr algn="ctr"/>
            <a:r>
              <a:rPr lang="en-US" sz="2000" dirty="0" smtClean="0">
                <a:solidFill>
                  <a:srgbClr val="000099"/>
                </a:solidFill>
                <a:latin typeface="Arial" pitchFamily="34" charset="0"/>
                <a:cs typeface="Arial" pitchFamily="34" charset="0"/>
              </a:rPr>
              <a:t>Understanding the impact of fluorescence spillover on spread is the key to good panel design.</a:t>
            </a:r>
            <a:endParaRPr lang="en-US" sz="2000" dirty="0">
              <a:solidFill>
                <a:srgbClr val="000099"/>
              </a:solidFill>
              <a:latin typeface="Arial" pitchFamily="34" charset="0"/>
              <a:cs typeface="Arial" pitchFamily="34" charset="0"/>
            </a:endParaRPr>
          </a:p>
        </p:txBody>
      </p:sp>
      <p:sp>
        <p:nvSpPr>
          <p:cNvPr id="29" name="Rectangle 28"/>
          <p:cNvSpPr/>
          <p:nvPr/>
        </p:nvSpPr>
        <p:spPr>
          <a:xfrm>
            <a:off x="7316260" y="2131288"/>
            <a:ext cx="1476770" cy="90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p:nvSpPr>
        <p:spPr>
          <a:xfrm>
            <a:off x="3920832" y="2124364"/>
            <a:ext cx="1476770" cy="90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p:nvSpPr>
        <p:spPr>
          <a:xfrm>
            <a:off x="7534567" y="3733114"/>
            <a:ext cx="957895" cy="90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p:nvSpPr>
        <p:spPr>
          <a:xfrm>
            <a:off x="4191000" y="3717640"/>
            <a:ext cx="957895" cy="90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p:nvSpPr>
        <p:spPr>
          <a:xfrm rot="16200000">
            <a:off x="3249082" y="2935046"/>
            <a:ext cx="957895" cy="90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p:nvSpPr>
        <p:spPr>
          <a:xfrm rot="16200000">
            <a:off x="6638826" y="2920975"/>
            <a:ext cx="957895" cy="90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TextBox 41"/>
          <p:cNvSpPr txBox="1"/>
          <p:nvPr/>
        </p:nvSpPr>
        <p:spPr>
          <a:xfrm>
            <a:off x="4281584" y="3737716"/>
            <a:ext cx="593432" cy="338554"/>
          </a:xfrm>
          <a:prstGeom prst="rect">
            <a:avLst/>
          </a:prstGeom>
          <a:solidFill>
            <a:schemeClr val="bg1"/>
          </a:solidFill>
        </p:spPr>
        <p:txBody>
          <a:bodyPr wrap="none" rtlCol="0">
            <a:spAutoFit/>
          </a:bodyPr>
          <a:lstStyle/>
          <a:p>
            <a:r>
              <a:rPr lang="en-US" sz="1600" b="1" dirty="0" smtClean="0">
                <a:solidFill>
                  <a:srgbClr val="000099"/>
                </a:solidFill>
                <a:latin typeface="Arial" pitchFamily="34" charset="0"/>
                <a:cs typeface="Arial" pitchFamily="34" charset="0"/>
              </a:rPr>
              <a:t>CD3</a:t>
            </a:r>
            <a:endParaRPr lang="en-US" sz="1600" b="1" dirty="0">
              <a:solidFill>
                <a:srgbClr val="000099"/>
              </a:solidFill>
              <a:latin typeface="Arial" pitchFamily="34" charset="0"/>
              <a:cs typeface="Arial" pitchFamily="34" charset="0"/>
            </a:endParaRPr>
          </a:p>
        </p:txBody>
      </p:sp>
      <p:grpSp>
        <p:nvGrpSpPr>
          <p:cNvPr id="28" name="Group 27"/>
          <p:cNvGrpSpPr/>
          <p:nvPr/>
        </p:nvGrpSpPr>
        <p:grpSpPr>
          <a:xfrm>
            <a:off x="225712" y="2058453"/>
            <a:ext cx="3355688" cy="2034380"/>
            <a:chOff x="225712" y="2058453"/>
            <a:chExt cx="3355688" cy="2034380"/>
          </a:xfrm>
        </p:grpSpPr>
        <p:pic>
          <p:nvPicPr>
            <p:cNvPr id="4" name="Picture 11"/>
            <p:cNvPicPr>
              <a:picLocks noChangeAspect="1" noChangeArrowheads="1"/>
            </p:cNvPicPr>
            <p:nvPr/>
          </p:nvPicPr>
          <p:blipFill rotWithShape="1">
            <a:blip r:embed="rId7">
              <a:extLst>
                <a:ext uri="{28A0092B-C50C-407E-A947-70E740481C1C}">
                  <a14:useLocalDpi xmlns:a14="http://schemas.microsoft.com/office/drawing/2010/main" val="0"/>
                </a:ext>
              </a:extLst>
            </a:blip>
            <a:srcRect b="-2175"/>
            <a:stretch/>
          </p:blipFill>
          <p:spPr bwMode="auto">
            <a:xfrm>
              <a:off x="448435" y="2058453"/>
              <a:ext cx="1818515" cy="1858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bwMode="auto">
            <a:xfrm flipH="1">
              <a:off x="2266950" y="3277646"/>
              <a:ext cx="1314450" cy="0"/>
            </a:xfrm>
            <a:prstGeom prst="straightConnector1">
              <a:avLst/>
            </a:prstGeom>
            <a:noFill/>
            <a:ln w="38100" cap="flat" cmpd="sng" algn="ctr">
              <a:solidFill>
                <a:srgbClr val="003AAE"/>
              </a:solidFill>
              <a:prstDash val="solid"/>
              <a:headEnd type="none" w="med" len="med"/>
              <a:tailEnd type="arrow"/>
            </a:ln>
            <a:effectLst>
              <a:outerShdw blurRad="40000" dist="23000" dir="5400000" rotWithShape="0">
                <a:srgbClr val="000000">
                  <a:alpha val="35000"/>
                </a:srgbClr>
              </a:outerShdw>
            </a:effectLst>
          </p:spPr>
        </p:cxnSp>
        <p:sp>
          <p:nvSpPr>
            <p:cNvPr id="31" name="Rectangle 30"/>
            <p:cNvSpPr/>
            <p:nvPr/>
          </p:nvSpPr>
          <p:spPr>
            <a:xfrm>
              <a:off x="728596" y="2117440"/>
              <a:ext cx="1476770" cy="90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p:nvSpPr>
          <p:spPr>
            <a:xfrm>
              <a:off x="933447" y="3713922"/>
              <a:ext cx="957895" cy="90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p:nvSpPr>
          <p:spPr>
            <a:xfrm rot="16200000">
              <a:off x="56847" y="2847521"/>
              <a:ext cx="957895" cy="90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1016707" y="3754279"/>
              <a:ext cx="593432" cy="338554"/>
            </a:xfrm>
            <a:prstGeom prst="rect">
              <a:avLst/>
            </a:prstGeom>
            <a:solidFill>
              <a:schemeClr val="bg1"/>
            </a:solidFill>
          </p:spPr>
          <p:txBody>
            <a:bodyPr wrap="none" rtlCol="0">
              <a:spAutoFit/>
            </a:bodyPr>
            <a:lstStyle/>
            <a:p>
              <a:r>
                <a:rPr lang="en-US" sz="1600" b="1" dirty="0" smtClean="0">
                  <a:solidFill>
                    <a:srgbClr val="000099"/>
                  </a:solidFill>
                  <a:latin typeface="Arial" pitchFamily="34" charset="0"/>
                  <a:cs typeface="Arial" pitchFamily="34" charset="0"/>
                </a:rPr>
                <a:t>CD3</a:t>
              </a:r>
              <a:endParaRPr lang="en-US" sz="1600" b="1" dirty="0">
                <a:solidFill>
                  <a:srgbClr val="000099"/>
                </a:solidFill>
                <a:latin typeface="Arial" pitchFamily="34" charset="0"/>
                <a:cs typeface="Arial" pitchFamily="34" charset="0"/>
              </a:endParaRPr>
            </a:p>
          </p:txBody>
        </p:sp>
        <p:sp>
          <p:nvSpPr>
            <p:cNvPr id="43" name="TextBox 42"/>
            <p:cNvSpPr txBox="1"/>
            <p:nvPr/>
          </p:nvSpPr>
          <p:spPr>
            <a:xfrm rot="16200000">
              <a:off x="41366" y="2778245"/>
              <a:ext cx="707245" cy="338554"/>
            </a:xfrm>
            <a:prstGeom prst="rect">
              <a:avLst/>
            </a:prstGeom>
            <a:solidFill>
              <a:schemeClr val="bg1"/>
            </a:solidFill>
          </p:spPr>
          <p:txBody>
            <a:bodyPr wrap="none" rtlCol="0">
              <a:spAutoFit/>
            </a:bodyPr>
            <a:lstStyle/>
            <a:p>
              <a:r>
                <a:rPr lang="en-US" sz="1600" b="1" dirty="0" smtClean="0">
                  <a:solidFill>
                    <a:srgbClr val="000099"/>
                  </a:solidFill>
                  <a:latin typeface="Arial" pitchFamily="34" charset="0"/>
                  <a:cs typeface="Arial" pitchFamily="34" charset="0"/>
                </a:rPr>
                <a:t>CD56</a:t>
              </a:r>
              <a:endParaRPr lang="en-US" sz="1600" b="1" dirty="0">
                <a:solidFill>
                  <a:srgbClr val="000099"/>
                </a:solidFill>
                <a:latin typeface="Arial" pitchFamily="34" charset="0"/>
                <a:cs typeface="Arial" pitchFamily="34" charset="0"/>
              </a:endParaRPr>
            </a:p>
          </p:txBody>
        </p:sp>
      </p:grpSp>
      <p:grpSp>
        <p:nvGrpSpPr>
          <p:cNvPr id="32" name="Group 31"/>
          <p:cNvGrpSpPr/>
          <p:nvPr/>
        </p:nvGrpSpPr>
        <p:grpSpPr>
          <a:xfrm>
            <a:off x="5476875" y="3657600"/>
            <a:ext cx="3353089" cy="2453920"/>
            <a:chOff x="5476875" y="3657600"/>
            <a:chExt cx="3353089" cy="2453920"/>
          </a:xfrm>
        </p:grpSpPr>
        <p:cxnSp>
          <p:nvCxnSpPr>
            <p:cNvPr id="11" name="Straight Arrow Connector 10"/>
            <p:cNvCxnSpPr/>
            <p:nvPr/>
          </p:nvCxnSpPr>
          <p:spPr bwMode="auto">
            <a:xfrm>
              <a:off x="5476875" y="3657600"/>
              <a:ext cx="1390650" cy="609600"/>
            </a:xfrm>
            <a:prstGeom prst="straightConnector1">
              <a:avLst/>
            </a:prstGeom>
            <a:noFill/>
            <a:ln w="38100" cap="flat" cmpd="sng" algn="ctr">
              <a:solidFill>
                <a:srgbClr val="003AAE"/>
              </a:solidFill>
              <a:prstDash val="solid"/>
              <a:headEnd type="none" w="med" len="med"/>
              <a:tailEnd type="arrow"/>
            </a:ln>
            <a:effectLst>
              <a:outerShdw blurRad="40000" dist="23000" dir="5400000" rotWithShape="0">
                <a:srgbClr val="000000">
                  <a:alpha val="35000"/>
                </a:srgbClr>
              </a:outerShdw>
            </a:effectLst>
          </p:spPr>
        </p:cxnSp>
        <p:grpSp>
          <p:nvGrpSpPr>
            <p:cNvPr id="26" name="Group 25"/>
            <p:cNvGrpSpPr/>
            <p:nvPr/>
          </p:nvGrpSpPr>
          <p:grpSpPr>
            <a:xfrm>
              <a:off x="7011449" y="4092013"/>
              <a:ext cx="1818515" cy="1847935"/>
              <a:chOff x="7011449" y="4264509"/>
              <a:chExt cx="1818515" cy="1847935"/>
            </a:xfrm>
          </p:grpSpPr>
          <p:pic>
            <p:nvPicPr>
              <p:cNvPr id="20"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b="-1617"/>
              <a:stretch/>
            </p:blipFill>
            <p:spPr bwMode="auto">
              <a:xfrm>
                <a:off x="7011449" y="4264509"/>
                <a:ext cx="1818515" cy="1847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8238164" y="4613580"/>
                <a:ext cx="475962" cy="11522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77" name="Picture 37"/>
              <p:cNvPicPr>
                <a:picLocks noChangeAspect="1" noChangeArrowheads="1"/>
              </p:cNvPicPr>
              <p:nvPr/>
            </p:nvPicPr>
            <p:blipFill rotWithShape="1">
              <a:blip r:embed="rId8">
                <a:extLst>
                  <a:ext uri="{28A0092B-C50C-407E-A947-70E740481C1C}">
                    <a14:useLocalDpi xmlns:a14="http://schemas.microsoft.com/office/drawing/2010/main" val="0"/>
                  </a:ext>
                </a:extLst>
              </a:blip>
              <a:srcRect l="48505" t="22377" r="24319" b="18387"/>
              <a:stretch/>
            </p:blipFill>
            <p:spPr bwMode="auto">
              <a:xfrm>
                <a:off x="8247517" y="4660324"/>
                <a:ext cx="494199" cy="1077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7307012" y="4324929"/>
                <a:ext cx="1476770" cy="90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5" name="Rectangle 34"/>
            <p:cNvSpPr/>
            <p:nvPr/>
          </p:nvSpPr>
          <p:spPr>
            <a:xfrm>
              <a:off x="7605098" y="5748132"/>
              <a:ext cx="957895" cy="90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Rectangle 40"/>
            <p:cNvSpPr/>
            <p:nvPr/>
          </p:nvSpPr>
          <p:spPr>
            <a:xfrm rot="16200000">
              <a:off x="6620354" y="5066334"/>
              <a:ext cx="957895" cy="90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TextBox 46"/>
            <p:cNvSpPr txBox="1"/>
            <p:nvPr/>
          </p:nvSpPr>
          <p:spPr>
            <a:xfrm rot="16200000">
              <a:off x="6623546" y="4700024"/>
              <a:ext cx="707245" cy="338554"/>
            </a:xfrm>
            <a:prstGeom prst="rect">
              <a:avLst/>
            </a:prstGeom>
            <a:solidFill>
              <a:schemeClr val="bg1"/>
            </a:solidFill>
          </p:spPr>
          <p:txBody>
            <a:bodyPr wrap="none" rtlCol="0">
              <a:spAutoFit/>
            </a:bodyPr>
            <a:lstStyle/>
            <a:p>
              <a:r>
                <a:rPr lang="en-US" sz="1600" b="1" dirty="0" smtClean="0">
                  <a:solidFill>
                    <a:srgbClr val="000099"/>
                  </a:solidFill>
                  <a:latin typeface="Arial" pitchFamily="34" charset="0"/>
                  <a:cs typeface="Arial" pitchFamily="34" charset="0"/>
                </a:rPr>
                <a:t>CD56</a:t>
              </a:r>
              <a:endParaRPr lang="en-US" sz="1600" b="1" dirty="0">
                <a:solidFill>
                  <a:srgbClr val="000099"/>
                </a:solidFill>
                <a:latin typeface="Arial" pitchFamily="34" charset="0"/>
                <a:cs typeface="Arial" pitchFamily="34" charset="0"/>
              </a:endParaRPr>
            </a:p>
          </p:txBody>
        </p:sp>
        <p:sp>
          <p:nvSpPr>
            <p:cNvPr id="44" name="TextBox 43"/>
            <p:cNvSpPr txBox="1"/>
            <p:nvPr/>
          </p:nvSpPr>
          <p:spPr>
            <a:xfrm>
              <a:off x="7669574" y="5772966"/>
              <a:ext cx="593432" cy="338554"/>
            </a:xfrm>
            <a:prstGeom prst="rect">
              <a:avLst/>
            </a:prstGeom>
            <a:solidFill>
              <a:schemeClr val="bg1"/>
            </a:solidFill>
          </p:spPr>
          <p:txBody>
            <a:bodyPr wrap="none" rtlCol="0">
              <a:spAutoFit/>
            </a:bodyPr>
            <a:lstStyle/>
            <a:p>
              <a:r>
                <a:rPr lang="en-US" sz="1600" b="1" dirty="0" smtClean="0">
                  <a:solidFill>
                    <a:srgbClr val="000099"/>
                  </a:solidFill>
                  <a:latin typeface="Arial" pitchFamily="34" charset="0"/>
                  <a:cs typeface="Arial" pitchFamily="34" charset="0"/>
                </a:rPr>
                <a:t>CD3</a:t>
              </a:r>
              <a:endParaRPr lang="en-US" sz="1600" b="1" dirty="0">
                <a:solidFill>
                  <a:srgbClr val="000099"/>
                </a:solidFill>
                <a:latin typeface="Arial" pitchFamily="34" charset="0"/>
                <a:cs typeface="Arial" pitchFamily="34" charset="0"/>
              </a:endParaRPr>
            </a:p>
          </p:txBody>
        </p:sp>
      </p:grpSp>
      <p:sp>
        <p:nvSpPr>
          <p:cNvPr id="45" name="TextBox 44"/>
          <p:cNvSpPr txBox="1"/>
          <p:nvPr/>
        </p:nvSpPr>
        <p:spPr>
          <a:xfrm rot="16200000">
            <a:off x="3250656" y="2722139"/>
            <a:ext cx="707245" cy="338554"/>
          </a:xfrm>
          <a:prstGeom prst="rect">
            <a:avLst/>
          </a:prstGeom>
          <a:solidFill>
            <a:schemeClr val="bg1"/>
          </a:solidFill>
        </p:spPr>
        <p:txBody>
          <a:bodyPr wrap="none" rtlCol="0">
            <a:spAutoFit/>
          </a:bodyPr>
          <a:lstStyle/>
          <a:p>
            <a:r>
              <a:rPr lang="en-US" sz="1600" b="1" dirty="0" smtClean="0">
                <a:solidFill>
                  <a:srgbClr val="000099"/>
                </a:solidFill>
                <a:latin typeface="Arial" pitchFamily="34" charset="0"/>
                <a:cs typeface="Arial" pitchFamily="34" charset="0"/>
              </a:rPr>
              <a:t>CD56</a:t>
            </a:r>
            <a:endParaRPr lang="en-US" sz="1600" b="1" dirty="0">
              <a:solidFill>
                <a:srgbClr val="000099"/>
              </a:solidFill>
              <a:latin typeface="Arial" pitchFamily="34" charset="0"/>
              <a:cs typeface="Arial" pitchFamily="34" charset="0"/>
            </a:endParaRPr>
          </a:p>
        </p:txBody>
      </p:sp>
      <p:grpSp>
        <p:nvGrpSpPr>
          <p:cNvPr id="24" name="Group 23"/>
          <p:cNvGrpSpPr/>
          <p:nvPr/>
        </p:nvGrpSpPr>
        <p:grpSpPr>
          <a:xfrm>
            <a:off x="5478018" y="2070179"/>
            <a:ext cx="3361182" cy="1998045"/>
            <a:chOff x="5478018" y="2070179"/>
            <a:chExt cx="3361182" cy="1998045"/>
          </a:xfrm>
        </p:grpSpPr>
        <p:grpSp>
          <p:nvGrpSpPr>
            <p:cNvPr id="17" name="Group 16"/>
            <p:cNvGrpSpPr/>
            <p:nvPr/>
          </p:nvGrpSpPr>
          <p:grpSpPr>
            <a:xfrm>
              <a:off x="5478018" y="2070179"/>
              <a:ext cx="3361182" cy="1818515"/>
              <a:chOff x="5478018" y="2070179"/>
              <a:chExt cx="3361182" cy="1818515"/>
            </a:xfrm>
          </p:grpSpPr>
          <p:pic>
            <p:nvPicPr>
              <p:cNvPr id="5"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20685" y="2070179"/>
                <a:ext cx="1818515" cy="1818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bwMode="auto">
              <a:xfrm>
                <a:off x="5478018" y="3352800"/>
                <a:ext cx="1542667" cy="0"/>
              </a:xfrm>
              <a:prstGeom prst="straightConnector1">
                <a:avLst/>
              </a:prstGeom>
              <a:noFill/>
              <a:ln w="38100" cap="flat" cmpd="sng" algn="ctr">
                <a:solidFill>
                  <a:srgbClr val="003AAE"/>
                </a:solidFill>
                <a:prstDash val="solid"/>
                <a:headEnd type="none" w="med" len="med"/>
                <a:tailEnd type="arrow"/>
              </a:ln>
              <a:effectLst>
                <a:outerShdw blurRad="40000" dist="23000" dir="5400000" rotWithShape="0">
                  <a:srgbClr val="000000">
                    <a:alpha val="35000"/>
                  </a:srgbClr>
                </a:outerShdw>
              </a:effectLst>
            </p:spPr>
          </p:cxnSp>
        </p:grpSp>
        <p:sp>
          <p:nvSpPr>
            <p:cNvPr id="46" name="TextBox 45"/>
            <p:cNvSpPr txBox="1"/>
            <p:nvPr/>
          </p:nvSpPr>
          <p:spPr>
            <a:xfrm>
              <a:off x="7642893" y="3729670"/>
              <a:ext cx="593432" cy="338554"/>
            </a:xfrm>
            <a:prstGeom prst="rect">
              <a:avLst/>
            </a:prstGeom>
            <a:solidFill>
              <a:schemeClr val="bg1"/>
            </a:solidFill>
          </p:spPr>
          <p:txBody>
            <a:bodyPr wrap="none" rtlCol="0">
              <a:spAutoFit/>
            </a:bodyPr>
            <a:lstStyle/>
            <a:p>
              <a:r>
                <a:rPr lang="en-US" sz="1600" b="1" dirty="0" smtClean="0">
                  <a:solidFill>
                    <a:srgbClr val="000099"/>
                  </a:solidFill>
                  <a:latin typeface="Arial" pitchFamily="34" charset="0"/>
                  <a:cs typeface="Arial" pitchFamily="34" charset="0"/>
                </a:rPr>
                <a:t>CD3</a:t>
              </a:r>
              <a:endParaRPr lang="en-US" sz="1600" b="1" dirty="0">
                <a:solidFill>
                  <a:srgbClr val="000099"/>
                </a:solidFill>
                <a:latin typeface="Arial" pitchFamily="34" charset="0"/>
                <a:cs typeface="Arial" pitchFamily="34" charset="0"/>
              </a:endParaRPr>
            </a:p>
          </p:txBody>
        </p:sp>
        <p:sp>
          <p:nvSpPr>
            <p:cNvPr id="48" name="TextBox 47"/>
            <p:cNvSpPr txBox="1"/>
            <p:nvPr/>
          </p:nvSpPr>
          <p:spPr>
            <a:xfrm rot="16200000">
              <a:off x="6596829" y="2725454"/>
              <a:ext cx="707245" cy="338554"/>
            </a:xfrm>
            <a:prstGeom prst="rect">
              <a:avLst/>
            </a:prstGeom>
            <a:solidFill>
              <a:schemeClr val="bg1"/>
            </a:solidFill>
          </p:spPr>
          <p:txBody>
            <a:bodyPr wrap="none" rtlCol="0">
              <a:spAutoFit/>
            </a:bodyPr>
            <a:lstStyle/>
            <a:p>
              <a:r>
                <a:rPr lang="en-US" sz="1600" b="1" dirty="0" smtClean="0">
                  <a:solidFill>
                    <a:srgbClr val="000099"/>
                  </a:solidFill>
                  <a:latin typeface="Arial" pitchFamily="34" charset="0"/>
                  <a:cs typeface="Arial" pitchFamily="34" charset="0"/>
                </a:rPr>
                <a:t>CD56</a:t>
              </a:r>
              <a:endParaRPr lang="en-US" sz="1600" b="1" dirty="0">
                <a:solidFill>
                  <a:srgbClr val="000099"/>
                </a:solidFill>
                <a:latin typeface="Arial" pitchFamily="34" charset="0"/>
                <a:cs typeface="Arial" pitchFamily="34" charset="0"/>
              </a:endParaRPr>
            </a:p>
          </p:txBody>
        </p:sp>
      </p:grpSp>
      <p:sp>
        <p:nvSpPr>
          <p:cNvPr id="49" name="Rectangle 48"/>
          <p:cNvSpPr/>
          <p:nvPr/>
        </p:nvSpPr>
        <p:spPr>
          <a:xfrm>
            <a:off x="3790085" y="4005935"/>
            <a:ext cx="1576430" cy="146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18" name="Rectangle 17"/>
          <p:cNvSpPr/>
          <p:nvPr/>
        </p:nvSpPr>
        <p:spPr>
          <a:xfrm>
            <a:off x="7307012" y="2117439"/>
            <a:ext cx="1517872" cy="11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3101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22" presetClass="entr" presetSubtype="4"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wipe(down)">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4"/>
                                        </p:tgtEl>
                                        <p:attrNameLst>
                                          <p:attrName>style.visibility</p:attrName>
                                        </p:attrNameLst>
                                      </p:cBhvr>
                                      <p:to>
                                        <p:strVal val="hidden"/>
                                      </p:to>
                                    </p:set>
                                  </p:childTnLst>
                                </p:cTn>
                              </p:par>
                              <p:par>
                                <p:cTn id="21" presetID="22" presetClass="entr" presetSubtype="1"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right)">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7333602" cy="942975"/>
          </a:xfrm>
        </p:spPr>
        <p:txBody>
          <a:bodyPr vert="horz" lIns="91440" tIns="45720" rIns="91440" bIns="45720" rtlCol="0" anchor="ctr">
            <a:noAutofit/>
          </a:bodyPr>
          <a:lstStyle/>
          <a:p>
            <a:r>
              <a:rPr lang="en-US" dirty="0"/>
              <a:t>Elements of </a:t>
            </a:r>
            <a:r>
              <a:rPr lang="en-US" dirty="0" smtClean="0"/>
              <a:t>Multicolor </a:t>
            </a:r>
            <a:br>
              <a:rPr lang="en-US" dirty="0" smtClean="0"/>
            </a:br>
            <a:r>
              <a:rPr lang="en-US" dirty="0" smtClean="0"/>
              <a:t>Flow </a:t>
            </a:r>
            <a:r>
              <a:rPr lang="en-US" dirty="0"/>
              <a:t>Cytometry </a:t>
            </a:r>
          </a:p>
        </p:txBody>
      </p:sp>
      <p:sp>
        <p:nvSpPr>
          <p:cNvPr id="4" name="Content Placeholder 3"/>
          <p:cNvSpPr>
            <a:spLocks noGrp="1"/>
          </p:cNvSpPr>
          <p:nvPr>
            <p:ph idx="1"/>
          </p:nvPr>
        </p:nvSpPr>
        <p:spPr>
          <a:xfrm>
            <a:off x="533400" y="2057400"/>
            <a:ext cx="8229600" cy="4525963"/>
          </a:xfrm>
        </p:spPr>
        <p:txBody>
          <a:bodyPr>
            <a:normAutofit/>
          </a:bodyPr>
          <a:lstStyle/>
          <a:p>
            <a:endParaRPr lang="en-US" dirty="0"/>
          </a:p>
          <a:p>
            <a:endParaRPr lang="en-US" dirty="0" smtClean="0"/>
          </a:p>
          <a:p>
            <a:endParaRPr lang="en-US" dirty="0"/>
          </a:p>
          <a:p>
            <a:endParaRPr lang="en-US" dirty="0"/>
          </a:p>
        </p:txBody>
      </p:sp>
      <p:sp>
        <p:nvSpPr>
          <p:cNvPr id="5" name="Rectangle 4"/>
          <p:cNvSpPr/>
          <p:nvPr/>
        </p:nvSpPr>
        <p:spPr>
          <a:xfrm>
            <a:off x="533400" y="1600200"/>
            <a:ext cx="8001000" cy="762000"/>
          </a:xfrm>
          <a:prstGeom prst="rect">
            <a:avLst/>
          </a:prstGeom>
        </p:spPr>
        <p:txBody>
          <a:bodyPr vert="horz" lIns="91440" tIns="45720" rIns="91440" bIns="45720" rtlCol="0">
            <a:normAutofit/>
          </a:bodyPr>
          <a:lstStyle/>
          <a:p>
            <a:pPr algn="ctr">
              <a:spcBef>
                <a:spcPct val="20000"/>
              </a:spcBef>
            </a:pPr>
            <a:r>
              <a:rPr lang="en-US" sz="2400" dirty="0">
                <a:solidFill>
                  <a:srgbClr val="000099"/>
                </a:solidFill>
                <a:latin typeface="Arial" pitchFamily="34" charset="0"/>
                <a:cs typeface="Arial" pitchFamily="34" charset="0"/>
              </a:rPr>
              <a:t>Considerations in designing </a:t>
            </a:r>
            <a:r>
              <a:rPr lang="en-US" sz="2400" dirty="0" smtClean="0">
                <a:solidFill>
                  <a:srgbClr val="000099"/>
                </a:solidFill>
                <a:latin typeface="Arial" pitchFamily="34" charset="0"/>
                <a:cs typeface="Arial" pitchFamily="34" charset="0"/>
              </a:rPr>
              <a:t>panels:</a:t>
            </a:r>
            <a:endParaRPr lang="en-US" sz="2400" dirty="0">
              <a:solidFill>
                <a:srgbClr val="000099"/>
              </a:solidFill>
              <a:latin typeface="Arial" pitchFamily="34" charset="0"/>
              <a:cs typeface="Arial" pitchFamily="34" charset="0"/>
            </a:endParaRPr>
          </a:p>
        </p:txBody>
      </p:sp>
      <p:graphicFrame>
        <p:nvGraphicFramePr>
          <p:cNvPr id="9" name="Diagram 8"/>
          <p:cNvGraphicFramePr/>
          <p:nvPr>
            <p:extLst>
              <p:ext uri="{D42A27DB-BD31-4B8C-83A1-F6EECF244321}">
                <p14:modId xmlns:p14="http://schemas.microsoft.com/office/powerpoint/2010/main" val="220147630"/>
              </p:ext>
            </p:extLst>
          </p:nvPr>
        </p:nvGraphicFramePr>
        <p:xfrm>
          <a:off x="1943100" y="2387600"/>
          <a:ext cx="5210175" cy="284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descr="https://encrypted-tbn3.gstatic.com/images?q=tbn:ANd9GcQtrPMsBK2nI1S_a8nfD24VYd7KvQW0GBmfs4s3SFdPHeViWxWAl-E7BJ9X7A">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0800" y="5257800"/>
            <a:ext cx="619125" cy="7143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encrypted-tbn3.gstatic.com/images?q=tbn:ANd9GcQtrPMsBK2nI1S_a8nfD24VYd7KvQW0GBmfs4s3SFdPHeViWxWAl-E7BJ9X7A">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00537" y="5257799"/>
            <a:ext cx="619125" cy="7143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encrypted-tbn3.gstatic.com/images?q=tbn:ANd9GcQtrPMsBK2nI1S_a8nfD24VYd7KvQW0GBmfs4s3SFdPHeViWxWAl-E7BJ9X7A">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9799" y="5257798"/>
            <a:ext cx="619125"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2476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686800" cy="4648200"/>
          </a:xfrm>
        </p:spPr>
        <p:txBody>
          <a:bodyPr>
            <a:normAutofit lnSpcReduction="10000"/>
          </a:bodyPr>
          <a:lstStyle/>
          <a:p>
            <a:r>
              <a:rPr lang="en-US" dirty="0" smtClean="0"/>
              <a:t>How to get more information from your assays using experimental </a:t>
            </a:r>
            <a:r>
              <a:rPr lang="en-US" dirty="0"/>
              <a:t>p</a:t>
            </a:r>
            <a:r>
              <a:rPr lang="en-US" dirty="0" smtClean="0"/>
              <a:t>anel design</a:t>
            </a:r>
            <a:endParaRPr lang="en-US" dirty="0"/>
          </a:p>
          <a:p>
            <a:r>
              <a:rPr lang="en-US" dirty="0" smtClean="0"/>
              <a:t>Understanding: </a:t>
            </a:r>
          </a:p>
          <a:p>
            <a:pPr lvl="1">
              <a:spcBef>
                <a:spcPts val="600"/>
              </a:spcBef>
            </a:pPr>
            <a:r>
              <a:rPr lang="en-US" dirty="0" smtClean="0"/>
              <a:t>The properties of the </a:t>
            </a:r>
            <a:r>
              <a:rPr lang="en-US" dirty="0" err="1" smtClean="0"/>
              <a:t>fluorochromes</a:t>
            </a:r>
            <a:r>
              <a:rPr lang="en-US" dirty="0" smtClean="0"/>
              <a:t> to be used </a:t>
            </a:r>
          </a:p>
          <a:p>
            <a:pPr lvl="2">
              <a:spcBef>
                <a:spcPts val="600"/>
              </a:spcBef>
            </a:pPr>
            <a:r>
              <a:rPr lang="en-US" dirty="0" smtClean="0"/>
              <a:t>Brightness and spillover</a:t>
            </a:r>
          </a:p>
          <a:p>
            <a:pPr lvl="1">
              <a:spcBef>
                <a:spcPts val="600"/>
              </a:spcBef>
            </a:pPr>
            <a:r>
              <a:rPr lang="en-US" dirty="0" smtClean="0"/>
              <a:t>The biology inherent in the assay</a:t>
            </a:r>
          </a:p>
          <a:p>
            <a:pPr lvl="2">
              <a:spcBef>
                <a:spcPts val="600"/>
              </a:spcBef>
            </a:pPr>
            <a:r>
              <a:rPr lang="en-US" dirty="0" smtClean="0"/>
              <a:t>Sample type, population of interest, antigen density, and co-expression</a:t>
            </a:r>
          </a:p>
          <a:p>
            <a:pPr lvl="1">
              <a:spcBef>
                <a:spcPts val="600"/>
              </a:spcBef>
            </a:pPr>
            <a:r>
              <a:rPr lang="en-US" dirty="0" smtClean="0"/>
              <a:t>The capabilities of instrument that runs the assay</a:t>
            </a:r>
          </a:p>
          <a:p>
            <a:pPr lvl="2">
              <a:spcBef>
                <a:spcPts val="600"/>
              </a:spcBef>
            </a:pPr>
            <a:r>
              <a:rPr lang="en-US" dirty="0" smtClean="0"/>
              <a:t>Optical configuration, QC, setup</a:t>
            </a:r>
          </a:p>
          <a:p>
            <a:r>
              <a:rPr lang="en-US" dirty="0" smtClean="0"/>
              <a:t>Applying logical </a:t>
            </a:r>
            <a:r>
              <a:rPr lang="en-US" dirty="0"/>
              <a:t>rules </a:t>
            </a:r>
            <a:r>
              <a:rPr lang="en-US" dirty="0" smtClean="0"/>
              <a:t>to assign fluorochromes to antibody specificities</a:t>
            </a:r>
          </a:p>
          <a:p>
            <a:r>
              <a:rPr lang="en-US" dirty="0" smtClean="0"/>
              <a:t>Why making </a:t>
            </a:r>
            <a:r>
              <a:rPr lang="en-US" dirty="0"/>
              <a:t>these choices </a:t>
            </a:r>
            <a:r>
              <a:rPr lang="en-US" dirty="0" smtClean="0"/>
              <a:t>is likely to be an </a:t>
            </a:r>
            <a:r>
              <a:rPr lang="en-US" dirty="0"/>
              <a:t>iterative process</a:t>
            </a:r>
          </a:p>
          <a:p>
            <a:pPr marL="0" indent="0">
              <a:spcBef>
                <a:spcPts val="600"/>
              </a:spcBef>
              <a:buNone/>
            </a:pPr>
            <a:endParaRPr lang="en-US" dirty="0"/>
          </a:p>
          <a:p>
            <a:pPr>
              <a:spcBef>
                <a:spcPts val="600"/>
              </a:spcBef>
            </a:pPr>
            <a:endParaRPr lang="en-US" dirty="0" smtClean="0">
              <a:solidFill>
                <a:srgbClr val="E46C0A"/>
              </a:solidFill>
            </a:endParaRPr>
          </a:p>
          <a:p>
            <a:pPr lvl="2">
              <a:spcBef>
                <a:spcPts val="600"/>
              </a:spcBef>
            </a:pPr>
            <a:endParaRPr lang="en-US" dirty="0">
              <a:solidFill>
                <a:srgbClr val="E46C0A"/>
              </a:solidFill>
            </a:endParaRPr>
          </a:p>
          <a:p>
            <a:pPr lvl="2">
              <a:spcBef>
                <a:spcPts val="600"/>
              </a:spcBef>
            </a:pPr>
            <a:endParaRPr lang="en-US" dirty="0" smtClean="0">
              <a:solidFill>
                <a:srgbClr val="E46C0A"/>
              </a:solidFill>
            </a:endParaRPr>
          </a:p>
          <a:p>
            <a:pPr lvl="2">
              <a:spcBef>
                <a:spcPts val="600"/>
              </a:spcBef>
            </a:pPr>
            <a:endParaRPr lang="en-US" dirty="0">
              <a:solidFill>
                <a:srgbClr val="E46C0A"/>
              </a:solidFill>
            </a:endParaRPr>
          </a:p>
          <a:p>
            <a:pPr lvl="2">
              <a:spcBef>
                <a:spcPts val="600"/>
              </a:spcBef>
            </a:pPr>
            <a:endParaRPr lang="en-US" dirty="0" smtClean="0">
              <a:solidFill>
                <a:srgbClr val="E46C0A"/>
              </a:solidFill>
            </a:endParaRPr>
          </a:p>
          <a:p>
            <a:pPr lvl="2">
              <a:spcBef>
                <a:spcPts val="600"/>
              </a:spcBef>
            </a:pPr>
            <a:endParaRPr lang="en-US" dirty="0">
              <a:solidFill>
                <a:srgbClr val="E46C0A"/>
              </a:solidFill>
            </a:endParaRPr>
          </a:p>
          <a:p>
            <a:pPr lvl="2">
              <a:spcBef>
                <a:spcPts val="600"/>
              </a:spcBef>
            </a:pPr>
            <a:endParaRPr lang="en-US" dirty="0" smtClean="0">
              <a:solidFill>
                <a:srgbClr val="E46C0A"/>
              </a:solidFill>
            </a:endParaRPr>
          </a:p>
          <a:p>
            <a:pPr lvl="2">
              <a:spcBef>
                <a:spcPts val="600"/>
              </a:spcBef>
            </a:pPr>
            <a:endParaRPr lang="en-US" dirty="0">
              <a:solidFill>
                <a:srgbClr val="E46C0A"/>
              </a:solidFill>
            </a:endParaRPr>
          </a:p>
          <a:p>
            <a:pPr lvl="2">
              <a:spcBef>
                <a:spcPts val="600"/>
              </a:spcBef>
            </a:pPr>
            <a:endParaRPr lang="en-US" dirty="0" smtClean="0">
              <a:solidFill>
                <a:srgbClr val="E46C0A"/>
              </a:solidFill>
            </a:endParaRPr>
          </a:p>
          <a:p>
            <a:pPr lvl="2">
              <a:spcBef>
                <a:spcPts val="600"/>
              </a:spcBef>
            </a:pPr>
            <a:endParaRPr lang="en-US" dirty="0">
              <a:solidFill>
                <a:srgbClr val="E46C0A"/>
              </a:solidFill>
            </a:endParaRPr>
          </a:p>
          <a:p>
            <a:pPr lvl="2">
              <a:spcBef>
                <a:spcPts val="600"/>
              </a:spcBef>
            </a:pPr>
            <a:endParaRPr lang="en-US" dirty="0" smtClean="0">
              <a:solidFill>
                <a:srgbClr val="E46C0A"/>
              </a:solidFill>
            </a:endParaRPr>
          </a:p>
          <a:p>
            <a:pPr lvl="2">
              <a:spcBef>
                <a:spcPts val="600"/>
              </a:spcBef>
            </a:pPr>
            <a:endParaRPr lang="en-US" dirty="0">
              <a:solidFill>
                <a:srgbClr val="E46C0A"/>
              </a:solidFill>
            </a:endParaRPr>
          </a:p>
          <a:p>
            <a:pPr lvl="2">
              <a:spcBef>
                <a:spcPts val="600"/>
              </a:spcBef>
            </a:pPr>
            <a:endParaRPr lang="en-US" dirty="0" smtClean="0">
              <a:solidFill>
                <a:srgbClr val="E46C0A"/>
              </a:solidFill>
            </a:endParaRPr>
          </a:p>
          <a:p>
            <a:pPr lvl="2">
              <a:spcBef>
                <a:spcPts val="600"/>
              </a:spcBef>
            </a:pPr>
            <a:endParaRPr lang="en-US" dirty="0">
              <a:solidFill>
                <a:srgbClr val="E46C0A"/>
              </a:solidFill>
            </a:endParaRPr>
          </a:p>
          <a:p>
            <a:pPr lvl="2">
              <a:spcBef>
                <a:spcPts val="600"/>
              </a:spcBef>
            </a:pPr>
            <a:endParaRPr lang="en-US" dirty="0" smtClean="0">
              <a:solidFill>
                <a:srgbClr val="E46C0A"/>
              </a:solidFill>
            </a:endParaRPr>
          </a:p>
          <a:p>
            <a:pPr lvl="2">
              <a:spcBef>
                <a:spcPts val="600"/>
              </a:spcBef>
            </a:pPr>
            <a:endParaRPr lang="en-US" dirty="0">
              <a:solidFill>
                <a:srgbClr val="E46C0A"/>
              </a:solidFill>
            </a:endParaRPr>
          </a:p>
          <a:p>
            <a:pPr lvl="2">
              <a:spcBef>
                <a:spcPts val="600"/>
              </a:spcBef>
            </a:pPr>
            <a:endParaRPr lang="en-US" dirty="0" smtClean="0">
              <a:solidFill>
                <a:srgbClr val="E46C0A"/>
              </a:solidFill>
            </a:endParaRPr>
          </a:p>
          <a:p>
            <a:pPr lvl="2">
              <a:spcBef>
                <a:spcPts val="600"/>
              </a:spcBef>
            </a:pPr>
            <a:endParaRPr lang="en-US" dirty="0">
              <a:solidFill>
                <a:srgbClr val="E46C0A"/>
              </a:solidFill>
            </a:endParaRPr>
          </a:p>
          <a:p>
            <a:pPr lvl="2">
              <a:spcBef>
                <a:spcPts val="600"/>
              </a:spcBef>
            </a:pPr>
            <a:endParaRPr lang="en-US" dirty="0" smtClean="0">
              <a:solidFill>
                <a:srgbClr val="E46C0A"/>
              </a:solidFill>
            </a:endParaRPr>
          </a:p>
          <a:p>
            <a:pPr>
              <a:spcBef>
                <a:spcPts val="600"/>
              </a:spcBef>
            </a:pPr>
            <a:endParaRPr lang="en-US" dirty="0" smtClean="0">
              <a:solidFill>
                <a:srgbClr val="E46C0A"/>
              </a:solidFill>
            </a:endParaRPr>
          </a:p>
          <a:p>
            <a:pPr>
              <a:spcBef>
                <a:spcPts val="600"/>
              </a:spcBef>
            </a:pPr>
            <a:endParaRPr lang="en-US" dirty="0" smtClean="0">
              <a:solidFill>
                <a:srgbClr val="E46C0A"/>
              </a:solidFill>
            </a:endParaRPr>
          </a:p>
          <a:p>
            <a:pPr>
              <a:spcBef>
                <a:spcPts val="600"/>
              </a:spcBef>
            </a:pPr>
            <a:endParaRPr lang="en-US" dirty="0" smtClean="0">
              <a:solidFill>
                <a:srgbClr val="E46C0A"/>
              </a:solidFill>
            </a:endParaRPr>
          </a:p>
          <a:p>
            <a:pPr lvl="2">
              <a:spcBef>
                <a:spcPts val="600"/>
              </a:spcBef>
            </a:pPr>
            <a:endParaRPr lang="en-US" dirty="0" smtClean="0"/>
          </a:p>
          <a:p>
            <a:pPr lvl="1"/>
            <a:endParaRPr lang="en-US" dirty="0" smtClean="0"/>
          </a:p>
          <a:p>
            <a:pPr lvl="1"/>
            <a:endParaRPr lang="en-US" dirty="0" smtClean="0"/>
          </a:p>
          <a:p>
            <a:pPr marL="457200" lvl="1" indent="0">
              <a:buNone/>
            </a:pPr>
            <a:endParaRPr lang="en-US" dirty="0" smtClean="0"/>
          </a:p>
          <a:p>
            <a:pPr lvl="1"/>
            <a:endParaRPr lang="en-US" dirty="0" smtClean="0"/>
          </a:p>
          <a:p>
            <a:endParaRPr lang="en-US" dirty="0"/>
          </a:p>
        </p:txBody>
      </p:sp>
      <p:sp>
        <p:nvSpPr>
          <p:cNvPr id="3" name="Title 2"/>
          <p:cNvSpPr>
            <a:spLocks noGrp="1"/>
          </p:cNvSpPr>
          <p:nvPr>
            <p:ph type="title"/>
          </p:nvPr>
        </p:nvSpPr>
        <p:spPr/>
        <p:txBody>
          <a:bodyPr>
            <a:normAutofit/>
          </a:bodyPr>
          <a:lstStyle/>
          <a:p>
            <a:r>
              <a:rPr lang="en-US" dirty="0" smtClean="0">
                <a:ea typeface="+mn-ea"/>
              </a:rPr>
              <a:t>Learning Objectives</a:t>
            </a:r>
            <a:endParaRPr lang="en-US" dirty="0">
              <a:ea typeface="+mn-ea"/>
            </a:endParaRPr>
          </a:p>
        </p:txBody>
      </p:sp>
    </p:spTree>
    <p:extLst>
      <p:ext uri="{BB962C8B-B14F-4D97-AF65-F5344CB8AC3E}">
        <p14:creationId xmlns:p14="http://schemas.microsoft.com/office/powerpoint/2010/main" val="9146978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4284" y="152400"/>
            <a:ext cx="7399716" cy="1066800"/>
          </a:xfrm>
        </p:spPr>
        <p:txBody>
          <a:bodyPr>
            <a:noAutofit/>
          </a:bodyPr>
          <a:lstStyle/>
          <a:p>
            <a:r>
              <a:rPr lang="en-US" dirty="0"/>
              <a:t>Building a 6-Color Panel to Identify Regulatory </a:t>
            </a:r>
            <a:r>
              <a:rPr lang="en-US" dirty="0" smtClean="0"/>
              <a:t>T-Cell </a:t>
            </a:r>
            <a:r>
              <a:rPr lang="en-US" dirty="0"/>
              <a:t>(Treg) Subsets</a:t>
            </a:r>
          </a:p>
        </p:txBody>
      </p:sp>
      <p:sp>
        <p:nvSpPr>
          <p:cNvPr id="56" name="Rectangle 55"/>
          <p:cNvSpPr/>
          <p:nvPr/>
        </p:nvSpPr>
        <p:spPr>
          <a:xfrm>
            <a:off x="5664563" y="3618691"/>
            <a:ext cx="2336437" cy="20963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348343" y="1524000"/>
            <a:ext cx="4452257" cy="2038578"/>
          </a:xfrm>
          <a:prstGeom prst="rect">
            <a:avLst/>
          </a:prstGeom>
        </p:spPr>
        <p:txBody>
          <a:bodyPr vert="horz" lIns="91440" tIns="45720" rIns="91440" bIns="45720" rtlCol="0">
            <a:normAutofit/>
          </a:bodyPr>
          <a:lstStyle/>
          <a:p>
            <a:pPr>
              <a:spcBef>
                <a:spcPct val="20000"/>
              </a:spcBef>
              <a:buFont typeface="Arial" pitchFamily="34" charset="0"/>
              <a:buNone/>
            </a:pPr>
            <a:r>
              <a:rPr lang="en-US" sz="2000" b="1" dirty="0">
                <a:solidFill>
                  <a:srgbClr val="000099"/>
                </a:solidFill>
                <a:latin typeface="Arial" pitchFamily="34" charset="0"/>
                <a:cs typeface="Arial" pitchFamily="34" charset="0"/>
              </a:rPr>
              <a:t>Experimental </a:t>
            </a:r>
            <a:r>
              <a:rPr lang="en-US" sz="2000" b="1" dirty="0" smtClean="0">
                <a:solidFill>
                  <a:srgbClr val="000099"/>
                </a:solidFill>
                <a:latin typeface="Arial" pitchFamily="34" charset="0"/>
                <a:cs typeface="Arial" pitchFamily="34" charset="0"/>
              </a:rPr>
              <a:t>Goal: </a:t>
            </a:r>
            <a:endParaRPr lang="en-US" sz="2000" b="1" dirty="0">
              <a:solidFill>
                <a:srgbClr val="000099"/>
              </a:solidFill>
              <a:latin typeface="Arial" pitchFamily="34" charset="0"/>
              <a:cs typeface="Arial" pitchFamily="34" charset="0"/>
            </a:endParaRPr>
          </a:p>
          <a:p>
            <a:pPr>
              <a:spcBef>
                <a:spcPct val="20000"/>
              </a:spcBef>
              <a:buFont typeface="Arial" pitchFamily="34" charset="0"/>
              <a:buNone/>
            </a:pPr>
            <a:r>
              <a:rPr lang="en-US" dirty="0" smtClean="0">
                <a:solidFill>
                  <a:srgbClr val="000099"/>
                </a:solidFill>
                <a:latin typeface="Arial" pitchFamily="34" charset="0"/>
                <a:cs typeface="Arial" pitchFamily="34" charset="0"/>
              </a:rPr>
              <a:t>Identify Treg </a:t>
            </a:r>
            <a:r>
              <a:rPr lang="en-US" dirty="0">
                <a:solidFill>
                  <a:srgbClr val="000099"/>
                </a:solidFill>
                <a:latin typeface="Arial" pitchFamily="34" charset="0"/>
                <a:cs typeface="Arial" pitchFamily="34" charset="0"/>
              </a:rPr>
              <a:t>subsets</a:t>
            </a:r>
          </a:p>
          <a:p>
            <a:pPr>
              <a:spcBef>
                <a:spcPct val="20000"/>
              </a:spcBef>
              <a:buFont typeface="Arial" pitchFamily="34" charset="0"/>
              <a:buNone/>
            </a:pPr>
            <a:endParaRPr lang="en-US" sz="600" dirty="0">
              <a:solidFill>
                <a:srgbClr val="000099"/>
              </a:solidFill>
              <a:latin typeface="Arial" pitchFamily="34" charset="0"/>
              <a:cs typeface="Arial" pitchFamily="34" charset="0"/>
            </a:endParaRPr>
          </a:p>
          <a:p>
            <a:pPr>
              <a:spcBef>
                <a:spcPct val="20000"/>
              </a:spcBef>
              <a:buFont typeface="Arial" pitchFamily="34" charset="0"/>
              <a:buNone/>
            </a:pPr>
            <a:r>
              <a:rPr lang="en-US" sz="2000" b="1" dirty="0">
                <a:solidFill>
                  <a:srgbClr val="000099"/>
                </a:solidFill>
                <a:latin typeface="Arial" pitchFamily="34" charset="0"/>
                <a:cs typeface="Arial" pitchFamily="34" charset="0"/>
              </a:rPr>
              <a:t>Markers </a:t>
            </a:r>
            <a:r>
              <a:rPr lang="en-US" sz="2000" b="1" dirty="0" smtClean="0">
                <a:solidFill>
                  <a:srgbClr val="000099"/>
                </a:solidFill>
                <a:latin typeface="Arial" pitchFamily="34" charset="0"/>
                <a:cs typeface="Arial" pitchFamily="34" charset="0"/>
              </a:rPr>
              <a:t>Used: </a:t>
            </a:r>
            <a:r>
              <a:rPr lang="en-US" dirty="0" smtClean="0">
                <a:solidFill>
                  <a:srgbClr val="000099"/>
                </a:solidFill>
                <a:latin typeface="Arial" pitchFamily="34" charset="0"/>
                <a:cs typeface="Arial" pitchFamily="34" charset="0"/>
              </a:rPr>
              <a:t>CD3, CD4, CD8, CD25, CD127, CD45RA</a:t>
            </a:r>
            <a:endParaRPr lang="en-US" dirty="0">
              <a:solidFill>
                <a:srgbClr val="000099"/>
              </a:solidFill>
              <a:latin typeface="Arial" pitchFamily="34" charset="0"/>
              <a:cs typeface="Arial" pitchFamily="34" charset="0"/>
            </a:endParaRPr>
          </a:p>
          <a:p>
            <a:pPr>
              <a:spcBef>
                <a:spcPct val="20000"/>
              </a:spcBef>
              <a:buFont typeface="Arial" pitchFamily="34" charset="0"/>
              <a:buNone/>
            </a:pPr>
            <a:endParaRPr lang="en-US" sz="600" dirty="0">
              <a:solidFill>
                <a:srgbClr val="000099"/>
              </a:solidFill>
              <a:latin typeface="Arial" pitchFamily="34" charset="0"/>
              <a:cs typeface="Arial" pitchFamily="34" charset="0"/>
            </a:endParaRPr>
          </a:p>
          <a:p>
            <a:r>
              <a:rPr lang="en-US" sz="2000" b="1" dirty="0">
                <a:solidFill>
                  <a:srgbClr val="000099"/>
                </a:solidFill>
                <a:latin typeface="Arial" pitchFamily="34" charset="0"/>
                <a:cs typeface="Arial" pitchFamily="34" charset="0"/>
              </a:rPr>
              <a:t>Assign antigen expression </a:t>
            </a:r>
            <a:r>
              <a:rPr lang="en-US" sz="2000" b="1" dirty="0" smtClean="0">
                <a:solidFill>
                  <a:srgbClr val="000099"/>
                </a:solidFill>
                <a:latin typeface="Arial" pitchFamily="34" charset="0"/>
                <a:cs typeface="Arial" pitchFamily="34" charset="0"/>
              </a:rPr>
              <a:t>levels:</a:t>
            </a:r>
            <a:endParaRPr lang="en-US" sz="2000" b="1" dirty="0">
              <a:solidFill>
                <a:srgbClr val="000099"/>
              </a:solidFill>
              <a:latin typeface="Arial" pitchFamily="34" charset="0"/>
              <a:cs typeface="Arial" pitchFamily="34" charset="0"/>
            </a:endParaRPr>
          </a:p>
        </p:txBody>
      </p:sp>
      <p:grpSp>
        <p:nvGrpSpPr>
          <p:cNvPr id="4" name="Group 3"/>
          <p:cNvGrpSpPr/>
          <p:nvPr/>
        </p:nvGrpSpPr>
        <p:grpSpPr>
          <a:xfrm>
            <a:off x="5679535" y="2039908"/>
            <a:ext cx="2791698" cy="3612804"/>
            <a:chOff x="5679535" y="2039908"/>
            <a:chExt cx="2791698" cy="3612804"/>
          </a:xfrm>
        </p:grpSpPr>
        <p:grpSp>
          <p:nvGrpSpPr>
            <p:cNvPr id="15" name="Group 14"/>
            <p:cNvGrpSpPr/>
            <p:nvPr/>
          </p:nvGrpSpPr>
          <p:grpSpPr>
            <a:xfrm>
              <a:off x="6832781" y="2039908"/>
              <a:ext cx="634313" cy="628733"/>
              <a:chOff x="6794649" y="1393575"/>
              <a:chExt cx="634313" cy="628733"/>
            </a:xfrm>
          </p:grpSpPr>
          <p:pic>
            <p:nvPicPr>
              <p:cNvPr id="63" name="Picture 62"/>
              <p:cNvPicPr>
                <a:picLocks noChangeAspect="1" noChangeArrowheads="1"/>
              </p:cNvPicPr>
              <p:nvPr/>
            </p:nvPicPr>
            <p:blipFill rotWithShape="1">
              <a:blip r:embed="rId3">
                <a:extLst>
                  <a:ext uri="{28A0092B-C50C-407E-A947-70E740481C1C}">
                    <a14:useLocalDpi xmlns:a14="http://schemas.microsoft.com/office/drawing/2010/main" val="0"/>
                  </a:ext>
                </a:extLst>
              </a:blip>
              <a:srcRect l="69680" t="62813" r="20080" b="16486"/>
              <a:stretch/>
            </p:blipFill>
            <p:spPr bwMode="auto">
              <a:xfrm>
                <a:off x="6794649" y="1393575"/>
                <a:ext cx="620672" cy="628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TextBox 66"/>
              <p:cNvSpPr txBox="1"/>
              <p:nvPr/>
            </p:nvSpPr>
            <p:spPr>
              <a:xfrm>
                <a:off x="6795455" y="1568745"/>
                <a:ext cx="633507" cy="307777"/>
              </a:xfrm>
              <a:prstGeom prst="rect">
                <a:avLst/>
              </a:prstGeom>
              <a:noFill/>
            </p:spPr>
            <p:txBody>
              <a:bodyPr wrap="none" rtlCol="0">
                <a:spAutoFit/>
              </a:bodyPr>
              <a:lstStyle/>
              <a:p>
                <a:r>
                  <a:rPr lang="en-US" sz="1400" b="1" dirty="0" smtClean="0">
                    <a:solidFill>
                      <a:schemeClr val="bg1"/>
                    </a:solidFill>
                    <a:latin typeface="Arial" panose="020B0604020202020204" pitchFamily="34" charset="0"/>
                    <a:cs typeface="Arial" panose="020B0604020202020204" pitchFamily="34" charset="0"/>
                  </a:rPr>
                  <a:t>CD3</a:t>
                </a:r>
                <a:r>
                  <a:rPr lang="en-US" b="1" baseline="30000" dirty="0" smtClean="0">
                    <a:solidFill>
                      <a:schemeClr val="bg1"/>
                    </a:solidFill>
                    <a:latin typeface="Arial" panose="020B0604020202020204" pitchFamily="34" charset="0"/>
                    <a:cs typeface="Arial" panose="020B0604020202020204" pitchFamily="34" charset="0"/>
                  </a:rPr>
                  <a:t>+</a:t>
                </a:r>
                <a:endParaRPr lang="en-US" b="1" baseline="30000" dirty="0">
                  <a:solidFill>
                    <a:schemeClr val="bg1"/>
                  </a:solidFill>
                  <a:latin typeface="Arial" panose="020B0604020202020204" pitchFamily="34" charset="0"/>
                  <a:cs typeface="Arial" panose="020B0604020202020204" pitchFamily="34" charset="0"/>
                </a:endParaRPr>
              </a:p>
            </p:txBody>
          </p:sp>
        </p:grpSp>
        <p:grpSp>
          <p:nvGrpSpPr>
            <p:cNvPr id="13" name="Group 12"/>
            <p:cNvGrpSpPr/>
            <p:nvPr/>
          </p:nvGrpSpPr>
          <p:grpSpPr>
            <a:xfrm>
              <a:off x="5679535" y="2634699"/>
              <a:ext cx="653071" cy="636794"/>
              <a:chOff x="5679535" y="1996772"/>
              <a:chExt cx="653071" cy="636794"/>
            </a:xfrm>
          </p:grpSpPr>
          <p:pic>
            <p:nvPicPr>
              <p:cNvPr id="65" name="Picture 64"/>
              <p:cNvPicPr>
                <a:picLocks noChangeAspect="1" noChangeArrowheads="1"/>
              </p:cNvPicPr>
              <p:nvPr/>
            </p:nvPicPr>
            <p:blipFill rotWithShape="1">
              <a:blip r:embed="rId3">
                <a:extLst>
                  <a:ext uri="{28A0092B-C50C-407E-A947-70E740481C1C}">
                    <a14:useLocalDpi xmlns:a14="http://schemas.microsoft.com/office/drawing/2010/main" val="0"/>
                  </a:ext>
                </a:extLst>
              </a:blip>
              <a:srcRect l="52527" t="3100" r="36702" b="75934"/>
              <a:stretch/>
            </p:blipFill>
            <p:spPr bwMode="auto">
              <a:xfrm>
                <a:off x="5679535" y="1996772"/>
                <a:ext cx="652915" cy="636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TextBox 67"/>
              <p:cNvSpPr txBox="1"/>
              <p:nvPr/>
            </p:nvSpPr>
            <p:spPr>
              <a:xfrm>
                <a:off x="5699099" y="2198957"/>
                <a:ext cx="633507" cy="307777"/>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CD4</a:t>
                </a:r>
                <a:r>
                  <a:rPr lang="en-US" b="1" baseline="30000" dirty="0" smtClean="0">
                    <a:latin typeface="Arial" panose="020B0604020202020204" pitchFamily="34" charset="0"/>
                    <a:cs typeface="Arial" panose="020B0604020202020204" pitchFamily="34" charset="0"/>
                  </a:rPr>
                  <a:t>+</a:t>
                </a:r>
                <a:endParaRPr lang="en-US" b="1" baseline="30000" dirty="0">
                  <a:latin typeface="Arial" panose="020B0604020202020204" pitchFamily="34" charset="0"/>
                  <a:cs typeface="Arial" panose="020B0604020202020204" pitchFamily="34" charset="0"/>
                </a:endParaRPr>
              </a:p>
            </p:txBody>
          </p:sp>
        </p:grpSp>
        <p:cxnSp>
          <p:nvCxnSpPr>
            <p:cNvPr id="61" name="Straight Arrow Connector 60"/>
            <p:cNvCxnSpPr/>
            <p:nvPr/>
          </p:nvCxnSpPr>
          <p:spPr>
            <a:xfrm flipH="1">
              <a:off x="6297883" y="2537823"/>
              <a:ext cx="580147" cy="352850"/>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pic>
          <p:nvPicPr>
            <p:cNvPr id="53" name="Picture 52"/>
            <p:cNvPicPr>
              <a:picLocks noChangeAspect="1" noChangeArrowheads="1"/>
            </p:cNvPicPr>
            <p:nvPr/>
          </p:nvPicPr>
          <p:blipFill rotWithShape="1">
            <a:blip r:embed="rId3">
              <a:extLst>
                <a:ext uri="{28A0092B-C50C-407E-A947-70E740481C1C}">
                  <a14:useLocalDpi xmlns:a14="http://schemas.microsoft.com/office/drawing/2010/main" val="0"/>
                </a:ext>
              </a:extLst>
            </a:blip>
            <a:srcRect l="52663" t="62694" r="37097" b="16605"/>
            <a:stretch/>
          </p:blipFill>
          <p:spPr bwMode="auto">
            <a:xfrm>
              <a:off x="6970484" y="4738198"/>
              <a:ext cx="893681" cy="905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63"/>
            <p:cNvPicPr>
              <a:picLocks noChangeAspect="1" noChangeArrowheads="1"/>
            </p:cNvPicPr>
            <p:nvPr/>
          </p:nvPicPr>
          <p:blipFill rotWithShape="1">
            <a:blip r:embed="rId3">
              <a:extLst>
                <a:ext uri="{28A0092B-C50C-407E-A947-70E740481C1C}">
                  <a14:useLocalDpi xmlns:a14="http://schemas.microsoft.com/office/drawing/2010/main" val="0"/>
                </a:ext>
              </a:extLst>
            </a:blip>
            <a:srcRect l="35771" t="63030" r="54255" b="16535"/>
            <a:stretch/>
          </p:blipFill>
          <p:spPr bwMode="auto">
            <a:xfrm>
              <a:off x="5921093" y="4747247"/>
              <a:ext cx="882002" cy="905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7820162" y="2693443"/>
              <a:ext cx="651071" cy="628733"/>
              <a:chOff x="7820162" y="2010691"/>
              <a:chExt cx="651071" cy="628733"/>
            </a:xfrm>
          </p:grpSpPr>
          <p:pic>
            <p:nvPicPr>
              <p:cNvPr id="66" name="Picture 65"/>
              <p:cNvPicPr>
                <a:picLocks noChangeAspect="1" noChangeArrowheads="1"/>
              </p:cNvPicPr>
              <p:nvPr/>
            </p:nvPicPr>
            <p:blipFill rotWithShape="1">
              <a:blip r:embed="rId3">
                <a:extLst>
                  <a:ext uri="{28A0092B-C50C-407E-A947-70E740481C1C}">
                    <a14:useLocalDpi xmlns:a14="http://schemas.microsoft.com/office/drawing/2010/main" val="0"/>
                  </a:ext>
                </a:extLst>
              </a:blip>
              <a:srcRect l="1862" t="62580" r="88298" b="16720"/>
              <a:stretch/>
            </p:blipFill>
            <p:spPr bwMode="auto">
              <a:xfrm>
                <a:off x="7820162" y="2010691"/>
                <a:ext cx="596490" cy="628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TextBox 68"/>
              <p:cNvSpPr txBox="1"/>
              <p:nvPr/>
            </p:nvSpPr>
            <p:spPr>
              <a:xfrm>
                <a:off x="7837726" y="2197697"/>
                <a:ext cx="633507"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CD8</a:t>
                </a:r>
                <a:r>
                  <a:rPr lang="en-US" b="1" baseline="30000" dirty="0">
                    <a:latin typeface="Arial" panose="020B0604020202020204" pitchFamily="34" charset="0"/>
                    <a:cs typeface="Arial" panose="020B0604020202020204" pitchFamily="34" charset="0"/>
                  </a:rPr>
                  <a:t>+</a:t>
                </a:r>
              </a:p>
            </p:txBody>
          </p:sp>
        </p:grpSp>
        <p:grpSp>
          <p:nvGrpSpPr>
            <p:cNvPr id="17" name="Group 16"/>
            <p:cNvGrpSpPr/>
            <p:nvPr/>
          </p:nvGrpSpPr>
          <p:grpSpPr>
            <a:xfrm>
              <a:off x="6444938" y="3671318"/>
              <a:ext cx="905256" cy="905256"/>
              <a:chOff x="4186750" y="2775218"/>
              <a:chExt cx="878731" cy="855795"/>
            </a:xfrm>
          </p:grpSpPr>
          <p:pic>
            <p:nvPicPr>
              <p:cNvPr id="55" name="Picture 54"/>
              <p:cNvPicPr>
                <a:picLocks noChangeAspect="1" noChangeArrowheads="1"/>
              </p:cNvPicPr>
              <p:nvPr/>
            </p:nvPicPr>
            <p:blipFill rotWithShape="1">
              <a:blip r:embed="rId3">
                <a:extLst>
                  <a:ext uri="{28A0092B-C50C-407E-A947-70E740481C1C}">
                    <a14:useLocalDpi xmlns:a14="http://schemas.microsoft.com/office/drawing/2010/main" val="0"/>
                  </a:ext>
                </a:extLst>
              </a:blip>
              <a:srcRect l="18617" t="62813" r="70878" b="16769"/>
              <a:stretch/>
            </p:blipFill>
            <p:spPr bwMode="auto">
              <a:xfrm>
                <a:off x="4186750" y="2775218"/>
                <a:ext cx="878731" cy="855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TextBox 71"/>
              <p:cNvSpPr txBox="1"/>
              <p:nvPr/>
            </p:nvSpPr>
            <p:spPr>
              <a:xfrm>
                <a:off x="4223360" y="2941505"/>
                <a:ext cx="807892" cy="494633"/>
              </a:xfrm>
              <a:prstGeom prst="rect">
                <a:avLst/>
              </a:prstGeom>
              <a:noFill/>
            </p:spPr>
            <p:txBody>
              <a:bodyPr wrap="none" rtlCol="0">
                <a:spAutoFit/>
              </a:bodyPr>
              <a:lstStyle/>
              <a:p>
                <a:pPr algn="ctr">
                  <a:defRPr/>
                </a:pPr>
                <a:r>
                  <a:rPr lang="en-US" sz="1400" b="1" dirty="0">
                    <a:latin typeface="Arial" panose="020B0604020202020204" pitchFamily="34" charset="0"/>
                    <a:cs typeface="Arial" panose="020B0604020202020204" pitchFamily="34" charset="0"/>
                  </a:rPr>
                  <a:t>CD25</a:t>
                </a:r>
                <a:r>
                  <a:rPr lang="en-US" b="1" baseline="30000" dirty="0">
                    <a:latin typeface="Arial" panose="020B0604020202020204" pitchFamily="34" charset="0"/>
                    <a:cs typeface="Arial" panose="020B0604020202020204" pitchFamily="34" charset="0"/>
                  </a:rPr>
                  <a:t>+</a:t>
                </a:r>
              </a:p>
              <a:p>
                <a:pPr>
                  <a:defRPr/>
                </a:pPr>
                <a:r>
                  <a:rPr lang="en-US" sz="1400" b="1" dirty="0">
                    <a:latin typeface="Arial" panose="020B0604020202020204" pitchFamily="34" charset="0"/>
                    <a:cs typeface="Arial" panose="020B0604020202020204" pitchFamily="34" charset="0"/>
                  </a:rPr>
                  <a:t>CD127</a:t>
                </a:r>
                <a:r>
                  <a:rPr lang="en-US" b="1" baseline="30000" dirty="0">
                    <a:latin typeface="Arial" panose="020B0604020202020204" pitchFamily="34" charset="0"/>
                    <a:cs typeface="Arial" panose="020B0604020202020204" pitchFamily="34" charset="0"/>
                  </a:rPr>
                  <a:t>+</a:t>
                </a:r>
              </a:p>
            </p:txBody>
          </p:sp>
        </p:grpSp>
        <p:sp>
          <p:nvSpPr>
            <p:cNvPr id="73" name="TextBox 72"/>
            <p:cNvSpPr txBox="1"/>
            <p:nvPr/>
          </p:nvSpPr>
          <p:spPr>
            <a:xfrm>
              <a:off x="5868673" y="5036938"/>
              <a:ext cx="992579" cy="307777"/>
            </a:xfrm>
            <a:prstGeom prst="rect">
              <a:avLst/>
            </a:prstGeom>
            <a:noFill/>
          </p:spPr>
          <p:txBody>
            <a:bodyPr wrap="none" rtlCol="0">
              <a:spAutoFit/>
            </a:bodyPr>
            <a:lstStyle/>
            <a:p>
              <a:pPr algn="ctr">
                <a:defRPr/>
              </a:pPr>
              <a:r>
                <a:rPr lang="en-US" sz="1400" b="1" dirty="0" smtClean="0">
                  <a:latin typeface="Arial" panose="020B0604020202020204" pitchFamily="34" charset="0"/>
                  <a:cs typeface="Arial" panose="020B0604020202020204" pitchFamily="34" charset="0"/>
                </a:rPr>
                <a:t>CD45RA</a:t>
              </a:r>
              <a:r>
                <a:rPr lang="en-US" b="1" baseline="30000" dirty="0">
                  <a:latin typeface="Arial" panose="020B0604020202020204" pitchFamily="34" charset="0"/>
                  <a:cs typeface="Arial" panose="020B0604020202020204" pitchFamily="34" charset="0"/>
                </a:rPr>
                <a:t>+</a:t>
              </a:r>
            </a:p>
          </p:txBody>
        </p:sp>
        <p:cxnSp>
          <p:nvCxnSpPr>
            <p:cNvPr id="74" name="Straight Arrow Connector 73"/>
            <p:cNvCxnSpPr/>
            <p:nvPr/>
          </p:nvCxnSpPr>
          <p:spPr>
            <a:xfrm>
              <a:off x="7366838" y="2537823"/>
              <a:ext cx="468528" cy="361150"/>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919003" y="5046090"/>
              <a:ext cx="962123" cy="307777"/>
            </a:xfrm>
            <a:prstGeom prst="rect">
              <a:avLst/>
            </a:prstGeom>
            <a:noFill/>
          </p:spPr>
          <p:txBody>
            <a:bodyPr wrap="none" rtlCol="0">
              <a:spAutoFit/>
            </a:bodyPr>
            <a:lstStyle/>
            <a:p>
              <a:pPr>
                <a:defRPr/>
              </a:pPr>
              <a:r>
                <a:rPr lang="en-US" sz="1400" b="1" dirty="0">
                  <a:latin typeface="Arial" panose="020B0604020202020204" pitchFamily="34" charset="0"/>
                  <a:cs typeface="Arial" panose="020B0604020202020204" pitchFamily="34" charset="0"/>
                </a:rPr>
                <a:t>CD45RA</a:t>
              </a:r>
              <a:r>
                <a:rPr lang="en-US" b="1" baseline="30000" dirty="0">
                  <a:latin typeface="Arial" panose="020B0604020202020204" pitchFamily="34" charset="0"/>
                  <a:cs typeface="Arial" panose="020B0604020202020204" pitchFamily="34" charset="0"/>
                </a:rPr>
                <a:t>-</a:t>
              </a:r>
            </a:p>
          </p:txBody>
        </p:sp>
        <p:cxnSp>
          <p:nvCxnSpPr>
            <p:cNvPr id="76" name="Straight Arrow Connector 75"/>
            <p:cNvCxnSpPr/>
            <p:nvPr/>
          </p:nvCxnSpPr>
          <p:spPr>
            <a:xfrm flipH="1">
              <a:off x="6548706" y="4511107"/>
              <a:ext cx="220509" cy="274874"/>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7092172" y="4487980"/>
              <a:ext cx="220509" cy="274874"/>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6146628" y="3226041"/>
              <a:ext cx="563111" cy="511267"/>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5999119" y="1447800"/>
            <a:ext cx="2092239" cy="400110"/>
          </a:xfrm>
          <a:prstGeom prst="rect">
            <a:avLst/>
          </a:prstGeom>
          <a:noFill/>
        </p:spPr>
        <p:txBody>
          <a:bodyPr wrap="none" rtlCol="0">
            <a:spAutoFit/>
          </a:bodyPr>
          <a:lstStyle/>
          <a:p>
            <a:r>
              <a:rPr lang="en-US" sz="2000" b="1" dirty="0">
                <a:solidFill>
                  <a:srgbClr val="000099"/>
                </a:solidFill>
                <a:latin typeface="Arial" pitchFamily="34" charset="0"/>
                <a:cs typeface="Arial" pitchFamily="34" charset="0"/>
              </a:rPr>
              <a:t>Gating Strategy</a:t>
            </a:r>
          </a:p>
        </p:txBody>
      </p:sp>
      <p:graphicFrame>
        <p:nvGraphicFramePr>
          <p:cNvPr id="3" name="Table 2"/>
          <p:cNvGraphicFramePr>
            <a:graphicFrameLocks noGrp="1"/>
          </p:cNvGraphicFramePr>
          <p:nvPr>
            <p:extLst>
              <p:ext uri="{D42A27DB-BD31-4B8C-83A1-F6EECF244321}">
                <p14:modId xmlns:p14="http://schemas.microsoft.com/office/powerpoint/2010/main" val="4012215403"/>
              </p:ext>
            </p:extLst>
          </p:nvPr>
        </p:nvGraphicFramePr>
        <p:xfrm>
          <a:off x="644071" y="3558096"/>
          <a:ext cx="3860800" cy="1924050"/>
        </p:xfrm>
        <a:graphic>
          <a:graphicData uri="http://schemas.openxmlformats.org/drawingml/2006/table">
            <a:tbl>
              <a:tblPr/>
              <a:tblGrid>
                <a:gridCol w="723900"/>
                <a:gridCol w="1054100"/>
                <a:gridCol w="1016000"/>
                <a:gridCol w="1066800"/>
              </a:tblGrid>
              <a:tr h="495300">
                <a:tc>
                  <a:txBody>
                    <a:bodyPr/>
                    <a:lstStyle/>
                    <a:p>
                      <a:pPr algn="l" fontAlgn="b"/>
                      <a:r>
                        <a:rPr lang="en-US"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Calibri"/>
                        </a:rPr>
                        <a:t>Tregs</a:t>
                      </a:r>
                      <a:endParaRPr lang="en-US" sz="14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Naïve </a:t>
                      </a:r>
                      <a:br>
                        <a:rPr lang="en-US" sz="1400" b="1" i="0" u="none" strike="noStrike" dirty="0">
                          <a:solidFill>
                            <a:srgbClr val="000000"/>
                          </a:solidFill>
                          <a:effectLst/>
                          <a:latin typeface="Calibri"/>
                        </a:rPr>
                      </a:br>
                      <a:r>
                        <a:rPr lang="en-US" sz="1400" b="1" i="0" u="none" strike="noStrike" dirty="0" smtClean="0">
                          <a:solidFill>
                            <a:srgbClr val="000000"/>
                          </a:solidFill>
                          <a:effectLst/>
                          <a:latin typeface="Calibri"/>
                        </a:rPr>
                        <a:t>Tregs</a:t>
                      </a:r>
                      <a:endParaRPr lang="en-US" sz="14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Memory </a:t>
                      </a:r>
                      <a:br>
                        <a:rPr lang="en-US" sz="1400" b="1" i="0" u="none" strike="noStrike" dirty="0">
                          <a:solidFill>
                            <a:srgbClr val="000000"/>
                          </a:solidFill>
                          <a:effectLst/>
                          <a:latin typeface="Calibri"/>
                        </a:rPr>
                      </a:br>
                      <a:r>
                        <a:rPr lang="en-US" sz="1400" b="1" i="0" u="none" strike="noStrike" dirty="0" smtClean="0">
                          <a:solidFill>
                            <a:srgbClr val="000000"/>
                          </a:solidFill>
                          <a:effectLst/>
                          <a:latin typeface="Calibri"/>
                        </a:rPr>
                        <a:t>Tregs</a:t>
                      </a:r>
                      <a:endParaRPr lang="en-US" sz="14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25">
                <a:tc>
                  <a:txBody>
                    <a:bodyPr/>
                    <a:lstStyle/>
                    <a:p>
                      <a:pPr algn="ctr" fontAlgn="b"/>
                      <a:r>
                        <a:rPr lang="en-US" sz="1400" b="1" i="0" u="none" strike="noStrike" dirty="0" smtClean="0">
                          <a:solidFill>
                            <a:srgbClr val="000000"/>
                          </a:solidFill>
                          <a:effectLst/>
                          <a:latin typeface="Calibri"/>
                        </a:rPr>
                        <a:t>CD3</a:t>
                      </a:r>
                      <a:endParaRPr lang="en-US" sz="14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lumOff val="25000"/>
                      </a:schemeClr>
                    </a:solidFill>
                  </a:tcPr>
                </a:tc>
                <a:tc>
                  <a:txBody>
                    <a:bodyPr/>
                    <a:lstStyle/>
                    <a:p>
                      <a:pPr algn="l" fontAlgn="b"/>
                      <a:r>
                        <a:rPr lang="en-US"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lumOff val="25000"/>
                      </a:schemeClr>
                    </a:solidFill>
                  </a:tcPr>
                </a:tc>
                <a:tc>
                  <a:txBody>
                    <a:bodyPr/>
                    <a:lstStyle/>
                    <a:p>
                      <a:pPr algn="ctr" fontAlgn="b"/>
                      <a:r>
                        <a:rPr lang="en-US"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lumOff val="25000"/>
                      </a:schemeClr>
                    </a:solidFill>
                  </a:tcPr>
                </a:tc>
              </a:tr>
              <a:tr h="238125">
                <a:tc>
                  <a:txBody>
                    <a:bodyPr/>
                    <a:lstStyle/>
                    <a:p>
                      <a:pPr algn="ctr" fontAlgn="b"/>
                      <a:r>
                        <a:rPr lang="en-US" sz="1400" b="1" i="0" u="none" strike="noStrike" dirty="0">
                          <a:solidFill>
                            <a:srgbClr val="000000"/>
                          </a:solidFill>
                          <a:effectLst/>
                          <a:latin typeface="Calibri"/>
                        </a:rPr>
                        <a:t>CD4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lumOff val="25000"/>
                      </a:schemeClr>
                    </a:solidFill>
                  </a:tcPr>
                </a:tc>
                <a:tc>
                  <a:txBody>
                    <a:bodyPr/>
                    <a:lstStyle/>
                    <a:p>
                      <a:pPr algn="l" fontAlgn="b"/>
                      <a:r>
                        <a:rPr lang="en-US"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lumOff val="25000"/>
                      </a:schemeClr>
                    </a:solidFill>
                  </a:tcPr>
                </a:tc>
                <a:tc>
                  <a:txBody>
                    <a:bodyPr/>
                    <a:lstStyle/>
                    <a:p>
                      <a:pPr algn="ctr" fontAlgn="b"/>
                      <a:r>
                        <a:rPr lang="en-US"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75000"/>
                        <a:lumOff val="25000"/>
                      </a:schemeClr>
                    </a:solidFill>
                  </a:tcPr>
                </a:tc>
              </a:tr>
              <a:tr h="238125">
                <a:tc>
                  <a:txBody>
                    <a:bodyPr/>
                    <a:lstStyle/>
                    <a:p>
                      <a:pPr algn="ctr" fontAlgn="b"/>
                      <a:r>
                        <a:rPr lang="en-US" sz="1400" b="1" i="0" u="none" strike="noStrike" dirty="0">
                          <a:solidFill>
                            <a:srgbClr val="000000"/>
                          </a:solidFill>
                          <a:effectLst/>
                          <a:latin typeface="Calibri"/>
                        </a:rPr>
                        <a:t>CD8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smtClean="0">
                          <a:solidFill>
                            <a:srgbClr val="000000"/>
                          </a:solidFill>
                          <a:effectLst/>
                          <a:latin typeface="Calibri"/>
                        </a:rPr>
                        <a:t>-</a:t>
                      </a:r>
                      <a:endParaRPr lang="en-US" sz="11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smtClean="0">
                          <a:solidFill>
                            <a:srgbClr val="000000"/>
                          </a:solidFill>
                          <a:effectLst/>
                          <a:latin typeface="Calibri"/>
                        </a:rPr>
                        <a:t>-</a:t>
                      </a:r>
                      <a:endParaRPr lang="en-US" sz="11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25">
                <a:tc>
                  <a:txBody>
                    <a:bodyPr/>
                    <a:lstStyle/>
                    <a:p>
                      <a:pPr algn="ctr" fontAlgn="b"/>
                      <a:r>
                        <a:rPr lang="en-US" sz="1400" b="1" i="0" u="none" strike="noStrike" dirty="0">
                          <a:solidFill>
                            <a:srgbClr val="000000"/>
                          </a:solidFill>
                          <a:effectLst/>
                          <a:latin typeface="Calibri"/>
                        </a:rPr>
                        <a:t>CD45RA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smtClean="0">
                          <a:solidFill>
                            <a:srgbClr val="000000"/>
                          </a:solidFill>
                          <a:effectLst/>
                          <a:latin typeface="Calibri"/>
                        </a:rPr>
                        <a:t>-</a:t>
                      </a:r>
                      <a:endParaRPr lang="en-US" sz="11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fontAlgn="b"/>
                      <a:r>
                        <a:rPr lang="en-US" sz="1100" b="1" i="0" u="none" strike="noStrike" dirty="0" smtClean="0">
                          <a:solidFill>
                            <a:srgbClr val="000000"/>
                          </a:solidFill>
                          <a:effectLst/>
                          <a:latin typeface="Calibri"/>
                        </a:rPr>
                        <a:t>-</a:t>
                      </a:r>
                      <a:endParaRPr lang="en-US" sz="11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125">
                <a:tc>
                  <a:txBody>
                    <a:bodyPr/>
                    <a:lstStyle/>
                    <a:p>
                      <a:pPr algn="ctr" fontAlgn="b"/>
                      <a:r>
                        <a:rPr lang="en-US" sz="1400" b="1" i="0" u="none" strike="noStrike" dirty="0">
                          <a:solidFill>
                            <a:srgbClr val="000000"/>
                          </a:solidFill>
                          <a:effectLst/>
                          <a:latin typeface="Calibri"/>
                        </a:rPr>
                        <a:t>CD127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CEC"/>
                    </a:solidFill>
                  </a:tcPr>
                </a:tc>
                <a:tc>
                  <a:txBody>
                    <a:bodyPr/>
                    <a:lstStyle/>
                    <a:p>
                      <a:pPr algn="l" fontAlgn="b"/>
                      <a:r>
                        <a:rPr lang="en-US"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CEC"/>
                    </a:solidFill>
                  </a:tcPr>
                </a:tc>
                <a:tc>
                  <a:txBody>
                    <a:bodyPr/>
                    <a:lstStyle/>
                    <a:p>
                      <a:pPr algn="l" fontAlgn="b"/>
                      <a:r>
                        <a:rPr lang="en-US"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CEC"/>
                    </a:solidFill>
                  </a:tcPr>
                </a:tc>
              </a:tr>
              <a:tr h="238125">
                <a:tc>
                  <a:txBody>
                    <a:bodyPr/>
                    <a:lstStyle/>
                    <a:p>
                      <a:pPr algn="ctr" fontAlgn="b"/>
                      <a:r>
                        <a:rPr lang="en-US" sz="1400" b="1" i="0" u="none" strike="noStrike" dirty="0">
                          <a:solidFill>
                            <a:srgbClr val="000000"/>
                          </a:solidFill>
                          <a:effectLst/>
                          <a:latin typeface="Calibri"/>
                        </a:rPr>
                        <a:t>CD25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CEC"/>
                    </a:solidFill>
                  </a:tcPr>
                </a:tc>
                <a:tc>
                  <a:txBody>
                    <a:bodyPr/>
                    <a:lstStyle/>
                    <a:p>
                      <a:pPr algn="l" fontAlgn="b"/>
                      <a:r>
                        <a:rPr lang="en-US"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CEC"/>
                    </a:solidFill>
                  </a:tcPr>
                </a:tc>
                <a:tc>
                  <a:txBody>
                    <a:bodyPr/>
                    <a:lstStyle/>
                    <a:p>
                      <a:pPr algn="ctr" fontAlgn="b"/>
                      <a:r>
                        <a:rPr lang="en-US" sz="11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CEC"/>
                    </a:solidFill>
                  </a:tcPr>
                </a:tc>
              </a:tr>
            </a:tbl>
          </a:graphicData>
        </a:graphic>
      </p:graphicFrame>
    </p:spTree>
    <p:extLst>
      <p:ext uri="{BB962C8B-B14F-4D97-AF65-F5344CB8AC3E}">
        <p14:creationId xmlns:p14="http://schemas.microsoft.com/office/powerpoint/2010/main" val="278844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0">
                                            <p:txEl>
                                              <p:pRg st="5" end="5"/>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0" grpId="0" build="p"/>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2023750"/>
            <a:ext cx="5943600" cy="1085850"/>
          </a:xfrm>
        </p:spPr>
        <p:txBody>
          <a:bodyPr/>
          <a:lstStyle/>
          <a:p>
            <a:r>
              <a:rPr lang="en-US" dirty="0" err="1" smtClean="0"/>
              <a:t>Fluorochromes</a:t>
            </a:r>
            <a:endParaRPr lang="en-US" dirty="0"/>
          </a:p>
        </p:txBody>
      </p:sp>
      <p:sp>
        <p:nvSpPr>
          <p:cNvPr id="3" name="Subtitle 2"/>
          <p:cNvSpPr>
            <a:spLocks noGrp="1"/>
          </p:cNvSpPr>
          <p:nvPr>
            <p:ph type="subTitle" idx="1"/>
          </p:nvPr>
        </p:nvSpPr>
        <p:spPr>
          <a:xfrm>
            <a:off x="3014155" y="2814450"/>
            <a:ext cx="6400800" cy="838200"/>
          </a:xfrm>
        </p:spPr>
        <p:txBody>
          <a:bodyPr>
            <a:noAutofit/>
          </a:bodyPr>
          <a:lstStyle/>
          <a:p>
            <a:r>
              <a:rPr lang="en-US" dirty="0" smtClean="0">
                <a:solidFill>
                  <a:schemeClr val="tx1">
                    <a:lumMod val="65000"/>
                    <a:lumOff val="35000"/>
                  </a:schemeClr>
                </a:solidFill>
              </a:rPr>
              <a:t>Expanded range of choices to </a:t>
            </a:r>
            <a:br>
              <a:rPr lang="en-US" dirty="0" smtClean="0">
                <a:solidFill>
                  <a:schemeClr val="tx1">
                    <a:lumMod val="65000"/>
                    <a:lumOff val="35000"/>
                  </a:schemeClr>
                </a:solidFill>
              </a:rPr>
            </a:br>
            <a:r>
              <a:rPr lang="en-US" dirty="0" smtClean="0">
                <a:solidFill>
                  <a:schemeClr val="tx1">
                    <a:lumMod val="65000"/>
                    <a:lumOff val="35000"/>
                  </a:schemeClr>
                </a:solidFill>
              </a:rPr>
              <a:t>reveal biological context</a:t>
            </a:r>
            <a:endParaRPr lang="en-US" dirty="0">
              <a:solidFill>
                <a:schemeClr val="tx1">
                  <a:lumMod val="65000"/>
                  <a:lumOff val="35000"/>
                </a:schemeClr>
              </a:solidFill>
            </a:endParaRPr>
          </a:p>
        </p:txBody>
      </p:sp>
    </p:spTree>
    <p:extLst>
      <p:ext uri="{BB962C8B-B14F-4D97-AF65-F5344CB8AC3E}">
        <p14:creationId xmlns:p14="http://schemas.microsoft.com/office/powerpoint/2010/main" val="6205842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800"/>
            <a:ext cx="4953000" cy="4724400"/>
          </a:xfrm>
        </p:spPr>
        <p:txBody>
          <a:bodyPr vert="horz" lIns="91440" tIns="45720" rIns="91440" bIns="45720" rtlCol="0">
            <a:normAutofit fontScale="92500" lnSpcReduction="20000"/>
          </a:bodyPr>
          <a:lstStyle/>
          <a:p>
            <a:pPr marL="0" indent="0">
              <a:buNone/>
            </a:pPr>
            <a:r>
              <a:rPr lang="en-US" b="1" dirty="0" smtClean="0"/>
              <a:t>First Example: No Rules</a:t>
            </a:r>
            <a:endParaRPr lang="en-US" b="1" dirty="0"/>
          </a:p>
          <a:p>
            <a:r>
              <a:rPr lang="en-US" sz="2200" dirty="0" smtClean="0"/>
              <a:t>Use of available reagents</a:t>
            </a:r>
            <a:endParaRPr lang="en-US" dirty="0" smtClean="0"/>
          </a:p>
          <a:p>
            <a:pPr lvl="1">
              <a:spcAft>
                <a:spcPts val="600"/>
              </a:spcAft>
            </a:pPr>
            <a:r>
              <a:rPr lang="en-US" dirty="0" smtClean="0"/>
              <a:t>Minimal </a:t>
            </a:r>
            <a:r>
              <a:rPr lang="en-US" dirty="0"/>
              <a:t>attention </a:t>
            </a:r>
            <a:r>
              <a:rPr lang="en-US" dirty="0" smtClean="0"/>
              <a:t>to </a:t>
            </a:r>
            <a:r>
              <a:rPr lang="en-US" dirty="0"/>
              <a:t>fluorochrome brightness or antigen density </a:t>
            </a:r>
          </a:p>
          <a:p>
            <a:pPr marL="0" indent="0">
              <a:buNone/>
            </a:pPr>
            <a:r>
              <a:rPr lang="en-US" b="1" dirty="0" smtClean="0"/>
              <a:t>Second Example: Some </a:t>
            </a:r>
            <a:r>
              <a:rPr lang="en-US" b="1" dirty="0"/>
              <a:t>Rules</a:t>
            </a:r>
            <a:endParaRPr lang="en-US" b="1" dirty="0" smtClean="0"/>
          </a:p>
          <a:p>
            <a:pPr>
              <a:spcAft>
                <a:spcPts val="600"/>
              </a:spcAft>
            </a:pPr>
            <a:r>
              <a:rPr lang="en-US" sz="2200" dirty="0" smtClean="0"/>
              <a:t>Refined </a:t>
            </a:r>
            <a:r>
              <a:rPr lang="en-US" sz="2200" dirty="0"/>
              <a:t>panel with focus on fluorochrome assignment based on expression of antigens</a:t>
            </a:r>
          </a:p>
          <a:p>
            <a:pPr marL="0" indent="0">
              <a:buNone/>
            </a:pPr>
            <a:r>
              <a:rPr lang="en-US" b="1" dirty="0" smtClean="0"/>
              <a:t>Third Example: Best Practices</a:t>
            </a:r>
          </a:p>
          <a:p>
            <a:pPr>
              <a:lnSpc>
                <a:spcPct val="110000"/>
              </a:lnSpc>
            </a:pPr>
            <a:r>
              <a:rPr lang="en-US" sz="2200" dirty="0" smtClean="0"/>
              <a:t>Use of </a:t>
            </a:r>
            <a:r>
              <a:rPr lang="en-US" sz="2200" dirty="0"/>
              <a:t>best practices to further optimize the p</a:t>
            </a:r>
            <a:r>
              <a:rPr lang="en-US" sz="2200" dirty="0" smtClean="0"/>
              <a:t>anel </a:t>
            </a:r>
            <a:r>
              <a:rPr lang="en-US" sz="2200" dirty="0"/>
              <a:t>to maximize the resolution of </a:t>
            </a:r>
            <a:r>
              <a:rPr lang="en-US" sz="2200" dirty="0" smtClean="0"/>
              <a:t>Tregs </a:t>
            </a:r>
            <a:endParaRPr lang="en-US" sz="2200" dirty="0"/>
          </a:p>
          <a:p>
            <a:pPr lvl="1"/>
            <a:r>
              <a:rPr lang="en-US" dirty="0"/>
              <a:t>Antigen density </a:t>
            </a:r>
            <a:r>
              <a:rPr lang="en-US" dirty="0" smtClean="0"/>
              <a:t>and co-expression</a:t>
            </a:r>
            <a:endParaRPr lang="en-US" dirty="0"/>
          </a:p>
          <a:p>
            <a:pPr lvl="1"/>
            <a:r>
              <a:rPr lang="en-US" dirty="0"/>
              <a:t>Fluorochrome </a:t>
            </a:r>
            <a:r>
              <a:rPr lang="en-US" dirty="0" smtClean="0"/>
              <a:t>brightness</a:t>
            </a:r>
            <a:endParaRPr lang="en-US" dirty="0"/>
          </a:p>
          <a:p>
            <a:pPr lvl="1"/>
            <a:r>
              <a:rPr lang="en-US" dirty="0" smtClean="0"/>
              <a:t>Spread due to spillover</a:t>
            </a:r>
            <a:endParaRPr lang="en-US" dirty="0"/>
          </a:p>
        </p:txBody>
      </p:sp>
      <p:sp>
        <p:nvSpPr>
          <p:cNvPr id="3" name="Title 2"/>
          <p:cNvSpPr>
            <a:spLocks noGrp="1"/>
          </p:cNvSpPr>
          <p:nvPr>
            <p:ph type="title"/>
          </p:nvPr>
        </p:nvSpPr>
        <p:spPr/>
        <p:txBody>
          <a:bodyPr/>
          <a:lstStyle/>
          <a:p>
            <a:r>
              <a:rPr lang="en-US" dirty="0" smtClean="0"/>
              <a:t>Approaches to Panel Design </a:t>
            </a:r>
            <a:endParaRPr lang="en-US" dirty="0"/>
          </a:p>
        </p:txBody>
      </p:sp>
      <p:sp>
        <p:nvSpPr>
          <p:cNvPr id="6" name="Rectangle 5"/>
          <p:cNvSpPr/>
          <p:nvPr/>
        </p:nvSpPr>
        <p:spPr>
          <a:xfrm>
            <a:off x="4876800" y="1447800"/>
            <a:ext cx="4333568" cy="685800"/>
          </a:xfrm>
          <a:prstGeom prst="rect">
            <a:avLst/>
          </a:prstGeom>
        </p:spPr>
        <p:txBody>
          <a:bodyPr vert="horz" lIns="91440" tIns="45720" rIns="91440" bIns="45720" rtlCol="0">
            <a:noAutofit/>
          </a:bodyPr>
          <a:lstStyle/>
          <a:p>
            <a:pPr>
              <a:spcBef>
                <a:spcPct val="20000"/>
              </a:spcBef>
              <a:buFont typeface="Arial" pitchFamily="34" charset="0"/>
              <a:buNone/>
            </a:pPr>
            <a:r>
              <a:rPr lang="en-US" sz="2000" b="1" dirty="0" smtClean="0">
                <a:solidFill>
                  <a:srgbClr val="000099"/>
                </a:solidFill>
                <a:latin typeface="Arial" pitchFamily="34" charset="0"/>
                <a:cs typeface="Arial" pitchFamily="34" charset="0"/>
              </a:rPr>
              <a:t>6-color </a:t>
            </a:r>
            <a:r>
              <a:rPr lang="en-US" sz="2000" b="1" dirty="0">
                <a:solidFill>
                  <a:srgbClr val="000099"/>
                </a:solidFill>
                <a:latin typeface="Arial" pitchFamily="34" charset="0"/>
                <a:cs typeface="Arial" pitchFamily="34" charset="0"/>
              </a:rPr>
              <a:t>p</a:t>
            </a:r>
            <a:r>
              <a:rPr lang="en-US" sz="2000" b="1" dirty="0" smtClean="0">
                <a:solidFill>
                  <a:srgbClr val="000099"/>
                </a:solidFill>
                <a:latin typeface="Arial" pitchFamily="34" charset="0"/>
                <a:cs typeface="Arial" pitchFamily="34" charset="0"/>
              </a:rPr>
              <a:t>anel </a:t>
            </a:r>
            <a:r>
              <a:rPr lang="en-US" sz="2000" b="1" dirty="0">
                <a:solidFill>
                  <a:srgbClr val="000099"/>
                </a:solidFill>
                <a:latin typeface="Arial" pitchFamily="34" charset="0"/>
                <a:cs typeface="Arial" pitchFamily="34" charset="0"/>
              </a:rPr>
              <a:t>for a </a:t>
            </a:r>
            <a:r>
              <a:rPr lang="en-US" sz="2000" b="1" dirty="0" smtClean="0">
                <a:solidFill>
                  <a:srgbClr val="000099"/>
                </a:solidFill>
                <a:latin typeface="Arial" pitchFamily="34" charset="0"/>
                <a:cs typeface="Arial" pitchFamily="34" charset="0"/>
              </a:rPr>
              <a:t>2-laser system:</a:t>
            </a:r>
            <a:endParaRPr lang="en-US" sz="2000" b="1" dirty="0">
              <a:solidFill>
                <a:srgbClr val="000099"/>
              </a:solidFill>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170467823"/>
              </p:ext>
            </p:extLst>
          </p:nvPr>
        </p:nvGraphicFramePr>
        <p:xfrm>
          <a:off x="5029200" y="1905000"/>
          <a:ext cx="4038600" cy="2225040"/>
        </p:xfrm>
        <a:graphic>
          <a:graphicData uri="http://schemas.openxmlformats.org/drawingml/2006/table">
            <a:tbl>
              <a:tblPr firstRow="1" bandRow="1">
                <a:tableStyleId>{2D5ABB26-0587-4C30-8999-92F81FD0307C}</a:tableStyleId>
              </a:tblPr>
              <a:tblGrid>
                <a:gridCol w="1445650"/>
                <a:gridCol w="2592950"/>
              </a:tblGrid>
              <a:tr h="370840">
                <a:tc rowSpan="4">
                  <a:txBody>
                    <a:bodyPr/>
                    <a:lstStyle/>
                    <a:p>
                      <a:pPr algn="ctr"/>
                      <a:r>
                        <a:rPr lang="en-US" b="1" dirty="0" smtClean="0">
                          <a:solidFill>
                            <a:schemeClr val="bg1"/>
                          </a:solidFill>
                          <a:latin typeface="Arial" pitchFamily="34" charset="0"/>
                          <a:cs typeface="Arial" pitchFamily="34" charset="0"/>
                        </a:rPr>
                        <a:t>Blue</a:t>
                      </a:r>
                    </a:p>
                    <a:p>
                      <a:pPr algn="ctr"/>
                      <a:r>
                        <a:rPr lang="en-US" b="1" dirty="0" smtClean="0">
                          <a:solidFill>
                            <a:schemeClr val="bg1"/>
                          </a:solidFill>
                          <a:latin typeface="Arial" pitchFamily="34" charset="0"/>
                          <a:cs typeface="Arial" pitchFamily="34" charset="0"/>
                        </a:rPr>
                        <a:t>(488 nm)</a:t>
                      </a:r>
                      <a:endParaRPr lang="en-US" b="1" dirty="0">
                        <a:solidFill>
                          <a:schemeClr val="bg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CC"/>
                    </a:solidFill>
                  </a:tcPr>
                </a:tc>
                <a:tc>
                  <a:txBody>
                    <a:bodyPr/>
                    <a:lstStyle/>
                    <a:p>
                      <a:r>
                        <a:rPr lang="en-US" dirty="0" smtClean="0">
                          <a:latin typeface="Arial" pitchFamily="34" charset="0"/>
                          <a:cs typeface="Arial" pitchFamily="34" charset="0"/>
                        </a:rPr>
                        <a:t>FITC,</a:t>
                      </a:r>
                      <a:r>
                        <a:rPr lang="en-US" baseline="0" dirty="0" smtClean="0">
                          <a:latin typeface="Arial" pitchFamily="34" charset="0"/>
                          <a:cs typeface="Arial" pitchFamily="34" charset="0"/>
                        </a:rPr>
                        <a:t> </a:t>
                      </a:r>
                      <a:r>
                        <a:rPr lang="en-US" dirty="0" smtClean="0">
                          <a:latin typeface="Arial" pitchFamily="34" charset="0"/>
                          <a:cs typeface="Arial" pitchFamily="34" charset="0"/>
                        </a:rPr>
                        <a:t>Alexa Fluor® 488</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Arial" pitchFamily="34" charset="0"/>
                          <a:cs typeface="Arial" pitchFamily="34" charset="0"/>
                        </a:rPr>
                        <a:t>PE</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Arial" pitchFamily="34" charset="0"/>
                          <a:cs typeface="Arial" pitchFamily="34" charset="0"/>
                        </a:rPr>
                        <a:t>PerCP-Cy™5.5, PerCP</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Arial" pitchFamily="34" charset="0"/>
                          <a:cs typeface="Arial" pitchFamily="34" charset="0"/>
                        </a:rPr>
                        <a:t>PE-Cy™7</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2">
                  <a:txBody>
                    <a:bodyPr/>
                    <a:lstStyle/>
                    <a:p>
                      <a:pPr algn="ctr"/>
                      <a:r>
                        <a:rPr lang="en-US" b="1" dirty="0" smtClean="0">
                          <a:solidFill>
                            <a:schemeClr val="bg1"/>
                          </a:solidFill>
                          <a:latin typeface="Arial" pitchFamily="34" charset="0"/>
                          <a:cs typeface="Arial" pitchFamily="34" charset="0"/>
                        </a:rPr>
                        <a:t>Red</a:t>
                      </a:r>
                    </a:p>
                    <a:p>
                      <a:pPr algn="ctr"/>
                      <a:r>
                        <a:rPr lang="en-US" b="1" dirty="0" smtClean="0">
                          <a:solidFill>
                            <a:schemeClr val="bg1"/>
                          </a:solidFill>
                          <a:latin typeface="Arial" pitchFamily="34" charset="0"/>
                          <a:cs typeface="Arial" pitchFamily="34" charset="0"/>
                        </a:rPr>
                        <a:t>(640 nm)</a:t>
                      </a:r>
                      <a:endParaRPr lang="en-US" b="1" dirty="0">
                        <a:solidFill>
                          <a:schemeClr val="bg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smtClean="0">
                          <a:latin typeface="Arial" pitchFamily="34" charset="0"/>
                          <a:cs typeface="Arial" pitchFamily="34" charset="0"/>
                        </a:rPr>
                        <a:t>APC,</a:t>
                      </a:r>
                      <a:r>
                        <a:rPr lang="en-US" baseline="0" dirty="0" smtClean="0">
                          <a:latin typeface="Arial" pitchFamily="34" charset="0"/>
                          <a:cs typeface="Arial" pitchFamily="34" charset="0"/>
                        </a:rPr>
                        <a:t> </a:t>
                      </a:r>
                      <a:r>
                        <a:rPr lang="en-US" dirty="0" smtClean="0">
                          <a:latin typeface="Arial" pitchFamily="34" charset="0"/>
                          <a:cs typeface="Arial" pitchFamily="34" charset="0"/>
                        </a:rPr>
                        <a:t>Alexa</a:t>
                      </a:r>
                      <a:r>
                        <a:rPr lang="en-US" baseline="0" dirty="0" smtClean="0">
                          <a:latin typeface="Arial" pitchFamily="34" charset="0"/>
                          <a:cs typeface="Arial" pitchFamily="34" charset="0"/>
                        </a:rPr>
                        <a:t> Fluor® 647</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Arial" pitchFamily="34" charset="0"/>
                          <a:cs typeface="Arial" pitchFamily="34" charset="0"/>
                        </a:rPr>
                        <a:t>APC-H7,</a:t>
                      </a:r>
                      <a:r>
                        <a:rPr lang="en-US" baseline="0" dirty="0" smtClean="0">
                          <a:latin typeface="Arial" pitchFamily="34" charset="0"/>
                          <a:cs typeface="Arial" pitchFamily="34" charset="0"/>
                        </a:rPr>
                        <a:t> </a:t>
                      </a:r>
                      <a:r>
                        <a:rPr lang="en-US" dirty="0" smtClean="0">
                          <a:latin typeface="Arial" pitchFamily="34" charset="0"/>
                          <a:cs typeface="Arial" pitchFamily="34" charset="0"/>
                        </a:rPr>
                        <a:t>APC-Cy7</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1227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
                                            <p:txEl>
                                              <p:pRg st="3" end="3"/>
                                            </p:txEl>
                                          </p:spTgt>
                                        </p:tgtEl>
                                        <p:attrNameLst>
                                          <p:attrName>style.color</p:attrName>
                                        </p:attrNameLst>
                                      </p:cBhvr>
                                      <p:to>
                                        <a:srgbClr val="BFBFBF"/>
                                      </p:to>
                                    </p:animClr>
                                    <p:animClr clrSpc="rgb" dir="cw">
                                      <p:cBhvr>
                                        <p:cTn id="7" dur="500" fill="hold"/>
                                        <p:tgtEl>
                                          <p:spTgt spid="2">
                                            <p:txEl>
                                              <p:pRg st="3" end="3"/>
                                            </p:txEl>
                                          </p:spTgt>
                                        </p:tgtEl>
                                        <p:attrNameLst>
                                          <p:attrName>fillcolor</p:attrName>
                                        </p:attrNameLst>
                                      </p:cBhvr>
                                      <p:to>
                                        <a:srgbClr val="BFBFBF"/>
                                      </p:to>
                                    </p:animClr>
                                    <p:set>
                                      <p:cBhvr>
                                        <p:cTn id="8" dur="500" fill="hold"/>
                                        <p:tgtEl>
                                          <p:spTgt spid="2">
                                            <p:txEl>
                                              <p:pRg st="3" end="3"/>
                                            </p:txEl>
                                          </p:spTgt>
                                        </p:tgtEl>
                                        <p:attrNameLst>
                                          <p:attrName>fill.type</p:attrName>
                                        </p:attrNameLst>
                                      </p:cBhvr>
                                      <p:to>
                                        <p:strVal val="solid"/>
                                      </p:to>
                                    </p:set>
                                    <p:set>
                                      <p:cBhvr>
                                        <p:cTn id="9" dur="500" fill="hold"/>
                                        <p:tgtEl>
                                          <p:spTgt spid="2">
                                            <p:txEl>
                                              <p:pRg st="3" end="3"/>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2">
                                            <p:txEl>
                                              <p:pRg st="4" end="4"/>
                                            </p:txEl>
                                          </p:spTgt>
                                        </p:tgtEl>
                                        <p:attrNameLst>
                                          <p:attrName>style.color</p:attrName>
                                        </p:attrNameLst>
                                      </p:cBhvr>
                                      <p:to>
                                        <a:srgbClr val="BFBFBF"/>
                                      </p:to>
                                    </p:animClr>
                                    <p:animClr clrSpc="rgb" dir="cw">
                                      <p:cBhvr>
                                        <p:cTn id="12" dur="500" fill="hold"/>
                                        <p:tgtEl>
                                          <p:spTgt spid="2">
                                            <p:txEl>
                                              <p:pRg st="4" end="4"/>
                                            </p:txEl>
                                          </p:spTgt>
                                        </p:tgtEl>
                                        <p:attrNameLst>
                                          <p:attrName>fillcolor</p:attrName>
                                        </p:attrNameLst>
                                      </p:cBhvr>
                                      <p:to>
                                        <a:srgbClr val="BFBFBF"/>
                                      </p:to>
                                    </p:animClr>
                                    <p:set>
                                      <p:cBhvr>
                                        <p:cTn id="13" dur="500" fill="hold"/>
                                        <p:tgtEl>
                                          <p:spTgt spid="2">
                                            <p:txEl>
                                              <p:pRg st="4" end="4"/>
                                            </p:txEl>
                                          </p:spTgt>
                                        </p:tgtEl>
                                        <p:attrNameLst>
                                          <p:attrName>fill.type</p:attrName>
                                        </p:attrNameLst>
                                      </p:cBhvr>
                                      <p:to>
                                        <p:strVal val="solid"/>
                                      </p:to>
                                    </p:set>
                                    <p:set>
                                      <p:cBhvr>
                                        <p:cTn id="14" dur="500" fill="hold"/>
                                        <p:tgtEl>
                                          <p:spTgt spid="2">
                                            <p:txEl>
                                              <p:pRg st="4" end="4"/>
                                            </p:txEl>
                                          </p:spTgt>
                                        </p:tgtEl>
                                        <p:attrNameLst>
                                          <p:attrName>fill.on</p:attrName>
                                        </p:attrNameLst>
                                      </p:cBhvr>
                                      <p:to>
                                        <p:strVal val="true"/>
                                      </p:to>
                                    </p:set>
                                  </p:childTnLst>
                                </p:cTn>
                              </p:par>
                              <p:par>
                                <p:cTn id="15" presetID="19" presetClass="emph" presetSubtype="0" fill="hold" nodeType="withEffect">
                                  <p:stCondLst>
                                    <p:cond delay="0"/>
                                  </p:stCondLst>
                                  <p:childTnLst>
                                    <p:animClr clrSpc="rgb" dir="cw">
                                      <p:cBhvr override="childStyle">
                                        <p:cTn id="16" dur="500" fill="hold"/>
                                        <p:tgtEl>
                                          <p:spTgt spid="2">
                                            <p:txEl>
                                              <p:pRg st="5" end="5"/>
                                            </p:txEl>
                                          </p:spTgt>
                                        </p:tgtEl>
                                        <p:attrNameLst>
                                          <p:attrName>style.color</p:attrName>
                                        </p:attrNameLst>
                                      </p:cBhvr>
                                      <p:to>
                                        <a:srgbClr val="BFBFBF"/>
                                      </p:to>
                                    </p:animClr>
                                    <p:animClr clrSpc="rgb" dir="cw">
                                      <p:cBhvr>
                                        <p:cTn id="17" dur="500" fill="hold"/>
                                        <p:tgtEl>
                                          <p:spTgt spid="2">
                                            <p:txEl>
                                              <p:pRg st="5" end="5"/>
                                            </p:txEl>
                                          </p:spTgt>
                                        </p:tgtEl>
                                        <p:attrNameLst>
                                          <p:attrName>fillcolor</p:attrName>
                                        </p:attrNameLst>
                                      </p:cBhvr>
                                      <p:to>
                                        <a:srgbClr val="BFBFBF"/>
                                      </p:to>
                                    </p:animClr>
                                    <p:set>
                                      <p:cBhvr>
                                        <p:cTn id="18" dur="500" fill="hold"/>
                                        <p:tgtEl>
                                          <p:spTgt spid="2">
                                            <p:txEl>
                                              <p:pRg st="5" end="5"/>
                                            </p:txEl>
                                          </p:spTgt>
                                        </p:tgtEl>
                                        <p:attrNameLst>
                                          <p:attrName>fill.type</p:attrName>
                                        </p:attrNameLst>
                                      </p:cBhvr>
                                      <p:to>
                                        <p:strVal val="solid"/>
                                      </p:to>
                                    </p:set>
                                    <p:set>
                                      <p:cBhvr>
                                        <p:cTn id="19" dur="500" fill="hold"/>
                                        <p:tgtEl>
                                          <p:spTgt spid="2">
                                            <p:txEl>
                                              <p:pRg st="5" end="5"/>
                                            </p:txEl>
                                          </p:spTgt>
                                        </p:tgtEl>
                                        <p:attrNameLst>
                                          <p:attrName>fill.on</p:attrName>
                                        </p:attrNameLst>
                                      </p:cBhvr>
                                      <p:to>
                                        <p:strVal val="true"/>
                                      </p:to>
                                    </p:set>
                                  </p:childTnLst>
                                </p:cTn>
                              </p:par>
                              <p:par>
                                <p:cTn id="20" presetID="19" presetClass="emph" presetSubtype="0" fill="hold" nodeType="withEffect">
                                  <p:stCondLst>
                                    <p:cond delay="0"/>
                                  </p:stCondLst>
                                  <p:childTnLst>
                                    <p:animClr clrSpc="rgb" dir="cw">
                                      <p:cBhvr override="childStyle">
                                        <p:cTn id="21" dur="500" fill="hold"/>
                                        <p:tgtEl>
                                          <p:spTgt spid="2">
                                            <p:txEl>
                                              <p:pRg st="6" end="6"/>
                                            </p:txEl>
                                          </p:spTgt>
                                        </p:tgtEl>
                                        <p:attrNameLst>
                                          <p:attrName>style.color</p:attrName>
                                        </p:attrNameLst>
                                      </p:cBhvr>
                                      <p:to>
                                        <a:srgbClr val="BFBFBF"/>
                                      </p:to>
                                    </p:animClr>
                                    <p:animClr clrSpc="rgb" dir="cw">
                                      <p:cBhvr>
                                        <p:cTn id="22" dur="500" fill="hold"/>
                                        <p:tgtEl>
                                          <p:spTgt spid="2">
                                            <p:txEl>
                                              <p:pRg st="6" end="6"/>
                                            </p:txEl>
                                          </p:spTgt>
                                        </p:tgtEl>
                                        <p:attrNameLst>
                                          <p:attrName>fillcolor</p:attrName>
                                        </p:attrNameLst>
                                      </p:cBhvr>
                                      <p:to>
                                        <a:srgbClr val="BFBFBF"/>
                                      </p:to>
                                    </p:animClr>
                                    <p:set>
                                      <p:cBhvr>
                                        <p:cTn id="23" dur="500" fill="hold"/>
                                        <p:tgtEl>
                                          <p:spTgt spid="2">
                                            <p:txEl>
                                              <p:pRg st="6" end="6"/>
                                            </p:txEl>
                                          </p:spTgt>
                                        </p:tgtEl>
                                        <p:attrNameLst>
                                          <p:attrName>fill.type</p:attrName>
                                        </p:attrNameLst>
                                      </p:cBhvr>
                                      <p:to>
                                        <p:strVal val="solid"/>
                                      </p:to>
                                    </p:set>
                                    <p:set>
                                      <p:cBhvr>
                                        <p:cTn id="24" dur="500" fill="hold"/>
                                        <p:tgtEl>
                                          <p:spTgt spid="2">
                                            <p:txEl>
                                              <p:pRg st="6" end="6"/>
                                            </p:txEl>
                                          </p:spTgt>
                                        </p:tgtEl>
                                        <p:attrNameLst>
                                          <p:attrName>fill.on</p:attrName>
                                        </p:attrNameLst>
                                      </p:cBhvr>
                                      <p:to>
                                        <p:strVal val="true"/>
                                      </p:to>
                                    </p:set>
                                  </p:childTnLst>
                                </p:cTn>
                              </p:par>
                              <p:par>
                                <p:cTn id="25" presetID="19" presetClass="emph" presetSubtype="0" fill="hold" nodeType="withEffect">
                                  <p:stCondLst>
                                    <p:cond delay="0"/>
                                  </p:stCondLst>
                                  <p:childTnLst>
                                    <p:animClr clrSpc="rgb" dir="cw">
                                      <p:cBhvr override="childStyle">
                                        <p:cTn id="26" dur="500" fill="hold"/>
                                        <p:tgtEl>
                                          <p:spTgt spid="2">
                                            <p:txEl>
                                              <p:pRg st="7" end="7"/>
                                            </p:txEl>
                                          </p:spTgt>
                                        </p:tgtEl>
                                        <p:attrNameLst>
                                          <p:attrName>style.color</p:attrName>
                                        </p:attrNameLst>
                                      </p:cBhvr>
                                      <p:to>
                                        <a:srgbClr val="BFBFBF"/>
                                      </p:to>
                                    </p:animClr>
                                    <p:animClr clrSpc="rgb" dir="cw">
                                      <p:cBhvr>
                                        <p:cTn id="27" dur="500" fill="hold"/>
                                        <p:tgtEl>
                                          <p:spTgt spid="2">
                                            <p:txEl>
                                              <p:pRg st="7" end="7"/>
                                            </p:txEl>
                                          </p:spTgt>
                                        </p:tgtEl>
                                        <p:attrNameLst>
                                          <p:attrName>fillcolor</p:attrName>
                                        </p:attrNameLst>
                                      </p:cBhvr>
                                      <p:to>
                                        <a:srgbClr val="BFBFBF"/>
                                      </p:to>
                                    </p:animClr>
                                    <p:set>
                                      <p:cBhvr>
                                        <p:cTn id="28" dur="500" fill="hold"/>
                                        <p:tgtEl>
                                          <p:spTgt spid="2">
                                            <p:txEl>
                                              <p:pRg st="7" end="7"/>
                                            </p:txEl>
                                          </p:spTgt>
                                        </p:tgtEl>
                                        <p:attrNameLst>
                                          <p:attrName>fill.type</p:attrName>
                                        </p:attrNameLst>
                                      </p:cBhvr>
                                      <p:to>
                                        <p:strVal val="solid"/>
                                      </p:to>
                                    </p:set>
                                    <p:set>
                                      <p:cBhvr>
                                        <p:cTn id="29" dur="500" fill="hold"/>
                                        <p:tgtEl>
                                          <p:spTgt spid="2">
                                            <p:txEl>
                                              <p:pRg st="7" end="7"/>
                                            </p:txEl>
                                          </p:spTgt>
                                        </p:tgtEl>
                                        <p:attrNameLst>
                                          <p:attrName>fill.on</p:attrName>
                                        </p:attrNameLst>
                                      </p:cBhvr>
                                      <p:to>
                                        <p:strVal val="true"/>
                                      </p:to>
                                    </p:set>
                                  </p:childTnLst>
                                </p:cTn>
                              </p:par>
                              <p:par>
                                <p:cTn id="30" presetID="19" presetClass="emph" presetSubtype="0" fill="hold" nodeType="withEffect">
                                  <p:stCondLst>
                                    <p:cond delay="0"/>
                                  </p:stCondLst>
                                  <p:childTnLst>
                                    <p:animClr clrSpc="rgb" dir="cw">
                                      <p:cBhvr override="childStyle">
                                        <p:cTn id="31" dur="500" fill="hold"/>
                                        <p:tgtEl>
                                          <p:spTgt spid="2">
                                            <p:txEl>
                                              <p:pRg st="8" end="8"/>
                                            </p:txEl>
                                          </p:spTgt>
                                        </p:tgtEl>
                                        <p:attrNameLst>
                                          <p:attrName>style.color</p:attrName>
                                        </p:attrNameLst>
                                      </p:cBhvr>
                                      <p:to>
                                        <a:srgbClr val="BFBFBF"/>
                                      </p:to>
                                    </p:animClr>
                                    <p:animClr clrSpc="rgb" dir="cw">
                                      <p:cBhvr>
                                        <p:cTn id="32" dur="500" fill="hold"/>
                                        <p:tgtEl>
                                          <p:spTgt spid="2">
                                            <p:txEl>
                                              <p:pRg st="8" end="8"/>
                                            </p:txEl>
                                          </p:spTgt>
                                        </p:tgtEl>
                                        <p:attrNameLst>
                                          <p:attrName>fillcolor</p:attrName>
                                        </p:attrNameLst>
                                      </p:cBhvr>
                                      <p:to>
                                        <a:srgbClr val="BFBFBF"/>
                                      </p:to>
                                    </p:animClr>
                                    <p:set>
                                      <p:cBhvr>
                                        <p:cTn id="33" dur="500" fill="hold"/>
                                        <p:tgtEl>
                                          <p:spTgt spid="2">
                                            <p:txEl>
                                              <p:pRg st="8" end="8"/>
                                            </p:txEl>
                                          </p:spTgt>
                                        </p:tgtEl>
                                        <p:attrNameLst>
                                          <p:attrName>fill.type</p:attrName>
                                        </p:attrNameLst>
                                      </p:cBhvr>
                                      <p:to>
                                        <p:strVal val="solid"/>
                                      </p:to>
                                    </p:set>
                                    <p:set>
                                      <p:cBhvr>
                                        <p:cTn id="34" dur="500" fill="hold"/>
                                        <p:tgtEl>
                                          <p:spTgt spid="2">
                                            <p:txEl>
                                              <p:pRg st="8" end="8"/>
                                            </p:txEl>
                                          </p:spTgt>
                                        </p:tgtEl>
                                        <p:attrNameLst>
                                          <p:attrName>fill.on</p:attrName>
                                        </p:attrNameLst>
                                      </p:cBhvr>
                                      <p:to>
                                        <p:strVal val="true"/>
                                      </p:to>
                                    </p:set>
                                  </p:childTnLst>
                                </p:cTn>
                              </p:par>
                              <p:par>
                                <p:cTn id="35" presetID="19" presetClass="emph" presetSubtype="0" fill="hold" nodeType="withEffect">
                                  <p:stCondLst>
                                    <p:cond delay="0"/>
                                  </p:stCondLst>
                                  <p:childTnLst>
                                    <p:animClr clrSpc="rgb" dir="cw">
                                      <p:cBhvr override="childStyle">
                                        <p:cTn id="36" dur="500" fill="hold"/>
                                        <p:tgtEl>
                                          <p:spTgt spid="2">
                                            <p:txEl>
                                              <p:pRg st="9" end="9"/>
                                            </p:txEl>
                                          </p:spTgt>
                                        </p:tgtEl>
                                        <p:attrNameLst>
                                          <p:attrName>style.color</p:attrName>
                                        </p:attrNameLst>
                                      </p:cBhvr>
                                      <p:to>
                                        <a:srgbClr val="BFBFBF"/>
                                      </p:to>
                                    </p:animClr>
                                    <p:animClr clrSpc="rgb" dir="cw">
                                      <p:cBhvr>
                                        <p:cTn id="37" dur="500" fill="hold"/>
                                        <p:tgtEl>
                                          <p:spTgt spid="2">
                                            <p:txEl>
                                              <p:pRg st="9" end="9"/>
                                            </p:txEl>
                                          </p:spTgt>
                                        </p:tgtEl>
                                        <p:attrNameLst>
                                          <p:attrName>fillcolor</p:attrName>
                                        </p:attrNameLst>
                                      </p:cBhvr>
                                      <p:to>
                                        <a:srgbClr val="BFBFBF"/>
                                      </p:to>
                                    </p:animClr>
                                    <p:set>
                                      <p:cBhvr>
                                        <p:cTn id="38" dur="500" fill="hold"/>
                                        <p:tgtEl>
                                          <p:spTgt spid="2">
                                            <p:txEl>
                                              <p:pRg st="9" end="9"/>
                                            </p:txEl>
                                          </p:spTgt>
                                        </p:tgtEl>
                                        <p:attrNameLst>
                                          <p:attrName>fill.type</p:attrName>
                                        </p:attrNameLst>
                                      </p:cBhvr>
                                      <p:to>
                                        <p:strVal val="solid"/>
                                      </p:to>
                                    </p:set>
                                    <p:set>
                                      <p:cBhvr>
                                        <p:cTn id="39" dur="500" fill="hold"/>
                                        <p:tgtEl>
                                          <p:spTgt spid="2">
                                            <p:txEl>
                                              <p:pRg st="9" end="9"/>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Color T-Cell Panel: First Example</a:t>
            </a:r>
            <a:endParaRPr lang="en-US" dirty="0"/>
          </a:p>
        </p:txBody>
      </p:sp>
      <p:sp>
        <p:nvSpPr>
          <p:cNvPr id="9" name="Content Placeholder 1"/>
          <p:cNvSpPr txBox="1">
            <a:spLocks/>
          </p:cNvSpPr>
          <p:nvPr/>
        </p:nvSpPr>
        <p:spPr>
          <a:xfrm>
            <a:off x="5871642" y="1228724"/>
            <a:ext cx="2721592" cy="7023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rgbClr val="000099"/>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009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rgbClr val="00009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smtClean="0"/>
              <a:t>6 color panel using </a:t>
            </a:r>
            <a:br>
              <a:rPr lang="en-US" sz="1800" b="1" dirty="0" smtClean="0"/>
            </a:br>
            <a:r>
              <a:rPr lang="en-US" sz="1800" b="1" dirty="0" smtClean="0"/>
              <a:t>available reagents</a:t>
            </a:r>
            <a:endParaRPr lang="en-US" sz="1800" b="1" dirty="0"/>
          </a:p>
        </p:txBody>
      </p:sp>
      <p:pic>
        <p:nvPicPr>
          <p:cNvPr id="16" name="Picture 5" descr="C:\Documents and Settings\Administrator\Local Settings\Temp\tmp0205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7284" y="1443703"/>
            <a:ext cx="2015316" cy="184999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658292" y="1836599"/>
            <a:ext cx="3104708" cy="1569660"/>
          </a:xfrm>
          <a:prstGeom prst="rect">
            <a:avLst/>
          </a:prstGeom>
          <a:noFill/>
        </p:spPr>
        <p:txBody>
          <a:bodyPr wrap="square" rtlCol="0">
            <a:spAutoFit/>
          </a:bodyPr>
          <a:lstStyle/>
          <a:p>
            <a:pPr>
              <a:tabLst>
                <a:tab pos="1719263" algn="l"/>
              </a:tabLst>
            </a:pPr>
            <a:r>
              <a:rPr lang="en-US" sz="1600" b="1" dirty="0">
                <a:solidFill>
                  <a:srgbClr val="000099"/>
                </a:solidFill>
                <a:latin typeface="Arial" pitchFamily="34" charset="0"/>
                <a:cs typeface="Arial" pitchFamily="34" charset="0"/>
              </a:rPr>
              <a:t>FITC	CD127</a:t>
            </a:r>
          </a:p>
          <a:p>
            <a:pPr>
              <a:tabLst>
                <a:tab pos="1719263" algn="l"/>
              </a:tabLst>
            </a:pPr>
            <a:r>
              <a:rPr lang="en-US" sz="1600" b="1" kern="0" dirty="0">
                <a:solidFill>
                  <a:srgbClr val="000099"/>
                </a:solidFill>
                <a:latin typeface="Arial" pitchFamily="34" charset="0"/>
                <a:cs typeface="Arial" pitchFamily="34" charset="0"/>
              </a:rPr>
              <a:t>PE	CD4</a:t>
            </a:r>
          </a:p>
          <a:p>
            <a:pPr>
              <a:tabLst>
                <a:tab pos="1719263" algn="l"/>
              </a:tabLst>
            </a:pPr>
            <a:r>
              <a:rPr lang="en-US" sz="1600" b="1" kern="0" dirty="0">
                <a:solidFill>
                  <a:srgbClr val="000099"/>
                </a:solidFill>
                <a:latin typeface="Arial" pitchFamily="34" charset="0"/>
                <a:cs typeface="Arial" pitchFamily="34" charset="0"/>
              </a:rPr>
              <a:t>PerCP-Cy5.5	CD3 </a:t>
            </a:r>
          </a:p>
          <a:p>
            <a:pPr>
              <a:tabLst>
                <a:tab pos="1719263" algn="l"/>
              </a:tabLst>
            </a:pPr>
            <a:r>
              <a:rPr lang="en-US" sz="1600" b="1" kern="0" dirty="0">
                <a:solidFill>
                  <a:srgbClr val="000099"/>
                </a:solidFill>
                <a:latin typeface="Arial" pitchFamily="34" charset="0"/>
                <a:cs typeface="Arial" pitchFamily="34" charset="0"/>
              </a:rPr>
              <a:t>PE-Cy7	CD8</a:t>
            </a:r>
          </a:p>
          <a:p>
            <a:pPr>
              <a:tabLst>
                <a:tab pos="1719263" algn="l"/>
              </a:tabLst>
            </a:pPr>
            <a:r>
              <a:rPr lang="en-US" sz="1600" b="1" dirty="0">
                <a:solidFill>
                  <a:srgbClr val="000099"/>
                </a:solidFill>
                <a:latin typeface="Arial" pitchFamily="34" charset="0"/>
                <a:cs typeface="Arial" pitchFamily="34" charset="0"/>
              </a:rPr>
              <a:t>APC	CD45RA</a:t>
            </a:r>
          </a:p>
          <a:p>
            <a:pPr>
              <a:tabLst>
                <a:tab pos="1719263" algn="l"/>
              </a:tabLst>
            </a:pPr>
            <a:r>
              <a:rPr lang="en-US" sz="1600" b="1" kern="0" dirty="0">
                <a:solidFill>
                  <a:srgbClr val="000099"/>
                </a:solidFill>
                <a:latin typeface="Arial" pitchFamily="34" charset="0"/>
                <a:cs typeface="Arial" pitchFamily="34" charset="0"/>
              </a:rPr>
              <a:t>APC-Cy7	CD25</a:t>
            </a:r>
          </a:p>
        </p:txBody>
      </p:sp>
      <p:pic>
        <p:nvPicPr>
          <p:cNvPr id="20" name="Picture 4" descr="C:\Documents and Settings\Administrator\Local Settings\Temp\tmp12054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576" y="1448453"/>
            <a:ext cx="2078206" cy="18452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7765" y="3660023"/>
            <a:ext cx="2534092" cy="2250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H="1">
            <a:off x="2133600" y="2938257"/>
            <a:ext cx="1371600" cy="0"/>
          </a:xfrm>
          <a:prstGeom prst="straightConnector1">
            <a:avLst/>
          </a:prstGeom>
          <a:ln w="28575">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1676400" y="2676525"/>
            <a:ext cx="457200" cy="381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0"/>
          <p:cNvSpPr/>
          <p:nvPr/>
        </p:nvSpPr>
        <p:spPr>
          <a:xfrm>
            <a:off x="1153130" y="3174434"/>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2" name="Rectangle 31"/>
          <p:cNvSpPr/>
          <p:nvPr/>
        </p:nvSpPr>
        <p:spPr>
          <a:xfrm>
            <a:off x="3549728" y="3177746"/>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 name="Rectangle 32"/>
          <p:cNvSpPr/>
          <p:nvPr/>
        </p:nvSpPr>
        <p:spPr>
          <a:xfrm>
            <a:off x="4235020" y="5757656"/>
            <a:ext cx="927087" cy="155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TextBox 26"/>
          <p:cNvSpPr txBox="1"/>
          <p:nvPr/>
        </p:nvSpPr>
        <p:spPr>
          <a:xfrm>
            <a:off x="3835036" y="5711609"/>
            <a:ext cx="1640193" cy="338554"/>
          </a:xfrm>
          <a:prstGeom prst="rect">
            <a:avLst/>
          </a:prstGeom>
          <a:noFill/>
        </p:spPr>
        <p:txBody>
          <a:bodyPr wrap="none" rtlCol="0">
            <a:spAutoFit/>
          </a:bodyPr>
          <a:lstStyle/>
          <a:p>
            <a:pPr>
              <a:defRPr/>
            </a:pPr>
            <a:r>
              <a:rPr lang="en-US" sz="1600" b="1" kern="0" dirty="0">
                <a:solidFill>
                  <a:srgbClr val="740000"/>
                </a:solidFill>
                <a:latin typeface="Arial" pitchFamily="34" charset="0"/>
                <a:cs typeface="Arial" pitchFamily="34" charset="0"/>
              </a:rPr>
              <a:t>CD25 APC-Cy7</a:t>
            </a:r>
          </a:p>
        </p:txBody>
      </p:sp>
      <p:sp>
        <p:nvSpPr>
          <p:cNvPr id="35" name="Rectangle 34"/>
          <p:cNvSpPr/>
          <p:nvPr/>
        </p:nvSpPr>
        <p:spPr>
          <a:xfrm rot="16200000">
            <a:off x="100776" y="2235895"/>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 name="Rectangle 35"/>
          <p:cNvSpPr/>
          <p:nvPr/>
        </p:nvSpPr>
        <p:spPr>
          <a:xfrm rot="16200000">
            <a:off x="2600960" y="2295525"/>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p:nvSpPr>
        <p:spPr>
          <a:xfrm rot="16200000">
            <a:off x="2947227" y="4657725"/>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47" name="Group 46"/>
          <p:cNvGrpSpPr/>
          <p:nvPr/>
        </p:nvGrpSpPr>
        <p:grpSpPr>
          <a:xfrm>
            <a:off x="5869299" y="3660023"/>
            <a:ext cx="2665101" cy="2383178"/>
            <a:chOff x="5869299" y="3726698"/>
            <a:chExt cx="2665101" cy="2383178"/>
          </a:xfrm>
        </p:grpSpPr>
        <p:pic>
          <p:nvPicPr>
            <p:cNvPr id="18" name="Picture 2" descr="C:\Documents and Settings\Administrator\Local Settings\Temp\tmp32054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0308" y="3726698"/>
              <a:ext cx="2534092" cy="2250034"/>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6918587" y="5837583"/>
              <a:ext cx="927087" cy="155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26" name="TextBox 25"/>
            <p:cNvSpPr txBox="1"/>
            <p:nvPr/>
          </p:nvSpPr>
          <p:spPr>
            <a:xfrm>
              <a:off x="6675522" y="5771322"/>
              <a:ext cx="1640193" cy="338554"/>
            </a:xfrm>
            <a:prstGeom prst="rect">
              <a:avLst/>
            </a:prstGeom>
            <a:noFill/>
          </p:spPr>
          <p:txBody>
            <a:bodyPr wrap="none" rtlCol="0">
              <a:spAutoFit/>
            </a:bodyPr>
            <a:lstStyle/>
            <a:p>
              <a:pPr>
                <a:defRPr/>
              </a:pPr>
              <a:r>
                <a:rPr lang="en-US" sz="1600" b="1" kern="0" dirty="0">
                  <a:solidFill>
                    <a:srgbClr val="740000"/>
                  </a:solidFill>
                  <a:latin typeface="Arial" pitchFamily="34" charset="0"/>
                  <a:cs typeface="Arial" pitchFamily="34" charset="0"/>
                </a:rPr>
                <a:t>CD25 APC-Cy7</a:t>
              </a:r>
            </a:p>
          </p:txBody>
        </p:sp>
        <p:sp>
          <p:nvSpPr>
            <p:cNvPr id="37" name="Rectangle 36"/>
            <p:cNvSpPr/>
            <p:nvPr/>
          </p:nvSpPr>
          <p:spPr>
            <a:xfrm rot="16200000">
              <a:off x="5680268" y="4658360"/>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28" name="TextBox 27"/>
            <p:cNvSpPr txBox="1"/>
            <p:nvPr/>
          </p:nvSpPr>
          <p:spPr>
            <a:xfrm rot="16200000">
              <a:off x="5371566" y="4633163"/>
              <a:ext cx="1334020" cy="338554"/>
            </a:xfrm>
            <a:prstGeom prst="rect">
              <a:avLst/>
            </a:prstGeom>
            <a:noFill/>
          </p:spPr>
          <p:txBody>
            <a:bodyPr wrap="none" rtlCol="0">
              <a:spAutoFit/>
            </a:bodyPr>
            <a:lstStyle/>
            <a:p>
              <a:pPr>
                <a:defRPr/>
              </a:pPr>
              <a:r>
                <a:rPr lang="en-US" sz="1600" b="1" kern="0" dirty="0">
                  <a:solidFill>
                    <a:srgbClr val="008A3E"/>
                  </a:solidFill>
                  <a:latin typeface="Arial" pitchFamily="34" charset="0"/>
                  <a:cs typeface="Arial" pitchFamily="34" charset="0"/>
                </a:rPr>
                <a:t>CD127 FITC</a:t>
              </a:r>
            </a:p>
          </p:txBody>
        </p:sp>
      </p:grpSp>
      <p:cxnSp>
        <p:nvCxnSpPr>
          <p:cNvPr id="24" name="Straight Arrow Connector 23"/>
          <p:cNvCxnSpPr/>
          <p:nvPr/>
        </p:nvCxnSpPr>
        <p:spPr>
          <a:xfrm flipV="1">
            <a:off x="2438400" y="4979379"/>
            <a:ext cx="1300440" cy="16278"/>
          </a:xfrm>
          <a:prstGeom prst="straightConnector1">
            <a:avLst/>
          </a:prstGeom>
          <a:ln w="28575">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3738840" y="3127568"/>
            <a:ext cx="593432" cy="338554"/>
          </a:xfrm>
          <a:prstGeom prst="rect">
            <a:avLst/>
          </a:prstGeom>
          <a:noFill/>
        </p:spPr>
        <p:txBody>
          <a:bodyPr wrap="none" rtlCol="0">
            <a:spAutoFit/>
          </a:bodyPr>
          <a:lstStyle/>
          <a:p>
            <a:pPr>
              <a:defRPr/>
            </a:pPr>
            <a:r>
              <a:rPr lang="en-US" sz="1600" b="1" kern="0" dirty="0">
                <a:solidFill>
                  <a:sysClr val="windowText" lastClr="000000"/>
                </a:solidFill>
                <a:latin typeface="Arial" pitchFamily="34" charset="0"/>
                <a:cs typeface="Arial" pitchFamily="34" charset="0"/>
              </a:rPr>
              <a:t>FSC</a:t>
            </a:r>
            <a:endParaRPr lang="en-US" sz="1600" b="1" kern="0" dirty="0">
              <a:solidFill>
                <a:sysClr val="windowText" lastClr="000000"/>
              </a:solidFill>
            </a:endParaRPr>
          </a:p>
        </p:txBody>
      </p:sp>
      <p:sp>
        <p:nvSpPr>
          <p:cNvPr id="41" name="TextBox 40"/>
          <p:cNvSpPr txBox="1"/>
          <p:nvPr/>
        </p:nvSpPr>
        <p:spPr>
          <a:xfrm rot="16200000">
            <a:off x="2720977" y="2134262"/>
            <a:ext cx="524503" cy="369332"/>
          </a:xfrm>
          <a:prstGeom prst="rect">
            <a:avLst/>
          </a:prstGeom>
          <a:noFill/>
        </p:spPr>
        <p:txBody>
          <a:bodyPr wrap="none" rtlCol="0">
            <a:spAutoFit/>
          </a:bodyPr>
          <a:lstStyle/>
          <a:p>
            <a:pPr>
              <a:defRPr/>
            </a:pPr>
            <a:r>
              <a:rPr lang="en-US" b="1" kern="0" dirty="0">
                <a:solidFill>
                  <a:sysClr val="windowText" lastClr="000000"/>
                </a:solidFill>
              </a:rPr>
              <a:t>SSC</a:t>
            </a:r>
          </a:p>
        </p:txBody>
      </p:sp>
      <p:sp>
        <p:nvSpPr>
          <p:cNvPr id="42" name="TextBox 41"/>
          <p:cNvSpPr txBox="1"/>
          <p:nvPr/>
        </p:nvSpPr>
        <p:spPr>
          <a:xfrm rot="16200000">
            <a:off x="155505" y="2126878"/>
            <a:ext cx="524503" cy="369332"/>
          </a:xfrm>
          <a:prstGeom prst="rect">
            <a:avLst/>
          </a:prstGeom>
          <a:noFill/>
        </p:spPr>
        <p:txBody>
          <a:bodyPr wrap="none" rtlCol="0">
            <a:spAutoFit/>
          </a:bodyPr>
          <a:lstStyle/>
          <a:p>
            <a:pPr>
              <a:defRPr/>
            </a:pPr>
            <a:r>
              <a:rPr lang="en-US" b="1" kern="0" dirty="0">
                <a:solidFill>
                  <a:sysClr val="windowText" lastClr="000000"/>
                </a:solidFill>
              </a:rPr>
              <a:t>SSC</a:t>
            </a:r>
          </a:p>
        </p:txBody>
      </p:sp>
      <p:sp>
        <p:nvSpPr>
          <p:cNvPr id="43" name="TextBox 42"/>
          <p:cNvSpPr txBox="1"/>
          <p:nvPr/>
        </p:nvSpPr>
        <p:spPr>
          <a:xfrm>
            <a:off x="690859" y="3190047"/>
            <a:ext cx="1880643" cy="338554"/>
          </a:xfrm>
          <a:prstGeom prst="rect">
            <a:avLst/>
          </a:prstGeom>
          <a:noFill/>
        </p:spPr>
        <p:txBody>
          <a:bodyPr wrap="none" rtlCol="0">
            <a:spAutoFit/>
          </a:bodyPr>
          <a:lstStyle/>
          <a:p>
            <a:pPr>
              <a:defRPr/>
            </a:pPr>
            <a:r>
              <a:rPr lang="en-US" sz="1600" b="1" kern="0" dirty="0">
                <a:solidFill>
                  <a:srgbClr val="9E0000"/>
                </a:solidFill>
                <a:latin typeface="Arial" pitchFamily="34" charset="0"/>
                <a:cs typeface="Arial" pitchFamily="34" charset="0"/>
              </a:rPr>
              <a:t>CD3 PerCP-Cy5.5</a:t>
            </a:r>
            <a:endParaRPr lang="en-US" sz="1600" b="1" kern="0" dirty="0">
              <a:solidFill>
                <a:srgbClr val="7030A0"/>
              </a:solidFill>
            </a:endParaRPr>
          </a:p>
        </p:txBody>
      </p:sp>
      <p:sp>
        <p:nvSpPr>
          <p:cNvPr id="48" name="Oval 47"/>
          <p:cNvSpPr/>
          <p:nvPr/>
        </p:nvSpPr>
        <p:spPr>
          <a:xfrm rot="1550338">
            <a:off x="7219311" y="5054711"/>
            <a:ext cx="463936" cy="515527"/>
          </a:xfrm>
          <a:prstGeom prst="ellipse">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46" name="Group 45"/>
          <p:cNvGrpSpPr/>
          <p:nvPr/>
        </p:nvGrpSpPr>
        <p:grpSpPr>
          <a:xfrm>
            <a:off x="161404" y="3860454"/>
            <a:ext cx="2302892" cy="2129596"/>
            <a:chOff x="466198" y="3840045"/>
            <a:chExt cx="2302892" cy="2129596"/>
          </a:xfrm>
        </p:grpSpPr>
        <p:pic>
          <p:nvPicPr>
            <p:cNvPr id="19" name="Picture 3" descr="C:\Documents and Settings\Administrator\Local Settings\Temp\tmp22054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0884" y="3840045"/>
              <a:ext cx="2078206" cy="184525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2243317" y="4719432"/>
              <a:ext cx="397565" cy="7239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30" name="Rectangle 29"/>
            <p:cNvSpPr/>
            <p:nvPr/>
          </p:nvSpPr>
          <p:spPr>
            <a:xfrm>
              <a:off x="1451498" y="5568701"/>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39" name="Rectangle 38"/>
            <p:cNvSpPr/>
            <p:nvPr/>
          </p:nvSpPr>
          <p:spPr>
            <a:xfrm rot="16200000">
              <a:off x="336106" y="4658360"/>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44" name="TextBox 43"/>
            <p:cNvSpPr txBox="1"/>
            <p:nvPr/>
          </p:nvSpPr>
          <p:spPr>
            <a:xfrm>
              <a:off x="1451498" y="5631087"/>
              <a:ext cx="923651" cy="338554"/>
            </a:xfrm>
            <a:prstGeom prst="rect">
              <a:avLst/>
            </a:prstGeom>
            <a:noFill/>
          </p:spPr>
          <p:txBody>
            <a:bodyPr wrap="none" rtlCol="0">
              <a:spAutoFit/>
            </a:bodyPr>
            <a:lstStyle/>
            <a:p>
              <a:pPr>
                <a:defRPr/>
              </a:pPr>
              <a:r>
                <a:rPr lang="en-US" sz="1600" b="1" kern="0" dirty="0">
                  <a:solidFill>
                    <a:srgbClr val="C89800"/>
                  </a:solidFill>
                  <a:latin typeface="Arial" pitchFamily="34" charset="0"/>
                  <a:cs typeface="Arial" pitchFamily="34" charset="0"/>
                </a:rPr>
                <a:t>CD4 PE</a:t>
              </a:r>
            </a:p>
          </p:txBody>
        </p:sp>
        <p:sp>
          <p:nvSpPr>
            <p:cNvPr id="45" name="TextBox 44"/>
            <p:cNvSpPr txBox="1"/>
            <p:nvPr/>
          </p:nvSpPr>
          <p:spPr>
            <a:xfrm rot="16200000">
              <a:off x="-48366" y="4613457"/>
              <a:ext cx="1367682" cy="338554"/>
            </a:xfrm>
            <a:prstGeom prst="rect">
              <a:avLst/>
            </a:prstGeom>
            <a:noFill/>
          </p:spPr>
          <p:txBody>
            <a:bodyPr wrap="none" rtlCol="0">
              <a:spAutoFit/>
            </a:bodyPr>
            <a:lstStyle/>
            <a:p>
              <a:r>
                <a:rPr lang="en-US" sz="1600" b="1" kern="0" dirty="0">
                  <a:solidFill>
                    <a:srgbClr val="740000"/>
                  </a:solidFill>
                  <a:latin typeface="Arial" pitchFamily="34" charset="0"/>
                  <a:cs typeface="Arial" pitchFamily="34" charset="0"/>
                </a:rPr>
                <a:t>CD8 PE-Cy7</a:t>
              </a:r>
            </a:p>
          </p:txBody>
        </p:sp>
      </p:grpSp>
      <p:cxnSp>
        <p:nvCxnSpPr>
          <p:cNvPr id="22" name="Straight Arrow Connector 21"/>
          <p:cNvCxnSpPr/>
          <p:nvPr/>
        </p:nvCxnSpPr>
        <p:spPr>
          <a:xfrm>
            <a:off x="1981200" y="3057525"/>
            <a:ext cx="0" cy="914400"/>
          </a:xfrm>
          <a:prstGeom prst="straightConnector1">
            <a:avLst/>
          </a:prstGeom>
          <a:ln w="28575">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rot="16200000">
            <a:off x="2569247" y="4629375"/>
            <a:ext cx="1332416" cy="307777"/>
          </a:xfrm>
          <a:prstGeom prst="rect">
            <a:avLst/>
          </a:prstGeom>
          <a:noFill/>
        </p:spPr>
        <p:txBody>
          <a:bodyPr wrap="none" rtlCol="0">
            <a:spAutoFit/>
          </a:bodyPr>
          <a:lstStyle/>
          <a:p>
            <a:r>
              <a:rPr lang="en-US" sz="1400" b="1" kern="0" dirty="0">
                <a:solidFill>
                  <a:srgbClr val="D60000"/>
                </a:solidFill>
                <a:latin typeface="Arial" pitchFamily="34" charset="0"/>
                <a:cs typeface="Arial" pitchFamily="34" charset="0"/>
              </a:rPr>
              <a:t>CD45RA APC</a:t>
            </a:r>
          </a:p>
        </p:txBody>
      </p:sp>
      <p:sp>
        <p:nvSpPr>
          <p:cNvPr id="3" name="TextBox 2"/>
          <p:cNvSpPr txBox="1"/>
          <p:nvPr/>
        </p:nvSpPr>
        <p:spPr>
          <a:xfrm>
            <a:off x="76200" y="5922994"/>
            <a:ext cx="4038600" cy="307777"/>
          </a:xfrm>
          <a:prstGeom prst="rect">
            <a:avLst/>
          </a:prstGeom>
          <a:noFill/>
        </p:spPr>
        <p:txBody>
          <a:bodyPr wrap="square" rtlCol="0">
            <a:spAutoFit/>
          </a:bodyPr>
          <a:lstStyle/>
          <a:p>
            <a:r>
              <a:rPr lang="en-US" sz="1400" dirty="0" smtClean="0"/>
              <a:t>Data acquired on a BD </a:t>
            </a:r>
            <a:r>
              <a:rPr lang="en-US" sz="1400" dirty="0" err="1" smtClean="0"/>
              <a:t>FACSCanto</a:t>
            </a:r>
            <a:r>
              <a:rPr lang="en-US" sz="1400" dirty="0" smtClean="0"/>
              <a:t>™ II flow cytometer</a:t>
            </a:r>
            <a:endParaRPr lang="en-US" sz="1400" dirty="0"/>
          </a:p>
        </p:txBody>
      </p:sp>
    </p:spTree>
    <p:extLst>
      <p:ext uri="{BB962C8B-B14F-4D97-AF65-F5344CB8AC3E}">
        <p14:creationId xmlns:p14="http://schemas.microsoft.com/office/powerpoint/2010/main" val="13349847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800"/>
            <a:ext cx="4953000" cy="4724400"/>
          </a:xfrm>
        </p:spPr>
        <p:txBody>
          <a:bodyPr vert="horz" lIns="91440" tIns="45720" rIns="91440" bIns="45720" rtlCol="0">
            <a:normAutofit fontScale="92500" lnSpcReduction="20000"/>
          </a:bodyPr>
          <a:lstStyle/>
          <a:p>
            <a:pPr marL="0" indent="0">
              <a:buNone/>
            </a:pPr>
            <a:r>
              <a:rPr lang="en-US" b="1" dirty="0" smtClean="0">
                <a:solidFill>
                  <a:schemeClr val="bg1">
                    <a:lumMod val="75000"/>
                  </a:schemeClr>
                </a:solidFill>
              </a:rPr>
              <a:t>First Example: No Rules</a:t>
            </a:r>
            <a:endParaRPr lang="en-US" b="1" dirty="0">
              <a:solidFill>
                <a:schemeClr val="bg1">
                  <a:lumMod val="75000"/>
                </a:schemeClr>
              </a:solidFill>
            </a:endParaRPr>
          </a:p>
          <a:p>
            <a:r>
              <a:rPr lang="en-US" sz="2200" dirty="0" smtClean="0">
                <a:solidFill>
                  <a:schemeClr val="bg1">
                    <a:lumMod val="75000"/>
                  </a:schemeClr>
                </a:solidFill>
              </a:rPr>
              <a:t>Use of available reagents</a:t>
            </a:r>
            <a:endParaRPr lang="en-US" dirty="0" smtClean="0">
              <a:solidFill>
                <a:schemeClr val="bg1">
                  <a:lumMod val="75000"/>
                </a:schemeClr>
              </a:solidFill>
            </a:endParaRPr>
          </a:p>
          <a:p>
            <a:pPr lvl="1">
              <a:spcAft>
                <a:spcPts val="600"/>
              </a:spcAft>
            </a:pPr>
            <a:r>
              <a:rPr lang="en-US" dirty="0" smtClean="0">
                <a:solidFill>
                  <a:schemeClr val="bg1">
                    <a:lumMod val="75000"/>
                  </a:schemeClr>
                </a:solidFill>
              </a:rPr>
              <a:t>Minimal </a:t>
            </a:r>
            <a:r>
              <a:rPr lang="en-US" dirty="0">
                <a:solidFill>
                  <a:schemeClr val="bg1">
                    <a:lumMod val="75000"/>
                  </a:schemeClr>
                </a:solidFill>
              </a:rPr>
              <a:t>attention </a:t>
            </a:r>
            <a:r>
              <a:rPr lang="en-US" dirty="0" smtClean="0">
                <a:solidFill>
                  <a:schemeClr val="bg1">
                    <a:lumMod val="75000"/>
                  </a:schemeClr>
                </a:solidFill>
              </a:rPr>
              <a:t>to </a:t>
            </a:r>
            <a:r>
              <a:rPr lang="en-US" dirty="0">
                <a:solidFill>
                  <a:schemeClr val="bg1">
                    <a:lumMod val="75000"/>
                  </a:schemeClr>
                </a:solidFill>
              </a:rPr>
              <a:t>fluorochrome brightness or antigen density</a:t>
            </a:r>
            <a:r>
              <a:rPr lang="en-US" dirty="0"/>
              <a:t> </a:t>
            </a:r>
          </a:p>
          <a:p>
            <a:pPr marL="0" indent="0">
              <a:buNone/>
            </a:pPr>
            <a:r>
              <a:rPr lang="en-US" b="1" dirty="0" smtClean="0"/>
              <a:t>Second Example: Some </a:t>
            </a:r>
            <a:r>
              <a:rPr lang="en-US" b="1" dirty="0"/>
              <a:t>Rules</a:t>
            </a:r>
            <a:endParaRPr lang="en-US" b="1" dirty="0" smtClean="0"/>
          </a:p>
          <a:p>
            <a:pPr>
              <a:spcAft>
                <a:spcPts val="600"/>
              </a:spcAft>
            </a:pPr>
            <a:r>
              <a:rPr lang="en-US" sz="2200" dirty="0" smtClean="0"/>
              <a:t>Refined </a:t>
            </a:r>
            <a:r>
              <a:rPr lang="en-US" sz="2200" dirty="0"/>
              <a:t>panel with focus on fluorochrome assignment based on expression of antigens</a:t>
            </a:r>
          </a:p>
          <a:p>
            <a:pPr marL="0" indent="0">
              <a:buNone/>
            </a:pPr>
            <a:r>
              <a:rPr lang="en-US" b="1" dirty="0" smtClean="0">
                <a:solidFill>
                  <a:schemeClr val="bg1">
                    <a:lumMod val="75000"/>
                  </a:schemeClr>
                </a:solidFill>
              </a:rPr>
              <a:t>Third Example: Best Practices</a:t>
            </a:r>
          </a:p>
          <a:p>
            <a:pPr>
              <a:lnSpc>
                <a:spcPct val="110000"/>
              </a:lnSpc>
            </a:pPr>
            <a:r>
              <a:rPr lang="en-US" sz="2200" dirty="0" smtClean="0">
                <a:solidFill>
                  <a:schemeClr val="bg1">
                    <a:lumMod val="75000"/>
                  </a:schemeClr>
                </a:solidFill>
              </a:rPr>
              <a:t>Use of </a:t>
            </a:r>
            <a:r>
              <a:rPr lang="en-US" sz="2200" dirty="0">
                <a:solidFill>
                  <a:schemeClr val="bg1">
                    <a:lumMod val="75000"/>
                  </a:schemeClr>
                </a:solidFill>
              </a:rPr>
              <a:t>best practices to further optimize the p</a:t>
            </a:r>
            <a:r>
              <a:rPr lang="en-US" sz="2200" dirty="0" smtClean="0">
                <a:solidFill>
                  <a:schemeClr val="bg1">
                    <a:lumMod val="75000"/>
                  </a:schemeClr>
                </a:solidFill>
              </a:rPr>
              <a:t>anel </a:t>
            </a:r>
            <a:r>
              <a:rPr lang="en-US" sz="2200" dirty="0">
                <a:solidFill>
                  <a:schemeClr val="bg1">
                    <a:lumMod val="75000"/>
                  </a:schemeClr>
                </a:solidFill>
              </a:rPr>
              <a:t>to maximize the resolution of </a:t>
            </a:r>
            <a:r>
              <a:rPr lang="en-US" sz="2200" dirty="0" smtClean="0">
                <a:solidFill>
                  <a:schemeClr val="bg1">
                    <a:lumMod val="75000"/>
                  </a:schemeClr>
                </a:solidFill>
              </a:rPr>
              <a:t>Tregs </a:t>
            </a:r>
            <a:endParaRPr lang="en-US" sz="2200" dirty="0">
              <a:solidFill>
                <a:schemeClr val="bg1">
                  <a:lumMod val="75000"/>
                </a:schemeClr>
              </a:solidFill>
            </a:endParaRPr>
          </a:p>
          <a:p>
            <a:pPr lvl="1"/>
            <a:r>
              <a:rPr lang="en-US" dirty="0">
                <a:solidFill>
                  <a:schemeClr val="bg1">
                    <a:lumMod val="75000"/>
                  </a:schemeClr>
                </a:solidFill>
              </a:rPr>
              <a:t>Antigen density </a:t>
            </a:r>
            <a:r>
              <a:rPr lang="en-US" dirty="0" smtClean="0">
                <a:solidFill>
                  <a:schemeClr val="bg1">
                    <a:lumMod val="75000"/>
                  </a:schemeClr>
                </a:solidFill>
              </a:rPr>
              <a:t>and co-expression</a:t>
            </a:r>
            <a:endParaRPr lang="en-US" dirty="0">
              <a:solidFill>
                <a:schemeClr val="bg1">
                  <a:lumMod val="75000"/>
                </a:schemeClr>
              </a:solidFill>
            </a:endParaRPr>
          </a:p>
          <a:p>
            <a:pPr lvl="1"/>
            <a:r>
              <a:rPr lang="en-US" dirty="0">
                <a:solidFill>
                  <a:schemeClr val="bg1">
                    <a:lumMod val="75000"/>
                  </a:schemeClr>
                </a:solidFill>
              </a:rPr>
              <a:t>Fluorochrome </a:t>
            </a:r>
            <a:r>
              <a:rPr lang="en-US" dirty="0" smtClean="0">
                <a:solidFill>
                  <a:schemeClr val="bg1">
                    <a:lumMod val="75000"/>
                  </a:schemeClr>
                </a:solidFill>
              </a:rPr>
              <a:t>brightness</a:t>
            </a:r>
            <a:endParaRPr lang="en-US" dirty="0">
              <a:solidFill>
                <a:schemeClr val="bg1">
                  <a:lumMod val="75000"/>
                </a:schemeClr>
              </a:solidFill>
            </a:endParaRPr>
          </a:p>
          <a:p>
            <a:pPr lvl="1"/>
            <a:r>
              <a:rPr lang="en-US" dirty="0" smtClean="0">
                <a:solidFill>
                  <a:schemeClr val="bg1">
                    <a:lumMod val="75000"/>
                  </a:schemeClr>
                </a:solidFill>
              </a:rPr>
              <a:t>Spread due to spillover</a:t>
            </a:r>
            <a:endParaRPr lang="en-US" dirty="0">
              <a:solidFill>
                <a:schemeClr val="bg1">
                  <a:lumMod val="75000"/>
                </a:schemeClr>
              </a:solidFill>
            </a:endParaRPr>
          </a:p>
        </p:txBody>
      </p:sp>
      <p:sp>
        <p:nvSpPr>
          <p:cNvPr id="3" name="Title 2"/>
          <p:cNvSpPr>
            <a:spLocks noGrp="1"/>
          </p:cNvSpPr>
          <p:nvPr>
            <p:ph type="title"/>
          </p:nvPr>
        </p:nvSpPr>
        <p:spPr/>
        <p:txBody>
          <a:bodyPr/>
          <a:lstStyle/>
          <a:p>
            <a:r>
              <a:rPr lang="en-US" dirty="0" smtClean="0"/>
              <a:t>Approaches to Panel Design </a:t>
            </a:r>
            <a:endParaRPr lang="en-US" dirty="0"/>
          </a:p>
        </p:txBody>
      </p:sp>
      <p:sp>
        <p:nvSpPr>
          <p:cNvPr id="7" name="Rectangle 6"/>
          <p:cNvSpPr/>
          <p:nvPr/>
        </p:nvSpPr>
        <p:spPr>
          <a:xfrm>
            <a:off x="4876800" y="1447800"/>
            <a:ext cx="4333568" cy="685800"/>
          </a:xfrm>
          <a:prstGeom prst="rect">
            <a:avLst/>
          </a:prstGeom>
        </p:spPr>
        <p:txBody>
          <a:bodyPr vert="horz" lIns="91440" tIns="45720" rIns="91440" bIns="45720" rtlCol="0">
            <a:noAutofit/>
          </a:bodyPr>
          <a:lstStyle/>
          <a:p>
            <a:pPr>
              <a:spcBef>
                <a:spcPct val="20000"/>
              </a:spcBef>
              <a:buFont typeface="Arial" pitchFamily="34" charset="0"/>
              <a:buNone/>
            </a:pPr>
            <a:r>
              <a:rPr lang="en-US" sz="2000" b="1" dirty="0" smtClean="0">
                <a:solidFill>
                  <a:srgbClr val="000099"/>
                </a:solidFill>
                <a:latin typeface="Arial" pitchFamily="34" charset="0"/>
                <a:cs typeface="Arial" pitchFamily="34" charset="0"/>
              </a:rPr>
              <a:t>6-color </a:t>
            </a:r>
            <a:r>
              <a:rPr lang="en-US" sz="2000" b="1" dirty="0">
                <a:solidFill>
                  <a:srgbClr val="000099"/>
                </a:solidFill>
                <a:latin typeface="Arial" pitchFamily="34" charset="0"/>
                <a:cs typeface="Arial" pitchFamily="34" charset="0"/>
              </a:rPr>
              <a:t>p</a:t>
            </a:r>
            <a:r>
              <a:rPr lang="en-US" sz="2000" b="1" dirty="0" smtClean="0">
                <a:solidFill>
                  <a:srgbClr val="000099"/>
                </a:solidFill>
                <a:latin typeface="Arial" pitchFamily="34" charset="0"/>
                <a:cs typeface="Arial" pitchFamily="34" charset="0"/>
              </a:rPr>
              <a:t>anel </a:t>
            </a:r>
            <a:r>
              <a:rPr lang="en-US" sz="2000" b="1" dirty="0">
                <a:solidFill>
                  <a:srgbClr val="000099"/>
                </a:solidFill>
                <a:latin typeface="Arial" pitchFamily="34" charset="0"/>
                <a:cs typeface="Arial" pitchFamily="34" charset="0"/>
              </a:rPr>
              <a:t>for a </a:t>
            </a:r>
            <a:r>
              <a:rPr lang="en-US" sz="2000" b="1" dirty="0" smtClean="0">
                <a:solidFill>
                  <a:srgbClr val="000099"/>
                </a:solidFill>
                <a:latin typeface="Arial" pitchFamily="34" charset="0"/>
                <a:cs typeface="Arial" pitchFamily="34" charset="0"/>
              </a:rPr>
              <a:t>2-laser system:</a:t>
            </a:r>
            <a:endParaRPr lang="en-US" sz="2000" b="1" dirty="0">
              <a:solidFill>
                <a:srgbClr val="000099"/>
              </a:solidFill>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790781949"/>
              </p:ext>
            </p:extLst>
          </p:nvPr>
        </p:nvGraphicFramePr>
        <p:xfrm>
          <a:off x="5029200" y="1905000"/>
          <a:ext cx="4038600" cy="2225040"/>
        </p:xfrm>
        <a:graphic>
          <a:graphicData uri="http://schemas.openxmlformats.org/drawingml/2006/table">
            <a:tbl>
              <a:tblPr firstRow="1" bandRow="1">
                <a:tableStyleId>{2D5ABB26-0587-4C30-8999-92F81FD0307C}</a:tableStyleId>
              </a:tblPr>
              <a:tblGrid>
                <a:gridCol w="1445650"/>
                <a:gridCol w="2592950"/>
              </a:tblGrid>
              <a:tr h="370840">
                <a:tc rowSpan="4">
                  <a:txBody>
                    <a:bodyPr/>
                    <a:lstStyle/>
                    <a:p>
                      <a:pPr algn="ctr"/>
                      <a:r>
                        <a:rPr lang="en-US" b="1" dirty="0" smtClean="0">
                          <a:solidFill>
                            <a:schemeClr val="bg1"/>
                          </a:solidFill>
                          <a:latin typeface="Arial" pitchFamily="34" charset="0"/>
                          <a:cs typeface="Arial" pitchFamily="34" charset="0"/>
                        </a:rPr>
                        <a:t>Blue</a:t>
                      </a:r>
                    </a:p>
                    <a:p>
                      <a:pPr algn="ctr"/>
                      <a:r>
                        <a:rPr lang="en-US" b="1" dirty="0" smtClean="0">
                          <a:solidFill>
                            <a:schemeClr val="bg1"/>
                          </a:solidFill>
                          <a:latin typeface="Arial" pitchFamily="34" charset="0"/>
                          <a:cs typeface="Arial" pitchFamily="34" charset="0"/>
                        </a:rPr>
                        <a:t>(488 nm)</a:t>
                      </a:r>
                      <a:endParaRPr lang="en-US" b="1" dirty="0">
                        <a:solidFill>
                          <a:schemeClr val="bg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CC"/>
                    </a:solidFill>
                  </a:tcPr>
                </a:tc>
                <a:tc>
                  <a:txBody>
                    <a:bodyPr/>
                    <a:lstStyle/>
                    <a:p>
                      <a:r>
                        <a:rPr lang="en-US" dirty="0" smtClean="0">
                          <a:latin typeface="Arial" pitchFamily="34" charset="0"/>
                          <a:cs typeface="Arial" pitchFamily="34" charset="0"/>
                        </a:rPr>
                        <a:t>FITC,</a:t>
                      </a:r>
                      <a:r>
                        <a:rPr lang="en-US" baseline="0" dirty="0" smtClean="0">
                          <a:latin typeface="Arial" pitchFamily="34" charset="0"/>
                          <a:cs typeface="Arial" pitchFamily="34" charset="0"/>
                        </a:rPr>
                        <a:t> </a:t>
                      </a:r>
                      <a:r>
                        <a:rPr lang="en-US" dirty="0" smtClean="0">
                          <a:latin typeface="Arial" pitchFamily="34" charset="0"/>
                          <a:cs typeface="Arial" pitchFamily="34" charset="0"/>
                        </a:rPr>
                        <a:t>Alexa Fluor® 488</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Arial" pitchFamily="34" charset="0"/>
                          <a:cs typeface="Arial" pitchFamily="34" charset="0"/>
                        </a:rPr>
                        <a:t>PE</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Arial" pitchFamily="34" charset="0"/>
                          <a:cs typeface="Arial" pitchFamily="34" charset="0"/>
                        </a:rPr>
                        <a:t>PerCP-Cy5.5, PerCP</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Arial" pitchFamily="34" charset="0"/>
                          <a:cs typeface="Arial" pitchFamily="34" charset="0"/>
                        </a:rPr>
                        <a:t>PE-Cy7</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2">
                  <a:txBody>
                    <a:bodyPr/>
                    <a:lstStyle/>
                    <a:p>
                      <a:pPr algn="ctr"/>
                      <a:r>
                        <a:rPr lang="en-US" b="1" dirty="0" smtClean="0">
                          <a:solidFill>
                            <a:schemeClr val="bg1"/>
                          </a:solidFill>
                          <a:latin typeface="Arial" pitchFamily="34" charset="0"/>
                          <a:cs typeface="Arial" pitchFamily="34" charset="0"/>
                        </a:rPr>
                        <a:t>Red</a:t>
                      </a:r>
                    </a:p>
                    <a:p>
                      <a:pPr algn="ctr"/>
                      <a:r>
                        <a:rPr lang="en-US" b="1" dirty="0" smtClean="0">
                          <a:solidFill>
                            <a:schemeClr val="bg1"/>
                          </a:solidFill>
                          <a:latin typeface="Arial" pitchFamily="34" charset="0"/>
                          <a:cs typeface="Arial" pitchFamily="34" charset="0"/>
                        </a:rPr>
                        <a:t>(640 nm)</a:t>
                      </a:r>
                      <a:endParaRPr lang="en-US" b="1" dirty="0">
                        <a:solidFill>
                          <a:schemeClr val="bg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smtClean="0">
                          <a:latin typeface="Arial" pitchFamily="34" charset="0"/>
                          <a:cs typeface="Arial" pitchFamily="34" charset="0"/>
                        </a:rPr>
                        <a:t>APC, Alexa</a:t>
                      </a:r>
                      <a:r>
                        <a:rPr lang="en-US" baseline="0" dirty="0" smtClean="0">
                          <a:latin typeface="Arial" pitchFamily="34" charset="0"/>
                          <a:cs typeface="Arial" pitchFamily="34" charset="0"/>
                        </a:rPr>
                        <a:t> Fluor® 647</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Arial" pitchFamily="34" charset="0"/>
                          <a:cs typeface="Arial" pitchFamily="34" charset="0"/>
                        </a:rPr>
                        <a:t>APC-H7, APC-Cy7</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409218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998" y="200025"/>
            <a:ext cx="7409802" cy="1019175"/>
          </a:xfrm>
        </p:spPr>
        <p:txBody>
          <a:bodyPr/>
          <a:lstStyle/>
          <a:p>
            <a:r>
              <a:rPr lang="en-US" dirty="0"/>
              <a:t>Antigen </a:t>
            </a:r>
            <a:r>
              <a:rPr lang="en-US" dirty="0" smtClean="0"/>
              <a:t>Density and Fluorochromes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954738035"/>
              </p:ext>
            </p:extLst>
          </p:nvPr>
        </p:nvGraphicFramePr>
        <p:xfrm>
          <a:off x="1600200" y="4648200"/>
          <a:ext cx="5999501" cy="1373958"/>
        </p:xfrm>
        <a:graphic>
          <a:graphicData uri="http://schemas.openxmlformats.org/drawingml/2006/table">
            <a:tbl>
              <a:tblPr/>
              <a:tblGrid>
                <a:gridCol w="956768"/>
                <a:gridCol w="1714604"/>
                <a:gridCol w="1727200"/>
                <a:gridCol w="1600929"/>
              </a:tblGrid>
              <a:tr h="288108">
                <a:tc>
                  <a:txBody>
                    <a:bodyPr/>
                    <a:lstStyle/>
                    <a:p>
                      <a:pPr algn="l" fontAlgn="b"/>
                      <a:r>
                        <a:rPr lang="en-US" sz="1100" b="0" i="0" u="none" strike="noStrike" dirty="0">
                          <a:solidFill>
                            <a:srgbClr val="000000"/>
                          </a:solidFill>
                          <a:effectLst/>
                          <a:latin typeface="Calibri"/>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rtl="0" fontAlgn="ctr"/>
                      <a:r>
                        <a:rPr lang="en-US" sz="1400" b="1" i="0" u="none" strike="noStrike" dirty="0">
                          <a:solidFill>
                            <a:srgbClr val="FFFFFF"/>
                          </a:solidFill>
                          <a:effectLst/>
                          <a:latin typeface="Arial" pitchFamily="34" charset="0"/>
                          <a:cs typeface="Arial" pitchFamily="34" charset="0"/>
                        </a:rPr>
                        <a:t>BRIGHT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pPr algn="ctr" rtl="0" fontAlgn="ctr"/>
                      <a:r>
                        <a:rPr lang="en-US" sz="1400" b="1" i="0" u="none" strike="noStrike" dirty="0">
                          <a:solidFill>
                            <a:srgbClr val="000000"/>
                          </a:solidFill>
                          <a:effectLst/>
                          <a:latin typeface="Arial" pitchFamily="34" charset="0"/>
                          <a:cs typeface="Arial" pitchFamily="34" charset="0"/>
                        </a:rPr>
                        <a:t>MODERATE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ctr" rtl="0" fontAlgn="ctr"/>
                      <a:r>
                        <a:rPr lang="en-US" sz="1400" b="1" i="0" u="none" strike="noStrike" dirty="0">
                          <a:solidFill>
                            <a:srgbClr val="000000"/>
                          </a:solidFill>
                          <a:effectLst/>
                          <a:latin typeface="Arial" pitchFamily="34" charset="0"/>
                          <a:cs typeface="Arial" pitchFamily="34" charset="0"/>
                        </a:rPr>
                        <a:t>DIM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E5"/>
                    </a:solidFill>
                  </a:tcPr>
                </a:tc>
              </a:tr>
              <a:tr h="425462">
                <a:tc>
                  <a:txBody>
                    <a:bodyPr/>
                    <a:lstStyle/>
                    <a:p>
                      <a:pPr algn="ctr" rtl="0" fontAlgn="ctr"/>
                      <a:r>
                        <a:rPr lang="en-US" sz="1400" b="1" i="0" u="none" strike="noStrike" dirty="0">
                          <a:solidFill>
                            <a:srgbClr val="FFFFFF"/>
                          </a:solidFill>
                          <a:effectLst/>
                          <a:latin typeface="Arial" pitchFamily="34" charset="0"/>
                          <a:cs typeface="Arial" pitchFamily="34" charset="0"/>
                        </a:rPr>
                        <a:t>Blue</a:t>
                      </a:r>
                      <a:br>
                        <a:rPr lang="en-US" sz="1400" b="1" i="0" u="none" strike="noStrike" dirty="0">
                          <a:solidFill>
                            <a:srgbClr val="FFFFFF"/>
                          </a:solidFill>
                          <a:effectLst/>
                          <a:latin typeface="Arial" pitchFamily="34" charset="0"/>
                          <a:cs typeface="Arial" pitchFamily="34" charset="0"/>
                        </a:rPr>
                      </a:br>
                      <a:r>
                        <a:rPr lang="en-US" sz="1400" b="1" i="0" u="none" strike="noStrike" dirty="0">
                          <a:solidFill>
                            <a:srgbClr val="FFFFFF"/>
                          </a:solidFill>
                          <a:effectLst/>
                          <a:latin typeface="Arial" pitchFamily="34" charset="0"/>
                          <a:cs typeface="Arial" pitchFamily="34" charset="0"/>
                        </a:rPr>
                        <a:t>(488 nm)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CC"/>
                    </a:solidFill>
                  </a:tcPr>
                </a:tc>
                <a:tc>
                  <a:txBody>
                    <a:bodyPr/>
                    <a:lstStyle/>
                    <a:p>
                      <a:pPr algn="ctr" rtl="0" fontAlgn="ctr"/>
                      <a:r>
                        <a:rPr lang="en-US" sz="1400" b="0" i="0" u="none" strike="noStrike" dirty="0">
                          <a:solidFill>
                            <a:srgbClr val="000000"/>
                          </a:solidFill>
                          <a:effectLst/>
                          <a:latin typeface="Arial" pitchFamily="34" charset="0"/>
                          <a:cs typeface="Arial" pitchFamily="34" charset="0"/>
                        </a:rPr>
                        <a:t>PE</a:t>
                      </a:r>
                      <a:br>
                        <a:rPr lang="en-US" sz="1400" b="0" i="0" u="none" strike="noStrike" dirty="0">
                          <a:solidFill>
                            <a:srgbClr val="000000"/>
                          </a:solidFill>
                          <a:effectLst/>
                          <a:latin typeface="Arial" pitchFamily="34" charset="0"/>
                          <a:cs typeface="Arial" pitchFamily="34" charset="0"/>
                        </a:rPr>
                      </a:br>
                      <a:r>
                        <a:rPr lang="en-US" sz="1400" b="0" i="0" u="none" strike="noStrike" dirty="0" smtClean="0">
                          <a:solidFill>
                            <a:srgbClr val="000000"/>
                          </a:solidFill>
                          <a:effectLst/>
                          <a:latin typeface="Arial" pitchFamily="34" charset="0"/>
                          <a:cs typeface="Arial" pitchFamily="34" charset="0"/>
                        </a:rPr>
                        <a:t>PE-Cy7</a:t>
                      </a:r>
                      <a:endParaRPr lang="en-US" sz="14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Arial" pitchFamily="34" charset="0"/>
                          <a:cs typeface="Arial" pitchFamily="34" charset="0"/>
                        </a:rPr>
                        <a:t>FITC</a:t>
                      </a:r>
                      <a:br>
                        <a:rPr lang="en-US" sz="1400" b="0" i="0" u="none" strike="noStrike" dirty="0">
                          <a:solidFill>
                            <a:srgbClr val="000000"/>
                          </a:solidFill>
                          <a:effectLst/>
                          <a:latin typeface="Arial" pitchFamily="34" charset="0"/>
                          <a:cs typeface="Arial" pitchFamily="34" charset="0"/>
                        </a:rPr>
                      </a:br>
                      <a:r>
                        <a:rPr lang="en-US" sz="1400" b="0" i="0" u="none" strike="noStrike" dirty="0">
                          <a:solidFill>
                            <a:srgbClr val="000000"/>
                          </a:solidFill>
                          <a:effectLst/>
                          <a:latin typeface="Arial" pitchFamily="34" charset="0"/>
                          <a:cs typeface="Arial" pitchFamily="34" charset="0"/>
                        </a:rPr>
                        <a:t>Alexa </a:t>
                      </a:r>
                      <a:r>
                        <a:rPr lang="en-US" sz="1400" b="0" i="0" u="none" strike="noStrike" dirty="0" smtClean="0">
                          <a:solidFill>
                            <a:srgbClr val="000000"/>
                          </a:solidFill>
                          <a:effectLst/>
                          <a:latin typeface="Arial" pitchFamily="34" charset="0"/>
                          <a:cs typeface="Arial" pitchFamily="34" charset="0"/>
                        </a:rPr>
                        <a:t>Fluor®</a:t>
                      </a:r>
                      <a:r>
                        <a:rPr lang="en-US" sz="1400" b="0" i="0" u="none" strike="noStrike" baseline="0" dirty="0" smtClean="0">
                          <a:solidFill>
                            <a:srgbClr val="000000"/>
                          </a:solidFill>
                          <a:effectLst/>
                          <a:latin typeface="Arial" pitchFamily="34" charset="0"/>
                          <a:cs typeface="Arial" pitchFamily="34" charset="0"/>
                        </a:rPr>
                        <a:t> </a:t>
                      </a:r>
                      <a:r>
                        <a:rPr lang="en-US" sz="1400" b="0" i="0" u="none" strike="noStrike" dirty="0" smtClean="0">
                          <a:solidFill>
                            <a:srgbClr val="000000"/>
                          </a:solidFill>
                          <a:effectLst/>
                          <a:latin typeface="Arial" pitchFamily="34" charset="0"/>
                          <a:cs typeface="Arial" pitchFamily="34" charset="0"/>
                        </a:rPr>
                        <a:t>488</a:t>
                      </a:r>
                      <a:r>
                        <a:rPr lang="en-US" sz="1400" b="0" i="0" u="none" strike="noStrike" dirty="0">
                          <a:solidFill>
                            <a:srgbClr val="000000"/>
                          </a:solidFill>
                          <a:effectLst/>
                          <a:latin typeface="Arial" pitchFamily="34" charset="0"/>
                          <a:cs typeface="Arial" pitchFamily="34" charset="0"/>
                        </a:rPr>
                        <a:t/>
                      </a:r>
                      <a:br>
                        <a:rPr lang="en-US" sz="1400" b="0" i="0" u="none" strike="noStrike" dirty="0">
                          <a:solidFill>
                            <a:srgbClr val="000000"/>
                          </a:solidFill>
                          <a:effectLst/>
                          <a:latin typeface="Arial" pitchFamily="34" charset="0"/>
                          <a:cs typeface="Arial" pitchFamily="34" charset="0"/>
                        </a:rPr>
                      </a:br>
                      <a:r>
                        <a:rPr lang="en-US" sz="1400" b="0" i="0" u="none" strike="noStrike" dirty="0" smtClean="0">
                          <a:solidFill>
                            <a:srgbClr val="000000"/>
                          </a:solidFill>
                          <a:effectLst/>
                          <a:latin typeface="Arial" pitchFamily="34" charset="0"/>
                          <a:cs typeface="Arial" pitchFamily="34" charset="0"/>
                        </a:rPr>
                        <a:t>PerCP-Cy5.5</a:t>
                      </a:r>
                      <a:endParaRPr lang="en-US" sz="14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Arial" pitchFamily="34" charset="0"/>
                          <a:cs typeface="Arial" pitchFamily="34" charset="0"/>
                        </a:rPr>
                        <a:t>PerCP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5462">
                <a:tc>
                  <a:txBody>
                    <a:bodyPr/>
                    <a:lstStyle/>
                    <a:p>
                      <a:pPr algn="ctr" rtl="0" fontAlgn="ctr"/>
                      <a:r>
                        <a:rPr lang="en-US" sz="1400" b="1" i="0" u="none" strike="noStrike" dirty="0">
                          <a:solidFill>
                            <a:srgbClr val="FFFFFF"/>
                          </a:solidFill>
                          <a:effectLst/>
                          <a:latin typeface="Arial" pitchFamily="34" charset="0"/>
                          <a:cs typeface="Arial" pitchFamily="34" charset="0"/>
                        </a:rPr>
                        <a:t>Red</a:t>
                      </a:r>
                      <a:br>
                        <a:rPr lang="en-US" sz="1400" b="1" i="0" u="none" strike="noStrike" dirty="0">
                          <a:solidFill>
                            <a:srgbClr val="FFFFFF"/>
                          </a:solidFill>
                          <a:effectLst/>
                          <a:latin typeface="Arial" pitchFamily="34" charset="0"/>
                          <a:cs typeface="Arial" pitchFamily="34" charset="0"/>
                        </a:rPr>
                      </a:br>
                      <a:r>
                        <a:rPr lang="en-US" sz="1400" b="1" i="0" u="none" strike="noStrike" dirty="0">
                          <a:solidFill>
                            <a:srgbClr val="FFFFFF"/>
                          </a:solidFill>
                          <a:effectLst/>
                          <a:latin typeface="Arial" pitchFamily="34" charset="0"/>
                          <a:cs typeface="Arial" pitchFamily="34" charset="0"/>
                        </a:rPr>
                        <a:t>(640 nm)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rtl="0" fontAlgn="ctr"/>
                      <a:r>
                        <a:rPr lang="en-US" sz="1400" b="0" i="0" u="none" strike="noStrike" dirty="0">
                          <a:solidFill>
                            <a:srgbClr val="000000"/>
                          </a:solidFill>
                          <a:effectLst/>
                          <a:latin typeface="Arial" pitchFamily="34" charset="0"/>
                          <a:cs typeface="Arial" pitchFamily="34" charset="0"/>
                        </a:rPr>
                        <a:t>APC</a:t>
                      </a:r>
                      <a:br>
                        <a:rPr lang="en-US" sz="1400" b="0" i="0" u="none" strike="noStrike" dirty="0">
                          <a:solidFill>
                            <a:srgbClr val="000000"/>
                          </a:solidFill>
                          <a:effectLst/>
                          <a:latin typeface="Arial" pitchFamily="34" charset="0"/>
                          <a:cs typeface="Arial" pitchFamily="34" charset="0"/>
                        </a:rPr>
                      </a:br>
                      <a:r>
                        <a:rPr lang="en-US" sz="1400" b="0" i="0" u="none" strike="noStrike" dirty="0">
                          <a:solidFill>
                            <a:srgbClr val="000000"/>
                          </a:solidFill>
                          <a:effectLst/>
                          <a:latin typeface="Arial" pitchFamily="34" charset="0"/>
                          <a:cs typeface="Arial" pitchFamily="34" charset="0"/>
                        </a:rPr>
                        <a:t>Alexa </a:t>
                      </a:r>
                      <a:r>
                        <a:rPr lang="en-US" sz="1400" b="0" i="0" u="none" strike="noStrike" dirty="0" smtClean="0">
                          <a:solidFill>
                            <a:srgbClr val="000000"/>
                          </a:solidFill>
                          <a:effectLst/>
                          <a:latin typeface="Arial" pitchFamily="34" charset="0"/>
                          <a:cs typeface="Arial" pitchFamily="34" charset="0"/>
                        </a:rPr>
                        <a:t>Fluor® </a:t>
                      </a:r>
                      <a:r>
                        <a:rPr lang="en-US" sz="1400" b="0" i="0" u="none" strike="noStrike" dirty="0">
                          <a:solidFill>
                            <a:srgbClr val="000000"/>
                          </a:solidFill>
                          <a:effectLst/>
                          <a:latin typeface="Arial" pitchFamily="34" charset="0"/>
                          <a:cs typeface="Arial" pitchFamily="34" charset="0"/>
                        </a:rPr>
                        <a:t>647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Arial" pitchFamily="34" charset="0"/>
                          <a:cs typeface="Arial"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Arial" pitchFamily="34" charset="0"/>
                          <a:cs typeface="Arial" pitchFamily="34" charset="0"/>
                        </a:rPr>
                        <a:t>APC-H7</a:t>
                      </a:r>
                      <a:br>
                        <a:rPr lang="en-US" sz="1400" b="0" i="0" u="none" strike="noStrike" dirty="0">
                          <a:solidFill>
                            <a:srgbClr val="000000"/>
                          </a:solidFill>
                          <a:effectLst/>
                          <a:latin typeface="Arial" pitchFamily="34" charset="0"/>
                          <a:cs typeface="Arial" pitchFamily="34" charset="0"/>
                        </a:rPr>
                      </a:br>
                      <a:r>
                        <a:rPr lang="en-US" sz="1400" b="0" i="0" u="none" strike="noStrike" dirty="0">
                          <a:solidFill>
                            <a:srgbClr val="000000"/>
                          </a:solidFill>
                          <a:effectLst/>
                          <a:latin typeface="Arial" pitchFamily="34" charset="0"/>
                          <a:cs typeface="Arial" pitchFamily="34" charset="0"/>
                        </a:rPr>
                        <a:t>APC-Cy7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3"/>
          <p:cNvSpPr txBox="1">
            <a:spLocks noChangeArrowheads="1"/>
          </p:cNvSpPr>
          <p:nvPr/>
        </p:nvSpPr>
        <p:spPr bwMode="auto">
          <a:xfrm>
            <a:off x="457200" y="1371600"/>
            <a:ext cx="5638800" cy="3276600"/>
          </a:xfrm>
          <a:prstGeom prst="rect">
            <a:avLst/>
          </a:prstGeom>
          <a:extLst/>
        </p:spPr>
        <p:txBody>
          <a:bodyPr vert="horz" lIns="91440" tIns="45720" rIns="91440" bIns="45720" rtlCol="0">
            <a:normAutofit fontScale="92500" lnSpcReduction="20000"/>
          </a:bodyPr>
          <a:lstStyle>
            <a:lvl1pPr indent="0">
              <a:spcBef>
                <a:spcPct val="20000"/>
              </a:spcBef>
              <a:buFont typeface="Arial" pitchFamily="34" charset="0"/>
              <a:buNone/>
              <a:defRPr sz="2400">
                <a:solidFill>
                  <a:srgbClr val="000099"/>
                </a:solidFill>
                <a:latin typeface="Arial" pitchFamily="34" charset="0"/>
                <a:cs typeface="Arial" pitchFamily="34" charset="0"/>
              </a:defRPr>
            </a:lvl1pPr>
            <a:lvl2pPr marL="742950" lvl="1" indent="-285750">
              <a:spcBef>
                <a:spcPct val="20000"/>
              </a:spcBef>
              <a:buFont typeface="Arial" pitchFamily="34" charset="0"/>
              <a:buChar char="–"/>
              <a:defRPr sz="2000">
                <a:solidFill>
                  <a:srgbClr val="000099"/>
                </a:solidFill>
                <a:latin typeface="Arial" pitchFamily="34" charset="0"/>
                <a:cs typeface="Arial" pitchFamily="34" charset="0"/>
              </a:defRPr>
            </a:lvl2pPr>
            <a:lvl3pPr marL="1143000" indent="-228600">
              <a:spcBef>
                <a:spcPct val="20000"/>
              </a:spcBef>
              <a:buFont typeface="Arial" pitchFamily="34" charset="0"/>
              <a:buChar char="•"/>
              <a:defRPr>
                <a:solidFill>
                  <a:srgbClr val="000099"/>
                </a:solidFill>
                <a:latin typeface="Arial" pitchFamily="34" charset="0"/>
                <a:cs typeface="Arial" pitchFamily="34" charset="0"/>
              </a:defRPr>
            </a:lvl3pPr>
            <a:lvl4pPr marL="1600200" indent="-228600">
              <a:spcBef>
                <a:spcPct val="20000"/>
              </a:spcBef>
              <a:buFont typeface="Arial" pitchFamily="34" charset="0"/>
              <a:buChar char="–"/>
              <a:defRPr sz="1600">
                <a:solidFill>
                  <a:srgbClr val="000099"/>
                </a:solidFill>
                <a:latin typeface="Arial" pitchFamily="34" charset="0"/>
                <a:cs typeface="Arial" pitchFamily="34" charset="0"/>
              </a:defRPr>
            </a:lvl4pPr>
            <a:lvl5pPr marL="2057400" indent="-228600">
              <a:spcBef>
                <a:spcPct val="20000"/>
              </a:spcBef>
              <a:buFont typeface="Arial" pitchFamily="34" charset="0"/>
              <a:buChar char="»"/>
              <a:defRPr sz="1600">
                <a:solidFill>
                  <a:srgbClr val="000099"/>
                </a:solidFill>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2000" b="1" dirty="0" smtClean="0"/>
              <a:t>Antigen Expression</a:t>
            </a:r>
            <a:endParaRPr lang="en-US" sz="2000" b="1" dirty="0"/>
          </a:p>
          <a:p>
            <a:pPr marL="233363" lvl="1" indent="-233363">
              <a:lnSpc>
                <a:spcPts val="2000"/>
              </a:lnSpc>
            </a:pPr>
            <a:r>
              <a:rPr lang="en-US" dirty="0" smtClean="0"/>
              <a:t>The same antigen can have </a:t>
            </a:r>
            <a:r>
              <a:rPr lang="en-US" dirty="0"/>
              <a:t>different </a:t>
            </a:r>
            <a:r>
              <a:rPr lang="en-US" dirty="0" smtClean="0"/>
              <a:t>levels </a:t>
            </a:r>
            <a:r>
              <a:rPr lang="en-US" dirty="0"/>
              <a:t>of expression </a:t>
            </a:r>
            <a:r>
              <a:rPr lang="en-US" dirty="0" smtClean="0"/>
              <a:t>on different </a:t>
            </a:r>
            <a:r>
              <a:rPr lang="en-US" dirty="0"/>
              <a:t>cell types </a:t>
            </a:r>
            <a:endParaRPr lang="en-US" dirty="0" smtClean="0"/>
          </a:p>
          <a:p>
            <a:pPr marL="633413" lvl="2" indent="-233363">
              <a:lnSpc>
                <a:spcPts val="1680"/>
              </a:lnSpc>
              <a:spcAft>
                <a:spcPts val="400"/>
              </a:spcAft>
            </a:pPr>
            <a:r>
              <a:rPr lang="en-US" dirty="0" smtClean="0"/>
              <a:t>For example, CD127 </a:t>
            </a:r>
            <a:r>
              <a:rPr lang="en-US" dirty="0"/>
              <a:t>in </a:t>
            </a:r>
            <a:r>
              <a:rPr lang="en-US" dirty="0" smtClean="0"/>
              <a:t>Tregs vs naïve T cells</a:t>
            </a:r>
            <a:endParaRPr lang="en-US" dirty="0"/>
          </a:p>
          <a:p>
            <a:pPr marL="233363" lvl="1" indent="-233363">
              <a:lnSpc>
                <a:spcPts val="2000"/>
              </a:lnSpc>
            </a:pPr>
            <a:r>
              <a:rPr lang="en-US" dirty="0" smtClean="0"/>
              <a:t>Antigen levels can </a:t>
            </a:r>
            <a:r>
              <a:rPr lang="en-US" dirty="0"/>
              <a:t>vary due to </a:t>
            </a:r>
            <a:r>
              <a:rPr lang="en-US" dirty="0" smtClean="0"/>
              <a:t>activation state and </a:t>
            </a:r>
            <a:r>
              <a:rPr lang="en-US" dirty="0"/>
              <a:t>functional differences</a:t>
            </a:r>
            <a:r>
              <a:rPr lang="en-US" dirty="0" smtClean="0"/>
              <a:t>.</a:t>
            </a:r>
          </a:p>
          <a:p>
            <a:pPr marL="633413" lvl="2" indent="-233363">
              <a:lnSpc>
                <a:spcPts val="1680"/>
              </a:lnSpc>
              <a:spcAft>
                <a:spcPts val="400"/>
              </a:spcAft>
            </a:pPr>
            <a:r>
              <a:rPr lang="en-US" dirty="0"/>
              <a:t>For example, </a:t>
            </a:r>
            <a:r>
              <a:rPr lang="en-US" dirty="0" smtClean="0"/>
              <a:t>CD25</a:t>
            </a:r>
            <a:endParaRPr lang="en-US" dirty="0"/>
          </a:p>
          <a:p>
            <a:pPr marL="233363" lvl="1" indent="-233363">
              <a:lnSpc>
                <a:spcPts val="2000"/>
              </a:lnSpc>
            </a:pPr>
            <a:r>
              <a:rPr lang="en-US" dirty="0" smtClean="0"/>
              <a:t>Markers can </a:t>
            </a:r>
            <a:r>
              <a:rPr lang="en-US" dirty="0"/>
              <a:t>be </a:t>
            </a:r>
            <a:r>
              <a:rPr lang="en-US" dirty="0" smtClean="0"/>
              <a:t>expressed over a continuous (smeared) range</a:t>
            </a:r>
          </a:p>
          <a:p>
            <a:pPr marL="633413" lvl="2" indent="-233363">
              <a:lnSpc>
                <a:spcPts val="1680"/>
              </a:lnSpc>
              <a:spcAft>
                <a:spcPts val="400"/>
              </a:spcAft>
            </a:pPr>
            <a:r>
              <a:rPr lang="en-US" dirty="0"/>
              <a:t>For example, </a:t>
            </a:r>
            <a:r>
              <a:rPr lang="en-US" dirty="0" smtClean="0"/>
              <a:t>CD45RA</a:t>
            </a:r>
            <a:endParaRPr lang="en-US" sz="1700" dirty="0" smtClean="0"/>
          </a:p>
          <a:p>
            <a:pPr marL="0" lvl="1" indent="0">
              <a:buNone/>
            </a:pPr>
            <a:r>
              <a:rPr lang="en-US" b="1" dirty="0"/>
              <a:t>Fluorochrome Rankings</a:t>
            </a:r>
          </a:p>
          <a:p>
            <a:pPr marL="1090613" lvl="3" indent="-233363"/>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444628675"/>
              </p:ext>
            </p:extLst>
          </p:nvPr>
        </p:nvGraphicFramePr>
        <p:xfrm>
          <a:off x="5857240" y="1610360"/>
          <a:ext cx="3134360" cy="2199640"/>
        </p:xfrm>
        <a:graphic>
          <a:graphicData uri="http://schemas.openxmlformats.org/drawingml/2006/table">
            <a:tbl>
              <a:tblPr firstRow="1" bandRow="1">
                <a:tableStyleId>{2D5ABB26-0587-4C30-8999-92F81FD0307C}</a:tableStyleId>
              </a:tblPr>
              <a:tblGrid>
                <a:gridCol w="1148080"/>
                <a:gridCol w="1986280"/>
              </a:tblGrid>
              <a:tr h="370840">
                <a:tc>
                  <a:txBody>
                    <a:bodyPr/>
                    <a:lstStyle/>
                    <a:p>
                      <a:pPr algn="ctr"/>
                      <a:r>
                        <a:rPr lang="en-US" b="1" dirty="0" smtClean="0">
                          <a:solidFill>
                            <a:schemeClr val="bg1"/>
                          </a:solidFill>
                          <a:latin typeface="Arial" pitchFamily="34" charset="0"/>
                          <a:cs typeface="Arial" pitchFamily="34" charset="0"/>
                        </a:rPr>
                        <a:t>Marker</a:t>
                      </a:r>
                      <a:endParaRPr lang="en-US" b="1" dirty="0">
                        <a:solidFill>
                          <a:schemeClr val="bg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b="1" dirty="0" smtClean="0">
                          <a:solidFill>
                            <a:schemeClr val="bg1"/>
                          </a:solidFill>
                          <a:latin typeface="Arial" pitchFamily="34" charset="0"/>
                          <a:cs typeface="Arial" pitchFamily="34" charset="0"/>
                        </a:rPr>
                        <a:t>Antigen</a:t>
                      </a:r>
                      <a:r>
                        <a:rPr lang="en-US" b="1" baseline="0" dirty="0" smtClean="0">
                          <a:solidFill>
                            <a:schemeClr val="bg1"/>
                          </a:solidFill>
                          <a:latin typeface="Arial" pitchFamily="34" charset="0"/>
                          <a:cs typeface="Arial" pitchFamily="34" charset="0"/>
                        </a:rPr>
                        <a:t> Density</a:t>
                      </a:r>
                      <a:endParaRPr lang="en-US" b="1" dirty="0" smtClean="0">
                        <a:solidFill>
                          <a:schemeClr val="bg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r>
              <a:tr h="370840">
                <a:tc>
                  <a:txBody>
                    <a:bodyPr/>
                    <a:lstStyle/>
                    <a:p>
                      <a:pPr algn="ctr"/>
                      <a:r>
                        <a:rPr lang="en-US" dirty="0" smtClean="0">
                          <a:latin typeface="Arial" pitchFamily="34" charset="0"/>
                          <a:cs typeface="Arial" pitchFamily="34" charset="0"/>
                        </a:rPr>
                        <a:t>CD3</a:t>
                      </a:r>
                    </a:p>
                    <a:p>
                      <a:pPr algn="ctr"/>
                      <a:r>
                        <a:rPr lang="en-US" dirty="0" smtClean="0">
                          <a:latin typeface="Arial" pitchFamily="34" charset="0"/>
                          <a:cs typeface="Arial" pitchFamily="34" charset="0"/>
                        </a:rPr>
                        <a:t>CD25</a:t>
                      </a:r>
                    </a:p>
                    <a:p>
                      <a:pPr algn="ctr"/>
                      <a:r>
                        <a:rPr lang="en-US" dirty="0" smtClean="0">
                          <a:latin typeface="Arial" pitchFamily="34" charset="0"/>
                          <a:cs typeface="Arial" pitchFamily="34" charset="0"/>
                        </a:rPr>
                        <a:t>CD4</a:t>
                      </a:r>
                    </a:p>
                    <a:p>
                      <a:pPr algn="ctr"/>
                      <a:r>
                        <a:rPr lang="en-US" dirty="0" smtClean="0">
                          <a:latin typeface="Arial" pitchFamily="34" charset="0"/>
                          <a:cs typeface="Arial" pitchFamily="34" charset="0"/>
                        </a:rPr>
                        <a:t>CD127</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Arial" pitchFamily="34" charset="0"/>
                          <a:cs typeface="Arial" pitchFamily="34" charset="0"/>
                        </a:rPr>
                        <a:t>32,000</a:t>
                      </a:r>
                    </a:p>
                    <a:p>
                      <a:pPr algn="ctr"/>
                      <a:r>
                        <a:rPr lang="en-US" dirty="0" smtClean="0">
                          <a:latin typeface="Arial" pitchFamily="34" charset="0"/>
                          <a:cs typeface="Arial" pitchFamily="34" charset="0"/>
                        </a:rPr>
                        <a:t>3,400</a:t>
                      </a:r>
                    </a:p>
                    <a:p>
                      <a:pPr algn="ctr"/>
                      <a:r>
                        <a:rPr lang="en-US" dirty="0" smtClean="0">
                          <a:latin typeface="Arial" pitchFamily="34" charset="0"/>
                          <a:cs typeface="Arial" pitchFamily="34" charset="0"/>
                        </a:rPr>
                        <a:t>36,400</a:t>
                      </a:r>
                    </a:p>
                    <a:p>
                      <a:pPr algn="ctr"/>
                      <a:r>
                        <a:rPr lang="en-US" dirty="0" smtClean="0">
                          <a:latin typeface="Arial" pitchFamily="34" charset="0"/>
                          <a:cs typeface="Arial" pitchFamily="34" charset="0"/>
                        </a:rPr>
                        <a:t>2,000</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latin typeface="Arial" pitchFamily="34" charset="0"/>
                          <a:cs typeface="Arial" pitchFamily="34" charset="0"/>
                        </a:rPr>
                        <a:t>CD45RA</a:t>
                      </a:r>
                    </a:p>
                    <a:p>
                      <a:pPr algn="ctr"/>
                      <a:r>
                        <a:rPr lang="en-US" dirty="0" smtClean="0">
                          <a:latin typeface="Arial" pitchFamily="34" charset="0"/>
                          <a:cs typeface="Arial" pitchFamily="34" charset="0"/>
                        </a:rPr>
                        <a:t>CD8</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Arial" pitchFamily="34" charset="0"/>
                          <a:cs typeface="Arial" pitchFamily="34" charset="0"/>
                        </a:rPr>
                        <a:t>33,400</a:t>
                      </a:r>
                    </a:p>
                    <a:p>
                      <a:pPr algn="ctr"/>
                      <a:r>
                        <a:rPr lang="en-US" dirty="0" smtClean="0">
                          <a:latin typeface="Arial" pitchFamily="34" charset="0"/>
                          <a:cs typeface="Arial" pitchFamily="34" charset="0"/>
                        </a:rPr>
                        <a:t>65,500</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2"/>
          <p:cNvSpPr txBox="1"/>
          <p:nvPr/>
        </p:nvSpPr>
        <p:spPr>
          <a:xfrm>
            <a:off x="5750472" y="3810000"/>
            <a:ext cx="3457998"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sz="1200" dirty="0" smtClean="0">
                <a:solidFill>
                  <a:srgbClr val="000099"/>
                </a:solidFill>
                <a:latin typeface="Arial" pitchFamily="34" charset="0"/>
                <a:cs typeface="Arial" pitchFamily="34" charset="0"/>
              </a:rPr>
              <a:t>Antigen density </a:t>
            </a:r>
            <a:r>
              <a:rPr lang="nl-BE" sz="1200" dirty="0">
                <a:solidFill>
                  <a:srgbClr val="000099"/>
                </a:solidFill>
                <a:latin typeface="Arial" pitchFamily="34" charset="0"/>
                <a:cs typeface="Arial" pitchFamily="34" charset="0"/>
              </a:rPr>
              <a:t>expressed in </a:t>
            </a:r>
            <a:r>
              <a:rPr lang="nl-BE" sz="1200" dirty="0" smtClean="0">
                <a:solidFill>
                  <a:srgbClr val="000099"/>
                </a:solidFill>
                <a:latin typeface="Arial" pitchFamily="34" charset="0"/>
                <a:cs typeface="Arial" pitchFamily="34" charset="0"/>
              </a:rPr>
              <a:t>molecules per cell.</a:t>
            </a:r>
            <a:endParaRPr lang="en-US" sz="1200" dirty="0">
              <a:solidFill>
                <a:srgbClr val="000099"/>
              </a:solidFill>
              <a:latin typeface="Arial" pitchFamily="34" charset="0"/>
              <a:cs typeface="Arial" pitchFamily="34" charset="0"/>
            </a:endParaRPr>
          </a:p>
        </p:txBody>
      </p:sp>
    </p:spTree>
    <p:extLst>
      <p:ext uri="{BB962C8B-B14F-4D97-AF65-F5344CB8AC3E}">
        <p14:creationId xmlns:p14="http://schemas.microsoft.com/office/powerpoint/2010/main" val="41898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Content Placeholder 2"/>
          <p:cNvSpPr txBox="1">
            <a:spLocks/>
          </p:cNvSpPr>
          <p:nvPr/>
        </p:nvSpPr>
        <p:spPr>
          <a:xfrm>
            <a:off x="533400" y="4724400"/>
            <a:ext cx="8097883" cy="114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rgbClr val="000099"/>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009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rgbClr val="00009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Antigens expressed at low density require brighter </a:t>
            </a:r>
            <a:r>
              <a:rPr lang="en-US" sz="2000" dirty="0" err="1" smtClean="0"/>
              <a:t>fluorochromes</a:t>
            </a:r>
            <a:endParaRPr lang="en-US" sz="2000" dirty="0" smtClean="0"/>
          </a:p>
          <a:p>
            <a:r>
              <a:rPr lang="en-US" sz="2000" dirty="0" smtClean="0"/>
              <a:t>A highly expressed antigen will usually be detected and resolved from the negative control with almost any </a:t>
            </a:r>
            <a:r>
              <a:rPr lang="en-US" sz="2000" dirty="0" err="1" smtClean="0"/>
              <a:t>fluorochrome</a:t>
            </a:r>
            <a:r>
              <a:rPr lang="en-US" sz="2000" dirty="0" smtClean="0"/>
              <a:t> </a:t>
            </a:r>
          </a:p>
          <a:p>
            <a:endParaRPr lang="en-US" dirty="0" smtClean="0"/>
          </a:p>
          <a:p>
            <a:endParaRPr lang="en-US" dirty="0"/>
          </a:p>
        </p:txBody>
      </p:sp>
      <p:sp>
        <p:nvSpPr>
          <p:cNvPr id="46" name="TextBox 45"/>
          <p:cNvSpPr txBox="1"/>
          <p:nvPr/>
        </p:nvSpPr>
        <p:spPr>
          <a:xfrm>
            <a:off x="4815600" y="2052015"/>
            <a:ext cx="1524000" cy="276999"/>
          </a:xfrm>
          <a:prstGeom prst="rect">
            <a:avLst/>
          </a:prstGeom>
          <a:noFill/>
        </p:spPr>
        <p:txBody>
          <a:bodyPr wrap="square" rtlCol="0">
            <a:spAutoFit/>
          </a:bodyPr>
          <a:lstStyle/>
          <a:p>
            <a:pPr algn="ctr"/>
            <a:r>
              <a:rPr lang="en-US" sz="1200" b="1" dirty="0" smtClean="0">
                <a:solidFill>
                  <a:srgbClr val="000099"/>
                </a:solidFill>
                <a:latin typeface="Arial" pitchFamily="34" charset="0"/>
                <a:cs typeface="Arial" pitchFamily="34" charset="0"/>
              </a:rPr>
              <a:t>Fluorochrome</a:t>
            </a:r>
            <a:endParaRPr lang="en-US" sz="1200" b="1" dirty="0">
              <a:solidFill>
                <a:srgbClr val="000099"/>
              </a:solidFill>
              <a:latin typeface="Arial" pitchFamily="34" charset="0"/>
              <a:cs typeface="Arial" pitchFamily="34" charset="0"/>
            </a:endParaRPr>
          </a:p>
        </p:txBody>
      </p:sp>
      <p:sp>
        <p:nvSpPr>
          <p:cNvPr id="47" name="Title 2"/>
          <p:cNvSpPr>
            <a:spLocks noGrp="1"/>
          </p:cNvSpPr>
          <p:nvPr>
            <p:ph type="title"/>
          </p:nvPr>
        </p:nvSpPr>
        <p:spPr>
          <a:xfrm>
            <a:off x="1657998" y="200025"/>
            <a:ext cx="7047852" cy="1143000"/>
          </a:xfrm>
        </p:spPr>
        <p:txBody>
          <a:bodyPr>
            <a:normAutofit/>
          </a:bodyPr>
          <a:lstStyle/>
          <a:p>
            <a:r>
              <a:rPr lang="en-US" dirty="0" smtClean="0"/>
              <a:t>Matching Antigen </a:t>
            </a:r>
            <a:r>
              <a:rPr lang="en-US" dirty="0"/>
              <a:t>D</a:t>
            </a:r>
            <a:r>
              <a:rPr lang="en-US" dirty="0" smtClean="0"/>
              <a:t>ensity and </a:t>
            </a:r>
            <a:r>
              <a:rPr lang="en-US" dirty="0"/>
              <a:t>F</a:t>
            </a:r>
            <a:r>
              <a:rPr lang="en-US" dirty="0" smtClean="0"/>
              <a:t>luorochrome </a:t>
            </a:r>
            <a:r>
              <a:rPr lang="en-US" dirty="0"/>
              <a:t>B</a:t>
            </a:r>
            <a:r>
              <a:rPr lang="en-US" dirty="0" smtClean="0"/>
              <a:t>rightness</a:t>
            </a:r>
            <a:endParaRPr lang="en-US" dirty="0"/>
          </a:p>
        </p:txBody>
      </p:sp>
      <p:sp>
        <p:nvSpPr>
          <p:cNvPr id="54" name="TextBox 53"/>
          <p:cNvSpPr txBox="1"/>
          <p:nvPr/>
        </p:nvSpPr>
        <p:spPr>
          <a:xfrm flipH="1">
            <a:off x="4815600" y="2374712"/>
            <a:ext cx="1524000" cy="307777"/>
          </a:xfrm>
          <a:prstGeom prst="rect">
            <a:avLst/>
          </a:prstGeom>
          <a:solidFill>
            <a:srgbClr val="F37F40"/>
          </a:solidFill>
        </p:spPr>
        <p:txBody>
          <a:bodyPr wrap="square" rtlCol="0">
            <a:spAutoFit/>
          </a:bodyPr>
          <a:lstStyle/>
          <a:p>
            <a:pPr algn="ctr"/>
            <a:r>
              <a:rPr lang="en-US" sz="1400" b="1" dirty="0" smtClean="0">
                <a:solidFill>
                  <a:prstClr val="black"/>
                </a:solidFill>
              </a:rPr>
              <a:t>PE</a:t>
            </a:r>
            <a:endParaRPr lang="en-US" sz="1400" b="1" dirty="0">
              <a:solidFill>
                <a:prstClr val="black"/>
              </a:solidFill>
            </a:endParaRPr>
          </a:p>
        </p:txBody>
      </p:sp>
      <p:sp>
        <p:nvSpPr>
          <p:cNvPr id="55" name="TextBox 54"/>
          <p:cNvSpPr txBox="1"/>
          <p:nvPr/>
        </p:nvSpPr>
        <p:spPr>
          <a:xfrm flipH="1">
            <a:off x="4815600" y="2713137"/>
            <a:ext cx="1524000" cy="307777"/>
          </a:xfrm>
          <a:prstGeom prst="rect">
            <a:avLst/>
          </a:prstGeom>
          <a:solidFill>
            <a:srgbClr val="F37F40"/>
          </a:solidFill>
        </p:spPr>
        <p:txBody>
          <a:bodyPr wrap="square" rtlCol="0">
            <a:spAutoFit/>
          </a:bodyPr>
          <a:lstStyle/>
          <a:p>
            <a:pPr algn="ctr"/>
            <a:r>
              <a:rPr lang="en-US" sz="1400" b="1" dirty="0" smtClean="0">
                <a:solidFill>
                  <a:prstClr val="black"/>
                </a:solidFill>
              </a:rPr>
              <a:t>APC</a:t>
            </a:r>
            <a:endParaRPr lang="en-US" sz="1400" b="1" dirty="0">
              <a:solidFill>
                <a:prstClr val="black"/>
              </a:solidFill>
            </a:endParaRPr>
          </a:p>
        </p:txBody>
      </p:sp>
      <p:sp>
        <p:nvSpPr>
          <p:cNvPr id="57" name="TextBox 56"/>
          <p:cNvSpPr txBox="1"/>
          <p:nvPr/>
        </p:nvSpPr>
        <p:spPr>
          <a:xfrm flipH="1">
            <a:off x="4815600" y="3051562"/>
            <a:ext cx="1524000" cy="307777"/>
          </a:xfrm>
          <a:prstGeom prst="rect">
            <a:avLst/>
          </a:prstGeom>
          <a:solidFill>
            <a:srgbClr val="F37F40"/>
          </a:solidFill>
        </p:spPr>
        <p:txBody>
          <a:bodyPr wrap="square" rtlCol="0">
            <a:spAutoFit/>
          </a:bodyPr>
          <a:lstStyle/>
          <a:p>
            <a:pPr algn="ctr"/>
            <a:r>
              <a:rPr lang="en-US" sz="1400" b="1" dirty="0" smtClean="0">
                <a:solidFill>
                  <a:prstClr val="black"/>
                </a:solidFill>
              </a:rPr>
              <a:t>PE-Cy7</a:t>
            </a:r>
            <a:endParaRPr lang="en-US" sz="1400" b="1" dirty="0">
              <a:solidFill>
                <a:prstClr val="black"/>
              </a:solidFill>
            </a:endParaRPr>
          </a:p>
        </p:txBody>
      </p:sp>
      <p:sp>
        <p:nvSpPr>
          <p:cNvPr id="58" name="TextBox 57"/>
          <p:cNvSpPr txBox="1"/>
          <p:nvPr/>
        </p:nvSpPr>
        <p:spPr>
          <a:xfrm flipH="1">
            <a:off x="4815600" y="3386640"/>
            <a:ext cx="1524000" cy="307777"/>
          </a:xfrm>
          <a:prstGeom prst="rect">
            <a:avLst/>
          </a:prstGeom>
          <a:solidFill>
            <a:srgbClr val="F7A671"/>
          </a:solidFill>
        </p:spPr>
        <p:txBody>
          <a:bodyPr wrap="square" rtlCol="0">
            <a:spAutoFit/>
          </a:bodyPr>
          <a:lstStyle/>
          <a:p>
            <a:pPr algn="ctr"/>
            <a:r>
              <a:rPr lang="en-US" sz="1400" b="1" dirty="0" smtClean="0">
                <a:solidFill>
                  <a:prstClr val="black"/>
                </a:solidFill>
              </a:rPr>
              <a:t>FITC</a:t>
            </a:r>
            <a:endParaRPr lang="en-US" sz="1400" b="1" dirty="0">
              <a:solidFill>
                <a:prstClr val="black"/>
              </a:solidFill>
            </a:endParaRPr>
          </a:p>
        </p:txBody>
      </p:sp>
      <p:sp>
        <p:nvSpPr>
          <p:cNvPr id="59" name="TextBox 58"/>
          <p:cNvSpPr txBox="1"/>
          <p:nvPr/>
        </p:nvSpPr>
        <p:spPr>
          <a:xfrm flipH="1">
            <a:off x="4815600" y="3725065"/>
            <a:ext cx="1524000" cy="307777"/>
          </a:xfrm>
          <a:prstGeom prst="rect">
            <a:avLst/>
          </a:prstGeom>
          <a:solidFill>
            <a:srgbClr val="F7A671"/>
          </a:solidFill>
        </p:spPr>
        <p:txBody>
          <a:bodyPr wrap="square" rtlCol="0">
            <a:spAutoFit/>
          </a:bodyPr>
          <a:lstStyle/>
          <a:p>
            <a:pPr algn="ctr"/>
            <a:r>
              <a:rPr lang="en-US" sz="1400" b="1" dirty="0" smtClean="0">
                <a:solidFill>
                  <a:prstClr val="black"/>
                </a:solidFill>
              </a:rPr>
              <a:t>PerCP-Cy5.5</a:t>
            </a:r>
            <a:endParaRPr lang="en-US" sz="1400" b="1" dirty="0">
              <a:solidFill>
                <a:prstClr val="black"/>
              </a:solidFill>
            </a:endParaRPr>
          </a:p>
        </p:txBody>
      </p:sp>
      <p:sp>
        <p:nvSpPr>
          <p:cNvPr id="61" name="TextBox 60"/>
          <p:cNvSpPr txBox="1"/>
          <p:nvPr/>
        </p:nvSpPr>
        <p:spPr>
          <a:xfrm flipH="1">
            <a:off x="4815600" y="4063735"/>
            <a:ext cx="1524000" cy="307777"/>
          </a:xfrm>
          <a:prstGeom prst="rect">
            <a:avLst/>
          </a:prstGeom>
          <a:solidFill>
            <a:srgbClr val="FBCFAD"/>
          </a:solidFill>
        </p:spPr>
        <p:txBody>
          <a:bodyPr wrap="square" rtlCol="0">
            <a:spAutoFit/>
          </a:bodyPr>
          <a:lstStyle/>
          <a:p>
            <a:pPr algn="ctr"/>
            <a:r>
              <a:rPr lang="en-US" sz="1400" b="1" dirty="0" smtClean="0">
                <a:solidFill>
                  <a:prstClr val="black"/>
                </a:solidFill>
              </a:rPr>
              <a:t>APC-Cy7</a:t>
            </a:r>
            <a:endParaRPr lang="en-US" sz="1400" b="1" dirty="0">
              <a:solidFill>
                <a:prstClr val="black"/>
              </a:solidFill>
            </a:endParaRPr>
          </a:p>
        </p:txBody>
      </p:sp>
      <p:sp>
        <p:nvSpPr>
          <p:cNvPr id="64" name="TextBox 63"/>
          <p:cNvSpPr txBox="1"/>
          <p:nvPr/>
        </p:nvSpPr>
        <p:spPr>
          <a:xfrm flipH="1">
            <a:off x="2190240" y="2374712"/>
            <a:ext cx="990600" cy="307777"/>
          </a:xfrm>
          <a:prstGeom prst="rect">
            <a:avLst/>
          </a:prstGeom>
          <a:solidFill>
            <a:schemeClr val="bg1">
              <a:lumMod val="95000"/>
            </a:schemeClr>
          </a:solidFill>
          <a:ln>
            <a:solidFill>
              <a:schemeClr val="bg1">
                <a:lumMod val="85000"/>
              </a:schemeClr>
            </a:solidFill>
          </a:ln>
        </p:spPr>
        <p:txBody>
          <a:bodyPr wrap="square" rtlCol="0">
            <a:spAutoFit/>
          </a:bodyPr>
          <a:lstStyle/>
          <a:p>
            <a:pPr algn="ctr"/>
            <a:r>
              <a:rPr lang="en-US" sz="1400" b="1" dirty="0" smtClean="0">
                <a:solidFill>
                  <a:prstClr val="black"/>
                </a:solidFill>
              </a:rPr>
              <a:t>CD25</a:t>
            </a:r>
            <a:endParaRPr lang="en-US" sz="1400" b="1" dirty="0">
              <a:solidFill>
                <a:prstClr val="black"/>
              </a:solidFill>
            </a:endParaRPr>
          </a:p>
        </p:txBody>
      </p:sp>
      <p:sp>
        <p:nvSpPr>
          <p:cNvPr id="66" name="TextBox 65"/>
          <p:cNvSpPr txBox="1"/>
          <p:nvPr/>
        </p:nvSpPr>
        <p:spPr>
          <a:xfrm flipH="1">
            <a:off x="2190240" y="2708720"/>
            <a:ext cx="990600" cy="307777"/>
          </a:xfrm>
          <a:prstGeom prst="rect">
            <a:avLst/>
          </a:prstGeom>
          <a:solidFill>
            <a:schemeClr val="bg1">
              <a:lumMod val="95000"/>
            </a:schemeClr>
          </a:solidFill>
          <a:ln>
            <a:solidFill>
              <a:schemeClr val="bg1">
                <a:lumMod val="75000"/>
              </a:schemeClr>
            </a:solidFill>
          </a:ln>
        </p:spPr>
        <p:txBody>
          <a:bodyPr wrap="square" rtlCol="0">
            <a:spAutoFit/>
          </a:bodyPr>
          <a:lstStyle/>
          <a:p>
            <a:pPr algn="ctr"/>
            <a:r>
              <a:rPr lang="en-US" sz="1400" b="1" dirty="0" smtClean="0">
                <a:solidFill>
                  <a:prstClr val="black"/>
                </a:solidFill>
              </a:rPr>
              <a:t>CD127</a:t>
            </a:r>
            <a:endParaRPr lang="en-US" sz="1400" b="1" dirty="0">
              <a:solidFill>
                <a:prstClr val="black"/>
              </a:solidFill>
            </a:endParaRPr>
          </a:p>
        </p:txBody>
      </p:sp>
      <p:sp>
        <p:nvSpPr>
          <p:cNvPr id="67" name="TextBox 66"/>
          <p:cNvSpPr txBox="1"/>
          <p:nvPr/>
        </p:nvSpPr>
        <p:spPr>
          <a:xfrm flipH="1">
            <a:off x="2190240" y="3045270"/>
            <a:ext cx="990600" cy="307777"/>
          </a:xfrm>
          <a:prstGeom prst="rect">
            <a:avLst/>
          </a:prstGeom>
          <a:solidFill>
            <a:schemeClr val="bg1">
              <a:lumMod val="75000"/>
            </a:schemeClr>
          </a:solidFill>
        </p:spPr>
        <p:txBody>
          <a:bodyPr wrap="square" rtlCol="0">
            <a:spAutoFit/>
          </a:bodyPr>
          <a:lstStyle/>
          <a:p>
            <a:pPr algn="ctr"/>
            <a:r>
              <a:rPr lang="en-US" sz="1400" b="1" dirty="0" smtClean="0">
                <a:solidFill>
                  <a:prstClr val="black"/>
                </a:solidFill>
              </a:rPr>
              <a:t>CD45RA</a:t>
            </a:r>
            <a:endParaRPr lang="en-US" sz="1400" b="1" dirty="0">
              <a:solidFill>
                <a:prstClr val="black"/>
              </a:solidFill>
            </a:endParaRPr>
          </a:p>
        </p:txBody>
      </p:sp>
      <p:sp>
        <p:nvSpPr>
          <p:cNvPr id="68" name="TextBox 67"/>
          <p:cNvSpPr txBox="1"/>
          <p:nvPr/>
        </p:nvSpPr>
        <p:spPr>
          <a:xfrm flipH="1">
            <a:off x="2190240" y="3375470"/>
            <a:ext cx="990600" cy="307777"/>
          </a:xfrm>
          <a:prstGeom prst="rect">
            <a:avLst/>
          </a:prstGeom>
          <a:solidFill>
            <a:schemeClr val="tx1">
              <a:lumMod val="75000"/>
              <a:lumOff val="25000"/>
            </a:schemeClr>
          </a:solidFill>
        </p:spPr>
        <p:txBody>
          <a:bodyPr wrap="square" rtlCol="0">
            <a:spAutoFit/>
          </a:bodyPr>
          <a:lstStyle/>
          <a:p>
            <a:pPr algn="ctr"/>
            <a:r>
              <a:rPr lang="en-US" sz="1400" b="1" dirty="0" smtClean="0">
                <a:solidFill>
                  <a:schemeClr val="bg1">
                    <a:lumMod val="85000"/>
                  </a:schemeClr>
                </a:solidFill>
              </a:rPr>
              <a:t>CD4</a:t>
            </a:r>
            <a:endParaRPr lang="en-US" sz="1400" b="1" dirty="0">
              <a:solidFill>
                <a:schemeClr val="bg1">
                  <a:lumMod val="85000"/>
                </a:schemeClr>
              </a:solidFill>
            </a:endParaRPr>
          </a:p>
        </p:txBody>
      </p:sp>
      <p:sp>
        <p:nvSpPr>
          <p:cNvPr id="69" name="TextBox 68"/>
          <p:cNvSpPr txBox="1"/>
          <p:nvPr/>
        </p:nvSpPr>
        <p:spPr>
          <a:xfrm flipH="1">
            <a:off x="2190240" y="3707448"/>
            <a:ext cx="990600" cy="307777"/>
          </a:xfrm>
          <a:prstGeom prst="rect">
            <a:avLst/>
          </a:prstGeom>
          <a:solidFill>
            <a:schemeClr val="tx1">
              <a:lumMod val="75000"/>
              <a:lumOff val="25000"/>
            </a:schemeClr>
          </a:solidFill>
        </p:spPr>
        <p:txBody>
          <a:bodyPr wrap="square" rtlCol="0">
            <a:spAutoFit/>
          </a:bodyPr>
          <a:lstStyle/>
          <a:p>
            <a:pPr algn="ctr"/>
            <a:r>
              <a:rPr lang="en-US" sz="1400" b="1" dirty="0" smtClean="0">
                <a:solidFill>
                  <a:schemeClr val="bg1">
                    <a:lumMod val="85000"/>
                  </a:schemeClr>
                </a:solidFill>
              </a:rPr>
              <a:t>CD8</a:t>
            </a:r>
            <a:endParaRPr lang="en-US" sz="1400" b="1" dirty="0">
              <a:solidFill>
                <a:schemeClr val="bg1">
                  <a:lumMod val="85000"/>
                </a:schemeClr>
              </a:solidFill>
            </a:endParaRPr>
          </a:p>
        </p:txBody>
      </p:sp>
      <p:sp>
        <p:nvSpPr>
          <p:cNvPr id="70" name="TextBox 69"/>
          <p:cNvSpPr txBox="1"/>
          <p:nvPr/>
        </p:nvSpPr>
        <p:spPr>
          <a:xfrm flipH="1">
            <a:off x="2190240" y="4042220"/>
            <a:ext cx="990600" cy="307777"/>
          </a:xfrm>
          <a:prstGeom prst="rect">
            <a:avLst/>
          </a:prstGeom>
          <a:solidFill>
            <a:schemeClr val="tx1">
              <a:lumMod val="75000"/>
              <a:lumOff val="25000"/>
            </a:schemeClr>
          </a:solidFill>
        </p:spPr>
        <p:txBody>
          <a:bodyPr wrap="square" rtlCol="0">
            <a:spAutoFit/>
          </a:bodyPr>
          <a:lstStyle/>
          <a:p>
            <a:pPr algn="ctr"/>
            <a:r>
              <a:rPr lang="en-US" sz="1400" b="1" dirty="0" smtClean="0">
                <a:solidFill>
                  <a:schemeClr val="bg1">
                    <a:lumMod val="85000"/>
                  </a:schemeClr>
                </a:solidFill>
              </a:rPr>
              <a:t>CD3</a:t>
            </a:r>
            <a:endParaRPr lang="en-US" sz="1400" b="1" dirty="0">
              <a:solidFill>
                <a:schemeClr val="bg1">
                  <a:lumMod val="85000"/>
                </a:schemeClr>
              </a:solidFill>
            </a:endParaRPr>
          </a:p>
        </p:txBody>
      </p:sp>
      <p:sp>
        <p:nvSpPr>
          <p:cNvPr id="74" name="TextBox 73"/>
          <p:cNvSpPr txBox="1"/>
          <p:nvPr/>
        </p:nvSpPr>
        <p:spPr>
          <a:xfrm>
            <a:off x="1961640" y="2052015"/>
            <a:ext cx="1524000" cy="276999"/>
          </a:xfrm>
          <a:prstGeom prst="rect">
            <a:avLst/>
          </a:prstGeom>
          <a:noFill/>
        </p:spPr>
        <p:txBody>
          <a:bodyPr wrap="square" rtlCol="0">
            <a:spAutoFit/>
          </a:bodyPr>
          <a:lstStyle/>
          <a:p>
            <a:pPr algn="ctr"/>
            <a:r>
              <a:rPr lang="en-US" sz="1200" b="1" dirty="0" smtClean="0">
                <a:solidFill>
                  <a:srgbClr val="000099"/>
                </a:solidFill>
                <a:latin typeface="Arial" pitchFamily="34" charset="0"/>
                <a:cs typeface="Arial" pitchFamily="34" charset="0"/>
              </a:rPr>
              <a:t>Specificity</a:t>
            </a:r>
            <a:endParaRPr lang="en-US" sz="1200" b="1" dirty="0">
              <a:solidFill>
                <a:srgbClr val="000099"/>
              </a:solidFill>
              <a:latin typeface="Arial" pitchFamily="34" charset="0"/>
              <a:cs typeface="Arial" pitchFamily="34" charset="0"/>
            </a:endParaRPr>
          </a:p>
        </p:txBody>
      </p:sp>
      <p:grpSp>
        <p:nvGrpSpPr>
          <p:cNvPr id="3" name="Group 2"/>
          <p:cNvGrpSpPr/>
          <p:nvPr/>
        </p:nvGrpSpPr>
        <p:grpSpPr>
          <a:xfrm>
            <a:off x="2162163" y="1676400"/>
            <a:ext cx="1018677" cy="307777"/>
            <a:chOff x="2162163" y="1676400"/>
            <a:chExt cx="1018677" cy="307777"/>
          </a:xfrm>
        </p:grpSpPr>
        <p:sp>
          <p:nvSpPr>
            <p:cNvPr id="45" name="TextBox 44"/>
            <p:cNvSpPr txBox="1"/>
            <p:nvPr/>
          </p:nvSpPr>
          <p:spPr>
            <a:xfrm>
              <a:off x="2162163" y="1676400"/>
              <a:ext cx="1018677" cy="307777"/>
            </a:xfrm>
            <a:prstGeom prst="rect">
              <a:avLst/>
            </a:prstGeom>
            <a:noFill/>
          </p:spPr>
          <p:txBody>
            <a:bodyPr wrap="square" rtlCol="0">
              <a:spAutoFit/>
            </a:bodyPr>
            <a:lstStyle/>
            <a:p>
              <a:pPr algn="ctr"/>
              <a:r>
                <a:rPr lang="en-US" sz="1400" b="1" dirty="0" smtClean="0">
                  <a:solidFill>
                    <a:srgbClr val="000099"/>
                  </a:solidFill>
                  <a:latin typeface="Arial" pitchFamily="34" charset="0"/>
                  <a:cs typeface="Arial" pitchFamily="34" charset="0"/>
                </a:rPr>
                <a:t>ANTIGEN</a:t>
              </a:r>
              <a:endParaRPr lang="en-US" sz="1400" b="1" dirty="0">
                <a:solidFill>
                  <a:srgbClr val="000099"/>
                </a:solidFill>
                <a:latin typeface="Arial" pitchFamily="34" charset="0"/>
                <a:cs typeface="Arial" pitchFamily="34" charset="0"/>
              </a:endParaRPr>
            </a:p>
          </p:txBody>
        </p:sp>
        <p:cxnSp>
          <p:nvCxnSpPr>
            <p:cNvPr id="6" name="Straight Connector 5"/>
            <p:cNvCxnSpPr/>
            <p:nvPr/>
          </p:nvCxnSpPr>
          <p:spPr>
            <a:xfrm>
              <a:off x="2162163" y="1984177"/>
              <a:ext cx="1018677" cy="0"/>
            </a:xfrm>
            <a:prstGeom prst="line">
              <a:avLst/>
            </a:prstGeom>
            <a:ln w="1270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p:cNvGrpSpPr/>
          <p:nvPr/>
        </p:nvGrpSpPr>
        <p:grpSpPr>
          <a:xfrm>
            <a:off x="3798888" y="1679377"/>
            <a:ext cx="2836174" cy="307778"/>
            <a:chOff x="3798888" y="1679377"/>
            <a:chExt cx="2836174" cy="307778"/>
          </a:xfrm>
        </p:grpSpPr>
        <p:cxnSp>
          <p:nvCxnSpPr>
            <p:cNvPr id="50" name="Straight Connector 49"/>
            <p:cNvCxnSpPr/>
            <p:nvPr/>
          </p:nvCxnSpPr>
          <p:spPr>
            <a:xfrm>
              <a:off x="3798888" y="1987155"/>
              <a:ext cx="2836174" cy="0"/>
            </a:xfrm>
            <a:prstGeom prst="line">
              <a:avLst/>
            </a:prstGeom>
            <a:ln w="1270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3798888" y="1679377"/>
              <a:ext cx="2836174" cy="307777"/>
            </a:xfrm>
            <a:prstGeom prst="rect">
              <a:avLst/>
            </a:prstGeom>
            <a:noFill/>
          </p:spPr>
          <p:txBody>
            <a:bodyPr wrap="square" rtlCol="0">
              <a:spAutoFit/>
            </a:bodyPr>
            <a:lstStyle/>
            <a:p>
              <a:pPr algn="ctr"/>
              <a:r>
                <a:rPr lang="en-US" sz="1400" b="1" dirty="0" smtClean="0">
                  <a:solidFill>
                    <a:srgbClr val="000099"/>
                  </a:solidFill>
                  <a:latin typeface="Arial" pitchFamily="34" charset="0"/>
                  <a:cs typeface="Arial" pitchFamily="34" charset="0"/>
                </a:rPr>
                <a:t>ASSIGNMENT</a:t>
              </a:r>
              <a:endParaRPr lang="en-US" sz="1400" b="1" dirty="0">
                <a:solidFill>
                  <a:srgbClr val="000099"/>
                </a:solidFill>
                <a:latin typeface="Arial" pitchFamily="34" charset="0"/>
                <a:cs typeface="Arial" pitchFamily="34" charset="0"/>
              </a:endParaRPr>
            </a:p>
          </p:txBody>
        </p:sp>
      </p:grpSp>
      <p:sp>
        <p:nvSpPr>
          <p:cNvPr id="53" name="Oval 52"/>
          <p:cNvSpPr/>
          <p:nvPr/>
        </p:nvSpPr>
        <p:spPr>
          <a:xfrm>
            <a:off x="6519672" y="2417493"/>
            <a:ext cx="219456" cy="219456"/>
          </a:xfrm>
          <a:prstGeom prst="ellipse">
            <a:avLst/>
          </a:prstGeom>
          <a:solidFill>
            <a:schemeClr val="tx2">
              <a:lumMod val="60000"/>
              <a:lumOff val="40000"/>
            </a:schemeClr>
          </a:solidFill>
          <a:ln w="31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solidFill>
                <a:prstClr val="black"/>
              </a:solidFill>
            </a:endParaRPr>
          </a:p>
        </p:txBody>
      </p:sp>
      <p:sp>
        <p:nvSpPr>
          <p:cNvPr id="65" name="Oval 64"/>
          <p:cNvSpPr/>
          <p:nvPr/>
        </p:nvSpPr>
        <p:spPr>
          <a:xfrm>
            <a:off x="6519672" y="2757132"/>
            <a:ext cx="219456" cy="219456"/>
          </a:xfrm>
          <a:prstGeom prst="ellipse">
            <a:avLst/>
          </a:prstGeom>
          <a:solidFill>
            <a:srgbClr val="FF0000"/>
          </a:solidFill>
          <a:ln w="31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solidFill>
                <a:prstClr val="black"/>
              </a:solidFill>
            </a:endParaRPr>
          </a:p>
        </p:txBody>
      </p:sp>
      <p:sp>
        <p:nvSpPr>
          <p:cNvPr id="73" name="Oval 72"/>
          <p:cNvSpPr/>
          <p:nvPr/>
        </p:nvSpPr>
        <p:spPr>
          <a:xfrm>
            <a:off x="6519672" y="3091657"/>
            <a:ext cx="219456" cy="219456"/>
          </a:xfrm>
          <a:prstGeom prst="ellipse">
            <a:avLst/>
          </a:prstGeom>
          <a:solidFill>
            <a:schemeClr val="tx2">
              <a:lumMod val="60000"/>
              <a:lumOff val="40000"/>
            </a:schemeClr>
          </a:solidFill>
          <a:ln w="31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solidFill>
                <a:prstClr val="black"/>
              </a:solidFill>
            </a:endParaRPr>
          </a:p>
        </p:txBody>
      </p:sp>
      <p:sp>
        <p:nvSpPr>
          <p:cNvPr id="76" name="Oval 75"/>
          <p:cNvSpPr/>
          <p:nvPr/>
        </p:nvSpPr>
        <p:spPr>
          <a:xfrm>
            <a:off x="6519672" y="3419899"/>
            <a:ext cx="219456" cy="219456"/>
          </a:xfrm>
          <a:prstGeom prst="ellipse">
            <a:avLst/>
          </a:prstGeom>
          <a:solidFill>
            <a:schemeClr val="tx2">
              <a:lumMod val="60000"/>
              <a:lumOff val="40000"/>
            </a:schemeClr>
          </a:solidFill>
          <a:ln w="31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solidFill>
                <a:prstClr val="black"/>
              </a:solidFill>
            </a:endParaRPr>
          </a:p>
        </p:txBody>
      </p:sp>
      <p:sp>
        <p:nvSpPr>
          <p:cNvPr id="77" name="Oval 76"/>
          <p:cNvSpPr/>
          <p:nvPr/>
        </p:nvSpPr>
        <p:spPr>
          <a:xfrm>
            <a:off x="6519672" y="3766013"/>
            <a:ext cx="219456" cy="219456"/>
          </a:xfrm>
          <a:prstGeom prst="ellipse">
            <a:avLst/>
          </a:prstGeom>
          <a:solidFill>
            <a:schemeClr val="tx2">
              <a:lumMod val="60000"/>
              <a:lumOff val="40000"/>
            </a:schemeClr>
          </a:solidFill>
          <a:ln w="31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solidFill>
                <a:prstClr val="black"/>
              </a:solidFill>
            </a:endParaRPr>
          </a:p>
        </p:txBody>
      </p:sp>
      <p:sp>
        <p:nvSpPr>
          <p:cNvPr id="96" name="Oval 95"/>
          <p:cNvSpPr/>
          <p:nvPr/>
        </p:nvSpPr>
        <p:spPr>
          <a:xfrm>
            <a:off x="6519672" y="4105085"/>
            <a:ext cx="219456" cy="219456"/>
          </a:xfrm>
          <a:prstGeom prst="ellipse">
            <a:avLst/>
          </a:prstGeom>
          <a:solidFill>
            <a:srgbClr val="FF0000"/>
          </a:solidFill>
          <a:ln w="31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solidFill>
                <a:prstClr val="black"/>
              </a:solidFill>
            </a:endParaRPr>
          </a:p>
        </p:txBody>
      </p:sp>
      <p:sp>
        <p:nvSpPr>
          <p:cNvPr id="30" name="TextBox 29"/>
          <p:cNvSpPr txBox="1"/>
          <p:nvPr/>
        </p:nvSpPr>
        <p:spPr>
          <a:xfrm>
            <a:off x="6248400" y="2052015"/>
            <a:ext cx="762000" cy="276999"/>
          </a:xfrm>
          <a:prstGeom prst="rect">
            <a:avLst/>
          </a:prstGeom>
          <a:noFill/>
        </p:spPr>
        <p:txBody>
          <a:bodyPr wrap="square" rtlCol="0">
            <a:spAutoFit/>
          </a:bodyPr>
          <a:lstStyle/>
          <a:p>
            <a:pPr algn="ctr"/>
            <a:r>
              <a:rPr lang="en-US" sz="1200" b="1" dirty="0" smtClean="0">
                <a:solidFill>
                  <a:srgbClr val="000099"/>
                </a:solidFill>
                <a:latin typeface="Arial" pitchFamily="34" charset="0"/>
                <a:cs typeface="Arial" pitchFamily="34" charset="0"/>
              </a:rPr>
              <a:t>Laser</a:t>
            </a:r>
            <a:endParaRPr lang="en-US" sz="1200" b="1" dirty="0">
              <a:solidFill>
                <a:srgbClr val="000099"/>
              </a:solidFill>
              <a:latin typeface="Arial" pitchFamily="34" charset="0"/>
              <a:cs typeface="Arial" pitchFamily="34" charset="0"/>
            </a:endParaRPr>
          </a:p>
        </p:txBody>
      </p:sp>
    </p:spTree>
    <p:extLst>
      <p:ext uri="{BB962C8B-B14F-4D97-AF65-F5344CB8AC3E}">
        <p14:creationId xmlns:p14="http://schemas.microsoft.com/office/powerpoint/2010/main" val="43488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0" presetClass="path" presetSubtype="0" accel="50000" decel="50000" fill="hold" grpId="0" nodeType="afterEffect">
                                  <p:stCondLst>
                                    <p:cond delay="0"/>
                                  </p:stCondLst>
                                  <p:childTnLst>
                                    <p:animMotion origin="layout" path="M -1.58251E-6 3.9509E-6 L 0.17213 -0.00163 " pathEditMode="relative" rAng="0" ptsTypes="AA">
                                      <p:cBhvr>
                                        <p:cTn id="14" dur="2000" fill="hold"/>
                                        <p:tgtEl>
                                          <p:spTgt spid="74"/>
                                        </p:tgtEl>
                                        <p:attrNameLst>
                                          <p:attrName>ppt_x</p:attrName>
                                          <p:attrName>ppt_y</p:attrName>
                                        </p:attrNameLst>
                                      </p:cBhvr>
                                      <p:rCtr x="8607" y="-93"/>
                                    </p:animMotion>
                                  </p:childTnLst>
                                </p:cTn>
                              </p:par>
                              <p:par>
                                <p:cTn id="15" presetID="0" presetClass="path" presetSubtype="0" accel="50000" decel="50000" fill="hold" grpId="0" nodeType="withEffect">
                                  <p:stCondLst>
                                    <p:cond delay="0"/>
                                  </p:stCondLst>
                                  <p:childTnLst>
                                    <p:animMotion origin="layout" path="M 9.89412E-7 0.00047 L 0.1767 -0.00069 " pathEditMode="relative" rAng="0" ptsTypes="AA">
                                      <p:cBhvr>
                                        <p:cTn id="16" dur="2000" fill="hold"/>
                                        <p:tgtEl>
                                          <p:spTgt spid="64"/>
                                        </p:tgtEl>
                                        <p:attrNameLst>
                                          <p:attrName>ppt_x</p:attrName>
                                          <p:attrName>ppt_y</p:attrName>
                                        </p:attrNameLst>
                                      </p:cBhvr>
                                      <p:rCtr x="8835" y="-69"/>
                                    </p:animMotion>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500"/>
                                        <p:tgtEl>
                                          <p:spTgt spid="5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grpId="0" nodeType="clickEffect">
                                  <p:stCondLst>
                                    <p:cond delay="0"/>
                                  </p:stCondLst>
                                  <p:childTnLst>
                                    <p:animMotion origin="layout" path="M 9.89412E-7 -4.5221E-6 L 0.17566 0.04953 " pathEditMode="relative" rAng="0" ptsTypes="AA">
                                      <p:cBhvr>
                                        <p:cTn id="27" dur="2000" fill="hold"/>
                                        <p:tgtEl>
                                          <p:spTgt spid="66"/>
                                        </p:tgtEl>
                                        <p:attrNameLst>
                                          <p:attrName>ppt_x</p:attrName>
                                          <p:attrName>ppt_y</p:attrName>
                                        </p:attrNameLst>
                                      </p:cBhvr>
                                      <p:rCtr x="8783" y="2476"/>
                                    </p:animMotion>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grpId="0" nodeType="clickEffect">
                                  <p:stCondLst>
                                    <p:cond delay="0"/>
                                  </p:stCondLst>
                                  <p:childTnLst>
                                    <p:animMotion origin="layout" path="M 9.89412E-7 2.76093E-6 L 0.17653 -0.04814 " pathEditMode="relative" rAng="0" ptsTypes="AA">
                                      <p:cBhvr>
                                        <p:cTn id="35" dur="2000" fill="hold"/>
                                        <p:tgtEl>
                                          <p:spTgt spid="67"/>
                                        </p:tgtEl>
                                        <p:attrNameLst>
                                          <p:attrName>ppt_x</p:attrName>
                                          <p:attrName>ppt_y</p:attrName>
                                        </p:attrNameLst>
                                      </p:cBhvr>
                                      <p:rCtr x="8818" y="-2407"/>
                                    </p:animMotion>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fade">
                                      <p:cBhvr>
                                        <p:cTn id="39" dur="500"/>
                                        <p:tgtEl>
                                          <p:spTgt spid="65"/>
                                        </p:tgtEl>
                                      </p:cBhvr>
                                    </p:animEffect>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grpId="0" nodeType="clickEffect">
                                  <p:stCondLst>
                                    <p:cond delay="0"/>
                                  </p:stCondLst>
                                  <p:childTnLst>
                                    <p:animMotion origin="layout" path="M -0.00052 0.00024 L 0.17566 0.05092 " pathEditMode="relative" rAng="0" ptsTypes="AA">
                                      <p:cBhvr>
                                        <p:cTn id="43" dur="2000" fill="hold"/>
                                        <p:tgtEl>
                                          <p:spTgt spid="68"/>
                                        </p:tgtEl>
                                        <p:attrNameLst>
                                          <p:attrName>ppt_x</p:attrName>
                                          <p:attrName>ppt_y</p:attrName>
                                        </p:attrNameLst>
                                      </p:cBhvr>
                                      <p:rCtr x="8801" y="2523"/>
                                    </p:animMotion>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fade">
                                      <p:cBhvr>
                                        <p:cTn id="47" dur="500"/>
                                        <p:tgtEl>
                                          <p:spTgt spid="77"/>
                                        </p:tgtEl>
                                      </p:cBhvr>
                                    </p:animEffect>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grpId="0" nodeType="clickEffect">
                                  <p:stCondLst>
                                    <p:cond delay="0"/>
                                  </p:stCondLst>
                                  <p:childTnLst>
                                    <p:animMotion origin="layout" path="M 9.89412E-7 -2.67762E-6 L 0.17566 0.05161 " pathEditMode="relative" rAng="0" ptsTypes="AA">
                                      <p:cBhvr>
                                        <p:cTn id="51" dur="2000" fill="hold"/>
                                        <p:tgtEl>
                                          <p:spTgt spid="69"/>
                                        </p:tgtEl>
                                        <p:attrNameLst>
                                          <p:attrName>ppt_x</p:attrName>
                                          <p:attrName>ppt_y</p:attrName>
                                        </p:attrNameLst>
                                      </p:cBhvr>
                                      <p:rCtr x="8783" y="2569"/>
                                    </p:animMotion>
                                  </p:childTnLst>
                                </p:cTn>
                              </p:par>
                            </p:childTnLst>
                          </p:cTn>
                        </p:par>
                        <p:par>
                          <p:cTn id="52" fill="hold">
                            <p:stCondLst>
                              <p:cond delay="2000"/>
                            </p:stCondLst>
                            <p:childTnLst>
                              <p:par>
                                <p:cTn id="53" presetID="10" presetClass="entr" presetSubtype="0" fill="hold" grpId="0" nodeType="afterEffect">
                                  <p:stCondLst>
                                    <p:cond delay="0"/>
                                  </p:stCondLst>
                                  <p:childTnLst>
                                    <p:set>
                                      <p:cBhvr>
                                        <p:cTn id="54" dur="1" fill="hold">
                                          <p:stCondLst>
                                            <p:cond delay="0"/>
                                          </p:stCondLst>
                                        </p:cTn>
                                        <p:tgtEl>
                                          <p:spTgt spid="96"/>
                                        </p:tgtEl>
                                        <p:attrNameLst>
                                          <p:attrName>style.visibility</p:attrName>
                                        </p:attrNameLst>
                                      </p:cBhvr>
                                      <p:to>
                                        <p:strVal val="visible"/>
                                      </p:to>
                                    </p:set>
                                    <p:animEffect transition="in" filter="fade">
                                      <p:cBhvr>
                                        <p:cTn id="55" dur="500"/>
                                        <p:tgtEl>
                                          <p:spTgt spid="96"/>
                                        </p:tgtEl>
                                      </p:cBhvr>
                                    </p:animEffect>
                                  </p:childTnLst>
                                </p:cTn>
                              </p:par>
                            </p:childTnLst>
                          </p:cTn>
                        </p:par>
                      </p:childTnLst>
                    </p:cTn>
                  </p:par>
                  <p:par>
                    <p:cTn id="56" fill="hold">
                      <p:stCondLst>
                        <p:cond delay="indefinite"/>
                      </p:stCondLst>
                      <p:childTnLst>
                        <p:par>
                          <p:cTn id="57" fill="hold">
                            <p:stCondLst>
                              <p:cond delay="0"/>
                            </p:stCondLst>
                            <p:childTnLst>
                              <p:par>
                                <p:cTn id="58" presetID="0" presetClass="path" presetSubtype="0" accel="50000" decel="50000" fill="hold" grpId="0" nodeType="clickEffect">
                                  <p:stCondLst>
                                    <p:cond delay="0"/>
                                  </p:stCondLst>
                                  <p:childTnLst>
                                    <p:animMotion origin="layout" path="M 9.89412E-7 -3.96667E-6 L 0.17584 -0.09627 " pathEditMode="relative" rAng="0" ptsTypes="AA">
                                      <p:cBhvr>
                                        <p:cTn id="59" dur="2000" fill="hold"/>
                                        <p:tgtEl>
                                          <p:spTgt spid="70"/>
                                        </p:tgtEl>
                                        <p:attrNameLst>
                                          <p:attrName>ppt_x</p:attrName>
                                          <p:attrName>ppt_y</p:attrName>
                                        </p:attrNameLst>
                                      </p:cBhvr>
                                      <p:rCtr x="8783" y="-4814"/>
                                    </p:animMotion>
                                  </p:childTnLst>
                                </p:cTn>
                              </p:par>
                            </p:childTnLst>
                          </p:cTn>
                        </p:par>
                        <p:par>
                          <p:cTn id="60" fill="hold">
                            <p:stCondLst>
                              <p:cond delay="2000"/>
                            </p:stCondLst>
                            <p:childTnLst>
                              <p:par>
                                <p:cTn id="61" presetID="10" presetClass="entr" presetSubtype="0" fill="hold" grpId="0" nodeType="afterEffect">
                                  <p:stCondLst>
                                    <p:cond delay="0"/>
                                  </p:stCondLst>
                                  <p:childTnLst>
                                    <p:set>
                                      <p:cBhvr>
                                        <p:cTn id="62" dur="1" fill="hold">
                                          <p:stCondLst>
                                            <p:cond delay="0"/>
                                          </p:stCondLst>
                                        </p:cTn>
                                        <p:tgtEl>
                                          <p:spTgt spid="76"/>
                                        </p:tgtEl>
                                        <p:attrNameLst>
                                          <p:attrName>style.visibility</p:attrName>
                                        </p:attrNameLst>
                                      </p:cBhvr>
                                      <p:to>
                                        <p:strVal val="visible"/>
                                      </p:to>
                                    </p:set>
                                    <p:animEffect transition="in" filter="fade">
                                      <p:cBhvr>
                                        <p:cTn id="63" dur="500"/>
                                        <p:tgtEl>
                                          <p:spTgt spid="7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95">
                                            <p:txEl>
                                              <p:pRg st="0" end="0"/>
                                            </p:txEl>
                                          </p:spTgt>
                                        </p:tgtEl>
                                        <p:attrNameLst>
                                          <p:attrName>style.visibility</p:attrName>
                                        </p:attrNameLst>
                                      </p:cBhvr>
                                      <p:to>
                                        <p:strVal val="visible"/>
                                      </p:to>
                                    </p:set>
                                    <p:animEffect transition="in" filter="fade">
                                      <p:cBhvr>
                                        <p:cTn id="68" dur="500"/>
                                        <p:tgtEl>
                                          <p:spTgt spid="95">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95">
                                            <p:txEl>
                                              <p:pRg st="1" end="1"/>
                                            </p:txEl>
                                          </p:spTgt>
                                        </p:tgtEl>
                                        <p:attrNameLst>
                                          <p:attrName>style.visibility</p:attrName>
                                        </p:attrNameLst>
                                      </p:cBhvr>
                                      <p:to>
                                        <p:strVal val="visible"/>
                                      </p:to>
                                    </p:set>
                                    <p:animEffect transition="in" filter="fade">
                                      <p:cBhvr>
                                        <p:cTn id="73" dur="500"/>
                                        <p:tgtEl>
                                          <p:spTgt spid="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6" grpId="0" animBg="1"/>
      <p:bldP spid="67" grpId="0" animBg="1"/>
      <p:bldP spid="68" grpId="0" animBg="1"/>
      <p:bldP spid="69" grpId="0" animBg="1"/>
      <p:bldP spid="70" grpId="0" animBg="1"/>
      <p:bldP spid="74" grpId="0"/>
      <p:bldP spid="53" grpId="0" animBg="1"/>
      <p:bldP spid="65" grpId="0" animBg="1"/>
      <p:bldP spid="73" grpId="0" animBg="1"/>
      <p:bldP spid="76" grpId="0" animBg="1"/>
      <p:bldP spid="77" grpId="0" animBg="1"/>
      <p:bldP spid="96" grpId="0" animBg="1"/>
      <p:bldP spid="3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7" descr="C:\Documents and Settings\Administrator\Local Settings\Temp\tmp220577.pn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8380" y="3476371"/>
            <a:ext cx="2504694" cy="2370011"/>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C:\Documents and Settings\Administrator\Local Settings\Temp\tmp32056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9507" y="3464679"/>
            <a:ext cx="2570607" cy="237001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C:\Documents and Settings\Administrator\Local Settings\Temp\tmp12055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487" y="3672772"/>
            <a:ext cx="2109216" cy="194462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C:\Documents and Settings\Administrator\Local Settings\Temp\tmp12054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131" y="1375329"/>
            <a:ext cx="2078206" cy="18452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57350" y="200025"/>
            <a:ext cx="7486650" cy="1143000"/>
          </a:xfrm>
        </p:spPr>
        <p:txBody>
          <a:bodyPr>
            <a:normAutofit/>
          </a:bodyPr>
          <a:lstStyle/>
          <a:p>
            <a:r>
              <a:rPr lang="en-US" sz="2800" dirty="0" smtClean="0"/>
              <a:t>6 Color T-Cell Panel: Second  Example</a:t>
            </a:r>
            <a:endParaRPr lang="en-US" sz="2800" dirty="0"/>
          </a:p>
        </p:txBody>
      </p:sp>
      <p:sp>
        <p:nvSpPr>
          <p:cNvPr id="9" name="Content Placeholder 1"/>
          <p:cNvSpPr txBox="1">
            <a:spLocks/>
          </p:cNvSpPr>
          <p:nvPr/>
        </p:nvSpPr>
        <p:spPr>
          <a:xfrm>
            <a:off x="3328227" y="1555003"/>
            <a:ext cx="2809241" cy="14859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rgbClr val="000099"/>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009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rgbClr val="00009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dirty="0" smtClean="0"/>
              <a:t>6-color panel using </a:t>
            </a:r>
            <a:r>
              <a:rPr lang="en-US" sz="1600" b="1" dirty="0" smtClean="0">
                <a:solidFill>
                  <a:srgbClr val="FF6600"/>
                </a:solidFill>
              </a:rPr>
              <a:t>antigen</a:t>
            </a:r>
            <a:r>
              <a:rPr lang="en-US" sz="1600" b="1" dirty="0" smtClean="0"/>
              <a:t> </a:t>
            </a:r>
            <a:r>
              <a:rPr lang="en-US" sz="1600" b="1" dirty="0" smtClean="0">
                <a:solidFill>
                  <a:srgbClr val="FF6600"/>
                </a:solidFill>
              </a:rPr>
              <a:t>density</a:t>
            </a:r>
            <a:r>
              <a:rPr lang="en-US" sz="1600" b="1" dirty="0" smtClean="0">
                <a:solidFill>
                  <a:srgbClr val="FF0000"/>
                </a:solidFill>
              </a:rPr>
              <a:t> </a:t>
            </a:r>
            <a:r>
              <a:rPr lang="en-US" sz="1600" dirty="0"/>
              <a:t>and</a:t>
            </a:r>
            <a:r>
              <a:rPr lang="en-US" sz="1600" b="1" dirty="0" smtClean="0">
                <a:solidFill>
                  <a:srgbClr val="FF0000"/>
                </a:solidFill>
              </a:rPr>
              <a:t> </a:t>
            </a:r>
            <a:r>
              <a:rPr lang="en-US" sz="1600" b="1" dirty="0" err="1" smtClean="0">
                <a:solidFill>
                  <a:srgbClr val="FF6600"/>
                </a:solidFill>
              </a:rPr>
              <a:t>fluorochrome</a:t>
            </a:r>
            <a:r>
              <a:rPr lang="en-US" sz="1600" b="1" dirty="0" smtClean="0">
                <a:solidFill>
                  <a:srgbClr val="FF6600"/>
                </a:solidFill>
              </a:rPr>
              <a:t> brightness</a:t>
            </a:r>
            <a:r>
              <a:rPr lang="en-US" sz="1600" dirty="0" smtClean="0"/>
              <a:t> information to choose reagents</a:t>
            </a:r>
            <a:endParaRPr lang="en-US" sz="1600" dirty="0"/>
          </a:p>
        </p:txBody>
      </p:sp>
      <p:sp>
        <p:nvSpPr>
          <p:cNvPr id="17" name="TextBox 16"/>
          <p:cNvSpPr txBox="1"/>
          <p:nvPr/>
        </p:nvSpPr>
        <p:spPr>
          <a:xfrm>
            <a:off x="6137468" y="1603863"/>
            <a:ext cx="2809241" cy="1629027"/>
          </a:xfrm>
          <a:prstGeom prst="rect">
            <a:avLst/>
          </a:prstGeom>
        </p:spPr>
        <p:txBody>
          <a:bodyPr vert="horz" lIns="91440" tIns="45720" rIns="91440" bIns="45720" rtlCol="0">
            <a:noAutofit/>
          </a:bodyPr>
          <a:lstStyle>
            <a:defPPr>
              <a:defRPr lang="en-US"/>
            </a:defPPr>
            <a:lvl1pPr indent="0">
              <a:spcBef>
                <a:spcPct val="20000"/>
              </a:spcBef>
              <a:buFont typeface="Arial" pitchFamily="34" charset="0"/>
              <a:buNone/>
              <a:defRPr sz="2000">
                <a:solidFill>
                  <a:srgbClr val="000099"/>
                </a:solidFill>
                <a:latin typeface="Arial" pitchFamily="34" charset="0"/>
                <a:cs typeface="Arial" pitchFamily="34" charset="0"/>
              </a:defRPr>
            </a:lvl1pPr>
            <a:lvl2pPr marL="742950" indent="-285750">
              <a:spcBef>
                <a:spcPct val="20000"/>
              </a:spcBef>
              <a:buFont typeface="Arial" pitchFamily="34" charset="0"/>
              <a:buChar char="–"/>
              <a:defRPr sz="2000">
                <a:solidFill>
                  <a:srgbClr val="000099"/>
                </a:solidFill>
                <a:latin typeface="Arial" pitchFamily="34" charset="0"/>
                <a:cs typeface="Arial" pitchFamily="34" charset="0"/>
              </a:defRPr>
            </a:lvl2pPr>
            <a:lvl3pPr marL="1143000" indent="-228600">
              <a:spcBef>
                <a:spcPct val="20000"/>
              </a:spcBef>
              <a:buFont typeface="Arial" pitchFamily="34" charset="0"/>
              <a:buChar char="•"/>
              <a:defRPr>
                <a:solidFill>
                  <a:srgbClr val="000099"/>
                </a:solidFill>
                <a:latin typeface="Arial" pitchFamily="34" charset="0"/>
                <a:cs typeface="Arial" pitchFamily="34" charset="0"/>
              </a:defRPr>
            </a:lvl3pPr>
            <a:lvl4pPr marL="1600200" indent="-228600">
              <a:spcBef>
                <a:spcPct val="20000"/>
              </a:spcBef>
              <a:buFont typeface="Arial" pitchFamily="34" charset="0"/>
              <a:buChar char="–"/>
              <a:defRPr sz="1600">
                <a:solidFill>
                  <a:srgbClr val="000099"/>
                </a:solidFill>
                <a:latin typeface="Arial" pitchFamily="34" charset="0"/>
                <a:cs typeface="Arial" pitchFamily="34" charset="0"/>
              </a:defRPr>
            </a:lvl4pPr>
            <a:lvl5pPr marL="2057400" indent="-228600">
              <a:spcBef>
                <a:spcPct val="20000"/>
              </a:spcBef>
              <a:buFont typeface="Arial" pitchFamily="34" charset="0"/>
              <a:buChar char="»"/>
              <a:defRPr sz="1600">
                <a:solidFill>
                  <a:srgbClr val="000099"/>
                </a:solidFill>
                <a:latin typeface="Arial" pitchFamily="34" charset="0"/>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400" b="1" dirty="0"/>
              <a:t>FITC		CD3</a:t>
            </a:r>
          </a:p>
          <a:p>
            <a:r>
              <a:rPr lang="en-US" sz="1400" b="1" dirty="0"/>
              <a:t>PE		CD25</a:t>
            </a:r>
          </a:p>
          <a:p>
            <a:r>
              <a:rPr lang="en-US" sz="1400" b="1" dirty="0"/>
              <a:t>PerCP-Cy5.5	CD4</a:t>
            </a:r>
          </a:p>
          <a:p>
            <a:r>
              <a:rPr lang="en-US" sz="1400" b="1" dirty="0"/>
              <a:t>PE-Cy7		CD127</a:t>
            </a:r>
          </a:p>
          <a:p>
            <a:r>
              <a:rPr lang="en-US" sz="1400" b="1" dirty="0"/>
              <a:t>APC		CD45RA</a:t>
            </a:r>
          </a:p>
          <a:p>
            <a:r>
              <a:rPr lang="en-US" sz="1400" b="1" dirty="0"/>
              <a:t>APC-Cy7		CD8</a:t>
            </a:r>
          </a:p>
        </p:txBody>
      </p:sp>
      <p:sp>
        <p:nvSpPr>
          <p:cNvPr id="5" name="Rectangle 4"/>
          <p:cNvSpPr/>
          <p:nvPr/>
        </p:nvSpPr>
        <p:spPr>
          <a:xfrm>
            <a:off x="1676400" y="2581275"/>
            <a:ext cx="457200" cy="381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p:nvSpPr>
        <p:spPr>
          <a:xfrm>
            <a:off x="1153130" y="3079184"/>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p:nvSpPr>
        <p:spPr>
          <a:xfrm>
            <a:off x="4235020" y="5662406"/>
            <a:ext cx="927087" cy="155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p:nvSpPr>
        <p:spPr>
          <a:xfrm rot="16200000">
            <a:off x="100776" y="2140645"/>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p:nvSpPr>
        <p:spPr>
          <a:xfrm rot="16200000">
            <a:off x="2600960" y="2200275"/>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p:nvSpPr>
        <p:spPr>
          <a:xfrm rot="16200000">
            <a:off x="2947227" y="4562475"/>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p:nvSpPr>
        <p:spPr>
          <a:xfrm>
            <a:off x="6918587" y="5675658"/>
            <a:ext cx="927087" cy="155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p:nvSpPr>
        <p:spPr>
          <a:xfrm rot="16200000">
            <a:off x="5680268" y="4496435"/>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4" name="Straight Arrow Connector 23"/>
          <p:cNvCxnSpPr/>
          <p:nvPr/>
        </p:nvCxnSpPr>
        <p:spPr>
          <a:xfrm>
            <a:off x="1991033" y="4900407"/>
            <a:ext cx="1779597" cy="0"/>
          </a:xfrm>
          <a:prstGeom prst="straightConnector1">
            <a:avLst/>
          </a:prstGeom>
          <a:ln>
            <a:solidFill>
              <a:srgbClr val="002060"/>
            </a:solidFill>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rot="16200000">
            <a:off x="173137" y="2047017"/>
            <a:ext cx="489236" cy="338554"/>
          </a:xfrm>
          <a:prstGeom prst="rect">
            <a:avLst/>
          </a:prstGeom>
          <a:noFill/>
        </p:spPr>
        <p:txBody>
          <a:bodyPr wrap="none" rtlCol="0">
            <a:spAutoFit/>
          </a:bodyPr>
          <a:lstStyle/>
          <a:p>
            <a:pPr>
              <a:defRPr/>
            </a:pPr>
            <a:r>
              <a:rPr lang="en-US" sz="1600" b="1" kern="0" dirty="0">
                <a:solidFill>
                  <a:sysClr val="windowText" lastClr="000000"/>
                </a:solidFill>
              </a:rPr>
              <a:t>SSC</a:t>
            </a:r>
          </a:p>
        </p:txBody>
      </p:sp>
      <p:sp>
        <p:nvSpPr>
          <p:cNvPr id="43" name="TextBox 42"/>
          <p:cNvSpPr txBox="1"/>
          <p:nvPr/>
        </p:nvSpPr>
        <p:spPr>
          <a:xfrm>
            <a:off x="1030863" y="3094797"/>
            <a:ext cx="990977" cy="307777"/>
          </a:xfrm>
          <a:prstGeom prst="rect">
            <a:avLst/>
          </a:prstGeom>
          <a:noFill/>
        </p:spPr>
        <p:txBody>
          <a:bodyPr wrap="none" rtlCol="0">
            <a:spAutoFit/>
          </a:bodyPr>
          <a:lstStyle/>
          <a:p>
            <a:pPr>
              <a:defRPr/>
            </a:pPr>
            <a:r>
              <a:rPr lang="en-US" sz="1400" b="1" kern="0" dirty="0">
                <a:solidFill>
                  <a:srgbClr val="008A3E"/>
                </a:solidFill>
                <a:latin typeface="Arial" pitchFamily="34" charset="0"/>
                <a:cs typeface="Arial" pitchFamily="34" charset="0"/>
              </a:rPr>
              <a:t>CD3 FITC</a:t>
            </a:r>
            <a:endParaRPr lang="en-US" sz="1400" b="1" kern="0" dirty="0">
              <a:solidFill>
                <a:srgbClr val="008A3E"/>
              </a:solidFill>
            </a:endParaRPr>
          </a:p>
        </p:txBody>
      </p:sp>
      <p:sp>
        <p:nvSpPr>
          <p:cNvPr id="48" name="Oval 47"/>
          <p:cNvSpPr/>
          <p:nvPr/>
        </p:nvSpPr>
        <p:spPr>
          <a:xfrm rot="1550338">
            <a:off x="7514821" y="4577343"/>
            <a:ext cx="578231" cy="698991"/>
          </a:xfrm>
          <a:prstGeom prst="ellipse">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p:nvSpPr>
        <p:spPr>
          <a:xfrm>
            <a:off x="1580719" y="4644591"/>
            <a:ext cx="397565" cy="7239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p:nvSpPr>
        <p:spPr>
          <a:xfrm>
            <a:off x="1146704" y="5493860"/>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p:nvSpPr>
        <p:spPr>
          <a:xfrm rot="16200000">
            <a:off x="31312" y="4583519"/>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Box 43"/>
          <p:cNvSpPr txBox="1"/>
          <p:nvPr/>
        </p:nvSpPr>
        <p:spPr>
          <a:xfrm>
            <a:off x="3999453" y="5666059"/>
            <a:ext cx="933269" cy="307777"/>
          </a:xfrm>
          <a:prstGeom prst="rect">
            <a:avLst/>
          </a:prstGeom>
          <a:noFill/>
        </p:spPr>
        <p:txBody>
          <a:bodyPr wrap="none" rtlCol="0">
            <a:spAutoFit/>
          </a:bodyPr>
          <a:lstStyle/>
          <a:p>
            <a:pPr>
              <a:defRPr/>
            </a:pPr>
            <a:r>
              <a:rPr lang="en-US" sz="1400" b="1" kern="0" dirty="0">
                <a:solidFill>
                  <a:srgbClr val="C89800"/>
                </a:solidFill>
                <a:latin typeface="Arial" pitchFamily="34" charset="0"/>
                <a:cs typeface="Arial" pitchFamily="34" charset="0"/>
              </a:rPr>
              <a:t>CD25 PE</a:t>
            </a:r>
          </a:p>
        </p:txBody>
      </p:sp>
      <p:sp>
        <p:nvSpPr>
          <p:cNvPr id="45" name="TextBox 44"/>
          <p:cNvSpPr txBox="1"/>
          <p:nvPr/>
        </p:nvSpPr>
        <p:spPr>
          <a:xfrm rot="16200000">
            <a:off x="-349954" y="4554004"/>
            <a:ext cx="1361270" cy="307777"/>
          </a:xfrm>
          <a:prstGeom prst="rect">
            <a:avLst/>
          </a:prstGeom>
          <a:noFill/>
        </p:spPr>
        <p:txBody>
          <a:bodyPr wrap="none" rtlCol="0">
            <a:spAutoFit/>
          </a:bodyPr>
          <a:lstStyle/>
          <a:p>
            <a:r>
              <a:rPr lang="en-US" sz="1400" b="1" kern="0" dirty="0">
                <a:solidFill>
                  <a:srgbClr val="740000"/>
                </a:solidFill>
                <a:latin typeface="Arial" pitchFamily="34" charset="0"/>
                <a:cs typeface="Arial" pitchFamily="34" charset="0"/>
              </a:rPr>
              <a:t>CD8 APC-Cy7</a:t>
            </a:r>
          </a:p>
        </p:txBody>
      </p:sp>
      <p:cxnSp>
        <p:nvCxnSpPr>
          <p:cNvPr id="22" name="Straight Arrow Connector 21"/>
          <p:cNvCxnSpPr/>
          <p:nvPr/>
        </p:nvCxnSpPr>
        <p:spPr>
          <a:xfrm>
            <a:off x="1981200" y="2962275"/>
            <a:ext cx="0" cy="914400"/>
          </a:xfrm>
          <a:prstGeom prst="straightConnector1">
            <a:avLst/>
          </a:prstGeom>
          <a:ln>
            <a:solidFill>
              <a:srgbClr val="002060"/>
            </a:solidFill>
            <a:tailEnd type="arrow"/>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583095" y="5500068"/>
            <a:ext cx="1670650" cy="307777"/>
          </a:xfrm>
          <a:prstGeom prst="rect">
            <a:avLst/>
          </a:prstGeom>
          <a:noFill/>
        </p:spPr>
        <p:txBody>
          <a:bodyPr wrap="none" rtlCol="0">
            <a:spAutoFit/>
          </a:bodyPr>
          <a:lstStyle/>
          <a:p>
            <a:pPr>
              <a:defRPr/>
            </a:pPr>
            <a:r>
              <a:rPr lang="en-US" sz="1400" b="1" kern="0" dirty="0">
                <a:solidFill>
                  <a:srgbClr val="9E0000"/>
                </a:solidFill>
                <a:latin typeface="Arial" pitchFamily="34" charset="0"/>
                <a:cs typeface="Arial" pitchFamily="34" charset="0"/>
              </a:rPr>
              <a:t>CD4 PerCP-Cy5.5</a:t>
            </a:r>
            <a:endParaRPr lang="en-US" sz="1400" b="1" kern="0" dirty="0">
              <a:solidFill>
                <a:srgbClr val="7030A0"/>
              </a:solidFill>
            </a:endParaRPr>
          </a:p>
        </p:txBody>
      </p:sp>
      <p:sp>
        <p:nvSpPr>
          <p:cNvPr id="61" name="TextBox 60"/>
          <p:cNvSpPr txBox="1"/>
          <p:nvPr/>
        </p:nvSpPr>
        <p:spPr>
          <a:xfrm rot="16200000">
            <a:off x="5321160" y="4507489"/>
            <a:ext cx="1420582" cy="307777"/>
          </a:xfrm>
          <a:prstGeom prst="rect">
            <a:avLst/>
          </a:prstGeom>
          <a:noFill/>
        </p:spPr>
        <p:txBody>
          <a:bodyPr wrap="none" rtlCol="0">
            <a:spAutoFit/>
          </a:bodyPr>
          <a:lstStyle/>
          <a:p>
            <a:r>
              <a:rPr lang="en-US" sz="1400" b="1" kern="0" dirty="0">
                <a:solidFill>
                  <a:srgbClr val="740000"/>
                </a:solidFill>
                <a:latin typeface="Arial" pitchFamily="34" charset="0"/>
                <a:cs typeface="Arial" pitchFamily="34" charset="0"/>
              </a:rPr>
              <a:t>CD127 PE-Cy7</a:t>
            </a:r>
          </a:p>
        </p:txBody>
      </p:sp>
      <p:sp>
        <p:nvSpPr>
          <p:cNvPr id="63" name="TextBox 62"/>
          <p:cNvSpPr txBox="1"/>
          <p:nvPr/>
        </p:nvSpPr>
        <p:spPr>
          <a:xfrm rot="16200000">
            <a:off x="2569247" y="4534125"/>
            <a:ext cx="1332416" cy="307777"/>
          </a:xfrm>
          <a:prstGeom prst="rect">
            <a:avLst/>
          </a:prstGeom>
          <a:noFill/>
        </p:spPr>
        <p:txBody>
          <a:bodyPr wrap="none" rtlCol="0">
            <a:spAutoFit/>
          </a:bodyPr>
          <a:lstStyle/>
          <a:p>
            <a:r>
              <a:rPr lang="en-US" sz="1400" b="1" kern="0" dirty="0">
                <a:solidFill>
                  <a:srgbClr val="D60000"/>
                </a:solidFill>
                <a:latin typeface="Arial" pitchFamily="34" charset="0"/>
                <a:cs typeface="Arial" pitchFamily="34" charset="0"/>
              </a:rPr>
              <a:t>CD45RA APC</a:t>
            </a:r>
          </a:p>
        </p:txBody>
      </p:sp>
      <p:sp>
        <p:nvSpPr>
          <p:cNvPr id="65" name="TextBox 64"/>
          <p:cNvSpPr txBox="1"/>
          <p:nvPr/>
        </p:nvSpPr>
        <p:spPr>
          <a:xfrm>
            <a:off x="6839131" y="5675658"/>
            <a:ext cx="933269" cy="307777"/>
          </a:xfrm>
          <a:prstGeom prst="rect">
            <a:avLst/>
          </a:prstGeom>
          <a:noFill/>
        </p:spPr>
        <p:txBody>
          <a:bodyPr wrap="none" rtlCol="0">
            <a:spAutoFit/>
          </a:bodyPr>
          <a:lstStyle/>
          <a:p>
            <a:pPr>
              <a:defRPr/>
            </a:pPr>
            <a:r>
              <a:rPr lang="en-US" sz="1400" b="1" kern="0" dirty="0">
                <a:solidFill>
                  <a:srgbClr val="C89800"/>
                </a:solidFill>
                <a:latin typeface="Arial" pitchFamily="34" charset="0"/>
                <a:cs typeface="Arial" pitchFamily="34" charset="0"/>
              </a:rPr>
              <a:t>CD25 PE</a:t>
            </a:r>
          </a:p>
        </p:txBody>
      </p:sp>
      <p:sp>
        <p:nvSpPr>
          <p:cNvPr id="41" name="TextBox 40"/>
          <p:cNvSpPr txBox="1"/>
          <p:nvPr/>
        </p:nvSpPr>
        <p:spPr>
          <a:xfrm>
            <a:off x="0" y="5942044"/>
            <a:ext cx="4038600" cy="276999"/>
          </a:xfrm>
          <a:prstGeom prst="rect">
            <a:avLst/>
          </a:prstGeom>
          <a:noFill/>
        </p:spPr>
        <p:txBody>
          <a:bodyPr wrap="square" rtlCol="0">
            <a:spAutoFit/>
          </a:bodyPr>
          <a:lstStyle/>
          <a:p>
            <a:r>
              <a:rPr lang="en-US" sz="1200" dirty="0" smtClean="0"/>
              <a:t>Data acquired on a BD </a:t>
            </a:r>
            <a:r>
              <a:rPr lang="en-US" sz="1200" dirty="0" err="1" smtClean="0"/>
              <a:t>FACSCanto</a:t>
            </a:r>
            <a:r>
              <a:rPr lang="en-US" sz="1200" dirty="0" smtClean="0"/>
              <a:t> II flow cytometer</a:t>
            </a:r>
            <a:endParaRPr lang="en-US" sz="1200" dirty="0"/>
          </a:p>
        </p:txBody>
      </p:sp>
    </p:spTree>
    <p:extLst>
      <p:ext uri="{BB962C8B-B14F-4D97-AF65-F5344CB8AC3E}">
        <p14:creationId xmlns:p14="http://schemas.microsoft.com/office/powerpoint/2010/main" val="15538500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7" descr="C:\Documents and Settings\Administrator\Local Settings\Temp\tmp22057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5531" y="3363971"/>
            <a:ext cx="1884129" cy="173710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descr="C:\Documents and Settings\Administrator\Local Settings\Temp\tmp32057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2221" y="3347642"/>
            <a:ext cx="1895203" cy="180283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8" descr="C:\Documents and Settings\Administrator\Local Settings\Temp\tmp12057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721" y="3366111"/>
            <a:ext cx="2002687" cy="17275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C:\Documents and Settings\Administrator\Local Settings\Temp\tmp22056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4991" y="1319141"/>
            <a:ext cx="2004063" cy="177941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66191" y="1327869"/>
            <a:ext cx="2050221" cy="1820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3" descr="C:\Documents and Settings\Administrator\Local Settings\Temp\tmp12056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2406" y="1371600"/>
            <a:ext cx="2058003" cy="18273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Comparison:</a:t>
            </a:r>
            <a:br>
              <a:rPr lang="en-US" dirty="0" smtClean="0"/>
            </a:br>
            <a:r>
              <a:rPr lang="en-US" dirty="0" smtClean="0"/>
              <a:t>First vs Second Example</a:t>
            </a:r>
            <a:endParaRPr lang="en-US" dirty="0"/>
          </a:p>
        </p:txBody>
      </p:sp>
      <p:sp>
        <p:nvSpPr>
          <p:cNvPr id="33" name="Rectangle 32"/>
          <p:cNvSpPr/>
          <p:nvPr/>
        </p:nvSpPr>
        <p:spPr>
          <a:xfrm>
            <a:off x="7326696" y="5002340"/>
            <a:ext cx="927087" cy="155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8" name="Rectangle 37"/>
          <p:cNvSpPr/>
          <p:nvPr/>
        </p:nvSpPr>
        <p:spPr>
          <a:xfrm rot="16200000">
            <a:off x="3535025" y="4283196"/>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37" name="Rectangle 36"/>
          <p:cNvSpPr/>
          <p:nvPr/>
        </p:nvSpPr>
        <p:spPr>
          <a:xfrm rot="16200000">
            <a:off x="2380609" y="4482658"/>
            <a:ext cx="487680" cy="96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30" name="Rectangle 29"/>
          <p:cNvSpPr/>
          <p:nvPr/>
        </p:nvSpPr>
        <p:spPr>
          <a:xfrm>
            <a:off x="1783350" y="2977676"/>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39" name="Rectangle 38"/>
          <p:cNvSpPr/>
          <p:nvPr/>
        </p:nvSpPr>
        <p:spPr>
          <a:xfrm rot="16200000">
            <a:off x="667958" y="2067335"/>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44" name="TextBox 43"/>
          <p:cNvSpPr txBox="1"/>
          <p:nvPr/>
        </p:nvSpPr>
        <p:spPr>
          <a:xfrm>
            <a:off x="1763472" y="2950611"/>
            <a:ext cx="923651" cy="338554"/>
          </a:xfrm>
          <a:prstGeom prst="rect">
            <a:avLst/>
          </a:prstGeom>
          <a:noFill/>
        </p:spPr>
        <p:txBody>
          <a:bodyPr wrap="none" rtlCol="0">
            <a:spAutoFit/>
          </a:bodyPr>
          <a:lstStyle/>
          <a:p>
            <a:pPr>
              <a:defRPr/>
            </a:pPr>
            <a:r>
              <a:rPr lang="en-US" sz="1600" b="1" kern="0" dirty="0">
                <a:solidFill>
                  <a:srgbClr val="C89800"/>
                </a:solidFill>
                <a:latin typeface="Arial" pitchFamily="34" charset="0"/>
                <a:cs typeface="Arial" pitchFamily="34" charset="0"/>
              </a:rPr>
              <a:t>CD4 PE</a:t>
            </a:r>
          </a:p>
        </p:txBody>
      </p:sp>
      <p:sp>
        <p:nvSpPr>
          <p:cNvPr id="45" name="TextBox 44"/>
          <p:cNvSpPr txBox="1"/>
          <p:nvPr/>
        </p:nvSpPr>
        <p:spPr>
          <a:xfrm rot="16200000">
            <a:off x="303364" y="2086398"/>
            <a:ext cx="1367682" cy="338554"/>
          </a:xfrm>
          <a:prstGeom prst="rect">
            <a:avLst/>
          </a:prstGeom>
          <a:noFill/>
        </p:spPr>
        <p:txBody>
          <a:bodyPr wrap="none" rtlCol="0">
            <a:spAutoFit/>
          </a:bodyPr>
          <a:lstStyle/>
          <a:p>
            <a:r>
              <a:rPr lang="en-US" sz="1600" b="1" kern="0" dirty="0">
                <a:solidFill>
                  <a:srgbClr val="740000"/>
                </a:solidFill>
                <a:latin typeface="Arial" pitchFamily="34" charset="0"/>
                <a:cs typeface="Arial" pitchFamily="34" charset="0"/>
              </a:rPr>
              <a:t>CD8 PE-Cy7</a:t>
            </a:r>
          </a:p>
        </p:txBody>
      </p:sp>
      <p:sp>
        <p:nvSpPr>
          <p:cNvPr id="51" name="Rectangle 50"/>
          <p:cNvSpPr/>
          <p:nvPr/>
        </p:nvSpPr>
        <p:spPr>
          <a:xfrm>
            <a:off x="4645886" y="2964425"/>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52" name="Rectangle 51"/>
          <p:cNvSpPr/>
          <p:nvPr/>
        </p:nvSpPr>
        <p:spPr>
          <a:xfrm rot="16200000">
            <a:off x="3530494" y="2054084"/>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56" name="Rectangle 55"/>
          <p:cNvSpPr/>
          <p:nvPr/>
        </p:nvSpPr>
        <p:spPr>
          <a:xfrm>
            <a:off x="7473654" y="2980991"/>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57" name="Rectangle 56"/>
          <p:cNvSpPr/>
          <p:nvPr/>
        </p:nvSpPr>
        <p:spPr>
          <a:xfrm rot="16200000">
            <a:off x="6358262" y="2070650"/>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27" name="TextBox 26"/>
          <p:cNvSpPr txBox="1"/>
          <p:nvPr/>
        </p:nvSpPr>
        <p:spPr>
          <a:xfrm>
            <a:off x="4003362" y="2918045"/>
            <a:ext cx="1640193" cy="338554"/>
          </a:xfrm>
          <a:prstGeom prst="rect">
            <a:avLst/>
          </a:prstGeom>
          <a:noFill/>
        </p:spPr>
        <p:txBody>
          <a:bodyPr wrap="none" rtlCol="0">
            <a:spAutoFit/>
          </a:bodyPr>
          <a:lstStyle/>
          <a:p>
            <a:pPr>
              <a:defRPr/>
            </a:pPr>
            <a:r>
              <a:rPr lang="en-US" sz="1600" b="1" kern="0" dirty="0">
                <a:solidFill>
                  <a:srgbClr val="740000"/>
                </a:solidFill>
                <a:latin typeface="Arial" pitchFamily="34" charset="0"/>
                <a:cs typeface="Arial" pitchFamily="34" charset="0"/>
              </a:rPr>
              <a:t>CD25 APC-Cy7</a:t>
            </a:r>
          </a:p>
        </p:txBody>
      </p:sp>
      <p:sp>
        <p:nvSpPr>
          <p:cNvPr id="50" name="TextBox 49"/>
          <p:cNvSpPr txBox="1"/>
          <p:nvPr/>
        </p:nvSpPr>
        <p:spPr>
          <a:xfrm rot="16200000">
            <a:off x="3057572" y="2086398"/>
            <a:ext cx="1491114" cy="338554"/>
          </a:xfrm>
          <a:prstGeom prst="rect">
            <a:avLst/>
          </a:prstGeom>
          <a:solidFill>
            <a:schemeClr val="bg1"/>
          </a:solidFill>
        </p:spPr>
        <p:txBody>
          <a:bodyPr wrap="none" rtlCol="0">
            <a:spAutoFit/>
          </a:bodyPr>
          <a:lstStyle/>
          <a:p>
            <a:r>
              <a:rPr lang="en-US" sz="1600" b="1" kern="0" dirty="0">
                <a:solidFill>
                  <a:srgbClr val="D60000"/>
                </a:solidFill>
                <a:latin typeface="Arial" pitchFamily="34" charset="0"/>
                <a:cs typeface="Arial" pitchFamily="34" charset="0"/>
              </a:rPr>
              <a:t>CD45RA APC</a:t>
            </a:r>
          </a:p>
        </p:txBody>
      </p:sp>
      <p:sp>
        <p:nvSpPr>
          <p:cNvPr id="26" name="TextBox 25"/>
          <p:cNvSpPr txBox="1"/>
          <p:nvPr/>
        </p:nvSpPr>
        <p:spPr>
          <a:xfrm>
            <a:off x="7026184" y="2928105"/>
            <a:ext cx="1702870" cy="338554"/>
          </a:xfrm>
          <a:prstGeom prst="rect">
            <a:avLst/>
          </a:prstGeom>
          <a:noFill/>
        </p:spPr>
        <p:txBody>
          <a:bodyPr wrap="square" rtlCol="0">
            <a:spAutoFit/>
          </a:bodyPr>
          <a:lstStyle/>
          <a:p>
            <a:pPr>
              <a:defRPr/>
            </a:pPr>
            <a:r>
              <a:rPr lang="en-US" sz="1600" b="1" kern="0" dirty="0">
                <a:solidFill>
                  <a:srgbClr val="740000"/>
                </a:solidFill>
                <a:latin typeface="Arial" pitchFamily="34" charset="0"/>
                <a:cs typeface="Arial" pitchFamily="34" charset="0"/>
              </a:rPr>
              <a:t>CD25 APC-Cy7</a:t>
            </a:r>
          </a:p>
        </p:txBody>
      </p:sp>
      <p:sp>
        <p:nvSpPr>
          <p:cNvPr id="28" name="TextBox 27"/>
          <p:cNvSpPr txBox="1"/>
          <p:nvPr/>
        </p:nvSpPr>
        <p:spPr>
          <a:xfrm rot="16200000">
            <a:off x="6059340" y="2086399"/>
            <a:ext cx="1334020" cy="338554"/>
          </a:xfrm>
          <a:prstGeom prst="rect">
            <a:avLst/>
          </a:prstGeom>
          <a:noFill/>
        </p:spPr>
        <p:txBody>
          <a:bodyPr wrap="none" rtlCol="0">
            <a:spAutoFit/>
          </a:bodyPr>
          <a:lstStyle/>
          <a:p>
            <a:pPr>
              <a:defRPr/>
            </a:pPr>
            <a:r>
              <a:rPr lang="en-US" sz="1600" b="1" kern="0" dirty="0">
                <a:solidFill>
                  <a:srgbClr val="008A3E"/>
                </a:solidFill>
                <a:latin typeface="Arial" pitchFamily="34" charset="0"/>
                <a:cs typeface="Arial" pitchFamily="34" charset="0"/>
              </a:rPr>
              <a:t>CD127 FITC</a:t>
            </a:r>
          </a:p>
        </p:txBody>
      </p:sp>
      <p:sp>
        <p:nvSpPr>
          <p:cNvPr id="63" name="Rectangle 62"/>
          <p:cNvSpPr/>
          <p:nvPr/>
        </p:nvSpPr>
        <p:spPr>
          <a:xfrm>
            <a:off x="4437180" y="4981553"/>
            <a:ext cx="927087" cy="155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64" name="Rectangle 63"/>
          <p:cNvSpPr/>
          <p:nvPr/>
        </p:nvSpPr>
        <p:spPr>
          <a:xfrm rot="16200000">
            <a:off x="3535682" y="3971294"/>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67" name="Rectangle 66"/>
          <p:cNvSpPr/>
          <p:nvPr/>
        </p:nvSpPr>
        <p:spPr>
          <a:xfrm rot="16200000">
            <a:off x="6360320" y="4176547"/>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73" name="TextBox 72"/>
          <p:cNvSpPr txBox="1"/>
          <p:nvPr/>
        </p:nvSpPr>
        <p:spPr>
          <a:xfrm>
            <a:off x="4449935" y="4928408"/>
            <a:ext cx="1037463" cy="338554"/>
          </a:xfrm>
          <a:prstGeom prst="rect">
            <a:avLst/>
          </a:prstGeom>
          <a:noFill/>
        </p:spPr>
        <p:txBody>
          <a:bodyPr wrap="none" rtlCol="0">
            <a:spAutoFit/>
          </a:bodyPr>
          <a:lstStyle/>
          <a:p>
            <a:pPr>
              <a:defRPr/>
            </a:pPr>
            <a:r>
              <a:rPr lang="en-US" sz="1600" b="1" kern="0" dirty="0">
                <a:solidFill>
                  <a:srgbClr val="C89800"/>
                </a:solidFill>
                <a:latin typeface="Arial" pitchFamily="34" charset="0"/>
                <a:cs typeface="Arial" pitchFamily="34" charset="0"/>
              </a:rPr>
              <a:t>CD25 PE</a:t>
            </a:r>
          </a:p>
        </p:txBody>
      </p:sp>
      <p:sp>
        <p:nvSpPr>
          <p:cNvPr id="76" name="TextBox 75"/>
          <p:cNvSpPr txBox="1"/>
          <p:nvPr/>
        </p:nvSpPr>
        <p:spPr>
          <a:xfrm rot="16200000">
            <a:off x="5940354" y="3993311"/>
            <a:ext cx="1595309" cy="338554"/>
          </a:xfrm>
          <a:prstGeom prst="rect">
            <a:avLst/>
          </a:prstGeom>
          <a:noFill/>
        </p:spPr>
        <p:txBody>
          <a:bodyPr wrap="none" rtlCol="0">
            <a:spAutoFit/>
          </a:bodyPr>
          <a:lstStyle/>
          <a:p>
            <a:r>
              <a:rPr lang="en-US" sz="1600" b="1" kern="0" dirty="0">
                <a:solidFill>
                  <a:srgbClr val="740000"/>
                </a:solidFill>
                <a:latin typeface="Arial" pitchFamily="34" charset="0"/>
                <a:cs typeface="Arial" pitchFamily="34" charset="0"/>
              </a:rPr>
              <a:t>CD127 PE-Cy7</a:t>
            </a:r>
          </a:p>
        </p:txBody>
      </p:sp>
      <p:sp>
        <p:nvSpPr>
          <p:cNvPr id="77" name="TextBox 76"/>
          <p:cNvSpPr txBox="1"/>
          <p:nvPr/>
        </p:nvSpPr>
        <p:spPr>
          <a:xfrm rot="16200000">
            <a:off x="3111011" y="3993311"/>
            <a:ext cx="1491114" cy="338554"/>
          </a:xfrm>
          <a:prstGeom prst="rect">
            <a:avLst/>
          </a:prstGeom>
          <a:noFill/>
        </p:spPr>
        <p:txBody>
          <a:bodyPr wrap="none" rtlCol="0">
            <a:spAutoFit/>
          </a:bodyPr>
          <a:lstStyle/>
          <a:p>
            <a:r>
              <a:rPr lang="en-US" sz="1600" b="1" kern="0" dirty="0">
                <a:solidFill>
                  <a:srgbClr val="D60000"/>
                </a:solidFill>
                <a:latin typeface="Arial" pitchFamily="34" charset="0"/>
                <a:cs typeface="Arial" pitchFamily="34" charset="0"/>
              </a:rPr>
              <a:t>CD45RA APC</a:t>
            </a:r>
          </a:p>
        </p:txBody>
      </p:sp>
      <p:sp>
        <p:nvSpPr>
          <p:cNvPr id="71" name="Rectangle 70"/>
          <p:cNvSpPr/>
          <p:nvPr/>
        </p:nvSpPr>
        <p:spPr>
          <a:xfrm>
            <a:off x="1788559" y="4981748"/>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72" name="Rectangle 71"/>
          <p:cNvSpPr/>
          <p:nvPr/>
        </p:nvSpPr>
        <p:spPr>
          <a:xfrm rot="16200000">
            <a:off x="712923" y="4071407"/>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74" name="TextBox 73"/>
          <p:cNvSpPr txBox="1"/>
          <p:nvPr/>
        </p:nvSpPr>
        <p:spPr>
          <a:xfrm rot="16200000">
            <a:off x="249102" y="3993311"/>
            <a:ext cx="1526380" cy="338554"/>
          </a:xfrm>
          <a:prstGeom prst="rect">
            <a:avLst/>
          </a:prstGeom>
          <a:noFill/>
        </p:spPr>
        <p:txBody>
          <a:bodyPr wrap="none" rtlCol="0">
            <a:spAutoFit/>
          </a:bodyPr>
          <a:lstStyle/>
          <a:p>
            <a:r>
              <a:rPr lang="en-US" sz="1600" b="1" kern="0" dirty="0">
                <a:solidFill>
                  <a:srgbClr val="740000"/>
                </a:solidFill>
                <a:latin typeface="Arial" pitchFamily="34" charset="0"/>
                <a:cs typeface="Arial" pitchFamily="34" charset="0"/>
              </a:rPr>
              <a:t>CD8 APC-Cy7</a:t>
            </a:r>
          </a:p>
        </p:txBody>
      </p:sp>
      <p:sp>
        <p:nvSpPr>
          <p:cNvPr id="75" name="TextBox 74"/>
          <p:cNvSpPr txBox="1"/>
          <p:nvPr/>
        </p:nvSpPr>
        <p:spPr>
          <a:xfrm>
            <a:off x="1224950" y="4987956"/>
            <a:ext cx="1880643" cy="338554"/>
          </a:xfrm>
          <a:prstGeom prst="rect">
            <a:avLst/>
          </a:prstGeom>
          <a:noFill/>
        </p:spPr>
        <p:txBody>
          <a:bodyPr wrap="none" rtlCol="0">
            <a:spAutoFit/>
          </a:bodyPr>
          <a:lstStyle/>
          <a:p>
            <a:pPr>
              <a:defRPr/>
            </a:pPr>
            <a:r>
              <a:rPr lang="en-US" sz="1600" b="1" kern="0" dirty="0">
                <a:solidFill>
                  <a:srgbClr val="9E0000"/>
                </a:solidFill>
                <a:latin typeface="Arial" pitchFamily="34" charset="0"/>
                <a:cs typeface="Arial" pitchFamily="34" charset="0"/>
              </a:rPr>
              <a:t>CD4 PerCP-Cy5.5</a:t>
            </a:r>
            <a:endParaRPr lang="en-US" sz="1600" b="1" kern="0" dirty="0">
              <a:solidFill>
                <a:srgbClr val="7030A0"/>
              </a:solidFill>
            </a:endParaRPr>
          </a:p>
        </p:txBody>
      </p:sp>
      <p:cxnSp>
        <p:nvCxnSpPr>
          <p:cNvPr id="8" name="Straight Connector 7"/>
          <p:cNvCxnSpPr/>
          <p:nvPr/>
        </p:nvCxnSpPr>
        <p:spPr>
          <a:xfrm>
            <a:off x="152400" y="3265578"/>
            <a:ext cx="8839200" cy="0"/>
          </a:xfrm>
          <a:prstGeom prst="line">
            <a:avLst/>
          </a:prstGeom>
        </p:spPr>
        <p:style>
          <a:lnRef idx="3">
            <a:schemeClr val="accent4"/>
          </a:lnRef>
          <a:fillRef idx="0">
            <a:schemeClr val="accent4"/>
          </a:fillRef>
          <a:effectRef idx="2">
            <a:schemeClr val="accent4"/>
          </a:effectRef>
          <a:fontRef idx="minor">
            <a:schemeClr val="tx1"/>
          </a:fontRef>
        </p:style>
      </p:cxnSp>
      <p:sp>
        <p:nvSpPr>
          <p:cNvPr id="81" name="TextBox 80"/>
          <p:cNvSpPr txBox="1"/>
          <p:nvPr/>
        </p:nvSpPr>
        <p:spPr>
          <a:xfrm>
            <a:off x="7378080" y="4939752"/>
            <a:ext cx="1037463" cy="338554"/>
          </a:xfrm>
          <a:prstGeom prst="rect">
            <a:avLst/>
          </a:prstGeom>
          <a:noFill/>
        </p:spPr>
        <p:txBody>
          <a:bodyPr wrap="none" rtlCol="0">
            <a:spAutoFit/>
          </a:bodyPr>
          <a:lstStyle/>
          <a:p>
            <a:pPr>
              <a:defRPr/>
            </a:pPr>
            <a:r>
              <a:rPr lang="en-US" sz="1600" b="1" kern="0" dirty="0">
                <a:solidFill>
                  <a:srgbClr val="C89800"/>
                </a:solidFill>
                <a:latin typeface="Arial" pitchFamily="34" charset="0"/>
                <a:cs typeface="Arial" pitchFamily="34" charset="0"/>
              </a:rPr>
              <a:t>CD25 PE</a:t>
            </a:r>
          </a:p>
        </p:txBody>
      </p:sp>
      <p:sp>
        <p:nvSpPr>
          <p:cNvPr id="10" name="TextBox 9"/>
          <p:cNvSpPr txBox="1"/>
          <p:nvPr/>
        </p:nvSpPr>
        <p:spPr>
          <a:xfrm>
            <a:off x="276651" y="5358825"/>
            <a:ext cx="3716232" cy="584775"/>
          </a:xfrm>
          <a:prstGeom prst="rect">
            <a:avLst/>
          </a:prstGeom>
          <a:noFill/>
        </p:spPr>
        <p:txBody>
          <a:bodyPr wrap="square" rtlCol="0">
            <a:spAutoFit/>
          </a:bodyPr>
          <a:lstStyle/>
          <a:p>
            <a:r>
              <a:rPr lang="en-US" sz="1600" dirty="0">
                <a:solidFill>
                  <a:srgbClr val="000099"/>
                </a:solidFill>
                <a:latin typeface="Arial" pitchFamily="34" charset="0"/>
                <a:cs typeface="Arial" pitchFamily="34" charset="0"/>
              </a:rPr>
              <a:t>Using </a:t>
            </a:r>
            <a:r>
              <a:rPr lang="en-US" sz="1600" dirty="0" smtClean="0">
                <a:solidFill>
                  <a:srgbClr val="000099"/>
                </a:solidFill>
                <a:latin typeface="Arial" pitchFamily="34" charset="0"/>
                <a:cs typeface="Arial" pitchFamily="34" charset="0"/>
              </a:rPr>
              <a:t>a dimmer </a:t>
            </a:r>
            <a:r>
              <a:rPr lang="en-US" sz="1600" dirty="0">
                <a:solidFill>
                  <a:srgbClr val="000099"/>
                </a:solidFill>
                <a:latin typeface="Arial" pitchFamily="34" charset="0"/>
                <a:cs typeface="Arial" pitchFamily="34" charset="0"/>
              </a:rPr>
              <a:t>fluorochrome for CD4 did not impact resolution of CD4+ </a:t>
            </a:r>
            <a:r>
              <a:rPr lang="en-US" sz="1600" dirty="0" smtClean="0">
                <a:solidFill>
                  <a:srgbClr val="000099"/>
                </a:solidFill>
                <a:latin typeface="Arial" pitchFamily="34" charset="0"/>
                <a:cs typeface="Arial" pitchFamily="34" charset="0"/>
              </a:rPr>
              <a:t>cells.</a:t>
            </a:r>
            <a:endParaRPr lang="en-US" sz="1600" dirty="0">
              <a:solidFill>
                <a:srgbClr val="000099"/>
              </a:solidFill>
              <a:latin typeface="Arial" pitchFamily="34" charset="0"/>
              <a:cs typeface="Arial" pitchFamily="34" charset="0"/>
            </a:endParaRPr>
          </a:p>
        </p:txBody>
      </p:sp>
      <p:sp>
        <p:nvSpPr>
          <p:cNvPr id="82" name="Rectangle 81"/>
          <p:cNvSpPr/>
          <p:nvPr/>
        </p:nvSpPr>
        <p:spPr>
          <a:xfrm>
            <a:off x="2556411" y="2251627"/>
            <a:ext cx="397565" cy="7239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83" name="Rectangle 82"/>
          <p:cNvSpPr/>
          <p:nvPr/>
        </p:nvSpPr>
        <p:spPr>
          <a:xfrm>
            <a:off x="2231556" y="4147607"/>
            <a:ext cx="397565" cy="7239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84" name="TextBox 83"/>
          <p:cNvSpPr txBox="1"/>
          <p:nvPr/>
        </p:nvSpPr>
        <p:spPr>
          <a:xfrm>
            <a:off x="3804534" y="5333371"/>
            <a:ext cx="4964284" cy="584775"/>
          </a:xfrm>
          <a:prstGeom prst="rect">
            <a:avLst/>
          </a:prstGeom>
          <a:noFill/>
        </p:spPr>
        <p:txBody>
          <a:bodyPr wrap="square" rtlCol="0">
            <a:spAutoFit/>
          </a:bodyPr>
          <a:lstStyle/>
          <a:p>
            <a:pPr algn="ctr"/>
            <a:r>
              <a:rPr lang="en-US" sz="1600" dirty="0">
                <a:solidFill>
                  <a:srgbClr val="000099"/>
                </a:solidFill>
                <a:latin typeface="Arial" pitchFamily="34" charset="0"/>
                <a:cs typeface="Arial" pitchFamily="34" charset="0"/>
              </a:rPr>
              <a:t>Using brighter </a:t>
            </a:r>
            <a:r>
              <a:rPr lang="en-US" sz="1600" dirty="0" err="1" smtClean="0">
                <a:solidFill>
                  <a:srgbClr val="000099"/>
                </a:solidFill>
                <a:latin typeface="Arial" pitchFamily="34" charset="0"/>
                <a:cs typeface="Arial" pitchFamily="34" charset="0"/>
              </a:rPr>
              <a:t>fluorochromes</a:t>
            </a:r>
            <a:r>
              <a:rPr lang="en-US" sz="1600" dirty="0" smtClean="0">
                <a:solidFill>
                  <a:srgbClr val="000099"/>
                </a:solidFill>
                <a:latin typeface="Arial" pitchFamily="34" charset="0"/>
                <a:cs typeface="Arial" pitchFamily="34" charset="0"/>
              </a:rPr>
              <a:t> for </a:t>
            </a:r>
            <a:r>
              <a:rPr lang="en-US" sz="1600" dirty="0">
                <a:solidFill>
                  <a:srgbClr val="000099"/>
                </a:solidFill>
                <a:latin typeface="Arial" pitchFamily="34" charset="0"/>
                <a:cs typeface="Arial" pitchFamily="34" charset="0"/>
              </a:rPr>
              <a:t>low density CD25 and CD127 markers improved their </a:t>
            </a:r>
            <a:r>
              <a:rPr lang="en-US" sz="1600" dirty="0" smtClean="0">
                <a:solidFill>
                  <a:srgbClr val="000099"/>
                </a:solidFill>
                <a:latin typeface="Arial" pitchFamily="34" charset="0"/>
                <a:cs typeface="Arial" pitchFamily="34" charset="0"/>
              </a:rPr>
              <a:t>resolution.</a:t>
            </a:r>
            <a:endParaRPr lang="en-US" sz="1600" dirty="0">
              <a:solidFill>
                <a:srgbClr val="000099"/>
              </a:solidFill>
              <a:latin typeface="Arial" pitchFamily="34" charset="0"/>
              <a:cs typeface="Arial" pitchFamily="34" charset="0"/>
            </a:endParaRPr>
          </a:p>
        </p:txBody>
      </p:sp>
      <p:sp>
        <p:nvSpPr>
          <p:cNvPr id="11" name="TextBox 10"/>
          <p:cNvSpPr txBox="1"/>
          <p:nvPr/>
        </p:nvSpPr>
        <p:spPr>
          <a:xfrm rot="16200000">
            <a:off x="-31212" y="1901732"/>
            <a:ext cx="1183337" cy="707886"/>
          </a:xfrm>
          <a:prstGeom prst="rect">
            <a:avLst/>
          </a:prstGeom>
          <a:noFill/>
        </p:spPr>
        <p:txBody>
          <a:bodyPr wrap="none" rtlCol="0">
            <a:spAutoFit/>
          </a:bodyPr>
          <a:lstStyle/>
          <a:p>
            <a:pPr algn="ctr"/>
            <a:r>
              <a:rPr lang="en-US" sz="2000" dirty="0" smtClean="0">
                <a:solidFill>
                  <a:srgbClr val="000099"/>
                </a:solidFill>
                <a:latin typeface="Arial" pitchFamily="34" charset="0"/>
                <a:cs typeface="Arial" pitchFamily="34" charset="0"/>
              </a:rPr>
              <a:t>First</a:t>
            </a:r>
          </a:p>
          <a:p>
            <a:pPr algn="ctr"/>
            <a:r>
              <a:rPr lang="en-US" sz="2000" dirty="0" smtClean="0">
                <a:solidFill>
                  <a:srgbClr val="000099"/>
                </a:solidFill>
                <a:latin typeface="Arial" pitchFamily="34" charset="0"/>
                <a:cs typeface="Arial" pitchFamily="34" charset="0"/>
              </a:rPr>
              <a:t>Example</a:t>
            </a:r>
            <a:endParaRPr lang="en-US" sz="2000" dirty="0">
              <a:solidFill>
                <a:srgbClr val="000099"/>
              </a:solidFill>
              <a:latin typeface="Arial" pitchFamily="34" charset="0"/>
              <a:cs typeface="Arial" pitchFamily="34" charset="0"/>
            </a:endParaRPr>
          </a:p>
        </p:txBody>
      </p:sp>
      <p:sp>
        <p:nvSpPr>
          <p:cNvPr id="88" name="TextBox 87"/>
          <p:cNvSpPr txBox="1"/>
          <p:nvPr/>
        </p:nvSpPr>
        <p:spPr>
          <a:xfrm rot="16200000">
            <a:off x="-31212" y="3808645"/>
            <a:ext cx="1183337" cy="707886"/>
          </a:xfrm>
          <a:prstGeom prst="rect">
            <a:avLst/>
          </a:prstGeom>
          <a:noFill/>
        </p:spPr>
        <p:txBody>
          <a:bodyPr wrap="none" rtlCol="0">
            <a:spAutoFit/>
          </a:bodyPr>
          <a:lstStyle/>
          <a:p>
            <a:pPr algn="ctr"/>
            <a:r>
              <a:rPr lang="en-US" sz="2000" dirty="0" smtClean="0">
                <a:solidFill>
                  <a:srgbClr val="000099"/>
                </a:solidFill>
                <a:latin typeface="Arial" pitchFamily="34" charset="0"/>
                <a:cs typeface="Arial" pitchFamily="34" charset="0"/>
              </a:rPr>
              <a:t>Second</a:t>
            </a:r>
            <a:br>
              <a:rPr lang="en-US" sz="2000" dirty="0" smtClean="0">
                <a:solidFill>
                  <a:srgbClr val="000099"/>
                </a:solidFill>
                <a:latin typeface="Arial" pitchFamily="34" charset="0"/>
                <a:cs typeface="Arial" pitchFamily="34" charset="0"/>
              </a:rPr>
            </a:br>
            <a:r>
              <a:rPr lang="en-US" sz="2000" dirty="0" smtClean="0">
                <a:solidFill>
                  <a:srgbClr val="000099"/>
                </a:solidFill>
                <a:latin typeface="Arial" pitchFamily="34" charset="0"/>
                <a:cs typeface="Arial" pitchFamily="34" charset="0"/>
              </a:rPr>
              <a:t>Example</a:t>
            </a:r>
            <a:endParaRPr lang="en-US" sz="2000" dirty="0">
              <a:solidFill>
                <a:srgbClr val="000099"/>
              </a:solidFill>
              <a:latin typeface="Arial" pitchFamily="34" charset="0"/>
              <a:cs typeface="Arial" pitchFamily="34" charset="0"/>
            </a:endParaRPr>
          </a:p>
        </p:txBody>
      </p:sp>
      <p:sp>
        <p:nvSpPr>
          <p:cNvPr id="89" name="Oval 88"/>
          <p:cNvSpPr/>
          <p:nvPr/>
        </p:nvSpPr>
        <p:spPr>
          <a:xfrm>
            <a:off x="4590172" y="4245088"/>
            <a:ext cx="660179" cy="559896"/>
          </a:xfrm>
          <a:prstGeom prst="ellipse">
            <a:avLst/>
          </a:prstGeom>
          <a:noFill/>
          <a:ln>
            <a:solidFill>
              <a:srgbClr val="D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90" name="Oval 89"/>
          <p:cNvSpPr/>
          <p:nvPr/>
        </p:nvSpPr>
        <p:spPr>
          <a:xfrm>
            <a:off x="4700119" y="2260600"/>
            <a:ext cx="660179" cy="559896"/>
          </a:xfrm>
          <a:prstGeom prst="ellipse">
            <a:avLst/>
          </a:prstGeom>
          <a:noFill/>
          <a:ln>
            <a:solidFill>
              <a:srgbClr val="D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14" name="Oval 13"/>
          <p:cNvSpPr/>
          <p:nvPr/>
        </p:nvSpPr>
        <p:spPr>
          <a:xfrm rot="1405268">
            <a:off x="7696891" y="2372505"/>
            <a:ext cx="431253" cy="454708"/>
          </a:xfrm>
          <a:prstGeom prst="ellipse">
            <a:avLst/>
          </a:prstGeom>
          <a:noFill/>
          <a:ln>
            <a:solidFill>
              <a:srgbClr val="008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91" name="Oval 90"/>
          <p:cNvSpPr/>
          <p:nvPr/>
        </p:nvSpPr>
        <p:spPr>
          <a:xfrm rot="1966032">
            <a:off x="7871230" y="4136524"/>
            <a:ext cx="431253" cy="626341"/>
          </a:xfrm>
          <a:prstGeom prst="ellipse">
            <a:avLst/>
          </a:prstGeom>
          <a:noFill/>
          <a:ln>
            <a:solidFill>
              <a:srgbClr val="008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3" name="Oval 2"/>
          <p:cNvSpPr/>
          <p:nvPr/>
        </p:nvSpPr>
        <p:spPr>
          <a:xfrm rot="19722325">
            <a:off x="7026184" y="2092648"/>
            <a:ext cx="886333" cy="453332"/>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5" name="Oval 54"/>
          <p:cNvSpPr/>
          <p:nvPr/>
        </p:nvSpPr>
        <p:spPr>
          <a:xfrm rot="20370046">
            <a:off x="7116579" y="3921448"/>
            <a:ext cx="886333" cy="453332"/>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9" name="TextBox 58"/>
          <p:cNvSpPr txBox="1"/>
          <p:nvPr/>
        </p:nvSpPr>
        <p:spPr>
          <a:xfrm>
            <a:off x="0" y="5942044"/>
            <a:ext cx="4038600" cy="276999"/>
          </a:xfrm>
          <a:prstGeom prst="rect">
            <a:avLst/>
          </a:prstGeom>
          <a:noFill/>
        </p:spPr>
        <p:txBody>
          <a:bodyPr wrap="square" rtlCol="0">
            <a:spAutoFit/>
          </a:bodyPr>
          <a:lstStyle/>
          <a:p>
            <a:r>
              <a:rPr lang="en-US" sz="1200" dirty="0"/>
              <a:t>Data acquired on a BD </a:t>
            </a:r>
            <a:r>
              <a:rPr lang="en-US" sz="1200" dirty="0" err="1" smtClean="0"/>
              <a:t>FACSCanto</a:t>
            </a:r>
            <a:r>
              <a:rPr lang="en-US" sz="1200" dirty="0" smtClean="0"/>
              <a:t> </a:t>
            </a:r>
            <a:r>
              <a:rPr lang="en-US" sz="1200" dirty="0"/>
              <a:t>II flow </a:t>
            </a:r>
            <a:r>
              <a:rPr lang="en-US" sz="1200" dirty="0" smtClean="0"/>
              <a:t>cytometer</a:t>
            </a:r>
            <a:endParaRPr lang="en-US" sz="1200" dirty="0"/>
          </a:p>
        </p:txBody>
      </p:sp>
    </p:spTree>
    <p:extLst>
      <p:ext uri="{BB962C8B-B14F-4D97-AF65-F5344CB8AC3E}">
        <p14:creationId xmlns:p14="http://schemas.microsoft.com/office/powerpoint/2010/main" val="222840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1"/>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2" grpId="0" animBg="1"/>
      <p:bldP spid="83" grpId="0" animBg="1"/>
      <p:bldP spid="84" grpId="0"/>
      <p:bldP spid="89" grpId="0" animBg="1"/>
      <p:bldP spid="90" grpId="0" animBg="1"/>
      <p:bldP spid="14" grpId="0" animBg="1"/>
      <p:bldP spid="91" grpId="0" animBg="1"/>
      <p:bldP spid="3" grpId="0" animBg="1"/>
      <p:bldP spid="5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828800"/>
            <a:ext cx="7696200" cy="3276600"/>
          </a:xfrm>
        </p:spPr>
        <p:txBody>
          <a:bodyPr>
            <a:normAutofit/>
          </a:bodyPr>
          <a:lstStyle/>
          <a:p>
            <a:pPr marL="0" indent="0">
              <a:buNone/>
            </a:pPr>
            <a:r>
              <a:rPr lang="en-US" sz="3600" dirty="0" smtClean="0"/>
              <a:t>It remains challenging to gate on Tregs. Why?</a:t>
            </a:r>
          </a:p>
          <a:p>
            <a:pPr lvl="1">
              <a:spcBef>
                <a:spcPts val="1200"/>
              </a:spcBef>
            </a:pPr>
            <a:r>
              <a:rPr lang="en-US" sz="3200" dirty="0" smtClean="0"/>
              <a:t>Because spillover and co-expression were not taken into consideration</a:t>
            </a:r>
            <a:endParaRPr lang="en-US" sz="3200" dirty="0"/>
          </a:p>
        </p:txBody>
      </p:sp>
      <p:sp>
        <p:nvSpPr>
          <p:cNvPr id="2" name="Title 1"/>
          <p:cNvSpPr>
            <a:spLocks noGrp="1"/>
          </p:cNvSpPr>
          <p:nvPr>
            <p:ph type="title"/>
          </p:nvPr>
        </p:nvSpPr>
        <p:spPr/>
        <p:txBody>
          <a:bodyPr/>
          <a:lstStyle/>
          <a:p>
            <a:r>
              <a:rPr lang="en-US" dirty="0" smtClean="0"/>
              <a:t>Quick Quiz</a:t>
            </a:r>
            <a:endParaRPr lang="en-US" dirty="0"/>
          </a:p>
        </p:txBody>
      </p:sp>
    </p:spTree>
    <p:extLst>
      <p:ext uri="{BB962C8B-B14F-4D97-AF65-F5344CB8AC3E}">
        <p14:creationId xmlns:p14="http://schemas.microsoft.com/office/powerpoint/2010/main" val="303730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800"/>
            <a:ext cx="4953000" cy="4724400"/>
          </a:xfrm>
        </p:spPr>
        <p:txBody>
          <a:bodyPr vert="horz" lIns="91440" tIns="45720" rIns="91440" bIns="45720" rtlCol="0">
            <a:normAutofit fontScale="92500" lnSpcReduction="20000"/>
          </a:bodyPr>
          <a:lstStyle/>
          <a:p>
            <a:pPr marL="0" indent="0">
              <a:buNone/>
            </a:pPr>
            <a:r>
              <a:rPr lang="en-US" b="1" dirty="0" smtClean="0">
                <a:solidFill>
                  <a:schemeClr val="bg1">
                    <a:lumMod val="75000"/>
                  </a:schemeClr>
                </a:solidFill>
              </a:rPr>
              <a:t>First Example: No Rules</a:t>
            </a:r>
            <a:endParaRPr lang="en-US" b="1" dirty="0">
              <a:solidFill>
                <a:schemeClr val="bg1">
                  <a:lumMod val="75000"/>
                </a:schemeClr>
              </a:solidFill>
            </a:endParaRPr>
          </a:p>
          <a:p>
            <a:r>
              <a:rPr lang="en-US" sz="2200" dirty="0" smtClean="0">
                <a:solidFill>
                  <a:schemeClr val="bg1">
                    <a:lumMod val="75000"/>
                  </a:schemeClr>
                </a:solidFill>
              </a:rPr>
              <a:t>Use of available reagents</a:t>
            </a:r>
            <a:endParaRPr lang="en-US" dirty="0" smtClean="0">
              <a:solidFill>
                <a:schemeClr val="bg1">
                  <a:lumMod val="75000"/>
                </a:schemeClr>
              </a:solidFill>
            </a:endParaRPr>
          </a:p>
          <a:p>
            <a:pPr lvl="1">
              <a:spcAft>
                <a:spcPts val="600"/>
              </a:spcAft>
            </a:pPr>
            <a:r>
              <a:rPr lang="en-US" dirty="0" smtClean="0">
                <a:solidFill>
                  <a:schemeClr val="bg1">
                    <a:lumMod val="75000"/>
                  </a:schemeClr>
                </a:solidFill>
              </a:rPr>
              <a:t>Minimal </a:t>
            </a:r>
            <a:r>
              <a:rPr lang="en-US" dirty="0">
                <a:solidFill>
                  <a:schemeClr val="bg1">
                    <a:lumMod val="75000"/>
                  </a:schemeClr>
                </a:solidFill>
              </a:rPr>
              <a:t>attention </a:t>
            </a:r>
            <a:r>
              <a:rPr lang="en-US" dirty="0" smtClean="0">
                <a:solidFill>
                  <a:schemeClr val="bg1">
                    <a:lumMod val="75000"/>
                  </a:schemeClr>
                </a:solidFill>
              </a:rPr>
              <a:t>to </a:t>
            </a:r>
            <a:r>
              <a:rPr lang="en-US" dirty="0">
                <a:solidFill>
                  <a:schemeClr val="bg1">
                    <a:lumMod val="75000"/>
                  </a:schemeClr>
                </a:solidFill>
              </a:rPr>
              <a:t>fluorochrome brightness or antigen density </a:t>
            </a:r>
          </a:p>
          <a:p>
            <a:pPr marL="0" indent="0">
              <a:buNone/>
            </a:pPr>
            <a:r>
              <a:rPr lang="en-US" b="1" dirty="0" smtClean="0">
                <a:solidFill>
                  <a:schemeClr val="bg1">
                    <a:lumMod val="75000"/>
                  </a:schemeClr>
                </a:solidFill>
              </a:rPr>
              <a:t>Second Example: Some </a:t>
            </a:r>
            <a:r>
              <a:rPr lang="en-US" b="1" dirty="0">
                <a:solidFill>
                  <a:schemeClr val="bg1">
                    <a:lumMod val="75000"/>
                  </a:schemeClr>
                </a:solidFill>
              </a:rPr>
              <a:t>Rules</a:t>
            </a:r>
            <a:endParaRPr lang="en-US" b="1" dirty="0" smtClean="0">
              <a:solidFill>
                <a:schemeClr val="bg1">
                  <a:lumMod val="75000"/>
                </a:schemeClr>
              </a:solidFill>
            </a:endParaRPr>
          </a:p>
          <a:p>
            <a:pPr>
              <a:spcAft>
                <a:spcPts val="600"/>
              </a:spcAft>
            </a:pPr>
            <a:r>
              <a:rPr lang="en-US" sz="2200" dirty="0" smtClean="0">
                <a:solidFill>
                  <a:schemeClr val="bg1">
                    <a:lumMod val="75000"/>
                  </a:schemeClr>
                </a:solidFill>
              </a:rPr>
              <a:t>Refined </a:t>
            </a:r>
            <a:r>
              <a:rPr lang="en-US" sz="2200" dirty="0">
                <a:solidFill>
                  <a:schemeClr val="bg1">
                    <a:lumMod val="75000"/>
                  </a:schemeClr>
                </a:solidFill>
              </a:rPr>
              <a:t>panel with focus on fluorochrome assignment based on expression of antigens</a:t>
            </a:r>
          </a:p>
          <a:p>
            <a:pPr marL="0" indent="0">
              <a:buNone/>
            </a:pPr>
            <a:r>
              <a:rPr lang="en-US" b="1" dirty="0" smtClean="0"/>
              <a:t>Third Example: Best Practices</a:t>
            </a:r>
          </a:p>
          <a:p>
            <a:pPr>
              <a:lnSpc>
                <a:spcPct val="110000"/>
              </a:lnSpc>
            </a:pPr>
            <a:r>
              <a:rPr lang="en-US" sz="2200" dirty="0" smtClean="0"/>
              <a:t>Use of </a:t>
            </a:r>
            <a:r>
              <a:rPr lang="en-US" sz="2200" dirty="0"/>
              <a:t>best practices to further optimize the p</a:t>
            </a:r>
            <a:r>
              <a:rPr lang="en-US" sz="2200" dirty="0" smtClean="0"/>
              <a:t>anel </a:t>
            </a:r>
            <a:r>
              <a:rPr lang="en-US" sz="2200" dirty="0"/>
              <a:t>to maximize the resolution of </a:t>
            </a:r>
            <a:r>
              <a:rPr lang="en-US" sz="2200" dirty="0" smtClean="0"/>
              <a:t>Tregs </a:t>
            </a:r>
            <a:endParaRPr lang="en-US" sz="2200" dirty="0"/>
          </a:p>
          <a:p>
            <a:pPr lvl="1"/>
            <a:r>
              <a:rPr lang="en-US" dirty="0"/>
              <a:t>Antigen density </a:t>
            </a:r>
            <a:r>
              <a:rPr lang="en-US" dirty="0" smtClean="0"/>
              <a:t>and co-expression</a:t>
            </a:r>
            <a:endParaRPr lang="en-US" dirty="0"/>
          </a:p>
          <a:p>
            <a:pPr lvl="1"/>
            <a:r>
              <a:rPr lang="en-US" dirty="0"/>
              <a:t>Fluorochrome </a:t>
            </a:r>
            <a:r>
              <a:rPr lang="en-US" dirty="0" smtClean="0"/>
              <a:t>brightness</a:t>
            </a:r>
            <a:endParaRPr lang="en-US" dirty="0"/>
          </a:p>
          <a:p>
            <a:pPr lvl="1"/>
            <a:r>
              <a:rPr lang="en-US" dirty="0" smtClean="0"/>
              <a:t>Spread due to spillover</a:t>
            </a:r>
            <a:endParaRPr lang="en-US" dirty="0"/>
          </a:p>
        </p:txBody>
      </p:sp>
      <p:sp>
        <p:nvSpPr>
          <p:cNvPr id="3" name="Title 2"/>
          <p:cNvSpPr>
            <a:spLocks noGrp="1"/>
          </p:cNvSpPr>
          <p:nvPr>
            <p:ph type="title"/>
          </p:nvPr>
        </p:nvSpPr>
        <p:spPr/>
        <p:txBody>
          <a:bodyPr/>
          <a:lstStyle/>
          <a:p>
            <a:r>
              <a:rPr lang="en-US" dirty="0" smtClean="0"/>
              <a:t>Approaches to Panel Design </a:t>
            </a:r>
            <a:endParaRPr lang="en-US" dirty="0"/>
          </a:p>
        </p:txBody>
      </p:sp>
      <p:sp>
        <p:nvSpPr>
          <p:cNvPr id="7" name="Rectangle 6"/>
          <p:cNvSpPr/>
          <p:nvPr/>
        </p:nvSpPr>
        <p:spPr>
          <a:xfrm>
            <a:off x="4876800" y="1447800"/>
            <a:ext cx="4333568" cy="685800"/>
          </a:xfrm>
          <a:prstGeom prst="rect">
            <a:avLst/>
          </a:prstGeom>
        </p:spPr>
        <p:txBody>
          <a:bodyPr vert="horz" lIns="91440" tIns="45720" rIns="91440" bIns="45720" rtlCol="0">
            <a:noAutofit/>
          </a:bodyPr>
          <a:lstStyle/>
          <a:p>
            <a:pPr>
              <a:spcBef>
                <a:spcPct val="20000"/>
              </a:spcBef>
              <a:buFont typeface="Arial" pitchFamily="34" charset="0"/>
              <a:buNone/>
            </a:pPr>
            <a:r>
              <a:rPr lang="en-US" sz="2000" b="1" dirty="0" smtClean="0">
                <a:solidFill>
                  <a:srgbClr val="000099"/>
                </a:solidFill>
                <a:latin typeface="Arial" pitchFamily="34" charset="0"/>
                <a:cs typeface="Arial" pitchFamily="34" charset="0"/>
              </a:rPr>
              <a:t>6-color </a:t>
            </a:r>
            <a:r>
              <a:rPr lang="en-US" sz="2000" b="1" dirty="0">
                <a:solidFill>
                  <a:srgbClr val="000099"/>
                </a:solidFill>
                <a:latin typeface="Arial" pitchFamily="34" charset="0"/>
                <a:cs typeface="Arial" pitchFamily="34" charset="0"/>
              </a:rPr>
              <a:t>p</a:t>
            </a:r>
            <a:r>
              <a:rPr lang="en-US" sz="2000" b="1" dirty="0" smtClean="0">
                <a:solidFill>
                  <a:srgbClr val="000099"/>
                </a:solidFill>
                <a:latin typeface="Arial" pitchFamily="34" charset="0"/>
                <a:cs typeface="Arial" pitchFamily="34" charset="0"/>
              </a:rPr>
              <a:t>anel </a:t>
            </a:r>
            <a:r>
              <a:rPr lang="en-US" sz="2000" b="1" dirty="0">
                <a:solidFill>
                  <a:srgbClr val="000099"/>
                </a:solidFill>
                <a:latin typeface="Arial" pitchFamily="34" charset="0"/>
                <a:cs typeface="Arial" pitchFamily="34" charset="0"/>
              </a:rPr>
              <a:t>for a </a:t>
            </a:r>
            <a:r>
              <a:rPr lang="en-US" sz="2000" b="1" dirty="0" smtClean="0">
                <a:solidFill>
                  <a:srgbClr val="000099"/>
                </a:solidFill>
                <a:latin typeface="Arial" pitchFamily="34" charset="0"/>
                <a:cs typeface="Arial" pitchFamily="34" charset="0"/>
              </a:rPr>
              <a:t>2-laser system:</a:t>
            </a:r>
            <a:endParaRPr lang="en-US" sz="2000" b="1" dirty="0">
              <a:solidFill>
                <a:srgbClr val="000099"/>
              </a:solidFill>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598955669"/>
              </p:ext>
            </p:extLst>
          </p:nvPr>
        </p:nvGraphicFramePr>
        <p:xfrm>
          <a:off x="5029200" y="1905000"/>
          <a:ext cx="4038600" cy="2225040"/>
        </p:xfrm>
        <a:graphic>
          <a:graphicData uri="http://schemas.openxmlformats.org/drawingml/2006/table">
            <a:tbl>
              <a:tblPr firstRow="1" bandRow="1">
                <a:tableStyleId>{2D5ABB26-0587-4C30-8999-92F81FD0307C}</a:tableStyleId>
              </a:tblPr>
              <a:tblGrid>
                <a:gridCol w="1445650"/>
                <a:gridCol w="2592950"/>
              </a:tblGrid>
              <a:tr h="370840">
                <a:tc rowSpan="4">
                  <a:txBody>
                    <a:bodyPr/>
                    <a:lstStyle/>
                    <a:p>
                      <a:pPr algn="ctr"/>
                      <a:r>
                        <a:rPr lang="en-US" b="1" dirty="0" smtClean="0">
                          <a:solidFill>
                            <a:schemeClr val="bg1"/>
                          </a:solidFill>
                          <a:latin typeface="Arial" pitchFamily="34" charset="0"/>
                          <a:cs typeface="Arial" pitchFamily="34" charset="0"/>
                        </a:rPr>
                        <a:t>Blue</a:t>
                      </a:r>
                    </a:p>
                    <a:p>
                      <a:pPr algn="ctr"/>
                      <a:r>
                        <a:rPr lang="en-US" b="1" dirty="0" smtClean="0">
                          <a:solidFill>
                            <a:schemeClr val="bg1"/>
                          </a:solidFill>
                          <a:latin typeface="Arial" pitchFamily="34" charset="0"/>
                          <a:cs typeface="Arial" pitchFamily="34" charset="0"/>
                        </a:rPr>
                        <a:t>(488 nm)</a:t>
                      </a:r>
                      <a:endParaRPr lang="en-US" b="1" dirty="0">
                        <a:solidFill>
                          <a:schemeClr val="bg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CC"/>
                    </a:solidFill>
                  </a:tcPr>
                </a:tc>
                <a:tc>
                  <a:txBody>
                    <a:bodyPr/>
                    <a:lstStyle/>
                    <a:p>
                      <a:r>
                        <a:rPr lang="en-US" dirty="0" smtClean="0">
                          <a:latin typeface="Arial" pitchFamily="34" charset="0"/>
                          <a:cs typeface="Arial" pitchFamily="34" charset="0"/>
                        </a:rPr>
                        <a:t>FITC,</a:t>
                      </a:r>
                      <a:r>
                        <a:rPr lang="en-US" baseline="0" dirty="0" smtClean="0">
                          <a:latin typeface="Arial" pitchFamily="34" charset="0"/>
                          <a:cs typeface="Arial" pitchFamily="34" charset="0"/>
                        </a:rPr>
                        <a:t> </a:t>
                      </a:r>
                      <a:r>
                        <a:rPr lang="en-US" dirty="0" smtClean="0">
                          <a:latin typeface="Arial" pitchFamily="34" charset="0"/>
                          <a:cs typeface="Arial" pitchFamily="34" charset="0"/>
                        </a:rPr>
                        <a:t>Alexa Fluor® 488</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Arial" pitchFamily="34" charset="0"/>
                          <a:cs typeface="Arial" pitchFamily="34" charset="0"/>
                        </a:rPr>
                        <a:t>PE</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Arial" pitchFamily="34" charset="0"/>
                          <a:cs typeface="Arial" pitchFamily="34" charset="0"/>
                        </a:rPr>
                        <a:t>PerCP-Cy5.5, PerCP</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Arial" pitchFamily="34" charset="0"/>
                          <a:cs typeface="Arial" pitchFamily="34" charset="0"/>
                        </a:rPr>
                        <a:t>PE-Cy7</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2">
                  <a:txBody>
                    <a:bodyPr/>
                    <a:lstStyle/>
                    <a:p>
                      <a:pPr algn="ctr"/>
                      <a:r>
                        <a:rPr lang="en-US" b="1" dirty="0" smtClean="0">
                          <a:solidFill>
                            <a:schemeClr val="bg1"/>
                          </a:solidFill>
                          <a:latin typeface="Arial" pitchFamily="34" charset="0"/>
                          <a:cs typeface="Arial" pitchFamily="34" charset="0"/>
                        </a:rPr>
                        <a:t>Red</a:t>
                      </a:r>
                    </a:p>
                    <a:p>
                      <a:pPr algn="ctr"/>
                      <a:r>
                        <a:rPr lang="en-US" b="1" dirty="0" smtClean="0">
                          <a:solidFill>
                            <a:schemeClr val="bg1"/>
                          </a:solidFill>
                          <a:latin typeface="Arial" pitchFamily="34" charset="0"/>
                          <a:cs typeface="Arial" pitchFamily="34" charset="0"/>
                        </a:rPr>
                        <a:t>(640 nm)</a:t>
                      </a:r>
                      <a:endParaRPr lang="en-US" b="1" dirty="0">
                        <a:solidFill>
                          <a:schemeClr val="bg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dirty="0" smtClean="0">
                          <a:latin typeface="Arial" pitchFamily="34" charset="0"/>
                          <a:cs typeface="Arial" pitchFamily="34" charset="0"/>
                        </a:rPr>
                        <a:t>APC, Alexa</a:t>
                      </a:r>
                      <a:r>
                        <a:rPr lang="en-US" baseline="0" dirty="0" smtClean="0">
                          <a:latin typeface="Arial" pitchFamily="34" charset="0"/>
                          <a:cs typeface="Arial" pitchFamily="34" charset="0"/>
                        </a:rPr>
                        <a:t> Fluor® 647</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Arial" pitchFamily="34" charset="0"/>
                          <a:cs typeface="Arial" pitchFamily="34" charset="0"/>
                        </a:rPr>
                        <a:t>APC-H7, APC-Cy7</a:t>
                      </a:r>
                      <a:endParaRPr lang="en-US"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727076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4" name="TextBox 3"/>
          <p:cNvSpPr txBox="1"/>
          <p:nvPr/>
        </p:nvSpPr>
        <p:spPr>
          <a:xfrm>
            <a:off x="533400" y="1340220"/>
            <a:ext cx="8458200" cy="5447645"/>
          </a:xfrm>
          <a:prstGeom prst="rect">
            <a:avLst/>
          </a:prstGeom>
          <a:noFill/>
        </p:spPr>
        <p:txBody>
          <a:bodyPr wrap="square" rtlCol="0">
            <a:spAutoFit/>
          </a:bodyPr>
          <a:lstStyle/>
          <a:p>
            <a:r>
              <a:rPr lang="en-US" sz="2000" dirty="0">
                <a:solidFill>
                  <a:srgbClr val="000099"/>
                </a:solidFill>
                <a:latin typeface="Arial" pitchFamily="34" charset="0"/>
                <a:cs typeface="Arial" pitchFamily="34" charset="0"/>
              </a:rPr>
              <a:t>The key to any final panel optimization is to focus on the critical populations of interest</a:t>
            </a:r>
            <a:r>
              <a:rPr lang="en-US" sz="2200" dirty="0" smtClean="0">
                <a:solidFill>
                  <a:srgbClr val="000099"/>
                </a:solidFill>
                <a:latin typeface="Arial" pitchFamily="34" charset="0"/>
                <a:cs typeface="Arial" pitchFamily="34" charset="0"/>
              </a:rPr>
              <a:t>.</a:t>
            </a:r>
            <a:endParaRPr lang="en-US" sz="2200" dirty="0">
              <a:solidFill>
                <a:srgbClr val="000099"/>
              </a:solidFill>
              <a:latin typeface="Arial" pitchFamily="34" charset="0"/>
              <a:cs typeface="Arial" pitchFamily="34" charset="0"/>
            </a:endParaRPr>
          </a:p>
          <a:p>
            <a:pPr marL="285750" indent="-285750">
              <a:lnSpc>
                <a:spcPts val="2800"/>
              </a:lnSpc>
              <a:buFont typeface="Arial" pitchFamily="34" charset="0"/>
              <a:buChar char="–"/>
            </a:pPr>
            <a:r>
              <a:rPr lang="en-US" dirty="0">
                <a:solidFill>
                  <a:srgbClr val="000099"/>
                </a:solidFill>
                <a:latin typeface="Arial" pitchFamily="34" charset="0"/>
                <a:cs typeface="Arial" pitchFamily="34" charset="0"/>
              </a:rPr>
              <a:t>The goal is to minimize loss of resolution due to spread from the fluorescence spillover of co-expressed </a:t>
            </a:r>
            <a:r>
              <a:rPr lang="en-US" dirty="0" smtClean="0">
                <a:solidFill>
                  <a:srgbClr val="000099"/>
                </a:solidFill>
                <a:latin typeface="Arial" pitchFamily="34" charset="0"/>
                <a:cs typeface="Arial" pitchFamily="34" charset="0"/>
              </a:rPr>
              <a:t>antigens.</a:t>
            </a:r>
          </a:p>
          <a:p>
            <a:pPr>
              <a:lnSpc>
                <a:spcPts val="2800"/>
              </a:lnSpc>
            </a:pPr>
            <a:r>
              <a:rPr lang="en-US" u="sng" dirty="0" smtClean="0">
                <a:solidFill>
                  <a:srgbClr val="000099"/>
                </a:solidFill>
                <a:latin typeface="Arial" pitchFamily="34" charset="0"/>
                <a:cs typeface="Arial" pitchFamily="34" charset="0"/>
              </a:rPr>
              <a:t>How </a:t>
            </a:r>
            <a:r>
              <a:rPr lang="en-US" u="sng" dirty="0">
                <a:solidFill>
                  <a:srgbClr val="000099"/>
                </a:solidFill>
                <a:latin typeface="Arial" pitchFamily="34" charset="0"/>
                <a:cs typeface="Arial" pitchFamily="34" charset="0"/>
              </a:rPr>
              <a:t>to avoid </a:t>
            </a:r>
            <a:r>
              <a:rPr lang="en-US" u="sng" dirty="0" smtClean="0">
                <a:solidFill>
                  <a:srgbClr val="000099"/>
                </a:solidFill>
                <a:latin typeface="Arial" pitchFamily="34" charset="0"/>
                <a:cs typeface="Arial" pitchFamily="34" charset="0"/>
              </a:rPr>
              <a:t>spectral spillover</a:t>
            </a:r>
          </a:p>
          <a:p>
            <a:pPr marL="285750" indent="-285750">
              <a:lnSpc>
                <a:spcPts val="2800"/>
              </a:lnSpc>
              <a:buFont typeface="Arial" pitchFamily="34" charset="0"/>
              <a:buChar char="–"/>
            </a:pPr>
            <a:r>
              <a:rPr lang="en-US" b="1" dirty="0">
                <a:solidFill>
                  <a:srgbClr val="FF6600"/>
                </a:solidFill>
                <a:latin typeface="Arial" pitchFamily="34" charset="0"/>
                <a:cs typeface="Arial" pitchFamily="34" charset="0"/>
              </a:rPr>
              <a:t>When antigens are co-expressed on a cell</a:t>
            </a:r>
          </a:p>
          <a:p>
            <a:pPr marL="742950" lvl="1" indent="-285750">
              <a:lnSpc>
                <a:spcPts val="2800"/>
              </a:lnSpc>
              <a:buFont typeface="Arial" pitchFamily="34" charset="0"/>
              <a:buChar char="•"/>
            </a:pPr>
            <a:r>
              <a:rPr lang="en-US" sz="1600" dirty="0" smtClean="0">
                <a:solidFill>
                  <a:srgbClr val="003399"/>
                </a:solidFill>
                <a:latin typeface="Arial" pitchFamily="34" charset="0"/>
                <a:cs typeface="Arial" pitchFamily="34" charset="0"/>
              </a:rPr>
              <a:t>Avoid </a:t>
            </a:r>
            <a:r>
              <a:rPr lang="en-US" sz="1600" dirty="0">
                <a:solidFill>
                  <a:srgbClr val="003399"/>
                </a:solidFill>
                <a:latin typeface="Arial" pitchFamily="34" charset="0"/>
                <a:cs typeface="Arial" pitchFamily="34" charset="0"/>
              </a:rPr>
              <a:t>significant spillover of a bright marker into a dim </a:t>
            </a:r>
            <a:r>
              <a:rPr lang="en-US" sz="1600" dirty="0" smtClean="0">
                <a:solidFill>
                  <a:srgbClr val="003399"/>
                </a:solidFill>
                <a:latin typeface="Arial" pitchFamily="34" charset="0"/>
                <a:cs typeface="Arial" pitchFamily="34" charset="0"/>
              </a:rPr>
              <a:t>marker.</a:t>
            </a:r>
          </a:p>
          <a:p>
            <a:pPr marL="742950" lvl="1" indent="-285750">
              <a:lnSpc>
                <a:spcPts val="2800"/>
              </a:lnSpc>
              <a:buFont typeface="Arial" pitchFamily="34" charset="0"/>
              <a:buChar char="•"/>
            </a:pPr>
            <a:r>
              <a:rPr lang="en-US" sz="1600" dirty="0" smtClean="0">
                <a:solidFill>
                  <a:srgbClr val="003399"/>
                </a:solidFill>
                <a:latin typeface="Arial" pitchFamily="34" charset="0"/>
                <a:cs typeface="Arial" pitchFamily="34" charset="0"/>
              </a:rPr>
              <a:t>Spread </a:t>
            </a:r>
            <a:r>
              <a:rPr lang="en-US" sz="1600" dirty="0">
                <a:solidFill>
                  <a:srgbClr val="003399"/>
                </a:solidFill>
                <a:latin typeface="Arial" pitchFamily="34" charset="0"/>
                <a:cs typeface="Arial" pitchFamily="34" charset="0"/>
              </a:rPr>
              <a:t>the antigens across as many lasers as </a:t>
            </a:r>
            <a:r>
              <a:rPr lang="en-US" sz="1600" dirty="0" smtClean="0">
                <a:solidFill>
                  <a:srgbClr val="003399"/>
                </a:solidFill>
                <a:latin typeface="Arial" pitchFamily="34" charset="0"/>
                <a:cs typeface="Arial" pitchFamily="34" charset="0"/>
              </a:rPr>
              <a:t>possible.</a:t>
            </a:r>
          </a:p>
          <a:p>
            <a:pPr marL="285750" indent="-285750">
              <a:lnSpc>
                <a:spcPts val="2800"/>
              </a:lnSpc>
              <a:buFont typeface="Arial" pitchFamily="34" charset="0"/>
              <a:buChar char="–"/>
            </a:pPr>
            <a:r>
              <a:rPr lang="en-US" b="1" dirty="0" smtClean="0">
                <a:solidFill>
                  <a:srgbClr val="FF6600"/>
                </a:solidFill>
                <a:latin typeface="Arial" pitchFamily="34" charset="0"/>
                <a:cs typeface="Arial" pitchFamily="34" charset="0"/>
              </a:rPr>
              <a:t>Fluorochromes </a:t>
            </a:r>
            <a:r>
              <a:rPr lang="en-US" b="1" dirty="0">
                <a:solidFill>
                  <a:srgbClr val="FF6600"/>
                </a:solidFill>
                <a:latin typeface="Arial" pitchFamily="34" charset="0"/>
                <a:cs typeface="Arial" pitchFamily="34" charset="0"/>
              </a:rPr>
              <a:t>that are excited by more than one laser </a:t>
            </a:r>
            <a:r>
              <a:rPr lang="en-US" b="1" dirty="0" smtClean="0">
                <a:solidFill>
                  <a:srgbClr val="FF6600"/>
                </a:solidFill>
                <a:latin typeface="Arial" pitchFamily="34" charset="0"/>
                <a:cs typeface="Arial" pitchFamily="34" charset="0"/>
              </a:rPr>
              <a:t/>
            </a:r>
            <a:br>
              <a:rPr lang="en-US" b="1" dirty="0" smtClean="0">
                <a:solidFill>
                  <a:srgbClr val="FF6600"/>
                </a:solidFill>
                <a:latin typeface="Arial" pitchFamily="34" charset="0"/>
                <a:cs typeface="Arial" pitchFamily="34" charset="0"/>
              </a:rPr>
            </a:br>
            <a:r>
              <a:rPr lang="en-US" b="1" dirty="0" smtClean="0">
                <a:solidFill>
                  <a:srgbClr val="FF6600"/>
                </a:solidFill>
                <a:latin typeface="Arial" pitchFamily="34" charset="0"/>
                <a:cs typeface="Arial" pitchFamily="34" charset="0"/>
              </a:rPr>
              <a:t>cause </a:t>
            </a:r>
            <a:r>
              <a:rPr lang="en-US" b="1" dirty="0">
                <a:solidFill>
                  <a:srgbClr val="FF6600"/>
                </a:solidFill>
                <a:latin typeface="Arial" pitchFamily="34" charset="0"/>
                <a:cs typeface="Arial" pitchFamily="34" charset="0"/>
              </a:rPr>
              <a:t>high </a:t>
            </a:r>
            <a:r>
              <a:rPr lang="en-US" b="1" dirty="0" smtClean="0">
                <a:solidFill>
                  <a:srgbClr val="FF6600"/>
                </a:solidFill>
                <a:latin typeface="Arial" pitchFamily="34" charset="0"/>
                <a:cs typeface="Arial" pitchFamily="34" charset="0"/>
              </a:rPr>
              <a:t>spillover</a:t>
            </a:r>
            <a:r>
              <a:rPr lang="en-US" b="1" dirty="0">
                <a:solidFill>
                  <a:srgbClr val="FF6600"/>
                </a:solidFill>
                <a:latin typeface="Arial" pitchFamily="34" charset="0"/>
                <a:cs typeface="Arial" pitchFamily="34" charset="0"/>
              </a:rPr>
              <a:t>.</a:t>
            </a:r>
          </a:p>
          <a:p>
            <a:pPr marL="742950" lvl="1" indent="-285750">
              <a:lnSpc>
                <a:spcPts val="2800"/>
              </a:lnSpc>
              <a:buFont typeface="Arial" pitchFamily="34" charset="0"/>
              <a:buChar char="•"/>
            </a:pPr>
            <a:r>
              <a:rPr lang="en-US" sz="1600" dirty="0" err="1" smtClean="0">
                <a:solidFill>
                  <a:srgbClr val="003399"/>
                </a:solidFill>
                <a:latin typeface="Arial" pitchFamily="34" charset="0"/>
                <a:cs typeface="Arial" pitchFamily="34" charset="0"/>
              </a:rPr>
              <a:t>A</a:t>
            </a:r>
            <a:r>
              <a:rPr lang="en-US" sz="1600" dirty="0" err="1">
                <a:solidFill>
                  <a:srgbClr val="003399"/>
                </a:solidFill>
                <a:latin typeface="Arial" pitchFamily="34" charset="0"/>
                <a:cs typeface="Arial" pitchFamily="34" charset="0"/>
              </a:rPr>
              <a:t>mCyan</a:t>
            </a:r>
            <a:r>
              <a:rPr lang="en-US" sz="1600" dirty="0">
                <a:solidFill>
                  <a:srgbClr val="003399"/>
                </a:solidFill>
                <a:latin typeface="Arial" pitchFamily="34" charset="0"/>
                <a:cs typeface="Arial" pitchFamily="34" charset="0"/>
              </a:rPr>
              <a:t> excited by the violet and blue lasers spills into the FITC detector.</a:t>
            </a:r>
          </a:p>
          <a:p>
            <a:pPr marL="742950" lvl="1" indent="-285750">
              <a:lnSpc>
                <a:spcPts val="2800"/>
              </a:lnSpc>
              <a:buFont typeface="Arial" pitchFamily="34" charset="0"/>
              <a:buChar char="•"/>
            </a:pPr>
            <a:r>
              <a:rPr lang="en-US" sz="1600" dirty="0">
                <a:solidFill>
                  <a:srgbClr val="003399"/>
                </a:solidFill>
                <a:latin typeface="Arial" pitchFamily="34" charset="0"/>
                <a:cs typeface="Arial" pitchFamily="34" charset="0"/>
              </a:rPr>
              <a:t>PE-Cy5 excited by the blue and red lasers spills into APC </a:t>
            </a:r>
            <a:r>
              <a:rPr lang="en-US" sz="1600" dirty="0" smtClean="0">
                <a:solidFill>
                  <a:srgbClr val="003399"/>
                </a:solidFill>
                <a:latin typeface="Arial" pitchFamily="34" charset="0"/>
                <a:cs typeface="Arial" pitchFamily="34" charset="0"/>
              </a:rPr>
              <a:t>detector.</a:t>
            </a:r>
            <a:endParaRPr lang="en-US" sz="1600" dirty="0">
              <a:solidFill>
                <a:srgbClr val="003399"/>
              </a:solidFill>
              <a:latin typeface="Arial" pitchFamily="34" charset="0"/>
              <a:cs typeface="Arial" pitchFamily="34" charset="0"/>
            </a:endParaRPr>
          </a:p>
          <a:p>
            <a:pPr marL="285750" indent="-285750">
              <a:lnSpc>
                <a:spcPts val="2800"/>
              </a:lnSpc>
              <a:buFont typeface="Arial" pitchFamily="34" charset="0"/>
              <a:buChar char="–"/>
            </a:pPr>
            <a:r>
              <a:rPr lang="en-US" b="1" dirty="0">
                <a:solidFill>
                  <a:srgbClr val="FF6600"/>
                </a:solidFill>
                <a:latin typeface="Arial" pitchFamily="34" charset="0"/>
                <a:cs typeface="Arial" pitchFamily="34" charset="0"/>
              </a:rPr>
              <a:t>Considerations for </a:t>
            </a:r>
            <a:r>
              <a:rPr lang="en-US" b="1" dirty="0" smtClean="0">
                <a:solidFill>
                  <a:srgbClr val="FF6600"/>
                </a:solidFill>
                <a:latin typeface="Arial" pitchFamily="34" charset="0"/>
                <a:cs typeface="Arial" pitchFamily="34" charset="0"/>
              </a:rPr>
              <a:t>tandem dyes</a:t>
            </a:r>
            <a:endParaRPr lang="en-US" b="1" dirty="0">
              <a:solidFill>
                <a:srgbClr val="FF6600"/>
              </a:solidFill>
              <a:latin typeface="Arial" pitchFamily="34" charset="0"/>
              <a:cs typeface="Arial" pitchFamily="34" charset="0"/>
            </a:endParaRPr>
          </a:p>
          <a:p>
            <a:pPr marL="742950" lvl="1" indent="-285750">
              <a:lnSpc>
                <a:spcPts val="2000"/>
              </a:lnSpc>
              <a:buFont typeface="Arial" pitchFamily="34" charset="0"/>
              <a:buChar char="•"/>
            </a:pPr>
            <a:r>
              <a:rPr lang="en-US" sz="1600" dirty="0" smtClean="0">
                <a:solidFill>
                  <a:srgbClr val="003399"/>
                </a:solidFill>
                <a:latin typeface="Arial" pitchFamily="34" charset="0"/>
                <a:cs typeface="Arial" pitchFamily="34" charset="0"/>
              </a:rPr>
              <a:t>Take </a:t>
            </a:r>
            <a:r>
              <a:rPr lang="en-US" sz="1600" dirty="0">
                <a:solidFill>
                  <a:srgbClr val="003399"/>
                </a:solidFill>
                <a:latin typeface="Arial" pitchFamily="34" charset="0"/>
                <a:cs typeface="Arial" pitchFamily="34" charset="0"/>
              </a:rPr>
              <a:t>into consideration residual donor </a:t>
            </a:r>
            <a:r>
              <a:rPr lang="en-US" sz="1600" dirty="0" smtClean="0">
                <a:solidFill>
                  <a:srgbClr val="003399"/>
                </a:solidFill>
                <a:latin typeface="Arial" pitchFamily="34" charset="0"/>
                <a:cs typeface="Arial" pitchFamily="34" charset="0"/>
              </a:rPr>
              <a:t>emission.</a:t>
            </a:r>
            <a:endParaRPr lang="en-US" sz="1600" dirty="0">
              <a:solidFill>
                <a:srgbClr val="003399"/>
              </a:solidFill>
              <a:latin typeface="Arial" pitchFamily="34" charset="0"/>
              <a:cs typeface="Arial" pitchFamily="34" charset="0"/>
            </a:endParaRPr>
          </a:p>
          <a:p>
            <a:pPr marL="742950" lvl="1" indent="-285750">
              <a:buFont typeface="Arial" pitchFamily="34" charset="0"/>
              <a:buChar char="–"/>
            </a:pPr>
            <a:endParaRPr lang="en-US" sz="2000" dirty="0">
              <a:solidFill>
                <a:srgbClr val="000099"/>
              </a:solidFill>
              <a:latin typeface="Arial" pitchFamily="34" charset="0"/>
              <a:cs typeface="Arial" pitchFamily="34" charset="0"/>
            </a:endParaRPr>
          </a:p>
        </p:txBody>
      </p:sp>
    </p:spTree>
    <p:extLst>
      <p:ext uri="{BB962C8B-B14F-4D97-AF65-F5344CB8AC3E}">
        <p14:creationId xmlns:p14="http://schemas.microsoft.com/office/powerpoint/2010/main" val="3876223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2161264861"/>
              </p:ext>
            </p:extLst>
          </p:nvPr>
        </p:nvGraphicFramePr>
        <p:xfrm>
          <a:off x="381000" y="1447800"/>
          <a:ext cx="584407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1645920" y="381000"/>
            <a:ext cx="7269480" cy="914400"/>
          </a:xfrm>
        </p:spPr>
        <p:txBody>
          <a:bodyPr/>
          <a:lstStyle/>
          <a:p>
            <a:r>
              <a:rPr lang="en-US" dirty="0" smtClean="0"/>
              <a:t>Evolution of Fluorochromes</a:t>
            </a:r>
            <a:endParaRPr lang="en-US" dirty="0"/>
          </a:p>
        </p:txBody>
      </p:sp>
      <p:sp>
        <p:nvSpPr>
          <p:cNvPr id="53" name="Rectangle 52"/>
          <p:cNvSpPr/>
          <p:nvPr/>
        </p:nvSpPr>
        <p:spPr>
          <a:xfrm>
            <a:off x="6096000" y="2080427"/>
            <a:ext cx="2971800" cy="2643973"/>
          </a:xfrm>
          <a:prstGeom prst="rect">
            <a:avLst/>
          </a:prstGeom>
        </p:spPr>
        <p:txBody>
          <a:bodyPr vert="horz" lIns="91440" tIns="45720" rIns="91440" bIns="45720" rtlCol="0">
            <a:noAutofit/>
          </a:bodyPr>
          <a:lstStyle/>
          <a:p>
            <a:pPr marL="342900" indent="-342900">
              <a:spcBef>
                <a:spcPct val="20000"/>
              </a:spcBef>
              <a:buFont typeface="Arial" pitchFamily="34" charset="0"/>
              <a:buChar char="•"/>
            </a:pPr>
            <a:r>
              <a:rPr lang="en-US" sz="1600" dirty="0">
                <a:solidFill>
                  <a:srgbClr val="000099"/>
                </a:solidFill>
                <a:latin typeface="Arial" pitchFamily="34" charset="0"/>
                <a:cs typeface="Arial" pitchFamily="34" charset="0"/>
              </a:rPr>
              <a:t>367 CD </a:t>
            </a:r>
            <a:r>
              <a:rPr lang="en-US" sz="1600" dirty="0" smtClean="0">
                <a:solidFill>
                  <a:srgbClr val="000099"/>
                </a:solidFill>
                <a:latin typeface="Arial" pitchFamily="34" charset="0"/>
                <a:cs typeface="Arial" pitchFamily="34" charset="0"/>
              </a:rPr>
              <a:t>markers</a:t>
            </a:r>
          </a:p>
          <a:p>
            <a:pPr marL="342900" indent="-342900">
              <a:spcBef>
                <a:spcPct val="20000"/>
              </a:spcBef>
              <a:buFont typeface="Arial" pitchFamily="34" charset="0"/>
              <a:buChar char="•"/>
            </a:pPr>
            <a:r>
              <a:rPr lang="en-US" sz="1600" dirty="0" smtClean="0">
                <a:solidFill>
                  <a:srgbClr val="000099"/>
                </a:solidFill>
                <a:latin typeface="Arial" pitchFamily="34" charset="0"/>
                <a:cs typeface="Arial" pitchFamily="34" charset="0"/>
              </a:rPr>
              <a:t>Intracellular proteins</a:t>
            </a:r>
          </a:p>
          <a:p>
            <a:pPr marL="800100" lvl="1" indent="-342900">
              <a:spcBef>
                <a:spcPct val="20000"/>
              </a:spcBef>
              <a:buFont typeface="Arial" pitchFamily="34" charset="0"/>
              <a:buChar char="•"/>
            </a:pPr>
            <a:r>
              <a:rPr lang="en-US" sz="1600" dirty="0" smtClean="0">
                <a:solidFill>
                  <a:srgbClr val="000099"/>
                </a:solidFill>
                <a:latin typeface="Arial" pitchFamily="34" charset="0"/>
                <a:cs typeface="Arial" pitchFamily="34" charset="0"/>
              </a:rPr>
              <a:t>Cytokines</a:t>
            </a:r>
          </a:p>
          <a:p>
            <a:pPr marL="800100" lvl="1" indent="-342900">
              <a:spcBef>
                <a:spcPct val="20000"/>
              </a:spcBef>
              <a:buFont typeface="Arial" pitchFamily="34" charset="0"/>
              <a:buChar char="•"/>
            </a:pPr>
            <a:r>
              <a:rPr lang="en-US" sz="1600" dirty="0" smtClean="0">
                <a:solidFill>
                  <a:srgbClr val="000099"/>
                </a:solidFill>
                <a:latin typeface="Arial" pitchFamily="34" charset="0"/>
                <a:cs typeface="Arial" pitchFamily="34" charset="0"/>
              </a:rPr>
              <a:t>Cell signaling</a:t>
            </a:r>
          </a:p>
          <a:p>
            <a:pPr marL="800100" lvl="1" indent="-342900">
              <a:spcBef>
                <a:spcPct val="20000"/>
              </a:spcBef>
              <a:buFont typeface="Arial" pitchFamily="34" charset="0"/>
              <a:buChar char="•"/>
            </a:pPr>
            <a:r>
              <a:rPr lang="en-US" sz="1600" dirty="0" smtClean="0">
                <a:solidFill>
                  <a:srgbClr val="000099"/>
                </a:solidFill>
                <a:latin typeface="Arial" pitchFamily="34" charset="0"/>
                <a:cs typeface="Arial" pitchFamily="34" charset="0"/>
              </a:rPr>
              <a:t>Transcription factors</a:t>
            </a:r>
          </a:p>
          <a:p>
            <a:pPr marL="800100" lvl="1" indent="-342900">
              <a:spcBef>
                <a:spcPct val="20000"/>
              </a:spcBef>
              <a:buFont typeface="Arial" pitchFamily="34" charset="0"/>
              <a:buChar char="•"/>
            </a:pPr>
            <a:r>
              <a:rPr lang="en-US" sz="1600" dirty="0" err="1" smtClean="0">
                <a:solidFill>
                  <a:srgbClr val="000099"/>
                </a:solidFill>
                <a:latin typeface="Arial" pitchFamily="34" charset="0"/>
                <a:cs typeface="Arial" pitchFamily="34" charset="0"/>
              </a:rPr>
              <a:t>Phosphoproteins</a:t>
            </a:r>
            <a:endParaRPr lang="en-US" sz="1600" dirty="0" smtClean="0">
              <a:solidFill>
                <a:srgbClr val="000099"/>
              </a:solidFill>
              <a:latin typeface="Arial" pitchFamily="34" charset="0"/>
              <a:cs typeface="Arial" pitchFamily="34" charset="0"/>
            </a:endParaRPr>
          </a:p>
          <a:p>
            <a:pPr marL="342900" indent="-342900">
              <a:spcBef>
                <a:spcPct val="20000"/>
              </a:spcBef>
              <a:buFont typeface="Arial" pitchFamily="34" charset="0"/>
              <a:buChar char="•"/>
            </a:pPr>
            <a:r>
              <a:rPr lang="en-US" sz="1600" dirty="0" smtClean="0">
                <a:solidFill>
                  <a:srgbClr val="000099"/>
                </a:solidFill>
                <a:latin typeface="Arial" pitchFamily="34" charset="0"/>
                <a:cs typeface="Arial" pitchFamily="34" charset="0"/>
              </a:rPr>
              <a:t>Availability of fluorochromes has driven major advances in flow cytometry</a:t>
            </a:r>
          </a:p>
          <a:p>
            <a:pPr>
              <a:spcBef>
                <a:spcPct val="20000"/>
              </a:spcBef>
            </a:pPr>
            <a:endParaRPr lang="en-US" sz="1600" dirty="0">
              <a:solidFill>
                <a:srgbClr val="000099"/>
              </a:solidFill>
              <a:latin typeface="Arial" pitchFamily="34" charset="0"/>
              <a:cs typeface="Arial" pitchFamily="34" charset="0"/>
            </a:endParaRPr>
          </a:p>
          <a:p>
            <a:pPr>
              <a:spcBef>
                <a:spcPct val="20000"/>
              </a:spcBef>
            </a:pPr>
            <a:endParaRPr lang="en-US" sz="1600" dirty="0">
              <a:solidFill>
                <a:srgbClr val="000099"/>
              </a:solidFill>
              <a:latin typeface="Arial" pitchFamily="34" charset="0"/>
              <a:cs typeface="Arial" pitchFamily="34" charset="0"/>
            </a:endParaRPr>
          </a:p>
        </p:txBody>
      </p:sp>
      <p:sp>
        <p:nvSpPr>
          <p:cNvPr id="2" name="TextBox 1"/>
          <p:cNvSpPr txBox="1"/>
          <p:nvPr/>
        </p:nvSpPr>
        <p:spPr>
          <a:xfrm>
            <a:off x="1262544" y="4577834"/>
            <a:ext cx="1466850" cy="338554"/>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Organic Dyes</a:t>
            </a:r>
            <a:endParaRPr lang="en-US" sz="1600" dirty="0">
              <a:latin typeface="Arial" panose="020B0604020202020204" pitchFamily="34" charset="0"/>
              <a:cs typeface="Arial" panose="020B0604020202020204" pitchFamily="34" charset="0"/>
            </a:endParaRPr>
          </a:p>
        </p:txBody>
      </p:sp>
      <p:sp>
        <p:nvSpPr>
          <p:cNvPr id="3" name="Rectangle 2"/>
          <p:cNvSpPr/>
          <p:nvPr/>
        </p:nvSpPr>
        <p:spPr>
          <a:xfrm>
            <a:off x="1272069" y="4876800"/>
            <a:ext cx="1466850" cy="2817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177319" y="1897049"/>
            <a:ext cx="533400" cy="9564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843694" y="4621613"/>
            <a:ext cx="533400" cy="2817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548294" y="4267200"/>
            <a:ext cx="1752600" cy="338554"/>
          </a:xfrm>
          <a:prstGeom prst="rect">
            <a:avLst/>
          </a:prstGeom>
          <a:noFill/>
        </p:spPr>
        <p:txBody>
          <a:bodyPr wrap="square" rtlCol="0">
            <a:spAutoFit/>
          </a:bodyPr>
          <a:lstStyle/>
          <a:p>
            <a:pPr algn="ctr"/>
            <a:r>
              <a:rPr lang="en-US" sz="1600" dirty="0" err="1" smtClean="0">
                <a:latin typeface="Arial" panose="020B0604020202020204" pitchFamily="34" charset="0"/>
                <a:cs typeface="Arial" panose="020B0604020202020204" pitchFamily="34" charset="0"/>
              </a:rPr>
              <a:t>Phycobiliproteins</a:t>
            </a:r>
            <a:endParaRPr lang="en-US" sz="1600" dirty="0">
              <a:latin typeface="Arial" panose="020B0604020202020204" pitchFamily="34" charset="0"/>
              <a:cs typeface="Arial" panose="020B0604020202020204" pitchFamily="34" charset="0"/>
            </a:endParaRPr>
          </a:p>
        </p:txBody>
      </p:sp>
      <p:sp>
        <p:nvSpPr>
          <p:cNvPr id="26" name="Rectangle 25"/>
          <p:cNvSpPr/>
          <p:nvPr/>
        </p:nvSpPr>
        <p:spPr>
          <a:xfrm>
            <a:off x="3453294" y="3657601"/>
            <a:ext cx="762000" cy="9564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310294" y="3606225"/>
            <a:ext cx="1752600" cy="584775"/>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Tandems</a:t>
            </a:r>
          </a:p>
          <a:p>
            <a:pPr algn="ctr"/>
            <a:r>
              <a:rPr lang="en-US" sz="1600" dirty="0" smtClean="0">
                <a:latin typeface="Arial" panose="020B0604020202020204" pitchFamily="34" charset="0"/>
                <a:cs typeface="Arial" panose="020B0604020202020204" pitchFamily="34" charset="0"/>
              </a:rPr>
              <a:t>(protein)</a:t>
            </a:r>
            <a:endParaRPr lang="en-US" sz="1600" dirty="0">
              <a:latin typeface="Arial" panose="020B0604020202020204" pitchFamily="34" charset="0"/>
              <a:cs typeface="Arial" panose="020B0604020202020204" pitchFamily="34" charset="0"/>
            </a:endParaRPr>
          </a:p>
        </p:txBody>
      </p:sp>
      <p:sp>
        <p:nvSpPr>
          <p:cNvPr id="27" name="Rectangle 26"/>
          <p:cNvSpPr/>
          <p:nvPr/>
        </p:nvSpPr>
        <p:spPr>
          <a:xfrm>
            <a:off x="4291494" y="2844000"/>
            <a:ext cx="533400" cy="9564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072294" y="2895600"/>
            <a:ext cx="1752600" cy="338554"/>
          </a:xfrm>
          <a:prstGeom prst="rect">
            <a:avLst/>
          </a:prstGeom>
          <a:noFill/>
        </p:spPr>
        <p:txBody>
          <a:bodyPr wrap="square" rtlCol="0">
            <a:spAutoFit/>
          </a:bodyPr>
          <a:lstStyle/>
          <a:p>
            <a:pPr algn="ctr"/>
            <a:r>
              <a:rPr lang="en-US" sz="1600" dirty="0" err="1" smtClean="0">
                <a:latin typeface="Arial" panose="020B0604020202020204" pitchFamily="34" charset="0"/>
                <a:cs typeface="Arial" panose="020B0604020202020204" pitchFamily="34" charset="0"/>
              </a:rPr>
              <a:t>Qdots</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
        <p:nvSpPr>
          <p:cNvPr id="28" name="Rectangle 27"/>
          <p:cNvSpPr/>
          <p:nvPr/>
        </p:nvSpPr>
        <p:spPr>
          <a:xfrm>
            <a:off x="5053494" y="2867025"/>
            <a:ext cx="533400" cy="904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204449" y="2057400"/>
            <a:ext cx="1306245" cy="584775"/>
          </a:xfrm>
          <a:prstGeom prst="rect">
            <a:avLst/>
          </a:prstGeom>
          <a:noFill/>
        </p:spPr>
        <p:txBody>
          <a:bodyPr wrap="square" rtlCol="0">
            <a:spAutoFit/>
          </a:bodyPr>
          <a:lstStyle/>
          <a:p>
            <a:pPr algn="ctr"/>
            <a:r>
              <a:rPr lang="en-US" sz="1600" dirty="0" err="1">
                <a:latin typeface="Arial" panose="020B0604020202020204" pitchFamily="34" charset="0"/>
                <a:cs typeface="Arial" panose="020B0604020202020204" pitchFamily="34" charset="0"/>
              </a:rPr>
              <a:t>Sirigen</a:t>
            </a:r>
            <a:r>
              <a:rPr lang="en-US" sz="1600" dirty="0">
                <a:latin typeface="Arial" panose="020B0604020202020204" pitchFamily="34" charset="0"/>
                <a:cs typeface="Arial" panose="020B0604020202020204" pitchFamily="34" charset="0"/>
              </a:rPr>
              <a:t> </a:t>
            </a:r>
          </a:p>
          <a:p>
            <a:pPr algn="ctr"/>
            <a:r>
              <a:rPr lang="en-US" sz="1600" dirty="0" smtClean="0">
                <a:latin typeface="Arial" panose="020B0604020202020204" pitchFamily="34" charset="0"/>
                <a:cs typeface="Arial" panose="020B0604020202020204" pitchFamily="34" charset="0"/>
              </a:rPr>
              <a:t>polymers</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332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xit"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0" grpId="0" animBg="1"/>
      <p:bldP spid="25" grpId="0" animBg="1"/>
      <p:bldP spid="14" grpId="0"/>
      <p:bldP spid="26" grpId="0" animBg="1"/>
      <p:bldP spid="15" grpId="0"/>
      <p:bldP spid="27" grpId="0" animBg="1"/>
      <p:bldP spid="16" grpId="0"/>
      <p:bldP spid="28" grpId="0" animBg="1"/>
      <p:bldP spid="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t>Minimizing Spillover Effects </a:t>
            </a:r>
            <a:r>
              <a:rPr lang="en-US" dirty="0"/>
              <a:t>I</a:t>
            </a:r>
            <a:r>
              <a:rPr lang="en-US" dirty="0" smtClean="0"/>
              <a:t>nto the Population of Interest</a:t>
            </a:r>
            <a:endParaRPr lang="en-US" dirty="0"/>
          </a:p>
        </p:txBody>
      </p:sp>
      <p:grpSp>
        <p:nvGrpSpPr>
          <p:cNvPr id="67" name="Group 66"/>
          <p:cNvGrpSpPr>
            <a:grpSpLocks/>
          </p:cNvGrpSpPr>
          <p:nvPr/>
        </p:nvGrpSpPr>
        <p:grpSpPr bwMode="auto">
          <a:xfrm>
            <a:off x="2081213" y="1568450"/>
            <a:ext cx="4178300" cy="401638"/>
            <a:chOff x="2080791" y="1568450"/>
            <a:chExt cx="4178531" cy="401782"/>
          </a:xfrm>
        </p:grpSpPr>
        <p:sp>
          <p:nvSpPr>
            <p:cNvPr id="68" name="Oval 67"/>
            <p:cNvSpPr/>
            <p:nvPr/>
          </p:nvSpPr>
          <p:spPr bwMode="auto">
            <a:xfrm>
              <a:off x="5054342" y="1568450"/>
              <a:ext cx="1204980" cy="401782"/>
            </a:xfrm>
            <a:prstGeom prst="ellipse">
              <a:avLst/>
            </a:prstGeom>
            <a:solidFill>
              <a:schemeClr val="accent5">
                <a:lumMod val="60000"/>
                <a:lumOff val="40000"/>
              </a:schemeClr>
            </a:solidFill>
            <a:ln w="19050" cap="flat" cmpd="sng" algn="ctr">
              <a:solidFill>
                <a:schemeClr val="accent5">
                  <a:lumMod val="75000"/>
                </a:schemeClr>
              </a:solidFill>
              <a:prstDash val="solid"/>
              <a:headEnd type="none" w="med" len="med"/>
              <a:tailEnd type="none" w="med" len="med"/>
            </a:ln>
            <a:effectLst/>
          </p:spPr>
          <p:txBody>
            <a:bodyPr/>
            <a:lstStyle/>
            <a:p>
              <a:pPr>
                <a:spcBef>
                  <a:spcPct val="0"/>
                </a:spcBef>
                <a:defRPr/>
              </a:pPr>
              <a:endParaRPr lang="en-US" sz="2000" kern="0">
                <a:solidFill>
                  <a:srgbClr val="FFFFFF"/>
                </a:solidFill>
                <a:latin typeface="Arial"/>
              </a:endParaRPr>
            </a:p>
          </p:txBody>
        </p:sp>
        <p:sp>
          <p:nvSpPr>
            <p:cNvPr id="69" name="TextBox 3"/>
            <p:cNvSpPr txBox="1">
              <a:spLocks noChangeArrowheads="1"/>
            </p:cNvSpPr>
            <p:nvPr/>
          </p:nvSpPr>
          <p:spPr bwMode="auto">
            <a:xfrm>
              <a:off x="5053977" y="1591417"/>
              <a:ext cx="12053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20000"/>
                </a:spcBef>
                <a:spcAft>
                  <a:spcPct val="0"/>
                </a:spcAft>
                <a:buClr>
                  <a:srgbClr val="FF4F00"/>
                </a:buClr>
                <a:buChar char="•"/>
                <a:defRPr sz="2400">
                  <a:solidFill>
                    <a:schemeClr val="tx1"/>
                  </a:solidFill>
                  <a:latin typeface="Arial" charset="0"/>
                </a:defRPr>
              </a:lvl6pPr>
              <a:lvl7pPr marL="2971800" indent="-228600" eaLnBrk="0" fontAlgn="base" hangingPunct="0">
                <a:spcBef>
                  <a:spcPct val="20000"/>
                </a:spcBef>
                <a:spcAft>
                  <a:spcPct val="0"/>
                </a:spcAft>
                <a:buClr>
                  <a:srgbClr val="FF4F00"/>
                </a:buClr>
                <a:buChar char="•"/>
                <a:defRPr sz="2400">
                  <a:solidFill>
                    <a:schemeClr val="tx1"/>
                  </a:solidFill>
                  <a:latin typeface="Arial" charset="0"/>
                </a:defRPr>
              </a:lvl7pPr>
              <a:lvl8pPr marL="3429000" indent="-228600" eaLnBrk="0" fontAlgn="base" hangingPunct="0">
                <a:spcBef>
                  <a:spcPct val="20000"/>
                </a:spcBef>
                <a:spcAft>
                  <a:spcPct val="0"/>
                </a:spcAft>
                <a:buClr>
                  <a:srgbClr val="FF4F00"/>
                </a:buClr>
                <a:buChar char="•"/>
                <a:defRPr sz="2400">
                  <a:solidFill>
                    <a:schemeClr val="tx1"/>
                  </a:solidFill>
                  <a:latin typeface="Arial" charset="0"/>
                </a:defRPr>
              </a:lvl8pPr>
              <a:lvl9pPr marL="3886200" indent="-228600" eaLnBrk="0" fontAlgn="base" hangingPunct="0">
                <a:spcBef>
                  <a:spcPct val="20000"/>
                </a:spcBef>
                <a:spcAft>
                  <a:spcPct val="0"/>
                </a:spcAft>
                <a:buClr>
                  <a:srgbClr val="FF4F00"/>
                </a:buClr>
                <a:buChar char="•"/>
                <a:defRPr sz="2400">
                  <a:solidFill>
                    <a:schemeClr val="tx1"/>
                  </a:solidFill>
                  <a:latin typeface="Arial" charset="0"/>
                </a:defRPr>
              </a:lvl9pPr>
            </a:lstStyle>
            <a:p>
              <a:pPr algn="ctr">
                <a:spcBef>
                  <a:spcPct val="0"/>
                </a:spcBef>
              </a:pPr>
              <a:r>
                <a:rPr lang="en-US" sz="1400" b="1">
                  <a:solidFill>
                    <a:srgbClr val="FFFFFF"/>
                  </a:solidFill>
                  <a:latin typeface="Calibri" pitchFamily="34" charset="0"/>
                </a:rPr>
                <a:t>MARKER B</a:t>
              </a:r>
            </a:p>
          </p:txBody>
        </p:sp>
        <p:sp>
          <p:nvSpPr>
            <p:cNvPr id="70" name="Oval 69"/>
            <p:cNvSpPr/>
            <p:nvPr/>
          </p:nvSpPr>
          <p:spPr bwMode="auto">
            <a:xfrm>
              <a:off x="2080791" y="1568450"/>
              <a:ext cx="1204979" cy="401782"/>
            </a:xfrm>
            <a:prstGeom prst="ellipse">
              <a:avLst/>
            </a:prstGeom>
            <a:solidFill>
              <a:schemeClr val="accent5">
                <a:lumMod val="60000"/>
                <a:lumOff val="40000"/>
              </a:schemeClr>
            </a:solidFill>
            <a:ln w="19050" cap="flat" cmpd="sng" algn="ctr">
              <a:solidFill>
                <a:schemeClr val="accent5">
                  <a:lumMod val="75000"/>
                </a:schemeClr>
              </a:solidFill>
              <a:prstDash val="solid"/>
              <a:headEnd type="none" w="med" len="med"/>
              <a:tailEnd type="none" w="med" len="med"/>
            </a:ln>
            <a:effectLst/>
          </p:spPr>
          <p:txBody>
            <a:bodyPr/>
            <a:lstStyle/>
            <a:p>
              <a:pPr>
                <a:spcBef>
                  <a:spcPct val="0"/>
                </a:spcBef>
                <a:defRPr/>
              </a:pPr>
              <a:endParaRPr lang="en-US" sz="2000" kern="0">
                <a:solidFill>
                  <a:srgbClr val="FFFFFF"/>
                </a:solidFill>
                <a:latin typeface="Arial"/>
              </a:endParaRPr>
            </a:p>
          </p:txBody>
        </p:sp>
        <p:sp>
          <p:nvSpPr>
            <p:cNvPr id="71" name="TextBox 141"/>
            <p:cNvSpPr txBox="1">
              <a:spLocks noChangeArrowheads="1"/>
            </p:cNvSpPr>
            <p:nvPr/>
          </p:nvSpPr>
          <p:spPr bwMode="auto">
            <a:xfrm>
              <a:off x="2080791" y="1591417"/>
              <a:ext cx="12053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20000"/>
                </a:spcBef>
                <a:spcAft>
                  <a:spcPct val="0"/>
                </a:spcAft>
                <a:buClr>
                  <a:srgbClr val="FF4F00"/>
                </a:buClr>
                <a:buChar char="•"/>
                <a:defRPr sz="2400">
                  <a:solidFill>
                    <a:schemeClr val="tx1"/>
                  </a:solidFill>
                  <a:latin typeface="Arial" charset="0"/>
                </a:defRPr>
              </a:lvl6pPr>
              <a:lvl7pPr marL="2971800" indent="-228600" eaLnBrk="0" fontAlgn="base" hangingPunct="0">
                <a:spcBef>
                  <a:spcPct val="20000"/>
                </a:spcBef>
                <a:spcAft>
                  <a:spcPct val="0"/>
                </a:spcAft>
                <a:buClr>
                  <a:srgbClr val="FF4F00"/>
                </a:buClr>
                <a:buChar char="•"/>
                <a:defRPr sz="2400">
                  <a:solidFill>
                    <a:schemeClr val="tx1"/>
                  </a:solidFill>
                  <a:latin typeface="Arial" charset="0"/>
                </a:defRPr>
              </a:lvl7pPr>
              <a:lvl8pPr marL="3429000" indent="-228600" eaLnBrk="0" fontAlgn="base" hangingPunct="0">
                <a:spcBef>
                  <a:spcPct val="20000"/>
                </a:spcBef>
                <a:spcAft>
                  <a:spcPct val="0"/>
                </a:spcAft>
                <a:buClr>
                  <a:srgbClr val="FF4F00"/>
                </a:buClr>
                <a:buChar char="•"/>
                <a:defRPr sz="2400">
                  <a:solidFill>
                    <a:schemeClr val="tx1"/>
                  </a:solidFill>
                  <a:latin typeface="Arial" charset="0"/>
                </a:defRPr>
              </a:lvl8pPr>
              <a:lvl9pPr marL="3886200" indent="-228600" eaLnBrk="0" fontAlgn="base" hangingPunct="0">
                <a:spcBef>
                  <a:spcPct val="20000"/>
                </a:spcBef>
                <a:spcAft>
                  <a:spcPct val="0"/>
                </a:spcAft>
                <a:buClr>
                  <a:srgbClr val="FF4F00"/>
                </a:buClr>
                <a:buChar char="•"/>
                <a:defRPr sz="2400">
                  <a:solidFill>
                    <a:schemeClr val="tx1"/>
                  </a:solidFill>
                  <a:latin typeface="Arial" charset="0"/>
                </a:defRPr>
              </a:lvl9pPr>
            </a:lstStyle>
            <a:p>
              <a:pPr algn="ctr">
                <a:spcBef>
                  <a:spcPct val="0"/>
                </a:spcBef>
              </a:pPr>
              <a:r>
                <a:rPr lang="en-US" sz="1400" b="1">
                  <a:solidFill>
                    <a:srgbClr val="FFFFFF"/>
                  </a:solidFill>
                  <a:latin typeface="Calibri" pitchFamily="34" charset="0"/>
                </a:rPr>
                <a:t>MARKER A</a:t>
              </a:r>
            </a:p>
          </p:txBody>
        </p:sp>
        <p:cxnSp>
          <p:nvCxnSpPr>
            <p:cNvPr id="72" name="Straight Connector 71"/>
            <p:cNvCxnSpPr>
              <a:stCxn id="70" idx="6"/>
              <a:endCxn id="68" idx="2"/>
            </p:cNvCxnSpPr>
            <p:nvPr/>
          </p:nvCxnSpPr>
          <p:spPr>
            <a:xfrm>
              <a:off x="3285770" y="1770135"/>
              <a:ext cx="1768573" cy="0"/>
            </a:xfrm>
            <a:prstGeom prst="line">
              <a:avLst/>
            </a:prstGeom>
            <a:ln w="19050" cmpd="sng">
              <a:solidFill>
                <a:srgbClr val="31859C"/>
              </a:solidFill>
            </a:ln>
            <a:effectLst/>
          </p:spPr>
          <p:style>
            <a:lnRef idx="2">
              <a:schemeClr val="accent1"/>
            </a:lnRef>
            <a:fillRef idx="0">
              <a:schemeClr val="accent1"/>
            </a:fillRef>
            <a:effectRef idx="1">
              <a:schemeClr val="accent1"/>
            </a:effectRef>
            <a:fontRef idx="minor">
              <a:schemeClr val="tx1"/>
            </a:fontRef>
          </p:style>
        </p:cxnSp>
      </p:grpSp>
      <p:grpSp>
        <p:nvGrpSpPr>
          <p:cNvPr id="73" name="Group 72"/>
          <p:cNvGrpSpPr>
            <a:grpSpLocks/>
          </p:cNvGrpSpPr>
          <p:nvPr/>
        </p:nvGrpSpPr>
        <p:grpSpPr bwMode="auto">
          <a:xfrm>
            <a:off x="3479800" y="1733550"/>
            <a:ext cx="1306513" cy="1050925"/>
            <a:chOff x="3479800" y="1733550"/>
            <a:chExt cx="1305791" cy="1051214"/>
          </a:xfrm>
        </p:grpSpPr>
        <p:sp>
          <p:nvSpPr>
            <p:cNvPr id="74" name="Oval 73"/>
            <p:cNvSpPr/>
            <p:nvPr/>
          </p:nvSpPr>
          <p:spPr>
            <a:xfrm>
              <a:off x="4089063" y="1733550"/>
              <a:ext cx="80918" cy="80985"/>
            </a:xfrm>
            <a:prstGeom prst="ellipse">
              <a:avLst/>
            </a:prstGeom>
            <a:solidFill>
              <a:schemeClr val="accent5">
                <a:lumMod val="75000"/>
              </a:schemeClr>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cxnSp>
          <p:nvCxnSpPr>
            <p:cNvPr id="77" name="Straight Connector 76"/>
            <p:cNvCxnSpPr/>
            <p:nvPr/>
          </p:nvCxnSpPr>
          <p:spPr>
            <a:xfrm>
              <a:off x="4135076" y="1784364"/>
              <a:ext cx="0" cy="209608"/>
            </a:xfrm>
            <a:prstGeom prst="line">
              <a:avLst/>
            </a:prstGeom>
            <a:ln w="19050" cmpd="sng">
              <a:solidFill>
                <a:srgbClr val="31859C"/>
              </a:solidFill>
              <a:headEnd type="none"/>
              <a:tailEnd type="triangle" w="lg" len="med"/>
            </a:ln>
            <a:effectLst/>
          </p:spPr>
          <p:style>
            <a:lnRef idx="2">
              <a:schemeClr val="accent1"/>
            </a:lnRef>
            <a:fillRef idx="0">
              <a:schemeClr val="accent1"/>
            </a:fillRef>
            <a:effectRef idx="1">
              <a:schemeClr val="accent1"/>
            </a:effectRef>
            <a:fontRef idx="minor">
              <a:schemeClr val="tx1"/>
            </a:fontRef>
          </p:style>
        </p:cxnSp>
        <p:sp>
          <p:nvSpPr>
            <p:cNvPr id="81" name="Decision 16"/>
            <p:cNvSpPr/>
            <p:nvPr/>
          </p:nvSpPr>
          <p:spPr>
            <a:xfrm flipH="1">
              <a:off x="3479800" y="1981268"/>
              <a:ext cx="1305791" cy="803496"/>
            </a:xfrm>
            <a:prstGeom prst="flowChartDecision">
              <a:avLst/>
            </a:prstGeom>
            <a:noFill/>
            <a:ln w="19050" cmpd="sng">
              <a:solidFill>
                <a:srgbClr val="31859C"/>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82" name="TextBox 155"/>
            <p:cNvSpPr txBox="1">
              <a:spLocks noChangeArrowheads="1"/>
            </p:cNvSpPr>
            <p:nvPr/>
          </p:nvSpPr>
          <p:spPr bwMode="auto">
            <a:xfrm>
              <a:off x="3607562" y="2118002"/>
              <a:ext cx="1044633" cy="4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20000"/>
                </a:spcBef>
                <a:spcAft>
                  <a:spcPct val="0"/>
                </a:spcAft>
                <a:buClr>
                  <a:srgbClr val="FF4F00"/>
                </a:buClr>
                <a:buChar char="•"/>
                <a:defRPr sz="2400">
                  <a:solidFill>
                    <a:schemeClr val="tx1"/>
                  </a:solidFill>
                  <a:latin typeface="Arial" charset="0"/>
                </a:defRPr>
              </a:lvl6pPr>
              <a:lvl7pPr marL="2971800" indent="-228600" eaLnBrk="0" fontAlgn="base" hangingPunct="0">
                <a:spcBef>
                  <a:spcPct val="20000"/>
                </a:spcBef>
                <a:spcAft>
                  <a:spcPct val="0"/>
                </a:spcAft>
                <a:buClr>
                  <a:srgbClr val="FF4F00"/>
                </a:buClr>
                <a:buChar char="•"/>
                <a:defRPr sz="2400">
                  <a:solidFill>
                    <a:schemeClr val="tx1"/>
                  </a:solidFill>
                  <a:latin typeface="Arial" charset="0"/>
                </a:defRPr>
              </a:lvl7pPr>
              <a:lvl8pPr marL="3429000" indent="-228600" eaLnBrk="0" fontAlgn="base" hangingPunct="0">
                <a:spcBef>
                  <a:spcPct val="20000"/>
                </a:spcBef>
                <a:spcAft>
                  <a:spcPct val="0"/>
                </a:spcAft>
                <a:buClr>
                  <a:srgbClr val="FF4F00"/>
                </a:buClr>
                <a:buChar char="•"/>
                <a:defRPr sz="2400">
                  <a:solidFill>
                    <a:schemeClr val="tx1"/>
                  </a:solidFill>
                  <a:latin typeface="Arial" charset="0"/>
                </a:defRPr>
              </a:lvl8pPr>
              <a:lvl9pPr marL="3886200" indent="-228600" eaLnBrk="0" fontAlgn="base" hangingPunct="0">
                <a:spcBef>
                  <a:spcPct val="20000"/>
                </a:spcBef>
                <a:spcAft>
                  <a:spcPct val="0"/>
                </a:spcAft>
                <a:buClr>
                  <a:srgbClr val="FF4F00"/>
                </a:buClr>
                <a:buChar char="•"/>
                <a:defRPr sz="2400">
                  <a:solidFill>
                    <a:schemeClr val="tx1"/>
                  </a:solidFill>
                  <a:latin typeface="Arial" charset="0"/>
                </a:defRPr>
              </a:lvl9pPr>
            </a:lstStyle>
            <a:p>
              <a:pPr algn="ctr">
                <a:spcBef>
                  <a:spcPct val="0"/>
                </a:spcBef>
              </a:pPr>
              <a:r>
                <a:rPr lang="en-US" sz="1100" b="1" dirty="0">
                  <a:solidFill>
                    <a:schemeClr val="accent6">
                      <a:lumMod val="75000"/>
                    </a:schemeClr>
                  </a:solidFill>
                  <a:latin typeface="Calibri" pitchFamily="34" charset="0"/>
                </a:rPr>
                <a:t>Are they</a:t>
              </a:r>
            </a:p>
            <a:p>
              <a:pPr algn="ctr">
                <a:spcBef>
                  <a:spcPct val="0"/>
                </a:spcBef>
              </a:pPr>
              <a:r>
                <a:rPr lang="en-US" sz="1100" b="1" dirty="0">
                  <a:solidFill>
                    <a:schemeClr val="accent6">
                      <a:lumMod val="75000"/>
                    </a:schemeClr>
                  </a:solidFill>
                  <a:latin typeface="Calibri" pitchFamily="34" charset="0"/>
                </a:rPr>
                <a:t>co-expressed?</a:t>
              </a:r>
            </a:p>
          </p:txBody>
        </p:sp>
      </p:grpSp>
      <p:grpSp>
        <p:nvGrpSpPr>
          <p:cNvPr id="83" name="Group 82"/>
          <p:cNvGrpSpPr>
            <a:grpSpLocks/>
          </p:cNvGrpSpPr>
          <p:nvPr/>
        </p:nvGrpSpPr>
        <p:grpSpPr bwMode="auto">
          <a:xfrm>
            <a:off x="895350" y="2139950"/>
            <a:ext cx="2632075" cy="1571625"/>
            <a:chOff x="895350" y="2139459"/>
            <a:chExt cx="2631855" cy="1571662"/>
          </a:xfrm>
        </p:grpSpPr>
        <p:cxnSp>
          <p:nvCxnSpPr>
            <p:cNvPr id="84" name="Straight Connector 83"/>
            <p:cNvCxnSpPr>
              <a:stCxn id="81" idx="3"/>
              <a:endCxn id="92" idx="3"/>
            </p:cNvCxnSpPr>
            <p:nvPr/>
          </p:nvCxnSpPr>
          <p:spPr>
            <a:xfrm flipH="1" flipV="1">
              <a:off x="2322394" y="2382353"/>
              <a:ext cx="1157190" cy="0"/>
            </a:xfrm>
            <a:prstGeom prst="line">
              <a:avLst/>
            </a:prstGeom>
            <a:ln w="19050" cmpd="sng">
              <a:solidFill>
                <a:srgbClr val="31859C"/>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86" name="Oval 85"/>
            <p:cNvSpPr/>
            <p:nvPr/>
          </p:nvSpPr>
          <p:spPr bwMode="auto">
            <a:xfrm>
              <a:off x="1115995" y="2139459"/>
              <a:ext cx="474622" cy="473086"/>
            </a:xfrm>
            <a:prstGeom prst="ellipse">
              <a:avLst/>
            </a:prstGeom>
            <a:solidFill>
              <a:schemeClr val="accent1">
                <a:lumMod val="40000"/>
                <a:lumOff val="60000"/>
              </a:schemeClr>
            </a:solidFill>
            <a:ln w="19050" cap="flat" cmpd="sng" algn="ctr">
              <a:solidFill>
                <a:schemeClr val="accent5">
                  <a:lumMod val="75000"/>
                </a:schemeClr>
              </a:solidFill>
              <a:prstDash val="solid"/>
              <a:headEnd type="none" w="med" len="med"/>
              <a:tailEnd type="none" w="med" len="med"/>
            </a:ln>
            <a:effectLst/>
          </p:spPr>
          <p:txBody>
            <a:bodyPr/>
            <a:lstStyle/>
            <a:p>
              <a:pPr>
                <a:spcBef>
                  <a:spcPct val="0"/>
                </a:spcBef>
                <a:defRPr/>
              </a:pPr>
              <a:endParaRPr lang="en-US" sz="2000" kern="0">
                <a:solidFill>
                  <a:srgbClr val="FFFFFF"/>
                </a:solidFill>
                <a:latin typeface="Arial"/>
              </a:endParaRPr>
            </a:p>
          </p:txBody>
        </p:sp>
        <p:sp>
          <p:nvSpPr>
            <p:cNvPr id="87" name="Oval 86"/>
            <p:cNvSpPr/>
            <p:nvPr/>
          </p:nvSpPr>
          <p:spPr bwMode="auto">
            <a:xfrm>
              <a:off x="1836659" y="2139459"/>
              <a:ext cx="474622" cy="473086"/>
            </a:xfrm>
            <a:prstGeom prst="ellipse">
              <a:avLst/>
            </a:prstGeom>
            <a:solidFill>
              <a:schemeClr val="accent3">
                <a:lumMod val="60000"/>
                <a:lumOff val="40000"/>
              </a:schemeClr>
            </a:solidFill>
            <a:ln w="19050" cap="flat" cmpd="sng" algn="ctr">
              <a:solidFill>
                <a:schemeClr val="accent5">
                  <a:lumMod val="75000"/>
                </a:schemeClr>
              </a:solidFill>
              <a:prstDash val="solid"/>
              <a:headEnd type="none" w="med" len="med"/>
              <a:tailEnd type="none" w="med" len="med"/>
            </a:ln>
            <a:effectLst/>
          </p:spPr>
          <p:txBody>
            <a:bodyPr/>
            <a:lstStyle/>
            <a:p>
              <a:pPr>
                <a:spcBef>
                  <a:spcPct val="0"/>
                </a:spcBef>
                <a:defRPr/>
              </a:pPr>
              <a:endParaRPr lang="en-US" sz="2000" kern="0">
                <a:solidFill>
                  <a:srgbClr val="FFFFFF"/>
                </a:solidFill>
                <a:latin typeface="Arial"/>
              </a:endParaRPr>
            </a:p>
          </p:txBody>
        </p:sp>
        <p:sp>
          <p:nvSpPr>
            <p:cNvPr id="88" name="TextBox 17"/>
            <p:cNvSpPr txBox="1">
              <a:spLocks noChangeArrowheads="1"/>
            </p:cNvSpPr>
            <p:nvPr/>
          </p:nvSpPr>
          <p:spPr bwMode="auto">
            <a:xfrm>
              <a:off x="955802" y="2690437"/>
              <a:ext cx="156694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20000"/>
                </a:spcBef>
                <a:spcAft>
                  <a:spcPct val="0"/>
                </a:spcAft>
                <a:buClr>
                  <a:srgbClr val="FF4F00"/>
                </a:buClr>
                <a:buChar char="•"/>
                <a:defRPr sz="2400">
                  <a:solidFill>
                    <a:schemeClr val="tx1"/>
                  </a:solidFill>
                  <a:latin typeface="Arial" charset="0"/>
                </a:defRPr>
              </a:lvl6pPr>
              <a:lvl7pPr marL="2971800" indent="-228600" eaLnBrk="0" fontAlgn="base" hangingPunct="0">
                <a:spcBef>
                  <a:spcPct val="20000"/>
                </a:spcBef>
                <a:spcAft>
                  <a:spcPct val="0"/>
                </a:spcAft>
                <a:buClr>
                  <a:srgbClr val="FF4F00"/>
                </a:buClr>
                <a:buChar char="•"/>
                <a:defRPr sz="2400">
                  <a:solidFill>
                    <a:schemeClr val="tx1"/>
                  </a:solidFill>
                  <a:latin typeface="Arial" charset="0"/>
                </a:defRPr>
              </a:lvl7pPr>
              <a:lvl8pPr marL="3429000" indent="-228600" eaLnBrk="0" fontAlgn="base" hangingPunct="0">
                <a:spcBef>
                  <a:spcPct val="20000"/>
                </a:spcBef>
                <a:spcAft>
                  <a:spcPct val="0"/>
                </a:spcAft>
                <a:buClr>
                  <a:srgbClr val="FF4F00"/>
                </a:buClr>
                <a:buChar char="•"/>
                <a:defRPr sz="2400">
                  <a:solidFill>
                    <a:schemeClr val="tx1"/>
                  </a:solidFill>
                  <a:latin typeface="Arial" charset="0"/>
                </a:defRPr>
              </a:lvl8pPr>
              <a:lvl9pPr marL="3886200" indent="-228600" eaLnBrk="0" fontAlgn="base" hangingPunct="0">
                <a:spcBef>
                  <a:spcPct val="20000"/>
                </a:spcBef>
                <a:spcAft>
                  <a:spcPct val="0"/>
                </a:spcAft>
                <a:buClr>
                  <a:srgbClr val="FF4F00"/>
                </a:buClr>
                <a:buChar char="•"/>
                <a:defRPr sz="2400">
                  <a:solidFill>
                    <a:schemeClr val="tx1"/>
                  </a:solidFill>
                  <a:latin typeface="Arial" charset="0"/>
                </a:defRPr>
              </a:lvl9pPr>
            </a:lstStyle>
            <a:p>
              <a:pPr algn="ctr">
                <a:spcBef>
                  <a:spcPct val="0"/>
                </a:spcBef>
              </a:pPr>
              <a:r>
                <a:rPr lang="en-US" sz="1100" b="1" dirty="0">
                  <a:solidFill>
                    <a:schemeClr val="accent6">
                      <a:lumMod val="75000"/>
                    </a:schemeClr>
                  </a:solidFill>
                  <a:latin typeface="Calibri" pitchFamily="34" charset="0"/>
                </a:rPr>
                <a:t>No problem with </a:t>
              </a:r>
              <a:r>
                <a:rPr lang="en-US" sz="1100" b="1" dirty="0" smtClean="0">
                  <a:solidFill>
                    <a:schemeClr val="accent6">
                      <a:lumMod val="75000"/>
                    </a:schemeClr>
                  </a:solidFill>
                  <a:latin typeface="Calibri" pitchFamily="34" charset="0"/>
                </a:rPr>
                <a:t>spillover / spread</a:t>
              </a:r>
              <a:endParaRPr lang="en-US" sz="1100" b="1" dirty="0">
                <a:solidFill>
                  <a:schemeClr val="accent6">
                    <a:lumMod val="75000"/>
                  </a:schemeClr>
                </a:solidFill>
                <a:latin typeface="Calibri" pitchFamily="34" charset="0"/>
              </a:endParaRPr>
            </a:p>
          </p:txBody>
        </p:sp>
        <p:sp>
          <p:nvSpPr>
            <p:cNvPr id="89" name="TextBox 147"/>
            <p:cNvSpPr txBox="1">
              <a:spLocks noChangeArrowheads="1"/>
            </p:cNvSpPr>
            <p:nvPr/>
          </p:nvSpPr>
          <p:spPr bwMode="auto">
            <a:xfrm>
              <a:off x="2321860" y="2395451"/>
              <a:ext cx="12053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20000"/>
                </a:spcBef>
                <a:spcAft>
                  <a:spcPct val="0"/>
                </a:spcAft>
                <a:buClr>
                  <a:srgbClr val="FF4F00"/>
                </a:buClr>
                <a:buChar char="•"/>
                <a:defRPr sz="2400">
                  <a:solidFill>
                    <a:schemeClr val="tx1"/>
                  </a:solidFill>
                  <a:latin typeface="Arial" charset="0"/>
                </a:defRPr>
              </a:lvl6pPr>
              <a:lvl7pPr marL="2971800" indent="-228600" eaLnBrk="0" fontAlgn="base" hangingPunct="0">
                <a:spcBef>
                  <a:spcPct val="20000"/>
                </a:spcBef>
                <a:spcAft>
                  <a:spcPct val="0"/>
                </a:spcAft>
                <a:buClr>
                  <a:srgbClr val="FF4F00"/>
                </a:buClr>
                <a:buChar char="•"/>
                <a:defRPr sz="2400">
                  <a:solidFill>
                    <a:schemeClr val="tx1"/>
                  </a:solidFill>
                  <a:latin typeface="Arial" charset="0"/>
                </a:defRPr>
              </a:lvl7pPr>
              <a:lvl8pPr marL="3429000" indent="-228600" eaLnBrk="0" fontAlgn="base" hangingPunct="0">
                <a:spcBef>
                  <a:spcPct val="20000"/>
                </a:spcBef>
                <a:spcAft>
                  <a:spcPct val="0"/>
                </a:spcAft>
                <a:buClr>
                  <a:srgbClr val="FF4F00"/>
                </a:buClr>
                <a:buChar char="•"/>
                <a:defRPr sz="2400">
                  <a:solidFill>
                    <a:schemeClr val="tx1"/>
                  </a:solidFill>
                  <a:latin typeface="Arial" charset="0"/>
                </a:defRPr>
              </a:lvl8pPr>
              <a:lvl9pPr marL="3886200" indent="-228600" eaLnBrk="0" fontAlgn="base" hangingPunct="0">
                <a:spcBef>
                  <a:spcPct val="20000"/>
                </a:spcBef>
                <a:spcAft>
                  <a:spcPct val="0"/>
                </a:spcAft>
                <a:buClr>
                  <a:srgbClr val="FF4F00"/>
                </a:buClr>
                <a:buChar char="•"/>
                <a:defRPr sz="2400">
                  <a:solidFill>
                    <a:schemeClr val="tx1"/>
                  </a:solidFill>
                  <a:latin typeface="Arial" charset="0"/>
                </a:defRPr>
              </a:lvl9pPr>
            </a:lstStyle>
            <a:p>
              <a:pPr algn="ctr">
                <a:spcBef>
                  <a:spcPct val="0"/>
                </a:spcBef>
              </a:pPr>
              <a:r>
                <a:rPr lang="en-US" sz="1600" b="1">
                  <a:solidFill>
                    <a:srgbClr val="FF0000"/>
                  </a:solidFill>
                  <a:latin typeface="Calibri" pitchFamily="34" charset="0"/>
                </a:rPr>
                <a:t>NO</a:t>
              </a:r>
              <a:endParaRPr lang="en-US" sz="1000" b="1">
                <a:solidFill>
                  <a:srgbClr val="FF0000"/>
                </a:solidFill>
                <a:latin typeface="Calibri" pitchFamily="34" charset="0"/>
              </a:endParaRPr>
            </a:p>
          </p:txBody>
        </p:sp>
        <p:sp>
          <p:nvSpPr>
            <p:cNvPr id="90" name="TextBox 152"/>
            <p:cNvSpPr txBox="1">
              <a:spLocks noChangeArrowheads="1"/>
            </p:cNvSpPr>
            <p:nvPr/>
          </p:nvSpPr>
          <p:spPr bwMode="auto">
            <a:xfrm>
              <a:off x="1127675" y="2187864"/>
              <a:ext cx="473624" cy="389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20000"/>
                </a:spcBef>
                <a:spcAft>
                  <a:spcPct val="0"/>
                </a:spcAft>
                <a:buClr>
                  <a:srgbClr val="FF4F00"/>
                </a:buClr>
                <a:buChar char="•"/>
                <a:defRPr sz="2400">
                  <a:solidFill>
                    <a:schemeClr val="tx1"/>
                  </a:solidFill>
                  <a:latin typeface="Arial" charset="0"/>
                </a:defRPr>
              </a:lvl6pPr>
              <a:lvl7pPr marL="2971800" indent="-228600" eaLnBrk="0" fontAlgn="base" hangingPunct="0">
                <a:spcBef>
                  <a:spcPct val="20000"/>
                </a:spcBef>
                <a:spcAft>
                  <a:spcPct val="0"/>
                </a:spcAft>
                <a:buClr>
                  <a:srgbClr val="FF4F00"/>
                </a:buClr>
                <a:buChar char="•"/>
                <a:defRPr sz="2400">
                  <a:solidFill>
                    <a:schemeClr val="tx1"/>
                  </a:solidFill>
                  <a:latin typeface="Arial" charset="0"/>
                </a:defRPr>
              </a:lvl7pPr>
              <a:lvl8pPr marL="3429000" indent="-228600" eaLnBrk="0" fontAlgn="base" hangingPunct="0">
                <a:spcBef>
                  <a:spcPct val="20000"/>
                </a:spcBef>
                <a:spcAft>
                  <a:spcPct val="0"/>
                </a:spcAft>
                <a:buClr>
                  <a:srgbClr val="FF4F00"/>
                </a:buClr>
                <a:buChar char="•"/>
                <a:defRPr sz="2400">
                  <a:solidFill>
                    <a:schemeClr val="tx1"/>
                  </a:solidFill>
                  <a:latin typeface="Arial" charset="0"/>
                </a:defRPr>
              </a:lvl8pPr>
              <a:lvl9pPr marL="3886200" indent="-228600" eaLnBrk="0" fontAlgn="base" hangingPunct="0">
                <a:spcBef>
                  <a:spcPct val="20000"/>
                </a:spcBef>
                <a:spcAft>
                  <a:spcPct val="0"/>
                </a:spcAft>
                <a:buClr>
                  <a:srgbClr val="FF4F00"/>
                </a:buClr>
                <a:buChar char="•"/>
                <a:defRPr sz="2400">
                  <a:solidFill>
                    <a:schemeClr val="tx1"/>
                  </a:solidFill>
                  <a:latin typeface="Arial" charset="0"/>
                </a:defRPr>
              </a:lvl9pPr>
            </a:lstStyle>
            <a:p>
              <a:pPr algn="ctr">
                <a:spcBef>
                  <a:spcPct val="0"/>
                </a:spcBef>
              </a:pPr>
              <a:r>
                <a:rPr lang="en-US" sz="1800" b="1">
                  <a:solidFill>
                    <a:srgbClr val="17375E"/>
                  </a:solidFill>
                  <a:latin typeface="Calibri" pitchFamily="34" charset="0"/>
                </a:rPr>
                <a:t>A+</a:t>
              </a:r>
            </a:p>
          </p:txBody>
        </p:sp>
        <p:sp>
          <p:nvSpPr>
            <p:cNvPr id="91" name="TextBox 154"/>
            <p:cNvSpPr txBox="1">
              <a:spLocks noChangeArrowheads="1"/>
            </p:cNvSpPr>
            <p:nvPr/>
          </p:nvSpPr>
          <p:spPr bwMode="auto">
            <a:xfrm>
              <a:off x="895350" y="3110957"/>
              <a:ext cx="168455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20000"/>
                </a:spcBef>
                <a:spcAft>
                  <a:spcPct val="0"/>
                </a:spcAft>
                <a:buClr>
                  <a:srgbClr val="FF4F00"/>
                </a:buClr>
                <a:buChar char="•"/>
                <a:defRPr sz="2400">
                  <a:solidFill>
                    <a:schemeClr val="tx1"/>
                  </a:solidFill>
                  <a:latin typeface="Arial" charset="0"/>
                </a:defRPr>
              </a:lvl6pPr>
              <a:lvl7pPr marL="2971800" indent="-228600" eaLnBrk="0" fontAlgn="base" hangingPunct="0">
                <a:spcBef>
                  <a:spcPct val="20000"/>
                </a:spcBef>
                <a:spcAft>
                  <a:spcPct val="0"/>
                </a:spcAft>
                <a:buClr>
                  <a:srgbClr val="FF4F00"/>
                </a:buClr>
                <a:buChar char="•"/>
                <a:defRPr sz="2400">
                  <a:solidFill>
                    <a:schemeClr val="tx1"/>
                  </a:solidFill>
                  <a:latin typeface="Arial" charset="0"/>
                </a:defRPr>
              </a:lvl7pPr>
              <a:lvl8pPr marL="3429000" indent="-228600" eaLnBrk="0" fontAlgn="base" hangingPunct="0">
                <a:spcBef>
                  <a:spcPct val="20000"/>
                </a:spcBef>
                <a:spcAft>
                  <a:spcPct val="0"/>
                </a:spcAft>
                <a:buClr>
                  <a:srgbClr val="FF4F00"/>
                </a:buClr>
                <a:buChar char="•"/>
                <a:defRPr sz="2400">
                  <a:solidFill>
                    <a:schemeClr val="tx1"/>
                  </a:solidFill>
                  <a:latin typeface="Arial" charset="0"/>
                </a:defRPr>
              </a:lvl8pPr>
              <a:lvl9pPr marL="3886200" indent="-228600" eaLnBrk="0" fontAlgn="base" hangingPunct="0">
                <a:spcBef>
                  <a:spcPct val="20000"/>
                </a:spcBef>
                <a:spcAft>
                  <a:spcPct val="0"/>
                </a:spcAft>
                <a:buClr>
                  <a:srgbClr val="FF4F00"/>
                </a:buClr>
                <a:buChar char="•"/>
                <a:defRPr sz="2400">
                  <a:solidFill>
                    <a:schemeClr val="tx1"/>
                  </a:solidFill>
                  <a:latin typeface="Arial" charset="0"/>
                </a:defRPr>
              </a:lvl9pPr>
            </a:lstStyle>
            <a:p>
              <a:pPr algn="ctr">
                <a:spcBef>
                  <a:spcPct val="0"/>
                </a:spcBef>
              </a:pPr>
              <a:r>
                <a:rPr lang="en-US" sz="1100" b="1" dirty="0">
                  <a:solidFill>
                    <a:schemeClr val="accent6">
                      <a:lumMod val="75000"/>
                    </a:schemeClr>
                  </a:solidFill>
                  <a:latin typeface="Calibri" pitchFamily="34" charset="0"/>
                </a:rPr>
                <a:t>Assign </a:t>
              </a:r>
              <a:r>
                <a:rPr lang="en-US" sz="1100" b="1" dirty="0" err="1">
                  <a:solidFill>
                    <a:schemeClr val="accent6">
                      <a:lumMod val="75000"/>
                    </a:schemeClr>
                  </a:solidFill>
                  <a:latin typeface="Calibri" pitchFamily="34" charset="0"/>
                </a:rPr>
                <a:t>fluorochromes</a:t>
              </a:r>
              <a:r>
                <a:rPr lang="en-US" sz="1100" b="1" dirty="0">
                  <a:solidFill>
                    <a:schemeClr val="accent6">
                      <a:lumMod val="75000"/>
                    </a:schemeClr>
                  </a:solidFill>
                  <a:latin typeface="Calibri" pitchFamily="34" charset="0"/>
                </a:rPr>
                <a:t> based upon</a:t>
              </a:r>
            </a:p>
            <a:p>
              <a:pPr algn="ctr">
                <a:spcBef>
                  <a:spcPct val="0"/>
                </a:spcBef>
              </a:pPr>
              <a:r>
                <a:rPr lang="en-US" sz="1100" b="1" dirty="0">
                  <a:solidFill>
                    <a:schemeClr val="accent6">
                      <a:lumMod val="75000"/>
                    </a:schemeClr>
                  </a:solidFill>
                  <a:latin typeface="Calibri" pitchFamily="34" charset="0"/>
                </a:rPr>
                <a:t>antigen </a:t>
              </a:r>
              <a:r>
                <a:rPr lang="en-US" sz="1100" b="1" dirty="0" smtClean="0">
                  <a:solidFill>
                    <a:schemeClr val="accent6">
                      <a:lumMod val="75000"/>
                    </a:schemeClr>
                  </a:solidFill>
                  <a:latin typeface="Calibri" pitchFamily="34" charset="0"/>
                </a:rPr>
                <a:t>density.</a:t>
              </a:r>
              <a:endParaRPr lang="en-US" sz="1100" b="1" dirty="0">
                <a:solidFill>
                  <a:schemeClr val="accent6">
                    <a:lumMod val="75000"/>
                  </a:schemeClr>
                </a:solidFill>
                <a:latin typeface="Calibri" pitchFamily="34" charset="0"/>
              </a:endParaRPr>
            </a:p>
          </p:txBody>
        </p:sp>
        <p:sp>
          <p:nvSpPr>
            <p:cNvPr id="92" name="TextBox 158"/>
            <p:cNvSpPr txBox="1">
              <a:spLocks noChangeArrowheads="1"/>
            </p:cNvSpPr>
            <p:nvPr/>
          </p:nvSpPr>
          <p:spPr bwMode="auto">
            <a:xfrm>
              <a:off x="1848236" y="2187864"/>
              <a:ext cx="473624" cy="389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20000"/>
                </a:spcBef>
                <a:spcAft>
                  <a:spcPct val="0"/>
                </a:spcAft>
                <a:buClr>
                  <a:srgbClr val="FF4F00"/>
                </a:buClr>
                <a:buChar char="•"/>
                <a:defRPr sz="2400">
                  <a:solidFill>
                    <a:schemeClr val="tx1"/>
                  </a:solidFill>
                  <a:latin typeface="Arial" charset="0"/>
                </a:defRPr>
              </a:lvl6pPr>
              <a:lvl7pPr marL="2971800" indent="-228600" eaLnBrk="0" fontAlgn="base" hangingPunct="0">
                <a:spcBef>
                  <a:spcPct val="20000"/>
                </a:spcBef>
                <a:spcAft>
                  <a:spcPct val="0"/>
                </a:spcAft>
                <a:buClr>
                  <a:srgbClr val="FF4F00"/>
                </a:buClr>
                <a:buChar char="•"/>
                <a:defRPr sz="2400">
                  <a:solidFill>
                    <a:schemeClr val="tx1"/>
                  </a:solidFill>
                  <a:latin typeface="Arial" charset="0"/>
                </a:defRPr>
              </a:lvl7pPr>
              <a:lvl8pPr marL="3429000" indent="-228600" eaLnBrk="0" fontAlgn="base" hangingPunct="0">
                <a:spcBef>
                  <a:spcPct val="20000"/>
                </a:spcBef>
                <a:spcAft>
                  <a:spcPct val="0"/>
                </a:spcAft>
                <a:buClr>
                  <a:srgbClr val="FF4F00"/>
                </a:buClr>
                <a:buChar char="•"/>
                <a:defRPr sz="2400">
                  <a:solidFill>
                    <a:schemeClr val="tx1"/>
                  </a:solidFill>
                  <a:latin typeface="Arial" charset="0"/>
                </a:defRPr>
              </a:lvl8pPr>
              <a:lvl9pPr marL="3886200" indent="-228600" eaLnBrk="0" fontAlgn="base" hangingPunct="0">
                <a:spcBef>
                  <a:spcPct val="20000"/>
                </a:spcBef>
                <a:spcAft>
                  <a:spcPct val="0"/>
                </a:spcAft>
                <a:buClr>
                  <a:srgbClr val="FF4F00"/>
                </a:buClr>
                <a:buChar char="•"/>
                <a:defRPr sz="2400">
                  <a:solidFill>
                    <a:schemeClr val="tx1"/>
                  </a:solidFill>
                  <a:latin typeface="Arial" charset="0"/>
                </a:defRPr>
              </a:lvl9pPr>
            </a:lstStyle>
            <a:p>
              <a:pPr algn="ctr">
                <a:spcBef>
                  <a:spcPct val="0"/>
                </a:spcBef>
              </a:pPr>
              <a:r>
                <a:rPr lang="en-US" sz="1800" b="1">
                  <a:solidFill>
                    <a:srgbClr val="17375E"/>
                  </a:solidFill>
                  <a:latin typeface="Calibri" pitchFamily="34" charset="0"/>
                </a:rPr>
                <a:t>B+</a:t>
              </a:r>
            </a:p>
          </p:txBody>
        </p:sp>
      </p:grpSp>
      <p:grpSp>
        <p:nvGrpSpPr>
          <p:cNvPr id="93" name="Group 92"/>
          <p:cNvGrpSpPr>
            <a:grpSpLocks/>
          </p:cNvGrpSpPr>
          <p:nvPr/>
        </p:nvGrpSpPr>
        <p:grpSpPr bwMode="auto">
          <a:xfrm>
            <a:off x="6011863" y="2773363"/>
            <a:ext cx="1308100" cy="1014412"/>
            <a:chOff x="6011557" y="2773795"/>
            <a:chExt cx="1308022" cy="1013384"/>
          </a:xfrm>
        </p:grpSpPr>
        <p:cxnSp>
          <p:nvCxnSpPr>
            <p:cNvPr id="94" name="Straight Connector 93"/>
            <p:cNvCxnSpPr/>
            <p:nvPr/>
          </p:nvCxnSpPr>
          <p:spPr>
            <a:xfrm>
              <a:off x="6660805" y="2773795"/>
              <a:ext cx="0" cy="209338"/>
            </a:xfrm>
            <a:prstGeom prst="line">
              <a:avLst/>
            </a:prstGeom>
            <a:ln w="19050" cmpd="sng">
              <a:solidFill>
                <a:srgbClr val="31859C"/>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95" name="Decision 162"/>
            <p:cNvSpPr/>
            <p:nvPr/>
          </p:nvSpPr>
          <p:spPr>
            <a:xfrm>
              <a:off x="6013144" y="2983133"/>
              <a:ext cx="1306435" cy="804046"/>
            </a:xfrm>
            <a:prstGeom prst="flowChartDecision">
              <a:avLst/>
            </a:prstGeom>
            <a:solidFill>
              <a:schemeClr val="bg1"/>
            </a:solidFill>
            <a:ln w="19050" cmpd="sng">
              <a:solidFill>
                <a:srgbClr val="31859C"/>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96" name="TextBox 163"/>
            <p:cNvSpPr txBox="1">
              <a:spLocks noChangeArrowheads="1"/>
            </p:cNvSpPr>
            <p:nvPr/>
          </p:nvSpPr>
          <p:spPr bwMode="auto">
            <a:xfrm>
              <a:off x="6011557" y="3148792"/>
              <a:ext cx="128570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20000"/>
                </a:spcBef>
                <a:spcAft>
                  <a:spcPct val="0"/>
                </a:spcAft>
                <a:buClr>
                  <a:srgbClr val="FF4F00"/>
                </a:buClr>
                <a:buChar char="•"/>
                <a:defRPr sz="2400">
                  <a:solidFill>
                    <a:schemeClr val="tx1"/>
                  </a:solidFill>
                  <a:latin typeface="Arial" charset="0"/>
                </a:defRPr>
              </a:lvl6pPr>
              <a:lvl7pPr marL="2971800" indent="-228600" eaLnBrk="0" fontAlgn="base" hangingPunct="0">
                <a:spcBef>
                  <a:spcPct val="20000"/>
                </a:spcBef>
                <a:spcAft>
                  <a:spcPct val="0"/>
                </a:spcAft>
                <a:buClr>
                  <a:srgbClr val="FF4F00"/>
                </a:buClr>
                <a:buChar char="•"/>
                <a:defRPr sz="2400">
                  <a:solidFill>
                    <a:schemeClr val="tx1"/>
                  </a:solidFill>
                  <a:latin typeface="Arial" charset="0"/>
                </a:defRPr>
              </a:lvl7pPr>
              <a:lvl8pPr marL="3429000" indent="-228600" eaLnBrk="0" fontAlgn="base" hangingPunct="0">
                <a:spcBef>
                  <a:spcPct val="20000"/>
                </a:spcBef>
                <a:spcAft>
                  <a:spcPct val="0"/>
                </a:spcAft>
                <a:buClr>
                  <a:srgbClr val="FF4F00"/>
                </a:buClr>
                <a:buChar char="•"/>
                <a:defRPr sz="2400">
                  <a:solidFill>
                    <a:schemeClr val="tx1"/>
                  </a:solidFill>
                  <a:latin typeface="Arial" charset="0"/>
                </a:defRPr>
              </a:lvl8pPr>
              <a:lvl9pPr marL="3886200" indent="-228600" eaLnBrk="0" fontAlgn="base" hangingPunct="0">
                <a:spcBef>
                  <a:spcPct val="20000"/>
                </a:spcBef>
                <a:spcAft>
                  <a:spcPct val="0"/>
                </a:spcAft>
                <a:buClr>
                  <a:srgbClr val="FF4F00"/>
                </a:buClr>
                <a:buChar char="•"/>
                <a:defRPr sz="2400">
                  <a:solidFill>
                    <a:schemeClr val="tx1"/>
                  </a:solidFill>
                  <a:latin typeface="Arial" charset="0"/>
                </a:defRPr>
              </a:lvl9pPr>
            </a:lstStyle>
            <a:p>
              <a:pPr algn="ctr">
                <a:spcBef>
                  <a:spcPct val="0"/>
                </a:spcBef>
              </a:pPr>
              <a:r>
                <a:rPr lang="en-US" sz="1100" b="1" dirty="0">
                  <a:solidFill>
                    <a:schemeClr val="accent6">
                      <a:lumMod val="75000"/>
                    </a:schemeClr>
                  </a:solidFill>
                  <a:latin typeface="Calibri" pitchFamily="34" charset="0"/>
                </a:rPr>
                <a:t>Relative</a:t>
              </a:r>
            </a:p>
            <a:p>
              <a:pPr algn="ctr">
                <a:spcBef>
                  <a:spcPct val="0"/>
                </a:spcBef>
              </a:pPr>
              <a:r>
                <a:rPr lang="en-US" sz="1100" b="1" dirty="0">
                  <a:solidFill>
                    <a:schemeClr val="accent6">
                      <a:lumMod val="75000"/>
                    </a:schemeClr>
                  </a:solidFill>
                  <a:latin typeface="Calibri" pitchFamily="34" charset="0"/>
                </a:rPr>
                <a:t>Expression</a:t>
              </a:r>
            </a:p>
          </p:txBody>
        </p:sp>
      </p:grpSp>
      <p:grpSp>
        <p:nvGrpSpPr>
          <p:cNvPr id="97" name="Group 96"/>
          <p:cNvGrpSpPr>
            <a:grpSpLocks/>
          </p:cNvGrpSpPr>
          <p:nvPr/>
        </p:nvGrpSpPr>
        <p:grpSpPr bwMode="auto">
          <a:xfrm>
            <a:off x="3768725" y="3576638"/>
            <a:ext cx="1687513" cy="657225"/>
            <a:chOff x="3768275" y="3577359"/>
            <a:chExt cx="1687484" cy="656243"/>
          </a:xfrm>
        </p:grpSpPr>
        <p:cxnSp>
          <p:nvCxnSpPr>
            <p:cNvPr id="98" name="Straight Connector 97"/>
            <p:cNvCxnSpPr/>
            <p:nvPr/>
          </p:nvCxnSpPr>
          <p:spPr>
            <a:xfrm>
              <a:off x="4625510" y="3577359"/>
              <a:ext cx="0" cy="321780"/>
            </a:xfrm>
            <a:prstGeom prst="line">
              <a:avLst/>
            </a:prstGeom>
            <a:ln w="19050" cmpd="sng">
              <a:solidFill>
                <a:srgbClr val="31859C"/>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99" name="Rectangle 98"/>
            <p:cNvSpPr/>
            <p:nvPr/>
          </p:nvSpPr>
          <p:spPr>
            <a:xfrm>
              <a:off x="3807962" y="3911821"/>
              <a:ext cx="1608109" cy="321781"/>
            </a:xfrm>
            <a:prstGeom prst="rect">
              <a:avLst/>
            </a:prstGeom>
            <a:solidFill>
              <a:schemeClr val="bg1"/>
            </a:solidFill>
            <a:ln w="19050" cmpd="sng">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00" name="TextBox 33"/>
            <p:cNvSpPr txBox="1">
              <a:spLocks noChangeArrowheads="1"/>
            </p:cNvSpPr>
            <p:nvPr/>
          </p:nvSpPr>
          <p:spPr bwMode="auto">
            <a:xfrm>
              <a:off x="3768275" y="3925570"/>
              <a:ext cx="16874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20000"/>
                </a:spcBef>
                <a:spcAft>
                  <a:spcPct val="0"/>
                </a:spcAft>
                <a:buClr>
                  <a:srgbClr val="FF4F00"/>
                </a:buClr>
                <a:buChar char="•"/>
                <a:defRPr sz="2400">
                  <a:solidFill>
                    <a:schemeClr val="tx1"/>
                  </a:solidFill>
                  <a:latin typeface="Arial" charset="0"/>
                </a:defRPr>
              </a:lvl6pPr>
              <a:lvl7pPr marL="2971800" indent="-228600" eaLnBrk="0" fontAlgn="base" hangingPunct="0">
                <a:spcBef>
                  <a:spcPct val="20000"/>
                </a:spcBef>
                <a:spcAft>
                  <a:spcPct val="0"/>
                </a:spcAft>
                <a:buClr>
                  <a:srgbClr val="FF4F00"/>
                </a:buClr>
                <a:buChar char="•"/>
                <a:defRPr sz="2400">
                  <a:solidFill>
                    <a:schemeClr val="tx1"/>
                  </a:solidFill>
                  <a:latin typeface="Arial" charset="0"/>
                </a:defRPr>
              </a:lvl7pPr>
              <a:lvl8pPr marL="3429000" indent="-228600" eaLnBrk="0" fontAlgn="base" hangingPunct="0">
                <a:spcBef>
                  <a:spcPct val="20000"/>
                </a:spcBef>
                <a:spcAft>
                  <a:spcPct val="0"/>
                </a:spcAft>
                <a:buClr>
                  <a:srgbClr val="FF4F00"/>
                </a:buClr>
                <a:buChar char="•"/>
                <a:defRPr sz="2400">
                  <a:solidFill>
                    <a:schemeClr val="tx1"/>
                  </a:solidFill>
                  <a:latin typeface="Arial" charset="0"/>
                </a:defRPr>
              </a:lvl8pPr>
              <a:lvl9pPr marL="3886200" indent="-228600" eaLnBrk="0" fontAlgn="base" hangingPunct="0">
                <a:spcBef>
                  <a:spcPct val="20000"/>
                </a:spcBef>
                <a:spcAft>
                  <a:spcPct val="0"/>
                </a:spcAft>
                <a:buClr>
                  <a:srgbClr val="FF4F00"/>
                </a:buClr>
                <a:buChar char="•"/>
                <a:defRPr sz="2400">
                  <a:solidFill>
                    <a:schemeClr val="tx1"/>
                  </a:solidFill>
                  <a:latin typeface="Arial" charset="0"/>
                </a:defRPr>
              </a:lvl9pPr>
            </a:lstStyle>
            <a:p>
              <a:pPr algn="ctr">
                <a:spcBef>
                  <a:spcPct val="0"/>
                </a:spcBef>
              </a:pPr>
              <a:r>
                <a:rPr lang="en-US" sz="1200" b="1" dirty="0">
                  <a:solidFill>
                    <a:schemeClr val="accent6">
                      <a:lumMod val="75000"/>
                    </a:schemeClr>
                  </a:solidFill>
                  <a:latin typeface="Calibri" pitchFamily="34" charset="0"/>
                </a:rPr>
                <a:t>Choose Reagents</a:t>
              </a:r>
            </a:p>
          </p:txBody>
        </p:sp>
      </p:grpSp>
      <p:grpSp>
        <p:nvGrpSpPr>
          <p:cNvPr id="101" name="Group 100"/>
          <p:cNvGrpSpPr>
            <a:grpSpLocks/>
          </p:cNvGrpSpPr>
          <p:nvPr/>
        </p:nvGrpSpPr>
        <p:grpSpPr bwMode="auto">
          <a:xfrm>
            <a:off x="4249738" y="4233863"/>
            <a:ext cx="723900" cy="779462"/>
            <a:chOff x="4250413" y="4233602"/>
            <a:chExt cx="723207" cy="780515"/>
          </a:xfrm>
        </p:grpSpPr>
        <p:sp>
          <p:nvSpPr>
            <p:cNvPr id="102" name="TextBox 48"/>
            <p:cNvSpPr txBox="1">
              <a:spLocks noChangeArrowheads="1"/>
            </p:cNvSpPr>
            <p:nvPr/>
          </p:nvSpPr>
          <p:spPr bwMode="auto">
            <a:xfrm>
              <a:off x="4250413" y="4675563"/>
              <a:ext cx="7232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20000"/>
                </a:spcBef>
                <a:spcAft>
                  <a:spcPct val="0"/>
                </a:spcAft>
                <a:buClr>
                  <a:srgbClr val="FF4F00"/>
                </a:buClr>
                <a:buChar char="•"/>
                <a:defRPr sz="2400">
                  <a:solidFill>
                    <a:schemeClr val="tx1"/>
                  </a:solidFill>
                  <a:latin typeface="Arial" charset="0"/>
                </a:defRPr>
              </a:lvl6pPr>
              <a:lvl7pPr marL="2971800" indent="-228600" eaLnBrk="0" fontAlgn="base" hangingPunct="0">
                <a:spcBef>
                  <a:spcPct val="20000"/>
                </a:spcBef>
                <a:spcAft>
                  <a:spcPct val="0"/>
                </a:spcAft>
                <a:buClr>
                  <a:srgbClr val="FF4F00"/>
                </a:buClr>
                <a:buChar char="•"/>
                <a:defRPr sz="2400">
                  <a:solidFill>
                    <a:schemeClr val="tx1"/>
                  </a:solidFill>
                  <a:latin typeface="Arial" charset="0"/>
                </a:defRPr>
              </a:lvl7pPr>
              <a:lvl8pPr marL="3429000" indent="-228600" eaLnBrk="0" fontAlgn="base" hangingPunct="0">
                <a:spcBef>
                  <a:spcPct val="20000"/>
                </a:spcBef>
                <a:spcAft>
                  <a:spcPct val="0"/>
                </a:spcAft>
                <a:buClr>
                  <a:srgbClr val="FF4F00"/>
                </a:buClr>
                <a:buChar char="•"/>
                <a:defRPr sz="2400">
                  <a:solidFill>
                    <a:schemeClr val="tx1"/>
                  </a:solidFill>
                  <a:latin typeface="Arial" charset="0"/>
                </a:defRPr>
              </a:lvl8pPr>
              <a:lvl9pPr marL="3886200" indent="-228600" eaLnBrk="0" fontAlgn="base" hangingPunct="0">
                <a:spcBef>
                  <a:spcPct val="20000"/>
                </a:spcBef>
                <a:spcAft>
                  <a:spcPct val="0"/>
                </a:spcAft>
                <a:buClr>
                  <a:srgbClr val="FF4F00"/>
                </a:buClr>
                <a:buChar char="•"/>
                <a:defRPr sz="2400">
                  <a:solidFill>
                    <a:schemeClr val="tx1"/>
                  </a:solidFill>
                  <a:latin typeface="Arial" charset="0"/>
                </a:defRPr>
              </a:lvl9pPr>
            </a:lstStyle>
            <a:p>
              <a:pPr algn="ctr">
                <a:spcBef>
                  <a:spcPct val="0"/>
                </a:spcBef>
              </a:pPr>
              <a:r>
                <a:rPr lang="en-US" sz="1600" b="1">
                  <a:solidFill>
                    <a:srgbClr val="FF0000"/>
                  </a:solidFill>
                  <a:latin typeface="Calibri" pitchFamily="34" charset="0"/>
                </a:rPr>
                <a:t>NO</a:t>
              </a:r>
              <a:endParaRPr lang="en-US" sz="900" b="1">
                <a:solidFill>
                  <a:srgbClr val="FF0000"/>
                </a:solidFill>
                <a:latin typeface="Calibri" pitchFamily="34" charset="0"/>
              </a:endParaRPr>
            </a:p>
          </p:txBody>
        </p:sp>
        <p:cxnSp>
          <p:nvCxnSpPr>
            <p:cNvPr id="103" name="Straight Connector 102"/>
            <p:cNvCxnSpPr>
              <a:stCxn id="99" idx="2"/>
              <a:endCxn id="102" idx="0"/>
            </p:cNvCxnSpPr>
            <p:nvPr/>
          </p:nvCxnSpPr>
          <p:spPr>
            <a:xfrm>
              <a:off x="4612017" y="4233602"/>
              <a:ext cx="0" cy="441921"/>
            </a:xfrm>
            <a:prstGeom prst="line">
              <a:avLst/>
            </a:prstGeom>
            <a:ln w="19050" cmpd="sng">
              <a:solidFill>
                <a:schemeClr val="accent5">
                  <a:lumMod val="75000"/>
                </a:schemeClr>
              </a:solidFill>
              <a:headEnd type="triangle" w="lg" len="lg"/>
              <a:tailEnd type="none"/>
            </a:ln>
            <a:effectLst/>
          </p:spPr>
          <p:style>
            <a:lnRef idx="2">
              <a:schemeClr val="accent1"/>
            </a:lnRef>
            <a:fillRef idx="0">
              <a:schemeClr val="accent1"/>
            </a:fillRef>
            <a:effectRef idx="1">
              <a:schemeClr val="accent1"/>
            </a:effectRef>
            <a:fontRef idx="minor">
              <a:schemeClr val="tx1"/>
            </a:fontRef>
          </p:style>
        </p:cxnSp>
      </p:grpSp>
      <p:grpSp>
        <p:nvGrpSpPr>
          <p:cNvPr id="105" name="Group 37"/>
          <p:cNvGrpSpPr>
            <a:grpSpLocks/>
          </p:cNvGrpSpPr>
          <p:nvPr/>
        </p:nvGrpSpPr>
        <p:grpSpPr bwMode="auto">
          <a:xfrm>
            <a:off x="1931988" y="4059238"/>
            <a:ext cx="1882400" cy="1014948"/>
            <a:chOff x="1932778" y="4059497"/>
            <a:chExt cx="1882371" cy="1015338"/>
          </a:xfrm>
        </p:grpSpPr>
        <p:cxnSp>
          <p:nvCxnSpPr>
            <p:cNvPr id="110" name="Elbow Connector 109"/>
            <p:cNvCxnSpPr/>
            <p:nvPr/>
          </p:nvCxnSpPr>
          <p:spPr>
            <a:xfrm rot="10800000" flipV="1">
              <a:off x="2804301" y="4059497"/>
              <a:ext cx="1011222" cy="401791"/>
            </a:xfrm>
            <a:prstGeom prst="bentConnector3">
              <a:avLst>
                <a:gd name="adj1" fmla="val 100993"/>
              </a:avLst>
            </a:prstGeom>
            <a:ln w="19050" cmpd="sng">
              <a:solidFill>
                <a:srgbClr val="31859C"/>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111" name="Rectangle 110"/>
            <p:cNvSpPr/>
            <p:nvPr/>
          </p:nvSpPr>
          <p:spPr>
            <a:xfrm>
              <a:off x="2161374" y="4461288"/>
              <a:ext cx="1204893" cy="613010"/>
            </a:xfrm>
            <a:prstGeom prst="rect">
              <a:avLst/>
            </a:prstGeom>
            <a:solidFill>
              <a:schemeClr val="bg1"/>
            </a:solidFill>
            <a:ln w="19050" cmpd="sng">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12" name="TextBox 111"/>
            <p:cNvSpPr txBox="1"/>
            <p:nvPr/>
          </p:nvSpPr>
          <p:spPr>
            <a:xfrm>
              <a:off x="1932778" y="4496227"/>
              <a:ext cx="1649386" cy="438318"/>
            </a:xfrm>
            <a:prstGeom prst="rect">
              <a:avLst/>
            </a:prstGeom>
            <a:noFill/>
          </p:spPr>
          <p:txBody>
            <a:bodyPr>
              <a:spAutoFit/>
            </a:bodyPr>
            <a:lstStyle/>
            <a:p>
              <a:pPr algn="ctr">
                <a:defRPr/>
              </a:pPr>
              <a:r>
                <a:rPr lang="en-US" sz="1050" b="1" dirty="0">
                  <a:solidFill>
                    <a:schemeClr val="accent6">
                      <a:lumMod val="75000"/>
                    </a:schemeClr>
                  </a:solidFill>
                </a:rPr>
                <a:t>For </a:t>
              </a:r>
              <a:r>
                <a:rPr lang="en-US" sz="1200" b="1" dirty="0">
                  <a:solidFill>
                    <a:srgbClr val="1F497D">
                      <a:lumMod val="75000"/>
                    </a:srgbClr>
                  </a:solidFill>
                </a:rPr>
                <a:t>B</a:t>
              </a:r>
              <a:r>
                <a:rPr lang="en-US" sz="1050" b="1" dirty="0">
                  <a:solidFill>
                    <a:srgbClr val="F79646"/>
                  </a:solidFill>
                </a:rPr>
                <a:t> </a:t>
              </a:r>
              <a:r>
                <a:rPr lang="en-US" sz="1050" b="1" dirty="0">
                  <a:solidFill>
                    <a:schemeClr val="accent6">
                      <a:lumMod val="75000"/>
                    </a:schemeClr>
                  </a:solidFill>
                </a:rPr>
                <a:t>use a bright</a:t>
              </a:r>
            </a:p>
            <a:p>
              <a:pPr algn="ctr">
                <a:defRPr/>
              </a:pPr>
              <a:r>
                <a:rPr lang="en-US" sz="1050" b="1" dirty="0" err="1">
                  <a:solidFill>
                    <a:schemeClr val="accent6">
                      <a:lumMod val="75000"/>
                    </a:schemeClr>
                  </a:solidFill>
                </a:rPr>
                <a:t>fluorochrome</a:t>
              </a:r>
              <a:endParaRPr lang="en-US" sz="1050" b="1" dirty="0">
                <a:solidFill>
                  <a:schemeClr val="accent6">
                    <a:lumMod val="75000"/>
                  </a:schemeClr>
                </a:solidFill>
              </a:endParaRPr>
            </a:p>
          </p:txBody>
        </p:sp>
      </p:grpSp>
      <p:grpSp>
        <p:nvGrpSpPr>
          <p:cNvPr id="106" name="Group 38"/>
          <p:cNvGrpSpPr>
            <a:grpSpLocks/>
          </p:cNvGrpSpPr>
          <p:nvPr/>
        </p:nvGrpSpPr>
        <p:grpSpPr bwMode="auto">
          <a:xfrm>
            <a:off x="5421313" y="4059238"/>
            <a:ext cx="2522730" cy="1050925"/>
            <a:chOff x="5422048" y="4059497"/>
            <a:chExt cx="2522691" cy="1051329"/>
          </a:xfrm>
        </p:grpSpPr>
        <p:cxnSp>
          <p:nvCxnSpPr>
            <p:cNvPr id="107" name="Elbow Connector 106"/>
            <p:cNvCxnSpPr/>
            <p:nvPr/>
          </p:nvCxnSpPr>
          <p:spPr>
            <a:xfrm rot="10800000" flipH="1" flipV="1">
              <a:off x="5422048" y="4059497"/>
              <a:ext cx="1011221" cy="401791"/>
            </a:xfrm>
            <a:prstGeom prst="bentConnector3">
              <a:avLst>
                <a:gd name="adj1" fmla="val 100993"/>
              </a:avLst>
            </a:prstGeom>
            <a:ln w="19050" cmpd="sng">
              <a:solidFill>
                <a:srgbClr val="31859C"/>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108" name="TextBox 107"/>
            <p:cNvSpPr txBox="1"/>
            <p:nvPr/>
          </p:nvSpPr>
          <p:spPr>
            <a:xfrm>
              <a:off x="5858797" y="4473993"/>
              <a:ext cx="2085942" cy="600395"/>
            </a:xfrm>
            <a:prstGeom prst="rect">
              <a:avLst/>
            </a:prstGeom>
            <a:noFill/>
          </p:spPr>
          <p:txBody>
            <a:bodyPr wrap="square">
              <a:spAutoFit/>
            </a:bodyPr>
            <a:lstStyle/>
            <a:p>
              <a:pPr algn="ctr">
                <a:defRPr/>
              </a:pPr>
              <a:r>
                <a:rPr lang="en-US" sz="1050" b="1" dirty="0">
                  <a:solidFill>
                    <a:schemeClr val="accent6">
                      <a:lumMod val="75000"/>
                    </a:schemeClr>
                  </a:solidFill>
                </a:rPr>
                <a:t>For </a:t>
              </a:r>
              <a:r>
                <a:rPr lang="en-US" sz="1200" b="1" dirty="0">
                  <a:solidFill>
                    <a:srgbClr val="1F497D">
                      <a:lumMod val="75000"/>
                    </a:srgbClr>
                  </a:solidFill>
                </a:rPr>
                <a:t>A</a:t>
              </a:r>
              <a:r>
                <a:rPr lang="en-US" sz="1050" b="1" dirty="0">
                  <a:solidFill>
                    <a:schemeClr val="accent6">
                      <a:lumMod val="75000"/>
                    </a:schemeClr>
                  </a:solidFill>
                </a:rPr>
                <a:t> use a dim fluorochrome that causes minimal </a:t>
              </a:r>
              <a:r>
                <a:rPr lang="en-US" sz="1050" b="1" dirty="0" smtClean="0">
                  <a:solidFill>
                    <a:schemeClr val="accent6">
                      <a:lumMod val="75000"/>
                    </a:schemeClr>
                  </a:solidFill>
                </a:rPr>
                <a:t>loss of resolution of </a:t>
              </a:r>
              <a:r>
                <a:rPr lang="en-US" sz="1050" b="1" dirty="0">
                  <a:solidFill>
                    <a:schemeClr val="accent6">
                      <a:lumMod val="75000"/>
                    </a:schemeClr>
                  </a:solidFill>
                </a:rPr>
                <a:t>the A</a:t>
              </a:r>
              <a:r>
                <a:rPr lang="en-US" sz="1200" b="1" baseline="30000" dirty="0">
                  <a:solidFill>
                    <a:schemeClr val="accent6">
                      <a:lumMod val="75000"/>
                    </a:schemeClr>
                  </a:solidFill>
                </a:rPr>
                <a:t>+</a:t>
              </a:r>
              <a:r>
                <a:rPr lang="en-US" sz="1050" b="1" dirty="0">
                  <a:solidFill>
                    <a:schemeClr val="accent6">
                      <a:lumMod val="75000"/>
                    </a:schemeClr>
                  </a:solidFill>
                </a:rPr>
                <a:t>B</a:t>
              </a:r>
              <a:r>
                <a:rPr lang="en-US" sz="1200" b="1" baseline="30000" dirty="0">
                  <a:solidFill>
                    <a:schemeClr val="accent6">
                      <a:lumMod val="75000"/>
                    </a:schemeClr>
                  </a:solidFill>
                </a:rPr>
                <a:t>-</a:t>
              </a:r>
              <a:r>
                <a:rPr lang="en-US" sz="1050" b="1" dirty="0">
                  <a:solidFill>
                    <a:schemeClr val="accent6">
                      <a:lumMod val="75000"/>
                    </a:schemeClr>
                  </a:solidFill>
                </a:rPr>
                <a:t> population</a:t>
              </a:r>
            </a:p>
          </p:txBody>
        </p:sp>
        <p:sp>
          <p:nvSpPr>
            <p:cNvPr id="109" name="Rectangle 108"/>
            <p:cNvSpPr/>
            <p:nvPr/>
          </p:nvSpPr>
          <p:spPr>
            <a:xfrm>
              <a:off x="5877962" y="4467641"/>
              <a:ext cx="2055313" cy="643185"/>
            </a:xfrm>
            <a:prstGeom prst="rect">
              <a:avLst/>
            </a:prstGeom>
            <a:noFill/>
            <a:ln w="19050" cmpd="sng">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grpSp>
      <p:grpSp>
        <p:nvGrpSpPr>
          <p:cNvPr id="113" name="Group 112"/>
          <p:cNvGrpSpPr>
            <a:grpSpLocks/>
          </p:cNvGrpSpPr>
          <p:nvPr/>
        </p:nvGrpSpPr>
        <p:grpSpPr bwMode="auto">
          <a:xfrm>
            <a:off x="5214938" y="5303838"/>
            <a:ext cx="2170112" cy="541337"/>
            <a:chOff x="5214689" y="5303982"/>
            <a:chExt cx="2169622" cy="540484"/>
          </a:xfrm>
        </p:grpSpPr>
        <p:sp>
          <p:nvSpPr>
            <p:cNvPr id="114" name="Rectangle 113"/>
            <p:cNvSpPr/>
            <p:nvPr/>
          </p:nvSpPr>
          <p:spPr>
            <a:xfrm>
              <a:off x="6098726" y="5345192"/>
              <a:ext cx="1258604" cy="321754"/>
            </a:xfrm>
            <a:prstGeom prst="rect">
              <a:avLst/>
            </a:prstGeom>
            <a:solidFill>
              <a:schemeClr val="accent5">
                <a:lumMod val="75000"/>
              </a:schemeClr>
            </a:solidFill>
            <a:ln w="19050" cmpd="sng">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cxnSp>
          <p:nvCxnSpPr>
            <p:cNvPr id="115" name="Straight Connector 114"/>
            <p:cNvCxnSpPr/>
            <p:nvPr/>
          </p:nvCxnSpPr>
          <p:spPr>
            <a:xfrm>
              <a:off x="5263890" y="5505276"/>
              <a:ext cx="855470" cy="0"/>
            </a:xfrm>
            <a:prstGeom prst="line">
              <a:avLst/>
            </a:prstGeom>
            <a:ln w="19050" cmpd="sng">
              <a:solidFill>
                <a:srgbClr val="31859C"/>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116" name="TextBox 78"/>
            <p:cNvSpPr txBox="1">
              <a:spLocks noChangeArrowheads="1"/>
            </p:cNvSpPr>
            <p:nvPr/>
          </p:nvSpPr>
          <p:spPr bwMode="auto">
            <a:xfrm>
              <a:off x="5214689" y="5505912"/>
              <a:ext cx="8051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20000"/>
                </a:spcBef>
                <a:spcAft>
                  <a:spcPct val="0"/>
                </a:spcAft>
                <a:buClr>
                  <a:srgbClr val="FF4F00"/>
                </a:buClr>
                <a:buChar char="•"/>
                <a:defRPr sz="2400">
                  <a:solidFill>
                    <a:schemeClr val="tx1"/>
                  </a:solidFill>
                  <a:latin typeface="Arial" charset="0"/>
                </a:defRPr>
              </a:lvl6pPr>
              <a:lvl7pPr marL="2971800" indent="-228600" eaLnBrk="0" fontAlgn="base" hangingPunct="0">
                <a:spcBef>
                  <a:spcPct val="20000"/>
                </a:spcBef>
                <a:spcAft>
                  <a:spcPct val="0"/>
                </a:spcAft>
                <a:buClr>
                  <a:srgbClr val="FF4F00"/>
                </a:buClr>
                <a:buChar char="•"/>
                <a:defRPr sz="2400">
                  <a:solidFill>
                    <a:schemeClr val="tx1"/>
                  </a:solidFill>
                  <a:latin typeface="Arial" charset="0"/>
                </a:defRPr>
              </a:lvl7pPr>
              <a:lvl8pPr marL="3429000" indent="-228600" eaLnBrk="0" fontAlgn="base" hangingPunct="0">
                <a:spcBef>
                  <a:spcPct val="20000"/>
                </a:spcBef>
                <a:spcAft>
                  <a:spcPct val="0"/>
                </a:spcAft>
                <a:buClr>
                  <a:srgbClr val="FF4F00"/>
                </a:buClr>
                <a:buChar char="•"/>
                <a:defRPr sz="2400">
                  <a:solidFill>
                    <a:schemeClr val="tx1"/>
                  </a:solidFill>
                  <a:latin typeface="Arial" charset="0"/>
                </a:defRPr>
              </a:lvl8pPr>
              <a:lvl9pPr marL="3886200" indent="-228600" eaLnBrk="0" fontAlgn="base" hangingPunct="0">
                <a:spcBef>
                  <a:spcPct val="20000"/>
                </a:spcBef>
                <a:spcAft>
                  <a:spcPct val="0"/>
                </a:spcAft>
                <a:buClr>
                  <a:srgbClr val="FF4F00"/>
                </a:buClr>
                <a:buChar char="•"/>
                <a:defRPr sz="2400">
                  <a:solidFill>
                    <a:schemeClr val="tx1"/>
                  </a:solidFill>
                  <a:latin typeface="Arial" charset="0"/>
                </a:defRPr>
              </a:lvl9pPr>
            </a:lstStyle>
            <a:p>
              <a:pPr algn="ctr">
                <a:spcBef>
                  <a:spcPct val="0"/>
                </a:spcBef>
              </a:pPr>
              <a:r>
                <a:rPr lang="en-US" sz="1600" b="1">
                  <a:solidFill>
                    <a:srgbClr val="008000"/>
                  </a:solidFill>
                  <a:latin typeface="Calibri" pitchFamily="34" charset="0"/>
                </a:rPr>
                <a:t>YES</a:t>
              </a:r>
              <a:endParaRPr lang="en-US" sz="1400" b="1">
                <a:solidFill>
                  <a:srgbClr val="008000"/>
                </a:solidFill>
                <a:latin typeface="Calibri" pitchFamily="34" charset="0"/>
              </a:endParaRPr>
            </a:p>
          </p:txBody>
        </p:sp>
        <p:sp>
          <p:nvSpPr>
            <p:cNvPr id="117" name="TextBox 79"/>
            <p:cNvSpPr txBox="1">
              <a:spLocks noChangeArrowheads="1"/>
            </p:cNvSpPr>
            <p:nvPr/>
          </p:nvSpPr>
          <p:spPr bwMode="auto">
            <a:xfrm>
              <a:off x="6098609" y="5303982"/>
              <a:ext cx="1285702" cy="389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20000"/>
                </a:spcBef>
                <a:spcAft>
                  <a:spcPct val="0"/>
                </a:spcAft>
                <a:buClr>
                  <a:srgbClr val="FF4F00"/>
                </a:buClr>
                <a:buChar char="•"/>
                <a:defRPr sz="2400">
                  <a:solidFill>
                    <a:schemeClr val="tx1"/>
                  </a:solidFill>
                  <a:latin typeface="Arial" charset="0"/>
                </a:defRPr>
              </a:lvl6pPr>
              <a:lvl7pPr marL="2971800" indent="-228600" eaLnBrk="0" fontAlgn="base" hangingPunct="0">
                <a:spcBef>
                  <a:spcPct val="20000"/>
                </a:spcBef>
                <a:spcAft>
                  <a:spcPct val="0"/>
                </a:spcAft>
                <a:buClr>
                  <a:srgbClr val="FF4F00"/>
                </a:buClr>
                <a:buChar char="•"/>
                <a:defRPr sz="2400">
                  <a:solidFill>
                    <a:schemeClr val="tx1"/>
                  </a:solidFill>
                  <a:latin typeface="Arial" charset="0"/>
                </a:defRPr>
              </a:lvl7pPr>
              <a:lvl8pPr marL="3429000" indent="-228600" eaLnBrk="0" fontAlgn="base" hangingPunct="0">
                <a:spcBef>
                  <a:spcPct val="20000"/>
                </a:spcBef>
                <a:spcAft>
                  <a:spcPct val="0"/>
                </a:spcAft>
                <a:buClr>
                  <a:srgbClr val="FF4F00"/>
                </a:buClr>
                <a:buChar char="•"/>
                <a:defRPr sz="2400">
                  <a:solidFill>
                    <a:schemeClr val="tx1"/>
                  </a:solidFill>
                  <a:latin typeface="Arial" charset="0"/>
                </a:defRPr>
              </a:lvl8pPr>
              <a:lvl9pPr marL="3886200" indent="-228600" eaLnBrk="0" fontAlgn="base" hangingPunct="0">
                <a:spcBef>
                  <a:spcPct val="20000"/>
                </a:spcBef>
                <a:spcAft>
                  <a:spcPct val="0"/>
                </a:spcAft>
                <a:buClr>
                  <a:srgbClr val="FF4F00"/>
                </a:buClr>
                <a:buChar char="•"/>
                <a:defRPr sz="2400">
                  <a:solidFill>
                    <a:schemeClr val="tx1"/>
                  </a:solidFill>
                  <a:latin typeface="Arial" charset="0"/>
                </a:defRPr>
              </a:lvl9pPr>
            </a:lstStyle>
            <a:p>
              <a:pPr algn="ctr">
                <a:spcBef>
                  <a:spcPct val="0"/>
                </a:spcBef>
              </a:pPr>
              <a:r>
                <a:rPr lang="en-US" sz="1800" b="1">
                  <a:solidFill>
                    <a:srgbClr val="FFFFFF"/>
                  </a:solidFill>
                  <a:latin typeface="Calibri" pitchFamily="34" charset="0"/>
                </a:rPr>
                <a:t>SUCCESS</a:t>
              </a:r>
            </a:p>
          </p:txBody>
        </p:sp>
      </p:grpSp>
      <p:grpSp>
        <p:nvGrpSpPr>
          <p:cNvPr id="118" name="Group 117"/>
          <p:cNvGrpSpPr>
            <a:grpSpLocks/>
          </p:cNvGrpSpPr>
          <p:nvPr/>
        </p:nvGrpSpPr>
        <p:grpSpPr bwMode="auto">
          <a:xfrm>
            <a:off x="4725988" y="1976438"/>
            <a:ext cx="2336800" cy="803275"/>
            <a:chOff x="4726201" y="1970232"/>
            <a:chExt cx="2336685" cy="803564"/>
          </a:xfrm>
        </p:grpSpPr>
        <p:sp>
          <p:nvSpPr>
            <p:cNvPr id="119" name="TextBox 148"/>
            <p:cNvSpPr txBox="1">
              <a:spLocks noChangeArrowheads="1"/>
            </p:cNvSpPr>
            <p:nvPr/>
          </p:nvSpPr>
          <p:spPr bwMode="auto">
            <a:xfrm>
              <a:off x="4726201" y="2391064"/>
              <a:ext cx="14464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20000"/>
                </a:spcBef>
                <a:spcAft>
                  <a:spcPct val="0"/>
                </a:spcAft>
                <a:buClr>
                  <a:srgbClr val="FF4F00"/>
                </a:buClr>
                <a:buChar char="•"/>
                <a:defRPr sz="2400">
                  <a:solidFill>
                    <a:schemeClr val="tx1"/>
                  </a:solidFill>
                  <a:latin typeface="Arial" charset="0"/>
                </a:defRPr>
              </a:lvl6pPr>
              <a:lvl7pPr marL="2971800" indent="-228600" eaLnBrk="0" fontAlgn="base" hangingPunct="0">
                <a:spcBef>
                  <a:spcPct val="20000"/>
                </a:spcBef>
                <a:spcAft>
                  <a:spcPct val="0"/>
                </a:spcAft>
                <a:buClr>
                  <a:srgbClr val="FF4F00"/>
                </a:buClr>
                <a:buChar char="•"/>
                <a:defRPr sz="2400">
                  <a:solidFill>
                    <a:schemeClr val="tx1"/>
                  </a:solidFill>
                  <a:latin typeface="Arial" charset="0"/>
                </a:defRPr>
              </a:lvl7pPr>
              <a:lvl8pPr marL="3429000" indent="-228600" eaLnBrk="0" fontAlgn="base" hangingPunct="0">
                <a:spcBef>
                  <a:spcPct val="20000"/>
                </a:spcBef>
                <a:spcAft>
                  <a:spcPct val="0"/>
                </a:spcAft>
                <a:buClr>
                  <a:srgbClr val="FF4F00"/>
                </a:buClr>
                <a:buChar char="•"/>
                <a:defRPr sz="2400">
                  <a:solidFill>
                    <a:schemeClr val="tx1"/>
                  </a:solidFill>
                  <a:latin typeface="Arial" charset="0"/>
                </a:defRPr>
              </a:lvl8pPr>
              <a:lvl9pPr marL="3886200" indent="-228600" eaLnBrk="0" fontAlgn="base" hangingPunct="0">
                <a:spcBef>
                  <a:spcPct val="20000"/>
                </a:spcBef>
                <a:spcAft>
                  <a:spcPct val="0"/>
                </a:spcAft>
                <a:buClr>
                  <a:srgbClr val="FF4F00"/>
                </a:buClr>
                <a:buChar char="•"/>
                <a:defRPr sz="2400">
                  <a:solidFill>
                    <a:schemeClr val="tx1"/>
                  </a:solidFill>
                  <a:latin typeface="Arial" charset="0"/>
                </a:defRPr>
              </a:lvl9pPr>
            </a:lstStyle>
            <a:p>
              <a:pPr algn="ctr">
                <a:spcBef>
                  <a:spcPct val="0"/>
                </a:spcBef>
              </a:pPr>
              <a:r>
                <a:rPr lang="en-US" sz="1600" b="1">
                  <a:solidFill>
                    <a:srgbClr val="008000"/>
                  </a:solidFill>
                  <a:latin typeface="Calibri" pitchFamily="34" charset="0"/>
                </a:rPr>
                <a:t>YES</a:t>
              </a:r>
            </a:p>
          </p:txBody>
        </p:sp>
        <p:sp>
          <p:nvSpPr>
            <p:cNvPr id="120" name="Oval 119"/>
            <p:cNvSpPr/>
            <p:nvPr/>
          </p:nvSpPr>
          <p:spPr bwMode="auto">
            <a:xfrm>
              <a:off x="6259651" y="1970232"/>
              <a:ext cx="803235" cy="803564"/>
            </a:xfrm>
            <a:prstGeom prst="ellipse">
              <a:avLst/>
            </a:prstGeom>
            <a:solidFill>
              <a:srgbClr val="CCFFCC"/>
            </a:solidFill>
            <a:ln w="19050" cap="flat" cmpd="sng" algn="ctr">
              <a:solidFill>
                <a:schemeClr val="accent5">
                  <a:lumMod val="75000"/>
                </a:schemeClr>
              </a:solidFill>
              <a:prstDash val="solid"/>
              <a:headEnd type="none" w="med" len="med"/>
              <a:tailEnd type="none" w="med" len="med"/>
            </a:ln>
            <a:effectLst/>
          </p:spPr>
          <p:txBody>
            <a:bodyPr/>
            <a:lstStyle/>
            <a:p>
              <a:pPr>
                <a:spcBef>
                  <a:spcPct val="0"/>
                </a:spcBef>
                <a:defRPr/>
              </a:pPr>
              <a:endParaRPr lang="en-US" sz="2000" kern="0">
                <a:solidFill>
                  <a:srgbClr val="FFFFFF"/>
                </a:solidFill>
                <a:latin typeface="Arial"/>
              </a:endParaRPr>
            </a:p>
          </p:txBody>
        </p:sp>
        <p:sp>
          <p:nvSpPr>
            <p:cNvPr id="121" name="TextBox 160"/>
            <p:cNvSpPr txBox="1">
              <a:spLocks noChangeArrowheads="1"/>
            </p:cNvSpPr>
            <p:nvPr/>
          </p:nvSpPr>
          <p:spPr bwMode="auto">
            <a:xfrm>
              <a:off x="6259322" y="1983625"/>
              <a:ext cx="803564" cy="746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20000"/>
                </a:spcBef>
                <a:spcAft>
                  <a:spcPct val="0"/>
                </a:spcAft>
                <a:buClr>
                  <a:srgbClr val="FF4F00"/>
                </a:buClr>
                <a:buChar char="•"/>
                <a:defRPr sz="2400">
                  <a:solidFill>
                    <a:schemeClr val="tx1"/>
                  </a:solidFill>
                  <a:latin typeface="Arial" charset="0"/>
                </a:defRPr>
              </a:lvl6pPr>
              <a:lvl7pPr marL="2971800" indent="-228600" eaLnBrk="0" fontAlgn="base" hangingPunct="0">
                <a:spcBef>
                  <a:spcPct val="20000"/>
                </a:spcBef>
                <a:spcAft>
                  <a:spcPct val="0"/>
                </a:spcAft>
                <a:buClr>
                  <a:srgbClr val="FF4F00"/>
                </a:buClr>
                <a:buChar char="•"/>
                <a:defRPr sz="2400">
                  <a:solidFill>
                    <a:schemeClr val="tx1"/>
                  </a:solidFill>
                  <a:latin typeface="Arial" charset="0"/>
                </a:defRPr>
              </a:lvl7pPr>
              <a:lvl8pPr marL="3429000" indent="-228600" eaLnBrk="0" fontAlgn="base" hangingPunct="0">
                <a:spcBef>
                  <a:spcPct val="20000"/>
                </a:spcBef>
                <a:spcAft>
                  <a:spcPct val="0"/>
                </a:spcAft>
                <a:buClr>
                  <a:srgbClr val="FF4F00"/>
                </a:buClr>
                <a:buChar char="•"/>
                <a:defRPr sz="2400">
                  <a:solidFill>
                    <a:schemeClr val="tx1"/>
                  </a:solidFill>
                  <a:latin typeface="Arial" charset="0"/>
                </a:defRPr>
              </a:lvl8pPr>
              <a:lvl9pPr marL="3886200" indent="-228600" eaLnBrk="0" fontAlgn="base" hangingPunct="0">
                <a:spcBef>
                  <a:spcPct val="20000"/>
                </a:spcBef>
                <a:spcAft>
                  <a:spcPct val="0"/>
                </a:spcAft>
                <a:buClr>
                  <a:srgbClr val="FF4F00"/>
                </a:buClr>
                <a:buChar char="•"/>
                <a:defRPr sz="2400">
                  <a:solidFill>
                    <a:schemeClr val="tx1"/>
                  </a:solidFill>
                  <a:latin typeface="Arial" charset="0"/>
                </a:defRPr>
              </a:lvl9pPr>
            </a:lstStyle>
            <a:p>
              <a:pPr algn="ctr">
                <a:spcBef>
                  <a:spcPct val="0"/>
                </a:spcBef>
              </a:pPr>
              <a:r>
                <a:rPr lang="en-US" sz="2000" b="1">
                  <a:solidFill>
                    <a:srgbClr val="17375E"/>
                  </a:solidFill>
                  <a:latin typeface="Calibri" pitchFamily="34" charset="0"/>
                </a:rPr>
                <a:t>A+</a:t>
              </a:r>
            </a:p>
            <a:p>
              <a:pPr algn="ctr">
                <a:spcBef>
                  <a:spcPct val="0"/>
                </a:spcBef>
              </a:pPr>
              <a:r>
                <a:rPr lang="en-US" sz="2000" b="1">
                  <a:solidFill>
                    <a:srgbClr val="17375E"/>
                  </a:solidFill>
                  <a:latin typeface="Calibri" pitchFamily="34" charset="0"/>
                </a:rPr>
                <a:t>B+</a:t>
              </a:r>
            </a:p>
          </p:txBody>
        </p:sp>
        <p:cxnSp>
          <p:nvCxnSpPr>
            <p:cNvPr id="122" name="Straight Connector 121"/>
            <p:cNvCxnSpPr/>
            <p:nvPr/>
          </p:nvCxnSpPr>
          <p:spPr>
            <a:xfrm flipH="1">
              <a:off x="4788110" y="2372013"/>
              <a:ext cx="1458841" cy="3176"/>
            </a:xfrm>
            <a:prstGeom prst="line">
              <a:avLst/>
            </a:prstGeom>
            <a:ln w="19050" cmpd="sng">
              <a:solidFill>
                <a:srgbClr val="31859C"/>
              </a:solidFill>
              <a:headEnd type="triangle" w="lg" len="lg"/>
              <a:tailEnd type="none"/>
            </a:ln>
            <a:effectLst/>
          </p:spPr>
          <p:style>
            <a:lnRef idx="2">
              <a:schemeClr val="accent1"/>
            </a:lnRef>
            <a:fillRef idx="0">
              <a:schemeClr val="accent1"/>
            </a:fillRef>
            <a:effectRef idx="1">
              <a:schemeClr val="accent1"/>
            </a:effectRef>
            <a:fontRef idx="minor">
              <a:schemeClr val="tx1"/>
            </a:fontRef>
          </p:style>
        </p:cxnSp>
      </p:grpSp>
      <p:grpSp>
        <p:nvGrpSpPr>
          <p:cNvPr id="123" name="Group 122"/>
          <p:cNvGrpSpPr>
            <a:grpSpLocks/>
          </p:cNvGrpSpPr>
          <p:nvPr/>
        </p:nvGrpSpPr>
        <p:grpSpPr bwMode="auto">
          <a:xfrm>
            <a:off x="4249738" y="3141663"/>
            <a:ext cx="4130675" cy="482600"/>
            <a:chOff x="4250413" y="3142095"/>
            <a:chExt cx="4130317" cy="482138"/>
          </a:xfrm>
        </p:grpSpPr>
        <p:grpSp>
          <p:nvGrpSpPr>
            <p:cNvPr id="124" name="Group 34"/>
            <p:cNvGrpSpPr>
              <a:grpSpLocks/>
            </p:cNvGrpSpPr>
            <p:nvPr/>
          </p:nvGrpSpPr>
          <p:grpSpPr bwMode="auto">
            <a:xfrm>
              <a:off x="4250413" y="3142095"/>
              <a:ext cx="1763375" cy="482138"/>
              <a:chOff x="4250413" y="3142095"/>
              <a:chExt cx="1763375" cy="482138"/>
            </a:xfrm>
          </p:grpSpPr>
          <p:cxnSp>
            <p:nvCxnSpPr>
              <p:cNvPr id="129" name="Straight Connector 128"/>
              <p:cNvCxnSpPr>
                <a:stCxn id="131" idx="6"/>
                <a:endCxn id="95" idx="1"/>
              </p:cNvCxnSpPr>
              <p:nvPr/>
            </p:nvCxnSpPr>
            <p:spPr>
              <a:xfrm>
                <a:off x="5005997" y="3383164"/>
                <a:ext cx="1007975" cy="1585"/>
              </a:xfrm>
              <a:prstGeom prst="line">
                <a:avLst/>
              </a:prstGeom>
              <a:ln w="19050" cmpd="sng">
                <a:solidFill>
                  <a:srgbClr val="4F81BD"/>
                </a:solidFill>
                <a:headEnd type="triangl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131" name="Oval 130"/>
              <p:cNvSpPr/>
              <p:nvPr/>
            </p:nvSpPr>
            <p:spPr bwMode="auto">
              <a:xfrm>
                <a:off x="4250413" y="3142095"/>
                <a:ext cx="755584" cy="482138"/>
              </a:xfrm>
              <a:prstGeom prst="ellipse">
                <a:avLst/>
              </a:prstGeom>
              <a:solidFill>
                <a:srgbClr val="CCFFCC"/>
              </a:solidFill>
              <a:ln w="19050" cap="flat" cmpd="sng" algn="ctr">
                <a:solidFill>
                  <a:schemeClr val="accent5">
                    <a:lumMod val="75000"/>
                  </a:schemeClr>
                </a:solidFill>
                <a:prstDash val="solid"/>
                <a:headEnd type="none" w="med" len="med"/>
                <a:tailEnd type="none" w="med" len="med"/>
              </a:ln>
              <a:effectLst/>
            </p:spPr>
            <p:txBody>
              <a:bodyPr/>
              <a:lstStyle/>
              <a:p>
                <a:pPr>
                  <a:spcBef>
                    <a:spcPct val="0"/>
                  </a:spcBef>
                  <a:defRPr/>
                </a:pPr>
                <a:endParaRPr lang="en-US" sz="2000" kern="0">
                  <a:solidFill>
                    <a:srgbClr val="FFFFFF"/>
                  </a:solidFill>
                  <a:latin typeface="Arial"/>
                </a:endParaRPr>
              </a:p>
            </p:txBody>
          </p:sp>
          <p:sp>
            <p:nvSpPr>
              <p:cNvPr id="132" name="TextBox 166"/>
              <p:cNvSpPr txBox="1">
                <a:spLocks noChangeArrowheads="1"/>
              </p:cNvSpPr>
              <p:nvPr/>
            </p:nvSpPr>
            <p:spPr bwMode="auto">
              <a:xfrm>
                <a:off x="4250413" y="3180888"/>
                <a:ext cx="723207" cy="389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20000"/>
                  </a:spcBef>
                  <a:spcAft>
                    <a:spcPct val="0"/>
                  </a:spcAft>
                  <a:buClr>
                    <a:srgbClr val="FF4F00"/>
                  </a:buClr>
                  <a:buChar char="•"/>
                  <a:defRPr sz="2400">
                    <a:solidFill>
                      <a:schemeClr val="tx1"/>
                    </a:solidFill>
                    <a:latin typeface="Arial" charset="0"/>
                  </a:defRPr>
                </a:lvl6pPr>
                <a:lvl7pPr marL="2971800" indent="-228600" eaLnBrk="0" fontAlgn="base" hangingPunct="0">
                  <a:spcBef>
                    <a:spcPct val="20000"/>
                  </a:spcBef>
                  <a:spcAft>
                    <a:spcPct val="0"/>
                  </a:spcAft>
                  <a:buClr>
                    <a:srgbClr val="FF4F00"/>
                  </a:buClr>
                  <a:buChar char="•"/>
                  <a:defRPr sz="2400">
                    <a:solidFill>
                      <a:schemeClr val="tx1"/>
                    </a:solidFill>
                    <a:latin typeface="Arial" charset="0"/>
                  </a:defRPr>
                </a:lvl7pPr>
                <a:lvl8pPr marL="3429000" indent="-228600" eaLnBrk="0" fontAlgn="base" hangingPunct="0">
                  <a:spcBef>
                    <a:spcPct val="20000"/>
                  </a:spcBef>
                  <a:spcAft>
                    <a:spcPct val="0"/>
                  </a:spcAft>
                  <a:buClr>
                    <a:srgbClr val="FF4F00"/>
                  </a:buClr>
                  <a:buChar char="•"/>
                  <a:defRPr sz="2400">
                    <a:solidFill>
                      <a:schemeClr val="tx1"/>
                    </a:solidFill>
                    <a:latin typeface="Arial" charset="0"/>
                  </a:defRPr>
                </a:lvl8pPr>
                <a:lvl9pPr marL="3886200" indent="-228600" eaLnBrk="0" fontAlgn="base" hangingPunct="0">
                  <a:spcBef>
                    <a:spcPct val="20000"/>
                  </a:spcBef>
                  <a:spcAft>
                    <a:spcPct val="0"/>
                  </a:spcAft>
                  <a:buClr>
                    <a:srgbClr val="FF4F00"/>
                  </a:buClr>
                  <a:buChar char="•"/>
                  <a:defRPr sz="2400">
                    <a:solidFill>
                      <a:schemeClr val="tx1"/>
                    </a:solidFill>
                    <a:latin typeface="Arial" charset="0"/>
                  </a:defRPr>
                </a:lvl9pPr>
              </a:lstStyle>
              <a:p>
                <a:pPr algn="ctr">
                  <a:spcBef>
                    <a:spcPct val="0"/>
                  </a:spcBef>
                </a:pPr>
                <a:r>
                  <a:rPr lang="en-US" sz="1800" b="1">
                    <a:solidFill>
                      <a:srgbClr val="17375E"/>
                    </a:solidFill>
                    <a:latin typeface="Calibri" pitchFamily="34" charset="0"/>
                  </a:rPr>
                  <a:t>A&gt;&gt;B</a:t>
                </a:r>
              </a:p>
            </p:txBody>
          </p:sp>
        </p:grpSp>
        <p:grpSp>
          <p:nvGrpSpPr>
            <p:cNvPr id="125" name="Group 32"/>
            <p:cNvGrpSpPr>
              <a:grpSpLocks/>
            </p:cNvGrpSpPr>
            <p:nvPr/>
          </p:nvGrpSpPr>
          <p:grpSpPr bwMode="auto">
            <a:xfrm>
              <a:off x="7328238" y="3142095"/>
              <a:ext cx="1052492" cy="482138"/>
              <a:chOff x="7328238" y="3142095"/>
              <a:chExt cx="1052492" cy="482138"/>
            </a:xfrm>
          </p:grpSpPr>
          <p:sp>
            <p:nvSpPr>
              <p:cNvPr id="126" name="Oval 125"/>
              <p:cNvSpPr/>
              <p:nvPr/>
            </p:nvSpPr>
            <p:spPr bwMode="auto">
              <a:xfrm>
                <a:off x="7625145" y="3142095"/>
                <a:ext cx="755585" cy="482138"/>
              </a:xfrm>
              <a:prstGeom prst="ellipse">
                <a:avLst/>
              </a:prstGeom>
              <a:solidFill>
                <a:srgbClr val="CCFFCC"/>
              </a:solidFill>
              <a:ln w="19050" cap="flat" cmpd="sng" algn="ctr">
                <a:solidFill>
                  <a:schemeClr val="accent5">
                    <a:lumMod val="75000"/>
                  </a:schemeClr>
                </a:solidFill>
                <a:prstDash val="solid"/>
                <a:headEnd type="none" w="med" len="med"/>
                <a:tailEnd type="none" w="med" len="med"/>
              </a:ln>
              <a:effectLst/>
            </p:spPr>
            <p:txBody>
              <a:bodyPr/>
              <a:lstStyle/>
              <a:p>
                <a:pPr>
                  <a:spcBef>
                    <a:spcPct val="0"/>
                  </a:spcBef>
                  <a:defRPr/>
                </a:pPr>
                <a:endParaRPr lang="en-US" sz="2000" kern="0">
                  <a:solidFill>
                    <a:srgbClr val="FFFFFF"/>
                  </a:solidFill>
                  <a:latin typeface="Arial"/>
                </a:endParaRPr>
              </a:p>
            </p:txBody>
          </p:sp>
          <p:sp>
            <p:nvSpPr>
              <p:cNvPr id="127" name="TextBox 169"/>
              <p:cNvSpPr txBox="1">
                <a:spLocks noChangeArrowheads="1"/>
              </p:cNvSpPr>
              <p:nvPr/>
            </p:nvSpPr>
            <p:spPr bwMode="auto">
              <a:xfrm>
                <a:off x="7644430" y="3168188"/>
                <a:ext cx="723207" cy="389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20000"/>
                  </a:spcBef>
                  <a:spcAft>
                    <a:spcPct val="0"/>
                  </a:spcAft>
                  <a:buClr>
                    <a:srgbClr val="FF4F00"/>
                  </a:buClr>
                  <a:buChar char="•"/>
                  <a:defRPr sz="2400">
                    <a:solidFill>
                      <a:schemeClr val="tx1"/>
                    </a:solidFill>
                    <a:latin typeface="Arial" charset="0"/>
                  </a:defRPr>
                </a:lvl6pPr>
                <a:lvl7pPr marL="2971800" indent="-228600" eaLnBrk="0" fontAlgn="base" hangingPunct="0">
                  <a:spcBef>
                    <a:spcPct val="20000"/>
                  </a:spcBef>
                  <a:spcAft>
                    <a:spcPct val="0"/>
                  </a:spcAft>
                  <a:buClr>
                    <a:srgbClr val="FF4F00"/>
                  </a:buClr>
                  <a:buChar char="•"/>
                  <a:defRPr sz="2400">
                    <a:solidFill>
                      <a:schemeClr val="tx1"/>
                    </a:solidFill>
                    <a:latin typeface="Arial" charset="0"/>
                  </a:defRPr>
                </a:lvl7pPr>
                <a:lvl8pPr marL="3429000" indent="-228600" eaLnBrk="0" fontAlgn="base" hangingPunct="0">
                  <a:spcBef>
                    <a:spcPct val="20000"/>
                  </a:spcBef>
                  <a:spcAft>
                    <a:spcPct val="0"/>
                  </a:spcAft>
                  <a:buClr>
                    <a:srgbClr val="FF4F00"/>
                  </a:buClr>
                  <a:buChar char="•"/>
                  <a:defRPr sz="2400">
                    <a:solidFill>
                      <a:schemeClr val="tx1"/>
                    </a:solidFill>
                    <a:latin typeface="Arial" charset="0"/>
                  </a:defRPr>
                </a:lvl8pPr>
                <a:lvl9pPr marL="3886200" indent="-228600" eaLnBrk="0" fontAlgn="base" hangingPunct="0">
                  <a:spcBef>
                    <a:spcPct val="20000"/>
                  </a:spcBef>
                  <a:spcAft>
                    <a:spcPct val="0"/>
                  </a:spcAft>
                  <a:buClr>
                    <a:srgbClr val="FF4F00"/>
                  </a:buClr>
                  <a:buChar char="•"/>
                  <a:defRPr sz="2400">
                    <a:solidFill>
                      <a:schemeClr val="tx1"/>
                    </a:solidFill>
                    <a:latin typeface="Arial" charset="0"/>
                  </a:defRPr>
                </a:lvl9pPr>
              </a:lstStyle>
              <a:p>
                <a:pPr algn="ctr">
                  <a:spcBef>
                    <a:spcPct val="0"/>
                  </a:spcBef>
                </a:pPr>
                <a:r>
                  <a:rPr lang="en-US" sz="1800" b="1">
                    <a:solidFill>
                      <a:srgbClr val="17375E"/>
                    </a:solidFill>
                    <a:latin typeface="Calibri" pitchFamily="34" charset="0"/>
                  </a:rPr>
                  <a:t>B&gt;&gt;A</a:t>
                </a:r>
              </a:p>
            </p:txBody>
          </p:sp>
          <p:cxnSp>
            <p:nvCxnSpPr>
              <p:cNvPr id="128" name="Straight Connector 127"/>
              <p:cNvCxnSpPr>
                <a:stCxn id="126" idx="2"/>
              </p:cNvCxnSpPr>
              <p:nvPr/>
            </p:nvCxnSpPr>
            <p:spPr>
              <a:xfrm flipH="1">
                <a:off x="7328308" y="3383164"/>
                <a:ext cx="296837" cy="1585"/>
              </a:xfrm>
              <a:prstGeom prst="line">
                <a:avLst/>
              </a:prstGeom>
              <a:ln w="19050" cmpd="sng">
                <a:solidFill>
                  <a:srgbClr val="4F81BD"/>
                </a:solidFill>
                <a:headEnd type="triangle" w="lg" len="lg"/>
                <a:tailEnd type="none" w="lg" len="lg"/>
              </a:ln>
              <a:effectLst/>
            </p:spPr>
            <p:style>
              <a:lnRef idx="2">
                <a:schemeClr val="accent1"/>
              </a:lnRef>
              <a:fillRef idx="0">
                <a:schemeClr val="accent1"/>
              </a:fillRef>
              <a:effectRef idx="1">
                <a:schemeClr val="accent1"/>
              </a:effectRef>
              <a:fontRef idx="minor">
                <a:schemeClr val="tx1"/>
              </a:fontRef>
            </p:style>
          </p:cxnSp>
        </p:grpSp>
      </p:grpSp>
      <p:grpSp>
        <p:nvGrpSpPr>
          <p:cNvPr id="133" name="Group 132"/>
          <p:cNvGrpSpPr/>
          <p:nvPr/>
        </p:nvGrpSpPr>
        <p:grpSpPr>
          <a:xfrm>
            <a:off x="3367089" y="4681538"/>
            <a:ext cx="2500311" cy="1306512"/>
            <a:chOff x="3367089" y="4681538"/>
            <a:chExt cx="2500311" cy="1306512"/>
          </a:xfrm>
        </p:grpSpPr>
        <p:cxnSp>
          <p:nvCxnSpPr>
            <p:cNvPr id="134" name="Elbow Connector 133"/>
            <p:cNvCxnSpPr/>
            <p:nvPr/>
          </p:nvCxnSpPr>
          <p:spPr bwMode="auto">
            <a:xfrm>
              <a:off x="3367089" y="4681538"/>
              <a:ext cx="803275" cy="642937"/>
            </a:xfrm>
            <a:prstGeom prst="bentConnector3">
              <a:avLst>
                <a:gd name="adj1" fmla="val 99167"/>
              </a:avLst>
            </a:prstGeom>
            <a:ln w="19050" cmpd="sng">
              <a:solidFill>
                <a:srgbClr val="31859C"/>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135" name="Decision 47"/>
            <p:cNvSpPr/>
            <p:nvPr/>
          </p:nvSpPr>
          <p:spPr bwMode="auto">
            <a:xfrm>
              <a:off x="3962401" y="5022850"/>
              <a:ext cx="1304925" cy="965200"/>
            </a:xfrm>
            <a:prstGeom prst="flowChartDecision">
              <a:avLst/>
            </a:prstGeom>
            <a:solidFill>
              <a:schemeClr val="bg1"/>
            </a:solidFill>
            <a:ln w="19050" cmpd="sng">
              <a:solidFill>
                <a:srgbClr val="31859C"/>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36" name="TextBox 49"/>
            <p:cNvSpPr txBox="1">
              <a:spLocks noChangeArrowheads="1"/>
            </p:cNvSpPr>
            <p:nvPr/>
          </p:nvSpPr>
          <p:spPr bwMode="auto">
            <a:xfrm>
              <a:off x="3929332" y="5169603"/>
              <a:ext cx="1365448" cy="60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20000"/>
                </a:spcBef>
                <a:spcAft>
                  <a:spcPct val="0"/>
                </a:spcAft>
                <a:buClr>
                  <a:srgbClr val="FF4F00"/>
                </a:buClr>
                <a:buChar char="•"/>
                <a:defRPr sz="2400">
                  <a:solidFill>
                    <a:schemeClr val="tx1"/>
                  </a:solidFill>
                  <a:latin typeface="Arial" charset="0"/>
                </a:defRPr>
              </a:lvl6pPr>
              <a:lvl7pPr marL="2971800" indent="-228600" eaLnBrk="0" fontAlgn="base" hangingPunct="0">
                <a:spcBef>
                  <a:spcPct val="20000"/>
                </a:spcBef>
                <a:spcAft>
                  <a:spcPct val="0"/>
                </a:spcAft>
                <a:buClr>
                  <a:srgbClr val="FF4F00"/>
                </a:buClr>
                <a:buChar char="•"/>
                <a:defRPr sz="2400">
                  <a:solidFill>
                    <a:schemeClr val="tx1"/>
                  </a:solidFill>
                  <a:latin typeface="Arial" charset="0"/>
                </a:defRPr>
              </a:lvl7pPr>
              <a:lvl8pPr marL="3429000" indent="-228600" eaLnBrk="0" fontAlgn="base" hangingPunct="0">
                <a:spcBef>
                  <a:spcPct val="20000"/>
                </a:spcBef>
                <a:spcAft>
                  <a:spcPct val="0"/>
                </a:spcAft>
                <a:buClr>
                  <a:srgbClr val="FF4F00"/>
                </a:buClr>
                <a:buChar char="•"/>
                <a:defRPr sz="2400">
                  <a:solidFill>
                    <a:schemeClr val="tx1"/>
                  </a:solidFill>
                  <a:latin typeface="Arial" charset="0"/>
                </a:defRPr>
              </a:lvl8pPr>
              <a:lvl9pPr marL="3886200" indent="-228600" eaLnBrk="0" fontAlgn="base" hangingPunct="0">
                <a:spcBef>
                  <a:spcPct val="20000"/>
                </a:spcBef>
                <a:spcAft>
                  <a:spcPct val="0"/>
                </a:spcAft>
                <a:buClr>
                  <a:srgbClr val="FF4F00"/>
                </a:buClr>
                <a:buChar char="•"/>
                <a:defRPr sz="2400">
                  <a:solidFill>
                    <a:schemeClr val="tx1"/>
                  </a:solidFill>
                  <a:latin typeface="Arial" charset="0"/>
                </a:defRPr>
              </a:lvl9pPr>
            </a:lstStyle>
            <a:p>
              <a:pPr algn="ctr">
                <a:spcBef>
                  <a:spcPct val="0"/>
                </a:spcBef>
              </a:pPr>
              <a:r>
                <a:rPr lang="en-US" sz="1100" b="1" dirty="0">
                  <a:solidFill>
                    <a:schemeClr val="accent6">
                      <a:lumMod val="75000"/>
                    </a:schemeClr>
                  </a:solidFill>
                  <a:latin typeface="Calibri" pitchFamily="34" charset="0"/>
                </a:rPr>
                <a:t>Do you </a:t>
              </a:r>
            </a:p>
            <a:p>
              <a:pPr algn="ctr">
                <a:spcBef>
                  <a:spcPct val="0"/>
                </a:spcBef>
              </a:pPr>
              <a:r>
                <a:rPr lang="en-US" sz="1100" b="1" dirty="0">
                  <a:solidFill>
                    <a:schemeClr val="accent6">
                      <a:lumMod val="75000"/>
                    </a:schemeClr>
                  </a:solidFill>
                  <a:latin typeface="Calibri" pitchFamily="34" charset="0"/>
                </a:rPr>
                <a:t>get good resolution?</a:t>
              </a:r>
            </a:p>
          </p:txBody>
        </p:sp>
        <p:cxnSp>
          <p:nvCxnSpPr>
            <p:cNvPr id="137" name="Elbow Connector 136"/>
            <p:cNvCxnSpPr/>
            <p:nvPr/>
          </p:nvCxnSpPr>
          <p:spPr bwMode="auto">
            <a:xfrm flipH="1">
              <a:off x="5064125" y="4691063"/>
              <a:ext cx="803275" cy="642937"/>
            </a:xfrm>
            <a:prstGeom prst="bentConnector3">
              <a:avLst>
                <a:gd name="adj1" fmla="val 99167"/>
              </a:avLst>
            </a:prstGeom>
            <a:ln w="19050" cmpd="sng">
              <a:solidFill>
                <a:srgbClr val="31859C"/>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grpSp>
      <p:sp>
        <p:nvSpPr>
          <p:cNvPr id="138" name="Rectangle 137"/>
          <p:cNvSpPr/>
          <p:nvPr/>
        </p:nvSpPr>
        <p:spPr>
          <a:xfrm>
            <a:off x="5761180" y="4361872"/>
            <a:ext cx="2262976" cy="868220"/>
          </a:xfrm>
          <a:prstGeom prst="rect">
            <a:avLst/>
          </a:prstGeom>
          <a:noFill/>
          <a:ln>
            <a:solidFill>
              <a:srgbClr val="FF0000"/>
            </a:solidFill>
          </a:ln>
          <a:effectLst>
            <a:glow rad="127000">
              <a:srgbClr val="FFAFA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250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up)">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wipe(up)">
                                      <p:cBhvr>
                                        <p:cTn id="12" dur="500"/>
                                        <p:tgtEl>
                                          <p:spTgt spid="7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wipe(right)">
                                      <p:cBhvr>
                                        <p:cTn id="17" dur="500"/>
                                        <p:tgtEl>
                                          <p:spTgt spid="8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8"/>
                                        </p:tgtEl>
                                        <p:attrNameLst>
                                          <p:attrName>style.visibility</p:attrName>
                                        </p:attrNameLst>
                                      </p:cBhvr>
                                      <p:to>
                                        <p:strVal val="visible"/>
                                      </p:to>
                                    </p:set>
                                    <p:animEffect transition="in" filter="wipe(left)">
                                      <p:cBhvr>
                                        <p:cTn id="22" dur="500"/>
                                        <p:tgtEl>
                                          <p:spTgt spid="1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wipe(up)">
                                      <p:cBhvr>
                                        <p:cTn id="27" dur="500"/>
                                        <p:tgtEl>
                                          <p:spTgt spid="9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123"/>
                                        </p:tgtEl>
                                        <p:attrNameLst>
                                          <p:attrName>style.visibility</p:attrName>
                                        </p:attrNameLst>
                                      </p:cBhvr>
                                      <p:to>
                                        <p:strVal val="visible"/>
                                      </p:to>
                                    </p:set>
                                    <p:animEffect transition="in" filter="barn(outVertical)">
                                      <p:cBhvr>
                                        <p:cTn id="32" dur="500"/>
                                        <p:tgtEl>
                                          <p:spTgt spid="1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7"/>
                                        </p:tgtEl>
                                        <p:attrNameLst>
                                          <p:attrName>style.visibility</p:attrName>
                                        </p:attrNameLst>
                                      </p:cBhvr>
                                      <p:to>
                                        <p:strVal val="visible"/>
                                      </p:to>
                                    </p:set>
                                    <p:animEffect transition="in" filter="wipe(up)">
                                      <p:cBhvr>
                                        <p:cTn id="37" dur="500"/>
                                        <p:tgtEl>
                                          <p:spTgt spid="9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5"/>
                                        </p:tgtEl>
                                        <p:attrNameLst>
                                          <p:attrName>style.visibility</p:attrName>
                                        </p:attrNameLst>
                                      </p:cBhvr>
                                      <p:to>
                                        <p:strVal val="visible"/>
                                      </p:to>
                                    </p:set>
                                    <p:animEffect transition="in" filter="wipe(up)">
                                      <p:cBhvr>
                                        <p:cTn id="42" dur="500"/>
                                        <p:tgtEl>
                                          <p:spTgt spid="10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wipe(up)">
                                      <p:cBhvr>
                                        <p:cTn id="47" dur="500"/>
                                        <p:tgtEl>
                                          <p:spTgt spid="10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33"/>
                                        </p:tgtEl>
                                        <p:attrNameLst>
                                          <p:attrName>style.visibility</p:attrName>
                                        </p:attrNameLst>
                                      </p:cBhvr>
                                      <p:to>
                                        <p:strVal val="visible"/>
                                      </p:to>
                                    </p:set>
                                    <p:animEffect transition="in" filter="wipe(up)">
                                      <p:cBhvr>
                                        <p:cTn id="52" dur="500"/>
                                        <p:tgtEl>
                                          <p:spTgt spid="13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left)">
                                      <p:cBhvr>
                                        <p:cTn id="57" dur="500"/>
                                        <p:tgtEl>
                                          <p:spTgt spid="11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01"/>
                                        </p:tgtEl>
                                        <p:attrNameLst>
                                          <p:attrName>style.visibility</p:attrName>
                                        </p:attrNameLst>
                                      </p:cBhvr>
                                      <p:to>
                                        <p:strVal val="visible"/>
                                      </p:to>
                                    </p:set>
                                    <p:animEffect transition="in" filter="wipe(down)">
                                      <p:cBhvr>
                                        <p:cTn id="62" dur="500"/>
                                        <p:tgtEl>
                                          <p:spTgt spid="10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38"/>
                                        </p:tgtEl>
                                        <p:attrNameLst>
                                          <p:attrName>style.visibility</p:attrName>
                                        </p:attrNameLst>
                                      </p:cBhvr>
                                      <p:to>
                                        <p:strVal val="visible"/>
                                      </p:to>
                                    </p:set>
                                    <p:animEffect transition="in" filter="fade">
                                      <p:cBhvr>
                                        <p:cTn id="6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305800" cy="4495800"/>
          </a:xfrm>
        </p:spPr>
        <p:txBody>
          <a:bodyPr>
            <a:noAutofit/>
          </a:bodyPr>
          <a:lstStyle/>
          <a:p>
            <a:pPr>
              <a:spcAft>
                <a:spcPts val="600"/>
              </a:spcAft>
            </a:pPr>
            <a:r>
              <a:rPr lang="en-US" sz="2800" dirty="0" smtClean="0"/>
              <a:t>Controls should </a:t>
            </a:r>
            <a:r>
              <a:rPr lang="en-US" sz="2800" dirty="0"/>
              <a:t>be used to help resolve </a:t>
            </a:r>
            <a:r>
              <a:rPr lang="en-US" sz="2800" dirty="0" smtClean="0"/>
              <a:t>issues </a:t>
            </a:r>
            <a:r>
              <a:rPr lang="en-US" sz="2800" dirty="0"/>
              <a:t>in </a:t>
            </a:r>
            <a:r>
              <a:rPr lang="en-US" sz="2800" dirty="0" smtClean="0"/>
              <a:t>staining.</a:t>
            </a:r>
            <a:r>
              <a:rPr lang="en-US" sz="2400" dirty="0" smtClean="0"/>
              <a:t> </a:t>
            </a:r>
          </a:p>
          <a:p>
            <a:pPr lvl="1">
              <a:spcAft>
                <a:spcPts val="1200"/>
              </a:spcAft>
            </a:pPr>
            <a:r>
              <a:rPr lang="en-US" sz="2400" b="1" dirty="0" smtClean="0"/>
              <a:t>Isotype </a:t>
            </a:r>
            <a:r>
              <a:rPr lang="en-US" sz="2400" b="1" dirty="0"/>
              <a:t>controls</a:t>
            </a:r>
            <a:r>
              <a:rPr lang="en-US" sz="2400" dirty="0"/>
              <a:t> </a:t>
            </a:r>
            <a:r>
              <a:rPr lang="en-US" sz="2400" dirty="0" smtClean="0"/>
              <a:t>help </a:t>
            </a:r>
            <a:r>
              <a:rPr lang="en-US" sz="2400" dirty="0"/>
              <a:t>identify staining </a:t>
            </a:r>
            <a:r>
              <a:rPr lang="en-US" sz="2400" dirty="0" smtClean="0"/>
              <a:t>issues.</a:t>
            </a:r>
          </a:p>
          <a:p>
            <a:pPr lvl="1"/>
            <a:r>
              <a:rPr lang="en-US" sz="2400" b="1" dirty="0" smtClean="0"/>
              <a:t>Unstained controls</a:t>
            </a:r>
            <a:r>
              <a:rPr lang="en-US" sz="2400" dirty="0" smtClean="0"/>
              <a:t> highlight </a:t>
            </a:r>
            <a:r>
              <a:rPr lang="en-US" sz="2400" dirty="0"/>
              <a:t>the background or autofluorescence of the </a:t>
            </a:r>
            <a:r>
              <a:rPr lang="en-US" sz="2400" dirty="0" smtClean="0"/>
              <a:t>system.</a:t>
            </a:r>
          </a:p>
          <a:p>
            <a:pPr lvl="1"/>
            <a:r>
              <a:rPr lang="en-US" sz="2400" b="1" dirty="0" smtClean="0"/>
              <a:t>Single-stained controls</a:t>
            </a:r>
            <a:r>
              <a:rPr lang="en-US" sz="2400" dirty="0" smtClean="0"/>
              <a:t> allow you to QC the compensation and to assess the resolution impact.</a:t>
            </a:r>
          </a:p>
          <a:p>
            <a:pPr lvl="1"/>
            <a:r>
              <a:rPr lang="en-US" sz="2400" b="1" dirty="0"/>
              <a:t>Fluorescence Minus One</a:t>
            </a:r>
            <a:r>
              <a:rPr lang="en-US" sz="2400" dirty="0"/>
              <a:t> (FMO) controls help identify gating boundaries and illustrate the potential impact of spillover.</a:t>
            </a:r>
          </a:p>
        </p:txBody>
      </p:sp>
      <p:sp>
        <p:nvSpPr>
          <p:cNvPr id="3" name="Title 2"/>
          <p:cNvSpPr>
            <a:spLocks noGrp="1"/>
          </p:cNvSpPr>
          <p:nvPr>
            <p:ph type="title"/>
          </p:nvPr>
        </p:nvSpPr>
        <p:spPr/>
        <p:txBody>
          <a:bodyPr/>
          <a:lstStyle/>
          <a:p>
            <a:r>
              <a:rPr lang="en-US" dirty="0" smtClean="0"/>
              <a:t>Experimental Controls </a:t>
            </a:r>
            <a:endParaRPr lang="en-US" dirty="0"/>
          </a:p>
        </p:txBody>
      </p:sp>
    </p:spTree>
    <p:extLst>
      <p:ext uri="{BB962C8B-B14F-4D97-AF65-F5344CB8AC3E}">
        <p14:creationId xmlns:p14="http://schemas.microsoft.com/office/powerpoint/2010/main" val="155376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715000"/>
            <a:ext cx="3124199"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00354" name="Rectangle 2"/>
          <p:cNvSpPr>
            <a:spLocks noGrp="1" noChangeArrowheads="1"/>
          </p:cNvSpPr>
          <p:nvPr>
            <p:ph type="title" idx="4294967295"/>
          </p:nvPr>
        </p:nvSpPr>
        <p:spPr>
          <a:xfrm>
            <a:off x="609600" y="14288"/>
            <a:ext cx="7772400" cy="823912"/>
          </a:xfrm>
          <a:extLst>
            <a:ext uri="{909E8E84-426E-40DD-AFC4-6F175D3DCCD1}">
              <a14:hiddenFill xmlns:a14="http://schemas.microsoft.com/office/drawing/2010/main">
                <a:solidFill>
                  <a:schemeClr val="bg1"/>
                </a:solidFill>
              </a14:hiddenFill>
            </a:ext>
          </a:extLst>
        </p:spPr>
        <p:txBody>
          <a:bodyPr/>
          <a:lstStyle/>
          <a:p>
            <a:pPr algn="ctr" eaLnBrk="1" hangingPunct="1"/>
            <a:r>
              <a:rPr lang="en-US" sz="4200" b="1" dirty="0" smtClean="0">
                <a:solidFill>
                  <a:srgbClr val="002060"/>
                </a:solidFill>
              </a:rPr>
              <a:t>     </a:t>
            </a:r>
            <a:r>
              <a:rPr lang="en-US" sz="3400" b="1" dirty="0" smtClean="0">
                <a:solidFill>
                  <a:srgbClr val="002060"/>
                </a:solidFill>
              </a:rPr>
              <a:t>FMO Example</a:t>
            </a:r>
          </a:p>
        </p:txBody>
      </p:sp>
      <p:pic>
        <p:nvPicPr>
          <p:cNvPr id="100356"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663" y="2362200"/>
            <a:ext cx="8389937" cy="383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359" name="Text Box 27"/>
          <p:cNvSpPr txBox="1">
            <a:spLocks noChangeArrowheads="1"/>
          </p:cNvSpPr>
          <p:nvPr/>
        </p:nvSpPr>
        <p:spPr bwMode="auto">
          <a:xfrm>
            <a:off x="1560513" y="747712"/>
            <a:ext cx="75072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fontAlgn="base">
              <a:spcBef>
                <a:spcPct val="50000"/>
              </a:spcBef>
              <a:spcAft>
                <a:spcPct val="0"/>
              </a:spcAft>
            </a:pPr>
            <a:r>
              <a:rPr lang="en-US" sz="1600" b="1" dirty="0">
                <a:solidFill>
                  <a:srgbClr val="002060"/>
                </a:solidFill>
              </a:rPr>
              <a:t>PBMC were stained as shown in a 4-color experiment.  Compensation was properly set for all spillovers</a:t>
            </a:r>
          </a:p>
        </p:txBody>
      </p:sp>
      <p:sp>
        <p:nvSpPr>
          <p:cNvPr id="100360" name="Text Box 28"/>
          <p:cNvSpPr txBox="1">
            <a:spLocks noChangeArrowheads="1"/>
          </p:cNvSpPr>
          <p:nvPr/>
        </p:nvSpPr>
        <p:spPr bwMode="auto">
          <a:xfrm>
            <a:off x="-6144" y="6469225"/>
            <a:ext cx="31303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sz="1200" dirty="0" smtClean="0">
                <a:solidFill>
                  <a:srgbClr val="000000"/>
                </a:solidFill>
              </a:rPr>
              <a:t>Perfetto &amp; Roederer. Nat. Rev. Imm. (2004)</a:t>
            </a:r>
            <a:endParaRPr lang="en-US" sz="1200"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882759239"/>
              </p:ext>
            </p:extLst>
          </p:nvPr>
        </p:nvGraphicFramePr>
        <p:xfrm>
          <a:off x="917576" y="1585912"/>
          <a:ext cx="7693024" cy="1828800"/>
        </p:xfrm>
        <a:graphic>
          <a:graphicData uri="http://schemas.openxmlformats.org/drawingml/2006/table">
            <a:tbl>
              <a:tblPr firstRow="1" bandRow="1">
                <a:tableStyleId>{073A0DAA-6AF3-43AB-8588-CEC1D06C72B9}</a:tableStyleId>
              </a:tblPr>
              <a:tblGrid>
                <a:gridCol w="1923256"/>
                <a:gridCol w="1923256"/>
                <a:gridCol w="1923256"/>
                <a:gridCol w="1923256"/>
              </a:tblGrid>
              <a:tr h="324104">
                <a:tc>
                  <a:txBody>
                    <a:bodyPr/>
                    <a:lstStyle/>
                    <a:p>
                      <a:pPr algn="ctr"/>
                      <a:endParaRPr lang="en-US" dirty="0"/>
                    </a:p>
                  </a:txBody>
                  <a:tcPr/>
                </a:tc>
                <a:tc>
                  <a:txBody>
                    <a:bodyPr/>
                    <a:lstStyle/>
                    <a:p>
                      <a:pPr algn="ctr"/>
                      <a:r>
                        <a:rPr lang="en-US" dirty="0" smtClean="0"/>
                        <a:t>Unstained</a:t>
                      </a:r>
                      <a:endParaRPr lang="en-US" dirty="0"/>
                    </a:p>
                  </a:txBody>
                  <a:tcPr/>
                </a:tc>
                <a:tc>
                  <a:txBody>
                    <a:bodyPr/>
                    <a:lstStyle/>
                    <a:p>
                      <a:pPr algn="ctr"/>
                      <a:r>
                        <a:rPr lang="en-US" dirty="0" smtClean="0"/>
                        <a:t>FMO Control</a:t>
                      </a:r>
                      <a:endParaRPr lang="en-US" dirty="0"/>
                    </a:p>
                  </a:txBody>
                  <a:tcPr/>
                </a:tc>
                <a:tc>
                  <a:txBody>
                    <a:bodyPr/>
                    <a:lstStyle/>
                    <a:p>
                      <a:pPr algn="ctr"/>
                      <a:r>
                        <a:rPr lang="en-US" dirty="0" smtClean="0"/>
                        <a:t>Fully Stained</a:t>
                      </a:r>
                      <a:endParaRPr lang="en-US" dirty="0"/>
                    </a:p>
                  </a:txBody>
                  <a:tcPr/>
                </a:tc>
              </a:tr>
              <a:tr h="324104">
                <a:tc>
                  <a:txBody>
                    <a:bodyPr/>
                    <a:lstStyle/>
                    <a:p>
                      <a:pPr algn="ctr"/>
                      <a:r>
                        <a:rPr lang="en-US" dirty="0" smtClean="0"/>
                        <a:t>FITC</a:t>
                      </a:r>
                    </a:p>
                  </a:txBody>
                  <a:tcPr/>
                </a:tc>
                <a:tc>
                  <a:txBody>
                    <a:bodyPr/>
                    <a:lstStyle/>
                    <a:p>
                      <a:pPr algn="ctr"/>
                      <a:r>
                        <a:rPr lang="en-US" dirty="0" smtClean="0"/>
                        <a:t>-</a:t>
                      </a:r>
                      <a:endParaRPr lang="en-US" dirty="0"/>
                    </a:p>
                  </a:txBody>
                  <a:tcPr/>
                </a:tc>
                <a:tc>
                  <a:txBody>
                    <a:bodyPr/>
                    <a:lstStyle/>
                    <a:p>
                      <a:pPr algn="ctr"/>
                      <a:r>
                        <a:rPr lang="en-US" dirty="0" smtClean="0"/>
                        <a:t>CD3</a:t>
                      </a:r>
                      <a:endParaRPr lang="en-US" dirty="0"/>
                    </a:p>
                  </a:txBody>
                  <a:tcPr/>
                </a:tc>
                <a:tc>
                  <a:txBody>
                    <a:bodyPr/>
                    <a:lstStyle/>
                    <a:p>
                      <a:pPr algn="ctr"/>
                      <a:r>
                        <a:rPr lang="en-US" dirty="0" smtClean="0"/>
                        <a:t>CD3</a:t>
                      </a:r>
                      <a:endParaRPr lang="en-US" dirty="0"/>
                    </a:p>
                  </a:txBody>
                  <a:tcPr/>
                </a:tc>
              </a:tr>
              <a:tr h="324104">
                <a:tc>
                  <a:txBody>
                    <a:bodyPr/>
                    <a:lstStyle/>
                    <a:p>
                      <a:pPr algn="ctr"/>
                      <a:r>
                        <a:rPr lang="en-US" dirty="0" smtClean="0"/>
                        <a:t>PE</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CD4</a:t>
                      </a:r>
                      <a:endParaRPr lang="en-US" dirty="0"/>
                    </a:p>
                  </a:txBody>
                  <a:tcPr/>
                </a:tc>
              </a:tr>
              <a:tr h="324104">
                <a:tc>
                  <a:txBody>
                    <a:bodyPr/>
                    <a:lstStyle/>
                    <a:p>
                      <a:pPr algn="ctr"/>
                      <a:r>
                        <a:rPr lang="en-US" dirty="0" smtClean="0"/>
                        <a:t>PE-Cy5</a:t>
                      </a:r>
                      <a:endParaRPr lang="en-US" dirty="0"/>
                    </a:p>
                  </a:txBody>
                  <a:tcPr/>
                </a:tc>
                <a:tc>
                  <a:txBody>
                    <a:bodyPr/>
                    <a:lstStyle/>
                    <a:p>
                      <a:pPr algn="ctr"/>
                      <a:r>
                        <a:rPr lang="en-US" dirty="0" smtClean="0"/>
                        <a:t>-</a:t>
                      </a:r>
                      <a:endParaRPr lang="en-US" dirty="0"/>
                    </a:p>
                  </a:txBody>
                  <a:tcPr/>
                </a:tc>
                <a:tc>
                  <a:txBody>
                    <a:bodyPr/>
                    <a:lstStyle/>
                    <a:p>
                      <a:pPr algn="ctr"/>
                      <a:r>
                        <a:rPr lang="en-US" dirty="0" smtClean="0"/>
                        <a:t>CD8</a:t>
                      </a:r>
                      <a:endParaRPr lang="en-US" dirty="0"/>
                    </a:p>
                  </a:txBody>
                  <a:tcPr/>
                </a:tc>
                <a:tc>
                  <a:txBody>
                    <a:bodyPr/>
                    <a:lstStyle/>
                    <a:p>
                      <a:pPr algn="ctr"/>
                      <a:r>
                        <a:rPr lang="en-US" dirty="0" smtClean="0"/>
                        <a:t>CD8</a:t>
                      </a:r>
                      <a:endParaRPr lang="en-US" dirty="0"/>
                    </a:p>
                  </a:txBody>
                  <a:tcPr/>
                </a:tc>
              </a:tr>
              <a:tr h="324104">
                <a:tc>
                  <a:txBody>
                    <a:bodyPr/>
                    <a:lstStyle/>
                    <a:p>
                      <a:pPr algn="ctr"/>
                      <a:r>
                        <a:rPr lang="en-US" dirty="0" smtClean="0"/>
                        <a:t>PE-Cy7</a:t>
                      </a:r>
                      <a:endParaRPr lang="en-US" dirty="0"/>
                    </a:p>
                  </a:txBody>
                  <a:tcPr/>
                </a:tc>
                <a:tc>
                  <a:txBody>
                    <a:bodyPr/>
                    <a:lstStyle/>
                    <a:p>
                      <a:pPr algn="ctr"/>
                      <a:r>
                        <a:rPr lang="en-US" dirty="0" smtClean="0"/>
                        <a:t>-</a:t>
                      </a:r>
                      <a:endParaRPr lang="en-US" dirty="0"/>
                    </a:p>
                  </a:txBody>
                  <a:tcPr/>
                </a:tc>
                <a:tc>
                  <a:txBody>
                    <a:bodyPr/>
                    <a:lstStyle/>
                    <a:p>
                      <a:pPr algn="ctr"/>
                      <a:r>
                        <a:rPr lang="en-US" dirty="0" smtClean="0"/>
                        <a:t>CD45RO</a:t>
                      </a:r>
                      <a:endParaRPr lang="en-US" dirty="0"/>
                    </a:p>
                  </a:txBody>
                  <a:tcPr/>
                </a:tc>
                <a:tc>
                  <a:txBody>
                    <a:bodyPr/>
                    <a:lstStyle/>
                    <a:p>
                      <a:pPr algn="ctr"/>
                      <a:r>
                        <a:rPr lang="en-US" dirty="0" smtClean="0"/>
                        <a:t>CD45RO</a:t>
                      </a:r>
                      <a:endParaRPr lang="en-US" dirty="0"/>
                    </a:p>
                  </a:txBody>
                  <a:tcPr/>
                </a:tc>
              </a:tr>
            </a:tbl>
          </a:graphicData>
        </a:graphic>
      </p:graphicFrame>
      <p:grpSp>
        <p:nvGrpSpPr>
          <p:cNvPr id="4" name="Group 4"/>
          <p:cNvGrpSpPr>
            <a:grpSpLocks noChangeAspect="1"/>
          </p:cNvGrpSpPr>
          <p:nvPr/>
        </p:nvGrpSpPr>
        <p:grpSpPr bwMode="auto">
          <a:xfrm>
            <a:off x="3478213" y="4190997"/>
            <a:ext cx="5132388" cy="290513"/>
            <a:chOff x="2191" y="2640"/>
            <a:chExt cx="3233" cy="183"/>
          </a:xfrm>
        </p:grpSpPr>
        <p:sp>
          <p:nvSpPr>
            <p:cNvPr id="5" name="AutoShape 3"/>
            <p:cNvSpPr>
              <a:spLocks noChangeAspect="1" noChangeArrowheads="1" noTextEdit="1"/>
            </p:cNvSpPr>
            <p:nvPr/>
          </p:nvSpPr>
          <p:spPr bwMode="auto">
            <a:xfrm>
              <a:off x="2191" y="2688"/>
              <a:ext cx="321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Line 5"/>
            <p:cNvSpPr>
              <a:spLocks noChangeShapeType="1"/>
            </p:cNvSpPr>
            <p:nvPr/>
          </p:nvSpPr>
          <p:spPr bwMode="auto">
            <a:xfrm flipH="1">
              <a:off x="2214" y="2784"/>
              <a:ext cx="3210" cy="0"/>
            </a:xfrm>
            <a:prstGeom prst="line">
              <a:avLst/>
            </a:prstGeom>
            <a:noFill/>
            <a:ln w="28575">
              <a:solidFill>
                <a:srgbClr val="9900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6"/>
            <p:cNvSpPr>
              <a:spLocks noChangeArrowheads="1"/>
            </p:cNvSpPr>
            <p:nvPr/>
          </p:nvSpPr>
          <p:spPr bwMode="auto">
            <a:xfrm>
              <a:off x="2292" y="2640"/>
              <a:ext cx="49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990099"/>
                  </a:solidFill>
                  <a:effectLst/>
                  <a:latin typeface="Arial" pitchFamily="34" charset="0"/>
                  <a:cs typeface="Arial" pitchFamily="34" charset="0"/>
                </a:rPr>
                <a:t>FMO Gate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8" name="Group 9"/>
          <p:cNvGrpSpPr>
            <a:grpSpLocks noChangeAspect="1"/>
          </p:cNvGrpSpPr>
          <p:nvPr/>
        </p:nvGrpSpPr>
        <p:grpSpPr bwMode="auto">
          <a:xfrm>
            <a:off x="982662" y="4495800"/>
            <a:ext cx="7627938" cy="215900"/>
            <a:chOff x="578" y="2832"/>
            <a:chExt cx="4805" cy="136"/>
          </a:xfrm>
        </p:grpSpPr>
        <p:sp>
          <p:nvSpPr>
            <p:cNvPr id="9" name="AutoShape 8"/>
            <p:cNvSpPr>
              <a:spLocks noChangeAspect="1" noChangeArrowheads="1" noTextEdit="1"/>
            </p:cNvSpPr>
            <p:nvPr/>
          </p:nvSpPr>
          <p:spPr bwMode="auto">
            <a:xfrm>
              <a:off x="578" y="2832"/>
              <a:ext cx="480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Line 10"/>
            <p:cNvSpPr>
              <a:spLocks noChangeShapeType="1"/>
            </p:cNvSpPr>
            <p:nvPr/>
          </p:nvSpPr>
          <p:spPr bwMode="auto">
            <a:xfrm flipH="1">
              <a:off x="583" y="2960"/>
              <a:ext cx="4799" cy="0"/>
            </a:xfrm>
            <a:prstGeom prst="line">
              <a:avLst/>
            </a:prstGeom>
            <a:noFill/>
            <a:ln w="28575">
              <a:solidFill>
                <a:srgbClr val="9900C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8" name="Rectangle 17"/>
          <p:cNvSpPr>
            <a:spLocks noChangeArrowheads="1"/>
          </p:cNvSpPr>
          <p:nvPr/>
        </p:nvSpPr>
        <p:spPr bwMode="auto">
          <a:xfrm>
            <a:off x="2133600" y="4448145"/>
            <a:ext cx="116057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990099"/>
                </a:solidFill>
                <a:effectLst/>
                <a:latin typeface="Arial" pitchFamily="34" charset="0"/>
                <a:cs typeface="Arial" pitchFamily="34" charset="0"/>
              </a:rPr>
              <a:t>Unstained Gate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0"/>
          <p:cNvSpPr/>
          <p:nvPr/>
        </p:nvSpPr>
        <p:spPr>
          <a:xfrm>
            <a:off x="3124199" y="6273800"/>
            <a:ext cx="6172201" cy="88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1081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45676407"/>
              </p:ext>
            </p:extLst>
          </p:nvPr>
        </p:nvGraphicFramePr>
        <p:xfrm>
          <a:off x="182286" y="3886200"/>
          <a:ext cx="4908637" cy="2093595"/>
        </p:xfrm>
        <a:graphic>
          <a:graphicData uri="http://schemas.openxmlformats.org/drawingml/2006/table">
            <a:tbl>
              <a:tblPr/>
              <a:tblGrid>
                <a:gridCol w="950681"/>
                <a:gridCol w="430975"/>
                <a:gridCol w="430975"/>
                <a:gridCol w="560902"/>
                <a:gridCol w="469003"/>
                <a:gridCol w="430975"/>
                <a:gridCol w="528638"/>
                <a:gridCol w="1106488"/>
              </a:tblGrid>
              <a:tr h="266700">
                <a:tc>
                  <a:txBody>
                    <a:bodyPr/>
                    <a:lstStyle/>
                    <a:p>
                      <a:pPr algn="ctr" fontAlgn="b"/>
                      <a:r>
                        <a:rPr lang="en-US" sz="1100" b="0" i="0" u="none" strike="noStrike" dirty="0">
                          <a:solidFill>
                            <a:srgbClr val="000000"/>
                          </a:solidFill>
                          <a:effectLst/>
                          <a:latin typeface="Calibri"/>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6">
                  <a:txBody>
                    <a:bodyPr/>
                    <a:lstStyle/>
                    <a:p>
                      <a:pPr algn="ctr" fontAlgn="b"/>
                      <a:r>
                        <a:rPr lang="en-US" sz="1600" b="1" i="0" u="none" strike="noStrike" dirty="0">
                          <a:solidFill>
                            <a:srgbClr val="000000"/>
                          </a:solidFill>
                          <a:effectLst/>
                          <a:latin typeface="Calibri"/>
                        </a:rPr>
                        <a:t>Resolution </a:t>
                      </a:r>
                      <a:r>
                        <a:rPr lang="en-US" sz="1600" b="1" i="0" u="none" strike="noStrike" dirty="0" smtClean="0">
                          <a:solidFill>
                            <a:srgbClr val="000000"/>
                          </a:solidFill>
                          <a:effectLst/>
                          <a:latin typeface="Calibri"/>
                        </a:rPr>
                        <a:t>Impact Matrix</a:t>
                      </a:r>
                      <a:endParaRPr lang="en-US"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625">
                <a:tc>
                  <a:txBody>
                    <a:bodyPr/>
                    <a:lstStyle/>
                    <a:p>
                      <a:pPr algn="ctr" fontAlgn="b"/>
                      <a:r>
                        <a:rPr lang="en-US" sz="1400" b="1" i="0" u="none" strike="noStrike" dirty="0">
                          <a:solidFill>
                            <a:srgbClr val="000000"/>
                          </a:solidFill>
                          <a:effectLst/>
                          <a:latin typeface="Calibri"/>
                        </a:rPr>
                        <a:t>Primary</a:t>
                      </a:r>
                      <a:br>
                        <a:rPr lang="en-US" sz="1400" b="1" i="0" u="none" strike="noStrike" dirty="0">
                          <a:solidFill>
                            <a:srgbClr val="000000"/>
                          </a:solidFill>
                          <a:effectLst/>
                          <a:latin typeface="Calibri"/>
                        </a:rPr>
                      </a:br>
                      <a:r>
                        <a:rPr lang="en-US" sz="1400" b="1" i="0" u="none" strike="noStrike" dirty="0">
                          <a:solidFill>
                            <a:srgbClr val="000000"/>
                          </a:solidFill>
                          <a:effectLst/>
                          <a:latin typeface="Calibri"/>
                        </a:rPr>
                        <a:t>Fluor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b"/>
                      <a:r>
                        <a:rPr lang="en-US" sz="1200" b="1" i="0" u="none" strike="noStrike">
                          <a:solidFill>
                            <a:srgbClr val="000000"/>
                          </a:solidFill>
                          <a:effectLst/>
                          <a:latin typeface="Calibri"/>
                        </a:rPr>
                        <a:t>FITC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PE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a:rPr>
                        <a:t>PerCP- Cy5.5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i="0" u="none" strike="noStrike" dirty="0" smtClean="0">
                          <a:solidFill>
                            <a:srgbClr val="000000"/>
                          </a:solidFill>
                          <a:effectLst/>
                          <a:latin typeface="Calibri"/>
                        </a:rPr>
                        <a:t>PE-Cy7</a:t>
                      </a:r>
                      <a:endParaRPr lang="en-US" sz="12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APC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a:rPr>
                        <a:t>APC-H7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 loss of SP-SI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8125">
                <a:tc>
                  <a:txBody>
                    <a:bodyPr/>
                    <a:lstStyle/>
                    <a:p>
                      <a:pPr algn="r" fontAlgn="b"/>
                      <a:r>
                        <a:rPr lang="en-US" sz="1200" b="1" i="0" u="none" strike="noStrike" dirty="0">
                          <a:solidFill>
                            <a:srgbClr val="000000"/>
                          </a:solidFill>
                          <a:effectLst/>
                          <a:latin typeface="Calibri"/>
                        </a:rPr>
                        <a:t>FITC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b"/>
                      <a:r>
                        <a:rPr lang="en-US" sz="1200" b="1" i="0" u="none" strike="noStrike">
                          <a:solidFill>
                            <a:srgbClr val="FFFFFF"/>
                          </a:solidFill>
                          <a:effectLst/>
                          <a:latin typeface="Calibri"/>
                        </a:rPr>
                        <a:t>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b"/>
                      <a:r>
                        <a:rPr lang="en-US" sz="1100" b="0" i="0" u="none" strike="noStrike" dirty="0">
                          <a:solidFill>
                            <a:srgbClr val="000000"/>
                          </a:solidFill>
                          <a:effectLst/>
                          <a:latin typeface="Calibri"/>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FFE5"/>
                    </a:solidFill>
                  </a:tcPr>
                </a:tc>
                <a:tc>
                  <a:txBody>
                    <a:bodyPr/>
                    <a:lstStyle/>
                    <a:p>
                      <a:pPr algn="ctr" fontAlgn="b"/>
                      <a:r>
                        <a:rPr lang="en-US" sz="1100" b="0" i="0" u="none" strike="noStrike" dirty="0">
                          <a:solidFill>
                            <a:srgbClr val="000000"/>
                          </a:solidFill>
                          <a:effectLst/>
                          <a:latin typeface="Calibri"/>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FFE5"/>
                    </a:solidFill>
                  </a:tcPr>
                </a:tc>
                <a:tc>
                  <a:txBody>
                    <a:bodyPr/>
                    <a:lstStyle/>
                    <a:p>
                      <a:pPr algn="ctr" fontAlgn="b"/>
                      <a:r>
                        <a:rPr lang="en-US" sz="1100" b="0" i="0" u="none" strike="noStrike" dirty="0">
                          <a:solidFill>
                            <a:srgbClr val="000000"/>
                          </a:solidFill>
                          <a:effectLst/>
                          <a:latin typeface="Calibri"/>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FFE5"/>
                    </a:solidFill>
                  </a:tcPr>
                </a:tc>
                <a:tc>
                  <a:txBody>
                    <a:bodyPr/>
                    <a:lstStyle/>
                    <a:p>
                      <a:pPr algn="ctr" fontAlgn="b"/>
                      <a:r>
                        <a:rPr lang="en-US" sz="1100" b="0" i="0" u="none" strike="noStrike" dirty="0">
                          <a:solidFill>
                            <a:srgbClr val="000000"/>
                          </a:solidFill>
                          <a:effectLst/>
                          <a:latin typeface="Calibri"/>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FFE5"/>
                    </a:solidFill>
                  </a:tcPr>
                </a:tc>
                <a:tc>
                  <a:txBody>
                    <a:bodyPr/>
                    <a:lstStyle/>
                    <a:p>
                      <a:pPr algn="ctr" fontAlgn="b"/>
                      <a:r>
                        <a:rPr lang="en-US" sz="1100" b="0" i="0" u="none" strike="noStrike" dirty="0">
                          <a:solidFill>
                            <a:srgbClr val="000000"/>
                          </a:solidFill>
                          <a:effectLst/>
                          <a:latin typeface="Calibri"/>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FFE5"/>
                    </a:solidFill>
                  </a:tcPr>
                </a:tc>
                <a:tc>
                  <a:txBody>
                    <a:bodyPr/>
                    <a:lstStyle/>
                    <a:p>
                      <a:pPr algn="ctr" fontAlgn="b"/>
                      <a:r>
                        <a:rPr lang="en-US" sz="1400" b="1" i="0" u="none" strike="noStrike" dirty="0">
                          <a:solidFill>
                            <a:srgbClr val="000000"/>
                          </a:solidFill>
                          <a:effectLst/>
                          <a:latin typeface="Calibri"/>
                        </a:rPr>
                        <a:t>&lt;20%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FFE5"/>
                    </a:solidFill>
                  </a:tcPr>
                </a:tc>
              </a:tr>
              <a:tr h="238125">
                <a:tc>
                  <a:txBody>
                    <a:bodyPr/>
                    <a:lstStyle/>
                    <a:p>
                      <a:pPr algn="r" fontAlgn="b"/>
                      <a:r>
                        <a:rPr lang="en-US" sz="1200" b="1" i="0" u="none" strike="noStrike">
                          <a:solidFill>
                            <a:srgbClr val="000000"/>
                          </a:solidFill>
                          <a:effectLst/>
                          <a:latin typeface="Calibri"/>
                        </a:rPr>
                        <a:t>PE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b"/>
                      <a:r>
                        <a:rPr lang="en-US" sz="1100" b="1" i="0" u="none" strike="noStrike" dirty="0">
                          <a:solidFill>
                            <a:srgbClr val="000000"/>
                          </a:solidFill>
                          <a:effectLst/>
                          <a:latin typeface="Calibri"/>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fontAlgn="b"/>
                      <a:r>
                        <a:rPr lang="en-US" sz="1200" b="1" i="0" u="none" strike="noStrike">
                          <a:solidFill>
                            <a:srgbClr val="FFFFFF"/>
                          </a:solidFill>
                          <a:effectLst/>
                          <a:latin typeface="Calibri"/>
                        </a:rPr>
                        <a:t>422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b"/>
                      <a:r>
                        <a:rPr lang="en-US" sz="1100" b="0" i="0" u="none" strike="noStrike" kern="1200" dirty="0">
                          <a:solidFill>
                            <a:srgbClr val="000000"/>
                          </a:solidFill>
                          <a:effectLst/>
                          <a:latin typeface="Calibri"/>
                          <a:ea typeface="+mn-ea"/>
                          <a:cs typeface="+mn-cs"/>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FFE5"/>
                    </a:solidFill>
                  </a:tcPr>
                </a:tc>
                <a:tc>
                  <a:txBody>
                    <a:bodyPr/>
                    <a:lstStyle/>
                    <a:p>
                      <a:pPr algn="ctr" fontAlgn="b"/>
                      <a:r>
                        <a:rPr lang="en-US" sz="1100" b="1" i="0" u="none" strike="noStrike" dirty="0">
                          <a:solidFill>
                            <a:srgbClr val="000000"/>
                          </a:solidFill>
                          <a:effectLst/>
                          <a:latin typeface="Calibri"/>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b"/>
                      <a:r>
                        <a:rPr lang="en-US" sz="1100" b="0" i="0" u="none" strike="noStrike" kern="1200" dirty="0">
                          <a:solidFill>
                            <a:srgbClr val="000000"/>
                          </a:solidFill>
                          <a:effectLst/>
                          <a:latin typeface="Calibri"/>
                          <a:ea typeface="+mn-ea"/>
                          <a:cs typeface="+mn-cs"/>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FFE5"/>
                    </a:solidFill>
                  </a:tcPr>
                </a:tc>
                <a:tc>
                  <a:txBody>
                    <a:bodyPr/>
                    <a:lstStyle/>
                    <a:p>
                      <a:pPr algn="ctr" fontAlgn="b"/>
                      <a:r>
                        <a:rPr lang="en-US" sz="1100" b="0" i="0" u="none" strike="noStrike" kern="1200" dirty="0">
                          <a:solidFill>
                            <a:srgbClr val="000000"/>
                          </a:solidFill>
                          <a:effectLst/>
                          <a:latin typeface="Calibri"/>
                          <a:ea typeface="+mn-ea"/>
                          <a:cs typeface="+mn-cs"/>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FFE5"/>
                    </a:solidFill>
                  </a:tcPr>
                </a:tc>
                <a:tc>
                  <a:txBody>
                    <a:bodyPr/>
                    <a:lstStyle/>
                    <a:p>
                      <a:pPr algn="ctr" fontAlgn="b"/>
                      <a:r>
                        <a:rPr lang="en-US" sz="1400" b="1" i="0" u="none" strike="noStrike" dirty="0">
                          <a:solidFill>
                            <a:srgbClr val="000000"/>
                          </a:solidFill>
                          <a:effectLst/>
                          <a:latin typeface="Calibri"/>
                        </a:rPr>
                        <a:t>20-40%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238125">
                <a:tc>
                  <a:txBody>
                    <a:bodyPr/>
                    <a:lstStyle/>
                    <a:p>
                      <a:pPr algn="r" fontAlgn="b"/>
                      <a:r>
                        <a:rPr lang="en-US" sz="1200" b="1" i="0" u="none" strike="noStrike">
                          <a:solidFill>
                            <a:srgbClr val="000000"/>
                          </a:solidFill>
                          <a:effectLst/>
                          <a:latin typeface="Calibri"/>
                        </a:rPr>
                        <a:t>PerCP-Cy5.5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b"/>
                      <a:r>
                        <a:rPr lang="en-US" sz="1100" b="1" i="0" u="none" strike="noStrike" dirty="0">
                          <a:solidFill>
                            <a:srgbClr val="000000"/>
                          </a:solidFill>
                          <a:effectLst/>
                          <a:latin typeface="Calibri"/>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b"/>
                      <a:r>
                        <a:rPr lang="en-US" sz="1100" b="1" i="0" u="none" strike="noStrike">
                          <a:solidFill>
                            <a:srgbClr val="FFFFFF"/>
                          </a:solidFill>
                          <a:effectLst/>
                          <a:latin typeface="Calibri"/>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US" sz="1200" b="1" i="0" u="none" strike="noStrike">
                          <a:solidFill>
                            <a:srgbClr val="FFFFFF"/>
                          </a:solidFill>
                          <a:effectLst/>
                          <a:latin typeface="Calibri"/>
                        </a:rPr>
                        <a:t>130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b"/>
                      <a:r>
                        <a:rPr lang="en-US" sz="1100" b="1" i="0" u="none" strike="noStrike" dirty="0">
                          <a:solidFill>
                            <a:srgbClr val="000000"/>
                          </a:solidFill>
                          <a:effectLst/>
                          <a:latin typeface="Calibri"/>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fontAlgn="b"/>
                      <a:r>
                        <a:rPr lang="en-US" sz="1100" b="1" i="0" u="none" strike="noStrike" dirty="0">
                          <a:solidFill>
                            <a:srgbClr val="000000"/>
                          </a:solidFill>
                          <a:effectLst/>
                          <a:latin typeface="Calibri"/>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fontAlgn="b"/>
                      <a:r>
                        <a:rPr lang="en-US" sz="1100" b="0" i="0" u="none" strike="noStrike" dirty="0">
                          <a:solidFill>
                            <a:srgbClr val="000000"/>
                          </a:solidFill>
                          <a:effectLst/>
                          <a:latin typeface="Calibri"/>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FFE5"/>
                    </a:solidFill>
                  </a:tcPr>
                </a:tc>
                <a:tc>
                  <a:txBody>
                    <a:bodyPr/>
                    <a:lstStyle/>
                    <a:p>
                      <a:pPr algn="ctr" fontAlgn="b"/>
                      <a:r>
                        <a:rPr lang="en-US" sz="1400" b="1" i="0" u="none" strike="noStrike" dirty="0">
                          <a:solidFill>
                            <a:srgbClr val="000000"/>
                          </a:solidFill>
                          <a:effectLst/>
                          <a:latin typeface="Calibri"/>
                        </a:rPr>
                        <a:t>40-60%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r>
              <a:tr h="238125">
                <a:tc>
                  <a:txBody>
                    <a:bodyPr/>
                    <a:lstStyle/>
                    <a:p>
                      <a:pPr algn="r" fontAlgn="b"/>
                      <a:r>
                        <a:rPr lang="en-US" sz="1200" b="1" i="0" u="none" strike="noStrike" dirty="0" smtClean="0">
                          <a:solidFill>
                            <a:srgbClr val="000000"/>
                          </a:solidFill>
                          <a:effectLst/>
                          <a:latin typeface="Calibri"/>
                        </a:rPr>
                        <a:t>PE-Cy7</a:t>
                      </a:r>
                      <a:endParaRPr lang="en-US" sz="12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b"/>
                      <a:r>
                        <a:rPr lang="en-US" sz="1100" b="1" i="0" u="none" strike="noStrike" dirty="0">
                          <a:solidFill>
                            <a:srgbClr val="000000"/>
                          </a:solidFill>
                          <a:effectLst/>
                          <a:latin typeface="Calibri"/>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b"/>
                      <a:r>
                        <a:rPr lang="en-US" sz="1100" b="1" i="0" u="none" strike="noStrike" dirty="0">
                          <a:solidFill>
                            <a:srgbClr val="000000"/>
                          </a:solidFill>
                          <a:effectLst/>
                          <a:latin typeface="Calibri"/>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1100" b="1" i="0" u="none" strike="noStrike">
                          <a:solidFill>
                            <a:srgbClr val="FFFFFF"/>
                          </a:solidFill>
                          <a:effectLst/>
                          <a:latin typeface="Calibri"/>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US" sz="1200" b="1" i="0" u="none" strike="noStrike">
                          <a:solidFill>
                            <a:srgbClr val="FFFFFF"/>
                          </a:solidFill>
                          <a:effectLst/>
                          <a:latin typeface="Calibri"/>
                        </a:rPr>
                        <a:t>761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b"/>
                      <a:r>
                        <a:rPr lang="en-US" sz="1100" b="1" i="0" u="none" strike="noStrike" dirty="0">
                          <a:solidFill>
                            <a:srgbClr val="000000"/>
                          </a:solidFill>
                          <a:effectLst/>
                          <a:latin typeface="Calibri"/>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b"/>
                      <a:r>
                        <a:rPr lang="en-US" sz="1100" b="1" i="0" u="none" strike="noStrike" dirty="0">
                          <a:solidFill>
                            <a:srgbClr val="000000"/>
                          </a:solidFill>
                          <a:effectLst/>
                          <a:latin typeface="Calibri"/>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fontAlgn="b"/>
                      <a:r>
                        <a:rPr lang="en-US" sz="1400" b="1" i="0" u="none" strike="noStrike" dirty="0">
                          <a:solidFill>
                            <a:srgbClr val="000000"/>
                          </a:solidFill>
                          <a:effectLst/>
                          <a:latin typeface="Calibri"/>
                        </a:rPr>
                        <a:t>60-80%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r>
              <a:tr h="238125">
                <a:tc>
                  <a:txBody>
                    <a:bodyPr/>
                    <a:lstStyle/>
                    <a:p>
                      <a:pPr algn="r" fontAlgn="b"/>
                      <a:r>
                        <a:rPr lang="en-US" sz="1200" b="1" i="0" u="none" strike="noStrike">
                          <a:solidFill>
                            <a:srgbClr val="000000"/>
                          </a:solidFill>
                          <a:effectLst/>
                          <a:latin typeface="Calibri"/>
                        </a:rPr>
                        <a:t>APC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b"/>
                      <a:r>
                        <a:rPr lang="en-US" sz="1100" b="0" i="0" u="none" strike="noStrike" kern="1200" dirty="0">
                          <a:solidFill>
                            <a:srgbClr val="000000"/>
                          </a:solidFill>
                          <a:effectLst/>
                          <a:latin typeface="Calibri"/>
                          <a:ea typeface="+mn-ea"/>
                          <a:cs typeface="+mn-cs"/>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FFE5"/>
                    </a:solidFill>
                  </a:tcPr>
                </a:tc>
                <a:tc>
                  <a:txBody>
                    <a:bodyPr/>
                    <a:lstStyle/>
                    <a:p>
                      <a:pPr algn="ctr" fontAlgn="b"/>
                      <a:r>
                        <a:rPr lang="en-US" sz="1100" b="0" i="0" u="none" strike="noStrike" kern="1200" dirty="0">
                          <a:solidFill>
                            <a:srgbClr val="000000"/>
                          </a:solidFill>
                          <a:effectLst/>
                          <a:latin typeface="Calibri"/>
                          <a:ea typeface="+mn-ea"/>
                          <a:cs typeface="+mn-cs"/>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FFE5"/>
                    </a:solidFill>
                  </a:tcPr>
                </a:tc>
                <a:tc>
                  <a:txBody>
                    <a:bodyPr/>
                    <a:lstStyle/>
                    <a:p>
                      <a:pPr algn="ctr" fontAlgn="b"/>
                      <a:r>
                        <a:rPr lang="en-US" sz="1100" b="1" i="0" u="none" strike="noStrike" dirty="0">
                          <a:solidFill>
                            <a:srgbClr val="000000"/>
                          </a:solidFill>
                          <a:effectLst/>
                          <a:latin typeface="Calibri"/>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fontAlgn="b"/>
                      <a:r>
                        <a:rPr lang="en-US" sz="1100" b="0" i="0" u="none" strike="noStrike" dirty="0">
                          <a:solidFill>
                            <a:srgbClr val="000000"/>
                          </a:solidFill>
                          <a:effectLst/>
                          <a:latin typeface="Calibri"/>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FFE5"/>
                    </a:solidFill>
                  </a:tcPr>
                </a:tc>
                <a:tc>
                  <a:txBody>
                    <a:bodyPr/>
                    <a:lstStyle/>
                    <a:p>
                      <a:pPr algn="ctr" fontAlgn="b"/>
                      <a:r>
                        <a:rPr lang="en-US" sz="1200" b="1" i="0" u="none" strike="noStrike">
                          <a:solidFill>
                            <a:srgbClr val="FFFFFF"/>
                          </a:solidFill>
                          <a:effectLst/>
                          <a:latin typeface="Calibri"/>
                        </a:rPr>
                        <a:t>635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b"/>
                      <a:r>
                        <a:rPr lang="en-US" sz="1100" b="1" i="0" u="none" strike="noStrike" dirty="0">
                          <a:solidFill>
                            <a:srgbClr val="000000"/>
                          </a:solidFill>
                          <a:effectLst/>
                          <a:latin typeface="Calibri"/>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fontAlgn="b"/>
                      <a:r>
                        <a:rPr lang="en-US" sz="1400" b="1" i="0" u="none" strike="noStrike" dirty="0">
                          <a:solidFill>
                            <a:srgbClr val="FFFFFF"/>
                          </a:solidFill>
                          <a:effectLst/>
                          <a:latin typeface="Calibri"/>
                        </a:rPr>
                        <a:t>&gt;80%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200025">
                <a:tc>
                  <a:txBody>
                    <a:bodyPr/>
                    <a:lstStyle/>
                    <a:p>
                      <a:pPr algn="r" fontAlgn="b"/>
                      <a:r>
                        <a:rPr lang="en-US" sz="1200" b="1" i="0" u="none" strike="noStrike" dirty="0">
                          <a:solidFill>
                            <a:srgbClr val="000000"/>
                          </a:solidFill>
                          <a:effectLst/>
                          <a:latin typeface="Calibri"/>
                        </a:rPr>
                        <a:t>APC-H7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b"/>
                      <a:r>
                        <a:rPr lang="en-US" sz="1100" b="0" i="0" u="none" strike="noStrike" kern="1200">
                          <a:solidFill>
                            <a:srgbClr val="000000"/>
                          </a:solidFill>
                          <a:effectLst/>
                          <a:latin typeface="Calibri"/>
                          <a:ea typeface="+mn-ea"/>
                          <a:cs typeface="+mn-cs"/>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FFE5"/>
                    </a:solidFill>
                  </a:tcPr>
                </a:tc>
                <a:tc>
                  <a:txBody>
                    <a:bodyPr/>
                    <a:lstStyle/>
                    <a:p>
                      <a:pPr algn="ctr" fontAlgn="b"/>
                      <a:r>
                        <a:rPr lang="en-US" sz="1100" b="0" i="0" u="none" strike="noStrike" kern="1200" dirty="0">
                          <a:solidFill>
                            <a:srgbClr val="000000"/>
                          </a:solidFill>
                          <a:effectLst/>
                          <a:latin typeface="Calibri"/>
                          <a:ea typeface="+mn-ea"/>
                          <a:cs typeface="+mn-cs"/>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FFE5"/>
                    </a:solidFill>
                  </a:tcPr>
                </a:tc>
                <a:tc>
                  <a:txBody>
                    <a:bodyPr/>
                    <a:lstStyle/>
                    <a:p>
                      <a:pPr algn="ctr" fontAlgn="b"/>
                      <a:r>
                        <a:rPr lang="en-US" sz="1100" b="1" i="0" u="none" strike="noStrike" dirty="0">
                          <a:solidFill>
                            <a:srgbClr val="000000"/>
                          </a:solidFill>
                          <a:effectLst/>
                          <a:latin typeface="Calibri"/>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1100" b="1" i="0" u="none" strike="noStrike">
                          <a:solidFill>
                            <a:srgbClr val="FFFFFF"/>
                          </a:solidFill>
                          <a:effectLst/>
                          <a:latin typeface="Calibri"/>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US" sz="1100" b="1" i="0" u="none" strike="noStrike" dirty="0">
                          <a:solidFill>
                            <a:srgbClr val="FFFFFF"/>
                          </a:solidFill>
                          <a:effectLst/>
                          <a:latin typeface="Calibri"/>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US" sz="1200" b="1" i="0" u="none" strike="noStrike">
                          <a:solidFill>
                            <a:srgbClr val="FFFFFF"/>
                          </a:solidFill>
                          <a:effectLst/>
                          <a:latin typeface="Calibri"/>
                        </a:rPr>
                        <a:t>216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b"/>
                      <a:r>
                        <a:rPr lang="en-US" sz="1200" b="1" i="0" u="none" strike="noStrike" dirty="0">
                          <a:solidFill>
                            <a:srgbClr val="FFFFFF"/>
                          </a:solidFill>
                          <a:effectLst/>
                          <a:latin typeface="Calibri"/>
                        </a:rPr>
                        <a:t>SP-SI (Primary)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r>
            </a:tbl>
          </a:graphicData>
        </a:graphic>
      </p:graphicFrame>
      <p:sp>
        <p:nvSpPr>
          <p:cNvPr id="6146" name="Title 1"/>
          <p:cNvSpPr>
            <a:spLocks noGrp="1"/>
          </p:cNvSpPr>
          <p:nvPr>
            <p:ph type="title"/>
          </p:nvPr>
        </p:nvSpPr>
        <p:spPr/>
        <p:txBody>
          <a:bodyPr/>
          <a:lstStyle/>
          <a:p>
            <a:r>
              <a:rPr lang="en-US" dirty="0" smtClean="0"/>
              <a:t>Using the Resolution Impact Matrix to Help in Panel Design</a:t>
            </a:r>
          </a:p>
        </p:txBody>
      </p:sp>
      <p:pic>
        <p:nvPicPr>
          <p:cNvPr id="45" name="Picture 7" descr="C:\Documents and Settings\Administrator\Local Settings\Temp\tmp22057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575" y="1417758"/>
            <a:ext cx="2418164" cy="2266459"/>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770287" y="1558960"/>
            <a:ext cx="1494927" cy="360099"/>
          </a:xfrm>
          <a:prstGeom prst="rect">
            <a:avLst/>
          </a:prstGeom>
          <a:noFill/>
        </p:spPr>
        <p:txBody>
          <a:bodyPr wrap="none" rtlCol="0">
            <a:spAutoFit/>
          </a:bodyPr>
          <a:lstStyle/>
          <a:p>
            <a:pPr algn="ctr"/>
            <a:r>
              <a:rPr lang="en-US" sz="2000" b="1" dirty="0" smtClean="0">
                <a:solidFill>
                  <a:srgbClr val="000099"/>
                </a:solidFill>
                <a:latin typeface="Arial" pitchFamily="34" charset="0"/>
                <a:cs typeface="Arial" pitchFamily="34" charset="0"/>
              </a:rPr>
              <a:t>2</a:t>
            </a:r>
            <a:r>
              <a:rPr lang="en-US" sz="2000" b="1" baseline="30000" dirty="0" smtClean="0">
                <a:solidFill>
                  <a:srgbClr val="000099"/>
                </a:solidFill>
                <a:latin typeface="Arial" pitchFamily="34" charset="0"/>
                <a:cs typeface="Arial" pitchFamily="34" charset="0"/>
              </a:rPr>
              <a:t>nd</a:t>
            </a:r>
            <a:r>
              <a:rPr lang="en-US" sz="2000" b="1" dirty="0" smtClean="0">
                <a:solidFill>
                  <a:srgbClr val="000099"/>
                </a:solidFill>
                <a:latin typeface="Arial" pitchFamily="34" charset="0"/>
                <a:cs typeface="Arial" pitchFamily="34" charset="0"/>
              </a:rPr>
              <a:t> Example</a:t>
            </a:r>
            <a:endParaRPr lang="en-US" sz="2000" b="1" dirty="0">
              <a:solidFill>
                <a:srgbClr val="000099"/>
              </a:solidFill>
              <a:latin typeface="Arial" pitchFamily="34" charset="0"/>
              <a:cs typeface="Arial" pitchFamily="34" charset="0"/>
            </a:endParaRPr>
          </a:p>
        </p:txBody>
      </p:sp>
      <p:sp>
        <p:nvSpPr>
          <p:cNvPr id="49" name="Rectangle 48"/>
          <p:cNvSpPr/>
          <p:nvPr/>
        </p:nvSpPr>
        <p:spPr>
          <a:xfrm>
            <a:off x="1227086" y="3515386"/>
            <a:ext cx="834378" cy="1402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Rectangle 49"/>
          <p:cNvSpPr/>
          <p:nvPr/>
        </p:nvSpPr>
        <p:spPr>
          <a:xfrm rot="16200000">
            <a:off x="36272" y="2297892"/>
            <a:ext cx="685800" cy="137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TextBox 50"/>
          <p:cNvSpPr txBox="1"/>
          <p:nvPr/>
        </p:nvSpPr>
        <p:spPr>
          <a:xfrm rot="16200000">
            <a:off x="-424562" y="2448057"/>
            <a:ext cx="1278524" cy="277000"/>
          </a:xfrm>
          <a:prstGeom prst="rect">
            <a:avLst/>
          </a:prstGeom>
          <a:solidFill>
            <a:schemeClr val="bg1"/>
          </a:solidFill>
        </p:spPr>
        <p:txBody>
          <a:bodyPr wrap="none" rtlCol="0">
            <a:spAutoFit/>
          </a:bodyPr>
          <a:lstStyle/>
          <a:p>
            <a:r>
              <a:rPr lang="en-US" sz="1400" b="1" kern="0" dirty="0">
                <a:solidFill>
                  <a:srgbClr val="740000"/>
                </a:solidFill>
                <a:latin typeface="Arial" pitchFamily="34" charset="0"/>
                <a:cs typeface="Arial" pitchFamily="34" charset="0"/>
              </a:rPr>
              <a:t>CD127 PE-Cy7</a:t>
            </a:r>
          </a:p>
        </p:txBody>
      </p:sp>
      <p:sp>
        <p:nvSpPr>
          <p:cNvPr id="52" name="TextBox 51"/>
          <p:cNvSpPr txBox="1"/>
          <p:nvPr/>
        </p:nvSpPr>
        <p:spPr>
          <a:xfrm>
            <a:off x="1030385" y="3472979"/>
            <a:ext cx="839941" cy="277000"/>
          </a:xfrm>
          <a:prstGeom prst="rect">
            <a:avLst/>
          </a:prstGeom>
          <a:noFill/>
        </p:spPr>
        <p:txBody>
          <a:bodyPr wrap="none" rtlCol="0">
            <a:spAutoFit/>
          </a:bodyPr>
          <a:lstStyle/>
          <a:p>
            <a:pPr>
              <a:defRPr/>
            </a:pPr>
            <a:r>
              <a:rPr lang="en-US" sz="1400" b="1" kern="0" dirty="0">
                <a:solidFill>
                  <a:srgbClr val="C89800"/>
                </a:solidFill>
                <a:latin typeface="Arial" pitchFamily="34" charset="0"/>
                <a:cs typeface="Arial" pitchFamily="34" charset="0"/>
              </a:rPr>
              <a:t>CD25 PE</a:t>
            </a:r>
          </a:p>
        </p:txBody>
      </p:sp>
      <p:sp>
        <p:nvSpPr>
          <p:cNvPr id="57" name="TextBox 56"/>
          <p:cNvSpPr txBox="1"/>
          <p:nvPr/>
        </p:nvSpPr>
        <p:spPr>
          <a:xfrm>
            <a:off x="2590800" y="1757596"/>
            <a:ext cx="2495107" cy="1384995"/>
          </a:xfrm>
          <a:prstGeom prst="rect">
            <a:avLst/>
          </a:prstGeom>
          <a:noFill/>
        </p:spPr>
        <p:txBody>
          <a:bodyPr wrap="square" rtlCol="0">
            <a:spAutoFit/>
          </a:bodyPr>
          <a:lstStyle/>
          <a:p>
            <a:pPr>
              <a:tabLst>
                <a:tab pos="1262063" algn="l"/>
              </a:tabLst>
            </a:pPr>
            <a:r>
              <a:rPr lang="en-US" sz="1400" b="1" dirty="0">
                <a:solidFill>
                  <a:srgbClr val="000099"/>
                </a:solidFill>
                <a:latin typeface="Arial" pitchFamily="34" charset="0"/>
                <a:cs typeface="Arial" pitchFamily="34" charset="0"/>
              </a:rPr>
              <a:t>FITC	</a:t>
            </a:r>
            <a:r>
              <a:rPr lang="en-US" sz="1400" b="1" dirty="0" smtClean="0">
                <a:solidFill>
                  <a:srgbClr val="000099"/>
                </a:solidFill>
                <a:latin typeface="Arial" pitchFamily="34" charset="0"/>
                <a:cs typeface="Arial" pitchFamily="34" charset="0"/>
              </a:rPr>
              <a:t>CD3</a:t>
            </a:r>
            <a:endParaRPr lang="en-US" sz="1400" b="1" dirty="0">
              <a:solidFill>
                <a:srgbClr val="000099"/>
              </a:solidFill>
              <a:latin typeface="Arial" pitchFamily="34" charset="0"/>
              <a:cs typeface="Arial" pitchFamily="34" charset="0"/>
            </a:endParaRPr>
          </a:p>
          <a:p>
            <a:pPr>
              <a:tabLst>
                <a:tab pos="1262063" algn="l"/>
              </a:tabLst>
            </a:pPr>
            <a:r>
              <a:rPr lang="en-US" sz="1400" b="1" kern="0" dirty="0">
                <a:solidFill>
                  <a:srgbClr val="000099"/>
                </a:solidFill>
                <a:latin typeface="Arial" pitchFamily="34" charset="0"/>
                <a:cs typeface="Arial" pitchFamily="34" charset="0"/>
              </a:rPr>
              <a:t>PE	</a:t>
            </a:r>
            <a:r>
              <a:rPr lang="en-US" sz="1400" b="1" kern="0" dirty="0" smtClean="0">
                <a:solidFill>
                  <a:srgbClr val="000099"/>
                </a:solidFill>
                <a:latin typeface="Arial" pitchFamily="34" charset="0"/>
                <a:cs typeface="Arial" pitchFamily="34" charset="0"/>
              </a:rPr>
              <a:t>CD25</a:t>
            </a:r>
            <a:endParaRPr lang="en-US" sz="1400" b="1" kern="0" dirty="0">
              <a:solidFill>
                <a:srgbClr val="000099"/>
              </a:solidFill>
              <a:latin typeface="Arial" pitchFamily="34" charset="0"/>
              <a:cs typeface="Arial" pitchFamily="34" charset="0"/>
            </a:endParaRPr>
          </a:p>
          <a:p>
            <a:pPr>
              <a:tabLst>
                <a:tab pos="1262063" algn="l"/>
              </a:tabLst>
            </a:pPr>
            <a:r>
              <a:rPr lang="en-US" sz="1400" b="1" kern="0" dirty="0">
                <a:solidFill>
                  <a:srgbClr val="FF0000"/>
                </a:solidFill>
                <a:latin typeface="Arial" pitchFamily="34" charset="0"/>
                <a:cs typeface="Arial" pitchFamily="34" charset="0"/>
              </a:rPr>
              <a:t>PerCP-Cy5.5	</a:t>
            </a:r>
            <a:r>
              <a:rPr lang="en-US" sz="1400" b="1" kern="0" dirty="0" smtClean="0">
                <a:solidFill>
                  <a:srgbClr val="FF0000"/>
                </a:solidFill>
                <a:latin typeface="Arial" pitchFamily="34" charset="0"/>
                <a:cs typeface="Arial" pitchFamily="34" charset="0"/>
              </a:rPr>
              <a:t>CD4</a:t>
            </a:r>
            <a:endParaRPr lang="en-US" sz="1400" b="1" kern="0" dirty="0">
              <a:solidFill>
                <a:srgbClr val="FF0000"/>
              </a:solidFill>
              <a:latin typeface="Arial" pitchFamily="34" charset="0"/>
              <a:cs typeface="Arial" pitchFamily="34" charset="0"/>
            </a:endParaRPr>
          </a:p>
          <a:p>
            <a:pPr>
              <a:tabLst>
                <a:tab pos="1262063" algn="l"/>
              </a:tabLst>
            </a:pPr>
            <a:r>
              <a:rPr lang="en-US" sz="1400" b="1" kern="0" dirty="0">
                <a:solidFill>
                  <a:srgbClr val="FF0000"/>
                </a:solidFill>
                <a:latin typeface="Arial" pitchFamily="34" charset="0"/>
                <a:cs typeface="Arial" pitchFamily="34" charset="0"/>
              </a:rPr>
              <a:t>PE-Cy7	</a:t>
            </a:r>
            <a:r>
              <a:rPr lang="en-US" sz="1400" b="1" kern="0" dirty="0" smtClean="0">
                <a:solidFill>
                  <a:srgbClr val="FF0000"/>
                </a:solidFill>
                <a:latin typeface="Arial" pitchFamily="34" charset="0"/>
                <a:cs typeface="Arial" pitchFamily="34" charset="0"/>
              </a:rPr>
              <a:t>CD127</a:t>
            </a:r>
            <a:endParaRPr lang="en-US" sz="1400" b="1" kern="0" dirty="0">
              <a:solidFill>
                <a:srgbClr val="FF0000"/>
              </a:solidFill>
              <a:latin typeface="Arial" pitchFamily="34" charset="0"/>
              <a:cs typeface="Arial" pitchFamily="34" charset="0"/>
            </a:endParaRPr>
          </a:p>
          <a:p>
            <a:pPr>
              <a:tabLst>
                <a:tab pos="1262063" algn="l"/>
              </a:tabLst>
            </a:pPr>
            <a:r>
              <a:rPr lang="en-US" sz="1400" b="1" dirty="0">
                <a:solidFill>
                  <a:srgbClr val="000099"/>
                </a:solidFill>
                <a:latin typeface="Arial" pitchFamily="34" charset="0"/>
                <a:cs typeface="Arial" pitchFamily="34" charset="0"/>
              </a:rPr>
              <a:t>APC	CD45RA</a:t>
            </a:r>
          </a:p>
          <a:p>
            <a:pPr>
              <a:tabLst>
                <a:tab pos="1262063" algn="l"/>
              </a:tabLst>
            </a:pPr>
            <a:r>
              <a:rPr lang="en-US" sz="1400" b="1" kern="0" dirty="0">
                <a:solidFill>
                  <a:srgbClr val="000099"/>
                </a:solidFill>
                <a:latin typeface="Arial" pitchFamily="34" charset="0"/>
                <a:cs typeface="Arial" pitchFamily="34" charset="0"/>
              </a:rPr>
              <a:t>APC-Cy7	</a:t>
            </a:r>
            <a:r>
              <a:rPr lang="en-US" sz="1400" b="1" kern="0" dirty="0" smtClean="0">
                <a:solidFill>
                  <a:srgbClr val="000099"/>
                </a:solidFill>
                <a:latin typeface="Arial" pitchFamily="34" charset="0"/>
                <a:cs typeface="Arial" pitchFamily="34" charset="0"/>
              </a:rPr>
              <a:t>CD8</a:t>
            </a:r>
            <a:endParaRPr lang="en-US" sz="1400" b="1" kern="0" dirty="0">
              <a:solidFill>
                <a:srgbClr val="000099"/>
              </a:solidFill>
              <a:latin typeface="Arial" pitchFamily="34" charset="0"/>
              <a:cs typeface="Arial" pitchFamily="34" charset="0"/>
            </a:endParaRPr>
          </a:p>
        </p:txBody>
      </p:sp>
      <p:sp>
        <p:nvSpPr>
          <p:cNvPr id="59" name="Oval 58"/>
          <p:cNvSpPr/>
          <p:nvPr/>
        </p:nvSpPr>
        <p:spPr>
          <a:xfrm>
            <a:off x="1966455" y="5245430"/>
            <a:ext cx="609600" cy="347222"/>
          </a:xfrm>
          <a:prstGeom prst="ellipse">
            <a:avLst/>
          </a:prstGeom>
          <a:noFill/>
          <a:ln>
            <a:solidFill>
              <a:schemeClr val="bg1"/>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ontent Placeholder 2"/>
          <p:cNvSpPr>
            <a:spLocks noGrp="1"/>
          </p:cNvSpPr>
          <p:nvPr>
            <p:ph idx="1"/>
          </p:nvPr>
        </p:nvSpPr>
        <p:spPr>
          <a:xfrm>
            <a:off x="5128941" y="4191000"/>
            <a:ext cx="3981894" cy="1828800"/>
          </a:xfrm>
        </p:spPr>
        <p:txBody>
          <a:bodyPr>
            <a:noAutofit/>
          </a:bodyPr>
          <a:lstStyle/>
          <a:p>
            <a:pPr marL="0" indent="0">
              <a:buNone/>
            </a:pPr>
            <a:r>
              <a:rPr lang="en-US" sz="1800" dirty="0" smtClean="0"/>
              <a:t>The resolution impact matrix suggests that spread </a:t>
            </a:r>
            <a:r>
              <a:rPr lang="en-US" sz="1800" dirty="0"/>
              <a:t>from </a:t>
            </a:r>
            <a:r>
              <a:rPr lang="en-US" sz="1800" dirty="0" smtClean="0"/>
              <a:t>the PerCP-Cy5.5 conjugate of the highly co-expressed CD4 will result in a significant loss of resolution in the PE-Cy7 detector (CD127).</a:t>
            </a:r>
          </a:p>
          <a:p>
            <a:pPr marL="0" indent="0">
              <a:buNone/>
            </a:pPr>
            <a:endParaRPr lang="en-US" sz="1600" dirty="0"/>
          </a:p>
          <a:p>
            <a:pPr marL="0" indent="0">
              <a:buNone/>
            </a:pPr>
            <a:endParaRPr lang="en-US" sz="1800" dirty="0"/>
          </a:p>
          <a:p>
            <a:endParaRPr lang="en-US" sz="1800" dirty="0"/>
          </a:p>
        </p:txBody>
      </p:sp>
      <p:sp>
        <p:nvSpPr>
          <p:cNvPr id="13" name="Content Placeholder 2"/>
          <p:cNvSpPr txBox="1">
            <a:spLocks/>
          </p:cNvSpPr>
          <p:nvPr/>
        </p:nvSpPr>
        <p:spPr>
          <a:xfrm>
            <a:off x="5128942" y="1752600"/>
            <a:ext cx="3981893" cy="220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rgbClr val="000099"/>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009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rgbClr val="00009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Whenever you have a number of events significantly below zero that indicates that there is spread into that detector.</a:t>
            </a:r>
          </a:p>
          <a:p>
            <a:pPr marL="0" indent="0">
              <a:buFont typeface="Arial" pitchFamily="34" charset="0"/>
              <a:buNone/>
            </a:pPr>
            <a:r>
              <a:rPr lang="en-US" sz="1800" dirty="0" smtClean="0"/>
              <a:t>In this panel something is introducing spread into the PE-Cy7 detector.</a:t>
            </a:r>
            <a:endParaRPr lang="en-US" sz="1800" dirty="0"/>
          </a:p>
          <a:p>
            <a:pPr marL="0" indent="0">
              <a:buFont typeface="Arial" pitchFamily="34" charset="0"/>
              <a:buNone/>
            </a:pPr>
            <a:r>
              <a:rPr lang="en-US" sz="1800" dirty="0" smtClean="0"/>
              <a:t>Where is it coming from?</a:t>
            </a:r>
          </a:p>
          <a:p>
            <a:endParaRPr lang="en-US" sz="1800" dirty="0"/>
          </a:p>
        </p:txBody>
      </p:sp>
      <p:cxnSp>
        <p:nvCxnSpPr>
          <p:cNvPr id="3" name="Straight Arrow Connector 2"/>
          <p:cNvCxnSpPr/>
          <p:nvPr/>
        </p:nvCxnSpPr>
        <p:spPr>
          <a:xfrm flipH="1">
            <a:off x="2575552" y="3316224"/>
            <a:ext cx="304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479049" y="3192448"/>
            <a:ext cx="2085248" cy="208047"/>
          </a:xfrm>
          <a:prstGeom prst="rect">
            <a:avLst/>
          </a:prstGeom>
          <a:solidFill>
            <a:srgbClr val="A6A6A6">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4211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2"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Documents and Settings\Administrator\Local Settings\Temp\tmp16162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4893" y="1582940"/>
            <a:ext cx="2251364" cy="207568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657997" y="200025"/>
            <a:ext cx="7360107" cy="1143000"/>
          </a:xfrm>
        </p:spPr>
        <p:txBody>
          <a:bodyPr>
            <a:normAutofit fontScale="90000"/>
          </a:bodyPr>
          <a:lstStyle/>
          <a:p>
            <a:r>
              <a:rPr lang="en-US" dirty="0" smtClean="0"/>
              <a:t>Understanding the Effects of Spillover:</a:t>
            </a:r>
            <a:r>
              <a:rPr lang="en-US" sz="3600" dirty="0" smtClean="0"/>
              <a:t> </a:t>
            </a:r>
            <a:br>
              <a:rPr lang="en-US" sz="3600" dirty="0" smtClean="0"/>
            </a:br>
            <a:r>
              <a:rPr lang="en-US" dirty="0" smtClean="0"/>
              <a:t>FMO </a:t>
            </a:r>
            <a:r>
              <a:rPr lang="en-US" dirty="0"/>
              <a:t>Controls </a:t>
            </a:r>
          </a:p>
        </p:txBody>
      </p:sp>
      <p:sp>
        <p:nvSpPr>
          <p:cNvPr id="12" name="Content Placeholder 1"/>
          <p:cNvSpPr>
            <a:spLocks noGrp="1"/>
          </p:cNvSpPr>
          <p:nvPr>
            <p:ph idx="1"/>
          </p:nvPr>
        </p:nvSpPr>
        <p:spPr>
          <a:xfrm>
            <a:off x="5131905" y="1408047"/>
            <a:ext cx="3886200" cy="1407245"/>
          </a:xfrm>
        </p:spPr>
        <p:txBody>
          <a:bodyPr>
            <a:normAutofit fontScale="92500" lnSpcReduction="10000"/>
          </a:bodyPr>
          <a:lstStyle/>
          <a:p>
            <a:r>
              <a:rPr lang="en-US" sz="2000" dirty="0" smtClean="0"/>
              <a:t>FMO controls allows us to assess the effect of spillover and spread of a given fluorochrome into other detectors.</a:t>
            </a:r>
          </a:p>
          <a:p>
            <a:pPr marL="0" indent="0">
              <a:buNone/>
            </a:pPr>
            <a:endParaRPr lang="en-US" sz="2000" dirty="0" smtClean="0"/>
          </a:p>
        </p:txBody>
      </p:sp>
      <p:pic>
        <p:nvPicPr>
          <p:cNvPr id="14" name="Picture 3" descr="C:\Documents and Settings\Administrator\Local Settings\Temp\tmp061623.png"/>
          <p:cNvPicPr>
            <a:picLocks noChangeAspect="1" noChangeArrowheads="1"/>
          </p:cNvPicPr>
          <p:nvPr/>
        </p:nvPicPr>
        <p:blipFill rotWithShape="1">
          <a:blip r:embed="rId4">
            <a:extLst>
              <a:ext uri="{28A0092B-C50C-407E-A947-70E740481C1C}">
                <a14:useLocalDpi xmlns:a14="http://schemas.microsoft.com/office/drawing/2010/main" val="0"/>
              </a:ext>
            </a:extLst>
          </a:blip>
          <a:srcRect b="7710"/>
          <a:stretch/>
        </p:blipFill>
        <p:spPr bwMode="auto">
          <a:xfrm>
            <a:off x="213367" y="1582941"/>
            <a:ext cx="2251364" cy="191563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C:\Documents and Settings\Administrator\Local Settings\Temp\tmp16163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0312" y="3997959"/>
            <a:ext cx="2251364" cy="20756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C:\Documents and Settings\Administrator\Local Settings\Temp\tmp061631.png"/>
          <p:cNvPicPr>
            <a:picLocks noChangeAspect="1" noChangeArrowheads="1"/>
          </p:cNvPicPr>
          <p:nvPr/>
        </p:nvPicPr>
        <p:blipFill rotWithShape="1">
          <a:blip r:embed="rId6">
            <a:extLst>
              <a:ext uri="{28A0092B-C50C-407E-A947-70E740481C1C}">
                <a14:useLocalDpi xmlns:a14="http://schemas.microsoft.com/office/drawing/2010/main" val="0"/>
              </a:ext>
            </a:extLst>
          </a:blip>
          <a:srcRect b="7197"/>
          <a:stretch/>
        </p:blipFill>
        <p:spPr bwMode="auto">
          <a:xfrm>
            <a:off x="188786" y="3997959"/>
            <a:ext cx="2251364" cy="192629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3457191" y="3498576"/>
            <a:ext cx="935337" cy="307777"/>
            <a:chOff x="3377679" y="3590792"/>
            <a:chExt cx="935337" cy="307777"/>
          </a:xfrm>
        </p:grpSpPr>
        <p:sp>
          <p:nvSpPr>
            <p:cNvPr id="10" name="Rectangle 9"/>
            <p:cNvSpPr/>
            <p:nvPr/>
          </p:nvSpPr>
          <p:spPr>
            <a:xfrm>
              <a:off x="3385929" y="3624113"/>
              <a:ext cx="927087" cy="155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3377679" y="3590792"/>
              <a:ext cx="933269" cy="307777"/>
            </a:xfrm>
            <a:prstGeom prst="rect">
              <a:avLst/>
            </a:prstGeom>
            <a:noFill/>
          </p:spPr>
          <p:txBody>
            <a:bodyPr wrap="none" rtlCol="0">
              <a:spAutoFit/>
            </a:bodyPr>
            <a:lstStyle/>
            <a:p>
              <a:pPr>
                <a:defRPr/>
              </a:pPr>
              <a:r>
                <a:rPr lang="en-US" sz="1400" b="1" kern="0" dirty="0">
                  <a:solidFill>
                    <a:srgbClr val="C89800"/>
                  </a:solidFill>
                  <a:latin typeface="Arial" pitchFamily="34" charset="0"/>
                  <a:cs typeface="Arial" pitchFamily="34" charset="0"/>
                </a:rPr>
                <a:t>CD25 PE</a:t>
              </a:r>
            </a:p>
          </p:txBody>
        </p:sp>
      </p:grpSp>
      <p:grpSp>
        <p:nvGrpSpPr>
          <p:cNvPr id="17" name="Group 16"/>
          <p:cNvGrpSpPr/>
          <p:nvPr/>
        </p:nvGrpSpPr>
        <p:grpSpPr>
          <a:xfrm>
            <a:off x="3470445" y="5890928"/>
            <a:ext cx="935337" cy="307777"/>
            <a:chOff x="3377679" y="3590792"/>
            <a:chExt cx="935337" cy="307777"/>
          </a:xfrm>
        </p:grpSpPr>
        <p:sp>
          <p:nvSpPr>
            <p:cNvPr id="18" name="Rectangle 17"/>
            <p:cNvSpPr/>
            <p:nvPr/>
          </p:nvSpPr>
          <p:spPr>
            <a:xfrm>
              <a:off x="3385929" y="3624113"/>
              <a:ext cx="927087" cy="155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TextBox 18"/>
            <p:cNvSpPr txBox="1"/>
            <p:nvPr/>
          </p:nvSpPr>
          <p:spPr>
            <a:xfrm>
              <a:off x="3377679" y="3590792"/>
              <a:ext cx="933269" cy="307777"/>
            </a:xfrm>
            <a:prstGeom prst="rect">
              <a:avLst/>
            </a:prstGeom>
            <a:noFill/>
          </p:spPr>
          <p:txBody>
            <a:bodyPr wrap="none" rtlCol="0">
              <a:spAutoFit/>
            </a:bodyPr>
            <a:lstStyle/>
            <a:p>
              <a:pPr>
                <a:defRPr/>
              </a:pPr>
              <a:r>
                <a:rPr lang="en-US" sz="1400" b="1" kern="0" dirty="0">
                  <a:solidFill>
                    <a:srgbClr val="C89800"/>
                  </a:solidFill>
                  <a:latin typeface="Arial" pitchFamily="34" charset="0"/>
                  <a:cs typeface="Arial" pitchFamily="34" charset="0"/>
                </a:rPr>
                <a:t>CD25 PE</a:t>
              </a:r>
            </a:p>
          </p:txBody>
        </p:sp>
      </p:grpSp>
      <p:sp>
        <p:nvSpPr>
          <p:cNvPr id="5" name="TextBox 4"/>
          <p:cNvSpPr txBox="1"/>
          <p:nvPr/>
        </p:nvSpPr>
        <p:spPr>
          <a:xfrm>
            <a:off x="1546233" y="3826494"/>
            <a:ext cx="2121093" cy="369332"/>
          </a:xfrm>
          <a:prstGeom prst="rect">
            <a:avLst/>
          </a:prstGeom>
          <a:noFill/>
        </p:spPr>
        <p:txBody>
          <a:bodyPr wrap="none" rtlCol="0">
            <a:spAutoFit/>
          </a:bodyPr>
          <a:lstStyle/>
          <a:p>
            <a:r>
              <a:rPr lang="en-US" dirty="0">
                <a:solidFill>
                  <a:srgbClr val="000099"/>
                </a:solidFill>
                <a:latin typeface="Arial" pitchFamily="34" charset="0"/>
                <a:cs typeface="Arial" pitchFamily="34" charset="0"/>
              </a:rPr>
              <a:t>FMO PerCP-Cy5.5</a:t>
            </a:r>
          </a:p>
        </p:txBody>
      </p:sp>
      <p:cxnSp>
        <p:nvCxnSpPr>
          <p:cNvPr id="7" name="Straight Connector 6"/>
          <p:cNvCxnSpPr/>
          <p:nvPr/>
        </p:nvCxnSpPr>
        <p:spPr>
          <a:xfrm>
            <a:off x="364434" y="3995194"/>
            <a:ext cx="1219200" cy="0"/>
          </a:xfrm>
          <a:prstGeom prst="line">
            <a:avLst/>
          </a:prstGeom>
          <a:ln>
            <a:solidFill>
              <a:srgbClr val="000099"/>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3717234" y="4002159"/>
            <a:ext cx="1219200" cy="0"/>
          </a:xfrm>
          <a:prstGeom prst="line">
            <a:avLst/>
          </a:prstGeom>
          <a:ln>
            <a:solidFill>
              <a:srgbClr val="000099"/>
            </a:solidFill>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1998577" y="1398105"/>
            <a:ext cx="1274708" cy="369332"/>
          </a:xfrm>
          <a:prstGeom prst="rect">
            <a:avLst/>
          </a:prstGeom>
          <a:noFill/>
        </p:spPr>
        <p:txBody>
          <a:bodyPr wrap="none" rtlCol="0">
            <a:spAutoFit/>
          </a:bodyPr>
          <a:lstStyle/>
          <a:p>
            <a:r>
              <a:rPr lang="en-US" dirty="0">
                <a:solidFill>
                  <a:srgbClr val="000099"/>
                </a:solidFill>
                <a:latin typeface="Arial" pitchFamily="34" charset="0"/>
                <a:cs typeface="Arial" pitchFamily="34" charset="0"/>
              </a:rPr>
              <a:t>Full Panel </a:t>
            </a:r>
          </a:p>
        </p:txBody>
      </p:sp>
      <p:cxnSp>
        <p:nvCxnSpPr>
          <p:cNvPr id="22" name="Straight Connector 21"/>
          <p:cNvCxnSpPr/>
          <p:nvPr/>
        </p:nvCxnSpPr>
        <p:spPr>
          <a:xfrm>
            <a:off x="457200" y="1566805"/>
            <a:ext cx="1570380" cy="0"/>
          </a:xfrm>
          <a:prstGeom prst="line">
            <a:avLst/>
          </a:prstGeom>
          <a:ln>
            <a:solidFill>
              <a:srgbClr val="000099"/>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223590" y="1573770"/>
            <a:ext cx="1712844" cy="0"/>
          </a:xfrm>
          <a:prstGeom prst="line">
            <a:avLst/>
          </a:prstGeom>
          <a:ln>
            <a:solidFill>
              <a:srgbClr val="000099"/>
            </a:solidFill>
          </a:ln>
        </p:spPr>
        <p:style>
          <a:lnRef idx="2">
            <a:schemeClr val="accent1"/>
          </a:lnRef>
          <a:fillRef idx="0">
            <a:schemeClr val="accent1"/>
          </a:fillRef>
          <a:effectRef idx="1">
            <a:schemeClr val="accent1"/>
          </a:effectRef>
          <a:fontRef idx="minor">
            <a:schemeClr val="tx1"/>
          </a:fontRef>
        </p:style>
      </p:cxnSp>
      <p:grpSp>
        <p:nvGrpSpPr>
          <p:cNvPr id="36" name="Group 35"/>
          <p:cNvGrpSpPr/>
          <p:nvPr/>
        </p:nvGrpSpPr>
        <p:grpSpPr>
          <a:xfrm>
            <a:off x="2540000" y="4245165"/>
            <a:ext cx="307777" cy="1420582"/>
            <a:chOff x="9251277" y="3452297"/>
            <a:chExt cx="307777" cy="1420582"/>
          </a:xfrm>
        </p:grpSpPr>
        <p:sp>
          <p:nvSpPr>
            <p:cNvPr id="32" name="Rectangle 31"/>
            <p:cNvSpPr/>
            <p:nvPr/>
          </p:nvSpPr>
          <p:spPr>
            <a:xfrm rot="16200000">
              <a:off x="9027478" y="4176547"/>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TextBox 32"/>
            <p:cNvSpPr txBox="1"/>
            <p:nvPr/>
          </p:nvSpPr>
          <p:spPr>
            <a:xfrm rot="16200000">
              <a:off x="8694875" y="4008699"/>
              <a:ext cx="1420582" cy="307777"/>
            </a:xfrm>
            <a:prstGeom prst="rect">
              <a:avLst/>
            </a:prstGeom>
            <a:noFill/>
          </p:spPr>
          <p:txBody>
            <a:bodyPr wrap="none" rtlCol="0">
              <a:spAutoFit/>
            </a:bodyPr>
            <a:lstStyle/>
            <a:p>
              <a:r>
                <a:rPr lang="en-US" sz="1400" b="1" kern="0" dirty="0">
                  <a:solidFill>
                    <a:srgbClr val="740000"/>
                  </a:solidFill>
                  <a:latin typeface="Arial" pitchFamily="34" charset="0"/>
                  <a:cs typeface="Arial" pitchFamily="34" charset="0"/>
                </a:rPr>
                <a:t>CD127 PE-Cy7</a:t>
              </a:r>
            </a:p>
          </p:txBody>
        </p:sp>
      </p:grpSp>
      <p:grpSp>
        <p:nvGrpSpPr>
          <p:cNvPr id="37" name="Group 36"/>
          <p:cNvGrpSpPr/>
          <p:nvPr/>
        </p:nvGrpSpPr>
        <p:grpSpPr>
          <a:xfrm>
            <a:off x="2565400" y="1828800"/>
            <a:ext cx="307777" cy="1420582"/>
            <a:chOff x="9251277" y="3452297"/>
            <a:chExt cx="307777" cy="1420582"/>
          </a:xfrm>
        </p:grpSpPr>
        <p:sp>
          <p:nvSpPr>
            <p:cNvPr id="38" name="Rectangle 37"/>
            <p:cNvSpPr/>
            <p:nvPr/>
          </p:nvSpPr>
          <p:spPr>
            <a:xfrm rot="16200000">
              <a:off x="9027478" y="4176547"/>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TextBox 38"/>
            <p:cNvSpPr txBox="1"/>
            <p:nvPr/>
          </p:nvSpPr>
          <p:spPr>
            <a:xfrm rot="16200000">
              <a:off x="8694875" y="4008699"/>
              <a:ext cx="1420582" cy="307777"/>
            </a:xfrm>
            <a:prstGeom prst="rect">
              <a:avLst/>
            </a:prstGeom>
            <a:noFill/>
          </p:spPr>
          <p:txBody>
            <a:bodyPr wrap="none" rtlCol="0">
              <a:spAutoFit/>
            </a:bodyPr>
            <a:lstStyle/>
            <a:p>
              <a:r>
                <a:rPr lang="en-US" sz="1400" b="1" kern="0" dirty="0">
                  <a:solidFill>
                    <a:srgbClr val="740000"/>
                  </a:solidFill>
                  <a:latin typeface="Arial" pitchFamily="34" charset="0"/>
                  <a:cs typeface="Arial" pitchFamily="34" charset="0"/>
                </a:rPr>
                <a:t>CD127 PE-Cy7</a:t>
              </a:r>
            </a:p>
          </p:txBody>
        </p:sp>
      </p:grpSp>
      <p:sp>
        <p:nvSpPr>
          <p:cNvPr id="41" name="Content Placeholder 1"/>
          <p:cNvSpPr txBox="1">
            <a:spLocks/>
          </p:cNvSpPr>
          <p:nvPr/>
        </p:nvSpPr>
        <p:spPr>
          <a:xfrm>
            <a:off x="5131905" y="3846483"/>
            <a:ext cx="3886200" cy="24945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rgbClr val="000099"/>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009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rgbClr val="00009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In this example, the absence of PerCP-Cy5.5 significantly improves </a:t>
            </a:r>
            <a:r>
              <a:rPr lang="en-US" sz="2000" dirty="0"/>
              <a:t>CD127 PE-Cy7 </a:t>
            </a:r>
            <a:r>
              <a:rPr lang="en-US" sz="2000" dirty="0" smtClean="0"/>
              <a:t>resolution.</a:t>
            </a:r>
          </a:p>
          <a:p>
            <a:pPr lvl="1"/>
            <a:r>
              <a:rPr lang="en-US" sz="1600" dirty="0" smtClean="0"/>
              <a:t>To improve CD127 resolution, combinations of reagents with less spillover into the CD127 detector are required. </a:t>
            </a:r>
          </a:p>
          <a:p>
            <a:pPr marL="0" indent="0">
              <a:buFont typeface="Arial" pitchFamily="34" charset="0"/>
              <a:buNone/>
            </a:pPr>
            <a:endParaRPr lang="en-US" dirty="0"/>
          </a:p>
        </p:txBody>
      </p:sp>
      <p:cxnSp>
        <p:nvCxnSpPr>
          <p:cNvPr id="43" name="Straight Arrow Connector 42"/>
          <p:cNvCxnSpPr/>
          <p:nvPr/>
        </p:nvCxnSpPr>
        <p:spPr>
          <a:xfrm flipH="1">
            <a:off x="4424227" y="2620780"/>
            <a:ext cx="707678" cy="190246"/>
          </a:xfrm>
          <a:prstGeom prst="straightConnector1">
            <a:avLst/>
          </a:prstGeom>
          <a:ln w="28575">
            <a:solidFill>
              <a:schemeClr val="tx2">
                <a:lumMod val="75000"/>
              </a:schemeClr>
            </a:solidFill>
            <a:tailEnd type="arrow"/>
          </a:ln>
        </p:spPr>
        <p:style>
          <a:lnRef idx="3">
            <a:schemeClr val="accent4"/>
          </a:lnRef>
          <a:fillRef idx="0">
            <a:schemeClr val="accent4"/>
          </a:fillRef>
          <a:effectRef idx="2">
            <a:schemeClr val="accent4"/>
          </a:effectRef>
          <a:fontRef idx="minor">
            <a:schemeClr val="tx1"/>
          </a:fontRef>
        </p:style>
      </p:cxnSp>
      <p:cxnSp>
        <p:nvCxnSpPr>
          <p:cNvPr id="46" name="Straight Arrow Connector 45"/>
          <p:cNvCxnSpPr/>
          <p:nvPr/>
        </p:nvCxnSpPr>
        <p:spPr>
          <a:xfrm flipH="1">
            <a:off x="4477236" y="5214743"/>
            <a:ext cx="707678" cy="190246"/>
          </a:xfrm>
          <a:prstGeom prst="straightConnector1">
            <a:avLst/>
          </a:prstGeom>
          <a:ln w="28575">
            <a:solidFill>
              <a:schemeClr val="tx2">
                <a:lumMod val="75000"/>
              </a:schemeClr>
            </a:solidFill>
            <a:tailEnd type="arrow"/>
          </a:ln>
        </p:spPr>
        <p:style>
          <a:lnRef idx="3">
            <a:schemeClr val="accent4"/>
          </a:lnRef>
          <a:fillRef idx="0">
            <a:schemeClr val="accent4"/>
          </a:fillRef>
          <a:effectRef idx="2">
            <a:schemeClr val="accent4"/>
          </a:effectRef>
          <a:fontRef idx="minor">
            <a:schemeClr val="tx1"/>
          </a:fontRef>
        </p:style>
      </p:cxnSp>
      <p:sp>
        <p:nvSpPr>
          <p:cNvPr id="30" name="Rectangle 29"/>
          <p:cNvSpPr/>
          <p:nvPr/>
        </p:nvSpPr>
        <p:spPr>
          <a:xfrm>
            <a:off x="2955125" y="3148014"/>
            <a:ext cx="1940141" cy="247720"/>
          </a:xfrm>
          <a:prstGeom prst="rect">
            <a:avLst/>
          </a:prstGeom>
          <a:solidFill>
            <a:srgbClr val="A6A6A6">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931331" y="5564917"/>
            <a:ext cx="1940141" cy="247720"/>
          </a:xfrm>
          <a:prstGeom prst="rect">
            <a:avLst/>
          </a:prstGeom>
          <a:solidFill>
            <a:srgbClr val="A6A6A6">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rot="16200000">
            <a:off x="-491623" y="2385203"/>
            <a:ext cx="1361270" cy="307777"/>
          </a:xfrm>
          <a:prstGeom prst="rect">
            <a:avLst/>
          </a:prstGeom>
          <a:solidFill>
            <a:schemeClr val="bg1"/>
          </a:solidFill>
        </p:spPr>
        <p:txBody>
          <a:bodyPr wrap="none" rtlCol="0">
            <a:spAutoFit/>
          </a:bodyPr>
          <a:lstStyle/>
          <a:p>
            <a:r>
              <a:rPr lang="en-US" sz="1400" b="1" kern="0" dirty="0" smtClean="0">
                <a:solidFill>
                  <a:srgbClr val="740000"/>
                </a:solidFill>
                <a:latin typeface="Arial" pitchFamily="34" charset="0"/>
                <a:cs typeface="Arial" pitchFamily="34" charset="0"/>
              </a:rPr>
              <a:t>CD8 APC-Cy7</a:t>
            </a:r>
            <a:endParaRPr lang="en-US" sz="1400" b="1" kern="0" dirty="0">
              <a:solidFill>
                <a:srgbClr val="740000"/>
              </a:solidFill>
              <a:latin typeface="Arial" pitchFamily="34" charset="0"/>
              <a:cs typeface="Arial" pitchFamily="34" charset="0"/>
            </a:endParaRPr>
          </a:p>
        </p:txBody>
      </p:sp>
      <p:sp>
        <p:nvSpPr>
          <p:cNvPr id="35" name="TextBox 34"/>
          <p:cNvSpPr txBox="1"/>
          <p:nvPr/>
        </p:nvSpPr>
        <p:spPr>
          <a:xfrm rot="16200000">
            <a:off x="-507696" y="4813801"/>
            <a:ext cx="1361270" cy="307777"/>
          </a:xfrm>
          <a:prstGeom prst="rect">
            <a:avLst/>
          </a:prstGeom>
          <a:solidFill>
            <a:schemeClr val="bg1"/>
          </a:solidFill>
        </p:spPr>
        <p:txBody>
          <a:bodyPr wrap="none" rtlCol="0">
            <a:spAutoFit/>
          </a:bodyPr>
          <a:lstStyle/>
          <a:p>
            <a:r>
              <a:rPr lang="en-US" sz="1400" b="1" kern="0" dirty="0" smtClean="0">
                <a:solidFill>
                  <a:srgbClr val="740000"/>
                </a:solidFill>
                <a:latin typeface="Arial" pitchFamily="34" charset="0"/>
                <a:cs typeface="Arial" pitchFamily="34" charset="0"/>
              </a:rPr>
              <a:t>CD8 APC-Cy7</a:t>
            </a:r>
            <a:endParaRPr lang="en-US" sz="1400" b="1" kern="0" dirty="0">
              <a:solidFill>
                <a:srgbClr val="740000"/>
              </a:solidFill>
              <a:latin typeface="Arial" pitchFamily="34" charset="0"/>
              <a:cs typeface="Arial" pitchFamily="34" charset="0"/>
            </a:endParaRPr>
          </a:p>
        </p:txBody>
      </p:sp>
      <p:sp>
        <p:nvSpPr>
          <p:cNvPr id="42" name="TextBox 41"/>
          <p:cNvSpPr txBox="1"/>
          <p:nvPr/>
        </p:nvSpPr>
        <p:spPr>
          <a:xfrm>
            <a:off x="503724" y="5881402"/>
            <a:ext cx="1670650" cy="307777"/>
          </a:xfrm>
          <a:prstGeom prst="rect">
            <a:avLst/>
          </a:prstGeom>
          <a:noFill/>
        </p:spPr>
        <p:txBody>
          <a:bodyPr wrap="none" rtlCol="0">
            <a:spAutoFit/>
          </a:bodyPr>
          <a:lstStyle/>
          <a:p>
            <a:r>
              <a:rPr lang="en-US" sz="1400" b="1" kern="0" dirty="0" smtClean="0">
                <a:solidFill>
                  <a:srgbClr val="9E0000"/>
                </a:solidFill>
                <a:latin typeface="Arial" pitchFamily="34" charset="0"/>
                <a:cs typeface="Arial" pitchFamily="34" charset="0"/>
              </a:rPr>
              <a:t>CD4 </a:t>
            </a:r>
            <a:r>
              <a:rPr lang="en-US" sz="1400" b="1" kern="0" dirty="0">
                <a:solidFill>
                  <a:srgbClr val="9E0000"/>
                </a:solidFill>
                <a:latin typeface="Arial" pitchFamily="34" charset="0"/>
                <a:cs typeface="Arial" pitchFamily="34" charset="0"/>
              </a:rPr>
              <a:t>PerCP-Cy5.5</a:t>
            </a:r>
          </a:p>
        </p:txBody>
      </p:sp>
      <p:sp>
        <p:nvSpPr>
          <p:cNvPr id="44" name="TextBox 43"/>
          <p:cNvSpPr txBox="1"/>
          <p:nvPr/>
        </p:nvSpPr>
        <p:spPr>
          <a:xfrm>
            <a:off x="656124" y="3455914"/>
            <a:ext cx="1670650" cy="307777"/>
          </a:xfrm>
          <a:prstGeom prst="rect">
            <a:avLst/>
          </a:prstGeom>
          <a:noFill/>
        </p:spPr>
        <p:txBody>
          <a:bodyPr wrap="none" rtlCol="0">
            <a:spAutoFit/>
          </a:bodyPr>
          <a:lstStyle/>
          <a:p>
            <a:r>
              <a:rPr lang="en-US" sz="1400" b="1" kern="0" dirty="0" smtClean="0">
                <a:solidFill>
                  <a:srgbClr val="9E0000"/>
                </a:solidFill>
                <a:latin typeface="Arial" pitchFamily="34" charset="0"/>
                <a:cs typeface="Arial" pitchFamily="34" charset="0"/>
              </a:rPr>
              <a:t>CD4 </a:t>
            </a:r>
            <a:r>
              <a:rPr lang="en-US" sz="1400" b="1" kern="0" dirty="0">
                <a:solidFill>
                  <a:srgbClr val="9E0000"/>
                </a:solidFill>
                <a:latin typeface="Arial" pitchFamily="34" charset="0"/>
                <a:cs typeface="Arial" pitchFamily="34" charset="0"/>
              </a:rPr>
              <a:t>PerCP-Cy5.5</a:t>
            </a:r>
          </a:p>
        </p:txBody>
      </p:sp>
      <p:sp>
        <p:nvSpPr>
          <p:cNvPr id="45" name="Rounded Rectangle 44"/>
          <p:cNvSpPr/>
          <p:nvPr/>
        </p:nvSpPr>
        <p:spPr>
          <a:xfrm>
            <a:off x="5705061" y="2819400"/>
            <a:ext cx="2981739" cy="924375"/>
          </a:xfrm>
          <a:prstGeom prst="roundRect">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ctr">
              <a:buNone/>
            </a:pPr>
            <a:r>
              <a:rPr lang="en-US" b="1" dirty="0">
                <a:solidFill>
                  <a:prstClr val="white"/>
                </a:solidFill>
                <a:latin typeface="Arial" panose="020B0604020202020204" pitchFamily="34" charset="0"/>
                <a:cs typeface="Arial" panose="020B0604020202020204" pitchFamily="34" charset="0"/>
              </a:rPr>
              <a:t>When evaluating a multicolor panel </a:t>
            </a:r>
            <a:r>
              <a:rPr lang="en-US" b="1" i="1" dirty="0">
                <a:solidFill>
                  <a:prstClr val="white"/>
                </a:solidFill>
                <a:latin typeface="Arial" panose="020B0604020202020204" pitchFamily="34" charset="0"/>
                <a:cs typeface="Arial" panose="020B0604020202020204" pitchFamily="34" charset="0"/>
              </a:rPr>
              <a:t>all</a:t>
            </a:r>
            <a:r>
              <a:rPr lang="en-US" b="1" dirty="0">
                <a:solidFill>
                  <a:prstClr val="white"/>
                </a:solidFill>
                <a:latin typeface="Arial" panose="020B0604020202020204" pitchFamily="34" charset="0"/>
                <a:cs typeface="Arial" panose="020B0604020202020204" pitchFamily="34" charset="0"/>
              </a:rPr>
              <a:t> FMO controls should be run.</a:t>
            </a:r>
          </a:p>
        </p:txBody>
      </p:sp>
    </p:spTree>
    <p:extLst>
      <p:ext uri="{BB962C8B-B14F-4D97-AF65-F5344CB8AC3E}">
        <p14:creationId xmlns:p14="http://schemas.microsoft.com/office/powerpoint/2010/main" val="243672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1329826939"/>
              </p:ext>
            </p:extLst>
          </p:nvPr>
        </p:nvGraphicFramePr>
        <p:xfrm>
          <a:off x="4837440" y="3503916"/>
          <a:ext cx="4055660" cy="1756070"/>
        </p:xfrm>
        <a:graphic>
          <a:graphicData uri="http://schemas.openxmlformats.org/drawingml/2006/table">
            <a:tbl>
              <a:tblPr/>
              <a:tblGrid>
                <a:gridCol w="797415"/>
                <a:gridCol w="361494"/>
                <a:gridCol w="361494"/>
                <a:gridCol w="470475"/>
                <a:gridCol w="393391"/>
                <a:gridCol w="361494"/>
                <a:gridCol w="438255"/>
                <a:gridCol w="871642"/>
              </a:tblGrid>
              <a:tr h="223703">
                <a:tc>
                  <a:txBody>
                    <a:bodyPr/>
                    <a:lstStyle/>
                    <a:p>
                      <a:pPr algn="ctr" fontAlgn="b"/>
                      <a:r>
                        <a:rPr lang="en-US" sz="900" b="0" i="0" u="none" strike="noStrike" dirty="0">
                          <a:solidFill>
                            <a:srgbClr val="000000"/>
                          </a:solidFill>
                          <a:effectLst/>
                          <a:latin typeface="Calibri"/>
                        </a:rPr>
                        <a:t> </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6">
                  <a:txBody>
                    <a:bodyPr/>
                    <a:lstStyle/>
                    <a:p>
                      <a:pPr algn="ctr" fontAlgn="b"/>
                      <a:r>
                        <a:rPr lang="en-US" sz="1300" b="1" i="0" u="none" strike="noStrike" dirty="0">
                          <a:solidFill>
                            <a:srgbClr val="000000"/>
                          </a:solidFill>
                          <a:effectLst/>
                          <a:latin typeface="Calibri"/>
                        </a:rPr>
                        <a:t>Resolution </a:t>
                      </a:r>
                      <a:r>
                        <a:rPr lang="en-US" sz="1300" b="1" i="0" u="none" strike="noStrike" dirty="0" smtClean="0">
                          <a:solidFill>
                            <a:srgbClr val="000000"/>
                          </a:solidFill>
                          <a:effectLst/>
                          <a:latin typeface="Calibri"/>
                        </a:rPr>
                        <a:t>Impact Matrix</a:t>
                      </a:r>
                      <a:endParaRPr lang="en-US" sz="1300" b="1" i="0" u="none" strike="noStrike" dirty="0">
                        <a:solidFill>
                          <a:srgbClr val="000000"/>
                        </a:solidFill>
                        <a:effectLst/>
                        <a:latin typeface="Calibri"/>
                      </a:endParaRP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900" b="0" i="0" u="none" strike="noStrike">
                        <a:solidFill>
                          <a:srgbClr val="000000"/>
                        </a:solidFill>
                        <a:effectLst/>
                        <a:latin typeface="Calibri"/>
                      </a:endParaRP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915">
                <a:tc>
                  <a:txBody>
                    <a:bodyPr/>
                    <a:lstStyle/>
                    <a:p>
                      <a:pPr algn="ctr" fontAlgn="b"/>
                      <a:r>
                        <a:rPr lang="en-US" sz="1100" b="1" i="0" u="none" strike="noStrike" dirty="0">
                          <a:solidFill>
                            <a:srgbClr val="000000"/>
                          </a:solidFill>
                          <a:effectLst/>
                          <a:latin typeface="Calibri"/>
                        </a:rPr>
                        <a:t>Primary</a:t>
                      </a:r>
                      <a:br>
                        <a:rPr lang="en-US" sz="1100" b="1" i="0" u="none" strike="noStrike" dirty="0">
                          <a:solidFill>
                            <a:srgbClr val="000000"/>
                          </a:solidFill>
                          <a:effectLst/>
                          <a:latin typeface="Calibri"/>
                        </a:rPr>
                      </a:br>
                      <a:r>
                        <a:rPr lang="en-US" sz="1100" b="1" i="0" u="none" strike="noStrike" dirty="0" smtClean="0">
                          <a:solidFill>
                            <a:srgbClr val="000000"/>
                          </a:solidFill>
                          <a:effectLst/>
                          <a:latin typeface="Calibri"/>
                        </a:rPr>
                        <a:t>Fluor</a:t>
                      </a:r>
                      <a:endParaRPr lang="en-US" sz="1100" b="1" i="0" u="none" strike="noStrike" dirty="0">
                        <a:solidFill>
                          <a:srgbClr val="000000"/>
                        </a:solidFill>
                        <a:effectLst/>
                        <a:latin typeface="Calibri"/>
                      </a:endParaRP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b"/>
                      <a:r>
                        <a:rPr lang="en-US" sz="1000" b="1" i="0" u="none" strike="noStrike">
                          <a:solidFill>
                            <a:srgbClr val="000000"/>
                          </a:solidFill>
                          <a:effectLst/>
                          <a:latin typeface="Calibri"/>
                        </a:rPr>
                        <a:t>FITC</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PE</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PerCP- Cy5.5</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1" i="0" u="none" strike="noStrike" dirty="0" smtClean="0">
                          <a:solidFill>
                            <a:srgbClr val="000000"/>
                          </a:solidFill>
                          <a:effectLst/>
                          <a:latin typeface="Calibri"/>
                        </a:rPr>
                        <a:t>PE-Cy7</a:t>
                      </a:r>
                      <a:endParaRPr lang="en-US" sz="1000" b="1" i="0" u="none" strike="noStrike" dirty="0">
                        <a:solidFill>
                          <a:srgbClr val="000000"/>
                        </a:solidFill>
                        <a:effectLst/>
                        <a:latin typeface="Calibri"/>
                      </a:endParaRP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APC</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APC-H7</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 loss of SP-SI</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735">
                <a:tc>
                  <a:txBody>
                    <a:bodyPr/>
                    <a:lstStyle/>
                    <a:p>
                      <a:pPr algn="r" fontAlgn="b"/>
                      <a:r>
                        <a:rPr lang="en-US" sz="1000" b="1" i="0" u="none" strike="noStrike" dirty="0">
                          <a:solidFill>
                            <a:srgbClr val="000000"/>
                          </a:solidFill>
                          <a:effectLst/>
                          <a:latin typeface="Calibri"/>
                        </a:rPr>
                        <a:t>FITC</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b"/>
                      <a:r>
                        <a:rPr lang="en-US" sz="1000" b="1" i="0" u="none" strike="noStrike">
                          <a:solidFill>
                            <a:srgbClr val="FFFFFF"/>
                          </a:solidFill>
                          <a:effectLst/>
                          <a:latin typeface="Calibri"/>
                        </a:rPr>
                        <a:t>75</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b"/>
                      <a:r>
                        <a:rPr lang="en-US" sz="900" b="0" i="0" u="none" strike="noStrike" dirty="0">
                          <a:solidFill>
                            <a:srgbClr val="000000"/>
                          </a:solidFill>
                          <a:effectLst/>
                          <a:latin typeface="Calibri"/>
                        </a:rPr>
                        <a:t> </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FFE5"/>
                    </a:solidFill>
                  </a:tcPr>
                </a:tc>
                <a:tc>
                  <a:txBody>
                    <a:bodyPr/>
                    <a:lstStyle/>
                    <a:p>
                      <a:pPr algn="ctr" fontAlgn="b"/>
                      <a:r>
                        <a:rPr lang="en-US" sz="900" b="0" i="0" u="none" strike="noStrike" dirty="0">
                          <a:solidFill>
                            <a:srgbClr val="000000"/>
                          </a:solidFill>
                          <a:effectLst/>
                          <a:latin typeface="Calibri"/>
                        </a:rPr>
                        <a:t> </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FFE5"/>
                    </a:solidFill>
                  </a:tcPr>
                </a:tc>
                <a:tc>
                  <a:txBody>
                    <a:bodyPr/>
                    <a:lstStyle/>
                    <a:p>
                      <a:pPr algn="ctr" fontAlgn="b"/>
                      <a:r>
                        <a:rPr lang="en-US" sz="900" b="0" i="0" u="none" strike="noStrike" dirty="0">
                          <a:solidFill>
                            <a:srgbClr val="000000"/>
                          </a:solidFill>
                          <a:effectLst/>
                          <a:latin typeface="Calibri"/>
                        </a:rPr>
                        <a:t> </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FFE5"/>
                    </a:solidFill>
                  </a:tcPr>
                </a:tc>
                <a:tc>
                  <a:txBody>
                    <a:bodyPr/>
                    <a:lstStyle/>
                    <a:p>
                      <a:pPr algn="ctr" fontAlgn="b"/>
                      <a:r>
                        <a:rPr lang="en-US" sz="900" b="0" i="0" u="none" strike="noStrike" dirty="0">
                          <a:solidFill>
                            <a:srgbClr val="000000"/>
                          </a:solidFill>
                          <a:effectLst/>
                          <a:latin typeface="Calibri"/>
                        </a:rPr>
                        <a:t> </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FFE5"/>
                    </a:solidFill>
                  </a:tcPr>
                </a:tc>
                <a:tc>
                  <a:txBody>
                    <a:bodyPr/>
                    <a:lstStyle/>
                    <a:p>
                      <a:pPr algn="ctr" fontAlgn="b"/>
                      <a:r>
                        <a:rPr lang="en-US" sz="900" b="0" i="0" u="none" strike="noStrike" dirty="0">
                          <a:solidFill>
                            <a:srgbClr val="000000"/>
                          </a:solidFill>
                          <a:effectLst/>
                          <a:latin typeface="Calibri"/>
                        </a:rPr>
                        <a:t> </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FFE5"/>
                    </a:solidFill>
                  </a:tcPr>
                </a:tc>
                <a:tc>
                  <a:txBody>
                    <a:bodyPr/>
                    <a:lstStyle/>
                    <a:p>
                      <a:pPr algn="ctr" fontAlgn="b"/>
                      <a:r>
                        <a:rPr lang="en-US" sz="1100" b="1" i="0" u="none" strike="noStrike" dirty="0">
                          <a:solidFill>
                            <a:srgbClr val="000000"/>
                          </a:solidFill>
                          <a:effectLst/>
                          <a:latin typeface="Calibri"/>
                        </a:rPr>
                        <a:t>&lt;20%</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FFE5"/>
                    </a:solidFill>
                  </a:tcPr>
                </a:tc>
              </a:tr>
              <a:tr h="199735">
                <a:tc>
                  <a:txBody>
                    <a:bodyPr/>
                    <a:lstStyle/>
                    <a:p>
                      <a:pPr algn="r" fontAlgn="b"/>
                      <a:r>
                        <a:rPr lang="en-US" sz="1000" b="1" i="0" u="none" strike="noStrike" dirty="0">
                          <a:solidFill>
                            <a:srgbClr val="000000"/>
                          </a:solidFill>
                          <a:effectLst/>
                          <a:latin typeface="Calibri"/>
                        </a:rPr>
                        <a:t>PE</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b"/>
                      <a:r>
                        <a:rPr lang="en-US" sz="900" b="1" i="0" u="none" strike="noStrike" dirty="0">
                          <a:solidFill>
                            <a:srgbClr val="000000"/>
                          </a:solidFill>
                          <a:effectLst/>
                          <a:latin typeface="Calibri"/>
                        </a:rPr>
                        <a:t> </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fontAlgn="b"/>
                      <a:r>
                        <a:rPr lang="en-US" sz="1000" b="1" i="0" u="none" strike="noStrike">
                          <a:solidFill>
                            <a:srgbClr val="FFFFFF"/>
                          </a:solidFill>
                          <a:effectLst/>
                          <a:latin typeface="Calibri"/>
                        </a:rPr>
                        <a:t>422</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b"/>
                      <a:r>
                        <a:rPr lang="en-US" sz="900" b="0" i="0" u="none" strike="noStrike" dirty="0">
                          <a:solidFill>
                            <a:srgbClr val="000000"/>
                          </a:solidFill>
                          <a:effectLst/>
                          <a:latin typeface="Calibri"/>
                        </a:rPr>
                        <a:t> </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FFE5"/>
                    </a:solidFill>
                  </a:tcPr>
                </a:tc>
                <a:tc>
                  <a:txBody>
                    <a:bodyPr/>
                    <a:lstStyle/>
                    <a:p>
                      <a:pPr algn="ctr" fontAlgn="b"/>
                      <a:r>
                        <a:rPr lang="en-US" sz="900" b="1" i="0" u="none" strike="noStrike" dirty="0">
                          <a:solidFill>
                            <a:srgbClr val="000000"/>
                          </a:solidFill>
                          <a:effectLst/>
                          <a:latin typeface="Calibri"/>
                        </a:rPr>
                        <a:t> </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b"/>
                      <a:r>
                        <a:rPr lang="en-US" sz="900" b="0" i="0" u="none" strike="noStrike" dirty="0">
                          <a:solidFill>
                            <a:srgbClr val="000000"/>
                          </a:solidFill>
                          <a:effectLst/>
                          <a:latin typeface="Calibri"/>
                        </a:rPr>
                        <a:t> </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FFE5"/>
                    </a:solidFill>
                  </a:tcPr>
                </a:tc>
                <a:tc>
                  <a:txBody>
                    <a:bodyPr/>
                    <a:lstStyle/>
                    <a:p>
                      <a:pPr algn="ctr" fontAlgn="b"/>
                      <a:r>
                        <a:rPr lang="en-US" sz="900" b="0" i="0" u="none" strike="noStrike" dirty="0">
                          <a:solidFill>
                            <a:srgbClr val="000000"/>
                          </a:solidFill>
                          <a:effectLst/>
                          <a:latin typeface="Calibri"/>
                        </a:rPr>
                        <a:t> </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FFE5"/>
                    </a:solidFill>
                  </a:tcPr>
                </a:tc>
                <a:tc>
                  <a:txBody>
                    <a:bodyPr/>
                    <a:lstStyle/>
                    <a:p>
                      <a:pPr algn="ctr" fontAlgn="b"/>
                      <a:r>
                        <a:rPr lang="en-US" sz="1100" b="1" i="0" u="none" strike="noStrike" dirty="0">
                          <a:solidFill>
                            <a:srgbClr val="000000"/>
                          </a:solidFill>
                          <a:effectLst/>
                          <a:latin typeface="Calibri"/>
                        </a:rPr>
                        <a:t>20-40%</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99735">
                <a:tc>
                  <a:txBody>
                    <a:bodyPr/>
                    <a:lstStyle/>
                    <a:p>
                      <a:pPr algn="r" fontAlgn="b"/>
                      <a:r>
                        <a:rPr lang="en-US" sz="1000" b="1" i="0" u="none" strike="noStrike" dirty="0">
                          <a:solidFill>
                            <a:srgbClr val="000000"/>
                          </a:solidFill>
                          <a:effectLst/>
                          <a:latin typeface="Calibri"/>
                        </a:rPr>
                        <a:t>PerCP-Cy5.5</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b"/>
                      <a:r>
                        <a:rPr lang="en-US" sz="900" b="1" i="0" u="none" strike="noStrike" dirty="0">
                          <a:solidFill>
                            <a:srgbClr val="000000"/>
                          </a:solidFill>
                          <a:effectLst/>
                          <a:latin typeface="Calibri"/>
                        </a:rPr>
                        <a:t> </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b"/>
                      <a:r>
                        <a:rPr lang="en-US" sz="900" b="1" i="0" u="none" strike="noStrike">
                          <a:solidFill>
                            <a:srgbClr val="FFFFFF"/>
                          </a:solidFill>
                          <a:effectLst/>
                          <a:latin typeface="Calibri"/>
                        </a:rPr>
                        <a:t> </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US" sz="1000" b="1" i="0" u="none" strike="noStrike">
                          <a:solidFill>
                            <a:srgbClr val="FFFFFF"/>
                          </a:solidFill>
                          <a:effectLst/>
                          <a:latin typeface="Calibri"/>
                        </a:rPr>
                        <a:t>130</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b"/>
                      <a:r>
                        <a:rPr lang="en-US" sz="900" b="1" i="0" u="none" strike="noStrike" dirty="0">
                          <a:solidFill>
                            <a:srgbClr val="000000"/>
                          </a:solidFill>
                          <a:effectLst/>
                          <a:latin typeface="Calibri"/>
                        </a:rPr>
                        <a:t> </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fontAlgn="b"/>
                      <a:r>
                        <a:rPr lang="en-US" sz="900" b="1" i="0" u="none" strike="noStrike" dirty="0">
                          <a:solidFill>
                            <a:srgbClr val="000000"/>
                          </a:solidFill>
                          <a:effectLst/>
                          <a:latin typeface="Calibri"/>
                        </a:rPr>
                        <a:t> </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fontAlgn="b"/>
                      <a:r>
                        <a:rPr lang="en-US" sz="900" b="0" i="0" u="none" strike="noStrike" dirty="0">
                          <a:solidFill>
                            <a:srgbClr val="000000"/>
                          </a:solidFill>
                          <a:effectLst/>
                          <a:latin typeface="Calibri"/>
                        </a:rPr>
                        <a:t> </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FFE5"/>
                    </a:solidFill>
                  </a:tcPr>
                </a:tc>
                <a:tc>
                  <a:txBody>
                    <a:bodyPr/>
                    <a:lstStyle/>
                    <a:p>
                      <a:pPr algn="ctr" fontAlgn="b"/>
                      <a:r>
                        <a:rPr lang="en-US" sz="1100" b="1" i="0" u="none" strike="noStrike" dirty="0">
                          <a:solidFill>
                            <a:srgbClr val="000000"/>
                          </a:solidFill>
                          <a:effectLst/>
                          <a:latin typeface="Calibri"/>
                        </a:rPr>
                        <a:t>40-60%</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r>
              <a:tr h="199735">
                <a:tc>
                  <a:txBody>
                    <a:bodyPr/>
                    <a:lstStyle/>
                    <a:p>
                      <a:pPr algn="r" fontAlgn="b"/>
                      <a:r>
                        <a:rPr lang="en-US" sz="1000" b="1" i="0" u="none" strike="noStrike" dirty="0" smtClean="0">
                          <a:solidFill>
                            <a:srgbClr val="000000"/>
                          </a:solidFill>
                          <a:effectLst/>
                          <a:latin typeface="Calibri"/>
                        </a:rPr>
                        <a:t>PE-Cy7</a:t>
                      </a:r>
                      <a:endParaRPr lang="en-US" sz="1000" b="1" i="0" u="none" strike="noStrike" dirty="0">
                        <a:solidFill>
                          <a:srgbClr val="000000"/>
                        </a:solidFill>
                        <a:effectLst/>
                        <a:latin typeface="Calibri"/>
                      </a:endParaRP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b"/>
                      <a:r>
                        <a:rPr lang="en-US" sz="900" b="1" i="0" u="none" strike="noStrike" dirty="0">
                          <a:solidFill>
                            <a:srgbClr val="000000"/>
                          </a:solidFill>
                          <a:effectLst/>
                          <a:latin typeface="Calibri"/>
                        </a:rPr>
                        <a:t> </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b"/>
                      <a:r>
                        <a:rPr lang="en-US" sz="900" b="1" i="0" u="none" strike="noStrike" dirty="0">
                          <a:solidFill>
                            <a:srgbClr val="000000"/>
                          </a:solidFill>
                          <a:effectLst/>
                          <a:latin typeface="Calibri"/>
                        </a:rPr>
                        <a:t> </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1" i="0" u="none" strike="noStrike" dirty="0">
                          <a:solidFill>
                            <a:srgbClr val="FFFFFF"/>
                          </a:solidFill>
                          <a:effectLst/>
                          <a:latin typeface="Calibri"/>
                        </a:rPr>
                        <a:t> </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US" sz="1000" b="1" i="0" u="none" strike="noStrike">
                          <a:solidFill>
                            <a:srgbClr val="FFFFFF"/>
                          </a:solidFill>
                          <a:effectLst/>
                          <a:latin typeface="Calibri"/>
                        </a:rPr>
                        <a:t>761</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b"/>
                      <a:r>
                        <a:rPr lang="en-US" sz="900" b="1" i="0" u="none" strike="noStrike" dirty="0">
                          <a:solidFill>
                            <a:srgbClr val="000000"/>
                          </a:solidFill>
                          <a:effectLst/>
                          <a:latin typeface="Calibri"/>
                        </a:rPr>
                        <a:t> </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b"/>
                      <a:r>
                        <a:rPr lang="en-US" sz="900" b="1" i="0" u="none" strike="noStrike" dirty="0">
                          <a:solidFill>
                            <a:srgbClr val="000000"/>
                          </a:solidFill>
                          <a:effectLst/>
                          <a:latin typeface="Calibri"/>
                        </a:rPr>
                        <a:t> </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fontAlgn="b"/>
                      <a:r>
                        <a:rPr lang="en-US" sz="1100" b="1" i="0" u="none" strike="noStrike" dirty="0">
                          <a:solidFill>
                            <a:srgbClr val="000000"/>
                          </a:solidFill>
                          <a:effectLst/>
                          <a:latin typeface="Calibri"/>
                        </a:rPr>
                        <a:t>60-80%</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r>
              <a:tr h="199735">
                <a:tc>
                  <a:txBody>
                    <a:bodyPr/>
                    <a:lstStyle/>
                    <a:p>
                      <a:pPr algn="r" fontAlgn="b"/>
                      <a:r>
                        <a:rPr lang="en-US" sz="1000" b="1" i="0" u="none" strike="noStrike" dirty="0">
                          <a:solidFill>
                            <a:srgbClr val="000000"/>
                          </a:solidFill>
                          <a:effectLst/>
                          <a:latin typeface="Calibri"/>
                        </a:rPr>
                        <a:t>APC</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b"/>
                      <a:r>
                        <a:rPr lang="en-US" sz="900" b="0" i="0" u="none" strike="noStrike" dirty="0">
                          <a:solidFill>
                            <a:srgbClr val="000000"/>
                          </a:solidFill>
                          <a:effectLst/>
                          <a:latin typeface="Calibri"/>
                        </a:rPr>
                        <a:t> </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FFE5"/>
                    </a:solidFill>
                  </a:tcPr>
                </a:tc>
                <a:tc>
                  <a:txBody>
                    <a:bodyPr/>
                    <a:lstStyle/>
                    <a:p>
                      <a:pPr algn="ctr" fontAlgn="b"/>
                      <a:r>
                        <a:rPr lang="en-US" sz="900" b="0" i="0" u="none" strike="noStrike" dirty="0">
                          <a:solidFill>
                            <a:srgbClr val="000000"/>
                          </a:solidFill>
                          <a:effectLst/>
                          <a:latin typeface="Calibri"/>
                        </a:rPr>
                        <a:t> </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FFE5"/>
                    </a:solidFill>
                  </a:tcPr>
                </a:tc>
                <a:tc>
                  <a:txBody>
                    <a:bodyPr/>
                    <a:lstStyle/>
                    <a:p>
                      <a:pPr algn="ctr" fontAlgn="b"/>
                      <a:r>
                        <a:rPr lang="en-US" sz="900" b="1" i="0" u="none" strike="noStrike" dirty="0">
                          <a:solidFill>
                            <a:srgbClr val="000000"/>
                          </a:solidFill>
                          <a:effectLst/>
                          <a:latin typeface="Calibri"/>
                        </a:rPr>
                        <a:t> </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fontAlgn="b"/>
                      <a:r>
                        <a:rPr lang="en-US" sz="900" b="0" i="0" u="none" strike="noStrike" dirty="0">
                          <a:solidFill>
                            <a:srgbClr val="000000"/>
                          </a:solidFill>
                          <a:effectLst/>
                          <a:latin typeface="Calibri"/>
                        </a:rPr>
                        <a:t> </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FFE5"/>
                    </a:solidFill>
                  </a:tcPr>
                </a:tc>
                <a:tc>
                  <a:txBody>
                    <a:bodyPr/>
                    <a:lstStyle/>
                    <a:p>
                      <a:pPr algn="ctr" fontAlgn="b"/>
                      <a:r>
                        <a:rPr lang="en-US" sz="1000" b="1" i="0" u="none" strike="noStrike">
                          <a:solidFill>
                            <a:srgbClr val="FFFFFF"/>
                          </a:solidFill>
                          <a:effectLst/>
                          <a:latin typeface="Calibri"/>
                        </a:rPr>
                        <a:t>635</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b"/>
                      <a:r>
                        <a:rPr lang="en-US" sz="900" b="1" i="0" u="none" strike="noStrike" dirty="0">
                          <a:solidFill>
                            <a:srgbClr val="000000"/>
                          </a:solidFill>
                          <a:effectLst/>
                          <a:latin typeface="Calibri"/>
                        </a:rPr>
                        <a:t> </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fontAlgn="b"/>
                      <a:r>
                        <a:rPr lang="en-US" sz="1100" b="1" i="0" u="none" strike="noStrike" dirty="0">
                          <a:solidFill>
                            <a:srgbClr val="FFFFFF"/>
                          </a:solidFill>
                          <a:effectLst/>
                          <a:latin typeface="Calibri"/>
                        </a:rPr>
                        <a:t>&gt;80%</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67777">
                <a:tc>
                  <a:txBody>
                    <a:bodyPr/>
                    <a:lstStyle/>
                    <a:p>
                      <a:pPr algn="r" fontAlgn="b"/>
                      <a:r>
                        <a:rPr lang="en-US" sz="1000" b="1" i="0" u="none" strike="noStrike" dirty="0">
                          <a:solidFill>
                            <a:srgbClr val="000000"/>
                          </a:solidFill>
                          <a:effectLst/>
                          <a:latin typeface="Calibri"/>
                        </a:rPr>
                        <a:t>APC-H7</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b"/>
                      <a:r>
                        <a:rPr lang="en-US" sz="900" b="0" i="0" u="none" strike="noStrike">
                          <a:solidFill>
                            <a:srgbClr val="000000"/>
                          </a:solidFill>
                          <a:effectLst/>
                          <a:latin typeface="Calibri"/>
                        </a:rPr>
                        <a:t> </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FFE5"/>
                    </a:solidFill>
                  </a:tcPr>
                </a:tc>
                <a:tc>
                  <a:txBody>
                    <a:bodyPr/>
                    <a:lstStyle/>
                    <a:p>
                      <a:pPr algn="ctr" fontAlgn="b"/>
                      <a:r>
                        <a:rPr lang="en-US" sz="900" b="0" i="0" u="none" strike="noStrike" dirty="0">
                          <a:solidFill>
                            <a:srgbClr val="000000"/>
                          </a:solidFill>
                          <a:effectLst/>
                          <a:latin typeface="Calibri"/>
                        </a:rPr>
                        <a:t> </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FFE5"/>
                    </a:solidFill>
                  </a:tcPr>
                </a:tc>
                <a:tc>
                  <a:txBody>
                    <a:bodyPr/>
                    <a:lstStyle/>
                    <a:p>
                      <a:pPr algn="ctr" fontAlgn="b"/>
                      <a:r>
                        <a:rPr lang="en-US" sz="900" b="1" i="0" u="none" strike="noStrike" dirty="0">
                          <a:solidFill>
                            <a:srgbClr val="000000"/>
                          </a:solidFill>
                          <a:effectLst/>
                          <a:latin typeface="Calibri"/>
                        </a:rPr>
                        <a:t> </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en-US" sz="900" b="1" i="0" u="none" strike="noStrike" dirty="0">
                          <a:solidFill>
                            <a:srgbClr val="FFFFFF"/>
                          </a:solidFill>
                          <a:effectLst/>
                          <a:latin typeface="Calibri"/>
                        </a:rPr>
                        <a:t> </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US" sz="900" b="1" i="0" u="none" strike="noStrike">
                          <a:solidFill>
                            <a:srgbClr val="FFFFFF"/>
                          </a:solidFill>
                          <a:effectLst/>
                          <a:latin typeface="Calibri"/>
                        </a:rPr>
                        <a:t> </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US" sz="1000" b="1" i="0" u="none" strike="noStrike">
                          <a:solidFill>
                            <a:srgbClr val="FFFFFF"/>
                          </a:solidFill>
                          <a:effectLst/>
                          <a:latin typeface="Calibri"/>
                        </a:rPr>
                        <a:t>216</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b"/>
                      <a:r>
                        <a:rPr lang="en-US" sz="1000" b="1" i="0" u="none" strike="noStrike" dirty="0">
                          <a:solidFill>
                            <a:srgbClr val="FFFFFF"/>
                          </a:solidFill>
                          <a:effectLst/>
                          <a:latin typeface="Calibri"/>
                        </a:rPr>
                        <a:t>SP-SI (Primary)</a:t>
                      </a:r>
                    </a:p>
                  </a:txBody>
                  <a:tcPr marL="7990" marR="7990" marT="79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r>
            </a:tbl>
          </a:graphicData>
        </a:graphic>
      </p:graphicFrame>
      <p:sp>
        <p:nvSpPr>
          <p:cNvPr id="2" name="Title 1"/>
          <p:cNvSpPr>
            <a:spLocks noGrp="1"/>
          </p:cNvSpPr>
          <p:nvPr>
            <p:ph type="title"/>
          </p:nvPr>
        </p:nvSpPr>
        <p:spPr>
          <a:xfrm>
            <a:off x="1556619" y="228600"/>
            <a:ext cx="7047852" cy="1095375"/>
          </a:xfrm>
        </p:spPr>
        <p:txBody>
          <a:bodyPr/>
          <a:lstStyle/>
          <a:p>
            <a:r>
              <a:rPr lang="en-US" dirty="0"/>
              <a:t>Optimizing Panel Design to </a:t>
            </a:r>
            <a:r>
              <a:rPr lang="en-US" dirty="0" smtClean="0"/>
              <a:t>Improve Resolution </a:t>
            </a:r>
            <a:r>
              <a:rPr lang="en-US" dirty="0"/>
              <a:t>of Tregs </a:t>
            </a:r>
          </a:p>
        </p:txBody>
      </p:sp>
      <p:sp>
        <p:nvSpPr>
          <p:cNvPr id="3" name="Content Placeholder 2"/>
          <p:cNvSpPr>
            <a:spLocks noGrp="1"/>
          </p:cNvSpPr>
          <p:nvPr>
            <p:ph idx="1"/>
          </p:nvPr>
        </p:nvSpPr>
        <p:spPr>
          <a:xfrm>
            <a:off x="775245" y="1447800"/>
            <a:ext cx="8097883" cy="838200"/>
          </a:xfrm>
        </p:spPr>
        <p:txBody>
          <a:bodyPr>
            <a:noAutofit/>
          </a:bodyPr>
          <a:lstStyle/>
          <a:p>
            <a:r>
              <a:rPr lang="en-US" sz="2000" b="1" dirty="0" smtClean="0"/>
              <a:t>Minimize impact of PerCP-Cy5.5 spillover</a:t>
            </a:r>
            <a:r>
              <a:rPr lang="en-US" sz="2000" dirty="0" smtClean="0"/>
              <a:t> into the PE-Cy7 channel by assigning PerCP-Cy5.5 to CD8.</a:t>
            </a:r>
          </a:p>
          <a:p>
            <a:pPr marL="0" indent="0">
              <a:buNone/>
            </a:pPr>
            <a:endParaRPr lang="en-US" sz="1800" dirty="0"/>
          </a:p>
          <a:p>
            <a:endParaRPr lang="en-US" sz="2000" dirty="0"/>
          </a:p>
          <a:p>
            <a:endParaRPr lang="en-US" sz="2000" dirty="0"/>
          </a:p>
        </p:txBody>
      </p:sp>
      <p:sp>
        <p:nvSpPr>
          <p:cNvPr id="32" name="Text Box 37"/>
          <p:cNvSpPr txBox="1">
            <a:spLocks noChangeArrowheads="1"/>
          </p:cNvSpPr>
          <p:nvPr/>
        </p:nvSpPr>
        <p:spPr bwMode="auto">
          <a:xfrm>
            <a:off x="496616" y="4447742"/>
            <a:ext cx="1598613"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66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lvl1pPr eaLnBrk="0" hangingPunct="0">
              <a:defRPr sz="2400" baseline="-25000">
                <a:solidFill>
                  <a:schemeClr val="tx1"/>
                </a:solidFill>
                <a:latin typeface="Arial" charset="0"/>
              </a:defRPr>
            </a:lvl1pPr>
            <a:lvl2pPr marL="742950" indent="-285750" eaLnBrk="0" hangingPunct="0">
              <a:defRPr sz="2400" baseline="-25000">
                <a:solidFill>
                  <a:schemeClr val="tx1"/>
                </a:solidFill>
                <a:latin typeface="Arial" charset="0"/>
              </a:defRPr>
            </a:lvl2pPr>
            <a:lvl3pPr marL="1143000" indent="-228600" eaLnBrk="0" hangingPunct="0">
              <a:defRPr sz="2400" baseline="-25000">
                <a:solidFill>
                  <a:schemeClr val="tx1"/>
                </a:solidFill>
                <a:latin typeface="Arial" charset="0"/>
              </a:defRPr>
            </a:lvl3pPr>
            <a:lvl4pPr marL="1600200" indent="-228600" eaLnBrk="0" hangingPunct="0">
              <a:defRPr sz="2400" baseline="-25000">
                <a:solidFill>
                  <a:schemeClr val="tx1"/>
                </a:solidFill>
                <a:latin typeface="Arial" charset="0"/>
              </a:defRPr>
            </a:lvl4pPr>
            <a:lvl5pPr marL="2057400" indent="-228600" eaLnBrk="0" hangingPunct="0">
              <a:defRPr sz="2400" baseline="-25000">
                <a:solidFill>
                  <a:schemeClr val="tx1"/>
                </a:solidFill>
                <a:latin typeface="Arial" charset="0"/>
              </a:defRPr>
            </a:lvl5pPr>
            <a:lvl6pPr marL="2514600" indent="-228600" eaLnBrk="0" fontAlgn="base" hangingPunct="0">
              <a:spcBef>
                <a:spcPct val="0"/>
              </a:spcBef>
              <a:spcAft>
                <a:spcPct val="0"/>
              </a:spcAft>
              <a:defRPr sz="2400" baseline="-25000">
                <a:solidFill>
                  <a:schemeClr val="tx1"/>
                </a:solidFill>
                <a:latin typeface="Arial" charset="0"/>
              </a:defRPr>
            </a:lvl6pPr>
            <a:lvl7pPr marL="2971800" indent="-228600" eaLnBrk="0" fontAlgn="base" hangingPunct="0">
              <a:spcBef>
                <a:spcPct val="0"/>
              </a:spcBef>
              <a:spcAft>
                <a:spcPct val="0"/>
              </a:spcAft>
              <a:defRPr sz="2400" baseline="-25000">
                <a:solidFill>
                  <a:schemeClr val="tx1"/>
                </a:solidFill>
                <a:latin typeface="Arial" charset="0"/>
              </a:defRPr>
            </a:lvl7pPr>
            <a:lvl8pPr marL="3429000" indent="-228600" eaLnBrk="0" fontAlgn="base" hangingPunct="0">
              <a:spcBef>
                <a:spcPct val="0"/>
              </a:spcBef>
              <a:spcAft>
                <a:spcPct val="0"/>
              </a:spcAft>
              <a:defRPr sz="2400" baseline="-25000">
                <a:solidFill>
                  <a:schemeClr val="tx1"/>
                </a:solidFill>
                <a:latin typeface="Arial" charset="0"/>
              </a:defRPr>
            </a:lvl8pPr>
            <a:lvl9pPr marL="3886200" indent="-228600" eaLnBrk="0" fontAlgn="base" hangingPunct="0">
              <a:spcBef>
                <a:spcPct val="0"/>
              </a:spcBef>
              <a:spcAft>
                <a:spcPct val="0"/>
              </a:spcAft>
              <a:defRPr sz="2400" baseline="-25000">
                <a:solidFill>
                  <a:schemeClr val="tx1"/>
                </a:solidFill>
                <a:latin typeface="Arial" charset="0"/>
              </a:defRPr>
            </a:lvl9pPr>
          </a:lstStyle>
          <a:p>
            <a:pPr algn="r" eaLnBrk="1" hangingPunct="1">
              <a:spcBef>
                <a:spcPct val="50000"/>
              </a:spcBef>
            </a:pPr>
            <a:r>
              <a:rPr lang="en-US" sz="1800" b="1" baseline="0" dirty="0" smtClean="0">
                <a:solidFill>
                  <a:srgbClr val="000000"/>
                </a:solidFill>
                <a:latin typeface="Arial" pitchFamily="34" charset="0"/>
                <a:cs typeface="Arial" pitchFamily="34" charset="0"/>
              </a:rPr>
              <a:t>CD8</a:t>
            </a:r>
            <a:r>
              <a:rPr lang="en-US" sz="1800" b="1" baseline="0" dirty="0" smtClean="0">
                <a:solidFill>
                  <a:srgbClr val="FF0000"/>
                </a:solidFill>
                <a:latin typeface="Arial" pitchFamily="34" charset="0"/>
                <a:cs typeface="Arial" pitchFamily="34" charset="0"/>
              </a:rPr>
              <a:t> APC-H7</a:t>
            </a:r>
          </a:p>
        </p:txBody>
      </p:sp>
      <p:sp>
        <p:nvSpPr>
          <p:cNvPr id="33" name="Text Box 38"/>
          <p:cNvSpPr txBox="1">
            <a:spLocks noChangeArrowheads="1"/>
          </p:cNvSpPr>
          <p:nvPr/>
        </p:nvSpPr>
        <p:spPr bwMode="auto">
          <a:xfrm>
            <a:off x="-36783" y="4004829"/>
            <a:ext cx="2132013"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66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lvl1pPr eaLnBrk="0" hangingPunct="0">
              <a:defRPr sz="2400" baseline="-25000">
                <a:solidFill>
                  <a:schemeClr val="tx1"/>
                </a:solidFill>
                <a:latin typeface="Arial" charset="0"/>
              </a:defRPr>
            </a:lvl1pPr>
            <a:lvl2pPr marL="742950" indent="-285750" eaLnBrk="0" hangingPunct="0">
              <a:defRPr sz="2400" baseline="-25000">
                <a:solidFill>
                  <a:schemeClr val="tx1"/>
                </a:solidFill>
                <a:latin typeface="Arial" charset="0"/>
              </a:defRPr>
            </a:lvl2pPr>
            <a:lvl3pPr marL="1143000" indent="-228600" eaLnBrk="0" hangingPunct="0">
              <a:defRPr sz="2400" baseline="-25000">
                <a:solidFill>
                  <a:schemeClr val="tx1"/>
                </a:solidFill>
                <a:latin typeface="Arial" charset="0"/>
              </a:defRPr>
            </a:lvl3pPr>
            <a:lvl4pPr marL="1600200" indent="-228600" eaLnBrk="0" hangingPunct="0">
              <a:defRPr sz="2400" baseline="-25000">
                <a:solidFill>
                  <a:schemeClr val="tx1"/>
                </a:solidFill>
                <a:latin typeface="Arial" charset="0"/>
              </a:defRPr>
            </a:lvl4pPr>
            <a:lvl5pPr marL="2057400" indent="-228600" eaLnBrk="0" hangingPunct="0">
              <a:defRPr sz="2400" baseline="-25000">
                <a:solidFill>
                  <a:schemeClr val="tx1"/>
                </a:solidFill>
                <a:latin typeface="Arial" charset="0"/>
              </a:defRPr>
            </a:lvl5pPr>
            <a:lvl6pPr marL="2514600" indent="-228600" eaLnBrk="0" fontAlgn="base" hangingPunct="0">
              <a:spcBef>
                <a:spcPct val="0"/>
              </a:spcBef>
              <a:spcAft>
                <a:spcPct val="0"/>
              </a:spcAft>
              <a:defRPr sz="2400" baseline="-25000">
                <a:solidFill>
                  <a:schemeClr val="tx1"/>
                </a:solidFill>
                <a:latin typeface="Arial" charset="0"/>
              </a:defRPr>
            </a:lvl6pPr>
            <a:lvl7pPr marL="2971800" indent="-228600" eaLnBrk="0" fontAlgn="base" hangingPunct="0">
              <a:spcBef>
                <a:spcPct val="0"/>
              </a:spcBef>
              <a:spcAft>
                <a:spcPct val="0"/>
              </a:spcAft>
              <a:defRPr sz="2400" baseline="-25000">
                <a:solidFill>
                  <a:schemeClr val="tx1"/>
                </a:solidFill>
                <a:latin typeface="Arial" charset="0"/>
              </a:defRPr>
            </a:lvl7pPr>
            <a:lvl8pPr marL="3429000" indent="-228600" eaLnBrk="0" fontAlgn="base" hangingPunct="0">
              <a:spcBef>
                <a:spcPct val="0"/>
              </a:spcBef>
              <a:spcAft>
                <a:spcPct val="0"/>
              </a:spcAft>
              <a:defRPr sz="2400" baseline="-25000">
                <a:solidFill>
                  <a:schemeClr val="tx1"/>
                </a:solidFill>
                <a:latin typeface="Arial" charset="0"/>
              </a:defRPr>
            </a:lvl8pPr>
            <a:lvl9pPr marL="3886200" indent="-228600" eaLnBrk="0" fontAlgn="base" hangingPunct="0">
              <a:spcBef>
                <a:spcPct val="0"/>
              </a:spcBef>
              <a:spcAft>
                <a:spcPct val="0"/>
              </a:spcAft>
              <a:defRPr sz="2400" baseline="-25000">
                <a:solidFill>
                  <a:schemeClr val="tx1"/>
                </a:solidFill>
                <a:latin typeface="Arial" charset="0"/>
              </a:defRPr>
            </a:lvl9pPr>
          </a:lstStyle>
          <a:p>
            <a:pPr algn="r" eaLnBrk="1" hangingPunct="1">
              <a:spcBef>
                <a:spcPct val="50000"/>
              </a:spcBef>
            </a:pPr>
            <a:r>
              <a:rPr lang="en-US" sz="1800" b="1" baseline="0" dirty="0" smtClean="0">
                <a:solidFill>
                  <a:srgbClr val="000000"/>
                </a:solidFill>
                <a:latin typeface="Arial" pitchFamily="34" charset="0"/>
                <a:cs typeface="Arial" pitchFamily="34" charset="0"/>
              </a:rPr>
              <a:t>CD4</a:t>
            </a:r>
            <a:r>
              <a:rPr lang="en-US" sz="1800" b="1" baseline="0" dirty="0" smtClean="0">
                <a:solidFill>
                  <a:srgbClr val="0066FF"/>
                </a:solidFill>
                <a:latin typeface="Arial" pitchFamily="34" charset="0"/>
                <a:cs typeface="Arial" pitchFamily="34" charset="0"/>
              </a:rPr>
              <a:t> PerCP-Cy5.5</a:t>
            </a:r>
          </a:p>
        </p:txBody>
      </p:sp>
      <p:sp>
        <p:nvSpPr>
          <p:cNvPr id="37" name="Text Box 39"/>
          <p:cNvSpPr txBox="1">
            <a:spLocks noChangeArrowheads="1"/>
          </p:cNvSpPr>
          <p:nvPr/>
        </p:nvSpPr>
        <p:spPr bwMode="auto">
          <a:xfrm>
            <a:off x="268017" y="5407136"/>
            <a:ext cx="1827213"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66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lvl1pPr eaLnBrk="0" hangingPunct="0">
              <a:defRPr sz="2400" baseline="-25000">
                <a:solidFill>
                  <a:schemeClr val="tx1"/>
                </a:solidFill>
                <a:latin typeface="Arial" charset="0"/>
              </a:defRPr>
            </a:lvl1pPr>
            <a:lvl2pPr marL="742950" indent="-285750" eaLnBrk="0" hangingPunct="0">
              <a:defRPr sz="2400" baseline="-25000">
                <a:solidFill>
                  <a:schemeClr val="tx1"/>
                </a:solidFill>
                <a:latin typeface="Arial" charset="0"/>
              </a:defRPr>
            </a:lvl2pPr>
            <a:lvl3pPr marL="1143000" indent="-228600" eaLnBrk="0" hangingPunct="0">
              <a:defRPr sz="2400" baseline="-25000">
                <a:solidFill>
                  <a:schemeClr val="tx1"/>
                </a:solidFill>
                <a:latin typeface="Arial" charset="0"/>
              </a:defRPr>
            </a:lvl3pPr>
            <a:lvl4pPr marL="1600200" indent="-228600" eaLnBrk="0" hangingPunct="0">
              <a:defRPr sz="2400" baseline="-25000">
                <a:solidFill>
                  <a:schemeClr val="tx1"/>
                </a:solidFill>
                <a:latin typeface="Arial" charset="0"/>
              </a:defRPr>
            </a:lvl4pPr>
            <a:lvl5pPr marL="2057400" indent="-228600" eaLnBrk="0" hangingPunct="0">
              <a:defRPr sz="2400" baseline="-25000">
                <a:solidFill>
                  <a:schemeClr val="tx1"/>
                </a:solidFill>
                <a:latin typeface="Arial" charset="0"/>
              </a:defRPr>
            </a:lvl5pPr>
            <a:lvl6pPr marL="2514600" indent="-228600" eaLnBrk="0" fontAlgn="base" hangingPunct="0">
              <a:spcBef>
                <a:spcPct val="0"/>
              </a:spcBef>
              <a:spcAft>
                <a:spcPct val="0"/>
              </a:spcAft>
              <a:defRPr sz="2400" baseline="-25000">
                <a:solidFill>
                  <a:schemeClr val="tx1"/>
                </a:solidFill>
                <a:latin typeface="Arial" charset="0"/>
              </a:defRPr>
            </a:lvl6pPr>
            <a:lvl7pPr marL="2971800" indent="-228600" eaLnBrk="0" fontAlgn="base" hangingPunct="0">
              <a:spcBef>
                <a:spcPct val="0"/>
              </a:spcBef>
              <a:spcAft>
                <a:spcPct val="0"/>
              </a:spcAft>
              <a:defRPr sz="2400" baseline="-25000">
                <a:solidFill>
                  <a:schemeClr val="tx1"/>
                </a:solidFill>
                <a:latin typeface="Arial" charset="0"/>
              </a:defRPr>
            </a:lvl7pPr>
            <a:lvl8pPr marL="3429000" indent="-228600" eaLnBrk="0" fontAlgn="base" hangingPunct="0">
              <a:spcBef>
                <a:spcPct val="0"/>
              </a:spcBef>
              <a:spcAft>
                <a:spcPct val="0"/>
              </a:spcAft>
              <a:defRPr sz="2400" baseline="-25000">
                <a:solidFill>
                  <a:schemeClr val="tx1"/>
                </a:solidFill>
                <a:latin typeface="Arial" charset="0"/>
              </a:defRPr>
            </a:lvl8pPr>
            <a:lvl9pPr marL="3886200" indent="-228600" eaLnBrk="0" fontAlgn="base" hangingPunct="0">
              <a:spcBef>
                <a:spcPct val="0"/>
              </a:spcBef>
              <a:spcAft>
                <a:spcPct val="0"/>
              </a:spcAft>
              <a:defRPr sz="2400" baseline="-25000">
                <a:solidFill>
                  <a:schemeClr val="tx1"/>
                </a:solidFill>
                <a:latin typeface="Arial" charset="0"/>
              </a:defRPr>
            </a:lvl9pPr>
          </a:lstStyle>
          <a:p>
            <a:pPr algn="r" eaLnBrk="1" hangingPunct="1">
              <a:spcBef>
                <a:spcPct val="50000"/>
              </a:spcBef>
            </a:pPr>
            <a:r>
              <a:rPr lang="en-US" sz="1800" b="1" baseline="0" dirty="0" smtClean="0">
                <a:solidFill>
                  <a:srgbClr val="000000"/>
                </a:solidFill>
                <a:latin typeface="Arial" pitchFamily="34" charset="0"/>
                <a:cs typeface="Arial" pitchFamily="34" charset="0"/>
              </a:rPr>
              <a:t>CD127 </a:t>
            </a:r>
            <a:r>
              <a:rPr lang="en-US" sz="1800" b="1" baseline="0" dirty="0" smtClean="0">
                <a:solidFill>
                  <a:srgbClr val="0066FF"/>
                </a:solidFill>
                <a:latin typeface="Arial" pitchFamily="34" charset="0"/>
                <a:cs typeface="Arial" pitchFamily="34" charset="0"/>
              </a:rPr>
              <a:t>PE-Cy7 </a:t>
            </a:r>
          </a:p>
        </p:txBody>
      </p:sp>
      <p:sp>
        <p:nvSpPr>
          <p:cNvPr id="38" name="Text Box 40"/>
          <p:cNvSpPr txBox="1">
            <a:spLocks noChangeArrowheads="1"/>
          </p:cNvSpPr>
          <p:nvPr/>
        </p:nvSpPr>
        <p:spPr bwMode="auto">
          <a:xfrm>
            <a:off x="649017" y="5851636"/>
            <a:ext cx="1446213"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66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lvl1pPr eaLnBrk="0" hangingPunct="0">
              <a:defRPr sz="2400" baseline="-25000">
                <a:solidFill>
                  <a:schemeClr val="tx1"/>
                </a:solidFill>
                <a:latin typeface="Arial" charset="0"/>
              </a:defRPr>
            </a:lvl1pPr>
            <a:lvl2pPr marL="742950" indent="-285750" eaLnBrk="0" hangingPunct="0">
              <a:defRPr sz="2400" baseline="-25000">
                <a:solidFill>
                  <a:schemeClr val="tx1"/>
                </a:solidFill>
                <a:latin typeface="Arial" charset="0"/>
              </a:defRPr>
            </a:lvl2pPr>
            <a:lvl3pPr marL="1143000" indent="-228600" eaLnBrk="0" hangingPunct="0">
              <a:defRPr sz="2400" baseline="-25000">
                <a:solidFill>
                  <a:schemeClr val="tx1"/>
                </a:solidFill>
                <a:latin typeface="Arial" charset="0"/>
              </a:defRPr>
            </a:lvl3pPr>
            <a:lvl4pPr marL="1600200" indent="-228600" eaLnBrk="0" hangingPunct="0">
              <a:defRPr sz="2400" baseline="-25000">
                <a:solidFill>
                  <a:schemeClr val="tx1"/>
                </a:solidFill>
                <a:latin typeface="Arial" charset="0"/>
              </a:defRPr>
            </a:lvl4pPr>
            <a:lvl5pPr marL="2057400" indent="-228600" eaLnBrk="0" hangingPunct="0">
              <a:defRPr sz="2400" baseline="-25000">
                <a:solidFill>
                  <a:schemeClr val="tx1"/>
                </a:solidFill>
                <a:latin typeface="Arial" charset="0"/>
              </a:defRPr>
            </a:lvl5pPr>
            <a:lvl6pPr marL="2514600" indent="-228600" eaLnBrk="0" fontAlgn="base" hangingPunct="0">
              <a:spcBef>
                <a:spcPct val="0"/>
              </a:spcBef>
              <a:spcAft>
                <a:spcPct val="0"/>
              </a:spcAft>
              <a:defRPr sz="2400" baseline="-25000">
                <a:solidFill>
                  <a:schemeClr val="tx1"/>
                </a:solidFill>
                <a:latin typeface="Arial" charset="0"/>
              </a:defRPr>
            </a:lvl6pPr>
            <a:lvl7pPr marL="2971800" indent="-228600" eaLnBrk="0" fontAlgn="base" hangingPunct="0">
              <a:spcBef>
                <a:spcPct val="0"/>
              </a:spcBef>
              <a:spcAft>
                <a:spcPct val="0"/>
              </a:spcAft>
              <a:defRPr sz="2400" baseline="-25000">
                <a:solidFill>
                  <a:schemeClr val="tx1"/>
                </a:solidFill>
                <a:latin typeface="Arial" charset="0"/>
              </a:defRPr>
            </a:lvl7pPr>
            <a:lvl8pPr marL="3429000" indent="-228600" eaLnBrk="0" fontAlgn="base" hangingPunct="0">
              <a:spcBef>
                <a:spcPct val="0"/>
              </a:spcBef>
              <a:spcAft>
                <a:spcPct val="0"/>
              </a:spcAft>
              <a:defRPr sz="2400" baseline="-25000">
                <a:solidFill>
                  <a:schemeClr val="tx1"/>
                </a:solidFill>
                <a:latin typeface="Arial" charset="0"/>
              </a:defRPr>
            </a:lvl8pPr>
            <a:lvl9pPr marL="3886200" indent="-228600" eaLnBrk="0" fontAlgn="base" hangingPunct="0">
              <a:spcBef>
                <a:spcPct val="0"/>
              </a:spcBef>
              <a:spcAft>
                <a:spcPct val="0"/>
              </a:spcAft>
              <a:defRPr sz="2400" baseline="-25000">
                <a:solidFill>
                  <a:schemeClr val="tx1"/>
                </a:solidFill>
                <a:latin typeface="Arial" charset="0"/>
              </a:defRPr>
            </a:lvl9pPr>
          </a:lstStyle>
          <a:p>
            <a:pPr algn="r" eaLnBrk="1" hangingPunct="1">
              <a:spcBef>
                <a:spcPct val="50000"/>
              </a:spcBef>
            </a:pPr>
            <a:r>
              <a:rPr lang="en-US" sz="1800" b="1" baseline="0" dirty="0" smtClean="0">
                <a:solidFill>
                  <a:srgbClr val="000000"/>
                </a:solidFill>
                <a:latin typeface="Arial" pitchFamily="34" charset="0"/>
                <a:cs typeface="Arial" pitchFamily="34" charset="0"/>
              </a:rPr>
              <a:t>CD25</a:t>
            </a:r>
            <a:r>
              <a:rPr lang="en-US" sz="1800" b="1" baseline="0" dirty="0" smtClean="0">
                <a:solidFill>
                  <a:srgbClr val="0066FF"/>
                </a:solidFill>
                <a:latin typeface="Arial" pitchFamily="34" charset="0"/>
                <a:cs typeface="Arial" pitchFamily="34" charset="0"/>
              </a:rPr>
              <a:t> PE</a:t>
            </a:r>
          </a:p>
        </p:txBody>
      </p:sp>
      <p:sp>
        <p:nvSpPr>
          <p:cNvPr id="39" name="Text Box 41"/>
          <p:cNvSpPr txBox="1">
            <a:spLocks noChangeArrowheads="1"/>
          </p:cNvSpPr>
          <p:nvPr/>
        </p:nvSpPr>
        <p:spPr bwMode="auto">
          <a:xfrm>
            <a:off x="496617" y="3561917"/>
            <a:ext cx="1598613"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66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lvl1pPr eaLnBrk="0" hangingPunct="0">
              <a:defRPr sz="2400" baseline="-25000">
                <a:solidFill>
                  <a:schemeClr val="tx1"/>
                </a:solidFill>
                <a:latin typeface="Arial" charset="0"/>
              </a:defRPr>
            </a:lvl1pPr>
            <a:lvl2pPr marL="742950" indent="-285750" eaLnBrk="0" hangingPunct="0">
              <a:defRPr sz="2400" baseline="-25000">
                <a:solidFill>
                  <a:schemeClr val="tx1"/>
                </a:solidFill>
                <a:latin typeface="Arial" charset="0"/>
              </a:defRPr>
            </a:lvl2pPr>
            <a:lvl3pPr marL="1143000" indent="-228600" eaLnBrk="0" hangingPunct="0">
              <a:defRPr sz="2400" baseline="-25000">
                <a:solidFill>
                  <a:schemeClr val="tx1"/>
                </a:solidFill>
                <a:latin typeface="Arial" charset="0"/>
              </a:defRPr>
            </a:lvl3pPr>
            <a:lvl4pPr marL="1600200" indent="-228600" eaLnBrk="0" hangingPunct="0">
              <a:defRPr sz="2400" baseline="-25000">
                <a:solidFill>
                  <a:schemeClr val="tx1"/>
                </a:solidFill>
                <a:latin typeface="Arial" charset="0"/>
              </a:defRPr>
            </a:lvl4pPr>
            <a:lvl5pPr marL="2057400" indent="-228600" eaLnBrk="0" hangingPunct="0">
              <a:defRPr sz="2400" baseline="-25000">
                <a:solidFill>
                  <a:schemeClr val="tx1"/>
                </a:solidFill>
                <a:latin typeface="Arial" charset="0"/>
              </a:defRPr>
            </a:lvl5pPr>
            <a:lvl6pPr marL="2514600" indent="-228600" eaLnBrk="0" fontAlgn="base" hangingPunct="0">
              <a:spcBef>
                <a:spcPct val="0"/>
              </a:spcBef>
              <a:spcAft>
                <a:spcPct val="0"/>
              </a:spcAft>
              <a:defRPr sz="2400" baseline="-25000">
                <a:solidFill>
                  <a:schemeClr val="tx1"/>
                </a:solidFill>
                <a:latin typeface="Arial" charset="0"/>
              </a:defRPr>
            </a:lvl6pPr>
            <a:lvl7pPr marL="2971800" indent="-228600" eaLnBrk="0" fontAlgn="base" hangingPunct="0">
              <a:spcBef>
                <a:spcPct val="0"/>
              </a:spcBef>
              <a:spcAft>
                <a:spcPct val="0"/>
              </a:spcAft>
              <a:defRPr sz="2400" baseline="-25000">
                <a:solidFill>
                  <a:schemeClr val="tx1"/>
                </a:solidFill>
                <a:latin typeface="Arial" charset="0"/>
              </a:defRPr>
            </a:lvl7pPr>
            <a:lvl8pPr marL="3429000" indent="-228600" eaLnBrk="0" fontAlgn="base" hangingPunct="0">
              <a:spcBef>
                <a:spcPct val="0"/>
              </a:spcBef>
              <a:spcAft>
                <a:spcPct val="0"/>
              </a:spcAft>
              <a:defRPr sz="2400" baseline="-25000">
                <a:solidFill>
                  <a:schemeClr val="tx1"/>
                </a:solidFill>
                <a:latin typeface="Arial" charset="0"/>
              </a:defRPr>
            </a:lvl8pPr>
            <a:lvl9pPr marL="3886200" indent="-228600" eaLnBrk="0" fontAlgn="base" hangingPunct="0">
              <a:spcBef>
                <a:spcPct val="0"/>
              </a:spcBef>
              <a:spcAft>
                <a:spcPct val="0"/>
              </a:spcAft>
              <a:defRPr sz="2400" baseline="-25000">
                <a:solidFill>
                  <a:schemeClr val="tx1"/>
                </a:solidFill>
                <a:latin typeface="Arial" charset="0"/>
              </a:defRPr>
            </a:lvl9pPr>
          </a:lstStyle>
          <a:p>
            <a:pPr algn="r" eaLnBrk="1" hangingPunct="1">
              <a:spcBef>
                <a:spcPct val="50000"/>
              </a:spcBef>
            </a:pPr>
            <a:r>
              <a:rPr lang="en-US" sz="1800" b="1" baseline="0" dirty="0" smtClean="0">
                <a:solidFill>
                  <a:srgbClr val="000000"/>
                </a:solidFill>
                <a:latin typeface="Arial" pitchFamily="34" charset="0"/>
                <a:cs typeface="Arial" pitchFamily="34" charset="0"/>
              </a:rPr>
              <a:t>CD3 </a:t>
            </a:r>
            <a:r>
              <a:rPr lang="en-US" sz="1800" b="1" baseline="0" dirty="0" smtClean="0">
                <a:solidFill>
                  <a:srgbClr val="0066FF"/>
                </a:solidFill>
                <a:latin typeface="Arial" pitchFamily="34" charset="0"/>
                <a:cs typeface="Arial" pitchFamily="34" charset="0"/>
              </a:rPr>
              <a:t>FITC</a:t>
            </a:r>
          </a:p>
        </p:txBody>
      </p:sp>
      <p:sp>
        <p:nvSpPr>
          <p:cNvPr id="42" name="Text Box 59"/>
          <p:cNvSpPr txBox="1">
            <a:spLocks noChangeArrowheads="1"/>
          </p:cNvSpPr>
          <p:nvPr/>
        </p:nvSpPr>
        <p:spPr bwMode="auto">
          <a:xfrm>
            <a:off x="420417" y="4922573"/>
            <a:ext cx="1655186"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66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lvl1pPr eaLnBrk="0" hangingPunct="0">
              <a:defRPr sz="2400" baseline="-25000">
                <a:solidFill>
                  <a:schemeClr val="tx1"/>
                </a:solidFill>
                <a:latin typeface="Arial" charset="0"/>
              </a:defRPr>
            </a:lvl1pPr>
            <a:lvl2pPr marL="742950" indent="-285750" eaLnBrk="0" hangingPunct="0">
              <a:defRPr sz="2400" baseline="-25000">
                <a:solidFill>
                  <a:schemeClr val="tx1"/>
                </a:solidFill>
                <a:latin typeface="Arial" charset="0"/>
              </a:defRPr>
            </a:lvl2pPr>
            <a:lvl3pPr marL="1143000" indent="-228600" eaLnBrk="0" hangingPunct="0">
              <a:defRPr sz="2400" baseline="-25000">
                <a:solidFill>
                  <a:schemeClr val="tx1"/>
                </a:solidFill>
                <a:latin typeface="Arial" charset="0"/>
              </a:defRPr>
            </a:lvl3pPr>
            <a:lvl4pPr marL="1600200" indent="-228600" eaLnBrk="0" hangingPunct="0">
              <a:defRPr sz="2400" baseline="-25000">
                <a:solidFill>
                  <a:schemeClr val="tx1"/>
                </a:solidFill>
                <a:latin typeface="Arial" charset="0"/>
              </a:defRPr>
            </a:lvl4pPr>
            <a:lvl5pPr marL="2057400" indent="-228600" eaLnBrk="0" hangingPunct="0">
              <a:defRPr sz="2400" baseline="-25000">
                <a:solidFill>
                  <a:schemeClr val="tx1"/>
                </a:solidFill>
                <a:latin typeface="Arial" charset="0"/>
              </a:defRPr>
            </a:lvl5pPr>
            <a:lvl6pPr marL="2514600" indent="-228600" eaLnBrk="0" fontAlgn="base" hangingPunct="0">
              <a:spcBef>
                <a:spcPct val="0"/>
              </a:spcBef>
              <a:spcAft>
                <a:spcPct val="0"/>
              </a:spcAft>
              <a:defRPr sz="2400" baseline="-25000">
                <a:solidFill>
                  <a:schemeClr val="tx1"/>
                </a:solidFill>
                <a:latin typeface="Arial" charset="0"/>
              </a:defRPr>
            </a:lvl6pPr>
            <a:lvl7pPr marL="2971800" indent="-228600" eaLnBrk="0" fontAlgn="base" hangingPunct="0">
              <a:spcBef>
                <a:spcPct val="0"/>
              </a:spcBef>
              <a:spcAft>
                <a:spcPct val="0"/>
              </a:spcAft>
              <a:defRPr sz="2400" baseline="-25000">
                <a:solidFill>
                  <a:schemeClr val="tx1"/>
                </a:solidFill>
                <a:latin typeface="Arial" charset="0"/>
              </a:defRPr>
            </a:lvl7pPr>
            <a:lvl8pPr marL="3429000" indent="-228600" eaLnBrk="0" fontAlgn="base" hangingPunct="0">
              <a:spcBef>
                <a:spcPct val="0"/>
              </a:spcBef>
              <a:spcAft>
                <a:spcPct val="0"/>
              </a:spcAft>
              <a:defRPr sz="2400" baseline="-25000">
                <a:solidFill>
                  <a:schemeClr val="tx1"/>
                </a:solidFill>
                <a:latin typeface="Arial" charset="0"/>
              </a:defRPr>
            </a:lvl8pPr>
            <a:lvl9pPr marL="3886200" indent="-228600" eaLnBrk="0" fontAlgn="base" hangingPunct="0">
              <a:spcBef>
                <a:spcPct val="0"/>
              </a:spcBef>
              <a:spcAft>
                <a:spcPct val="0"/>
              </a:spcAft>
              <a:defRPr sz="2400" baseline="-25000">
                <a:solidFill>
                  <a:schemeClr val="tx1"/>
                </a:solidFill>
                <a:latin typeface="Arial" charset="0"/>
              </a:defRPr>
            </a:lvl9pPr>
          </a:lstStyle>
          <a:p>
            <a:pPr algn="r" eaLnBrk="1" hangingPunct="1">
              <a:spcBef>
                <a:spcPct val="50000"/>
              </a:spcBef>
            </a:pPr>
            <a:r>
              <a:rPr lang="en-US" sz="1800" b="1" baseline="0" dirty="0" smtClean="0">
                <a:solidFill>
                  <a:srgbClr val="000000"/>
                </a:solidFill>
                <a:latin typeface="Arial" pitchFamily="34" charset="0"/>
                <a:cs typeface="Arial" pitchFamily="34" charset="0"/>
              </a:rPr>
              <a:t>CD45RA</a:t>
            </a:r>
            <a:r>
              <a:rPr lang="en-US" sz="1800" b="1" baseline="0" dirty="0" smtClean="0">
                <a:solidFill>
                  <a:srgbClr val="FF0000"/>
                </a:solidFill>
                <a:latin typeface="Arial" pitchFamily="34" charset="0"/>
                <a:cs typeface="Arial" pitchFamily="34" charset="0"/>
              </a:rPr>
              <a:t> APC </a:t>
            </a:r>
          </a:p>
        </p:txBody>
      </p:sp>
      <p:grpSp>
        <p:nvGrpSpPr>
          <p:cNvPr id="6" name="Group 5"/>
          <p:cNvGrpSpPr/>
          <p:nvPr/>
        </p:nvGrpSpPr>
        <p:grpSpPr>
          <a:xfrm>
            <a:off x="2082530" y="3561917"/>
            <a:ext cx="2864120" cy="369332"/>
            <a:chOff x="2082530" y="3561917"/>
            <a:chExt cx="2864120" cy="369332"/>
          </a:xfrm>
        </p:grpSpPr>
        <p:sp>
          <p:nvSpPr>
            <p:cNvPr id="43" name="Line 60"/>
            <p:cNvSpPr>
              <a:spLocks noChangeShapeType="1"/>
            </p:cNvSpPr>
            <p:nvPr/>
          </p:nvSpPr>
          <p:spPr bwMode="auto">
            <a:xfrm flipV="1">
              <a:off x="2082530" y="3768807"/>
              <a:ext cx="776287" cy="0"/>
            </a:xfrm>
            <a:prstGeom prst="line">
              <a:avLst/>
            </a:prstGeom>
            <a:noFill/>
            <a:ln w="2857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000" b="1" kern="0" baseline="-25000">
                <a:solidFill>
                  <a:prstClr val="black"/>
                </a:solidFill>
                <a:latin typeface="Arial" charset="0"/>
              </a:endParaRPr>
            </a:p>
          </p:txBody>
        </p:sp>
        <p:sp>
          <p:nvSpPr>
            <p:cNvPr id="51" name="Text Box 66"/>
            <p:cNvSpPr txBox="1">
              <a:spLocks noChangeArrowheads="1"/>
            </p:cNvSpPr>
            <p:nvPr/>
          </p:nvSpPr>
          <p:spPr bwMode="auto">
            <a:xfrm>
              <a:off x="2765425" y="3561917"/>
              <a:ext cx="2181225"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66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sz="2400" baseline="-25000">
                  <a:solidFill>
                    <a:schemeClr val="tx1"/>
                  </a:solidFill>
                  <a:latin typeface="Arial" charset="0"/>
                </a:defRPr>
              </a:lvl1pPr>
              <a:lvl2pPr marL="742950" indent="-285750" eaLnBrk="0" hangingPunct="0">
                <a:defRPr sz="2400" baseline="-25000">
                  <a:solidFill>
                    <a:schemeClr val="tx1"/>
                  </a:solidFill>
                  <a:latin typeface="Arial" charset="0"/>
                </a:defRPr>
              </a:lvl2pPr>
              <a:lvl3pPr marL="1143000" indent="-228600" eaLnBrk="0" hangingPunct="0">
                <a:defRPr sz="2400" baseline="-25000">
                  <a:solidFill>
                    <a:schemeClr val="tx1"/>
                  </a:solidFill>
                  <a:latin typeface="Arial" charset="0"/>
                </a:defRPr>
              </a:lvl3pPr>
              <a:lvl4pPr marL="1600200" indent="-228600" eaLnBrk="0" hangingPunct="0">
                <a:defRPr sz="2400" baseline="-25000">
                  <a:solidFill>
                    <a:schemeClr val="tx1"/>
                  </a:solidFill>
                  <a:latin typeface="Arial" charset="0"/>
                </a:defRPr>
              </a:lvl4pPr>
              <a:lvl5pPr marL="2057400" indent="-228600" eaLnBrk="0" hangingPunct="0">
                <a:defRPr sz="2400" baseline="-25000">
                  <a:solidFill>
                    <a:schemeClr val="tx1"/>
                  </a:solidFill>
                  <a:latin typeface="Arial" charset="0"/>
                </a:defRPr>
              </a:lvl5pPr>
              <a:lvl6pPr marL="2514600" indent="-228600" eaLnBrk="0" fontAlgn="base" hangingPunct="0">
                <a:spcBef>
                  <a:spcPct val="0"/>
                </a:spcBef>
                <a:spcAft>
                  <a:spcPct val="0"/>
                </a:spcAft>
                <a:defRPr sz="2400" baseline="-25000">
                  <a:solidFill>
                    <a:schemeClr val="tx1"/>
                  </a:solidFill>
                  <a:latin typeface="Arial" charset="0"/>
                </a:defRPr>
              </a:lvl6pPr>
              <a:lvl7pPr marL="2971800" indent="-228600" eaLnBrk="0" fontAlgn="base" hangingPunct="0">
                <a:spcBef>
                  <a:spcPct val="0"/>
                </a:spcBef>
                <a:spcAft>
                  <a:spcPct val="0"/>
                </a:spcAft>
                <a:defRPr sz="2400" baseline="-25000">
                  <a:solidFill>
                    <a:schemeClr val="tx1"/>
                  </a:solidFill>
                  <a:latin typeface="Arial" charset="0"/>
                </a:defRPr>
              </a:lvl7pPr>
              <a:lvl8pPr marL="3429000" indent="-228600" eaLnBrk="0" fontAlgn="base" hangingPunct="0">
                <a:spcBef>
                  <a:spcPct val="0"/>
                </a:spcBef>
                <a:spcAft>
                  <a:spcPct val="0"/>
                </a:spcAft>
                <a:defRPr sz="2400" baseline="-25000">
                  <a:solidFill>
                    <a:schemeClr val="tx1"/>
                  </a:solidFill>
                  <a:latin typeface="Arial" charset="0"/>
                </a:defRPr>
              </a:lvl8pPr>
              <a:lvl9pPr marL="3886200" indent="-228600" eaLnBrk="0" fontAlgn="base" hangingPunct="0">
                <a:spcBef>
                  <a:spcPct val="0"/>
                </a:spcBef>
                <a:spcAft>
                  <a:spcPct val="0"/>
                </a:spcAft>
                <a:defRPr sz="2400" baseline="-25000">
                  <a:solidFill>
                    <a:schemeClr val="tx1"/>
                  </a:solidFill>
                  <a:latin typeface="Arial" charset="0"/>
                </a:defRPr>
              </a:lvl9pPr>
            </a:lstStyle>
            <a:p>
              <a:pPr eaLnBrk="1" hangingPunct="1">
                <a:spcBef>
                  <a:spcPct val="50000"/>
                </a:spcBef>
              </a:pPr>
              <a:r>
                <a:rPr lang="en-US" sz="1800" b="1" baseline="0" dirty="0" smtClean="0">
                  <a:solidFill>
                    <a:srgbClr val="000000"/>
                  </a:solidFill>
                  <a:latin typeface="Arial" pitchFamily="34" charset="0"/>
                  <a:cs typeface="Arial" pitchFamily="34" charset="0"/>
                </a:rPr>
                <a:t>CD3</a:t>
              </a:r>
              <a:r>
                <a:rPr lang="en-US" sz="1800" b="1" baseline="0" dirty="0" smtClean="0">
                  <a:solidFill>
                    <a:srgbClr val="0066FF"/>
                  </a:solidFill>
                  <a:latin typeface="Arial" pitchFamily="34" charset="0"/>
                  <a:cs typeface="Arial" pitchFamily="34" charset="0"/>
                </a:rPr>
                <a:t> FITC</a:t>
              </a:r>
            </a:p>
          </p:txBody>
        </p:sp>
      </p:grpSp>
      <p:grpSp>
        <p:nvGrpSpPr>
          <p:cNvPr id="8" name="Group 7"/>
          <p:cNvGrpSpPr/>
          <p:nvPr/>
        </p:nvGrpSpPr>
        <p:grpSpPr>
          <a:xfrm>
            <a:off x="2082530" y="4004829"/>
            <a:ext cx="3327670" cy="621228"/>
            <a:chOff x="2082530" y="4004829"/>
            <a:chExt cx="3327670" cy="621228"/>
          </a:xfrm>
        </p:grpSpPr>
        <p:sp>
          <p:nvSpPr>
            <p:cNvPr id="46" name="Text Box 63"/>
            <p:cNvSpPr txBox="1">
              <a:spLocks noChangeArrowheads="1"/>
            </p:cNvSpPr>
            <p:nvPr/>
          </p:nvSpPr>
          <p:spPr bwMode="auto">
            <a:xfrm>
              <a:off x="2765425" y="4004829"/>
              <a:ext cx="2644775"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66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sz="2400" baseline="-25000">
                  <a:solidFill>
                    <a:schemeClr val="tx1"/>
                  </a:solidFill>
                  <a:latin typeface="Arial" charset="0"/>
                </a:defRPr>
              </a:lvl1pPr>
              <a:lvl2pPr marL="742950" indent="-285750" eaLnBrk="0" hangingPunct="0">
                <a:defRPr sz="2400" baseline="-25000">
                  <a:solidFill>
                    <a:schemeClr val="tx1"/>
                  </a:solidFill>
                  <a:latin typeface="Arial" charset="0"/>
                </a:defRPr>
              </a:lvl2pPr>
              <a:lvl3pPr marL="1143000" indent="-228600" eaLnBrk="0" hangingPunct="0">
                <a:defRPr sz="2400" baseline="-25000">
                  <a:solidFill>
                    <a:schemeClr val="tx1"/>
                  </a:solidFill>
                  <a:latin typeface="Arial" charset="0"/>
                </a:defRPr>
              </a:lvl3pPr>
              <a:lvl4pPr marL="1600200" indent="-228600" eaLnBrk="0" hangingPunct="0">
                <a:defRPr sz="2400" baseline="-25000">
                  <a:solidFill>
                    <a:schemeClr val="tx1"/>
                  </a:solidFill>
                  <a:latin typeface="Arial" charset="0"/>
                </a:defRPr>
              </a:lvl4pPr>
              <a:lvl5pPr marL="2057400" indent="-228600" eaLnBrk="0" hangingPunct="0">
                <a:defRPr sz="2400" baseline="-25000">
                  <a:solidFill>
                    <a:schemeClr val="tx1"/>
                  </a:solidFill>
                  <a:latin typeface="Arial" charset="0"/>
                </a:defRPr>
              </a:lvl5pPr>
              <a:lvl6pPr marL="2514600" indent="-228600" eaLnBrk="0" fontAlgn="base" hangingPunct="0">
                <a:spcBef>
                  <a:spcPct val="0"/>
                </a:spcBef>
                <a:spcAft>
                  <a:spcPct val="0"/>
                </a:spcAft>
                <a:defRPr sz="2400" baseline="-25000">
                  <a:solidFill>
                    <a:schemeClr val="tx1"/>
                  </a:solidFill>
                  <a:latin typeface="Arial" charset="0"/>
                </a:defRPr>
              </a:lvl6pPr>
              <a:lvl7pPr marL="2971800" indent="-228600" eaLnBrk="0" fontAlgn="base" hangingPunct="0">
                <a:spcBef>
                  <a:spcPct val="0"/>
                </a:spcBef>
                <a:spcAft>
                  <a:spcPct val="0"/>
                </a:spcAft>
                <a:defRPr sz="2400" baseline="-25000">
                  <a:solidFill>
                    <a:schemeClr val="tx1"/>
                  </a:solidFill>
                  <a:latin typeface="Arial" charset="0"/>
                </a:defRPr>
              </a:lvl7pPr>
              <a:lvl8pPr marL="3429000" indent="-228600" eaLnBrk="0" fontAlgn="base" hangingPunct="0">
                <a:spcBef>
                  <a:spcPct val="0"/>
                </a:spcBef>
                <a:spcAft>
                  <a:spcPct val="0"/>
                </a:spcAft>
                <a:defRPr sz="2400" baseline="-25000">
                  <a:solidFill>
                    <a:schemeClr val="tx1"/>
                  </a:solidFill>
                  <a:latin typeface="Arial" charset="0"/>
                </a:defRPr>
              </a:lvl8pPr>
              <a:lvl9pPr marL="3886200" indent="-228600" eaLnBrk="0" fontAlgn="base" hangingPunct="0">
                <a:spcBef>
                  <a:spcPct val="0"/>
                </a:spcBef>
                <a:spcAft>
                  <a:spcPct val="0"/>
                </a:spcAft>
                <a:defRPr sz="2400" baseline="-25000">
                  <a:solidFill>
                    <a:schemeClr val="tx1"/>
                  </a:solidFill>
                  <a:latin typeface="Arial" charset="0"/>
                </a:defRPr>
              </a:lvl9pPr>
            </a:lstStyle>
            <a:p>
              <a:pPr eaLnBrk="1" hangingPunct="1">
                <a:spcBef>
                  <a:spcPct val="50000"/>
                </a:spcBef>
              </a:pPr>
              <a:r>
                <a:rPr lang="en-US" sz="1800" b="1" baseline="0" dirty="0" smtClean="0">
                  <a:solidFill>
                    <a:srgbClr val="000000"/>
                  </a:solidFill>
                  <a:latin typeface="Arial" pitchFamily="34" charset="0"/>
                  <a:cs typeface="Arial" pitchFamily="34" charset="0"/>
                </a:rPr>
                <a:t>CD4</a:t>
              </a:r>
              <a:r>
                <a:rPr lang="en-US" sz="1800" b="1" baseline="0" dirty="0" smtClean="0">
                  <a:solidFill>
                    <a:srgbClr val="FF0000"/>
                  </a:solidFill>
                  <a:latin typeface="Arial" pitchFamily="34" charset="0"/>
                  <a:cs typeface="Arial" pitchFamily="34" charset="0"/>
                </a:rPr>
                <a:t> APC-H7</a:t>
              </a:r>
            </a:p>
          </p:txBody>
        </p:sp>
        <p:sp>
          <p:nvSpPr>
            <p:cNvPr id="72" name="Line 70"/>
            <p:cNvSpPr>
              <a:spLocks noChangeShapeType="1"/>
            </p:cNvSpPr>
            <p:nvPr/>
          </p:nvSpPr>
          <p:spPr bwMode="auto">
            <a:xfrm flipV="1">
              <a:off x="2082530" y="4205370"/>
              <a:ext cx="776287" cy="420687"/>
            </a:xfrm>
            <a:prstGeom prst="line">
              <a:avLst/>
            </a:prstGeom>
            <a:noFill/>
            <a:ln w="2857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000" b="1" kern="0" baseline="-25000">
                <a:solidFill>
                  <a:prstClr val="black"/>
                </a:solidFill>
                <a:latin typeface="Arial" charset="0"/>
              </a:endParaRPr>
            </a:p>
          </p:txBody>
        </p:sp>
      </p:grpSp>
      <p:grpSp>
        <p:nvGrpSpPr>
          <p:cNvPr id="10" name="Group 9"/>
          <p:cNvGrpSpPr/>
          <p:nvPr/>
        </p:nvGrpSpPr>
        <p:grpSpPr>
          <a:xfrm>
            <a:off x="2082530" y="4890654"/>
            <a:ext cx="2981595" cy="713848"/>
            <a:chOff x="2082530" y="4890654"/>
            <a:chExt cx="2981595" cy="713848"/>
          </a:xfrm>
        </p:grpSpPr>
        <p:sp>
          <p:nvSpPr>
            <p:cNvPr id="71" name="Text Box 69"/>
            <p:cNvSpPr txBox="1">
              <a:spLocks noChangeArrowheads="1"/>
            </p:cNvSpPr>
            <p:nvPr/>
          </p:nvSpPr>
          <p:spPr bwMode="auto">
            <a:xfrm>
              <a:off x="2765425" y="4890654"/>
              <a:ext cx="22987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66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sz="2400" baseline="-25000">
                  <a:solidFill>
                    <a:schemeClr val="tx1"/>
                  </a:solidFill>
                  <a:latin typeface="Arial" charset="0"/>
                </a:defRPr>
              </a:lvl1pPr>
              <a:lvl2pPr marL="742950" indent="-285750" eaLnBrk="0" hangingPunct="0">
                <a:defRPr sz="2400" baseline="-25000">
                  <a:solidFill>
                    <a:schemeClr val="tx1"/>
                  </a:solidFill>
                  <a:latin typeface="Arial" charset="0"/>
                </a:defRPr>
              </a:lvl2pPr>
              <a:lvl3pPr marL="1143000" indent="-228600" eaLnBrk="0" hangingPunct="0">
                <a:defRPr sz="2400" baseline="-25000">
                  <a:solidFill>
                    <a:schemeClr val="tx1"/>
                  </a:solidFill>
                  <a:latin typeface="Arial" charset="0"/>
                </a:defRPr>
              </a:lvl3pPr>
              <a:lvl4pPr marL="1600200" indent="-228600" eaLnBrk="0" hangingPunct="0">
                <a:defRPr sz="2400" baseline="-25000">
                  <a:solidFill>
                    <a:schemeClr val="tx1"/>
                  </a:solidFill>
                  <a:latin typeface="Arial" charset="0"/>
                </a:defRPr>
              </a:lvl4pPr>
              <a:lvl5pPr marL="2057400" indent="-228600" eaLnBrk="0" hangingPunct="0">
                <a:defRPr sz="2400" baseline="-25000">
                  <a:solidFill>
                    <a:schemeClr val="tx1"/>
                  </a:solidFill>
                  <a:latin typeface="Arial" charset="0"/>
                </a:defRPr>
              </a:lvl5pPr>
              <a:lvl6pPr marL="2514600" indent="-228600" eaLnBrk="0" fontAlgn="base" hangingPunct="0">
                <a:spcBef>
                  <a:spcPct val="0"/>
                </a:spcBef>
                <a:spcAft>
                  <a:spcPct val="0"/>
                </a:spcAft>
                <a:defRPr sz="2400" baseline="-25000">
                  <a:solidFill>
                    <a:schemeClr val="tx1"/>
                  </a:solidFill>
                  <a:latin typeface="Arial" charset="0"/>
                </a:defRPr>
              </a:lvl6pPr>
              <a:lvl7pPr marL="2971800" indent="-228600" eaLnBrk="0" fontAlgn="base" hangingPunct="0">
                <a:spcBef>
                  <a:spcPct val="0"/>
                </a:spcBef>
                <a:spcAft>
                  <a:spcPct val="0"/>
                </a:spcAft>
                <a:defRPr sz="2400" baseline="-25000">
                  <a:solidFill>
                    <a:schemeClr val="tx1"/>
                  </a:solidFill>
                  <a:latin typeface="Arial" charset="0"/>
                </a:defRPr>
              </a:lvl7pPr>
              <a:lvl8pPr marL="3429000" indent="-228600" eaLnBrk="0" fontAlgn="base" hangingPunct="0">
                <a:spcBef>
                  <a:spcPct val="0"/>
                </a:spcBef>
                <a:spcAft>
                  <a:spcPct val="0"/>
                </a:spcAft>
                <a:defRPr sz="2400" baseline="-25000">
                  <a:solidFill>
                    <a:schemeClr val="tx1"/>
                  </a:solidFill>
                  <a:latin typeface="Arial" charset="0"/>
                </a:defRPr>
              </a:lvl8pPr>
              <a:lvl9pPr marL="3886200" indent="-228600" eaLnBrk="0" fontAlgn="base" hangingPunct="0">
                <a:spcBef>
                  <a:spcPct val="0"/>
                </a:spcBef>
                <a:spcAft>
                  <a:spcPct val="0"/>
                </a:spcAft>
                <a:defRPr sz="2400" baseline="-25000">
                  <a:solidFill>
                    <a:schemeClr val="tx1"/>
                  </a:solidFill>
                  <a:latin typeface="Arial" charset="0"/>
                </a:defRPr>
              </a:lvl9pPr>
            </a:lstStyle>
            <a:p>
              <a:pPr eaLnBrk="1" hangingPunct="1">
                <a:spcBef>
                  <a:spcPct val="50000"/>
                </a:spcBef>
              </a:pPr>
              <a:r>
                <a:rPr lang="en-US" sz="1800" b="1" baseline="0" dirty="0" smtClean="0">
                  <a:solidFill>
                    <a:srgbClr val="000000"/>
                  </a:solidFill>
                  <a:latin typeface="Arial" pitchFamily="34" charset="0"/>
                  <a:cs typeface="Arial" pitchFamily="34" charset="0"/>
                </a:rPr>
                <a:t>CD45RA</a:t>
              </a:r>
              <a:r>
                <a:rPr lang="en-US" sz="1800" b="1" baseline="0" dirty="0" smtClean="0">
                  <a:solidFill>
                    <a:srgbClr val="0066FF"/>
                  </a:solidFill>
                  <a:latin typeface="Arial" pitchFamily="34" charset="0"/>
                  <a:cs typeface="Arial" pitchFamily="34" charset="0"/>
                </a:rPr>
                <a:t> PE-Cy7 </a:t>
              </a:r>
            </a:p>
          </p:txBody>
        </p:sp>
        <p:sp>
          <p:nvSpPr>
            <p:cNvPr id="75" name="Line 73"/>
            <p:cNvSpPr>
              <a:spLocks noChangeShapeType="1"/>
            </p:cNvSpPr>
            <p:nvPr/>
          </p:nvSpPr>
          <p:spPr bwMode="auto">
            <a:xfrm flipV="1">
              <a:off x="2082530" y="5075319"/>
              <a:ext cx="776287" cy="529183"/>
            </a:xfrm>
            <a:prstGeom prst="line">
              <a:avLst/>
            </a:prstGeom>
            <a:noFill/>
            <a:ln w="2857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000" b="1" kern="0" baseline="-25000">
                <a:solidFill>
                  <a:prstClr val="black"/>
                </a:solidFill>
                <a:latin typeface="Arial" charset="0"/>
              </a:endParaRPr>
            </a:p>
          </p:txBody>
        </p:sp>
      </p:grpSp>
      <p:grpSp>
        <p:nvGrpSpPr>
          <p:cNvPr id="11" name="Group 10"/>
          <p:cNvGrpSpPr/>
          <p:nvPr/>
        </p:nvGrpSpPr>
        <p:grpSpPr>
          <a:xfrm>
            <a:off x="2082530" y="5851636"/>
            <a:ext cx="2540270" cy="369332"/>
            <a:chOff x="2082530" y="5851636"/>
            <a:chExt cx="2540270" cy="369332"/>
          </a:xfrm>
        </p:grpSpPr>
        <p:sp>
          <p:nvSpPr>
            <p:cNvPr id="50" name="Text Box 65"/>
            <p:cNvSpPr txBox="1">
              <a:spLocks noChangeArrowheads="1"/>
            </p:cNvSpPr>
            <p:nvPr/>
          </p:nvSpPr>
          <p:spPr bwMode="auto">
            <a:xfrm>
              <a:off x="2765425" y="5851636"/>
              <a:ext cx="1857375"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66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sz="2400" baseline="-25000">
                  <a:solidFill>
                    <a:schemeClr val="tx1"/>
                  </a:solidFill>
                  <a:latin typeface="Arial" charset="0"/>
                </a:defRPr>
              </a:lvl1pPr>
              <a:lvl2pPr marL="742950" indent="-285750" eaLnBrk="0" hangingPunct="0">
                <a:defRPr sz="2400" baseline="-25000">
                  <a:solidFill>
                    <a:schemeClr val="tx1"/>
                  </a:solidFill>
                  <a:latin typeface="Arial" charset="0"/>
                </a:defRPr>
              </a:lvl2pPr>
              <a:lvl3pPr marL="1143000" indent="-228600" eaLnBrk="0" hangingPunct="0">
                <a:defRPr sz="2400" baseline="-25000">
                  <a:solidFill>
                    <a:schemeClr val="tx1"/>
                  </a:solidFill>
                  <a:latin typeface="Arial" charset="0"/>
                </a:defRPr>
              </a:lvl3pPr>
              <a:lvl4pPr marL="1600200" indent="-228600" eaLnBrk="0" hangingPunct="0">
                <a:defRPr sz="2400" baseline="-25000">
                  <a:solidFill>
                    <a:schemeClr val="tx1"/>
                  </a:solidFill>
                  <a:latin typeface="Arial" charset="0"/>
                </a:defRPr>
              </a:lvl4pPr>
              <a:lvl5pPr marL="2057400" indent="-228600" eaLnBrk="0" hangingPunct="0">
                <a:defRPr sz="2400" baseline="-25000">
                  <a:solidFill>
                    <a:schemeClr val="tx1"/>
                  </a:solidFill>
                  <a:latin typeface="Arial" charset="0"/>
                </a:defRPr>
              </a:lvl5pPr>
              <a:lvl6pPr marL="2514600" indent="-228600" eaLnBrk="0" fontAlgn="base" hangingPunct="0">
                <a:spcBef>
                  <a:spcPct val="0"/>
                </a:spcBef>
                <a:spcAft>
                  <a:spcPct val="0"/>
                </a:spcAft>
                <a:defRPr sz="2400" baseline="-25000">
                  <a:solidFill>
                    <a:schemeClr val="tx1"/>
                  </a:solidFill>
                  <a:latin typeface="Arial" charset="0"/>
                </a:defRPr>
              </a:lvl6pPr>
              <a:lvl7pPr marL="2971800" indent="-228600" eaLnBrk="0" fontAlgn="base" hangingPunct="0">
                <a:spcBef>
                  <a:spcPct val="0"/>
                </a:spcBef>
                <a:spcAft>
                  <a:spcPct val="0"/>
                </a:spcAft>
                <a:defRPr sz="2400" baseline="-25000">
                  <a:solidFill>
                    <a:schemeClr val="tx1"/>
                  </a:solidFill>
                  <a:latin typeface="Arial" charset="0"/>
                </a:defRPr>
              </a:lvl7pPr>
              <a:lvl8pPr marL="3429000" indent="-228600" eaLnBrk="0" fontAlgn="base" hangingPunct="0">
                <a:spcBef>
                  <a:spcPct val="0"/>
                </a:spcBef>
                <a:spcAft>
                  <a:spcPct val="0"/>
                </a:spcAft>
                <a:defRPr sz="2400" baseline="-25000">
                  <a:solidFill>
                    <a:schemeClr val="tx1"/>
                  </a:solidFill>
                  <a:latin typeface="Arial" charset="0"/>
                </a:defRPr>
              </a:lvl8pPr>
              <a:lvl9pPr marL="3886200" indent="-228600" eaLnBrk="0" fontAlgn="base" hangingPunct="0">
                <a:spcBef>
                  <a:spcPct val="0"/>
                </a:spcBef>
                <a:spcAft>
                  <a:spcPct val="0"/>
                </a:spcAft>
                <a:defRPr sz="2400" baseline="-25000">
                  <a:solidFill>
                    <a:schemeClr val="tx1"/>
                  </a:solidFill>
                  <a:latin typeface="Arial" charset="0"/>
                </a:defRPr>
              </a:lvl9pPr>
            </a:lstStyle>
            <a:p>
              <a:pPr eaLnBrk="1" hangingPunct="1">
                <a:spcBef>
                  <a:spcPct val="50000"/>
                </a:spcBef>
              </a:pPr>
              <a:r>
                <a:rPr lang="en-US" sz="1800" b="1" baseline="0" dirty="0" smtClean="0">
                  <a:solidFill>
                    <a:srgbClr val="000000"/>
                  </a:solidFill>
                  <a:latin typeface="Arial" pitchFamily="34" charset="0"/>
                  <a:cs typeface="Arial" pitchFamily="34" charset="0"/>
                </a:rPr>
                <a:t>CD25 </a:t>
              </a:r>
              <a:r>
                <a:rPr lang="en-US" sz="1800" b="1" baseline="0" dirty="0" smtClean="0">
                  <a:solidFill>
                    <a:srgbClr val="0066FF"/>
                  </a:solidFill>
                  <a:latin typeface="Arial" pitchFamily="34" charset="0"/>
                  <a:cs typeface="Arial" pitchFamily="34" charset="0"/>
                </a:rPr>
                <a:t>PE</a:t>
              </a:r>
            </a:p>
          </p:txBody>
        </p:sp>
        <p:sp>
          <p:nvSpPr>
            <p:cNvPr id="76" name="Line 74"/>
            <p:cNvSpPr>
              <a:spLocks noChangeShapeType="1"/>
            </p:cNvSpPr>
            <p:nvPr/>
          </p:nvSpPr>
          <p:spPr bwMode="auto">
            <a:xfrm flipV="1">
              <a:off x="2082530" y="6049002"/>
              <a:ext cx="776287" cy="1587"/>
            </a:xfrm>
            <a:prstGeom prst="line">
              <a:avLst/>
            </a:prstGeom>
            <a:noFill/>
            <a:ln w="2857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000" b="1" kern="0" baseline="-25000">
                <a:solidFill>
                  <a:prstClr val="black"/>
                </a:solidFill>
                <a:latin typeface="Arial" charset="0"/>
              </a:endParaRPr>
            </a:p>
          </p:txBody>
        </p:sp>
      </p:grpSp>
      <p:grpSp>
        <p:nvGrpSpPr>
          <p:cNvPr id="7" name="Group 6"/>
          <p:cNvGrpSpPr/>
          <p:nvPr/>
        </p:nvGrpSpPr>
        <p:grpSpPr>
          <a:xfrm>
            <a:off x="2082530" y="4187908"/>
            <a:ext cx="3090862" cy="605597"/>
            <a:chOff x="2082530" y="4187908"/>
            <a:chExt cx="3090862" cy="605597"/>
          </a:xfrm>
        </p:grpSpPr>
        <p:sp>
          <p:nvSpPr>
            <p:cNvPr id="44" name="Text Box 62"/>
            <p:cNvSpPr txBox="1">
              <a:spLocks noChangeArrowheads="1"/>
            </p:cNvSpPr>
            <p:nvPr/>
          </p:nvSpPr>
          <p:spPr bwMode="auto">
            <a:xfrm>
              <a:off x="2706417" y="4424173"/>
              <a:ext cx="2466975"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66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sz="2400" baseline="-25000">
                  <a:solidFill>
                    <a:schemeClr val="tx1"/>
                  </a:solidFill>
                  <a:latin typeface="Arial" charset="0"/>
                </a:defRPr>
              </a:lvl1pPr>
              <a:lvl2pPr marL="742950" indent="-285750" eaLnBrk="0" hangingPunct="0">
                <a:defRPr sz="2400" baseline="-25000">
                  <a:solidFill>
                    <a:schemeClr val="tx1"/>
                  </a:solidFill>
                  <a:latin typeface="Arial" charset="0"/>
                </a:defRPr>
              </a:lvl2pPr>
              <a:lvl3pPr marL="1143000" indent="-228600" eaLnBrk="0" hangingPunct="0">
                <a:defRPr sz="2400" baseline="-25000">
                  <a:solidFill>
                    <a:schemeClr val="tx1"/>
                  </a:solidFill>
                  <a:latin typeface="Arial" charset="0"/>
                </a:defRPr>
              </a:lvl3pPr>
              <a:lvl4pPr marL="1600200" indent="-228600" eaLnBrk="0" hangingPunct="0">
                <a:defRPr sz="2400" baseline="-25000">
                  <a:solidFill>
                    <a:schemeClr val="tx1"/>
                  </a:solidFill>
                  <a:latin typeface="Arial" charset="0"/>
                </a:defRPr>
              </a:lvl4pPr>
              <a:lvl5pPr marL="2057400" indent="-228600" eaLnBrk="0" hangingPunct="0">
                <a:defRPr sz="2400" baseline="-25000">
                  <a:solidFill>
                    <a:schemeClr val="tx1"/>
                  </a:solidFill>
                  <a:latin typeface="Arial" charset="0"/>
                </a:defRPr>
              </a:lvl5pPr>
              <a:lvl6pPr marL="2514600" indent="-228600" eaLnBrk="0" fontAlgn="base" hangingPunct="0">
                <a:spcBef>
                  <a:spcPct val="0"/>
                </a:spcBef>
                <a:spcAft>
                  <a:spcPct val="0"/>
                </a:spcAft>
                <a:defRPr sz="2400" baseline="-25000">
                  <a:solidFill>
                    <a:schemeClr val="tx1"/>
                  </a:solidFill>
                  <a:latin typeface="Arial" charset="0"/>
                </a:defRPr>
              </a:lvl6pPr>
              <a:lvl7pPr marL="2971800" indent="-228600" eaLnBrk="0" fontAlgn="base" hangingPunct="0">
                <a:spcBef>
                  <a:spcPct val="0"/>
                </a:spcBef>
                <a:spcAft>
                  <a:spcPct val="0"/>
                </a:spcAft>
                <a:defRPr sz="2400" baseline="-25000">
                  <a:solidFill>
                    <a:schemeClr val="tx1"/>
                  </a:solidFill>
                  <a:latin typeface="Arial" charset="0"/>
                </a:defRPr>
              </a:lvl7pPr>
              <a:lvl8pPr marL="3429000" indent="-228600" eaLnBrk="0" fontAlgn="base" hangingPunct="0">
                <a:spcBef>
                  <a:spcPct val="0"/>
                </a:spcBef>
                <a:spcAft>
                  <a:spcPct val="0"/>
                </a:spcAft>
                <a:defRPr sz="2400" baseline="-25000">
                  <a:solidFill>
                    <a:schemeClr val="tx1"/>
                  </a:solidFill>
                  <a:latin typeface="Arial" charset="0"/>
                </a:defRPr>
              </a:lvl8pPr>
              <a:lvl9pPr marL="3886200" indent="-228600" eaLnBrk="0" fontAlgn="base" hangingPunct="0">
                <a:spcBef>
                  <a:spcPct val="0"/>
                </a:spcBef>
                <a:spcAft>
                  <a:spcPct val="0"/>
                </a:spcAft>
                <a:defRPr sz="2400" baseline="-25000">
                  <a:solidFill>
                    <a:schemeClr val="tx1"/>
                  </a:solidFill>
                  <a:latin typeface="Arial" charset="0"/>
                </a:defRPr>
              </a:lvl9pPr>
            </a:lstStyle>
            <a:p>
              <a:pPr eaLnBrk="1" hangingPunct="1">
                <a:spcBef>
                  <a:spcPct val="50000"/>
                </a:spcBef>
              </a:pPr>
              <a:r>
                <a:rPr lang="en-US" sz="1800" b="1" baseline="0" dirty="0" smtClean="0">
                  <a:solidFill>
                    <a:srgbClr val="000000"/>
                  </a:solidFill>
                  <a:latin typeface="Arial" pitchFamily="34" charset="0"/>
                  <a:cs typeface="Arial" pitchFamily="34" charset="0"/>
                </a:rPr>
                <a:t>CD8</a:t>
              </a:r>
              <a:r>
                <a:rPr lang="en-US" sz="1800" b="1" baseline="0" dirty="0" smtClean="0">
                  <a:solidFill>
                    <a:srgbClr val="0066FF"/>
                  </a:solidFill>
                  <a:latin typeface="Arial" pitchFamily="34" charset="0"/>
                  <a:cs typeface="Arial" pitchFamily="34" charset="0"/>
                </a:rPr>
                <a:t> PerCP-Cy5.5</a:t>
              </a:r>
            </a:p>
          </p:txBody>
        </p:sp>
        <p:sp>
          <p:nvSpPr>
            <p:cNvPr id="77" name="Line 75"/>
            <p:cNvSpPr>
              <a:spLocks noChangeShapeType="1"/>
            </p:cNvSpPr>
            <p:nvPr/>
          </p:nvSpPr>
          <p:spPr bwMode="auto">
            <a:xfrm>
              <a:off x="2082530" y="4187908"/>
              <a:ext cx="711010" cy="420931"/>
            </a:xfrm>
            <a:prstGeom prst="line">
              <a:avLst/>
            </a:prstGeom>
            <a:noFill/>
            <a:ln w="2857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000" b="1" kern="0" baseline="-25000">
                <a:solidFill>
                  <a:prstClr val="black"/>
                </a:solidFill>
                <a:latin typeface="Arial" charset="0"/>
              </a:endParaRPr>
            </a:p>
          </p:txBody>
        </p:sp>
      </p:grpSp>
      <p:grpSp>
        <p:nvGrpSpPr>
          <p:cNvPr id="9" name="Group 8"/>
          <p:cNvGrpSpPr/>
          <p:nvPr/>
        </p:nvGrpSpPr>
        <p:grpSpPr>
          <a:xfrm>
            <a:off x="2107740" y="5160795"/>
            <a:ext cx="3683460" cy="623237"/>
            <a:chOff x="2107740" y="5160795"/>
            <a:chExt cx="3683460" cy="623237"/>
          </a:xfrm>
        </p:grpSpPr>
        <p:sp>
          <p:nvSpPr>
            <p:cNvPr id="48" name="Text Box 64"/>
            <p:cNvSpPr txBox="1">
              <a:spLocks noChangeArrowheads="1"/>
            </p:cNvSpPr>
            <p:nvPr/>
          </p:nvSpPr>
          <p:spPr bwMode="auto">
            <a:xfrm>
              <a:off x="2774950" y="5414700"/>
              <a:ext cx="301625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3366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lvl1pPr eaLnBrk="0" hangingPunct="0">
                <a:defRPr sz="2400" baseline="-25000">
                  <a:solidFill>
                    <a:schemeClr val="tx1"/>
                  </a:solidFill>
                  <a:latin typeface="Arial" charset="0"/>
                </a:defRPr>
              </a:lvl1pPr>
              <a:lvl2pPr marL="742950" indent="-285750" eaLnBrk="0" hangingPunct="0">
                <a:defRPr sz="2400" baseline="-25000">
                  <a:solidFill>
                    <a:schemeClr val="tx1"/>
                  </a:solidFill>
                  <a:latin typeface="Arial" charset="0"/>
                </a:defRPr>
              </a:lvl2pPr>
              <a:lvl3pPr marL="1143000" indent="-228600" eaLnBrk="0" hangingPunct="0">
                <a:defRPr sz="2400" baseline="-25000">
                  <a:solidFill>
                    <a:schemeClr val="tx1"/>
                  </a:solidFill>
                  <a:latin typeface="Arial" charset="0"/>
                </a:defRPr>
              </a:lvl3pPr>
              <a:lvl4pPr marL="1600200" indent="-228600" eaLnBrk="0" hangingPunct="0">
                <a:defRPr sz="2400" baseline="-25000">
                  <a:solidFill>
                    <a:schemeClr val="tx1"/>
                  </a:solidFill>
                  <a:latin typeface="Arial" charset="0"/>
                </a:defRPr>
              </a:lvl4pPr>
              <a:lvl5pPr marL="2057400" indent="-228600" eaLnBrk="0" hangingPunct="0">
                <a:defRPr sz="2400" baseline="-25000">
                  <a:solidFill>
                    <a:schemeClr val="tx1"/>
                  </a:solidFill>
                  <a:latin typeface="Arial" charset="0"/>
                </a:defRPr>
              </a:lvl5pPr>
              <a:lvl6pPr marL="2514600" indent="-228600" eaLnBrk="0" fontAlgn="base" hangingPunct="0">
                <a:spcBef>
                  <a:spcPct val="0"/>
                </a:spcBef>
                <a:spcAft>
                  <a:spcPct val="0"/>
                </a:spcAft>
                <a:defRPr sz="2400" baseline="-25000">
                  <a:solidFill>
                    <a:schemeClr val="tx1"/>
                  </a:solidFill>
                  <a:latin typeface="Arial" charset="0"/>
                </a:defRPr>
              </a:lvl6pPr>
              <a:lvl7pPr marL="2971800" indent="-228600" eaLnBrk="0" fontAlgn="base" hangingPunct="0">
                <a:spcBef>
                  <a:spcPct val="0"/>
                </a:spcBef>
                <a:spcAft>
                  <a:spcPct val="0"/>
                </a:spcAft>
                <a:defRPr sz="2400" baseline="-25000">
                  <a:solidFill>
                    <a:schemeClr val="tx1"/>
                  </a:solidFill>
                  <a:latin typeface="Arial" charset="0"/>
                </a:defRPr>
              </a:lvl7pPr>
              <a:lvl8pPr marL="3429000" indent="-228600" eaLnBrk="0" fontAlgn="base" hangingPunct="0">
                <a:spcBef>
                  <a:spcPct val="0"/>
                </a:spcBef>
                <a:spcAft>
                  <a:spcPct val="0"/>
                </a:spcAft>
                <a:defRPr sz="2400" baseline="-25000">
                  <a:solidFill>
                    <a:schemeClr val="tx1"/>
                  </a:solidFill>
                  <a:latin typeface="Arial" charset="0"/>
                </a:defRPr>
              </a:lvl8pPr>
              <a:lvl9pPr marL="3886200" indent="-228600" eaLnBrk="0" fontAlgn="base" hangingPunct="0">
                <a:spcBef>
                  <a:spcPct val="0"/>
                </a:spcBef>
                <a:spcAft>
                  <a:spcPct val="0"/>
                </a:spcAft>
                <a:defRPr sz="2400" baseline="-25000">
                  <a:solidFill>
                    <a:schemeClr val="tx1"/>
                  </a:solidFill>
                  <a:latin typeface="Arial" charset="0"/>
                </a:defRPr>
              </a:lvl9pPr>
            </a:lstStyle>
            <a:p>
              <a:pPr eaLnBrk="1" hangingPunct="1">
                <a:spcBef>
                  <a:spcPct val="50000"/>
                </a:spcBef>
              </a:pPr>
              <a:r>
                <a:rPr lang="en-US" sz="1800" b="1" baseline="0" dirty="0" smtClean="0">
                  <a:solidFill>
                    <a:srgbClr val="000000"/>
                  </a:solidFill>
                  <a:latin typeface="Arial" pitchFamily="34" charset="0"/>
                  <a:cs typeface="Arial" pitchFamily="34" charset="0"/>
                </a:rPr>
                <a:t>CD127</a:t>
              </a:r>
              <a:r>
                <a:rPr lang="en-US" sz="1800" b="1" baseline="0" dirty="0" smtClean="0">
                  <a:solidFill>
                    <a:srgbClr val="FF0000"/>
                  </a:solidFill>
                  <a:latin typeface="Arial" pitchFamily="34" charset="0"/>
                  <a:cs typeface="Arial" pitchFamily="34" charset="0"/>
                </a:rPr>
                <a:t> Alexa Fluor® 647 </a:t>
              </a:r>
            </a:p>
          </p:txBody>
        </p:sp>
        <p:sp>
          <p:nvSpPr>
            <p:cNvPr id="79" name="Line 75"/>
            <p:cNvSpPr>
              <a:spLocks noChangeShapeType="1"/>
            </p:cNvSpPr>
            <p:nvPr/>
          </p:nvSpPr>
          <p:spPr bwMode="auto">
            <a:xfrm>
              <a:off x="2107740" y="5160795"/>
              <a:ext cx="751077" cy="431007"/>
            </a:xfrm>
            <a:prstGeom prst="line">
              <a:avLst/>
            </a:prstGeom>
            <a:noFill/>
            <a:ln w="28575">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000" kern="0" baseline="-25000">
                <a:solidFill>
                  <a:prstClr val="black"/>
                </a:solidFill>
                <a:latin typeface="Arial" charset="0"/>
              </a:endParaRPr>
            </a:p>
          </p:txBody>
        </p:sp>
      </p:grpSp>
      <p:sp>
        <p:nvSpPr>
          <p:cNvPr id="23" name="Content Placeholder 2"/>
          <p:cNvSpPr txBox="1">
            <a:spLocks/>
          </p:cNvSpPr>
          <p:nvPr/>
        </p:nvSpPr>
        <p:spPr>
          <a:xfrm>
            <a:off x="788499" y="2230239"/>
            <a:ext cx="8097883" cy="9904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rgbClr val="000099"/>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009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rgbClr val="00009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a:t>M</a:t>
            </a:r>
            <a:r>
              <a:rPr lang="en-US" sz="2000" b="1" dirty="0" smtClean="0"/>
              <a:t>aximize Treg resolution</a:t>
            </a:r>
            <a:r>
              <a:rPr lang="en-US" sz="2000" dirty="0" smtClean="0"/>
              <a:t> by spreading CD25 and CD127 </a:t>
            </a:r>
            <a:r>
              <a:rPr lang="en-US" sz="2000" dirty="0" err="1"/>
              <a:t>fluorochrome</a:t>
            </a:r>
            <a:r>
              <a:rPr lang="en-US" sz="2000" dirty="0"/>
              <a:t> assignment across lasers and by choosing </a:t>
            </a:r>
            <a:r>
              <a:rPr lang="en-US" sz="2000" dirty="0" err="1"/>
              <a:t>fluorochromes</a:t>
            </a:r>
            <a:r>
              <a:rPr lang="en-US" sz="2000" dirty="0"/>
              <a:t> with minimal spillover into each other.</a:t>
            </a:r>
            <a:endParaRPr lang="en-US" sz="2000" dirty="0" smtClean="0"/>
          </a:p>
          <a:p>
            <a:pPr marL="457200" lvl="1" indent="0">
              <a:buFont typeface="Arial" pitchFamily="34" charset="0"/>
              <a:buNone/>
            </a:pPr>
            <a:endParaRPr lang="en-US" sz="1400" dirty="0" smtClean="0"/>
          </a:p>
        </p:txBody>
      </p:sp>
      <p:sp>
        <p:nvSpPr>
          <p:cNvPr id="26" name="Oval 25"/>
          <p:cNvSpPr/>
          <p:nvPr/>
        </p:nvSpPr>
        <p:spPr>
          <a:xfrm>
            <a:off x="6328457" y="4643987"/>
            <a:ext cx="520578" cy="296516"/>
          </a:xfrm>
          <a:prstGeom prst="ellipse">
            <a:avLst/>
          </a:prstGeom>
          <a:noFill/>
          <a:ln>
            <a:solidFill>
              <a:schemeClr val="bg1"/>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50360" y="3251692"/>
            <a:ext cx="2031325"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Second Example</a:t>
            </a:r>
            <a:endParaRPr lang="en-US" b="1" dirty="0">
              <a:latin typeface="Arial" panose="020B0604020202020204" pitchFamily="34" charset="0"/>
              <a:cs typeface="Arial" panose="020B0604020202020204" pitchFamily="34" charset="0"/>
            </a:endParaRPr>
          </a:p>
        </p:txBody>
      </p:sp>
      <p:sp>
        <p:nvSpPr>
          <p:cNvPr id="27" name="TextBox 26"/>
          <p:cNvSpPr txBox="1"/>
          <p:nvPr/>
        </p:nvSpPr>
        <p:spPr>
          <a:xfrm>
            <a:off x="2483278" y="3251692"/>
            <a:ext cx="1774845"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Third Example</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372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par>
                          <p:cTn id="9" fill="hold">
                            <p:stCondLst>
                              <p:cond delay="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1" presetClass="exit"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3" grpId="0" build="p"/>
      <p:bldP spid="26" grpId="0" animBg="1"/>
      <p:bldP spid="2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3" descr="C:\Documents and Settings\Administrator\Local Settings\Temp\tmp220591.pn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6251" y="3464679"/>
            <a:ext cx="2502949" cy="2381457"/>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C:\Documents and Settings\Administrator\Local Settings\Temp\tmp32059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9507" y="3464679"/>
            <a:ext cx="2570607" cy="2347423"/>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C:\Documents and Settings\Administrator\Local Settings\Temp\tmp12059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487" y="3672772"/>
            <a:ext cx="2109216" cy="194281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5" descr="C:\Documents and Settings\Administrator\Local Settings\Temp\tmp02058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131" y="1375329"/>
            <a:ext cx="2049272" cy="18075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00200" y="152400"/>
            <a:ext cx="7543800" cy="1143000"/>
          </a:xfrm>
        </p:spPr>
        <p:txBody>
          <a:bodyPr>
            <a:noAutofit/>
          </a:bodyPr>
          <a:lstStyle/>
          <a:p>
            <a:r>
              <a:rPr lang="en-US" dirty="0" smtClean="0"/>
              <a:t>6-Color T-Cell Panel: Third Example</a:t>
            </a:r>
            <a:endParaRPr lang="en-US" dirty="0"/>
          </a:p>
        </p:txBody>
      </p:sp>
      <p:sp>
        <p:nvSpPr>
          <p:cNvPr id="9" name="Content Placeholder 1"/>
          <p:cNvSpPr txBox="1">
            <a:spLocks/>
          </p:cNvSpPr>
          <p:nvPr/>
        </p:nvSpPr>
        <p:spPr>
          <a:xfrm>
            <a:off x="2971800" y="1461512"/>
            <a:ext cx="3051875" cy="151066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rgbClr val="000099"/>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009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rgbClr val="00009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smtClean="0"/>
              <a:t>6-color T cell </a:t>
            </a:r>
            <a:r>
              <a:rPr lang="en-US" sz="1800" b="1" dirty="0"/>
              <a:t>p</a:t>
            </a:r>
            <a:r>
              <a:rPr lang="en-US" sz="1800" b="1" dirty="0" smtClean="0"/>
              <a:t>anel  </a:t>
            </a:r>
            <a:r>
              <a:rPr lang="en-US" sz="1800" b="1" dirty="0"/>
              <a:t>o</a:t>
            </a:r>
            <a:r>
              <a:rPr lang="en-US" sz="1800" b="1" dirty="0" smtClean="0"/>
              <a:t>ptimizing reagent selection to minimize spread due to fluorescence spillover</a:t>
            </a:r>
            <a:endParaRPr lang="en-US" sz="1800" b="1" dirty="0"/>
          </a:p>
        </p:txBody>
      </p:sp>
      <p:sp>
        <p:nvSpPr>
          <p:cNvPr id="17" name="TextBox 16"/>
          <p:cNvSpPr txBox="1"/>
          <p:nvPr/>
        </p:nvSpPr>
        <p:spPr>
          <a:xfrm>
            <a:off x="5687502" y="1476753"/>
            <a:ext cx="3104708" cy="1569660"/>
          </a:xfrm>
          <a:prstGeom prst="rect">
            <a:avLst/>
          </a:prstGeom>
          <a:noFill/>
        </p:spPr>
        <p:txBody>
          <a:bodyPr wrap="square" rtlCol="0">
            <a:spAutoFit/>
          </a:bodyPr>
          <a:lstStyle/>
          <a:p>
            <a:pPr>
              <a:tabLst>
                <a:tab pos="1719263" algn="l"/>
              </a:tabLst>
            </a:pPr>
            <a:r>
              <a:rPr lang="en-US" sz="1600" b="1" dirty="0">
                <a:solidFill>
                  <a:srgbClr val="000099"/>
                </a:solidFill>
                <a:latin typeface="Arial" pitchFamily="34" charset="0"/>
                <a:cs typeface="Arial" pitchFamily="34" charset="0"/>
              </a:rPr>
              <a:t>FITC	CD3</a:t>
            </a:r>
          </a:p>
          <a:p>
            <a:pPr>
              <a:tabLst>
                <a:tab pos="1719263" algn="l"/>
              </a:tabLst>
            </a:pPr>
            <a:r>
              <a:rPr lang="en-US" sz="1600" b="1" dirty="0">
                <a:solidFill>
                  <a:srgbClr val="000099"/>
                </a:solidFill>
                <a:latin typeface="Arial" pitchFamily="34" charset="0"/>
                <a:cs typeface="Arial" pitchFamily="34" charset="0"/>
              </a:rPr>
              <a:t>PE	CD25</a:t>
            </a:r>
          </a:p>
          <a:p>
            <a:pPr>
              <a:tabLst>
                <a:tab pos="1719263" algn="l"/>
              </a:tabLst>
            </a:pPr>
            <a:r>
              <a:rPr lang="en-US" sz="1600" b="1" dirty="0">
                <a:solidFill>
                  <a:srgbClr val="000099"/>
                </a:solidFill>
                <a:latin typeface="Arial" pitchFamily="34" charset="0"/>
                <a:cs typeface="Arial" pitchFamily="34" charset="0"/>
              </a:rPr>
              <a:t>PerCP-Cy5.5	CD8</a:t>
            </a:r>
          </a:p>
          <a:p>
            <a:pPr>
              <a:tabLst>
                <a:tab pos="1719263" algn="l"/>
              </a:tabLst>
            </a:pPr>
            <a:r>
              <a:rPr lang="en-US" sz="1600" b="1" dirty="0">
                <a:solidFill>
                  <a:srgbClr val="000099"/>
                </a:solidFill>
                <a:latin typeface="Arial" pitchFamily="34" charset="0"/>
                <a:cs typeface="Arial" pitchFamily="34" charset="0"/>
              </a:rPr>
              <a:t>PE-Cy7	CD45RA</a:t>
            </a:r>
          </a:p>
          <a:p>
            <a:pPr>
              <a:tabLst>
                <a:tab pos="1719263" algn="l"/>
              </a:tabLst>
            </a:pPr>
            <a:r>
              <a:rPr lang="en-US" sz="1600" b="1" dirty="0" smtClean="0">
                <a:solidFill>
                  <a:srgbClr val="000099"/>
                </a:solidFill>
                <a:latin typeface="Arial" pitchFamily="34" charset="0"/>
                <a:cs typeface="Arial" pitchFamily="34" charset="0"/>
              </a:rPr>
              <a:t>Alexa Fluor® 647</a:t>
            </a:r>
            <a:r>
              <a:rPr lang="en-US" sz="1600" b="1" dirty="0">
                <a:solidFill>
                  <a:srgbClr val="000099"/>
                </a:solidFill>
                <a:latin typeface="Arial" pitchFamily="34" charset="0"/>
                <a:cs typeface="Arial" pitchFamily="34" charset="0"/>
              </a:rPr>
              <a:t>	CD127</a:t>
            </a:r>
          </a:p>
          <a:p>
            <a:pPr>
              <a:tabLst>
                <a:tab pos="1719263" algn="l"/>
              </a:tabLst>
            </a:pPr>
            <a:r>
              <a:rPr lang="en-US" sz="1600" b="1" dirty="0">
                <a:solidFill>
                  <a:srgbClr val="000099"/>
                </a:solidFill>
                <a:latin typeface="Arial" pitchFamily="34" charset="0"/>
                <a:cs typeface="Arial" pitchFamily="34" charset="0"/>
              </a:rPr>
              <a:t>APC-Cy7	CD4</a:t>
            </a:r>
          </a:p>
        </p:txBody>
      </p:sp>
      <p:sp>
        <p:nvSpPr>
          <p:cNvPr id="5" name="Rectangle 4"/>
          <p:cNvSpPr/>
          <p:nvPr/>
        </p:nvSpPr>
        <p:spPr>
          <a:xfrm>
            <a:off x="1600200" y="2581275"/>
            <a:ext cx="533400" cy="381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p:nvSpPr>
        <p:spPr>
          <a:xfrm>
            <a:off x="1153130" y="3079184"/>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p:nvSpPr>
        <p:spPr>
          <a:xfrm>
            <a:off x="4235020" y="5676607"/>
            <a:ext cx="927087" cy="155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35" name="Rectangle 34"/>
          <p:cNvSpPr/>
          <p:nvPr/>
        </p:nvSpPr>
        <p:spPr>
          <a:xfrm rot="16200000">
            <a:off x="100776" y="2140645"/>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p:nvSpPr>
        <p:spPr>
          <a:xfrm rot="16200000">
            <a:off x="2600960" y="2200275"/>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p:nvSpPr>
        <p:spPr>
          <a:xfrm rot="16200000">
            <a:off x="2947227" y="4562475"/>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p:nvSpPr>
        <p:spPr>
          <a:xfrm>
            <a:off x="7238959" y="5702051"/>
            <a:ext cx="927087" cy="155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37" name="Rectangle 36"/>
          <p:cNvSpPr/>
          <p:nvPr/>
        </p:nvSpPr>
        <p:spPr>
          <a:xfrm rot="16200000">
            <a:off x="6000640" y="4496435"/>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4" name="Straight Arrow Connector 23"/>
          <p:cNvCxnSpPr/>
          <p:nvPr/>
        </p:nvCxnSpPr>
        <p:spPr>
          <a:xfrm>
            <a:off x="2133600" y="4900407"/>
            <a:ext cx="1637030" cy="0"/>
          </a:xfrm>
          <a:prstGeom prst="straightConnector1">
            <a:avLst/>
          </a:prstGeom>
          <a:ln w="28575">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rot="16200000">
            <a:off x="155504" y="2031628"/>
            <a:ext cx="524503" cy="369332"/>
          </a:xfrm>
          <a:prstGeom prst="rect">
            <a:avLst/>
          </a:prstGeom>
          <a:noFill/>
        </p:spPr>
        <p:txBody>
          <a:bodyPr wrap="none" rtlCol="0">
            <a:spAutoFit/>
          </a:bodyPr>
          <a:lstStyle/>
          <a:p>
            <a:pPr>
              <a:defRPr/>
            </a:pPr>
            <a:r>
              <a:rPr lang="en-US" b="1" kern="0" dirty="0">
                <a:solidFill>
                  <a:sysClr val="windowText" lastClr="000000"/>
                </a:solidFill>
              </a:rPr>
              <a:t>SSC</a:t>
            </a:r>
          </a:p>
        </p:txBody>
      </p:sp>
      <p:sp>
        <p:nvSpPr>
          <p:cNvPr id="43" name="TextBox 42"/>
          <p:cNvSpPr txBox="1"/>
          <p:nvPr/>
        </p:nvSpPr>
        <p:spPr>
          <a:xfrm>
            <a:off x="1030863" y="3094797"/>
            <a:ext cx="1106393" cy="338554"/>
          </a:xfrm>
          <a:prstGeom prst="rect">
            <a:avLst/>
          </a:prstGeom>
          <a:noFill/>
        </p:spPr>
        <p:txBody>
          <a:bodyPr wrap="none" rtlCol="0">
            <a:spAutoFit/>
          </a:bodyPr>
          <a:lstStyle/>
          <a:p>
            <a:pPr>
              <a:defRPr/>
            </a:pPr>
            <a:r>
              <a:rPr lang="en-US" sz="1600" b="1" kern="0" dirty="0">
                <a:solidFill>
                  <a:srgbClr val="008A3E"/>
                </a:solidFill>
                <a:latin typeface="Arial" pitchFamily="34" charset="0"/>
                <a:cs typeface="Arial" pitchFamily="34" charset="0"/>
              </a:rPr>
              <a:t>CD3 FITC</a:t>
            </a:r>
            <a:endParaRPr lang="en-US" sz="1600" b="1" kern="0" dirty="0">
              <a:solidFill>
                <a:srgbClr val="008A3E"/>
              </a:solidFill>
            </a:endParaRPr>
          </a:p>
        </p:txBody>
      </p:sp>
      <p:sp>
        <p:nvSpPr>
          <p:cNvPr id="48" name="Oval 47"/>
          <p:cNvSpPr/>
          <p:nvPr/>
        </p:nvSpPr>
        <p:spPr>
          <a:xfrm rot="1550338">
            <a:off x="7679049" y="4661968"/>
            <a:ext cx="662071" cy="697117"/>
          </a:xfrm>
          <a:prstGeom prst="ellipse">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p:nvSpPr>
        <p:spPr>
          <a:xfrm>
            <a:off x="1759621" y="4644591"/>
            <a:ext cx="397565" cy="7239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p:nvSpPr>
        <p:spPr>
          <a:xfrm>
            <a:off x="1146704" y="5493860"/>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39" name="Rectangle 38"/>
          <p:cNvSpPr/>
          <p:nvPr/>
        </p:nvSpPr>
        <p:spPr>
          <a:xfrm rot="16200000">
            <a:off x="31312" y="4583519"/>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Box 43"/>
          <p:cNvSpPr txBox="1"/>
          <p:nvPr/>
        </p:nvSpPr>
        <p:spPr>
          <a:xfrm>
            <a:off x="3999453" y="5607108"/>
            <a:ext cx="1037463" cy="338554"/>
          </a:xfrm>
          <a:prstGeom prst="rect">
            <a:avLst/>
          </a:prstGeom>
          <a:noFill/>
        </p:spPr>
        <p:txBody>
          <a:bodyPr wrap="none" rtlCol="0">
            <a:spAutoFit/>
          </a:bodyPr>
          <a:lstStyle/>
          <a:p>
            <a:pPr>
              <a:defRPr/>
            </a:pPr>
            <a:r>
              <a:rPr lang="en-US" sz="1600" b="1" kern="0" dirty="0">
                <a:solidFill>
                  <a:srgbClr val="C89800"/>
                </a:solidFill>
                <a:latin typeface="Arial" pitchFamily="34" charset="0"/>
                <a:cs typeface="Arial" pitchFamily="34" charset="0"/>
              </a:rPr>
              <a:t>CD25 PE</a:t>
            </a:r>
          </a:p>
        </p:txBody>
      </p:sp>
      <p:sp>
        <p:nvSpPr>
          <p:cNvPr id="45" name="TextBox 44"/>
          <p:cNvSpPr txBox="1"/>
          <p:nvPr/>
        </p:nvSpPr>
        <p:spPr>
          <a:xfrm rot="16200000">
            <a:off x="-599697" y="4475585"/>
            <a:ext cx="1880643" cy="338554"/>
          </a:xfrm>
          <a:prstGeom prst="rect">
            <a:avLst/>
          </a:prstGeom>
          <a:noFill/>
        </p:spPr>
        <p:txBody>
          <a:bodyPr wrap="none" rtlCol="0">
            <a:spAutoFit/>
          </a:bodyPr>
          <a:lstStyle/>
          <a:p>
            <a:r>
              <a:rPr lang="en-US" sz="1600" b="1" kern="0" dirty="0">
                <a:solidFill>
                  <a:srgbClr val="9E0000"/>
                </a:solidFill>
                <a:latin typeface="Arial" pitchFamily="34" charset="0"/>
                <a:cs typeface="Arial" pitchFamily="34" charset="0"/>
              </a:rPr>
              <a:t>CD8 PerCP-Cy5.5</a:t>
            </a:r>
          </a:p>
        </p:txBody>
      </p:sp>
      <p:cxnSp>
        <p:nvCxnSpPr>
          <p:cNvPr id="22" name="Straight Arrow Connector 21"/>
          <p:cNvCxnSpPr/>
          <p:nvPr/>
        </p:nvCxnSpPr>
        <p:spPr>
          <a:xfrm>
            <a:off x="1981200" y="2962275"/>
            <a:ext cx="0" cy="914400"/>
          </a:xfrm>
          <a:prstGeom prst="straightConnector1">
            <a:avLst/>
          </a:prstGeom>
          <a:ln w="28575">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669625" y="5500068"/>
            <a:ext cx="1526380" cy="338554"/>
          </a:xfrm>
          <a:prstGeom prst="rect">
            <a:avLst/>
          </a:prstGeom>
          <a:noFill/>
        </p:spPr>
        <p:txBody>
          <a:bodyPr wrap="none" rtlCol="0">
            <a:spAutoFit/>
          </a:bodyPr>
          <a:lstStyle/>
          <a:p>
            <a:pPr>
              <a:defRPr/>
            </a:pPr>
            <a:r>
              <a:rPr lang="en-US" sz="1600" b="1" kern="0" dirty="0">
                <a:solidFill>
                  <a:srgbClr val="740000"/>
                </a:solidFill>
                <a:latin typeface="Arial" pitchFamily="34" charset="0"/>
                <a:cs typeface="Arial" pitchFamily="34" charset="0"/>
              </a:rPr>
              <a:t>CD4 APC-Cy7</a:t>
            </a:r>
          </a:p>
        </p:txBody>
      </p:sp>
      <p:sp>
        <p:nvSpPr>
          <p:cNvPr id="63" name="TextBox 62"/>
          <p:cNvSpPr txBox="1"/>
          <p:nvPr/>
        </p:nvSpPr>
        <p:spPr>
          <a:xfrm rot="16200000">
            <a:off x="2347232" y="4494353"/>
            <a:ext cx="1776448" cy="338554"/>
          </a:xfrm>
          <a:prstGeom prst="rect">
            <a:avLst/>
          </a:prstGeom>
          <a:noFill/>
        </p:spPr>
        <p:txBody>
          <a:bodyPr wrap="none" rtlCol="0">
            <a:spAutoFit/>
          </a:bodyPr>
          <a:lstStyle/>
          <a:p>
            <a:r>
              <a:rPr lang="en-US" sz="1600" b="1" kern="0" dirty="0">
                <a:solidFill>
                  <a:srgbClr val="740000"/>
                </a:solidFill>
                <a:latin typeface="Arial" pitchFamily="34" charset="0"/>
                <a:cs typeface="Arial" pitchFamily="34" charset="0"/>
              </a:rPr>
              <a:t>CD45RA PE-Cy7</a:t>
            </a:r>
          </a:p>
        </p:txBody>
      </p:sp>
      <p:sp>
        <p:nvSpPr>
          <p:cNvPr id="56" name="TextBox 55"/>
          <p:cNvSpPr txBox="1"/>
          <p:nvPr/>
        </p:nvSpPr>
        <p:spPr>
          <a:xfrm>
            <a:off x="7209198" y="5635526"/>
            <a:ext cx="1037463" cy="338554"/>
          </a:xfrm>
          <a:prstGeom prst="rect">
            <a:avLst/>
          </a:prstGeom>
          <a:noFill/>
        </p:spPr>
        <p:txBody>
          <a:bodyPr wrap="none" rtlCol="0">
            <a:spAutoFit/>
          </a:bodyPr>
          <a:lstStyle/>
          <a:p>
            <a:pPr>
              <a:defRPr/>
            </a:pPr>
            <a:r>
              <a:rPr lang="en-US" sz="1600" b="1" kern="0" dirty="0">
                <a:solidFill>
                  <a:srgbClr val="C89800"/>
                </a:solidFill>
                <a:latin typeface="Arial" pitchFamily="34" charset="0"/>
                <a:cs typeface="Arial" pitchFamily="34" charset="0"/>
              </a:rPr>
              <a:t>CD25 PE</a:t>
            </a:r>
          </a:p>
        </p:txBody>
      </p:sp>
      <p:sp>
        <p:nvSpPr>
          <p:cNvPr id="41" name="TextBox 40"/>
          <p:cNvSpPr txBox="1"/>
          <p:nvPr/>
        </p:nvSpPr>
        <p:spPr>
          <a:xfrm>
            <a:off x="0" y="5942044"/>
            <a:ext cx="4038600" cy="276999"/>
          </a:xfrm>
          <a:prstGeom prst="rect">
            <a:avLst/>
          </a:prstGeom>
          <a:noFill/>
        </p:spPr>
        <p:txBody>
          <a:bodyPr wrap="square" rtlCol="0">
            <a:spAutoFit/>
          </a:bodyPr>
          <a:lstStyle/>
          <a:p>
            <a:r>
              <a:rPr lang="en-US" sz="1200" dirty="0"/>
              <a:t>Data acquired on a BD </a:t>
            </a:r>
            <a:r>
              <a:rPr lang="en-US" sz="1200" dirty="0" err="1" smtClean="0"/>
              <a:t>FACSCanto</a:t>
            </a:r>
            <a:r>
              <a:rPr lang="en-US" sz="1200" dirty="0" smtClean="0"/>
              <a:t> </a:t>
            </a:r>
            <a:r>
              <a:rPr lang="en-US" sz="1200" dirty="0"/>
              <a:t>II flow </a:t>
            </a:r>
            <a:r>
              <a:rPr lang="en-US" sz="1200" dirty="0" smtClean="0"/>
              <a:t>cytometer</a:t>
            </a:r>
            <a:endParaRPr lang="en-US" sz="1200" dirty="0"/>
          </a:p>
        </p:txBody>
      </p:sp>
      <p:sp>
        <p:nvSpPr>
          <p:cNvPr id="32" name="TextBox 31"/>
          <p:cNvSpPr txBox="1"/>
          <p:nvPr/>
        </p:nvSpPr>
        <p:spPr>
          <a:xfrm rot="16200000">
            <a:off x="5267320" y="4507489"/>
            <a:ext cx="2214068" cy="307777"/>
          </a:xfrm>
          <a:prstGeom prst="rect">
            <a:avLst/>
          </a:prstGeom>
          <a:noFill/>
        </p:spPr>
        <p:txBody>
          <a:bodyPr wrap="none" rtlCol="0">
            <a:spAutoFit/>
          </a:bodyPr>
          <a:lstStyle/>
          <a:p>
            <a:r>
              <a:rPr lang="en-US" sz="1400" b="1" kern="0" dirty="0">
                <a:solidFill>
                  <a:srgbClr val="FF0000"/>
                </a:solidFill>
                <a:latin typeface="Arial" pitchFamily="34" charset="0"/>
                <a:cs typeface="Arial" pitchFamily="34" charset="0"/>
              </a:rPr>
              <a:t>CD127 </a:t>
            </a:r>
            <a:r>
              <a:rPr lang="en-US" sz="1400" b="1" kern="0" dirty="0" smtClean="0">
                <a:solidFill>
                  <a:srgbClr val="FF0000"/>
                </a:solidFill>
                <a:latin typeface="Arial" pitchFamily="34" charset="0"/>
                <a:cs typeface="Arial" pitchFamily="34" charset="0"/>
              </a:rPr>
              <a:t>Alexa Fluor</a:t>
            </a:r>
            <a:r>
              <a:rPr lang="en-US" sz="1000" b="1" kern="0" dirty="0" smtClean="0">
                <a:solidFill>
                  <a:srgbClr val="FF0000"/>
                </a:solidFill>
                <a:latin typeface="Arial" pitchFamily="34" charset="0"/>
                <a:cs typeface="Arial" pitchFamily="34" charset="0"/>
              </a:rPr>
              <a:t>®</a:t>
            </a:r>
            <a:r>
              <a:rPr lang="en-US" sz="1400" b="1" kern="0" dirty="0" smtClean="0">
                <a:solidFill>
                  <a:srgbClr val="FF0000"/>
                </a:solidFill>
                <a:latin typeface="Arial" pitchFamily="34" charset="0"/>
                <a:cs typeface="Arial" pitchFamily="34" charset="0"/>
              </a:rPr>
              <a:t> 647</a:t>
            </a:r>
            <a:endParaRPr lang="en-US" sz="1400" b="1" kern="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5537219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713" y="4094900"/>
            <a:ext cx="2028776" cy="1912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1657998" y="200025"/>
            <a:ext cx="7486002" cy="1143000"/>
          </a:xfrm>
        </p:spPr>
        <p:txBody>
          <a:bodyPr>
            <a:noAutofit/>
          </a:bodyPr>
          <a:lstStyle/>
          <a:p>
            <a:r>
              <a:rPr lang="en-US" sz="3600" dirty="0" smtClean="0"/>
              <a:t>Comparison:</a:t>
            </a:r>
            <a:br>
              <a:rPr lang="en-US" sz="3600" dirty="0" smtClean="0"/>
            </a:br>
            <a:r>
              <a:rPr lang="en-US" sz="3600" dirty="0" smtClean="0"/>
              <a:t>Second vs Third Example</a:t>
            </a:r>
            <a:endParaRPr lang="en-US" sz="3600" dirty="0"/>
          </a:p>
        </p:txBody>
      </p:sp>
      <p:sp>
        <p:nvSpPr>
          <p:cNvPr id="4" name="TextBox 3"/>
          <p:cNvSpPr txBox="1"/>
          <p:nvPr/>
        </p:nvSpPr>
        <p:spPr>
          <a:xfrm>
            <a:off x="406728" y="1363461"/>
            <a:ext cx="2238113" cy="400110"/>
          </a:xfrm>
          <a:prstGeom prst="rect">
            <a:avLst/>
          </a:prstGeom>
          <a:noFill/>
        </p:spPr>
        <p:txBody>
          <a:bodyPr wrap="none" rtlCol="0">
            <a:spAutoFit/>
          </a:bodyPr>
          <a:lstStyle/>
          <a:p>
            <a:r>
              <a:rPr lang="en-US" sz="2000" b="1" dirty="0" smtClean="0">
                <a:solidFill>
                  <a:srgbClr val="000099"/>
                </a:solidFill>
                <a:latin typeface="Arial" pitchFamily="34" charset="0"/>
                <a:cs typeface="Arial" pitchFamily="34" charset="0"/>
              </a:rPr>
              <a:t>Second Example</a:t>
            </a:r>
            <a:endParaRPr lang="en-US" sz="2000" b="1" dirty="0">
              <a:solidFill>
                <a:srgbClr val="000099"/>
              </a:solidFill>
              <a:latin typeface="Arial" pitchFamily="34" charset="0"/>
              <a:cs typeface="Arial" pitchFamily="34" charset="0"/>
            </a:endParaRPr>
          </a:p>
        </p:txBody>
      </p:sp>
      <p:sp>
        <p:nvSpPr>
          <p:cNvPr id="5" name="TextBox 4"/>
          <p:cNvSpPr txBox="1"/>
          <p:nvPr/>
        </p:nvSpPr>
        <p:spPr>
          <a:xfrm>
            <a:off x="415570" y="3707397"/>
            <a:ext cx="1951175" cy="400110"/>
          </a:xfrm>
          <a:prstGeom prst="rect">
            <a:avLst/>
          </a:prstGeom>
          <a:noFill/>
        </p:spPr>
        <p:txBody>
          <a:bodyPr wrap="none" rtlCol="0">
            <a:spAutoFit/>
          </a:bodyPr>
          <a:lstStyle/>
          <a:p>
            <a:r>
              <a:rPr lang="en-US" sz="2000" b="1" dirty="0" smtClean="0">
                <a:solidFill>
                  <a:srgbClr val="000099"/>
                </a:solidFill>
                <a:latin typeface="Arial" pitchFamily="34" charset="0"/>
                <a:cs typeface="Arial" pitchFamily="34" charset="0"/>
              </a:rPr>
              <a:t>Third Example</a:t>
            </a:r>
            <a:endParaRPr lang="en-US" sz="2000" b="1" dirty="0">
              <a:solidFill>
                <a:srgbClr val="000099"/>
              </a:solidFill>
              <a:latin typeface="Arial" pitchFamily="34" charset="0"/>
              <a:cs typeface="Arial" pitchFamily="34" charset="0"/>
            </a:endParaRPr>
          </a:p>
        </p:txBody>
      </p:sp>
      <p:pic>
        <p:nvPicPr>
          <p:cNvPr id="13" name="Picture 2" descr="C:\Documents and Settings\Administrator\Local Settings\Temp\tmp320600.pn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5624" y="1698673"/>
            <a:ext cx="2011680" cy="20116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Administrator\Local Settings\Temp\tmp320592.png"/>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7969" y="4051144"/>
            <a:ext cx="2011680" cy="2011680"/>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1"/>
          <p:cNvSpPr>
            <a:spLocks noGrp="1"/>
          </p:cNvSpPr>
          <p:nvPr>
            <p:ph idx="1"/>
          </p:nvPr>
        </p:nvSpPr>
        <p:spPr>
          <a:xfrm>
            <a:off x="5992013" y="2218277"/>
            <a:ext cx="2971800" cy="3508693"/>
          </a:xfrm>
        </p:spPr>
        <p:txBody>
          <a:bodyPr vert="horz" lIns="91440" tIns="45720" rIns="91440" bIns="45720" rtlCol="0">
            <a:noAutofit/>
          </a:bodyPr>
          <a:lstStyle/>
          <a:p>
            <a:r>
              <a:rPr lang="en-US" sz="2000" dirty="0" smtClean="0"/>
              <a:t>Resolution </a:t>
            </a:r>
            <a:r>
              <a:rPr lang="en-US" sz="2000" dirty="0"/>
              <a:t>of both CD127 and CD25 </a:t>
            </a:r>
            <a:r>
              <a:rPr lang="en-US" sz="2000" dirty="0" smtClean="0"/>
              <a:t>were improved </a:t>
            </a:r>
            <a:r>
              <a:rPr lang="en-US" sz="2000" dirty="0"/>
              <a:t>in </a:t>
            </a:r>
            <a:r>
              <a:rPr lang="en-US" sz="2000" dirty="0" smtClean="0"/>
              <a:t>the third example</a:t>
            </a:r>
          </a:p>
          <a:p>
            <a:endParaRPr lang="en-US" sz="2000" dirty="0"/>
          </a:p>
          <a:p>
            <a:r>
              <a:rPr lang="en-US" sz="2000" dirty="0" smtClean="0"/>
              <a:t>Drawing </a:t>
            </a:r>
            <a:r>
              <a:rPr lang="en-US" sz="2000" dirty="0"/>
              <a:t>a gate around the Treg </a:t>
            </a:r>
            <a:r>
              <a:rPr lang="en-US" sz="2000" dirty="0" smtClean="0"/>
              <a:t>population is simple in the third example</a:t>
            </a:r>
            <a:endParaRPr lang="en-US" sz="2000" dirty="0"/>
          </a:p>
          <a:p>
            <a:endParaRPr lang="en-US" sz="2000" dirty="0"/>
          </a:p>
        </p:txBody>
      </p:sp>
      <p:pic>
        <p:nvPicPr>
          <p:cNvPr id="12" name="Picture 7" descr="C:\Documents and Settings\Administrator\Local Settings\Temp\tmp220577.png"/>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7779" y="1698673"/>
            <a:ext cx="2011680" cy="201168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1885577" y="3590333"/>
            <a:ext cx="927087" cy="155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21" name="Rectangle 20"/>
          <p:cNvSpPr/>
          <p:nvPr/>
        </p:nvSpPr>
        <p:spPr>
          <a:xfrm rot="16200000">
            <a:off x="919201" y="2605516"/>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22" name="TextBox 21"/>
          <p:cNvSpPr txBox="1"/>
          <p:nvPr/>
        </p:nvSpPr>
        <p:spPr>
          <a:xfrm rot="16200000">
            <a:off x="374410" y="2448172"/>
            <a:ext cx="1665430" cy="338554"/>
          </a:xfrm>
          <a:prstGeom prst="rect">
            <a:avLst/>
          </a:prstGeom>
          <a:noFill/>
        </p:spPr>
        <p:txBody>
          <a:bodyPr wrap="square" rtlCol="0">
            <a:spAutoFit/>
          </a:bodyPr>
          <a:lstStyle/>
          <a:p>
            <a:pPr algn="ctr"/>
            <a:r>
              <a:rPr lang="en-US" sz="1600" b="1" kern="0" dirty="0" smtClean="0">
                <a:solidFill>
                  <a:srgbClr val="740000"/>
                </a:solidFill>
                <a:latin typeface="Arial" pitchFamily="34" charset="0"/>
                <a:cs typeface="Arial" pitchFamily="34" charset="0"/>
              </a:rPr>
              <a:t>CD127 PE-Cy7</a:t>
            </a:r>
            <a:endParaRPr lang="en-US" sz="1600" b="1" kern="0" dirty="0">
              <a:solidFill>
                <a:srgbClr val="740000"/>
              </a:solidFill>
              <a:latin typeface="Arial" pitchFamily="34" charset="0"/>
              <a:cs typeface="Arial" pitchFamily="34" charset="0"/>
            </a:endParaRPr>
          </a:p>
        </p:txBody>
      </p:sp>
      <p:sp>
        <p:nvSpPr>
          <p:cNvPr id="23" name="Oval 22"/>
          <p:cNvSpPr/>
          <p:nvPr/>
        </p:nvSpPr>
        <p:spPr>
          <a:xfrm rot="1966032">
            <a:off x="2430111" y="2565493"/>
            <a:ext cx="431253" cy="626341"/>
          </a:xfrm>
          <a:prstGeom prst="ellipse">
            <a:avLst/>
          </a:prstGeom>
          <a:noFill/>
          <a:ln>
            <a:solidFill>
              <a:srgbClr val="008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36" name="Rectangle 35"/>
          <p:cNvSpPr/>
          <p:nvPr/>
        </p:nvSpPr>
        <p:spPr>
          <a:xfrm rot="16200000">
            <a:off x="914349" y="4978028"/>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grpSp>
        <p:nvGrpSpPr>
          <p:cNvPr id="41" name="Group 40"/>
          <p:cNvGrpSpPr/>
          <p:nvPr/>
        </p:nvGrpSpPr>
        <p:grpSpPr>
          <a:xfrm>
            <a:off x="1600200" y="3493135"/>
            <a:ext cx="1600200" cy="338554"/>
            <a:chOff x="1459001" y="5812525"/>
            <a:chExt cx="1721079" cy="338554"/>
          </a:xfrm>
          <a:noFill/>
        </p:grpSpPr>
        <p:sp>
          <p:nvSpPr>
            <p:cNvPr id="42" name="Rectangle 41"/>
            <p:cNvSpPr/>
            <p:nvPr/>
          </p:nvSpPr>
          <p:spPr>
            <a:xfrm>
              <a:off x="1831891" y="5897137"/>
              <a:ext cx="927087" cy="15581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43" name="TextBox 42"/>
            <p:cNvSpPr txBox="1"/>
            <p:nvPr/>
          </p:nvSpPr>
          <p:spPr>
            <a:xfrm>
              <a:off x="1459001" y="5812525"/>
              <a:ext cx="1721079" cy="338554"/>
            </a:xfrm>
            <a:prstGeom prst="rect">
              <a:avLst/>
            </a:prstGeom>
            <a:grpFill/>
          </p:spPr>
          <p:txBody>
            <a:bodyPr wrap="square" rtlCol="0">
              <a:spAutoFit/>
            </a:bodyPr>
            <a:lstStyle/>
            <a:p>
              <a:pPr algn="ctr">
                <a:defRPr/>
              </a:pPr>
              <a:r>
                <a:rPr lang="en-US" sz="1600" b="1" kern="0" dirty="0">
                  <a:solidFill>
                    <a:srgbClr val="C89800"/>
                  </a:solidFill>
                  <a:latin typeface="Arial" pitchFamily="34" charset="0"/>
                  <a:cs typeface="Arial" pitchFamily="34" charset="0"/>
                </a:rPr>
                <a:t>CD25 PE</a:t>
              </a:r>
            </a:p>
          </p:txBody>
        </p:sp>
      </p:grpSp>
      <p:sp>
        <p:nvSpPr>
          <p:cNvPr id="47" name="Rectangle 46"/>
          <p:cNvSpPr/>
          <p:nvPr/>
        </p:nvSpPr>
        <p:spPr>
          <a:xfrm>
            <a:off x="4312103" y="3600493"/>
            <a:ext cx="927087" cy="155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grpSp>
        <p:nvGrpSpPr>
          <p:cNvPr id="48" name="Group 47"/>
          <p:cNvGrpSpPr/>
          <p:nvPr/>
        </p:nvGrpSpPr>
        <p:grpSpPr>
          <a:xfrm>
            <a:off x="3964110" y="3493770"/>
            <a:ext cx="1713194" cy="338554"/>
            <a:chOff x="1517264" y="5803000"/>
            <a:chExt cx="1713194" cy="338554"/>
          </a:xfrm>
          <a:noFill/>
        </p:grpSpPr>
        <p:sp>
          <p:nvSpPr>
            <p:cNvPr id="49" name="Rectangle 48"/>
            <p:cNvSpPr/>
            <p:nvPr/>
          </p:nvSpPr>
          <p:spPr>
            <a:xfrm>
              <a:off x="1831891" y="5897137"/>
              <a:ext cx="927087" cy="15581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50" name="TextBox 49"/>
            <p:cNvSpPr txBox="1"/>
            <p:nvPr/>
          </p:nvSpPr>
          <p:spPr>
            <a:xfrm>
              <a:off x="1517264" y="5803000"/>
              <a:ext cx="1713194" cy="338554"/>
            </a:xfrm>
            <a:prstGeom prst="rect">
              <a:avLst/>
            </a:prstGeom>
            <a:grpFill/>
          </p:spPr>
          <p:txBody>
            <a:bodyPr wrap="square" rtlCol="0">
              <a:spAutoFit/>
            </a:bodyPr>
            <a:lstStyle/>
            <a:p>
              <a:pPr algn="ctr">
                <a:defRPr/>
              </a:pPr>
              <a:r>
                <a:rPr lang="en-US" sz="1600" b="1" kern="0" dirty="0">
                  <a:solidFill>
                    <a:srgbClr val="C89800"/>
                  </a:solidFill>
                  <a:latin typeface="Arial" pitchFamily="34" charset="0"/>
                  <a:cs typeface="Arial" pitchFamily="34" charset="0"/>
                </a:rPr>
                <a:t>CD25 PE</a:t>
              </a:r>
            </a:p>
          </p:txBody>
        </p:sp>
      </p:grpSp>
      <p:sp>
        <p:nvSpPr>
          <p:cNvPr id="51" name="Rectangle 50"/>
          <p:cNvSpPr/>
          <p:nvPr/>
        </p:nvSpPr>
        <p:spPr>
          <a:xfrm>
            <a:off x="4381567" y="5954636"/>
            <a:ext cx="927087" cy="155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grpSp>
        <p:nvGrpSpPr>
          <p:cNvPr id="52" name="Group 51"/>
          <p:cNvGrpSpPr/>
          <p:nvPr/>
        </p:nvGrpSpPr>
        <p:grpSpPr>
          <a:xfrm>
            <a:off x="3937570" y="5857438"/>
            <a:ext cx="1636994" cy="338554"/>
            <a:chOff x="1524000" y="5812525"/>
            <a:chExt cx="1636994" cy="338554"/>
          </a:xfrm>
          <a:noFill/>
        </p:grpSpPr>
        <p:sp>
          <p:nvSpPr>
            <p:cNvPr id="53" name="Rectangle 52"/>
            <p:cNvSpPr/>
            <p:nvPr/>
          </p:nvSpPr>
          <p:spPr>
            <a:xfrm>
              <a:off x="1831891" y="5897137"/>
              <a:ext cx="927087" cy="15581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54" name="TextBox 53"/>
            <p:cNvSpPr txBox="1"/>
            <p:nvPr/>
          </p:nvSpPr>
          <p:spPr>
            <a:xfrm>
              <a:off x="1524000" y="5812525"/>
              <a:ext cx="1636994" cy="338554"/>
            </a:xfrm>
            <a:prstGeom prst="rect">
              <a:avLst/>
            </a:prstGeom>
            <a:grpFill/>
          </p:spPr>
          <p:txBody>
            <a:bodyPr wrap="square" rtlCol="0">
              <a:spAutoFit/>
            </a:bodyPr>
            <a:lstStyle/>
            <a:p>
              <a:pPr algn="ctr">
                <a:defRPr/>
              </a:pPr>
              <a:r>
                <a:rPr lang="en-US" sz="1600" b="1" kern="0" dirty="0">
                  <a:solidFill>
                    <a:srgbClr val="C89800"/>
                  </a:solidFill>
                  <a:latin typeface="Arial" pitchFamily="34" charset="0"/>
                  <a:cs typeface="Arial" pitchFamily="34" charset="0"/>
                </a:rPr>
                <a:t>CD25 PE</a:t>
              </a:r>
            </a:p>
          </p:txBody>
        </p:sp>
      </p:grpSp>
      <p:sp>
        <p:nvSpPr>
          <p:cNvPr id="55" name="Oval 54"/>
          <p:cNvSpPr/>
          <p:nvPr/>
        </p:nvSpPr>
        <p:spPr>
          <a:xfrm rot="2225325">
            <a:off x="2348368" y="4977269"/>
            <a:ext cx="509220" cy="701530"/>
          </a:xfrm>
          <a:prstGeom prst="ellipse">
            <a:avLst/>
          </a:prstGeom>
          <a:noFill/>
          <a:ln>
            <a:solidFill>
              <a:srgbClr val="008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56" name="Content Placeholder 1"/>
          <p:cNvSpPr txBox="1">
            <a:spLocks/>
          </p:cNvSpPr>
          <p:nvPr/>
        </p:nvSpPr>
        <p:spPr>
          <a:xfrm>
            <a:off x="6021510" y="3301848"/>
            <a:ext cx="3124200" cy="107949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rgbClr val="000099"/>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009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rgbClr val="00009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dirty="0"/>
          </a:p>
        </p:txBody>
      </p:sp>
      <p:sp>
        <p:nvSpPr>
          <p:cNvPr id="33" name="TextBox 32"/>
          <p:cNvSpPr txBox="1"/>
          <p:nvPr/>
        </p:nvSpPr>
        <p:spPr>
          <a:xfrm rot="16200000">
            <a:off x="230336" y="4746273"/>
            <a:ext cx="1800493" cy="584775"/>
          </a:xfrm>
          <a:prstGeom prst="rect">
            <a:avLst/>
          </a:prstGeom>
          <a:noFill/>
        </p:spPr>
        <p:txBody>
          <a:bodyPr wrap="none" rtlCol="0">
            <a:spAutoFit/>
          </a:bodyPr>
          <a:lstStyle/>
          <a:p>
            <a:pPr algn="ctr"/>
            <a:r>
              <a:rPr lang="en-US" sz="1600" b="1" kern="0" dirty="0" smtClean="0">
                <a:solidFill>
                  <a:srgbClr val="FF0000"/>
                </a:solidFill>
                <a:latin typeface="Arial" pitchFamily="34" charset="0"/>
                <a:cs typeface="Arial" pitchFamily="34" charset="0"/>
              </a:rPr>
              <a:t>CD127</a:t>
            </a:r>
          </a:p>
          <a:p>
            <a:pPr algn="ctr"/>
            <a:r>
              <a:rPr lang="en-US" sz="1600" b="1" kern="0" dirty="0" smtClean="0">
                <a:solidFill>
                  <a:srgbClr val="FF0000"/>
                </a:solidFill>
                <a:latin typeface="Arial" pitchFamily="34" charset="0"/>
                <a:cs typeface="Arial" pitchFamily="34" charset="0"/>
              </a:rPr>
              <a:t>Alexa Fluor</a:t>
            </a:r>
            <a:r>
              <a:rPr lang="en-US" sz="1050" b="1" kern="0" dirty="0" smtClean="0">
                <a:solidFill>
                  <a:srgbClr val="FF0000"/>
                </a:solidFill>
                <a:latin typeface="Arial" pitchFamily="34" charset="0"/>
                <a:cs typeface="Arial" pitchFamily="34" charset="0"/>
              </a:rPr>
              <a:t>®</a:t>
            </a:r>
            <a:r>
              <a:rPr lang="en-US" sz="1600" b="1" kern="0" dirty="0" smtClean="0">
                <a:solidFill>
                  <a:srgbClr val="FF0000"/>
                </a:solidFill>
                <a:latin typeface="Arial" pitchFamily="34" charset="0"/>
                <a:cs typeface="Arial" pitchFamily="34" charset="0"/>
              </a:rPr>
              <a:t> 647</a:t>
            </a:r>
            <a:endParaRPr lang="en-US" sz="1600" b="1" kern="0" dirty="0">
              <a:solidFill>
                <a:srgbClr val="FF0000"/>
              </a:solidFill>
              <a:latin typeface="Arial" pitchFamily="34" charset="0"/>
              <a:cs typeface="Arial" pitchFamily="34" charset="0"/>
            </a:endParaRPr>
          </a:p>
        </p:txBody>
      </p:sp>
      <p:sp>
        <p:nvSpPr>
          <p:cNvPr id="37" name="Rectangle 36"/>
          <p:cNvSpPr/>
          <p:nvPr/>
        </p:nvSpPr>
        <p:spPr>
          <a:xfrm rot="16200000">
            <a:off x="3332252" y="2615631"/>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38" name="Rectangle 37"/>
          <p:cNvSpPr/>
          <p:nvPr/>
        </p:nvSpPr>
        <p:spPr>
          <a:xfrm rot="16200000">
            <a:off x="3327400" y="4988143"/>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34" name="TextBox 33"/>
          <p:cNvSpPr txBox="1"/>
          <p:nvPr/>
        </p:nvSpPr>
        <p:spPr>
          <a:xfrm rot="16200000">
            <a:off x="2786401" y="4831482"/>
            <a:ext cx="1776448" cy="338554"/>
          </a:xfrm>
          <a:prstGeom prst="rect">
            <a:avLst/>
          </a:prstGeom>
          <a:noFill/>
        </p:spPr>
        <p:txBody>
          <a:bodyPr wrap="none" rtlCol="0">
            <a:spAutoFit/>
          </a:bodyPr>
          <a:lstStyle/>
          <a:p>
            <a:r>
              <a:rPr lang="en-US" sz="1600" b="1" kern="0" dirty="0">
                <a:solidFill>
                  <a:srgbClr val="740000"/>
                </a:solidFill>
                <a:latin typeface="Arial" pitchFamily="34" charset="0"/>
                <a:cs typeface="Arial" pitchFamily="34" charset="0"/>
              </a:rPr>
              <a:t>CD45RA PE-Cy7</a:t>
            </a:r>
          </a:p>
        </p:txBody>
      </p:sp>
      <p:sp>
        <p:nvSpPr>
          <p:cNvPr id="35" name="TextBox 34"/>
          <p:cNvSpPr txBox="1"/>
          <p:nvPr/>
        </p:nvSpPr>
        <p:spPr>
          <a:xfrm rot="16200000">
            <a:off x="2929068" y="2488065"/>
            <a:ext cx="1491114" cy="338554"/>
          </a:xfrm>
          <a:prstGeom prst="rect">
            <a:avLst/>
          </a:prstGeom>
          <a:noFill/>
        </p:spPr>
        <p:txBody>
          <a:bodyPr wrap="none" rtlCol="0">
            <a:spAutoFit/>
          </a:bodyPr>
          <a:lstStyle/>
          <a:p>
            <a:pPr algn="ctr"/>
            <a:r>
              <a:rPr lang="en-US" sz="1600" b="1" kern="0" dirty="0">
                <a:solidFill>
                  <a:srgbClr val="FF0000"/>
                </a:solidFill>
                <a:latin typeface="Arial" pitchFamily="34" charset="0"/>
                <a:cs typeface="Arial" pitchFamily="34" charset="0"/>
              </a:rPr>
              <a:t>CD45RA APC</a:t>
            </a:r>
          </a:p>
        </p:txBody>
      </p:sp>
      <p:sp>
        <p:nvSpPr>
          <p:cNvPr id="26" name="Rectangle 25"/>
          <p:cNvSpPr/>
          <p:nvPr/>
        </p:nvSpPr>
        <p:spPr>
          <a:xfrm>
            <a:off x="1893535" y="5898222"/>
            <a:ext cx="927087" cy="155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31" name="TextBox 30"/>
          <p:cNvSpPr txBox="1"/>
          <p:nvPr/>
        </p:nvSpPr>
        <p:spPr>
          <a:xfrm>
            <a:off x="1579652" y="5846852"/>
            <a:ext cx="1600200" cy="338554"/>
          </a:xfrm>
          <a:prstGeom prst="rect">
            <a:avLst/>
          </a:prstGeom>
          <a:noFill/>
        </p:spPr>
        <p:txBody>
          <a:bodyPr wrap="square" rtlCol="0">
            <a:spAutoFit/>
          </a:bodyPr>
          <a:lstStyle/>
          <a:p>
            <a:pPr algn="ctr">
              <a:defRPr/>
            </a:pPr>
            <a:r>
              <a:rPr lang="en-US" sz="1600" b="1" kern="0" dirty="0">
                <a:solidFill>
                  <a:srgbClr val="C89800"/>
                </a:solidFill>
                <a:latin typeface="Arial" pitchFamily="34" charset="0"/>
                <a:cs typeface="Arial" pitchFamily="34" charset="0"/>
              </a:rPr>
              <a:t>CD25 PE</a:t>
            </a:r>
          </a:p>
        </p:txBody>
      </p:sp>
    </p:spTree>
    <p:extLst>
      <p:ext uri="{BB962C8B-B14F-4D97-AF65-F5344CB8AC3E}">
        <p14:creationId xmlns:p14="http://schemas.microsoft.com/office/powerpoint/2010/main" val="1442190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3" grpId="0" animBg="1"/>
      <p:bldP spid="55" grpId="0" animBg="1"/>
      <p:bldP spid="5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smtClean="0"/>
              <a:t>Resolving the Treg Subset: </a:t>
            </a:r>
            <a:br>
              <a:rPr lang="en-US" sz="3600" dirty="0" smtClean="0"/>
            </a:br>
            <a:r>
              <a:rPr lang="en-US" sz="3600" dirty="0" smtClean="0"/>
              <a:t>Reviewing the Three Examples</a:t>
            </a:r>
            <a:endParaRPr lang="en-US" sz="3600" dirty="0"/>
          </a:p>
        </p:txBody>
      </p:sp>
      <p:pic>
        <p:nvPicPr>
          <p:cNvPr id="8" name="Picture 7" descr="C:\Documents and Settings\Administrator\Local Settings\Temp\tmp22056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18352"/>
            <a:ext cx="2666451" cy="2521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Documents and Settings\Administrator\Local Settings\Temp\tmp22057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9205" y="1621665"/>
            <a:ext cx="2686851" cy="25182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3043" y="1613454"/>
            <a:ext cx="26670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580736" y="1430198"/>
            <a:ext cx="2238113" cy="400110"/>
          </a:xfrm>
          <a:prstGeom prst="rect">
            <a:avLst/>
          </a:prstGeom>
          <a:noFill/>
        </p:spPr>
        <p:txBody>
          <a:bodyPr wrap="none" rtlCol="0">
            <a:spAutoFit/>
          </a:bodyPr>
          <a:lstStyle/>
          <a:p>
            <a:pPr algn="ctr"/>
            <a:r>
              <a:rPr lang="en-US" sz="2000" b="1" dirty="0" smtClean="0">
                <a:solidFill>
                  <a:srgbClr val="000099"/>
                </a:solidFill>
                <a:latin typeface="Arial" pitchFamily="34" charset="0"/>
                <a:cs typeface="Arial" pitchFamily="34" charset="0"/>
              </a:rPr>
              <a:t>Second Example</a:t>
            </a:r>
            <a:endParaRPr lang="en-US" sz="2000" b="1" dirty="0">
              <a:solidFill>
                <a:srgbClr val="000099"/>
              </a:solidFill>
              <a:latin typeface="Arial" pitchFamily="34" charset="0"/>
              <a:cs typeface="Arial" pitchFamily="34" charset="0"/>
            </a:endParaRPr>
          </a:p>
        </p:txBody>
      </p:sp>
      <p:sp>
        <p:nvSpPr>
          <p:cNvPr id="12" name="TextBox 11"/>
          <p:cNvSpPr txBox="1"/>
          <p:nvPr/>
        </p:nvSpPr>
        <p:spPr>
          <a:xfrm>
            <a:off x="6781171" y="1435712"/>
            <a:ext cx="1951175" cy="400110"/>
          </a:xfrm>
          <a:prstGeom prst="rect">
            <a:avLst/>
          </a:prstGeom>
          <a:noFill/>
        </p:spPr>
        <p:txBody>
          <a:bodyPr wrap="none" rtlCol="0">
            <a:spAutoFit/>
          </a:bodyPr>
          <a:lstStyle/>
          <a:p>
            <a:pPr algn="ctr"/>
            <a:r>
              <a:rPr lang="en-US" sz="2000" b="1" dirty="0" smtClean="0">
                <a:solidFill>
                  <a:srgbClr val="000099"/>
                </a:solidFill>
                <a:latin typeface="Arial" pitchFamily="34" charset="0"/>
                <a:cs typeface="Arial" pitchFamily="34" charset="0"/>
              </a:rPr>
              <a:t>Third Example</a:t>
            </a:r>
            <a:endParaRPr lang="en-US" sz="2000" b="1" dirty="0">
              <a:solidFill>
                <a:srgbClr val="000099"/>
              </a:solidFill>
              <a:latin typeface="Arial" pitchFamily="34" charset="0"/>
              <a:cs typeface="Arial" pitchFamily="34" charset="0"/>
            </a:endParaRPr>
          </a:p>
        </p:txBody>
      </p:sp>
      <p:sp>
        <p:nvSpPr>
          <p:cNvPr id="13" name="TextBox 12"/>
          <p:cNvSpPr txBox="1"/>
          <p:nvPr/>
        </p:nvSpPr>
        <p:spPr>
          <a:xfrm>
            <a:off x="838405" y="1453259"/>
            <a:ext cx="1864614" cy="400110"/>
          </a:xfrm>
          <a:prstGeom prst="rect">
            <a:avLst/>
          </a:prstGeom>
          <a:noFill/>
        </p:spPr>
        <p:txBody>
          <a:bodyPr wrap="none" rtlCol="0">
            <a:spAutoFit/>
          </a:bodyPr>
          <a:lstStyle/>
          <a:p>
            <a:pPr algn="ctr"/>
            <a:r>
              <a:rPr lang="en-US" sz="2000" b="1" dirty="0" smtClean="0">
                <a:solidFill>
                  <a:srgbClr val="000099"/>
                </a:solidFill>
                <a:latin typeface="Arial" pitchFamily="34" charset="0"/>
                <a:cs typeface="Arial" pitchFamily="34" charset="0"/>
              </a:rPr>
              <a:t>First Example</a:t>
            </a:r>
            <a:endParaRPr lang="en-US" sz="2000" b="1" dirty="0">
              <a:solidFill>
                <a:srgbClr val="000099"/>
              </a:solidFill>
              <a:latin typeface="Arial" pitchFamily="34" charset="0"/>
              <a:cs typeface="Arial" pitchFamily="34" charset="0"/>
            </a:endParaRPr>
          </a:p>
        </p:txBody>
      </p:sp>
      <p:sp>
        <p:nvSpPr>
          <p:cNvPr id="2" name="TextBox 1"/>
          <p:cNvSpPr txBox="1"/>
          <p:nvPr/>
        </p:nvSpPr>
        <p:spPr>
          <a:xfrm>
            <a:off x="6345049" y="4133037"/>
            <a:ext cx="2823417" cy="1200329"/>
          </a:xfrm>
          <a:prstGeom prst="rect">
            <a:avLst/>
          </a:prstGeom>
          <a:noFill/>
        </p:spPr>
        <p:txBody>
          <a:bodyPr wrap="square" rtlCol="0">
            <a:spAutoFit/>
          </a:bodyPr>
          <a:lstStyle/>
          <a:p>
            <a:pPr algn="ctr"/>
            <a:r>
              <a:rPr lang="en-US" dirty="0">
                <a:solidFill>
                  <a:srgbClr val="000099"/>
                </a:solidFill>
                <a:latin typeface="Arial" pitchFamily="34" charset="0"/>
                <a:cs typeface="Arial" pitchFamily="34" charset="0"/>
              </a:rPr>
              <a:t>Panel optimized to </a:t>
            </a:r>
            <a:r>
              <a:rPr lang="en-US" dirty="0" smtClean="0">
                <a:solidFill>
                  <a:srgbClr val="000099"/>
                </a:solidFill>
                <a:latin typeface="Arial" pitchFamily="34" charset="0"/>
                <a:cs typeface="Arial" pitchFamily="34" charset="0"/>
              </a:rPr>
              <a:t/>
            </a:r>
            <a:br>
              <a:rPr lang="en-US" dirty="0" smtClean="0">
                <a:solidFill>
                  <a:srgbClr val="000099"/>
                </a:solidFill>
                <a:latin typeface="Arial" pitchFamily="34" charset="0"/>
                <a:cs typeface="Arial" pitchFamily="34" charset="0"/>
              </a:rPr>
            </a:br>
            <a:r>
              <a:rPr lang="en-US" dirty="0" smtClean="0">
                <a:solidFill>
                  <a:srgbClr val="000099"/>
                </a:solidFill>
                <a:latin typeface="Arial" pitchFamily="34" charset="0"/>
                <a:cs typeface="Arial" pitchFamily="34" charset="0"/>
              </a:rPr>
              <a:t>minimize </a:t>
            </a:r>
            <a:r>
              <a:rPr lang="en-US" dirty="0">
                <a:solidFill>
                  <a:srgbClr val="000099"/>
                </a:solidFill>
                <a:latin typeface="Arial" pitchFamily="34" charset="0"/>
                <a:cs typeface="Arial" pitchFamily="34" charset="0"/>
              </a:rPr>
              <a:t>loss </a:t>
            </a:r>
            <a:r>
              <a:rPr lang="en-US" dirty="0" smtClean="0">
                <a:solidFill>
                  <a:srgbClr val="000099"/>
                </a:solidFill>
                <a:latin typeface="Arial" pitchFamily="34" charset="0"/>
                <a:cs typeface="Arial" pitchFamily="34" charset="0"/>
              </a:rPr>
              <a:t>of resolution </a:t>
            </a:r>
            <a:r>
              <a:rPr lang="en-US" dirty="0">
                <a:solidFill>
                  <a:srgbClr val="000099"/>
                </a:solidFill>
                <a:latin typeface="Arial" pitchFamily="34" charset="0"/>
                <a:cs typeface="Arial" pitchFamily="34" charset="0"/>
              </a:rPr>
              <a:t>due </a:t>
            </a:r>
            <a:r>
              <a:rPr lang="en-US" dirty="0" smtClean="0">
                <a:solidFill>
                  <a:srgbClr val="000099"/>
                </a:solidFill>
                <a:latin typeface="Arial" pitchFamily="34" charset="0"/>
                <a:cs typeface="Arial" pitchFamily="34" charset="0"/>
              </a:rPr>
              <a:t>to spillover </a:t>
            </a:r>
            <a:r>
              <a:rPr lang="en-US" dirty="0">
                <a:solidFill>
                  <a:srgbClr val="000099"/>
                </a:solidFill>
                <a:latin typeface="Arial" pitchFamily="34" charset="0"/>
                <a:cs typeface="Arial" pitchFamily="34" charset="0"/>
              </a:rPr>
              <a:t>of </a:t>
            </a:r>
            <a:r>
              <a:rPr lang="en-US" dirty="0" smtClean="0">
                <a:solidFill>
                  <a:srgbClr val="000099"/>
                </a:solidFill>
                <a:latin typeface="Arial" pitchFamily="34" charset="0"/>
                <a:cs typeface="Arial" pitchFamily="34" charset="0"/>
              </a:rPr>
              <a:t>co-expressed markers.</a:t>
            </a:r>
            <a:endParaRPr lang="en-US" dirty="0">
              <a:solidFill>
                <a:srgbClr val="000099"/>
              </a:solidFill>
              <a:latin typeface="Arial" pitchFamily="34" charset="0"/>
              <a:cs typeface="Arial" pitchFamily="34" charset="0"/>
            </a:endParaRPr>
          </a:p>
        </p:txBody>
      </p:sp>
      <p:sp>
        <p:nvSpPr>
          <p:cNvPr id="14" name="TextBox 13"/>
          <p:cNvSpPr txBox="1"/>
          <p:nvPr/>
        </p:nvSpPr>
        <p:spPr>
          <a:xfrm>
            <a:off x="3278031" y="4119312"/>
            <a:ext cx="2939385" cy="1477328"/>
          </a:xfrm>
          <a:prstGeom prst="rect">
            <a:avLst/>
          </a:prstGeom>
          <a:noFill/>
        </p:spPr>
        <p:txBody>
          <a:bodyPr wrap="square" rtlCol="0">
            <a:spAutoFit/>
          </a:bodyPr>
          <a:lstStyle/>
          <a:p>
            <a:pPr algn="ctr"/>
            <a:r>
              <a:rPr lang="en-US" dirty="0">
                <a:solidFill>
                  <a:srgbClr val="000099"/>
                </a:solidFill>
                <a:latin typeface="Arial" pitchFamily="34" charset="0"/>
                <a:cs typeface="Arial" pitchFamily="34" charset="0"/>
              </a:rPr>
              <a:t>Panel optimized to use bright fluorochromes for the low expressors. Resolution of  CD127</a:t>
            </a:r>
            <a:r>
              <a:rPr lang="en-US" baseline="30000" dirty="0">
                <a:solidFill>
                  <a:srgbClr val="000099"/>
                </a:solidFill>
                <a:latin typeface="Arial" pitchFamily="34" charset="0"/>
                <a:cs typeface="Arial" pitchFamily="34" charset="0"/>
              </a:rPr>
              <a:t>+</a:t>
            </a:r>
            <a:r>
              <a:rPr lang="en-US" dirty="0">
                <a:solidFill>
                  <a:srgbClr val="000099"/>
                </a:solidFill>
                <a:latin typeface="Arial" pitchFamily="34" charset="0"/>
                <a:cs typeface="Arial" pitchFamily="34" charset="0"/>
              </a:rPr>
              <a:t>,  CD25</a:t>
            </a:r>
            <a:r>
              <a:rPr lang="en-US" baseline="30000" dirty="0">
                <a:solidFill>
                  <a:srgbClr val="000099"/>
                </a:solidFill>
                <a:latin typeface="Arial" pitchFamily="34" charset="0"/>
                <a:cs typeface="Arial" pitchFamily="34" charset="0"/>
              </a:rPr>
              <a:t>+</a:t>
            </a:r>
            <a:r>
              <a:rPr lang="en-US" dirty="0">
                <a:solidFill>
                  <a:srgbClr val="000099"/>
                </a:solidFill>
                <a:latin typeface="Arial" pitchFamily="34" charset="0"/>
                <a:cs typeface="Arial" pitchFamily="34" charset="0"/>
              </a:rPr>
              <a:t> cells </a:t>
            </a:r>
            <a:r>
              <a:rPr lang="en-US" dirty="0" smtClean="0">
                <a:solidFill>
                  <a:srgbClr val="000099"/>
                </a:solidFill>
                <a:latin typeface="Arial" pitchFamily="34" charset="0"/>
                <a:cs typeface="Arial" pitchFamily="34" charset="0"/>
              </a:rPr>
              <a:t>improved.</a:t>
            </a:r>
            <a:endParaRPr lang="en-US" dirty="0">
              <a:solidFill>
                <a:srgbClr val="000099"/>
              </a:solidFill>
              <a:latin typeface="Arial" pitchFamily="34" charset="0"/>
              <a:cs typeface="Arial" pitchFamily="34" charset="0"/>
            </a:endParaRPr>
          </a:p>
        </p:txBody>
      </p:sp>
      <p:sp>
        <p:nvSpPr>
          <p:cNvPr id="15" name="TextBox 14"/>
          <p:cNvSpPr txBox="1"/>
          <p:nvPr/>
        </p:nvSpPr>
        <p:spPr>
          <a:xfrm>
            <a:off x="457200" y="4225702"/>
            <a:ext cx="2438400" cy="923330"/>
          </a:xfrm>
          <a:prstGeom prst="rect">
            <a:avLst/>
          </a:prstGeom>
          <a:noFill/>
        </p:spPr>
        <p:txBody>
          <a:bodyPr wrap="square" rtlCol="0">
            <a:spAutoFit/>
          </a:bodyPr>
          <a:lstStyle/>
          <a:p>
            <a:pPr algn="ctr"/>
            <a:r>
              <a:rPr lang="en-US" dirty="0">
                <a:solidFill>
                  <a:srgbClr val="000099"/>
                </a:solidFill>
                <a:latin typeface="Arial" pitchFamily="34" charset="0"/>
                <a:cs typeface="Arial" pitchFamily="34" charset="0"/>
              </a:rPr>
              <a:t>The basic rules of </a:t>
            </a:r>
            <a:r>
              <a:rPr lang="en-US" dirty="0" smtClean="0">
                <a:solidFill>
                  <a:srgbClr val="000099"/>
                </a:solidFill>
                <a:latin typeface="Arial" pitchFamily="34" charset="0"/>
                <a:cs typeface="Arial" pitchFamily="34" charset="0"/>
              </a:rPr>
              <a:t>panel </a:t>
            </a:r>
            <a:r>
              <a:rPr lang="en-US" dirty="0">
                <a:solidFill>
                  <a:srgbClr val="000099"/>
                </a:solidFill>
                <a:latin typeface="Arial" pitchFamily="34" charset="0"/>
                <a:cs typeface="Arial" pitchFamily="34" charset="0"/>
              </a:rPr>
              <a:t>d</a:t>
            </a:r>
            <a:r>
              <a:rPr lang="en-US" dirty="0" smtClean="0">
                <a:solidFill>
                  <a:srgbClr val="000099"/>
                </a:solidFill>
                <a:latin typeface="Arial" pitchFamily="34" charset="0"/>
                <a:cs typeface="Arial" pitchFamily="34" charset="0"/>
              </a:rPr>
              <a:t>esign </a:t>
            </a:r>
            <a:r>
              <a:rPr lang="en-US" dirty="0">
                <a:solidFill>
                  <a:srgbClr val="000099"/>
                </a:solidFill>
                <a:latin typeface="Arial" pitchFamily="34" charset="0"/>
                <a:cs typeface="Arial" pitchFamily="34" charset="0"/>
              </a:rPr>
              <a:t>were </a:t>
            </a:r>
            <a:r>
              <a:rPr lang="en-US" dirty="0" smtClean="0">
                <a:solidFill>
                  <a:srgbClr val="000099"/>
                </a:solidFill>
                <a:latin typeface="Arial" pitchFamily="34" charset="0"/>
                <a:cs typeface="Arial" pitchFamily="34" charset="0"/>
              </a:rPr>
              <a:t/>
            </a:r>
            <a:br>
              <a:rPr lang="en-US" dirty="0" smtClean="0">
                <a:solidFill>
                  <a:srgbClr val="000099"/>
                </a:solidFill>
                <a:latin typeface="Arial" pitchFamily="34" charset="0"/>
                <a:cs typeface="Arial" pitchFamily="34" charset="0"/>
              </a:rPr>
            </a:br>
            <a:r>
              <a:rPr lang="en-US" dirty="0" smtClean="0">
                <a:solidFill>
                  <a:srgbClr val="000099"/>
                </a:solidFill>
                <a:latin typeface="Arial" pitchFamily="34" charset="0"/>
                <a:cs typeface="Arial" pitchFamily="34" charset="0"/>
              </a:rPr>
              <a:t>not applied.</a:t>
            </a:r>
            <a:endParaRPr lang="en-US" dirty="0">
              <a:solidFill>
                <a:srgbClr val="000099"/>
              </a:solidFill>
              <a:latin typeface="Arial" pitchFamily="34" charset="0"/>
              <a:cs typeface="Arial" pitchFamily="34" charset="0"/>
            </a:endParaRPr>
          </a:p>
        </p:txBody>
      </p:sp>
      <p:sp>
        <p:nvSpPr>
          <p:cNvPr id="17" name="Rectangle 16"/>
          <p:cNvSpPr/>
          <p:nvPr/>
        </p:nvSpPr>
        <p:spPr>
          <a:xfrm>
            <a:off x="4365329" y="3979432"/>
            <a:ext cx="927087" cy="155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1" name="TextBox 20"/>
          <p:cNvSpPr txBox="1"/>
          <p:nvPr/>
        </p:nvSpPr>
        <p:spPr>
          <a:xfrm rot="16200000">
            <a:off x="2406334" y="2619544"/>
            <a:ext cx="1889956" cy="338554"/>
          </a:xfrm>
          <a:prstGeom prst="rect">
            <a:avLst/>
          </a:prstGeom>
          <a:solidFill>
            <a:schemeClr val="bg1"/>
          </a:solidFill>
        </p:spPr>
        <p:txBody>
          <a:bodyPr wrap="square" rtlCol="0">
            <a:spAutoFit/>
          </a:bodyPr>
          <a:lstStyle/>
          <a:p>
            <a:pPr algn="ctr"/>
            <a:r>
              <a:rPr lang="en-US" sz="1600" b="1" kern="0" dirty="0">
                <a:solidFill>
                  <a:srgbClr val="740000"/>
                </a:solidFill>
                <a:latin typeface="Arial" pitchFamily="34" charset="0"/>
                <a:cs typeface="Arial" pitchFamily="34" charset="0"/>
              </a:rPr>
              <a:t>CD127 PE-Cy7</a:t>
            </a:r>
          </a:p>
        </p:txBody>
      </p:sp>
      <p:sp>
        <p:nvSpPr>
          <p:cNvPr id="24" name="Rectangle 23"/>
          <p:cNvSpPr/>
          <p:nvPr/>
        </p:nvSpPr>
        <p:spPr>
          <a:xfrm>
            <a:off x="1307169" y="3971238"/>
            <a:ext cx="927087" cy="155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5" name="TextBox 24"/>
          <p:cNvSpPr txBox="1"/>
          <p:nvPr/>
        </p:nvSpPr>
        <p:spPr>
          <a:xfrm>
            <a:off x="786167" y="3851187"/>
            <a:ext cx="2185633" cy="338554"/>
          </a:xfrm>
          <a:prstGeom prst="rect">
            <a:avLst/>
          </a:prstGeom>
          <a:solidFill>
            <a:schemeClr val="bg1"/>
          </a:solidFill>
        </p:spPr>
        <p:txBody>
          <a:bodyPr wrap="square" rtlCol="0">
            <a:spAutoFit/>
          </a:bodyPr>
          <a:lstStyle/>
          <a:p>
            <a:pPr algn="ctr">
              <a:defRPr/>
            </a:pPr>
            <a:r>
              <a:rPr lang="en-US" sz="1600" b="1" kern="0" dirty="0">
                <a:solidFill>
                  <a:srgbClr val="740000"/>
                </a:solidFill>
                <a:latin typeface="Arial" pitchFamily="34" charset="0"/>
                <a:cs typeface="Arial" pitchFamily="34" charset="0"/>
              </a:rPr>
              <a:t>CD25 APC-Cy7</a:t>
            </a:r>
          </a:p>
        </p:txBody>
      </p:sp>
      <p:sp>
        <p:nvSpPr>
          <p:cNvPr id="26" name="Rectangle 25"/>
          <p:cNvSpPr/>
          <p:nvPr/>
        </p:nvSpPr>
        <p:spPr>
          <a:xfrm rot="16200000">
            <a:off x="68850" y="2700575"/>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27" name="TextBox 26"/>
          <p:cNvSpPr txBox="1"/>
          <p:nvPr/>
        </p:nvSpPr>
        <p:spPr>
          <a:xfrm rot="16200000">
            <a:off x="-455066" y="2619542"/>
            <a:ext cx="1889958" cy="338554"/>
          </a:xfrm>
          <a:prstGeom prst="rect">
            <a:avLst/>
          </a:prstGeom>
          <a:solidFill>
            <a:schemeClr val="bg1"/>
          </a:solidFill>
        </p:spPr>
        <p:txBody>
          <a:bodyPr wrap="square" rtlCol="0">
            <a:spAutoFit/>
          </a:bodyPr>
          <a:lstStyle/>
          <a:p>
            <a:pPr algn="ctr">
              <a:defRPr/>
            </a:pPr>
            <a:r>
              <a:rPr lang="en-US" sz="1600" b="1" kern="0" dirty="0">
                <a:solidFill>
                  <a:srgbClr val="008A3E"/>
                </a:solidFill>
                <a:latin typeface="Arial" pitchFamily="34" charset="0"/>
                <a:cs typeface="Arial" pitchFamily="34" charset="0"/>
              </a:rPr>
              <a:t>CD127 FITC</a:t>
            </a:r>
          </a:p>
        </p:txBody>
      </p:sp>
      <p:sp>
        <p:nvSpPr>
          <p:cNvPr id="31" name="Rectangle 30"/>
          <p:cNvSpPr/>
          <p:nvPr/>
        </p:nvSpPr>
        <p:spPr>
          <a:xfrm>
            <a:off x="7392233" y="3977224"/>
            <a:ext cx="927087" cy="155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2" name="TextBox 31"/>
          <p:cNvSpPr txBox="1"/>
          <p:nvPr/>
        </p:nvSpPr>
        <p:spPr>
          <a:xfrm>
            <a:off x="6705600" y="3875484"/>
            <a:ext cx="2102317" cy="338554"/>
          </a:xfrm>
          <a:prstGeom prst="rect">
            <a:avLst/>
          </a:prstGeom>
          <a:solidFill>
            <a:schemeClr val="bg1"/>
          </a:solidFill>
        </p:spPr>
        <p:txBody>
          <a:bodyPr wrap="square" rtlCol="0">
            <a:spAutoFit/>
          </a:bodyPr>
          <a:lstStyle/>
          <a:p>
            <a:pPr algn="ctr">
              <a:defRPr/>
            </a:pPr>
            <a:r>
              <a:rPr lang="en-US" sz="1600" b="1" kern="0" dirty="0">
                <a:solidFill>
                  <a:srgbClr val="C89800"/>
                </a:solidFill>
                <a:latin typeface="Arial" pitchFamily="34" charset="0"/>
                <a:cs typeface="Arial" pitchFamily="34" charset="0"/>
              </a:rPr>
              <a:t>CD25 PE</a:t>
            </a:r>
          </a:p>
        </p:txBody>
      </p:sp>
      <p:sp>
        <p:nvSpPr>
          <p:cNvPr id="35" name="TextBox 34"/>
          <p:cNvSpPr txBox="1"/>
          <p:nvPr/>
        </p:nvSpPr>
        <p:spPr>
          <a:xfrm>
            <a:off x="-22123" y="5562600"/>
            <a:ext cx="1165123" cy="523220"/>
          </a:xfrm>
          <a:prstGeom prst="rect">
            <a:avLst/>
          </a:prstGeom>
          <a:noFill/>
        </p:spPr>
        <p:txBody>
          <a:bodyPr wrap="square" rtlCol="0">
            <a:spAutoFit/>
          </a:bodyPr>
          <a:lstStyle/>
          <a:p>
            <a:pPr algn="ctr"/>
            <a:r>
              <a:rPr lang="en-US" sz="1400" b="1" dirty="0">
                <a:solidFill>
                  <a:srgbClr val="FF6600"/>
                </a:solidFill>
                <a:latin typeface="Arial" pitchFamily="34" charset="0"/>
                <a:cs typeface="Arial" pitchFamily="34" charset="0"/>
              </a:rPr>
              <a:t>Treg</a:t>
            </a:r>
          </a:p>
          <a:p>
            <a:pPr algn="ctr"/>
            <a:r>
              <a:rPr lang="en-US" sz="1400" b="1" dirty="0">
                <a:solidFill>
                  <a:srgbClr val="FF6600"/>
                </a:solidFill>
                <a:latin typeface="Arial" pitchFamily="34" charset="0"/>
                <a:cs typeface="Arial" pitchFamily="34" charset="0"/>
              </a:rPr>
              <a:t>resolution</a:t>
            </a:r>
          </a:p>
        </p:txBody>
      </p:sp>
      <p:sp>
        <p:nvSpPr>
          <p:cNvPr id="4" name="Rectangle 3"/>
          <p:cNvSpPr/>
          <p:nvPr/>
        </p:nvSpPr>
        <p:spPr>
          <a:xfrm>
            <a:off x="968725" y="5661741"/>
            <a:ext cx="1651414" cy="400110"/>
          </a:xfrm>
          <a:prstGeom prst="rect">
            <a:avLst/>
          </a:prstGeom>
        </p:spPr>
        <p:txBody>
          <a:bodyPr wrap="none">
            <a:spAutoFit/>
          </a:bodyPr>
          <a:lstStyle/>
          <a:p>
            <a:r>
              <a:rPr lang="en-US" sz="2000" b="1" dirty="0">
                <a:solidFill>
                  <a:srgbClr val="FF6600"/>
                </a:solidFill>
                <a:latin typeface="Arial" pitchFamily="34" charset="0"/>
                <a:cs typeface="Arial" pitchFamily="34" charset="0"/>
              </a:rPr>
              <a:t>Suboptimal </a:t>
            </a:r>
            <a:endParaRPr lang="en-US" sz="2000" b="1" dirty="0">
              <a:solidFill>
                <a:srgbClr val="FF6600"/>
              </a:solidFill>
            </a:endParaRPr>
          </a:p>
        </p:txBody>
      </p:sp>
      <p:sp>
        <p:nvSpPr>
          <p:cNvPr id="38" name="Rectangle 37"/>
          <p:cNvSpPr/>
          <p:nvPr/>
        </p:nvSpPr>
        <p:spPr>
          <a:xfrm>
            <a:off x="4043044" y="5652507"/>
            <a:ext cx="1409360" cy="400110"/>
          </a:xfrm>
          <a:prstGeom prst="rect">
            <a:avLst/>
          </a:prstGeom>
        </p:spPr>
        <p:txBody>
          <a:bodyPr wrap="none">
            <a:spAutoFit/>
          </a:bodyPr>
          <a:lstStyle/>
          <a:p>
            <a:r>
              <a:rPr lang="en-US" sz="2000" b="1" dirty="0">
                <a:solidFill>
                  <a:srgbClr val="FF6600"/>
                </a:solidFill>
                <a:latin typeface="Arial" pitchFamily="34" charset="0"/>
                <a:cs typeface="Arial" pitchFamily="34" charset="0"/>
              </a:rPr>
              <a:t>Improved </a:t>
            </a:r>
            <a:endParaRPr lang="en-US" sz="2000" b="1" dirty="0">
              <a:solidFill>
                <a:srgbClr val="FF6600"/>
              </a:solidFill>
            </a:endParaRPr>
          </a:p>
        </p:txBody>
      </p:sp>
      <p:sp>
        <p:nvSpPr>
          <p:cNvPr id="39" name="Rectangle 38"/>
          <p:cNvSpPr/>
          <p:nvPr/>
        </p:nvSpPr>
        <p:spPr>
          <a:xfrm>
            <a:off x="6934200" y="5647041"/>
            <a:ext cx="1479892" cy="400110"/>
          </a:xfrm>
          <a:prstGeom prst="rect">
            <a:avLst/>
          </a:prstGeom>
        </p:spPr>
        <p:txBody>
          <a:bodyPr wrap="none">
            <a:spAutoFit/>
          </a:bodyPr>
          <a:lstStyle/>
          <a:p>
            <a:r>
              <a:rPr lang="en-US" sz="2000" b="1" dirty="0" smtClean="0">
                <a:solidFill>
                  <a:srgbClr val="FF6600"/>
                </a:solidFill>
                <a:latin typeface="Arial" pitchFamily="34" charset="0"/>
                <a:cs typeface="Arial" pitchFamily="34" charset="0"/>
              </a:rPr>
              <a:t>Maximized</a:t>
            </a:r>
            <a:endParaRPr lang="en-US" sz="2000" b="1" dirty="0">
              <a:solidFill>
                <a:srgbClr val="FF6600"/>
              </a:solidFill>
            </a:endParaRPr>
          </a:p>
        </p:txBody>
      </p:sp>
      <p:sp>
        <p:nvSpPr>
          <p:cNvPr id="5" name="Arc 4"/>
          <p:cNvSpPr/>
          <p:nvPr/>
        </p:nvSpPr>
        <p:spPr>
          <a:xfrm rot="17150005">
            <a:off x="7539014" y="2906734"/>
            <a:ext cx="1170057" cy="1089859"/>
          </a:xfrm>
          <a:prstGeom prst="arc">
            <a:avLst/>
          </a:prstGeom>
          <a:ln w="19050"/>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0" name="TextBox 29"/>
          <p:cNvSpPr txBox="1"/>
          <p:nvPr/>
        </p:nvSpPr>
        <p:spPr>
          <a:xfrm>
            <a:off x="3648635" y="3875479"/>
            <a:ext cx="2102317" cy="338554"/>
          </a:xfrm>
          <a:prstGeom prst="rect">
            <a:avLst/>
          </a:prstGeom>
          <a:solidFill>
            <a:schemeClr val="bg1"/>
          </a:solidFill>
        </p:spPr>
        <p:txBody>
          <a:bodyPr wrap="square" rtlCol="0">
            <a:spAutoFit/>
          </a:bodyPr>
          <a:lstStyle/>
          <a:p>
            <a:pPr algn="ctr">
              <a:defRPr/>
            </a:pPr>
            <a:r>
              <a:rPr lang="en-US" sz="1600" b="1" kern="0" dirty="0">
                <a:solidFill>
                  <a:srgbClr val="C89800"/>
                </a:solidFill>
                <a:latin typeface="Arial" pitchFamily="34" charset="0"/>
                <a:cs typeface="Arial" pitchFamily="34" charset="0"/>
              </a:rPr>
              <a:t>CD25 PE</a:t>
            </a:r>
          </a:p>
        </p:txBody>
      </p:sp>
      <p:sp>
        <p:nvSpPr>
          <p:cNvPr id="6" name="Rectangle 5"/>
          <p:cNvSpPr/>
          <p:nvPr/>
        </p:nvSpPr>
        <p:spPr>
          <a:xfrm>
            <a:off x="6326088" y="1752600"/>
            <a:ext cx="227112" cy="1981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rot="16200000">
            <a:off x="5221841" y="2660005"/>
            <a:ext cx="2247731" cy="307777"/>
          </a:xfrm>
          <a:prstGeom prst="rect">
            <a:avLst/>
          </a:prstGeom>
          <a:noFill/>
        </p:spPr>
        <p:txBody>
          <a:bodyPr wrap="none" rtlCol="0">
            <a:spAutoFit/>
          </a:bodyPr>
          <a:lstStyle/>
          <a:p>
            <a:r>
              <a:rPr lang="en-US" sz="1400" b="1" kern="0" dirty="0">
                <a:solidFill>
                  <a:srgbClr val="FF0000"/>
                </a:solidFill>
                <a:latin typeface="Arial" pitchFamily="34" charset="0"/>
                <a:cs typeface="Arial" pitchFamily="34" charset="0"/>
              </a:rPr>
              <a:t>CD127 </a:t>
            </a:r>
            <a:r>
              <a:rPr lang="en-US" sz="1400" b="1" kern="0" dirty="0" smtClean="0">
                <a:solidFill>
                  <a:srgbClr val="FF0000"/>
                </a:solidFill>
                <a:latin typeface="Arial" pitchFamily="34" charset="0"/>
                <a:cs typeface="Arial" pitchFamily="34" charset="0"/>
              </a:rPr>
              <a:t>Alexa Fluor® 647</a:t>
            </a:r>
            <a:endParaRPr lang="en-US" sz="1400" b="1" kern="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00215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35" grpId="0"/>
      <p:bldP spid="4" grpId="0"/>
      <p:bldP spid="38" grpId="0"/>
      <p:bldP spid="39" grpId="0"/>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752600"/>
            <a:ext cx="8077200" cy="3733800"/>
          </a:xfrm>
        </p:spPr>
        <p:txBody>
          <a:bodyPr/>
          <a:lstStyle/>
          <a:p>
            <a:pPr marL="0" indent="0">
              <a:buNone/>
            </a:pPr>
            <a:r>
              <a:rPr lang="en-US" sz="3600" dirty="0" smtClean="0"/>
              <a:t>What are the top three considerations for optimal panel design?</a:t>
            </a:r>
          </a:p>
          <a:p>
            <a:pPr lvl="1">
              <a:spcBef>
                <a:spcPts val="1800"/>
              </a:spcBef>
            </a:pPr>
            <a:r>
              <a:rPr lang="en-US" sz="3200" dirty="0" smtClean="0"/>
              <a:t>Fluorochrome brightness</a:t>
            </a:r>
          </a:p>
          <a:p>
            <a:pPr lvl="1"/>
            <a:r>
              <a:rPr lang="en-US" sz="3200" dirty="0" smtClean="0"/>
              <a:t>Antigen density and co-expression</a:t>
            </a:r>
          </a:p>
          <a:p>
            <a:pPr lvl="1"/>
            <a:r>
              <a:rPr lang="en-US" sz="3200" dirty="0" smtClean="0"/>
              <a:t>Spread due to spillover</a:t>
            </a:r>
          </a:p>
          <a:p>
            <a:endParaRPr lang="en-US" dirty="0"/>
          </a:p>
        </p:txBody>
      </p:sp>
      <p:sp>
        <p:nvSpPr>
          <p:cNvPr id="3" name="Title 2"/>
          <p:cNvSpPr>
            <a:spLocks noGrp="1"/>
          </p:cNvSpPr>
          <p:nvPr>
            <p:ph type="title"/>
          </p:nvPr>
        </p:nvSpPr>
        <p:spPr/>
        <p:txBody>
          <a:bodyPr/>
          <a:lstStyle/>
          <a:p>
            <a:r>
              <a:rPr lang="en-US" dirty="0" smtClean="0"/>
              <a:t>Top Considerations</a:t>
            </a:r>
            <a:endParaRPr lang="en-US" dirty="0"/>
          </a:p>
        </p:txBody>
      </p:sp>
    </p:spTree>
    <p:extLst>
      <p:ext uri="{BB962C8B-B14F-4D97-AF65-F5344CB8AC3E}">
        <p14:creationId xmlns:p14="http://schemas.microsoft.com/office/powerpoint/2010/main" val="9428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92024" y="6281928"/>
            <a:ext cx="8833104" cy="484632"/>
          </a:xfrm>
          <a:prstGeom prst="rect">
            <a:avLst/>
          </a:prstGeom>
          <a:solidFill>
            <a:schemeClr val="bg1"/>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dirty="0" smtClean="0">
              <a:solidFill>
                <a:schemeClr val="lt1"/>
              </a:solidFill>
            </a:endParaRPr>
          </a:p>
        </p:txBody>
      </p:sp>
      <p:sp>
        <p:nvSpPr>
          <p:cNvPr id="2" name="Title 1"/>
          <p:cNvSpPr>
            <a:spLocks noGrp="1"/>
          </p:cNvSpPr>
          <p:nvPr>
            <p:ph type="title"/>
          </p:nvPr>
        </p:nvSpPr>
        <p:spPr>
          <a:xfrm>
            <a:off x="457200" y="246888"/>
            <a:ext cx="8229600" cy="623267"/>
          </a:xfrm>
        </p:spPr>
        <p:txBody>
          <a:bodyPr>
            <a:normAutofit fontScale="90000"/>
          </a:bodyPr>
          <a:lstStyle/>
          <a:p>
            <a:r>
              <a:rPr lang="en-US" dirty="0" smtClean="0"/>
              <a:t>High parameter dye portfolio</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9868" y="1066800"/>
            <a:ext cx="6116594" cy="5602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447936" y="10291"/>
            <a:ext cx="1537600" cy="246221"/>
          </a:xfrm>
          <a:prstGeom prst="rect">
            <a:avLst/>
          </a:prstGeom>
          <a:noFill/>
        </p:spPr>
        <p:txBody>
          <a:bodyPr wrap="none" rtlCol="0">
            <a:spAutoFit/>
          </a:bodyPr>
          <a:lstStyle/>
          <a:p>
            <a:r>
              <a:rPr lang="en-US" sz="1000" dirty="0" smtClean="0"/>
              <a:t>COMPANY CONFIDENTIAL</a:t>
            </a:r>
            <a:endParaRPr lang="en-US" sz="1000" dirty="0"/>
          </a:p>
        </p:txBody>
      </p:sp>
      <p:sp>
        <p:nvSpPr>
          <p:cNvPr id="4" name="Rectangle 3"/>
          <p:cNvSpPr/>
          <p:nvPr/>
        </p:nvSpPr>
        <p:spPr>
          <a:xfrm>
            <a:off x="2542674" y="3960530"/>
            <a:ext cx="625642" cy="142238"/>
          </a:xfrm>
          <a:prstGeom prst="rect">
            <a:avLst/>
          </a:prstGeom>
          <a:solidFill>
            <a:schemeClr val="bg1"/>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dirty="0" smtClean="0">
              <a:solidFill>
                <a:schemeClr val="lt1"/>
              </a:solidFill>
            </a:endParaRPr>
          </a:p>
        </p:txBody>
      </p:sp>
      <p:sp>
        <p:nvSpPr>
          <p:cNvPr id="3" name="TextBox 2"/>
          <p:cNvSpPr txBox="1"/>
          <p:nvPr/>
        </p:nvSpPr>
        <p:spPr>
          <a:xfrm>
            <a:off x="2482515" y="3872026"/>
            <a:ext cx="588366" cy="276999"/>
          </a:xfrm>
          <a:prstGeom prst="rect">
            <a:avLst/>
          </a:prstGeom>
          <a:noFill/>
        </p:spPr>
        <p:txBody>
          <a:bodyPr wrap="none" rtlCol="0">
            <a:spAutoFit/>
          </a:bodyPr>
          <a:lstStyle/>
          <a:p>
            <a:r>
              <a:rPr lang="en-US" sz="1200" dirty="0" smtClean="0"/>
              <a:t>BV750</a:t>
            </a:r>
            <a:endParaRPr lang="en-US" sz="1200" dirty="0"/>
          </a:p>
        </p:txBody>
      </p:sp>
    </p:spTree>
    <p:extLst>
      <p:ext uri="{BB962C8B-B14F-4D97-AF65-F5344CB8AC3E}">
        <p14:creationId xmlns:p14="http://schemas.microsoft.com/office/powerpoint/2010/main" val="6191114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High Parameter Considerations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024882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1253613"/>
          </a:xfrm>
        </p:spPr>
        <p:txBody>
          <a:bodyPr/>
          <a:lstStyle/>
          <a:p>
            <a:r>
              <a:rPr lang="en-US" kern="0" dirty="0" smtClean="0">
                <a:latin typeface="Verdana" panose="020B0604030504040204" pitchFamily="34" charset="0"/>
                <a:ea typeface="Verdana" panose="020B0604030504040204" pitchFamily="34" charset="0"/>
                <a:cs typeface="Verdana" panose="020B0604030504040204" pitchFamily="34" charset="0"/>
              </a:rPr>
              <a:t>The </a:t>
            </a:r>
            <a:r>
              <a:rPr lang="en-US" kern="0" dirty="0">
                <a:latin typeface="Verdana" panose="020B0604030504040204" pitchFamily="34" charset="0"/>
                <a:ea typeface="Verdana" panose="020B0604030504040204" pitchFamily="34" charset="0"/>
                <a:cs typeface="Verdana" panose="020B0604030504040204" pitchFamily="34" charset="0"/>
              </a:rPr>
              <a:t>goal of instrument setup for any application is to optimize the instrument to </a:t>
            </a:r>
            <a:r>
              <a:rPr lang="en-US" b="1" kern="0" dirty="0">
                <a:latin typeface="Verdana" panose="020B0604030504040204" pitchFamily="34" charset="0"/>
                <a:ea typeface="Verdana" panose="020B0604030504040204" pitchFamily="34" charset="0"/>
                <a:cs typeface="Verdana" panose="020B0604030504040204" pitchFamily="34" charset="0"/>
              </a:rPr>
              <a:t>maximize the potential resolution (Stain Index) of each detector</a:t>
            </a:r>
            <a:r>
              <a:rPr lang="en-US" b="1" kern="0" dirty="0" smtClean="0">
                <a:latin typeface="Verdana" panose="020B0604030504040204" pitchFamily="34" charset="0"/>
                <a:ea typeface="Verdana" panose="020B0604030504040204" pitchFamily="34" charset="0"/>
                <a:cs typeface="Verdana" panose="020B0604030504040204" pitchFamily="34" charset="0"/>
              </a:rPr>
              <a:t>.</a:t>
            </a:r>
            <a:endParaRPr lang="en-US" sz="2400" kern="0" dirty="0">
              <a:latin typeface="Verdana" panose="020B0604030504040204" pitchFamily="34" charset="0"/>
              <a:ea typeface="Verdana" panose="020B0604030504040204" pitchFamily="34" charset="0"/>
              <a:cs typeface="Verdana" panose="020B0604030504040204" pitchFamily="34" charset="0"/>
            </a:endParaRPr>
          </a:p>
        </p:txBody>
      </p:sp>
      <p:sp>
        <p:nvSpPr>
          <p:cNvPr id="2" name="Title 1"/>
          <p:cNvSpPr>
            <a:spLocks noGrp="1"/>
          </p:cNvSpPr>
          <p:nvPr>
            <p:ph type="title"/>
          </p:nvPr>
        </p:nvSpPr>
        <p:spPr>
          <a:xfrm>
            <a:off x="1524000" y="298508"/>
            <a:ext cx="7111180" cy="1088136"/>
          </a:xfrm>
        </p:spPr>
        <p:txBody>
          <a:bodyPr>
            <a:normAutofit fontScale="90000"/>
          </a:bodyPr>
          <a:lstStyle/>
          <a:p>
            <a:r>
              <a:rPr lang="en-US" dirty="0" smtClean="0"/>
              <a:t>Maximizing resolution using instrument setup</a:t>
            </a:r>
            <a:endParaRPr lang="en-US" dirty="0"/>
          </a:p>
        </p:txBody>
      </p:sp>
      <p:sp>
        <p:nvSpPr>
          <p:cNvPr id="4" name="Rectangle 3"/>
          <p:cNvSpPr/>
          <p:nvPr/>
        </p:nvSpPr>
        <p:spPr>
          <a:xfrm>
            <a:off x="457200" y="2734307"/>
            <a:ext cx="4572000" cy="3847207"/>
          </a:xfrm>
          <a:prstGeom prst="rect">
            <a:avLst/>
          </a:prstGeom>
        </p:spPr>
        <p:txBody>
          <a:bodyPr>
            <a:spAutoFit/>
          </a:bodyPr>
          <a:lstStyle/>
          <a:p>
            <a:pPr lvl="1">
              <a:spcBef>
                <a:spcPts val="1200"/>
              </a:spcBef>
              <a:buClr>
                <a:srgbClr val="000099"/>
              </a:buClr>
              <a:defRPr/>
            </a:pPr>
            <a:r>
              <a:rPr lang="en-US" sz="2000" kern="0" dirty="0">
                <a:latin typeface="Verdana" panose="020B0604030504040204" pitchFamily="34" charset="0"/>
                <a:ea typeface="Verdana" panose="020B0604030504040204" pitchFamily="34" charset="0"/>
                <a:cs typeface="Verdana" panose="020B0604030504040204" pitchFamily="34" charset="0"/>
              </a:rPr>
              <a:t>For each detector, find the gain setting (PMT voltage) that meets these two conditions:</a:t>
            </a:r>
          </a:p>
          <a:p>
            <a:pPr marL="1371600" lvl="2" indent="-457200">
              <a:spcBef>
                <a:spcPts val="1200"/>
              </a:spcBef>
              <a:buClr>
                <a:srgbClr val="000099"/>
              </a:buClr>
              <a:buFont typeface="+mj-lt"/>
              <a:buAutoNum type="arabicPeriod"/>
              <a:defRPr/>
            </a:pPr>
            <a:r>
              <a:rPr lang="en-US" kern="0" dirty="0">
                <a:latin typeface="Verdana" panose="020B0604030504040204" pitchFamily="34" charset="0"/>
                <a:ea typeface="Verdana" panose="020B0604030504040204" pitchFamily="34" charset="0"/>
                <a:cs typeface="Verdana" panose="020B0604030504040204" pitchFamily="34" charset="0"/>
              </a:rPr>
              <a:t>Keeps (bright) positive cells on scale</a:t>
            </a:r>
          </a:p>
          <a:p>
            <a:pPr marL="1371600" lvl="2" indent="-457200">
              <a:spcBef>
                <a:spcPts val="1200"/>
              </a:spcBef>
              <a:buClr>
                <a:srgbClr val="000099"/>
              </a:buClr>
              <a:buFont typeface="+mj-lt"/>
              <a:buAutoNum type="arabicPeriod"/>
              <a:defRPr/>
            </a:pPr>
            <a:r>
              <a:rPr lang="en-US" kern="0" dirty="0">
                <a:latin typeface="Verdana" panose="020B0604030504040204" pitchFamily="34" charset="0"/>
                <a:ea typeface="Verdana" panose="020B0604030504040204" pitchFamily="34" charset="0"/>
                <a:cs typeface="Verdana" panose="020B0604030504040204" pitchFamily="34" charset="0"/>
              </a:rPr>
              <a:t>Brings the negative population out of the Electronic Noise to maximize the resolution (Stain Index)</a:t>
            </a:r>
          </a:p>
          <a:p>
            <a:pPr lvl="2">
              <a:buClr>
                <a:srgbClr val="CC3300"/>
              </a:buClr>
              <a:defRPr/>
            </a:pPr>
            <a:endParaRPr lang="en-US" kern="0" dirty="0">
              <a:solidFill>
                <a:srgbClr val="000099"/>
              </a:solidFill>
              <a:latin typeface="Arial"/>
            </a:endParaRPr>
          </a:p>
        </p:txBody>
      </p:sp>
      <p:pic>
        <p:nvPicPr>
          <p:cNvPr id="6" name="Picture 2"/>
          <p:cNvPicPr>
            <a:picLocks noChangeArrowheads="1"/>
          </p:cNvPicPr>
          <p:nvPr/>
        </p:nvPicPr>
        <p:blipFill rotWithShape="1">
          <a:blip r:embed="rId2">
            <a:extLst>
              <a:ext uri="{28A0092B-C50C-407E-A947-70E740481C1C}">
                <a14:useLocalDpi xmlns:a14="http://schemas.microsoft.com/office/drawing/2010/main" val="0"/>
              </a:ext>
            </a:extLst>
          </a:blip>
          <a:srcRect l="8031" t="12612" r="2090" b="12661"/>
          <a:stretch/>
        </p:blipFill>
        <p:spPr bwMode="auto">
          <a:xfrm>
            <a:off x="5742054" y="2623131"/>
            <a:ext cx="2316855" cy="1363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rrowheads="1"/>
          </p:cNvPicPr>
          <p:nvPr/>
        </p:nvPicPr>
        <p:blipFill rotWithShape="1">
          <a:blip r:embed="rId3">
            <a:extLst>
              <a:ext uri="{28A0092B-C50C-407E-A947-70E740481C1C}">
                <a14:useLocalDpi xmlns:a14="http://schemas.microsoft.com/office/drawing/2010/main" val="0"/>
              </a:ext>
            </a:extLst>
          </a:blip>
          <a:srcRect l="8064" t="12529" r="2083" b="12744"/>
          <a:stretch/>
        </p:blipFill>
        <p:spPr bwMode="auto">
          <a:xfrm>
            <a:off x="5742054" y="3802061"/>
            <a:ext cx="2316855" cy="1363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rrowheads="1"/>
          </p:cNvPicPr>
          <p:nvPr/>
        </p:nvPicPr>
        <p:blipFill rotWithShape="1">
          <a:blip r:embed="rId4">
            <a:extLst>
              <a:ext uri="{28A0092B-C50C-407E-A947-70E740481C1C}">
                <a14:useLocalDpi xmlns:a14="http://schemas.microsoft.com/office/drawing/2010/main" val="0"/>
              </a:ext>
            </a:extLst>
          </a:blip>
          <a:srcRect l="9036" t="12737" r="2224" b="12537"/>
          <a:stretch/>
        </p:blipFill>
        <p:spPr bwMode="auto">
          <a:xfrm>
            <a:off x="5783579" y="4985955"/>
            <a:ext cx="2266366" cy="1363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894454" y="2623131"/>
            <a:ext cx="273424" cy="3492389"/>
          </a:xfrm>
          <a:prstGeom prst="rect">
            <a:avLst/>
          </a:prstGeom>
          <a:solidFill>
            <a:srgbClr val="BFBFBF">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Box 9"/>
          <p:cNvSpPr txBox="1"/>
          <p:nvPr/>
        </p:nvSpPr>
        <p:spPr>
          <a:xfrm>
            <a:off x="6737139" y="2623131"/>
            <a:ext cx="652743" cy="307777"/>
          </a:xfrm>
          <a:prstGeom prst="rect">
            <a:avLst/>
          </a:prstGeom>
          <a:noFill/>
        </p:spPr>
        <p:txBody>
          <a:bodyPr wrap="none" rtlCol="0">
            <a:spAutoFit/>
          </a:bodyPr>
          <a:lstStyle/>
          <a:p>
            <a:r>
              <a:rPr lang="en-US" sz="1400" b="1" dirty="0">
                <a:solidFill>
                  <a:prstClr val="black"/>
                </a:solidFill>
                <a:latin typeface="Arial" pitchFamily="34" charset="0"/>
                <a:cs typeface="Arial" pitchFamily="34" charset="0"/>
              </a:rPr>
              <a:t>350 V</a:t>
            </a:r>
          </a:p>
        </p:txBody>
      </p:sp>
      <p:sp>
        <p:nvSpPr>
          <p:cNvPr id="11" name="TextBox 10"/>
          <p:cNvSpPr txBox="1"/>
          <p:nvPr/>
        </p:nvSpPr>
        <p:spPr>
          <a:xfrm>
            <a:off x="6737139" y="3804128"/>
            <a:ext cx="652743" cy="307777"/>
          </a:xfrm>
          <a:prstGeom prst="rect">
            <a:avLst/>
          </a:prstGeom>
          <a:noFill/>
        </p:spPr>
        <p:txBody>
          <a:bodyPr wrap="none" rtlCol="0">
            <a:spAutoFit/>
          </a:bodyPr>
          <a:lstStyle/>
          <a:p>
            <a:r>
              <a:rPr lang="en-US" sz="1400" b="1" dirty="0">
                <a:solidFill>
                  <a:prstClr val="black"/>
                </a:solidFill>
                <a:latin typeface="Arial" pitchFamily="34" charset="0"/>
                <a:cs typeface="Arial" pitchFamily="34" charset="0"/>
              </a:rPr>
              <a:t>450 V</a:t>
            </a:r>
          </a:p>
        </p:txBody>
      </p:sp>
      <p:sp>
        <p:nvSpPr>
          <p:cNvPr id="12" name="TextBox 11"/>
          <p:cNvSpPr txBox="1"/>
          <p:nvPr/>
        </p:nvSpPr>
        <p:spPr>
          <a:xfrm>
            <a:off x="6737139" y="4976160"/>
            <a:ext cx="652743" cy="307777"/>
          </a:xfrm>
          <a:prstGeom prst="rect">
            <a:avLst/>
          </a:prstGeom>
          <a:noFill/>
        </p:spPr>
        <p:txBody>
          <a:bodyPr wrap="none" rtlCol="0">
            <a:spAutoFit/>
          </a:bodyPr>
          <a:lstStyle/>
          <a:p>
            <a:r>
              <a:rPr lang="en-US" sz="1400" b="1" dirty="0">
                <a:solidFill>
                  <a:prstClr val="black"/>
                </a:solidFill>
                <a:latin typeface="Arial" pitchFamily="34" charset="0"/>
                <a:cs typeface="Arial" pitchFamily="34" charset="0"/>
              </a:rPr>
              <a:t>550 V</a:t>
            </a:r>
          </a:p>
        </p:txBody>
      </p:sp>
      <p:sp>
        <p:nvSpPr>
          <p:cNvPr id="13" name="TextBox 12"/>
          <p:cNvSpPr txBox="1"/>
          <p:nvPr/>
        </p:nvSpPr>
        <p:spPr>
          <a:xfrm>
            <a:off x="5655457" y="2310550"/>
            <a:ext cx="1390124" cy="276999"/>
          </a:xfrm>
          <a:prstGeom prst="rect">
            <a:avLst/>
          </a:prstGeom>
          <a:noFill/>
        </p:spPr>
        <p:txBody>
          <a:bodyPr wrap="none" rtlCol="0">
            <a:spAutoFit/>
          </a:bodyPr>
          <a:lstStyle/>
          <a:p>
            <a:r>
              <a:rPr lang="en-US" sz="1200" b="1" dirty="0">
                <a:solidFill>
                  <a:prstClr val="black"/>
                </a:solidFill>
                <a:latin typeface="Arial" pitchFamily="34" charset="0"/>
                <a:cs typeface="Arial" pitchFamily="34" charset="0"/>
              </a:rPr>
              <a:t>Electronic Noise</a:t>
            </a:r>
          </a:p>
        </p:txBody>
      </p:sp>
      <p:cxnSp>
        <p:nvCxnSpPr>
          <p:cNvPr id="14" name="Straight Connector 13"/>
          <p:cNvCxnSpPr/>
          <p:nvPr/>
        </p:nvCxnSpPr>
        <p:spPr>
          <a:xfrm>
            <a:off x="5863993" y="2587549"/>
            <a:ext cx="304267" cy="0"/>
          </a:xfrm>
          <a:prstGeom prst="line">
            <a:avLst/>
          </a:prstGeom>
        </p:spPr>
        <p:style>
          <a:lnRef idx="2">
            <a:schemeClr val="dk1"/>
          </a:lnRef>
          <a:fillRef idx="0">
            <a:schemeClr val="dk1"/>
          </a:fillRef>
          <a:effectRef idx="1">
            <a:schemeClr val="dk1"/>
          </a:effectRef>
          <a:fontRef idx="minor">
            <a:schemeClr val="tx1"/>
          </a:fontRef>
        </p:style>
      </p:cxnSp>
      <p:sp>
        <p:nvSpPr>
          <p:cNvPr id="16" name="TextBox 15"/>
          <p:cNvSpPr txBox="1"/>
          <p:nvPr/>
        </p:nvSpPr>
        <p:spPr>
          <a:xfrm>
            <a:off x="7447936" y="10291"/>
            <a:ext cx="1537600" cy="246221"/>
          </a:xfrm>
          <a:prstGeom prst="rect">
            <a:avLst/>
          </a:prstGeom>
          <a:noFill/>
        </p:spPr>
        <p:txBody>
          <a:bodyPr wrap="none" rtlCol="0">
            <a:spAutoFit/>
          </a:bodyPr>
          <a:lstStyle/>
          <a:p>
            <a:r>
              <a:rPr lang="en-US" sz="1000" dirty="0" smtClean="0"/>
              <a:t>COMPANY CONFIDENTIAL</a:t>
            </a:r>
            <a:endParaRPr lang="en-US" sz="1000" dirty="0"/>
          </a:p>
        </p:txBody>
      </p:sp>
    </p:spTree>
    <p:extLst>
      <p:ext uri="{BB962C8B-B14F-4D97-AF65-F5344CB8AC3E}">
        <p14:creationId xmlns:p14="http://schemas.microsoft.com/office/powerpoint/2010/main" val="32505083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46888"/>
            <a:ext cx="7086600" cy="1088136"/>
          </a:xfrm>
        </p:spPr>
        <p:txBody>
          <a:bodyPr>
            <a:normAutofit/>
          </a:bodyPr>
          <a:lstStyle/>
          <a:p>
            <a:r>
              <a:rPr lang="en-US" sz="2800" dirty="0" smtClean="0"/>
              <a:t>SI-PMTV curve is not dependent upon the density of the antigen</a:t>
            </a:r>
            <a:endParaRPr lang="en-US" sz="2800" dirty="0"/>
          </a:p>
        </p:txBody>
      </p:sp>
      <p:graphicFrame>
        <p:nvGraphicFramePr>
          <p:cNvPr id="6" name="Chart 5"/>
          <p:cNvGraphicFramePr>
            <a:graphicFrameLocks/>
          </p:cNvGraphicFramePr>
          <p:nvPr>
            <p:extLst/>
          </p:nvPr>
        </p:nvGraphicFramePr>
        <p:xfrm>
          <a:off x="4267200" y="1609868"/>
          <a:ext cx="4038600" cy="24231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6"/>
          <p:cNvGraphicFramePr>
            <a:graphicFrameLocks noChangeAspect="1"/>
          </p:cNvGraphicFramePr>
          <p:nvPr>
            <p:extLst/>
          </p:nvPr>
        </p:nvGraphicFramePr>
        <p:xfrm>
          <a:off x="76200" y="1373204"/>
          <a:ext cx="3608744" cy="4798996"/>
        </p:xfrm>
        <a:graphic>
          <a:graphicData uri="http://schemas.openxmlformats.org/presentationml/2006/ole">
            <mc:AlternateContent xmlns:mc="http://schemas.openxmlformats.org/markup-compatibility/2006">
              <mc:Choice xmlns:v="urn:schemas-microsoft-com:vml" Requires="v">
                <p:oleObj spid="_x0000_s24582" name="Worksheet" r:id="rId5" imgW="3787048" imgH="5036904" progId="Excel.Sheet.12">
                  <p:embed/>
                </p:oleObj>
              </mc:Choice>
              <mc:Fallback>
                <p:oleObj name="Worksheet" r:id="rId5" imgW="3787048" imgH="5036904" progId="Excel.Sheet.12">
                  <p:embed/>
                  <p:pic>
                    <p:nvPicPr>
                      <p:cNvPr id="0" name=""/>
                      <p:cNvPicPr/>
                      <p:nvPr/>
                    </p:nvPicPr>
                    <p:blipFill>
                      <a:blip r:embed="rId6"/>
                      <a:stretch>
                        <a:fillRect/>
                      </a:stretch>
                    </p:blipFill>
                    <p:spPr>
                      <a:xfrm>
                        <a:off x="76200" y="1373204"/>
                        <a:ext cx="3608744" cy="4798996"/>
                      </a:xfrm>
                      <a:prstGeom prst="rect">
                        <a:avLst/>
                      </a:prstGeom>
                    </p:spPr>
                  </p:pic>
                </p:oleObj>
              </mc:Fallback>
            </mc:AlternateContent>
          </a:graphicData>
        </a:graphic>
      </p:graphicFrame>
      <p:cxnSp>
        <p:nvCxnSpPr>
          <p:cNvPr id="8" name="Straight Connector 7"/>
          <p:cNvCxnSpPr/>
          <p:nvPr/>
        </p:nvCxnSpPr>
        <p:spPr>
          <a:xfrm>
            <a:off x="6324600" y="1725692"/>
            <a:ext cx="0" cy="1855708"/>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l="6615" t="8818" r="1683" b="9223"/>
          <a:stretch/>
        </p:blipFill>
        <p:spPr bwMode="auto">
          <a:xfrm>
            <a:off x="4257675" y="4191000"/>
            <a:ext cx="2524125" cy="173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2" descr="C:\Users\10056782\AppData\Local\Temp\tmp1174850394940005714.png"/>
          <p:cNvPicPr>
            <a:picLocks noChangeAspect="1" noChangeArrowheads="1"/>
          </p:cNvPicPr>
          <p:nvPr/>
        </p:nvPicPr>
        <p:blipFill rotWithShape="1">
          <a:blip r:embed="rId8">
            <a:extLst>
              <a:ext uri="{28A0092B-C50C-407E-A947-70E740481C1C}">
                <a14:useLocalDpi xmlns:a14="http://schemas.microsoft.com/office/drawing/2010/main" val="0"/>
              </a:ext>
            </a:extLst>
          </a:blip>
          <a:srcRect l="7886" t="9122" r="3226" b="8746"/>
          <a:stretch/>
        </p:blipFill>
        <p:spPr bwMode="auto">
          <a:xfrm>
            <a:off x="7086600" y="4191000"/>
            <a:ext cx="1906874" cy="176192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670467" y="5916930"/>
            <a:ext cx="1887055" cy="307777"/>
          </a:xfrm>
          <a:prstGeom prst="rect">
            <a:avLst/>
          </a:prstGeom>
          <a:noFill/>
        </p:spPr>
        <p:txBody>
          <a:bodyPr wrap="none" rtlCol="0">
            <a:spAutoFit/>
          </a:bodyPr>
          <a:lstStyle/>
          <a:p>
            <a:r>
              <a:rPr lang="en-US" sz="1400" b="1" dirty="0" smtClean="0">
                <a:solidFill>
                  <a:srgbClr val="004593"/>
                </a:solidFill>
                <a:latin typeface="Arial" panose="020B0604020202020204" pitchFamily="34" charset="0"/>
                <a:cs typeface="Arial" panose="020B0604020202020204" pitchFamily="34" charset="0"/>
              </a:rPr>
              <a:t>hCD4 BV421 (452 V)</a:t>
            </a:r>
            <a:endParaRPr lang="en-US" sz="1400" b="1" dirty="0">
              <a:solidFill>
                <a:srgbClr val="004593"/>
              </a:solidFill>
              <a:latin typeface="Arial" panose="020B0604020202020204" pitchFamily="34" charset="0"/>
              <a:cs typeface="Arial" panose="020B0604020202020204" pitchFamily="34" charset="0"/>
            </a:endParaRPr>
          </a:p>
        </p:txBody>
      </p:sp>
      <p:sp>
        <p:nvSpPr>
          <p:cNvPr id="12" name="TextBox 11"/>
          <p:cNvSpPr txBox="1"/>
          <p:nvPr/>
        </p:nvSpPr>
        <p:spPr>
          <a:xfrm>
            <a:off x="7117080" y="5928360"/>
            <a:ext cx="2037737" cy="307777"/>
          </a:xfrm>
          <a:prstGeom prst="rect">
            <a:avLst/>
          </a:prstGeom>
          <a:noFill/>
        </p:spPr>
        <p:txBody>
          <a:bodyPr wrap="none" rtlCol="0">
            <a:spAutoFit/>
          </a:bodyPr>
          <a:lstStyle/>
          <a:p>
            <a:r>
              <a:rPr lang="en-US" sz="1400" b="1" dirty="0" smtClean="0">
                <a:solidFill>
                  <a:srgbClr val="004593"/>
                </a:solidFill>
                <a:latin typeface="Arial" panose="020B0604020202020204" pitchFamily="34" charset="0"/>
                <a:cs typeface="Arial" panose="020B0604020202020204" pitchFamily="34" charset="0"/>
              </a:rPr>
              <a:t>mCD28 BV421 (452 V)</a:t>
            </a:r>
            <a:endParaRPr lang="en-US" sz="1400" b="1" dirty="0">
              <a:solidFill>
                <a:srgbClr val="004593"/>
              </a:solidFill>
              <a:latin typeface="Arial" panose="020B0604020202020204" pitchFamily="34" charset="0"/>
              <a:cs typeface="Arial" panose="020B0604020202020204" pitchFamily="34" charset="0"/>
            </a:endParaRPr>
          </a:p>
        </p:txBody>
      </p:sp>
      <p:sp>
        <p:nvSpPr>
          <p:cNvPr id="13" name="Oval 12"/>
          <p:cNvSpPr/>
          <p:nvPr/>
        </p:nvSpPr>
        <p:spPr>
          <a:xfrm>
            <a:off x="2563368" y="2630424"/>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580348" y="5100491"/>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447936" y="10291"/>
            <a:ext cx="1537600" cy="246221"/>
          </a:xfrm>
          <a:prstGeom prst="rect">
            <a:avLst/>
          </a:prstGeom>
          <a:noFill/>
        </p:spPr>
        <p:txBody>
          <a:bodyPr wrap="none" rtlCol="0">
            <a:spAutoFit/>
          </a:bodyPr>
          <a:lstStyle/>
          <a:p>
            <a:r>
              <a:rPr lang="en-US" sz="1000" dirty="0" smtClean="0"/>
              <a:t>COMPANY CONFIDENTIAL</a:t>
            </a:r>
            <a:endParaRPr lang="en-US" sz="1000" dirty="0"/>
          </a:p>
        </p:txBody>
      </p:sp>
    </p:spTree>
    <p:extLst>
      <p:ext uri="{BB962C8B-B14F-4D97-AF65-F5344CB8AC3E}">
        <p14:creationId xmlns:p14="http://schemas.microsoft.com/office/powerpoint/2010/main" val="107524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3" grpId="0" animBg="1"/>
      <p:bldP spid="1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46888"/>
            <a:ext cx="7288365" cy="1088136"/>
          </a:xfrm>
        </p:spPr>
        <p:txBody>
          <a:bodyPr>
            <a:normAutofit fontScale="90000"/>
          </a:bodyPr>
          <a:lstStyle/>
          <a:p>
            <a:r>
              <a:rPr lang="en-US" dirty="0" smtClean="0"/>
              <a:t>CD4 provides bright and dim markers</a:t>
            </a:r>
            <a:endParaRPr lang="en-US" dirty="0"/>
          </a:p>
        </p:txBody>
      </p:sp>
      <p:pic>
        <p:nvPicPr>
          <p:cNvPr id="6" name="Picture 5"/>
          <p:cNvPicPr>
            <a:picLocks noChangeAspect="1"/>
          </p:cNvPicPr>
          <p:nvPr/>
        </p:nvPicPr>
        <p:blipFill>
          <a:blip r:embed="rId2"/>
          <a:stretch>
            <a:fillRect/>
          </a:stretch>
        </p:blipFill>
        <p:spPr>
          <a:xfrm>
            <a:off x="363682" y="2286000"/>
            <a:ext cx="2466975" cy="2228850"/>
          </a:xfrm>
          <a:prstGeom prst="rect">
            <a:avLst/>
          </a:prstGeom>
        </p:spPr>
      </p:pic>
      <p:pic>
        <p:nvPicPr>
          <p:cNvPr id="7" name="Picture 6"/>
          <p:cNvPicPr>
            <a:picLocks noChangeAspect="1"/>
          </p:cNvPicPr>
          <p:nvPr/>
        </p:nvPicPr>
        <p:blipFill>
          <a:blip r:embed="rId3"/>
          <a:stretch>
            <a:fillRect/>
          </a:stretch>
        </p:blipFill>
        <p:spPr>
          <a:xfrm>
            <a:off x="3733800" y="1828800"/>
            <a:ext cx="3181350" cy="2114550"/>
          </a:xfrm>
          <a:prstGeom prst="rect">
            <a:avLst/>
          </a:prstGeom>
        </p:spPr>
      </p:pic>
      <p:pic>
        <p:nvPicPr>
          <p:cNvPr id="8" name="Picture 7"/>
          <p:cNvPicPr>
            <a:picLocks noChangeAspect="1"/>
          </p:cNvPicPr>
          <p:nvPr/>
        </p:nvPicPr>
        <p:blipFill>
          <a:blip r:embed="rId4"/>
          <a:stretch>
            <a:fillRect/>
          </a:stretch>
        </p:blipFill>
        <p:spPr>
          <a:xfrm>
            <a:off x="3733800" y="3960668"/>
            <a:ext cx="3181350" cy="2114550"/>
          </a:xfrm>
          <a:prstGeom prst="rect">
            <a:avLst/>
          </a:prstGeom>
        </p:spPr>
      </p:pic>
      <p:sp>
        <p:nvSpPr>
          <p:cNvPr id="10" name="TextBox 9"/>
          <p:cNvSpPr txBox="1"/>
          <p:nvPr/>
        </p:nvSpPr>
        <p:spPr>
          <a:xfrm>
            <a:off x="7447936" y="10291"/>
            <a:ext cx="1537600" cy="246221"/>
          </a:xfrm>
          <a:prstGeom prst="rect">
            <a:avLst/>
          </a:prstGeom>
          <a:noFill/>
        </p:spPr>
        <p:txBody>
          <a:bodyPr wrap="none" rtlCol="0">
            <a:spAutoFit/>
          </a:bodyPr>
          <a:lstStyle/>
          <a:p>
            <a:r>
              <a:rPr lang="en-US" sz="1000" dirty="0" smtClean="0"/>
              <a:t>COMPANY CONFIDENTIAL</a:t>
            </a:r>
            <a:endParaRPr lang="en-US" sz="1000" dirty="0"/>
          </a:p>
        </p:txBody>
      </p:sp>
    </p:spTree>
    <p:extLst>
      <p:ext uri="{BB962C8B-B14F-4D97-AF65-F5344CB8AC3E}">
        <p14:creationId xmlns:p14="http://schemas.microsoft.com/office/powerpoint/2010/main" val="11986616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8397"/>
            <a:ext cx="6934200" cy="1088136"/>
          </a:xfrm>
        </p:spPr>
        <p:txBody>
          <a:bodyPr>
            <a:normAutofit fontScale="90000"/>
          </a:bodyPr>
          <a:lstStyle/>
          <a:p>
            <a:r>
              <a:rPr lang="en-US" dirty="0" smtClean="0"/>
              <a:t>Maximizing </a:t>
            </a:r>
            <a:r>
              <a:rPr lang="en-US" dirty="0"/>
              <a:t>resolution is independent of cell </a:t>
            </a:r>
            <a:r>
              <a:rPr lang="en-US" dirty="0" smtClean="0"/>
              <a:t>type</a:t>
            </a:r>
            <a:endParaRPr lang="en-US" dirty="0"/>
          </a:p>
        </p:txBody>
      </p:sp>
      <p:graphicFrame>
        <p:nvGraphicFramePr>
          <p:cNvPr id="9" name="Chart 8"/>
          <p:cNvGraphicFramePr>
            <a:graphicFrameLocks/>
          </p:cNvGraphicFramePr>
          <p:nvPr>
            <p:extLst/>
          </p:nvPr>
        </p:nvGraphicFramePr>
        <p:xfrm>
          <a:off x="685800" y="1317516"/>
          <a:ext cx="3859682" cy="23158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nvPr>
        </p:nvGraphicFramePr>
        <p:xfrm>
          <a:off x="4545482" y="1317516"/>
          <a:ext cx="3859682" cy="231580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267840" y="1631323"/>
            <a:ext cx="1015021" cy="715581"/>
          </a:xfrm>
          <a:prstGeom prst="rect">
            <a:avLst/>
          </a:prstGeom>
          <a:noFill/>
        </p:spPr>
        <p:txBody>
          <a:bodyPr wrap="none" rtlCol="0">
            <a:spAutoFit/>
          </a:bodyPr>
          <a:lstStyle/>
          <a:p>
            <a:r>
              <a:rPr lang="en-US" sz="1050" b="1" u="sng" dirty="0" smtClean="0"/>
              <a:t>At Max</a:t>
            </a:r>
          </a:p>
          <a:p>
            <a:r>
              <a:rPr lang="en-US" sz="1000" b="1" dirty="0" smtClean="0"/>
              <a:t>MFI+ = 85,000</a:t>
            </a:r>
          </a:p>
          <a:p>
            <a:r>
              <a:rPr lang="en-US" sz="1000" b="1" dirty="0" smtClean="0"/>
              <a:t>MFI- = 205</a:t>
            </a:r>
          </a:p>
          <a:p>
            <a:r>
              <a:rPr lang="en-US" sz="1000" b="1" dirty="0"/>
              <a:t>SI = </a:t>
            </a:r>
            <a:r>
              <a:rPr lang="en-US" sz="1000" b="1" dirty="0" smtClean="0"/>
              <a:t>484</a:t>
            </a:r>
            <a:endParaRPr lang="en-US" sz="1000" b="1" dirty="0"/>
          </a:p>
        </p:txBody>
      </p:sp>
      <p:sp>
        <p:nvSpPr>
          <p:cNvPr id="12" name="TextBox 11"/>
          <p:cNvSpPr txBox="1"/>
          <p:nvPr/>
        </p:nvSpPr>
        <p:spPr>
          <a:xfrm>
            <a:off x="5107525" y="1631323"/>
            <a:ext cx="1278926" cy="901632"/>
          </a:xfrm>
          <a:prstGeom prst="rect">
            <a:avLst/>
          </a:prstGeom>
          <a:noFill/>
        </p:spPr>
        <p:txBody>
          <a:bodyPr wrap="none" rtlCol="0">
            <a:spAutoFit/>
          </a:bodyPr>
          <a:lstStyle/>
          <a:p>
            <a:r>
              <a:rPr lang="en-US" sz="1050" b="1" u="sng" dirty="0" smtClean="0"/>
              <a:t>At Max</a:t>
            </a:r>
          </a:p>
          <a:p>
            <a:r>
              <a:rPr lang="en-US" sz="1000" b="1" dirty="0" smtClean="0"/>
              <a:t>MFI+ = 74,000</a:t>
            </a:r>
          </a:p>
          <a:p>
            <a:r>
              <a:rPr lang="en-US" sz="1000" b="1" dirty="0" smtClean="0"/>
              <a:t>MFI- = 296</a:t>
            </a:r>
          </a:p>
          <a:p>
            <a:r>
              <a:rPr lang="en-US" sz="1000" b="1" dirty="0"/>
              <a:t>SI = </a:t>
            </a:r>
            <a:r>
              <a:rPr lang="en-US" sz="1000" b="1" dirty="0" smtClean="0"/>
              <a:t>246</a:t>
            </a:r>
            <a:endParaRPr lang="en-US" sz="1000" b="1" dirty="0"/>
          </a:p>
        </p:txBody>
      </p:sp>
      <p:sp>
        <p:nvSpPr>
          <p:cNvPr id="13" name="Oval 12"/>
          <p:cNvSpPr/>
          <p:nvPr/>
        </p:nvSpPr>
        <p:spPr bwMode="auto">
          <a:xfrm>
            <a:off x="2209800" y="2115090"/>
            <a:ext cx="192024" cy="192024"/>
          </a:xfrm>
          <a:prstGeom prst="ellipse">
            <a:avLst/>
          </a:prstGeom>
          <a:noFill/>
          <a:ln w="19050">
            <a:solidFill>
              <a:srgbClr val="FF0000"/>
            </a:solidFill>
            <a:miter lim="800000"/>
            <a:headEnd/>
            <a:tailEnd/>
          </a:ln>
          <a:effectLst/>
        </p:spPr>
        <p:txBody>
          <a:bodyPr wrap="none" rtlCol="0" anchor="ctr"/>
          <a:lstStyle/>
          <a:p>
            <a:pPr algn="ctr"/>
            <a:endParaRPr lang="en-US"/>
          </a:p>
        </p:txBody>
      </p:sp>
      <p:sp>
        <p:nvSpPr>
          <p:cNvPr id="14" name="Oval 13"/>
          <p:cNvSpPr/>
          <p:nvPr/>
        </p:nvSpPr>
        <p:spPr bwMode="auto">
          <a:xfrm>
            <a:off x="6828521" y="1923066"/>
            <a:ext cx="192024" cy="192024"/>
          </a:xfrm>
          <a:prstGeom prst="ellipse">
            <a:avLst/>
          </a:prstGeom>
          <a:noFill/>
          <a:ln w="19050">
            <a:solidFill>
              <a:srgbClr val="FF0000"/>
            </a:solidFill>
            <a:miter lim="800000"/>
            <a:headEnd/>
            <a:tailEnd/>
          </a:ln>
          <a:effectLst/>
        </p:spPr>
        <p:txBody>
          <a:bodyPr wrap="none" rtlCol="0" anchor="ctr"/>
          <a:lstStyle/>
          <a:p>
            <a:pPr algn="ctr"/>
            <a:endParaRPr lang="en-US"/>
          </a:p>
        </p:txBody>
      </p:sp>
      <p:pic>
        <p:nvPicPr>
          <p:cNvPr id="15" name="Picture 14"/>
          <p:cNvPicPr>
            <a:picLocks noChangeAspect="1"/>
          </p:cNvPicPr>
          <p:nvPr/>
        </p:nvPicPr>
        <p:blipFill>
          <a:blip r:embed="rId4"/>
          <a:stretch>
            <a:fillRect/>
          </a:stretch>
        </p:blipFill>
        <p:spPr>
          <a:xfrm>
            <a:off x="1024966" y="3679716"/>
            <a:ext cx="3181350" cy="2114550"/>
          </a:xfrm>
          <a:prstGeom prst="rect">
            <a:avLst/>
          </a:prstGeom>
        </p:spPr>
      </p:pic>
      <p:pic>
        <p:nvPicPr>
          <p:cNvPr id="16" name="Picture 15"/>
          <p:cNvPicPr>
            <a:picLocks noChangeAspect="1"/>
          </p:cNvPicPr>
          <p:nvPr/>
        </p:nvPicPr>
        <p:blipFill>
          <a:blip r:embed="rId5"/>
          <a:stretch>
            <a:fillRect/>
          </a:stretch>
        </p:blipFill>
        <p:spPr>
          <a:xfrm>
            <a:off x="4884648" y="3679716"/>
            <a:ext cx="3181350" cy="2114550"/>
          </a:xfrm>
          <a:prstGeom prst="rect">
            <a:avLst/>
          </a:prstGeom>
        </p:spPr>
      </p:pic>
      <p:sp>
        <p:nvSpPr>
          <p:cNvPr id="17" name="TextBox 16"/>
          <p:cNvSpPr txBox="1"/>
          <p:nvPr/>
        </p:nvSpPr>
        <p:spPr>
          <a:xfrm>
            <a:off x="457200" y="5791200"/>
            <a:ext cx="8077200" cy="584775"/>
          </a:xfrm>
          <a:prstGeom prst="rect">
            <a:avLst/>
          </a:prstGeom>
          <a:noFill/>
        </p:spPr>
        <p:txBody>
          <a:bodyPr wrap="square" rtlCol="0">
            <a:spAutoFit/>
          </a:bodyPr>
          <a:lstStyle/>
          <a:p>
            <a:r>
              <a:rPr lang="en-US" sz="1600" dirty="0" smtClean="0">
                <a:latin typeface="Verdana" panose="020B0604030504040204" pitchFamily="34" charset="0"/>
                <a:ea typeface="Verdana" panose="020B0604030504040204" pitchFamily="34" charset="0"/>
                <a:cs typeface="Verdana" panose="020B0604030504040204" pitchFamily="34" charset="0"/>
              </a:rPr>
              <a:t>An advantage of using CD4 is that it provides a Bright Marker (Lymphocytes) and a 10X dimmer marker (Monocytes) in one stain</a:t>
            </a:r>
            <a:endParaRPr lang="en-US" sz="1600" dirty="0">
              <a:latin typeface="Verdana" panose="020B0604030504040204" pitchFamily="34" charset="0"/>
              <a:ea typeface="Verdana" panose="020B0604030504040204" pitchFamily="34" charset="0"/>
              <a:cs typeface="Verdana" panose="020B0604030504040204" pitchFamily="34" charset="0"/>
            </a:endParaRPr>
          </a:p>
        </p:txBody>
      </p:sp>
      <p:sp>
        <p:nvSpPr>
          <p:cNvPr id="19" name="TextBox 18"/>
          <p:cNvSpPr txBox="1"/>
          <p:nvPr/>
        </p:nvSpPr>
        <p:spPr>
          <a:xfrm>
            <a:off x="7447936" y="10291"/>
            <a:ext cx="1537600" cy="246221"/>
          </a:xfrm>
          <a:prstGeom prst="rect">
            <a:avLst/>
          </a:prstGeom>
          <a:noFill/>
        </p:spPr>
        <p:txBody>
          <a:bodyPr wrap="none" rtlCol="0">
            <a:spAutoFit/>
          </a:bodyPr>
          <a:lstStyle/>
          <a:p>
            <a:r>
              <a:rPr lang="en-US" sz="1000" dirty="0" smtClean="0"/>
              <a:t>COMPANY CONFIDENTIAL</a:t>
            </a:r>
            <a:endParaRPr lang="en-US" sz="1000" dirty="0"/>
          </a:p>
        </p:txBody>
      </p:sp>
    </p:spTree>
    <p:extLst>
      <p:ext uri="{BB962C8B-B14F-4D97-AF65-F5344CB8AC3E}">
        <p14:creationId xmlns:p14="http://schemas.microsoft.com/office/powerpoint/2010/main" val="233077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0" grpId="0">
        <p:bldAsOne/>
      </p:bldGraphic>
      <p:bldP spid="11" grpId="0"/>
      <p:bldP spid="12" grpId="0"/>
      <p:bldP spid="13" grpId="0" animBg="1"/>
      <p:bldP spid="1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46888"/>
            <a:ext cx="7010400" cy="1088136"/>
          </a:xfrm>
        </p:spPr>
        <p:txBody>
          <a:bodyPr>
            <a:normAutofit fontScale="90000"/>
          </a:bodyPr>
          <a:lstStyle/>
          <a:p>
            <a:r>
              <a:rPr lang="en-US" dirty="0" smtClean="0"/>
              <a:t>27 Parameter representative spillover values</a:t>
            </a:r>
            <a:endParaRPr lang="en-US" dirty="0"/>
          </a:p>
        </p:txBody>
      </p:sp>
      <p:graphicFrame>
        <p:nvGraphicFramePr>
          <p:cNvPr id="6" name="Table 5"/>
          <p:cNvGraphicFramePr>
            <a:graphicFrameLocks noGrp="1"/>
          </p:cNvGraphicFramePr>
          <p:nvPr>
            <p:extLst/>
          </p:nvPr>
        </p:nvGraphicFramePr>
        <p:xfrm>
          <a:off x="51617" y="1524000"/>
          <a:ext cx="9026013" cy="3927829"/>
        </p:xfrm>
        <a:graphic>
          <a:graphicData uri="http://schemas.openxmlformats.org/drawingml/2006/table">
            <a:tbl>
              <a:tblPr/>
              <a:tblGrid>
                <a:gridCol w="537339"/>
                <a:gridCol w="268669"/>
                <a:gridCol w="345432"/>
                <a:gridCol w="275067"/>
                <a:gridCol w="345432"/>
                <a:gridCol w="313447"/>
                <a:gridCol w="313447"/>
                <a:gridCol w="313447"/>
                <a:gridCol w="390211"/>
                <a:gridCol w="313447"/>
                <a:gridCol w="313447"/>
                <a:gridCol w="313447"/>
                <a:gridCol w="236685"/>
                <a:gridCol w="403004"/>
                <a:gridCol w="313447"/>
                <a:gridCol w="403004"/>
                <a:gridCol w="396607"/>
                <a:gridCol w="300654"/>
                <a:gridCol w="371021"/>
                <a:gridCol w="300654"/>
                <a:gridCol w="268669"/>
                <a:gridCol w="268669"/>
                <a:gridCol w="275067"/>
                <a:gridCol w="275067"/>
                <a:gridCol w="275067"/>
                <a:gridCol w="275067"/>
                <a:gridCol w="345432"/>
                <a:gridCol w="275067"/>
              </a:tblGrid>
              <a:tr h="244247">
                <a:tc>
                  <a:txBody>
                    <a:bodyPr/>
                    <a:lstStyle/>
                    <a:p>
                      <a:pPr algn="l" fontAlgn="b"/>
                      <a:r>
                        <a:rPr lang="en-US" sz="600" b="0" i="0" u="none" strike="noStrike" dirty="0">
                          <a:solidFill>
                            <a:srgbClr val="000000"/>
                          </a:solidFill>
                          <a:effectLst/>
                          <a:latin typeface="Calibri  "/>
                        </a:rPr>
                        <a:t> </a:t>
                      </a:r>
                    </a:p>
                  </a:txBody>
                  <a:tcPr marL="3499" marR="3499" marT="349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
                        </a:rPr>
                        <a:t>BB515</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
                        </a:rPr>
                        <a:t>BB630-P</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
                        </a:rPr>
                        <a:t>BB700</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
                        </a:rPr>
                        <a:t>BB790-P</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
                        </a:rPr>
                        <a:t>BUV395</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
                        </a:rPr>
                        <a:t>BUV496</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
                        </a:rPr>
                        <a:t>BUV563</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
                        </a:rPr>
                        <a:t>BUV615-P</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
                        </a:rPr>
                        <a:t>BUV661</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
                        </a:rPr>
                        <a:t>BUV737</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
                        </a:rPr>
                        <a:t>BUV805</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
                        </a:rPr>
                        <a:t>APC</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
                        </a:rPr>
                        <a:t>APC-R700</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
                        </a:rPr>
                        <a:t>APC-H7</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
                        </a:rPr>
                        <a:t>BYG584-P</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
                        </a:rPr>
                        <a:t>PE-CF594</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
                        </a:rPr>
                        <a:t>PE-Cy5</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
                        </a:rPr>
                        <a:t>PE-Cy5-5</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
                        </a:rPr>
                        <a:t>PE-Cy7</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
                        </a:rPr>
                        <a:t>BV421</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
                        </a:rPr>
                        <a:t>BV480</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
                        </a:rPr>
                        <a:t>BV570</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
                        </a:rPr>
                        <a:t>BV605</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
                        </a:rPr>
                        <a:t>BV650</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
                        </a:rPr>
                        <a:t>BV711</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
                        </a:rPr>
                        <a:t>BV750-P</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Calibri  "/>
                        </a:rPr>
                        <a:t>BV786</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416">
                <a:tc>
                  <a:txBody>
                    <a:bodyPr/>
                    <a:lstStyle/>
                    <a:p>
                      <a:pPr algn="l" fontAlgn="b"/>
                      <a:r>
                        <a:rPr lang="en-US" sz="600" b="0" i="0" u="none" strike="noStrike">
                          <a:solidFill>
                            <a:srgbClr val="000000"/>
                          </a:solidFill>
                          <a:effectLst/>
                          <a:latin typeface="Calibri  "/>
                        </a:rPr>
                        <a:t>BB515</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
                        </a:rPr>
                        <a:t> </a:t>
                      </a:r>
                    </a:p>
                  </a:txBody>
                  <a:tcPr marL="3499" marR="3499" marT="3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0.12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C77C"/>
                    </a:solidFill>
                  </a:tcPr>
                </a:tc>
                <a:tc>
                  <a:txBody>
                    <a:bodyPr/>
                    <a:lstStyle/>
                    <a:p>
                      <a:pPr algn="r" fontAlgn="b"/>
                      <a:r>
                        <a:rPr lang="en-US" sz="700" b="0" i="0" u="none" strike="noStrike">
                          <a:solidFill>
                            <a:srgbClr val="000000"/>
                          </a:solidFill>
                          <a:effectLst/>
                          <a:latin typeface="Calibri  "/>
                        </a:rPr>
                        <a:t>0.16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CA7D"/>
                    </a:solidFill>
                  </a:tcPr>
                </a:tc>
                <a:tc>
                  <a:txBody>
                    <a:bodyPr/>
                    <a:lstStyle/>
                    <a:p>
                      <a:pPr algn="r" fontAlgn="b"/>
                      <a:r>
                        <a:rPr lang="en-US" sz="700" b="0" i="0" u="none" strike="noStrike">
                          <a:solidFill>
                            <a:srgbClr val="000000"/>
                          </a:solidFill>
                          <a:effectLst/>
                          <a:latin typeface="Calibri  "/>
                        </a:rPr>
                        <a:t>0.27</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7D17E"/>
                    </a:solidFill>
                  </a:tcPr>
                </a:tc>
                <a:tc>
                  <a:txBody>
                    <a:bodyPr/>
                    <a:lstStyle/>
                    <a:p>
                      <a:pPr algn="r" fontAlgn="b"/>
                      <a:r>
                        <a:rPr lang="en-US" sz="700" b="0" i="0" u="none" strike="noStrike">
                          <a:solidFill>
                            <a:srgbClr val="000000"/>
                          </a:solidFill>
                          <a:effectLst/>
                          <a:latin typeface="Calibri  "/>
                        </a:rPr>
                        <a:t>0.01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BE7B"/>
                    </a:solidFill>
                  </a:tcPr>
                </a:tc>
                <a:tc>
                  <a:txBody>
                    <a:bodyPr/>
                    <a:lstStyle/>
                    <a:p>
                      <a:pPr algn="r" fontAlgn="b"/>
                      <a:r>
                        <a:rPr lang="en-US" sz="700" b="0" i="0" u="none" strike="noStrike">
                          <a:solidFill>
                            <a:srgbClr val="000000"/>
                          </a:solidFill>
                          <a:effectLst/>
                          <a:latin typeface="Calibri  "/>
                        </a:rPr>
                        <a:t>2.30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r" fontAlgn="b"/>
                      <a:r>
                        <a:rPr lang="en-US" sz="700" b="0" i="0" u="none" strike="noStrike">
                          <a:solidFill>
                            <a:srgbClr val="000000"/>
                          </a:solidFill>
                          <a:effectLst/>
                          <a:latin typeface="Calibri  "/>
                        </a:rPr>
                        <a:t>0.05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C17B"/>
                    </a:solidFill>
                  </a:tcPr>
                </a:tc>
                <a:tc>
                  <a:txBody>
                    <a:bodyPr/>
                    <a:lstStyle/>
                    <a:p>
                      <a:pPr algn="r" fontAlgn="b"/>
                      <a:r>
                        <a:rPr lang="en-US" sz="700" b="0" i="0" u="none" strike="noStrike">
                          <a:solidFill>
                            <a:srgbClr val="000000"/>
                          </a:solidFill>
                          <a:effectLst/>
                          <a:latin typeface="Calibri  "/>
                        </a:rPr>
                        <a:t>0.01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BF7B"/>
                    </a:solidFill>
                  </a:tcPr>
                </a:tc>
                <a:tc>
                  <a:txBody>
                    <a:bodyPr/>
                    <a:lstStyle/>
                    <a:p>
                      <a:pPr algn="r" fontAlgn="b"/>
                      <a:r>
                        <a:rPr lang="en-US" sz="700" b="0" i="0" u="none" strike="noStrike">
                          <a:solidFill>
                            <a:srgbClr val="000000"/>
                          </a:solidFill>
                          <a:effectLst/>
                          <a:latin typeface="Calibri  "/>
                        </a:rPr>
                        <a:t>0.02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BF7B"/>
                    </a:solidFill>
                  </a:tcPr>
                </a:tc>
                <a:tc>
                  <a:txBody>
                    <a:bodyPr/>
                    <a:lstStyle/>
                    <a:p>
                      <a:pPr algn="r" fontAlgn="b"/>
                      <a:r>
                        <a:rPr lang="en-US" sz="700" b="0" i="0" u="none" strike="noStrike">
                          <a:solidFill>
                            <a:srgbClr val="000000"/>
                          </a:solidFill>
                          <a:effectLst/>
                          <a:latin typeface="Calibri  "/>
                        </a:rPr>
                        <a:t>0.01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BE7B"/>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0.02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8BF7B"/>
                    </a:solidFill>
                  </a:tcPr>
                </a:tc>
                <a:tc>
                  <a:txBody>
                    <a:bodyPr/>
                    <a:lstStyle/>
                    <a:p>
                      <a:pPr algn="r" fontAlgn="b"/>
                      <a:r>
                        <a:rPr lang="en-US" sz="700" b="0" i="0" u="none" strike="noStrike">
                          <a:solidFill>
                            <a:srgbClr val="000000"/>
                          </a:solidFill>
                          <a:effectLst/>
                          <a:latin typeface="Calibri  "/>
                        </a:rPr>
                        <a:t>0.02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BF7B"/>
                    </a:solidFill>
                  </a:tcPr>
                </a:tc>
                <a:tc>
                  <a:txBody>
                    <a:bodyPr/>
                    <a:lstStyle/>
                    <a:p>
                      <a:pPr algn="r" fontAlgn="b"/>
                      <a:r>
                        <a:rPr lang="en-US" sz="700" b="0" i="0" u="none" strike="noStrike">
                          <a:solidFill>
                            <a:srgbClr val="000000"/>
                          </a:solidFill>
                          <a:effectLst/>
                          <a:latin typeface="Calibri  "/>
                        </a:rPr>
                        <a:t>0.06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C27B"/>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0.03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AC07B"/>
                    </a:solidFill>
                  </a:tcPr>
                </a:tc>
                <a:tc>
                  <a:txBody>
                    <a:bodyPr/>
                    <a:lstStyle/>
                    <a:p>
                      <a:pPr algn="r" fontAlgn="b"/>
                      <a:r>
                        <a:rPr lang="en-US" sz="700" b="0" i="0" u="none" strike="noStrike">
                          <a:solidFill>
                            <a:srgbClr val="000000"/>
                          </a:solidFill>
                          <a:effectLst/>
                          <a:latin typeface="Calibri  "/>
                        </a:rPr>
                        <a:t>0.03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BF7B"/>
                    </a:solidFill>
                  </a:tcPr>
                </a:tc>
                <a:tc>
                  <a:txBody>
                    <a:bodyPr/>
                    <a:lstStyle/>
                    <a:p>
                      <a:pPr algn="r" fontAlgn="b"/>
                      <a:r>
                        <a:rPr lang="en-US" sz="700" b="0" i="0" u="none" strike="noStrike">
                          <a:solidFill>
                            <a:srgbClr val="000000"/>
                          </a:solidFill>
                          <a:effectLst/>
                          <a:latin typeface="Calibri  "/>
                        </a:rPr>
                        <a:t>0.05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FC17B"/>
                    </a:solidFill>
                  </a:tcPr>
                </a:tc>
                <a:tc>
                  <a:txBody>
                    <a:bodyPr/>
                    <a:lstStyle/>
                    <a:p>
                      <a:pPr algn="r" fontAlgn="b"/>
                      <a:r>
                        <a:rPr lang="en-US" sz="700" b="0" i="0" u="none" strike="noStrike">
                          <a:solidFill>
                            <a:srgbClr val="000000"/>
                          </a:solidFill>
                          <a:effectLst/>
                          <a:latin typeface="Calibri  "/>
                        </a:rPr>
                        <a:t>0.04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CC07B"/>
                    </a:solidFill>
                  </a:tcPr>
                </a:tc>
                <a:tc>
                  <a:txBody>
                    <a:bodyPr/>
                    <a:lstStyle/>
                    <a:p>
                      <a:pPr algn="r" fontAlgn="b"/>
                      <a:r>
                        <a:rPr lang="en-US" sz="700" b="0" i="0" u="none" strike="noStrike">
                          <a:solidFill>
                            <a:srgbClr val="000000"/>
                          </a:solidFill>
                          <a:effectLst/>
                          <a:latin typeface="Calibri  "/>
                        </a:rPr>
                        <a:t>0.01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BE7B"/>
                    </a:solidFill>
                  </a:tcPr>
                </a:tc>
                <a:tc>
                  <a:txBody>
                    <a:bodyPr/>
                    <a:lstStyle/>
                    <a:p>
                      <a:pPr algn="r" fontAlgn="b"/>
                      <a:r>
                        <a:rPr lang="en-US" sz="700" b="0" i="0" u="none" strike="noStrike">
                          <a:solidFill>
                            <a:srgbClr val="000000"/>
                          </a:solidFill>
                          <a:effectLst/>
                          <a:latin typeface="Calibri  "/>
                        </a:rPr>
                        <a:t>0.03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BF7B"/>
                    </a:solidFill>
                  </a:tcPr>
                </a:tc>
                <a:tc>
                  <a:txBody>
                    <a:bodyPr/>
                    <a:lstStyle/>
                    <a:p>
                      <a:pPr algn="r" fontAlgn="b"/>
                      <a:r>
                        <a:rPr lang="en-US" sz="700" b="0" i="0" u="none" strike="noStrike">
                          <a:solidFill>
                            <a:srgbClr val="000000"/>
                          </a:solidFill>
                          <a:effectLst/>
                          <a:latin typeface="Calibri  "/>
                        </a:rPr>
                        <a:t>0.89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0.03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AC07B"/>
                    </a:solidFill>
                  </a:tcPr>
                </a:tc>
                <a:tc>
                  <a:txBody>
                    <a:bodyPr/>
                    <a:lstStyle/>
                    <a:p>
                      <a:pPr algn="r" fontAlgn="b"/>
                      <a:r>
                        <a:rPr lang="en-US" sz="700" b="0" i="0" u="none" strike="noStrike">
                          <a:solidFill>
                            <a:srgbClr val="000000"/>
                          </a:solidFill>
                          <a:effectLst/>
                          <a:latin typeface="Calibri  "/>
                        </a:rPr>
                        <a:t>0.01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BF7B"/>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0.03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BC07B"/>
                    </a:solidFill>
                  </a:tcPr>
                </a:tc>
                <a:tc>
                  <a:txBody>
                    <a:bodyPr/>
                    <a:lstStyle/>
                    <a:p>
                      <a:pPr algn="r" fontAlgn="b"/>
                      <a:r>
                        <a:rPr lang="en-US" sz="700" b="0" i="0" u="none" strike="noStrike">
                          <a:solidFill>
                            <a:srgbClr val="000000"/>
                          </a:solidFill>
                          <a:effectLst/>
                          <a:latin typeface="Calibri  "/>
                        </a:rPr>
                        <a:t>0.01</a:t>
                      </a:r>
                    </a:p>
                  </a:txBody>
                  <a:tcPr marL="3499" marR="3499" marT="349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BE7B"/>
                    </a:solidFill>
                  </a:tcPr>
                </a:tc>
              </a:tr>
              <a:tr h="124416">
                <a:tc>
                  <a:txBody>
                    <a:bodyPr/>
                    <a:lstStyle/>
                    <a:p>
                      <a:pPr algn="l" fontAlgn="b"/>
                      <a:r>
                        <a:rPr lang="en-US" sz="600" b="0" i="0" u="none" strike="noStrike">
                          <a:solidFill>
                            <a:srgbClr val="000000"/>
                          </a:solidFill>
                          <a:effectLst/>
                          <a:latin typeface="Calibri  "/>
                        </a:rPr>
                        <a:t>BB630-P</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18.68</a:t>
                      </a:r>
                    </a:p>
                  </a:txBody>
                  <a:tcPr marL="3499" marR="3499" marT="3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380"/>
                    </a:solidFill>
                  </a:tcPr>
                </a:tc>
                <a:tc>
                  <a:txBody>
                    <a:bodyPr/>
                    <a:lstStyle/>
                    <a:p>
                      <a:pPr algn="l" fontAlgn="b"/>
                      <a:r>
                        <a:rPr lang="en-US" sz="700" b="0" i="0" u="none" strike="noStrike">
                          <a:solidFill>
                            <a:srgbClr val="000000"/>
                          </a:solidFill>
                          <a:effectLst/>
                          <a:latin typeface="Calibri  "/>
                        </a:rPr>
                        <a:t> </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2.74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r" fontAlgn="b"/>
                      <a:r>
                        <a:rPr lang="en-US" sz="700" b="0" i="0" u="none" strike="noStrike">
                          <a:solidFill>
                            <a:srgbClr val="000000"/>
                          </a:solidFill>
                          <a:effectLst/>
                          <a:latin typeface="Calibri  "/>
                        </a:rPr>
                        <a:t>5.14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83"/>
                    </a:solidFill>
                  </a:tcPr>
                </a:tc>
                <a:tc>
                  <a:txBody>
                    <a:bodyPr/>
                    <a:lstStyle/>
                    <a:p>
                      <a:pPr algn="r" fontAlgn="b"/>
                      <a:r>
                        <a:rPr lang="en-US" sz="700" b="0" i="0" u="none" strike="noStrike">
                          <a:solidFill>
                            <a:srgbClr val="000000"/>
                          </a:solidFill>
                          <a:effectLst/>
                          <a:latin typeface="Calibri  "/>
                        </a:rPr>
                        <a:t>0.01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BE7B"/>
                    </a:solidFill>
                  </a:tcPr>
                </a:tc>
                <a:tc>
                  <a:txBody>
                    <a:bodyPr/>
                    <a:lstStyle/>
                    <a:p>
                      <a:pPr algn="r" fontAlgn="b"/>
                      <a:r>
                        <a:rPr lang="en-US" sz="700" b="0" i="0" u="none" strike="noStrike">
                          <a:solidFill>
                            <a:srgbClr val="000000"/>
                          </a:solidFill>
                          <a:effectLst/>
                          <a:latin typeface="Calibri  "/>
                        </a:rPr>
                        <a:t>0.86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19.46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280"/>
                    </a:solidFill>
                  </a:tcPr>
                </a:tc>
                <a:tc>
                  <a:txBody>
                    <a:bodyPr/>
                    <a:lstStyle/>
                    <a:p>
                      <a:pPr algn="r" fontAlgn="b"/>
                      <a:r>
                        <a:rPr lang="en-US" sz="700" b="0" i="0" u="none" strike="noStrike">
                          <a:solidFill>
                            <a:srgbClr val="000000"/>
                          </a:solidFill>
                          <a:effectLst/>
                          <a:latin typeface="Calibri  "/>
                        </a:rPr>
                        <a:t>6.26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483"/>
                    </a:solidFill>
                  </a:tcPr>
                </a:tc>
                <a:tc>
                  <a:txBody>
                    <a:bodyPr/>
                    <a:lstStyle/>
                    <a:p>
                      <a:pPr algn="r" fontAlgn="b"/>
                      <a:r>
                        <a:rPr lang="en-US" sz="700" b="0" i="0" u="none" strike="noStrike">
                          <a:solidFill>
                            <a:srgbClr val="000000"/>
                          </a:solidFill>
                          <a:effectLst/>
                          <a:latin typeface="Calibri  "/>
                        </a:rPr>
                        <a:t>0.09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9C47C"/>
                    </a:solidFill>
                  </a:tcPr>
                </a:tc>
                <a:tc>
                  <a:txBody>
                    <a:bodyPr/>
                    <a:lstStyle/>
                    <a:p>
                      <a:pPr algn="r" fontAlgn="b"/>
                      <a:r>
                        <a:rPr lang="en-US" sz="700" b="0" i="0" u="none" strike="noStrike">
                          <a:solidFill>
                            <a:srgbClr val="000000"/>
                          </a:solidFill>
                          <a:effectLst/>
                          <a:latin typeface="Calibri  "/>
                        </a:rPr>
                        <a:t>0.05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EC17B"/>
                    </a:solidFill>
                  </a:tcPr>
                </a:tc>
                <a:tc>
                  <a:txBody>
                    <a:bodyPr/>
                    <a:lstStyle/>
                    <a:p>
                      <a:pPr algn="r" fontAlgn="b"/>
                      <a:r>
                        <a:rPr lang="en-US" sz="700" b="0" i="0" u="none" strike="noStrike">
                          <a:solidFill>
                            <a:srgbClr val="000000"/>
                          </a:solidFill>
                          <a:effectLst/>
                          <a:latin typeface="Calibri  "/>
                        </a:rPr>
                        <a:t>0.07</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27B"/>
                    </a:solidFill>
                  </a:tcPr>
                </a:tc>
                <a:tc>
                  <a:txBody>
                    <a:bodyPr/>
                    <a:lstStyle/>
                    <a:p>
                      <a:pPr algn="r" fontAlgn="b"/>
                      <a:r>
                        <a:rPr lang="en-US" sz="700" b="0" i="0" u="none" strike="noStrike">
                          <a:solidFill>
                            <a:srgbClr val="000000"/>
                          </a:solidFill>
                          <a:effectLst/>
                          <a:latin typeface="Calibri  "/>
                        </a:rPr>
                        <a:t>0.05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C17B"/>
                    </a:solidFill>
                  </a:tcPr>
                </a:tc>
                <a:tc>
                  <a:txBody>
                    <a:bodyPr/>
                    <a:lstStyle/>
                    <a:p>
                      <a:pPr algn="r" fontAlgn="b"/>
                      <a:r>
                        <a:rPr lang="en-US" sz="700" b="0" i="0" u="none" strike="noStrike">
                          <a:solidFill>
                            <a:srgbClr val="000000"/>
                          </a:solidFill>
                          <a:effectLst/>
                          <a:latin typeface="Calibri  "/>
                        </a:rPr>
                        <a:t>0.01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E7B"/>
                    </a:solidFill>
                  </a:tcPr>
                </a:tc>
                <a:tc>
                  <a:txBody>
                    <a:bodyPr/>
                    <a:lstStyle/>
                    <a:p>
                      <a:pPr algn="r" fontAlgn="b"/>
                      <a:r>
                        <a:rPr lang="en-US" sz="700" b="0" i="0" u="none" strike="noStrike">
                          <a:solidFill>
                            <a:srgbClr val="000000"/>
                          </a:solidFill>
                          <a:effectLst/>
                          <a:latin typeface="Calibri  "/>
                        </a:rPr>
                        <a:t>0.07</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37C"/>
                    </a:solidFill>
                  </a:tcPr>
                </a:tc>
                <a:tc>
                  <a:txBody>
                    <a:bodyPr/>
                    <a:lstStyle/>
                    <a:p>
                      <a:pPr algn="r" fontAlgn="b"/>
                      <a:r>
                        <a:rPr lang="en-US" sz="700" b="0" i="0" u="none" strike="noStrike">
                          <a:solidFill>
                            <a:srgbClr val="000000"/>
                          </a:solidFill>
                          <a:effectLst/>
                          <a:latin typeface="Calibri  "/>
                        </a:rPr>
                        <a:t>13.67</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A81"/>
                    </a:solidFill>
                  </a:tcPr>
                </a:tc>
                <a:tc>
                  <a:txBody>
                    <a:bodyPr/>
                    <a:lstStyle/>
                    <a:p>
                      <a:pPr algn="r" fontAlgn="b"/>
                      <a:r>
                        <a:rPr lang="en-US" sz="700" b="0" i="0" u="none" strike="noStrike">
                          <a:solidFill>
                            <a:srgbClr val="000000"/>
                          </a:solidFill>
                          <a:effectLst/>
                          <a:latin typeface="Calibri  "/>
                        </a:rPr>
                        <a:t>88.18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56E"/>
                    </a:solidFill>
                  </a:tcPr>
                </a:tc>
                <a:tc>
                  <a:txBody>
                    <a:bodyPr/>
                    <a:lstStyle/>
                    <a:p>
                      <a:pPr algn="r" fontAlgn="b"/>
                      <a:r>
                        <a:rPr lang="en-US" sz="700" b="0" i="0" u="none" strike="noStrike">
                          <a:solidFill>
                            <a:srgbClr val="000000"/>
                          </a:solidFill>
                          <a:effectLst/>
                          <a:latin typeface="Calibri  "/>
                        </a:rPr>
                        <a:t>1.21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5.02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83"/>
                    </a:solidFill>
                  </a:tcPr>
                </a:tc>
                <a:tc>
                  <a:txBody>
                    <a:bodyPr/>
                    <a:lstStyle/>
                    <a:p>
                      <a:pPr algn="r" fontAlgn="b"/>
                      <a:r>
                        <a:rPr lang="en-US" sz="700" b="0" i="0" u="none" strike="noStrike">
                          <a:solidFill>
                            <a:srgbClr val="000000"/>
                          </a:solidFill>
                          <a:effectLst/>
                          <a:latin typeface="Calibri  "/>
                        </a:rPr>
                        <a:t>0.55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E783"/>
                    </a:solidFill>
                  </a:tcPr>
                </a:tc>
                <a:tc>
                  <a:txBody>
                    <a:bodyPr/>
                    <a:lstStyle/>
                    <a:p>
                      <a:pPr algn="r" fontAlgn="b"/>
                      <a:r>
                        <a:rPr lang="en-US" sz="700" b="0" i="0" u="none" strike="noStrike">
                          <a:solidFill>
                            <a:srgbClr val="000000"/>
                          </a:solidFill>
                          <a:effectLst/>
                          <a:latin typeface="Calibri  "/>
                        </a:rPr>
                        <a:t>0.01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E7B"/>
                    </a:solidFill>
                  </a:tcPr>
                </a:tc>
                <a:tc>
                  <a:txBody>
                    <a:bodyPr/>
                    <a:lstStyle/>
                    <a:p>
                      <a:pPr algn="r" fontAlgn="b"/>
                      <a:r>
                        <a:rPr lang="en-US" sz="700" b="0" i="0" u="none" strike="noStrike">
                          <a:solidFill>
                            <a:srgbClr val="000000"/>
                          </a:solidFill>
                          <a:effectLst/>
                          <a:latin typeface="Calibri  "/>
                        </a:rPr>
                        <a:t>0.05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C17B"/>
                    </a:solidFill>
                  </a:tcPr>
                </a:tc>
                <a:tc>
                  <a:txBody>
                    <a:bodyPr/>
                    <a:lstStyle/>
                    <a:p>
                      <a:pPr algn="r" fontAlgn="b"/>
                      <a:r>
                        <a:rPr lang="en-US" sz="700" b="0" i="0" u="none" strike="noStrike">
                          <a:solidFill>
                            <a:srgbClr val="000000"/>
                          </a:solidFill>
                          <a:effectLst/>
                          <a:latin typeface="Calibri  "/>
                        </a:rPr>
                        <a:t>0.38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A80"/>
                    </a:solidFill>
                  </a:tcPr>
                </a:tc>
                <a:tc>
                  <a:txBody>
                    <a:bodyPr/>
                    <a:lstStyle/>
                    <a:p>
                      <a:pPr algn="r" fontAlgn="b"/>
                      <a:r>
                        <a:rPr lang="en-US" sz="700" b="0" i="0" u="none" strike="noStrike">
                          <a:solidFill>
                            <a:srgbClr val="000000"/>
                          </a:solidFill>
                          <a:effectLst/>
                          <a:latin typeface="Calibri  "/>
                        </a:rPr>
                        <a:t>3.38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884"/>
                    </a:solidFill>
                  </a:tcPr>
                </a:tc>
                <a:tc>
                  <a:txBody>
                    <a:bodyPr/>
                    <a:lstStyle/>
                    <a:p>
                      <a:pPr algn="r" fontAlgn="b"/>
                      <a:r>
                        <a:rPr lang="en-US" sz="700" b="0" i="0" u="none" strike="noStrike">
                          <a:solidFill>
                            <a:srgbClr val="000000"/>
                          </a:solidFill>
                          <a:effectLst/>
                          <a:latin typeface="Calibri  "/>
                        </a:rPr>
                        <a:t>5.16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83"/>
                    </a:solidFill>
                  </a:tcPr>
                </a:tc>
                <a:tc>
                  <a:txBody>
                    <a:bodyPr/>
                    <a:lstStyle/>
                    <a:p>
                      <a:pPr algn="r" fontAlgn="b"/>
                      <a:r>
                        <a:rPr lang="en-US" sz="700" b="0" i="0" u="none" strike="noStrike">
                          <a:solidFill>
                            <a:srgbClr val="000000"/>
                          </a:solidFill>
                          <a:effectLst/>
                          <a:latin typeface="Calibri  "/>
                        </a:rPr>
                        <a:t>0.40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DB80"/>
                    </a:solidFill>
                  </a:tcPr>
                </a:tc>
                <a:tc>
                  <a:txBody>
                    <a:bodyPr/>
                    <a:lstStyle/>
                    <a:p>
                      <a:pPr algn="r" fontAlgn="b"/>
                      <a:r>
                        <a:rPr lang="en-US" sz="700" b="0" i="0" u="none" strike="noStrike">
                          <a:solidFill>
                            <a:srgbClr val="000000"/>
                          </a:solidFill>
                          <a:effectLst/>
                          <a:latin typeface="Calibri  "/>
                        </a:rPr>
                        <a:t>0.06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27B"/>
                    </a:solidFill>
                  </a:tcPr>
                </a:tc>
                <a:tc>
                  <a:txBody>
                    <a:bodyPr/>
                    <a:lstStyle/>
                    <a:p>
                      <a:pPr algn="r" fontAlgn="b"/>
                      <a:r>
                        <a:rPr lang="en-US" sz="700" b="0" i="0" u="none" strike="noStrike">
                          <a:solidFill>
                            <a:srgbClr val="000000"/>
                          </a:solidFill>
                          <a:effectLst/>
                          <a:latin typeface="Calibri  "/>
                        </a:rPr>
                        <a:t>0.02</a:t>
                      </a:r>
                    </a:p>
                  </a:txBody>
                  <a:tcPr marL="3499" marR="3499" marT="349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8BF7B"/>
                    </a:solidFill>
                  </a:tcPr>
                </a:tc>
              </a:tr>
              <a:tr h="124416">
                <a:tc>
                  <a:txBody>
                    <a:bodyPr/>
                    <a:lstStyle/>
                    <a:p>
                      <a:pPr algn="l" fontAlgn="b"/>
                      <a:r>
                        <a:rPr lang="en-US" sz="600" b="0" i="0" u="none" strike="noStrike">
                          <a:solidFill>
                            <a:srgbClr val="000000"/>
                          </a:solidFill>
                          <a:effectLst/>
                          <a:latin typeface="Calibri  "/>
                        </a:rPr>
                        <a:t>BB700</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0.91</a:t>
                      </a:r>
                    </a:p>
                  </a:txBody>
                  <a:tcPr marL="3499" marR="3499" marT="3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10.04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F82"/>
                    </a:solidFill>
                  </a:tcPr>
                </a:tc>
                <a:tc>
                  <a:txBody>
                    <a:bodyPr/>
                    <a:lstStyle/>
                    <a:p>
                      <a:pPr algn="l" fontAlgn="b"/>
                      <a:r>
                        <a:rPr lang="en-US" sz="700" b="0" i="0" u="none" strike="noStrike">
                          <a:solidFill>
                            <a:srgbClr val="000000"/>
                          </a:solidFill>
                          <a:effectLst/>
                          <a:latin typeface="Calibri  "/>
                        </a:rPr>
                        <a:t> </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2.99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884"/>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0.08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8C47C"/>
                    </a:solidFill>
                  </a:tcPr>
                </a:tc>
                <a:tc>
                  <a:txBody>
                    <a:bodyPr/>
                    <a:lstStyle/>
                    <a:p>
                      <a:pPr algn="r" fontAlgn="b"/>
                      <a:r>
                        <a:rPr lang="en-US" sz="700" b="0" i="0" u="none" strike="noStrike">
                          <a:solidFill>
                            <a:srgbClr val="000000"/>
                          </a:solidFill>
                          <a:effectLst/>
                          <a:latin typeface="Calibri  "/>
                        </a:rPr>
                        <a:t>1.33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1.00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0.95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9.54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F82"/>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0.44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E81"/>
                    </a:solidFill>
                  </a:tcPr>
                </a:tc>
                <a:tc>
                  <a:txBody>
                    <a:bodyPr/>
                    <a:lstStyle/>
                    <a:p>
                      <a:pPr algn="r" fontAlgn="b"/>
                      <a:r>
                        <a:rPr lang="en-US" sz="700" b="0" i="0" u="none" strike="noStrike">
                          <a:solidFill>
                            <a:srgbClr val="000000"/>
                          </a:solidFill>
                          <a:effectLst/>
                          <a:latin typeface="Calibri  "/>
                        </a:rPr>
                        <a:t>2.57</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1.30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13.49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A81"/>
                    </a:solidFill>
                  </a:tcPr>
                </a:tc>
                <a:tc>
                  <a:txBody>
                    <a:bodyPr/>
                    <a:lstStyle/>
                    <a:p>
                      <a:pPr algn="r" fontAlgn="b"/>
                      <a:r>
                        <a:rPr lang="en-US" sz="700" b="0" i="0" u="none" strike="noStrike">
                          <a:solidFill>
                            <a:srgbClr val="000000"/>
                          </a:solidFill>
                          <a:effectLst/>
                          <a:latin typeface="Calibri  "/>
                        </a:rPr>
                        <a:t>52.60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577"/>
                    </a:solidFill>
                  </a:tcPr>
                </a:tc>
                <a:tc>
                  <a:txBody>
                    <a:bodyPr/>
                    <a:lstStyle/>
                    <a:p>
                      <a:pPr algn="r" fontAlgn="b"/>
                      <a:r>
                        <a:rPr lang="en-US" sz="700" b="0" i="0" u="none" strike="noStrike">
                          <a:solidFill>
                            <a:srgbClr val="000000"/>
                          </a:solidFill>
                          <a:effectLst/>
                          <a:latin typeface="Calibri  "/>
                        </a:rPr>
                        <a:t>82.95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7C6F"/>
                    </a:solidFill>
                  </a:tcPr>
                </a:tc>
                <a:tc>
                  <a:txBody>
                    <a:bodyPr/>
                    <a:lstStyle/>
                    <a:p>
                      <a:pPr algn="r" fontAlgn="b"/>
                      <a:r>
                        <a:rPr lang="en-US" sz="700" b="0" i="0" u="none" strike="noStrike">
                          <a:solidFill>
                            <a:srgbClr val="000000"/>
                          </a:solidFill>
                          <a:effectLst/>
                          <a:latin typeface="Calibri  "/>
                        </a:rPr>
                        <a:t>0.76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0.06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C27B"/>
                    </a:solidFill>
                  </a:tcPr>
                </a:tc>
                <a:tc>
                  <a:txBody>
                    <a:bodyPr/>
                    <a:lstStyle/>
                    <a:p>
                      <a:pPr algn="r" fontAlgn="b"/>
                      <a:r>
                        <a:rPr lang="en-US" sz="700" b="0" i="0" u="none" strike="noStrike">
                          <a:solidFill>
                            <a:srgbClr val="000000"/>
                          </a:solidFill>
                          <a:effectLst/>
                          <a:latin typeface="Calibri  "/>
                        </a:rPr>
                        <a:t>0.04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CC07B"/>
                    </a:solidFill>
                  </a:tcPr>
                </a:tc>
                <a:tc>
                  <a:txBody>
                    <a:bodyPr/>
                    <a:lstStyle/>
                    <a:p>
                      <a:pPr algn="r" fontAlgn="b"/>
                      <a:r>
                        <a:rPr lang="en-US" sz="700" b="0" i="0" u="none" strike="noStrike">
                          <a:solidFill>
                            <a:srgbClr val="000000"/>
                          </a:solidFill>
                          <a:effectLst/>
                          <a:latin typeface="Calibri  "/>
                        </a:rPr>
                        <a:t>0.39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8DB80"/>
                    </a:solidFill>
                  </a:tcPr>
                </a:tc>
                <a:tc>
                  <a:txBody>
                    <a:bodyPr/>
                    <a:lstStyle/>
                    <a:p>
                      <a:pPr algn="r" fontAlgn="b"/>
                      <a:r>
                        <a:rPr lang="en-US" sz="700" b="0" i="0" u="none" strike="noStrike">
                          <a:solidFill>
                            <a:srgbClr val="000000"/>
                          </a:solidFill>
                          <a:effectLst/>
                          <a:latin typeface="Calibri  "/>
                        </a:rPr>
                        <a:t>0.90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0.80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7.76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283"/>
                    </a:solidFill>
                  </a:tcPr>
                </a:tc>
                <a:tc>
                  <a:txBody>
                    <a:bodyPr/>
                    <a:lstStyle/>
                    <a:p>
                      <a:pPr algn="r" fontAlgn="b"/>
                      <a:r>
                        <a:rPr lang="en-US" sz="700" b="0" i="0" u="none" strike="noStrike">
                          <a:solidFill>
                            <a:srgbClr val="000000"/>
                          </a:solidFill>
                          <a:effectLst/>
                          <a:latin typeface="Calibri  "/>
                        </a:rPr>
                        <a:t>1.33</a:t>
                      </a:r>
                    </a:p>
                  </a:txBody>
                  <a:tcPr marL="3499" marR="3499" marT="349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r>
              <a:tr h="124416">
                <a:tc>
                  <a:txBody>
                    <a:bodyPr/>
                    <a:lstStyle/>
                    <a:p>
                      <a:pPr algn="l" fontAlgn="b"/>
                      <a:r>
                        <a:rPr lang="en-US" sz="600" b="0" i="0" u="none" strike="noStrike">
                          <a:solidFill>
                            <a:srgbClr val="000000"/>
                          </a:solidFill>
                          <a:effectLst/>
                          <a:latin typeface="Calibri  "/>
                        </a:rPr>
                        <a:t>BB790-P</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0.33</a:t>
                      </a:r>
                    </a:p>
                  </a:txBody>
                  <a:tcPr marL="3499" marR="3499" marT="3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D67F"/>
                    </a:solidFill>
                  </a:tcPr>
                </a:tc>
                <a:tc>
                  <a:txBody>
                    <a:bodyPr/>
                    <a:lstStyle/>
                    <a:p>
                      <a:pPr algn="r" fontAlgn="b"/>
                      <a:r>
                        <a:rPr lang="en-US" sz="700" b="0" i="0" u="none" strike="noStrike">
                          <a:solidFill>
                            <a:srgbClr val="000000"/>
                          </a:solidFill>
                          <a:effectLst/>
                          <a:latin typeface="Calibri  "/>
                        </a:rPr>
                        <a:t>3.52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884"/>
                    </a:solidFill>
                  </a:tcPr>
                </a:tc>
                <a:tc>
                  <a:txBody>
                    <a:bodyPr/>
                    <a:lstStyle/>
                    <a:p>
                      <a:pPr algn="r" fontAlgn="b"/>
                      <a:r>
                        <a:rPr lang="en-US" sz="700" b="0" i="0" u="none" strike="noStrike">
                          <a:solidFill>
                            <a:srgbClr val="000000"/>
                          </a:solidFill>
                          <a:effectLst/>
                          <a:latin typeface="Calibri  "/>
                        </a:rPr>
                        <a:t>50.32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878"/>
                    </a:solidFill>
                  </a:tcPr>
                </a:tc>
                <a:tc>
                  <a:txBody>
                    <a:bodyPr/>
                    <a:lstStyle/>
                    <a:p>
                      <a:pPr algn="l" fontAlgn="b"/>
                      <a:r>
                        <a:rPr lang="en-US" sz="700" b="0" i="0" u="none" strike="noStrike">
                          <a:solidFill>
                            <a:srgbClr val="000000"/>
                          </a:solidFill>
                          <a:effectLst/>
                          <a:latin typeface="Calibri  "/>
                        </a:rPr>
                        <a:t> </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0.02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BF7B"/>
                    </a:solidFill>
                  </a:tcPr>
                </a:tc>
                <a:tc>
                  <a:txBody>
                    <a:bodyPr/>
                    <a:lstStyle/>
                    <a:p>
                      <a:pPr algn="r" fontAlgn="b"/>
                      <a:r>
                        <a:rPr lang="en-US" sz="700" b="0" i="0" u="none" strike="noStrike">
                          <a:solidFill>
                            <a:srgbClr val="000000"/>
                          </a:solidFill>
                          <a:effectLst/>
                          <a:latin typeface="Calibri  "/>
                        </a:rPr>
                        <a:t>0.08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8C47C"/>
                    </a:solidFill>
                  </a:tcPr>
                </a:tc>
                <a:tc>
                  <a:txBody>
                    <a:bodyPr/>
                    <a:lstStyle/>
                    <a:p>
                      <a:pPr algn="r" fontAlgn="b"/>
                      <a:r>
                        <a:rPr lang="en-US" sz="700" b="0" i="0" u="none" strike="noStrike">
                          <a:solidFill>
                            <a:srgbClr val="000000"/>
                          </a:solidFill>
                          <a:effectLst/>
                          <a:latin typeface="Calibri  "/>
                        </a:rPr>
                        <a:t>0.51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382"/>
                    </a:solidFill>
                  </a:tcPr>
                </a:tc>
                <a:tc>
                  <a:txBody>
                    <a:bodyPr/>
                    <a:lstStyle/>
                    <a:p>
                      <a:pPr algn="r" fontAlgn="b"/>
                      <a:r>
                        <a:rPr lang="en-US" sz="700" b="0" i="0" u="none" strike="noStrike">
                          <a:solidFill>
                            <a:srgbClr val="000000"/>
                          </a:solidFill>
                          <a:effectLst/>
                          <a:latin typeface="Calibri  "/>
                        </a:rPr>
                        <a:t>0.40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DB80"/>
                    </a:solidFill>
                  </a:tcPr>
                </a:tc>
                <a:tc>
                  <a:txBody>
                    <a:bodyPr/>
                    <a:lstStyle/>
                    <a:p>
                      <a:pPr algn="r" fontAlgn="b"/>
                      <a:r>
                        <a:rPr lang="en-US" sz="700" b="0" i="0" u="none" strike="noStrike">
                          <a:solidFill>
                            <a:srgbClr val="000000"/>
                          </a:solidFill>
                          <a:effectLst/>
                          <a:latin typeface="Calibri  "/>
                        </a:rPr>
                        <a:t>0.39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A80"/>
                    </a:solidFill>
                  </a:tcPr>
                </a:tc>
                <a:tc>
                  <a:txBody>
                    <a:bodyPr/>
                    <a:lstStyle/>
                    <a:p>
                      <a:pPr algn="r" fontAlgn="b"/>
                      <a:r>
                        <a:rPr lang="en-US" sz="700" b="0" i="0" u="none" strike="noStrike">
                          <a:solidFill>
                            <a:srgbClr val="000000"/>
                          </a:solidFill>
                          <a:effectLst/>
                          <a:latin typeface="Calibri  "/>
                        </a:rPr>
                        <a:t>14.83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881"/>
                    </a:solidFill>
                  </a:tcPr>
                </a:tc>
                <a:tc>
                  <a:txBody>
                    <a:bodyPr/>
                    <a:lstStyle/>
                    <a:p>
                      <a:pPr algn="r" fontAlgn="b"/>
                      <a:r>
                        <a:rPr lang="en-US" sz="700" b="0" i="0" u="none" strike="noStrike">
                          <a:solidFill>
                            <a:srgbClr val="000000"/>
                          </a:solidFill>
                          <a:effectLst/>
                          <a:latin typeface="Calibri  "/>
                        </a:rPr>
                        <a:t>0.74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0.21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D7E"/>
                    </a:solidFill>
                  </a:tcPr>
                </a:tc>
                <a:tc>
                  <a:txBody>
                    <a:bodyPr/>
                    <a:lstStyle/>
                    <a:p>
                      <a:pPr algn="r" fontAlgn="b"/>
                      <a:r>
                        <a:rPr lang="en-US" sz="700" b="0" i="0" u="none" strike="noStrike">
                          <a:solidFill>
                            <a:srgbClr val="000000"/>
                          </a:solidFill>
                          <a:effectLst/>
                          <a:latin typeface="Calibri  "/>
                        </a:rPr>
                        <a:t>1.18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1.68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r" fontAlgn="b"/>
                      <a:r>
                        <a:rPr lang="en-US" sz="700" b="0" i="0" u="none" strike="noStrike">
                          <a:solidFill>
                            <a:srgbClr val="000000"/>
                          </a:solidFill>
                          <a:effectLst/>
                          <a:latin typeface="Calibri  "/>
                        </a:rPr>
                        <a:t>0.46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081"/>
                    </a:solidFill>
                  </a:tcPr>
                </a:tc>
                <a:tc>
                  <a:txBody>
                    <a:bodyPr/>
                    <a:lstStyle/>
                    <a:p>
                      <a:pPr algn="r" fontAlgn="b"/>
                      <a:r>
                        <a:rPr lang="en-US" sz="700" b="0" i="0" u="none" strike="noStrike">
                          <a:solidFill>
                            <a:srgbClr val="000000"/>
                          </a:solidFill>
                          <a:effectLst/>
                          <a:latin typeface="Calibri  "/>
                        </a:rPr>
                        <a:t>5.43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83"/>
                    </a:solidFill>
                  </a:tcPr>
                </a:tc>
                <a:tc>
                  <a:txBody>
                    <a:bodyPr/>
                    <a:lstStyle/>
                    <a:p>
                      <a:pPr algn="r" fontAlgn="b"/>
                      <a:r>
                        <a:rPr lang="en-US" sz="700" b="0" i="0" u="none" strike="noStrike">
                          <a:solidFill>
                            <a:srgbClr val="000000"/>
                          </a:solidFill>
                          <a:effectLst/>
                          <a:latin typeface="Calibri  "/>
                        </a:rPr>
                        <a:t>22.38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E7F"/>
                    </a:solidFill>
                  </a:tcPr>
                </a:tc>
                <a:tc>
                  <a:txBody>
                    <a:bodyPr/>
                    <a:lstStyle/>
                    <a:p>
                      <a:pPr algn="r" fontAlgn="b"/>
                      <a:r>
                        <a:rPr lang="en-US" sz="700" b="0" i="0" u="none" strike="noStrike">
                          <a:solidFill>
                            <a:srgbClr val="000000"/>
                          </a:solidFill>
                          <a:effectLst/>
                          <a:latin typeface="Calibri  "/>
                        </a:rPr>
                        <a:t>41.09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57A"/>
                    </a:solidFill>
                  </a:tcPr>
                </a:tc>
                <a:tc>
                  <a:txBody>
                    <a:bodyPr/>
                    <a:lstStyle/>
                    <a:p>
                      <a:pPr algn="r" fontAlgn="b"/>
                      <a:r>
                        <a:rPr lang="en-US" sz="700" b="0" i="0" u="none" strike="noStrike">
                          <a:solidFill>
                            <a:srgbClr val="000000"/>
                          </a:solidFill>
                          <a:effectLst/>
                          <a:latin typeface="Calibri  "/>
                        </a:rPr>
                        <a:t>81.45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7E70"/>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3.47</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884"/>
                    </a:solidFill>
                  </a:tcPr>
                </a:tc>
                <a:tc>
                  <a:txBody>
                    <a:bodyPr/>
                    <a:lstStyle/>
                    <a:p>
                      <a:pPr algn="r" fontAlgn="b"/>
                      <a:r>
                        <a:rPr lang="en-US" sz="700" b="0" i="0" u="none" strike="noStrike">
                          <a:solidFill>
                            <a:srgbClr val="000000"/>
                          </a:solidFill>
                          <a:effectLst/>
                          <a:latin typeface="Calibri  "/>
                        </a:rPr>
                        <a:t>0.02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BF7B"/>
                    </a:solidFill>
                  </a:tcPr>
                </a:tc>
                <a:tc>
                  <a:txBody>
                    <a:bodyPr/>
                    <a:lstStyle/>
                    <a:p>
                      <a:pPr algn="r" fontAlgn="b"/>
                      <a:r>
                        <a:rPr lang="en-US" sz="700" b="0" i="0" u="none" strike="noStrike">
                          <a:solidFill>
                            <a:srgbClr val="000000"/>
                          </a:solidFill>
                          <a:effectLst/>
                          <a:latin typeface="Calibri  "/>
                        </a:rPr>
                        <a:t>0.16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CC97D"/>
                    </a:solidFill>
                  </a:tcPr>
                </a:tc>
                <a:tc>
                  <a:txBody>
                    <a:bodyPr/>
                    <a:lstStyle/>
                    <a:p>
                      <a:pPr algn="r" fontAlgn="b"/>
                      <a:r>
                        <a:rPr lang="en-US" sz="700" b="0" i="0" u="none" strike="noStrike">
                          <a:solidFill>
                            <a:srgbClr val="000000"/>
                          </a:solidFill>
                          <a:effectLst/>
                          <a:latin typeface="Calibri  "/>
                        </a:rPr>
                        <a:t>0.43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DD81"/>
                    </a:solidFill>
                  </a:tcPr>
                </a:tc>
                <a:tc>
                  <a:txBody>
                    <a:bodyPr/>
                    <a:lstStyle/>
                    <a:p>
                      <a:pPr algn="r" fontAlgn="b"/>
                      <a:r>
                        <a:rPr lang="en-US" sz="700" b="0" i="0" u="none" strike="noStrike">
                          <a:solidFill>
                            <a:srgbClr val="000000"/>
                          </a:solidFill>
                          <a:effectLst/>
                          <a:latin typeface="Calibri  "/>
                        </a:rPr>
                        <a:t>0.34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D780"/>
                    </a:solidFill>
                  </a:tcPr>
                </a:tc>
                <a:tc>
                  <a:txBody>
                    <a:bodyPr/>
                    <a:lstStyle/>
                    <a:p>
                      <a:pPr algn="r" fontAlgn="b"/>
                      <a:r>
                        <a:rPr lang="en-US" sz="700" b="0" i="0" u="none" strike="noStrike">
                          <a:solidFill>
                            <a:srgbClr val="000000"/>
                          </a:solidFill>
                          <a:effectLst/>
                          <a:latin typeface="Calibri  "/>
                        </a:rPr>
                        <a:t>4.81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83"/>
                    </a:solidFill>
                  </a:tcPr>
                </a:tc>
                <a:tc>
                  <a:txBody>
                    <a:bodyPr/>
                    <a:lstStyle/>
                    <a:p>
                      <a:pPr algn="r" fontAlgn="b"/>
                      <a:r>
                        <a:rPr lang="en-US" sz="700" b="0" i="0" u="none" strike="noStrike">
                          <a:solidFill>
                            <a:srgbClr val="000000"/>
                          </a:solidFill>
                          <a:effectLst/>
                          <a:latin typeface="Calibri  "/>
                        </a:rPr>
                        <a:t>4.91</a:t>
                      </a:r>
                    </a:p>
                  </a:txBody>
                  <a:tcPr marL="3499" marR="3499" marT="349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83"/>
                    </a:solidFill>
                  </a:tcPr>
                </a:tc>
              </a:tr>
              <a:tr h="124416">
                <a:tc>
                  <a:txBody>
                    <a:bodyPr/>
                    <a:lstStyle/>
                    <a:p>
                      <a:pPr algn="l" fontAlgn="b"/>
                      <a:r>
                        <a:rPr lang="en-US" sz="600" b="0" i="0" u="none" strike="noStrike">
                          <a:solidFill>
                            <a:srgbClr val="000000"/>
                          </a:solidFill>
                          <a:effectLst/>
                          <a:latin typeface="Calibri  "/>
                        </a:rPr>
                        <a:t>BUV395</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0.06</a:t>
                      </a:r>
                    </a:p>
                  </a:txBody>
                  <a:tcPr marL="3499" marR="3499" marT="3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C27B"/>
                    </a:solidFill>
                  </a:tcPr>
                </a:tc>
                <a:tc>
                  <a:txBody>
                    <a:bodyPr/>
                    <a:lstStyle/>
                    <a:p>
                      <a:pPr algn="r" fontAlgn="b"/>
                      <a:r>
                        <a:rPr lang="en-US" sz="700" b="0" i="0" u="none" strike="noStrike">
                          <a:solidFill>
                            <a:srgbClr val="000000"/>
                          </a:solidFill>
                          <a:effectLst/>
                          <a:latin typeface="Calibri  "/>
                        </a:rPr>
                        <a:t>0.02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BF7B"/>
                    </a:solidFill>
                  </a:tcPr>
                </a:tc>
                <a:tc>
                  <a:txBody>
                    <a:bodyPr/>
                    <a:lstStyle/>
                    <a:p>
                      <a:pPr algn="r" fontAlgn="b"/>
                      <a:r>
                        <a:rPr lang="en-US" sz="700" b="0" i="0" u="none" strike="noStrike">
                          <a:solidFill>
                            <a:srgbClr val="000000"/>
                          </a:solidFill>
                          <a:effectLst/>
                          <a:latin typeface="Calibri  "/>
                        </a:rPr>
                        <a:t>0.01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E7B"/>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fontAlgn="b"/>
                      <a:r>
                        <a:rPr lang="en-US" sz="700" b="0" i="0" u="none" strike="noStrike">
                          <a:solidFill>
                            <a:srgbClr val="000000"/>
                          </a:solidFill>
                          <a:effectLst/>
                          <a:latin typeface="Calibri  "/>
                        </a:rPr>
                        <a:t> </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58.84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D75"/>
                    </a:solidFill>
                  </a:tcPr>
                </a:tc>
                <a:tc>
                  <a:txBody>
                    <a:bodyPr/>
                    <a:lstStyle/>
                    <a:p>
                      <a:pPr algn="r" fontAlgn="b"/>
                      <a:r>
                        <a:rPr lang="en-US" sz="700" b="0" i="0" u="none" strike="noStrike">
                          <a:solidFill>
                            <a:srgbClr val="000000"/>
                          </a:solidFill>
                          <a:effectLst/>
                          <a:latin typeface="Calibri  "/>
                        </a:rPr>
                        <a:t>26.31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97E"/>
                    </a:solidFill>
                  </a:tcPr>
                </a:tc>
                <a:tc>
                  <a:txBody>
                    <a:bodyPr/>
                    <a:lstStyle/>
                    <a:p>
                      <a:pPr algn="r" fontAlgn="b"/>
                      <a:r>
                        <a:rPr lang="en-US" sz="700" b="0" i="0" u="none" strike="noStrike">
                          <a:solidFill>
                            <a:srgbClr val="000000"/>
                          </a:solidFill>
                          <a:effectLst/>
                          <a:latin typeface="Calibri  "/>
                        </a:rPr>
                        <a:t>9.20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082"/>
                    </a:solidFill>
                  </a:tcPr>
                </a:tc>
                <a:tc>
                  <a:txBody>
                    <a:bodyPr/>
                    <a:lstStyle/>
                    <a:p>
                      <a:pPr algn="r" fontAlgn="b"/>
                      <a:r>
                        <a:rPr lang="en-US" sz="700" b="0" i="0" u="none" strike="noStrike">
                          <a:solidFill>
                            <a:srgbClr val="000000"/>
                          </a:solidFill>
                          <a:effectLst/>
                          <a:latin typeface="Calibri  "/>
                        </a:rPr>
                        <a:t>11.75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C82"/>
                    </a:solidFill>
                  </a:tcPr>
                </a:tc>
                <a:tc>
                  <a:txBody>
                    <a:bodyPr/>
                    <a:lstStyle/>
                    <a:p>
                      <a:pPr algn="r" fontAlgn="b"/>
                      <a:r>
                        <a:rPr lang="en-US" sz="700" b="0" i="0" u="none" strike="noStrike">
                          <a:solidFill>
                            <a:srgbClr val="000000"/>
                          </a:solidFill>
                          <a:effectLst/>
                          <a:latin typeface="Calibri  "/>
                        </a:rPr>
                        <a:t>10.34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E82"/>
                    </a:solidFill>
                  </a:tcPr>
                </a:tc>
                <a:tc>
                  <a:txBody>
                    <a:bodyPr/>
                    <a:lstStyle/>
                    <a:p>
                      <a:pPr algn="r" fontAlgn="b"/>
                      <a:r>
                        <a:rPr lang="en-US" sz="700" b="0" i="0" u="none" strike="noStrike">
                          <a:solidFill>
                            <a:srgbClr val="000000"/>
                          </a:solidFill>
                          <a:effectLst/>
                          <a:latin typeface="Calibri  "/>
                        </a:rPr>
                        <a:t>16.41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680"/>
                    </a:solidFill>
                  </a:tcPr>
                </a:tc>
                <a:tc>
                  <a:txBody>
                    <a:bodyPr/>
                    <a:lstStyle/>
                    <a:p>
                      <a:pPr algn="r" fontAlgn="b"/>
                      <a:r>
                        <a:rPr lang="en-US" sz="700" b="0" i="0" u="none" strike="noStrike">
                          <a:solidFill>
                            <a:srgbClr val="000000"/>
                          </a:solidFill>
                          <a:effectLst/>
                          <a:latin typeface="Calibri  "/>
                        </a:rPr>
                        <a:t>0.01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E7B"/>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0.02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BF7B"/>
                    </a:solidFill>
                  </a:tcPr>
                </a:tc>
                <a:tc>
                  <a:txBody>
                    <a:bodyPr/>
                    <a:lstStyle/>
                    <a:p>
                      <a:pPr algn="r" fontAlgn="b"/>
                      <a:r>
                        <a:rPr lang="en-US" sz="700" b="0" i="0" u="none" strike="noStrike">
                          <a:solidFill>
                            <a:srgbClr val="000000"/>
                          </a:solidFill>
                          <a:effectLst/>
                          <a:latin typeface="Calibri  "/>
                        </a:rPr>
                        <a:t>0.01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BE7B"/>
                    </a:solidFill>
                  </a:tcPr>
                </a:tc>
                <a:tc>
                  <a:txBody>
                    <a:bodyPr/>
                    <a:lstStyle/>
                    <a:p>
                      <a:pPr algn="r" fontAlgn="b"/>
                      <a:r>
                        <a:rPr lang="en-US" sz="700" b="0" i="0" u="none" strike="noStrike">
                          <a:solidFill>
                            <a:srgbClr val="000000"/>
                          </a:solidFill>
                          <a:effectLst/>
                          <a:latin typeface="Calibri  "/>
                        </a:rPr>
                        <a:t>0.01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E7B"/>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0.01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BF7B"/>
                    </a:solidFill>
                  </a:tcPr>
                </a:tc>
                <a:tc>
                  <a:txBody>
                    <a:bodyPr/>
                    <a:lstStyle/>
                    <a:p>
                      <a:pPr algn="r" fontAlgn="b"/>
                      <a:r>
                        <a:rPr lang="en-US" sz="700" b="0" i="0" u="none" strike="noStrike">
                          <a:solidFill>
                            <a:srgbClr val="000000"/>
                          </a:solidFill>
                          <a:effectLst/>
                          <a:latin typeface="Calibri  "/>
                        </a:rPr>
                        <a:t>0.03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AC07B"/>
                    </a:solidFill>
                  </a:tcPr>
                </a:tc>
                <a:tc>
                  <a:txBody>
                    <a:bodyPr/>
                    <a:lstStyle/>
                    <a:p>
                      <a:pPr algn="r" fontAlgn="b"/>
                      <a:r>
                        <a:rPr lang="en-US" sz="700" b="0" i="0" u="none" strike="noStrike">
                          <a:solidFill>
                            <a:srgbClr val="000000"/>
                          </a:solidFill>
                          <a:effectLst/>
                          <a:latin typeface="Calibri  "/>
                        </a:rPr>
                        <a:t>0.01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BE7B"/>
                    </a:solidFill>
                  </a:tcPr>
                </a:tc>
                <a:tc>
                  <a:txBody>
                    <a:bodyPr/>
                    <a:lstStyle/>
                    <a:p>
                      <a:pPr algn="r" fontAlgn="b"/>
                      <a:r>
                        <a:rPr lang="en-US" sz="700" b="0" i="0" u="none" strike="noStrike">
                          <a:solidFill>
                            <a:srgbClr val="000000"/>
                          </a:solidFill>
                          <a:effectLst/>
                          <a:latin typeface="Calibri  "/>
                        </a:rPr>
                        <a:t>0.04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DC07B"/>
                    </a:solidFill>
                  </a:tcPr>
                </a:tc>
                <a:tc>
                  <a:txBody>
                    <a:bodyPr/>
                    <a:lstStyle/>
                    <a:p>
                      <a:pPr algn="r" fontAlgn="b"/>
                      <a:r>
                        <a:rPr lang="en-US" sz="700" b="0" i="0" u="none" strike="noStrike">
                          <a:solidFill>
                            <a:srgbClr val="000000"/>
                          </a:solidFill>
                          <a:effectLst/>
                          <a:latin typeface="Calibri  "/>
                        </a:rPr>
                        <a:t>0.02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BF7B"/>
                    </a:solidFill>
                  </a:tcPr>
                </a:tc>
                <a:tc>
                  <a:txBody>
                    <a:bodyPr/>
                    <a:lstStyle/>
                    <a:p>
                      <a:pPr algn="r" fontAlgn="b"/>
                      <a:r>
                        <a:rPr lang="en-US" sz="700" b="0" i="0" u="none" strike="noStrike">
                          <a:solidFill>
                            <a:srgbClr val="000000"/>
                          </a:solidFill>
                          <a:effectLst/>
                          <a:latin typeface="Calibri  "/>
                        </a:rPr>
                        <a:t>0.04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DC17B"/>
                    </a:solidFill>
                  </a:tcPr>
                </a:tc>
                <a:tc>
                  <a:txBody>
                    <a:bodyPr/>
                    <a:lstStyle/>
                    <a:p>
                      <a:pPr algn="r" fontAlgn="b"/>
                      <a:r>
                        <a:rPr lang="en-US" sz="700" b="0" i="0" u="none" strike="noStrike">
                          <a:solidFill>
                            <a:srgbClr val="000000"/>
                          </a:solidFill>
                          <a:effectLst/>
                          <a:latin typeface="Calibri  "/>
                        </a:rPr>
                        <a:t>0.03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BF7B"/>
                    </a:solidFill>
                  </a:tcPr>
                </a:tc>
                <a:tc>
                  <a:txBody>
                    <a:bodyPr/>
                    <a:lstStyle/>
                    <a:p>
                      <a:pPr algn="r" fontAlgn="b"/>
                      <a:r>
                        <a:rPr lang="en-US" sz="700" b="0" i="0" u="none" strike="noStrike">
                          <a:solidFill>
                            <a:srgbClr val="000000"/>
                          </a:solidFill>
                          <a:effectLst/>
                          <a:latin typeface="Calibri  "/>
                        </a:rPr>
                        <a:t>0.03</a:t>
                      </a:r>
                    </a:p>
                  </a:txBody>
                  <a:tcPr marL="3499" marR="3499" marT="349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BF7B"/>
                    </a:solidFill>
                  </a:tcPr>
                </a:tc>
              </a:tr>
              <a:tr h="124416">
                <a:tc>
                  <a:txBody>
                    <a:bodyPr/>
                    <a:lstStyle/>
                    <a:p>
                      <a:pPr algn="l" fontAlgn="b"/>
                      <a:r>
                        <a:rPr lang="en-US" sz="600" b="0" i="0" u="none" strike="noStrike">
                          <a:solidFill>
                            <a:srgbClr val="000000"/>
                          </a:solidFill>
                          <a:effectLst/>
                          <a:latin typeface="Calibri  "/>
                        </a:rPr>
                        <a:t>BUV496</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0.63</a:t>
                      </a:r>
                    </a:p>
                  </a:txBody>
                  <a:tcPr marL="3499" marR="3499" marT="3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0.05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C17B"/>
                    </a:solidFill>
                  </a:tcPr>
                </a:tc>
                <a:tc>
                  <a:txBody>
                    <a:bodyPr/>
                    <a:lstStyle/>
                    <a:p>
                      <a:pPr algn="r" fontAlgn="b"/>
                      <a:r>
                        <a:rPr lang="en-US" sz="700" b="0" i="0" u="none" strike="noStrike">
                          <a:solidFill>
                            <a:srgbClr val="000000"/>
                          </a:solidFill>
                          <a:effectLst/>
                          <a:latin typeface="Calibri  "/>
                        </a:rPr>
                        <a:t>0.11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EC57C"/>
                    </a:solidFill>
                  </a:tcPr>
                </a:tc>
                <a:tc>
                  <a:txBody>
                    <a:bodyPr/>
                    <a:lstStyle/>
                    <a:p>
                      <a:pPr algn="r" fontAlgn="b"/>
                      <a:r>
                        <a:rPr lang="en-US" sz="700" b="0" i="0" u="none" strike="noStrike">
                          <a:solidFill>
                            <a:srgbClr val="000000"/>
                          </a:solidFill>
                          <a:effectLst/>
                          <a:latin typeface="Calibri  "/>
                        </a:rPr>
                        <a:t>0.11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EC57C"/>
                    </a:solidFill>
                  </a:tcPr>
                </a:tc>
                <a:tc>
                  <a:txBody>
                    <a:bodyPr/>
                    <a:lstStyle/>
                    <a:p>
                      <a:pPr algn="r" fontAlgn="b"/>
                      <a:r>
                        <a:rPr lang="en-US" sz="700" b="0" i="0" u="none" strike="noStrike">
                          <a:solidFill>
                            <a:srgbClr val="000000"/>
                          </a:solidFill>
                          <a:effectLst/>
                          <a:latin typeface="Calibri  "/>
                        </a:rPr>
                        <a:t>53.70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477"/>
                    </a:solidFill>
                  </a:tcPr>
                </a:tc>
                <a:tc>
                  <a:txBody>
                    <a:bodyPr/>
                    <a:lstStyle/>
                    <a:p>
                      <a:pPr algn="l" fontAlgn="b"/>
                      <a:r>
                        <a:rPr lang="en-US" sz="700" b="0" i="0" u="none" strike="noStrike">
                          <a:solidFill>
                            <a:srgbClr val="000000"/>
                          </a:solidFill>
                          <a:effectLst/>
                          <a:latin typeface="Calibri  "/>
                        </a:rPr>
                        <a:t> </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14.43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981"/>
                    </a:solidFill>
                  </a:tcPr>
                </a:tc>
                <a:tc>
                  <a:txBody>
                    <a:bodyPr/>
                    <a:lstStyle/>
                    <a:p>
                      <a:pPr algn="r" fontAlgn="b"/>
                      <a:r>
                        <a:rPr lang="en-US" sz="700" b="0" i="0" u="none" strike="noStrike">
                          <a:solidFill>
                            <a:srgbClr val="000000"/>
                          </a:solidFill>
                          <a:effectLst/>
                          <a:latin typeface="Calibri  "/>
                        </a:rPr>
                        <a:t>4.79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83"/>
                    </a:solidFill>
                  </a:tcPr>
                </a:tc>
                <a:tc>
                  <a:txBody>
                    <a:bodyPr/>
                    <a:lstStyle/>
                    <a:p>
                      <a:pPr algn="r" fontAlgn="b"/>
                      <a:r>
                        <a:rPr lang="en-US" sz="700" b="0" i="0" u="none" strike="noStrike">
                          <a:solidFill>
                            <a:srgbClr val="000000"/>
                          </a:solidFill>
                          <a:effectLst/>
                          <a:latin typeface="Calibri  "/>
                        </a:rPr>
                        <a:t>7.18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383"/>
                    </a:solidFill>
                  </a:tcPr>
                </a:tc>
                <a:tc>
                  <a:txBody>
                    <a:bodyPr/>
                    <a:lstStyle/>
                    <a:p>
                      <a:pPr algn="r" fontAlgn="b"/>
                      <a:r>
                        <a:rPr lang="en-US" sz="700" b="0" i="0" u="none" strike="noStrike">
                          <a:solidFill>
                            <a:srgbClr val="000000"/>
                          </a:solidFill>
                          <a:effectLst/>
                          <a:latin typeface="Calibri  "/>
                        </a:rPr>
                        <a:t>5.61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83"/>
                    </a:solidFill>
                  </a:tcPr>
                </a:tc>
                <a:tc>
                  <a:txBody>
                    <a:bodyPr/>
                    <a:lstStyle/>
                    <a:p>
                      <a:pPr algn="r" fontAlgn="b"/>
                      <a:r>
                        <a:rPr lang="en-US" sz="700" b="0" i="0" u="none" strike="noStrike">
                          <a:solidFill>
                            <a:srgbClr val="000000"/>
                          </a:solidFill>
                          <a:effectLst/>
                          <a:latin typeface="Calibri  "/>
                        </a:rPr>
                        <a:t>9.49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082"/>
                    </a:solidFill>
                  </a:tcPr>
                </a:tc>
                <a:tc>
                  <a:txBody>
                    <a:bodyPr/>
                    <a:lstStyle/>
                    <a:p>
                      <a:pPr algn="r" fontAlgn="b"/>
                      <a:r>
                        <a:rPr lang="en-US" sz="700" b="0" i="0" u="none" strike="noStrike">
                          <a:solidFill>
                            <a:srgbClr val="000000"/>
                          </a:solidFill>
                          <a:effectLst/>
                          <a:latin typeface="Calibri  "/>
                        </a:rPr>
                        <a:t>0.10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C57C"/>
                    </a:solidFill>
                  </a:tcPr>
                </a:tc>
                <a:tc>
                  <a:txBody>
                    <a:bodyPr/>
                    <a:lstStyle/>
                    <a:p>
                      <a:pPr algn="r" fontAlgn="b"/>
                      <a:r>
                        <a:rPr lang="en-US" sz="700" b="0" i="0" u="none" strike="noStrike">
                          <a:solidFill>
                            <a:srgbClr val="000000"/>
                          </a:solidFill>
                          <a:effectLst/>
                          <a:latin typeface="Calibri  "/>
                        </a:rPr>
                        <a:t>0.09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8C47C"/>
                    </a:solidFill>
                  </a:tcPr>
                </a:tc>
                <a:tc>
                  <a:txBody>
                    <a:bodyPr/>
                    <a:lstStyle/>
                    <a:p>
                      <a:pPr algn="r" fontAlgn="b"/>
                      <a:r>
                        <a:rPr lang="en-US" sz="700" b="0" i="0" u="none" strike="noStrike">
                          <a:solidFill>
                            <a:srgbClr val="000000"/>
                          </a:solidFill>
                          <a:effectLst/>
                          <a:latin typeface="Calibri  "/>
                        </a:rPr>
                        <a:t>0.41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C81"/>
                    </a:solidFill>
                  </a:tcPr>
                </a:tc>
                <a:tc>
                  <a:txBody>
                    <a:bodyPr/>
                    <a:lstStyle/>
                    <a:p>
                      <a:pPr algn="r" fontAlgn="b"/>
                      <a:r>
                        <a:rPr lang="en-US" sz="700" b="0" i="0" u="none" strike="noStrike">
                          <a:solidFill>
                            <a:srgbClr val="000000"/>
                          </a:solidFill>
                          <a:effectLst/>
                          <a:latin typeface="Calibri  "/>
                        </a:rPr>
                        <a:t>0.06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27B"/>
                    </a:solidFill>
                  </a:tcPr>
                </a:tc>
                <a:tc>
                  <a:txBody>
                    <a:bodyPr/>
                    <a:lstStyle/>
                    <a:p>
                      <a:pPr algn="r" fontAlgn="b"/>
                      <a:r>
                        <a:rPr lang="en-US" sz="700" b="0" i="0" u="none" strike="noStrike">
                          <a:solidFill>
                            <a:srgbClr val="000000"/>
                          </a:solidFill>
                          <a:effectLst/>
                          <a:latin typeface="Calibri  "/>
                        </a:rPr>
                        <a:t>0.07</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37C"/>
                    </a:solidFill>
                  </a:tcPr>
                </a:tc>
                <a:tc>
                  <a:txBody>
                    <a:bodyPr/>
                    <a:lstStyle/>
                    <a:p>
                      <a:pPr algn="r" fontAlgn="b"/>
                      <a:r>
                        <a:rPr lang="en-US" sz="700" b="0" i="0" u="none" strike="noStrike">
                          <a:solidFill>
                            <a:srgbClr val="000000"/>
                          </a:solidFill>
                          <a:effectLst/>
                          <a:latin typeface="Calibri  "/>
                        </a:rPr>
                        <a:t>0.07</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C37C"/>
                    </a:solidFill>
                  </a:tcPr>
                </a:tc>
                <a:tc>
                  <a:txBody>
                    <a:bodyPr/>
                    <a:lstStyle/>
                    <a:p>
                      <a:pPr algn="r" fontAlgn="b"/>
                      <a:r>
                        <a:rPr lang="en-US" sz="700" b="0" i="0" u="none" strike="noStrike">
                          <a:solidFill>
                            <a:srgbClr val="000000"/>
                          </a:solidFill>
                          <a:effectLst/>
                          <a:latin typeface="Calibri  "/>
                        </a:rPr>
                        <a:t>0.08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C37C"/>
                    </a:solidFill>
                  </a:tcPr>
                </a:tc>
                <a:tc>
                  <a:txBody>
                    <a:bodyPr/>
                    <a:lstStyle/>
                    <a:p>
                      <a:pPr algn="r" fontAlgn="b"/>
                      <a:r>
                        <a:rPr lang="en-US" sz="700" b="0" i="0" u="none" strike="noStrike">
                          <a:solidFill>
                            <a:srgbClr val="000000"/>
                          </a:solidFill>
                          <a:effectLst/>
                          <a:latin typeface="Calibri  "/>
                        </a:rPr>
                        <a:t>0.04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CC07B"/>
                    </a:solidFill>
                  </a:tcPr>
                </a:tc>
                <a:tc>
                  <a:txBody>
                    <a:bodyPr/>
                    <a:lstStyle/>
                    <a:p>
                      <a:pPr algn="r" fontAlgn="b"/>
                      <a:r>
                        <a:rPr lang="en-US" sz="700" b="0" i="0" u="none" strike="noStrike">
                          <a:solidFill>
                            <a:srgbClr val="000000"/>
                          </a:solidFill>
                          <a:effectLst/>
                          <a:latin typeface="Calibri  "/>
                        </a:rPr>
                        <a:t>11.80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C82"/>
                    </a:solidFill>
                  </a:tcPr>
                </a:tc>
                <a:tc>
                  <a:txBody>
                    <a:bodyPr/>
                    <a:lstStyle/>
                    <a:p>
                      <a:pPr algn="r" fontAlgn="b"/>
                      <a:r>
                        <a:rPr lang="en-US" sz="700" b="0" i="0" u="none" strike="noStrike">
                          <a:solidFill>
                            <a:srgbClr val="000000"/>
                          </a:solidFill>
                          <a:effectLst/>
                          <a:latin typeface="Calibri  "/>
                        </a:rPr>
                        <a:t>1.34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19.53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280"/>
                    </a:solidFill>
                  </a:tcPr>
                </a:tc>
                <a:tc>
                  <a:txBody>
                    <a:bodyPr/>
                    <a:lstStyle/>
                    <a:p>
                      <a:pPr algn="r" fontAlgn="b"/>
                      <a:r>
                        <a:rPr lang="en-US" sz="700" b="0" i="0" u="none" strike="noStrike">
                          <a:solidFill>
                            <a:srgbClr val="000000"/>
                          </a:solidFill>
                          <a:effectLst/>
                          <a:latin typeface="Calibri  "/>
                        </a:rPr>
                        <a:t>1.66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r" fontAlgn="b"/>
                      <a:r>
                        <a:rPr lang="en-US" sz="700" b="0" i="0" u="none" strike="noStrike">
                          <a:solidFill>
                            <a:srgbClr val="000000"/>
                          </a:solidFill>
                          <a:effectLst/>
                          <a:latin typeface="Calibri  "/>
                        </a:rPr>
                        <a:t>0.69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2.28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r" fontAlgn="b"/>
                      <a:r>
                        <a:rPr lang="en-US" sz="700" b="0" i="0" u="none" strike="noStrike">
                          <a:solidFill>
                            <a:srgbClr val="000000"/>
                          </a:solidFill>
                          <a:effectLst/>
                          <a:latin typeface="Calibri  "/>
                        </a:rPr>
                        <a:t>2.12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r" fontAlgn="b"/>
                      <a:r>
                        <a:rPr lang="en-US" sz="700" b="0" i="0" u="none" strike="noStrike">
                          <a:solidFill>
                            <a:srgbClr val="000000"/>
                          </a:solidFill>
                          <a:effectLst/>
                          <a:latin typeface="Calibri  "/>
                        </a:rPr>
                        <a:t>0.64</a:t>
                      </a:r>
                    </a:p>
                  </a:txBody>
                  <a:tcPr marL="3499" marR="3499" marT="349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r>
              <a:tr h="124416">
                <a:tc>
                  <a:txBody>
                    <a:bodyPr/>
                    <a:lstStyle/>
                    <a:p>
                      <a:pPr algn="l" fontAlgn="b"/>
                      <a:r>
                        <a:rPr lang="en-US" sz="600" b="0" i="0" u="none" strike="noStrike">
                          <a:solidFill>
                            <a:srgbClr val="000000"/>
                          </a:solidFill>
                          <a:effectLst/>
                          <a:latin typeface="Calibri  "/>
                        </a:rPr>
                        <a:t>BUV563</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2.02</a:t>
                      </a:r>
                    </a:p>
                  </a:txBody>
                  <a:tcPr marL="3499" marR="3499" marT="3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r" fontAlgn="b"/>
                      <a:r>
                        <a:rPr lang="en-US" sz="700" b="0" i="0" u="none" strike="noStrike">
                          <a:solidFill>
                            <a:srgbClr val="000000"/>
                          </a:solidFill>
                          <a:effectLst/>
                          <a:latin typeface="Calibri  "/>
                        </a:rPr>
                        <a:t>0.24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CF7E"/>
                    </a:solidFill>
                  </a:tcPr>
                </a:tc>
                <a:tc>
                  <a:txBody>
                    <a:bodyPr/>
                    <a:lstStyle/>
                    <a:p>
                      <a:pPr algn="r" fontAlgn="b"/>
                      <a:r>
                        <a:rPr lang="en-US" sz="700" b="0" i="0" u="none" strike="noStrike">
                          <a:solidFill>
                            <a:srgbClr val="000000"/>
                          </a:solidFill>
                          <a:effectLst/>
                          <a:latin typeface="Calibri  "/>
                        </a:rPr>
                        <a:t>0.15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AC97D"/>
                    </a:solidFill>
                  </a:tcPr>
                </a:tc>
                <a:tc>
                  <a:txBody>
                    <a:bodyPr/>
                    <a:lstStyle/>
                    <a:p>
                      <a:pPr algn="r" fontAlgn="b"/>
                      <a:r>
                        <a:rPr lang="en-US" sz="700" b="0" i="0" u="none" strike="noStrike">
                          <a:solidFill>
                            <a:srgbClr val="000000"/>
                          </a:solidFill>
                          <a:effectLst/>
                          <a:latin typeface="Calibri  "/>
                        </a:rPr>
                        <a:t>0.27</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27F"/>
                    </a:solidFill>
                  </a:tcPr>
                </a:tc>
                <a:tc>
                  <a:txBody>
                    <a:bodyPr/>
                    <a:lstStyle/>
                    <a:p>
                      <a:pPr algn="r" fontAlgn="b"/>
                      <a:r>
                        <a:rPr lang="en-US" sz="700" b="0" i="0" u="none" strike="noStrike">
                          <a:solidFill>
                            <a:srgbClr val="000000"/>
                          </a:solidFill>
                          <a:effectLst/>
                          <a:latin typeface="Calibri  "/>
                        </a:rPr>
                        <a:t>0.48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EE182"/>
                    </a:solidFill>
                  </a:tcPr>
                </a:tc>
                <a:tc>
                  <a:txBody>
                    <a:bodyPr/>
                    <a:lstStyle/>
                    <a:p>
                      <a:pPr algn="r" fontAlgn="b"/>
                      <a:r>
                        <a:rPr lang="en-US" sz="700" b="0" i="0" u="none" strike="noStrike">
                          <a:solidFill>
                            <a:srgbClr val="000000"/>
                          </a:solidFill>
                          <a:effectLst/>
                          <a:latin typeface="Calibri  "/>
                        </a:rPr>
                        <a:t>36.57</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B7B"/>
                    </a:solidFill>
                  </a:tcPr>
                </a:tc>
                <a:tc>
                  <a:txBody>
                    <a:bodyPr/>
                    <a:lstStyle/>
                    <a:p>
                      <a:pPr algn="l" fontAlgn="b"/>
                      <a:r>
                        <a:rPr lang="en-US" sz="700" b="0" i="0" u="none" strike="noStrike">
                          <a:solidFill>
                            <a:srgbClr val="000000"/>
                          </a:solidFill>
                          <a:effectLst/>
                          <a:latin typeface="Calibri  "/>
                        </a:rPr>
                        <a:t> </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1.54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r" fontAlgn="b"/>
                      <a:r>
                        <a:rPr lang="en-US" sz="700" b="0" i="0" u="none" strike="noStrike">
                          <a:solidFill>
                            <a:srgbClr val="000000"/>
                          </a:solidFill>
                          <a:effectLst/>
                          <a:latin typeface="Calibri  "/>
                        </a:rPr>
                        <a:t>0.13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C77C"/>
                    </a:solidFill>
                  </a:tcPr>
                </a:tc>
                <a:tc>
                  <a:txBody>
                    <a:bodyPr/>
                    <a:lstStyle/>
                    <a:p>
                      <a:pPr algn="r" fontAlgn="b"/>
                      <a:r>
                        <a:rPr lang="en-US" sz="700" b="0" i="0" u="none" strike="noStrike">
                          <a:solidFill>
                            <a:srgbClr val="000000"/>
                          </a:solidFill>
                          <a:effectLst/>
                          <a:latin typeface="Calibri  "/>
                        </a:rPr>
                        <a:t>0.16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BC97D"/>
                    </a:solidFill>
                  </a:tcPr>
                </a:tc>
                <a:tc>
                  <a:txBody>
                    <a:bodyPr/>
                    <a:lstStyle/>
                    <a:p>
                      <a:pPr algn="r" fontAlgn="b"/>
                      <a:r>
                        <a:rPr lang="en-US" sz="700" b="0" i="0" u="none" strike="noStrike">
                          <a:solidFill>
                            <a:srgbClr val="000000"/>
                          </a:solidFill>
                          <a:effectLst/>
                          <a:latin typeface="Calibri  "/>
                        </a:rPr>
                        <a:t>0.21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D7E"/>
                    </a:solidFill>
                  </a:tcPr>
                </a:tc>
                <a:tc>
                  <a:txBody>
                    <a:bodyPr/>
                    <a:lstStyle/>
                    <a:p>
                      <a:pPr algn="r" fontAlgn="b"/>
                      <a:r>
                        <a:rPr lang="en-US" sz="700" b="0" i="0" u="none" strike="noStrike">
                          <a:solidFill>
                            <a:srgbClr val="000000"/>
                          </a:solidFill>
                          <a:effectLst/>
                          <a:latin typeface="Calibri  "/>
                        </a:rPr>
                        <a:t>0.04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CC07B"/>
                    </a:solidFill>
                  </a:tcPr>
                </a:tc>
                <a:tc>
                  <a:txBody>
                    <a:bodyPr/>
                    <a:lstStyle/>
                    <a:p>
                      <a:pPr algn="r" fontAlgn="b"/>
                      <a:r>
                        <a:rPr lang="en-US" sz="700" b="0" i="0" u="none" strike="noStrike">
                          <a:solidFill>
                            <a:srgbClr val="000000"/>
                          </a:solidFill>
                          <a:effectLst/>
                          <a:latin typeface="Calibri  "/>
                        </a:rPr>
                        <a:t>0.04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CC07B"/>
                    </a:solidFill>
                  </a:tcPr>
                </a:tc>
                <a:tc>
                  <a:txBody>
                    <a:bodyPr/>
                    <a:lstStyle/>
                    <a:p>
                      <a:pPr algn="r" fontAlgn="b"/>
                      <a:r>
                        <a:rPr lang="en-US" sz="700" b="0" i="0" u="none" strike="noStrike">
                          <a:solidFill>
                            <a:srgbClr val="000000"/>
                          </a:solidFill>
                          <a:effectLst/>
                          <a:latin typeface="Calibri  "/>
                        </a:rPr>
                        <a:t>0.09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9C47C"/>
                    </a:solidFill>
                  </a:tcPr>
                </a:tc>
                <a:tc>
                  <a:txBody>
                    <a:bodyPr/>
                    <a:lstStyle/>
                    <a:p>
                      <a:pPr algn="r" fontAlgn="b"/>
                      <a:r>
                        <a:rPr lang="en-US" sz="700" b="0" i="0" u="none" strike="noStrike">
                          <a:solidFill>
                            <a:srgbClr val="000000"/>
                          </a:solidFill>
                          <a:effectLst/>
                          <a:latin typeface="Calibri  "/>
                        </a:rPr>
                        <a:t>1.04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0.18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B7D"/>
                    </a:solidFill>
                  </a:tcPr>
                </a:tc>
                <a:tc>
                  <a:txBody>
                    <a:bodyPr/>
                    <a:lstStyle/>
                    <a:p>
                      <a:pPr algn="r" fontAlgn="b"/>
                      <a:r>
                        <a:rPr lang="en-US" sz="700" b="0" i="0" u="none" strike="noStrike">
                          <a:solidFill>
                            <a:srgbClr val="000000"/>
                          </a:solidFill>
                          <a:effectLst/>
                          <a:latin typeface="Calibri  "/>
                        </a:rPr>
                        <a:t>0.09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AC47C"/>
                    </a:solidFill>
                  </a:tcPr>
                </a:tc>
                <a:tc>
                  <a:txBody>
                    <a:bodyPr/>
                    <a:lstStyle/>
                    <a:p>
                      <a:pPr algn="r" fontAlgn="b"/>
                      <a:r>
                        <a:rPr lang="en-US" sz="700" b="0" i="0" u="none" strike="noStrike">
                          <a:solidFill>
                            <a:srgbClr val="000000"/>
                          </a:solidFill>
                          <a:effectLst/>
                          <a:latin typeface="Calibri  "/>
                        </a:rPr>
                        <a:t>0.39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DA80"/>
                    </a:solidFill>
                  </a:tcPr>
                </a:tc>
                <a:tc>
                  <a:txBody>
                    <a:bodyPr/>
                    <a:lstStyle/>
                    <a:p>
                      <a:pPr algn="r" fontAlgn="b"/>
                      <a:r>
                        <a:rPr lang="en-US" sz="700" b="0" i="0" u="none" strike="noStrike">
                          <a:solidFill>
                            <a:srgbClr val="000000"/>
                          </a:solidFill>
                          <a:effectLst/>
                          <a:latin typeface="Calibri  "/>
                        </a:rPr>
                        <a:t>0.05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EC17B"/>
                    </a:solidFill>
                  </a:tcPr>
                </a:tc>
                <a:tc>
                  <a:txBody>
                    <a:bodyPr/>
                    <a:lstStyle/>
                    <a:p>
                      <a:pPr algn="r" fontAlgn="b"/>
                      <a:r>
                        <a:rPr lang="en-US" sz="700" b="0" i="0" u="none" strike="noStrike">
                          <a:solidFill>
                            <a:srgbClr val="000000"/>
                          </a:solidFill>
                          <a:effectLst/>
                          <a:latin typeface="Calibri  "/>
                        </a:rPr>
                        <a:t>0.11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C67C"/>
                    </a:solidFill>
                  </a:tcPr>
                </a:tc>
                <a:tc>
                  <a:txBody>
                    <a:bodyPr/>
                    <a:lstStyle/>
                    <a:p>
                      <a:pPr algn="r" fontAlgn="b"/>
                      <a:r>
                        <a:rPr lang="en-US" sz="700" b="0" i="0" u="none" strike="noStrike">
                          <a:solidFill>
                            <a:srgbClr val="000000"/>
                          </a:solidFill>
                          <a:effectLst/>
                          <a:latin typeface="Calibri  "/>
                        </a:rPr>
                        <a:t>0.11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C67C"/>
                    </a:solidFill>
                  </a:tcPr>
                </a:tc>
                <a:tc>
                  <a:txBody>
                    <a:bodyPr/>
                    <a:lstStyle/>
                    <a:p>
                      <a:pPr algn="r" fontAlgn="b"/>
                      <a:r>
                        <a:rPr lang="en-US" sz="700" b="0" i="0" u="none" strike="noStrike">
                          <a:solidFill>
                            <a:srgbClr val="000000"/>
                          </a:solidFill>
                          <a:effectLst/>
                          <a:latin typeface="Calibri  "/>
                        </a:rPr>
                        <a:t>3.03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884"/>
                    </a:solidFill>
                  </a:tcPr>
                </a:tc>
                <a:tc>
                  <a:txBody>
                    <a:bodyPr/>
                    <a:lstStyle/>
                    <a:p>
                      <a:pPr algn="r" fontAlgn="b"/>
                      <a:r>
                        <a:rPr lang="en-US" sz="700" b="0" i="0" u="none" strike="noStrike">
                          <a:solidFill>
                            <a:srgbClr val="000000"/>
                          </a:solidFill>
                          <a:effectLst/>
                          <a:latin typeface="Calibri  "/>
                        </a:rPr>
                        <a:t>4.06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r" fontAlgn="b"/>
                      <a:r>
                        <a:rPr lang="en-US" sz="700" b="0" i="0" u="none" strike="noStrike">
                          <a:solidFill>
                            <a:srgbClr val="000000"/>
                          </a:solidFill>
                          <a:effectLst/>
                          <a:latin typeface="Calibri  "/>
                        </a:rPr>
                        <a:t>0.43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DD81"/>
                    </a:solidFill>
                  </a:tcPr>
                </a:tc>
                <a:tc>
                  <a:txBody>
                    <a:bodyPr/>
                    <a:lstStyle/>
                    <a:p>
                      <a:pPr algn="r" fontAlgn="b"/>
                      <a:r>
                        <a:rPr lang="en-US" sz="700" b="0" i="0" u="none" strike="noStrike">
                          <a:solidFill>
                            <a:srgbClr val="000000"/>
                          </a:solidFill>
                          <a:effectLst/>
                          <a:latin typeface="Calibri  "/>
                        </a:rPr>
                        <a:t>0.14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6C87D"/>
                    </a:solidFill>
                  </a:tcPr>
                </a:tc>
                <a:tc>
                  <a:txBody>
                    <a:bodyPr/>
                    <a:lstStyle/>
                    <a:p>
                      <a:pPr algn="r" fontAlgn="b"/>
                      <a:r>
                        <a:rPr lang="en-US" sz="700" b="0" i="0" u="none" strike="noStrike">
                          <a:solidFill>
                            <a:srgbClr val="000000"/>
                          </a:solidFill>
                          <a:effectLst/>
                          <a:latin typeface="Calibri  "/>
                        </a:rPr>
                        <a:t>0.11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C67C"/>
                    </a:solidFill>
                  </a:tcPr>
                </a:tc>
                <a:tc>
                  <a:txBody>
                    <a:bodyPr/>
                    <a:lstStyle/>
                    <a:p>
                      <a:pPr algn="r" fontAlgn="b"/>
                      <a:r>
                        <a:rPr lang="en-US" sz="700" b="0" i="0" u="none" strike="noStrike">
                          <a:solidFill>
                            <a:srgbClr val="000000"/>
                          </a:solidFill>
                          <a:effectLst/>
                          <a:latin typeface="Calibri  "/>
                        </a:rPr>
                        <a:t>0.07</a:t>
                      </a:r>
                    </a:p>
                  </a:txBody>
                  <a:tcPr marL="3499" marR="3499" marT="349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37C"/>
                    </a:solidFill>
                  </a:tcPr>
                </a:tc>
              </a:tr>
              <a:tr h="124416">
                <a:tc>
                  <a:txBody>
                    <a:bodyPr/>
                    <a:lstStyle/>
                    <a:p>
                      <a:pPr algn="l" fontAlgn="b"/>
                      <a:r>
                        <a:rPr lang="en-US" sz="600" b="0" i="0" u="none" strike="noStrike">
                          <a:solidFill>
                            <a:srgbClr val="000000"/>
                          </a:solidFill>
                          <a:effectLst/>
                          <a:latin typeface="Calibri  "/>
                        </a:rPr>
                        <a:t>BUV615-P</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0.58</a:t>
                      </a:r>
                    </a:p>
                  </a:txBody>
                  <a:tcPr marL="3499" marR="3499" marT="3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883"/>
                    </a:solidFill>
                  </a:tcPr>
                </a:tc>
                <a:tc>
                  <a:txBody>
                    <a:bodyPr/>
                    <a:lstStyle/>
                    <a:p>
                      <a:pPr algn="r" fontAlgn="b"/>
                      <a:r>
                        <a:rPr lang="en-US" sz="700" b="0" i="0" u="none" strike="noStrike">
                          <a:solidFill>
                            <a:srgbClr val="000000"/>
                          </a:solidFill>
                          <a:effectLst/>
                          <a:latin typeface="Calibri  "/>
                        </a:rPr>
                        <a:t>11.48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D82"/>
                    </a:solidFill>
                  </a:tcPr>
                </a:tc>
                <a:tc>
                  <a:txBody>
                    <a:bodyPr/>
                    <a:lstStyle/>
                    <a:p>
                      <a:pPr algn="r" fontAlgn="b"/>
                      <a:r>
                        <a:rPr lang="en-US" sz="700" b="0" i="0" u="none" strike="noStrike">
                          <a:solidFill>
                            <a:srgbClr val="000000"/>
                          </a:solidFill>
                          <a:effectLst/>
                          <a:latin typeface="Calibri  "/>
                        </a:rPr>
                        <a:t>0.24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1D07E"/>
                    </a:solidFill>
                  </a:tcPr>
                </a:tc>
                <a:tc>
                  <a:txBody>
                    <a:bodyPr/>
                    <a:lstStyle/>
                    <a:p>
                      <a:pPr algn="r" fontAlgn="b"/>
                      <a:r>
                        <a:rPr lang="en-US" sz="700" b="0" i="0" u="none" strike="noStrike">
                          <a:solidFill>
                            <a:srgbClr val="000000"/>
                          </a:solidFill>
                          <a:effectLst/>
                          <a:latin typeface="Calibri  "/>
                        </a:rPr>
                        <a:t>0.48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E182"/>
                    </a:solidFill>
                  </a:tcPr>
                </a:tc>
                <a:tc>
                  <a:txBody>
                    <a:bodyPr/>
                    <a:lstStyle/>
                    <a:p>
                      <a:pPr algn="r" fontAlgn="b"/>
                      <a:r>
                        <a:rPr lang="en-US" sz="700" b="0" i="0" u="none" strike="noStrike">
                          <a:solidFill>
                            <a:srgbClr val="000000"/>
                          </a:solidFill>
                          <a:effectLst/>
                          <a:latin typeface="Calibri  "/>
                        </a:rPr>
                        <a:t>0.19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C7D"/>
                    </a:solidFill>
                  </a:tcPr>
                </a:tc>
                <a:tc>
                  <a:txBody>
                    <a:bodyPr/>
                    <a:lstStyle/>
                    <a:p>
                      <a:pPr algn="r" fontAlgn="b"/>
                      <a:r>
                        <a:rPr lang="en-US" sz="700" b="0" i="0" u="none" strike="noStrike">
                          <a:solidFill>
                            <a:srgbClr val="000000"/>
                          </a:solidFill>
                          <a:effectLst/>
                          <a:latin typeface="Calibri  "/>
                        </a:rPr>
                        <a:t>13.78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A81"/>
                    </a:solidFill>
                  </a:tcPr>
                </a:tc>
                <a:tc>
                  <a:txBody>
                    <a:bodyPr/>
                    <a:lstStyle/>
                    <a:p>
                      <a:pPr algn="r" fontAlgn="b"/>
                      <a:r>
                        <a:rPr lang="en-US" sz="700" b="0" i="0" u="none" strike="noStrike">
                          <a:solidFill>
                            <a:srgbClr val="000000"/>
                          </a:solidFill>
                          <a:effectLst/>
                          <a:latin typeface="Calibri  "/>
                        </a:rPr>
                        <a:t>69.14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8F73"/>
                    </a:solidFill>
                  </a:tcPr>
                </a:tc>
                <a:tc>
                  <a:txBody>
                    <a:bodyPr/>
                    <a:lstStyle/>
                    <a:p>
                      <a:pPr algn="l" fontAlgn="b"/>
                      <a:r>
                        <a:rPr lang="en-US" sz="700" b="0" i="0" u="none" strike="noStrike">
                          <a:solidFill>
                            <a:srgbClr val="000000"/>
                          </a:solidFill>
                          <a:effectLst/>
                          <a:latin typeface="Calibri  "/>
                        </a:rPr>
                        <a:t> </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3.69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r" fontAlgn="b"/>
                      <a:r>
                        <a:rPr lang="en-US" sz="700" b="0" i="0" u="none" strike="noStrike">
                          <a:solidFill>
                            <a:srgbClr val="000000"/>
                          </a:solidFill>
                          <a:effectLst/>
                          <a:latin typeface="Calibri  "/>
                        </a:rPr>
                        <a:t>0.10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57C"/>
                    </a:solidFill>
                  </a:tcPr>
                </a:tc>
                <a:tc>
                  <a:txBody>
                    <a:bodyPr/>
                    <a:lstStyle/>
                    <a:p>
                      <a:pPr algn="r" fontAlgn="b"/>
                      <a:r>
                        <a:rPr lang="en-US" sz="700" b="0" i="0" u="none" strike="noStrike">
                          <a:solidFill>
                            <a:srgbClr val="000000"/>
                          </a:solidFill>
                          <a:effectLst/>
                          <a:latin typeface="Calibri  "/>
                        </a:rPr>
                        <a:t>0.19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B7D"/>
                    </a:solidFill>
                  </a:tcPr>
                </a:tc>
                <a:tc>
                  <a:txBody>
                    <a:bodyPr/>
                    <a:lstStyle/>
                    <a:p>
                      <a:pPr algn="r" fontAlgn="b"/>
                      <a:r>
                        <a:rPr lang="en-US" sz="700" b="0" i="0" u="none" strike="noStrike">
                          <a:solidFill>
                            <a:srgbClr val="000000"/>
                          </a:solidFill>
                          <a:effectLst/>
                          <a:latin typeface="Calibri  "/>
                        </a:rPr>
                        <a:t>0.09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C57C"/>
                    </a:solidFill>
                  </a:tcPr>
                </a:tc>
                <a:tc>
                  <a:txBody>
                    <a:bodyPr/>
                    <a:lstStyle/>
                    <a:p>
                      <a:pPr algn="r" fontAlgn="b"/>
                      <a:r>
                        <a:rPr lang="en-US" sz="700" b="0" i="0" u="none" strike="noStrike">
                          <a:solidFill>
                            <a:srgbClr val="000000"/>
                          </a:solidFill>
                          <a:effectLst/>
                          <a:latin typeface="Calibri  "/>
                        </a:rPr>
                        <a:t>0.02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8BF7B"/>
                    </a:solidFill>
                  </a:tcPr>
                </a:tc>
                <a:tc>
                  <a:txBody>
                    <a:bodyPr/>
                    <a:lstStyle/>
                    <a:p>
                      <a:pPr algn="r" fontAlgn="b"/>
                      <a:r>
                        <a:rPr lang="en-US" sz="700" b="0" i="0" u="none" strike="noStrike">
                          <a:solidFill>
                            <a:srgbClr val="000000"/>
                          </a:solidFill>
                          <a:effectLst/>
                          <a:latin typeface="Calibri  "/>
                        </a:rPr>
                        <a:t>0.04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DC07B"/>
                    </a:solidFill>
                  </a:tcPr>
                </a:tc>
                <a:tc>
                  <a:txBody>
                    <a:bodyPr/>
                    <a:lstStyle/>
                    <a:p>
                      <a:pPr algn="r" fontAlgn="b"/>
                      <a:r>
                        <a:rPr lang="en-US" sz="700" b="0" i="0" u="none" strike="noStrike">
                          <a:solidFill>
                            <a:srgbClr val="000000"/>
                          </a:solidFill>
                          <a:effectLst/>
                          <a:latin typeface="Calibri  "/>
                        </a:rPr>
                        <a:t>1.96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r" fontAlgn="b"/>
                      <a:r>
                        <a:rPr lang="en-US" sz="700" b="0" i="0" u="none" strike="noStrike">
                          <a:solidFill>
                            <a:srgbClr val="000000"/>
                          </a:solidFill>
                          <a:effectLst/>
                          <a:latin typeface="Calibri  "/>
                        </a:rPr>
                        <a:t>7.37</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283"/>
                    </a:solidFill>
                  </a:tcPr>
                </a:tc>
                <a:tc>
                  <a:txBody>
                    <a:bodyPr/>
                    <a:lstStyle/>
                    <a:p>
                      <a:pPr algn="r" fontAlgn="b"/>
                      <a:r>
                        <a:rPr lang="en-US" sz="700" b="0" i="0" u="none" strike="noStrike">
                          <a:solidFill>
                            <a:srgbClr val="000000"/>
                          </a:solidFill>
                          <a:effectLst/>
                          <a:latin typeface="Calibri  "/>
                        </a:rPr>
                        <a:t>0.10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C57C"/>
                    </a:solidFill>
                  </a:tcPr>
                </a:tc>
                <a:tc>
                  <a:txBody>
                    <a:bodyPr/>
                    <a:lstStyle/>
                    <a:p>
                      <a:pPr algn="r" fontAlgn="b"/>
                      <a:r>
                        <a:rPr lang="en-US" sz="700" b="0" i="0" u="none" strike="noStrike">
                          <a:solidFill>
                            <a:srgbClr val="000000"/>
                          </a:solidFill>
                          <a:effectLst/>
                          <a:latin typeface="Calibri  "/>
                        </a:rPr>
                        <a:t>0.39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7DA80"/>
                    </a:solidFill>
                  </a:tcPr>
                </a:tc>
                <a:tc>
                  <a:txBody>
                    <a:bodyPr/>
                    <a:lstStyle/>
                    <a:p>
                      <a:pPr algn="r" fontAlgn="b"/>
                      <a:r>
                        <a:rPr lang="en-US" sz="700" b="0" i="0" u="none" strike="noStrike">
                          <a:solidFill>
                            <a:srgbClr val="000000"/>
                          </a:solidFill>
                          <a:effectLst/>
                          <a:latin typeface="Calibri  "/>
                        </a:rPr>
                        <a:t>0.03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AC07B"/>
                    </a:solidFill>
                  </a:tcPr>
                </a:tc>
                <a:tc>
                  <a:txBody>
                    <a:bodyPr/>
                    <a:lstStyle/>
                    <a:p>
                      <a:pPr algn="r" fontAlgn="b"/>
                      <a:r>
                        <a:rPr lang="en-US" sz="700" b="0" i="0" u="none" strike="noStrike">
                          <a:solidFill>
                            <a:srgbClr val="000000"/>
                          </a:solidFill>
                          <a:effectLst/>
                          <a:latin typeface="Calibri  "/>
                        </a:rPr>
                        <a:t>0.03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BC07B"/>
                    </a:solidFill>
                  </a:tcPr>
                </a:tc>
                <a:tc>
                  <a:txBody>
                    <a:bodyPr/>
                    <a:lstStyle/>
                    <a:p>
                      <a:pPr algn="r" fontAlgn="b"/>
                      <a:r>
                        <a:rPr lang="en-US" sz="700" b="0" i="0" u="none" strike="noStrike">
                          <a:solidFill>
                            <a:srgbClr val="000000"/>
                          </a:solidFill>
                          <a:effectLst/>
                          <a:latin typeface="Calibri  "/>
                        </a:rPr>
                        <a:t>0.06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3C27B"/>
                    </a:solidFill>
                  </a:tcPr>
                </a:tc>
                <a:tc>
                  <a:txBody>
                    <a:bodyPr/>
                    <a:lstStyle/>
                    <a:p>
                      <a:pPr algn="r" fontAlgn="b"/>
                      <a:r>
                        <a:rPr lang="en-US" sz="700" b="0" i="0" u="none" strike="noStrike">
                          <a:solidFill>
                            <a:srgbClr val="000000"/>
                          </a:solidFill>
                          <a:effectLst/>
                          <a:latin typeface="Calibri  "/>
                        </a:rPr>
                        <a:t>1.36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r" fontAlgn="b"/>
                      <a:r>
                        <a:rPr lang="en-US" sz="700" b="0" i="0" u="none" strike="noStrike">
                          <a:solidFill>
                            <a:srgbClr val="000000"/>
                          </a:solidFill>
                          <a:effectLst/>
                          <a:latin typeface="Calibri  "/>
                        </a:rPr>
                        <a:t>5.65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83"/>
                    </a:solidFill>
                  </a:tcPr>
                </a:tc>
                <a:tc>
                  <a:txBody>
                    <a:bodyPr/>
                    <a:lstStyle/>
                    <a:p>
                      <a:pPr algn="r" fontAlgn="b"/>
                      <a:r>
                        <a:rPr lang="en-US" sz="700" b="0" i="0" u="none" strike="noStrike">
                          <a:solidFill>
                            <a:srgbClr val="000000"/>
                          </a:solidFill>
                          <a:effectLst/>
                          <a:latin typeface="Calibri  "/>
                        </a:rPr>
                        <a:t>12.99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81"/>
                    </a:solidFill>
                  </a:tcPr>
                </a:tc>
                <a:tc>
                  <a:txBody>
                    <a:bodyPr/>
                    <a:lstStyle/>
                    <a:p>
                      <a:pPr algn="r" fontAlgn="b"/>
                      <a:r>
                        <a:rPr lang="en-US" sz="700" b="0" i="0" u="none" strike="noStrike">
                          <a:solidFill>
                            <a:srgbClr val="000000"/>
                          </a:solidFill>
                          <a:effectLst/>
                          <a:latin typeface="Calibri  "/>
                        </a:rPr>
                        <a:t>6.39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483"/>
                    </a:solidFill>
                  </a:tcPr>
                </a:tc>
                <a:tc>
                  <a:txBody>
                    <a:bodyPr/>
                    <a:lstStyle/>
                    <a:p>
                      <a:pPr algn="r" fontAlgn="b"/>
                      <a:r>
                        <a:rPr lang="en-US" sz="700" b="0" i="0" u="none" strike="noStrike">
                          <a:solidFill>
                            <a:srgbClr val="000000"/>
                          </a:solidFill>
                          <a:effectLst/>
                          <a:latin typeface="Calibri  "/>
                        </a:rPr>
                        <a:t>0.04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DC07B"/>
                    </a:solidFill>
                  </a:tcPr>
                </a:tc>
                <a:tc>
                  <a:txBody>
                    <a:bodyPr/>
                    <a:lstStyle/>
                    <a:p>
                      <a:pPr algn="r" fontAlgn="b"/>
                      <a:r>
                        <a:rPr lang="en-US" sz="700" b="0" i="0" u="none" strike="noStrike">
                          <a:solidFill>
                            <a:srgbClr val="000000"/>
                          </a:solidFill>
                          <a:effectLst/>
                          <a:latin typeface="Calibri  "/>
                        </a:rPr>
                        <a:t>0.03</a:t>
                      </a:r>
                    </a:p>
                  </a:txBody>
                  <a:tcPr marL="3499" marR="3499" marT="349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AC07B"/>
                    </a:solidFill>
                  </a:tcPr>
                </a:tc>
              </a:tr>
              <a:tr h="124416">
                <a:tc>
                  <a:txBody>
                    <a:bodyPr/>
                    <a:lstStyle/>
                    <a:p>
                      <a:pPr algn="l" fontAlgn="b"/>
                      <a:r>
                        <a:rPr lang="en-US" sz="600" b="0" i="0" u="none" strike="noStrike">
                          <a:solidFill>
                            <a:srgbClr val="000000"/>
                          </a:solidFill>
                          <a:effectLst/>
                          <a:latin typeface="Calibri  "/>
                        </a:rPr>
                        <a:t>BUV661</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0.16</a:t>
                      </a:r>
                    </a:p>
                  </a:txBody>
                  <a:tcPr marL="3499" marR="3499" marT="3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BC97D"/>
                    </a:solidFill>
                  </a:tcPr>
                </a:tc>
                <a:tc>
                  <a:txBody>
                    <a:bodyPr/>
                    <a:lstStyle/>
                    <a:p>
                      <a:pPr algn="r" fontAlgn="b"/>
                      <a:r>
                        <a:rPr lang="en-US" sz="700" b="0" i="0" u="none" strike="noStrike">
                          <a:solidFill>
                            <a:srgbClr val="000000"/>
                          </a:solidFill>
                          <a:effectLst/>
                          <a:latin typeface="Calibri  "/>
                        </a:rPr>
                        <a:t>4.48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83"/>
                    </a:solidFill>
                  </a:tcPr>
                </a:tc>
                <a:tc>
                  <a:txBody>
                    <a:bodyPr/>
                    <a:lstStyle/>
                    <a:p>
                      <a:pPr algn="r" fontAlgn="b"/>
                      <a:r>
                        <a:rPr lang="en-US" sz="700" b="0" i="0" u="none" strike="noStrike">
                          <a:solidFill>
                            <a:srgbClr val="000000"/>
                          </a:solidFill>
                          <a:effectLst/>
                          <a:latin typeface="Calibri  "/>
                        </a:rPr>
                        <a:t>7.96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283"/>
                    </a:solidFill>
                  </a:tcPr>
                </a:tc>
                <a:tc>
                  <a:txBody>
                    <a:bodyPr/>
                    <a:lstStyle/>
                    <a:p>
                      <a:pPr algn="r" fontAlgn="b"/>
                      <a:r>
                        <a:rPr lang="en-US" sz="700" b="0" i="0" u="none" strike="noStrike">
                          <a:solidFill>
                            <a:srgbClr val="000000"/>
                          </a:solidFill>
                          <a:effectLst/>
                          <a:latin typeface="Calibri  "/>
                        </a:rPr>
                        <a:t>0.40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DB80"/>
                    </a:solidFill>
                  </a:tcPr>
                </a:tc>
                <a:tc>
                  <a:txBody>
                    <a:bodyPr/>
                    <a:lstStyle/>
                    <a:p>
                      <a:pPr algn="r" fontAlgn="b"/>
                      <a:r>
                        <a:rPr lang="en-US" sz="700" b="0" i="0" u="none" strike="noStrike">
                          <a:solidFill>
                            <a:srgbClr val="000000"/>
                          </a:solidFill>
                          <a:effectLst/>
                          <a:latin typeface="Calibri  "/>
                        </a:rPr>
                        <a:t>0.10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57C"/>
                    </a:solidFill>
                  </a:tcPr>
                </a:tc>
                <a:tc>
                  <a:txBody>
                    <a:bodyPr/>
                    <a:lstStyle/>
                    <a:p>
                      <a:pPr algn="r" fontAlgn="b"/>
                      <a:r>
                        <a:rPr lang="en-US" sz="700" b="0" i="0" u="none" strike="noStrike">
                          <a:solidFill>
                            <a:srgbClr val="000000"/>
                          </a:solidFill>
                          <a:effectLst/>
                          <a:latin typeface="Calibri  "/>
                        </a:rPr>
                        <a:t>4.25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r" fontAlgn="b"/>
                      <a:r>
                        <a:rPr lang="en-US" sz="700" b="0" i="0" u="none" strike="noStrike">
                          <a:solidFill>
                            <a:srgbClr val="000000"/>
                          </a:solidFill>
                          <a:effectLst/>
                          <a:latin typeface="Calibri  "/>
                        </a:rPr>
                        <a:t>18.25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480"/>
                    </a:solidFill>
                  </a:tcPr>
                </a:tc>
                <a:tc>
                  <a:txBody>
                    <a:bodyPr/>
                    <a:lstStyle/>
                    <a:p>
                      <a:pPr algn="r" fontAlgn="b"/>
                      <a:r>
                        <a:rPr lang="en-US" sz="700" b="0" i="0" u="none" strike="noStrike">
                          <a:solidFill>
                            <a:srgbClr val="000000"/>
                          </a:solidFill>
                          <a:effectLst/>
                          <a:latin typeface="Calibri  "/>
                        </a:rPr>
                        <a:t>46.45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E79"/>
                    </a:solidFill>
                  </a:tcPr>
                </a:tc>
                <a:tc>
                  <a:txBody>
                    <a:bodyPr/>
                    <a:lstStyle/>
                    <a:p>
                      <a:pPr algn="l" fontAlgn="b"/>
                      <a:r>
                        <a:rPr lang="en-US" sz="700" b="0" i="0" u="none" strike="noStrike">
                          <a:solidFill>
                            <a:srgbClr val="000000"/>
                          </a:solidFill>
                          <a:effectLst/>
                          <a:latin typeface="Calibri  "/>
                        </a:rPr>
                        <a:t> </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1.02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0.08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C37C"/>
                    </a:solidFill>
                  </a:tcPr>
                </a:tc>
                <a:tc>
                  <a:txBody>
                    <a:bodyPr/>
                    <a:lstStyle/>
                    <a:p>
                      <a:pPr algn="r" fontAlgn="b"/>
                      <a:r>
                        <a:rPr lang="en-US" sz="700" b="0" i="0" u="none" strike="noStrike">
                          <a:solidFill>
                            <a:srgbClr val="000000"/>
                          </a:solidFill>
                          <a:effectLst/>
                          <a:latin typeface="Calibri  "/>
                        </a:rPr>
                        <a:t>9.09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082"/>
                    </a:solidFill>
                  </a:tcPr>
                </a:tc>
                <a:tc>
                  <a:txBody>
                    <a:bodyPr/>
                    <a:lstStyle/>
                    <a:p>
                      <a:pPr algn="r" fontAlgn="b"/>
                      <a:r>
                        <a:rPr lang="en-US" sz="700" b="0" i="0" u="none" strike="noStrike">
                          <a:solidFill>
                            <a:srgbClr val="000000"/>
                          </a:solidFill>
                          <a:effectLst/>
                          <a:latin typeface="Calibri  "/>
                        </a:rPr>
                        <a:t>1.21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0.23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CF7E"/>
                    </a:solidFill>
                  </a:tcPr>
                </a:tc>
                <a:tc>
                  <a:txBody>
                    <a:bodyPr/>
                    <a:lstStyle/>
                    <a:p>
                      <a:pPr algn="r" fontAlgn="b"/>
                      <a:r>
                        <a:rPr lang="en-US" sz="700" b="0" i="0" u="none" strike="noStrike">
                          <a:solidFill>
                            <a:srgbClr val="000000"/>
                          </a:solidFill>
                          <a:effectLst/>
                          <a:latin typeface="Calibri  "/>
                        </a:rPr>
                        <a:t>0.76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3.10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884"/>
                    </a:solidFill>
                  </a:tcPr>
                </a:tc>
                <a:tc>
                  <a:txBody>
                    <a:bodyPr/>
                    <a:lstStyle/>
                    <a:p>
                      <a:pPr algn="r" fontAlgn="b"/>
                      <a:r>
                        <a:rPr lang="en-US" sz="700" b="0" i="0" u="none" strike="noStrike">
                          <a:solidFill>
                            <a:srgbClr val="000000"/>
                          </a:solidFill>
                          <a:effectLst/>
                          <a:latin typeface="Calibri  "/>
                        </a:rPr>
                        <a:t>13.39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A81"/>
                    </a:solidFill>
                  </a:tcPr>
                </a:tc>
                <a:tc>
                  <a:txBody>
                    <a:bodyPr/>
                    <a:lstStyle/>
                    <a:p>
                      <a:pPr algn="r" fontAlgn="b"/>
                      <a:r>
                        <a:rPr lang="en-US" sz="700" b="0" i="0" u="none" strike="noStrike">
                          <a:solidFill>
                            <a:srgbClr val="000000"/>
                          </a:solidFill>
                          <a:effectLst/>
                          <a:latin typeface="Calibri  "/>
                        </a:rPr>
                        <a:t>3.31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884"/>
                    </a:solidFill>
                  </a:tcPr>
                </a:tc>
                <a:tc>
                  <a:txBody>
                    <a:bodyPr/>
                    <a:lstStyle/>
                    <a:p>
                      <a:pPr algn="r" fontAlgn="b"/>
                      <a:r>
                        <a:rPr lang="en-US" sz="700" b="0" i="0" u="none" strike="noStrike">
                          <a:solidFill>
                            <a:srgbClr val="000000"/>
                          </a:solidFill>
                          <a:effectLst/>
                          <a:latin typeface="Calibri  "/>
                        </a:rPr>
                        <a:t>0.02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BF7B"/>
                    </a:solidFill>
                  </a:tcPr>
                </a:tc>
                <a:tc>
                  <a:txBody>
                    <a:bodyPr/>
                    <a:lstStyle/>
                    <a:p>
                      <a:pPr algn="r" fontAlgn="b"/>
                      <a:r>
                        <a:rPr lang="en-US" sz="700" b="0" i="0" u="none" strike="noStrike">
                          <a:solidFill>
                            <a:srgbClr val="000000"/>
                          </a:solidFill>
                          <a:effectLst/>
                          <a:latin typeface="Calibri  "/>
                        </a:rPr>
                        <a:t>0.01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BE7B"/>
                    </a:solidFill>
                  </a:tcPr>
                </a:tc>
                <a:tc>
                  <a:txBody>
                    <a:bodyPr/>
                    <a:lstStyle/>
                    <a:p>
                      <a:pPr algn="r" fontAlgn="b"/>
                      <a:r>
                        <a:rPr lang="en-US" sz="700" b="0" i="0" u="none" strike="noStrike">
                          <a:solidFill>
                            <a:srgbClr val="000000"/>
                          </a:solidFill>
                          <a:effectLst/>
                          <a:latin typeface="Calibri  "/>
                        </a:rPr>
                        <a:t>0.07</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C37C"/>
                    </a:solidFill>
                  </a:tcPr>
                </a:tc>
                <a:tc>
                  <a:txBody>
                    <a:bodyPr/>
                    <a:lstStyle/>
                    <a:p>
                      <a:pPr algn="r" fontAlgn="b"/>
                      <a:r>
                        <a:rPr lang="en-US" sz="700" b="0" i="0" u="none" strike="noStrike">
                          <a:solidFill>
                            <a:srgbClr val="000000"/>
                          </a:solidFill>
                          <a:effectLst/>
                          <a:latin typeface="Calibri  "/>
                        </a:rPr>
                        <a:t>0.43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81"/>
                    </a:solidFill>
                  </a:tcPr>
                </a:tc>
                <a:tc>
                  <a:txBody>
                    <a:bodyPr/>
                    <a:lstStyle/>
                    <a:p>
                      <a:pPr algn="r" fontAlgn="b"/>
                      <a:r>
                        <a:rPr lang="en-US" sz="700" b="0" i="0" u="none" strike="noStrike">
                          <a:solidFill>
                            <a:srgbClr val="000000"/>
                          </a:solidFill>
                          <a:effectLst/>
                          <a:latin typeface="Calibri  "/>
                        </a:rPr>
                        <a:t>2.16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r" fontAlgn="b"/>
                      <a:r>
                        <a:rPr lang="en-US" sz="700" b="0" i="0" u="none" strike="noStrike">
                          <a:solidFill>
                            <a:srgbClr val="000000"/>
                          </a:solidFill>
                          <a:effectLst/>
                          <a:latin typeface="Calibri  "/>
                        </a:rPr>
                        <a:t>7.59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283"/>
                    </a:solidFill>
                  </a:tcPr>
                </a:tc>
                <a:tc>
                  <a:txBody>
                    <a:bodyPr/>
                    <a:lstStyle/>
                    <a:p>
                      <a:pPr algn="r" fontAlgn="b"/>
                      <a:r>
                        <a:rPr lang="en-US" sz="700" b="0" i="0" u="none" strike="noStrike">
                          <a:solidFill>
                            <a:srgbClr val="000000"/>
                          </a:solidFill>
                          <a:effectLst/>
                          <a:latin typeface="Calibri  "/>
                        </a:rPr>
                        <a:t>30.50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37D"/>
                    </a:solidFill>
                  </a:tcPr>
                </a:tc>
                <a:tc>
                  <a:txBody>
                    <a:bodyPr/>
                    <a:lstStyle/>
                    <a:p>
                      <a:pPr algn="r" fontAlgn="b"/>
                      <a:r>
                        <a:rPr lang="en-US" sz="700" b="0" i="0" u="none" strike="noStrike">
                          <a:solidFill>
                            <a:srgbClr val="000000"/>
                          </a:solidFill>
                          <a:effectLst/>
                          <a:latin typeface="Calibri  "/>
                        </a:rPr>
                        <a:t>2.10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r" fontAlgn="b"/>
                      <a:r>
                        <a:rPr lang="en-US" sz="700" b="0" i="0" u="none" strike="noStrike">
                          <a:solidFill>
                            <a:srgbClr val="000000"/>
                          </a:solidFill>
                          <a:effectLst/>
                          <a:latin typeface="Calibri  "/>
                        </a:rPr>
                        <a:t>0.04</a:t>
                      </a:r>
                    </a:p>
                  </a:txBody>
                  <a:tcPr marL="3499" marR="3499" marT="349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EC17B"/>
                    </a:solidFill>
                  </a:tcPr>
                </a:tc>
              </a:tr>
              <a:tr h="124416">
                <a:tc>
                  <a:txBody>
                    <a:bodyPr/>
                    <a:lstStyle/>
                    <a:p>
                      <a:pPr algn="l" fontAlgn="b"/>
                      <a:r>
                        <a:rPr lang="en-US" sz="600" b="0" i="0" u="none" strike="noStrike">
                          <a:solidFill>
                            <a:srgbClr val="000000"/>
                          </a:solidFill>
                          <a:effectLst/>
                          <a:latin typeface="Calibri  "/>
                        </a:rPr>
                        <a:t>BUV737</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0.03</a:t>
                      </a:r>
                    </a:p>
                  </a:txBody>
                  <a:tcPr marL="3499" marR="3499" marT="3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BC07B"/>
                    </a:solidFill>
                  </a:tcPr>
                </a:tc>
                <a:tc>
                  <a:txBody>
                    <a:bodyPr/>
                    <a:lstStyle/>
                    <a:p>
                      <a:pPr algn="r" fontAlgn="b"/>
                      <a:r>
                        <a:rPr lang="en-US" sz="700" b="0" i="0" u="none" strike="noStrike">
                          <a:solidFill>
                            <a:srgbClr val="000000"/>
                          </a:solidFill>
                          <a:effectLst/>
                          <a:latin typeface="Calibri  "/>
                        </a:rPr>
                        <a:t>0.90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8.66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82"/>
                    </a:solidFill>
                  </a:tcPr>
                </a:tc>
                <a:tc>
                  <a:txBody>
                    <a:bodyPr/>
                    <a:lstStyle/>
                    <a:p>
                      <a:pPr algn="r" fontAlgn="b"/>
                      <a:r>
                        <a:rPr lang="en-US" sz="700" b="0" i="0" u="none" strike="noStrike">
                          <a:solidFill>
                            <a:srgbClr val="000000"/>
                          </a:solidFill>
                          <a:effectLst/>
                          <a:latin typeface="Calibri  "/>
                        </a:rPr>
                        <a:t>1.68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r" fontAlgn="b"/>
                      <a:r>
                        <a:rPr lang="en-US" sz="700" b="0" i="0" u="none" strike="noStrike">
                          <a:solidFill>
                            <a:srgbClr val="000000"/>
                          </a:solidFill>
                          <a:effectLst/>
                          <a:latin typeface="Calibri  "/>
                        </a:rPr>
                        <a:t>0.06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27B"/>
                    </a:solidFill>
                  </a:tcPr>
                </a:tc>
                <a:tc>
                  <a:txBody>
                    <a:bodyPr/>
                    <a:lstStyle/>
                    <a:p>
                      <a:pPr algn="r" fontAlgn="b"/>
                      <a:r>
                        <a:rPr lang="en-US" sz="700" b="0" i="0" u="none" strike="noStrike">
                          <a:solidFill>
                            <a:srgbClr val="000000"/>
                          </a:solidFill>
                          <a:effectLst/>
                          <a:latin typeface="Calibri  "/>
                        </a:rPr>
                        <a:t>1.05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3.53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884"/>
                    </a:solidFill>
                  </a:tcPr>
                </a:tc>
                <a:tc>
                  <a:txBody>
                    <a:bodyPr/>
                    <a:lstStyle/>
                    <a:p>
                      <a:pPr algn="r" fontAlgn="b"/>
                      <a:r>
                        <a:rPr lang="en-US" sz="700" b="0" i="0" u="none" strike="noStrike">
                          <a:solidFill>
                            <a:srgbClr val="000000"/>
                          </a:solidFill>
                          <a:effectLst/>
                          <a:latin typeface="Calibri  "/>
                        </a:rPr>
                        <a:t>11.09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D82"/>
                    </a:solidFill>
                  </a:tcPr>
                </a:tc>
                <a:tc>
                  <a:txBody>
                    <a:bodyPr/>
                    <a:lstStyle/>
                    <a:p>
                      <a:pPr algn="r" fontAlgn="b"/>
                      <a:r>
                        <a:rPr lang="en-US" sz="700" b="0" i="0" u="none" strike="noStrike">
                          <a:solidFill>
                            <a:srgbClr val="000000"/>
                          </a:solidFill>
                          <a:effectLst/>
                          <a:latin typeface="Calibri  "/>
                        </a:rPr>
                        <a:t>29.07</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57D"/>
                    </a:solidFill>
                  </a:tcPr>
                </a:tc>
                <a:tc>
                  <a:txBody>
                    <a:bodyPr/>
                    <a:lstStyle/>
                    <a:p>
                      <a:pPr algn="l" fontAlgn="b"/>
                      <a:r>
                        <a:rPr lang="en-US" sz="700" b="0" i="0" u="none" strike="noStrike">
                          <a:solidFill>
                            <a:srgbClr val="000000"/>
                          </a:solidFill>
                          <a:effectLst/>
                          <a:latin typeface="Calibri  "/>
                        </a:rPr>
                        <a:t> </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0.53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582"/>
                    </a:solidFill>
                  </a:tcPr>
                </a:tc>
                <a:tc>
                  <a:txBody>
                    <a:bodyPr/>
                    <a:lstStyle/>
                    <a:p>
                      <a:pPr algn="r" fontAlgn="b"/>
                      <a:r>
                        <a:rPr lang="en-US" sz="700" b="0" i="0" u="none" strike="noStrike">
                          <a:solidFill>
                            <a:srgbClr val="000000"/>
                          </a:solidFill>
                          <a:effectLst/>
                          <a:latin typeface="Calibri  "/>
                        </a:rPr>
                        <a:t>2.49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r" fontAlgn="b"/>
                      <a:r>
                        <a:rPr lang="en-US" sz="700" b="0" i="0" u="none" strike="noStrike">
                          <a:solidFill>
                            <a:srgbClr val="000000"/>
                          </a:solidFill>
                          <a:effectLst/>
                          <a:latin typeface="Calibri  "/>
                        </a:rPr>
                        <a:t>7.82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283"/>
                    </a:solidFill>
                  </a:tcPr>
                </a:tc>
                <a:tc>
                  <a:txBody>
                    <a:bodyPr/>
                    <a:lstStyle/>
                    <a:p>
                      <a:pPr algn="r" fontAlgn="b"/>
                      <a:r>
                        <a:rPr lang="en-US" sz="700" b="0" i="0" u="none" strike="noStrike">
                          <a:solidFill>
                            <a:srgbClr val="000000"/>
                          </a:solidFill>
                          <a:effectLst/>
                          <a:latin typeface="Calibri  "/>
                        </a:rPr>
                        <a:t>0.93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0.18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CB7D"/>
                    </a:solidFill>
                  </a:tcPr>
                </a:tc>
                <a:tc>
                  <a:txBody>
                    <a:bodyPr/>
                    <a:lstStyle/>
                    <a:p>
                      <a:pPr algn="r" fontAlgn="b"/>
                      <a:r>
                        <a:rPr lang="en-US" sz="700" b="0" i="0" u="none" strike="noStrike">
                          <a:solidFill>
                            <a:srgbClr val="000000"/>
                          </a:solidFill>
                          <a:effectLst/>
                          <a:latin typeface="Calibri  "/>
                        </a:rPr>
                        <a:t>0.80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3.98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r" fontAlgn="b"/>
                      <a:r>
                        <a:rPr lang="en-US" sz="700" b="0" i="0" u="none" strike="noStrike">
                          <a:solidFill>
                            <a:srgbClr val="000000"/>
                          </a:solidFill>
                          <a:effectLst/>
                          <a:latin typeface="Calibri  "/>
                        </a:rPr>
                        <a:t>5.46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83"/>
                    </a:solidFill>
                  </a:tcPr>
                </a:tc>
                <a:tc>
                  <a:txBody>
                    <a:bodyPr/>
                    <a:lstStyle/>
                    <a:p>
                      <a:pPr algn="r" fontAlgn="b"/>
                      <a:r>
                        <a:rPr lang="en-US" sz="700" b="0" i="0" u="none" strike="noStrike">
                          <a:solidFill>
                            <a:srgbClr val="000000"/>
                          </a:solidFill>
                          <a:effectLst/>
                          <a:latin typeface="Calibri  "/>
                        </a:rPr>
                        <a:t>0.87</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2.53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r" fontAlgn="b"/>
                      <a:r>
                        <a:rPr lang="en-US" sz="700" b="0" i="0" u="none" strike="noStrike">
                          <a:solidFill>
                            <a:srgbClr val="000000"/>
                          </a:solidFill>
                          <a:effectLst/>
                          <a:latin typeface="Calibri  "/>
                        </a:rPr>
                        <a:t>0.10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57C"/>
                    </a:solidFill>
                  </a:tcPr>
                </a:tc>
                <a:tc>
                  <a:txBody>
                    <a:bodyPr/>
                    <a:lstStyle/>
                    <a:p>
                      <a:pPr algn="r" fontAlgn="b"/>
                      <a:r>
                        <a:rPr lang="en-US" sz="700" b="0" i="0" u="none" strike="noStrike">
                          <a:solidFill>
                            <a:srgbClr val="000000"/>
                          </a:solidFill>
                          <a:effectLst/>
                          <a:latin typeface="Calibri  "/>
                        </a:rPr>
                        <a:t>0.54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683"/>
                    </a:solidFill>
                  </a:tcPr>
                </a:tc>
                <a:tc>
                  <a:txBody>
                    <a:bodyPr/>
                    <a:lstStyle/>
                    <a:p>
                      <a:pPr algn="r" fontAlgn="b"/>
                      <a:r>
                        <a:rPr lang="en-US" sz="700" b="0" i="0" u="none" strike="noStrike">
                          <a:solidFill>
                            <a:srgbClr val="000000"/>
                          </a:solidFill>
                          <a:effectLst/>
                          <a:latin typeface="Calibri  "/>
                        </a:rPr>
                        <a:t>2.17</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r" fontAlgn="b"/>
                      <a:r>
                        <a:rPr lang="en-US" sz="700" b="0" i="0" u="none" strike="noStrike">
                          <a:solidFill>
                            <a:srgbClr val="000000"/>
                          </a:solidFill>
                          <a:effectLst/>
                          <a:latin typeface="Calibri  "/>
                        </a:rPr>
                        <a:t>7.68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283"/>
                    </a:solidFill>
                  </a:tcPr>
                </a:tc>
                <a:tc>
                  <a:txBody>
                    <a:bodyPr/>
                    <a:lstStyle/>
                    <a:p>
                      <a:pPr algn="r" fontAlgn="b"/>
                      <a:r>
                        <a:rPr lang="en-US" sz="700" b="0" i="0" u="none" strike="noStrike">
                          <a:solidFill>
                            <a:srgbClr val="000000"/>
                          </a:solidFill>
                          <a:effectLst/>
                          <a:latin typeface="Calibri  "/>
                        </a:rPr>
                        <a:t>16.77</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680"/>
                    </a:solidFill>
                  </a:tcPr>
                </a:tc>
                <a:tc>
                  <a:txBody>
                    <a:bodyPr/>
                    <a:lstStyle/>
                    <a:p>
                      <a:pPr algn="r" fontAlgn="b"/>
                      <a:r>
                        <a:rPr lang="en-US" sz="700" b="0" i="0" u="none" strike="noStrike">
                          <a:solidFill>
                            <a:srgbClr val="000000"/>
                          </a:solidFill>
                          <a:effectLst/>
                          <a:latin typeface="Calibri  "/>
                        </a:rPr>
                        <a:t>11.53</a:t>
                      </a:r>
                    </a:p>
                  </a:txBody>
                  <a:tcPr marL="3499" marR="3499" marT="349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D82"/>
                    </a:solidFill>
                  </a:tcPr>
                </a:tc>
              </a:tr>
              <a:tr h="124416">
                <a:tc>
                  <a:txBody>
                    <a:bodyPr/>
                    <a:lstStyle/>
                    <a:p>
                      <a:pPr algn="l" fontAlgn="b"/>
                      <a:r>
                        <a:rPr lang="en-US" sz="600" b="0" i="0" u="none" strike="noStrike">
                          <a:solidFill>
                            <a:srgbClr val="000000"/>
                          </a:solidFill>
                          <a:effectLst/>
                          <a:latin typeface="Calibri  "/>
                        </a:rPr>
                        <a:t>BUV805</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0.01</a:t>
                      </a:r>
                    </a:p>
                  </a:txBody>
                  <a:tcPr marL="3499" marR="3499" marT="3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BE7B"/>
                    </a:solidFill>
                  </a:tcPr>
                </a:tc>
                <a:tc>
                  <a:txBody>
                    <a:bodyPr/>
                    <a:lstStyle/>
                    <a:p>
                      <a:pPr algn="r" fontAlgn="b"/>
                      <a:r>
                        <a:rPr lang="en-US" sz="700" b="0" i="0" u="none" strike="noStrike">
                          <a:solidFill>
                            <a:srgbClr val="000000"/>
                          </a:solidFill>
                          <a:effectLst/>
                          <a:latin typeface="Calibri  "/>
                        </a:rPr>
                        <a:t>0.41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DDC81"/>
                    </a:solidFill>
                  </a:tcPr>
                </a:tc>
                <a:tc>
                  <a:txBody>
                    <a:bodyPr/>
                    <a:lstStyle/>
                    <a:p>
                      <a:pPr algn="r" fontAlgn="b"/>
                      <a:r>
                        <a:rPr lang="en-US" sz="700" b="0" i="0" u="none" strike="noStrike">
                          <a:solidFill>
                            <a:srgbClr val="000000"/>
                          </a:solidFill>
                          <a:effectLst/>
                          <a:latin typeface="Calibri  "/>
                        </a:rPr>
                        <a:t>5.57</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83"/>
                    </a:solidFill>
                  </a:tcPr>
                </a:tc>
                <a:tc>
                  <a:txBody>
                    <a:bodyPr/>
                    <a:lstStyle/>
                    <a:p>
                      <a:pPr algn="r" fontAlgn="b"/>
                      <a:r>
                        <a:rPr lang="en-US" sz="700" b="0" i="0" u="none" strike="noStrike">
                          <a:solidFill>
                            <a:srgbClr val="000000"/>
                          </a:solidFill>
                          <a:effectLst/>
                          <a:latin typeface="Calibri  "/>
                        </a:rPr>
                        <a:t>18.52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380"/>
                    </a:solidFill>
                  </a:tcPr>
                </a:tc>
                <a:tc>
                  <a:txBody>
                    <a:bodyPr/>
                    <a:lstStyle/>
                    <a:p>
                      <a:pPr algn="r" fontAlgn="b"/>
                      <a:r>
                        <a:rPr lang="en-US" sz="700" b="0" i="0" u="none" strike="noStrike">
                          <a:solidFill>
                            <a:srgbClr val="000000"/>
                          </a:solidFill>
                          <a:effectLst/>
                          <a:latin typeface="Calibri  "/>
                        </a:rPr>
                        <a:t>0.08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8C47C"/>
                    </a:solidFill>
                  </a:tcPr>
                </a:tc>
                <a:tc>
                  <a:txBody>
                    <a:bodyPr/>
                    <a:lstStyle/>
                    <a:p>
                      <a:pPr algn="r" fontAlgn="b"/>
                      <a:r>
                        <a:rPr lang="en-US" sz="700" b="0" i="0" u="none" strike="noStrike">
                          <a:solidFill>
                            <a:srgbClr val="000000"/>
                          </a:solidFill>
                          <a:effectLst/>
                          <a:latin typeface="Calibri  "/>
                        </a:rPr>
                        <a:t>0.68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1.76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r" fontAlgn="b"/>
                      <a:r>
                        <a:rPr lang="en-US" sz="700" b="0" i="0" u="none" strike="noStrike">
                          <a:solidFill>
                            <a:srgbClr val="000000"/>
                          </a:solidFill>
                          <a:effectLst/>
                          <a:latin typeface="Calibri  "/>
                        </a:rPr>
                        <a:t>5.27</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83"/>
                    </a:solidFill>
                  </a:tcPr>
                </a:tc>
                <a:tc>
                  <a:txBody>
                    <a:bodyPr/>
                    <a:lstStyle/>
                    <a:p>
                      <a:pPr algn="r" fontAlgn="b"/>
                      <a:r>
                        <a:rPr lang="en-US" sz="700" b="0" i="0" u="none" strike="noStrike">
                          <a:solidFill>
                            <a:srgbClr val="000000"/>
                          </a:solidFill>
                          <a:effectLst/>
                          <a:latin typeface="Calibri  "/>
                        </a:rPr>
                        <a:t>13.15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81"/>
                    </a:solidFill>
                  </a:tcPr>
                </a:tc>
                <a:tc>
                  <a:txBody>
                    <a:bodyPr/>
                    <a:lstStyle/>
                    <a:p>
                      <a:pPr algn="r" fontAlgn="b"/>
                      <a:r>
                        <a:rPr lang="en-US" sz="700" b="0" i="0" u="none" strike="noStrike">
                          <a:solidFill>
                            <a:srgbClr val="000000"/>
                          </a:solidFill>
                          <a:effectLst/>
                          <a:latin typeface="Calibri  "/>
                        </a:rPr>
                        <a:t>64.33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674"/>
                    </a:solidFill>
                  </a:tcPr>
                </a:tc>
                <a:tc>
                  <a:txBody>
                    <a:bodyPr/>
                    <a:lstStyle/>
                    <a:p>
                      <a:pPr algn="l" fontAlgn="b"/>
                      <a:r>
                        <a:rPr lang="en-US" sz="700" b="0" i="0" u="none" strike="noStrike">
                          <a:solidFill>
                            <a:srgbClr val="000000"/>
                          </a:solidFill>
                          <a:effectLst/>
                          <a:latin typeface="Calibri  "/>
                        </a:rPr>
                        <a:t> </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1.15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3.61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r" fontAlgn="b"/>
                      <a:r>
                        <a:rPr lang="en-US" sz="700" b="0" i="0" u="none" strike="noStrike">
                          <a:solidFill>
                            <a:srgbClr val="000000"/>
                          </a:solidFill>
                          <a:effectLst/>
                          <a:latin typeface="Calibri  "/>
                        </a:rPr>
                        <a:t>16.57</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680"/>
                    </a:solidFill>
                  </a:tcPr>
                </a:tc>
                <a:tc>
                  <a:txBody>
                    <a:bodyPr/>
                    <a:lstStyle/>
                    <a:p>
                      <a:pPr algn="r" fontAlgn="b"/>
                      <a:r>
                        <a:rPr lang="en-US" sz="700" b="0" i="0" u="none" strike="noStrike">
                          <a:solidFill>
                            <a:srgbClr val="000000"/>
                          </a:solidFill>
                          <a:effectLst/>
                          <a:latin typeface="Calibri  "/>
                        </a:rPr>
                        <a:t>0.08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8C47C"/>
                    </a:solidFill>
                  </a:tcPr>
                </a:tc>
                <a:tc>
                  <a:txBody>
                    <a:bodyPr/>
                    <a:lstStyle/>
                    <a:p>
                      <a:pPr algn="r" fontAlgn="b"/>
                      <a:r>
                        <a:rPr lang="en-US" sz="700" b="0" i="0" u="none" strike="noStrike">
                          <a:solidFill>
                            <a:srgbClr val="000000"/>
                          </a:solidFill>
                          <a:effectLst/>
                          <a:latin typeface="Calibri  "/>
                        </a:rPr>
                        <a:t>0.42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DD81"/>
                    </a:solidFill>
                  </a:tcPr>
                </a:tc>
                <a:tc>
                  <a:txBody>
                    <a:bodyPr/>
                    <a:lstStyle/>
                    <a:p>
                      <a:pPr algn="r" fontAlgn="b"/>
                      <a:r>
                        <a:rPr lang="en-US" sz="700" b="0" i="0" u="none" strike="noStrike">
                          <a:solidFill>
                            <a:srgbClr val="000000"/>
                          </a:solidFill>
                          <a:effectLst/>
                          <a:latin typeface="Calibri  "/>
                        </a:rPr>
                        <a:t>1.75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r" fontAlgn="b"/>
                      <a:r>
                        <a:rPr lang="en-US" sz="700" b="0" i="0" u="none" strike="noStrike">
                          <a:solidFill>
                            <a:srgbClr val="000000"/>
                          </a:solidFill>
                          <a:effectLst/>
                          <a:latin typeface="Calibri  "/>
                        </a:rPr>
                        <a:t>3.83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r" fontAlgn="b"/>
                      <a:r>
                        <a:rPr lang="en-US" sz="700" b="0" i="0" u="none" strike="noStrike">
                          <a:solidFill>
                            <a:srgbClr val="000000"/>
                          </a:solidFill>
                          <a:effectLst/>
                          <a:latin typeface="Calibri  "/>
                        </a:rPr>
                        <a:t>9.14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082"/>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20.58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17F"/>
                    </a:solidFill>
                  </a:tcPr>
                </a:tc>
                <a:tc>
                  <a:txBody>
                    <a:bodyPr/>
                    <a:lstStyle/>
                    <a:p>
                      <a:pPr algn="r" fontAlgn="b"/>
                      <a:r>
                        <a:rPr lang="en-US" sz="700" b="0" i="0" u="none" strike="noStrike">
                          <a:solidFill>
                            <a:srgbClr val="000000"/>
                          </a:solidFill>
                          <a:effectLst/>
                          <a:latin typeface="Calibri  "/>
                        </a:rPr>
                        <a:t>0.07</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27B"/>
                    </a:solidFill>
                  </a:tcPr>
                </a:tc>
                <a:tc>
                  <a:txBody>
                    <a:bodyPr/>
                    <a:lstStyle/>
                    <a:p>
                      <a:pPr algn="r" fontAlgn="b"/>
                      <a:r>
                        <a:rPr lang="en-US" sz="700" b="0" i="0" u="none" strike="noStrike">
                          <a:solidFill>
                            <a:srgbClr val="000000"/>
                          </a:solidFill>
                          <a:effectLst/>
                          <a:latin typeface="Calibri  "/>
                        </a:rPr>
                        <a:t>0.28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D27F"/>
                    </a:solidFill>
                  </a:tcPr>
                </a:tc>
                <a:tc>
                  <a:txBody>
                    <a:bodyPr/>
                    <a:lstStyle/>
                    <a:p>
                      <a:pPr algn="r" fontAlgn="b"/>
                      <a:r>
                        <a:rPr lang="en-US" sz="700" b="0" i="0" u="none" strike="noStrike">
                          <a:solidFill>
                            <a:srgbClr val="000000"/>
                          </a:solidFill>
                          <a:effectLst/>
                          <a:latin typeface="Calibri  "/>
                        </a:rPr>
                        <a:t>1.24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3.57</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884"/>
                    </a:solidFill>
                  </a:tcPr>
                </a:tc>
                <a:tc>
                  <a:txBody>
                    <a:bodyPr/>
                    <a:lstStyle/>
                    <a:p>
                      <a:pPr algn="r" fontAlgn="b"/>
                      <a:r>
                        <a:rPr lang="en-US" sz="700" b="0" i="0" u="none" strike="noStrike">
                          <a:solidFill>
                            <a:srgbClr val="000000"/>
                          </a:solidFill>
                          <a:effectLst/>
                          <a:latin typeface="Calibri  "/>
                        </a:rPr>
                        <a:t>10.87</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E82"/>
                    </a:solidFill>
                  </a:tcPr>
                </a:tc>
                <a:tc>
                  <a:txBody>
                    <a:bodyPr/>
                    <a:lstStyle/>
                    <a:p>
                      <a:pPr algn="r" fontAlgn="b"/>
                      <a:r>
                        <a:rPr lang="en-US" sz="700" b="0" i="0" u="none" strike="noStrike">
                          <a:solidFill>
                            <a:srgbClr val="000000"/>
                          </a:solidFill>
                          <a:effectLst/>
                          <a:latin typeface="Calibri  "/>
                        </a:rPr>
                        <a:t>9.69</a:t>
                      </a:r>
                    </a:p>
                  </a:txBody>
                  <a:tcPr marL="3499" marR="3499" marT="349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F82"/>
                    </a:solidFill>
                  </a:tcPr>
                </a:tc>
              </a:tr>
              <a:tr h="124416">
                <a:tc>
                  <a:txBody>
                    <a:bodyPr/>
                    <a:lstStyle/>
                    <a:p>
                      <a:pPr algn="l" fontAlgn="b"/>
                      <a:r>
                        <a:rPr lang="en-US" sz="600" b="0" i="0" u="none" strike="noStrike">
                          <a:solidFill>
                            <a:srgbClr val="000000"/>
                          </a:solidFill>
                          <a:effectLst/>
                          <a:latin typeface="Calibri  "/>
                        </a:rPr>
                        <a:t>APC</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0.03</a:t>
                      </a:r>
                    </a:p>
                  </a:txBody>
                  <a:tcPr marL="3499" marR="3499" marT="3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AC07B"/>
                    </a:solidFill>
                  </a:tcPr>
                </a:tc>
                <a:tc>
                  <a:txBody>
                    <a:bodyPr/>
                    <a:lstStyle/>
                    <a:p>
                      <a:pPr algn="r" fontAlgn="b"/>
                      <a:r>
                        <a:rPr lang="en-US" sz="700" b="0" i="0" u="none" strike="noStrike">
                          <a:solidFill>
                            <a:srgbClr val="000000"/>
                          </a:solidFill>
                          <a:effectLst/>
                          <a:latin typeface="Calibri  "/>
                        </a:rPr>
                        <a:t>0.20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CC7D"/>
                    </a:solidFill>
                  </a:tcPr>
                </a:tc>
                <a:tc>
                  <a:txBody>
                    <a:bodyPr/>
                    <a:lstStyle/>
                    <a:p>
                      <a:pPr algn="r" fontAlgn="b"/>
                      <a:r>
                        <a:rPr lang="en-US" sz="700" b="0" i="0" u="none" strike="noStrike">
                          <a:solidFill>
                            <a:srgbClr val="000000"/>
                          </a:solidFill>
                          <a:effectLst/>
                          <a:latin typeface="Calibri  "/>
                        </a:rPr>
                        <a:t>47.22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D78"/>
                    </a:solidFill>
                  </a:tcPr>
                </a:tc>
                <a:tc>
                  <a:txBody>
                    <a:bodyPr/>
                    <a:lstStyle/>
                    <a:p>
                      <a:pPr algn="r" fontAlgn="b"/>
                      <a:r>
                        <a:rPr lang="en-US" sz="700" b="0" i="0" u="none" strike="noStrike">
                          <a:solidFill>
                            <a:srgbClr val="000000"/>
                          </a:solidFill>
                          <a:effectLst/>
                          <a:latin typeface="Calibri  "/>
                        </a:rPr>
                        <a:t>0.12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77C"/>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0.01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BE7B"/>
                    </a:solidFill>
                  </a:tcPr>
                </a:tc>
                <a:tc>
                  <a:txBody>
                    <a:bodyPr/>
                    <a:lstStyle/>
                    <a:p>
                      <a:pPr algn="r" fontAlgn="b"/>
                      <a:r>
                        <a:rPr lang="en-US" sz="700" b="0" i="0" u="none" strike="noStrike">
                          <a:solidFill>
                            <a:srgbClr val="000000"/>
                          </a:solidFill>
                          <a:effectLst/>
                          <a:latin typeface="Calibri  "/>
                        </a:rPr>
                        <a:t>0.62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75.90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8671"/>
                    </a:solidFill>
                  </a:tcPr>
                </a:tc>
                <a:tc>
                  <a:txBody>
                    <a:bodyPr/>
                    <a:lstStyle/>
                    <a:p>
                      <a:pPr algn="r" fontAlgn="b"/>
                      <a:r>
                        <a:rPr lang="en-US" sz="700" b="0" i="0" u="none" strike="noStrike">
                          <a:solidFill>
                            <a:srgbClr val="000000"/>
                          </a:solidFill>
                          <a:effectLst/>
                          <a:latin typeface="Calibri  "/>
                        </a:rPr>
                        <a:t>0.83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fontAlgn="b"/>
                      <a:r>
                        <a:rPr lang="en-US" sz="700" b="0" i="0" u="none" strike="noStrike">
                          <a:solidFill>
                            <a:srgbClr val="000000"/>
                          </a:solidFill>
                          <a:effectLst/>
                          <a:latin typeface="Calibri  "/>
                        </a:rPr>
                        <a:t> </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32.09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17C"/>
                    </a:solidFill>
                  </a:tcPr>
                </a:tc>
                <a:tc>
                  <a:txBody>
                    <a:bodyPr/>
                    <a:lstStyle/>
                    <a:p>
                      <a:pPr algn="r" fontAlgn="b"/>
                      <a:r>
                        <a:rPr lang="en-US" sz="700" b="0" i="0" u="none" strike="noStrike">
                          <a:solidFill>
                            <a:srgbClr val="000000"/>
                          </a:solidFill>
                          <a:effectLst/>
                          <a:latin typeface="Calibri  "/>
                        </a:rPr>
                        <a:t>1.72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r" fontAlgn="b"/>
                      <a:r>
                        <a:rPr lang="en-US" sz="700" b="0" i="0" u="none" strike="noStrike">
                          <a:solidFill>
                            <a:srgbClr val="000000"/>
                          </a:solidFill>
                          <a:effectLst/>
                          <a:latin typeface="Calibri  "/>
                        </a:rPr>
                        <a:t>0.02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BF7B"/>
                    </a:solidFill>
                  </a:tcPr>
                </a:tc>
                <a:tc>
                  <a:txBody>
                    <a:bodyPr/>
                    <a:lstStyle/>
                    <a:p>
                      <a:pPr algn="r" fontAlgn="b"/>
                      <a:r>
                        <a:rPr lang="en-US" sz="700" b="0" i="0" u="none" strike="noStrike">
                          <a:solidFill>
                            <a:srgbClr val="000000"/>
                          </a:solidFill>
                          <a:effectLst/>
                          <a:latin typeface="Calibri  "/>
                        </a:rPr>
                        <a:t>0.24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1D07E"/>
                    </a:solidFill>
                  </a:tcPr>
                </a:tc>
                <a:tc>
                  <a:txBody>
                    <a:bodyPr/>
                    <a:lstStyle/>
                    <a:p>
                      <a:pPr algn="r" fontAlgn="b"/>
                      <a:r>
                        <a:rPr lang="en-US" sz="700" b="0" i="0" u="none" strike="noStrike">
                          <a:solidFill>
                            <a:srgbClr val="000000"/>
                          </a:solidFill>
                          <a:effectLst/>
                          <a:latin typeface="Calibri  "/>
                        </a:rPr>
                        <a:t>97.00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r" fontAlgn="b"/>
                      <a:r>
                        <a:rPr lang="en-US" sz="700" b="0" i="0" u="none" strike="noStrike">
                          <a:solidFill>
                            <a:srgbClr val="000000"/>
                          </a:solidFill>
                          <a:effectLst/>
                          <a:latin typeface="Calibri  "/>
                        </a:rPr>
                        <a:t>11.71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D82"/>
                    </a:solidFill>
                  </a:tcPr>
                </a:tc>
                <a:tc>
                  <a:txBody>
                    <a:bodyPr/>
                    <a:lstStyle/>
                    <a:p>
                      <a:pPr algn="r" fontAlgn="b"/>
                      <a:r>
                        <a:rPr lang="en-US" sz="700" b="0" i="0" u="none" strike="noStrike">
                          <a:solidFill>
                            <a:srgbClr val="000000"/>
                          </a:solidFill>
                          <a:effectLst/>
                          <a:latin typeface="Calibri  "/>
                        </a:rPr>
                        <a:t>0.03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BC07B"/>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0.16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CC97D"/>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0.10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57C"/>
                    </a:solidFill>
                  </a:tcPr>
                </a:tc>
                <a:tc>
                  <a:txBody>
                    <a:bodyPr/>
                    <a:lstStyle/>
                    <a:p>
                      <a:pPr algn="r" fontAlgn="b"/>
                      <a:r>
                        <a:rPr lang="en-US" sz="700" b="0" i="0" u="none" strike="noStrike">
                          <a:solidFill>
                            <a:srgbClr val="000000"/>
                          </a:solidFill>
                          <a:effectLst/>
                          <a:latin typeface="Calibri  "/>
                        </a:rPr>
                        <a:t>18.38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480"/>
                    </a:solidFill>
                  </a:tcPr>
                </a:tc>
                <a:tc>
                  <a:txBody>
                    <a:bodyPr/>
                    <a:lstStyle/>
                    <a:p>
                      <a:pPr algn="r" fontAlgn="b"/>
                      <a:r>
                        <a:rPr lang="en-US" sz="700" b="0" i="0" u="none" strike="noStrike">
                          <a:solidFill>
                            <a:srgbClr val="000000"/>
                          </a:solidFill>
                          <a:effectLst/>
                          <a:latin typeface="Calibri  "/>
                        </a:rPr>
                        <a:t>4.30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r" fontAlgn="b"/>
                      <a:r>
                        <a:rPr lang="en-US" sz="700" b="0" i="0" u="none" strike="noStrike">
                          <a:solidFill>
                            <a:srgbClr val="000000"/>
                          </a:solidFill>
                          <a:effectLst/>
                          <a:latin typeface="Calibri  "/>
                        </a:rPr>
                        <a:t>0.02</a:t>
                      </a:r>
                    </a:p>
                  </a:txBody>
                  <a:tcPr marL="3499" marR="3499" marT="349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BF7B"/>
                    </a:solidFill>
                  </a:tcPr>
                </a:tc>
              </a:tr>
              <a:tr h="124416">
                <a:tc>
                  <a:txBody>
                    <a:bodyPr/>
                    <a:lstStyle/>
                    <a:p>
                      <a:pPr algn="l" fontAlgn="b"/>
                      <a:r>
                        <a:rPr lang="en-US" sz="600" b="0" i="0" u="none" strike="noStrike">
                          <a:solidFill>
                            <a:srgbClr val="000000"/>
                          </a:solidFill>
                          <a:effectLst/>
                          <a:latin typeface="Calibri  "/>
                        </a:rPr>
                        <a:t>APC-R700</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0.01</a:t>
                      </a:r>
                    </a:p>
                  </a:txBody>
                  <a:tcPr marL="3499" marR="3499" marT="3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BE7B"/>
                    </a:solidFill>
                  </a:tcPr>
                </a:tc>
                <a:tc>
                  <a:txBody>
                    <a:bodyPr/>
                    <a:lstStyle/>
                    <a:p>
                      <a:pPr algn="r" fontAlgn="b"/>
                      <a:r>
                        <a:rPr lang="en-US" sz="700" b="0" i="0" u="none" strike="noStrike">
                          <a:solidFill>
                            <a:srgbClr val="000000"/>
                          </a:solidFill>
                          <a:effectLst/>
                          <a:latin typeface="Calibri  "/>
                        </a:rPr>
                        <a:t>0.02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BF7B"/>
                    </a:solidFill>
                  </a:tcPr>
                </a:tc>
                <a:tc>
                  <a:txBody>
                    <a:bodyPr/>
                    <a:lstStyle/>
                    <a:p>
                      <a:pPr algn="r" fontAlgn="b"/>
                      <a:r>
                        <a:rPr lang="en-US" sz="700" b="0" i="0" u="none" strike="noStrike">
                          <a:solidFill>
                            <a:srgbClr val="000000"/>
                          </a:solidFill>
                          <a:effectLst/>
                          <a:latin typeface="Calibri  "/>
                        </a:rPr>
                        <a:t>24.42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B7E"/>
                    </a:solidFill>
                  </a:tcPr>
                </a:tc>
                <a:tc>
                  <a:txBody>
                    <a:bodyPr/>
                    <a:lstStyle/>
                    <a:p>
                      <a:pPr algn="r" fontAlgn="b"/>
                      <a:r>
                        <a:rPr lang="en-US" sz="700" b="0" i="0" u="none" strike="noStrike">
                          <a:solidFill>
                            <a:srgbClr val="000000"/>
                          </a:solidFill>
                          <a:effectLst/>
                          <a:latin typeface="Calibri  "/>
                        </a:rPr>
                        <a:t>0.54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683"/>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0.01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BE7B"/>
                    </a:solidFill>
                  </a:tcPr>
                </a:tc>
                <a:tc>
                  <a:txBody>
                    <a:bodyPr/>
                    <a:lstStyle/>
                    <a:p>
                      <a:pPr algn="r" fontAlgn="b"/>
                      <a:r>
                        <a:rPr lang="en-US" sz="700" b="0" i="0" u="none" strike="noStrike">
                          <a:solidFill>
                            <a:srgbClr val="000000"/>
                          </a:solidFill>
                          <a:effectLst/>
                          <a:latin typeface="Calibri  "/>
                        </a:rPr>
                        <a:t>0.12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C77C"/>
                    </a:solidFill>
                  </a:tcPr>
                </a:tc>
                <a:tc>
                  <a:txBody>
                    <a:bodyPr/>
                    <a:lstStyle/>
                    <a:p>
                      <a:pPr algn="r" fontAlgn="b"/>
                      <a:r>
                        <a:rPr lang="en-US" sz="700" b="0" i="0" u="none" strike="noStrike" dirty="0">
                          <a:solidFill>
                            <a:srgbClr val="000000"/>
                          </a:solidFill>
                          <a:effectLst/>
                          <a:latin typeface="Calibri  "/>
                        </a:rPr>
                        <a:t>17.91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480"/>
                    </a:solidFill>
                  </a:tcPr>
                </a:tc>
                <a:tc>
                  <a:txBody>
                    <a:bodyPr/>
                    <a:lstStyle/>
                    <a:p>
                      <a:pPr algn="r" fontAlgn="b"/>
                      <a:r>
                        <a:rPr lang="en-US" sz="700" b="0" i="0" u="none" strike="noStrike">
                          <a:solidFill>
                            <a:srgbClr val="000000"/>
                          </a:solidFill>
                          <a:effectLst/>
                          <a:latin typeface="Calibri  "/>
                        </a:rPr>
                        <a:t>26.52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97E"/>
                    </a:solidFill>
                  </a:tcPr>
                </a:tc>
                <a:tc>
                  <a:txBody>
                    <a:bodyPr/>
                    <a:lstStyle/>
                    <a:p>
                      <a:pPr algn="r" fontAlgn="b"/>
                      <a:r>
                        <a:rPr lang="en-US" sz="700" b="0" i="0" u="none" strike="noStrike">
                          <a:solidFill>
                            <a:srgbClr val="000000"/>
                          </a:solidFill>
                          <a:effectLst/>
                          <a:latin typeface="Calibri  "/>
                        </a:rPr>
                        <a:t>0.02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8BF7B"/>
                    </a:solidFill>
                  </a:tcPr>
                </a:tc>
                <a:tc>
                  <a:txBody>
                    <a:bodyPr/>
                    <a:lstStyle/>
                    <a:p>
                      <a:pPr algn="r" fontAlgn="b"/>
                      <a:r>
                        <a:rPr lang="en-US" sz="700" b="0" i="0" u="none" strike="noStrike">
                          <a:solidFill>
                            <a:srgbClr val="000000"/>
                          </a:solidFill>
                          <a:effectLst/>
                          <a:latin typeface="Calibri  "/>
                        </a:rPr>
                        <a:t>25.07</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B7E"/>
                    </a:solidFill>
                  </a:tcPr>
                </a:tc>
                <a:tc>
                  <a:txBody>
                    <a:bodyPr/>
                    <a:lstStyle/>
                    <a:p>
                      <a:pPr algn="l" fontAlgn="b"/>
                      <a:r>
                        <a:rPr lang="en-US" sz="700" b="0" i="0" u="none" strike="noStrike">
                          <a:solidFill>
                            <a:srgbClr val="000000"/>
                          </a:solidFill>
                          <a:effectLst/>
                          <a:latin typeface="Calibri  "/>
                        </a:rPr>
                        <a:t> </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3.96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r" fontAlgn="b"/>
                      <a:r>
                        <a:rPr lang="en-US" sz="700" b="0" i="0" u="none" strike="noStrike">
                          <a:solidFill>
                            <a:srgbClr val="000000"/>
                          </a:solidFill>
                          <a:effectLst/>
                          <a:latin typeface="Calibri  "/>
                        </a:rPr>
                        <a:t>0.01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BE7B"/>
                    </a:solidFill>
                  </a:tcPr>
                </a:tc>
                <a:tc>
                  <a:txBody>
                    <a:bodyPr/>
                    <a:lstStyle/>
                    <a:p>
                      <a:pPr algn="r" fontAlgn="b"/>
                      <a:r>
                        <a:rPr lang="en-US" sz="700" b="0" i="0" u="none" strike="noStrike">
                          <a:solidFill>
                            <a:srgbClr val="000000"/>
                          </a:solidFill>
                          <a:effectLst/>
                          <a:latin typeface="Calibri  "/>
                        </a:rPr>
                        <a:t>0.05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FC17B"/>
                    </a:solidFill>
                  </a:tcPr>
                </a:tc>
                <a:tc>
                  <a:txBody>
                    <a:bodyPr/>
                    <a:lstStyle/>
                    <a:p>
                      <a:pPr algn="r" fontAlgn="b"/>
                      <a:r>
                        <a:rPr lang="en-US" sz="700" b="0" i="0" u="none" strike="noStrike">
                          <a:solidFill>
                            <a:srgbClr val="000000"/>
                          </a:solidFill>
                          <a:effectLst/>
                          <a:latin typeface="Calibri  "/>
                        </a:rPr>
                        <a:t>19.69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280"/>
                    </a:solidFill>
                  </a:tcPr>
                </a:tc>
                <a:tc>
                  <a:txBody>
                    <a:bodyPr/>
                    <a:lstStyle/>
                    <a:p>
                      <a:pPr algn="r" fontAlgn="b"/>
                      <a:r>
                        <a:rPr lang="en-US" sz="700" b="0" i="0" u="none" strike="noStrike">
                          <a:solidFill>
                            <a:srgbClr val="000000"/>
                          </a:solidFill>
                          <a:effectLst/>
                          <a:latin typeface="Calibri  "/>
                        </a:rPr>
                        <a:t>8.55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82"/>
                    </a:solidFill>
                  </a:tcPr>
                </a:tc>
                <a:tc>
                  <a:txBody>
                    <a:bodyPr/>
                    <a:lstStyle/>
                    <a:p>
                      <a:pPr algn="r" fontAlgn="b"/>
                      <a:r>
                        <a:rPr lang="en-US" sz="700" b="0" i="0" u="none" strike="noStrike">
                          <a:solidFill>
                            <a:srgbClr val="000000"/>
                          </a:solidFill>
                          <a:effectLst/>
                          <a:latin typeface="Calibri  "/>
                        </a:rPr>
                        <a:t>0.45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DF81"/>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0.45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F81"/>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0.03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AC07B"/>
                    </a:solidFill>
                  </a:tcPr>
                </a:tc>
                <a:tc>
                  <a:txBody>
                    <a:bodyPr/>
                    <a:lstStyle/>
                    <a:p>
                      <a:pPr algn="r" fontAlgn="b"/>
                      <a:r>
                        <a:rPr lang="en-US" sz="700" b="0" i="0" u="none" strike="noStrike">
                          <a:solidFill>
                            <a:srgbClr val="000000"/>
                          </a:solidFill>
                          <a:effectLst/>
                          <a:latin typeface="Calibri  "/>
                        </a:rPr>
                        <a:t>0.03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AC07B"/>
                    </a:solidFill>
                  </a:tcPr>
                </a:tc>
                <a:tc>
                  <a:txBody>
                    <a:bodyPr/>
                    <a:lstStyle/>
                    <a:p>
                      <a:pPr algn="r" fontAlgn="b"/>
                      <a:r>
                        <a:rPr lang="en-US" sz="700" b="0" i="0" u="none" strike="noStrike">
                          <a:solidFill>
                            <a:srgbClr val="000000"/>
                          </a:solidFill>
                          <a:effectLst/>
                          <a:latin typeface="Calibri  "/>
                        </a:rPr>
                        <a:t>4.12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r" fontAlgn="b"/>
                      <a:r>
                        <a:rPr lang="en-US" sz="700" b="0" i="0" u="none" strike="noStrike">
                          <a:solidFill>
                            <a:srgbClr val="000000"/>
                          </a:solidFill>
                          <a:effectLst/>
                          <a:latin typeface="Calibri  "/>
                        </a:rPr>
                        <a:t>14.07</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81"/>
                    </a:solidFill>
                  </a:tcPr>
                </a:tc>
                <a:tc>
                  <a:txBody>
                    <a:bodyPr/>
                    <a:lstStyle/>
                    <a:p>
                      <a:pPr algn="r" fontAlgn="b"/>
                      <a:r>
                        <a:rPr lang="en-US" sz="700" b="0" i="0" u="none" strike="noStrike">
                          <a:solidFill>
                            <a:srgbClr val="000000"/>
                          </a:solidFill>
                          <a:effectLst/>
                          <a:latin typeface="Calibri  "/>
                        </a:rPr>
                        <a:t>3.70</a:t>
                      </a:r>
                    </a:p>
                  </a:txBody>
                  <a:tcPr marL="3499" marR="3499" marT="349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r>
              <a:tr h="124416">
                <a:tc>
                  <a:txBody>
                    <a:bodyPr/>
                    <a:lstStyle/>
                    <a:p>
                      <a:pPr algn="l" fontAlgn="b"/>
                      <a:r>
                        <a:rPr lang="en-US" sz="600" b="0" i="0" u="none" strike="noStrike">
                          <a:solidFill>
                            <a:srgbClr val="000000"/>
                          </a:solidFill>
                          <a:effectLst/>
                          <a:latin typeface="Calibri  "/>
                        </a:rPr>
                        <a:t>APC-H7</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0.05</a:t>
                      </a:r>
                    </a:p>
                  </a:txBody>
                  <a:tcPr marL="3499" marR="3499" marT="3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FC17B"/>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17.40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580"/>
                    </a:solidFill>
                  </a:tcPr>
                </a:tc>
                <a:tc>
                  <a:txBody>
                    <a:bodyPr/>
                    <a:lstStyle/>
                    <a:p>
                      <a:pPr algn="r" fontAlgn="b"/>
                      <a:r>
                        <a:rPr lang="en-US" sz="700" b="0" i="0" u="none" strike="noStrike">
                          <a:solidFill>
                            <a:srgbClr val="000000"/>
                          </a:solidFill>
                          <a:effectLst/>
                          <a:latin typeface="Calibri  "/>
                        </a:rPr>
                        <a:t>7.25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383"/>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0.01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E7B"/>
                    </a:solidFill>
                  </a:tcPr>
                </a:tc>
                <a:tc>
                  <a:txBody>
                    <a:bodyPr/>
                    <a:lstStyle/>
                    <a:p>
                      <a:pPr algn="r" fontAlgn="b"/>
                      <a:r>
                        <a:rPr lang="en-US" sz="700" b="0" i="0" u="none" strike="noStrike">
                          <a:solidFill>
                            <a:srgbClr val="000000"/>
                          </a:solidFill>
                          <a:effectLst/>
                          <a:latin typeface="Calibri  "/>
                        </a:rPr>
                        <a:t>0.06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C27B"/>
                    </a:solidFill>
                  </a:tcPr>
                </a:tc>
                <a:tc>
                  <a:txBody>
                    <a:bodyPr/>
                    <a:lstStyle/>
                    <a:p>
                      <a:pPr algn="r" fontAlgn="b"/>
                      <a:r>
                        <a:rPr lang="en-US" sz="700" b="0" i="0" u="none" strike="noStrike">
                          <a:solidFill>
                            <a:srgbClr val="000000"/>
                          </a:solidFill>
                          <a:effectLst/>
                          <a:latin typeface="Calibri  "/>
                        </a:rPr>
                        <a:t>8.51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82"/>
                    </a:solidFill>
                  </a:tcPr>
                </a:tc>
                <a:tc>
                  <a:txBody>
                    <a:bodyPr/>
                    <a:lstStyle/>
                    <a:p>
                      <a:pPr algn="r" fontAlgn="b"/>
                      <a:r>
                        <a:rPr lang="en-US" sz="700" b="0" i="0" u="none" strike="noStrike">
                          <a:solidFill>
                            <a:srgbClr val="000000"/>
                          </a:solidFill>
                          <a:effectLst/>
                          <a:latin typeface="Calibri  "/>
                        </a:rPr>
                        <a:t>19.81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280"/>
                    </a:solidFill>
                  </a:tcPr>
                </a:tc>
                <a:tc>
                  <a:txBody>
                    <a:bodyPr/>
                    <a:lstStyle/>
                    <a:p>
                      <a:pPr algn="r" fontAlgn="b"/>
                      <a:r>
                        <a:rPr lang="en-US" sz="700" b="0" i="0" u="none" strike="noStrike">
                          <a:solidFill>
                            <a:srgbClr val="000000"/>
                          </a:solidFill>
                          <a:effectLst/>
                          <a:latin typeface="Calibri  "/>
                        </a:rPr>
                        <a:t>4.31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r" fontAlgn="b"/>
                      <a:r>
                        <a:rPr lang="en-US" sz="700" b="0" i="0" u="none" strike="noStrike">
                          <a:solidFill>
                            <a:srgbClr val="000000"/>
                          </a:solidFill>
                          <a:effectLst/>
                          <a:latin typeface="Calibri  "/>
                        </a:rPr>
                        <a:t>10.99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E82"/>
                    </a:solidFill>
                  </a:tcPr>
                </a:tc>
                <a:tc>
                  <a:txBody>
                    <a:bodyPr/>
                    <a:lstStyle/>
                    <a:p>
                      <a:pPr algn="r" fontAlgn="b"/>
                      <a:r>
                        <a:rPr lang="en-US" sz="700" b="0" i="0" u="none" strike="noStrike">
                          <a:solidFill>
                            <a:srgbClr val="000000"/>
                          </a:solidFill>
                          <a:effectLst/>
                          <a:latin typeface="Calibri  "/>
                        </a:rPr>
                        <a:t>45.66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F79"/>
                    </a:solidFill>
                  </a:tcPr>
                </a:tc>
                <a:tc>
                  <a:txBody>
                    <a:bodyPr/>
                    <a:lstStyle/>
                    <a:p>
                      <a:pPr algn="l" fontAlgn="b"/>
                      <a:r>
                        <a:rPr lang="en-US" sz="700" b="0" i="0" u="none" strike="noStrike">
                          <a:solidFill>
                            <a:srgbClr val="000000"/>
                          </a:solidFill>
                          <a:effectLst/>
                          <a:latin typeface="Calibri  "/>
                        </a:rPr>
                        <a:t> </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0.03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BC07B"/>
                    </a:solidFill>
                  </a:tcPr>
                </a:tc>
                <a:tc>
                  <a:txBody>
                    <a:bodyPr/>
                    <a:lstStyle/>
                    <a:p>
                      <a:pPr algn="r" fontAlgn="b"/>
                      <a:r>
                        <a:rPr lang="en-US" sz="700" b="0" i="0" u="none" strike="noStrike">
                          <a:solidFill>
                            <a:srgbClr val="000000"/>
                          </a:solidFill>
                          <a:effectLst/>
                          <a:latin typeface="Calibri  "/>
                        </a:rPr>
                        <a:t>10.05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F82"/>
                    </a:solidFill>
                  </a:tcPr>
                </a:tc>
                <a:tc>
                  <a:txBody>
                    <a:bodyPr/>
                    <a:lstStyle/>
                    <a:p>
                      <a:pPr algn="r" fontAlgn="b"/>
                      <a:r>
                        <a:rPr lang="en-US" sz="700" b="0" i="0" u="none" strike="noStrike">
                          <a:solidFill>
                            <a:srgbClr val="000000"/>
                          </a:solidFill>
                          <a:effectLst/>
                          <a:latin typeface="Calibri  "/>
                        </a:rPr>
                        <a:t>6.20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483"/>
                    </a:solidFill>
                  </a:tcPr>
                </a:tc>
                <a:tc>
                  <a:txBody>
                    <a:bodyPr/>
                    <a:lstStyle/>
                    <a:p>
                      <a:pPr algn="r" fontAlgn="b"/>
                      <a:r>
                        <a:rPr lang="en-US" sz="700" b="0" i="0" u="none" strike="noStrike">
                          <a:solidFill>
                            <a:srgbClr val="000000"/>
                          </a:solidFill>
                          <a:effectLst/>
                          <a:latin typeface="Calibri  "/>
                        </a:rPr>
                        <a:t>7.71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283"/>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4.33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84"/>
                    </a:solidFill>
                  </a:tcPr>
                </a:tc>
                <a:tc>
                  <a:txBody>
                    <a:bodyPr/>
                    <a:lstStyle/>
                    <a:p>
                      <a:pPr algn="r" fontAlgn="b"/>
                      <a:r>
                        <a:rPr lang="en-US" sz="700" b="0" i="0" u="none" strike="noStrike">
                          <a:solidFill>
                            <a:srgbClr val="000000"/>
                          </a:solidFill>
                          <a:effectLst/>
                          <a:latin typeface="Calibri  "/>
                        </a:rPr>
                        <a:t>0.01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BE7B"/>
                    </a:solidFill>
                  </a:tcPr>
                </a:tc>
                <a:tc>
                  <a:txBody>
                    <a:bodyPr/>
                    <a:lstStyle/>
                    <a:p>
                      <a:pPr algn="r" fontAlgn="b"/>
                      <a:r>
                        <a:rPr lang="en-US" sz="700" b="0" i="0" u="none" strike="noStrike">
                          <a:solidFill>
                            <a:srgbClr val="000000"/>
                          </a:solidFill>
                          <a:effectLst/>
                          <a:latin typeface="Calibri  "/>
                        </a:rPr>
                        <a:t>0.03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BC07B"/>
                    </a:solidFill>
                  </a:tcPr>
                </a:tc>
                <a:tc>
                  <a:txBody>
                    <a:bodyPr/>
                    <a:lstStyle/>
                    <a:p>
                      <a:pPr algn="r" fontAlgn="b"/>
                      <a:r>
                        <a:rPr lang="en-US" sz="700" b="0" i="0" u="none" strike="noStrike">
                          <a:solidFill>
                            <a:srgbClr val="000000"/>
                          </a:solidFill>
                          <a:effectLst/>
                          <a:latin typeface="Calibri  "/>
                        </a:rPr>
                        <a:t>0.01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BE7B"/>
                    </a:solidFill>
                  </a:tcPr>
                </a:tc>
                <a:tc>
                  <a:txBody>
                    <a:bodyPr/>
                    <a:lstStyle/>
                    <a:p>
                      <a:pPr algn="r" fontAlgn="b"/>
                      <a:r>
                        <a:rPr lang="en-US" sz="700" b="0" i="0" u="none" strike="noStrike">
                          <a:solidFill>
                            <a:srgbClr val="000000"/>
                          </a:solidFill>
                          <a:effectLst/>
                          <a:latin typeface="Calibri  "/>
                        </a:rPr>
                        <a:t>2.04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r" fontAlgn="b"/>
                      <a:r>
                        <a:rPr lang="en-US" sz="700" b="0" i="0" u="none" strike="noStrike">
                          <a:solidFill>
                            <a:srgbClr val="000000"/>
                          </a:solidFill>
                          <a:effectLst/>
                          <a:latin typeface="Calibri  "/>
                        </a:rPr>
                        <a:t>8.42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82"/>
                    </a:solidFill>
                  </a:tcPr>
                </a:tc>
                <a:tc>
                  <a:txBody>
                    <a:bodyPr/>
                    <a:lstStyle/>
                    <a:p>
                      <a:pPr algn="r" fontAlgn="b"/>
                      <a:r>
                        <a:rPr lang="en-US" sz="700" b="0" i="0" u="none" strike="noStrike">
                          <a:solidFill>
                            <a:srgbClr val="000000"/>
                          </a:solidFill>
                          <a:effectLst/>
                          <a:latin typeface="Calibri  "/>
                        </a:rPr>
                        <a:t>4.87</a:t>
                      </a:r>
                    </a:p>
                  </a:txBody>
                  <a:tcPr marL="3499" marR="3499" marT="349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83"/>
                    </a:solidFill>
                  </a:tcPr>
                </a:tc>
              </a:tr>
              <a:tr h="124416">
                <a:tc>
                  <a:txBody>
                    <a:bodyPr/>
                    <a:lstStyle/>
                    <a:p>
                      <a:pPr algn="l" fontAlgn="b"/>
                      <a:r>
                        <a:rPr lang="en-US" sz="600" b="0" i="0" u="none" strike="noStrike">
                          <a:solidFill>
                            <a:srgbClr val="000000"/>
                          </a:solidFill>
                          <a:effectLst/>
                          <a:latin typeface="Calibri  "/>
                        </a:rPr>
                        <a:t>BYG584-P</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0.28</a:t>
                      </a:r>
                    </a:p>
                  </a:txBody>
                  <a:tcPr marL="3499" marR="3499" marT="3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AD27F"/>
                    </a:solidFill>
                  </a:tcPr>
                </a:tc>
                <a:tc>
                  <a:txBody>
                    <a:bodyPr/>
                    <a:lstStyle/>
                    <a:p>
                      <a:pPr algn="r" fontAlgn="b"/>
                      <a:r>
                        <a:rPr lang="en-US" sz="700" b="0" i="0" u="none" strike="noStrike">
                          <a:solidFill>
                            <a:srgbClr val="000000"/>
                          </a:solidFill>
                          <a:effectLst/>
                          <a:latin typeface="Calibri  "/>
                        </a:rPr>
                        <a:t>4.87</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83"/>
                    </a:solidFill>
                  </a:tcPr>
                </a:tc>
                <a:tc>
                  <a:txBody>
                    <a:bodyPr/>
                    <a:lstStyle/>
                    <a:p>
                      <a:pPr algn="r" fontAlgn="b"/>
                      <a:r>
                        <a:rPr lang="en-US" sz="700" b="0" i="0" u="none" strike="noStrike">
                          <a:solidFill>
                            <a:srgbClr val="000000"/>
                          </a:solidFill>
                          <a:effectLst/>
                          <a:latin typeface="Calibri  "/>
                        </a:rPr>
                        <a:t>0.30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47F"/>
                    </a:solidFill>
                  </a:tcPr>
                </a:tc>
                <a:tc>
                  <a:txBody>
                    <a:bodyPr/>
                    <a:lstStyle/>
                    <a:p>
                      <a:pPr algn="r" fontAlgn="b"/>
                      <a:r>
                        <a:rPr lang="en-US" sz="700" b="0" i="0" u="none" strike="noStrike">
                          <a:solidFill>
                            <a:srgbClr val="000000"/>
                          </a:solidFill>
                          <a:effectLst/>
                          <a:latin typeface="Calibri  "/>
                        </a:rPr>
                        <a:t>0.59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E983"/>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84.97</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A6F"/>
                    </a:solidFill>
                  </a:tcPr>
                </a:tc>
                <a:tc>
                  <a:txBody>
                    <a:bodyPr/>
                    <a:lstStyle/>
                    <a:p>
                      <a:pPr algn="r" fontAlgn="b"/>
                      <a:r>
                        <a:rPr lang="en-US" sz="700" b="0" i="0" u="none" strike="noStrike">
                          <a:solidFill>
                            <a:srgbClr val="000000"/>
                          </a:solidFill>
                          <a:effectLst/>
                          <a:latin typeface="Calibri  "/>
                        </a:rPr>
                        <a:t>8.39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82"/>
                    </a:solidFill>
                  </a:tcPr>
                </a:tc>
                <a:tc>
                  <a:txBody>
                    <a:bodyPr/>
                    <a:lstStyle/>
                    <a:p>
                      <a:pPr algn="r" fontAlgn="b"/>
                      <a:r>
                        <a:rPr lang="en-US" sz="700" b="0" i="0" u="none" strike="noStrike">
                          <a:solidFill>
                            <a:srgbClr val="000000"/>
                          </a:solidFill>
                          <a:effectLst/>
                          <a:latin typeface="Calibri  "/>
                        </a:rPr>
                        <a:t>0.01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E7B"/>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fontAlgn="b"/>
                      <a:r>
                        <a:rPr lang="en-US" sz="700" b="0" i="0" u="none" strike="noStrike">
                          <a:solidFill>
                            <a:srgbClr val="000000"/>
                          </a:solidFill>
                          <a:effectLst/>
                          <a:latin typeface="Calibri  "/>
                        </a:rPr>
                        <a:t> </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18.81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380"/>
                    </a:solidFill>
                  </a:tcPr>
                </a:tc>
                <a:tc>
                  <a:txBody>
                    <a:bodyPr/>
                    <a:lstStyle/>
                    <a:p>
                      <a:pPr algn="r" fontAlgn="b"/>
                      <a:r>
                        <a:rPr lang="en-US" sz="700" b="0" i="0" u="none" strike="noStrike">
                          <a:solidFill>
                            <a:srgbClr val="000000"/>
                          </a:solidFill>
                          <a:effectLst/>
                          <a:latin typeface="Calibri  "/>
                        </a:rPr>
                        <a:t>2.29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r" fontAlgn="b"/>
                      <a:r>
                        <a:rPr lang="en-US" sz="700" b="0" i="0" u="none" strike="noStrike">
                          <a:solidFill>
                            <a:srgbClr val="000000"/>
                          </a:solidFill>
                          <a:effectLst/>
                          <a:latin typeface="Calibri  "/>
                        </a:rPr>
                        <a:t>11.90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C82"/>
                    </a:solidFill>
                  </a:tcPr>
                </a:tc>
                <a:tc>
                  <a:txBody>
                    <a:bodyPr/>
                    <a:lstStyle/>
                    <a:p>
                      <a:pPr algn="r" fontAlgn="b"/>
                      <a:r>
                        <a:rPr lang="en-US" sz="700" b="0" i="0" u="none" strike="noStrike">
                          <a:solidFill>
                            <a:srgbClr val="000000"/>
                          </a:solidFill>
                          <a:effectLst/>
                          <a:latin typeface="Calibri  "/>
                        </a:rPr>
                        <a:t>1.17</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9.65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F82"/>
                    </a:solidFill>
                  </a:tcPr>
                </a:tc>
                <a:tc>
                  <a:txBody>
                    <a:bodyPr/>
                    <a:lstStyle/>
                    <a:p>
                      <a:pPr algn="r" fontAlgn="b"/>
                      <a:r>
                        <a:rPr lang="en-US" sz="700" b="0" i="0" u="none" strike="noStrike">
                          <a:solidFill>
                            <a:srgbClr val="000000"/>
                          </a:solidFill>
                          <a:effectLst/>
                          <a:latin typeface="Calibri  "/>
                        </a:rPr>
                        <a:t>7.15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383"/>
                    </a:solidFill>
                  </a:tcPr>
                </a:tc>
                <a:tc>
                  <a:txBody>
                    <a:bodyPr/>
                    <a:lstStyle/>
                    <a:p>
                      <a:pPr algn="r" fontAlgn="b"/>
                      <a:r>
                        <a:rPr lang="en-US" sz="700" b="0" i="0" u="none" strike="noStrike">
                          <a:solidFill>
                            <a:srgbClr val="000000"/>
                          </a:solidFill>
                          <a:effectLst/>
                          <a:latin typeface="Calibri  "/>
                        </a:rPr>
                        <a:t>0.02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BF7B"/>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r>
              <a:tr h="124416">
                <a:tc>
                  <a:txBody>
                    <a:bodyPr/>
                    <a:lstStyle/>
                    <a:p>
                      <a:pPr algn="l" fontAlgn="b"/>
                      <a:r>
                        <a:rPr lang="en-US" sz="600" b="0" i="0" u="none" strike="noStrike">
                          <a:solidFill>
                            <a:srgbClr val="000000"/>
                          </a:solidFill>
                          <a:effectLst/>
                          <a:latin typeface="Calibri  "/>
                        </a:rPr>
                        <a:t>PE-CF594</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0.20</a:t>
                      </a:r>
                    </a:p>
                  </a:txBody>
                  <a:tcPr marL="3499" marR="3499" marT="3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CC7D"/>
                    </a:solidFill>
                  </a:tcPr>
                </a:tc>
                <a:tc>
                  <a:txBody>
                    <a:bodyPr/>
                    <a:lstStyle/>
                    <a:p>
                      <a:pPr algn="r" fontAlgn="b"/>
                      <a:r>
                        <a:rPr lang="en-US" sz="700" b="0" i="0" u="none" strike="noStrike">
                          <a:solidFill>
                            <a:srgbClr val="000000"/>
                          </a:solidFill>
                          <a:effectLst/>
                          <a:latin typeface="Calibri  "/>
                        </a:rPr>
                        <a:t>25.95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97E"/>
                    </a:solidFill>
                  </a:tcPr>
                </a:tc>
                <a:tc>
                  <a:txBody>
                    <a:bodyPr/>
                    <a:lstStyle/>
                    <a:p>
                      <a:pPr algn="r" fontAlgn="b"/>
                      <a:r>
                        <a:rPr lang="en-US" sz="700" b="0" i="0" u="none" strike="noStrike">
                          <a:solidFill>
                            <a:srgbClr val="000000"/>
                          </a:solidFill>
                          <a:effectLst/>
                          <a:latin typeface="Calibri  "/>
                        </a:rPr>
                        <a:t>0.31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D57F"/>
                    </a:solidFill>
                  </a:tcPr>
                </a:tc>
                <a:tc>
                  <a:txBody>
                    <a:bodyPr/>
                    <a:lstStyle/>
                    <a:p>
                      <a:pPr algn="r" fontAlgn="b"/>
                      <a:r>
                        <a:rPr lang="en-US" sz="700" b="0" i="0" u="none" strike="noStrike">
                          <a:solidFill>
                            <a:srgbClr val="000000"/>
                          </a:solidFill>
                          <a:effectLst/>
                          <a:latin typeface="Calibri  "/>
                        </a:rPr>
                        <a:t>0.60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A83"/>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53.82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477"/>
                    </a:solidFill>
                  </a:tcPr>
                </a:tc>
                <a:tc>
                  <a:txBody>
                    <a:bodyPr/>
                    <a:lstStyle/>
                    <a:p>
                      <a:pPr algn="r" fontAlgn="b"/>
                      <a:r>
                        <a:rPr lang="en-US" sz="700" b="0" i="0" u="none" strike="noStrike">
                          <a:solidFill>
                            <a:srgbClr val="000000"/>
                          </a:solidFill>
                          <a:effectLst/>
                          <a:latin typeface="Calibri  "/>
                        </a:rPr>
                        <a:t>34.44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E7C"/>
                    </a:solidFill>
                  </a:tcPr>
                </a:tc>
                <a:tc>
                  <a:txBody>
                    <a:bodyPr/>
                    <a:lstStyle/>
                    <a:p>
                      <a:pPr algn="r" fontAlgn="b"/>
                      <a:r>
                        <a:rPr lang="en-US" sz="700" b="0" i="0" u="none" strike="noStrike">
                          <a:solidFill>
                            <a:srgbClr val="000000"/>
                          </a:solidFill>
                          <a:effectLst/>
                          <a:latin typeface="Calibri  "/>
                        </a:rPr>
                        <a:t>0.19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B7D"/>
                    </a:solidFill>
                  </a:tcPr>
                </a:tc>
                <a:tc>
                  <a:txBody>
                    <a:bodyPr/>
                    <a:lstStyle/>
                    <a:p>
                      <a:pPr algn="r" fontAlgn="b"/>
                      <a:r>
                        <a:rPr lang="en-US" sz="700" b="0" i="0" u="none" strike="noStrike" dirty="0">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0.09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C47C"/>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55.20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276"/>
                    </a:solidFill>
                  </a:tcPr>
                </a:tc>
                <a:tc>
                  <a:txBody>
                    <a:bodyPr/>
                    <a:lstStyle/>
                    <a:p>
                      <a:pPr algn="l" fontAlgn="b"/>
                      <a:r>
                        <a:rPr lang="en-US" sz="700" b="0" i="0" u="none" strike="noStrike">
                          <a:solidFill>
                            <a:srgbClr val="000000"/>
                          </a:solidFill>
                          <a:effectLst/>
                          <a:latin typeface="Calibri  "/>
                        </a:rPr>
                        <a:t> </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1.43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r" fontAlgn="b"/>
                      <a:r>
                        <a:rPr lang="en-US" sz="700" b="0" i="0" u="none" strike="noStrike">
                          <a:solidFill>
                            <a:srgbClr val="000000"/>
                          </a:solidFill>
                          <a:effectLst/>
                          <a:latin typeface="Calibri  "/>
                        </a:rPr>
                        <a:t>6.12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483"/>
                    </a:solidFill>
                  </a:tcPr>
                </a:tc>
                <a:tc>
                  <a:txBody>
                    <a:bodyPr/>
                    <a:lstStyle/>
                    <a:p>
                      <a:pPr algn="r" fontAlgn="b"/>
                      <a:r>
                        <a:rPr lang="en-US" sz="700" b="0" i="0" u="none" strike="noStrike">
                          <a:solidFill>
                            <a:srgbClr val="000000"/>
                          </a:solidFill>
                          <a:effectLst/>
                          <a:latin typeface="Calibri  "/>
                        </a:rPr>
                        <a:t>0.73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7.29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283"/>
                    </a:solidFill>
                  </a:tcPr>
                </a:tc>
                <a:tc>
                  <a:txBody>
                    <a:bodyPr/>
                    <a:lstStyle/>
                    <a:p>
                      <a:pPr algn="r" fontAlgn="b"/>
                      <a:r>
                        <a:rPr lang="en-US" sz="700" b="0" i="0" u="none" strike="noStrike">
                          <a:solidFill>
                            <a:srgbClr val="000000"/>
                          </a:solidFill>
                          <a:effectLst/>
                          <a:latin typeface="Calibri  "/>
                        </a:rPr>
                        <a:t>13.33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A81"/>
                    </a:solidFill>
                  </a:tcPr>
                </a:tc>
                <a:tc>
                  <a:txBody>
                    <a:bodyPr/>
                    <a:lstStyle/>
                    <a:p>
                      <a:pPr algn="r" fontAlgn="b"/>
                      <a:r>
                        <a:rPr lang="en-US" sz="700" b="0" i="0" u="none" strike="noStrike">
                          <a:solidFill>
                            <a:srgbClr val="000000"/>
                          </a:solidFill>
                          <a:effectLst/>
                          <a:latin typeface="Calibri  "/>
                        </a:rPr>
                        <a:t>0.86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0.01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E7B"/>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r>
              <a:tr h="124416">
                <a:tc>
                  <a:txBody>
                    <a:bodyPr/>
                    <a:lstStyle/>
                    <a:p>
                      <a:pPr algn="l" fontAlgn="b"/>
                      <a:r>
                        <a:rPr lang="en-US" sz="600" b="0" i="0" u="none" strike="noStrike">
                          <a:solidFill>
                            <a:srgbClr val="000000"/>
                          </a:solidFill>
                          <a:effectLst/>
                          <a:latin typeface="Calibri  "/>
                        </a:rPr>
                        <a:t>PE-Cy5</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0.05</a:t>
                      </a:r>
                    </a:p>
                  </a:txBody>
                  <a:tcPr marL="3499" marR="3499" marT="3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C17B"/>
                    </a:solidFill>
                  </a:tcPr>
                </a:tc>
                <a:tc>
                  <a:txBody>
                    <a:bodyPr/>
                    <a:lstStyle/>
                    <a:p>
                      <a:pPr algn="r" fontAlgn="b"/>
                      <a:r>
                        <a:rPr lang="en-US" sz="700" b="0" i="0" u="none" strike="noStrike">
                          <a:solidFill>
                            <a:srgbClr val="000000"/>
                          </a:solidFill>
                          <a:effectLst/>
                          <a:latin typeface="Calibri  "/>
                        </a:rPr>
                        <a:t>4.88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83"/>
                    </a:solidFill>
                  </a:tcPr>
                </a:tc>
                <a:tc>
                  <a:txBody>
                    <a:bodyPr/>
                    <a:lstStyle/>
                    <a:p>
                      <a:pPr algn="r" fontAlgn="b"/>
                      <a:r>
                        <a:rPr lang="en-US" sz="700" b="0" i="0" u="none" strike="noStrike">
                          <a:solidFill>
                            <a:srgbClr val="000000"/>
                          </a:solidFill>
                          <a:effectLst/>
                          <a:latin typeface="Calibri  "/>
                        </a:rPr>
                        <a:t>6.83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383"/>
                    </a:solidFill>
                  </a:tcPr>
                </a:tc>
                <a:tc>
                  <a:txBody>
                    <a:bodyPr/>
                    <a:lstStyle/>
                    <a:p>
                      <a:pPr algn="r" fontAlgn="b"/>
                      <a:r>
                        <a:rPr lang="en-US" sz="700" b="0" i="0" u="none" strike="noStrike">
                          <a:solidFill>
                            <a:srgbClr val="000000"/>
                          </a:solidFill>
                          <a:effectLst/>
                          <a:latin typeface="Calibri  "/>
                        </a:rPr>
                        <a:t>0.28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AD27F"/>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6.85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383"/>
                    </a:solidFill>
                  </a:tcPr>
                </a:tc>
                <a:tc>
                  <a:txBody>
                    <a:bodyPr/>
                    <a:lstStyle/>
                    <a:p>
                      <a:pPr algn="r" fontAlgn="b"/>
                      <a:r>
                        <a:rPr lang="en-US" sz="700" b="0" i="0" u="none" strike="noStrike">
                          <a:solidFill>
                            <a:srgbClr val="000000"/>
                          </a:solidFill>
                          <a:effectLst/>
                          <a:latin typeface="Calibri  "/>
                        </a:rPr>
                        <a:t>8.30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83"/>
                    </a:solidFill>
                  </a:tcPr>
                </a:tc>
                <a:tc>
                  <a:txBody>
                    <a:bodyPr/>
                    <a:lstStyle/>
                    <a:p>
                      <a:pPr algn="r" fontAlgn="b"/>
                      <a:r>
                        <a:rPr lang="en-US" sz="700" b="0" i="0" u="none" strike="noStrike">
                          <a:solidFill>
                            <a:srgbClr val="000000"/>
                          </a:solidFill>
                          <a:effectLst/>
                          <a:latin typeface="Calibri  "/>
                        </a:rPr>
                        <a:t>3.91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5.52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83"/>
                    </a:solidFill>
                  </a:tcPr>
                </a:tc>
                <a:tc>
                  <a:txBody>
                    <a:bodyPr/>
                    <a:lstStyle/>
                    <a:p>
                      <a:pPr algn="r" fontAlgn="b"/>
                      <a:r>
                        <a:rPr lang="en-US" sz="700" b="0" i="0" u="none" strike="noStrike">
                          <a:solidFill>
                            <a:srgbClr val="000000"/>
                          </a:solidFill>
                          <a:effectLst/>
                          <a:latin typeface="Calibri  "/>
                        </a:rPr>
                        <a:t>0.96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0.06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27B"/>
                    </a:solidFill>
                  </a:tcPr>
                </a:tc>
                <a:tc>
                  <a:txBody>
                    <a:bodyPr/>
                    <a:lstStyle/>
                    <a:p>
                      <a:pPr algn="r" fontAlgn="b"/>
                      <a:r>
                        <a:rPr lang="en-US" sz="700" b="0" i="0" u="none" strike="noStrike">
                          <a:solidFill>
                            <a:srgbClr val="000000"/>
                          </a:solidFill>
                          <a:effectLst/>
                          <a:latin typeface="Calibri  "/>
                        </a:rPr>
                        <a:t>10.09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F82"/>
                    </a:solidFill>
                  </a:tcPr>
                </a:tc>
                <a:tc>
                  <a:txBody>
                    <a:bodyPr/>
                    <a:lstStyle/>
                    <a:p>
                      <a:pPr algn="r" fontAlgn="b"/>
                      <a:r>
                        <a:rPr lang="en-US" sz="700" b="0" i="0" u="none" strike="noStrike">
                          <a:solidFill>
                            <a:srgbClr val="000000"/>
                          </a:solidFill>
                          <a:effectLst/>
                          <a:latin typeface="Calibri  "/>
                        </a:rPr>
                        <a:t>22.56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E7F"/>
                    </a:solidFill>
                  </a:tcPr>
                </a:tc>
                <a:tc>
                  <a:txBody>
                    <a:bodyPr/>
                    <a:lstStyle/>
                    <a:p>
                      <a:pPr algn="l" fontAlgn="b"/>
                      <a:r>
                        <a:rPr lang="en-US" sz="700" b="0" i="0" u="none" strike="noStrike">
                          <a:solidFill>
                            <a:srgbClr val="000000"/>
                          </a:solidFill>
                          <a:effectLst/>
                          <a:latin typeface="Calibri  "/>
                        </a:rPr>
                        <a:t> </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27.85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77D"/>
                    </a:solidFill>
                  </a:tcPr>
                </a:tc>
                <a:tc>
                  <a:txBody>
                    <a:bodyPr/>
                    <a:lstStyle/>
                    <a:p>
                      <a:pPr algn="r" fontAlgn="b"/>
                      <a:r>
                        <a:rPr lang="en-US" sz="700" b="0" i="0" u="none" strike="noStrike">
                          <a:solidFill>
                            <a:srgbClr val="000000"/>
                          </a:solidFill>
                          <a:effectLst/>
                          <a:latin typeface="Calibri  "/>
                        </a:rPr>
                        <a:t>0.11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C67C"/>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1.42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r" fontAlgn="b"/>
                      <a:r>
                        <a:rPr lang="en-US" sz="700" b="0" i="0" u="none" strike="noStrike">
                          <a:solidFill>
                            <a:srgbClr val="000000"/>
                          </a:solidFill>
                          <a:effectLst/>
                          <a:latin typeface="Calibri  "/>
                        </a:rPr>
                        <a:t>3.61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r" fontAlgn="b"/>
                      <a:r>
                        <a:rPr lang="en-US" sz="700" b="0" i="0" u="none" strike="noStrike">
                          <a:solidFill>
                            <a:srgbClr val="000000"/>
                          </a:solidFill>
                          <a:effectLst/>
                          <a:latin typeface="Calibri  "/>
                        </a:rPr>
                        <a:t>2.67</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r" fontAlgn="b"/>
                      <a:r>
                        <a:rPr lang="en-US" sz="700" b="0" i="0" u="none" strike="noStrike">
                          <a:solidFill>
                            <a:srgbClr val="000000"/>
                          </a:solidFill>
                          <a:effectLst/>
                          <a:latin typeface="Calibri  "/>
                        </a:rPr>
                        <a:t>0.07</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27B"/>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r>
              <a:tr h="124416">
                <a:tc>
                  <a:txBody>
                    <a:bodyPr/>
                    <a:lstStyle/>
                    <a:p>
                      <a:pPr algn="l" fontAlgn="b"/>
                      <a:r>
                        <a:rPr lang="en-US" sz="600" b="0" i="0" u="none" strike="noStrike">
                          <a:solidFill>
                            <a:srgbClr val="000000"/>
                          </a:solidFill>
                          <a:effectLst/>
                          <a:latin typeface="Calibri  "/>
                        </a:rPr>
                        <a:t>PE-Cy5-5</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0.01</a:t>
                      </a:r>
                    </a:p>
                  </a:txBody>
                  <a:tcPr marL="3499" marR="3499" marT="3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BF7B"/>
                    </a:solidFill>
                  </a:tcPr>
                </a:tc>
                <a:tc>
                  <a:txBody>
                    <a:bodyPr/>
                    <a:lstStyle/>
                    <a:p>
                      <a:pPr algn="r" fontAlgn="b"/>
                      <a:r>
                        <a:rPr lang="en-US" sz="700" b="0" i="0" u="none" strike="noStrike">
                          <a:solidFill>
                            <a:srgbClr val="000000"/>
                          </a:solidFill>
                          <a:effectLst/>
                          <a:latin typeface="Calibri  "/>
                        </a:rPr>
                        <a:t>2.35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r" fontAlgn="b"/>
                      <a:r>
                        <a:rPr lang="en-US" sz="700" b="0" i="0" u="none" strike="noStrike">
                          <a:solidFill>
                            <a:srgbClr val="000000"/>
                          </a:solidFill>
                          <a:effectLst/>
                          <a:latin typeface="Calibri  "/>
                        </a:rPr>
                        <a:t>15.61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81"/>
                    </a:solidFill>
                  </a:tcPr>
                </a:tc>
                <a:tc>
                  <a:txBody>
                    <a:bodyPr/>
                    <a:lstStyle/>
                    <a:p>
                      <a:pPr algn="r" fontAlgn="b"/>
                      <a:r>
                        <a:rPr lang="en-US" sz="700" b="0" i="0" u="none" strike="noStrike">
                          <a:solidFill>
                            <a:srgbClr val="000000"/>
                          </a:solidFill>
                          <a:effectLst/>
                          <a:latin typeface="Calibri  "/>
                        </a:rPr>
                        <a:t>0.36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D980"/>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3.81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r" fontAlgn="b"/>
                      <a:r>
                        <a:rPr lang="en-US" sz="700" b="0" i="0" u="none" strike="noStrike">
                          <a:solidFill>
                            <a:srgbClr val="000000"/>
                          </a:solidFill>
                          <a:effectLst/>
                          <a:latin typeface="Calibri  "/>
                        </a:rPr>
                        <a:t>5.02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83"/>
                    </a:solidFill>
                  </a:tcPr>
                </a:tc>
                <a:tc>
                  <a:txBody>
                    <a:bodyPr/>
                    <a:lstStyle/>
                    <a:p>
                      <a:pPr algn="r" fontAlgn="b"/>
                      <a:r>
                        <a:rPr lang="en-US" sz="700" b="0" i="0" u="none" strike="noStrike">
                          <a:solidFill>
                            <a:srgbClr val="000000"/>
                          </a:solidFill>
                          <a:effectLst/>
                          <a:latin typeface="Calibri  "/>
                        </a:rPr>
                        <a:t>2.56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r" fontAlgn="b"/>
                      <a:r>
                        <a:rPr lang="en-US" sz="700" b="0" i="0" u="none" strike="noStrike">
                          <a:solidFill>
                            <a:srgbClr val="000000"/>
                          </a:solidFill>
                          <a:effectLst/>
                          <a:latin typeface="Calibri  "/>
                        </a:rPr>
                        <a:t>0.60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A83"/>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dirty="0">
                          <a:solidFill>
                            <a:srgbClr val="000000"/>
                          </a:solidFill>
                          <a:effectLst/>
                          <a:latin typeface="Calibri  "/>
                        </a:rPr>
                        <a:t>2.48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r" fontAlgn="b"/>
                      <a:r>
                        <a:rPr lang="en-US" sz="700" b="0" i="0" u="none" strike="noStrike">
                          <a:solidFill>
                            <a:srgbClr val="000000"/>
                          </a:solidFill>
                          <a:effectLst/>
                          <a:latin typeface="Calibri  "/>
                        </a:rPr>
                        <a:t>9.35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082"/>
                    </a:solidFill>
                  </a:tcPr>
                </a:tc>
                <a:tc>
                  <a:txBody>
                    <a:bodyPr/>
                    <a:lstStyle/>
                    <a:p>
                      <a:pPr algn="r" fontAlgn="b"/>
                      <a:r>
                        <a:rPr lang="en-US" sz="700" b="0" i="0" u="none" strike="noStrike">
                          <a:solidFill>
                            <a:srgbClr val="000000"/>
                          </a:solidFill>
                          <a:effectLst/>
                          <a:latin typeface="Calibri  "/>
                        </a:rPr>
                        <a:t>0.03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BC07B"/>
                    </a:solidFill>
                  </a:tcPr>
                </a:tc>
                <a:tc>
                  <a:txBody>
                    <a:bodyPr/>
                    <a:lstStyle/>
                    <a:p>
                      <a:pPr algn="r" fontAlgn="b"/>
                      <a:r>
                        <a:rPr lang="en-US" sz="700" b="0" i="0" u="none" strike="noStrike">
                          <a:solidFill>
                            <a:srgbClr val="000000"/>
                          </a:solidFill>
                          <a:effectLst/>
                          <a:latin typeface="Calibri  "/>
                        </a:rPr>
                        <a:t>5.75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83"/>
                    </a:solidFill>
                  </a:tcPr>
                </a:tc>
                <a:tc>
                  <a:txBody>
                    <a:bodyPr/>
                    <a:lstStyle/>
                    <a:p>
                      <a:pPr algn="r" fontAlgn="b"/>
                      <a:r>
                        <a:rPr lang="en-US" sz="700" b="0" i="0" u="none" strike="noStrike">
                          <a:solidFill>
                            <a:srgbClr val="000000"/>
                          </a:solidFill>
                          <a:effectLst/>
                          <a:latin typeface="Calibri  "/>
                        </a:rPr>
                        <a:t>14.49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981"/>
                    </a:solidFill>
                  </a:tcPr>
                </a:tc>
                <a:tc>
                  <a:txBody>
                    <a:bodyPr/>
                    <a:lstStyle/>
                    <a:p>
                      <a:pPr algn="r" fontAlgn="b"/>
                      <a:r>
                        <a:rPr lang="en-US" sz="700" b="0" i="0" u="none" strike="noStrike">
                          <a:solidFill>
                            <a:srgbClr val="000000"/>
                          </a:solidFill>
                          <a:effectLst/>
                          <a:latin typeface="Calibri  "/>
                        </a:rPr>
                        <a:t>59.47</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C75"/>
                    </a:solidFill>
                  </a:tcPr>
                </a:tc>
                <a:tc>
                  <a:txBody>
                    <a:bodyPr/>
                    <a:lstStyle/>
                    <a:p>
                      <a:pPr algn="l" fontAlgn="b"/>
                      <a:r>
                        <a:rPr lang="en-US" sz="700" b="0" i="0" u="none" strike="noStrike">
                          <a:solidFill>
                            <a:srgbClr val="000000"/>
                          </a:solidFill>
                          <a:effectLst/>
                          <a:latin typeface="Calibri  "/>
                        </a:rPr>
                        <a:t> </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0.61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0.83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2.26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r" fontAlgn="b"/>
                      <a:r>
                        <a:rPr lang="en-US" sz="700" b="0" i="0" u="none" strike="noStrike">
                          <a:solidFill>
                            <a:srgbClr val="000000"/>
                          </a:solidFill>
                          <a:effectLst/>
                          <a:latin typeface="Calibri  "/>
                        </a:rPr>
                        <a:t>1.73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r" fontAlgn="b"/>
                      <a:r>
                        <a:rPr lang="en-US" sz="700" b="0" i="0" u="none" strike="noStrike">
                          <a:solidFill>
                            <a:srgbClr val="000000"/>
                          </a:solidFill>
                          <a:effectLst/>
                          <a:latin typeface="Calibri  "/>
                        </a:rPr>
                        <a:t>0.71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0.07</a:t>
                      </a:r>
                    </a:p>
                  </a:txBody>
                  <a:tcPr marL="3499" marR="3499" marT="349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C37C"/>
                    </a:solidFill>
                  </a:tcPr>
                </a:tc>
              </a:tr>
              <a:tr h="124416">
                <a:tc>
                  <a:txBody>
                    <a:bodyPr/>
                    <a:lstStyle/>
                    <a:p>
                      <a:pPr algn="l" fontAlgn="b"/>
                      <a:r>
                        <a:rPr lang="en-US" sz="600" b="0" i="0" u="none" strike="noStrike">
                          <a:solidFill>
                            <a:srgbClr val="000000"/>
                          </a:solidFill>
                          <a:effectLst/>
                          <a:latin typeface="Calibri  "/>
                        </a:rPr>
                        <a:t>PE-Cy7</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0.02</a:t>
                      </a:r>
                    </a:p>
                  </a:txBody>
                  <a:tcPr marL="3499" marR="3499" marT="3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8BF7B"/>
                    </a:solidFill>
                  </a:tcPr>
                </a:tc>
                <a:tc>
                  <a:txBody>
                    <a:bodyPr/>
                    <a:lstStyle/>
                    <a:p>
                      <a:pPr algn="r" fontAlgn="b"/>
                      <a:r>
                        <a:rPr lang="en-US" sz="700" b="0" i="0" u="none" strike="noStrike">
                          <a:solidFill>
                            <a:srgbClr val="000000"/>
                          </a:solidFill>
                          <a:effectLst/>
                          <a:latin typeface="Calibri  "/>
                        </a:rPr>
                        <a:t>0.93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8.74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82"/>
                    </a:solidFill>
                  </a:tcPr>
                </a:tc>
                <a:tc>
                  <a:txBody>
                    <a:bodyPr/>
                    <a:lstStyle/>
                    <a:p>
                      <a:pPr algn="r" fontAlgn="b"/>
                      <a:r>
                        <a:rPr lang="en-US" sz="700" b="0" i="0" u="none" strike="noStrike">
                          <a:solidFill>
                            <a:srgbClr val="000000"/>
                          </a:solidFill>
                          <a:effectLst/>
                          <a:latin typeface="Calibri  "/>
                        </a:rPr>
                        <a:t>18.73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380"/>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0.03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BC07B"/>
                    </a:solidFill>
                  </a:tcPr>
                </a:tc>
                <a:tc>
                  <a:txBody>
                    <a:bodyPr/>
                    <a:lstStyle/>
                    <a:p>
                      <a:pPr algn="r" fontAlgn="b"/>
                      <a:r>
                        <a:rPr lang="en-US" sz="700" b="0" i="0" u="none" strike="noStrike">
                          <a:solidFill>
                            <a:srgbClr val="000000"/>
                          </a:solidFill>
                          <a:effectLst/>
                          <a:latin typeface="Calibri  "/>
                        </a:rPr>
                        <a:t>1.40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r" fontAlgn="b"/>
                      <a:r>
                        <a:rPr lang="en-US" sz="700" b="0" i="0" u="none" strike="noStrike">
                          <a:solidFill>
                            <a:srgbClr val="000000"/>
                          </a:solidFill>
                          <a:effectLst/>
                          <a:latin typeface="Calibri  "/>
                        </a:rPr>
                        <a:t>2.10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r" fontAlgn="b"/>
                      <a:r>
                        <a:rPr lang="en-US" sz="700" b="0" i="0" u="none" strike="noStrike">
                          <a:solidFill>
                            <a:srgbClr val="000000"/>
                          </a:solidFill>
                          <a:effectLst/>
                          <a:latin typeface="Calibri  "/>
                        </a:rPr>
                        <a:t>1.08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1.17</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0.38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A80"/>
                    </a:solidFill>
                  </a:tcPr>
                </a:tc>
                <a:tc>
                  <a:txBody>
                    <a:bodyPr/>
                    <a:lstStyle/>
                    <a:p>
                      <a:pPr algn="r" fontAlgn="b"/>
                      <a:r>
                        <a:rPr lang="en-US" sz="700" b="0" i="0" u="none" strike="noStrike">
                          <a:solidFill>
                            <a:srgbClr val="000000"/>
                          </a:solidFill>
                          <a:effectLst/>
                          <a:latin typeface="Calibri  "/>
                        </a:rPr>
                        <a:t>1.28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4.60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83"/>
                    </a:solidFill>
                  </a:tcPr>
                </a:tc>
                <a:tc>
                  <a:txBody>
                    <a:bodyPr/>
                    <a:lstStyle/>
                    <a:p>
                      <a:pPr algn="r" fontAlgn="b"/>
                      <a:r>
                        <a:rPr lang="en-US" sz="700" b="0" i="0" u="none" strike="noStrike">
                          <a:solidFill>
                            <a:srgbClr val="000000"/>
                          </a:solidFill>
                          <a:effectLst/>
                          <a:latin typeface="Calibri  "/>
                        </a:rPr>
                        <a:t>9.37</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082"/>
                    </a:solidFill>
                  </a:tcPr>
                </a:tc>
                <a:tc>
                  <a:txBody>
                    <a:bodyPr/>
                    <a:lstStyle/>
                    <a:p>
                      <a:pPr algn="r" fontAlgn="b"/>
                      <a:r>
                        <a:rPr lang="en-US" sz="700" b="0" i="0" u="none" strike="noStrike">
                          <a:solidFill>
                            <a:srgbClr val="000000"/>
                          </a:solidFill>
                          <a:effectLst/>
                          <a:latin typeface="Calibri  "/>
                        </a:rPr>
                        <a:t>2.01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r" fontAlgn="b"/>
                      <a:r>
                        <a:rPr lang="en-US" sz="700" b="0" i="0" u="none" strike="noStrike">
                          <a:solidFill>
                            <a:srgbClr val="000000"/>
                          </a:solidFill>
                          <a:effectLst/>
                          <a:latin typeface="Calibri  "/>
                        </a:rPr>
                        <a:t>6.27</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483"/>
                    </a:solidFill>
                  </a:tcPr>
                </a:tc>
                <a:tc>
                  <a:txBody>
                    <a:bodyPr/>
                    <a:lstStyle/>
                    <a:p>
                      <a:pPr algn="r" fontAlgn="b"/>
                      <a:r>
                        <a:rPr lang="en-US" sz="700" b="0" i="0" u="none" strike="noStrike">
                          <a:solidFill>
                            <a:srgbClr val="000000"/>
                          </a:solidFill>
                          <a:effectLst/>
                          <a:latin typeface="Calibri  "/>
                        </a:rPr>
                        <a:t>27.70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77D"/>
                    </a:solidFill>
                  </a:tcPr>
                </a:tc>
                <a:tc>
                  <a:txBody>
                    <a:bodyPr/>
                    <a:lstStyle/>
                    <a:p>
                      <a:pPr algn="r" fontAlgn="b"/>
                      <a:r>
                        <a:rPr lang="en-US" sz="700" b="0" i="0" u="none" strike="noStrike">
                          <a:solidFill>
                            <a:srgbClr val="000000"/>
                          </a:solidFill>
                          <a:effectLst/>
                          <a:latin typeface="Calibri  "/>
                        </a:rPr>
                        <a:t>54.63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376"/>
                    </a:solidFill>
                  </a:tcPr>
                </a:tc>
                <a:tc>
                  <a:txBody>
                    <a:bodyPr/>
                    <a:lstStyle/>
                    <a:p>
                      <a:pPr algn="l" fontAlgn="b"/>
                      <a:r>
                        <a:rPr lang="en-US" sz="700" b="0" i="0" u="none" strike="noStrike">
                          <a:solidFill>
                            <a:srgbClr val="000000"/>
                          </a:solidFill>
                          <a:effectLst/>
                          <a:latin typeface="Calibri  "/>
                        </a:rPr>
                        <a:t> </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0.01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E7B"/>
                    </a:solidFill>
                  </a:tcPr>
                </a:tc>
                <a:tc>
                  <a:txBody>
                    <a:bodyPr/>
                    <a:lstStyle/>
                    <a:p>
                      <a:pPr algn="r" fontAlgn="b"/>
                      <a:r>
                        <a:rPr lang="en-US" sz="700" b="0" i="0" u="none" strike="noStrike">
                          <a:solidFill>
                            <a:srgbClr val="000000"/>
                          </a:solidFill>
                          <a:effectLst/>
                          <a:latin typeface="Calibri  "/>
                        </a:rPr>
                        <a:t>1.95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0.36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D880"/>
                    </a:solidFill>
                  </a:tcPr>
                </a:tc>
                <a:tc>
                  <a:txBody>
                    <a:bodyPr/>
                    <a:lstStyle/>
                    <a:p>
                      <a:pPr algn="r" fontAlgn="b"/>
                      <a:r>
                        <a:rPr lang="en-US" sz="700" b="0" i="0" u="none" strike="noStrike">
                          <a:solidFill>
                            <a:srgbClr val="000000"/>
                          </a:solidFill>
                          <a:effectLst/>
                          <a:latin typeface="Calibri  "/>
                        </a:rPr>
                        <a:t>1.14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0.72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0.50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82"/>
                    </a:solidFill>
                  </a:tcPr>
                </a:tc>
                <a:tc>
                  <a:txBody>
                    <a:bodyPr/>
                    <a:lstStyle/>
                    <a:p>
                      <a:pPr algn="r" fontAlgn="b"/>
                      <a:r>
                        <a:rPr lang="en-US" sz="700" b="0" i="0" u="none" strike="noStrike">
                          <a:solidFill>
                            <a:srgbClr val="000000"/>
                          </a:solidFill>
                          <a:effectLst/>
                          <a:latin typeface="Calibri  "/>
                        </a:rPr>
                        <a:t>0.47</a:t>
                      </a:r>
                    </a:p>
                  </a:txBody>
                  <a:tcPr marL="3499" marR="3499" marT="349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081"/>
                    </a:solidFill>
                  </a:tcPr>
                </a:tc>
              </a:tr>
              <a:tr h="124416">
                <a:tc>
                  <a:txBody>
                    <a:bodyPr/>
                    <a:lstStyle/>
                    <a:p>
                      <a:pPr algn="l" fontAlgn="b"/>
                      <a:r>
                        <a:rPr lang="en-US" sz="600" b="0" i="0" u="none" strike="noStrike">
                          <a:solidFill>
                            <a:srgbClr val="000000"/>
                          </a:solidFill>
                          <a:effectLst/>
                          <a:latin typeface="Calibri  "/>
                        </a:rPr>
                        <a:t>BV421</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0.28</a:t>
                      </a:r>
                    </a:p>
                  </a:txBody>
                  <a:tcPr marL="3499" marR="3499" marT="3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37F"/>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0.42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D81"/>
                    </a:solidFill>
                  </a:tcPr>
                </a:tc>
                <a:tc>
                  <a:txBody>
                    <a:bodyPr/>
                    <a:lstStyle/>
                    <a:p>
                      <a:pPr algn="r" fontAlgn="b"/>
                      <a:r>
                        <a:rPr lang="en-US" sz="700" b="0" i="0" u="none" strike="noStrike">
                          <a:solidFill>
                            <a:srgbClr val="000000"/>
                          </a:solidFill>
                          <a:effectLst/>
                          <a:latin typeface="Calibri  "/>
                        </a:rPr>
                        <a:t>1.27</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0.12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C67C"/>
                    </a:solidFill>
                  </a:tcPr>
                </a:tc>
                <a:tc>
                  <a:txBody>
                    <a:bodyPr/>
                    <a:lstStyle/>
                    <a:p>
                      <a:pPr algn="r" fontAlgn="b"/>
                      <a:r>
                        <a:rPr lang="en-US" sz="700" b="0" i="0" u="none" strike="noStrike">
                          <a:solidFill>
                            <a:srgbClr val="000000"/>
                          </a:solidFill>
                          <a:effectLst/>
                          <a:latin typeface="Calibri  "/>
                        </a:rPr>
                        <a:t>0.03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C07B"/>
                    </a:solidFill>
                  </a:tcPr>
                </a:tc>
                <a:tc>
                  <a:txBody>
                    <a:bodyPr/>
                    <a:lstStyle/>
                    <a:p>
                      <a:pPr algn="r" fontAlgn="b"/>
                      <a:r>
                        <a:rPr lang="en-US" sz="700" b="0" i="0" u="none" strike="noStrike">
                          <a:solidFill>
                            <a:srgbClr val="000000"/>
                          </a:solidFill>
                          <a:effectLst/>
                          <a:latin typeface="Calibri  "/>
                        </a:rPr>
                        <a:t>0.03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BF7B"/>
                    </a:solidFill>
                  </a:tcPr>
                </a:tc>
                <a:tc>
                  <a:txBody>
                    <a:bodyPr/>
                    <a:lstStyle/>
                    <a:p>
                      <a:pPr algn="r" fontAlgn="b"/>
                      <a:r>
                        <a:rPr lang="en-US" sz="700" b="0" i="0" u="none" strike="noStrike">
                          <a:solidFill>
                            <a:srgbClr val="000000"/>
                          </a:solidFill>
                          <a:effectLst/>
                          <a:latin typeface="Calibri  "/>
                        </a:rPr>
                        <a:t>0.11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C67C"/>
                    </a:solidFill>
                  </a:tcPr>
                </a:tc>
                <a:tc>
                  <a:txBody>
                    <a:bodyPr/>
                    <a:lstStyle/>
                    <a:p>
                      <a:pPr algn="r" fontAlgn="b"/>
                      <a:r>
                        <a:rPr lang="en-US" sz="700" b="0" i="0" u="none" strike="noStrike">
                          <a:solidFill>
                            <a:srgbClr val="000000"/>
                          </a:solidFill>
                          <a:effectLst/>
                          <a:latin typeface="Calibri  "/>
                        </a:rPr>
                        <a:t>0.05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27B"/>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dirty="0">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fontAlgn="b"/>
                      <a:r>
                        <a:rPr lang="en-US" sz="700" b="0" i="0" u="none" strike="noStrike">
                          <a:solidFill>
                            <a:srgbClr val="000000"/>
                          </a:solidFill>
                          <a:effectLst/>
                          <a:latin typeface="Calibri  "/>
                        </a:rPr>
                        <a:t> </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13.91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A81"/>
                    </a:solidFill>
                  </a:tcPr>
                </a:tc>
                <a:tc>
                  <a:txBody>
                    <a:bodyPr/>
                    <a:lstStyle/>
                    <a:p>
                      <a:pPr algn="r" fontAlgn="b"/>
                      <a:r>
                        <a:rPr lang="en-US" sz="700" b="0" i="0" u="none" strike="noStrike">
                          <a:solidFill>
                            <a:srgbClr val="000000"/>
                          </a:solidFill>
                          <a:effectLst/>
                          <a:latin typeface="Calibri  "/>
                        </a:rPr>
                        <a:t>7.36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283"/>
                    </a:solidFill>
                  </a:tcPr>
                </a:tc>
                <a:tc>
                  <a:txBody>
                    <a:bodyPr/>
                    <a:lstStyle/>
                    <a:p>
                      <a:pPr algn="r" fontAlgn="b"/>
                      <a:r>
                        <a:rPr lang="en-US" sz="700" b="0" i="0" u="none" strike="noStrike">
                          <a:solidFill>
                            <a:srgbClr val="000000"/>
                          </a:solidFill>
                          <a:effectLst/>
                          <a:latin typeface="Calibri  "/>
                        </a:rPr>
                        <a:t>15.90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81"/>
                    </a:solidFill>
                  </a:tcPr>
                </a:tc>
                <a:tc>
                  <a:txBody>
                    <a:bodyPr/>
                    <a:lstStyle/>
                    <a:p>
                      <a:pPr algn="r" fontAlgn="b"/>
                      <a:r>
                        <a:rPr lang="en-US" sz="700" b="0" i="0" u="none" strike="noStrike">
                          <a:solidFill>
                            <a:srgbClr val="000000"/>
                          </a:solidFill>
                          <a:effectLst/>
                          <a:latin typeface="Calibri  "/>
                        </a:rPr>
                        <a:t>5.91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483"/>
                    </a:solidFill>
                  </a:tcPr>
                </a:tc>
                <a:tc>
                  <a:txBody>
                    <a:bodyPr/>
                    <a:lstStyle/>
                    <a:p>
                      <a:pPr algn="r" fontAlgn="b"/>
                      <a:r>
                        <a:rPr lang="en-US" sz="700" b="0" i="0" u="none" strike="noStrike">
                          <a:solidFill>
                            <a:srgbClr val="000000"/>
                          </a:solidFill>
                          <a:effectLst/>
                          <a:latin typeface="Calibri  "/>
                        </a:rPr>
                        <a:t>23.92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C7E"/>
                    </a:solidFill>
                  </a:tcPr>
                </a:tc>
                <a:tc>
                  <a:txBody>
                    <a:bodyPr/>
                    <a:lstStyle/>
                    <a:p>
                      <a:pPr algn="r" fontAlgn="b"/>
                      <a:r>
                        <a:rPr lang="en-US" sz="700" b="0" i="0" u="none" strike="noStrike">
                          <a:solidFill>
                            <a:srgbClr val="000000"/>
                          </a:solidFill>
                          <a:effectLst/>
                          <a:latin typeface="Calibri  "/>
                        </a:rPr>
                        <a:t>22.68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E7F"/>
                    </a:solidFill>
                  </a:tcPr>
                </a:tc>
                <a:tc>
                  <a:txBody>
                    <a:bodyPr/>
                    <a:lstStyle/>
                    <a:p>
                      <a:pPr algn="r" fontAlgn="b"/>
                      <a:r>
                        <a:rPr lang="en-US" sz="700" b="0" i="0" u="none" strike="noStrike">
                          <a:solidFill>
                            <a:srgbClr val="000000"/>
                          </a:solidFill>
                          <a:effectLst/>
                          <a:latin typeface="Calibri  "/>
                        </a:rPr>
                        <a:t>6.52</a:t>
                      </a:r>
                    </a:p>
                  </a:txBody>
                  <a:tcPr marL="3499" marR="3499" marT="349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483"/>
                    </a:solidFill>
                  </a:tcPr>
                </a:tc>
              </a:tr>
              <a:tr h="124416">
                <a:tc>
                  <a:txBody>
                    <a:bodyPr/>
                    <a:lstStyle/>
                    <a:p>
                      <a:pPr algn="l" fontAlgn="b"/>
                      <a:r>
                        <a:rPr lang="en-US" sz="600" b="0" i="0" u="none" strike="noStrike">
                          <a:solidFill>
                            <a:srgbClr val="000000"/>
                          </a:solidFill>
                          <a:effectLst/>
                          <a:latin typeface="Calibri  "/>
                        </a:rPr>
                        <a:t>BV480</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0.43</a:t>
                      </a:r>
                    </a:p>
                  </a:txBody>
                  <a:tcPr marL="3499" marR="3499" marT="3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D81"/>
                    </a:solidFill>
                  </a:tcPr>
                </a:tc>
                <a:tc>
                  <a:txBody>
                    <a:bodyPr/>
                    <a:lstStyle/>
                    <a:p>
                      <a:pPr algn="r" fontAlgn="b"/>
                      <a:r>
                        <a:rPr lang="en-US" sz="700" b="0" i="0" u="none" strike="noStrike">
                          <a:solidFill>
                            <a:srgbClr val="000000"/>
                          </a:solidFill>
                          <a:effectLst/>
                          <a:latin typeface="Calibri  "/>
                        </a:rPr>
                        <a:t>0.08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7C37C"/>
                    </a:solidFill>
                  </a:tcPr>
                </a:tc>
                <a:tc>
                  <a:txBody>
                    <a:bodyPr/>
                    <a:lstStyle/>
                    <a:p>
                      <a:pPr algn="r" fontAlgn="b"/>
                      <a:r>
                        <a:rPr lang="en-US" sz="700" b="0" i="0" u="none" strike="noStrike">
                          <a:solidFill>
                            <a:srgbClr val="000000"/>
                          </a:solidFill>
                          <a:effectLst/>
                          <a:latin typeface="Calibri  "/>
                        </a:rPr>
                        <a:t>0.05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C17B"/>
                    </a:solidFill>
                  </a:tcPr>
                </a:tc>
                <a:tc>
                  <a:txBody>
                    <a:bodyPr/>
                    <a:lstStyle/>
                    <a:p>
                      <a:pPr algn="r" fontAlgn="b"/>
                      <a:r>
                        <a:rPr lang="en-US" sz="700" b="0" i="0" u="none" strike="noStrike">
                          <a:solidFill>
                            <a:srgbClr val="000000"/>
                          </a:solidFill>
                          <a:effectLst/>
                          <a:latin typeface="Calibri  "/>
                        </a:rPr>
                        <a:t>0.04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DC17B"/>
                    </a:solidFill>
                  </a:tcPr>
                </a:tc>
                <a:tc>
                  <a:txBody>
                    <a:bodyPr/>
                    <a:lstStyle/>
                    <a:p>
                      <a:pPr algn="r" fontAlgn="b"/>
                      <a:r>
                        <a:rPr lang="en-US" sz="700" b="0" i="0" u="none" strike="noStrike">
                          <a:solidFill>
                            <a:srgbClr val="000000"/>
                          </a:solidFill>
                          <a:effectLst/>
                          <a:latin typeface="Calibri  "/>
                        </a:rPr>
                        <a:t>0.10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C57C"/>
                    </a:solidFill>
                  </a:tcPr>
                </a:tc>
                <a:tc>
                  <a:txBody>
                    <a:bodyPr/>
                    <a:lstStyle/>
                    <a:p>
                      <a:pPr algn="r" fontAlgn="b"/>
                      <a:r>
                        <a:rPr lang="en-US" sz="700" b="0" i="0" u="none" strike="noStrike">
                          <a:solidFill>
                            <a:srgbClr val="000000"/>
                          </a:solidFill>
                          <a:effectLst/>
                          <a:latin typeface="Calibri  "/>
                        </a:rPr>
                        <a:t>14.32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81"/>
                    </a:solidFill>
                  </a:tcPr>
                </a:tc>
                <a:tc>
                  <a:txBody>
                    <a:bodyPr/>
                    <a:lstStyle/>
                    <a:p>
                      <a:pPr algn="r" fontAlgn="b"/>
                      <a:r>
                        <a:rPr lang="en-US" sz="700" b="0" i="0" u="none" strike="noStrike">
                          <a:solidFill>
                            <a:srgbClr val="000000"/>
                          </a:solidFill>
                          <a:effectLst/>
                          <a:latin typeface="Calibri  "/>
                        </a:rPr>
                        <a:t>0.33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67F"/>
                    </a:solidFill>
                  </a:tcPr>
                </a:tc>
                <a:tc>
                  <a:txBody>
                    <a:bodyPr/>
                    <a:lstStyle/>
                    <a:p>
                      <a:pPr algn="r" fontAlgn="b"/>
                      <a:r>
                        <a:rPr lang="en-US" sz="700" b="0" i="0" u="none" strike="noStrike">
                          <a:solidFill>
                            <a:srgbClr val="000000"/>
                          </a:solidFill>
                          <a:effectLst/>
                          <a:latin typeface="Calibri  "/>
                        </a:rPr>
                        <a:t>0.09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9C47C"/>
                    </a:solidFill>
                  </a:tcPr>
                </a:tc>
                <a:tc>
                  <a:txBody>
                    <a:bodyPr/>
                    <a:lstStyle/>
                    <a:p>
                      <a:pPr algn="r" fontAlgn="b"/>
                      <a:r>
                        <a:rPr lang="en-US" sz="700" b="0" i="0" u="none" strike="noStrike">
                          <a:solidFill>
                            <a:srgbClr val="000000"/>
                          </a:solidFill>
                          <a:effectLst/>
                          <a:latin typeface="Calibri  "/>
                        </a:rPr>
                        <a:t>0.04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DC07B"/>
                    </a:solidFill>
                  </a:tcPr>
                </a:tc>
                <a:tc>
                  <a:txBody>
                    <a:bodyPr/>
                    <a:lstStyle/>
                    <a:p>
                      <a:pPr algn="r" fontAlgn="b"/>
                      <a:r>
                        <a:rPr lang="en-US" sz="700" b="0" i="0" u="none" strike="noStrike">
                          <a:solidFill>
                            <a:srgbClr val="000000"/>
                          </a:solidFill>
                          <a:effectLst/>
                          <a:latin typeface="Calibri  "/>
                        </a:rPr>
                        <a:t>0.16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BC97D"/>
                    </a:solidFill>
                  </a:tcPr>
                </a:tc>
                <a:tc>
                  <a:txBody>
                    <a:bodyPr/>
                    <a:lstStyle/>
                    <a:p>
                      <a:pPr algn="r" fontAlgn="b"/>
                      <a:r>
                        <a:rPr lang="en-US" sz="700" b="0" i="0" u="none" strike="noStrike">
                          <a:solidFill>
                            <a:srgbClr val="000000"/>
                          </a:solidFill>
                          <a:effectLst/>
                          <a:latin typeface="Calibri  "/>
                        </a:rPr>
                        <a:t>0.13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77C"/>
                    </a:solidFill>
                  </a:tcPr>
                </a:tc>
                <a:tc>
                  <a:txBody>
                    <a:bodyPr/>
                    <a:lstStyle/>
                    <a:p>
                      <a:pPr algn="r" fontAlgn="b"/>
                      <a:r>
                        <a:rPr lang="en-US" sz="700" b="0" i="0" u="none" strike="noStrike">
                          <a:solidFill>
                            <a:srgbClr val="000000"/>
                          </a:solidFill>
                          <a:effectLst/>
                          <a:latin typeface="Calibri  "/>
                        </a:rPr>
                        <a:t>0.11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C67C"/>
                    </a:solidFill>
                  </a:tcPr>
                </a:tc>
                <a:tc>
                  <a:txBody>
                    <a:bodyPr/>
                    <a:lstStyle/>
                    <a:p>
                      <a:pPr algn="r" fontAlgn="b"/>
                      <a:r>
                        <a:rPr lang="en-US" sz="700" b="0" i="0" u="none" strike="noStrike">
                          <a:solidFill>
                            <a:srgbClr val="000000"/>
                          </a:solidFill>
                          <a:effectLst/>
                          <a:latin typeface="Calibri  "/>
                        </a:rPr>
                        <a:t>0.08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7C47C"/>
                    </a:solidFill>
                  </a:tcPr>
                </a:tc>
                <a:tc>
                  <a:txBody>
                    <a:bodyPr/>
                    <a:lstStyle/>
                    <a:p>
                      <a:pPr algn="r" fontAlgn="b"/>
                      <a:r>
                        <a:rPr lang="en-US" sz="700" b="0" i="0" u="none" strike="noStrike">
                          <a:solidFill>
                            <a:srgbClr val="000000"/>
                          </a:solidFill>
                          <a:effectLst/>
                          <a:latin typeface="Calibri  "/>
                        </a:rPr>
                        <a:t>0.19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CC7D"/>
                    </a:solidFill>
                  </a:tcPr>
                </a:tc>
                <a:tc>
                  <a:txBody>
                    <a:bodyPr/>
                    <a:lstStyle/>
                    <a:p>
                      <a:pPr algn="r" fontAlgn="b"/>
                      <a:r>
                        <a:rPr lang="en-US" sz="700" b="0" i="0" u="none" strike="noStrike">
                          <a:solidFill>
                            <a:srgbClr val="000000"/>
                          </a:solidFill>
                          <a:effectLst/>
                          <a:latin typeface="Calibri  "/>
                        </a:rPr>
                        <a:t>0.06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27B"/>
                    </a:solidFill>
                  </a:tcPr>
                </a:tc>
                <a:tc>
                  <a:txBody>
                    <a:bodyPr/>
                    <a:lstStyle/>
                    <a:p>
                      <a:pPr algn="r" fontAlgn="b"/>
                      <a:r>
                        <a:rPr lang="en-US" sz="700" b="0" i="0" u="none" strike="noStrike">
                          <a:solidFill>
                            <a:srgbClr val="000000"/>
                          </a:solidFill>
                          <a:effectLst/>
                          <a:latin typeface="Calibri  "/>
                        </a:rPr>
                        <a:t>0.05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FC17B"/>
                    </a:solidFill>
                  </a:tcPr>
                </a:tc>
                <a:tc>
                  <a:txBody>
                    <a:bodyPr/>
                    <a:lstStyle/>
                    <a:p>
                      <a:pPr algn="r" fontAlgn="b"/>
                      <a:r>
                        <a:rPr lang="en-US" sz="700" b="0" i="0" u="none" strike="noStrike">
                          <a:solidFill>
                            <a:srgbClr val="000000"/>
                          </a:solidFill>
                          <a:effectLst/>
                          <a:latin typeface="Calibri  "/>
                        </a:rPr>
                        <a:t>0.07</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27B"/>
                    </a:solidFill>
                  </a:tcPr>
                </a:tc>
                <a:tc>
                  <a:txBody>
                    <a:bodyPr/>
                    <a:lstStyle/>
                    <a:p>
                      <a:pPr algn="r" fontAlgn="b"/>
                      <a:r>
                        <a:rPr lang="en-US" sz="700" b="0" i="0" u="none" strike="noStrike">
                          <a:solidFill>
                            <a:srgbClr val="000000"/>
                          </a:solidFill>
                          <a:effectLst/>
                          <a:latin typeface="Calibri  "/>
                        </a:rPr>
                        <a:t>0.06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3C27B"/>
                    </a:solidFill>
                  </a:tcPr>
                </a:tc>
                <a:tc>
                  <a:txBody>
                    <a:bodyPr/>
                    <a:lstStyle/>
                    <a:p>
                      <a:pPr algn="r" fontAlgn="b"/>
                      <a:r>
                        <a:rPr lang="en-US" sz="700" b="0" i="0" u="none" strike="noStrike">
                          <a:solidFill>
                            <a:srgbClr val="000000"/>
                          </a:solidFill>
                          <a:effectLst/>
                          <a:latin typeface="Calibri  "/>
                        </a:rPr>
                        <a:t>0.06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27B"/>
                    </a:solidFill>
                  </a:tcPr>
                </a:tc>
                <a:tc>
                  <a:txBody>
                    <a:bodyPr/>
                    <a:lstStyle/>
                    <a:p>
                      <a:pPr algn="r" fontAlgn="b"/>
                      <a:r>
                        <a:rPr lang="en-US" sz="700" b="0" i="0" u="none" strike="noStrike">
                          <a:solidFill>
                            <a:srgbClr val="000000"/>
                          </a:solidFill>
                          <a:effectLst/>
                          <a:latin typeface="Calibri  "/>
                        </a:rPr>
                        <a:t>20.38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17F"/>
                    </a:solidFill>
                  </a:tcPr>
                </a:tc>
                <a:tc>
                  <a:txBody>
                    <a:bodyPr/>
                    <a:lstStyle/>
                    <a:p>
                      <a:pPr algn="l" fontAlgn="b"/>
                      <a:r>
                        <a:rPr lang="en-US" sz="700" b="0" i="0" u="none" strike="noStrike">
                          <a:solidFill>
                            <a:srgbClr val="000000"/>
                          </a:solidFill>
                          <a:effectLst/>
                          <a:latin typeface="Calibri  "/>
                        </a:rPr>
                        <a:t> </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53.78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477"/>
                    </a:solidFill>
                  </a:tcPr>
                </a:tc>
                <a:tc>
                  <a:txBody>
                    <a:bodyPr/>
                    <a:lstStyle/>
                    <a:p>
                      <a:pPr algn="r" fontAlgn="b"/>
                      <a:r>
                        <a:rPr lang="en-US" sz="700" b="0" i="0" u="none" strike="noStrike">
                          <a:solidFill>
                            <a:srgbClr val="000000"/>
                          </a:solidFill>
                          <a:effectLst/>
                          <a:latin typeface="Calibri  "/>
                        </a:rPr>
                        <a:t>3.48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884"/>
                    </a:solidFill>
                  </a:tcPr>
                </a:tc>
                <a:tc>
                  <a:txBody>
                    <a:bodyPr/>
                    <a:lstStyle/>
                    <a:p>
                      <a:pPr algn="r" fontAlgn="b"/>
                      <a:r>
                        <a:rPr lang="en-US" sz="700" b="0" i="0" u="none" strike="noStrike">
                          <a:solidFill>
                            <a:srgbClr val="000000"/>
                          </a:solidFill>
                          <a:effectLst/>
                          <a:latin typeface="Calibri  "/>
                        </a:rPr>
                        <a:t>1.41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r" fontAlgn="b"/>
                      <a:r>
                        <a:rPr lang="en-US" sz="700" b="0" i="0" u="none" strike="noStrike">
                          <a:solidFill>
                            <a:srgbClr val="000000"/>
                          </a:solidFill>
                          <a:effectLst/>
                          <a:latin typeface="Calibri  "/>
                        </a:rPr>
                        <a:t>5.11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83"/>
                    </a:solidFill>
                  </a:tcPr>
                </a:tc>
                <a:tc>
                  <a:txBody>
                    <a:bodyPr/>
                    <a:lstStyle/>
                    <a:p>
                      <a:pPr algn="r" fontAlgn="b"/>
                      <a:r>
                        <a:rPr lang="en-US" sz="700" b="0" i="0" u="none" strike="noStrike">
                          <a:solidFill>
                            <a:srgbClr val="000000"/>
                          </a:solidFill>
                          <a:effectLst/>
                          <a:latin typeface="Calibri  "/>
                        </a:rPr>
                        <a:t>4.80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83"/>
                    </a:solidFill>
                  </a:tcPr>
                </a:tc>
                <a:tc>
                  <a:txBody>
                    <a:bodyPr/>
                    <a:lstStyle/>
                    <a:p>
                      <a:pPr algn="r" fontAlgn="b"/>
                      <a:r>
                        <a:rPr lang="en-US" sz="700" b="0" i="0" u="none" strike="noStrike">
                          <a:solidFill>
                            <a:srgbClr val="000000"/>
                          </a:solidFill>
                          <a:effectLst/>
                          <a:latin typeface="Calibri  "/>
                        </a:rPr>
                        <a:t>1.44</a:t>
                      </a:r>
                    </a:p>
                  </a:txBody>
                  <a:tcPr marL="3499" marR="3499" marT="349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r>
              <a:tr h="124416">
                <a:tc>
                  <a:txBody>
                    <a:bodyPr/>
                    <a:lstStyle/>
                    <a:p>
                      <a:pPr algn="l" fontAlgn="b"/>
                      <a:r>
                        <a:rPr lang="en-US" sz="600" b="0" i="0" u="none" strike="noStrike">
                          <a:solidFill>
                            <a:srgbClr val="000000"/>
                          </a:solidFill>
                          <a:effectLst/>
                          <a:latin typeface="Calibri  "/>
                        </a:rPr>
                        <a:t>BV570</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2.38</a:t>
                      </a:r>
                    </a:p>
                  </a:txBody>
                  <a:tcPr marL="3499" marR="3499" marT="3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r" fontAlgn="b"/>
                      <a:r>
                        <a:rPr lang="en-US" sz="700" b="0" i="0" u="none" strike="noStrike">
                          <a:solidFill>
                            <a:srgbClr val="000000"/>
                          </a:solidFill>
                          <a:effectLst/>
                          <a:latin typeface="Calibri  "/>
                        </a:rPr>
                        <a:t>4.83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83"/>
                    </a:solidFill>
                  </a:tcPr>
                </a:tc>
                <a:tc>
                  <a:txBody>
                    <a:bodyPr/>
                    <a:lstStyle/>
                    <a:p>
                      <a:pPr algn="r" fontAlgn="b"/>
                      <a:r>
                        <a:rPr lang="en-US" sz="700" b="0" i="0" u="none" strike="noStrike">
                          <a:solidFill>
                            <a:srgbClr val="000000"/>
                          </a:solidFill>
                          <a:effectLst/>
                          <a:latin typeface="Calibri  "/>
                        </a:rPr>
                        <a:t>2.04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r" fontAlgn="b"/>
                      <a:r>
                        <a:rPr lang="en-US" sz="700" b="0" i="0" u="none" strike="noStrike">
                          <a:solidFill>
                            <a:srgbClr val="000000"/>
                          </a:solidFill>
                          <a:effectLst/>
                          <a:latin typeface="Calibri  "/>
                        </a:rPr>
                        <a:t>4.11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r" fontAlgn="b"/>
                      <a:r>
                        <a:rPr lang="en-US" sz="700" b="0" i="0" u="none" strike="noStrike">
                          <a:solidFill>
                            <a:srgbClr val="000000"/>
                          </a:solidFill>
                          <a:effectLst/>
                          <a:latin typeface="Calibri  "/>
                        </a:rPr>
                        <a:t>0.22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ACE7E"/>
                    </a:solidFill>
                  </a:tcPr>
                </a:tc>
                <a:tc>
                  <a:txBody>
                    <a:bodyPr/>
                    <a:lstStyle/>
                    <a:p>
                      <a:pPr algn="r" fontAlgn="b"/>
                      <a:r>
                        <a:rPr lang="en-US" sz="700" b="0" i="0" u="none" strike="noStrike">
                          <a:solidFill>
                            <a:srgbClr val="000000"/>
                          </a:solidFill>
                          <a:effectLst/>
                          <a:latin typeface="Calibri  "/>
                        </a:rPr>
                        <a:t>22.84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E7F"/>
                    </a:solidFill>
                  </a:tcPr>
                </a:tc>
                <a:tc>
                  <a:txBody>
                    <a:bodyPr/>
                    <a:lstStyle/>
                    <a:p>
                      <a:pPr algn="r" fontAlgn="b"/>
                      <a:r>
                        <a:rPr lang="en-US" sz="700" b="0" i="0" u="none" strike="noStrike">
                          <a:solidFill>
                            <a:srgbClr val="000000"/>
                          </a:solidFill>
                          <a:effectLst/>
                          <a:latin typeface="Calibri  "/>
                        </a:rPr>
                        <a:t>23.86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C7E"/>
                    </a:solidFill>
                  </a:tcPr>
                </a:tc>
                <a:tc>
                  <a:txBody>
                    <a:bodyPr/>
                    <a:lstStyle/>
                    <a:p>
                      <a:pPr algn="r" fontAlgn="b"/>
                      <a:r>
                        <a:rPr lang="en-US" sz="700" b="0" i="0" u="none" strike="noStrike">
                          <a:solidFill>
                            <a:srgbClr val="000000"/>
                          </a:solidFill>
                          <a:effectLst/>
                          <a:latin typeface="Calibri  "/>
                        </a:rPr>
                        <a:t>1.10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0.07</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37C"/>
                    </a:solidFill>
                  </a:tcPr>
                </a:tc>
                <a:tc>
                  <a:txBody>
                    <a:bodyPr/>
                    <a:lstStyle/>
                    <a:p>
                      <a:pPr algn="r" fontAlgn="b"/>
                      <a:r>
                        <a:rPr lang="en-US" sz="700" b="0" i="0" u="none" strike="noStrike">
                          <a:solidFill>
                            <a:srgbClr val="000000"/>
                          </a:solidFill>
                          <a:effectLst/>
                          <a:latin typeface="Calibri  "/>
                        </a:rPr>
                        <a:t>0.19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C7D"/>
                    </a:solidFill>
                  </a:tcPr>
                </a:tc>
                <a:tc>
                  <a:txBody>
                    <a:bodyPr/>
                    <a:lstStyle/>
                    <a:p>
                      <a:pPr algn="r" fontAlgn="b"/>
                      <a:r>
                        <a:rPr lang="en-US" sz="700" b="0" i="0" u="none" strike="noStrike">
                          <a:solidFill>
                            <a:srgbClr val="000000"/>
                          </a:solidFill>
                          <a:effectLst/>
                          <a:latin typeface="Calibri  "/>
                        </a:rPr>
                        <a:t>0.15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AC97D"/>
                    </a:solidFill>
                  </a:tcPr>
                </a:tc>
                <a:tc>
                  <a:txBody>
                    <a:bodyPr/>
                    <a:lstStyle/>
                    <a:p>
                      <a:pPr algn="r" fontAlgn="b"/>
                      <a:r>
                        <a:rPr lang="en-US" sz="700" b="0" i="0" u="none" strike="noStrike">
                          <a:solidFill>
                            <a:srgbClr val="000000"/>
                          </a:solidFill>
                          <a:effectLst/>
                          <a:latin typeface="Calibri  "/>
                        </a:rPr>
                        <a:t>0.19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CC7D"/>
                    </a:solidFill>
                  </a:tcPr>
                </a:tc>
                <a:tc>
                  <a:txBody>
                    <a:bodyPr/>
                    <a:lstStyle/>
                    <a:p>
                      <a:pPr algn="r" fontAlgn="b"/>
                      <a:r>
                        <a:rPr lang="en-US" sz="700" b="0" i="0" u="none" strike="noStrike">
                          <a:solidFill>
                            <a:srgbClr val="000000"/>
                          </a:solidFill>
                          <a:effectLst/>
                          <a:latin typeface="Calibri  "/>
                        </a:rPr>
                        <a:t>0.19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C7D"/>
                    </a:solidFill>
                  </a:tcPr>
                </a:tc>
                <a:tc>
                  <a:txBody>
                    <a:bodyPr/>
                    <a:lstStyle/>
                    <a:p>
                      <a:pPr algn="r" fontAlgn="b"/>
                      <a:r>
                        <a:rPr lang="en-US" sz="700" b="0" i="0" u="none" strike="noStrike">
                          <a:solidFill>
                            <a:srgbClr val="000000"/>
                          </a:solidFill>
                          <a:effectLst/>
                          <a:latin typeface="Calibri  "/>
                        </a:rPr>
                        <a:t>0.44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DF81"/>
                    </a:solidFill>
                  </a:tcPr>
                </a:tc>
                <a:tc>
                  <a:txBody>
                    <a:bodyPr/>
                    <a:lstStyle/>
                    <a:p>
                      <a:pPr algn="r" fontAlgn="b"/>
                      <a:r>
                        <a:rPr lang="en-US" sz="700" b="0" i="0" u="none" strike="noStrike" dirty="0">
                          <a:solidFill>
                            <a:srgbClr val="000000"/>
                          </a:solidFill>
                          <a:effectLst/>
                          <a:latin typeface="Calibri  "/>
                        </a:rPr>
                        <a:t>19.29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280"/>
                    </a:solidFill>
                  </a:tcPr>
                </a:tc>
                <a:tc>
                  <a:txBody>
                    <a:bodyPr/>
                    <a:lstStyle/>
                    <a:p>
                      <a:pPr algn="r" fontAlgn="b"/>
                      <a:r>
                        <a:rPr lang="en-US" sz="700" b="0" i="0" u="none" strike="noStrike">
                          <a:solidFill>
                            <a:srgbClr val="000000"/>
                          </a:solidFill>
                          <a:effectLst/>
                          <a:latin typeface="Calibri  "/>
                        </a:rPr>
                        <a:t>1.64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r" fontAlgn="b"/>
                      <a:r>
                        <a:rPr lang="en-US" sz="700" b="0" i="0" u="none" strike="noStrike">
                          <a:solidFill>
                            <a:srgbClr val="000000"/>
                          </a:solidFill>
                          <a:effectLst/>
                          <a:latin typeface="Calibri  "/>
                        </a:rPr>
                        <a:t>0.64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3.27</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884"/>
                    </a:solidFill>
                  </a:tcPr>
                </a:tc>
                <a:tc>
                  <a:txBody>
                    <a:bodyPr/>
                    <a:lstStyle/>
                    <a:p>
                      <a:pPr algn="r" fontAlgn="b"/>
                      <a:r>
                        <a:rPr lang="en-US" sz="700" b="0" i="0" u="none" strike="noStrike">
                          <a:solidFill>
                            <a:srgbClr val="000000"/>
                          </a:solidFill>
                          <a:effectLst/>
                          <a:latin typeface="Calibri  "/>
                        </a:rPr>
                        <a:t>0.35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780"/>
                    </a:solidFill>
                  </a:tcPr>
                </a:tc>
                <a:tc>
                  <a:txBody>
                    <a:bodyPr/>
                    <a:lstStyle/>
                    <a:p>
                      <a:pPr algn="r" fontAlgn="b"/>
                      <a:r>
                        <a:rPr lang="en-US" sz="700" b="0" i="0" u="none" strike="noStrike">
                          <a:solidFill>
                            <a:srgbClr val="000000"/>
                          </a:solidFill>
                          <a:effectLst/>
                          <a:latin typeface="Calibri  "/>
                        </a:rPr>
                        <a:t>1.61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r" fontAlgn="b"/>
                      <a:r>
                        <a:rPr lang="en-US" sz="700" b="0" i="0" u="none" strike="noStrike">
                          <a:solidFill>
                            <a:srgbClr val="000000"/>
                          </a:solidFill>
                          <a:effectLst/>
                          <a:latin typeface="Calibri  "/>
                        </a:rPr>
                        <a:t>3.38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884"/>
                    </a:solidFill>
                  </a:tcPr>
                </a:tc>
                <a:tc>
                  <a:txBody>
                    <a:bodyPr/>
                    <a:lstStyle/>
                    <a:p>
                      <a:pPr algn="l" fontAlgn="b"/>
                      <a:r>
                        <a:rPr lang="en-US" sz="700" b="0" i="0" u="none" strike="noStrike">
                          <a:solidFill>
                            <a:srgbClr val="000000"/>
                          </a:solidFill>
                          <a:effectLst/>
                          <a:latin typeface="Calibri  "/>
                        </a:rPr>
                        <a:t> </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54.19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377"/>
                    </a:solidFill>
                  </a:tcPr>
                </a:tc>
                <a:tc>
                  <a:txBody>
                    <a:bodyPr/>
                    <a:lstStyle/>
                    <a:p>
                      <a:pPr algn="r" fontAlgn="b"/>
                      <a:r>
                        <a:rPr lang="en-US" sz="700" b="0" i="0" u="none" strike="noStrike">
                          <a:solidFill>
                            <a:srgbClr val="000000"/>
                          </a:solidFill>
                          <a:effectLst/>
                          <a:latin typeface="Calibri  "/>
                        </a:rPr>
                        <a:t>12.85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81"/>
                    </a:solidFill>
                  </a:tcPr>
                </a:tc>
                <a:tc>
                  <a:txBody>
                    <a:bodyPr/>
                    <a:lstStyle/>
                    <a:p>
                      <a:pPr algn="r" fontAlgn="b"/>
                      <a:r>
                        <a:rPr lang="en-US" sz="700" b="0" i="0" u="none" strike="noStrike">
                          <a:solidFill>
                            <a:srgbClr val="000000"/>
                          </a:solidFill>
                          <a:effectLst/>
                          <a:latin typeface="Calibri  "/>
                        </a:rPr>
                        <a:t>1.33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1.20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0.47</a:t>
                      </a:r>
                    </a:p>
                  </a:txBody>
                  <a:tcPr marL="3499" marR="3499" marT="349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182"/>
                    </a:solidFill>
                  </a:tcPr>
                </a:tc>
              </a:tr>
              <a:tr h="124416">
                <a:tc>
                  <a:txBody>
                    <a:bodyPr/>
                    <a:lstStyle/>
                    <a:p>
                      <a:pPr algn="l" fontAlgn="b"/>
                      <a:r>
                        <a:rPr lang="en-US" sz="600" b="0" i="0" u="none" strike="noStrike">
                          <a:solidFill>
                            <a:srgbClr val="000000"/>
                          </a:solidFill>
                          <a:effectLst/>
                          <a:latin typeface="Calibri  "/>
                        </a:rPr>
                        <a:t>BV605</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0.78</a:t>
                      </a:r>
                    </a:p>
                  </a:txBody>
                  <a:tcPr marL="3499" marR="3499" marT="3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61.50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975"/>
                    </a:solidFill>
                  </a:tcPr>
                </a:tc>
                <a:tc>
                  <a:txBody>
                    <a:bodyPr/>
                    <a:lstStyle/>
                    <a:p>
                      <a:pPr algn="r" fontAlgn="b"/>
                      <a:r>
                        <a:rPr lang="en-US" sz="700" b="0" i="0" u="none" strike="noStrike">
                          <a:solidFill>
                            <a:srgbClr val="000000"/>
                          </a:solidFill>
                          <a:effectLst/>
                          <a:latin typeface="Calibri  "/>
                        </a:rPr>
                        <a:t>1.83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r" fontAlgn="b"/>
                      <a:r>
                        <a:rPr lang="en-US" sz="700" b="0" i="0" u="none" strike="noStrike">
                          <a:solidFill>
                            <a:srgbClr val="000000"/>
                          </a:solidFill>
                          <a:effectLst/>
                          <a:latin typeface="Calibri  "/>
                        </a:rPr>
                        <a:t>3.55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884"/>
                    </a:solidFill>
                  </a:tcPr>
                </a:tc>
                <a:tc>
                  <a:txBody>
                    <a:bodyPr/>
                    <a:lstStyle/>
                    <a:p>
                      <a:pPr algn="r" fontAlgn="b"/>
                      <a:r>
                        <a:rPr lang="en-US" sz="700" b="0" i="0" u="none" strike="noStrike">
                          <a:solidFill>
                            <a:srgbClr val="000000"/>
                          </a:solidFill>
                          <a:effectLst/>
                          <a:latin typeface="Calibri  "/>
                        </a:rPr>
                        <a:t>0.09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AC47C"/>
                    </a:solidFill>
                  </a:tcPr>
                </a:tc>
                <a:tc>
                  <a:txBody>
                    <a:bodyPr/>
                    <a:lstStyle/>
                    <a:p>
                      <a:pPr algn="r" fontAlgn="b"/>
                      <a:r>
                        <a:rPr lang="en-US" sz="700" b="0" i="0" u="none" strike="noStrike">
                          <a:solidFill>
                            <a:srgbClr val="000000"/>
                          </a:solidFill>
                          <a:effectLst/>
                          <a:latin typeface="Calibri  "/>
                        </a:rPr>
                        <a:t>7.26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383"/>
                    </a:solidFill>
                  </a:tcPr>
                </a:tc>
                <a:tc>
                  <a:txBody>
                    <a:bodyPr/>
                    <a:lstStyle/>
                    <a:p>
                      <a:pPr algn="r" fontAlgn="b"/>
                      <a:r>
                        <a:rPr lang="en-US" sz="700" b="0" i="0" u="none" strike="noStrike">
                          <a:solidFill>
                            <a:srgbClr val="000000"/>
                          </a:solidFill>
                          <a:effectLst/>
                          <a:latin typeface="Calibri  "/>
                        </a:rPr>
                        <a:t>8.35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82"/>
                    </a:solidFill>
                  </a:tcPr>
                </a:tc>
                <a:tc>
                  <a:txBody>
                    <a:bodyPr/>
                    <a:lstStyle/>
                    <a:p>
                      <a:pPr algn="r" fontAlgn="b"/>
                      <a:r>
                        <a:rPr lang="en-US" sz="700" b="0" i="0" u="none" strike="noStrike">
                          <a:solidFill>
                            <a:srgbClr val="000000"/>
                          </a:solidFill>
                          <a:effectLst/>
                          <a:latin typeface="Calibri  "/>
                        </a:rPr>
                        <a:t>19.47</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280"/>
                    </a:solidFill>
                  </a:tcPr>
                </a:tc>
                <a:tc>
                  <a:txBody>
                    <a:bodyPr/>
                    <a:lstStyle/>
                    <a:p>
                      <a:pPr algn="r" fontAlgn="b"/>
                      <a:r>
                        <a:rPr lang="en-US" sz="700" b="0" i="0" u="none" strike="noStrike">
                          <a:solidFill>
                            <a:srgbClr val="000000"/>
                          </a:solidFill>
                          <a:effectLst/>
                          <a:latin typeface="Calibri  "/>
                        </a:rPr>
                        <a:t>0.48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182"/>
                    </a:solidFill>
                  </a:tcPr>
                </a:tc>
                <a:tc>
                  <a:txBody>
                    <a:bodyPr/>
                    <a:lstStyle/>
                    <a:p>
                      <a:pPr algn="r" fontAlgn="b"/>
                      <a:r>
                        <a:rPr lang="en-US" sz="700" b="0" i="0" u="none" strike="noStrike">
                          <a:solidFill>
                            <a:srgbClr val="000000"/>
                          </a:solidFill>
                          <a:effectLst/>
                          <a:latin typeface="Calibri  "/>
                        </a:rPr>
                        <a:t>0.10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C57C"/>
                    </a:solidFill>
                  </a:tcPr>
                </a:tc>
                <a:tc>
                  <a:txBody>
                    <a:bodyPr/>
                    <a:lstStyle/>
                    <a:p>
                      <a:pPr algn="r" fontAlgn="b"/>
                      <a:r>
                        <a:rPr lang="en-US" sz="700" b="0" i="0" u="none" strike="noStrike">
                          <a:solidFill>
                            <a:srgbClr val="000000"/>
                          </a:solidFill>
                          <a:effectLst/>
                          <a:latin typeface="Calibri  "/>
                        </a:rPr>
                        <a:t>0.09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9C47C"/>
                    </a:solidFill>
                  </a:tcPr>
                </a:tc>
                <a:tc>
                  <a:txBody>
                    <a:bodyPr/>
                    <a:lstStyle/>
                    <a:p>
                      <a:pPr algn="r" fontAlgn="b"/>
                      <a:r>
                        <a:rPr lang="en-US" sz="700" b="0" i="0" u="none" strike="noStrike">
                          <a:solidFill>
                            <a:srgbClr val="000000"/>
                          </a:solidFill>
                          <a:effectLst/>
                          <a:latin typeface="Calibri  "/>
                        </a:rPr>
                        <a:t>0.26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D17E"/>
                    </a:solidFill>
                  </a:tcPr>
                </a:tc>
                <a:tc>
                  <a:txBody>
                    <a:bodyPr/>
                    <a:lstStyle/>
                    <a:p>
                      <a:pPr algn="r" fontAlgn="b"/>
                      <a:r>
                        <a:rPr lang="en-US" sz="700" b="0" i="0" u="none" strike="noStrike">
                          <a:solidFill>
                            <a:srgbClr val="000000"/>
                          </a:solidFill>
                          <a:effectLst/>
                          <a:latin typeface="Calibri  "/>
                        </a:rPr>
                        <a:t>0.16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BC97D"/>
                    </a:solidFill>
                  </a:tcPr>
                </a:tc>
                <a:tc>
                  <a:txBody>
                    <a:bodyPr/>
                    <a:lstStyle/>
                    <a:p>
                      <a:pPr algn="r" fontAlgn="b"/>
                      <a:r>
                        <a:rPr lang="en-US" sz="700" b="0" i="0" u="none" strike="noStrike">
                          <a:solidFill>
                            <a:srgbClr val="000000"/>
                          </a:solidFill>
                          <a:effectLst/>
                          <a:latin typeface="Calibri  "/>
                        </a:rPr>
                        <a:t>0.32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D57F"/>
                    </a:solidFill>
                  </a:tcPr>
                </a:tc>
                <a:tc>
                  <a:txBody>
                    <a:bodyPr/>
                    <a:lstStyle/>
                    <a:p>
                      <a:pPr algn="r" fontAlgn="b"/>
                      <a:r>
                        <a:rPr lang="en-US" sz="700" b="0" i="0" u="none" strike="noStrike">
                          <a:solidFill>
                            <a:srgbClr val="000000"/>
                          </a:solidFill>
                          <a:effectLst/>
                          <a:latin typeface="Calibri  "/>
                        </a:rPr>
                        <a:t>15.39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881"/>
                    </a:solidFill>
                  </a:tcPr>
                </a:tc>
                <a:tc>
                  <a:txBody>
                    <a:bodyPr/>
                    <a:lstStyle/>
                    <a:p>
                      <a:pPr algn="r" fontAlgn="b"/>
                      <a:r>
                        <a:rPr lang="en-US" sz="700" b="0" i="0" u="none" strike="noStrike">
                          <a:solidFill>
                            <a:srgbClr val="000000"/>
                          </a:solidFill>
                          <a:effectLst/>
                          <a:latin typeface="Calibri  "/>
                        </a:rPr>
                        <a:t>17.39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580"/>
                    </a:solidFill>
                  </a:tcPr>
                </a:tc>
                <a:tc>
                  <a:txBody>
                    <a:bodyPr/>
                    <a:lstStyle/>
                    <a:p>
                      <a:pPr algn="r" fontAlgn="b"/>
                      <a:r>
                        <a:rPr lang="en-US" sz="700" b="0" i="0" u="none" strike="noStrike">
                          <a:solidFill>
                            <a:srgbClr val="000000"/>
                          </a:solidFill>
                          <a:effectLst/>
                          <a:latin typeface="Calibri  "/>
                        </a:rPr>
                        <a:t>0.33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67F"/>
                    </a:solidFill>
                  </a:tcPr>
                </a:tc>
                <a:tc>
                  <a:txBody>
                    <a:bodyPr/>
                    <a:lstStyle/>
                    <a:p>
                      <a:pPr algn="r" fontAlgn="b"/>
                      <a:r>
                        <a:rPr lang="en-US" sz="700" b="0" i="0" u="none" strike="noStrike">
                          <a:solidFill>
                            <a:srgbClr val="000000"/>
                          </a:solidFill>
                          <a:effectLst/>
                          <a:latin typeface="Calibri  "/>
                        </a:rPr>
                        <a:t>1.39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r" fontAlgn="b"/>
                      <a:r>
                        <a:rPr lang="en-US" sz="700" b="0" i="0" u="none" strike="noStrike">
                          <a:solidFill>
                            <a:srgbClr val="000000"/>
                          </a:solidFill>
                          <a:effectLst/>
                          <a:latin typeface="Calibri  "/>
                        </a:rPr>
                        <a:t>0.17</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CA7D"/>
                    </a:solidFill>
                  </a:tcPr>
                </a:tc>
                <a:tc>
                  <a:txBody>
                    <a:bodyPr/>
                    <a:lstStyle/>
                    <a:p>
                      <a:pPr algn="r" fontAlgn="b"/>
                      <a:r>
                        <a:rPr lang="en-US" sz="700" b="0" i="0" u="none" strike="noStrike">
                          <a:solidFill>
                            <a:srgbClr val="000000"/>
                          </a:solidFill>
                          <a:effectLst/>
                          <a:latin typeface="Calibri  "/>
                        </a:rPr>
                        <a:t>0.42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D81"/>
                    </a:solidFill>
                  </a:tcPr>
                </a:tc>
                <a:tc>
                  <a:txBody>
                    <a:bodyPr/>
                    <a:lstStyle/>
                    <a:p>
                      <a:pPr algn="r" fontAlgn="b"/>
                      <a:r>
                        <a:rPr lang="en-US" sz="700" b="0" i="0" u="none" strike="noStrike">
                          <a:solidFill>
                            <a:srgbClr val="000000"/>
                          </a:solidFill>
                          <a:effectLst/>
                          <a:latin typeface="Calibri  "/>
                        </a:rPr>
                        <a:t>1.20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17.68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480"/>
                    </a:solidFill>
                  </a:tcPr>
                </a:tc>
                <a:tc>
                  <a:txBody>
                    <a:bodyPr/>
                    <a:lstStyle/>
                    <a:p>
                      <a:pPr algn="l" fontAlgn="b"/>
                      <a:r>
                        <a:rPr lang="en-US" sz="700" b="0" i="0" u="none" strike="noStrike">
                          <a:solidFill>
                            <a:srgbClr val="000000"/>
                          </a:solidFill>
                          <a:effectLst/>
                          <a:latin typeface="Calibri  "/>
                        </a:rPr>
                        <a:t> </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21.49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F7F"/>
                    </a:solidFill>
                  </a:tcPr>
                </a:tc>
                <a:tc>
                  <a:txBody>
                    <a:bodyPr/>
                    <a:lstStyle/>
                    <a:p>
                      <a:pPr algn="r" fontAlgn="b"/>
                      <a:r>
                        <a:rPr lang="en-US" sz="700" b="0" i="0" u="none" strike="noStrike">
                          <a:solidFill>
                            <a:srgbClr val="000000"/>
                          </a:solidFill>
                          <a:effectLst/>
                          <a:latin typeface="Calibri  "/>
                        </a:rPr>
                        <a:t>42.66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37A"/>
                    </a:solidFill>
                  </a:tcPr>
                </a:tc>
                <a:tc>
                  <a:txBody>
                    <a:bodyPr/>
                    <a:lstStyle/>
                    <a:p>
                      <a:pPr algn="r" fontAlgn="b"/>
                      <a:r>
                        <a:rPr lang="en-US" sz="700" b="0" i="0" u="none" strike="noStrike">
                          <a:solidFill>
                            <a:srgbClr val="000000"/>
                          </a:solidFill>
                          <a:effectLst/>
                          <a:latin typeface="Calibri  "/>
                        </a:rPr>
                        <a:t>0.57</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E883"/>
                    </a:solidFill>
                  </a:tcPr>
                </a:tc>
                <a:tc>
                  <a:txBody>
                    <a:bodyPr/>
                    <a:lstStyle/>
                    <a:p>
                      <a:pPr algn="r" fontAlgn="b"/>
                      <a:r>
                        <a:rPr lang="en-US" sz="700" b="0" i="0" u="none" strike="noStrike">
                          <a:solidFill>
                            <a:srgbClr val="000000"/>
                          </a:solidFill>
                          <a:effectLst/>
                          <a:latin typeface="Calibri  "/>
                        </a:rPr>
                        <a:t>0.27</a:t>
                      </a:r>
                    </a:p>
                  </a:txBody>
                  <a:tcPr marL="3499" marR="3499" marT="349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27F"/>
                    </a:solidFill>
                  </a:tcPr>
                </a:tc>
              </a:tr>
              <a:tr h="124416">
                <a:tc>
                  <a:txBody>
                    <a:bodyPr/>
                    <a:lstStyle/>
                    <a:p>
                      <a:pPr algn="l" fontAlgn="b"/>
                      <a:r>
                        <a:rPr lang="en-US" sz="600" b="0" i="0" u="none" strike="noStrike">
                          <a:solidFill>
                            <a:srgbClr val="000000"/>
                          </a:solidFill>
                          <a:effectLst/>
                          <a:latin typeface="Calibri  "/>
                        </a:rPr>
                        <a:t>BV650</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0.10</a:t>
                      </a:r>
                    </a:p>
                  </a:txBody>
                  <a:tcPr marL="3499" marR="3499" marT="3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57C"/>
                    </a:solidFill>
                  </a:tcPr>
                </a:tc>
                <a:tc>
                  <a:txBody>
                    <a:bodyPr/>
                    <a:lstStyle/>
                    <a:p>
                      <a:pPr algn="r" fontAlgn="b"/>
                      <a:r>
                        <a:rPr lang="en-US" sz="700" b="0" i="0" u="none" strike="noStrike">
                          <a:solidFill>
                            <a:srgbClr val="000000"/>
                          </a:solidFill>
                          <a:effectLst/>
                          <a:latin typeface="Calibri  "/>
                        </a:rPr>
                        <a:t>10.34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E82"/>
                    </a:solidFill>
                  </a:tcPr>
                </a:tc>
                <a:tc>
                  <a:txBody>
                    <a:bodyPr/>
                    <a:lstStyle/>
                    <a:p>
                      <a:pPr algn="r" fontAlgn="b"/>
                      <a:r>
                        <a:rPr lang="en-US" sz="700" b="0" i="0" u="none" strike="noStrike">
                          <a:solidFill>
                            <a:srgbClr val="000000"/>
                          </a:solidFill>
                          <a:effectLst/>
                          <a:latin typeface="Calibri  "/>
                        </a:rPr>
                        <a:t>3.66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r" fontAlgn="b"/>
                      <a:r>
                        <a:rPr lang="en-US" sz="700" b="0" i="0" u="none" strike="noStrike">
                          <a:solidFill>
                            <a:srgbClr val="000000"/>
                          </a:solidFill>
                          <a:effectLst/>
                          <a:latin typeface="Calibri  "/>
                        </a:rPr>
                        <a:t>0.96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0.03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BC07B"/>
                    </a:solidFill>
                  </a:tcPr>
                </a:tc>
                <a:tc>
                  <a:txBody>
                    <a:bodyPr/>
                    <a:lstStyle/>
                    <a:p>
                      <a:pPr algn="r" fontAlgn="b"/>
                      <a:r>
                        <a:rPr lang="en-US" sz="700" b="0" i="0" u="none" strike="noStrike">
                          <a:solidFill>
                            <a:srgbClr val="000000"/>
                          </a:solidFill>
                          <a:effectLst/>
                          <a:latin typeface="Calibri  "/>
                        </a:rPr>
                        <a:t>0.75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0.84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3.65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r" fontAlgn="b"/>
                      <a:r>
                        <a:rPr lang="en-US" sz="700" b="0" i="0" u="none" strike="noStrike">
                          <a:solidFill>
                            <a:srgbClr val="000000"/>
                          </a:solidFill>
                          <a:effectLst/>
                          <a:latin typeface="Calibri  "/>
                        </a:rPr>
                        <a:t>6.54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383"/>
                    </a:solidFill>
                  </a:tcPr>
                </a:tc>
                <a:tc>
                  <a:txBody>
                    <a:bodyPr/>
                    <a:lstStyle/>
                    <a:p>
                      <a:pPr algn="r" fontAlgn="b"/>
                      <a:r>
                        <a:rPr lang="en-US" sz="700" b="0" i="0" u="none" strike="noStrike">
                          <a:solidFill>
                            <a:srgbClr val="000000"/>
                          </a:solidFill>
                          <a:effectLst/>
                          <a:latin typeface="Calibri  "/>
                        </a:rPr>
                        <a:t>0.04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DC07B"/>
                    </a:solidFill>
                  </a:tcPr>
                </a:tc>
                <a:tc>
                  <a:txBody>
                    <a:bodyPr/>
                    <a:lstStyle/>
                    <a:p>
                      <a:pPr algn="r" fontAlgn="b"/>
                      <a:r>
                        <a:rPr lang="en-US" sz="700" b="0" i="0" u="none" strike="noStrike">
                          <a:solidFill>
                            <a:srgbClr val="000000"/>
                          </a:solidFill>
                          <a:effectLst/>
                          <a:latin typeface="Calibri  "/>
                        </a:rPr>
                        <a:t>0.00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700" b="0" i="0" u="none" strike="noStrike">
                          <a:solidFill>
                            <a:srgbClr val="000000"/>
                          </a:solidFill>
                          <a:effectLst/>
                          <a:latin typeface="Calibri  "/>
                        </a:rPr>
                        <a:t>6.17</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483"/>
                    </a:solidFill>
                  </a:tcPr>
                </a:tc>
                <a:tc>
                  <a:txBody>
                    <a:bodyPr/>
                    <a:lstStyle/>
                    <a:p>
                      <a:pPr algn="r" fontAlgn="b"/>
                      <a:r>
                        <a:rPr lang="en-US" sz="700" b="0" i="0" u="none" strike="noStrike">
                          <a:solidFill>
                            <a:srgbClr val="000000"/>
                          </a:solidFill>
                          <a:effectLst/>
                          <a:latin typeface="Calibri  "/>
                        </a:rPr>
                        <a:t>0.30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0D47F"/>
                    </a:solidFill>
                  </a:tcPr>
                </a:tc>
                <a:tc>
                  <a:txBody>
                    <a:bodyPr/>
                    <a:lstStyle/>
                    <a:p>
                      <a:pPr algn="r" fontAlgn="b"/>
                      <a:r>
                        <a:rPr lang="en-US" sz="700" b="0" i="0" u="none" strike="noStrike">
                          <a:solidFill>
                            <a:srgbClr val="000000"/>
                          </a:solidFill>
                          <a:effectLst/>
                          <a:latin typeface="Calibri  "/>
                        </a:rPr>
                        <a:t>0.19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B7D"/>
                    </a:solidFill>
                  </a:tcPr>
                </a:tc>
                <a:tc>
                  <a:txBody>
                    <a:bodyPr/>
                    <a:lstStyle/>
                    <a:p>
                      <a:pPr algn="r" fontAlgn="b"/>
                      <a:r>
                        <a:rPr lang="en-US" sz="700" b="0" i="0" u="none" strike="noStrike">
                          <a:solidFill>
                            <a:srgbClr val="000000"/>
                          </a:solidFill>
                          <a:effectLst/>
                          <a:latin typeface="Calibri  "/>
                        </a:rPr>
                        <a:t>1.85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r" fontAlgn="b"/>
                      <a:r>
                        <a:rPr lang="en-US" sz="700" b="0" i="0" u="none" strike="noStrike">
                          <a:solidFill>
                            <a:srgbClr val="000000"/>
                          </a:solidFill>
                          <a:effectLst/>
                          <a:latin typeface="Calibri  "/>
                        </a:rPr>
                        <a:t>2.80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r" fontAlgn="b"/>
                      <a:r>
                        <a:rPr lang="en-US" sz="700" b="0" i="0" u="none" strike="noStrike">
                          <a:solidFill>
                            <a:srgbClr val="000000"/>
                          </a:solidFill>
                          <a:effectLst/>
                          <a:latin typeface="Calibri  "/>
                        </a:rPr>
                        <a:t>7.83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283"/>
                    </a:solidFill>
                  </a:tcPr>
                </a:tc>
                <a:tc>
                  <a:txBody>
                    <a:bodyPr/>
                    <a:lstStyle/>
                    <a:p>
                      <a:pPr algn="r" fontAlgn="b"/>
                      <a:r>
                        <a:rPr lang="en-US" sz="700" b="0" i="0" u="none" strike="noStrike">
                          <a:solidFill>
                            <a:srgbClr val="000000"/>
                          </a:solidFill>
                          <a:effectLst/>
                          <a:latin typeface="Calibri  "/>
                        </a:rPr>
                        <a:t>0.55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E783"/>
                    </a:solidFill>
                  </a:tcPr>
                </a:tc>
                <a:tc>
                  <a:txBody>
                    <a:bodyPr/>
                    <a:lstStyle/>
                    <a:p>
                      <a:pPr algn="r" fontAlgn="b"/>
                      <a:r>
                        <a:rPr lang="en-US" sz="700" b="0" i="0" u="none" strike="noStrike">
                          <a:solidFill>
                            <a:srgbClr val="000000"/>
                          </a:solidFill>
                          <a:effectLst/>
                          <a:latin typeface="Calibri  "/>
                        </a:rPr>
                        <a:t>0.04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EC17B"/>
                    </a:solidFill>
                  </a:tcPr>
                </a:tc>
                <a:tc>
                  <a:txBody>
                    <a:bodyPr/>
                    <a:lstStyle/>
                    <a:p>
                      <a:pPr algn="r" fontAlgn="b"/>
                      <a:r>
                        <a:rPr lang="en-US" sz="700" b="0" i="0" u="none" strike="noStrike">
                          <a:solidFill>
                            <a:srgbClr val="000000"/>
                          </a:solidFill>
                          <a:effectLst/>
                          <a:latin typeface="Calibri  "/>
                        </a:rPr>
                        <a:t>0.02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BF7B"/>
                    </a:solidFill>
                  </a:tcPr>
                </a:tc>
                <a:tc>
                  <a:txBody>
                    <a:bodyPr/>
                    <a:lstStyle/>
                    <a:p>
                      <a:pPr algn="r" fontAlgn="b"/>
                      <a:r>
                        <a:rPr lang="en-US" sz="700" b="0" i="0" u="none" strike="noStrike">
                          <a:solidFill>
                            <a:srgbClr val="000000"/>
                          </a:solidFill>
                          <a:effectLst/>
                          <a:latin typeface="Calibri  "/>
                        </a:rPr>
                        <a:t>0.67</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1.69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r" fontAlgn="b"/>
                      <a:r>
                        <a:rPr lang="en-US" sz="700" b="0" i="0" u="none" strike="noStrike">
                          <a:solidFill>
                            <a:srgbClr val="000000"/>
                          </a:solidFill>
                          <a:effectLst/>
                          <a:latin typeface="Calibri  "/>
                        </a:rPr>
                        <a:t>6.52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483"/>
                    </a:solidFill>
                  </a:tcPr>
                </a:tc>
                <a:tc>
                  <a:txBody>
                    <a:bodyPr/>
                    <a:lstStyle/>
                    <a:p>
                      <a:pPr algn="l" fontAlgn="b"/>
                      <a:r>
                        <a:rPr lang="en-US" sz="700" b="0" i="0" u="none" strike="noStrike">
                          <a:solidFill>
                            <a:srgbClr val="000000"/>
                          </a:solidFill>
                          <a:effectLst/>
                          <a:latin typeface="Calibri  "/>
                        </a:rPr>
                        <a:t> </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64.15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674"/>
                    </a:solidFill>
                  </a:tcPr>
                </a:tc>
                <a:tc>
                  <a:txBody>
                    <a:bodyPr/>
                    <a:lstStyle/>
                    <a:p>
                      <a:pPr algn="r" fontAlgn="b"/>
                      <a:r>
                        <a:rPr lang="en-US" sz="700" b="0" i="0" u="none" strike="noStrike">
                          <a:solidFill>
                            <a:srgbClr val="000000"/>
                          </a:solidFill>
                          <a:effectLst/>
                          <a:latin typeface="Calibri  "/>
                        </a:rPr>
                        <a:t>1.03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0.06</a:t>
                      </a:r>
                    </a:p>
                  </a:txBody>
                  <a:tcPr marL="3499" marR="3499" marT="349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C27B"/>
                    </a:solidFill>
                  </a:tcPr>
                </a:tc>
              </a:tr>
              <a:tr h="124416">
                <a:tc>
                  <a:txBody>
                    <a:bodyPr/>
                    <a:lstStyle/>
                    <a:p>
                      <a:pPr algn="l" fontAlgn="b"/>
                      <a:r>
                        <a:rPr lang="en-US" sz="600" b="0" i="0" u="none" strike="noStrike">
                          <a:solidFill>
                            <a:srgbClr val="000000"/>
                          </a:solidFill>
                          <a:effectLst/>
                          <a:latin typeface="Calibri  "/>
                        </a:rPr>
                        <a:t>BV711</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0.10</a:t>
                      </a:r>
                    </a:p>
                  </a:txBody>
                  <a:tcPr marL="3499" marR="3499" marT="3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57C"/>
                    </a:solidFill>
                  </a:tcPr>
                </a:tc>
                <a:tc>
                  <a:txBody>
                    <a:bodyPr/>
                    <a:lstStyle/>
                    <a:p>
                      <a:pPr algn="r" fontAlgn="b"/>
                      <a:r>
                        <a:rPr lang="en-US" sz="700" b="0" i="0" u="none" strike="noStrike">
                          <a:solidFill>
                            <a:srgbClr val="000000"/>
                          </a:solidFill>
                          <a:effectLst/>
                          <a:latin typeface="Calibri  "/>
                        </a:rPr>
                        <a:t>5.28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83"/>
                    </a:solidFill>
                  </a:tcPr>
                </a:tc>
                <a:tc>
                  <a:txBody>
                    <a:bodyPr/>
                    <a:lstStyle/>
                    <a:p>
                      <a:pPr algn="r" fontAlgn="b"/>
                      <a:r>
                        <a:rPr lang="en-US" sz="700" b="0" i="0" u="none" strike="noStrike">
                          <a:solidFill>
                            <a:srgbClr val="000000"/>
                          </a:solidFill>
                          <a:effectLst/>
                          <a:latin typeface="Calibri  "/>
                        </a:rPr>
                        <a:t>49.71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978"/>
                    </a:solidFill>
                  </a:tcPr>
                </a:tc>
                <a:tc>
                  <a:txBody>
                    <a:bodyPr/>
                    <a:lstStyle/>
                    <a:p>
                      <a:pPr algn="r" fontAlgn="b"/>
                      <a:r>
                        <a:rPr lang="en-US" sz="700" b="0" i="0" u="none" strike="noStrike">
                          <a:solidFill>
                            <a:srgbClr val="000000"/>
                          </a:solidFill>
                          <a:effectLst/>
                          <a:latin typeface="Calibri  "/>
                        </a:rPr>
                        <a:t>1.26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0.05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C17B"/>
                    </a:solidFill>
                  </a:tcPr>
                </a:tc>
                <a:tc>
                  <a:txBody>
                    <a:bodyPr/>
                    <a:lstStyle/>
                    <a:p>
                      <a:pPr algn="r" fontAlgn="b"/>
                      <a:r>
                        <a:rPr lang="en-US" sz="700" b="0" i="0" u="none" strike="noStrike">
                          <a:solidFill>
                            <a:srgbClr val="000000"/>
                          </a:solidFill>
                          <a:effectLst/>
                          <a:latin typeface="Calibri  "/>
                        </a:rPr>
                        <a:t>0.49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282"/>
                    </a:solidFill>
                  </a:tcPr>
                </a:tc>
                <a:tc>
                  <a:txBody>
                    <a:bodyPr/>
                    <a:lstStyle/>
                    <a:p>
                      <a:pPr algn="r" fontAlgn="b"/>
                      <a:r>
                        <a:rPr lang="en-US" sz="700" b="0" i="0" u="none" strike="noStrike">
                          <a:solidFill>
                            <a:srgbClr val="000000"/>
                          </a:solidFill>
                          <a:effectLst/>
                          <a:latin typeface="Calibri  "/>
                        </a:rPr>
                        <a:t>0.47</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182"/>
                    </a:solidFill>
                  </a:tcPr>
                </a:tc>
                <a:tc>
                  <a:txBody>
                    <a:bodyPr/>
                    <a:lstStyle/>
                    <a:p>
                      <a:pPr algn="r" fontAlgn="b"/>
                      <a:r>
                        <a:rPr lang="en-US" sz="700" b="0" i="0" u="none" strike="noStrike">
                          <a:solidFill>
                            <a:srgbClr val="000000"/>
                          </a:solidFill>
                          <a:effectLst/>
                          <a:latin typeface="Calibri  "/>
                        </a:rPr>
                        <a:t>2.56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r" fontAlgn="b"/>
                      <a:r>
                        <a:rPr lang="en-US" sz="700" b="0" i="0" u="none" strike="noStrike">
                          <a:solidFill>
                            <a:srgbClr val="000000"/>
                          </a:solidFill>
                          <a:effectLst/>
                          <a:latin typeface="Calibri  "/>
                        </a:rPr>
                        <a:t>4.78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83"/>
                    </a:solidFill>
                  </a:tcPr>
                </a:tc>
                <a:tc>
                  <a:txBody>
                    <a:bodyPr/>
                    <a:lstStyle/>
                    <a:p>
                      <a:pPr algn="r" fontAlgn="b"/>
                      <a:r>
                        <a:rPr lang="en-US" sz="700" b="0" i="0" u="none" strike="noStrike">
                          <a:solidFill>
                            <a:srgbClr val="000000"/>
                          </a:solidFill>
                          <a:effectLst/>
                          <a:latin typeface="Calibri  "/>
                        </a:rPr>
                        <a:t>5.31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83"/>
                    </a:solidFill>
                  </a:tcPr>
                </a:tc>
                <a:tc>
                  <a:txBody>
                    <a:bodyPr/>
                    <a:lstStyle/>
                    <a:p>
                      <a:pPr algn="r" fontAlgn="b"/>
                      <a:r>
                        <a:rPr lang="en-US" sz="700" b="0" i="0" u="none" strike="noStrike">
                          <a:solidFill>
                            <a:srgbClr val="000000"/>
                          </a:solidFill>
                          <a:effectLst/>
                          <a:latin typeface="Calibri  "/>
                        </a:rPr>
                        <a:t>0.05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C17B"/>
                    </a:solidFill>
                  </a:tcPr>
                </a:tc>
                <a:tc>
                  <a:txBody>
                    <a:bodyPr/>
                    <a:lstStyle/>
                    <a:p>
                      <a:pPr algn="r" fontAlgn="b"/>
                      <a:r>
                        <a:rPr lang="en-US" sz="700" b="0" i="0" u="none" strike="noStrike">
                          <a:solidFill>
                            <a:srgbClr val="000000"/>
                          </a:solidFill>
                          <a:effectLst/>
                          <a:latin typeface="Calibri  "/>
                        </a:rPr>
                        <a:t>2.84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884"/>
                    </a:solidFill>
                  </a:tcPr>
                </a:tc>
                <a:tc>
                  <a:txBody>
                    <a:bodyPr/>
                    <a:lstStyle/>
                    <a:p>
                      <a:pPr algn="r" fontAlgn="b"/>
                      <a:r>
                        <a:rPr lang="en-US" sz="700" b="0" i="0" u="none" strike="noStrike">
                          <a:solidFill>
                            <a:srgbClr val="000000"/>
                          </a:solidFill>
                          <a:effectLst/>
                          <a:latin typeface="Calibri  "/>
                        </a:rPr>
                        <a:t>9.88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F82"/>
                    </a:solidFill>
                  </a:tcPr>
                </a:tc>
                <a:tc>
                  <a:txBody>
                    <a:bodyPr/>
                    <a:lstStyle/>
                    <a:p>
                      <a:pPr algn="r" fontAlgn="b"/>
                      <a:r>
                        <a:rPr lang="en-US" sz="700" b="0" i="0" u="none" strike="noStrike">
                          <a:solidFill>
                            <a:srgbClr val="000000"/>
                          </a:solidFill>
                          <a:effectLst/>
                          <a:latin typeface="Calibri  "/>
                        </a:rPr>
                        <a:t>0.18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1CB7D"/>
                    </a:solidFill>
                  </a:tcPr>
                </a:tc>
                <a:tc>
                  <a:txBody>
                    <a:bodyPr/>
                    <a:lstStyle/>
                    <a:p>
                      <a:pPr algn="r" fontAlgn="b"/>
                      <a:r>
                        <a:rPr lang="en-US" sz="700" b="0" i="0" u="none" strike="noStrike">
                          <a:solidFill>
                            <a:srgbClr val="000000"/>
                          </a:solidFill>
                          <a:effectLst/>
                          <a:latin typeface="Calibri  "/>
                        </a:rPr>
                        <a:t>0.94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2.21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r" fontAlgn="b"/>
                      <a:r>
                        <a:rPr lang="en-US" sz="700" b="0" i="0" u="none" strike="noStrike">
                          <a:solidFill>
                            <a:srgbClr val="000000"/>
                          </a:solidFill>
                          <a:effectLst/>
                          <a:latin typeface="Calibri  "/>
                        </a:rPr>
                        <a:t>8.26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83"/>
                    </a:solidFill>
                  </a:tcPr>
                </a:tc>
                <a:tc>
                  <a:txBody>
                    <a:bodyPr/>
                    <a:lstStyle/>
                    <a:p>
                      <a:pPr algn="r" fontAlgn="b"/>
                      <a:r>
                        <a:rPr lang="en-US" sz="700" b="0" i="0" u="none" strike="noStrike" dirty="0">
                          <a:solidFill>
                            <a:srgbClr val="000000"/>
                          </a:solidFill>
                          <a:effectLst/>
                          <a:latin typeface="Calibri  "/>
                        </a:rPr>
                        <a:t>16.21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680"/>
                    </a:solidFill>
                  </a:tcPr>
                </a:tc>
                <a:tc>
                  <a:txBody>
                    <a:bodyPr/>
                    <a:lstStyle/>
                    <a:p>
                      <a:pPr algn="r" fontAlgn="b"/>
                      <a:r>
                        <a:rPr lang="en-US" sz="700" b="0" i="0" u="none" strike="noStrike">
                          <a:solidFill>
                            <a:srgbClr val="000000"/>
                          </a:solidFill>
                          <a:effectLst/>
                          <a:latin typeface="Calibri  "/>
                        </a:rPr>
                        <a:t>0.09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AC47C"/>
                    </a:solidFill>
                  </a:tcPr>
                </a:tc>
                <a:tc>
                  <a:txBody>
                    <a:bodyPr/>
                    <a:lstStyle/>
                    <a:p>
                      <a:pPr algn="r" fontAlgn="b"/>
                      <a:r>
                        <a:rPr lang="en-US" sz="700" b="0" i="0" u="none" strike="noStrike">
                          <a:solidFill>
                            <a:srgbClr val="000000"/>
                          </a:solidFill>
                          <a:effectLst/>
                          <a:latin typeface="Calibri  "/>
                        </a:rPr>
                        <a:t>0.03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BC07B"/>
                    </a:solidFill>
                  </a:tcPr>
                </a:tc>
                <a:tc>
                  <a:txBody>
                    <a:bodyPr/>
                    <a:lstStyle/>
                    <a:p>
                      <a:pPr algn="r" fontAlgn="b"/>
                      <a:r>
                        <a:rPr lang="en-US" sz="700" b="0" i="0" u="none" strike="noStrike">
                          <a:solidFill>
                            <a:srgbClr val="000000"/>
                          </a:solidFill>
                          <a:effectLst/>
                          <a:latin typeface="Calibri  "/>
                        </a:rPr>
                        <a:t>0.27</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27F"/>
                    </a:solidFill>
                  </a:tcPr>
                </a:tc>
                <a:tc>
                  <a:txBody>
                    <a:bodyPr/>
                    <a:lstStyle/>
                    <a:p>
                      <a:pPr algn="r" fontAlgn="b"/>
                      <a:r>
                        <a:rPr lang="en-US" sz="700" b="0" i="0" u="none" strike="noStrike">
                          <a:solidFill>
                            <a:srgbClr val="000000"/>
                          </a:solidFill>
                          <a:effectLst/>
                          <a:latin typeface="Calibri  "/>
                        </a:rPr>
                        <a:t>0.95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4.06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r" fontAlgn="b"/>
                      <a:r>
                        <a:rPr lang="en-US" sz="700" b="0" i="0" u="none" strike="noStrike">
                          <a:solidFill>
                            <a:srgbClr val="000000"/>
                          </a:solidFill>
                          <a:effectLst/>
                          <a:latin typeface="Calibri  "/>
                        </a:rPr>
                        <a:t>12.60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81"/>
                    </a:solidFill>
                  </a:tcPr>
                </a:tc>
                <a:tc>
                  <a:txBody>
                    <a:bodyPr/>
                    <a:lstStyle/>
                    <a:p>
                      <a:pPr algn="l" fontAlgn="b"/>
                      <a:r>
                        <a:rPr lang="en-US" sz="700" b="0" i="0" u="none" strike="noStrike">
                          <a:solidFill>
                            <a:srgbClr val="000000"/>
                          </a:solidFill>
                          <a:effectLst/>
                          <a:latin typeface="Calibri  "/>
                        </a:rPr>
                        <a:t> </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91.28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16D"/>
                    </a:solidFill>
                  </a:tcPr>
                </a:tc>
                <a:tc>
                  <a:txBody>
                    <a:bodyPr/>
                    <a:lstStyle/>
                    <a:p>
                      <a:pPr algn="r" fontAlgn="b"/>
                      <a:r>
                        <a:rPr lang="en-US" sz="700" b="0" i="0" u="none" strike="noStrike">
                          <a:solidFill>
                            <a:srgbClr val="000000"/>
                          </a:solidFill>
                          <a:effectLst/>
                          <a:latin typeface="Calibri  "/>
                        </a:rPr>
                        <a:t>12.40</a:t>
                      </a:r>
                    </a:p>
                  </a:txBody>
                  <a:tcPr marL="3499" marR="3499" marT="349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C81"/>
                    </a:solidFill>
                  </a:tcPr>
                </a:tc>
              </a:tr>
              <a:tr h="124416">
                <a:tc>
                  <a:txBody>
                    <a:bodyPr/>
                    <a:lstStyle/>
                    <a:p>
                      <a:pPr algn="l" fontAlgn="b"/>
                      <a:r>
                        <a:rPr lang="en-US" sz="600" b="0" i="0" u="none" strike="noStrike">
                          <a:solidFill>
                            <a:srgbClr val="000000"/>
                          </a:solidFill>
                          <a:effectLst/>
                          <a:latin typeface="Calibri  "/>
                        </a:rPr>
                        <a:t>BV750-P</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0.11</a:t>
                      </a:r>
                    </a:p>
                  </a:txBody>
                  <a:tcPr marL="3499" marR="3499" marT="3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C67C"/>
                    </a:solidFill>
                  </a:tcPr>
                </a:tc>
                <a:tc>
                  <a:txBody>
                    <a:bodyPr/>
                    <a:lstStyle/>
                    <a:p>
                      <a:pPr algn="r" fontAlgn="b"/>
                      <a:r>
                        <a:rPr lang="en-US" sz="700" b="0" i="0" u="none" strike="noStrike">
                          <a:solidFill>
                            <a:srgbClr val="000000"/>
                          </a:solidFill>
                          <a:effectLst/>
                          <a:latin typeface="Calibri  "/>
                        </a:rPr>
                        <a:t>3.75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r" fontAlgn="b"/>
                      <a:r>
                        <a:rPr lang="en-US" sz="700" b="0" i="0" u="none" strike="noStrike">
                          <a:solidFill>
                            <a:srgbClr val="000000"/>
                          </a:solidFill>
                          <a:effectLst/>
                          <a:latin typeface="Calibri  "/>
                        </a:rPr>
                        <a:t>36.23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B7B"/>
                    </a:solidFill>
                  </a:tcPr>
                </a:tc>
                <a:tc>
                  <a:txBody>
                    <a:bodyPr/>
                    <a:lstStyle/>
                    <a:p>
                      <a:pPr algn="r" fontAlgn="b"/>
                      <a:r>
                        <a:rPr lang="en-US" sz="700" b="0" i="0" u="none" strike="noStrike">
                          <a:solidFill>
                            <a:srgbClr val="000000"/>
                          </a:solidFill>
                          <a:effectLst/>
                          <a:latin typeface="Calibri  "/>
                        </a:rPr>
                        <a:t>9.29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082"/>
                    </a:solidFill>
                  </a:tcPr>
                </a:tc>
                <a:tc>
                  <a:txBody>
                    <a:bodyPr/>
                    <a:lstStyle/>
                    <a:p>
                      <a:pPr algn="r" fontAlgn="b"/>
                      <a:r>
                        <a:rPr lang="en-US" sz="700" b="0" i="0" u="none" strike="noStrike">
                          <a:solidFill>
                            <a:srgbClr val="000000"/>
                          </a:solidFill>
                          <a:effectLst/>
                          <a:latin typeface="Calibri  "/>
                        </a:rPr>
                        <a:t>0.07</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27B"/>
                    </a:solidFill>
                  </a:tcPr>
                </a:tc>
                <a:tc>
                  <a:txBody>
                    <a:bodyPr/>
                    <a:lstStyle/>
                    <a:p>
                      <a:pPr algn="r" fontAlgn="b"/>
                      <a:r>
                        <a:rPr lang="en-US" sz="700" b="0" i="0" u="none" strike="noStrike">
                          <a:solidFill>
                            <a:srgbClr val="000000"/>
                          </a:solidFill>
                          <a:effectLst/>
                          <a:latin typeface="Calibri  "/>
                        </a:rPr>
                        <a:t>0.38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A80"/>
                    </a:solidFill>
                  </a:tcPr>
                </a:tc>
                <a:tc>
                  <a:txBody>
                    <a:bodyPr/>
                    <a:lstStyle/>
                    <a:p>
                      <a:pPr algn="r" fontAlgn="b"/>
                      <a:r>
                        <a:rPr lang="en-US" sz="700" b="0" i="0" u="none" strike="noStrike">
                          <a:solidFill>
                            <a:srgbClr val="000000"/>
                          </a:solidFill>
                          <a:effectLst/>
                          <a:latin typeface="Calibri  "/>
                        </a:rPr>
                        <a:t>0.35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880"/>
                    </a:solidFill>
                  </a:tcPr>
                </a:tc>
                <a:tc>
                  <a:txBody>
                    <a:bodyPr/>
                    <a:lstStyle/>
                    <a:p>
                      <a:pPr algn="r" fontAlgn="b"/>
                      <a:r>
                        <a:rPr lang="en-US" sz="700" b="0" i="0" u="none" strike="noStrike">
                          <a:solidFill>
                            <a:srgbClr val="000000"/>
                          </a:solidFill>
                          <a:effectLst/>
                          <a:latin typeface="Calibri  "/>
                        </a:rPr>
                        <a:t>1.80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r" fontAlgn="b"/>
                      <a:r>
                        <a:rPr lang="en-US" sz="700" b="0" i="0" u="none" strike="noStrike">
                          <a:solidFill>
                            <a:srgbClr val="000000"/>
                          </a:solidFill>
                          <a:effectLst/>
                          <a:latin typeface="Calibri  "/>
                        </a:rPr>
                        <a:t>3.60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r" fontAlgn="b"/>
                      <a:r>
                        <a:rPr lang="en-US" sz="700" b="0" i="0" u="none" strike="noStrike">
                          <a:solidFill>
                            <a:srgbClr val="000000"/>
                          </a:solidFill>
                          <a:effectLst/>
                          <a:latin typeface="Calibri  "/>
                        </a:rPr>
                        <a:t>22.81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E7F"/>
                    </a:solidFill>
                  </a:tcPr>
                </a:tc>
                <a:tc>
                  <a:txBody>
                    <a:bodyPr/>
                    <a:lstStyle/>
                    <a:p>
                      <a:pPr algn="r" fontAlgn="b"/>
                      <a:r>
                        <a:rPr lang="en-US" sz="700" b="0" i="0" u="none" strike="noStrike">
                          <a:solidFill>
                            <a:srgbClr val="000000"/>
                          </a:solidFill>
                          <a:effectLst/>
                          <a:latin typeface="Calibri  "/>
                        </a:rPr>
                        <a:t>0.11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C67C"/>
                    </a:solidFill>
                  </a:tcPr>
                </a:tc>
                <a:tc>
                  <a:txBody>
                    <a:bodyPr/>
                    <a:lstStyle/>
                    <a:p>
                      <a:pPr algn="r" fontAlgn="b"/>
                      <a:r>
                        <a:rPr lang="en-US" sz="700" b="0" i="0" u="none" strike="noStrike">
                          <a:solidFill>
                            <a:srgbClr val="000000"/>
                          </a:solidFill>
                          <a:effectLst/>
                          <a:latin typeface="Calibri  "/>
                        </a:rPr>
                        <a:t>3.28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884"/>
                    </a:solidFill>
                  </a:tcPr>
                </a:tc>
                <a:tc>
                  <a:txBody>
                    <a:bodyPr/>
                    <a:lstStyle/>
                    <a:p>
                      <a:pPr algn="r" fontAlgn="b"/>
                      <a:r>
                        <a:rPr lang="en-US" sz="700" b="0" i="0" u="none" strike="noStrike">
                          <a:solidFill>
                            <a:srgbClr val="000000"/>
                          </a:solidFill>
                          <a:effectLst/>
                          <a:latin typeface="Calibri  "/>
                        </a:rPr>
                        <a:t>8.45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82"/>
                    </a:solidFill>
                  </a:tcPr>
                </a:tc>
                <a:tc>
                  <a:txBody>
                    <a:bodyPr/>
                    <a:lstStyle/>
                    <a:p>
                      <a:pPr algn="r" fontAlgn="b"/>
                      <a:r>
                        <a:rPr lang="en-US" sz="700" b="0" i="0" u="none" strike="noStrike">
                          <a:solidFill>
                            <a:srgbClr val="000000"/>
                          </a:solidFill>
                          <a:effectLst/>
                          <a:latin typeface="Calibri  "/>
                        </a:rPr>
                        <a:t>1.75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r" fontAlgn="b"/>
                      <a:r>
                        <a:rPr lang="en-US" sz="700" b="0" i="0" u="none" strike="noStrike">
                          <a:solidFill>
                            <a:srgbClr val="000000"/>
                          </a:solidFill>
                          <a:effectLst/>
                          <a:latin typeface="Calibri  "/>
                        </a:rPr>
                        <a:t>0.63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1.47</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r" fontAlgn="b"/>
                      <a:r>
                        <a:rPr lang="en-US" sz="700" b="0" i="0" u="none" strike="noStrike">
                          <a:solidFill>
                            <a:srgbClr val="000000"/>
                          </a:solidFill>
                          <a:effectLst/>
                          <a:latin typeface="Calibri  "/>
                        </a:rPr>
                        <a:t>7.68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283"/>
                    </a:solidFill>
                  </a:tcPr>
                </a:tc>
                <a:tc>
                  <a:txBody>
                    <a:bodyPr/>
                    <a:lstStyle/>
                    <a:p>
                      <a:pPr algn="r" fontAlgn="b"/>
                      <a:r>
                        <a:rPr lang="en-US" sz="700" b="0" i="0" u="none" strike="noStrike">
                          <a:solidFill>
                            <a:srgbClr val="000000"/>
                          </a:solidFill>
                          <a:effectLst/>
                          <a:latin typeface="Calibri  "/>
                        </a:rPr>
                        <a:t>10.18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F82"/>
                    </a:solidFill>
                  </a:tcPr>
                </a:tc>
                <a:tc>
                  <a:txBody>
                    <a:bodyPr/>
                    <a:lstStyle/>
                    <a:p>
                      <a:pPr algn="r" fontAlgn="b"/>
                      <a:r>
                        <a:rPr lang="en-US" sz="700" b="0" i="0" u="none" strike="noStrike">
                          <a:solidFill>
                            <a:srgbClr val="000000"/>
                          </a:solidFill>
                          <a:effectLst/>
                          <a:latin typeface="Calibri  "/>
                        </a:rPr>
                        <a:t>2.17</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r" fontAlgn="b"/>
                      <a:r>
                        <a:rPr lang="en-US" sz="700" b="0" i="0" u="none" strike="noStrike">
                          <a:solidFill>
                            <a:srgbClr val="000000"/>
                          </a:solidFill>
                          <a:effectLst/>
                          <a:latin typeface="Calibri  "/>
                        </a:rPr>
                        <a:t>0.04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CC07B"/>
                    </a:solidFill>
                  </a:tcPr>
                </a:tc>
                <a:tc>
                  <a:txBody>
                    <a:bodyPr/>
                    <a:lstStyle/>
                    <a:p>
                      <a:pPr algn="r" fontAlgn="b"/>
                      <a:r>
                        <a:rPr lang="en-US" sz="700" b="0" i="0" u="none" strike="noStrike">
                          <a:solidFill>
                            <a:srgbClr val="000000"/>
                          </a:solidFill>
                          <a:effectLst/>
                          <a:latin typeface="Calibri  "/>
                        </a:rPr>
                        <a:t>1.28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0.73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2.74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r" fontAlgn="b"/>
                      <a:r>
                        <a:rPr lang="en-US" sz="700" b="0" i="0" u="none" strike="noStrike">
                          <a:solidFill>
                            <a:srgbClr val="000000"/>
                          </a:solidFill>
                          <a:effectLst/>
                          <a:latin typeface="Calibri  "/>
                        </a:rPr>
                        <a:t>10.65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E82"/>
                    </a:solidFill>
                  </a:tcPr>
                </a:tc>
                <a:tc>
                  <a:txBody>
                    <a:bodyPr/>
                    <a:lstStyle/>
                    <a:p>
                      <a:pPr algn="r" fontAlgn="b"/>
                      <a:r>
                        <a:rPr lang="en-US" sz="700" b="0" i="0" u="none" strike="noStrike">
                          <a:solidFill>
                            <a:srgbClr val="000000"/>
                          </a:solidFill>
                          <a:effectLst/>
                          <a:latin typeface="Calibri  "/>
                        </a:rPr>
                        <a:t>43.52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279"/>
                    </a:solidFill>
                  </a:tcPr>
                </a:tc>
                <a:tc>
                  <a:txBody>
                    <a:bodyPr/>
                    <a:lstStyle/>
                    <a:p>
                      <a:pPr algn="l" fontAlgn="b"/>
                      <a:r>
                        <a:rPr lang="en-US" sz="700" b="0" i="0" u="none" strike="noStrike">
                          <a:solidFill>
                            <a:srgbClr val="000000"/>
                          </a:solidFill>
                          <a:effectLst/>
                          <a:latin typeface="Calibri  "/>
                        </a:rPr>
                        <a:t> </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63.58</a:t>
                      </a:r>
                    </a:p>
                  </a:txBody>
                  <a:tcPr marL="3499" marR="3499" marT="349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774"/>
                    </a:solidFill>
                  </a:tcPr>
                </a:tc>
              </a:tr>
              <a:tr h="124416">
                <a:tc>
                  <a:txBody>
                    <a:bodyPr/>
                    <a:lstStyle/>
                    <a:p>
                      <a:pPr algn="l" fontAlgn="b"/>
                      <a:r>
                        <a:rPr lang="en-US" sz="600" b="0" i="0" u="none" strike="noStrike">
                          <a:solidFill>
                            <a:srgbClr val="000000"/>
                          </a:solidFill>
                          <a:effectLst/>
                          <a:latin typeface="Calibri  "/>
                        </a:rPr>
                        <a:t>BV786</a:t>
                      </a:r>
                    </a:p>
                  </a:txBody>
                  <a:tcPr marL="3499" marR="3499" marT="34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
                        </a:rPr>
                        <a:t>0.07</a:t>
                      </a:r>
                    </a:p>
                  </a:txBody>
                  <a:tcPr marL="3499" marR="3499" marT="349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5C37C"/>
                    </a:solidFill>
                  </a:tcPr>
                </a:tc>
                <a:tc>
                  <a:txBody>
                    <a:bodyPr/>
                    <a:lstStyle/>
                    <a:p>
                      <a:pPr algn="r" fontAlgn="b"/>
                      <a:r>
                        <a:rPr lang="en-US" sz="700" b="0" i="0" u="none" strike="noStrike">
                          <a:solidFill>
                            <a:srgbClr val="000000"/>
                          </a:solidFill>
                          <a:effectLst/>
                          <a:latin typeface="Calibri  "/>
                        </a:rPr>
                        <a:t>1.92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A84"/>
                    </a:solidFill>
                  </a:tcPr>
                </a:tc>
                <a:tc>
                  <a:txBody>
                    <a:bodyPr/>
                    <a:lstStyle/>
                    <a:p>
                      <a:pPr algn="r" fontAlgn="b"/>
                      <a:r>
                        <a:rPr lang="en-US" sz="700" b="0" i="0" u="none" strike="noStrike">
                          <a:solidFill>
                            <a:srgbClr val="000000"/>
                          </a:solidFill>
                          <a:effectLst/>
                          <a:latin typeface="Calibri  "/>
                        </a:rPr>
                        <a:t>25.44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A7E"/>
                    </a:solidFill>
                  </a:tcPr>
                </a:tc>
                <a:tc>
                  <a:txBody>
                    <a:bodyPr/>
                    <a:lstStyle/>
                    <a:p>
                      <a:pPr algn="r" fontAlgn="b"/>
                      <a:r>
                        <a:rPr lang="en-US" sz="700" b="0" i="0" u="none" strike="noStrike">
                          <a:solidFill>
                            <a:srgbClr val="000000"/>
                          </a:solidFill>
                          <a:effectLst/>
                          <a:latin typeface="Calibri  "/>
                        </a:rPr>
                        <a:t>44.95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B079"/>
                    </a:solidFill>
                  </a:tcPr>
                </a:tc>
                <a:tc>
                  <a:txBody>
                    <a:bodyPr/>
                    <a:lstStyle/>
                    <a:p>
                      <a:pPr algn="r" fontAlgn="b"/>
                      <a:r>
                        <a:rPr lang="en-US" sz="700" b="0" i="0" u="none" strike="noStrike">
                          <a:solidFill>
                            <a:srgbClr val="000000"/>
                          </a:solidFill>
                          <a:effectLst/>
                          <a:latin typeface="Calibri  "/>
                        </a:rPr>
                        <a:t>0.08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C37C"/>
                    </a:solidFill>
                  </a:tcPr>
                </a:tc>
                <a:tc>
                  <a:txBody>
                    <a:bodyPr/>
                    <a:lstStyle/>
                    <a:p>
                      <a:pPr algn="r" fontAlgn="b"/>
                      <a:r>
                        <a:rPr lang="en-US" sz="700" b="0" i="0" u="none" strike="noStrike">
                          <a:solidFill>
                            <a:srgbClr val="000000"/>
                          </a:solidFill>
                          <a:effectLst/>
                          <a:latin typeface="Calibri  "/>
                        </a:rPr>
                        <a:t>0.34</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AD780"/>
                    </a:solidFill>
                  </a:tcPr>
                </a:tc>
                <a:tc>
                  <a:txBody>
                    <a:bodyPr/>
                    <a:lstStyle/>
                    <a:p>
                      <a:pPr algn="r" fontAlgn="b"/>
                      <a:r>
                        <a:rPr lang="en-US" sz="700" b="0" i="0" u="none" strike="noStrike">
                          <a:solidFill>
                            <a:srgbClr val="000000"/>
                          </a:solidFill>
                          <a:effectLst/>
                          <a:latin typeface="Calibri  "/>
                        </a:rPr>
                        <a:t>0.28</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BD27F"/>
                    </a:solidFill>
                  </a:tcPr>
                </a:tc>
                <a:tc>
                  <a:txBody>
                    <a:bodyPr/>
                    <a:lstStyle/>
                    <a:p>
                      <a:pPr algn="r" fontAlgn="b"/>
                      <a:r>
                        <a:rPr lang="en-US" sz="700" b="0" i="0" u="none" strike="noStrike">
                          <a:solidFill>
                            <a:srgbClr val="000000"/>
                          </a:solidFill>
                          <a:effectLst/>
                          <a:latin typeface="Calibri  "/>
                        </a:rPr>
                        <a:t>1.06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1.92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A84"/>
                    </a:solidFill>
                  </a:tcPr>
                </a:tc>
                <a:tc>
                  <a:txBody>
                    <a:bodyPr/>
                    <a:lstStyle/>
                    <a:p>
                      <a:pPr algn="r" fontAlgn="b"/>
                      <a:r>
                        <a:rPr lang="en-US" sz="700" b="0" i="0" u="none" strike="noStrike">
                          <a:solidFill>
                            <a:srgbClr val="000000"/>
                          </a:solidFill>
                          <a:effectLst/>
                          <a:latin typeface="Calibri  "/>
                        </a:rPr>
                        <a:t>11.00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D82"/>
                    </a:solidFill>
                  </a:tcPr>
                </a:tc>
                <a:tc>
                  <a:txBody>
                    <a:bodyPr/>
                    <a:lstStyle/>
                    <a:p>
                      <a:pPr algn="r" fontAlgn="b"/>
                      <a:r>
                        <a:rPr lang="en-US" sz="700" b="0" i="0" u="none" strike="noStrike">
                          <a:solidFill>
                            <a:srgbClr val="000000"/>
                          </a:solidFill>
                          <a:effectLst/>
                          <a:latin typeface="Calibri  "/>
                        </a:rPr>
                        <a:t>3.16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84"/>
                    </a:solidFill>
                  </a:tcPr>
                </a:tc>
                <a:tc>
                  <a:txBody>
                    <a:bodyPr/>
                    <a:lstStyle/>
                    <a:p>
                      <a:pPr algn="r" fontAlgn="b"/>
                      <a:r>
                        <a:rPr lang="en-US" sz="700" b="0" i="0" u="none" strike="noStrike">
                          <a:solidFill>
                            <a:srgbClr val="000000"/>
                          </a:solidFill>
                          <a:effectLst/>
                          <a:latin typeface="Calibri  "/>
                        </a:rPr>
                        <a:t>1.39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A84"/>
                    </a:solidFill>
                  </a:tcPr>
                </a:tc>
                <a:tc>
                  <a:txBody>
                    <a:bodyPr/>
                    <a:lstStyle/>
                    <a:p>
                      <a:pPr algn="r" fontAlgn="b"/>
                      <a:r>
                        <a:rPr lang="en-US" sz="700" b="0" i="0" u="none" strike="noStrike">
                          <a:solidFill>
                            <a:srgbClr val="000000"/>
                          </a:solidFill>
                          <a:effectLst/>
                          <a:latin typeface="Calibri  "/>
                        </a:rPr>
                        <a:t>4.32</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84"/>
                    </a:solidFill>
                  </a:tcPr>
                </a:tc>
                <a:tc>
                  <a:txBody>
                    <a:bodyPr/>
                    <a:lstStyle/>
                    <a:p>
                      <a:pPr algn="r" fontAlgn="b"/>
                      <a:r>
                        <a:rPr lang="en-US" sz="700" b="0" i="0" u="none" strike="noStrike">
                          <a:solidFill>
                            <a:srgbClr val="000000"/>
                          </a:solidFill>
                          <a:effectLst/>
                          <a:latin typeface="Calibri  "/>
                        </a:rPr>
                        <a:t>12.90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B81"/>
                    </a:solidFill>
                  </a:tcPr>
                </a:tc>
                <a:tc>
                  <a:txBody>
                    <a:bodyPr/>
                    <a:lstStyle/>
                    <a:p>
                      <a:pPr algn="r" fontAlgn="b"/>
                      <a:r>
                        <a:rPr lang="en-US" sz="700" b="0" i="0" u="none" strike="noStrike">
                          <a:solidFill>
                            <a:srgbClr val="000000"/>
                          </a:solidFill>
                          <a:effectLst/>
                          <a:latin typeface="Calibri  "/>
                        </a:rPr>
                        <a:t>0.33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D67F"/>
                    </a:solidFill>
                  </a:tcPr>
                </a:tc>
                <a:tc>
                  <a:txBody>
                    <a:bodyPr/>
                    <a:lstStyle/>
                    <a:p>
                      <a:pPr algn="r" fontAlgn="b"/>
                      <a:r>
                        <a:rPr lang="en-US" sz="700" b="0" i="0" u="none" strike="noStrike">
                          <a:solidFill>
                            <a:srgbClr val="000000"/>
                          </a:solidFill>
                          <a:effectLst/>
                          <a:latin typeface="Calibri  "/>
                        </a:rPr>
                        <a:t>0.91</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700" b="0" i="0" u="none" strike="noStrike">
                          <a:solidFill>
                            <a:srgbClr val="000000"/>
                          </a:solidFill>
                          <a:effectLst/>
                          <a:latin typeface="Calibri  "/>
                        </a:rPr>
                        <a:t>3.57</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84"/>
                    </a:solidFill>
                  </a:tcPr>
                </a:tc>
                <a:tc>
                  <a:txBody>
                    <a:bodyPr/>
                    <a:lstStyle/>
                    <a:p>
                      <a:pPr algn="r" fontAlgn="b"/>
                      <a:r>
                        <a:rPr lang="en-US" sz="700" b="0" i="0" u="none" strike="noStrike">
                          <a:solidFill>
                            <a:srgbClr val="000000"/>
                          </a:solidFill>
                          <a:effectLst/>
                          <a:latin typeface="Calibri  "/>
                        </a:rPr>
                        <a:t>7.95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283"/>
                    </a:solidFill>
                  </a:tcPr>
                </a:tc>
                <a:tc>
                  <a:txBody>
                    <a:bodyPr/>
                    <a:lstStyle/>
                    <a:p>
                      <a:pPr algn="r" fontAlgn="b"/>
                      <a:r>
                        <a:rPr lang="en-US" sz="700" b="0" i="0" u="none" strike="noStrike">
                          <a:solidFill>
                            <a:srgbClr val="000000"/>
                          </a:solidFill>
                          <a:effectLst/>
                          <a:latin typeface="Calibri  "/>
                        </a:rPr>
                        <a:t>12.79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B81"/>
                    </a:solidFill>
                  </a:tcPr>
                </a:tc>
                <a:tc>
                  <a:txBody>
                    <a:bodyPr/>
                    <a:lstStyle/>
                    <a:p>
                      <a:pPr algn="r" fontAlgn="b"/>
                      <a:r>
                        <a:rPr lang="en-US" sz="700" b="0" i="0" u="none" strike="noStrike">
                          <a:solidFill>
                            <a:srgbClr val="000000"/>
                          </a:solidFill>
                          <a:effectLst/>
                          <a:latin typeface="Calibri  "/>
                        </a:rPr>
                        <a:t>0.03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C07B"/>
                    </a:solidFill>
                  </a:tcPr>
                </a:tc>
                <a:tc>
                  <a:txBody>
                    <a:bodyPr/>
                    <a:lstStyle/>
                    <a:p>
                      <a:pPr algn="r" fontAlgn="b"/>
                      <a:r>
                        <a:rPr lang="en-US" sz="700" b="0" i="0" u="none" strike="noStrike" dirty="0">
                          <a:solidFill>
                            <a:srgbClr val="000000"/>
                          </a:solidFill>
                          <a:effectLst/>
                          <a:latin typeface="Calibri  "/>
                        </a:rPr>
                        <a:t>24.15</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C7E"/>
                    </a:solidFill>
                  </a:tcPr>
                </a:tc>
                <a:tc>
                  <a:txBody>
                    <a:bodyPr/>
                    <a:lstStyle/>
                    <a:p>
                      <a:pPr algn="r" fontAlgn="b"/>
                      <a:r>
                        <a:rPr lang="en-US" sz="700" b="0" i="0" u="none" strike="noStrike">
                          <a:solidFill>
                            <a:srgbClr val="000000"/>
                          </a:solidFill>
                          <a:effectLst/>
                          <a:latin typeface="Calibri  "/>
                        </a:rPr>
                        <a:t>0.43</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81"/>
                    </a:solidFill>
                  </a:tcPr>
                </a:tc>
                <a:tc>
                  <a:txBody>
                    <a:bodyPr/>
                    <a:lstStyle/>
                    <a:p>
                      <a:pPr algn="r" fontAlgn="b"/>
                      <a:r>
                        <a:rPr lang="en-US" sz="700" b="0" i="0" u="none" strike="noStrike">
                          <a:solidFill>
                            <a:srgbClr val="000000"/>
                          </a:solidFill>
                          <a:effectLst/>
                          <a:latin typeface="Calibri  "/>
                        </a:rPr>
                        <a:t>1.66</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A84"/>
                    </a:solidFill>
                  </a:tcPr>
                </a:tc>
                <a:tc>
                  <a:txBody>
                    <a:bodyPr/>
                    <a:lstStyle/>
                    <a:p>
                      <a:pPr algn="r" fontAlgn="b"/>
                      <a:r>
                        <a:rPr lang="en-US" sz="700" b="0" i="0" u="none" strike="noStrike">
                          <a:solidFill>
                            <a:srgbClr val="000000"/>
                          </a:solidFill>
                          <a:effectLst/>
                          <a:latin typeface="Calibri  "/>
                        </a:rPr>
                        <a:t>5.69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83"/>
                    </a:solidFill>
                  </a:tcPr>
                </a:tc>
                <a:tc>
                  <a:txBody>
                    <a:bodyPr/>
                    <a:lstStyle/>
                    <a:p>
                      <a:pPr algn="r" fontAlgn="b"/>
                      <a:r>
                        <a:rPr lang="en-US" sz="700" b="0" i="0" u="none" strike="noStrike">
                          <a:solidFill>
                            <a:srgbClr val="000000"/>
                          </a:solidFill>
                          <a:effectLst/>
                          <a:latin typeface="Calibri  "/>
                        </a:rPr>
                        <a:t>22.70</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E7F"/>
                    </a:solidFill>
                  </a:tcPr>
                </a:tc>
                <a:tc>
                  <a:txBody>
                    <a:bodyPr/>
                    <a:lstStyle/>
                    <a:p>
                      <a:pPr algn="r" fontAlgn="b"/>
                      <a:r>
                        <a:rPr lang="en-US" sz="700" b="0" i="0" u="none" strike="noStrike">
                          <a:solidFill>
                            <a:srgbClr val="000000"/>
                          </a:solidFill>
                          <a:effectLst/>
                          <a:latin typeface="Calibri  "/>
                        </a:rPr>
                        <a:t>59.89</a:t>
                      </a:r>
                    </a:p>
                  </a:txBody>
                  <a:tcPr marL="3499" marR="3499" marT="34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9C75"/>
                    </a:solidFill>
                  </a:tcPr>
                </a:tc>
                <a:tc>
                  <a:txBody>
                    <a:bodyPr/>
                    <a:lstStyle/>
                    <a:p>
                      <a:pPr algn="l" fontAlgn="b"/>
                      <a:r>
                        <a:rPr lang="en-US" sz="700" b="0" i="0" u="none" strike="noStrike" dirty="0">
                          <a:solidFill>
                            <a:srgbClr val="000000"/>
                          </a:solidFill>
                          <a:effectLst/>
                          <a:latin typeface="Calibri  "/>
                        </a:rPr>
                        <a:t> </a:t>
                      </a:r>
                    </a:p>
                  </a:txBody>
                  <a:tcPr marL="3499" marR="3499" marT="349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280">
                <a:tc>
                  <a:txBody>
                    <a:bodyPr/>
                    <a:lstStyle/>
                    <a:p>
                      <a:pPr algn="l" fontAlgn="b"/>
                      <a:endParaRPr lang="en-US" sz="600" b="0" i="0" u="none" strike="noStrike">
                        <a:solidFill>
                          <a:srgbClr val="000000"/>
                        </a:solidFill>
                        <a:effectLst/>
                        <a:latin typeface="Calibri  "/>
                      </a:endParaRPr>
                    </a:p>
                  </a:txBody>
                  <a:tcPr marL="3499" marR="3499" marT="349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
                      </a:endParaRP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
                      </a:endParaRP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
                      </a:endParaRP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
                      </a:endParaRP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
                      </a:endParaRP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
                      </a:endParaRP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
                      </a:endParaRP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
                      </a:endParaRP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
                      </a:endParaRP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
                      </a:endParaRP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
                      </a:endParaRP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
                      </a:endParaRP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
                      </a:endParaRP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
                      </a:endParaRP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
                      </a:endParaRP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
                      </a:endParaRP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
                      </a:endParaRP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
                      </a:endParaRP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
                      </a:endParaRP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
                      </a:endParaRP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
                      </a:endParaRP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
                      </a:endParaRP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
                      </a:endParaRP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
                      </a:endParaRP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
                      </a:endParaRP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
                      </a:endParaRP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
                      </a:endParaRP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070">
                <a:tc>
                  <a:txBody>
                    <a:bodyPr/>
                    <a:lstStyle/>
                    <a:p>
                      <a:pPr algn="l" fontAlgn="b"/>
                      <a:r>
                        <a:rPr lang="en-US" sz="600" b="0" i="0" u="none" strike="noStrike">
                          <a:solidFill>
                            <a:srgbClr val="000000"/>
                          </a:solidFill>
                          <a:effectLst/>
                          <a:latin typeface="Calibri  "/>
                        </a:rPr>
                        <a:t>Total Spillover</a:t>
                      </a:r>
                    </a:p>
                  </a:txBody>
                  <a:tcPr marL="3499" marR="3499" marT="349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0" i="0" u="none" strike="noStrike">
                          <a:solidFill>
                            <a:srgbClr val="000000"/>
                          </a:solidFill>
                          <a:effectLst/>
                          <a:latin typeface="Calibri  "/>
                        </a:rPr>
                        <a:t>28.31</a:t>
                      </a:r>
                    </a:p>
                  </a:txBody>
                  <a:tcPr marL="3499" marR="3499" marT="349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600" b="0" i="0" u="none" strike="noStrike">
                          <a:solidFill>
                            <a:srgbClr val="000000"/>
                          </a:solidFill>
                          <a:effectLst/>
                          <a:latin typeface="Calibri  "/>
                        </a:rPr>
                        <a:t>158.17</a:t>
                      </a: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B81"/>
                    </a:solidFill>
                  </a:tcPr>
                </a:tc>
                <a:tc>
                  <a:txBody>
                    <a:bodyPr/>
                    <a:lstStyle/>
                    <a:p>
                      <a:pPr algn="r" fontAlgn="b"/>
                      <a:r>
                        <a:rPr lang="en-US" sz="600" b="0" i="0" u="none" strike="noStrike">
                          <a:solidFill>
                            <a:srgbClr val="000000"/>
                          </a:solidFill>
                          <a:effectLst/>
                          <a:latin typeface="Calibri  "/>
                        </a:rPr>
                        <a:t>315.71</a:t>
                      </a: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796F"/>
                    </a:solidFill>
                  </a:tcPr>
                </a:tc>
                <a:tc>
                  <a:txBody>
                    <a:bodyPr/>
                    <a:lstStyle/>
                    <a:p>
                      <a:pPr algn="r" fontAlgn="b"/>
                      <a:r>
                        <a:rPr lang="en-US" sz="600" b="0" i="0" u="none" strike="noStrike">
                          <a:solidFill>
                            <a:srgbClr val="000000"/>
                          </a:solidFill>
                          <a:effectLst/>
                          <a:latin typeface="Calibri  "/>
                        </a:rPr>
                        <a:t>122.49</a:t>
                      </a: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E783"/>
                    </a:solidFill>
                  </a:tcPr>
                </a:tc>
                <a:tc>
                  <a:txBody>
                    <a:bodyPr/>
                    <a:lstStyle/>
                    <a:p>
                      <a:pPr algn="r" fontAlgn="b"/>
                      <a:r>
                        <a:rPr lang="en-US" sz="600" b="0" i="0" u="none" strike="noStrike">
                          <a:solidFill>
                            <a:srgbClr val="000000"/>
                          </a:solidFill>
                          <a:effectLst/>
                          <a:latin typeface="Calibri  "/>
                        </a:rPr>
                        <a:t>55.70</a:t>
                      </a: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C97D"/>
                    </a:solidFill>
                  </a:tcPr>
                </a:tc>
                <a:tc>
                  <a:txBody>
                    <a:bodyPr/>
                    <a:lstStyle/>
                    <a:p>
                      <a:pPr algn="r" fontAlgn="b"/>
                      <a:r>
                        <a:rPr lang="en-US" sz="600" b="0" i="0" u="none" strike="noStrike">
                          <a:solidFill>
                            <a:srgbClr val="000000"/>
                          </a:solidFill>
                          <a:effectLst/>
                          <a:latin typeface="Calibri  "/>
                        </a:rPr>
                        <a:t>166.18</a:t>
                      </a: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680"/>
                    </a:solidFill>
                  </a:tcPr>
                </a:tc>
                <a:tc>
                  <a:txBody>
                    <a:bodyPr/>
                    <a:lstStyle/>
                    <a:p>
                      <a:pPr algn="r" fontAlgn="b"/>
                      <a:r>
                        <a:rPr lang="en-US" sz="600" b="0" i="0" u="none" strike="noStrike">
                          <a:solidFill>
                            <a:srgbClr val="000000"/>
                          </a:solidFill>
                          <a:effectLst/>
                          <a:latin typeface="Calibri  "/>
                        </a:rPr>
                        <a:t>340.26</a:t>
                      </a: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6A6C"/>
                    </a:solidFill>
                  </a:tcPr>
                </a:tc>
                <a:tc>
                  <a:txBody>
                    <a:bodyPr/>
                    <a:lstStyle/>
                    <a:p>
                      <a:pPr algn="r" fontAlgn="b"/>
                      <a:r>
                        <a:rPr lang="en-US" sz="600" b="0" i="0" u="none" strike="noStrike">
                          <a:solidFill>
                            <a:srgbClr val="000000"/>
                          </a:solidFill>
                          <a:effectLst/>
                          <a:latin typeface="Calibri  "/>
                        </a:rPr>
                        <a:t>174.83</a:t>
                      </a: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07F"/>
                    </a:solidFill>
                  </a:tcPr>
                </a:tc>
                <a:tc>
                  <a:txBody>
                    <a:bodyPr/>
                    <a:lstStyle/>
                    <a:p>
                      <a:pPr algn="r" fontAlgn="b"/>
                      <a:r>
                        <a:rPr lang="en-US" sz="600" b="0" i="0" u="none" strike="noStrike">
                          <a:solidFill>
                            <a:srgbClr val="000000"/>
                          </a:solidFill>
                          <a:effectLst/>
                          <a:latin typeface="Calibri  "/>
                        </a:rPr>
                        <a:t>193.91</a:t>
                      </a: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C57D"/>
                    </a:solidFill>
                  </a:tcPr>
                </a:tc>
                <a:tc>
                  <a:txBody>
                    <a:bodyPr/>
                    <a:lstStyle/>
                    <a:p>
                      <a:pPr algn="r" fontAlgn="b"/>
                      <a:r>
                        <a:rPr lang="en-US" sz="600" b="0" i="0" u="none" strike="noStrike">
                          <a:solidFill>
                            <a:srgbClr val="000000"/>
                          </a:solidFill>
                          <a:effectLst/>
                          <a:latin typeface="Calibri  "/>
                        </a:rPr>
                        <a:t>194.62</a:t>
                      </a: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C47D"/>
                    </a:solidFill>
                  </a:tcPr>
                </a:tc>
                <a:tc>
                  <a:txBody>
                    <a:bodyPr/>
                    <a:lstStyle/>
                    <a:p>
                      <a:pPr algn="r" fontAlgn="b"/>
                      <a:r>
                        <a:rPr lang="en-US" sz="600" b="0" i="0" u="none" strike="noStrike">
                          <a:solidFill>
                            <a:srgbClr val="000000"/>
                          </a:solidFill>
                          <a:effectLst/>
                          <a:latin typeface="Calibri  "/>
                        </a:rPr>
                        <a:t>36.16</a:t>
                      </a: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EC17B"/>
                    </a:solidFill>
                  </a:tcPr>
                </a:tc>
                <a:tc>
                  <a:txBody>
                    <a:bodyPr/>
                    <a:lstStyle/>
                    <a:p>
                      <a:pPr algn="r" fontAlgn="b"/>
                      <a:r>
                        <a:rPr lang="en-US" sz="600" b="0" i="0" u="none" strike="noStrike">
                          <a:solidFill>
                            <a:srgbClr val="000000"/>
                          </a:solidFill>
                          <a:effectLst/>
                          <a:latin typeface="Calibri  "/>
                        </a:rPr>
                        <a:t>73.36</a:t>
                      </a: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7D17E"/>
                    </a:solidFill>
                  </a:tcPr>
                </a:tc>
                <a:tc>
                  <a:txBody>
                    <a:bodyPr/>
                    <a:lstStyle/>
                    <a:p>
                      <a:pPr algn="r" fontAlgn="b"/>
                      <a:r>
                        <a:rPr lang="en-US" sz="600" b="0" i="0" u="none" strike="noStrike">
                          <a:solidFill>
                            <a:srgbClr val="000000"/>
                          </a:solidFill>
                          <a:effectLst/>
                          <a:latin typeface="Calibri  "/>
                        </a:rPr>
                        <a:t>132.62</a:t>
                      </a: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600" b="0" i="0" u="none" strike="noStrike">
                          <a:solidFill>
                            <a:srgbClr val="000000"/>
                          </a:solidFill>
                          <a:effectLst/>
                          <a:latin typeface="Calibri  "/>
                        </a:rPr>
                        <a:t>51.21</a:t>
                      </a: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C87D"/>
                    </a:solidFill>
                  </a:tcPr>
                </a:tc>
                <a:tc>
                  <a:txBody>
                    <a:bodyPr/>
                    <a:lstStyle/>
                    <a:p>
                      <a:pPr algn="r" fontAlgn="b"/>
                      <a:r>
                        <a:rPr lang="en-US" sz="600" b="0" i="0" u="none" strike="noStrike">
                          <a:solidFill>
                            <a:srgbClr val="000000"/>
                          </a:solidFill>
                          <a:effectLst/>
                          <a:latin typeface="Calibri  "/>
                        </a:rPr>
                        <a:t>131.10</a:t>
                      </a: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600" b="0" i="0" u="none" strike="noStrike">
                          <a:solidFill>
                            <a:srgbClr val="000000"/>
                          </a:solidFill>
                          <a:effectLst/>
                          <a:latin typeface="Calibri  "/>
                        </a:rPr>
                        <a:t>208.02</a:t>
                      </a: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BC7B"/>
                    </a:solidFill>
                  </a:tcPr>
                </a:tc>
                <a:tc>
                  <a:txBody>
                    <a:bodyPr/>
                    <a:lstStyle/>
                    <a:p>
                      <a:pPr algn="r" fontAlgn="b"/>
                      <a:r>
                        <a:rPr lang="en-US" sz="600" b="0" i="0" u="none" strike="noStrike">
                          <a:solidFill>
                            <a:srgbClr val="000000"/>
                          </a:solidFill>
                          <a:effectLst/>
                          <a:latin typeface="Calibri  "/>
                        </a:rPr>
                        <a:t>341.59</a:t>
                      </a: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tc>
                  <a:txBody>
                    <a:bodyPr/>
                    <a:lstStyle/>
                    <a:p>
                      <a:pPr algn="r" fontAlgn="b"/>
                      <a:r>
                        <a:rPr lang="en-US" sz="600" b="0" i="0" u="none" strike="noStrike">
                          <a:solidFill>
                            <a:srgbClr val="000000"/>
                          </a:solidFill>
                          <a:effectLst/>
                          <a:latin typeface="Calibri  "/>
                        </a:rPr>
                        <a:t>309.12</a:t>
                      </a: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7E6F"/>
                    </a:solidFill>
                  </a:tcPr>
                </a:tc>
                <a:tc>
                  <a:txBody>
                    <a:bodyPr/>
                    <a:lstStyle/>
                    <a:p>
                      <a:pPr algn="r" fontAlgn="b"/>
                      <a:r>
                        <a:rPr lang="en-US" sz="600" b="0" i="0" u="none" strike="noStrike">
                          <a:solidFill>
                            <a:srgbClr val="000000"/>
                          </a:solidFill>
                          <a:effectLst/>
                          <a:latin typeface="Calibri  "/>
                        </a:rPr>
                        <a:t>119.42</a:t>
                      </a: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582"/>
                    </a:solidFill>
                  </a:tcPr>
                </a:tc>
                <a:tc>
                  <a:txBody>
                    <a:bodyPr/>
                    <a:lstStyle/>
                    <a:p>
                      <a:pPr algn="r" fontAlgn="b"/>
                      <a:r>
                        <a:rPr lang="en-US" sz="600" b="0" i="0" u="none" strike="noStrike">
                          <a:solidFill>
                            <a:srgbClr val="000000"/>
                          </a:solidFill>
                          <a:effectLst/>
                          <a:latin typeface="Calibri  "/>
                        </a:rPr>
                        <a:t>34.54</a:t>
                      </a:r>
                    </a:p>
                  </a:txBody>
                  <a:tcPr marL="3499" marR="3499" marT="349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CC07B"/>
                    </a:solidFill>
                  </a:tcPr>
                </a:tc>
                <a:tc>
                  <a:txBody>
                    <a:bodyPr/>
                    <a:lstStyle/>
                    <a:p>
                      <a:pPr algn="r" fontAlgn="b"/>
                      <a:r>
                        <a:rPr lang="en-US" sz="600" b="0" i="0" u="none" strike="noStrike">
                          <a:solidFill>
                            <a:srgbClr val="000000"/>
                          </a:solidFill>
                          <a:effectLst/>
                          <a:latin typeface="Calibri  "/>
                        </a:rPr>
                        <a:t>80.10</a:t>
                      </a:r>
                    </a:p>
                  </a:txBody>
                  <a:tcPr marL="3499" marR="3499" marT="349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D47F"/>
                    </a:solidFill>
                  </a:tcPr>
                </a:tc>
                <a:tc>
                  <a:txBody>
                    <a:bodyPr/>
                    <a:lstStyle/>
                    <a:p>
                      <a:pPr algn="r" fontAlgn="b"/>
                      <a:r>
                        <a:rPr lang="en-US" sz="600" b="0" i="0" u="none" strike="noStrike">
                          <a:solidFill>
                            <a:srgbClr val="000000"/>
                          </a:solidFill>
                          <a:effectLst/>
                          <a:latin typeface="Calibri  "/>
                        </a:rPr>
                        <a:t>108.50</a:t>
                      </a: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182"/>
                    </a:solidFill>
                  </a:tcPr>
                </a:tc>
                <a:tc>
                  <a:txBody>
                    <a:bodyPr/>
                    <a:lstStyle/>
                    <a:p>
                      <a:pPr algn="r" fontAlgn="b"/>
                      <a:r>
                        <a:rPr lang="en-US" sz="600" b="0" i="0" u="none" strike="noStrike">
                          <a:solidFill>
                            <a:srgbClr val="000000"/>
                          </a:solidFill>
                          <a:effectLst/>
                          <a:latin typeface="Calibri  "/>
                        </a:rPr>
                        <a:t>126.51</a:t>
                      </a: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E883"/>
                    </a:solidFill>
                  </a:tcPr>
                </a:tc>
                <a:tc>
                  <a:txBody>
                    <a:bodyPr/>
                    <a:lstStyle/>
                    <a:p>
                      <a:pPr algn="r" fontAlgn="b"/>
                      <a:r>
                        <a:rPr lang="en-US" sz="600" b="0" i="0" u="none" strike="noStrike">
                          <a:solidFill>
                            <a:srgbClr val="000000"/>
                          </a:solidFill>
                          <a:effectLst/>
                          <a:latin typeface="Calibri  "/>
                        </a:rPr>
                        <a:t>129.88</a:t>
                      </a: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83"/>
                    </a:solidFill>
                  </a:tcPr>
                </a:tc>
                <a:tc>
                  <a:txBody>
                    <a:bodyPr/>
                    <a:lstStyle/>
                    <a:p>
                      <a:pPr algn="r" fontAlgn="b"/>
                      <a:r>
                        <a:rPr lang="en-US" sz="600" b="0" i="0" u="none" strike="noStrike">
                          <a:solidFill>
                            <a:srgbClr val="000000"/>
                          </a:solidFill>
                          <a:effectLst/>
                          <a:latin typeface="Calibri  "/>
                        </a:rPr>
                        <a:t>286.07</a:t>
                      </a: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8C72"/>
                    </a:solidFill>
                  </a:tcPr>
                </a:tc>
                <a:tc>
                  <a:txBody>
                    <a:bodyPr/>
                    <a:lstStyle/>
                    <a:p>
                      <a:pPr algn="r" fontAlgn="b"/>
                      <a:r>
                        <a:rPr lang="en-US" sz="600" b="0" i="0" u="none" strike="noStrike">
                          <a:solidFill>
                            <a:srgbClr val="000000"/>
                          </a:solidFill>
                          <a:effectLst/>
                          <a:latin typeface="Calibri  "/>
                        </a:rPr>
                        <a:t>254.21</a:t>
                      </a: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9F76"/>
                    </a:solidFill>
                  </a:tcPr>
                </a:tc>
                <a:tc>
                  <a:txBody>
                    <a:bodyPr/>
                    <a:lstStyle/>
                    <a:p>
                      <a:pPr algn="r" fontAlgn="b"/>
                      <a:r>
                        <a:rPr lang="en-US" sz="600" b="0" i="0" u="none" strike="noStrike" dirty="0">
                          <a:solidFill>
                            <a:srgbClr val="000000"/>
                          </a:solidFill>
                          <a:effectLst/>
                          <a:latin typeface="Calibri  "/>
                        </a:rPr>
                        <a:t>122.18</a:t>
                      </a:r>
                    </a:p>
                  </a:txBody>
                  <a:tcPr marL="3499" marR="3499" marT="3499"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E783"/>
                    </a:solidFill>
                  </a:tcPr>
                </a:tc>
              </a:tr>
            </a:tbl>
          </a:graphicData>
        </a:graphic>
      </p:graphicFrame>
      <p:sp>
        <p:nvSpPr>
          <p:cNvPr id="7" name="TextBox 6"/>
          <p:cNvSpPr txBox="1"/>
          <p:nvPr/>
        </p:nvSpPr>
        <p:spPr>
          <a:xfrm>
            <a:off x="533400" y="5476009"/>
            <a:ext cx="344966" cy="584775"/>
          </a:xfrm>
          <a:prstGeom prst="rect">
            <a:avLst/>
          </a:prstGeom>
          <a:noFill/>
        </p:spPr>
        <p:txBody>
          <a:bodyPr wrap="none" rtlCol="0">
            <a:spAutoFit/>
          </a:bodyPr>
          <a:lstStyle/>
          <a:p>
            <a:r>
              <a:rPr lang="en-US" sz="3200" dirty="0" smtClean="0"/>
              <a:t>*</a:t>
            </a:r>
            <a:endParaRPr lang="en-US" sz="3200" dirty="0"/>
          </a:p>
        </p:txBody>
      </p:sp>
      <p:sp>
        <p:nvSpPr>
          <p:cNvPr id="8" name="TextBox 7"/>
          <p:cNvSpPr txBox="1"/>
          <p:nvPr/>
        </p:nvSpPr>
        <p:spPr>
          <a:xfrm>
            <a:off x="1765867" y="5453390"/>
            <a:ext cx="344966" cy="584775"/>
          </a:xfrm>
          <a:prstGeom prst="rect">
            <a:avLst/>
          </a:prstGeom>
          <a:noFill/>
        </p:spPr>
        <p:txBody>
          <a:bodyPr wrap="none" rtlCol="0">
            <a:spAutoFit/>
          </a:bodyPr>
          <a:lstStyle/>
          <a:p>
            <a:r>
              <a:rPr lang="en-US" sz="3200" dirty="0" smtClean="0"/>
              <a:t>*</a:t>
            </a:r>
            <a:endParaRPr lang="en-US" sz="3200" dirty="0"/>
          </a:p>
        </p:txBody>
      </p:sp>
      <p:sp>
        <p:nvSpPr>
          <p:cNvPr id="9" name="TextBox 8"/>
          <p:cNvSpPr txBox="1"/>
          <p:nvPr/>
        </p:nvSpPr>
        <p:spPr>
          <a:xfrm>
            <a:off x="6858000" y="5465618"/>
            <a:ext cx="344966" cy="584775"/>
          </a:xfrm>
          <a:prstGeom prst="rect">
            <a:avLst/>
          </a:prstGeom>
          <a:noFill/>
        </p:spPr>
        <p:txBody>
          <a:bodyPr wrap="none" rtlCol="0">
            <a:spAutoFit/>
          </a:bodyPr>
          <a:lstStyle/>
          <a:p>
            <a:r>
              <a:rPr lang="en-US" sz="3200" dirty="0" smtClean="0"/>
              <a:t>*</a:t>
            </a:r>
            <a:endParaRPr lang="en-US" sz="3200" dirty="0"/>
          </a:p>
        </p:txBody>
      </p:sp>
      <p:sp>
        <p:nvSpPr>
          <p:cNvPr id="10" name="TextBox 9"/>
          <p:cNvSpPr txBox="1"/>
          <p:nvPr/>
        </p:nvSpPr>
        <p:spPr>
          <a:xfrm>
            <a:off x="3781426" y="5452456"/>
            <a:ext cx="344966" cy="584775"/>
          </a:xfrm>
          <a:prstGeom prst="rect">
            <a:avLst/>
          </a:prstGeom>
          <a:noFill/>
        </p:spPr>
        <p:txBody>
          <a:bodyPr wrap="none" rtlCol="0">
            <a:spAutoFit/>
          </a:bodyPr>
          <a:lstStyle/>
          <a:p>
            <a:r>
              <a:rPr lang="en-US" sz="3200" dirty="0" smtClean="0"/>
              <a:t>*</a:t>
            </a:r>
            <a:endParaRPr lang="en-US" sz="3200" dirty="0"/>
          </a:p>
        </p:txBody>
      </p:sp>
      <p:sp>
        <p:nvSpPr>
          <p:cNvPr id="11" name="TextBox 10"/>
          <p:cNvSpPr txBox="1"/>
          <p:nvPr/>
        </p:nvSpPr>
        <p:spPr>
          <a:xfrm>
            <a:off x="4751941" y="5451819"/>
            <a:ext cx="344966" cy="584775"/>
          </a:xfrm>
          <a:prstGeom prst="rect">
            <a:avLst/>
          </a:prstGeom>
          <a:noFill/>
        </p:spPr>
        <p:txBody>
          <a:bodyPr wrap="none" rtlCol="0">
            <a:spAutoFit/>
          </a:bodyPr>
          <a:lstStyle/>
          <a:p>
            <a:r>
              <a:rPr lang="en-US" sz="3200" dirty="0" smtClean="0"/>
              <a:t>*</a:t>
            </a:r>
            <a:endParaRPr lang="en-US" sz="3200" dirty="0"/>
          </a:p>
        </p:txBody>
      </p:sp>
      <p:sp>
        <p:nvSpPr>
          <p:cNvPr id="12" name="TextBox 11"/>
          <p:cNvSpPr txBox="1"/>
          <p:nvPr/>
        </p:nvSpPr>
        <p:spPr>
          <a:xfrm>
            <a:off x="381000" y="5851236"/>
            <a:ext cx="1511952" cy="646331"/>
          </a:xfrm>
          <a:prstGeom prst="rect">
            <a:avLst/>
          </a:prstGeom>
          <a:noFill/>
        </p:spPr>
        <p:txBody>
          <a:bodyPr wrap="none" rtlCol="0">
            <a:spAutoFit/>
          </a:bodyPr>
          <a:lstStyle/>
          <a:p>
            <a:r>
              <a:rPr lang="en-US" dirty="0" smtClean="0">
                <a:solidFill>
                  <a:srgbClr val="00B050"/>
                </a:solidFill>
              </a:rPr>
              <a:t>Green</a:t>
            </a:r>
            <a:r>
              <a:rPr lang="en-US" dirty="0" smtClean="0"/>
              <a:t> = Low</a:t>
            </a:r>
          </a:p>
          <a:p>
            <a:r>
              <a:rPr lang="en-US" dirty="0" smtClean="0">
                <a:solidFill>
                  <a:srgbClr val="FF0000"/>
                </a:solidFill>
              </a:rPr>
              <a:t>Red</a:t>
            </a:r>
            <a:r>
              <a:rPr lang="en-US" dirty="0" smtClean="0"/>
              <a:t> = High</a:t>
            </a:r>
            <a:endParaRPr lang="en-US" dirty="0"/>
          </a:p>
        </p:txBody>
      </p:sp>
      <p:sp>
        <p:nvSpPr>
          <p:cNvPr id="14" name="TextBox 13"/>
          <p:cNvSpPr txBox="1"/>
          <p:nvPr/>
        </p:nvSpPr>
        <p:spPr>
          <a:xfrm>
            <a:off x="7447936" y="10291"/>
            <a:ext cx="1537600" cy="246221"/>
          </a:xfrm>
          <a:prstGeom prst="rect">
            <a:avLst/>
          </a:prstGeom>
          <a:noFill/>
        </p:spPr>
        <p:txBody>
          <a:bodyPr wrap="none" rtlCol="0">
            <a:spAutoFit/>
          </a:bodyPr>
          <a:lstStyle/>
          <a:p>
            <a:r>
              <a:rPr lang="en-US" sz="1000" dirty="0" smtClean="0"/>
              <a:t>COMPANY CONFIDENTIAL</a:t>
            </a:r>
            <a:endParaRPr lang="en-US" sz="1000" dirty="0"/>
          </a:p>
        </p:txBody>
      </p:sp>
    </p:spTree>
    <p:extLst>
      <p:ext uri="{BB962C8B-B14F-4D97-AF65-F5344CB8AC3E}">
        <p14:creationId xmlns:p14="http://schemas.microsoft.com/office/powerpoint/2010/main" val="5466800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2024" y="6281928"/>
            <a:ext cx="8833104" cy="484632"/>
          </a:xfrm>
          <a:prstGeom prst="rect">
            <a:avLst/>
          </a:prstGeom>
          <a:solidFill>
            <a:schemeClr val="bg1"/>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dirty="0" smtClean="0">
              <a:solidFill>
                <a:schemeClr val="lt1"/>
              </a:solidFill>
            </a:endParaRPr>
          </a:p>
        </p:txBody>
      </p:sp>
      <p:sp>
        <p:nvSpPr>
          <p:cNvPr id="2" name="Title 1"/>
          <p:cNvSpPr>
            <a:spLocks noGrp="1"/>
          </p:cNvSpPr>
          <p:nvPr>
            <p:ph type="title"/>
          </p:nvPr>
        </p:nvSpPr>
        <p:spPr>
          <a:xfrm>
            <a:off x="1676400" y="246888"/>
            <a:ext cx="7010400" cy="1088136"/>
          </a:xfrm>
        </p:spPr>
        <p:txBody>
          <a:bodyPr>
            <a:normAutofit/>
          </a:bodyPr>
          <a:lstStyle/>
          <a:p>
            <a:r>
              <a:rPr lang="en-US" sz="2800" dirty="0" smtClean="0"/>
              <a:t>27 Parameter representative spillover values</a:t>
            </a:r>
            <a:endParaRPr lang="en-US" sz="2800" dirty="0"/>
          </a:p>
        </p:txBody>
      </p:sp>
      <p:graphicFrame>
        <p:nvGraphicFramePr>
          <p:cNvPr id="6" name="Table 5"/>
          <p:cNvGraphicFramePr>
            <a:graphicFrameLocks noGrp="1"/>
          </p:cNvGraphicFramePr>
          <p:nvPr>
            <p:extLst/>
          </p:nvPr>
        </p:nvGraphicFramePr>
        <p:xfrm>
          <a:off x="4921002" y="990600"/>
          <a:ext cx="2184286" cy="5666490"/>
        </p:xfrm>
        <a:graphic>
          <a:graphicData uri="http://schemas.openxmlformats.org/drawingml/2006/table">
            <a:tbl>
              <a:tblPr/>
              <a:tblGrid>
                <a:gridCol w="1390000"/>
                <a:gridCol w="794286"/>
              </a:tblGrid>
              <a:tr h="187599">
                <a:tc>
                  <a:txBody>
                    <a:bodyPr/>
                    <a:lstStyle/>
                    <a:p>
                      <a:pPr algn="l" fontAlgn="b"/>
                      <a:r>
                        <a:rPr lang="en-US" sz="1200" b="0" i="0" u="none" strike="noStrike">
                          <a:solidFill>
                            <a:srgbClr val="000000"/>
                          </a:solidFill>
                          <a:effectLst/>
                          <a:latin typeface="Calibri  "/>
                        </a:rPr>
                        <a:t> </a:t>
                      </a:r>
                    </a:p>
                  </a:txBody>
                  <a:tcPr marL="6003" marR="6003" marT="6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
                        </a:rPr>
                        <a:t>BV421</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383">
                <a:tc>
                  <a:txBody>
                    <a:bodyPr/>
                    <a:lstStyle/>
                    <a:p>
                      <a:pPr algn="l" fontAlgn="b"/>
                      <a:r>
                        <a:rPr lang="en-US" sz="1200" b="0" i="0" u="none" strike="noStrike">
                          <a:solidFill>
                            <a:srgbClr val="000000"/>
                          </a:solidFill>
                          <a:effectLst/>
                          <a:latin typeface="Calibri  "/>
                        </a:rPr>
                        <a:t>BB515</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0.01</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8BF7B"/>
                    </a:solidFill>
                  </a:tcPr>
                </a:tc>
              </a:tr>
              <a:tr h="180383">
                <a:tc>
                  <a:txBody>
                    <a:bodyPr/>
                    <a:lstStyle/>
                    <a:p>
                      <a:pPr algn="l" fontAlgn="b"/>
                      <a:r>
                        <a:rPr lang="en-US" sz="1200" b="0" i="0" u="none" strike="noStrike">
                          <a:solidFill>
                            <a:srgbClr val="000000"/>
                          </a:solidFill>
                          <a:effectLst/>
                          <a:latin typeface="Calibri  "/>
                        </a:rPr>
                        <a:t>BB630-P</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0.01</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BF7B"/>
                    </a:solidFill>
                  </a:tcPr>
                </a:tc>
              </a:tr>
              <a:tr h="180383">
                <a:tc>
                  <a:txBody>
                    <a:bodyPr/>
                    <a:lstStyle/>
                    <a:p>
                      <a:pPr algn="l" fontAlgn="b"/>
                      <a:r>
                        <a:rPr lang="en-US" sz="1200" b="0" i="0" u="none" strike="noStrike">
                          <a:solidFill>
                            <a:srgbClr val="000000"/>
                          </a:solidFill>
                          <a:effectLst/>
                          <a:latin typeface="Calibri  "/>
                        </a:rPr>
                        <a:t>BB700</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0.00</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r>
              <a:tr h="180383">
                <a:tc>
                  <a:txBody>
                    <a:bodyPr/>
                    <a:lstStyle/>
                    <a:p>
                      <a:pPr algn="l" fontAlgn="b"/>
                      <a:r>
                        <a:rPr lang="en-US" sz="1200" b="0" i="0" u="none" strike="noStrike">
                          <a:solidFill>
                            <a:srgbClr val="000000"/>
                          </a:solidFill>
                          <a:effectLst/>
                          <a:latin typeface="Calibri  "/>
                        </a:rPr>
                        <a:t>BB790-P</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0.00</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r>
              <a:tr h="180383">
                <a:tc>
                  <a:txBody>
                    <a:bodyPr/>
                    <a:lstStyle/>
                    <a:p>
                      <a:pPr algn="l" fontAlgn="b"/>
                      <a:r>
                        <a:rPr lang="en-US" sz="1200" b="0" i="0" u="none" strike="noStrike">
                          <a:solidFill>
                            <a:srgbClr val="000000"/>
                          </a:solidFill>
                          <a:effectLst/>
                          <a:latin typeface="Calibri  "/>
                        </a:rPr>
                        <a:t>BUV395</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0.01</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CC07B"/>
                    </a:solidFill>
                  </a:tcPr>
                </a:tc>
              </a:tr>
              <a:tr h="180383">
                <a:tc>
                  <a:txBody>
                    <a:bodyPr/>
                    <a:lstStyle/>
                    <a:p>
                      <a:pPr algn="l" fontAlgn="b"/>
                      <a:r>
                        <a:rPr lang="en-US" sz="1200" b="0" i="0" u="none" strike="noStrike">
                          <a:solidFill>
                            <a:srgbClr val="000000"/>
                          </a:solidFill>
                          <a:effectLst/>
                          <a:latin typeface="Calibri  "/>
                        </a:rPr>
                        <a:t>BUV496</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11.80</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C82"/>
                    </a:solidFill>
                  </a:tcPr>
                </a:tc>
              </a:tr>
              <a:tr h="180383">
                <a:tc>
                  <a:txBody>
                    <a:bodyPr/>
                    <a:lstStyle/>
                    <a:p>
                      <a:pPr algn="l" fontAlgn="b"/>
                      <a:r>
                        <a:rPr lang="en-US" sz="1200" b="0" i="0" u="none" strike="noStrike">
                          <a:solidFill>
                            <a:srgbClr val="000000"/>
                          </a:solidFill>
                          <a:effectLst/>
                          <a:latin typeface="Calibri  "/>
                        </a:rPr>
                        <a:t>BUV563</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0.11</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D57F"/>
                    </a:solidFill>
                  </a:tcPr>
                </a:tc>
              </a:tr>
              <a:tr h="180383">
                <a:tc>
                  <a:txBody>
                    <a:bodyPr/>
                    <a:lstStyle/>
                    <a:p>
                      <a:pPr algn="l" fontAlgn="b"/>
                      <a:r>
                        <a:rPr lang="en-US" sz="1200" b="0" i="0" u="none" strike="noStrike">
                          <a:solidFill>
                            <a:srgbClr val="000000"/>
                          </a:solidFill>
                          <a:effectLst/>
                          <a:latin typeface="Calibri  "/>
                        </a:rPr>
                        <a:t>BUV615-P</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0.03</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C57C"/>
                    </a:solidFill>
                  </a:tcPr>
                </a:tc>
              </a:tr>
              <a:tr h="180383">
                <a:tc>
                  <a:txBody>
                    <a:bodyPr/>
                    <a:lstStyle/>
                    <a:p>
                      <a:pPr algn="l" fontAlgn="b"/>
                      <a:r>
                        <a:rPr lang="en-US" sz="1200" b="0" i="0" u="none" strike="noStrike">
                          <a:solidFill>
                            <a:srgbClr val="000000"/>
                          </a:solidFill>
                          <a:effectLst/>
                          <a:latin typeface="Calibri  "/>
                        </a:rPr>
                        <a:t>BUV661</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0.01</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AC07B"/>
                    </a:solidFill>
                  </a:tcPr>
                </a:tc>
              </a:tr>
              <a:tr h="180383">
                <a:tc>
                  <a:txBody>
                    <a:bodyPr/>
                    <a:lstStyle/>
                    <a:p>
                      <a:pPr algn="l" fontAlgn="b"/>
                      <a:r>
                        <a:rPr lang="en-US" sz="1200" b="0" i="0" u="none" strike="noStrike">
                          <a:solidFill>
                            <a:srgbClr val="000000"/>
                          </a:solidFill>
                          <a:effectLst/>
                          <a:latin typeface="Calibri  "/>
                        </a:rPr>
                        <a:t>BUV737</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0.00</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r>
              <a:tr h="180383">
                <a:tc>
                  <a:txBody>
                    <a:bodyPr/>
                    <a:lstStyle/>
                    <a:p>
                      <a:pPr algn="l" fontAlgn="b"/>
                      <a:r>
                        <a:rPr lang="en-US" sz="1200" b="0" i="0" u="none" strike="noStrike">
                          <a:solidFill>
                            <a:srgbClr val="000000"/>
                          </a:solidFill>
                          <a:effectLst/>
                          <a:latin typeface="Calibri  "/>
                        </a:rPr>
                        <a:t>BUV805</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0.00</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r>
              <a:tr h="180383">
                <a:tc>
                  <a:txBody>
                    <a:bodyPr/>
                    <a:lstStyle/>
                    <a:p>
                      <a:pPr algn="l" fontAlgn="b"/>
                      <a:r>
                        <a:rPr lang="en-US" sz="1200" b="0" i="0" u="none" strike="noStrike">
                          <a:solidFill>
                            <a:srgbClr val="000000"/>
                          </a:solidFill>
                          <a:effectLst/>
                          <a:latin typeface="Calibri  "/>
                        </a:rPr>
                        <a:t>APC</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0.00</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r>
              <a:tr h="180383">
                <a:tc>
                  <a:txBody>
                    <a:bodyPr/>
                    <a:lstStyle/>
                    <a:p>
                      <a:pPr algn="l" fontAlgn="b"/>
                      <a:r>
                        <a:rPr lang="en-US" sz="1200" b="0" i="0" u="none" strike="noStrike">
                          <a:solidFill>
                            <a:srgbClr val="000000"/>
                          </a:solidFill>
                          <a:effectLst/>
                          <a:latin typeface="Calibri  "/>
                        </a:rPr>
                        <a:t>APC-R700</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0.00</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r>
              <a:tr h="180383">
                <a:tc>
                  <a:txBody>
                    <a:bodyPr/>
                    <a:lstStyle/>
                    <a:p>
                      <a:pPr algn="l" fontAlgn="b"/>
                      <a:r>
                        <a:rPr lang="en-US" sz="1200" b="0" i="0" u="none" strike="noStrike">
                          <a:solidFill>
                            <a:srgbClr val="000000"/>
                          </a:solidFill>
                          <a:effectLst/>
                          <a:latin typeface="Calibri  "/>
                        </a:rPr>
                        <a:t>APC-H7</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0.00</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r>
              <a:tr h="180383">
                <a:tc>
                  <a:txBody>
                    <a:bodyPr/>
                    <a:lstStyle/>
                    <a:p>
                      <a:pPr algn="l" fontAlgn="b"/>
                      <a:r>
                        <a:rPr lang="en-US" sz="1200" b="0" i="0" u="none" strike="noStrike">
                          <a:solidFill>
                            <a:srgbClr val="000000"/>
                          </a:solidFill>
                          <a:effectLst/>
                          <a:latin typeface="Calibri  "/>
                        </a:rPr>
                        <a:t>BYG584-P</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0.00</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r>
              <a:tr h="180383">
                <a:tc>
                  <a:txBody>
                    <a:bodyPr/>
                    <a:lstStyle/>
                    <a:p>
                      <a:pPr algn="l" fontAlgn="b"/>
                      <a:r>
                        <a:rPr lang="en-US" sz="1200" b="0" i="0" u="none" strike="noStrike">
                          <a:solidFill>
                            <a:srgbClr val="000000"/>
                          </a:solidFill>
                          <a:effectLst/>
                          <a:latin typeface="Calibri  "/>
                        </a:rPr>
                        <a:t>PE-CF594</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0.00</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r>
              <a:tr h="180383">
                <a:tc>
                  <a:txBody>
                    <a:bodyPr/>
                    <a:lstStyle/>
                    <a:p>
                      <a:pPr algn="l" fontAlgn="b"/>
                      <a:r>
                        <a:rPr lang="en-US" sz="1200" b="0" i="0" u="none" strike="noStrike">
                          <a:solidFill>
                            <a:srgbClr val="000000"/>
                          </a:solidFill>
                          <a:effectLst/>
                          <a:latin typeface="Calibri  "/>
                        </a:rPr>
                        <a:t>PE-Cy5</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0.00</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r>
              <a:tr h="180383">
                <a:tc>
                  <a:txBody>
                    <a:bodyPr/>
                    <a:lstStyle/>
                    <a:p>
                      <a:pPr algn="l" fontAlgn="b"/>
                      <a:r>
                        <a:rPr lang="en-US" sz="1200" b="0" i="0" u="none" strike="noStrike">
                          <a:solidFill>
                            <a:srgbClr val="000000"/>
                          </a:solidFill>
                          <a:effectLst/>
                          <a:latin typeface="Calibri  "/>
                        </a:rPr>
                        <a:t>PE-Cy5-5</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0.00</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r>
              <a:tr h="180383">
                <a:tc>
                  <a:txBody>
                    <a:bodyPr/>
                    <a:lstStyle/>
                    <a:p>
                      <a:pPr algn="l" fontAlgn="b"/>
                      <a:r>
                        <a:rPr lang="en-US" sz="1200" b="0" i="0" u="none" strike="noStrike">
                          <a:solidFill>
                            <a:srgbClr val="000000"/>
                          </a:solidFill>
                          <a:effectLst/>
                          <a:latin typeface="Calibri  "/>
                        </a:rPr>
                        <a:t>PE-Cy7</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0.01</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BF7B"/>
                    </a:solidFill>
                  </a:tcPr>
                </a:tc>
              </a:tr>
              <a:tr h="180383">
                <a:tc>
                  <a:txBody>
                    <a:bodyPr/>
                    <a:lstStyle/>
                    <a:p>
                      <a:pPr algn="l" fontAlgn="b"/>
                      <a:r>
                        <a:rPr lang="en-US" sz="1200" b="0" i="0" u="none" strike="noStrike">
                          <a:solidFill>
                            <a:srgbClr val="000000"/>
                          </a:solidFill>
                          <a:effectLst/>
                          <a:latin typeface="Calibri  "/>
                        </a:rPr>
                        <a:t>BV421</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
                        </a:rPr>
                        <a:t> </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383">
                <a:tc>
                  <a:txBody>
                    <a:bodyPr/>
                    <a:lstStyle/>
                    <a:p>
                      <a:pPr algn="l" fontAlgn="b"/>
                      <a:r>
                        <a:rPr lang="en-US" sz="1200" b="0" i="0" u="none" strike="noStrike">
                          <a:solidFill>
                            <a:srgbClr val="000000"/>
                          </a:solidFill>
                          <a:effectLst/>
                          <a:latin typeface="Calibri  "/>
                        </a:rPr>
                        <a:t>BV480</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20.38</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17F"/>
                    </a:solidFill>
                  </a:tcPr>
                </a:tc>
              </a:tr>
              <a:tr h="180383">
                <a:tc>
                  <a:txBody>
                    <a:bodyPr/>
                    <a:lstStyle/>
                    <a:p>
                      <a:pPr algn="l" fontAlgn="b"/>
                      <a:r>
                        <a:rPr lang="en-US" sz="1200" b="0" i="0" u="none" strike="noStrike">
                          <a:solidFill>
                            <a:srgbClr val="000000"/>
                          </a:solidFill>
                          <a:effectLst/>
                          <a:latin typeface="Calibri  "/>
                        </a:rPr>
                        <a:t>BV570</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1.61</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r>
              <a:tr h="180383">
                <a:tc>
                  <a:txBody>
                    <a:bodyPr/>
                    <a:lstStyle/>
                    <a:p>
                      <a:pPr algn="l" fontAlgn="b"/>
                      <a:r>
                        <a:rPr lang="en-US" sz="1200" b="0" i="0" u="none" strike="noStrike">
                          <a:solidFill>
                            <a:srgbClr val="000000"/>
                          </a:solidFill>
                          <a:effectLst/>
                          <a:latin typeface="Calibri  "/>
                        </a:rPr>
                        <a:t>BV605</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0.42</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r>
              <a:tr h="180383">
                <a:tc>
                  <a:txBody>
                    <a:bodyPr/>
                    <a:lstStyle/>
                    <a:p>
                      <a:pPr algn="l" fontAlgn="b"/>
                      <a:r>
                        <a:rPr lang="en-US" sz="1200" b="0" i="0" u="none" strike="noStrike">
                          <a:solidFill>
                            <a:srgbClr val="000000"/>
                          </a:solidFill>
                          <a:effectLst/>
                          <a:latin typeface="Calibri  "/>
                        </a:rPr>
                        <a:t>BV650</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0.02</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27B"/>
                    </a:solidFill>
                  </a:tcPr>
                </a:tc>
              </a:tr>
              <a:tr h="180383">
                <a:tc>
                  <a:txBody>
                    <a:bodyPr/>
                    <a:lstStyle/>
                    <a:p>
                      <a:pPr algn="l" fontAlgn="b"/>
                      <a:r>
                        <a:rPr lang="en-US" sz="1200" b="0" i="0" u="none" strike="noStrike">
                          <a:solidFill>
                            <a:srgbClr val="000000"/>
                          </a:solidFill>
                          <a:effectLst/>
                          <a:latin typeface="Calibri  "/>
                        </a:rPr>
                        <a:t>BV711</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0.03</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9C47C"/>
                    </a:solidFill>
                  </a:tcPr>
                </a:tc>
              </a:tr>
              <a:tr h="180383">
                <a:tc>
                  <a:txBody>
                    <a:bodyPr/>
                    <a:lstStyle/>
                    <a:p>
                      <a:pPr algn="l" fontAlgn="b"/>
                      <a:r>
                        <a:rPr lang="en-US" sz="1200" b="0" i="0" u="none" strike="noStrike">
                          <a:solidFill>
                            <a:srgbClr val="000000"/>
                          </a:solidFill>
                          <a:effectLst/>
                          <a:latin typeface="Calibri  "/>
                        </a:rPr>
                        <a:t>BV750-P</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0.04</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EC57C"/>
                    </a:solidFill>
                  </a:tcPr>
                </a:tc>
              </a:tr>
              <a:tr h="187599">
                <a:tc>
                  <a:txBody>
                    <a:bodyPr/>
                    <a:lstStyle/>
                    <a:p>
                      <a:pPr algn="l" fontAlgn="b"/>
                      <a:r>
                        <a:rPr lang="en-US" sz="1200" b="0" i="0" u="none" strike="noStrike">
                          <a:solidFill>
                            <a:srgbClr val="000000"/>
                          </a:solidFill>
                          <a:effectLst/>
                          <a:latin typeface="Calibri  "/>
                        </a:rPr>
                        <a:t>BV786</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0.03</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C37C"/>
                    </a:solidFill>
                  </a:tcPr>
                </a:tc>
              </a:tr>
              <a:tr h="187599">
                <a:tc>
                  <a:txBody>
                    <a:bodyPr/>
                    <a:lstStyle/>
                    <a:p>
                      <a:pPr algn="l" fontAlgn="b"/>
                      <a:endParaRPr lang="en-US" sz="1200" b="0" i="0" u="none" strike="noStrike">
                        <a:solidFill>
                          <a:srgbClr val="000000"/>
                        </a:solidFill>
                        <a:effectLst/>
                        <a:latin typeface="Calibri  "/>
                      </a:endParaRPr>
                    </a:p>
                  </a:txBody>
                  <a:tcPr marL="6003" marR="6003" marT="600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
                      </a:endParaRPr>
                    </a:p>
                  </a:txBody>
                  <a:tcPr marL="6003" marR="6003" marT="600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599">
                <a:tc>
                  <a:txBody>
                    <a:bodyPr/>
                    <a:lstStyle/>
                    <a:p>
                      <a:pPr algn="l" fontAlgn="b"/>
                      <a:r>
                        <a:rPr lang="en-US" sz="1200" b="0" i="0" u="none" strike="noStrike">
                          <a:solidFill>
                            <a:srgbClr val="000000"/>
                          </a:solidFill>
                          <a:effectLst/>
                          <a:latin typeface="Calibri  "/>
                        </a:rPr>
                        <a:t>Total Spillover</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
                        </a:rPr>
                        <a:t>34.54</a:t>
                      </a:r>
                    </a:p>
                  </a:txBody>
                  <a:tcPr marL="6003" marR="6003" marT="6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2C27B"/>
                    </a:solidFill>
                  </a:tcPr>
                </a:tc>
              </a:tr>
            </a:tbl>
          </a:graphicData>
        </a:graphic>
      </p:graphicFrame>
      <p:sp>
        <p:nvSpPr>
          <p:cNvPr id="7" name="TextBox 6"/>
          <p:cNvSpPr txBox="1"/>
          <p:nvPr/>
        </p:nvSpPr>
        <p:spPr>
          <a:xfrm>
            <a:off x="2025402" y="5582683"/>
            <a:ext cx="1511952" cy="646331"/>
          </a:xfrm>
          <a:prstGeom prst="rect">
            <a:avLst/>
          </a:prstGeom>
          <a:noFill/>
        </p:spPr>
        <p:txBody>
          <a:bodyPr wrap="none" rtlCol="0">
            <a:spAutoFit/>
          </a:bodyPr>
          <a:lstStyle/>
          <a:p>
            <a:r>
              <a:rPr lang="en-US" dirty="0" smtClean="0">
                <a:solidFill>
                  <a:srgbClr val="00B050"/>
                </a:solidFill>
              </a:rPr>
              <a:t>Green</a:t>
            </a:r>
            <a:r>
              <a:rPr lang="en-US" dirty="0" smtClean="0"/>
              <a:t> = Low</a:t>
            </a:r>
          </a:p>
          <a:p>
            <a:r>
              <a:rPr lang="en-US" dirty="0" smtClean="0">
                <a:solidFill>
                  <a:srgbClr val="FF0000"/>
                </a:solidFill>
              </a:rPr>
              <a:t>Red</a:t>
            </a:r>
            <a:r>
              <a:rPr lang="en-US" dirty="0" smtClean="0"/>
              <a:t> = High</a:t>
            </a:r>
            <a:endParaRPr lang="en-US" dirty="0"/>
          </a:p>
        </p:txBody>
      </p:sp>
      <p:sp>
        <p:nvSpPr>
          <p:cNvPr id="9" name="TextBox 8"/>
          <p:cNvSpPr txBox="1"/>
          <p:nvPr/>
        </p:nvSpPr>
        <p:spPr>
          <a:xfrm>
            <a:off x="7447936" y="10291"/>
            <a:ext cx="1537600" cy="246221"/>
          </a:xfrm>
          <a:prstGeom prst="rect">
            <a:avLst/>
          </a:prstGeom>
          <a:noFill/>
        </p:spPr>
        <p:txBody>
          <a:bodyPr wrap="none" rtlCol="0">
            <a:spAutoFit/>
          </a:bodyPr>
          <a:lstStyle/>
          <a:p>
            <a:r>
              <a:rPr lang="en-US" sz="1000" dirty="0" smtClean="0"/>
              <a:t>COMPANY CONFIDENTIAL</a:t>
            </a:r>
            <a:endParaRPr lang="en-US" sz="1000" dirty="0"/>
          </a:p>
        </p:txBody>
      </p:sp>
    </p:spTree>
    <p:extLst>
      <p:ext uri="{BB962C8B-B14F-4D97-AF65-F5344CB8AC3E}">
        <p14:creationId xmlns:p14="http://schemas.microsoft.com/office/powerpoint/2010/main" val="28181810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46888"/>
            <a:ext cx="7086600" cy="1088136"/>
          </a:xfrm>
        </p:spPr>
        <p:txBody>
          <a:bodyPr/>
          <a:lstStyle/>
          <a:p>
            <a:r>
              <a:rPr lang="en-US" dirty="0" smtClean="0"/>
              <a:t>BV421 </a:t>
            </a:r>
            <a:r>
              <a:rPr lang="en-US" dirty="0"/>
              <a:t>into all </a:t>
            </a:r>
            <a:r>
              <a:rPr lang="en-US" dirty="0" smtClean="0"/>
              <a:t>detectors</a:t>
            </a:r>
            <a:endParaRPr lang="en-US" dirty="0"/>
          </a:p>
        </p:txBody>
      </p:sp>
      <p:pic>
        <p:nvPicPr>
          <p:cNvPr id="6" name="Picture 5"/>
          <p:cNvPicPr>
            <a:picLocks noChangeAspect="1"/>
          </p:cNvPicPr>
          <p:nvPr/>
        </p:nvPicPr>
        <p:blipFill>
          <a:blip r:embed="rId2"/>
          <a:stretch>
            <a:fillRect/>
          </a:stretch>
        </p:blipFill>
        <p:spPr>
          <a:xfrm>
            <a:off x="6378672" y="3748158"/>
            <a:ext cx="2143125" cy="16573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5869" y="1600200"/>
            <a:ext cx="1064174" cy="82296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9732" y="1600200"/>
            <a:ext cx="1064174" cy="82296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3595" y="1600200"/>
            <a:ext cx="1064174" cy="82296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2494" y="1600200"/>
            <a:ext cx="1064174" cy="82296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38320" y="1600200"/>
            <a:ext cx="1064174" cy="822960"/>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6437" y="1600200"/>
            <a:ext cx="1064174" cy="822960"/>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5336" y="1600200"/>
            <a:ext cx="1064174" cy="822960"/>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654" y="2468534"/>
            <a:ext cx="1064174" cy="822960"/>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25686" y="2479003"/>
            <a:ext cx="1064174" cy="822960"/>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89860" y="2468534"/>
            <a:ext cx="1064174" cy="822960"/>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618656" y="2479003"/>
            <a:ext cx="1064174" cy="822960"/>
          </a:xfrm>
          <a:prstGeom prst="rect">
            <a:avLst/>
          </a:prstGeom>
        </p:spPr>
      </p:pic>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511626" y="2479003"/>
            <a:ext cx="1064174" cy="822960"/>
          </a:xfrm>
          <a:prstGeom prst="rect">
            <a:avLst/>
          </a:prstGeom>
        </p:spPr>
      </p:pic>
      <p:pic>
        <p:nvPicPr>
          <p:cNvPr id="19" name="Picture 1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434227" y="2482467"/>
            <a:ext cx="1064174" cy="822960"/>
          </a:xfrm>
          <a:prstGeom prst="rect">
            <a:avLst/>
          </a:prstGeom>
        </p:spPr>
      </p:pic>
      <p:pic>
        <p:nvPicPr>
          <p:cNvPr id="20" name="Picture 1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370053" y="2468534"/>
            <a:ext cx="1064174" cy="822960"/>
          </a:xfrm>
          <a:prstGeom prst="rect">
            <a:avLst/>
          </a:prstGeom>
        </p:spPr>
      </p:pic>
      <p:pic>
        <p:nvPicPr>
          <p:cNvPr id="21" name="Picture 2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704898" y="4206240"/>
            <a:ext cx="1064174" cy="822960"/>
          </a:xfrm>
          <a:prstGeom prst="rect">
            <a:avLst/>
          </a:prstGeom>
        </p:spPr>
      </p:pic>
      <p:pic>
        <p:nvPicPr>
          <p:cNvPr id="22" name="Picture 2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601703" y="4199313"/>
            <a:ext cx="1064174" cy="822960"/>
          </a:xfrm>
          <a:prstGeom prst="rect">
            <a:avLst/>
          </a:prstGeom>
        </p:spPr>
      </p:pic>
      <p:pic>
        <p:nvPicPr>
          <p:cNvPr id="23" name="Picture 2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498508" y="4199313"/>
            <a:ext cx="1064174" cy="822960"/>
          </a:xfrm>
          <a:prstGeom prst="rect">
            <a:avLst/>
          </a:prstGeom>
        </p:spPr>
      </p:pic>
      <p:pic>
        <p:nvPicPr>
          <p:cNvPr id="24" name="Picture 2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426946" y="4206240"/>
            <a:ext cx="1064174" cy="822960"/>
          </a:xfrm>
          <a:prstGeom prst="rect">
            <a:avLst/>
          </a:prstGeom>
        </p:spPr>
      </p:pic>
      <p:pic>
        <p:nvPicPr>
          <p:cNvPr id="25" name="Picture 2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55384" y="4206240"/>
            <a:ext cx="1064174" cy="822960"/>
          </a:xfrm>
          <a:prstGeom prst="rect">
            <a:avLst/>
          </a:prstGeom>
        </p:spPr>
      </p:pic>
      <p:pic>
        <p:nvPicPr>
          <p:cNvPr id="26" name="Picture 25"/>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593874" y="3336678"/>
            <a:ext cx="1064174" cy="822960"/>
          </a:xfrm>
          <a:prstGeom prst="rect">
            <a:avLst/>
          </a:prstGeom>
        </p:spPr>
      </p:pic>
      <p:pic>
        <p:nvPicPr>
          <p:cNvPr id="27" name="Picture 26"/>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522579" y="3336678"/>
            <a:ext cx="1064174" cy="822960"/>
          </a:xfrm>
          <a:prstGeom prst="rect">
            <a:avLst/>
          </a:prstGeom>
        </p:spPr>
      </p:pic>
      <p:pic>
        <p:nvPicPr>
          <p:cNvPr id="28" name="Picture 27"/>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417565" y="3336678"/>
            <a:ext cx="1064174" cy="822960"/>
          </a:xfrm>
          <a:prstGeom prst="rect">
            <a:avLst/>
          </a:prstGeom>
        </p:spPr>
      </p:pic>
      <p:pic>
        <p:nvPicPr>
          <p:cNvPr id="29" name="Picture 28"/>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16015" y="3336678"/>
            <a:ext cx="1064174" cy="822960"/>
          </a:xfrm>
          <a:prstGeom prst="rect">
            <a:avLst/>
          </a:prstGeom>
        </p:spPr>
      </p:pic>
      <p:pic>
        <p:nvPicPr>
          <p:cNvPr id="30" name="Picture 29"/>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536627" y="5079423"/>
            <a:ext cx="1064174" cy="822960"/>
          </a:xfrm>
          <a:prstGeom prst="rect">
            <a:avLst/>
          </a:prstGeom>
        </p:spPr>
      </p:pic>
      <p:pic>
        <p:nvPicPr>
          <p:cNvPr id="31" name="Picture 30"/>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451671" y="5079423"/>
            <a:ext cx="1064174" cy="822960"/>
          </a:xfrm>
          <a:prstGeom prst="rect">
            <a:avLst/>
          </a:prstGeom>
        </p:spPr>
      </p:pic>
      <p:pic>
        <p:nvPicPr>
          <p:cNvPr id="32" name="Picture 31"/>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87497" y="5079423"/>
            <a:ext cx="1064174" cy="822960"/>
          </a:xfrm>
          <a:prstGeom prst="rect">
            <a:avLst/>
          </a:prstGeom>
        </p:spPr>
      </p:pic>
      <p:sp>
        <p:nvSpPr>
          <p:cNvPr id="34" name="TextBox 33"/>
          <p:cNvSpPr txBox="1"/>
          <p:nvPr/>
        </p:nvSpPr>
        <p:spPr>
          <a:xfrm>
            <a:off x="7447936" y="10291"/>
            <a:ext cx="1537600" cy="246221"/>
          </a:xfrm>
          <a:prstGeom prst="rect">
            <a:avLst/>
          </a:prstGeom>
          <a:noFill/>
        </p:spPr>
        <p:txBody>
          <a:bodyPr wrap="none" rtlCol="0">
            <a:spAutoFit/>
          </a:bodyPr>
          <a:lstStyle/>
          <a:p>
            <a:r>
              <a:rPr lang="en-US" sz="1000" dirty="0" smtClean="0"/>
              <a:t>COMPANY CONFIDENTIAL</a:t>
            </a:r>
            <a:endParaRPr lang="en-US" sz="1000" dirty="0"/>
          </a:p>
        </p:txBody>
      </p:sp>
    </p:spTree>
    <p:extLst>
      <p:ext uri="{BB962C8B-B14F-4D97-AF65-F5344CB8AC3E}">
        <p14:creationId xmlns:p14="http://schemas.microsoft.com/office/powerpoint/2010/main" val="402431591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2024" y="6281928"/>
            <a:ext cx="7031736" cy="484632"/>
          </a:xfrm>
          <a:prstGeom prst="rect">
            <a:avLst/>
          </a:prstGeom>
          <a:solidFill>
            <a:schemeClr val="bg1"/>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dirty="0" smtClean="0">
              <a:solidFill>
                <a:schemeClr val="lt1"/>
              </a:solidFill>
            </a:endParaRPr>
          </a:p>
        </p:txBody>
      </p:sp>
      <p:sp>
        <p:nvSpPr>
          <p:cNvPr id="2" name="Title 1"/>
          <p:cNvSpPr>
            <a:spLocks noGrp="1"/>
          </p:cNvSpPr>
          <p:nvPr>
            <p:ph type="title"/>
          </p:nvPr>
        </p:nvSpPr>
        <p:spPr>
          <a:xfrm>
            <a:off x="1676400" y="246888"/>
            <a:ext cx="7010400" cy="615893"/>
          </a:xfrm>
        </p:spPr>
        <p:txBody>
          <a:bodyPr>
            <a:normAutofit fontScale="90000"/>
          </a:bodyPr>
          <a:lstStyle/>
          <a:p>
            <a:r>
              <a:rPr lang="en-US" kern="0" dirty="0" smtClean="0"/>
              <a:t>Spillover </a:t>
            </a:r>
            <a:r>
              <a:rPr lang="en-US" kern="0" dirty="0"/>
              <a:t>Spreading </a:t>
            </a:r>
            <a:r>
              <a:rPr lang="en-US" kern="0" dirty="0" smtClean="0"/>
              <a:t>Matrix</a:t>
            </a:r>
            <a:endParaRPr lang="en-US" dirty="0"/>
          </a:p>
        </p:txBody>
      </p:sp>
      <p:pic>
        <p:nvPicPr>
          <p:cNvPr id="6" name="Picture 5"/>
          <p:cNvPicPr>
            <a:picLocks noChangeAspect="1"/>
          </p:cNvPicPr>
          <p:nvPr/>
        </p:nvPicPr>
        <p:blipFill>
          <a:blip r:embed="rId2"/>
          <a:stretch>
            <a:fillRect/>
          </a:stretch>
        </p:blipFill>
        <p:spPr>
          <a:xfrm>
            <a:off x="443753" y="1139639"/>
            <a:ext cx="8341659" cy="4305999"/>
          </a:xfrm>
          <a:prstGeom prst="rect">
            <a:avLst/>
          </a:prstGeom>
        </p:spPr>
      </p:pic>
      <p:sp>
        <p:nvSpPr>
          <p:cNvPr id="7" name="TextBox 6"/>
          <p:cNvSpPr txBox="1"/>
          <p:nvPr/>
        </p:nvSpPr>
        <p:spPr>
          <a:xfrm>
            <a:off x="821154" y="5446752"/>
            <a:ext cx="4078681" cy="577338"/>
          </a:xfrm>
          <a:prstGeom prst="rect">
            <a:avLst/>
          </a:prstGeom>
          <a:noFill/>
        </p:spPr>
        <p:txBody>
          <a:bodyPr wrap="none" rtlCol="0">
            <a:spAutoFit/>
          </a:bodyPr>
          <a:lstStyle/>
          <a:p>
            <a:pPr marL="128588" indent="-128588">
              <a:buFont typeface="Arial" panose="020B0604020202020204" pitchFamily="34" charset="0"/>
              <a:buChar char="•"/>
            </a:pPr>
            <a:r>
              <a:rPr lang="en-US" sz="788" dirty="0"/>
              <a:t>Optimal voltage determined by Aaron T. ‘</a:t>
            </a:r>
            <a:r>
              <a:rPr lang="en-US" sz="788" dirty="0" err="1"/>
              <a:t>voltration</a:t>
            </a:r>
            <a:r>
              <a:rPr lang="en-US" sz="788" dirty="0"/>
              <a:t>’ method</a:t>
            </a:r>
          </a:p>
          <a:p>
            <a:pPr marL="128588" indent="-128588">
              <a:buFont typeface="Arial" panose="020B0604020202020204" pitchFamily="34" charset="0"/>
              <a:buChar char="•"/>
            </a:pPr>
            <a:r>
              <a:rPr lang="en-US" sz="788" dirty="0"/>
              <a:t>Whole Blood, CD4s SK3 clone</a:t>
            </a:r>
          </a:p>
          <a:p>
            <a:pPr marL="128588" indent="-128588">
              <a:buFont typeface="Arial" panose="020B0604020202020204" pitchFamily="34" charset="0"/>
              <a:buChar char="•"/>
            </a:pPr>
            <a:r>
              <a:rPr lang="en-US" sz="788" dirty="0"/>
              <a:t>Mario, 84</a:t>
            </a:r>
            <a:r>
              <a:rPr lang="en-US" sz="788" baseline="30000" dirty="0"/>
              <a:t>th</a:t>
            </a:r>
            <a:r>
              <a:rPr lang="en-US" sz="788" dirty="0"/>
              <a:t> percentile calc. for spread determination</a:t>
            </a:r>
          </a:p>
          <a:p>
            <a:pPr marL="128588" indent="-128588">
              <a:buFont typeface="Arial" panose="020B0604020202020204" pitchFamily="34" charset="0"/>
              <a:buChar char="•"/>
            </a:pPr>
            <a:r>
              <a:rPr lang="en-US" sz="788" dirty="0" err="1"/>
              <a:t>Autocompensated</a:t>
            </a:r>
            <a:r>
              <a:rPr lang="en-US" sz="788" dirty="0"/>
              <a:t> using single CD4s in </a:t>
            </a:r>
            <a:r>
              <a:rPr lang="en-US" sz="788" dirty="0" err="1"/>
              <a:t>FlowJo</a:t>
            </a:r>
            <a:r>
              <a:rPr lang="en-US" sz="788" dirty="0"/>
              <a:t> VX, positive gates on highest peaks</a:t>
            </a:r>
          </a:p>
        </p:txBody>
      </p:sp>
      <p:sp>
        <p:nvSpPr>
          <p:cNvPr id="8" name="TextBox 7"/>
          <p:cNvSpPr txBox="1"/>
          <p:nvPr/>
        </p:nvSpPr>
        <p:spPr>
          <a:xfrm>
            <a:off x="408540" y="5409779"/>
            <a:ext cx="500458" cy="213585"/>
          </a:xfrm>
          <a:prstGeom prst="rect">
            <a:avLst/>
          </a:prstGeom>
          <a:noFill/>
        </p:spPr>
        <p:txBody>
          <a:bodyPr wrap="none" rtlCol="0">
            <a:spAutoFit/>
          </a:bodyPr>
          <a:lstStyle/>
          <a:p>
            <a:r>
              <a:rPr lang="en-US" sz="788" b="1" u="sng" dirty="0"/>
              <a:t>Notes:</a:t>
            </a:r>
          </a:p>
        </p:txBody>
      </p:sp>
      <p:sp>
        <p:nvSpPr>
          <p:cNvPr id="9" name="TextBox 8"/>
          <p:cNvSpPr txBox="1"/>
          <p:nvPr/>
        </p:nvSpPr>
        <p:spPr>
          <a:xfrm>
            <a:off x="372002" y="6064050"/>
            <a:ext cx="6562198" cy="415498"/>
          </a:xfrm>
          <a:prstGeom prst="rect">
            <a:avLst/>
          </a:prstGeom>
          <a:noFill/>
        </p:spPr>
        <p:txBody>
          <a:bodyPr wrap="square" rtlCol="0">
            <a:spAutoFit/>
          </a:bodyPr>
          <a:lstStyle/>
          <a:p>
            <a:r>
              <a:rPr lang="en-US" sz="1050" i="1" dirty="0" smtClean="0">
                <a:latin typeface="Calibri" panose="020F0502020204030204" pitchFamily="34" charset="0"/>
              </a:rPr>
              <a:t>Quantifying </a:t>
            </a:r>
            <a:r>
              <a:rPr lang="en-US" sz="1050" i="1" dirty="0">
                <a:latin typeface="Calibri" panose="020F0502020204030204" pitchFamily="34" charset="0"/>
              </a:rPr>
              <a:t>spillover spreading for comparing instrument performance and aiding in multicolor panel </a:t>
            </a:r>
            <a:r>
              <a:rPr lang="en-US" sz="1050" i="1" dirty="0" smtClean="0">
                <a:latin typeface="Calibri" panose="020F0502020204030204" pitchFamily="34" charset="0"/>
              </a:rPr>
              <a:t>design.</a:t>
            </a:r>
          </a:p>
          <a:p>
            <a:r>
              <a:rPr lang="en-US" sz="1050" dirty="0" smtClean="0">
                <a:latin typeface="Calibri" panose="020F0502020204030204" pitchFamily="34" charset="0"/>
              </a:rPr>
              <a:t>Nguyen R, </a:t>
            </a:r>
            <a:r>
              <a:rPr lang="en-US" sz="1050" dirty="0" err="1" smtClean="0">
                <a:latin typeface="Calibri" panose="020F0502020204030204" pitchFamily="34" charset="0"/>
              </a:rPr>
              <a:t>Perfetto</a:t>
            </a:r>
            <a:r>
              <a:rPr lang="en-US" sz="1050" dirty="0" smtClean="0">
                <a:latin typeface="Calibri" panose="020F0502020204030204" pitchFamily="34" charset="0"/>
              </a:rPr>
              <a:t> S, </a:t>
            </a:r>
            <a:r>
              <a:rPr lang="en-US" sz="1050" dirty="0" err="1" smtClean="0">
                <a:latin typeface="Calibri" panose="020F0502020204030204" pitchFamily="34" charset="0"/>
              </a:rPr>
              <a:t>Mahnke</a:t>
            </a:r>
            <a:r>
              <a:rPr lang="en-US" sz="1050" dirty="0" smtClean="0">
                <a:latin typeface="Calibri" panose="020F0502020204030204" pitchFamily="34" charset="0"/>
              </a:rPr>
              <a:t> YD, Chattopadhyay P, </a:t>
            </a:r>
            <a:r>
              <a:rPr lang="en-US" sz="1050" dirty="0" err="1" smtClean="0">
                <a:latin typeface="Calibri" panose="020F0502020204030204" pitchFamily="34" charset="0"/>
              </a:rPr>
              <a:t>Roederer</a:t>
            </a:r>
            <a:r>
              <a:rPr lang="en-US" sz="1050" dirty="0" smtClean="0">
                <a:latin typeface="Calibri" panose="020F0502020204030204" pitchFamily="34" charset="0"/>
              </a:rPr>
              <a:t> M. Cytometry A. 2013 Mar;83(3):306-15</a:t>
            </a:r>
            <a:endParaRPr lang="en-US" sz="1050" dirty="0">
              <a:latin typeface="Calibri" panose="020F0502020204030204" pitchFamily="34" charset="0"/>
            </a:endParaRPr>
          </a:p>
        </p:txBody>
      </p:sp>
      <p:sp>
        <p:nvSpPr>
          <p:cNvPr id="11" name="TextBox 10"/>
          <p:cNvSpPr txBox="1"/>
          <p:nvPr/>
        </p:nvSpPr>
        <p:spPr>
          <a:xfrm>
            <a:off x="7447936" y="10291"/>
            <a:ext cx="1537600" cy="246221"/>
          </a:xfrm>
          <a:prstGeom prst="rect">
            <a:avLst/>
          </a:prstGeom>
          <a:noFill/>
        </p:spPr>
        <p:txBody>
          <a:bodyPr wrap="none" rtlCol="0">
            <a:spAutoFit/>
          </a:bodyPr>
          <a:lstStyle/>
          <a:p>
            <a:r>
              <a:rPr lang="en-US" sz="1000" dirty="0" smtClean="0"/>
              <a:t>COMPANY CONFIDENTIAL</a:t>
            </a:r>
            <a:endParaRPr lang="en-US" sz="1000" dirty="0"/>
          </a:p>
        </p:txBody>
      </p:sp>
    </p:spTree>
    <p:extLst>
      <p:ext uri="{BB962C8B-B14F-4D97-AF65-F5344CB8AC3E}">
        <p14:creationId xmlns:p14="http://schemas.microsoft.com/office/powerpoint/2010/main" val="392099965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46888"/>
            <a:ext cx="7086600" cy="623267"/>
          </a:xfrm>
        </p:spPr>
        <p:txBody>
          <a:bodyPr>
            <a:normAutofit fontScale="90000"/>
          </a:bodyPr>
          <a:lstStyle/>
          <a:p>
            <a:r>
              <a:rPr lang="en-US" dirty="0" smtClean="0"/>
              <a:t>CD4s </a:t>
            </a:r>
            <a:r>
              <a:rPr lang="en-US" dirty="0"/>
              <a:t>by </a:t>
            </a:r>
            <a:r>
              <a:rPr lang="en-US" dirty="0" smtClean="0"/>
              <a:t>BV421</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0523" y="4978320"/>
            <a:ext cx="876322" cy="87632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0846" y="4978320"/>
            <a:ext cx="876322" cy="87632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1168" y="4978320"/>
            <a:ext cx="876322" cy="87632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11812" y="4978320"/>
            <a:ext cx="876322" cy="876322"/>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11490" y="4978320"/>
            <a:ext cx="876322" cy="876322"/>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12134" y="4978320"/>
            <a:ext cx="876322" cy="876322"/>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12456" y="4978320"/>
            <a:ext cx="876322" cy="876322"/>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11490" y="4017471"/>
            <a:ext cx="876322" cy="876322"/>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2778" y="4978320"/>
            <a:ext cx="876322" cy="876322"/>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11812" y="4017471"/>
            <a:ext cx="876322" cy="876322"/>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12134" y="4017471"/>
            <a:ext cx="876322" cy="876322"/>
          </a:xfrm>
          <a:prstGeom prst="rect">
            <a:avLst/>
          </a:prstGeom>
        </p:spPr>
      </p:pic>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12778" y="4017471"/>
            <a:ext cx="876322" cy="876322"/>
          </a:xfrm>
          <a:prstGeom prst="rect">
            <a:avLst/>
          </a:prstGeom>
        </p:spPr>
      </p:pic>
      <p:pic>
        <p:nvPicPr>
          <p:cNvPr id="18" name="Pictur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12456" y="4017471"/>
            <a:ext cx="876322" cy="876322"/>
          </a:xfrm>
          <a:prstGeom prst="rect">
            <a:avLst/>
          </a:prstGeom>
        </p:spPr>
      </p:pic>
      <p:pic>
        <p:nvPicPr>
          <p:cNvPr id="19" name="Pictur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912134" y="3056622"/>
            <a:ext cx="876322" cy="876322"/>
          </a:xfrm>
          <a:prstGeom prst="rect">
            <a:avLst/>
          </a:prstGeom>
        </p:spPr>
      </p:pic>
      <p:pic>
        <p:nvPicPr>
          <p:cNvPr id="20" name="Picture 1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912456" y="3056622"/>
            <a:ext cx="876322" cy="876322"/>
          </a:xfrm>
          <a:prstGeom prst="rect">
            <a:avLst/>
          </a:prstGeom>
        </p:spPr>
      </p:pic>
      <p:pic>
        <p:nvPicPr>
          <p:cNvPr id="21" name="Picture 2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910845" y="2102550"/>
            <a:ext cx="876322" cy="876322"/>
          </a:xfrm>
          <a:prstGeom prst="rect">
            <a:avLst/>
          </a:prstGeom>
        </p:spPr>
      </p:pic>
      <p:pic>
        <p:nvPicPr>
          <p:cNvPr id="22" name="Picture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12778" y="3056622"/>
            <a:ext cx="876322" cy="876322"/>
          </a:xfrm>
          <a:prstGeom prst="rect">
            <a:avLst/>
          </a:prstGeom>
        </p:spPr>
      </p:pic>
      <p:pic>
        <p:nvPicPr>
          <p:cNvPr id="23" name="Picture 2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911168" y="2102550"/>
            <a:ext cx="876322" cy="876322"/>
          </a:xfrm>
          <a:prstGeom prst="rect">
            <a:avLst/>
          </a:prstGeom>
        </p:spPr>
      </p:pic>
      <p:pic>
        <p:nvPicPr>
          <p:cNvPr id="24" name="Picture 2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911490" y="2102550"/>
            <a:ext cx="876322" cy="876322"/>
          </a:xfrm>
          <a:prstGeom prst="rect">
            <a:avLst/>
          </a:prstGeom>
        </p:spPr>
      </p:pic>
      <p:pic>
        <p:nvPicPr>
          <p:cNvPr id="25" name="Picture 2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912134" y="2102550"/>
            <a:ext cx="876322" cy="876322"/>
          </a:xfrm>
          <a:prstGeom prst="rect">
            <a:avLst/>
          </a:prstGeom>
        </p:spPr>
      </p:pic>
      <p:pic>
        <p:nvPicPr>
          <p:cNvPr id="26" name="Picture 2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911812" y="2102550"/>
            <a:ext cx="876322" cy="876322"/>
          </a:xfrm>
          <a:prstGeom prst="rect">
            <a:avLst/>
          </a:prstGeom>
        </p:spPr>
      </p:pic>
      <p:pic>
        <p:nvPicPr>
          <p:cNvPr id="27" name="Picture 2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912456" y="2102550"/>
            <a:ext cx="876322" cy="876322"/>
          </a:xfrm>
          <a:prstGeom prst="rect">
            <a:avLst/>
          </a:prstGeom>
        </p:spPr>
      </p:pic>
      <p:pic>
        <p:nvPicPr>
          <p:cNvPr id="28" name="Picture 27"/>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12778" y="2102550"/>
            <a:ext cx="876322" cy="876322"/>
          </a:xfrm>
          <a:prstGeom prst="rect">
            <a:avLst/>
          </a:prstGeom>
        </p:spPr>
      </p:pic>
      <p:pic>
        <p:nvPicPr>
          <p:cNvPr id="29" name="Picture 28"/>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912134" y="1134924"/>
            <a:ext cx="876322" cy="876322"/>
          </a:xfrm>
          <a:prstGeom prst="rect">
            <a:avLst/>
          </a:prstGeom>
        </p:spPr>
      </p:pic>
      <p:pic>
        <p:nvPicPr>
          <p:cNvPr id="30" name="Picture 29"/>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911811" y="1134924"/>
            <a:ext cx="876322" cy="876322"/>
          </a:xfrm>
          <a:prstGeom prst="rect">
            <a:avLst/>
          </a:prstGeom>
        </p:spPr>
      </p:pic>
      <p:pic>
        <p:nvPicPr>
          <p:cNvPr id="31" name="Picture 30"/>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912456" y="1134924"/>
            <a:ext cx="876322" cy="876322"/>
          </a:xfrm>
          <a:prstGeom prst="rect">
            <a:avLst/>
          </a:prstGeom>
        </p:spPr>
      </p:pic>
      <p:pic>
        <p:nvPicPr>
          <p:cNvPr id="32" name="Picture 31"/>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912778" y="1134924"/>
            <a:ext cx="876322" cy="876322"/>
          </a:xfrm>
          <a:prstGeom prst="rect">
            <a:avLst/>
          </a:prstGeom>
        </p:spPr>
      </p:pic>
      <p:grpSp>
        <p:nvGrpSpPr>
          <p:cNvPr id="33" name="Group 32"/>
          <p:cNvGrpSpPr/>
          <p:nvPr/>
        </p:nvGrpSpPr>
        <p:grpSpPr>
          <a:xfrm>
            <a:off x="329332" y="1433553"/>
            <a:ext cx="550151" cy="4095381"/>
            <a:chOff x="330956" y="768404"/>
            <a:chExt cx="733536" cy="5460508"/>
          </a:xfrm>
        </p:grpSpPr>
        <p:sp>
          <p:nvSpPr>
            <p:cNvPr id="34" name="TextBox 33"/>
            <p:cNvSpPr txBox="1"/>
            <p:nvPr/>
          </p:nvSpPr>
          <p:spPr>
            <a:xfrm>
              <a:off x="330956" y="768404"/>
              <a:ext cx="400110" cy="40010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sz="1350" dirty="0"/>
                <a:t>B</a:t>
              </a:r>
            </a:p>
          </p:txBody>
        </p:sp>
        <p:sp>
          <p:nvSpPr>
            <p:cNvPr id="35" name="TextBox 34"/>
            <p:cNvSpPr txBox="1"/>
            <p:nvPr/>
          </p:nvSpPr>
          <p:spPr>
            <a:xfrm>
              <a:off x="330956" y="2033504"/>
              <a:ext cx="566822" cy="4001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1350" dirty="0"/>
                <a:t>UV</a:t>
              </a:r>
            </a:p>
          </p:txBody>
        </p:sp>
        <p:sp>
          <p:nvSpPr>
            <p:cNvPr id="36" name="TextBox 35"/>
            <p:cNvSpPr txBox="1"/>
            <p:nvPr/>
          </p:nvSpPr>
          <p:spPr>
            <a:xfrm>
              <a:off x="330956" y="3298603"/>
              <a:ext cx="733536" cy="400109"/>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sz="1350" dirty="0"/>
                <a:t>RED</a:t>
              </a:r>
            </a:p>
          </p:txBody>
        </p:sp>
        <p:sp>
          <p:nvSpPr>
            <p:cNvPr id="37" name="TextBox 36"/>
            <p:cNvSpPr txBox="1"/>
            <p:nvPr/>
          </p:nvSpPr>
          <p:spPr>
            <a:xfrm>
              <a:off x="330956" y="4563703"/>
              <a:ext cx="425758" cy="40010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sz="1350" dirty="0"/>
                <a:t>G</a:t>
              </a:r>
            </a:p>
          </p:txBody>
        </p:sp>
        <p:sp>
          <p:nvSpPr>
            <p:cNvPr id="38" name="TextBox 37"/>
            <p:cNvSpPr txBox="1"/>
            <p:nvPr/>
          </p:nvSpPr>
          <p:spPr>
            <a:xfrm>
              <a:off x="330956" y="5828803"/>
              <a:ext cx="400110" cy="400109"/>
            </a:xfrm>
            <a:prstGeom prst="rect">
              <a:avLst/>
            </a:prstGeom>
            <a:solidFill>
              <a:srgbClr val="7030A0"/>
            </a:solidFill>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sz="1350" dirty="0"/>
                <a:t>V</a:t>
              </a:r>
            </a:p>
          </p:txBody>
        </p:sp>
      </p:grpSp>
      <p:sp>
        <p:nvSpPr>
          <p:cNvPr id="40" name="TextBox 39"/>
          <p:cNvSpPr txBox="1"/>
          <p:nvPr/>
        </p:nvSpPr>
        <p:spPr>
          <a:xfrm>
            <a:off x="7447936" y="10291"/>
            <a:ext cx="1537600" cy="246221"/>
          </a:xfrm>
          <a:prstGeom prst="rect">
            <a:avLst/>
          </a:prstGeom>
          <a:noFill/>
        </p:spPr>
        <p:txBody>
          <a:bodyPr wrap="none" rtlCol="0">
            <a:spAutoFit/>
          </a:bodyPr>
          <a:lstStyle/>
          <a:p>
            <a:r>
              <a:rPr lang="en-US" sz="1000" dirty="0" smtClean="0"/>
              <a:t>COMPANY CONFIDENTIAL</a:t>
            </a:r>
            <a:endParaRPr lang="en-US" sz="1000" dirty="0"/>
          </a:p>
        </p:txBody>
      </p:sp>
    </p:spTree>
    <p:extLst>
      <p:ext uri="{BB962C8B-B14F-4D97-AF65-F5344CB8AC3E}">
        <p14:creationId xmlns:p14="http://schemas.microsoft.com/office/powerpoint/2010/main" val="1889752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p:nvPr/>
        </p:nvSpPr>
        <p:spPr>
          <a:xfrm>
            <a:off x="192024" y="6281928"/>
            <a:ext cx="8833104" cy="484632"/>
          </a:xfrm>
          <a:prstGeom prst="rect">
            <a:avLst/>
          </a:prstGeom>
          <a:solidFill>
            <a:schemeClr val="bg1"/>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dirty="0" smtClean="0">
              <a:solidFill>
                <a:schemeClr val="lt1"/>
              </a:solidFill>
            </a:endParaRPr>
          </a:p>
        </p:txBody>
      </p:sp>
      <p:pic>
        <p:nvPicPr>
          <p:cNvPr id="30" name="Picture 29"/>
          <p:cNvPicPr>
            <a:picLocks/>
          </p:cNvPicPr>
          <p:nvPr/>
        </p:nvPicPr>
        <p:blipFill>
          <a:blip r:embed="rId2"/>
          <a:stretch>
            <a:fillRect/>
          </a:stretch>
        </p:blipFill>
        <p:spPr>
          <a:xfrm>
            <a:off x="2423673" y="3504528"/>
            <a:ext cx="4114800" cy="1097280"/>
          </a:xfrm>
          <a:prstGeom prst="rect">
            <a:avLst/>
          </a:prstGeom>
        </p:spPr>
      </p:pic>
      <p:pic>
        <p:nvPicPr>
          <p:cNvPr id="32" name="Picture 31"/>
          <p:cNvPicPr>
            <a:picLocks/>
          </p:cNvPicPr>
          <p:nvPr/>
        </p:nvPicPr>
        <p:blipFill>
          <a:blip r:embed="rId3"/>
          <a:stretch>
            <a:fillRect/>
          </a:stretch>
        </p:blipFill>
        <p:spPr>
          <a:xfrm>
            <a:off x="2423673" y="2455447"/>
            <a:ext cx="4114800" cy="1097280"/>
          </a:xfrm>
          <a:prstGeom prst="rect">
            <a:avLst/>
          </a:prstGeom>
        </p:spPr>
      </p:pic>
      <p:pic>
        <p:nvPicPr>
          <p:cNvPr id="33" name="Picture 32"/>
          <p:cNvPicPr>
            <a:picLocks/>
          </p:cNvPicPr>
          <p:nvPr/>
        </p:nvPicPr>
        <p:blipFill>
          <a:blip r:embed="rId4"/>
          <a:stretch>
            <a:fillRect/>
          </a:stretch>
        </p:blipFill>
        <p:spPr>
          <a:xfrm>
            <a:off x="2423673" y="1406366"/>
            <a:ext cx="4114800" cy="1097280"/>
          </a:xfrm>
          <a:prstGeom prst="rect">
            <a:avLst/>
          </a:prstGeom>
        </p:spPr>
      </p:pic>
      <p:sp>
        <p:nvSpPr>
          <p:cNvPr id="35" name="Title 5"/>
          <p:cNvSpPr txBox="1">
            <a:spLocks/>
          </p:cNvSpPr>
          <p:nvPr/>
        </p:nvSpPr>
        <p:spPr>
          <a:xfrm>
            <a:off x="304800" y="125412"/>
            <a:ext cx="8229600" cy="788988"/>
          </a:xfrm>
          <a:prstGeom prst="rect">
            <a:avLst/>
          </a:prstGeom>
        </p:spPr>
        <p:txBody>
          <a:bodyPr vert="horz" anchor="t" anchorCtr="0"/>
          <a:lstStyle>
            <a:lvl1pPr algn="l" defTabSz="457200" rtl="0" eaLnBrk="1" latinLnBrk="0" hangingPunct="1">
              <a:spcBef>
                <a:spcPct val="0"/>
              </a:spcBef>
              <a:buNone/>
              <a:defRPr sz="3600" kern="1200">
                <a:solidFill>
                  <a:schemeClr val="accent1"/>
                </a:solidFill>
                <a:latin typeface="Verdana"/>
                <a:ea typeface="+mj-ea"/>
                <a:cs typeface="+mj-cs"/>
              </a:defRPr>
            </a:lvl1pPr>
          </a:lstStyle>
          <a:p>
            <a:pPr>
              <a:defRPr/>
            </a:pPr>
            <a:r>
              <a:rPr lang="en-US" sz="3200" dirty="0" smtClean="0"/>
              <a:t>Dye Menu (Commercial + HP)</a:t>
            </a:r>
            <a:endParaRPr lang="en-US" sz="3200" dirty="0"/>
          </a:p>
        </p:txBody>
      </p:sp>
      <p:sp>
        <p:nvSpPr>
          <p:cNvPr id="36" name="Text Placeholder 2"/>
          <p:cNvSpPr>
            <a:spLocks noGrp="1"/>
          </p:cNvSpPr>
          <p:nvPr>
            <p:ph idx="1"/>
          </p:nvPr>
        </p:nvSpPr>
        <p:spPr>
          <a:xfrm>
            <a:off x="2895600" y="967222"/>
            <a:ext cx="3314700" cy="457199"/>
          </a:xfrm>
        </p:spPr>
        <p:txBody>
          <a:bodyPr>
            <a:normAutofit lnSpcReduction="10000"/>
          </a:bodyPr>
          <a:lstStyle/>
          <a:p>
            <a:pPr marL="0" indent="0" algn="ctr">
              <a:buFontTx/>
              <a:buNone/>
              <a:defRPr/>
            </a:pPr>
            <a:r>
              <a:rPr lang="en-US" sz="2400" dirty="0" err="1" smtClean="0">
                <a:solidFill>
                  <a:schemeClr val="accent2"/>
                </a:solidFill>
              </a:rPr>
              <a:t>Fluorochrome</a:t>
            </a:r>
            <a:r>
              <a:rPr lang="en-US" sz="2400" dirty="0" smtClean="0">
                <a:solidFill>
                  <a:schemeClr val="accent2"/>
                </a:solidFill>
              </a:rPr>
              <a:t> Menu</a:t>
            </a:r>
            <a:endParaRPr lang="en-US" sz="2400" dirty="0">
              <a:solidFill>
                <a:schemeClr val="accent2"/>
              </a:solidFill>
            </a:endParaRPr>
          </a:p>
        </p:txBody>
      </p:sp>
      <p:graphicFrame>
        <p:nvGraphicFramePr>
          <p:cNvPr id="37" name="Table 36"/>
          <p:cNvGraphicFramePr>
            <a:graphicFrameLocks noGrp="1"/>
          </p:cNvGraphicFramePr>
          <p:nvPr>
            <p:extLst/>
          </p:nvPr>
        </p:nvGraphicFramePr>
        <p:xfrm>
          <a:off x="838200" y="1082675"/>
          <a:ext cx="1371600" cy="5617293"/>
        </p:xfrm>
        <a:graphic>
          <a:graphicData uri="http://schemas.openxmlformats.org/drawingml/2006/table">
            <a:tbl>
              <a:tblPr firstRow="1" bandRow="1"/>
              <a:tblGrid>
                <a:gridCol w="822960"/>
                <a:gridCol w="548640"/>
              </a:tblGrid>
              <a:tr h="380868">
                <a:tc>
                  <a:txBody>
                    <a:bodyPr/>
                    <a:lstStyle>
                      <a:lvl1pPr marL="0" algn="l" defTabSz="457200" rtl="0" eaLnBrk="1" latinLnBrk="0" hangingPunct="1">
                        <a:defRPr sz="1800" b="1" kern="1200">
                          <a:solidFill>
                            <a:schemeClr val="lt1"/>
                          </a:solidFill>
                          <a:latin typeface="Franklin Gothic Book"/>
                          <a:ea typeface=""/>
                          <a:cs typeface=""/>
                        </a:defRPr>
                      </a:lvl1pPr>
                      <a:lvl2pPr marL="457200" algn="l" defTabSz="457200" rtl="0" eaLnBrk="1" latinLnBrk="0" hangingPunct="1">
                        <a:defRPr sz="1800" b="1" kern="1200">
                          <a:solidFill>
                            <a:schemeClr val="lt1"/>
                          </a:solidFill>
                          <a:latin typeface="Franklin Gothic Book"/>
                          <a:ea typeface=""/>
                          <a:cs typeface=""/>
                        </a:defRPr>
                      </a:lvl2pPr>
                      <a:lvl3pPr marL="914400" algn="l" defTabSz="457200" rtl="0" eaLnBrk="1" latinLnBrk="0" hangingPunct="1">
                        <a:defRPr sz="1800" b="1" kern="1200">
                          <a:solidFill>
                            <a:schemeClr val="lt1"/>
                          </a:solidFill>
                          <a:latin typeface="Franklin Gothic Book"/>
                          <a:ea typeface=""/>
                          <a:cs typeface=""/>
                        </a:defRPr>
                      </a:lvl3pPr>
                      <a:lvl4pPr marL="1371600" algn="l" defTabSz="457200" rtl="0" eaLnBrk="1" latinLnBrk="0" hangingPunct="1">
                        <a:defRPr sz="1800" b="1" kern="1200">
                          <a:solidFill>
                            <a:schemeClr val="lt1"/>
                          </a:solidFill>
                          <a:latin typeface="Franklin Gothic Book"/>
                          <a:ea typeface=""/>
                          <a:cs typeface=""/>
                        </a:defRPr>
                      </a:lvl4pPr>
                      <a:lvl5pPr marL="1828800" algn="l" defTabSz="457200" rtl="0" eaLnBrk="1" latinLnBrk="0" hangingPunct="1">
                        <a:defRPr sz="1800" b="1" kern="1200">
                          <a:solidFill>
                            <a:schemeClr val="lt1"/>
                          </a:solidFill>
                          <a:latin typeface="Franklin Gothic Book"/>
                          <a:ea typeface=""/>
                          <a:cs typeface=""/>
                        </a:defRPr>
                      </a:lvl5pPr>
                      <a:lvl6pPr marL="2286000" algn="l" defTabSz="457200" rtl="0" eaLnBrk="1" latinLnBrk="0" hangingPunct="1">
                        <a:defRPr sz="1800" b="1" kern="1200">
                          <a:solidFill>
                            <a:schemeClr val="lt1"/>
                          </a:solidFill>
                          <a:latin typeface="Franklin Gothic Book"/>
                          <a:ea typeface=""/>
                          <a:cs typeface=""/>
                        </a:defRPr>
                      </a:lvl6pPr>
                      <a:lvl7pPr marL="2743200" algn="l" defTabSz="457200" rtl="0" eaLnBrk="1" latinLnBrk="0" hangingPunct="1">
                        <a:defRPr sz="1800" b="1" kern="1200">
                          <a:solidFill>
                            <a:schemeClr val="lt1"/>
                          </a:solidFill>
                          <a:latin typeface="Franklin Gothic Book"/>
                          <a:ea typeface=""/>
                          <a:cs typeface=""/>
                        </a:defRPr>
                      </a:lvl7pPr>
                      <a:lvl8pPr marL="3200400" algn="l" defTabSz="457200" rtl="0" eaLnBrk="1" latinLnBrk="0" hangingPunct="1">
                        <a:defRPr sz="1800" b="1" kern="1200">
                          <a:solidFill>
                            <a:schemeClr val="lt1"/>
                          </a:solidFill>
                          <a:latin typeface="Franklin Gothic Book"/>
                          <a:ea typeface=""/>
                          <a:cs typeface=""/>
                        </a:defRPr>
                      </a:lvl8pPr>
                      <a:lvl9pPr marL="3657600" algn="l" defTabSz="457200" rtl="0" eaLnBrk="1" latinLnBrk="0" hangingPunct="1">
                        <a:defRPr sz="1800" b="1" kern="1200">
                          <a:solidFill>
                            <a:schemeClr val="lt1"/>
                          </a:solidFill>
                          <a:latin typeface="Franklin Gothic Book"/>
                          <a:ea typeface=""/>
                          <a:cs typeface=""/>
                        </a:defRPr>
                      </a:lvl9pPr>
                    </a:lstStyle>
                    <a:p>
                      <a:r>
                        <a:rPr lang="en-US" sz="1800" dirty="0" smtClean="0"/>
                        <a:t>Laser</a:t>
                      </a:r>
                      <a:endParaRPr lang="en-US" sz="1800" dirty="0"/>
                    </a:p>
                  </a:txBody>
                  <a:tcPr marT="45715" marB="4571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Franklin Gothic Book"/>
                          <a:ea typeface=""/>
                          <a:cs typeface=""/>
                        </a:defRPr>
                      </a:lvl1pPr>
                      <a:lvl2pPr marL="457200" algn="l" defTabSz="457200" rtl="0" eaLnBrk="1" latinLnBrk="0" hangingPunct="1">
                        <a:defRPr sz="1800" b="1" kern="1200">
                          <a:solidFill>
                            <a:schemeClr val="lt1"/>
                          </a:solidFill>
                          <a:latin typeface="Franklin Gothic Book"/>
                          <a:ea typeface=""/>
                          <a:cs typeface=""/>
                        </a:defRPr>
                      </a:lvl2pPr>
                      <a:lvl3pPr marL="914400" algn="l" defTabSz="457200" rtl="0" eaLnBrk="1" latinLnBrk="0" hangingPunct="1">
                        <a:defRPr sz="1800" b="1" kern="1200">
                          <a:solidFill>
                            <a:schemeClr val="lt1"/>
                          </a:solidFill>
                          <a:latin typeface="Franklin Gothic Book"/>
                          <a:ea typeface=""/>
                          <a:cs typeface=""/>
                        </a:defRPr>
                      </a:lvl3pPr>
                      <a:lvl4pPr marL="1371600" algn="l" defTabSz="457200" rtl="0" eaLnBrk="1" latinLnBrk="0" hangingPunct="1">
                        <a:defRPr sz="1800" b="1" kern="1200">
                          <a:solidFill>
                            <a:schemeClr val="lt1"/>
                          </a:solidFill>
                          <a:latin typeface="Franklin Gothic Book"/>
                          <a:ea typeface=""/>
                          <a:cs typeface=""/>
                        </a:defRPr>
                      </a:lvl4pPr>
                      <a:lvl5pPr marL="1828800" algn="l" defTabSz="457200" rtl="0" eaLnBrk="1" latinLnBrk="0" hangingPunct="1">
                        <a:defRPr sz="1800" b="1" kern="1200">
                          <a:solidFill>
                            <a:schemeClr val="lt1"/>
                          </a:solidFill>
                          <a:latin typeface="Franklin Gothic Book"/>
                          <a:ea typeface=""/>
                          <a:cs typeface=""/>
                        </a:defRPr>
                      </a:lvl5pPr>
                      <a:lvl6pPr marL="2286000" algn="l" defTabSz="457200" rtl="0" eaLnBrk="1" latinLnBrk="0" hangingPunct="1">
                        <a:defRPr sz="1800" b="1" kern="1200">
                          <a:solidFill>
                            <a:schemeClr val="lt1"/>
                          </a:solidFill>
                          <a:latin typeface="Franklin Gothic Book"/>
                          <a:ea typeface=""/>
                          <a:cs typeface=""/>
                        </a:defRPr>
                      </a:lvl6pPr>
                      <a:lvl7pPr marL="2743200" algn="l" defTabSz="457200" rtl="0" eaLnBrk="1" latinLnBrk="0" hangingPunct="1">
                        <a:defRPr sz="1800" b="1" kern="1200">
                          <a:solidFill>
                            <a:schemeClr val="lt1"/>
                          </a:solidFill>
                          <a:latin typeface="Franklin Gothic Book"/>
                          <a:ea typeface=""/>
                          <a:cs typeface=""/>
                        </a:defRPr>
                      </a:lvl7pPr>
                      <a:lvl8pPr marL="3200400" algn="l" defTabSz="457200" rtl="0" eaLnBrk="1" latinLnBrk="0" hangingPunct="1">
                        <a:defRPr sz="1800" b="1" kern="1200">
                          <a:solidFill>
                            <a:schemeClr val="lt1"/>
                          </a:solidFill>
                          <a:latin typeface="Franklin Gothic Book"/>
                          <a:ea typeface=""/>
                          <a:cs typeface=""/>
                        </a:defRPr>
                      </a:lvl8pPr>
                      <a:lvl9pPr marL="3657600" algn="l" defTabSz="457200" rtl="0" eaLnBrk="1" latinLnBrk="0" hangingPunct="1">
                        <a:defRPr sz="1800" b="1" kern="1200">
                          <a:solidFill>
                            <a:schemeClr val="lt1"/>
                          </a:solidFill>
                          <a:latin typeface="Franklin Gothic Book"/>
                          <a:ea typeface=""/>
                          <a:cs typeface=""/>
                        </a:defRPr>
                      </a:lvl9pPr>
                    </a:lstStyle>
                    <a:p>
                      <a:pPr algn="ctr"/>
                      <a:r>
                        <a:rPr lang="en-US" sz="1800" dirty="0" smtClean="0"/>
                        <a:t>#</a:t>
                      </a:r>
                      <a:endParaRPr lang="en-US" sz="1800" dirty="0"/>
                    </a:p>
                  </a:txBody>
                  <a:tcPr marT="45715" marB="4571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1047285">
                <a:tc>
                  <a:txBody>
                    <a:bodyPr/>
                    <a:lstStyle>
                      <a:lvl1pPr marL="0" algn="l" defTabSz="457200" rtl="0" eaLnBrk="1" latinLnBrk="0" hangingPunct="1">
                        <a:defRPr sz="1800" kern="1200">
                          <a:solidFill>
                            <a:schemeClr val="dk1"/>
                          </a:solidFill>
                          <a:latin typeface="Franklin Gothic Book"/>
                          <a:ea typeface=""/>
                          <a:cs typeface=""/>
                        </a:defRPr>
                      </a:lvl1pPr>
                      <a:lvl2pPr marL="457200" algn="l" defTabSz="457200" rtl="0" eaLnBrk="1" latinLnBrk="0" hangingPunct="1">
                        <a:defRPr sz="1800" kern="1200">
                          <a:solidFill>
                            <a:schemeClr val="dk1"/>
                          </a:solidFill>
                          <a:latin typeface="Franklin Gothic Book"/>
                          <a:ea typeface=""/>
                          <a:cs typeface=""/>
                        </a:defRPr>
                      </a:lvl2pPr>
                      <a:lvl3pPr marL="914400" algn="l" defTabSz="457200" rtl="0" eaLnBrk="1" latinLnBrk="0" hangingPunct="1">
                        <a:defRPr sz="1800" kern="1200">
                          <a:solidFill>
                            <a:schemeClr val="dk1"/>
                          </a:solidFill>
                          <a:latin typeface="Franklin Gothic Book"/>
                          <a:ea typeface=""/>
                          <a:cs typeface=""/>
                        </a:defRPr>
                      </a:lvl3pPr>
                      <a:lvl4pPr marL="1371600" algn="l" defTabSz="457200" rtl="0" eaLnBrk="1" latinLnBrk="0" hangingPunct="1">
                        <a:defRPr sz="1800" kern="1200">
                          <a:solidFill>
                            <a:schemeClr val="dk1"/>
                          </a:solidFill>
                          <a:latin typeface="Franklin Gothic Book"/>
                          <a:ea typeface=""/>
                          <a:cs typeface=""/>
                        </a:defRPr>
                      </a:lvl4pPr>
                      <a:lvl5pPr marL="1828800" algn="l" defTabSz="457200" rtl="0" eaLnBrk="1" latinLnBrk="0" hangingPunct="1">
                        <a:defRPr sz="1800" kern="1200">
                          <a:solidFill>
                            <a:schemeClr val="dk1"/>
                          </a:solidFill>
                          <a:latin typeface="Franklin Gothic Book"/>
                          <a:ea typeface=""/>
                          <a:cs typeface=""/>
                        </a:defRPr>
                      </a:lvl5pPr>
                      <a:lvl6pPr marL="2286000" algn="l" defTabSz="457200" rtl="0" eaLnBrk="1" latinLnBrk="0" hangingPunct="1">
                        <a:defRPr sz="1800" kern="1200">
                          <a:solidFill>
                            <a:schemeClr val="dk1"/>
                          </a:solidFill>
                          <a:latin typeface="Franklin Gothic Book"/>
                          <a:ea typeface=""/>
                          <a:cs typeface=""/>
                        </a:defRPr>
                      </a:lvl6pPr>
                      <a:lvl7pPr marL="2743200" algn="l" defTabSz="457200" rtl="0" eaLnBrk="1" latinLnBrk="0" hangingPunct="1">
                        <a:defRPr sz="1800" kern="1200">
                          <a:solidFill>
                            <a:schemeClr val="dk1"/>
                          </a:solidFill>
                          <a:latin typeface="Franklin Gothic Book"/>
                          <a:ea typeface=""/>
                          <a:cs typeface=""/>
                        </a:defRPr>
                      </a:lvl7pPr>
                      <a:lvl8pPr marL="3200400" algn="l" defTabSz="457200" rtl="0" eaLnBrk="1" latinLnBrk="0" hangingPunct="1">
                        <a:defRPr sz="1800" kern="1200">
                          <a:solidFill>
                            <a:schemeClr val="dk1"/>
                          </a:solidFill>
                          <a:latin typeface="Franklin Gothic Book"/>
                          <a:ea typeface=""/>
                          <a:cs typeface=""/>
                        </a:defRPr>
                      </a:lvl8pPr>
                      <a:lvl9pPr marL="3657600" algn="l" defTabSz="457200" rtl="0" eaLnBrk="1" latinLnBrk="0" hangingPunct="1">
                        <a:defRPr sz="1800" kern="1200">
                          <a:solidFill>
                            <a:schemeClr val="dk1"/>
                          </a:solidFill>
                          <a:latin typeface="Franklin Gothic Book"/>
                          <a:ea typeface=""/>
                          <a:cs typeface=""/>
                        </a:defRPr>
                      </a:lvl9pPr>
                    </a:lstStyle>
                    <a:p>
                      <a:r>
                        <a:rPr lang="en-US" sz="1800" dirty="0" smtClean="0"/>
                        <a:t>UV</a:t>
                      </a:r>
                      <a:endParaRPr lang="en-US" sz="1800" dirty="0"/>
                    </a:p>
                  </a:txBody>
                  <a:tcPr marT="45715" marB="45715"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c>
                  <a:txBody>
                    <a:bodyPr/>
                    <a:lstStyle>
                      <a:lvl1pPr marL="0" algn="l" defTabSz="457200" rtl="0" eaLnBrk="1" latinLnBrk="0" hangingPunct="1">
                        <a:defRPr sz="1800" kern="1200">
                          <a:solidFill>
                            <a:schemeClr val="dk1"/>
                          </a:solidFill>
                          <a:latin typeface="Franklin Gothic Book"/>
                          <a:ea typeface=""/>
                          <a:cs typeface=""/>
                        </a:defRPr>
                      </a:lvl1pPr>
                      <a:lvl2pPr marL="457200" algn="l" defTabSz="457200" rtl="0" eaLnBrk="1" latinLnBrk="0" hangingPunct="1">
                        <a:defRPr sz="1800" kern="1200">
                          <a:solidFill>
                            <a:schemeClr val="dk1"/>
                          </a:solidFill>
                          <a:latin typeface="Franklin Gothic Book"/>
                          <a:ea typeface=""/>
                          <a:cs typeface=""/>
                        </a:defRPr>
                      </a:lvl2pPr>
                      <a:lvl3pPr marL="914400" algn="l" defTabSz="457200" rtl="0" eaLnBrk="1" latinLnBrk="0" hangingPunct="1">
                        <a:defRPr sz="1800" kern="1200">
                          <a:solidFill>
                            <a:schemeClr val="dk1"/>
                          </a:solidFill>
                          <a:latin typeface="Franklin Gothic Book"/>
                          <a:ea typeface=""/>
                          <a:cs typeface=""/>
                        </a:defRPr>
                      </a:lvl3pPr>
                      <a:lvl4pPr marL="1371600" algn="l" defTabSz="457200" rtl="0" eaLnBrk="1" latinLnBrk="0" hangingPunct="1">
                        <a:defRPr sz="1800" kern="1200">
                          <a:solidFill>
                            <a:schemeClr val="dk1"/>
                          </a:solidFill>
                          <a:latin typeface="Franklin Gothic Book"/>
                          <a:ea typeface=""/>
                          <a:cs typeface=""/>
                        </a:defRPr>
                      </a:lvl4pPr>
                      <a:lvl5pPr marL="1828800" algn="l" defTabSz="457200" rtl="0" eaLnBrk="1" latinLnBrk="0" hangingPunct="1">
                        <a:defRPr sz="1800" kern="1200">
                          <a:solidFill>
                            <a:schemeClr val="dk1"/>
                          </a:solidFill>
                          <a:latin typeface="Franklin Gothic Book"/>
                          <a:ea typeface=""/>
                          <a:cs typeface=""/>
                        </a:defRPr>
                      </a:lvl5pPr>
                      <a:lvl6pPr marL="2286000" algn="l" defTabSz="457200" rtl="0" eaLnBrk="1" latinLnBrk="0" hangingPunct="1">
                        <a:defRPr sz="1800" kern="1200">
                          <a:solidFill>
                            <a:schemeClr val="dk1"/>
                          </a:solidFill>
                          <a:latin typeface="Franklin Gothic Book"/>
                          <a:ea typeface=""/>
                          <a:cs typeface=""/>
                        </a:defRPr>
                      </a:lvl6pPr>
                      <a:lvl7pPr marL="2743200" algn="l" defTabSz="457200" rtl="0" eaLnBrk="1" latinLnBrk="0" hangingPunct="1">
                        <a:defRPr sz="1800" kern="1200">
                          <a:solidFill>
                            <a:schemeClr val="dk1"/>
                          </a:solidFill>
                          <a:latin typeface="Franklin Gothic Book"/>
                          <a:ea typeface=""/>
                          <a:cs typeface=""/>
                        </a:defRPr>
                      </a:lvl7pPr>
                      <a:lvl8pPr marL="3200400" algn="l" defTabSz="457200" rtl="0" eaLnBrk="1" latinLnBrk="0" hangingPunct="1">
                        <a:defRPr sz="1800" kern="1200">
                          <a:solidFill>
                            <a:schemeClr val="dk1"/>
                          </a:solidFill>
                          <a:latin typeface="Franklin Gothic Book"/>
                          <a:ea typeface=""/>
                          <a:cs typeface=""/>
                        </a:defRPr>
                      </a:lvl8pPr>
                      <a:lvl9pPr marL="3657600" algn="l" defTabSz="457200" rtl="0" eaLnBrk="1" latinLnBrk="0" hangingPunct="1">
                        <a:defRPr sz="1800" kern="1200">
                          <a:solidFill>
                            <a:schemeClr val="dk1"/>
                          </a:solidFill>
                          <a:latin typeface="Franklin Gothic Book"/>
                          <a:ea typeface=""/>
                          <a:cs typeface=""/>
                        </a:defRPr>
                      </a:lvl9pPr>
                    </a:lstStyle>
                    <a:p>
                      <a:pPr algn="ctr"/>
                      <a:r>
                        <a:rPr lang="en-US" sz="1800" b="1" dirty="0" smtClean="0"/>
                        <a:t>7</a:t>
                      </a:r>
                      <a:endParaRPr lang="en-US" sz="1800" b="1" dirty="0"/>
                    </a:p>
                  </a:txBody>
                  <a:tcPr marT="45715" marB="45715"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tr>
              <a:tr h="1047285">
                <a:tc>
                  <a:txBody>
                    <a:bodyPr/>
                    <a:lstStyle>
                      <a:lvl1pPr marL="0" algn="l" defTabSz="457200" rtl="0" eaLnBrk="1" latinLnBrk="0" hangingPunct="1">
                        <a:defRPr sz="1800" kern="1200">
                          <a:solidFill>
                            <a:schemeClr val="dk1"/>
                          </a:solidFill>
                          <a:latin typeface="Franklin Gothic Book"/>
                          <a:ea typeface=""/>
                          <a:cs typeface=""/>
                        </a:defRPr>
                      </a:lvl1pPr>
                      <a:lvl2pPr marL="457200" algn="l" defTabSz="457200" rtl="0" eaLnBrk="1" latinLnBrk="0" hangingPunct="1">
                        <a:defRPr sz="1800" kern="1200">
                          <a:solidFill>
                            <a:schemeClr val="dk1"/>
                          </a:solidFill>
                          <a:latin typeface="Franklin Gothic Book"/>
                          <a:ea typeface=""/>
                          <a:cs typeface=""/>
                        </a:defRPr>
                      </a:lvl2pPr>
                      <a:lvl3pPr marL="914400" algn="l" defTabSz="457200" rtl="0" eaLnBrk="1" latinLnBrk="0" hangingPunct="1">
                        <a:defRPr sz="1800" kern="1200">
                          <a:solidFill>
                            <a:schemeClr val="dk1"/>
                          </a:solidFill>
                          <a:latin typeface="Franklin Gothic Book"/>
                          <a:ea typeface=""/>
                          <a:cs typeface=""/>
                        </a:defRPr>
                      </a:lvl3pPr>
                      <a:lvl4pPr marL="1371600" algn="l" defTabSz="457200" rtl="0" eaLnBrk="1" latinLnBrk="0" hangingPunct="1">
                        <a:defRPr sz="1800" kern="1200">
                          <a:solidFill>
                            <a:schemeClr val="dk1"/>
                          </a:solidFill>
                          <a:latin typeface="Franklin Gothic Book"/>
                          <a:ea typeface=""/>
                          <a:cs typeface=""/>
                        </a:defRPr>
                      </a:lvl4pPr>
                      <a:lvl5pPr marL="1828800" algn="l" defTabSz="457200" rtl="0" eaLnBrk="1" latinLnBrk="0" hangingPunct="1">
                        <a:defRPr sz="1800" kern="1200">
                          <a:solidFill>
                            <a:schemeClr val="dk1"/>
                          </a:solidFill>
                          <a:latin typeface="Franklin Gothic Book"/>
                          <a:ea typeface=""/>
                          <a:cs typeface=""/>
                        </a:defRPr>
                      </a:lvl5pPr>
                      <a:lvl6pPr marL="2286000" algn="l" defTabSz="457200" rtl="0" eaLnBrk="1" latinLnBrk="0" hangingPunct="1">
                        <a:defRPr sz="1800" kern="1200">
                          <a:solidFill>
                            <a:schemeClr val="dk1"/>
                          </a:solidFill>
                          <a:latin typeface="Franklin Gothic Book"/>
                          <a:ea typeface=""/>
                          <a:cs typeface=""/>
                        </a:defRPr>
                      </a:lvl6pPr>
                      <a:lvl7pPr marL="2743200" algn="l" defTabSz="457200" rtl="0" eaLnBrk="1" latinLnBrk="0" hangingPunct="1">
                        <a:defRPr sz="1800" kern="1200">
                          <a:solidFill>
                            <a:schemeClr val="dk1"/>
                          </a:solidFill>
                          <a:latin typeface="Franklin Gothic Book"/>
                          <a:ea typeface=""/>
                          <a:cs typeface=""/>
                        </a:defRPr>
                      </a:lvl7pPr>
                      <a:lvl8pPr marL="3200400" algn="l" defTabSz="457200" rtl="0" eaLnBrk="1" latinLnBrk="0" hangingPunct="1">
                        <a:defRPr sz="1800" kern="1200">
                          <a:solidFill>
                            <a:schemeClr val="dk1"/>
                          </a:solidFill>
                          <a:latin typeface="Franklin Gothic Book"/>
                          <a:ea typeface=""/>
                          <a:cs typeface=""/>
                        </a:defRPr>
                      </a:lvl8pPr>
                      <a:lvl9pPr marL="3657600" algn="l" defTabSz="457200" rtl="0" eaLnBrk="1" latinLnBrk="0" hangingPunct="1">
                        <a:defRPr sz="1800" kern="1200">
                          <a:solidFill>
                            <a:schemeClr val="dk1"/>
                          </a:solidFill>
                          <a:latin typeface="Franklin Gothic Book"/>
                          <a:ea typeface=""/>
                          <a:cs typeface=""/>
                        </a:defRPr>
                      </a:lvl9pPr>
                    </a:lstStyle>
                    <a:p>
                      <a:r>
                        <a:rPr lang="en-US" sz="1800" dirty="0" smtClean="0"/>
                        <a:t>Violet</a:t>
                      </a:r>
                      <a:endParaRPr lang="en-US" sz="1800" dirty="0"/>
                    </a:p>
                  </a:txBody>
                  <a:tcPr marT="45715" marB="4571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lumMod val="60000"/>
                        <a:lumOff val="40000"/>
                      </a:srgbClr>
                    </a:solidFill>
                  </a:tcPr>
                </a:tc>
                <a:tc>
                  <a:txBody>
                    <a:bodyPr/>
                    <a:lstStyle>
                      <a:lvl1pPr marL="0" algn="l" defTabSz="457200" rtl="0" eaLnBrk="1" latinLnBrk="0" hangingPunct="1">
                        <a:defRPr sz="1800" kern="1200">
                          <a:solidFill>
                            <a:schemeClr val="dk1"/>
                          </a:solidFill>
                          <a:latin typeface="Franklin Gothic Book"/>
                          <a:ea typeface=""/>
                          <a:cs typeface=""/>
                        </a:defRPr>
                      </a:lvl1pPr>
                      <a:lvl2pPr marL="457200" algn="l" defTabSz="457200" rtl="0" eaLnBrk="1" latinLnBrk="0" hangingPunct="1">
                        <a:defRPr sz="1800" kern="1200">
                          <a:solidFill>
                            <a:schemeClr val="dk1"/>
                          </a:solidFill>
                          <a:latin typeface="Franklin Gothic Book"/>
                          <a:ea typeface=""/>
                          <a:cs typeface=""/>
                        </a:defRPr>
                      </a:lvl2pPr>
                      <a:lvl3pPr marL="914400" algn="l" defTabSz="457200" rtl="0" eaLnBrk="1" latinLnBrk="0" hangingPunct="1">
                        <a:defRPr sz="1800" kern="1200">
                          <a:solidFill>
                            <a:schemeClr val="dk1"/>
                          </a:solidFill>
                          <a:latin typeface="Franklin Gothic Book"/>
                          <a:ea typeface=""/>
                          <a:cs typeface=""/>
                        </a:defRPr>
                      </a:lvl3pPr>
                      <a:lvl4pPr marL="1371600" algn="l" defTabSz="457200" rtl="0" eaLnBrk="1" latinLnBrk="0" hangingPunct="1">
                        <a:defRPr sz="1800" kern="1200">
                          <a:solidFill>
                            <a:schemeClr val="dk1"/>
                          </a:solidFill>
                          <a:latin typeface="Franklin Gothic Book"/>
                          <a:ea typeface=""/>
                          <a:cs typeface=""/>
                        </a:defRPr>
                      </a:lvl4pPr>
                      <a:lvl5pPr marL="1828800" algn="l" defTabSz="457200" rtl="0" eaLnBrk="1" latinLnBrk="0" hangingPunct="1">
                        <a:defRPr sz="1800" kern="1200">
                          <a:solidFill>
                            <a:schemeClr val="dk1"/>
                          </a:solidFill>
                          <a:latin typeface="Franklin Gothic Book"/>
                          <a:ea typeface=""/>
                          <a:cs typeface=""/>
                        </a:defRPr>
                      </a:lvl5pPr>
                      <a:lvl6pPr marL="2286000" algn="l" defTabSz="457200" rtl="0" eaLnBrk="1" latinLnBrk="0" hangingPunct="1">
                        <a:defRPr sz="1800" kern="1200">
                          <a:solidFill>
                            <a:schemeClr val="dk1"/>
                          </a:solidFill>
                          <a:latin typeface="Franklin Gothic Book"/>
                          <a:ea typeface=""/>
                          <a:cs typeface=""/>
                        </a:defRPr>
                      </a:lvl6pPr>
                      <a:lvl7pPr marL="2743200" algn="l" defTabSz="457200" rtl="0" eaLnBrk="1" latinLnBrk="0" hangingPunct="1">
                        <a:defRPr sz="1800" kern="1200">
                          <a:solidFill>
                            <a:schemeClr val="dk1"/>
                          </a:solidFill>
                          <a:latin typeface="Franklin Gothic Book"/>
                          <a:ea typeface=""/>
                          <a:cs typeface=""/>
                        </a:defRPr>
                      </a:lvl7pPr>
                      <a:lvl8pPr marL="3200400" algn="l" defTabSz="457200" rtl="0" eaLnBrk="1" latinLnBrk="0" hangingPunct="1">
                        <a:defRPr sz="1800" kern="1200">
                          <a:solidFill>
                            <a:schemeClr val="dk1"/>
                          </a:solidFill>
                          <a:latin typeface="Franklin Gothic Book"/>
                          <a:ea typeface=""/>
                          <a:cs typeface=""/>
                        </a:defRPr>
                      </a:lvl8pPr>
                      <a:lvl9pPr marL="3657600" algn="l" defTabSz="457200" rtl="0" eaLnBrk="1" latinLnBrk="0" hangingPunct="1">
                        <a:defRPr sz="1800" kern="1200">
                          <a:solidFill>
                            <a:schemeClr val="dk1"/>
                          </a:solidFill>
                          <a:latin typeface="Franklin Gothic Book"/>
                          <a:ea typeface=""/>
                          <a:cs typeface=""/>
                        </a:defRPr>
                      </a:lvl9pPr>
                    </a:lstStyle>
                    <a:p>
                      <a:pPr algn="ctr"/>
                      <a:r>
                        <a:rPr lang="en-US" sz="1800" b="1" dirty="0" smtClean="0"/>
                        <a:t>8</a:t>
                      </a:r>
                      <a:endParaRPr lang="en-US" sz="1800" b="1" dirty="0"/>
                    </a:p>
                  </a:txBody>
                  <a:tcPr marT="45715" marB="4571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lumMod val="60000"/>
                        <a:lumOff val="40000"/>
                      </a:srgbClr>
                    </a:solidFill>
                  </a:tcPr>
                </a:tc>
              </a:tr>
              <a:tr h="1047285">
                <a:tc>
                  <a:txBody>
                    <a:bodyPr/>
                    <a:lstStyle>
                      <a:lvl1pPr marL="0" algn="l" defTabSz="457200" rtl="0" eaLnBrk="1" latinLnBrk="0" hangingPunct="1">
                        <a:defRPr sz="1800" kern="1200">
                          <a:solidFill>
                            <a:schemeClr val="dk1"/>
                          </a:solidFill>
                          <a:latin typeface="Franklin Gothic Book"/>
                          <a:ea typeface=""/>
                          <a:cs typeface=""/>
                        </a:defRPr>
                      </a:lvl1pPr>
                      <a:lvl2pPr marL="457200" algn="l" defTabSz="457200" rtl="0" eaLnBrk="1" latinLnBrk="0" hangingPunct="1">
                        <a:defRPr sz="1800" kern="1200">
                          <a:solidFill>
                            <a:schemeClr val="dk1"/>
                          </a:solidFill>
                          <a:latin typeface="Franklin Gothic Book"/>
                          <a:ea typeface=""/>
                          <a:cs typeface=""/>
                        </a:defRPr>
                      </a:lvl2pPr>
                      <a:lvl3pPr marL="914400" algn="l" defTabSz="457200" rtl="0" eaLnBrk="1" latinLnBrk="0" hangingPunct="1">
                        <a:defRPr sz="1800" kern="1200">
                          <a:solidFill>
                            <a:schemeClr val="dk1"/>
                          </a:solidFill>
                          <a:latin typeface="Franklin Gothic Book"/>
                          <a:ea typeface=""/>
                          <a:cs typeface=""/>
                        </a:defRPr>
                      </a:lvl3pPr>
                      <a:lvl4pPr marL="1371600" algn="l" defTabSz="457200" rtl="0" eaLnBrk="1" latinLnBrk="0" hangingPunct="1">
                        <a:defRPr sz="1800" kern="1200">
                          <a:solidFill>
                            <a:schemeClr val="dk1"/>
                          </a:solidFill>
                          <a:latin typeface="Franklin Gothic Book"/>
                          <a:ea typeface=""/>
                          <a:cs typeface=""/>
                        </a:defRPr>
                      </a:lvl4pPr>
                      <a:lvl5pPr marL="1828800" algn="l" defTabSz="457200" rtl="0" eaLnBrk="1" latinLnBrk="0" hangingPunct="1">
                        <a:defRPr sz="1800" kern="1200">
                          <a:solidFill>
                            <a:schemeClr val="dk1"/>
                          </a:solidFill>
                          <a:latin typeface="Franklin Gothic Book"/>
                          <a:ea typeface=""/>
                          <a:cs typeface=""/>
                        </a:defRPr>
                      </a:lvl5pPr>
                      <a:lvl6pPr marL="2286000" algn="l" defTabSz="457200" rtl="0" eaLnBrk="1" latinLnBrk="0" hangingPunct="1">
                        <a:defRPr sz="1800" kern="1200">
                          <a:solidFill>
                            <a:schemeClr val="dk1"/>
                          </a:solidFill>
                          <a:latin typeface="Franklin Gothic Book"/>
                          <a:ea typeface=""/>
                          <a:cs typeface=""/>
                        </a:defRPr>
                      </a:lvl6pPr>
                      <a:lvl7pPr marL="2743200" algn="l" defTabSz="457200" rtl="0" eaLnBrk="1" latinLnBrk="0" hangingPunct="1">
                        <a:defRPr sz="1800" kern="1200">
                          <a:solidFill>
                            <a:schemeClr val="dk1"/>
                          </a:solidFill>
                          <a:latin typeface="Franklin Gothic Book"/>
                          <a:ea typeface=""/>
                          <a:cs typeface=""/>
                        </a:defRPr>
                      </a:lvl7pPr>
                      <a:lvl8pPr marL="3200400" algn="l" defTabSz="457200" rtl="0" eaLnBrk="1" latinLnBrk="0" hangingPunct="1">
                        <a:defRPr sz="1800" kern="1200">
                          <a:solidFill>
                            <a:schemeClr val="dk1"/>
                          </a:solidFill>
                          <a:latin typeface="Franklin Gothic Book"/>
                          <a:ea typeface=""/>
                          <a:cs typeface=""/>
                        </a:defRPr>
                      </a:lvl8pPr>
                      <a:lvl9pPr marL="3657600" algn="l" defTabSz="457200" rtl="0" eaLnBrk="1" latinLnBrk="0" hangingPunct="1">
                        <a:defRPr sz="1800" kern="1200">
                          <a:solidFill>
                            <a:schemeClr val="dk1"/>
                          </a:solidFill>
                          <a:latin typeface="Franklin Gothic Book"/>
                          <a:ea typeface=""/>
                          <a:cs typeface=""/>
                        </a:defRPr>
                      </a:lvl9pPr>
                    </a:lstStyle>
                    <a:p>
                      <a:r>
                        <a:rPr lang="en-US" sz="1800" dirty="0" smtClean="0"/>
                        <a:t>Blue</a:t>
                      </a:r>
                      <a:endParaRPr lang="en-US" sz="1800" dirty="0"/>
                    </a:p>
                  </a:txBody>
                  <a:tcPr marT="45715" marB="4571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tc>
                  <a:txBody>
                    <a:bodyPr/>
                    <a:lstStyle>
                      <a:lvl1pPr marL="0" algn="l" defTabSz="457200" rtl="0" eaLnBrk="1" latinLnBrk="0" hangingPunct="1">
                        <a:defRPr sz="1800" kern="1200">
                          <a:solidFill>
                            <a:schemeClr val="dk1"/>
                          </a:solidFill>
                          <a:latin typeface="Franklin Gothic Book"/>
                          <a:ea typeface=""/>
                          <a:cs typeface=""/>
                        </a:defRPr>
                      </a:lvl1pPr>
                      <a:lvl2pPr marL="457200" algn="l" defTabSz="457200" rtl="0" eaLnBrk="1" latinLnBrk="0" hangingPunct="1">
                        <a:defRPr sz="1800" kern="1200">
                          <a:solidFill>
                            <a:schemeClr val="dk1"/>
                          </a:solidFill>
                          <a:latin typeface="Franklin Gothic Book"/>
                          <a:ea typeface=""/>
                          <a:cs typeface=""/>
                        </a:defRPr>
                      </a:lvl2pPr>
                      <a:lvl3pPr marL="914400" algn="l" defTabSz="457200" rtl="0" eaLnBrk="1" latinLnBrk="0" hangingPunct="1">
                        <a:defRPr sz="1800" kern="1200">
                          <a:solidFill>
                            <a:schemeClr val="dk1"/>
                          </a:solidFill>
                          <a:latin typeface="Franklin Gothic Book"/>
                          <a:ea typeface=""/>
                          <a:cs typeface=""/>
                        </a:defRPr>
                      </a:lvl3pPr>
                      <a:lvl4pPr marL="1371600" algn="l" defTabSz="457200" rtl="0" eaLnBrk="1" latinLnBrk="0" hangingPunct="1">
                        <a:defRPr sz="1800" kern="1200">
                          <a:solidFill>
                            <a:schemeClr val="dk1"/>
                          </a:solidFill>
                          <a:latin typeface="Franklin Gothic Book"/>
                          <a:ea typeface=""/>
                          <a:cs typeface=""/>
                        </a:defRPr>
                      </a:lvl4pPr>
                      <a:lvl5pPr marL="1828800" algn="l" defTabSz="457200" rtl="0" eaLnBrk="1" latinLnBrk="0" hangingPunct="1">
                        <a:defRPr sz="1800" kern="1200">
                          <a:solidFill>
                            <a:schemeClr val="dk1"/>
                          </a:solidFill>
                          <a:latin typeface="Franklin Gothic Book"/>
                          <a:ea typeface=""/>
                          <a:cs typeface=""/>
                        </a:defRPr>
                      </a:lvl5pPr>
                      <a:lvl6pPr marL="2286000" algn="l" defTabSz="457200" rtl="0" eaLnBrk="1" latinLnBrk="0" hangingPunct="1">
                        <a:defRPr sz="1800" kern="1200">
                          <a:solidFill>
                            <a:schemeClr val="dk1"/>
                          </a:solidFill>
                          <a:latin typeface="Franklin Gothic Book"/>
                          <a:ea typeface=""/>
                          <a:cs typeface=""/>
                        </a:defRPr>
                      </a:lvl6pPr>
                      <a:lvl7pPr marL="2743200" algn="l" defTabSz="457200" rtl="0" eaLnBrk="1" latinLnBrk="0" hangingPunct="1">
                        <a:defRPr sz="1800" kern="1200">
                          <a:solidFill>
                            <a:schemeClr val="dk1"/>
                          </a:solidFill>
                          <a:latin typeface="Franklin Gothic Book"/>
                          <a:ea typeface=""/>
                          <a:cs typeface=""/>
                        </a:defRPr>
                      </a:lvl7pPr>
                      <a:lvl8pPr marL="3200400" algn="l" defTabSz="457200" rtl="0" eaLnBrk="1" latinLnBrk="0" hangingPunct="1">
                        <a:defRPr sz="1800" kern="1200">
                          <a:solidFill>
                            <a:schemeClr val="dk1"/>
                          </a:solidFill>
                          <a:latin typeface="Franklin Gothic Book"/>
                          <a:ea typeface=""/>
                          <a:cs typeface=""/>
                        </a:defRPr>
                      </a:lvl8pPr>
                      <a:lvl9pPr marL="3657600" algn="l" defTabSz="457200" rtl="0" eaLnBrk="1" latinLnBrk="0" hangingPunct="1">
                        <a:defRPr sz="1800" kern="1200">
                          <a:solidFill>
                            <a:schemeClr val="dk1"/>
                          </a:solidFill>
                          <a:latin typeface="Franklin Gothic Book"/>
                          <a:ea typeface=""/>
                          <a:cs typeface=""/>
                        </a:defRPr>
                      </a:lvl9pPr>
                    </a:lstStyle>
                    <a:p>
                      <a:pPr algn="ctr"/>
                      <a:r>
                        <a:rPr lang="en-US" sz="1800" b="1" dirty="0" smtClean="0"/>
                        <a:t>5</a:t>
                      </a:r>
                      <a:endParaRPr lang="en-US" sz="1800" b="1" dirty="0"/>
                    </a:p>
                  </a:txBody>
                  <a:tcPr marT="45715" marB="4571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40000"/>
                        <a:lumOff val="60000"/>
                      </a:srgbClr>
                    </a:solidFill>
                  </a:tcPr>
                </a:tc>
              </a:tr>
              <a:tr h="1047285">
                <a:tc>
                  <a:txBody>
                    <a:bodyPr/>
                    <a:lstStyle>
                      <a:lvl1pPr marL="0" algn="l" defTabSz="457200" rtl="0" eaLnBrk="1" latinLnBrk="0" hangingPunct="1">
                        <a:defRPr sz="1800" kern="1200">
                          <a:solidFill>
                            <a:schemeClr val="dk1"/>
                          </a:solidFill>
                          <a:latin typeface="Franklin Gothic Book"/>
                          <a:ea typeface=""/>
                          <a:cs typeface=""/>
                        </a:defRPr>
                      </a:lvl1pPr>
                      <a:lvl2pPr marL="457200" algn="l" defTabSz="457200" rtl="0" eaLnBrk="1" latinLnBrk="0" hangingPunct="1">
                        <a:defRPr sz="1800" kern="1200">
                          <a:solidFill>
                            <a:schemeClr val="dk1"/>
                          </a:solidFill>
                          <a:latin typeface="Franklin Gothic Book"/>
                          <a:ea typeface=""/>
                          <a:cs typeface=""/>
                        </a:defRPr>
                      </a:lvl2pPr>
                      <a:lvl3pPr marL="914400" algn="l" defTabSz="457200" rtl="0" eaLnBrk="1" latinLnBrk="0" hangingPunct="1">
                        <a:defRPr sz="1800" kern="1200">
                          <a:solidFill>
                            <a:schemeClr val="dk1"/>
                          </a:solidFill>
                          <a:latin typeface="Franklin Gothic Book"/>
                          <a:ea typeface=""/>
                          <a:cs typeface=""/>
                        </a:defRPr>
                      </a:lvl3pPr>
                      <a:lvl4pPr marL="1371600" algn="l" defTabSz="457200" rtl="0" eaLnBrk="1" latinLnBrk="0" hangingPunct="1">
                        <a:defRPr sz="1800" kern="1200">
                          <a:solidFill>
                            <a:schemeClr val="dk1"/>
                          </a:solidFill>
                          <a:latin typeface="Franklin Gothic Book"/>
                          <a:ea typeface=""/>
                          <a:cs typeface=""/>
                        </a:defRPr>
                      </a:lvl4pPr>
                      <a:lvl5pPr marL="1828800" algn="l" defTabSz="457200" rtl="0" eaLnBrk="1" latinLnBrk="0" hangingPunct="1">
                        <a:defRPr sz="1800" kern="1200">
                          <a:solidFill>
                            <a:schemeClr val="dk1"/>
                          </a:solidFill>
                          <a:latin typeface="Franklin Gothic Book"/>
                          <a:ea typeface=""/>
                          <a:cs typeface=""/>
                        </a:defRPr>
                      </a:lvl5pPr>
                      <a:lvl6pPr marL="2286000" algn="l" defTabSz="457200" rtl="0" eaLnBrk="1" latinLnBrk="0" hangingPunct="1">
                        <a:defRPr sz="1800" kern="1200">
                          <a:solidFill>
                            <a:schemeClr val="dk1"/>
                          </a:solidFill>
                          <a:latin typeface="Franklin Gothic Book"/>
                          <a:ea typeface=""/>
                          <a:cs typeface=""/>
                        </a:defRPr>
                      </a:lvl6pPr>
                      <a:lvl7pPr marL="2743200" algn="l" defTabSz="457200" rtl="0" eaLnBrk="1" latinLnBrk="0" hangingPunct="1">
                        <a:defRPr sz="1800" kern="1200">
                          <a:solidFill>
                            <a:schemeClr val="dk1"/>
                          </a:solidFill>
                          <a:latin typeface="Franklin Gothic Book"/>
                          <a:ea typeface=""/>
                          <a:cs typeface=""/>
                        </a:defRPr>
                      </a:lvl7pPr>
                      <a:lvl8pPr marL="3200400" algn="l" defTabSz="457200" rtl="0" eaLnBrk="1" latinLnBrk="0" hangingPunct="1">
                        <a:defRPr sz="1800" kern="1200">
                          <a:solidFill>
                            <a:schemeClr val="dk1"/>
                          </a:solidFill>
                          <a:latin typeface="Franklin Gothic Book"/>
                          <a:ea typeface=""/>
                          <a:cs typeface=""/>
                        </a:defRPr>
                      </a:lvl8pPr>
                      <a:lvl9pPr marL="3657600" algn="l" defTabSz="457200" rtl="0" eaLnBrk="1" latinLnBrk="0" hangingPunct="1">
                        <a:defRPr sz="1800" kern="1200">
                          <a:solidFill>
                            <a:schemeClr val="dk1"/>
                          </a:solidFill>
                          <a:latin typeface="Franklin Gothic Book"/>
                          <a:ea typeface=""/>
                          <a:cs typeface=""/>
                        </a:defRPr>
                      </a:lvl9pPr>
                    </a:lstStyle>
                    <a:p>
                      <a:r>
                        <a:rPr lang="en-US" sz="1800" dirty="0" smtClean="0"/>
                        <a:t>Green</a:t>
                      </a:r>
                      <a:endParaRPr lang="en-US" sz="1800" dirty="0"/>
                    </a:p>
                  </a:txBody>
                  <a:tcPr marT="45715" marB="4571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457200" rtl="0" eaLnBrk="1" latinLnBrk="0" hangingPunct="1">
                        <a:defRPr sz="1800" kern="1200">
                          <a:solidFill>
                            <a:schemeClr val="dk1"/>
                          </a:solidFill>
                          <a:latin typeface="Franklin Gothic Book"/>
                          <a:ea typeface=""/>
                          <a:cs typeface=""/>
                        </a:defRPr>
                      </a:lvl1pPr>
                      <a:lvl2pPr marL="457200" algn="l" defTabSz="457200" rtl="0" eaLnBrk="1" latinLnBrk="0" hangingPunct="1">
                        <a:defRPr sz="1800" kern="1200">
                          <a:solidFill>
                            <a:schemeClr val="dk1"/>
                          </a:solidFill>
                          <a:latin typeface="Franklin Gothic Book"/>
                          <a:ea typeface=""/>
                          <a:cs typeface=""/>
                        </a:defRPr>
                      </a:lvl2pPr>
                      <a:lvl3pPr marL="914400" algn="l" defTabSz="457200" rtl="0" eaLnBrk="1" latinLnBrk="0" hangingPunct="1">
                        <a:defRPr sz="1800" kern="1200">
                          <a:solidFill>
                            <a:schemeClr val="dk1"/>
                          </a:solidFill>
                          <a:latin typeface="Franklin Gothic Book"/>
                          <a:ea typeface=""/>
                          <a:cs typeface=""/>
                        </a:defRPr>
                      </a:lvl3pPr>
                      <a:lvl4pPr marL="1371600" algn="l" defTabSz="457200" rtl="0" eaLnBrk="1" latinLnBrk="0" hangingPunct="1">
                        <a:defRPr sz="1800" kern="1200">
                          <a:solidFill>
                            <a:schemeClr val="dk1"/>
                          </a:solidFill>
                          <a:latin typeface="Franklin Gothic Book"/>
                          <a:ea typeface=""/>
                          <a:cs typeface=""/>
                        </a:defRPr>
                      </a:lvl4pPr>
                      <a:lvl5pPr marL="1828800" algn="l" defTabSz="457200" rtl="0" eaLnBrk="1" latinLnBrk="0" hangingPunct="1">
                        <a:defRPr sz="1800" kern="1200">
                          <a:solidFill>
                            <a:schemeClr val="dk1"/>
                          </a:solidFill>
                          <a:latin typeface="Franklin Gothic Book"/>
                          <a:ea typeface=""/>
                          <a:cs typeface=""/>
                        </a:defRPr>
                      </a:lvl5pPr>
                      <a:lvl6pPr marL="2286000" algn="l" defTabSz="457200" rtl="0" eaLnBrk="1" latinLnBrk="0" hangingPunct="1">
                        <a:defRPr sz="1800" kern="1200">
                          <a:solidFill>
                            <a:schemeClr val="dk1"/>
                          </a:solidFill>
                          <a:latin typeface="Franklin Gothic Book"/>
                          <a:ea typeface=""/>
                          <a:cs typeface=""/>
                        </a:defRPr>
                      </a:lvl6pPr>
                      <a:lvl7pPr marL="2743200" algn="l" defTabSz="457200" rtl="0" eaLnBrk="1" latinLnBrk="0" hangingPunct="1">
                        <a:defRPr sz="1800" kern="1200">
                          <a:solidFill>
                            <a:schemeClr val="dk1"/>
                          </a:solidFill>
                          <a:latin typeface="Franklin Gothic Book"/>
                          <a:ea typeface=""/>
                          <a:cs typeface=""/>
                        </a:defRPr>
                      </a:lvl7pPr>
                      <a:lvl8pPr marL="3200400" algn="l" defTabSz="457200" rtl="0" eaLnBrk="1" latinLnBrk="0" hangingPunct="1">
                        <a:defRPr sz="1800" kern="1200">
                          <a:solidFill>
                            <a:schemeClr val="dk1"/>
                          </a:solidFill>
                          <a:latin typeface="Franklin Gothic Book"/>
                          <a:ea typeface=""/>
                          <a:cs typeface=""/>
                        </a:defRPr>
                      </a:lvl8pPr>
                      <a:lvl9pPr marL="3657600" algn="l" defTabSz="457200" rtl="0" eaLnBrk="1" latinLnBrk="0" hangingPunct="1">
                        <a:defRPr sz="1800" kern="1200">
                          <a:solidFill>
                            <a:schemeClr val="dk1"/>
                          </a:solidFill>
                          <a:latin typeface="Franklin Gothic Book"/>
                          <a:ea typeface=""/>
                          <a:cs typeface=""/>
                        </a:defRPr>
                      </a:lvl9pPr>
                    </a:lstStyle>
                    <a:p>
                      <a:pPr algn="ctr"/>
                      <a:r>
                        <a:rPr lang="en-US" sz="1800" b="1" dirty="0" smtClean="0"/>
                        <a:t>5</a:t>
                      </a:r>
                      <a:endParaRPr lang="en-US" sz="1800" b="1" dirty="0"/>
                    </a:p>
                  </a:txBody>
                  <a:tcPr marT="45715" marB="4571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r>
              <a:tr h="1047285">
                <a:tc>
                  <a:txBody>
                    <a:bodyPr/>
                    <a:lstStyle>
                      <a:lvl1pPr marL="0" algn="l" defTabSz="457200" rtl="0" eaLnBrk="1" latinLnBrk="0" hangingPunct="1">
                        <a:defRPr sz="1800" kern="1200">
                          <a:solidFill>
                            <a:schemeClr val="dk1"/>
                          </a:solidFill>
                          <a:latin typeface="Franklin Gothic Book"/>
                          <a:ea typeface=""/>
                          <a:cs typeface=""/>
                        </a:defRPr>
                      </a:lvl1pPr>
                      <a:lvl2pPr marL="457200" algn="l" defTabSz="457200" rtl="0" eaLnBrk="1" latinLnBrk="0" hangingPunct="1">
                        <a:defRPr sz="1800" kern="1200">
                          <a:solidFill>
                            <a:schemeClr val="dk1"/>
                          </a:solidFill>
                          <a:latin typeface="Franklin Gothic Book"/>
                          <a:ea typeface=""/>
                          <a:cs typeface=""/>
                        </a:defRPr>
                      </a:lvl2pPr>
                      <a:lvl3pPr marL="914400" algn="l" defTabSz="457200" rtl="0" eaLnBrk="1" latinLnBrk="0" hangingPunct="1">
                        <a:defRPr sz="1800" kern="1200">
                          <a:solidFill>
                            <a:schemeClr val="dk1"/>
                          </a:solidFill>
                          <a:latin typeface="Franklin Gothic Book"/>
                          <a:ea typeface=""/>
                          <a:cs typeface=""/>
                        </a:defRPr>
                      </a:lvl3pPr>
                      <a:lvl4pPr marL="1371600" algn="l" defTabSz="457200" rtl="0" eaLnBrk="1" latinLnBrk="0" hangingPunct="1">
                        <a:defRPr sz="1800" kern="1200">
                          <a:solidFill>
                            <a:schemeClr val="dk1"/>
                          </a:solidFill>
                          <a:latin typeface="Franklin Gothic Book"/>
                          <a:ea typeface=""/>
                          <a:cs typeface=""/>
                        </a:defRPr>
                      </a:lvl4pPr>
                      <a:lvl5pPr marL="1828800" algn="l" defTabSz="457200" rtl="0" eaLnBrk="1" latinLnBrk="0" hangingPunct="1">
                        <a:defRPr sz="1800" kern="1200">
                          <a:solidFill>
                            <a:schemeClr val="dk1"/>
                          </a:solidFill>
                          <a:latin typeface="Franklin Gothic Book"/>
                          <a:ea typeface=""/>
                          <a:cs typeface=""/>
                        </a:defRPr>
                      </a:lvl5pPr>
                      <a:lvl6pPr marL="2286000" algn="l" defTabSz="457200" rtl="0" eaLnBrk="1" latinLnBrk="0" hangingPunct="1">
                        <a:defRPr sz="1800" kern="1200">
                          <a:solidFill>
                            <a:schemeClr val="dk1"/>
                          </a:solidFill>
                          <a:latin typeface="Franklin Gothic Book"/>
                          <a:ea typeface=""/>
                          <a:cs typeface=""/>
                        </a:defRPr>
                      </a:lvl6pPr>
                      <a:lvl7pPr marL="2743200" algn="l" defTabSz="457200" rtl="0" eaLnBrk="1" latinLnBrk="0" hangingPunct="1">
                        <a:defRPr sz="1800" kern="1200">
                          <a:solidFill>
                            <a:schemeClr val="dk1"/>
                          </a:solidFill>
                          <a:latin typeface="Franklin Gothic Book"/>
                          <a:ea typeface=""/>
                          <a:cs typeface=""/>
                        </a:defRPr>
                      </a:lvl7pPr>
                      <a:lvl8pPr marL="3200400" algn="l" defTabSz="457200" rtl="0" eaLnBrk="1" latinLnBrk="0" hangingPunct="1">
                        <a:defRPr sz="1800" kern="1200">
                          <a:solidFill>
                            <a:schemeClr val="dk1"/>
                          </a:solidFill>
                          <a:latin typeface="Franklin Gothic Book"/>
                          <a:ea typeface=""/>
                          <a:cs typeface=""/>
                        </a:defRPr>
                      </a:lvl8pPr>
                      <a:lvl9pPr marL="3657600" algn="l" defTabSz="457200" rtl="0" eaLnBrk="1" latinLnBrk="0" hangingPunct="1">
                        <a:defRPr sz="1800" kern="1200">
                          <a:solidFill>
                            <a:schemeClr val="dk1"/>
                          </a:solidFill>
                          <a:latin typeface="Franklin Gothic Book"/>
                          <a:ea typeface=""/>
                          <a:cs typeface=""/>
                        </a:defRPr>
                      </a:lvl9pPr>
                    </a:lstStyle>
                    <a:p>
                      <a:r>
                        <a:rPr lang="en-US" sz="1800" dirty="0" smtClean="0"/>
                        <a:t>Red</a:t>
                      </a:r>
                      <a:endParaRPr lang="en-US" sz="1800" dirty="0"/>
                    </a:p>
                  </a:txBody>
                  <a:tcPr marT="45715" marB="4571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tc>
                  <a:txBody>
                    <a:bodyPr/>
                    <a:lstStyle>
                      <a:lvl1pPr marL="0" algn="l" defTabSz="457200" rtl="0" eaLnBrk="1" latinLnBrk="0" hangingPunct="1">
                        <a:defRPr sz="1800" kern="1200">
                          <a:solidFill>
                            <a:schemeClr val="dk1"/>
                          </a:solidFill>
                          <a:latin typeface="Franklin Gothic Book"/>
                          <a:ea typeface=""/>
                          <a:cs typeface=""/>
                        </a:defRPr>
                      </a:lvl1pPr>
                      <a:lvl2pPr marL="457200" algn="l" defTabSz="457200" rtl="0" eaLnBrk="1" latinLnBrk="0" hangingPunct="1">
                        <a:defRPr sz="1800" kern="1200">
                          <a:solidFill>
                            <a:schemeClr val="dk1"/>
                          </a:solidFill>
                          <a:latin typeface="Franklin Gothic Book"/>
                          <a:ea typeface=""/>
                          <a:cs typeface=""/>
                        </a:defRPr>
                      </a:lvl2pPr>
                      <a:lvl3pPr marL="914400" algn="l" defTabSz="457200" rtl="0" eaLnBrk="1" latinLnBrk="0" hangingPunct="1">
                        <a:defRPr sz="1800" kern="1200">
                          <a:solidFill>
                            <a:schemeClr val="dk1"/>
                          </a:solidFill>
                          <a:latin typeface="Franklin Gothic Book"/>
                          <a:ea typeface=""/>
                          <a:cs typeface=""/>
                        </a:defRPr>
                      </a:lvl3pPr>
                      <a:lvl4pPr marL="1371600" algn="l" defTabSz="457200" rtl="0" eaLnBrk="1" latinLnBrk="0" hangingPunct="1">
                        <a:defRPr sz="1800" kern="1200">
                          <a:solidFill>
                            <a:schemeClr val="dk1"/>
                          </a:solidFill>
                          <a:latin typeface="Franklin Gothic Book"/>
                          <a:ea typeface=""/>
                          <a:cs typeface=""/>
                        </a:defRPr>
                      </a:lvl4pPr>
                      <a:lvl5pPr marL="1828800" algn="l" defTabSz="457200" rtl="0" eaLnBrk="1" latinLnBrk="0" hangingPunct="1">
                        <a:defRPr sz="1800" kern="1200">
                          <a:solidFill>
                            <a:schemeClr val="dk1"/>
                          </a:solidFill>
                          <a:latin typeface="Franklin Gothic Book"/>
                          <a:ea typeface=""/>
                          <a:cs typeface=""/>
                        </a:defRPr>
                      </a:lvl5pPr>
                      <a:lvl6pPr marL="2286000" algn="l" defTabSz="457200" rtl="0" eaLnBrk="1" latinLnBrk="0" hangingPunct="1">
                        <a:defRPr sz="1800" kern="1200">
                          <a:solidFill>
                            <a:schemeClr val="dk1"/>
                          </a:solidFill>
                          <a:latin typeface="Franklin Gothic Book"/>
                          <a:ea typeface=""/>
                          <a:cs typeface=""/>
                        </a:defRPr>
                      </a:lvl6pPr>
                      <a:lvl7pPr marL="2743200" algn="l" defTabSz="457200" rtl="0" eaLnBrk="1" latinLnBrk="0" hangingPunct="1">
                        <a:defRPr sz="1800" kern="1200">
                          <a:solidFill>
                            <a:schemeClr val="dk1"/>
                          </a:solidFill>
                          <a:latin typeface="Franklin Gothic Book"/>
                          <a:ea typeface=""/>
                          <a:cs typeface=""/>
                        </a:defRPr>
                      </a:lvl7pPr>
                      <a:lvl8pPr marL="3200400" algn="l" defTabSz="457200" rtl="0" eaLnBrk="1" latinLnBrk="0" hangingPunct="1">
                        <a:defRPr sz="1800" kern="1200">
                          <a:solidFill>
                            <a:schemeClr val="dk1"/>
                          </a:solidFill>
                          <a:latin typeface="Franklin Gothic Book"/>
                          <a:ea typeface=""/>
                          <a:cs typeface=""/>
                        </a:defRPr>
                      </a:lvl8pPr>
                      <a:lvl9pPr marL="3657600" algn="l" defTabSz="457200" rtl="0" eaLnBrk="1" latinLnBrk="0" hangingPunct="1">
                        <a:defRPr sz="1800" kern="1200">
                          <a:solidFill>
                            <a:schemeClr val="dk1"/>
                          </a:solidFill>
                          <a:latin typeface="Franklin Gothic Book"/>
                          <a:ea typeface=""/>
                          <a:cs typeface=""/>
                        </a:defRPr>
                      </a:lvl9pPr>
                    </a:lstStyle>
                    <a:p>
                      <a:pPr algn="ctr"/>
                      <a:r>
                        <a:rPr lang="en-US" sz="1800" b="1" dirty="0" smtClean="0"/>
                        <a:t>3</a:t>
                      </a:r>
                      <a:endParaRPr lang="en-US" sz="1800" b="1" dirty="0"/>
                    </a:p>
                  </a:txBody>
                  <a:tcPr marT="45715" marB="45715"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60000"/>
                        <a:lumOff val="40000"/>
                      </a:srgbClr>
                    </a:solidFill>
                  </a:tcPr>
                </a:tc>
              </a:tr>
            </a:tbl>
          </a:graphicData>
        </a:graphic>
      </p:graphicFrame>
      <p:sp>
        <p:nvSpPr>
          <p:cNvPr id="38" name="TextBox 22"/>
          <p:cNvSpPr txBox="1">
            <a:spLocks noChangeArrowheads="1"/>
          </p:cNvSpPr>
          <p:nvPr/>
        </p:nvSpPr>
        <p:spPr bwMode="auto">
          <a:xfrm>
            <a:off x="3826937" y="4080749"/>
            <a:ext cx="685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4F00"/>
              </a:buClr>
              <a:buChar char="•"/>
              <a:defRPr sz="3200">
                <a:solidFill>
                  <a:srgbClr val="172663"/>
                </a:solidFill>
                <a:latin typeface="Arial" charset="0"/>
                <a:ea typeface="ＭＳ Ｐゴシック" pitchFamily="34" charset="-128"/>
              </a:defRPr>
            </a:lvl1pPr>
            <a:lvl2pPr marL="742950" indent="-285750">
              <a:spcBef>
                <a:spcPct val="20000"/>
              </a:spcBef>
              <a:buClr>
                <a:srgbClr val="FF4F00"/>
              </a:buClr>
              <a:buChar char="–"/>
              <a:defRPr sz="2800">
                <a:solidFill>
                  <a:srgbClr val="172663"/>
                </a:solidFill>
                <a:latin typeface="Arial" charset="0"/>
                <a:ea typeface="ＭＳ Ｐゴシック" pitchFamily="34" charset="-128"/>
              </a:defRPr>
            </a:lvl2pPr>
            <a:lvl3pPr marL="1143000" indent="-228600">
              <a:spcBef>
                <a:spcPct val="20000"/>
              </a:spcBef>
              <a:buClr>
                <a:srgbClr val="FF4F00"/>
              </a:buClr>
              <a:buChar char="•"/>
              <a:defRPr sz="2400">
                <a:solidFill>
                  <a:srgbClr val="172663"/>
                </a:solidFill>
                <a:latin typeface="Arial" charset="0"/>
                <a:ea typeface="ＭＳ Ｐゴシック" pitchFamily="34" charset="-128"/>
              </a:defRPr>
            </a:lvl3pPr>
            <a:lvl4pPr marL="1600200" indent="-228600">
              <a:spcBef>
                <a:spcPct val="20000"/>
              </a:spcBef>
              <a:buClr>
                <a:srgbClr val="FF4F00"/>
              </a:buClr>
              <a:buChar char="–"/>
              <a:defRPr sz="2000">
                <a:solidFill>
                  <a:srgbClr val="172663"/>
                </a:solidFill>
                <a:latin typeface="Arial" charset="0"/>
                <a:ea typeface="ＭＳ Ｐゴシック" pitchFamily="34" charset="-128"/>
              </a:defRPr>
            </a:lvl4pPr>
            <a:lvl5pPr marL="2057400" indent="-228600">
              <a:spcBef>
                <a:spcPct val="20000"/>
              </a:spcBef>
              <a:buClr>
                <a:srgbClr val="FF4F00"/>
              </a:buClr>
              <a:buChar char="»"/>
              <a:defRPr sz="2000">
                <a:solidFill>
                  <a:srgbClr val="172663"/>
                </a:solidFill>
                <a:latin typeface="Arial" charset="0"/>
                <a:ea typeface="ＭＳ Ｐゴシック" pitchFamily="34" charset="-128"/>
              </a:defRPr>
            </a:lvl5pPr>
            <a:lvl6pPr marL="25146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6pPr>
            <a:lvl7pPr marL="29718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7pPr>
            <a:lvl8pPr marL="34290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8pPr>
            <a:lvl9pPr marL="38862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9pPr>
          </a:lstStyle>
          <a:p>
            <a:pPr>
              <a:spcBef>
                <a:spcPct val="0"/>
              </a:spcBef>
              <a:buClrTx/>
              <a:buFontTx/>
              <a:buNone/>
            </a:pPr>
            <a:r>
              <a:rPr lang="en-US" altLang="en-US" sz="800" b="1" dirty="0">
                <a:solidFill>
                  <a:srgbClr val="000000"/>
                </a:solidFill>
                <a:latin typeface="Verdana" pitchFamily="34" charset="0"/>
              </a:rPr>
              <a:t>BB515</a:t>
            </a:r>
          </a:p>
        </p:txBody>
      </p:sp>
      <p:sp>
        <p:nvSpPr>
          <p:cNvPr id="39" name="TextBox 23"/>
          <p:cNvSpPr txBox="1">
            <a:spLocks noChangeArrowheads="1"/>
          </p:cNvSpPr>
          <p:nvPr/>
        </p:nvSpPr>
        <p:spPr bwMode="auto">
          <a:xfrm>
            <a:off x="4419600" y="3746312"/>
            <a:ext cx="685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4F00"/>
              </a:buClr>
              <a:buChar char="•"/>
              <a:defRPr sz="3200">
                <a:solidFill>
                  <a:srgbClr val="172663"/>
                </a:solidFill>
                <a:latin typeface="Arial" charset="0"/>
                <a:ea typeface="ＭＳ Ｐゴシック" pitchFamily="34" charset="-128"/>
              </a:defRPr>
            </a:lvl1pPr>
            <a:lvl2pPr marL="742950" indent="-285750">
              <a:spcBef>
                <a:spcPct val="20000"/>
              </a:spcBef>
              <a:buClr>
                <a:srgbClr val="FF4F00"/>
              </a:buClr>
              <a:buChar char="–"/>
              <a:defRPr sz="2800">
                <a:solidFill>
                  <a:srgbClr val="172663"/>
                </a:solidFill>
                <a:latin typeface="Arial" charset="0"/>
                <a:ea typeface="ＭＳ Ｐゴシック" pitchFamily="34" charset="-128"/>
              </a:defRPr>
            </a:lvl2pPr>
            <a:lvl3pPr marL="1143000" indent="-228600">
              <a:spcBef>
                <a:spcPct val="20000"/>
              </a:spcBef>
              <a:buClr>
                <a:srgbClr val="FF4F00"/>
              </a:buClr>
              <a:buChar char="•"/>
              <a:defRPr sz="2400">
                <a:solidFill>
                  <a:srgbClr val="172663"/>
                </a:solidFill>
                <a:latin typeface="Arial" charset="0"/>
                <a:ea typeface="ＭＳ Ｐゴシック" pitchFamily="34" charset="-128"/>
              </a:defRPr>
            </a:lvl3pPr>
            <a:lvl4pPr marL="1600200" indent="-228600">
              <a:spcBef>
                <a:spcPct val="20000"/>
              </a:spcBef>
              <a:buClr>
                <a:srgbClr val="FF4F00"/>
              </a:buClr>
              <a:buChar char="–"/>
              <a:defRPr sz="2000">
                <a:solidFill>
                  <a:srgbClr val="172663"/>
                </a:solidFill>
                <a:latin typeface="Arial" charset="0"/>
                <a:ea typeface="ＭＳ Ｐゴシック" pitchFamily="34" charset="-128"/>
              </a:defRPr>
            </a:lvl4pPr>
            <a:lvl5pPr marL="2057400" indent="-228600">
              <a:spcBef>
                <a:spcPct val="20000"/>
              </a:spcBef>
              <a:buClr>
                <a:srgbClr val="FF4F00"/>
              </a:buClr>
              <a:buChar char="»"/>
              <a:defRPr sz="2000">
                <a:solidFill>
                  <a:srgbClr val="172663"/>
                </a:solidFill>
                <a:latin typeface="Arial" charset="0"/>
                <a:ea typeface="ＭＳ Ｐゴシック" pitchFamily="34" charset="-128"/>
              </a:defRPr>
            </a:lvl5pPr>
            <a:lvl6pPr marL="25146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6pPr>
            <a:lvl7pPr marL="29718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7pPr>
            <a:lvl8pPr marL="34290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8pPr>
            <a:lvl9pPr marL="38862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9pPr>
          </a:lstStyle>
          <a:p>
            <a:pPr>
              <a:spcBef>
                <a:spcPct val="0"/>
              </a:spcBef>
              <a:buClrTx/>
              <a:buFontTx/>
              <a:buNone/>
            </a:pPr>
            <a:r>
              <a:rPr lang="en-US" altLang="en-US" sz="800" b="1">
                <a:solidFill>
                  <a:srgbClr val="000000"/>
                </a:solidFill>
                <a:latin typeface="Verdana" pitchFamily="34" charset="0"/>
              </a:rPr>
              <a:t>BB630-P</a:t>
            </a:r>
          </a:p>
        </p:txBody>
      </p:sp>
      <p:sp>
        <p:nvSpPr>
          <p:cNvPr id="40" name="TextBox 24"/>
          <p:cNvSpPr txBox="1">
            <a:spLocks noChangeArrowheads="1"/>
          </p:cNvSpPr>
          <p:nvPr/>
        </p:nvSpPr>
        <p:spPr bwMode="auto">
          <a:xfrm>
            <a:off x="5738412" y="4080749"/>
            <a:ext cx="685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4F00"/>
              </a:buClr>
              <a:buChar char="•"/>
              <a:defRPr sz="3200">
                <a:solidFill>
                  <a:srgbClr val="172663"/>
                </a:solidFill>
                <a:latin typeface="Arial" charset="0"/>
                <a:ea typeface="ＭＳ Ｐゴシック" pitchFamily="34" charset="-128"/>
              </a:defRPr>
            </a:lvl1pPr>
            <a:lvl2pPr marL="742950" indent="-285750">
              <a:spcBef>
                <a:spcPct val="20000"/>
              </a:spcBef>
              <a:buClr>
                <a:srgbClr val="FF4F00"/>
              </a:buClr>
              <a:buChar char="–"/>
              <a:defRPr sz="2800">
                <a:solidFill>
                  <a:srgbClr val="172663"/>
                </a:solidFill>
                <a:latin typeface="Arial" charset="0"/>
                <a:ea typeface="ＭＳ Ｐゴシック" pitchFamily="34" charset="-128"/>
              </a:defRPr>
            </a:lvl2pPr>
            <a:lvl3pPr marL="1143000" indent="-228600">
              <a:spcBef>
                <a:spcPct val="20000"/>
              </a:spcBef>
              <a:buClr>
                <a:srgbClr val="FF4F00"/>
              </a:buClr>
              <a:buChar char="•"/>
              <a:defRPr sz="2400">
                <a:solidFill>
                  <a:srgbClr val="172663"/>
                </a:solidFill>
                <a:latin typeface="Arial" charset="0"/>
                <a:ea typeface="ＭＳ Ｐゴシック" pitchFamily="34" charset="-128"/>
              </a:defRPr>
            </a:lvl3pPr>
            <a:lvl4pPr marL="1600200" indent="-228600">
              <a:spcBef>
                <a:spcPct val="20000"/>
              </a:spcBef>
              <a:buClr>
                <a:srgbClr val="FF4F00"/>
              </a:buClr>
              <a:buChar char="–"/>
              <a:defRPr sz="2000">
                <a:solidFill>
                  <a:srgbClr val="172663"/>
                </a:solidFill>
                <a:latin typeface="Arial" charset="0"/>
                <a:ea typeface="ＭＳ Ｐゴシック" pitchFamily="34" charset="-128"/>
              </a:defRPr>
            </a:lvl4pPr>
            <a:lvl5pPr marL="2057400" indent="-228600">
              <a:spcBef>
                <a:spcPct val="20000"/>
              </a:spcBef>
              <a:buClr>
                <a:srgbClr val="FF4F00"/>
              </a:buClr>
              <a:buChar char="»"/>
              <a:defRPr sz="2000">
                <a:solidFill>
                  <a:srgbClr val="172663"/>
                </a:solidFill>
                <a:latin typeface="Arial" charset="0"/>
                <a:ea typeface="ＭＳ Ｐゴシック" pitchFamily="34" charset="-128"/>
              </a:defRPr>
            </a:lvl5pPr>
            <a:lvl6pPr marL="25146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6pPr>
            <a:lvl7pPr marL="29718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7pPr>
            <a:lvl8pPr marL="34290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8pPr>
            <a:lvl9pPr marL="38862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9pPr>
          </a:lstStyle>
          <a:p>
            <a:pPr>
              <a:spcBef>
                <a:spcPct val="0"/>
              </a:spcBef>
              <a:buClrTx/>
              <a:buFontTx/>
              <a:buNone/>
            </a:pPr>
            <a:r>
              <a:rPr lang="en-US" altLang="en-US" sz="800" b="1">
                <a:solidFill>
                  <a:schemeClr val="bg1"/>
                </a:solidFill>
                <a:latin typeface="Verdana" pitchFamily="34" charset="0"/>
              </a:rPr>
              <a:t>BB790</a:t>
            </a:r>
          </a:p>
        </p:txBody>
      </p:sp>
      <p:sp>
        <p:nvSpPr>
          <p:cNvPr id="41" name="TextBox 25"/>
          <p:cNvSpPr txBox="1">
            <a:spLocks noChangeArrowheads="1"/>
          </p:cNvSpPr>
          <p:nvPr/>
        </p:nvSpPr>
        <p:spPr bwMode="auto">
          <a:xfrm>
            <a:off x="5029200" y="3746312"/>
            <a:ext cx="685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4F00"/>
              </a:buClr>
              <a:buChar char="•"/>
              <a:defRPr sz="3200">
                <a:solidFill>
                  <a:srgbClr val="172663"/>
                </a:solidFill>
                <a:latin typeface="Arial" charset="0"/>
                <a:ea typeface="ＭＳ Ｐゴシック" pitchFamily="34" charset="-128"/>
              </a:defRPr>
            </a:lvl1pPr>
            <a:lvl2pPr marL="742950" indent="-285750">
              <a:spcBef>
                <a:spcPct val="20000"/>
              </a:spcBef>
              <a:buClr>
                <a:srgbClr val="FF4F00"/>
              </a:buClr>
              <a:buChar char="–"/>
              <a:defRPr sz="2800">
                <a:solidFill>
                  <a:srgbClr val="172663"/>
                </a:solidFill>
                <a:latin typeface="Arial" charset="0"/>
                <a:ea typeface="ＭＳ Ｐゴシック" pitchFamily="34" charset="-128"/>
              </a:defRPr>
            </a:lvl2pPr>
            <a:lvl3pPr marL="1143000" indent="-228600">
              <a:spcBef>
                <a:spcPct val="20000"/>
              </a:spcBef>
              <a:buClr>
                <a:srgbClr val="FF4F00"/>
              </a:buClr>
              <a:buChar char="•"/>
              <a:defRPr sz="2400">
                <a:solidFill>
                  <a:srgbClr val="172663"/>
                </a:solidFill>
                <a:latin typeface="Arial" charset="0"/>
                <a:ea typeface="ＭＳ Ｐゴシック" pitchFamily="34" charset="-128"/>
              </a:defRPr>
            </a:lvl3pPr>
            <a:lvl4pPr marL="1600200" indent="-228600">
              <a:spcBef>
                <a:spcPct val="20000"/>
              </a:spcBef>
              <a:buClr>
                <a:srgbClr val="FF4F00"/>
              </a:buClr>
              <a:buChar char="–"/>
              <a:defRPr sz="2000">
                <a:solidFill>
                  <a:srgbClr val="172663"/>
                </a:solidFill>
                <a:latin typeface="Arial" charset="0"/>
                <a:ea typeface="ＭＳ Ｐゴシック" pitchFamily="34" charset="-128"/>
              </a:defRPr>
            </a:lvl4pPr>
            <a:lvl5pPr marL="2057400" indent="-228600">
              <a:spcBef>
                <a:spcPct val="20000"/>
              </a:spcBef>
              <a:buClr>
                <a:srgbClr val="FF4F00"/>
              </a:buClr>
              <a:buChar char="»"/>
              <a:defRPr sz="2000">
                <a:solidFill>
                  <a:srgbClr val="172663"/>
                </a:solidFill>
                <a:latin typeface="Arial" charset="0"/>
                <a:ea typeface="ＭＳ Ｐゴシック" pitchFamily="34" charset="-128"/>
              </a:defRPr>
            </a:lvl5pPr>
            <a:lvl6pPr marL="25146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6pPr>
            <a:lvl7pPr marL="29718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7pPr>
            <a:lvl8pPr marL="34290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8pPr>
            <a:lvl9pPr marL="38862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9pPr>
          </a:lstStyle>
          <a:p>
            <a:pPr>
              <a:spcBef>
                <a:spcPct val="0"/>
              </a:spcBef>
              <a:buClrTx/>
              <a:buFontTx/>
              <a:buNone/>
            </a:pPr>
            <a:r>
              <a:rPr lang="en-US" altLang="en-US" sz="800" b="1">
                <a:solidFill>
                  <a:srgbClr val="000000"/>
                </a:solidFill>
                <a:latin typeface="Verdana" pitchFamily="34" charset="0"/>
              </a:rPr>
              <a:t>BB700-P</a:t>
            </a:r>
          </a:p>
        </p:txBody>
      </p:sp>
      <p:sp>
        <p:nvSpPr>
          <p:cNvPr id="42" name="TextBox 26"/>
          <p:cNvSpPr txBox="1">
            <a:spLocks noChangeArrowheads="1"/>
          </p:cNvSpPr>
          <p:nvPr/>
        </p:nvSpPr>
        <p:spPr bwMode="auto">
          <a:xfrm>
            <a:off x="4703763" y="4080749"/>
            <a:ext cx="685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4F00"/>
              </a:buClr>
              <a:buChar char="•"/>
              <a:defRPr sz="3200">
                <a:solidFill>
                  <a:srgbClr val="172663"/>
                </a:solidFill>
                <a:latin typeface="Arial" charset="0"/>
                <a:ea typeface="ＭＳ Ｐゴシック" pitchFamily="34" charset="-128"/>
              </a:defRPr>
            </a:lvl1pPr>
            <a:lvl2pPr marL="742950" indent="-285750">
              <a:spcBef>
                <a:spcPct val="20000"/>
              </a:spcBef>
              <a:buClr>
                <a:srgbClr val="FF4F00"/>
              </a:buClr>
              <a:buChar char="–"/>
              <a:defRPr sz="2800">
                <a:solidFill>
                  <a:srgbClr val="172663"/>
                </a:solidFill>
                <a:latin typeface="Arial" charset="0"/>
                <a:ea typeface="ＭＳ Ｐゴシック" pitchFamily="34" charset="-128"/>
              </a:defRPr>
            </a:lvl2pPr>
            <a:lvl3pPr marL="1143000" indent="-228600">
              <a:spcBef>
                <a:spcPct val="20000"/>
              </a:spcBef>
              <a:buClr>
                <a:srgbClr val="FF4F00"/>
              </a:buClr>
              <a:buChar char="•"/>
              <a:defRPr sz="2400">
                <a:solidFill>
                  <a:srgbClr val="172663"/>
                </a:solidFill>
                <a:latin typeface="Arial" charset="0"/>
                <a:ea typeface="ＭＳ Ｐゴシック" pitchFamily="34" charset="-128"/>
              </a:defRPr>
            </a:lvl3pPr>
            <a:lvl4pPr marL="1600200" indent="-228600">
              <a:spcBef>
                <a:spcPct val="20000"/>
              </a:spcBef>
              <a:buClr>
                <a:srgbClr val="FF4F00"/>
              </a:buClr>
              <a:buChar char="–"/>
              <a:defRPr sz="2000">
                <a:solidFill>
                  <a:srgbClr val="172663"/>
                </a:solidFill>
                <a:latin typeface="Arial" charset="0"/>
                <a:ea typeface="ＭＳ Ｐゴシック" pitchFamily="34" charset="-128"/>
              </a:defRPr>
            </a:lvl4pPr>
            <a:lvl5pPr marL="2057400" indent="-228600">
              <a:spcBef>
                <a:spcPct val="20000"/>
              </a:spcBef>
              <a:buClr>
                <a:srgbClr val="FF4F00"/>
              </a:buClr>
              <a:buChar char="»"/>
              <a:defRPr sz="2000">
                <a:solidFill>
                  <a:srgbClr val="172663"/>
                </a:solidFill>
                <a:latin typeface="Arial" charset="0"/>
                <a:ea typeface="ＭＳ Ｐゴシック" pitchFamily="34" charset="-128"/>
              </a:defRPr>
            </a:lvl5pPr>
            <a:lvl6pPr marL="25146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6pPr>
            <a:lvl7pPr marL="29718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7pPr>
            <a:lvl8pPr marL="34290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8pPr>
            <a:lvl9pPr marL="38862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9pPr>
          </a:lstStyle>
          <a:p>
            <a:pPr>
              <a:spcBef>
                <a:spcPct val="0"/>
              </a:spcBef>
              <a:buClrTx/>
              <a:buFontTx/>
              <a:buNone/>
            </a:pPr>
            <a:r>
              <a:rPr lang="en-US" altLang="en-US" sz="800" b="1">
                <a:solidFill>
                  <a:srgbClr val="000000"/>
                </a:solidFill>
                <a:latin typeface="Verdana" pitchFamily="34" charset="0"/>
              </a:rPr>
              <a:t>BB660-P</a:t>
            </a:r>
          </a:p>
        </p:txBody>
      </p:sp>
      <p:sp>
        <p:nvSpPr>
          <p:cNvPr id="43" name="TextBox 27"/>
          <p:cNvSpPr txBox="1">
            <a:spLocks noChangeArrowheads="1"/>
          </p:cNvSpPr>
          <p:nvPr/>
        </p:nvSpPr>
        <p:spPr bwMode="auto">
          <a:xfrm>
            <a:off x="2961484" y="1962441"/>
            <a:ext cx="685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4F00"/>
              </a:buClr>
              <a:buChar char="•"/>
              <a:defRPr sz="3200">
                <a:solidFill>
                  <a:srgbClr val="172663"/>
                </a:solidFill>
                <a:latin typeface="Arial" charset="0"/>
                <a:ea typeface="ＭＳ Ｐゴシック" pitchFamily="34" charset="-128"/>
              </a:defRPr>
            </a:lvl1pPr>
            <a:lvl2pPr marL="742950" indent="-285750">
              <a:spcBef>
                <a:spcPct val="20000"/>
              </a:spcBef>
              <a:buClr>
                <a:srgbClr val="FF4F00"/>
              </a:buClr>
              <a:buChar char="–"/>
              <a:defRPr sz="2800">
                <a:solidFill>
                  <a:srgbClr val="172663"/>
                </a:solidFill>
                <a:latin typeface="Arial" charset="0"/>
                <a:ea typeface="ＭＳ Ｐゴシック" pitchFamily="34" charset="-128"/>
              </a:defRPr>
            </a:lvl2pPr>
            <a:lvl3pPr marL="1143000" indent="-228600">
              <a:spcBef>
                <a:spcPct val="20000"/>
              </a:spcBef>
              <a:buClr>
                <a:srgbClr val="FF4F00"/>
              </a:buClr>
              <a:buChar char="•"/>
              <a:defRPr sz="2400">
                <a:solidFill>
                  <a:srgbClr val="172663"/>
                </a:solidFill>
                <a:latin typeface="Arial" charset="0"/>
                <a:ea typeface="ＭＳ Ｐゴシック" pitchFamily="34" charset="-128"/>
              </a:defRPr>
            </a:lvl3pPr>
            <a:lvl4pPr marL="1600200" indent="-228600">
              <a:spcBef>
                <a:spcPct val="20000"/>
              </a:spcBef>
              <a:buClr>
                <a:srgbClr val="FF4F00"/>
              </a:buClr>
              <a:buChar char="–"/>
              <a:defRPr sz="2000">
                <a:solidFill>
                  <a:srgbClr val="172663"/>
                </a:solidFill>
                <a:latin typeface="Arial" charset="0"/>
                <a:ea typeface="ＭＳ Ｐゴシック" pitchFamily="34" charset="-128"/>
              </a:defRPr>
            </a:lvl4pPr>
            <a:lvl5pPr marL="2057400" indent="-228600">
              <a:spcBef>
                <a:spcPct val="20000"/>
              </a:spcBef>
              <a:buClr>
                <a:srgbClr val="FF4F00"/>
              </a:buClr>
              <a:buChar char="»"/>
              <a:defRPr sz="2000">
                <a:solidFill>
                  <a:srgbClr val="172663"/>
                </a:solidFill>
                <a:latin typeface="Arial" charset="0"/>
                <a:ea typeface="ＭＳ Ｐゴシック" pitchFamily="34" charset="-128"/>
              </a:defRPr>
            </a:lvl5pPr>
            <a:lvl6pPr marL="25146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6pPr>
            <a:lvl7pPr marL="29718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7pPr>
            <a:lvl8pPr marL="34290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8pPr>
            <a:lvl9pPr marL="38862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9pPr>
          </a:lstStyle>
          <a:p>
            <a:pPr>
              <a:spcBef>
                <a:spcPct val="0"/>
              </a:spcBef>
              <a:buClrTx/>
              <a:buFontTx/>
              <a:buNone/>
            </a:pPr>
            <a:r>
              <a:rPr lang="en-US" altLang="en-US" sz="800" b="1" dirty="0">
                <a:solidFill>
                  <a:schemeClr val="bg1"/>
                </a:solidFill>
                <a:latin typeface="Verdana" pitchFamily="34" charset="0"/>
              </a:rPr>
              <a:t>BUV395</a:t>
            </a:r>
          </a:p>
        </p:txBody>
      </p:sp>
      <p:sp>
        <p:nvSpPr>
          <p:cNvPr id="44" name="TextBox 28"/>
          <p:cNvSpPr txBox="1">
            <a:spLocks noChangeArrowheads="1"/>
          </p:cNvSpPr>
          <p:nvPr/>
        </p:nvSpPr>
        <p:spPr bwMode="auto">
          <a:xfrm>
            <a:off x="3645455" y="1676007"/>
            <a:ext cx="685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4F00"/>
              </a:buClr>
              <a:buChar char="•"/>
              <a:defRPr sz="3200">
                <a:solidFill>
                  <a:srgbClr val="172663"/>
                </a:solidFill>
                <a:latin typeface="Arial" charset="0"/>
                <a:ea typeface="ＭＳ Ｐゴシック" pitchFamily="34" charset="-128"/>
              </a:defRPr>
            </a:lvl1pPr>
            <a:lvl2pPr marL="742950" indent="-285750">
              <a:spcBef>
                <a:spcPct val="20000"/>
              </a:spcBef>
              <a:buClr>
                <a:srgbClr val="FF4F00"/>
              </a:buClr>
              <a:buChar char="–"/>
              <a:defRPr sz="2800">
                <a:solidFill>
                  <a:srgbClr val="172663"/>
                </a:solidFill>
                <a:latin typeface="Arial" charset="0"/>
                <a:ea typeface="ＭＳ Ｐゴシック" pitchFamily="34" charset="-128"/>
              </a:defRPr>
            </a:lvl2pPr>
            <a:lvl3pPr marL="1143000" indent="-228600">
              <a:spcBef>
                <a:spcPct val="20000"/>
              </a:spcBef>
              <a:buClr>
                <a:srgbClr val="FF4F00"/>
              </a:buClr>
              <a:buChar char="•"/>
              <a:defRPr sz="2400">
                <a:solidFill>
                  <a:srgbClr val="172663"/>
                </a:solidFill>
                <a:latin typeface="Arial" charset="0"/>
                <a:ea typeface="ＭＳ Ｐゴシック" pitchFamily="34" charset="-128"/>
              </a:defRPr>
            </a:lvl3pPr>
            <a:lvl4pPr marL="1600200" indent="-228600">
              <a:spcBef>
                <a:spcPct val="20000"/>
              </a:spcBef>
              <a:buClr>
                <a:srgbClr val="FF4F00"/>
              </a:buClr>
              <a:buChar char="–"/>
              <a:defRPr sz="2000">
                <a:solidFill>
                  <a:srgbClr val="172663"/>
                </a:solidFill>
                <a:latin typeface="Arial" charset="0"/>
                <a:ea typeface="ＭＳ Ｐゴシック" pitchFamily="34" charset="-128"/>
              </a:defRPr>
            </a:lvl4pPr>
            <a:lvl5pPr marL="2057400" indent="-228600">
              <a:spcBef>
                <a:spcPct val="20000"/>
              </a:spcBef>
              <a:buClr>
                <a:srgbClr val="FF4F00"/>
              </a:buClr>
              <a:buChar char="»"/>
              <a:defRPr sz="2000">
                <a:solidFill>
                  <a:srgbClr val="172663"/>
                </a:solidFill>
                <a:latin typeface="Arial" charset="0"/>
                <a:ea typeface="ＭＳ Ｐゴシック" pitchFamily="34" charset="-128"/>
              </a:defRPr>
            </a:lvl5pPr>
            <a:lvl6pPr marL="25146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6pPr>
            <a:lvl7pPr marL="29718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7pPr>
            <a:lvl8pPr marL="34290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8pPr>
            <a:lvl9pPr marL="38862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9pPr>
          </a:lstStyle>
          <a:p>
            <a:pPr>
              <a:spcBef>
                <a:spcPct val="0"/>
              </a:spcBef>
              <a:buClrTx/>
              <a:buFontTx/>
              <a:buNone/>
            </a:pPr>
            <a:r>
              <a:rPr lang="en-US" altLang="en-US" sz="800" b="1" dirty="0">
                <a:solidFill>
                  <a:srgbClr val="000000"/>
                </a:solidFill>
                <a:latin typeface="Verdana" pitchFamily="34" charset="0"/>
              </a:rPr>
              <a:t>BUV496</a:t>
            </a:r>
          </a:p>
        </p:txBody>
      </p:sp>
      <p:sp>
        <p:nvSpPr>
          <p:cNvPr id="45" name="TextBox 29"/>
          <p:cNvSpPr txBox="1">
            <a:spLocks noChangeArrowheads="1"/>
          </p:cNvSpPr>
          <p:nvPr/>
        </p:nvSpPr>
        <p:spPr bwMode="auto">
          <a:xfrm>
            <a:off x="4105185" y="1962441"/>
            <a:ext cx="685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4F00"/>
              </a:buClr>
              <a:buChar char="•"/>
              <a:defRPr sz="3200">
                <a:solidFill>
                  <a:srgbClr val="172663"/>
                </a:solidFill>
                <a:latin typeface="Arial" charset="0"/>
                <a:ea typeface="ＭＳ Ｐゴシック" pitchFamily="34" charset="-128"/>
              </a:defRPr>
            </a:lvl1pPr>
            <a:lvl2pPr marL="742950" indent="-285750">
              <a:spcBef>
                <a:spcPct val="20000"/>
              </a:spcBef>
              <a:buClr>
                <a:srgbClr val="FF4F00"/>
              </a:buClr>
              <a:buChar char="–"/>
              <a:defRPr sz="2800">
                <a:solidFill>
                  <a:srgbClr val="172663"/>
                </a:solidFill>
                <a:latin typeface="Arial" charset="0"/>
                <a:ea typeface="ＭＳ Ｐゴシック" pitchFamily="34" charset="-128"/>
              </a:defRPr>
            </a:lvl2pPr>
            <a:lvl3pPr marL="1143000" indent="-228600">
              <a:spcBef>
                <a:spcPct val="20000"/>
              </a:spcBef>
              <a:buClr>
                <a:srgbClr val="FF4F00"/>
              </a:buClr>
              <a:buChar char="•"/>
              <a:defRPr sz="2400">
                <a:solidFill>
                  <a:srgbClr val="172663"/>
                </a:solidFill>
                <a:latin typeface="Arial" charset="0"/>
                <a:ea typeface="ＭＳ Ｐゴシック" pitchFamily="34" charset="-128"/>
              </a:defRPr>
            </a:lvl3pPr>
            <a:lvl4pPr marL="1600200" indent="-228600">
              <a:spcBef>
                <a:spcPct val="20000"/>
              </a:spcBef>
              <a:buClr>
                <a:srgbClr val="FF4F00"/>
              </a:buClr>
              <a:buChar char="–"/>
              <a:defRPr sz="2000">
                <a:solidFill>
                  <a:srgbClr val="172663"/>
                </a:solidFill>
                <a:latin typeface="Arial" charset="0"/>
                <a:ea typeface="ＭＳ Ｐゴシック" pitchFamily="34" charset="-128"/>
              </a:defRPr>
            </a:lvl4pPr>
            <a:lvl5pPr marL="2057400" indent="-228600">
              <a:spcBef>
                <a:spcPct val="20000"/>
              </a:spcBef>
              <a:buClr>
                <a:srgbClr val="FF4F00"/>
              </a:buClr>
              <a:buChar char="»"/>
              <a:defRPr sz="2000">
                <a:solidFill>
                  <a:srgbClr val="172663"/>
                </a:solidFill>
                <a:latin typeface="Arial" charset="0"/>
                <a:ea typeface="ＭＳ Ｐゴシック" pitchFamily="34" charset="-128"/>
              </a:defRPr>
            </a:lvl5pPr>
            <a:lvl6pPr marL="25146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6pPr>
            <a:lvl7pPr marL="29718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7pPr>
            <a:lvl8pPr marL="34290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8pPr>
            <a:lvl9pPr marL="38862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9pPr>
          </a:lstStyle>
          <a:p>
            <a:pPr>
              <a:spcBef>
                <a:spcPct val="0"/>
              </a:spcBef>
              <a:buClrTx/>
              <a:buFontTx/>
              <a:buNone/>
            </a:pPr>
            <a:r>
              <a:rPr lang="en-US" altLang="en-US" sz="800" b="1" dirty="0">
                <a:solidFill>
                  <a:srgbClr val="000000"/>
                </a:solidFill>
                <a:latin typeface="Verdana" pitchFamily="34" charset="0"/>
              </a:rPr>
              <a:t>BUV563</a:t>
            </a:r>
          </a:p>
        </p:txBody>
      </p:sp>
      <p:sp>
        <p:nvSpPr>
          <p:cNvPr id="46" name="TextBox 30"/>
          <p:cNvSpPr txBox="1">
            <a:spLocks noChangeArrowheads="1"/>
          </p:cNvSpPr>
          <p:nvPr/>
        </p:nvSpPr>
        <p:spPr bwMode="auto">
          <a:xfrm>
            <a:off x="5820693" y="1962441"/>
            <a:ext cx="685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4F00"/>
              </a:buClr>
              <a:buChar char="•"/>
              <a:defRPr sz="3200">
                <a:solidFill>
                  <a:srgbClr val="172663"/>
                </a:solidFill>
                <a:latin typeface="Arial" charset="0"/>
                <a:ea typeface="ＭＳ Ｐゴシック" pitchFamily="34" charset="-128"/>
              </a:defRPr>
            </a:lvl1pPr>
            <a:lvl2pPr marL="742950" indent="-285750">
              <a:spcBef>
                <a:spcPct val="20000"/>
              </a:spcBef>
              <a:buClr>
                <a:srgbClr val="FF4F00"/>
              </a:buClr>
              <a:buChar char="–"/>
              <a:defRPr sz="2800">
                <a:solidFill>
                  <a:srgbClr val="172663"/>
                </a:solidFill>
                <a:latin typeface="Arial" charset="0"/>
                <a:ea typeface="ＭＳ Ｐゴシック" pitchFamily="34" charset="-128"/>
              </a:defRPr>
            </a:lvl2pPr>
            <a:lvl3pPr marL="1143000" indent="-228600">
              <a:spcBef>
                <a:spcPct val="20000"/>
              </a:spcBef>
              <a:buClr>
                <a:srgbClr val="FF4F00"/>
              </a:buClr>
              <a:buChar char="•"/>
              <a:defRPr sz="2400">
                <a:solidFill>
                  <a:srgbClr val="172663"/>
                </a:solidFill>
                <a:latin typeface="Arial" charset="0"/>
                <a:ea typeface="ＭＳ Ｐゴシック" pitchFamily="34" charset="-128"/>
              </a:defRPr>
            </a:lvl3pPr>
            <a:lvl4pPr marL="1600200" indent="-228600">
              <a:spcBef>
                <a:spcPct val="20000"/>
              </a:spcBef>
              <a:buClr>
                <a:srgbClr val="FF4F00"/>
              </a:buClr>
              <a:buChar char="–"/>
              <a:defRPr sz="2000">
                <a:solidFill>
                  <a:srgbClr val="172663"/>
                </a:solidFill>
                <a:latin typeface="Arial" charset="0"/>
                <a:ea typeface="ＭＳ Ｐゴシック" pitchFamily="34" charset="-128"/>
              </a:defRPr>
            </a:lvl4pPr>
            <a:lvl5pPr marL="2057400" indent="-228600">
              <a:spcBef>
                <a:spcPct val="20000"/>
              </a:spcBef>
              <a:buClr>
                <a:srgbClr val="FF4F00"/>
              </a:buClr>
              <a:buChar char="»"/>
              <a:defRPr sz="2000">
                <a:solidFill>
                  <a:srgbClr val="172663"/>
                </a:solidFill>
                <a:latin typeface="Arial" charset="0"/>
                <a:ea typeface="ＭＳ Ｐゴシック" pitchFamily="34" charset="-128"/>
              </a:defRPr>
            </a:lvl5pPr>
            <a:lvl6pPr marL="25146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6pPr>
            <a:lvl7pPr marL="29718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7pPr>
            <a:lvl8pPr marL="34290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8pPr>
            <a:lvl9pPr marL="38862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9pPr>
          </a:lstStyle>
          <a:p>
            <a:pPr>
              <a:spcBef>
                <a:spcPct val="0"/>
              </a:spcBef>
              <a:buClrTx/>
              <a:buFontTx/>
              <a:buNone/>
            </a:pPr>
            <a:r>
              <a:rPr lang="en-US" altLang="en-US" sz="800" b="1" dirty="0">
                <a:solidFill>
                  <a:schemeClr val="bg1"/>
                </a:solidFill>
                <a:latin typeface="Verdana" pitchFamily="34" charset="0"/>
              </a:rPr>
              <a:t>BUV805</a:t>
            </a:r>
          </a:p>
        </p:txBody>
      </p:sp>
      <p:sp>
        <p:nvSpPr>
          <p:cNvPr id="47" name="TextBox 32"/>
          <p:cNvSpPr txBox="1">
            <a:spLocks noChangeArrowheads="1"/>
          </p:cNvSpPr>
          <p:nvPr/>
        </p:nvSpPr>
        <p:spPr bwMode="auto">
          <a:xfrm>
            <a:off x="4892675" y="1962441"/>
            <a:ext cx="685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4F00"/>
              </a:buClr>
              <a:buChar char="•"/>
              <a:defRPr sz="3200">
                <a:solidFill>
                  <a:srgbClr val="172663"/>
                </a:solidFill>
                <a:latin typeface="Arial" charset="0"/>
                <a:ea typeface="ＭＳ Ｐゴシック" pitchFamily="34" charset="-128"/>
              </a:defRPr>
            </a:lvl1pPr>
            <a:lvl2pPr marL="742950" indent="-285750">
              <a:spcBef>
                <a:spcPct val="20000"/>
              </a:spcBef>
              <a:buClr>
                <a:srgbClr val="FF4F00"/>
              </a:buClr>
              <a:buChar char="–"/>
              <a:defRPr sz="2800">
                <a:solidFill>
                  <a:srgbClr val="172663"/>
                </a:solidFill>
                <a:latin typeface="Arial" charset="0"/>
                <a:ea typeface="ＭＳ Ｐゴシック" pitchFamily="34" charset="-128"/>
              </a:defRPr>
            </a:lvl2pPr>
            <a:lvl3pPr marL="1143000" indent="-228600">
              <a:spcBef>
                <a:spcPct val="20000"/>
              </a:spcBef>
              <a:buClr>
                <a:srgbClr val="FF4F00"/>
              </a:buClr>
              <a:buChar char="•"/>
              <a:defRPr sz="2400">
                <a:solidFill>
                  <a:srgbClr val="172663"/>
                </a:solidFill>
                <a:latin typeface="Arial" charset="0"/>
                <a:ea typeface="ＭＳ Ｐゴシック" pitchFamily="34" charset="-128"/>
              </a:defRPr>
            </a:lvl3pPr>
            <a:lvl4pPr marL="1600200" indent="-228600">
              <a:spcBef>
                <a:spcPct val="20000"/>
              </a:spcBef>
              <a:buClr>
                <a:srgbClr val="FF4F00"/>
              </a:buClr>
              <a:buChar char="–"/>
              <a:defRPr sz="2000">
                <a:solidFill>
                  <a:srgbClr val="172663"/>
                </a:solidFill>
                <a:latin typeface="Arial" charset="0"/>
                <a:ea typeface="ＭＳ Ｐゴシック" pitchFamily="34" charset="-128"/>
              </a:defRPr>
            </a:lvl4pPr>
            <a:lvl5pPr marL="2057400" indent="-228600">
              <a:spcBef>
                <a:spcPct val="20000"/>
              </a:spcBef>
              <a:buClr>
                <a:srgbClr val="FF4F00"/>
              </a:buClr>
              <a:buChar char="»"/>
              <a:defRPr sz="2000">
                <a:solidFill>
                  <a:srgbClr val="172663"/>
                </a:solidFill>
                <a:latin typeface="Arial" charset="0"/>
                <a:ea typeface="ＭＳ Ｐゴシック" pitchFamily="34" charset="-128"/>
              </a:defRPr>
            </a:lvl5pPr>
            <a:lvl6pPr marL="25146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6pPr>
            <a:lvl7pPr marL="29718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7pPr>
            <a:lvl8pPr marL="34290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8pPr>
            <a:lvl9pPr marL="38862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9pPr>
          </a:lstStyle>
          <a:p>
            <a:pPr>
              <a:spcBef>
                <a:spcPct val="0"/>
              </a:spcBef>
              <a:buClrTx/>
              <a:buFontTx/>
              <a:buNone/>
            </a:pPr>
            <a:r>
              <a:rPr lang="en-US" altLang="en-US" sz="800" b="1" dirty="0">
                <a:solidFill>
                  <a:srgbClr val="000000"/>
                </a:solidFill>
                <a:latin typeface="Verdana" pitchFamily="34" charset="0"/>
              </a:rPr>
              <a:t>BUV661</a:t>
            </a:r>
          </a:p>
        </p:txBody>
      </p:sp>
      <p:sp>
        <p:nvSpPr>
          <p:cNvPr id="48" name="TextBox 33"/>
          <p:cNvSpPr txBox="1">
            <a:spLocks noChangeArrowheads="1"/>
          </p:cNvSpPr>
          <p:nvPr/>
        </p:nvSpPr>
        <p:spPr bwMode="auto">
          <a:xfrm>
            <a:off x="4450943" y="1676007"/>
            <a:ext cx="876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4F00"/>
              </a:buClr>
              <a:buChar char="•"/>
              <a:defRPr sz="3200">
                <a:solidFill>
                  <a:srgbClr val="172663"/>
                </a:solidFill>
                <a:latin typeface="Arial" charset="0"/>
                <a:ea typeface="ＭＳ Ｐゴシック" pitchFamily="34" charset="-128"/>
              </a:defRPr>
            </a:lvl1pPr>
            <a:lvl2pPr marL="742950" indent="-285750">
              <a:spcBef>
                <a:spcPct val="20000"/>
              </a:spcBef>
              <a:buClr>
                <a:srgbClr val="FF4F00"/>
              </a:buClr>
              <a:buChar char="–"/>
              <a:defRPr sz="2800">
                <a:solidFill>
                  <a:srgbClr val="172663"/>
                </a:solidFill>
                <a:latin typeface="Arial" charset="0"/>
                <a:ea typeface="ＭＳ Ｐゴシック" pitchFamily="34" charset="-128"/>
              </a:defRPr>
            </a:lvl2pPr>
            <a:lvl3pPr marL="1143000" indent="-228600">
              <a:spcBef>
                <a:spcPct val="20000"/>
              </a:spcBef>
              <a:buClr>
                <a:srgbClr val="FF4F00"/>
              </a:buClr>
              <a:buChar char="•"/>
              <a:defRPr sz="2400">
                <a:solidFill>
                  <a:srgbClr val="172663"/>
                </a:solidFill>
                <a:latin typeface="Arial" charset="0"/>
                <a:ea typeface="ＭＳ Ｐゴシック" pitchFamily="34" charset="-128"/>
              </a:defRPr>
            </a:lvl3pPr>
            <a:lvl4pPr marL="1600200" indent="-228600">
              <a:spcBef>
                <a:spcPct val="20000"/>
              </a:spcBef>
              <a:buClr>
                <a:srgbClr val="FF4F00"/>
              </a:buClr>
              <a:buChar char="–"/>
              <a:defRPr sz="2000">
                <a:solidFill>
                  <a:srgbClr val="172663"/>
                </a:solidFill>
                <a:latin typeface="Arial" charset="0"/>
                <a:ea typeface="ＭＳ Ｐゴシック" pitchFamily="34" charset="-128"/>
              </a:defRPr>
            </a:lvl4pPr>
            <a:lvl5pPr marL="2057400" indent="-228600">
              <a:spcBef>
                <a:spcPct val="20000"/>
              </a:spcBef>
              <a:buClr>
                <a:srgbClr val="FF4F00"/>
              </a:buClr>
              <a:buChar char="»"/>
              <a:defRPr sz="2000">
                <a:solidFill>
                  <a:srgbClr val="172663"/>
                </a:solidFill>
                <a:latin typeface="Arial" charset="0"/>
                <a:ea typeface="ＭＳ Ｐゴシック" pitchFamily="34" charset="-128"/>
              </a:defRPr>
            </a:lvl5pPr>
            <a:lvl6pPr marL="25146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6pPr>
            <a:lvl7pPr marL="29718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7pPr>
            <a:lvl8pPr marL="34290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8pPr>
            <a:lvl9pPr marL="38862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9pPr>
          </a:lstStyle>
          <a:p>
            <a:pPr>
              <a:spcBef>
                <a:spcPct val="0"/>
              </a:spcBef>
              <a:buClrTx/>
              <a:buFontTx/>
              <a:buNone/>
            </a:pPr>
            <a:r>
              <a:rPr lang="en-US" altLang="en-US" sz="800" b="1" dirty="0">
                <a:solidFill>
                  <a:srgbClr val="000000"/>
                </a:solidFill>
                <a:latin typeface="Verdana" pitchFamily="34" charset="0"/>
              </a:rPr>
              <a:t>BUV615-P</a:t>
            </a:r>
          </a:p>
        </p:txBody>
      </p:sp>
      <p:sp>
        <p:nvSpPr>
          <p:cNvPr id="49" name="TextBox 34"/>
          <p:cNvSpPr txBox="1">
            <a:spLocks noChangeArrowheads="1"/>
          </p:cNvSpPr>
          <p:nvPr/>
        </p:nvSpPr>
        <p:spPr bwMode="auto">
          <a:xfrm>
            <a:off x="5397560" y="1676007"/>
            <a:ext cx="685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4F00"/>
              </a:buClr>
              <a:buChar char="•"/>
              <a:defRPr sz="3200">
                <a:solidFill>
                  <a:srgbClr val="172663"/>
                </a:solidFill>
                <a:latin typeface="Arial" charset="0"/>
                <a:ea typeface="ＭＳ Ｐゴシック" pitchFamily="34" charset="-128"/>
              </a:defRPr>
            </a:lvl1pPr>
            <a:lvl2pPr marL="742950" indent="-285750">
              <a:spcBef>
                <a:spcPct val="20000"/>
              </a:spcBef>
              <a:buClr>
                <a:srgbClr val="FF4F00"/>
              </a:buClr>
              <a:buChar char="–"/>
              <a:defRPr sz="2800">
                <a:solidFill>
                  <a:srgbClr val="172663"/>
                </a:solidFill>
                <a:latin typeface="Arial" charset="0"/>
                <a:ea typeface="ＭＳ Ｐゴシック" pitchFamily="34" charset="-128"/>
              </a:defRPr>
            </a:lvl2pPr>
            <a:lvl3pPr marL="1143000" indent="-228600">
              <a:spcBef>
                <a:spcPct val="20000"/>
              </a:spcBef>
              <a:buClr>
                <a:srgbClr val="FF4F00"/>
              </a:buClr>
              <a:buChar char="•"/>
              <a:defRPr sz="2400">
                <a:solidFill>
                  <a:srgbClr val="172663"/>
                </a:solidFill>
                <a:latin typeface="Arial" charset="0"/>
                <a:ea typeface="ＭＳ Ｐゴシック" pitchFamily="34" charset="-128"/>
              </a:defRPr>
            </a:lvl3pPr>
            <a:lvl4pPr marL="1600200" indent="-228600">
              <a:spcBef>
                <a:spcPct val="20000"/>
              </a:spcBef>
              <a:buClr>
                <a:srgbClr val="FF4F00"/>
              </a:buClr>
              <a:buChar char="–"/>
              <a:defRPr sz="2000">
                <a:solidFill>
                  <a:srgbClr val="172663"/>
                </a:solidFill>
                <a:latin typeface="Arial" charset="0"/>
                <a:ea typeface="ＭＳ Ｐゴシック" pitchFamily="34" charset="-128"/>
              </a:defRPr>
            </a:lvl4pPr>
            <a:lvl5pPr marL="2057400" indent="-228600">
              <a:spcBef>
                <a:spcPct val="20000"/>
              </a:spcBef>
              <a:buClr>
                <a:srgbClr val="FF4F00"/>
              </a:buClr>
              <a:buChar char="»"/>
              <a:defRPr sz="2000">
                <a:solidFill>
                  <a:srgbClr val="172663"/>
                </a:solidFill>
                <a:latin typeface="Arial" charset="0"/>
                <a:ea typeface="ＭＳ Ｐゴシック" pitchFamily="34" charset="-128"/>
              </a:defRPr>
            </a:lvl5pPr>
            <a:lvl6pPr marL="25146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6pPr>
            <a:lvl7pPr marL="29718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7pPr>
            <a:lvl8pPr marL="34290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8pPr>
            <a:lvl9pPr marL="38862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9pPr>
          </a:lstStyle>
          <a:p>
            <a:pPr>
              <a:spcBef>
                <a:spcPct val="0"/>
              </a:spcBef>
              <a:buClrTx/>
              <a:buFontTx/>
              <a:buNone/>
            </a:pPr>
            <a:r>
              <a:rPr lang="en-US" altLang="en-US" sz="800" b="1" dirty="0">
                <a:solidFill>
                  <a:srgbClr val="000000"/>
                </a:solidFill>
                <a:latin typeface="Verdana" pitchFamily="34" charset="0"/>
              </a:rPr>
              <a:t>BUV737</a:t>
            </a:r>
          </a:p>
        </p:txBody>
      </p:sp>
      <p:sp>
        <p:nvSpPr>
          <p:cNvPr id="52" name="TextBox 35"/>
          <p:cNvSpPr txBox="1">
            <a:spLocks noChangeArrowheads="1"/>
          </p:cNvSpPr>
          <p:nvPr/>
        </p:nvSpPr>
        <p:spPr bwMode="auto">
          <a:xfrm>
            <a:off x="5385987" y="2725845"/>
            <a:ext cx="685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4F00"/>
              </a:buClr>
              <a:buChar char="•"/>
              <a:defRPr sz="3200">
                <a:solidFill>
                  <a:srgbClr val="172663"/>
                </a:solidFill>
                <a:latin typeface="Arial" charset="0"/>
                <a:ea typeface="ＭＳ Ｐゴシック" pitchFamily="34" charset="-128"/>
              </a:defRPr>
            </a:lvl1pPr>
            <a:lvl2pPr marL="742950" indent="-285750">
              <a:spcBef>
                <a:spcPct val="20000"/>
              </a:spcBef>
              <a:buClr>
                <a:srgbClr val="FF4F00"/>
              </a:buClr>
              <a:buChar char="–"/>
              <a:defRPr sz="2800">
                <a:solidFill>
                  <a:srgbClr val="172663"/>
                </a:solidFill>
                <a:latin typeface="Arial" charset="0"/>
                <a:ea typeface="ＭＳ Ｐゴシック" pitchFamily="34" charset="-128"/>
              </a:defRPr>
            </a:lvl2pPr>
            <a:lvl3pPr marL="1143000" indent="-228600">
              <a:spcBef>
                <a:spcPct val="20000"/>
              </a:spcBef>
              <a:buClr>
                <a:srgbClr val="FF4F00"/>
              </a:buClr>
              <a:buChar char="•"/>
              <a:defRPr sz="2400">
                <a:solidFill>
                  <a:srgbClr val="172663"/>
                </a:solidFill>
                <a:latin typeface="Arial" charset="0"/>
                <a:ea typeface="ＭＳ Ｐゴシック" pitchFamily="34" charset="-128"/>
              </a:defRPr>
            </a:lvl3pPr>
            <a:lvl4pPr marL="1600200" indent="-228600">
              <a:spcBef>
                <a:spcPct val="20000"/>
              </a:spcBef>
              <a:buClr>
                <a:srgbClr val="FF4F00"/>
              </a:buClr>
              <a:buChar char="–"/>
              <a:defRPr sz="2000">
                <a:solidFill>
                  <a:srgbClr val="172663"/>
                </a:solidFill>
                <a:latin typeface="Arial" charset="0"/>
                <a:ea typeface="ＭＳ Ｐゴシック" pitchFamily="34" charset="-128"/>
              </a:defRPr>
            </a:lvl4pPr>
            <a:lvl5pPr marL="2057400" indent="-228600">
              <a:spcBef>
                <a:spcPct val="20000"/>
              </a:spcBef>
              <a:buClr>
                <a:srgbClr val="FF4F00"/>
              </a:buClr>
              <a:buChar char="»"/>
              <a:defRPr sz="2000">
                <a:solidFill>
                  <a:srgbClr val="172663"/>
                </a:solidFill>
                <a:latin typeface="Arial" charset="0"/>
                <a:ea typeface="ＭＳ Ｐゴシック" pitchFamily="34" charset="-128"/>
              </a:defRPr>
            </a:lvl5pPr>
            <a:lvl6pPr marL="25146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6pPr>
            <a:lvl7pPr marL="29718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7pPr>
            <a:lvl8pPr marL="34290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8pPr>
            <a:lvl9pPr marL="38862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9pPr>
          </a:lstStyle>
          <a:p>
            <a:pPr>
              <a:spcBef>
                <a:spcPct val="0"/>
              </a:spcBef>
              <a:buClrTx/>
              <a:buFontTx/>
              <a:buNone/>
            </a:pPr>
            <a:r>
              <a:rPr lang="en-US" altLang="en-US" sz="800" b="1" dirty="0" smtClean="0">
                <a:solidFill>
                  <a:srgbClr val="000000"/>
                </a:solidFill>
                <a:latin typeface="Verdana" pitchFamily="34" charset="0"/>
              </a:rPr>
              <a:t>BV750</a:t>
            </a:r>
            <a:endParaRPr lang="en-US" altLang="en-US" sz="800" b="1" dirty="0">
              <a:solidFill>
                <a:srgbClr val="000000"/>
              </a:solidFill>
              <a:latin typeface="Verdana" pitchFamily="34" charset="0"/>
            </a:endParaRPr>
          </a:p>
        </p:txBody>
      </p:sp>
      <p:sp>
        <p:nvSpPr>
          <p:cNvPr id="53" name="TextBox 37"/>
          <p:cNvSpPr txBox="1">
            <a:spLocks noChangeArrowheads="1"/>
          </p:cNvSpPr>
          <p:nvPr/>
        </p:nvSpPr>
        <p:spPr bwMode="auto">
          <a:xfrm>
            <a:off x="3652797" y="3018439"/>
            <a:ext cx="685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4F00"/>
              </a:buClr>
              <a:buChar char="•"/>
              <a:defRPr sz="3200">
                <a:solidFill>
                  <a:srgbClr val="172663"/>
                </a:solidFill>
                <a:latin typeface="Arial" charset="0"/>
                <a:ea typeface="ＭＳ Ｐゴシック" pitchFamily="34" charset="-128"/>
              </a:defRPr>
            </a:lvl1pPr>
            <a:lvl2pPr marL="742950" indent="-285750">
              <a:spcBef>
                <a:spcPct val="20000"/>
              </a:spcBef>
              <a:buClr>
                <a:srgbClr val="FF4F00"/>
              </a:buClr>
              <a:buChar char="–"/>
              <a:defRPr sz="2800">
                <a:solidFill>
                  <a:srgbClr val="172663"/>
                </a:solidFill>
                <a:latin typeface="Arial" charset="0"/>
                <a:ea typeface="ＭＳ Ｐゴシック" pitchFamily="34" charset="-128"/>
              </a:defRPr>
            </a:lvl2pPr>
            <a:lvl3pPr marL="1143000" indent="-228600">
              <a:spcBef>
                <a:spcPct val="20000"/>
              </a:spcBef>
              <a:buClr>
                <a:srgbClr val="FF4F00"/>
              </a:buClr>
              <a:buChar char="•"/>
              <a:defRPr sz="2400">
                <a:solidFill>
                  <a:srgbClr val="172663"/>
                </a:solidFill>
                <a:latin typeface="Arial" charset="0"/>
                <a:ea typeface="ＭＳ Ｐゴシック" pitchFamily="34" charset="-128"/>
              </a:defRPr>
            </a:lvl3pPr>
            <a:lvl4pPr marL="1600200" indent="-228600">
              <a:spcBef>
                <a:spcPct val="20000"/>
              </a:spcBef>
              <a:buClr>
                <a:srgbClr val="FF4F00"/>
              </a:buClr>
              <a:buChar char="–"/>
              <a:defRPr sz="2000">
                <a:solidFill>
                  <a:srgbClr val="172663"/>
                </a:solidFill>
                <a:latin typeface="Arial" charset="0"/>
                <a:ea typeface="ＭＳ Ｐゴシック" pitchFamily="34" charset="-128"/>
              </a:defRPr>
            </a:lvl4pPr>
            <a:lvl5pPr marL="2057400" indent="-228600">
              <a:spcBef>
                <a:spcPct val="20000"/>
              </a:spcBef>
              <a:buClr>
                <a:srgbClr val="FF4F00"/>
              </a:buClr>
              <a:buChar char="»"/>
              <a:defRPr sz="2000">
                <a:solidFill>
                  <a:srgbClr val="172663"/>
                </a:solidFill>
                <a:latin typeface="Arial" charset="0"/>
                <a:ea typeface="ＭＳ Ｐゴシック" pitchFamily="34" charset="-128"/>
              </a:defRPr>
            </a:lvl5pPr>
            <a:lvl6pPr marL="25146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6pPr>
            <a:lvl7pPr marL="29718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7pPr>
            <a:lvl8pPr marL="34290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8pPr>
            <a:lvl9pPr marL="38862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9pPr>
          </a:lstStyle>
          <a:p>
            <a:pPr>
              <a:spcBef>
                <a:spcPct val="0"/>
              </a:spcBef>
              <a:buClrTx/>
              <a:buFontTx/>
              <a:buNone/>
            </a:pPr>
            <a:r>
              <a:rPr lang="en-US" altLang="en-US" sz="800" b="1" dirty="0">
                <a:solidFill>
                  <a:srgbClr val="000000"/>
                </a:solidFill>
                <a:latin typeface="Verdana" pitchFamily="34" charset="0"/>
              </a:rPr>
              <a:t>BV480</a:t>
            </a:r>
          </a:p>
        </p:txBody>
      </p:sp>
      <p:sp>
        <p:nvSpPr>
          <p:cNvPr id="54" name="TextBox 35"/>
          <p:cNvSpPr txBox="1">
            <a:spLocks noChangeArrowheads="1"/>
          </p:cNvSpPr>
          <p:nvPr/>
        </p:nvSpPr>
        <p:spPr bwMode="auto">
          <a:xfrm>
            <a:off x="5190381" y="3018439"/>
            <a:ext cx="685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4F00"/>
              </a:buClr>
              <a:buChar char="•"/>
              <a:defRPr sz="3200">
                <a:solidFill>
                  <a:srgbClr val="172663"/>
                </a:solidFill>
                <a:latin typeface="Arial" charset="0"/>
                <a:ea typeface="ＭＳ Ｐゴシック" pitchFamily="34" charset="-128"/>
              </a:defRPr>
            </a:lvl1pPr>
            <a:lvl2pPr marL="742950" indent="-285750">
              <a:spcBef>
                <a:spcPct val="20000"/>
              </a:spcBef>
              <a:buClr>
                <a:srgbClr val="FF4F00"/>
              </a:buClr>
              <a:buChar char="–"/>
              <a:defRPr sz="2800">
                <a:solidFill>
                  <a:srgbClr val="172663"/>
                </a:solidFill>
                <a:latin typeface="Arial" charset="0"/>
                <a:ea typeface="ＭＳ Ｐゴシック" pitchFamily="34" charset="-128"/>
              </a:defRPr>
            </a:lvl2pPr>
            <a:lvl3pPr marL="1143000" indent="-228600">
              <a:spcBef>
                <a:spcPct val="20000"/>
              </a:spcBef>
              <a:buClr>
                <a:srgbClr val="FF4F00"/>
              </a:buClr>
              <a:buChar char="•"/>
              <a:defRPr sz="2400">
                <a:solidFill>
                  <a:srgbClr val="172663"/>
                </a:solidFill>
                <a:latin typeface="Arial" charset="0"/>
                <a:ea typeface="ＭＳ Ｐゴシック" pitchFamily="34" charset="-128"/>
              </a:defRPr>
            </a:lvl3pPr>
            <a:lvl4pPr marL="1600200" indent="-228600">
              <a:spcBef>
                <a:spcPct val="20000"/>
              </a:spcBef>
              <a:buClr>
                <a:srgbClr val="FF4F00"/>
              </a:buClr>
              <a:buChar char="–"/>
              <a:defRPr sz="2000">
                <a:solidFill>
                  <a:srgbClr val="172663"/>
                </a:solidFill>
                <a:latin typeface="Arial" charset="0"/>
                <a:ea typeface="ＭＳ Ｐゴシック" pitchFamily="34" charset="-128"/>
              </a:defRPr>
            </a:lvl4pPr>
            <a:lvl5pPr marL="2057400" indent="-228600">
              <a:spcBef>
                <a:spcPct val="20000"/>
              </a:spcBef>
              <a:buClr>
                <a:srgbClr val="FF4F00"/>
              </a:buClr>
              <a:buChar char="»"/>
              <a:defRPr sz="2000">
                <a:solidFill>
                  <a:srgbClr val="172663"/>
                </a:solidFill>
                <a:latin typeface="Arial" charset="0"/>
                <a:ea typeface="ＭＳ Ｐゴシック" pitchFamily="34" charset="-128"/>
              </a:defRPr>
            </a:lvl5pPr>
            <a:lvl6pPr marL="25146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6pPr>
            <a:lvl7pPr marL="29718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7pPr>
            <a:lvl8pPr marL="34290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8pPr>
            <a:lvl9pPr marL="38862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9pPr>
          </a:lstStyle>
          <a:p>
            <a:pPr>
              <a:spcBef>
                <a:spcPct val="0"/>
              </a:spcBef>
              <a:buClrTx/>
              <a:buFontTx/>
              <a:buNone/>
            </a:pPr>
            <a:r>
              <a:rPr lang="en-US" altLang="en-US" sz="800" b="1" dirty="0" smtClean="0">
                <a:solidFill>
                  <a:srgbClr val="000000"/>
                </a:solidFill>
                <a:latin typeface="Verdana" pitchFamily="34" charset="0"/>
              </a:rPr>
              <a:t>BV711</a:t>
            </a:r>
            <a:endParaRPr lang="en-US" altLang="en-US" sz="800" b="1" dirty="0">
              <a:solidFill>
                <a:srgbClr val="000000"/>
              </a:solidFill>
              <a:latin typeface="Verdana" pitchFamily="34" charset="0"/>
            </a:endParaRPr>
          </a:p>
        </p:txBody>
      </p:sp>
      <p:sp>
        <p:nvSpPr>
          <p:cNvPr id="55" name="TextBox 37"/>
          <p:cNvSpPr txBox="1">
            <a:spLocks noChangeArrowheads="1"/>
          </p:cNvSpPr>
          <p:nvPr/>
        </p:nvSpPr>
        <p:spPr bwMode="auto">
          <a:xfrm>
            <a:off x="3224353" y="2725845"/>
            <a:ext cx="685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4F00"/>
              </a:buClr>
              <a:buChar char="•"/>
              <a:defRPr sz="3200">
                <a:solidFill>
                  <a:srgbClr val="172663"/>
                </a:solidFill>
                <a:latin typeface="Arial" charset="0"/>
                <a:ea typeface="ＭＳ Ｐゴシック" pitchFamily="34" charset="-128"/>
              </a:defRPr>
            </a:lvl1pPr>
            <a:lvl2pPr marL="742950" indent="-285750">
              <a:spcBef>
                <a:spcPct val="20000"/>
              </a:spcBef>
              <a:buClr>
                <a:srgbClr val="FF4F00"/>
              </a:buClr>
              <a:buChar char="–"/>
              <a:defRPr sz="2800">
                <a:solidFill>
                  <a:srgbClr val="172663"/>
                </a:solidFill>
                <a:latin typeface="Arial" charset="0"/>
                <a:ea typeface="ＭＳ Ｐゴシック" pitchFamily="34" charset="-128"/>
              </a:defRPr>
            </a:lvl2pPr>
            <a:lvl3pPr marL="1143000" indent="-228600">
              <a:spcBef>
                <a:spcPct val="20000"/>
              </a:spcBef>
              <a:buClr>
                <a:srgbClr val="FF4F00"/>
              </a:buClr>
              <a:buChar char="•"/>
              <a:defRPr sz="2400">
                <a:solidFill>
                  <a:srgbClr val="172663"/>
                </a:solidFill>
                <a:latin typeface="Arial" charset="0"/>
                <a:ea typeface="ＭＳ Ｐゴシック" pitchFamily="34" charset="-128"/>
              </a:defRPr>
            </a:lvl3pPr>
            <a:lvl4pPr marL="1600200" indent="-228600">
              <a:spcBef>
                <a:spcPct val="20000"/>
              </a:spcBef>
              <a:buClr>
                <a:srgbClr val="FF4F00"/>
              </a:buClr>
              <a:buChar char="–"/>
              <a:defRPr sz="2000">
                <a:solidFill>
                  <a:srgbClr val="172663"/>
                </a:solidFill>
                <a:latin typeface="Arial" charset="0"/>
                <a:ea typeface="ＭＳ Ｐゴシック" pitchFamily="34" charset="-128"/>
              </a:defRPr>
            </a:lvl4pPr>
            <a:lvl5pPr marL="2057400" indent="-228600">
              <a:spcBef>
                <a:spcPct val="20000"/>
              </a:spcBef>
              <a:buClr>
                <a:srgbClr val="FF4F00"/>
              </a:buClr>
              <a:buChar char="»"/>
              <a:defRPr sz="2000">
                <a:solidFill>
                  <a:srgbClr val="172663"/>
                </a:solidFill>
                <a:latin typeface="Arial" charset="0"/>
                <a:ea typeface="ＭＳ Ｐゴシック" pitchFamily="34" charset="-128"/>
              </a:defRPr>
            </a:lvl5pPr>
            <a:lvl6pPr marL="25146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6pPr>
            <a:lvl7pPr marL="29718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7pPr>
            <a:lvl8pPr marL="34290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8pPr>
            <a:lvl9pPr marL="38862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9pPr>
          </a:lstStyle>
          <a:p>
            <a:pPr>
              <a:spcBef>
                <a:spcPct val="0"/>
              </a:spcBef>
              <a:buClrTx/>
              <a:buFontTx/>
              <a:buNone/>
            </a:pPr>
            <a:r>
              <a:rPr lang="en-US" altLang="en-US" sz="800" b="1" dirty="0" smtClean="0">
                <a:solidFill>
                  <a:srgbClr val="000000"/>
                </a:solidFill>
                <a:latin typeface="Verdana" pitchFamily="34" charset="0"/>
              </a:rPr>
              <a:t>BV421</a:t>
            </a:r>
            <a:endParaRPr lang="en-US" altLang="en-US" sz="800" b="1" dirty="0">
              <a:solidFill>
                <a:srgbClr val="000000"/>
              </a:solidFill>
              <a:latin typeface="Verdana" pitchFamily="34" charset="0"/>
            </a:endParaRPr>
          </a:p>
        </p:txBody>
      </p:sp>
      <p:sp>
        <p:nvSpPr>
          <p:cNvPr id="56" name="TextBox 35"/>
          <p:cNvSpPr txBox="1">
            <a:spLocks noChangeArrowheads="1"/>
          </p:cNvSpPr>
          <p:nvPr/>
        </p:nvSpPr>
        <p:spPr bwMode="auto">
          <a:xfrm>
            <a:off x="5799144" y="3018439"/>
            <a:ext cx="685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4F00"/>
              </a:buClr>
              <a:buChar char="•"/>
              <a:defRPr sz="3200">
                <a:solidFill>
                  <a:srgbClr val="172663"/>
                </a:solidFill>
                <a:latin typeface="Arial" charset="0"/>
                <a:ea typeface="ＭＳ Ｐゴシック" pitchFamily="34" charset="-128"/>
              </a:defRPr>
            </a:lvl1pPr>
            <a:lvl2pPr marL="742950" indent="-285750">
              <a:spcBef>
                <a:spcPct val="20000"/>
              </a:spcBef>
              <a:buClr>
                <a:srgbClr val="FF4F00"/>
              </a:buClr>
              <a:buChar char="–"/>
              <a:defRPr sz="2800">
                <a:solidFill>
                  <a:srgbClr val="172663"/>
                </a:solidFill>
                <a:latin typeface="Arial" charset="0"/>
                <a:ea typeface="ＭＳ Ｐゴシック" pitchFamily="34" charset="-128"/>
              </a:defRPr>
            </a:lvl2pPr>
            <a:lvl3pPr marL="1143000" indent="-228600">
              <a:spcBef>
                <a:spcPct val="20000"/>
              </a:spcBef>
              <a:buClr>
                <a:srgbClr val="FF4F00"/>
              </a:buClr>
              <a:buChar char="•"/>
              <a:defRPr sz="2400">
                <a:solidFill>
                  <a:srgbClr val="172663"/>
                </a:solidFill>
                <a:latin typeface="Arial" charset="0"/>
                <a:ea typeface="ＭＳ Ｐゴシック" pitchFamily="34" charset="-128"/>
              </a:defRPr>
            </a:lvl3pPr>
            <a:lvl4pPr marL="1600200" indent="-228600">
              <a:spcBef>
                <a:spcPct val="20000"/>
              </a:spcBef>
              <a:buClr>
                <a:srgbClr val="FF4F00"/>
              </a:buClr>
              <a:buChar char="–"/>
              <a:defRPr sz="2000">
                <a:solidFill>
                  <a:srgbClr val="172663"/>
                </a:solidFill>
                <a:latin typeface="Arial" charset="0"/>
                <a:ea typeface="ＭＳ Ｐゴシック" pitchFamily="34" charset="-128"/>
              </a:defRPr>
            </a:lvl4pPr>
            <a:lvl5pPr marL="2057400" indent="-228600">
              <a:spcBef>
                <a:spcPct val="20000"/>
              </a:spcBef>
              <a:buClr>
                <a:srgbClr val="FF4F00"/>
              </a:buClr>
              <a:buChar char="»"/>
              <a:defRPr sz="2000">
                <a:solidFill>
                  <a:srgbClr val="172663"/>
                </a:solidFill>
                <a:latin typeface="Arial" charset="0"/>
                <a:ea typeface="ＭＳ Ｐゴシック" pitchFamily="34" charset="-128"/>
              </a:defRPr>
            </a:lvl5pPr>
            <a:lvl6pPr marL="25146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6pPr>
            <a:lvl7pPr marL="29718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7pPr>
            <a:lvl8pPr marL="34290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8pPr>
            <a:lvl9pPr marL="38862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9pPr>
          </a:lstStyle>
          <a:p>
            <a:pPr>
              <a:spcBef>
                <a:spcPct val="0"/>
              </a:spcBef>
              <a:buClrTx/>
              <a:buFontTx/>
              <a:buNone/>
            </a:pPr>
            <a:r>
              <a:rPr lang="en-US" altLang="en-US" sz="800" b="1" dirty="0" smtClean="0">
                <a:solidFill>
                  <a:schemeClr val="bg1"/>
                </a:solidFill>
                <a:latin typeface="Verdana" pitchFamily="34" charset="0"/>
              </a:rPr>
              <a:t>BV786</a:t>
            </a:r>
            <a:endParaRPr lang="en-US" altLang="en-US" sz="800" b="1" dirty="0">
              <a:solidFill>
                <a:schemeClr val="bg1"/>
              </a:solidFill>
              <a:latin typeface="Verdana" pitchFamily="34" charset="0"/>
            </a:endParaRPr>
          </a:p>
        </p:txBody>
      </p:sp>
      <p:sp>
        <p:nvSpPr>
          <p:cNvPr id="57" name="TextBox 35"/>
          <p:cNvSpPr txBox="1">
            <a:spLocks noChangeArrowheads="1"/>
          </p:cNvSpPr>
          <p:nvPr/>
        </p:nvSpPr>
        <p:spPr bwMode="auto">
          <a:xfrm>
            <a:off x="4744847" y="2725845"/>
            <a:ext cx="685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4F00"/>
              </a:buClr>
              <a:buChar char="•"/>
              <a:defRPr sz="3200">
                <a:solidFill>
                  <a:srgbClr val="172663"/>
                </a:solidFill>
                <a:latin typeface="Arial" charset="0"/>
                <a:ea typeface="ＭＳ Ｐゴシック" pitchFamily="34" charset="-128"/>
              </a:defRPr>
            </a:lvl1pPr>
            <a:lvl2pPr marL="742950" indent="-285750">
              <a:spcBef>
                <a:spcPct val="20000"/>
              </a:spcBef>
              <a:buClr>
                <a:srgbClr val="FF4F00"/>
              </a:buClr>
              <a:buChar char="–"/>
              <a:defRPr sz="2800">
                <a:solidFill>
                  <a:srgbClr val="172663"/>
                </a:solidFill>
                <a:latin typeface="Arial" charset="0"/>
                <a:ea typeface="ＭＳ Ｐゴシック" pitchFamily="34" charset="-128"/>
              </a:defRPr>
            </a:lvl2pPr>
            <a:lvl3pPr marL="1143000" indent="-228600">
              <a:spcBef>
                <a:spcPct val="20000"/>
              </a:spcBef>
              <a:buClr>
                <a:srgbClr val="FF4F00"/>
              </a:buClr>
              <a:buChar char="•"/>
              <a:defRPr sz="2400">
                <a:solidFill>
                  <a:srgbClr val="172663"/>
                </a:solidFill>
                <a:latin typeface="Arial" charset="0"/>
                <a:ea typeface="ＭＳ Ｐゴシック" pitchFamily="34" charset="-128"/>
              </a:defRPr>
            </a:lvl3pPr>
            <a:lvl4pPr marL="1600200" indent="-228600">
              <a:spcBef>
                <a:spcPct val="20000"/>
              </a:spcBef>
              <a:buClr>
                <a:srgbClr val="FF4F00"/>
              </a:buClr>
              <a:buChar char="–"/>
              <a:defRPr sz="2000">
                <a:solidFill>
                  <a:srgbClr val="172663"/>
                </a:solidFill>
                <a:latin typeface="Arial" charset="0"/>
                <a:ea typeface="ＭＳ Ｐゴシック" pitchFamily="34" charset="-128"/>
              </a:defRPr>
            </a:lvl4pPr>
            <a:lvl5pPr marL="2057400" indent="-228600">
              <a:spcBef>
                <a:spcPct val="20000"/>
              </a:spcBef>
              <a:buClr>
                <a:srgbClr val="FF4F00"/>
              </a:buClr>
              <a:buChar char="»"/>
              <a:defRPr sz="2000">
                <a:solidFill>
                  <a:srgbClr val="172663"/>
                </a:solidFill>
                <a:latin typeface="Arial" charset="0"/>
                <a:ea typeface="ＭＳ Ｐゴシック" pitchFamily="34" charset="-128"/>
              </a:defRPr>
            </a:lvl5pPr>
            <a:lvl6pPr marL="25146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6pPr>
            <a:lvl7pPr marL="29718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7pPr>
            <a:lvl8pPr marL="34290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8pPr>
            <a:lvl9pPr marL="38862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9pPr>
          </a:lstStyle>
          <a:p>
            <a:pPr>
              <a:spcBef>
                <a:spcPct val="0"/>
              </a:spcBef>
              <a:buClrTx/>
              <a:buFontTx/>
              <a:buNone/>
            </a:pPr>
            <a:r>
              <a:rPr lang="en-US" altLang="en-US" sz="800" b="1" dirty="0" smtClean="0">
                <a:solidFill>
                  <a:srgbClr val="000000"/>
                </a:solidFill>
                <a:latin typeface="Verdana" pitchFamily="34" charset="0"/>
              </a:rPr>
              <a:t>BV650</a:t>
            </a:r>
            <a:endParaRPr lang="en-US" altLang="en-US" sz="800" b="1" dirty="0">
              <a:solidFill>
                <a:srgbClr val="000000"/>
              </a:solidFill>
              <a:latin typeface="Verdana" pitchFamily="34" charset="0"/>
            </a:endParaRPr>
          </a:p>
        </p:txBody>
      </p:sp>
      <p:sp>
        <p:nvSpPr>
          <p:cNvPr id="58" name="TextBox 57"/>
          <p:cNvSpPr txBox="1">
            <a:spLocks noChangeArrowheads="1"/>
          </p:cNvSpPr>
          <p:nvPr/>
        </p:nvSpPr>
        <p:spPr bwMode="auto">
          <a:xfrm>
            <a:off x="4500477" y="3018439"/>
            <a:ext cx="685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4F00"/>
              </a:buClr>
              <a:buChar char="•"/>
              <a:defRPr sz="3200">
                <a:solidFill>
                  <a:srgbClr val="172663"/>
                </a:solidFill>
                <a:latin typeface="Arial" charset="0"/>
                <a:ea typeface="ＭＳ Ｐゴシック" pitchFamily="34" charset="-128"/>
              </a:defRPr>
            </a:lvl1pPr>
            <a:lvl2pPr marL="742950" indent="-285750">
              <a:spcBef>
                <a:spcPct val="20000"/>
              </a:spcBef>
              <a:buClr>
                <a:srgbClr val="FF4F00"/>
              </a:buClr>
              <a:buChar char="–"/>
              <a:defRPr sz="2800">
                <a:solidFill>
                  <a:srgbClr val="172663"/>
                </a:solidFill>
                <a:latin typeface="Arial" charset="0"/>
                <a:ea typeface="ＭＳ Ｐゴシック" pitchFamily="34" charset="-128"/>
              </a:defRPr>
            </a:lvl2pPr>
            <a:lvl3pPr marL="1143000" indent="-228600">
              <a:spcBef>
                <a:spcPct val="20000"/>
              </a:spcBef>
              <a:buClr>
                <a:srgbClr val="FF4F00"/>
              </a:buClr>
              <a:buChar char="•"/>
              <a:defRPr sz="2400">
                <a:solidFill>
                  <a:srgbClr val="172663"/>
                </a:solidFill>
                <a:latin typeface="Arial" charset="0"/>
                <a:ea typeface="ＭＳ Ｐゴシック" pitchFamily="34" charset="-128"/>
              </a:defRPr>
            </a:lvl3pPr>
            <a:lvl4pPr marL="1600200" indent="-228600">
              <a:spcBef>
                <a:spcPct val="20000"/>
              </a:spcBef>
              <a:buClr>
                <a:srgbClr val="FF4F00"/>
              </a:buClr>
              <a:buChar char="–"/>
              <a:defRPr sz="2000">
                <a:solidFill>
                  <a:srgbClr val="172663"/>
                </a:solidFill>
                <a:latin typeface="Arial" charset="0"/>
                <a:ea typeface="ＭＳ Ｐゴシック" pitchFamily="34" charset="-128"/>
              </a:defRPr>
            </a:lvl4pPr>
            <a:lvl5pPr marL="2057400" indent="-228600">
              <a:spcBef>
                <a:spcPct val="20000"/>
              </a:spcBef>
              <a:buClr>
                <a:srgbClr val="FF4F00"/>
              </a:buClr>
              <a:buChar char="»"/>
              <a:defRPr sz="2000">
                <a:solidFill>
                  <a:srgbClr val="172663"/>
                </a:solidFill>
                <a:latin typeface="Arial" charset="0"/>
                <a:ea typeface="ＭＳ Ｐゴシック" pitchFamily="34" charset="-128"/>
              </a:defRPr>
            </a:lvl5pPr>
            <a:lvl6pPr marL="25146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6pPr>
            <a:lvl7pPr marL="29718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7pPr>
            <a:lvl8pPr marL="34290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8pPr>
            <a:lvl9pPr marL="38862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9pPr>
          </a:lstStyle>
          <a:p>
            <a:pPr>
              <a:spcBef>
                <a:spcPct val="0"/>
              </a:spcBef>
              <a:buClrTx/>
              <a:buFontTx/>
              <a:buNone/>
            </a:pPr>
            <a:r>
              <a:rPr lang="en-US" altLang="en-US" sz="800" b="1" dirty="0" smtClean="0">
                <a:solidFill>
                  <a:srgbClr val="000000"/>
                </a:solidFill>
                <a:latin typeface="Verdana" pitchFamily="34" charset="0"/>
              </a:rPr>
              <a:t>BV605</a:t>
            </a:r>
            <a:endParaRPr lang="en-US" altLang="en-US" sz="800" b="1" dirty="0">
              <a:solidFill>
                <a:srgbClr val="000000"/>
              </a:solidFill>
              <a:latin typeface="Verdana" pitchFamily="34" charset="0"/>
            </a:endParaRPr>
          </a:p>
        </p:txBody>
      </p:sp>
      <p:sp>
        <p:nvSpPr>
          <p:cNvPr id="59" name="TextBox 58"/>
          <p:cNvSpPr txBox="1">
            <a:spLocks noChangeArrowheads="1"/>
          </p:cNvSpPr>
          <p:nvPr/>
        </p:nvSpPr>
        <p:spPr bwMode="auto">
          <a:xfrm>
            <a:off x="4193299" y="2725845"/>
            <a:ext cx="685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4F00"/>
              </a:buClr>
              <a:buChar char="•"/>
              <a:defRPr sz="3200">
                <a:solidFill>
                  <a:srgbClr val="172663"/>
                </a:solidFill>
                <a:latin typeface="Arial" charset="0"/>
                <a:ea typeface="ＭＳ Ｐゴシック" pitchFamily="34" charset="-128"/>
              </a:defRPr>
            </a:lvl1pPr>
            <a:lvl2pPr marL="742950" indent="-285750">
              <a:spcBef>
                <a:spcPct val="20000"/>
              </a:spcBef>
              <a:buClr>
                <a:srgbClr val="FF4F00"/>
              </a:buClr>
              <a:buChar char="–"/>
              <a:defRPr sz="2800">
                <a:solidFill>
                  <a:srgbClr val="172663"/>
                </a:solidFill>
                <a:latin typeface="Arial" charset="0"/>
                <a:ea typeface="ＭＳ Ｐゴシック" pitchFamily="34" charset="-128"/>
              </a:defRPr>
            </a:lvl2pPr>
            <a:lvl3pPr marL="1143000" indent="-228600">
              <a:spcBef>
                <a:spcPct val="20000"/>
              </a:spcBef>
              <a:buClr>
                <a:srgbClr val="FF4F00"/>
              </a:buClr>
              <a:buChar char="•"/>
              <a:defRPr sz="2400">
                <a:solidFill>
                  <a:srgbClr val="172663"/>
                </a:solidFill>
                <a:latin typeface="Arial" charset="0"/>
                <a:ea typeface="ＭＳ Ｐゴシック" pitchFamily="34" charset="-128"/>
              </a:defRPr>
            </a:lvl3pPr>
            <a:lvl4pPr marL="1600200" indent="-228600">
              <a:spcBef>
                <a:spcPct val="20000"/>
              </a:spcBef>
              <a:buClr>
                <a:srgbClr val="FF4F00"/>
              </a:buClr>
              <a:buChar char="–"/>
              <a:defRPr sz="2000">
                <a:solidFill>
                  <a:srgbClr val="172663"/>
                </a:solidFill>
                <a:latin typeface="Arial" charset="0"/>
                <a:ea typeface="ＭＳ Ｐゴシック" pitchFamily="34" charset="-128"/>
              </a:defRPr>
            </a:lvl4pPr>
            <a:lvl5pPr marL="2057400" indent="-228600">
              <a:spcBef>
                <a:spcPct val="20000"/>
              </a:spcBef>
              <a:buClr>
                <a:srgbClr val="FF4F00"/>
              </a:buClr>
              <a:buChar char="»"/>
              <a:defRPr sz="2000">
                <a:solidFill>
                  <a:srgbClr val="172663"/>
                </a:solidFill>
                <a:latin typeface="Arial" charset="0"/>
                <a:ea typeface="ＭＳ Ｐゴシック" pitchFamily="34" charset="-128"/>
              </a:defRPr>
            </a:lvl5pPr>
            <a:lvl6pPr marL="25146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6pPr>
            <a:lvl7pPr marL="29718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7pPr>
            <a:lvl8pPr marL="34290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8pPr>
            <a:lvl9pPr marL="38862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9pPr>
          </a:lstStyle>
          <a:p>
            <a:pPr>
              <a:spcBef>
                <a:spcPct val="0"/>
              </a:spcBef>
              <a:buClrTx/>
              <a:buFontTx/>
              <a:buNone/>
            </a:pPr>
            <a:r>
              <a:rPr lang="en-US" altLang="en-US" sz="800" b="1" dirty="0" smtClean="0">
                <a:solidFill>
                  <a:srgbClr val="000000"/>
                </a:solidFill>
                <a:latin typeface="Verdana" pitchFamily="34" charset="0"/>
              </a:rPr>
              <a:t>BV570</a:t>
            </a:r>
            <a:endParaRPr lang="en-US" altLang="en-US" sz="800" b="1" dirty="0">
              <a:solidFill>
                <a:srgbClr val="000000"/>
              </a:solidFill>
              <a:latin typeface="Verdana" pitchFamily="34" charset="0"/>
            </a:endParaRPr>
          </a:p>
        </p:txBody>
      </p:sp>
      <p:pic>
        <p:nvPicPr>
          <p:cNvPr id="60" name="Picture 59"/>
          <p:cNvPicPr>
            <a:picLocks/>
          </p:cNvPicPr>
          <p:nvPr/>
        </p:nvPicPr>
        <p:blipFill>
          <a:blip r:embed="rId5"/>
          <a:stretch>
            <a:fillRect/>
          </a:stretch>
        </p:blipFill>
        <p:spPr>
          <a:xfrm>
            <a:off x="2423673" y="4553609"/>
            <a:ext cx="4114800" cy="1097280"/>
          </a:xfrm>
          <a:prstGeom prst="rect">
            <a:avLst/>
          </a:prstGeom>
        </p:spPr>
      </p:pic>
      <p:sp>
        <p:nvSpPr>
          <p:cNvPr id="61" name="TextBox 22"/>
          <p:cNvSpPr txBox="1">
            <a:spLocks noChangeArrowheads="1"/>
          </p:cNvSpPr>
          <p:nvPr/>
        </p:nvSpPr>
        <p:spPr bwMode="auto">
          <a:xfrm>
            <a:off x="4252646" y="5169109"/>
            <a:ext cx="685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4F00"/>
              </a:buClr>
              <a:buChar char="•"/>
              <a:defRPr sz="3200">
                <a:solidFill>
                  <a:srgbClr val="172663"/>
                </a:solidFill>
                <a:latin typeface="Arial" charset="0"/>
                <a:ea typeface="ＭＳ Ｐゴシック" pitchFamily="34" charset="-128"/>
              </a:defRPr>
            </a:lvl1pPr>
            <a:lvl2pPr marL="742950" indent="-285750">
              <a:spcBef>
                <a:spcPct val="20000"/>
              </a:spcBef>
              <a:buClr>
                <a:srgbClr val="FF4F00"/>
              </a:buClr>
              <a:buChar char="–"/>
              <a:defRPr sz="2800">
                <a:solidFill>
                  <a:srgbClr val="172663"/>
                </a:solidFill>
                <a:latin typeface="Arial" charset="0"/>
                <a:ea typeface="ＭＳ Ｐゴシック" pitchFamily="34" charset="-128"/>
              </a:defRPr>
            </a:lvl2pPr>
            <a:lvl3pPr marL="1143000" indent="-228600">
              <a:spcBef>
                <a:spcPct val="20000"/>
              </a:spcBef>
              <a:buClr>
                <a:srgbClr val="FF4F00"/>
              </a:buClr>
              <a:buChar char="•"/>
              <a:defRPr sz="2400">
                <a:solidFill>
                  <a:srgbClr val="172663"/>
                </a:solidFill>
                <a:latin typeface="Arial" charset="0"/>
                <a:ea typeface="ＭＳ Ｐゴシック" pitchFamily="34" charset="-128"/>
              </a:defRPr>
            </a:lvl3pPr>
            <a:lvl4pPr marL="1600200" indent="-228600">
              <a:spcBef>
                <a:spcPct val="20000"/>
              </a:spcBef>
              <a:buClr>
                <a:srgbClr val="FF4F00"/>
              </a:buClr>
              <a:buChar char="–"/>
              <a:defRPr sz="2000">
                <a:solidFill>
                  <a:srgbClr val="172663"/>
                </a:solidFill>
                <a:latin typeface="Arial" charset="0"/>
                <a:ea typeface="ＭＳ Ｐゴシック" pitchFamily="34" charset="-128"/>
              </a:defRPr>
            </a:lvl4pPr>
            <a:lvl5pPr marL="2057400" indent="-228600">
              <a:spcBef>
                <a:spcPct val="20000"/>
              </a:spcBef>
              <a:buClr>
                <a:srgbClr val="FF4F00"/>
              </a:buClr>
              <a:buChar char="»"/>
              <a:defRPr sz="2000">
                <a:solidFill>
                  <a:srgbClr val="172663"/>
                </a:solidFill>
                <a:latin typeface="Arial" charset="0"/>
                <a:ea typeface="ＭＳ Ｐゴシック" pitchFamily="34" charset="-128"/>
              </a:defRPr>
            </a:lvl5pPr>
            <a:lvl6pPr marL="25146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6pPr>
            <a:lvl7pPr marL="29718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7pPr>
            <a:lvl8pPr marL="34290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8pPr>
            <a:lvl9pPr marL="38862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9pPr>
          </a:lstStyle>
          <a:p>
            <a:pPr>
              <a:spcBef>
                <a:spcPct val="0"/>
              </a:spcBef>
              <a:buClrTx/>
              <a:buFontTx/>
              <a:buNone/>
            </a:pPr>
            <a:r>
              <a:rPr lang="en-US" altLang="en-US" sz="800" b="1" dirty="0" smtClean="0">
                <a:solidFill>
                  <a:schemeClr val="bg1"/>
                </a:solidFill>
                <a:latin typeface="Verdana" pitchFamily="34" charset="0"/>
              </a:rPr>
              <a:t>BYG584</a:t>
            </a:r>
            <a:endParaRPr lang="en-US" altLang="en-US" sz="800" b="1" dirty="0">
              <a:solidFill>
                <a:schemeClr val="bg1"/>
              </a:solidFill>
              <a:latin typeface="Verdana" pitchFamily="34" charset="0"/>
            </a:endParaRPr>
          </a:p>
        </p:txBody>
      </p:sp>
      <p:sp>
        <p:nvSpPr>
          <p:cNvPr id="62" name="TextBox 23"/>
          <p:cNvSpPr txBox="1">
            <a:spLocks noChangeArrowheads="1"/>
          </p:cNvSpPr>
          <p:nvPr/>
        </p:nvSpPr>
        <p:spPr bwMode="auto">
          <a:xfrm>
            <a:off x="4360276" y="4834672"/>
            <a:ext cx="84776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4F00"/>
              </a:buClr>
              <a:buChar char="•"/>
              <a:defRPr sz="3200">
                <a:solidFill>
                  <a:srgbClr val="172663"/>
                </a:solidFill>
                <a:latin typeface="Arial" charset="0"/>
                <a:ea typeface="ＭＳ Ｐゴシック" pitchFamily="34" charset="-128"/>
              </a:defRPr>
            </a:lvl1pPr>
            <a:lvl2pPr marL="742950" indent="-285750">
              <a:spcBef>
                <a:spcPct val="20000"/>
              </a:spcBef>
              <a:buClr>
                <a:srgbClr val="FF4F00"/>
              </a:buClr>
              <a:buChar char="–"/>
              <a:defRPr sz="2800">
                <a:solidFill>
                  <a:srgbClr val="172663"/>
                </a:solidFill>
                <a:latin typeface="Arial" charset="0"/>
                <a:ea typeface="ＭＳ Ｐゴシック" pitchFamily="34" charset="-128"/>
              </a:defRPr>
            </a:lvl2pPr>
            <a:lvl3pPr marL="1143000" indent="-228600">
              <a:spcBef>
                <a:spcPct val="20000"/>
              </a:spcBef>
              <a:buClr>
                <a:srgbClr val="FF4F00"/>
              </a:buClr>
              <a:buChar char="•"/>
              <a:defRPr sz="2400">
                <a:solidFill>
                  <a:srgbClr val="172663"/>
                </a:solidFill>
                <a:latin typeface="Arial" charset="0"/>
                <a:ea typeface="ＭＳ Ｐゴシック" pitchFamily="34" charset="-128"/>
              </a:defRPr>
            </a:lvl3pPr>
            <a:lvl4pPr marL="1600200" indent="-228600">
              <a:spcBef>
                <a:spcPct val="20000"/>
              </a:spcBef>
              <a:buClr>
                <a:srgbClr val="FF4F00"/>
              </a:buClr>
              <a:buChar char="–"/>
              <a:defRPr sz="2000">
                <a:solidFill>
                  <a:srgbClr val="172663"/>
                </a:solidFill>
                <a:latin typeface="Arial" charset="0"/>
                <a:ea typeface="ＭＳ Ｐゴシック" pitchFamily="34" charset="-128"/>
              </a:defRPr>
            </a:lvl4pPr>
            <a:lvl5pPr marL="2057400" indent="-228600">
              <a:spcBef>
                <a:spcPct val="20000"/>
              </a:spcBef>
              <a:buClr>
                <a:srgbClr val="FF4F00"/>
              </a:buClr>
              <a:buChar char="»"/>
              <a:defRPr sz="2000">
                <a:solidFill>
                  <a:srgbClr val="172663"/>
                </a:solidFill>
                <a:latin typeface="Arial" charset="0"/>
                <a:ea typeface="ＭＳ Ｐゴシック" pitchFamily="34" charset="-128"/>
              </a:defRPr>
            </a:lvl5pPr>
            <a:lvl6pPr marL="25146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6pPr>
            <a:lvl7pPr marL="29718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7pPr>
            <a:lvl8pPr marL="34290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8pPr>
            <a:lvl9pPr marL="38862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9pPr>
          </a:lstStyle>
          <a:p>
            <a:pPr>
              <a:spcBef>
                <a:spcPct val="0"/>
              </a:spcBef>
              <a:buClrTx/>
              <a:buFontTx/>
              <a:buNone/>
            </a:pPr>
            <a:r>
              <a:rPr lang="en-US" altLang="en-US" sz="800" b="1" dirty="0" smtClean="0">
                <a:solidFill>
                  <a:srgbClr val="000000"/>
                </a:solidFill>
                <a:latin typeface="Verdana" pitchFamily="34" charset="0"/>
              </a:rPr>
              <a:t>PE-CF594</a:t>
            </a:r>
            <a:endParaRPr lang="en-US" altLang="en-US" sz="800" b="1" dirty="0">
              <a:solidFill>
                <a:srgbClr val="000000"/>
              </a:solidFill>
              <a:latin typeface="Verdana" pitchFamily="34" charset="0"/>
            </a:endParaRPr>
          </a:p>
        </p:txBody>
      </p:sp>
      <p:sp>
        <p:nvSpPr>
          <p:cNvPr id="63" name="TextBox 24"/>
          <p:cNvSpPr txBox="1">
            <a:spLocks noChangeArrowheads="1"/>
          </p:cNvSpPr>
          <p:nvPr/>
        </p:nvSpPr>
        <p:spPr bwMode="auto">
          <a:xfrm>
            <a:off x="5679089" y="5169109"/>
            <a:ext cx="685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4F00"/>
              </a:buClr>
              <a:buChar char="•"/>
              <a:defRPr sz="3200">
                <a:solidFill>
                  <a:srgbClr val="172663"/>
                </a:solidFill>
                <a:latin typeface="Arial" charset="0"/>
                <a:ea typeface="ＭＳ Ｐゴシック" pitchFamily="34" charset="-128"/>
              </a:defRPr>
            </a:lvl1pPr>
            <a:lvl2pPr marL="742950" indent="-285750">
              <a:spcBef>
                <a:spcPct val="20000"/>
              </a:spcBef>
              <a:buClr>
                <a:srgbClr val="FF4F00"/>
              </a:buClr>
              <a:buChar char="–"/>
              <a:defRPr sz="2800">
                <a:solidFill>
                  <a:srgbClr val="172663"/>
                </a:solidFill>
                <a:latin typeface="Arial" charset="0"/>
                <a:ea typeface="ＭＳ Ｐゴシック" pitchFamily="34" charset="-128"/>
              </a:defRPr>
            </a:lvl2pPr>
            <a:lvl3pPr marL="1143000" indent="-228600">
              <a:spcBef>
                <a:spcPct val="20000"/>
              </a:spcBef>
              <a:buClr>
                <a:srgbClr val="FF4F00"/>
              </a:buClr>
              <a:buChar char="•"/>
              <a:defRPr sz="2400">
                <a:solidFill>
                  <a:srgbClr val="172663"/>
                </a:solidFill>
                <a:latin typeface="Arial" charset="0"/>
                <a:ea typeface="ＭＳ Ｐゴシック" pitchFamily="34" charset="-128"/>
              </a:defRPr>
            </a:lvl3pPr>
            <a:lvl4pPr marL="1600200" indent="-228600">
              <a:spcBef>
                <a:spcPct val="20000"/>
              </a:spcBef>
              <a:buClr>
                <a:srgbClr val="FF4F00"/>
              </a:buClr>
              <a:buChar char="–"/>
              <a:defRPr sz="2000">
                <a:solidFill>
                  <a:srgbClr val="172663"/>
                </a:solidFill>
                <a:latin typeface="Arial" charset="0"/>
                <a:ea typeface="ＭＳ Ｐゴシック" pitchFamily="34" charset="-128"/>
              </a:defRPr>
            </a:lvl4pPr>
            <a:lvl5pPr marL="2057400" indent="-228600">
              <a:spcBef>
                <a:spcPct val="20000"/>
              </a:spcBef>
              <a:buClr>
                <a:srgbClr val="FF4F00"/>
              </a:buClr>
              <a:buChar char="»"/>
              <a:defRPr sz="2000">
                <a:solidFill>
                  <a:srgbClr val="172663"/>
                </a:solidFill>
                <a:latin typeface="Arial" charset="0"/>
                <a:ea typeface="ＭＳ Ｐゴシック" pitchFamily="34" charset="-128"/>
              </a:defRPr>
            </a:lvl5pPr>
            <a:lvl6pPr marL="25146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6pPr>
            <a:lvl7pPr marL="29718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7pPr>
            <a:lvl8pPr marL="34290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8pPr>
            <a:lvl9pPr marL="38862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9pPr>
          </a:lstStyle>
          <a:p>
            <a:pPr>
              <a:spcBef>
                <a:spcPct val="0"/>
              </a:spcBef>
              <a:buClrTx/>
              <a:buFontTx/>
              <a:buNone/>
            </a:pPr>
            <a:r>
              <a:rPr lang="en-US" altLang="en-US" sz="800" b="1" dirty="0" smtClean="0">
                <a:solidFill>
                  <a:schemeClr val="bg1"/>
                </a:solidFill>
                <a:latin typeface="Verdana" pitchFamily="34" charset="0"/>
              </a:rPr>
              <a:t>PE-Cy7</a:t>
            </a:r>
            <a:endParaRPr lang="en-US" altLang="en-US" sz="800" b="1" dirty="0">
              <a:solidFill>
                <a:schemeClr val="bg1"/>
              </a:solidFill>
              <a:latin typeface="Verdana" pitchFamily="34" charset="0"/>
            </a:endParaRPr>
          </a:p>
        </p:txBody>
      </p:sp>
      <p:sp>
        <p:nvSpPr>
          <p:cNvPr id="64" name="TextBox 25"/>
          <p:cNvSpPr txBox="1">
            <a:spLocks noChangeArrowheads="1"/>
          </p:cNvSpPr>
          <p:nvPr/>
        </p:nvSpPr>
        <p:spPr bwMode="auto">
          <a:xfrm>
            <a:off x="5017582" y="4834672"/>
            <a:ext cx="7814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4F00"/>
              </a:buClr>
              <a:buChar char="•"/>
              <a:defRPr sz="3200">
                <a:solidFill>
                  <a:srgbClr val="172663"/>
                </a:solidFill>
                <a:latin typeface="Arial" charset="0"/>
                <a:ea typeface="ＭＳ Ｐゴシック" pitchFamily="34" charset="-128"/>
              </a:defRPr>
            </a:lvl1pPr>
            <a:lvl2pPr marL="742950" indent="-285750">
              <a:spcBef>
                <a:spcPct val="20000"/>
              </a:spcBef>
              <a:buClr>
                <a:srgbClr val="FF4F00"/>
              </a:buClr>
              <a:buChar char="–"/>
              <a:defRPr sz="2800">
                <a:solidFill>
                  <a:srgbClr val="172663"/>
                </a:solidFill>
                <a:latin typeface="Arial" charset="0"/>
                <a:ea typeface="ＭＳ Ｐゴシック" pitchFamily="34" charset="-128"/>
              </a:defRPr>
            </a:lvl2pPr>
            <a:lvl3pPr marL="1143000" indent="-228600">
              <a:spcBef>
                <a:spcPct val="20000"/>
              </a:spcBef>
              <a:buClr>
                <a:srgbClr val="FF4F00"/>
              </a:buClr>
              <a:buChar char="•"/>
              <a:defRPr sz="2400">
                <a:solidFill>
                  <a:srgbClr val="172663"/>
                </a:solidFill>
                <a:latin typeface="Arial" charset="0"/>
                <a:ea typeface="ＭＳ Ｐゴシック" pitchFamily="34" charset="-128"/>
              </a:defRPr>
            </a:lvl3pPr>
            <a:lvl4pPr marL="1600200" indent="-228600">
              <a:spcBef>
                <a:spcPct val="20000"/>
              </a:spcBef>
              <a:buClr>
                <a:srgbClr val="FF4F00"/>
              </a:buClr>
              <a:buChar char="–"/>
              <a:defRPr sz="2000">
                <a:solidFill>
                  <a:srgbClr val="172663"/>
                </a:solidFill>
                <a:latin typeface="Arial" charset="0"/>
                <a:ea typeface="ＭＳ Ｐゴシック" pitchFamily="34" charset="-128"/>
              </a:defRPr>
            </a:lvl4pPr>
            <a:lvl5pPr marL="2057400" indent="-228600">
              <a:spcBef>
                <a:spcPct val="20000"/>
              </a:spcBef>
              <a:buClr>
                <a:srgbClr val="FF4F00"/>
              </a:buClr>
              <a:buChar char="»"/>
              <a:defRPr sz="2000">
                <a:solidFill>
                  <a:srgbClr val="172663"/>
                </a:solidFill>
                <a:latin typeface="Arial" charset="0"/>
                <a:ea typeface="ＭＳ Ｐゴシック" pitchFamily="34" charset="-128"/>
              </a:defRPr>
            </a:lvl5pPr>
            <a:lvl6pPr marL="25146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6pPr>
            <a:lvl7pPr marL="29718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7pPr>
            <a:lvl8pPr marL="34290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8pPr>
            <a:lvl9pPr marL="38862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9pPr>
          </a:lstStyle>
          <a:p>
            <a:pPr>
              <a:spcBef>
                <a:spcPct val="0"/>
              </a:spcBef>
              <a:buClrTx/>
              <a:buFontTx/>
              <a:buNone/>
            </a:pPr>
            <a:r>
              <a:rPr lang="en-US" altLang="en-US" sz="800" b="1" dirty="0" smtClean="0">
                <a:solidFill>
                  <a:srgbClr val="000000"/>
                </a:solidFill>
                <a:latin typeface="Verdana" pitchFamily="34" charset="0"/>
              </a:rPr>
              <a:t>PE-Cy5.5**</a:t>
            </a:r>
            <a:endParaRPr lang="en-US" altLang="en-US" sz="800" b="1" dirty="0">
              <a:solidFill>
                <a:srgbClr val="000000"/>
              </a:solidFill>
              <a:latin typeface="Verdana" pitchFamily="34" charset="0"/>
            </a:endParaRPr>
          </a:p>
        </p:txBody>
      </p:sp>
      <p:sp>
        <p:nvSpPr>
          <p:cNvPr id="65" name="TextBox 26"/>
          <p:cNvSpPr txBox="1">
            <a:spLocks noChangeArrowheads="1"/>
          </p:cNvSpPr>
          <p:nvPr/>
        </p:nvSpPr>
        <p:spPr bwMode="auto">
          <a:xfrm>
            <a:off x="4875027" y="5169109"/>
            <a:ext cx="685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4F00"/>
              </a:buClr>
              <a:buChar char="•"/>
              <a:defRPr sz="3200">
                <a:solidFill>
                  <a:srgbClr val="172663"/>
                </a:solidFill>
                <a:latin typeface="Arial" charset="0"/>
                <a:ea typeface="ＭＳ Ｐゴシック" pitchFamily="34" charset="-128"/>
              </a:defRPr>
            </a:lvl1pPr>
            <a:lvl2pPr marL="742950" indent="-285750">
              <a:spcBef>
                <a:spcPct val="20000"/>
              </a:spcBef>
              <a:buClr>
                <a:srgbClr val="FF4F00"/>
              </a:buClr>
              <a:buChar char="–"/>
              <a:defRPr sz="2800">
                <a:solidFill>
                  <a:srgbClr val="172663"/>
                </a:solidFill>
                <a:latin typeface="Arial" charset="0"/>
                <a:ea typeface="ＭＳ Ｐゴシック" pitchFamily="34" charset="-128"/>
              </a:defRPr>
            </a:lvl2pPr>
            <a:lvl3pPr marL="1143000" indent="-228600">
              <a:spcBef>
                <a:spcPct val="20000"/>
              </a:spcBef>
              <a:buClr>
                <a:srgbClr val="FF4F00"/>
              </a:buClr>
              <a:buChar char="•"/>
              <a:defRPr sz="2400">
                <a:solidFill>
                  <a:srgbClr val="172663"/>
                </a:solidFill>
                <a:latin typeface="Arial" charset="0"/>
                <a:ea typeface="ＭＳ Ｐゴシック" pitchFamily="34" charset="-128"/>
              </a:defRPr>
            </a:lvl3pPr>
            <a:lvl4pPr marL="1600200" indent="-228600">
              <a:spcBef>
                <a:spcPct val="20000"/>
              </a:spcBef>
              <a:buClr>
                <a:srgbClr val="FF4F00"/>
              </a:buClr>
              <a:buChar char="–"/>
              <a:defRPr sz="2000">
                <a:solidFill>
                  <a:srgbClr val="172663"/>
                </a:solidFill>
                <a:latin typeface="Arial" charset="0"/>
                <a:ea typeface="ＭＳ Ｐゴシック" pitchFamily="34" charset="-128"/>
              </a:defRPr>
            </a:lvl4pPr>
            <a:lvl5pPr marL="2057400" indent="-228600">
              <a:spcBef>
                <a:spcPct val="20000"/>
              </a:spcBef>
              <a:buClr>
                <a:srgbClr val="FF4F00"/>
              </a:buClr>
              <a:buChar char="»"/>
              <a:defRPr sz="2000">
                <a:solidFill>
                  <a:srgbClr val="172663"/>
                </a:solidFill>
                <a:latin typeface="Arial" charset="0"/>
                <a:ea typeface="ＭＳ Ｐゴシック" pitchFamily="34" charset="-128"/>
              </a:defRPr>
            </a:lvl5pPr>
            <a:lvl6pPr marL="25146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6pPr>
            <a:lvl7pPr marL="29718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7pPr>
            <a:lvl8pPr marL="34290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8pPr>
            <a:lvl9pPr marL="38862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9pPr>
          </a:lstStyle>
          <a:p>
            <a:pPr>
              <a:spcBef>
                <a:spcPct val="0"/>
              </a:spcBef>
              <a:buClrTx/>
              <a:buFontTx/>
              <a:buNone/>
            </a:pPr>
            <a:r>
              <a:rPr lang="en-US" altLang="en-US" sz="800" b="1" dirty="0" smtClean="0">
                <a:solidFill>
                  <a:schemeClr val="bg1"/>
                </a:solidFill>
                <a:latin typeface="Verdana" pitchFamily="34" charset="0"/>
              </a:rPr>
              <a:t>PE-Cy5</a:t>
            </a:r>
            <a:endParaRPr lang="en-US" altLang="en-US" sz="800" b="1" dirty="0">
              <a:solidFill>
                <a:schemeClr val="bg1"/>
              </a:solidFill>
              <a:latin typeface="Verdana" pitchFamily="34" charset="0"/>
            </a:endParaRPr>
          </a:p>
        </p:txBody>
      </p:sp>
      <p:pic>
        <p:nvPicPr>
          <p:cNvPr id="66" name="Picture 65"/>
          <p:cNvPicPr>
            <a:picLocks/>
          </p:cNvPicPr>
          <p:nvPr/>
        </p:nvPicPr>
        <p:blipFill>
          <a:blip r:embed="rId6"/>
          <a:stretch>
            <a:fillRect/>
          </a:stretch>
        </p:blipFill>
        <p:spPr>
          <a:xfrm>
            <a:off x="2423673" y="5602688"/>
            <a:ext cx="4114800" cy="1097280"/>
          </a:xfrm>
          <a:prstGeom prst="rect">
            <a:avLst/>
          </a:prstGeom>
        </p:spPr>
      </p:pic>
      <p:sp>
        <p:nvSpPr>
          <p:cNvPr id="67" name="TextBox 22"/>
          <p:cNvSpPr txBox="1">
            <a:spLocks noChangeArrowheads="1"/>
          </p:cNvSpPr>
          <p:nvPr/>
        </p:nvSpPr>
        <p:spPr bwMode="auto">
          <a:xfrm>
            <a:off x="4835019" y="6190704"/>
            <a:ext cx="685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4F00"/>
              </a:buClr>
              <a:buChar char="•"/>
              <a:defRPr sz="3200">
                <a:solidFill>
                  <a:srgbClr val="172663"/>
                </a:solidFill>
                <a:latin typeface="Arial" charset="0"/>
                <a:ea typeface="ＭＳ Ｐゴシック" pitchFamily="34" charset="-128"/>
              </a:defRPr>
            </a:lvl1pPr>
            <a:lvl2pPr marL="742950" indent="-285750">
              <a:spcBef>
                <a:spcPct val="20000"/>
              </a:spcBef>
              <a:buClr>
                <a:srgbClr val="FF4F00"/>
              </a:buClr>
              <a:buChar char="–"/>
              <a:defRPr sz="2800">
                <a:solidFill>
                  <a:srgbClr val="172663"/>
                </a:solidFill>
                <a:latin typeface="Arial" charset="0"/>
                <a:ea typeface="ＭＳ Ｐゴシック" pitchFamily="34" charset="-128"/>
              </a:defRPr>
            </a:lvl2pPr>
            <a:lvl3pPr marL="1143000" indent="-228600">
              <a:spcBef>
                <a:spcPct val="20000"/>
              </a:spcBef>
              <a:buClr>
                <a:srgbClr val="FF4F00"/>
              </a:buClr>
              <a:buChar char="•"/>
              <a:defRPr sz="2400">
                <a:solidFill>
                  <a:srgbClr val="172663"/>
                </a:solidFill>
                <a:latin typeface="Arial" charset="0"/>
                <a:ea typeface="ＭＳ Ｐゴシック" pitchFamily="34" charset="-128"/>
              </a:defRPr>
            </a:lvl3pPr>
            <a:lvl4pPr marL="1600200" indent="-228600">
              <a:spcBef>
                <a:spcPct val="20000"/>
              </a:spcBef>
              <a:buClr>
                <a:srgbClr val="FF4F00"/>
              </a:buClr>
              <a:buChar char="–"/>
              <a:defRPr sz="2000">
                <a:solidFill>
                  <a:srgbClr val="172663"/>
                </a:solidFill>
                <a:latin typeface="Arial" charset="0"/>
                <a:ea typeface="ＭＳ Ｐゴシック" pitchFamily="34" charset="-128"/>
              </a:defRPr>
            </a:lvl4pPr>
            <a:lvl5pPr marL="2057400" indent="-228600">
              <a:spcBef>
                <a:spcPct val="20000"/>
              </a:spcBef>
              <a:buClr>
                <a:srgbClr val="FF4F00"/>
              </a:buClr>
              <a:buChar char="»"/>
              <a:defRPr sz="2000">
                <a:solidFill>
                  <a:srgbClr val="172663"/>
                </a:solidFill>
                <a:latin typeface="Arial" charset="0"/>
                <a:ea typeface="ＭＳ Ｐゴシック" pitchFamily="34" charset="-128"/>
              </a:defRPr>
            </a:lvl5pPr>
            <a:lvl6pPr marL="25146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6pPr>
            <a:lvl7pPr marL="29718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7pPr>
            <a:lvl8pPr marL="34290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8pPr>
            <a:lvl9pPr marL="38862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9pPr>
          </a:lstStyle>
          <a:p>
            <a:pPr>
              <a:spcBef>
                <a:spcPct val="0"/>
              </a:spcBef>
              <a:buClrTx/>
              <a:buFontTx/>
              <a:buNone/>
            </a:pPr>
            <a:r>
              <a:rPr lang="en-US" altLang="en-US" sz="800" b="1" dirty="0" smtClean="0">
                <a:solidFill>
                  <a:schemeClr val="bg1"/>
                </a:solidFill>
                <a:latin typeface="Verdana" pitchFamily="34" charset="0"/>
              </a:rPr>
              <a:t>APC</a:t>
            </a:r>
            <a:endParaRPr lang="en-US" altLang="en-US" sz="800" b="1" dirty="0">
              <a:solidFill>
                <a:schemeClr val="bg1"/>
              </a:solidFill>
              <a:latin typeface="Verdana" pitchFamily="34" charset="0"/>
            </a:endParaRPr>
          </a:p>
        </p:txBody>
      </p:sp>
      <p:sp>
        <p:nvSpPr>
          <p:cNvPr id="68" name="TextBox 23"/>
          <p:cNvSpPr txBox="1">
            <a:spLocks noChangeArrowheads="1"/>
          </p:cNvSpPr>
          <p:nvPr/>
        </p:nvSpPr>
        <p:spPr bwMode="auto">
          <a:xfrm>
            <a:off x="5053968" y="5856267"/>
            <a:ext cx="84776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4F00"/>
              </a:buClr>
              <a:buChar char="•"/>
              <a:defRPr sz="3200">
                <a:solidFill>
                  <a:srgbClr val="172663"/>
                </a:solidFill>
                <a:latin typeface="Arial" charset="0"/>
                <a:ea typeface="ＭＳ Ｐゴシック" pitchFamily="34" charset="-128"/>
              </a:defRPr>
            </a:lvl1pPr>
            <a:lvl2pPr marL="742950" indent="-285750">
              <a:spcBef>
                <a:spcPct val="20000"/>
              </a:spcBef>
              <a:buClr>
                <a:srgbClr val="FF4F00"/>
              </a:buClr>
              <a:buChar char="–"/>
              <a:defRPr sz="2800">
                <a:solidFill>
                  <a:srgbClr val="172663"/>
                </a:solidFill>
                <a:latin typeface="Arial" charset="0"/>
                <a:ea typeface="ＭＳ Ｐゴシック" pitchFamily="34" charset="-128"/>
              </a:defRPr>
            </a:lvl2pPr>
            <a:lvl3pPr marL="1143000" indent="-228600">
              <a:spcBef>
                <a:spcPct val="20000"/>
              </a:spcBef>
              <a:buClr>
                <a:srgbClr val="FF4F00"/>
              </a:buClr>
              <a:buChar char="•"/>
              <a:defRPr sz="2400">
                <a:solidFill>
                  <a:srgbClr val="172663"/>
                </a:solidFill>
                <a:latin typeface="Arial" charset="0"/>
                <a:ea typeface="ＭＳ Ｐゴシック" pitchFamily="34" charset="-128"/>
              </a:defRPr>
            </a:lvl3pPr>
            <a:lvl4pPr marL="1600200" indent="-228600">
              <a:spcBef>
                <a:spcPct val="20000"/>
              </a:spcBef>
              <a:buClr>
                <a:srgbClr val="FF4F00"/>
              </a:buClr>
              <a:buChar char="–"/>
              <a:defRPr sz="2000">
                <a:solidFill>
                  <a:srgbClr val="172663"/>
                </a:solidFill>
                <a:latin typeface="Arial" charset="0"/>
                <a:ea typeface="ＭＳ Ｐゴシック" pitchFamily="34" charset="-128"/>
              </a:defRPr>
            </a:lvl4pPr>
            <a:lvl5pPr marL="2057400" indent="-228600">
              <a:spcBef>
                <a:spcPct val="20000"/>
              </a:spcBef>
              <a:buClr>
                <a:srgbClr val="FF4F00"/>
              </a:buClr>
              <a:buChar char="»"/>
              <a:defRPr sz="2000">
                <a:solidFill>
                  <a:srgbClr val="172663"/>
                </a:solidFill>
                <a:latin typeface="Arial" charset="0"/>
                <a:ea typeface="ＭＳ Ｐゴシック" pitchFamily="34" charset="-128"/>
              </a:defRPr>
            </a:lvl5pPr>
            <a:lvl6pPr marL="25146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6pPr>
            <a:lvl7pPr marL="29718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7pPr>
            <a:lvl8pPr marL="34290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8pPr>
            <a:lvl9pPr marL="38862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9pPr>
          </a:lstStyle>
          <a:p>
            <a:pPr>
              <a:spcBef>
                <a:spcPct val="0"/>
              </a:spcBef>
              <a:buClrTx/>
              <a:buFontTx/>
              <a:buNone/>
            </a:pPr>
            <a:r>
              <a:rPr lang="en-US" altLang="en-US" sz="800" b="1" dirty="0" smtClean="0">
                <a:solidFill>
                  <a:srgbClr val="000000"/>
                </a:solidFill>
                <a:latin typeface="Verdana" pitchFamily="34" charset="0"/>
              </a:rPr>
              <a:t>APC-R700</a:t>
            </a:r>
            <a:endParaRPr lang="en-US" altLang="en-US" sz="800" b="1" dirty="0">
              <a:solidFill>
                <a:srgbClr val="000000"/>
              </a:solidFill>
              <a:latin typeface="Verdana" pitchFamily="34" charset="0"/>
            </a:endParaRPr>
          </a:p>
        </p:txBody>
      </p:sp>
      <p:sp>
        <p:nvSpPr>
          <p:cNvPr id="69" name="TextBox 26"/>
          <p:cNvSpPr txBox="1">
            <a:spLocks noChangeArrowheads="1"/>
          </p:cNvSpPr>
          <p:nvPr/>
        </p:nvSpPr>
        <p:spPr bwMode="auto">
          <a:xfrm>
            <a:off x="5624379" y="6190704"/>
            <a:ext cx="685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4F00"/>
              </a:buClr>
              <a:buChar char="•"/>
              <a:defRPr sz="3200">
                <a:solidFill>
                  <a:srgbClr val="172663"/>
                </a:solidFill>
                <a:latin typeface="Arial" charset="0"/>
                <a:ea typeface="ＭＳ Ｐゴシック" pitchFamily="34" charset="-128"/>
              </a:defRPr>
            </a:lvl1pPr>
            <a:lvl2pPr marL="742950" indent="-285750">
              <a:spcBef>
                <a:spcPct val="20000"/>
              </a:spcBef>
              <a:buClr>
                <a:srgbClr val="FF4F00"/>
              </a:buClr>
              <a:buChar char="–"/>
              <a:defRPr sz="2800">
                <a:solidFill>
                  <a:srgbClr val="172663"/>
                </a:solidFill>
                <a:latin typeface="Arial" charset="0"/>
                <a:ea typeface="ＭＳ Ｐゴシック" pitchFamily="34" charset="-128"/>
              </a:defRPr>
            </a:lvl2pPr>
            <a:lvl3pPr marL="1143000" indent="-228600">
              <a:spcBef>
                <a:spcPct val="20000"/>
              </a:spcBef>
              <a:buClr>
                <a:srgbClr val="FF4F00"/>
              </a:buClr>
              <a:buChar char="•"/>
              <a:defRPr sz="2400">
                <a:solidFill>
                  <a:srgbClr val="172663"/>
                </a:solidFill>
                <a:latin typeface="Arial" charset="0"/>
                <a:ea typeface="ＭＳ Ｐゴシック" pitchFamily="34" charset="-128"/>
              </a:defRPr>
            </a:lvl3pPr>
            <a:lvl4pPr marL="1600200" indent="-228600">
              <a:spcBef>
                <a:spcPct val="20000"/>
              </a:spcBef>
              <a:buClr>
                <a:srgbClr val="FF4F00"/>
              </a:buClr>
              <a:buChar char="–"/>
              <a:defRPr sz="2000">
                <a:solidFill>
                  <a:srgbClr val="172663"/>
                </a:solidFill>
                <a:latin typeface="Arial" charset="0"/>
                <a:ea typeface="ＭＳ Ｐゴシック" pitchFamily="34" charset="-128"/>
              </a:defRPr>
            </a:lvl4pPr>
            <a:lvl5pPr marL="2057400" indent="-228600">
              <a:spcBef>
                <a:spcPct val="20000"/>
              </a:spcBef>
              <a:buClr>
                <a:srgbClr val="FF4F00"/>
              </a:buClr>
              <a:buChar char="»"/>
              <a:defRPr sz="2000">
                <a:solidFill>
                  <a:srgbClr val="172663"/>
                </a:solidFill>
                <a:latin typeface="Arial" charset="0"/>
                <a:ea typeface="ＭＳ Ｐゴシック" pitchFamily="34" charset="-128"/>
              </a:defRPr>
            </a:lvl5pPr>
            <a:lvl6pPr marL="25146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6pPr>
            <a:lvl7pPr marL="29718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7pPr>
            <a:lvl8pPr marL="34290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8pPr>
            <a:lvl9pPr marL="3886200" indent="-228600" eaLnBrk="0" fontAlgn="base" hangingPunct="0">
              <a:spcBef>
                <a:spcPct val="20000"/>
              </a:spcBef>
              <a:spcAft>
                <a:spcPct val="0"/>
              </a:spcAft>
              <a:buClr>
                <a:srgbClr val="FF4F00"/>
              </a:buClr>
              <a:buChar char="»"/>
              <a:defRPr sz="2000">
                <a:solidFill>
                  <a:srgbClr val="172663"/>
                </a:solidFill>
                <a:latin typeface="Arial" charset="0"/>
                <a:ea typeface="ＭＳ Ｐゴシック" pitchFamily="34" charset="-128"/>
              </a:defRPr>
            </a:lvl9pPr>
          </a:lstStyle>
          <a:p>
            <a:pPr>
              <a:spcBef>
                <a:spcPct val="0"/>
              </a:spcBef>
              <a:buClrTx/>
              <a:buFontTx/>
              <a:buNone/>
            </a:pPr>
            <a:r>
              <a:rPr lang="en-US" altLang="en-US" sz="800" b="1" dirty="0" smtClean="0">
                <a:solidFill>
                  <a:schemeClr val="bg1"/>
                </a:solidFill>
                <a:latin typeface="Verdana" pitchFamily="34" charset="0"/>
              </a:rPr>
              <a:t>APC-H7</a:t>
            </a:r>
            <a:endParaRPr lang="en-US" altLang="en-US" sz="800" b="1" dirty="0">
              <a:solidFill>
                <a:schemeClr val="bg1"/>
              </a:solidFill>
              <a:latin typeface="Verdana" pitchFamily="34" charset="0"/>
            </a:endParaRPr>
          </a:p>
        </p:txBody>
      </p:sp>
      <p:graphicFrame>
        <p:nvGraphicFramePr>
          <p:cNvPr id="3" name="Table 2"/>
          <p:cNvGraphicFramePr>
            <a:graphicFrameLocks noGrp="1"/>
          </p:cNvGraphicFramePr>
          <p:nvPr>
            <p:extLst/>
          </p:nvPr>
        </p:nvGraphicFramePr>
        <p:xfrm>
          <a:off x="6815009" y="1353059"/>
          <a:ext cx="2038674" cy="5076524"/>
        </p:xfrm>
        <a:graphic>
          <a:graphicData uri="http://schemas.openxmlformats.org/drawingml/2006/table">
            <a:tbl>
              <a:tblPr/>
              <a:tblGrid>
                <a:gridCol w="589496"/>
                <a:gridCol w="589496"/>
                <a:gridCol w="859682"/>
              </a:tblGrid>
              <a:tr h="132859">
                <a:tc>
                  <a:txBody>
                    <a:bodyPr/>
                    <a:lstStyle/>
                    <a:p>
                      <a:pPr algn="ctr" fontAlgn="ctr"/>
                      <a:r>
                        <a:rPr lang="en-US" sz="800" b="1" i="0" u="none" strike="noStrike">
                          <a:solidFill>
                            <a:srgbClr val="000000"/>
                          </a:solidFill>
                          <a:effectLst/>
                          <a:latin typeface="Arial" panose="020B0604020202020204" pitchFamily="34" charset="0"/>
                        </a:rPr>
                        <a:t>1</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ctr" fontAlgn="ctr"/>
                      <a:r>
                        <a:rPr lang="en-US" sz="800" b="1" i="0" u="none" strike="noStrike">
                          <a:solidFill>
                            <a:srgbClr val="000000"/>
                          </a:solidFill>
                          <a:effectLst/>
                          <a:latin typeface="Arial" panose="020B0604020202020204" pitchFamily="34" charset="0"/>
                        </a:rPr>
                        <a:t>UV</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BUV395</a:t>
                      </a:r>
                    </a:p>
                  </a:txBody>
                  <a:tcPr marL="5199" marR="5199" marT="51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859">
                <a:tc>
                  <a:txBody>
                    <a:bodyPr/>
                    <a:lstStyle/>
                    <a:p>
                      <a:pPr algn="ctr" fontAlgn="ctr"/>
                      <a:r>
                        <a:rPr lang="en-US" sz="800" b="1" i="0" u="none" strike="noStrike">
                          <a:solidFill>
                            <a:srgbClr val="000000"/>
                          </a:solidFill>
                          <a:effectLst/>
                          <a:latin typeface="Arial" panose="020B0604020202020204" pitchFamily="34" charset="0"/>
                        </a:rPr>
                        <a:t>2</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b"/>
                      <a:r>
                        <a:rPr lang="en-US" sz="800" b="1" i="0" u="none" strike="noStrike">
                          <a:solidFill>
                            <a:srgbClr val="000000"/>
                          </a:solidFill>
                          <a:effectLst/>
                          <a:latin typeface="Arial" panose="020B0604020202020204" pitchFamily="34" charset="0"/>
                        </a:rPr>
                        <a:t>BUV496</a:t>
                      </a:r>
                    </a:p>
                  </a:txBody>
                  <a:tcPr marL="5199" marR="5199" marT="51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859">
                <a:tc>
                  <a:txBody>
                    <a:bodyPr/>
                    <a:lstStyle/>
                    <a:p>
                      <a:pPr algn="ctr" fontAlgn="ctr"/>
                      <a:r>
                        <a:rPr lang="en-US" sz="800" b="1" i="0" u="none" strike="noStrike">
                          <a:solidFill>
                            <a:srgbClr val="000000"/>
                          </a:solidFill>
                          <a:effectLst/>
                          <a:latin typeface="Arial" panose="020B0604020202020204" pitchFamily="34" charset="0"/>
                        </a:rPr>
                        <a:t>3</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b"/>
                      <a:r>
                        <a:rPr lang="en-US" sz="800" b="1" i="0" u="none" strike="noStrike">
                          <a:solidFill>
                            <a:srgbClr val="000000"/>
                          </a:solidFill>
                          <a:effectLst/>
                          <a:latin typeface="Arial" panose="020B0604020202020204" pitchFamily="34" charset="0"/>
                        </a:rPr>
                        <a:t>BUV563</a:t>
                      </a:r>
                    </a:p>
                  </a:txBody>
                  <a:tcPr marL="5199" marR="5199" marT="51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859">
                <a:tc>
                  <a:txBody>
                    <a:bodyPr/>
                    <a:lstStyle/>
                    <a:p>
                      <a:pPr algn="ctr" fontAlgn="ctr"/>
                      <a:r>
                        <a:rPr lang="en-US" sz="800" b="1" i="0" u="none" strike="noStrike">
                          <a:solidFill>
                            <a:srgbClr val="000000"/>
                          </a:solidFill>
                          <a:effectLst/>
                          <a:latin typeface="Arial" panose="020B0604020202020204" pitchFamily="34" charset="0"/>
                        </a:rPr>
                        <a:t>4</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b"/>
                      <a:r>
                        <a:rPr lang="en-US" sz="800" b="1" i="0" u="none" strike="noStrike">
                          <a:solidFill>
                            <a:srgbClr val="000000"/>
                          </a:solidFill>
                          <a:effectLst/>
                          <a:latin typeface="Arial" panose="020B0604020202020204" pitchFamily="34" charset="0"/>
                        </a:rPr>
                        <a:t>BUV615-P</a:t>
                      </a:r>
                    </a:p>
                  </a:txBody>
                  <a:tcPr marL="5199" marR="5199" marT="51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32859">
                <a:tc>
                  <a:txBody>
                    <a:bodyPr/>
                    <a:lstStyle/>
                    <a:p>
                      <a:pPr algn="ctr" fontAlgn="ctr"/>
                      <a:r>
                        <a:rPr lang="en-US" sz="800" b="1" i="0" u="none" strike="noStrike">
                          <a:solidFill>
                            <a:srgbClr val="000000"/>
                          </a:solidFill>
                          <a:effectLst/>
                          <a:latin typeface="Arial" panose="020B0604020202020204" pitchFamily="34" charset="0"/>
                        </a:rPr>
                        <a:t>5</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b"/>
                      <a:r>
                        <a:rPr lang="en-US" sz="800" b="1" i="0" u="none" strike="noStrike">
                          <a:solidFill>
                            <a:srgbClr val="000000"/>
                          </a:solidFill>
                          <a:effectLst/>
                          <a:latin typeface="Arial" panose="020B0604020202020204" pitchFamily="34" charset="0"/>
                        </a:rPr>
                        <a:t>BUV661</a:t>
                      </a:r>
                    </a:p>
                  </a:txBody>
                  <a:tcPr marL="5199" marR="5199" marT="51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859">
                <a:tc>
                  <a:txBody>
                    <a:bodyPr/>
                    <a:lstStyle/>
                    <a:p>
                      <a:pPr algn="ctr" fontAlgn="ctr"/>
                      <a:r>
                        <a:rPr lang="en-US" sz="800" b="1" i="0" u="none" strike="noStrike">
                          <a:solidFill>
                            <a:srgbClr val="000000"/>
                          </a:solidFill>
                          <a:effectLst/>
                          <a:latin typeface="Arial" panose="020B0604020202020204" pitchFamily="34" charset="0"/>
                        </a:rPr>
                        <a:t>6</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b"/>
                      <a:r>
                        <a:rPr lang="en-US" sz="800" b="1" i="0" u="none" strike="noStrike">
                          <a:solidFill>
                            <a:srgbClr val="000000"/>
                          </a:solidFill>
                          <a:effectLst/>
                          <a:latin typeface="Arial" panose="020B0604020202020204" pitchFamily="34" charset="0"/>
                        </a:rPr>
                        <a:t>BUV737</a:t>
                      </a:r>
                    </a:p>
                  </a:txBody>
                  <a:tcPr marL="5199" marR="5199" marT="51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899">
                <a:tc>
                  <a:txBody>
                    <a:bodyPr/>
                    <a:lstStyle/>
                    <a:p>
                      <a:pPr algn="ctr" fontAlgn="ctr"/>
                      <a:r>
                        <a:rPr lang="en-US" sz="800" b="1" i="0" u="none" strike="noStrike">
                          <a:solidFill>
                            <a:srgbClr val="000000"/>
                          </a:solidFill>
                          <a:effectLst/>
                          <a:latin typeface="Arial" panose="020B0604020202020204" pitchFamily="34" charset="0"/>
                        </a:rPr>
                        <a:t>7</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b"/>
                      <a:r>
                        <a:rPr lang="en-US" sz="800" b="1" i="0" u="none" strike="noStrike">
                          <a:solidFill>
                            <a:srgbClr val="000000"/>
                          </a:solidFill>
                          <a:effectLst/>
                          <a:latin typeface="Arial" panose="020B0604020202020204" pitchFamily="34" charset="0"/>
                        </a:rPr>
                        <a:t>BUV805</a:t>
                      </a:r>
                    </a:p>
                  </a:txBody>
                  <a:tcPr marL="5199" marR="5199" marT="51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667">
                <a:tc>
                  <a:txBody>
                    <a:bodyPr/>
                    <a:lstStyle/>
                    <a:p>
                      <a:pPr algn="ctr" fontAlgn="ctr"/>
                      <a:r>
                        <a:rPr lang="en-US" sz="800" b="1" i="0" u="none" strike="noStrike">
                          <a:solidFill>
                            <a:srgbClr val="000000"/>
                          </a:solidFill>
                          <a:effectLst/>
                          <a:latin typeface="Arial" panose="020B0604020202020204" pitchFamily="34" charset="0"/>
                        </a:rPr>
                        <a:t>8</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9">
                  <a:txBody>
                    <a:bodyPr/>
                    <a:lstStyle/>
                    <a:p>
                      <a:pPr algn="ctr" fontAlgn="ctr"/>
                      <a:r>
                        <a:rPr lang="en-US" sz="800" b="1" i="0" u="none" strike="noStrike">
                          <a:solidFill>
                            <a:srgbClr val="000000"/>
                          </a:solidFill>
                          <a:effectLst/>
                          <a:latin typeface="Arial" panose="020B0604020202020204" pitchFamily="34" charset="0"/>
                        </a:rPr>
                        <a:t>Violet</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FFFFFF"/>
                          </a:solidFill>
                          <a:effectLst/>
                          <a:latin typeface="Calibri" panose="020F0502020204030204" pitchFamily="34" charset="0"/>
                        </a:rPr>
                        <a:t>BV421</a:t>
                      </a:r>
                    </a:p>
                  </a:txBody>
                  <a:tcPr marL="5199" marR="5199" marT="51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r>
              <a:tr h="147667">
                <a:tc rowSpan="2">
                  <a:txBody>
                    <a:bodyPr/>
                    <a:lstStyle/>
                    <a:p>
                      <a:pPr algn="ctr" fontAlgn="ctr"/>
                      <a:r>
                        <a:rPr lang="en-US" sz="800" b="1" i="0" u="none" strike="noStrike">
                          <a:solidFill>
                            <a:srgbClr val="000000"/>
                          </a:solidFill>
                          <a:effectLst/>
                          <a:latin typeface="Arial" panose="020B0604020202020204" pitchFamily="34" charset="0"/>
                        </a:rPr>
                        <a:t>9</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b"/>
                      <a:r>
                        <a:rPr lang="en-US" sz="900" b="1" i="0" u="none" strike="noStrike">
                          <a:solidFill>
                            <a:srgbClr val="FFFFFF"/>
                          </a:solidFill>
                          <a:effectLst/>
                          <a:latin typeface="Calibri" panose="020F0502020204030204" pitchFamily="34" charset="0"/>
                        </a:rPr>
                        <a:t>BV480</a:t>
                      </a:r>
                    </a:p>
                  </a:txBody>
                  <a:tcPr marL="5199" marR="5199" marT="51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r>
              <a:tr h="147667">
                <a:tc vMerge="1">
                  <a:txBody>
                    <a:bodyPr/>
                    <a:lstStyle/>
                    <a:p>
                      <a:endParaRPr lang="en-US"/>
                    </a:p>
                  </a:txBody>
                  <a:tcPr/>
                </a:tc>
                <a:tc vMerge="1">
                  <a:txBody>
                    <a:bodyPr/>
                    <a:lstStyle/>
                    <a:p>
                      <a:endParaRPr lang="en-US"/>
                    </a:p>
                  </a:txBody>
                  <a:tcPr/>
                </a:tc>
                <a:tc>
                  <a:txBody>
                    <a:bodyPr/>
                    <a:lstStyle/>
                    <a:p>
                      <a:pPr algn="ctr" fontAlgn="b"/>
                      <a:r>
                        <a:rPr lang="en-US" sz="900" b="1" i="0" u="none" strike="noStrike">
                          <a:solidFill>
                            <a:srgbClr val="FFFFFF"/>
                          </a:solidFill>
                          <a:effectLst/>
                          <a:latin typeface="Calibri" panose="020F0502020204030204" pitchFamily="34" charset="0"/>
                        </a:rPr>
                        <a:t>BV510</a:t>
                      </a:r>
                    </a:p>
                  </a:txBody>
                  <a:tcPr marL="5199" marR="5199" marT="51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r>
              <a:tr h="147667">
                <a:tc>
                  <a:txBody>
                    <a:bodyPr/>
                    <a:lstStyle/>
                    <a:p>
                      <a:pPr algn="ctr" fontAlgn="ctr"/>
                      <a:r>
                        <a:rPr lang="en-US" sz="800" b="1" i="0" u="none" strike="noStrike">
                          <a:solidFill>
                            <a:srgbClr val="000000"/>
                          </a:solidFill>
                          <a:effectLst/>
                          <a:latin typeface="Arial" panose="020B0604020202020204" pitchFamily="34" charset="0"/>
                        </a:rPr>
                        <a:t>10</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b"/>
                      <a:r>
                        <a:rPr lang="en-US" sz="900" b="1" i="0" u="none" strike="noStrike">
                          <a:solidFill>
                            <a:srgbClr val="FFFFFF"/>
                          </a:solidFill>
                          <a:effectLst/>
                          <a:latin typeface="Calibri" panose="020F0502020204030204" pitchFamily="34" charset="0"/>
                        </a:rPr>
                        <a:t>BV570</a:t>
                      </a:r>
                    </a:p>
                  </a:txBody>
                  <a:tcPr marL="5199" marR="5199" marT="51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r>
              <a:tr h="147667">
                <a:tc>
                  <a:txBody>
                    <a:bodyPr/>
                    <a:lstStyle/>
                    <a:p>
                      <a:pPr algn="ctr" fontAlgn="ctr"/>
                      <a:r>
                        <a:rPr lang="en-US" sz="800" b="1" i="0" u="none" strike="noStrike">
                          <a:solidFill>
                            <a:srgbClr val="000000"/>
                          </a:solidFill>
                          <a:effectLst/>
                          <a:latin typeface="Arial" panose="020B0604020202020204" pitchFamily="34" charset="0"/>
                        </a:rPr>
                        <a:t>11</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b"/>
                      <a:r>
                        <a:rPr lang="en-US" sz="900" b="1" i="0" u="none" strike="noStrike">
                          <a:solidFill>
                            <a:srgbClr val="FFFFFF"/>
                          </a:solidFill>
                          <a:effectLst/>
                          <a:latin typeface="Calibri" panose="020F0502020204030204" pitchFamily="34" charset="0"/>
                        </a:rPr>
                        <a:t>BV605</a:t>
                      </a:r>
                    </a:p>
                  </a:txBody>
                  <a:tcPr marL="5199" marR="5199" marT="51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r>
              <a:tr h="147667">
                <a:tc>
                  <a:txBody>
                    <a:bodyPr/>
                    <a:lstStyle/>
                    <a:p>
                      <a:pPr algn="ctr" fontAlgn="ctr"/>
                      <a:r>
                        <a:rPr lang="en-US" sz="800" b="1" i="0" u="none" strike="noStrike">
                          <a:solidFill>
                            <a:srgbClr val="000000"/>
                          </a:solidFill>
                          <a:effectLst/>
                          <a:latin typeface="Arial" panose="020B0604020202020204" pitchFamily="34" charset="0"/>
                        </a:rPr>
                        <a:t>12</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b"/>
                      <a:r>
                        <a:rPr lang="en-US" sz="900" b="1" i="0" u="none" strike="noStrike">
                          <a:solidFill>
                            <a:srgbClr val="FFFFFF"/>
                          </a:solidFill>
                          <a:effectLst/>
                          <a:latin typeface="Calibri" panose="020F0502020204030204" pitchFamily="34" charset="0"/>
                        </a:rPr>
                        <a:t>BV650</a:t>
                      </a:r>
                    </a:p>
                  </a:txBody>
                  <a:tcPr marL="5199" marR="5199" marT="51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r>
              <a:tr h="147667">
                <a:tc>
                  <a:txBody>
                    <a:bodyPr/>
                    <a:lstStyle/>
                    <a:p>
                      <a:pPr algn="ctr" fontAlgn="ctr"/>
                      <a:r>
                        <a:rPr lang="en-US" sz="800" b="1" i="0" u="none" strike="noStrike">
                          <a:solidFill>
                            <a:srgbClr val="000000"/>
                          </a:solidFill>
                          <a:effectLst/>
                          <a:latin typeface="Arial" panose="020B0604020202020204" pitchFamily="34" charset="0"/>
                        </a:rPr>
                        <a:t>13</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b"/>
                      <a:r>
                        <a:rPr lang="en-US" sz="900" b="1" i="0" u="none" strike="noStrike">
                          <a:solidFill>
                            <a:srgbClr val="FFFFFF"/>
                          </a:solidFill>
                          <a:effectLst/>
                          <a:latin typeface="Calibri" panose="020F0502020204030204" pitchFamily="34" charset="0"/>
                        </a:rPr>
                        <a:t>BV711</a:t>
                      </a:r>
                    </a:p>
                  </a:txBody>
                  <a:tcPr marL="5199" marR="5199" marT="51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r>
              <a:tr h="147667">
                <a:tc>
                  <a:txBody>
                    <a:bodyPr/>
                    <a:lstStyle/>
                    <a:p>
                      <a:pPr algn="ctr" fontAlgn="ctr"/>
                      <a:r>
                        <a:rPr lang="en-US" sz="800" b="1" i="0" u="none" strike="noStrike">
                          <a:solidFill>
                            <a:srgbClr val="000000"/>
                          </a:solidFill>
                          <a:effectLst/>
                          <a:latin typeface="Arial" panose="020B0604020202020204" pitchFamily="34" charset="0"/>
                        </a:rPr>
                        <a:t>14</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b"/>
                      <a:r>
                        <a:rPr lang="en-US" sz="900" b="1" i="0" u="none" strike="noStrike">
                          <a:solidFill>
                            <a:srgbClr val="FFFFFF"/>
                          </a:solidFill>
                          <a:effectLst/>
                          <a:latin typeface="Calibri" panose="020F0502020204030204" pitchFamily="34" charset="0"/>
                        </a:rPr>
                        <a:t>BV750</a:t>
                      </a:r>
                    </a:p>
                  </a:txBody>
                  <a:tcPr marL="5199" marR="5199" marT="51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r>
              <a:tr h="150976">
                <a:tc>
                  <a:txBody>
                    <a:bodyPr/>
                    <a:lstStyle/>
                    <a:p>
                      <a:pPr algn="ctr" fontAlgn="ctr"/>
                      <a:r>
                        <a:rPr lang="en-US" sz="800" b="1" i="0" u="none" strike="noStrike">
                          <a:solidFill>
                            <a:srgbClr val="000000"/>
                          </a:solidFill>
                          <a:effectLst/>
                          <a:latin typeface="Arial" panose="020B0604020202020204" pitchFamily="34" charset="0"/>
                        </a:rPr>
                        <a:t>15</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b"/>
                      <a:r>
                        <a:rPr lang="en-US" sz="900" b="1" i="0" u="none" strike="noStrike">
                          <a:solidFill>
                            <a:srgbClr val="FFFFFF"/>
                          </a:solidFill>
                          <a:effectLst/>
                          <a:latin typeface="Calibri" panose="020F0502020204030204" pitchFamily="34" charset="0"/>
                        </a:rPr>
                        <a:t>BV786</a:t>
                      </a:r>
                    </a:p>
                  </a:txBody>
                  <a:tcPr marL="5199" marR="5199" marT="51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r>
              <a:tr h="132859">
                <a:tc rowSpan="3">
                  <a:txBody>
                    <a:bodyPr/>
                    <a:lstStyle/>
                    <a:p>
                      <a:pPr algn="ctr" fontAlgn="ctr"/>
                      <a:r>
                        <a:rPr lang="en-US" sz="800" b="1" i="0" u="none" strike="noStrike">
                          <a:solidFill>
                            <a:srgbClr val="000000"/>
                          </a:solidFill>
                          <a:effectLst/>
                          <a:latin typeface="Arial" panose="020B0604020202020204" pitchFamily="34" charset="0"/>
                        </a:rPr>
                        <a:t>16</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9">
                  <a:txBody>
                    <a:bodyPr/>
                    <a:lstStyle/>
                    <a:p>
                      <a:pPr algn="ctr" fontAlgn="ctr"/>
                      <a:r>
                        <a:rPr lang="en-US" sz="800" b="1" i="0" u="none" strike="noStrike">
                          <a:solidFill>
                            <a:srgbClr val="000000"/>
                          </a:solidFill>
                          <a:effectLst/>
                          <a:latin typeface="Arial" panose="020B0604020202020204" pitchFamily="34" charset="0"/>
                        </a:rPr>
                        <a:t>Blue</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BB515</a:t>
                      </a:r>
                    </a:p>
                  </a:txBody>
                  <a:tcPr marL="5199" marR="5199" marT="51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32859">
                <a:tc vMerge="1">
                  <a:txBody>
                    <a:bodyPr/>
                    <a:lstStyle/>
                    <a:p>
                      <a:endParaRPr lang="en-US"/>
                    </a:p>
                  </a:txBody>
                  <a:tcPr/>
                </a:tc>
                <a:tc vMerge="1">
                  <a:txBody>
                    <a:bodyPr/>
                    <a:lstStyle/>
                    <a:p>
                      <a:endParaRPr lang="en-US"/>
                    </a:p>
                  </a:txBody>
                  <a:tcPr/>
                </a:tc>
                <a:tc>
                  <a:txBody>
                    <a:bodyPr/>
                    <a:lstStyle/>
                    <a:p>
                      <a:pPr algn="ctr" fontAlgn="b"/>
                      <a:r>
                        <a:rPr lang="en-US" sz="800" b="1" i="0" u="none" strike="noStrike">
                          <a:solidFill>
                            <a:srgbClr val="000000"/>
                          </a:solidFill>
                          <a:effectLst/>
                          <a:latin typeface="Arial" panose="020B0604020202020204" pitchFamily="34" charset="0"/>
                        </a:rPr>
                        <a:t>FITC</a:t>
                      </a:r>
                    </a:p>
                  </a:txBody>
                  <a:tcPr marL="5199" marR="5199" marT="51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32859">
                <a:tc vMerge="1">
                  <a:txBody>
                    <a:bodyPr/>
                    <a:lstStyle/>
                    <a:p>
                      <a:endParaRPr lang="en-US"/>
                    </a:p>
                  </a:txBody>
                  <a:tcPr/>
                </a:tc>
                <a:tc vMerge="1">
                  <a:txBody>
                    <a:bodyPr/>
                    <a:lstStyle/>
                    <a:p>
                      <a:endParaRPr lang="en-US"/>
                    </a:p>
                  </a:txBody>
                  <a:tcPr/>
                </a:tc>
                <a:tc>
                  <a:txBody>
                    <a:bodyPr/>
                    <a:lstStyle/>
                    <a:p>
                      <a:pPr algn="ctr" fontAlgn="b"/>
                      <a:r>
                        <a:rPr lang="en-US" sz="800" b="1" i="0" u="none" strike="noStrike">
                          <a:solidFill>
                            <a:srgbClr val="000000"/>
                          </a:solidFill>
                          <a:effectLst/>
                          <a:latin typeface="Arial" panose="020B0604020202020204" pitchFamily="34" charset="0"/>
                        </a:rPr>
                        <a:t>AF488</a:t>
                      </a:r>
                    </a:p>
                  </a:txBody>
                  <a:tcPr marL="5199" marR="5199" marT="51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32859">
                <a:tc>
                  <a:txBody>
                    <a:bodyPr/>
                    <a:lstStyle/>
                    <a:p>
                      <a:pPr algn="ctr" fontAlgn="ctr"/>
                      <a:r>
                        <a:rPr lang="en-US" sz="800" b="1" i="0" u="none" strike="noStrike">
                          <a:solidFill>
                            <a:srgbClr val="000000"/>
                          </a:solidFill>
                          <a:effectLst/>
                          <a:latin typeface="Arial" panose="020B0604020202020204" pitchFamily="34" charset="0"/>
                        </a:rPr>
                        <a:t>17</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b"/>
                      <a:r>
                        <a:rPr lang="en-US" sz="800" b="1" i="0" u="none" strike="noStrike">
                          <a:solidFill>
                            <a:srgbClr val="000000"/>
                          </a:solidFill>
                          <a:effectLst/>
                          <a:latin typeface="Arial" panose="020B0604020202020204" pitchFamily="34" charset="0"/>
                        </a:rPr>
                        <a:t>BB630-P</a:t>
                      </a:r>
                    </a:p>
                  </a:txBody>
                  <a:tcPr marL="5199" marR="5199" marT="51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132859">
                <a:tc>
                  <a:txBody>
                    <a:bodyPr/>
                    <a:lstStyle/>
                    <a:p>
                      <a:pPr algn="ctr" fontAlgn="ctr"/>
                      <a:r>
                        <a:rPr lang="en-US" sz="800" b="1" i="0" u="none" strike="noStrike">
                          <a:solidFill>
                            <a:srgbClr val="000000"/>
                          </a:solidFill>
                          <a:effectLst/>
                          <a:latin typeface="Arial" panose="020B0604020202020204" pitchFamily="34" charset="0"/>
                        </a:rPr>
                        <a:t>18</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b"/>
                      <a:r>
                        <a:rPr lang="en-US" sz="800" b="1" i="0" u="none" strike="noStrike">
                          <a:solidFill>
                            <a:srgbClr val="000000"/>
                          </a:solidFill>
                          <a:effectLst/>
                          <a:latin typeface="Arial" panose="020B0604020202020204" pitchFamily="34" charset="0"/>
                        </a:rPr>
                        <a:t>BB660-P</a:t>
                      </a:r>
                    </a:p>
                  </a:txBody>
                  <a:tcPr marL="5199" marR="5199" marT="51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132859">
                <a:tc rowSpan="3">
                  <a:txBody>
                    <a:bodyPr/>
                    <a:lstStyle/>
                    <a:p>
                      <a:pPr algn="ctr" fontAlgn="ctr"/>
                      <a:r>
                        <a:rPr lang="en-US" sz="800" b="1" i="0" u="none" strike="noStrike">
                          <a:solidFill>
                            <a:srgbClr val="000000"/>
                          </a:solidFill>
                          <a:effectLst/>
                          <a:latin typeface="Arial" panose="020B0604020202020204" pitchFamily="34" charset="0"/>
                        </a:rPr>
                        <a:t>19</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b"/>
                      <a:r>
                        <a:rPr lang="en-US" sz="800" b="1" i="0" u="none" strike="noStrike">
                          <a:solidFill>
                            <a:srgbClr val="000000"/>
                          </a:solidFill>
                          <a:effectLst/>
                          <a:latin typeface="Arial" panose="020B0604020202020204" pitchFamily="34" charset="0"/>
                        </a:rPr>
                        <a:t>BB700-P</a:t>
                      </a:r>
                    </a:p>
                  </a:txBody>
                  <a:tcPr marL="5199" marR="5199" marT="51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132859">
                <a:tc vMerge="1">
                  <a:txBody>
                    <a:bodyPr/>
                    <a:lstStyle/>
                    <a:p>
                      <a:endParaRPr lang="en-US"/>
                    </a:p>
                  </a:txBody>
                  <a:tcPr/>
                </a:tc>
                <a:tc vMerge="1">
                  <a:txBody>
                    <a:bodyPr/>
                    <a:lstStyle/>
                    <a:p>
                      <a:endParaRPr lang="en-US"/>
                    </a:p>
                  </a:txBody>
                  <a:tcPr/>
                </a:tc>
                <a:tc>
                  <a:txBody>
                    <a:bodyPr/>
                    <a:lstStyle/>
                    <a:p>
                      <a:pPr algn="ctr" fontAlgn="b"/>
                      <a:r>
                        <a:rPr lang="en-US" sz="800" b="1" i="0" u="none" strike="noStrike">
                          <a:solidFill>
                            <a:srgbClr val="000000"/>
                          </a:solidFill>
                          <a:effectLst/>
                          <a:latin typeface="Arial" panose="020B0604020202020204" pitchFamily="34" charset="0"/>
                        </a:rPr>
                        <a:t>PerCP</a:t>
                      </a:r>
                    </a:p>
                  </a:txBody>
                  <a:tcPr marL="5199" marR="5199" marT="51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32859">
                <a:tc vMerge="1">
                  <a:txBody>
                    <a:bodyPr/>
                    <a:lstStyle/>
                    <a:p>
                      <a:endParaRPr lang="en-US"/>
                    </a:p>
                  </a:txBody>
                  <a:tcPr/>
                </a:tc>
                <a:tc vMerge="1">
                  <a:txBody>
                    <a:bodyPr/>
                    <a:lstStyle/>
                    <a:p>
                      <a:endParaRPr lang="en-US"/>
                    </a:p>
                  </a:txBody>
                  <a:tcPr/>
                </a:tc>
                <a:tc>
                  <a:txBody>
                    <a:bodyPr/>
                    <a:lstStyle/>
                    <a:p>
                      <a:pPr algn="ctr" fontAlgn="b"/>
                      <a:r>
                        <a:rPr lang="en-US" sz="800" b="1" i="0" u="none" strike="noStrike">
                          <a:solidFill>
                            <a:srgbClr val="000000"/>
                          </a:solidFill>
                          <a:effectLst/>
                          <a:latin typeface="Arial" panose="020B0604020202020204" pitchFamily="34" charset="0"/>
                        </a:rPr>
                        <a:t>PerCP-Cy5.5</a:t>
                      </a:r>
                    </a:p>
                  </a:txBody>
                  <a:tcPr marL="5199" marR="5199" marT="51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38899">
                <a:tc>
                  <a:txBody>
                    <a:bodyPr/>
                    <a:lstStyle/>
                    <a:p>
                      <a:pPr algn="ctr" fontAlgn="ctr"/>
                      <a:r>
                        <a:rPr lang="en-US" sz="800" b="1" i="0" u="none" strike="noStrike">
                          <a:solidFill>
                            <a:srgbClr val="000000"/>
                          </a:solidFill>
                          <a:effectLst/>
                          <a:latin typeface="Arial" panose="020B0604020202020204" pitchFamily="34" charset="0"/>
                        </a:rPr>
                        <a:t>20</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b"/>
                      <a:r>
                        <a:rPr lang="en-US" sz="800" b="1" i="0" u="none" strike="noStrike">
                          <a:solidFill>
                            <a:srgbClr val="000000"/>
                          </a:solidFill>
                          <a:effectLst/>
                          <a:latin typeface="Arial" panose="020B0604020202020204" pitchFamily="34" charset="0"/>
                        </a:rPr>
                        <a:t>BB790-P</a:t>
                      </a:r>
                    </a:p>
                  </a:txBody>
                  <a:tcPr marL="5199" marR="5199" marT="51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r>
              <a:tr h="132859">
                <a:tc rowSpan="2">
                  <a:txBody>
                    <a:bodyPr/>
                    <a:lstStyle/>
                    <a:p>
                      <a:pPr algn="ctr" fontAlgn="ctr"/>
                      <a:r>
                        <a:rPr lang="en-US" sz="800" b="1" i="0" u="none" strike="noStrike">
                          <a:solidFill>
                            <a:srgbClr val="000000"/>
                          </a:solidFill>
                          <a:effectLst/>
                          <a:latin typeface="Arial" panose="020B0604020202020204" pitchFamily="34" charset="0"/>
                        </a:rPr>
                        <a:t>21</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ctr"/>
                      <a:r>
                        <a:rPr lang="en-US" sz="800" b="1" i="0" u="none" strike="noStrike">
                          <a:solidFill>
                            <a:srgbClr val="000000"/>
                          </a:solidFill>
                          <a:effectLst/>
                          <a:latin typeface="Arial" panose="020B0604020202020204" pitchFamily="34" charset="0"/>
                        </a:rPr>
                        <a:t>Yel-Grn</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BYG584-P</a:t>
                      </a:r>
                    </a:p>
                  </a:txBody>
                  <a:tcPr marL="5199" marR="5199" marT="51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r>
              <a:tr h="132859">
                <a:tc vMerge="1">
                  <a:txBody>
                    <a:bodyPr/>
                    <a:lstStyle/>
                    <a:p>
                      <a:endParaRPr lang="en-US"/>
                    </a:p>
                  </a:txBody>
                  <a:tcPr/>
                </a:tc>
                <a:tc vMerge="1">
                  <a:txBody>
                    <a:bodyPr/>
                    <a:lstStyle/>
                    <a:p>
                      <a:endParaRPr lang="en-US"/>
                    </a:p>
                  </a:txBody>
                  <a:tcPr/>
                </a:tc>
                <a:tc>
                  <a:txBody>
                    <a:bodyPr/>
                    <a:lstStyle/>
                    <a:p>
                      <a:pPr algn="ctr" fontAlgn="b"/>
                      <a:r>
                        <a:rPr lang="en-US" sz="800" b="1" i="0" u="none" strike="noStrike">
                          <a:solidFill>
                            <a:srgbClr val="000000"/>
                          </a:solidFill>
                          <a:effectLst/>
                          <a:latin typeface="Arial" panose="020B0604020202020204" pitchFamily="34" charset="0"/>
                        </a:rPr>
                        <a:t>PE</a:t>
                      </a:r>
                    </a:p>
                  </a:txBody>
                  <a:tcPr marL="5199" marR="5199" marT="51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32859">
                <a:tc>
                  <a:txBody>
                    <a:bodyPr/>
                    <a:lstStyle/>
                    <a:p>
                      <a:pPr algn="ctr" fontAlgn="ctr"/>
                      <a:r>
                        <a:rPr lang="en-US" sz="800" b="1" i="0" u="none" strike="noStrike">
                          <a:solidFill>
                            <a:srgbClr val="000000"/>
                          </a:solidFill>
                          <a:effectLst/>
                          <a:latin typeface="Arial" panose="020B0604020202020204" pitchFamily="34" charset="0"/>
                        </a:rPr>
                        <a:t>22</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b"/>
                      <a:r>
                        <a:rPr lang="en-US" sz="800" b="1" i="0" u="none" strike="noStrike">
                          <a:solidFill>
                            <a:srgbClr val="000000"/>
                          </a:solidFill>
                          <a:effectLst/>
                          <a:latin typeface="Arial" panose="020B0604020202020204" pitchFamily="34" charset="0"/>
                        </a:rPr>
                        <a:t>PE-CF594</a:t>
                      </a:r>
                    </a:p>
                  </a:txBody>
                  <a:tcPr marL="5199" marR="5199" marT="51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32859">
                <a:tc>
                  <a:txBody>
                    <a:bodyPr/>
                    <a:lstStyle/>
                    <a:p>
                      <a:pPr algn="ctr" fontAlgn="ctr"/>
                      <a:r>
                        <a:rPr lang="en-US" sz="800" b="1" i="0" u="none" strike="noStrike">
                          <a:solidFill>
                            <a:srgbClr val="000000"/>
                          </a:solidFill>
                          <a:effectLst/>
                          <a:latin typeface="Arial" panose="020B0604020202020204" pitchFamily="34" charset="0"/>
                        </a:rPr>
                        <a:t>23</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b"/>
                      <a:r>
                        <a:rPr lang="en-US" sz="800" b="1" i="0" u="none" strike="noStrike">
                          <a:solidFill>
                            <a:srgbClr val="000000"/>
                          </a:solidFill>
                          <a:effectLst/>
                          <a:latin typeface="Arial" panose="020B0604020202020204" pitchFamily="34" charset="0"/>
                        </a:rPr>
                        <a:t>PE-Cy5</a:t>
                      </a:r>
                    </a:p>
                  </a:txBody>
                  <a:tcPr marL="5199" marR="5199" marT="51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32859">
                <a:tc>
                  <a:txBody>
                    <a:bodyPr/>
                    <a:lstStyle/>
                    <a:p>
                      <a:pPr algn="ctr" fontAlgn="ctr"/>
                      <a:r>
                        <a:rPr lang="en-US" sz="800" b="1" i="0" u="none" strike="noStrike">
                          <a:solidFill>
                            <a:srgbClr val="000000"/>
                          </a:solidFill>
                          <a:effectLst/>
                          <a:latin typeface="Arial" panose="020B0604020202020204" pitchFamily="34" charset="0"/>
                        </a:rPr>
                        <a:t>24</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b"/>
                      <a:r>
                        <a:rPr lang="en-US" sz="800" b="1" i="0" u="none" strike="noStrike">
                          <a:solidFill>
                            <a:srgbClr val="000000"/>
                          </a:solidFill>
                          <a:effectLst/>
                          <a:latin typeface="Arial" panose="020B0604020202020204" pitchFamily="34" charset="0"/>
                        </a:rPr>
                        <a:t>PE-Cy5.5</a:t>
                      </a:r>
                    </a:p>
                  </a:txBody>
                  <a:tcPr marL="5199" marR="5199" marT="51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38899">
                <a:tc>
                  <a:txBody>
                    <a:bodyPr/>
                    <a:lstStyle/>
                    <a:p>
                      <a:pPr algn="ctr" fontAlgn="ctr"/>
                      <a:r>
                        <a:rPr lang="en-US" sz="800" b="1" i="0" u="none" strike="noStrike">
                          <a:solidFill>
                            <a:srgbClr val="000000"/>
                          </a:solidFill>
                          <a:effectLst/>
                          <a:latin typeface="Arial" panose="020B0604020202020204" pitchFamily="34" charset="0"/>
                        </a:rPr>
                        <a:t>25</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b"/>
                      <a:r>
                        <a:rPr lang="en-US" sz="800" b="1" i="0" u="none" strike="noStrike">
                          <a:solidFill>
                            <a:srgbClr val="000000"/>
                          </a:solidFill>
                          <a:effectLst/>
                          <a:latin typeface="Arial" panose="020B0604020202020204" pitchFamily="34" charset="0"/>
                        </a:rPr>
                        <a:t>PE-Cy7</a:t>
                      </a:r>
                    </a:p>
                  </a:txBody>
                  <a:tcPr marL="5199" marR="5199" marT="51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32859">
                <a:tc rowSpan="2">
                  <a:txBody>
                    <a:bodyPr/>
                    <a:lstStyle/>
                    <a:p>
                      <a:pPr algn="ctr" fontAlgn="ctr"/>
                      <a:r>
                        <a:rPr lang="en-US" sz="800" b="1" i="0" u="none" strike="noStrike">
                          <a:solidFill>
                            <a:srgbClr val="000000"/>
                          </a:solidFill>
                          <a:effectLst/>
                          <a:latin typeface="Arial" panose="020B0604020202020204" pitchFamily="34" charset="0"/>
                        </a:rPr>
                        <a:t>26</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ctr"/>
                      <a:r>
                        <a:rPr lang="en-US" sz="800" b="1" i="0" u="none" strike="noStrike">
                          <a:solidFill>
                            <a:srgbClr val="000000"/>
                          </a:solidFill>
                          <a:effectLst/>
                          <a:latin typeface="Arial" panose="020B0604020202020204" pitchFamily="34" charset="0"/>
                        </a:rPr>
                        <a:t>Red</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APC</a:t>
                      </a:r>
                    </a:p>
                  </a:txBody>
                  <a:tcPr marL="5199" marR="5199" marT="51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32859">
                <a:tc vMerge="1">
                  <a:txBody>
                    <a:bodyPr/>
                    <a:lstStyle/>
                    <a:p>
                      <a:endParaRPr lang="en-US"/>
                    </a:p>
                  </a:txBody>
                  <a:tcPr/>
                </a:tc>
                <a:tc vMerge="1">
                  <a:txBody>
                    <a:bodyPr/>
                    <a:lstStyle/>
                    <a:p>
                      <a:endParaRPr lang="en-US"/>
                    </a:p>
                  </a:txBody>
                  <a:tcPr/>
                </a:tc>
                <a:tc>
                  <a:txBody>
                    <a:bodyPr/>
                    <a:lstStyle/>
                    <a:p>
                      <a:pPr algn="ctr" fontAlgn="b"/>
                      <a:r>
                        <a:rPr lang="en-US" sz="800" b="1" i="0" u="none" strike="noStrike">
                          <a:solidFill>
                            <a:srgbClr val="000000"/>
                          </a:solidFill>
                          <a:effectLst/>
                          <a:latin typeface="Arial" panose="020B0604020202020204" pitchFamily="34" charset="0"/>
                        </a:rPr>
                        <a:t>AF647</a:t>
                      </a:r>
                    </a:p>
                  </a:txBody>
                  <a:tcPr marL="5199" marR="5199" marT="51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32859">
                <a:tc rowSpan="2">
                  <a:txBody>
                    <a:bodyPr/>
                    <a:lstStyle/>
                    <a:p>
                      <a:pPr algn="ctr" fontAlgn="ctr"/>
                      <a:r>
                        <a:rPr lang="en-US" sz="800" b="1" i="0" u="none" strike="noStrike">
                          <a:solidFill>
                            <a:srgbClr val="000000"/>
                          </a:solidFill>
                          <a:effectLst/>
                          <a:latin typeface="Arial" panose="020B0604020202020204" pitchFamily="34" charset="0"/>
                        </a:rPr>
                        <a:t>27</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b"/>
                      <a:r>
                        <a:rPr lang="en-US" sz="800" b="1" i="0" u="none" strike="noStrike">
                          <a:solidFill>
                            <a:srgbClr val="000000"/>
                          </a:solidFill>
                          <a:effectLst/>
                          <a:latin typeface="Arial" panose="020B0604020202020204" pitchFamily="34" charset="0"/>
                        </a:rPr>
                        <a:t>APC-R700</a:t>
                      </a:r>
                    </a:p>
                  </a:txBody>
                  <a:tcPr marL="5199" marR="5199" marT="51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32859">
                <a:tc vMerge="1">
                  <a:txBody>
                    <a:bodyPr/>
                    <a:lstStyle/>
                    <a:p>
                      <a:endParaRPr lang="en-US"/>
                    </a:p>
                  </a:txBody>
                  <a:tcPr/>
                </a:tc>
                <a:tc vMerge="1">
                  <a:txBody>
                    <a:bodyPr/>
                    <a:lstStyle/>
                    <a:p>
                      <a:endParaRPr lang="en-US"/>
                    </a:p>
                  </a:txBody>
                  <a:tcPr/>
                </a:tc>
                <a:tc>
                  <a:txBody>
                    <a:bodyPr/>
                    <a:lstStyle/>
                    <a:p>
                      <a:pPr algn="ctr" fontAlgn="b"/>
                      <a:r>
                        <a:rPr lang="en-US" sz="800" b="1" i="0" u="none" strike="noStrike">
                          <a:solidFill>
                            <a:srgbClr val="000000"/>
                          </a:solidFill>
                          <a:effectLst/>
                          <a:latin typeface="Arial" panose="020B0604020202020204" pitchFamily="34" charset="0"/>
                        </a:rPr>
                        <a:t>AF700</a:t>
                      </a:r>
                    </a:p>
                  </a:txBody>
                  <a:tcPr marL="5199" marR="5199" marT="51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32859">
                <a:tc rowSpan="2">
                  <a:txBody>
                    <a:bodyPr/>
                    <a:lstStyle/>
                    <a:p>
                      <a:pPr algn="ctr" fontAlgn="ctr"/>
                      <a:r>
                        <a:rPr lang="en-US" sz="800" b="1" i="0" u="none" strike="noStrike">
                          <a:solidFill>
                            <a:srgbClr val="000000"/>
                          </a:solidFill>
                          <a:effectLst/>
                          <a:latin typeface="Arial" panose="020B0604020202020204" pitchFamily="34" charset="0"/>
                        </a:rPr>
                        <a:t>28</a:t>
                      </a:r>
                    </a:p>
                  </a:txBody>
                  <a:tcPr marL="5199" marR="5199" marT="5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b"/>
                      <a:r>
                        <a:rPr lang="en-US" sz="800" b="1" i="0" u="none" strike="noStrike">
                          <a:solidFill>
                            <a:srgbClr val="000000"/>
                          </a:solidFill>
                          <a:effectLst/>
                          <a:latin typeface="Arial" panose="020B0604020202020204" pitchFamily="34" charset="0"/>
                        </a:rPr>
                        <a:t>APC-Cy7</a:t>
                      </a:r>
                    </a:p>
                  </a:txBody>
                  <a:tcPr marL="5199" marR="5199" marT="51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38899">
                <a:tc vMerge="1">
                  <a:txBody>
                    <a:bodyPr/>
                    <a:lstStyle/>
                    <a:p>
                      <a:endParaRPr lang="en-US"/>
                    </a:p>
                  </a:txBody>
                  <a:tcPr/>
                </a:tc>
                <a:tc vMerge="1">
                  <a:txBody>
                    <a:bodyPr/>
                    <a:lstStyle/>
                    <a:p>
                      <a:endParaRPr lang="en-US"/>
                    </a:p>
                  </a:txBody>
                  <a:tcPr/>
                </a:tc>
                <a:tc>
                  <a:txBody>
                    <a:bodyPr/>
                    <a:lstStyle/>
                    <a:p>
                      <a:pPr algn="ctr" fontAlgn="b"/>
                      <a:r>
                        <a:rPr lang="en-US" sz="800" b="1" i="0" u="none" strike="noStrike" dirty="0">
                          <a:solidFill>
                            <a:srgbClr val="000000"/>
                          </a:solidFill>
                          <a:effectLst/>
                          <a:latin typeface="Arial" panose="020B0604020202020204" pitchFamily="34" charset="0"/>
                        </a:rPr>
                        <a:t>APC-H7</a:t>
                      </a:r>
                    </a:p>
                  </a:txBody>
                  <a:tcPr marL="5199" marR="5199" marT="51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Tree>
    <p:extLst>
      <p:ext uri="{BB962C8B-B14F-4D97-AF65-F5344CB8AC3E}">
        <p14:creationId xmlns:p14="http://schemas.microsoft.com/office/powerpoint/2010/main" val="190220254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2024" y="6281928"/>
            <a:ext cx="7031736" cy="484632"/>
          </a:xfrm>
          <a:prstGeom prst="rect">
            <a:avLst/>
          </a:prstGeom>
          <a:solidFill>
            <a:schemeClr val="bg1"/>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dirty="0" smtClean="0">
              <a:solidFill>
                <a:schemeClr val="lt1"/>
              </a:solidFill>
            </a:endParaRPr>
          </a:p>
        </p:txBody>
      </p:sp>
      <p:sp>
        <p:nvSpPr>
          <p:cNvPr id="2" name="Title 1"/>
          <p:cNvSpPr>
            <a:spLocks noGrp="1"/>
          </p:cNvSpPr>
          <p:nvPr>
            <p:ph type="title"/>
          </p:nvPr>
        </p:nvSpPr>
        <p:spPr>
          <a:xfrm>
            <a:off x="1600200" y="-381000"/>
            <a:ext cx="7086600" cy="1088136"/>
          </a:xfrm>
        </p:spPr>
        <p:txBody>
          <a:bodyPr>
            <a:normAutofit/>
          </a:bodyPr>
          <a:lstStyle/>
          <a:p>
            <a:r>
              <a:rPr lang="en-US" sz="2000" dirty="0" smtClean="0"/>
              <a:t>5 </a:t>
            </a:r>
            <a:r>
              <a:rPr lang="en-US" sz="2000" dirty="0" err="1"/>
              <a:t>Fluorochromes</a:t>
            </a:r>
            <a:r>
              <a:rPr lang="en-US" sz="2000" dirty="0"/>
              <a:t> with low spillover </a:t>
            </a:r>
            <a:r>
              <a:rPr lang="en-US" sz="2000" dirty="0" smtClean="0"/>
              <a:t>values</a:t>
            </a:r>
            <a:endParaRPr lang="en-US" sz="2000" dirty="0"/>
          </a:p>
        </p:txBody>
      </p:sp>
      <p:graphicFrame>
        <p:nvGraphicFramePr>
          <p:cNvPr id="6" name="Table 5"/>
          <p:cNvGraphicFramePr>
            <a:graphicFrameLocks noGrp="1"/>
          </p:cNvGraphicFramePr>
          <p:nvPr>
            <p:extLst/>
          </p:nvPr>
        </p:nvGraphicFramePr>
        <p:xfrm>
          <a:off x="2895600" y="845582"/>
          <a:ext cx="4267200" cy="5682374"/>
        </p:xfrm>
        <a:graphic>
          <a:graphicData uri="http://schemas.openxmlformats.org/drawingml/2006/table">
            <a:tbl>
              <a:tblPr/>
              <a:tblGrid>
                <a:gridCol w="1137919"/>
                <a:gridCol w="568960"/>
                <a:gridCol w="663787"/>
                <a:gridCol w="663787"/>
                <a:gridCol w="663787"/>
                <a:gridCol w="568960"/>
              </a:tblGrid>
              <a:tr h="192854">
                <a:tc>
                  <a:txBody>
                    <a:bodyPr/>
                    <a:lstStyle/>
                    <a:p>
                      <a:pPr algn="l" fontAlgn="b"/>
                      <a:r>
                        <a:rPr lang="en-US" sz="1200" b="0" i="0" u="none" strike="noStrike">
                          <a:solidFill>
                            <a:srgbClr val="000000"/>
                          </a:solidFill>
                          <a:effectLst/>
                          <a:latin typeface="Calibri  "/>
                        </a:rPr>
                        <a:t> </a:t>
                      </a:r>
                    </a:p>
                  </a:txBody>
                  <a:tcPr marL="6003" marR="6003" marT="6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
                        </a:rPr>
                        <a:t>BB515</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
                        </a:rPr>
                        <a:t>BUV395</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
                        </a:rPr>
                        <a:t>BUV805</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
                        </a:rPr>
                        <a:t>APC-H7</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
                        </a:rPr>
                        <a:t>BV421</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436">
                <a:tc>
                  <a:txBody>
                    <a:bodyPr/>
                    <a:lstStyle/>
                    <a:p>
                      <a:pPr algn="l" fontAlgn="b"/>
                      <a:r>
                        <a:rPr lang="en-US" sz="1200" b="0" i="0" u="none" strike="noStrike">
                          <a:solidFill>
                            <a:srgbClr val="000000"/>
                          </a:solidFill>
                          <a:effectLst/>
                          <a:latin typeface="Calibri  "/>
                        </a:rPr>
                        <a:t>BB515</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
                        </a:rPr>
                        <a:t> </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0.01</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BF7B"/>
                    </a:solidFill>
                  </a:tcPr>
                </a:tc>
                <a:tc>
                  <a:txBody>
                    <a:bodyPr/>
                    <a:lstStyle/>
                    <a:p>
                      <a:pPr algn="r" fontAlgn="b"/>
                      <a:r>
                        <a:rPr lang="en-US" sz="1200" b="0" i="0" u="none" strike="noStrike">
                          <a:solidFill>
                            <a:srgbClr val="000000"/>
                          </a:solidFill>
                          <a:effectLst/>
                          <a:latin typeface="Calibri  "/>
                        </a:rPr>
                        <a:t>0.00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1200" b="0" i="0" u="none" strike="noStrike">
                          <a:solidFill>
                            <a:srgbClr val="000000"/>
                          </a:solidFill>
                          <a:effectLst/>
                          <a:latin typeface="Calibri  "/>
                        </a:rPr>
                        <a:t>0.06</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C67C"/>
                    </a:solidFill>
                  </a:tcPr>
                </a:tc>
                <a:tc>
                  <a:txBody>
                    <a:bodyPr/>
                    <a:lstStyle/>
                    <a:p>
                      <a:pPr algn="r" fontAlgn="b"/>
                      <a:r>
                        <a:rPr lang="en-US" sz="1200" b="0" i="0" u="none" strike="noStrike">
                          <a:solidFill>
                            <a:srgbClr val="000000"/>
                          </a:solidFill>
                          <a:effectLst/>
                          <a:latin typeface="Calibri  "/>
                        </a:rPr>
                        <a:t>0.01</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BF7B"/>
                    </a:solidFill>
                  </a:tcPr>
                </a:tc>
              </a:tr>
              <a:tr h="185436">
                <a:tc>
                  <a:txBody>
                    <a:bodyPr/>
                    <a:lstStyle/>
                    <a:p>
                      <a:pPr algn="l" fontAlgn="b"/>
                      <a:r>
                        <a:rPr lang="en-US" sz="1200" b="0" i="0" u="none" strike="noStrike">
                          <a:solidFill>
                            <a:srgbClr val="000000"/>
                          </a:solidFill>
                          <a:effectLst/>
                          <a:latin typeface="Calibri  "/>
                        </a:rPr>
                        <a:t>BB630-P</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18.68</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480"/>
                    </a:solidFill>
                  </a:tcPr>
                </a:tc>
                <a:tc>
                  <a:txBody>
                    <a:bodyPr/>
                    <a:lstStyle/>
                    <a:p>
                      <a:pPr algn="r" fontAlgn="b"/>
                      <a:r>
                        <a:rPr lang="en-US" sz="1200" b="0" i="0" u="none" strike="noStrike">
                          <a:solidFill>
                            <a:srgbClr val="000000"/>
                          </a:solidFill>
                          <a:effectLst/>
                          <a:latin typeface="Calibri  "/>
                        </a:rPr>
                        <a:t>0.01</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BF7B"/>
                    </a:solidFill>
                  </a:tcPr>
                </a:tc>
                <a:tc>
                  <a:txBody>
                    <a:bodyPr/>
                    <a:lstStyle/>
                    <a:p>
                      <a:pPr algn="r" fontAlgn="b"/>
                      <a:r>
                        <a:rPr lang="en-US" sz="1200" b="0" i="0" u="none" strike="noStrike">
                          <a:solidFill>
                            <a:srgbClr val="000000"/>
                          </a:solidFill>
                          <a:effectLst/>
                          <a:latin typeface="Calibri  "/>
                        </a:rPr>
                        <a:t>0.07</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C77C"/>
                    </a:solidFill>
                  </a:tcPr>
                </a:tc>
                <a:tc>
                  <a:txBody>
                    <a:bodyPr/>
                    <a:lstStyle/>
                    <a:p>
                      <a:pPr algn="r" fontAlgn="b"/>
                      <a:r>
                        <a:rPr lang="en-US" sz="1200" b="0" i="0" u="none" strike="noStrike">
                          <a:solidFill>
                            <a:srgbClr val="000000"/>
                          </a:solidFill>
                          <a:effectLst/>
                          <a:latin typeface="Calibri  "/>
                        </a:rPr>
                        <a:t>0.07</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77C"/>
                    </a:solidFill>
                  </a:tcPr>
                </a:tc>
                <a:tc>
                  <a:txBody>
                    <a:bodyPr/>
                    <a:lstStyle/>
                    <a:p>
                      <a:pPr algn="r" fontAlgn="b"/>
                      <a:r>
                        <a:rPr lang="en-US" sz="1200" b="0" i="0" u="none" strike="noStrike">
                          <a:solidFill>
                            <a:srgbClr val="000000"/>
                          </a:solidFill>
                          <a:effectLst/>
                          <a:latin typeface="Calibri  "/>
                        </a:rPr>
                        <a:t>0.01</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BE7B"/>
                    </a:solidFill>
                  </a:tcPr>
                </a:tc>
              </a:tr>
              <a:tr h="185436">
                <a:tc>
                  <a:txBody>
                    <a:bodyPr/>
                    <a:lstStyle/>
                    <a:p>
                      <a:pPr algn="l" fontAlgn="b"/>
                      <a:r>
                        <a:rPr lang="en-US" sz="1200" b="0" i="0" u="none" strike="noStrike">
                          <a:solidFill>
                            <a:srgbClr val="000000"/>
                          </a:solidFill>
                          <a:effectLst/>
                          <a:latin typeface="Calibri  "/>
                        </a:rPr>
                        <a:t>BB700</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0.91</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1200" b="0" i="0" u="none" strike="noStrike">
                          <a:solidFill>
                            <a:srgbClr val="000000"/>
                          </a:solidFill>
                          <a:effectLst/>
                          <a:latin typeface="Calibri  "/>
                        </a:rPr>
                        <a:t>0.00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1200" b="0" i="0" u="none" strike="noStrike">
                          <a:solidFill>
                            <a:srgbClr val="000000"/>
                          </a:solidFill>
                          <a:effectLst/>
                          <a:latin typeface="Calibri  "/>
                        </a:rPr>
                        <a:t>0.00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1200" b="0" i="0" u="none" strike="noStrike">
                          <a:solidFill>
                            <a:srgbClr val="000000"/>
                          </a:solidFill>
                          <a:effectLst/>
                          <a:latin typeface="Calibri  "/>
                        </a:rPr>
                        <a:t>0.00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1200" b="0" i="0" u="none" strike="noStrike">
                          <a:solidFill>
                            <a:srgbClr val="000000"/>
                          </a:solidFill>
                          <a:effectLst/>
                          <a:latin typeface="Calibri  "/>
                        </a:rPr>
                        <a:t>0.00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r>
              <a:tr h="185436">
                <a:tc>
                  <a:txBody>
                    <a:bodyPr/>
                    <a:lstStyle/>
                    <a:p>
                      <a:pPr algn="l" fontAlgn="b"/>
                      <a:r>
                        <a:rPr lang="en-US" sz="1200" b="0" i="0" u="none" strike="noStrike">
                          <a:solidFill>
                            <a:srgbClr val="000000"/>
                          </a:solidFill>
                          <a:effectLst/>
                          <a:latin typeface="Calibri  "/>
                        </a:rPr>
                        <a:t>BB790-P</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0.33</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1200" b="0" i="0" u="none" strike="noStrike">
                          <a:solidFill>
                            <a:srgbClr val="000000"/>
                          </a:solidFill>
                          <a:effectLst/>
                          <a:latin typeface="Calibri  "/>
                        </a:rPr>
                        <a:t>0.02</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CC07B"/>
                    </a:solidFill>
                  </a:tcPr>
                </a:tc>
                <a:tc>
                  <a:txBody>
                    <a:bodyPr/>
                    <a:lstStyle/>
                    <a:p>
                      <a:pPr algn="r" fontAlgn="b"/>
                      <a:r>
                        <a:rPr lang="en-US" sz="1200" b="0" i="0" u="none" strike="noStrike">
                          <a:solidFill>
                            <a:srgbClr val="000000"/>
                          </a:solidFill>
                          <a:effectLst/>
                          <a:latin typeface="Calibri  "/>
                        </a:rPr>
                        <a:t>0.74</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1200" b="0" i="0" u="none" strike="noStrike">
                          <a:solidFill>
                            <a:srgbClr val="000000"/>
                          </a:solidFill>
                          <a:effectLst/>
                          <a:latin typeface="Calibri  "/>
                        </a:rPr>
                        <a:t>1.68</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r" fontAlgn="b"/>
                      <a:r>
                        <a:rPr lang="en-US" sz="1200" b="0" i="0" u="none" strike="noStrike">
                          <a:solidFill>
                            <a:srgbClr val="000000"/>
                          </a:solidFill>
                          <a:effectLst/>
                          <a:latin typeface="Calibri  "/>
                        </a:rPr>
                        <a:t>0.00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r>
              <a:tr h="185436">
                <a:tc>
                  <a:txBody>
                    <a:bodyPr/>
                    <a:lstStyle/>
                    <a:p>
                      <a:pPr algn="l" fontAlgn="b"/>
                      <a:r>
                        <a:rPr lang="en-US" sz="1200" b="0" i="0" u="none" strike="noStrike">
                          <a:solidFill>
                            <a:srgbClr val="000000"/>
                          </a:solidFill>
                          <a:effectLst/>
                          <a:latin typeface="Calibri  "/>
                        </a:rPr>
                        <a:t>BUV395</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0.06</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C67C"/>
                    </a:solidFill>
                  </a:tcPr>
                </a:tc>
                <a:tc>
                  <a:txBody>
                    <a:bodyPr/>
                    <a:lstStyle/>
                    <a:p>
                      <a:pPr algn="l" fontAlgn="b"/>
                      <a:r>
                        <a:rPr lang="en-US" sz="1200" b="0" i="0" u="none" strike="noStrike">
                          <a:solidFill>
                            <a:srgbClr val="000000"/>
                          </a:solidFill>
                          <a:effectLst/>
                          <a:latin typeface="Calibri  "/>
                        </a:rPr>
                        <a:t> </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16.41</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80"/>
                    </a:solidFill>
                  </a:tcPr>
                </a:tc>
                <a:tc>
                  <a:txBody>
                    <a:bodyPr/>
                    <a:lstStyle/>
                    <a:p>
                      <a:pPr algn="r" fontAlgn="b"/>
                      <a:r>
                        <a:rPr lang="en-US" sz="1200" b="0" i="0" u="none" strike="noStrike">
                          <a:solidFill>
                            <a:srgbClr val="000000"/>
                          </a:solidFill>
                          <a:effectLst/>
                          <a:latin typeface="Calibri  "/>
                        </a:rPr>
                        <a:t>0.02</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BC07B"/>
                    </a:solidFill>
                  </a:tcPr>
                </a:tc>
                <a:tc>
                  <a:txBody>
                    <a:bodyPr/>
                    <a:lstStyle/>
                    <a:p>
                      <a:pPr algn="r" fontAlgn="b"/>
                      <a:r>
                        <a:rPr lang="en-US" sz="1200" b="0" i="0" u="none" strike="noStrike">
                          <a:solidFill>
                            <a:srgbClr val="000000"/>
                          </a:solidFill>
                          <a:effectLst/>
                          <a:latin typeface="Calibri  "/>
                        </a:rPr>
                        <a:t>0.01</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BF7B"/>
                    </a:solidFill>
                  </a:tcPr>
                </a:tc>
              </a:tr>
              <a:tr h="185436">
                <a:tc>
                  <a:txBody>
                    <a:bodyPr/>
                    <a:lstStyle/>
                    <a:p>
                      <a:pPr algn="l" fontAlgn="b"/>
                      <a:r>
                        <a:rPr lang="en-US" sz="1200" b="0" i="0" u="none" strike="noStrike">
                          <a:solidFill>
                            <a:srgbClr val="000000"/>
                          </a:solidFill>
                          <a:effectLst/>
                          <a:latin typeface="Calibri  "/>
                        </a:rPr>
                        <a:t>BUV496</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0.63</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1200" b="0" i="0" u="none" strike="noStrike">
                          <a:solidFill>
                            <a:srgbClr val="000000"/>
                          </a:solidFill>
                          <a:effectLst/>
                          <a:latin typeface="Calibri  "/>
                        </a:rPr>
                        <a:t>53.70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677"/>
                    </a:solidFill>
                  </a:tcPr>
                </a:tc>
                <a:tc>
                  <a:txBody>
                    <a:bodyPr/>
                    <a:lstStyle/>
                    <a:p>
                      <a:pPr algn="r" fontAlgn="b"/>
                      <a:r>
                        <a:rPr lang="en-US" sz="1200" b="0" i="0" u="none" strike="noStrike">
                          <a:solidFill>
                            <a:srgbClr val="000000"/>
                          </a:solidFill>
                          <a:effectLst/>
                          <a:latin typeface="Calibri  "/>
                        </a:rPr>
                        <a:t>9.49</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082"/>
                    </a:solidFill>
                  </a:tcPr>
                </a:tc>
                <a:tc>
                  <a:txBody>
                    <a:bodyPr/>
                    <a:lstStyle/>
                    <a:p>
                      <a:pPr algn="r" fontAlgn="b"/>
                      <a:r>
                        <a:rPr lang="en-US" sz="1200" b="0" i="0" u="none" strike="noStrike">
                          <a:solidFill>
                            <a:srgbClr val="000000"/>
                          </a:solidFill>
                          <a:effectLst/>
                          <a:latin typeface="Calibri  "/>
                        </a:rPr>
                        <a:t>0.41</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1200" b="0" i="0" u="none" strike="noStrike">
                          <a:solidFill>
                            <a:srgbClr val="000000"/>
                          </a:solidFill>
                          <a:effectLst/>
                          <a:latin typeface="Calibri  "/>
                        </a:rPr>
                        <a:t>11.80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D82"/>
                    </a:solidFill>
                  </a:tcPr>
                </a:tc>
              </a:tr>
              <a:tr h="185436">
                <a:tc>
                  <a:txBody>
                    <a:bodyPr/>
                    <a:lstStyle/>
                    <a:p>
                      <a:pPr algn="l" fontAlgn="b"/>
                      <a:r>
                        <a:rPr lang="en-US" sz="1200" b="0" i="0" u="none" strike="noStrike">
                          <a:solidFill>
                            <a:srgbClr val="000000"/>
                          </a:solidFill>
                          <a:effectLst/>
                          <a:latin typeface="Calibri  "/>
                        </a:rPr>
                        <a:t>BUV563</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2.02</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r" fontAlgn="b"/>
                      <a:r>
                        <a:rPr lang="en-US" sz="1200" b="0" i="0" u="none" strike="noStrike">
                          <a:solidFill>
                            <a:srgbClr val="000000"/>
                          </a:solidFill>
                          <a:effectLst/>
                          <a:latin typeface="Calibri  "/>
                        </a:rPr>
                        <a:t>0.48</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1200" b="0" i="0" u="none" strike="noStrike">
                          <a:solidFill>
                            <a:srgbClr val="000000"/>
                          </a:solidFill>
                          <a:effectLst/>
                          <a:latin typeface="Calibri  "/>
                        </a:rPr>
                        <a:t>0.21</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A80"/>
                    </a:solidFill>
                  </a:tcPr>
                </a:tc>
                <a:tc>
                  <a:txBody>
                    <a:bodyPr/>
                    <a:lstStyle/>
                    <a:p>
                      <a:pPr algn="r" fontAlgn="b"/>
                      <a:r>
                        <a:rPr lang="en-US" sz="1200" b="0" i="0" u="none" strike="noStrike">
                          <a:solidFill>
                            <a:srgbClr val="000000"/>
                          </a:solidFill>
                          <a:effectLst/>
                          <a:latin typeface="Calibri  "/>
                        </a:rPr>
                        <a:t>0.09</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CC97D"/>
                    </a:solidFill>
                  </a:tcPr>
                </a:tc>
                <a:tc>
                  <a:txBody>
                    <a:bodyPr/>
                    <a:lstStyle/>
                    <a:p>
                      <a:pPr algn="r" fontAlgn="b"/>
                      <a:r>
                        <a:rPr lang="en-US" sz="1200" b="0" i="0" u="none" strike="noStrike">
                          <a:solidFill>
                            <a:srgbClr val="000000"/>
                          </a:solidFill>
                          <a:effectLst/>
                          <a:latin typeface="Calibri  "/>
                        </a:rPr>
                        <a:t>0.11</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D7E"/>
                    </a:solidFill>
                  </a:tcPr>
                </a:tc>
              </a:tr>
              <a:tr h="185436">
                <a:tc>
                  <a:txBody>
                    <a:bodyPr/>
                    <a:lstStyle/>
                    <a:p>
                      <a:pPr algn="l" fontAlgn="b"/>
                      <a:r>
                        <a:rPr lang="en-US" sz="1200" b="0" i="0" u="none" strike="noStrike">
                          <a:solidFill>
                            <a:srgbClr val="000000"/>
                          </a:solidFill>
                          <a:effectLst/>
                          <a:latin typeface="Calibri  "/>
                        </a:rPr>
                        <a:t>BUV615-P</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0.58</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1200" b="0" i="0" u="none" strike="noStrike">
                          <a:solidFill>
                            <a:srgbClr val="000000"/>
                          </a:solidFill>
                          <a:effectLst/>
                          <a:latin typeface="Calibri  "/>
                        </a:rPr>
                        <a:t>0.19</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D780"/>
                    </a:solidFill>
                  </a:tcPr>
                </a:tc>
                <a:tc>
                  <a:txBody>
                    <a:bodyPr/>
                    <a:lstStyle/>
                    <a:p>
                      <a:pPr algn="r" fontAlgn="b"/>
                      <a:r>
                        <a:rPr lang="en-US" sz="1200" b="0" i="0" u="none" strike="noStrike">
                          <a:solidFill>
                            <a:srgbClr val="000000"/>
                          </a:solidFill>
                          <a:effectLst/>
                          <a:latin typeface="Calibri  "/>
                        </a:rPr>
                        <a:t>0.19</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D780"/>
                    </a:solidFill>
                  </a:tcPr>
                </a:tc>
                <a:tc>
                  <a:txBody>
                    <a:bodyPr/>
                    <a:lstStyle/>
                    <a:p>
                      <a:pPr algn="r" fontAlgn="b"/>
                      <a:r>
                        <a:rPr lang="en-US" sz="1200" b="0" i="0" u="none" strike="noStrike">
                          <a:solidFill>
                            <a:srgbClr val="000000"/>
                          </a:solidFill>
                          <a:effectLst/>
                          <a:latin typeface="Calibri  "/>
                        </a:rPr>
                        <a:t>0.04</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C37C"/>
                    </a:solidFill>
                  </a:tcPr>
                </a:tc>
                <a:tc>
                  <a:txBody>
                    <a:bodyPr/>
                    <a:lstStyle/>
                    <a:p>
                      <a:pPr algn="r" fontAlgn="b"/>
                      <a:r>
                        <a:rPr lang="en-US" sz="1200" b="0" i="0" u="none" strike="noStrike">
                          <a:solidFill>
                            <a:srgbClr val="000000"/>
                          </a:solidFill>
                          <a:effectLst/>
                          <a:latin typeface="Calibri  "/>
                        </a:rPr>
                        <a:t>0.03</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3C27B"/>
                    </a:solidFill>
                  </a:tcPr>
                </a:tc>
              </a:tr>
              <a:tr h="185436">
                <a:tc>
                  <a:txBody>
                    <a:bodyPr/>
                    <a:lstStyle/>
                    <a:p>
                      <a:pPr algn="l" fontAlgn="b"/>
                      <a:r>
                        <a:rPr lang="en-US" sz="1200" b="0" i="0" u="none" strike="noStrike">
                          <a:solidFill>
                            <a:srgbClr val="000000"/>
                          </a:solidFill>
                          <a:effectLst/>
                          <a:latin typeface="Calibri  "/>
                        </a:rPr>
                        <a:t>BUV661</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0.16</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DD37F"/>
                    </a:solidFill>
                  </a:tcPr>
                </a:tc>
                <a:tc>
                  <a:txBody>
                    <a:bodyPr/>
                    <a:lstStyle/>
                    <a:p>
                      <a:pPr algn="r" fontAlgn="b"/>
                      <a:r>
                        <a:rPr lang="en-US" sz="1200" b="0" i="0" u="none" strike="noStrike">
                          <a:solidFill>
                            <a:srgbClr val="000000"/>
                          </a:solidFill>
                          <a:effectLst/>
                          <a:latin typeface="Calibri  "/>
                        </a:rPr>
                        <a:t>0.10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C7D"/>
                    </a:solidFill>
                  </a:tcPr>
                </a:tc>
                <a:tc>
                  <a:txBody>
                    <a:bodyPr/>
                    <a:lstStyle/>
                    <a:p>
                      <a:pPr algn="r" fontAlgn="b"/>
                      <a:r>
                        <a:rPr lang="en-US" sz="1200" b="0" i="0" u="none" strike="noStrike">
                          <a:solidFill>
                            <a:srgbClr val="000000"/>
                          </a:solidFill>
                          <a:effectLst/>
                          <a:latin typeface="Calibri  "/>
                        </a:rPr>
                        <a:t>0.08</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7C87D"/>
                    </a:solidFill>
                  </a:tcPr>
                </a:tc>
                <a:tc>
                  <a:txBody>
                    <a:bodyPr/>
                    <a:lstStyle/>
                    <a:p>
                      <a:pPr algn="r" fontAlgn="b"/>
                      <a:r>
                        <a:rPr lang="en-US" sz="1200" b="0" i="0" u="none" strike="noStrike">
                          <a:solidFill>
                            <a:srgbClr val="000000"/>
                          </a:solidFill>
                          <a:effectLst/>
                          <a:latin typeface="Calibri  "/>
                        </a:rPr>
                        <a:t>0.23</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DD81"/>
                    </a:solidFill>
                  </a:tcPr>
                </a:tc>
                <a:tc>
                  <a:txBody>
                    <a:bodyPr/>
                    <a:lstStyle/>
                    <a:p>
                      <a:pPr algn="r" fontAlgn="b"/>
                      <a:r>
                        <a:rPr lang="en-US" sz="1200" b="0" i="0" u="none" strike="noStrike">
                          <a:solidFill>
                            <a:srgbClr val="000000"/>
                          </a:solidFill>
                          <a:effectLst/>
                          <a:latin typeface="Calibri  "/>
                        </a:rPr>
                        <a:t>0.01</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BF7B"/>
                    </a:solidFill>
                  </a:tcPr>
                </a:tc>
              </a:tr>
              <a:tr h="185436">
                <a:tc>
                  <a:txBody>
                    <a:bodyPr/>
                    <a:lstStyle/>
                    <a:p>
                      <a:pPr algn="l" fontAlgn="b"/>
                      <a:r>
                        <a:rPr lang="en-US" sz="1200" b="0" i="0" u="none" strike="noStrike">
                          <a:solidFill>
                            <a:srgbClr val="000000"/>
                          </a:solidFill>
                          <a:effectLst/>
                          <a:latin typeface="Calibri  "/>
                        </a:rPr>
                        <a:t>BUV737</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0.03</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C27B"/>
                    </a:solidFill>
                  </a:tcPr>
                </a:tc>
                <a:tc>
                  <a:txBody>
                    <a:bodyPr/>
                    <a:lstStyle/>
                    <a:p>
                      <a:pPr algn="r" fontAlgn="b"/>
                      <a:r>
                        <a:rPr lang="en-US" sz="1200" b="0" i="0" u="none" strike="noStrike">
                          <a:solidFill>
                            <a:srgbClr val="000000"/>
                          </a:solidFill>
                          <a:effectLst/>
                          <a:latin typeface="Calibri  "/>
                        </a:rPr>
                        <a:t>0.06</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57C"/>
                    </a:solidFill>
                  </a:tcPr>
                </a:tc>
                <a:tc>
                  <a:txBody>
                    <a:bodyPr/>
                    <a:lstStyle/>
                    <a:p>
                      <a:pPr algn="r" fontAlgn="b"/>
                      <a:r>
                        <a:rPr lang="en-US" sz="1200" b="0" i="0" u="none" strike="noStrike">
                          <a:solidFill>
                            <a:srgbClr val="000000"/>
                          </a:solidFill>
                          <a:effectLst/>
                          <a:latin typeface="Calibri  "/>
                        </a:rPr>
                        <a:t>0.53</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1200" b="0" i="0" u="none" strike="noStrike">
                          <a:solidFill>
                            <a:srgbClr val="000000"/>
                          </a:solidFill>
                          <a:effectLst/>
                          <a:latin typeface="Calibri  "/>
                        </a:rPr>
                        <a:t>0.93</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1200" b="0" i="0" u="none" strike="noStrike">
                          <a:solidFill>
                            <a:srgbClr val="000000"/>
                          </a:solidFill>
                          <a:effectLst/>
                          <a:latin typeface="Calibri  "/>
                        </a:rPr>
                        <a:t>0.00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r>
              <a:tr h="185436">
                <a:tc>
                  <a:txBody>
                    <a:bodyPr/>
                    <a:lstStyle/>
                    <a:p>
                      <a:pPr algn="l" fontAlgn="b"/>
                      <a:r>
                        <a:rPr lang="en-US" sz="1200" b="0" i="0" u="none" strike="noStrike">
                          <a:solidFill>
                            <a:srgbClr val="000000"/>
                          </a:solidFill>
                          <a:effectLst/>
                          <a:latin typeface="Calibri  "/>
                        </a:rPr>
                        <a:t>BUV805</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0.01</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7BF7B"/>
                    </a:solidFill>
                  </a:tcPr>
                </a:tc>
                <a:tc>
                  <a:txBody>
                    <a:bodyPr/>
                    <a:lstStyle/>
                    <a:p>
                      <a:pPr algn="r" fontAlgn="b"/>
                      <a:r>
                        <a:rPr lang="en-US" sz="1200" b="0" i="0" u="none" strike="noStrike">
                          <a:solidFill>
                            <a:srgbClr val="000000"/>
                          </a:solidFill>
                          <a:effectLst/>
                          <a:latin typeface="Calibri  "/>
                        </a:rPr>
                        <a:t>0.08</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BC97D"/>
                    </a:solidFill>
                  </a:tcPr>
                </a:tc>
                <a:tc>
                  <a:txBody>
                    <a:bodyPr/>
                    <a:lstStyle/>
                    <a:p>
                      <a:pPr algn="l" fontAlgn="b"/>
                      <a:r>
                        <a:rPr lang="en-US" sz="1200" b="0" i="0" u="none" strike="noStrike">
                          <a:solidFill>
                            <a:srgbClr val="000000"/>
                          </a:solidFill>
                          <a:effectLst/>
                          <a:latin typeface="Calibri  "/>
                        </a:rPr>
                        <a:t> </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16.57</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680"/>
                    </a:solidFill>
                  </a:tcPr>
                </a:tc>
                <a:tc>
                  <a:txBody>
                    <a:bodyPr/>
                    <a:lstStyle/>
                    <a:p>
                      <a:pPr algn="r" fontAlgn="b"/>
                      <a:r>
                        <a:rPr lang="en-US" sz="1200" b="0" i="0" u="none" strike="noStrike">
                          <a:solidFill>
                            <a:srgbClr val="000000"/>
                          </a:solidFill>
                          <a:effectLst/>
                          <a:latin typeface="Calibri  "/>
                        </a:rPr>
                        <a:t>0.00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r>
              <a:tr h="185436">
                <a:tc>
                  <a:txBody>
                    <a:bodyPr/>
                    <a:lstStyle/>
                    <a:p>
                      <a:pPr algn="l" fontAlgn="b"/>
                      <a:r>
                        <a:rPr lang="en-US" sz="1200" b="0" i="0" u="none" strike="noStrike">
                          <a:solidFill>
                            <a:srgbClr val="000000"/>
                          </a:solidFill>
                          <a:effectLst/>
                          <a:latin typeface="Calibri  "/>
                        </a:rPr>
                        <a:t>APC</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0.03</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27B"/>
                    </a:solidFill>
                  </a:tcPr>
                </a:tc>
                <a:tc>
                  <a:txBody>
                    <a:bodyPr/>
                    <a:lstStyle/>
                    <a:p>
                      <a:pPr algn="r" fontAlgn="b"/>
                      <a:r>
                        <a:rPr lang="en-US" sz="1200" b="0" i="0" u="none" strike="noStrike">
                          <a:solidFill>
                            <a:srgbClr val="000000"/>
                          </a:solidFill>
                          <a:effectLst/>
                          <a:latin typeface="Calibri  "/>
                        </a:rPr>
                        <a:t>0.00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1200" b="0" i="0" u="none" strike="noStrike">
                          <a:solidFill>
                            <a:srgbClr val="000000"/>
                          </a:solidFill>
                          <a:effectLst/>
                          <a:latin typeface="Calibri  "/>
                        </a:rPr>
                        <a:t>0.00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1200" b="0" i="0" u="none" strike="noStrike">
                          <a:solidFill>
                            <a:srgbClr val="000000"/>
                          </a:solidFill>
                          <a:effectLst/>
                          <a:latin typeface="Calibri  "/>
                        </a:rPr>
                        <a:t>1.72</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r" fontAlgn="b"/>
                      <a:r>
                        <a:rPr lang="en-US" sz="1200" b="0" i="0" u="none" strike="noStrike">
                          <a:solidFill>
                            <a:srgbClr val="000000"/>
                          </a:solidFill>
                          <a:effectLst/>
                          <a:latin typeface="Calibri  "/>
                        </a:rPr>
                        <a:t>0.00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r>
              <a:tr h="185436">
                <a:tc>
                  <a:txBody>
                    <a:bodyPr/>
                    <a:lstStyle/>
                    <a:p>
                      <a:pPr algn="l" fontAlgn="b"/>
                      <a:r>
                        <a:rPr lang="en-US" sz="1200" b="0" i="0" u="none" strike="noStrike">
                          <a:solidFill>
                            <a:srgbClr val="000000"/>
                          </a:solidFill>
                          <a:effectLst/>
                          <a:latin typeface="Calibri  "/>
                        </a:rPr>
                        <a:t>APC-R700</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0.01</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BF7B"/>
                    </a:solidFill>
                  </a:tcPr>
                </a:tc>
                <a:tc>
                  <a:txBody>
                    <a:bodyPr/>
                    <a:lstStyle/>
                    <a:p>
                      <a:pPr algn="r" fontAlgn="b"/>
                      <a:r>
                        <a:rPr lang="en-US" sz="1200" b="0" i="0" u="none" strike="noStrike">
                          <a:solidFill>
                            <a:srgbClr val="000000"/>
                          </a:solidFill>
                          <a:effectLst/>
                          <a:latin typeface="Calibri  "/>
                        </a:rPr>
                        <a:t>0.00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1200" b="0" i="0" u="none" strike="noStrike">
                          <a:solidFill>
                            <a:srgbClr val="000000"/>
                          </a:solidFill>
                          <a:effectLst/>
                          <a:latin typeface="Calibri  "/>
                        </a:rPr>
                        <a:t>0.02</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CC07B"/>
                    </a:solidFill>
                  </a:tcPr>
                </a:tc>
                <a:tc>
                  <a:txBody>
                    <a:bodyPr/>
                    <a:lstStyle/>
                    <a:p>
                      <a:pPr algn="r" fontAlgn="b"/>
                      <a:r>
                        <a:rPr lang="en-US" sz="1200" b="0" i="0" u="none" strike="noStrike">
                          <a:solidFill>
                            <a:srgbClr val="000000"/>
                          </a:solidFill>
                          <a:effectLst/>
                          <a:latin typeface="Calibri  "/>
                        </a:rPr>
                        <a:t>3.96</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r" fontAlgn="b"/>
                      <a:r>
                        <a:rPr lang="en-US" sz="1200" b="0" i="0" u="none" strike="noStrike">
                          <a:solidFill>
                            <a:srgbClr val="000000"/>
                          </a:solidFill>
                          <a:effectLst/>
                          <a:latin typeface="Calibri  "/>
                        </a:rPr>
                        <a:t>0.00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r>
              <a:tr h="185436">
                <a:tc>
                  <a:txBody>
                    <a:bodyPr/>
                    <a:lstStyle/>
                    <a:p>
                      <a:pPr algn="l" fontAlgn="b"/>
                      <a:r>
                        <a:rPr lang="en-US" sz="1200" b="0" i="0" u="none" strike="noStrike">
                          <a:solidFill>
                            <a:srgbClr val="000000"/>
                          </a:solidFill>
                          <a:effectLst/>
                          <a:latin typeface="Calibri  "/>
                        </a:rPr>
                        <a:t>APC-H7</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0.05</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AC47C"/>
                    </a:solidFill>
                  </a:tcPr>
                </a:tc>
                <a:tc>
                  <a:txBody>
                    <a:bodyPr/>
                    <a:lstStyle/>
                    <a:p>
                      <a:pPr algn="r" fontAlgn="b"/>
                      <a:r>
                        <a:rPr lang="en-US" sz="1200" b="0" i="0" u="none" strike="noStrike">
                          <a:solidFill>
                            <a:srgbClr val="000000"/>
                          </a:solidFill>
                          <a:effectLst/>
                          <a:latin typeface="Calibri  "/>
                        </a:rPr>
                        <a:t>0.00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1200" b="0" i="0" u="none" strike="noStrike">
                          <a:solidFill>
                            <a:srgbClr val="000000"/>
                          </a:solidFill>
                          <a:effectLst/>
                          <a:latin typeface="Calibri  "/>
                        </a:rPr>
                        <a:t>4.31</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84"/>
                    </a:solidFill>
                  </a:tcPr>
                </a:tc>
                <a:tc>
                  <a:txBody>
                    <a:bodyPr/>
                    <a:lstStyle/>
                    <a:p>
                      <a:pPr algn="l" fontAlgn="b"/>
                      <a:r>
                        <a:rPr lang="en-US" sz="1200" b="0" i="0" u="none" strike="noStrike">
                          <a:solidFill>
                            <a:srgbClr val="000000"/>
                          </a:solidFill>
                          <a:effectLst/>
                          <a:latin typeface="Calibri  "/>
                        </a:rPr>
                        <a:t> </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0.00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r>
              <a:tr h="185436">
                <a:tc>
                  <a:txBody>
                    <a:bodyPr/>
                    <a:lstStyle/>
                    <a:p>
                      <a:pPr algn="l" fontAlgn="b"/>
                      <a:r>
                        <a:rPr lang="en-US" sz="1200" b="0" i="0" u="none" strike="noStrike">
                          <a:solidFill>
                            <a:srgbClr val="000000"/>
                          </a:solidFill>
                          <a:effectLst/>
                          <a:latin typeface="Calibri  "/>
                        </a:rPr>
                        <a:t>BYG584-P</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0.28</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482"/>
                    </a:solidFill>
                  </a:tcPr>
                </a:tc>
                <a:tc>
                  <a:txBody>
                    <a:bodyPr/>
                    <a:lstStyle/>
                    <a:p>
                      <a:pPr algn="r" fontAlgn="b"/>
                      <a:r>
                        <a:rPr lang="en-US" sz="1200" b="0" i="0" u="none" strike="noStrike">
                          <a:solidFill>
                            <a:srgbClr val="000000"/>
                          </a:solidFill>
                          <a:effectLst/>
                          <a:latin typeface="Calibri  "/>
                        </a:rPr>
                        <a:t>0.00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1200" b="0" i="0" u="none" strike="noStrike">
                          <a:solidFill>
                            <a:srgbClr val="000000"/>
                          </a:solidFill>
                          <a:effectLst/>
                          <a:latin typeface="Calibri  "/>
                        </a:rPr>
                        <a:t>0.00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1200" b="0" i="0" u="none" strike="noStrike">
                          <a:solidFill>
                            <a:srgbClr val="000000"/>
                          </a:solidFill>
                          <a:effectLst/>
                          <a:latin typeface="Calibri  "/>
                        </a:rPr>
                        <a:t>0.00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1200" b="0" i="0" u="none" strike="noStrike">
                          <a:solidFill>
                            <a:srgbClr val="000000"/>
                          </a:solidFill>
                          <a:effectLst/>
                          <a:latin typeface="Calibri  "/>
                        </a:rPr>
                        <a:t>0.00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r>
              <a:tr h="185436">
                <a:tc>
                  <a:txBody>
                    <a:bodyPr/>
                    <a:lstStyle/>
                    <a:p>
                      <a:pPr algn="l" fontAlgn="b"/>
                      <a:r>
                        <a:rPr lang="en-US" sz="1200" b="0" i="0" u="none" strike="noStrike">
                          <a:solidFill>
                            <a:srgbClr val="000000"/>
                          </a:solidFill>
                          <a:effectLst/>
                          <a:latin typeface="Calibri  "/>
                        </a:rPr>
                        <a:t>PE-CF594</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0.20</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D980"/>
                    </a:solidFill>
                  </a:tcPr>
                </a:tc>
                <a:tc>
                  <a:txBody>
                    <a:bodyPr/>
                    <a:lstStyle/>
                    <a:p>
                      <a:pPr algn="r" fontAlgn="b"/>
                      <a:r>
                        <a:rPr lang="en-US" sz="1200" b="0" i="0" u="none" strike="noStrike">
                          <a:solidFill>
                            <a:srgbClr val="000000"/>
                          </a:solidFill>
                          <a:effectLst/>
                          <a:latin typeface="Calibri  "/>
                        </a:rPr>
                        <a:t>0.00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1200" b="0" i="0" u="none" strike="noStrike">
                          <a:solidFill>
                            <a:srgbClr val="000000"/>
                          </a:solidFill>
                          <a:effectLst/>
                          <a:latin typeface="Calibri  "/>
                        </a:rPr>
                        <a:t>0.00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1200" b="0" i="0" u="none" strike="noStrike">
                          <a:solidFill>
                            <a:srgbClr val="000000"/>
                          </a:solidFill>
                          <a:effectLst/>
                          <a:latin typeface="Calibri  "/>
                        </a:rPr>
                        <a:t>0.00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1200" b="0" i="0" u="none" strike="noStrike">
                          <a:solidFill>
                            <a:srgbClr val="000000"/>
                          </a:solidFill>
                          <a:effectLst/>
                          <a:latin typeface="Calibri  "/>
                        </a:rPr>
                        <a:t>0.00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r>
              <a:tr h="185436">
                <a:tc>
                  <a:txBody>
                    <a:bodyPr/>
                    <a:lstStyle/>
                    <a:p>
                      <a:pPr algn="l" fontAlgn="b"/>
                      <a:r>
                        <a:rPr lang="en-US" sz="1200" b="0" i="0" u="none" strike="noStrike">
                          <a:solidFill>
                            <a:srgbClr val="000000"/>
                          </a:solidFill>
                          <a:effectLst/>
                          <a:latin typeface="Calibri  "/>
                        </a:rPr>
                        <a:t>PE-Cy5</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0.05</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C47C"/>
                    </a:solidFill>
                  </a:tcPr>
                </a:tc>
                <a:tc>
                  <a:txBody>
                    <a:bodyPr/>
                    <a:lstStyle/>
                    <a:p>
                      <a:pPr algn="r" fontAlgn="b"/>
                      <a:r>
                        <a:rPr lang="en-US" sz="1200" b="0" i="0" u="none" strike="noStrike">
                          <a:solidFill>
                            <a:srgbClr val="000000"/>
                          </a:solidFill>
                          <a:effectLst/>
                          <a:latin typeface="Calibri  "/>
                        </a:rPr>
                        <a:t>0.00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1200" b="0" i="0" u="none" strike="noStrike">
                          <a:solidFill>
                            <a:srgbClr val="000000"/>
                          </a:solidFill>
                          <a:effectLst/>
                          <a:latin typeface="Calibri  "/>
                        </a:rPr>
                        <a:t>0.00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1200" b="0" i="0" u="none" strike="noStrike">
                          <a:solidFill>
                            <a:srgbClr val="000000"/>
                          </a:solidFill>
                          <a:effectLst/>
                          <a:latin typeface="Calibri  "/>
                        </a:rPr>
                        <a:t>0.06</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57C"/>
                    </a:solidFill>
                  </a:tcPr>
                </a:tc>
                <a:tc>
                  <a:txBody>
                    <a:bodyPr/>
                    <a:lstStyle/>
                    <a:p>
                      <a:pPr algn="r" fontAlgn="b"/>
                      <a:r>
                        <a:rPr lang="en-US" sz="1200" b="0" i="0" u="none" strike="noStrike">
                          <a:solidFill>
                            <a:srgbClr val="000000"/>
                          </a:solidFill>
                          <a:effectLst/>
                          <a:latin typeface="Calibri  "/>
                        </a:rPr>
                        <a:t>0.00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r>
              <a:tr h="185436">
                <a:tc>
                  <a:txBody>
                    <a:bodyPr/>
                    <a:lstStyle/>
                    <a:p>
                      <a:pPr algn="l" fontAlgn="b"/>
                      <a:r>
                        <a:rPr lang="en-US" sz="1200" b="0" i="0" u="none" strike="noStrike">
                          <a:solidFill>
                            <a:srgbClr val="000000"/>
                          </a:solidFill>
                          <a:effectLst/>
                          <a:latin typeface="Calibri  "/>
                        </a:rPr>
                        <a:t>PE-Cy5-5</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0.01</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9C07B"/>
                    </a:solidFill>
                  </a:tcPr>
                </a:tc>
                <a:tc>
                  <a:txBody>
                    <a:bodyPr/>
                    <a:lstStyle/>
                    <a:p>
                      <a:pPr algn="r" fontAlgn="b"/>
                      <a:r>
                        <a:rPr lang="en-US" sz="1200" b="0" i="0" u="none" strike="noStrike">
                          <a:solidFill>
                            <a:srgbClr val="000000"/>
                          </a:solidFill>
                          <a:effectLst/>
                          <a:latin typeface="Calibri  "/>
                        </a:rPr>
                        <a:t>0.00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1200" b="0" i="0" u="none" strike="noStrike">
                          <a:solidFill>
                            <a:srgbClr val="000000"/>
                          </a:solidFill>
                          <a:effectLst/>
                          <a:latin typeface="Calibri  "/>
                        </a:rPr>
                        <a:t>0.00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1200" b="0" i="0" u="none" strike="noStrike">
                          <a:solidFill>
                            <a:srgbClr val="000000"/>
                          </a:solidFill>
                          <a:effectLst/>
                          <a:latin typeface="Calibri  "/>
                        </a:rPr>
                        <a:t>0.03</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C27B"/>
                    </a:solidFill>
                  </a:tcPr>
                </a:tc>
                <a:tc>
                  <a:txBody>
                    <a:bodyPr/>
                    <a:lstStyle/>
                    <a:p>
                      <a:pPr algn="r" fontAlgn="b"/>
                      <a:r>
                        <a:rPr lang="en-US" sz="1200" b="0" i="0" u="none" strike="noStrike">
                          <a:solidFill>
                            <a:srgbClr val="000000"/>
                          </a:solidFill>
                          <a:effectLst/>
                          <a:latin typeface="Calibri  "/>
                        </a:rPr>
                        <a:t>0.00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r>
              <a:tr h="185436">
                <a:tc>
                  <a:txBody>
                    <a:bodyPr/>
                    <a:lstStyle/>
                    <a:p>
                      <a:pPr algn="l" fontAlgn="b"/>
                      <a:r>
                        <a:rPr lang="en-US" sz="1200" b="0" i="0" u="none" strike="noStrike">
                          <a:solidFill>
                            <a:srgbClr val="000000"/>
                          </a:solidFill>
                          <a:effectLst/>
                          <a:latin typeface="Calibri  "/>
                        </a:rPr>
                        <a:t>PE-Cy7</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0.02</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CC07B"/>
                    </a:solidFill>
                  </a:tcPr>
                </a:tc>
                <a:tc>
                  <a:txBody>
                    <a:bodyPr/>
                    <a:lstStyle/>
                    <a:p>
                      <a:pPr algn="r" fontAlgn="b"/>
                      <a:r>
                        <a:rPr lang="en-US" sz="1200" b="0" i="0" u="none" strike="noStrike">
                          <a:solidFill>
                            <a:srgbClr val="000000"/>
                          </a:solidFill>
                          <a:effectLst/>
                          <a:latin typeface="Calibri  "/>
                        </a:rPr>
                        <a:t>0.00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1200" b="0" i="0" u="none" strike="noStrike">
                          <a:solidFill>
                            <a:srgbClr val="000000"/>
                          </a:solidFill>
                          <a:effectLst/>
                          <a:latin typeface="Calibri  "/>
                        </a:rPr>
                        <a:t>0.38</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1200" b="0" i="0" u="none" strike="noStrike">
                          <a:solidFill>
                            <a:srgbClr val="000000"/>
                          </a:solidFill>
                          <a:effectLst/>
                          <a:latin typeface="Calibri  "/>
                        </a:rPr>
                        <a:t>9.37</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082"/>
                    </a:solidFill>
                  </a:tcPr>
                </a:tc>
                <a:tc>
                  <a:txBody>
                    <a:bodyPr/>
                    <a:lstStyle/>
                    <a:p>
                      <a:pPr algn="r" fontAlgn="b"/>
                      <a:r>
                        <a:rPr lang="en-US" sz="1200" b="0" i="0" u="none" strike="noStrike">
                          <a:solidFill>
                            <a:srgbClr val="000000"/>
                          </a:solidFill>
                          <a:effectLst/>
                          <a:latin typeface="Calibri  "/>
                        </a:rPr>
                        <a:t>0.01</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BE7B"/>
                    </a:solidFill>
                  </a:tcPr>
                </a:tc>
              </a:tr>
              <a:tr h="185436">
                <a:tc>
                  <a:txBody>
                    <a:bodyPr/>
                    <a:lstStyle/>
                    <a:p>
                      <a:pPr algn="l" fontAlgn="b"/>
                      <a:r>
                        <a:rPr lang="en-US" sz="1200" b="0" i="0" u="none" strike="noStrike">
                          <a:solidFill>
                            <a:srgbClr val="000000"/>
                          </a:solidFill>
                          <a:effectLst/>
                          <a:latin typeface="Calibri  "/>
                        </a:rPr>
                        <a:t>BV421</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0.28</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582"/>
                    </a:solidFill>
                  </a:tcPr>
                </a:tc>
                <a:tc>
                  <a:txBody>
                    <a:bodyPr/>
                    <a:lstStyle/>
                    <a:p>
                      <a:pPr algn="r" fontAlgn="b"/>
                      <a:r>
                        <a:rPr lang="en-US" sz="1200" b="0" i="0" u="none" strike="noStrike">
                          <a:solidFill>
                            <a:srgbClr val="000000"/>
                          </a:solidFill>
                          <a:effectLst/>
                          <a:latin typeface="Calibri  "/>
                        </a:rPr>
                        <a:t>0.42</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1200" b="0" i="0" u="none" strike="noStrike">
                          <a:solidFill>
                            <a:srgbClr val="000000"/>
                          </a:solidFill>
                          <a:effectLst/>
                          <a:latin typeface="Calibri  "/>
                        </a:rPr>
                        <a:t>0.05</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57C"/>
                    </a:solidFill>
                  </a:tcPr>
                </a:tc>
                <a:tc>
                  <a:txBody>
                    <a:bodyPr/>
                    <a:lstStyle/>
                    <a:p>
                      <a:pPr algn="r" fontAlgn="b"/>
                      <a:r>
                        <a:rPr lang="en-US" sz="1200" b="0" i="0" u="none" strike="noStrike">
                          <a:solidFill>
                            <a:srgbClr val="000000"/>
                          </a:solidFill>
                          <a:effectLst/>
                          <a:latin typeface="Calibri  "/>
                        </a:rPr>
                        <a:t>0.00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l" fontAlgn="b"/>
                      <a:r>
                        <a:rPr lang="en-US" sz="1200" b="0" i="0" u="none" strike="noStrike">
                          <a:solidFill>
                            <a:srgbClr val="000000"/>
                          </a:solidFill>
                          <a:effectLst/>
                          <a:latin typeface="Calibri  "/>
                        </a:rPr>
                        <a:t> </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436">
                <a:tc>
                  <a:txBody>
                    <a:bodyPr/>
                    <a:lstStyle/>
                    <a:p>
                      <a:pPr algn="l" fontAlgn="b"/>
                      <a:r>
                        <a:rPr lang="en-US" sz="1200" b="0" i="0" u="none" strike="noStrike">
                          <a:solidFill>
                            <a:srgbClr val="000000"/>
                          </a:solidFill>
                          <a:effectLst/>
                          <a:latin typeface="Calibri  "/>
                        </a:rPr>
                        <a:t>BV480</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0.43</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1200" b="0" i="0" u="none" strike="noStrike">
                          <a:solidFill>
                            <a:srgbClr val="000000"/>
                          </a:solidFill>
                          <a:effectLst/>
                          <a:latin typeface="Calibri  "/>
                        </a:rPr>
                        <a:t>0.10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B7D"/>
                    </a:solidFill>
                  </a:tcPr>
                </a:tc>
                <a:tc>
                  <a:txBody>
                    <a:bodyPr/>
                    <a:lstStyle/>
                    <a:p>
                      <a:pPr algn="r" fontAlgn="b"/>
                      <a:r>
                        <a:rPr lang="en-US" sz="1200" b="0" i="0" u="none" strike="noStrike">
                          <a:solidFill>
                            <a:srgbClr val="000000"/>
                          </a:solidFill>
                          <a:effectLst/>
                          <a:latin typeface="Calibri  "/>
                        </a:rPr>
                        <a:t>0.13</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CF7E"/>
                    </a:solidFill>
                  </a:tcPr>
                </a:tc>
                <a:tc>
                  <a:txBody>
                    <a:bodyPr/>
                    <a:lstStyle/>
                    <a:p>
                      <a:pPr algn="r" fontAlgn="b"/>
                      <a:r>
                        <a:rPr lang="en-US" sz="1200" b="0" i="0" u="none" strike="noStrike">
                          <a:solidFill>
                            <a:srgbClr val="000000"/>
                          </a:solidFill>
                          <a:effectLst/>
                          <a:latin typeface="Calibri  "/>
                        </a:rPr>
                        <a:t>0.19</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D880"/>
                    </a:solidFill>
                  </a:tcPr>
                </a:tc>
                <a:tc>
                  <a:txBody>
                    <a:bodyPr/>
                    <a:lstStyle/>
                    <a:p>
                      <a:pPr algn="r" fontAlgn="b"/>
                      <a:r>
                        <a:rPr lang="en-US" sz="1200" b="0" i="0" u="none" strike="noStrike">
                          <a:solidFill>
                            <a:srgbClr val="000000"/>
                          </a:solidFill>
                          <a:effectLst/>
                          <a:latin typeface="Calibri  "/>
                        </a:rPr>
                        <a:t>20.38</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17F"/>
                    </a:solidFill>
                  </a:tcPr>
                </a:tc>
              </a:tr>
              <a:tr h="185436">
                <a:tc>
                  <a:txBody>
                    <a:bodyPr/>
                    <a:lstStyle/>
                    <a:p>
                      <a:pPr algn="l" fontAlgn="b"/>
                      <a:r>
                        <a:rPr lang="en-US" sz="1200" b="0" i="0" u="none" strike="noStrike">
                          <a:solidFill>
                            <a:srgbClr val="000000"/>
                          </a:solidFill>
                          <a:effectLst/>
                          <a:latin typeface="Calibri  "/>
                        </a:rPr>
                        <a:t>BV570</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2.38</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r" fontAlgn="b"/>
                      <a:r>
                        <a:rPr lang="en-US" sz="1200" b="0" i="0" u="none" strike="noStrike">
                          <a:solidFill>
                            <a:srgbClr val="000000"/>
                          </a:solidFill>
                          <a:effectLst/>
                          <a:latin typeface="Calibri  "/>
                        </a:rPr>
                        <a:t>0.22</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DB80"/>
                    </a:solidFill>
                  </a:tcPr>
                </a:tc>
                <a:tc>
                  <a:txBody>
                    <a:bodyPr/>
                    <a:lstStyle/>
                    <a:p>
                      <a:pPr algn="r" fontAlgn="b"/>
                      <a:r>
                        <a:rPr lang="en-US" sz="1200" b="0" i="0" u="none" strike="noStrike">
                          <a:solidFill>
                            <a:srgbClr val="000000"/>
                          </a:solidFill>
                          <a:effectLst/>
                          <a:latin typeface="Calibri  "/>
                        </a:rPr>
                        <a:t>0.15</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37F"/>
                    </a:solidFill>
                  </a:tcPr>
                </a:tc>
                <a:tc>
                  <a:txBody>
                    <a:bodyPr/>
                    <a:lstStyle/>
                    <a:p>
                      <a:pPr algn="r" fontAlgn="b"/>
                      <a:r>
                        <a:rPr lang="en-US" sz="1200" b="0" i="0" u="none" strike="noStrike">
                          <a:solidFill>
                            <a:srgbClr val="000000"/>
                          </a:solidFill>
                          <a:effectLst/>
                          <a:latin typeface="Calibri  "/>
                        </a:rPr>
                        <a:t>0.44</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1200" b="0" i="0" u="none" strike="noStrike">
                          <a:solidFill>
                            <a:srgbClr val="000000"/>
                          </a:solidFill>
                          <a:effectLst/>
                          <a:latin typeface="Calibri  "/>
                        </a:rPr>
                        <a:t>1.61</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r>
              <a:tr h="185436">
                <a:tc>
                  <a:txBody>
                    <a:bodyPr/>
                    <a:lstStyle/>
                    <a:p>
                      <a:pPr algn="l" fontAlgn="b"/>
                      <a:r>
                        <a:rPr lang="en-US" sz="1200" b="0" i="0" u="none" strike="noStrike">
                          <a:solidFill>
                            <a:srgbClr val="000000"/>
                          </a:solidFill>
                          <a:effectLst/>
                          <a:latin typeface="Calibri  "/>
                        </a:rPr>
                        <a:t>BV605</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0.78</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1200" b="0" i="0" u="none" strike="noStrike">
                          <a:solidFill>
                            <a:srgbClr val="000000"/>
                          </a:solidFill>
                          <a:effectLst/>
                          <a:latin typeface="Calibri  "/>
                        </a:rPr>
                        <a:t>0.09</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CA7D"/>
                    </a:solidFill>
                  </a:tcPr>
                </a:tc>
                <a:tc>
                  <a:txBody>
                    <a:bodyPr/>
                    <a:lstStyle/>
                    <a:p>
                      <a:pPr algn="r" fontAlgn="b"/>
                      <a:r>
                        <a:rPr lang="en-US" sz="1200" b="0" i="0" u="none" strike="noStrike">
                          <a:solidFill>
                            <a:srgbClr val="000000"/>
                          </a:solidFill>
                          <a:effectLst/>
                          <a:latin typeface="Calibri  "/>
                        </a:rPr>
                        <a:t>0.09</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CCA7D"/>
                    </a:solidFill>
                  </a:tcPr>
                </a:tc>
                <a:tc>
                  <a:txBody>
                    <a:bodyPr/>
                    <a:lstStyle/>
                    <a:p>
                      <a:pPr algn="r" fontAlgn="b"/>
                      <a:r>
                        <a:rPr lang="en-US" sz="1200" b="0" i="0" u="none" strike="noStrike">
                          <a:solidFill>
                            <a:srgbClr val="000000"/>
                          </a:solidFill>
                          <a:effectLst/>
                          <a:latin typeface="Calibri  "/>
                        </a:rPr>
                        <a:t>0.32</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E983"/>
                    </a:solidFill>
                  </a:tcPr>
                </a:tc>
                <a:tc>
                  <a:txBody>
                    <a:bodyPr/>
                    <a:lstStyle/>
                    <a:p>
                      <a:pPr algn="r" fontAlgn="b"/>
                      <a:r>
                        <a:rPr lang="en-US" sz="1200" b="0" i="0" u="none" strike="noStrike">
                          <a:solidFill>
                            <a:srgbClr val="000000"/>
                          </a:solidFill>
                          <a:effectLst/>
                          <a:latin typeface="Calibri  "/>
                        </a:rPr>
                        <a:t>0.42</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r>
              <a:tr h="185436">
                <a:tc>
                  <a:txBody>
                    <a:bodyPr/>
                    <a:lstStyle/>
                    <a:p>
                      <a:pPr algn="l" fontAlgn="b"/>
                      <a:r>
                        <a:rPr lang="en-US" sz="1200" b="0" i="0" u="none" strike="noStrike">
                          <a:solidFill>
                            <a:srgbClr val="000000"/>
                          </a:solidFill>
                          <a:effectLst/>
                          <a:latin typeface="Calibri  "/>
                        </a:rPr>
                        <a:t>BV650</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0.10</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C7D"/>
                    </a:solidFill>
                  </a:tcPr>
                </a:tc>
                <a:tc>
                  <a:txBody>
                    <a:bodyPr/>
                    <a:lstStyle/>
                    <a:p>
                      <a:pPr algn="r" fontAlgn="b"/>
                      <a:r>
                        <a:rPr lang="en-US" sz="1200" b="0" i="0" u="none" strike="noStrike">
                          <a:solidFill>
                            <a:srgbClr val="000000"/>
                          </a:solidFill>
                          <a:effectLst/>
                          <a:latin typeface="Calibri  "/>
                        </a:rPr>
                        <a:t>0.03</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C27B"/>
                    </a:solidFill>
                  </a:tcPr>
                </a:tc>
                <a:tc>
                  <a:txBody>
                    <a:bodyPr/>
                    <a:lstStyle/>
                    <a:p>
                      <a:pPr algn="r" fontAlgn="b"/>
                      <a:r>
                        <a:rPr lang="en-US" sz="1200" b="0" i="0" u="none" strike="noStrike">
                          <a:solidFill>
                            <a:srgbClr val="000000"/>
                          </a:solidFill>
                          <a:effectLst/>
                          <a:latin typeface="Calibri  "/>
                        </a:rPr>
                        <a:t>0.00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1200" b="0" i="0" u="none" strike="noStrike">
                          <a:solidFill>
                            <a:srgbClr val="000000"/>
                          </a:solidFill>
                          <a:effectLst/>
                          <a:latin typeface="Calibri  "/>
                        </a:rPr>
                        <a:t>0.19</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D780"/>
                    </a:solidFill>
                  </a:tcPr>
                </a:tc>
                <a:tc>
                  <a:txBody>
                    <a:bodyPr/>
                    <a:lstStyle/>
                    <a:p>
                      <a:pPr algn="r" fontAlgn="b"/>
                      <a:r>
                        <a:rPr lang="en-US" sz="1200" b="0" i="0" u="none" strike="noStrike">
                          <a:solidFill>
                            <a:srgbClr val="000000"/>
                          </a:solidFill>
                          <a:effectLst/>
                          <a:latin typeface="Calibri  "/>
                        </a:rPr>
                        <a:t>0.02</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EC17B"/>
                    </a:solidFill>
                  </a:tcPr>
                </a:tc>
              </a:tr>
              <a:tr h="185436">
                <a:tc>
                  <a:txBody>
                    <a:bodyPr/>
                    <a:lstStyle/>
                    <a:p>
                      <a:pPr algn="l" fontAlgn="b"/>
                      <a:r>
                        <a:rPr lang="en-US" sz="1200" b="0" i="0" u="none" strike="noStrike">
                          <a:solidFill>
                            <a:srgbClr val="000000"/>
                          </a:solidFill>
                          <a:effectLst/>
                          <a:latin typeface="Calibri  "/>
                        </a:rPr>
                        <a:t>BV711</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0.10</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CC7D"/>
                    </a:solidFill>
                  </a:tcPr>
                </a:tc>
                <a:tc>
                  <a:txBody>
                    <a:bodyPr/>
                    <a:lstStyle/>
                    <a:p>
                      <a:pPr algn="r" fontAlgn="b"/>
                      <a:r>
                        <a:rPr lang="en-US" sz="1200" b="0" i="0" u="none" strike="noStrike">
                          <a:solidFill>
                            <a:srgbClr val="000000"/>
                          </a:solidFill>
                          <a:effectLst/>
                          <a:latin typeface="Calibri  "/>
                        </a:rPr>
                        <a:t>0.05</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C57C"/>
                    </a:solidFill>
                  </a:tcPr>
                </a:tc>
                <a:tc>
                  <a:txBody>
                    <a:bodyPr/>
                    <a:lstStyle/>
                    <a:p>
                      <a:pPr algn="r" fontAlgn="b"/>
                      <a:r>
                        <a:rPr lang="en-US" sz="1200" b="0" i="0" u="none" strike="noStrike">
                          <a:solidFill>
                            <a:srgbClr val="000000"/>
                          </a:solidFill>
                          <a:effectLst/>
                          <a:latin typeface="Calibri  "/>
                        </a:rPr>
                        <a:t>0.05</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CC57C"/>
                    </a:solidFill>
                  </a:tcPr>
                </a:tc>
                <a:tc>
                  <a:txBody>
                    <a:bodyPr/>
                    <a:lstStyle/>
                    <a:p>
                      <a:pPr algn="r" fontAlgn="b"/>
                      <a:r>
                        <a:rPr lang="en-US" sz="1200" b="0" i="0" u="none" strike="noStrike">
                          <a:solidFill>
                            <a:srgbClr val="000000"/>
                          </a:solidFill>
                          <a:effectLst/>
                          <a:latin typeface="Calibri  "/>
                        </a:rPr>
                        <a:t>0.18</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D67F"/>
                    </a:solidFill>
                  </a:tcPr>
                </a:tc>
                <a:tc>
                  <a:txBody>
                    <a:bodyPr/>
                    <a:lstStyle/>
                    <a:p>
                      <a:pPr algn="r" fontAlgn="b"/>
                      <a:r>
                        <a:rPr lang="en-US" sz="1200" b="0" i="0" u="none" strike="noStrike">
                          <a:solidFill>
                            <a:srgbClr val="000000"/>
                          </a:solidFill>
                          <a:effectLst/>
                          <a:latin typeface="Calibri  "/>
                        </a:rPr>
                        <a:t>0.03</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27B"/>
                    </a:solidFill>
                  </a:tcPr>
                </a:tc>
              </a:tr>
              <a:tr h="185436">
                <a:tc>
                  <a:txBody>
                    <a:bodyPr/>
                    <a:lstStyle/>
                    <a:p>
                      <a:pPr algn="l" fontAlgn="b"/>
                      <a:r>
                        <a:rPr lang="en-US" sz="1200" b="0" i="0" u="none" strike="noStrike">
                          <a:solidFill>
                            <a:srgbClr val="000000"/>
                          </a:solidFill>
                          <a:effectLst/>
                          <a:latin typeface="Calibri  "/>
                        </a:rPr>
                        <a:t>BV750-P</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0.11</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7CD7E"/>
                    </a:solidFill>
                  </a:tcPr>
                </a:tc>
                <a:tc>
                  <a:txBody>
                    <a:bodyPr/>
                    <a:lstStyle/>
                    <a:p>
                      <a:pPr algn="r" fontAlgn="b"/>
                      <a:r>
                        <a:rPr lang="en-US" sz="1200" b="0" i="0" u="none" strike="noStrike">
                          <a:solidFill>
                            <a:srgbClr val="000000"/>
                          </a:solidFill>
                          <a:effectLst/>
                          <a:latin typeface="Calibri  "/>
                        </a:rPr>
                        <a:t>0.07</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C77C"/>
                    </a:solidFill>
                  </a:tcPr>
                </a:tc>
                <a:tc>
                  <a:txBody>
                    <a:bodyPr/>
                    <a:lstStyle/>
                    <a:p>
                      <a:pPr algn="r" fontAlgn="b"/>
                      <a:r>
                        <a:rPr lang="en-US" sz="1200" b="0" i="0" u="none" strike="noStrike">
                          <a:solidFill>
                            <a:srgbClr val="000000"/>
                          </a:solidFill>
                          <a:effectLst/>
                          <a:latin typeface="Calibri  "/>
                        </a:rPr>
                        <a:t>0.11</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D7E"/>
                    </a:solidFill>
                  </a:tcPr>
                </a:tc>
                <a:tc>
                  <a:txBody>
                    <a:bodyPr/>
                    <a:lstStyle/>
                    <a:p>
                      <a:pPr algn="r" fontAlgn="b"/>
                      <a:r>
                        <a:rPr lang="en-US" sz="1200" b="0" i="0" u="none" strike="noStrike">
                          <a:solidFill>
                            <a:srgbClr val="000000"/>
                          </a:solidFill>
                          <a:effectLst/>
                          <a:latin typeface="Calibri  "/>
                        </a:rPr>
                        <a:t>1.75</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r" fontAlgn="b"/>
                      <a:r>
                        <a:rPr lang="en-US" sz="1200" b="0" i="0" u="none" strike="noStrike">
                          <a:solidFill>
                            <a:srgbClr val="000000"/>
                          </a:solidFill>
                          <a:effectLst/>
                          <a:latin typeface="Calibri  "/>
                        </a:rPr>
                        <a:t>0.04</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37C"/>
                    </a:solidFill>
                  </a:tcPr>
                </a:tc>
              </a:tr>
              <a:tr h="192854">
                <a:tc>
                  <a:txBody>
                    <a:bodyPr/>
                    <a:lstStyle/>
                    <a:p>
                      <a:pPr algn="l" fontAlgn="b"/>
                      <a:r>
                        <a:rPr lang="en-US" sz="1200" b="0" i="0" u="none" strike="noStrike">
                          <a:solidFill>
                            <a:srgbClr val="000000"/>
                          </a:solidFill>
                          <a:effectLst/>
                          <a:latin typeface="Calibri  "/>
                        </a:rPr>
                        <a:t>BV786</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0.07</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C77C"/>
                    </a:solidFill>
                  </a:tcPr>
                </a:tc>
                <a:tc>
                  <a:txBody>
                    <a:bodyPr/>
                    <a:lstStyle/>
                    <a:p>
                      <a:pPr algn="r" fontAlgn="b"/>
                      <a:r>
                        <a:rPr lang="en-US" sz="1200" b="0" i="0" u="none" strike="noStrike">
                          <a:solidFill>
                            <a:srgbClr val="000000"/>
                          </a:solidFill>
                          <a:effectLst/>
                          <a:latin typeface="Calibri  "/>
                        </a:rPr>
                        <a:t>0.08</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7C87D"/>
                    </a:solidFill>
                  </a:tcPr>
                </a:tc>
                <a:tc>
                  <a:txBody>
                    <a:bodyPr/>
                    <a:lstStyle/>
                    <a:p>
                      <a:pPr algn="r" fontAlgn="b"/>
                      <a:r>
                        <a:rPr lang="en-US" sz="1200" b="0" i="0" u="none" strike="noStrike">
                          <a:solidFill>
                            <a:srgbClr val="000000"/>
                          </a:solidFill>
                          <a:effectLst/>
                          <a:latin typeface="Calibri  "/>
                        </a:rPr>
                        <a:t>3.16</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884"/>
                    </a:solidFill>
                  </a:tcPr>
                </a:tc>
                <a:tc>
                  <a:txBody>
                    <a:bodyPr/>
                    <a:lstStyle/>
                    <a:p>
                      <a:pPr algn="r" fontAlgn="b"/>
                      <a:r>
                        <a:rPr lang="en-US" sz="1200" b="0" i="0" u="none" strike="noStrike">
                          <a:solidFill>
                            <a:srgbClr val="000000"/>
                          </a:solidFill>
                          <a:effectLst/>
                          <a:latin typeface="Calibri  "/>
                        </a:rPr>
                        <a:t>12.90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B81"/>
                    </a:solidFill>
                  </a:tcPr>
                </a:tc>
                <a:tc>
                  <a:txBody>
                    <a:bodyPr/>
                    <a:lstStyle/>
                    <a:p>
                      <a:pPr algn="r" fontAlgn="b"/>
                      <a:r>
                        <a:rPr lang="en-US" sz="1200" b="0" i="0" u="none" strike="noStrike">
                          <a:solidFill>
                            <a:srgbClr val="000000"/>
                          </a:solidFill>
                          <a:effectLst/>
                          <a:latin typeface="Calibri  "/>
                        </a:rPr>
                        <a:t>0.03</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C17B"/>
                    </a:solidFill>
                  </a:tcPr>
                </a:tc>
              </a:tr>
              <a:tr h="192854">
                <a:tc>
                  <a:txBody>
                    <a:bodyPr/>
                    <a:lstStyle/>
                    <a:p>
                      <a:pPr algn="l" fontAlgn="b"/>
                      <a:endParaRPr lang="en-US" sz="1200" b="0" i="0" u="none" strike="noStrike">
                        <a:solidFill>
                          <a:srgbClr val="000000"/>
                        </a:solidFill>
                        <a:effectLst/>
                        <a:latin typeface="Calibri  "/>
                      </a:endParaRPr>
                    </a:p>
                  </a:txBody>
                  <a:tcPr marL="6003" marR="6003" marT="600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
                      </a:endParaRPr>
                    </a:p>
                  </a:txBody>
                  <a:tcPr marL="6003" marR="6003" marT="600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
                      </a:endParaRPr>
                    </a:p>
                  </a:txBody>
                  <a:tcPr marL="6003" marR="6003" marT="600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
                      </a:endParaRPr>
                    </a:p>
                  </a:txBody>
                  <a:tcPr marL="6003" marR="6003" marT="600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
                      </a:endParaRPr>
                    </a:p>
                  </a:txBody>
                  <a:tcPr marL="6003" marR="6003" marT="600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
                      </a:endParaRPr>
                    </a:p>
                  </a:txBody>
                  <a:tcPr marL="6003" marR="6003" marT="600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854">
                <a:tc>
                  <a:txBody>
                    <a:bodyPr/>
                    <a:lstStyle/>
                    <a:p>
                      <a:pPr algn="l" fontAlgn="b"/>
                      <a:r>
                        <a:rPr lang="en-US" sz="1200" b="0" i="0" u="none" strike="noStrike">
                          <a:solidFill>
                            <a:srgbClr val="000000"/>
                          </a:solidFill>
                          <a:effectLst/>
                          <a:latin typeface="Calibri  "/>
                        </a:rPr>
                        <a:t>Total Spillover</a:t>
                      </a:r>
                    </a:p>
                  </a:txBody>
                  <a:tcPr marL="6003" marR="6003" marT="600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1200" b="0" i="0" u="none" strike="noStrike">
                          <a:solidFill>
                            <a:srgbClr val="000000"/>
                          </a:solidFill>
                          <a:effectLst/>
                          <a:latin typeface="Calibri  "/>
                        </a:rPr>
                        <a:t>28.31</a:t>
                      </a:r>
                    </a:p>
                  </a:txBody>
                  <a:tcPr marL="6003" marR="6003" marT="600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1200" b="0" i="0" u="none" strike="noStrike">
                          <a:solidFill>
                            <a:srgbClr val="000000"/>
                          </a:solidFill>
                          <a:effectLst/>
                          <a:latin typeface="Calibri  "/>
                        </a:rPr>
                        <a:t>55.70</a:t>
                      </a:r>
                    </a:p>
                  </a:txBody>
                  <a:tcPr marL="6003" marR="6003" marT="600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CA7D"/>
                    </a:solidFill>
                  </a:tcPr>
                </a:tc>
                <a:tc>
                  <a:txBody>
                    <a:bodyPr/>
                    <a:lstStyle/>
                    <a:p>
                      <a:pPr algn="r" fontAlgn="b"/>
                      <a:r>
                        <a:rPr lang="en-US" sz="1200" b="0" i="0" u="none" strike="noStrike">
                          <a:solidFill>
                            <a:srgbClr val="000000"/>
                          </a:solidFill>
                          <a:effectLst/>
                          <a:latin typeface="Calibri  "/>
                        </a:rPr>
                        <a:t>36.16</a:t>
                      </a:r>
                    </a:p>
                  </a:txBody>
                  <a:tcPr marL="6003" marR="6003" marT="600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FC17B"/>
                    </a:solidFill>
                  </a:tcPr>
                </a:tc>
                <a:tc>
                  <a:txBody>
                    <a:bodyPr/>
                    <a:lstStyle/>
                    <a:p>
                      <a:pPr algn="r" fontAlgn="b"/>
                      <a:r>
                        <a:rPr lang="en-US" sz="1200" b="0" i="0" u="none" strike="noStrike">
                          <a:solidFill>
                            <a:srgbClr val="000000"/>
                          </a:solidFill>
                          <a:effectLst/>
                          <a:latin typeface="Calibri  "/>
                        </a:rPr>
                        <a:t>51.21</a:t>
                      </a:r>
                    </a:p>
                  </a:txBody>
                  <a:tcPr marL="6003" marR="6003" marT="600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7C87D"/>
                    </a:solidFill>
                  </a:tcPr>
                </a:tc>
                <a:tc>
                  <a:txBody>
                    <a:bodyPr/>
                    <a:lstStyle/>
                    <a:p>
                      <a:pPr algn="r" fontAlgn="b"/>
                      <a:r>
                        <a:rPr lang="en-US" sz="1200" b="0" i="0" u="none" strike="noStrike" dirty="0">
                          <a:solidFill>
                            <a:srgbClr val="000000"/>
                          </a:solidFill>
                          <a:effectLst/>
                          <a:latin typeface="Calibri  "/>
                        </a:rPr>
                        <a:t>34.54</a:t>
                      </a:r>
                    </a:p>
                  </a:txBody>
                  <a:tcPr marL="6003" marR="6003" marT="600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CC07B"/>
                    </a:solidFill>
                  </a:tcPr>
                </a:tc>
              </a:tr>
            </a:tbl>
          </a:graphicData>
        </a:graphic>
      </p:graphicFrame>
      <p:sp>
        <p:nvSpPr>
          <p:cNvPr id="7" name="TextBox 6"/>
          <p:cNvSpPr txBox="1"/>
          <p:nvPr/>
        </p:nvSpPr>
        <p:spPr>
          <a:xfrm>
            <a:off x="457200" y="5778786"/>
            <a:ext cx="1511952" cy="646331"/>
          </a:xfrm>
          <a:prstGeom prst="rect">
            <a:avLst/>
          </a:prstGeom>
          <a:noFill/>
        </p:spPr>
        <p:txBody>
          <a:bodyPr wrap="none" rtlCol="0">
            <a:spAutoFit/>
          </a:bodyPr>
          <a:lstStyle/>
          <a:p>
            <a:r>
              <a:rPr lang="en-US" dirty="0" smtClean="0">
                <a:solidFill>
                  <a:srgbClr val="00B050"/>
                </a:solidFill>
              </a:rPr>
              <a:t>Green</a:t>
            </a:r>
            <a:r>
              <a:rPr lang="en-US" dirty="0" smtClean="0"/>
              <a:t> = Low</a:t>
            </a:r>
          </a:p>
          <a:p>
            <a:r>
              <a:rPr lang="en-US" dirty="0" smtClean="0">
                <a:solidFill>
                  <a:srgbClr val="FF0000"/>
                </a:solidFill>
              </a:rPr>
              <a:t>Red</a:t>
            </a:r>
            <a:r>
              <a:rPr lang="en-US" dirty="0" smtClean="0"/>
              <a:t> = High</a:t>
            </a:r>
            <a:endParaRPr lang="en-US" dirty="0"/>
          </a:p>
        </p:txBody>
      </p:sp>
      <p:sp>
        <p:nvSpPr>
          <p:cNvPr id="9" name="TextBox 8"/>
          <p:cNvSpPr txBox="1"/>
          <p:nvPr/>
        </p:nvSpPr>
        <p:spPr>
          <a:xfrm>
            <a:off x="7447936" y="10291"/>
            <a:ext cx="1537600" cy="246221"/>
          </a:xfrm>
          <a:prstGeom prst="rect">
            <a:avLst/>
          </a:prstGeom>
          <a:noFill/>
        </p:spPr>
        <p:txBody>
          <a:bodyPr wrap="none" rtlCol="0">
            <a:spAutoFit/>
          </a:bodyPr>
          <a:lstStyle/>
          <a:p>
            <a:r>
              <a:rPr lang="en-US" sz="1000" dirty="0" smtClean="0"/>
              <a:t>COMPANY CONFIDENTIAL</a:t>
            </a:r>
            <a:endParaRPr lang="en-US" sz="1000" dirty="0"/>
          </a:p>
        </p:txBody>
      </p:sp>
    </p:spTree>
    <p:extLst>
      <p:ext uri="{BB962C8B-B14F-4D97-AF65-F5344CB8AC3E}">
        <p14:creationId xmlns:p14="http://schemas.microsoft.com/office/powerpoint/2010/main" val="293238846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024" y="6281928"/>
            <a:ext cx="7031736" cy="484632"/>
          </a:xfrm>
          <a:prstGeom prst="rect">
            <a:avLst/>
          </a:prstGeom>
          <a:solidFill>
            <a:schemeClr val="bg1"/>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dirty="0" smtClean="0">
              <a:solidFill>
                <a:schemeClr val="lt1"/>
              </a:solidFill>
            </a:endParaRPr>
          </a:p>
        </p:txBody>
      </p:sp>
      <p:sp>
        <p:nvSpPr>
          <p:cNvPr id="2" name="Title 1"/>
          <p:cNvSpPr>
            <a:spLocks noGrp="1"/>
          </p:cNvSpPr>
          <p:nvPr>
            <p:ph type="title"/>
          </p:nvPr>
        </p:nvSpPr>
        <p:spPr>
          <a:xfrm>
            <a:off x="1600200" y="246888"/>
            <a:ext cx="7086600" cy="571647"/>
          </a:xfrm>
        </p:spPr>
        <p:txBody>
          <a:bodyPr>
            <a:noAutofit/>
          </a:bodyPr>
          <a:lstStyle/>
          <a:p>
            <a:r>
              <a:rPr lang="en-US" sz="2400" dirty="0" err="1" smtClean="0"/>
              <a:t>Fluorochromes</a:t>
            </a:r>
            <a:r>
              <a:rPr lang="en-US" sz="2400" dirty="0" smtClean="0"/>
              <a:t> </a:t>
            </a:r>
            <a:r>
              <a:rPr lang="en-US" sz="2400" dirty="0"/>
              <a:t>with higher </a:t>
            </a:r>
            <a:r>
              <a:rPr lang="en-US" sz="2400" dirty="0" smtClean="0"/>
              <a:t>spillover</a:t>
            </a:r>
            <a:endParaRPr lang="en-US" sz="2400" dirty="0"/>
          </a:p>
        </p:txBody>
      </p:sp>
      <p:graphicFrame>
        <p:nvGraphicFramePr>
          <p:cNvPr id="5" name="Table 4"/>
          <p:cNvGraphicFramePr>
            <a:graphicFrameLocks noGrp="1"/>
          </p:cNvGraphicFramePr>
          <p:nvPr>
            <p:extLst/>
          </p:nvPr>
        </p:nvGraphicFramePr>
        <p:xfrm>
          <a:off x="533400" y="932447"/>
          <a:ext cx="4114800" cy="5759500"/>
        </p:xfrm>
        <a:graphic>
          <a:graphicData uri="http://schemas.openxmlformats.org/drawingml/2006/table">
            <a:tbl>
              <a:tblPr/>
              <a:tblGrid>
                <a:gridCol w="1066799"/>
                <a:gridCol w="622301"/>
                <a:gridCol w="546100"/>
                <a:gridCol w="546100"/>
                <a:gridCol w="596900"/>
                <a:gridCol w="736600"/>
              </a:tblGrid>
              <a:tr h="210553">
                <a:tc>
                  <a:txBody>
                    <a:bodyPr/>
                    <a:lstStyle/>
                    <a:p>
                      <a:pPr algn="l" fontAlgn="b"/>
                      <a:r>
                        <a:rPr lang="en-US" sz="1200" b="0" i="0" u="none" strike="noStrike">
                          <a:solidFill>
                            <a:srgbClr val="000000"/>
                          </a:solidFill>
                          <a:effectLst/>
                          <a:latin typeface="Calibri  "/>
                        </a:rPr>
                        <a:t> </a:t>
                      </a:r>
                    </a:p>
                  </a:txBody>
                  <a:tcPr marL="6003" marR="6003" marT="6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
                        </a:rPr>
                        <a:t>BUV615</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effectLst/>
                          <a:latin typeface="Calibri  "/>
                        </a:rPr>
                        <a:t>BV605</a:t>
                      </a:r>
                      <a:endParaRPr lang="en-US" sz="1200" b="0" i="0" u="none" strike="noStrike" dirty="0">
                        <a:solidFill>
                          <a:srgbClr val="000000"/>
                        </a:solidFill>
                        <a:effectLst/>
                        <a:latin typeface="Calibri  "/>
                      </a:endParaRP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smtClean="0">
                          <a:solidFill>
                            <a:srgbClr val="000000"/>
                          </a:solidFill>
                          <a:effectLst/>
                          <a:latin typeface="Calibri  "/>
                        </a:rPr>
                        <a:t> B700</a:t>
                      </a:r>
                      <a:endParaRPr lang="en-US" sz="1200" b="0" i="0" u="none" strike="noStrike" dirty="0">
                        <a:solidFill>
                          <a:srgbClr val="000000"/>
                        </a:solidFill>
                        <a:effectLst/>
                        <a:latin typeface="Calibri  "/>
                      </a:endParaRP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
                        </a:rPr>
                        <a:t>PE-Cy5</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
                        </a:rPr>
                        <a:t>PE-Cy5-5</a:t>
                      </a:r>
                    </a:p>
                  </a:txBody>
                  <a:tcPr marL="6003" marR="6003" marT="6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343">
                <a:tc>
                  <a:txBody>
                    <a:bodyPr/>
                    <a:lstStyle/>
                    <a:p>
                      <a:pPr algn="l" fontAlgn="b"/>
                      <a:r>
                        <a:rPr lang="en-US" sz="1200" b="0" i="0" u="none" strike="noStrike">
                          <a:solidFill>
                            <a:srgbClr val="000000"/>
                          </a:solidFill>
                          <a:effectLst/>
                          <a:latin typeface="Calibri  "/>
                        </a:rPr>
                        <a:t>BB515</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0.01</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AC07B"/>
                    </a:solidFill>
                  </a:tcPr>
                </a:tc>
                <a:tc>
                  <a:txBody>
                    <a:bodyPr/>
                    <a:lstStyle/>
                    <a:p>
                      <a:pPr algn="r" fontAlgn="b"/>
                      <a:r>
                        <a:rPr lang="en-US" sz="1200" b="0" i="0" u="none" strike="noStrike">
                          <a:solidFill>
                            <a:srgbClr val="000000"/>
                          </a:solidFill>
                          <a:effectLst/>
                          <a:latin typeface="Calibri  "/>
                        </a:rPr>
                        <a:t>0.03</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C27B"/>
                    </a:solidFill>
                  </a:tcPr>
                </a:tc>
                <a:tc>
                  <a:txBody>
                    <a:bodyPr/>
                    <a:lstStyle/>
                    <a:p>
                      <a:pPr algn="r" fontAlgn="b"/>
                      <a:r>
                        <a:rPr lang="en-US" sz="1200" b="0" i="0" u="none" strike="noStrike">
                          <a:solidFill>
                            <a:srgbClr val="000000"/>
                          </a:solidFill>
                          <a:effectLst/>
                          <a:latin typeface="Calibri  "/>
                        </a:rPr>
                        <a:t>0.16</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D57F"/>
                    </a:solidFill>
                  </a:tcPr>
                </a:tc>
                <a:tc>
                  <a:txBody>
                    <a:bodyPr/>
                    <a:lstStyle/>
                    <a:p>
                      <a:pPr algn="r" fontAlgn="b"/>
                      <a:r>
                        <a:rPr lang="en-US" sz="1200" b="0" i="0" u="none" strike="noStrike">
                          <a:solidFill>
                            <a:srgbClr val="000000"/>
                          </a:solidFill>
                          <a:effectLst/>
                          <a:latin typeface="Calibri  "/>
                        </a:rPr>
                        <a:t>0.03</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FC17B"/>
                    </a:solidFill>
                  </a:tcPr>
                </a:tc>
                <a:tc>
                  <a:txBody>
                    <a:bodyPr/>
                    <a:lstStyle/>
                    <a:p>
                      <a:pPr algn="r" fontAlgn="b"/>
                      <a:r>
                        <a:rPr lang="en-US" sz="1200" b="0" i="0" u="none" strike="noStrike">
                          <a:solidFill>
                            <a:srgbClr val="000000"/>
                          </a:solidFill>
                          <a:effectLst/>
                          <a:latin typeface="Calibri  "/>
                        </a:rPr>
                        <a:t>0.05</a:t>
                      </a:r>
                    </a:p>
                  </a:txBody>
                  <a:tcPr marL="6003" marR="6003" marT="6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AC47C"/>
                    </a:solidFill>
                  </a:tcPr>
                </a:tc>
              </a:tr>
              <a:tr h="191343">
                <a:tc>
                  <a:txBody>
                    <a:bodyPr/>
                    <a:lstStyle/>
                    <a:p>
                      <a:pPr algn="l" fontAlgn="b"/>
                      <a:r>
                        <a:rPr lang="en-US" sz="1200" b="0" i="0" u="none" strike="noStrike">
                          <a:solidFill>
                            <a:srgbClr val="000000"/>
                          </a:solidFill>
                          <a:effectLst/>
                          <a:latin typeface="Calibri  "/>
                        </a:rPr>
                        <a:t>BB630-P</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6.26</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483"/>
                    </a:solidFill>
                  </a:tcPr>
                </a:tc>
                <a:tc>
                  <a:txBody>
                    <a:bodyPr/>
                    <a:lstStyle/>
                    <a:p>
                      <a:pPr algn="r" fontAlgn="b"/>
                      <a:r>
                        <a:rPr lang="en-US" sz="1200" b="0" i="0" u="none" strike="noStrike">
                          <a:solidFill>
                            <a:srgbClr val="000000"/>
                          </a:solidFill>
                          <a:effectLst/>
                          <a:latin typeface="Calibri  "/>
                        </a:rPr>
                        <a:t>3.38</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r" fontAlgn="b"/>
                      <a:r>
                        <a:rPr lang="en-US" sz="1200" b="0" i="0" u="none" strike="noStrike">
                          <a:solidFill>
                            <a:srgbClr val="000000"/>
                          </a:solidFill>
                          <a:effectLst/>
                          <a:latin typeface="Calibri  "/>
                        </a:rPr>
                        <a:t>2.74</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884"/>
                    </a:solidFill>
                  </a:tcPr>
                </a:tc>
                <a:tc>
                  <a:txBody>
                    <a:bodyPr/>
                    <a:lstStyle/>
                    <a:p>
                      <a:pPr algn="r" fontAlgn="b"/>
                      <a:r>
                        <a:rPr lang="en-US" sz="1200" b="0" i="0" u="none" strike="noStrike">
                          <a:solidFill>
                            <a:srgbClr val="000000"/>
                          </a:solidFill>
                          <a:effectLst/>
                          <a:latin typeface="Calibri  "/>
                        </a:rPr>
                        <a:t>1.21</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r" fontAlgn="b"/>
                      <a:r>
                        <a:rPr lang="en-US" sz="1200" b="0" i="0" u="none" strike="noStrike">
                          <a:solidFill>
                            <a:srgbClr val="000000"/>
                          </a:solidFill>
                          <a:effectLst/>
                          <a:latin typeface="Calibri  "/>
                        </a:rPr>
                        <a:t>5.02</a:t>
                      </a:r>
                    </a:p>
                  </a:txBody>
                  <a:tcPr marL="6003" marR="6003" marT="6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83"/>
                    </a:solidFill>
                  </a:tcPr>
                </a:tc>
              </a:tr>
              <a:tr h="191343">
                <a:tc>
                  <a:txBody>
                    <a:bodyPr/>
                    <a:lstStyle/>
                    <a:p>
                      <a:pPr algn="l" fontAlgn="b"/>
                      <a:r>
                        <a:rPr lang="en-US" sz="1200" b="0" i="0" u="none" strike="noStrike">
                          <a:solidFill>
                            <a:srgbClr val="000000"/>
                          </a:solidFill>
                          <a:effectLst/>
                          <a:latin typeface="Calibri  "/>
                        </a:rPr>
                        <a:t>BB700</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1.00</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1200" b="0" i="0" u="none" strike="noStrike">
                          <a:solidFill>
                            <a:srgbClr val="000000"/>
                          </a:solidFill>
                          <a:effectLst/>
                          <a:latin typeface="Calibri  "/>
                        </a:rPr>
                        <a:t>0.39</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l" fontAlgn="b"/>
                      <a:r>
                        <a:rPr lang="en-US" sz="1200" b="0" i="0" u="none" strike="noStrike">
                          <a:solidFill>
                            <a:srgbClr val="000000"/>
                          </a:solidFill>
                          <a:effectLst/>
                          <a:latin typeface="Calibri  "/>
                        </a:rPr>
                        <a:t> </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52.60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777"/>
                    </a:solidFill>
                  </a:tcPr>
                </a:tc>
                <a:tc>
                  <a:txBody>
                    <a:bodyPr/>
                    <a:lstStyle/>
                    <a:p>
                      <a:pPr algn="r" fontAlgn="b"/>
                      <a:r>
                        <a:rPr lang="en-US" sz="1200" b="0" i="0" u="none" strike="noStrike">
                          <a:solidFill>
                            <a:srgbClr val="000000"/>
                          </a:solidFill>
                          <a:effectLst/>
                          <a:latin typeface="Calibri  "/>
                        </a:rPr>
                        <a:t>82.95</a:t>
                      </a:r>
                    </a:p>
                  </a:txBody>
                  <a:tcPr marL="6003" marR="6003" marT="6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8070"/>
                    </a:solidFill>
                  </a:tcPr>
                </a:tc>
              </a:tr>
              <a:tr h="191343">
                <a:tc>
                  <a:txBody>
                    <a:bodyPr/>
                    <a:lstStyle/>
                    <a:p>
                      <a:pPr algn="l" fontAlgn="b"/>
                      <a:r>
                        <a:rPr lang="en-US" sz="1200" b="0" i="0" u="none" strike="noStrike">
                          <a:solidFill>
                            <a:srgbClr val="000000"/>
                          </a:solidFill>
                          <a:effectLst/>
                          <a:latin typeface="Calibri  "/>
                        </a:rPr>
                        <a:t>BB790-P</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0.40</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1200" b="0" i="0" u="none" strike="noStrike">
                          <a:solidFill>
                            <a:srgbClr val="000000"/>
                          </a:solidFill>
                          <a:effectLst/>
                          <a:latin typeface="Calibri  "/>
                        </a:rPr>
                        <a:t>0.16</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D57F"/>
                    </a:solidFill>
                  </a:tcPr>
                </a:tc>
                <a:tc>
                  <a:txBody>
                    <a:bodyPr/>
                    <a:lstStyle/>
                    <a:p>
                      <a:pPr algn="r" fontAlgn="b"/>
                      <a:r>
                        <a:rPr lang="en-US" sz="1200" b="0" i="0" u="none" strike="noStrike">
                          <a:solidFill>
                            <a:srgbClr val="000000"/>
                          </a:solidFill>
                          <a:effectLst/>
                          <a:latin typeface="Calibri  "/>
                        </a:rPr>
                        <a:t>50.32</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A78"/>
                    </a:solidFill>
                  </a:tcPr>
                </a:tc>
                <a:tc>
                  <a:txBody>
                    <a:bodyPr/>
                    <a:lstStyle/>
                    <a:p>
                      <a:pPr algn="r" fontAlgn="b"/>
                      <a:r>
                        <a:rPr lang="en-US" sz="1200" b="0" i="0" u="none" strike="noStrike">
                          <a:solidFill>
                            <a:srgbClr val="000000"/>
                          </a:solidFill>
                          <a:effectLst/>
                          <a:latin typeface="Calibri  "/>
                        </a:rPr>
                        <a:t>22.38</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F7F"/>
                    </a:solidFill>
                  </a:tcPr>
                </a:tc>
                <a:tc>
                  <a:txBody>
                    <a:bodyPr/>
                    <a:lstStyle/>
                    <a:p>
                      <a:pPr algn="r" fontAlgn="b"/>
                      <a:r>
                        <a:rPr lang="en-US" sz="1200" b="0" i="0" u="none" strike="noStrike">
                          <a:solidFill>
                            <a:srgbClr val="000000"/>
                          </a:solidFill>
                          <a:effectLst/>
                          <a:latin typeface="Calibri  "/>
                        </a:rPr>
                        <a:t>41.09</a:t>
                      </a:r>
                    </a:p>
                  </a:txBody>
                  <a:tcPr marL="6003" marR="6003" marT="6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67A"/>
                    </a:solidFill>
                  </a:tcPr>
                </a:tc>
              </a:tr>
              <a:tr h="191343">
                <a:tc>
                  <a:txBody>
                    <a:bodyPr/>
                    <a:lstStyle/>
                    <a:p>
                      <a:pPr algn="l" fontAlgn="b"/>
                      <a:r>
                        <a:rPr lang="en-US" sz="1200" b="0" i="0" u="none" strike="noStrike">
                          <a:solidFill>
                            <a:srgbClr val="000000"/>
                          </a:solidFill>
                          <a:effectLst/>
                          <a:latin typeface="Calibri  "/>
                        </a:rPr>
                        <a:t>BUV395</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9.20</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082"/>
                    </a:solidFill>
                  </a:tcPr>
                </a:tc>
                <a:tc>
                  <a:txBody>
                    <a:bodyPr/>
                    <a:lstStyle/>
                    <a:p>
                      <a:pPr algn="r" fontAlgn="b"/>
                      <a:r>
                        <a:rPr lang="en-US" sz="1200" b="0" i="0" u="none" strike="noStrike">
                          <a:solidFill>
                            <a:srgbClr val="000000"/>
                          </a:solidFill>
                          <a:effectLst/>
                          <a:latin typeface="Calibri  "/>
                        </a:rPr>
                        <a:t>0.04</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C37C"/>
                    </a:solidFill>
                  </a:tcPr>
                </a:tc>
                <a:tc>
                  <a:txBody>
                    <a:bodyPr/>
                    <a:lstStyle/>
                    <a:p>
                      <a:pPr algn="r" fontAlgn="b"/>
                      <a:r>
                        <a:rPr lang="en-US" sz="1200" b="0" i="0" u="none" strike="noStrike">
                          <a:solidFill>
                            <a:srgbClr val="000000"/>
                          </a:solidFill>
                          <a:effectLst/>
                          <a:latin typeface="Calibri  "/>
                        </a:rPr>
                        <a:t>0.01</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BF7B"/>
                    </a:solidFill>
                  </a:tcPr>
                </a:tc>
                <a:tc>
                  <a:txBody>
                    <a:bodyPr/>
                    <a:lstStyle/>
                    <a:p>
                      <a:pPr algn="r" fontAlgn="b"/>
                      <a:r>
                        <a:rPr lang="en-US" sz="1200" b="0" i="0" u="none" strike="noStrike">
                          <a:solidFill>
                            <a:srgbClr val="000000"/>
                          </a:solidFill>
                          <a:effectLst/>
                          <a:latin typeface="Calibri  "/>
                        </a:rPr>
                        <a:t>0.00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1200" b="0" i="0" u="none" strike="noStrike">
                          <a:solidFill>
                            <a:srgbClr val="000000"/>
                          </a:solidFill>
                          <a:effectLst/>
                          <a:latin typeface="Calibri  "/>
                        </a:rPr>
                        <a:t>0.00</a:t>
                      </a:r>
                    </a:p>
                  </a:txBody>
                  <a:tcPr marL="6003" marR="6003" marT="6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r>
              <a:tr h="191343">
                <a:tc>
                  <a:txBody>
                    <a:bodyPr/>
                    <a:lstStyle/>
                    <a:p>
                      <a:pPr algn="l" fontAlgn="b"/>
                      <a:r>
                        <a:rPr lang="en-US" sz="1200" b="0" i="0" u="none" strike="noStrike">
                          <a:solidFill>
                            <a:srgbClr val="000000"/>
                          </a:solidFill>
                          <a:effectLst/>
                          <a:latin typeface="Calibri  "/>
                        </a:rPr>
                        <a:t>BUV496</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4.79</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83"/>
                    </a:solidFill>
                  </a:tcPr>
                </a:tc>
                <a:tc>
                  <a:txBody>
                    <a:bodyPr/>
                    <a:lstStyle/>
                    <a:p>
                      <a:pPr algn="r" fontAlgn="b"/>
                      <a:r>
                        <a:rPr lang="en-US" sz="1200" b="0" i="0" u="none" strike="noStrike">
                          <a:solidFill>
                            <a:srgbClr val="000000"/>
                          </a:solidFill>
                          <a:effectLst/>
                          <a:latin typeface="Calibri  "/>
                        </a:rPr>
                        <a:t>1.66</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r" fontAlgn="b"/>
                      <a:r>
                        <a:rPr lang="en-US" sz="1200" b="0" i="0" u="none" strike="noStrike">
                          <a:solidFill>
                            <a:srgbClr val="000000"/>
                          </a:solidFill>
                          <a:effectLst/>
                          <a:latin typeface="Calibri  "/>
                        </a:rPr>
                        <a:t>0.11</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CD7E"/>
                    </a:solidFill>
                  </a:tcPr>
                </a:tc>
                <a:tc>
                  <a:txBody>
                    <a:bodyPr/>
                    <a:lstStyle/>
                    <a:p>
                      <a:pPr algn="r" fontAlgn="b"/>
                      <a:r>
                        <a:rPr lang="en-US" sz="1200" b="0" i="0" u="none" strike="noStrike">
                          <a:solidFill>
                            <a:srgbClr val="000000"/>
                          </a:solidFill>
                          <a:effectLst/>
                          <a:latin typeface="Calibri  "/>
                        </a:rPr>
                        <a:t>0.07</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C87D"/>
                    </a:solidFill>
                  </a:tcPr>
                </a:tc>
                <a:tc>
                  <a:txBody>
                    <a:bodyPr/>
                    <a:lstStyle/>
                    <a:p>
                      <a:pPr algn="r" fontAlgn="b"/>
                      <a:r>
                        <a:rPr lang="en-US" sz="1200" b="0" i="0" u="none" strike="noStrike">
                          <a:solidFill>
                            <a:srgbClr val="000000"/>
                          </a:solidFill>
                          <a:effectLst/>
                          <a:latin typeface="Calibri  "/>
                        </a:rPr>
                        <a:t>0.08</a:t>
                      </a:r>
                    </a:p>
                  </a:txBody>
                  <a:tcPr marL="6003" marR="6003" marT="6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8C87D"/>
                    </a:solidFill>
                  </a:tcPr>
                </a:tc>
              </a:tr>
              <a:tr h="191343">
                <a:tc>
                  <a:txBody>
                    <a:bodyPr/>
                    <a:lstStyle/>
                    <a:p>
                      <a:pPr algn="l" fontAlgn="b"/>
                      <a:r>
                        <a:rPr lang="en-US" sz="1200" b="0" i="0" u="none" strike="noStrike">
                          <a:solidFill>
                            <a:srgbClr val="000000"/>
                          </a:solidFill>
                          <a:effectLst/>
                          <a:latin typeface="Calibri  "/>
                        </a:rPr>
                        <a:t>BUV563</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1.54</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r" fontAlgn="b"/>
                      <a:r>
                        <a:rPr lang="en-US" sz="1200" b="0" i="0" u="none" strike="noStrike">
                          <a:solidFill>
                            <a:srgbClr val="000000"/>
                          </a:solidFill>
                          <a:effectLst/>
                          <a:latin typeface="Calibri  "/>
                        </a:rPr>
                        <a:t>4.06</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r" fontAlgn="b"/>
                      <a:r>
                        <a:rPr lang="en-US" sz="1200" b="0" i="0" u="none" strike="noStrike">
                          <a:solidFill>
                            <a:srgbClr val="000000"/>
                          </a:solidFill>
                          <a:effectLst/>
                          <a:latin typeface="Calibri  "/>
                        </a:rPr>
                        <a:t>0.15</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FD37F"/>
                    </a:solidFill>
                  </a:tcPr>
                </a:tc>
                <a:tc>
                  <a:txBody>
                    <a:bodyPr/>
                    <a:lstStyle/>
                    <a:p>
                      <a:pPr algn="r" fontAlgn="b"/>
                      <a:r>
                        <a:rPr lang="en-US" sz="1200" b="0" i="0" u="none" strike="noStrike">
                          <a:solidFill>
                            <a:srgbClr val="000000"/>
                          </a:solidFill>
                          <a:effectLst/>
                          <a:latin typeface="Calibri  "/>
                        </a:rPr>
                        <a:t>0.09</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FCA7D"/>
                    </a:solidFill>
                  </a:tcPr>
                </a:tc>
                <a:tc>
                  <a:txBody>
                    <a:bodyPr/>
                    <a:lstStyle/>
                    <a:p>
                      <a:pPr algn="r" fontAlgn="b"/>
                      <a:r>
                        <a:rPr lang="en-US" sz="1200" b="0" i="0" u="none" strike="noStrike">
                          <a:solidFill>
                            <a:srgbClr val="000000"/>
                          </a:solidFill>
                          <a:effectLst/>
                          <a:latin typeface="Calibri  "/>
                        </a:rPr>
                        <a:t>0.39</a:t>
                      </a:r>
                    </a:p>
                  </a:txBody>
                  <a:tcPr marL="6003" marR="6003" marT="6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r>
              <a:tr h="191343">
                <a:tc>
                  <a:txBody>
                    <a:bodyPr/>
                    <a:lstStyle/>
                    <a:p>
                      <a:pPr algn="l" fontAlgn="b"/>
                      <a:r>
                        <a:rPr lang="en-US" sz="1200" b="0" i="0" u="none" strike="noStrike">
                          <a:solidFill>
                            <a:srgbClr val="000000"/>
                          </a:solidFill>
                          <a:effectLst/>
                          <a:latin typeface="Calibri  "/>
                        </a:rPr>
                        <a:t>BUV615-P</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
                        </a:rPr>
                        <a:t> </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5.65</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83"/>
                    </a:solidFill>
                  </a:tcPr>
                </a:tc>
                <a:tc>
                  <a:txBody>
                    <a:bodyPr/>
                    <a:lstStyle/>
                    <a:p>
                      <a:pPr algn="r" fontAlgn="b"/>
                      <a:r>
                        <a:rPr lang="en-US" sz="1200" b="0" i="0" u="none" strike="noStrike">
                          <a:solidFill>
                            <a:srgbClr val="000000"/>
                          </a:solidFill>
                          <a:effectLst/>
                          <a:latin typeface="Calibri  "/>
                        </a:rPr>
                        <a:t>0.24</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081"/>
                    </a:solidFill>
                  </a:tcPr>
                </a:tc>
                <a:tc>
                  <a:txBody>
                    <a:bodyPr/>
                    <a:lstStyle/>
                    <a:p>
                      <a:pPr algn="r" fontAlgn="b"/>
                      <a:r>
                        <a:rPr lang="en-US" sz="1200" b="0" i="0" u="none" strike="noStrike">
                          <a:solidFill>
                            <a:srgbClr val="000000"/>
                          </a:solidFill>
                          <a:effectLst/>
                          <a:latin typeface="Calibri  "/>
                        </a:rPr>
                        <a:t>0.10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CC7D"/>
                    </a:solidFill>
                  </a:tcPr>
                </a:tc>
                <a:tc>
                  <a:txBody>
                    <a:bodyPr/>
                    <a:lstStyle/>
                    <a:p>
                      <a:pPr algn="r" fontAlgn="b"/>
                      <a:r>
                        <a:rPr lang="en-US" sz="1200" b="0" i="0" u="none" strike="noStrike">
                          <a:solidFill>
                            <a:srgbClr val="000000"/>
                          </a:solidFill>
                          <a:effectLst/>
                          <a:latin typeface="Calibri  "/>
                        </a:rPr>
                        <a:t>0.39</a:t>
                      </a:r>
                    </a:p>
                  </a:txBody>
                  <a:tcPr marL="6003" marR="6003" marT="6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r>
              <a:tr h="191343">
                <a:tc>
                  <a:txBody>
                    <a:bodyPr/>
                    <a:lstStyle/>
                    <a:p>
                      <a:pPr algn="l" fontAlgn="b"/>
                      <a:r>
                        <a:rPr lang="en-US" sz="1200" b="0" i="0" u="none" strike="noStrike">
                          <a:solidFill>
                            <a:srgbClr val="000000"/>
                          </a:solidFill>
                          <a:effectLst/>
                          <a:latin typeface="Calibri  "/>
                        </a:rPr>
                        <a:t>BUV661</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46.45</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F79"/>
                    </a:solidFill>
                  </a:tcPr>
                </a:tc>
                <a:tc>
                  <a:txBody>
                    <a:bodyPr/>
                    <a:lstStyle/>
                    <a:p>
                      <a:pPr algn="r" fontAlgn="b"/>
                      <a:r>
                        <a:rPr lang="en-US" sz="1200" b="0" i="0" u="none" strike="noStrike">
                          <a:solidFill>
                            <a:srgbClr val="000000"/>
                          </a:solidFill>
                          <a:effectLst/>
                          <a:latin typeface="Calibri  "/>
                        </a:rPr>
                        <a:t>2.16</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r" fontAlgn="b"/>
                      <a:r>
                        <a:rPr lang="en-US" sz="1200" b="0" i="0" u="none" strike="noStrike">
                          <a:solidFill>
                            <a:srgbClr val="000000"/>
                          </a:solidFill>
                          <a:effectLst/>
                          <a:latin typeface="Calibri  "/>
                        </a:rPr>
                        <a:t>7.96</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283"/>
                    </a:solidFill>
                  </a:tcPr>
                </a:tc>
                <a:tc>
                  <a:txBody>
                    <a:bodyPr/>
                    <a:lstStyle/>
                    <a:p>
                      <a:pPr algn="r" fontAlgn="b"/>
                      <a:r>
                        <a:rPr lang="en-US" sz="1200" b="0" i="0" u="none" strike="noStrike">
                          <a:solidFill>
                            <a:srgbClr val="000000"/>
                          </a:solidFill>
                          <a:effectLst/>
                          <a:latin typeface="Calibri  "/>
                        </a:rPr>
                        <a:t>13.39</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A81"/>
                    </a:solidFill>
                  </a:tcPr>
                </a:tc>
                <a:tc>
                  <a:txBody>
                    <a:bodyPr/>
                    <a:lstStyle/>
                    <a:p>
                      <a:pPr algn="r" fontAlgn="b"/>
                      <a:r>
                        <a:rPr lang="en-US" sz="1200" b="0" i="0" u="none" strike="noStrike">
                          <a:solidFill>
                            <a:srgbClr val="000000"/>
                          </a:solidFill>
                          <a:effectLst/>
                          <a:latin typeface="Calibri  "/>
                        </a:rPr>
                        <a:t>3.31</a:t>
                      </a:r>
                    </a:p>
                  </a:txBody>
                  <a:tcPr marL="6003" marR="6003" marT="6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884"/>
                    </a:solidFill>
                  </a:tcPr>
                </a:tc>
              </a:tr>
              <a:tr h="191343">
                <a:tc>
                  <a:txBody>
                    <a:bodyPr/>
                    <a:lstStyle/>
                    <a:p>
                      <a:pPr algn="l" fontAlgn="b"/>
                      <a:r>
                        <a:rPr lang="en-US" sz="1200" b="0" i="0" u="none" strike="noStrike">
                          <a:solidFill>
                            <a:srgbClr val="000000"/>
                          </a:solidFill>
                          <a:effectLst/>
                          <a:latin typeface="Calibri  "/>
                        </a:rPr>
                        <a:t>BUV737</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11.09</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D82"/>
                    </a:solidFill>
                  </a:tcPr>
                </a:tc>
                <a:tc>
                  <a:txBody>
                    <a:bodyPr/>
                    <a:lstStyle/>
                    <a:p>
                      <a:pPr algn="r" fontAlgn="b"/>
                      <a:r>
                        <a:rPr lang="en-US" sz="1200" b="0" i="0" u="none" strike="noStrike">
                          <a:solidFill>
                            <a:srgbClr val="000000"/>
                          </a:solidFill>
                          <a:effectLst/>
                          <a:latin typeface="Calibri  "/>
                        </a:rPr>
                        <a:t>0.54</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1200" b="0" i="0" u="none" strike="noStrike">
                          <a:solidFill>
                            <a:srgbClr val="000000"/>
                          </a:solidFill>
                          <a:effectLst/>
                          <a:latin typeface="Calibri  "/>
                        </a:rPr>
                        <a:t>8.66</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82"/>
                    </a:solidFill>
                  </a:tcPr>
                </a:tc>
                <a:tc>
                  <a:txBody>
                    <a:bodyPr/>
                    <a:lstStyle/>
                    <a:p>
                      <a:pPr algn="r" fontAlgn="b"/>
                      <a:r>
                        <a:rPr lang="en-US" sz="1200" b="0" i="0" u="none" strike="noStrike">
                          <a:solidFill>
                            <a:srgbClr val="000000"/>
                          </a:solidFill>
                          <a:effectLst/>
                          <a:latin typeface="Calibri  "/>
                        </a:rPr>
                        <a:t>3.98</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r" fontAlgn="b"/>
                      <a:r>
                        <a:rPr lang="en-US" sz="1200" b="0" i="0" u="none" strike="noStrike">
                          <a:solidFill>
                            <a:srgbClr val="000000"/>
                          </a:solidFill>
                          <a:effectLst/>
                          <a:latin typeface="Calibri  "/>
                        </a:rPr>
                        <a:t>5.46</a:t>
                      </a:r>
                    </a:p>
                  </a:txBody>
                  <a:tcPr marL="6003" marR="6003" marT="6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83"/>
                    </a:solidFill>
                  </a:tcPr>
                </a:tc>
              </a:tr>
              <a:tr h="191343">
                <a:tc>
                  <a:txBody>
                    <a:bodyPr/>
                    <a:lstStyle/>
                    <a:p>
                      <a:pPr algn="l" fontAlgn="b"/>
                      <a:r>
                        <a:rPr lang="en-US" sz="1200" b="0" i="0" u="none" strike="noStrike">
                          <a:solidFill>
                            <a:srgbClr val="000000"/>
                          </a:solidFill>
                          <a:effectLst/>
                          <a:latin typeface="Calibri  "/>
                        </a:rPr>
                        <a:t>BUV805</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5.27</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83"/>
                    </a:solidFill>
                  </a:tcPr>
                </a:tc>
                <a:tc>
                  <a:txBody>
                    <a:bodyPr/>
                    <a:lstStyle/>
                    <a:p>
                      <a:pPr algn="r" fontAlgn="b"/>
                      <a:r>
                        <a:rPr lang="en-US" sz="1200" b="0" i="0" u="none" strike="noStrike">
                          <a:solidFill>
                            <a:srgbClr val="000000"/>
                          </a:solidFill>
                          <a:effectLst/>
                          <a:latin typeface="Calibri  "/>
                        </a:rPr>
                        <a:t>0.28</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683"/>
                    </a:solidFill>
                  </a:tcPr>
                </a:tc>
                <a:tc>
                  <a:txBody>
                    <a:bodyPr/>
                    <a:lstStyle/>
                    <a:p>
                      <a:pPr algn="r" fontAlgn="b"/>
                      <a:r>
                        <a:rPr lang="en-US" sz="1200" b="0" i="0" u="none" strike="noStrike">
                          <a:solidFill>
                            <a:srgbClr val="000000"/>
                          </a:solidFill>
                          <a:effectLst/>
                          <a:latin typeface="Calibri  "/>
                        </a:rPr>
                        <a:t>5.57</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83"/>
                    </a:solidFill>
                  </a:tcPr>
                </a:tc>
                <a:tc>
                  <a:txBody>
                    <a:bodyPr/>
                    <a:lstStyle/>
                    <a:p>
                      <a:pPr algn="r" fontAlgn="b"/>
                      <a:r>
                        <a:rPr lang="en-US" sz="1200" b="0" i="0" u="none" strike="noStrike">
                          <a:solidFill>
                            <a:srgbClr val="000000"/>
                          </a:solidFill>
                          <a:effectLst/>
                          <a:latin typeface="Calibri  "/>
                        </a:rPr>
                        <a:t>1.75</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r" fontAlgn="b"/>
                      <a:r>
                        <a:rPr lang="en-US" sz="1200" b="0" i="0" u="none" strike="noStrike">
                          <a:solidFill>
                            <a:srgbClr val="000000"/>
                          </a:solidFill>
                          <a:effectLst/>
                          <a:latin typeface="Calibri  "/>
                        </a:rPr>
                        <a:t>3.83</a:t>
                      </a:r>
                    </a:p>
                  </a:txBody>
                  <a:tcPr marL="6003" marR="6003" marT="6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r>
              <a:tr h="191343">
                <a:tc>
                  <a:txBody>
                    <a:bodyPr/>
                    <a:lstStyle/>
                    <a:p>
                      <a:pPr algn="l" fontAlgn="b"/>
                      <a:r>
                        <a:rPr lang="en-US" sz="1200" b="0" i="0" u="none" strike="noStrike">
                          <a:solidFill>
                            <a:srgbClr val="000000"/>
                          </a:solidFill>
                          <a:effectLst/>
                          <a:latin typeface="Calibri  "/>
                        </a:rPr>
                        <a:t>APC</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0.62</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1200" b="0" i="0" u="none" strike="noStrike">
                          <a:solidFill>
                            <a:srgbClr val="000000"/>
                          </a:solidFill>
                          <a:effectLst/>
                          <a:latin typeface="Calibri  "/>
                        </a:rPr>
                        <a:t>0.00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1200" b="0" i="0" u="none" strike="noStrike">
                          <a:solidFill>
                            <a:srgbClr val="000000"/>
                          </a:solidFill>
                          <a:effectLst/>
                          <a:latin typeface="Calibri  "/>
                        </a:rPr>
                        <a:t>47.22</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E79"/>
                    </a:solidFill>
                  </a:tcPr>
                </a:tc>
                <a:tc>
                  <a:txBody>
                    <a:bodyPr/>
                    <a:lstStyle/>
                    <a:p>
                      <a:pPr algn="r" fontAlgn="b"/>
                      <a:r>
                        <a:rPr lang="en-US" sz="1200" b="0" i="0" u="none" strike="noStrike">
                          <a:solidFill>
                            <a:srgbClr val="000000"/>
                          </a:solidFill>
                          <a:effectLst/>
                          <a:latin typeface="Calibri  "/>
                        </a:rPr>
                        <a:t>97.00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6D6C"/>
                    </a:solidFill>
                  </a:tcPr>
                </a:tc>
                <a:tc>
                  <a:txBody>
                    <a:bodyPr/>
                    <a:lstStyle/>
                    <a:p>
                      <a:pPr algn="r" fontAlgn="b"/>
                      <a:r>
                        <a:rPr lang="en-US" sz="1200" b="0" i="0" u="none" strike="noStrike">
                          <a:solidFill>
                            <a:srgbClr val="000000"/>
                          </a:solidFill>
                          <a:effectLst/>
                          <a:latin typeface="Calibri  "/>
                        </a:rPr>
                        <a:t>11.71</a:t>
                      </a:r>
                    </a:p>
                  </a:txBody>
                  <a:tcPr marL="6003" marR="6003" marT="6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D82"/>
                    </a:solidFill>
                  </a:tcPr>
                </a:tc>
              </a:tr>
              <a:tr h="191343">
                <a:tc>
                  <a:txBody>
                    <a:bodyPr/>
                    <a:lstStyle/>
                    <a:p>
                      <a:pPr algn="l" fontAlgn="b"/>
                      <a:r>
                        <a:rPr lang="en-US" sz="1200" b="0" i="0" u="none" strike="noStrike">
                          <a:solidFill>
                            <a:srgbClr val="000000"/>
                          </a:solidFill>
                          <a:effectLst/>
                          <a:latin typeface="Calibri  "/>
                        </a:rPr>
                        <a:t>APC-R700</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0.12</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CF7E"/>
                    </a:solidFill>
                  </a:tcPr>
                </a:tc>
                <a:tc>
                  <a:txBody>
                    <a:bodyPr/>
                    <a:lstStyle/>
                    <a:p>
                      <a:pPr algn="r" fontAlgn="b"/>
                      <a:r>
                        <a:rPr lang="en-US" sz="1200" b="0" i="0" u="none" strike="noStrike">
                          <a:solidFill>
                            <a:srgbClr val="000000"/>
                          </a:solidFill>
                          <a:effectLst/>
                          <a:latin typeface="Calibri  "/>
                        </a:rPr>
                        <a:t>0.03</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1C27B"/>
                    </a:solidFill>
                  </a:tcPr>
                </a:tc>
                <a:tc>
                  <a:txBody>
                    <a:bodyPr/>
                    <a:lstStyle/>
                    <a:p>
                      <a:pPr algn="r" fontAlgn="b"/>
                      <a:r>
                        <a:rPr lang="en-US" sz="1200" b="0" i="0" u="none" strike="noStrike">
                          <a:solidFill>
                            <a:srgbClr val="000000"/>
                          </a:solidFill>
                          <a:effectLst/>
                          <a:latin typeface="Calibri  "/>
                        </a:rPr>
                        <a:t>24.42</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C7E"/>
                    </a:solidFill>
                  </a:tcPr>
                </a:tc>
                <a:tc>
                  <a:txBody>
                    <a:bodyPr/>
                    <a:lstStyle/>
                    <a:p>
                      <a:pPr algn="r" fontAlgn="b"/>
                      <a:r>
                        <a:rPr lang="en-US" sz="1200" b="0" i="0" u="none" strike="noStrike">
                          <a:solidFill>
                            <a:srgbClr val="000000"/>
                          </a:solidFill>
                          <a:effectLst/>
                          <a:latin typeface="Calibri  "/>
                        </a:rPr>
                        <a:t>19.69</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280"/>
                    </a:solidFill>
                  </a:tcPr>
                </a:tc>
                <a:tc>
                  <a:txBody>
                    <a:bodyPr/>
                    <a:lstStyle/>
                    <a:p>
                      <a:pPr algn="r" fontAlgn="b"/>
                      <a:r>
                        <a:rPr lang="en-US" sz="1200" b="0" i="0" u="none" strike="noStrike">
                          <a:solidFill>
                            <a:srgbClr val="000000"/>
                          </a:solidFill>
                          <a:effectLst/>
                          <a:latin typeface="Calibri  "/>
                        </a:rPr>
                        <a:t>8.55</a:t>
                      </a:r>
                    </a:p>
                  </a:txBody>
                  <a:tcPr marL="6003" marR="6003" marT="6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82"/>
                    </a:solidFill>
                  </a:tcPr>
                </a:tc>
              </a:tr>
              <a:tr h="191343">
                <a:tc>
                  <a:txBody>
                    <a:bodyPr/>
                    <a:lstStyle/>
                    <a:p>
                      <a:pPr algn="l" fontAlgn="b"/>
                      <a:r>
                        <a:rPr lang="en-US" sz="1200" b="0" i="0" u="none" strike="noStrike">
                          <a:solidFill>
                            <a:srgbClr val="000000"/>
                          </a:solidFill>
                          <a:effectLst/>
                          <a:latin typeface="Calibri  "/>
                        </a:rPr>
                        <a:t>APC-H7</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0.06</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C67C"/>
                    </a:solidFill>
                  </a:tcPr>
                </a:tc>
                <a:tc>
                  <a:txBody>
                    <a:bodyPr/>
                    <a:lstStyle/>
                    <a:p>
                      <a:pPr algn="r" fontAlgn="b"/>
                      <a:r>
                        <a:rPr lang="en-US" sz="1200" b="0" i="0" u="none" strike="noStrike">
                          <a:solidFill>
                            <a:srgbClr val="000000"/>
                          </a:solidFill>
                          <a:effectLst/>
                          <a:latin typeface="Calibri  "/>
                        </a:rPr>
                        <a:t>0.03</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2C27B"/>
                    </a:solidFill>
                  </a:tcPr>
                </a:tc>
                <a:tc>
                  <a:txBody>
                    <a:bodyPr/>
                    <a:lstStyle/>
                    <a:p>
                      <a:pPr algn="r" fontAlgn="b"/>
                      <a:r>
                        <a:rPr lang="en-US" sz="1200" b="0" i="0" u="none" strike="noStrike">
                          <a:solidFill>
                            <a:srgbClr val="000000"/>
                          </a:solidFill>
                          <a:effectLst/>
                          <a:latin typeface="Calibri  "/>
                        </a:rPr>
                        <a:t>17.40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580"/>
                    </a:solidFill>
                  </a:tcPr>
                </a:tc>
                <a:tc>
                  <a:txBody>
                    <a:bodyPr/>
                    <a:lstStyle/>
                    <a:p>
                      <a:pPr algn="r" fontAlgn="b"/>
                      <a:r>
                        <a:rPr lang="en-US" sz="1200" b="0" i="0" u="none" strike="noStrike">
                          <a:solidFill>
                            <a:srgbClr val="000000"/>
                          </a:solidFill>
                          <a:effectLst/>
                          <a:latin typeface="Calibri  "/>
                        </a:rPr>
                        <a:t>10.05</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F82"/>
                    </a:solidFill>
                  </a:tcPr>
                </a:tc>
                <a:tc>
                  <a:txBody>
                    <a:bodyPr/>
                    <a:lstStyle/>
                    <a:p>
                      <a:pPr algn="r" fontAlgn="b"/>
                      <a:r>
                        <a:rPr lang="en-US" sz="1200" b="0" i="0" u="none" strike="noStrike">
                          <a:solidFill>
                            <a:srgbClr val="000000"/>
                          </a:solidFill>
                          <a:effectLst/>
                          <a:latin typeface="Calibri  "/>
                        </a:rPr>
                        <a:t>6.20</a:t>
                      </a:r>
                    </a:p>
                  </a:txBody>
                  <a:tcPr marL="6003" marR="6003" marT="6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483"/>
                    </a:solidFill>
                  </a:tcPr>
                </a:tc>
              </a:tr>
              <a:tr h="191343">
                <a:tc>
                  <a:txBody>
                    <a:bodyPr/>
                    <a:lstStyle/>
                    <a:p>
                      <a:pPr algn="l" fontAlgn="b"/>
                      <a:r>
                        <a:rPr lang="en-US" sz="1200" b="0" i="0" u="none" strike="noStrike">
                          <a:solidFill>
                            <a:srgbClr val="000000"/>
                          </a:solidFill>
                          <a:effectLst/>
                          <a:latin typeface="Calibri  "/>
                        </a:rPr>
                        <a:t>BYG584-P</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8.39</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82"/>
                    </a:solidFill>
                  </a:tcPr>
                </a:tc>
                <a:tc>
                  <a:txBody>
                    <a:bodyPr/>
                    <a:lstStyle/>
                    <a:p>
                      <a:pPr algn="r" fontAlgn="b"/>
                      <a:r>
                        <a:rPr lang="en-US" sz="1200" b="0" i="0" u="none" strike="noStrike">
                          <a:solidFill>
                            <a:srgbClr val="000000"/>
                          </a:solidFill>
                          <a:effectLst/>
                          <a:latin typeface="Calibri  "/>
                        </a:rPr>
                        <a:t>9.65</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F82"/>
                    </a:solidFill>
                  </a:tcPr>
                </a:tc>
                <a:tc>
                  <a:txBody>
                    <a:bodyPr/>
                    <a:lstStyle/>
                    <a:p>
                      <a:pPr algn="r" fontAlgn="b"/>
                      <a:r>
                        <a:rPr lang="en-US" sz="1200" b="0" i="0" u="none" strike="noStrike">
                          <a:solidFill>
                            <a:srgbClr val="000000"/>
                          </a:solidFill>
                          <a:effectLst/>
                          <a:latin typeface="Calibri  "/>
                        </a:rPr>
                        <a:t>0.30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983"/>
                    </a:solidFill>
                  </a:tcPr>
                </a:tc>
                <a:tc>
                  <a:txBody>
                    <a:bodyPr/>
                    <a:lstStyle/>
                    <a:p>
                      <a:pPr algn="r" fontAlgn="b"/>
                      <a:r>
                        <a:rPr lang="en-US" sz="1200" b="0" i="0" u="none" strike="noStrike">
                          <a:solidFill>
                            <a:srgbClr val="000000"/>
                          </a:solidFill>
                          <a:effectLst/>
                          <a:latin typeface="Calibri  "/>
                        </a:rPr>
                        <a:t>2.29</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r" fontAlgn="b"/>
                      <a:r>
                        <a:rPr lang="en-US" sz="1200" b="0" i="0" u="none" strike="noStrike">
                          <a:solidFill>
                            <a:srgbClr val="000000"/>
                          </a:solidFill>
                          <a:effectLst/>
                          <a:latin typeface="Calibri  "/>
                        </a:rPr>
                        <a:t>11.90</a:t>
                      </a:r>
                    </a:p>
                  </a:txBody>
                  <a:tcPr marL="6003" marR="6003" marT="6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C82"/>
                    </a:solidFill>
                  </a:tcPr>
                </a:tc>
              </a:tr>
              <a:tr h="191343">
                <a:tc>
                  <a:txBody>
                    <a:bodyPr/>
                    <a:lstStyle/>
                    <a:p>
                      <a:pPr algn="l" fontAlgn="b"/>
                      <a:r>
                        <a:rPr lang="en-US" sz="1200" b="0" i="0" u="none" strike="noStrike">
                          <a:solidFill>
                            <a:srgbClr val="000000"/>
                          </a:solidFill>
                          <a:effectLst/>
                          <a:latin typeface="Calibri  "/>
                        </a:rPr>
                        <a:t>PE-CF594</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34.44</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F7C"/>
                    </a:solidFill>
                  </a:tcPr>
                </a:tc>
                <a:tc>
                  <a:txBody>
                    <a:bodyPr/>
                    <a:lstStyle/>
                    <a:p>
                      <a:pPr algn="r" fontAlgn="b"/>
                      <a:r>
                        <a:rPr lang="en-US" sz="1200" b="0" i="0" u="none" strike="noStrike">
                          <a:solidFill>
                            <a:srgbClr val="000000"/>
                          </a:solidFill>
                          <a:effectLst/>
                          <a:latin typeface="Calibri  "/>
                        </a:rPr>
                        <a:t>7.29</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283"/>
                    </a:solidFill>
                  </a:tcPr>
                </a:tc>
                <a:tc>
                  <a:txBody>
                    <a:bodyPr/>
                    <a:lstStyle/>
                    <a:p>
                      <a:pPr algn="r" fontAlgn="b"/>
                      <a:r>
                        <a:rPr lang="en-US" sz="1200" b="0" i="0" u="none" strike="noStrike">
                          <a:solidFill>
                            <a:srgbClr val="000000"/>
                          </a:solidFill>
                          <a:effectLst/>
                          <a:latin typeface="Calibri  "/>
                        </a:rPr>
                        <a:t>0.31</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1200" b="0" i="0" u="none" strike="noStrike">
                          <a:solidFill>
                            <a:srgbClr val="000000"/>
                          </a:solidFill>
                          <a:effectLst/>
                          <a:latin typeface="Calibri  "/>
                        </a:rPr>
                        <a:t>1.43</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r" fontAlgn="b"/>
                      <a:r>
                        <a:rPr lang="en-US" sz="1200" b="0" i="0" u="none" strike="noStrike">
                          <a:solidFill>
                            <a:srgbClr val="000000"/>
                          </a:solidFill>
                          <a:effectLst/>
                          <a:latin typeface="Calibri  "/>
                        </a:rPr>
                        <a:t>6.12</a:t>
                      </a:r>
                    </a:p>
                  </a:txBody>
                  <a:tcPr marL="6003" marR="6003" marT="6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483"/>
                    </a:solidFill>
                  </a:tcPr>
                </a:tc>
              </a:tr>
              <a:tr h="191343">
                <a:tc>
                  <a:txBody>
                    <a:bodyPr/>
                    <a:lstStyle/>
                    <a:p>
                      <a:pPr algn="l" fontAlgn="b"/>
                      <a:r>
                        <a:rPr lang="en-US" sz="1200" b="0" i="0" u="none" strike="noStrike">
                          <a:solidFill>
                            <a:srgbClr val="000000"/>
                          </a:solidFill>
                          <a:effectLst/>
                          <a:latin typeface="Calibri  "/>
                        </a:rPr>
                        <a:t>PE-Cy5</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8.30</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82"/>
                    </a:solidFill>
                  </a:tcPr>
                </a:tc>
                <a:tc>
                  <a:txBody>
                    <a:bodyPr/>
                    <a:lstStyle/>
                    <a:p>
                      <a:pPr algn="r" fontAlgn="b"/>
                      <a:r>
                        <a:rPr lang="en-US" sz="1200" b="0" i="0" u="none" strike="noStrike">
                          <a:solidFill>
                            <a:srgbClr val="000000"/>
                          </a:solidFill>
                          <a:effectLst/>
                          <a:latin typeface="Calibri  "/>
                        </a:rPr>
                        <a:t>1.42</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r" fontAlgn="b"/>
                      <a:r>
                        <a:rPr lang="en-US" sz="1200" b="0" i="0" u="none" strike="noStrike">
                          <a:solidFill>
                            <a:srgbClr val="000000"/>
                          </a:solidFill>
                          <a:effectLst/>
                          <a:latin typeface="Calibri  "/>
                        </a:rPr>
                        <a:t>6.83</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383"/>
                    </a:solidFill>
                  </a:tcPr>
                </a:tc>
                <a:tc>
                  <a:txBody>
                    <a:bodyPr/>
                    <a:lstStyle/>
                    <a:p>
                      <a:pPr algn="l" fontAlgn="b"/>
                      <a:r>
                        <a:rPr lang="en-US" sz="1200" b="0" i="0" u="none" strike="noStrike">
                          <a:solidFill>
                            <a:srgbClr val="000000"/>
                          </a:solidFill>
                          <a:effectLst/>
                          <a:latin typeface="Calibri  "/>
                        </a:rPr>
                        <a:t> </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27.85</a:t>
                      </a:r>
                    </a:p>
                  </a:txBody>
                  <a:tcPr marL="6003" marR="6003" marT="6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87E"/>
                    </a:solidFill>
                  </a:tcPr>
                </a:tc>
              </a:tr>
              <a:tr h="191343">
                <a:tc>
                  <a:txBody>
                    <a:bodyPr/>
                    <a:lstStyle/>
                    <a:p>
                      <a:pPr algn="l" fontAlgn="b"/>
                      <a:r>
                        <a:rPr lang="en-US" sz="1200" b="0" i="0" u="none" strike="noStrike">
                          <a:solidFill>
                            <a:srgbClr val="000000"/>
                          </a:solidFill>
                          <a:effectLst/>
                          <a:latin typeface="Calibri  "/>
                        </a:rPr>
                        <a:t>PE-Cy5-5</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5.02</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583"/>
                    </a:solidFill>
                  </a:tcPr>
                </a:tc>
                <a:tc>
                  <a:txBody>
                    <a:bodyPr/>
                    <a:lstStyle/>
                    <a:p>
                      <a:pPr algn="r" fontAlgn="b"/>
                      <a:r>
                        <a:rPr lang="en-US" sz="1200" b="0" i="0" u="none" strike="noStrike">
                          <a:solidFill>
                            <a:srgbClr val="000000"/>
                          </a:solidFill>
                          <a:effectLst/>
                          <a:latin typeface="Calibri  "/>
                        </a:rPr>
                        <a:t>0.83</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1200" b="0" i="0" u="none" strike="noStrike">
                          <a:solidFill>
                            <a:srgbClr val="000000"/>
                          </a:solidFill>
                          <a:effectLst/>
                          <a:latin typeface="Calibri  "/>
                        </a:rPr>
                        <a:t>15.61</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881"/>
                    </a:solidFill>
                  </a:tcPr>
                </a:tc>
                <a:tc>
                  <a:txBody>
                    <a:bodyPr/>
                    <a:lstStyle/>
                    <a:p>
                      <a:pPr algn="r" fontAlgn="b"/>
                      <a:r>
                        <a:rPr lang="en-US" sz="1200" b="0" i="0" u="none" strike="noStrike">
                          <a:solidFill>
                            <a:srgbClr val="000000"/>
                          </a:solidFill>
                          <a:effectLst/>
                          <a:latin typeface="Calibri  "/>
                        </a:rPr>
                        <a:t>59.47</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E76"/>
                    </a:solidFill>
                  </a:tcPr>
                </a:tc>
                <a:tc>
                  <a:txBody>
                    <a:bodyPr/>
                    <a:lstStyle/>
                    <a:p>
                      <a:pPr algn="l" fontAlgn="b"/>
                      <a:r>
                        <a:rPr lang="en-US" sz="1200" b="0" i="0" u="none" strike="noStrike">
                          <a:solidFill>
                            <a:srgbClr val="000000"/>
                          </a:solidFill>
                          <a:effectLst/>
                          <a:latin typeface="Calibri  "/>
                        </a:rPr>
                        <a:t> </a:t>
                      </a:r>
                    </a:p>
                  </a:txBody>
                  <a:tcPr marL="6003" marR="6003" marT="6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1343">
                <a:tc>
                  <a:txBody>
                    <a:bodyPr/>
                    <a:lstStyle/>
                    <a:p>
                      <a:pPr algn="l" fontAlgn="b"/>
                      <a:r>
                        <a:rPr lang="en-US" sz="1200" b="0" i="0" u="none" strike="noStrike">
                          <a:solidFill>
                            <a:srgbClr val="000000"/>
                          </a:solidFill>
                          <a:effectLst/>
                          <a:latin typeface="Calibri  "/>
                        </a:rPr>
                        <a:t>PE-Cy7</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2.10</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r" fontAlgn="b"/>
                      <a:r>
                        <a:rPr lang="en-US" sz="1200" b="0" i="0" u="none" strike="noStrike">
                          <a:solidFill>
                            <a:srgbClr val="000000"/>
                          </a:solidFill>
                          <a:effectLst/>
                          <a:latin typeface="Calibri  "/>
                        </a:rPr>
                        <a:t>0.36</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1200" b="0" i="0" u="none" strike="noStrike">
                          <a:solidFill>
                            <a:srgbClr val="000000"/>
                          </a:solidFill>
                          <a:effectLst/>
                          <a:latin typeface="Calibri  "/>
                        </a:rPr>
                        <a:t>8.74</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82"/>
                    </a:solidFill>
                  </a:tcPr>
                </a:tc>
                <a:tc>
                  <a:txBody>
                    <a:bodyPr/>
                    <a:lstStyle/>
                    <a:p>
                      <a:pPr algn="r" fontAlgn="b"/>
                      <a:r>
                        <a:rPr lang="en-US" sz="1200" b="0" i="0" u="none" strike="noStrike">
                          <a:solidFill>
                            <a:srgbClr val="000000"/>
                          </a:solidFill>
                          <a:effectLst/>
                          <a:latin typeface="Calibri  "/>
                        </a:rPr>
                        <a:t>27.70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87E"/>
                    </a:solidFill>
                  </a:tcPr>
                </a:tc>
                <a:tc>
                  <a:txBody>
                    <a:bodyPr/>
                    <a:lstStyle/>
                    <a:p>
                      <a:pPr algn="r" fontAlgn="b"/>
                      <a:r>
                        <a:rPr lang="en-US" sz="1200" b="0" i="0" u="none" strike="noStrike">
                          <a:solidFill>
                            <a:srgbClr val="000000"/>
                          </a:solidFill>
                          <a:effectLst/>
                          <a:latin typeface="Calibri  "/>
                        </a:rPr>
                        <a:t>54.63</a:t>
                      </a:r>
                    </a:p>
                  </a:txBody>
                  <a:tcPr marL="6003" marR="6003" marT="6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577"/>
                    </a:solidFill>
                  </a:tcPr>
                </a:tc>
              </a:tr>
              <a:tr h="191343">
                <a:tc>
                  <a:txBody>
                    <a:bodyPr/>
                    <a:lstStyle/>
                    <a:p>
                      <a:pPr algn="l" fontAlgn="b"/>
                      <a:r>
                        <a:rPr lang="en-US" sz="1200" b="0" i="0" u="none" strike="noStrike">
                          <a:solidFill>
                            <a:srgbClr val="000000"/>
                          </a:solidFill>
                          <a:effectLst/>
                          <a:latin typeface="Calibri  "/>
                        </a:rPr>
                        <a:t>BV421</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0.09</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CA7D"/>
                    </a:solidFill>
                  </a:tcPr>
                </a:tc>
                <a:tc>
                  <a:txBody>
                    <a:bodyPr/>
                    <a:lstStyle/>
                    <a:p>
                      <a:pPr algn="r" fontAlgn="b"/>
                      <a:r>
                        <a:rPr lang="en-US" sz="1200" b="0" i="0" u="none" strike="noStrike">
                          <a:solidFill>
                            <a:srgbClr val="000000"/>
                          </a:solidFill>
                          <a:effectLst/>
                          <a:latin typeface="Calibri  "/>
                        </a:rPr>
                        <a:t>3.48</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r" fontAlgn="b"/>
                      <a:r>
                        <a:rPr lang="en-US" sz="1200" b="0" i="0" u="none" strike="noStrike">
                          <a:solidFill>
                            <a:srgbClr val="000000"/>
                          </a:solidFill>
                          <a:effectLst/>
                          <a:latin typeface="Calibri  "/>
                        </a:rPr>
                        <a:t>0.05</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DC57C"/>
                    </a:solidFill>
                  </a:tcPr>
                </a:tc>
                <a:tc>
                  <a:txBody>
                    <a:bodyPr/>
                    <a:lstStyle/>
                    <a:p>
                      <a:pPr algn="r" fontAlgn="b"/>
                      <a:r>
                        <a:rPr lang="en-US" sz="1200" b="0" i="0" u="none" strike="noStrike">
                          <a:solidFill>
                            <a:srgbClr val="000000"/>
                          </a:solidFill>
                          <a:effectLst/>
                          <a:latin typeface="Calibri  "/>
                        </a:rPr>
                        <a:t>0.07</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3C77C"/>
                    </a:solidFill>
                  </a:tcPr>
                </a:tc>
                <a:tc>
                  <a:txBody>
                    <a:bodyPr/>
                    <a:lstStyle/>
                    <a:p>
                      <a:pPr algn="r" fontAlgn="b"/>
                      <a:r>
                        <a:rPr lang="en-US" sz="1200" b="0" i="0" u="none" strike="noStrike">
                          <a:solidFill>
                            <a:srgbClr val="000000"/>
                          </a:solidFill>
                          <a:effectLst/>
                          <a:latin typeface="Calibri  "/>
                        </a:rPr>
                        <a:t>0.06</a:t>
                      </a:r>
                    </a:p>
                  </a:txBody>
                  <a:tcPr marL="6003" marR="6003" marT="6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C67C"/>
                    </a:solidFill>
                  </a:tcPr>
                </a:tc>
              </a:tr>
              <a:tr h="191343">
                <a:tc>
                  <a:txBody>
                    <a:bodyPr/>
                    <a:lstStyle/>
                    <a:p>
                      <a:pPr algn="l" fontAlgn="b"/>
                      <a:r>
                        <a:rPr lang="en-US" sz="1200" b="0" i="0" u="none" strike="noStrike">
                          <a:solidFill>
                            <a:srgbClr val="000000"/>
                          </a:solidFill>
                          <a:effectLst/>
                          <a:latin typeface="Calibri  "/>
                        </a:rPr>
                        <a:t>BV480</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1.10</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r" fontAlgn="b"/>
                      <a:r>
                        <a:rPr lang="en-US" sz="1200" b="0" i="0" u="none" strike="noStrike">
                          <a:solidFill>
                            <a:srgbClr val="000000"/>
                          </a:solidFill>
                          <a:effectLst/>
                          <a:latin typeface="Calibri  "/>
                        </a:rPr>
                        <a:t>54.19</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577"/>
                    </a:solidFill>
                  </a:tcPr>
                </a:tc>
                <a:tc>
                  <a:txBody>
                    <a:bodyPr/>
                    <a:lstStyle/>
                    <a:p>
                      <a:pPr algn="r" fontAlgn="b"/>
                      <a:r>
                        <a:rPr lang="en-US" sz="1200" b="0" i="0" u="none" strike="noStrike">
                          <a:solidFill>
                            <a:srgbClr val="000000"/>
                          </a:solidFill>
                          <a:effectLst/>
                          <a:latin typeface="Calibri  "/>
                        </a:rPr>
                        <a:t>2.04</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r" fontAlgn="b"/>
                      <a:r>
                        <a:rPr lang="en-US" sz="1200" b="0" i="0" u="none" strike="noStrike">
                          <a:solidFill>
                            <a:srgbClr val="000000"/>
                          </a:solidFill>
                          <a:effectLst/>
                          <a:latin typeface="Calibri  "/>
                        </a:rPr>
                        <a:t>0.64</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1200" b="0" i="0" u="none" strike="noStrike">
                          <a:solidFill>
                            <a:srgbClr val="000000"/>
                          </a:solidFill>
                          <a:effectLst/>
                          <a:latin typeface="Calibri  "/>
                        </a:rPr>
                        <a:t>3.27</a:t>
                      </a:r>
                    </a:p>
                  </a:txBody>
                  <a:tcPr marL="6003" marR="6003" marT="6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884"/>
                    </a:solidFill>
                  </a:tcPr>
                </a:tc>
              </a:tr>
              <a:tr h="191343">
                <a:tc>
                  <a:txBody>
                    <a:bodyPr/>
                    <a:lstStyle/>
                    <a:p>
                      <a:pPr algn="l" fontAlgn="b"/>
                      <a:r>
                        <a:rPr lang="en-US" sz="1200" b="0" i="0" u="none" strike="noStrike">
                          <a:solidFill>
                            <a:srgbClr val="000000"/>
                          </a:solidFill>
                          <a:effectLst/>
                          <a:latin typeface="Calibri  "/>
                        </a:rPr>
                        <a:t>BV570</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19.47</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380"/>
                    </a:solidFill>
                  </a:tcPr>
                </a:tc>
                <a:tc>
                  <a:txBody>
                    <a:bodyPr/>
                    <a:lstStyle/>
                    <a:p>
                      <a:pPr algn="l" fontAlgn="b"/>
                      <a:r>
                        <a:rPr lang="en-US" sz="1200" b="0" i="0" u="none" strike="noStrike">
                          <a:solidFill>
                            <a:srgbClr val="000000"/>
                          </a:solidFill>
                          <a:effectLst/>
                          <a:latin typeface="Calibri  "/>
                        </a:rPr>
                        <a:t> </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1.83</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r" fontAlgn="b"/>
                      <a:r>
                        <a:rPr lang="en-US" sz="1200" b="0" i="0" u="none" strike="noStrike">
                          <a:solidFill>
                            <a:srgbClr val="000000"/>
                          </a:solidFill>
                          <a:effectLst/>
                          <a:latin typeface="Calibri  "/>
                        </a:rPr>
                        <a:t>0.33</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1200" b="0" i="0" u="none" strike="noStrike">
                          <a:solidFill>
                            <a:srgbClr val="000000"/>
                          </a:solidFill>
                          <a:effectLst/>
                          <a:latin typeface="Calibri  "/>
                        </a:rPr>
                        <a:t>1.39</a:t>
                      </a:r>
                    </a:p>
                  </a:txBody>
                  <a:tcPr marL="6003" marR="6003" marT="6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r>
              <a:tr h="191343">
                <a:tc>
                  <a:txBody>
                    <a:bodyPr/>
                    <a:lstStyle/>
                    <a:p>
                      <a:pPr algn="l" fontAlgn="b"/>
                      <a:r>
                        <a:rPr lang="en-US" sz="1200" b="0" i="0" u="none" strike="noStrike">
                          <a:solidFill>
                            <a:srgbClr val="000000"/>
                          </a:solidFill>
                          <a:effectLst/>
                          <a:latin typeface="Calibri  "/>
                        </a:rPr>
                        <a:t>BV605</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3.65</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r" fontAlgn="b"/>
                      <a:r>
                        <a:rPr lang="en-US" sz="1200" b="0" i="0" u="none" strike="noStrike">
                          <a:solidFill>
                            <a:srgbClr val="000000"/>
                          </a:solidFill>
                          <a:effectLst/>
                          <a:latin typeface="Calibri  "/>
                        </a:rPr>
                        <a:t>6.52</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383"/>
                    </a:solidFill>
                  </a:tcPr>
                </a:tc>
                <a:tc>
                  <a:txBody>
                    <a:bodyPr/>
                    <a:lstStyle/>
                    <a:p>
                      <a:pPr algn="r" fontAlgn="b"/>
                      <a:r>
                        <a:rPr lang="en-US" sz="1200" b="0" i="0" u="none" strike="noStrike">
                          <a:solidFill>
                            <a:srgbClr val="000000"/>
                          </a:solidFill>
                          <a:effectLst/>
                          <a:latin typeface="Calibri  "/>
                        </a:rPr>
                        <a:t>3.66</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r" fontAlgn="b"/>
                      <a:r>
                        <a:rPr lang="en-US" sz="1200" b="0" i="0" u="none" strike="noStrike">
                          <a:solidFill>
                            <a:srgbClr val="000000"/>
                          </a:solidFill>
                          <a:effectLst/>
                          <a:latin typeface="Calibri  "/>
                        </a:rPr>
                        <a:t>7.83</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283"/>
                    </a:solidFill>
                  </a:tcPr>
                </a:tc>
                <a:tc>
                  <a:txBody>
                    <a:bodyPr/>
                    <a:lstStyle/>
                    <a:p>
                      <a:pPr algn="r" fontAlgn="b"/>
                      <a:r>
                        <a:rPr lang="en-US" sz="1200" b="0" i="0" u="none" strike="noStrike">
                          <a:solidFill>
                            <a:srgbClr val="000000"/>
                          </a:solidFill>
                          <a:effectLst/>
                          <a:latin typeface="Calibri  "/>
                        </a:rPr>
                        <a:t>0.55</a:t>
                      </a:r>
                    </a:p>
                  </a:txBody>
                  <a:tcPr marL="6003" marR="6003" marT="6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r>
              <a:tr h="191343">
                <a:tc>
                  <a:txBody>
                    <a:bodyPr/>
                    <a:lstStyle/>
                    <a:p>
                      <a:pPr algn="l" fontAlgn="b"/>
                      <a:r>
                        <a:rPr lang="en-US" sz="1200" b="0" i="0" u="none" strike="noStrike">
                          <a:solidFill>
                            <a:srgbClr val="000000"/>
                          </a:solidFill>
                          <a:effectLst/>
                          <a:latin typeface="Calibri  "/>
                        </a:rPr>
                        <a:t>BV650</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2.56</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r" fontAlgn="b"/>
                      <a:r>
                        <a:rPr lang="en-US" sz="1200" b="0" i="0" u="none" strike="noStrike">
                          <a:solidFill>
                            <a:srgbClr val="000000"/>
                          </a:solidFill>
                          <a:effectLst/>
                          <a:latin typeface="Calibri  "/>
                        </a:rPr>
                        <a:t>4.06</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r" fontAlgn="b"/>
                      <a:r>
                        <a:rPr lang="en-US" sz="1200" b="0" i="0" u="none" strike="noStrike">
                          <a:solidFill>
                            <a:srgbClr val="000000"/>
                          </a:solidFill>
                          <a:effectLst/>
                          <a:latin typeface="Calibri  "/>
                        </a:rPr>
                        <a:t>49.71</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B78"/>
                    </a:solidFill>
                  </a:tcPr>
                </a:tc>
                <a:tc>
                  <a:txBody>
                    <a:bodyPr/>
                    <a:lstStyle/>
                    <a:p>
                      <a:pPr algn="r" fontAlgn="b"/>
                      <a:r>
                        <a:rPr lang="en-US" sz="1200" b="0" i="0" u="none" strike="noStrike">
                          <a:solidFill>
                            <a:srgbClr val="000000"/>
                          </a:solidFill>
                          <a:effectLst/>
                          <a:latin typeface="Calibri  "/>
                        </a:rPr>
                        <a:t>8.26</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183"/>
                    </a:solidFill>
                  </a:tcPr>
                </a:tc>
                <a:tc>
                  <a:txBody>
                    <a:bodyPr/>
                    <a:lstStyle/>
                    <a:p>
                      <a:pPr algn="r" fontAlgn="b"/>
                      <a:r>
                        <a:rPr lang="en-US" sz="1200" b="0" i="0" u="none" strike="noStrike">
                          <a:solidFill>
                            <a:srgbClr val="000000"/>
                          </a:solidFill>
                          <a:effectLst/>
                          <a:latin typeface="Calibri  "/>
                        </a:rPr>
                        <a:t>16.21</a:t>
                      </a:r>
                    </a:p>
                  </a:txBody>
                  <a:tcPr marL="6003" marR="6003" marT="6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81"/>
                    </a:solidFill>
                  </a:tcPr>
                </a:tc>
              </a:tr>
              <a:tr h="191343">
                <a:tc>
                  <a:txBody>
                    <a:bodyPr/>
                    <a:lstStyle/>
                    <a:p>
                      <a:pPr algn="l" fontAlgn="b"/>
                      <a:r>
                        <a:rPr lang="en-US" sz="1200" b="0" i="0" u="none" strike="noStrike">
                          <a:solidFill>
                            <a:srgbClr val="000000"/>
                          </a:solidFill>
                          <a:effectLst/>
                          <a:latin typeface="Calibri  "/>
                        </a:rPr>
                        <a:t>BV711</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1.80</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r" fontAlgn="b"/>
                      <a:r>
                        <a:rPr lang="en-US" sz="1200" b="0" i="0" u="none" strike="noStrike">
                          <a:solidFill>
                            <a:srgbClr val="000000"/>
                          </a:solidFill>
                          <a:effectLst/>
                          <a:latin typeface="Calibri  "/>
                        </a:rPr>
                        <a:t>2.74</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884"/>
                    </a:solidFill>
                  </a:tcPr>
                </a:tc>
                <a:tc>
                  <a:txBody>
                    <a:bodyPr/>
                    <a:lstStyle/>
                    <a:p>
                      <a:pPr algn="r" fontAlgn="b"/>
                      <a:r>
                        <a:rPr lang="en-US" sz="1200" b="0" i="0" u="none" strike="noStrike">
                          <a:solidFill>
                            <a:srgbClr val="000000"/>
                          </a:solidFill>
                          <a:effectLst/>
                          <a:latin typeface="Calibri  "/>
                        </a:rPr>
                        <a:t>36.23</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D7B"/>
                    </a:solidFill>
                  </a:tcPr>
                </a:tc>
                <a:tc>
                  <a:txBody>
                    <a:bodyPr/>
                    <a:lstStyle/>
                    <a:p>
                      <a:pPr algn="r" fontAlgn="b"/>
                      <a:r>
                        <a:rPr lang="en-US" sz="1200" b="0" i="0" u="none" strike="noStrike">
                          <a:solidFill>
                            <a:srgbClr val="000000"/>
                          </a:solidFill>
                          <a:effectLst/>
                          <a:latin typeface="Calibri  "/>
                        </a:rPr>
                        <a:t>7.68</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283"/>
                    </a:solidFill>
                  </a:tcPr>
                </a:tc>
                <a:tc>
                  <a:txBody>
                    <a:bodyPr/>
                    <a:lstStyle/>
                    <a:p>
                      <a:pPr algn="r" fontAlgn="b"/>
                      <a:r>
                        <a:rPr lang="en-US" sz="1200" b="0" i="0" u="none" strike="noStrike">
                          <a:solidFill>
                            <a:srgbClr val="000000"/>
                          </a:solidFill>
                          <a:effectLst/>
                          <a:latin typeface="Calibri  "/>
                        </a:rPr>
                        <a:t>10.18</a:t>
                      </a:r>
                    </a:p>
                  </a:txBody>
                  <a:tcPr marL="6003" marR="6003" marT="6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F82"/>
                    </a:solidFill>
                  </a:tcPr>
                </a:tc>
              </a:tr>
              <a:tr h="191343">
                <a:tc>
                  <a:txBody>
                    <a:bodyPr/>
                    <a:lstStyle/>
                    <a:p>
                      <a:pPr algn="l" fontAlgn="b"/>
                      <a:r>
                        <a:rPr lang="en-US" sz="1200" b="0" i="0" u="none" strike="noStrike">
                          <a:solidFill>
                            <a:srgbClr val="000000"/>
                          </a:solidFill>
                          <a:effectLst/>
                          <a:latin typeface="Calibri  "/>
                        </a:rPr>
                        <a:t>BV750-P</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1.06</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1200" b="0" i="0" u="none" strike="noStrike">
                          <a:solidFill>
                            <a:srgbClr val="000000"/>
                          </a:solidFill>
                          <a:effectLst/>
                          <a:latin typeface="Calibri  "/>
                        </a:rPr>
                        <a:t>1.66</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tc>
                  <a:txBody>
                    <a:bodyPr/>
                    <a:lstStyle/>
                    <a:p>
                      <a:pPr algn="r" fontAlgn="b"/>
                      <a:r>
                        <a:rPr lang="en-US" sz="1200" b="0" i="0" u="none" strike="noStrike">
                          <a:solidFill>
                            <a:srgbClr val="000000"/>
                          </a:solidFill>
                          <a:effectLst/>
                          <a:latin typeface="Calibri  "/>
                        </a:rPr>
                        <a:t>25.44</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B7E"/>
                    </a:solidFill>
                  </a:tcPr>
                </a:tc>
                <a:tc>
                  <a:txBody>
                    <a:bodyPr/>
                    <a:lstStyle/>
                    <a:p>
                      <a:pPr algn="r" fontAlgn="b"/>
                      <a:r>
                        <a:rPr lang="en-US" sz="1200" b="0" i="0" u="none" strike="noStrike">
                          <a:solidFill>
                            <a:srgbClr val="000000"/>
                          </a:solidFill>
                          <a:effectLst/>
                          <a:latin typeface="Calibri  "/>
                        </a:rPr>
                        <a:t>3.57</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tc>
                  <a:txBody>
                    <a:bodyPr/>
                    <a:lstStyle/>
                    <a:p>
                      <a:pPr algn="r" fontAlgn="b"/>
                      <a:r>
                        <a:rPr lang="en-US" sz="1200" b="0" i="0" u="none" strike="noStrike">
                          <a:solidFill>
                            <a:srgbClr val="000000"/>
                          </a:solidFill>
                          <a:effectLst/>
                          <a:latin typeface="Calibri  "/>
                        </a:rPr>
                        <a:t>7.95</a:t>
                      </a:r>
                    </a:p>
                  </a:txBody>
                  <a:tcPr marL="6003" marR="6003" marT="6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283"/>
                    </a:solidFill>
                  </a:tcPr>
                </a:tc>
              </a:tr>
              <a:tr h="191343">
                <a:tc>
                  <a:txBody>
                    <a:bodyPr/>
                    <a:lstStyle/>
                    <a:p>
                      <a:pPr algn="l" fontAlgn="b"/>
                      <a:r>
                        <a:rPr lang="en-US" sz="1200" b="0" i="0" u="none" strike="noStrike">
                          <a:solidFill>
                            <a:srgbClr val="000000"/>
                          </a:solidFill>
                          <a:effectLst/>
                          <a:latin typeface="Calibri  "/>
                        </a:rPr>
                        <a:t>BV786</a:t>
                      </a:r>
                    </a:p>
                  </a:txBody>
                  <a:tcPr marL="6003" marR="6003" marT="600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0.03</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C17B"/>
                    </a:solidFill>
                  </a:tcPr>
                </a:tc>
                <a:tc>
                  <a:txBody>
                    <a:bodyPr/>
                    <a:lstStyle/>
                    <a:p>
                      <a:pPr algn="r" fontAlgn="b"/>
                      <a:r>
                        <a:rPr lang="en-US" sz="1200" b="0" i="0" u="none" strike="noStrike">
                          <a:solidFill>
                            <a:srgbClr val="000000"/>
                          </a:solidFill>
                          <a:effectLst/>
                          <a:latin typeface="Calibri  "/>
                        </a:rPr>
                        <a:t>15.90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781"/>
                    </a:solidFill>
                  </a:tcPr>
                </a:tc>
                <a:tc>
                  <a:txBody>
                    <a:bodyPr/>
                    <a:lstStyle/>
                    <a:p>
                      <a:pPr algn="r" fontAlgn="b"/>
                      <a:r>
                        <a:rPr lang="en-US" sz="1200" b="0" i="0" u="none" strike="noStrike">
                          <a:solidFill>
                            <a:srgbClr val="000000"/>
                          </a:solidFill>
                          <a:effectLst/>
                          <a:latin typeface="Calibri  "/>
                        </a:rPr>
                        <a:t>0.00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1200" b="0" i="0" u="none" strike="noStrike">
                          <a:solidFill>
                            <a:srgbClr val="000000"/>
                          </a:solidFill>
                          <a:effectLst/>
                          <a:latin typeface="Calibri  "/>
                        </a:rPr>
                        <a:t>0.00</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r" fontAlgn="b"/>
                      <a:r>
                        <a:rPr lang="en-US" sz="1200" b="0" i="0" u="none" strike="noStrike">
                          <a:solidFill>
                            <a:srgbClr val="000000"/>
                          </a:solidFill>
                          <a:effectLst/>
                          <a:latin typeface="Calibri  "/>
                        </a:rPr>
                        <a:t>0.00</a:t>
                      </a:r>
                    </a:p>
                  </a:txBody>
                  <a:tcPr marL="6003" marR="6003" marT="600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r>
              <a:tr h="191343">
                <a:tc>
                  <a:txBody>
                    <a:bodyPr/>
                    <a:lstStyle/>
                    <a:p>
                      <a:pPr algn="l" fontAlgn="b"/>
                      <a:endParaRPr lang="en-US" sz="1200" b="0" i="0" u="none" strike="noStrike">
                        <a:solidFill>
                          <a:srgbClr val="000000"/>
                        </a:solidFill>
                        <a:effectLst/>
                        <a:latin typeface="Calibri  "/>
                      </a:endParaRPr>
                    </a:p>
                  </a:txBody>
                  <a:tcPr marL="6003" marR="6003" marT="600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
                      </a:endParaRPr>
                    </a:p>
                  </a:txBody>
                  <a:tcPr marL="6003" marR="6003" marT="600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
                      </a:endParaRPr>
                    </a:p>
                  </a:txBody>
                  <a:tcPr marL="6003" marR="6003" marT="600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
                      </a:endParaRPr>
                    </a:p>
                  </a:txBody>
                  <a:tcPr marL="6003" marR="6003" marT="600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
                      </a:endParaRPr>
                    </a:p>
                  </a:txBody>
                  <a:tcPr marL="6003" marR="6003" marT="600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
                      </a:endParaRPr>
                    </a:p>
                  </a:txBody>
                  <a:tcPr marL="6003" marR="6003" marT="600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343">
                <a:tc>
                  <a:txBody>
                    <a:bodyPr/>
                    <a:lstStyle/>
                    <a:p>
                      <a:pPr algn="l" fontAlgn="b"/>
                      <a:r>
                        <a:rPr lang="en-US" sz="1200" b="0" i="0" u="none" strike="noStrike">
                          <a:solidFill>
                            <a:srgbClr val="000000"/>
                          </a:solidFill>
                          <a:effectLst/>
                          <a:latin typeface="Calibri  "/>
                        </a:rPr>
                        <a:t>Total Spillover</a:t>
                      </a:r>
                    </a:p>
                  </a:txBody>
                  <a:tcPr marL="6003" marR="6003" marT="600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
                        </a:rPr>
                        <a:t>174.83</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F7F"/>
                    </a:solidFill>
                  </a:tcPr>
                </a:tc>
                <a:tc>
                  <a:txBody>
                    <a:bodyPr/>
                    <a:lstStyle/>
                    <a:p>
                      <a:pPr algn="r" fontAlgn="b"/>
                      <a:r>
                        <a:rPr lang="en-US" sz="1200" b="0" i="0" u="none" strike="noStrike">
                          <a:solidFill>
                            <a:srgbClr val="000000"/>
                          </a:solidFill>
                          <a:effectLst/>
                          <a:latin typeface="Calibri  "/>
                        </a:rPr>
                        <a:t>126.51</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84"/>
                    </a:solidFill>
                  </a:tcPr>
                </a:tc>
                <a:tc>
                  <a:txBody>
                    <a:bodyPr/>
                    <a:lstStyle/>
                    <a:p>
                      <a:pPr algn="r" fontAlgn="b"/>
                      <a:r>
                        <a:rPr lang="en-US" sz="1200" b="0" i="0" u="none" strike="noStrike">
                          <a:solidFill>
                            <a:srgbClr val="000000"/>
                          </a:solidFill>
                          <a:effectLst/>
                          <a:latin typeface="Calibri  "/>
                        </a:rPr>
                        <a:t>315.71</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7D6F"/>
                    </a:solidFill>
                  </a:tcPr>
                </a:tc>
                <a:tc>
                  <a:txBody>
                    <a:bodyPr/>
                    <a:lstStyle/>
                    <a:p>
                      <a:pPr algn="r" fontAlgn="b"/>
                      <a:r>
                        <a:rPr lang="en-US" sz="1200" b="0" i="0" u="none" strike="noStrike">
                          <a:solidFill>
                            <a:srgbClr val="000000"/>
                          </a:solidFill>
                          <a:effectLst/>
                          <a:latin typeface="Calibri  "/>
                        </a:rPr>
                        <a:t>341.59</a:t>
                      </a:r>
                    </a:p>
                  </a:txBody>
                  <a:tcPr marL="6003" marR="6003" marT="60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6E6C"/>
                    </a:solidFill>
                  </a:tcPr>
                </a:tc>
                <a:tc>
                  <a:txBody>
                    <a:bodyPr/>
                    <a:lstStyle/>
                    <a:p>
                      <a:pPr algn="r" fontAlgn="b"/>
                      <a:r>
                        <a:rPr lang="en-US" sz="1200" b="0" i="0" u="none" strike="noStrike" dirty="0">
                          <a:solidFill>
                            <a:srgbClr val="000000"/>
                          </a:solidFill>
                          <a:effectLst/>
                          <a:latin typeface="Calibri  "/>
                        </a:rPr>
                        <a:t>309.12</a:t>
                      </a:r>
                    </a:p>
                  </a:txBody>
                  <a:tcPr marL="6003" marR="6003" marT="6003"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8170"/>
                    </a:solidFill>
                  </a:tcPr>
                </a:tc>
              </a:tr>
            </a:tbl>
          </a:graphicData>
        </a:graphic>
      </p:graphicFrame>
      <p:sp>
        <p:nvSpPr>
          <p:cNvPr id="9" name="TextBox 8"/>
          <p:cNvSpPr txBox="1"/>
          <p:nvPr/>
        </p:nvSpPr>
        <p:spPr>
          <a:xfrm>
            <a:off x="7098648" y="5105400"/>
            <a:ext cx="1511952" cy="646331"/>
          </a:xfrm>
          <a:prstGeom prst="rect">
            <a:avLst/>
          </a:prstGeom>
          <a:noFill/>
        </p:spPr>
        <p:txBody>
          <a:bodyPr wrap="none" rtlCol="0">
            <a:spAutoFit/>
          </a:bodyPr>
          <a:lstStyle/>
          <a:p>
            <a:r>
              <a:rPr lang="en-US" dirty="0" smtClean="0">
                <a:solidFill>
                  <a:srgbClr val="00B050"/>
                </a:solidFill>
              </a:rPr>
              <a:t>Green</a:t>
            </a:r>
            <a:r>
              <a:rPr lang="en-US" dirty="0" smtClean="0"/>
              <a:t> = Low</a:t>
            </a:r>
          </a:p>
          <a:p>
            <a:r>
              <a:rPr lang="en-US" dirty="0" smtClean="0">
                <a:solidFill>
                  <a:srgbClr val="FF0000"/>
                </a:solidFill>
              </a:rPr>
              <a:t>Red</a:t>
            </a:r>
            <a:r>
              <a:rPr lang="en-US" dirty="0" smtClean="0"/>
              <a:t> = High</a:t>
            </a:r>
            <a:endParaRPr lang="en-US" dirty="0"/>
          </a:p>
        </p:txBody>
      </p:sp>
      <p:sp>
        <p:nvSpPr>
          <p:cNvPr id="11" name="TextBox 10"/>
          <p:cNvSpPr txBox="1"/>
          <p:nvPr/>
        </p:nvSpPr>
        <p:spPr>
          <a:xfrm>
            <a:off x="7447936" y="10291"/>
            <a:ext cx="1537600" cy="246221"/>
          </a:xfrm>
          <a:prstGeom prst="rect">
            <a:avLst/>
          </a:prstGeom>
          <a:noFill/>
        </p:spPr>
        <p:txBody>
          <a:bodyPr wrap="none" rtlCol="0">
            <a:spAutoFit/>
          </a:bodyPr>
          <a:lstStyle/>
          <a:p>
            <a:r>
              <a:rPr lang="en-US" sz="1000" dirty="0" smtClean="0"/>
              <a:t>COMPANY CONFIDENTIAL</a:t>
            </a:r>
            <a:endParaRPr lang="en-US" sz="1000" dirty="0"/>
          </a:p>
        </p:txBody>
      </p:sp>
    </p:spTree>
    <p:extLst>
      <p:ext uri="{BB962C8B-B14F-4D97-AF65-F5344CB8AC3E}">
        <p14:creationId xmlns:p14="http://schemas.microsoft.com/office/powerpoint/2010/main" val="378701665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192024" y="6281928"/>
            <a:ext cx="7607808" cy="484632"/>
          </a:xfrm>
          <a:prstGeom prst="rect">
            <a:avLst/>
          </a:prstGeom>
          <a:solidFill>
            <a:schemeClr val="bg1"/>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dirty="0" smtClean="0">
              <a:solidFill>
                <a:schemeClr val="lt1"/>
              </a:solidFill>
            </a:endParaRPr>
          </a:p>
        </p:txBody>
      </p:sp>
      <p:sp>
        <p:nvSpPr>
          <p:cNvPr id="2" name="Title 1"/>
          <p:cNvSpPr>
            <a:spLocks noGrp="1"/>
          </p:cNvSpPr>
          <p:nvPr>
            <p:ph type="title"/>
          </p:nvPr>
        </p:nvSpPr>
        <p:spPr>
          <a:xfrm>
            <a:off x="1676400" y="647553"/>
            <a:ext cx="7010400" cy="571647"/>
          </a:xfrm>
        </p:spPr>
        <p:txBody>
          <a:bodyPr>
            <a:normAutofit fontScale="90000"/>
          </a:bodyPr>
          <a:lstStyle/>
          <a:p>
            <a:r>
              <a:rPr lang="en-US" dirty="0" smtClean="0"/>
              <a:t>PE-Cy5 </a:t>
            </a:r>
            <a:r>
              <a:rPr lang="en-US" dirty="0"/>
              <a:t>spillover into all </a:t>
            </a:r>
            <a:r>
              <a:rPr lang="en-US" dirty="0" smtClean="0"/>
              <a:t>detectors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9945" y="2595567"/>
            <a:ext cx="1064172" cy="8229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9407" y="2595567"/>
            <a:ext cx="1064172" cy="82296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8867" y="2595567"/>
            <a:ext cx="1064172" cy="82296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8327" y="2595567"/>
            <a:ext cx="1064172" cy="82296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07787" y="2595567"/>
            <a:ext cx="1064172" cy="82296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7247" y="2595567"/>
            <a:ext cx="1064172" cy="82296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409" y="2595567"/>
            <a:ext cx="1064172" cy="822960"/>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18803" y="898230"/>
            <a:ext cx="2143125" cy="1657350"/>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65216" y="3435066"/>
            <a:ext cx="1064172" cy="822960"/>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27391" y="3435066"/>
            <a:ext cx="1064172" cy="822960"/>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79828" y="3435066"/>
            <a:ext cx="1064172" cy="822960"/>
          </a:xfrm>
          <a:prstGeom prst="rect">
            <a:avLst/>
          </a:prstGeom>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74956" y="3435066"/>
            <a:ext cx="1064172" cy="822960"/>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622521" y="3435066"/>
            <a:ext cx="1064172" cy="822960"/>
          </a:xfrm>
          <a:prstGeom prst="rect">
            <a:avLst/>
          </a:prstGeom>
        </p:spPr>
      </p:pic>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70086" y="3435066"/>
            <a:ext cx="1064172" cy="822960"/>
          </a:xfrm>
          <a:prstGeom prst="rect">
            <a:avLst/>
          </a:prstGeom>
        </p:spPr>
      </p:pic>
      <p:pic>
        <p:nvPicPr>
          <p:cNvPr id="18" name="Picture 1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317651" y="3435066"/>
            <a:ext cx="1064172" cy="822960"/>
          </a:xfrm>
          <a:prstGeom prst="rect">
            <a:avLst/>
          </a:prstGeom>
        </p:spPr>
      </p:pic>
      <p:pic>
        <p:nvPicPr>
          <p:cNvPr id="19" name="Picture 1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8409" y="3435066"/>
            <a:ext cx="1064172" cy="822960"/>
          </a:xfrm>
          <a:prstGeom prst="rect">
            <a:avLst/>
          </a:prstGeom>
        </p:spPr>
      </p:pic>
      <p:pic>
        <p:nvPicPr>
          <p:cNvPr id="20" name="Picture 1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494104" y="4281002"/>
            <a:ext cx="1064172" cy="822960"/>
          </a:xfrm>
          <a:prstGeom prst="rect">
            <a:avLst/>
          </a:prstGeom>
        </p:spPr>
      </p:pic>
      <p:pic>
        <p:nvPicPr>
          <p:cNvPr id="21" name="Picture 2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335539" y="4282440"/>
            <a:ext cx="1064172" cy="822960"/>
          </a:xfrm>
          <a:prstGeom prst="rect">
            <a:avLst/>
          </a:prstGeom>
        </p:spPr>
      </p:pic>
      <p:pic>
        <p:nvPicPr>
          <p:cNvPr id="22" name="Picture 2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76974" y="4282440"/>
            <a:ext cx="1064172" cy="822960"/>
          </a:xfrm>
          <a:prstGeom prst="rect">
            <a:avLst/>
          </a:prstGeom>
        </p:spPr>
      </p:pic>
      <p:pic>
        <p:nvPicPr>
          <p:cNvPr id="23" name="Picture 22"/>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8409" y="4282440"/>
            <a:ext cx="1064172" cy="822960"/>
          </a:xfrm>
          <a:prstGeom prst="rect">
            <a:avLst/>
          </a:prstGeom>
        </p:spPr>
      </p:pic>
      <p:pic>
        <p:nvPicPr>
          <p:cNvPr id="24" name="Picture 23"/>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494104" y="5119202"/>
            <a:ext cx="1064172" cy="822960"/>
          </a:xfrm>
          <a:prstGeom prst="rect">
            <a:avLst/>
          </a:prstGeom>
        </p:spPr>
      </p:pic>
      <p:pic>
        <p:nvPicPr>
          <p:cNvPr id="25" name="Picture 24"/>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335539" y="5120640"/>
            <a:ext cx="1064172" cy="822960"/>
          </a:xfrm>
          <a:prstGeom prst="rect">
            <a:avLst/>
          </a:prstGeom>
        </p:spPr>
      </p:pic>
      <p:pic>
        <p:nvPicPr>
          <p:cNvPr id="26" name="Picture 2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176974" y="5120640"/>
            <a:ext cx="1064172" cy="822960"/>
          </a:xfrm>
          <a:prstGeom prst="rect">
            <a:avLst/>
          </a:prstGeom>
        </p:spPr>
      </p:pic>
      <p:pic>
        <p:nvPicPr>
          <p:cNvPr id="27" name="Picture 26"/>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8409" y="5120640"/>
            <a:ext cx="1064172" cy="822960"/>
          </a:xfrm>
          <a:prstGeom prst="rect">
            <a:avLst/>
          </a:prstGeom>
        </p:spPr>
      </p:pic>
      <p:pic>
        <p:nvPicPr>
          <p:cNvPr id="28" name="Picture 27"/>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324487" y="5958840"/>
            <a:ext cx="1064172" cy="822960"/>
          </a:xfrm>
          <a:prstGeom prst="rect">
            <a:avLst/>
          </a:prstGeom>
        </p:spPr>
      </p:pic>
      <p:pic>
        <p:nvPicPr>
          <p:cNvPr id="29" name="Picture 28"/>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171448" y="5958840"/>
            <a:ext cx="1064172" cy="822960"/>
          </a:xfrm>
          <a:prstGeom prst="rect">
            <a:avLst/>
          </a:prstGeom>
        </p:spPr>
      </p:pic>
      <p:pic>
        <p:nvPicPr>
          <p:cNvPr id="30" name="Picture 29"/>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8409" y="5958840"/>
            <a:ext cx="1064172" cy="822960"/>
          </a:xfrm>
          <a:prstGeom prst="rect">
            <a:avLst/>
          </a:prstGeom>
        </p:spPr>
      </p:pic>
      <p:sp>
        <p:nvSpPr>
          <p:cNvPr id="31" name="TextBox 30"/>
          <p:cNvSpPr txBox="1"/>
          <p:nvPr/>
        </p:nvSpPr>
        <p:spPr>
          <a:xfrm>
            <a:off x="7447936" y="10291"/>
            <a:ext cx="1537600" cy="246221"/>
          </a:xfrm>
          <a:prstGeom prst="rect">
            <a:avLst/>
          </a:prstGeom>
          <a:noFill/>
        </p:spPr>
        <p:txBody>
          <a:bodyPr wrap="none" rtlCol="0">
            <a:spAutoFit/>
          </a:bodyPr>
          <a:lstStyle/>
          <a:p>
            <a:r>
              <a:rPr lang="en-US" sz="1000" dirty="0" smtClean="0"/>
              <a:t>COMPANY CONFIDENTIAL</a:t>
            </a:r>
            <a:endParaRPr lang="en-US" sz="1000" dirty="0"/>
          </a:p>
        </p:txBody>
      </p:sp>
    </p:spTree>
    <p:extLst>
      <p:ext uri="{BB962C8B-B14F-4D97-AF65-F5344CB8AC3E}">
        <p14:creationId xmlns:p14="http://schemas.microsoft.com/office/powerpoint/2010/main" val="110189479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2024" y="6281928"/>
            <a:ext cx="7031736" cy="484632"/>
          </a:xfrm>
          <a:prstGeom prst="rect">
            <a:avLst/>
          </a:prstGeom>
          <a:solidFill>
            <a:schemeClr val="bg1"/>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dirty="0" smtClean="0">
              <a:solidFill>
                <a:schemeClr val="lt1"/>
              </a:solidFill>
            </a:endParaRPr>
          </a:p>
        </p:txBody>
      </p:sp>
      <p:sp>
        <p:nvSpPr>
          <p:cNvPr id="2" name="Title 1"/>
          <p:cNvSpPr>
            <a:spLocks noGrp="1"/>
          </p:cNvSpPr>
          <p:nvPr>
            <p:ph type="title"/>
          </p:nvPr>
        </p:nvSpPr>
        <p:spPr>
          <a:xfrm>
            <a:off x="1752600" y="246888"/>
            <a:ext cx="6934200" cy="615893"/>
          </a:xfrm>
        </p:spPr>
        <p:txBody>
          <a:bodyPr>
            <a:normAutofit fontScale="90000"/>
          </a:bodyPr>
          <a:lstStyle/>
          <a:p>
            <a:r>
              <a:rPr lang="en-US" kern="0" dirty="0" smtClean="0"/>
              <a:t>Spillover </a:t>
            </a:r>
            <a:r>
              <a:rPr lang="en-US" kern="0" dirty="0"/>
              <a:t>Spreading </a:t>
            </a:r>
            <a:r>
              <a:rPr lang="en-US" kern="0" dirty="0" smtClean="0"/>
              <a:t>Matrix</a:t>
            </a:r>
            <a:endParaRPr lang="en-US" dirty="0"/>
          </a:p>
        </p:txBody>
      </p:sp>
      <p:pic>
        <p:nvPicPr>
          <p:cNvPr id="6" name="Picture 5"/>
          <p:cNvPicPr>
            <a:picLocks noChangeAspect="1"/>
          </p:cNvPicPr>
          <p:nvPr/>
        </p:nvPicPr>
        <p:blipFill>
          <a:blip r:embed="rId2"/>
          <a:stretch>
            <a:fillRect/>
          </a:stretch>
        </p:blipFill>
        <p:spPr>
          <a:xfrm>
            <a:off x="443753" y="1139639"/>
            <a:ext cx="8341659" cy="4305999"/>
          </a:xfrm>
          <a:prstGeom prst="rect">
            <a:avLst/>
          </a:prstGeom>
        </p:spPr>
      </p:pic>
      <p:sp>
        <p:nvSpPr>
          <p:cNvPr id="7" name="TextBox 6"/>
          <p:cNvSpPr txBox="1"/>
          <p:nvPr/>
        </p:nvSpPr>
        <p:spPr>
          <a:xfrm>
            <a:off x="821154" y="5446752"/>
            <a:ext cx="4078681" cy="577338"/>
          </a:xfrm>
          <a:prstGeom prst="rect">
            <a:avLst/>
          </a:prstGeom>
          <a:noFill/>
        </p:spPr>
        <p:txBody>
          <a:bodyPr wrap="none" rtlCol="0">
            <a:spAutoFit/>
          </a:bodyPr>
          <a:lstStyle/>
          <a:p>
            <a:pPr marL="128588" indent="-128588">
              <a:buFont typeface="Arial" panose="020B0604020202020204" pitchFamily="34" charset="0"/>
              <a:buChar char="•"/>
            </a:pPr>
            <a:r>
              <a:rPr lang="en-US" sz="788" dirty="0"/>
              <a:t>Optimal voltage determined by Aaron T. ‘</a:t>
            </a:r>
            <a:r>
              <a:rPr lang="en-US" sz="788" dirty="0" err="1"/>
              <a:t>voltration</a:t>
            </a:r>
            <a:r>
              <a:rPr lang="en-US" sz="788" dirty="0"/>
              <a:t>’ method</a:t>
            </a:r>
          </a:p>
          <a:p>
            <a:pPr marL="128588" indent="-128588">
              <a:buFont typeface="Arial" panose="020B0604020202020204" pitchFamily="34" charset="0"/>
              <a:buChar char="•"/>
            </a:pPr>
            <a:r>
              <a:rPr lang="en-US" sz="788" dirty="0"/>
              <a:t>Whole Blood, CD4s SK3 clone</a:t>
            </a:r>
          </a:p>
          <a:p>
            <a:pPr marL="128588" indent="-128588">
              <a:buFont typeface="Arial" panose="020B0604020202020204" pitchFamily="34" charset="0"/>
              <a:buChar char="•"/>
            </a:pPr>
            <a:r>
              <a:rPr lang="en-US" sz="788" dirty="0"/>
              <a:t>Mario, 84</a:t>
            </a:r>
            <a:r>
              <a:rPr lang="en-US" sz="788" baseline="30000" dirty="0"/>
              <a:t>th</a:t>
            </a:r>
            <a:r>
              <a:rPr lang="en-US" sz="788" dirty="0"/>
              <a:t> percentile calc. for spread determination</a:t>
            </a:r>
          </a:p>
          <a:p>
            <a:pPr marL="128588" indent="-128588">
              <a:buFont typeface="Arial" panose="020B0604020202020204" pitchFamily="34" charset="0"/>
              <a:buChar char="•"/>
            </a:pPr>
            <a:r>
              <a:rPr lang="en-US" sz="788" dirty="0" err="1"/>
              <a:t>Autocompensated</a:t>
            </a:r>
            <a:r>
              <a:rPr lang="en-US" sz="788" dirty="0"/>
              <a:t> using single CD4s in </a:t>
            </a:r>
            <a:r>
              <a:rPr lang="en-US" sz="788" dirty="0" err="1"/>
              <a:t>FlowJo</a:t>
            </a:r>
            <a:r>
              <a:rPr lang="en-US" sz="788" dirty="0"/>
              <a:t> VX, positive gates on highest peaks</a:t>
            </a:r>
          </a:p>
        </p:txBody>
      </p:sp>
      <p:sp>
        <p:nvSpPr>
          <p:cNvPr id="8" name="TextBox 7"/>
          <p:cNvSpPr txBox="1"/>
          <p:nvPr/>
        </p:nvSpPr>
        <p:spPr>
          <a:xfrm>
            <a:off x="408540" y="5409779"/>
            <a:ext cx="500458" cy="213585"/>
          </a:xfrm>
          <a:prstGeom prst="rect">
            <a:avLst/>
          </a:prstGeom>
          <a:noFill/>
        </p:spPr>
        <p:txBody>
          <a:bodyPr wrap="none" rtlCol="0">
            <a:spAutoFit/>
          </a:bodyPr>
          <a:lstStyle/>
          <a:p>
            <a:r>
              <a:rPr lang="en-US" sz="788" b="1" u="sng" dirty="0"/>
              <a:t>Notes:</a:t>
            </a:r>
          </a:p>
        </p:txBody>
      </p:sp>
      <p:sp>
        <p:nvSpPr>
          <p:cNvPr id="9" name="TextBox 8"/>
          <p:cNvSpPr txBox="1"/>
          <p:nvPr/>
        </p:nvSpPr>
        <p:spPr>
          <a:xfrm>
            <a:off x="372002" y="6064050"/>
            <a:ext cx="6562198" cy="415498"/>
          </a:xfrm>
          <a:prstGeom prst="rect">
            <a:avLst/>
          </a:prstGeom>
          <a:noFill/>
        </p:spPr>
        <p:txBody>
          <a:bodyPr wrap="square" rtlCol="0">
            <a:spAutoFit/>
          </a:bodyPr>
          <a:lstStyle/>
          <a:p>
            <a:r>
              <a:rPr lang="en-US" sz="1050" i="1" dirty="0" smtClean="0">
                <a:latin typeface="Calibri" panose="020F0502020204030204" pitchFamily="34" charset="0"/>
              </a:rPr>
              <a:t>Quantifying </a:t>
            </a:r>
            <a:r>
              <a:rPr lang="en-US" sz="1050" i="1" dirty="0">
                <a:latin typeface="Calibri" panose="020F0502020204030204" pitchFamily="34" charset="0"/>
              </a:rPr>
              <a:t>spillover spreading for comparing instrument performance and aiding in multicolor panel </a:t>
            </a:r>
            <a:r>
              <a:rPr lang="en-US" sz="1050" i="1" dirty="0" smtClean="0">
                <a:latin typeface="Calibri" panose="020F0502020204030204" pitchFamily="34" charset="0"/>
              </a:rPr>
              <a:t>design.</a:t>
            </a:r>
          </a:p>
          <a:p>
            <a:r>
              <a:rPr lang="en-US" sz="1050" dirty="0" smtClean="0">
                <a:latin typeface="Calibri" panose="020F0502020204030204" pitchFamily="34" charset="0"/>
              </a:rPr>
              <a:t>Nguyen R, </a:t>
            </a:r>
            <a:r>
              <a:rPr lang="en-US" sz="1050" dirty="0" err="1" smtClean="0">
                <a:latin typeface="Calibri" panose="020F0502020204030204" pitchFamily="34" charset="0"/>
              </a:rPr>
              <a:t>Perfetto</a:t>
            </a:r>
            <a:r>
              <a:rPr lang="en-US" sz="1050" dirty="0" smtClean="0">
                <a:latin typeface="Calibri" panose="020F0502020204030204" pitchFamily="34" charset="0"/>
              </a:rPr>
              <a:t> S, </a:t>
            </a:r>
            <a:r>
              <a:rPr lang="en-US" sz="1050" dirty="0" err="1" smtClean="0">
                <a:latin typeface="Calibri" panose="020F0502020204030204" pitchFamily="34" charset="0"/>
              </a:rPr>
              <a:t>Mahnke</a:t>
            </a:r>
            <a:r>
              <a:rPr lang="en-US" sz="1050" dirty="0" smtClean="0">
                <a:latin typeface="Calibri" panose="020F0502020204030204" pitchFamily="34" charset="0"/>
              </a:rPr>
              <a:t> YD, Chattopadhyay P, </a:t>
            </a:r>
            <a:r>
              <a:rPr lang="en-US" sz="1050" dirty="0" err="1" smtClean="0">
                <a:latin typeface="Calibri" panose="020F0502020204030204" pitchFamily="34" charset="0"/>
              </a:rPr>
              <a:t>Roederer</a:t>
            </a:r>
            <a:r>
              <a:rPr lang="en-US" sz="1050" dirty="0" smtClean="0">
                <a:latin typeface="Calibri" panose="020F0502020204030204" pitchFamily="34" charset="0"/>
              </a:rPr>
              <a:t> M. Cytometry A. 2013 Mar;83(3):306-15</a:t>
            </a:r>
            <a:endParaRPr lang="en-US" sz="1050" dirty="0">
              <a:latin typeface="Calibri" panose="020F0502020204030204" pitchFamily="34" charset="0"/>
            </a:endParaRPr>
          </a:p>
        </p:txBody>
      </p:sp>
      <p:sp>
        <p:nvSpPr>
          <p:cNvPr id="11" name="TextBox 10"/>
          <p:cNvSpPr txBox="1"/>
          <p:nvPr/>
        </p:nvSpPr>
        <p:spPr>
          <a:xfrm>
            <a:off x="7447936" y="10291"/>
            <a:ext cx="1537600" cy="246221"/>
          </a:xfrm>
          <a:prstGeom prst="rect">
            <a:avLst/>
          </a:prstGeom>
          <a:noFill/>
        </p:spPr>
        <p:txBody>
          <a:bodyPr wrap="none" rtlCol="0">
            <a:spAutoFit/>
          </a:bodyPr>
          <a:lstStyle/>
          <a:p>
            <a:r>
              <a:rPr lang="en-US" sz="1000" dirty="0" smtClean="0"/>
              <a:t>COMPANY CONFIDENTIAL</a:t>
            </a:r>
            <a:endParaRPr lang="en-US" sz="1000" dirty="0"/>
          </a:p>
        </p:txBody>
      </p:sp>
    </p:spTree>
    <p:extLst>
      <p:ext uri="{BB962C8B-B14F-4D97-AF65-F5344CB8AC3E}">
        <p14:creationId xmlns:p14="http://schemas.microsoft.com/office/powerpoint/2010/main" val="110214471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354" y="246888"/>
            <a:ext cx="6932445" cy="571647"/>
          </a:xfrm>
        </p:spPr>
        <p:txBody>
          <a:bodyPr>
            <a:normAutofit fontScale="90000"/>
          </a:bodyPr>
          <a:lstStyle/>
          <a:p>
            <a:r>
              <a:rPr lang="en-US" dirty="0" smtClean="0"/>
              <a:t>CD4s </a:t>
            </a:r>
            <a:r>
              <a:rPr lang="en-US" dirty="0"/>
              <a:t>by </a:t>
            </a:r>
            <a:r>
              <a:rPr lang="en-US" dirty="0" smtClean="0"/>
              <a:t>PE-Cy5</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5162" y="4007919"/>
            <a:ext cx="876322" cy="87632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5660" y="4965928"/>
            <a:ext cx="876322" cy="87632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2161" y="4965928"/>
            <a:ext cx="876322" cy="87632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8662" y="4965928"/>
            <a:ext cx="876322" cy="87632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81663" y="4965928"/>
            <a:ext cx="876322" cy="876322"/>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45162" y="4965928"/>
            <a:ext cx="876322" cy="876322"/>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18163" y="4965928"/>
            <a:ext cx="876322" cy="876322"/>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54664" y="4965928"/>
            <a:ext cx="876322" cy="876322"/>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81663" y="4007919"/>
            <a:ext cx="876322" cy="876322"/>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1164" y="4965928"/>
            <a:ext cx="876322" cy="876322"/>
          </a:xfrm>
          <a:prstGeom prst="rect">
            <a:avLst/>
          </a:prstGeom>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8163" y="4007919"/>
            <a:ext cx="876322" cy="876322"/>
          </a:xfrm>
          <a:prstGeom prst="rect">
            <a:avLst/>
          </a:prstGeom>
        </p:spPr>
      </p:pic>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1164" y="4007919"/>
            <a:ext cx="876322" cy="876322"/>
          </a:xfrm>
          <a:prstGeom prst="rect">
            <a:avLst/>
          </a:prstGeom>
        </p:spPr>
      </p:pic>
      <p:pic>
        <p:nvPicPr>
          <p:cNvPr id="16" name="Picture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754664" y="4007919"/>
            <a:ext cx="876322" cy="876322"/>
          </a:xfrm>
          <a:prstGeom prst="rect">
            <a:avLst/>
          </a:prstGeom>
        </p:spPr>
      </p:pic>
      <p:pic>
        <p:nvPicPr>
          <p:cNvPr id="17" name="Picture 1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718163" y="3049910"/>
            <a:ext cx="876322" cy="876322"/>
          </a:xfrm>
          <a:prstGeom prst="rect">
            <a:avLst/>
          </a:prstGeom>
        </p:spPr>
      </p:pic>
      <p:pic>
        <p:nvPicPr>
          <p:cNvPr id="18" name="Picture 1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754664" y="3049910"/>
            <a:ext cx="876322" cy="876322"/>
          </a:xfrm>
          <a:prstGeom prst="rect">
            <a:avLst/>
          </a:prstGeom>
        </p:spPr>
      </p:pic>
      <p:pic>
        <p:nvPicPr>
          <p:cNvPr id="19" name="Picture 1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570312" y="2137574"/>
            <a:ext cx="876322" cy="876322"/>
          </a:xfrm>
          <a:prstGeom prst="rect">
            <a:avLst/>
          </a:prstGeom>
        </p:spPr>
      </p:pic>
      <p:pic>
        <p:nvPicPr>
          <p:cNvPr id="20" name="Picture 1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1164" y="3049910"/>
            <a:ext cx="876322" cy="876322"/>
          </a:xfrm>
          <a:prstGeom prst="rect">
            <a:avLst/>
          </a:prstGeom>
        </p:spPr>
      </p:pic>
      <p:pic>
        <p:nvPicPr>
          <p:cNvPr id="21" name="Picture 2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607120" y="2137574"/>
            <a:ext cx="876322" cy="876322"/>
          </a:xfrm>
          <a:prstGeom prst="rect">
            <a:avLst/>
          </a:prstGeom>
        </p:spPr>
      </p:pic>
      <p:pic>
        <p:nvPicPr>
          <p:cNvPr id="22" name="Picture 2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643929" y="2137574"/>
            <a:ext cx="876322" cy="876322"/>
          </a:xfrm>
          <a:prstGeom prst="rect">
            <a:avLst/>
          </a:prstGeom>
        </p:spPr>
      </p:pic>
      <p:pic>
        <p:nvPicPr>
          <p:cNvPr id="23" name="Picture 2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717547" y="2137574"/>
            <a:ext cx="876322" cy="876322"/>
          </a:xfrm>
          <a:prstGeom prst="rect">
            <a:avLst/>
          </a:prstGeom>
        </p:spPr>
      </p:pic>
      <p:pic>
        <p:nvPicPr>
          <p:cNvPr id="24" name="Picture 2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680738" y="2137574"/>
            <a:ext cx="876322" cy="876322"/>
          </a:xfrm>
          <a:prstGeom prst="rect">
            <a:avLst/>
          </a:prstGeom>
        </p:spPr>
      </p:pic>
      <p:pic>
        <p:nvPicPr>
          <p:cNvPr id="25" name="Picture 2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754355" y="2137574"/>
            <a:ext cx="876322" cy="876322"/>
          </a:xfrm>
          <a:prstGeom prst="rect">
            <a:avLst/>
          </a:prstGeom>
        </p:spPr>
      </p:pic>
      <p:pic>
        <p:nvPicPr>
          <p:cNvPr id="26" name="Picture 25"/>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91164" y="2137574"/>
            <a:ext cx="876322" cy="876322"/>
          </a:xfrm>
          <a:prstGeom prst="rect">
            <a:avLst/>
          </a:prstGeom>
        </p:spPr>
      </p:pic>
      <p:pic>
        <p:nvPicPr>
          <p:cNvPr id="27" name="Picture 26"/>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719170" y="1133892"/>
            <a:ext cx="876322" cy="876322"/>
          </a:xfrm>
          <a:prstGeom prst="rect">
            <a:avLst/>
          </a:prstGeom>
        </p:spPr>
      </p:pic>
      <p:pic>
        <p:nvPicPr>
          <p:cNvPr id="28" name="Picture 27"/>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683172" y="1133892"/>
            <a:ext cx="876322" cy="876322"/>
          </a:xfrm>
          <a:prstGeom prst="rect">
            <a:avLst/>
          </a:prstGeom>
        </p:spPr>
      </p:pic>
      <p:pic>
        <p:nvPicPr>
          <p:cNvPr id="29" name="Picture 28"/>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755167" y="1133892"/>
            <a:ext cx="876322" cy="876322"/>
          </a:xfrm>
          <a:prstGeom prst="rect">
            <a:avLst/>
          </a:prstGeom>
        </p:spPr>
      </p:pic>
      <p:pic>
        <p:nvPicPr>
          <p:cNvPr id="30" name="Picture 29"/>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791164" y="1133892"/>
            <a:ext cx="876322" cy="876322"/>
          </a:xfrm>
          <a:prstGeom prst="rect">
            <a:avLst/>
          </a:prstGeom>
        </p:spPr>
      </p:pic>
      <p:grpSp>
        <p:nvGrpSpPr>
          <p:cNvPr id="31" name="Group 30"/>
          <p:cNvGrpSpPr/>
          <p:nvPr/>
        </p:nvGrpSpPr>
        <p:grpSpPr>
          <a:xfrm>
            <a:off x="248218" y="1433553"/>
            <a:ext cx="550151" cy="4095381"/>
            <a:chOff x="330956" y="768404"/>
            <a:chExt cx="733536" cy="5460508"/>
          </a:xfrm>
        </p:grpSpPr>
        <p:sp>
          <p:nvSpPr>
            <p:cNvPr id="32" name="TextBox 31"/>
            <p:cNvSpPr txBox="1"/>
            <p:nvPr/>
          </p:nvSpPr>
          <p:spPr>
            <a:xfrm>
              <a:off x="330956" y="768404"/>
              <a:ext cx="400110" cy="40010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sz="1350" dirty="0"/>
                <a:t>B</a:t>
              </a:r>
            </a:p>
          </p:txBody>
        </p:sp>
        <p:sp>
          <p:nvSpPr>
            <p:cNvPr id="33" name="TextBox 32"/>
            <p:cNvSpPr txBox="1"/>
            <p:nvPr/>
          </p:nvSpPr>
          <p:spPr>
            <a:xfrm>
              <a:off x="330956" y="2033504"/>
              <a:ext cx="566822" cy="4001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sz="1350" dirty="0"/>
                <a:t>UV</a:t>
              </a:r>
            </a:p>
          </p:txBody>
        </p:sp>
        <p:sp>
          <p:nvSpPr>
            <p:cNvPr id="34" name="TextBox 33"/>
            <p:cNvSpPr txBox="1"/>
            <p:nvPr/>
          </p:nvSpPr>
          <p:spPr>
            <a:xfrm>
              <a:off x="330956" y="3298603"/>
              <a:ext cx="733536" cy="400109"/>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sz="1350" dirty="0"/>
                <a:t>RED</a:t>
              </a:r>
            </a:p>
          </p:txBody>
        </p:sp>
        <p:sp>
          <p:nvSpPr>
            <p:cNvPr id="35" name="TextBox 34"/>
            <p:cNvSpPr txBox="1"/>
            <p:nvPr/>
          </p:nvSpPr>
          <p:spPr>
            <a:xfrm>
              <a:off x="330956" y="4563703"/>
              <a:ext cx="425758" cy="40010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sz="1350" dirty="0"/>
                <a:t>G</a:t>
              </a:r>
            </a:p>
          </p:txBody>
        </p:sp>
        <p:sp>
          <p:nvSpPr>
            <p:cNvPr id="36" name="TextBox 35"/>
            <p:cNvSpPr txBox="1"/>
            <p:nvPr/>
          </p:nvSpPr>
          <p:spPr>
            <a:xfrm>
              <a:off x="330956" y="5828803"/>
              <a:ext cx="400110" cy="400109"/>
            </a:xfrm>
            <a:prstGeom prst="rect">
              <a:avLst/>
            </a:prstGeom>
            <a:solidFill>
              <a:srgbClr val="7030A0"/>
            </a:solidFill>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sz="1350" dirty="0"/>
                <a:t>V</a:t>
              </a:r>
            </a:p>
          </p:txBody>
        </p:sp>
      </p:grpSp>
      <p:sp>
        <p:nvSpPr>
          <p:cNvPr id="37" name="TextBox 36"/>
          <p:cNvSpPr txBox="1"/>
          <p:nvPr/>
        </p:nvSpPr>
        <p:spPr>
          <a:xfrm>
            <a:off x="7447936" y="10291"/>
            <a:ext cx="1537600" cy="246221"/>
          </a:xfrm>
          <a:prstGeom prst="rect">
            <a:avLst/>
          </a:prstGeom>
          <a:noFill/>
        </p:spPr>
        <p:txBody>
          <a:bodyPr wrap="none" rtlCol="0">
            <a:spAutoFit/>
          </a:bodyPr>
          <a:lstStyle/>
          <a:p>
            <a:r>
              <a:rPr lang="en-US" sz="1000" dirty="0" smtClean="0"/>
              <a:t>COMPANY CONFIDENTIAL</a:t>
            </a:r>
            <a:endParaRPr lang="en-US" sz="1000" dirty="0"/>
          </a:p>
        </p:txBody>
      </p:sp>
    </p:spTree>
    <p:extLst>
      <p:ext uri="{BB962C8B-B14F-4D97-AF65-F5344CB8AC3E}">
        <p14:creationId xmlns:p14="http://schemas.microsoft.com/office/powerpoint/2010/main" val="21169978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71353"/>
            <a:ext cx="7207250" cy="571647"/>
          </a:xfrm>
        </p:spPr>
        <p:txBody>
          <a:bodyPr>
            <a:normAutofit fontScale="90000"/>
          </a:bodyPr>
          <a:lstStyle/>
          <a:p>
            <a:r>
              <a:rPr lang="en-US" sz="3200" dirty="0" smtClean="0"/>
              <a:t>Single </a:t>
            </a:r>
            <a:r>
              <a:rPr lang="en-US" sz="3200" dirty="0"/>
              <a:t>color </a:t>
            </a:r>
            <a:r>
              <a:rPr lang="en-US" sz="3200" dirty="0" smtClean="0"/>
              <a:t>stains and stain index (</a:t>
            </a:r>
            <a:r>
              <a:rPr lang="en-US" sz="3200" dirty="0"/>
              <a:t>SI</a:t>
            </a:r>
            <a:r>
              <a:rPr lang="en-US" sz="3200" dirty="0" smtClean="0"/>
              <a:t>)</a:t>
            </a:r>
            <a:endParaRPr lang="en-US" sz="3200" dirty="0"/>
          </a:p>
        </p:txBody>
      </p:sp>
      <p:pic>
        <p:nvPicPr>
          <p:cNvPr id="4" name="Picture 3"/>
          <p:cNvPicPr>
            <a:picLocks noChangeAspect="1"/>
          </p:cNvPicPr>
          <p:nvPr/>
        </p:nvPicPr>
        <p:blipFill>
          <a:blip r:embed="rId2"/>
          <a:stretch>
            <a:fillRect/>
          </a:stretch>
        </p:blipFill>
        <p:spPr>
          <a:xfrm>
            <a:off x="1203973" y="3374073"/>
            <a:ext cx="1064174" cy="822960"/>
          </a:xfrm>
          <a:prstGeom prst="rect">
            <a:avLst/>
          </a:prstGeom>
        </p:spPr>
      </p:pic>
      <p:pic>
        <p:nvPicPr>
          <p:cNvPr id="5" name="Picture 4"/>
          <p:cNvPicPr>
            <a:picLocks noChangeAspect="1"/>
          </p:cNvPicPr>
          <p:nvPr/>
        </p:nvPicPr>
        <p:blipFill>
          <a:blip r:embed="rId3"/>
          <a:stretch>
            <a:fillRect/>
          </a:stretch>
        </p:blipFill>
        <p:spPr>
          <a:xfrm>
            <a:off x="69468" y="3374073"/>
            <a:ext cx="1064174" cy="822960"/>
          </a:xfrm>
          <a:prstGeom prst="rect">
            <a:avLst/>
          </a:prstGeom>
        </p:spPr>
      </p:pic>
      <p:pic>
        <p:nvPicPr>
          <p:cNvPr id="6" name="Picture 5"/>
          <p:cNvPicPr>
            <a:picLocks noChangeAspect="1"/>
          </p:cNvPicPr>
          <p:nvPr/>
        </p:nvPicPr>
        <p:blipFill>
          <a:blip r:embed="rId4"/>
          <a:stretch>
            <a:fillRect/>
          </a:stretch>
        </p:blipFill>
        <p:spPr>
          <a:xfrm>
            <a:off x="2338478" y="3374073"/>
            <a:ext cx="1064174" cy="822960"/>
          </a:xfrm>
          <a:prstGeom prst="rect">
            <a:avLst/>
          </a:prstGeom>
        </p:spPr>
      </p:pic>
      <p:pic>
        <p:nvPicPr>
          <p:cNvPr id="7" name="Picture 6"/>
          <p:cNvPicPr>
            <a:picLocks noChangeAspect="1"/>
          </p:cNvPicPr>
          <p:nvPr/>
        </p:nvPicPr>
        <p:blipFill>
          <a:blip r:embed="rId5"/>
          <a:stretch>
            <a:fillRect/>
          </a:stretch>
        </p:blipFill>
        <p:spPr>
          <a:xfrm>
            <a:off x="3472983" y="3374073"/>
            <a:ext cx="1064174" cy="822960"/>
          </a:xfrm>
          <a:prstGeom prst="rect">
            <a:avLst/>
          </a:prstGeom>
        </p:spPr>
      </p:pic>
      <p:pic>
        <p:nvPicPr>
          <p:cNvPr id="8" name="Picture 7"/>
          <p:cNvPicPr>
            <a:picLocks noChangeAspect="1"/>
          </p:cNvPicPr>
          <p:nvPr/>
        </p:nvPicPr>
        <p:blipFill>
          <a:blip r:embed="rId6"/>
          <a:stretch>
            <a:fillRect/>
          </a:stretch>
        </p:blipFill>
        <p:spPr>
          <a:xfrm>
            <a:off x="69468" y="1463040"/>
            <a:ext cx="1064174" cy="822960"/>
          </a:xfrm>
          <a:prstGeom prst="rect">
            <a:avLst/>
          </a:prstGeom>
        </p:spPr>
      </p:pic>
      <p:pic>
        <p:nvPicPr>
          <p:cNvPr id="9" name="Picture 8"/>
          <p:cNvPicPr>
            <a:picLocks noChangeAspect="1"/>
          </p:cNvPicPr>
          <p:nvPr/>
        </p:nvPicPr>
        <p:blipFill>
          <a:blip r:embed="rId7"/>
          <a:stretch>
            <a:fillRect/>
          </a:stretch>
        </p:blipFill>
        <p:spPr>
          <a:xfrm>
            <a:off x="1203973" y="1463040"/>
            <a:ext cx="1064174" cy="822960"/>
          </a:xfrm>
          <a:prstGeom prst="rect">
            <a:avLst/>
          </a:prstGeom>
        </p:spPr>
      </p:pic>
      <p:pic>
        <p:nvPicPr>
          <p:cNvPr id="10" name="Picture 9"/>
          <p:cNvPicPr>
            <a:picLocks noChangeAspect="1"/>
          </p:cNvPicPr>
          <p:nvPr/>
        </p:nvPicPr>
        <p:blipFill>
          <a:blip r:embed="rId8"/>
          <a:stretch>
            <a:fillRect/>
          </a:stretch>
        </p:blipFill>
        <p:spPr>
          <a:xfrm>
            <a:off x="2338478" y="1463040"/>
            <a:ext cx="1064174" cy="822960"/>
          </a:xfrm>
          <a:prstGeom prst="rect">
            <a:avLst/>
          </a:prstGeom>
        </p:spPr>
      </p:pic>
      <p:pic>
        <p:nvPicPr>
          <p:cNvPr id="11" name="Picture 10"/>
          <p:cNvPicPr>
            <a:picLocks noChangeAspect="1"/>
          </p:cNvPicPr>
          <p:nvPr/>
        </p:nvPicPr>
        <p:blipFill>
          <a:blip r:embed="rId9"/>
          <a:stretch>
            <a:fillRect/>
          </a:stretch>
        </p:blipFill>
        <p:spPr>
          <a:xfrm>
            <a:off x="3472983" y="1463040"/>
            <a:ext cx="1064174" cy="822960"/>
          </a:xfrm>
          <a:prstGeom prst="rect">
            <a:avLst/>
          </a:prstGeom>
        </p:spPr>
      </p:pic>
      <p:pic>
        <p:nvPicPr>
          <p:cNvPr id="12" name="Picture 11"/>
          <p:cNvPicPr>
            <a:picLocks noChangeAspect="1"/>
          </p:cNvPicPr>
          <p:nvPr/>
        </p:nvPicPr>
        <p:blipFill>
          <a:blip r:embed="rId10"/>
          <a:stretch>
            <a:fillRect/>
          </a:stretch>
        </p:blipFill>
        <p:spPr>
          <a:xfrm>
            <a:off x="4607488" y="1463040"/>
            <a:ext cx="1064174" cy="822960"/>
          </a:xfrm>
          <a:prstGeom prst="rect">
            <a:avLst/>
          </a:prstGeom>
        </p:spPr>
      </p:pic>
      <p:pic>
        <p:nvPicPr>
          <p:cNvPr id="13" name="Picture 12"/>
          <p:cNvPicPr>
            <a:picLocks noChangeAspect="1"/>
          </p:cNvPicPr>
          <p:nvPr/>
        </p:nvPicPr>
        <p:blipFill>
          <a:blip r:embed="rId11"/>
          <a:stretch>
            <a:fillRect/>
          </a:stretch>
        </p:blipFill>
        <p:spPr>
          <a:xfrm>
            <a:off x="5741993" y="1463040"/>
            <a:ext cx="1064174" cy="822960"/>
          </a:xfrm>
          <a:prstGeom prst="rect">
            <a:avLst/>
          </a:prstGeom>
        </p:spPr>
      </p:pic>
      <p:pic>
        <p:nvPicPr>
          <p:cNvPr id="14" name="Picture 13"/>
          <p:cNvPicPr>
            <a:picLocks noChangeAspect="1"/>
          </p:cNvPicPr>
          <p:nvPr/>
        </p:nvPicPr>
        <p:blipFill>
          <a:blip r:embed="rId12"/>
          <a:stretch>
            <a:fillRect/>
          </a:stretch>
        </p:blipFill>
        <p:spPr>
          <a:xfrm>
            <a:off x="6876498" y="1463040"/>
            <a:ext cx="1064174" cy="822960"/>
          </a:xfrm>
          <a:prstGeom prst="rect">
            <a:avLst/>
          </a:prstGeom>
        </p:spPr>
      </p:pic>
      <p:pic>
        <p:nvPicPr>
          <p:cNvPr id="15" name="Picture 14"/>
          <p:cNvPicPr>
            <a:picLocks noChangeAspect="1"/>
          </p:cNvPicPr>
          <p:nvPr/>
        </p:nvPicPr>
        <p:blipFill>
          <a:blip r:embed="rId13"/>
          <a:stretch>
            <a:fillRect/>
          </a:stretch>
        </p:blipFill>
        <p:spPr>
          <a:xfrm>
            <a:off x="69468" y="5334000"/>
            <a:ext cx="1064174" cy="822960"/>
          </a:xfrm>
          <a:prstGeom prst="rect">
            <a:avLst/>
          </a:prstGeom>
        </p:spPr>
      </p:pic>
      <p:pic>
        <p:nvPicPr>
          <p:cNvPr id="16" name="Picture 15"/>
          <p:cNvPicPr>
            <a:picLocks noChangeAspect="1"/>
          </p:cNvPicPr>
          <p:nvPr/>
        </p:nvPicPr>
        <p:blipFill>
          <a:blip r:embed="rId14"/>
          <a:stretch>
            <a:fillRect/>
          </a:stretch>
        </p:blipFill>
        <p:spPr>
          <a:xfrm>
            <a:off x="1203973" y="5334000"/>
            <a:ext cx="1064174" cy="822960"/>
          </a:xfrm>
          <a:prstGeom prst="rect">
            <a:avLst/>
          </a:prstGeom>
        </p:spPr>
      </p:pic>
      <p:pic>
        <p:nvPicPr>
          <p:cNvPr id="17" name="Picture 16"/>
          <p:cNvPicPr>
            <a:picLocks noChangeAspect="1"/>
          </p:cNvPicPr>
          <p:nvPr/>
        </p:nvPicPr>
        <p:blipFill>
          <a:blip r:embed="rId15"/>
          <a:stretch>
            <a:fillRect/>
          </a:stretch>
        </p:blipFill>
        <p:spPr>
          <a:xfrm>
            <a:off x="2338478" y="5334000"/>
            <a:ext cx="1064174" cy="822960"/>
          </a:xfrm>
          <a:prstGeom prst="rect">
            <a:avLst/>
          </a:prstGeom>
        </p:spPr>
      </p:pic>
      <p:pic>
        <p:nvPicPr>
          <p:cNvPr id="18" name="Picture 17"/>
          <p:cNvPicPr>
            <a:picLocks noChangeAspect="1"/>
          </p:cNvPicPr>
          <p:nvPr/>
        </p:nvPicPr>
        <p:blipFill>
          <a:blip r:embed="rId16"/>
          <a:stretch>
            <a:fillRect/>
          </a:stretch>
        </p:blipFill>
        <p:spPr>
          <a:xfrm>
            <a:off x="69468" y="4354912"/>
            <a:ext cx="1064174" cy="822960"/>
          </a:xfrm>
          <a:prstGeom prst="rect">
            <a:avLst/>
          </a:prstGeom>
        </p:spPr>
      </p:pic>
      <p:pic>
        <p:nvPicPr>
          <p:cNvPr id="19" name="Picture 18"/>
          <p:cNvPicPr>
            <a:picLocks noChangeAspect="1"/>
          </p:cNvPicPr>
          <p:nvPr/>
        </p:nvPicPr>
        <p:blipFill>
          <a:blip r:embed="rId17"/>
          <a:stretch>
            <a:fillRect/>
          </a:stretch>
        </p:blipFill>
        <p:spPr>
          <a:xfrm>
            <a:off x="1203973" y="4354912"/>
            <a:ext cx="1064174" cy="822960"/>
          </a:xfrm>
          <a:prstGeom prst="rect">
            <a:avLst/>
          </a:prstGeom>
        </p:spPr>
      </p:pic>
      <p:pic>
        <p:nvPicPr>
          <p:cNvPr id="20" name="Picture 19"/>
          <p:cNvPicPr>
            <a:picLocks noChangeAspect="1"/>
          </p:cNvPicPr>
          <p:nvPr/>
        </p:nvPicPr>
        <p:blipFill>
          <a:blip r:embed="rId18"/>
          <a:stretch>
            <a:fillRect/>
          </a:stretch>
        </p:blipFill>
        <p:spPr>
          <a:xfrm>
            <a:off x="2338478" y="4354912"/>
            <a:ext cx="1064174" cy="822960"/>
          </a:xfrm>
          <a:prstGeom prst="rect">
            <a:avLst/>
          </a:prstGeom>
        </p:spPr>
      </p:pic>
      <p:pic>
        <p:nvPicPr>
          <p:cNvPr id="21" name="Picture 20"/>
          <p:cNvPicPr>
            <a:picLocks noChangeAspect="1"/>
          </p:cNvPicPr>
          <p:nvPr/>
        </p:nvPicPr>
        <p:blipFill>
          <a:blip r:embed="rId19"/>
          <a:stretch>
            <a:fillRect/>
          </a:stretch>
        </p:blipFill>
        <p:spPr>
          <a:xfrm>
            <a:off x="3472983" y="4354912"/>
            <a:ext cx="1064174" cy="822960"/>
          </a:xfrm>
          <a:prstGeom prst="rect">
            <a:avLst/>
          </a:prstGeom>
        </p:spPr>
      </p:pic>
      <p:pic>
        <p:nvPicPr>
          <p:cNvPr id="22" name="Picture 21"/>
          <p:cNvPicPr>
            <a:picLocks noChangeAspect="1"/>
          </p:cNvPicPr>
          <p:nvPr/>
        </p:nvPicPr>
        <p:blipFill>
          <a:blip r:embed="rId20"/>
          <a:stretch>
            <a:fillRect/>
          </a:stretch>
        </p:blipFill>
        <p:spPr>
          <a:xfrm>
            <a:off x="4607488" y="4354912"/>
            <a:ext cx="1064174" cy="822960"/>
          </a:xfrm>
          <a:prstGeom prst="rect">
            <a:avLst/>
          </a:prstGeom>
        </p:spPr>
      </p:pic>
      <p:pic>
        <p:nvPicPr>
          <p:cNvPr id="23" name="Picture 22"/>
          <p:cNvPicPr>
            <a:picLocks noChangeAspect="1"/>
          </p:cNvPicPr>
          <p:nvPr/>
        </p:nvPicPr>
        <p:blipFill>
          <a:blip r:embed="rId21"/>
          <a:stretch>
            <a:fillRect/>
          </a:stretch>
        </p:blipFill>
        <p:spPr>
          <a:xfrm>
            <a:off x="69468" y="2422049"/>
            <a:ext cx="1064174" cy="822960"/>
          </a:xfrm>
          <a:prstGeom prst="rect">
            <a:avLst/>
          </a:prstGeom>
        </p:spPr>
      </p:pic>
      <p:pic>
        <p:nvPicPr>
          <p:cNvPr id="24" name="Picture 23"/>
          <p:cNvPicPr>
            <a:picLocks noChangeAspect="1"/>
          </p:cNvPicPr>
          <p:nvPr/>
        </p:nvPicPr>
        <p:blipFill>
          <a:blip r:embed="rId22"/>
          <a:stretch>
            <a:fillRect/>
          </a:stretch>
        </p:blipFill>
        <p:spPr>
          <a:xfrm>
            <a:off x="1203973" y="2422049"/>
            <a:ext cx="1064174" cy="822960"/>
          </a:xfrm>
          <a:prstGeom prst="rect">
            <a:avLst/>
          </a:prstGeom>
        </p:spPr>
      </p:pic>
      <p:pic>
        <p:nvPicPr>
          <p:cNvPr id="25" name="Picture 24"/>
          <p:cNvPicPr>
            <a:picLocks noChangeAspect="1"/>
          </p:cNvPicPr>
          <p:nvPr/>
        </p:nvPicPr>
        <p:blipFill>
          <a:blip r:embed="rId23"/>
          <a:stretch>
            <a:fillRect/>
          </a:stretch>
        </p:blipFill>
        <p:spPr>
          <a:xfrm>
            <a:off x="2338478" y="2422049"/>
            <a:ext cx="1064174" cy="822960"/>
          </a:xfrm>
          <a:prstGeom prst="rect">
            <a:avLst/>
          </a:prstGeom>
        </p:spPr>
      </p:pic>
      <p:pic>
        <p:nvPicPr>
          <p:cNvPr id="26" name="Picture 25"/>
          <p:cNvPicPr>
            <a:picLocks noChangeAspect="1"/>
          </p:cNvPicPr>
          <p:nvPr/>
        </p:nvPicPr>
        <p:blipFill>
          <a:blip r:embed="rId24"/>
          <a:stretch>
            <a:fillRect/>
          </a:stretch>
        </p:blipFill>
        <p:spPr>
          <a:xfrm>
            <a:off x="3472983" y="2422049"/>
            <a:ext cx="1064174" cy="822960"/>
          </a:xfrm>
          <a:prstGeom prst="rect">
            <a:avLst/>
          </a:prstGeom>
        </p:spPr>
      </p:pic>
      <p:pic>
        <p:nvPicPr>
          <p:cNvPr id="27" name="Picture 26"/>
          <p:cNvPicPr>
            <a:picLocks noChangeAspect="1"/>
          </p:cNvPicPr>
          <p:nvPr/>
        </p:nvPicPr>
        <p:blipFill>
          <a:blip r:embed="rId25"/>
          <a:stretch>
            <a:fillRect/>
          </a:stretch>
        </p:blipFill>
        <p:spPr>
          <a:xfrm>
            <a:off x="4607488" y="2422049"/>
            <a:ext cx="1064174" cy="822960"/>
          </a:xfrm>
          <a:prstGeom prst="rect">
            <a:avLst/>
          </a:prstGeom>
        </p:spPr>
      </p:pic>
      <p:pic>
        <p:nvPicPr>
          <p:cNvPr id="28" name="Picture 27"/>
          <p:cNvPicPr>
            <a:picLocks noChangeAspect="1"/>
          </p:cNvPicPr>
          <p:nvPr/>
        </p:nvPicPr>
        <p:blipFill>
          <a:blip r:embed="rId26"/>
          <a:stretch>
            <a:fillRect/>
          </a:stretch>
        </p:blipFill>
        <p:spPr>
          <a:xfrm>
            <a:off x="5741993" y="2422049"/>
            <a:ext cx="1064174" cy="822960"/>
          </a:xfrm>
          <a:prstGeom prst="rect">
            <a:avLst/>
          </a:prstGeom>
        </p:spPr>
      </p:pic>
      <p:pic>
        <p:nvPicPr>
          <p:cNvPr id="29" name="Picture 28"/>
          <p:cNvPicPr>
            <a:picLocks noChangeAspect="1"/>
          </p:cNvPicPr>
          <p:nvPr/>
        </p:nvPicPr>
        <p:blipFill>
          <a:blip r:embed="rId27"/>
          <a:stretch>
            <a:fillRect/>
          </a:stretch>
        </p:blipFill>
        <p:spPr>
          <a:xfrm>
            <a:off x="6876498" y="2422049"/>
            <a:ext cx="1064174" cy="822960"/>
          </a:xfrm>
          <a:prstGeom prst="rect">
            <a:avLst/>
          </a:prstGeom>
        </p:spPr>
      </p:pic>
      <p:pic>
        <p:nvPicPr>
          <p:cNvPr id="30" name="Picture 29"/>
          <p:cNvPicPr>
            <a:picLocks noChangeAspect="1"/>
          </p:cNvPicPr>
          <p:nvPr/>
        </p:nvPicPr>
        <p:blipFill>
          <a:blip r:embed="rId28"/>
          <a:stretch>
            <a:fillRect/>
          </a:stretch>
        </p:blipFill>
        <p:spPr>
          <a:xfrm>
            <a:off x="8011000" y="2422049"/>
            <a:ext cx="1064174" cy="822960"/>
          </a:xfrm>
          <a:prstGeom prst="rect">
            <a:avLst/>
          </a:prstGeom>
        </p:spPr>
      </p:pic>
      <p:sp>
        <p:nvSpPr>
          <p:cNvPr id="31" name="TextBox 30"/>
          <p:cNvSpPr txBox="1"/>
          <p:nvPr/>
        </p:nvSpPr>
        <p:spPr>
          <a:xfrm>
            <a:off x="259495" y="1587230"/>
            <a:ext cx="590226" cy="276999"/>
          </a:xfrm>
          <a:prstGeom prst="rect">
            <a:avLst/>
          </a:prstGeom>
          <a:noFill/>
        </p:spPr>
        <p:txBody>
          <a:bodyPr wrap="none" rtlCol="0">
            <a:spAutoFit/>
          </a:bodyPr>
          <a:lstStyle/>
          <a:p>
            <a:r>
              <a:rPr lang="en-US" sz="1200" dirty="0" smtClean="0"/>
              <a:t>SI=94</a:t>
            </a:r>
            <a:endParaRPr lang="en-US" sz="1200" dirty="0"/>
          </a:p>
        </p:txBody>
      </p:sp>
      <p:sp>
        <p:nvSpPr>
          <p:cNvPr id="32" name="TextBox 31"/>
          <p:cNvSpPr txBox="1"/>
          <p:nvPr/>
        </p:nvSpPr>
        <p:spPr>
          <a:xfrm>
            <a:off x="1367741" y="1587230"/>
            <a:ext cx="590226" cy="276999"/>
          </a:xfrm>
          <a:prstGeom prst="rect">
            <a:avLst/>
          </a:prstGeom>
          <a:noFill/>
        </p:spPr>
        <p:txBody>
          <a:bodyPr wrap="none" rtlCol="0">
            <a:spAutoFit/>
          </a:bodyPr>
          <a:lstStyle/>
          <a:p>
            <a:r>
              <a:rPr lang="en-US" sz="1200" dirty="0" smtClean="0"/>
              <a:t>SI=23</a:t>
            </a:r>
            <a:endParaRPr lang="en-US" sz="1200" dirty="0"/>
          </a:p>
        </p:txBody>
      </p:sp>
      <p:sp>
        <p:nvSpPr>
          <p:cNvPr id="33" name="TextBox 32"/>
          <p:cNvSpPr txBox="1"/>
          <p:nvPr/>
        </p:nvSpPr>
        <p:spPr>
          <a:xfrm>
            <a:off x="2475987" y="1587230"/>
            <a:ext cx="590226" cy="276999"/>
          </a:xfrm>
          <a:prstGeom prst="rect">
            <a:avLst/>
          </a:prstGeom>
          <a:noFill/>
        </p:spPr>
        <p:txBody>
          <a:bodyPr wrap="none" rtlCol="0">
            <a:spAutoFit/>
          </a:bodyPr>
          <a:lstStyle/>
          <a:p>
            <a:r>
              <a:rPr lang="en-US" sz="1200" dirty="0" smtClean="0"/>
              <a:t>SI=79</a:t>
            </a:r>
            <a:endParaRPr lang="en-US" sz="1200" dirty="0"/>
          </a:p>
        </p:txBody>
      </p:sp>
      <p:sp>
        <p:nvSpPr>
          <p:cNvPr id="34" name="TextBox 33"/>
          <p:cNvSpPr txBox="1"/>
          <p:nvPr/>
        </p:nvSpPr>
        <p:spPr>
          <a:xfrm>
            <a:off x="3590561" y="1587230"/>
            <a:ext cx="675185" cy="276999"/>
          </a:xfrm>
          <a:prstGeom prst="rect">
            <a:avLst/>
          </a:prstGeom>
          <a:noFill/>
        </p:spPr>
        <p:txBody>
          <a:bodyPr wrap="none" rtlCol="0">
            <a:spAutoFit/>
          </a:bodyPr>
          <a:lstStyle/>
          <a:p>
            <a:r>
              <a:rPr lang="en-US" sz="1200" dirty="0" smtClean="0"/>
              <a:t>SI=159</a:t>
            </a:r>
            <a:endParaRPr lang="en-US" sz="1200" dirty="0"/>
          </a:p>
        </p:txBody>
      </p:sp>
      <p:sp>
        <p:nvSpPr>
          <p:cNvPr id="35" name="TextBox 34"/>
          <p:cNvSpPr txBox="1"/>
          <p:nvPr/>
        </p:nvSpPr>
        <p:spPr>
          <a:xfrm>
            <a:off x="4783766" y="1587230"/>
            <a:ext cx="675185" cy="276999"/>
          </a:xfrm>
          <a:prstGeom prst="rect">
            <a:avLst/>
          </a:prstGeom>
          <a:noFill/>
        </p:spPr>
        <p:txBody>
          <a:bodyPr wrap="none" rtlCol="0">
            <a:spAutoFit/>
          </a:bodyPr>
          <a:lstStyle/>
          <a:p>
            <a:r>
              <a:rPr lang="en-US" sz="1200" dirty="0" smtClean="0"/>
              <a:t>SI=145</a:t>
            </a:r>
            <a:endParaRPr lang="en-US" sz="1200" dirty="0"/>
          </a:p>
        </p:txBody>
      </p:sp>
      <p:sp>
        <p:nvSpPr>
          <p:cNvPr id="36" name="TextBox 35"/>
          <p:cNvSpPr txBox="1"/>
          <p:nvPr/>
        </p:nvSpPr>
        <p:spPr>
          <a:xfrm>
            <a:off x="5976971" y="1587230"/>
            <a:ext cx="675185" cy="276999"/>
          </a:xfrm>
          <a:prstGeom prst="rect">
            <a:avLst/>
          </a:prstGeom>
          <a:noFill/>
        </p:spPr>
        <p:txBody>
          <a:bodyPr wrap="none" rtlCol="0">
            <a:spAutoFit/>
          </a:bodyPr>
          <a:lstStyle/>
          <a:p>
            <a:r>
              <a:rPr lang="en-US" sz="1200" dirty="0" smtClean="0"/>
              <a:t>SI=136</a:t>
            </a:r>
            <a:endParaRPr lang="en-US" sz="1200" dirty="0"/>
          </a:p>
        </p:txBody>
      </p:sp>
      <p:sp>
        <p:nvSpPr>
          <p:cNvPr id="37" name="TextBox 36"/>
          <p:cNvSpPr txBox="1"/>
          <p:nvPr/>
        </p:nvSpPr>
        <p:spPr>
          <a:xfrm>
            <a:off x="7170174" y="1587230"/>
            <a:ext cx="675185" cy="276999"/>
          </a:xfrm>
          <a:prstGeom prst="rect">
            <a:avLst/>
          </a:prstGeom>
          <a:noFill/>
        </p:spPr>
        <p:txBody>
          <a:bodyPr wrap="none" rtlCol="0">
            <a:spAutoFit/>
          </a:bodyPr>
          <a:lstStyle/>
          <a:p>
            <a:r>
              <a:rPr lang="en-US" sz="1200" dirty="0" smtClean="0"/>
              <a:t>SI=100</a:t>
            </a:r>
            <a:endParaRPr lang="en-US" sz="1200" dirty="0"/>
          </a:p>
        </p:txBody>
      </p:sp>
      <p:sp>
        <p:nvSpPr>
          <p:cNvPr id="38" name="TextBox 37"/>
          <p:cNvSpPr txBox="1"/>
          <p:nvPr/>
        </p:nvSpPr>
        <p:spPr>
          <a:xfrm>
            <a:off x="259495" y="2542122"/>
            <a:ext cx="675185" cy="276999"/>
          </a:xfrm>
          <a:prstGeom prst="rect">
            <a:avLst/>
          </a:prstGeom>
          <a:noFill/>
        </p:spPr>
        <p:txBody>
          <a:bodyPr wrap="none" rtlCol="0">
            <a:spAutoFit/>
          </a:bodyPr>
          <a:lstStyle/>
          <a:p>
            <a:r>
              <a:rPr lang="en-US" sz="1200" dirty="0" smtClean="0"/>
              <a:t>SI=316</a:t>
            </a:r>
            <a:endParaRPr lang="en-US" sz="1200" dirty="0"/>
          </a:p>
        </p:txBody>
      </p:sp>
      <p:sp>
        <p:nvSpPr>
          <p:cNvPr id="39" name="TextBox 38"/>
          <p:cNvSpPr txBox="1"/>
          <p:nvPr/>
        </p:nvSpPr>
        <p:spPr>
          <a:xfrm>
            <a:off x="1367741" y="2542122"/>
            <a:ext cx="590226" cy="276999"/>
          </a:xfrm>
          <a:prstGeom prst="rect">
            <a:avLst/>
          </a:prstGeom>
          <a:noFill/>
        </p:spPr>
        <p:txBody>
          <a:bodyPr wrap="none" rtlCol="0">
            <a:spAutoFit/>
          </a:bodyPr>
          <a:lstStyle/>
          <a:p>
            <a:r>
              <a:rPr lang="en-US" sz="1200" dirty="0" smtClean="0"/>
              <a:t>SI=66</a:t>
            </a:r>
            <a:endParaRPr lang="en-US" sz="1200" dirty="0"/>
          </a:p>
        </p:txBody>
      </p:sp>
      <p:sp>
        <p:nvSpPr>
          <p:cNvPr id="40" name="TextBox 39"/>
          <p:cNvSpPr txBox="1"/>
          <p:nvPr/>
        </p:nvSpPr>
        <p:spPr>
          <a:xfrm>
            <a:off x="2475987" y="2542122"/>
            <a:ext cx="590226" cy="276999"/>
          </a:xfrm>
          <a:prstGeom prst="rect">
            <a:avLst/>
          </a:prstGeom>
          <a:noFill/>
        </p:spPr>
        <p:txBody>
          <a:bodyPr wrap="none" rtlCol="0">
            <a:spAutoFit/>
          </a:bodyPr>
          <a:lstStyle/>
          <a:p>
            <a:r>
              <a:rPr lang="en-US" sz="1200" dirty="0" smtClean="0"/>
              <a:t>SI=43</a:t>
            </a:r>
            <a:endParaRPr lang="en-US" sz="1200" dirty="0"/>
          </a:p>
        </p:txBody>
      </p:sp>
      <p:sp>
        <p:nvSpPr>
          <p:cNvPr id="41" name="TextBox 40"/>
          <p:cNvSpPr txBox="1"/>
          <p:nvPr/>
        </p:nvSpPr>
        <p:spPr>
          <a:xfrm>
            <a:off x="3590561" y="2542122"/>
            <a:ext cx="675185" cy="276999"/>
          </a:xfrm>
          <a:prstGeom prst="rect">
            <a:avLst/>
          </a:prstGeom>
          <a:noFill/>
        </p:spPr>
        <p:txBody>
          <a:bodyPr wrap="none" rtlCol="0">
            <a:spAutoFit/>
          </a:bodyPr>
          <a:lstStyle/>
          <a:p>
            <a:r>
              <a:rPr lang="en-US" sz="1200" dirty="0" smtClean="0"/>
              <a:t>SI=104</a:t>
            </a:r>
            <a:endParaRPr lang="en-US" sz="1200" dirty="0"/>
          </a:p>
        </p:txBody>
      </p:sp>
      <p:sp>
        <p:nvSpPr>
          <p:cNvPr id="42" name="TextBox 41"/>
          <p:cNvSpPr txBox="1"/>
          <p:nvPr/>
        </p:nvSpPr>
        <p:spPr>
          <a:xfrm>
            <a:off x="4783766" y="2542122"/>
            <a:ext cx="590226" cy="276999"/>
          </a:xfrm>
          <a:prstGeom prst="rect">
            <a:avLst/>
          </a:prstGeom>
          <a:noFill/>
        </p:spPr>
        <p:txBody>
          <a:bodyPr wrap="none" rtlCol="0">
            <a:spAutoFit/>
          </a:bodyPr>
          <a:lstStyle/>
          <a:p>
            <a:r>
              <a:rPr lang="en-US" sz="1200" dirty="0" smtClean="0"/>
              <a:t>SI=51</a:t>
            </a:r>
            <a:endParaRPr lang="en-US" sz="1200" dirty="0"/>
          </a:p>
        </p:txBody>
      </p:sp>
      <p:sp>
        <p:nvSpPr>
          <p:cNvPr id="43" name="TextBox 42"/>
          <p:cNvSpPr txBox="1"/>
          <p:nvPr/>
        </p:nvSpPr>
        <p:spPr>
          <a:xfrm>
            <a:off x="5976971" y="2542122"/>
            <a:ext cx="590226" cy="276999"/>
          </a:xfrm>
          <a:prstGeom prst="rect">
            <a:avLst/>
          </a:prstGeom>
          <a:noFill/>
        </p:spPr>
        <p:txBody>
          <a:bodyPr wrap="none" rtlCol="0">
            <a:spAutoFit/>
          </a:bodyPr>
          <a:lstStyle/>
          <a:p>
            <a:r>
              <a:rPr lang="en-US" sz="1200" dirty="0" smtClean="0"/>
              <a:t>SI=69</a:t>
            </a:r>
            <a:endParaRPr lang="en-US" sz="1200" dirty="0"/>
          </a:p>
        </p:txBody>
      </p:sp>
      <p:sp>
        <p:nvSpPr>
          <p:cNvPr id="44" name="TextBox 43"/>
          <p:cNvSpPr txBox="1"/>
          <p:nvPr/>
        </p:nvSpPr>
        <p:spPr>
          <a:xfrm>
            <a:off x="7170174" y="2542122"/>
            <a:ext cx="590226" cy="276999"/>
          </a:xfrm>
          <a:prstGeom prst="rect">
            <a:avLst/>
          </a:prstGeom>
          <a:noFill/>
        </p:spPr>
        <p:txBody>
          <a:bodyPr wrap="none" rtlCol="0">
            <a:spAutoFit/>
          </a:bodyPr>
          <a:lstStyle/>
          <a:p>
            <a:r>
              <a:rPr lang="en-US" sz="1200" dirty="0" smtClean="0"/>
              <a:t>SI=75</a:t>
            </a:r>
            <a:endParaRPr lang="en-US" sz="1200" dirty="0"/>
          </a:p>
        </p:txBody>
      </p:sp>
      <p:sp>
        <p:nvSpPr>
          <p:cNvPr id="45" name="TextBox 44"/>
          <p:cNvSpPr txBox="1"/>
          <p:nvPr/>
        </p:nvSpPr>
        <p:spPr>
          <a:xfrm>
            <a:off x="8322861" y="2523086"/>
            <a:ext cx="590226" cy="276999"/>
          </a:xfrm>
          <a:prstGeom prst="rect">
            <a:avLst/>
          </a:prstGeom>
          <a:noFill/>
        </p:spPr>
        <p:txBody>
          <a:bodyPr wrap="none" rtlCol="0">
            <a:spAutoFit/>
          </a:bodyPr>
          <a:lstStyle/>
          <a:p>
            <a:r>
              <a:rPr lang="en-US" sz="1200" dirty="0" smtClean="0"/>
              <a:t>SI=75</a:t>
            </a:r>
            <a:endParaRPr lang="en-US" sz="1200" dirty="0"/>
          </a:p>
        </p:txBody>
      </p:sp>
      <p:sp>
        <p:nvSpPr>
          <p:cNvPr id="46" name="TextBox 45"/>
          <p:cNvSpPr txBox="1"/>
          <p:nvPr/>
        </p:nvSpPr>
        <p:spPr>
          <a:xfrm>
            <a:off x="259495" y="3505200"/>
            <a:ext cx="675185" cy="276999"/>
          </a:xfrm>
          <a:prstGeom prst="rect">
            <a:avLst/>
          </a:prstGeom>
          <a:noFill/>
        </p:spPr>
        <p:txBody>
          <a:bodyPr wrap="none" rtlCol="0">
            <a:spAutoFit/>
          </a:bodyPr>
          <a:lstStyle/>
          <a:p>
            <a:r>
              <a:rPr lang="en-US" sz="1200" dirty="0" smtClean="0"/>
              <a:t>SI=168</a:t>
            </a:r>
            <a:endParaRPr lang="en-US" sz="1200" dirty="0"/>
          </a:p>
        </p:txBody>
      </p:sp>
      <p:sp>
        <p:nvSpPr>
          <p:cNvPr id="47" name="TextBox 46"/>
          <p:cNvSpPr txBox="1"/>
          <p:nvPr/>
        </p:nvSpPr>
        <p:spPr>
          <a:xfrm>
            <a:off x="1367741" y="3505200"/>
            <a:ext cx="675185" cy="276999"/>
          </a:xfrm>
          <a:prstGeom prst="rect">
            <a:avLst/>
          </a:prstGeom>
          <a:noFill/>
        </p:spPr>
        <p:txBody>
          <a:bodyPr wrap="none" rtlCol="0">
            <a:spAutoFit/>
          </a:bodyPr>
          <a:lstStyle/>
          <a:p>
            <a:r>
              <a:rPr lang="en-US" sz="1200" dirty="0" smtClean="0"/>
              <a:t>SI=138</a:t>
            </a:r>
            <a:endParaRPr lang="en-US" sz="1200" dirty="0"/>
          </a:p>
        </p:txBody>
      </p:sp>
      <p:sp>
        <p:nvSpPr>
          <p:cNvPr id="48" name="TextBox 47"/>
          <p:cNvSpPr txBox="1"/>
          <p:nvPr/>
        </p:nvSpPr>
        <p:spPr>
          <a:xfrm>
            <a:off x="2475987" y="3505200"/>
            <a:ext cx="675185" cy="276999"/>
          </a:xfrm>
          <a:prstGeom prst="rect">
            <a:avLst/>
          </a:prstGeom>
          <a:noFill/>
        </p:spPr>
        <p:txBody>
          <a:bodyPr wrap="none" rtlCol="0">
            <a:spAutoFit/>
          </a:bodyPr>
          <a:lstStyle/>
          <a:p>
            <a:r>
              <a:rPr lang="en-US" sz="1200" dirty="0" smtClean="0"/>
              <a:t>SI=189</a:t>
            </a:r>
            <a:endParaRPr lang="en-US" sz="1200" dirty="0"/>
          </a:p>
        </p:txBody>
      </p:sp>
      <p:sp>
        <p:nvSpPr>
          <p:cNvPr id="49" name="TextBox 48"/>
          <p:cNvSpPr txBox="1"/>
          <p:nvPr/>
        </p:nvSpPr>
        <p:spPr>
          <a:xfrm>
            <a:off x="3584233" y="3505200"/>
            <a:ext cx="675185" cy="276999"/>
          </a:xfrm>
          <a:prstGeom prst="rect">
            <a:avLst/>
          </a:prstGeom>
          <a:noFill/>
        </p:spPr>
        <p:txBody>
          <a:bodyPr wrap="none" rtlCol="0">
            <a:spAutoFit/>
          </a:bodyPr>
          <a:lstStyle/>
          <a:p>
            <a:r>
              <a:rPr lang="en-US" sz="1200" dirty="0" smtClean="0"/>
              <a:t>SI=124</a:t>
            </a:r>
            <a:endParaRPr lang="en-US" sz="1200" dirty="0"/>
          </a:p>
        </p:txBody>
      </p:sp>
      <p:sp>
        <p:nvSpPr>
          <p:cNvPr id="50" name="TextBox 49"/>
          <p:cNvSpPr txBox="1"/>
          <p:nvPr/>
        </p:nvSpPr>
        <p:spPr>
          <a:xfrm>
            <a:off x="259495" y="4495800"/>
            <a:ext cx="675185" cy="276999"/>
          </a:xfrm>
          <a:prstGeom prst="rect">
            <a:avLst/>
          </a:prstGeom>
          <a:noFill/>
        </p:spPr>
        <p:txBody>
          <a:bodyPr wrap="none" rtlCol="0">
            <a:spAutoFit/>
          </a:bodyPr>
          <a:lstStyle/>
          <a:p>
            <a:r>
              <a:rPr lang="en-US" sz="1200" dirty="0" smtClean="0"/>
              <a:t>SI=183</a:t>
            </a:r>
            <a:endParaRPr lang="en-US" sz="1200" dirty="0"/>
          </a:p>
        </p:txBody>
      </p:sp>
      <p:sp>
        <p:nvSpPr>
          <p:cNvPr id="51" name="TextBox 50"/>
          <p:cNvSpPr txBox="1"/>
          <p:nvPr/>
        </p:nvSpPr>
        <p:spPr>
          <a:xfrm>
            <a:off x="1367741" y="4495800"/>
            <a:ext cx="675185" cy="276999"/>
          </a:xfrm>
          <a:prstGeom prst="rect">
            <a:avLst/>
          </a:prstGeom>
          <a:noFill/>
        </p:spPr>
        <p:txBody>
          <a:bodyPr wrap="none" rtlCol="0">
            <a:spAutoFit/>
          </a:bodyPr>
          <a:lstStyle/>
          <a:p>
            <a:r>
              <a:rPr lang="en-US" sz="1200" dirty="0" smtClean="0"/>
              <a:t>SI=195</a:t>
            </a:r>
            <a:endParaRPr lang="en-US" sz="1200" dirty="0"/>
          </a:p>
        </p:txBody>
      </p:sp>
      <p:sp>
        <p:nvSpPr>
          <p:cNvPr id="52" name="TextBox 51"/>
          <p:cNvSpPr txBox="1"/>
          <p:nvPr/>
        </p:nvSpPr>
        <p:spPr>
          <a:xfrm>
            <a:off x="2475987" y="4495800"/>
            <a:ext cx="675185" cy="276999"/>
          </a:xfrm>
          <a:prstGeom prst="rect">
            <a:avLst/>
          </a:prstGeom>
          <a:noFill/>
        </p:spPr>
        <p:txBody>
          <a:bodyPr wrap="none" rtlCol="0">
            <a:spAutoFit/>
          </a:bodyPr>
          <a:lstStyle/>
          <a:p>
            <a:r>
              <a:rPr lang="en-US" sz="1200" dirty="0" smtClean="0"/>
              <a:t>SI=255</a:t>
            </a:r>
            <a:endParaRPr lang="en-US" sz="1200" dirty="0"/>
          </a:p>
        </p:txBody>
      </p:sp>
      <p:sp>
        <p:nvSpPr>
          <p:cNvPr id="53" name="TextBox 52"/>
          <p:cNvSpPr txBox="1"/>
          <p:nvPr/>
        </p:nvSpPr>
        <p:spPr>
          <a:xfrm>
            <a:off x="3587441" y="4495800"/>
            <a:ext cx="675185" cy="276999"/>
          </a:xfrm>
          <a:prstGeom prst="rect">
            <a:avLst/>
          </a:prstGeom>
          <a:noFill/>
        </p:spPr>
        <p:txBody>
          <a:bodyPr wrap="none" rtlCol="0">
            <a:spAutoFit/>
          </a:bodyPr>
          <a:lstStyle/>
          <a:p>
            <a:r>
              <a:rPr lang="en-US" sz="1200" dirty="0" smtClean="0"/>
              <a:t>SI=243</a:t>
            </a:r>
            <a:endParaRPr lang="en-US" sz="1200" dirty="0"/>
          </a:p>
        </p:txBody>
      </p:sp>
      <p:sp>
        <p:nvSpPr>
          <p:cNvPr id="54" name="TextBox 53"/>
          <p:cNvSpPr txBox="1"/>
          <p:nvPr/>
        </p:nvSpPr>
        <p:spPr>
          <a:xfrm>
            <a:off x="4780646" y="4495800"/>
            <a:ext cx="675185" cy="276999"/>
          </a:xfrm>
          <a:prstGeom prst="rect">
            <a:avLst/>
          </a:prstGeom>
          <a:noFill/>
        </p:spPr>
        <p:txBody>
          <a:bodyPr wrap="none" rtlCol="0">
            <a:spAutoFit/>
          </a:bodyPr>
          <a:lstStyle/>
          <a:p>
            <a:r>
              <a:rPr lang="en-US" sz="1200" dirty="0" smtClean="0"/>
              <a:t>SI=178</a:t>
            </a:r>
            <a:endParaRPr lang="en-US" sz="1200" dirty="0"/>
          </a:p>
        </p:txBody>
      </p:sp>
      <p:sp>
        <p:nvSpPr>
          <p:cNvPr id="55" name="TextBox 54"/>
          <p:cNvSpPr txBox="1"/>
          <p:nvPr/>
        </p:nvSpPr>
        <p:spPr>
          <a:xfrm>
            <a:off x="259495" y="5486400"/>
            <a:ext cx="590226" cy="276999"/>
          </a:xfrm>
          <a:prstGeom prst="rect">
            <a:avLst/>
          </a:prstGeom>
          <a:noFill/>
        </p:spPr>
        <p:txBody>
          <a:bodyPr wrap="none" rtlCol="0">
            <a:spAutoFit/>
          </a:bodyPr>
          <a:lstStyle/>
          <a:p>
            <a:r>
              <a:rPr lang="en-US" sz="1200" dirty="0" smtClean="0"/>
              <a:t>SI=79</a:t>
            </a:r>
            <a:endParaRPr lang="en-US" sz="1200" dirty="0"/>
          </a:p>
        </p:txBody>
      </p:sp>
      <p:sp>
        <p:nvSpPr>
          <p:cNvPr id="56" name="TextBox 55"/>
          <p:cNvSpPr txBox="1"/>
          <p:nvPr/>
        </p:nvSpPr>
        <p:spPr>
          <a:xfrm>
            <a:off x="1367741" y="5486400"/>
            <a:ext cx="675185" cy="276999"/>
          </a:xfrm>
          <a:prstGeom prst="rect">
            <a:avLst/>
          </a:prstGeom>
          <a:noFill/>
        </p:spPr>
        <p:txBody>
          <a:bodyPr wrap="none" rtlCol="0">
            <a:spAutoFit/>
          </a:bodyPr>
          <a:lstStyle/>
          <a:p>
            <a:r>
              <a:rPr lang="en-US" sz="1200" dirty="0" smtClean="0"/>
              <a:t>SI=104</a:t>
            </a:r>
            <a:endParaRPr lang="en-US" sz="1200" dirty="0"/>
          </a:p>
        </p:txBody>
      </p:sp>
      <p:sp>
        <p:nvSpPr>
          <p:cNvPr id="57" name="TextBox 56"/>
          <p:cNvSpPr txBox="1"/>
          <p:nvPr/>
        </p:nvSpPr>
        <p:spPr>
          <a:xfrm>
            <a:off x="2475987" y="5486400"/>
            <a:ext cx="590226" cy="276999"/>
          </a:xfrm>
          <a:prstGeom prst="rect">
            <a:avLst/>
          </a:prstGeom>
          <a:noFill/>
        </p:spPr>
        <p:txBody>
          <a:bodyPr wrap="none" rtlCol="0">
            <a:spAutoFit/>
          </a:bodyPr>
          <a:lstStyle/>
          <a:p>
            <a:r>
              <a:rPr lang="en-US" sz="1200" dirty="0" smtClean="0"/>
              <a:t>SI=44</a:t>
            </a:r>
            <a:endParaRPr lang="en-US" sz="1200" dirty="0"/>
          </a:p>
        </p:txBody>
      </p:sp>
      <p:sp>
        <p:nvSpPr>
          <p:cNvPr id="58" name="TextBox 57"/>
          <p:cNvSpPr txBox="1"/>
          <p:nvPr/>
        </p:nvSpPr>
        <p:spPr>
          <a:xfrm>
            <a:off x="7447936" y="10291"/>
            <a:ext cx="1537600" cy="246221"/>
          </a:xfrm>
          <a:prstGeom prst="rect">
            <a:avLst/>
          </a:prstGeom>
          <a:noFill/>
        </p:spPr>
        <p:txBody>
          <a:bodyPr wrap="none" rtlCol="0">
            <a:spAutoFit/>
          </a:bodyPr>
          <a:lstStyle/>
          <a:p>
            <a:r>
              <a:rPr lang="en-US" sz="1000" dirty="0" smtClean="0"/>
              <a:t>COMPANY CONFIDENTIAL</a:t>
            </a:r>
            <a:endParaRPr lang="en-US" sz="1000" dirty="0"/>
          </a:p>
        </p:txBody>
      </p:sp>
    </p:spTree>
    <p:extLst>
      <p:ext uri="{BB962C8B-B14F-4D97-AF65-F5344CB8AC3E}">
        <p14:creationId xmlns:p14="http://schemas.microsoft.com/office/powerpoint/2010/main" val="218506349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46888"/>
            <a:ext cx="7010400" cy="571647"/>
          </a:xfrm>
        </p:spPr>
        <p:txBody>
          <a:bodyPr>
            <a:normAutofit fontScale="90000"/>
          </a:bodyPr>
          <a:lstStyle/>
          <a:p>
            <a:r>
              <a:rPr lang="en-US" dirty="0" smtClean="0"/>
              <a:t>Redefining bright dyes</a:t>
            </a:r>
            <a:endParaRPr lang="en-US" dirty="0"/>
          </a:p>
        </p:txBody>
      </p:sp>
      <p:sp>
        <p:nvSpPr>
          <p:cNvPr id="4" name="TextBox 3"/>
          <p:cNvSpPr txBox="1"/>
          <p:nvPr/>
        </p:nvSpPr>
        <p:spPr>
          <a:xfrm flipH="1">
            <a:off x="7467600" y="5801342"/>
            <a:ext cx="1524000" cy="218458"/>
          </a:xfrm>
          <a:prstGeom prst="rect">
            <a:avLst/>
          </a:prstGeom>
          <a:solidFill>
            <a:srgbClr val="FBCFAD"/>
          </a:solidFill>
        </p:spPr>
        <p:txBody>
          <a:bodyPr wrap="square" rtlCol="0" anchor="ctr">
            <a:spAutoFit/>
          </a:bodyPr>
          <a:lstStyle/>
          <a:p>
            <a:pPr algn="ctr">
              <a:lnSpc>
                <a:spcPct val="70000"/>
              </a:lnSpc>
            </a:pPr>
            <a:r>
              <a:rPr lang="en-US" sz="1100" b="1" dirty="0" smtClean="0">
                <a:solidFill>
                  <a:prstClr val="black"/>
                </a:solidFill>
              </a:rPr>
              <a:t>Dim</a:t>
            </a:r>
            <a:endParaRPr lang="en-US" sz="1100" b="1" dirty="0">
              <a:solidFill>
                <a:prstClr val="black"/>
              </a:solidFill>
            </a:endParaRPr>
          </a:p>
        </p:txBody>
      </p:sp>
      <p:sp>
        <p:nvSpPr>
          <p:cNvPr id="5" name="TextBox 4"/>
          <p:cNvSpPr txBox="1"/>
          <p:nvPr/>
        </p:nvSpPr>
        <p:spPr>
          <a:xfrm flipH="1">
            <a:off x="3276600" y="5801342"/>
            <a:ext cx="1524000" cy="218458"/>
          </a:xfrm>
          <a:prstGeom prst="rect">
            <a:avLst/>
          </a:prstGeom>
          <a:solidFill>
            <a:srgbClr val="F37F40"/>
          </a:solidFill>
        </p:spPr>
        <p:txBody>
          <a:bodyPr wrap="square" rtlCol="0" anchor="ctr">
            <a:spAutoFit/>
          </a:bodyPr>
          <a:lstStyle/>
          <a:p>
            <a:pPr algn="ctr">
              <a:lnSpc>
                <a:spcPct val="70000"/>
              </a:lnSpc>
            </a:pPr>
            <a:r>
              <a:rPr lang="en-US" sz="1100" b="1" dirty="0" smtClean="0">
                <a:solidFill>
                  <a:prstClr val="black"/>
                </a:solidFill>
              </a:rPr>
              <a:t>Bright</a:t>
            </a:r>
            <a:endParaRPr lang="en-US" sz="1100" b="1" dirty="0">
              <a:solidFill>
                <a:prstClr val="black"/>
              </a:solidFill>
            </a:endParaRPr>
          </a:p>
        </p:txBody>
      </p:sp>
      <p:sp>
        <p:nvSpPr>
          <p:cNvPr id="6" name="TextBox 5"/>
          <p:cNvSpPr txBox="1"/>
          <p:nvPr/>
        </p:nvSpPr>
        <p:spPr>
          <a:xfrm flipH="1">
            <a:off x="838200" y="5801342"/>
            <a:ext cx="1524000" cy="218458"/>
          </a:xfrm>
          <a:prstGeom prst="rect">
            <a:avLst/>
          </a:prstGeom>
          <a:solidFill>
            <a:srgbClr val="EE5E1A"/>
          </a:solidFill>
        </p:spPr>
        <p:txBody>
          <a:bodyPr wrap="square" rtlCol="0" anchor="ctr">
            <a:spAutoFit/>
          </a:bodyPr>
          <a:lstStyle/>
          <a:p>
            <a:pPr algn="ctr">
              <a:lnSpc>
                <a:spcPct val="70000"/>
              </a:lnSpc>
            </a:pPr>
            <a:r>
              <a:rPr lang="en-US" sz="1100" b="1" dirty="0" smtClean="0">
                <a:solidFill>
                  <a:prstClr val="black"/>
                </a:solidFill>
              </a:rPr>
              <a:t>Very Bright</a:t>
            </a:r>
            <a:endParaRPr lang="en-US" sz="1100" b="1" dirty="0">
              <a:solidFill>
                <a:prstClr val="black"/>
              </a:solidFill>
            </a:endParaRPr>
          </a:p>
        </p:txBody>
      </p:sp>
      <p:sp>
        <p:nvSpPr>
          <p:cNvPr id="7" name="TextBox 6"/>
          <p:cNvSpPr txBox="1"/>
          <p:nvPr/>
        </p:nvSpPr>
        <p:spPr>
          <a:xfrm flipH="1">
            <a:off x="5562600" y="5801342"/>
            <a:ext cx="1524000" cy="218458"/>
          </a:xfrm>
          <a:prstGeom prst="rect">
            <a:avLst/>
          </a:prstGeom>
          <a:solidFill>
            <a:srgbClr val="F7A671"/>
          </a:solidFill>
        </p:spPr>
        <p:txBody>
          <a:bodyPr wrap="square" rtlCol="0" anchor="ctr">
            <a:spAutoFit/>
          </a:bodyPr>
          <a:lstStyle/>
          <a:p>
            <a:pPr algn="ctr">
              <a:lnSpc>
                <a:spcPct val="70000"/>
              </a:lnSpc>
            </a:pPr>
            <a:r>
              <a:rPr lang="en-US" sz="1100" b="1" dirty="0" smtClean="0">
                <a:solidFill>
                  <a:prstClr val="black"/>
                </a:solidFill>
              </a:rPr>
              <a:t>Moderate</a:t>
            </a:r>
            <a:endParaRPr lang="en-US" sz="1100" b="1" dirty="0">
              <a:solidFill>
                <a:prstClr val="black"/>
              </a:solidFill>
            </a:endParaRPr>
          </a:p>
        </p:txBody>
      </p:sp>
      <p:sp>
        <p:nvSpPr>
          <p:cNvPr id="8" name="Oval 7"/>
          <p:cNvSpPr/>
          <p:nvPr/>
        </p:nvSpPr>
        <p:spPr>
          <a:xfrm>
            <a:off x="867710" y="5344008"/>
            <a:ext cx="228600" cy="2081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447936" y="10291"/>
            <a:ext cx="1537600" cy="246221"/>
          </a:xfrm>
          <a:prstGeom prst="rect">
            <a:avLst/>
          </a:prstGeom>
          <a:noFill/>
        </p:spPr>
        <p:txBody>
          <a:bodyPr wrap="none" rtlCol="0">
            <a:spAutoFit/>
          </a:bodyPr>
          <a:lstStyle/>
          <a:p>
            <a:r>
              <a:rPr lang="en-US" sz="1000" dirty="0" smtClean="0"/>
              <a:t>COMPANY CONFIDENTIAL</a:t>
            </a:r>
            <a:endParaRPr lang="en-US" sz="1000" dirty="0"/>
          </a:p>
        </p:txBody>
      </p:sp>
      <p:graphicFrame>
        <p:nvGraphicFramePr>
          <p:cNvPr id="13" name="Chart 12"/>
          <p:cNvGraphicFramePr>
            <a:graphicFrameLocks/>
          </p:cNvGraphicFramePr>
          <p:nvPr>
            <p:extLst/>
          </p:nvPr>
        </p:nvGraphicFramePr>
        <p:xfrm>
          <a:off x="121920" y="975360"/>
          <a:ext cx="8869680" cy="48259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372045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Acquire </a:t>
            </a:r>
            <a:r>
              <a:rPr lang="en-US" dirty="0"/>
              <a:t>biologically stained samples at Operational Voltages</a:t>
            </a:r>
          </a:p>
          <a:p>
            <a:pPr lvl="1">
              <a:lnSpc>
                <a:spcPct val="150000"/>
              </a:lnSpc>
            </a:pPr>
            <a:r>
              <a:rPr lang="en-US" dirty="0"/>
              <a:t>Power up instrument</a:t>
            </a:r>
          </a:p>
          <a:p>
            <a:pPr lvl="1">
              <a:lnSpc>
                <a:spcPct val="150000"/>
              </a:lnSpc>
            </a:pPr>
            <a:r>
              <a:rPr lang="en-US" dirty="0"/>
              <a:t>Stain samples</a:t>
            </a:r>
          </a:p>
          <a:p>
            <a:pPr lvl="1">
              <a:lnSpc>
                <a:spcPct val="150000"/>
              </a:lnSpc>
            </a:pPr>
            <a:r>
              <a:rPr lang="en-US" dirty="0"/>
              <a:t>Set up experiment</a:t>
            </a:r>
          </a:p>
          <a:p>
            <a:pPr lvl="1">
              <a:lnSpc>
                <a:spcPct val="150000"/>
              </a:lnSpc>
            </a:pPr>
            <a:r>
              <a:rPr lang="en-US" dirty="0"/>
              <a:t>Acquire all samples</a:t>
            </a:r>
          </a:p>
          <a:p>
            <a:pPr lvl="1">
              <a:lnSpc>
                <a:spcPct val="150000"/>
              </a:lnSpc>
            </a:pPr>
            <a:r>
              <a:rPr lang="en-US" dirty="0"/>
              <a:t>Quick analysis for verification of panel staining</a:t>
            </a:r>
          </a:p>
          <a:p>
            <a:pPr lvl="1">
              <a:lnSpc>
                <a:spcPct val="150000"/>
              </a:lnSpc>
            </a:pPr>
            <a:r>
              <a:rPr lang="en-US" dirty="0"/>
              <a:t>Review analysis of previously acquired sample</a:t>
            </a:r>
          </a:p>
          <a:p>
            <a:pPr lvl="1"/>
            <a:endParaRPr lang="en-US" dirty="0"/>
          </a:p>
          <a:p>
            <a:r>
              <a:rPr lang="en-US" dirty="0"/>
              <a:t>Supporting Documents</a:t>
            </a:r>
          </a:p>
          <a:p>
            <a:pPr lvl="1">
              <a:lnSpc>
                <a:spcPct val="150000"/>
              </a:lnSpc>
            </a:pPr>
            <a:r>
              <a:rPr lang="en-US" i="1" dirty="0"/>
              <a:t>20+C Staining and Acquisition Protocol</a:t>
            </a:r>
          </a:p>
          <a:p>
            <a:pPr lvl="1">
              <a:lnSpc>
                <a:spcPct val="150000"/>
              </a:lnSpc>
            </a:pPr>
            <a:r>
              <a:rPr lang="en-US" i="1" dirty="0"/>
              <a:t>Panel Staining </a:t>
            </a:r>
            <a:r>
              <a:rPr lang="en-US" i="1" dirty="0" smtClean="0"/>
              <a:t>Document</a:t>
            </a:r>
            <a:endParaRPr lang="en-US" i="1" dirty="0"/>
          </a:p>
        </p:txBody>
      </p:sp>
      <p:sp>
        <p:nvSpPr>
          <p:cNvPr id="2" name="Title 1"/>
          <p:cNvSpPr>
            <a:spLocks noGrp="1"/>
          </p:cNvSpPr>
          <p:nvPr>
            <p:ph type="title"/>
          </p:nvPr>
        </p:nvSpPr>
        <p:spPr>
          <a:xfrm>
            <a:off x="1752600" y="246888"/>
            <a:ext cx="6934200" cy="1088136"/>
          </a:xfrm>
        </p:spPr>
        <p:txBody>
          <a:bodyPr>
            <a:normAutofit fontScale="90000"/>
          </a:bodyPr>
          <a:lstStyle/>
          <a:p>
            <a:r>
              <a:rPr lang="en-US" dirty="0" smtClean="0"/>
              <a:t>20</a:t>
            </a:r>
            <a:r>
              <a:rPr lang="en-US" dirty="0"/>
              <a:t>+ Color </a:t>
            </a:r>
            <a:r>
              <a:rPr lang="en-US" dirty="0" smtClean="0"/>
              <a:t>broad </a:t>
            </a:r>
            <a:r>
              <a:rPr lang="en-US" dirty="0" err="1" smtClean="0"/>
              <a:t>immunophenotyping</a:t>
            </a:r>
            <a:r>
              <a:rPr lang="en-US" dirty="0" smtClean="0"/>
              <a:t> panel</a:t>
            </a:r>
            <a:endParaRPr lang="en-US" dirty="0"/>
          </a:p>
        </p:txBody>
      </p:sp>
      <p:sp>
        <p:nvSpPr>
          <p:cNvPr id="4" name="TextBox 3"/>
          <p:cNvSpPr txBox="1"/>
          <p:nvPr/>
        </p:nvSpPr>
        <p:spPr>
          <a:xfrm>
            <a:off x="7447936" y="10291"/>
            <a:ext cx="1537600" cy="246221"/>
          </a:xfrm>
          <a:prstGeom prst="rect">
            <a:avLst/>
          </a:prstGeom>
          <a:noFill/>
        </p:spPr>
        <p:txBody>
          <a:bodyPr wrap="none" rtlCol="0">
            <a:spAutoFit/>
          </a:bodyPr>
          <a:lstStyle/>
          <a:p>
            <a:r>
              <a:rPr lang="en-US" sz="1000" dirty="0" smtClean="0"/>
              <a:t>COMPANY CONFIDENTIAL</a:t>
            </a:r>
            <a:endParaRPr lang="en-US" sz="1000" dirty="0"/>
          </a:p>
        </p:txBody>
      </p:sp>
    </p:spTree>
    <p:extLst>
      <p:ext uri="{BB962C8B-B14F-4D97-AF65-F5344CB8AC3E}">
        <p14:creationId xmlns:p14="http://schemas.microsoft.com/office/powerpoint/2010/main" val="384435972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92024" y="6281928"/>
            <a:ext cx="7708392" cy="484632"/>
          </a:xfrm>
          <a:prstGeom prst="rect">
            <a:avLst/>
          </a:prstGeom>
          <a:solidFill>
            <a:schemeClr val="bg1"/>
          </a:solidFill>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600" dirty="0" smtClean="0">
              <a:solidFill>
                <a:schemeClr val="lt1"/>
              </a:solidFill>
            </a:endParaRPr>
          </a:p>
        </p:txBody>
      </p:sp>
      <p:sp>
        <p:nvSpPr>
          <p:cNvPr id="2" name="Title 1"/>
          <p:cNvSpPr>
            <a:spLocks noGrp="1"/>
          </p:cNvSpPr>
          <p:nvPr>
            <p:ph type="title"/>
          </p:nvPr>
        </p:nvSpPr>
        <p:spPr>
          <a:xfrm>
            <a:off x="1523999" y="317090"/>
            <a:ext cx="7494639" cy="571647"/>
          </a:xfrm>
        </p:spPr>
        <p:txBody>
          <a:bodyPr>
            <a:normAutofit fontScale="90000"/>
          </a:bodyPr>
          <a:lstStyle/>
          <a:p>
            <a:pPr>
              <a:tabLst>
                <a:tab pos="287338" algn="l"/>
              </a:tabLst>
            </a:pPr>
            <a:r>
              <a:rPr lang="en-US" sz="3200" dirty="0" smtClean="0"/>
              <a:t>Biological panel</a:t>
            </a:r>
            <a:endParaRPr lang="en-US" sz="3200" dirty="0"/>
          </a:p>
        </p:txBody>
      </p:sp>
      <p:sp>
        <p:nvSpPr>
          <p:cNvPr id="3" name="Content Placeholder 4"/>
          <p:cNvSpPr txBox="1">
            <a:spLocks/>
          </p:cNvSpPr>
          <p:nvPr/>
        </p:nvSpPr>
        <p:spPr>
          <a:xfrm>
            <a:off x="75397" y="1143000"/>
            <a:ext cx="2750558" cy="5486400"/>
          </a:xfrm>
          <a:prstGeom prst="rect">
            <a:avLst/>
          </a:prstGeom>
        </p:spPr>
        <p:txBody>
          <a:bodyPr>
            <a:noAutofit/>
          </a:bodyPr>
          <a:lstStyle>
            <a:lvl1pPr marL="342900" indent="-342900" algn="l" rtl="0" eaLnBrk="0" fontAlgn="base" hangingPunct="0">
              <a:spcBef>
                <a:spcPct val="55000"/>
              </a:spcBef>
              <a:spcAft>
                <a:spcPct val="0"/>
              </a:spcAft>
              <a:buClr>
                <a:schemeClr val="accent2"/>
              </a:buClr>
              <a:buChar char="•"/>
              <a:defRPr sz="2400">
                <a:solidFill>
                  <a:srgbClr val="000066"/>
                </a:solidFill>
                <a:latin typeface="+mn-lt"/>
                <a:ea typeface="MS PGothic" pitchFamily="34" charset="-128"/>
                <a:cs typeface="+mn-cs"/>
              </a:defRPr>
            </a:lvl1pPr>
            <a:lvl2pPr marL="742950" indent="-285750" algn="l" rtl="0" eaLnBrk="0" fontAlgn="base" hangingPunct="0">
              <a:spcBef>
                <a:spcPct val="55000"/>
              </a:spcBef>
              <a:spcAft>
                <a:spcPct val="0"/>
              </a:spcAft>
              <a:buChar char="–"/>
              <a:defRPr sz="2000">
                <a:solidFill>
                  <a:srgbClr val="000066"/>
                </a:solidFill>
                <a:latin typeface="+mn-lt"/>
                <a:ea typeface="MS PGothic" pitchFamily="34" charset="-128"/>
              </a:defRPr>
            </a:lvl2pPr>
            <a:lvl3pPr marL="1143000" indent="-228600" algn="l" rtl="0" eaLnBrk="0" fontAlgn="base" hangingPunct="0">
              <a:spcBef>
                <a:spcPct val="55000"/>
              </a:spcBef>
              <a:spcAft>
                <a:spcPct val="0"/>
              </a:spcAft>
              <a:buClr>
                <a:schemeClr val="accent2"/>
              </a:buClr>
              <a:buChar char="•"/>
              <a:defRPr sz="2400">
                <a:solidFill>
                  <a:srgbClr val="000066"/>
                </a:solidFill>
                <a:latin typeface="+mn-lt"/>
                <a:ea typeface="MS PGothic" pitchFamily="34" charset="-128"/>
              </a:defRPr>
            </a:lvl3pPr>
            <a:lvl4pPr marL="1600200" indent="-228600" algn="l" rtl="0" eaLnBrk="0" fontAlgn="base" hangingPunct="0">
              <a:spcBef>
                <a:spcPct val="55000"/>
              </a:spcBef>
              <a:spcAft>
                <a:spcPct val="0"/>
              </a:spcAft>
              <a:buChar char="–"/>
              <a:defRPr sz="1600">
                <a:solidFill>
                  <a:srgbClr val="000066"/>
                </a:solidFill>
                <a:latin typeface="+mn-lt"/>
                <a:ea typeface="MS PGothic" pitchFamily="34" charset="-128"/>
              </a:defRPr>
            </a:lvl4pPr>
            <a:lvl5pPr marL="2057400" indent="-228600" algn="l" rtl="0" eaLnBrk="0" fontAlgn="base" hangingPunct="0">
              <a:spcBef>
                <a:spcPct val="55000"/>
              </a:spcBef>
              <a:spcAft>
                <a:spcPct val="0"/>
              </a:spcAft>
              <a:buChar char="»"/>
              <a:defRPr sz="1400">
                <a:solidFill>
                  <a:srgbClr val="000066"/>
                </a:solidFill>
                <a:latin typeface="+mn-lt"/>
                <a:ea typeface="MS PGothic" pitchFamily="34" charset="-128"/>
              </a:defRPr>
            </a:lvl5pPr>
            <a:lvl6pPr marL="2514600" indent="-228600" algn="l" rtl="0" eaLnBrk="1" fontAlgn="base" hangingPunct="1">
              <a:spcBef>
                <a:spcPct val="55000"/>
              </a:spcBef>
              <a:spcAft>
                <a:spcPct val="0"/>
              </a:spcAft>
              <a:buChar char="»"/>
              <a:defRPr sz="1400">
                <a:solidFill>
                  <a:srgbClr val="000066"/>
                </a:solidFill>
                <a:latin typeface="+mn-lt"/>
                <a:ea typeface="ＭＳ Ｐゴシック" pitchFamily="-109" charset="-128"/>
              </a:defRPr>
            </a:lvl6pPr>
            <a:lvl7pPr marL="2971800" indent="-228600" algn="l" rtl="0" eaLnBrk="1" fontAlgn="base" hangingPunct="1">
              <a:spcBef>
                <a:spcPct val="55000"/>
              </a:spcBef>
              <a:spcAft>
                <a:spcPct val="0"/>
              </a:spcAft>
              <a:buChar char="»"/>
              <a:defRPr sz="1400">
                <a:solidFill>
                  <a:srgbClr val="000066"/>
                </a:solidFill>
                <a:latin typeface="+mn-lt"/>
                <a:ea typeface="ＭＳ Ｐゴシック" pitchFamily="-109" charset="-128"/>
              </a:defRPr>
            </a:lvl7pPr>
            <a:lvl8pPr marL="3429000" indent="-228600" algn="l" rtl="0" eaLnBrk="1" fontAlgn="base" hangingPunct="1">
              <a:spcBef>
                <a:spcPct val="55000"/>
              </a:spcBef>
              <a:spcAft>
                <a:spcPct val="0"/>
              </a:spcAft>
              <a:buChar char="»"/>
              <a:defRPr sz="1400">
                <a:solidFill>
                  <a:srgbClr val="000066"/>
                </a:solidFill>
                <a:latin typeface="+mn-lt"/>
                <a:ea typeface="ＭＳ Ｐゴシック" pitchFamily="-109" charset="-128"/>
              </a:defRPr>
            </a:lvl8pPr>
            <a:lvl9pPr marL="3886200" indent="-228600" algn="l" rtl="0" eaLnBrk="1" fontAlgn="base" hangingPunct="1">
              <a:spcBef>
                <a:spcPct val="55000"/>
              </a:spcBef>
              <a:spcAft>
                <a:spcPct val="0"/>
              </a:spcAft>
              <a:buChar char="»"/>
              <a:defRPr sz="1400">
                <a:solidFill>
                  <a:srgbClr val="000066"/>
                </a:solidFill>
                <a:latin typeface="+mn-lt"/>
                <a:ea typeface="ＭＳ Ｐゴシック" pitchFamily="-109" charset="-128"/>
              </a:defRPr>
            </a:lvl9pPr>
          </a:lstStyle>
          <a:p>
            <a:pPr marL="0" indent="0">
              <a:buFontTx/>
              <a:buNone/>
            </a:pPr>
            <a:r>
              <a:rPr lang="en-US" sz="1800" kern="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 Cells </a:t>
            </a:r>
          </a:p>
          <a:p>
            <a:r>
              <a:rPr lang="en-US" sz="1800" b="1" kern="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CD3 BV480</a:t>
            </a:r>
          </a:p>
          <a:p>
            <a:r>
              <a:rPr lang="en-US" sz="1800" b="1" kern="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CD4 BUV661</a:t>
            </a:r>
          </a:p>
          <a:p>
            <a:r>
              <a:rPr lang="en-US" sz="1800" b="1" kern="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CD8 </a:t>
            </a:r>
            <a:r>
              <a:rPr lang="en-US" sz="1800" b="1" kern="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PerCP</a:t>
            </a:r>
            <a:r>
              <a:rPr lang="en-US" sz="1800" b="1" kern="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Cy5.5</a:t>
            </a:r>
          </a:p>
          <a:p>
            <a:r>
              <a:rPr lang="en-US" sz="1800" b="1" kern="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CD27 BV711</a:t>
            </a:r>
          </a:p>
          <a:p>
            <a:r>
              <a:rPr lang="en-US" sz="1800" b="1" kern="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CD197 BV786</a:t>
            </a:r>
          </a:p>
          <a:p>
            <a:r>
              <a:rPr lang="en-US" sz="1800" b="1" kern="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CD195 BB660-P</a:t>
            </a:r>
          </a:p>
          <a:p>
            <a:r>
              <a:rPr lang="en-US" sz="1800" b="1" kern="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CD45RA BB515</a:t>
            </a:r>
          </a:p>
          <a:p>
            <a:r>
              <a:rPr lang="en-US" sz="1800" b="1" kern="0" dirty="0" smtClean="0">
                <a:solidFill>
                  <a:schemeClr val="tx1"/>
                </a:solidFill>
                <a:latin typeface="Verdana" panose="020B0604030504040204" pitchFamily="34" charset="0"/>
                <a:ea typeface="Verdana" panose="020B0604030504040204" pitchFamily="34" charset="0"/>
                <a:cs typeface="Verdana" panose="020B0604030504040204" pitchFamily="34" charset="0"/>
              </a:rPr>
              <a:t>HLA-DR APC-H7</a:t>
            </a:r>
          </a:p>
          <a:p>
            <a:r>
              <a:rPr lang="en-US" sz="1800" b="1" kern="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CD127 AF647</a:t>
            </a:r>
          </a:p>
          <a:p>
            <a:r>
              <a:rPr lang="en-US" sz="1800" b="1" kern="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CD25 PE-Cy7</a:t>
            </a:r>
          </a:p>
          <a:p>
            <a:endParaRPr lang="en-US" sz="1800" b="1" kern="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Content Placeholder 5"/>
          <p:cNvSpPr txBox="1">
            <a:spLocks/>
          </p:cNvSpPr>
          <p:nvPr/>
        </p:nvSpPr>
        <p:spPr>
          <a:xfrm>
            <a:off x="5562600" y="1143000"/>
            <a:ext cx="2819400" cy="2514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latin typeface="Verdana" panose="020B0604030504040204" pitchFamily="34" charset="0"/>
                <a:ea typeface="Verdana" panose="020B0604030504040204" pitchFamily="34" charset="0"/>
                <a:cs typeface="Verdana" panose="020B0604030504040204" pitchFamily="34" charset="0"/>
              </a:rPr>
              <a:t>B Cells</a:t>
            </a:r>
          </a:p>
          <a:p>
            <a:r>
              <a:rPr lang="en-US" sz="1800" b="1" dirty="0" smtClean="0">
                <a:latin typeface="Verdana" panose="020B0604030504040204" pitchFamily="34" charset="0"/>
                <a:ea typeface="Verdana" panose="020B0604030504040204" pitchFamily="34" charset="0"/>
                <a:cs typeface="Verdana" panose="020B0604030504040204" pitchFamily="34" charset="0"/>
              </a:rPr>
              <a:t>CD19 BUV563</a:t>
            </a:r>
          </a:p>
          <a:p>
            <a:r>
              <a:rPr lang="en-US" sz="1800" b="1" dirty="0" err="1" smtClean="0">
                <a:latin typeface="Verdana" panose="020B0604030504040204" pitchFamily="34" charset="0"/>
                <a:ea typeface="Verdana" panose="020B0604030504040204" pitchFamily="34" charset="0"/>
                <a:cs typeface="Verdana" panose="020B0604030504040204" pitchFamily="34" charset="0"/>
              </a:rPr>
              <a:t>IgD</a:t>
            </a:r>
            <a:r>
              <a:rPr lang="en-US" sz="1800" b="1" dirty="0" smtClean="0">
                <a:latin typeface="Verdana" panose="020B0604030504040204" pitchFamily="34" charset="0"/>
                <a:ea typeface="Verdana" panose="020B0604030504040204" pitchFamily="34" charset="0"/>
                <a:cs typeface="Verdana" panose="020B0604030504040204" pitchFamily="34" charset="0"/>
              </a:rPr>
              <a:t> BUV615-P</a:t>
            </a:r>
          </a:p>
          <a:p>
            <a:r>
              <a:rPr lang="en-US" sz="1800" dirty="0" smtClean="0">
                <a:latin typeface="Verdana" panose="020B0604030504040204" pitchFamily="34" charset="0"/>
                <a:ea typeface="Verdana" panose="020B0604030504040204" pitchFamily="34" charset="0"/>
                <a:cs typeface="Verdana" panose="020B0604030504040204" pitchFamily="34" charset="0"/>
              </a:rPr>
              <a:t>CD27 BV711</a:t>
            </a:r>
          </a:p>
          <a:p>
            <a:r>
              <a:rPr lang="en-US" sz="1800" b="1" dirty="0" smtClean="0">
                <a:latin typeface="Verdana" panose="020B0604030504040204" pitchFamily="34" charset="0"/>
                <a:ea typeface="Verdana" panose="020B0604030504040204" pitchFamily="34" charset="0"/>
                <a:cs typeface="Verdana" panose="020B0604030504040204" pitchFamily="34" charset="0"/>
              </a:rPr>
              <a:t>CD20 BV750-P</a:t>
            </a:r>
          </a:p>
          <a:p>
            <a:r>
              <a:rPr lang="en-US" sz="1800" b="1" dirty="0" smtClean="0">
                <a:latin typeface="Verdana" panose="020B0604030504040204" pitchFamily="34" charset="0"/>
                <a:ea typeface="Verdana" panose="020B0604030504040204" pitchFamily="34" charset="0"/>
                <a:cs typeface="Verdana" panose="020B0604030504040204" pitchFamily="34" charset="0"/>
              </a:rPr>
              <a:t>CD38 BB790-P</a:t>
            </a:r>
          </a:p>
        </p:txBody>
      </p:sp>
      <p:sp>
        <p:nvSpPr>
          <p:cNvPr id="5" name="Content Placeholder 5"/>
          <p:cNvSpPr txBox="1">
            <a:spLocks/>
          </p:cNvSpPr>
          <p:nvPr/>
        </p:nvSpPr>
        <p:spPr>
          <a:xfrm>
            <a:off x="2841996" y="1417638"/>
            <a:ext cx="2720603" cy="2362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latin typeface="Verdana" panose="020B0604030504040204" pitchFamily="34" charset="0"/>
                <a:ea typeface="Verdana" panose="020B0604030504040204" pitchFamily="34" charset="0"/>
                <a:cs typeface="Verdana" panose="020B0604030504040204" pitchFamily="34" charset="0"/>
              </a:rPr>
              <a:t>NK/NKT</a:t>
            </a:r>
          </a:p>
          <a:p>
            <a:r>
              <a:rPr lang="en-US" sz="1800" dirty="0">
                <a:latin typeface="Verdana" panose="020B0604030504040204" pitchFamily="34" charset="0"/>
                <a:ea typeface="Verdana" panose="020B0604030504040204" pitchFamily="34" charset="0"/>
                <a:cs typeface="Verdana" panose="020B0604030504040204" pitchFamily="34" charset="0"/>
              </a:rPr>
              <a:t>CD3 BV480</a:t>
            </a:r>
          </a:p>
          <a:p>
            <a:r>
              <a:rPr lang="en-US" sz="1800" b="1" dirty="0" smtClean="0">
                <a:latin typeface="Verdana" panose="020B0604030504040204" pitchFamily="34" charset="0"/>
                <a:ea typeface="Verdana" panose="020B0604030504040204" pitchFamily="34" charset="0"/>
                <a:cs typeface="Verdana" panose="020B0604030504040204" pitchFamily="34" charset="0"/>
              </a:rPr>
              <a:t>CD56 APC-R700</a:t>
            </a:r>
          </a:p>
          <a:p>
            <a:r>
              <a:rPr lang="en-US" sz="1800" b="1" dirty="0" smtClean="0">
                <a:latin typeface="Verdana" panose="020B0604030504040204" pitchFamily="34" charset="0"/>
                <a:ea typeface="Verdana" panose="020B0604030504040204" pitchFamily="34" charset="0"/>
                <a:cs typeface="Verdana" panose="020B0604030504040204" pitchFamily="34" charset="0"/>
              </a:rPr>
              <a:t>CD16 BUV496</a:t>
            </a:r>
          </a:p>
          <a:p>
            <a:r>
              <a:rPr lang="en-US" sz="1800" dirty="0" smtClean="0">
                <a:latin typeface="Verdana" panose="020B0604030504040204" pitchFamily="34" charset="0"/>
                <a:ea typeface="Verdana" panose="020B0604030504040204" pitchFamily="34" charset="0"/>
                <a:cs typeface="Verdana" panose="020B0604030504040204" pitchFamily="34" charset="0"/>
              </a:rPr>
              <a:t>CD8 </a:t>
            </a:r>
            <a:r>
              <a:rPr lang="en-US" sz="1800" dirty="0" err="1" smtClean="0">
                <a:latin typeface="Verdana" panose="020B0604030504040204" pitchFamily="34" charset="0"/>
                <a:ea typeface="Verdana" panose="020B0604030504040204" pitchFamily="34" charset="0"/>
                <a:cs typeface="Verdana" panose="020B0604030504040204" pitchFamily="34" charset="0"/>
              </a:rPr>
              <a:t>PerCP</a:t>
            </a:r>
            <a:r>
              <a:rPr lang="en-US" sz="1800" dirty="0" smtClean="0">
                <a:latin typeface="Verdana" panose="020B0604030504040204" pitchFamily="34" charset="0"/>
                <a:ea typeface="Verdana" panose="020B0604030504040204" pitchFamily="34" charset="0"/>
                <a:cs typeface="Verdana" panose="020B0604030504040204" pitchFamily="34" charset="0"/>
              </a:rPr>
              <a:t> Cy5.5</a:t>
            </a:r>
          </a:p>
          <a:p>
            <a:r>
              <a:rPr lang="en-US" sz="1800" b="1" dirty="0" smtClean="0">
                <a:latin typeface="Verdana" panose="020B0604030504040204" pitchFamily="34" charset="0"/>
                <a:ea typeface="Verdana" panose="020B0604030504040204" pitchFamily="34" charset="0"/>
                <a:cs typeface="Verdana" panose="020B0604030504040204" pitchFamily="34" charset="0"/>
              </a:rPr>
              <a:t>CD57 BV421</a:t>
            </a:r>
            <a:endParaRPr lang="en-US" sz="18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4"/>
          <p:cNvSpPr txBox="1">
            <a:spLocks/>
          </p:cNvSpPr>
          <p:nvPr/>
        </p:nvSpPr>
        <p:spPr>
          <a:xfrm>
            <a:off x="2817176" y="4419600"/>
            <a:ext cx="2590800" cy="178067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1800" dirty="0" smtClean="0">
                <a:latin typeface="Verdana" panose="020B0604030504040204" pitchFamily="34" charset="0"/>
                <a:ea typeface="Verdana" panose="020B0604030504040204" pitchFamily="34" charset="0"/>
                <a:cs typeface="Verdana" panose="020B0604030504040204" pitchFamily="34" charset="0"/>
              </a:rPr>
              <a:t>DC</a:t>
            </a:r>
          </a:p>
          <a:p>
            <a:r>
              <a:rPr lang="pt-BR" sz="1800" dirty="0" smtClean="0">
                <a:latin typeface="Verdana" panose="020B0604030504040204" pitchFamily="34" charset="0"/>
                <a:ea typeface="Verdana" panose="020B0604030504040204" pitchFamily="34" charset="0"/>
                <a:cs typeface="Verdana" panose="020B0604030504040204" pitchFamily="34" charset="0"/>
              </a:rPr>
              <a:t>HLA-DR APC-H7</a:t>
            </a:r>
          </a:p>
          <a:p>
            <a:r>
              <a:rPr lang="pt-BR" sz="1800" b="1" dirty="0" smtClean="0">
                <a:latin typeface="Verdana" panose="020B0604030504040204" pitchFamily="34" charset="0"/>
                <a:ea typeface="Verdana" panose="020B0604030504040204" pitchFamily="34" charset="0"/>
                <a:cs typeface="Verdana" panose="020B0604030504040204" pitchFamily="34" charset="0"/>
              </a:rPr>
              <a:t>CD123 PE-Cy5</a:t>
            </a:r>
          </a:p>
          <a:p>
            <a:r>
              <a:rPr lang="pt-BR" sz="1800" b="1" dirty="0" smtClean="0">
                <a:latin typeface="Verdana" panose="020B0604030504040204" pitchFamily="34" charset="0"/>
                <a:ea typeface="Verdana" panose="020B0604030504040204" pitchFamily="34" charset="0"/>
                <a:cs typeface="Verdana" panose="020B0604030504040204" pitchFamily="34" charset="0"/>
              </a:rPr>
              <a:t>CD11c PE</a:t>
            </a:r>
          </a:p>
        </p:txBody>
      </p:sp>
      <p:sp>
        <p:nvSpPr>
          <p:cNvPr id="7" name="Content Placeholder 4"/>
          <p:cNvSpPr txBox="1">
            <a:spLocks/>
          </p:cNvSpPr>
          <p:nvPr/>
        </p:nvSpPr>
        <p:spPr>
          <a:xfrm>
            <a:off x="5426243" y="4114800"/>
            <a:ext cx="2590800" cy="2514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1800" dirty="0" smtClean="0">
                <a:latin typeface="Verdana" panose="020B0604030504040204" pitchFamily="34" charset="0"/>
                <a:ea typeface="Verdana" panose="020B0604030504040204" pitchFamily="34" charset="0"/>
                <a:cs typeface="Verdana" panose="020B0604030504040204" pitchFamily="34" charset="0"/>
              </a:rPr>
              <a:t>Monocytes</a:t>
            </a:r>
          </a:p>
          <a:p>
            <a:r>
              <a:rPr lang="pt-BR" sz="1800" b="1" dirty="0" smtClean="0">
                <a:latin typeface="Verdana" panose="020B0604030504040204" pitchFamily="34" charset="0"/>
                <a:ea typeface="Verdana" panose="020B0604030504040204" pitchFamily="34" charset="0"/>
                <a:cs typeface="Verdana" panose="020B0604030504040204" pitchFamily="34" charset="0"/>
              </a:rPr>
              <a:t>CD14 BUV805</a:t>
            </a:r>
          </a:p>
          <a:p>
            <a:r>
              <a:rPr lang="pt-BR" sz="1800" dirty="0" smtClean="0">
                <a:latin typeface="Verdana" panose="020B0604030504040204" pitchFamily="34" charset="0"/>
                <a:ea typeface="Verdana" panose="020B0604030504040204" pitchFamily="34" charset="0"/>
                <a:cs typeface="Verdana" panose="020B0604030504040204" pitchFamily="34" charset="0"/>
              </a:rPr>
              <a:t>HLA-DR APC-H7</a:t>
            </a:r>
          </a:p>
          <a:p>
            <a:r>
              <a:rPr lang="pt-BR" sz="1800" dirty="0" smtClean="0">
                <a:latin typeface="Verdana" panose="020B0604030504040204" pitchFamily="34" charset="0"/>
                <a:ea typeface="Verdana" panose="020B0604030504040204" pitchFamily="34" charset="0"/>
                <a:cs typeface="Verdana" panose="020B0604030504040204" pitchFamily="34" charset="0"/>
              </a:rPr>
              <a:t>CD16 BUV496</a:t>
            </a:r>
          </a:p>
          <a:p>
            <a:r>
              <a:rPr lang="pt-BR" sz="1800" b="1" dirty="0" smtClean="0">
                <a:latin typeface="Verdana" panose="020B0604030504040204" pitchFamily="34" charset="0"/>
                <a:ea typeface="Verdana" panose="020B0604030504040204" pitchFamily="34" charset="0"/>
                <a:cs typeface="Verdana" panose="020B0604030504040204" pitchFamily="34" charset="0"/>
              </a:rPr>
              <a:t>CD15 BV650</a:t>
            </a:r>
          </a:p>
          <a:p>
            <a:r>
              <a:rPr lang="pt-BR" sz="1800" b="1" dirty="0" smtClean="0">
                <a:latin typeface="Verdana" panose="020B0604030504040204" pitchFamily="34" charset="0"/>
                <a:ea typeface="Verdana" panose="020B0604030504040204" pitchFamily="34" charset="0"/>
                <a:cs typeface="Verdana" panose="020B0604030504040204" pitchFamily="34" charset="0"/>
              </a:rPr>
              <a:t>CD64 BUV737</a:t>
            </a:r>
          </a:p>
          <a:p>
            <a:r>
              <a:rPr lang="pt-BR" sz="1800" b="1" dirty="0" smtClean="0">
                <a:latin typeface="Verdana" panose="020B0604030504040204" pitchFamily="34" charset="0"/>
                <a:ea typeface="Verdana" panose="020B0604030504040204" pitchFamily="34" charset="0"/>
                <a:cs typeface="Verdana" panose="020B0604030504040204" pitchFamily="34" charset="0"/>
              </a:rPr>
              <a:t>CD32 BUV395</a:t>
            </a:r>
          </a:p>
          <a:p>
            <a:r>
              <a:rPr lang="pt-BR" sz="1800" b="1" dirty="0" smtClean="0">
                <a:latin typeface="Verdana" panose="020B0604030504040204" pitchFamily="34" charset="0"/>
                <a:ea typeface="Verdana" panose="020B0604030504040204" pitchFamily="34" charset="0"/>
                <a:cs typeface="Verdana" panose="020B0604030504040204" pitchFamily="34" charset="0"/>
              </a:rPr>
              <a:t>CD13 PE-CF594</a:t>
            </a:r>
          </a:p>
        </p:txBody>
      </p:sp>
      <p:sp>
        <p:nvSpPr>
          <p:cNvPr id="8" name="TextBox 7"/>
          <p:cNvSpPr txBox="1"/>
          <p:nvPr/>
        </p:nvSpPr>
        <p:spPr>
          <a:xfrm>
            <a:off x="7447936" y="10291"/>
            <a:ext cx="1537600" cy="246221"/>
          </a:xfrm>
          <a:prstGeom prst="rect">
            <a:avLst/>
          </a:prstGeom>
          <a:noFill/>
        </p:spPr>
        <p:txBody>
          <a:bodyPr wrap="none" rtlCol="0">
            <a:spAutoFit/>
          </a:bodyPr>
          <a:lstStyle/>
          <a:p>
            <a:r>
              <a:rPr lang="en-US" sz="1000" dirty="0" smtClean="0"/>
              <a:t>COMPANY CONFIDENTIAL</a:t>
            </a:r>
            <a:endParaRPr lang="en-US" sz="1000" dirty="0"/>
          </a:p>
        </p:txBody>
      </p:sp>
    </p:spTree>
    <p:extLst>
      <p:ext uri="{BB962C8B-B14F-4D97-AF65-F5344CB8AC3E}">
        <p14:creationId xmlns:p14="http://schemas.microsoft.com/office/powerpoint/2010/main" val="429299413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965" y="320630"/>
            <a:ext cx="7313673" cy="571647"/>
          </a:xfrm>
        </p:spPr>
        <p:txBody>
          <a:bodyPr>
            <a:normAutofit fontScale="90000"/>
          </a:bodyPr>
          <a:lstStyle/>
          <a:p>
            <a:pPr>
              <a:tabLst>
                <a:tab pos="287338" algn="l"/>
              </a:tabLst>
            </a:pPr>
            <a:r>
              <a:rPr lang="en-US" dirty="0" smtClean="0"/>
              <a:t>General </a:t>
            </a:r>
            <a:r>
              <a:rPr lang="en-US" dirty="0"/>
              <a:t>gating </a:t>
            </a:r>
            <a:r>
              <a:rPr lang="en-US" dirty="0" smtClean="0"/>
              <a:t>strategies</a:t>
            </a:r>
            <a:endParaRPr lang="en-US" dirty="0"/>
          </a:p>
        </p:txBody>
      </p:sp>
      <p:sp>
        <p:nvSpPr>
          <p:cNvPr id="3" name="Rectangle 2"/>
          <p:cNvSpPr/>
          <p:nvPr/>
        </p:nvSpPr>
        <p:spPr bwMode="auto">
          <a:xfrm>
            <a:off x="7156561" y="1243418"/>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4" name="Oval 3"/>
          <p:cNvSpPr/>
          <p:nvPr/>
        </p:nvSpPr>
        <p:spPr bwMode="auto">
          <a:xfrm>
            <a:off x="7221878" y="1316961"/>
            <a:ext cx="261270" cy="16329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5" name="Oval 4"/>
          <p:cNvSpPr/>
          <p:nvPr/>
        </p:nvSpPr>
        <p:spPr bwMode="auto">
          <a:xfrm>
            <a:off x="7248332" y="1597625"/>
            <a:ext cx="169499" cy="16329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6" name="Oval 5"/>
          <p:cNvSpPr/>
          <p:nvPr/>
        </p:nvSpPr>
        <p:spPr bwMode="auto">
          <a:xfrm>
            <a:off x="7509602" y="1597625"/>
            <a:ext cx="261270" cy="16329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7" name="TextBox 6"/>
          <p:cNvSpPr txBox="1"/>
          <p:nvPr/>
        </p:nvSpPr>
        <p:spPr>
          <a:xfrm rot="16200000">
            <a:off x="6895173" y="1419790"/>
            <a:ext cx="348172" cy="190052"/>
          </a:xfrm>
          <a:prstGeom prst="rect">
            <a:avLst/>
          </a:prstGeom>
          <a:noFill/>
        </p:spPr>
        <p:txBody>
          <a:bodyPr wrap="none" rtlCol="0">
            <a:spAutoFit/>
          </a:bodyPr>
          <a:lstStyle/>
          <a:p>
            <a:r>
              <a:rPr lang="en-US" sz="635" dirty="0" smtClean="0"/>
              <a:t>CD8</a:t>
            </a:r>
            <a:endParaRPr lang="en-US" sz="635" dirty="0"/>
          </a:p>
        </p:txBody>
      </p:sp>
      <p:sp>
        <p:nvSpPr>
          <p:cNvPr id="8" name="TextBox 7"/>
          <p:cNvSpPr txBox="1"/>
          <p:nvPr/>
        </p:nvSpPr>
        <p:spPr>
          <a:xfrm>
            <a:off x="7294224" y="1896592"/>
            <a:ext cx="348172" cy="190052"/>
          </a:xfrm>
          <a:prstGeom prst="rect">
            <a:avLst/>
          </a:prstGeom>
          <a:noFill/>
        </p:spPr>
        <p:txBody>
          <a:bodyPr wrap="none" rtlCol="0">
            <a:spAutoFit/>
          </a:bodyPr>
          <a:lstStyle/>
          <a:p>
            <a:r>
              <a:rPr lang="en-US" sz="635" dirty="0" smtClean="0"/>
              <a:t>CD4</a:t>
            </a:r>
            <a:endParaRPr lang="en-US" sz="635" dirty="0"/>
          </a:p>
        </p:txBody>
      </p:sp>
      <p:sp>
        <p:nvSpPr>
          <p:cNvPr id="9" name="Rectangle 8"/>
          <p:cNvSpPr/>
          <p:nvPr/>
        </p:nvSpPr>
        <p:spPr bwMode="auto">
          <a:xfrm>
            <a:off x="8154870" y="1217202"/>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0" name="Oval 9"/>
          <p:cNvSpPr/>
          <p:nvPr/>
        </p:nvSpPr>
        <p:spPr bwMode="auto">
          <a:xfrm>
            <a:off x="8238585" y="1224908"/>
            <a:ext cx="217938" cy="16329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1" name="Oval 10"/>
          <p:cNvSpPr/>
          <p:nvPr/>
        </p:nvSpPr>
        <p:spPr bwMode="auto">
          <a:xfrm>
            <a:off x="8246641" y="1419992"/>
            <a:ext cx="261615" cy="340926"/>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2" name="TextBox 11"/>
          <p:cNvSpPr txBox="1"/>
          <p:nvPr/>
        </p:nvSpPr>
        <p:spPr>
          <a:xfrm rot="16200000">
            <a:off x="7820545" y="1393574"/>
            <a:ext cx="494046" cy="190052"/>
          </a:xfrm>
          <a:prstGeom prst="rect">
            <a:avLst/>
          </a:prstGeom>
          <a:noFill/>
        </p:spPr>
        <p:txBody>
          <a:bodyPr wrap="none" rtlCol="0">
            <a:spAutoFit/>
          </a:bodyPr>
          <a:lstStyle/>
          <a:p>
            <a:r>
              <a:rPr lang="en-US" sz="635" dirty="0"/>
              <a:t>CD445RA</a:t>
            </a:r>
          </a:p>
        </p:txBody>
      </p:sp>
      <p:sp>
        <p:nvSpPr>
          <p:cNvPr id="13" name="TextBox 12"/>
          <p:cNvSpPr txBox="1"/>
          <p:nvPr/>
        </p:nvSpPr>
        <p:spPr>
          <a:xfrm>
            <a:off x="8280120" y="1829186"/>
            <a:ext cx="402674" cy="190052"/>
          </a:xfrm>
          <a:prstGeom prst="rect">
            <a:avLst/>
          </a:prstGeom>
          <a:noFill/>
        </p:spPr>
        <p:txBody>
          <a:bodyPr wrap="none" rtlCol="0">
            <a:spAutoFit/>
          </a:bodyPr>
          <a:lstStyle/>
          <a:p>
            <a:r>
              <a:rPr lang="en-US" sz="635" dirty="0"/>
              <a:t>CD197</a:t>
            </a:r>
          </a:p>
        </p:txBody>
      </p:sp>
      <p:cxnSp>
        <p:nvCxnSpPr>
          <p:cNvPr id="14" name="Straight Arrow Connector 13"/>
          <p:cNvCxnSpPr/>
          <p:nvPr/>
        </p:nvCxnSpPr>
        <p:spPr bwMode="auto">
          <a:xfrm>
            <a:off x="7509602" y="1394128"/>
            <a:ext cx="435874" cy="0"/>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15" name="Oval 14"/>
          <p:cNvSpPr/>
          <p:nvPr/>
        </p:nvSpPr>
        <p:spPr bwMode="auto">
          <a:xfrm>
            <a:off x="8541486" y="1259083"/>
            <a:ext cx="217938" cy="16329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6" name="Rectangle 15"/>
          <p:cNvSpPr/>
          <p:nvPr/>
        </p:nvSpPr>
        <p:spPr bwMode="auto">
          <a:xfrm>
            <a:off x="7195425" y="2219846"/>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7" name="Oval 16"/>
          <p:cNvSpPr/>
          <p:nvPr/>
        </p:nvSpPr>
        <p:spPr bwMode="auto">
          <a:xfrm>
            <a:off x="7195425" y="2417381"/>
            <a:ext cx="261270" cy="16329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8" name="Oval 17"/>
          <p:cNvSpPr/>
          <p:nvPr/>
        </p:nvSpPr>
        <p:spPr bwMode="auto">
          <a:xfrm>
            <a:off x="7553878" y="2574053"/>
            <a:ext cx="169499" cy="16329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9" name="Oval 18"/>
          <p:cNvSpPr/>
          <p:nvPr/>
        </p:nvSpPr>
        <p:spPr bwMode="auto">
          <a:xfrm>
            <a:off x="7492498" y="2407688"/>
            <a:ext cx="261270" cy="16329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20" name="TextBox 19"/>
          <p:cNvSpPr txBox="1"/>
          <p:nvPr/>
        </p:nvSpPr>
        <p:spPr>
          <a:xfrm rot="16200000">
            <a:off x="6906785" y="2396218"/>
            <a:ext cx="402674" cy="190052"/>
          </a:xfrm>
          <a:prstGeom prst="rect">
            <a:avLst/>
          </a:prstGeom>
          <a:noFill/>
        </p:spPr>
        <p:txBody>
          <a:bodyPr wrap="none" rtlCol="0">
            <a:spAutoFit/>
          </a:bodyPr>
          <a:lstStyle/>
          <a:p>
            <a:r>
              <a:rPr lang="en-US" sz="635" dirty="0"/>
              <a:t>CD127</a:t>
            </a:r>
          </a:p>
        </p:txBody>
      </p:sp>
      <p:sp>
        <p:nvSpPr>
          <p:cNvPr id="21" name="Rectangle 20"/>
          <p:cNvSpPr/>
          <p:nvPr/>
        </p:nvSpPr>
        <p:spPr bwMode="auto">
          <a:xfrm>
            <a:off x="8366240" y="2235557"/>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22" name="Oval 21"/>
          <p:cNvSpPr/>
          <p:nvPr/>
        </p:nvSpPr>
        <p:spPr bwMode="auto">
          <a:xfrm>
            <a:off x="8617511" y="2327981"/>
            <a:ext cx="191245" cy="16329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23" name="Oval 22"/>
          <p:cNvSpPr/>
          <p:nvPr/>
        </p:nvSpPr>
        <p:spPr bwMode="auto">
          <a:xfrm>
            <a:off x="8454965" y="2587260"/>
            <a:ext cx="155846" cy="235999"/>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24" name="TextBox 23"/>
          <p:cNvSpPr txBox="1"/>
          <p:nvPr/>
        </p:nvSpPr>
        <p:spPr>
          <a:xfrm rot="16200000">
            <a:off x="8052754" y="2411929"/>
            <a:ext cx="452368" cy="190052"/>
          </a:xfrm>
          <a:prstGeom prst="rect">
            <a:avLst/>
          </a:prstGeom>
          <a:noFill/>
        </p:spPr>
        <p:txBody>
          <a:bodyPr wrap="none" rtlCol="0">
            <a:spAutoFit/>
          </a:bodyPr>
          <a:lstStyle/>
          <a:p>
            <a:r>
              <a:rPr lang="en-US" sz="635" dirty="0"/>
              <a:t>CD45RA</a:t>
            </a:r>
          </a:p>
        </p:txBody>
      </p:sp>
      <p:sp>
        <p:nvSpPr>
          <p:cNvPr id="25" name="Oval 24"/>
          <p:cNvSpPr/>
          <p:nvPr/>
        </p:nvSpPr>
        <p:spPr bwMode="auto">
          <a:xfrm>
            <a:off x="8661404" y="2587121"/>
            <a:ext cx="155846" cy="235999"/>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cxnSp>
        <p:nvCxnSpPr>
          <p:cNvPr id="26" name="Straight Arrow Connector 25"/>
          <p:cNvCxnSpPr/>
          <p:nvPr/>
        </p:nvCxnSpPr>
        <p:spPr bwMode="auto">
          <a:xfrm>
            <a:off x="7800073" y="1830893"/>
            <a:ext cx="383839" cy="385820"/>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27" name="Straight Arrow Connector 26"/>
          <p:cNvCxnSpPr/>
          <p:nvPr/>
        </p:nvCxnSpPr>
        <p:spPr bwMode="auto">
          <a:xfrm>
            <a:off x="7681279" y="1848221"/>
            <a:ext cx="0" cy="371624"/>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28" name="TextBox 27"/>
          <p:cNvSpPr txBox="1"/>
          <p:nvPr/>
        </p:nvSpPr>
        <p:spPr>
          <a:xfrm>
            <a:off x="7333081" y="2900519"/>
            <a:ext cx="360996" cy="190052"/>
          </a:xfrm>
          <a:prstGeom prst="rect">
            <a:avLst/>
          </a:prstGeom>
          <a:noFill/>
        </p:spPr>
        <p:txBody>
          <a:bodyPr wrap="none" rtlCol="0">
            <a:spAutoFit/>
          </a:bodyPr>
          <a:lstStyle/>
          <a:p>
            <a:r>
              <a:rPr lang="en-US" sz="635" dirty="0"/>
              <a:t>CD25</a:t>
            </a:r>
          </a:p>
        </p:txBody>
      </p:sp>
      <p:sp>
        <p:nvSpPr>
          <p:cNvPr id="29" name="Rectangle 28"/>
          <p:cNvSpPr/>
          <p:nvPr/>
        </p:nvSpPr>
        <p:spPr bwMode="auto">
          <a:xfrm>
            <a:off x="570255" y="1348066"/>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30" name="Oval 29"/>
          <p:cNvSpPr/>
          <p:nvPr/>
        </p:nvSpPr>
        <p:spPr bwMode="auto">
          <a:xfrm>
            <a:off x="956710" y="1358471"/>
            <a:ext cx="169507" cy="18951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31" name="Oval 30"/>
          <p:cNvSpPr/>
          <p:nvPr/>
        </p:nvSpPr>
        <p:spPr bwMode="auto">
          <a:xfrm>
            <a:off x="662026" y="1702273"/>
            <a:ext cx="294684" cy="170036"/>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32" name="Oval 31"/>
          <p:cNvSpPr/>
          <p:nvPr/>
        </p:nvSpPr>
        <p:spPr bwMode="auto">
          <a:xfrm>
            <a:off x="760307" y="1524000"/>
            <a:ext cx="204127" cy="136305"/>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33" name="TextBox 32"/>
          <p:cNvSpPr txBox="1"/>
          <p:nvPr/>
        </p:nvSpPr>
        <p:spPr>
          <a:xfrm rot="16200000">
            <a:off x="306462" y="1524438"/>
            <a:ext cx="352982" cy="190052"/>
          </a:xfrm>
          <a:prstGeom prst="rect">
            <a:avLst/>
          </a:prstGeom>
          <a:noFill/>
        </p:spPr>
        <p:txBody>
          <a:bodyPr wrap="none" rtlCol="0">
            <a:spAutoFit/>
          </a:bodyPr>
          <a:lstStyle/>
          <a:p>
            <a:r>
              <a:rPr lang="en-US" sz="635" dirty="0" smtClean="0"/>
              <a:t>SSC</a:t>
            </a:r>
            <a:endParaRPr lang="en-US" sz="635" dirty="0"/>
          </a:p>
        </p:txBody>
      </p:sp>
      <p:sp>
        <p:nvSpPr>
          <p:cNvPr id="34" name="TextBox 33"/>
          <p:cNvSpPr txBox="1"/>
          <p:nvPr/>
        </p:nvSpPr>
        <p:spPr>
          <a:xfrm>
            <a:off x="707918" y="2001240"/>
            <a:ext cx="301686" cy="190052"/>
          </a:xfrm>
          <a:prstGeom prst="rect">
            <a:avLst/>
          </a:prstGeom>
          <a:noFill/>
        </p:spPr>
        <p:txBody>
          <a:bodyPr wrap="none" rtlCol="0">
            <a:spAutoFit/>
          </a:bodyPr>
          <a:lstStyle/>
          <a:p>
            <a:r>
              <a:rPr lang="en-US" sz="635" dirty="0" smtClean="0"/>
              <a:t>FSC</a:t>
            </a:r>
            <a:endParaRPr lang="en-US" sz="635" dirty="0"/>
          </a:p>
        </p:txBody>
      </p:sp>
      <p:cxnSp>
        <p:nvCxnSpPr>
          <p:cNvPr id="35" name="Straight Arrow Connector 34"/>
          <p:cNvCxnSpPr/>
          <p:nvPr/>
        </p:nvCxnSpPr>
        <p:spPr bwMode="auto">
          <a:xfrm>
            <a:off x="956710" y="1795956"/>
            <a:ext cx="567290" cy="0"/>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36" name="Rectangle 35"/>
          <p:cNvSpPr/>
          <p:nvPr/>
        </p:nvSpPr>
        <p:spPr bwMode="auto">
          <a:xfrm>
            <a:off x="1689943" y="1382944"/>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37" name="Oval 36"/>
          <p:cNvSpPr/>
          <p:nvPr/>
        </p:nvSpPr>
        <p:spPr bwMode="auto">
          <a:xfrm>
            <a:off x="2089669" y="1720373"/>
            <a:ext cx="169507" cy="18951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38" name="Oval 37"/>
          <p:cNvSpPr/>
          <p:nvPr/>
        </p:nvSpPr>
        <p:spPr bwMode="auto">
          <a:xfrm>
            <a:off x="1781714" y="1760499"/>
            <a:ext cx="200138" cy="146687"/>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39" name="Oval 38"/>
          <p:cNvSpPr/>
          <p:nvPr/>
        </p:nvSpPr>
        <p:spPr bwMode="auto">
          <a:xfrm>
            <a:off x="1753643" y="1505689"/>
            <a:ext cx="204127" cy="136305"/>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40" name="TextBox 39"/>
          <p:cNvSpPr txBox="1"/>
          <p:nvPr/>
        </p:nvSpPr>
        <p:spPr>
          <a:xfrm rot="16200000">
            <a:off x="1428555" y="1559316"/>
            <a:ext cx="348172" cy="190052"/>
          </a:xfrm>
          <a:prstGeom prst="rect">
            <a:avLst/>
          </a:prstGeom>
          <a:noFill/>
        </p:spPr>
        <p:txBody>
          <a:bodyPr wrap="none" rtlCol="0">
            <a:spAutoFit/>
          </a:bodyPr>
          <a:lstStyle/>
          <a:p>
            <a:r>
              <a:rPr lang="en-US" sz="635" dirty="0" smtClean="0"/>
              <a:t>CD3</a:t>
            </a:r>
            <a:endParaRPr lang="en-US" sz="635" dirty="0"/>
          </a:p>
        </p:txBody>
      </p:sp>
      <p:sp>
        <p:nvSpPr>
          <p:cNvPr id="41" name="TextBox 40"/>
          <p:cNvSpPr txBox="1"/>
          <p:nvPr/>
        </p:nvSpPr>
        <p:spPr>
          <a:xfrm>
            <a:off x="1827606" y="2036118"/>
            <a:ext cx="393056" cy="190052"/>
          </a:xfrm>
          <a:prstGeom prst="rect">
            <a:avLst/>
          </a:prstGeom>
          <a:noFill/>
        </p:spPr>
        <p:txBody>
          <a:bodyPr wrap="none" rtlCol="0">
            <a:spAutoFit/>
          </a:bodyPr>
          <a:lstStyle/>
          <a:p>
            <a:r>
              <a:rPr lang="en-US" sz="635" dirty="0" smtClean="0"/>
              <a:t>CD19</a:t>
            </a:r>
            <a:endParaRPr lang="en-US" sz="635" dirty="0"/>
          </a:p>
        </p:txBody>
      </p:sp>
      <p:cxnSp>
        <p:nvCxnSpPr>
          <p:cNvPr id="42" name="Straight Arrow Connector 41"/>
          <p:cNvCxnSpPr/>
          <p:nvPr/>
        </p:nvCxnSpPr>
        <p:spPr bwMode="auto">
          <a:xfrm flipV="1">
            <a:off x="1981852" y="1516466"/>
            <a:ext cx="4874920" cy="34175"/>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43" name="Straight Arrow Connector 42"/>
          <p:cNvCxnSpPr/>
          <p:nvPr/>
        </p:nvCxnSpPr>
        <p:spPr bwMode="auto">
          <a:xfrm>
            <a:off x="2220662" y="1777142"/>
            <a:ext cx="567290" cy="0"/>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44" name="Rectangle 43"/>
          <p:cNvSpPr/>
          <p:nvPr/>
        </p:nvSpPr>
        <p:spPr bwMode="auto">
          <a:xfrm>
            <a:off x="3148171" y="1823774"/>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45" name="Oval 44"/>
          <p:cNvSpPr/>
          <p:nvPr/>
        </p:nvSpPr>
        <p:spPr bwMode="auto">
          <a:xfrm>
            <a:off x="3547897" y="2161203"/>
            <a:ext cx="169507" cy="18951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46" name="Oval 45"/>
          <p:cNvSpPr/>
          <p:nvPr/>
        </p:nvSpPr>
        <p:spPr bwMode="auto">
          <a:xfrm>
            <a:off x="3424327" y="1999593"/>
            <a:ext cx="200138" cy="146687"/>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47" name="Oval 46"/>
          <p:cNvSpPr/>
          <p:nvPr/>
        </p:nvSpPr>
        <p:spPr bwMode="auto">
          <a:xfrm>
            <a:off x="3211871" y="1946519"/>
            <a:ext cx="204127" cy="136305"/>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48" name="TextBox 47"/>
          <p:cNvSpPr txBox="1"/>
          <p:nvPr/>
        </p:nvSpPr>
        <p:spPr>
          <a:xfrm rot="16200000">
            <a:off x="2864341" y="2000146"/>
            <a:ext cx="393056" cy="190052"/>
          </a:xfrm>
          <a:prstGeom prst="rect">
            <a:avLst/>
          </a:prstGeom>
          <a:noFill/>
        </p:spPr>
        <p:txBody>
          <a:bodyPr wrap="none" rtlCol="0">
            <a:spAutoFit/>
          </a:bodyPr>
          <a:lstStyle/>
          <a:p>
            <a:r>
              <a:rPr lang="en-US" sz="635" dirty="0" smtClean="0"/>
              <a:t>CD27</a:t>
            </a:r>
            <a:endParaRPr lang="en-US" sz="635" dirty="0"/>
          </a:p>
        </p:txBody>
      </p:sp>
      <p:sp>
        <p:nvSpPr>
          <p:cNvPr id="49" name="TextBox 48"/>
          <p:cNvSpPr txBox="1"/>
          <p:nvPr/>
        </p:nvSpPr>
        <p:spPr>
          <a:xfrm>
            <a:off x="3285834" y="2476948"/>
            <a:ext cx="311304" cy="190052"/>
          </a:xfrm>
          <a:prstGeom prst="rect">
            <a:avLst/>
          </a:prstGeom>
          <a:noFill/>
        </p:spPr>
        <p:txBody>
          <a:bodyPr wrap="none" rtlCol="0">
            <a:spAutoFit/>
          </a:bodyPr>
          <a:lstStyle/>
          <a:p>
            <a:r>
              <a:rPr lang="en-US" sz="635" dirty="0" err="1" smtClean="0"/>
              <a:t>IgD</a:t>
            </a:r>
            <a:endParaRPr lang="en-US" sz="635" dirty="0"/>
          </a:p>
        </p:txBody>
      </p:sp>
      <p:sp>
        <p:nvSpPr>
          <p:cNvPr id="50" name="Rectangle 49"/>
          <p:cNvSpPr/>
          <p:nvPr/>
        </p:nvSpPr>
        <p:spPr bwMode="auto">
          <a:xfrm>
            <a:off x="3163540" y="2692581"/>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51" name="Oval 50"/>
          <p:cNvSpPr/>
          <p:nvPr/>
        </p:nvSpPr>
        <p:spPr bwMode="auto">
          <a:xfrm>
            <a:off x="3228857" y="2823120"/>
            <a:ext cx="140104" cy="106298"/>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52" name="Oval 51"/>
          <p:cNvSpPr/>
          <p:nvPr/>
        </p:nvSpPr>
        <p:spPr bwMode="auto">
          <a:xfrm>
            <a:off x="3516581" y="2900519"/>
            <a:ext cx="200823" cy="309563"/>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53" name="TextBox 52"/>
          <p:cNvSpPr txBox="1"/>
          <p:nvPr/>
        </p:nvSpPr>
        <p:spPr>
          <a:xfrm rot="16200000">
            <a:off x="2879710" y="2868953"/>
            <a:ext cx="393056" cy="190052"/>
          </a:xfrm>
          <a:prstGeom prst="rect">
            <a:avLst/>
          </a:prstGeom>
          <a:noFill/>
        </p:spPr>
        <p:txBody>
          <a:bodyPr wrap="none" rtlCol="0">
            <a:spAutoFit/>
          </a:bodyPr>
          <a:lstStyle/>
          <a:p>
            <a:r>
              <a:rPr lang="en-US" sz="635" dirty="0" smtClean="0"/>
              <a:t>CD38</a:t>
            </a:r>
            <a:endParaRPr lang="en-US" sz="635" dirty="0"/>
          </a:p>
        </p:txBody>
      </p:sp>
      <p:sp>
        <p:nvSpPr>
          <p:cNvPr id="54" name="TextBox 53"/>
          <p:cNvSpPr txBox="1"/>
          <p:nvPr/>
        </p:nvSpPr>
        <p:spPr>
          <a:xfrm>
            <a:off x="3278230" y="3332494"/>
            <a:ext cx="393056" cy="190052"/>
          </a:xfrm>
          <a:prstGeom prst="rect">
            <a:avLst/>
          </a:prstGeom>
          <a:noFill/>
        </p:spPr>
        <p:txBody>
          <a:bodyPr wrap="none" rtlCol="0">
            <a:spAutoFit/>
          </a:bodyPr>
          <a:lstStyle/>
          <a:p>
            <a:r>
              <a:rPr lang="en-US" sz="635" dirty="0" smtClean="0"/>
              <a:t>CD20</a:t>
            </a:r>
            <a:endParaRPr lang="en-US" sz="635" dirty="0"/>
          </a:p>
        </p:txBody>
      </p:sp>
      <p:sp>
        <p:nvSpPr>
          <p:cNvPr id="55" name="Rectangle 54"/>
          <p:cNvSpPr/>
          <p:nvPr/>
        </p:nvSpPr>
        <p:spPr bwMode="auto">
          <a:xfrm>
            <a:off x="7988936" y="3140735"/>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56" name="Oval 55"/>
          <p:cNvSpPr/>
          <p:nvPr/>
        </p:nvSpPr>
        <p:spPr bwMode="auto">
          <a:xfrm>
            <a:off x="8056489" y="3336141"/>
            <a:ext cx="111885" cy="79085"/>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57" name="Oval 56"/>
          <p:cNvSpPr/>
          <p:nvPr/>
        </p:nvSpPr>
        <p:spPr bwMode="auto">
          <a:xfrm>
            <a:off x="8080708" y="3598127"/>
            <a:ext cx="87666" cy="86323"/>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58" name="TextBox 57"/>
          <p:cNvSpPr txBox="1"/>
          <p:nvPr/>
        </p:nvSpPr>
        <p:spPr>
          <a:xfrm rot="16200000">
            <a:off x="7644335" y="3339637"/>
            <a:ext cx="494046" cy="190052"/>
          </a:xfrm>
          <a:prstGeom prst="rect">
            <a:avLst/>
          </a:prstGeom>
          <a:noFill/>
        </p:spPr>
        <p:txBody>
          <a:bodyPr wrap="none" rtlCol="0">
            <a:spAutoFit/>
          </a:bodyPr>
          <a:lstStyle/>
          <a:p>
            <a:r>
              <a:rPr lang="en-US" sz="635" dirty="0" smtClean="0"/>
              <a:t>CD445RA</a:t>
            </a:r>
            <a:endParaRPr lang="en-US" sz="635" dirty="0"/>
          </a:p>
        </p:txBody>
      </p:sp>
      <p:sp>
        <p:nvSpPr>
          <p:cNvPr id="59" name="TextBox 58"/>
          <p:cNvSpPr txBox="1"/>
          <p:nvPr/>
        </p:nvSpPr>
        <p:spPr>
          <a:xfrm>
            <a:off x="8140985" y="3760705"/>
            <a:ext cx="489236" cy="190052"/>
          </a:xfrm>
          <a:prstGeom prst="rect">
            <a:avLst/>
          </a:prstGeom>
          <a:noFill/>
        </p:spPr>
        <p:txBody>
          <a:bodyPr wrap="none" rtlCol="0">
            <a:spAutoFit/>
          </a:bodyPr>
          <a:lstStyle/>
          <a:p>
            <a:r>
              <a:rPr lang="en-US" sz="635" dirty="0" smtClean="0"/>
              <a:t>HLA-DR</a:t>
            </a:r>
            <a:endParaRPr lang="en-US" sz="635" dirty="0"/>
          </a:p>
        </p:txBody>
      </p:sp>
      <p:sp>
        <p:nvSpPr>
          <p:cNvPr id="60" name="Oval 59"/>
          <p:cNvSpPr/>
          <p:nvPr/>
        </p:nvSpPr>
        <p:spPr bwMode="auto">
          <a:xfrm>
            <a:off x="8260145" y="3595568"/>
            <a:ext cx="199525" cy="45719"/>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61" name="Rectangle 60"/>
          <p:cNvSpPr/>
          <p:nvPr/>
        </p:nvSpPr>
        <p:spPr bwMode="auto">
          <a:xfrm>
            <a:off x="489957" y="5426311"/>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62" name="Oval 61"/>
          <p:cNvSpPr/>
          <p:nvPr/>
        </p:nvSpPr>
        <p:spPr bwMode="auto">
          <a:xfrm>
            <a:off x="680010" y="5780517"/>
            <a:ext cx="337900" cy="204157"/>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63" name="Oval 62"/>
          <p:cNvSpPr/>
          <p:nvPr/>
        </p:nvSpPr>
        <p:spPr bwMode="auto">
          <a:xfrm>
            <a:off x="785925" y="5516239"/>
            <a:ext cx="261270" cy="16329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64" name="TextBox 63"/>
          <p:cNvSpPr txBox="1"/>
          <p:nvPr/>
        </p:nvSpPr>
        <p:spPr>
          <a:xfrm rot="16200000">
            <a:off x="206126" y="5602683"/>
            <a:ext cx="393056" cy="190052"/>
          </a:xfrm>
          <a:prstGeom prst="rect">
            <a:avLst/>
          </a:prstGeom>
          <a:noFill/>
        </p:spPr>
        <p:txBody>
          <a:bodyPr wrap="none" rtlCol="0">
            <a:spAutoFit/>
          </a:bodyPr>
          <a:lstStyle/>
          <a:p>
            <a:r>
              <a:rPr lang="en-US" sz="635" dirty="0" smtClean="0"/>
              <a:t>CD16</a:t>
            </a:r>
            <a:endParaRPr lang="en-US" sz="635" dirty="0"/>
          </a:p>
        </p:txBody>
      </p:sp>
      <p:sp>
        <p:nvSpPr>
          <p:cNvPr id="65" name="Rectangle 64"/>
          <p:cNvSpPr/>
          <p:nvPr/>
        </p:nvSpPr>
        <p:spPr bwMode="auto">
          <a:xfrm>
            <a:off x="5799529" y="5540073"/>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66" name="Oval 65"/>
          <p:cNvSpPr/>
          <p:nvPr/>
        </p:nvSpPr>
        <p:spPr bwMode="auto">
          <a:xfrm>
            <a:off x="5888254" y="5980254"/>
            <a:ext cx="117714" cy="147521"/>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67" name="TextBox 66"/>
          <p:cNvSpPr txBox="1"/>
          <p:nvPr/>
        </p:nvSpPr>
        <p:spPr>
          <a:xfrm rot="16200000">
            <a:off x="5515699" y="5716445"/>
            <a:ext cx="393056" cy="190052"/>
          </a:xfrm>
          <a:prstGeom prst="rect">
            <a:avLst/>
          </a:prstGeom>
          <a:noFill/>
        </p:spPr>
        <p:txBody>
          <a:bodyPr wrap="none" rtlCol="0">
            <a:spAutoFit/>
          </a:bodyPr>
          <a:lstStyle/>
          <a:p>
            <a:r>
              <a:rPr lang="en-US" sz="635" dirty="0" smtClean="0"/>
              <a:t>CD14</a:t>
            </a:r>
            <a:endParaRPr lang="en-US" sz="635" dirty="0"/>
          </a:p>
        </p:txBody>
      </p:sp>
      <p:sp>
        <p:nvSpPr>
          <p:cNvPr id="68" name="Oval 67"/>
          <p:cNvSpPr/>
          <p:nvPr/>
        </p:nvSpPr>
        <p:spPr bwMode="auto">
          <a:xfrm>
            <a:off x="6084425" y="5935466"/>
            <a:ext cx="357127" cy="128113"/>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69" name="TextBox 68"/>
          <p:cNvSpPr txBox="1"/>
          <p:nvPr/>
        </p:nvSpPr>
        <p:spPr>
          <a:xfrm>
            <a:off x="599510" y="6048359"/>
            <a:ext cx="489236" cy="190052"/>
          </a:xfrm>
          <a:prstGeom prst="rect">
            <a:avLst/>
          </a:prstGeom>
          <a:noFill/>
        </p:spPr>
        <p:txBody>
          <a:bodyPr wrap="none" rtlCol="0">
            <a:spAutoFit/>
          </a:bodyPr>
          <a:lstStyle/>
          <a:p>
            <a:r>
              <a:rPr lang="en-US" sz="635" dirty="0" smtClean="0"/>
              <a:t>HLA-DR</a:t>
            </a:r>
            <a:endParaRPr lang="en-US" sz="635" dirty="0"/>
          </a:p>
        </p:txBody>
      </p:sp>
      <p:cxnSp>
        <p:nvCxnSpPr>
          <p:cNvPr id="70" name="Straight Arrow Connector 69"/>
          <p:cNvCxnSpPr/>
          <p:nvPr/>
        </p:nvCxnSpPr>
        <p:spPr bwMode="auto">
          <a:xfrm>
            <a:off x="2220662" y="1857721"/>
            <a:ext cx="745181" cy="932951"/>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71" name="TextBox 70"/>
          <p:cNvSpPr txBox="1"/>
          <p:nvPr/>
        </p:nvSpPr>
        <p:spPr>
          <a:xfrm>
            <a:off x="8434756" y="2865248"/>
            <a:ext cx="402674" cy="190052"/>
          </a:xfrm>
          <a:prstGeom prst="rect">
            <a:avLst/>
          </a:prstGeom>
          <a:noFill/>
        </p:spPr>
        <p:txBody>
          <a:bodyPr wrap="none" rtlCol="0">
            <a:spAutoFit/>
          </a:bodyPr>
          <a:lstStyle/>
          <a:p>
            <a:r>
              <a:rPr lang="en-US" sz="635" dirty="0"/>
              <a:t>CD197</a:t>
            </a:r>
          </a:p>
        </p:txBody>
      </p:sp>
      <p:sp>
        <p:nvSpPr>
          <p:cNvPr id="72" name="Oval 71"/>
          <p:cNvSpPr/>
          <p:nvPr/>
        </p:nvSpPr>
        <p:spPr bwMode="auto">
          <a:xfrm>
            <a:off x="8433738" y="2370941"/>
            <a:ext cx="116963" cy="1524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73" name="Oval 72"/>
          <p:cNvSpPr/>
          <p:nvPr/>
        </p:nvSpPr>
        <p:spPr bwMode="auto">
          <a:xfrm>
            <a:off x="8448451" y="1480255"/>
            <a:ext cx="151576" cy="216797"/>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cxnSp>
        <p:nvCxnSpPr>
          <p:cNvPr id="74" name="Straight Arrow Connector 73"/>
          <p:cNvCxnSpPr/>
          <p:nvPr/>
        </p:nvCxnSpPr>
        <p:spPr bwMode="auto">
          <a:xfrm>
            <a:off x="7704552" y="2658452"/>
            <a:ext cx="383839" cy="385820"/>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75" name="Straight Arrow Connector 74"/>
          <p:cNvCxnSpPr/>
          <p:nvPr/>
        </p:nvCxnSpPr>
        <p:spPr bwMode="auto">
          <a:xfrm>
            <a:off x="918710" y="1612548"/>
            <a:ext cx="293379" cy="1316870"/>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76" name="TextBox 75"/>
          <p:cNvSpPr txBox="1"/>
          <p:nvPr/>
        </p:nvSpPr>
        <p:spPr>
          <a:xfrm>
            <a:off x="3024319" y="1480182"/>
            <a:ext cx="915635" cy="369332"/>
          </a:xfrm>
          <a:prstGeom prst="rect">
            <a:avLst/>
          </a:prstGeom>
          <a:noFill/>
        </p:spPr>
        <p:txBody>
          <a:bodyPr wrap="none" rtlCol="0">
            <a:spAutoFit/>
          </a:bodyPr>
          <a:lstStyle/>
          <a:p>
            <a:r>
              <a:rPr lang="en-US" dirty="0" smtClean="0"/>
              <a:t>B Cells</a:t>
            </a:r>
            <a:endParaRPr lang="en-US" dirty="0"/>
          </a:p>
        </p:txBody>
      </p:sp>
      <p:sp>
        <p:nvSpPr>
          <p:cNvPr id="77" name="TextBox 76"/>
          <p:cNvSpPr txBox="1"/>
          <p:nvPr/>
        </p:nvSpPr>
        <p:spPr>
          <a:xfrm>
            <a:off x="6906722" y="914971"/>
            <a:ext cx="915635" cy="369332"/>
          </a:xfrm>
          <a:prstGeom prst="rect">
            <a:avLst/>
          </a:prstGeom>
          <a:noFill/>
        </p:spPr>
        <p:txBody>
          <a:bodyPr wrap="none" rtlCol="0">
            <a:spAutoFit/>
          </a:bodyPr>
          <a:lstStyle/>
          <a:p>
            <a:r>
              <a:rPr lang="en-US" dirty="0" smtClean="0"/>
              <a:t>T Cells</a:t>
            </a:r>
            <a:endParaRPr lang="en-US" dirty="0"/>
          </a:p>
        </p:txBody>
      </p:sp>
      <p:sp>
        <p:nvSpPr>
          <p:cNvPr id="78" name="TextBox 77"/>
          <p:cNvSpPr txBox="1"/>
          <p:nvPr/>
        </p:nvSpPr>
        <p:spPr>
          <a:xfrm>
            <a:off x="6356747" y="2159389"/>
            <a:ext cx="765979" cy="369332"/>
          </a:xfrm>
          <a:prstGeom prst="rect">
            <a:avLst/>
          </a:prstGeom>
          <a:noFill/>
        </p:spPr>
        <p:txBody>
          <a:bodyPr wrap="none" rtlCol="0">
            <a:spAutoFit/>
          </a:bodyPr>
          <a:lstStyle/>
          <a:p>
            <a:r>
              <a:rPr lang="en-US" dirty="0" err="1" smtClean="0"/>
              <a:t>Tregs</a:t>
            </a:r>
            <a:endParaRPr lang="en-US" dirty="0"/>
          </a:p>
        </p:txBody>
      </p:sp>
      <p:sp>
        <p:nvSpPr>
          <p:cNvPr id="79" name="TextBox 78"/>
          <p:cNvSpPr txBox="1"/>
          <p:nvPr/>
        </p:nvSpPr>
        <p:spPr>
          <a:xfrm>
            <a:off x="123829" y="2225483"/>
            <a:ext cx="983987" cy="646331"/>
          </a:xfrm>
          <a:prstGeom prst="rect">
            <a:avLst/>
          </a:prstGeom>
          <a:noFill/>
        </p:spPr>
        <p:txBody>
          <a:bodyPr wrap="none" rtlCol="0">
            <a:spAutoFit/>
          </a:bodyPr>
          <a:lstStyle/>
          <a:p>
            <a:r>
              <a:rPr lang="en-US" dirty="0" smtClean="0"/>
              <a:t>Non-</a:t>
            </a:r>
          </a:p>
          <a:p>
            <a:r>
              <a:rPr lang="en-US" dirty="0" err="1" smtClean="0"/>
              <a:t>Lymphs</a:t>
            </a:r>
            <a:endParaRPr lang="en-US" dirty="0"/>
          </a:p>
        </p:txBody>
      </p:sp>
      <p:sp>
        <p:nvSpPr>
          <p:cNvPr id="80" name="Rectangle 79"/>
          <p:cNvSpPr/>
          <p:nvPr/>
        </p:nvSpPr>
        <p:spPr bwMode="auto">
          <a:xfrm>
            <a:off x="916560" y="2934689"/>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81" name="Oval 80"/>
          <p:cNvSpPr/>
          <p:nvPr/>
        </p:nvSpPr>
        <p:spPr bwMode="auto">
          <a:xfrm>
            <a:off x="1316286" y="3272118"/>
            <a:ext cx="169507" cy="18951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82" name="Oval 81"/>
          <p:cNvSpPr/>
          <p:nvPr/>
        </p:nvSpPr>
        <p:spPr bwMode="auto">
          <a:xfrm>
            <a:off x="1008331" y="3312244"/>
            <a:ext cx="200138" cy="146687"/>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83" name="Oval 82"/>
          <p:cNvSpPr/>
          <p:nvPr/>
        </p:nvSpPr>
        <p:spPr bwMode="auto">
          <a:xfrm>
            <a:off x="980260" y="3057434"/>
            <a:ext cx="204127" cy="136305"/>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84" name="TextBox 83"/>
          <p:cNvSpPr txBox="1"/>
          <p:nvPr/>
        </p:nvSpPr>
        <p:spPr>
          <a:xfrm rot="16200000">
            <a:off x="655172" y="3111061"/>
            <a:ext cx="348172" cy="190052"/>
          </a:xfrm>
          <a:prstGeom prst="rect">
            <a:avLst/>
          </a:prstGeom>
          <a:noFill/>
        </p:spPr>
        <p:txBody>
          <a:bodyPr wrap="none" rtlCol="0">
            <a:spAutoFit/>
          </a:bodyPr>
          <a:lstStyle/>
          <a:p>
            <a:r>
              <a:rPr lang="en-US" sz="635" dirty="0" smtClean="0"/>
              <a:t>CD3</a:t>
            </a:r>
            <a:endParaRPr lang="en-US" sz="635" dirty="0"/>
          </a:p>
        </p:txBody>
      </p:sp>
      <p:sp>
        <p:nvSpPr>
          <p:cNvPr id="85" name="TextBox 84"/>
          <p:cNvSpPr txBox="1"/>
          <p:nvPr/>
        </p:nvSpPr>
        <p:spPr>
          <a:xfrm>
            <a:off x="1054223" y="3587863"/>
            <a:ext cx="393056" cy="190052"/>
          </a:xfrm>
          <a:prstGeom prst="rect">
            <a:avLst/>
          </a:prstGeom>
          <a:noFill/>
        </p:spPr>
        <p:txBody>
          <a:bodyPr wrap="none" rtlCol="0">
            <a:spAutoFit/>
          </a:bodyPr>
          <a:lstStyle/>
          <a:p>
            <a:r>
              <a:rPr lang="en-US" sz="635" dirty="0" smtClean="0"/>
              <a:t>CD19</a:t>
            </a:r>
            <a:endParaRPr lang="en-US" sz="635" dirty="0"/>
          </a:p>
        </p:txBody>
      </p:sp>
      <p:cxnSp>
        <p:nvCxnSpPr>
          <p:cNvPr id="86" name="Straight Arrow Connector 85"/>
          <p:cNvCxnSpPr/>
          <p:nvPr/>
        </p:nvCxnSpPr>
        <p:spPr bwMode="auto">
          <a:xfrm>
            <a:off x="1060900" y="3406393"/>
            <a:ext cx="0" cy="661757"/>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87" name="Rectangle 86"/>
          <p:cNvSpPr/>
          <p:nvPr/>
        </p:nvSpPr>
        <p:spPr bwMode="auto">
          <a:xfrm>
            <a:off x="836404" y="4182821"/>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88" name="Oval 87"/>
          <p:cNvSpPr/>
          <p:nvPr/>
        </p:nvSpPr>
        <p:spPr bwMode="auto">
          <a:xfrm>
            <a:off x="1236130" y="4325194"/>
            <a:ext cx="195184" cy="384566"/>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89" name="Oval 88"/>
          <p:cNvSpPr/>
          <p:nvPr/>
        </p:nvSpPr>
        <p:spPr bwMode="auto">
          <a:xfrm>
            <a:off x="1012911" y="4241238"/>
            <a:ext cx="204127" cy="136305"/>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90" name="TextBox 89"/>
          <p:cNvSpPr txBox="1"/>
          <p:nvPr/>
        </p:nvSpPr>
        <p:spPr>
          <a:xfrm rot="16200000">
            <a:off x="552574" y="4359193"/>
            <a:ext cx="393056" cy="190052"/>
          </a:xfrm>
          <a:prstGeom prst="rect">
            <a:avLst/>
          </a:prstGeom>
          <a:noFill/>
        </p:spPr>
        <p:txBody>
          <a:bodyPr wrap="none" rtlCol="0">
            <a:spAutoFit/>
          </a:bodyPr>
          <a:lstStyle/>
          <a:p>
            <a:r>
              <a:rPr lang="en-US" sz="635" dirty="0" smtClean="0"/>
              <a:t>CD14</a:t>
            </a:r>
            <a:endParaRPr lang="en-US" sz="635" dirty="0"/>
          </a:p>
        </p:txBody>
      </p:sp>
      <p:sp>
        <p:nvSpPr>
          <p:cNvPr id="91" name="TextBox 90"/>
          <p:cNvSpPr txBox="1"/>
          <p:nvPr/>
        </p:nvSpPr>
        <p:spPr>
          <a:xfrm>
            <a:off x="974067" y="4835995"/>
            <a:ext cx="352982" cy="190052"/>
          </a:xfrm>
          <a:prstGeom prst="rect">
            <a:avLst/>
          </a:prstGeom>
          <a:noFill/>
        </p:spPr>
        <p:txBody>
          <a:bodyPr wrap="none" rtlCol="0">
            <a:spAutoFit/>
          </a:bodyPr>
          <a:lstStyle/>
          <a:p>
            <a:r>
              <a:rPr lang="en-US" sz="635" dirty="0" smtClean="0"/>
              <a:t>SSC</a:t>
            </a:r>
            <a:endParaRPr lang="en-US" sz="635" dirty="0"/>
          </a:p>
        </p:txBody>
      </p:sp>
      <p:cxnSp>
        <p:nvCxnSpPr>
          <p:cNvPr id="92" name="Straight Arrow Connector 91"/>
          <p:cNvCxnSpPr>
            <a:stCxn id="89" idx="4"/>
          </p:cNvCxnSpPr>
          <p:nvPr/>
        </p:nvCxnSpPr>
        <p:spPr bwMode="auto">
          <a:xfrm flipH="1">
            <a:off x="829258" y="4377543"/>
            <a:ext cx="285717" cy="1048768"/>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93" name="TextBox 92"/>
          <p:cNvSpPr txBox="1"/>
          <p:nvPr/>
        </p:nvSpPr>
        <p:spPr>
          <a:xfrm>
            <a:off x="3874682" y="5148093"/>
            <a:ext cx="633507" cy="369332"/>
          </a:xfrm>
          <a:prstGeom prst="rect">
            <a:avLst/>
          </a:prstGeom>
          <a:noFill/>
        </p:spPr>
        <p:txBody>
          <a:bodyPr wrap="none" rtlCol="0">
            <a:spAutoFit/>
          </a:bodyPr>
          <a:lstStyle/>
          <a:p>
            <a:r>
              <a:rPr lang="en-US" dirty="0" smtClean="0"/>
              <a:t>DCs</a:t>
            </a:r>
            <a:endParaRPr lang="en-US" dirty="0"/>
          </a:p>
        </p:txBody>
      </p:sp>
      <p:sp>
        <p:nvSpPr>
          <p:cNvPr id="94" name="Rectangle 93"/>
          <p:cNvSpPr/>
          <p:nvPr/>
        </p:nvSpPr>
        <p:spPr bwMode="auto">
          <a:xfrm>
            <a:off x="1453695" y="5411666"/>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95" name="Oval 94"/>
          <p:cNvSpPr/>
          <p:nvPr/>
        </p:nvSpPr>
        <p:spPr bwMode="auto">
          <a:xfrm>
            <a:off x="1704966" y="5504090"/>
            <a:ext cx="191245" cy="16329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96" name="Oval 95"/>
          <p:cNvSpPr/>
          <p:nvPr/>
        </p:nvSpPr>
        <p:spPr bwMode="auto">
          <a:xfrm>
            <a:off x="1551207" y="5482873"/>
            <a:ext cx="155846" cy="235999"/>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97" name="TextBox 96"/>
          <p:cNvSpPr txBox="1"/>
          <p:nvPr/>
        </p:nvSpPr>
        <p:spPr>
          <a:xfrm rot="16200000">
            <a:off x="1169865" y="5588038"/>
            <a:ext cx="393056" cy="190052"/>
          </a:xfrm>
          <a:prstGeom prst="rect">
            <a:avLst/>
          </a:prstGeom>
          <a:noFill/>
        </p:spPr>
        <p:txBody>
          <a:bodyPr wrap="none" rtlCol="0">
            <a:spAutoFit/>
          </a:bodyPr>
          <a:lstStyle/>
          <a:p>
            <a:r>
              <a:rPr lang="en-US" sz="635" dirty="0" smtClean="0"/>
              <a:t>CD64</a:t>
            </a:r>
            <a:endParaRPr lang="en-US" sz="635" dirty="0"/>
          </a:p>
        </p:txBody>
      </p:sp>
      <p:sp>
        <p:nvSpPr>
          <p:cNvPr id="98" name="Rectangle 97"/>
          <p:cNvSpPr/>
          <p:nvPr/>
        </p:nvSpPr>
        <p:spPr bwMode="auto">
          <a:xfrm>
            <a:off x="2382175" y="5422585"/>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99" name="Oval 98"/>
          <p:cNvSpPr/>
          <p:nvPr/>
        </p:nvSpPr>
        <p:spPr bwMode="auto">
          <a:xfrm>
            <a:off x="2633446" y="5515009"/>
            <a:ext cx="191245" cy="16329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00" name="Oval 99"/>
          <p:cNvSpPr/>
          <p:nvPr/>
        </p:nvSpPr>
        <p:spPr bwMode="auto">
          <a:xfrm>
            <a:off x="2470900" y="5774288"/>
            <a:ext cx="155846" cy="235999"/>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01" name="TextBox 100"/>
          <p:cNvSpPr txBox="1"/>
          <p:nvPr/>
        </p:nvSpPr>
        <p:spPr>
          <a:xfrm rot="16200000">
            <a:off x="2098345" y="5598957"/>
            <a:ext cx="393056" cy="190052"/>
          </a:xfrm>
          <a:prstGeom prst="rect">
            <a:avLst/>
          </a:prstGeom>
          <a:noFill/>
        </p:spPr>
        <p:txBody>
          <a:bodyPr wrap="none" rtlCol="0">
            <a:spAutoFit/>
          </a:bodyPr>
          <a:lstStyle/>
          <a:p>
            <a:r>
              <a:rPr lang="en-US" sz="635" dirty="0" smtClean="0"/>
              <a:t>CD13</a:t>
            </a:r>
            <a:endParaRPr lang="en-US" sz="635" dirty="0"/>
          </a:p>
        </p:txBody>
      </p:sp>
      <p:sp>
        <p:nvSpPr>
          <p:cNvPr id="102" name="Oval 101"/>
          <p:cNvSpPr/>
          <p:nvPr/>
        </p:nvSpPr>
        <p:spPr bwMode="auto">
          <a:xfrm>
            <a:off x="2677339" y="5774149"/>
            <a:ext cx="155846" cy="235999"/>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03" name="Oval 102"/>
          <p:cNvSpPr/>
          <p:nvPr/>
        </p:nvSpPr>
        <p:spPr bwMode="auto">
          <a:xfrm>
            <a:off x="2449673" y="5557969"/>
            <a:ext cx="116963" cy="1524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04" name="Rectangle 103"/>
          <p:cNvSpPr/>
          <p:nvPr/>
        </p:nvSpPr>
        <p:spPr bwMode="auto">
          <a:xfrm>
            <a:off x="4315915" y="5532264"/>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05" name="Oval 104"/>
          <p:cNvSpPr/>
          <p:nvPr/>
        </p:nvSpPr>
        <p:spPr bwMode="auto">
          <a:xfrm>
            <a:off x="4705401" y="5551572"/>
            <a:ext cx="169076" cy="42868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06" name="TextBox 105"/>
          <p:cNvSpPr txBox="1"/>
          <p:nvPr/>
        </p:nvSpPr>
        <p:spPr>
          <a:xfrm rot="16200000">
            <a:off x="4032085" y="5708636"/>
            <a:ext cx="393056" cy="190052"/>
          </a:xfrm>
          <a:prstGeom prst="rect">
            <a:avLst/>
          </a:prstGeom>
          <a:noFill/>
        </p:spPr>
        <p:txBody>
          <a:bodyPr wrap="none" rtlCol="0">
            <a:spAutoFit/>
          </a:bodyPr>
          <a:lstStyle/>
          <a:p>
            <a:r>
              <a:rPr lang="en-US" sz="635" dirty="0" smtClean="0"/>
              <a:t>CD16</a:t>
            </a:r>
            <a:endParaRPr lang="en-US" sz="635" dirty="0"/>
          </a:p>
        </p:txBody>
      </p:sp>
      <p:sp>
        <p:nvSpPr>
          <p:cNvPr id="107" name="Oval 106"/>
          <p:cNvSpPr/>
          <p:nvPr/>
        </p:nvSpPr>
        <p:spPr bwMode="auto">
          <a:xfrm>
            <a:off x="4386607" y="5899641"/>
            <a:ext cx="228111" cy="123066"/>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08" name="TextBox 107"/>
          <p:cNvSpPr txBox="1"/>
          <p:nvPr/>
        </p:nvSpPr>
        <p:spPr>
          <a:xfrm>
            <a:off x="1541035" y="6028482"/>
            <a:ext cx="393056" cy="190052"/>
          </a:xfrm>
          <a:prstGeom prst="rect">
            <a:avLst/>
          </a:prstGeom>
          <a:noFill/>
        </p:spPr>
        <p:txBody>
          <a:bodyPr wrap="none" rtlCol="0">
            <a:spAutoFit/>
          </a:bodyPr>
          <a:lstStyle/>
          <a:p>
            <a:r>
              <a:rPr lang="en-US" sz="635" dirty="0" smtClean="0"/>
              <a:t>CD15</a:t>
            </a:r>
            <a:endParaRPr lang="en-US" sz="635" dirty="0"/>
          </a:p>
        </p:txBody>
      </p:sp>
      <p:sp>
        <p:nvSpPr>
          <p:cNvPr id="109" name="TextBox 108"/>
          <p:cNvSpPr txBox="1"/>
          <p:nvPr/>
        </p:nvSpPr>
        <p:spPr>
          <a:xfrm>
            <a:off x="2480811" y="6038873"/>
            <a:ext cx="393056" cy="190052"/>
          </a:xfrm>
          <a:prstGeom prst="rect">
            <a:avLst/>
          </a:prstGeom>
          <a:noFill/>
        </p:spPr>
        <p:txBody>
          <a:bodyPr wrap="none" rtlCol="0">
            <a:spAutoFit/>
          </a:bodyPr>
          <a:lstStyle/>
          <a:p>
            <a:r>
              <a:rPr lang="en-US" sz="635" dirty="0" smtClean="0"/>
              <a:t>CD32</a:t>
            </a:r>
            <a:endParaRPr lang="en-US" sz="635" dirty="0"/>
          </a:p>
        </p:txBody>
      </p:sp>
      <p:cxnSp>
        <p:nvCxnSpPr>
          <p:cNvPr id="110" name="Straight Arrow Connector 109"/>
          <p:cNvCxnSpPr/>
          <p:nvPr/>
        </p:nvCxnSpPr>
        <p:spPr bwMode="auto">
          <a:xfrm>
            <a:off x="897970" y="1720639"/>
            <a:ext cx="1962761" cy="2722221"/>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111" name="TextBox 110"/>
          <p:cNvSpPr txBox="1"/>
          <p:nvPr/>
        </p:nvSpPr>
        <p:spPr>
          <a:xfrm>
            <a:off x="1780282" y="3874857"/>
            <a:ext cx="2484398" cy="369332"/>
          </a:xfrm>
          <a:prstGeom prst="rect">
            <a:avLst/>
          </a:prstGeom>
          <a:noFill/>
        </p:spPr>
        <p:txBody>
          <a:bodyPr wrap="none" rtlCol="0">
            <a:spAutoFit/>
          </a:bodyPr>
          <a:lstStyle/>
          <a:p>
            <a:r>
              <a:rPr lang="en-US" dirty="0" smtClean="0"/>
              <a:t>Scatter Mono/</a:t>
            </a:r>
            <a:r>
              <a:rPr lang="en-US" dirty="0" err="1" smtClean="0"/>
              <a:t>Lymphs</a:t>
            </a:r>
            <a:r>
              <a:rPr lang="en-US" dirty="0" smtClean="0"/>
              <a:t> </a:t>
            </a:r>
            <a:endParaRPr lang="en-US" dirty="0"/>
          </a:p>
        </p:txBody>
      </p:sp>
      <p:sp>
        <p:nvSpPr>
          <p:cNvPr id="112" name="Rectangle 111"/>
          <p:cNvSpPr/>
          <p:nvPr/>
        </p:nvSpPr>
        <p:spPr bwMode="auto">
          <a:xfrm>
            <a:off x="2942141" y="4449461"/>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13" name="Oval 112"/>
          <p:cNvSpPr/>
          <p:nvPr/>
        </p:nvSpPr>
        <p:spPr bwMode="auto">
          <a:xfrm>
            <a:off x="3341867" y="4786890"/>
            <a:ext cx="169507" cy="18951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14" name="Oval 113"/>
          <p:cNvSpPr/>
          <p:nvPr/>
        </p:nvSpPr>
        <p:spPr bwMode="auto">
          <a:xfrm>
            <a:off x="3033912" y="4827016"/>
            <a:ext cx="200138" cy="146687"/>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15" name="Oval 114"/>
          <p:cNvSpPr/>
          <p:nvPr/>
        </p:nvSpPr>
        <p:spPr bwMode="auto">
          <a:xfrm>
            <a:off x="3005841" y="4572206"/>
            <a:ext cx="204127" cy="136305"/>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16" name="TextBox 115"/>
          <p:cNvSpPr txBox="1"/>
          <p:nvPr/>
        </p:nvSpPr>
        <p:spPr>
          <a:xfrm rot="16200000">
            <a:off x="2680753" y="4625833"/>
            <a:ext cx="348172" cy="190052"/>
          </a:xfrm>
          <a:prstGeom prst="rect">
            <a:avLst/>
          </a:prstGeom>
          <a:noFill/>
        </p:spPr>
        <p:txBody>
          <a:bodyPr wrap="none" rtlCol="0">
            <a:spAutoFit/>
          </a:bodyPr>
          <a:lstStyle/>
          <a:p>
            <a:r>
              <a:rPr lang="en-US" sz="635" dirty="0" smtClean="0"/>
              <a:t>CD3</a:t>
            </a:r>
            <a:endParaRPr lang="en-US" sz="635" dirty="0"/>
          </a:p>
        </p:txBody>
      </p:sp>
      <p:sp>
        <p:nvSpPr>
          <p:cNvPr id="117" name="TextBox 116"/>
          <p:cNvSpPr txBox="1"/>
          <p:nvPr/>
        </p:nvSpPr>
        <p:spPr>
          <a:xfrm>
            <a:off x="3079804" y="5102635"/>
            <a:ext cx="393056" cy="190052"/>
          </a:xfrm>
          <a:prstGeom prst="rect">
            <a:avLst/>
          </a:prstGeom>
          <a:noFill/>
        </p:spPr>
        <p:txBody>
          <a:bodyPr wrap="none" rtlCol="0">
            <a:spAutoFit/>
          </a:bodyPr>
          <a:lstStyle/>
          <a:p>
            <a:r>
              <a:rPr lang="en-US" sz="635" dirty="0" smtClean="0"/>
              <a:t>CD19</a:t>
            </a:r>
            <a:endParaRPr lang="en-US" sz="635" dirty="0"/>
          </a:p>
        </p:txBody>
      </p:sp>
      <p:cxnSp>
        <p:nvCxnSpPr>
          <p:cNvPr id="118" name="Straight Arrow Connector 117"/>
          <p:cNvCxnSpPr/>
          <p:nvPr/>
        </p:nvCxnSpPr>
        <p:spPr bwMode="auto">
          <a:xfrm>
            <a:off x="3222725" y="4931021"/>
            <a:ext cx="745181" cy="932951"/>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119" name="TextBox 118"/>
          <p:cNvSpPr txBox="1"/>
          <p:nvPr/>
        </p:nvSpPr>
        <p:spPr>
          <a:xfrm>
            <a:off x="4418190" y="6135096"/>
            <a:ext cx="393056" cy="190052"/>
          </a:xfrm>
          <a:prstGeom prst="rect">
            <a:avLst/>
          </a:prstGeom>
          <a:noFill/>
        </p:spPr>
        <p:txBody>
          <a:bodyPr wrap="none" rtlCol="0">
            <a:spAutoFit/>
          </a:bodyPr>
          <a:lstStyle/>
          <a:p>
            <a:r>
              <a:rPr lang="en-US" sz="635" dirty="0" smtClean="0"/>
              <a:t>CD56</a:t>
            </a:r>
            <a:endParaRPr lang="en-US" sz="635" dirty="0"/>
          </a:p>
        </p:txBody>
      </p:sp>
      <p:cxnSp>
        <p:nvCxnSpPr>
          <p:cNvPr id="120" name="Straight Arrow Connector 119"/>
          <p:cNvCxnSpPr/>
          <p:nvPr/>
        </p:nvCxnSpPr>
        <p:spPr bwMode="auto">
          <a:xfrm>
            <a:off x="4561647" y="5961174"/>
            <a:ext cx="874667" cy="0"/>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121" name="TextBox 120"/>
          <p:cNvSpPr txBox="1"/>
          <p:nvPr/>
        </p:nvSpPr>
        <p:spPr>
          <a:xfrm>
            <a:off x="99590" y="5107146"/>
            <a:ext cx="877163" cy="369332"/>
          </a:xfrm>
          <a:prstGeom prst="rect">
            <a:avLst/>
          </a:prstGeom>
          <a:noFill/>
        </p:spPr>
        <p:txBody>
          <a:bodyPr wrap="none" rtlCol="0">
            <a:spAutoFit/>
          </a:bodyPr>
          <a:lstStyle/>
          <a:p>
            <a:r>
              <a:rPr lang="en-US" dirty="0" err="1" smtClean="0"/>
              <a:t>Monos</a:t>
            </a:r>
            <a:endParaRPr lang="en-US" dirty="0"/>
          </a:p>
        </p:txBody>
      </p:sp>
      <p:sp>
        <p:nvSpPr>
          <p:cNvPr id="122" name="TextBox 121"/>
          <p:cNvSpPr txBox="1"/>
          <p:nvPr/>
        </p:nvSpPr>
        <p:spPr>
          <a:xfrm>
            <a:off x="5861709" y="6189188"/>
            <a:ext cx="489236" cy="190052"/>
          </a:xfrm>
          <a:prstGeom prst="rect">
            <a:avLst/>
          </a:prstGeom>
          <a:noFill/>
        </p:spPr>
        <p:txBody>
          <a:bodyPr wrap="none" rtlCol="0">
            <a:spAutoFit/>
          </a:bodyPr>
          <a:lstStyle/>
          <a:p>
            <a:r>
              <a:rPr lang="en-US" sz="635" dirty="0" smtClean="0"/>
              <a:t>HLA-DR</a:t>
            </a:r>
            <a:endParaRPr lang="en-US" sz="635" dirty="0"/>
          </a:p>
        </p:txBody>
      </p:sp>
      <p:cxnSp>
        <p:nvCxnSpPr>
          <p:cNvPr id="123" name="Straight Arrow Connector 122"/>
          <p:cNvCxnSpPr/>
          <p:nvPr/>
        </p:nvCxnSpPr>
        <p:spPr bwMode="auto">
          <a:xfrm>
            <a:off x="6289619" y="6007999"/>
            <a:ext cx="874667" cy="0"/>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124" name="Rectangle 123"/>
          <p:cNvSpPr/>
          <p:nvPr/>
        </p:nvSpPr>
        <p:spPr bwMode="auto">
          <a:xfrm>
            <a:off x="7290308" y="5579423"/>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25" name="Oval 124"/>
          <p:cNvSpPr/>
          <p:nvPr/>
        </p:nvSpPr>
        <p:spPr bwMode="auto">
          <a:xfrm>
            <a:off x="7400320" y="5752120"/>
            <a:ext cx="117714" cy="147521"/>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26" name="TextBox 125"/>
          <p:cNvSpPr txBox="1"/>
          <p:nvPr/>
        </p:nvSpPr>
        <p:spPr>
          <a:xfrm rot="16200000">
            <a:off x="7014312" y="5879790"/>
            <a:ext cx="437940" cy="190052"/>
          </a:xfrm>
          <a:prstGeom prst="rect">
            <a:avLst/>
          </a:prstGeom>
          <a:noFill/>
        </p:spPr>
        <p:txBody>
          <a:bodyPr wrap="none" rtlCol="0">
            <a:spAutoFit/>
          </a:bodyPr>
          <a:lstStyle/>
          <a:p>
            <a:r>
              <a:rPr lang="en-US" sz="635" dirty="0" smtClean="0"/>
              <a:t>CD123</a:t>
            </a:r>
            <a:endParaRPr lang="en-US" sz="635" dirty="0"/>
          </a:p>
        </p:txBody>
      </p:sp>
      <p:sp>
        <p:nvSpPr>
          <p:cNvPr id="127" name="Oval 126"/>
          <p:cNvSpPr/>
          <p:nvPr/>
        </p:nvSpPr>
        <p:spPr bwMode="auto">
          <a:xfrm>
            <a:off x="7575204" y="5974816"/>
            <a:ext cx="357127" cy="128113"/>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28" name="TextBox 127"/>
          <p:cNvSpPr txBox="1"/>
          <p:nvPr/>
        </p:nvSpPr>
        <p:spPr>
          <a:xfrm>
            <a:off x="7352488" y="6228538"/>
            <a:ext cx="433132" cy="190052"/>
          </a:xfrm>
          <a:prstGeom prst="rect">
            <a:avLst/>
          </a:prstGeom>
          <a:noFill/>
        </p:spPr>
        <p:txBody>
          <a:bodyPr wrap="none" rtlCol="0">
            <a:spAutoFit/>
          </a:bodyPr>
          <a:lstStyle/>
          <a:p>
            <a:r>
              <a:rPr lang="en-US" sz="635" dirty="0" smtClean="0"/>
              <a:t>CD11c</a:t>
            </a:r>
            <a:endParaRPr lang="en-US" sz="635" dirty="0"/>
          </a:p>
        </p:txBody>
      </p:sp>
      <p:sp>
        <p:nvSpPr>
          <p:cNvPr id="129" name="Rectangle 128"/>
          <p:cNvSpPr/>
          <p:nvPr/>
        </p:nvSpPr>
        <p:spPr bwMode="auto">
          <a:xfrm>
            <a:off x="4703114" y="3426403"/>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30" name="Oval 129"/>
          <p:cNvSpPr/>
          <p:nvPr/>
        </p:nvSpPr>
        <p:spPr bwMode="auto">
          <a:xfrm>
            <a:off x="4842825" y="3534165"/>
            <a:ext cx="113489" cy="479821"/>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31" name="TextBox 130"/>
          <p:cNvSpPr txBox="1"/>
          <p:nvPr/>
        </p:nvSpPr>
        <p:spPr>
          <a:xfrm rot="16200000">
            <a:off x="4425515" y="3726770"/>
            <a:ext cx="441146" cy="190052"/>
          </a:xfrm>
          <a:prstGeom prst="rect">
            <a:avLst/>
          </a:prstGeom>
          <a:noFill/>
        </p:spPr>
        <p:txBody>
          <a:bodyPr wrap="none" rtlCol="0">
            <a:spAutoFit/>
          </a:bodyPr>
          <a:lstStyle/>
          <a:p>
            <a:r>
              <a:rPr lang="en-US" sz="635" dirty="0" smtClean="0"/>
              <a:t>Counts</a:t>
            </a:r>
            <a:endParaRPr lang="en-US" sz="635" dirty="0"/>
          </a:p>
        </p:txBody>
      </p:sp>
      <p:sp>
        <p:nvSpPr>
          <p:cNvPr id="132" name="Oval 131"/>
          <p:cNvSpPr/>
          <p:nvPr/>
        </p:nvSpPr>
        <p:spPr bwMode="auto">
          <a:xfrm>
            <a:off x="5079275" y="3491633"/>
            <a:ext cx="135434" cy="510688"/>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33" name="TextBox 132"/>
          <p:cNvSpPr txBox="1"/>
          <p:nvPr/>
        </p:nvSpPr>
        <p:spPr>
          <a:xfrm>
            <a:off x="4895140" y="4059523"/>
            <a:ext cx="393056" cy="190052"/>
          </a:xfrm>
          <a:prstGeom prst="rect">
            <a:avLst/>
          </a:prstGeom>
          <a:noFill/>
        </p:spPr>
        <p:txBody>
          <a:bodyPr wrap="none" rtlCol="0">
            <a:spAutoFit/>
          </a:bodyPr>
          <a:lstStyle/>
          <a:p>
            <a:r>
              <a:rPr lang="en-US" sz="635" dirty="0" smtClean="0"/>
              <a:t>CD19</a:t>
            </a:r>
            <a:endParaRPr lang="en-US" sz="635" dirty="0"/>
          </a:p>
        </p:txBody>
      </p:sp>
      <p:cxnSp>
        <p:nvCxnSpPr>
          <p:cNvPr id="134" name="Straight Arrow Connector 133"/>
          <p:cNvCxnSpPr/>
          <p:nvPr/>
        </p:nvCxnSpPr>
        <p:spPr bwMode="auto">
          <a:xfrm>
            <a:off x="4870958" y="3906189"/>
            <a:ext cx="252628" cy="749075"/>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135" name="TextBox 134"/>
          <p:cNvSpPr txBox="1"/>
          <p:nvPr/>
        </p:nvSpPr>
        <p:spPr>
          <a:xfrm>
            <a:off x="3865493" y="3059809"/>
            <a:ext cx="1801070" cy="369332"/>
          </a:xfrm>
          <a:prstGeom prst="rect">
            <a:avLst/>
          </a:prstGeom>
          <a:noFill/>
        </p:spPr>
        <p:txBody>
          <a:bodyPr wrap="none" rtlCol="0">
            <a:spAutoFit/>
          </a:bodyPr>
          <a:lstStyle/>
          <a:p>
            <a:r>
              <a:rPr lang="en-US" dirty="0" smtClean="0"/>
              <a:t>NK/NKT-like Cells</a:t>
            </a:r>
            <a:endParaRPr lang="en-US" dirty="0"/>
          </a:p>
        </p:txBody>
      </p:sp>
      <p:sp>
        <p:nvSpPr>
          <p:cNvPr id="136" name="Rectangle 135"/>
          <p:cNvSpPr/>
          <p:nvPr/>
        </p:nvSpPr>
        <p:spPr bwMode="auto">
          <a:xfrm>
            <a:off x="4996036" y="4692436"/>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37" name="Oval 136"/>
          <p:cNvSpPr/>
          <p:nvPr/>
        </p:nvSpPr>
        <p:spPr bwMode="auto">
          <a:xfrm>
            <a:off x="5106133" y="5117546"/>
            <a:ext cx="118041" cy="133886"/>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38" name="Oval 137"/>
          <p:cNvSpPr/>
          <p:nvPr/>
        </p:nvSpPr>
        <p:spPr bwMode="auto">
          <a:xfrm>
            <a:off x="5058537" y="4830771"/>
            <a:ext cx="181003" cy="211999"/>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39" name="TextBox 138"/>
          <p:cNvSpPr txBox="1"/>
          <p:nvPr/>
        </p:nvSpPr>
        <p:spPr>
          <a:xfrm rot="16200000">
            <a:off x="4712206" y="4868808"/>
            <a:ext cx="393056" cy="190052"/>
          </a:xfrm>
          <a:prstGeom prst="rect">
            <a:avLst/>
          </a:prstGeom>
          <a:noFill/>
        </p:spPr>
        <p:txBody>
          <a:bodyPr wrap="none" rtlCol="0">
            <a:spAutoFit/>
          </a:bodyPr>
          <a:lstStyle/>
          <a:p>
            <a:r>
              <a:rPr lang="en-US" sz="635" dirty="0" smtClean="0"/>
              <a:t>CD56</a:t>
            </a:r>
            <a:endParaRPr lang="en-US" sz="635" dirty="0"/>
          </a:p>
        </p:txBody>
      </p:sp>
      <p:sp>
        <p:nvSpPr>
          <p:cNvPr id="140" name="TextBox 139"/>
          <p:cNvSpPr txBox="1"/>
          <p:nvPr/>
        </p:nvSpPr>
        <p:spPr>
          <a:xfrm>
            <a:off x="5121286" y="5304420"/>
            <a:ext cx="348172" cy="190052"/>
          </a:xfrm>
          <a:prstGeom prst="rect">
            <a:avLst/>
          </a:prstGeom>
          <a:noFill/>
        </p:spPr>
        <p:txBody>
          <a:bodyPr wrap="none" rtlCol="0">
            <a:spAutoFit/>
          </a:bodyPr>
          <a:lstStyle/>
          <a:p>
            <a:r>
              <a:rPr lang="en-US" sz="635" dirty="0" smtClean="0"/>
              <a:t>CD3</a:t>
            </a:r>
            <a:endParaRPr lang="en-US" sz="635" dirty="0"/>
          </a:p>
        </p:txBody>
      </p:sp>
      <p:sp>
        <p:nvSpPr>
          <p:cNvPr id="141" name="Oval 140"/>
          <p:cNvSpPr/>
          <p:nvPr/>
        </p:nvSpPr>
        <p:spPr bwMode="auto">
          <a:xfrm>
            <a:off x="5413741" y="5047416"/>
            <a:ext cx="217938" cy="16329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42" name="TextBox 141"/>
          <p:cNvSpPr txBox="1"/>
          <p:nvPr/>
        </p:nvSpPr>
        <p:spPr>
          <a:xfrm>
            <a:off x="6179972" y="4218879"/>
            <a:ext cx="1762021" cy="369332"/>
          </a:xfrm>
          <a:prstGeom prst="rect">
            <a:avLst/>
          </a:prstGeom>
          <a:noFill/>
        </p:spPr>
        <p:txBody>
          <a:bodyPr wrap="none" rtlCol="0">
            <a:spAutoFit/>
          </a:bodyPr>
          <a:lstStyle/>
          <a:p>
            <a:r>
              <a:rPr lang="en-US" dirty="0" smtClean="0"/>
              <a:t>CD3</a:t>
            </a:r>
            <a:r>
              <a:rPr lang="en-US" baseline="30000" dirty="0" smtClean="0"/>
              <a:t>+</a:t>
            </a:r>
            <a:r>
              <a:rPr lang="en-US" dirty="0" smtClean="0"/>
              <a:t> CD56</a:t>
            </a:r>
            <a:r>
              <a:rPr lang="en-US" baseline="30000" dirty="0" smtClean="0"/>
              <a:t>+</a:t>
            </a:r>
            <a:r>
              <a:rPr lang="en-US" dirty="0" smtClean="0"/>
              <a:t> Cells</a:t>
            </a:r>
            <a:endParaRPr lang="en-US" dirty="0"/>
          </a:p>
        </p:txBody>
      </p:sp>
      <p:cxnSp>
        <p:nvCxnSpPr>
          <p:cNvPr id="143" name="Straight Arrow Connector 142"/>
          <p:cNvCxnSpPr>
            <a:stCxn id="138" idx="7"/>
          </p:cNvCxnSpPr>
          <p:nvPr/>
        </p:nvCxnSpPr>
        <p:spPr bwMode="auto">
          <a:xfrm flipV="1">
            <a:off x="5213033" y="3963184"/>
            <a:ext cx="986321" cy="898634"/>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144" name="Rectangle 143"/>
          <p:cNvSpPr/>
          <p:nvPr/>
        </p:nvSpPr>
        <p:spPr bwMode="auto">
          <a:xfrm>
            <a:off x="6542250" y="3434663"/>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45" name="Oval 144"/>
          <p:cNvSpPr/>
          <p:nvPr/>
        </p:nvSpPr>
        <p:spPr bwMode="auto">
          <a:xfrm>
            <a:off x="6799185" y="3494078"/>
            <a:ext cx="283661" cy="258608"/>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46" name="Oval 145"/>
          <p:cNvSpPr/>
          <p:nvPr/>
        </p:nvSpPr>
        <p:spPr bwMode="auto">
          <a:xfrm>
            <a:off x="6630975" y="3848390"/>
            <a:ext cx="139783" cy="173975"/>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47" name="TextBox 146"/>
          <p:cNvSpPr txBox="1"/>
          <p:nvPr/>
        </p:nvSpPr>
        <p:spPr>
          <a:xfrm rot="16200000">
            <a:off x="6258420" y="3611035"/>
            <a:ext cx="393056" cy="190052"/>
          </a:xfrm>
          <a:prstGeom prst="rect">
            <a:avLst/>
          </a:prstGeom>
          <a:noFill/>
        </p:spPr>
        <p:txBody>
          <a:bodyPr wrap="none" rtlCol="0">
            <a:spAutoFit/>
          </a:bodyPr>
          <a:lstStyle/>
          <a:p>
            <a:r>
              <a:rPr lang="en-US" sz="635" dirty="0" smtClean="0"/>
              <a:t>CD16</a:t>
            </a:r>
            <a:endParaRPr lang="en-US" sz="635" dirty="0"/>
          </a:p>
        </p:txBody>
      </p:sp>
      <p:sp>
        <p:nvSpPr>
          <p:cNvPr id="148" name="TextBox 147"/>
          <p:cNvSpPr txBox="1"/>
          <p:nvPr/>
        </p:nvSpPr>
        <p:spPr>
          <a:xfrm>
            <a:off x="6610766" y="4064354"/>
            <a:ext cx="393056" cy="190052"/>
          </a:xfrm>
          <a:prstGeom prst="rect">
            <a:avLst/>
          </a:prstGeom>
          <a:noFill/>
        </p:spPr>
        <p:txBody>
          <a:bodyPr wrap="none" rtlCol="0">
            <a:spAutoFit/>
          </a:bodyPr>
          <a:lstStyle/>
          <a:p>
            <a:r>
              <a:rPr lang="en-US" sz="635" dirty="0" smtClean="0"/>
              <a:t>CD57</a:t>
            </a:r>
            <a:endParaRPr lang="en-US" sz="635" dirty="0"/>
          </a:p>
        </p:txBody>
      </p:sp>
      <p:sp>
        <p:nvSpPr>
          <p:cNvPr id="149" name="Oval 148"/>
          <p:cNvSpPr/>
          <p:nvPr/>
        </p:nvSpPr>
        <p:spPr bwMode="auto">
          <a:xfrm>
            <a:off x="6609748" y="3479604"/>
            <a:ext cx="143814" cy="242843"/>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50" name="Oval 149"/>
          <p:cNvSpPr/>
          <p:nvPr/>
        </p:nvSpPr>
        <p:spPr bwMode="auto">
          <a:xfrm>
            <a:off x="5108672" y="4734317"/>
            <a:ext cx="112961" cy="72017"/>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51" name="Oval 150"/>
          <p:cNvSpPr/>
          <p:nvPr/>
        </p:nvSpPr>
        <p:spPr bwMode="auto">
          <a:xfrm>
            <a:off x="5496949" y="4936770"/>
            <a:ext cx="112961" cy="72017"/>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cxnSp>
        <p:nvCxnSpPr>
          <p:cNvPr id="152" name="Straight Arrow Connector 151"/>
          <p:cNvCxnSpPr/>
          <p:nvPr/>
        </p:nvCxnSpPr>
        <p:spPr bwMode="auto">
          <a:xfrm flipV="1">
            <a:off x="5199111" y="3627699"/>
            <a:ext cx="524198" cy="1097053"/>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153" name="Rectangle 152"/>
          <p:cNvSpPr/>
          <p:nvPr/>
        </p:nvSpPr>
        <p:spPr bwMode="auto">
          <a:xfrm>
            <a:off x="6491366" y="4572505"/>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54" name="Oval 153"/>
          <p:cNvSpPr/>
          <p:nvPr/>
        </p:nvSpPr>
        <p:spPr bwMode="auto">
          <a:xfrm>
            <a:off x="6580091" y="4986232"/>
            <a:ext cx="139783" cy="173975"/>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55" name="TextBox 154"/>
          <p:cNvSpPr txBox="1"/>
          <p:nvPr/>
        </p:nvSpPr>
        <p:spPr>
          <a:xfrm rot="16200000">
            <a:off x="6207536" y="4748877"/>
            <a:ext cx="393056" cy="190052"/>
          </a:xfrm>
          <a:prstGeom prst="rect">
            <a:avLst/>
          </a:prstGeom>
          <a:noFill/>
        </p:spPr>
        <p:txBody>
          <a:bodyPr wrap="none" rtlCol="0">
            <a:spAutoFit/>
          </a:bodyPr>
          <a:lstStyle/>
          <a:p>
            <a:r>
              <a:rPr lang="en-US" sz="635" dirty="0" smtClean="0"/>
              <a:t>CD57</a:t>
            </a:r>
            <a:endParaRPr lang="en-US" sz="635" dirty="0"/>
          </a:p>
        </p:txBody>
      </p:sp>
      <p:sp>
        <p:nvSpPr>
          <p:cNvPr id="156" name="Oval 155"/>
          <p:cNvSpPr/>
          <p:nvPr/>
        </p:nvSpPr>
        <p:spPr bwMode="auto">
          <a:xfrm>
            <a:off x="6786530" y="4986232"/>
            <a:ext cx="131735" cy="173836"/>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57" name="TextBox 156"/>
          <p:cNvSpPr txBox="1"/>
          <p:nvPr/>
        </p:nvSpPr>
        <p:spPr>
          <a:xfrm>
            <a:off x="6559882" y="5202196"/>
            <a:ext cx="348172" cy="190052"/>
          </a:xfrm>
          <a:prstGeom prst="rect">
            <a:avLst/>
          </a:prstGeom>
          <a:noFill/>
        </p:spPr>
        <p:txBody>
          <a:bodyPr wrap="none" rtlCol="0">
            <a:spAutoFit/>
          </a:bodyPr>
          <a:lstStyle/>
          <a:p>
            <a:r>
              <a:rPr lang="en-US" sz="635" dirty="0" smtClean="0"/>
              <a:t>CD8</a:t>
            </a:r>
            <a:endParaRPr lang="en-US" sz="635" dirty="0"/>
          </a:p>
        </p:txBody>
      </p:sp>
      <p:sp>
        <p:nvSpPr>
          <p:cNvPr id="158" name="Oval 157"/>
          <p:cNvSpPr/>
          <p:nvPr/>
        </p:nvSpPr>
        <p:spPr bwMode="auto">
          <a:xfrm>
            <a:off x="6586972" y="4743348"/>
            <a:ext cx="101199" cy="12597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cxnSp>
        <p:nvCxnSpPr>
          <p:cNvPr id="159" name="Straight Arrow Connector 158"/>
          <p:cNvCxnSpPr/>
          <p:nvPr/>
        </p:nvCxnSpPr>
        <p:spPr bwMode="auto">
          <a:xfrm flipV="1">
            <a:off x="5560993" y="4919845"/>
            <a:ext cx="635514" cy="22042"/>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160" name="Rectangle 159"/>
          <p:cNvSpPr/>
          <p:nvPr/>
        </p:nvSpPr>
        <p:spPr bwMode="auto">
          <a:xfrm>
            <a:off x="5738059" y="2846723"/>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61" name="Oval 160"/>
          <p:cNvSpPr/>
          <p:nvPr/>
        </p:nvSpPr>
        <p:spPr bwMode="auto">
          <a:xfrm>
            <a:off x="5826784" y="3260450"/>
            <a:ext cx="139783" cy="173975"/>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62" name="TextBox 161"/>
          <p:cNvSpPr txBox="1"/>
          <p:nvPr/>
        </p:nvSpPr>
        <p:spPr>
          <a:xfrm rot="16200000">
            <a:off x="5454229" y="3023095"/>
            <a:ext cx="393056" cy="190052"/>
          </a:xfrm>
          <a:prstGeom prst="rect">
            <a:avLst/>
          </a:prstGeom>
          <a:noFill/>
        </p:spPr>
        <p:txBody>
          <a:bodyPr wrap="none" rtlCol="0">
            <a:spAutoFit/>
          </a:bodyPr>
          <a:lstStyle/>
          <a:p>
            <a:r>
              <a:rPr lang="en-US" sz="635" dirty="0" smtClean="0"/>
              <a:t>CD16</a:t>
            </a:r>
            <a:endParaRPr lang="en-US" sz="635" dirty="0"/>
          </a:p>
        </p:txBody>
      </p:sp>
      <p:sp>
        <p:nvSpPr>
          <p:cNvPr id="163" name="TextBox 162"/>
          <p:cNvSpPr txBox="1"/>
          <p:nvPr/>
        </p:nvSpPr>
        <p:spPr>
          <a:xfrm>
            <a:off x="5806575" y="3476414"/>
            <a:ext cx="393056" cy="190052"/>
          </a:xfrm>
          <a:prstGeom prst="rect">
            <a:avLst/>
          </a:prstGeom>
          <a:noFill/>
        </p:spPr>
        <p:txBody>
          <a:bodyPr wrap="none" rtlCol="0">
            <a:spAutoFit/>
          </a:bodyPr>
          <a:lstStyle/>
          <a:p>
            <a:r>
              <a:rPr lang="en-US" sz="635" dirty="0" smtClean="0"/>
              <a:t>CD57</a:t>
            </a:r>
            <a:endParaRPr lang="en-US" sz="635" dirty="0"/>
          </a:p>
        </p:txBody>
      </p:sp>
      <p:sp>
        <p:nvSpPr>
          <p:cNvPr id="164" name="Oval 163"/>
          <p:cNvSpPr/>
          <p:nvPr/>
        </p:nvSpPr>
        <p:spPr bwMode="auto">
          <a:xfrm>
            <a:off x="5840984" y="2999539"/>
            <a:ext cx="143814" cy="242843"/>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65" name="Oval 164"/>
          <p:cNvSpPr/>
          <p:nvPr/>
        </p:nvSpPr>
        <p:spPr bwMode="auto">
          <a:xfrm>
            <a:off x="6801331" y="4738814"/>
            <a:ext cx="112961" cy="72017"/>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66" name="Oval 165"/>
          <p:cNvSpPr/>
          <p:nvPr/>
        </p:nvSpPr>
        <p:spPr bwMode="auto">
          <a:xfrm>
            <a:off x="1085462" y="4382389"/>
            <a:ext cx="141594" cy="356425"/>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cxnSp>
        <p:nvCxnSpPr>
          <p:cNvPr id="167" name="Straight Arrow Connector 166"/>
          <p:cNvCxnSpPr/>
          <p:nvPr/>
        </p:nvCxnSpPr>
        <p:spPr bwMode="auto">
          <a:xfrm>
            <a:off x="1171667" y="4370987"/>
            <a:ext cx="360668" cy="999534"/>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168" name="Elbow Connector 167"/>
          <p:cNvCxnSpPr/>
          <p:nvPr/>
        </p:nvCxnSpPr>
        <p:spPr>
          <a:xfrm rot="16200000" flipH="1">
            <a:off x="1821173" y="731416"/>
            <a:ext cx="1747940" cy="3979924"/>
          </a:xfrm>
          <a:prstGeom prst="bentConnector2">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69" name="Oval 168"/>
          <p:cNvSpPr/>
          <p:nvPr/>
        </p:nvSpPr>
        <p:spPr bwMode="auto">
          <a:xfrm>
            <a:off x="4403288" y="5591961"/>
            <a:ext cx="169507" cy="18951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70" name="TextBox 169"/>
          <p:cNvSpPr txBox="1"/>
          <p:nvPr/>
        </p:nvSpPr>
        <p:spPr>
          <a:xfrm>
            <a:off x="7447936" y="10291"/>
            <a:ext cx="1537600" cy="246221"/>
          </a:xfrm>
          <a:prstGeom prst="rect">
            <a:avLst/>
          </a:prstGeom>
          <a:noFill/>
        </p:spPr>
        <p:txBody>
          <a:bodyPr wrap="none" rtlCol="0">
            <a:spAutoFit/>
          </a:bodyPr>
          <a:lstStyle/>
          <a:p>
            <a:r>
              <a:rPr lang="en-US" sz="1000" dirty="0" smtClean="0"/>
              <a:t>COMPANY CONFIDENTIAL</a:t>
            </a:r>
            <a:endParaRPr lang="en-US" sz="1000" dirty="0"/>
          </a:p>
        </p:txBody>
      </p:sp>
    </p:spTree>
    <p:extLst>
      <p:ext uri="{BB962C8B-B14F-4D97-AF65-F5344CB8AC3E}">
        <p14:creationId xmlns:p14="http://schemas.microsoft.com/office/powerpoint/2010/main" val="1916138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1"/>
          <p:cNvSpPr>
            <a:spLocks noGrp="1"/>
          </p:cNvSpPr>
          <p:nvPr>
            <p:ph idx="1"/>
          </p:nvPr>
        </p:nvSpPr>
        <p:spPr>
          <a:xfrm>
            <a:off x="457200" y="4800600"/>
            <a:ext cx="8229600" cy="1401763"/>
          </a:xfrm>
        </p:spPr>
        <p:txBody>
          <a:bodyPr/>
          <a:lstStyle/>
          <a:p>
            <a:r>
              <a:rPr lang="en-US" dirty="0" smtClean="0"/>
              <a:t>Choice of fluorochrome helps understand more about the biology of the experiment.</a:t>
            </a:r>
          </a:p>
          <a:p>
            <a:r>
              <a:rPr lang="en-US" dirty="0" smtClean="0"/>
              <a:t>Bright dyes are important when looking at dim antigens.</a:t>
            </a:r>
            <a:endParaRPr lang="en-US" dirty="0"/>
          </a:p>
        </p:txBody>
      </p:sp>
      <p:sp>
        <p:nvSpPr>
          <p:cNvPr id="6" name="Title 5"/>
          <p:cNvSpPr>
            <a:spLocks noGrp="1"/>
          </p:cNvSpPr>
          <p:nvPr>
            <p:ph type="title"/>
          </p:nvPr>
        </p:nvSpPr>
        <p:spPr/>
        <p:txBody>
          <a:bodyPr/>
          <a:lstStyle/>
          <a:p>
            <a:r>
              <a:rPr lang="en-US" dirty="0" err="1" smtClean="0"/>
              <a:t>Fluorochromes</a:t>
            </a:r>
            <a:r>
              <a:rPr lang="en-US" dirty="0" smtClean="0"/>
              <a:t> Reveal Biology</a:t>
            </a:r>
            <a:endParaRPr lang="en-US" dirty="0"/>
          </a:p>
        </p:txBody>
      </p:sp>
      <p:cxnSp>
        <p:nvCxnSpPr>
          <p:cNvPr id="13" name="Straight Connector 12"/>
          <p:cNvCxnSpPr/>
          <p:nvPr/>
        </p:nvCxnSpPr>
        <p:spPr>
          <a:xfrm>
            <a:off x="1621103" y="1691061"/>
            <a:ext cx="0" cy="2666115"/>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rot="16200000">
            <a:off x="1306355" y="2886576"/>
            <a:ext cx="621445" cy="338554"/>
          </a:xfrm>
          <a:prstGeom prst="rect">
            <a:avLst/>
          </a:prstGeom>
          <a:solidFill>
            <a:schemeClr val="bg1"/>
          </a:solidFill>
        </p:spPr>
        <p:txBody>
          <a:bodyPr wrap="square" rtlCol="0">
            <a:spAutoFit/>
          </a:bodyPr>
          <a:lstStyle/>
          <a:p>
            <a:pPr algn="ctr"/>
            <a:r>
              <a:rPr lang="en-US" sz="1600" b="1" dirty="0" smtClean="0">
                <a:solidFill>
                  <a:schemeClr val="accent1">
                    <a:lumMod val="50000"/>
                  </a:schemeClr>
                </a:solidFill>
                <a:latin typeface="Arial"/>
              </a:rPr>
              <a:t>CD3</a:t>
            </a:r>
          </a:p>
        </p:txBody>
      </p:sp>
      <p:cxnSp>
        <p:nvCxnSpPr>
          <p:cNvPr id="15" name="Straight Connector 14"/>
          <p:cNvCxnSpPr/>
          <p:nvPr/>
        </p:nvCxnSpPr>
        <p:spPr>
          <a:xfrm flipH="1">
            <a:off x="1654024" y="4597474"/>
            <a:ext cx="5639052"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9" name="Group 28"/>
          <p:cNvGrpSpPr/>
          <p:nvPr/>
        </p:nvGrpSpPr>
        <p:grpSpPr>
          <a:xfrm>
            <a:off x="4535133" y="1625927"/>
            <a:ext cx="1371600" cy="1371600"/>
            <a:chOff x="1289546" y="1524000"/>
            <a:chExt cx="1371600" cy="137160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546" y="1524000"/>
              <a:ext cx="1371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1609861" y="1558372"/>
              <a:ext cx="730969" cy="338554"/>
            </a:xfrm>
            <a:prstGeom prst="rect">
              <a:avLst/>
            </a:prstGeom>
            <a:noFill/>
          </p:spPr>
          <p:txBody>
            <a:bodyPr wrap="none" rtlCol="0">
              <a:spAutoFit/>
            </a:bodyPr>
            <a:lstStyle>
              <a:defPPr>
                <a:defRPr lang="en-US"/>
              </a:defPPr>
              <a:lvl1pPr>
                <a:defRPr sz="1400">
                  <a:solidFill>
                    <a:srgbClr val="FF0000"/>
                  </a:solidFill>
                </a:defRPr>
              </a:lvl1pPr>
            </a:lstStyle>
            <a:p>
              <a:pPr algn="ctr"/>
              <a:r>
                <a:rPr lang="en-US" sz="1600" b="1" dirty="0">
                  <a:solidFill>
                    <a:schemeClr val="accent1">
                      <a:lumMod val="50000"/>
                    </a:schemeClr>
                  </a:solidFill>
                </a:rPr>
                <a:t>BV421</a:t>
              </a:r>
            </a:p>
          </p:txBody>
        </p:sp>
      </p:grpSp>
      <p:grpSp>
        <p:nvGrpSpPr>
          <p:cNvPr id="30" name="Group 29"/>
          <p:cNvGrpSpPr/>
          <p:nvPr/>
        </p:nvGrpSpPr>
        <p:grpSpPr>
          <a:xfrm>
            <a:off x="4535133" y="3064739"/>
            <a:ext cx="1371600" cy="1371600"/>
            <a:chOff x="2653757" y="1524000"/>
            <a:chExt cx="1371600" cy="1371600"/>
          </a:xfrm>
        </p:grpSpPr>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3757" y="1524000"/>
              <a:ext cx="1371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3030016" y="1573419"/>
              <a:ext cx="619080" cy="338554"/>
            </a:xfrm>
            <a:prstGeom prst="rect">
              <a:avLst/>
            </a:prstGeom>
            <a:noFill/>
          </p:spPr>
          <p:txBody>
            <a:bodyPr wrap="none" rtlCol="0">
              <a:spAutoFit/>
            </a:bodyPr>
            <a:lstStyle/>
            <a:p>
              <a:pPr algn="ctr"/>
              <a:r>
                <a:rPr lang="en-US" sz="1600" b="1" dirty="0">
                  <a:solidFill>
                    <a:schemeClr val="accent1">
                      <a:lumMod val="50000"/>
                    </a:schemeClr>
                  </a:solidFill>
                </a:rPr>
                <a:t>V450</a:t>
              </a:r>
            </a:p>
          </p:txBody>
        </p:sp>
      </p:grpSp>
      <p:grpSp>
        <p:nvGrpSpPr>
          <p:cNvPr id="31" name="Group 30"/>
          <p:cNvGrpSpPr/>
          <p:nvPr/>
        </p:nvGrpSpPr>
        <p:grpSpPr>
          <a:xfrm>
            <a:off x="5928865" y="3064739"/>
            <a:ext cx="1371600" cy="1371600"/>
            <a:chOff x="4017968" y="1524000"/>
            <a:chExt cx="1371600" cy="1371600"/>
          </a:xfrm>
        </p:grpSpPr>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7968" y="1524000"/>
              <a:ext cx="1371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4434143" y="1572150"/>
              <a:ext cx="539250" cy="338554"/>
            </a:xfrm>
            <a:prstGeom prst="rect">
              <a:avLst/>
            </a:prstGeom>
            <a:noFill/>
          </p:spPr>
          <p:txBody>
            <a:bodyPr wrap="none" rtlCol="0">
              <a:spAutoFit/>
            </a:bodyPr>
            <a:lstStyle>
              <a:defPPr>
                <a:defRPr lang="en-US"/>
              </a:defPPr>
              <a:lvl1pPr>
                <a:defRPr sz="1400">
                  <a:solidFill>
                    <a:srgbClr val="FF0000"/>
                  </a:solidFill>
                </a:defRPr>
              </a:lvl1pPr>
            </a:lstStyle>
            <a:p>
              <a:pPr algn="ctr"/>
              <a:r>
                <a:rPr lang="en-US" sz="1600" b="1" dirty="0">
                  <a:solidFill>
                    <a:schemeClr val="accent1">
                      <a:lumMod val="50000"/>
                    </a:schemeClr>
                  </a:solidFill>
                </a:rPr>
                <a:t>FITC</a:t>
              </a:r>
            </a:p>
          </p:txBody>
        </p:sp>
      </p:grpSp>
      <p:grpSp>
        <p:nvGrpSpPr>
          <p:cNvPr id="32" name="Group 31"/>
          <p:cNvGrpSpPr/>
          <p:nvPr/>
        </p:nvGrpSpPr>
        <p:grpSpPr>
          <a:xfrm>
            <a:off x="1746901" y="3064739"/>
            <a:ext cx="1371600" cy="1371600"/>
            <a:chOff x="5382179" y="1524000"/>
            <a:chExt cx="1371600" cy="1371600"/>
          </a:xfrm>
        </p:grpSpPr>
        <p:pic>
          <p:nvPicPr>
            <p:cNvPr id="1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2179" y="1524000"/>
              <a:ext cx="1371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5457940" y="1572151"/>
              <a:ext cx="1218475" cy="338554"/>
            </a:xfrm>
            <a:prstGeom prst="rect">
              <a:avLst/>
            </a:prstGeom>
            <a:noFill/>
          </p:spPr>
          <p:txBody>
            <a:bodyPr wrap="none" rtlCol="0">
              <a:spAutoFit/>
            </a:bodyPr>
            <a:lstStyle/>
            <a:p>
              <a:pPr algn="ctr"/>
              <a:r>
                <a:rPr lang="en-US" sz="1600" b="1" dirty="0" smtClean="0">
                  <a:solidFill>
                    <a:schemeClr val="accent1">
                      <a:lumMod val="50000"/>
                    </a:schemeClr>
                  </a:solidFill>
                </a:rPr>
                <a:t>PerCP-Cy5.5</a:t>
              </a:r>
              <a:endParaRPr lang="en-US" sz="1600" b="1" dirty="0">
                <a:solidFill>
                  <a:schemeClr val="accent1">
                    <a:lumMod val="50000"/>
                  </a:schemeClr>
                </a:solidFill>
              </a:endParaRPr>
            </a:p>
          </p:txBody>
        </p:sp>
      </p:grpSp>
      <p:grpSp>
        <p:nvGrpSpPr>
          <p:cNvPr id="33" name="Group 32"/>
          <p:cNvGrpSpPr/>
          <p:nvPr/>
        </p:nvGrpSpPr>
        <p:grpSpPr>
          <a:xfrm>
            <a:off x="1747669" y="1625927"/>
            <a:ext cx="1371600" cy="1371600"/>
            <a:chOff x="6746390" y="1524000"/>
            <a:chExt cx="1371600" cy="1371600"/>
          </a:xfrm>
        </p:grpSpPr>
        <p:pic>
          <p:nvPicPr>
            <p:cNvPr id="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6390" y="1524000"/>
              <a:ext cx="1371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7234092" y="1572288"/>
              <a:ext cx="393056" cy="338554"/>
            </a:xfrm>
            <a:prstGeom prst="rect">
              <a:avLst/>
            </a:prstGeom>
            <a:noFill/>
          </p:spPr>
          <p:txBody>
            <a:bodyPr wrap="none" rtlCol="0">
              <a:spAutoFit/>
            </a:bodyPr>
            <a:lstStyle>
              <a:defPPr>
                <a:defRPr lang="en-US"/>
              </a:defPPr>
              <a:lvl1pPr>
                <a:defRPr sz="1400">
                  <a:solidFill>
                    <a:srgbClr val="FF0000"/>
                  </a:solidFill>
                </a:defRPr>
              </a:lvl1pPr>
            </a:lstStyle>
            <a:p>
              <a:pPr algn="ctr"/>
              <a:r>
                <a:rPr lang="en-US" sz="1600" b="1" dirty="0">
                  <a:solidFill>
                    <a:schemeClr val="accent1">
                      <a:lumMod val="50000"/>
                    </a:schemeClr>
                  </a:solidFill>
                </a:rPr>
                <a:t>PE</a:t>
              </a:r>
            </a:p>
          </p:txBody>
        </p:sp>
      </p:grpSp>
      <p:grpSp>
        <p:nvGrpSpPr>
          <p:cNvPr id="7" name="Group 6"/>
          <p:cNvGrpSpPr/>
          <p:nvPr/>
        </p:nvGrpSpPr>
        <p:grpSpPr>
          <a:xfrm>
            <a:off x="3141401" y="1625927"/>
            <a:ext cx="1371600" cy="1371600"/>
            <a:chOff x="1289546" y="2943561"/>
            <a:chExt cx="1371600" cy="1371600"/>
          </a:xfrm>
        </p:grpSpPr>
        <p:pic>
          <p:nvPicPr>
            <p:cNvPr id="1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9546" y="2943561"/>
              <a:ext cx="1371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1503406" y="2976522"/>
              <a:ext cx="971741" cy="338554"/>
            </a:xfrm>
            <a:prstGeom prst="rect">
              <a:avLst/>
            </a:prstGeom>
            <a:noFill/>
          </p:spPr>
          <p:txBody>
            <a:bodyPr wrap="none" rtlCol="0">
              <a:spAutoFit/>
            </a:bodyPr>
            <a:lstStyle/>
            <a:p>
              <a:pPr algn="ctr"/>
              <a:r>
                <a:rPr lang="en-US" sz="1600" b="1" dirty="0" smtClean="0">
                  <a:solidFill>
                    <a:schemeClr val="accent1">
                      <a:lumMod val="50000"/>
                    </a:schemeClr>
                  </a:solidFill>
                </a:rPr>
                <a:t>PE-CF594</a:t>
              </a:r>
              <a:endParaRPr lang="en-US" sz="1600" b="1" dirty="0">
                <a:solidFill>
                  <a:schemeClr val="accent1">
                    <a:lumMod val="50000"/>
                  </a:schemeClr>
                </a:solidFill>
              </a:endParaRPr>
            </a:p>
          </p:txBody>
        </p:sp>
      </p:grpSp>
      <p:grpSp>
        <p:nvGrpSpPr>
          <p:cNvPr id="4" name="Group 3"/>
          <p:cNvGrpSpPr/>
          <p:nvPr/>
        </p:nvGrpSpPr>
        <p:grpSpPr>
          <a:xfrm>
            <a:off x="5928865" y="1642129"/>
            <a:ext cx="1388471" cy="1371600"/>
            <a:chOff x="2653757" y="2943561"/>
            <a:chExt cx="1388471" cy="1371600"/>
          </a:xfrm>
        </p:grpSpPr>
        <p:pic>
          <p:nvPicPr>
            <p:cNvPr id="11"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53757" y="2943561"/>
              <a:ext cx="1371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2678017" y="2961731"/>
              <a:ext cx="1364211" cy="307777"/>
            </a:xfrm>
            <a:prstGeom prst="rect">
              <a:avLst/>
            </a:prstGeom>
            <a:noFill/>
          </p:spPr>
          <p:txBody>
            <a:bodyPr wrap="square" rtlCol="0">
              <a:spAutoFit/>
            </a:bodyPr>
            <a:lstStyle/>
            <a:p>
              <a:pPr algn="ctr"/>
              <a:r>
                <a:rPr lang="en-US" sz="1400" b="1" dirty="0" err="1" smtClean="0">
                  <a:solidFill>
                    <a:schemeClr val="accent1">
                      <a:lumMod val="50000"/>
                    </a:schemeClr>
                  </a:solidFill>
                </a:rPr>
                <a:t>Alexa</a:t>
              </a:r>
              <a:r>
                <a:rPr lang="en-US" sz="1400" b="1" dirty="0" smtClean="0">
                  <a:solidFill>
                    <a:schemeClr val="accent1">
                      <a:lumMod val="50000"/>
                    </a:schemeClr>
                  </a:solidFill>
                </a:rPr>
                <a:t> Fluor 647</a:t>
              </a:r>
              <a:endParaRPr lang="en-US" sz="1400" b="1" dirty="0">
                <a:solidFill>
                  <a:schemeClr val="accent1">
                    <a:lumMod val="50000"/>
                  </a:schemeClr>
                </a:solidFill>
              </a:endParaRPr>
            </a:p>
          </p:txBody>
        </p:sp>
      </p:grpSp>
      <p:grpSp>
        <p:nvGrpSpPr>
          <p:cNvPr id="2" name="Group 1"/>
          <p:cNvGrpSpPr/>
          <p:nvPr/>
        </p:nvGrpSpPr>
        <p:grpSpPr>
          <a:xfrm>
            <a:off x="3141401" y="3059453"/>
            <a:ext cx="1374682" cy="1371600"/>
            <a:chOff x="4017968" y="2943561"/>
            <a:chExt cx="1374682" cy="1371600"/>
          </a:xfrm>
        </p:grpSpPr>
        <p:pic>
          <p:nvPicPr>
            <p:cNvPr id="12"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17968" y="2943561"/>
              <a:ext cx="1371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4063690" y="3027775"/>
              <a:ext cx="1328960" cy="307777"/>
            </a:xfrm>
            <a:prstGeom prst="rect">
              <a:avLst/>
            </a:prstGeom>
            <a:noFill/>
          </p:spPr>
          <p:txBody>
            <a:bodyPr wrap="square" rtlCol="0">
              <a:spAutoFit/>
            </a:bodyPr>
            <a:lstStyle/>
            <a:p>
              <a:pPr algn="ctr"/>
              <a:r>
                <a:rPr lang="en-US" sz="1400" b="1" dirty="0" err="1" smtClean="0">
                  <a:solidFill>
                    <a:schemeClr val="accent1">
                      <a:lumMod val="50000"/>
                    </a:schemeClr>
                  </a:solidFill>
                </a:rPr>
                <a:t>Alexa</a:t>
              </a:r>
              <a:r>
                <a:rPr lang="en-US" sz="1400" b="1" dirty="0" smtClean="0">
                  <a:solidFill>
                    <a:schemeClr val="accent1">
                      <a:lumMod val="50000"/>
                    </a:schemeClr>
                  </a:solidFill>
                </a:rPr>
                <a:t> Fluor 700</a:t>
              </a:r>
              <a:endParaRPr lang="en-US" sz="1400" b="1" dirty="0">
                <a:solidFill>
                  <a:schemeClr val="accent1">
                    <a:lumMod val="50000"/>
                  </a:schemeClr>
                </a:solidFill>
              </a:endParaRPr>
            </a:p>
          </p:txBody>
        </p:sp>
      </p:grpSp>
      <p:sp>
        <p:nvSpPr>
          <p:cNvPr id="3" name="Rectangle 2"/>
          <p:cNvSpPr/>
          <p:nvPr/>
        </p:nvSpPr>
        <p:spPr>
          <a:xfrm>
            <a:off x="4048975" y="4428197"/>
            <a:ext cx="1584591" cy="338554"/>
          </a:xfrm>
          <a:prstGeom prst="rect">
            <a:avLst/>
          </a:prstGeom>
          <a:solidFill>
            <a:schemeClr val="bg1"/>
          </a:solidFill>
        </p:spPr>
        <p:txBody>
          <a:bodyPr wrap="square" rtlCol="0">
            <a:spAutoFit/>
          </a:bodyPr>
          <a:lstStyle/>
          <a:p>
            <a:pPr algn="ctr"/>
            <a:r>
              <a:rPr lang="en-US" sz="1600" b="1" dirty="0">
                <a:solidFill>
                  <a:schemeClr val="accent1">
                    <a:lumMod val="50000"/>
                  </a:schemeClr>
                </a:solidFill>
                <a:latin typeface="Arial"/>
              </a:rPr>
              <a:t>CD197 (CCR7</a:t>
            </a:r>
            <a:r>
              <a:rPr lang="en-US" sz="1600" b="1" dirty="0" smtClean="0">
                <a:solidFill>
                  <a:schemeClr val="accent1">
                    <a:lumMod val="50000"/>
                  </a:schemeClr>
                </a:solidFill>
                <a:latin typeface="Arial"/>
              </a:rPr>
              <a:t>)</a:t>
            </a:r>
            <a:endParaRPr lang="en-US" sz="1600" b="1" dirty="0">
              <a:solidFill>
                <a:schemeClr val="accent1">
                  <a:lumMod val="50000"/>
                </a:schemeClr>
              </a:solidFill>
              <a:latin typeface="Arial"/>
            </a:endParaRPr>
          </a:p>
        </p:txBody>
      </p:sp>
    </p:spTree>
    <p:extLst>
      <p:ext uri="{BB962C8B-B14F-4D97-AF65-F5344CB8AC3E}">
        <p14:creationId xmlns:p14="http://schemas.microsoft.com/office/powerpoint/2010/main" val="92153293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1714" y="246888"/>
            <a:ext cx="7236924" cy="571647"/>
          </a:xfrm>
        </p:spPr>
        <p:txBody>
          <a:bodyPr>
            <a:normAutofit fontScale="90000"/>
          </a:bodyPr>
          <a:lstStyle/>
          <a:p>
            <a:pPr>
              <a:tabLst>
                <a:tab pos="287338" algn="l"/>
              </a:tabLst>
            </a:pPr>
            <a:r>
              <a:rPr lang="en-US" dirty="0" smtClean="0"/>
              <a:t>T Cells</a:t>
            </a:r>
            <a:endParaRPr lang="en-US" dirty="0"/>
          </a:p>
        </p:txBody>
      </p:sp>
      <p:sp>
        <p:nvSpPr>
          <p:cNvPr id="3" name="Rectangle 2"/>
          <p:cNvSpPr/>
          <p:nvPr/>
        </p:nvSpPr>
        <p:spPr bwMode="auto">
          <a:xfrm>
            <a:off x="7156561" y="1243418"/>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4" name="Oval 3"/>
          <p:cNvSpPr/>
          <p:nvPr/>
        </p:nvSpPr>
        <p:spPr bwMode="auto">
          <a:xfrm>
            <a:off x="7221878" y="1316961"/>
            <a:ext cx="261270" cy="16329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5" name="Oval 4"/>
          <p:cNvSpPr/>
          <p:nvPr/>
        </p:nvSpPr>
        <p:spPr bwMode="auto">
          <a:xfrm>
            <a:off x="7248332" y="1597625"/>
            <a:ext cx="169499" cy="16329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6" name="Oval 5"/>
          <p:cNvSpPr/>
          <p:nvPr/>
        </p:nvSpPr>
        <p:spPr bwMode="auto">
          <a:xfrm>
            <a:off x="7509602" y="1597625"/>
            <a:ext cx="261270" cy="16329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7" name="TextBox 6"/>
          <p:cNvSpPr txBox="1"/>
          <p:nvPr/>
        </p:nvSpPr>
        <p:spPr>
          <a:xfrm rot="16200000">
            <a:off x="6895173" y="1419790"/>
            <a:ext cx="348172" cy="190052"/>
          </a:xfrm>
          <a:prstGeom prst="rect">
            <a:avLst/>
          </a:prstGeom>
          <a:noFill/>
        </p:spPr>
        <p:txBody>
          <a:bodyPr wrap="none" rtlCol="0">
            <a:spAutoFit/>
          </a:bodyPr>
          <a:lstStyle/>
          <a:p>
            <a:r>
              <a:rPr lang="en-US" sz="635" dirty="0" smtClean="0"/>
              <a:t>CD8</a:t>
            </a:r>
            <a:endParaRPr lang="en-US" sz="635" dirty="0"/>
          </a:p>
        </p:txBody>
      </p:sp>
      <p:sp>
        <p:nvSpPr>
          <p:cNvPr id="8" name="TextBox 7"/>
          <p:cNvSpPr txBox="1"/>
          <p:nvPr/>
        </p:nvSpPr>
        <p:spPr>
          <a:xfrm>
            <a:off x="7294224" y="1896592"/>
            <a:ext cx="348172" cy="190052"/>
          </a:xfrm>
          <a:prstGeom prst="rect">
            <a:avLst/>
          </a:prstGeom>
          <a:noFill/>
        </p:spPr>
        <p:txBody>
          <a:bodyPr wrap="none" rtlCol="0">
            <a:spAutoFit/>
          </a:bodyPr>
          <a:lstStyle/>
          <a:p>
            <a:r>
              <a:rPr lang="en-US" sz="635" dirty="0" smtClean="0"/>
              <a:t>CD4</a:t>
            </a:r>
            <a:endParaRPr lang="en-US" sz="635" dirty="0"/>
          </a:p>
        </p:txBody>
      </p:sp>
      <p:sp>
        <p:nvSpPr>
          <p:cNvPr id="9" name="Rectangle 8"/>
          <p:cNvSpPr/>
          <p:nvPr/>
        </p:nvSpPr>
        <p:spPr bwMode="auto">
          <a:xfrm>
            <a:off x="8154870" y="1217202"/>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0" name="Oval 9"/>
          <p:cNvSpPr/>
          <p:nvPr/>
        </p:nvSpPr>
        <p:spPr bwMode="auto">
          <a:xfrm>
            <a:off x="8238585" y="1224908"/>
            <a:ext cx="217938" cy="16329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1" name="Oval 10"/>
          <p:cNvSpPr/>
          <p:nvPr/>
        </p:nvSpPr>
        <p:spPr bwMode="auto">
          <a:xfrm>
            <a:off x="8246641" y="1419992"/>
            <a:ext cx="261615" cy="340926"/>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2" name="TextBox 11"/>
          <p:cNvSpPr txBox="1"/>
          <p:nvPr/>
        </p:nvSpPr>
        <p:spPr>
          <a:xfrm rot="16200000">
            <a:off x="7820545" y="1393574"/>
            <a:ext cx="494046" cy="190052"/>
          </a:xfrm>
          <a:prstGeom prst="rect">
            <a:avLst/>
          </a:prstGeom>
          <a:noFill/>
        </p:spPr>
        <p:txBody>
          <a:bodyPr wrap="none" rtlCol="0">
            <a:spAutoFit/>
          </a:bodyPr>
          <a:lstStyle/>
          <a:p>
            <a:r>
              <a:rPr lang="en-US" sz="635" dirty="0"/>
              <a:t>CD445RA</a:t>
            </a:r>
          </a:p>
        </p:txBody>
      </p:sp>
      <p:sp>
        <p:nvSpPr>
          <p:cNvPr id="13" name="TextBox 12"/>
          <p:cNvSpPr txBox="1"/>
          <p:nvPr/>
        </p:nvSpPr>
        <p:spPr>
          <a:xfrm>
            <a:off x="8280120" y="1829186"/>
            <a:ext cx="402674" cy="190052"/>
          </a:xfrm>
          <a:prstGeom prst="rect">
            <a:avLst/>
          </a:prstGeom>
          <a:noFill/>
        </p:spPr>
        <p:txBody>
          <a:bodyPr wrap="none" rtlCol="0">
            <a:spAutoFit/>
          </a:bodyPr>
          <a:lstStyle/>
          <a:p>
            <a:r>
              <a:rPr lang="en-US" sz="635" dirty="0"/>
              <a:t>CD197</a:t>
            </a:r>
          </a:p>
        </p:txBody>
      </p:sp>
      <p:cxnSp>
        <p:nvCxnSpPr>
          <p:cNvPr id="14" name="Straight Arrow Connector 13"/>
          <p:cNvCxnSpPr/>
          <p:nvPr/>
        </p:nvCxnSpPr>
        <p:spPr bwMode="auto">
          <a:xfrm>
            <a:off x="7509602" y="1394128"/>
            <a:ext cx="435874" cy="0"/>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15" name="Oval 14"/>
          <p:cNvSpPr/>
          <p:nvPr/>
        </p:nvSpPr>
        <p:spPr bwMode="auto">
          <a:xfrm>
            <a:off x="8541486" y="1259083"/>
            <a:ext cx="217938" cy="16329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6" name="Rectangle 15"/>
          <p:cNvSpPr/>
          <p:nvPr/>
        </p:nvSpPr>
        <p:spPr bwMode="auto">
          <a:xfrm>
            <a:off x="7195425" y="2219846"/>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7" name="Oval 16"/>
          <p:cNvSpPr/>
          <p:nvPr/>
        </p:nvSpPr>
        <p:spPr bwMode="auto">
          <a:xfrm>
            <a:off x="7195425" y="2417381"/>
            <a:ext cx="261270" cy="16329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8" name="Oval 17"/>
          <p:cNvSpPr/>
          <p:nvPr/>
        </p:nvSpPr>
        <p:spPr bwMode="auto">
          <a:xfrm>
            <a:off x="7553878" y="2574053"/>
            <a:ext cx="169499" cy="16329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9" name="Oval 18"/>
          <p:cNvSpPr/>
          <p:nvPr/>
        </p:nvSpPr>
        <p:spPr bwMode="auto">
          <a:xfrm>
            <a:off x="7492498" y="2407688"/>
            <a:ext cx="261270" cy="16329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20" name="TextBox 19"/>
          <p:cNvSpPr txBox="1"/>
          <p:nvPr/>
        </p:nvSpPr>
        <p:spPr>
          <a:xfrm rot="16200000">
            <a:off x="6906785" y="2396218"/>
            <a:ext cx="402674" cy="190052"/>
          </a:xfrm>
          <a:prstGeom prst="rect">
            <a:avLst/>
          </a:prstGeom>
          <a:noFill/>
        </p:spPr>
        <p:txBody>
          <a:bodyPr wrap="none" rtlCol="0">
            <a:spAutoFit/>
          </a:bodyPr>
          <a:lstStyle/>
          <a:p>
            <a:r>
              <a:rPr lang="en-US" sz="635" dirty="0"/>
              <a:t>CD127</a:t>
            </a:r>
          </a:p>
        </p:txBody>
      </p:sp>
      <p:sp>
        <p:nvSpPr>
          <p:cNvPr id="21" name="Rectangle 20"/>
          <p:cNvSpPr/>
          <p:nvPr/>
        </p:nvSpPr>
        <p:spPr bwMode="auto">
          <a:xfrm>
            <a:off x="8366240" y="2235557"/>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22" name="Oval 21"/>
          <p:cNvSpPr/>
          <p:nvPr/>
        </p:nvSpPr>
        <p:spPr bwMode="auto">
          <a:xfrm>
            <a:off x="8617511" y="2327981"/>
            <a:ext cx="191245" cy="16329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23" name="Oval 22"/>
          <p:cNvSpPr/>
          <p:nvPr/>
        </p:nvSpPr>
        <p:spPr bwMode="auto">
          <a:xfrm>
            <a:off x="8454965" y="2587260"/>
            <a:ext cx="155846" cy="235999"/>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24" name="TextBox 23"/>
          <p:cNvSpPr txBox="1"/>
          <p:nvPr/>
        </p:nvSpPr>
        <p:spPr>
          <a:xfrm rot="16200000">
            <a:off x="8052754" y="2411929"/>
            <a:ext cx="452368" cy="190052"/>
          </a:xfrm>
          <a:prstGeom prst="rect">
            <a:avLst/>
          </a:prstGeom>
          <a:noFill/>
        </p:spPr>
        <p:txBody>
          <a:bodyPr wrap="none" rtlCol="0">
            <a:spAutoFit/>
          </a:bodyPr>
          <a:lstStyle/>
          <a:p>
            <a:r>
              <a:rPr lang="en-US" sz="635" dirty="0"/>
              <a:t>CD45RA</a:t>
            </a:r>
          </a:p>
        </p:txBody>
      </p:sp>
      <p:sp>
        <p:nvSpPr>
          <p:cNvPr id="25" name="Oval 24"/>
          <p:cNvSpPr/>
          <p:nvPr/>
        </p:nvSpPr>
        <p:spPr bwMode="auto">
          <a:xfrm>
            <a:off x="8661404" y="2587121"/>
            <a:ext cx="155846" cy="235999"/>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cxnSp>
        <p:nvCxnSpPr>
          <p:cNvPr id="26" name="Straight Arrow Connector 25"/>
          <p:cNvCxnSpPr/>
          <p:nvPr/>
        </p:nvCxnSpPr>
        <p:spPr bwMode="auto">
          <a:xfrm>
            <a:off x="7800073" y="1830893"/>
            <a:ext cx="383839" cy="385820"/>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27" name="Straight Arrow Connector 26"/>
          <p:cNvCxnSpPr/>
          <p:nvPr/>
        </p:nvCxnSpPr>
        <p:spPr bwMode="auto">
          <a:xfrm>
            <a:off x="7681279" y="1848221"/>
            <a:ext cx="0" cy="371624"/>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28" name="TextBox 27"/>
          <p:cNvSpPr txBox="1"/>
          <p:nvPr/>
        </p:nvSpPr>
        <p:spPr>
          <a:xfrm>
            <a:off x="7333081" y="2900519"/>
            <a:ext cx="360996" cy="190052"/>
          </a:xfrm>
          <a:prstGeom prst="rect">
            <a:avLst/>
          </a:prstGeom>
          <a:noFill/>
        </p:spPr>
        <p:txBody>
          <a:bodyPr wrap="none" rtlCol="0">
            <a:spAutoFit/>
          </a:bodyPr>
          <a:lstStyle/>
          <a:p>
            <a:r>
              <a:rPr lang="en-US" sz="635" dirty="0"/>
              <a:t>CD25</a:t>
            </a:r>
          </a:p>
        </p:txBody>
      </p:sp>
      <p:cxnSp>
        <p:nvCxnSpPr>
          <p:cNvPr id="35" name="Straight Arrow Connector 34"/>
          <p:cNvCxnSpPr/>
          <p:nvPr/>
        </p:nvCxnSpPr>
        <p:spPr bwMode="auto">
          <a:xfrm>
            <a:off x="956710" y="1795956"/>
            <a:ext cx="567290" cy="0"/>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36" name="Rectangle 35"/>
          <p:cNvSpPr/>
          <p:nvPr/>
        </p:nvSpPr>
        <p:spPr bwMode="auto">
          <a:xfrm>
            <a:off x="1689943" y="1382944"/>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37" name="Oval 36"/>
          <p:cNvSpPr/>
          <p:nvPr/>
        </p:nvSpPr>
        <p:spPr bwMode="auto">
          <a:xfrm>
            <a:off x="2089669" y="1720373"/>
            <a:ext cx="169507" cy="18951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38" name="Oval 37"/>
          <p:cNvSpPr/>
          <p:nvPr/>
        </p:nvSpPr>
        <p:spPr bwMode="auto">
          <a:xfrm>
            <a:off x="1781714" y="1760499"/>
            <a:ext cx="200138" cy="146687"/>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39" name="Oval 38"/>
          <p:cNvSpPr/>
          <p:nvPr/>
        </p:nvSpPr>
        <p:spPr bwMode="auto">
          <a:xfrm>
            <a:off x="1753643" y="1505689"/>
            <a:ext cx="204127" cy="136305"/>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40" name="TextBox 39"/>
          <p:cNvSpPr txBox="1"/>
          <p:nvPr/>
        </p:nvSpPr>
        <p:spPr>
          <a:xfrm rot="16200000">
            <a:off x="1428555" y="1559316"/>
            <a:ext cx="348172" cy="190052"/>
          </a:xfrm>
          <a:prstGeom prst="rect">
            <a:avLst/>
          </a:prstGeom>
          <a:noFill/>
        </p:spPr>
        <p:txBody>
          <a:bodyPr wrap="none" rtlCol="0">
            <a:spAutoFit/>
          </a:bodyPr>
          <a:lstStyle/>
          <a:p>
            <a:r>
              <a:rPr lang="en-US" sz="635" dirty="0" smtClean="0"/>
              <a:t>CD3</a:t>
            </a:r>
            <a:endParaRPr lang="en-US" sz="635" dirty="0"/>
          </a:p>
        </p:txBody>
      </p:sp>
      <p:sp>
        <p:nvSpPr>
          <p:cNvPr id="41" name="TextBox 40"/>
          <p:cNvSpPr txBox="1"/>
          <p:nvPr/>
        </p:nvSpPr>
        <p:spPr>
          <a:xfrm>
            <a:off x="1827606" y="2036118"/>
            <a:ext cx="393056" cy="190052"/>
          </a:xfrm>
          <a:prstGeom prst="rect">
            <a:avLst/>
          </a:prstGeom>
          <a:noFill/>
        </p:spPr>
        <p:txBody>
          <a:bodyPr wrap="none" rtlCol="0">
            <a:spAutoFit/>
          </a:bodyPr>
          <a:lstStyle/>
          <a:p>
            <a:r>
              <a:rPr lang="en-US" sz="635" dirty="0" smtClean="0"/>
              <a:t>CD19</a:t>
            </a:r>
            <a:endParaRPr lang="en-US" sz="635" dirty="0"/>
          </a:p>
        </p:txBody>
      </p:sp>
      <p:cxnSp>
        <p:nvCxnSpPr>
          <p:cNvPr id="42" name="Straight Arrow Connector 41"/>
          <p:cNvCxnSpPr/>
          <p:nvPr/>
        </p:nvCxnSpPr>
        <p:spPr bwMode="auto">
          <a:xfrm flipV="1">
            <a:off x="1981852" y="1516466"/>
            <a:ext cx="4874920" cy="34175"/>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43" name="Rectangle 42"/>
          <p:cNvSpPr/>
          <p:nvPr/>
        </p:nvSpPr>
        <p:spPr bwMode="auto">
          <a:xfrm>
            <a:off x="7988936" y="3140735"/>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44" name="Oval 43"/>
          <p:cNvSpPr/>
          <p:nvPr/>
        </p:nvSpPr>
        <p:spPr bwMode="auto">
          <a:xfrm>
            <a:off x="8056489" y="3336141"/>
            <a:ext cx="111885" cy="79085"/>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45" name="Oval 44"/>
          <p:cNvSpPr/>
          <p:nvPr/>
        </p:nvSpPr>
        <p:spPr bwMode="auto">
          <a:xfrm>
            <a:off x="8080708" y="3598127"/>
            <a:ext cx="87666" cy="86323"/>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46" name="TextBox 45"/>
          <p:cNvSpPr txBox="1"/>
          <p:nvPr/>
        </p:nvSpPr>
        <p:spPr>
          <a:xfrm rot="16200000">
            <a:off x="7644335" y="3339637"/>
            <a:ext cx="494046" cy="190052"/>
          </a:xfrm>
          <a:prstGeom prst="rect">
            <a:avLst/>
          </a:prstGeom>
          <a:noFill/>
        </p:spPr>
        <p:txBody>
          <a:bodyPr wrap="none" rtlCol="0">
            <a:spAutoFit/>
          </a:bodyPr>
          <a:lstStyle/>
          <a:p>
            <a:r>
              <a:rPr lang="en-US" sz="635" dirty="0" smtClean="0"/>
              <a:t>CD445RA</a:t>
            </a:r>
            <a:endParaRPr lang="en-US" sz="635" dirty="0"/>
          </a:p>
        </p:txBody>
      </p:sp>
      <p:sp>
        <p:nvSpPr>
          <p:cNvPr id="47" name="TextBox 46"/>
          <p:cNvSpPr txBox="1"/>
          <p:nvPr/>
        </p:nvSpPr>
        <p:spPr>
          <a:xfrm>
            <a:off x="8140985" y="3760705"/>
            <a:ext cx="489236" cy="190052"/>
          </a:xfrm>
          <a:prstGeom prst="rect">
            <a:avLst/>
          </a:prstGeom>
          <a:noFill/>
        </p:spPr>
        <p:txBody>
          <a:bodyPr wrap="none" rtlCol="0">
            <a:spAutoFit/>
          </a:bodyPr>
          <a:lstStyle/>
          <a:p>
            <a:r>
              <a:rPr lang="en-US" sz="635" dirty="0" smtClean="0"/>
              <a:t>HLA-DR</a:t>
            </a:r>
            <a:endParaRPr lang="en-US" sz="635" dirty="0"/>
          </a:p>
        </p:txBody>
      </p:sp>
      <p:sp>
        <p:nvSpPr>
          <p:cNvPr id="48" name="Oval 47"/>
          <p:cNvSpPr/>
          <p:nvPr/>
        </p:nvSpPr>
        <p:spPr bwMode="auto">
          <a:xfrm>
            <a:off x="8260145" y="3595568"/>
            <a:ext cx="199525" cy="45719"/>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49" name="TextBox 48"/>
          <p:cNvSpPr txBox="1"/>
          <p:nvPr/>
        </p:nvSpPr>
        <p:spPr>
          <a:xfrm>
            <a:off x="8434756" y="2865248"/>
            <a:ext cx="402674" cy="190052"/>
          </a:xfrm>
          <a:prstGeom prst="rect">
            <a:avLst/>
          </a:prstGeom>
          <a:noFill/>
        </p:spPr>
        <p:txBody>
          <a:bodyPr wrap="none" rtlCol="0">
            <a:spAutoFit/>
          </a:bodyPr>
          <a:lstStyle/>
          <a:p>
            <a:r>
              <a:rPr lang="en-US" sz="635" dirty="0"/>
              <a:t>CD197</a:t>
            </a:r>
          </a:p>
        </p:txBody>
      </p:sp>
      <p:sp>
        <p:nvSpPr>
          <p:cNvPr id="50" name="Oval 49"/>
          <p:cNvSpPr/>
          <p:nvPr/>
        </p:nvSpPr>
        <p:spPr bwMode="auto">
          <a:xfrm>
            <a:off x="8433738" y="2370941"/>
            <a:ext cx="116963" cy="1524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51" name="Oval 50"/>
          <p:cNvSpPr/>
          <p:nvPr/>
        </p:nvSpPr>
        <p:spPr bwMode="auto">
          <a:xfrm>
            <a:off x="8448451" y="1480255"/>
            <a:ext cx="151576" cy="216797"/>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cxnSp>
        <p:nvCxnSpPr>
          <p:cNvPr id="52" name="Straight Arrow Connector 51"/>
          <p:cNvCxnSpPr/>
          <p:nvPr/>
        </p:nvCxnSpPr>
        <p:spPr bwMode="auto">
          <a:xfrm>
            <a:off x="7704552" y="2658452"/>
            <a:ext cx="383839" cy="385820"/>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53" name="TextBox 52"/>
          <p:cNvSpPr txBox="1"/>
          <p:nvPr/>
        </p:nvSpPr>
        <p:spPr>
          <a:xfrm>
            <a:off x="6906722" y="914971"/>
            <a:ext cx="915635" cy="369332"/>
          </a:xfrm>
          <a:prstGeom prst="rect">
            <a:avLst/>
          </a:prstGeom>
          <a:noFill/>
        </p:spPr>
        <p:txBody>
          <a:bodyPr wrap="none" rtlCol="0">
            <a:spAutoFit/>
          </a:bodyPr>
          <a:lstStyle/>
          <a:p>
            <a:r>
              <a:rPr lang="en-US" dirty="0" smtClean="0"/>
              <a:t>T Cells</a:t>
            </a:r>
            <a:endParaRPr lang="en-US" dirty="0"/>
          </a:p>
        </p:txBody>
      </p:sp>
      <p:sp>
        <p:nvSpPr>
          <p:cNvPr id="54" name="TextBox 53"/>
          <p:cNvSpPr txBox="1"/>
          <p:nvPr/>
        </p:nvSpPr>
        <p:spPr>
          <a:xfrm>
            <a:off x="6356747" y="2159389"/>
            <a:ext cx="765979" cy="369332"/>
          </a:xfrm>
          <a:prstGeom prst="rect">
            <a:avLst/>
          </a:prstGeom>
          <a:noFill/>
        </p:spPr>
        <p:txBody>
          <a:bodyPr wrap="none" rtlCol="0">
            <a:spAutoFit/>
          </a:bodyPr>
          <a:lstStyle/>
          <a:p>
            <a:r>
              <a:rPr lang="en-US" dirty="0" err="1" smtClean="0"/>
              <a:t>Tregs</a:t>
            </a:r>
            <a:endParaRPr lang="en-US" dirty="0"/>
          </a:p>
        </p:txBody>
      </p:sp>
      <p:pic>
        <p:nvPicPr>
          <p:cNvPr id="55" name="Picture 54"/>
          <p:cNvPicPr>
            <a:picLocks noChangeAspect="1"/>
          </p:cNvPicPr>
          <p:nvPr/>
        </p:nvPicPr>
        <p:blipFill>
          <a:blip r:embed="rId2"/>
          <a:stretch>
            <a:fillRect/>
          </a:stretch>
        </p:blipFill>
        <p:spPr>
          <a:xfrm>
            <a:off x="290814" y="2338267"/>
            <a:ext cx="1280160" cy="1280160"/>
          </a:xfrm>
          <a:prstGeom prst="rect">
            <a:avLst/>
          </a:prstGeom>
        </p:spPr>
      </p:pic>
      <p:pic>
        <p:nvPicPr>
          <p:cNvPr id="56" name="Picture 55"/>
          <p:cNvPicPr>
            <a:picLocks noChangeAspect="1"/>
          </p:cNvPicPr>
          <p:nvPr/>
        </p:nvPicPr>
        <p:blipFill>
          <a:blip r:embed="rId3"/>
          <a:stretch>
            <a:fillRect/>
          </a:stretch>
        </p:blipFill>
        <p:spPr>
          <a:xfrm>
            <a:off x="1753643" y="2355465"/>
            <a:ext cx="1280160" cy="1280160"/>
          </a:xfrm>
          <a:prstGeom prst="rect">
            <a:avLst/>
          </a:prstGeom>
        </p:spPr>
      </p:pic>
      <p:pic>
        <p:nvPicPr>
          <p:cNvPr id="57" name="Picture 56"/>
          <p:cNvPicPr>
            <a:picLocks noChangeAspect="1"/>
          </p:cNvPicPr>
          <p:nvPr/>
        </p:nvPicPr>
        <p:blipFill>
          <a:blip r:embed="rId4"/>
          <a:stretch>
            <a:fillRect/>
          </a:stretch>
        </p:blipFill>
        <p:spPr>
          <a:xfrm>
            <a:off x="3152924" y="2373303"/>
            <a:ext cx="1280160" cy="1280160"/>
          </a:xfrm>
          <a:prstGeom prst="rect">
            <a:avLst/>
          </a:prstGeom>
        </p:spPr>
      </p:pic>
      <p:pic>
        <p:nvPicPr>
          <p:cNvPr id="58" name="Picture 57"/>
          <p:cNvPicPr>
            <a:picLocks noChangeAspect="1"/>
          </p:cNvPicPr>
          <p:nvPr/>
        </p:nvPicPr>
        <p:blipFill>
          <a:blip r:embed="rId5"/>
          <a:stretch>
            <a:fillRect/>
          </a:stretch>
        </p:blipFill>
        <p:spPr>
          <a:xfrm>
            <a:off x="4590092" y="2370941"/>
            <a:ext cx="1280160" cy="1280160"/>
          </a:xfrm>
          <a:prstGeom prst="rect">
            <a:avLst/>
          </a:prstGeom>
        </p:spPr>
      </p:pic>
      <p:pic>
        <p:nvPicPr>
          <p:cNvPr id="59" name="Picture 58"/>
          <p:cNvPicPr>
            <a:picLocks noChangeAspect="1"/>
          </p:cNvPicPr>
          <p:nvPr/>
        </p:nvPicPr>
        <p:blipFill>
          <a:blip r:embed="rId6"/>
          <a:stretch>
            <a:fillRect/>
          </a:stretch>
        </p:blipFill>
        <p:spPr>
          <a:xfrm>
            <a:off x="4558539" y="3754118"/>
            <a:ext cx="1280160" cy="1280160"/>
          </a:xfrm>
          <a:prstGeom prst="rect">
            <a:avLst/>
          </a:prstGeom>
        </p:spPr>
      </p:pic>
      <p:pic>
        <p:nvPicPr>
          <p:cNvPr id="60" name="Picture 59"/>
          <p:cNvPicPr>
            <a:picLocks noChangeAspect="1"/>
          </p:cNvPicPr>
          <p:nvPr/>
        </p:nvPicPr>
        <p:blipFill>
          <a:blip r:embed="rId7"/>
          <a:stretch>
            <a:fillRect/>
          </a:stretch>
        </p:blipFill>
        <p:spPr>
          <a:xfrm>
            <a:off x="4495800" y="5136987"/>
            <a:ext cx="1280160" cy="1280160"/>
          </a:xfrm>
          <a:prstGeom prst="rect">
            <a:avLst/>
          </a:prstGeom>
        </p:spPr>
      </p:pic>
      <p:pic>
        <p:nvPicPr>
          <p:cNvPr id="61" name="Picture 60"/>
          <p:cNvPicPr>
            <a:picLocks noChangeAspect="1"/>
          </p:cNvPicPr>
          <p:nvPr/>
        </p:nvPicPr>
        <p:blipFill>
          <a:blip r:embed="rId8"/>
          <a:stretch>
            <a:fillRect/>
          </a:stretch>
        </p:blipFill>
        <p:spPr>
          <a:xfrm>
            <a:off x="6045900" y="5181600"/>
            <a:ext cx="1280160" cy="1280160"/>
          </a:xfrm>
          <a:prstGeom prst="rect">
            <a:avLst/>
          </a:prstGeom>
        </p:spPr>
      </p:pic>
      <p:sp>
        <p:nvSpPr>
          <p:cNvPr id="62" name="TextBox 61"/>
          <p:cNvSpPr txBox="1"/>
          <p:nvPr/>
        </p:nvSpPr>
        <p:spPr>
          <a:xfrm>
            <a:off x="7447936" y="10291"/>
            <a:ext cx="1537600" cy="246221"/>
          </a:xfrm>
          <a:prstGeom prst="rect">
            <a:avLst/>
          </a:prstGeom>
          <a:noFill/>
        </p:spPr>
        <p:txBody>
          <a:bodyPr wrap="none" rtlCol="0">
            <a:spAutoFit/>
          </a:bodyPr>
          <a:lstStyle/>
          <a:p>
            <a:r>
              <a:rPr lang="en-US" sz="1000" dirty="0" smtClean="0"/>
              <a:t>COMPANY CONFIDENTIAL</a:t>
            </a:r>
            <a:endParaRPr lang="en-US" sz="1000" dirty="0"/>
          </a:p>
        </p:txBody>
      </p:sp>
      <p:sp>
        <p:nvSpPr>
          <p:cNvPr id="63" name="Rectangle 62"/>
          <p:cNvSpPr/>
          <p:nvPr/>
        </p:nvSpPr>
        <p:spPr bwMode="auto">
          <a:xfrm>
            <a:off x="570255" y="1348066"/>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64" name="Oval 63"/>
          <p:cNvSpPr/>
          <p:nvPr/>
        </p:nvSpPr>
        <p:spPr bwMode="auto">
          <a:xfrm>
            <a:off x="956710" y="1358471"/>
            <a:ext cx="169507" cy="18951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65" name="Oval 64"/>
          <p:cNvSpPr/>
          <p:nvPr/>
        </p:nvSpPr>
        <p:spPr bwMode="auto">
          <a:xfrm>
            <a:off x="662026" y="1702273"/>
            <a:ext cx="294684" cy="170036"/>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66" name="Oval 65"/>
          <p:cNvSpPr/>
          <p:nvPr/>
        </p:nvSpPr>
        <p:spPr bwMode="auto">
          <a:xfrm>
            <a:off x="760307" y="1524000"/>
            <a:ext cx="204127" cy="136305"/>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67" name="TextBox 66"/>
          <p:cNvSpPr txBox="1"/>
          <p:nvPr/>
        </p:nvSpPr>
        <p:spPr>
          <a:xfrm rot="16200000">
            <a:off x="306462" y="1524438"/>
            <a:ext cx="352982" cy="190052"/>
          </a:xfrm>
          <a:prstGeom prst="rect">
            <a:avLst/>
          </a:prstGeom>
          <a:noFill/>
        </p:spPr>
        <p:txBody>
          <a:bodyPr wrap="none" rtlCol="0">
            <a:spAutoFit/>
          </a:bodyPr>
          <a:lstStyle/>
          <a:p>
            <a:r>
              <a:rPr lang="en-US" sz="635" dirty="0" smtClean="0"/>
              <a:t>SSC</a:t>
            </a:r>
            <a:endParaRPr lang="en-US" sz="635" dirty="0"/>
          </a:p>
        </p:txBody>
      </p:sp>
      <p:sp>
        <p:nvSpPr>
          <p:cNvPr id="68" name="TextBox 67"/>
          <p:cNvSpPr txBox="1"/>
          <p:nvPr/>
        </p:nvSpPr>
        <p:spPr>
          <a:xfrm>
            <a:off x="707918" y="2001240"/>
            <a:ext cx="301686" cy="190052"/>
          </a:xfrm>
          <a:prstGeom prst="rect">
            <a:avLst/>
          </a:prstGeom>
          <a:noFill/>
        </p:spPr>
        <p:txBody>
          <a:bodyPr wrap="none" rtlCol="0">
            <a:spAutoFit/>
          </a:bodyPr>
          <a:lstStyle/>
          <a:p>
            <a:r>
              <a:rPr lang="en-US" sz="635" dirty="0" smtClean="0"/>
              <a:t>FSC</a:t>
            </a:r>
            <a:endParaRPr lang="en-US" sz="635" dirty="0"/>
          </a:p>
        </p:txBody>
      </p:sp>
    </p:spTree>
    <p:extLst>
      <p:ext uri="{BB962C8B-B14F-4D97-AF65-F5344CB8AC3E}">
        <p14:creationId xmlns:p14="http://schemas.microsoft.com/office/powerpoint/2010/main" val="20149743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7667" y="246888"/>
            <a:ext cx="7320971" cy="571647"/>
          </a:xfrm>
        </p:spPr>
        <p:txBody>
          <a:bodyPr>
            <a:normAutofit fontScale="90000"/>
          </a:bodyPr>
          <a:lstStyle/>
          <a:p>
            <a:pPr>
              <a:tabLst>
                <a:tab pos="287338" algn="l"/>
              </a:tabLst>
            </a:pPr>
            <a:r>
              <a:rPr lang="en-US" dirty="0"/>
              <a:t>B</a:t>
            </a:r>
            <a:r>
              <a:rPr lang="en-US" dirty="0" smtClean="0"/>
              <a:t> Cells</a:t>
            </a:r>
            <a:endParaRPr lang="en-US" dirty="0"/>
          </a:p>
        </p:txBody>
      </p:sp>
      <p:cxnSp>
        <p:nvCxnSpPr>
          <p:cNvPr id="68" name="Straight Arrow Connector 67"/>
          <p:cNvCxnSpPr/>
          <p:nvPr/>
        </p:nvCxnSpPr>
        <p:spPr bwMode="auto">
          <a:xfrm>
            <a:off x="956710" y="1795956"/>
            <a:ext cx="567290" cy="0"/>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69" name="Rectangle 68"/>
          <p:cNvSpPr/>
          <p:nvPr/>
        </p:nvSpPr>
        <p:spPr bwMode="auto">
          <a:xfrm>
            <a:off x="1689943" y="1382944"/>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70" name="Oval 69"/>
          <p:cNvSpPr/>
          <p:nvPr/>
        </p:nvSpPr>
        <p:spPr bwMode="auto">
          <a:xfrm>
            <a:off x="2089669" y="1720373"/>
            <a:ext cx="169507" cy="18951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71" name="Oval 70"/>
          <p:cNvSpPr/>
          <p:nvPr/>
        </p:nvSpPr>
        <p:spPr bwMode="auto">
          <a:xfrm>
            <a:off x="1781714" y="1760499"/>
            <a:ext cx="200138" cy="146687"/>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72" name="Oval 71"/>
          <p:cNvSpPr/>
          <p:nvPr/>
        </p:nvSpPr>
        <p:spPr bwMode="auto">
          <a:xfrm>
            <a:off x="1753643" y="1505689"/>
            <a:ext cx="204127" cy="136305"/>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73" name="TextBox 72"/>
          <p:cNvSpPr txBox="1"/>
          <p:nvPr/>
        </p:nvSpPr>
        <p:spPr>
          <a:xfrm rot="16200000">
            <a:off x="1428555" y="1559316"/>
            <a:ext cx="348172" cy="190052"/>
          </a:xfrm>
          <a:prstGeom prst="rect">
            <a:avLst/>
          </a:prstGeom>
          <a:noFill/>
        </p:spPr>
        <p:txBody>
          <a:bodyPr wrap="none" rtlCol="0">
            <a:spAutoFit/>
          </a:bodyPr>
          <a:lstStyle/>
          <a:p>
            <a:r>
              <a:rPr lang="en-US" sz="635" dirty="0" smtClean="0"/>
              <a:t>CD3</a:t>
            </a:r>
            <a:endParaRPr lang="en-US" sz="635" dirty="0"/>
          </a:p>
        </p:txBody>
      </p:sp>
      <p:sp>
        <p:nvSpPr>
          <p:cNvPr id="74" name="TextBox 73"/>
          <p:cNvSpPr txBox="1"/>
          <p:nvPr/>
        </p:nvSpPr>
        <p:spPr>
          <a:xfrm>
            <a:off x="1827606" y="2036118"/>
            <a:ext cx="393056" cy="190052"/>
          </a:xfrm>
          <a:prstGeom prst="rect">
            <a:avLst/>
          </a:prstGeom>
          <a:noFill/>
        </p:spPr>
        <p:txBody>
          <a:bodyPr wrap="none" rtlCol="0">
            <a:spAutoFit/>
          </a:bodyPr>
          <a:lstStyle/>
          <a:p>
            <a:r>
              <a:rPr lang="en-US" sz="635" dirty="0" smtClean="0"/>
              <a:t>CD19</a:t>
            </a:r>
            <a:endParaRPr lang="en-US" sz="635" dirty="0"/>
          </a:p>
        </p:txBody>
      </p:sp>
      <p:cxnSp>
        <p:nvCxnSpPr>
          <p:cNvPr id="75" name="Straight Arrow Connector 74"/>
          <p:cNvCxnSpPr/>
          <p:nvPr/>
        </p:nvCxnSpPr>
        <p:spPr bwMode="auto">
          <a:xfrm>
            <a:off x="2220662" y="1777142"/>
            <a:ext cx="567290" cy="0"/>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76" name="Rectangle 75"/>
          <p:cNvSpPr/>
          <p:nvPr/>
        </p:nvSpPr>
        <p:spPr bwMode="auto">
          <a:xfrm>
            <a:off x="3148171" y="1823774"/>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77" name="Oval 76"/>
          <p:cNvSpPr/>
          <p:nvPr/>
        </p:nvSpPr>
        <p:spPr bwMode="auto">
          <a:xfrm>
            <a:off x="3547897" y="2161203"/>
            <a:ext cx="169507" cy="18951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78" name="Oval 77"/>
          <p:cNvSpPr/>
          <p:nvPr/>
        </p:nvSpPr>
        <p:spPr bwMode="auto">
          <a:xfrm>
            <a:off x="3432512" y="2023162"/>
            <a:ext cx="200138" cy="146687"/>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79" name="Oval 78"/>
          <p:cNvSpPr/>
          <p:nvPr/>
        </p:nvSpPr>
        <p:spPr bwMode="auto">
          <a:xfrm>
            <a:off x="3211871" y="1946519"/>
            <a:ext cx="204127" cy="136305"/>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80" name="TextBox 79"/>
          <p:cNvSpPr txBox="1"/>
          <p:nvPr/>
        </p:nvSpPr>
        <p:spPr>
          <a:xfrm rot="16200000">
            <a:off x="2864341" y="2000146"/>
            <a:ext cx="393056" cy="190052"/>
          </a:xfrm>
          <a:prstGeom prst="rect">
            <a:avLst/>
          </a:prstGeom>
          <a:noFill/>
        </p:spPr>
        <p:txBody>
          <a:bodyPr wrap="none" rtlCol="0">
            <a:spAutoFit/>
          </a:bodyPr>
          <a:lstStyle/>
          <a:p>
            <a:r>
              <a:rPr lang="en-US" sz="635" dirty="0" smtClean="0"/>
              <a:t>CD27</a:t>
            </a:r>
            <a:endParaRPr lang="en-US" sz="635" dirty="0"/>
          </a:p>
        </p:txBody>
      </p:sp>
      <p:sp>
        <p:nvSpPr>
          <p:cNvPr id="81" name="TextBox 80"/>
          <p:cNvSpPr txBox="1"/>
          <p:nvPr/>
        </p:nvSpPr>
        <p:spPr>
          <a:xfrm>
            <a:off x="3285834" y="2476948"/>
            <a:ext cx="311304" cy="190052"/>
          </a:xfrm>
          <a:prstGeom prst="rect">
            <a:avLst/>
          </a:prstGeom>
          <a:noFill/>
        </p:spPr>
        <p:txBody>
          <a:bodyPr wrap="none" rtlCol="0">
            <a:spAutoFit/>
          </a:bodyPr>
          <a:lstStyle/>
          <a:p>
            <a:r>
              <a:rPr lang="en-US" sz="635" dirty="0" err="1" smtClean="0"/>
              <a:t>IgD</a:t>
            </a:r>
            <a:endParaRPr lang="en-US" sz="635" dirty="0"/>
          </a:p>
        </p:txBody>
      </p:sp>
      <p:sp>
        <p:nvSpPr>
          <p:cNvPr id="82" name="Rectangle 81"/>
          <p:cNvSpPr/>
          <p:nvPr/>
        </p:nvSpPr>
        <p:spPr bwMode="auto">
          <a:xfrm>
            <a:off x="3163540" y="2692581"/>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83" name="Oval 82"/>
          <p:cNvSpPr/>
          <p:nvPr/>
        </p:nvSpPr>
        <p:spPr bwMode="auto">
          <a:xfrm>
            <a:off x="3228857" y="2823120"/>
            <a:ext cx="140104" cy="106298"/>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84" name="Oval 83"/>
          <p:cNvSpPr/>
          <p:nvPr/>
        </p:nvSpPr>
        <p:spPr bwMode="auto">
          <a:xfrm>
            <a:off x="3516581" y="2900519"/>
            <a:ext cx="200823" cy="309563"/>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85" name="TextBox 84"/>
          <p:cNvSpPr txBox="1"/>
          <p:nvPr/>
        </p:nvSpPr>
        <p:spPr>
          <a:xfrm rot="16200000">
            <a:off x="2879710" y="2868953"/>
            <a:ext cx="393056" cy="190052"/>
          </a:xfrm>
          <a:prstGeom prst="rect">
            <a:avLst/>
          </a:prstGeom>
          <a:noFill/>
        </p:spPr>
        <p:txBody>
          <a:bodyPr wrap="none" rtlCol="0">
            <a:spAutoFit/>
          </a:bodyPr>
          <a:lstStyle/>
          <a:p>
            <a:r>
              <a:rPr lang="en-US" sz="635" dirty="0" smtClean="0"/>
              <a:t>CD38</a:t>
            </a:r>
            <a:endParaRPr lang="en-US" sz="635" dirty="0"/>
          </a:p>
        </p:txBody>
      </p:sp>
      <p:sp>
        <p:nvSpPr>
          <p:cNvPr id="86" name="TextBox 85"/>
          <p:cNvSpPr txBox="1"/>
          <p:nvPr/>
        </p:nvSpPr>
        <p:spPr>
          <a:xfrm>
            <a:off x="3278230" y="3332494"/>
            <a:ext cx="393056" cy="190052"/>
          </a:xfrm>
          <a:prstGeom prst="rect">
            <a:avLst/>
          </a:prstGeom>
          <a:noFill/>
        </p:spPr>
        <p:txBody>
          <a:bodyPr wrap="none" rtlCol="0">
            <a:spAutoFit/>
          </a:bodyPr>
          <a:lstStyle/>
          <a:p>
            <a:r>
              <a:rPr lang="en-US" sz="635" dirty="0" smtClean="0"/>
              <a:t>CD20</a:t>
            </a:r>
            <a:endParaRPr lang="en-US" sz="635" dirty="0"/>
          </a:p>
        </p:txBody>
      </p:sp>
      <p:cxnSp>
        <p:nvCxnSpPr>
          <p:cNvPr id="87" name="Straight Arrow Connector 86"/>
          <p:cNvCxnSpPr/>
          <p:nvPr/>
        </p:nvCxnSpPr>
        <p:spPr bwMode="auto">
          <a:xfrm>
            <a:off x="2220662" y="1857721"/>
            <a:ext cx="745181" cy="932951"/>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88" name="TextBox 87"/>
          <p:cNvSpPr txBox="1"/>
          <p:nvPr/>
        </p:nvSpPr>
        <p:spPr>
          <a:xfrm>
            <a:off x="3024319" y="1480182"/>
            <a:ext cx="915635" cy="369332"/>
          </a:xfrm>
          <a:prstGeom prst="rect">
            <a:avLst/>
          </a:prstGeom>
          <a:noFill/>
        </p:spPr>
        <p:txBody>
          <a:bodyPr wrap="none" rtlCol="0">
            <a:spAutoFit/>
          </a:bodyPr>
          <a:lstStyle/>
          <a:p>
            <a:r>
              <a:rPr lang="en-US" dirty="0" smtClean="0"/>
              <a:t>B Cells</a:t>
            </a:r>
            <a:endParaRPr lang="en-US" dirty="0"/>
          </a:p>
        </p:txBody>
      </p:sp>
      <p:pic>
        <p:nvPicPr>
          <p:cNvPr id="89" name="Picture 88"/>
          <p:cNvPicPr>
            <a:picLocks noChangeAspect="1"/>
          </p:cNvPicPr>
          <p:nvPr/>
        </p:nvPicPr>
        <p:blipFill>
          <a:blip r:embed="rId2"/>
          <a:stretch>
            <a:fillRect/>
          </a:stretch>
        </p:blipFill>
        <p:spPr>
          <a:xfrm>
            <a:off x="4038600" y="3810000"/>
            <a:ext cx="1280160" cy="1280160"/>
          </a:xfrm>
          <a:prstGeom prst="rect">
            <a:avLst/>
          </a:prstGeom>
        </p:spPr>
      </p:pic>
      <p:pic>
        <p:nvPicPr>
          <p:cNvPr id="90" name="Picture 89"/>
          <p:cNvPicPr>
            <a:picLocks noChangeAspect="1"/>
          </p:cNvPicPr>
          <p:nvPr/>
        </p:nvPicPr>
        <p:blipFill>
          <a:blip r:embed="rId3"/>
          <a:stretch>
            <a:fillRect/>
          </a:stretch>
        </p:blipFill>
        <p:spPr>
          <a:xfrm>
            <a:off x="2508091" y="3792474"/>
            <a:ext cx="1280160" cy="1280160"/>
          </a:xfrm>
          <a:prstGeom prst="rect">
            <a:avLst/>
          </a:prstGeom>
        </p:spPr>
      </p:pic>
      <p:pic>
        <p:nvPicPr>
          <p:cNvPr id="91" name="Picture 90"/>
          <p:cNvPicPr>
            <a:picLocks noChangeAspect="1"/>
          </p:cNvPicPr>
          <p:nvPr/>
        </p:nvPicPr>
        <p:blipFill>
          <a:blip r:embed="rId4"/>
          <a:stretch>
            <a:fillRect/>
          </a:stretch>
        </p:blipFill>
        <p:spPr>
          <a:xfrm>
            <a:off x="5653119" y="3210082"/>
            <a:ext cx="1280160" cy="1280160"/>
          </a:xfrm>
          <a:prstGeom prst="rect">
            <a:avLst/>
          </a:prstGeom>
        </p:spPr>
      </p:pic>
      <p:pic>
        <p:nvPicPr>
          <p:cNvPr id="92" name="Picture 91"/>
          <p:cNvPicPr>
            <a:picLocks noChangeAspect="1"/>
          </p:cNvPicPr>
          <p:nvPr/>
        </p:nvPicPr>
        <p:blipFill>
          <a:blip r:embed="rId5"/>
          <a:stretch>
            <a:fillRect/>
          </a:stretch>
        </p:blipFill>
        <p:spPr>
          <a:xfrm>
            <a:off x="5638800" y="4724400"/>
            <a:ext cx="1280160" cy="1280160"/>
          </a:xfrm>
          <a:prstGeom prst="rect">
            <a:avLst/>
          </a:prstGeom>
        </p:spPr>
      </p:pic>
      <p:sp>
        <p:nvSpPr>
          <p:cNvPr id="93" name="TextBox 92"/>
          <p:cNvSpPr txBox="1"/>
          <p:nvPr/>
        </p:nvSpPr>
        <p:spPr>
          <a:xfrm>
            <a:off x="7447936" y="10291"/>
            <a:ext cx="1537600" cy="246221"/>
          </a:xfrm>
          <a:prstGeom prst="rect">
            <a:avLst/>
          </a:prstGeom>
          <a:noFill/>
        </p:spPr>
        <p:txBody>
          <a:bodyPr wrap="none" rtlCol="0">
            <a:spAutoFit/>
          </a:bodyPr>
          <a:lstStyle/>
          <a:p>
            <a:r>
              <a:rPr lang="en-US" sz="1000" dirty="0" smtClean="0"/>
              <a:t>COMPANY CONFIDENTIAL</a:t>
            </a:r>
            <a:endParaRPr lang="en-US" sz="1000" dirty="0"/>
          </a:p>
        </p:txBody>
      </p:sp>
      <p:sp>
        <p:nvSpPr>
          <p:cNvPr id="35" name="Rectangle 34"/>
          <p:cNvSpPr/>
          <p:nvPr/>
        </p:nvSpPr>
        <p:spPr bwMode="auto">
          <a:xfrm>
            <a:off x="570255" y="1348066"/>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36" name="Oval 35"/>
          <p:cNvSpPr/>
          <p:nvPr/>
        </p:nvSpPr>
        <p:spPr bwMode="auto">
          <a:xfrm>
            <a:off x="956710" y="1358471"/>
            <a:ext cx="169507" cy="18951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37" name="Oval 36"/>
          <p:cNvSpPr/>
          <p:nvPr/>
        </p:nvSpPr>
        <p:spPr bwMode="auto">
          <a:xfrm>
            <a:off x="662026" y="1702273"/>
            <a:ext cx="294684" cy="170036"/>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38" name="Oval 37"/>
          <p:cNvSpPr/>
          <p:nvPr/>
        </p:nvSpPr>
        <p:spPr bwMode="auto">
          <a:xfrm>
            <a:off x="760307" y="1524000"/>
            <a:ext cx="204127" cy="136305"/>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39" name="TextBox 38"/>
          <p:cNvSpPr txBox="1"/>
          <p:nvPr/>
        </p:nvSpPr>
        <p:spPr>
          <a:xfrm rot="16200000">
            <a:off x="306462" y="1524438"/>
            <a:ext cx="352982" cy="190052"/>
          </a:xfrm>
          <a:prstGeom prst="rect">
            <a:avLst/>
          </a:prstGeom>
          <a:noFill/>
        </p:spPr>
        <p:txBody>
          <a:bodyPr wrap="none" rtlCol="0">
            <a:spAutoFit/>
          </a:bodyPr>
          <a:lstStyle/>
          <a:p>
            <a:r>
              <a:rPr lang="en-US" sz="635" dirty="0" smtClean="0"/>
              <a:t>SSC</a:t>
            </a:r>
            <a:endParaRPr lang="en-US" sz="635" dirty="0"/>
          </a:p>
        </p:txBody>
      </p:sp>
      <p:sp>
        <p:nvSpPr>
          <p:cNvPr id="40" name="TextBox 39"/>
          <p:cNvSpPr txBox="1"/>
          <p:nvPr/>
        </p:nvSpPr>
        <p:spPr>
          <a:xfrm>
            <a:off x="707918" y="2001240"/>
            <a:ext cx="301686" cy="190052"/>
          </a:xfrm>
          <a:prstGeom prst="rect">
            <a:avLst/>
          </a:prstGeom>
          <a:noFill/>
        </p:spPr>
        <p:txBody>
          <a:bodyPr wrap="none" rtlCol="0">
            <a:spAutoFit/>
          </a:bodyPr>
          <a:lstStyle/>
          <a:p>
            <a:r>
              <a:rPr lang="en-US" sz="635" dirty="0" smtClean="0"/>
              <a:t>FSC</a:t>
            </a:r>
            <a:endParaRPr lang="en-US" sz="635" dirty="0"/>
          </a:p>
        </p:txBody>
      </p:sp>
    </p:spTree>
    <p:extLst>
      <p:ext uri="{BB962C8B-B14F-4D97-AF65-F5344CB8AC3E}">
        <p14:creationId xmlns:p14="http://schemas.microsoft.com/office/powerpoint/2010/main" val="398296381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46888"/>
            <a:ext cx="7418438" cy="571647"/>
          </a:xfrm>
        </p:spPr>
        <p:txBody>
          <a:bodyPr>
            <a:normAutofit fontScale="90000"/>
          </a:bodyPr>
          <a:lstStyle/>
          <a:p>
            <a:pPr>
              <a:tabLst>
                <a:tab pos="287338" algn="l"/>
              </a:tabLst>
            </a:pPr>
            <a:r>
              <a:rPr lang="en-US" dirty="0" smtClean="0"/>
              <a:t>NK/NKT Cells</a:t>
            </a:r>
            <a:endParaRPr lang="en-US" dirty="0"/>
          </a:p>
        </p:txBody>
      </p:sp>
      <p:cxnSp>
        <p:nvCxnSpPr>
          <p:cNvPr id="9" name="Elbow Connector 8"/>
          <p:cNvCxnSpPr>
            <a:endCxn id="12" idx="0"/>
          </p:cNvCxnSpPr>
          <p:nvPr/>
        </p:nvCxnSpPr>
        <p:spPr>
          <a:xfrm rot="16200000" flipH="1">
            <a:off x="1329803" y="1222786"/>
            <a:ext cx="169121" cy="1418364"/>
          </a:xfrm>
          <a:prstGeom prst="bentConnector2">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bwMode="auto">
          <a:xfrm>
            <a:off x="2275597" y="1621136"/>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1" name="Oval 10"/>
          <p:cNvSpPr/>
          <p:nvPr/>
        </p:nvSpPr>
        <p:spPr bwMode="auto">
          <a:xfrm>
            <a:off x="2415308" y="1728898"/>
            <a:ext cx="113489" cy="479821"/>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2" name="TextBox 11"/>
          <p:cNvSpPr txBox="1"/>
          <p:nvPr/>
        </p:nvSpPr>
        <p:spPr>
          <a:xfrm rot="16200000">
            <a:off x="1997998" y="1921503"/>
            <a:ext cx="441146" cy="190052"/>
          </a:xfrm>
          <a:prstGeom prst="rect">
            <a:avLst/>
          </a:prstGeom>
          <a:noFill/>
        </p:spPr>
        <p:txBody>
          <a:bodyPr wrap="none" rtlCol="0">
            <a:spAutoFit/>
          </a:bodyPr>
          <a:lstStyle/>
          <a:p>
            <a:r>
              <a:rPr lang="en-US" sz="635" dirty="0" smtClean="0"/>
              <a:t>Counts</a:t>
            </a:r>
            <a:endParaRPr lang="en-US" sz="635" dirty="0"/>
          </a:p>
        </p:txBody>
      </p:sp>
      <p:sp>
        <p:nvSpPr>
          <p:cNvPr id="13" name="Oval 12"/>
          <p:cNvSpPr/>
          <p:nvPr/>
        </p:nvSpPr>
        <p:spPr bwMode="auto">
          <a:xfrm>
            <a:off x="2651758" y="1686366"/>
            <a:ext cx="135434" cy="510688"/>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4" name="TextBox 13"/>
          <p:cNvSpPr txBox="1"/>
          <p:nvPr/>
        </p:nvSpPr>
        <p:spPr>
          <a:xfrm>
            <a:off x="2467623" y="2254256"/>
            <a:ext cx="393056" cy="190052"/>
          </a:xfrm>
          <a:prstGeom prst="rect">
            <a:avLst/>
          </a:prstGeom>
          <a:noFill/>
        </p:spPr>
        <p:txBody>
          <a:bodyPr wrap="none" rtlCol="0">
            <a:spAutoFit/>
          </a:bodyPr>
          <a:lstStyle/>
          <a:p>
            <a:r>
              <a:rPr lang="en-US" sz="635" dirty="0" smtClean="0"/>
              <a:t>CD19</a:t>
            </a:r>
            <a:endParaRPr lang="en-US" sz="635" dirty="0"/>
          </a:p>
        </p:txBody>
      </p:sp>
      <p:cxnSp>
        <p:nvCxnSpPr>
          <p:cNvPr id="15" name="Straight Arrow Connector 14"/>
          <p:cNvCxnSpPr/>
          <p:nvPr/>
        </p:nvCxnSpPr>
        <p:spPr bwMode="auto">
          <a:xfrm>
            <a:off x="2443441" y="2100922"/>
            <a:ext cx="252628" cy="749075"/>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16" name="TextBox 15"/>
          <p:cNvSpPr txBox="1"/>
          <p:nvPr/>
        </p:nvSpPr>
        <p:spPr>
          <a:xfrm>
            <a:off x="1437976" y="1254542"/>
            <a:ext cx="1603965" cy="369332"/>
          </a:xfrm>
          <a:prstGeom prst="rect">
            <a:avLst/>
          </a:prstGeom>
          <a:noFill/>
        </p:spPr>
        <p:txBody>
          <a:bodyPr wrap="none" rtlCol="0">
            <a:spAutoFit/>
          </a:bodyPr>
          <a:lstStyle/>
          <a:p>
            <a:r>
              <a:rPr lang="en-US" dirty="0" smtClean="0"/>
              <a:t>NK/NKT Cells</a:t>
            </a:r>
            <a:endParaRPr lang="en-US" dirty="0"/>
          </a:p>
        </p:txBody>
      </p:sp>
      <p:sp>
        <p:nvSpPr>
          <p:cNvPr id="17" name="Rectangle 16"/>
          <p:cNvSpPr/>
          <p:nvPr/>
        </p:nvSpPr>
        <p:spPr bwMode="auto">
          <a:xfrm>
            <a:off x="2568519" y="2887169"/>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8" name="Oval 17"/>
          <p:cNvSpPr/>
          <p:nvPr/>
        </p:nvSpPr>
        <p:spPr bwMode="auto">
          <a:xfrm>
            <a:off x="2678616" y="3312279"/>
            <a:ext cx="118041" cy="133886"/>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9" name="Oval 18"/>
          <p:cNvSpPr/>
          <p:nvPr/>
        </p:nvSpPr>
        <p:spPr bwMode="auto">
          <a:xfrm>
            <a:off x="2631020" y="3025504"/>
            <a:ext cx="181003" cy="211999"/>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20" name="TextBox 19"/>
          <p:cNvSpPr txBox="1"/>
          <p:nvPr/>
        </p:nvSpPr>
        <p:spPr>
          <a:xfrm rot="16200000">
            <a:off x="2284689" y="3063541"/>
            <a:ext cx="393056" cy="190052"/>
          </a:xfrm>
          <a:prstGeom prst="rect">
            <a:avLst/>
          </a:prstGeom>
          <a:noFill/>
        </p:spPr>
        <p:txBody>
          <a:bodyPr wrap="none" rtlCol="0">
            <a:spAutoFit/>
          </a:bodyPr>
          <a:lstStyle/>
          <a:p>
            <a:r>
              <a:rPr lang="en-US" sz="635" dirty="0" smtClean="0"/>
              <a:t>CD56</a:t>
            </a:r>
            <a:endParaRPr lang="en-US" sz="635" dirty="0"/>
          </a:p>
        </p:txBody>
      </p:sp>
      <p:sp>
        <p:nvSpPr>
          <p:cNvPr id="21" name="TextBox 20"/>
          <p:cNvSpPr txBox="1"/>
          <p:nvPr/>
        </p:nvSpPr>
        <p:spPr>
          <a:xfrm>
            <a:off x="2693769" y="3499153"/>
            <a:ext cx="348172" cy="190052"/>
          </a:xfrm>
          <a:prstGeom prst="rect">
            <a:avLst/>
          </a:prstGeom>
          <a:noFill/>
        </p:spPr>
        <p:txBody>
          <a:bodyPr wrap="none" rtlCol="0">
            <a:spAutoFit/>
          </a:bodyPr>
          <a:lstStyle/>
          <a:p>
            <a:r>
              <a:rPr lang="en-US" sz="635" dirty="0" smtClean="0"/>
              <a:t>CD3</a:t>
            </a:r>
            <a:endParaRPr lang="en-US" sz="635" dirty="0"/>
          </a:p>
        </p:txBody>
      </p:sp>
      <p:sp>
        <p:nvSpPr>
          <p:cNvPr id="22" name="Oval 21"/>
          <p:cNvSpPr/>
          <p:nvPr/>
        </p:nvSpPr>
        <p:spPr bwMode="auto">
          <a:xfrm>
            <a:off x="2986224" y="3242149"/>
            <a:ext cx="217938" cy="16329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23" name="TextBox 22"/>
          <p:cNvSpPr txBox="1"/>
          <p:nvPr/>
        </p:nvSpPr>
        <p:spPr>
          <a:xfrm>
            <a:off x="3752455" y="2413612"/>
            <a:ext cx="1219245" cy="369332"/>
          </a:xfrm>
          <a:prstGeom prst="rect">
            <a:avLst/>
          </a:prstGeom>
          <a:noFill/>
        </p:spPr>
        <p:txBody>
          <a:bodyPr wrap="none" rtlCol="0">
            <a:spAutoFit/>
          </a:bodyPr>
          <a:lstStyle/>
          <a:p>
            <a:r>
              <a:rPr lang="en-US" dirty="0" smtClean="0"/>
              <a:t>NKT Cells</a:t>
            </a:r>
            <a:endParaRPr lang="en-US" dirty="0"/>
          </a:p>
        </p:txBody>
      </p:sp>
      <p:cxnSp>
        <p:nvCxnSpPr>
          <p:cNvPr id="24" name="Straight Arrow Connector 23"/>
          <p:cNvCxnSpPr>
            <a:stCxn id="19" idx="7"/>
          </p:cNvCxnSpPr>
          <p:nvPr/>
        </p:nvCxnSpPr>
        <p:spPr bwMode="auto">
          <a:xfrm flipV="1">
            <a:off x="2785516" y="2157917"/>
            <a:ext cx="986321" cy="898634"/>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25" name="Rectangle 24"/>
          <p:cNvSpPr/>
          <p:nvPr/>
        </p:nvSpPr>
        <p:spPr bwMode="auto">
          <a:xfrm>
            <a:off x="4114733" y="1629396"/>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26" name="Oval 25"/>
          <p:cNvSpPr/>
          <p:nvPr/>
        </p:nvSpPr>
        <p:spPr bwMode="auto">
          <a:xfrm>
            <a:off x="4371668" y="1688811"/>
            <a:ext cx="283661" cy="258608"/>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27" name="Oval 26"/>
          <p:cNvSpPr/>
          <p:nvPr/>
        </p:nvSpPr>
        <p:spPr bwMode="auto">
          <a:xfrm>
            <a:off x="4203458" y="2043123"/>
            <a:ext cx="139783" cy="173975"/>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28" name="TextBox 27"/>
          <p:cNvSpPr txBox="1"/>
          <p:nvPr/>
        </p:nvSpPr>
        <p:spPr>
          <a:xfrm rot="16200000">
            <a:off x="3830903" y="1805768"/>
            <a:ext cx="393056" cy="190052"/>
          </a:xfrm>
          <a:prstGeom prst="rect">
            <a:avLst/>
          </a:prstGeom>
          <a:noFill/>
        </p:spPr>
        <p:txBody>
          <a:bodyPr wrap="none" rtlCol="0">
            <a:spAutoFit/>
          </a:bodyPr>
          <a:lstStyle/>
          <a:p>
            <a:r>
              <a:rPr lang="en-US" sz="635" dirty="0" smtClean="0"/>
              <a:t>CD16</a:t>
            </a:r>
            <a:endParaRPr lang="en-US" sz="635" dirty="0"/>
          </a:p>
        </p:txBody>
      </p:sp>
      <p:sp>
        <p:nvSpPr>
          <p:cNvPr id="29" name="TextBox 28"/>
          <p:cNvSpPr txBox="1"/>
          <p:nvPr/>
        </p:nvSpPr>
        <p:spPr>
          <a:xfrm>
            <a:off x="4183249" y="2259087"/>
            <a:ext cx="393056" cy="190052"/>
          </a:xfrm>
          <a:prstGeom prst="rect">
            <a:avLst/>
          </a:prstGeom>
          <a:noFill/>
        </p:spPr>
        <p:txBody>
          <a:bodyPr wrap="none" rtlCol="0">
            <a:spAutoFit/>
          </a:bodyPr>
          <a:lstStyle/>
          <a:p>
            <a:r>
              <a:rPr lang="en-US" sz="635" dirty="0" smtClean="0"/>
              <a:t>CD57</a:t>
            </a:r>
            <a:endParaRPr lang="en-US" sz="635" dirty="0"/>
          </a:p>
        </p:txBody>
      </p:sp>
      <p:sp>
        <p:nvSpPr>
          <p:cNvPr id="30" name="Oval 29"/>
          <p:cNvSpPr/>
          <p:nvPr/>
        </p:nvSpPr>
        <p:spPr bwMode="auto">
          <a:xfrm>
            <a:off x="4182231" y="1674337"/>
            <a:ext cx="143814" cy="242843"/>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31" name="Oval 30"/>
          <p:cNvSpPr/>
          <p:nvPr/>
        </p:nvSpPr>
        <p:spPr bwMode="auto">
          <a:xfrm>
            <a:off x="2681155" y="2929050"/>
            <a:ext cx="112961" cy="72017"/>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32" name="Oval 31"/>
          <p:cNvSpPr/>
          <p:nvPr/>
        </p:nvSpPr>
        <p:spPr bwMode="auto">
          <a:xfrm>
            <a:off x="3069432" y="3131503"/>
            <a:ext cx="112961" cy="72017"/>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cxnSp>
        <p:nvCxnSpPr>
          <p:cNvPr id="33" name="Straight Arrow Connector 32"/>
          <p:cNvCxnSpPr/>
          <p:nvPr/>
        </p:nvCxnSpPr>
        <p:spPr bwMode="auto">
          <a:xfrm flipV="1">
            <a:off x="2771594" y="1822432"/>
            <a:ext cx="524198" cy="1097053"/>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34" name="Rectangle 33"/>
          <p:cNvSpPr/>
          <p:nvPr/>
        </p:nvSpPr>
        <p:spPr bwMode="auto">
          <a:xfrm>
            <a:off x="4063849" y="2767238"/>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35" name="Oval 34"/>
          <p:cNvSpPr/>
          <p:nvPr/>
        </p:nvSpPr>
        <p:spPr bwMode="auto">
          <a:xfrm>
            <a:off x="4152574" y="3180965"/>
            <a:ext cx="139783" cy="173975"/>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36" name="TextBox 35"/>
          <p:cNvSpPr txBox="1"/>
          <p:nvPr/>
        </p:nvSpPr>
        <p:spPr>
          <a:xfrm rot="16200000">
            <a:off x="3780019" y="2943610"/>
            <a:ext cx="393056" cy="190052"/>
          </a:xfrm>
          <a:prstGeom prst="rect">
            <a:avLst/>
          </a:prstGeom>
          <a:noFill/>
        </p:spPr>
        <p:txBody>
          <a:bodyPr wrap="none" rtlCol="0">
            <a:spAutoFit/>
          </a:bodyPr>
          <a:lstStyle/>
          <a:p>
            <a:r>
              <a:rPr lang="en-US" sz="635" dirty="0" smtClean="0"/>
              <a:t>CD57</a:t>
            </a:r>
            <a:endParaRPr lang="en-US" sz="635" dirty="0"/>
          </a:p>
        </p:txBody>
      </p:sp>
      <p:sp>
        <p:nvSpPr>
          <p:cNvPr id="37" name="Oval 36"/>
          <p:cNvSpPr/>
          <p:nvPr/>
        </p:nvSpPr>
        <p:spPr bwMode="auto">
          <a:xfrm>
            <a:off x="4359013" y="3180965"/>
            <a:ext cx="131735" cy="173836"/>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38" name="TextBox 37"/>
          <p:cNvSpPr txBox="1"/>
          <p:nvPr/>
        </p:nvSpPr>
        <p:spPr>
          <a:xfrm>
            <a:off x="4132365" y="3396929"/>
            <a:ext cx="348172" cy="190052"/>
          </a:xfrm>
          <a:prstGeom prst="rect">
            <a:avLst/>
          </a:prstGeom>
          <a:noFill/>
        </p:spPr>
        <p:txBody>
          <a:bodyPr wrap="none" rtlCol="0">
            <a:spAutoFit/>
          </a:bodyPr>
          <a:lstStyle/>
          <a:p>
            <a:r>
              <a:rPr lang="en-US" sz="635" dirty="0" smtClean="0"/>
              <a:t>CD8</a:t>
            </a:r>
            <a:endParaRPr lang="en-US" sz="635" dirty="0"/>
          </a:p>
        </p:txBody>
      </p:sp>
      <p:sp>
        <p:nvSpPr>
          <p:cNvPr id="39" name="Oval 38"/>
          <p:cNvSpPr/>
          <p:nvPr/>
        </p:nvSpPr>
        <p:spPr bwMode="auto">
          <a:xfrm>
            <a:off x="4159455" y="2938081"/>
            <a:ext cx="101199" cy="12597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cxnSp>
        <p:nvCxnSpPr>
          <p:cNvPr id="40" name="Straight Arrow Connector 39"/>
          <p:cNvCxnSpPr/>
          <p:nvPr/>
        </p:nvCxnSpPr>
        <p:spPr bwMode="auto">
          <a:xfrm flipV="1">
            <a:off x="3133476" y="3114578"/>
            <a:ext cx="635514" cy="22042"/>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41" name="Rectangle 40"/>
          <p:cNvSpPr/>
          <p:nvPr/>
        </p:nvSpPr>
        <p:spPr bwMode="auto">
          <a:xfrm>
            <a:off x="3310542" y="1041456"/>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42" name="Oval 41"/>
          <p:cNvSpPr/>
          <p:nvPr/>
        </p:nvSpPr>
        <p:spPr bwMode="auto">
          <a:xfrm>
            <a:off x="3399267" y="1455183"/>
            <a:ext cx="139783" cy="173975"/>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43" name="TextBox 42"/>
          <p:cNvSpPr txBox="1"/>
          <p:nvPr/>
        </p:nvSpPr>
        <p:spPr>
          <a:xfrm rot="16200000">
            <a:off x="3026712" y="1217828"/>
            <a:ext cx="393056" cy="190052"/>
          </a:xfrm>
          <a:prstGeom prst="rect">
            <a:avLst/>
          </a:prstGeom>
          <a:noFill/>
        </p:spPr>
        <p:txBody>
          <a:bodyPr wrap="none" rtlCol="0">
            <a:spAutoFit/>
          </a:bodyPr>
          <a:lstStyle/>
          <a:p>
            <a:r>
              <a:rPr lang="en-US" sz="635" dirty="0" smtClean="0"/>
              <a:t>CD16</a:t>
            </a:r>
            <a:endParaRPr lang="en-US" sz="635" dirty="0"/>
          </a:p>
        </p:txBody>
      </p:sp>
      <p:sp>
        <p:nvSpPr>
          <p:cNvPr id="44" name="TextBox 43"/>
          <p:cNvSpPr txBox="1"/>
          <p:nvPr/>
        </p:nvSpPr>
        <p:spPr>
          <a:xfrm>
            <a:off x="3379058" y="1671147"/>
            <a:ext cx="393056" cy="190052"/>
          </a:xfrm>
          <a:prstGeom prst="rect">
            <a:avLst/>
          </a:prstGeom>
          <a:noFill/>
        </p:spPr>
        <p:txBody>
          <a:bodyPr wrap="none" rtlCol="0">
            <a:spAutoFit/>
          </a:bodyPr>
          <a:lstStyle/>
          <a:p>
            <a:r>
              <a:rPr lang="en-US" sz="635" dirty="0" smtClean="0"/>
              <a:t>CD57</a:t>
            </a:r>
            <a:endParaRPr lang="en-US" sz="635" dirty="0"/>
          </a:p>
        </p:txBody>
      </p:sp>
      <p:sp>
        <p:nvSpPr>
          <p:cNvPr id="45" name="Oval 44"/>
          <p:cNvSpPr/>
          <p:nvPr/>
        </p:nvSpPr>
        <p:spPr bwMode="auto">
          <a:xfrm>
            <a:off x="3413467" y="1194272"/>
            <a:ext cx="143814" cy="242843"/>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46" name="Oval 45"/>
          <p:cNvSpPr/>
          <p:nvPr/>
        </p:nvSpPr>
        <p:spPr bwMode="auto">
          <a:xfrm>
            <a:off x="4373814" y="2933547"/>
            <a:ext cx="112961" cy="72017"/>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pic>
        <p:nvPicPr>
          <p:cNvPr id="47" name="Picture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2257" y="2739142"/>
            <a:ext cx="1280160" cy="1280160"/>
          </a:xfrm>
          <a:prstGeom prst="rect">
            <a:avLst/>
          </a:prstGeom>
        </p:spPr>
      </p:pic>
      <p:pic>
        <p:nvPicPr>
          <p:cNvPr id="48" name="Picture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6117" y="4021775"/>
            <a:ext cx="1280160" cy="1280160"/>
          </a:xfrm>
          <a:prstGeom prst="rect">
            <a:avLst/>
          </a:prstGeom>
        </p:spPr>
      </p:pic>
      <p:pic>
        <p:nvPicPr>
          <p:cNvPr id="49" name="Picture 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2403" y="5410200"/>
            <a:ext cx="1280160" cy="1280160"/>
          </a:xfrm>
          <a:prstGeom prst="rect">
            <a:avLst/>
          </a:prstGeom>
        </p:spPr>
      </p:pic>
      <p:pic>
        <p:nvPicPr>
          <p:cNvPr id="50" name="Picture 4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130" y="4381132"/>
            <a:ext cx="1280160" cy="1280160"/>
          </a:xfrm>
          <a:prstGeom prst="rect">
            <a:avLst/>
          </a:prstGeom>
        </p:spPr>
      </p:pic>
      <p:pic>
        <p:nvPicPr>
          <p:cNvPr id="51" name="Picture 50"/>
          <p:cNvPicPr>
            <a:picLocks noChangeAspect="1"/>
          </p:cNvPicPr>
          <p:nvPr/>
        </p:nvPicPr>
        <p:blipFill>
          <a:blip r:embed="rId6"/>
          <a:stretch>
            <a:fillRect/>
          </a:stretch>
        </p:blipFill>
        <p:spPr>
          <a:xfrm>
            <a:off x="2412337" y="4381132"/>
            <a:ext cx="1926006" cy="1280160"/>
          </a:xfrm>
          <a:prstGeom prst="rect">
            <a:avLst/>
          </a:prstGeom>
        </p:spPr>
      </p:pic>
      <p:pic>
        <p:nvPicPr>
          <p:cNvPr id="52" name="Picture 51"/>
          <p:cNvPicPr>
            <a:picLocks noChangeAspect="1"/>
          </p:cNvPicPr>
          <p:nvPr/>
        </p:nvPicPr>
        <p:blipFill>
          <a:blip r:embed="rId7"/>
          <a:stretch>
            <a:fillRect/>
          </a:stretch>
        </p:blipFill>
        <p:spPr>
          <a:xfrm>
            <a:off x="691948" y="4381132"/>
            <a:ext cx="1280160" cy="1280160"/>
          </a:xfrm>
          <a:prstGeom prst="rect">
            <a:avLst/>
          </a:prstGeom>
        </p:spPr>
      </p:pic>
      <p:sp>
        <p:nvSpPr>
          <p:cNvPr id="53" name="TextBox 52"/>
          <p:cNvSpPr txBox="1"/>
          <p:nvPr/>
        </p:nvSpPr>
        <p:spPr>
          <a:xfrm>
            <a:off x="7447936" y="10291"/>
            <a:ext cx="1537600" cy="246221"/>
          </a:xfrm>
          <a:prstGeom prst="rect">
            <a:avLst/>
          </a:prstGeom>
          <a:noFill/>
        </p:spPr>
        <p:txBody>
          <a:bodyPr wrap="none" rtlCol="0">
            <a:spAutoFit/>
          </a:bodyPr>
          <a:lstStyle/>
          <a:p>
            <a:r>
              <a:rPr lang="en-US" sz="1000" dirty="0" smtClean="0"/>
              <a:t>COMPANY CONFIDENTIAL</a:t>
            </a:r>
            <a:endParaRPr lang="en-US" sz="1000" dirty="0"/>
          </a:p>
        </p:txBody>
      </p:sp>
      <p:sp>
        <p:nvSpPr>
          <p:cNvPr id="54" name="Rectangle 53"/>
          <p:cNvSpPr/>
          <p:nvPr/>
        </p:nvSpPr>
        <p:spPr bwMode="auto">
          <a:xfrm>
            <a:off x="570255" y="1348066"/>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55" name="Oval 54"/>
          <p:cNvSpPr/>
          <p:nvPr/>
        </p:nvSpPr>
        <p:spPr bwMode="auto">
          <a:xfrm>
            <a:off x="956710" y="1358471"/>
            <a:ext cx="169507" cy="18951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56" name="Oval 55"/>
          <p:cNvSpPr/>
          <p:nvPr/>
        </p:nvSpPr>
        <p:spPr bwMode="auto">
          <a:xfrm>
            <a:off x="662026" y="1702273"/>
            <a:ext cx="294684" cy="170036"/>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57" name="Oval 56"/>
          <p:cNvSpPr/>
          <p:nvPr/>
        </p:nvSpPr>
        <p:spPr bwMode="auto">
          <a:xfrm>
            <a:off x="760307" y="1524000"/>
            <a:ext cx="204127" cy="136305"/>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58" name="TextBox 57"/>
          <p:cNvSpPr txBox="1"/>
          <p:nvPr/>
        </p:nvSpPr>
        <p:spPr>
          <a:xfrm rot="16200000">
            <a:off x="306462" y="1524438"/>
            <a:ext cx="352982" cy="190052"/>
          </a:xfrm>
          <a:prstGeom prst="rect">
            <a:avLst/>
          </a:prstGeom>
          <a:noFill/>
        </p:spPr>
        <p:txBody>
          <a:bodyPr wrap="none" rtlCol="0">
            <a:spAutoFit/>
          </a:bodyPr>
          <a:lstStyle/>
          <a:p>
            <a:r>
              <a:rPr lang="en-US" sz="635" dirty="0" smtClean="0"/>
              <a:t>SSC</a:t>
            </a:r>
            <a:endParaRPr lang="en-US" sz="635" dirty="0"/>
          </a:p>
        </p:txBody>
      </p:sp>
      <p:sp>
        <p:nvSpPr>
          <p:cNvPr id="59" name="TextBox 58"/>
          <p:cNvSpPr txBox="1"/>
          <p:nvPr/>
        </p:nvSpPr>
        <p:spPr>
          <a:xfrm>
            <a:off x="707918" y="2001240"/>
            <a:ext cx="301686" cy="190052"/>
          </a:xfrm>
          <a:prstGeom prst="rect">
            <a:avLst/>
          </a:prstGeom>
          <a:noFill/>
        </p:spPr>
        <p:txBody>
          <a:bodyPr wrap="none" rtlCol="0">
            <a:spAutoFit/>
          </a:bodyPr>
          <a:lstStyle/>
          <a:p>
            <a:r>
              <a:rPr lang="en-US" sz="635" dirty="0" smtClean="0"/>
              <a:t>FSC</a:t>
            </a:r>
            <a:endParaRPr lang="en-US" sz="635" dirty="0"/>
          </a:p>
        </p:txBody>
      </p:sp>
    </p:spTree>
    <p:extLst>
      <p:ext uri="{BB962C8B-B14F-4D97-AF65-F5344CB8AC3E}">
        <p14:creationId xmlns:p14="http://schemas.microsoft.com/office/powerpoint/2010/main" val="74254129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46888"/>
            <a:ext cx="7494638" cy="571647"/>
          </a:xfrm>
        </p:spPr>
        <p:txBody>
          <a:bodyPr>
            <a:normAutofit fontScale="90000"/>
          </a:bodyPr>
          <a:lstStyle/>
          <a:p>
            <a:pPr>
              <a:tabLst>
                <a:tab pos="287338" algn="l"/>
              </a:tabLst>
            </a:pPr>
            <a:r>
              <a:rPr lang="en-US" dirty="0" smtClean="0"/>
              <a:t>Dendritic Cells</a:t>
            </a:r>
            <a:endParaRPr lang="en-US" dirty="0"/>
          </a:p>
        </p:txBody>
      </p:sp>
      <p:sp>
        <p:nvSpPr>
          <p:cNvPr id="9" name="Rectangle 8"/>
          <p:cNvSpPr/>
          <p:nvPr/>
        </p:nvSpPr>
        <p:spPr bwMode="auto">
          <a:xfrm>
            <a:off x="5799529" y="5540073"/>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0" name="Oval 9"/>
          <p:cNvSpPr/>
          <p:nvPr/>
        </p:nvSpPr>
        <p:spPr bwMode="auto">
          <a:xfrm>
            <a:off x="5888254" y="5980254"/>
            <a:ext cx="117714" cy="147521"/>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1" name="TextBox 10"/>
          <p:cNvSpPr txBox="1"/>
          <p:nvPr/>
        </p:nvSpPr>
        <p:spPr>
          <a:xfrm rot="16200000">
            <a:off x="5515699" y="5716445"/>
            <a:ext cx="393056" cy="190052"/>
          </a:xfrm>
          <a:prstGeom prst="rect">
            <a:avLst/>
          </a:prstGeom>
          <a:noFill/>
        </p:spPr>
        <p:txBody>
          <a:bodyPr wrap="none" rtlCol="0">
            <a:spAutoFit/>
          </a:bodyPr>
          <a:lstStyle/>
          <a:p>
            <a:r>
              <a:rPr lang="en-US" sz="635" dirty="0" smtClean="0"/>
              <a:t>CD14</a:t>
            </a:r>
            <a:endParaRPr lang="en-US" sz="635" dirty="0"/>
          </a:p>
        </p:txBody>
      </p:sp>
      <p:sp>
        <p:nvSpPr>
          <p:cNvPr id="12" name="Oval 11"/>
          <p:cNvSpPr/>
          <p:nvPr/>
        </p:nvSpPr>
        <p:spPr bwMode="auto">
          <a:xfrm>
            <a:off x="6084425" y="5935466"/>
            <a:ext cx="357127" cy="128113"/>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3" name="TextBox 12"/>
          <p:cNvSpPr txBox="1"/>
          <p:nvPr/>
        </p:nvSpPr>
        <p:spPr>
          <a:xfrm>
            <a:off x="3874682" y="5148093"/>
            <a:ext cx="633507" cy="369332"/>
          </a:xfrm>
          <a:prstGeom prst="rect">
            <a:avLst/>
          </a:prstGeom>
          <a:noFill/>
        </p:spPr>
        <p:txBody>
          <a:bodyPr wrap="none" rtlCol="0">
            <a:spAutoFit/>
          </a:bodyPr>
          <a:lstStyle/>
          <a:p>
            <a:r>
              <a:rPr lang="en-US" dirty="0" smtClean="0"/>
              <a:t>DCs</a:t>
            </a:r>
            <a:endParaRPr lang="en-US" dirty="0"/>
          </a:p>
        </p:txBody>
      </p:sp>
      <p:sp>
        <p:nvSpPr>
          <p:cNvPr id="14" name="Rectangle 13"/>
          <p:cNvSpPr/>
          <p:nvPr/>
        </p:nvSpPr>
        <p:spPr bwMode="auto">
          <a:xfrm>
            <a:off x="4315915" y="5532264"/>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5" name="Oval 14"/>
          <p:cNvSpPr/>
          <p:nvPr/>
        </p:nvSpPr>
        <p:spPr bwMode="auto">
          <a:xfrm>
            <a:off x="4705401" y="5551572"/>
            <a:ext cx="169076" cy="42868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6" name="TextBox 15"/>
          <p:cNvSpPr txBox="1"/>
          <p:nvPr/>
        </p:nvSpPr>
        <p:spPr>
          <a:xfrm rot="16200000">
            <a:off x="4032085" y="5708636"/>
            <a:ext cx="393056" cy="190052"/>
          </a:xfrm>
          <a:prstGeom prst="rect">
            <a:avLst/>
          </a:prstGeom>
          <a:noFill/>
        </p:spPr>
        <p:txBody>
          <a:bodyPr wrap="none" rtlCol="0">
            <a:spAutoFit/>
          </a:bodyPr>
          <a:lstStyle/>
          <a:p>
            <a:r>
              <a:rPr lang="en-US" sz="635" dirty="0" smtClean="0"/>
              <a:t>CD16</a:t>
            </a:r>
            <a:endParaRPr lang="en-US" sz="635" dirty="0"/>
          </a:p>
        </p:txBody>
      </p:sp>
      <p:sp>
        <p:nvSpPr>
          <p:cNvPr id="17" name="Oval 16"/>
          <p:cNvSpPr/>
          <p:nvPr/>
        </p:nvSpPr>
        <p:spPr bwMode="auto">
          <a:xfrm>
            <a:off x="4386607" y="5899641"/>
            <a:ext cx="228111" cy="123066"/>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cxnSp>
        <p:nvCxnSpPr>
          <p:cNvPr id="18" name="Straight Arrow Connector 17"/>
          <p:cNvCxnSpPr/>
          <p:nvPr/>
        </p:nvCxnSpPr>
        <p:spPr bwMode="auto">
          <a:xfrm>
            <a:off x="897970" y="1720639"/>
            <a:ext cx="1962761" cy="2722221"/>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19" name="TextBox 18"/>
          <p:cNvSpPr txBox="1"/>
          <p:nvPr/>
        </p:nvSpPr>
        <p:spPr>
          <a:xfrm>
            <a:off x="818333" y="3733800"/>
            <a:ext cx="1689309" cy="369332"/>
          </a:xfrm>
          <a:prstGeom prst="rect">
            <a:avLst/>
          </a:prstGeom>
          <a:noFill/>
        </p:spPr>
        <p:txBody>
          <a:bodyPr wrap="none" rtlCol="0">
            <a:spAutoFit/>
          </a:bodyPr>
          <a:lstStyle/>
          <a:p>
            <a:r>
              <a:rPr lang="en-US" dirty="0" smtClean="0"/>
              <a:t>Mono/</a:t>
            </a:r>
            <a:r>
              <a:rPr lang="en-US" dirty="0" err="1" smtClean="0"/>
              <a:t>Lymphs</a:t>
            </a:r>
            <a:r>
              <a:rPr lang="en-US" dirty="0" smtClean="0"/>
              <a:t> </a:t>
            </a:r>
            <a:endParaRPr lang="en-US" dirty="0"/>
          </a:p>
        </p:txBody>
      </p:sp>
      <p:sp>
        <p:nvSpPr>
          <p:cNvPr id="20" name="Rectangle 19"/>
          <p:cNvSpPr/>
          <p:nvPr/>
        </p:nvSpPr>
        <p:spPr bwMode="auto">
          <a:xfrm>
            <a:off x="2942141" y="4449461"/>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21" name="Oval 20"/>
          <p:cNvSpPr/>
          <p:nvPr/>
        </p:nvSpPr>
        <p:spPr bwMode="auto">
          <a:xfrm>
            <a:off x="3341867" y="4786890"/>
            <a:ext cx="169507" cy="18951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22" name="Oval 21"/>
          <p:cNvSpPr/>
          <p:nvPr/>
        </p:nvSpPr>
        <p:spPr bwMode="auto">
          <a:xfrm>
            <a:off x="3033912" y="4827016"/>
            <a:ext cx="200138" cy="146687"/>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23" name="Oval 22"/>
          <p:cNvSpPr/>
          <p:nvPr/>
        </p:nvSpPr>
        <p:spPr bwMode="auto">
          <a:xfrm>
            <a:off x="3005841" y="4572206"/>
            <a:ext cx="204127" cy="136305"/>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24" name="TextBox 23"/>
          <p:cNvSpPr txBox="1"/>
          <p:nvPr/>
        </p:nvSpPr>
        <p:spPr>
          <a:xfrm rot="16200000">
            <a:off x="2680753" y="4625833"/>
            <a:ext cx="348172" cy="190052"/>
          </a:xfrm>
          <a:prstGeom prst="rect">
            <a:avLst/>
          </a:prstGeom>
          <a:noFill/>
        </p:spPr>
        <p:txBody>
          <a:bodyPr wrap="none" rtlCol="0">
            <a:spAutoFit/>
          </a:bodyPr>
          <a:lstStyle/>
          <a:p>
            <a:r>
              <a:rPr lang="en-US" sz="635" dirty="0" smtClean="0"/>
              <a:t>CD3</a:t>
            </a:r>
            <a:endParaRPr lang="en-US" sz="635" dirty="0"/>
          </a:p>
        </p:txBody>
      </p:sp>
      <p:sp>
        <p:nvSpPr>
          <p:cNvPr id="25" name="TextBox 24"/>
          <p:cNvSpPr txBox="1"/>
          <p:nvPr/>
        </p:nvSpPr>
        <p:spPr>
          <a:xfrm>
            <a:off x="3079804" y="5102635"/>
            <a:ext cx="393056" cy="190052"/>
          </a:xfrm>
          <a:prstGeom prst="rect">
            <a:avLst/>
          </a:prstGeom>
          <a:noFill/>
        </p:spPr>
        <p:txBody>
          <a:bodyPr wrap="none" rtlCol="0">
            <a:spAutoFit/>
          </a:bodyPr>
          <a:lstStyle/>
          <a:p>
            <a:r>
              <a:rPr lang="en-US" sz="635" dirty="0" smtClean="0"/>
              <a:t>CD19</a:t>
            </a:r>
            <a:endParaRPr lang="en-US" sz="635" dirty="0"/>
          </a:p>
        </p:txBody>
      </p:sp>
      <p:cxnSp>
        <p:nvCxnSpPr>
          <p:cNvPr id="26" name="Straight Arrow Connector 25"/>
          <p:cNvCxnSpPr/>
          <p:nvPr/>
        </p:nvCxnSpPr>
        <p:spPr bwMode="auto">
          <a:xfrm>
            <a:off x="3222725" y="4931021"/>
            <a:ext cx="745181" cy="932951"/>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27" name="TextBox 26"/>
          <p:cNvSpPr txBox="1"/>
          <p:nvPr/>
        </p:nvSpPr>
        <p:spPr>
          <a:xfrm>
            <a:off x="4418190" y="6135096"/>
            <a:ext cx="393056" cy="190052"/>
          </a:xfrm>
          <a:prstGeom prst="rect">
            <a:avLst/>
          </a:prstGeom>
          <a:noFill/>
        </p:spPr>
        <p:txBody>
          <a:bodyPr wrap="none" rtlCol="0">
            <a:spAutoFit/>
          </a:bodyPr>
          <a:lstStyle/>
          <a:p>
            <a:r>
              <a:rPr lang="en-US" sz="635" dirty="0" smtClean="0"/>
              <a:t>CD56</a:t>
            </a:r>
            <a:endParaRPr lang="en-US" sz="635" dirty="0"/>
          </a:p>
        </p:txBody>
      </p:sp>
      <p:cxnSp>
        <p:nvCxnSpPr>
          <p:cNvPr id="28" name="Straight Arrow Connector 27"/>
          <p:cNvCxnSpPr/>
          <p:nvPr/>
        </p:nvCxnSpPr>
        <p:spPr bwMode="auto">
          <a:xfrm>
            <a:off x="4561647" y="5961174"/>
            <a:ext cx="874667" cy="0"/>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29" name="TextBox 28"/>
          <p:cNvSpPr txBox="1"/>
          <p:nvPr/>
        </p:nvSpPr>
        <p:spPr>
          <a:xfrm>
            <a:off x="5861709" y="6189188"/>
            <a:ext cx="489236" cy="190052"/>
          </a:xfrm>
          <a:prstGeom prst="rect">
            <a:avLst/>
          </a:prstGeom>
          <a:noFill/>
        </p:spPr>
        <p:txBody>
          <a:bodyPr wrap="none" rtlCol="0">
            <a:spAutoFit/>
          </a:bodyPr>
          <a:lstStyle/>
          <a:p>
            <a:r>
              <a:rPr lang="en-US" sz="635" dirty="0" smtClean="0"/>
              <a:t>HLA-DR</a:t>
            </a:r>
            <a:endParaRPr lang="en-US" sz="635" dirty="0"/>
          </a:p>
        </p:txBody>
      </p:sp>
      <p:cxnSp>
        <p:nvCxnSpPr>
          <p:cNvPr id="30" name="Straight Arrow Connector 29"/>
          <p:cNvCxnSpPr/>
          <p:nvPr/>
        </p:nvCxnSpPr>
        <p:spPr bwMode="auto">
          <a:xfrm>
            <a:off x="6289619" y="6007999"/>
            <a:ext cx="874667" cy="0"/>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31" name="Rectangle 30"/>
          <p:cNvSpPr/>
          <p:nvPr/>
        </p:nvSpPr>
        <p:spPr bwMode="auto">
          <a:xfrm>
            <a:off x="7290308" y="5579423"/>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32" name="Oval 31"/>
          <p:cNvSpPr/>
          <p:nvPr/>
        </p:nvSpPr>
        <p:spPr bwMode="auto">
          <a:xfrm>
            <a:off x="7400320" y="5752120"/>
            <a:ext cx="117714" cy="147521"/>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33" name="TextBox 32"/>
          <p:cNvSpPr txBox="1"/>
          <p:nvPr/>
        </p:nvSpPr>
        <p:spPr>
          <a:xfrm rot="16200000">
            <a:off x="7014312" y="5879790"/>
            <a:ext cx="437940" cy="190052"/>
          </a:xfrm>
          <a:prstGeom prst="rect">
            <a:avLst/>
          </a:prstGeom>
          <a:noFill/>
        </p:spPr>
        <p:txBody>
          <a:bodyPr wrap="none" rtlCol="0">
            <a:spAutoFit/>
          </a:bodyPr>
          <a:lstStyle/>
          <a:p>
            <a:r>
              <a:rPr lang="en-US" sz="635" dirty="0" smtClean="0"/>
              <a:t>CD123</a:t>
            </a:r>
            <a:endParaRPr lang="en-US" sz="635" dirty="0"/>
          </a:p>
        </p:txBody>
      </p:sp>
      <p:sp>
        <p:nvSpPr>
          <p:cNvPr id="34" name="Oval 33"/>
          <p:cNvSpPr/>
          <p:nvPr/>
        </p:nvSpPr>
        <p:spPr bwMode="auto">
          <a:xfrm>
            <a:off x="7575204" y="5974816"/>
            <a:ext cx="357127" cy="128113"/>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35" name="TextBox 34"/>
          <p:cNvSpPr txBox="1"/>
          <p:nvPr/>
        </p:nvSpPr>
        <p:spPr>
          <a:xfrm>
            <a:off x="7352488" y="6228538"/>
            <a:ext cx="433132" cy="190052"/>
          </a:xfrm>
          <a:prstGeom prst="rect">
            <a:avLst/>
          </a:prstGeom>
          <a:noFill/>
        </p:spPr>
        <p:txBody>
          <a:bodyPr wrap="none" rtlCol="0">
            <a:spAutoFit/>
          </a:bodyPr>
          <a:lstStyle/>
          <a:p>
            <a:r>
              <a:rPr lang="en-US" sz="635" dirty="0" smtClean="0"/>
              <a:t>CD11c</a:t>
            </a:r>
            <a:endParaRPr lang="en-US" sz="635" dirty="0"/>
          </a:p>
        </p:txBody>
      </p:sp>
      <p:sp>
        <p:nvSpPr>
          <p:cNvPr id="36" name="TextBox 35"/>
          <p:cNvSpPr txBox="1"/>
          <p:nvPr/>
        </p:nvSpPr>
        <p:spPr>
          <a:xfrm>
            <a:off x="5121286" y="5304420"/>
            <a:ext cx="348172" cy="190052"/>
          </a:xfrm>
          <a:prstGeom prst="rect">
            <a:avLst/>
          </a:prstGeom>
          <a:noFill/>
        </p:spPr>
        <p:txBody>
          <a:bodyPr wrap="none" rtlCol="0">
            <a:spAutoFit/>
          </a:bodyPr>
          <a:lstStyle/>
          <a:p>
            <a:r>
              <a:rPr lang="en-US" sz="635" dirty="0" smtClean="0"/>
              <a:t>CD3</a:t>
            </a:r>
            <a:endParaRPr lang="en-US" sz="635" dirty="0"/>
          </a:p>
        </p:txBody>
      </p:sp>
      <p:pic>
        <p:nvPicPr>
          <p:cNvPr id="37" name="Picture 36"/>
          <p:cNvPicPr>
            <a:picLocks noChangeAspect="1"/>
          </p:cNvPicPr>
          <p:nvPr/>
        </p:nvPicPr>
        <p:blipFill>
          <a:blip r:embed="rId2"/>
          <a:stretch>
            <a:fillRect/>
          </a:stretch>
        </p:blipFill>
        <p:spPr>
          <a:xfrm>
            <a:off x="1947801" y="1126464"/>
            <a:ext cx="1280160" cy="1280160"/>
          </a:xfrm>
          <a:prstGeom prst="rect">
            <a:avLst/>
          </a:prstGeom>
        </p:spPr>
      </p:pic>
      <p:pic>
        <p:nvPicPr>
          <p:cNvPr id="38" name="Picture 37"/>
          <p:cNvPicPr>
            <a:picLocks noChangeAspect="1"/>
          </p:cNvPicPr>
          <p:nvPr/>
        </p:nvPicPr>
        <p:blipFill>
          <a:blip r:embed="rId3"/>
          <a:stretch>
            <a:fillRect/>
          </a:stretch>
        </p:blipFill>
        <p:spPr>
          <a:xfrm>
            <a:off x="3403568" y="2529380"/>
            <a:ext cx="1280160" cy="1280160"/>
          </a:xfrm>
          <a:prstGeom prst="rect">
            <a:avLst/>
          </a:prstGeom>
        </p:spPr>
      </p:pic>
      <p:pic>
        <p:nvPicPr>
          <p:cNvPr id="39" name="Picture 38"/>
          <p:cNvPicPr>
            <a:picLocks noChangeAspect="1"/>
          </p:cNvPicPr>
          <p:nvPr/>
        </p:nvPicPr>
        <p:blipFill>
          <a:blip r:embed="rId4"/>
          <a:stretch>
            <a:fillRect/>
          </a:stretch>
        </p:blipFill>
        <p:spPr>
          <a:xfrm>
            <a:off x="4789939" y="2544216"/>
            <a:ext cx="1280160" cy="1280160"/>
          </a:xfrm>
          <a:prstGeom prst="rect">
            <a:avLst/>
          </a:prstGeom>
        </p:spPr>
      </p:pic>
      <p:sp>
        <p:nvSpPr>
          <p:cNvPr id="40" name="Oval 39"/>
          <p:cNvSpPr/>
          <p:nvPr/>
        </p:nvSpPr>
        <p:spPr bwMode="auto">
          <a:xfrm>
            <a:off x="4402493" y="5570728"/>
            <a:ext cx="169507" cy="18951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pic>
        <p:nvPicPr>
          <p:cNvPr id="41" name="Picture 40"/>
          <p:cNvPicPr>
            <a:picLocks noChangeAspect="1"/>
          </p:cNvPicPr>
          <p:nvPr/>
        </p:nvPicPr>
        <p:blipFill>
          <a:blip r:embed="rId5"/>
          <a:stretch>
            <a:fillRect/>
          </a:stretch>
        </p:blipFill>
        <p:spPr>
          <a:xfrm>
            <a:off x="6200413" y="2565668"/>
            <a:ext cx="1280160" cy="1280160"/>
          </a:xfrm>
          <a:prstGeom prst="rect">
            <a:avLst/>
          </a:prstGeom>
        </p:spPr>
      </p:pic>
      <p:pic>
        <p:nvPicPr>
          <p:cNvPr id="42" name="Picture 41"/>
          <p:cNvPicPr>
            <a:picLocks noChangeAspect="1"/>
          </p:cNvPicPr>
          <p:nvPr/>
        </p:nvPicPr>
        <p:blipFill>
          <a:blip r:embed="rId6"/>
          <a:stretch>
            <a:fillRect/>
          </a:stretch>
        </p:blipFill>
        <p:spPr>
          <a:xfrm>
            <a:off x="7596209" y="2562268"/>
            <a:ext cx="1280160" cy="1280160"/>
          </a:xfrm>
          <a:prstGeom prst="rect">
            <a:avLst/>
          </a:prstGeom>
        </p:spPr>
      </p:pic>
      <p:sp>
        <p:nvSpPr>
          <p:cNvPr id="43" name="TextBox 42"/>
          <p:cNvSpPr txBox="1"/>
          <p:nvPr/>
        </p:nvSpPr>
        <p:spPr>
          <a:xfrm>
            <a:off x="7447936" y="10291"/>
            <a:ext cx="1537600" cy="246221"/>
          </a:xfrm>
          <a:prstGeom prst="rect">
            <a:avLst/>
          </a:prstGeom>
          <a:noFill/>
        </p:spPr>
        <p:txBody>
          <a:bodyPr wrap="none" rtlCol="0">
            <a:spAutoFit/>
          </a:bodyPr>
          <a:lstStyle/>
          <a:p>
            <a:r>
              <a:rPr lang="en-US" sz="1000" dirty="0" smtClean="0"/>
              <a:t>COMPANY CONFIDENTIAL</a:t>
            </a:r>
            <a:endParaRPr lang="en-US" sz="1000" dirty="0"/>
          </a:p>
        </p:txBody>
      </p:sp>
      <p:sp>
        <p:nvSpPr>
          <p:cNvPr id="44" name="Rectangle 43"/>
          <p:cNvSpPr/>
          <p:nvPr/>
        </p:nvSpPr>
        <p:spPr bwMode="auto">
          <a:xfrm>
            <a:off x="570255" y="1348066"/>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45" name="Oval 44"/>
          <p:cNvSpPr/>
          <p:nvPr/>
        </p:nvSpPr>
        <p:spPr bwMode="auto">
          <a:xfrm>
            <a:off x="956710" y="1358471"/>
            <a:ext cx="169507" cy="18951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46" name="Oval 45"/>
          <p:cNvSpPr/>
          <p:nvPr/>
        </p:nvSpPr>
        <p:spPr bwMode="auto">
          <a:xfrm>
            <a:off x="662026" y="1702273"/>
            <a:ext cx="294684" cy="170036"/>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47" name="Oval 46"/>
          <p:cNvSpPr/>
          <p:nvPr/>
        </p:nvSpPr>
        <p:spPr bwMode="auto">
          <a:xfrm>
            <a:off x="760307" y="1524000"/>
            <a:ext cx="204127" cy="136305"/>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48" name="TextBox 47"/>
          <p:cNvSpPr txBox="1"/>
          <p:nvPr/>
        </p:nvSpPr>
        <p:spPr>
          <a:xfrm rot="16200000">
            <a:off x="306462" y="1524438"/>
            <a:ext cx="352982" cy="190052"/>
          </a:xfrm>
          <a:prstGeom prst="rect">
            <a:avLst/>
          </a:prstGeom>
          <a:noFill/>
        </p:spPr>
        <p:txBody>
          <a:bodyPr wrap="none" rtlCol="0">
            <a:spAutoFit/>
          </a:bodyPr>
          <a:lstStyle/>
          <a:p>
            <a:r>
              <a:rPr lang="en-US" sz="635" dirty="0" smtClean="0"/>
              <a:t>SSC</a:t>
            </a:r>
            <a:endParaRPr lang="en-US" sz="635" dirty="0"/>
          </a:p>
        </p:txBody>
      </p:sp>
      <p:sp>
        <p:nvSpPr>
          <p:cNvPr id="49" name="TextBox 48"/>
          <p:cNvSpPr txBox="1"/>
          <p:nvPr/>
        </p:nvSpPr>
        <p:spPr>
          <a:xfrm>
            <a:off x="707918" y="2001240"/>
            <a:ext cx="301686" cy="190052"/>
          </a:xfrm>
          <a:prstGeom prst="rect">
            <a:avLst/>
          </a:prstGeom>
          <a:noFill/>
        </p:spPr>
        <p:txBody>
          <a:bodyPr wrap="none" rtlCol="0">
            <a:spAutoFit/>
          </a:bodyPr>
          <a:lstStyle/>
          <a:p>
            <a:r>
              <a:rPr lang="en-US" sz="635" dirty="0" smtClean="0"/>
              <a:t>FSC</a:t>
            </a:r>
            <a:endParaRPr lang="en-US" sz="635" dirty="0"/>
          </a:p>
        </p:txBody>
      </p:sp>
    </p:spTree>
    <p:extLst>
      <p:ext uri="{BB962C8B-B14F-4D97-AF65-F5344CB8AC3E}">
        <p14:creationId xmlns:p14="http://schemas.microsoft.com/office/powerpoint/2010/main" val="165631377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966" y="246888"/>
            <a:ext cx="7313672" cy="571647"/>
          </a:xfrm>
        </p:spPr>
        <p:txBody>
          <a:bodyPr>
            <a:normAutofit fontScale="90000"/>
          </a:bodyPr>
          <a:lstStyle/>
          <a:p>
            <a:pPr>
              <a:tabLst>
                <a:tab pos="287338" algn="l"/>
              </a:tabLst>
            </a:pPr>
            <a:r>
              <a:rPr lang="en-US" dirty="0" smtClean="0"/>
              <a:t>Monocytes</a:t>
            </a:r>
            <a:endParaRPr lang="en-US" dirty="0"/>
          </a:p>
        </p:txBody>
      </p:sp>
      <p:sp>
        <p:nvSpPr>
          <p:cNvPr id="9" name="Rectangle 8"/>
          <p:cNvSpPr/>
          <p:nvPr/>
        </p:nvSpPr>
        <p:spPr bwMode="auto">
          <a:xfrm>
            <a:off x="489957" y="5426311"/>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0" name="Oval 9"/>
          <p:cNvSpPr/>
          <p:nvPr/>
        </p:nvSpPr>
        <p:spPr bwMode="auto">
          <a:xfrm>
            <a:off x="680010" y="5780517"/>
            <a:ext cx="337900" cy="204157"/>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1" name="Oval 10"/>
          <p:cNvSpPr/>
          <p:nvPr/>
        </p:nvSpPr>
        <p:spPr bwMode="auto">
          <a:xfrm>
            <a:off x="785925" y="5516239"/>
            <a:ext cx="261270" cy="16329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2" name="TextBox 11"/>
          <p:cNvSpPr txBox="1"/>
          <p:nvPr/>
        </p:nvSpPr>
        <p:spPr>
          <a:xfrm rot="16200000">
            <a:off x="206126" y="5602683"/>
            <a:ext cx="393056" cy="190052"/>
          </a:xfrm>
          <a:prstGeom prst="rect">
            <a:avLst/>
          </a:prstGeom>
          <a:noFill/>
        </p:spPr>
        <p:txBody>
          <a:bodyPr wrap="none" rtlCol="0">
            <a:spAutoFit/>
          </a:bodyPr>
          <a:lstStyle/>
          <a:p>
            <a:r>
              <a:rPr lang="en-US" sz="635" dirty="0" smtClean="0"/>
              <a:t>CD16</a:t>
            </a:r>
            <a:endParaRPr lang="en-US" sz="635" dirty="0"/>
          </a:p>
        </p:txBody>
      </p:sp>
      <p:sp>
        <p:nvSpPr>
          <p:cNvPr id="13" name="TextBox 12"/>
          <p:cNvSpPr txBox="1"/>
          <p:nvPr/>
        </p:nvSpPr>
        <p:spPr>
          <a:xfrm>
            <a:off x="599510" y="6048359"/>
            <a:ext cx="489236" cy="190052"/>
          </a:xfrm>
          <a:prstGeom prst="rect">
            <a:avLst/>
          </a:prstGeom>
          <a:noFill/>
        </p:spPr>
        <p:txBody>
          <a:bodyPr wrap="none" rtlCol="0">
            <a:spAutoFit/>
          </a:bodyPr>
          <a:lstStyle/>
          <a:p>
            <a:r>
              <a:rPr lang="en-US" sz="635" dirty="0" smtClean="0"/>
              <a:t>HLA-DR</a:t>
            </a:r>
            <a:endParaRPr lang="en-US" sz="635" dirty="0"/>
          </a:p>
        </p:txBody>
      </p:sp>
      <p:cxnSp>
        <p:nvCxnSpPr>
          <p:cNvPr id="14" name="Straight Arrow Connector 13"/>
          <p:cNvCxnSpPr/>
          <p:nvPr/>
        </p:nvCxnSpPr>
        <p:spPr bwMode="auto">
          <a:xfrm>
            <a:off x="918710" y="1612548"/>
            <a:ext cx="293379" cy="1316870"/>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15" name="TextBox 14"/>
          <p:cNvSpPr txBox="1"/>
          <p:nvPr/>
        </p:nvSpPr>
        <p:spPr>
          <a:xfrm>
            <a:off x="123829" y="2225483"/>
            <a:ext cx="983987" cy="646331"/>
          </a:xfrm>
          <a:prstGeom prst="rect">
            <a:avLst/>
          </a:prstGeom>
          <a:noFill/>
        </p:spPr>
        <p:txBody>
          <a:bodyPr wrap="none" rtlCol="0">
            <a:spAutoFit/>
          </a:bodyPr>
          <a:lstStyle/>
          <a:p>
            <a:r>
              <a:rPr lang="en-US" dirty="0" smtClean="0"/>
              <a:t>Non-</a:t>
            </a:r>
          </a:p>
          <a:p>
            <a:r>
              <a:rPr lang="en-US" dirty="0" err="1" smtClean="0"/>
              <a:t>Lymphs</a:t>
            </a:r>
            <a:endParaRPr lang="en-US" dirty="0"/>
          </a:p>
        </p:txBody>
      </p:sp>
      <p:sp>
        <p:nvSpPr>
          <p:cNvPr id="16" name="Rectangle 15"/>
          <p:cNvSpPr/>
          <p:nvPr/>
        </p:nvSpPr>
        <p:spPr bwMode="auto">
          <a:xfrm>
            <a:off x="916560" y="2934689"/>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7" name="Oval 16"/>
          <p:cNvSpPr/>
          <p:nvPr/>
        </p:nvSpPr>
        <p:spPr bwMode="auto">
          <a:xfrm>
            <a:off x="1316286" y="3272118"/>
            <a:ext cx="169507" cy="18951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8" name="Oval 17"/>
          <p:cNvSpPr/>
          <p:nvPr/>
        </p:nvSpPr>
        <p:spPr bwMode="auto">
          <a:xfrm>
            <a:off x="1008331" y="3312244"/>
            <a:ext cx="200138" cy="146687"/>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19" name="Oval 18"/>
          <p:cNvSpPr/>
          <p:nvPr/>
        </p:nvSpPr>
        <p:spPr bwMode="auto">
          <a:xfrm>
            <a:off x="980260" y="3057434"/>
            <a:ext cx="204127" cy="136305"/>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20" name="TextBox 19"/>
          <p:cNvSpPr txBox="1"/>
          <p:nvPr/>
        </p:nvSpPr>
        <p:spPr>
          <a:xfrm rot="16200000">
            <a:off x="655172" y="3111061"/>
            <a:ext cx="348172" cy="190052"/>
          </a:xfrm>
          <a:prstGeom prst="rect">
            <a:avLst/>
          </a:prstGeom>
          <a:noFill/>
        </p:spPr>
        <p:txBody>
          <a:bodyPr wrap="none" rtlCol="0">
            <a:spAutoFit/>
          </a:bodyPr>
          <a:lstStyle/>
          <a:p>
            <a:r>
              <a:rPr lang="en-US" sz="635" dirty="0" smtClean="0"/>
              <a:t>CD3</a:t>
            </a:r>
            <a:endParaRPr lang="en-US" sz="635" dirty="0"/>
          </a:p>
        </p:txBody>
      </p:sp>
      <p:sp>
        <p:nvSpPr>
          <p:cNvPr id="21" name="TextBox 20"/>
          <p:cNvSpPr txBox="1"/>
          <p:nvPr/>
        </p:nvSpPr>
        <p:spPr>
          <a:xfrm>
            <a:off x="1054223" y="3587863"/>
            <a:ext cx="393056" cy="190052"/>
          </a:xfrm>
          <a:prstGeom prst="rect">
            <a:avLst/>
          </a:prstGeom>
          <a:noFill/>
        </p:spPr>
        <p:txBody>
          <a:bodyPr wrap="none" rtlCol="0">
            <a:spAutoFit/>
          </a:bodyPr>
          <a:lstStyle/>
          <a:p>
            <a:r>
              <a:rPr lang="en-US" sz="635" dirty="0" smtClean="0"/>
              <a:t>CD19</a:t>
            </a:r>
            <a:endParaRPr lang="en-US" sz="635" dirty="0"/>
          </a:p>
        </p:txBody>
      </p:sp>
      <p:cxnSp>
        <p:nvCxnSpPr>
          <p:cNvPr id="22" name="Straight Arrow Connector 21"/>
          <p:cNvCxnSpPr/>
          <p:nvPr/>
        </p:nvCxnSpPr>
        <p:spPr bwMode="auto">
          <a:xfrm>
            <a:off x="1060900" y="3406393"/>
            <a:ext cx="0" cy="661757"/>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23" name="Rectangle 22"/>
          <p:cNvSpPr/>
          <p:nvPr/>
        </p:nvSpPr>
        <p:spPr bwMode="auto">
          <a:xfrm>
            <a:off x="836404" y="4182821"/>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24" name="Oval 23"/>
          <p:cNvSpPr/>
          <p:nvPr/>
        </p:nvSpPr>
        <p:spPr bwMode="auto">
          <a:xfrm>
            <a:off x="1236130" y="4325194"/>
            <a:ext cx="195184" cy="384566"/>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25" name="Oval 24"/>
          <p:cNvSpPr/>
          <p:nvPr/>
        </p:nvSpPr>
        <p:spPr bwMode="auto">
          <a:xfrm>
            <a:off x="1012911" y="4241238"/>
            <a:ext cx="204127" cy="136305"/>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26" name="TextBox 25"/>
          <p:cNvSpPr txBox="1"/>
          <p:nvPr/>
        </p:nvSpPr>
        <p:spPr>
          <a:xfrm rot="16200000">
            <a:off x="552574" y="4359193"/>
            <a:ext cx="393056" cy="190052"/>
          </a:xfrm>
          <a:prstGeom prst="rect">
            <a:avLst/>
          </a:prstGeom>
          <a:noFill/>
        </p:spPr>
        <p:txBody>
          <a:bodyPr wrap="none" rtlCol="0">
            <a:spAutoFit/>
          </a:bodyPr>
          <a:lstStyle/>
          <a:p>
            <a:r>
              <a:rPr lang="en-US" sz="635" dirty="0" smtClean="0"/>
              <a:t>CD14</a:t>
            </a:r>
            <a:endParaRPr lang="en-US" sz="635" dirty="0"/>
          </a:p>
        </p:txBody>
      </p:sp>
      <p:sp>
        <p:nvSpPr>
          <p:cNvPr id="27" name="TextBox 26"/>
          <p:cNvSpPr txBox="1"/>
          <p:nvPr/>
        </p:nvSpPr>
        <p:spPr>
          <a:xfrm>
            <a:off x="974067" y="4835995"/>
            <a:ext cx="352982" cy="190052"/>
          </a:xfrm>
          <a:prstGeom prst="rect">
            <a:avLst/>
          </a:prstGeom>
          <a:noFill/>
        </p:spPr>
        <p:txBody>
          <a:bodyPr wrap="none" rtlCol="0">
            <a:spAutoFit/>
          </a:bodyPr>
          <a:lstStyle/>
          <a:p>
            <a:r>
              <a:rPr lang="en-US" sz="635" dirty="0" smtClean="0"/>
              <a:t>SSC</a:t>
            </a:r>
            <a:endParaRPr lang="en-US" sz="635" dirty="0"/>
          </a:p>
        </p:txBody>
      </p:sp>
      <p:cxnSp>
        <p:nvCxnSpPr>
          <p:cNvPr id="28" name="Straight Arrow Connector 27"/>
          <p:cNvCxnSpPr>
            <a:stCxn id="25" idx="4"/>
          </p:cNvCxnSpPr>
          <p:nvPr/>
        </p:nvCxnSpPr>
        <p:spPr bwMode="auto">
          <a:xfrm flipH="1">
            <a:off x="829258" y="4377543"/>
            <a:ext cx="285717" cy="1048768"/>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29" name="Rectangle 28"/>
          <p:cNvSpPr/>
          <p:nvPr/>
        </p:nvSpPr>
        <p:spPr bwMode="auto">
          <a:xfrm>
            <a:off x="1453695" y="5411666"/>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30" name="Oval 29"/>
          <p:cNvSpPr/>
          <p:nvPr/>
        </p:nvSpPr>
        <p:spPr bwMode="auto">
          <a:xfrm>
            <a:off x="1704966" y="5504090"/>
            <a:ext cx="191245" cy="16329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31" name="Oval 30"/>
          <p:cNvSpPr/>
          <p:nvPr/>
        </p:nvSpPr>
        <p:spPr bwMode="auto">
          <a:xfrm>
            <a:off x="1551207" y="5482873"/>
            <a:ext cx="155846" cy="235999"/>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32" name="TextBox 31"/>
          <p:cNvSpPr txBox="1"/>
          <p:nvPr/>
        </p:nvSpPr>
        <p:spPr>
          <a:xfrm rot="16200000">
            <a:off x="1169865" y="5588038"/>
            <a:ext cx="393056" cy="190052"/>
          </a:xfrm>
          <a:prstGeom prst="rect">
            <a:avLst/>
          </a:prstGeom>
          <a:noFill/>
        </p:spPr>
        <p:txBody>
          <a:bodyPr wrap="none" rtlCol="0">
            <a:spAutoFit/>
          </a:bodyPr>
          <a:lstStyle/>
          <a:p>
            <a:r>
              <a:rPr lang="en-US" sz="635" dirty="0" smtClean="0"/>
              <a:t>CD64</a:t>
            </a:r>
            <a:endParaRPr lang="en-US" sz="635" dirty="0"/>
          </a:p>
        </p:txBody>
      </p:sp>
      <p:sp>
        <p:nvSpPr>
          <p:cNvPr id="33" name="Rectangle 32"/>
          <p:cNvSpPr/>
          <p:nvPr/>
        </p:nvSpPr>
        <p:spPr bwMode="auto">
          <a:xfrm>
            <a:off x="2382175" y="5422585"/>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34" name="Oval 33"/>
          <p:cNvSpPr/>
          <p:nvPr/>
        </p:nvSpPr>
        <p:spPr bwMode="auto">
          <a:xfrm>
            <a:off x="2633446" y="5515009"/>
            <a:ext cx="191245" cy="163294"/>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35" name="Oval 34"/>
          <p:cNvSpPr/>
          <p:nvPr/>
        </p:nvSpPr>
        <p:spPr bwMode="auto">
          <a:xfrm>
            <a:off x="2470900" y="5774288"/>
            <a:ext cx="155846" cy="235999"/>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36" name="TextBox 35"/>
          <p:cNvSpPr txBox="1"/>
          <p:nvPr/>
        </p:nvSpPr>
        <p:spPr>
          <a:xfrm rot="16200000">
            <a:off x="2098345" y="5598957"/>
            <a:ext cx="393056" cy="190052"/>
          </a:xfrm>
          <a:prstGeom prst="rect">
            <a:avLst/>
          </a:prstGeom>
          <a:noFill/>
        </p:spPr>
        <p:txBody>
          <a:bodyPr wrap="none" rtlCol="0">
            <a:spAutoFit/>
          </a:bodyPr>
          <a:lstStyle/>
          <a:p>
            <a:r>
              <a:rPr lang="en-US" sz="635" dirty="0" smtClean="0"/>
              <a:t>CD13</a:t>
            </a:r>
            <a:endParaRPr lang="en-US" sz="635" dirty="0"/>
          </a:p>
        </p:txBody>
      </p:sp>
      <p:sp>
        <p:nvSpPr>
          <p:cNvPr id="37" name="Oval 36"/>
          <p:cNvSpPr/>
          <p:nvPr/>
        </p:nvSpPr>
        <p:spPr bwMode="auto">
          <a:xfrm>
            <a:off x="2677339" y="5774149"/>
            <a:ext cx="155846" cy="235999"/>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38" name="Oval 37"/>
          <p:cNvSpPr/>
          <p:nvPr/>
        </p:nvSpPr>
        <p:spPr bwMode="auto">
          <a:xfrm>
            <a:off x="2449673" y="5557969"/>
            <a:ext cx="116963" cy="1524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39" name="TextBox 38"/>
          <p:cNvSpPr txBox="1"/>
          <p:nvPr/>
        </p:nvSpPr>
        <p:spPr>
          <a:xfrm>
            <a:off x="1541035" y="6028482"/>
            <a:ext cx="393056" cy="190052"/>
          </a:xfrm>
          <a:prstGeom prst="rect">
            <a:avLst/>
          </a:prstGeom>
          <a:noFill/>
        </p:spPr>
        <p:txBody>
          <a:bodyPr wrap="none" rtlCol="0">
            <a:spAutoFit/>
          </a:bodyPr>
          <a:lstStyle/>
          <a:p>
            <a:r>
              <a:rPr lang="en-US" sz="635" dirty="0" smtClean="0"/>
              <a:t>CD15</a:t>
            </a:r>
            <a:endParaRPr lang="en-US" sz="635" dirty="0"/>
          </a:p>
        </p:txBody>
      </p:sp>
      <p:sp>
        <p:nvSpPr>
          <p:cNvPr id="40" name="TextBox 39"/>
          <p:cNvSpPr txBox="1"/>
          <p:nvPr/>
        </p:nvSpPr>
        <p:spPr>
          <a:xfrm>
            <a:off x="2480811" y="6038873"/>
            <a:ext cx="393056" cy="190052"/>
          </a:xfrm>
          <a:prstGeom prst="rect">
            <a:avLst/>
          </a:prstGeom>
          <a:noFill/>
        </p:spPr>
        <p:txBody>
          <a:bodyPr wrap="none" rtlCol="0">
            <a:spAutoFit/>
          </a:bodyPr>
          <a:lstStyle/>
          <a:p>
            <a:r>
              <a:rPr lang="en-US" sz="635" dirty="0" smtClean="0"/>
              <a:t>CD32</a:t>
            </a:r>
            <a:endParaRPr lang="en-US" sz="635" dirty="0"/>
          </a:p>
        </p:txBody>
      </p:sp>
      <p:sp>
        <p:nvSpPr>
          <p:cNvPr id="41" name="TextBox 40"/>
          <p:cNvSpPr txBox="1"/>
          <p:nvPr/>
        </p:nvSpPr>
        <p:spPr>
          <a:xfrm>
            <a:off x="99590" y="5107146"/>
            <a:ext cx="877163" cy="369332"/>
          </a:xfrm>
          <a:prstGeom prst="rect">
            <a:avLst/>
          </a:prstGeom>
          <a:noFill/>
        </p:spPr>
        <p:txBody>
          <a:bodyPr wrap="none" rtlCol="0">
            <a:spAutoFit/>
          </a:bodyPr>
          <a:lstStyle/>
          <a:p>
            <a:r>
              <a:rPr lang="en-US" dirty="0" err="1" smtClean="0"/>
              <a:t>Monos</a:t>
            </a:r>
            <a:endParaRPr lang="en-US" dirty="0"/>
          </a:p>
        </p:txBody>
      </p:sp>
      <p:sp>
        <p:nvSpPr>
          <p:cNvPr id="42" name="Oval 41"/>
          <p:cNvSpPr/>
          <p:nvPr/>
        </p:nvSpPr>
        <p:spPr bwMode="auto">
          <a:xfrm>
            <a:off x="1085462" y="4382389"/>
            <a:ext cx="141594" cy="356425"/>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cxnSp>
        <p:nvCxnSpPr>
          <p:cNvPr id="43" name="Straight Arrow Connector 42"/>
          <p:cNvCxnSpPr/>
          <p:nvPr/>
        </p:nvCxnSpPr>
        <p:spPr bwMode="auto">
          <a:xfrm>
            <a:off x="1171667" y="4370987"/>
            <a:ext cx="360668" cy="999534"/>
          </a:xfrm>
          <a:prstGeom prst="straightConnector1">
            <a:avLst/>
          </a:prstGeom>
          <a:solidFill>
            <a:srgbClr val="00B8FF"/>
          </a:solidFill>
          <a:ln w="19050" cap="flat" cmpd="sng" algn="ctr">
            <a:solidFill>
              <a:schemeClr val="tx1"/>
            </a:solidFill>
            <a:prstDash val="solid"/>
            <a:round/>
            <a:headEnd type="none" w="med" len="med"/>
            <a:tailEnd type="arrow"/>
          </a:ln>
          <a:effectLst/>
        </p:spPr>
      </p:cxnSp>
      <p:pic>
        <p:nvPicPr>
          <p:cNvPr id="44" name="Picture 43"/>
          <p:cNvPicPr>
            <a:picLocks noChangeAspect="1"/>
          </p:cNvPicPr>
          <p:nvPr/>
        </p:nvPicPr>
        <p:blipFill>
          <a:blip r:embed="rId2"/>
          <a:stretch>
            <a:fillRect/>
          </a:stretch>
        </p:blipFill>
        <p:spPr>
          <a:xfrm>
            <a:off x="2508154" y="2431958"/>
            <a:ext cx="1280160" cy="1280160"/>
          </a:xfrm>
          <a:prstGeom prst="rect">
            <a:avLst/>
          </a:prstGeom>
        </p:spPr>
      </p:pic>
      <p:pic>
        <p:nvPicPr>
          <p:cNvPr id="45" name="Picture 44"/>
          <p:cNvPicPr>
            <a:picLocks noChangeAspect="1"/>
          </p:cNvPicPr>
          <p:nvPr/>
        </p:nvPicPr>
        <p:blipFill>
          <a:blip r:embed="rId3"/>
          <a:stretch>
            <a:fillRect/>
          </a:stretch>
        </p:blipFill>
        <p:spPr>
          <a:xfrm>
            <a:off x="1620263" y="1081070"/>
            <a:ext cx="1280160" cy="1280160"/>
          </a:xfrm>
          <a:prstGeom prst="rect">
            <a:avLst/>
          </a:prstGeom>
        </p:spPr>
      </p:pic>
      <p:pic>
        <p:nvPicPr>
          <p:cNvPr id="46" name="Picture 45"/>
          <p:cNvPicPr>
            <a:picLocks noChangeAspect="1"/>
          </p:cNvPicPr>
          <p:nvPr/>
        </p:nvPicPr>
        <p:blipFill>
          <a:blip r:embed="rId4"/>
          <a:stretch>
            <a:fillRect/>
          </a:stretch>
        </p:blipFill>
        <p:spPr>
          <a:xfrm>
            <a:off x="3124200" y="3745887"/>
            <a:ext cx="1280160" cy="1280160"/>
          </a:xfrm>
          <a:prstGeom prst="rect">
            <a:avLst/>
          </a:prstGeom>
        </p:spPr>
      </p:pic>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6044" y="5265614"/>
            <a:ext cx="1280160" cy="1280160"/>
          </a:xfrm>
          <a:prstGeom prst="rect">
            <a:avLst/>
          </a:prstGeom>
        </p:spPr>
      </p:pic>
      <p:pic>
        <p:nvPicPr>
          <p:cNvPr id="48" name="Picture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8244" y="5265614"/>
            <a:ext cx="1280160" cy="1280160"/>
          </a:xfrm>
          <a:prstGeom prst="rect">
            <a:avLst/>
          </a:prstGeom>
        </p:spPr>
      </p:pic>
      <p:pic>
        <p:nvPicPr>
          <p:cNvPr id="49" name="Picture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88049" y="5252767"/>
            <a:ext cx="1280160" cy="1280160"/>
          </a:xfrm>
          <a:prstGeom prst="rect">
            <a:avLst/>
          </a:prstGeom>
        </p:spPr>
      </p:pic>
      <p:sp>
        <p:nvSpPr>
          <p:cNvPr id="50" name="TextBox 49"/>
          <p:cNvSpPr txBox="1"/>
          <p:nvPr/>
        </p:nvSpPr>
        <p:spPr>
          <a:xfrm>
            <a:off x="7447936" y="10291"/>
            <a:ext cx="1537600" cy="246221"/>
          </a:xfrm>
          <a:prstGeom prst="rect">
            <a:avLst/>
          </a:prstGeom>
          <a:noFill/>
        </p:spPr>
        <p:txBody>
          <a:bodyPr wrap="none" rtlCol="0">
            <a:spAutoFit/>
          </a:bodyPr>
          <a:lstStyle/>
          <a:p>
            <a:r>
              <a:rPr lang="en-US" sz="1000" dirty="0" smtClean="0"/>
              <a:t>COMPANY CONFIDENTIAL</a:t>
            </a:r>
            <a:endParaRPr lang="en-US" sz="1000" dirty="0"/>
          </a:p>
        </p:txBody>
      </p:sp>
      <p:sp>
        <p:nvSpPr>
          <p:cNvPr id="57" name="Rectangle 56"/>
          <p:cNvSpPr/>
          <p:nvPr/>
        </p:nvSpPr>
        <p:spPr bwMode="auto">
          <a:xfrm>
            <a:off x="570255" y="1348066"/>
            <a:ext cx="653175" cy="587857"/>
          </a:xfrm>
          <a:prstGeom prst="rect">
            <a:avLst/>
          </a:prstGeom>
          <a:no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58" name="Oval 57"/>
          <p:cNvSpPr/>
          <p:nvPr/>
        </p:nvSpPr>
        <p:spPr bwMode="auto">
          <a:xfrm>
            <a:off x="956710" y="1358471"/>
            <a:ext cx="169507" cy="18951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59" name="Oval 58"/>
          <p:cNvSpPr/>
          <p:nvPr/>
        </p:nvSpPr>
        <p:spPr bwMode="auto">
          <a:xfrm>
            <a:off x="662026" y="1702273"/>
            <a:ext cx="294684" cy="170036"/>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60" name="Oval 59"/>
          <p:cNvSpPr/>
          <p:nvPr/>
        </p:nvSpPr>
        <p:spPr bwMode="auto">
          <a:xfrm>
            <a:off x="760307" y="1524000"/>
            <a:ext cx="204127" cy="136305"/>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82944" tIns="41472" rIns="82944" bIns="41472"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100000"/>
            </a:pPr>
            <a:endParaRPr lang="en-US" sz="1633">
              <a:latin typeface="Arial" charset="0"/>
            </a:endParaRPr>
          </a:p>
        </p:txBody>
      </p:sp>
      <p:sp>
        <p:nvSpPr>
          <p:cNvPr id="61" name="TextBox 60"/>
          <p:cNvSpPr txBox="1"/>
          <p:nvPr/>
        </p:nvSpPr>
        <p:spPr>
          <a:xfrm rot="16200000">
            <a:off x="306462" y="1524438"/>
            <a:ext cx="352982" cy="190052"/>
          </a:xfrm>
          <a:prstGeom prst="rect">
            <a:avLst/>
          </a:prstGeom>
          <a:noFill/>
        </p:spPr>
        <p:txBody>
          <a:bodyPr wrap="none" rtlCol="0">
            <a:spAutoFit/>
          </a:bodyPr>
          <a:lstStyle/>
          <a:p>
            <a:r>
              <a:rPr lang="en-US" sz="635" dirty="0" smtClean="0"/>
              <a:t>SSC</a:t>
            </a:r>
            <a:endParaRPr lang="en-US" sz="635" dirty="0"/>
          </a:p>
        </p:txBody>
      </p:sp>
      <p:sp>
        <p:nvSpPr>
          <p:cNvPr id="62" name="TextBox 61"/>
          <p:cNvSpPr txBox="1"/>
          <p:nvPr/>
        </p:nvSpPr>
        <p:spPr>
          <a:xfrm>
            <a:off x="707918" y="2001240"/>
            <a:ext cx="301686" cy="190052"/>
          </a:xfrm>
          <a:prstGeom prst="rect">
            <a:avLst/>
          </a:prstGeom>
          <a:noFill/>
        </p:spPr>
        <p:txBody>
          <a:bodyPr wrap="none" rtlCol="0">
            <a:spAutoFit/>
          </a:bodyPr>
          <a:lstStyle/>
          <a:p>
            <a:r>
              <a:rPr lang="en-US" sz="635" dirty="0" smtClean="0"/>
              <a:t>FSC</a:t>
            </a:r>
            <a:endParaRPr lang="en-US" sz="635" dirty="0"/>
          </a:p>
        </p:txBody>
      </p:sp>
    </p:spTree>
    <p:extLst>
      <p:ext uri="{BB962C8B-B14F-4D97-AF65-F5344CB8AC3E}">
        <p14:creationId xmlns:p14="http://schemas.microsoft.com/office/powerpoint/2010/main" val="272212992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r>
              <a:rPr lang="en-US" dirty="0" smtClean="0"/>
              <a:t>17 </a:t>
            </a:r>
            <a:r>
              <a:rPr lang="en-US" dirty="0"/>
              <a:t>Color LSRII vs Symphony </a:t>
            </a:r>
            <a:r>
              <a:rPr lang="en-US" dirty="0" smtClean="0"/>
              <a:t>A5</a:t>
            </a:r>
            <a:endParaRPr lang="en-US" dirty="0"/>
          </a:p>
        </p:txBody>
      </p:sp>
      <p:sp>
        <p:nvSpPr>
          <p:cNvPr id="3" name="Title 2"/>
          <p:cNvSpPr>
            <a:spLocks noGrp="1"/>
          </p:cNvSpPr>
          <p:nvPr>
            <p:ph type="title"/>
          </p:nvPr>
        </p:nvSpPr>
        <p:spPr/>
        <p:txBody>
          <a:bodyPr/>
          <a:lstStyle/>
          <a:p>
            <a:r>
              <a:rPr lang="en-US" dirty="0" smtClean="0">
                <a:solidFill>
                  <a:schemeClr val="tx1"/>
                </a:solidFill>
                <a:latin typeface="Arial" panose="020B0604020202020204" pitchFamily="34" charset="0"/>
                <a:cs typeface="Arial" panose="020B0604020202020204" pitchFamily="34" charset="0"/>
              </a:rPr>
              <a:t>Comparing established vs new technology</a:t>
            </a:r>
            <a:endParaRPr lang="en-US" dirty="0">
              <a:solidFill>
                <a:schemeClr val="tx1"/>
              </a:solidFill>
            </a:endParaRPr>
          </a:p>
        </p:txBody>
      </p:sp>
      <p:sp>
        <p:nvSpPr>
          <p:cNvPr id="6" name="TextBox 5"/>
          <p:cNvSpPr txBox="1"/>
          <p:nvPr/>
        </p:nvSpPr>
        <p:spPr>
          <a:xfrm>
            <a:off x="7447936" y="10291"/>
            <a:ext cx="1537600" cy="246221"/>
          </a:xfrm>
          <a:prstGeom prst="rect">
            <a:avLst/>
          </a:prstGeom>
          <a:noFill/>
        </p:spPr>
        <p:txBody>
          <a:bodyPr wrap="none" rtlCol="0">
            <a:spAutoFit/>
          </a:bodyPr>
          <a:lstStyle/>
          <a:p>
            <a:r>
              <a:rPr lang="en-US" sz="1000" dirty="0" smtClean="0">
                <a:solidFill>
                  <a:schemeClr val="bg1"/>
                </a:solidFill>
              </a:rPr>
              <a:t>COMPANY CONFIDENTIAL</a:t>
            </a:r>
            <a:endParaRPr lang="en-US" sz="1000" dirty="0">
              <a:solidFill>
                <a:schemeClr val="bg1"/>
              </a:solidFill>
            </a:endParaRPr>
          </a:p>
        </p:txBody>
      </p:sp>
    </p:spTree>
    <p:extLst>
      <p:ext uri="{BB962C8B-B14F-4D97-AF65-F5344CB8AC3E}">
        <p14:creationId xmlns:p14="http://schemas.microsoft.com/office/powerpoint/2010/main" val="39324688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12614"/>
            <a:ext cx="8229600" cy="3971413"/>
          </a:xfrm>
        </p:spPr>
        <p:txBody>
          <a:bodyPr>
            <a:normAutofit fontScale="85000" lnSpcReduction="20000"/>
          </a:bodyPr>
          <a:lstStyle/>
          <a:p>
            <a:r>
              <a:rPr lang="en-US" sz="1800" dirty="0" smtClean="0">
                <a:latin typeface="Arial" panose="020B0604020202020204" pitchFamily="34" charset="0"/>
                <a:cs typeface="Arial" panose="020B0604020202020204" pitchFamily="34" charset="0"/>
              </a:rPr>
              <a:t>New </a:t>
            </a:r>
            <a:r>
              <a:rPr lang="en-US" sz="1800" dirty="0">
                <a:latin typeface="Arial" panose="020B0604020202020204" pitchFamily="34" charset="0"/>
                <a:cs typeface="Arial" panose="020B0604020202020204" pitchFamily="34" charset="0"/>
              </a:rPr>
              <a:t>dye constructs were compared to a low content LSRII configuration to a High Content X-50</a:t>
            </a:r>
            <a:r>
              <a:rPr lang="en-US"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The laser powers were set to same </a:t>
            </a:r>
            <a:r>
              <a:rPr lang="en-US" sz="1800" dirty="0" smtClean="0">
                <a:latin typeface="Arial" panose="020B0604020202020204" pitchFamily="34" charset="0"/>
                <a:cs typeface="Arial" panose="020B0604020202020204" pitchFamily="34" charset="0"/>
              </a:rPr>
              <a:t>level</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BD </a:t>
            </a:r>
            <a:r>
              <a:rPr lang="en-US" sz="1800" dirty="0" err="1">
                <a:latin typeface="Arial" panose="020B0604020202020204" pitchFamily="34" charset="0"/>
                <a:cs typeface="Arial" panose="020B0604020202020204" pitchFamily="34" charset="0"/>
              </a:rPr>
              <a:t>FACSymphony</a:t>
            </a:r>
            <a:r>
              <a:rPr lang="en-US" sz="1800" dirty="0">
                <a:latin typeface="Arial" panose="020B0604020202020204" pitchFamily="34" charset="0"/>
                <a:cs typeface="Arial" panose="020B0604020202020204" pitchFamily="34" charset="0"/>
              </a:rPr>
              <a:t> A5</a:t>
            </a:r>
          </a:p>
          <a:p>
            <a:pPr lvl="1"/>
            <a:r>
              <a:rPr lang="en-US" sz="1400" dirty="0">
                <a:latin typeface="Arial" panose="020B0604020202020204" pitchFamily="34" charset="0"/>
                <a:cs typeface="Arial" panose="020B0604020202020204" pitchFamily="34" charset="0"/>
              </a:rPr>
              <a:t>Violet laser – 10 color Decagon</a:t>
            </a:r>
          </a:p>
          <a:p>
            <a:pPr lvl="1"/>
            <a:r>
              <a:rPr lang="en-US" sz="1400" dirty="0">
                <a:latin typeface="Arial" panose="020B0604020202020204" pitchFamily="34" charset="0"/>
                <a:cs typeface="Arial" panose="020B0604020202020204" pitchFamily="34" charset="0"/>
              </a:rPr>
              <a:t>UV Laser detection –10 color Decagon</a:t>
            </a:r>
          </a:p>
          <a:p>
            <a:pPr lvl="1"/>
            <a:r>
              <a:rPr lang="en-US" sz="1400" dirty="0">
                <a:latin typeface="Arial" panose="020B0604020202020204" pitchFamily="34" charset="0"/>
                <a:cs typeface="Arial" panose="020B0604020202020204" pitchFamily="34" charset="0"/>
              </a:rPr>
              <a:t>Blue Laser detection – 6 color Polygon</a:t>
            </a:r>
          </a:p>
          <a:p>
            <a:pPr lvl="1"/>
            <a:r>
              <a:rPr lang="en-US" sz="1400" dirty="0">
                <a:latin typeface="Arial" panose="020B0604020202020204" pitchFamily="34" charset="0"/>
                <a:cs typeface="Arial" panose="020B0604020202020204" pitchFamily="34" charset="0"/>
              </a:rPr>
              <a:t>Red Laser detection – 3 color Polygon</a:t>
            </a:r>
          </a:p>
          <a:p>
            <a:pPr lvl="1"/>
            <a:r>
              <a:rPr lang="en-US" sz="1400" dirty="0">
                <a:latin typeface="Arial" panose="020B0604020202020204" pitchFamily="34" charset="0"/>
                <a:cs typeface="Arial" panose="020B0604020202020204" pitchFamily="34" charset="0"/>
              </a:rPr>
              <a:t>YG Laser detection – 8 color Polygon</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17 Color LSRII</a:t>
            </a:r>
          </a:p>
          <a:p>
            <a:pPr lvl="1"/>
            <a:r>
              <a:rPr lang="en-US" sz="1400" dirty="0">
                <a:latin typeface="Arial" panose="020B0604020202020204" pitchFamily="34" charset="0"/>
                <a:cs typeface="Arial" panose="020B0604020202020204" pitchFamily="34" charset="0"/>
              </a:rPr>
              <a:t>Violet laser – 6 color Octagon</a:t>
            </a:r>
          </a:p>
          <a:p>
            <a:pPr lvl="1"/>
            <a:r>
              <a:rPr lang="en-US" sz="1400" dirty="0">
                <a:latin typeface="Arial" panose="020B0604020202020204" pitchFamily="34" charset="0"/>
                <a:cs typeface="Arial" panose="020B0604020202020204" pitchFamily="34" charset="0"/>
              </a:rPr>
              <a:t>UV Laser detection –2 color Trigon</a:t>
            </a:r>
          </a:p>
          <a:p>
            <a:pPr lvl="1"/>
            <a:r>
              <a:rPr lang="en-US" sz="1400" dirty="0">
                <a:latin typeface="Arial" panose="020B0604020202020204" pitchFamily="34" charset="0"/>
                <a:cs typeface="Arial" panose="020B0604020202020204" pitchFamily="34" charset="0"/>
              </a:rPr>
              <a:t>Blue Laser detection – 2 color Trigon</a:t>
            </a:r>
          </a:p>
          <a:p>
            <a:pPr lvl="1"/>
            <a:r>
              <a:rPr lang="en-US" sz="1400" dirty="0">
                <a:latin typeface="Arial" panose="020B0604020202020204" pitchFamily="34" charset="0"/>
                <a:cs typeface="Arial" panose="020B0604020202020204" pitchFamily="34" charset="0"/>
              </a:rPr>
              <a:t>Red Laser detection – 3 color Trigon</a:t>
            </a:r>
          </a:p>
          <a:p>
            <a:pPr lvl="1"/>
            <a:r>
              <a:rPr lang="en-US" sz="1400" dirty="0">
                <a:latin typeface="Arial" panose="020B0604020202020204" pitchFamily="34" charset="0"/>
                <a:cs typeface="Arial" panose="020B0604020202020204" pitchFamily="34" charset="0"/>
              </a:rPr>
              <a:t>YG Laser detection – 3 color </a:t>
            </a:r>
            <a:r>
              <a:rPr lang="en-US" sz="1400" dirty="0" smtClean="0">
                <a:latin typeface="Arial" panose="020B0604020202020204" pitchFamily="34" charset="0"/>
                <a:cs typeface="Arial" panose="020B0604020202020204" pitchFamily="34" charset="0"/>
              </a:rPr>
              <a:t>Trigon</a:t>
            </a:r>
            <a:endParaRPr lang="en-US" sz="14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600200" y="246888"/>
            <a:ext cx="7086600" cy="638015"/>
          </a:xfrm>
        </p:spPr>
        <p:txBody>
          <a:bodyPr>
            <a:normAutofit fontScale="90000"/>
          </a:bodyPr>
          <a:lstStyle/>
          <a:p>
            <a:r>
              <a:rPr lang="en-US" dirty="0" smtClean="0">
                <a:latin typeface="Arial" panose="020B0604020202020204" pitchFamily="34" charset="0"/>
                <a:cs typeface="Arial" panose="020B0604020202020204" pitchFamily="34" charset="0"/>
              </a:rPr>
              <a:t>Comparison</a:t>
            </a:r>
            <a:endParaRPr lang="en-US" dirty="0"/>
          </a:p>
        </p:txBody>
      </p:sp>
      <p:sp>
        <p:nvSpPr>
          <p:cNvPr id="4" name="TextBox 3"/>
          <p:cNvSpPr txBox="1"/>
          <p:nvPr/>
        </p:nvSpPr>
        <p:spPr>
          <a:xfrm>
            <a:off x="7447936" y="10291"/>
            <a:ext cx="1537600" cy="246221"/>
          </a:xfrm>
          <a:prstGeom prst="rect">
            <a:avLst/>
          </a:prstGeom>
          <a:noFill/>
        </p:spPr>
        <p:txBody>
          <a:bodyPr wrap="none" rtlCol="0">
            <a:spAutoFit/>
          </a:bodyPr>
          <a:lstStyle/>
          <a:p>
            <a:r>
              <a:rPr lang="en-US" sz="1000" dirty="0" smtClean="0"/>
              <a:t>COMPANY CONFIDENTIAL</a:t>
            </a:r>
            <a:endParaRPr lang="en-US" sz="1000" dirty="0"/>
          </a:p>
        </p:txBody>
      </p:sp>
      <p:sp>
        <p:nvSpPr>
          <p:cNvPr id="6" name="Rectangle 5"/>
          <p:cNvSpPr/>
          <p:nvPr/>
        </p:nvSpPr>
        <p:spPr>
          <a:xfrm>
            <a:off x="4668174" y="1630898"/>
            <a:ext cx="3200401" cy="4777491"/>
          </a:xfrm>
          <a:prstGeom prst="rect">
            <a:avLst/>
          </a:prstGeom>
          <a:solidFill>
            <a:schemeClr val="accent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895350" y="1888988"/>
            <a:ext cx="2818371" cy="4278094"/>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BUV395 CD4</a:t>
            </a:r>
          </a:p>
          <a:p>
            <a:pPr marL="285750" indent="-285750">
              <a:buFont typeface="Arial" panose="020B0604020202020204" pitchFamily="34" charset="0"/>
              <a:buChar char="•"/>
            </a:pPr>
            <a:r>
              <a:rPr lang="en-US" sz="16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BUV563 CD3</a:t>
            </a:r>
          </a:p>
          <a:p>
            <a:pPr marL="285750" indent="-285750">
              <a:buFont typeface="Arial" panose="020B0604020202020204" pitchFamily="34" charset="0"/>
              <a:buChar char="•"/>
            </a:pPr>
            <a:r>
              <a:rPr lang="en-US" sz="16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BUV805 CD8</a:t>
            </a:r>
          </a:p>
          <a:p>
            <a:pPr marL="285750" indent="-285750">
              <a:buFont typeface="Arial" panose="020B0604020202020204" pitchFamily="34" charset="0"/>
              <a:buChar char="•"/>
            </a:pPr>
            <a:r>
              <a:rPr lang="en-US" sz="16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BV421 CXCR5</a:t>
            </a:r>
          </a:p>
          <a:p>
            <a:pPr marL="285750" indent="-285750">
              <a:buFont typeface="Arial" panose="020B0604020202020204" pitchFamily="34" charset="0"/>
              <a:buChar char="•"/>
            </a:pPr>
            <a:r>
              <a:rPr lang="en-US" sz="16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BV510 </a:t>
            </a:r>
            <a:r>
              <a:rPr lang="en-US" sz="1600" dirty="0" err="1" smtClean="0">
                <a:solidFill>
                  <a:prstClr val="black"/>
                </a:solidFill>
                <a:latin typeface="Verdana" panose="020B0604030504040204" pitchFamily="34" charset="0"/>
                <a:ea typeface="Verdana" panose="020B0604030504040204" pitchFamily="34" charset="0"/>
                <a:cs typeface="Verdana" panose="020B0604030504040204" pitchFamily="34" charset="0"/>
              </a:rPr>
              <a:t>IgD</a:t>
            </a:r>
            <a:endParaRPr lang="en-US" sz="1600"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6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BV605 Va7.2</a:t>
            </a:r>
          </a:p>
          <a:p>
            <a:pPr marL="285750" indent="-285750">
              <a:buFont typeface="Arial" panose="020B0604020202020204" pitchFamily="34" charset="0"/>
              <a:buChar char="•"/>
            </a:pPr>
            <a:r>
              <a:rPr lang="en-US" sz="16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BV650 CD94</a:t>
            </a:r>
          </a:p>
          <a:p>
            <a:pPr marL="285750" indent="-285750">
              <a:buFont typeface="Arial" panose="020B0604020202020204" pitchFamily="34" charset="0"/>
              <a:buChar char="•"/>
            </a:pPr>
            <a:r>
              <a:rPr lang="en-US" sz="16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BV711 CD19</a:t>
            </a:r>
          </a:p>
          <a:p>
            <a:pPr marL="285750" indent="-285750">
              <a:buFont typeface="Arial" panose="020B0604020202020204" pitchFamily="34" charset="0"/>
              <a:buChar char="•"/>
            </a:pPr>
            <a:r>
              <a:rPr lang="en-US" sz="16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BV785 CD27</a:t>
            </a:r>
          </a:p>
          <a:p>
            <a:pPr marL="285750" indent="-285750">
              <a:buFont typeface="Arial" panose="020B0604020202020204" pitchFamily="34" charset="0"/>
              <a:buChar char="•"/>
            </a:pPr>
            <a:r>
              <a:rPr lang="en-US" sz="16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BB515 CD25</a:t>
            </a:r>
          </a:p>
          <a:p>
            <a:pPr marL="285750" indent="-285750">
              <a:buFont typeface="Arial" panose="020B0604020202020204" pitchFamily="34" charset="0"/>
              <a:buChar char="•"/>
            </a:pPr>
            <a:r>
              <a:rPr lang="en-US" sz="16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PerCP-Cy5.5 CD45RA</a:t>
            </a:r>
          </a:p>
          <a:p>
            <a:pPr marL="285750" indent="-285750">
              <a:buFont typeface="Arial" panose="020B0604020202020204" pitchFamily="34" charset="0"/>
              <a:buChar char="•"/>
            </a:pPr>
            <a:r>
              <a:rPr lang="en-US" sz="16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PE CCR7</a:t>
            </a:r>
          </a:p>
          <a:p>
            <a:pPr marL="285750" indent="-285750">
              <a:buFont typeface="Arial" panose="020B0604020202020204" pitchFamily="34" charset="0"/>
              <a:buChar char="•"/>
            </a:pPr>
            <a:r>
              <a:rPr lang="en-US" sz="16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PE-CF594 CD28</a:t>
            </a:r>
          </a:p>
          <a:p>
            <a:pPr marL="285750" indent="-285750">
              <a:buFont typeface="Arial" panose="020B0604020202020204" pitchFamily="34" charset="0"/>
              <a:buChar char="•"/>
            </a:pPr>
            <a:r>
              <a:rPr lang="en-US" sz="16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PE-Cy7 CCR4</a:t>
            </a:r>
          </a:p>
          <a:p>
            <a:pPr marL="285750" indent="-285750">
              <a:buFont typeface="Arial" panose="020B0604020202020204" pitchFamily="34" charset="0"/>
              <a:buChar char="•"/>
            </a:pPr>
            <a:r>
              <a:rPr lang="en-US" sz="16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APC CD127</a:t>
            </a:r>
          </a:p>
          <a:p>
            <a:pPr marL="285750" indent="-285750">
              <a:buFont typeface="Arial" panose="020B0604020202020204" pitchFamily="34" charset="0"/>
              <a:buChar char="•"/>
            </a:pPr>
            <a:r>
              <a:rPr lang="en-US" sz="16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AlexaFluor700 CD45</a:t>
            </a:r>
          </a:p>
          <a:p>
            <a:pPr marL="285750" indent="-285750">
              <a:buFont typeface="Arial" panose="020B0604020202020204" pitchFamily="34" charset="0"/>
              <a:buChar char="•"/>
            </a:pPr>
            <a:r>
              <a:rPr lang="en-US" sz="1600" dirty="0" err="1" smtClean="0">
                <a:solidFill>
                  <a:prstClr val="black"/>
                </a:solidFill>
                <a:latin typeface="Verdana" panose="020B0604030504040204" pitchFamily="34" charset="0"/>
                <a:ea typeface="Verdana" panose="020B0604030504040204" pitchFamily="34" charset="0"/>
                <a:cs typeface="Verdana" panose="020B0604030504040204" pitchFamily="34" charset="0"/>
              </a:rPr>
              <a:t>Live_or_dye</a:t>
            </a:r>
            <a:r>
              <a:rPr lang="en-US" sz="16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 750/777</a:t>
            </a:r>
            <a:endPar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7699464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4461833" y="949917"/>
            <a:ext cx="142" cy="5450353"/>
          </a:xfrm>
          <a:prstGeom prst="line">
            <a:avLst/>
          </a:prstGeom>
          <a:ln w="2222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1197113" y="1219200"/>
            <a:ext cx="6815309" cy="405351"/>
            <a:chOff x="2007825" y="0"/>
            <a:chExt cx="6815309" cy="405351"/>
          </a:xfrm>
        </p:grpSpPr>
        <p:sp>
          <p:nvSpPr>
            <p:cNvPr id="5" name="TextBox 4"/>
            <p:cNvSpPr txBox="1"/>
            <p:nvPr/>
          </p:nvSpPr>
          <p:spPr>
            <a:xfrm>
              <a:off x="2007825" y="5241"/>
              <a:ext cx="2454008" cy="400110"/>
            </a:xfrm>
            <a:prstGeom prst="rect">
              <a:avLst/>
            </a:prstGeom>
            <a:noFill/>
          </p:spPr>
          <p:txBody>
            <a:bodyPr wrap="square" rtlCol="0">
              <a:spAutoFit/>
            </a:bodyPr>
            <a:lstStyle/>
            <a:p>
              <a:r>
                <a:rPr lang="en-US" sz="2000" dirty="0" smtClean="0">
                  <a:solidFill>
                    <a:schemeClr val="tx2">
                      <a:lumMod val="50000"/>
                    </a:schemeClr>
                  </a:solidFill>
                  <a:latin typeface="Arial" panose="020B0604020202020204" pitchFamily="34" charset="0"/>
                  <a:cs typeface="Arial" panose="020B0604020202020204" pitchFamily="34" charset="0"/>
                </a:rPr>
                <a:t>LSR II low content</a:t>
              </a:r>
              <a:endParaRPr lang="en-US" sz="2000" dirty="0">
                <a:solidFill>
                  <a:schemeClr val="tx2">
                    <a:lumMod val="50000"/>
                  </a:schemeClr>
                </a:solidFill>
                <a:latin typeface="Arial" panose="020B0604020202020204" pitchFamily="34" charset="0"/>
                <a:cs typeface="Arial" panose="020B0604020202020204" pitchFamily="34" charset="0"/>
              </a:endParaRPr>
            </a:p>
          </p:txBody>
        </p:sp>
        <p:sp>
          <p:nvSpPr>
            <p:cNvPr id="6" name="TextBox 5"/>
            <p:cNvSpPr txBox="1"/>
            <p:nvPr/>
          </p:nvSpPr>
          <p:spPr>
            <a:xfrm>
              <a:off x="6369126" y="0"/>
              <a:ext cx="2454008" cy="400110"/>
            </a:xfrm>
            <a:prstGeom prst="rect">
              <a:avLst/>
            </a:prstGeom>
            <a:noFill/>
          </p:spPr>
          <p:txBody>
            <a:bodyPr wrap="square" rtlCol="0">
              <a:spAutoFit/>
            </a:bodyPr>
            <a:lstStyle/>
            <a:p>
              <a:r>
                <a:rPr lang="en-US" sz="2000" dirty="0" smtClean="0">
                  <a:solidFill>
                    <a:schemeClr val="tx2">
                      <a:lumMod val="50000"/>
                    </a:schemeClr>
                  </a:solidFill>
                  <a:latin typeface="Arial" panose="020B0604020202020204" pitchFamily="34" charset="0"/>
                  <a:cs typeface="Arial" panose="020B0604020202020204" pitchFamily="34" charset="0"/>
                </a:rPr>
                <a:t>A5 High Content</a:t>
              </a:r>
              <a:endParaRPr lang="en-US" sz="2000" dirty="0">
                <a:solidFill>
                  <a:schemeClr val="tx2">
                    <a:lumMod val="50000"/>
                  </a:schemeClr>
                </a:solidFill>
                <a:latin typeface="Arial" panose="020B0604020202020204" pitchFamily="34" charset="0"/>
                <a:cs typeface="Arial" panose="020B0604020202020204" pitchFamily="34" charset="0"/>
              </a:endParaRPr>
            </a:p>
          </p:txBody>
        </p:sp>
      </p:grpSp>
      <p:pic>
        <p:nvPicPr>
          <p:cNvPr id="7" name="Picture 6"/>
          <p:cNvPicPr>
            <a:picLocks/>
          </p:cNvPicPr>
          <p:nvPr/>
        </p:nvPicPr>
        <p:blipFill rotWithShape="1">
          <a:blip r:embed="rId2"/>
          <a:srcRect t="23012"/>
          <a:stretch/>
        </p:blipFill>
        <p:spPr>
          <a:xfrm>
            <a:off x="5095786" y="1608916"/>
            <a:ext cx="2743200" cy="2286000"/>
          </a:xfrm>
          <a:prstGeom prst="rect">
            <a:avLst/>
          </a:prstGeom>
        </p:spPr>
      </p:pic>
      <p:sp>
        <p:nvSpPr>
          <p:cNvPr id="8" name="TextBox 7"/>
          <p:cNvSpPr txBox="1"/>
          <p:nvPr/>
        </p:nvSpPr>
        <p:spPr>
          <a:xfrm rot="16200000">
            <a:off x="4563705" y="2147351"/>
            <a:ext cx="1874121" cy="307777"/>
          </a:xfrm>
          <a:prstGeom prst="rect">
            <a:avLst/>
          </a:prstGeom>
          <a:noFill/>
        </p:spPr>
        <p:txBody>
          <a:bodyPr wrap="square" rtlCol="0">
            <a:spAutoFit/>
          </a:bodyPr>
          <a:lstStyle/>
          <a:p>
            <a:r>
              <a:rPr lang="en-US" sz="1400" b="1" dirty="0" smtClean="0">
                <a:solidFill>
                  <a:schemeClr val="tx2">
                    <a:lumMod val="50000"/>
                  </a:schemeClr>
                </a:solidFill>
                <a:latin typeface="Arial" panose="020B0604020202020204" pitchFamily="34" charset="0"/>
                <a:cs typeface="Arial" panose="020B0604020202020204" pitchFamily="34" charset="0"/>
              </a:rPr>
              <a:t>BUV563  CD3</a:t>
            </a:r>
            <a:endParaRPr lang="en-US" sz="1400" b="1" dirty="0">
              <a:solidFill>
                <a:schemeClr val="tx2">
                  <a:lumMod val="50000"/>
                </a:schemeClr>
              </a:solidFill>
              <a:latin typeface="Arial" panose="020B0604020202020204" pitchFamily="34" charset="0"/>
              <a:cs typeface="Arial" panose="020B0604020202020204" pitchFamily="34" charset="0"/>
            </a:endParaRPr>
          </a:p>
        </p:txBody>
      </p:sp>
      <p:pic>
        <p:nvPicPr>
          <p:cNvPr id="9" name="Picture 8"/>
          <p:cNvPicPr>
            <a:picLocks/>
          </p:cNvPicPr>
          <p:nvPr/>
        </p:nvPicPr>
        <p:blipFill rotWithShape="1">
          <a:blip r:embed="rId3"/>
          <a:srcRect t="23677"/>
          <a:stretch/>
        </p:blipFill>
        <p:spPr>
          <a:xfrm>
            <a:off x="5269222" y="4330012"/>
            <a:ext cx="2743200" cy="2286000"/>
          </a:xfrm>
          <a:prstGeom prst="rect">
            <a:avLst/>
          </a:prstGeom>
        </p:spPr>
      </p:pic>
      <p:sp>
        <p:nvSpPr>
          <p:cNvPr id="10" name="TextBox 9"/>
          <p:cNvSpPr txBox="1"/>
          <p:nvPr/>
        </p:nvSpPr>
        <p:spPr>
          <a:xfrm rot="16200000">
            <a:off x="4563705" y="5023659"/>
            <a:ext cx="1874121" cy="307777"/>
          </a:xfrm>
          <a:prstGeom prst="rect">
            <a:avLst/>
          </a:prstGeom>
          <a:noFill/>
        </p:spPr>
        <p:txBody>
          <a:bodyPr wrap="square" rtlCol="0">
            <a:spAutoFit/>
          </a:bodyPr>
          <a:lstStyle/>
          <a:p>
            <a:r>
              <a:rPr lang="en-US" sz="1400" b="1" dirty="0" smtClean="0">
                <a:solidFill>
                  <a:schemeClr val="tx2">
                    <a:lumMod val="50000"/>
                  </a:schemeClr>
                </a:solidFill>
                <a:latin typeface="Arial" panose="020B0604020202020204" pitchFamily="34" charset="0"/>
                <a:cs typeface="Arial" panose="020B0604020202020204" pitchFamily="34" charset="0"/>
              </a:rPr>
              <a:t>BUV563  CD3</a:t>
            </a:r>
            <a:endParaRPr lang="en-US" sz="1400" b="1" dirty="0">
              <a:solidFill>
                <a:schemeClr val="tx2">
                  <a:lumMod val="50000"/>
                </a:schemeClr>
              </a:solidFill>
              <a:latin typeface="Arial" panose="020B0604020202020204" pitchFamily="34" charset="0"/>
              <a:cs typeface="Arial" panose="020B0604020202020204" pitchFamily="34" charset="0"/>
            </a:endParaRPr>
          </a:p>
        </p:txBody>
      </p:sp>
      <p:pic>
        <p:nvPicPr>
          <p:cNvPr id="11" name="Picture 10"/>
          <p:cNvPicPr>
            <a:picLocks/>
          </p:cNvPicPr>
          <p:nvPr/>
        </p:nvPicPr>
        <p:blipFill rotWithShape="1">
          <a:blip r:embed="rId4"/>
          <a:srcRect l="29240" t="9765"/>
          <a:stretch/>
        </p:blipFill>
        <p:spPr>
          <a:xfrm>
            <a:off x="1110088" y="1608916"/>
            <a:ext cx="2286000" cy="2286000"/>
          </a:xfrm>
          <a:prstGeom prst="rect">
            <a:avLst/>
          </a:prstGeom>
        </p:spPr>
      </p:pic>
      <p:pic>
        <p:nvPicPr>
          <p:cNvPr id="12" name="Picture 11"/>
          <p:cNvPicPr>
            <a:picLocks/>
          </p:cNvPicPr>
          <p:nvPr/>
        </p:nvPicPr>
        <p:blipFill rotWithShape="1">
          <a:blip r:embed="rId5"/>
          <a:srcRect l="30706"/>
          <a:stretch/>
        </p:blipFill>
        <p:spPr>
          <a:xfrm>
            <a:off x="1157288" y="4360169"/>
            <a:ext cx="2286000" cy="2286000"/>
          </a:xfrm>
          <a:prstGeom prst="rect">
            <a:avLst/>
          </a:prstGeom>
        </p:spPr>
      </p:pic>
      <p:sp>
        <p:nvSpPr>
          <p:cNvPr id="13" name="TextBox 12"/>
          <p:cNvSpPr txBox="1"/>
          <p:nvPr/>
        </p:nvSpPr>
        <p:spPr>
          <a:xfrm rot="16200000">
            <a:off x="106164" y="2267033"/>
            <a:ext cx="1874121" cy="307777"/>
          </a:xfrm>
          <a:prstGeom prst="rect">
            <a:avLst/>
          </a:prstGeom>
          <a:noFill/>
        </p:spPr>
        <p:txBody>
          <a:bodyPr wrap="square" rtlCol="0">
            <a:spAutoFit/>
          </a:bodyPr>
          <a:lstStyle/>
          <a:p>
            <a:r>
              <a:rPr lang="en-US" sz="1400" b="1" dirty="0" smtClean="0">
                <a:solidFill>
                  <a:schemeClr val="tx2">
                    <a:lumMod val="50000"/>
                  </a:schemeClr>
                </a:solidFill>
                <a:latin typeface="Arial" panose="020B0604020202020204" pitchFamily="34" charset="0"/>
                <a:cs typeface="Arial" panose="020B0604020202020204" pitchFamily="34" charset="0"/>
              </a:rPr>
              <a:t>BUV563  CD3</a:t>
            </a:r>
            <a:endParaRPr lang="en-US" sz="1400" b="1" dirty="0">
              <a:solidFill>
                <a:schemeClr val="tx2">
                  <a:lumMod val="50000"/>
                </a:schemeClr>
              </a:solidFill>
              <a:latin typeface="Arial" panose="020B0604020202020204" pitchFamily="34" charset="0"/>
              <a:cs typeface="Arial" panose="020B0604020202020204" pitchFamily="34" charset="0"/>
            </a:endParaRPr>
          </a:p>
        </p:txBody>
      </p:sp>
      <p:sp>
        <p:nvSpPr>
          <p:cNvPr id="14" name="TextBox 13"/>
          <p:cNvSpPr txBox="1"/>
          <p:nvPr/>
        </p:nvSpPr>
        <p:spPr>
          <a:xfrm>
            <a:off x="1425358" y="3664964"/>
            <a:ext cx="3133055" cy="307777"/>
          </a:xfrm>
          <a:prstGeom prst="rect">
            <a:avLst/>
          </a:prstGeom>
          <a:noFill/>
        </p:spPr>
        <p:txBody>
          <a:bodyPr wrap="square" rtlCol="0">
            <a:spAutoFit/>
          </a:bodyPr>
          <a:lstStyle/>
          <a:p>
            <a:r>
              <a:rPr lang="en-US" sz="1400" b="1" dirty="0" smtClean="0">
                <a:solidFill>
                  <a:schemeClr val="tx2">
                    <a:lumMod val="50000"/>
                  </a:schemeClr>
                </a:solidFill>
                <a:latin typeface="Arial" panose="020B0604020202020204" pitchFamily="34" charset="0"/>
                <a:cs typeface="Arial" panose="020B0604020202020204" pitchFamily="34" charset="0"/>
              </a:rPr>
              <a:t>PerCP-Cy5.5 CD45RA</a:t>
            </a:r>
            <a:endParaRPr lang="en-US" sz="1400" b="1" dirty="0">
              <a:solidFill>
                <a:schemeClr val="tx2">
                  <a:lumMod val="50000"/>
                </a:schemeClr>
              </a:solidFill>
              <a:latin typeface="Arial" panose="020B0604020202020204" pitchFamily="34" charset="0"/>
              <a:cs typeface="Arial" panose="020B0604020202020204" pitchFamily="34" charset="0"/>
            </a:endParaRPr>
          </a:p>
        </p:txBody>
      </p:sp>
      <p:sp>
        <p:nvSpPr>
          <p:cNvPr id="15" name="TextBox 14"/>
          <p:cNvSpPr txBox="1"/>
          <p:nvPr/>
        </p:nvSpPr>
        <p:spPr>
          <a:xfrm rot="16200000">
            <a:off x="106164" y="5143341"/>
            <a:ext cx="1874121" cy="307777"/>
          </a:xfrm>
          <a:prstGeom prst="rect">
            <a:avLst/>
          </a:prstGeom>
          <a:noFill/>
        </p:spPr>
        <p:txBody>
          <a:bodyPr wrap="square" rtlCol="0">
            <a:spAutoFit/>
          </a:bodyPr>
          <a:lstStyle/>
          <a:p>
            <a:r>
              <a:rPr lang="en-US" sz="1400" b="1" dirty="0" smtClean="0">
                <a:solidFill>
                  <a:schemeClr val="tx2">
                    <a:lumMod val="50000"/>
                  </a:schemeClr>
                </a:solidFill>
                <a:latin typeface="Arial" panose="020B0604020202020204" pitchFamily="34" charset="0"/>
                <a:cs typeface="Arial" panose="020B0604020202020204" pitchFamily="34" charset="0"/>
              </a:rPr>
              <a:t>BUV563  CD3</a:t>
            </a:r>
            <a:endParaRPr lang="en-US" sz="1400" b="1" dirty="0">
              <a:solidFill>
                <a:schemeClr val="tx2">
                  <a:lumMod val="50000"/>
                </a:schemeClr>
              </a:solidFill>
              <a:latin typeface="Arial" panose="020B0604020202020204" pitchFamily="34" charset="0"/>
              <a:cs typeface="Arial" panose="020B0604020202020204" pitchFamily="34" charset="0"/>
            </a:endParaRPr>
          </a:p>
        </p:txBody>
      </p:sp>
      <p:sp>
        <p:nvSpPr>
          <p:cNvPr id="16" name="TextBox 15"/>
          <p:cNvSpPr txBox="1"/>
          <p:nvPr/>
        </p:nvSpPr>
        <p:spPr>
          <a:xfrm>
            <a:off x="1814858" y="6474023"/>
            <a:ext cx="2197865" cy="307777"/>
          </a:xfrm>
          <a:prstGeom prst="rect">
            <a:avLst/>
          </a:prstGeom>
          <a:noFill/>
        </p:spPr>
        <p:txBody>
          <a:bodyPr wrap="square" rtlCol="0">
            <a:spAutoFit/>
          </a:bodyPr>
          <a:lstStyle/>
          <a:p>
            <a:r>
              <a:rPr lang="en-US" sz="1400" b="1" dirty="0" smtClean="0">
                <a:solidFill>
                  <a:schemeClr val="tx2">
                    <a:lumMod val="50000"/>
                  </a:schemeClr>
                </a:solidFill>
                <a:latin typeface="Arial" panose="020B0604020202020204" pitchFamily="34" charset="0"/>
                <a:cs typeface="Arial" panose="020B0604020202020204" pitchFamily="34" charset="0"/>
              </a:rPr>
              <a:t>BV785 CD27</a:t>
            </a:r>
            <a:endParaRPr lang="en-US" sz="1400" b="1" dirty="0">
              <a:solidFill>
                <a:schemeClr val="tx2">
                  <a:lumMod val="50000"/>
                </a:schemeClr>
              </a:solidFill>
              <a:latin typeface="Arial" panose="020B0604020202020204" pitchFamily="34" charset="0"/>
              <a:cs typeface="Arial" panose="020B0604020202020204" pitchFamily="34" charset="0"/>
            </a:endParaRPr>
          </a:p>
        </p:txBody>
      </p:sp>
      <p:sp>
        <p:nvSpPr>
          <p:cNvPr id="17" name="TextBox 16"/>
          <p:cNvSpPr txBox="1"/>
          <p:nvPr/>
        </p:nvSpPr>
        <p:spPr>
          <a:xfrm>
            <a:off x="5617155" y="3807584"/>
            <a:ext cx="3024318" cy="307777"/>
          </a:xfrm>
          <a:prstGeom prst="rect">
            <a:avLst/>
          </a:prstGeom>
          <a:noFill/>
        </p:spPr>
        <p:txBody>
          <a:bodyPr wrap="square" rtlCol="0">
            <a:spAutoFit/>
          </a:bodyPr>
          <a:lstStyle/>
          <a:p>
            <a:r>
              <a:rPr lang="en-US" sz="1400" b="1" dirty="0" smtClean="0">
                <a:solidFill>
                  <a:schemeClr val="tx2">
                    <a:lumMod val="50000"/>
                  </a:schemeClr>
                </a:solidFill>
                <a:latin typeface="Arial" panose="020B0604020202020204" pitchFamily="34" charset="0"/>
                <a:cs typeface="Arial" panose="020B0604020202020204" pitchFamily="34" charset="0"/>
              </a:rPr>
              <a:t>PerCP-Cy5.5 CD45RA</a:t>
            </a:r>
            <a:endParaRPr lang="en-US" sz="1400" b="1" dirty="0">
              <a:solidFill>
                <a:schemeClr val="tx2">
                  <a:lumMod val="50000"/>
                </a:schemeClr>
              </a:solidFill>
              <a:latin typeface="Arial" panose="020B0604020202020204" pitchFamily="34" charset="0"/>
              <a:cs typeface="Arial" panose="020B0604020202020204" pitchFamily="34" charset="0"/>
            </a:endParaRPr>
          </a:p>
        </p:txBody>
      </p:sp>
      <p:sp>
        <p:nvSpPr>
          <p:cNvPr id="18" name="TextBox 17"/>
          <p:cNvSpPr txBox="1"/>
          <p:nvPr/>
        </p:nvSpPr>
        <p:spPr>
          <a:xfrm>
            <a:off x="6292871" y="6425435"/>
            <a:ext cx="2197865" cy="307777"/>
          </a:xfrm>
          <a:prstGeom prst="rect">
            <a:avLst/>
          </a:prstGeom>
          <a:noFill/>
        </p:spPr>
        <p:txBody>
          <a:bodyPr wrap="square" rtlCol="0">
            <a:spAutoFit/>
          </a:bodyPr>
          <a:lstStyle/>
          <a:p>
            <a:r>
              <a:rPr lang="en-US" sz="1400" b="1" dirty="0" smtClean="0">
                <a:solidFill>
                  <a:schemeClr val="tx2">
                    <a:lumMod val="50000"/>
                  </a:schemeClr>
                </a:solidFill>
                <a:latin typeface="Arial" panose="020B0604020202020204" pitchFamily="34" charset="0"/>
                <a:cs typeface="Arial" panose="020B0604020202020204" pitchFamily="34" charset="0"/>
              </a:rPr>
              <a:t>BV785 CD27</a:t>
            </a:r>
            <a:endParaRPr lang="en-US" sz="1400" b="1" dirty="0">
              <a:solidFill>
                <a:schemeClr val="tx2">
                  <a:lumMod val="50000"/>
                </a:schemeClr>
              </a:solidFill>
              <a:latin typeface="Arial" panose="020B0604020202020204" pitchFamily="34" charset="0"/>
              <a:cs typeface="Arial" panose="020B0604020202020204" pitchFamily="34" charset="0"/>
            </a:endParaRPr>
          </a:p>
        </p:txBody>
      </p:sp>
      <p:sp>
        <p:nvSpPr>
          <p:cNvPr id="19" name="TextBox 18"/>
          <p:cNvSpPr txBox="1"/>
          <p:nvPr/>
        </p:nvSpPr>
        <p:spPr>
          <a:xfrm>
            <a:off x="7447936" y="10291"/>
            <a:ext cx="1537600" cy="246221"/>
          </a:xfrm>
          <a:prstGeom prst="rect">
            <a:avLst/>
          </a:prstGeom>
          <a:noFill/>
        </p:spPr>
        <p:txBody>
          <a:bodyPr wrap="none" rtlCol="0">
            <a:spAutoFit/>
          </a:bodyPr>
          <a:lstStyle/>
          <a:p>
            <a:r>
              <a:rPr lang="en-US" sz="1000" dirty="0" smtClean="0"/>
              <a:t>COMPANY CONFIDENTIAL</a:t>
            </a:r>
            <a:endParaRPr lang="en-US" sz="1000" dirty="0"/>
          </a:p>
        </p:txBody>
      </p:sp>
    </p:spTree>
    <p:extLst>
      <p:ext uri="{BB962C8B-B14F-4D97-AF65-F5344CB8AC3E}">
        <p14:creationId xmlns:p14="http://schemas.microsoft.com/office/powerpoint/2010/main" val="220446040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46888"/>
            <a:ext cx="7418438" cy="571647"/>
          </a:xfrm>
        </p:spPr>
        <p:txBody>
          <a:bodyPr>
            <a:normAutofit fontScale="90000"/>
          </a:bodyPr>
          <a:lstStyle/>
          <a:p>
            <a:pPr>
              <a:tabLst>
                <a:tab pos="287338" algn="l"/>
              </a:tabLst>
            </a:pPr>
            <a:r>
              <a:rPr lang="en-US" dirty="0" smtClean="0"/>
              <a:t>Making </a:t>
            </a:r>
            <a:r>
              <a:rPr lang="en-US" dirty="0"/>
              <a:t>old panels </a:t>
            </a:r>
            <a:r>
              <a:rPr lang="en-US" dirty="0" smtClean="0"/>
              <a:t>better</a:t>
            </a:r>
            <a:endParaRPr lang="en-US" dirty="0"/>
          </a:p>
        </p:txBody>
      </p:sp>
      <p:pic>
        <p:nvPicPr>
          <p:cNvPr id="3"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6492" y="4572000"/>
            <a:ext cx="1554480" cy="155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C:\Users\10068245\AppData\Local\Temp\tmp037014280024520299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6492" y="1331035"/>
            <a:ext cx="1554480" cy="15544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10068245\AppData\Local\Temp\tmp157779316081367786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6492" y="2971800"/>
            <a:ext cx="1554480" cy="15544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2712" y="4572000"/>
            <a:ext cx="1554480" cy="155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02712" y="2971800"/>
            <a:ext cx="1554480" cy="155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02712" y="1331035"/>
            <a:ext cx="1554480" cy="155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96965" y="1713625"/>
            <a:ext cx="2029147" cy="276995"/>
          </a:xfrm>
          <a:prstGeom prst="rect">
            <a:avLst/>
          </a:prstGeom>
        </p:spPr>
        <p:txBody>
          <a:bodyPr wrap="square" lIns="91435" tIns="45718" rIns="91435" bIns="45718">
            <a:spAutoFit/>
          </a:bodyPr>
          <a:lstStyle/>
          <a:p>
            <a:r>
              <a:rPr lang="en-US" sz="1200" dirty="0" smtClean="0">
                <a:latin typeface="Verdana" panose="020B0604030504040204" pitchFamily="34" charset="0"/>
                <a:ea typeface="Verdana" panose="020B0604030504040204" pitchFamily="34" charset="0"/>
                <a:cs typeface="Verdana" panose="020B0604030504040204" pitchFamily="34" charset="0"/>
              </a:rPr>
              <a:t>BD LSR </a:t>
            </a:r>
            <a:r>
              <a:rPr lang="en-US" sz="1200" dirty="0" err="1" smtClean="0">
                <a:latin typeface="Verdana" panose="020B0604030504040204" pitchFamily="34" charset="0"/>
                <a:ea typeface="Verdana" panose="020B0604030504040204" pitchFamily="34" charset="0"/>
                <a:cs typeface="Verdana" panose="020B0604030504040204" pitchFamily="34" charset="0"/>
              </a:rPr>
              <a:t>Fortessa</a:t>
            </a:r>
            <a:r>
              <a:rPr lang="en-US" sz="1200" dirty="0" smtClean="0">
                <a:latin typeface="Verdana" panose="020B0604030504040204" pitchFamily="34" charset="0"/>
                <a:ea typeface="Verdana" panose="020B0604030504040204" pitchFamily="34" charset="0"/>
                <a:cs typeface="Verdana" panose="020B0604030504040204" pitchFamily="34" charset="0"/>
              </a:rPr>
              <a:t> X-20</a:t>
            </a:r>
            <a:endParaRPr lang="en-US" sz="1600" b="1"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011547668"/>
              </p:ext>
            </p:extLst>
          </p:nvPr>
        </p:nvGraphicFramePr>
        <p:xfrm>
          <a:off x="3241141" y="2018425"/>
          <a:ext cx="1750449" cy="3188490"/>
        </p:xfrm>
        <a:graphic>
          <a:graphicData uri="http://schemas.openxmlformats.org/drawingml/2006/table">
            <a:tbl>
              <a:tblPr/>
              <a:tblGrid>
                <a:gridCol w="791507"/>
                <a:gridCol w="958942"/>
              </a:tblGrid>
              <a:tr h="212566">
                <a:tc>
                  <a:txBody>
                    <a:bodyPr/>
                    <a:lstStyle/>
                    <a:p>
                      <a:pPr algn="l" fontAlgn="b"/>
                      <a:r>
                        <a:rPr lang="en-US" sz="105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CD14</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BUV737</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r>
              <a:tr h="212566">
                <a:tc>
                  <a:txBody>
                    <a:bodyPr/>
                    <a:lstStyle/>
                    <a:p>
                      <a:pPr algn="l" fontAlgn="b"/>
                      <a:r>
                        <a:rPr lang="en-US" sz="105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CD16</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a:solidFill>
                            <a:srgbClr val="FFFFFF"/>
                          </a:solidFill>
                          <a:effectLst/>
                          <a:latin typeface="Verdana" panose="020B0604030504040204" pitchFamily="34" charset="0"/>
                          <a:ea typeface="Verdana" panose="020B0604030504040204" pitchFamily="34" charset="0"/>
                          <a:cs typeface="Verdana" panose="020B0604030504040204" pitchFamily="34" charset="0"/>
                        </a:rPr>
                        <a:t>BB630-P</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r>
              <a:tr h="212566">
                <a:tc>
                  <a:txBody>
                    <a:bodyPr/>
                    <a:lstStyle/>
                    <a:p>
                      <a:pPr algn="l" fontAlgn="b"/>
                      <a:r>
                        <a:rPr lang="en-US" sz="105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HLA-DR</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PE-Cy7</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900"/>
                    </a:solidFill>
                  </a:tcPr>
                </a:tc>
              </a:tr>
              <a:tr h="212566">
                <a:tc>
                  <a:txBody>
                    <a:bodyPr/>
                    <a:lstStyle/>
                    <a:p>
                      <a:pPr algn="l" fontAlgn="b"/>
                      <a:r>
                        <a:rPr lang="en-US" sz="105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CD19</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BV750-P</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00B9"/>
                    </a:solidFill>
                  </a:tcPr>
                </a:tc>
              </a:tr>
              <a:tr h="212566">
                <a:tc>
                  <a:txBody>
                    <a:bodyPr/>
                    <a:lstStyle/>
                    <a:p>
                      <a:pPr algn="l" fontAlgn="b"/>
                      <a:r>
                        <a:rPr lang="en-US" sz="10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CD3</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FFFFFF"/>
                          </a:solidFill>
                          <a:effectLst/>
                          <a:latin typeface="Verdana" panose="020B0604030504040204" pitchFamily="34" charset="0"/>
                          <a:ea typeface="Verdana" panose="020B0604030504040204" pitchFamily="34" charset="0"/>
                          <a:cs typeface="Verdana" panose="020B0604030504040204" pitchFamily="34" charset="0"/>
                        </a:rPr>
                        <a:t>BV605</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00B9"/>
                    </a:solidFill>
                  </a:tcPr>
                </a:tc>
              </a:tr>
              <a:tr h="212566">
                <a:tc>
                  <a:txBody>
                    <a:bodyPr/>
                    <a:lstStyle/>
                    <a:p>
                      <a:pPr algn="l" fontAlgn="b"/>
                      <a:r>
                        <a:rPr lang="en-US" sz="10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CD27</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APC</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12566">
                <a:tc>
                  <a:txBody>
                    <a:bodyPr/>
                    <a:lstStyle/>
                    <a:p>
                      <a:pPr algn="l" fontAlgn="b"/>
                      <a:r>
                        <a:rPr lang="en-US" sz="10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IgD</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FFFFFF"/>
                          </a:solidFill>
                          <a:effectLst/>
                          <a:latin typeface="Verdana" panose="020B0604030504040204" pitchFamily="34" charset="0"/>
                          <a:ea typeface="Verdana" panose="020B0604030504040204" pitchFamily="34" charset="0"/>
                          <a:cs typeface="Verdana" panose="020B0604030504040204" pitchFamily="34" charset="0"/>
                        </a:rPr>
                        <a:t>BV421</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00B9"/>
                    </a:solidFill>
                  </a:tcPr>
                </a:tc>
              </a:tr>
              <a:tr h="212566">
                <a:tc>
                  <a:txBody>
                    <a:bodyPr/>
                    <a:lstStyle/>
                    <a:p>
                      <a:pPr algn="l" fontAlgn="b"/>
                      <a:r>
                        <a:rPr lang="en-US" sz="10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CD25</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FFFFFF"/>
                          </a:solidFill>
                          <a:effectLst/>
                          <a:latin typeface="Verdana" panose="020B0604030504040204" pitchFamily="34" charset="0"/>
                          <a:ea typeface="Verdana" panose="020B0604030504040204" pitchFamily="34" charset="0"/>
                          <a:cs typeface="Verdana" panose="020B0604030504040204" pitchFamily="34" charset="0"/>
                        </a:rPr>
                        <a:t>BB515</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r>
              <a:tr h="212566">
                <a:tc>
                  <a:txBody>
                    <a:bodyPr/>
                    <a:lstStyle/>
                    <a:p>
                      <a:pPr algn="l" fontAlgn="b"/>
                      <a:r>
                        <a:rPr lang="en-US" sz="10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CD56</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APC-R700</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12566">
                <a:tc>
                  <a:txBody>
                    <a:bodyPr/>
                    <a:lstStyle/>
                    <a:p>
                      <a:pPr algn="l" fontAlgn="b"/>
                      <a:r>
                        <a:rPr lang="en-US" sz="10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CD8</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APC-H7</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12566">
                <a:tc>
                  <a:txBody>
                    <a:bodyPr/>
                    <a:lstStyle/>
                    <a:p>
                      <a:pPr algn="l" fontAlgn="b"/>
                      <a:r>
                        <a:rPr lang="en-US" sz="10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CD11c</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BUV661</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r>
              <a:tr h="212566">
                <a:tc>
                  <a:txBody>
                    <a:bodyPr/>
                    <a:lstStyle/>
                    <a:p>
                      <a:pPr algn="l" fontAlgn="b"/>
                      <a:r>
                        <a:rPr lang="en-US" sz="10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CD123</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FFFFFF"/>
                          </a:solidFill>
                          <a:effectLst/>
                          <a:latin typeface="Verdana" panose="020B0604030504040204" pitchFamily="34" charset="0"/>
                          <a:ea typeface="Verdana" panose="020B0604030504040204" pitchFamily="34" charset="0"/>
                          <a:cs typeface="Verdana" panose="020B0604030504040204" pitchFamily="34" charset="0"/>
                        </a:rPr>
                        <a:t>BV480</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00B9"/>
                    </a:solidFill>
                  </a:tcPr>
                </a:tc>
              </a:tr>
              <a:tr h="212566">
                <a:tc>
                  <a:txBody>
                    <a:bodyPr/>
                    <a:lstStyle/>
                    <a:p>
                      <a:pPr algn="l" fontAlgn="b"/>
                      <a:r>
                        <a:rPr lang="en-US" sz="10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CD4</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BUV395</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r>
              <a:tr h="212566">
                <a:tc>
                  <a:txBody>
                    <a:bodyPr/>
                    <a:lstStyle/>
                    <a:p>
                      <a:pPr algn="l" fontAlgn="b"/>
                      <a:r>
                        <a:rPr lang="en-US" sz="10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CD127</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BV786</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00B9"/>
                    </a:solidFill>
                  </a:tcPr>
                </a:tc>
              </a:tr>
              <a:tr h="212566">
                <a:tc>
                  <a:txBody>
                    <a:bodyPr/>
                    <a:lstStyle/>
                    <a:p>
                      <a:pPr algn="l" fontAlgn="b"/>
                      <a:r>
                        <a:rPr lang="en-US" sz="105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CD197</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BYG584-P</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900"/>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046405626"/>
              </p:ext>
            </p:extLst>
          </p:nvPr>
        </p:nvGraphicFramePr>
        <p:xfrm>
          <a:off x="368712" y="2018425"/>
          <a:ext cx="1799152" cy="3188490"/>
        </p:xfrm>
        <a:graphic>
          <a:graphicData uri="http://schemas.openxmlformats.org/drawingml/2006/table">
            <a:tbl>
              <a:tblPr/>
              <a:tblGrid>
                <a:gridCol w="695486"/>
                <a:gridCol w="1103666"/>
              </a:tblGrid>
              <a:tr h="212566">
                <a:tc>
                  <a:txBody>
                    <a:bodyPr/>
                    <a:lstStyle/>
                    <a:p>
                      <a:pPr algn="l" fontAlgn="b"/>
                      <a:r>
                        <a:rPr lang="en-US" sz="105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CD14</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PerCP-Cy5.5</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r>
              <a:tr h="212566">
                <a:tc>
                  <a:txBody>
                    <a:bodyPr/>
                    <a:lstStyle/>
                    <a:p>
                      <a:pPr algn="l" fontAlgn="b"/>
                      <a:r>
                        <a:rPr lang="en-US" sz="105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CD16</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PE-Cy7</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900"/>
                    </a:solidFill>
                  </a:tcPr>
                </a:tc>
              </a:tr>
              <a:tr h="212566">
                <a:tc>
                  <a:txBody>
                    <a:bodyPr/>
                    <a:lstStyle/>
                    <a:p>
                      <a:pPr algn="l" fontAlgn="b"/>
                      <a:r>
                        <a:rPr lang="en-US" sz="105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HLA-DR</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PE </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900"/>
                    </a:solidFill>
                  </a:tcPr>
                </a:tc>
              </a:tr>
              <a:tr h="212566">
                <a:tc>
                  <a:txBody>
                    <a:bodyPr/>
                    <a:lstStyle/>
                    <a:p>
                      <a:pPr algn="l" fontAlgn="b"/>
                      <a:r>
                        <a:rPr lang="en-US" sz="105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CD19</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BUV737</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r>
              <a:tr h="212566">
                <a:tc>
                  <a:txBody>
                    <a:bodyPr/>
                    <a:lstStyle/>
                    <a:p>
                      <a:pPr algn="l" fontAlgn="b"/>
                      <a:r>
                        <a:rPr lang="en-US" sz="10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CD3</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BV605</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00B9"/>
                    </a:solidFill>
                  </a:tcPr>
                </a:tc>
              </a:tr>
              <a:tr h="212566">
                <a:tc>
                  <a:txBody>
                    <a:bodyPr/>
                    <a:lstStyle/>
                    <a:p>
                      <a:pPr algn="l" fontAlgn="b"/>
                      <a:r>
                        <a:rPr lang="en-US" sz="10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CD27</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APC</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12566">
                <a:tc>
                  <a:txBody>
                    <a:bodyPr/>
                    <a:lstStyle/>
                    <a:p>
                      <a:pPr algn="l" fontAlgn="b"/>
                      <a:r>
                        <a:rPr lang="en-US" sz="10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IgD</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FFFFFF"/>
                          </a:solidFill>
                          <a:effectLst/>
                          <a:latin typeface="Verdana" panose="020B0604030504040204" pitchFamily="34" charset="0"/>
                          <a:ea typeface="Verdana" panose="020B0604030504040204" pitchFamily="34" charset="0"/>
                          <a:cs typeface="Verdana" panose="020B0604030504040204" pitchFamily="34" charset="0"/>
                        </a:rPr>
                        <a:t>BV421</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00B9"/>
                    </a:solidFill>
                  </a:tcPr>
                </a:tc>
              </a:tr>
              <a:tr h="212566">
                <a:tc>
                  <a:txBody>
                    <a:bodyPr/>
                    <a:lstStyle/>
                    <a:p>
                      <a:pPr algn="l" fontAlgn="b"/>
                      <a:r>
                        <a:rPr lang="en-US" sz="105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CD25</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FFFFFF"/>
                          </a:solidFill>
                          <a:effectLst/>
                          <a:latin typeface="Verdana" panose="020B0604030504040204" pitchFamily="34" charset="0"/>
                          <a:ea typeface="Verdana" panose="020B0604030504040204" pitchFamily="34" charset="0"/>
                          <a:cs typeface="Verdana" panose="020B0604030504040204" pitchFamily="34" charset="0"/>
                        </a:rPr>
                        <a:t>BB515</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FF"/>
                    </a:solidFill>
                  </a:tcPr>
                </a:tc>
              </a:tr>
              <a:tr h="212566">
                <a:tc>
                  <a:txBody>
                    <a:bodyPr/>
                    <a:lstStyle/>
                    <a:p>
                      <a:pPr algn="l" fontAlgn="b"/>
                      <a:r>
                        <a:rPr lang="en-US" sz="10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CD56</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APC-R700</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12566">
                <a:tc>
                  <a:txBody>
                    <a:bodyPr/>
                    <a:lstStyle/>
                    <a:p>
                      <a:pPr algn="l" fontAlgn="b"/>
                      <a:r>
                        <a:rPr lang="en-US" sz="10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CD8</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APC-H7</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12566">
                <a:tc>
                  <a:txBody>
                    <a:bodyPr/>
                    <a:lstStyle/>
                    <a:p>
                      <a:pPr algn="l" fontAlgn="b"/>
                      <a:r>
                        <a:rPr lang="en-US" sz="10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CD11c</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BUV661</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r>
              <a:tr h="212566">
                <a:tc>
                  <a:txBody>
                    <a:bodyPr/>
                    <a:lstStyle/>
                    <a:p>
                      <a:pPr algn="l" fontAlgn="b"/>
                      <a:r>
                        <a:rPr lang="en-US" sz="10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CD123</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FFFFFF"/>
                          </a:solidFill>
                          <a:effectLst/>
                          <a:latin typeface="Verdana" panose="020B0604030504040204" pitchFamily="34" charset="0"/>
                          <a:ea typeface="Verdana" panose="020B0604030504040204" pitchFamily="34" charset="0"/>
                          <a:cs typeface="Verdana" panose="020B0604030504040204" pitchFamily="34" charset="0"/>
                        </a:rPr>
                        <a:t>BV480</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00B9"/>
                    </a:solidFill>
                  </a:tcPr>
                </a:tc>
              </a:tr>
              <a:tr h="212566">
                <a:tc>
                  <a:txBody>
                    <a:bodyPr/>
                    <a:lstStyle/>
                    <a:p>
                      <a:pPr algn="l" fontAlgn="b"/>
                      <a:r>
                        <a:rPr lang="en-US" sz="10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CD4</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BUV395</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r>
              <a:tr h="212566">
                <a:tc>
                  <a:txBody>
                    <a:bodyPr/>
                    <a:lstStyle/>
                    <a:p>
                      <a:pPr algn="l" fontAlgn="b"/>
                      <a:r>
                        <a:rPr lang="en-US" sz="10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CD127</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FFFFFF"/>
                          </a:solidFill>
                          <a:effectLst/>
                          <a:latin typeface="Verdana" panose="020B0604030504040204" pitchFamily="34" charset="0"/>
                          <a:ea typeface="Verdana" panose="020B0604030504040204" pitchFamily="34" charset="0"/>
                          <a:cs typeface="Verdana" panose="020B0604030504040204" pitchFamily="34" charset="0"/>
                        </a:rPr>
                        <a:t>BV786</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00B9"/>
                    </a:solidFill>
                  </a:tcPr>
                </a:tc>
              </a:tr>
              <a:tr h="212566">
                <a:tc>
                  <a:txBody>
                    <a:bodyPr/>
                    <a:lstStyle/>
                    <a:p>
                      <a:pPr algn="l" fontAlgn="b"/>
                      <a:r>
                        <a:rPr lang="en-US" sz="1050" b="1"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CD197</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PE-CF594</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900"/>
                    </a:solidFill>
                  </a:tcPr>
                </a:tc>
              </a:tr>
            </a:tbl>
          </a:graphicData>
        </a:graphic>
      </p:graphicFrame>
      <p:sp>
        <p:nvSpPr>
          <p:cNvPr id="12" name="TextBox 11"/>
          <p:cNvSpPr txBox="1"/>
          <p:nvPr/>
        </p:nvSpPr>
        <p:spPr>
          <a:xfrm>
            <a:off x="2546844" y="2030092"/>
            <a:ext cx="332142" cy="369332"/>
          </a:xfrm>
          <a:prstGeom prst="rect">
            <a:avLst/>
          </a:prstGeom>
          <a:noFill/>
        </p:spPr>
        <p:txBody>
          <a:bodyPr wrap="non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p:cNvSpPr txBox="1"/>
          <p:nvPr/>
        </p:nvSpPr>
        <p:spPr>
          <a:xfrm>
            <a:off x="2546844" y="2247024"/>
            <a:ext cx="332142" cy="369332"/>
          </a:xfrm>
          <a:prstGeom prst="rect">
            <a:avLst/>
          </a:prstGeom>
          <a:noFill/>
        </p:spPr>
        <p:txBody>
          <a:bodyPr wrap="non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p:cNvSpPr txBox="1"/>
          <p:nvPr/>
        </p:nvSpPr>
        <p:spPr>
          <a:xfrm>
            <a:off x="2546844" y="2475624"/>
            <a:ext cx="332142" cy="369332"/>
          </a:xfrm>
          <a:prstGeom prst="rect">
            <a:avLst/>
          </a:prstGeom>
          <a:noFill/>
        </p:spPr>
        <p:txBody>
          <a:bodyPr wrap="non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p:cNvSpPr txBox="1"/>
          <p:nvPr/>
        </p:nvSpPr>
        <p:spPr>
          <a:xfrm>
            <a:off x="2546844" y="2704224"/>
            <a:ext cx="332142" cy="369332"/>
          </a:xfrm>
          <a:prstGeom prst="rect">
            <a:avLst/>
          </a:prstGeom>
          <a:noFill/>
        </p:spPr>
        <p:txBody>
          <a:bodyPr wrap="non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p:cNvSpPr txBox="1"/>
          <p:nvPr/>
        </p:nvSpPr>
        <p:spPr>
          <a:xfrm>
            <a:off x="2546844" y="4964668"/>
            <a:ext cx="332142" cy="369332"/>
          </a:xfrm>
          <a:prstGeom prst="rect">
            <a:avLst/>
          </a:prstGeom>
          <a:noFill/>
        </p:spPr>
        <p:txBody>
          <a:bodyPr wrap="non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6"/>
          <p:cNvSpPr/>
          <p:nvPr/>
        </p:nvSpPr>
        <p:spPr>
          <a:xfrm>
            <a:off x="3204719" y="1713624"/>
            <a:ext cx="2650393" cy="276995"/>
          </a:xfrm>
          <a:prstGeom prst="rect">
            <a:avLst/>
          </a:prstGeom>
        </p:spPr>
        <p:txBody>
          <a:bodyPr wrap="square" lIns="91435" tIns="45718" rIns="91435" bIns="45718">
            <a:spAutoFit/>
          </a:bodyPr>
          <a:lstStyle/>
          <a:p>
            <a:r>
              <a:rPr lang="en-US" sz="1200" dirty="0" smtClean="0">
                <a:latin typeface="Verdana" panose="020B0604030504040204" pitchFamily="34" charset="0"/>
                <a:ea typeface="Verdana" panose="020B0604030504040204" pitchFamily="34" charset="0"/>
                <a:cs typeface="Verdana" panose="020B0604030504040204" pitchFamily="34" charset="0"/>
              </a:rPr>
              <a:t>BD </a:t>
            </a:r>
            <a:r>
              <a:rPr lang="en-US" sz="1200" dirty="0" err="1" smtClean="0">
                <a:latin typeface="Verdana" panose="020B0604030504040204" pitchFamily="34" charset="0"/>
                <a:ea typeface="Verdana" panose="020B0604030504040204" pitchFamily="34" charset="0"/>
                <a:cs typeface="Verdana" panose="020B0604030504040204" pitchFamily="34" charset="0"/>
              </a:rPr>
              <a:t>FACSymphony</a:t>
            </a:r>
            <a:r>
              <a:rPr lang="en-US" sz="1200" dirty="0" smtClean="0">
                <a:latin typeface="Verdana" panose="020B0604030504040204" pitchFamily="34" charset="0"/>
                <a:ea typeface="Verdana" panose="020B0604030504040204" pitchFamily="34" charset="0"/>
                <a:cs typeface="Verdana" panose="020B0604030504040204" pitchFamily="34" charset="0"/>
              </a:rPr>
              <a:t> A5</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18" name="Rectangle 17"/>
          <p:cNvSpPr/>
          <p:nvPr/>
        </p:nvSpPr>
        <p:spPr>
          <a:xfrm>
            <a:off x="6167757" y="961308"/>
            <a:ext cx="773511" cy="307773"/>
          </a:xfrm>
          <a:prstGeom prst="rect">
            <a:avLst/>
          </a:prstGeom>
        </p:spPr>
        <p:txBody>
          <a:bodyPr wrap="square" lIns="91435" tIns="45718" rIns="91435" bIns="45718">
            <a:spAutoFit/>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X-20</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19" name="Rectangle 18"/>
          <p:cNvSpPr/>
          <p:nvPr/>
        </p:nvSpPr>
        <p:spPr>
          <a:xfrm>
            <a:off x="8102292" y="976697"/>
            <a:ext cx="736875" cy="307773"/>
          </a:xfrm>
          <a:prstGeom prst="rect">
            <a:avLst/>
          </a:prstGeom>
        </p:spPr>
        <p:txBody>
          <a:bodyPr wrap="square" lIns="91435" tIns="45718" rIns="91435" bIns="45718">
            <a:spAutoFit/>
          </a:bodyPr>
          <a:lstStyle/>
          <a:p>
            <a:r>
              <a:rPr lang="en-US" sz="1400" dirty="0" smtClean="0">
                <a:latin typeface="Verdana" panose="020B0604030504040204" pitchFamily="34" charset="0"/>
                <a:ea typeface="Verdana" panose="020B0604030504040204" pitchFamily="34" charset="0"/>
                <a:cs typeface="Verdana" panose="020B0604030504040204" pitchFamily="34" charset="0"/>
              </a:rPr>
              <a:t>A5</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20" name="TextBox 19"/>
          <p:cNvSpPr txBox="1"/>
          <p:nvPr/>
        </p:nvSpPr>
        <p:spPr>
          <a:xfrm>
            <a:off x="7882601" y="2297668"/>
            <a:ext cx="332142" cy="369332"/>
          </a:xfrm>
          <a:prstGeom prst="rect">
            <a:avLst/>
          </a:prstGeom>
          <a:noFill/>
        </p:spPr>
        <p:txBody>
          <a:bodyPr wrap="non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21" name="TextBox 20"/>
          <p:cNvSpPr txBox="1"/>
          <p:nvPr/>
        </p:nvSpPr>
        <p:spPr>
          <a:xfrm>
            <a:off x="8605142" y="2108275"/>
            <a:ext cx="332142" cy="369332"/>
          </a:xfrm>
          <a:prstGeom prst="rect">
            <a:avLst/>
          </a:prstGeom>
          <a:noFill/>
        </p:spPr>
        <p:txBody>
          <a:bodyPr wrap="non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22" name="TextBox 21"/>
          <p:cNvSpPr txBox="1"/>
          <p:nvPr/>
        </p:nvSpPr>
        <p:spPr>
          <a:xfrm>
            <a:off x="8273000" y="3662755"/>
            <a:ext cx="332142" cy="369332"/>
          </a:xfrm>
          <a:prstGeom prst="rect">
            <a:avLst/>
          </a:prstGeom>
          <a:noFill/>
        </p:spPr>
        <p:txBody>
          <a:bodyPr wrap="non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23" name="TextBox 22"/>
          <p:cNvSpPr txBox="1"/>
          <p:nvPr/>
        </p:nvSpPr>
        <p:spPr>
          <a:xfrm>
            <a:off x="8507025" y="5032569"/>
            <a:ext cx="332142" cy="369332"/>
          </a:xfrm>
          <a:prstGeom prst="rect">
            <a:avLst/>
          </a:prstGeom>
          <a:noFill/>
        </p:spPr>
        <p:txBody>
          <a:bodyPr wrap="non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24" name="TextBox 23"/>
          <p:cNvSpPr txBox="1"/>
          <p:nvPr/>
        </p:nvSpPr>
        <p:spPr>
          <a:xfrm>
            <a:off x="8189970" y="3009066"/>
            <a:ext cx="332142" cy="369332"/>
          </a:xfrm>
          <a:prstGeom prst="rect">
            <a:avLst/>
          </a:prstGeom>
          <a:noFill/>
        </p:spPr>
        <p:txBody>
          <a:bodyPr wrap="non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25" name="TextBox 24"/>
          <p:cNvSpPr txBox="1"/>
          <p:nvPr/>
        </p:nvSpPr>
        <p:spPr>
          <a:xfrm>
            <a:off x="7851790" y="4015627"/>
            <a:ext cx="332142" cy="369332"/>
          </a:xfrm>
          <a:prstGeom prst="rect">
            <a:avLst/>
          </a:prstGeom>
          <a:noFill/>
        </p:spPr>
        <p:txBody>
          <a:bodyPr wrap="none"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26" name="TextBox 25"/>
          <p:cNvSpPr txBox="1"/>
          <p:nvPr/>
        </p:nvSpPr>
        <p:spPr>
          <a:xfrm>
            <a:off x="7447936" y="10291"/>
            <a:ext cx="1537600" cy="246221"/>
          </a:xfrm>
          <a:prstGeom prst="rect">
            <a:avLst/>
          </a:prstGeom>
          <a:noFill/>
        </p:spPr>
        <p:txBody>
          <a:bodyPr wrap="none" rtlCol="0">
            <a:spAutoFit/>
          </a:bodyPr>
          <a:lstStyle/>
          <a:p>
            <a:r>
              <a:rPr lang="en-US" sz="1000" dirty="0" smtClean="0"/>
              <a:t>COMPANY CONFIDENTIAL</a:t>
            </a:r>
            <a:endParaRPr lang="en-US" sz="1000" dirty="0"/>
          </a:p>
        </p:txBody>
      </p:sp>
    </p:spTree>
    <p:extLst>
      <p:ext uri="{BB962C8B-B14F-4D97-AF65-F5344CB8AC3E}">
        <p14:creationId xmlns:p14="http://schemas.microsoft.com/office/powerpoint/2010/main" val="257601505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PT cover-middle.jpg"/>
          <p:cNvPicPr>
            <a:picLocks noChangeAspect="1"/>
          </p:cNvPicPr>
          <p:nvPr/>
        </p:nvPicPr>
        <p:blipFill>
          <a:blip r:embed="rId3"/>
          <a:stretch>
            <a:fillRect/>
          </a:stretch>
        </p:blipFill>
        <p:spPr>
          <a:xfrm>
            <a:off x="0" y="0"/>
            <a:ext cx="9144000" cy="6858000"/>
          </a:xfrm>
          <a:prstGeom prst="rect">
            <a:avLst/>
          </a:prstGeom>
        </p:spPr>
      </p:pic>
      <p:sp>
        <p:nvSpPr>
          <p:cNvPr id="3" name="Content Placeholder 2"/>
          <p:cNvSpPr>
            <a:spLocks noGrp="1"/>
          </p:cNvSpPr>
          <p:nvPr>
            <p:ph idx="1"/>
          </p:nvPr>
        </p:nvSpPr>
        <p:spPr>
          <a:xfrm>
            <a:off x="381000" y="4343401"/>
            <a:ext cx="3962400" cy="2057399"/>
          </a:xfrm>
          <a:solidFill>
            <a:srgbClr val="FFFFFF">
              <a:alpha val="50196"/>
            </a:srgbClr>
          </a:solidFill>
        </p:spPr>
        <p:txBody>
          <a:bodyPr>
            <a:noAutofit/>
          </a:bodyPr>
          <a:lstStyle/>
          <a:p>
            <a:pPr marL="0" indent="0">
              <a:buNone/>
            </a:pPr>
            <a:r>
              <a:rPr lang="en-US" sz="1800" b="1" dirty="0" smtClean="0"/>
              <a:t>Tools:</a:t>
            </a:r>
          </a:p>
          <a:p>
            <a:pPr marL="0" indent="0">
              <a:buNone/>
            </a:pPr>
            <a:r>
              <a:rPr lang="en-US" sz="1800" dirty="0" smtClean="0">
                <a:hlinkClick r:id="rId4"/>
              </a:rPr>
              <a:t>www.bdbiosciences.com/tools</a:t>
            </a:r>
            <a:endParaRPr lang="en-US" sz="1800" dirty="0" smtClean="0"/>
          </a:p>
          <a:p>
            <a:r>
              <a:rPr lang="en-US" sz="1800" dirty="0" smtClean="0"/>
              <a:t>Detailed fluorochrome information</a:t>
            </a:r>
          </a:p>
          <a:p>
            <a:r>
              <a:rPr lang="en-US" sz="1800" dirty="0"/>
              <a:t>Buffer compatibility resource</a:t>
            </a:r>
          </a:p>
          <a:p>
            <a:r>
              <a:rPr lang="en-US" sz="1800" dirty="0" smtClean="0"/>
              <a:t>Multicolor </a:t>
            </a:r>
            <a:r>
              <a:rPr lang="en-US" sz="1800" dirty="0"/>
              <a:t>panel </a:t>
            </a:r>
            <a:r>
              <a:rPr lang="en-US" sz="1800" dirty="0" smtClean="0"/>
              <a:t>designer</a:t>
            </a:r>
          </a:p>
          <a:p>
            <a:r>
              <a:rPr lang="en-US" sz="1800" dirty="0" smtClean="0"/>
              <a:t>Spectrum viewer</a:t>
            </a:r>
            <a:endParaRPr lang="en-US" sz="1800" dirty="0"/>
          </a:p>
        </p:txBody>
      </p:sp>
      <p:sp>
        <p:nvSpPr>
          <p:cNvPr id="6" name="Title 2"/>
          <p:cNvSpPr>
            <a:spLocks noGrp="1"/>
          </p:cNvSpPr>
          <p:nvPr>
            <p:ph type="title"/>
          </p:nvPr>
        </p:nvSpPr>
        <p:spPr>
          <a:xfrm>
            <a:off x="1048074" y="0"/>
            <a:ext cx="7047852" cy="1143000"/>
          </a:xfrm>
        </p:spPr>
        <p:txBody>
          <a:bodyPr/>
          <a:lstStyle/>
          <a:p>
            <a:pPr algn="ctr"/>
            <a:r>
              <a:rPr lang="en-US" dirty="0" smtClean="0"/>
              <a:t>Thank you</a:t>
            </a:r>
            <a:endParaRPr lang="en-US" dirty="0"/>
          </a:p>
        </p:txBody>
      </p:sp>
      <p:sp>
        <p:nvSpPr>
          <p:cNvPr id="4" name="Content Placeholder 2"/>
          <p:cNvSpPr txBox="1">
            <a:spLocks/>
          </p:cNvSpPr>
          <p:nvPr/>
        </p:nvSpPr>
        <p:spPr>
          <a:xfrm>
            <a:off x="5410200" y="4343400"/>
            <a:ext cx="3363310" cy="1466193"/>
          </a:xfrm>
          <a:prstGeom prst="rect">
            <a:avLst/>
          </a:prstGeom>
          <a:solidFill>
            <a:srgbClr val="FFFFFF">
              <a:alpha val="50196"/>
            </a:srgb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rgbClr val="000099"/>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009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rgbClr val="000099"/>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00009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smtClean="0"/>
              <a:t>Resources:</a:t>
            </a:r>
          </a:p>
          <a:p>
            <a:pPr marL="0" indent="0">
              <a:buFont typeface="Arial" pitchFamily="34" charset="0"/>
              <a:buNone/>
            </a:pPr>
            <a:r>
              <a:rPr lang="en-US" sz="1800" dirty="0" smtClean="0"/>
              <a:t>researchapplications@bd.com</a:t>
            </a:r>
          </a:p>
          <a:p>
            <a:pPr marL="0" indent="0">
              <a:buNone/>
            </a:pPr>
            <a:r>
              <a:rPr lang="en-US" sz="1800" dirty="0" smtClean="0"/>
              <a:t>anthony.steichen@bd.com</a:t>
            </a:r>
          </a:p>
          <a:p>
            <a:pPr marL="0" indent="0">
              <a:buNone/>
            </a:pPr>
            <a:r>
              <a:rPr lang="en-US" sz="1800" dirty="0" smtClean="0"/>
              <a:t>877.232.8995</a:t>
            </a:r>
            <a:r>
              <a:rPr lang="en-US" sz="1800" dirty="0"/>
              <a:t>, 3</a:t>
            </a:r>
            <a:r>
              <a:rPr lang="en-US" sz="1800" dirty="0" smtClean="0"/>
              <a:t>, 2</a:t>
            </a:r>
            <a:endParaRPr lang="en-US" sz="1800" dirty="0"/>
          </a:p>
          <a:p>
            <a:pPr marL="0" indent="0">
              <a:buFont typeface="Arial" pitchFamily="34" charset="0"/>
              <a:buNone/>
            </a:pPr>
            <a:endParaRPr lang="en-US" sz="1800" dirty="0" smtClean="0"/>
          </a:p>
          <a:p>
            <a:endParaRPr lang="en-US" sz="1800" dirty="0" smtClean="0"/>
          </a:p>
          <a:p>
            <a:pPr marL="0" indent="0">
              <a:buFont typeface="Arial" pitchFamily="34" charset="0"/>
              <a:buNone/>
            </a:pPr>
            <a:endParaRPr lang="en-US" sz="1600" dirty="0" smtClean="0"/>
          </a:p>
          <a:p>
            <a:pPr marL="0" indent="0">
              <a:buFont typeface="Arial" pitchFamily="34" charset="0"/>
              <a:buNone/>
            </a:pPr>
            <a:endParaRPr lang="en-US" sz="1800" dirty="0" smtClean="0"/>
          </a:p>
          <a:p>
            <a:pPr marL="0" indent="0">
              <a:buFont typeface="Arial" pitchFamily="34" charset="0"/>
              <a:buNone/>
            </a:pPr>
            <a:endParaRPr lang="en-US" sz="1800" dirty="0"/>
          </a:p>
        </p:txBody>
      </p:sp>
    </p:spTree>
    <p:extLst>
      <p:ext uri="{BB962C8B-B14F-4D97-AF65-F5344CB8AC3E}">
        <p14:creationId xmlns:p14="http://schemas.microsoft.com/office/powerpoint/2010/main" val="1244913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4|64.7|40.8"/>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69414</TotalTime>
  <Words>21352</Words>
  <Application>Microsoft Office PowerPoint</Application>
  <PresentationFormat>On-screen Show (4:3)</PresentationFormat>
  <Paragraphs>3930</Paragraphs>
  <Slides>99</Slides>
  <Notes>63</Notes>
  <HiddenSlides>1</HiddenSlides>
  <MMClips>1</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99</vt:i4>
      </vt:variant>
    </vt:vector>
  </HeadingPairs>
  <TitlesOfParts>
    <vt:vector size="114" baseType="lpstr">
      <vt:lpstr>ＭＳ Ｐゴシック</vt:lpstr>
      <vt:lpstr>ＭＳ Ｐゴシック</vt:lpstr>
      <vt:lpstr>Arial</vt:lpstr>
      <vt:lpstr>Calibri</vt:lpstr>
      <vt:lpstr>Calibri  </vt:lpstr>
      <vt:lpstr>Courier New</vt:lpstr>
      <vt:lpstr>Franklin Gothic Book</vt:lpstr>
      <vt:lpstr>Geneva</vt:lpstr>
      <vt:lpstr>Lucida Grande</vt:lpstr>
      <vt:lpstr>Symbol</vt:lpstr>
      <vt:lpstr>Verdana</vt:lpstr>
      <vt:lpstr>Wingdings</vt:lpstr>
      <vt:lpstr>1_Office Theme</vt:lpstr>
      <vt:lpstr>Equation</vt:lpstr>
      <vt:lpstr>Worksheet</vt:lpstr>
      <vt:lpstr>Multicolor Flow Cytometry: Optimizing Performance for Expanding Colors into High Parameter DATA collection</vt:lpstr>
      <vt:lpstr>Revealing What is Hidden</vt:lpstr>
      <vt:lpstr>PowerPoint Presentation</vt:lpstr>
      <vt:lpstr>Elements of Multicolor  Flow Cytometry </vt:lpstr>
      <vt:lpstr>Fluorochromes</vt:lpstr>
      <vt:lpstr>Evolution of Fluorochromes</vt:lpstr>
      <vt:lpstr>High parameter dye portfolio</vt:lpstr>
      <vt:lpstr>PowerPoint Presentation</vt:lpstr>
      <vt:lpstr>Fluorochromes Reveal Biology</vt:lpstr>
      <vt:lpstr>Fluorochrome Resolution Ranking</vt:lpstr>
      <vt:lpstr>Elements of Multicolor  Flow Cytometry </vt:lpstr>
      <vt:lpstr>Poll</vt:lpstr>
      <vt:lpstr>Classification of Antigens</vt:lpstr>
      <vt:lpstr>Using BD Quantibrite™ Beads  For Antigen Enumeration</vt:lpstr>
      <vt:lpstr>PowerPoint Presentation</vt:lpstr>
      <vt:lpstr>PowerPoint Presentation</vt:lpstr>
      <vt:lpstr>Grouping Antigen Density: T Cells</vt:lpstr>
      <vt:lpstr>Antigen Density</vt:lpstr>
      <vt:lpstr>PowerPoint Presentation</vt:lpstr>
      <vt:lpstr>Elements of Multicolor  Flow Cytometry </vt:lpstr>
      <vt:lpstr>Resolution vs Background</vt:lpstr>
      <vt:lpstr>Stain Index:  The Standard Metric of Resolution</vt:lpstr>
      <vt:lpstr>Factors Impacting Resolution</vt:lpstr>
      <vt:lpstr>Instrument Setup         Optimizing PMTVs to Maximize Dim Cell Resolution</vt:lpstr>
      <vt:lpstr>Adjusting PMTV to Maximize Resolution (SI)</vt:lpstr>
      <vt:lpstr>Adjusting PMTV to Maximize Resolution</vt:lpstr>
      <vt:lpstr>Maximizing Resolution  Using Instrument Setup</vt:lpstr>
      <vt:lpstr>Factors Impacting Resolution</vt:lpstr>
      <vt:lpstr>Fluorescence Spillover</vt:lpstr>
      <vt:lpstr>Fluorescence Spillover Introduces Background / Spread Into Other Detectors</vt:lpstr>
      <vt:lpstr>Spillover: Sources</vt:lpstr>
      <vt:lpstr>Compensation Controls</vt:lpstr>
      <vt:lpstr>Fluorescence Spillover Introduces Background / Spread Into Other Detectors</vt:lpstr>
      <vt:lpstr>Fluorescence Spillover Introduces Background and Spread</vt:lpstr>
      <vt:lpstr>Fluorescence Spillover Introduces Background and Spread</vt:lpstr>
      <vt:lpstr>Fluorescence Spillover Introduces Background and Spread</vt:lpstr>
      <vt:lpstr>Fluorescence Spillover Introduces Background and Spread</vt:lpstr>
      <vt:lpstr>Fluorescence Spillover Introduces Background and Spread</vt:lpstr>
      <vt:lpstr>Quantifying the Impact of Fluorescence Spillover</vt:lpstr>
      <vt:lpstr>Quantifying the Impact of Fluorescence Spillover</vt:lpstr>
      <vt:lpstr>Examples of Impact of Spillover  on Spread of other Detectors</vt:lpstr>
      <vt:lpstr>Resolution of Double-Positive Populations</vt:lpstr>
      <vt:lpstr>Using the Resolution Impact Matrix</vt:lpstr>
      <vt:lpstr>PowerPoint Presentation</vt:lpstr>
      <vt:lpstr>How To Minimize the Impact of Fluorescence Spillover to Maximize Resolution </vt:lpstr>
      <vt:lpstr>How To Minimize the Impact of Fluorescence Spillover to Maximize Resolution </vt:lpstr>
      <vt:lpstr>Elements of Multicolor  Flow Cytometry </vt:lpstr>
      <vt:lpstr>Learning Objectives</vt:lpstr>
      <vt:lpstr>Building a 6-Color Panel to Identify Regulatory T-Cell (Treg) Subsets</vt:lpstr>
      <vt:lpstr>Approaches to Panel Design </vt:lpstr>
      <vt:lpstr>6 Color T-Cell Panel: First Example</vt:lpstr>
      <vt:lpstr>Approaches to Panel Design </vt:lpstr>
      <vt:lpstr>Antigen Density and Fluorochromes</vt:lpstr>
      <vt:lpstr>Matching Antigen Density and Fluorochrome Brightness</vt:lpstr>
      <vt:lpstr>6 Color T-Cell Panel: Second  Example</vt:lpstr>
      <vt:lpstr>Comparison: First vs Second Example</vt:lpstr>
      <vt:lpstr>Quick Quiz</vt:lpstr>
      <vt:lpstr>Approaches to Panel Design </vt:lpstr>
      <vt:lpstr>Best Practices</vt:lpstr>
      <vt:lpstr>Minimizing Spillover Effects Into the Population of Interest</vt:lpstr>
      <vt:lpstr>Experimental Controls </vt:lpstr>
      <vt:lpstr>     FMO Example</vt:lpstr>
      <vt:lpstr>Using the Resolution Impact Matrix to Help in Panel Design</vt:lpstr>
      <vt:lpstr>Understanding the Effects of Spillover:  FMO Controls </vt:lpstr>
      <vt:lpstr>Optimizing Panel Design to Improve Resolution of Tregs </vt:lpstr>
      <vt:lpstr>6-Color T-Cell Panel: Third Example</vt:lpstr>
      <vt:lpstr>Comparison: Second vs Third Example</vt:lpstr>
      <vt:lpstr>Resolving the Treg Subset:  Reviewing the Three Examples</vt:lpstr>
      <vt:lpstr>Top Considerations</vt:lpstr>
      <vt:lpstr>High Parameter Considerations</vt:lpstr>
      <vt:lpstr>Maximizing resolution using instrument setup</vt:lpstr>
      <vt:lpstr>SI-PMTV curve is not dependent upon the density of the antigen</vt:lpstr>
      <vt:lpstr>CD4 provides bright and dim markers</vt:lpstr>
      <vt:lpstr>Maximizing resolution is independent of cell type</vt:lpstr>
      <vt:lpstr>27 Parameter representative spillover values</vt:lpstr>
      <vt:lpstr>27 Parameter representative spillover values</vt:lpstr>
      <vt:lpstr>BV421 into all detectors</vt:lpstr>
      <vt:lpstr>Spillover Spreading Matrix</vt:lpstr>
      <vt:lpstr>CD4s by BV421</vt:lpstr>
      <vt:lpstr>5 Fluorochromes with low spillover values</vt:lpstr>
      <vt:lpstr>Fluorochromes with higher spillover</vt:lpstr>
      <vt:lpstr>PE-Cy5 spillover into all detectors</vt:lpstr>
      <vt:lpstr>Spillover Spreading Matrix</vt:lpstr>
      <vt:lpstr>CD4s by PE-Cy5</vt:lpstr>
      <vt:lpstr>Single color stains and stain index (SI)</vt:lpstr>
      <vt:lpstr>Redefining bright dyes</vt:lpstr>
      <vt:lpstr>20+ Color broad immunophenotyping panel</vt:lpstr>
      <vt:lpstr>Biological panel</vt:lpstr>
      <vt:lpstr>General gating strategies</vt:lpstr>
      <vt:lpstr>T Cells</vt:lpstr>
      <vt:lpstr>B Cells</vt:lpstr>
      <vt:lpstr>NK/NKT Cells</vt:lpstr>
      <vt:lpstr>Dendritic Cells</vt:lpstr>
      <vt:lpstr>Monocytes</vt:lpstr>
      <vt:lpstr>Comparing established vs new technology</vt:lpstr>
      <vt:lpstr>Comparison</vt:lpstr>
      <vt:lpstr>PowerPoint Presentation</vt:lpstr>
      <vt:lpstr>Making old panels better</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Rogers</dc:creator>
  <cp:lastModifiedBy>Victoria Smith</cp:lastModifiedBy>
  <cp:revision>240</cp:revision>
  <cp:lastPrinted>2014-05-28T21:59:46Z</cp:lastPrinted>
  <dcterms:created xsi:type="dcterms:W3CDTF">2014-03-13T21:24:47Z</dcterms:created>
  <dcterms:modified xsi:type="dcterms:W3CDTF">2017-08-29T20:33:30Z</dcterms:modified>
</cp:coreProperties>
</file>