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6" r:id="rId3"/>
    <p:sldId id="258" r:id="rId4"/>
    <p:sldId id="272" r:id="rId5"/>
    <p:sldId id="273" r:id="rId6"/>
    <p:sldId id="274" r:id="rId7"/>
    <p:sldId id="275" r:id="rId8"/>
    <p:sldId id="276" r:id="rId9"/>
    <p:sldId id="277" r:id="rId10"/>
    <p:sldId id="259" r:id="rId11"/>
    <p:sldId id="260" r:id="rId12"/>
    <p:sldId id="262" r:id="rId13"/>
    <p:sldId id="278" r:id="rId14"/>
    <p:sldId id="279" r:id="rId15"/>
    <p:sldId id="280" r:id="rId16"/>
    <p:sldId id="263" r:id="rId17"/>
    <p:sldId id="281" r:id="rId18"/>
    <p:sldId id="268" r:id="rId19"/>
    <p:sldId id="269" r:id="rId20"/>
    <p:sldId id="264" r:id="rId21"/>
    <p:sldId id="282" r:id="rId22"/>
    <p:sldId id="283" r:id="rId23"/>
    <p:sldId id="265" r:id="rId24"/>
    <p:sldId id="266" r:id="rId25"/>
    <p:sldId id="284" r:id="rId26"/>
    <p:sldId id="28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39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Cover_bkg_Acrony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916720" y="657321"/>
            <a:ext cx="6480951" cy="3167843"/>
          </a:xfrm>
        </p:spPr>
        <p:txBody>
          <a:bodyPr anchor="b">
            <a:normAutofit/>
          </a:bodyPr>
          <a:lstStyle>
            <a:lvl1pPr algn="l">
              <a:lnSpc>
                <a:spcPct val="80000"/>
              </a:lnSpc>
              <a:defRPr sz="4500" b="1" i="0" baseline="0">
                <a:solidFill>
                  <a:schemeClr val="bg1"/>
                </a:solidFill>
                <a:latin typeface="Arial-BoldMT"/>
                <a:cs typeface="Arial-BoldMT"/>
              </a:defRPr>
            </a:lvl1pPr>
          </a:lstStyle>
          <a:p>
            <a:r>
              <a:rPr lang="en-US" dirty="0" smtClean="0"/>
              <a:t>Headline</a:t>
            </a:r>
            <a:endParaRPr lang="en-US" dirty="0"/>
          </a:p>
        </p:txBody>
      </p:sp>
      <p:sp>
        <p:nvSpPr>
          <p:cNvPr id="3" name="Subtitle 2"/>
          <p:cNvSpPr>
            <a:spLocks noGrp="1"/>
          </p:cNvSpPr>
          <p:nvPr>
            <p:ph type="subTitle" idx="1" hasCustomPrompt="1"/>
          </p:nvPr>
        </p:nvSpPr>
        <p:spPr>
          <a:xfrm>
            <a:off x="916720" y="3825164"/>
            <a:ext cx="6400800" cy="688511"/>
          </a:xfrm>
        </p:spPr>
        <p:txBody>
          <a:bodyPr>
            <a:normAutofit/>
          </a:bodyPr>
          <a:lstStyle>
            <a:lvl1pPr marL="0" indent="0" algn="l">
              <a:buNone/>
              <a:defRPr sz="1600" b="1" i="0" baseline="0">
                <a:solidFill>
                  <a:srgbClr val="FDB713"/>
                </a:solidFill>
                <a:latin typeface="Arial-BoldM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a:t>
            </a:r>
            <a:endParaRPr lang="en-US" dirty="0"/>
          </a:p>
        </p:txBody>
      </p:sp>
    </p:spTree>
    <p:extLst>
      <p:ext uri="{BB962C8B-B14F-4D97-AF65-F5344CB8AC3E}">
        <p14:creationId xmlns:p14="http://schemas.microsoft.com/office/powerpoint/2010/main" val="100855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956666" y="395831"/>
            <a:ext cx="7606427" cy="1359153"/>
          </a:xfrm>
        </p:spPr>
        <p:txBody>
          <a:bodyPr tIns="0" bIns="0"/>
          <a:lstStyle/>
          <a:p>
            <a:r>
              <a:rPr lang="en-US" smtClean="0"/>
              <a:t>Click to edit Master title style</a:t>
            </a:r>
            <a:endParaRPr lang="en-US" dirty="0"/>
          </a:p>
        </p:txBody>
      </p:sp>
      <p:sp>
        <p:nvSpPr>
          <p:cNvPr id="10" name="Content Placeholder 2"/>
          <p:cNvSpPr>
            <a:spLocks noGrp="1"/>
          </p:cNvSpPr>
          <p:nvPr>
            <p:ph idx="1"/>
          </p:nvPr>
        </p:nvSpPr>
        <p:spPr>
          <a:xfrm>
            <a:off x="956667" y="1882620"/>
            <a:ext cx="7282212" cy="3950310"/>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a:off x="956439" y="5936345"/>
            <a:ext cx="1293548" cy="365125"/>
          </a:xfrm>
          <a:prstGeom prst="rect">
            <a:avLst/>
          </a:prstGeom>
        </p:spPr>
        <p:txBody>
          <a:bodyPr/>
          <a:lstStyle>
            <a:lvl1pPr>
              <a:defRPr>
                <a:solidFill>
                  <a:srgbClr val="989EA3"/>
                </a:solidFill>
              </a:defRPr>
            </a:lvl1pPr>
          </a:lstStyle>
          <a:p>
            <a:fld id="{4EA01C53-7435-427B-B64E-1F99D64975E4}" type="datetimeFigureOut">
              <a:rPr lang="en-US" smtClean="0"/>
              <a:t>6/8/2020</a:t>
            </a:fld>
            <a:endParaRPr lang="en-US"/>
          </a:p>
        </p:txBody>
      </p:sp>
      <p:sp>
        <p:nvSpPr>
          <p:cNvPr id="8" name="Footer Placeholder 4"/>
          <p:cNvSpPr>
            <a:spLocks noGrp="1"/>
          </p:cNvSpPr>
          <p:nvPr>
            <p:ph type="ftr" sz="quarter" idx="11"/>
          </p:nvPr>
        </p:nvSpPr>
        <p:spPr>
          <a:xfrm>
            <a:off x="2265667" y="5936345"/>
            <a:ext cx="3355380" cy="365125"/>
          </a:xfrm>
          <a:prstGeom prst="rect">
            <a:avLst/>
          </a:prstGeom>
        </p:spPr>
        <p:txBody>
          <a:bodyPr/>
          <a:lstStyle>
            <a:lvl1pPr algn="ctr">
              <a:defRPr>
                <a:solidFill>
                  <a:srgbClr val="989EA3"/>
                </a:solidFill>
              </a:defRPr>
            </a:lvl1pPr>
          </a:lstStyle>
          <a:p>
            <a:endParaRPr lang="en-US"/>
          </a:p>
        </p:txBody>
      </p:sp>
      <p:sp>
        <p:nvSpPr>
          <p:cNvPr id="11" name="Slide Number Placeholder 5"/>
          <p:cNvSpPr>
            <a:spLocks noGrp="1"/>
          </p:cNvSpPr>
          <p:nvPr>
            <p:ph type="sldNum" sz="quarter" idx="12"/>
          </p:nvPr>
        </p:nvSpPr>
        <p:spPr>
          <a:xfrm>
            <a:off x="5621047" y="5936345"/>
            <a:ext cx="1262187" cy="365125"/>
          </a:xfrm>
          <a:prstGeom prst="rect">
            <a:avLst/>
          </a:prstGeom>
        </p:spPr>
        <p:txBody>
          <a:bodyPr/>
          <a:lstStyle>
            <a:lvl1pPr algn="r">
              <a:defRPr>
                <a:solidFill>
                  <a:srgbClr val="989EA3"/>
                </a:solidFill>
              </a:defRPr>
            </a:lvl1pPr>
          </a:lstStyle>
          <a:p>
            <a:fld id="{4F89E480-CFE4-4F0D-9DFF-7CE4EAEDD3A1}" type="slidenum">
              <a:rPr lang="en-US" smtClean="0"/>
              <a:t>‹#›</a:t>
            </a:fld>
            <a:endParaRPr lang="en-US"/>
          </a:p>
        </p:txBody>
      </p:sp>
    </p:spTree>
    <p:extLst>
      <p:ext uri="{BB962C8B-B14F-4D97-AF65-F5344CB8AC3E}">
        <p14:creationId xmlns:p14="http://schemas.microsoft.com/office/powerpoint/2010/main" val="86738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2"/>
          <p:cNvSpPr>
            <a:spLocks noGrp="1"/>
          </p:cNvSpPr>
          <p:nvPr>
            <p:ph type="body" idx="14"/>
          </p:nvPr>
        </p:nvSpPr>
        <p:spPr>
          <a:xfrm>
            <a:off x="4679846" y="1882621"/>
            <a:ext cx="3465576" cy="3895426"/>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2"/>
          <p:cNvSpPr>
            <a:spLocks noGrp="1"/>
          </p:cNvSpPr>
          <p:nvPr>
            <p:ph type="body" idx="1"/>
          </p:nvPr>
        </p:nvSpPr>
        <p:spPr>
          <a:xfrm>
            <a:off x="956439" y="1882620"/>
            <a:ext cx="3465137" cy="3895427"/>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a:xfrm>
            <a:off x="956439" y="5936345"/>
            <a:ext cx="1293548" cy="365125"/>
          </a:xfrm>
          <a:prstGeom prst="rect">
            <a:avLst/>
          </a:prstGeom>
        </p:spPr>
        <p:txBody>
          <a:bodyPr/>
          <a:lstStyle>
            <a:lvl1pPr>
              <a:defRPr>
                <a:solidFill>
                  <a:srgbClr val="989EA3"/>
                </a:solidFill>
              </a:defRPr>
            </a:lvl1pPr>
          </a:lstStyle>
          <a:p>
            <a:fld id="{4EA01C53-7435-427B-B64E-1F99D64975E4}" type="datetimeFigureOut">
              <a:rPr lang="en-US" smtClean="0"/>
              <a:t>6/8/2020</a:t>
            </a:fld>
            <a:endParaRPr lang="en-US"/>
          </a:p>
        </p:txBody>
      </p:sp>
      <p:sp>
        <p:nvSpPr>
          <p:cNvPr id="11" name="Footer Placeholder 4"/>
          <p:cNvSpPr>
            <a:spLocks noGrp="1"/>
          </p:cNvSpPr>
          <p:nvPr>
            <p:ph type="ftr" sz="quarter" idx="11"/>
          </p:nvPr>
        </p:nvSpPr>
        <p:spPr>
          <a:xfrm>
            <a:off x="2265667" y="5936345"/>
            <a:ext cx="3355380" cy="365125"/>
          </a:xfrm>
          <a:prstGeom prst="rect">
            <a:avLst/>
          </a:prstGeom>
        </p:spPr>
        <p:txBody>
          <a:bodyPr/>
          <a:lstStyle>
            <a:lvl1pPr algn="ctr">
              <a:defRPr>
                <a:solidFill>
                  <a:srgbClr val="989EA3"/>
                </a:solidFill>
              </a:defRPr>
            </a:lvl1pPr>
          </a:lstStyle>
          <a:p>
            <a:endParaRPr lang="en-US"/>
          </a:p>
        </p:txBody>
      </p:sp>
      <p:sp>
        <p:nvSpPr>
          <p:cNvPr id="12" name="Slide Number Placeholder 5"/>
          <p:cNvSpPr>
            <a:spLocks noGrp="1"/>
          </p:cNvSpPr>
          <p:nvPr>
            <p:ph type="sldNum" sz="quarter" idx="12"/>
          </p:nvPr>
        </p:nvSpPr>
        <p:spPr>
          <a:xfrm>
            <a:off x="5621047" y="5936345"/>
            <a:ext cx="1262187" cy="365125"/>
          </a:xfrm>
          <a:prstGeom prst="rect">
            <a:avLst/>
          </a:prstGeom>
        </p:spPr>
        <p:txBody>
          <a:bodyPr/>
          <a:lstStyle>
            <a:lvl1pPr algn="r">
              <a:defRPr>
                <a:solidFill>
                  <a:srgbClr val="989EA3"/>
                </a:solidFill>
              </a:defRPr>
            </a:lvl1pPr>
          </a:lstStyle>
          <a:p>
            <a:fld id="{4F89E480-CFE4-4F0D-9DFF-7CE4EAEDD3A1}" type="slidenum">
              <a:rPr lang="en-US" smtClean="0"/>
              <a:t>‹#›</a:t>
            </a:fld>
            <a:endParaRPr lang="en-US"/>
          </a:p>
        </p:txBody>
      </p:sp>
    </p:spTree>
    <p:extLst>
      <p:ext uri="{BB962C8B-B14F-4D97-AF65-F5344CB8AC3E}">
        <p14:creationId xmlns:p14="http://schemas.microsoft.com/office/powerpoint/2010/main" val="339057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losing_bk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61911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Content_bkg.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956666" y="395831"/>
            <a:ext cx="7606427" cy="1359153"/>
          </a:xfrm>
          <a:prstGeom prst="rect">
            <a:avLst/>
          </a:prstGeom>
        </p:spPr>
        <p:txBody>
          <a:bodyPr vert="horz" lIns="91440" tIns="0" rIns="91440" bIns="0" rtlCol="0" anchor="b">
            <a:normAutofit/>
          </a:bodyPr>
          <a:lstStyle/>
          <a:p>
            <a:r>
              <a:rPr lang="en-US" dirty="0" smtClean="0"/>
              <a:t>Headline</a:t>
            </a:r>
            <a:endParaRPr lang="en-US" dirty="0"/>
          </a:p>
        </p:txBody>
      </p:sp>
      <p:sp>
        <p:nvSpPr>
          <p:cNvPr id="3" name="Text Placeholder 2"/>
          <p:cNvSpPr>
            <a:spLocks noGrp="1"/>
          </p:cNvSpPr>
          <p:nvPr>
            <p:ph type="body" idx="1"/>
          </p:nvPr>
        </p:nvSpPr>
        <p:spPr>
          <a:xfrm>
            <a:off x="956667" y="1882620"/>
            <a:ext cx="7282212" cy="468931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457200" rtl="0" eaLnBrk="1" latinLnBrk="0" hangingPunct="1">
        <a:lnSpc>
          <a:spcPct val="90000"/>
        </a:lnSpc>
        <a:spcBef>
          <a:spcPct val="0"/>
        </a:spcBef>
        <a:buNone/>
        <a:defRPr sz="4500" b="1" i="0" kern="1200" baseline="0">
          <a:solidFill>
            <a:srgbClr val="AD122A"/>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SERIOUS THINGS:  WHAT MATTERS AND ADVANCE CARE PLANNING</a:t>
            </a:r>
            <a:endParaRPr lang="en-US" dirty="0"/>
          </a:p>
        </p:txBody>
      </p:sp>
      <p:sp>
        <p:nvSpPr>
          <p:cNvPr id="3" name="Subtitle 2"/>
          <p:cNvSpPr>
            <a:spLocks noGrp="1"/>
          </p:cNvSpPr>
          <p:nvPr>
            <p:ph type="subTitle" idx="1"/>
          </p:nvPr>
        </p:nvSpPr>
        <p:spPr/>
        <p:txBody>
          <a:bodyPr/>
          <a:lstStyle/>
          <a:p>
            <a:r>
              <a:rPr lang="en-US" dirty="0" smtClean="0"/>
              <a:t>Bill Lyons, MD</a:t>
            </a:r>
          </a:p>
          <a:p>
            <a:r>
              <a:rPr lang="en-US" dirty="0" smtClean="0"/>
              <a:t>Division of Geriatrics, UNMC</a:t>
            </a:r>
            <a:endParaRPr lang="en-US" dirty="0"/>
          </a:p>
        </p:txBody>
      </p:sp>
    </p:spTree>
    <p:extLst>
      <p:ext uri="{BB962C8B-B14F-4D97-AF65-F5344CB8AC3E}">
        <p14:creationId xmlns:p14="http://schemas.microsoft.com/office/powerpoint/2010/main" val="2765630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UP THE CONVERSATION</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t>Thinking in advance – hope for the best, prepare for the worst</a:t>
            </a:r>
          </a:p>
          <a:p>
            <a:pPr marL="342900" indent="-342900">
              <a:buFont typeface="Arial" panose="020B0604020202020204" pitchFamily="34" charset="0"/>
              <a:buChar char="•"/>
            </a:pPr>
            <a:r>
              <a:rPr lang="en-US" sz="2400" dirty="0" smtClean="0"/>
              <a:t>Benefit for patient and family</a:t>
            </a:r>
          </a:p>
          <a:p>
            <a:pPr marL="342900" indent="-342900">
              <a:buFont typeface="Arial" panose="020B0604020202020204" pitchFamily="34" charset="0"/>
              <a:buChar char="•"/>
            </a:pPr>
            <a:r>
              <a:rPr lang="en-US" sz="2400" dirty="0" smtClean="0"/>
              <a:t>No decisions necessary today, but…</a:t>
            </a:r>
          </a:p>
          <a:p>
            <a:pPr marL="342900" indent="-342900">
              <a:buFont typeface="Arial" panose="020B0604020202020204" pitchFamily="34" charset="0"/>
              <a:buChar char="•"/>
            </a:pPr>
            <a:r>
              <a:rPr lang="en-US" sz="2400" dirty="0" smtClean="0"/>
              <a:t>Is this OK?</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4191000"/>
            <a:ext cx="2286000" cy="1676400"/>
          </a:xfrm>
          <a:prstGeom prst="rect">
            <a:avLst/>
          </a:prstGeom>
        </p:spPr>
      </p:pic>
    </p:spTree>
    <p:extLst>
      <p:ext uri="{BB962C8B-B14F-4D97-AF65-F5344CB8AC3E}">
        <p14:creationId xmlns:p14="http://schemas.microsoft.com/office/powerpoint/2010/main" val="540037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THEIR UNDERSTANDING</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t>(Not always necessary)</a:t>
            </a:r>
          </a:p>
          <a:p>
            <a:pPr marL="342900" indent="-342900">
              <a:buFont typeface="Arial" panose="020B0604020202020204" pitchFamily="34" charset="0"/>
              <a:buChar char="•"/>
            </a:pPr>
            <a:r>
              <a:rPr lang="en-US" sz="2400" dirty="0" smtClean="0"/>
              <a:t>What is your understanding now of where we are with your illness?</a:t>
            </a:r>
          </a:p>
          <a:p>
            <a:pPr marL="342900" indent="-342900">
              <a:buFont typeface="Arial" panose="020B0604020202020204" pitchFamily="34" charset="0"/>
              <a:buChar char="•"/>
            </a:pPr>
            <a:r>
              <a:rPr lang="en-US" sz="2400" dirty="0" smtClean="0"/>
              <a:t>“I know we doctors may not always do the best job of communicating about these things”</a:t>
            </a:r>
          </a:p>
          <a:p>
            <a:pPr marL="342900" indent="-342900">
              <a:buFont typeface="Arial" panose="020B0604020202020204" pitchFamily="34" charset="0"/>
              <a:buChar char="•"/>
            </a:pPr>
            <a:r>
              <a:rPr lang="en-US" sz="2400" dirty="0" smtClean="0"/>
              <a:t>Calibrate their understanding as needed</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4114800"/>
            <a:ext cx="1981200" cy="2133600"/>
          </a:xfrm>
          <a:prstGeom prst="rect">
            <a:avLst/>
          </a:prstGeom>
        </p:spPr>
      </p:pic>
    </p:spTree>
    <p:extLst>
      <p:ext uri="{BB962C8B-B14F-4D97-AF65-F5344CB8AC3E}">
        <p14:creationId xmlns:p14="http://schemas.microsoft.com/office/powerpoint/2010/main" val="181782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PROGNOSIS</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t>(Not always necessary)</a:t>
            </a:r>
          </a:p>
          <a:p>
            <a:pPr marL="342900" indent="-342900">
              <a:buFont typeface="Arial" panose="020B0604020202020204" pitchFamily="34" charset="0"/>
              <a:buChar char="•"/>
            </a:pPr>
            <a:r>
              <a:rPr lang="en-US" sz="2400" dirty="0" smtClean="0"/>
              <a:t>(May provide rationale for: Why now?)</a:t>
            </a:r>
          </a:p>
          <a:p>
            <a:pPr marL="342900" indent="-342900">
              <a:buFont typeface="Arial" panose="020B0604020202020204" pitchFamily="34" charset="0"/>
              <a:buChar char="•"/>
            </a:pPr>
            <a:r>
              <a:rPr lang="en-US" sz="2400" dirty="0" smtClean="0"/>
              <a:t>Share prognosis as a range, tailored to information preferences</a:t>
            </a:r>
          </a:p>
          <a:p>
            <a:pPr marL="342900" indent="-342900">
              <a:buFont typeface="Arial" panose="020B0604020202020204" pitchFamily="34" charset="0"/>
              <a:buChar char="•"/>
            </a:pPr>
            <a:r>
              <a:rPr lang="en-US" sz="2400" dirty="0" smtClean="0"/>
              <a:t>How to estimate?</a:t>
            </a:r>
          </a:p>
          <a:p>
            <a:pPr marL="1085850" lvl="1" indent="-342900">
              <a:buFont typeface="Arial" panose="020B0604020202020204" pitchFamily="34" charset="0"/>
              <a:buChar char="•"/>
            </a:pPr>
            <a:r>
              <a:rPr lang="en-US" sz="2400" dirty="0" smtClean="0"/>
              <a:t>Experience</a:t>
            </a:r>
          </a:p>
          <a:p>
            <a:pPr marL="1085850" lvl="1" indent="-342900">
              <a:buFont typeface="Arial" panose="020B0604020202020204" pitchFamily="34" charset="0"/>
              <a:buChar char="•"/>
            </a:pPr>
            <a:r>
              <a:rPr lang="en-US" sz="2400" dirty="0" smtClean="0"/>
              <a:t>Contact consultant if a prominent disease</a:t>
            </a:r>
          </a:p>
          <a:p>
            <a:pPr marL="1085850" lvl="1" indent="-342900">
              <a:buFont typeface="Arial" panose="020B0604020202020204" pitchFamily="34" charset="0"/>
              <a:buChar char="•"/>
            </a:pPr>
            <a:r>
              <a:rPr lang="en-US" sz="2400" b="1" i="1" dirty="0"/>
              <a:t>e</a:t>
            </a:r>
            <a:r>
              <a:rPr lang="en-US" sz="2400" b="1" i="1" dirty="0" smtClean="0"/>
              <a:t>prognosis.ucsf.edu</a:t>
            </a:r>
            <a:endParaRPr lang="en-US" sz="2400" b="1" i="1" dirty="0"/>
          </a:p>
        </p:txBody>
      </p:sp>
    </p:spTree>
    <p:extLst>
      <p:ext uri="{BB962C8B-B14F-4D97-AF65-F5344CB8AC3E}">
        <p14:creationId xmlns:p14="http://schemas.microsoft.com/office/powerpoint/2010/main" val="69222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REALISTIC EXPECTATIONS OF ACP</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t>Can’t expect the process or document to cover every possible situation or decision</a:t>
            </a:r>
          </a:p>
          <a:p>
            <a:pPr marL="342900" indent="-342900">
              <a:buFont typeface="Arial" panose="020B0604020202020204" pitchFamily="34" charset="0"/>
              <a:buChar char="•"/>
            </a:pPr>
            <a:r>
              <a:rPr lang="en-US" sz="2400" dirty="0" smtClean="0"/>
              <a:t>Better to spend time clarifying desired (vs undesired) way of living than…</a:t>
            </a:r>
          </a:p>
          <a:p>
            <a:pPr marL="342900" indent="-342900">
              <a:buFont typeface="Arial" panose="020B0604020202020204" pitchFamily="34" charset="0"/>
              <a:buChar char="•"/>
            </a:pPr>
            <a:r>
              <a:rPr lang="en-US" sz="2400" dirty="0" smtClean="0"/>
              <a:t>Checking a selection of boxes on menu of possible interventions</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4038600"/>
            <a:ext cx="1885950" cy="2419350"/>
          </a:xfrm>
          <a:prstGeom prst="rect">
            <a:avLst/>
          </a:prstGeom>
        </p:spPr>
      </p:pic>
    </p:spTree>
    <p:extLst>
      <p:ext uri="{BB962C8B-B14F-4D97-AF65-F5344CB8AC3E}">
        <p14:creationId xmlns:p14="http://schemas.microsoft.com/office/powerpoint/2010/main" val="1069500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A GOOD SURROGATE</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t>Reasonably available</a:t>
            </a:r>
          </a:p>
          <a:p>
            <a:pPr marL="342900" indent="-342900">
              <a:buFont typeface="Arial" panose="020B0604020202020204" pitchFamily="34" charset="0"/>
              <a:buChar char="•"/>
            </a:pPr>
            <a:r>
              <a:rPr lang="en-US" sz="2400" dirty="0" smtClean="0"/>
              <a:t>Can understand and represent patient’s particular goals, values, preferences…</a:t>
            </a:r>
          </a:p>
          <a:p>
            <a:pPr marL="342900" indent="-342900">
              <a:buFont typeface="Arial" panose="020B0604020202020204" pitchFamily="34" charset="0"/>
              <a:buChar char="•"/>
            </a:pPr>
            <a:r>
              <a:rPr lang="en-US" sz="2400" dirty="0" smtClean="0"/>
              <a:t>…Even if they don’t agree with them!</a:t>
            </a:r>
          </a:p>
          <a:p>
            <a:pPr marL="342900" indent="-342900">
              <a:buFont typeface="Arial" panose="020B0604020202020204" pitchFamily="34" charset="0"/>
              <a:buChar char="•"/>
            </a:pPr>
            <a:r>
              <a:rPr lang="en-US" sz="2400" dirty="0" smtClean="0"/>
              <a:t>Can make decisions in difficult moments</a:t>
            </a:r>
            <a:endParaRPr lang="en-US" sz="2400" dirty="0"/>
          </a:p>
        </p:txBody>
      </p:sp>
    </p:spTree>
    <p:extLst>
      <p:ext uri="{BB962C8B-B14F-4D97-AF65-F5344CB8AC3E}">
        <p14:creationId xmlns:p14="http://schemas.microsoft.com/office/powerpoint/2010/main" val="17197612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THE SURROGATE</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t>Can’t just pick one – need to have a heart-to-heart talk</a:t>
            </a:r>
          </a:p>
          <a:p>
            <a:pPr marL="342900" indent="-342900">
              <a:buFont typeface="Arial" panose="020B0604020202020204" pitchFamily="34" charset="0"/>
              <a:buChar char="•"/>
            </a:pPr>
            <a:r>
              <a:rPr lang="en-US" sz="2400" dirty="0" smtClean="0"/>
              <a:t>Patient should think about and clarify how much flexibility (if any) to grant the surrogate</a:t>
            </a:r>
            <a:endParaRPr lang="en-US" sz="2400" dirty="0"/>
          </a:p>
        </p:txBody>
      </p:sp>
    </p:spTree>
    <p:extLst>
      <p:ext uri="{BB962C8B-B14F-4D97-AF65-F5344CB8AC3E}">
        <p14:creationId xmlns:p14="http://schemas.microsoft.com/office/powerpoint/2010/main" val="3702438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MATTERS: GOALS</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t>What things are most important in your life?</a:t>
            </a:r>
          </a:p>
          <a:p>
            <a:pPr marL="342900" indent="-342900">
              <a:buFont typeface="Arial" panose="020B0604020202020204" pitchFamily="34" charset="0"/>
              <a:buChar char="•"/>
            </a:pPr>
            <a:r>
              <a:rPr lang="en-US" sz="2400" dirty="0" smtClean="0"/>
              <a:t>Examples: </a:t>
            </a:r>
          </a:p>
          <a:p>
            <a:pPr marL="1085850" lvl="1" indent="-342900">
              <a:buFont typeface="Arial" panose="020B0604020202020204" pitchFamily="34" charset="0"/>
              <a:buChar char="•"/>
            </a:pPr>
            <a:r>
              <a:rPr lang="en-US" sz="2400" dirty="0" smtClean="0"/>
              <a:t>Function and independence – living on your own, caring for yourself</a:t>
            </a:r>
          </a:p>
          <a:p>
            <a:pPr marL="1085850" lvl="1" indent="-342900">
              <a:buFont typeface="Arial" panose="020B0604020202020204" pitchFamily="34" charset="0"/>
              <a:buChar char="•"/>
            </a:pPr>
            <a:r>
              <a:rPr lang="en-US" sz="2400" dirty="0" smtClean="0"/>
              <a:t>Longevity</a:t>
            </a:r>
          </a:p>
          <a:p>
            <a:pPr marL="1085850" lvl="1" indent="-342900">
              <a:buFont typeface="Arial" panose="020B0604020202020204" pitchFamily="34" charset="0"/>
              <a:buChar char="•"/>
            </a:pPr>
            <a:r>
              <a:rPr lang="en-US" sz="2400" dirty="0" smtClean="0"/>
              <a:t>Social connection – friends, family, religion</a:t>
            </a:r>
          </a:p>
          <a:p>
            <a:pPr marL="1085850" lvl="1" indent="-342900">
              <a:buFont typeface="Arial" panose="020B0604020202020204" pitchFamily="34" charset="0"/>
              <a:buChar char="•"/>
            </a:pPr>
            <a:r>
              <a:rPr lang="en-US" sz="2400" dirty="0" smtClean="0"/>
              <a:t>Symptom relief</a:t>
            </a:r>
          </a:p>
          <a:p>
            <a:pPr marL="342900" indent="-342900">
              <a:buFont typeface="Arial" panose="020B0604020202020204" pitchFamily="34" charset="0"/>
              <a:buChar char="•"/>
            </a:pPr>
            <a:r>
              <a:rPr lang="en-US" sz="2400" dirty="0" smtClean="0"/>
              <a:t>Have you changed your mind about what matters in your life?  (Say more…)</a:t>
            </a:r>
            <a:endParaRPr lang="en-US" sz="2400" dirty="0"/>
          </a:p>
        </p:txBody>
      </p:sp>
    </p:spTree>
    <p:extLst>
      <p:ext uri="{BB962C8B-B14F-4D97-AF65-F5344CB8AC3E}">
        <p14:creationId xmlns:p14="http://schemas.microsoft.com/office/powerpoint/2010/main" val="7191785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cont.</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t>What would you be doing more of if your [ailment] were not so burdensome?</a:t>
            </a:r>
          </a:p>
          <a:p>
            <a:pPr marL="342900" indent="-342900">
              <a:buFont typeface="Arial" panose="020B0604020202020204" pitchFamily="34" charset="0"/>
              <a:buChar char="•"/>
            </a:pPr>
            <a:r>
              <a:rPr lang="en-US" sz="2400" dirty="0" smtClean="0"/>
              <a:t>(Probably better for current </a:t>
            </a:r>
            <a:r>
              <a:rPr lang="en-US" sz="2400" dirty="0" err="1" smtClean="0"/>
              <a:t>multimorbid</a:t>
            </a:r>
            <a:r>
              <a:rPr lang="en-US" sz="2400" dirty="0" smtClean="0"/>
              <a:t> management than for ACP)</a:t>
            </a:r>
          </a:p>
          <a:p>
            <a:pPr marL="342900" indent="-342900">
              <a:buFont typeface="Arial" panose="020B0604020202020204" pitchFamily="34" charset="0"/>
              <a:buChar char="•"/>
            </a:pPr>
            <a:r>
              <a:rPr lang="en-US" sz="2400" dirty="0" smtClean="0"/>
              <a:t>What activities are particularly important or meaningful?</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4360366"/>
            <a:ext cx="2857500" cy="1600200"/>
          </a:xfrm>
          <a:prstGeom prst="rect">
            <a:avLst/>
          </a:prstGeom>
        </p:spPr>
      </p:pic>
    </p:spTree>
    <p:extLst>
      <p:ext uri="{BB962C8B-B14F-4D97-AF65-F5344CB8AC3E}">
        <p14:creationId xmlns:p14="http://schemas.microsoft.com/office/powerpoint/2010/main" val="12035073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cont.</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t>Describe what a good day would look like</a:t>
            </a:r>
          </a:p>
          <a:p>
            <a:pPr marL="342900" indent="-342900">
              <a:buFont typeface="Arial" panose="020B0604020202020204" pitchFamily="34" charset="0"/>
              <a:buChar char="•"/>
            </a:pPr>
            <a:r>
              <a:rPr lang="en-US" sz="2400" dirty="0" smtClean="0"/>
              <a:t>Which relationships or connections are most important to you?</a:t>
            </a:r>
          </a:p>
          <a:p>
            <a:pPr marL="342900" indent="-342900">
              <a:buFont typeface="Arial" panose="020B0604020202020204" pitchFamily="34" charset="0"/>
              <a:buChar char="•"/>
            </a:pPr>
            <a:r>
              <a:rPr lang="en-US" sz="2400" dirty="0" smtClean="0"/>
              <a:t>What brings you the most enjoyment or pleasure?</a:t>
            </a:r>
          </a:p>
          <a:p>
            <a:pPr marL="342900" indent="-342900">
              <a:buFont typeface="Arial" panose="020B0604020202020204" pitchFamily="34" charset="0"/>
              <a:buChar char="•"/>
            </a:pPr>
            <a:r>
              <a:rPr lang="en-US" sz="2400" dirty="0" smtClean="0"/>
              <a:t>What do you hope your health care can do for you?</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1954" y="4343400"/>
            <a:ext cx="2686446" cy="1882140"/>
          </a:xfrm>
          <a:prstGeom prst="rect">
            <a:avLst/>
          </a:prstGeom>
        </p:spPr>
      </p:pic>
    </p:spTree>
    <p:extLst>
      <p:ext uri="{BB962C8B-B14F-4D97-AF65-F5344CB8AC3E}">
        <p14:creationId xmlns:p14="http://schemas.microsoft.com/office/powerpoint/2010/main" val="29232530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MATTERS: BURDENS</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t>Are these aspects of your health care making it difficult to meet your goals</a:t>
            </a:r>
          </a:p>
          <a:p>
            <a:pPr marL="1085850" lvl="1" indent="-342900">
              <a:buFont typeface="Arial" panose="020B0604020202020204" pitchFamily="34" charset="0"/>
              <a:buChar char="•"/>
            </a:pPr>
            <a:r>
              <a:rPr lang="en-US" sz="2400" dirty="0" smtClean="0"/>
              <a:t>Medicines (pills, shots, drops, inhalers)</a:t>
            </a:r>
          </a:p>
          <a:p>
            <a:pPr marL="1085850" lvl="1" indent="-342900">
              <a:buFont typeface="Arial" panose="020B0604020202020204" pitchFamily="34" charset="0"/>
              <a:buChar char="•"/>
            </a:pPr>
            <a:r>
              <a:rPr lang="en-US" sz="2400" dirty="0" smtClean="0"/>
              <a:t>Self-care tasks (diet, FSBG checks…)</a:t>
            </a:r>
          </a:p>
          <a:p>
            <a:pPr marL="1085850" lvl="1" indent="-342900">
              <a:buFont typeface="Arial" panose="020B0604020202020204" pitchFamily="34" charset="0"/>
              <a:buChar char="•"/>
            </a:pPr>
            <a:r>
              <a:rPr lang="en-US" sz="2400" dirty="0" smtClean="0"/>
              <a:t>Blood tests and x-rays, etc.</a:t>
            </a:r>
          </a:p>
          <a:p>
            <a:pPr marL="1085850" lvl="1" indent="-342900">
              <a:buFont typeface="Arial" panose="020B0604020202020204" pitchFamily="34" charset="0"/>
              <a:buChar char="•"/>
            </a:pPr>
            <a:r>
              <a:rPr lang="en-US" sz="2400" dirty="0" smtClean="0"/>
              <a:t>Medical visits</a:t>
            </a:r>
          </a:p>
          <a:p>
            <a:pPr marL="1085850" lvl="1" indent="-342900">
              <a:buFont typeface="Arial" panose="020B0604020202020204" pitchFamily="34" charset="0"/>
              <a:buChar char="•"/>
            </a:pPr>
            <a:r>
              <a:rPr lang="en-US" sz="2400" dirty="0" smtClean="0"/>
              <a:t>Dialysis…</a:t>
            </a:r>
          </a:p>
          <a:p>
            <a:pPr marL="342900" indent="-342900">
              <a:buFont typeface="Arial" panose="020B0604020202020204" pitchFamily="34" charset="0"/>
              <a:buChar char="•"/>
            </a:pPr>
            <a:r>
              <a:rPr lang="en-US" sz="2400" dirty="0" smtClean="0"/>
              <a:t>What are you willing/able to do, and what NOT?</a:t>
            </a:r>
            <a:endParaRPr lang="en-US" sz="2400" dirty="0"/>
          </a:p>
        </p:txBody>
      </p:sp>
    </p:spTree>
    <p:extLst>
      <p:ext uri="{BB962C8B-B14F-4D97-AF65-F5344CB8AC3E}">
        <p14:creationId xmlns:p14="http://schemas.microsoft.com/office/powerpoint/2010/main" val="2308980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a:t>
            </a:r>
            <a:endParaRPr lang="en-US" dirty="0"/>
          </a:p>
        </p:txBody>
      </p:sp>
      <p:sp>
        <p:nvSpPr>
          <p:cNvPr id="3" name="Content Placeholder 2"/>
          <p:cNvSpPr>
            <a:spLocks noGrp="1"/>
          </p:cNvSpPr>
          <p:nvPr>
            <p:ph idx="1"/>
          </p:nvPr>
        </p:nvSpPr>
        <p:spPr/>
        <p:txBody>
          <a:bodyPr>
            <a:normAutofit/>
          </a:bodyPr>
          <a:lstStyle/>
          <a:p>
            <a:r>
              <a:rPr lang="en-US" sz="2000" dirty="0" smtClean="0"/>
              <a:t>This program is supported by the Health Resources and Services Administration (HRSA) of the US Department of Health and Human Services (HHS) as part of an award totaling $749,926 with 0% financed with non-governmental sources.  The contents are those of the author(s) and do not necessarily represent the official views of, nor an endorsement, by HRSA, HHS, or the US Government.  For more information, please visit HRSA.gov.</a:t>
            </a:r>
            <a:endParaRPr lang="en-US" sz="2000" dirty="0"/>
          </a:p>
        </p:txBody>
      </p:sp>
    </p:spTree>
    <p:extLst>
      <p:ext uri="{BB962C8B-B14F-4D97-AF65-F5344CB8AC3E}">
        <p14:creationId xmlns:p14="http://schemas.microsoft.com/office/powerpoint/2010/main" val="3665117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MATTERS:  FEARS AND WORRIES</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t>What are your biggest fears and worries about the future with your health?</a:t>
            </a:r>
          </a:p>
          <a:p>
            <a:pPr marL="342900" indent="-342900">
              <a:buFont typeface="Arial" panose="020B0604020202020204" pitchFamily="34" charset="0"/>
              <a:buChar char="•"/>
            </a:pPr>
            <a:r>
              <a:rPr lang="en-US" sz="2400" dirty="0" smtClean="0"/>
              <a:t>What experience have you had with serious illness?</a:t>
            </a:r>
          </a:p>
          <a:p>
            <a:pPr marL="342900" indent="-342900">
              <a:buFont typeface="Arial" panose="020B0604020202020204" pitchFamily="34" charset="0"/>
              <a:buChar char="•"/>
            </a:pPr>
            <a:r>
              <a:rPr lang="en-US" sz="2400" dirty="0" smtClean="0"/>
              <a:t>What went well?  What didn’t?  Why?</a:t>
            </a:r>
          </a:p>
          <a:p>
            <a:pPr marL="342900" indent="-342900">
              <a:buFont typeface="Arial" panose="020B0604020202020204" pitchFamily="34" charset="0"/>
              <a:buChar char="•"/>
            </a:pPr>
            <a:r>
              <a:rPr lang="en-US" sz="2400" dirty="0" smtClean="0"/>
              <a:t>In the same situation, what would </a:t>
            </a:r>
            <a:r>
              <a:rPr lang="en-US" sz="2400" b="1" i="1" dirty="0" smtClean="0"/>
              <a:t>you</a:t>
            </a:r>
            <a:r>
              <a:rPr lang="en-US" sz="2400" dirty="0" smtClean="0"/>
              <a:t> want?</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4666458"/>
            <a:ext cx="2103120" cy="1394460"/>
          </a:xfrm>
          <a:prstGeom prst="rect">
            <a:avLst/>
          </a:prstGeom>
        </p:spPr>
      </p:pic>
    </p:spTree>
    <p:extLst>
      <p:ext uri="{BB962C8B-B14F-4D97-AF65-F5344CB8AC3E}">
        <p14:creationId xmlns:p14="http://schemas.microsoft.com/office/powerpoint/2010/main" val="3869553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FEARS AND WORRIES, cont.</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t>Can you imagine anything that would be worse than death?  Or,</a:t>
            </a:r>
          </a:p>
          <a:p>
            <a:pPr marL="342900" indent="-342900">
              <a:buFont typeface="Arial" panose="020B0604020202020204" pitchFamily="34" charset="0"/>
              <a:buChar char="•"/>
            </a:pPr>
            <a:r>
              <a:rPr lang="en-US" sz="2400" dirty="0" smtClean="0"/>
              <a:t>Can you think of any health situations that would be hard on your quality of life?</a:t>
            </a:r>
          </a:p>
          <a:p>
            <a:pPr marL="342900" indent="-342900">
              <a:buFont typeface="Arial" panose="020B0604020202020204" pitchFamily="34" charset="0"/>
              <a:buChar char="•"/>
            </a:pPr>
            <a:r>
              <a:rPr lang="en-US" sz="2400" dirty="0" smtClean="0"/>
              <a:t>Some people might say</a:t>
            </a:r>
          </a:p>
          <a:p>
            <a:pPr marL="1085850" lvl="1" indent="-342900">
              <a:buFont typeface="Arial" panose="020B0604020202020204" pitchFamily="34" charset="0"/>
              <a:buChar char="•"/>
            </a:pPr>
            <a:r>
              <a:rPr lang="en-US" sz="2400" dirty="0" smtClean="0"/>
              <a:t>Not being able to live w/o machines</a:t>
            </a:r>
          </a:p>
          <a:p>
            <a:pPr marL="1085850" lvl="1" indent="-342900">
              <a:buFont typeface="Arial" panose="020B0604020202020204" pitchFamily="34" charset="0"/>
              <a:buChar char="•"/>
            </a:pPr>
            <a:r>
              <a:rPr lang="en-US" sz="2400" dirty="0" smtClean="0"/>
              <a:t>Not being able to think for oneself</a:t>
            </a:r>
          </a:p>
          <a:p>
            <a:pPr marL="1085850" lvl="1" indent="-342900">
              <a:buFont typeface="Arial" panose="020B0604020202020204" pitchFamily="34" charset="0"/>
              <a:buChar char="•"/>
            </a:pPr>
            <a:r>
              <a:rPr lang="en-US" sz="2400" dirty="0" smtClean="0"/>
              <a:t>Not being able to live on one’s own</a:t>
            </a:r>
          </a:p>
          <a:p>
            <a:pPr marL="1085850" lvl="1" indent="-342900">
              <a:buFont typeface="Arial" panose="020B0604020202020204" pitchFamily="34" charset="0"/>
              <a:buChar char="•"/>
            </a:pPr>
            <a:r>
              <a:rPr lang="en-US" sz="2400" dirty="0" smtClean="0"/>
              <a:t>Constant pain…</a:t>
            </a:r>
            <a:endParaRPr lang="en-US" sz="2400" dirty="0"/>
          </a:p>
        </p:txBody>
      </p:sp>
    </p:spTree>
    <p:extLst>
      <p:ext uri="{BB962C8B-B14F-4D97-AF65-F5344CB8AC3E}">
        <p14:creationId xmlns:p14="http://schemas.microsoft.com/office/powerpoint/2010/main" val="3506130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TO CONSIDER</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t>Sudden event has left you unable to communicate</a:t>
            </a:r>
          </a:p>
          <a:p>
            <a:pPr marL="342900" indent="-342900">
              <a:buFont typeface="Arial" panose="020B0604020202020204" pitchFamily="34" charset="0"/>
              <a:buChar char="•"/>
            </a:pPr>
            <a:r>
              <a:rPr lang="en-US" sz="2400" dirty="0" smtClean="0"/>
              <a:t>You’re receiving all care needed to keep you alive</a:t>
            </a:r>
          </a:p>
          <a:p>
            <a:pPr marL="342900" indent="-342900">
              <a:buFont typeface="Arial" panose="020B0604020202020204" pitchFamily="34" charset="0"/>
              <a:buChar char="•"/>
            </a:pPr>
            <a:r>
              <a:rPr lang="en-US" sz="2400" dirty="0" smtClean="0"/>
              <a:t>Doctors believe little chance you’ll recover ability to know who you are or who you’re with</a:t>
            </a:r>
          </a:p>
          <a:p>
            <a:pPr marL="342900" indent="-342900">
              <a:buFont typeface="Arial" panose="020B0604020202020204" pitchFamily="34" charset="0"/>
              <a:buChar char="•"/>
            </a:pPr>
            <a:r>
              <a:rPr lang="en-US" sz="2400" dirty="0" smtClean="0"/>
              <a:t>Would you want</a:t>
            </a:r>
          </a:p>
          <a:p>
            <a:pPr marL="1085850" lvl="1" indent="-342900">
              <a:buFont typeface="Arial" panose="020B0604020202020204" pitchFamily="34" charset="0"/>
              <a:buChar char="•"/>
            </a:pPr>
            <a:r>
              <a:rPr lang="en-US" sz="2400" dirty="0" smtClean="0"/>
              <a:t>Medical treatment to keep you alive, or</a:t>
            </a:r>
          </a:p>
          <a:p>
            <a:pPr marL="1085850" lvl="1" indent="-342900">
              <a:buFont typeface="Arial" panose="020B0604020202020204" pitchFamily="34" charset="0"/>
              <a:buChar char="•"/>
            </a:pPr>
            <a:r>
              <a:rPr lang="en-US" sz="2400" dirty="0" smtClean="0"/>
              <a:t>To stop the medical treatment</a:t>
            </a:r>
          </a:p>
          <a:p>
            <a:pPr marL="1085850" lvl="1" indent="-342900">
              <a:buFont typeface="Arial" panose="020B0604020202020204" pitchFamily="34" charset="0"/>
              <a:buChar char="•"/>
            </a:pPr>
            <a:r>
              <a:rPr lang="en-US" sz="2400" dirty="0" smtClean="0"/>
              <a:t>(You’d be kept comfortable in any case)</a:t>
            </a:r>
            <a:endParaRPr lang="en-US" sz="2400" dirty="0"/>
          </a:p>
        </p:txBody>
      </p:sp>
    </p:spTree>
    <p:extLst>
      <p:ext uri="{BB962C8B-B14F-4D97-AF65-F5344CB8AC3E}">
        <p14:creationId xmlns:p14="http://schemas.microsoft.com/office/powerpoint/2010/main" val="19716441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MATTERS: FUNCTION</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t>What abilities are so critical to your life that you can’t imaging living without them?</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3352800"/>
            <a:ext cx="2567693" cy="2514600"/>
          </a:xfrm>
          <a:prstGeom prst="rect">
            <a:avLst/>
          </a:prstGeom>
        </p:spPr>
      </p:pic>
    </p:spTree>
    <p:extLst>
      <p:ext uri="{BB962C8B-B14F-4D97-AF65-F5344CB8AC3E}">
        <p14:creationId xmlns:p14="http://schemas.microsoft.com/office/powerpoint/2010/main" val="1987856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MATTERS:    TRADE-OFFS</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t>If you became sicker, how much are you willing to go through for the possibility of gaining more time?</a:t>
            </a:r>
          </a:p>
          <a:p>
            <a:pPr marL="342900" indent="-342900">
              <a:buFont typeface="Arial" panose="020B0604020202020204" pitchFamily="34" charset="0"/>
              <a:buChar char="•"/>
            </a:pPr>
            <a:r>
              <a:rPr lang="en-US" sz="2400" dirty="0" smtClean="0"/>
              <a:t>“I’ve had some patients who have told me, “Doc, I want you to do anything you can to have me live as long as possible – surgery, breathing machines, you name it….”</a:t>
            </a:r>
          </a:p>
          <a:p>
            <a:pPr marL="342900" indent="-342900">
              <a:buFont typeface="Arial" panose="020B0604020202020204" pitchFamily="34" charset="0"/>
              <a:buChar char="•"/>
            </a:pPr>
            <a:r>
              <a:rPr lang="en-US" sz="2400" dirty="0" smtClean="0"/>
              <a:t>“And I’ve had other patients….”</a:t>
            </a:r>
            <a:endParaRPr lang="en-US" sz="2400" dirty="0"/>
          </a:p>
        </p:txBody>
      </p:sp>
    </p:spTree>
    <p:extLst>
      <p:ext uri="{BB962C8B-B14F-4D97-AF65-F5344CB8AC3E}">
        <p14:creationId xmlns:p14="http://schemas.microsoft.com/office/powerpoint/2010/main" val="10489160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 CARE PLANNING</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t>Doing it on Epic</a:t>
            </a:r>
            <a:endParaRPr lang="en-US" sz="2400" b="1" i="1" dirty="0" smtClean="0"/>
          </a:p>
          <a:p>
            <a:pPr marL="342900" indent="-342900">
              <a:buFont typeface="Arial" panose="020B0604020202020204" pitchFamily="34" charset="0"/>
              <a:buChar char="•"/>
            </a:pPr>
            <a:r>
              <a:rPr lang="en-US" sz="2400" dirty="0" smtClean="0"/>
              <a:t>It’s a process</a:t>
            </a:r>
          </a:p>
          <a:p>
            <a:pPr marL="1085850" lvl="1" indent="-342900">
              <a:buFont typeface="Arial" panose="020B0604020202020204" pitchFamily="34" charset="0"/>
              <a:buChar char="•"/>
            </a:pPr>
            <a:r>
              <a:rPr lang="en-US" sz="2400" dirty="0" smtClean="0"/>
              <a:t>Documentation changes over time</a:t>
            </a:r>
          </a:p>
          <a:p>
            <a:pPr marL="1085850" lvl="1" indent="-342900">
              <a:buFont typeface="Arial" panose="020B0604020202020204" pitchFamily="34" charset="0"/>
              <a:buChar char="•"/>
            </a:pPr>
            <a:r>
              <a:rPr lang="en-US" sz="2400" dirty="0" smtClean="0"/>
              <a:t>Revisit the issue when major life events or health events occur</a:t>
            </a:r>
            <a:endParaRPr lang="en-US" sz="2400" dirty="0"/>
          </a:p>
        </p:txBody>
      </p:sp>
    </p:spTree>
    <p:extLst>
      <p:ext uri="{BB962C8B-B14F-4D97-AF65-F5344CB8AC3E}">
        <p14:creationId xmlns:p14="http://schemas.microsoft.com/office/powerpoint/2010/main" val="8085783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ATTRACTIONS</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t>Education at </a:t>
            </a:r>
            <a:r>
              <a:rPr lang="en-US" sz="2400" dirty="0" err="1" smtClean="0"/>
              <a:t>Fontenelle</a:t>
            </a:r>
            <a:r>
              <a:rPr lang="en-US" sz="2400" dirty="0" smtClean="0"/>
              <a:t> for patients and family</a:t>
            </a:r>
          </a:p>
          <a:p>
            <a:pPr marL="1085850" lvl="1" indent="-342900">
              <a:buFont typeface="Arial" panose="020B0604020202020204" pitchFamily="34" charset="0"/>
              <a:buChar char="•"/>
            </a:pPr>
            <a:r>
              <a:rPr lang="en-US" sz="2400" dirty="0" smtClean="0"/>
              <a:t>Group</a:t>
            </a:r>
          </a:p>
          <a:p>
            <a:pPr marL="1085850" lvl="1" indent="-342900">
              <a:buFont typeface="Arial" panose="020B0604020202020204" pitchFamily="34" charset="0"/>
              <a:buChar char="•"/>
            </a:pPr>
            <a:r>
              <a:rPr lang="en-US" sz="2400" dirty="0" smtClean="0"/>
              <a:t>Individual</a:t>
            </a:r>
          </a:p>
          <a:p>
            <a:pPr marL="342900" indent="-342900">
              <a:buFont typeface="Arial" panose="020B0604020202020204" pitchFamily="34" charset="0"/>
              <a:buChar char="•"/>
            </a:pPr>
            <a:r>
              <a:rPr lang="en-US" sz="2400" dirty="0" smtClean="0"/>
              <a:t>Involving Karen Backus, Abbie Miller, Bill Lyons</a:t>
            </a:r>
          </a:p>
          <a:p>
            <a:pPr marL="342900" indent="-342900">
              <a:buFont typeface="Arial" panose="020B0604020202020204" pitchFamily="34" charset="0"/>
              <a:buChar char="•"/>
            </a:pPr>
            <a:r>
              <a:rPr lang="en-US" sz="2400" dirty="0" smtClean="0"/>
              <a:t>We will help you make progress with ACP</a:t>
            </a:r>
            <a:endParaRPr lang="en-US" sz="2400" dirty="0"/>
          </a:p>
        </p:txBody>
      </p:sp>
    </p:spTree>
    <p:extLst>
      <p:ext uri="{BB962C8B-B14F-4D97-AF65-F5344CB8AC3E}">
        <p14:creationId xmlns:p14="http://schemas.microsoft.com/office/powerpoint/2010/main" val="2161140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COUPLE OF GREAT RESOURCES</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b="1" dirty="0"/>
              <a:t>p</a:t>
            </a:r>
            <a:r>
              <a:rPr lang="en-US" sz="2400" b="1" dirty="0" smtClean="0"/>
              <a:t>repareforyourcare.org</a:t>
            </a:r>
          </a:p>
          <a:p>
            <a:pPr marL="1085850" lvl="1" indent="-342900">
              <a:buFont typeface="Arial" panose="020B0604020202020204" pitchFamily="34" charset="0"/>
              <a:buChar char="•"/>
            </a:pPr>
            <a:r>
              <a:rPr lang="en-US" sz="2400" dirty="0" smtClean="0"/>
              <a:t>Rebecca </a:t>
            </a:r>
            <a:r>
              <a:rPr lang="en-US" sz="2400" dirty="0" err="1" smtClean="0"/>
              <a:t>Sudore</a:t>
            </a:r>
            <a:r>
              <a:rPr lang="en-US" sz="2400" dirty="0" smtClean="0"/>
              <a:t> et al</a:t>
            </a:r>
          </a:p>
          <a:p>
            <a:pPr marL="1085850" lvl="1" indent="-342900">
              <a:buFont typeface="Arial" panose="020B0604020202020204" pitchFamily="34" charset="0"/>
              <a:buChar char="•"/>
            </a:pPr>
            <a:r>
              <a:rPr lang="en-US" sz="2400" dirty="0" smtClean="0"/>
              <a:t>Advance Care </a:t>
            </a:r>
            <a:r>
              <a:rPr lang="en-US" sz="2400" dirty="0"/>
              <a:t>P</a:t>
            </a:r>
            <a:r>
              <a:rPr lang="en-US" sz="2400" dirty="0" smtClean="0"/>
              <a:t>lanning </a:t>
            </a:r>
          </a:p>
          <a:p>
            <a:pPr marL="342900" indent="-342900">
              <a:buFont typeface="Arial" panose="020B0604020202020204" pitchFamily="34" charset="0"/>
              <a:buChar char="•"/>
            </a:pPr>
            <a:r>
              <a:rPr lang="en-US" sz="2400" b="1" dirty="0" smtClean="0"/>
              <a:t>patientprioritiescare.org</a:t>
            </a:r>
          </a:p>
          <a:p>
            <a:pPr marL="1085850" lvl="1" indent="-342900">
              <a:buFont typeface="Arial" panose="020B0604020202020204" pitchFamily="34" charset="0"/>
              <a:buChar char="•"/>
            </a:pPr>
            <a:r>
              <a:rPr lang="en-US" sz="2400" dirty="0" err="1" smtClean="0"/>
              <a:t>Tinetti</a:t>
            </a:r>
            <a:r>
              <a:rPr lang="en-US" sz="2400" dirty="0" smtClean="0"/>
              <a:t>, </a:t>
            </a:r>
            <a:r>
              <a:rPr lang="en-US" sz="2400" dirty="0" err="1" smtClean="0"/>
              <a:t>Blaum</a:t>
            </a:r>
            <a:r>
              <a:rPr lang="en-US" sz="2400" dirty="0" smtClean="0"/>
              <a:t>, </a:t>
            </a:r>
            <a:r>
              <a:rPr lang="en-US" sz="2400" dirty="0" err="1" smtClean="0"/>
              <a:t>Naik</a:t>
            </a:r>
            <a:r>
              <a:rPr lang="en-US" sz="2400" dirty="0" smtClean="0"/>
              <a:t>, et al</a:t>
            </a:r>
          </a:p>
          <a:p>
            <a:pPr marL="1085850" lvl="1" indent="-342900">
              <a:buFont typeface="Arial" panose="020B0604020202020204" pitchFamily="34" charset="0"/>
              <a:buChar char="•"/>
            </a:pPr>
            <a:r>
              <a:rPr lang="en-US" sz="2400" dirty="0" smtClean="0"/>
              <a:t>Priority setting in </a:t>
            </a:r>
            <a:r>
              <a:rPr lang="en-US" sz="2400" dirty="0" err="1" smtClean="0"/>
              <a:t>multimorbidity</a:t>
            </a:r>
            <a:r>
              <a:rPr lang="en-US" sz="2400" dirty="0" smtClean="0"/>
              <a:t>, good for ACP as well</a:t>
            </a:r>
          </a:p>
          <a:p>
            <a:pPr lvl="1" indent="0">
              <a:buNone/>
            </a:pPr>
            <a:endParaRPr lang="en-US" sz="2400" dirty="0"/>
          </a:p>
        </p:txBody>
      </p:sp>
    </p:spTree>
    <p:extLst>
      <p:ext uri="{BB962C8B-B14F-4D97-AF65-F5344CB8AC3E}">
        <p14:creationId xmlns:p14="http://schemas.microsoft.com/office/powerpoint/2010/main" val="1564384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ACP AND ELICITING WHAT MATTERS</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t>Similar and related activities</a:t>
            </a:r>
          </a:p>
          <a:p>
            <a:pPr marL="342900" indent="-342900">
              <a:buFont typeface="Arial" panose="020B0604020202020204" pitchFamily="34" charset="0"/>
              <a:buChar char="•"/>
            </a:pPr>
            <a:r>
              <a:rPr lang="en-US" sz="2400" dirty="0" smtClean="0"/>
              <a:t>ACP, by definition, is about planning for the </a:t>
            </a:r>
            <a:r>
              <a:rPr lang="en-US" sz="2400" b="1" i="1" dirty="0" smtClean="0"/>
              <a:t>future</a:t>
            </a:r>
          </a:p>
          <a:p>
            <a:pPr marL="342900" indent="-342900">
              <a:buFont typeface="Arial" panose="020B0604020202020204" pitchFamily="34" charset="0"/>
              <a:buChar char="•"/>
            </a:pPr>
            <a:r>
              <a:rPr lang="en-US" sz="2400" dirty="0" smtClean="0"/>
              <a:t>ACP entails</a:t>
            </a:r>
          </a:p>
          <a:p>
            <a:pPr marL="1085850" lvl="1" indent="-342900">
              <a:buFont typeface="Arial" panose="020B0604020202020204" pitchFamily="34" charset="0"/>
              <a:buChar char="•"/>
            </a:pPr>
            <a:r>
              <a:rPr lang="en-US" sz="2400" dirty="0" smtClean="0"/>
              <a:t>Identification of surrogates</a:t>
            </a:r>
          </a:p>
          <a:p>
            <a:pPr marL="1085850" lvl="1" indent="-342900">
              <a:buFont typeface="Arial" panose="020B0604020202020204" pitchFamily="34" charset="0"/>
              <a:buChar char="•"/>
            </a:pPr>
            <a:r>
              <a:rPr lang="en-US" sz="2400" dirty="0" smtClean="0"/>
              <a:t>Elicitation of What Matters</a:t>
            </a:r>
          </a:p>
          <a:p>
            <a:pPr marL="342900" indent="-342900">
              <a:buFont typeface="Arial" panose="020B0604020202020204" pitchFamily="34" charset="0"/>
              <a:buChar char="•"/>
            </a:pPr>
            <a:r>
              <a:rPr lang="en-US" sz="2400" dirty="0" smtClean="0"/>
              <a:t>Yet eliciting What Matters is helpful in the </a:t>
            </a:r>
            <a:r>
              <a:rPr lang="en-US" sz="2400" b="1" i="1" dirty="0" smtClean="0"/>
              <a:t>here and now</a:t>
            </a:r>
            <a:r>
              <a:rPr lang="en-US" sz="2400" dirty="0" smtClean="0"/>
              <a:t> of managing </a:t>
            </a:r>
            <a:r>
              <a:rPr lang="en-US" sz="2400" dirty="0" err="1" smtClean="0"/>
              <a:t>multimorbid</a:t>
            </a:r>
            <a:r>
              <a:rPr lang="en-US" sz="2400" dirty="0" smtClean="0"/>
              <a:t> patients</a:t>
            </a:r>
            <a:endParaRPr lang="en-US" sz="2400" dirty="0"/>
          </a:p>
        </p:txBody>
      </p:sp>
    </p:spTree>
    <p:extLst>
      <p:ext uri="{BB962C8B-B14F-4D97-AF65-F5344CB8AC3E}">
        <p14:creationId xmlns:p14="http://schemas.microsoft.com/office/powerpoint/2010/main" val="1381742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RENEE</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t>40 </a:t>
            </a:r>
            <a:r>
              <a:rPr lang="en-US" sz="2400" dirty="0" err="1" smtClean="0"/>
              <a:t>yo</a:t>
            </a:r>
            <a:r>
              <a:rPr lang="en-US" sz="2400" dirty="0" smtClean="0"/>
              <a:t> woman is an elementary school art teacher with hyperlipidemia and hypothyroidism.</a:t>
            </a:r>
          </a:p>
          <a:p>
            <a:pPr marL="342900" indent="-342900">
              <a:buFont typeface="Arial" panose="020B0604020202020204" pitchFamily="34" charset="0"/>
              <a:buChar char="•"/>
            </a:pPr>
            <a:r>
              <a:rPr lang="en-US" sz="2400" dirty="0" smtClean="0"/>
              <a:t>Recently remarried, she has an 8-month old son and 5-year-old daughter.</a:t>
            </a:r>
          </a:p>
          <a:p>
            <a:pPr marL="342900" indent="-342900">
              <a:buFont typeface="Arial" panose="020B0604020202020204" pitchFamily="34" charset="0"/>
              <a:buChar char="•"/>
            </a:pPr>
            <a:r>
              <a:rPr lang="en-US" sz="2400" dirty="0" smtClean="0"/>
              <a:t>A chest film incidentally discovers a 2-cm RUL mass; pathology shows adenocarcinoma.</a:t>
            </a:r>
          </a:p>
          <a:p>
            <a:pPr marL="342900" indent="-342900">
              <a:buFont typeface="Arial" panose="020B0604020202020204" pitchFamily="34" charset="0"/>
              <a:buChar char="•"/>
            </a:pPr>
            <a:r>
              <a:rPr lang="en-US" sz="2400" dirty="0" smtClean="0"/>
              <a:t>What are your next steps in her care?</a:t>
            </a:r>
            <a:endParaRPr lang="en-US" sz="2400" dirty="0"/>
          </a:p>
        </p:txBody>
      </p:sp>
    </p:spTree>
    <p:extLst>
      <p:ext uri="{BB962C8B-B14F-4D97-AF65-F5344CB8AC3E}">
        <p14:creationId xmlns:p14="http://schemas.microsoft.com/office/powerpoint/2010/main" val="1882260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MILDRED</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t>85 </a:t>
            </a:r>
            <a:r>
              <a:rPr lang="en-US" sz="2400" dirty="0" err="1"/>
              <a:t>yo</a:t>
            </a:r>
            <a:r>
              <a:rPr lang="en-US" sz="2400" dirty="0"/>
              <a:t> woman is </a:t>
            </a:r>
            <a:r>
              <a:rPr lang="en-US" sz="2400" dirty="0" smtClean="0"/>
              <a:t>a retired </a:t>
            </a:r>
            <a:r>
              <a:rPr lang="en-US" sz="2400" dirty="0"/>
              <a:t>elementary school art teacher with </a:t>
            </a:r>
            <a:r>
              <a:rPr lang="en-US" sz="2400" dirty="0" smtClean="0"/>
              <a:t>advanced </a:t>
            </a:r>
            <a:r>
              <a:rPr lang="en-US" sz="2400" dirty="0" err="1" smtClean="0"/>
              <a:t>parkinson</a:t>
            </a:r>
            <a:r>
              <a:rPr lang="en-US" sz="2400" dirty="0" smtClean="0"/>
              <a:t> disease, related dementia, </a:t>
            </a:r>
            <a:r>
              <a:rPr lang="en-US" sz="2400" dirty="0" err="1" smtClean="0"/>
              <a:t>HFrEF</a:t>
            </a:r>
            <a:r>
              <a:rPr lang="en-US" sz="2400" dirty="0" smtClean="0"/>
              <a:t> (last EF 20%), frailty.</a:t>
            </a:r>
            <a:endParaRPr lang="en-US" sz="2400" dirty="0"/>
          </a:p>
          <a:p>
            <a:pPr marL="342900" indent="-342900">
              <a:buFont typeface="Arial" panose="020B0604020202020204" pitchFamily="34" charset="0"/>
              <a:buChar char="•"/>
            </a:pPr>
            <a:r>
              <a:rPr lang="en-US" sz="2400" dirty="0" smtClean="0"/>
              <a:t>Widowed, her son and daughter reside out of state with their families.  Resides in an ALF.</a:t>
            </a:r>
            <a:endParaRPr lang="en-US" sz="2400" dirty="0"/>
          </a:p>
          <a:p>
            <a:pPr marL="342900" indent="-342900">
              <a:buFont typeface="Arial" panose="020B0604020202020204" pitchFamily="34" charset="0"/>
              <a:buChar char="•"/>
            </a:pPr>
            <a:r>
              <a:rPr lang="en-US" sz="2400" dirty="0"/>
              <a:t>A chest film incidentally discovers a 2-cm RUL mass; pathology shows adenocarcinoma.</a:t>
            </a:r>
          </a:p>
          <a:p>
            <a:pPr marL="342900" indent="-342900">
              <a:buFont typeface="Arial" panose="020B0604020202020204" pitchFamily="34" charset="0"/>
              <a:buChar char="•"/>
            </a:pPr>
            <a:r>
              <a:rPr lang="en-US" sz="2400" dirty="0"/>
              <a:t>What are your next steps in her care?</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667396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CARE FOR MANY OLDER ADULTS WITH MULTIPLE CONDITIONS MAY…</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t>Be of uncertain benefit</a:t>
            </a:r>
          </a:p>
          <a:p>
            <a:pPr marL="1085850" lvl="1" indent="-342900">
              <a:buFont typeface="Arial" panose="020B0604020202020204" pitchFamily="34" charset="0"/>
              <a:buChar char="•"/>
            </a:pPr>
            <a:r>
              <a:rPr lang="en-US" sz="2400" dirty="0" smtClean="0"/>
              <a:t>Few older adults in RCT’s</a:t>
            </a:r>
          </a:p>
          <a:p>
            <a:pPr marL="1085850" lvl="1" indent="-342900">
              <a:buFont typeface="Arial" panose="020B0604020202020204" pitchFamily="34" charset="0"/>
              <a:buChar char="•"/>
            </a:pPr>
            <a:r>
              <a:rPr lang="en-US" sz="2400" dirty="0" smtClean="0"/>
              <a:t>Those who are don’t look like Mildred</a:t>
            </a:r>
          </a:p>
          <a:p>
            <a:pPr marL="1085850" lvl="1" indent="-342900">
              <a:buFont typeface="Arial" panose="020B0604020202020204" pitchFamily="34" charset="0"/>
              <a:buChar char="•"/>
            </a:pPr>
            <a:r>
              <a:rPr lang="en-US" sz="2400" dirty="0" smtClean="0"/>
              <a:t>These persons have less benefit from treatment than those in the studies</a:t>
            </a:r>
          </a:p>
          <a:p>
            <a:pPr marL="342900" indent="-342900">
              <a:buFont typeface="Arial" panose="020B0604020202020204" pitchFamily="34" charset="0"/>
              <a:buChar char="•"/>
            </a:pPr>
            <a:r>
              <a:rPr lang="en-US" sz="2400" dirty="0" smtClean="0"/>
              <a:t>Be burdensome</a:t>
            </a:r>
          </a:p>
          <a:p>
            <a:pPr marL="342900" indent="-342900">
              <a:buFont typeface="Arial" panose="020B0604020202020204" pitchFamily="34" charset="0"/>
              <a:buChar char="•"/>
            </a:pPr>
            <a:r>
              <a:rPr lang="en-US" sz="2400" dirty="0" smtClean="0"/>
              <a:t>Inflict unintended harm</a:t>
            </a:r>
          </a:p>
          <a:p>
            <a:pPr marL="342900" indent="-342900">
              <a:buFont typeface="Arial" panose="020B0604020202020204" pitchFamily="34" charset="0"/>
              <a:buChar char="•"/>
            </a:pPr>
            <a:r>
              <a:rPr lang="en-US" sz="2400" dirty="0" smtClean="0"/>
              <a:t>Be frustrating</a:t>
            </a:r>
          </a:p>
          <a:p>
            <a:pPr marL="342900" indent="-342900">
              <a:buFont typeface="Arial" panose="020B0604020202020204" pitchFamily="34" charset="0"/>
              <a:buChar char="•"/>
            </a:pPr>
            <a:r>
              <a:rPr lang="en-US" sz="2400" dirty="0" smtClean="0"/>
              <a:t>Hence the need for determining </a:t>
            </a:r>
            <a:r>
              <a:rPr lang="en-US" sz="2400" b="1" i="1" dirty="0" smtClean="0"/>
              <a:t>What Matters</a:t>
            </a:r>
            <a:endParaRPr lang="en-US" sz="2400" b="1" i="1" dirty="0"/>
          </a:p>
        </p:txBody>
      </p:sp>
    </p:spTree>
    <p:extLst>
      <p:ext uri="{BB962C8B-B14F-4D97-AF65-F5344CB8AC3E}">
        <p14:creationId xmlns:p14="http://schemas.microsoft.com/office/powerpoint/2010/main" val="2489843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 CARE PLANNING</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t>Is a </a:t>
            </a:r>
            <a:r>
              <a:rPr lang="en-US" sz="2400" b="1" i="1" dirty="0" smtClean="0"/>
              <a:t>process</a:t>
            </a:r>
            <a:r>
              <a:rPr lang="en-US" sz="2400" dirty="0" smtClean="0"/>
              <a:t>, not just a form or document</a:t>
            </a:r>
          </a:p>
          <a:p>
            <a:pPr marL="342900" indent="-342900">
              <a:buFont typeface="Arial" panose="020B0604020202020204" pitchFamily="34" charset="0"/>
              <a:buChar char="•"/>
            </a:pPr>
            <a:r>
              <a:rPr lang="en-US" sz="2400" dirty="0" smtClean="0"/>
              <a:t>Involves</a:t>
            </a:r>
          </a:p>
          <a:p>
            <a:pPr marL="1085850" lvl="1" indent="-342900">
              <a:buFont typeface="Arial" panose="020B0604020202020204" pitchFamily="34" charset="0"/>
              <a:buChar char="•"/>
            </a:pPr>
            <a:r>
              <a:rPr lang="en-US" sz="2400" dirty="0" smtClean="0"/>
              <a:t>Reflection</a:t>
            </a:r>
          </a:p>
          <a:p>
            <a:pPr marL="1085850" lvl="1" indent="-342900">
              <a:buFont typeface="Arial" panose="020B0604020202020204" pitchFamily="34" charset="0"/>
              <a:buChar char="•"/>
            </a:pPr>
            <a:r>
              <a:rPr lang="en-US" sz="2400" dirty="0" smtClean="0"/>
              <a:t>Sharing</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4038600"/>
            <a:ext cx="2142857" cy="21428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4073618"/>
            <a:ext cx="2362200" cy="1933575"/>
          </a:xfrm>
          <a:prstGeom prst="rect">
            <a:avLst/>
          </a:prstGeom>
        </p:spPr>
      </p:pic>
    </p:spTree>
    <p:extLst>
      <p:ext uri="{BB962C8B-B14F-4D97-AF65-F5344CB8AC3E}">
        <p14:creationId xmlns:p14="http://schemas.microsoft.com/office/powerpoint/2010/main" val="1901969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DECISIONS INVOLVED IN ACP</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t>Choosing a surrogate</a:t>
            </a:r>
          </a:p>
          <a:p>
            <a:pPr marL="342900" indent="-342900">
              <a:buFont typeface="Arial" panose="020B0604020202020204" pitchFamily="34" charset="0"/>
              <a:buChar char="•"/>
            </a:pPr>
            <a:r>
              <a:rPr lang="en-US" sz="2400" dirty="0" smtClean="0"/>
              <a:t>Articulating What Matters Most</a:t>
            </a:r>
          </a:p>
          <a:p>
            <a:pPr marL="342900" indent="-342900">
              <a:buFont typeface="Arial" panose="020B0604020202020204" pitchFamily="34" charset="0"/>
              <a:buChar char="•"/>
            </a:pPr>
            <a:r>
              <a:rPr lang="en-US" sz="2400" dirty="0" smtClean="0"/>
              <a:t>(Maybe) Clarifying strong views about medical interventions</a:t>
            </a:r>
          </a:p>
          <a:p>
            <a:pPr marL="1085850" lvl="1" indent="-342900">
              <a:buFont typeface="Arial" panose="020B0604020202020204" pitchFamily="34" charset="0"/>
              <a:buChar char="•"/>
            </a:pPr>
            <a:r>
              <a:rPr lang="en-US" sz="2400" dirty="0" smtClean="0"/>
              <a:t>CPR</a:t>
            </a:r>
          </a:p>
          <a:p>
            <a:pPr marL="1085850" lvl="1" indent="-342900">
              <a:buFont typeface="Arial" panose="020B0604020202020204" pitchFamily="34" charset="0"/>
              <a:buChar char="•"/>
            </a:pPr>
            <a:r>
              <a:rPr lang="en-US" sz="2400" dirty="0" smtClean="0"/>
              <a:t>Intubation</a:t>
            </a:r>
          </a:p>
          <a:p>
            <a:pPr marL="1085850" lvl="1" indent="-342900">
              <a:buFont typeface="Arial" panose="020B0604020202020204" pitchFamily="34" charset="0"/>
              <a:buChar char="•"/>
            </a:pPr>
            <a:r>
              <a:rPr lang="en-US" sz="2400" dirty="0" smtClean="0"/>
              <a:t>Dialysis</a:t>
            </a:r>
          </a:p>
          <a:p>
            <a:pPr marL="1085850" lvl="1" indent="-342900">
              <a:buFont typeface="Arial" panose="020B0604020202020204" pitchFamily="34" charset="0"/>
              <a:buChar char="•"/>
            </a:pPr>
            <a:r>
              <a:rPr lang="en-US" sz="2400" dirty="0" smtClean="0"/>
              <a:t>Artificial nutrition and hydration</a:t>
            </a:r>
          </a:p>
          <a:p>
            <a:pPr marL="1085850" lvl="1" indent="-342900">
              <a:buFont typeface="Arial" panose="020B0604020202020204" pitchFamily="34" charset="0"/>
              <a:buChar char="•"/>
            </a:pPr>
            <a:r>
              <a:rPr lang="en-US" sz="2400" dirty="0" smtClean="0"/>
              <a:t>Etc.</a:t>
            </a:r>
            <a:endParaRPr lang="en-US" sz="2400" dirty="0"/>
          </a:p>
        </p:txBody>
      </p:sp>
    </p:spTree>
    <p:extLst>
      <p:ext uri="{BB962C8B-B14F-4D97-AF65-F5344CB8AC3E}">
        <p14:creationId xmlns:p14="http://schemas.microsoft.com/office/powerpoint/2010/main" val="2060633432"/>
      </p:ext>
    </p:extLst>
  </p:cSld>
  <p:clrMapOvr>
    <a:masterClrMapping/>
  </p:clrMapOvr>
  <p:timing>
    <p:tnLst>
      <p:par>
        <p:cTn id="1" dur="indefinite" restart="never" nodeType="tmRoot"/>
      </p:par>
    </p:tnLst>
  </p:timing>
</p:sld>
</file>

<file path=ppt/theme/theme1.xml><?xml version="1.0" encoding="utf-8"?>
<a:theme xmlns:a="http://schemas.openxmlformats.org/drawingml/2006/main" name="NeMed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UNMC_Presentation PPT template</Template>
  <TotalTime>414</TotalTime>
  <Words>1130</Words>
  <Application>Microsoft Office PowerPoint</Application>
  <PresentationFormat>On-screen Show (4:3)</PresentationFormat>
  <Paragraphs>145</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Arial-BoldMT</vt:lpstr>
      <vt:lpstr>Calibri</vt:lpstr>
      <vt:lpstr>NeMed_Presentation</vt:lpstr>
      <vt:lpstr>SERIOUS THINGS:  WHAT MATTERS AND ADVANCE CARE PLANNING</vt:lpstr>
      <vt:lpstr>DISCLOSURE</vt:lpstr>
      <vt:lpstr>COUPLE OF GREAT RESOURCES</vt:lpstr>
      <vt:lpstr>ACP AND ELICITING WHAT MATTERS</vt:lpstr>
      <vt:lpstr>MEET RENEE</vt:lpstr>
      <vt:lpstr>MEET MILDRED</vt:lpstr>
      <vt:lpstr>CARE FOR MANY OLDER ADULTS WITH MULTIPLE CONDITIONS MAY…</vt:lpstr>
      <vt:lpstr>ADVANCE CARE PLANNING</vt:lpstr>
      <vt:lpstr>KEY DECISIONS INVOLVED IN ACP</vt:lpstr>
      <vt:lpstr>SET UP THE CONVERSATION</vt:lpstr>
      <vt:lpstr>CHECK THEIR UNDERSTANDING</vt:lpstr>
      <vt:lpstr>PROGNOSIS</vt:lpstr>
      <vt:lpstr>REALISTIC EXPECTATIONS OF ACP</vt:lpstr>
      <vt:lpstr>CHARACTERISTICS OF A GOOD SURROGATE</vt:lpstr>
      <vt:lpstr>CHOOSING THE SURROGATE</vt:lpstr>
      <vt:lpstr>WHAT MATTERS: GOALS</vt:lpstr>
      <vt:lpstr>GOALS, cont.</vt:lpstr>
      <vt:lpstr>GOALS, cont.</vt:lpstr>
      <vt:lpstr>WHAT MATTERS: BURDENS</vt:lpstr>
      <vt:lpstr>WHAT MATTERS:  FEARS AND WORRIES</vt:lpstr>
      <vt:lpstr>FEARS AND WORRIES, cont.</vt:lpstr>
      <vt:lpstr>SCENARIO TO CONSIDER</vt:lpstr>
      <vt:lpstr>WHAT MATTERS: FUNCTION</vt:lpstr>
      <vt:lpstr>WHAT MATTERS:    TRADE-OFFS</vt:lpstr>
      <vt:lpstr>ADVANCE CARE PLANNING</vt:lpstr>
      <vt:lpstr>COMING ATTRACTIONS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OF THE DELIRIOUS PATIENT IN THE EMERGENCY DEPARTMENT</dc:title>
  <dc:creator>Owner</dc:creator>
  <cp:lastModifiedBy>Cole, Jessica B</cp:lastModifiedBy>
  <cp:revision>95</cp:revision>
  <dcterms:created xsi:type="dcterms:W3CDTF">2017-03-26T16:36:36Z</dcterms:created>
  <dcterms:modified xsi:type="dcterms:W3CDTF">2020-06-08T18:08:34Z</dcterms:modified>
</cp:coreProperties>
</file>