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310" r:id="rId3"/>
    <p:sldId id="258" r:id="rId4"/>
    <p:sldId id="259" r:id="rId5"/>
    <p:sldId id="260" r:id="rId6"/>
    <p:sldId id="309" r:id="rId7"/>
    <p:sldId id="261" r:id="rId8"/>
    <p:sldId id="262" r:id="rId9"/>
    <p:sldId id="308"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9" r:id="rId32"/>
    <p:sldId id="301" r:id="rId33"/>
    <p:sldId id="302" r:id="rId34"/>
    <p:sldId id="303" r:id="rId35"/>
    <p:sldId id="304" r:id="rId36"/>
    <p:sldId id="290" r:id="rId37"/>
    <p:sldId id="291" r:id="rId38"/>
    <p:sldId id="292" r:id="rId39"/>
    <p:sldId id="293" r:id="rId40"/>
    <p:sldId id="294" r:id="rId41"/>
    <p:sldId id="306" r:id="rId42"/>
    <p:sldId id="307" r:id="rId43"/>
    <p:sldId id="305"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Difficulties encountered </a:t>
            </a:r>
            <a:r>
              <a:rPr lang="en-US" dirty="0"/>
              <a:t>with </a:t>
            </a:r>
            <a:r>
              <a:rPr lang="en-US" dirty="0" smtClean="0"/>
              <a:t>caregiving</a:t>
            </a:r>
            <a:endParaRPr lang="en-US" dirty="0"/>
          </a:p>
        </c:rich>
      </c:tx>
      <c:overlay val="0"/>
    </c:title>
    <c:autoTitleDeleted val="0"/>
    <c:plotArea>
      <c:layout/>
      <c:barChart>
        <c:barDir val="col"/>
        <c:grouping val="clustered"/>
        <c:varyColors val="0"/>
        <c:ser>
          <c:idx val="0"/>
          <c:order val="0"/>
          <c:tx>
            <c:strRef>
              <c:f>Sheet1!$B$1</c:f>
              <c:strCache>
                <c:ptCount val="1"/>
                <c:pt idx="0">
                  <c:v>difficulties encounered with caregiving</c:v>
                </c:pt>
              </c:strCache>
            </c:strRef>
          </c:tx>
          <c:invertIfNegative val="0"/>
          <c:cat>
            <c:strRef>
              <c:f>Sheet1!$A$2:$A$10</c:f>
              <c:strCache>
                <c:ptCount val="9"/>
                <c:pt idx="0">
                  <c:v>financial burden</c:v>
                </c:pt>
                <c:pt idx="1">
                  <c:v>time for self</c:v>
                </c:pt>
                <c:pt idx="2">
                  <c:v>time for family</c:v>
                </c:pt>
                <c:pt idx="3">
                  <c:v>interferes with work</c:v>
                </c:pt>
                <c:pt idx="4">
                  <c:v>stress</c:v>
                </c:pt>
                <c:pt idx="5">
                  <c:v>contributes to health problems</c:v>
                </c:pt>
                <c:pt idx="6">
                  <c:v>affects family relationships</c:v>
                </c:pt>
                <c:pt idx="7">
                  <c:v>other difficulties</c:v>
                </c:pt>
                <c:pt idx="8">
                  <c:v>no difficulties</c:v>
                </c:pt>
              </c:strCache>
            </c:strRef>
          </c:cat>
          <c:val>
            <c:numRef>
              <c:f>Sheet1!$B$2:$B$10</c:f>
              <c:numCache>
                <c:formatCode>General</c:formatCode>
                <c:ptCount val="9"/>
                <c:pt idx="0">
                  <c:v>26</c:v>
                </c:pt>
                <c:pt idx="1">
                  <c:v>25</c:v>
                </c:pt>
                <c:pt idx="2">
                  <c:v>9</c:v>
                </c:pt>
                <c:pt idx="3">
                  <c:v>13</c:v>
                </c:pt>
                <c:pt idx="4">
                  <c:v>63</c:v>
                </c:pt>
                <c:pt idx="5">
                  <c:v>21</c:v>
                </c:pt>
                <c:pt idx="6">
                  <c:v>28</c:v>
                </c:pt>
                <c:pt idx="7">
                  <c:v>34</c:v>
                </c:pt>
                <c:pt idx="8">
                  <c:v>22</c:v>
                </c:pt>
              </c:numCache>
            </c:numRef>
          </c:val>
          <c:extLst>
            <c:ext xmlns:c16="http://schemas.microsoft.com/office/drawing/2014/chart" uri="{C3380CC4-5D6E-409C-BE32-E72D297353CC}">
              <c16:uniqueId val="{00000000-1B2A-4922-8F17-742D8D70199E}"/>
            </c:ext>
          </c:extLst>
        </c:ser>
        <c:dLbls>
          <c:showLegendKey val="0"/>
          <c:showVal val="0"/>
          <c:showCatName val="0"/>
          <c:showSerName val="0"/>
          <c:showPercent val="0"/>
          <c:showBubbleSize val="0"/>
        </c:dLbls>
        <c:gapWidth val="150"/>
        <c:axId val="501307784"/>
        <c:axId val="501308176"/>
      </c:barChart>
      <c:catAx>
        <c:axId val="501307784"/>
        <c:scaling>
          <c:orientation val="minMax"/>
        </c:scaling>
        <c:delete val="0"/>
        <c:axPos val="b"/>
        <c:numFmt formatCode="General" sourceLinked="0"/>
        <c:majorTickMark val="out"/>
        <c:minorTickMark val="none"/>
        <c:tickLblPos val="nextTo"/>
        <c:crossAx val="501308176"/>
        <c:crosses val="autoZero"/>
        <c:auto val="1"/>
        <c:lblAlgn val="ctr"/>
        <c:lblOffset val="100"/>
        <c:noMultiLvlLbl val="0"/>
      </c:catAx>
      <c:valAx>
        <c:axId val="501308176"/>
        <c:scaling>
          <c:orientation val="minMax"/>
        </c:scaling>
        <c:delete val="0"/>
        <c:axPos val="l"/>
        <c:majorGridlines/>
        <c:numFmt formatCode="General" sourceLinked="1"/>
        <c:majorTickMark val="out"/>
        <c:minorTickMark val="none"/>
        <c:tickLblPos val="nextTo"/>
        <c:crossAx val="501307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Reported (current) use of community </a:t>
            </a:r>
            <a:r>
              <a:rPr lang="en-US" dirty="0" smtClean="0"/>
              <a:t>resources</a:t>
            </a:r>
            <a:endParaRPr lang="en-US" dirty="0"/>
          </a:p>
        </c:rich>
      </c:tx>
      <c:overlay val="0"/>
    </c:title>
    <c:autoTitleDeleted val="0"/>
    <c:plotArea>
      <c:layout/>
      <c:barChart>
        <c:barDir val="col"/>
        <c:grouping val="clustered"/>
        <c:varyColors val="0"/>
        <c:ser>
          <c:idx val="0"/>
          <c:order val="0"/>
          <c:tx>
            <c:strRef>
              <c:f>Sheet1!$B$1</c:f>
              <c:strCache>
                <c:ptCount val="1"/>
                <c:pt idx="0">
                  <c:v>Reported (current) use of community resources of those randomly sampled</c:v>
                </c:pt>
              </c:strCache>
            </c:strRef>
          </c:tx>
          <c:invertIfNegative val="0"/>
          <c:cat>
            <c:strRef>
              <c:f>Sheet1!$A$2:$A$12</c:f>
              <c:strCache>
                <c:ptCount val="11"/>
                <c:pt idx="0">
                  <c:v>Area Agency on Aging</c:v>
                </c:pt>
                <c:pt idx="1">
                  <c:v>ADRC</c:v>
                </c:pt>
                <c:pt idx="2">
                  <c:v>Senior Center</c:v>
                </c:pt>
                <c:pt idx="3">
                  <c:v>Homemaker </c:v>
                </c:pt>
                <c:pt idx="4">
                  <c:v>Home Health</c:v>
                </c:pt>
                <c:pt idx="5">
                  <c:v>Bath Aid</c:v>
                </c:pt>
                <c:pt idx="6">
                  <c:v>Family/Friends</c:v>
                </c:pt>
                <c:pt idx="7">
                  <c:v>Respite</c:v>
                </c:pt>
                <c:pt idx="8">
                  <c:v>Meals on Wheels</c:v>
                </c:pt>
                <c:pt idx="9">
                  <c:v>VA</c:v>
                </c:pt>
                <c:pt idx="10">
                  <c:v>Other</c:v>
                </c:pt>
              </c:strCache>
            </c:strRef>
          </c:cat>
          <c:val>
            <c:numRef>
              <c:f>Sheet1!$B$2:$B$12</c:f>
              <c:numCache>
                <c:formatCode>General</c:formatCode>
                <c:ptCount val="11"/>
                <c:pt idx="0">
                  <c:v>5</c:v>
                </c:pt>
                <c:pt idx="1">
                  <c:v>1</c:v>
                </c:pt>
                <c:pt idx="2">
                  <c:v>12</c:v>
                </c:pt>
                <c:pt idx="3">
                  <c:v>12</c:v>
                </c:pt>
                <c:pt idx="4">
                  <c:v>14</c:v>
                </c:pt>
                <c:pt idx="5">
                  <c:v>8</c:v>
                </c:pt>
                <c:pt idx="6">
                  <c:v>70</c:v>
                </c:pt>
                <c:pt idx="7">
                  <c:v>8</c:v>
                </c:pt>
                <c:pt idx="8">
                  <c:v>8</c:v>
                </c:pt>
                <c:pt idx="9">
                  <c:v>26</c:v>
                </c:pt>
                <c:pt idx="10">
                  <c:v>20</c:v>
                </c:pt>
              </c:numCache>
            </c:numRef>
          </c:val>
          <c:extLst>
            <c:ext xmlns:c16="http://schemas.microsoft.com/office/drawing/2014/chart" uri="{C3380CC4-5D6E-409C-BE32-E72D297353CC}">
              <c16:uniqueId val="{00000000-EC58-4711-B832-BF9D328308DB}"/>
            </c:ext>
          </c:extLst>
        </c:ser>
        <c:dLbls>
          <c:showLegendKey val="0"/>
          <c:showVal val="0"/>
          <c:showCatName val="0"/>
          <c:showSerName val="0"/>
          <c:showPercent val="0"/>
          <c:showBubbleSize val="0"/>
        </c:dLbls>
        <c:gapWidth val="150"/>
        <c:axId val="244449168"/>
        <c:axId val="244449560"/>
      </c:barChart>
      <c:catAx>
        <c:axId val="244449168"/>
        <c:scaling>
          <c:orientation val="minMax"/>
        </c:scaling>
        <c:delete val="0"/>
        <c:axPos val="b"/>
        <c:numFmt formatCode="General" sourceLinked="0"/>
        <c:majorTickMark val="out"/>
        <c:minorTickMark val="none"/>
        <c:tickLblPos val="nextTo"/>
        <c:crossAx val="244449560"/>
        <c:crosses val="autoZero"/>
        <c:auto val="1"/>
        <c:lblAlgn val="ctr"/>
        <c:lblOffset val="100"/>
        <c:noMultiLvlLbl val="0"/>
      </c:catAx>
      <c:valAx>
        <c:axId val="244449560"/>
        <c:scaling>
          <c:orientation val="minMax"/>
        </c:scaling>
        <c:delete val="0"/>
        <c:axPos val="l"/>
        <c:majorGridlines/>
        <c:numFmt formatCode="General" sourceLinked="1"/>
        <c:majorTickMark val="out"/>
        <c:minorTickMark val="none"/>
        <c:tickLblPos val="nextTo"/>
        <c:crossAx val="244449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Reason </a:t>
            </a:r>
            <a:r>
              <a:rPr lang="en-US" dirty="0"/>
              <a:t>for self referral not making the </a:t>
            </a:r>
            <a:r>
              <a:rPr lang="en-US" dirty="0" smtClean="0"/>
              <a:t>call</a:t>
            </a:r>
            <a:endParaRPr lang="en-US" dirty="0"/>
          </a:p>
        </c:rich>
      </c:tx>
      <c:overlay val="0"/>
    </c:title>
    <c:autoTitleDeleted val="0"/>
    <c:plotArea>
      <c:layout/>
      <c:barChart>
        <c:barDir val="col"/>
        <c:grouping val="clustered"/>
        <c:varyColors val="0"/>
        <c:ser>
          <c:idx val="0"/>
          <c:order val="0"/>
          <c:tx>
            <c:strRef>
              <c:f>Sheet1!$B$1</c:f>
              <c:strCache>
                <c:ptCount val="1"/>
                <c:pt idx="0">
                  <c:v>reason for self referral not making the call (all self referrals)</c:v>
                </c:pt>
              </c:strCache>
            </c:strRef>
          </c:tx>
          <c:invertIfNegative val="0"/>
          <c:cat>
            <c:strRef>
              <c:f>Sheet1!$A$2:$A$13</c:f>
              <c:strCache>
                <c:ptCount val="12"/>
                <c:pt idx="0">
                  <c:v>Forgot</c:v>
                </c:pt>
                <c:pt idx="1">
                  <c:v>"didn't get around to it"/too busy</c:v>
                </c:pt>
                <c:pt idx="2">
                  <c:v>"didn't think I needed it"</c:v>
                </c:pt>
                <c:pt idx="3">
                  <c:v>lost the phone number</c:v>
                </c:pt>
                <c:pt idx="4">
                  <c:v>gave the phone number to someone else</c:v>
                </c:pt>
                <c:pt idx="5">
                  <c:v>care recipient refused help</c:v>
                </c:pt>
                <c:pt idx="6">
                  <c:v>embarrassed to call</c:v>
                </c:pt>
                <c:pt idx="7">
                  <c:v>scared to hurt recipient's feelings</c:v>
                </c:pt>
                <c:pt idx="8">
                  <c:v>no longer caregiving/change in arrangements/change in recipient health</c:v>
                </c:pt>
                <c:pt idx="9">
                  <c:v>own health issues have become more prominent</c:v>
                </c:pt>
                <c:pt idx="10">
                  <c:v>other</c:v>
                </c:pt>
                <c:pt idx="11">
                  <c:v>used another resource</c:v>
                </c:pt>
              </c:strCache>
            </c:strRef>
          </c:cat>
          <c:val>
            <c:numRef>
              <c:f>Sheet1!$B$2:$B$13</c:f>
              <c:numCache>
                <c:formatCode>General</c:formatCode>
                <c:ptCount val="12"/>
                <c:pt idx="0">
                  <c:v>12</c:v>
                </c:pt>
                <c:pt idx="1">
                  <c:v>27</c:v>
                </c:pt>
                <c:pt idx="2">
                  <c:v>18</c:v>
                </c:pt>
                <c:pt idx="3">
                  <c:v>3</c:v>
                </c:pt>
                <c:pt idx="4">
                  <c:v>4</c:v>
                </c:pt>
                <c:pt idx="5">
                  <c:v>6</c:v>
                </c:pt>
                <c:pt idx="6">
                  <c:v>2</c:v>
                </c:pt>
                <c:pt idx="7">
                  <c:v>2</c:v>
                </c:pt>
                <c:pt idx="8">
                  <c:v>13</c:v>
                </c:pt>
                <c:pt idx="9">
                  <c:v>3</c:v>
                </c:pt>
                <c:pt idx="10">
                  <c:v>6</c:v>
                </c:pt>
                <c:pt idx="11">
                  <c:v>4.5</c:v>
                </c:pt>
              </c:numCache>
            </c:numRef>
          </c:val>
          <c:extLst>
            <c:ext xmlns:c16="http://schemas.microsoft.com/office/drawing/2014/chart" uri="{C3380CC4-5D6E-409C-BE32-E72D297353CC}">
              <c16:uniqueId val="{00000000-92A9-4B07-B660-2E16FE6B763A}"/>
            </c:ext>
          </c:extLst>
        </c:ser>
        <c:dLbls>
          <c:showLegendKey val="0"/>
          <c:showVal val="0"/>
          <c:showCatName val="0"/>
          <c:showSerName val="0"/>
          <c:showPercent val="0"/>
          <c:showBubbleSize val="0"/>
        </c:dLbls>
        <c:gapWidth val="150"/>
        <c:axId val="244450344"/>
        <c:axId val="244450736"/>
      </c:barChart>
      <c:catAx>
        <c:axId val="244450344"/>
        <c:scaling>
          <c:orientation val="minMax"/>
        </c:scaling>
        <c:delete val="0"/>
        <c:axPos val="b"/>
        <c:numFmt formatCode="General" sourceLinked="0"/>
        <c:majorTickMark val="out"/>
        <c:minorTickMark val="none"/>
        <c:tickLblPos val="nextTo"/>
        <c:txPr>
          <a:bodyPr/>
          <a:lstStyle/>
          <a:p>
            <a:pPr>
              <a:defRPr sz="1200"/>
            </a:pPr>
            <a:endParaRPr lang="en-US"/>
          </a:p>
        </c:txPr>
        <c:crossAx val="244450736"/>
        <c:crosses val="autoZero"/>
        <c:auto val="1"/>
        <c:lblAlgn val="ctr"/>
        <c:lblOffset val="100"/>
        <c:noMultiLvlLbl val="0"/>
      </c:catAx>
      <c:valAx>
        <c:axId val="244450736"/>
        <c:scaling>
          <c:orientation val="minMax"/>
        </c:scaling>
        <c:delete val="0"/>
        <c:axPos val="l"/>
        <c:majorGridlines/>
        <c:numFmt formatCode="General" sourceLinked="1"/>
        <c:majorTickMark val="out"/>
        <c:minorTickMark val="none"/>
        <c:tickLblPos val="nextTo"/>
        <c:crossAx val="2444503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5BD242-D48A-4151-996B-AAE30D21848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29954F-ADA7-4A5C-A29C-ABCF9E131993}">
      <dgm:prSet phldrT="[Text]" custT="1"/>
      <dgm:spPr/>
      <dgm:t>
        <a:bodyPr/>
        <a:lstStyle/>
        <a:p>
          <a:r>
            <a:rPr lang="en-US" sz="1400" dirty="0" smtClean="0"/>
            <a:t>Medicare</a:t>
          </a:r>
        </a:p>
        <a:p>
          <a:r>
            <a:rPr lang="en-US" sz="1400" dirty="0" smtClean="0"/>
            <a:t> $509 billion</a:t>
          </a:r>
          <a:endParaRPr lang="en-US" sz="1400" dirty="0"/>
        </a:p>
      </dgm:t>
    </dgm:pt>
    <dgm:pt modelId="{0872986A-CD90-40AF-861D-B91447C0AA70}" type="parTrans" cxnId="{6EE753EB-B17C-4306-8D84-56EC1E74A29E}">
      <dgm:prSet/>
      <dgm:spPr/>
      <dgm:t>
        <a:bodyPr/>
        <a:lstStyle/>
        <a:p>
          <a:endParaRPr lang="en-US"/>
        </a:p>
      </dgm:t>
    </dgm:pt>
    <dgm:pt modelId="{5585FE26-3C1B-4800-AD98-56C1F1BF83DA}" type="sibTrans" cxnId="{6EE753EB-B17C-4306-8D84-56EC1E74A29E}">
      <dgm:prSet/>
      <dgm:spPr/>
      <dgm:t>
        <a:bodyPr/>
        <a:lstStyle/>
        <a:p>
          <a:endParaRPr lang="en-US"/>
        </a:p>
      </dgm:t>
    </dgm:pt>
    <dgm:pt modelId="{D62B0F28-60A6-4340-8E65-B15624F9F238}">
      <dgm:prSet phldrT="[Text]" custT="1"/>
      <dgm:spPr>
        <a:solidFill>
          <a:schemeClr val="accent3"/>
        </a:solidFill>
      </dgm:spPr>
      <dgm:t>
        <a:bodyPr/>
        <a:lstStyle/>
        <a:p>
          <a:r>
            <a:rPr lang="en-US" sz="1600" b="1" dirty="0" smtClean="0">
              <a:solidFill>
                <a:srgbClr val="FFC000"/>
              </a:solidFill>
            </a:rPr>
            <a:t>Caregiving</a:t>
          </a:r>
        </a:p>
        <a:p>
          <a:r>
            <a:rPr lang="en-US" sz="1600" b="1" dirty="0" smtClean="0">
              <a:solidFill>
                <a:srgbClr val="FFC000"/>
              </a:solidFill>
            </a:rPr>
            <a:t> $450 billion</a:t>
          </a:r>
          <a:endParaRPr lang="en-US" sz="1600" b="1" dirty="0">
            <a:solidFill>
              <a:srgbClr val="FFC000"/>
            </a:solidFill>
          </a:endParaRPr>
        </a:p>
      </dgm:t>
    </dgm:pt>
    <dgm:pt modelId="{71FC085D-19A0-4B8A-8CC2-106D564ED241}" type="parTrans" cxnId="{06999DAF-8664-4D6F-81FB-74E5D81BD182}">
      <dgm:prSet/>
      <dgm:spPr/>
      <dgm:t>
        <a:bodyPr/>
        <a:lstStyle/>
        <a:p>
          <a:endParaRPr lang="en-US"/>
        </a:p>
      </dgm:t>
    </dgm:pt>
    <dgm:pt modelId="{A7A0435F-3C2C-4FCC-96CA-830424261CAD}" type="sibTrans" cxnId="{06999DAF-8664-4D6F-81FB-74E5D81BD182}">
      <dgm:prSet/>
      <dgm:spPr/>
      <dgm:t>
        <a:bodyPr/>
        <a:lstStyle/>
        <a:p>
          <a:endParaRPr lang="en-US"/>
        </a:p>
      </dgm:t>
    </dgm:pt>
    <dgm:pt modelId="{DC806428-AC37-4425-BE9D-E3C394213433}">
      <dgm:prSet phldrT="[Text]" custT="1"/>
      <dgm:spPr>
        <a:solidFill>
          <a:schemeClr val="accent5"/>
        </a:solidFill>
      </dgm:spPr>
      <dgm:t>
        <a:bodyPr/>
        <a:lstStyle/>
        <a:p>
          <a:r>
            <a:rPr lang="en-US" sz="1400" dirty="0" smtClean="0"/>
            <a:t>Medicaid </a:t>
          </a:r>
        </a:p>
        <a:p>
          <a:r>
            <a:rPr lang="en-US" sz="1400" dirty="0" smtClean="0"/>
            <a:t>$361 billion</a:t>
          </a:r>
          <a:endParaRPr lang="en-US" sz="1400" dirty="0"/>
        </a:p>
      </dgm:t>
    </dgm:pt>
    <dgm:pt modelId="{AC6FE3E9-6476-4279-BD42-184A31B1A5ED}" type="parTrans" cxnId="{CC4A977E-FE8B-42D6-9846-391BE9C87B96}">
      <dgm:prSet/>
      <dgm:spPr/>
      <dgm:t>
        <a:bodyPr/>
        <a:lstStyle/>
        <a:p>
          <a:endParaRPr lang="en-US"/>
        </a:p>
      </dgm:t>
    </dgm:pt>
    <dgm:pt modelId="{7A4AF7FD-3767-4F9A-A02C-2A04C2B95B16}" type="sibTrans" cxnId="{CC4A977E-FE8B-42D6-9846-391BE9C87B96}">
      <dgm:prSet/>
      <dgm:spPr/>
      <dgm:t>
        <a:bodyPr/>
        <a:lstStyle/>
        <a:p>
          <a:endParaRPr lang="en-US"/>
        </a:p>
      </dgm:t>
    </dgm:pt>
    <dgm:pt modelId="{4D0E5F54-33B4-43F1-9847-9BFA55F27984}">
      <dgm:prSet phldrT="[Text]" custT="1"/>
      <dgm:spPr>
        <a:solidFill>
          <a:schemeClr val="accent2"/>
        </a:solidFill>
      </dgm:spPr>
      <dgm:t>
        <a:bodyPr/>
        <a:lstStyle/>
        <a:p>
          <a:r>
            <a:rPr lang="en-US" sz="1100" dirty="0" smtClean="0"/>
            <a:t>Toyota+ Ford+ Daimler 439 billion</a:t>
          </a:r>
          <a:endParaRPr lang="en-US" sz="1100" dirty="0"/>
        </a:p>
      </dgm:t>
    </dgm:pt>
    <dgm:pt modelId="{9664FE43-4F3C-46DB-A58E-C736A27EF4B3}" type="parTrans" cxnId="{E2034DDE-13CB-4600-B634-89EA6D544D3E}">
      <dgm:prSet/>
      <dgm:spPr/>
      <dgm:t>
        <a:bodyPr/>
        <a:lstStyle/>
        <a:p>
          <a:endParaRPr lang="en-US"/>
        </a:p>
      </dgm:t>
    </dgm:pt>
    <dgm:pt modelId="{80C2C6B1-25E4-4D23-917B-2D6032810AED}" type="sibTrans" cxnId="{E2034DDE-13CB-4600-B634-89EA6D544D3E}">
      <dgm:prSet/>
      <dgm:spPr/>
      <dgm:t>
        <a:bodyPr/>
        <a:lstStyle/>
        <a:p>
          <a:endParaRPr lang="en-US"/>
        </a:p>
      </dgm:t>
    </dgm:pt>
    <dgm:pt modelId="{965109B2-19FF-4262-9D1B-C18FAEA687B9}">
      <dgm:prSet phldrT="[Text]" custT="1"/>
      <dgm:spPr>
        <a:solidFill>
          <a:schemeClr val="accent4"/>
        </a:solidFill>
      </dgm:spPr>
      <dgm:t>
        <a:bodyPr/>
        <a:lstStyle/>
        <a:p>
          <a:r>
            <a:rPr lang="en-US" sz="1400" dirty="0" smtClean="0"/>
            <a:t>Walmart </a:t>
          </a:r>
        </a:p>
        <a:p>
          <a:r>
            <a:rPr lang="en-US" sz="1400" dirty="0" smtClean="0"/>
            <a:t>$408 billion</a:t>
          </a:r>
          <a:endParaRPr lang="en-US" sz="1400" dirty="0"/>
        </a:p>
      </dgm:t>
    </dgm:pt>
    <dgm:pt modelId="{CFEF182D-F313-471A-AA46-A2EEB9E0F9A6}" type="parTrans" cxnId="{4A94B0D5-FB64-46C0-8C4B-B89ECB0CB373}">
      <dgm:prSet/>
      <dgm:spPr/>
      <dgm:t>
        <a:bodyPr/>
        <a:lstStyle/>
        <a:p>
          <a:endParaRPr lang="en-US"/>
        </a:p>
      </dgm:t>
    </dgm:pt>
    <dgm:pt modelId="{3E3694B7-2FDA-4185-AC6A-8273883E4267}" type="sibTrans" cxnId="{4A94B0D5-FB64-46C0-8C4B-B89ECB0CB373}">
      <dgm:prSet/>
      <dgm:spPr/>
      <dgm:t>
        <a:bodyPr/>
        <a:lstStyle/>
        <a:p>
          <a:endParaRPr lang="en-US"/>
        </a:p>
      </dgm:t>
    </dgm:pt>
    <dgm:pt modelId="{552AACEB-7205-49D0-BD62-2A60069E26CB}" type="pres">
      <dgm:prSet presAssocID="{B85BD242-D48A-4151-996B-AAE30D218482}" presName="Name0" presStyleCnt="0">
        <dgm:presLayoutVars>
          <dgm:chMax val="7"/>
          <dgm:resizeHandles val="exact"/>
        </dgm:presLayoutVars>
      </dgm:prSet>
      <dgm:spPr/>
      <dgm:t>
        <a:bodyPr/>
        <a:lstStyle/>
        <a:p>
          <a:endParaRPr lang="en-US"/>
        </a:p>
      </dgm:t>
    </dgm:pt>
    <dgm:pt modelId="{AA10F3CC-22B4-49DF-8377-275E83736E31}" type="pres">
      <dgm:prSet presAssocID="{B85BD242-D48A-4151-996B-AAE30D218482}" presName="comp1" presStyleCnt="0"/>
      <dgm:spPr/>
    </dgm:pt>
    <dgm:pt modelId="{0C625BAA-FB2C-45B7-B306-2799B467D917}" type="pres">
      <dgm:prSet presAssocID="{B85BD242-D48A-4151-996B-AAE30D218482}" presName="circle1" presStyleLbl="node1" presStyleIdx="0" presStyleCnt="5"/>
      <dgm:spPr/>
      <dgm:t>
        <a:bodyPr/>
        <a:lstStyle/>
        <a:p>
          <a:endParaRPr lang="en-US"/>
        </a:p>
      </dgm:t>
    </dgm:pt>
    <dgm:pt modelId="{7D80006C-FF96-4B55-9E45-B56EA7BB9042}" type="pres">
      <dgm:prSet presAssocID="{B85BD242-D48A-4151-996B-AAE30D218482}" presName="c1text" presStyleLbl="node1" presStyleIdx="0" presStyleCnt="5">
        <dgm:presLayoutVars>
          <dgm:bulletEnabled val="1"/>
        </dgm:presLayoutVars>
      </dgm:prSet>
      <dgm:spPr/>
      <dgm:t>
        <a:bodyPr/>
        <a:lstStyle/>
        <a:p>
          <a:endParaRPr lang="en-US"/>
        </a:p>
      </dgm:t>
    </dgm:pt>
    <dgm:pt modelId="{B08FE1DA-8787-41FC-A1CF-3DDE0F2D6657}" type="pres">
      <dgm:prSet presAssocID="{B85BD242-D48A-4151-996B-AAE30D218482}" presName="comp2" presStyleCnt="0"/>
      <dgm:spPr/>
    </dgm:pt>
    <dgm:pt modelId="{4F8EF0E7-988F-4E40-995E-508C2377A992}" type="pres">
      <dgm:prSet presAssocID="{B85BD242-D48A-4151-996B-AAE30D218482}" presName="circle2" presStyleLbl="node1" presStyleIdx="1" presStyleCnt="5"/>
      <dgm:spPr/>
      <dgm:t>
        <a:bodyPr/>
        <a:lstStyle/>
        <a:p>
          <a:endParaRPr lang="en-US"/>
        </a:p>
      </dgm:t>
    </dgm:pt>
    <dgm:pt modelId="{BD31E722-EB92-42AF-BA70-DF7829BE9D95}" type="pres">
      <dgm:prSet presAssocID="{B85BD242-D48A-4151-996B-AAE30D218482}" presName="c2text" presStyleLbl="node1" presStyleIdx="1" presStyleCnt="5">
        <dgm:presLayoutVars>
          <dgm:bulletEnabled val="1"/>
        </dgm:presLayoutVars>
      </dgm:prSet>
      <dgm:spPr/>
      <dgm:t>
        <a:bodyPr/>
        <a:lstStyle/>
        <a:p>
          <a:endParaRPr lang="en-US"/>
        </a:p>
      </dgm:t>
    </dgm:pt>
    <dgm:pt modelId="{B3233DB1-17A9-44A5-A896-8E789F83F556}" type="pres">
      <dgm:prSet presAssocID="{B85BD242-D48A-4151-996B-AAE30D218482}" presName="comp3" presStyleCnt="0"/>
      <dgm:spPr/>
    </dgm:pt>
    <dgm:pt modelId="{EFC98C58-2B53-4550-B734-49D98B11E980}" type="pres">
      <dgm:prSet presAssocID="{B85BD242-D48A-4151-996B-AAE30D218482}" presName="circle3" presStyleLbl="node1" presStyleIdx="2" presStyleCnt="5"/>
      <dgm:spPr/>
      <dgm:t>
        <a:bodyPr/>
        <a:lstStyle/>
        <a:p>
          <a:endParaRPr lang="en-US"/>
        </a:p>
      </dgm:t>
    </dgm:pt>
    <dgm:pt modelId="{4A0BF8DC-58F8-4C5A-BA58-33AC0A6482A9}" type="pres">
      <dgm:prSet presAssocID="{B85BD242-D48A-4151-996B-AAE30D218482}" presName="c3text" presStyleLbl="node1" presStyleIdx="2" presStyleCnt="5">
        <dgm:presLayoutVars>
          <dgm:bulletEnabled val="1"/>
        </dgm:presLayoutVars>
      </dgm:prSet>
      <dgm:spPr/>
      <dgm:t>
        <a:bodyPr/>
        <a:lstStyle/>
        <a:p>
          <a:endParaRPr lang="en-US"/>
        </a:p>
      </dgm:t>
    </dgm:pt>
    <dgm:pt modelId="{D3D82630-1614-4D8F-9527-1AEDC8466AD5}" type="pres">
      <dgm:prSet presAssocID="{B85BD242-D48A-4151-996B-AAE30D218482}" presName="comp4" presStyleCnt="0"/>
      <dgm:spPr/>
    </dgm:pt>
    <dgm:pt modelId="{65B517F2-E32F-4854-ABC1-402CDC40D6A9}" type="pres">
      <dgm:prSet presAssocID="{B85BD242-D48A-4151-996B-AAE30D218482}" presName="circle4" presStyleLbl="node1" presStyleIdx="3" presStyleCnt="5"/>
      <dgm:spPr/>
      <dgm:t>
        <a:bodyPr/>
        <a:lstStyle/>
        <a:p>
          <a:endParaRPr lang="en-US"/>
        </a:p>
      </dgm:t>
    </dgm:pt>
    <dgm:pt modelId="{B8D0B7FF-5B56-4E28-964B-FC2D5BD3644C}" type="pres">
      <dgm:prSet presAssocID="{B85BD242-D48A-4151-996B-AAE30D218482}" presName="c4text" presStyleLbl="node1" presStyleIdx="3" presStyleCnt="5">
        <dgm:presLayoutVars>
          <dgm:bulletEnabled val="1"/>
        </dgm:presLayoutVars>
      </dgm:prSet>
      <dgm:spPr/>
      <dgm:t>
        <a:bodyPr/>
        <a:lstStyle/>
        <a:p>
          <a:endParaRPr lang="en-US"/>
        </a:p>
      </dgm:t>
    </dgm:pt>
    <dgm:pt modelId="{EDB73D21-239B-4860-8B3D-3E1D532D4D19}" type="pres">
      <dgm:prSet presAssocID="{B85BD242-D48A-4151-996B-AAE30D218482}" presName="comp5" presStyleCnt="0"/>
      <dgm:spPr/>
    </dgm:pt>
    <dgm:pt modelId="{F723FB1D-9788-4122-966E-D025C4776362}" type="pres">
      <dgm:prSet presAssocID="{B85BD242-D48A-4151-996B-AAE30D218482}" presName="circle5" presStyleLbl="node1" presStyleIdx="4" presStyleCnt="5"/>
      <dgm:spPr/>
      <dgm:t>
        <a:bodyPr/>
        <a:lstStyle/>
        <a:p>
          <a:endParaRPr lang="en-US"/>
        </a:p>
      </dgm:t>
    </dgm:pt>
    <dgm:pt modelId="{729634F1-6FEE-47BD-91B1-C13CCF6A04D7}" type="pres">
      <dgm:prSet presAssocID="{B85BD242-D48A-4151-996B-AAE30D218482}" presName="c5text" presStyleLbl="node1" presStyleIdx="4" presStyleCnt="5">
        <dgm:presLayoutVars>
          <dgm:bulletEnabled val="1"/>
        </dgm:presLayoutVars>
      </dgm:prSet>
      <dgm:spPr/>
      <dgm:t>
        <a:bodyPr/>
        <a:lstStyle/>
        <a:p>
          <a:endParaRPr lang="en-US"/>
        </a:p>
      </dgm:t>
    </dgm:pt>
  </dgm:ptLst>
  <dgm:cxnLst>
    <dgm:cxn modelId="{AC16A014-0F5F-4FC6-867B-CA5BCAD59A18}" type="presOf" srcId="{4D0E5F54-33B4-43F1-9847-9BFA55F27984}" destId="{EFC98C58-2B53-4550-B734-49D98B11E980}" srcOrd="0" destOrd="0" presId="urn:microsoft.com/office/officeart/2005/8/layout/venn2"/>
    <dgm:cxn modelId="{546198D5-75B1-4AF4-BF5C-24FE1C53146A}" type="presOf" srcId="{4D0E5F54-33B4-43F1-9847-9BFA55F27984}" destId="{4A0BF8DC-58F8-4C5A-BA58-33AC0A6482A9}" srcOrd="1" destOrd="0" presId="urn:microsoft.com/office/officeart/2005/8/layout/venn2"/>
    <dgm:cxn modelId="{E2034DDE-13CB-4600-B634-89EA6D544D3E}" srcId="{B85BD242-D48A-4151-996B-AAE30D218482}" destId="{4D0E5F54-33B4-43F1-9847-9BFA55F27984}" srcOrd="2" destOrd="0" parTransId="{9664FE43-4F3C-46DB-A58E-C736A27EF4B3}" sibTransId="{80C2C6B1-25E4-4D23-917B-2D6032810AED}"/>
    <dgm:cxn modelId="{6EE753EB-B17C-4306-8D84-56EC1E74A29E}" srcId="{B85BD242-D48A-4151-996B-AAE30D218482}" destId="{6429954F-ADA7-4A5C-A29C-ABCF9E131993}" srcOrd="0" destOrd="0" parTransId="{0872986A-CD90-40AF-861D-B91447C0AA70}" sibTransId="{5585FE26-3C1B-4800-AD98-56C1F1BF83DA}"/>
    <dgm:cxn modelId="{DD848EC1-7FEF-41DB-B33A-603E6F0DBFD9}" type="presOf" srcId="{965109B2-19FF-4262-9D1B-C18FAEA687B9}" destId="{65B517F2-E32F-4854-ABC1-402CDC40D6A9}" srcOrd="0" destOrd="0" presId="urn:microsoft.com/office/officeart/2005/8/layout/venn2"/>
    <dgm:cxn modelId="{4A94B0D5-FB64-46C0-8C4B-B89ECB0CB373}" srcId="{B85BD242-D48A-4151-996B-AAE30D218482}" destId="{965109B2-19FF-4262-9D1B-C18FAEA687B9}" srcOrd="3" destOrd="0" parTransId="{CFEF182D-F313-471A-AA46-A2EEB9E0F9A6}" sibTransId="{3E3694B7-2FDA-4185-AC6A-8273883E4267}"/>
    <dgm:cxn modelId="{213DBBD8-F363-4E74-9BF5-75BCFB18BE24}" type="presOf" srcId="{6429954F-ADA7-4A5C-A29C-ABCF9E131993}" destId="{0C625BAA-FB2C-45B7-B306-2799B467D917}" srcOrd="0" destOrd="0" presId="urn:microsoft.com/office/officeart/2005/8/layout/venn2"/>
    <dgm:cxn modelId="{4651981A-DD3A-4334-B222-957805C4D9EA}" type="presOf" srcId="{B85BD242-D48A-4151-996B-AAE30D218482}" destId="{552AACEB-7205-49D0-BD62-2A60069E26CB}" srcOrd="0" destOrd="0" presId="urn:microsoft.com/office/officeart/2005/8/layout/venn2"/>
    <dgm:cxn modelId="{AE50C408-07E4-4B5F-B4BB-A25823946F4E}" type="presOf" srcId="{D62B0F28-60A6-4340-8E65-B15624F9F238}" destId="{BD31E722-EB92-42AF-BA70-DF7829BE9D95}" srcOrd="1" destOrd="0" presId="urn:microsoft.com/office/officeart/2005/8/layout/venn2"/>
    <dgm:cxn modelId="{3FDF63E8-E6AA-4918-B085-AA80E8171668}" type="presOf" srcId="{DC806428-AC37-4425-BE9D-E3C394213433}" destId="{F723FB1D-9788-4122-966E-D025C4776362}" srcOrd="0" destOrd="0" presId="urn:microsoft.com/office/officeart/2005/8/layout/venn2"/>
    <dgm:cxn modelId="{CC4A977E-FE8B-42D6-9846-391BE9C87B96}" srcId="{B85BD242-D48A-4151-996B-AAE30D218482}" destId="{DC806428-AC37-4425-BE9D-E3C394213433}" srcOrd="4" destOrd="0" parTransId="{AC6FE3E9-6476-4279-BD42-184A31B1A5ED}" sibTransId="{7A4AF7FD-3767-4F9A-A02C-2A04C2B95B16}"/>
    <dgm:cxn modelId="{9A69D34E-9809-4571-8EF4-CCE9C23D20E8}" type="presOf" srcId="{D62B0F28-60A6-4340-8E65-B15624F9F238}" destId="{4F8EF0E7-988F-4E40-995E-508C2377A992}" srcOrd="0" destOrd="0" presId="urn:microsoft.com/office/officeart/2005/8/layout/venn2"/>
    <dgm:cxn modelId="{06999DAF-8664-4D6F-81FB-74E5D81BD182}" srcId="{B85BD242-D48A-4151-996B-AAE30D218482}" destId="{D62B0F28-60A6-4340-8E65-B15624F9F238}" srcOrd="1" destOrd="0" parTransId="{71FC085D-19A0-4B8A-8CC2-106D564ED241}" sibTransId="{A7A0435F-3C2C-4FCC-96CA-830424261CAD}"/>
    <dgm:cxn modelId="{3DBEA871-9250-4D88-B5E2-71C4BEE0BC19}" type="presOf" srcId="{6429954F-ADA7-4A5C-A29C-ABCF9E131993}" destId="{7D80006C-FF96-4B55-9E45-B56EA7BB9042}" srcOrd="1" destOrd="0" presId="urn:microsoft.com/office/officeart/2005/8/layout/venn2"/>
    <dgm:cxn modelId="{4FE87F54-5792-4E1C-B89F-42D4587A5E43}" type="presOf" srcId="{965109B2-19FF-4262-9D1B-C18FAEA687B9}" destId="{B8D0B7FF-5B56-4E28-964B-FC2D5BD3644C}" srcOrd="1" destOrd="0" presId="urn:microsoft.com/office/officeart/2005/8/layout/venn2"/>
    <dgm:cxn modelId="{4FB0CE1F-49FA-43F3-8EF4-51B32803382F}" type="presOf" srcId="{DC806428-AC37-4425-BE9D-E3C394213433}" destId="{729634F1-6FEE-47BD-91B1-C13CCF6A04D7}" srcOrd="1" destOrd="0" presId="urn:microsoft.com/office/officeart/2005/8/layout/venn2"/>
    <dgm:cxn modelId="{94FF300D-3ADD-4ED0-A348-94A9C567B718}" type="presParOf" srcId="{552AACEB-7205-49D0-BD62-2A60069E26CB}" destId="{AA10F3CC-22B4-49DF-8377-275E83736E31}" srcOrd="0" destOrd="0" presId="urn:microsoft.com/office/officeart/2005/8/layout/venn2"/>
    <dgm:cxn modelId="{3EB3F1FF-CE86-4F7B-8BA0-D5CE31670DA4}" type="presParOf" srcId="{AA10F3CC-22B4-49DF-8377-275E83736E31}" destId="{0C625BAA-FB2C-45B7-B306-2799B467D917}" srcOrd="0" destOrd="0" presId="urn:microsoft.com/office/officeart/2005/8/layout/venn2"/>
    <dgm:cxn modelId="{7B7DAEAE-BDEB-424D-9D76-D35AB3FA33F4}" type="presParOf" srcId="{AA10F3CC-22B4-49DF-8377-275E83736E31}" destId="{7D80006C-FF96-4B55-9E45-B56EA7BB9042}" srcOrd="1" destOrd="0" presId="urn:microsoft.com/office/officeart/2005/8/layout/venn2"/>
    <dgm:cxn modelId="{5F9E415A-2D20-462B-8BA6-14E3CCE66D9D}" type="presParOf" srcId="{552AACEB-7205-49D0-BD62-2A60069E26CB}" destId="{B08FE1DA-8787-41FC-A1CF-3DDE0F2D6657}" srcOrd="1" destOrd="0" presId="urn:microsoft.com/office/officeart/2005/8/layout/venn2"/>
    <dgm:cxn modelId="{C0E0812C-A6B0-4315-A90F-4B0C7EA667FA}" type="presParOf" srcId="{B08FE1DA-8787-41FC-A1CF-3DDE0F2D6657}" destId="{4F8EF0E7-988F-4E40-995E-508C2377A992}" srcOrd="0" destOrd="0" presId="urn:microsoft.com/office/officeart/2005/8/layout/venn2"/>
    <dgm:cxn modelId="{8FF4442A-E2B6-4C8A-9514-D3DF499DA29D}" type="presParOf" srcId="{B08FE1DA-8787-41FC-A1CF-3DDE0F2D6657}" destId="{BD31E722-EB92-42AF-BA70-DF7829BE9D95}" srcOrd="1" destOrd="0" presId="urn:microsoft.com/office/officeart/2005/8/layout/venn2"/>
    <dgm:cxn modelId="{B4BD6628-093E-401C-93FF-321BE22BE820}" type="presParOf" srcId="{552AACEB-7205-49D0-BD62-2A60069E26CB}" destId="{B3233DB1-17A9-44A5-A896-8E789F83F556}" srcOrd="2" destOrd="0" presId="urn:microsoft.com/office/officeart/2005/8/layout/venn2"/>
    <dgm:cxn modelId="{CC62CE48-46F2-452A-81E3-FE82C015DC5E}" type="presParOf" srcId="{B3233DB1-17A9-44A5-A896-8E789F83F556}" destId="{EFC98C58-2B53-4550-B734-49D98B11E980}" srcOrd="0" destOrd="0" presId="urn:microsoft.com/office/officeart/2005/8/layout/venn2"/>
    <dgm:cxn modelId="{4A30DE2F-8F4D-45B8-8C45-7B95CA877E81}" type="presParOf" srcId="{B3233DB1-17A9-44A5-A896-8E789F83F556}" destId="{4A0BF8DC-58F8-4C5A-BA58-33AC0A6482A9}" srcOrd="1" destOrd="0" presId="urn:microsoft.com/office/officeart/2005/8/layout/venn2"/>
    <dgm:cxn modelId="{F407E313-112F-445E-AEB4-406EE1436090}" type="presParOf" srcId="{552AACEB-7205-49D0-BD62-2A60069E26CB}" destId="{D3D82630-1614-4D8F-9527-1AEDC8466AD5}" srcOrd="3" destOrd="0" presId="urn:microsoft.com/office/officeart/2005/8/layout/venn2"/>
    <dgm:cxn modelId="{E2CE80CC-677A-438F-950A-DCB5F1BA7488}" type="presParOf" srcId="{D3D82630-1614-4D8F-9527-1AEDC8466AD5}" destId="{65B517F2-E32F-4854-ABC1-402CDC40D6A9}" srcOrd="0" destOrd="0" presId="urn:microsoft.com/office/officeart/2005/8/layout/venn2"/>
    <dgm:cxn modelId="{8935D463-7EFD-4CCA-90A0-0B6BCE7891E4}" type="presParOf" srcId="{D3D82630-1614-4D8F-9527-1AEDC8466AD5}" destId="{B8D0B7FF-5B56-4E28-964B-FC2D5BD3644C}" srcOrd="1" destOrd="0" presId="urn:microsoft.com/office/officeart/2005/8/layout/venn2"/>
    <dgm:cxn modelId="{826C65F5-A0BD-46B2-B257-737F63E4ABD8}" type="presParOf" srcId="{552AACEB-7205-49D0-BD62-2A60069E26CB}" destId="{EDB73D21-239B-4860-8B3D-3E1D532D4D19}" srcOrd="4" destOrd="0" presId="urn:microsoft.com/office/officeart/2005/8/layout/venn2"/>
    <dgm:cxn modelId="{C33E0B4F-8B16-4E6B-8CFA-0B4825EE99F0}" type="presParOf" srcId="{EDB73D21-239B-4860-8B3D-3E1D532D4D19}" destId="{F723FB1D-9788-4122-966E-D025C4776362}" srcOrd="0" destOrd="0" presId="urn:microsoft.com/office/officeart/2005/8/layout/venn2"/>
    <dgm:cxn modelId="{29326367-129D-42A7-B503-B5E13DB40DEE}" type="presParOf" srcId="{EDB73D21-239B-4860-8B3D-3E1D532D4D19}" destId="{729634F1-6FEE-47BD-91B1-C13CCF6A04D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25BAA-FB2C-45B7-B306-2799B467D917}">
      <dsp:nvSpPr>
        <dsp:cNvPr id="0" name=""/>
        <dsp:cNvSpPr/>
      </dsp:nvSpPr>
      <dsp:spPr>
        <a:xfrm>
          <a:off x="1523999" y="0"/>
          <a:ext cx="4876800" cy="487680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Medicare</a:t>
          </a:r>
        </a:p>
        <a:p>
          <a:pPr lvl="0" algn="ctr" defTabSz="622300">
            <a:lnSpc>
              <a:spcPct val="90000"/>
            </a:lnSpc>
            <a:spcBef>
              <a:spcPct val="0"/>
            </a:spcBef>
            <a:spcAft>
              <a:spcPct val="35000"/>
            </a:spcAft>
          </a:pPr>
          <a:r>
            <a:rPr lang="en-US" sz="1400" kern="1200" dirty="0" smtClean="0"/>
            <a:t> $509 billion</a:t>
          </a:r>
          <a:endParaRPr lang="en-US" sz="1400" kern="1200" dirty="0"/>
        </a:p>
      </dsp:txBody>
      <dsp:txXfrm>
        <a:off x="3047999" y="243840"/>
        <a:ext cx="1828800" cy="487680"/>
      </dsp:txXfrm>
    </dsp:sp>
    <dsp:sp modelId="{4F8EF0E7-988F-4E40-995E-508C2377A992}">
      <dsp:nvSpPr>
        <dsp:cNvPr id="0" name=""/>
        <dsp:cNvSpPr/>
      </dsp:nvSpPr>
      <dsp:spPr>
        <a:xfrm>
          <a:off x="1889759" y="731519"/>
          <a:ext cx="4145280" cy="4145280"/>
        </a:xfrm>
        <a:prstGeom prst="ellipse">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C000"/>
              </a:solidFill>
            </a:rPr>
            <a:t>Caregiving</a:t>
          </a:r>
        </a:p>
        <a:p>
          <a:pPr lvl="0" algn="ctr" defTabSz="711200">
            <a:lnSpc>
              <a:spcPct val="90000"/>
            </a:lnSpc>
            <a:spcBef>
              <a:spcPct val="0"/>
            </a:spcBef>
            <a:spcAft>
              <a:spcPct val="35000"/>
            </a:spcAft>
          </a:pPr>
          <a:r>
            <a:rPr lang="en-US" sz="1600" b="1" kern="1200" dirty="0" smtClean="0">
              <a:solidFill>
                <a:srgbClr val="FFC000"/>
              </a:solidFill>
            </a:rPr>
            <a:t> $450 billion</a:t>
          </a:r>
          <a:endParaRPr lang="en-US" sz="1600" b="1" kern="1200" dirty="0">
            <a:solidFill>
              <a:srgbClr val="FFC000"/>
            </a:solidFill>
          </a:endParaRPr>
        </a:p>
      </dsp:txBody>
      <dsp:txXfrm>
        <a:off x="3068573" y="969873"/>
        <a:ext cx="1787652" cy="476707"/>
      </dsp:txXfrm>
    </dsp:sp>
    <dsp:sp modelId="{EFC98C58-2B53-4550-B734-49D98B11E980}">
      <dsp:nvSpPr>
        <dsp:cNvPr id="0" name=""/>
        <dsp:cNvSpPr/>
      </dsp:nvSpPr>
      <dsp:spPr>
        <a:xfrm>
          <a:off x="2255519" y="1463039"/>
          <a:ext cx="3413760" cy="3413760"/>
        </a:xfrm>
        <a:prstGeom prst="ellipse">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Toyota+ Ford+ Daimler 439 billion</a:t>
          </a:r>
          <a:endParaRPr lang="en-US" sz="1100" kern="1200" dirty="0"/>
        </a:p>
      </dsp:txBody>
      <dsp:txXfrm>
        <a:off x="3079089" y="1698589"/>
        <a:ext cx="1766620" cy="471098"/>
      </dsp:txXfrm>
    </dsp:sp>
    <dsp:sp modelId="{65B517F2-E32F-4854-ABC1-402CDC40D6A9}">
      <dsp:nvSpPr>
        <dsp:cNvPr id="0" name=""/>
        <dsp:cNvSpPr/>
      </dsp:nvSpPr>
      <dsp:spPr>
        <a:xfrm>
          <a:off x="2621280" y="2194559"/>
          <a:ext cx="2682240" cy="2682240"/>
        </a:xfrm>
        <a:prstGeom prst="ellipse">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Walmart </a:t>
          </a:r>
        </a:p>
        <a:p>
          <a:pPr lvl="0" algn="ctr" defTabSz="622300">
            <a:lnSpc>
              <a:spcPct val="90000"/>
            </a:lnSpc>
            <a:spcBef>
              <a:spcPct val="0"/>
            </a:spcBef>
            <a:spcAft>
              <a:spcPct val="35000"/>
            </a:spcAft>
          </a:pPr>
          <a:r>
            <a:rPr lang="en-US" sz="1400" kern="1200" dirty="0" smtClean="0"/>
            <a:t>$408 billion</a:t>
          </a:r>
          <a:endParaRPr lang="en-US" sz="1400" kern="1200" dirty="0"/>
        </a:p>
      </dsp:txBody>
      <dsp:txXfrm>
        <a:off x="3238195" y="2435961"/>
        <a:ext cx="1448409" cy="482803"/>
      </dsp:txXfrm>
    </dsp:sp>
    <dsp:sp modelId="{F723FB1D-9788-4122-966E-D025C4776362}">
      <dsp:nvSpPr>
        <dsp:cNvPr id="0" name=""/>
        <dsp:cNvSpPr/>
      </dsp:nvSpPr>
      <dsp:spPr>
        <a:xfrm>
          <a:off x="2987040" y="2926080"/>
          <a:ext cx="1950720" cy="1950720"/>
        </a:xfrm>
        <a:prstGeom prst="ellipse">
          <a:avLst/>
        </a:prstGeom>
        <a:solidFill>
          <a:schemeClr val="accent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Medicaid </a:t>
          </a:r>
        </a:p>
        <a:p>
          <a:pPr lvl="0" algn="ctr" defTabSz="622300">
            <a:lnSpc>
              <a:spcPct val="90000"/>
            </a:lnSpc>
            <a:spcBef>
              <a:spcPct val="0"/>
            </a:spcBef>
            <a:spcAft>
              <a:spcPct val="35000"/>
            </a:spcAft>
          </a:pPr>
          <a:r>
            <a:rPr lang="en-US" sz="1400" kern="1200" dirty="0" smtClean="0"/>
            <a:t>$361 billion</a:t>
          </a:r>
          <a:endParaRPr lang="en-US" sz="1400" kern="1200" dirty="0"/>
        </a:p>
      </dsp:txBody>
      <dsp:txXfrm>
        <a:off x="3272716" y="3413760"/>
        <a:ext cx="1379367" cy="97536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0.03363</cdr:x>
      <cdr:y>0.96733</cdr:y>
    </cdr:from>
    <cdr:to>
      <cdr:x>0.58788</cdr:x>
      <cdr:y>1</cdr:y>
    </cdr:to>
    <cdr:sp macro="" textlink="">
      <cdr:nvSpPr>
        <cdr:cNvPr id="2" name="Rectangle 1"/>
        <cdr:cNvSpPr/>
      </cdr:nvSpPr>
      <cdr:spPr>
        <a:xfrm xmlns:a="http://schemas.openxmlformats.org/drawingml/2006/main">
          <a:off x="369853" y="6378539"/>
          <a:ext cx="6096000" cy="215444"/>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solidFill>
                <a:srgbClr val="303030"/>
              </a:solidFill>
              <a:latin typeface="arial" panose="020B0604020202020204" pitchFamily="34" charset="0"/>
            </a:rPr>
            <a:t>Manley NA, Hicken BL, Rupper RW. Veterans as Caregivers: Those Who Continue to Serve. </a:t>
          </a:r>
          <a:r>
            <a:rPr lang="en-US" sz="800" i="1" dirty="0">
              <a:solidFill>
                <a:srgbClr val="303030"/>
              </a:solidFill>
              <a:latin typeface="arial" panose="020B0604020202020204" pitchFamily="34" charset="0"/>
            </a:rPr>
            <a:t>Fed </a:t>
          </a:r>
          <a:r>
            <a:rPr lang="en-US" sz="800" i="1" dirty="0" err="1">
              <a:solidFill>
                <a:srgbClr val="303030"/>
              </a:solidFill>
              <a:latin typeface="arial" panose="020B0604020202020204" pitchFamily="34" charset="0"/>
            </a:rPr>
            <a:t>Pract</a:t>
          </a:r>
          <a:r>
            <a:rPr lang="en-US" sz="800" dirty="0">
              <a:solidFill>
                <a:srgbClr val="303030"/>
              </a:solidFill>
              <a:latin typeface="arial" panose="020B0604020202020204" pitchFamily="34" charset="0"/>
            </a:rPr>
            <a:t>. 2017;34(4):28–34.</a:t>
          </a:r>
          <a:endParaRPr lang="en-US" sz="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02E06-F117-4BDE-9363-397F4A6E67DB}"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228EE-EA2E-4C42-9034-40666BCD3804}" type="slidenum">
              <a:rPr lang="en-US" smtClean="0"/>
              <a:t>‹#›</a:t>
            </a:fld>
            <a:endParaRPr lang="en-US"/>
          </a:p>
        </p:txBody>
      </p:sp>
    </p:spTree>
    <p:extLst>
      <p:ext uri="{BB962C8B-B14F-4D97-AF65-F5344CB8AC3E}">
        <p14:creationId xmlns:p14="http://schemas.microsoft.com/office/powerpoint/2010/main" val="3709524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err="1" smtClean="0">
                <a:effectLst/>
              </a:rPr>
              <a:t>Mrs</a:t>
            </a:r>
            <a:r>
              <a:rPr lang="en-US" dirty="0" smtClean="0">
                <a:effectLst/>
              </a:rPr>
              <a:t> D, at 84 years of age, was the primary caregiver for her functionally impaired 86-year-old husband and shot herself 3 times in a suicide attempt. </a:t>
            </a:r>
            <a:r>
              <a:rPr lang="en-US" dirty="0" err="1" smtClean="0">
                <a:effectLst/>
              </a:rPr>
              <a:t>Mrs</a:t>
            </a:r>
            <a:r>
              <a:rPr lang="en-US" dirty="0" smtClean="0">
                <a:effectLst/>
              </a:rPr>
              <a:t> D’s family did not perceive the severity of the caregiver burden as a family picnic was planned for the day of her attempted suicide. </a:t>
            </a:r>
            <a:r>
              <a:rPr lang="en-US" dirty="0" err="1" smtClean="0">
                <a:effectLst/>
              </a:rPr>
              <a:t>Mrs</a:t>
            </a:r>
            <a:r>
              <a:rPr lang="en-US" dirty="0" smtClean="0">
                <a:effectLst/>
              </a:rPr>
              <a:t> D did not leave a note and later stated she fully intended to kill herself. While recovering in the hospital, she expressed relief at not having caregiving responsibilities. Two months later, her husband died, which </a:t>
            </a:r>
            <a:r>
              <a:rPr lang="en-US" dirty="0" err="1" smtClean="0">
                <a:effectLst/>
              </a:rPr>
              <a:t>Mrs</a:t>
            </a:r>
            <a:r>
              <a:rPr lang="en-US" dirty="0" smtClean="0">
                <a:effectLst/>
              </a:rPr>
              <a:t> D described as a release for her.</a:t>
            </a:r>
          </a:p>
          <a:p>
            <a:r>
              <a:rPr lang="en-US" dirty="0" err="1" smtClean="0">
                <a:effectLst/>
              </a:rPr>
              <a:t>Mrs</a:t>
            </a:r>
            <a:r>
              <a:rPr lang="en-US" dirty="0" smtClean="0">
                <a:effectLst/>
              </a:rPr>
              <a:t> D did not have a primary care physician or attend any medical appointments for her own health needs, but she often accompanied </a:t>
            </a:r>
            <a:r>
              <a:rPr lang="en-US" dirty="0" err="1" smtClean="0">
                <a:effectLst/>
              </a:rPr>
              <a:t>Mr</a:t>
            </a:r>
            <a:r>
              <a:rPr lang="en-US" dirty="0" smtClean="0">
                <a:effectLst/>
              </a:rPr>
              <a:t> D to his appointments. Her 2 adult daughters lived nearby with their families. Reflecting on her caregiving experience, </a:t>
            </a:r>
            <a:r>
              <a:rPr lang="en-US" dirty="0" err="1" smtClean="0">
                <a:effectLst/>
              </a:rPr>
              <a:t>Mrs</a:t>
            </a:r>
            <a:r>
              <a:rPr lang="en-US" dirty="0" smtClean="0">
                <a:effectLst/>
              </a:rPr>
              <a:t> D stated, </a:t>
            </a:r>
            <a:r>
              <a:rPr lang="en-US" i="1" dirty="0" smtClean="0">
                <a:effectLst/>
              </a:rPr>
              <a:t>“it didn’t seem like there was anything that anybody could do for him,... I was doing all the house and yard work and taking care of him. …This was very hard for me, physically.”</a:t>
            </a:r>
            <a:endParaRPr lang="en-US" dirty="0" smtClean="0">
              <a:effectLst/>
            </a:endParaRPr>
          </a:p>
          <a:p>
            <a:r>
              <a:rPr lang="en-US" dirty="0" err="1" smtClean="0">
                <a:effectLst/>
              </a:rPr>
              <a:t>Mrs</a:t>
            </a:r>
            <a:r>
              <a:rPr lang="en-US" dirty="0" smtClean="0">
                <a:effectLst/>
              </a:rPr>
              <a:t> D’s daughter: </a:t>
            </a:r>
            <a:r>
              <a:rPr lang="en-US" i="1" dirty="0" smtClean="0">
                <a:effectLst/>
              </a:rPr>
              <a:t>We tried to help where we could, but she was reluctant to accept it….</a:t>
            </a:r>
            <a:endParaRPr lang="en-US" dirty="0" smtClean="0">
              <a:effectLst/>
            </a:endParaRPr>
          </a:p>
          <a:p>
            <a:r>
              <a:rPr lang="en-US" dirty="0" err="1" smtClean="0">
                <a:effectLst/>
              </a:rPr>
              <a:t>Mr</a:t>
            </a:r>
            <a:r>
              <a:rPr lang="en-US" dirty="0" smtClean="0">
                <a:effectLst/>
              </a:rPr>
              <a:t> D would not accept nonfamily home health care.</a:t>
            </a:r>
          </a:p>
          <a:p>
            <a:endParaRPr lang="en-US" dirty="0" smtClean="0">
              <a:effectLst/>
            </a:endParaRPr>
          </a:p>
          <a:p>
            <a:r>
              <a:rPr lang="en-US" dirty="0" err="1" smtClean="0">
                <a:effectLst/>
              </a:rPr>
              <a:t>Mrs</a:t>
            </a:r>
            <a:r>
              <a:rPr lang="en-US" dirty="0" smtClean="0">
                <a:effectLst/>
              </a:rPr>
              <a:t> D: </a:t>
            </a:r>
            <a:r>
              <a:rPr lang="en-US" i="1" dirty="0" smtClean="0">
                <a:effectLst/>
              </a:rPr>
              <a:t>I could not stand another 24 hours. …I asked my husband more than once, wouldn’t he like some of those people to come in and help him? At least bathe and things like that. … He said no.</a:t>
            </a:r>
            <a:endParaRPr lang="en-US" dirty="0" smtClean="0">
              <a:effectLst/>
            </a:endParaRPr>
          </a:p>
          <a:p>
            <a:r>
              <a:rPr lang="en-US" dirty="0" err="1" smtClean="0">
                <a:effectLst/>
              </a:rPr>
              <a:t>Mrs</a:t>
            </a:r>
            <a:r>
              <a:rPr lang="en-US" dirty="0" smtClean="0">
                <a:effectLst/>
              </a:rPr>
              <a:t> D’s daughter: … </a:t>
            </a:r>
            <a:r>
              <a:rPr lang="en-US" i="1" dirty="0" smtClean="0">
                <a:effectLst/>
              </a:rPr>
              <a:t>[S]he thought she was responsible to… do just about all of the caretaking. …[T]hey did the parent thing of don’t worry the kids about how bad off maybe Dad is, or how she was feeling…</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Adelman, et al. Caregiver Burden: a Clinical Review, JAMA 2014</a:t>
            </a:r>
          </a:p>
          <a:p>
            <a:endParaRPr lang="en-US" dirty="0">
              <a:effectLst/>
            </a:endParaRPr>
          </a:p>
        </p:txBody>
      </p:sp>
      <p:sp>
        <p:nvSpPr>
          <p:cNvPr id="4" name="Slide Number Placeholder 3"/>
          <p:cNvSpPr>
            <a:spLocks noGrp="1"/>
          </p:cNvSpPr>
          <p:nvPr>
            <p:ph type="sldNum" sz="quarter" idx="10"/>
          </p:nvPr>
        </p:nvSpPr>
        <p:spPr/>
        <p:txBody>
          <a:bodyPr/>
          <a:lstStyle/>
          <a:p>
            <a:fld id="{0E4E225F-C2D0-4E37-B9CB-74F89FBACFF7}" type="slidenum">
              <a:rPr lang="en-US" smtClean="0"/>
              <a:pPr/>
              <a:t>5</a:t>
            </a:fld>
            <a:endParaRPr lang="en-US"/>
          </a:p>
        </p:txBody>
      </p:sp>
    </p:spTree>
    <p:extLst>
      <p:ext uri="{BB962C8B-B14F-4D97-AF65-F5344CB8AC3E}">
        <p14:creationId xmlns:p14="http://schemas.microsoft.com/office/powerpoint/2010/main" val="93904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http://www.dreamstime.com/stock-image-elderly-man-umbrella-looking-up-sky-his-hand-to-see-if-to-rain-image36994481</a:t>
            </a:r>
            <a:endParaRPr lang="en-US" dirty="0"/>
          </a:p>
        </p:txBody>
      </p:sp>
      <p:sp>
        <p:nvSpPr>
          <p:cNvPr id="4" name="Slide Number Placeholder 3"/>
          <p:cNvSpPr>
            <a:spLocks noGrp="1"/>
          </p:cNvSpPr>
          <p:nvPr>
            <p:ph type="sldNum" sz="quarter" idx="10"/>
          </p:nvPr>
        </p:nvSpPr>
        <p:spPr/>
        <p:txBody>
          <a:bodyPr/>
          <a:lstStyle/>
          <a:p>
            <a:fld id="{575D3F54-044B-4480-9239-5FD90017821E}" type="slidenum">
              <a:rPr lang="en-US" smtClean="0"/>
              <a:pPr/>
              <a:t>27</a:t>
            </a:fld>
            <a:endParaRPr lang="en-US"/>
          </a:p>
        </p:txBody>
      </p:sp>
    </p:spTree>
    <p:extLst>
      <p:ext uri="{BB962C8B-B14F-4D97-AF65-F5344CB8AC3E}">
        <p14:creationId xmlns:p14="http://schemas.microsoft.com/office/powerpoint/2010/main" val="3736455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4E225F-C2D0-4E37-B9CB-74F89FBACFF7}" type="slidenum">
              <a:rPr lang="en-US" smtClean="0"/>
              <a:pPr/>
              <a:t>44</a:t>
            </a:fld>
            <a:endParaRPr lang="en-US"/>
          </a:p>
        </p:txBody>
      </p:sp>
    </p:spTree>
    <p:extLst>
      <p:ext uri="{BB962C8B-B14F-4D97-AF65-F5344CB8AC3E}">
        <p14:creationId xmlns:p14="http://schemas.microsoft.com/office/powerpoint/2010/main" val="242563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Sidney</a:t>
            </a:r>
            <a:r>
              <a:rPr lang="en-US" baseline="0" dirty="0" smtClean="0"/>
              <a:t> Nebraska. </a:t>
            </a:r>
            <a:r>
              <a:rPr lang="en-US" dirty="0" smtClean="0"/>
              <a:t>In my</a:t>
            </a:r>
            <a:r>
              <a:rPr lang="en-US" baseline="0" dirty="0" smtClean="0"/>
              <a:t> mind there are more areas that are rural than counted by the US census bureau given that there are areas with 2,500 to 10000 people that we would all probably consider rural. Other  studies have different definitions for what they consider to be rural….thus making it harder to compare studies.</a:t>
            </a:r>
            <a:endParaRPr lang="en-US" dirty="0"/>
          </a:p>
        </p:txBody>
      </p:sp>
      <p:sp>
        <p:nvSpPr>
          <p:cNvPr id="4" name="Slide Number Placeholder 3"/>
          <p:cNvSpPr>
            <a:spLocks noGrp="1"/>
          </p:cNvSpPr>
          <p:nvPr>
            <p:ph type="sldNum" sz="quarter" idx="10"/>
          </p:nvPr>
        </p:nvSpPr>
        <p:spPr/>
        <p:txBody>
          <a:bodyPr/>
          <a:lstStyle/>
          <a:p>
            <a:fld id="{0E4E225F-C2D0-4E37-B9CB-74F89FBACFF7}" type="slidenum">
              <a:rPr lang="en-US" smtClean="0"/>
              <a:pPr/>
              <a:t>7</a:t>
            </a:fld>
            <a:endParaRPr lang="en-US"/>
          </a:p>
        </p:txBody>
      </p:sp>
    </p:spTree>
    <p:extLst>
      <p:ext uri="{BB962C8B-B14F-4D97-AF65-F5344CB8AC3E}">
        <p14:creationId xmlns:p14="http://schemas.microsoft.com/office/powerpoint/2010/main" val="33556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Mostly female</a:t>
            </a:r>
            <a:r>
              <a:rPr lang="en-US" baseline="0" dirty="0" smtClean="0"/>
              <a:t> caregivers, mostly older care recipients, mostly older caregivers if the care recipient is older</a:t>
            </a:r>
          </a:p>
          <a:p>
            <a:r>
              <a:rPr lang="en-US" dirty="0" smtClean="0"/>
              <a:t>Spousal caregivers are the oldest, at 62.3 years of age, on average.</a:t>
            </a:r>
            <a:endParaRPr lang="en-US" dirty="0"/>
          </a:p>
        </p:txBody>
      </p:sp>
      <p:sp>
        <p:nvSpPr>
          <p:cNvPr id="4" name="Slide Number Placeholder 3"/>
          <p:cNvSpPr>
            <a:spLocks noGrp="1"/>
          </p:cNvSpPr>
          <p:nvPr>
            <p:ph type="sldNum" sz="quarter" idx="10"/>
          </p:nvPr>
        </p:nvSpPr>
        <p:spPr/>
        <p:txBody>
          <a:bodyPr/>
          <a:lstStyle/>
          <a:p>
            <a:fld id="{0E4E225F-C2D0-4E37-B9CB-74F89FBACFF7}" type="slidenum">
              <a:rPr lang="en-US" smtClean="0"/>
              <a:pPr/>
              <a:t>10</a:t>
            </a:fld>
            <a:endParaRPr lang="en-US"/>
          </a:p>
        </p:txBody>
      </p:sp>
    </p:spTree>
    <p:extLst>
      <p:ext uri="{BB962C8B-B14F-4D97-AF65-F5344CB8AC3E}">
        <p14:creationId xmlns:p14="http://schemas.microsoft.com/office/powerpoint/2010/main" val="302647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reasons for caregiving based on combined study done in 2009 by National alliance for </a:t>
            </a:r>
            <a:r>
              <a:rPr lang="en-US" baseline="0" dirty="0" err="1" smtClean="0"/>
              <a:t>caregiving</a:t>
            </a:r>
            <a:r>
              <a:rPr lang="en-US" baseline="0" dirty="0" smtClean="0"/>
              <a:t> AARP survey of 1400 patients was “old age” and dementia. The percentage of caregivers reporting caregiving for dementia has doubled between the 2004 survey and the 2009 survey from 6 to 12 percent </a:t>
            </a:r>
            <a:endParaRPr lang="en-US" dirty="0"/>
          </a:p>
        </p:txBody>
      </p:sp>
      <p:sp>
        <p:nvSpPr>
          <p:cNvPr id="4" name="Slide Number Placeholder 3"/>
          <p:cNvSpPr>
            <a:spLocks noGrp="1"/>
          </p:cNvSpPr>
          <p:nvPr>
            <p:ph type="sldNum" sz="quarter" idx="10"/>
          </p:nvPr>
        </p:nvSpPr>
        <p:spPr/>
        <p:txBody>
          <a:bodyPr/>
          <a:lstStyle/>
          <a:p>
            <a:fld id="{0E4E225F-C2D0-4E37-B9CB-74F89FBACFF7}" type="slidenum">
              <a:rPr lang="en-US" smtClean="0"/>
              <a:pPr/>
              <a:t>12</a:t>
            </a:fld>
            <a:endParaRPr lang="en-US"/>
          </a:p>
        </p:txBody>
      </p:sp>
    </p:spTree>
    <p:extLst>
      <p:ext uri="{BB962C8B-B14F-4D97-AF65-F5344CB8AC3E}">
        <p14:creationId xmlns:p14="http://schemas.microsoft.com/office/powerpoint/2010/main" val="82695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problem is surmised</a:t>
            </a:r>
            <a:r>
              <a:rPr lang="en-US" baseline="0" dirty="0" smtClean="0"/>
              <a:t> to be a greater problem in rural areas due to limited </a:t>
            </a:r>
            <a:r>
              <a:rPr lang="en-US" baseline="0" dirty="0" err="1" smtClean="0"/>
              <a:t>accessiblity</a:t>
            </a:r>
            <a:r>
              <a:rPr lang="en-US" baseline="0" dirty="0" smtClean="0"/>
              <a:t> to food shops and lack of public transport. </a:t>
            </a:r>
            <a:endParaRPr lang="en-US" dirty="0"/>
          </a:p>
        </p:txBody>
      </p:sp>
      <p:sp>
        <p:nvSpPr>
          <p:cNvPr id="4" name="Slide Number Placeholder 3"/>
          <p:cNvSpPr>
            <a:spLocks noGrp="1"/>
          </p:cNvSpPr>
          <p:nvPr>
            <p:ph type="sldNum" sz="quarter" idx="10"/>
          </p:nvPr>
        </p:nvSpPr>
        <p:spPr/>
        <p:txBody>
          <a:bodyPr/>
          <a:lstStyle/>
          <a:p>
            <a:fld id="{0E4E225F-C2D0-4E37-B9CB-74F89FBACFF7}" type="slidenum">
              <a:rPr lang="en-US" smtClean="0"/>
              <a:pPr/>
              <a:t>17</a:t>
            </a:fld>
            <a:endParaRPr lang="en-US"/>
          </a:p>
        </p:txBody>
      </p:sp>
    </p:spTree>
    <p:extLst>
      <p:ext uri="{BB962C8B-B14F-4D97-AF65-F5344CB8AC3E}">
        <p14:creationId xmlns:p14="http://schemas.microsoft.com/office/powerpoint/2010/main" val="415408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in addition to the worse</a:t>
            </a:r>
            <a:r>
              <a:rPr lang="en-US" baseline="0" dirty="0" smtClean="0"/>
              <a:t> healthy people 2010 status that rural patients already enjoy. </a:t>
            </a:r>
            <a:endParaRPr lang="en-US" dirty="0"/>
          </a:p>
        </p:txBody>
      </p:sp>
      <p:sp>
        <p:nvSpPr>
          <p:cNvPr id="4" name="Slide Number Placeholder 3"/>
          <p:cNvSpPr>
            <a:spLocks noGrp="1"/>
          </p:cNvSpPr>
          <p:nvPr>
            <p:ph type="sldNum" sz="quarter" idx="10"/>
          </p:nvPr>
        </p:nvSpPr>
        <p:spPr/>
        <p:txBody>
          <a:bodyPr/>
          <a:lstStyle/>
          <a:p>
            <a:fld id="{0E4E225F-C2D0-4E37-B9CB-74F89FBACFF7}" type="slidenum">
              <a:rPr lang="en-US" smtClean="0"/>
              <a:pPr/>
              <a:t>18</a:t>
            </a:fld>
            <a:endParaRPr lang="en-US"/>
          </a:p>
        </p:txBody>
      </p:sp>
    </p:spTree>
    <p:extLst>
      <p:ext uri="{BB962C8B-B14F-4D97-AF65-F5344CB8AC3E}">
        <p14:creationId xmlns:p14="http://schemas.microsoft.com/office/powerpoint/2010/main" val="428558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people with </a:t>
            </a:r>
            <a:r>
              <a:rPr lang="en-US" baseline="0" dirty="0" err="1" smtClean="0"/>
              <a:t>caregiving</a:t>
            </a:r>
            <a:r>
              <a:rPr lang="en-US" baseline="0" dirty="0" smtClean="0"/>
              <a:t> responsibilities. </a:t>
            </a:r>
            <a:endParaRPr lang="en-US" dirty="0"/>
          </a:p>
        </p:txBody>
      </p:sp>
      <p:sp>
        <p:nvSpPr>
          <p:cNvPr id="4" name="Slide Number Placeholder 3"/>
          <p:cNvSpPr>
            <a:spLocks noGrp="1"/>
          </p:cNvSpPr>
          <p:nvPr>
            <p:ph type="sldNum" sz="quarter" idx="10"/>
          </p:nvPr>
        </p:nvSpPr>
        <p:spPr/>
        <p:txBody>
          <a:bodyPr/>
          <a:lstStyle/>
          <a:p>
            <a:fld id="{0E4E225F-C2D0-4E37-B9CB-74F89FBACFF7}" type="slidenum">
              <a:rPr lang="en-US" smtClean="0"/>
              <a:pPr/>
              <a:t>21</a:t>
            </a:fld>
            <a:endParaRPr lang="en-US"/>
          </a:p>
        </p:txBody>
      </p:sp>
    </p:spTree>
    <p:extLst>
      <p:ext uri="{BB962C8B-B14F-4D97-AF65-F5344CB8AC3E}">
        <p14:creationId xmlns:p14="http://schemas.microsoft.com/office/powerpoint/2010/main" val="82097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a:t>
            </a:r>
            <a:r>
              <a:rPr lang="en-US" baseline="0" dirty="0" smtClean="0"/>
              <a:t> burden of caregiving associated with dementia caregiving.</a:t>
            </a:r>
            <a:endParaRPr lang="en-US" dirty="0"/>
          </a:p>
        </p:txBody>
      </p:sp>
      <p:sp>
        <p:nvSpPr>
          <p:cNvPr id="4" name="Slide Number Placeholder 3"/>
          <p:cNvSpPr>
            <a:spLocks noGrp="1"/>
          </p:cNvSpPr>
          <p:nvPr>
            <p:ph type="sldNum" sz="quarter" idx="10"/>
          </p:nvPr>
        </p:nvSpPr>
        <p:spPr/>
        <p:txBody>
          <a:bodyPr/>
          <a:lstStyle/>
          <a:p>
            <a:fld id="{0E4E225F-C2D0-4E37-B9CB-74F89FBACFF7}" type="slidenum">
              <a:rPr lang="en-US" smtClean="0"/>
              <a:pPr/>
              <a:t>22</a:t>
            </a:fld>
            <a:endParaRPr lang="en-US"/>
          </a:p>
        </p:txBody>
      </p:sp>
    </p:spTree>
    <p:extLst>
      <p:ext uri="{BB962C8B-B14F-4D97-AF65-F5344CB8AC3E}">
        <p14:creationId xmlns:p14="http://schemas.microsoft.com/office/powerpoint/2010/main" val="266020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spending time or</a:t>
            </a:r>
            <a:r>
              <a:rPr lang="en-US" baseline="0" dirty="0" smtClean="0"/>
              <a:t> money on preventative care</a:t>
            </a:r>
            <a:endParaRPr lang="en-US" dirty="0"/>
          </a:p>
        </p:txBody>
      </p:sp>
      <p:sp>
        <p:nvSpPr>
          <p:cNvPr id="4" name="Slide Number Placeholder 3"/>
          <p:cNvSpPr>
            <a:spLocks noGrp="1"/>
          </p:cNvSpPr>
          <p:nvPr>
            <p:ph type="sldNum" sz="quarter" idx="10"/>
          </p:nvPr>
        </p:nvSpPr>
        <p:spPr/>
        <p:txBody>
          <a:bodyPr/>
          <a:lstStyle/>
          <a:p>
            <a:fld id="{0E4E225F-C2D0-4E37-B9CB-74F89FBACFF7}" type="slidenum">
              <a:rPr lang="en-US" smtClean="0"/>
              <a:pPr/>
              <a:t>24</a:t>
            </a:fld>
            <a:endParaRPr lang="en-US"/>
          </a:p>
        </p:txBody>
      </p:sp>
    </p:spTree>
    <p:extLst>
      <p:ext uri="{BB962C8B-B14F-4D97-AF65-F5344CB8AC3E}">
        <p14:creationId xmlns:p14="http://schemas.microsoft.com/office/powerpoint/2010/main" val="72333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983489-EE93-42DE-9551-128158FFD0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132986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983489-EE93-42DE-9551-128158FFD0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16825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983489-EE93-42DE-9551-128158FFD0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0A741E-0F1F-4E73-8AD1-5A9FD071244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9020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6983489-EE93-42DE-9551-128158FFD0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775922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6983489-EE93-42DE-9551-128158FFD0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0A741E-0F1F-4E73-8AD1-5A9FD071244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9159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6983489-EE93-42DE-9551-128158FFD0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2255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983489-EE93-42DE-9551-128158FFD0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1450180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983489-EE93-42DE-9551-128158FFD0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382681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983489-EE93-42DE-9551-128158FFD0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178236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983489-EE93-42DE-9551-128158FFD0D4}"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80409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983489-EE93-42DE-9551-128158FFD0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98894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983489-EE93-42DE-9551-128158FFD0D4}"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89269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983489-EE93-42DE-9551-128158FFD0D4}"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416904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83489-EE93-42DE-9551-128158FFD0D4}"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371038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6983489-EE93-42DE-9551-128158FFD0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220286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6983489-EE93-42DE-9551-128158FFD0D4}"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30A741E-0F1F-4E73-8AD1-5A9FD0712441}" type="slidenum">
              <a:rPr lang="en-US" smtClean="0"/>
              <a:t>‹#›</a:t>
            </a:fld>
            <a:endParaRPr lang="en-US"/>
          </a:p>
        </p:txBody>
      </p:sp>
    </p:spTree>
    <p:extLst>
      <p:ext uri="{BB962C8B-B14F-4D97-AF65-F5344CB8AC3E}">
        <p14:creationId xmlns:p14="http://schemas.microsoft.com/office/powerpoint/2010/main" val="57781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6983489-EE93-42DE-9551-128158FFD0D4}" type="datetimeFigureOut">
              <a:rPr lang="en-US" smtClean="0"/>
              <a:t>6/8/2020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30A741E-0F1F-4E73-8AD1-5A9FD0712441}" type="slidenum">
              <a:rPr lang="en-US" smtClean="0"/>
              <a:t>‹#›</a:t>
            </a:fld>
            <a:endParaRPr lang="en-US"/>
          </a:p>
        </p:txBody>
      </p:sp>
    </p:spTree>
    <p:extLst>
      <p:ext uri="{BB962C8B-B14F-4D97-AF65-F5344CB8AC3E}">
        <p14:creationId xmlns:p14="http://schemas.microsoft.com/office/powerpoint/2010/main" val="1146623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arp.org/content/dam/aarp/ppi/2015/caregiving-in-the-united-states-2015-report-revised.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aregiver.org/fact-sheet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ongress.gov/bill/115th-congress/senate-bill/102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877" y="2203264"/>
            <a:ext cx="8911687" cy="1280890"/>
          </a:xfrm>
        </p:spPr>
        <p:txBody>
          <a:bodyPr>
            <a:normAutofit fontScale="90000"/>
          </a:bodyPr>
          <a:lstStyle/>
          <a:p>
            <a:r>
              <a:rPr lang="en-US" sz="6000" b="1" dirty="0" smtClean="0"/>
              <a:t>Caregiving</a:t>
            </a:r>
            <a:br>
              <a:rPr lang="en-US" sz="6000" b="1" dirty="0" smtClean="0"/>
            </a:br>
            <a:r>
              <a:rPr lang="en-US" sz="6000" b="1" dirty="0" smtClean="0"/>
              <a:t>Natalie Manley, MD, MPH</a:t>
            </a:r>
            <a:br>
              <a:rPr lang="en-US" sz="6000" b="1" dirty="0" smtClean="0"/>
            </a:br>
            <a:r>
              <a:rPr lang="en-US" sz="6000" b="1" dirty="0" smtClean="0"/>
              <a:t>11/7/2019</a:t>
            </a:r>
            <a:endParaRPr lang="en-US" sz="6000" b="1" dirty="0"/>
          </a:p>
        </p:txBody>
      </p:sp>
    </p:spTree>
    <p:extLst>
      <p:ext uri="{BB962C8B-B14F-4D97-AF65-F5344CB8AC3E}">
        <p14:creationId xmlns:p14="http://schemas.microsoft.com/office/powerpoint/2010/main" val="1516331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611" y="51568"/>
            <a:ext cx="8911687" cy="1280890"/>
          </a:xfrm>
        </p:spPr>
        <p:txBody>
          <a:bodyPr/>
          <a:lstStyle/>
          <a:p>
            <a:r>
              <a:rPr lang="en-US" dirty="0" smtClean="0"/>
              <a:t>Caregiving</a:t>
            </a:r>
            <a:endParaRPr lang="en-US" dirty="0"/>
          </a:p>
        </p:txBody>
      </p:sp>
      <p:sp>
        <p:nvSpPr>
          <p:cNvPr id="3" name="Content Placeholder 2"/>
          <p:cNvSpPr>
            <a:spLocks noGrp="1"/>
          </p:cNvSpPr>
          <p:nvPr>
            <p:ph idx="1"/>
          </p:nvPr>
        </p:nvSpPr>
        <p:spPr>
          <a:xfrm>
            <a:off x="1485900" y="1019276"/>
            <a:ext cx="9917112" cy="936524"/>
          </a:xfrm>
        </p:spPr>
        <p:txBody>
          <a:bodyPr>
            <a:normAutofit/>
          </a:bodyPr>
          <a:lstStyle/>
          <a:p>
            <a:r>
              <a:rPr lang="en-US" sz="2400" dirty="0"/>
              <a:t>43.5 million </a:t>
            </a:r>
            <a:r>
              <a:rPr lang="en-US" sz="2400" dirty="0" smtClean="0"/>
              <a:t>adults in </a:t>
            </a:r>
            <a:r>
              <a:rPr lang="en-US" sz="2400" dirty="0"/>
              <a:t>the United </a:t>
            </a:r>
            <a:r>
              <a:rPr lang="en-US" sz="2400" dirty="0" smtClean="0"/>
              <a:t>States (18.2%) </a:t>
            </a:r>
            <a:r>
              <a:rPr lang="en-US" sz="2400" dirty="0"/>
              <a:t>have provided unpaid care to an adult or a child in the prior 12 months. </a:t>
            </a:r>
          </a:p>
        </p:txBody>
      </p:sp>
      <p:sp>
        <p:nvSpPr>
          <p:cNvPr id="5" name="Rectangle 4"/>
          <p:cNvSpPr/>
          <p:nvPr/>
        </p:nvSpPr>
        <p:spPr>
          <a:xfrm>
            <a:off x="1384300" y="6396530"/>
            <a:ext cx="11202702" cy="430887"/>
          </a:xfrm>
          <a:prstGeom prst="rect">
            <a:avLst/>
          </a:prstGeom>
        </p:spPr>
        <p:txBody>
          <a:bodyPr wrap="square">
            <a:spAutoFit/>
          </a:bodyPr>
          <a:lstStyle/>
          <a:p>
            <a:r>
              <a:rPr lang="en-US" sz="1100" dirty="0">
                <a:hlinkClick r:id="rId3"/>
              </a:rPr>
              <a:t>https://</a:t>
            </a:r>
            <a:r>
              <a:rPr lang="en-US" sz="1100" dirty="0" smtClean="0">
                <a:hlinkClick r:id="rId3"/>
              </a:rPr>
              <a:t>www.aarp.org/content/dam/aarp/ppi/2015/caregiving-in-the-united-states-2015-report-revised.pdf</a:t>
            </a:r>
            <a:endParaRPr lang="en-US" sz="1100" dirty="0" smtClean="0"/>
          </a:p>
          <a:p>
            <a:r>
              <a:rPr lang="en-US" sz="1100" dirty="0"/>
              <a:t>https://www.cdc.gov/diabetes/pdfs/data/statistics/national-diabetes-statistics-report.pdf</a:t>
            </a:r>
          </a:p>
        </p:txBody>
      </p:sp>
      <p:pic>
        <p:nvPicPr>
          <p:cNvPr id="6" name="Picture 5"/>
          <p:cNvPicPr>
            <a:picLocks noChangeAspect="1"/>
          </p:cNvPicPr>
          <p:nvPr/>
        </p:nvPicPr>
        <p:blipFill rotWithShape="1">
          <a:blip r:embed="rId4"/>
          <a:srcRect l="56023" t="26089" r="20314"/>
          <a:stretch/>
        </p:blipFill>
        <p:spPr>
          <a:xfrm>
            <a:off x="2798813" y="2907696"/>
            <a:ext cx="1993900" cy="2021642"/>
          </a:xfrm>
          <a:prstGeom prst="rect">
            <a:avLst/>
          </a:prstGeom>
        </p:spPr>
      </p:pic>
      <p:pic>
        <p:nvPicPr>
          <p:cNvPr id="7" name="Picture 6"/>
          <p:cNvPicPr>
            <a:picLocks noChangeAspect="1"/>
          </p:cNvPicPr>
          <p:nvPr/>
        </p:nvPicPr>
        <p:blipFill rotWithShape="1">
          <a:blip r:embed="rId5"/>
          <a:srcRect l="27894" t="51123" r="21840"/>
          <a:stretch/>
        </p:blipFill>
        <p:spPr>
          <a:xfrm>
            <a:off x="4902199" y="3093529"/>
            <a:ext cx="3543301" cy="1537304"/>
          </a:xfrm>
          <a:prstGeom prst="rect">
            <a:avLst/>
          </a:prstGeom>
        </p:spPr>
      </p:pic>
      <p:pic>
        <p:nvPicPr>
          <p:cNvPr id="14" name="Picture 13"/>
          <p:cNvPicPr>
            <a:picLocks noChangeAspect="1"/>
          </p:cNvPicPr>
          <p:nvPr/>
        </p:nvPicPr>
        <p:blipFill rotWithShape="1">
          <a:blip r:embed="rId4"/>
          <a:srcRect l="3222" t="25204" r="71312" b="6260"/>
          <a:stretch/>
        </p:blipFill>
        <p:spPr>
          <a:xfrm>
            <a:off x="561973" y="2956282"/>
            <a:ext cx="2079626" cy="1859828"/>
          </a:xfrm>
          <a:prstGeom prst="rect">
            <a:avLst/>
          </a:prstGeom>
        </p:spPr>
      </p:pic>
      <p:sp>
        <p:nvSpPr>
          <p:cNvPr id="9" name="TextBox 8"/>
          <p:cNvSpPr txBox="1"/>
          <p:nvPr/>
        </p:nvSpPr>
        <p:spPr>
          <a:xfrm>
            <a:off x="704850" y="2168343"/>
            <a:ext cx="1936749" cy="646331"/>
          </a:xfrm>
          <a:prstGeom prst="rect">
            <a:avLst/>
          </a:prstGeom>
          <a:solidFill>
            <a:schemeClr val="bg2"/>
          </a:solidFill>
        </p:spPr>
        <p:txBody>
          <a:bodyPr wrap="none" rtlCol="0">
            <a:spAutoFit/>
          </a:bodyPr>
          <a:lstStyle/>
          <a:p>
            <a:pPr algn="ctr"/>
            <a:r>
              <a:rPr lang="en-US" b="1" dirty="0" smtClean="0"/>
              <a:t>Care Recipient </a:t>
            </a:r>
          </a:p>
          <a:p>
            <a:pPr algn="ctr"/>
            <a:r>
              <a:rPr lang="en-US" b="1" dirty="0" smtClean="0"/>
              <a:t>Gender</a:t>
            </a:r>
            <a:endParaRPr lang="en-US" b="1" dirty="0"/>
          </a:p>
        </p:txBody>
      </p:sp>
      <p:sp>
        <p:nvSpPr>
          <p:cNvPr id="10" name="TextBox 9"/>
          <p:cNvSpPr txBox="1"/>
          <p:nvPr/>
        </p:nvSpPr>
        <p:spPr>
          <a:xfrm>
            <a:off x="2957112" y="2157615"/>
            <a:ext cx="1362874" cy="646331"/>
          </a:xfrm>
          <a:prstGeom prst="rect">
            <a:avLst/>
          </a:prstGeom>
          <a:solidFill>
            <a:schemeClr val="bg2"/>
          </a:solidFill>
        </p:spPr>
        <p:txBody>
          <a:bodyPr wrap="none" rtlCol="0">
            <a:spAutoFit/>
          </a:bodyPr>
          <a:lstStyle/>
          <a:p>
            <a:pPr algn="ctr"/>
            <a:r>
              <a:rPr lang="en-US" b="1" dirty="0" smtClean="0"/>
              <a:t>Caregiver </a:t>
            </a:r>
          </a:p>
          <a:p>
            <a:pPr algn="ctr"/>
            <a:r>
              <a:rPr lang="en-US" b="1" dirty="0" smtClean="0"/>
              <a:t>Gender</a:t>
            </a:r>
            <a:endParaRPr lang="en-US" b="1" dirty="0"/>
          </a:p>
        </p:txBody>
      </p:sp>
      <p:sp>
        <p:nvSpPr>
          <p:cNvPr id="17" name="TextBox 16"/>
          <p:cNvSpPr txBox="1"/>
          <p:nvPr/>
        </p:nvSpPr>
        <p:spPr>
          <a:xfrm>
            <a:off x="5746750" y="2117191"/>
            <a:ext cx="1936749" cy="646331"/>
          </a:xfrm>
          <a:prstGeom prst="rect">
            <a:avLst/>
          </a:prstGeom>
          <a:solidFill>
            <a:schemeClr val="bg2"/>
          </a:solidFill>
        </p:spPr>
        <p:txBody>
          <a:bodyPr wrap="none" rtlCol="0">
            <a:spAutoFit/>
          </a:bodyPr>
          <a:lstStyle/>
          <a:p>
            <a:pPr algn="ctr"/>
            <a:r>
              <a:rPr lang="en-US" b="1" dirty="0" smtClean="0"/>
              <a:t>Care Recipient </a:t>
            </a:r>
          </a:p>
          <a:p>
            <a:pPr algn="ctr"/>
            <a:r>
              <a:rPr lang="en-US" b="1" dirty="0" smtClean="0"/>
              <a:t>Age</a:t>
            </a:r>
            <a:endParaRPr lang="en-US" b="1" dirty="0"/>
          </a:p>
        </p:txBody>
      </p:sp>
      <p:pic>
        <p:nvPicPr>
          <p:cNvPr id="13" name="Picture 12"/>
          <p:cNvPicPr>
            <a:picLocks noChangeAspect="1"/>
          </p:cNvPicPr>
          <p:nvPr/>
        </p:nvPicPr>
        <p:blipFill rotWithShape="1">
          <a:blip r:embed="rId6"/>
          <a:srcRect l="9545" r="5695"/>
          <a:stretch/>
        </p:blipFill>
        <p:spPr>
          <a:xfrm>
            <a:off x="8763000" y="2792374"/>
            <a:ext cx="3213100" cy="2088373"/>
          </a:xfrm>
          <a:prstGeom prst="rect">
            <a:avLst/>
          </a:prstGeom>
        </p:spPr>
      </p:pic>
      <p:sp>
        <p:nvSpPr>
          <p:cNvPr id="19" name="TextBox 18"/>
          <p:cNvSpPr txBox="1"/>
          <p:nvPr/>
        </p:nvSpPr>
        <p:spPr>
          <a:xfrm>
            <a:off x="9174021" y="2189421"/>
            <a:ext cx="1832554" cy="369332"/>
          </a:xfrm>
          <a:prstGeom prst="rect">
            <a:avLst/>
          </a:prstGeom>
          <a:solidFill>
            <a:schemeClr val="bg2"/>
          </a:solidFill>
        </p:spPr>
        <p:txBody>
          <a:bodyPr wrap="none" rtlCol="0">
            <a:spAutoFit/>
          </a:bodyPr>
          <a:lstStyle/>
          <a:p>
            <a:pPr algn="ctr"/>
            <a:r>
              <a:rPr lang="en-US" b="1" dirty="0" smtClean="0"/>
              <a:t>Caregiver Age</a:t>
            </a:r>
          </a:p>
        </p:txBody>
      </p:sp>
      <p:sp>
        <p:nvSpPr>
          <p:cNvPr id="4" name="TextBox 3"/>
          <p:cNvSpPr txBox="1"/>
          <p:nvPr/>
        </p:nvSpPr>
        <p:spPr>
          <a:xfrm>
            <a:off x="1988611" y="5753100"/>
            <a:ext cx="8400056" cy="369332"/>
          </a:xfrm>
          <a:prstGeom prst="rect">
            <a:avLst/>
          </a:prstGeom>
          <a:noFill/>
        </p:spPr>
        <p:txBody>
          <a:bodyPr wrap="none" rtlCol="0">
            <a:spAutoFit/>
          </a:bodyPr>
          <a:lstStyle/>
          <a:p>
            <a:r>
              <a:rPr lang="en-US" dirty="0" smtClean="0"/>
              <a:t>For comparison, 12% of Adults aged 18 and older in the US have Diabetes</a:t>
            </a:r>
            <a:endParaRPr lang="en-US" dirty="0"/>
          </a:p>
        </p:txBody>
      </p:sp>
    </p:spTree>
    <p:extLst>
      <p:ext uri="{BB962C8B-B14F-4D97-AF65-F5344CB8AC3E}">
        <p14:creationId xmlns:p14="http://schemas.microsoft.com/office/powerpoint/2010/main" val="3567905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3787" y="2979774"/>
            <a:ext cx="4937724" cy="2379626"/>
          </a:xfrm>
          <a:prstGeom prst="rect">
            <a:avLst/>
          </a:prstGeom>
        </p:spPr>
      </p:pic>
      <p:sp>
        <p:nvSpPr>
          <p:cNvPr id="5" name="TextBox 4"/>
          <p:cNvSpPr txBox="1"/>
          <p:nvPr/>
        </p:nvSpPr>
        <p:spPr>
          <a:xfrm>
            <a:off x="1504950" y="2079443"/>
            <a:ext cx="2901950" cy="646331"/>
          </a:xfrm>
          <a:prstGeom prst="rect">
            <a:avLst/>
          </a:prstGeom>
          <a:solidFill>
            <a:schemeClr val="bg2"/>
          </a:solidFill>
        </p:spPr>
        <p:txBody>
          <a:bodyPr wrap="square" rtlCol="0">
            <a:spAutoFit/>
          </a:bodyPr>
          <a:lstStyle/>
          <a:p>
            <a:pPr algn="ctr"/>
            <a:r>
              <a:rPr lang="en-US" b="1" dirty="0" smtClean="0"/>
              <a:t>Duration of care for the Care Recipient</a:t>
            </a:r>
            <a:endParaRPr lang="en-US" b="1" dirty="0"/>
          </a:p>
        </p:txBody>
      </p:sp>
      <p:pic>
        <p:nvPicPr>
          <p:cNvPr id="6" name="Picture 5"/>
          <p:cNvPicPr>
            <a:picLocks noChangeAspect="1"/>
          </p:cNvPicPr>
          <p:nvPr/>
        </p:nvPicPr>
        <p:blipFill>
          <a:blip r:embed="rId3"/>
          <a:stretch>
            <a:fillRect/>
          </a:stretch>
        </p:blipFill>
        <p:spPr>
          <a:xfrm>
            <a:off x="6713012" y="750887"/>
            <a:ext cx="4305300" cy="5105981"/>
          </a:xfrm>
          <a:prstGeom prst="rect">
            <a:avLst/>
          </a:prstGeom>
        </p:spPr>
      </p:pic>
      <p:sp>
        <p:nvSpPr>
          <p:cNvPr id="7" name="TextBox 6"/>
          <p:cNvSpPr txBox="1"/>
          <p:nvPr/>
        </p:nvSpPr>
        <p:spPr>
          <a:xfrm>
            <a:off x="6681262" y="104556"/>
            <a:ext cx="4337050" cy="646331"/>
          </a:xfrm>
          <a:prstGeom prst="rect">
            <a:avLst/>
          </a:prstGeom>
          <a:solidFill>
            <a:schemeClr val="bg2"/>
          </a:solidFill>
        </p:spPr>
        <p:txBody>
          <a:bodyPr wrap="square" rtlCol="0">
            <a:spAutoFit/>
          </a:bodyPr>
          <a:lstStyle/>
          <a:p>
            <a:pPr algn="ctr"/>
            <a:r>
              <a:rPr lang="en-US" b="1" dirty="0" smtClean="0"/>
              <a:t>Care Recipient Relationship to Caregiver</a:t>
            </a:r>
            <a:endParaRPr lang="en-US" b="1" dirty="0"/>
          </a:p>
        </p:txBody>
      </p:sp>
      <p:sp>
        <p:nvSpPr>
          <p:cNvPr id="8" name="TextBox 7"/>
          <p:cNvSpPr txBox="1"/>
          <p:nvPr/>
        </p:nvSpPr>
        <p:spPr>
          <a:xfrm>
            <a:off x="6299200" y="6055772"/>
            <a:ext cx="5493812" cy="646331"/>
          </a:xfrm>
          <a:prstGeom prst="rect">
            <a:avLst/>
          </a:prstGeom>
          <a:noFill/>
        </p:spPr>
        <p:txBody>
          <a:bodyPr wrap="none" rtlCol="0">
            <a:spAutoFit/>
          </a:bodyPr>
          <a:lstStyle/>
          <a:p>
            <a:pPr algn="ctr"/>
            <a:r>
              <a:rPr lang="en-US" dirty="0" smtClean="0"/>
              <a:t>½ of people felt like they had a choice in being</a:t>
            </a:r>
          </a:p>
          <a:p>
            <a:pPr algn="ctr"/>
            <a:r>
              <a:rPr lang="en-US" dirty="0"/>
              <a:t>t</a:t>
            </a:r>
            <a:r>
              <a:rPr lang="en-US" dirty="0" smtClean="0"/>
              <a:t>he caregiver</a:t>
            </a:r>
            <a:endParaRPr lang="en-US" dirty="0"/>
          </a:p>
        </p:txBody>
      </p:sp>
      <p:sp>
        <p:nvSpPr>
          <p:cNvPr id="9" name="Rectangle 8"/>
          <p:cNvSpPr/>
          <p:nvPr/>
        </p:nvSpPr>
        <p:spPr>
          <a:xfrm>
            <a:off x="482600" y="6503199"/>
            <a:ext cx="11202702" cy="261610"/>
          </a:xfrm>
          <a:prstGeom prst="rect">
            <a:avLst/>
          </a:prstGeom>
        </p:spPr>
        <p:txBody>
          <a:bodyPr wrap="square">
            <a:spAutoFit/>
          </a:bodyPr>
          <a:lstStyle/>
          <a:p>
            <a:r>
              <a:rPr lang="en-US" sz="1100" dirty="0"/>
              <a:t>https://www.aarp.org/content/dam/aarp/ppi/2015/caregiving-in-the-united-states-2015-report-revised.pdf</a:t>
            </a:r>
          </a:p>
        </p:txBody>
      </p:sp>
    </p:spTree>
    <p:extLst>
      <p:ext uri="{BB962C8B-B14F-4D97-AF65-F5344CB8AC3E}">
        <p14:creationId xmlns:p14="http://schemas.microsoft.com/office/powerpoint/2010/main" val="358901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Picture 6"/>
          <p:cNvPicPr>
            <a:picLocks noChangeAspect="1"/>
          </p:cNvPicPr>
          <p:nvPr/>
        </p:nvPicPr>
        <p:blipFill>
          <a:blip r:embed="rId3"/>
          <a:stretch>
            <a:fillRect/>
          </a:stretch>
        </p:blipFill>
        <p:spPr>
          <a:xfrm>
            <a:off x="745662" y="935037"/>
            <a:ext cx="10758950" cy="4525963"/>
          </a:xfrm>
          <a:prstGeom prst="rect">
            <a:avLst/>
          </a:prstGeom>
        </p:spPr>
      </p:pic>
      <p:sp>
        <p:nvSpPr>
          <p:cNvPr id="9" name="Rectangle 8"/>
          <p:cNvSpPr/>
          <p:nvPr/>
        </p:nvSpPr>
        <p:spPr>
          <a:xfrm>
            <a:off x="1485900" y="6492948"/>
            <a:ext cx="11202702" cy="261610"/>
          </a:xfrm>
          <a:prstGeom prst="rect">
            <a:avLst/>
          </a:prstGeom>
        </p:spPr>
        <p:txBody>
          <a:bodyPr wrap="square">
            <a:spAutoFit/>
          </a:bodyPr>
          <a:lstStyle/>
          <a:p>
            <a:r>
              <a:rPr lang="en-US" sz="1100" dirty="0"/>
              <a:t>https://www.aarp.org/content/dam/aarp/ppi/2015/caregiving-in-the-united-states-2015-report-revised.pdf</a:t>
            </a:r>
          </a:p>
        </p:txBody>
      </p:sp>
    </p:spTree>
    <p:extLst>
      <p:ext uri="{BB962C8B-B14F-4D97-AF65-F5344CB8AC3E}">
        <p14:creationId xmlns:p14="http://schemas.microsoft.com/office/powerpoint/2010/main" val="2806286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7885" y="1841698"/>
            <a:ext cx="4152900" cy="4455716"/>
          </a:xfrm>
          <a:prstGeom prst="rect">
            <a:avLst/>
          </a:prstGeom>
        </p:spPr>
      </p:pic>
      <p:sp>
        <p:nvSpPr>
          <p:cNvPr id="5" name="TextBox 4"/>
          <p:cNvSpPr txBox="1"/>
          <p:nvPr/>
        </p:nvSpPr>
        <p:spPr>
          <a:xfrm>
            <a:off x="571499" y="966569"/>
            <a:ext cx="4565673" cy="646331"/>
          </a:xfrm>
          <a:prstGeom prst="rect">
            <a:avLst/>
          </a:prstGeom>
          <a:solidFill>
            <a:schemeClr val="bg2"/>
          </a:solidFill>
        </p:spPr>
        <p:txBody>
          <a:bodyPr wrap="none" rtlCol="0">
            <a:spAutoFit/>
          </a:bodyPr>
          <a:lstStyle/>
          <a:p>
            <a:pPr algn="ctr"/>
            <a:r>
              <a:rPr lang="en-US" b="1" dirty="0" smtClean="0"/>
              <a:t>Main Health Problem of Care Recipient</a:t>
            </a:r>
          </a:p>
          <a:p>
            <a:pPr algn="ctr"/>
            <a:r>
              <a:rPr lang="en-US" b="1" dirty="0" smtClean="0"/>
              <a:t>Identified by Caregiver</a:t>
            </a:r>
            <a:endParaRPr lang="en-US" b="1" dirty="0"/>
          </a:p>
        </p:txBody>
      </p:sp>
      <p:pic>
        <p:nvPicPr>
          <p:cNvPr id="6" name="Picture 5"/>
          <p:cNvPicPr>
            <a:picLocks noChangeAspect="1"/>
          </p:cNvPicPr>
          <p:nvPr/>
        </p:nvPicPr>
        <p:blipFill>
          <a:blip r:embed="rId3"/>
          <a:stretch>
            <a:fillRect/>
          </a:stretch>
        </p:blipFill>
        <p:spPr>
          <a:xfrm>
            <a:off x="5375274" y="1954212"/>
            <a:ext cx="6142383" cy="2808288"/>
          </a:xfrm>
          <a:prstGeom prst="rect">
            <a:avLst/>
          </a:prstGeom>
        </p:spPr>
      </p:pic>
      <p:sp>
        <p:nvSpPr>
          <p:cNvPr id="7" name="TextBox 6"/>
          <p:cNvSpPr txBox="1"/>
          <p:nvPr/>
        </p:nvSpPr>
        <p:spPr>
          <a:xfrm>
            <a:off x="6680200" y="1105068"/>
            <a:ext cx="4097597" cy="369332"/>
          </a:xfrm>
          <a:prstGeom prst="rect">
            <a:avLst/>
          </a:prstGeom>
          <a:solidFill>
            <a:schemeClr val="bg2"/>
          </a:solidFill>
        </p:spPr>
        <p:txBody>
          <a:bodyPr wrap="none" rtlCol="0">
            <a:spAutoFit/>
          </a:bodyPr>
          <a:lstStyle/>
          <a:p>
            <a:r>
              <a:rPr lang="en-US" b="1" dirty="0" smtClean="0"/>
              <a:t>Types of Care Recipient Conditions</a:t>
            </a:r>
            <a:endParaRPr lang="en-US" b="1" dirty="0"/>
          </a:p>
        </p:txBody>
      </p:sp>
      <p:sp>
        <p:nvSpPr>
          <p:cNvPr id="8" name="Rectangle 7"/>
          <p:cNvSpPr/>
          <p:nvPr/>
        </p:nvSpPr>
        <p:spPr>
          <a:xfrm>
            <a:off x="1485900" y="6492948"/>
            <a:ext cx="11202702" cy="261610"/>
          </a:xfrm>
          <a:prstGeom prst="rect">
            <a:avLst/>
          </a:prstGeom>
        </p:spPr>
        <p:txBody>
          <a:bodyPr wrap="square">
            <a:spAutoFit/>
          </a:bodyPr>
          <a:lstStyle/>
          <a:p>
            <a:r>
              <a:rPr lang="en-US" sz="1100" dirty="0"/>
              <a:t>https://www.aarp.org/content/dam/aarp/ppi/2015/caregiving-in-the-united-states-2015-report-revised.pdf</a:t>
            </a:r>
          </a:p>
        </p:txBody>
      </p:sp>
    </p:spTree>
    <p:extLst>
      <p:ext uri="{BB962C8B-B14F-4D97-AF65-F5344CB8AC3E}">
        <p14:creationId xmlns:p14="http://schemas.microsoft.com/office/powerpoint/2010/main" val="2171388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8733" y="870466"/>
            <a:ext cx="5501397" cy="2668588"/>
          </a:xfrm>
          <a:prstGeom prst="rect">
            <a:avLst/>
          </a:prstGeom>
        </p:spPr>
      </p:pic>
      <p:sp>
        <p:nvSpPr>
          <p:cNvPr id="5" name="TextBox 4"/>
          <p:cNvSpPr txBox="1"/>
          <p:nvPr/>
        </p:nvSpPr>
        <p:spPr>
          <a:xfrm>
            <a:off x="1536700" y="381000"/>
            <a:ext cx="2566728" cy="369332"/>
          </a:xfrm>
          <a:prstGeom prst="rect">
            <a:avLst/>
          </a:prstGeom>
          <a:solidFill>
            <a:schemeClr val="bg2"/>
          </a:solidFill>
        </p:spPr>
        <p:txBody>
          <a:bodyPr wrap="none" rtlCol="0">
            <a:spAutoFit/>
          </a:bodyPr>
          <a:lstStyle/>
          <a:p>
            <a:r>
              <a:rPr lang="en-US" b="1" dirty="0" smtClean="0"/>
              <a:t>Burden of Caregiving</a:t>
            </a:r>
            <a:endParaRPr lang="en-US" b="1" dirty="0"/>
          </a:p>
        </p:txBody>
      </p:sp>
      <p:sp>
        <p:nvSpPr>
          <p:cNvPr id="6" name="TextBox 5"/>
          <p:cNvSpPr txBox="1"/>
          <p:nvPr/>
        </p:nvSpPr>
        <p:spPr>
          <a:xfrm>
            <a:off x="238733" y="3656110"/>
            <a:ext cx="6091732" cy="307777"/>
          </a:xfrm>
          <a:prstGeom prst="rect">
            <a:avLst/>
          </a:prstGeom>
          <a:noFill/>
        </p:spPr>
        <p:txBody>
          <a:bodyPr wrap="none" rtlCol="0">
            <a:spAutoFit/>
          </a:bodyPr>
          <a:lstStyle/>
          <a:p>
            <a:r>
              <a:rPr lang="en-US" sz="1400" b="1" dirty="0" smtClean="0"/>
              <a:t>Based on hours of caregiving, number of ADLs and  IADLs performed</a:t>
            </a:r>
            <a:endParaRPr lang="en-US" sz="1400" b="1" dirty="0"/>
          </a:p>
        </p:txBody>
      </p:sp>
      <p:pic>
        <p:nvPicPr>
          <p:cNvPr id="7" name="Picture 6"/>
          <p:cNvPicPr>
            <a:picLocks noChangeAspect="1"/>
          </p:cNvPicPr>
          <p:nvPr/>
        </p:nvPicPr>
        <p:blipFill>
          <a:blip r:embed="rId3"/>
          <a:stretch>
            <a:fillRect/>
          </a:stretch>
        </p:blipFill>
        <p:spPr>
          <a:xfrm>
            <a:off x="6473824" y="1247774"/>
            <a:ext cx="4917835" cy="1393825"/>
          </a:xfrm>
          <a:prstGeom prst="rect">
            <a:avLst/>
          </a:prstGeom>
        </p:spPr>
      </p:pic>
      <p:sp>
        <p:nvSpPr>
          <p:cNvPr id="8" name="TextBox 7"/>
          <p:cNvSpPr txBox="1"/>
          <p:nvPr/>
        </p:nvSpPr>
        <p:spPr>
          <a:xfrm>
            <a:off x="6692900" y="501134"/>
            <a:ext cx="4916731" cy="369332"/>
          </a:xfrm>
          <a:prstGeom prst="rect">
            <a:avLst/>
          </a:prstGeom>
          <a:solidFill>
            <a:schemeClr val="bg2"/>
          </a:solidFill>
        </p:spPr>
        <p:txBody>
          <a:bodyPr wrap="none" rtlCol="0">
            <a:spAutoFit/>
          </a:bodyPr>
          <a:lstStyle/>
          <a:p>
            <a:r>
              <a:rPr lang="en-US" b="1" dirty="0" smtClean="0"/>
              <a:t>How has caregiving affected your health?</a:t>
            </a:r>
            <a:endParaRPr lang="en-US" b="1" dirty="0"/>
          </a:p>
        </p:txBody>
      </p:sp>
      <p:pic>
        <p:nvPicPr>
          <p:cNvPr id="9" name="Picture 8"/>
          <p:cNvPicPr>
            <a:picLocks noChangeAspect="1"/>
          </p:cNvPicPr>
          <p:nvPr/>
        </p:nvPicPr>
        <p:blipFill>
          <a:blip r:embed="rId4"/>
          <a:stretch>
            <a:fillRect/>
          </a:stretch>
        </p:blipFill>
        <p:spPr>
          <a:xfrm>
            <a:off x="305463" y="4966833"/>
            <a:ext cx="6168361" cy="1740450"/>
          </a:xfrm>
          <a:prstGeom prst="rect">
            <a:avLst/>
          </a:prstGeom>
        </p:spPr>
      </p:pic>
      <p:sp>
        <p:nvSpPr>
          <p:cNvPr id="10" name="TextBox 9"/>
          <p:cNvSpPr txBox="1"/>
          <p:nvPr/>
        </p:nvSpPr>
        <p:spPr>
          <a:xfrm>
            <a:off x="649688" y="4233596"/>
            <a:ext cx="4679486" cy="646331"/>
          </a:xfrm>
          <a:prstGeom prst="rect">
            <a:avLst/>
          </a:prstGeom>
          <a:solidFill>
            <a:schemeClr val="bg2"/>
          </a:solidFill>
        </p:spPr>
        <p:txBody>
          <a:bodyPr wrap="none" rtlCol="0">
            <a:spAutoFit/>
          </a:bodyPr>
          <a:lstStyle/>
          <a:p>
            <a:pPr algn="ctr"/>
            <a:r>
              <a:rPr lang="en-US" b="1" dirty="0" smtClean="0"/>
              <a:t>Level of Emotional Stress that Caregiving</a:t>
            </a:r>
          </a:p>
          <a:p>
            <a:pPr algn="ctr"/>
            <a:r>
              <a:rPr lang="en-US" b="1" dirty="0" smtClean="0"/>
              <a:t> has caused the caregiver</a:t>
            </a:r>
            <a:endParaRPr lang="en-US" b="1" dirty="0"/>
          </a:p>
        </p:txBody>
      </p:sp>
      <p:pic>
        <p:nvPicPr>
          <p:cNvPr id="11" name="Picture 10"/>
          <p:cNvPicPr>
            <a:picLocks noChangeAspect="1"/>
          </p:cNvPicPr>
          <p:nvPr/>
        </p:nvPicPr>
        <p:blipFill>
          <a:blip r:embed="rId5"/>
          <a:stretch>
            <a:fillRect/>
          </a:stretch>
        </p:blipFill>
        <p:spPr>
          <a:xfrm>
            <a:off x="6627691" y="5256033"/>
            <a:ext cx="4610100" cy="1162050"/>
          </a:xfrm>
          <a:prstGeom prst="rect">
            <a:avLst/>
          </a:prstGeom>
        </p:spPr>
      </p:pic>
      <p:sp>
        <p:nvSpPr>
          <p:cNvPr id="12" name="TextBox 11"/>
          <p:cNvSpPr txBox="1"/>
          <p:nvPr/>
        </p:nvSpPr>
        <p:spPr>
          <a:xfrm>
            <a:off x="6997700" y="4356100"/>
            <a:ext cx="4951997" cy="646331"/>
          </a:xfrm>
          <a:prstGeom prst="rect">
            <a:avLst/>
          </a:prstGeom>
          <a:solidFill>
            <a:schemeClr val="bg2"/>
          </a:solidFill>
        </p:spPr>
        <p:txBody>
          <a:bodyPr wrap="none" rtlCol="0">
            <a:spAutoFit/>
          </a:bodyPr>
          <a:lstStyle/>
          <a:p>
            <a:pPr algn="ctr"/>
            <a:r>
              <a:rPr lang="en-US" b="1" dirty="0" smtClean="0"/>
              <a:t>Physical Strain that Caregiving puts on the </a:t>
            </a:r>
          </a:p>
          <a:p>
            <a:pPr algn="ctr"/>
            <a:r>
              <a:rPr lang="en-US" b="1" dirty="0" smtClean="0"/>
              <a:t>Caregiver</a:t>
            </a:r>
            <a:endParaRPr lang="en-US" b="1" dirty="0"/>
          </a:p>
        </p:txBody>
      </p:sp>
      <p:sp>
        <p:nvSpPr>
          <p:cNvPr id="13" name="Rectangle 12"/>
          <p:cNvSpPr/>
          <p:nvPr/>
        </p:nvSpPr>
        <p:spPr>
          <a:xfrm>
            <a:off x="1485900" y="6492948"/>
            <a:ext cx="11202702" cy="261610"/>
          </a:xfrm>
          <a:prstGeom prst="rect">
            <a:avLst/>
          </a:prstGeom>
        </p:spPr>
        <p:txBody>
          <a:bodyPr wrap="square">
            <a:spAutoFit/>
          </a:bodyPr>
          <a:lstStyle/>
          <a:p>
            <a:r>
              <a:rPr lang="en-US" sz="1100" dirty="0"/>
              <a:t>https://www.aarp.org/content/dam/aarp/ppi/2015/caregiving-in-the-united-states-2015-report-revised.pdf</a:t>
            </a:r>
          </a:p>
        </p:txBody>
      </p:sp>
    </p:spTree>
    <p:extLst>
      <p:ext uri="{BB962C8B-B14F-4D97-AF65-F5344CB8AC3E}">
        <p14:creationId xmlns:p14="http://schemas.microsoft.com/office/powerpoint/2010/main" val="257996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Caregiver Burden and Health Impacts</a:t>
            </a:r>
            <a:endParaRPr lang="en-US" dirty="0"/>
          </a:p>
        </p:txBody>
      </p:sp>
      <p:sp>
        <p:nvSpPr>
          <p:cNvPr id="3" name="Content Placeholder 2"/>
          <p:cNvSpPr>
            <a:spLocks noGrp="1"/>
          </p:cNvSpPr>
          <p:nvPr>
            <p:ph idx="1"/>
          </p:nvPr>
        </p:nvSpPr>
        <p:spPr>
          <a:xfrm>
            <a:off x="2396029" y="1644203"/>
            <a:ext cx="8915400" cy="3777622"/>
          </a:xfrm>
        </p:spPr>
        <p:txBody>
          <a:bodyPr/>
          <a:lstStyle/>
          <a:p>
            <a:r>
              <a:rPr lang="en-US" sz="3200" dirty="0" smtClean="0"/>
              <a:t>Increased morbidity and mortality</a:t>
            </a:r>
          </a:p>
          <a:p>
            <a:r>
              <a:rPr lang="en-US" sz="3200" dirty="0" smtClean="0"/>
              <a:t>Worse mental health (depression, anxiety, social isolation, suicide)</a:t>
            </a:r>
          </a:p>
          <a:p>
            <a:r>
              <a:rPr lang="en-US" sz="3200" dirty="0" smtClean="0"/>
              <a:t>Worse health behaviors (sleep, exercise, healthy diet, refilling meds, keeping medical appointments, getting vaccinations, smoking)</a:t>
            </a:r>
          </a:p>
          <a:p>
            <a:endParaRPr lang="en-US" dirty="0"/>
          </a:p>
        </p:txBody>
      </p:sp>
      <p:sp>
        <p:nvSpPr>
          <p:cNvPr id="5" name="TextBox 4"/>
          <p:cNvSpPr txBox="1"/>
          <p:nvPr/>
        </p:nvSpPr>
        <p:spPr>
          <a:xfrm>
            <a:off x="1637764" y="5821252"/>
            <a:ext cx="8728672" cy="1338828"/>
          </a:xfrm>
          <a:prstGeom prst="rect">
            <a:avLst/>
          </a:prstGeom>
          <a:noFill/>
        </p:spPr>
        <p:txBody>
          <a:bodyPr wrap="none" rtlCol="0">
            <a:spAutoFit/>
          </a:bodyPr>
          <a:lstStyle/>
          <a:p>
            <a:r>
              <a:rPr lang="en-US" sz="900" dirty="0"/>
              <a:t>Adelman, et al. Caregiver Burden: a Clinical Review, JAMA 2014</a:t>
            </a:r>
          </a:p>
          <a:p>
            <a:r>
              <a:rPr lang="en-US" sz="900" dirty="0"/>
              <a:t>Burton, L. et al. Preventive health behaviors among spousal caregivers. </a:t>
            </a:r>
            <a:r>
              <a:rPr lang="en-US" sz="900" i="1" dirty="0" err="1"/>
              <a:t>Prev</a:t>
            </a:r>
            <a:r>
              <a:rPr lang="en-US" sz="900" i="1" dirty="0"/>
              <a:t> Med. </a:t>
            </a:r>
            <a:r>
              <a:rPr lang="en-US" sz="900" dirty="0"/>
              <a:t>1997.</a:t>
            </a:r>
          </a:p>
          <a:p>
            <a:r>
              <a:rPr lang="en-US" sz="900" dirty="0"/>
              <a:t>Talley, R. and Crews, J. Framing the Public Health of Caregiving. </a:t>
            </a:r>
            <a:r>
              <a:rPr lang="en-US" sz="900" i="1" dirty="0"/>
              <a:t>American Journal of Public Health. </a:t>
            </a:r>
            <a:r>
              <a:rPr lang="en-US" sz="900" dirty="0"/>
              <a:t>2007.</a:t>
            </a:r>
          </a:p>
          <a:p>
            <a:r>
              <a:rPr lang="en-US" sz="900" dirty="0"/>
              <a:t>Hoffman, G. et al., Health Behaviors among baby boomer informal caregivers. </a:t>
            </a:r>
            <a:r>
              <a:rPr lang="en-US" sz="900" i="1" dirty="0"/>
              <a:t>Gerontologist. </a:t>
            </a:r>
            <a:r>
              <a:rPr lang="en-US" sz="900" i="1" dirty="0" smtClean="0"/>
              <a:t>2012</a:t>
            </a:r>
          </a:p>
          <a:p>
            <a:r>
              <a:rPr lang="en-US" sz="900" dirty="0" err="1"/>
              <a:t>Bejjani</a:t>
            </a:r>
            <a:r>
              <a:rPr lang="en-US" sz="900" dirty="0"/>
              <a:t>, C. et al. Characteristics of Depressed Caregivers of Veterans with Dementia. </a:t>
            </a:r>
            <a:r>
              <a:rPr lang="en-US" sz="900" i="1" dirty="0"/>
              <a:t>American Journal of Alzheimer’s Disease and Other Dementias. </a:t>
            </a:r>
            <a:r>
              <a:rPr lang="en-US" sz="900" dirty="0"/>
              <a:t>2012</a:t>
            </a:r>
          </a:p>
          <a:p>
            <a:r>
              <a:rPr lang="en-US" sz="900" dirty="0"/>
              <a:t>Noyes, et al. The Role of Grief in Dementia Caregiving. </a:t>
            </a:r>
            <a:r>
              <a:rPr lang="en-US" sz="900" i="1" dirty="0"/>
              <a:t>American Journal of Alzheimer’s Disease and Other Dementias. </a:t>
            </a:r>
            <a:r>
              <a:rPr lang="en-US" sz="900" dirty="0"/>
              <a:t>2010</a:t>
            </a:r>
          </a:p>
          <a:p>
            <a:r>
              <a:rPr lang="en-US" sz="900" dirty="0"/>
              <a:t>Varela, G. et al., Alzheimer’s Care at Home: a Focus on Caregivers Strain. </a:t>
            </a:r>
            <a:r>
              <a:rPr lang="en-US" sz="900" i="1" dirty="0"/>
              <a:t>Prof </a:t>
            </a:r>
            <a:r>
              <a:rPr lang="en-US" sz="900" i="1" dirty="0" err="1"/>
              <a:t>Inferm</a:t>
            </a:r>
            <a:r>
              <a:rPr lang="en-US" sz="900" i="1" dirty="0"/>
              <a:t>. </a:t>
            </a:r>
            <a:r>
              <a:rPr lang="en-US" sz="900" dirty="0"/>
              <a:t>2011</a:t>
            </a:r>
          </a:p>
          <a:p>
            <a:endParaRPr lang="en-US" sz="900" dirty="0"/>
          </a:p>
          <a:p>
            <a:endParaRPr lang="en-US" sz="900" dirty="0"/>
          </a:p>
        </p:txBody>
      </p:sp>
    </p:spTree>
    <p:extLst>
      <p:ext uri="{BB962C8B-B14F-4D97-AF65-F5344CB8AC3E}">
        <p14:creationId xmlns:p14="http://schemas.microsoft.com/office/powerpoint/2010/main" val="1977611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Caregiver Burden and Health Impacts</a:t>
            </a:r>
            <a:endParaRPr lang="en-US" dirty="0"/>
          </a:p>
        </p:txBody>
      </p:sp>
      <p:sp>
        <p:nvSpPr>
          <p:cNvPr id="3" name="Content Placeholder 2"/>
          <p:cNvSpPr>
            <a:spLocks noGrp="1"/>
          </p:cNvSpPr>
          <p:nvPr>
            <p:ph idx="1"/>
          </p:nvPr>
        </p:nvSpPr>
        <p:spPr/>
        <p:txBody>
          <a:bodyPr>
            <a:normAutofit/>
          </a:bodyPr>
          <a:lstStyle/>
          <a:p>
            <a:r>
              <a:rPr lang="en-US" sz="3200" dirty="0" smtClean="0"/>
              <a:t>Mortality</a:t>
            </a:r>
          </a:p>
          <a:p>
            <a:pPr lvl="1"/>
            <a:r>
              <a:rPr lang="en-US" sz="2800" dirty="0" smtClean="0"/>
              <a:t>CG burden: independent predictor of CG mortality</a:t>
            </a:r>
          </a:p>
          <a:p>
            <a:pPr lvl="2"/>
            <a:r>
              <a:rPr lang="en-US" sz="2400" dirty="0" smtClean="0"/>
              <a:t>63% increased risk of death</a:t>
            </a:r>
          </a:p>
          <a:p>
            <a:endParaRPr lang="en-US" sz="3200" dirty="0"/>
          </a:p>
        </p:txBody>
      </p:sp>
      <p:sp>
        <p:nvSpPr>
          <p:cNvPr id="5" name="TextBox 4"/>
          <p:cNvSpPr txBox="1"/>
          <p:nvPr/>
        </p:nvSpPr>
        <p:spPr>
          <a:xfrm>
            <a:off x="2590801" y="6477000"/>
            <a:ext cx="4560864" cy="430887"/>
          </a:xfrm>
          <a:prstGeom prst="rect">
            <a:avLst/>
          </a:prstGeom>
          <a:noFill/>
        </p:spPr>
        <p:txBody>
          <a:bodyPr wrap="none" rtlCol="0">
            <a:spAutoFit/>
          </a:bodyPr>
          <a:lstStyle/>
          <a:p>
            <a:r>
              <a:rPr lang="en-US" sz="1100" dirty="0"/>
              <a:t>Adelman, et al. Caregiver Burden: a Clinical Review, JAMA 2014</a:t>
            </a:r>
          </a:p>
          <a:p>
            <a:endParaRPr lang="en-US" sz="1100" dirty="0"/>
          </a:p>
        </p:txBody>
      </p:sp>
    </p:spTree>
    <p:extLst>
      <p:ext uri="{BB962C8B-B14F-4D97-AF65-F5344CB8AC3E}">
        <p14:creationId xmlns:p14="http://schemas.microsoft.com/office/powerpoint/2010/main" val="192463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Caregiver Burden and Health Impacts</a:t>
            </a:r>
            <a:endParaRPr lang="en-US" dirty="0"/>
          </a:p>
        </p:txBody>
      </p:sp>
      <p:sp>
        <p:nvSpPr>
          <p:cNvPr id="3" name="Content Placeholder 2"/>
          <p:cNvSpPr>
            <a:spLocks noGrp="1"/>
          </p:cNvSpPr>
          <p:nvPr>
            <p:ph idx="1"/>
          </p:nvPr>
        </p:nvSpPr>
        <p:spPr/>
        <p:txBody>
          <a:bodyPr>
            <a:normAutofit/>
          </a:bodyPr>
          <a:lstStyle/>
          <a:p>
            <a:r>
              <a:rPr lang="en-US" sz="2800" dirty="0" smtClean="0"/>
              <a:t>Weight loss and poor nutrition</a:t>
            </a:r>
          </a:p>
          <a:p>
            <a:pPr lvl="1"/>
            <a:r>
              <a:rPr lang="en-US" sz="2400" dirty="0" smtClean="0"/>
              <a:t>21-37% of caregivers for those with dementia have poor nutritional status</a:t>
            </a:r>
          </a:p>
          <a:p>
            <a:pPr lvl="1"/>
            <a:r>
              <a:rPr lang="en-US" sz="2400" dirty="0" smtClean="0"/>
              <a:t>“Living in rural areas could increase the nutritional deficiencies because of limited accessibility to food shops and lack of public transportation”</a:t>
            </a:r>
            <a:endParaRPr lang="en-US" sz="2400" dirty="0"/>
          </a:p>
        </p:txBody>
      </p:sp>
      <p:sp>
        <p:nvSpPr>
          <p:cNvPr id="5" name="TextBox 4"/>
          <p:cNvSpPr txBox="1"/>
          <p:nvPr/>
        </p:nvSpPr>
        <p:spPr>
          <a:xfrm>
            <a:off x="1828801" y="6400800"/>
            <a:ext cx="4128053" cy="430887"/>
          </a:xfrm>
          <a:prstGeom prst="rect">
            <a:avLst/>
          </a:prstGeom>
          <a:noFill/>
        </p:spPr>
        <p:txBody>
          <a:bodyPr wrap="none" rtlCol="0">
            <a:spAutoFit/>
          </a:bodyPr>
          <a:lstStyle/>
          <a:p>
            <a:r>
              <a:rPr lang="en-US" sz="1100" dirty="0" err="1"/>
              <a:t>Rullier</a:t>
            </a:r>
            <a:r>
              <a:rPr lang="en-US" sz="1100" dirty="0"/>
              <a:t>, L., et. al. </a:t>
            </a:r>
            <a:r>
              <a:rPr lang="en-US" sz="1100" i="1" dirty="0"/>
              <a:t>International </a:t>
            </a:r>
            <a:r>
              <a:rPr lang="en-US" sz="1100" i="1" dirty="0" err="1"/>
              <a:t>Psychogeriatrics</a:t>
            </a:r>
            <a:r>
              <a:rPr lang="en-US" sz="1100" i="1" dirty="0"/>
              <a:t>. </a:t>
            </a:r>
            <a:r>
              <a:rPr lang="en-US" sz="1100" dirty="0"/>
              <a:t>2014</a:t>
            </a:r>
          </a:p>
          <a:p>
            <a:r>
              <a:rPr lang="en-US" sz="1100" dirty="0"/>
              <a:t>Torres, S, et al.</a:t>
            </a:r>
            <a:r>
              <a:rPr lang="en-US" sz="1100" i="1" dirty="0"/>
              <a:t> </a:t>
            </a:r>
            <a:r>
              <a:rPr lang="en-US" sz="1100" dirty="0"/>
              <a:t>Journal of Nutrition Health and Aging. 2010 </a:t>
            </a:r>
          </a:p>
        </p:txBody>
      </p:sp>
    </p:spTree>
    <p:extLst>
      <p:ext uri="{BB962C8B-B14F-4D97-AF65-F5344CB8AC3E}">
        <p14:creationId xmlns:p14="http://schemas.microsoft.com/office/powerpoint/2010/main" val="3689367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Caregiver Burden and Health Impacts</a:t>
            </a:r>
            <a:endParaRPr lang="en-US" dirty="0"/>
          </a:p>
        </p:txBody>
      </p:sp>
      <p:sp>
        <p:nvSpPr>
          <p:cNvPr id="3" name="Content Placeholder 2"/>
          <p:cNvSpPr>
            <a:spLocks noGrp="1"/>
          </p:cNvSpPr>
          <p:nvPr>
            <p:ph idx="1"/>
          </p:nvPr>
        </p:nvSpPr>
        <p:spPr/>
        <p:txBody>
          <a:bodyPr>
            <a:noAutofit/>
          </a:bodyPr>
          <a:lstStyle/>
          <a:p>
            <a:r>
              <a:rPr lang="en-US" sz="2800" dirty="0" smtClean="0"/>
              <a:t>Poor self care</a:t>
            </a:r>
          </a:p>
          <a:p>
            <a:pPr lvl="1"/>
            <a:r>
              <a:rPr lang="en-US" sz="2400" dirty="0" smtClean="0"/>
              <a:t>Spousal caregivers less likely to “engage in preventive health behaviors:”</a:t>
            </a:r>
          </a:p>
          <a:p>
            <a:pPr lvl="2"/>
            <a:r>
              <a:rPr lang="en-US" sz="2000" dirty="0" smtClean="0"/>
              <a:t>Sleep and rest</a:t>
            </a:r>
          </a:p>
          <a:p>
            <a:pPr lvl="2"/>
            <a:r>
              <a:rPr lang="en-US" sz="2000" dirty="0" smtClean="0"/>
              <a:t>Exercise</a:t>
            </a:r>
          </a:p>
          <a:p>
            <a:pPr lvl="2"/>
            <a:r>
              <a:rPr lang="en-US" sz="2000" dirty="0" smtClean="0"/>
              <a:t>Eating regular meals</a:t>
            </a:r>
          </a:p>
          <a:p>
            <a:pPr lvl="2"/>
            <a:r>
              <a:rPr lang="en-US" sz="2000" dirty="0" smtClean="0"/>
              <a:t>Keeping medical appointments</a:t>
            </a:r>
          </a:p>
          <a:p>
            <a:pPr lvl="2"/>
            <a:r>
              <a:rPr lang="en-US" sz="2000" dirty="0" smtClean="0"/>
              <a:t>Getting vaccinations</a:t>
            </a:r>
          </a:p>
          <a:p>
            <a:pPr lvl="2"/>
            <a:r>
              <a:rPr lang="en-US" sz="2000" dirty="0" smtClean="0"/>
              <a:t>Refilling medications</a:t>
            </a:r>
            <a:endParaRPr lang="en-US" sz="2000" dirty="0"/>
          </a:p>
        </p:txBody>
      </p:sp>
      <p:sp>
        <p:nvSpPr>
          <p:cNvPr id="6" name="TextBox 5"/>
          <p:cNvSpPr txBox="1"/>
          <p:nvPr/>
        </p:nvSpPr>
        <p:spPr>
          <a:xfrm>
            <a:off x="1905001" y="6477000"/>
            <a:ext cx="6676828" cy="400110"/>
          </a:xfrm>
          <a:prstGeom prst="rect">
            <a:avLst/>
          </a:prstGeom>
          <a:noFill/>
        </p:spPr>
        <p:txBody>
          <a:bodyPr wrap="none" rtlCol="0">
            <a:spAutoFit/>
          </a:bodyPr>
          <a:lstStyle/>
          <a:p>
            <a:r>
              <a:rPr lang="en-US" sz="1000" dirty="0"/>
              <a:t>Burton, L. et al. Preventive health behaviors among spousal caregivers. </a:t>
            </a:r>
            <a:r>
              <a:rPr lang="en-US" sz="1000" i="1" dirty="0" err="1"/>
              <a:t>Prev</a:t>
            </a:r>
            <a:r>
              <a:rPr lang="en-US" sz="1000" i="1" dirty="0"/>
              <a:t> Med. </a:t>
            </a:r>
            <a:r>
              <a:rPr lang="en-US" sz="1000" dirty="0"/>
              <a:t>1997.</a:t>
            </a:r>
          </a:p>
          <a:p>
            <a:r>
              <a:rPr lang="en-US" sz="1000" dirty="0"/>
              <a:t>Talley, R. and Crews, J. Framing the Public Health of </a:t>
            </a:r>
            <a:r>
              <a:rPr lang="en-US" sz="1000" dirty="0" err="1"/>
              <a:t>Caregiving</a:t>
            </a:r>
            <a:r>
              <a:rPr lang="en-US" sz="1000" dirty="0"/>
              <a:t>. </a:t>
            </a:r>
            <a:r>
              <a:rPr lang="en-US" sz="1000" i="1" dirty="0"/>
              <a:t>American Journal of Public Health. </a:t>
            </a:r>
            <a:r>
              <a:rPr lang="en-US" sz="1000" dirty="0"/>
              <a:t>2007.</a:t>
            </a:r>
          </a:p>
        </p:txBody>
      </p:sp>
    </p:spTree>
    <p:extLst>
      <p:ext uri="{BB962C8B-B14F-4D97-AF65-F5344CB8AC3E}">
        <p14:creationId xmlns:p14="http://schemas.microsoft.com/office/powerpoint/2010/main" val="2346059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Caregiver Burden and Health Impacts</a:t>
            </a:r>
            <a:endParaRPr lang="en-US" dirty="0"/>
          </a:p>
        </p:txBody>
      </p:sp>
      <p:sp>
        <p:nvSpPr>
          <p:cNvPr id="3" name="Content Placeholder 2"/>
          <p:cNvSpPr>
            <a:spLocks noGrp="1"/>
          </p:cNvSpPr>
          <p:nvPr>
            <p:ph idx="1"/>
          </p:nvPr>
        </p:nvSpPr>
        <p:spPr/>
        <p:txBody>
          <a:bodyPr>
            <a:normAutofit/>
          </a:bodyPr>
          <a:lstStyle/>
          <a:p>
            <a:r>
              <a:rPr lang="en-US" sz="2800" dirty="0" smtClean="0"/>
              <a:t>Poor self care</a:t>
            </a:r>
          </a:p>
          <a:p>
            <a:pPr lvl="1"/>
            <a:r>
              <a:rPr lang="en-US" sz="2400" dirty="0" smtClean="0"/>
              <a:t>Baby boomer caregivers greater odds than non-caregivers of</a:t>
            </a:r>
          </a:p>
          <a:p>
            <a:pPr lvl="2"/>
            <a:r>
              <a:rPr lang="en-US" sz="2000" dirty="0" smtClean="0"/>
              <a:t>overall negative health behavior</a:t>
            </a:r>
          </a:p>
          <a:p>
            <a:pPr lvl="2"/>
            <a:r>
              <a:rPr lang="en-US" sz="2000" dirty="0" smtClean="0"/>
              <a:t>smoking</a:t>
            </a:r>
          </a:p>
          <a:p>
            <a:pPr lvl="2"/>
            <a:r>
              <a:rPr lang="en-US" sz="2000" dirty="0" smtClean="0"/>
              <a:t>regular soda</a:t>
            </a:r>
          </a:p>
          <a:p>
            <a:pPr lvl="2"/>
            <a:r>
              <a:rPr lang="en-US" sz="2000" dirty="0" smtClean="0"/>
              <a:t>fast-food consumption. </a:t>
            </a:r>
            <a:endParaRPr lang="en-US" sz="2000" dirty="0"/>
          </a:p>
        </p:txBody>
      </p:sp>
      <p:sp>
        <p:nvSpPr>
          <p:cNvPr id="5" name="TextBox 4"/>
          <p:cNvSpPr txBox="1"/>
          <p:nvPr/>
        </p:nvSpPr>
        <p:spPr>
          <a:xfrm>
            <a:off x="2286001" y="6324600"/>
            <a:ext cx="5711820" cy="246221"/>
          </a:xfrm>
          <a:prstGeom prst="rect">
            <a:avLst/>
          </a:prstGeom>
          <a:noFill/>
        </p:spPr>
        <p:txBody>
          <a:bodyPr wrap="none" rtlCol="0">
            <a:spAutoFit/>
          </a:bodyPr>
          <a:lstStyle/>
          <a:p>
            <a:r>
              <a:rPr lang="en-US" sz="1000" dirty="0"/>
              <a:t>Hoffman</a:t>
            </a:r>
            <a:r>
              <a:rPr lang="en-US" sz="900" dirty="0"/>
              <a:t>, G. et al., Health Behaviors among baby boomer informal caregivers. </a:t>
            </a:r>
            <a:r>
              <a:rPr lang="en-US" sz="900" i="1" dirty="0"/>
              <a:t>Gerontologist. 2012</a:t>
            </a:r>
            <a:endParaRPr lang="en-US" sz="900" dirty="0"/>
          </a:p>
        </p:txBody>
      </p:sp>
    </p:spTree>
    <p:extLst>
      <p:ext uri="{BB962C8B-B14F-4D97-AF65-F5344CB8AC3E}">
        <p14:creationId xmlns:p14="http://schemas.microsoft.com/office/powerpoint/2010/main" val="641053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nvSpPr>
        <p:spPr>
          <a:xfrm>
            <a:off x="2454894" y="1453845"/>
            <a:ext cx="7282212" cy="395031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lumMod val="95000"/>
                  </a:schemeClr>
                </a:solidFill>
              </a:rPr>
              <a:t>This </a:t>
            </a:r>
            <a:r>
              <a:rPr lang="en-US" dirty="0" smtClean="0">
                <a:solidFill>
                  <a:schemeClr val="tx1">
                    <a:lumMod val="95000"/>
                  </a:schemeClr>
                </a:solidFill>
              </a:rPr>
              <a:t>program </a:t>
            </a:r>
            <a:r>
              <a:rPr lang="en-US" dirty="0">
                <a:solidFill>
                  <a:schemeClr val="tx1">
                    <a:lumMod val="95000"/>
                  </a:schemeClr>
                </a:solidFill>
              </a:rPr>
              <a:t>is supported by the Health Resources and Services Administration (HRSA) of the U.S. Department of Health and Human Services (HHS) as part of an award totaling 749,926.00 with 0% financed with non-governmental sources. The contents are those of the author(s) and do not necessarily represent the official views of, nor an endorsement, by HRSA, HHS, or the U.S. Government. For more information, please visit HRSA.gov.</a:t>
            </a:r>
          </a:p>
          <a:p>
            <a:endParaRPr lang="en-US" dirty="0">
              <a:solidFill>
                <a:schemeClr val="bg2"/>
              </a:solidFill>
            </a:endParaRPr>
          </a:p>
        </p:txBody>
      </p:sp>
    </p:spTree>
    <p:extLst>
      <p:ext uri="{BB962C8B-B14F-4D97-AF65-F5344CB8AC3E}">
        <p14:creationId xmlns:p14="http://schemas.microsoft.com/office/powerpoint/2010/main" val="1975308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Caregiver Burden and Health Impacts</a:t>
            </a:r>
            <a:endParaRPr lang="en-US" dirty="0"/>
          </a:p>
        </p:txBody>
      </p:sp>
      <p:sp>
        <p:nvSpPr>
          <p:cNvPr id="3" name="Content Placeholder 2"/>
          <p:cNvSpPr>
            <a:spLocks noGrp="1"/>
          </p:cNvSpPr>
          <p:nvPr>
            <p:ph idx="1"/>
          </p:nvPr>
        </p:nvSpPr>
        <p:spPr/>
        <p:txBody>
          <a:bodyPr>
            <a:normAutofit/>
          </a:bodyPr>
          <a:lstStyle/>
          <a:p>
            <a:r>
              <a:rPr lang="en-US" sz="2800" dirty="0" smtClean="0"/>
              <a:t>Sleep Deprivation</a:t>
            </a:r>
          </a:p>
          <a:p>
            <a:pPr lvl="1"/>
            <a:r>
              <a:rPr lang="en-US" sz="2400" dirty="0" smtClean="0"/>
              <a:t>Especially in caregivers of those with disruption of the sleep-wake cycle</a:t>
            </a:r>
          </a:p>
          <a:p>
            <a:pPr lvl="1"/>
            <a:endParaRPr lang="en-US" sz="2400" dirty="0"/>
          </a:p>
        </p:txBody>
      </p:sp>
      <p:sp>
        <p:nvSpPr>
          <p:cNvPr id="4" name="TextBox 3"/>
          <p:cNvSpPr txBox="1"/>
          <p:nvPr/>
        </p:nvSpPr>
        <p:spPr>
          <a:xfrm>
            <a:off x="2400300" y="6280919"/>
            <a:ext cx="6082114" cy="577081"/>
          </a:xfrm>
          <a:prstGeom prst="rect">
            <a:avLst/>
          </a:prstGeom>
          <a:noFill/>
        </p:spPr>
        <p:txBody>
          <a:bodyPr wrap="none" rtlCol="0">
            <a:spAutoFit/>
          </a:bodyPr>
          <a:lstStyle/>
          <a:p>
            <a:r>
              <a:rPr lang="en-US" sz="1050" dirty="0"/>
              <a:t>Adelman, et al. Caregiver Burden: a Clinical Review, JAMA 2014</a:t>
            </a:r>
          </a:p>
          <a:p>
            <a:r>
              <a:rPr lang="en-US" sz="1050" dirty="0"/>
              <a:t>Varela, G. et al., Alzheimer’s Care at Home: a Focus on Caregivers Strain. </a:t>
            </a:r>
            <a:r>
              <a:rPr lang="en-US" sz="1050" i="1" dirty="0"/>
              <a:t>Prof </a:t>
            </a:r>
            <a:r>
              <a:rPr lang="en-US" sz="1050" i="1" dirty="0" err="1"/>
              <a:t>Inferm</a:t>
            </a:r>
            <a:r>
              <a:rPr lang="en-US" sz="1050" i="1" dirty="0"/>
              <a:t>. </a:t>
            </a:r>
            <a:r>
              <a:rPr lang="en-US" sz="1050" dirty="0"/>
              <a:t>2011.</a:t>
            </a:r>
          </a:p>
          <a:p>
            <a:endParaRPr lang="en-US" sz="1050" dirty="0"/>
          </a:p>
        </p:txBody>
      </p:sp>
    </p:spTree>
    <p:extLst>
      <p:ext uri="{BB962C8B-B14F-4D97-AF65-F5344CB8AC3E}">
        <p14:creationId xmlns:p14="http://schemas.microsoft.com/office/powerpoint/2010/main" val="3083649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028" y="128600"/>
            <a:ext cx="10546215" cy="1280890"/>
          </a:xfrm>
        </p:spPr>
        <p:txBody>
          <a:bodyPr>
            <a:normAutofit/>
          </a:bodyPr>
          <a:lstStyle/>
          <a:p>
            <a:pPr algn="ctr"/>
            <a:r>
              <a:rPr lang="en-US" dirty="0" smtClean="0"/>
              <a:t>Caregiver Burden and Mental Health Impacts</a:t>
            </a:r>
            <a:endParaRPr lang="en-US" dirty="0"/>
          </a:p>
        </p:txBody>
      </p:sp>
      <p:sp>
        <p:nvSpPr>
          <p:cNvPr id="3" name="Content Placeholder 2"/>
          <p:cNvSpPr>
            <a:spLocks noGrp="1"/>
          </p:cNvSpPr>
          <p:nvPr>
            <p:ph idx="1"/>
          </p:nvPr>
        </p:nvSpPr>
        <p:spPr>
          <a:xfrm>
            <a:off x="749300" y="2115312"/>
            <a:ext cx="8001000" cy="4075176"/>
          </a:xfrm>
        </p:spPr>
        <p:txBody>
          <a:bodyPr>
            <a:normAutofit/>
          </a:bodyPr>
          <a:lstStyle/>
          <a:p>
            <a:r>
              <a:rPr lang="en-US" sz="2000" b="1" dirty="0" smtClean="0"/>
              <a:t>Depression</a:t>
            </a:r>
          </a:p>
          <a:p>
            <a:r>
              <a:rPr lang="en-US" sz="2000" b="1" dirty="0" smtClean="0"/>
              <a:t>Anxiety</a:t>
            </a:r>
          </a:p>
          <a:p>
            <a:r>
              <a:rPr lang="en-US" sz="2000" b="1" dirty="0" smtClean="0"/>
              <a:t>Grief</a:t>
            </a:r>
          </a:p>
          <a:p>
            <a:r>
              <a:rPr lang="en-US" sz="2000" b="1" dirty="0" smtClean="0"/>
              <a:t>Social Isolation</a:t>
            </a:r>
          </a:p>
          <a:p>
            <a:r>
              <a:rPr lang="en-US" sz="2000" b="1" dirty="0" smtClean="0"/>
              <a:t>Suicide</a:t>
            </a:r>
          </a:p>
          <a:p>
            <a:endParaRPr lang="en-US" sz="2000" b="1" dirty="0"/>
          </a:p>
        </p:txBody>
      </p:sp>
      <p:sp>
        <p:nvSpPr>
          <p:cNvPr id="7" name="TextBox 6"/>
          <p:cNvSpPr txBox="1"/>
          <p:nvPr/>
        </p:nvSpPr>
        <p:spPr>
          <a:xfrm>
            <a:off x="2019300" y="6190488"/>
            <a:ext cx="9664825" cy="707886"/>
          </a:xfrm>
          <a:prstGeom prst="rect">
            <a:avLst/>
          </a:prstGeom>
          <a:noFill/>
        </p:spPr>
        <p:txBody>
          <a:bodyPr wrap="none" rtlCol="0">
            <a:spAutoFit/>
          </a:bodyPr>
          <a:lstStyle/>
          <a:p>
            <a:r>
              <a:rPr lang="en-US" sz="1000" dirty="0"/>
              <a:t>Adelman, et al. Caregiver Burden: a Clinical Review, JAMA 2014</a:t>
            </a:r>
          </a:p>
          <a:p>
            <a:r>
              <a:rPr lang="en-US" sz="1000" dirty="0" err="1"/>
              <a:t>Bejjani</a:t>
            </a:r>
            <a:r>
              <a:rPr lang="en-US" sz="1000" dirty="0"/>
              <a:t>, C. et al. Characteristics of Depressed Caregivers of Veterans with Dementia. </a:t>
            </a:r>
            <a:r>
              <a:rPr lang="en-US" sz="1000" i="1" dirty="0"/>
              <a:t>American Journal of Alzheimer’s Disease and Other Dementias. </a:t>
            </a:r>
            <a:r>
              <a:rPr lang="en-US" sz="1000" dirty="0"/>
              <a:t>2012</a:t>
            </a:r>
          </a:p>
          <a:p>
            <a:r>
              <a:rPr lang="en-US" sz="1000" dirty="0"/>
              <a:t>Noyes, et al. The Role of Grief in Dementia </a:t>
            </a:r>
            <a:r>
              <a:rPr lang="en-US" sz="1000" dirty="0" err="1"/>
              <a:t>Caregiving</a:t>
            </a:r>
            <a:r>
              <a:rPr lang="en-US" sz="1000" dirty="0"/>
              <a:t>. </a:t>
            </a:r>
            <a:r>
              <a:rPr lang="en-US" sz="1000" i="1" dirty="0"/>
              <a:t>American Journal of Alzheimer’s Disease and Other Dementias. </a:t>
            </a:r>
            <a:r>
              <a:rPr lang="en-US" sz="1000" dirty="0"/>
              <a:t>2010</a:t>
            </a:r>
          </a:p>
          <a:p>
            <a:r>
              <a:rPr lang="en-US" sz="1000" dirty="0"/>
              <a:t> </a:t>
            </a:r>
          </a:p>
        </p:txBody>
      </p:sp>
      <p:pic>
        <p:nvPicPr>
          <p:cNvPr id="5" name="Picture 4"/>
          <p:cNvPicPr>
            <a:picLocks noChangeAspect="1" noChangeArrowheads="1"/>
          </p:cNvPicPr>
          <p:nvPr/>
        </p:nvPicPr>
        <p:blipFill>
          <a:blip r:embed="rId3" cstate="print"/>
          <a:srcRect l="12896" t="3614" r="1667" b="14458"/>
          <a:stretch>
            <a:fillRect/>
          </a:stretch>
        </p:blipFill>
        <p:spPr bwMode="auto">
          <a:xfrm>
            <a:off x="3251200" y="877979"/>
            <a:ext cx="7975600" cy="5116422"/>
          </a:xfrm>
          <a:prstGeom prst="rect">
            <a:avLst/>
          </a:prstGeom>
          <a:noFill/>
          <a:ln w="9525">
            <a:noFill/>
            <a:miter lim="800000"/>
            <a:headEnd/>
            <a:tailEnd/>
          </a:ln>
        </p:spPr>
      </p:pic>
    </p:spTree>
    <p:extLst>
      <p:ext uri="{BB962C8B-B14F-4D97-AF65-F5344CB8AC3E}">
        <p14:creationId xmlns:p14="http://schemas.microsoft.com/office/powerpoint/2010/main" val="1887172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71624" y="497250"/>
            <a:ext cx="9350375" cy="6071159"/>
          </a:xfrm>
          <a:prstGeom prst="rect">
            <a:avLst/>
          </a:prstGeom>
        </p:spPr>
      </p:pic>
      <p:sp>
        <p:nvSpPr>
          <p:cNvPr id="7" name="Rectangle 6"/>
          <p:cNvSpPr/>
          <p:nvPr/>
        </p:nvSpPr>
        <p:spPr>
          <a:xfrm>
            <a:off x="774700" y="6555346"/>
            <a:ext cx="12192000" cy="276999"/>
          </a:xfrm>
          <a:prstGeom prst="rect">
            <a:avLst/>
          </a:prstGeom>
        </p:spPr>
        <p:txBody>
          <a:bodyPr wrap="square">
            <a:spAutoFit/>
          </a:bodyPr>
          <a:lstStyle/>
          <a:p>
            <a:r>
              <a:rPr lang="en-US" sz="1200" dirty="0"/>
              <a:t>https://www.aarp.org/content/dam/aarp/ppi/2015/caregiving-in-the-united-states-2015-report-revised.pdf</a:t>
            </a:r>
          </a:p>
        </p:txBody>
      </p:sp>
    </p:spTree>
    <p:extLst>
      <p:ext uri="{BB962C8B-B14F-4D97-AF65-F5344CB8AC3E}">
        <p14:creationId xmlns:p14="http://schemas.microsoft.com/office/powerpoint/2010/main" val="3270520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2600"/>
            <a:ext cx="8229600" cy="1066800"/>
          </a:xfrm>
        </p:spPr>
        <p:txBody>
          <a:bodyPr>
            <a:normAutofit fontScale="90000"/>
          </a:bodyPr>
          <a:lstStyle/>
          <a:p>
            <a:r>
              <a:rPr lang="en-US" dirty="0"/>
              <a:t>Estimated economic value of unpaid caregiver </a:t>
            </a:r>
            <a:r>
              <a:rPr lang="en-US" dirty="0" smtClean="0"/>
              <a:t>contributions 2009</a:t>
            </a:r>
            <a:endParaRPr lang="en-US" dirty="0"/>
          </a:p>
        </p:txBody>
      </p:sp>
      <p:sp>
        <p:nvSpPr>
          <p:cNvPr id="4" name="TextBox 3"/>
          <p:cNvSpPr txBox="1"/>
          <p:nvPr/>
        </p:nvSpPr>
        <p:spPr>
          <a:xfrm>
            <a:off x="2133601" y="6553200"/>
            <a:ext cx="8624477" cy="230832"/>
          </a:xfrm>
          <a:prstGeom prst="rect">
            <a:avLst/>
          </a:prstGeom>
          <a:noFill/>
        </p:spPr>
        <p:txBody>
          <a:bodyPr wrap="none" rtlCol="0">
            <a:spAutoFit/>
          </a:bodyPr>
          <a:lstStyle/>
          <a:p>
            <a:r>
              <a:rPr lang="en-US" sz="900" dirty="0" err="1"/>
              <a:t>Suehs</a:t>
            </a:r>
            <a:r>
              <a:rPr lang="en-US" sz="900" dirty="0"/>
              <a:t>, B. et al. Household Members of Persons with Alzheimer’s Disease: Health Conditions, Healthcare Resource Use, and Healthcare Costs. </a:t>
            </a:r>
            <a:r>
              <a:rPr lang="en-US" sz="900" i="1" dirty="0"/>
              <a:t>JAGS. </a:t>
            </a:r>
            <a:r>
              <a:rPr lang="en-US" sz="900" dirty="0"/>
              <a:t>2014</a:t>
            </a:r>
          </a:p>
        </p:txBody>
      </p:sp>
      <p:graphicFrame>
        <p:nvGraphicFramePr>
          <p:cNvPr id="5" name="Diagram 4"/>
          <p:cNvGraphicFramePr/>
          <p:nvPr>
            <p:extLst/>
          </p:nvPr>
        </p:nvGraphicFramePr>
        <p:xfrm>
          <a:off x="1981200" y="1676400"/>
          <a:ext cx="7924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961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Caregiver burden and financial impacts</a:t>
            </a:r>
            <a:endParaRPr lang="en-US" dirty="0"/>
          </a:p>
        </p:txBody>
      </p:sp>
      <p:sp>
        <p:nvSpPr>
          <p:cNvPr id="3" name="Content Placeholder 2"/>
          <p:cNvSpPr>
            <a:spLocks noGrp="1"/>
          </p:cNvSpPr>
          <p:nvPr>
            <p:ph idx="1"/>
          </p:nvPr>
        </p:nvSpPr>
        <p:spPr/>
        <p:txBody>
          <a:bodyPr>
            <a:normAutofit/>
          </a:bodyPr>
          <a:lstStyle/>
          <a:p>
            <a:r>
              <a:rPr lang="en-US" sz="2800" dirty="0" smtClean="0"/>
              <a:t>Inability to continue regular employment</a:t>
            </a:r>
          </a:p>
          <a:p>
            <a:pPr lvl="1"/>
            <a:r>
              <a:rPr lang="en-US" sz="2400" dirty="0" smtClean="0"/>
              <a:t>69% make work accommodations</a:t>
            </a:r>
          </a:p>
          <a:p>
            <a:r>
              <a:rPr lang="en-US" sz="2800" dirty="0" smtClean="0"/>
              <a:t>Greater healthcare resource use and health care costs for caregivers compared to non caregivers</a:t>
            </a:r>
          </a:p>
          <a:p>
            <a:pPr lvl="1"/>
            <a:r>
              <a:rPr lang="en-US" sz="2400" dirty="0" smtClean="0"/>
              <a:t>More likely to have ED visits and hospitalizations</a:t>
            </a:r>
          </a:p>
        </p:txBody>
      </p:sp>
      <p:sp>
        <p:nvSpPr>
          <p:cNvPr id="4" name="TextBox 3"/>
          <p:cNvSpPr txBox="1"/>
          <p:nvPr/>
        </p:nvSpPr>
        <p:spPr>
          <a:xfrm>
            <a:off x="1948791" y="6304002"/>
            <a:ext cx="9555821" cy="553998"/>
          </a:xfrm>
          <a:prstGeom prst="rect">
            <a:avLst/>
          </a:prstGeom>
          <a:noFill/>
        </p:spPr>
        <p:txBody>
          <a:bodyPr wrap="none" rtlCol="0">
            <a:spAutoFit/>
          </a:bodyPr>
          <a:lstStyle/>
          <a:p>
            <a:r>
              <a:rPr lang="en-US" sz="1000" dirty="0"/>
              <a:t>Feinberg, L. et al. Valuing the Invaluable: 2011 Update the Growing Contributions and Costs of Family </a:t>
            </a:r>
            <a:r>
              <a:rPr lang="en-US" sz="1000" dirty="0" err="1"/>
              <a:t>Caregiving</a:t>
            </a:r>
            <a:r>
              <a:rPr lang="en-US" sz="1000" dirty="0"/>
              <a:t>. AARP. 2011. </a:t>
            </a:r>
          </a:p>
          <a:p>
            <a:r>
              <a:rPr lang="en-US" sz="1000" dirty="0" err="1"/>
              <a:t>Suehs</a:t>
            </a:r>
            <a:r>
              <a:rPr lang="en-US" sz="1000" dirty="0"/>
              <a:t>, B. et al. Household Members of Persons with Alzheimer’s Disease: Health Conditions, Healthcare Resource Use, and Healthcare Costs. </a:t>
            </a:r>
            <a:r>
              <a:rPr lang="en-US" sz="1000" i="1" dirty="0"/>
              <a:t>JAGS. </a:t>
            </a:r>
            <a:r>
              <a:rPr lang="en-US" sz="1000" dirty="0"/>
              <a:t>2014</a:t>
            </a:r>
          </a:p>
          <a:p>
            <a:endParaRPr lang="en-US" sz="1000" dirty="0"/>
          </a:p>
        </p:txBody>
      </p:sp>
    </p:spTree>
    <p:extLst>
      <p:ext uri="{BB962C8B-B14F-4D97-AF65-F5344CB8AC3E}">
        <p14:creationId xmlns:p14="http://schemas.microsoft.com/office/powerpoint/2010/main" val="604802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Caregiver Burden on Society</a:t>
            </a:r>
            <a:endParaRPr lang="en-US" dirty="0"/>
          </a:p>
        </p:txBody>
      </p:sp>
      <p:sp>
        <p:nvSpPr>
          <p:cNvPr id="3" name="Content Placeholder 2"/>
          <p:cNvSpPr>
            <a:spLocks noGrp="1"/>
          </p:cNvSpPr>
          <p:nvPr>
            <p:ph idx="1"/>
          </p:nvPr>
        </p:nvSpPr>
        <p:spPr>
          <a:xfrm>
            <a:off x="2360612" y="1765300"/>
            <a:ext cx="8915400" cy="3777622"/>
          </a:xfrm>
        </p:spPr>
        <p:txBody>
          <a:bodyPr>
            <a:noAutofit/>
          </a:bodyPr>
          <a:lstStyle/>
          <a:p>
            <a:r>
              <a:rPr lang="en-US" sz="2800" dirty="0" smtClean="0"/>
              <a:t>Workplace</a:t>
            </a:r>
          </a:p>
          <a:p>
            <a:pPr lvl="1"/>
            <a:r>
              <a:rPr lang="en-US" sz="2400" dirty="0" smtClean="0"/>
              <a:t>Lost productivity</a:t>
            </a:r>
          </a:p>
          <a:p>
            <a:pPr lvl="2"/>
            <a:r>
              <a:rPr lang="en-US" sz="2000" dirty="0" smtClean="0"/>
              <a:t>Estimated productivity loss for US businesses</a:t>
            </a:r>
          </a:p>
          <a:p>
            <a:pPr lvl="3"/>
            <a:r>
              <a:rPr lang="en-US" sz="1800" dirty="0" smtClean="0"/>
              <a:t> 33.6 billion per year from full-time caregiving employees</a:t>
            </a:r>
          </a:p>
          <a:p>
            <a:pPr lvl="3"/>
            <a:r>
              <a:rPr lang="en-US" sz="1800" dirty="0" smtClean="0"/>
              <a:t>$ 2,110 per year for each full time employed caregiver</a:t>
            </a:r>
          </a:p>
          <a:p>
            <a:pPr lvl="1"/>
            <a:r>
              <a:rPr lang="en-US" sz="2400" dirty="0" smtClean="0"/>
              <a:t>Health care costs:</a:t>
            </a:r>
          </a:p>
          <a:p>
            <a:pPr lvl="2"/>
            <a:r>
              <a:rPr lang="en-US" sz="2000" dirty="0" smtClean="0"/>
              <a:t>Employers paid 8% more for health care of employees with eldercare responsibilities compared to non-caregiving employees (up to 13.4 billion in annual costs for US businesses)</a:t>
            </a:r>
          </a:p>
          <a:p>
            <a:pPr lvl="1"/>
            <a:endParaRPr lang="en-US" sz="2400" dirty="0"/>
          </a:p>
        </p:txBody>
      </p:sp>
      <p:sp>
        <p:nvSpPr>
          <p:cNvPr id="4" name="TextBox 3"/>
          <p:cNvSpPr txBox="1"/>
          <p:nvPr/>
        </p:nvSpPr>
        <p:spPr>
          <a:xfrm>
            <a:off x="2120901" y="6437891"/>
            <a:ext cx="8007320" cy="246221"/>
          </a:xfrm>
          <a:prstGeom prst="rect">
            <a:avLst/>
          </a:prstGeom>
          <a:noFill/>
        </p:spPr>
        <p:txBody>
          <a:bodyPr wrap="none" rtlCol="0">
            <a:spAutoFit/>
          </a:bodyPr>
          <a:lstStyle/>
          <a:p>
            <a:r>
              <a:rPr lang="en-US" sz="1000" dirty="0"/>
              <a:t>Feinberg, L. et al. Valuing the Invaluable: 2011 Update the Growing Contributions and Costs of Family Caregiving. AARP. 2011. </a:t>
            </a:r>
          </a:p>
        </p:txBody>
      </p:sp>
    </p:spTree>
    <p:extLst>
      <p:ext uri="{BB962C8B-B14F-4D97-AF65-F5344CB8AC3E}">
        <p14:creationId xmlns:p14="http://schemas.microsoft.com/office/powerpoint/2010/main" val="639446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005841" y="718458"/>
          <a:ext cx="10537962" cy="6139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521102" y="6627168"/>
            <a:ext cx="6753772" cy="230832"/>
          </a:xfrm>
          <a:prstGeom prst="rect">
            <a:avLst/>
          </a:prstGeom>
          <a:noFill/>
        </p:spPr>
        <p:txBody>
          <a:bodyPr wrap="none" rtlCol="0">
            <a:spAutoFit/>
          </a:bodyPr>
          <a:lstStyle/>
          <a:p>
            <a:r>
              <a:rPr lang="en-US" sz="900" dirty="0" smtClean="0"/>
              <a:t>Manley </a:t>
            </a:r>
            <a:r>
              <a:rPr lang="en-US" sz="900" dirty="0"/>
              <a:t>NA, Hicken BL, Rupper RW. Veterans as Caregivers: Those Who Continue to Serve. </a:t>
            </a:r>
            <a:r>
              <a:rPr lang="en-US" sz="900" i="1" dirty="0"/>
              <a:t>Fed </a:t>
            </a:r>
            <a:r>
              <a:rPr lang="en-US" sz="900" i="1" dirty="0" err="1"/>
              <a:t>Pract</a:t>
            </a:r>
            <a:r>
              <a:rPr lang="en-US" sz="900" dirty="0"/>
              <a:t>. 2017;34(4):28–34.</a:t>
            </a:r>
          </a:p>
        </p:txBody>
      </p:sp>
    </p:spTree>
    <p:extLst>
      <p:ext uri="{BB962C8B-B14F-4D97-AF65-F5344CB8AC3E}">
        <p14:creationId xmlns:p14="http://schemas.microsoft.com/office/powerpoint/2010/main" val="369357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496" y="38637"/>
            <a:ext cx="8911687" cy="1280890"/>
          </a:xfrm>
        </p:spPr>
        <p:txBody>
          <a:bodyPr/>
          <a:lstStyle/>
          <a:p>
            <a:r>
              <a:rPr lang="en-US" dirty="0" smtClean="0"/>
              <a:t>Other Difficulties</a:t>
            </a:r>
            <a:endParaRPr lang="en-US" dirty="0"/>
          </a:p>
        </p:txBody>
      </p:sp>
      <p:grpSp>
        <p:nvGrpSpPr>
          <p:cNvPr id="28" name="Group 27"/>
          <p:cNvGrpSpPr/>
          <p:nvPr/>
        </p:nvGrpSpPr>
        <p:grpSpPr>
          <a:xfrm>
            <a:off x="1648496" y="796698"/>
            <a:ext cx="1768433" cy="1133341"/>
            <a:chOff x="1543451" y="1034463"/>
            <a:chExt cx="1768433" cy="1133341"/>
          </a:xfrm>
        </p:grpSpPr>
        <p:sp>
          <p:nvSpPr>
            <p:cNvPr id="20" name="Cloud Callout 19"/>
            <p:cNvSpPr/>
            <p:nvPr/>
          </p:nvSpPr>
          <p:spPr>
            <a:xfrm>
              <a:off x="1648496" y="1034463"/>
              <a:ext cx="1558344" cy="1133341"/>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43451" y="1420832"/>
              <a:ext cx="1768433" cy="369332"/>
            </a:xfrm>
            <a:prstGeom prst="rect">
              <a:avLst/>
            </a:prstGeom>
            <a:noFill/>
          </p:spPr>
          <p:txBody>
            <a:bodyPr wrap="none" rtlCol="0">
              <a:spAutoFit/>
            </a:bodyPr>
            <a:lstStyle/>
            <a:p>
              <a:r>
                <a:rPr lang="en-US" b="1" dirty="0" smtClean="0">
                  <a:solidFill>
                    <a:schemeClr val="bg1"/>
                  </a:solidFill>
                </a:rPr>
                <a:t>“feel helpless”</a:t>
              </a:r>
              <a:endParaRPr lang="en-US" b="1" dirty="0">
                <a:solidFill>
                  <a:schemeClr val="bg1"/>
                </a:solidFill>
              </a:endParaRPr>
            </a:p>
          </p:txBody>
        </p:sp>
      </p:grpSp>
      <p:grpSp>
        <p:nvGrpSpPr>
          <p:cNvPr id="29" name="Group 28"/>
          <p:cNvGrpSpPr/>
          <p:nvPr/>
        </p:nvGrpSpPr>
        <p:grpSpPr>
          <a:xfrm>
            <a:off x="3584494" y="655408"/>
            <a:ext cx="2425390" cy="1347893"/>
            <a:chOff x="5331854" y="1291264"/>
            <a:chExt cx="1712890" cy="868232"/>
          </a:xfrm>
        </p:grpSpPr>
        <p:sp>
          <p:nvSpPr>
            <p:cNvPr id="17" name="Cloud Callout 16"/>
            <p:cNvSpPr/>
            <p:nvPr/>
          </p:nvSpPr>
          <p:spPr>
            <a:xfrm>
              <a:off x="5331854" y="1291264"/>
              <a:ext cx="1712890" cy="868232"/>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825860" y="1540714"/>
              <a:ext cx="508536" cy="237902"/>
            </a:xfrm>
            <a:prstGeom prst="rect">
              <a:avLst/>
            </a:prstGeom>
            <a:noFill/>
          </p:spPr>
          <p:txBody>
            <a:bodyPr wrap="none" rtlCol="0">
              <a:spAutoFit/>
            </a:bodyPr>
            <a:lstStyle/>
            <a:p>
              <a:r>
                <a:rPr lang="en-US" b="1" dirty="0" smtClean="0">
                  <a:solidFill>
                    <a:schemeClr val="bg1"/>
                  </a:solidFill>
                </a:rPr>
                <a:t>ADLs</a:t>
              </a:r>
              <a:endParaRPr lang="en-US" b="1" dirty="0">
                <a:solidFill>
                  <a:schemeClr val="bg1"/>
                </a:solidFill>
              </a:endParaRPr>
            </a:p>
          </p:txBody>
        </p:sp>
      </p:grpSp>
      <p:grpSp>
        <p:nvGrpSpPr>
          <p:cNvPr id="31" name="Group 30"/>
          <p:cNvGrpSpPr/>
          <p:nvPr/>
        </p:nvGrpSpPr>
        <p:grpSpPr>
          <a:xfrm>
            <a:off x="6251850" y="780316"/>
            <a:ext cx="1622738" cy="1030309"/>
            <a:chOff x="6490952" y="1137495"/>
            <a:chExt cx="1622738" cy="1030309"/>
          </a:xfrm>
        </p:grpSpPr>
        <p:sp>
          <p:nvSpPr>
            <p:cNvPr id="18" name="Cloud Callout 17"/>
            <p:cNvSpPr/>
            <p:nvPr/>
          </p:nvSpPr>
          <p:spPr>
            <a:xfrm>
              <a:off x="6490952" y="1137495"/>
              <a:ext cx="1622738" cy="1030309"/>
            </a:xfrm>
            <a:prstGeom prst="cloudCallo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691416" y="1363369"/>
              <a:ext cx="1221809" cy="646331"/>
            </a:xfrm>
            <a:prstGeom prst="rect">
              <a:avLst/>
            </a:prstGeom>
            <a:noFill/>
          </p:spPr>
          <p:txBody>
            <a:bodyPr wrap="none" rtlCol="0">
              <a:spAutoFit/>
            </a:bodyPr>
            <a:lstStyle/>
            <a:p>
              <a:pPr algn="ctr"/>
              <a:r>
                <a:rPr lang="en-US" b="1" dirty="0" smtClean="0">
                  <a:solidFill>
                    <a:schemeClr val="bg1"/>
                  </a:solidFill>
                </a:rPr>
                <a:t>Memory</a:t>
              </a:r>
              <a:r>
                <a:rPr lang="en-US" b="1" dirty="0" smtClean="0"/>
                <a:t> </a:t>
              </a:r>
            </a:p>
            <a:p>
              <a:pPr algn="ctr"/>
              <a:r>
                <a:rPr lang="en-US" b="1" dirty="0" smtClean="0">
                  <a:solidFill>
                    <a:schemeClr val="bg1"/>
                  </a:solidFill>
                </a:rPr>
                <a:t>problems</a:t>
              </a:r>
              <a:endParaRPr lang="en-US" b="1" dirty="0">
                <a:solidFill>
                  <a:schemeClr val="bg1"/>
                </a:solidFill>
              </a:endParaRPr>
            </a:p>
          </p:txBody>
        </p:sp>
      </p:grpSp>
      <p:grpSp>
        <p:nvGrpSpPr>
          <p:cNvPr id="40" name="Group 39"/>
          <p:cNvGrpSpPr/>
          <p:nvPr/>
        </p:nvGrpSpPr>
        <p:grpSpPr>
          <a:xfrm>
            <a:off x="8551572" y="235249"/>
            <a:ext cx="2218948" cy="1575376"/>
            <a:chOff x="9186311" y="605307"/>
            <a:chExt cx="2218948" cy="1575376"/>
          </a:xfrm>
        </p:grpSpPr>
        <p:sp>
          <p:nvSpPr>
            <p:cNvPr id="19" name="Cloud Callout 18"/>
            <p:cNvSpPr/>
            <p:nvPr/>
          </p:nvSpPr>
          <p:spPr>
            <a:xfrm>
              <a:off x="9186311" y="605307"/>
              <a:ext cx="2196661" cy="1575376"/>
            </a:xfrm>
            <a:prstGeom prst="cloudCallo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340270" y="879090"/>
              <a:ext cx="2064989" cy="784830"/>
            </a:xfrm>
            <a:prstGeom prst="rect">
              <a:avLst/>
            </a:prstGeom>
            <a:noFill/>
          </p:spPr>
          <p:txBody>
            <a:bodyPr wrap="none" rtlCol="0">
              <a:spAutoFit/>
            </a:bodyPr>
            <a:lstStyle/>
            <a:p>
              <a:pPr algn="ctr"/>
              <a:r>
                <a:rPr lang="en-US" sz="1500" b="1" dirty="0" smtClean="0">
                  <a:solidFill>
                    <a:schemeClr val="bg1"/>
                  </a:solidFill>
                </a:rPr>
                <a:t>Have to learn</a:t>
              </a:r>
            </a:p>
            <a:p>
              <a:pPr algn="ctr"/>
              <a:r>
                <a:rPr lang="en-US" sz="1500" b="1" dirty="0" smtClean="0">
                  <a:solidFill>
                    <a:schemeClr val="bg1"/>
                  </a:solidFill>
                </a:rPr>
                <a:t>medical information</a:t>
              </a:r>
            </a:p>
            <a:p>
              <a:pPr algn="ctr"/>
              <a:r>
                <a:rPr lang="en-US" sz="1500" b="1" dirty="0" smtClean="0">
                  <a:solidFill>
                    <a:schemeClr val="bg1"/>
                  </a:solidFill>
                </a:rPr>
                <a:t>&amp;/or procedures</a:t>
              </a:r>
              <a:endParaRPr lang="en-US" sz="1500" b="1" dirty="0">
                <a:solidFill>
                  <a:schemeClr val="bg1"/>
                </a:solidFill>
              </a:endParaRPr>
            </a:p>
          </p:txBody>
        </p:sp>
      </p:grpSp>
      <p:grpSp>
        <p:nvGrpSpPr>
          <p:cNvPr id="41" name="Group 40"/>
          <p:cNvGrpSpPr/>
          <p:nvPr/>
        </p:nvGrpSpPr>
        <p:grpSpPr>
          <a:xfrm>
            <a:off x="3635709" y="2527588"/>
            <a:ext cx="1651109" cy="861502"/>
            <a:chOff x="2671371" y="2180681"/>
            <a:chExt cx="1651109" cy="861502"/>
          </a:xfrm>
        </p:grpSpPr>
        <p:sp>
          <p:nvSpPr>
            <p:cNvPr id="21" name="Cloud Callout 20"/>
            <p:cNvSpPr/>
            <p:nvPr/>
          </p:nvSpPr>
          <p:spPr>
            <a:xfrm>
              <a:off x="2671371" y="2180681"/>
              <a:ext cx="1651109" cy="861502"/>
            </a:xfrm>
            <a:prstGeom prst="cloudCallo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858923" y="2426766"/>
              <a:ext cx="1116011" cy="369332"/>
            </a:xfrm>
            <a:prstGeom prst="rect">
              <a:avLst/>
            </a:prstGeom>
            <a:noFill/>
          </p:spPr>
          <p:txBody>
            <a:bodyPr wrap="none" rtlCol="0">
              <a:spAutoFit/>
            </a:bodyPr>
            <a:lstStyle/>
            <a:p>
              <a:r>
                <a:rPr lang="en-US" b="1" dirty="0" smtClean="0">
                  <a:solidFill>
                    <a:schemeClr val="bg1"/>
                  </a:solidFill>
                </a:rPr>
                <a:t>Isolation</a:t>
              </a:r>
              <a:endParaRPr lang="en-US" b="1" dirty="0">
                <a:solidFill>
                  <a:schemeClr val="bg1"/>
                </a:solidFill>
              </a:endParaRPr>
            </a:p>
          </p:txBody>
        </p:sp>
      </p:grpSp>
      <p:sp>
        <p:nvSpPr>
          <p:cNvPr id="35" name="Cloud Callout 34"/>
          <p:cNvSpPr/>
          <p:nvPr/>
        </p:nvSpPr>
        <p:spPr>
          <a:xfrm>
            <a:off x="5878362" y="2316915"/>
            <a:ext cx="2369713" cy="1661374"/>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Callout 35"/>
          <p:cNvSpPr/>
          <p:nvPr/>
        </p:nvSpPr>
        <p:spPr>
          <a:xfrm>
            <a:off x="660433" y="2592972"/>
            <a:ext cx="2651452" cy="1925101"/>
          </a:xfrm>
          <a:prstGeom prst="cloudCallo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9965083" y="1752909"/>
            <a:ext cx="1973134" cy="1289274"/>
            <a:chOff x="4997002" y="3042182"/>
            <a:chExt cx="1841679" cy="1169209"/>
          </a:xfrm>
        </p:grpSpPr>
        <p:sp>
          <p:nvSpPr>
            <p:cNvPr id="37" name="Cloud Callout 36"/>
            <p:cNvSpPr/>
            <p:nvPr/>
          </p:nvSpPr>
          <p:spPr>
            <a:xfrm>
              <a:off x="4997002" y="3042182"/>
              <a:ext cx="1841679" cy="1169209"/>
            </a:xfrm>
            <a:prstGeom prst="cloud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016226" y="3349787"/>
              <a:ext cx="1803228" cy="474495"/>
            </a:xfrm>
            <a:prstGeom prst="rect">
              <a:avLst/>
            </a:prstGeom>
            <a:noFill/>
          </p:spPr>
          <p:txBody>
            <a:bodyPr wrap="none" rtlCol="0">
              <a:spAutoFit/>
            </a:bodyPr>
            <a:lstStyle/>
            <a:p>
              <a:pPr algn="ctr"/>
              <a:r>
                <a:rPr lang="en-US" sz="1400" b="1" dirty="0" smtClean="0">
                  <a:solidFill>
                    <a:schemeClr val="bg1"/>
                  </a:solidFill>
                </a:rPr>
                <a:t>Don’t know what </a:t>
              </a:r>
            </a:p>
            <a:p>
              <a:pPr algn="ctr"/>
              <a:r>
                <a:rPr lang="en-US" sz="1400" b="1" dirty="0" smtClean="0">
                  <a:solidFill>
                    <a:schemeClr val="bg1"/>
                  </a:solidFill>
                </a:rPr>
                <a:t>to do or how to help</a:t>
              </a:r>
              <a:endParaRPr lang="en-US" sz="1400" b="1" dirty="0">
                <a:solidFill>
                  <a:schemeClr val="bg1"/>
                </a:solidFill>
              </a:endParaRPr>
            </a:p>
          </p:txBody>
        </p:sp>
      </p:grpSp>
      <p:sp>
        <p:nvSpPr>
          <p:cNvPr id="42" name="TextBox 41"/>
          <p:cNvSpPr txBox="1"/>
          <p:nvPr/>
        </p:nvSpPr>
        <p:spPr>
          <a:xfrm>
            <a:off x="6009884" y="2719017"/>
            <a:ext cx="2106667" cy="646331"/>
          </a:xfrm>
          <a:prstGeom prst="rect">
            <a:avLst/>
          </a:prstGeom>
          <a:noFill/>
        </p:spPr>
        <p:txBody>
          <a:bodyPr wrap="none" rtlCol="0">
            <a:spAutoFit/>
          </a:bodyPr>
          <a:lstStyle/>
          <a:p>
            <a:pPr algn="ctr"/>
            <a:r>
              <a:rPr lang="en-US" b="1" dirty="0" smtClean="0">
                <a:solidFill>
                  <a:schemeClr val="bg1"/>
                </a:solidFill>
              </a:rPr>
              <a:t>Recipient</a:t>
            </a:r>
          </a:p>
          <a:p>
            <a:pPr algn="ctr"/>
            <a:r>
              <a:rPr lang="en-US" b="1" dirty="0" smtClean="0">
                <a:solidFill>
                  <a:schemeClr val="bg1"/>
                </a:solidFill>
              </a:rPr>
              <a:t>Psychiatric issues</a:t>
            </a:r>
            <a:endParaRPr lang="en-US" b="1" dirty="0">
              <a:solidFill>
                <a:schemeClr val="bg1"/>
              </a:solidFill>
            </a:endParaRPr>
          </a:p>
        </p:txBody>
      </p:sp>
      <p:sp>
        <p:nvSpPr>
          <p:cNvPr id="43" name="TextBox 42"/>
          <p:cNvSpPr txBox="1"/>
          <p:nvPr/>
        </p:nvSpPr>
        <p:spPr>
          <a:xfrm>
            <a:off x="780540" y="3016356"/>
            <a:ext cx="2411237" cy="923330"/>
          </a:xfrm>
          <a:prstGeom prst="rect">
            <a:avLst/>
          </a:prstGeom>
          <a:noFill/>
        </p:spPr>
        <p:txBody>
          <a:bodyPr wrap="none" rtlCol="0">
            <a:spAutoFit/>
          </a:bodyPr>
          <a:lstStyle/>
          <a:p>
            <a:pPr algn="ctr"/>
            <a:r>
              <a:rPr lang="en-US" b="1" dirty="0" smtClean="0">
                <a:solidFill>
                  <a:schemeClr val="bg1"/>
                </a:solidFill>
              </a:rPr>
              <a:t>IADLs</a:t>
            </a:r>
          </a:p>
          <a:p>
            <a:pPr algn="ctr"/>
            <a:r>
              <a:rPr lang="en-US" b="1" dirty="0" smtClean="0">
                <a:solidFill>
                  <a:schemeClr val="bg1"/>
                </a:solidFill>
              </a:rPr>
              <a:t>(especially cooking</a:t>
            </a:r>
          </a:p>
          <a:p>
            <a:pPr algn="ctr"/>
            <a:r>
              <a:rPr lang="en-US" b="1" dirty="0" smtClean="0">
                <a:solidFill>
                  <a:schemeClr val="bg1"/>
                </a:solidFill>
              </a:rPr>
              <a:t> and cleaning)</a:t>
            </a:r>
            <a:endParaRPr lang="en-US" b="1" dirty="0">
              <a:solidFill>
                <a:schemeClr val="bg1"/>
              </a:solidFill>
            </a:endParaRPr>
          </a:p>
        </p:txBody>
      </p:sp>
      <p:grpSp>
        <p:nvGrpSpPr>
          <p:cNvPr id="47" name="Group 46"/>
          <p:cNvGrpSpPr/>
          <p:nvPr/>
        </p:nvGrpSpPr>
        <p:grpSpPr>
          <a:xfrm>
            <a:off x="8822028" y="3773510"/>
            <a:ext cx="1830397" cy="778824"/>
            <a:chOff x="8822028" y="3773510"/>
            <a:chExt cx="1830397" cy="778824"/>
          </a:xfrm>
        </p:grpSpPr>
        <p:sp>
          <p:nvSpPr>
            <p:cNvPr id="44" name="Cloud Callout 43"/>
            <p:cNvSpPr/>
            <p:nvPr/>
          </p:nvSpPr>
          <p:spPr>
            <a:xfrm>
              <a:off x="8822028" y="3773510"/>
              <a:ext cx="1830397" cy="778824"/>
            </a:xfrm>
            <a:prstGeom prst="cloudCallo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883992" y="3975657"/>
              <a:ext cx="1768433" cy="369332"/>
            </a:xfrm>
            <a:prstGeom prst="rect">
              <a:avLst/>
            </a:prstGeom>
            <a:noFill/>
          </p:spPr>
          <p:txBody>
            <a:bodyPr wrap="none" rtlCol="0">
              <a:spAutoFit/>
            </a:bodyPr>
            <a:lstStyle/>
            <a:p>
              <a:r>
                <a:rPr lang="en-US" b="1" dirty="0" smtClean="0">
                  <a:solidFill>
                    <a:schemeClr val="bg1"/>
                  </a:solidFill>
                </a:rPr>
                <a:t>Transportation</a:t>
              </a:r>
              <a:endParaRPr lang="en-US" b="1" dirty="0">
                <a:solidFill>
                  <a:schemeClr val="bg1"/>
                </a:solidFill>
              </a:endParaRPr>
            </a:p>
          </p:txBody>
        </p:sp>
      </p:gr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060" y="4655981"/>
            <a:ext cx="2121326" cy="1938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8929" y="6642556"/>
            <a:ext cx="6096000" cy="215444"/>
          </a:xfrm>
          <a:prstGeom prst="rect">
            <a:avLst/>
          </a:prstGeom>
        </p:spPr>
        <p:txBody>
          <a:bodyPr>
            <a:spAutoFit/>
          </a:bodyPr>
          <a:lstStyle/>
          <a:p>
            <a:r>
              <a:rPr lang="en-US" sz="800" dirty="0">
                <a:solidFill>
                  <a:srgbClr val="303030"/>
                </a:solidFill>
                <a:latin typeface="arial" panose="020B0604020202020204" pitchFamily="34" charset="0"/>
              </a:rPr>
              <a:t>Manley NA, Hicken BL, Rupper RW. Veterans as Caregivers: Those Who Continue to Serve. </a:t>
            </a:r>
            <a:r>
              <a:rPr lang="en-US" sz="800" i="1" dirty="0">
                <a:solidFill>
                  <a:srgbClr val="303030"/>
                </a:solidFill>
                <a:latin typeface="arial" panose="020B0604020202020204" pitchFamily="34" charset="0"/>
              </a:rPr>
              <a:t>Fed </a:t>
            </a:r>
            <a:r>
              <a:rPr lang="en-US" sz="800" i="1" dirty="0" err="1">
                <a:solidFill>
                  <a:srgbClr val="303030"/>
                </a:solidFill>
                <a:latin typeface="arial" panose="020B0604020202020204" pitchFamily="34" charset="0"/>
              </a:rPr>
              <a:t>Pract</a:t>
            </a:r>
            <a:r>
              <a:rPr lang="en-US" sz="800" dirty="0">
                <a:solidFill>
                  <a:srgbClr val="303030"/>
                </a:solidFill>
                <a:latin typeface="arial" panose="020B0604020202020204" pitchFamily="34" charset="0"/>
              </a:rPr>
              <a:t>. 2017;34(4):28–34.</a:t>
            </a:r>
            <a:endParaRPr lang="en-US" sz="800" dirty="0"/>
          </a:p>
        </p:txBody>
      </p:sp>
    </p:spTree>
    <p:extLst>
      <p:ext uri="{BB962C8B-B14F-4D97-AF65-F5344CB8AC3E}">
        <p14:creationId xmlns:p14="http://schemas.microsoft.com/office/powerpoint/2010/main" val="504365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this got to do with me?</a:t>
            </a:r>
            <a:endParaRPr lang="en-US" dirty="0"/>
          </a:p>
        </p:txBody>
      </p:sp>
      <p:pic>
        <p:nvPicPr>
          <p:cNvPr id="6" name="Content Placeholder 5"/>
          <p:cNvPicPr>
            <a:picLocks noGrp="1" noChangeAspect="1"/>
          </p:cNvPicPr>
          <p:nvPr>
            <p:ph idx="1"/>
          </p:nvPr>
        </p:nvPicPr>
        <p:blipFill rotWithShape="1">
          <a:blip r:embed="rId2"/>
          <a:srcRect t="4408" r="3226" b="2033"/>
          <a:stretch/>
        </p:blipFill>
        <p:spPr>
          <a:xfrm>
            <a:off x="2592925" y="3390899"/>
            <a:ext cx="6089649" cy="2532193"/>
          </a:xfrm>
          <a:prstGeom prst="rect">
            <a:avLst/>
          </a:prstGeom>
        </p:spPr>
      </p:pic>
      <p:sp>
        <p:nvSpPr>
          <p:cNvPr id="5" name="Rectangle 4"/>
          <p:cNvSpPr/>
          <p:nvPr/>
        </p:nvSpPr>
        <p:spPr>
          <a:xfrm>
            <a:off x="475456" y="1408705"/>
            <a:ext cx="5422900" cy="923330"/>
          </a:xfrm>
          <a:prstGeom prst="rect">
            <a:avLst/>
          </a:prstGeom>
          <a:solidFill>
            <a:schemeClr val="bg2"/>
          </a:solidFill>
        </p:spPr>
        <p:txBody>
          <a:bodyPr wrap="square">
            <a:spAutoFit/>
          </a:bodyPr>
          <a:lstStyle/>
          <a:p>
            <a:r>
              <a:rPr lang="en-US" b="1" dirty="0"/>
              <a:t>In your experience as a caregiver, have you ever had: a doctor, nurse, or social worker ask you what you need/needed…</a:t>
            </a:r>
          </a:p>
        </p:txBody>
      </p:sp>
      <p:sp>
        <p:nvSpPr>
          <p:cNvPr id="7" name="Rectangle 6"/>
          <p:cNvSpPr/>
          <p:nvPr/>
        </p:nvSpPr>
        <p:spPr>
          <a:xfrm>
            <a:off x="6426200" y="1360305"/>
            <a:ext cx="5606256" cy="1200329"/>
          </a:xfrm>
          <a:prstGeom prst="rect">
            <a:avLst/>
          </a:prstGeom>
          <a:solidFill>
            <a:schemeClr val="bg2"/>
          </a:solidFill>
        </p:spPr>
        <p:txBody>
          <a:bodyPr wrap="square">
            <a:spAutoFit/>
          </a:bodyPr>
          <a:lstStyle/>
          <a:p>
            <a:r>
              <a:rPr lang="en-US" b="1" dirty="0"/>
              <a:t>Which of the following do you think would be/have been helpful to you: require a doctor, nurse, or social worker to ask you about what you need/needed…</a:t>
            </a:r>
          </a:p>
        </p:txBody>
      </p:sp>
      <p:cxnSp>
        <p:nvCxnSpPr>
          <p:cNvPr id="9" name="Straight Arrow Connector 8"/>
          <p:cNvCxnSpPr/>
          <p:nvPr/>
        </p:nvCxnSpPr>
        <p:spPr>
          <a:xfrm>
            <a:off x="3340100" y="2439983"/>
            <a:ext cx="1041400" cy="5238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83100" y="2963864"/>
            <a:ext cx="1859805" cy="369332"/>
          </a:xfrm>
          <a:prstGeom prst="rect">
            <a:avLst/>
          </a:prstGeom>
          <a:noFill/>
        </p:spPr>
        <p:txBody>
          <a:bodyPr wrap="none" rtlCol="0">
            <a:spAutoFit/>
          </a:bodyPr>
          <a:lstStyle/>
          <a:p>
            <a:r>
              <a:rPr lang="en-US" b="1" dirty="0" smtClean="0"/>
              <a:t>“A Need Gap”</a:t>
            </a:r>
            <a:endParaRPr lang="en-US" b="1" dirty="0"/>
          </a:p>
        </p:txBody>
      </p:sp>
      <p:cxnSp>
        <p:nvCxnSpPr>
          <p:cNvPr id="12" name="Straight Arrow Connector 11"/>
          <p:cNvCxnSpPr/>
          <p:nvPr/>
        </p:nvCxnSpPr>
        <p:spPr>
          <a:xfrm flipH="1">
            <a:off x="6426200" y="2626516"/>
            <a:ext cx="622568" cy="3373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76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4214886" y="2133600"/>
          <a:ext cx="5664054" cy="3778250"/>
        </p:xfrm>
        <a:graphic>
          <a:graphicData uri="http://schemas.openxmlformats.org/presentationml/2006/ole">
            <mc:AlternateContent xmlns:mc="http://schemas.openxmlformats.org/markup-compatibility/2006">
              <mc:Choice xmlns:v="urn:schemas-microsoft-com:vml" Requires="v">
                <p:oleObj spid="_x0000_s1041" name="Chart" r:id="rId3" imgW="8124897" imgH="5419855" progId="MSGraph.Chart.8">
                  <p:embed followColorScheme="full"/>
                </p:oleObj>
              </mc:Choice>
              <mc:Fallback>
                <p:oleObj name="Chart" r:id="rId3" imgW="8124897" imgH="5419855" progId="MSGraph.Chart.8">
                  <p:embed followColorScheme="full"/>
                  <p:pic>
                    <p:nvPicPr>
                      <p:cNvPr id="4" name="Content Placeholder 3"/>
                      <p:cNvPicPr>
                        <a:picLocks noGrp="1" noChangeAspect="1" noChangeArrowheads="1"/>
                      </p:cNvPicPr>
                      <p:nvPr/>
                    </p:nvPicPr>
                    <p:blipFill>
                      <a:blip r:embed="rId4"/>
                      <a:srcRect/>
                      <a:stretch>
                        <a:fillRect/>
                      </a:stretch>
                    </p:blipFill>
                    <p:spPr bwMode="auto">
                      <a:xfrm>
                        <a:off x="4214886" y="2133600"/>
                        <a:ext cx="5664054" cy="377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Chart 4"/>
          <p:cNvGraphicFramePr/>
          <p:nvPr>
            <p:extLst/>
          </p:nvPr>
        </p:nvGraphicFramePr>
        <p:xfrm>
          <a:off x="1743241" y="647477"/>
          <a:ext cx="9710821" cy="5777387"/>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1449583" y="6642556"/>
            <a:ext cx="6096000" cy="215444"/>
          </a:xfrm>
          <a:prstGeom prst="rect">
            <a:avLst/>
          </a:prstGeom>
        </p:spPr>
        <p:txBody>
          <a:bodyPr>
            <a:spAutoFit/>
          </a:bodyPr>
          <a:lstStyle/>
          <a:p>
            <a:r>
              <a:rPr lang="en-US" sz="800" dirty="0">
                <a:solidFill>
                  <a:srgbClr val="303030"/>
                </a:solidFill>
                <a:latin typeface="arial" panose="020B0604020202020204" pitchFamily="34" charset="0"/>
              </a:rPr>
              <a:t>Manley NA, Hicken BL, Rupper RW. Veterans as Caregivers: Those Who Continue to Serve. </a:t>
            </a:r>
            <a:r>
              <a:rPr lang="en-US" sz="800" i="1" dirty="0">
                <a:solidFill>
                  <a:srgbClr val="303030"/>
                </a:solidFill>
                <a:latin typeface="arial" panose="020B0604020202020204" pitchFamily="34" charset="0"/>
              </a:rPr>
              <a:t>Fed </a:t>
            </a:r>
            <a:r>
              <a:rPr lang="en-US" sz="800" i="1" dirty="0" err="1">
                <a:solidFill>
                  <a:srgbClr val="303030"/>
                </a:solidFill>
                <a:latin typeface="arial" panose="020B0604020202020204" pitchFamily="34" charset="0"/>
              </a:rPr>
              <a:t>Pract</a:t>
            </a:r>
            <a:r>
              <a:rPr lang="en-US" sz="800" dirty="0">
                <a:solidFill>
                  <a:srgbClr val="303030"/>
                </a:solidFill>
                <a:latin typeface="arial" panose="020B0604020202020204" pitchFamily="34" charset="0"/>
              </a:rPr>
              <a:t>. 2017;34(4):28–34.</a:t>
            </a:r>
            <a:endParaRPr lang="en-US" sz="800" dirty="0"/>
          </a:p>
        </p:txBody>
      </p:sp>
    </p:spTree>
    <p:extLst>
      <p:ext uri="{BB962C8B-B14F-4D97-AF65-F5344CB8AC3E}">
        <p14:creationId xmlns:p14="http://schemas.microsoft.com/office/powerpoint/2010/main" val="3231025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2589212" y="1587500"/>
            <a:ext cx="8915400" cy="3777622"/>
          </a:xfrm>
        </p:spPr>
        <p:txBody>
          <a:bodyPr>
            <a:noAutofit/>
          </a:bodyPr>
          <a:lstStyle/>
          <a:p>
            <a:r>
              <a:rPr lang="en-US" sz="2400" dirty="0" smtClean="0"/>
              <a:t>Define informal caregiving</a:t>
            </a:r>
          </a:p>
          <a:p>
            <a:r>
              <a:rPr lang="en-US" sz="2400" dirty="0" smtClean="0"/>
              <a:t>List the health impacts of caregiving</a:t>
            </a:r>
          </a:p>
          <a:p>
            <a:r>
              <a:rPr lang="en-US" sz="2400" dirty="0" smtClean="0"/>
              <a:t>Describe the financial impact of caregiving</a:t>
            </a:r>
          </a:p>
          <a:p>
            <a:r>
              <a:rPr lang="en-US" sz="2400" dirty="0" smtClean="0"/>
              <a:t>List some issues that caregivers describe as burdensome</a:t>
            </a:r>
          </a:p>
          <a:p>
            <a:r>
              <a:rPr lang="en-US" sz="2400" dirty="0" smtClean="0"/>
              <a:t>List some online resources to help caregivers </a:t>
            </a:r>
          </a:p>
          <a:p>
            <a:r>
              <a:rPr lang="en-US" sz="2400" dirty="0" smtClean="0"/>
              <a:t>Describe what you can do to help caregivers</a:t>
            </a:r>
          </a:p>
        </p:txBody>
      </p:sp>
    </p:spTree>
    <p:extLst>
      <p:ext uri="{BB962C8B-B14F-4D97-AF65-F5344CB8AC3E}">
        <p14:creationId xmlns:p14="http://schemas.microsoft.com/office/powerpoint/2010/main" val="4052867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86574792"/>
              </p:ext>
            </p:extLst>
          </p:nvPr>
        </p:nvGraphicFramePr>
        <p:xfrm>
          <a:off x="1081826" y="315532"/>
          <a:ext cx="10998557" cy="659398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044711" y="6373396"/>
            <a:ext cx="4147289" cy="246221"/>
          </a:xfrm>
          <a:prstGeom prst="rect">
            <a:avLst/>
          </a:prstGeom>
          <a:noFill/>
        </p:spPr>
        <p:txBody>
          <a:bodyPr wrap="none" rtlCol="0">
            <a:spAutoFit/>
          </a:bodyPr>
          <a:lstStyle/>
          <a:p>
            <a:r>
              <a:rPr lang="en-US" sz="1000" dirty="0" smtClean="0"/>
              <a:t>Other: lack of desire, didn’t try, lazy, fighting with recipient lately</a:t>
            </a:r>
            <a:endParaRPr lang="en-US" sz="1000" dirty="0"/>
          </a:p>
        </p:txBody>
      </p:sp>
    </p:spTree>
    <p:extLst>
      <p:ext uri="{BB962C8B-B14F-4D97-AF65-F5344CB8AC3E}">
        <p14:creationId xmlns:p14="http://schemas.microsoft.com/office/powerpoint/2010/main" val="3983659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625" y="3381966"/>
            <a:ext cx="8911687" cy="1280890"/>
          </a:xfrm>
        </p:spPr>
        <p:txBody>
          <a:bodyPr>
            <a:normAutofit/>
          </a:bodyPr>
          <a:lstStyle/>
          <a:p>
            <a:r>
              <a:rPr lang="en-US" dirty="0" smtClean="0"/>
              <a:t>A sampling of resources to help caregivers:</a:t>
            </a:r>
            <a:endParaRPr lang="en-US" dirty="0"/>
          </a:p>
        </p:txBody>
      </p:sp>
    </p:spTree>
    <p:extLst>
      <p:ext uri="{BB962C8B-B14F-4D97-AF65-F5344CB8AC3E}">
        <p14:creationId xmlns:p14="http://schemas.microsoft.com/office/powerpoint/2010/main" val="543278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website: caregiver.org</a:t>
            </a:r>
            <a:endParaRPr lang="en-US" dirty="0"/>
          </a:p>
        </p:txBody>
      </p:sp>
      <p:pic>
        <p:nvPicPr>
          <p:cNvPr id="4" name="Content Placeholder 3"/>
          <p:cNvPicPr>
            <a:picLocks noGrp="1" noChangeAspect="1"/>
          </p:cNvPicPr>
          <p:nvPr>
            <p:ph idx="1"/>
          </p:nvPr>
        </p:nvPicPr>
        <p:blipFill rotWithShape="1">
          <a:blip r:embed="rId2"/>
          <a:srcRect l="-1" r="-880" b="63121"/>
          <a:stretch/>
        </p:blipFill>
        <p:spPr>
          <a:xfrm>
            <a:off x="2196129" y="1264555"/>
            <a:ext cx="8149654" cy="1807720"/>
          </a:xfrm>
          <a:prstGeom prst="rect">
            <a:avLst/>
          </a:prstGeom>
        </p:spPr>
      </p:pic>
      <p:pic>
        <p:nvPicPr>
          <p:cNvPr id="7" name="Picture 6"/>
          <p:cNvPicPr>
            <a:picLocks noChangeAspect="1"/>
          </p:cNvPicPr>
          <p:nvPr/>
        </p:nvPicPr>
        <p:blipFill>
          <a:blip r:embed="rId3"/>
          <a:stretch>
            <a:fillRect/>
          </a:stretch>
        </p:blipFill>
        <p:spPr>
          <a:xfrm>
            <a:off x="7597684" y="2986815"/>
            <a:ext cx="4594316" cy="2484681"/>
          </a:xfrm>
          <a:prstGeom prst="rect">
            <a:avLst/>
          </a:prstGeom>
        </p:spPr>
      </p:pic>
      <p:pic>
        <p:nvPicPr>
          <p:cNvPr id="8" name="Picture 7"/>
          <p:cNvPicPr>
            <a:picLocks noChangeAspect="1"/>
          </p:cNvPicPr>
          <p:nvPr/>
        </p:nvPicPr>
        <p:blipFill>
          <a:blip r:embed="rId4"/>
          <a:stretch>
            <a:fillRect/>
          </a:stretch>
        </p:blipFill>
        <p:spPr>
          <a:xfrm>
            <a:off x="4237504" y="4791856"/>
            <a:ext cx="4066903" cy="2066144"/>
          </a:xfrm>
          <a:prstGeom prst="rect">
            <a:avLst/>
          </a:prstGeom>
        </p:spPr>
      </p:pic>
      <p:pic>
        <p:nvPicPr>
          <p:cNvPr id="9" name="Picture 8"/>
          <p:cNvPicPr>
            <a:picLocks noChangeAspect="1"/>
          </p:cNvPicPr>
          <p:nvPr/>
        </p:nvPicPr>
        <p:blipFill>
          <a:blip r:embed="rId5"/>
          <a:stretch>
            <a:fillRect/>
          </a:stretch>
        </p:blipFill>
        <p:spPr>
          <a:xfrm>
            <a:off x="264950" y="3403074"/>
            <a:ext cx="4537396" cy="2068422"/>
          </a:xfrm>
          <a:prstGeom prst="rect">
            <a:avLst/>
          </a:prstGeom>
        </p:spPr>
      </p:pic>
    </p:spTree>
    <p:extLst>
      <p:ext uri="{BB962C8B-B14F-4D97-AF65-F5344CB8AC3E}">
        <p14:creationId xmlns:p14="http://schemas.microsoft.com/office/powerpoint/2010/main" val="2737007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725" y="166910"/>
            <a:ext cx="8911687" cy="1280890"/>
          </a:xfrm>
        </p:spPr>
        <p:txBody>
          <a:bodyPr/>
          <a:lstStyle/>
          <a:p>
            <a:r>
              <a:rPr lang="en-US" dirty="0" smtClean="0"/>
              <a:t>Caregiver fact sheets: </a:t>
            </a:r>
            <a:r>
              <a:rPr lang="en-US" dirty="0">
                <a:hlinkClick r:id="rId2"/>
              </a:rPr>
              <a:t>https://www.caregiver.org/fact-sheets</a:t>
            </a:r>
            <a:endParaRPr lang="en-US" dirty="0"/>
          </a:p>
        </p:txBody>
      </p:sp>
      <p:pic>
        <p:nvPicPr>
          <p:cNvPr id="6" name="Content Placeholder 5"/>
          <p:cNvPicPr>
            <a:picLocks noGrp="1" noChangeAspect="1"/>
          </p:cNvPicPr>
          <p:nvPr>
            <p:ph idx="1"/>
          </p:nvPr>
        </p:nvPicPr>
        <p:blipFill>
          <a:blip r:embed="rId3"/>
          <a:stretch>
            <a:fillRect/>
          </a:stretch>
        </p:blipFill>
        <p:spPr>
          <a:xfrm>
            <a:off x="3432193" y="1447800"/>
            <a:ext cx="3569497" cy="5250280"/>
          </a:xfrm>
          <a:prstGeom prst="rect">
            <a:avLst/>
          </a:prstGeom>
        </p:spPr>
      </p:pic>
    </p:spTree>
    <p:extLst>
      <p:ext uri="{BB962C8B-B14F-4D97-AF65-F5344CB8AC3E}">
        <p14:creationId xmlns:p14="http://schemas.microsoft.com/office/powerpoint/2010/main" val="3826321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86381" y="515711"/>
            <a:ext cx="8886825" cy="5695950"/>
          </a:xfrm>
          <a:prstGeom prst="rect">
            <a:avLst/>
          </a:prstGeom>
        </p:spPr>
      </p:pic>
    </p:spTree>
    <p:extLst>
      <p:ext uri="{BB962C8B-B14F-4D97-AF65-F5344CB8AC3E}">
        <p14:creationId xmlns:p14="http://schemas.microsoft.com/office/powerpoint/2010/main" val="546097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19473" y="532311"/>
            <a:ext cx="10458450" cy="5715000"/>
          </a:xfrm>
          <a:prstGeom prst="rect">
            <a:avLst/>
          </a:prstGeom>
        </p:spPr>
      </p:pic>
    </p:spTree>
    <p:extLst>
      <p:ext uri="{BB962C8B-B14F-4D97-AF65-F5344CB8AC3E}">
        <p14:creationId xmlns:p14="http://schemas.microsoft.com/office/powerpoint/2010/main" val="491865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25" y="0"/>
            <a:ext cx="8911687" cy="1280890"/>
          </a:xfrm>
        </p:spPr>
        <p:txBody>
          <a:bodyPr/>
          <a:lstStyle/>
          <a:p>
            <a:r>
              <a:rPr lang="en-US" dirty="0" smtClean="0"/>
              <a:t>Caregiving video series produce by VA</a:t>
            </a:r>
            <a:endParaRPr lang="en-US" dirty="0"/>
          </a:p>
        </p:txBody>
      </p:sp>
      <p:sp>
        <p:nvSpPr>
          <p:cNvPr id="3" name="Content Placeholder 2"/>
          <p:cNvSpPr>
            <a:spLocks noGrp="1"/>
          </p:cNvSpPr>
          <p:nvPr>
            <p:ph idx="1"/>
          </p:nvPr>
        </p:nvSpPr>
        <p:spPr>
          <a:xfrm>
            <a:off x="1712912" y="640445"/>
            <a:ext cx="8485188" cy="640445"/>
          </a:xfrm>
        </p:spPr>
        <p:txBody>
          <a:bodyPr/>
          <a:lstStyle/>
          <a:p>
            <a:r>
              <a:rPr lang="en-US" dirty="0"/>
              <a:t>https://www.ruralhealth.va.gov/vets/resources.asp</a:t>
            </a:r>
          </a:p>
        </p:txBody>
      </p:sp>
      <p:pic>
        <p:nvPicPr>
          <p:cNvPr id="4" name="Picture 3"/>
          <p:cNvPicPr>
            <a:picLocks noChangeAspect="1"/>
          </p:cNvPicPr>
          <p:nvPr/>
        </p:nvPicPr>
        <p:blipFill>
          <a:blip r:embed="rId2"/>
          <a:stretch>
            <a:fillRect/>
          </a:stretch>
        </p:blipFill>
        <p:spPr>
          <a:xfrm>
            <a:off x="4230149" y="960667"/>
            <a:ext cx="5700712" cy="6121739"/>
          </a:xfrm>
          <a:prstGeom prst="rect">
            <a:avLst/>
          </a:prstGeom>
        </p:spPr>
      </p:pic>
      <p:pic>
        <p:nvPicPr>
          <p:cNvPr id="5" name="Picture 2" descr="https://lh4.googleusercontent.com/BHg8hdkqnAZ7yh8IVK037A2yeH4GMUqwBudjecOXdQug0ORiHpuE3XMgad9jMsgyLHobUEb1ZOVLWy19-kx8IgK6r_-LbmS_q5opm6HBvF32gq7Il2dNk9JRj0Ih2R6uH3sr"/>
          <p:cNvPicPr>
            <a:picLocks noChangeAspect="1" noChangeArrowheads="1"/>
          </p:cNvPicPr>
          <p:nvPr/>
        </p:nvPicPr>
        <p:blipFill rotWithShape="1">
          <a:blip r:embed="rId3" cstate="print"/>
          <a:srcRect l="60542" t="52993" r="1464" b="17305"/>
          <a:stretch/>
        </p:blipFill>
        <p:spPr bwMode="auto">
          <a:xfrm>
            <a:off x="862884" y="2362200"/>
            <a:ext cx="2634556" cy="2009484"/>
          </a:xfrm>
          <a:prstGeom prst="rect">
            <a:avLst/>
          </a:prstGeom>
          <a:noFill/>
        </p:spPr>
      </p:pic>
    </p:spTree>
    <p:extLst>
      <p:ext uri="{BB962C8B-B14F-4D97-AF65-F5344CB8AC3E}">
        <p14:creationId xmlns:p14="http://schemas.microsoft.com/office/powerpoint/2010/main" val="3260590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89212" y="1184857"/>
            <a:ext cx="7655296" cy="4193102"/>
          </a:xfrm>
          <a:prstGeom prst="rect">
            <a:avLst/>
          </a:prstGeom>
        </p:spPr>
      </p:pic>
      <p:sp>
        <p:nvSpPr>
          <p:cNvPr id="5" name="Rectangle 4"/>
          <p:cNvSpPr/>
          <p:nvPr/>
        </p:nvSpPr>
        <p:spPr>
          <a:xfrm>
            <a:off x="1676400" y="5974722"/>
            <a:ext cx="8966200" cy="369332"/>
          </a:xfrm>
          <a:prstGeom prst="rect">
            <a:avLst/>
          </a:prstGeom>
        </p:spPr>
        <p:txBody>
          <a:bodyPr wrap="square">
            <a:spAutoFit/>
          </a:bodyPr>
          <a:lstStyle/>
          <a:p>
            <a:r>
              <a:rPr lang="en-US" dirty="0"/>
              <a:t>https://www.ruralhealth.va.gov/vets/comm_selfcare_assemb.asp</a:t>
            </a:r>
          </a:p>
        </p:txBody>
      </p:sp>
    </p:spTree>
    <p:extLst>
      <p:ext uri="{BB962C8B-B14F-4D97-AF65-F5344CB8AC3E}">
        <p14:creationId xmlns:p14="http://schemas.microsoft.com/office/powerpoint/2010/main" val="758602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100" y="6026835"/>
            <a:ext cx="8064500" cy="369332"/>
          </a:xfrm>
          <a:prstGeom prst="rect">
            <a:avLst/>
          </a:prstGeom>
        </p:spPr>
        <p:txBody>
          <a:bodyPr wrap="square">
            <a:spAutoFit/>
          </a:bodyPr>
          <a:lstStyle/>
          <a:p>
            <a:r>
              <a:rPr lang="en-US" dirty="0"/>
              <a:t>https://www.ruralhealth.va.gov/vets/caregivers-module20.asp</a:t>
            </a:r>
          </a:p>
        </p:txBody>
      </p:sp>
      <p:pic>
        <p:nvPicPr>
          <p:cNvPr id="3" name="Picture 2"/>
          <p:cNvPicPr>
            <a:picLocks noChangeAspect="1"/>
          </p:cNvPicPr>
          <p:nvPr/>
        </p:nvPicPr>
        <p:blipFill>
          <a:blip r:embed="rId2"/>
          <a:stretch>
            <a:fillRect/>
          </a:stretch>
        </p:blipFill>
        <p:spPr>
          <a:xfrm>
            <a:off x="2497137" y="942974"/>
            <a:ext cx="6862763" cy="3975469"/>
          </a:xfrm>
          <a:prstGeom prst="rect">
            <a:avLst/>
          </a:prstGeom>
        </p:spPr>
      </p:pic>
    </p:spTree>
    <p:extLst>
      <p:ext uri="{BB962C8B-B14F-4D97-AF65-F5344CB8AC3E}">
        <p14:creationId xmlns:p14="http://schemas.microsoft.com/office/powerpoint/2010/main" val="753383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76300" y="0"/>
            <a:ext cx="10094912" cy="6700629"/>
          </a:xfrm>
          <a:prstGeom prst="rect">
            <a:avLst/>
          </a:prstGeom>
        </p:spPr>
      </p:pic>
    </p:spTree>
    <p:extLst>
      <p:ext uri="{BB962C8B-B14F-4D97-AF65-F5344CB8AC3E}">
        <p14:creationId xmlns:p14="http://schemas.microsoft.com/office/powerpoint/2010/main" val="382233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Autofit/>
          </a:bodyPr>
          <a:lstStyle/>
          <a:p>
            <a:r>
              <a:rPr lang="en-US" sz="2800" dirty="0" smtClean="0"/>
              <a:t>Definitions</a:t>
            </a:r>
          </a:p>
          <a:p>
            <a:r>
              <a:rPr lang="en-US" sz="2800" dirty="0" smtClean="0"/>
              <a:t>Statistics of caregiving</a:t>
            </a:r>
          </a:p>
          <a:p>
            <a:r>
              <a:rPr lang="en-US" sz="2800" dirty="0" smtClean="0"/>
              <a:t>Impact of Caregiving on Health</a:t>
            </a:r>
          </a:p>
          <a:p>
            <a:r>
              <a:rPr lang="en-US" sz="2800" dirty="0" smtClean="0"/>
              <a:t>Financial Impacts of Caregiving</a:t>
            </a:r>
          </a:p>
          <a:p>
            <a:r>
              <a:rPr lang="en-US" sz="2800" dirty="0" smtClean="0"/>
              <a:t>What can you do?</a:t>
            </a:r>
          </a:p>
        </p:txBody>
      </p:sp>
    </p:spTree>
    <p:extLst>
      <p:ext uri="{BB962C8B-B14F-4D97-AF65-F5344CB8AC3E}">
        <p14:creationId xmlns:p14="http://schemas.microsoft.com/office/powerpoint/2010/main" val="2216568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3453" y="0"/>
            <a:ext cx="12121422" cy="6707187"/>
          </a:xfrm>
          <a:prstGeom prst="rect">
            <a:avLst/>
          </a:prstGeom>
        </p:spPr>
      </p:pic>
    </p:spTree>
    <p:extLst>
      <p:ext uri="{BB962C8B-B14F-4D97-AF65-F5344CB8AC3E}">
        <p14:creationId xmlns:p14="http://schemas.microsoft.com/office/powerpoint/2010/main" val="2613534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81100" y="728662"/>
            <a:ext cx="9829800" cy="5400675"/>
          </a:xfrm>
          <a:prstGeom prst="rect">
            <a:avLst/>
          </a:prstGeom>
        </p:spPr>
      </p:pic>
    </p:spTree>
    <p:extLst>
      <p:ext uri="{BB962C8B-B14F-4D97-AF65-F5344CB8AC3E}">
        <p14:creationId xmlns:p14="http://schemas.microsoft.com/office/powerpoint/2010/main" val="333798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0302" y="3283673"/>
            <a:ext cx="8132990" cy="3380495"/>
          </a:xfrm>
          <a:prstGeom prst="rect">
            <a:avLst/>
          </a:prstGeom>
        </p:spPr>
      </p:pic>
      <p:pic>
        <p:nvPicPr>
          <p:cNvPr id="5" name="Picture 4"/>
          <p:cNvPicPr>
            <a:picLocks noChangeAspect="1"/>
          </p:cNvPicPr>
          <p:nvPr/>
        </p:nvPicPr>
        <p:blipFill>
          <a:blip r:embed="rId3"/>
          <a:stretch>
            <a:fillRect/>
          </a:stretch>
        </p:blipFill>
        <p:spPr>
          <a:xfrm>
            <a:off x="5453974" y="0"/>
            <a:ext cx="5838636" cy="4157440"/>
          </a:xfrm>
          <a:prstGeom prst="rect">
            <a:avLst/>
          </a:prstGeom>
        </p:spPr>
      </p:pic>
    </p:spTree>
    <p:extLst>
      <p:ext uri="{BB962C8B-B14F-4D97-AF65-F5344CB8AC3E}">
        <p14:creationId xmlns:p14="http://schemas.microsoft.com/office/powerpoint/2010/main" val="1723926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RAISE</a:t>
            </a:r>
            <a:endParaRPr lang="en-US" dirty="0"/>
          </a:p>
        </p:txBody>
      </p:sp>
      <p:sp>
        <p:nvSpPr>
          <p:cNvPr id="3" name="Content Placeholder 2"/>
          <p:cNvSpPr>
            <a:spLocks noGrp="1"/>
          </p:cNvSpPr>
          <p:nvPr>
            <p:ph idx="1"/>
          </p:nvPr>
        </p:nvSpPr>
        <p:spPr/>
        <p:txBody>
          <a:bodyPr/>
          <a:lstStyle/>
          <a:p>
            <a:r>
              <a:rPr lang="en-US" dirty="0"/>
              <a:t>Recognize, Assist, Include, Support, and Engage Family Caregivers Act of 2017 </a:t>
            </a:r>
            <a:r>
              <a:rPr lang="en-US" u="sng" dirty="0">
                <a:hlinkClick r:id="rId2"/>
              </a:rPr>
              <a:t>https://www.congress.gov/bill/115th-congress/senate-bill/1028</a:t>
            </a:r>
            <a:r>
              <a:rPr lang="en-US" dirty="0"/>
              <a:t>.</a:t>
            </a:r>
          </a:p>
          <a:p>
            <a:r>
              <a:rPr lang="en-US" dirty="0"/>
              <a:t>Also known as the RAISE Family Caregivers Act, this act aims to address the stated “diverse needs” of family caregivers through 3 major provisions: 1) The act “directs the Department of Health and Human Services (HHS) to develop and make publicly available a National Family Caregiving Strategy that identifies recommended actions for recognizing and supporting family caregivers in a manner that reflects their diverse needs.” 2) HHS must then “convene a Family Caregiving Advisory Council to advise the department on recognizing and supporting family caregivers.” 3) The council is limited in duration to 5 years, after which time it dissolves. The effects of this groundbreaking legislation are, as yet, unclear.</a:t>
            </a:r>
          </a:p>
          <a:p>
            <a:endParaRPr lang="en-US" dirty="0"/>
          </a:p>
        </p:txBody>
      </p:sp>
      <p:sp>
        <p:nvSpPr>
          <p:cNvPr id="4" name="TextBox 3"/>
          <p:cNvSpPr txBox="1"/>
          <p:nvPr/>
        </p:nvSpPr>
        <p:spPr>
          <a:xfrm>
            <a:off x="2730137" y="6230983"/>
            <a:ext cx="4403770" cy="369332"/>
          </a:xfrm>
          <a:prstGeom prst="rect">
            <a:avLst/>
          </a:prstGeom>
          <a:noFill/>
        </p:spPr>
        <p:txBody>
          <a:bodyPr wrap="none" rtlCol="0">
            <a:spAutoFit/>
          </a:bodyPr>
          <a:lstStyle/>
          <a:p>
            <a:r>
              <a:rPr lang="en-US" dirty="0" smtClean="0"/>
              <a:t>From Geriatric Review Syllabus 10</a:t>
            </a:r>
            <a:r>
              <a:rPr lang="en-US" baseline="30000" dirty="0" smtClean="0"/>
              <a:t>th</a:t>
            </a:r>
            <a:r>
              <a:rPr lang="en-US" dirty="0" smtClean="0"/>
              <a:t> </a:t>
            </a:r>
            <a:r>
              <a:rPr lang="en-US" dirty="0" err="1" smtClean="0"/>
              <a:t>ed</a:t>
            </a:r>
            <a:endParaRPr lang="en-US" dirty="0"/>
          </a:p>
        </p:txBody>
      </p:sp>
    </p:spTree>
    <p:extLst>
      <p:ext uri="{BB962C8B-B14F-4D97-AF65-F5344CB8AC3E}">
        <p14:creationId xmlns:p14="http://schemas.microsoft.com/office/powerpoint/2010/main" val="147247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3796"/>
          <a:stretch/>
        </p:blipFill>
        <p:spPr bwMode="auto">
          <a:xfrm>
            <a:off x="2895600" y="2634143"/>
            <a:ext cx="6115050" cy="312772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4905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90" y="0"/>
            <a:ext cx="9184110" cy="6120348"/>
          </a:xfrm>
          <a:prstGeom prst="rect">
            <a:avLst/>
          </a:prstGeom>
        </p:spPr>
      </p:pic>
      <p:sp>
        <p:nvSpPr>
          <p:cNvPr id="3" name="Rectangle 2"/>
          <p:cNvSpPr/>
          <p:nvPr/>
        </p:nvSpPr>
        <p:spPr>
          <a:xfrm>
            <a:off x="1623590" y="6259849"/>
            <a:ext cx="8356600" cy="369332"/>
          </a:xfrm>
          <a:prstGeom prst="rect">
            <a:avLst/>
          </a:prstGeom>
        </p:spPr>
        <p:txBody>
          <a:bodyPr wrap="square">
            <a:spAutoFit/>
          </a:bodyPr>
          <a:lstStyle/>
          <a:p>
            <a:pPr defTabSz="914400">
              <a:defRPr/>
            </a:pPr>
            <a:r>
              <a:rPr lang="en-US" dirty="0"/>
              <a:t>Adelman, et al. Caregiver Burden: a Clinical Review, JAMA 2014</a:t>
            </a:r>
          </a:p>
        </p:txBody>
      </p:sp>
    </p:spTree>
    <p:extLst>
      <p:ext uri="{BB962C8B-B14F-4D97-AF65-F5344CB8AC3E}">
        <p14:creationId xmlns:p14="http://schemas.microsoft.com/office/powerpoint/2010/main" val="2251884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738" y="0"/>
            <a:ext cx="5094787" cy="3594268"/>
          </a:xfrm>
          <a:prstGeom prst="rect">
            <a:avLst/>
          </a:prstGeom>
        </p:spPr>
      </p:pic>
      <p:pic>
        <p:nvPicPr>
          <p:cNvPr id="3" name="Picture 2"/>
          <p:cNvPicPr>
            <a:picLocks noChangeAspect="1"/>
          </p:cNvPicPr>
          <p:nvPr/>
        </p:nvPicPr>
        <p:blipFill>
          <a:blip r:embed="rId3"/>
          <a:stretch>
            <a:fillRect/>
          </a:stretch>
        </p:blipFill>
        <p:spPr>
          <a:xfrm>
            <a:off x="444272" y="3434925"/>
            <a:ext cx="5068253" cy="3544314"/>
          </a:xfrm>
          <a:prstGeom prst="rect">
            <a:avLst/>
          </a:prstGeom>
        </p:spPr>
      </p:pic>
      <p:pic>
        <p:nvPicPr>
          <p:cNvPr id="4" name="Picture 3"/>
          <p:cNvPicPr>
            <a:picLocks noChangeAspect="1"/>
          </p:cNvPicPr>
          <p:nvPr/>
        </p:nvPicPr>
        <p:blipFill>
          <a:blip r:embed="rId4"/>
          <a:stretch>
            <a:fillRect/>
          </a:stretch>
        </p:blipFill>
        <p:spPr>
          <a:xfrm>
            <a:off x="6108382" y="805913"/>
            <a:ext cx="5321618" cy="4557923"/>
          </a:xfrm>
          <a:prstGeom prst="rect">
            <a:avLst/>
          </a:prstGeom>
        </p:spPr>
      </p:pic>
    </p:spTree>
    <p:extLst>
      <p:ext uri="{BB962C8B-B14F-4D97-AF65-F5344CB8AC3E}">
        <p14:creationId xmlns:p14="http://schemas.microsoft.com/office/powerpoint/2010/main" val="283713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61238113"/>
              </p:ext>
            </p:extLst>
          </p:nvPr>
        </p:nvGraphicFramePr>
        <p:xfrm>
          <a:off x="189963" y="2147865"/>
          <a:ext cx="11569700" cy="165100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gridCol w="88773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smtClean="0"/>
                        <a:t>Informal Caregiver/</a:t>
                      </a:r>
                      <a:r>
                        <a:rPr lang="en-US" dirty="0" err="1" smtClean="0"/>
                        <a:t>caregiving</a:t>
                      </a:r>
                      <a:endParaRPr lang="en-US" dirty="0"/>
                    </a:p>
                  </a:txBody>
                  <a:tcPr/>
                </a:tc>
                <a:tc>
                  <a:txBody>
                    <a:bodyPr/>
                    <a:lstStyle/>
                    <a:p>
                      <a:r>
                        <a:rPr lang="en-US" dirty="0" smtClean="0"/>
                        <a:t>provides unpaid care to a</a:t>
                      </a:r>
                      <a:r>
                        <a:rPr lang="en-US" baseline="0" dirty="0" smtClean="0"/>
                        <a:t> person </a:t>
                      </a:r>
                      <a:r>
                        <a:rPr lang="en-US" dirty="0" smtClean="0"/>
                        <a:t>with special needs</a:t>
                      </a:r>
                      <a:endParaRPr lang="en-US" dirty="0"/>
                    </a:p>
                  </a:txBody>
                  <a:tcPr/>
                </a:tc>
                <a:extLst>
                  <a:ext uri="{0D108BD9-81ED-4DB2-BD59-A6C34878D82A}">
                    <a16:rowId xmlns:a16="http://schemas.microsoft.com/office/drawing/2014/main" val="10001"/>
                  </a:ext>
                </a:extLst>
              </a:tr>
              <a:tr h="370840">
                <a:tc>
                  <a:txBody>
                    <a:bodyPr/>
                    <a:lstStyle/>
                    <a:p>
                      <a:r>
                        <a:rPr lang="en-US" dirty="0" smtClean="0"/>
                        <a:t>Caregiver burden</a:t>
                      </a:r>
                      <a:endParaRPr lang="en-US" dirty="0"/>
                    </a:p>
                  </a:txBody>
                  <a:tcPr/>
                </a:tc>
                <a:tc>
                  <a:txBody>
                    <a:bodyPr/>
                    <a:lstStyle/>
                    <a:p>
                      <a:r>
                        <a:rPr lang="en-US" dirty="0" smtClean="0"/>
                        <a:t>The extent to which caregivers perceive that caregiving has had an adverse effect on their emotional, social, financial, physical, and spiritual functioning</a:t>
                      </a:r>
                      <a:endParaRPr lang="en-US" dirty="0"/>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1828800" y="6172201"/>
            <a:ext cx="4514377" cy="553998"/>
          </a:xfrm>
          <a:prstGeom prst="rect">
            <a:avLst/>
          </a:prstGeom>
          <a:noFill/>
        </p:spPr>
        <p:txBody>
          <a:bodyPr wrap="none" rtlCol="0">
            <a:spAutoFit/>
          </a:bodyPr>
          <a:lstStyle/>
          <a:p>
            <a:r>
              <a:rPr lang="en-US" sz="1000" dirty="0"/>
              <a:t>Adelman, et al. Caregiver Burden: a Clinical Review, JAMA 2014</a:t>
            </a:r>
          </a:p>
          <a:p>
            <a:r>
              <a:rPr lang="en-US" sz="1000" dirty="0"/>
              <a:t>National Alliance for Caregiving and AARP. Caregiving in the US, 2009</a:t>
            </a:r>
          </a:p>
          <a:p>
            <a:r>
              <a:rPr lang="en-US" sz="1000" dirty="0"/>
              <a:t>Easter Seals, Caregiving in Rural America, 2006</a:t>
            </a:r>
          </a:p>
        </p:txBody>
      </p:sp>
      <p:sp>
        <p:nvSpPr>
          <p:cNvPr id="3" name="Rectangle 2"/>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299729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435100" y="6139822"/>
            <a:ext cx="8991600" cy="369332"/>
          </a:xfrm>
          <a:prstGeom prst="rect">
            <a:avLst/>
          </a:prstGeom>
        </p:spPr>
        <p:txBody>
          <a:bodyPr wrap="square">
            <a:spAutoFit/>
          </a:bodyPr>
          <a:lstStyle/>
          <a:p>
            <a:r>
              <a:rPr lang="en-US" dirty="0"/>
              <a:t>https://www.ruralhealth.va.gov/vets/caregivers-module3.asp</a:t>
            </a:r>
          </a:p>
        </p:txBody>
      </p:sp>
      <p:pic>
        <p:nvPicPr>
          <p:cNvPr id="5" name="Picture 4"/>
          <p:cNvPicPr>
            <a:picLocks noChangeAspect="1"/>
          </p:cNvPicPr>
          <p:nvPr/>
        </p:nvPicPr>
        <p:blipFill>
          <a:blip r:embed="rId2"/>
          <a:stretch>
            <a:fillRect/>
          </a:stretch>
        </p:blipFill>
        <p:spPr>
          <a:xfrm>
            <a:off x="1759102" y="1362074"/>
            <a:ext cx="8343596" cy="4149725"/>
          </a:xfrm>
          <a:prstGeom prst="rect">
            <a:avLst/>
          </a:prstGeom>
        </p:spPr>
      </p:pic>
      <p:pic>
        <p:nvPicPr>
          <p:cNvPr id="6" name="Picture 5"/>
          <p:cNvPicPr>
            <a:picLocks noChangeAspect="1"/>
          </p:cNvPicPr>
          <p:nvPr/>
        </p:nvPicPr>
        <p:blipFill>
          <a:blip r:embed="rId3"/>
          <a:stretch>
            <a:fillRect/>
          </a:stretch>
        </p:blipFill>
        <p:spPr>
          <a:xfrm>
            <a:off x="915987" y="233585"/>
            <a:ext cx="3643313" cy="919236"/>
          </a:xfrm>
          <a:prstGeom prst="rect">
            <a:avLst/>
          </a:prstGeom>
        </p:spPr>
      </p:pic>
    </p:spTree>
    <p:extLst>
      <p:ext uri="{BB962C8B-B14F-4D97-AF65-F5344CB8AC3E}">
        <p14:creationId xmlns:p14="http://schemas.microsoft.com/office/powerpoint/2010/main" val="146421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2" y="550561"/>
            <a:ext cx="11733498" cy="5690906"/>
          </a:xfrm>
          <a:prstGeom prst="rect">
            <a:avLst/>
          </a:prstGeom>
        </p:spPr>
      </p:pic>
      <p:sp>
        <p:nvSpPr>
          <p:cNvPr id="5" name="TextBox 4"/>
          <p:cNvSpPr txBox="1"/>
          <p:nvPr/>
        </p:nvSpPr>
        <p:spPr>
          <a:xfrm>
            <a:off x="1775012" y="6360459"/>
            <a:ext cx="5266185" cy="276999"/>
          </a:xfrm>
          <a:prstGeom prst="rect">
            <a:avLst/>
          </a:prstGeom>
          <a:noFill/>
        </p:spPr>
        <p:txBody>
          <a:bodyPr wrap="none" rtlCol="0">
            <a:spAutoFit/>
          </a:bodyPr>
          <a:lstStyle/>
          <a:p>
            <a:r>
              <a:rPr lang="en-US" sz="1200" dirty="0" smtClean="0"/>
              <a:t>Swartz K &amp; Collins L. “Caregiver Care” </a:t>
            </a:r>
            <a:r>
              <a:rPr lang="en-US" sz="1200" i="1" dirty="0" smtClean="0"/>
              <a:t>AFP 2019 Jun 1; 99(11):699-706</a:t>
            </a:r>
            <a:endParaRPr lang="en-US" sz="1200" dirty="0"/>
          </a:p>
        </p:txBody>
      </p:sp>
      <p:sp>
        <p:nvSpPr>
          <p:cNvPr id="6" name="TextBox 5"/>
          <p:cNvSpPr txBox="1"/>
          <p:nvPr/>
        </p:nvSpPr>
        <p:spPr>
          <a:xfrm>
            <a:off x="6369671" y="2133600"/>
            <a:ext cx="2904962" cy="338554"/>
          </a:xfrm>
          <a:prstGeom prst="rect">
            <a:avLst/>
          </a:prstGeom>
          <a:noFill/>
        </p:spPr>
        <p:txBody>
          <a:bodyPr wrap="none" rtlCol="0">
            <a:spAutoFit/>
          </a:bodyPr>
          <a:lstStyle/>
          <a:p>
            <a:r>
              <a:rPr lang="en-US" sz="1600" b="1" dirty="0" smtClean="0"/>
              <a:t>Typically </a:t>
            </a:r>
            <a:r>
              <a:rPr lang="en-US" sz="1600" b="1" dirty="0" err="1" smtClean="0"/>
              <a:t>Zarit</a:t>
            </a:r>
            <a:r>
              <a:rPr lang="en-US" sz="1600" b="1" dirty="0" smtClean="0"/>
              <a:t> burden scale</a:t>
            </a:r>
            <a:endParaRPr lang="en-US" sz="1600" b="1" dirty="0"/>
          </a:p>
        </p:txBody>
      </p:sp>
    </p:spTree>
    <p:extLst>
      <p:ext uri="{BB962C8B-B14F-4D97-AF65-F5344CB8AC3E}">
        <p14:creationId xmlns:p14="http://schemas.microsoft.com/office/powerpoint/2010/main" val="378211854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118</TotalTime>
  <Words>2042</Words>
  <Application>Microsoft Office PowerPoint</Application>
  <PresentationFormat>Widescreen</PresentationFormat>
  <Paragraphs>214</Paragraphs>
  <Slides>44</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Arial</vt:lpstr>
      <vt:lpstr>Arial</vt:lpstr>
      <vt:lpstr>Calibri</vt:lpstr>
      <vt:lpstr>Century Gothic</vt:lpstr>
      <vt:lpstr>Times New Roman</vt:lpstr>
      <vt:lpstr>Wingdings 3</vt:lpstr>
      <vt:lpstr>Wisp</vt:lpstr>
      <vt:lpstr>Chart</vt:lpstr>
      <vt:lpstr>Caregiving Natalie Manley, MD, MPH 11/7/2019</vt:lpstr>
      <vt:lpstr>PowerPoint Presentation</vt:lpstr>
      <vt:lpstr>Objectives</vt:lpstr>
      <vt:lpstr>Outline</vt:lpstr>
      <vt:lpstr>PowerPoint Presentation</vt:lpstr>
      <vt:lpstr>PowerPoint Presentation</vt:lpstr>
      <vt:lpstr>Definitions</vt:lpstr>
      <vt:lpstr>PowerPoint Presentation</vt:lpstr>
      <vt:lpstr>PowerPoint Presentation</vt:lpstr>
      <vt:lpstr>Caregiving</vt:lpstr>
      <vt:lpstr>PowerPoint Presentation</vt:lpstr>
      <vt:lpstr>PowerPoint Presentation</vt:lpstr>
      <vt:lpstr>PowerPoint Presentation</vt:lpstr>
      <vt:lpstr>PowerPoint Presentation</vt:lpstr>
      <vt:lpstr>Caregiver Burden and Health Impacts</vt:lpstr>
      <vt:lpstr>Caregiver Burden and Health Impacts</vt:lpstr>
      <vt:lpstr>Caregiver Burden and Health Impacts</vt:lpstr>
      <vt:lpstr>Caregiver Burden and Health Impacts</vt:lpstr>
      <vt:lpstr>Caregiver Burden and Health Impacts</vt:lpstr>
      <vt:lpstr>Caregiver Burden and Health Impacts</vt:lpstr>
      <vt:lpstr>Caregiver Burden and Mental Health Impacts</vt:lpstr>
      <vt:lpstr>PowerPoint Presentation</vt:lpstr>
      <vt:lpstr>Estimated economic value of unpaid caregiver contributions 2009</vt:lpstr>
      <vt:lpstr>Caregiver burden and financial impacts</vt:lpstr>
      <vt:lpstr>Impact of Caregiver Burden on Society</vt:lpstr>
      <vt:lpstr>PowerPoint Presentation</vt:lpstr>
      <vt:lpstr>Other Difficulties</vt:lpstr>
      <vt:lpstr>What’s this got to do with me?</vt:lpstr>
      <vt:lpstr>PowerPoint Presentation</vt:lpstr>
      <vt:lpstr>PowerPoint Presentation</vt:lpstr>
      <vt:lpstr>A sampling of resources to help caregivers:</vt:lpstr>
      <vt:lpstr>Great website: caregiver.org</vt:lpstr>
      <vt:lpstr>Caregiver fact sheets: https://www.caregiver.org/fact-sheets</vt:lpstr>
      <vt:lpstr>PowerPoint Presentation</vt:lpstr>
      <vt:lpstr>PowerPoint Presentation</vt:lpstr>
      <vt:lpstr>Caregiving video series produce by VA</vt:lpstr>
      <vt:lpstr>PowerPoint Presentation</vt:lpstr>
      <vt:lpstr>PowerPoint Presentation</vt:lpstr>
      <vt:lpstr>PowerPoint Presentation</vt:lpstr>
      <vt:lpstr>PowerPoint Presentation</vt:lpstr>
      <vt:lpstr>PowerPoint Presentation</vt:lpstr>
      <vt:lpstr>PowerPoint Presentation</vt:lpstr>
      <vt:lpstr>RAISE</vt:lpstr>
      <vt:lpstr>Questions?</vt:lpstr>
    </vt:vector>
  </TitlesOfParts>
  <Company>UNMC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Caregiving</dc:title>
  <dc:creator>Manley, Natalie A</dc:creator>
  <cp:lastModifiedBy>Cole, Jessica B</cp:lastModifiedBy>
  <cp:revision>12</cp:revision>
  <dcterms:created xsi:type="dcterms:W3CDTF">2019-11-04T14:27:47Z</dcterms:created>
  <dcterms:modified xsi:type="dcterms:W3CDTF">2020-06-08T19:26:51Z</dcterms:modified>
</cp:coreProperties>
</file>