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25"/>
  </p:notesMasterIdLst>
  <p:sldIdLst>
    <p:sldId id="256" r:id="rId5"/>
    <p:sldId id="282" r:id="rId6"/>
    <p:sldId id="258" r:id="rId7"/>
    <p:sldId id="274" r:id="rId8"/>
    <p:sldId id="259" r:id="rId9"/>
    <p:sldId id="276" r:id="rId10"/>
    <p:sldId id="277" r:id="rId11"/>
    <p:sldId id="278" r:id="rId12"/>
    <p:sldId id="279" r:id="rId13"/>
    <p:sldId id="280" r:id="rId14"/>
    <p:sldId id="281" r:id="rId15"/>
    <p:sldId id="275" r:id="rId16"/>
    <p:sldId id="260" r:id="rId17"/>
    <p:sldId id="262" r:id="rId18"/>
    <p:sldId id="268" r:id="rId19"/>
    <p:sldId id="269" r:id="rId20"/>
    <p:sldId id="270" r:id="rId21"/>
    <p:sldId id="271"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70035-F9EB-33E7-C9E9-7BEAAB5B60A6}" v="51" dt="2020-02-04T14:56:50.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0" d="100"/>
          <a:sy n="60"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jkal, Joseph J" userId="S::jhejkal@unmc.edu::cc444253-5162-47a9-bfed-67626f13e7f8" providerId="AD" clId="Web-{8D870035-F9EB-33E7-C9E9-7BEAAB5B60A6}"/>
    <pc:docChg chg="modSld">
      <pc:chgData name="Hejkal, Joseph J" userId="S::jhejkal@unmc.edu::cc444253-5162-47a9-bfed-67626f13e7f8" providerId="AD" clId="Web-{8D870035-F9EB-33E7-C9E9-7BEAAB5B60A6}" dt="2020-02-04T14:56:50.847" v="46"/>
      <pc:docMkLst>
        <pc:docMk/>
      </pc:docMkLst>
      <pc:sldChg chg="addSp modSp addAnim modAnim">
        <pc:chgData name="Hejkal, Joseph J" userId="S::jhejkal@unmc.edu::cc444253-5162-47a9-bfed-67626f13e7f8" providerId="AD" clId="Web-{8D870035-F9EB-33E7-C9E9-7BEAAB5B60A6}" dt="2020-02-04T14:48:12.143" v="6"/>
        <pc:sldMkLst>
          <pc:docMk/>
          <pc:sldMk cId="109857222" sldId="256"/>
        </pc:sldMkLst>
        <pc:picChg chg="add mod">
          <ac:chgData name="Hejkal, Joseph J" userId="S::jhejkal@unmc.edu::cc444253-5162-47a9-bfed-67626f13e7f8" providerId="AD" clId="Web-{8D870035-F9EB-33E7-C9E9-7BEAAB5B60A6}" dt="2020-02-04T14:48:05.517" v="4" actId="1076"/>
          <ac:picMkLst>
            <pc:docMk/>
            <pc:sldMk cId="109857222" sldId="256"/>
            <ac:picMk id="5" creationId="{D9DD6D92-8609-4C83-AC3F-3E8DF6CF23A1}"/>
          </ac:picMkLst>
        </pc:picChg>
      </pc:sldChg>
      <pc:sldChg chg="addSp delSp modSp">
        <pc:chgData name="Hejkal, Joseph J" userId="S::jhejkal@unmc.edu::cc444253-5162-47a9-bfed-67626f13e7f8" providerId="AD" clId="Web-{8D870035-F9EB-33E7-C9E9-7BEAAB5B60A6}" dt="2020-02-04T14:56:50.847" v="46"/>
        <pc:sldMkLst>
          <pc:docMk/>
          <pc:sldMk cId="1038801016" sldId="271"/>
        </pc:sldMkLst>
        <pc:spChg chg="mod">
          <ac:chgData name="Hejkal, Joseph J" userId="S::jhejkal@unmc.edu::cc444253-5162-47a9-bfed-67626f13e7f8" providerId="AD" clId="Web-{8D870035-F9EB-33E7-C9E9-7BEAAB5B60A6}" dt="2020-02-04T14:49:12.752" v="22" actId="20577"/>
          <ac:spMkLst>
            <pc:docMk/>
            <pc:sldMk cId="1038801016" sldId="271"/>
            <ac:spMk id="3" creationId="{00000000-0000-0000-0000-000000000000}"/>
          </ac:spMkLst>
        </pc:spChg>
        <pc:spChg chg="add del">
          <ac:chgData name="Hejkal, Joseph J" userId="S::jhejkal@unmc.edu::cc444253-5162-47a9-bfed-67626f13e7f8" providerId="AD" clId="Web-{8D870035-F9EB-33E7-C9E9-7BEAAB5B60A6}" dt="2020-02-04T14:56:50.847" v="46"/>
          <ac:spMkLst>
            <pc:docMk/>
            <pc:sldMk cId="1038801016" sldId="271"/>
            <ac:spMk id="6" creationId="{65F61CB7-3DD0-412C-8EDD-4745350A8387}"/>
          </ac:spMkLst>
        </pc:spChg>
        <pc:spChg chg="add del">
          <ac:chgData name="Hejkal, Joseph J" userId="S::jhejkal@unmc.edu::cc444253-5162-47a9-bfed-67626f13e7f8" providerId="AD" clId="Web-{8D870035-F9EB-33E7-C9E9-7BEAAB5B60A6}" dt="2020-02-04T14:56:49.300" v="45"/>
          <ac:spMkLst>
            <pc:docMk/>
            <pc:sldMk cId="1038801016" sldId="271"/>
            <ac:spMk id="7" creationId="{018BB5EE-FD5D-480E-A100-57F0B6D132D2}"/>
          </ac:spMkLst>
        </pc:spChg>
        <pc:spChg chg="add mod">
          <ac:chgData name="Hejkal, Joseph J" userId="S::jhejkal@unmc.edu::cc444253-5162-47a9-bfed-67626f13e7f8" providerId="AD" clId="Web-{8D870035-F9EB-33E7-C9E9-7BEAAB5B60A6}" dt="2020-02-04T14:56:45.128" v="43" actId="20577"/>
          <ac:spMkLst>
            <pc:docMk/>
            <pc:sldMk cId="1038801016" sldId="271"/>
            <ac:spMk id="8" creationId="{2C8DF90C-79B6-4672-A3CE-91EDA473CDBE}"/>
          </ac:spMkLst>
        </pc:spChg>
        <pc:picChg chg="add mod">
          <ac:chgData name="Hejkal, Joseph J" userId="S::jhejkal@unmc.edu::cc444253-5162-47a9-bfed-67626f13e7f8" providerId="AD" clId="Web-{8D870035-F9EB-33E7-C9E9-7BEAAB5B60A6}" dt="2020-02-04T14:55:55.503" v="29" actId="1076"/>
          <ac:picMkLst>
            <pc:docMk/>
            <pc:sldMk cId="1038801016" sldId="271"/>
            <ac:picMk id="4" creationId="{2ECBE91B-4951-4ABC-AA26-1FF433B8BB16}"/>
          </ac:picMkLst>
        </pc:picChg>
      </pc:sldChg>
      <pc:sldChg chg="delSp modSp">
        <pc:chgData name="Hejkal, Joseph J" userId="S::jhejkal@unmc.edu::cc444253-5162-47a9-bfed-67626f13e7f8" providerId="AD" clId="Web-{8D870035-F9EB-33E7-C9E9-7BEAAB5B60A6}" dt="2020-02-04T14:48:27.018" v="21" actId="1076"/>
        <pc:sldMkLst>
          <pc:docMk/>
          <pc:sldMk cId="3050984559" sldId="273"/>
        </pc:sldMkLst>
        <pc:spChg chg="mod">
          <ac:chgData name="Hejkal, Joseph J" userId="S::jhejkal@unmc.edu::cc444253-5162-47a9-bfed-67626f13e7f8" providerId="AD" clId="Web-{8D870035-F9EB-33E7-C9E9-7BEAAB5B60A6}" dt="2020-02-04T14:48:22.080" v="18" actId="20577"/>
          <ac:spMkLst>
            <pc:docMk/>
            <pc:sldMk cId="3050984559" sldId="273"/>
            <ac:spMk id="2" creationId="{00000000-0000-0000-0000-000000000000}"/>
          </ac:spMkLst>
        </pc:spChg>
        <pc:spChg chg="mod">
          <ac:chgData name="Hejkal, Joseph J" userId="S::jhejkal@unmc.edu::cc444253-5162-47a9-bfed-67626f13e7f8" providerId="AD" clId="Web-{8D870035-F9EB-33E7-C9E9-7BEAAB5B60A6}" dt="2020-02-04T14:48:27.018" v="21" actId="1076"/>
          <ac:spMkLst>
            <pc:docMk/>
            <pc:sldMk cId="3050984559" sldId="273"/>
            <ac:spMk id="3" creationId="{00000000-0000-0000-0000-000000000000}"/>
          </ac:spMkLst>
        </pc:spChg>
        <pc:picChg chg="del">
          <ac:chgData name="Hejkal, Joseph J" userId="S::jhejkal@unmc.edu::cc444253-5162-47a9-bfed-67626f13e7f8" providerId="AD" clId="Web-{8D870035-F9EB-33E7-C9E9-7BEAAB5B60A6}" dt="2020-02-04T14:47:40.783" v="0"/>
          <ac:picMkLst>
            <pc:docMk/>
            <pc:sldMk cId="3050984559" sldId="273"/>
            <ac:picMk id="4" creationId="{00000000-0000-0000-0000-000000000000}"/>
          </ac:picMkLst>
        </pc:picChg>
      </pc:sldChg>
    </pc:docChg>
  </pc:docChgLst>
  <pc:docChgLst>
    <pc:chgData name="Hejkal, Joseph J" userId="S::jhejkal@unmc.edu::cc444253-5162-47a9-bfed-67626f13e7f8" providerId="AD" clId="Web-{E204F149-24CF-4FF7-A5AC-8A9BEB5B8C90}"/>
    <pc:docChg chg="addSld modSld addMainMaster delMainMaster">
      <pc:chgData name="Hejkal, Joseph J" userId="S::jhejkal@unmc.edu::cc444253-5162-47a9-bfed-67626f13e7f8" providerId="AD" clId="Web-{E204F149-24CF-4FF7-A5AC-8A9BEB5B8C90}" dt="2020-01-29T21:19:01.388" v="46"/>
      <pc:docMkLst>
        <pc:docMk/>
      </pc:docMkLst>
      <pc:sldChg chg="addSp modSp mod setBg modClrScheme setClrOvrMap chgLayout">
        <pc:chgData name="Hejkal, Joseph J" userId="S::jhejkal@unmc.edu::cc444253-5162-47a9-bfed-67626f13e7f8" providerId="AD" clId="Web-{E204F149-24CF-4FF7-A5AC-8A9BEB5B8C90}" dt="2020-01-29T21:18:55.841" v="45"/>
        <pc:sldMkLst>
          <pc:docMk/>
          <pc:sldMk cId="109857222" sldId="256"/>
        </pc:sldMkLst>
        <pc:spChg chg="mod">
          <ac:chgData name="Hejkal, Joseph J" userId="S::jhejkal@unmc.edu::cc444253-5162-47a9-bfed-67626f13e7f8" providerId="AD" clId="Web-{E204F149-24CF-4FF7-A5AC-8A9BEB5B8C90}" dt="2020-01-29T21:18:55.841" v="45"/>
          <ac:spMkLst>
            <pc:docMk/>
            <pc:sldMk cId="109857222" sldId="256"/>
            <ac:spMk id="2" creationId="{00000000-0000-0000-0000-000000000000}"/>
          </ac:spMkLst>
        </pc:spChg>
        <pc:spChg chg="mod">
          <ac:chgData name="Hejkal, Joseph J" userId="S::jhejkal@unmc.edu::cc444253-5162-47a9-bfed-67626f13e7f8" providerId="AD" clId="Web-{E204F149-24CF-4FF7-A5AC-8A9BEB5B8C90}" dt="2020-01-29T21:18:55.841" v="45"/>
          <ac:spMkLst>
            <pc:docMk/>
            <pc:sldMk cId="109857222" sldId="256"/>
            <ac:spMk id="3" creationId="{00000000-0000-0000-0000-000000000000}"/>
          </ac:spMkLst>
        </pc:spChg>
        <pc:spChg chg="add">
          <ac:chgData name="Hejkal, Joseph J" userId="S::jhejkal@unmc.edu::cc444253-5162-47a9-bfed-67626f13e7f8" providerId="AD" clId="Web-{E204F149-24CF-4FF7-A5AC-8A9BEB5B8C90}" dt="2020-01-29T21:18:55.841" v="45"/>
          <ac:spMkLst>
            <pc:docMk/>
            <pc:sldMk cId="109857222" sldId="256"/>
            <ac:spMk id="9" creationId="{0671A8AE-40A1-4631-A6B8-581AFF065482}"/>
          </ac:spMkLst>
        </pc:spChg>
        <pc:spChg chg="add">
          <ac:chgData name="Hejkal, Joseph J" userId="S::jhejkal@unmc.edu::cc444253-5162-47a9-bfed-67626f13e7f8" providerId="AD" clId="Web-{E204F149-24CF-4FF7-A5AC-8A9BEB5B8C90}" dt="2020-01-29T21:18:55.841" v="45"/>
          <ac:spMkLst>
            <pc:docMk/>
            <pc:sldMk cId="109857222" sldId="256"/>
            <ac:spMk id="11" creationId="{A44CD100-6267-4E62-AA64-2182A3A6A1C0}"/>
          </ac:spMkLst>
        </pc:spChg>
        <pc:spChg chg="add">
          <ac:chgData name="Hejkal, Joseph J" userId="S::jhejkal@unmc.edu::cc444253-5162-47a9-bfed-67626f13e7f8" providerId="AD" clId="Web-{E204F149-24CF-4FF7-A5AC-8A9BEB5B8C90}" dt="2020-01-29T21:18:55.841" v="45"/>
          <ac:spMkLst>
            <pc:docMk/>
            <pc:sldMk cId="109857222" sldId="256"/>
            <ac:spMk id="13" creationId="{AF2F604E-43BE-4DC3-B983-E071523364F8}"/>
          </ac:spMkLst>
        </pc:spChg>
        <pc:spChg chg="add">
          <ac:chgData name="Hejkal, Joseph J" userId="S::jhejkal@unmc.edu::cc444253-5162-47a9-bfed-67626f13e7f8" providerId="AD" clId="Web-{E204F149-24CF-4FF7-A5AC-8A9BEB5B8C90}" dt="2020-01-29T21:18:55.841" v="45"/>
          <ac:spMkLst>
            <pc:docMk/>
            <pc:sldMk cId="109857222" sldId="256"/>
            <ac:spMk id="15" creationId="{08C9B587-E65E-4B52-B37C-ABEBB6E87928}"/>
          </ac:spMkLst>
        </pc:spChg>
        <pc:picChg chg="add">
          <ac:chgData name="Hejkal, Joseph J" userId="S::jhejkal@unmc.edu::cc444253-5162-47a9-bfed-67626f13e7f8" providerId="AD" clId="Web-{E204F149-24CF-4FF7-A5AC-8A9BEB5B8C90}" dt="2020-01-29T21:18:55.841" v="45"/>
          <ac:picMkLst>
            <pc:docMk/>
            <pc:sldMk cId="109857222" sldId="256"/>
            <ac:picMk id="4" creationId="{04DA8C39-66D8-47C4-AC17-058137B33D54}"/>
          </ac:picMkLst>
        </pc:picChg>
      </pc:sldChg>
      <pc:sldChg chg="new">
        <pc:chgData name="Hejkal, Joseph J" userId="S::jhejkal@unmc.edu::cc444253-5162-47a9-bfed-67626f13e7f8" providerId="AD" clId="Web-{E204F149-24CF-4FF7-A5AC-8A9BEB5B8C90}" dt="2020-01-29T21:19:01.388" v="46"/>
        <pc:sldMkLst>
          <pc:docMk/>
          <pc:sldMk cId="624351748" sldId="257"/>
        </pc:sldMkLst>
      </pc:sldChg>
      <pc:sldMasterChg chg="del delSldLayout">
        <pc:chgData name="Hejkal, Joseph J" userId="S::jhejkal@unmc.edu::cc444253-5162-47a9-bfed-67626f13e7f8" providerId="AD" clId="Web-{E204F149-24CF-4FF7-A5AC-8A9BEB5B8C90}" dt="2020-01-29T21:18:55.841" v="45"/>
        <pc:sldMasterMkLst>
          <pc:docMk/>
          <pc:sldMasterMk cId="2460954070" sldId="2147483660"/>
        </pc:sldMasterMkLst>
        <pc:sldLayoutChg chg="del">
          <pc:chgData name="Hejkal, Joseph J" userId="S::jhejkal@unmc.edu::cc444253-5162-47a9-bfed-67626f13e7f8" providerId="AD" clId="Web-{E204F149-24CF-4FF7-A5AC-8A9BEB5B8C90}" dt="2020-01-29T21:18:55.841" v="45"/>
          <pc:sldLayoutMkLst>
            <pc:docMk/>
            <pc:sldMasterMk cId="2460954070" sldId="2147483660"/>
            <pc:sldLayoutMk cId="2385387890" sldId="2147483661"/>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949138452" sldId="2147483662"/>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2591524520" sldId="2147483663"/>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1203092039" sldId="2147483664"/>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733172339" sldId="2147483665"/>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210312558" sldId="2147483666"/>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146388984" sldId="2147483667"/>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171841454" sldId="2147483668"/>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1718958274" sldId="2147483669"/>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2202905451" sldId="2147483670"/>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479445657" sldId="2147483671"/>
          </pc:sldLayoutMkLst>
        </pc:sldLayoutChg>
      </pc:sldMasterChg>
      <pc:sldMasterChg chg="add addSldLayout">
        <pc:chgData name="Hejkal, Joseph J" userId="S::jhejkal@unmc.edu::cc444253-5162-47a9-bfed-67626f13e7f8" providerId="AD" clId="Web-{E204F149-24CF-4FF7-A5AC-8A9BEB5B8C90}" dt="2020-01-29T21:18:55.841" v="45"/>
        <pc:sldMasterMkLst>
          <pc:docMk/>
          <pc:sldMasterMk cId="121974841" sldId="2147483698"/>
        </pc:sldMasterMkLst>
        <pc:sldLayoutChg chg="add">
          <pc:chgData name="Hejkal, Joseph J" userId="S::jhejkal@unmc.edu::cc444253-5162-47a9-bfed-67626f13e7f8" providerId="AD" clId="Web-{E204F149-24CF-4FF7-A5AC-8A9BEB5B8C90}" dt="2020-01-29T21:18:55.841" v="45"/>
          <pc:sldLayoutMkLst>
            <pc:docMk/>
            <pc:sldMasterMk cId="121974841" sldId="2147483698"/>
            <pc:sldLayoutMk cId="2616643329" sldId="2147483687"/>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507919105" sldId="2147483688"/>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295365507" sldId="2147483689"/>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708209945" sldId="2147483690"/>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387227520" sldId="2147483691"/>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3887407899" sldId="2147483692"/>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3435461585" sldId="2147483693"/>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589979750" sldId="2147483694"/>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479102394" sldId="2147483695"/>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129276071" sldId="2147483696"/>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73219213" sldId="2147483697"/>
          </pc:sldLayoutMkLst>
        </pc:sldLayoutChg>
      </pc:sldMasterChg>
    </pc:docChg>
  </pc:docChgLst>
  <pc:docChgLst>
    <pc:chgData name="Hejkal, Joseph J" userId="cc444253-5162-47a9-bfed-67626f13e7f8" providerId="ADAL" clId="{C8B1A442-2B03-054E-B8AF-08B3B6E88415}"/>
    <pc:docChg chg="addSld delSld modSld">
      <pc:chgData name="Hejkal, Joseph J" userId="cc444253-5162-47a9-bfed-67626f13e7f8" providerId="ADAL" clId="{C8B1A442-2B03-054E-B8AF-08B3B6E88415}" dt="2020-02-04T05:07:24.540" v="61" actId="22"/>
      <pc:docMkLst>
        <pc:docMk/>
      </pc:docMkLst>
      <pc:sldChg chg="del">
        <pc:chgData name="Hejkal, Joseph J" userId="cc444253-5162-47a9-bfed-67626f13e7f8" providerId="ADAL" clId="{C8B1A442-2B03-054E-B8AF-08B3B6E88415}" dt="2020-02-04T05:06:33.844" v="50" actId="21"/>
        <pc:sldMkLst>
          <pc:docMk/>
          <pc:sldMk cId="2595946263" sldId="261"/>
        </pc:sldMkLst>
      </pc:sldChg>
      <pc:sldChg chg="del">
        <pc:chgData name="Hejkal, Joseph J" userId="cc444253-5162-47a9-bfed-67626f13e7f8" providerId="ADAL" clId="{C8B1A442-2B03-054E-B8AF-08B3B6E88415}" dt="2020-02-04T05:07:07.205" v="56" actId="21"/>
        <pc:sldMkLst>
          <pc:docMk/>
          <pc:sldMk cId="1766473654" sldId="263"/>
        </pc:sldMkLst>
      </pc:sldChg>
      <pc:sldChg chg="del">
        <pc:chgData name="Hejkal, Joseph J" userId="cc444253-5162-47a9-bfed-67626f13e7f8" providerId="ADAL" clId="{C8B1A442-2B03-054E-B8AF-08B3B6E88415}" dt="2020-02-04T05:06:46.023" v="52" actId="21"/>
        <pc:sldMkLst>
          <pc:docMk/>
          <pc:sldMk cId="1616856144" sldId="264"/>
        </pc:sldMkLst>
      </pc:sldChg>
      <pc:sldChg chg="del">
        <pc:chgData name="Hejkal, Joseph J" userId="cc444253-5162-47a9-bfed-67626f13e7f8" providerId="ADAL" clId="{C8B1A442-2B03-054E-B8AF-08B3B6E88415}" dt="2020-02-04T05:06:59.239" v="54" actId="21"/>
        <pc:sldMkLst>
          <pc:docMk/>
          <pc:sldMk cId="1493503310" sldId="265"/>
        </pc:sldMkLst>
      </pc:sldChg>
      <pc:sldChg chg="del">
        <pc:chgData name="Hejkal, Joseph J" userId="cc444253-5162-47a9-bfed-67626f13e7f8" providerId="ADAL" clId="{C8B1A442-2B03-054E-B8AF-08B3B6E88415}" dt="2020-02-04T05:07:14.578" v="58" actId="21"/>
        <pc:sldMkLst>
          <pc:docMk/>
          <pc:sldMk cId="3337724393" sldId="266"/>
        </pc:sldMkLst>
      </pc:sldChg>
      <pc:sldChg chg="modSp del">
        <pc:chgData name="Hejkal, Joseph J" userId="cc444253-5162-47a9-bfed-67626f13e7f8" providerId="ADAL" clId="{C8B1A442-2B03-054E-B8AF-08B3B6E88415}" dt="2020-02-04T05:07:21.287" v="60" actId="21"/>
        <pc:sldMkLst>
          <pc:docMk/>
          <pc:sldMk cId="2140434871" sldId="267"/>
        </pc:sldMkLst>
        <pc:spChg chg="mod">
          <ac:chgData name="Hejkal, Joseph J" userId="cc444253-5162-47a9-bfed-67626f13e7f8" providerId="ADAL" clId="{C8B1A442-2B03-054E-B8AF-08B3B6E88415}" dt="2020-02-04T05:01:58.874" v="49" actId="1037"/>
          <ac:spMkLst>
            <pc:docMk/>
            <pc:sldMk cId="2140434871" sldId="267"/>
            <ac:spMk id="4" creationId="{00000000-0000-0000-0000-000000000000}"/>
          </ac:spMkLst>
        </pc:spChg>
      </pc:sldChg>
      <pc:sldChg chg="add">
        <pc:chgData name="Hejkal, Joseph J" userId="cc444253-5162-47a9-bfed-67626f13e7f8" providerId="ADAL" clId="{C8B1A442-2B03-054E-B8AF-08B3B6E88415}" dt="2020-02-04T05:06:41.214" v="51" actId="22"/>
        <pc:sldMkLst>
          <pc:docMk/>
          <pc:sldMk cId="2595946263" sldId="276"/>
        </pc:sldMkLst>
      </pc:sldChg>
      <pc:sldChg chg="add">
        <pc:chgData name="Hejkal, Joseph J" userId="cc444253-5162-47a9-bfed-67626f13e7f8" providerId="ADAL" clId="{C8B1A442-2B03-054E-B8AF-08B3B6E88415}" dt="2020-02-04T05:06:49.740" v="53" actId="22"/>
        <pc:sldMkLst>
          <pc:docMk/>
          <pc:sldMk cId="1616856144" sldId="277"/>
        </pc:sldMkLst>
      </pc:sldChg>
      <pc:sldChg chg="add">
        <pc:chgData name="Hejkal, Joseph J" userId="cc444253-5162-47a9-bfed-67626f13e7f8" providerId="ADAL" clId="{C8B1A442-2B03-054E-B8AF-08B3B6E88415}" dt="2020-02-04T05:07:03.011" v="55" actId="22"/>
        <pc:sldMkLst>
          <pc:docMk/>
          <pc:sldMk cId="1493503310" sldId="278"/>
        </pc:sldMkLst>
      </pc:sldChg>
      <pc:sldChg chg="add">
        <pc:chgData name="Hejkal, Joseph J" userId="cc444253-5162-47a9-bfed-67626f13e7f8" providerId="ADAL" clId="{C8B1A442-2B03-054E-B8AF-08B3B6E88415}" dt="2020-02-04T05:07:10.303" v="57" actId="22"/>
        <pc:sldMkLst>
          <pc:docMk/>
          <pc:sldMk cId="1766473654" sldId="279"/>
        </pc:sldMkLst>
      </pc:sldChg>
      <pc:sldChg chg="add">
        <pc:chgData name="Hejkal, Joseph J" userId="cc444253-5162-47a9-bfed-67626f13e7f8" providerId="ADAL" clId="{C8B1A442-2B03-054E-B8AF-08B3B6E88415}" dt="2020-02-04T05:07:17.109" v="59" actId="22"/>
        <pc:sldMkLst>
          <pc:docMk/>
          <pc:sldMk cId="3337724393" sldId="280"/>
        </pc:sldMkLst>
      </pc:sldChg>
      <pc:sldChg chg="add">
        <pc:chgData name="Hejkal, Joseph J" userId="cc444253-5162-47a9-bfed-67626f13e7f8" providerId="ADAL" clId="{C8B1A442-2B03-054E-B8AF-08B3B6E88415}" dt="2020-02-04T05:07:24.540" v="61" actId="22"/>
        <pc:sldMkLst>
          <pc:docMk/>
          <pc:sldMk cId="2140434871"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05020-06B1-4962-86FB-6675E6546E43}"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92B26-3D69-457A-90BA-60031D960147}" type="slidenum">
              <a:rPr lang="en-US" smtClean="0"/>
              <a:t>‹#›</a:t>
            </a:fld>
            <a:endParaRPr lang="en-US"/>
          </a:p>
        </p:txBody>
      </p:sp>
    </p:spTree>
    <p:extLst>
      <p:ext uri="{BB962C8B-B14F-4D97-AF65-F5344CB8AC3E}">
        <p14:creationId xmlns:p14="http://schemas.microsoft.com/office/powerpoint/2010/main" val="326792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2</a:t>
            </a:fld>
            <a:endParaRPr lang="en-US"/>
          </a:p>
        </p:txBody>
      </p:sp>
    </p:spTree>
    <p:extLst>
      <p:ext uri="{BB962C8B-B14F-4D97-AF65-F5344CB8AC3E}">
        <p14:creationId xmlns:p14="http://schemas.microsoft.com/office/powerpoint/2010/main" val="336654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a:t>
            </a:r>
            <a:r>
              <a:rPr lang="en-US"/>
              <a:t>proven fall-</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16</a:t>
            </a:fld>
            <a:endParaRPr lang="en-US"/>
          </a:p>
        </p:txBody>
      </p:sp>
    </p:spTree>
    <p:extLst>
      <p:ext uri="{BB962C8B-B14F-4D97-AF65-F5344CB8AC3E}">
        <p14:creationId xmlns:p14="http://schemas.microsoft.com/office/powerpoint/2010/main" val="253492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orthostatic hypotension</a:t>
            </a:r>
          </a:p>
          <a:p>
            <a:r>
              <a:rPr lang="en-US" dirty="0"/>
              <a:t>Vision</a:t>
            </a:r>
            <a:r>
              <a:rPr lang="en-US" baseline="0" dirty="0"/>
              <a:t> impairment: bifocals actually are associated with increased fall risk.  Cataract surgery helps prevent them.</a:t>
            </a:r>
          </a:p>
          <a:p>
            <a:r>
              <a:rPr lang="en-US" baseline="0" dirty="0"/>
              <a:t>Vitamin D deficiency: really only helps to treat if there is a deficiency (unless in long-term care)</a:t>
            </a:r>
          </a:p>
        </p:txBody>
      </p:sp>
      <p:sp>
        <p:nvSpPr>
          <p:cNvPr id="4" name="Slide Number Placeholder 3"/>
          <p:cNvSpPr>
            <a:spLocks noGrp="1"/>
          </p:cNvSpPr>
          <p:nvPr>
            <p:ph type="sldNum" sz="quarter" idx="10"/>
          </p:nvPr>
        </p:nvSpPr>
        <p:spPr/>
        <p:txBody>
          <a:bodyPr/>
          <a:lstStyle/>
          <a:p>
            <a:fld id="{6B192B26-3D69-457A-90BA-60031D960147}" type="slidenum">
              <a:rPr lang="en-US" smtClean="0"/>
              <a:t>17</a:t>
            </a:fld>
            <a:endParaRPr lang="en-US"/>
          </a:p>
        </p:txBody>
      </p:sp>
    </p:spTree>
    <p:extLst>
      <p:ext uri="{BB962C8B-B14F-4D97-AF65-F5344CB8AC3E}">
        <p14:creationId xmlns:p14="http://schemas.microsoft.com/office/powerpoint/2010/main" val="165057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prevalent than diabetes</a:t>
            </a:r>
            <a:r>
              <a:rPr lang="en-US" baseline="0" dirty="0"/>
              <a:t> (about 18% of older adults).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3</a:t>
            </a:fld>
            <a:endParaRPr lang="en-US"/>
          </a:p>
        </p:txBody>
      </p:sp>
    </p:spTree>
    <p:extLst>
      <p:ext uri="{BB962C8B-B14F-4D97-AF65-F5344CB8AC3E}">
        <p14:creationId xmlns:p14="http://schemas.microsoft.com/office/powerpoint/2010/main" val="73718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Fall-associated mortality has increased (about 30% relative increase over the past 10 years) in older adults,</a:t>
            </a:r>
            <a:r>
              <a:rPr lang="en-US" baseline="0" dirty="0"/>
              <a:t> including after adjustment for age</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4</a:t>
            </a:fld>
            <a:endParaRPr lang="en-US"/>
          </a:p>
        </p:txBody>
      </p:sp>
    </p:spTree>
    <p:extLst>
      <p:ext uri="{BB962C8B-B14F-4D97-AF65-F5344CB8AC3E}">
        <p14:creationId xmlns:p14="http://schemas.microsoft.com/office/powerpoint/2010/main" val="317683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Mobility disability is technically defined as the ability to</a:t>
            </a:r>
            <a:r>
              <a:rPr lang="en-US" baseline="0" dirty="0"/>
              <a:t> walk ¼ mile without a walker; associated with ability to safely walk in community.</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5</a:t>
            </a:fld>
            <a:endParaRPr lang="en-US"/>
          </a:p>
        </p:txBody>
      </p:sp>
    </p:spTree>
    <p:extLst>
      <p:ext uri="{BB962C8B-B14F-4D97-AF65-F5344CB8AC3E}">
        <p14:creationId xmlns:p14="http://schemas.microsoft.com/office/powerpoint/2010/main" val="199325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6</a:t>
            </a:fld>
            <a:endParaRPr lang="en-US"/>
          </a:p>
        </p:txBody>
      </p:sp>
    </p:spTree>
    <p:extLst>
      <p:ext uri="{BB962C8B-B14F-4D97-AF65-F5344CB8AC3E}">
        <p14:creationId xmlns:p14="http://schemas.microsoft.com/office/powerpoint/2010/main" val="70046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argue</a:t>
            </a:r>
            <a:r>
              <a:rPr lang="en-US" baseline="0" dirty="0"/>
              <a:t> that one of the reasons that exercise is so helpful is that it affects more than one domain and system.</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9</a:t>
            </a:fld>
            <a:endParaRPr lang="en-US"/>
          </a:p>
        </p:txBody>
      </p:sp>
    </p:spTree>
    <p:extLst>
      <p:ext uri="{BB962C8B-B14F-4D97-AF65-F5344CB8AC3E}">
        <p14:creationId xmlns:p14="http://schemas.microsoft.com/office/powerpoint/2010/main" val="33004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Needing to use the toilet</a:t>
            </a:r>
            <a:r>
              <a:rPr lang="en-US" baseline="0" dirty="0"/>
              <a:t> is the primary cause of falls in institutional and </a:t>
            </a:r>
            <a:r>
              <a:rPr lang="en-US" baseline="0"/>
              <a:t>hospital settings.</a:t>
            </a:r>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11</a:t>
            </a:fld>
            <a:endParaRPr lang="en-US"/>
          </a:p>
        </p:txBody>
      </p:sp>
    </p:spTree>
    <p:extLst>
      <p:ext uri="{BB962C8B-B14F-4D97-AF65-F5344CB8AC3E}">
        <p14:creationId xmlns:p14="http://schemas.microsoft.com/office/powerpoint/2010/main" val="255207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Vitamin D less important than we thought, unless</a:t>
            </a:r>
            <a:r>
              <a:rPr lang="en-US" baseline="0" dirty="0"/>
              <a:t> truly deficient (e.g., in nursing homes)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14</a:t>
            </a:fld>
            <a:endParaRPr lang="en-US"/>
          </a:p>
        </p:txBody>
      </p:sp>
    </p:spTree>
    <p:extLst>
      <p:ext uri="{BB962C8B-B14F-4D97-AF65-F5344CB8AC3E}">
        <p14:creationId xmlns:p14="http://schemas.microsoft.com/office/powerpoint/2010/main" val="294315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basics.  There’s more you can do (i.e., thorough neurological</a:t>
            </a:r>
            <a:r>
              <a:rPr lang="en-US" baseline="0" dirty="0"/>
              <a:t> exam and of course taking a thorough history).  TUG (arise, walk 10 feet, turn around and sit down) </a:t>
            </a:r>
            <a:r>
              <a:rPr lang="en-US" baseline="0"/>
              <a:t>.  30-se</a:t>
            </a:r>
            <a:endParaRPr lang="en-US" baseline="0" dirty="0"/>
          </a:p>
          <a:p>
            <a:r>
              <a:rPr lang="en-US" baseline="0" dirty="0"/>
              <a:t>4 Stage balance test is involves feet together, half tandem, tandem, and then stand on 1 foot for 10 seconds.  If the patient can’t do the tandem stance for 10 seconds, fall risk is higher.</a:t>
            </a:r>
          </a:p>
        </p:txBody>
      </p:sp>
      <p:sp>
        <p:nvSpPr>
          <p:cNvPr id="4" name="Slide Number Placeholder 3"/>
          <p:cNvSpPr>
            <a:spLocks noGrp="1"/>
          </p:cNvSpPr>
          <p:nvPr>
            <p:ph type="sldNum" sz="quarter" idx="10"/>
          </p:nvPr>
        </p:nvSpPr>
        <p:spPr/>
        <p:txBody>
          <a:bodyPr/>
          <a:lstStyle/>
          <a:p>
            <a:fld id="{6B192B26-3D69-457A-90BA-60031D960147}" type="slidenum">
              <a:rPr lang="en-US" smtClean="0"/>
              <a:t>15</a:t>
            </a:fld>
            <a:endParaRPr lang="en-US"/>
          </a:p>
        </p:txBody>
      </p:sp>
    </p:spTree>
    <p:extLst>
      <p:ext uri="{BB962C8B-B14F-4D97-AF65-F5344CB8AC3E}">
        <p14:creationId xmlns:p14="http://schemas.microsoft.com/office/powerpoint/2010/main" val="411836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6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997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910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791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536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82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21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72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740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546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927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19748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cdc.gov/steadi/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DA8C39-66D8-47C4-AC17-058137B33D54}"/>
              </a:ext>
            </a:extLst>
          </p:cNvPr>
          <p:cNvPicPr>
            <a:picLocks noChangeAspect="1"/>
          </p:cNvPicPr>
          <p:nvPr/>
        </p:nvPicPr>
        <p:blipFill rotWithShape="1">
          <a:blip r:embed="rId2"/>
          <a:srcRect t="8327" r="23418" b="77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r>
              <a:rPr lang="en-US" sz="4800">
                <a:cs typeface="Calibri Light"/>
              </a:rPr>
              <a:t>Falls and Mobility</a:t>
            </a:r>
            <a:endParaRPr lang="en-US" sz="4800"/>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a:bodyPr>
          <a:lstStyle/>
          <a:p>
            <a:pPr>
              <a:lnSpc>
                <a:spcPct val="100000"/>
              </a:lnSpc>
            </a:pPr>
            <a:r>
              <a:rPr lang="en-US" sz="1700" dirty="0">
                <a:cs typeface="Calibri"/>
              </a:rPr>
              <a:t>GWEP 4M discussion</a:t>
            </a:r>
          </a:p>
          <a:p>
            <a:pPr>
              <a:lnSpc>
                <a:spcPct val="100000"/>
              </a:lnSpc>
            </a:pPr>
            <a:r>
              <a:rPr lang="en-US" sz="1700" dirty="0">
                <a:cs typeface="Calibri"/>
              </a:rPr>
              <a:t>J Hejkal</a:t>
            </a:r>
          </a:p>
          <a:p>
            <a:pPr>
              <a:lnSpc>
                <a:spcPct val="100000"/>
              </a:lnSpc>
            </a:pPr>
            <a:r>
              <a:rPr lang="en-US" sz="1700" dirty="0">
                <a:cs typeface="Calibri"/>
              </a:rPr>
              <a:t>02/4/2020</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group of people wearing costumes&#10;&#10;Description generated with high confidence">
            <a:extLst>
              <a:ext uri="{FF2B5EF4-FFF2-40B4-BE49-F238E27FC236}">
                <a16:creationId xmlns:a16="http://schemas.microsoft.com/office/drawing/2014/main" id="{D9DD6D92-8609-4C83-AC3F-3E8DF6CF23A1}"/>
              </a:ext>
            </a:extLst>
          </p:cNvPr>
          <p:cNvPicPr>
            <a:picLocks noChangeAspect="1"/>
          </p:cNvPicPr>
          <p:nvPr/>
        </p:nvPicPr>
        <p:blipFill>
          <a:blip r:embed="rId3"/>
          <a:stretch>
            <a:fillRect/>
          </a:stretch>
        </p:blipFill>
        <p:spPr>
          <a:xfrm>
            <a:off x="3393584" y="1006500"/>
            <a:ext cx="6788563" cy="507612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keeps us mobile?</a:t>
            </a:r>
          </a:p>
        </p:txBody>
      </p:sp>
      <p:sp>
        <p:nvSpPr>
          <p:cNvPr id="3" name="Content Placeholder 2"/>
          <p:cNvSpPr>
            <a:spLocks noGrp="1"/>
          </p:cNvSpPr>
          <p:nvPr>
            <p:ph idx="1"/>
          </p:nvPr>
        </p:nvSpPr>
        <p:spPr>
          <a:xfrm>
            <a:off x="1115568" y="2478024"/>
            <a:ext cx="5014299" cy="3770376"/>
          </a:xfrm>
        </p:spPr>
        <p:txBody>
          <a:bodyPr>
            <a:normAutofit/>
          </a:bodyPr>
          <a:lstStyle/>
          <a:p>
            <a:r>
              <a:rPr lang="en-US" dirty="0"/>
              <a:t>The entire neurologic system</a:t>
            </a:r>
          </a:p>
          <a:p>
            <a:pPr lvl="1"/>
            <a:r>
              <a:rPr lang="en-US" dirty="0"/>
              <a:t>Proprioception system</a:t>
            </a:r>
          </a:p>
          <a:p>
            <a:pPr lvl="1"/>
            <a:r>
              <a:rPr lang="en-US" dirty="0"/>
              <a:t>Afferent nerves</a:t>
            </a:r>
          </a:p>
          <a:p>
            <a:pPr lvl="1"/>
            <a:r>
              <a:rPr lang="en-US" dirty="0"/>
              <a:t>Efferent nerves</a:t>
            </a:r>
          </a:p>
          <a:p>
            <a:pPr lvl="1"/>
            <a:r>
              <a:rPr lang="en-US" dirty="0"/>
              <a:t>CNS</a:t>
            </a:r>
          </a:p>
          <a:p>
            <a:pPr lvl="1"/>
            <a:r>
              <a:rPr lang="en-US" dirty="0"/>
              <a:t>Vestibular system</a:t>
            </a:r>
          </a:p>
          <a:p>
            <a:endParaRPr lang="en-US" dirty="0"/>
          </a:p>
          <a:p>
            <a:pPr lvl="1"/>
            <a:endParaRPr lang="en-US" dirty="0"/>
          </a:p>
          <a:p>
            <a:pPr marL="0" indent="0">
              <a:buNone/>
            </a:pPr>
            <a:endParaRPr lang="en-US" dirty="0"/>
          </a:p>
        </p:txBody>
      </p:sp>
      <p:sp>
        <p:nvSpPr>
          <p:cNvPr id="5" name="Content Placeholder 2"/>
          <p:cNvSpPr txBox="1">
            <a:spLocks/>
          </p:cNvSpPr>
          <p:nvPr/>
        </p:nvSpPr>
        <p:spPr>
          <a:xfrm>
            <a:off x="6788235" y="2478024"/>
            <a:ext cx="5014299" cy="37703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Vision</a:t>
            </a:r>
          </a:p>
          <a:p>
            <a:r>
              <a:rPr lang="en-US" dirty="0"/>
              <a:t>Muscles</a:t>
            </a:r>
          </a:p>
          <a:p>
            <a:r>
              <a:rPr lang="en-US" dirty="0"/>
              <a:t>Bones</a:t>
            </a:r>
          </a:p>
          <a:p>
            <a:r>
              <a:rPr lang="en-US" dirty="0"/>
              <a:t>CV system</a:t>
            </a:r>
          </a:p>
          <a:p>
            <a:r>
              <a:rPr lang="en-US" dirty="0"/>
              <a:t>Pulmonary</a:t>
            </a:r>
          </a:p>
        </p:txBody>
      </p:sp>
    </p:spTree>
    <p:extLst>
      <p:ext uri="{BB962C8B-B14F-4D97-AF65-F5344CB8AC3E}">
        <p14:creationId xmlns:p14="http://schemas.microsoft.com/office/powerpoint/2010/main" val="333772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With contributions of every other system, too</a:t>
            </a:r>
          </a:p>
        </p:txBody>
      </p:sp>
      <p:sp>
        <p:nvSpPr>
          <p:cNvPr id="3" name="Content Placeholder 2"/>
          <p:cNvSpPr>
            <a:spLocks noGrp="1"/>
          </p:cNvSpPr>
          <p:nvPr>
            <p:ph idx="1"/>
          </p:nvPr>
        </p:nvSpPr>
        <p:spPr/>
        <p:txBody>
          <a:bodyPr/>
          <a:lstStyle/>
          <a:p>
            <a:r>
              <a:rPr lang="en-US" dirty="0"/>
              <a:t>Rushing to the toilet due to overactive bladder</a:t>
            </a:r>
          </a:p>
          <a:p>
            <a:r>
              <a:rPr lang="en-US" dirty="0"/>
              <a:t>Poor nutrition from GI problems.</a:t>
            </a:r>
          </a:p>
          <a:p>
            <a:r>
              <a:rPr lang="en-US" dirty="0"/>
              <a:t>And non-medical issues (cluttered floors, for example)</a:t>
            </a:r>
          </a:p>
          <a:p>
            <a:endParaRPr lang="en-US" dirty="0"/>
          </a:p>
        </p:txBody>
      </p:sp>
      <p:sp>
        <p:nvSpPr>
          <p:cNvPr id="4" name="Rectangle 3"/>
          <p:cNvSpPr/>
          <p:nvPr/>
        </p:nvSpPr>
        <p:spPr>
          <a:xfrm>
            <a:off x="1636527" y="4267749"/>
            <a:ext cx="8890136" cy="1569660"/>
          </a:xfrm>
          <a:prstGeom prst="rect">
            <a:avLst/>
          </a:prstGeom>
          <a:noFill/>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MEDICATIONS</a:t>
            </a:r>
          </a:p>
        </p:txBody>
      </p:sp>
    </p:spTree>
    <p:extLst>
      <p:ext uri="{BB962C8B-B14F-4D97-AF65-F5344CB8AC3E}">
        <p14:creationId xmlns:p14="http://schemas.microsoft.com/office/powerpoint/2010/main" val="21404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STEADI</a:t>
            </a:r>
          </a:p>
        </p:txBody>
      </p:sp>
      <p:sp>
        <p:nvSpPr>
          <p:cNvPr id="3" name="Content Placeholder 2"/>
          <p:cNvSpPr>
            <a:spLocks noGrp="1"/>
          </p:cNvSpPr>
          <p:nvPr>
            <p:ph idx="1"/>
          </p:nvPr>
        </p:nvSpPr>
        <p:spPr/>
        <p:txBody>
          <a:bodyPr/>
          <a:lstStyle/>
          <a:p>
            <a:r>
              <a:rPr lang="en-US" dirty="0"/>
              <a:t>CDC’s Stopping Elderly Accidents, Deaths, and Injuries initiative</a:t>
            </a:r>
          </a:p>
          <a:p>
            <a:r>
              <a:rPr lang="en-US" dirty="0"/>
              <a:t>Meant to help promote mobility and prevent falls in primary care settings.</a:t>
            </a:r>
          </a:p>
        </p:txBody>
      </p:sp>
      <p:pic>
        <p:nvPicPr>
          <p:cNvPr id="4" name="Picture 3"/>
          <p:cNvPicPr>
            <a:picLocks noChangeAspect="1"/>
          </p:cNvPicPr>
          <p:nvPr/>
        </p:nvPicPr>
        <p:blipFill>
          <a:blip r:embed="rId2"/>
          <a:stretch>
            <a:fillRect/>
          </a:stretch>
        </p:blipFill>
        <p:spPr>
          <a:xfrm>
            <a:off x="-10816" y="5298140"/>
            <a:ext cx="12202816" cy="1492539"/>
          </a:xfrm>
          <a:prstGeom prst="rect">
            <a:avLst/>
          </a:prstGeom>
        </p:spPr>
      </p:pic>
    </p:spTree>
    <p:extLst>
      <p:ext uri="{BB962C8B-B14F-4D97-AF65-F5344CB8AC3E}">
        <p14:creationId xmlns:p14="http://schemas.microsoft.com/office/powerpoint/2010/main" val="97549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a:t>
            </a:r>
          </a:p>
        </p:txBody>
      </p:sp>
      <p:sp>
        <p:nvSpPr>
          <p:cNvPr id="3" name="Content Placeholder 2"/>
          <p:cNvSpPr>
            <a:spLocks noGrp="1"/>
          </p:cNvSpPr>
          <p:nvPr>
            <p:ph idx="1"/>
          </p:nvPr>
        </p:nvSpPr>
        <p:spPr/>
        <p:txBody>
          <a:bodyPr/>
          <a:lstStyle/>
          <a:p>
            <a:r>
              <a:rPr lang="en-US" dirty="0"/>
              <a:t>When patients bring it up (more common if pain or multiple falls)</a:t>
            </a:r>
          </a:p>
          <a:p>
            <a:r>
              <a:rPr lang="en-US" dirty="0"/>
              <a:t>Screening (AWV)</a:t>
            </a: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Rectangle 4"/>
          <p:cNvSpPr/>
          <p:nvPr/>
        </p:nvSpPr>
        <p:spPr>
          <a:xfrm>
            <a:off x="5971607" y="3244334"/>
            <a:ext cx="248786" cy="369332"/>
          </a:xfrm>
          <a:prstGeom prst="rect">
            <a:avLst/>
          </a:prstGeom>
        </p:spPr>
        <p:txBody>
          <a:bodyPr wrap="none">
            <a:spAutoFit/>
          </a:bodyPr>
          <a:lstStyle/>
          <a:p>
            <a:r>
              <a:rPr lang="en-US" dirty="0"/>
              <a:t> </a:t>
            </a:r>
          </a:p>
        </p:txBody>
      </p:sp>
      <p:pic>
        <p:nvPicPr>
          <p:cNvPr id="7" name="Picture 6"/>
          <p:cNvPicPr>
            <a:picLocks noChangeAspect="1"/>
          </p:cNvPicPr>
          <p:nvPr/>
        </p:nvPicPr>
        <p:blipFill>
          <a:blip r:embed="rId2"/>
          <a:stretch>
            <a:fillRect/>
          </a:stretch>
        </p:blipFill>
        <p:spPr>
          <a:xfrm>
            <a:off x="1" y="4440725"/>
            <a:ext cx="12192000" cy="1914039"/>
          </a:xfrm>
          <a:prstGeom prst="rect">
            <a:avLst/>
          </a:prstGeom>
        </p:spPr>
      </p:pic>
    </p:spTree>
    <p:extLst>
      <p:ext uri="{BB962C8B-B14F-4D97-AF65-F5344CB8AC3E}">
        <p14:creationId xmlns:p14="http://schemas.microsoft.com/office/powerpoint/2010/main" val="134286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low risk</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691466" y="1728216"/>
            <a:ext cx="6031625" cy="5146893"/>
          </a:xfrm>
          <a:prstGeom prst="rect">
            <a:avLst/>
          </a:prstGeom>
        </p:spPr>
      </p:pic>
    </p:spTree>
    <p:extLst>
      <p:ext uri="{BB962C8B-B14F-4D97-AF65-F5344CB8AC3E}">
        <p14:creationId xmlns:p14="http://schemas.microsoft.com/office/powerpoint/2010/main" val="357128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15568" y="2478024"/>
            <a:ext cx="10168128" cy="3694176"/>
          </a:xfrm>
        </p:spPr>
        <p:txBody>
          <a:bodyPr/>
          <a:lstStyle/>
          <a:p>
            <a:endParaRPr lang="en-US" dirty="0"/>
          </a:p>
        </p:txBody>
      </p:sp>
      <p:pic>
        <p:nvPicPr>
          <p:cNvPr id="5" name="Picture 4"/>
          <p:cNvPicPr>
            <a:picLocks noChangeAspect="1"/>
          </p:cNvPicPr>
          <p:nvPr/>
        </p:nvPicPr>
        <p:blipFill rotWithShape="1">
          <a:blip r:embed="rId3"/>
          <a:srcRect t="50480" r="434"/>
          <a:stretch/>
        </p:blipFill>
        <p:spPr>
          <a:xfrm>
            <a:off x="6951669" y="548640"/>
            <a:ext cx="5240332" cy="6309361"/>
          </a:xfrm>
          <a:prstGeom prst="rect">
            <a:avLst/>
          </a:prstGeom>
        </p:spPr>
      </p:pic>
      <p:pic>
        <p:nvPicPr>
          <p:cNvPr id="6" name="Picture 5"/>
          <p:cNvPicPr>
            <a:picLocks noChangeAspect="1"/>
          </p:cNvPicPr>
          <p:nvPr/>
        </p:nvPicPr>
        <p:blipFill rotWithShape="1">
          <a:blip r:embed="rId3"/>
          <a:srcRect r="-2987" b="51045"/>
          <a:stretch/>
        </p:blipFill>
        <p:spPr>
          <a:xfrm>
            <a:off x="-95504" y="0"/>
            <a:ext cx="5954437" cy="6851961"/>
          </a:xfrm>
          <a:prstGeom prst="rect">
            <a:avLst/>
          </a:prstGeom>
        </p:spPr>
      </p:pic>
    </p:spTree>
    <p:extLst>
      <p:ext uri="{BB962C8B-B14F-4D97-AF65-F5344CB8AC3E}">
        <p14:creationId xmlns:p14="http://schemas.microsoft.com/office/powerpoint/2010/main" val="4211798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548640"/>
            <a:ext cx="12203309" cy="5654283"/>
          </a:xfrm>
          <a:prstGeom prst="rect">
            <a:avLst/>
          </a:prstGeom>
        </p:spPr>
      </p:pic>
    </p:spTree>
    <p:extLst>
      <p:ext uri="{BB962C8B-B14F-4D97-AF65-F5344CB8AC3E}">
        <p14:creationId xmlns:p14="http://schemas.microsoft.com/office/powerpoint/2010/main" val="1812375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89466"/>
            <a:ext cx="12164128" cy="5957686"/>
          </a:xfrm>
          <a:prstGeom prst="rect">
            <a:avLst/>
          </a:prstGeom>
        </p:spPr>
      </p:pic>
    </p:spTree>
    <p:extLst>
      <p:ext uri="{BB962C8B-B14F-4D97-AF65-F5344CB8AC3E}">
        <p14:creationId xmlns:p14="http://schemas.microsoft.com/office/powerpoint/2010/main" val="178163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Neurological disease</a:t>
            </a:r>
          </a:p>
          <a:p>
            <a:pPr lvl="1"/>
            <a:r>
              <a:rPr lang="en-US" dirty="0"/>
              <a:t>Imaging may be helpful</a:t>
            </a:r>
          </a:p>
          <a:p>
            <a:pPr lvl="1"/>
            <a:r>
              <a:rPr lang="en-US" dirty="0"/>
              <a:t>Referral to movement disorder clinic if indicated</a:t>
            </a:r>
          </a:p>
          <a:p>
            <a:r>
              <a:rPr lang="en-US" dirty="0"/>
              <a:t>Assistive devices</a:t>
            </a:r>
          </a:p>
          <a:p>
            <a:r>
              <a:rPr lang="en-US" dirty="0"/>
              <a:t>Emergency response systems</a:t>
            </a:r>
          </a:p>
          <a:p>
            <a:r>
              <a:rPr lang="en-US" dirty="0"/>
              <a:t>ENT for vertigo</a:t>
            </a:r>
          </a:p>
        </p:txBody>
      </p:sp>
      <p:pic>
        <p:nvPicPr>
          <p:cNvPr id="4" name="Picture 4" descr="A drawing of a person&#10;&#10;Description generated with high confidence">
            <a:extLst>
              <a:ext uri="{FF2B5EF4-FFF2-40B4-BE49-F238E27FC236}">
                <a16:creationId xmlns:a16="http://schemas.microsoft.com/office/drawing/2014/main" id="{2ECBE91B-4951-4ABC-AA26-1FF433B8BB16}"/>
              </a:ext>
            </a:extLst>
          </p:cNvPr>
          <p:cNvPicPr>
            <a:picLocks noChangeAspect="1"/>
          </p:cNvPicPr>
          <p:nvPr/>
        </p:nvPicPr>
        <p:blipFill>
          <a:blip r:embed="rId2"/>
          <a:stretch>
            <a:fillRect/>
          </a:stretch>
        </p:blipFill>
        <p:spPr>
          <a:xfrm>
            <a:off x="6539202" y="3885606"/>
            <a:ext cx="4355804" cy="2420811"/>
          </a:xfrm>
          <a:prstGeom prst="rect">
            <a:avLst/>
          </a:prstGeom>
        </p:spPr>
      </p:pic>
      <p:sp>
        <p:nvSpPr>
          <p:cNvPr id="8" name="TextBox 7">
            <a:extLst>
              <a:ext uri="{FF2B5EF4-FFF2-40B4-BE49-F238E27FC236}">
                <a16:creationId xmlns:a16="http://schemas.microsoft.com/office/drawing/2014/main" id="{2C8DF90C-79B6-4672-A3CE-91EDA473CDBE}"/>
              </a:ext>
            </a:extLst>
          </p:cNvPr>
          <p:cNvSpPr txBox="1"/>
          <p:nvPr/>
        </p:nvSpPr>
        <p:spPr>
          <a:xfrm>
            <a:off x="7664307" y="6311542"/>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ea typeface="+mn-lt"/>
                <a:cs typeface="+mn-lt"/>
              </a:rPr>
              <a:t>http://www.elderlyaidsadvice.com/measure-your-walking-stick/</a:t>
            </a:r>
            <a:endParaRPr lang="en-US" sz="1000" dirty="0"/>
          </a:p>
        </p:txBody>
      </p:sp>
    </p:spTree>
    <p:extLst>
      <p:ext uri="{BB962C8B-B14F-4D97-AF65-F5344CB8AC3E}">
        <p14:creationId xmlns:p14="http://schemas.microsoft.com/office/powerpoint/2010/main" val="103880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a:t>
            </a:r>
          </a:p>
        </p:txBody>
      </p:sp>
      <p:sp>
        <p:nvSpPr>
          <p:cNvPr id="3" name="Content Placeholder 2"/>
          <p:cNvSpPr>
            <a:spLocks noGrp="1"/>
          </p:cNvSpPr>
          <p:nvPr>
            <p:ph idx="1"/>
          </p:nvPr>
        </p:nvSpPr>
        <p:spPr/>
        <p:txBody>
          <a:bodyPr/>
          <a:lstStyle/>
          <a:p>
            <a:r>
              <a:rPr lang="en-US" dirty="0"/>
              <a:t>Urinary urgency or incontinence</a:t>
            </a:r>
          </a:p>
          <a:p>
            <a:r>
              <a:rPr lang="en-US" dirty="0"/>
              <a:t>Pain</a:t>
            </a:r>
          </a:p>
          <a:p>
            <a:r>
              <a:rPr lang="en-US" dirty="0"/>
              <a:t>Cognitive impairment</a:t>
            </a:r>
          </a:p>
          <a:p>
            <a:pPr marL="0" indent="0">
              <a:buNone/>
            </a:pPr>
            <a:endParaRPr lang="en-US" dirty="0"/>
          </a:p>
          <a:p>
            <a:endParaRPr lang="en-US" dirty="0"/>
          </a:p>
        </p:txBody>
      </p:sp>
    </p:spTree>
    <p:extLst>
      <p:ext uri="{BB962C8B-B14F-4D97-AF65-F5344CB8AC3E}">
        <p14:creationId xmlns:p14="http://schemas.microsoft.com/office/powerpoint/2010/main" val="278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67775" y="1736550"/>
            <a:ext cx="7282212" cy="3950310"/>
          </a:xfrm>
        </p:spPr>
        <p:txBody>
          <a:bodyPr/>
          <a:lstStyle/>
          <a:p>
            <a:r>
              <a:rPr lang="en-US" dirty="0">
                <a:solidFill>
                  <a:schemeClr val="tx1">
                    <a:lumMod val="95000"/>
                  </a:schemeClr>
                </a:solidFill>
              </a:rPr>
              <a:t>This </a:t>
            </a:r>
            <a:r>
              <a:rPr lang="en-US" dirty="0" smtClean="0">
                <a:solidFill>
                  <a:schemeClr val="tx1">
                    <a:lumMod val="95000"/>
                  </a:schemeClr>
                </a:solidFill>
              </a:rPr>
              <a:t>program </a:t>
            </a:r>
            <a:r>
              <a:rPr lang="en-US" dirty="0">
                <a:solidFill>
                  <a:schemeClr val="tx1">
                    <a:lumMod val="95000"/>
                  </a:schemeClr>
                </a:solidFill>
              </a:rPr>
              <a:t>is supported by the Health Resources and Services Administration (HRSA) of the U.S. Department of Health and Human Services (HHS) as part of an award totaling 749,926.00 with 0% financed with non-governmental sources. The contents are those of the author(s) and do not necessarily represent the official views of, nor an endorsement, by HRSA, HHS, or the U.S. Government. For more information, please visit HRSA.gov.</a:t>
            </a:r>
          </a:p>
          <a:p>
            <a:endParaRPr lang="en-US" dirty="0">
              <a:solidFill>
                <a:schemeClr val="bg2"/>
              </a:solidFill>
            </a:endParaRPr>
          </a:p>
        </p:txBody>
      </p:sp>
    </p:spTree>
    <p:extLst>
      <p:ext uri="{BB962C8B-B14F-4D97-AF65-F5344CB8AC3E}">
        <p14:creationId xmlns:p14="http://schemas.microsoft.com/office/powerpoint/2010/main" val="3023266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references</a:t>
            </a:r>
          </a:p>
        </p:txBody>
      </p:sp>
      <p:sp>
        <p:nvSpPr>
          <p:cNvPr id="3" name="Content Placeholder 2"/>
          <p:cNvSpPr>
            <a:spLocks noGrp="1"/>
          </p:cNvSpPr>
          <p:nvPr>
            <p:ph idx="1"/>
          </p:nvPr>
        </p:nvSpPr>
        <p:spPr>
          <a:xfrm>
            <a:off x="743856" y="2306220"/>
            <a:ext cx="10779369" cy="1180309"/>
          </a:xfrm>
        </p:spPr>
        <p:txBody>
          <a:bodyPr>
            <a:normAutofit fontScale="55000" lnSpcReduction="20000"/>
          </a:bodyPr>
          <a:lstStyle/>
          <a:p>
            <a:pPr marL="0" indent="0">
              <a:buNone/>
            </a:pPr>
            <a:r>
              <a:rPr lang="en-US" sz="2000" dirty="0"/>
              <a:t>CDC STEADI website.  </a:t>
            </a:r>
            <a:r>
              <a:rPr lang="en-US" sz="2000" dirty="0">
                <a:hlinkClick r:id="rId2"/>
              </a:rPr>
              <a:t>http://cdc.gov/steadi/index.html</a:t>
            </a:r>
            <a:endParaRPr lang="en-US" sz="2000" dirty="0"/>
          </a:p>
          <a:p>
            <a:pPr marL="0" indent="0">
              <a:buNone/>
            </a:pPr>
            <a:r>
              <a:rPr lang="en-US" sz="2000" dirty="0"/>
              <a:t>National Council on Aging (ncoa.org)</a:t>
            </a:r>
          </a:p>
          <a:p>
            <a:pPr marL="0" indent="0">
              <a:buNone/>
            </a:pPr>
            <a:r>
              <a:rPr lang="en-US" sz="2000" dirty="0" err="1"/>
              <a:t>Hartholt</a:t>
            </a:r>
            <a:r>
              <a:rPr lang="en-US" sz="2000" dirty="0"/>
              <a:t> K, Lee R, Burns E, van </a:t>
            </a:r>
            <a:r>
              <a:rPr lang="en-US" sz="2000" dirty="0" err="1"/>
              <a:t>Beeck</a:t>
            </a:r>
            <a:r>
              <a:rPr lang="en-US" sz="2000" dirty="0"/>
              <a:t> E. Mortality From Falls Among US Adults Aged 75 Years or Older, 2000-2016. </a:t>
            </a:r>
            <a:r>
              <a:rPr lang="en-US" sz="2000" i="1" dirty="0"/>
              <a:t>JAMA </a:t>
            </a:r>
            <a:r>
              <a:rPr lang="en-US" sz="2000" dirty="0"/>
              <a:t>2019</a:t>
            </a:r>
          </a:p>
          <a:p>
            <a:pPr marL="0" indent="0">
              <a:buNone/>
            </a:pPr>
            <a:r>
              <a:rPr lang="en-US" sz="2000" dirty="0"/>
              <a:t>Xu G. et al. Prevalence of diagnosed type 1 and type 2 diabetes among US adults in 2016 and 2017: population based study.  </a:t>
            </a:r>
            <a:r>
              <a:rPr lang="en-US" sz="2000" i="1" dirty="0"/>
              <a:t>BMJ</a:t>
            </a:r>
            <a:r>
              <a:rPr lang="en-US" sz="2000" dirty="0"/>
              <a:t> 2018.</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05098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55B0-F9F6-4FDC-976D-8DAE1C02FE03}"/>
              </a:ext>
            </a:extLst>
          </p:cNvPr>
          <p:cNvSpPr>
            <a:spLocks noGrp="1"/>
          </p:cNvSpPr>
          <p:nvPr>
            <p:ph type="title"/>
          </p:nvPr>
        </p:nvSpPr>
        <p:spPr/>
        <p:txBody>
          <a:bodyPr/>
          <a:lstStyle/>
          <a:p>
            <a:r>
              <a:rPr lang="en-US" dirty="0">
                <a:cs typeface="Calibri Light"/>
              </a:rPr>
              <a:t>Falls</a:t>
            </a:r>
            <a:endParaRPr lang="en-US" dirty="0"/>
          </a:p>
        </p:txBody>
      </p:sp>
      <p:sp>
        <p:nvSpPr>
          <p:cNvPr id="3" name="Content Placeholder 2">
            <a:extLst>
              <a:ext uri="{FF2B5EF4-FFF2-40B4-BE49-F238E27FC236}">
                <a16:creationId xmlns:a16="http://schemas.microsoft.com/office/drawing/2014/main" id="{F31CC3ED-4113-4789-ACAD-A2D2232AE4A0}"/>
              </a:ext>
            </a:extLst>
          </p:cNvPr>
          <p:cNvSpPr>
            <a:spLocks noGrp="1"/>
          </p:cNvSpPr>
          <p:nvPr>
            <p:ph idx="1"/>
          </p:nvPr>
        </p:nvSpPr>
        <p:spPr/>
        <p:txBody>
          <a:bodyPr vert="horz" lIns="91440" tIns="45720" rIns="91440" bIns="45720" rtlCol="0" anchor="t">
            <a:normAutofit/>
          </a:bodyPr>
          <a:lstStyle/>
          <a:p>
            <a:r>
              <a:rPr lang="en-US" dirty="0">
                <a:cs typeface="Calibri"/>
              </a:rPr>
              <a:t>25% of elderly population fall each year.  Half tell their doctor.</a:t>
            </a:r>
          </a:p>
          <a:p>
            <a:r>
              <a:rPr lang="en-US" dirty="0">
                <a:cs typeface="Calibri"/>
              </a:rPr>
              <a:t>One in five falls causes serious injury</a:t>
            </a:r>
          </a:p>
          <a:p>
            <a:r>
              <a:rPr lang="en-US" dirty="0">
                <a:cs typeface="Calibri"/>
              </a:rPr>
              <a:t>Serious injury risk</a:t>
            </a:r>
          </a:p>
          <a:p>
            <a:pPr lvl="1"/>
            <a:r>
              <a:rPr lang="en-US" dirty="0">
                <a:cs typeface="Calibri"/>
              </a:rPr>
              <a:t>Hip fracture with 25% 1-year mortality</a:t>
            </a:r>
          </a:p>
          <a:p>
            <a:pPr lvl="1"/>
            <a:r>
              <a:rPr lang="en-US" dirty="0">
                <a:cs typeface="Calibri"/>
              </a:rPr>
              <a:t>SDH leads to &gt;50% mortality or severe disability at 3 months</a:t>
            </a:r>
          </a:p>
        </p:txBody>
      </p:sp>
    </p:spTree>
    <p:extLst>
      <p:ext uri="{BB962C8B-B14F-4D97-AF65-F5344CB8AC3E}">
        <p14:creationId xmlns:p14="http://schemas.microsoft.com/office/powerpoint/2010/main" val="79862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5" descr="https://www.ncbi.nlm.nih.gov/corecgi/tileshop/tileshop.fcgi?p=PMC3&amp;id=710731&amp;s=88&amp;r=1&amp;c=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8275" y="621309"/>
            <a:ext cx="8274617" cy="53647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7646" y="5986019"/>
            <a:ext cx="6664569" cy="923330"/>
          </a:xfrm>
          <a:prstGeom prst="rect">
            <a:avLst/>
          </a:prstGeom>
          <a:noFill/>
        </p:spPr>
        <p:txBody>
          <a:bodyPr wrap="square" rtlCol="0">
            <a:spAutoFit/>
          </a:bodyPr>
          <a:lstStyle/>
          <a:p>
            <a:r>
              <a:rPr lang="en-US" dirty="0" err="1"/>
              <a:t>Hartholt</a:t>
            </a:r>
            <a:r>
              <a:rPr lang="en-US" dirty="0"/>
              <a:t> K, Lee R, Burns E, van </a:t>
            </a:r>
            <a:r>
              <a:rPr lang="en-US" dirty="0" err="1"/>
              <a:t>Beeck</a:t>
            </a:r>
            <a:r>
              <a:rPr lang="en-US" dirty="0"/>
              <a:t> E. Mortality From Falls Among US Adults Aged 75 Years or Older, 2000-2016. </a:t>
            </a:r>
            <a:r>
              <a:rPr lang="en-US" i="1" dirty="0"/>
              <a:t>JAMA </a:t>
            </a:r>
            <a:r>
              <a:rPr lang="en-US" dirty="0"/>
              <a:t>2019</a:t>
            </a:r>
          </a:p>
        </p:txBody>
      </p:sp>
    </p:spTree>
    <p:extLst>
      <p:ext uri="{BB962C8B-B14F-4D97-AF65-F5344CB8AC3E}">
        <p14:creationId xmlns:p14="http://schemas.microsoft.com/office/powerpoint/2010/main" val="390965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Mobility</a:t>
            </a:r>
          </a:p>
        </p:txBody>
      </p:sp>
      <p:sp>
        <p:nvSpPr>
          <p:cNvPr id="3" name="Content Placeholder 2"/>
          <p:cNvSpPr>
            <a:spLocks noGrp="1"/>
          </p:cNvSpPr>
          <p:nvPr>
            <p:ph idx="1"/>
          </p:nvPr>
        </p:nvSpPr>
        <p:spPr/>
        <p:txBody>
          <a:bodyPr>
            <a:normAutofit/>
          </a:bodyPr>
          <a:lstStyle/>
          <a:p>
            <a:r>
              <a:rPr lang="en-US" dirty="0">
                <a:cs typeface="Calibri"/>
              </a:rPr>
              <a:t>1/3 of older adults have mobility limitation.</a:t>
            </a:r>
            <a:endParaRPr lang="en-US" dirty="0"/>
          </a:p>
          <a:p>
            <a:r>
              <a:rPr lang="en-US" dirty="0"/>
              <a:t>Major determinant of well-being</a:t>
            </a:r>
          </a:p>
          <a:p>
            <a:r>
              <a:rPr lang="en-US" dirty="0"/>
              <a:t>Affects perceived quality of life more than falls</a:t>
            </a:r>
          </a:p>
        </p:txBody>
      </p:sp>
    </p:spTree>
    <p:extLst>
      <p:ext uri="{BB962C8B-B14F-4D97-AF65-F5344CB8AC3E}">
        <p14:creationId xmlns:p14="http://schemas.microsoft.com/office/powerpoint/2010/main" val="4299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2"/>
            <a:endParaRPr lang="en-US" dirty="0"/>
          </a:p>
        </p:txBody>
      </p:sp>
      <p:pic>
        <p:nvPicPr>
          <p:cNvPr id="4" name="Picture 3"/>
          <p:cNvPicPr>
            <a:picLocks noChangeAspect="1"/>
          </p:cNvPicPr>
          <p:nvPr/>
        </p:nvPicPr>
        <p:blipFill>
          <a:blip r:embed="rId3"/>
          <a:stretch>
            <a:fillRect/>
          </a:stretch>
        </p:blipFill>
        <p:spPr>
          <a:xfrm>
            <a:off x="370501" y="0"/>
            <a:ext cx="11478820" cy="6802000"/>
          </a:xfrm>
          <a:prstGeom prst="rect">
            <a:avLst/>
          </a:prstGeom>
        </p:spPr>
      </p:pic>
    </p:spTree>
    <p:extLst>
      <p:ext uri="{BB962C8B-B14F-4D97-AF65-F5344CB8AC3E}">
        <p14:creationId xmlns:p14="http://schemas.microsoft.com/office/powerpoint/2010/main" val="259594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r>
              <a:rPr lang="en-US" dirty="0"/>
              <a:t>Cornerstone of fall prevention and mobility improvement</a:t>
            </a:r>
          </a:p>
          <a:p>
            <a:pPr lvl="1"/>
            <a:r>
              <a:rPr lang="en-US" dirty="0"/>
              <a:t>Arthritic disease</a:t>
            </a:r>
          </a:p>
          <a:p>
            <a:pPr lvl="1"/>
            <a:r>
              <a:rPr lang="en-US" dirty="0"/>
              <a:t>Strength</a:t>
            </a:r>
          </a:p>
          <a:p>
            <a:pPr lvl="1"/>
            <a:r>
              <a:rPr lang="en-US" dirty="0"/>
              <a:t>Balance</a:t>
            </a:r>
          </a:p>
          <a:p>
            <a:pPr lvl="1"/>
            <a:r>
              <a:rPr lang="en-US" dirty="0"/>
              <a:t>Neurological disorders (e.g., </a:t>
            </a:r>
            <a:r>
              <a:rPr lang="en-US" dirty="0" err="1"/>
              <a:t>Parkinsons</a:t>
            </a:r>
            <a:r>
              <a:rPr lang="en-US" dirty="0"/>
              <a:t>)</a:t>
            </a:r>
          </a:p>
          <a:p>
            <a:pPr lvl="1"/>
            <a:r>
              <a:rPr lang="en-US" dirty="0"/>
              <a:t>Bone density</a:t>
            </a:r>
          </a:p>
          <a:p>
            <a:pPr lvl="1"/>
            <a:r>
              <a:rPr lang="en-US" dirty="0"/>
              <a:t>Cardiopulmonary disease</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257" y="0"/>
            <a:ext cx="5123486" cy="6858000"/>
          </a:xfrm>
          <a:prstGeom prst="rect">
            <a:avLst/>
          </a:prstGeom>
        </p:spPr>
      </p:pic>
    </p:spTree>
    <p:extLst>
      <p:ext uri="{BB962C8B-B14F-4D97-AF65-F5344CB8AC3E}">
        <p14:creationId xmlns:p14="http://schemas.microsoft.com/office/powerpoint/2010/main" val="16168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Insufficient…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350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Geriatric Syndrome</a:t>
            </a:r>
          </a:p>
        </p:txBody>
      </p:sp>
      <p:sp>
        <p:nvSpPr>
          <p:cNvPr id="3" name="Content Placeholder 2"/>
          <p:cNvSpPr>
            <a:spLocks noGrp="1"/>
          </p:cNvSpPr>
          <p:nvPr>
            <p:ph idx="1"/>
          </p:nvPr>
        </p:nvSpPr>
        <p:spPr/>
        <p:txBody>
          <a:bodyPr>
            <a:normAutofit/>
          </a:bodyPr>
          <a:lstStyle/>
          <a:p>
            <a:r>
              <a:rPr lang="en-US" dirty="0"/>
              <a:t>Symptoms that are common in the elderly and result from additive, small deficits from multiple systems.</a:t>
            </a:r>
          </a:p>
        </p:txBody>
      </p:sp>
      <p:pic>
        <p:nvPicPr>
          <p:cNvPr id="5" name="Picture 4">
            <a:extLst>
              <a:ext uri="{FF2B5EF4-FFF2-40B4-BE49-F238E27FC236}">
                <a16:creationId xmlns:a16="http://schemas.microsoft.com/office/drawing/2014/main" id="{A1D16D31-D30D-476C-AEE6-A02EEF0F0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410" y="3611340"/>
            <a:ext cx="3193590" cy="2129060"/>
          </a:xfrm>
          <a:prstGeom prst="rect">
            <a:avLst/>
          </a:prstGeom>
        </p:spPr>
      </p:pic>
    </p:spTree>
    <p:extLst>
      <p:ext uri="{BB962C8B-B14F-4D97-AF65-F5344CB8AC3E}">
        <p14:creationId xmlns:p14="http://schemas.microsoft.com/office/powerpoint/2010/main" val="1766473654"/>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413024"/>
      </a:dk2>
      <a:lt2>
        <a:srgbClr val="E7E2E8"/>
      </a:lt2>
      <a:accent1>
        <a:srgbClr val="59B447"/>
      </a:accent1>
      <a:accent2>
        <a:srgbClr val="3BB158"/>
      </a:accent2>
      <a:accent3>
        <a:srgbClr val="46B28E"/>
      </a:accent3>
      <a:accent4>
        <a:srgbClr val="3BA8B1"/>
      </a:accent4>
      <a:accent5>
        <a:srgbClr val="4D88C3"/>
      </a:accent5>
      <a:accent6>
        <a:srgbClr val="4D56B9"/>
      </a:accent6>
      <a:hlink>
        <a:srgbClr val="B456C6"/>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8B78C98E4C064392CE64449C87B294" ma:contentTypeVersion="4" ma:contentTypeDescription="Create a new document." ma:contentTypeScope="" ma:versionID="b5e0f44a45e5ca8d764d106089da4d20">
  <xsd:schema xmlns:xsd="http://www.w3.org/2001/XMLSchema" xmlns:xs="http://www.w3.org/2001/XMLSchema" xmlns:p="http://schemas.microsoft.com/office/2006/metadata/properties" xmlns:ns3="781fd4ad-10f7-44a3-a848-61c009006b2c" targetNamespace="http://schemas.microsoft.com/office/2006/metadata/properties" ma:root="true" ma:fieldsID="0cfefd533f00edf58844f6b61b72c26d" ns3:_="">
    <xsd:import namespace="781fd4ad-10f7-44a3-a848-61c009006b2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fd4ad-10f7-44a3-a848-61c009006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7DEBF2-7CF2-4A05-A3AF-3776B24E98A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81fd4ad-10f7-44a3-a848-61c009006b2c"/>
    <ds:schemaRef ds:uri="http://www.w3.org/XML/1998/namespace"/>
  </ds:schemaRefs>
</ds:datastoreItem>
</file>

<file path=customXml/itemProps2.xml><?xml version="1.0" encoding="utf-8"?>
<ds:datastoreItem xmlns:ds="http://schemas.openxmlformats.org/officeDocument/2006/customXml" ds:itemID="{C15BF94E-480F-4C56-AB6E-539E7FDB0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fd4ad-10f7-44a3-a848-61c009006b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D9EC8B-B463-4886-B37E-E55CC3E40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7277</TotalTime>
  <Words>670</Words>
  <Application>Microsoft Office PowerPoint</Application>
  <PresentationFormat>Widescreen</PresentationFormat>
  <Paragraphs>95</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Avenir Next LT Pro</vt:lpstr>
      <vt:lpstr>Calibri</vt:lpstr>
      <vt:lpstr>Calibri Light</vt:lpstr>
      <vt:lpstr>AccentBoxVTI</vt:lpstr>
      <vt:lpstr>Falls and Mobility</vt:lpstr>
      <vt:lpstr>PowerPoint Presentation</vt:lpstr>
      <vt:lpstr>Falls</vt:lpstr>
      <vt:lpstr>PowerPoint Presentation</vt:lpstr>
      <vt:lpstr>Mobility</vt:lpstr>
      <vt:lpstr>PowerPoint Presentation</vt:lpstr>
      <vt:lpstr>Exercise</vt:lpstr>
      <vt:lpstr>But Insufficient…</vt:lpstr>
      <vt:lpstr>Geriatric Syndrome</vt:lpstr>
      <vt:lpstr>What keeps us mobile?</vt:lpstr>
      <vt:lpstr>With contributions of every other system, too</vt:lpstr>
      <vt:lpstr>STEADI</vt:lpstr>
      <vt:lpstr>Detection</vt:lpstr>
      <vt:lpstr>Patients with low risk</vt:lpstr>
      <vt:lpstr>PowerPoint Presentation</vt:lpstr>
      <vt:lpstr>PowerPoint Presentation</vt:lpstr>
      <vt:lpstr>PowerPoint Presentation</vt:lpstr>
      <vt:lpstr>Other things to manage</vt:lpstr>
      <vt:lpstr>Other</vt:lpstr>
      <vt:lpstr>Selective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Spurgin, Mary Jo</dc:creator>
  <cp:lastModifiedBy>Cole, Jessica B</cp:lastModifiedBy>
  <cp:revision>58</cp:revision>
  <dcterms:created xsi:type="dcterms:W3CDTF">2020-01-29T21:17:51Z</dcterms:created>
  <dcterms:modified xsi:type="dcterms:W3CDTF">2020-06-08T19:09:15Z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0x010100B58B78C98E4C064392CE64449C87B294</vt:lpwstr>
  </property>
</Properties>
</file>