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56" r:id="rId5"/>
    <p:sldId id="326" r:id="rId6"/>
    <p:sldId id="283" r:id="rId7"/>
    <p:sldId id="284" r:id="rId8"/>
    <p:sldId id="291" r:id="rId9"/>
    <p:sldId id="265" r:id="rId10"/>
    <p:sldId id="268" r:id="rId11"/>
    <p:sldId id="266" r:id="rId12"/>
    <p:sldId id="267" r:id="rId13"/>
    <p:sldId id="305" r:id="rId14"/>
    <p:sldId id="270" r:id="rId15"/>
    <p:sldId id="282" r:id="rId16"/>
    <p:sldId id="271" r:id="rId17"/>
    <p:sldId id="272" r:id="rId18"/>
    <p:sldId id="259" r:id="rId19"/>
    <p:sldId id="273" r:id="rId20"/>
    <p:sldId id="274" r:id="rId21"/>
    <p:sldId id="285" r:id="rId22"/>
    <p:sldId id="286" r:id="rId23"/>
    <p:sldId id="323" r:id="rId24"/>
    <p:sldId id="289" r:id="rId25"/>
    <p:sldId id="290" r:id="rId26"/>
    <p:sldId id="275" r:id="rId27"/>
    <p:sldId id="287" r:id="rId28"/>
    <p:sldId id="324" r:id="rId29"/>
    <p:sldId id="276" r:id="rId30"/>
    <p:sldId id="262" r:id="rId31"/>
    <p:sldId id="312" r:id="rId32"/>
    <p:sldId id="314" r:id="rId33"/>
    <p:sldId id="315" r:id="rId34"/>
    <p:sldId id="316" r:id="rId35"/>
    <p:sldId id="317" r:id="rId36"/>
    <p:sldId id="319" r:id="rId37"/>
    <p:sldId id="320" r:id="rId38"/>
    <p:sldId id="322" r:id="rId39"/>
    <p:sldId id="321" r:id="rId40"/>
    <p:sldId id="293" r:id="rId41"/>
    <p:sldId id="294" r:id="rId42"/>
    <p:sldId id="325" r:id="rId43"/>
    <p:sldId id="296" r:id="rId44"/>
    <p:sldId id="297" r:id="rId45"/>
    <p:sldId id="298" r:id="rId46"/>
    <p:sldId id="299" r:id="rId47"/>
    <p:sldId id="300" r:id="rId48"/>
    <p:sldId id="301" r:id="rId49"/>
    <p:sldId id="302" r:id="rId50"/>
    <p:sldId id="303" r:id="rId51"/>
    <p:sldId id="309" r:id="rId52"/>
    <p:sldId id="310" r:id="rId53"/>
    <p:sldId id="31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68978" autoAdjust="0"/>
  </p:normalViewPr>
  <p:slideViewPr>
    <p:cSldViewPr snapToGrid="0">
      <p:cViewPr varScale="1">
        <p:scale>
          <a:sx n="42" d="100"/>
          <a:sy n="42" d="100"/>
        </p:scale>
        <p:origin x="141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4707C-AA32-4A9C-BAAB-DE6C8A4BCB15}" type="doc">
      <dgm:prSet loTypeId="urn:microsoft.com/office/officeart/2005/8/layout/hList7" loCatId="list" qsTypeId="urn:microsoft.com/office/officeart/2005/8/quickstyle/simple1" qsCatId="simple" csTypeId="urn:microsoft.com/office/officeart/2005/8/colors/accent1_2" csCatId="accent1" phldr="1"/>
      <dgm:spPr/>
    </dgm:pt>
    <dgm:pt modelId="{FE731606-166D-495E-8F35-4EDDAC0082D4}">
      <dgm:prSet phldrT="[Text]"/>
      <dgm:spPr/>
      <dgm:t>
        <a:bodyPr/>
        <a:lstStyle/>
        <a:p>
          <a:r>
            <a:rPr lang="en-US" dirty="0" smtClean="0"/>
            <a:t>Delirium</a:t>
          </a:r>
          <a:endParaRPr lang="en-US" dirty="0"/>
        </a:p>
      </dgm:t>
    </dgm:pt>
    <dgm:pt modelId="{4BDF4E06-E5C0-49EB-AAB6-FAE8511EE205}" type="parTrans" cxnId="{CFA2FD13-3CCF-4E99-8FD5-B2C0634025FD}">
      <dgm:prSet/>
      <dgm:spPr/>
      <dgm:t>
        <a:bodyPr/>
        <a:lstStyle/>
        <a:p>
          <a:endParaRPr lang="en-US"/>
        </a:p>
      </dgm:t>
    </dgm:pt>
    <dgm:pt modelId="{2B554D8D-1FC0-45B9-AC8F-1B94A672A34B}" type="sibTrans" cxnId="{CFA2FD13-3CCF-4E99-8FD5-B2C0634025FD}">
      <dgm:prSet/>
      <dgm:spPr/>
      <dgm:t>
        <a:bodyPr/>
        <a:lstStyle/>
        <a:p>
          <a:endParaRPr lang="en-US"/>
        </a:p>
      </dgm:t>
    </dgm:pt>
    <dgm:pt modelId="{F5E92083-BDEE-4EE0-920B-697016364D25}">
      <dgm:prSet phldrT="[Text]"/>
      <dgm:spPr/>
      <dgm:t>
        <a:bodyPr/>
        <a:lstStyle/>
        <a:p>
          <a:r>
            <a:rPr lang="en-US" dirty="0" smtClean="0"/>
            <a:t>Dementia</a:t>
          </a:r>
          <a:endParaRPr lang="en-US" dirty="0"/>
        </a:p>
      </dgm:t>
    </dgm:pt>
    <dgm:pt modelId="{2D6FC5FF-3E4E-4A24-A038-CBFC3AE06D5D}" type="parTrans" cxnId="{9D898EBB-24DC-44B2-9ADE-C10A559B3DCF}">
      <dgm:prSet/>
      <dgm:spPr/>
      <dgm:t>
        <a:bodyPr/>
        <a:lstStyle/>
        <a:p>
          <a:endParaRPr lang="en-US"/>
        </a:p>
      </dgm:t>
    </dgm:pt>
    <dgm:pt modelId="{8FCC2644-3953-42A5-92DC-1E3ECB648450}" type="sibTrans" cxnId="{9D898EBB-24DC-44B2-9ADE-C10A559B3DCF}">
      <dgm:prSet/>
      <dgm:spPr/>
      <dgm:t>
        <a:bodyPr/>
        <a:lstStyle/>
        <a:p>
          <a:endParaRPr lang="en-US"/>
        </a:p>
      </dgm:t>
    </dgm:pt>
    <dgm:pt modelId="{91AA45D3-030C-48B6-BEF7-8F93DABB3A1C}">
      <dgm:prSet phldrT="[Text]"/>
      <dgm:spPr/>
      <dgm:t>
        <a:bodyPr/>
        <a:lstStyle/>
        <a:p>
          <a:r>
            <a:rPr lang="en-US" dirty="0" smtClean="0"/>
            <a:t>Depression</a:t>
          </a:r>
          <a:endParaRPr lang="en-US" dirty="0"/>
        </a:p>
      </dgm:t>
    </dgm:pt>
    <dgm:pt modelId="{7B02BA7E-9CE5-4BF6-B561-F4DE0C854695}" type="parTrans" cxnId="{836022CD-7E08-4624-BDD1-8C7997BB5AD7}">
      <dgm:prSet/>
      <dgm:spPr/>
      <dgm:t>
        <a:bodyPr/>
        <a:lstStyle/>
        <a:p>
          <a:endParaRPr lang="en-US"/>
        </a:p>
      </dgm:t>
    </dgm:pt>
    <dgm:pt modelId="{381D002E-F820-4CF5-A084-B1284B4C27B2}" type="sibTrans" cxnId="{836022CD-7E08-4624-BDD1-8C7997BB5AD7}">
      <dgm:prSet/>
      <dgm:spPr/>
      <dgm:t>
        <a:bodyPr/>
        <a:lstStyle/>
        <a:p>
          <a:endParaRPr lang="en-US"/>
        </a:p>
      </dgm:t>
    </dgm:pt>
    <dgm:pt modelId="{1179928D-E5A3-41F7-930D-AD97650570B4}" type="pres">
      <dgm:prSet presAssocID="{CC74707C-AA32-4A9C-BAAB-DE6C8A4BCB15}" presName="Name0" presStyleCnt="0">
        <dgm:presLayoutVars>
          <dgm:dir/>
          <dgm:resizeHandles val="exact"/>
        </dgm:presLayoutVars>
      </dgm:prSet>
      <dgm:spPr/>
    </dgm:pt>
    <dgm:pt modelId="{F6A8E2FB-8836-43D8-BC8A-C5A64049838A}" type="pres">
      <dgm:prSet presAssocID="{CC74707C-AA32-4A9C-BAAB-DE6C8A4BCB15}" presName="fgShape" presStyleLbl="fgShp" presStyleIdx="0" presStyleCnt="1"/>
      <dgm:spPr/>
    </dgm:pt>
    <dgm:pt modelId="{E32464D8-0319-4729-A418-CED8CD9D919A}" type="pres">
      <dgm:prSet presAssocID="{CC74707C-AA32-4A9C-BAAB-DE6C8A4BCB15}" presName="linComp" presStyleCnt="0"/>
      <dgm:spPr/>
    </dgm:pt>
    <dgm:pt modelId="{22BC1543-3D95-4217-8170-7A163DA8C346}" type="pres">
      <dgm:prSet presAssocID="{FE731606-166D-495E-8F35-4EDDAC0082D4}" presName="compNode" presStyleCnt="0"/>
      <dgm:spPr/>
    </dgm:pt>
    <dgm:pt modelId="{BE5E834E-1FBD-4EE1-A0F0-782EDBAA03A8}" type="pres">
      <dgm:prSet presAssocID="{FE731606-166D-495E-8F35-4EDDAC0082D4}" presName="bkgdShape" presStyleLbl="node1" presStyleIdx="0" presStyleCnt="3"/>
      <dgm:spPr/>
      <dgm:t>
        <a:bodyPr/>
        <a:lstStyle/>
        <a:p>
          <a:endParaRPr lang="en-US"/>
        </a:p>
      </dgm:t>
    </dgm:pt>
    <dgm:pt modelId="{8F55A41B-7785-4BD6-9FA4-E214D6C95A4E}" type="pres">
      <dgm:prSet presAssocID="{FE731606-166D-495E-8F35-4EDDAC0082D4}" presName="nodeTx" presStyleLbl="node1" presStyleIdx="0" presStyleCnt="3">
        <dgm:presLayoutVars>
          <dgm:bulletEnabled val="1"/>
        </dgm:presLayoutVars>
      </dgm:prSet>
      <dgm:spPr/>
      <dgm:t>
        <a:bodyPr/>
        <a:lstStyle/>
        <a:p>
          <a:endParaRPr lang="en-US"/>
        </a:p>
      </dgm:t>
    </dgm:pt>
    <dgm:pt modelId="{768F5F23-3437-419F-9895-B13891B2AFB9}" type="pres">
      <dgm:prSet presAssocID="{FE731606-166D-495E-8F35-4EDDAC0082D4}" presName="invisiNode" presStyleLbl="node1" presStyleIdx="0" presStyleCnt="3"/>
      <dgm:spPr/>
    </dgm:pt>
    <dgm:pt modelId="{0939023E-6A15-4EFB-81BE-CE1D0D008EE0}" type="pres">
      <dgm:prSet presAssocID="{FE731606-166D-495E-8F35-4EDDAC0082D4}"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78D86F84-E6B9-49B3-A011-F887AE2AF583}" type="pres">
      <dgm:prSet presAssocID="{2B554D8D-1FC0-45B9-AC8F-1B94A672A34B}" presName="sibTrans" presStyleLbl="sibTrans2D1" presStyleIdx="0" presStyleCnt="0"/>
      <dgm:spPr/>
      <dgm:t>
        <a:bodyPr/>
        <a:lstStyle/>
        <a:p>
          <a:endParaRPr lang="en-US"/>
        </a:p>
      </dgm:t>
    </dgm:pt>
    <dgm:pt modelId="{A0872401-9F8C-4A30-8395-30AE4C52E88C}" type="pres">
      <dgm:prSet presAssocID="{F5E92083-BDEE-4EE0-920B-697016364D25}" presName="compNode" presStyleCnt="0"/>
      <dgm:spPr/>
    </dgm:pt>
    <dgm:pt modelId="{FAED3FA8-48B8-4151-ACB5-EA6CBA9DACD9}" type="pres">
      <dgm:prSet presAssocID="{F5E92083-BDEE-4EE0-920B-697016364D25}" presName="bkgdShape" presStyleLbl="node1" presStyleIdx="1" presStyleCnt="3"/>
      <dgm:spPr/>
      <dgm:t>
        <a:bodyPr/>
        <a:lstStyle/>
        <a:p>
          <a:endParaRPr lang="en-US"/>
        </a:p>
      </dgm:t>
    </dgm:pt>
    <dgm:pt modelId="{4C13B63D-3A74-40CF-9644-DB405B93FB09}" type="pres">
      <dgm:prSet presAssocID="{F5E92083-BDEE-4EE0-920B-697016364D25}" presName="nodeTx" presStyleLbl="node1" presStyleIdx="1" presStyleCnt="3">
        <dgm:presLayoutVars>
          <dgm:bulletEnabled val="1"/>
        </dgm:presLayoutVars>
      </dgm:prSet>
      <dgm:spPr/>
      <dgm:t>
        <a:bodyPr/>
        <a:lstStyle/>
        <a:p>
          <a:endParaRPr lang="en-US"/>
        </a:p>
      </dgm:t>
    </dgm:pt>
    <dgm:pt modelId="{7F48B30C-70A6-4B37-8C7D-BCF53BB83F2C}" type="pres">
      <dgm:prSet presAssocID="{F5E92083-BDEE-4EE0-920B-697016364D25}" presName="invisiNode" presStyleLbl="node1" presStyleIdx="1" presStyleCnt="3"/>
      <dgm:spPr/>
    </dgm:pt>
    <dgm:pt modelId="{0025CE02-71A7-4E8D-8B43-05A3D3EDC7E2}" type="pres">
      <dgm:prSet presAssocID="{F5E92083-BDEE-4EE0-920B-697016364D25}"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pt>
    <dgm:pt modelId="{F9AA4AA6-5253-4341-AF1D-6439B36B41F3}" type="pres">
      <dgm:prSet presAssocID="{8FCC2644-3953-42A5-92DC-1E3ECB648450}" presName="sibTrans" presStyleLbl="sibTrans2D1" presStyleIdx="0" presStyleCnt="0"/>
      <dgm:spPr/>
      <dgm:t>
        <a:bodyPr/>
        <a:lstStyle/>
        <a:p>
          <a:endParaRPr lang="en-US"/>
        </a:p>
      </dgm:t>
    </dgm:pt>
    <dgm:pt modelId="{E5390A38-8BDE-4DF6-848C-F65C8079DDFA}" type="pres">
      <dgm:prSet presAssocID="{91AA45D3-030C-48B6-BEF7-8F93DABB3A1C}" presName="compNode" presStyleCnt="0"/>
      <dgm:spPr/>
    </dgm:pt>
    <dgm:pt modelId="{4737D042-F75F-4D9C-AE32-42B4B3ED8261}" type="pres">
      <dgm:prSet presAssocID="{91AA45D3-030C-48B6-BEF7-8F93DABB3A1C}" presName="bkgdShape" presStyleLbl="node1" presStyleIdx="2" presStyleCnt="3"/>
      <dgm:spPr/>
      <dgm:t>
        <a:bodyPr/>
        <a:lstStyle/>
        <a:p>
          <a:endParaRPr lang="en-US"/>
        </a:p>
      </dgm:t>
    </dgm:pt>
    <dgm:pt modelId="{7B72EF64-42B3-4AE0-B4C3-A79A45722450}" type="pres">
      <dgm:prSet presAssocID="{91AA45D3-030C-48B6-BEF7-8F93DABB3A1C}" presName="nodeTx" presStyleLbl="node1" presStyleIdx="2" presStyleCnt="3">
        <dgm:presLayoutVars>
          <dgm:bulletEnabled val="1"/>
        </dgm:presLayoutVars>
      </dgm:prSet>
      <dgm:spPr/>
      <dgm:t>
        <a:bodyPr/>
        <a:lstStyle/>
        <a:p>
          <a:endParaRPr lang="en-US"/>
        </a:p>
      </dgm:t>
    </dgm:pt>
    <dgm:pt modelId="{B1837078-B2A3-4F03-8E21-07BEA93D5CE6}" type="pres">
      <dgm:prSet presAssocID="{91AA45D3-030C-48B6-BEF7-8F93DABB3A1C}" presName="invisiNode" presStyleLbl="node1" presStyleIdx="2" presStyleCnt="3"/>
      <dgm:spPr/>
    </dgm:pt>
    <dgm:pt modelId="{5218AD1D-81AA-4844-BB75-B2D3CCC41D21}" type="pres">
      <dgm:prSet presAssocID="{91AA45D3-030C-48B6-BEF7-8F93DABB3A1C}" presName="imagNode" presStyleLbl="fgImgPlace1" presStyleIdx="2" presStyleCnt="3" custScaleX="124016" custScaleY="117087" custLinFactNeighborX="-841" custLinFactNeighborY="925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pt>
  </dgm:ptLst>
  <dgm:cxnLst>
    <dgm:cxn modelId="{1195C369-5580-411F-9D5B-BE6B7A57F974}" type="presOf" srcId="{FE731606-166D-495E-8F35-4EDDAC0082D4}" destId="{BE5E834E-1FBD-4EE1-A0F0-782EDBAA03A8}" srcOrd="0" destOrd="0" presId="urn:microsoft.com/office/officeart/2005/8/layout/hList7"/>
    <dgm:cxn modelId="{2AE24A0E-06AC-4C01-B034-B2078C642631}" type="presOf" srcId="{8FCC2644-3953-42A5-92DC-1E3ECB648450}" destId="{F9AA4AA6-5253-4341-AF1D-6439B36B41F3}" srcOrd="0" destOrd="0" presId="urn:microsoft.com/office/officeart/2005/8/layout/hList7"/>
    <dgm:cxn modelId="{CFA2FD13-3CCF-4E99-8FD5-B2C0634025FD}" srcId="{CC74707C-AA32-4A9C-BAAB-DE6C8A4BCB15}" destId="{FE731606-166D-495E-8F35-4EDDAC0082D4}" srcOrd="0" destOrd="0" parTransId="{4BDF4E06-E5C0-49EB-AAB6-FAE8511EE205}" sibTransId="{2B554D8D-1FC0-45B9-AC8F-1B94A672A34B}"/>
    <dgm:cxn modelId="{9D898EBB-24DC-44B2-9ADE-C10A559B3DCF}" srcId="{CC74707C-AA32-4A9C-BAAB-DE6C8A4BCB15}" destId="{F5E92083-BDEE-4EE0-920B-697016364D25}" srcOrd="1" destOrd="0" parTransId="{2D6FC5FF-3E4E-4A24-A038-CBFC3AE06D5D}" sibTransId="{8FCC2644-3953-42A5-92DC-1E3ECB648450}"/>
    <dgm:cxn modelId="{10BABE29-7FAF-4D0A-B1C4-4CFC315C1F2C}" type="presOf" srcId="{CC74707C-AA32-4A9C-BAAB-DE6C8A4BCB15}" destId="{1179928D-E5A3-41F7-930D-AD97650570B4}" srcOrd="0" destOrd="0" presId="urn:microsoft.com/office/officeart/2005/8/layout/hList7"/>
    <dgm:cxn modelId="{19EFAB01-CBDB-41F7-BAF0-6D7E88364EE2}" type="presOf" srcId="{FE731606-166D-495E-8F35-4EDDAC0082D4}" destId="{8F55A41B-7785-4BD6-9FA4-E214D6C95A4E}" srcOrd="1" destOrd="0" presId="urn:microsoft.com/office/officeart/2005/8/layout/hList7"/>
    <dgm:cxn modelId="{8E674420-8ECD-4C78-9F97-F3AFFF69D8B7}" type="presOf" srcId="{F5E92083-BDEE-4EE0-920B-697016364D25}" destId="{FAED3FA8-48B8-4151-ACB5-EA6CBA9DACD9}" srcOrd="0" destOrd="0" presId="urn:microsoft.com/office/officeart/2005/8/layout/hList7"/>
    <dgm:cxn modelId="{836022CD-7E08-4624-BDD1-8C7997BB5AD7}" srcId="{CC74707C-AA32-4A9C-BAAB-DE6C8A4BCB15}" destId="{91AA45D3-030C-48B6-BEF7-8F93DABB3A1C}" srcOrd="2" destOrd="0" parTransId="{7B02BA7E-9CE5-4BF6-B561-F4DE0C854695}" sibTransId="{381D002E-F820-4CF5-A084-B1284B4C27B2}"/>
    <dgm:cxn modelId="{87A24E6B-3971-44CD-AD9F-3332141C7E9A}" type="presOf" srcId="{91AA45D3-030C-48B6-BEF7-8F93DABB3A1C}" destId="{7B72EF64-42B3-4AE0-B4C3-A79A45722450}" srcOrd="1" destOrd="0" presId="urn:microsoft.com/office/officeart/2005/8/layout/hList7"/>
    <dgm:cxn modelId="{5F967326-DA04-4914-8E3D-6F83099EB716}" type="presOf" srcId="{91AA45D3-030C-48B6-BEF7-8F93DABB3A1C}" destId="{4737D042-F75F-4D9C-AE32-42B4B3ED8261}" srcOrd="0" destOrd="0" presId="urn:microsoft.com/office/officeart/2005/8/layout/hList7"/>
    <dgm:cxn modelId="{46C9AFE6-D657-4A3E-947A-8AD04260505E}" type="presOf" srcId="{2B554D8D-1FC0-45B9-AC8F-1B94A672A34B}" destId="{78D86F84-E6B9-49B3-A011-F887AE2AF583}" srcOrd="0" destOrd="0" presId="urn:microsoft.com/office/officeart/2005/8/layout/hList7"/>
    <dgm:cxn modelId="{0067C746-35CE-4E3A-8FFD-4F02C1EFF286}" type="presOf" srcId="{F5E92083-BDEE-4EE0-920B-697016364D25}" destId="{4C13B63D-3A74-40CF-9644-DB405B93FB09}" srcOrd="1" destOrd="0" presId="urn:microsoft.com/office/officeart/2005/8/layout/hList7"/>
    <dgm:cxn modelId="{EF07A935-18E1-411A-8845-A78F6BBAD138}" type="presParOf" srcId="{1179928D-E5A3-41F7-930D-AD97650570B4}" destId="{F6A8E2FB-8836-43D8-BC8A-C5A64049838A}" srcOrd="0" destOrd="0" presId="urn:microsoft.com/office/officeart/2005/8/layout/hList7"/>
    <dgm:cxn modelId="{7D6F7E27-2069-4D36-9E1E-46F52146BA07}" type="presParOf" srcId="{1179928D-E5A3-41F7-930D-AD97650570B4}" destId="{E32464D8-0319-4729-A418-CED8CD9D919A}" srcOrd="1" destOrd="0" presId="urn:microsoft.com/office/officeart/2005/8/layout/hList7"/>
    <dgm:cxn modelId="{638232E2-2E9C-47ED-ADEA-F6C1929EF323}" type="presParOf" srcId="{E32464D8-0319-4729-A418-CED8CD9D919A}" destId="{22BC1543-3D95-4217-8170-7A163DA8C346}" srcOrd="0" destOrd="0" presId="urn:microsoft.com/office/officeart/2005/8/layout/hList7"/>
    <dgm:cxn modelId="{524BF360-E466-4E75-98F0-84EC66328B4C}" type="presParOf" srcId="{22BC1543-3D95-4217-8170-7A163DA8C346}" destId="{BE5E834E-1FBD-4EE1-A0F0-782EDBAA03A8}" srcOrd="0" destOrd="0" presId="urn:microsoft.com/office/officeart/2005/8/layout/hList7"/>
    <dgm:cxn modelId="{FB333A54-BA24-42D6-B7CB-5B46993E59AD}" type="presParOf" srcId="{22BC1543-3D95-4217-8170-7A163DA8C346}" destId="{8F55A41B-7785-4BD6-9FA4-E214D6C95A4E}" srcOrd="1" destOrd="0" presId="urn:microsoft.com/office/officeart/2005/8/layout/hList7"/>
    <dgm:cxn modelId="{577DE6EC-D7E7-48D9-BD54-4F3EFA7753C8}" type="presParOf" srcId="{22BC1543-3D95-4217-8170-7A163DA8C346}" destId="{768F5F23-3437-419F-9895-B13891B2AFB9}" srcOrd="2" destOrd="0" presId="urn:microsoft.com/office/officeart/2005/8/layout/hList7"/>
    <dgm:cxn modelId="{712BA438-87B9-4856-BEF4-133387407B2D}" type="presParOf" srcId="{22BC1543-3D95-4217-8170-7A163DA8C346}" destId="{0939023E-6A15-4EFB-81BE-CE1D0D008EE0}" srcOrd="3" destOrd="0" presId="urn:microsoft.com/office/officeart/2005/8/layout/hList7"/>
    <dgm:cxn modelId="{8C7A3132-ECB7-44D9-98D4-EC119ED3CC94}" type="presParOf" srcId="{E32464D8-0319-4729-A418-CED8CD9D919A}" destId="{78D86F84-E6B9-49B3-A011-F887AE2AF583}" srcOrd="1" destOrd="0" presId="urn:microsoft.com/office/officeart/2005/8/layout/hList7"/>
    <dgm:cxn modelId="{D002AB6F-50CE-494B-80FA-66D540A2C02C}" type="presParOf" srcId="{E32464D8-0319-4729-A418-CED8CD9D919A}" destId="{A0872401-9F8C-4A30-8395-30AE4C52E88C}" srcOrd="2" destOrd="0" presId="urn:microsoft.com/office/officeart/2005/8/layout/hList7"/>
    <dgm:cxn modelId="{87564195-B7EB-4CE2-A5BD-A9A4A75EE332}" type="presParOf" srcId="{A0872401-9F8C-4A30-8395-30AE4C52E88C}" destId="{FAED3FA8-48B8-4151-ACB5-EA6CBA9DACD9}" srcOrd="0" destOrd="0" presId="urn:microsoft.com/office/officeart/2005/8/layout/hList7"/>
    <dgm:cxn modelId="{6E9B774E-FAFE-4182-8F27-8A3881FF8DEE}" type="presParOf" srcId="{A0872401-9F8C-4A30-8395-30AE4C52E88C}" destId="{4C13B63D-3A74-40CF-9644-DB405B93FB09}" srcOrd="1" destOrd="0" presId="urn:microsoft.com/office/officeart/2005/8/layout/hList7"/>
    <dgm:cxn modelId="{C1637B78-105D-4DF4-80DA-49F0DED0EDB4}" type="presParOf" srcId="{A0872401-9F8C-4A30-8395-30AE4C52E88C}" destId="{7F48B30C-70A6-4B37-8C7D-BCF53BB83F2C}" srcOrd="2" destOrd="0" presId="urn:microsoft.com/office/officeart/2005/8/layout/hList7"/>
    <dgm:cxn modelId="{4C7290B3-299B-4344-AF90-49FD873E35F8}" type="presParOf" srcId="{A0872401-9F8C-4A30-8395-30AE4C52E88C}" destId="{0025CE02-71A7-4E8D-8B43-05A3D3EDC7E2}" srcOrd="3" destOrd="0" presId="urn:microsoft.com/office/officeart/2005/8/layout/hList7"/>
    <dgm:cxn modelId="{B1CA50C6-204C-432E-B300-C5C3883DC2F5}" type="presParOf" srcId="{E32464D8-0319-4729-A418-CED8CD9D919A}" destId="{F9AA4AA6-5253-4341-AF1D-6439B36B41F3}" srcOrd="3" destOrd="0" presId="urn:microsoft.com/office/officeart/2005/8/layout/hList7"/>
    <dgm:cxn modelId="{7E142ACE-BC8D-4058-8BA5-3BAA417BC184}" type="presParOf" srcId="{E32464D8-0319-4729-A418-CED8CD9D919A}" destId="{E5390A38-8BDE-4DF6-848C-F65C8079DDFA}" srcOrd="4" destOrd="0" presId="urn:microsoft.com/office/officeart/2005/8/layout/hList7"/>
    <dgm:cxn modelId="{893A35F8-6EDB-4D0C-B94B-EA8C66473496}" type="presParOf" srcId="{E5390A38-8BDE-4DF6-848C-F65C8079DDFA}" destId="{4737D042-F75F-4D9C-AE32-42B4B3ED8261}" srcOrd="0" destOrd="0" presId="urn:microsoft.com/office/officeart/2005/8/layout/hList7"/>
    <dgm:cxn modelId="{C1A9222F-298C-4875-94E1-9F510B4E285A}" type="presParOf" srcId="{E5390A38-8BDE-4DF6-848C-F65C8079DDFA}" destId="{7B72EF64-42B3-4AE0-B4C3-A79A45722450}" srcOrd="1" destOrd="0" presId="urn:microsoft.com/office/officeart/2005/8/layout/hList7"/>
    <dgm:cxn modelId="{5CBA0607-1DC5-49AA-8B7C-7B9AFDC2A4A5}" type="presParOf" srcId="{E5390A38-8BDE-4DF6-848C-F65C8079DDFA}" destId="{B1837078-B2A3-4F03-8E21-07BEA93D5CE6}" srcOrd="2" destOrd="0" presId="urn:microsoft.com/office/officeart/2005/8/layout/hList7"/>
    <dgm:cxn modelId="{AFFF6DDC-5B88-42FA-9558-C8B708449FD9}" type="presParOf" srcId="{E5390A38-8BDE-4DF6-848C-F65C8079DDFA}" destId="{5218AD1D-81AA-4844-BB75-B2D3CCC41D2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4707C-AA32-4A9C-BAAB-DE6C8A4BCB15}" type="doc">
      <dgm:prSet loTypeId="urn:microsoft.com/office/officeart/2005/8/layout/hList7" loCatId="list" qsTypeId="urn:microsoft.com/office/officeart/2005/8/quickstyle/simple1" qsCatId="simple" csTypeId="urn:microsoft.com/office/officeart/2005/8/colors/accent1_2" csCatId="accent1" phldr="1"/>
      <dgm:spPr/>
    </dgm:pt>
    <dgm:pt modelId="{FE731606-166D-495E-8F35-4EDDAC0082D4}">
      <dgm:prSet phldrT="[Text]"/>
      <dgm:spPr/>
      <dgm:t>
        <a:bodyPr/>
        <a:lstStyle/>
        <a:p>
          <a:r>
            <a:rPr lang="en-US" dirty="0" smtClean="0"/>
            <a:t>Delirium</a:t>
          </a:r>
          <a:endParaRPr lang="en-US" dirty="0"/>
        </a:p>
      </dgm:t>
    </dgm:pt>
    <dgm:pt modelId="{4BDF4E06-E5C0-49EB-AAB6-FAE8511EE205}" type="parTrans" cxnId="{CFA2FD13-3CCF-4E99-8FD5-B2C0634025FD}">
      <dgm:prSet/>
      <dgm:spPr/>
      <dgm:t>
        <a:bodyPr/>
        <a:lstStyle/>
        <a:p>
          <a:endParaRPr lang="en-US"/>
        </a:p>
      </dgm:t>
    </dgm:pt>
    <dgm:pt modelId="{2B554D8D-1FC0-45B9-AC8F-1B94A672A34B}" type="sibTrans" cxnId="{CFA2FD13-3CCF-4E99-8FD5-B2C0634025FD}">
      <dgm:prSet/>
      <dgm:spPr/>
      <dgm:t>
        <a:bodyPr/>
        <a:lstStyle/>
        <a:p>
          <a:endParaRPr lang="en-US"/>
        </a:p>
      </dgm:t>
    </dgm:pt>
    <dgm:pt modelId="{F5E92083-BDEE-4EE0-920B-697016364D25}">
      <dgm:prSet phldrT="[Text]"/>
      <dgm:spPr/>
      <dgm:t>
        <a:bodyPr/>
        <a:lstStyle/>
        <a:p>
          <a:r>
            <a:rPr lang="en-US" dirty="0" smtClean="0"/>
            <a:t>Dementia</a:t>
          </a:r>
          <a:endParaRPr lang="en-US" dirty="0"/>
        </a:p>
      </dgm:t>
    </dgm:pt>
    <dgm:pt modelId="{2D6FC5FF-3E4E-4A24-A038-CBFC3AE06D5D}" type="parTrans" cxnId="{9D898EBB-24DC-44B2-9ADE-C10A559B3DCF}">
      <dgm:prSet/>
      <dgm:spPr/>
      <dgm:t>
        <a:bodyPr/>
        <a:lstStyle/>
        <a:p>
          <a:endParaRPr lang="en-US"/>
        </a:p>
      </dgm:t>
    </dgm:pt>
    <dgm:pt modelId="{8FCC2644-3953-42A5-92DC-1E3ECB648450}" type="sibTrans" cxnId="{9D898EBB-24DC-44B2-9ADE-C10A559B3DCF}">
      <dgm:prSet/>
      <dgm:spPr/>
      <dgm:t>
        <a:bodyPr/>
        <a:lstStyle/>
        <a:p>
          <a:endParaRPr lang="en-US"/>
        </a:p>
      </dgm:t>
    </dgm:pt>
    <dgm:pt modelId="{91AA45D3-030C-48B6-BEF7-8F93DABB3A1C}">
      <dgm:prSet phldrT="[Text]"/>
      <dgm:spPr/>
      <dgm:t>
        <a:bodyPr/>
        <a:lstStyle/>
        <a:p>
          <a:r>
            <a:rPr lang="en-US" dirty="0" smtClean="0"/>
            <a:t>Depression</a:t>
          </a:r>
          <a:endParaRPr lang="en-US" dirty="0"/>
        </a:p>
      </dgm:t>
    </dgm:pt>
    <dgm:pt modelId="{7B02BA7E-9CE5-4BF6-B561-F4DE0C854695}" type="parTrans" cxnId="{836022CD-7E08-4624-BDD1-8C7997BB5AD7}">
      <dgm:prSet/>
      <dgm:spPr/>
      <dgm:t>
        <a:bodyPr/>
        <a:lstStyle/>
        <a:p>
          <a:endParaRPr lang="en-US"/>
        </a:p>
      </dgm:t>
    </dgm:pt>
    <dgm:pt modelId="{381D002E-F820-4CF5-A084-B1284B4C27B2}" type="sibTrans" cxnId="{836022CD-7E08-4624-BDD1-8C7997BB5AD7}">
      <dgm:prSet/>
      <dgm:spPr/>
      <dgm:t>
        <a:bodyPr/>
        <a:lstStyle/>
        <a:p>
          <a:endParaRPr lang="en-US"/>
        </a:p>
      </dgm:t>
    </dgm:pt>
    <dgm:pt modelId="{1179928D-E5A3-41F7-930D-AD97650570B4}" type="pres">
      <dgm:prSet presAssocID="{CC74707C-AA32-4A9C-BAAB-DE6C8A4BCB15}" presName="Name0" presStyleCnt="0">
        <dgm:presLayoutVars>
          <dgm:dir/>
          <dgm:resizeHandles val="exact"/>
        </dgm:presLayoutVars>
      </dgm:prSet>
      <dgm:spPr/>
    </dgm:pt>
    <dgm:pt modelId="{F6A8E2FB-8836-43D8-BC8A-C5A64049838A}" type="pres">
      <dgm:prSet presAssocID="{CC74707C-AA32-4A9C-BAAB-DE6C8A4BCB15}" presName="fgShape" presStyleLbl="fgShp" presStyleIdx="0" presStyleCnt="1"/>
      <dgm:spPr/>
    </dgm:pt>
    <dgm:pt modelId="{E32464D8-0319-4729-A418-CED8CD9D919A}" type="pres">
      <dgm:prSet presAssocID="{CC74707C-AA32-4A9C-BAAB-DE6C8A4BCB15}" presName="linComp" presStyleCnt="0"/>
      <dgm:spPr/>
    </dgm:pt>
    <dgm:pt modelId="{22BC1543-3D95-4217-8170-7A163DA8C346}" type="pres">
      <dgm:prSet presAssocID="{FE731606-166D-495E-8F35-4EDDAC0082D4}" presName="compNode" presStyleCnt="0"/>
      <dgm:spPr/>
    </dgm:pt>
    <dgm:pt modelId="{BE5E834E-1FBD-4EE1-A0F0-782EDBAA03A8}" type="pres">
      <dgm:prSet presAssocID="{FE731606-166D-495E-8F35-4EDDAC0082D4}" presName="bkgdShape" presStyleLbl="node1" presStyleIdx="0" presStyleCnt="3"/>
      <dgm:spPr/>
      <dgm:t>
        <a:bodyPr/>
        <a:lstStyle/>
        <a:p>
          <a:endParaRPr lang="en-US"/>
        </a:p>
      </dgm:t>
    </dgm:pt>
    <dgm:pt modelId="{8F55A41B-7785-4BD6-9FA4-E214D6C95A4E}" type="pres">
      <dgm:prSet presAssocID="{FE731606-166D-495E-8F35-4EDDAC0082D4}" presName="nodeTx" presStyleLbl="node1" presStyleIdx="0" presStyleCnt="3">
        <dgm:presLayoutVars>
          <dgm:bulletEnabled val="1"/>
        </dgm:presLayoutVars>
      </dgm:prSet>
      <dgm:spPr/>
      <dgm:t>
        <a:bodyPr/>
        <a:lstStyle/>
        <a:p>
          <a:endParaRPr lang="en-US"/>
        </a:p>
      </dgm:t>
    </dgm:pt>
    <dgm:pt modelId="{768F5F23-3437-419F-9895-B13891B2AFB9}" type="pres">
      <dgm:prSet presAssocID="{FE731606-166D-495E-8F35-4EDDAC0082D4}" presName="invisiNode" presStyleLbl="node1" presStyleIdx="0" presStyleCnt="3"/>
      <dgm:spPr/>
    </dgm:pt>
    <dgm:pt modelId="{0939023E-6A15-4EFB-81BE-CE1D0D008EE0}" type="pres">
      <dgm:prSet presAssocID="{FE731606-166D-495E-8F35-4EDDAC0082D4}" presName="imagNode" presStyleLbl="fgImgPlace1" presStyleIdx="0" presStyleCnt="3" custScaleX="130837" custScaleY="129493" custLinFactNeighborY="2002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78D86F84-E6B9-49B3-A011-F887AE2AF583}" type="pres">
      <dgm:prSet presAssocID="{2B554D8D-1FC0-45B9-AC8F-1B94A672A34B}" presName="sibTrans" presStyleLbl="sibTrans2D1" presStyleIdx="0" presStyleCnt="0"/>
      <dgm:spPr/>
      <dgm:t>
        <a:bodyPr/>
        <a:lstStyle/>
        <a:p>
          <a:endParaRPr lang="en-US"/>
        </a:p>
      </dgm:t>
    </dgm:pt>
    <dgm:pt modelId="{A0872401-9F8C-4A30-8395-30AE4C52E88C}" type="pres">
      <dgm:prSet presAssocID="{F5E92083-BDEE-4EE0-920B-697016364D25}" presName="compNode" presStyleCnt="0"/>
      <dgm:spPr/>
    </dgm:pt>
    <dgm:pt modelId="{FAED3FA8-48B8-4151-ACB5-EA6CBA9DACD9}" type="pres">
      <dgm:prSet presAssocID="{F5E92083-BDEE-4EE0-920B-697016364D25}" presName="bkgdShape" presStyleLbl="node1" presStyleIdx="1" presStyleCnt="3"/>
      <dgm:spPr/>
      <dgm:t>
        <a:bodyPr/>
        <a:lstStyle/>
        <a:p>
          <a:endParaRPr lang="en-US"/>
        </a:p>
      </dgm:t>
    </dgm:pt>
    <dgm:pt modelId="{4C13B63D-3A74-40CF-9644-DB405B93FB09}" type="pres">
      <dgm:prSet presAssocID="{F5E92083-BDEE-4EE0-920B-697016364D25}" presName="nodeTx" presStyleLbl="node1" presStyleIdx="1" presStyleCnt="3">
        <dgm:presLayoutVars>
          <dgm:bulletEnabled val="1"/>
        </dgm:presLayoutVars>
      </dgm:prSet>
      <dgm:spPr/>
      <dgm:t>
        <a:bodyPr/>
        <a:lstStyle/>
        <a:p>
          <a:endParaRPr lang="en-US"/>
        </a:p>
      </dgm:t>
    </dgm:pt>
    <dgm:pt modelId="{7F48B30C-70A6-4B37-8C7D-BCF53BB83F2C}" type="pres">
      <dgm:prSet presAssocID="{F5E92083-BDEE-4EE0-920B-697016364D25}" presName="invisiNode" presStyleLbl="node1" presStyleIdx="1" presStyleCnt="3"/>
      <dgm:spPr/>
    </dgm:pt>
    <dgm:pt modelId="{0025CE02-71A7-4E8D-8B43-05A3D3EDC7E2}" type="pres">
      <dgm:prSet presAssocID="{F5E92083-BDEE-4EE0-920B-697016364D25}" presName="imagNode" presStyleLbl="fgImgPlace1" presStyleIdx="1" presStyleCnt="3" custScaleX="133817" custScaleY="127607" custLinFactNeighborX="-5268" custLinFactNeighborY="2107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pt>
    <dgm:pt modelId="{F9AA4AA6-5253-4341-AF1D-6439B36B41F3}" type="pres">
      <dgm:prSet presAssocID="{8FCC2644-3953-42A5-92DC-1E3ECB648450}" presName="sibTrans" presStyleLbl="sibTrans2D1" presStyleIdx="0" presStyleCnt="0"/>
      <dgm:spPr/>
      <dgm:t>
        <a:bodyPr/>
        <a:lstStyle/>
        <a:p>
          <a:endParaRPr lang="en-US"/>
        </a:p>
      </dgm:t>
    </dgm:pt>
    <dgm:pt modelId="{E5390A38-8BDE-4DF6-848C-F65C8079DDFA}" type="pres">
      <dgm:prSet presAssocID="{91AA45D3-030C-48B6-BEF7-8F93DABB3A1C}" presName="compNode" presStyleCnt="0"/>
      <dgm:spPr/>
    </dgm:pt>
    <dgm:pt modelId="{4737D042-F75F-4D9C-AE32-42B4B3ED8261}" type="pres">
      <dgm:prSet presAssocID="{91AA45D3-030C-48B6-BEF7-8F93DABB3A1C}" presName="bkgdShape" presStyleLbl="node1" presStyleIdx="2" presStyleCnt="3"/>
      <dgm:spPr/>
      <dgm:t>
        <a:bodyPr/>
        <a:lstStyle/>
        <a:p>
          <a:endParaRPr lang="en-US"/>
        </a:p>
      </dgm:t>
    </dgm:pt>
    <dgm:pt modelId="{7B72EF64-42B3-4AE0-B4C3-A79A45722450}" type="pres">
      <dgm:prSet presAssocID="{91AA45D3-030C-48B6-BEF7-8F93DABB3A1C}" presName="nodeTx" presStyleLbl="node1" presStyleIdx="2" presStyleCnt="3">
        <dgm:presLayoutVars>
          <dgm:bulletEnabled val="1"/>
        </dgm:presLayoutVars>
      </dgm:prSet>
      <dgm:spPr/>
      <dgm:t>
        <a:bodyPr/>
        <a:lstStyle/>
        <a:p>
          <a:endParaRPr lang="en-US"/>
        </a:p>
      </dgm:t>
    </dgm:pt>
    <dgm:pt modelId="{B1837078-B2A3-4F03-8E21-07BEA93D5CE6}" type="pres">
      <dgm:prSet presAssocID="{91AA45D3-030C-48B6-BEF7-8F93DABB3A1C}" presName="invisiNode" presStyleLbl="node1" presStyleIdx="2" presStyleCnt="3"/>
      <dgm:spPr/>
    </dgm:pt>
    <dgm:pt modelId="{5218AD1D-81AA-4844-BB75-B2D3CCC41D21}" type="pres">
      <dgm:prSet presAssocID="{91AA45D3-030C-48B6-BEF7-8F93DABB3A1C}" presName="imagNode" presStyleLbl="fgImgPlace1" presStyleIdx="2" presStyleCnt="3" custScaleX="126622" custScaleY="133138" custLinFactNeighborY="2318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pt>
  </dgm:ptLst>
  <dgm:cxnLst>
    <dgm:cxn modelId="{1195C369-5580-411F-9D5B-BE6B7A57F974}" type="presOf" srcId="{FE731606-166D-495E-8F35-4EDDAC0082D4}" destId="{BE5E834E-1FBD-4EE1-A0F0-782EDBAA03A8}" srcOrd="0" destOrd="0" presId="urn:microsoft.com/office/officeart/2005/8/layout/hList7"/>
    <dgm:cxn modelId="{2AE24A0E-06AC-4C01-B034-B2078C642631}" type="presOf" srcId="{8FCC2644-3953-42A5-92DC-1E3ECB648450}" destId="{F9AA4AA6-5253-4341-AF1D-6439B36B41F3}" srcOrd="0" destOrd="0" presId="urn:microsoft.com/office/officeart/2005/8/layout/hList7"/>
    <dgm:cxn modelId="{CFA2FD13-3CCF-4E99-8FD5-B2C0634025FD}" srcId="{CC74707C-AA32-4A9C-BAAB-DE6C8A4BCB15}" destId="{FE731606-166D-495E-8F35-4EDDAC0082D4}" srcOrd="0" destOrd="0" parTransId="{4BDF4E06-E5C0-49EB-AAB6-FAE8511EE205}" sibTransId="{2B554D8D-1FC0-45B9-AC8F-1B94A672A34B}"/>
    <dgm:cxn modelId="{9D898EBB-24DC-44B2-9ADE-C10A559B3DCF}" srcId="{CC74707C-AA32-4A9C-BAAB-DE6C8A4BCB15}" destId="{F5E92083-BDEE-4EE0-920B-697016364D25}" srcOrd="1" destOrd="0" parTransId="{2D6FC5FF-3E4E-4A24-A038-CBFC3AE06D5D}" sibTransId="{8FCC2644-3953-42A5-92DC-1E3ECB648450}"/>
    <dgm:cxn modelId="{10BABE29-7FAF-4D0A-B1C4-4CFC315C1F2C}" type="presOf" srcId="{CC74707C-AA32-4A9C-BAAB-DE6C8A4BCB15}" destId="{1179928D-E5A3-41F7-930D-AD97650570B4}" srcOrd="0" destOrd="0" presId="urn:microsoft.com/office/officeart/2005/8/layout/hList7"/>
    <dgm:cxn modelId="{19EFAB01-CBDB-41F7-BAF0-6D7E88364EE2}" type="presOf" srcId="{FE731606-166D-495E-8F35-4EDDAC0082D4}" destId="{8F55A41B-7785-4BD6-9FA4-E214D6C95A4E}" srcOrd="1" destOrd="0" presId="urn:microsoft.com/office/officeart/2005/8/layout/hList7"/>
    <dgm:cxn modelId="{8E674420-8ECD-4C78-9F97-F3AFFF69D8B7}" type="presOf" srcId="{F5E92083-BDEE-4EE0-920B-697016364D25}" destId="{FAED3FA8-48B8-4151-ACB5-EA6CBA9DACD9}" srcOrd="0" destOrd="0" presId="urn:microsoft.com/office/officeart/2005/8/layout/hList7"/>
    <dgm:cxn modelId="{836022CD-7E08-4624-BDD1-8C7997BB5AD7}" srcId="{CC74707C-AA32-4A9C-BAAB-DE6C8A4BCB15}" destId="{91AA45D3-030C-48B6-BEF7-8F93DABB3A1C}" srcOrd="2" destOrd="0" parTransId="{7B02BA7E-9CE5-4BF6-B561-F4DE0C854695}" sibTransId="{381D002E-F820-4CF5-A084-B1284B4C27B2}"/>
    <dgm:cxn modelId="{87A24E6B-3971-44CD-AD9F-3332141C7E9A}" type="presOf" srcId="{91AA45D3-030C-48B6-BEF7-8F93DABB3A1C}" destId="{7B72EF64-42B3-4AE0-B4C3-A79A45722450}" srcOrd="1" destOrd="0" presId="urn:microsoft.com/office/officeart/2005/8/layout/hList7"/>
    <dgm:cxn modelId="{5F967326-DA04-4914-8E3D-6F83099EB716}" type="presOf" srcId="{91AA45D3-030C-48B6-BEF7-8F93DABB3A1C}" destId="{4737D042-F75F-4D9C-AE32-42B4B3ED8261}" srcOrd="0" destOrd="0" presId="urn:microsoft.com/office/officeart/2005/8/layout/hList7"/>
    <dgm:cxn modelId="{46C9AFE6-D657-4A3E-947A-8AD04260505E}" type="presOf" srcId="{2B554D8D-1FC0-45B9-AC8F-1B94A672A34B}" destId="{78D86F84-E6B9-49B3-A011-F887AE2AF583}" srcOrd="0" destOrd="0" presId="urn:microsoft.com/office/officeart/2005/8/layout/hList7"/>
    <dgm:cxn modelId="{0067C746-35CE-4E3A-8FFD-4F02C1EFF286}" type="presOf" srcId="{F5E92083-BDEE-4EE0-920B-697016364D25}" destId="{4C13B63D-3A74-40CF-9644-DB405B93FB09}" srcOrd="1" destOrd="0" presId="urn:microsoft.com/office/officeart/2005/8/layout/hList7"/>
    <dgm:cxn modelId="{EF07A935-18E1-411A-8845-A78F6BBAD138}" type="presParOf" srcId="{1179928D-E5A3-41F7-930D-AD97650570B4}" destId="{F6A8E2FB-8836-43D8-BC8A-C5A64049838A}" srcOrd="0" destOrd="0" presId="urn:microsoft.com/office/officeart/2005/8/layout/hList7"/>
    <dgm:cxn modelId="{7D6F7E27-2069-4D36-9E1E-46F52146BA07}" type="presParOf" srcId="{1179928D-E5A3-41F7-930D-AD97650570B4}" destId="{E32464D8-0319-4729-A418-CED8CD9D919A}" srcOrd="1" destOrd="0" presId="urn:microsoft.com/office/officeart/2005/8/layout/hList7"/>
    <dgm:cxn modelId="{638232E2-2E9C-47ED-ADEA-F6C1929EF323}" type="presParOf" srcId="{E32464D8-0319-4729-A418-CED8CD9D919A}" destId="{22BC1543-3D95-4217-8170-7A163DA8C346}" srcOrd="0" destOrd="0" presId="urn:microsoft.com/office/officeart/2005/8/layout/hList7"/>
    <dgm:cxn modelId="{524BF360-E466-4E75-98F0-84EC66328B4C}" type="presParOf" srcId="{22BC1543-3D95-4217-8170-7A163DA8C346}" destId="{BE5E834E-1FBD-4EE1-A0F0-782EDBAA03A8}" srcOrd="0" destOrd="0" presId="urn:microsoft.com/office/officeart/2005/8/layout/hList7"/>
    <dgm:cxn modelId="{FB333A54-BA24-42D6-B7CB-5B46993E59AD}" type="presParOf" srcId="{22BC1543-3D95-4217-8170-7A163DA8C346}" destId="{8F55A41B-7785-4BD6-9FA4-E214D6C95A4E}" srcOrd="1" destOrd="0" presId="urn:microsoft.com/office/officeart/2005/8/layout/hList7"/>
    <dgm:cxn modelId="{577DE6EC-D7E7-48D9-BD54-4F3EFA7753C8}" type="presParOf" srcId="{22BC1543-3D95-4217-8170-7A163DA8C346}" destId="{768F5F23-3437-419F-9895-B13891B2AFB9}" srcOrd="2" destOrd="0" presId="urn:microsoft.com/office/officeart/2005/8/layout/hList7"/>
    <dgm:cxn modelId="{712BA438-87B9-4856-BEF4-133387407B2D}" type="presParOf" srcId="{22BC1543-3D95-4217-8170-7A163DA8C346}" destId="{0939023E-6A15-4EFB-81BE-CE1D0D008EE0}" srcOrd="3" destOrd="0" presId="urn:microsoft.com/office/officeart/2005/8/layout/hList7"/>
    <dgm:cxn modelId="{8C7A3132-ECB7-44D9-98D4-EC119ED3CC94}" type="presParOf" srcId="{E32464D8-0319-4729-A418-CED8CD9D919A}" destId="{78D86F84-E6B9-49B3-A011-F887AE2AF583}" srcOrd="1" destOrd="0" presId="urn:microsoft.com/office/officeart/2005/8/layout/hList7"/>
    <dgm:cxn modelId="{D002AB6F-50CE-494B-80FA-66D540A2C02C}" type="presParOf" srcId="{E32464D8-0319-4729-A418-CED8CD9D919A}" destId="{A0872401-9F8C-4A30-8395-30AE4C52E88C}" srcOrd="2" destOrd="0" presId="urn:microsoft.com/office/officeart/2005/8/layout/hList7"/>
    <dgm:cxn modelId="{87564195-B7EB-4CE2-A5BD-A9A4A75EE332}" type="presParOf" srcId="{A0872401-9F8C-4A30-8395-30AE4C52E88C}" destId="{FAED3FA8-48B8-4151-ACB5-EA6CBA9DACD9}" srcOrd="0" destOrd="0" presId="urn:microsoft.com/office/officeart/2005/8/layout/hList7"/>
    <dgm:cxn modelId="{6E9B774E-FAFE-4182-8F27-8A3881FF8DEE}" type="presParOf" srcId="{A0872401-9F8C-4A30-8395-30AE4C52E88C}" destId="{4C13B63D-3A74-40CF-9644-DB405B93FB09}" srcOrd="1" destOrd="0" presId="urn:microsoft.com/office/officeart/2005/8/layout/hList7"/>
    <dgm:cxn modelId="{C1637B78-105D-4DF4-80DA-49F0DED0EDB4}" type="presParOf" srcId="{A0872401-9F8C-4A30-8395-30AE4C52E88C}" destId="{7F48B30C-70A6-4B37-8C7D-BCF53BB83F2C}" srcOrd="2" destOrd="0" presId="urn:microsoft.com/office/officeart/2005/8/layout/hList7"/>
    <dgm:cxn modelId="{4C7290B3-299B-4344-AF90-49FD873E35F8}" type="presParOf" srcId="{A0872401-9F8C-4A30-8395-30AE4C52E88C}" destId="{0025CE02-71A7-4E8D-8B43-05A3D3EDC7E2}" srcOrd="3" destOrd="0" presId="urn:microsoft.com/office/officeart/2005/8/layout/hList7"/>
    <dgm:cxn modelId="{B1CA50C6-204C-432E-B300-C5C3883DC2F5}" type="presParOf" srcId="{E32464D8-0319-4729-A418-CED8CD9D919A}" destId="{F9AA4AA6-5253-4341-AF1D-6439B36B41F3}" srcOrd="3" destOrd="0" presId="urn:microsoft.com/office/officeart/2005/8/layout/hList7"/>
    <dgm:cxn modelId="{7E142ACE-BC8D-4058-8BA5-3BAA417BC184}" type="presParOf" srcId="{E32464D8-0319-4729-A418-CED8CD9D919A}" destId="{E5390A38-8BDE-4DF6-848C-F65C8079DDFA}" srcOrd="4" destOrd="0" presId="urn:microsoft.com/office/officeart/2005/8/layout/hList7"/>
    <dgm:cxn modelId="{893A35F8-6EDB-4D0C-B94B-EA8C66473496}" type="presParOf" srcId="{E5390A38-8BDE-4DF6-848C-F65C8079DDFA}" destId="{4737D042-F75F-4D9C-AE32-42B4B3ED8261}" srcOrd="0" destOrd="0" presId="urn:microsoft.com/office/officeart/2005/8/layout/hList7"/>
    <dgm:cxn modelId="{C1A9222F-298C-4875-94E1-9F510B4E285A}" type="presParOf" srcId="{E5390A38-8BDE-4DF6-848C-F65C8079DDFA}" destId="{7B72EF64-42B3-4AE0-B4C3-A79A45722450}" srcOrd="1" destOrd="0" presId="urn:microsoft.com/office/officeart/2005/8/layout/hList7"/>
    <dgm:cxn modelId="{5CBA0607-1DC5-49AA-8B7C-7B9AFDC2A4A5}" type="presParOf" srcId="{E5390A38-8BDE-4DF6-848C-F65C8079DDFA}" destId="{B1837078-B2A3-4F03-8E21-07BEA93D5CE6}" srcOrd="2" destOrd="0" presId="urn:microsoft.com/office/officeart/2005/8/layout/hList7"/>
    <dgm:cxn modelId="{AFFF6DDC-5B88-42FA-9558-C8B708449FD9}" type="presParOf" srcId="{E5390A38-8BDE-4DF6-848C-F65C8079DDFA}" destId="{5218AD1D-81AA-4844-BB75-B2D3CCC41D2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E834E-1FBD-4EE1-A0F0-782EDBAA03A8}">
      <dsp:nvSpPr>
        <dsp:cNvPr id="0" name=""/>
        <dsp:cNvSpPr/>
      </dsp:nvSpPr>
      <dsp:spPr>
        <a:xfrm>
          <a:off x="2027" y="0"/>
          <a:ext cx="315499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Delirium</a:t>
          </a:r>
          <a:endParaRPr lang="en-US" sz="4300" kern="1200" dirty="0"/>
        </a:p>
      </dsp:txBody>
      <dsp:txXfrm>
        <a:off x="2027" y="1740535"/>
        <a:ext cx="3154998" cy="1740535"/>
      </dsp:txXfrm>
    </dsp:sp>
    <dsp:sp modelId="{0939023E-6A15-4EFB-81BE-CE1D0D008EE0}">
      <dsp:nvSpPr>
        <dsp:cNvPr id="0" name=""/>
        <dsp:cNvSpPr/>
      </dsp:nvSpPr>
      <dsp:spPr>
        <a:xfrm>
          <a:off x="855029" y="261080"/>
          <a:ext cx="1448995" cy="144899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ED3FA8-48B8-4151-ACB5-EA6CBA9DACD9}">
      <dsp:nvSpPr>
        <dsp:cNvPr id="0" name=""/>
        <dsp:cNvSpPr/>
      </dsp:nvSpPr>
      <dsp:spPr>
        <a:xfrm>
          <a:off x="3251675" y="0"/>
          <a:ext cx="315499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Dementia</a:t>
          </a:r>
          <a:endParaRPr lang="en-US" sz="4300" kern="1200" dirty="0"/>
        </a:p>
      </dsp:txBody>
      <dsp:txXfrm>
        <a:off x="3251675" y="1740535"/>
        <a:ext cx="3154998" cy="1740535"/>
      </dsp:txXfrm>
    </dsp:sp>
    <dsp:sp modelId="{0025CE02-71A7-4E8D-8B43-05A3D3EDC7E2}">
      <dsp:nvSpPr>
        <dsp:cNvPr id="0" name=""/>
        <dsp:cNvSpPr/>
      </dsp:nvSpPr>
      <dsp:spPr>
        <a:xfrm>
          <a:off x="4104677" y="261080"/>
          <a:ext cx="1448995" cy="144899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7D042-F75F-4D9C-AE32-42B4B3ED8261}">
      <dsp:nvSpPr>
        <dsp:cNvPr id="0" name=""/>
        <dsp:cNvSpPr/>
      </dsp:nvSpPr>
      <dsp:spPr>
        <a:xfrm>
          <a:off x="6501324" y="0"/>
          <a:ext cx="315499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Depression</a:t>
          </a:r>
          <a:endParaRPr lang="en-US" sz="4300" kern="1200" dirty="0"/>
        </a:p>
      </dsp:txBody>
      <dsp:txXfrm>
        <a:off x="6501324" y="1740535"/>
        <a:ext cx="3154998" cy="1740535"/>
      </dsp:txXfrm>
    </dsp:sp>
    <dsp:sp modelId="{5218AD1D-81AA-4844-BB75-B2D3CCC41D21}">
      <dsp:nvSpPr>
        <dsp:cNvPr id="0" name=""/>
        <dsp:cNvSpPr/>
      </dsp:nvSpPr>
      <dsp:spPr>
        <a:xfrm>
          <a:off x="7168143" y="271404"/>
          <a:ext cx="1796986" cy="169658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A8E2FB-8836-43D8-BC8A-C5A64049838A}">
      <dsp:nvSpPr>
        <dsp:cNvPr id="0" name=""/>
        <dsp:cNvSpPr/>
      </dsp:nvSpPr>
      <dsp:spPr>
        <a:xfrm>
          <a:off x="386333" y="3481070"/>
          <a:ext cx="888568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E834E-1FBD-4EE1-A0F0-782EDBAA03A8}">
      <dsp:nvSpPr>
        <dsp:cNvPr id="0" name=""/>
        <dsp:cNvSpPr/>
      </dsp:nvSpPr>
      <dsp:spPr>
        <a:xfrm>
          <a:off x="2027" y="0"/>
          <a:ext cx="3154998" cy="542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Delirium</a:t>
          </a:r>
          <a:endParaRPr lang="en-US" sz="4300" kern="1200" dirty="0"/>
        </a:p>
      </dsp:txBody>
      <dsp:txXfrm>
        <a:off x="2027" y="2171700"/>
        <a:ext cx="3154998" cy="2171700"/>
      </dsp:txXfrm>
    </dsp:sp>
    <dsp:sp modelId="{0939023E-6A15-4EFB-81BE-CE1D0D008EE0}">
      <dsp:nvSpPr>
        <dsp:cNvPr id="0" name=""/>
        <dsp:cNvSpPr/>
      </dsp:nvSpPr>
      <dsp:spPr>
        <a:xfrm>
          <a:off x="396799" y="421096"/>
          <a:ext cx="2365454" cy="23411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ED3FA8-48B8-4151-ACB5-EA6CBA9DACD9}">
      <dsp:nvSpPr>
        <dsp:cNvPr id="0" name=""/>
        <dsp:cNvSpPr/>
      </dsp:nvSpPr>
      <dsp:spPr>
        <a:xfrm>
          <a:off x="3251675" y="0"/>
          <a:ext cx="3154998" cy="542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Dementia</a:t>
          </a:r>
          <a:endParaRPr lang="en-US" sz="4300" kern="1200" dirty="0"/>
        </a:p>
      </dsp:txBody>
      <dsp:txXfrm>
        <a:off x="3251675" y="2171700"/>
        <a:ext cx="3154998" cy="2171700"/>
      </dsp:txXfrm>
    </dsp:sp>
    <dsp:sp modelId="{0025CE02-71A7-4E8D-8B43-05A3D3EDC7E2}">
      <dsp:nvSpPr>
        <dsp:cNvPr id="0" name=""/>
        <dsp:cNvSpPr/>
      </dsp:nvSpPr>
      <dsp:spPr>
        <a:xfrm>
          <a:off x="3524267" y="457201"/>
          <a:ext cx="2419331" cy="230705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7D042-F75F-4D9C-AE32-42B4B3ED8261}">
      <dsp:nvSpPr>
        <dsp:cNvPr id="0" name=""/>
        <dsp:cNvSpPr/>
      </dsp:nvSpPr>
      <dsp:spPr>
        <a:xfrm>
          <a:off x="6501324" y="0"/>
          <a:ext cx="3154998" cy="542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smtClean="0"/>
            <a:t>Depression</a:t>
          </a:r>
          <a:endParaRPr lang="en-US" sz="4300" kern="1200" dirty="0"/>
        </a:p>
      </dsp:txBody>
      <dsp:txXfrm>
        <a:off x="6501324" y="2171700"/>
        <a:ext cx="3154998" cy="2171700"/>
      </dsp:txXfrm>
    </dsp:sp>
    <dsp:sp modelId="{5218AD1D-81AA-4844-BB75-B2D3CCC41D21}">
      <dsp:nvSpPr>
        <dsp:cNvPr id="0" name=""/>
        <dsp:cNvSpPr/>
      </dsp:nvSpPr>
      <dsp:spPr>
        <a:xfrm>
          <a:off x="6934198" y="445296"/>
          <a:ext cx="2289250" cy="240705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A8E2FB-8836-43D8-BC8A-C5A64049838A}">
      <dsp:nvSpPr>
        <dsp:cNvPr id="0" name=""/>
        <dsp:cNvSpPr/>
      </dsp:nvSpPr>
      <dsp:spPr>
        <a:xfrm>
          <a:off x="386333" y="4343400"/>
          <a:ext cx="8885682" cy="81438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63606-ECFA-4AA8-9747-F27707F110A6}"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C55F2-D370-46F8-81A2-607A334BB28F}" type="slidenum">
              <a:rPr lang="en-US" smtClean="0"/>
              <a:t>‹#›</a:t>
            </a:fld>
            <a:endParaRPr lang="en-US"/>
          </a:p>
        </p:txBody>
      </p:sp>
    </p:spTree>
    <p:extLst>
      <p:ext uri="{BB962C8B-B14F-4D97-AF65-F5344CB8AC3E}">
        <p14:creationId xmlns:p14="http://schemas.microsoft.com/office/powerpoint/2010/main" val="21695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a:t>
            </a:r>
            <a:r>
              <a:rPr lang="en-US" sz="1200" u="sng"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r>
              <a:rPr lang="en-US" sz="1200" u="sng"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smtClean="0">
                <a:solidFill>
                  <a:schemeClr val="tx1"/>
                </a:solidFill>
                <a:effectLst/>
                <a:latin typeface="+mn-lt"/>
                <a:ea typeface="+mn-ea"/>
                <a:cs typeface="+mn-cs"/>
              </a:rPr>
              <a:t> mobility and falls </a:t>
            </a:r>
            <a:r>
              <a:rPr lang="en-US" sz="1200" kern="1200" baseline="0" dirty="0" err="1" smtClean="0">
                <a:solidFill>
                  <a:schemeClr val="tx1"/>
                </a:solidFill>
                <a:effectLst/>
                <a:latin typeface="+mn-lt"/>
                <a:ea typeface="+mn-ea"/>
                <a:cs typeface="+mn-cs"/>
              </a:rPr>
              <a:t>etc</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entation: Prevent, identify, treat, and manage dementia, depression, and delirium across settings of care</a:t>
            </a:r>
          </a:p>
          <a:p>
            <a:pPr lvl="0"/>
            <a:r>
              <a:rPr lang="en-US" sz="1200" u="sng"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obility: Ensure that older adults move safely every day to maintain function and do What Matter</a:t>
            </a:r>
          </a:p>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1</a:t>
            </a:fld>
            <a:endParaRPr lang="en-US"/>
          </a:p>
        </p:txBody>
      </p:sp>
    </p:spTree>
    <p:extLst>
      <p:ext uri="{BB962C8B-B14F-4D97-AF65-F5344CB8AC3E}">
        <p14:creationId xmlns:p14="http://schemas.microsoft.com/office/powerpoint/2010/main" val="84672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381000" y="685800"/>
            <a:ext cx="6096000" cy="3429000"/>
          </a:xfrm>
          <a:ln/>
        </p:spPr>
      </p:sp>
      <p:sp>
        <p:nvSpPr>
          <p:cNvPr id="10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6031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Delirium</a:t>
            </a:r>
          </a:p>
        </p:txBody>
      </p:sp>
      <p:sp>
        <p:nvSpPr>
          <p:cNvPr id="17411"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A0AF12-F82E-4B69-9317-DFDA5EDE2958}" type="slidenum">
              <a:rPr lang="en-US" altLang="en-US"/>
              <a:pPr/>
              <a:t>44</a:t>
            </a:fld>
            <a:endParaRPr lang="en-US" altLang="en-US"/>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425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Delirium</a:t>
            </a:r>
          </a:p>
        </p:txBody>
      </p:sp>
      <p:sp>
        <p:nvSpPr>
          <p:cNvPr id="20483"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32DB04-88D0-4EAE-ADC0-533DF2050BA3}" type="slidenum">
              <a:rPr lang="en-US" altLang="en-US"/>
              <a:pPr/>
              <a:t>46</a:t>
            </a:fld>
            <a:endParaRPr lang="en-US" altLang="en-US"/>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11277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Delirium</a:t>
            </a:r>
          </a:p>
        </p:txBody>
      </p:sp>
      <p:sp>
        <p:nvSpPr>
          <p:cNvPr id="20483"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32DB04-88D0-4EAE-ADC0-533DF2050BA3}" type="slidenum">
              <a:rPr lang="en-US" altLang="en-US"/>
              <a:pPr/>
              <a:t>47</a:t>
            </a:fld>
            <a:endParaRPr lang="en-US" altLang="en-US"/>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09533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50</a:t>
            </a:fld>
            <a:endParaRPr lang="en-US"/>
          </a:p>
        </p:txBody>
      </p:sp>
    </p:spTree>
    <p:extLst>
      <p:ext uri="{BB962C8B-B14F-4D97-AF65-F5344CB8AC3E}">
        <p14:creationId xmlns:p14="http://schemas.microsoft.com/office/powerpoint/2010/main" val="367294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2</a:t>
            </a:fld>
            <a:endParaRPr lang="en-US"/>
          </a:p>
        </p:txBody>
      </p:sp>
    </p:spTree>
    <p:extLst>
      <p:ext uri="{BB962C8B-B14F-4D97-AF65-F5344CB8AC3E}">
        <p14:creationId xmlns:p14="http://schemas.microsoft.com/office/powerpoint/2010/main" val="415695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CA4473-388A-4C76-9EC4-CA647197160F}" type="slidenum">
              <a:rPr lang="en-US" altLang="en-US" sz="1200"/>
              <a:pPr/>
              <a:t>7</a:t>
            </a:fld>
            <a:endParaRPr lang="en-US" altLang="en-US" sz="1200"/>
          </a:p>
        </p:txBody>
      </p:sp>
    </p:spTree>
    <p:extLst>
      <p:ext uri="{BB962C8B-B14F-4D97-AF65-F5344CB8AC3E}">
        <p14:creationId xmlns:p14="http://schemas.microsoft.com/office/powerpoint/2010/main" val="144091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Disease- pneumonia: etiology-pneumococcal bacteria; pathogenesis</a:t>
            </a:r>
            <a:r>
              <a:rPr lang="en-US" baseline="0" dirty="0" smtClean="0"/>
              <a:t> </a:t>
            </a:r>
            <a:r>
              <a:rPr lang="en-US" dirty="0" smtClean="0"/>
              <a:t>multiplication in airways and lung parenchyma, presenting symptoms often but not always include: cough, fever, sputum, SOB</a:t>
            </a:r>
          </a:p>
          <a:p>
            <a:endParaRPr lang="en-US" dirty="0" smtClean="0"/>
          </a:p>
          <a:p>
            <a:r>
              <a:rPr lang="en-US" dirty="0" smtClean="0"/>
              <a:t>Geriatric</a:t>
            </a:r>
            <a:r>
              <a:rPr lang="en-US" baseline="0" dirty="0" smtClean="0"/>
              <a:t> syndrome: e.g. dementia/cognitive dysfunction common factors include ADEs,  (including alcohol) , vascular risk factors, uncontrolled medical problems like DM, HF.  The factors in yellow are those that are fixable or treatable.  These are the things that general and family medicine can address. </a:t>
            </a:r>
            <a:endParaRPr lang="en-US" dirty="0"/>
          </a:p>
        </p:txBody>
      </p:sp>
      <p:sp>
        <p:nvSpPr>
          <p:cNvPr id="4" name="Slide Number Placeholder 3"/>
          <p:cNvSpPr>
            <a:spLocks noGrp="1"/>
          </p:cNvSpPr>
          <p:nvPr>
            <p:ph type="sldNum" sz="quarter" idx="10"/>
          </p:nvPr>
        </p:nvSpPr>
        <p:spPr/>
        <p:txBody>
          <a:bodyPr/>
          <a:lstStyle/>
          <a:p>
            <a:fld id="{9F161443-DB6D-45B4-86B7-97788EC80B12}" type="slidenum">
              <a:rPr lang="en-US" smtClean="0"/>
              <a:pPr/>
              <a:t>8</a:t>
            </a:fld>
            <a:endParaRPr lang="en-US"/>
          </a:p>
        </p:txBody>
      </p:sp>
    </p:spTree>
    <p:extLst>
      <p:ext uri="{BB962C8B-B14F-4D97-AF65-F5344CB8AC3E}">
        <p14:creationId xmlns:p14="http://schemas.microsoft.com/office/powerpoint/2010/main" val="37651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12</a:t>
            </a:fld>
            <a:endParaRPr lang="en-US"/>
          </a:p>
        </p:txBody>
      </p:sp>
    </p:spTree>
    <p:extLst>
      <p:ext uri="{BB962C8B-B14F-4D97-AF65-F5344CB8AC3E}">
        <p14:creationId xmlns:p14="http://schemas.microsoft.com/office/powerpoint/2010/main" val="200107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4662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203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38</a:t>
            </a:fld>
            <a:endParaRPr lang="en-US"/>
          </a:p>
        </p:txBody>
      </p:sp>
    </p:spTree>
    <p:extLst>
      <p:ext uri="{BB962C8B-B14F-4D97-AF65-F5344CB8AC3E}">
        <p14:creationId xmlns:p14="http://schemas.microsoft.com/office/powerpoint/2010/main" val="88437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381000" y="685800"/>
            <a:ext cx="6096000" cy="3429000"/>
          </a:xfrm>
          <a:ln/>
        </p:spPr>
      </p:sp>
      <p:sp>
        <p:nvSpPr>
          <p:cNvPr id="8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9497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47417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7219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32879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826790-3676-4C03-ABF9-C3A2E861D0FF}" type="slidenum">
              <a:rPr lang="en-US" altLang="en-US"/>
              <a:pPr>
                <a:defRPr/>
              </a:pPr>
              <a:t>‹#›</a:t>
            </a:fld>
            <a:endParaRPr lang="en-US" altLang="en-US"/>
          </a:p>
        </p:txBody>
      </p:sp>
    </p:spTree>
    <p:extLst>
      <p:ext uri="{BB962C8B-B14F-4D97-AF65-F5344CB8AC3E}">
        <p14:creationId xmlns:p14="http://schemas.microsoft.com/office/powerpoint/2010/main" val="3182023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F10C53-CC66-462D-8BBB-67FA37B0DE63}" type="slidenum">
              <a:rPr lang="en-US" altLang="en-US"/>
              <a:pPr>
                <a:defRPr/>
              </a:pPr>
              <a:t>‹#›</a:t>
            </a:fld>
            <a:endParaRPr lang="en-US" altLang="en-US"/>
          </a:p>
        </p:txBody>
      </p:sp>
    </p:spTree>
    <p:extLst>
      <p:ext uri="{BB962C8B-B14F-4D97-AF65-F5344CB8AC3E}">
        <p14:creationId xmlns:p14="http://schemas.microsoft.com/office/powerpoint/2010/main" val="403986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53789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81585F-6A52-4649-B03B-D2A1C093238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0770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81585F-6A52-4649-B03B-D2A1C0932385}"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19659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81585F-6A52-4649-B03B-D2A1C0932385}"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42956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81585F-6A52-4649-B03B-D2A1C0932385}"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77411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1585F-6A52-4649-B03B-D2A1C0932385}"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85793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81585F-6A52-4649-B03B-D2A1C0932385}"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22373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81585F-6A52-4649-B03B-D2A1C0932385}"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35406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1585F-6A52-4649-B03B-D2A1C0932385}" type="datetimeFigureOut">
              <a:rPr lang="en-US" smtClean="0"/>
              <a:t>6/8/2020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4F46F-2F50-492D-BBA7-A1554D079C15}" type="slidenum">
              <a:rPr lang="en-US" smtClean="0"/>
              <a:t>‹#›</a:t>
            </a:fld>
            <a:endParaRPr lang="en-US"/>
          </a:p>
        </p:txBody>
      </p:sp>
    </p:spTree>
    <p:extLst>
      <p:ext uri="{BB962C8B-B14F-4D97-AF65-F5344CB8AC3E}">
        <p14:creationId xmlns:p14="http://schemas.microsoft.com/office/powerpoint/2010/main" val="13191272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jpg@01D56280.1C254C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535" y="3795701"/>
            <a:ext cx="15029308" cy="2910451"/>
          </a:xfrm>
        </p:spPr>
        <p:txBody>
          <a:bodyPr/>
          <a:lstStyle/>
          <a:p>
            <a:endParaRPr lang="en-US" dirty="0"/>
          </a:p>
        </p:txBody>
      </p:sp>
      <p:sp>
        <p:nvSpPr>
          <p:cNvPr id="3" name="Subtitle 2"/>
          <p:cNvSpPr>
            <a:spLocks noGrp="1"/>
          </p:cNvSpPr>
          <p:nvPr>
            <p:ph type="subTitle" idx="1"/>
          </p:nvPr>
        </p:nvSpPr>
        <p:spPr>
          <a:xfrm>
            <a:off x="1170915" y="451426"/>
            <a:ext cx="9144000" cy="1655762"/>
          </a:xfrm>
        </p:spPr>
        <p:txBody>
          <a:bodyPr>
            <a:normAutofit/>
          </a:bodyPr>
          <a:lstStyle/>
          <a:p>
            <a:r>
              <a:rPr lang="en-US" sz="3600" dirty="0" smtClean="0"/>
              <a:t>Age Friendly Primary Care:  a Partnership between Fontenelle and UNMC’s Geriatrics Workforce Enhancement Program</a:t>
            </a:r>
            <a:endParaRPr lang="en-US" sz="3600" dirty="0"/>
          </a:p>
        </p:txBody>
      </p:sp>
      <p:sp>
        <p:nvSpPr>
          <p:cNvPr id="4" name="Rectangle 2"/>
          <p:cNvSpPr>
            <a:spLocks noChangeArrowheads="1"/>
          </p:cNvSpPr>
          <p:nvPr/>
        </p:nvSpPr>
        <p:spPr bwMode="auto">
          <a:xfrm flipV="1">
            <a:off x="-1525164" y="2867121"/>
            <a:ext cx="20039078" cy="5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https://www.aha.org/sites/default/files/2019-05/4M_Model.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25092" y="2107188"/>
            <a:ext cx="5088047" cy="551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89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body" idx="1"/>
          </p:nvPr>
        </p:nvSpPr>
        <p:spPr>
          <a:xfrm>
            <a:off x="1547814" y="304801"/>
            <a:ext cx="9571037" cy="1171575"/>
          </a:xfrm>
        </p:spPr>
        <p:txBody>
          <a:bodyPr vert="horz" lIns="0" tIns="0" rIns="0" bIns="0" rtlCol="0" anchor="ctr">
            <a:normAutofit/>
          </a:bodyPr>
          <a:lstStyle/>
          <a:p>
            <a:pPr marL="0" indent="0" defTabSz="471488">
              <a:spcBef>
                <a:spcPct val="0"/>
              </a:spcBef>
              <a:buClr>
                <a:srgbClr val="FFFFFF"/>
              </a:buClr>
              <a:buSzPct val="90000"/>
              <a:buNone/>
              <a:defRPr/>
            </a:pPr>
            <a:r>
              <a:rPr lang="en-US" sz="4500" b="1" dirty="0"/>
              <a:t>Dementia </a:t>
            </a:r>
          </a:p>
          <a:p>
            <a:pPr marL="0" indent="0" defTabSz="471488">
              <a:spcBef>
                <a:spcPct val="0"/>
              </a:spcBef>
              <a:buClr>
                <a:srgbClr val="FFFFFF"/>
              </a:buClr>
              <a:buSzPct val="90000"/>
              <a:buNone/>
              <a:defRPr/>
            </a:pPr>
            <a:r>
              <a:rPr lang="en-US" b="1" dirty="0" smtClean="0"/>
              <a:t> (</a:t>
            </a:r>
            <a:r>
              <a:rPr lang="en-US" sz="3200" b="1" dirty="0" smtClean="0"/>
              <a:t>DSM-5 Major Neurocognitive Disorder</a:t>
            </a:r>
            <a:r>
              <a:rPr lang="en-US" sz="3600" b="1" dirty="0"/>
              <a:t>)</a:t>
            </a:r>
            <a:endParaRPr lang="en-US" sz="3600" dirty="0"/>
          </a:p>
        </p:txBody>
      </p:sp>
      <p:sp>
        <p:nvSpPr>
          <p:cNvPr id="21507" name="Text Box 1027"/>
          <p:cNvSpPr txBox="1">
            <a:spLocks noChangeArrowheads="1"/>
          </p:cNvSpPr>
          <p:nvPr/>
        </p:nvSpPr>
        <p:spPr bwMode="auto">
          <a:xfrm>
            <a:off x="1547814" y="2032001"/>
            <a:ext cx="9647237"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3863">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defTabSz="423863">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defTabSz="423863">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defTabSz="423863">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defTabSz="423863">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
                <a:srgbClr val="FFFFFF"/>
              </a:buClr>
              <a:buSzPct val="90000"/>
              <a:buFontTx/>
              <a:buChar char="•"/>
            </a:pPr>
            <a:r>
              <a:rPr lang="en-US" altLang="en-US" sz="3000">
                <a:solidFill>
                  <a:srgbClr val="FFFFFF"/>
                </a:solidFill>
                <a:latin typeface="Arial" panose="020B0604020202020204" pitchFamily="34" charset="0"/>
              </a:rPr>
              <a:t>Chronic acquired decline in one or more cognitive domains (</a:t>
            </a:r>
            <a:r>
              <a:rPr lang="en-US" altLang="en-US" sz="3000">
                <a:solidFill>
                  <a:srgbClr val="FFFF00"/>
                </a:solidFill>
                <a:latin typeface="Arial" panose="020B0604020202020204" pitchFamily="34" charset="0"/>
              </a:rPr>
              <a:t>learning and memory, complex attention, language, visual-spatial, executive) </a:t>
            </a:r>
            <a:r>
              <a:rPr lang="en-US" altLang="en-US" sz="3000">
                <a:solidFill>
                  <a:srgbClr val="FFFFFF"/>
                </a:solidFill>
                <a:latin typeface="Arial" panose="020B0604020202020204" pitchFamily="34" charset="0"/>
              </a:rPr>
              <a:t>sufficient to affect daily life</a:t>
            </a:r>
          </a:p>
          <a:p>
            <a:pPr>
              <a:spcBef>
                <a:spcPct val="0"/>
              </a:spcBef>
              <a:buClr>
                <a:srgbClr val="FFFFFF"/>
              </a:buClr>
              <a:buSzPct val="90000"/>
              <a:buFontTx/>
              <a:buChar char="•"/>
            </a:pPr>
            <a:endParaRPr lang="en-US" altLang="en-US" sz="3000">
              <a:solidFill>
                <a:srgbClr val="FFFFFF"/>
              </a:solidFill>
              <a:latin typeface="Arial" panose="020B0604020202020204" pitchFamily="34" charset="0"/>
            </a:endParaRPr>
          </a:p>
          <a:p>
            <a:pPr>
              <a:spcBef>
                <a:spcPct val="0"/>
              </a:spcBef>
              <a:buClr>
                <a:srgbClr val="FFFFFF"/>
              </a:buClr>
              <a:buSzPct val="90000"/>
              <a:buFontTx/>
              <a:buChar char="•"/>
            </a:pPr>
            <a:r>
              <a:rPr lang="en-US" altLang="en-US" sz="3000">
                <a:solidFill>
                  <a:srgbClr val="FFFFFF"/>
                </a:solidFill>
                <a:latin typeface="Arial" panose="020B0604020202020204" pitchFamily="34" charset="0"/>
              </a:rPr>
              <a:t>Etiology: Any disorder causing damage to brain systems involved in memory. Alzheimer’s disease is the most common cause in later life</a:t>
            </a:r>
            <a:endParaRPr lang="en-US" altLang="en-US" sz="2200"/>
          </a:p>
        </p:txBody>
      </p:sp>
    </p:spTree>
    <p:extLst>
      <p:ext uri="{BB962C8B-B14F-4D97-AF65-F5344CB8AC3E}">
        <p14:creationId xmlns:p14="http://schemas.microsoft.com/office/powerpoint/2010/main" val="3079609862"/>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9400"/>
            <a:ext cx="7631113"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1"/>
          </p:nvPr>
        </p:nvSpPr>
        <p:spPr>
          <a:xfrm>
            <a:off x="1949451" y="4714875"/>
            <a:ext cx="8334375" cy="1066800"/>
          </a:xfrm>
        </p:spPr>
        <p:txBody>
          <a:bodyPr>
            <a:normAutofit fontScale="92500"/>
          </a:bodyPr>
          <a:lstStyle/>
          <a:p>
            <a:pPr>
              <a:lnSpc>
                <a:spcPct val="120000"/>
              </a:lnSpc>
              <a:buFont typeface="Monotype Sorts" pitchFamily="2" charset="2"/>
              <a:buNone/>
              <a:defRPr/>
            </a:pPr>
            <a:r>
              <a:rPr lang="en-US" altLang="en-US" sz="4000" dirty="0">
                <a:solidFill>
                  <a:srgbClr val="FF9900"/>
                </a:solidFill>
              </a:rPr>
              <a:t>An umbrella term there are </a:t>
            </a:r>
            <a:r>
              <a:rPr lang="en-US" altLang="en-US" sz="4000" dirty="0" smtClean="0">
                <a:solidFill>
                  <a:srgbClr val="FF9900"/>
                </a:solidFill>
              </a:rPr>
              <a:t>many </a:t>
            </a:r>
            <a:r>
              <a:rPr lang="en-US" altLang="en-US" sz="4000" dirty="0">
                <a:solidFill>
                  <a:srgbClr val="FF9900"/>
                </a:solidFill>
              </a:rPr>
              <a:t>causes</a:t>
            </a:r>
            <a:r>
              <a:rPr lang="en-US" altLang="en-US" sz="4400" dirty="0">
                <a:solidFill>
                  <a:srgbClr val="FF9900"/>
                </a:solidFill>
              </a:rPr>
              <a:t>.</a:t>
            </a:r>
          </a:p>
        </p:txBody>
      </p:sp>
      <p:sp>
        <p:nvSpPr>
          <p:cNvPr id="9223" name="Text Box 7"/>
          <p:cNvSpPr txBox="1">
            <a:spLocks noChangeArrowheads="1"/>
          </p:cNvSpPr>
          <p:nvPr/>
        </p:nvSpPr>
        <p:spPr bwMode="auto">
          <a:xfrm>
            <a:off x="2909889" y="3240089"/>
            <a:ext cx="917575" cy="701675"/>
          </a:xfrm>
          <a:prstGeom prst="rect">
            <a:avLst/>
          </a:prstGeom>
          <a:noFill/>
          <a:ln w="9525">
            <a:noFill/>
            <a:miter lim="800000"/>
            <a:headEnd/>
            <a:tailEnd/>
          </a:ln>
          <a:effectLst/>
        </p:spPr>
        <p:txBody>
          <a:bodyPr wrap="none">
            <a:spAutoFit/>
          </a:bodyPr>
          <a:lstStyle/>
          <a:p>
            <a:pPr>
              <a:spcBef>
                <a:spcPct val="20000"/>
              </a:spcBef>
              <a:defRPr/>
            </a:pPr>
            <a:r>
              <a:rPr lang="en-US" altLang="en-US" sz="4000">
                <a:effectLst>
                  <a:outerShdw blurRad="38100" dist="38100" dir="2700000" algn="tl">
                    <a:srgbClr val="000000"/>
                  </a:outerShdw>
                </a:effectLst>
                <a:latin typeface="Times"/>
              </a:rPr>
              <a:t>AD</a:t>
            </a:r>
            <a:endParaRPr lang="en-US" altLang="en-US" sz="4000">
              <a:solidFill>
                <a:schemeClr val="bg1"/>
              </a:solidFill>
              <a:effectLst>
                <a:outerShdw blurRad="38100" dist="38100" dir="2700000" algn="tl">
                  <a:srgbClr val="000000"/>
                </a:outerShdw>
              </a:effectLst>
              <a:latin typeface="Times"/>
            </a:endParaRPr>
          </a:p>
        </p:txBody>
      </p:sp>
      <p:sp>
        <p:nvSpPr>
          <p:cNvPr id="9224" name="Text Box 8"/>
          <p:cNvSpPr txBox="1">
            <a:spLocks noChangeArrowheads="1"/>
          </p:cNvSpPr>
          <p:nvPr/>
        </p:nvSpPr>
        <p:spPr bwMode="auto">
          <a:xfrm>
            <a:off x="4041776" y="3581401"/>
            <a:ext cx="1990725" cy="701675"/>
          </a:xfrm>
          <a:prstGeom prst="rect">
            <a:avLst/>
          </a:prstGeom>
          <a:noFill/>
          <a:ln w="9525">
            <a:noFill/>
            <a:miter lim="800000"/>
            <a:headEnd/>
            <a:tailEnd/>
          </a:ln>
          <a:effectLst/>
        </p:spPr>
        <p:txBody>
          <a:bodyPr wrap="none">
            <a:spAutoFit/>
          </a:bodyPr>
          <a:lstStyle/>
          <a:p>
            <a:pPr>
              <a:spcBef>
                <a:spcPct val="20000"/>
              </a:spcBef>
              <a:defRPr/>
            </a:pPr>
            <a:r>
              <a:rPr lang="en-US" altLang="en-US" sz="4000">
                <a:effectLst>
                  <a:outerShdw blurRad="38100" dist="38100" dir="2700000" algn="tl">
                    <a:srgbClr val="000000"/>
                  </a:outerShdw>
                </a:effectLst>
                <a:latin typeface="Times"/>
              </a:rPr>
              <a:t>Vascular</a:t>
            </a:r>
            <a:endParaRPr lang="en-US" altLang="en-US" sz="4000">
              <a:solidFill>
                <a:schemeClr val="bg1"/>
              </a:solidFill>
              <a:effectLst>
                <a:outerShdw blurRad="38100" dist="38100" dir="2700000" algn="tl">
                  <a:srgbClr val="000000"/>
                </a:outerShdw>
              </a:effectLst>
              <a:latin typeface="Times"/>
            </a:endParaRPr>
          </a:p>
        </p:txBody>
      </p:sp>
      <p:sp>
        <p:nvSpPr>
          <p:cNvPr id="9222" name="WordArt 9"/>
          <p:cNvSpPr>
            <a:spLocks noChangeArrowheads="1" noChangeShapeType="1" noTextEdit="1"/>
          </p:cNvSpPr>
          <p:nvPr/>
        </p:nvSpPr>
        <p:spPr bwMode="auto">
          <a:xfrm>
            <a:off x="4032251" y="1666875"/>
            <a:ext cx="4511675" cy="1600200"/>
          </a:xfrm>
          <a:prstGeom prst="rect">
            <a:avLst/>
          </a:prstGeom>
        </p:spPr>
        <p:txBody>
          <a:bodyPr spcFirstLastPara="1" wrap="none" fromWordArt="1">
            <a:prstTxWarp prst="textArchUp">
              <a:avLst>
                <a:gd name="adj" fmla="val 10800004"/>
              </a:avLst>
            </a:prstTxWarp>
          </a:bodyPr>
          <a:lstStyle/>
          <a:p>
            <a:pPr algn="ctr"/>
            <a:r>
              <a:rPr lang="en-US" sz="3600" b="1" kern="10">
                <a:ln w="9525">
                  <a:solidFill>
                    <a:schemeClr val="tx1"/>
                  </a:solidFill>
                  <a:round/>
                  <a:headEnd/>
                  <a:tailEnd/>
                </a:ln>
                <a:solidFill>
                  <a:srgbClr val="0033CC"/>
                </a:solidFill>
                <a:cs typeface="Times New Roman" panose="02020603050405020304" pitchFamily="18" charset="0"/>
              </a:rPr>
              <a:t>DEMENTIA</a:t>
            </a:r>
          </a:p>
        </p:txBody>
      </p:sp>
      <p:sp>
        <p:nvSpPr>
          <p:cNvPr id="9226" name="Text Box 10"/>
          <p:cNvSpPr txBox="1">
            <a:spLocks noChangeArrowheads="1"/>
          </p:cNvSpPr>
          <p:nvPr/>
        </p:nvSpPr>
        <p:spPr bwMode="auto">
          <a:xfrm>
            <a:off x="6618288" y="3579814"/>
            <a:ext cx="2171700" cy="701675"/>
          </a:xfrm>
          <a:prstGeom prst="rect">
            <a:avLst/>
          </a:prstGeom>
          <a:noFill/>
          <a:ln w="9525">
            <a:noFill/>
            <a:miter lim="800000"/>
            <a:headEnd/>
            <a:tailEnd/>
          </a:ln>
          <a:effectLst/>
        </p:spPr>
        <p:txBody>
          <a:bodyPr wrap="none">
            <a:spAutoFit/>
          </a:bodyPr>
          <a:lstStyle/>
          <a:p>
            <a:pPr>
              <a:spcBef>
                <a:spcPct val="20000"/>
              </a:spcBef>
              <a:defRPr/>
            </a:pPr>
            <a:r>
              <a:rPr lang="en-US" altLang="en-US" sz="4000">
                <a:effectLst>
                  <a:outerShdw blurRad="38100" dist="38100" dir="2700000" algn="tl">
                    <a:srgbClr val="000000"/>
                  </a:outerShdw>
                </a:effectLst>
                <a:latin typeface="Times"/>
              </a:rPr>
              <a:t>Lewy BD</a:t>
            </a:r>
            <a:endParaRPr lang="en-US" altLang="en-US" sz="4000">
              <a:solidFill>
                <a:schemeClr val="bg1"/>
              </a:solidFill>
              <a:effectLst>
                <a:outerShdw blurRad="38100" dist="38100" dir="2700000" algn="tl">
                  <a:srgbClr val="000000"/>
                </a:outerShdw>
              </a:effectLst>
              <a:latin typeface="Times"/>
            </a:endParaRPr>
          </a:p>
        </p:txBody>
      </p:sp>
      <p:sp>
        <p:nvSpPr>
          <p:cNvPr id="9227" name="Text Box 11"/>
          <p:cNvSpPr txBox="1">
            <a:spLocks noChangeArrowheads="1"/>
          </p:cNvSpPr>
          <p:nvPr/>
        </p:nvSpPr>
        <p:spPr bwMode="auto">
          <a:xfrm>
            <a:off x="8839200" y="3276601"/>
            <a:ext cx="1347788" cy="701675"/>
          </a:xfrm>
          <a:prstGeom prst="rect">
            <a:avLst/>
          </a:prstGeom>
          <a:noFill/>
          <a:ln w="9525">
            <a:noFill/>
            <a:miter lim="800000"/>
            <a:headEnd/>
            <a:tailEnd/>
          </a:ln>
          <a:effectLst/>
        </p:spPr>
        <p:txBody>
          <a:bodyPr>
            <a:spAutoFit/>
          </a:bodyPr>
          <a:lstStyle/>
          <a:p>
            <a:pPr>
              <a:spcBef>
                <a:spcPct val="20000"/>
              </a:spcBef>
              <a:defRPr/>
            </a:pPr>
            <a:r>
              <a:rPr lang="en-US" altLang="en-US" sz="4000">
                <a:effectLst>
                  <a:outerShdw blurRad="38100" dist="38100" dir="2700000" algn="tl">
                    <a:srgbClr val="000000"/>
                  </a:outerShdw>
                </a:effectLst>
                <a:latin typeface="Times"/>
              </a:rPr>
              <a:t>Other</a:t>
            </a:r>
            <a:endParaRPr lang="en-US" altLang="en-US" sz="4000">
              <a:solidFill>
                <a:schemeClr val="bg1"/>
              </a:solidFill>
              <a:effectLst>
                <a:outerShdw blurRad="38100" dist="38100" dir="2700000" algn="tl">
                  <a:srgbClr val="000000"/>
                </a:outerShdw>
              </a:effectLst>
              <a:latin typeface="Times"/>
            </a:endParaRPr>
          </a:p>
        </p:txBody>
      </p:sp>
    </p:spTree>
    <p:extLst>
      <p:ext uri="{BB962C8B-B14F-4D97-AF65-F5344CB8AC3E}">
        <p14:creationId xmlns:p14="http://schemas.microsoft.com/office/powerpoint/2010/main" val="747648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1" y="609600"/>
            <a:ext cx="6429375" cy="1143000"/>
          </a:xfrm>
          <a:noFill/>
          <a:ln/>
        </p:spPr>
        <p:txBody>
          <a:bodyPr>
            <a:noAutofit/>
          </a:bodyPr>
          <a:lstStyle/>
          <a:p>
            <a:r>
              <a:rPr lang="en-US" altLang="en-US" sz="5400" u="sng" dirty="0" smtClean="0"/>
              <a:t>Dementia</a:t>
            </a:r>
            <a:r>
              <a:rPr lang="en-US" altLang="en-US" sz="5400" dirty="0" smtClean="0"/>
              <a:t>:</a:t>
            </a:r>
            <a:r>
              <a:rPr lang="en-US" altLang="en-US" sz="5400" dirty="0"/>
              <a:t/>
            </a:r>
            <a:br>
              <a:rPr lang="en-US" altLang="en-US" sz="5400" dirty="0"/>
            </a:br>
            <a:r>
              <a:rPr lang="en-US" altLang="en-US" sz="5400" dirty="0">
                <a:solidFill>
                  <a:schemeClr val="accent2"/>
                </a:solidFill>
              </a:rPr>
              <a:t>Evaluation</a:t>
            </a:r>
          </a:p>
        </p:txBody>
      </p:sp>
      <p:sp>
        <p:nvSpPr>
          <p:cNvPr id="37891" name="Rectangle 3"/>
          <p:cNvSpPr>
            <a:spLocks noGrp="1" noChangeArrowheads="1"/>
          </p:cNvSpPr>
          <p:nvPr>
            <p:ph type="body" idx="1"/>
          </p:nvPr>
        </p:nvSpPr>
        <p:spPr>
          <a:xfrm>
            <a:off x="3505200" y="1981200"/>
            <a:ext cx="7086600" cy="4114800"/>
          </a:xfrm>
          <a:noFill/>
          <a:ln/>
        </p:spPr>
        <p:txBody>
          <a:bodyPr>
            <a:normAutofit/>
          </a:bodyPr>
          <a:lstStyle/>
          <a:p>
            <a:r>
              <a:rPr lang="en-US" altLang="en-US" sz="4000" dirty="0">
                <a:solidFill>
                  <a:schemeClr val="accent2"/>
                </a:solidFill>
              </a:rPr>
              <a:t>History/physical</a:t>
            </a:r>
          </a:p>
          <a:p>
            <a:r>
              <a:rPr lang="en-US" altLang="en-US" sz="4000" dirty="0"/>
              <a:t>Neurologic</a:t>
            </a:r>
          </a:p>
          <a:p>
            <a:r>
              <a:rPr lang="en-US" altLang="en-US" sz="4000" dirty="0">
                <a:solidFill>
                  <a:schemeClr val="accent2">
                    <a:lumMod val="60000"/>
                    <a:lumOff val="40000"/>
                  </a:schemeClr>
                </a:solidFill>
              </a:rPr>
              <a:t>Medications</a:t>
            </a:r>
          </a:p>
          <a:p>
            <a:r>
              <a:rPr lang="en-US" altLang="en-US" sz="4000" dirty="0"/>
              <a:t>Mood</a:t>
            </a:r>
          </a:p>
          <a:p>
            <a:r>
              <a:rPr lang="en-US" altLang="en-US" sz="4000" dirty="0"/>
              <a:t>Abilities</a:t>
            </a:r>
          </a:p>
          <a:p>
            <a:r>
              <a:rPr lang="en-US" altLang="en-US" sz="4000" dirty="0">
                <a:solidFill>
                  <a:schemeClr val="accent2">
                    <a:lumMod val="60000"/>
                    <a:lumOff val="40000"/>
                  </a:schemeClr>
                </a:solidFill>
              </a:rPr>
              <a:t>Social</a:t>
            </a:r>
          </a:p>
        </p:txBody>
      </p:sp>
      <p:pic>
        <p:nvPicPr>
          <p:cNvPr id="3789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5555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smtClean="0"/>
              <a:t>Diagnostic Pathway</a:t>
            </a:r>
          </a:p>
        </p:txBody>
      </p:sp>
      <p:graphicFrame>
        <p:nvGraphicFramePr>
          <p:cNvPr id="28675" name="Object 3"/>
          <p:cNvGraphicFramePr>
            <a:graphicFrameLocks noGrp="1" noChangeAspect="1"/>
          </p:cNvGraphicFramePr>
          <p:nvPr>
            <p:ph type="tbl" idx="1"/>
          </p:nvPr>
        </p:nvGraphicFramePr>
        <p:xfrm>
          <a:off x="2057400" y="1905000"/>
          <a:ext cx="7754938" cy="3970338"/>
        </p:xfrm>
        <a:graphic>
          <a:graphicData uri="http://schemas.openxmlformats.org/presentationml/2006/ole">
            <mc:AlternateContent xmlns:mc="http://schemas.openxmlformats.org/markup-compatibility/2006">
              <mc:Choice xmlns:v="urn:schemas-microsoft-com:vml" Requires="v">
                <p:oleObj spid="_x0000_s12308" name="Document" r:id="rId3" imgW="7758684" imgH="3970020" progId="Word.Document.8">
                  <p:embed/>
                </p:oleObj>
              </mc:Choice>
              <mc:Fallback>
                <p:oleObj name="Document" r:id="rId3" imgW="7758684" imgH="3970020" progId="Word.Document.8">
                  <p:embed/>
                  <p:pic>
                    <p:nvPicPr>
                      <p:cNvPr id="286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05000"/>
                        <a:ext cx="77549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Line 4"/>
          <p:cNvSpPr>
            <a:spLocks noChangeShapeType="1"/>
          </p:cNvSpPr>
          <p:nvPr/>
        </p:nvSpPr>
        <p:spPr bwMode="auto">
          <a:xfrm>
            <a:off x="3505200" y="2286000"/>
            <a:ext cx="2514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5"/>
          <p:cNvSpPr>
            <a:spLocks noChangeShapeType="1"/>
          </p:cNvSpPr>
          <p:nvPr/>
        </p:nvSpPr>
        <p:spPr bwMode="auto">
          <a:xfrm>
            <a:off x="2895600" y="2438400"/>
            <a:ext cx="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a:off x="4800600" y="35814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7"/>
          <p:cNvSpPr>
            <a:spLocks noChangeShapeType="1"/>
          </p:cNvSpPr>
          <p:nvPr/>
        </p:nvSpPr>
        <p:spPr bwMode="auto">
          <a:xfrm>
            <a:off x="2895600" y="3733800"/>
            <a:ext cx="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8"/>
          <p:cNvSpPr>
            <a:spLocks noChangeShapeType="1"/>
          </p:cNvSpPr>
          <p:nvPr/>
        </p:nvSpPr>
        <p:spPr bwMode="auto">
          <a:xfrm>
            <a:off x="5562600" y="47244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9" name="Line 13"/>
          <p:cNvSpPr>
            <a:spLocks noChangeShapeType="1"/>
          </p:cNvSpPr>
          <p:nvPr/>
        </p:nvSpPr>
        <p:spPr bwMode="auto">
          <a:xfrm>
            <a:off x="2895600" y="5029200"/>
            <a:ext cx="0" cy="685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0" name="Oval 15"/>
          <p:cNvSpPr>
            <a:spLocks noChangeArrowheads="1"/>
          </p:cNvSpPr>
          <p:nvPr/>
        </p:nvSpPr>
        <p:spPr bwMode="auto">
          <a:xfrm>
            <a:off x="2133600" y="5715000"/>
            <a:ext cx="2362200" cy="762000"/>
          </a:xfrm>
          <a:prstGeom prst="ellipse">
            <a:avLst/>
          </a:prstGeom>
          <a:solidFill>
            <a:schemeClr val="tx2"/>
          </a:solidFill>
          <a:ln w="9525">
            <a:solidFill>
              <a:srgbClr val="FF0000"/>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Alzheimer’s Ds.</a:t>
            </a:r>
          </a:p>
        </p:txBody>
      </p:sp>
      <p:sp>
        <p:nvSpPr>
          <p:cNvPr id="10251" name="Oval 19"/>
          <p:cNvSpPr>
            <a:spLocks noChangeArrowheads="1"/>
          </p:cNvSpPr>
          <p:nvPr/>
        </p:nvSpPr>
        <p:spPr bwMode="auto">
          <a:xfrm>
            <a:off x="2129028" y="1866900"/>
            <a:ext cx="1821179" cy="647700"/>
          </a:xfrm>
          <a:prstGeom prst="ellipse">
            <a:avLst/>
          </a:prstGeom>
          <a:solidFill>
            <a:schemeClr val="tx2"/>
          </a:solidFill>
          <a:ln w="76200">
            <a:solidFill>
              <a:srgbClr val="C00000"/>
            </a:solidFill>
            <a:round/>
            <a:headEnd/>
            <a:tailEnd/>
          </a:ln>
          <a:effectLst>
            <a:outerShdw dist="45791" dir="2021404" algn="ctr" rotWithShape="0">
              <a:srgbClr val="FFFF66"/>
            </a:outerShdw>
          </a:effec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0000"/>
                </a:solidFill>
                <a:latin typeface="Times New Roman" panose="02020603050405020304" pitchFamily="18" charset="0"/>
              </a:rPr>
              <a:t>History</a:t>
            </a:r>
            <a:endParaRPr kumimoji="0" lang="en-US" altLang="en-US" sz="2400">
              <a:latin typeface="Times New Roman" panose="02020603050405020304" pitchFamily="18" charset="0"/>
            </a:endParaRPr>
          </a:p>
        </p:txBody>
      </p:sp>
      <p:sp>
        <p:nvSpPr>
          <p:cNvPr id="10252" name="Oval 20"/>
          <p:cNvSpPr>
            <a:spLocks noChangeArrowheads="1"/>
          </p:cNvSpPr>
          <p:nvPr/>
        </p:nvSpPr>
        <p:spPr bwMode="auto">
          <a:xfrm>
            <a:off x="2286000" y="3276600"/>
            <a:ext cx="2514600" cy="5334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Physical Exam</a:t>
            </a:r>
          </a:p>
        </p:txBody>
      </p:sp>
      <p:sp>
        <p:nvSpPr>
          <p:cNvPr id="10253" name="Oval 23"/>
          <p:cNvSpPr>
            <a:spLocks noChangeArrowheads="1"/>
          </p:cNvSpPr>
          <p:nvPr/>
        </p:nvSpPr>
        <p:spPr bwMode="auto">
          <a:xfrm>
            <a:off x="2286000" y="4343400"/>
            <a:ext cx="3276600" cy="6096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Neurological Exam</a:t>
            </a:r>
            <a:endParaRPr kumimoji="0" lang="en-US" altLang="en-US" sz="2400">
              <a:solidFill>
                <a:srgbClr val="FF9900"/>
              </a:solidFill>
              <a:latin typeface="Times New Roman" panose="02020603050405020304" pitchFamily="18" charset="0"/>
            </a:endParaRPr>
          </a:p>
        </p:txBody>
      </p:sp>
      <p:sp>
        <p:nvSpPr>
          <p:cNvPr id="10254" name="Oval 24"/>
          <p:cNvSpPr>
            <a:spLocks noChangeArrowheads="1"/>
          </p:cNvSpPr>
          <p:nvPr/>
        </p:nvSpPr>
        <p:spPr bwMode="auto">
          <a:xfrm>
            <a:off x="6400800" y="2057400"/>
            <a:ext cx="14478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endParaRPr kumimoji="0" lang="en-US" altLang="en-US" sz="2400">
              <a:latin typeface="Times New Roman" panose="02020603050405020304" pitchFamily="18" charset="0"/>
            </a:endParaRPr>
          </a:p>
        </p:txBody>
      </p:sp>
      <p:sp>
        <p:nvSpPr>
          <p:cNvPr id="10255" name="Oval 27"/>
          <p:cNvSpPr>
            <a:spLocks noChangeArrowheads="1"/>
          </p:cNvSpPr>
          <p:nvPr/>
        </p:nvSpPr>
        <p:spPr bwMode="auto">
          <a:xfrm>
            <a:off x="6477000" y="3276600"/>
            <a:ext cx="13716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p>
        </p:txBody>
      </p:sp>
      <p:sp>
        <p:nvSpPr>
          <p:cNvPr id="10256" name="Oval 28"/>
          <p:cNvSpPr>
            <a:spLocks noChangeArrowheads="1"/>
          </p:cNvSpPr>
          <p:nvPr/>
        </p:nvSpPr>
        <p:spPr bwMode="auto">
          <a:xfrm>
            <a:off x="6553200" y="4572000"/>
            <a:ext cx="13716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p>
        </p:txBody>
      </p:sp>
    </p:spTree>
    <p:extLst>
      <p:ext uri="{BB962C8B-B14F-4D97-AF65-F5344CB8AC3E}">
        <p14:creationId xmlns:p14="http://schemas.microsoft.com/office/powerpoint/2010/main" val="39154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76400" y="382588"/>
            <a:ext cx="8077200" cy="1143000"/>
          </a:xfrm>
        </p:spPr>
        <p:txBody>
          <a:bodyPr/>
          <a:lstStyle/>
          <a:p>
            <a:pPr>
              <a:defRPr/>
            </a:pPr>
            <a:r>
              <a:rPr lang="en-US" altLang="en-US" sz="5200">
                <a:solidFill>
                  <a:srgbClr val="FFFFFF"/>
                </a:solidFill>
              </a:rPr>
              <a:t>HISTORY OF SYMPTOMS</a:t>
            </a:r>
          </a:p>
        </p:txBody>
      </p:sp>
      <p:sp>
        <p:nvSpPr>
          <p:cNvPr id="17411" name="Rectangle 3"/>
          <p:cNvSpPr>
            <a:spLocks noGrp="1" noChangeArrowheads="1"/>
          </p:cNvSpPr>
          <p:nvPr>
            <p:ph type="body" sz="half" idx="1"/>
          </p:nvPr>
        </p:nvSpPr>
        <p:spPr>
          <a:xfrm>
            <a:off x="1977648" y="1794174"/>
            <a:ext cx="3810000" cy="4114800"/>
          </a:xfrm>
        </p:spPr>
        <p:txBody>
          <a:bodyPr>
            <a:normAutofit fontScale="92500"/>
          </a:bodyPr>
          <a:lstStyle/>
          <a:p>
            <a:pPr>
              <a:lnSpc>
                <a:spcPct val="130000"/>
              </a:lnSpc>
              <a:defRPr/>
            </a:pPr>
            <a:r>
              <a:rPr lang="en-US" altLang="en-US" sz="4800" dirty="0">
                <a:solidFill>
                  <a:srgbClr val="FFFFFF"/>
                </a:solidFill>
              </a:rPr>
              <a:t>From a caregiver or someone close to the patient</a:t>
            </a:r>
          </a:p>
        </p:txBody>
      </p:sp>
      <p:pic>
        <p:nvPicPr>
          <p:cNvPr id="11268" name="Picture 4" descr="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213" y="1676400"/>
            <a:ext cx="325755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381001"/>
            <a:ext cx="101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315015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normAutofit fontScale="90000"/>
          </a:bodyPr>
          <a:lstStyle/>
          <a:p>
            <a:r>
              <a:rPr lang="en-US" altLang="en-US" u="sng" dirty="0"/>
              <a:t>The </a:t>
            </a:r>
            <a:r>
              <a:rPr lang="en-US" altLang="en-US" u="sng" dirty="0" smtClean="0"/>
              <a:t>Dementia Evaluation</a:t>
            </a:r>
            <a:r>
              <a:rPr lang="en-US" altLang="en-US" dirty="0"/>
              <a:t/>
            </a:r>
            <a:br>
              <a:rPr lang="en-US" altLang="en-US" dirty="0"/>
            </a:br>
            <a:r>
              <a:rPr lang="en-US" altLang="en-US" sz="4800" dirty="0">
                <a:solidFill>
                  <a:schemeClr val="accent2"/>
                </a:solidFill>
              </a:rPr>
              <a:t>History</a:t>
            </a:r>
          </a:p>
        </p:txBody>
      </p:sp>
      <p:sp>
        <p:nvSpPr>
          <p:cNvPr id="14339" name="Rectangle 3"/>
          <p:cNvSpPr>
            <a:spLocks noGrp="1" noChangeArrowheads="1"/>
          </p:cNvSpPr>
          <p:nvPr>
            <p:ph type="body" idx="1"/>
          </p:nvPr>
        </p:nvSpPr>
        <p:spPr>
          <a:xfrm>
            <a:off x="2209800" y="1981200"/>
            <a:ext cx="8077200" cy="4114800"/>
          </a:xfrm>
          <a:noFill/>
          <a:ln/>
        </p:spPr>
        <p:txBody>
          <a:bodyPr>
            <a:normAutofit/>
          </a:bodyPr>
          <a:lstStyle/>
          <a:p>
            <a:r>
              <a:rPr lang="en-US" altLang="en-US" sz="3600" dirty="0"/>
              <a:t>Collateral Source</a:t>
            </a:r>
          </a:p>
          <a:p>
            <a:pPr>
              <a:buFont typeface="Monotype Sorts" pitchFamily="2" charset="2"/>
              <a:buNone/>
            </a:pPr>
            <a:endParaRPr lang="en-US" altLang="en-US" sz="3600" dirty="0"/>
          </a:p>
          <a:p>
            <a:r>
              <a:rPr lang="en-US" altLang="en-US" sz="3600" dirty="0"/>
              <a:t>Onset, Course, Progression, Risk Factors</a:t>
            </a:r>
          </a:p>
          <a:p>
            <a:pPr>
              <a:buFont typeface="Monotype Sorts" pitchFamily="2" charset="2"/>
              <a:buNone/>
            </a:pPr>
            <a:endParaRPr lang="en-US" altLang="en-US" sz="3600" dirty="0"/>
          </a:p>
          <a:p>
            <a:r>
              <a:rPr lang="en-US" altLang="en-US" sz="3600" dirty="0"/>
              <a:t>Characteristic Course of Alzheimer’s Disease</a:t>
            </a:r>
          </a:p>
        </p:txBody>
      </p:sp>
      <p:pic>
        <p:nvPicPr>
          <p:cNvPr id="1434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7094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06663" y="400050"/>
            <a:ext cx="8083550" cy="1143000"/>
          </a:xfrm>
        </p:spPr>
        <p:txBody>
          <a:bodyPr/>
          <a:lstStyle/>
          <a:p>
            <a:pPr>
              <a:defRPr/>
            </a:pPr>
            <a:r>
              <a:rPr lang="en-US" altLang="en-US" sz="5200" dirty="0">
                <a:solidFill>
                  <a:srgbClr val="FFFFFF"/>
                </a:solidFill>
              </a:rPr>
              <a:t>HISTORY OF SYMPTOMS</a:t>
            </a:r>
          </a:p>
        </p:txBody>
      </p:sp>
      <p:sp>
        <p:nvSpPr>
          <p:cNvPr id="8195" name="Rectangle 3"/>
          <p:cNvSpPr>
            <a:spLocks noGrp="1" noChangeArrowheads="1"/>
          </p:cNvSpPr>
          <p:nvPr>
            <p:ph type="body" sz="half" idx="1"/>
          </p:nvPr>
        </p:nvSpPr>
        <p:spPr>
          <a:xfrm>
            <a:off x="1595485" y="1714499"/>
            <a:ext cx="3810000" cy="4114800"/>
          </a:xfrm>
        </p:spPr>
        <p:txBody>
          <a:bodyPr/>
          <a:lstStyle/>
          <a:p>
            <a:pPr>
              <a:spcBef>
                <a:spcPct val="40000"/>
              </a:spcBef>
              <a:defRPr/>
            </a:pPr>
            <a:r>
              <a:rPr lang="en-US" altLang="en-US" sz="3600" dirty="0">
                <a:solidFill>
                  <a:srgbClr val="FFFFFF"/>
                </a:solidFill>
              </a:rPr>
              <a:t>What were the first symptoms?</a:t>
            </a:r>
          </a:p>
          <a:p>
            <a:pPr>
              <a:spcBef>
                <a:spcPct val="40000"/>
              </a:spcBef>
              <a:defRPr/>
            </a:pPr>
            <a:r>
              <a:rPr lang="en-US" altLang="en-US" sz="3600" dirty="0">
                <a:solidFill>
                  <a:srgbClr val="FFFFFF"/>
                </a:solidFill>
              </a:rPr>
              <a:t>How have things changed?</a:t>
            </a:r>
          </a:p>
          <a:p>
            <a:pPr>
              <a:spcBef>
                <a:spcPct val="40000"/>
              </a:spcBef>
              <a:defRPr/>
            </a:pPr>
            <a:r>
              <a:rPr lang="en-US" altLang="en-US" sz="3600" dirty="0">
                <a:solidFill>
                  <a:srgbClr val="FFFFFF"/>
                </a:solidFill>
              </a:rPr>
              <a:t>Is this typical </a:t>
            </a:r>
            <a:br>
              <a:rPr lang="en-US" altLang="en-US" sz="3600" dirty="0">
                <a:solidFill>
                  <a:srgbClr val="FFFFFF"/>
                </a:solidFill>
              </a:rPr>
            </a:br>
            <a:r>
              <a:rPr lang="en-US" altLang="en-US" sz="3600" dirty="0">
                <a:solidFill>
                  <a:srgbClr val="FFFFFF"/>
                </a:solidFill>
              </a:rPr>
              <a:t>for AD?</a:t>
            </a:r>
          </a:p>
        </p:txBody>
      </p:sp>
      <p:pic>
        <p:nvPicPr>
          <p:cNvPr id="12292" name="Picture 4" descr="forestroad"/>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229350" y="1676400"/>
            <a:ext cx="3670300" cy="5181600"/>
          </a:xfrm>
        </p:spPr>
      </p:pic>
      <p:pic>
        <p:nvPicPr>
          <p:cNvPr id="12293"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16" y="400050"/>
            <a:ext cx="101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624688" y="5495453"/>
            <a:ext cx="4454305" cy="923330"/>
          </a:xfrm>
          <a:prstGeom prst="rect">
            <a:avLst/>
          </a:prstGeom>
          <a:noFill/>
        </p:spPr>
        <p:txBody>
          <a:bodyPr wrap="square" rtlCol="0">
            <a:spAutoFit/>
          </a:bodyPr>
          <a:lstStyle/>
          <a:p>
            <a:r>
              <a:rPr lang="en-US" dirty="0" smtClean="0"/>
              <a:t>We use a semi-structured interview done by social work and they also describe the social network, caregivers and who needs help</a:t>
            </a:r>
            <a:endParaRPr lang="en-US" dirty="0"/>
          </a:p>
        </p:txBody>
      </p:sp>
    </p:spTree>
    <p:extLst>
      <p:ext uri="{BB962C8B-B14F-4D97-AF65-F5344CB8AC3E}">
        <p14:creationId xmlns:p14="http://schemas.microsoft.com/office/powerpoint/2010/main" val="3329552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001963" y="2001839"/>
            <a:ext cx="6481762" cy="328453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0"/>
              </a:spcBef>
              <a:buClrTx/>
              <a:buSzTx/>
              <a:buFontTx/>
              <a:buNone/>
            </a:pPr>
            <a:endParaRPr kumimoji="0" lang="en-US" altLang="en-US" sz="2400">
              <a:latin typeface="Times New Roman" panose="02020603050405020304" pitchFamily="18" charset="0"/>
            </a:endParaRPr>
          </a:p>
        </p:txBody>
      </p:sp>
      <p:sp>
        <p:nvSpPr>
          <p:cNvPr id="7171" name="Rectangle 3"/>
          <p:cNvSpPr>
            <a:spLocks noGrp="1" noChangeArrowheads="1"/>
          </p:cNvSpPr>
          <p:nvPr>
            <p:ph type="title"/>
          </p:nvPr>
        </p:nvSpPr>
        <p:spPr>
          <a:xfrm>
            <a:off x="2295525" y="434975"/>
            <a:ext cx="8085138" cy="1143000"/>
          </a:xfrm>
        </p:spPr>
        <p:txBody>
          <a:bodyPr>
            <a:normAutofit fontScale="90000"/>
          </a:bodyPr>
          <a:lstStyle/>
          <a:p>
            <a:pPr algn="ctr">
              <a:lnSpc>
                <a:spcPct val="90000"/>
              </a:lnSpc>
              <a:defRPr/>
            </a:pPr>
            <a:r>
              <a:rPr lang="en-US" altLang="en-US" sz="4800" dirty="0">
                <a:solidFill>
                  <a:srgbClr val="FFFFFF"/>
                </a:solidFill>
              </a:rPr>
              <a:t>TYPICAL SYMPTOMS OF ALZHEIMER’S DISEASE</a:t>
            </a:r>
          </a:p>
        </p:txBody>
      </p:sp>
      <p:sp>
        <p:nvSpPr>
          <p:cNvPr id="7172" name="Rectangle 4"/>
          <p:cNvSpPr>
            <a:spLocks noGrp="1" noChangeArrowheads="1"/>
          </p:cNvSpPr>
          <p:nvPr>
            <p:ph type="body" idx="1"/>
          </p:nvPr>
        </p:nvSpPr>
        <p:spPr>
          <a:xfrm>
            <a:off x="1924051" y="5435600"/>
            <a:ext cx="8353425" cy="1365250"/>
          </a:xfrm>
        </p:spPr>
        <p:txBody>
          <a:bodyPr/>
          <a:lstStyle/>
          <a:p>
            <a:pPr algn="ctr">
              <a:lnSpc>
                <a:spcPct val="70000"/>
              </a:lnSpc>
              <a:buFont typeface="Monotype Sorts" pitchFamily="2" charset="2"/>
              <a:buNone/>
              <a:defRPr/>
            </a:pPr>
            <a:r>
              <a:rPr lang="en-US" altLang="en-US" sz="4000">
                <a:solidFill>
                  <a:srgbClr val="FFFFFF"/>
                </a:solidFill>
              </a:rPr>
              <a:t>Functional loss in reverse order to </a:t>
            </a:r>
          </a:p>
          <a:p>
            <a:pPr algn="ctr">
              <a:lnSpc>
                <a:spcPct val="70000"/>
              </a:lnSpc>
              <a:buFont typeface="Monotype Sorts" pitchFamily="2" charset="2"/>
              <a:buNone/>
              <a:defRPr/>
            </a:pPr>
            <a:r>
              <a:rPr lang="en-US" altLang="en-US" sz="4000">
                <a:solidFill>
                  <a:srgbClr val="FFFFFF"/>
                </a:solidFill>
              </a:rPr>
              <a:t>which skills were gained</a:t>
            </a:r>
          </a:p>
        </p:txBody>
      </p:sp>
      <p:pic>
        <p:nvPicPr>
          <p:cNvPr id="1331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613" y="1844676"/>
            <a:ext cx="650081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9"/>
          <p:cNvSpPr>
            <a:spLocks noChangeArrowheads="1"/>
          </p:cNvSpPr>
          <p:nvPr/>
        </p:nvSpPr>
        <p:spPr bwMode="auto">
          <a:xfrm>
            <a:off x="2863850" y="1835151"/>
            <a:ext cx="6502400" cy="3300413"/>
          </a:xfrm>
          <a:prstGeom prst="rect">
            <a:avLst/>
          </a:prstGeom>
          <a:noFill/>
          <a:ln w="9525">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buClrTx/>
              <a:buSzTx/>
              <a:buFontTx/>
              <a:buChar char="•"/>
            </a:pPr>
            <a:endParaRPr kumimoji="0" lang="en-US" altLang="en-US">
              <a:solidFill>
                <a:srgbClr val="00FF99"/>
              </a:solidFill>
              <a:latin typeface="Times" panose="02020603050405020304" pitchFamily="18" charset="0"/>
            </a:endParaRPr>
          </a:p>
        </p:txBody>
      </p:sp>
    </p:spTree>
    <p:extLst>
      <p:ext uri="{BB962C8B-B14F-4D97-AF65-F5344CB8AC3E}">
        <p14:creationId xmlns:p14="http://schemas.microsoft.com/office/powerpoint/2010/main" val="3124101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FFAE-1BD0-FC4F-B6A6-8D985F7D3A9A}"/>
              </a:ext>
            </a:extLst>
          </p:cNvPr>
          <p:cNvSpPr>
            <a:spLocks noGrp="1"/>
          </p:cNvSpPr>
          <p:nvPr>
            <p:ph type="title"/>
          </p:nvPr>
        </p:nvSpPr>
        <p:spPr/>
        <p:txBody>
          <a:bodyPr/>
          <a:lstStyle/>
          <a:p>
            <a:pPr>
              <a:defRPr/>
            </a:pPr>
            <a:r>
              <a:rPr lang="en-US" sz="4800" dirty="0">
                <a:solidFill>
                  <a:srgbClr val="FFC000"/>
                </a:solidFill>
              </a:rPr>
              <a:t>Loss of Function in AD</a:t>
            </a:r>
          </a:p>
        </p:txBody>
      </p:sp>
      <p:sp>
        <p:nvSpPr>
          <p:cNvPr id="3" name="Content Placeholder 2">
            <a:extLst>
              <a:ext uri="{FF2B5EF4-FFF2-40B4-BE49-F238E27FC236}">
                <a16:creationId xmlns:a16="http://schemas.microsoft.com/office/drawing/2014/main" id="{B38F5B46-2954-C146-8C09-F6C9FB7AE221}"/>
              </a:ext>
            </a:extLst>
          </p:cNvPr>
          <p:cNvSpPr>
            <a:spLocks noGrp="1"/>
          </p:cNvSpPr>
          <p:nvPr>
            <p:ph idx="1"/>
          </p:nvPr>
        </p:nvSpPr>
        <p:spPr/>
        <p:txBody>
          <a:bodyPr>
            <a:normAutofit/>
          </a:bodyPr>
          <a:lstStyle/>
          <a:p>
            <a:pPr>
              <a:defRPr/>
            </a:pPr>
            <a:r>
              <a:rPr lang="en-US" sz="3600" b="1" dirty="0">
                <a:solidFill>
                  <a:schemeClr val="accent4"/>
                </a:solidFill>
              </a:rPr>
              <a:t>IADLs</a:t>
            </a:r>
            <a:r>
              <a:rPr lang="en-US" sz="3600" dirty="0"/>
              <a:t> (things that we do for children) are </a:t>
            </a:r>
            <a:r>
              <a:rPr lang="en-US" sz="3600" b="1" u="sng" dirty="0"/>
              <a:t>lost fir</a:t>
            </a:r>
            <a:r>
              <a:rPr lang="en-US" sz="3600" u="sng" dirty="0"/>
              <a:t>st </a:t>
            </a:r>
            <a:r>
              <a:rPr lang="en-US" sz="3600" dirty="0"/>
              <a:t>in Alzheimer Disease</a:t>
            </a:r>
          </a:p>
          <a:p>
            <a:pPr>
              <a:defRPr/>
            </a:pPr>
            <a:r>
              <a:rPr lang="en-US" sz="3600" b="1" dirty="0">
                <a:solidFill>
                  <a:schemeClr val="accent4"/>
                </a:solidFill>
              </a:rPr>
              <a:t>ADLs</a:t>
            </a:r>
            <a:r>
              <a:rPr lang="en-US" sz="3600" dirty="0"/>
              <a:t> (everything it took you to get out of the house this AM) </a:t>
            </a:r>
            <a:r>
              <a:rPr lang="en-US" sz="3600" b="1" u="sng" dirty="0"/>
              <a:t>lost after all IADLs</a:t>
            </a:r>
            <a:r>
              <a:rPr lang="en-US" sz="3600" u="sng" dirty="0"/>
              <a:t> </a:t>
            </a:r>
            <a:r>
              <a:rPr lang="en-US" sz="3600" dirty="0"/>
              <a:t>are impaired.</a:t>
            </a:r>
          </a:p>
        </p:txBody>
      </p:sp>
    </p:spTree>
    <p:extLst>
      <p:ext uri="{BB962C8B-B14F-4D97-AF65-F5344CB8AC3E}">
        <p14:creationId xmlns:p14="http://schemas.microsoft.com/office/powerpoint/2010/main" val="6287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8953910-C126-E747-8B9E-BDB2ED19667E}"/>
              </a:ext>
            </a:extLst>
          </p:cNvPr>
          <p:cNvSpPr>
            <a:spLocks noGrp="1" noChangeArrowheads="1"/>
          </p:cNvSpPr>
          <p:nvPr>
            <p:ph type="title"/>
          </p:nvPr>
        </p:nvSpPr>
        <p:spPr>
          <a:xfrm>
            <a:off x="1828800" y="152400"/>
            <a:ext cx="8305800" cy="1143000"/>
          </a:xfrm>
        </p:spPr>
        <p:txBody>
          <a:bodyPr/>
          <a:lstStyle/>
          <a:p>
            <a:pPr>
              <a:lnSpc>
                <a:spcPct val="70000"/>
              </a:lnSpc>
              <a:defRPr/>
            </a:pPr>
            <a:r>
              <a:rPr lang="en-US" altLang="en-US" sz="4800" b="1">
                <a:solidFill>
                  <a:srgbClr val="FFFFFF"/>
                </a:solidFill>
              </a:rPr>
              <a:t>Case </a:t>
            </a:r>
            <a:r>
              <a:rPr lang="en-US" altLang="en-US" sz="4800"/>
              <a:t>: </a:t>
            </a:r>
            <a:r>
              <a:rPr lang="en-US" altLang="en-US" sz="4800" b="1">
                <a:solidFill>
                  <a:srgbClr val="FFFF66"/>
                </a:solidFill>
              </a:rPr>
              <a:t>Is This AD?</a:t>
            </a:r>
          </a:p>
        </p:txBody>
      </p:sp>
      <p:sp>
        <p:nvSpPr>
          <p:cNvPr id="40963" name="Rectangle 3">
            <a:extLst>
              <a:ext uri="{FF2B5EF4-FFF2-40B4-BE49-F238E27FC236}">
                <a16:creationId xmlns:a16="http://schemas.microsoft.com/office/drawing/2014/main" id="{D404EC51-96CE-7F4A-B267-14DE3E2E2D98}"/>
              </a:ext>
            </a:extLst>
          </p:cNvPr>
          <p:cNvSpPr>
            <a:spLocks noGrp="1" noChangeArrowheads="1"/>
          </p:cNvSpPr>
          <p:nvPr>
            <p:ph type="body" idx="1"/>
          </p:nvPr>
        </p:nvSpPr>
        <p:spPr>
          <a:xfrm>
            <a:off x="1828800" y="1402080"/>
            <a:ext cx="7772400" cy="4648200"/>
          </a:xfrm>
        </p:spPr>
        <p:txBody>
          <a:bodyPr>
            <a:normAutofit/>
          </a:bodyPr>
          <a:lstStyle/>
          <a:p>
            <a:pPr algn="ctr">
              <a:lnSpc>
                <a:spcPct val="70000"/>
              </a:lnSpc>
              <a:buFont typeface="Monotype Sorts" pitchFamily="2" charset="2"/>
              <a:buNone/>
              <a:defRPr/>
            </a:pPr>
            <a:endParaRPr lang="en-US" altLang="en-US" dirty="0"/>
          </a:p>
          <a:p>
            <a:pPr algn="ctr">
              <a:lnSpc>
                <a:spcPct val="70000"/>
              </a:lnSpc>
              <a:buFont typeface="Monotype Sorts" pitchFamily="2" charset="2"/>
              <a:buNone/>
              <a:defRPr/>
            </a:pPr>
            <a:r>
              <a:rPr lang="en-US" altLang="en-US" sz="4000" dirty="0">
                <a:solidFill>
                  <a:srgbClr val="FFFFFF"/>
                </a:solidFill>
              </a:rPr>
              <a:t>An 83 year old widower is evaluated because his family is concerned that he is cognitively slowed. </a:t>
            </a:r>
            <a:r>
              <a:rPr lang="en-US" altLang="en-US" sz="4000" dirty="0" smtClean="0">
                <a:solidFill>
                  <a:srgbClr val="FFFFFF"/>
                </a:solidFill>
              </a:rPr>
              <a:t>  </a:t>
            </a:r>
            <a:r>
              <a:rPr lang="en-US" altLang="en-US" sz="4000" dirty="0">
                <a:solidFill>
                  <a:srgbClr val="FFFFFF"/>
                </a:solidFill>
              </a:rPr>
              <a:t>He is still successfully maintaining homes in Arizona and Iowa.   He describes a 9 month history of decline in his golf game, a 6 month history of unexplained falls, and a 1 month history of urinary incontinence</a:t>
            </a:r>
            <a:r>
              <a:rPr lang="en-US" altLang="en-US" sz="4000" dirty="0" smtClean="0">
                <a:solidFill>
                  <a:srgbClr val="FFFFFF"/>
                </a:solidFill>
              </a:rPr>
              <a:t>. His. </a:t>
            </a:r>
            <a:endParaRPr lang="en-US" altLang="en-US" sz="4000" dirty="0">
              <a:solidFill>
                <a:srgbClr val="FFFFFF"/>
              </a:solidFill>
            </a:endParaRPr>
          </a:p>
        </p:txBody>
      </p:sp>
    </p:spTree>
    <p:extLst>
      <p:ext uri="{BB962C8B-B14F-4D97-AF65-F5344CB8AC3E}">
        <p14:creationId xmlns:p14="http://schemas.microsoft.com/office/powerpoint/2010/main" val="800891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67775" y="1736550"/>
            <a:ext cx="7282212" cy="3950310"/>
          </a:xfrm>
        </p:spPr>
        <p:txBody>
          <a:bodyPr/>
          <a:lstStyle/>
          <a:p>
            <a:r>
              <a:rPr lang="en-US" dirty="0">
                <a:solidFill>
                  <a:schemeClr val="tx1">
                    <a:lumMod val="95000"/>
                  </a:schemeClr>
                </a:solidFill>
              </a:rPr>
              <a:t>This </a:t>
            </a:r>
            <a:r>
              <a:rPr lang="en-US" dirty="0" smtClean="0">
                <a:solidFill>
                  <a:schemeClr val="tx1">
                    <a:lumMod val="95000"/>
                  </a:schemeClr>
                </a:solidFill>
              </a:rPr>
              <a:t>program </a:t>
            </a:r>
            <a:r>
              <a:rPr lang="en-US" dirty="0">
                <a:solidFill>
                  <a:schemeClr val="tx1">
                    <a:lumMod val="95000"/>
                  </a:schemeClr>
                </a:solidFill>
              </a:rPr>
              <a:t>is supported by the Health Resources and Services Administration (HRSA) of the U.S. Department of Health and Human Services (HHS) as part of an award totaling 749,926.00 with 0% financed with non-governmental sources. The contents are those of the author(s) and do not necessarily represent the official views of, nor an endorsement, by HRSA, HHS, or the U.S. Government. For more information, please visit HRSA.gov.</a:t>
            </a:r>
          </a:p>
          <a:p>
            <a:endParaRPr lang="en-US" dirty="0">
              <a:solidFill>
                <a:schemeClr val="bg2"/>
              </a:solidFill>
            </a:endParaRPr>
          </a:p>
        </p:txBody>
      </p:sp>
    </p:spTree>
    <p:extLst>
      <p:ext uri="{BB962C8B-B14F-4D97-AF65-F5344CB8AC3E}">
        <p14:creationId xmlns:p14="http://schemas.microsoft.com/office/powerpoint/2010/main" val="3593721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b="1" dirty="0" smtClean="0">
                <a:solidFill>
                  <a:srgbClr val="FFFFFF"/>
                </a:solidFill>
              </a:rPr>
              <a:t>Dementia Diagnostic Pathway</a:t>
            </a:r>
          </a:p>
        </p:txBody>
      </p:sp>
      <p:sp>
        <p:nvSpPr>
          <p:cNvPr id="15364" name="Line 4"/>
          <p:cNvSpPr>
            <a:spLocks noChangeShapeType="1"/>
          </p:cNvSpPr>
          <p:nvPr/>
        </p:nvSpPr>
        <p:spPr bwMode="auto">
          <a:xfrm>
            <a:off x="3505200" y="2286000"/>
            <a:ext cx="2514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5"/>
          <p:cNvSpPr>
            <a:spLocks noChangeShapeType="1"/>
          </p:cNvSpPr>
          <p:nvPr/>
        </p:nvSpPr>
        <p:spPr bwMode="auto">
          <a:xfrm>
            <a:off x="2895600" y="2438400"/>
            <a:ext cx="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6"/>
          <p:cNvSpPr>
            <a:spLocks noChangeShapeType="1"/>
          </p:cNvSpPr>
          <p:nvPr/>
        </p:nvSpPr>
        <p:spPr bwMode="auto">
          <a:xfrm>
            <a:off x="4800600" y="35814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7"/>
          <p:cNvSpPr>
            <a:spLocks noChangeShapeType="1"/>
          </p:cNvSpPr>
          <p:nvPr/>
        </p:nvSpPr>
        <p:spPr bwMode="auto">
          <a:xfrm>
            <a:off x="2895600" y="3733800"/>
            <a:ext cx="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8"/>
          <p:cNvSpPr>
            <a:spLocks noChangeShapeType="1"/>
          </p:cNvSpPr>
          <p:nvPr/>
        </p:nvSpPr>
        <p:spPr bwMode="auto">
          <a:xfrm>
            <a:off x="5562600" y="47244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a:off x="2895600" y="5029200"/>
            <a:ext cx="0" cy="685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0" name="Oval 10"/>
          <p:cNvSpPr>
            <a:spLocks noChangeArrowheads="1"/>
          </p:cNvSpPr>
          <p:nvPr/>
        </p:nvSpPr>
        <p:spPr bwMode="auto">
          <a:xfrm>
            <a:off x="2133600" y="5715000"/>
            <a:ext cx="2362200" cy="762000"/>
          </a:xfrm>
          <a:prstGeom prst="ellipse">
            <a:avLst/>
          </a:prstGeom>
          <a:solidFill>
            <a:schemeClr val="tx2"/>
          </a:solidFill>
          <a:ln w="9525">
            <a:solidFill>
              <a:srgbClr val="FF0000"/>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Alzheimer’s Ds.</a:t>
            </a:r>
          </a:p>
        </p:txBody>
      </p:sp>
      <p:sp>
        <p:nvSpPr>
          <p:cNvPr id="15371" name="Oval 11"/>
          <p:cNvSpPr>
            <a:spLocks noChangeArrowheads="1"/>
          </p:cNvSpPr>
          <p:nvPr/>
        </p:nvSpPr>
        <p:spPr bwMode="auto">
          <a:xfrm>
            <a:off x="2209800" y="1905000"/>
            <a:ext cx="1524000" cy="533400"/>
          </a:xfrm>
          <a:prstGeom prst="ellipse">
            <a:avLst/>
          </a:prstGeom>
          <a:solidFill>
            <a:schemeClr val="tx2"/>
          </a:solidFill>
          <a:ln w="9525">
            <a:solidFill>
              <a:schemeClr val="tx1"/>
            </a:solidFill>
            <a:round/>
            <a:headEnd/>
            <a:tailEnd/>
          </a:ln>
          <a:effectLst>
            <a:outerShdw dist="45791" dir="2021404" algn="ctr" rotWithShape="0">
              <a:srgbClr val="FFFF66"/>
            </a:outerShdw>
          </a:effec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History</a:t>
            </a:r>
            <a:endParaRPr kumimoji="0" lang="en-US" altLang="en-US" sz="2400">
              <a:solidFill>
                <a:srgbClr val="FF9900"/>
              </a:solidFill>
              <a:latin typeface="Times New Roman" panose="02020603050405020304" pitchFamily="18" charset="0"/>
            </a:endParaRPr>
          </a:p>
        </p:txBody>
      </p:sp>
      <p:sp>
        <p:nvSpPr>
          <p:cNvPr id="15372" name="Oval 12"/>
          <p:cNvSpPr>
            <a:spLocks noChangeArrowheads="1"/>
          </p:cNvSpPr>
          <p:nvPr/>
        </p:nvSpPr>
        <p:spPr bwMode="auto">
          <a:xfrm>
            <a:off x="1603248" y="4297681"/>
            <a:ext cx="2737104" cy="685799"/>
          </a:xfrm>
          <a:prstGeom prst="ellipse">
            <a:avLst/>
          </a:prstGeom>
          <a:solidFill>
            <a:schemeClr val="tx2"/>
          </a:solidFill>
          <a:ln w="9525">
            <a:solidFill>
              <a:srgbClr val="FFFF00"/>
            </a:solidFill>
            <a:round/>
            <a:headEnd/>
            <a:tailEnd/>
          </a:ln>
          <a:effectLst>
            <a:outerShdw dist="80322" dir="1106097" algn="ctr" rotWithShape="0">
              <a:srgbClr val="FFFF66"/>
            </a:outerShdw>
          </a:effec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800" b="1" dirty="0">
                <a:solidFill>
                  <a:schemeClr val="accent2"/>
                </a:solidFill>
                <a:latin typeface="Times New Roman" panose="02020603050405020304" pitchFamily="18" charset="0"/>
              </a:rPr>
              <a:t>Physical Exam</a:t>
            </a:r>
          </a:p>
        </p:txBody>
      </p:sp>
      <p:sp>
        <p:nvSpPr>
          <p:cNvPr id="15373" name="Oval 13"/>
          <p:cNvSpPr>
            <a:spLocks noChangeArrowheads="1"/>
          </p:cNvSpPr>
          <p:nvPr/>
        </p:nvSpPr>
        <p:spPr bwMode="auto">
          <a:xfrm>
            <a:off x="1485900" y="3064764"/>
            <a:ext cx="3276600" cy="609600"/>
          </a:xfrm>
          <a:prstGeom prst="ellipse">
            <a:avLst/>
          </a:prstGeom>
          <a:solidFill>
            <a:schemeClr val="tx2"/>
          </a:solidFill>
          <a:ln w="76200">
            <a:solidFill>
              <a:srgbClr val="FFC000"/>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dirty="0">
                <a:solidFill>
                  <a:srgbClr val="C00000"/>
                </a:solidFill>
                <a:latin typeface="Times New Roman" panose="02020603050405020304" pitchFamily="18" charset="0"/>
              </a:rPr>
              <a:t>Neurological Exam</a:t>
            </a:r>
            <a:endParaRPr kumimoji="0" lang="en-US" altLang="en-US" sz="2400" dirty="0">
              <a:solidFill>
                <a:srgbClr val="C00000"/>
              </a:solidFill>
              <a:latin typeface="Times New Roman" panose="02020603050405020304" pitchFamily="18" charset="0"/>
            </a:endParaRPr>
          </a:p>
        </p:txBody>
      </p:sp>
      <p:sp>
        <p:nvSpPr>
          <p:cNvPr id="15374" name="Oval 14"/>
          <p:cNvSpPr>
            <a:spLocks noChangeArrowheads="1"/>
          </p:cNvSpPr>
          <p:nvPr/>
        </p:nvSpPr>
        <p:spPr bwMode="auto">
          <a:xfrm>
            <a:off x="6400800" y="2057400"/>
            <a:ext cx="14478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endParaRPr kumimoji="0" lang="en-US" altLang="en-US" sz="2400">
              <a:latin typeface="Times New Roman" panose="02020603050405020304" pitchFamily="18" charset="0"/>
            </a:endParaRPr>
          </a:p>
        </p:txBody>
      </p:sp>
      <p:sp>
        <p:nvSpPr>
          <p:cNvPr id="15375" name="Oval 15"/>
          <p:cNvSpPr>
            <a:spLocks noChangeArrowheads="1"/>
          </p:cNvSpPr>
          <p:nvPr/>
        </p:nvSpPr>
        <p:spPr bwMode="auto">
          <a:xfrm>
            <a:off x="6477000" y="3276600"/>
            <a:ext cx="13716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p>
        </p:txBody>
      </p:sp>
      <p:sp>
        <p:nvSpPr>
          <p:cNvPr id="15376" name="Oval 16"/>
          <p:cNvSpPr>
            <a:spLocks noChangeArrowheads="1"/>
          </p:cNvSpPr>
          <p:nvPr/>
        </p:nvSpPr>
        <p:spPr bwMode="auto">
          <a:xfrm>
            <a:off x="6553200" y="4572000"/>
            <a:ext cx="13716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p>
        </p:txBody>
      </p:sp>
    </p:spTree>
    <p:extLst>
      <p:ext uri="{BB962C8B-B14F-4D97-AF65-F5344CB8AC3E}">
        <p14:creationId xmlns:p14="http://schemas.microsoft.com/office/powerpoint/2010/main" val="1815634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52600" y="685800"/>
            <a:ext cx="7772400" cy="1143000"/>
          </a:xfrm>
        </p:spPr>
        <p:txBody>
          <a:bodyPr>
            <a:normAutofit fontScale="90000"/>
          </a:bodyPr>
          <a:lstStyle/>
          <a:p>
            <a:r>
              <a:rPr lang="en-US" altLang="en-US" sz="4000" b="1">
                <a:solidFill>
                  <a:srgbClr val="FFFFFF"/>
                </a:solidFill>
              </a:rPr>
              <a:t>Dementias Arise From Cell Loss in the Cortex or Subcortex</a:t>
            </a:r>
          </a:p>
        </p:txBody>
      </p:sp>
      <p:sp>
        <p:nvSpPr>
          <p:cNvPr id="60419" name="Rectangle 3">
            <a:extLst>
              <a:ext uri="{FF2B5EF4-FFF2-40B4-BE49-F238E27FC236}">
                <a16:creationId xmlns:a16="http://schemas.microsoft.com/office/drawing/2014/main" id="{6526747D-16E1-B243-A3F8-748F22989AFD}"/>
              </a:ext>
            </a:extLst>
          </p:cNvPr>
          <p:cNvSpPr>
            <a:spLocks noGrp="1" noChangeArrowheads="1"/>
          </p:cNvSpPr>
          <p:nvPr>
            <p:ph type="body" sz="half" idx="1"/>
          </p:nvPr>
        </p:nvSpPr>
        <p:spPr>
          <a:xfrm>
            <a:off x="2209800" y="1905000"/>
            <a:ext cx="3810000" cy="4114800"/>
          </a:xfrm>
          <a:ln>
            <a:solidFill>
              <a:schemeClr val="bg2"/>
            </a:solidFill>
          </a:ln>
        </p:spPr>
        <p:txBody>
          <a:bodyPr/>
          <a:lstStyle/>
          <a:p>
            <a:pPr>
              <a:defRPr/>
            </a:pPr>
            <a:endParaRPr lang="en-US"/>
          </a:p>
        </p:txBody>
      </p:sp>
      <p:sp>
        <p:nvSpPr>
          <p:cNvPr id="60420" name="Rectangle 4">
            <a:extLst>
              <a:ext uri="{FF2B5EF4-FFF2-40B4-BE49-F238E27FC236}">
                <a16:creationId xmlns:a16="http://schemas.microsoft.com/office/drawing/2014/main" id="{93AF36B0-48BF-134B-A606-24728773A98D}"/>
              </a:ext>
            </a:extLst>
          </p:cNvPr>
          <p:cNvSpPr>
            <a:spLocks noGrp="1" noChangeArrowheads="1"/>
          </p:cNvSpPr>
          <p:nvPr>
            <p:ph type="body" sz="half" idx="2"/>
          </p:nvPr>
        </p:nvSpPr>
        <p:spPr/>
        <p:txBody>
          <a:bodyPr/>
          <a:lstStyle/>
          <a:p>
            <a:pPr>
              <a:defRPr/>
            </a:pPr>
            <a:r>
              <a:rPr lang="en-US" b="1">
                <a:solidFill>
                  <a:srgbClr val="FFFFFF"/>
                </a:solidFill>
              </a:rPr>
              <a:t>Cortex- frontal, parietal, temporal, occipital lobes</a:t>
            </a:r>
          </a:p>
          <a:p>
            <a:pPr>
              <a:defRPr/>
            </a:pPr>
            <a:endParaRPr lang="en-US"/>
          </a:p>
          <a:p>
            <a:pPr>
              <a:defRPr/>
            </a:pPr>
            <a:r>
              <a:rPr lang="en-US" b="1">
                <a:solidFill>
                  <a:srgbClr val="FFFFFF"/>
                </a:solidFill>
              </a:rPr>
              <a:t>Sub-cortex-</a:t>
            </a:r>
            <a:r>
              <a:rPr lang="en-US"/>
              <a:t> </a:t>
            </a:r>
            <a:r>
              <a:rPr lang="en-US">
                <a:solidFill>
                  <a:srgbClr val="FFFF00"/>
                </a:solidFill>
              </a:rPr>
              <a:t>basal ganglia</a:t>
            </a:r>
            <a:r>
              <a:rPr lang="en-US"/>
              <a:t>, </a:t>
            </a:r>
            <a:r>
              <a:rPr lang="en-US" b="1">
                <a:solidFill>
                  <a:srgbClr val="FFFFFF"/>
                </a:solidFill>
              </a:rPr>
              <a:t>internal capsule, thalamus</a:t>
            </a:r>
          </a:p>
        </p:txBody>
      </p:sp>
      <p:pic>
        <p:nvPicPr>
          <p:cNvPr id="20485" name="Picture 5" descr="NORMAL AGING CORONAL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Line 6"/>
          <p:cNvSpPr>
            <a:spLocks noChangeShapeType="1"/>
          </p:cNvSpPr>
          <p:nvPr/>
        </p:nvSpPr>
        <p:spPr bwMode="auto">
          <a:xfrm flipH="1">
            <a:off x="4267200" y="2362200"/>
            <a:ext cx="19812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7" name="Line 7"/>
          <p:cNvSpPr>
            <a:spLocks noChangeShapeType="1"/>
          </p:cNvSpPr>
          <p:nvPr/>
        </p:nvSpPr>
        <p:spPr bwMode="auto">
          <a:xfrm>
            <a:off x="3886200" y="3962400"/>
            <a:ext cx="23622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0040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8" name="Rectangle 12">
            <a:extLst>
              <a:ext uri="{FF2B5EF4-FFF2-40B4-BE49-F238E27FC236}">
                <a16:creationId xmlns:a16="http://schemas.microsoft.com/office/drawing/2014/main" id="{42CE9176-FD63-0243-A8BF-C8A85A4901CA}"/>
              </a:ext>
            </a:extLst>
          </p:cNvPr>
          <p:cNvSpPr>
            <a:spLocks noGrp="1" noChangeArrowheads="1"/>
          </p:cNvSpPr>
          <p:nvPr>
            <p:ph type="title"/>
          </p:nvPr>
        </p:nvSpPr>
        <p:spPr>
          <a:xfrm>
            <a:off x="1524000" y="-228600"/>
            <a:ext cx="8915400" cy="1143000"/>
          </a:xfrm>
        </p:spPr>
        <p:txBody>
          <a:bodyPr/>
          <a:lstStyle/>
          <a:p>
            <a:pPr>
              <a:defRPr/>
            </a:pPr>
            <a:r>
              <a:rPr lang="en-US" sz="4000" b="1">
                <a:solidFill>
                  <a:srgbClr val="FFFFFF"/>
                </a:solidFill>
              </a:rPr>
              <a:t>Neuro Changes by Dementia Type</a:t>
            </a:r>
            <a:r>
              <a:rPr lang="en-US" sz="4000"/>
              <a:t> </a:t>
            </a:r>
          </a:p>
        </p:txBody>
      </p:sp>
      <p:graphicFrame>
        <p:nvGraphicFramePr>
          <p:cNvPr id="39996" name="Group 60">
            <a:extLst>
              <a:ext uri="{FF2B5EF4-FFF2-40B4-BE49-F238E27FC236}">
                <a16:creationId xmlns:a16="http://schemas.microsoft.com/office/drawing/2014/main" id="{9656C0E9-2D12-EA44-8D4D-1FA7B81F1011}"/>
              </a:ext>
            </a:extLst>
          </p:cNvPr>
          <p:cNvGraphicFramePr>
            <a:graphicFrameLocks noGrp="1"/>
          </p:cNvGraphicFramePr>
          <p:nvPr>
            <p:ph type="tbl" idx="1"/>
          </p:nvPr>
        </p:nvGraphicFramePr>
        <p:xfrm>
          <a:off x="1752600" y="1143001"/>
          <a:ext cx="8534400" cy="4876801"/>
        </p:xfrm>
        <a:graphic>
          <a:graphicData uri="http://schemas.openxmlformats.org/drawingml/2006/table">
            <a:tbl>
              <a:tblPr/>
              <a:tblGrid>
                <a:gridCol w="32004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7747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0" i="0" u="none" strike="noStrike" cap="none" normalizeH="0" baseline="0" dirty="0" err="1">
                          <a:ln>
                            <a:noFill/>
                          </a:ln>
                          <a:solidFill>
                            <a:schemeClr val="bg2"/>
                          </a:solidFill>
                          <a:effectLst>
                            <a:outerShdw blurRad="38100" dist="38100" dir="2700000" algn="tl">
                              <a:srgbClr val="000000"/>
                            </a:outerShdw>
                          </a:effectLst>
                          <a:latin typeface="Tahoma" charset="0"/>
                        </a:rPr>
                        <a:t>Neuro</a:t>
                      </a:r>
                      <a:r>
                        <a:rPr kumimoji="1" lang="en-US" sz="2800" b="0" i="0" u="none" strike="noStrike" cap="none" normalizeH="0" baseline="0" dirty="0">
                          <a:ln>
                            <a:noFill/>
                          </a:ln>
                          <a:solidFill>
                            <a:schemeClr val="bg2"/>
                          </a:solidFill>
                          <a:effectLst>
                            <a:outerShdw blurRad="38100" dist="38100" dir="2700000" algn="tl">
                              <a:srgbClr val="000000"/>
                            </a:outerShdw>
                          </a:effectLst>
                          <a:latin typeface="Tahoma" charset="0"/>
                        </a:rPr>
                        <a:t> exam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a:ln>
                            <a:noFill/>
                          </a:ln>
                          <a:solidFill>
                            <a:srgbClr val="FF0000"/>
                          </a:solidFill>
                          <a:effectLst>
                            <a:outerShdw blurRad="38100" dist="38100" dir="2700000" algn="tl">
                              <a:srgbClr val="000000"/>
                            </a:outerShdw>
                          </a:effectLst>
                          <a:latin typeface="Tahoma" charset="0"/>
                        </a:rPr>
                        <a:t>Alzheimer’s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a:ln>
                            <a:noFill/>
                          </a:ln>
                          <a:solidFill>
                            <a:srgbClr val="FF0000"/>
                          </a:solidFill>
                          <a:effectLst>
                            <a:outerShdw blurRad="38100" dist="38100" dir="2700000" algn="tl">
                              <a:srgbClr val="000000"/>
                            </a:outerShdw>
                          </a:effectLst>
                          <a:latin typeface="Tahoma" charset="0"/>
                        </a:rPr>
                        <a:t>Subcortical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77628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0" i="0" u="none" strike="noStrike" cap="none" normalizeH="0" baseline="0">
                          <a:ln>
                            <a:noFill/>
                          </a:ln>
                          <a:solidFill>
                            <a:schemeClr val="bg2"/>
                          </a:solidFill>
                          <a:effectLst>
                            <a:outerShdw blurRad="38100" dist="38100" dir="2700000" algn="tl">
                              <a:srgbClr val="000000"/>
                            </a:outerShdw>
                          </a:effectLst>
                          <a:latin typeface="Tahoma" charset="0"/>
                        </a:rPr>
                        <a:t>Cranial NN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a:ln>
                            <a:noFill/>
                          </a:ln>
                          <a:solidFill>
                            <a:srgbClr val="FFFF00"/>
                          </a:solidFill>
                          <a:effectLst>
                            <a:outerShdw blurRad="38100" dist="38100" dir="2700000" algn="tl">
                              <a:srgbClr val="000000"/>
                            </a:outerShdw>
                          </a:effectLst>
                          <a:latin typeface="Tahoma" charset="0"/>
                        </a:rPr>
                        <a:t>Anosmia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a:ln>
                            <a:noFill/>
                          </a:ln>
                          <a:solidFill>
                            <a:srgbClr val="FFFF00"/>
                          </a:solidFill>
                          <a:effectLst>
                            <a:outerShdw blurRad="38100" dist="38100" dir="2700000" algn="tl">
                              <a:srgbClr val="000000"/>
                            </a:outerShdw>
                          </a:effectLst>
                          <a:latin typeface="Tahoma" charset="0"/>
                        </a:rPr>
                        <a:t>Gaze changes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4725">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0" i="0" u="none" strike="noStrike" cap="none" normalizeH="0" baseline="0">
                          <a:ln>
                            <a:noFill/>
                          </a:ln>
                          <a:solidFill>
                            <a:schemeClr val="bg2"/>
                          </a:solidFill>
                          <a:effectLst>
                            <a:outerShdw blurRad="38100" dist="38100" dir="2700000" algn="tl">
                              <a:srgbClr val="000000"/>
                            </a:outerShdw>
                          </a:effectLst>
                          <a:latin typeface="Tahoma" charset="0"/>
                        </a:rPr>
                        <a:t>Strength, Reflexes &amp;Sensation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dirty="0">
                          <a:ln>
                            <a:noFill/>
                          </a:ln>
                          <a:solidFill>
                            <a:srgbClr val="FFFFFF"/>
                          </a:solidFill>
                          <a:effectLst>
                            <a:outerShdw blurRad="38100" dist="38100" dir="2700000" algn="tl">
                              <a:srgbClr val="000000"/>
                            </a:outerShdw>
                          </a:effectLst>
                          <a:latin typeface="Tahoma" charset="0"/>
                        </a:rPr>
                        <a:t>Intact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a:ln>
                            <a:noFill/>
                          </a:ln>
                          <a:solidFill>
                            <a:srgbClr val="FFFFFF"/>
                          </a:solidFill>
                          <a:effectLst>
                            <a:outerShdw blurRad="38100" dist="38100" dir="2700000" algn="tl">
                              <a:srgbClr val="000000"/>
                            </a:outerShdw>
                          </a:effectLst>
                          <a:latin typeface="Tahoma" charset="0"/>
                        </a:rPr>
                        <a:t>Intact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28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0" i="0" u="none" strike="noStrike" cap="none" normalizeH="0" baseline="0">
                          <a:ln>
                            <a:noFill/>
                          </a:ln>
                          <a:solidFill>
                            <a:schemeClr val="bg2"/>
                          </a:solidFill>
                          <a:effectLst>
                            <a:outerShdw blurRad="38100" dist="38100" dir="2700000" algn="tl">
                              <a:srgbClr val="000000"/>
                            </a:outerShdw>
                          </a:effectLst>
                          <a:latin typeface="Tahoma" charset="0"/>
                        </a:rPr>
                        <a:t>Motor Tone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dirty="0">
                          <a:ln>
                            <a:noFill/>
                          </a:ln>
                          <a:solidFill>
                            <a:srgbClr val="FFFFFF"/>
                          </a:solidFill>
                          <a:effectLst>
                            <a:outerShdw blurRad="38100" dist="38100" dir="2700000" algn="tl">
                              <a:srgbClr val="000000"/>
                            </a:outerShdw>
                          </a:effectLst>
                          <a:latin typeface="Tahoma" charset="0"/>
                        </a:rPr>
                        <a:t>Intact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a:ln>
                            <a:noFill/>
                          </a:ln>
                          <a:solidFill>
                            <a:srgbClr val="FFFF00"/>
                          </a:solidFill>
                          <a:effectLst>
                            <a:outerShdw blurRad="38100" dist="38100" dir="2700000" algn="tl">
                              <a:srgbClr val="000000"/>
                            </a:outerShdw>
                          </a:effectLst>
                          <a:latin typeface="Tahoma" charset="0"/>
                        </a:rPr>
                        <a:t>Altered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01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0" i="0" u="none" strike="noStrike" cap="none" normalizeH="0" baseline="0">
                          <a:ln>
                            <a:noFill/>
                          </a:ln>
                          <a:solidFill>
                            <a:schemeClr val="bg2"/>
                          </a:solidFill>
                          <a:effectLst>
                            <a:outerShdw blurRad="38100" dist="38100" dir="2700000" algn="tl">
                              <a:srgbClr val="000000"/>
                            </a:outerShdw>
                          </a:effectLst>
                          <a:latin typeface="Tahoma" charset="0"/>
                        </a:rPr>
                        <a:t>Movement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a:ln>
                            <a:noFill/>
                          </a:ln>
                          <a:solidFill>
                            <a:srgbClr val="FFFFFF"/>
                          </a:solidFill>
                          <a:effectLst>
                            <a:outerShdw blurRad="38100" dist="38100" dir="2700000" algn="tl">
                              <a:srgbClr val="000000"/>
                            </a:outerShdw>
                          </a:effectLst>
                          <a:latin typeface="Tahoma" charset="0"/>
                        </a:rPr>
                        <a:t>Intact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a:ln>
                            <a:noFill/>
                          </a:ln>
                          <a:solidFill>
                            <a:srgbClr val="FFFF00"/>
                          </a:solidFill>
                          <a:effectLst>
                            <a:outerShdw blurRad="38100" dist="38100" dir="2700000" algn="tl">
                              <a:srgbClr val="000000"/>
                            </a:outerShdw>
                          </a:effectLst>
                          <a:latin typeface="Tahoma" charset="0"/>
                        </a:rPr>
                        <a:t>Altered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47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0" i="0" u="none" strike="noStrike" cap="none" normalizeH="0" baseline="0">
                          <a:ln>
                            <a:noFill/>
                          </a:ln>
                          <a:solidFill>
                            <a:schemeClr val="bg2"/>
                          </a:solidFill>
                          <a:effectLst>
                            <a:outerShdw blurRad="38100" dist="38100" dir="2700000" algn="tl">
                              <a:srgbClr val="000000"/>
                            </a:outerShdw>
                          </a:effectLst>
                          <a:latin typeface="Tahoma" charset="0"/>
                        </a:rPr>
                        <a:t>Gait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a:ln>
                            <a:noFill/>
                          </a:ln>
                          <a:solidFill>
                            <a:srgbClr val="FFFFFF"/>
                          </a:solidFill>
                          <a:effectLst>
                            <a:outerShdw blurRad="38100" dist="38100" dir="2700000" algn="tl">
                              <a:srgbClr val="000000"/>
                            </a:outerShdw>
                          </a:effectLst>
                          <a:latin typeface="Tahoma" charset="0"/>
                        </a:rPr>
                        <a:t>Intact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Monotype Sorts" pitchFamily="2" charset="2"/>
                        <a:buNone/>
                        <a:tabLst/>
                      </a:pPr>
                      <a:r>
                        <a:rPr kumimoji="1" lang="en-US" sz="2800" b="1" i="0" u="none" strike="noStrike" cap="none" normalizeH="0" baseline="0">
                          <a:ln>
                            <a:noFill/>
                          </a:ln>
                          <a:solidFill>
                            <a:srgbClr val="FFFF00"/>
                          </a:solidFill>
                          <a:effectLst>
                            <a:outerShdw blurRad="38100" dist="38100" dir="2700000" algn="tl">
                              <a:srgbClr val="000000"/>
                            </a:outerShdw>
                          </a:effectLst>
                          <a:latin typeface="Tahoma" charset="0"/>
                        </a:rPr>
                        <a:t>Altered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2561" name="Text Box 61"/>
          <p:cNvSpPr txBox="1">
            <a:spLocks noChangeArrowheads="1"/>
          </p:cNvSpPr>
          <p:nvPr/>
        </p:nvSpPr>
        <p:spPr bwMode="auto">
          <a:xfrm>
            <a:off x="2514600" y="6248400"/>
            <a:ext cx="3810000" cy="457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50000"/>
              </a:spcBef>
              <a:buClrTx/>
              <a:buSzTx/>
              <a:buFontTx/>
              <a:buNone/>
            </a:pPr>
            <a:r>
              <a:rPr kumimoji="0" lang="en-US" altLang="en-US" sz="2400">
                <a:solidFill>
                  <a:schemeClr val="bg2"/>
                </a:solidFill>
                <a:latin typeface="Times New Roman" panose="02020603050405020304" pitchFamily="18" charset="0"/>
              </a:rPr>
              <a:t>*=</a:t>
            </a:r>
            <a:r>
              <a:rPr kumimoji="0" lang="en-US" altLang="en-US" sz="2400" b="1">
                <a:latin typeface="Times New Roman" panose="02020603050405020304" pitchFamily="18" charset="0"/>
              </a:rPr>
              <a:t> </a:t>
            </a:r>
            <a:r>
              <a:rPr kumimoji="0" lang="en-US" altLang="en-US" sz="2400" b="1">
                <a:solidFill>
                  <a:schemeClr val="bg2"/>
                </a:solidFill>
                <a:latin typeface="Times New Roman" panose="02020603050405020304" pitchFamily="18" charset="0"/>
              </a:rPr>
              <a:t>Motor System Changes</a:t>
            </a:r>
          </a:p>
        </p:txBody>
      </p:sp>
    </p:spTree>
    <p:extLst>
      <p:ext uri="{BB962C8B-B14F-4D97-AF65-F5344CB8AC3E}">
        <p14:creationId xmlns:p14="http://schemas.microsoft.com/office/powerpoint/2010/main" val="3095297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b="1" dirty="0" smtClean="0">
                <a:solidFill>
                  <a:srgbClr val="FFFFFF"/>
                </a:solidFill>
              </a:rPr>
              <a:t>Dementia Diagnostic Pathway</a:t>
            </a:r>
          </a:p>
        </p:txBody>
      </p:sp>
      <p:graphicFrame>
        <p:nvGraphicFramePr>
          <p:cNvPr id="52227" name="Object 3"/>
          <p:cNvGraphicFramePr>
            <a:graphicFrameLocks noGrp="1" noChangeAspect="1"/>
          </p:cNvGraphicFramePr>
          <p:nvPr>
            <p:ph type="tbl" idx="1"/>
          </p:nvPr>
        </p:nvGraphicFramePr>
        <p:xfrm>
          <a:off x="2057400" y="1905000"/>
          <a:ext cx="7754938" cy="3970338"/>
        </p:xfrm>
        <a:graphic>
          <a:graphicData uri="http://schemas.openxmlformats.org/presentationml/2006/ole">
            <mc:AlternateContent xmlns:mc="http://schemas.openxmlformats.org/markup-compatibility/2006">
              <mc:Choice xmlns:v="urn:schemas-microsoft-com:vml" Requires="v">
                <p:oleObj spid="_x0000_s13333" name="Document" r:id="rId3" imgW="7758684" imgH="3970020" progId="Word.Document.8">
                  <p:embed/>
                </p:oleObj>
              </mc:Choice>
              <mc:Fallback>
                <p:oleObj name="Document" r:id="rId3" imgW="7758684" imgH="3970020" progId="Word.Document.8">
                  <p:embed/>
                  <p:pic>
                    <p:nvPicPr>
                      <p:cNvPr id="522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05000"/>
                        <a:ext cx="77549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Line 4"/>
          <p:cNvSpPr>
            <a:spLocks noChangeShapeType="1"/>
          </p:cNvSpPr>
          <p:nvPr/>
        </p:nvSpPr>
        <p:spPr bwMode="auto">
          <a:xfrm>
            <a:off x="3505200" y="2286000"/>
            <a:ext cx="2514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5"/>
          <p:cNvSpPr>
            <a:spLocks noChangeShapeType="1"/>
          </p:cNvSpPr>
          <p:nvPr/>
        </p:nvSpPr>
        <p:spPr bwMode="auto">
          <a:xfrm>
            <a:off x="2895600" y="2438400"/>
            <a:ext cx="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6"/>
          <p:cNvSpPr>
            <a:spLocks noChangeShapeType="1"/>
          </p:cNvSpPr>
          <p:nvPr/>
        </p:nvSpPr>
        <p:spPr bwMode="auto">
          <a:xfrm>
            <a:off x="4800600" y="35814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7"/>
          <p:cNvSpPr>
            <a:spLocks noChangeShapeType="1"/>
          </p:cNvSpPr>
          <p:nvPr/>
        </p:nvSpPr>
        <p:spPr bwMode="auto">
          <a:xfrm>
            <a:off x="2895600" y="3733800"/>
            <a:ext cx="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8"/>
          <p:cNvSpPr>
            <a:spLocks noChangeShapeType="1"/>
          </p:cNvSpPr>
          <p:nvPr/>
        </p:nvSpPr>
        <p:spPr bwMode="auto">
          <a:xfrm>
            <a:off x="5562600" y="47244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a:off x="2895600" y="5029200"/>
            <a:ext cx="0" cy="685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0" name="Oval 10"/>
          <p:cNvSpPr>
            <a:spLocks noChangeArrowheads="1"/>
          </p:cNvSpPr>
          <p:nvPr/>
        </p:nvSpPr>
        <p:spPr bwMode="auto">
          <a:xfrm>
            <a:off x="2133600" y="5715000"/>
            <a:ext cx="2362200" cy="762000"/>
          </a:xfrm>
          <a:prstGeom prst="ellipse">
            <a:avLst/>
          </a:prstGeom>
          <a:solidFill>
            <a:schemeClr val="tx2"/>
          </a:solidFill>
          <a:ln w="9525">
            <a:solidFill>
              <a:srgbClr val="FF0000"/>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Alzheimer’s Ds.</a:t>
            </a:r>
          </a:p>
        </p:txBody>
      </p:sp>
      <p:sp>
        <p:nvSpPr>
          <p:cNvPr id="15371" name="Oval 11"/>
          <p:cNvSpPr>
            <a:spLocks noChangeArrowheads="1"/>
          </p:cNvSpPr>
          <p:nvPr/>
        </p:nvSpPr>
        <p:spPr bwMode="auto">
          <a:xfrm>
            <a:off x="2209800" y="1905000"/>
            <a:ext cx="1524000" cy="533400"/>
          </a:xfrm>
          <a:prstGeom prst="ellipse">
            <a:avLst/>
          </a:prstGeom>
          <a:solidFill>
            <a:schemeClr val="tx2"/>
          </a:solidFill>
          <a:ln w="9525">
            <a:solidFill>
              <a:schemeClr val="tx1"/>
            </a:solidFill>
            <a:round/>
            <a:headEnd/>
            <a:tailEnd/>
          </a:ln>
          <a:effectLst>
            <a:outerShdw dist="45791" dir="2021404" algn="ctr" rotWithShape="0">
              <a:srgbClr val="FFFF66"/>
            </a:outerShdw>
          </a:effec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History</a:t>
            </a:r>
            <a:endParaRPr kumimoji="0" lang="en-US" altLang="en-US" sz="2400">
              <a:solidFill>
                <a:srgbClr val="FF9900"/>
              </a:solidFill>
              <a:latin typeface="Times New Roman" panose="02020603050405020304" pitchFamily="18" charset="0"/>
            </a:endParaRPr>
          </a:p>
        </p:txBody>
      </p:sp>
      <p:sp>
        <p:nvSpPr>
          <p:cNvPr id="15372" name="Oval 12"/>
          <p:cNvSpPr>
            <a:spLocks noChangeArrowheads="1"/>
          </p:cNvSpPr>
          <p:nvPr/>
        </p:nvSpPr>
        <p:spPr bwMode="auto">
          <a:xfrm>
            <a:off x="2286000" y="3276599"/>
            <a:ext cx="2737104" cy="685799"/>
          </a:xfrm>
          <a:prstGeom prst="ellipse">
            <a:avLst/>
          </a:prstGeom>
          <a:solidFill>
            <a:schemeClr val="tx2"/>
          </a:solidFill>
          <a:ln w="76200">
            <a:solidFill>
              <a:srgbClr val="C00000"/>
            </a:solidFill>
            <a:round/>
            <a:headEnd/>
            <a:tailEnd/>
          </a:ln>
          <a:effectLst>
            <a:outerShdw dist="80322" dir="1106097" algn="ctr" rotWithShape="0">
              <a:srgbClr val="FFFF66"/>
            </a:outerShdw>
          </a:effec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800" b="1" dirty="0">
                <a:solidFill>
                  <a:srgbClr val="FF0000"/>
                </a:solidFill>
                <a:latin typeface="Times New Roman" panose="02020603050405020304" pitchFamily="18" charset="0"/>
              </a:rPr>
              <a:t>Physical Exam</a:t>
            </a:r>
          </a:p>
        </p:txBody>
      </p:sp>
      <p:sp>
        <p:nvSpPr>
          <p:cNvPr id="15373" name="Oval 13"/>
          <p:cNvSpPr>
            <a:spLocks noChangeArrowheads="1"/>
          </p:cNvSpPr>
          <p:nvPr/>
        </p:nvSpPr>
        <p:spPr bwMode="auto">
          <a:xfrm>
            <a:off x="2286000" y="4343400"/>
            <a:ext cx="3276600" cy="6096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Neurological Exam</a:t>
            </a:r>
            <a:endParaRPr kumimoji="0" lang="en-US" altLang="en-US" sz="2400">
              <a:solidFill>
                <a:srgbClr val="FF9900"/>
              </a:solidFill>
              <a:latin typeface="Times New Roman" panose="02020603050405020304" pitchFamily="18" charset="0"/>
            </a:endParaRPr>
          </a:p>
        </p:txBody>
      </p:sp>
      <p:sp>
        <p:nvSpPr>
          <p:cNvPr id="15374" name="Oval 14"/>
          <p:cNvSpPr>
            <a:spLocks noChangeArrowheads="1"/>
          </p:cNvSpPr>
          <p:nvPr/>
        </p:nvSpPr>
        <p:spPr bwMode="auto">
          <a:xfrm>
            <a:off x="6400800" y="2057400"/>
            <a:ext cx="14478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endParaRPr kumimoji="0" lang="en-US" altLang="en-US" sz="2400">
              <a:latin typeface="Times New Roman" panose="02020603050405020304" pitchFamily="18" charset="0"/>
            </a:endParaRPr>
          </a:p>
        </p:txBody>
      </p:sp>
      <p:sp>
        <p:nvSpPr>
          <p:cNvPr id="15375" name="Oval 15"/>
          <p:cNvSpPr>
            <a:spLocks noChangeArrowheads="1"/>
          </p:cNvSpPr>
          <p:nvPr/>
        </p:nvSpPr>
        <p:spPr bwMode="auto">
          <a:xfrm>
            <a:off x="6477000" y="3276600"/>
            <a:ext cx="13716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p>
        </p:txBody>
      </p:sp>
      <p:sp>
        <p:nvSpPr>
          <p:cNvPr id="15376" name="Oval 16"/>
          <p:cNvSpPr>
            <a:spLocks noChangeArrowheads="1"/>
          </p:cNvSpPr>
          <p:nvPr/>
        </p:nvSpPr>
        <p:spPr bwMode="auto">
          <a:xfrm>
            <a:off x="6553200" y="4572000"/>
            <a:ext cx="13716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p>
        </p:txBody>
      </p:sp>
    </p:spTree>
    <p:extLst>
      <p:ext uri="{BB962C8B-B14F-4D97-AF65-F5344CB8AC3E}">
        <p14:creationId xmlns:p14="http://schemas.microsoft.com/office/powerpoint/2010/main" val="422750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wipe(left)">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844BAC3-DC88-7248-AC9C-0C406053ACD1}"/>
              </a:ext>
            </a:extLst>
          </p:cNvPr>
          <p:cNvSpPr>
            <a:spLocks noGrp="1" noChangeArrowheads="1"/>
          </p:cNvSpPr>
          <p:nvPr>
            <p:ph type="title"/>
          </p:nvPr>
        </p:nvSpPr>
        <p:spPr>
          <a:effectLst>
            <a:outerShdw dist="35921" dir="2700000" algn="ctr" rotWithShape="0">
              <a:srgbClr val="000000"/>
            </a:outerShdw>
          </a:effectLst>
        </p:spPr>
        <p:txBody>
          <a:bodyPr vert="horz" lIns="90488" tIns="44450" rIns="90488" bIns="44450" rtlCol="0" anchor="ctr">
            <a:normAutofit/>
          </a:bodyPr>
          <a:lstStyle/>
          <a:p>
            <a:pPr>
              <a:defRPr/>
            </a:pPr>
            <a:r>
              <a:rPr lang="en-US" b="1" u="sng" dirty="0">
                <a:solidFill>
                  <a:srgbClr val="FFFFFF"/>
                </a:solidFill>
              </a:rPr>
              <a:t>The Dementia Evaluation</a:t>
            </a:r>
            <a:r>
              <a:rPr lang="en-US" b="1" dirty="0">
                <a:solidFill>
                  <a:srgbClr val="FFFFFF"/>
                </a:solidFill>
              </a:rPr>
              <a:t/>
            </a:r>
            <a:br>
              <a:rPr lang="en-US" b="1" dirty="0">
                <a:solidFill>
                  <a:srgbClr val="FFFFFF"/>
                </a:solidFill>
              </a:rPr>
            </a:br>
            <a:r>
              <a:rPr lang="en-US" sz="4000" b="1" dirty="0">
                <a:solidFill>
                  <a:schemeClr val="accent4"/>
                </a:solidFill>
              </a:rPr>
              <a:t>Physical</a:t>
            </a:r>
          </a:p>
        </p:txBody>
      </p:sp>
      <p:sp>
        <p:nvSpPr>
          <p:cNvPr id="18435" name="Rectangle 3">
            <a:extLst>
              <a:ext uri="{FF2B5EF4-FFF2-40B4-BE49-F238E27FC236}">
                <a16:creationId xmlns:a16="http://schemas.microsoft.com/office/drawing/2014/main" id="{4DA80AE3-747C-4D4E-A4F8-62730CB156CC}"/>
              </a:ext>
            </a:extLst>
          </p:cNvPr>
          <p:cNvSpPr>
            <a:spLocks noGrp="1" noChangeArrowheads="1"/>
          </p:cNvSpPr>
          <p:nvPr>
            <p:ph type="body" idx="1"/>
          </p:nvPr>
        </p:nvSpPr>
        <p:spPr>
          <a:xfrm>
            <a:off x="838200" y="2008505"/>
            <a:ext cx="10515600" cy="4351338"/>
          </a:xfrm>
        </p:spPr>
        <p:txBody>
          <a:bodyPr vert="horz" lIns="90488" tIns="44450" rIns="90488" bIns="44450" rtlCol="0">
            <a:normAutofit/>
          </a:bodyPr>
          <a:lstStyle/>
          <a:p>
            <a:pPr>
              <a:defRPr/>
            </a:pPr>
            <a:r>
              <a:rPr lang="en-US" sz="3600" b="1" dirty="0">
                <a:solidFill>
                  <a:srgbClr val="FFFFFF"/>
                </a:solidFill>
              </a:rPr>
              <a:t>Essentially look for conditions that produce delirium</a:t>
            </a:r>
          </a:p>
          <a:p>
            <a:pPr>
              <a:defRPr/>
            </a:pPr>
            <a:r>
              <a:rPr lang="en-US" sz="3600" b="1" dirty="0">
                <a:solidFill>
                  <a:srgbClr val="FFFFFF"/>
                </a:solidFill>
              </a:rPr>
              <a:t>Delirium is frequently superimposed on dementia</a:t>
            </a:r>
          </a:p>
          <a:p>
            <a:pPr>
              <a:defRPr/>
            </a:pPr>
            <a:r>
              <a:rPr lang="en-US" sz="3600" b="1" dirty="0">
                <a:solidFill>
                  <a:srgbClr val="FFFFFF"/>
                </a:solidFill>
              </a:rPr>
              <a:t>Disease in major organ systems </a:t>
            </a:r>
            <a:r>
              <a:rPr lang="en-US" sz="3600" b="1" dirty="0" smtClean="0">
                <a:solidFill>
                  <a:srgbClr val="FFFFFF"/>
                </a:solidFill>
              </a:rPr>
              <a:t>affect </a:t>
            </a:r>
            <a:r>
              <a:rPr lang="en-US" sz="3600" b="1" dirty="0">
                <a:solidFill>
                  <a:srgbClr val="FFFFFF"/>
                </a:solidFill>
              </a:rPr>
              <a:t>the </a:t>
            </a:r>
            <a:r>
              <a:rPr lang="en-US" sz="3600" b="1" dirty="0" smtClean="0">
                <a:solidFill>
                  <a:srgbClr val="FFFFFF"/>
                </a:solidFill>
              </a:rPr>
              <a:t>brain, especially when advanced age or dementia is present</a:t>
            </a:r>
            <a:endParaRPr lang="en-US" sz="3600" b="1" dirty="0">
              <a:solidFill>
                <a:srgbClr val="FFFFFF"/>
              </a:solidFill>
            </a:endParaRPr>
          </a:p>
          <a:p>
            <a:pPr>
              <a:buFont typeface="Monotype Sorts" pitchFamily="2" charset="2"/>
              <a:buNone/>
              <a:defRPr/>
            </a:pPr>
            <a:endParaRPr lang="en-US" b="1" dirty="0">
              <a:solidFill>
                <a:srgbClr val="FFFFFF"/>
              </a:solidFill>
            </a:endParaRPr>
          </a:p>
        </p:txBody>
      </p:sp>
      <p:pic>
        <p:nvPicPr>
          <p:cNvPr id="17412"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3863" y="381001"/>
            <a:ext cx="101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746544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6000" dirty="0" smtClean="0"/>
              <a:t>Case 2: What’s wrong here?</a:t>
            </a:r>
            <a:endParaRPr lang="en-US" altLang="en-US" sz="6000" dirty="0"/>
          </a:p>
        </p:txBody>
      </p:sp>
      <p:sp>
        <p:nvSpPr>
          <p:cNvPr id="72707" name="Rectangle 3"/>
          <p:cNvSpPr>
            <a:spLocks noGrp="1" noChangeArrowheads="1"/>
          </p:cNvSpPr>
          <p:nvPr>
            <p:ph type="body" idx="1"/>
          </p:nvPr>
        </p:nvSpPr>
        <p:spPr/>
        <p:txBody>
          <a:bodyPr>
            <a:normAutofit/>
          </a:bodyPr>
          <a:lstStyle/>
          <a:p>
            <a:pPr>
              <a:defRPr/>
            </a:pPr>
            <a:r>
              <a:rPr lang="en-US" sz="3600" dirty="0" smtClean="0"/>
              <a:t>A 75 year old widow is evaluated at the request of her family for progressive cognitive impairment over the last 9 months. She is not taking meds correctly, not eating regularly and loosing weight. Her MMSE is 18.   During the interview she admits to exertional fatigue, and lack of energy.  On exam she has diffuse expiratory wheezing in all lung fields.</a:t>
            </a:r>
          </a:p>
        </p:txBody>
      </p:sp>
    </p:spTree>
    <p:extLst>
      <p:ext uri="{BB962C8B-B14F-4D97-AF65-F5344CB8AC3E}">
        <p14:creationId xmlns:p14="http://schemas.microsoft.com/office/powerpoint/2010/main" val="352999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88" y="786284"/>
            <a:ext cx="10515600" cy="2852737"/>
          </a:xfrm>
        </p:spPr>
        <p:txBody>
          <a:bodyPr/>
          <a:lstStyle/>
          <a:p>
            <a:r>
              <a:rPr lang="en-US" dirty="0" smtClean="0"/>
              <a:t>Geriatric Exam: not only the patient!!	</a:t>
            </a:r>
            <a:endParaRPr lang="en-US" dirty="0"/>
          </a:p>
        </p:txBody>
      </p:sp>
      <p:sp>
        <p:nvSpPr>
          <p:cNvPr id="4" name="Text Placeholder 3"/>
          <p:cNvSpPr>
            <a:spLocks noGrp="1"/>
          </p:cNvSpPr>
          <p:nvPr>
            <p:ph type="body" idx="1"/>
          </p:nvPr>
        </p:nvSpPr>
        <p:spPr/>
        <p:txBody>
          <a:bodyPr>
            <a:normAutofit fontScale="85000" lnSpcReduction="10000"/>
          </a:bodyPr>
          <a:lstStyle/>
          <a:p>
            <a:r>
              <a:rPr lang="en-US" sz="6000" dirty="0" smtClean="0"/>
              <a:t>Examine the environment. In cognitive impairment look at the drugs!!</a:t>
            </a:r>
            <a:endParaRPr lang="en-US" sz="6000" dirty="0"/>
          </a:p>
        </p:txBody>
      </p:sp>
    </p:spTree>
    <p:extLst>
      <p:ext uri="{BB962C8B-B14F-4D97-AF65-F5344CB8AC3E}">
        <p14:creationId xmlns:p14="http://schemas.microsoft.com/office/powerpoint/2010/main" val="4095342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p:spPr>
        <p:txBody>
          <a:bodyPr>
            <a:normAutofit/>
          </a:bodyPr>
          <a:lstStyle/>
          <a:p>
            <a:r>
              <a:rPr lang="en-US" altLang="en-US" sz="5400" u="sng" dirty="0"/>
              <a:t>Sutton’s Law</a:t>
            </a:r>
            <a:r>
              <a:rPr lang="en-US" altLang="en-US" sz="5400" dirty="0"/>
              <a:t>:</a:t>
            </a:r>
          </a:p>
        </p:txBody>
      </p:sp>
      <p:sp>
        <p:nvSpPr>
          <p:cNvPr id="19459" name="Rectangle 3"/>
          <p:cNvSpPr>
            <a:spLocks noGrp="1" noChangeArrowheads="1"/>
          </p:cNvSpPr>
          <p:nvPr>
            <p:ph type="body" idx="1"/>
          </p:nvPr>
        </p:nvSpPr>
        <p:spPr>
          <a:noFill/>
          <a:ln/>
        </p:spPr>
        <p:txBody>
          <a:bodyPr/>
          <a:lstStyle/>
          <a:p>
            <a:r>
              <a:rPr lang="en-US" altLang="en-US" sz="3600" dirty="0"/>
              <a:t>“Gee, Willy, why do you rob banks?</a:t>
            </a:r>
          </a:p>
          <a:p>
            <a:pPr algn="ctr">
              <a:buFont typeface="Monotype Sorts" pitchFamily="2" charset="2"/>
              <a:buNone/>
            </a:pPr>
            <a:r>
              <a:rPr lang="en-US" altLang="en-US" sz="4000" b="1" dirty="0"/>
              <a:t>“BECAUSE</a:t>
            </a:r>
          </a:p>
          <a:p>
            <a:pPr algn="ctr">
              <a:buFont typeface="Monotype Sorts" pitchFamily="2" charset="2"/>
              <a:buNone/>
            </a:pPr>
            <a:r>
              <a:rPr lang="en-US" altLang="en-US" sz="4000" b="1" dirty="0"/>
              <a:t>THAT’S </a:t>
            </a:r>
          </a:p>
          <a:p>
            <a:pPr algn="ctr">
              <a:buFont typeface="Monotype Sorts" pitchFamily="2" charset="2"/>
              <a:buNone/>
            </a:pPr>
            <a:r>
              <a:rPr lang="en-US" altLang="en-US" sz="4000" b="1" dirty="0"/>
              <a:t>WHERE THE</a:t>
            </a:r>
          </a:p>
          <a:p>
            <a:pPr algn="ctr">
              <a:buFont typeface="Monotype Sorts" pitchFamily="2" charset="2"/>
              <a:buNone/>
            </a:pPr>
            <a:r>
              <a:rPr lang="en-US" altLang="en-US" sz="4000" b="1" dirty="0"/>
              <a:t>MONEY IS”</a:t>
            </a:r>
          </a:p>
        </p:txBody>
      </p:sp>
      <p:pic>
        <p:nvPicPr>
          <p:cNvPr id="1946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0591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en-US" altLang="en-US" sz="4800" b="1"/>
              <a:t>Geriatrician’s Law:</a:t>
            </a:r>
          </a:p>
        </p:txBody>
      </p:sp>
      <p:sp>
        <p:nvSpPr>
          <p:cNvPr id="74755" name="Rectangle 3"/>
          <p:cNvSpPr>
            <a:spLocks noGrp="1" noChangeArrowheads="1"/>
          </p:cNvSpPr>
          <p:nvPr>
            <p:ph type="body" idx="1"/>
          </p:nvPr>
        </p:nvSpPr>
        <p:spPr/>
        <p:txBody>
          <a:bodyPr/>
          <a:lstStyle/>
          <a:p>
            <a:pPr algn="ctr">
              <a:buFont typeface="Monotype Sorts" pitchFamily="2" charset="2"/>
              <a:buNone/>
            </a:pPr>
            <a:r>
              <a:rPr lang="en-US" altLang="en-US" sz="3600" b="1"/>
              <a:t>Go for the MEDS</a:t>
            </a:r>
          </a:p>
          <a:p>
            <a:pPr algn="ctr">
              <a:buFont typeface="Monotype Sorts" pitchFamily="2" charset="2"/>
              <a:buNone/>
            </a:pPr>
            <a:r>
              <a:rPr lang="en-US" altLang="en-US" sz="3600" b="1"/>
              <a:t>Because that’s where  the money is</a:t>
            </a:r>
          </a:p>
        </p:txBody>
      </p:sp>
      <p:pic>
        <p:nvPicPr>
          <p:cNvPr id="74756" name="Picture 4" descr="m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4343401"/>
            <a:ext cx="27432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74757" name="Picture 5" descr="p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3886200"/>
            <a:ext cx="23622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4758" name="Picture 6" descr="write-r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3810000"/>
            <a:ext cx="2438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52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97150" y="152400"/>
            <a:ext cx="7715250" cy="1143000"/>
          </a:xfrm>
          <a:noFill/>
          <a:ln/>
        </p:spPr>
        <p:txBody>
          <a:bodyPr/>
          <a:lstStyle/>
          <a:p>
            <a:r>
              <a:rPr lang="en-US" altLang="en-US" sz="4800" u="sng" dirty="0"/>
              <a:t>Drugs and </a:t>
            </a:r>
            <a:r>
              <a:rPr lang="en-US" altLang="en-US" sz="4800" u="sng" dirty="0" smtClean="0"/>
              <a:t>Dementia</a:t>
            </a:r>
            <a:endParaRPr lang="en-US" altLang="en-US" sz="4800" u="sng" dirty="0"/>
          </a:p>
        </p:txBody>
      </p:sp>
      <p:sp>
        <p:nvSpPr>
          <p:cNvPr id="45059" name="Rectangle 3"/>
          <p:cNvSpPr>
            <a:spLocks noGrp="1" noChangeArrowheads="1"/>
          </p:cNvSpPr>
          <p:nvPr>
            <p:ph type="body" sz="half" idx="1"/>
          </p:nvPr>
        </p:nvSpPr>
        <p:spPr>
          <a:xfrm>
            <a:off x="1484768" y="1371600"/>
            <a:ext cx="8089445" cy="4876800"/>
          </a:xfrm>
          <a:noFill/>
          <a:ln/>
        </p:spPr>
        <p:txBody>
          <a:bodyPr/>
          <a:lstStyle/>
          <a:p>
            <a:r>
              <a:rPr lang="en-US" altLang="en-US" sz="4000" b="1" dirty="0">
                <a:solidFill>
                  <a:srgbClr val="FAFD00"/>
                </a:solidFill>
              </a:rPr>
              <a:t>Many drugs </a:t>
            </a:r>
            <a:r>
              <a:rPr lang="en-US" altLang="en-US" sz="4000" b="1" dirty="0" smtClean="0">
                <a:solidFill>
                  <a:srgbClr val="FAFD00"/>
                </a:solidFill>
              </a:rPr>
              <a:t>make patients worse, </a:t>
            </a:r>
            <a:r>
              <a:rPr lang="en-US" altLang="en-US" sz="4000" b="1" dirty="0">
                <a:solidFill>
                  <a:srgbClr val="FAFD00"/>
                </a:solidFill>
              </a:rPr>
              <a:t>e.g.</a:t>
            </a:r>
            <a:r>
              <a:rPr lang="en-US" altLang="en-US" sz="4000" b="1" dirty="0"/>
              <a:t>  </a:t>
            </a:r>
            <a:r>
              <a:rPr lang="en-US" altLang="en-US" sz="3200" b="1" dirty="0"/>
              <a:t>Sedatives, anxiolytics, anticholinergics, H2-blockers, centrally acting </a:t>
            </a:r>
            <a:r>
              <a:rPr lang="en-US" altLang="en-US" sz="3200" b="1" dirty="0" err="1"/>
              <a:t>antihypertensives</a:t>
            </a:r>
            <a:r>
              <a:rPr lang="en-US" altLang="en-US" sz="3200" b="1" dirty="0"/>
              <a:t> (</a:t>
            </a:r>
            <a:r>
              <a:rPr lang="en-US" altLang="en-US" sz="3200" dirty="0"/>
              <a:t>clonidine, alpha-methyl </a:t>
            </a:r>
            <a:r>
              <a:rPr lang="en-US" altLang="en-US" sz="3200" dirty="0" err="1"/>
              <a:t>dopa</a:t>
            </a:r>
            <a:r>
              <a:rPr lang="en-US" altLang="en-US" sz="3200" b="1" dirty="0"/>
              <a:t>) </a:t>
            </a:r>
            <a:r>
              <a:rPr lang="en-US" altLang="en-US" sz="3200" b="1" dirty="0" err="1"/>
              <a:t>antiarhythmics</a:t>
            </a:r>
            <a:r>
              <a:rPr lang="en-US" altLang="en-US" sz="3200" b="1" dirty="0"/>
              <a:t>, beta blockers, digoxin, </a:t>
            </a:r>
            <a:r>
              <a:rPr lang="en-US" altLang="en-US" sz="3200" b="1" dirty="0" err="1"/>
              <a:t>S</a:t>
            </a:r>
            <a:r>
              <a:rPr lang="en-US" altLang="en-US" sz="3200" b="1" dirty="0" err="1" smtClean="0"/>
              <a:t>inemet</a:t>
            </a:r>
            <a:r>
              <a:rPr lang="en-US" altLang="en-US" sz="3200" b="1" dirty="0"/>
              <a:t>, </a:t>
            </a:r>
            <a:r>
              <a:rPr lang="en-US" altLang="en-US" sz="3200" b="1" dirty="0" err="1"/>
              <a:t>selegeline</a:t>
            </a:r>
            <a:r>
              <a:rPr lang="en-US" altLang="en-US" sz="3200" b="1" dirty="0" smtClean="0"/>
              <a:t>.</a:t>
            </a:r>
          </a:p>
          <a:p>
            <a:r>
              <a:rPr lang="en-US" altLang="en-US" sz="3200" b="1" dirty="0" smtClean="0"/>
              <a:t>Don’t forget herbals and OTCs</a:t>
            </a:r>
            <a:endParaRPr lang="en-US" altLang="en-US" sz="3200" dirty="0"/>
          </a:p>
          <a:p>
            <a:r>
              <a:rPr lang="en-US" altLang="en-US" sz="4000" dirty="0"/>
              <a:t>Check all for </a:t>
            </a:r>
            <a:r>
              <a:rPr lang="en-US" altLang="en-US" sz="4000" b="1" dirty="0">
                <a:solidFill>
                  <a:srgbClr val="FAFD00"/>
                </a:solidFill>
              </a:rPr>
              <a:t>CNS</a:t>
            </a:r>
            <a:r>
              <a:rPr lang="en-US" altLang="en-US" sz="4000" dirty="0"/>
              <a:t> S.E.s</a:t>
            </a:r>
          </a:p>
          <a:p>
            <a:r>
              <a:rPr lang="en-US" altLang="en-US" sz="4000" dirty="0"/>
              <a:t>Try a “</a:t>
            </a:r>
            <a:r>
              <a:rPr lang="en-US" altLang="en-US" sz="4000" b="1" dirty="0">
                <a:solidFill>
                  <a:srgbClr val="FAFD00"/>
                </a:solidFill>
              </a:rPr>
              <a:t>Drug Holiday</a:t>
            </a:r>
            <a:r>
              <a:rPr lang="en-US" altLang="en-US" sz="4000" dirty="0"/>
              <a:t>”</a:t>
            </a:r>
            <a:endParaRPr lang="en-US" altLang="en-US" sz="4000" dirty="0">
              <a:effectLst/>
            </a:endParaRPr>
          </a:p>
          <a:p>
            <a:endParaRPr lang="en-US" altLang="en-US" dirty="0">
              <a:effectLst/>
            </a:endParaRPr>
          </a:p>
        </p:txBody>
      </p:sp>
      <p:pic>
        <p:nvPicPr>
          <p:cNvPr id="4506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7705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1038" y="0"/>
            <a:ext cx="9144000" cy="2387600"/>
          </a:xfrm>
        </p:spPr>
        <p:txBody>
          <a:bodyPr/>
          <a:lstStyle/>
          <a:p>
            <a:r>
              <a:rPr lang="en-US" dirty="0" smtClean="0"/>
              <a:t>The 4 M’s in Primary Care</a:t>
            </a:r>
            <a:endParaRPr lang="en-US" dirty="0"/>
          </a:p>
        </p:txBody>
      </p:sp>
      <p:sp>
        <p:nvSpPr>
          <p:cNvPr id="3" name="Subtitle 2"/>
          <p:cNvSpPr>
            <a:spLocks noGrp="1"/>
          </p:cNvSpPr>
          <p:nvPr>
            <p:ph type="subTitle" idx="1"/>
          </p:nvPr>
        </p:nvSpPr>
        <p:spPr>
          <a:xfrm>
            <a:off x="111659" y="3215661"/>
            <a:ext cx="9144000" cy="1655762"/>
          </a:xfrm>
        </p:spPr>
        <p:txBody>
          <a:bodyPr>
            <a:noAutofit/>
          </a:bodyPr>
          <a:lstStyle/>
          <a:p>
            <a:r>
              <a:rPr lang="en-US" sz="3200" dirty="0" smtClean="0"/>
              <a:t>Don’t try to fit a square peg in a round hole</a:t>
            </a:r>
          </a:p>
          <a:p>
            <a:r>
              <a:rPr lang="en-US" sz="3200" dirty="0" smtClean="0"/>
              <a:t>Or</a:t>
            </a:r>
          </a:p>
          <a:p>
            <a:r>
              <a:rPr lang="en-US" sz="3200" dirty="0" smtClean="0"/>
              <a:t>How to work with the reality in primary care</a:t>
            </a:r>
            <a:endParaRPr lang="en-US" sz="3200"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475" y="2953110"/>
            <a:ext cx="3312028" cy="364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63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202363" y="2420939"/>
            <a:ext cx="4210050" cy="3660775"/>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7" name="Rectangle 3"/>
          <p:cNvSpPr>
            <a:spLocks noGrp="1" noChangeArrowheads="1"/>
          </p:cNvSpPr>
          <p:nvPr>
            <p:ph type="title"/>
          </p:nvPr>
        </p:nvSpPr>
        <p:spPr>
          <a:xfrm>
            <a:off x="1485900" y="304800"/>
            <a:ext cx="8743950" cy="1143000"/>
          </a:xfrm>
          <a:noFill/>
          <a:ln/>
          <a:effectLst>
            <a:outerShdw dist="35921" dir="2700000" algn="ctr" rotWithShape="0">
              <a:schemeClr val="bg2"/>
            </a:outerShdw>
          </a:effectLst>
        </p:spPr>
        <p:txBody>
          <a:bodyPr/>
          <a:lstStyle/>
          <a:p>
            <a:pPr>
              <a:lnSpc>
                <a:spcPct val="90000"/>
              </a:lnSpc>
            </a:pPr>
            <a:r>
              <a:rPr lang="en-US" altLang="en-US" sz="5400" dirty="0"/>
              <a:t> Alcohol and </a:t>
            </a:r>
            <a:r>
              <a:rPr lang="en-US" altLang="en-US" sz="5400" dirty="0" smtClean="0"/>
              <a:t>Dementia</a:t>
            </a:r>
            <a:endParaRPr lang="en-US" altLang="en-US" sz="5400" dirty="0"/>
          </a:p>
        </p:txBody>
      </p:sp>
      <p:sp>
        <p:nvSpPr>
          <p:cNvPr id="57351" name="Rectangle 7"/>
          <p:cNvSpPr>
            <a:spLocks noChangeArrowheads="1"/>
          </p:cNvSpPr>
          <p:nvPr/>
        </p:nvSpPr>
        <p:spPr bwMode="auto">
          <a:xfrm>
            <a:off x="1638301" y="2057400"/>
            <a:ext cx="4029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effectLst>
                  <a:outerShdw blurRad="38100" dist="38100" dir="2700000" algn="tl">
                    <a:srgbClr val="000000"/>
                  </a:outerShdw>
                </a:effectLst>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effectLst>
                  <a:outerShdw blurRad="38100" dist="38100" dir="2700000" algn="tl">
                    <a:srgbClr val="000000"/>
                  </a:outerShdw>
                </a:effectLst>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9pPr>
          </a:lstStyle>
          <a:p>
            <a:pPr>
              <a:lnSpc>
                <a:spcPct val="140000"/>
              </a:lnSpc>
            </a:pPr>
            <a:r>
              <a:rPr lang="en-US" altLang="en-US"/>
              <a:t>   Volume of distribution for </a:t>
            </a:r>
            <a:r>
              <a:rPr lang="en-US" altLang="en-US" sz="2800"/>
              <a:t>ETOH with age</a:t>
            </a:r>
          </a:p>
          <a:p>
            <a:pPr>
              <a:lnSpc>
                <a:spcPct val="140000"/>
              </a:lnSpc>
            </a:pPr>
            <a:r>
              <a:rPr lang="en-US" altLang="en-US" sz="2800"/>
              <a:t> No more than one/day after age 65; stop all if cognition impaired</a:t>
            </a:r>
            <a:endParaRPr lang="en-US" altLang="en-US" sz="5400"/>
          </a:p>
        </p:txBody>
      </p:sp>
      <p:pic>
        <p:nvPicPr>
          <p:cNvPr id="573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551" y="2235200"/>
            <a:ext cx="4232275" cy="3678238"/>
          </a:xfrm>
          <a:prstGeom prst="rect">
            <a:avLst/>
          </a:prstGeom>
          <a:noFill/>
          <a:extLst>
            <a:ext uri="{909E8E84-426E-40DD-AFC4-6F175D3DCCD1}">
              <a14:hiddenFill xmlns:a14="http://schemas.microsoft.com/office/drawing/2010/main">
                <a:solidFill>
                  <a:srgbClr val="FFFFFF"/>
                </a:solidFill>
              </a14:hiddenFill>
            </a:ext>
          </a:extLst>
        </p:spPr>
      </p:pic>
      <p:pic>
        <p:nvPicPr>
          <p:cNvPr id="5735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7" name="Line 13"/>
          <p:cNvSpPr>
            <a:spLocks noChangeShapeType="1"/>
          </p:cNvSpPr>
          <p:nvPr/>
        </p:nvSpPr>
        <p:spPr bwMode="auto">
          <a:xfrm flipH="1">
            <a:off x="2057400" y="2743200"/>
            <a:ext cx="76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8" name="Line 14"/>
          <p:cNvSpPr>
            <a:spLocks noChangeShapeType="1"/>
          </p:cNvSpPr>
          <p:nvPr/>
        </p:nvSpPr>
        <p:spPr bwMode="auto">
          <a:xfrm>
            <a:off x="2133600" y="2286000"/>
            <a:ext cx="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18347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90000"/>
              </a:lnSpc>
            </a:pPr>
            <a:r>
              <a:rPr lang="en-US" altLang="en-US" sz="6000" dirty="0" smtClean="0"/>
              <a:t>Case 3: What’s wrong here?</a:t>
            </a:r>
            <a:endParaRPr lang="en-US" altLang="en-US" sz="6000" dirty="0"/>
          </a:p>
        </p:txBody>
      </p:sp>
      <p:sp>
        <p:nvSpPr>
          <p:cNvPr id="77827" name="Rectangle 3"/>
          <p:cNvSpPr>
            <a:spLocks noGrp="1" noChangeArrowheads="1"/>
          </p:cNvSpPr>
          <p:nvPr>
            <p:ph type="body" idx="1"/>
          </p:nvPr>
        </p:nvSpPr>
        <p:spPr/>
        <p:txBody>
          <a:bodyPr/>
          <a:lstStyle/>
          <a:p>
            <a:pPr>
              <a:lnSpc>
                <a:spcPct val="90000"/>
              </a:lnSpc>
              <a:defRPr/>
            </a:pPr>
            <a:r>
              <a:rPr lang="en-US" altLang="en-US" dirty="0" smtClean="0"/>
              <a:t> </a:t>
            </a:r>
            <a:r>
              <a:rPr lang="en-US" altLang="en-US" sz="3600" dirty="0" smtClean="0"/>
              <a:t>An 83 year old widow presents with a history of progressive cognitive failure.  During interview she admits to a long term pattern of one drink before dinner.   On questioning, her daughter feels that she likely exceeds one drink per day.  Her MMSE is 18/30. She is having problems taking meds, fixing meals, paying bills.</a:t>
            </a:r>
          </a:p>
        </p:txBody>
      </p:sp>
    </p:spTree>
    <p:extLst>
      <p:ext uri="{BB962C8B-B14F-4D97-AF65-F5344CB8AC3E}">
        <p14:creationId xmlns:p14="http://schemas.microsoft.com/office/powerpoint/2010/main" val="3763577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en-US" altLang="en-US" u="sng" dirty="0"/>
              <a:t>The </a:t>
            </a:r>
            <a:r>
              <a:rPr lang="en-US" altLang="en-US" u="sng" dirty="0" smtClean="0"/>
              <a:t>Dementia Evaluation</a:t>
            </a:r>
            <a:r>
              <a:rPr lang="en-US" altLang="en-US" dirty="0"/>
              <a:t/>
            </a:r>
            <a:br>
              <a:rPr lang="en-US" altLang="en-US" dirty="0"/>
            </a:br>
            <a:r>
              <a:rPr lang="en-US" altLang="en-US" sz="4000" dirty="0" smtClean="0">
                <a:solidFill>
                  <a:schemeClr val="accent2"/>
                </a:solidFill>
              </a:rPr>
              <a:t>Laboratory/ Diagnostics</a:t>
            </a:r>
            <a:endParaRPr lang="en-US" altLang="en-US" sz="4000" dirty="0">
              <a:solidFill>
                <a:schemeClr val="accent2"/>
              </a:solidFill>
            </a:endParaRPr>
          </a:p>
        </p:txBody>
      </p:sp>
      <p:sp>
        <p:nvSpPr>
          <p:cNvPr id="23555" name="Rectangle 3"/>
          <p:cNvSpPr>
            <a:spLocks noGrp="1" noChangeArrowheads="1"/>
          </p:cNvSpPr>
          <p:nvPr>
            <p:ph type="body" idx="1"/>
          </p:nvPr>
        </p:nvSpPr>
        <p:spPr>
          <a:noFill/>
          <a:ln/>
        </p:spPr>
        <p:txBody>
          <a:bodyPr>
            <a:normAutofit/>
          </a:bodyPr>
          <a:lstStyle/>
          <a:p>
            <a:r>
              <a:rPr lang="en-US" altLang="en-US" sz="3600" dirty="0"/>
              <a:t>B-12, Folate, TSH</a:t>
            </a:r>
          </a:p>
          <a:p>
            <a:r>
              <a:rPr lang="en-US" altLang="en-US" sz="3600" dirty="0" err="1"/>
              <a:t>Chem</a:t>
            </a:r>
            <a:r>
              <a:rPr lang="en-US" altLang="en-US" sz="3600" dirty="0"/>
              <a:t> profile, UA, ?O</a:t>
            </a:r>
            <a:r>
              <a:rPr lang="en-US" altLang="en-US" sz="3600" b="1" baseline="-25000" dirty="0">
                <a:effectLst/>
              </a:rPr>
              <a:t>2</a:t>
            </a:r>
            <a:r>
              <a:rPr lang="en-US" altLang="en-US" sz="3600" dirty="0"/>
              <a:t> sat</a:t>
            </a:r>
          </a:p>
          <a:p>
            <a:r>
              <a:rPr lang="en-US" altLang="en-US" sz="3600" dirty="0"/>
              <a:t>CBC</a:t>
            </a:r>
          </a:p>
          <a:p>
            <a:r>
              <a:rPr lang="en-US" altLang="en-US" sz="3600" dirty="0"/>
              <a:t>Other as indicated </a:t>
            </a:r>
            <a:r>
              <a:rPr lang="en-US" altLang="en-US" sz="3600" dirty="0" smtClean="0"/>
              <a:t>–most often drug levels</a:t>
            </a:r>
          </a:p>
          <a:p>
            <a:r>
              <a:rPr lang="en-US" altLang="en-US" sz="3600" dirty="0" smtClean="0"/>
              <a:t>Brain Imaging (once, not multiple)</a:t>
            </a:r>
            <a:endParaRPr lang="en-US" altLang="en-US" sz="3600" dirty="0"/>
          </a:p>
          <a:p>
            <a:endParaRPr lang="en-US" altLang="en-US" sz="3600" dirty="0"/>
          </a:p>
        </p:txBody>
      </p:sp>
      <p:pic>
        <p:nvPicPr>
          <p:cNvPr id="2355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41508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0" y="76200"/>
            <a:ext cx="8915400" cy="1524000"/>
          </a:xfrm>
          <a:noFill/>
          <a:ln/>
        </p:spPr>
        <p:txBody>
          <a:bodyPr/>
          <a:lstStyle/>
          <a:p>
            <a:r>
              <a:rPr lang="en-US" altLang="en-US" sz="4000" b="1" dirty="0"/>
              <a:t>Things that Cause the Brain to Fail </a:t>
            </a:r>
            <a:r>
              <a:rPr lang="en-US" altLang="en-US" sz="3600" b="1" dirty="0" smtClean="0"/>
              <a:t/>
            </a:r>
            <a:br>
              <a:rPr lang="en-US" altLang="en-US" sz="3600" b="1" dirty="0" smtClean="0"/>
            </a:br>
            <a:r>
              <a:rPr lang="en-US" altLang="en-US" sz="3200" b="1" dirty="0" smtClean="0"/>
              <a:t>(</a:t>
            </a:r>
            <a:r>
              <a:rPr lang="en-US" altLang="en-US" sz="3200" b="1" dirty="0"/>
              <a:t>whether or not an underlying dementia is present)</a:t>
            </a:r>
            <a:endParaRPr lang="en-US" altLang="en-US" sz="3200" dirty="0"/>
          </a:p>
        </p:txBody>
      </p:sp>
      <p:sp>
        <p:nvSpPr>
          <p:cNvPr id="25603" name="Rectangle 3"/>
          <p:cNvSpPr>
            <a:spLocks noGrp="1" noChangeArrowheads="1"/>
          </p:cNvSpPr>
          <p:nvPr>
            <p:ph type="body" idx="1"/>
          </p:nvPr>
        </p:nvSpPr>
        <p:spPr>
          <a:xfrm>
            <a:off x="3200400" y="1676400"/>
            <a:ext cx="7543800" cy="4876800"/>
          </a:xfrm>
          <a:noFill/>
          <a:ln/>
        </p:spPr>
        <p:txBody>
          <a:bodyPr/>
          <a:lstStyle/>
          <a:p>
            <a:r>
              <a:rPr lang="en-US" altLang="en-US" sz="3200" b="1" dirty="0">
                <a:solidFill>
                  <a:schemeClr val="accent4">
                    <a:lumMod val="60000"/>
                    <a:lumOff val="40000"/>
                  </a:schemeClr>
                </a:solidFill>
              </a:rPr>
              <a:t>Drugs</a:t>
            </a:r>
          </a:p>
          <a:p>
            <a:r>
              <a:rPr lang="en-US" altLang="en-US" dirty="0"/>
              <a:t>Emotional Illness (including depression)</a:t>
            </a:r>
          </a:p>
          <a:p>
            <a:r>
              <a:rPr lang="en-US" altLang="en-US" dirty="0"/>
              <a:t>Metabolic/endocrine disorders</a:t>
            </a:r>
          </a:p>
          <a:p>
            <a:r>
              <a:rPr lang="en-US" altLang="en-US" dirty="0"/>
              <a:t>Eye/ear/environment</a:t>
            </a:r>
          </a:p>
          <a:p>
            <a:r>
              <a:rPr lang="en-US" altLang="en-US" dirty="0"/>
              <a:t>Nutritional/neurological</a:t>
            </a:r>
          </a:p>
          <a:p>
            <a:r>
              <a:rPr lang="en-US" altLang="en-US" dirty="0"/>
              <a:t>Tumors/trauma</a:t>
            </a:r>
          </a:p>
          <a:p>
            <a:r>
              <a:rPr lang="en-US" altLang="en-US" dirty="0"/>
              <a:t>Infection</a:t>
            </a:r>
          </a:p>
          <a:p>
            <a:r>
              <a:rPr lang="en-US" altLang="en-US" dirty="0"/>
              <a:t>Alcoholism/anemia/ atherosclerosis</a:t>
            </a:r>
          </a:p>
        </p:txBody>
      </p:sp>
      <p:sp>
        <p:nvSpPr>
          <p:cNvPr id="25604" name="Rectangle 4"/>
          <p:cNvSpPr>
            <a:spLocks noChangeArrowheads="1"/>
          </p:cNvSpPr>
          <p:nvPr/>
        </p:nvSpPr>
        <p:spPr bwMode="auto">
          <a:xfrm>
            <a:off x="2507009" y="1535318"/>
            <a:ext cx="564258" cy="427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400" b="1" dirty="0">
                <a:solidFill>
                  <a:schemeClr val="accent2">
                    <a:lumMod val="60000"/>
                    <a:lumOff val="40000"/>
                  </a:schemeClr>
                </a:solidFill>
              </a:rPr>
              <a:t>D</a:t>
            </a:r>
          </a:p>
          <a:p>
            <a:r>
              <a:rPr lang="en-US" altLang="en-US" sz="3400" b="1" dirty="0">
                <a:solidFill>
                  <a:schemeClr val="accent2">
                    <a:lumMod val="60000"/>
                    <a:lumOff val="40000"/>
                  </a:schemeClr>
                </a:solidFill>
              </a:rPr>
              <a:t>E</a:t>
            </a:r>
          </a:p>
          <a:p>
            <a:r>
              <a:rPr lang="en-US" altLang="en-US" sz="3400" b="1" dirty="0">
                <a:solidFill>
                  <a:schemeClr val="accent2">
                    <a:lumMod val="60000"/>
                    <a:lumOff val="40000"/>
                  </a:schemeClr>
                </a:solidFill>
              </a:rPr>
              <a:t>M</a:t>
            </a:r>
          </a:p>
          <a:p>
            <a:r>
              <a:rPr lang="en-US" altLang="en-US" sz="3400" b="1" dirty="0">
                <a:solidFill>
                  <a:schemeClr val="accent2">
                    <a:lumMod val="60000"/>
                    <a:lumOff val="40000"/>
                  </a:schemeClr>
                </a:solidFill>
              </a:rPr>
              <a:t>E</a:t>
            </a:r>
          </a:p>
          <a:p>
            <a:r>
              <a:rPr lang="en-US" altLang="en-US" sz="3400" b="1" dirty="0">
                <a:solidFill>
                  <a:schemeClr val="accent2">
                    <a:lumMod val="60000"/>
                    <a:lumOff val="40000"/>
                  </a:schemeClr>
                </a:solidFill>
              </a:rPr>
              <a:t>N</a:t>
            </a:r>
          </a:p>
          <a:p>
            <a:r>
              <a:rPr lang="en-US" altLang="en-US" sz="3400" b="1" dirty="0">
                <a:solidFill>
                  <a:schemeClr val="accent2">
                    <a:lumMod val="60000"/>
                    <a:lumOff val="40000"/>
                  </a:schemeClr>
                </a:solidFill>
              </a:rPr>
              <a:t>T</a:t>
            </a:r>
          </a:p>
          <a:p>
            <a:r>
              <a:rPr lang="en-US" altLang="en-US" sz="3400" b="1" dirty="0">
                <a:solidFill>
                  <a:schemeClr val="accent2">
                    <a:lumMod val="60000"/>
                    <a:lumOff val="40000"/>
                  </a:schemeClr>
                </a:solidFill>
              </a:rPr>
              <a:t>I</a:t>
            </a:r>
          </a:p>
          <a:p>
            <a:r>
              <a:rPr lang="en-US" altLang="en-US" sz="3400" b="1" dirty="0">
                <a:solidFill>
                  <a:schemeClr val="accent2">
                    <a:lumMod val="60000"/>
                    <a:lumOff val="40000"/>
                  </a:schemeClr>
                </a:solidFill>
              </a:rPr>
              <a:t>A</a:t>
            </a:r>
          </a:p>
        </p:txBody>
      </p:sp>
    </p:spTree>
    <p:extLst>
      <p:ext uri="{BB962C8B-B14F-4D97-AF65-F5344CB8AC3E}">
        <p14:creationId xmlns:p14="http://schemas.microsoft.com/office/powerpoint/2010/main" val="343026656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b="1" dirty="0" smtClean="0">
                <a:solidFill>
                  <a:schemeClr val="accent4"/>
                </a:solidFill>
              </a:rPr>
              <a:t>Diagnostic Criteria for AD</a:t>
            </a:r>
          </a:p>
        </p:txBody>
      </p:sp>
      <p:sp>
        <p:nvSpPr>
          <p:cNvPr id="3" name="Content Placeholder 2"/>
          <p:cNvSpPr>
            <a:spLocks noGrp="1"/>
          </p:cNvSpPr>
          <p:nvPr>
            <p:ph idx="1"/>
          </p:nvPr>
        </p:nvSpPr>
        <p:spPr/>
        <p:txBody>
          <a:bodyPr/>
          <a:lstStyle/>
          <a:p>
            <a:pPr>
              <a:buFont typeface="Monotype Sorts" pitchFamily="2" charset="2"/>
              <a:buNone/>
              <a:defRPr/>
            </a:pPr>
            <a:r>
              <a:rPr lang="en-US" sz="3600" dirty="0" smtClean="0"/>
              <a:t>NIA ADRDA</a:t>
            </a:r>
          </a:p>
          <a:p>
            <a:pPr>
              <a:defRPr/>
            </a:pPr>
            <a:r>
              <a:rPr lang="en-US" sz="3600" dirty="0" smtClean="0"/>
              <a:t>Dementia (cognitive or behavioral symptoms) that: </a:t>
            </a:r>
            <a:r>
              <a:rPr lang="en-US" sz="3600" u="sng" dirty="0" smtClean="0"/>
              <a:t>interfere with function</a:t>
            </a:r>
            <a:r>
              <a:rPr lang="en-US" sz="3600" dirty="0" smtClean="0"/>
              <a:t>; represent a decline; not explained by delirium or psych </a:t>
            </a:r>
            <a:r>
              <a:rPr lang="en-US" sz="3600" dirty="0" err="1" smtClean="0"/>
              <a:t>ds</a:t>
            </a:r>
            <a:r>
              <a:rPr lang="en-US" sz="3600" dirty="0" smtClean="0"/>
              <a:t>;  and cognitive deficits  in 2 or more domains.</a:t>
            </a:r>
          </a:p>
          <a:p>
            <a:pPr>
              <a:defRPr/>
            </a:pPr>
            <a:r>
              <a:rPr lang="en-US" sz="3600" dirty="0" smtClean="0"/>
              <a:t>Insidious onset and progressive course.</a:t>
            </a:r>
          </a:p>
          <a:p>
            <a:pPr>
              <a:defRPr/>
            </a:pPr>
            <a:r>
              <a:rPr lang="en-US" sz="3600" dirty="0" smtClean="0"/>
              <a:t>Presentations: </a:t>
            </a:r>
            <a:r>
              <a:rPr lang="en-US" sz="3600" dirty="0" err="1" smtClean="0"/>
              <a:t>amnestic</a:t>
            </a:r>
            <a:r>
              <a:rPr lang="en-US" sz="3600" dirty="0" smtClean="0"/>
              <a:t> (memory); </a:t>
            </a:r>
            <a:r>
              <a:rPr lang="en-US" sz="3600" dirty="0" err="1" smtClean="0"/>
              <a:t>nonamnestic</a:t>
            </a:r>
            <a:endParaRPr lang="en-US" sz="3600" dirty="0"/>
          </a:p>
        </p:txBody>
      </p:sp>
    </p:spTree>
    <p:extLst>
      <p:ext uri="{BB962C8B-B14F-4D97-AF65-F5344CB8AC3E}">
        <p14:creationId xmlns:p14="http://schemas.microsoft.com/office/powerpoint/2010/main" val="4058324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lnSpc>
                <a:spcPct val="110000"/>
              </a:lnSpc>
            </a:pPr>
            <a:r>
              <a:rPr lang="en-US" altLang="en-US" sz="6000"/>
              <a:t>Therapy for AD</a:t>
            </a:r>
          </a:p>
        </p:txBody>
      </p:sp>
      <p:sp>
        <p:nvSpPr>
          <p:cNvPr id="87043" name="Rectangle 3"/>
          <p:cNvSpPr>
            <a:spLocks noGrp="1" noChangeArrowheads="1"/>
          </p:cNvSpPr>
          <p:nvPr>
            <p:ph type="body" idx="1"/>
          </p:nvPr>
        </p:nvSpPr>
        <p:spPr/>
        <p:txBody>
          <a:bodyPr>
            <a:normAutofit/>
          </a:bodyPr>
          <a:lstStyle/>
          <a:p>
            <a:pPr>
              <a:defRPr/>
            </a:pPr>
            <a:r>
              <a:rPr lang="en-US" sz="4000" dirty="0" smtClean="0"/>
              <a:t>Cholinesterase inhibitors</a:t>
            </a:r>
          </a:p>
          <a:p>
            <a:pPr>
              <a:defRPr/>
            </a:pPr>
            <a:r>
              <a:rPr lang="en-US" sz="4000" dirty="0" smtClean="0"/>
              <a:t>Vitamin E</a:t>
            </a:r>
          </a:p>
          <a:p>
            <a:pPr>
              <a:defRPr/>
            </a:pPr>
            <a:r>
              <a:rPr lang="en-US" sz="4000" dirty="0" smtClean="0"/>
              <a:t>NMDA inhibitor- </a:t>
            </a:r>
            <a:r>
              <a:rPr lang="en-US" sz="4000" dirty="0" err="1" smtClean="0"/>
              <a:t>memantine</a:t>
            </a:r>
            <a:r>
              <a:rPr lang="en-US" sz="4000" dirty="0" smtClean="0"/>
              <a:t> for moderate stage, i.e. ADL dependent</a:t>
            </a:r>
          </a:p>
          <a:p>
            <a:pPr>
              <a:defRPr/>
            </a:pPr>
            <a:r>
              <a:rPr lang="en-US" sz="4000" dirty="0" smtClean="0"/>
              <a:t>RESEARCH: early identification of high risk patients, clinical trials to reduce accumulation of BAPP</a:t>
            </a:r>
          </a:p>
        </p:txBody>
      </p:sp>
    </p:spTree>
    <p:extLst>
      <p:ext uri="{BB962C8B-B14F-4D97-AF65-F5344CB8AC3E}">
        <p14:creationId xmlns:p14="http://schemas.microsoft.com/office/powerpoint/2010/main" val="2226254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solidFill>
                  <a:schemeClr val="accent4"/>
                </a:solidFill>
              </a:rPr>
              <a:t>Caregiver Support</a:t>
            </a:r>
            <a:r>
              <a:rPr lang="en-US" dirty="0" smtClean="0"/>
              <a:t>: </a:t>
            </a:r>
            <a:r>
              <a:rPr lang="en-US" dirty="0"/>
              <a:t>core services offered by the Alzheimer’s Association</a:t>
            </a:r>
          </a:p>
        </p:txBody>
      </p:sp>
      <p:sp>
        <p:nvSpPr>
          <p:cNvPr id="3" name="Content Placeholder 2"/>
          <p:cNvSpPr>
            <a:spLocks noGrp="1"/>
          </p:cNvSpPr>
          <p:nvPr>
            <p:ph idx="1"/>
          </p:nvPr>
        </p:nvSpPr>
        <p:spPr/>
        <p:txBody>
          <a:bodyPr>
            <a:normAutofit/>
          </a:bodyPr>
          <a:lstStyle/>
          <a:p>
            <a:pPr lvl="0"/>
            <a:r>
              <a:rPr lang="en-US" sz="3000" dirty="0" smtClean="0"/>
              <a:t>Information </a:t>
            </a:r>
            <a:r>
              <a:rPr lang="en-US" sz="3000" dirty="0"/>
              <a:t>and Referral</a:t>
            </a:r>
          </a:p>
          <a:p>
            <a:pPr lvl="0"/>
            <a:r>
              <a:rPr lang="en-US" sz="3000" dirty="0"/>
              <a:t>Care Consultation</a:t>
            </a:r>
          </a:p>
          <a:p>
            <a:pPr lvl="0"/>
            <a:r>
              <a:rPr lang="en-US" sz="3000" dirty="0"/>
              <a:t>Safety Services</a:t>
            </a:r>
          </a:p>
          <a:p>
            <a:pPr lvl="0"/>
            <a:r>
              <a:rPr lang="en-US" sz="3000" dirty="0"/>
              <a:t>Early-Stage Engagement Programs</a:t>
            </a:r>
          </a:p>
          <a:p>
            <a:pPr lvl="0"/>
            <a:r>
              <a:rPr lang="en-US" sz="3000" dirty="0"/>
              <a:t>Support Groups</a:t>
            </a:r>
          </a:p>
          <a:p>
            <a:pPr lvl="0"/>
            <a:r>
              <a:rPr lang="en-US" sz="3000" dirty="0"/>
              <a:t>Monthly Educational Programs</a:t>
            </a:r>
          </a:p>
          <a:p>
            <a:pPr lvl="0"/>
            <a:r>
              <a:rPr lang="en-US" sz="3000" dirty="0"/>
              <a:t>Brain Health Awareness</a:t>
            </a:r>
          </a:p>
          <a:p>
            <a:pPr lvl="0"/>
            <a:r>
              <a:rPr lang="en-US" sz="3000" dirty="0"/>
              <a:t>Clinical Trials</a:t>
            </a:r>
          </a:p>
          <a:p>
            <a:endParaRPr lang="en-US" dirty="0"/>
          </a:p>
        </p:txBody>
      </p:sp>
    </p:spTree>
    <p:extLst>
      <p:ext uri="{BB962C8B-B14F-4D97-AF65-F5344CB8AC3E}">
        <p14:creationId xmlns:p14="http://schemas.microsoft.com/office/powerpoint/2010/main" val="1940958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1520825" y="219076"/>
            <a:ext cx="9571038" cy="1171575"/>
          </a:xfrm>
        </p:spPr>
        <p:txBody>
          <a:bodyPr vert="horz" lIns="0" tIns="0" rIns="0" bIns="0" rtlCol="0" anchor="ctr">
            <a:normAutofit/>
          </a:bodyPr>
          <a:lstStyle/>
          <a:p>
            <a:pPr marL="0" indent="0" defTabSz="471488">
              <a:spcBef>
                <a:spcPct val="0"/>
              </a:spcBef>
              <a:buClr>
                <a:srgbClr val="FFFFFF"/>
              </a:buClr>
              <a:buSzPct val="90000"/>
              <a:buNone/>
              <a:defRPr/>
            </a:pPr>
            <a:r>
              <a:rPr lang="en-US" sz="4500" b="1" dirty="0"/>
              <a:t>Delirium </a:t>
            </a:r>
            <a:r>
              <a:rPr lang="en-US" b="1" dirty="0"/>
              <a:t>Adapted from </a:t>
            </a:r>
            <a:r>
              <a:rPr lang="en-US" b="1" i="1" dirty="0"/>
              <a:t>DSM-5</a:t>
            </a:r>
            <a:endParaRPr lang="en-US" dirty="0"/>
          </a:p>
          <a:p>
            <a:pPr marL="0" indent="0" defTabSz="471488">
              <a:spcBef>
                <a:spcPct val="0"/>
              </a:spcBef>
              <a:buClr>
                <a:srgbClr val="FFFFFF"/>
              </a:buClr>
              <a:buSzPct val="90000"/>
              <a:buNone/>
              <a:defRPr/>
            </a:pPr>
            <a:endParaRPr lang="en-US" dirty="0" smtClean="0"/>
          </a:p>
        </p:txBody>
      </p:sp>
      <p:sp>
        <p:nvSpPr>
          <p:cNvPr id="5123" name="Text Box 3"/>
          <p:cNvSpPr txBox="1">
            <a:spLocks noChangeArrowheads="1"/>
          </p:cNvSpPr>
          <p:nvPr/>
        </p:nvSpPr>
        <p:spPr bwMode="auto">
          <a:xfrm>
            <a:off x="1573214" y="1141414"/>
            <a:ext cx="9647237"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3863">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defTabSz="423863">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defTabSz="423863">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defTabSz="423863">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defTabSz="423863">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a:t>• </a:t>
            </a:r>
            <a:r>
              <a:rPr lang="en-US" altLang="en-US" b="1">
                <a:solidFill>
                  <a:srgbClr val="FFFF00"/>
                </a:solidFill>
              </a:rPr>
              <a:t>Core symptom</a:t>
            </a:r>
            <a:r>
              <a:rPr lang="en-US" altLang="en-US" b="1"/>
              <a:t>: disturbed consciousness (ie, decreased attention, environmental awareness)</a:t>
            </a:r>
          </a:p>
          <a:p>
            <a:pPr>
              <a:spcBef>
                <a:spcPct val="0"/>
              </a:spcBef>
              <a:buClrTx/>
              <a:buSzTx/>
              <a:buFontTx/>
              <a:buNone/>
            </a:pPr>
            <a:r>
              <a:rPr lang="en-US" altLang="en-US" b="1"/>
              <a:t>• </a:t>
            </a:r>
            <a:r>
              <a:rPr lang="en-US" altLang="en-US" b="1">
                <a:solidFill>
                  <a:srgbClr val="FFFF00"/>
                </a:solidFill>
              </a:rPr>
              <a:t>Cognitive change </a:t>
            </a:r>
            <a:r>
              <a:rPr lang="en-US" altLang="en-US" b="1"/>
              <a:t>(eg, memory deficit, disorientation, language disturbance) or perceptual disturbance (eg, visual illusions, hallucinations)</a:t>
            </a:r>
          </a:p>
          <a:p>
            <a:pPr>
              <a:spcBef>
                <a:spcPct val="0"/>
              </a:spcBef>
              <a:buClrTx/>
              <a:buSzTx/>
              <a:buFontTx/>
              <a:buNone/>
            </a:pPr>
            <a:r>
              <a:rPr lang="en-US" altLang="en-US" b="1"/>
              <a:t>• </a:t>
            </a:r>
            <a:r>
              <a:rPr lang="en-US" altLang="en-US" b="1">
                <a:solidFill>
                  <a:srgbClr val="FFFF00"/>
                </a:solidFill>
              </a:rPr>
              <a:t>Three motoric subtypes</a:t>
            </a:r>
            <a:r>
              <a:rPr lang="en-US" altLang="en-US" b="1"/>
              <a:t>: hyperactive, hypoactive, and normal/mild</a:t>
            </a:r>
          </a:p>
          <a:p>
            <a:pPr>
              <a:spcBef>
                <a:spcPct val="0"/>
              </a:spcBef>
              <a:buClrTx/>
              <a:buSzTx/>
              <a:buFontTx/>
              <a:buNone/>
            </a:pPr>
            <a:r>
              <a:rPr lang="en-US" altLang="en-US" b="1"/>
              <a:t>• </a:t>
            </a:r>
            <a:r>
              <a:rPr lang="en-US" altLang="en-US" b="1">
                <a:solidFill>
                  <a:srgbClr val="FFFF00"/>
                </a:solidFill>
              </a:rPr>
              <a:t>Rapid onset </a:t>
            </a:r>
            <a:r>
              <a:rPr lang="en-US" altLang="en-US" b="1"/>
              <a:t>(hours to days) and fluctuating daily course</a:t>
            </a:r>
          </a:p>
          <a:p>
            <a:pPr>
              <a:spcBef>
                <a:spcPct val="0"/>
              </a:spcBef>
              <a:buClrTx/>
              <a:buSzTx/>
              <a:buFontTx/>
              <a:buNone/>
            </a:pPr>
            <a:r>
              <a:rPr lang="en-US" altLang="en-US" b="1"/>
              <a:t>• </a:t>
            </a:r>
            <a:r>
              <a:rPr lang="en-US" altLang="en-US" b="1">
                <a:solidFill>
                  <a:srgbClr val="FFFF00"/>
                </a:solidFill>
              </a:rPr>
              <a:t>Evidence of a causal physical condition</a:t>
            </a:r>
          </a:p>
        </p:txBody>
      </p:sp>
      <p:pic>
        <p:nvPicPr>
          <p:cNvPr id="512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03856686"/>
      </p:ext>
    </p:extLst>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b="1" dirty="0" smtClean="0"/>
              <a:t>Assessing Cognitive Change</a:t>
            </a:r>
          </a:p>
        </p:txBody>
      </p:sp>
      <p:sp>
        <p:nvSpPr>
          <p:cNvPr id="3" name="Content Placeholder 2"/>
          <p:cNvSpPr>
            <a:spLocks noGrp="1"/>
          </p:cNvSpPr>
          <p:nvPr>
            <p:ph idx="1"/>
          </p:nvPr>
        </p:nvSpPr>
        <p:spPr>
          <a:xfrm>
            <a:off x="2133600" y="1981200"/>
            <a:ext cx="8859838" cy="4114800"/>
          </a:xfrm>
        </p:spPr>
        <p:txBody>
          <a:bodyPr>
            <a:noAutofit/>
          </a:bodyPr>
          <a:lstStyle/>
          <a:p>
            <a:pPr>
              <a:defRPr/>
            </a:pPr>
            <a:r>
              <a:rPr lang="en-US" sz="3600" dirty="0" smtClean="0"/>
              <a:t>First and most sensitive is </a:t>
            </a:r>
            <a:r>
              <a:rPr lang="en-US" sz="3600" dirty="0" smtClean="0">
                <a:solidFill>
                  <a:schemeClr val="accent4"/>
                </a:solidFill>
              </a:rPr>
              <a:t>history</a:t>
            </a:r>
            <a:r>
              <a:rPr lang="en-US" sz="3600" dirty="0" smtClean="0"/>
              <a:t> from someone close to the patient</a:t>
            </a:r>
          </a:p>
          <a:p>
            <a:pPr>
              <a:defRPr/>
            </a:pPr>
            <a:r>
              <a:rPr lang="en-US" sz="3600" dirty="0" smtClean="0">
                <a:solidFill>
                  <a:schemeClr val="accent4"/>
                </a:solidFill>
              </a:rPr>
              <a:t>Standard instruments </a:t>
            </a:r>
            <a:r>
              <a:rPr lang="en-US" sz="3600" dirty="0" smtClean="0"/>
              <a:t>are essential</a:t>
            </a:r>
          </a:p>
          <a:p>
            <a:pPr lvl="1">
              <a:defRPr/>
            </a:pPr>
            <a:r>
              <a:rPr lang="en-US" sz="3600" dirty="0" smtClean="0"/>
              <a:t>MMSE (&lt;24/30) </a:t>
            </a:r>
            <a:r>
              <a:rPr lang="en-US" sz="3600" dirty="0" smtClean="0">
                <a:latin typeface="Franklin Gothic Book"/>
              </a:rPr>
              <a:t>↓ sensitivity with high </a:t>
            </a:r>
            <a:r>
              <a:rPr lang="en-US" sz="3600" dirty="0" err="1" smtClean="0">
                <a:latin typeface="Franklin Gothic Book"/>
              </a:rPr>
              <a:t>ed</a:t>
            </a:r>
            <a:r>
              <a:rPr lang="en-US" sz="3600" dirty="0" smtClean="0">
                <a:latin typeface="Franklin Gothic Book"/>
              </a:rPr>
              <a:t> level</a:t>
            </a:r>
            <a:endParaRPr lang="en-US" sz="3600" dirty="0" smtClean="0"/>
          </a:p>
          <a:p>
            <a:pPr lvl="1">
              <a:defRPr/>
            </a:pPr>
            <a:r>
              <a:rPr lang="en-US" sz="3600" dirty="0" smtClean="0"/>
              <a:t>MOCA (&lt;26/30) better for detecting mild </a:t>
            </a:r>
            <a:r>
              <a:rPr lang="en-US" sz="3600" dirty="0" smtClean="0">
                <a:latin typeface="Calibri"/>
              </a:rPr>
              <a:t>∆</a:t>
            </a:r>
            <a:endParaRPr lang="en-US" sz="3600" dirty="0" smtClean="0"/>
          </a:p>
          <a:p>
            <a:pPr lvl="1">
              <a:defRPr/>
            </a:pPr>
            <a:r>
              <a:rPr lang="en-US" sz="3600" dirty="0" smtClean="0"/>
              <a:t>Min-cog: really quick! About as sensitive as MMSE</a:t>
            </a:r>
            <a:endParaRPr lang="en-US" sz="3600" dirty="0"/>
          </a:p>
        </p:txBody>
      </p:sp>
    </p:spTree>
    <p:extLst>
      <p:ext uri="{BB962C8B-B14F-4D97-AF65-F5344CB8AC3E}">
        <p14:creationId xmlns:p14="http://schemas.microsoft.com/office/powerpoint/2010/main" val="2697902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000" dirty="0">
                <a:solidFill>
                  <a:schemeClr val="accent4"/>
                </a:solidFill>
              </a:rPr>
              <a:t>Evaluation: </a:t>
            </a:r>
            <a:r>
              <a:rPr lang="en-US" altLang="en-US" sz="3600" dirty="0">
                <a:solidFill>
                  <a:schemeClr val="accent4"/>
                </a:solidFill>
              </a:rPr>
              <a:t>Confusion Assessment Method (CAM)</a:t>
            </a:r>
            <a:endParaRPr lang="en-US" altLang="en-US" dirty="0" smtClean="0">
              <a:solidFill>
                <a:schemeClr val="accent4"/>
              </a:solidFill>
            </a:endParaRPr>
          </a:p>
        </p:txBody>
      </p:sp>
      <p:sp>
        <p:nvSpPr>
          <p:cNvPr id="103427" name="Rectangle 3"/>
          <p:cNvSpPr>
            <a:spLocks noGrp="1" noChangeArrowheads="1"/>
          </p:cNvSpPr>
          <p:nvPr>
            <p:ph type="body" idx="1"/>
          </p:nvPr>
        </p:nvSpPr>
        <p:spPr/>
        <p:txBody>
          <a:bodyPr>
            <a:normAutofit/>
          </a:bodyPr>
          <a:lstStyle/>
          <a:p>
            <a:pPr marL="0" indent="0">
              <a:buNone/>
              <a:defRPr/>
            </a:pPr>
            <a:r>
              <a:rPr lang="en-US" sz="3600" dirty="0" smtClean="0"/>
              <a:t>Delirium is a:</a:t>
            </a:r>
          </a:p>
          <a:p>
            <a:pPr>
              <a:defRPr/>
            </a:pPr>
            <a:r>
              <a:rPr lang="en-US" sz="3600" dirty="0" smtClean="0"/>
              <a:t>Change in cognition that has </a:t>
            </a:r>
            <a:r>
              <a:rPr lang="en-US" sz="3600" b="1" dirty="0" smtClean="0"/>
              <a:t>both</a:t>
            </a:r>
            <a:r>
              <a:rPr lang="en-US" sz="3600" dirty="0" smtClean="0"/>
              <a:t>:</a:t>
            </a:r>
          </a:p>
          <a:p>
            <a:pPr lvl="1">
              <a:defRPr/>
            </a:pPr>
            <a:r>
              <a:rPr lang="en-US" sz="3600" dirty="0" smtClean="0"/>
              <a:t>Acute</a:t>
            </a:r>
            <a:r>
              <a:rPr lang="en-US" sz="3600" b="1" dirty="0" smtClean="0"/>
              <a:t> </a:t>
            </a:r>
            <a:r>
              <a:rPr lang="en-US" sz="3600" dirty="0" smtClean="0"/>
              <a:t>onset and fluctuating course</a:t>
            </a:r>
          </a:p>
          <a:p>
            <a:pPr lvl="1">
              <a:defRPr/>
            </a:pPr>
            <a:r>
              <a:rPr lang="en-US" sz="3600" dirty="0" smtClean="0"/>
              <a:t>AND Inattention</a:t>
            </a:r>
          </a:p>
          <a:p>
            <a:pPr>
              <a:defRPr/>
            </a:pPr>
            <a:r>
              <a:rPr lang="en-US" sz="3600" dirty="0" smtClean="0"/>
              <a:t>And either</a:t>
            </a:r>
          </a:p>
          <a:p>
            <a:pPr lvl="1">
              <a:defRPr/>
            </a:pPr>
            <a:r>
              <a:rPr lang="en-US" sz="3600" dirty="0" smtClean="0"/>
              <a:t>Disorganized thinking</a:t>
            </a:r>
          </a:p>
          <a:p>
            <a:pPr lvl="1">
              <a:defRPr/>
            </a:pPr>
            <a:r>
              <a:rPr lang="en-US" sz="3600" dirty="0" smtClean="0"/>
              <a:t>OR altered level of consciousness</a:t>
            </a:r>
          </a:p>
          <a:p>
            <a:pPr>
              <a:buFont typeface="Monotype Sorts" pitchFamily="2" charset="2"/>
              <a:buNone/>
              <a:defRPr/>
            </a:pPr>
            <a:endParaRPr lang="en-US" sz="3600" dirty="0" smtClean="0"/>
          </a:p>
        </p:txBody>
      </p:sp>
    </p:spTree>
    <p:extLst>
      <p:ext uri="{BB962C8B-B14F-4D97-AF65-F5344CB8AC3E}">
        <p14:creationId xmlns:p14="http://schemas.microsoft.com/office/powerpoint/2010/main" val="203390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3427">
                                            <p:txEl>
                                              <p:pRg st="2" end="2"/>
                                            </p:txEl>
                                          </p:spTgt>
                                        </p:tgtEl>
                                        <p:attrNameLst>
                                          <p:attrName>style.visibility</p:attrName>
                                        </p:attrNameLst>
                                      </p:cBhvr>
                                      <p:to>
                                        <p:strVal val="visible"/>
                                      </p:to>
                                    </p:set>
                                    <p:anim calcmode="lin" valueType="num">
                                      <p:cBhvr additive="base">
                                        <p:cTn id="17" dur="500" fill="hold"/>
                                        <p:tgtEl>
                                          <p:spTgt spid="10342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342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3427">
                                            <p:txEl>
                                              <p:pRg st="3" end="3"/>
                                            </p:txEl>
                                          </p:spTgt>
                                        </p:tgtEl>
                                        <p:attrNameLst>
                                          <p:attrName>style.visibility</p:attrName>
                                        </p:attrNameLst>
                                      </p:cBhvr>
                                      <p:to>
                                        <p:strVal val="visible"/>
                                      </p:to>
                                    </p:set>
                                    <p:anim calcmode="lin" valueType="num">
                                      <p:cBhvr additive="base">
                                        <p:cTn id="21" dur="500" fill="hold"/>
                                        <p:tgtEl>
                                          <p:spTgt spid="10342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34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3427">
                                            <p:txEl>
                                              <p:pRg st="4" end="4"/>
                                            </p:txEl>
                                          </p:spTgt>
                                        </p:tgtEl>
                                        <p:attrNameLst>
                                          <p:attrName>style.visibility</p:attrName>
                                        </p:attrNameLst>
                                      </p:cBhvr>
                                      <p:to>
                                        <p:strVal val="visible"/>
                                      </p:to>
                                    </p:set>
                                    <p:anim calcmode="lin" valueType="num">
                                      <p:cBhvr additive="base">
                                        <p:cTn id="27" dur="500" fill="hold"/>
                                        <p:tgtEl>
                                          <p:spTgt spid="10342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42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3427">
                                            <p:txEl>
                                              <p:pRg st="5" end="5"/>
                                            </p:txEl>
                                          </p:spTgt>
                                        </p:tgtEl>
                                        <p:attrNameLst>
                                          <p:attrName>style.visibility</p:attrName>
                                        </p:attrNameLst>
                                      </p:cBhvr>
                                      <p:to>
                                        <p:strVal val="visible"/>
                                      </p:to>
                                    </p:set>
                                    <p:anim calcmode="lin" valueType="num">
                                      <p:cBhvr additive="base">
                                        <p:cTn id="31" dur="500" fill="hold"/>
                                        <p:tgtEl>
                                          <p:spTgt spid="10342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342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3427">
                                            <p:txEl>
                                              <p:pRg st="6" end="6"/>
                                            </p:txEl>
                                          </p:spTgt>
                                        </p:tgtEl>
                                        <p:attrNameLst>
                                          <p:attrName>style.visibility</p:attrName>
                                        </p:attrNameLst>
                                      </p:cBhvr>
                                      <p:to>
                                        <p:strVal val="visible"/>
                                      </p:to>
                                    </p:set>
                                    <p:anim calcmode="lin" valueType="num">
                                      <p:cBhvr additive="base">
                                        <p:cTn id="35" dur="500" fill="hold"/>
                                        <p:tgtEl>
                                          <p:spTgt spid="103427">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34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Reality in Primary Care</a:t>
            </a:r>
            <a:endParaRPr lang="en-US" b="1" dirty="0"/>
          </a:p>
        </p:txBody>
      </p:sp>
      <p:sp>
        <p:nvSpPr>
          <p:cNvPr id="3" name="Content Placeholder 2"/>
          <p:cNvSpPr>
            <a:spLocks noGrp="1"/>
          </p:cNvSpPr>
          <p:nvPr>
            <p:ph sz="half" idx="1"/>
          </p:nvPr>
        </p:nvSpPr>
        <p:spPr>
          <a:xfrm>
            <a:off x="602809" y="1825625"/>
            <a:ext cx="5046552" cy="4351338"/>
          </a:xfrm>
        </p:spPr>
        <p:txBody>
          <a:bodyPr>
            <a:normAutofit/>
          </a:bodyPr>
          <a:lstStyle/>
          <a:p>
            <a:r>
              <a:rPr lang="en-US" sz="3600" dirty="0" smtClean="0"/>
              <a:t>Diverse populations</a:t>
            </a:r>
          </a:p>
          <a:p>
            <a:r>
              <a:rPr lang="en-US" sz="3600" dirty="0" smtClean="0"/>
              <a:t>Wide range of ages</a:t>
            </a:r>
          </a:p>
          <a:p>
            <a:r>
              <a:rPr lang="en-US" sz="3600" dirty="0" smtClean="0"/>
              <a:t>RVU targets/ mandates</a:t>
            </a:r>
          </a:p>
          <a:p>
            <a:r>
              <a:rPr lang="en-US" sz="3600" dirty="0" smtClean="0"/>
              <a:t>Problems controlling “work pressure and pace”</a:t>
            </a:r>
          </a:p>
          <a:p>
            <a:pPr marL="0" indent="0">
              <a:buNone/>
            </a:pPr>
            <a:endParaRPr lang="en-US" dirty="0"/>
          </a:p>
        </p:txBody>
      </p:sp>
      <p:pic>
        <p:nvPicPr>
          <p:cNvPr id="2056" name="Picture 8"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04518" y="1620570"/>
            <a:ext cx="6159478" cy="49884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038661" y="6083929"/>
            <a:ext cx="6153339" cy="561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662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66925" y="-76200"/>
            <a:ext cx="8229600" cy="1447800"/>
          </a:xfrm>
        </p:spPr>
        <p:txBody>
          <a:bodyPr>
            <a:normAutofit fontScale="90000"/>
          </a:bodyPr>
          <a:lstStyle/>
          <a:p>
            <a:r>
              <a:rPr lang="en-US" altLang="en-US" sz="4000" dirty="0"/>
              <a:t/>
            </a:r>
            <a:br>
              <a:rPr lang="en-US" altLang="en-US" sz="4000" dirty="0"/>
            </a:br>
            <a:r>
              <a:rPr lang="en-US" altLang="en-US" sz="4000" dirty="0"/>
              <a:t>Acute Onset </a:t>
            </a:r>
            <a:r>
              <a:rPr lang="en-US" altLang="en-US" sz="4000" b="1" dirty="0"/>
              <a:t>AND</a:t>
            </a:r>
            <a:r>
              <a:rPr lang="en-US" altLang="en-US" sz="4000" dirty="0"/>
              <a:t> Fluctuation</a:t>
            </a:r>
            <a:br>
              <a:rPr lang="en-US" altLang="en-US" sz="4000" dirty="0"/>
            </a:br>
            <a:endParaRPr lang="en-US" altLang="en-US" sz="4000" dirty="0"/>
          </a:p>
        </p:txBody>
      </p:sp>
      <p:sp>
        <p:nvSpPr>
          <p:cNvPr id="105475" name="Rectangle 3"/>
          <p:cNvSpPr>
            <a:spLocks noGrp="1" noChangeArrowheads="1"/>
          </p:cNvSpPr>
          <p:nvPr>
            <p:ph type="body" idx="1"/>
          </p:nvPr>
        </p:nvSpPr>
        <p:spPr>
          <a:xfrm>
            <a:off x="1123950" y="1752600"/>
            <a:ext cx="8058150" cy="4114800"/>
          </a:xfrm>
        </p:spPr>
        <p:txBody>
          <a:bodyPr/>
          <a:lstStyle/>
          <a:p>
            <a:pPr>
              <a:defRPr/>
            </a:pPr>
            <a:r>
              <a:rPr lang="en-US" sz="3200" dirty="0" smtClean="0"/>
              <a:t>Symptoms develop over </a:t>
            </a:r>
            <a:r>
              <a:rPr lang="en-US" sz="3200" b="1" u="sng" dirty="0" smtClean="0"/>
              <a:t>hours to days</a:t>
            </a:r>
          </a:p>
          <a:p>
            <a:pPr>
              <a:buFont typeface="Monotype Sorts" pitchFamily="2" charset="2"/>
              <a:buNone/>
              <a:defRPr/>
            </a:pPr>
            <a:r>
              <a:rPr lang="en-US" sz="3200" dirty="0" smtClean="0"/>
              <a:t>	(need a reliable informant; if not observed may present late)     </a:t>
            </a:r>
            <a:r>
              <a:rPr lang="en-US" sz="3200" b="1" dirty="0" smtClean="0"/>
              <a:t>AND</a:t>
            </a:r>
            <a:r>
              <a:rPr lang="en-US" sz="3200" dirty="0" smtClean="0"/>
              <a:t>			</a:t>
            </a:r>
          </a:p>
          <a:p>
            <a:pPr>
              <a:defRPr/>
            </a:pPr>
            <a:r>
              <a:rPr lang="en-US" sz="3200" dirty="0" smtClean="0"/>
              <a:t>Symptoms </a:t>
            </a:r>
            <a:r>
              <a:rPr lang="en-US" sz="3200" b="1" u="sng" dirty="0" smtClean="0"/>
              <a:t>vary</a:t>
            </a:r>
            <a:r>
              <a:rPr lang="en-US" sz="3200" dirty="0" smtClean="0"/>
              <a:t> through out  the day; characteristic  lucid interval  (e.g. she was really bad this AM but now better this afternoon)	</a:t>
            </a:r>
            <a:r>
              <a:rPr lang="en-US" dirty="0" smtClean="0"/>
              <a:t>			</a:t>
            </a:r>
          </a:p>
        </p:txBody>
      </p:sp>
      <p:pic>
        <p:nvPicPr>
          <p:cNvPr id="105476" name="Picture 4" descr="MMj0365232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3705225"/>
            <a:ext cx="2903538"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913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anim calcmode="lin" valueType="num">
                                      <p:cBhvr additive="base">
                                        <p:cTn id="11" dur="500" fill="hold"/>
                                        <p:tgtEl>
                                          <p:spTgt spid="10547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 calcmode="lin" valueType="num">
                                      <p:cBhvr additive="base">
                                        <p:cTn id="17" dur="500" fill="hold"/>
                                        <p:tgtEl>
                                          <p:spTgt spid="10547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547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5476"/>
                                        </p:tgtEl>
                                        <p:attrNameLst>
                                          <p:attrName>style.visibility</p:attrName>
                                        </p:attrNameLst>
                                      </p:cBhvr>
                                      <p:to>
                                        <p:strVal val="visible"/>
                                      </p:to>
                                    </p:set>
                                    <p:anim calcmode="lin" valueType="num">
                                      <p:cBhvr additive="base">
                                        <p:cTn id="21" dur="500" fill="hold"/>
                                        <p:tgtEl>
                                          <p:spTgt spid="105476"/>
                                        </p:tgtEl>
                                        <p:attrNameLst>
                                          <p:attrName>ppt_x</p:attrName>
                                        </p:attrNameLst>
                                      </p:cBhvr>
                                      <p:tavLst>
                                        <p:tav tm="0">
                                          <p:val>
                                            <p:strVal val="#ppt_x"/>
                                          </p:val>
                                        </p:tav>
                                        <p:tav tm="100000">
                                          <p:val>
                                            <p:strVal val="#ppt_x"/>
                                          </p:val>
                                        </p:tav>
                                      </p:tavLst>
                                    </p:anim>
                                    <p:anim calcmode="lin" valueType="num">
                                      <p:cBhvr additive="base">
                                        <p:cTn id="22" dur="500" fill="hold"/>
                                        <p:tgtEl>
                                          <p:spTgt spid="1054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AND Inattention  </a:t>
            </a:r>
          </a:p>
        </p:txBody>
      </p:sp>
      <p:sp>
        <p:nvSpPr>
          <p:cNvPr id="107523" name="Rectangle 3"/>
          <p:cNvSpPr>
            <a:spLocks noGrp="1" noChangeArrowheads="1"/>
          </p:cNvSpPr>
          <p:nvPr>
            <p:ph type="body" idx="1"/>
          </p:nvPr>
        </p:nvSpPr>
        <p:spPr/>
        <p:txBody>
          <a:bodyPr>
            <a:normAutofit/>
          </a:bodyPr>
          <a:lstStyle/>
          <a:p>
            <a:pPr>
              <a:defRPr/>
            </a:pPr>
            <a:r>
              <a:rPr lang="en-US" sz="3600" dirty="0" smtClean="0"/>
              <a:t>Difficulty focusing, sustaining, and shifting attention</a:t>
            </a:r>
          </a:p>
          <a:p>
            <a:pPr>
              <a:defRPr/>
            </a:pPr>
            <a:r>
              <a:rPr lang="en-US" sz="3600" dirty="0" smtClean="0"/>
              <a:t>Difficulty maintaining conversation or following commands</a:t>
            </a:r>
          </a:p>
          <a:p>
            <a:pPr>
              <a:defRPr/>
            </a:pPr>
            <a:r>
              <a:rPr lang="en-US" sz="3600" dirty="0" smtClean="0"/>
              <a:t>How to quickly test?</a:t>
            </a:r>
          </a:p>
        </p:txBody>
      </p:sp>
      <p:pic>
        <p:nvPicPr>
          <p:cNvPr id="107524" name="Picture 4" descr="MMj0356779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80961" y="3542452"/>
            <a:ext cx="3129916" cy="278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857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7524"/>
                                        </p:tgtEl>
                                        <p:attrNameLst>
                                          <p:attrName>style.visibility</p:attrName>
                                        </p:attrNameLst>
                                      </p:cBhvr>
                                      <p:to>
                                        <p:strVal val="visible"/>
                                      </p:to>
                                    </p:set>
                                    <p:anim calcmode="lin" valueType="num">
                                      <p:cBhvr additive="base">
                                        <p:cTn id="25" dur="500" fill="hold"/>
                                        <p:tgtEl>
                                          <p:spTgt spid="107524"/>
                                        </p:tgtEl>
                                        <p:attrNameLst>
                                          <p:attrName>ppt_x</p:attrName>
                                        </p:attrNameLst>
                                      </p:cBhvr>
                                      <p:tavLst>
                                        <p:tav tm="0">
                                          <p:val>
                                            <p:strVal val="#ppt_x"/>
                                          </p:val>
                                        </p:tav>
                                        <p:tav tm="100000">
                                          <p:val>
                                            <p:strVal val="#ppt_x"/>
                                          </p:val>
                                        </p:tav>
                                      </p:tavLst>
                                    </p:anim>
                                    <p:anim calcmode="lin" valueType="num">
                                      <p:cBhvr additive="base">
                                        <p:cTn id="26" dur="500" fill="hold"/>
                                        <p:tgtEl>
                                          <p:spTgt spid="107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4000"/>
              <a:t>AND Either: Disorganized Thinking</a:t>
            </a:r>
            <a:br>
              <a:rPr lang="en-US" altLang="en-US" sz="4000"/>
            </a:br>
            <a:endParaRPr lang="en-US" altLang="en-US" sz="4000"/>
          </a:p>
        </p:txBody>
      </p:sp>
      <p:sp>
        <p:nvSpPr>
          <p:cNvPr id="108547" name="Rectangle 3"/>
          <p:cNvSpPr>
            <a:spLocks noGrp="1" noChangeArrowheads="1"/>
          </p:cNvSpPr>
          <p:nvPr>
            <p:ph type="body" sz="half" idx="1"/>
          </p:nvPr>
        </p:nvSpPr>
        <p:spPr>
          <a:xfrm>
            <a:off x="2265364" y="1981200"/>
            <a:ext cx="4129087" cy="4114800"/>
          </a:xfrm>
        </p:spPr>
        <p:txBody>
          <a:bodyPr/>
          <a:lstStyle/>
          <a:p>
            <a:pPr>
              <a:defRPr/>
            </a:pPr>
            <a:r>
              <a:rPr lang="en-US" sz="3600"/>
              <a:t>E.G. disorganized or incoherent thinking</a:t>
            </a:r>
          </a:p>
          <a:p>
            <a:pPr>
              <a:defRPr/>
            </a:pPr>
            <a:r>
              <a:rPr lang="en-US" sz="3600"/>
              <a:t>E.G. Rambling or irrelevant conversation (</a:t>
            </a:r>
            <a:r>
              <a:rPr lang="en-US" smtClean="0"/>
              <a:t>unpredictable switching subjects?)</a:t>
            </a:r>
          </a:p>
        </p:txBody>
      </p:sp>
      <p:sp>
        <p:nvSpPr>
          <p:cNvPr id="108548" name="Rectangle 4"/>
          <p:cNvSpPr>
            <a:spLocks noGrp="1" noChangeArrowheads="1"/>
          </p:cNvSpPr>
          <p:nvPr>
            <p:ph type="body" sz="half" idx="2"/>
          </p:nvPr>
        </p:nvSpPr>
        <p:spPr>
          <a:xfrm>
            <a:off x="6238875" y="1981200"/>
            <a:ext cx="3817938" cy="4114800"/>
          </a:xfrm>
        </p:spPr>
        <p:txBody>
          <a:bodyPr/>
          <a:lstStyle/>
          <a:p>
            <a:pPr>
              <a:defRPr/>
            </a:pPr>
            <a:endParaRPr lang="en-US" smtClean="0"/>
          </a:p>
        </p:txBody>
      </p:sp>
      <p:pic>
        <p:nvPicPr>
          <p:cNvPr id="108549" name="Picture 5" descr="MMj028274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16764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descr="MMj0365262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3326" y="4495800"/>
            <a:ext cx="281781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207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8549"/>
                                        </p:tgtEl>
                                        <p:attrNameLst>
                                          <p:attrName>style.visibility</p:attrName>
                                        </p:attrNameLst>
                                      </p:cBhvr>
                                      <p:to>
                                        <p:strVal val="visible"/>
                                      </p:to>
                                    </p:set>
                                    <p:anim calcmode="lin" valueType="num">
                                      <p:cBhvr additive="base">
                                        <p:cTn id="11" dur="500" fill="hold"/>
                                        <p:tgtEl>
                                          <p:spTgt spid="108549"/>
                                        </p:tgtEl>
                                        <p:attrNameLst>
                                          <p:attrName>ppt_x</p:attrName>
                                        </p:attrNameLst>
                                      </p:cBhvr>
                                      <p:tavLst>
                                        <p:tav tm="0">
                                          <p:val>
                                            <p:strVal val="#ppt_x"/>
                                          </p:val>
                                        </p:tav>
                                        <p:tav tm="100000">
                                          <p:val>
                                            <p:strVal val="#ppt_x"/>
                                          </p:val>
                                        </p:tav>
                                      </p:tavLst>
                                    </p:anim>
                                    <p:anim calcmode="lin" valueType="num">
                                      <p:cBhvr additive="base">
                                        <p:cTn id="12" dur="500" fill="hold"/>
                                        <p:tgtEl>
                                          <p:spTgt spid="10854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8547">
                                            <p:txEl>
                                              <p:pRg st="1" end="1"/>
                                            </p:txEl>
                                          </p:spTgt>
                                        </p:tgtEl>
                                        <p:attrNameLst>
                                          <p:attrName>style.visibility</p:attrName>
                                        </p:attrNameLst>
                                      </p:cBhvr>
                                      <p:to>
                                        <p:strVal val="visible"/>
                                      </p:to>
                                    </p:set>
                                    <p:anim calcmode="lin" valueType="num">
                                      <p:cBhvr additive="base">
                                        <p:cTn id="17" dur="5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854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8550"/>
                                        </p:tgtEl>
                                        <p:attrNameLst>
                                          <p:attrName>style.visibility</p:attrName>
                                        </p:attrNameLst>
                                      </p:cBhvr>
                                      <p:to>
                                        <p:strVal val="visible"/>
                                      </p:to>
                                    </p:set>
                                    <p:anim calcmode="lin" valueType="num">
                                      <p:cBhvr additive="base">
                                        <p:cTn id="21" dur="500" fill="hold"/>
                                        <p:tgtEl>
                                          <p:spTgt spid="108550"/>
                                        </p:tgtEl>
                                        <p:attrNameLst>
                                          <p:attrName>ppt_x</p:attrName>
                                        </p:attrNameLst>
                                      </p:cBhvr>
                                      <p:tavLst>
                                        <p:tav tm="0">
                                          <p:val>
                                            <p:strVal val="#ppt_x"/>
                                          </p:val>
                                        </p:tav>
                                        <p:tav tm="100000">
                                          <p:val>
                                            <p:strVal val="#ppt_x"/>
                                          </p:val>
                                        </p:tav>
                                      </p:tavLst>
                                    </p:anim>
                                    <p:anim calcmode="lin" valueType="num">
                                      <p:cBhvr additive="base">
                                        <p:cTn id="22" dur="500" fill="hold"/>
                                        <p:tgtEl>
                                          <p:spTgt spid="1085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a:t>OR: Altered Level of Consciousness</a:t>
            </a:r>
          </a:p>
        </p:txBody>
      </p:sp>
      <p:sp>
        <p:nvSpPr>
          <p:cNvPr id="109571" name="Rectangle 3"/>
          <p:cNvSpPr>
            <a:spLocks noGrp="1" noChangeArrowheads="1"/>
          </p:cNvSpPr>
          <p:nvPr>
            <p:ph type="body" idx="1"/>
          </p:nvPr>
        </p:nvSpPr>
        <p:spPr/>
        <p:txBody>
          <a:bodyPr/>
          <a:lstStyle/>
          <a:p>
            <a:pPr>
              <a:defRPr/>
            </a:pPr>
            <a:r>
              <a:rPr lang="en-US" smtClean="0"/>
              <a:t>Vigilant (hyperalert, very easily startled)</a:t>
            </a:r>
          </a:p>
          <a:p>
            <a:pPr>
              <a:defRPr/>
            </a:pPr>
            <a:endParaRPr lang="en-US" smtClean="0"/>
          </a:p>
          <a:p>
            <a:pPr>
              <a:defRPr/>
            </a:pPr>
            <a:endParaRPr lang="en-US" smtClean="0"/>
          </a:p>
          <a:p>
            <a:pPr>
              <a:defRPr/>
            </a:pPr>
            <a:r>
              <a:rPr lang="en-US" smtClean="0"/>
              <a:t>Lethargic (drowsy, easily aroused)</a:t>
            </a:r>
          </a:p>
          <a:p>
            <a:pPr>
              <a:defRPr/>
            </a:pPr>
            <a:r>
              <a:rPr lang="en-US" smtClean="0"/>
              <a:t>Stupor (difficult to arouse)</a:t>
            </a:r>
          </a:p>
          <a:p>
            <a:pPr>
              <a:defRPr/>
            </a:pPr>
            <a:r>
              <a:rPr lang="en-US" smtClean="0"/>
              <a:t>Coma (unarousable)</a:t>
            </a:r>
          </a:p>
        </p:txBody>
      </p:sp>
      <p:pic>
        <p:nvPicPr>
          <p:cNvPr id="109572" name="Picture 4" descr="MMj0283964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4079876"/>
            <a:ext cx="30861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5" descr="MMj0282752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2133600"/>
            <a:ext cx="2143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491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anim calcmode="lin" valueType="num">
                                      <p:cBhvr additive="base">
                                        <p:cTn id="7" dur="500" fill="hold"/>
                                        <p:tgtEl>
                                          <p:spTgt spid="109573"/>
                                        </p:tgtEl>
                                        <p:attrNameLst>
                                          <p:attrName>ppt_x</p:attrName>
                                        </p:attrNameLst>
                                      </p:cBhvr>
                                      <p:tavLst>
                                        <p:tav tm="0">
                                          <p:val>
                                            <p:strVal val="#ppt_x"/>
                                          </p:val>
                                        </p:tav>
                                        <p:tav tm="100000">
                                          <p:val>
                                            <p:strVal val="#ppt_x"/>
                                          </p:val>
                                        </p:tav>
                                      </p:tavLst>
                                    </p:anim>
                                    <p:anim calcmode="lin" valueType="num">
                                      <p:cBhvr additive="base">
                                        <p:cTn id="8" dur="500" fill="hold"/>
                                        <p:tgtEl>
                                          <p:spTgt spid="1095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1">
                                            <p:txEl>
                                              <p:pRg st="3" end="3"/>
                                            </p:txEl>
                                          </p:spTgt>
                                        </p:tgtEl>
                                        <p:attrNameLst>
                                          <p:attrName>style.visibility</p:attrName>
                                        </p:attrNameLst>
                                      </p:cBhvr>
                                      <p:to>
                                        <p:strVal val="visible"/>
                                      </p:to>
                                    </p:set>
                                    <p:anim calcmode="lin" valueType="num">
                                      <p:cBhvr additive="base">
                                        <p:cTn id="13" dur="5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9571">
                                            <p:txEl>
                                              <p:pRg st="4" end="4"/>
                                            </p:txEl>
                                          </p:spTgt>
                                        </p:tgtEl>
                                        <p:attrNameLst>
                                          <p:attrName>style.visibility</p:attrName>
                                        </p:attrNameLst>
                                      </p:cBhvr>
                                      <p:to>
                                        <p:strVal val="visible"/>
                                      </p:to>
                                    </p:set>
                                    <p:anim calcmode="lin" valueType="num">
                                      <p:cBhvr additive="base">
                                        <p:cTn id="17" dur="500" fill="hold"/>
                                        <p:tgtEl>
                                          <p:spTgt spid="10957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957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9571">
                                            <p:txEl>
                                              <p:pRg st="5" end="5"/>
                                            </p:txEl>
                                          </p:spTgt>
                                        </p:tgtEl>
                                        <p:attrNameLst>
                                          <p:attrName>style.visibility</p:attrName>
                                        </p:attrNameLst>
                                      </p:cBhvr>
                                      <p:to>
                                        <p:strVal val="visible"/>
                                      </p:to>
                                    </p:set>
                                    <p:anim calcmode="lin" valueType="num">
                                      <p:cBhvr additive="base">
                                        <p:cTn id="21" dur="500" fill="hold"/>
                                        <p:tgtEl>
                                          <p:spTgt spid="109571">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5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9572"/>
                                        </p:tgtEl>
                                        <p:attrNameLst>
                                          <p:attrName>style.visibility</p:attrName>
                                        </p:attrNameLst>
                                      </p:cBhvr>
                                      <p:to>
                                        <p:strVal val="visible"/>
                                      </p:to>
                                    </p:set>
                                    <p:anim calcmode="lin" valueType="num">
                                      <p:cBhvr additive="base">
                                        <p:cTn id="27" dur="500" fill="hold"/>
                                        <p:tgtEl>
                                          <p:spTgt spid="109572"/>
                                        </p:tgtEl>
                                        <p:attrNameLst>
                                          <p:attrName>ppt_x</p:attrName>
                                        </p:attrNameLst>
                                      </p:cBhvr>
                                      <p:tavLst>
                                        <p:tav tm="0">
                                          <p:val>
                                            <p:strVal val="#ppt_x"/>
                                          </p:val>
                                        </p:tav>
                                        <p:tav tm="100000">
                                          <p:val>
                                            <p:strVal val="#ppt_x"/>
                                          </p:val>
                                        </p:tav>
                                      </p:tavLst>
                                    </p:anim>
                                    <p:anim calcmode="lin" valueType="num">
                                      <p:cBhvr additive="base">
                                        <p:cTn id="28" dur="500" fill="hold"/>
                                        <p:tgtEl>
                                          <p:spTgt spid="1095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08188" y="457200"/>
            <a:ext cx="7772400" cy="685800"/>
          </a:xfrm>
        </p:spPr>
        <p:txBody>
          <a:bodyPr>
            <a:normAutofit fontScale="90000"/>
          </a:bodyPr>
          <a:lstStyle/>
          <a:p>
            <a:pPr>
              <a:lnSpc>
                <a:spcPct val="70000"/>
              </a:lnSpc>
              <a:defRPr/>
            </a:pPr>
            <a:r>
              <a:rPr lang="en-US" altLang="en-US" sz="3200" b="1" dirty="0">
                <a:solidFill>
                  <a:srgbClr val="FFCC00"/>
                </a:solidFill>
                <a:latin typeface="Arial" charset="0"/>
              </a:rPr>
              <a:t>Delirium: PREDISPOSING (RISK) FACTORS</a:t>
            </a:r>
            <a:endParaRPr lang="en-US" altLang="en-US" b="1" dirty="0">
              <a:solidFill>
                <a:srgbClr val="FFCC00"/>
              </a:solidFill>
            </a:endParaRPr>
          </a:p>
        </p:txBody>
      </p:sp>
      <p:sp>
        <p:nvSpPr>
          <p:cNvPr id="7171" name="Rectangle 3"/>
          <p:cNvSpPr>
            <a:spLocks noGrp="1" noChangeArrowheads="1"/>
          </p:cNvSpPr>
          <p:nvPr>
            <p:ph type="body" idx="1"/>
          </p:nvPr>
        </p:nvSpPr>
        <p:spPr>
          <a:xfrm>
            <a:off x="2590800" y="1447800"/>
            <a:ext cx="8382000" cy="4419600"/>
          </a:xfrm>
        </p:spPr>
        <p:txBody>
          <a:bodyPr>
            <a:normAutofit/>
          </a:bodyPr>
          <a:lstStyle/>
          <a:p>
            <a:pPr>
              <a:buFontTx/>
              <a:buChar char="•"/>
              <a:defRPr/>
            </a:pPr>
            <a:r>
              <a:rPr lang="en-US" altLang="en-US" dirty="0">
                <a:latin typeface="Arial" charset="0"/>
              </a:rPr>
              <a:t>Advanced age</a:t>
            </a:r>
          </a:p>
          <a:p>
            <a:pPr>
              <a:spcBef>
                <a:spcPct val="60000"/>
              </a:spcBef>
              <a:buFontTx/>
              <a:buChar char="•"/>
              <a:defRPr/>
            </a:pPr>
            <a:r>
              <a:rPr lang="en-US" altLang="en-US" dirty="0">
                <a:solidFill>
                  <a:schemeClr val="accent4"/>
                </a:solidFill>
                <a:latin typeface="Arial" charset="0"/>
              </a:rPr>
              <a:t>Dementia</a:t>
            </a:r>
          </a:p>
          <a:p>
            <a:pPr>
              <a:spcBef>
                <a:spcPct val="60000"/>
              </a:spcBef>
              <a:buFontTx/>
              <a:buChar char="•"/>
              <a:defRPr/>
            </a:pPr>
            <a:r>
              <a:rPr lang="en-US" altLang="en-US" dirty="0">
                <a:latin typeface="Arial" charset="0"/>
              </a:rPr>
              <a:t>Functional impairment in ADLs</a:t>
            </a:r>
          </a:p>
          <a:p>
            <a:pPr>
              <a:spcBef>
                <a:spcPct val="60000"/>
              </a:spcBef>
              <a:buFontTx/>
              <a:buChar char="•"/>
              <a:defRPr/>
            </a:pPr>
            <a:r>
              <a:rPr lang="en-US" altLang="en-US" dirty="0">
                <a:latin typeface="Arial" charset="0"/>
              </a:rPr>
              <a:t>Medical comorbidity</a:t>
            </a:r>
          </a:p>
          <a:p>
            <a:pPr>
              <a:spcBef>
                <a:spcPct val="60000"/>
              </a:spcBef>
              <a:buFontTx/>
              <a:buChar char="•"/>
              <a:defRPr/>
            </a:pPr>
            <a:r>
              <a:rPr lang="en-US" altLang="en-US" dirty="0">
                <a:latin typeface="Arial" charset="0"/>
              </a:rPr>
              <a:t>History of alcohol abuse</a:t>
            </a:r>
          </a:p>
          <a:p>
            <a:pPr>
              <a:spcBef>
                <a:spcPct val="60000"/>
              </a:spcBef>
              <a:buFontTx/>
              <a:buChar char="•"/>
              <a:defRPr/>
            </a:pPr>
            <a:r>
              <a:rPr lang="en-US" altLang="en-US" dirty="0">
                <a:latin typeface="Arial" charset="0"/>
              </a:rPr>
              <a:t>Male sex</a:t>
            </a:r>
          </a:p>
          <a:p>
            <a:pPr>
              <a:spcBef>
                <a:spcPct val="60000"/>
              </a:spcBef>
              <a:buFontTx/>
              <a:buChar char="•"/>
              <a:defRPr/>
            </a:pPr>
            <a:r>
              <a:rPr lang="en-US" altLang="en-US" dirty="0">
                <a:latin typeface="Arial" charset="0"/>
              </a:rPr>
              <a:t>Sensory impairment (</a:t>
            </a:r>
            <a:r>
              <a:rPr lang="en-US" altLang="en-US" dirty="0">
                <a:latin typeface="Arial" charset="0"/>
                <a:sym typeface="Symbol" pitchFamily="18" charset="2"/>
              </a:rPr>
              <a:t> </a:t>
            </a:r>
            <a:r>
              <a:rPr lang="en-US" altLang="en-US" dirty="0">
                <a:latin typeface="Arial" charset="0"/>
              </a:rPr>
              <a:t>vision, </a:t>
            </a:r>
            <a:r>
              <a:rPr lang="en-US" altLang="en-US" dirty="0">
                <a:latin typeface="Arial" charset="0"/>
                <a:sym typeface="Symbol" pitchFamily="18" charset="2"/>
              </a:rPr>
              <a:t> </a:t>
            </a:r>
            <a:r>
              <a:rPr lang="en-US" altLang="en-US" dirty="0">
                <a:latin typeface="Arial" charset="0"/>
              </a:rPr>
              <a:t>hearing)</a:t>
            </a:r>
            <a:endParaRPr lang="en-US" altLang="en-US" dirty="0"/>
          </a:p>
          <a:p>
            <a:pPr lvl="1">
              <a:lnSpc>
                <a:spcPct val="90000"/>
              </a:lnSpc>
              <a:defRPr/>
            </a:pPr>
            <a:endParaRPr lang="en-US" altLang="en-US" dirty="0"/>
          </a:p>
          <a:p>
            <a:pPr algn="r">
              <a:lnSpc>
                <a:spcPct val="90000"/>
              </a:lnSpc>
              <a:defRPr/>
            </a:pPr>
            <a:endParaRPr lang="en-US" altLang="en-US" dirty="0"/>
          </a:p>
        </p:txBody>
      </p:sp>
    </p:spTree>
    <p:extLst>
      <p:ext uri="{BB962C8B-B14F-4D97-AF65-F5344CB8AC3E}">
        <p14:creationId xmlns:p14="http://schemas.microsoft.com/office/powerpoint/2010/main" val="186614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 calcmode="lin" valueType="num">
                                      <p:cBhvr additive="base">
                                        <p:cTn id="2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anim calcmode="lin" valueType="num">
                                      <p:cBhvr additive="base">
                                        <p:cTn id="2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95600" y="228600"/>
            <a:ext cx="7543800" cy="1143000"/>
          </a:xfrm>
        </p:spPr>
        <p:txBody>
          <a:bodyPr/>
          <a:lstStyle/>
          <a:p>
            <a:r>
              <a:rPr lang="en-US" altLang="en-US" smtClean="0"/>
              <a:t>Who Gets Delirious? Why?</a:t>
            </a:r>
          </a:p>
        </p:txBody>
      </p:sp>
      <p:sp>
        <p:nvSpPr>
          <p:cNvPr id="102403" name="Rectangle 3"/>
          <p:cNvSpPr>
            <a:spLocks noGrp="1" noChangeArrowheads="1"/>
          </p:cNvSpPr>
          <p:nvPr>
            <p:ph type="body" idx="1"/>
          </p:nvPr>
        </p:nvSpPr>
        <p:spPr/>
        <p:txBody>
          <a:bodyPr/>
          <a:lstStyle/>
          <a:p>
            <a:pPr>
              <a:defRPr/>
            </a:pPr>
            <a:endParaRPr lang="en-US" smtClean="0"/>
          </a:p>
        </p:txBody>
      </p:sp>
      <p:sp>
        <p:nvSpPr>
          <p:cNvPr id="102404" name="Oval 4"/>
          <p:cNvSpPr>
            <a:spLocks noChangeArrowheads="1"/>
          </p:cNvSpPr>
          <p:nvPr/>
        </p:nvSpPr>
        <p:spPr bwMode="auto">
          <a:xfrm>
            <a:off x="2971800" y="1981200"/>
            <a:ext cx="4419600" cy="4114800"/>
          </a:xfrm>
          <a:prstGeom prst="ellipse">
            <a:avLst/>
          </a:prstGeom>
          <a:solidFill>
            <a:srgbClr val="FAFD00"/>
          </a:solidFill>
          <a:ln w="12700" cap="sq">
            <a:solidFill>
              <a:schemeClr val="tx1"/>
            </a:solidFill>
            <a:round/>
            <a:headEnd type="none" w="sm" len="sm"/>
            <a:tailEnd type="none" w="sm" len="sm"/>
          </a:ln>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05" name="Text Box 5"/>
          <p:cNvSpPr txBox="1">
            <a:spLocks noChangeArrowheads="1"/>
          </p:cNvSpPr>
          <p:nvPr/>
        </p:nvSpPr>
        <p:spPr bwMode="auto">
          <a:xfrm>
            <a:off x="3733800" y="3200401"/>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2400" b="1">
                <a:solidFill>
                  <a:srgbClr val="FF0000"/>
                </a:solidFill>
              </a:rPr>
              <a:t>VULNERABLE PATIENT</a:t>
            </a:r>
          </a:p>
        </p:txBody>
      </p:sp>
      <p:sp>
        <p:nvSpPr>
          <p:cNvPr id="102406" name="Text Box 6"/>
          <p:cNvSpPr txBox="1">
            <a:spLocks noChangeArrowheads="1"/>
          </p:cNvSpPr>
          <p:nvPr/>
        </p:nvSpPr>
        <p:spPr bwMode="auto">
          <a:xfrm>
            <a:off x="4038600" y="4114801"/>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2400" b="1">
                <a:solidFill>
                  <a:srgbClr val="FF0000"/>
                </a:solidFill>
              </a:rPr>
              <a:t># of RISK FACTORS</a:t>
            </a:r>
          </a:p>
        </p:txBody>
      </p:sp>
      <p:sp>
        <p:nvSpPr>
          <p:cNvPr id="102407" name="Text Box 7"/>
          <p:cNvSpPr txBox="1">
            <a:spLocks noChangeArrowheads="1"/>
          </p:cNvSpPr>
          <p:nvPr/>
        </p:nvSpPr>
        <p:spPr bwMode="auto">
          <a:xfrm>
            <a:off x="9190038" y="1439864"/>
            <a:ext cx="457200" cy="4892675"/>
          </a:xfrm>
          <a:prstGeom prst="rect">
            <a:avLst/>
          </a:prstGeom>
          <a:solidFill>
            <a:schemeClr val="accent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lgn="ctr" eaLnBrk="1" hangingPunct="1">
              <a:spcBef>
                <a:spcPct val="50000"/>
              </a:spcBef>
              <a:buClrTx/>
              <a:buSzTx/>
              <a:buFontTx/>
              <a:buNone/>
            </a:pPr>
            <a:r>
              <a:rPr lang="en-US" altLang="en-US" sz="2400" b="1"/>
              <a:t>PRECIPITATING</a:t>
            </a:r>
          </a:p>
        </p:txBody>
      </p:sp>
      <p:sp>
        <p:nvSpPr>
          <p:cNvPr id="102408" name="Line 8"/>
          <p:cNvSpPr>
            <a:spLocks noChangeShapeType="1"/>
          </p:cNvSpPr>
          <p:nvPr/>
        </p:nvSpPr>
        <p:spPr bwMode="auto">
          <a:xfrm flipH="1">
            <a:off x="7467600" y="2514600"/>
            <a:ext cx="1600200" cy="68580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02409" name="Line 9"/>
          <p:cNvSpPr>
            <a:spLocks noChangeShapeType="1"/>
          </p:cNvSpPr>
          <p:nvPr/>
        </p:nvSpPr>
        <p:spPr bwMode="auto">
          <a:xfrm flipH="1">
            <a:off x="7467600" y="3352800"/>
            <a:ext cx="1600200" cy="30480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02410" name="Line 10"/>
          <p:cNvSpPr>
            <a:spLocks noChangeShapeType="1"/>
          </p:cNvSpPr>
          <p:nvPr/>
        </p:nvSpPr>
        <p:spPr bwMode="auto">
          <a:xfrm flipH="1">
            <a:off x="7518400" y="3886200"/>
            <a:ext cx="1549400" cy="7620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02411" name="Line 11"/>
          <p:cNvSpPr>
            <a:spLocks noChangeShapeType="1"/>
          </p:cNvSpPr>
          <p:nvPr/>
        </p:nvSpPr>
        <p:spPr bwMode="auto">
          <a:xfrm flipH="1" flipV="1">
            <a:off x="7620000" y="4343400"/>
            <a:ext cx="1447800"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02412" name="Line 12"/>
          <p:cNvSpPr>
            <a:spLocks noChangeShapeType="1"/>
          </p:cNvSpPr>
          <p:nvPr/>
        </p:nvSpPr>
        <p:spPr bwMode="auto">
          <a:xfrm flipH="1" flipV="1">
            <a:off x="7543800" y="4800600"/>
            <a:ext cx="1447800" cy="30480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02413" name="Line 13"/>
          <p:cNvSpPr>
            <a:spLocks noChangeShapeType="1"/>
          </p:cNvSpPr>
          <p:nvPr/>
        </p:nvSpPr>
        <p:spPr bwMode="auto">
          <a:xfrm rot="2214333" flipH="1">
            <a:off x="7467600" y="5029200"/>
            <a:ext cx="1600200" cy="68580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94675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additive="base">
                                        <p:cTn id="7" dur="500" fill="hold"/>
                                        <p:tgtEl>
                                          <p:spTgt spid="102404"/>
                                        </p:tgtEl>
                                        <p:attrNameLst>
                                          <p:attrName>ppt_x</p:attrName>
                                        </p:attrNameLst>
                                      </p:cBhvr>
                                      <p:tavLst>
                                        <p:tav tm="0">
                                          <p:val>
                                            <p:strVal val="#ppt_x"/>
                                          </p:val>
                                        </p:tav>
                                        <p:tav tm="100000">
                                          <p:val>
                                            <p:strVal val="#ppt_x"/>
                                          </p:val>
                                        </p:tav>
                                      </p:tavLst>
                                    </p:anim>
                                    <p:anim calcmode="lin" valueType="num">
                                      <p:cBhvr additive="base">
                                        <p:cTn id="8" dur="500" fill="hold"/>
                                        <p:tgtEl>
                                          <p:spTgt spid="1024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05"/>
                                        </p:tgtEl>
                                        <p:attrNameLst>
                                          <p:attrName>style.visibility</p:attrName>
                                        </p:attrNameLst>
                                      </p:cBhvr>
                                      <p:to>
                                        <p:strVal val="visible"/>
                                      </p:to>
                                    </p:set>
                                    <p:anim calcmode="lin" valueType="num">
                                      <p:cBhvr additive="base">
                                        <p:cTn id="11" dur="500" fill="hold"/>
                                        <p:tgtEl>
                                          <p:spTgt spid="102405"/>
                                        </p:tgtEl>
                                        <p:attrNameLst>
                                          <p:attrName>ppt_x</p:attrName>
                                        </p:attrNameLst>
                                      </p:cBhvr>
                                      <p:tavLst>
                                        <p:tav tm="0">
                                          <p:val>
                                            <p:strVal val="#ppt_x"/>
                                          </p:val>
                                        </p:tav>
                                        <p:tav tm="100000">
                                          <p:val>
                                            <p:strVal val="#ppt_x"/>
                                          </p:val>
                                        </p:tav>
                                      </p:tavLst>
                                    </p:anim>
                                    <p:anim calcmode="lin" valueType="num">
                                      <p:cBhvr additive="base">
                                        <p:cTn id="12" dur="500" fill="hold"/>
                                        <p:tgtEl>
                                          <p:spTgt spid="10240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406"/>
                                        </p:tgtEl>
                                        <p:attrNameLst>
                                          <p:attrName>style.visibility</p:attrName>
                                        </p:attrNameLst>
                                      </p:cBhvr>
                                      <p:to>
                                        <p:strVal val="visible"/>
                                      </p:to>
                                    </p:set>
                                    <p:anim calcmode="lin" valueType="num">
                                      <p:cBhvr additive="base">
                                        <p:cTn id="17" dur="500" fill="hold"/>
                                        <p:tgtEl>
                                          <p:spTgt spid="102406"/>
                                        </p:tgtEl>
                                        <p:attrNameLst>
                                          <p:attrName>ppt_x</p:attrName>
                                        </p:attrNameLst>
                                      </p:cBhvr>
                                      <p:tavLst>
                                        <p:tav tm="0">
                                          <p:val>
                                            <p:strVal val="#ppt_x"/>
                                          </p:val>
                                        </p:tav>
                                        <p:tav tm="100000">
                                          <p:val>
                                            <p:strVal val="#ppt_x"/>
                                          </p:val>
                                        </p:tav>
                                      </p:tavLst>
                                    </p:anim>
                                    <p:anim calcmode="lin" valueType="num">
                                      <p:cBhvr additive="base">
                                        <p:cTn id="18"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07"/>
                                        </p:tgtEl>
                                        <p:attrNameLst>
                                          <p:attrName>style.visibility</p:attrName>
                                        </p:attrNameLst>
                                      </p:cBhvr>
                                      <p:to>
                                        <p:strVal val="visible"/>
                                      </p:to>
                                    </p:set>
                                    <p:anim calcmode="lin" valueType="num">
                                      <p:cBhvr additive="base">
                                        <p:cTn id="23" dur="500" fill="hold"/>
                                        <p:tgtEl>
                                          <p:spTgt spid="102407"/>
                                        </p:tgtEl>
                                        <p:attrNameLst>
                                          <p:attrName>ppt_x</p:attrName>
                                        </p:attrNameLst>
                                      </p:cBhvr>
                                      <p:tavLst>
                                        <p:tav tm="0">
                                          <p:val>
                                            <p:strVal val="#ppt_x"/>
                                          </p:val>
                                        </p:tav>
                                        <p:tav tm="100000">
                                          <p:val>
                                            <p:strVal val="#ppt_x"/>
                                          </p:val>
                                        </p:tav>
                                      </p:tavLst>
                                    </p:anim>
                                    <p:anim calcmode="lin" valueType="num">
                                      <p:cBhvr additive="base">
                                        <p:cTn id="24" dur="500" fill="hold"/>
                                        <p:tgtEl>
                                          <p:spTgt spid="10240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2408"/>
                                        </p:tgtEl>
                                        <p:attrNameLst>
                                          <p:attrName>style.visibility</p:attrName>
                                        </p:attrNameLst>
                                      </p:cBhvr>
                                      <p:to>
                                        <p:strVal val="visible"/>
                                      </p:to>
                                    </p:set>
                                    <p:anim calcmode="lin" valueType="num">
                                      <p:cBhvr additive="base">
                                        <p:cTn id="29" dur="500" fill="hold"/>
                                        <p:tgtEl>
                                          <p:spTgt spid="102408"/>
                                        </p:tgtEl>
                                        <p:attrNameLst>
                                          <p:attrName>ppt_x</p:attrName>
                                        </p:attrNameLst>
                                      </p:cBhvr>
                                      <p:tavLst>
                                        <p:tav tm="0">
                                          <p:val>
                                            <p:strVal val="#ppt_x"/>
                                          </p:val>
                                        </p:tav>
                                        <p:tav tm="100000">
                                          <p:val>
                                            <p:strVal val="#ppt_x"/>
                                          </p:val>
                                        </p:tav>
                                      </p:tavLst>
                                    </p:anim>
                                    <p:anim calcmode="lin" valueType="num">
                                      <p:cBhvr additive="base">
                                        <p:cTn id="30" dur="500" fill="hold"/>
                                        <p:tgtEl>
                                          <p:spTgt spid="10240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2409"/>
                                        </p:tgtEl>
                                        <p:attrNameLst>
                                          <p:attrName>style.visibility</p:attrName>
                                        </p:attrNameLst>
                                      </p:cBhvr>
                                      <p:to>
                                        <p:strVal val="visible"/>
                                      </p:to>
                                    </p:set>
                                    <p:anim calcmode="lin" valueType="num">
                                      <p:cBhvr additive="base">
                                        <p:cTn id="35" dur="500" fill="hold"/>
                                        <p:tgtEl>
                                          <p:spTgt spid="102409"/>
                                        </p:tgtEl>
                                        <p:attrNameLst>
                                          <p:attrName>ppt_x</p:attrName>
                                        </p:attrNameLst>
                                      </p:cBhvr>
                                      <p:tavLst>
                                        <p:tav tm="0">
                                          <p:val>
                                            <p:strVal val="#ppt_x"/>
                                          </p:val>
                                        </p:tav>
                                        <p:tav tm="100000">
                                          <p:val>
                                            <p:strVal val="#ppt_x"/>
                                          </p:val>
                                        </p:tav>
                                      </p:tavLst>
                                    </p:anim>
                                    <p:anim calcmode="lin" valueType="num">
                                      <p:cBhvr additive="base">
                                        <p:cTn id="36" dur="500" fill="hold"/>
                                        <p:tgtEl>
                                          <p:spTgt spid="10240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2410"/>
                                        </p:tgtEl>
                                        <p:attrNameLst>
                                          <p:attrName>style.visibility</p:attrName>
                                        </p:attrNameLst>
                                      </p:cBhvr>
                                      <p:to>
                                        <p:strVal val="visible"/>
                                      </p:to>
                                    </p:set>
                                    <p:anim calcmode="lin" valueType="num">
                                      <p:cBhvr additive="base">
                                        <p:cTn id="39" dur="500" fill="hold"/>
                                        <p:tgtEl>
                                          <p:spTgt spid="102410"/>
                                        </p:tgtEl>
                                        <p:attrNameLst>
                                          <p:attrName>ppt_x</p:attrName>
                                        </p:attrNameLst>
                                      </p:cBhvr>
                                      <p:tavLst>
                                        <p:tav tm="0">
                                          <p:val>
                                            <p:strVal val="#ppt_x"/>
                                          </p:val>
                                        </p:tav>
                                        <p:tav tm="100000">
                                          <p:val>
                                            <p:strVal val="#ppt_x"/>
                                          </p:val>
                                        </p:tav>
                                      </p:tavLst>
                                    </p:anim>
                                    <p:anim calcmode="lin" valueType="num">
                                      <p:cBhvr additive="base">
                                        <p:cTn id="40" dur="500" fill="hold"/>
                                        <p:tgtEl>
                                          <p:spTgt spid="1024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2411"/>
                                        </p:tgtEl>
                                        <p:attrNameLst>
                                          <p:attrName>style.visibility</p:attrName>
                                        </p:attrNameLst>
                                      </p:cBhvr>
                                      <p:to>
                                        <p:strVal val="visible"/>
                                      </p:to>
                                    </p:set>
                                    <p:anim calcmode="lin" valueType="num">
                                      <p:cBhvr additive="base">
                                        <p:cTn id="43" dur="500" fill="hold"/>
                                        <p:tgtEl>
                                          <p:spTgt spid="102411"/>
                                        </p:tgtEl>
                                        <p:attrNameLst>
                                          <p:attrName>ppt_x</p:attrName>
                                        </p:attrNameLst>
                                      </p:cBhvr>
                                      <p:tavLst>
                                        <p:tav tm="0">
                                          <p:val>
                                            <p:strVal val="#ppt_x"/>
                                          </p:val>
                                        </p:tav>
                                        <p:tav tm="100000">
                                          <p:val>
                                            <p:strVal val="#ppt_x"/>
                                          </p:val>
                                        </p:tav>
                                      </p:tavLst>
                                    </p:anim>
                                    <p:anim calcmode="lin" valueType="num">
                                      <p:cBhvr additive="base">
                                        <p:cTn id="44" dur="500" fill="hold"/>
                                        <p:tgtEl>
                                          <p:spTgt spid="1024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2412"/>
                                        </p:tgtEl>
                                        <p:attrNameLst>
                                          <p:attrName>style.visibility</p:attrName>
                                        </p:attrNameLst>
                                      </p:cBhvr>
                                      <p:to>
                                        <p:strVal val="visible"/>
                                      </p:to>
                                    </p:set>
                                    <p:anim calcmode="lin" valueType="num">
                                      <p:cBhvr additive="base">
                                        <p:cTn id="47" dur="500" fill="hold"/>
                                        <p:tgtEl>
                                          <p:spTgt spid="102412"/>
                                        </p:tgtEl>
                                        <p:attrNameLst>
                                          <p:attrName>ppt_x</p:attrName>
                                        </p:attrNameLst>
                                      </p:cBhvr>
                                      <p:tavLst>
                                        <p:tav tm="0">
                                          <p:val>
                                            <p:strVal val="#ppt_x"/>
                                          </p:val>
                                        </p:tav>
                                        <p:tav tm="100000">
                                          <p:val>
                                            <p:strVal val="#ppt_x"/>
                                          </p:val>
                                        </p:tav>
                                      </p:tavLst>
                                    </p:anim>
                                    <p:anim calcmode="lin" valueType="num">
                                      <p:cBhvr additive="base">
                                        <p:cTn id="48" dur="500" fill="hold"/>
                                        <p:tgtEl>
                                          <p:spTgt spid="1024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2413"/>
                                        </p:tgtEl>
                                        <p:attrNameLst>
                                          <p:attrName>style.visibility</p:attrName>
                                        </p:attrNameLst>
                                      </p:cBhvr>
                                      <p:to>
                                        <p:strVal val="visible"/>
                                      </p:to>
                                    </p:set>
                                    <p:anim calcmode="lin" valueType="num">
                                      <p:cBhvr additive="base">
                                        <p:cTn id="51" dur="500" fill="hold"/>
                                        <p:tgtEl>
                                          <p:spTgt spid="102413"/>
                                        </p:tgtEl>
                                        <p:attrNameLst>
                                          <p:attrName>ppt_x</p:attrName>
                                        </p:attrNameLst>
                                      </p:cBhvr>
                                      <p:tavLst>
                                        <p:tav tm="0">
                                          <p:val>
                                            <p:strVal val="#ppt_x"/>
                                          </p:val>
                                        </p:tav>
                                        <p:tav tm="100000">
                                          <p:val>
                                            <p:strVal val="#ppt_x"/>
                                          </p:val>
                                        </p:tav>
                                      </p:tavLst>
                                    </p:anim>
                                    <p:anim calcmode="lin" valueType="num">
                                      <p:cBhvr additive="base">
                                        <p:cTn id="52" dur="500" fill="hold"/>
                                        <p:tgtEl>
                                          <p:spTgt spid="102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P spid="102405" grpId="0"/>
      <p:bldP spid="102406" grpId="0"/>
      <p:bldP spid="10240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2133600" y="685800"/>
            <a:ext cx="7772400" cy="762000"/>
          </a:xfrm>
        </p:spPr>
        <p:txBody>
          <a:bodyPr/>
          <a:lstStyle/>
          <a:p>
            <a:r>
              <a:rPr lang="en-US" altLang="en-US" sz="3200" b="1">
                <a:solidFill>
                  <a:srgbClr val="FFCC00"/>
                </a:solidFill>
                <a:latin typeface="Arial" panose="020B0604020202020204" pitchFamily="34" charset="0"/>
              </a:rPr>
              <a:t>PRECIPITATING FACTORS (INSULTS)</a:t>
            </a:r>
            <a:endParaRPr lang="en-US" altLang="en-US" b="1" smtClean="0">
              <a:solidFill>
                <a:srgbClr val="FFCC00"/>
              </a:solidFill>
            </a:endParaRPr>
          </a:p>
        </p:txBody>
      </p:sp>
      <p:sp>
        <p:nvSpPr>
          <p:cNvPr id="32771" name="Rectangle 1027"/>
          <p:cNvSpPr>
            <a:spLocks noGrp="1" noChangeArrowheads="1"/>
          </p:cNvSpPr>
          <p:nvPr>
            <p:ph type="body" sz="half" idx="1"/>
          </p:nvPr>
        </p:nvSpPr>
        <p:spPr>
          <a:xfrm>
            <a:off x="1981200" y="1600200"/>
            <a:ext cx="4038600" cy="4724400"/>
          </a:xfrm>
        </p:spPr>
        <p:txBody>
          <a:bodyPr/>
          <a:lstStyle/>
          <a:p>
            <a:pPr>
              <a:lnSpc>
                <a:spcPct val="90000"/>
              </a:lnSpc>
              <a:buFontTx/>
              <a:buChar char="•"/>
              <a:defRPr/>
            </a:pPr>
            <a:r>
              <a:rPr lang="en-US" altLang="en-US">
                <a:latin typeface="Arial" charset="0"/>
              </a:rPr>
              <a:t>Acute cardiac events</a:t>
            </a:r>
          </a:p>
          <a:p>
            <a:pPr>
              <a:lnSpc>
                <a:spcPct val="90000"/>
              </a:lnSpc>
              <a:buFontTx/>
              <a:buChar char="•"/>
              <a:defRPr/>
            </a:pPr>
            <a:r>
              <a:rPr lang="en-US" altLang="en-US">
                <a:latin typeface="Arial" charset="0"/>
              </a:rPr>
              <a:t>Acute pulmonary events</a:t>
            </a:r>
          </a:p>
          <a:p>
            <a:pPr>
              <a:lnSpc>
                <a:spcPct val="90000"/>
              </a:lnSpc>
              <a:buFontTx/>
              <a:buChar char="•"/>
              <a:defRPr/>
            </a:pPr>
            <a:r>
              <a:rPr lang="en-US" altLang="en-US">
                <a:latin typeface="Arial" charset="0"/>
              </a:rPr>
              <a:t>Bed rest</a:t>
            </a:r>
          </a:p>
          <a:p>
            <a:pPr>
              <a:lnSpc>
                <a:spcPct val="90000"/>
              </a:lnSpc>
              <a:buFontTx/>
              <a:buChar char="•"/>
              <a:defRPr/>
            </a:pPr>
            <a:r>
              <a:rPr lang="en-US" altLang="en-US">
                <a:latin typeface="Arial" charset="0"/>
              </a:rPr>
              <a:t>Drug withdrawal (sedatives, alcohol)</a:t>
            </a:r>
          </a:p>
          <a:p>
            <a:pPr>
              <a:lnSpc>
                <a:spcPct val="90000"/>
              </a:lnSpc>
              <a:buFontTx/>
              <a:buChar char="•"/>
              <a:defRPr/>
            </a:pPr>
            <a:r>
              <a:rPr lang="en-US" altLang="en-US">
                <a:latin typeface="Arial" charset="0"/>
              </a:rPr>
              <a:t>Fecal impaction</a:t>
            </a:r>
          </a:p>
          <a:p>
            <a:pPr>
              <a:lnSpc>
                <a:spcPct val="90000"/>
              </a:lnSpc>
              <a:buFontTx/>
              <a:buChar char="•"/>
              <a:defRPr/>
            </a:pPr>
            <a:r>
              <a:rPr lang="en-US" altLang="en-US">
                <a:latin typeface="Arial" charset="0"/>
              </a:rPr>
              <a:t>Fluid or electrolyte disturbances</a:t>
            </a:r>
          </a:p>
          <a:p>
            <a:pPr>
              <a:lnSpc>
                <a:spcPct val="90000"/>
              </a:lnSpc>
              <a:buFontTx/>
              <a:buChar char="•"/>
              <a:defRPr/>
            </a:pPr>
            <a:r>
              <a:rPr lang="en-US" altLang="en-US">
                <a:latin typeface="Arial" charset="0"/>
              </a:rPr>
              <a:t>Indwelling devices</a:t>
            </a:r>
          </a:p>
        </p:txBody>
      </p:sp>
      <p:sp>
        <p:nvSpPr>
          <p:cNvPr id="32772" name="Rectangle 1028"/>
          <p:cNvSpPr>
            <a:spLocks noGrp="1" noChangeArrowheads="1"/>
          </p:cNvSpPr>
          <p:nvPr>
            <p:ph type="body" sz="half" idx="2"/>
          </p:nvPr>
        </p:nvSpPr>
        <p:spPr>
          <a:xfrm>
            <a:off x="6477000" y="1600200"/>
            <a:ext cx="3810000" cy="4648200"/>
          </a:xfrm>
        </p:spPr>
        <p:txBody>
          <a:bodyPr/>
          <a:lstStyle/>
          <a:p>
            <a:pPr>
              <a:buFontTx/>
              <a:buChar char="•"/>
              <a:defRPr/>
            </a:pPr>
            <a:r>
              <a:rPr lang="en-US" altLang="en-US">
                <a:latin typeface="Arial" charset="0"/>
              </a:rPr>
              <a:t>Infections (esp. respiratory, urinary)</a:t>
            </a:r>
          </a:p>
          <a:p>
            <a:pPr>
              <a:buFontTx/>
              <a:buChar char="•"/>
              <a:defRPr/>
            </a:pPr>
            <a:r>
              <a:rPr lang="en-US" altLang="en-US">
                <a:latin typeface="Arial" charset="0"/>
              </a:rPr>
              <a:t>Medications</a:t>
            </a:r>
          </a:p>
          <a:p>
            <a:pPr>
              <a:buFontTx/>
              <a:buChar char="•"/>
              <a:defRPr/>
            </a:pPr>
            <a:r>
              <a:rPr lang="en-US" altLang="en-US">
                <a:latin typeface="Arial" charset="0"/>
              </a:rPr>
              <a:t>Restraints </a:t>
            </a:r>
          </a:p>
          <a:p>
            <a:pPr>
              <a:buFontTx/>
              <a:buChar char="•"/>
              <a:defRPr/>
            </a:pPr>
            <a:r>
              <a:rPr lang="en-US" altLang="en-US">
                <a:latin typeface="Arial" charset="0"/>
              </a:rPr>
              <a:t>Severe anemia</a:t>
            </a:r>
          </a:p>
          <a:p>
            <a:pPr>
              <a:buFontTx/>
              <a:buChar char="•"/>
              <a:defRPr/>
            </a:pPr>
            <a:r>
              <a:rPr lang="en-US" altLang="en-US">
                <a:latin typeface="Arial" charset="0"/>
              </a:rPr>
              <a:t>Uncontrolled pain</a:t>
            </a:r>
          </a:p>
          <a:p>
            <a:pPr>
              <a:buFontTx/>
              <a:buChar char="•"/>
              <a:defRPr/>
            </a:pPr>
            <a:r>
              <a:rPr lang="en-US" altLang="en-US">
                <a:latin typeface="Arial" charset="0"/>
              </a:rPr>
              <a:t>Urinary retention</a:t>
            </a:r>
          </a:p>
          <a:p>
            <a:pPr>
              <a:buFontTx/>
              <a:buChar char="•"/>
              <a:defRPr/>
            </a:pPr>
            <a:endParaRPr lang="en-US" altLang="en-US" sz="2000">
              <a:latin typeface="Arial" charset="0"/>
            </a:endParaRPr>
          </a:p>
          <a:p>
            <a:pPr>
              <a:defRPr/>
            </a:pPr>
            <a:endParaRPr lang="en-US" altLang="en-US" sz="2400"/>
          </a:p>
          <a:p>
            <a:pPr marL="461963" lvl="1" indent="-4763">
              <a:defRPr/>
            </a:pPr>
            <a:endParaRPr lang="en-US" altLang="en-US" sz="2000"/>
          </a:p>
          <a:p>
            <a:pPr>
              <a:defRPr/>
            </a:pPr>
            <a:endParaRPr lang="en-US" altLang="en-US" sz="2400"/>
          </a:p>
        </p:txBody>
      </p:sp>
    </p:spTree>
    <p:extLst>
      <p:ext uri="{BB962C8B-B14F-4D97-AF65-F5344CB8AC3E}">
        <p14:creationId xmlns:p14="http://schemas.microsoft.com/office/powerpoint/2010/main" val="42526708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2133600" y="685800"/>
            <a:ext cx="7772400" cy="762000"/>
          </a:xfrm>
        </p:spPr>
        <p:txBody>
          <a:bodyPr/>
          <a:lstStyle/>
          <a:p>
            <a:r>
              <a:rPr lang="en-US" altLang="en-US" sz="3200" b="1">
                <a:solidFill>
                  <a:srgbClr val="FFCC00"/>
                </a:solidFill>
                <a:latin typeface="Arial" panose="020B0604020202020204" pitchFamily="34" charset="0"/>
              </a:rPr>
              <a:t>PRECIPITATING FACTORS (INSULTS)</a:t>
            </a:r>
            <a:endParaRPr lang="en-US" altLang="en-US" b="1" smtClean="0">
              <a:solidFill>
                <a:srgbClr val="FFCC00"/>
              </a:solidFill>
            </a:endParaRPr>
          </a:p>
        </p:txBody>
      </p:sp>
      <p:sp>
        <p:nvSpPr>
          <p:cNvPr id="32771" name="Rectangle 1027"/>
          <p:cNvSpPr>
            <a:spLocks noGrp="1" noChangeArrowheads="1"/>
          </p:cNvSpPr>
          <p:nvPr>
            <p:ph type="body" sz="half" idx="1"/>
          </p:nvPr>
        </p:nvSpPr>
        <p:spPr>
          <a:xfrm>
            <a:off x="1981200" y="1600200"/>
            <a:ext cx="4038600" cy="4724400"/>
          </a:xfrm>
        </p:spPr>
        <p:txBody>
          <a:bodyPr/>
          <a:lstStyle/>
          <a:p>
            <a:pPr>
              <a:lnSpc>
                <a:spcPct val="90000"/>
              </a:lnSpc>
              <a:buFontTx/>
              <a:buChar char="•"/>
              <a:defRPr/>
            </a:pPr>
            <a:r>
              <a:rPr lang="en-US" altLang="en-US">
                <a:latin typeface="Arial" charset="0"/>
              </a:rPr>
              <a:t>Acute cardiac events</a:t>
            </a:r>
          </a:p>
          <a:p>
            <a:pPr>
              <a:lnSpc>
                <a:spcPct val="90000"/>
              </a:lnSpc>
              <a:buFontTx/>
              <a:buChar char="•"/>
              <a:defRPr/>
            </a:pPr>
            <a:r>
              <a:rPr lang="en-US" altLang="en-US">
                <a:latin typeface="Arial" charset="0"/>
              </a:rPr>
              <a:t>Acute pulmonary events</a:t>
            </a:r>
          </a:p>
          <a:p>
            <a:pPr>
              <a:lnSpc>
                <a:spcPct val="90000"/>
              </a:lnSpc>
              <a:buFontTx/>
              <a:buChar char="•"/>
              <a:defRPr/>
            </a:pPr>
            <a:r>
              <a:rPr lang="en-US" altLang="en-US">
                <a:latin typeface="Arial" charset="0"/>
              </a:rPr>
              <a:t>Bed rest</a:t>
            </a:r>
          </a:p>
          <a:p>
            <a:pPr>
              <a:lnSpc>
                <a:spcPct val="90000"/>
              </a:lnSpc>
              <a:buFontTx/>
              <a:buChar char="•"/>
              <a:defRPr/>
            </a:pPr>
            <a:r>
              <a:rPr lang="en-US" altLang="en-US">
                <a:latin typeface="Arial" charset="0"/>
              </a:rPr>
              <a:t>Drug withdrawal (sedatives, alcohol)</a:t>
            </a:r>
          </a:p>
          <a:p>
            <a:pPr>
              <a:lnSpc>
                <a:spcPct val="90000"/>
              </a:lnSpc>
              <a:buFontTx/>
              <a:buChar char="•"/>
              <a:defRPr/>
            </a:pPr>
            <a:r>
              <a:rPr lang="en-US" altLang="en-US">
                <a:latin typeface="Arial" charset="0"/>
              </a:rPr>
              <a:t>Fecal impaction</a:t>
            </a:r>
          </a:p>
          <a:p>
            <a:pPr>
              <a:lnSpc>
                <a:spcPct val="90000"/>
              </a:lnSpc>
              <a:buFontTx/>
              <a:buChar char="•"/>
              <a:defRPr/>
            </a:pPr>
            <a:r>
              <a:rPr lang="en-US" altLang="en-US">
                <a:latin typeface="Arial" charset="0"/>
              </a:rPr>
              <a:t>Fluid or electrolyte disturbances</a:t>
            </a:r>
          </a:p>
          <a:p>
            <a:pPr>
              <a:lnSpc>
                <a:spcPct val="90000"/>
              </a:lnSpc>
              <a:buFontTx/>
              <a:buChar char="•"/>
              <a:defRPr/>
            </a:pPr>
            <a:r>
              <a:rPr lang="en-US" altLang="en-US">
                <a:latin typeface="Arial" charset="0"/>
              </a:rPr>
              <a:t>Indwelling devices</a:t>
            </a:r>
          </a:p>
        </p:txBody>
      </p:sp>
      <p:sp>
        <p:nvSpPr>
          <p:cNvPr id="32772" name="Rectangle 1028"/>
          <p:cNvSpPr>
            <a:spLocks noGrp="1" noChangeArrowheads="1"/>
          </p:cNvSpPr>
          <p:nvPr>
            <p:ph type="body" sz="half" idx="2"/>
          </p:nvPr>
        </p:nvSpPr>
        <p:spPr>
          <a:xfrm>
            <a:off x="6477000" y="1600200"/>
            <a:ext cx="3810000" cy="4648200"/>
          </a:xfrm>
        </p:spPr>
        <p:txBody>
          <a:bodyPr/>
          <a:lstStyle/>
          <a:p>
            <a:pPr>
              <a:buFontTx/>
              <a:buChar char="•"/>
              <a:defRPr/>
            </a:pPr>
            <a:r>
              <a:rPr lang="en-US" altLang="en-US">
                <a:latin typeface="Arial" charset="0"/>
              </a:rPr>
              <a:t>Infections (esp. respiratory, urinary)</a:t>
            </a:r>
          </a:p>
          <a:p>
            <a:pPr>
              <a:buFontTx/>
              <a:buChar char="•"/>
              <a:defRPr/>
            </a:pPr>
            <a:r>
              <a:rPr lang="en-US" altLang="en-US">
                <a:latin typeface="Arial" charset="0"/>
              </a:rPr>
              <a:t>Medications</a:t>
            </a:r>
          </a:p>
          <a:p>
            <a:pPr>
              <a:buFontTx/>
              <a:buChar char="•"/>
              <a:defRPr/>
            </a:pPr>
            <a:r>
              <a:rPr lang="en-US" altLang="en-US">
                <a:latin typeface="Arial" charset="0"/>
              </a:rPr>
              <a:t>Restraints </a:t>
            </a:r>
          </a:p>
          <a:p>
            <a:pPr>
              <a:buFontTx/>
              <a:buChar char="•"/>
              <a:defRPr/>
            </a:pPr>
            <a:r>
              <a:rPr lang="en-US" altLang="en-US">
                <a:latin typeface="Arial" charset="0"/>
              </a:rPr>
              <a:t>Severe anemia</a:t>
            </a:r>
          </a:p>
          <a:p>
            <a:pPr>
              <a:buFontTx/>
              <a:buChar char="•"/>
              <a:defRPr/>
            </a:pPr>
            <a:r>
              <a:rPr lang="en-US" altLang="en-US">
                <a:latin typeface="Arial" charset="0"/>
              </a:rPr>
              <a:t>Uncontrolled pain</a:t>
            </a:r>
          </a:p>
          <a:p>
            <a:pPr>
              <a:buFontTx/>
              <a:buChar char="•"/>
              <a:defRPr/>
            </a:pPr>
            <a:r>
              <a:rPr lang="en-US" altLang="en-US">
                <a:latin typeface="Arial" charset="0"/>
              </a:rPr>
              <a:t>Urinary retention</a:t>
            </a:r>
          </a:p>
          <a:p>
            <a:pPr>
              <a:buFontTx/>
              <a:buChar char="•"/>
              <a:defRPr/>
            </a:pPr>
            <a:endParaRPr lang="en-US" altLang="en-US" sz="2000">
              <a:latin typeface="Arial" charset="0"/>
            </a:endParaRPr>
          </a:p>
          <a:p>
            <a:pPr>
              <a:defRPr/>
            </a:pPr>
            <a:endParaRPr lang="en-US" altLang="en-US" sz="2400"/>
          </a:p>
          <a:p>
            <a:pPr marL="461963" lvl="1" indent="-4763">
              <a:defRPr/>
            </a:pPr>
            <a:endParaRPr lang="en-US" altLang="en-US" sz="2000"/>
          </a:p>
          <a:p>
            <a:pPr>
              <a:defRPr/>
            </a:pPr>
            <a:endParaRPr lang="en-US" altLang="en-US" sz="2400"/>
          </a:p>
        </p:txBody>
      </p:sp>
    </p:spTree>
    <p:extLst>
      <p:ext uri="{BB962C8B-B14F-4D97-AF65-F5344CB8AC3E}">
        <p14:creationId xmlns:p14="http://schemas.microsoft.com/office/powerpoint/2010/main" val="32593957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070601" y="2463801"/>
            <a:ext cx="4695825" cy="36750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4275" name="Rectangle 3"/>
          <p:cNvSpPr>
            <a:spLocks noGrp="1" noChangeArrowheads="1"/>
          </p:cNvSpPr>
          <p:nvPr>
            <p:ph type="title"/>
          </p:nvPr>
        </p:nvSpPr>
        <p:spPr>
          <a:xfrm>
            <a:off x="1562100" y="457200"/>
            <a:ext cx="8743950" cy="1143000"/>
          </a:xfrm>
          <a:effectLst>
            <a:outerShdw dist="35921" dir="2700000" algn="ctr" rotWithShape="0">
              <a:schemeClr val="bg2"/>
            </a:outerShdw>
          </a:effectLst>
        </p:spPr>
        <p:txBody>
          <a:bodyPr>
            <a:normAutofit fontScale="90000"/>
          </a:bodyPr>
          <a:lstStyle/>
          <a:p>
            <a:pPr>
              <a:lnSpc>
                <a:spcPct val="90000"/>
              </a:lnSpc>
            </a:pPr>
            <a:r>
              <a:rPr lang="en-US" altLang="en-US" sz="5400" dirty="0"/>
              <a:t>Depression as Brain </a:t>
            </a:r>
            <a:r>
              <a:rPr lang="en-US" altLang="en-US" sz="5400" dirty="0" smtClean="0"/>
              <a:t>Dysfunction</a:t>
            </a:r>
            <a:endParaRPr lang="en-US" altLang="en-US" sz="5400" dirty="0"/>
          </a:p>
        </p:txBody>
      </p:sp>
      <p:sp>
        <p:nvSpPr>
          <p:cNvPr id="59399" name="Rectangle 7"/>
          <p:cNvSpPr>
            <a:spLocks noChangeArrowheads="1"/>
          </p:cNvSpPr>
          <p:nvPr/>
        </p:nvSpPr>
        <p:spPr bwMode="auto">
          <a:xfrm>
            <a:off x="1579564" y="2182813"/>
            <a:ext cx="4029075" cy="4114800"/>
          </a:xfrm>
          <a:prstGeom prst="rect">
            <a:avLst/>
          </a:prstGeom>
          <a:noFill/>
          <a:ln w="9525">
            <a:noFill/>
            <a:miter lim="800000"/>
            <a:headEnd/>
            <a:tailEnd/>
          </a:ln>
          <a:effectLst/>
        </p:spPr>
        <p:txBody>
          <a:bodyPr/>
          <a:lstStyle/>
          <a:p>
            <a:pPr marL="342900" indent="-342900">
              <a:lnSpc>
                <a:spcPct val="140000"/>
              </a:lnSpc>
              <a:spcBef>
                <a:spcPct val="20000"/>
              </a:spcBef>
              <a:buClr>
                <a:schemeClr val="tx2"/>
              </a:buClr>
              <a:buSzPct val="75000"/>
              <a:buFont typeface="Monotype Sorts" pitchFamily="2" charset="2"/>
              <a:buChar char="n"/>
              <a:defRPr/>
            </a:pPr>
            <a:r>
              <a:rPr lang="en-US" altLang="en-US" sz="3600">
                <a:effectLst>
                  <a:outerShdw blurRad="38100" dist="38100" dir="2700000" algn="tl">
                    <a:srgbClr val="000000"/>
                  </a:outerShdw>
                </a:effectLst>
                <a:latin typeface="Times New Roman" charset="0"/>
              </a:rPr>
              <a:t> Emotional illness slows cognitive function     </a:t>
            </a:r>
            <a:r>
              <a:rPr lang="en-US" altLang="en-US" sz="5400">
                <a:effectLst>
                  <a:outerShdw blurRad="38100" dist="38100" dir="2700000" algn="tl">
                    <a:srgbClr val="000000"/>
                  </a:outerShdw>
                </a:effectLst>
                <a:latin typeface="Times New Roman" charset="0"/>
              </a:rPr>
              <a:t> </a:t>
            </a:r>
          </a:p>
        </p:txBody>
      </p:sp>
      <p:pic>
        <p:nvPicPr>
          <p:cNvPr id="54277" name="Picture 8" descr="gerop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36800"/>
            <a:ext cx="46863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9"/>
          <p:cNvSpPr>
            <a:spLocks noChangeArrowheads="1"/>
          </p:cNvSpPr>
          <p:nvPr/>
        </p:nvSpPr>
        <p:spPr bwMode="auto">
          <a:xfrm>
            <a:off x="2492375" y="42529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4279"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900" y="368809"/>
            <a:ext cx="1143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610262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09800" y="0"/>
            <a:ext cx="8610600" cy="1143000"/>
          </a:xfrm>
        </p:spPr>
        <p:txBody>
          <a:bodyPr/>
          <a:lstStyle/>
          <a:p>
            <a:r>
              <a:rPr lang="en-US" altLang="en-US" sz="3600" u="sng" dirty="0"/>
              <a:t>Depression as a Cause of Brain </a:t>
            </a:r>
            <a:r>
              <a:rPr lang="en-US" altLang="en-US" sz="3600" u="sng" dirty="0" smtClean="0"/>
              <a:t>Dysfunction</a:t>
            </a:r>
            <a:endParaRPr lang="en-US" altLang="en-US" sz="3600" u="sng" dirty="0"/>
          </a:p>
        </p:txBody>
      </p:sp>
      <p:sp>
        <p:nvSpPr>
          <p:cNvPr id="55299" name="Rectangle 3"/>
          <p:cNvSpPr>
            <a:spLocks noGrp="1" noChangeArrowheads="1"/>
          </p:cNvSpPr>
          <p:nvPr>
            <p:ph type="body" sz="half" idx="1"/>
          </p:nvPr>
        </p:nvSpPr>
        <p:spPr>
          <a:xfrm>
            <a:off x="2286000" y="1219200"/>
            <a:ext cx="4038600" cy="5410200"/>
          </a:xfrm>
          <a:noFill/>
          <a:extLst>
            <a:ext uri="{909E8E84-426E-40DD-AFC4-6F175D3DCCD1}">
              <a14:hiddenFill xmlns:a14="http://schemas.microsoft.com/office/drawing/2010/main">
                <a:solidFill>
                  <a:srgbClr val="FFFFFF"/>
                </a:solidFill>
              </a14:hiddenFill>
            </a:ext>
          </a:extLst>
        </p:spPr>
        <p:txBody>
          <a:bodyPr/>
          <a:lstStyle/>
          <a:p>
            <a:pPr>
              <a:buFont typeface="Monotype Sorts" pitchFamily="2" charset="2"/>
              <a:buNone/>
            </a:pPr>
            <a:r>
              <a:rPr lang="en-US" altLang="en-US" u="sng" dirty="0" smtClean="0">
                <a:solidFill>
                  <a:schemeClr val="accent2"/>
                </a:solidFill>
                <a:effectLst/>
              </a:rPr>
              <a:t>Dementia</a:t>
            </a:r>
            <a:endParaRPr lang="en-US" altLang="en-US" dirty="0" smtClean="0">
              <a:solidFill>
                <a:schemeClr val="accent2"/>
              </a:solidFill>
              <a:effectLst/>
            </a:endParaRPr>
          </a:p>
          <a:p>
            <a:r>
              <a:rPr lang="en-US" altLang="en-US" sz="2400" b="1" dirty="0"/>
              <a:t>Insidious onset</a:t>
            </a:r>
          </a:p>
          <a:p>
            <a:r>
              <a:rPr lang="en-US" altLang="en-US" sz="2400" b="1" dirty="0"/>
              <a:t>Long duration</a:t>
            </a:r>
          </a:p>
          <a:p>
            <a:r>
              <a:rPr lang="en-US" altLang="en-US" sz="2400" b="1" dirty="0"/>
              <a:t>No psychiatric history</a:t>
            </a:r>
          </a:p>
          <a:p>
            <a:pPr>
              <a:buFont typeface="Monotype Sorts" pitchFamily="2" charset="2"/>
              <a:buNone/>
            </a:pPr>
            <a:endParaRPr lang="en-US" altLang="en-US" sz="2400" b="1" dirty="0"/>
          </a:p>
          <a:p>
            <a:r>
              <a:rPr lang="en-US" altLang="en-US" sz="2400" b="1" dirty="0"/>
              <a:t>Conceals disability (often unaware of memory loss)</a:t>
            </a:r>
          </a:p>
          <a:p>
            <a:pPr>
              <a:buFont typeface="Monotype Sorts" pitchFamily="2" charset="2"/>
              <a:buNone/>
            </a:pPr>
            <a:endParaRPr lang="en-US" altLang="en-US" sz="2400" b="1" dirty="0"/>
          </a:p>
          <a:p>
            <a:r>
              <a:rPr lang="en-US" altLang="en-US" sz="2400" b="1" dirty="0"/>
              <a:t>“Near-miss” answers</a:t>
            </a:r>
          </a:p>
          <a:p>
            <a:pPr>
              <a:buFont typeface="Monotype Sorts" pitchFamily="2" charset="2"/>
              <a:buNone/>
            </a:pPr>
            <a:endParaRPr lang="en-US" altLang="en-US" sz="2400" b="1" dirty="0"/>
          </a:p>
          <a:p>
            <a:r>
              <a:rPr lang="en-US" altLang="en-US" sz="2400" b="1" dirty="0"/>
              <a:t>Day-to-day fluctuation in mood</a:t>
            </a:r>
          </a:p>
        </p:txBody>
      </p:sp>
      <p:sp>
        <p:nvSpPr>
          <p:cNvPr id="21508" name="Rectangle 4"/>
          <p:cNvSpPr>
            <a:spLocks noGrp="1" noChangeArrowheads="1"/>
          </p:cNvSpPr>
          <p:nvPr>
            <p:ph type="body" sz="half" idx="2"/>
          </p:nvPr>
        </p:nvSpPr>
        <p:spPr>
          <a:xfrm>
            <a:off x="6477000" y="1219200"/>
            <a:ext cx="4419600" cy="5410200"/>
          </a:xfrm>
        </p:spPr>
        <p:txBody>
          <a:bodyPr/>
          <a:lstStyle/>
          <a:p>
            <a:pPr>
              <a:buFont typeface="Monotype Sorts" pitchFamily="2" charset="2"/>
              <a:buNone/>
              <a:defRPr/>
            </a:pPr>
            <a:r>
              <a:rPr lang="en-US" u="sng" smtClean="0">
                <a:solidFill>
                  <a:schemeClr val="accent2"/>
                </a:solidFill>
                <a:effectLst/>
              </a:rPr>
              <a:t>Depression</a:t>
            </a:r>
            <a:endParaRPr lang="en-US" sz="2400" b="1"/>
          </a:p>
          <a:p>
            <a:pPr>
              <a:defRPr/>
            </a:pPr>
            <a:r>
              <a:rPr lang="en-US" sz="2400" b="1"/>
              <a:t>Abrupt onset</a:t>
            </a:r>
          </a:p>
          <a:p>
            <a:pPr>
              <a:defRPr/>
            </a:pPr>
            <a:r>
              <a:rPr lang="en-US" sz="2400" b="1"/>
              <a:t>Short duration</a:t>
            </a:r>
          </a:p>
          <a:p>
            <a:pPr>
              <a:defRPr/>
            </a:pPr>
            <a:r>
              <a:rPr lang="en-US" sz="2400" b="1"/>
              <a:t>Previous psychiatric history</a:t>
            </a:r>
          </a:p>
          <a:p>
            <a:pPr>
              <a:buFont typeface="Monotype Sorts" pitchFamily="2" charset="2"/>
              <a:buNone/>
              <a:defRPr/>
            </a:pPr>
            <a:endParaRPr lang="en-US" sz="2400" b="1"/>
          </a:p>
          <a:p>
            <a:pPr>
              <a:defRPr/>
            </a:pPr>
            <a:r>
              <a:rPr lang="en-US" sz="2400" b="1"/>
              <a:t>Highlights disabilities (may complain of the memory loss)</a:t>
            </a:r>
          </a:p>
          <a:p>
            <a:pPr>
              <a:buFont typeface="Monotype Sorts" pitchFamily="2" charset="2"/>
              <a:buNone/>
              <a:defRPr/>
            </a:pPr>
            <a:endParaRPr lang="en-US" sz="2400" b="1"/>
          </a:p>
          <a:p>
            <a:pPr>
              <a:defRPr/>
            </a:pPr>
            <a:r>
              <a:rPr lang="en-US" sz="2400" b="1"/>
              <a:t>“Don’t know” answers</a:t>
            </a:r>
          </a:p>
          <a:p>
            <a:pPr>
              <a:buFont typeface="Monotype Sorts" pitchFamily="2" charset="2"/>
              <a:buNone/>
              <a:defRPr/>
            </a:pPr>
            <a:endParaRPr lang="en-US" sz="2400" b="1"/>
          </a:p>
          <a:p>
            <a:pPr>
              <a:defRPr/>
            </a:pPr>
            <a:r>
              <a:rPr lang="en-US" sz="2400" b="1"/>
              <a:t>Diurnal variation in mood, but generally more consistent</a:t>
            </a:r>
          </a:p>
        </p:txBody>
      </p:sp>
    </p:spTree>
    <p:extLst>
      <p:ext uri="{BB962C8B-B14F-4D97-AF65-F5344CB8AC3E}">
        <p14:creationId xmlns:p14="http://schemas.microsoft.com/office/powerpoint/2010/main" val="20268946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Mentation</a:t>
            </a:r>
            <a:endParaRPr lang="en-US" sz="5400" b="1"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904856393"/>
              </p:ext>
            </p:extLst>
          </p:nvPr>
        </p:nvGraphicFramePr>
        <p:xfrm>
          <a:off x="1695450" y="1825625"/>
          <a:ext cx="96583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8285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36525"/>
            <a:ext cx="10515600" cy="1325563"/>
          </a:xfrm>
        </p:spPr>
        <p:txBody>
          <a:bodyPr>
            <a:normAutofit/>
          </a:bodyPr>
          <a:lstStyle/>
          <a:p>
            <a:r>
              <a:rPr lang="en-US" sz="5400" b="1" dirty="0" smtClean="0"/>
              <a:t>Mentation</a:t>
            </a:r>
            <a:endParaRPr lang="en-US" sz="5400" b="1"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36241078"/>
              </p:ext>
            </p:extLst>
          </p:nvPr>
        </p:nvGraphicFramePr>
        <p:xfrm>
          <a:off x="1695450" y="1219200"/>
          <a:ext cx="9658350" cy="542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430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2209800" y="1600200"/>
            <a:ext cx="7772400" cy="1143000"/>
          </a:xfrm>
        </p:spPr>
        <p:txBody>
          <a:bodyPr>
            <a:noAutofit/>
          </a:bodyPr>
          <a:lstStyle/>
          <a:p>
            <a:pPr>
              <a:defRPr/>
            </a:pPr>
            <a:r>
              <a:rPr lang="en-US" sz="8000" dirty="0"/>
              <a:t>DEMENTIA:</a:t>
            </a:r>
          </a:p>
        </p:txBody>
      </p:sp>
      <p:sp>
        <p:nvSpPr>
          <p:cNvPr id="36867" name="Rectangle 3"/>
          <p:cNvSpPr>
            <a:spLocks noGrp="1" noChangeArrowheads="1"/>
          </p:cNvSpPr>
          <p:nvPr>
            <p:ph type="subTitle" idx="1"/>
          </p:nvPr>
        </p:nvSpPr>
        <p:spPr>
          <a:xfrm>
            <a:off x="2971800" y="3361853"/>
            <a:ext cx="6400800" cy="2812610"/>
          </a:xfrm>
        </p:spPr>
        <p:txBody>
          <a:bodyPr>
            <a:normAutofit fontScale="92500" lnSpcReduction="10000"/>
          </a:bodyPr>
          <a:lstStyle/>
          <a:p>
            <a:pPr>
              <a:defRPr/>
            </a:pPr>
            <a:r>
              <a:rPr lang="en-US" sz="6500" dirty="0">
                <a:solidFill>
                  <a:schemeClr val="accent2">
                    <a:lumMod val="60000"/>
                    <a:lumOff val="40000"/>
                  </a:schemeClr>
                </a:solidFill>
              </a:rPr>
              <a:t>History</a:t>
            </a:r>
          </a:p>
          <a:p>
            <a:pPr>
              <a:defRPr/>
            </a:pPr>
            <a:r>
              <a:rPr lang="en-US" sz="6500" dirty="0">
                <a:solidFill>
                  <a:schemeClr val="accent2">
                    <a:lumMod val="60000"/>
                    <a:lumOff val="40000"/>
                  </a:schemeClr>
                </a:solidFill>
              </a:rPr>
              <a:t>Physical and  </a:t>
            </a:r>
          </a:p>
          <a:p>
            <a:pPr>
              <a:defRPr/>
            </a:pPr>
            <a:r>
              <a:rPr lang="en-US" sz="6500" dirty="0" smtClean="0">
                <a:solidFill>
                  <a:schemeClr val="accent2">
                    <a:lumMod val="60000"/>
                    <a:lumOff val="40000"/>
                  </a:schemeClr>
                </a:solidFill>
              </a:rPr>
              <a:t>Social Networks</a:t>
            </a:r>
            <a:endParaRPr lang="en-US" sz="6500" dirty="0">
              <a:solidFill>
                <a:schemeClr val="accent2">
                  <a:lumMod val="60000"/>
                  <a:lumOff val="40000"/>
                </a:schemeClr>
              </a:solidFill>
            </a:endParaRPr>
          </a:p>
          <a:p>
            <a:pPr>
              <a:defRPr/>
            </a:pPr>
            <a:endParaRPr lang="en-US" dirty="0" smtClean="0"/>
          </a:p>
        </p:txBody>
      </p:sp>
    </p:spTree>
    <p:extLst>
      <p:ext uri="{BB962C8B-B14F-4D97-AF65-F5344CB8AC3E}">
        <p14:creationId xmlns:p14="http://schemas.microsoft.com/office/powerpoint/2010/main" val="70868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b="1" smtClean="0">
                <a:solidFill>
                  <a:srgbClr val="FFFFFF"/>
                </a:solidFill>
              </a:rPr>
              <a:t>Objectives:</a:t>
            </a:r>
          </a:p>
        </p:txBody>
      </p:sp>
      <p:sp>
        <p:nvSpPr>
          <p:cNvPr id="13315" name="Rectangle 3"/>
          <p:cNvSpPr>
            <a:spLocks noGrp="1" noChangeArrowheads="1"/>
          </p:cNvSpPr>
          <p:nvPr>
            <p:ph type="body" idx="1"/>
          </p:nvPr>
        </p:nvSpPr>
        <p:spPr/>
        <p:txBody>
          <a:bodyPr/>
          <a:lstStyle/>
          <a:p>
            <a:pPr>
              <a:defRPr/>
            </a:pPr>
            <a:r>
              <a:rPr lang="en-US" b="1" dirty="0">
                <a:solidFill>
                  <a:srgbClr val="FFFFFF"/>
                </a:solidFill>
              </a:rPr>
              <a:t>Understand essential elements of history in the diagnosis and differential diagnosis of dementia.</a:t>
            </a:r>
          </a:p>
          <a:p>
            <a:pPr>
              <a:defRPr/>
            </a:pPr>
            <a:r>
              <a:rPr lang="en-US" b="1" dirty="0">
                <a:solidFill>
                  <a:srgbClr val="FFFFFF"/>
                </a:solidFill>
              </a:rPr>
              <a:t>Describe </a:t>
            </a:r>
            <a:r>
              <a:rPr lang="en-US" b="1" dirty="0" smtClean="0">
                <a:solidFill>
                  <a:srgbClr val="FFFFFF"/>
                </a:solidFill>
              </a:rPr>
              <a:t>how members of the </a:t>
            </a:r>
            <a:r>
              <a:rPr lang="en-US" b="1" u="sng" dirty="0" smtClean="0">
                <a:solidFill>
                  <a:srgbClr val="FFFFFF"/>
                </a:solidFill>
              </a:rPr>
              <a:t>interprofessional team </a:t>
            </a:r>
            <a:r>
              <a:rPr lang="en-US" b="1" dirty="0" smtClean="0">
                <a:solidFill>
                  <a:srgbClr val="FFFFFF"/>
                </a:solidFill>
              </a:rPr>
              <a:t>work together in evaluation and management of dementia.</a:t>
            </a:r>
            <a:endParaRPr lang="en-US" b="1" dirty="0">
              <a:solidFill>
                <a:srgbClr val="FFFFFF"/>
              </a:solidFill>
            </a:endParaRPr>
          </a:p>
          <a:p>
            <a:pPr>
              <a:defRPr/>
            </a:pPr>
            <a:r>
              <a:rPr lang="en-US" b="1" dirty="0">
                <a:solidFill>
                  <a:srgbClr val="FFFFFF"/>
                </a:solidFill>
              </a:rPr>
              <a:t>Recognize </a:t>
            </a:r>
            <a:r>
              <a:rPr lang="en-US" b="1" dirty="0" smtClean="0">
                <a:solidFill>
                  <a:srgbClr val="FFFFFF"/>
                </a:solidFill>
              </a:rPr>
              <a:t>dementia as a </a:t>
            </a:r>
            <a:r>
              <a:rPr lang="en-US" b="1" u="sng" dirty="0" smtClean="0">
                <a:solidFill>
                  <a:srgbClr val="FFFFFF"/>
                </a:solidFill>
              </a:rPr>
              <a:t>geriatric syndrome </a:t>
            </a:r>
            <a:r>
              <a:rPr lang="en-US" b="1" dirty="0" smtClean="0">
                <a:solidFill>
                  <a:srgbClr val="FFFFFF"/>
                </a:solidFill>
              </a:rPr>
              <a:t>with different factors contributing </a:t>
            </a:r>
            <a:r>
              <a:rPr lang="en-US" b="1" dirty="0" smtClean="0">
                <a:solidFill>
                  <a:schemeClr val="accent2"/>
                </a:solidFill>
              </a:rPr>
              <a:t>SOME</a:t>
            </a:r>
            <a:r>
              <a:rPr lang="en-US" b="1" dirty="0" smtClean="0">
                <a:solidFill>
                  <a:srgbClr val="FFFFFF"/>
                </a:solidFill>
              </a:rPr>
              <a:t> of which can either be improved; and if not how to help patients/families compensate.</a:t>
            </a:r>
            <a:endParaRPr lang="en-US" b="1" dirty="0">
              <a:solidFill>
                <a:srgbClr val="FFFFFF"/>
              </a:solidFill>
            </a:endParaRPr>
          </a:p>
        </p:txBody>
      </p:sp>
      <p:pic>
        <p:nvPicPr>
          <p:cNvPr id="614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863" y="381001"/>
            <a:ext cx="101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3943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437" y="932377"/>
            <a:ext cx="9531239" cy="127317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sz="4200" dirty="0" smtClean="0"/>
              <a:t> Etiology</a:t>
            </a:r>
            <a:r>
              <a:rPr lang="en-US" dirty="0"/>
              <a:t>	 </a:t>
            </a:r>
            <a:r>
              <a:rPr lang="en-US" dirty="0" smtClean="0"/>
              <a:t>   </a:t>
            </a:r>
            <a:r>
              <a:rPr lang="en-US" sz="4000" dirty="0" smtClean="0"/>
              <a:t>Pathogenesis</a:t>
            </a:r>
            <a:r>
              <a:rPr lang="en-US" sz="4200" dirty="0" smtClean="0"/>
              <a:t>    </a:t>
            </a:r>
            <a:r>
              <a:rPr lang="en-US" sz="4000" dirty="0" smtClean="0"/>
              <a:t>Presenting </a:t>
            </a:r>
            <a:r>
              <a:rPr lang="en-US" sz="4000" dirty="0"/>
              <a:t/>
            </a:r>
            <a:br>
              <a:rPr lang="en-US" sz="4000" dirty="0"/>
            </a:br>
            <a:r>
              <a:rPr lang="en-US" sz="4000" dirty="0"/>
              <a:t>					   </a:t>
            </a:r>
            <a:r>
              <a:rPr lang="en-US" sz="4000" dirty="0" smtClean="0"/>
              <a:t>                    Symptoms</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1181100" y="1917838"/>
            <a:ext cx="8229600" cy="4525963"/>
          </a:xfrm>
        </p:spPr>
        <p:txBody>
          <a:bodyPr/>
          <a:lstStyle/>
          <a:p>
            <a:pPr>
              <a:buNone/>
            </a:pPr>
            <a:r>
              <a:rPr lang="en-US" sz="3600" b="1" dirty="0" smtClean="0"/>
              <a:t>Disease</a:t>
            </a:r>
          </a:p>
          <a:p>
            <a:pPr>
              <a:buNone/>
            </a:pPr>
            <a:endParaRPr lang="en-US" dirty="0" smtClean="0"/>
          </a:p>
          <a:p>
            <a:pPr>
              <a:buNone/>
            </a:pPr>
            <a:r>
              <a:rPr lang="en-US" sz="3600" b="1" dirty="0" smtClean="0"/>
              <a:t>Geriatric</a:t>
            </a:r>
          </a:p>
          <a:p>
            <a:pPr>
              <a:buNone/>
            </a:pPr>
            <a:r>
              <a:rPr lang="en-US" sz="3600" b="1" dirty="0" smtClean="0"/>
              <a:t>Syndrome</a:t>
            </a:r>
            <a:endParaRPr lang="en-US" sz="3600" b="1" dirty="0"/>
          </a:p>
        </p:txBody>
      </p:sp>
      <p:sp>
        <p:nvSpPr>
          <p:cNvPr id="5" name="TextBox 4"/>
          <p:cNvSpPr txBox="1"/>
          <p:nvPr/>
        </p:nvSpPr>
        <p:spPr>
          <a:xfrm>
            <a:off x="3344611" y="1911812"/>
            <a:ext cx="1600200" cy="523220"/>
          </a:xfrm>
          <a:prstGeom prst="rect">
            <a:avLst/>
          </a:prstGeom>
          <a:solidFill>
            <a:srgbClr val="FFC000"/>
          </a:solidFill>
        </p:spPr>
        <p:txBody>
          <a:bodyPr wrap="square" rtlCol="0">
            <a:spAutoFit/>
          </a:bodyPr>
          <a:lstStyle/>
          <a:p>
            <a:pPr algn="ctr"/>
            <a:r>
              <a:rPr lang="en-US" sz="2800" dirty="0"/>
              <a:t>KNOWN</a:t>
            </a:r>
          </a:p>
        </p:txBody>
      </p:sp>
      <p:sp>
        <p:nvSpPr>
          <p:cNvPr id="6" name="TextBox 5"/>
          <p:cNvSpPr txBox="1"/>
          <p:nvPr/>
        </p:nvSpPr>
        <p:spPr>
          <a:xfrm>
            <a:off x="5600700" y="1898264"/>
            <a:ext cx="1600200" cy="523220"/>
          </a:xfrm>
          <a:prstGeom prst="rect">
            <a:avLst/>
          </a:prstGeom>
          <a:solidFill>
            <a:srgbClr val="92D050"/>
          </a:solidFill>
        </p:spPr>
        <p:txBody>
          <a:bodyPr wrap="square" rtlCol="0">
            <a:spAutoFit/>
          </a:bodyPr>
          <a:lstStyle/>
          <a:p>
            <a:pPr algn="ctr"/>
            <a:r>
              <a:rPr lang="en-US" sz="2800" dirty="0"/>
              <a:t>KNOWN</a:t>
            </a:r>
          </a:p>
        </p:txBody>
      </p:sp>
      <p:sp>
        <p:nvSpPr>
          <p:cNvPr id="7" name="TextBox 6"/>
          <p:cNvSpPr txBox="1"/>
          <p:nvPr/>
        </p:nvSpPr>
        <p:spPr>
          <a:xfrm>
            <a:off x="8111938" y="1826108"/>
            <a:ext cx="2286000" cy="1200329"/>
          </a:xfrm>
          <a:prstGeom prst="rect">
            <a:avLst/>
          </a:prstGeom>
          <a:solidFill>
            <a:srgbClr val="F57FD3"/>
          </a:solidFill>
        </p:spPr>
        <p:txBody>
          <a:bodyPr wrap="square" rtlCol="0">
            <a:spAutoFit/>
          </a:bodyPr>
          <a:lstStyle/>
          <a:p>
            <a:pPr algn="ctr"/>
            <a:r>
              <a:rPr lang="en-US" sz="2000" dirty="0"/>
              <a:t>KNOWN, </a:t>
            </a:r>
            <a:r>
              <a:rPr lang="en-US" sz="2400" dirty="0"/>
              <a:t>but variable presentation </a:t>
            </a:r>
          </a:p>
        </p:txBody>
      </p:sp>
      <p:sp>
        <p:nvSpPr>
          <p:cNvPr id="8" name="TextBox 7"/>
          <p:cNvSpPr txBox="1"/>
          <p:nvPr/>
        </p:nvSpPr>
        <p:spPr>
          <a:xfrm>
            <a:off x="3505200" y="2971800"/>
            <a:ext cx="15240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dirty="0"/>
              <a:t>Factor 1</a:t>
            </a:r>
          </a:p>
        </p:txBody>
      </p:sp>
      <p:sp>
        <p:nvSpPr>
          <p:cNvPr id="9" name="TextBox 8"/>
          <p:cNvSpPr txBox="1"/>
          <p:nvPr/>
        </p:nvSpPr>
        <p:spPr>
          <a:xfrm>
            <a:off x="3505200" y="4343400"/>
            <a:ext cx="16002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dirty="0"/>
              <a:t>Factor3</a:t>
            </a:r>
          </a:p>
        </p:txBody>
      </p:sp>
      <p:sp>
        <p:nvSpPr>
          <p:cNvPr id="10" name="TextBox 9"/>
          <p:cNvSpPr txBox="1"/>
          <p:nvPr/>
        </p:nvSpPr>
        <p:spPr>
          <a:xfrm>
            <a:off x="3505200" y="3657600"/>
            <a:ext cx="1600200" cy="523220"/>
          </a:xfrm>
          <a:prstGeom prst="rect">
            <a:avLst/>
          </a:prstGeom>
          <a:solidFill>
            <a:srgbClr val="FFC000"/>
          </a:solidFill>
        </p:spPr>
        <p:txBody>
          <a:bodyPr wrap="square" rtlCol="0">
            <a:spAutoFit/>
          </a:bodyPr>
          <a:lstStyle/>
          <a:p>
            <a:pPr algn="ctr"/>
            <a:r>
              <a:rPr lang="en-US" sz="2800" dirty="0"/>
              <a:t>Factor 2</a:t>
            </a:r>
          </a:p>
        </p:txBody>
      </p:sp>
      <p:sp>
        <p:nvSpPr>
          <p:cNvPr id="11" name="TextBox 10"/>
          <p:cNvSpPr txBox="1"/>
          <p:nvPr/>
        </p:nvSpPr>
        <p:spPr>
          <a:xfrm>
            <a:off x="3505200" y="5181600"/>
            <a:ext cx="1600200" cy="523220"/>
          </a:xfrm>
          <a:prstGeom prst="rect">
            <a:avLst/>
          </a:prstGeom>
          <a:solidFill>
            <a:srgbClr val="FFC000"/>
          </a:solidFill>
        </p:spPr>
        <p:txBody>
          <a:bodyPr wrap="square" rtlCol="0">
            <a:spAutoFit/>
          </a:bodyPr>
          <a:lstStyle/>
          <a:p>
            <a:pPr algn="ctr"/>
            <a:r>
              <a:rPr lang="en-US" sz="2800" dirty="0"/>
              <a:t>Factor4</a:t>
            </a:r>
          </a:p>
        </p:txBody>
      </p:sp>
      <p:sp>
        <p:nvSpPr>
          <p:cNvPr id="12" name="TextBox 11"/>
          <p:cNvSpPr txBox="1"/>
          <p:nvPr/>
        </p:nvSpPr>
        <p:spPr>
          <a:xfrm>
            <a:off x="5562600" y="2971800"/>
            <a:ext cx="1981200" cy="523220"/>
          </a:xfrm>
          <a:prstGeom prst="rect">
            <a:avLst/>
          </a:prstGeom>
          <a:solidFill>
            <a:srgbClr val="92D050"/>
          </a:solidFill>
        </p:spPr>
        <p:txBody>
          <a:bodyPr wrap="square" rtlCol="0">
            <a:spAutoFit/>
          </a:bodyPr>
          <a:lstStyle/>
          <a:p>
            <a:pPr algn="ctr"/>
            <a:r>
              <a:rPr lang="en-US" sz="2800" dirty="0"/>
              <a:t>Interacting</a:t>
            </a:r>
          </a:p>
        </p:txBody>
      </p:sp>
      <p:sp>
        <p:nvSpPr>
          <p:cNvPr id="13" name="TextBox 12"/>
          <p:cNvSpPr txBox="1"/>
          <p:nvPr/>
        </p:nvSpPr>
        <p:spPr>
          <a:xfrm>
            <a:off x="5562600" y="3733800"/>
            <a:ext cx="2057400" cy="523220"/>
          </a:xfrm>
          <a:prstGeom prst="rect">
            <a:avLst/>
          </a:prstGeom>
          <a:solidFill>
            <a:srgbClr val="92D050"/>
          </a:solidFill>
        </p:spPr>
        <p:txBody>
          <a:bodyPr wrap="square" rtlCol="0">
            <a:spAutoFit/>
          </a:bodyPr>
          <a:lstStyle/>
          <a:p>
            <a:pPr algn="ctr"/>
            <a:r>
              <a:rPr lang="en-US" sz="2800" dirty="0"/>
              <a:t>Interacting</a:t>
            </a:r>
          </a:p>
        </p:txBody>
      </p:sp>
      <p:sp>
        <p:nvSpPr>
          <p:cNvPr id="14" name="TextBox 13"/>
          <p:cNvSpPr txBox="1"/>
          <p:nvPr/>
        </p:nvSpPr>
        <p:spPr>
          <a:xfrm>
            <a:off x="5562600" y="4495800"/>
            <a:ext cx="1981200" cy="523220"/>
          </a:xfrm>
          <a:prstGeom prst="rect">
            <a:avLst/>
          </a:prstGeom>
          <a:solidFill>
            <a:srgbClr val="92D050"/>
          </a:solidFill>
        </p:spPr>
        <p:txBody>
          <a:bodyPr wrap="square" rtlCol="0">
            <a:spAutoFit/>
          </a:bodyPr>
          <a:lstStyle/>
          <a:p>
            <a:pPr algn="ctr"/>
            <a:r>
              <a:rPr lang="en-US" sz="2800" dirty="0"/>
              <a:t>Interacting</a:t>
            </a:r>
          </a:p>
        </p:txBody>
      </p:sp>
      <p:sp>
        <p:nvSpPr>
          <p:cNvPr id="15" name="TextBox 14"/>
          <p:cNvSpPr txBox="1"/>
          <p:nvPr/>
        </p:nvSpPr>
        <p:spPr>
          <a:xfrm>
            <a:off x="5562600" y="5257800"/>
            <a:ext cx="2057400" cy="523220"/>
          </a:xfrm>
          <a:prstGeom prst="rect">
            <a:avLst/>
          </a:prstGeom>
          <a:solidFill>
            <a:srgbClr val="92D050"/>
          </a:solidFill>
        </p:spPr>
        <p:txBody>
          <a:bodyPr wrap="square" rtlCol="0">
            <a:spAutoFit/>
          </a:bodyPr>
          <a:lstStyle/>
          <a:p>
            <a:pPr algn="ctr"/>
            <a:r>
              <a:rPr lang="en-US" sz="2800" dirty="0"/>
              <a:t>Interacting</a:t>
            </a:r>
          </a:p>
        </p:txBody>
      </p:sp>
      <p:sp>
        <p:nvSpPr>
          <p:cNvPr id="16" name="Right Arrow 15"/>
          <p:cNvSpPr/>
          <p:nvPr/>
        </p:nvSpPr>
        <p:spPr>
          <a:xfrm>
            <a:off x="4991100" y="2090599"/>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162800" y="2013238"/>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029200" y="30480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029200" y="3886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105400" y="4572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105400" y="5410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153400" y="3886201"/>
            <a:ext cx="2286000" cy="954107"/>
          </a:xfrm>
          <a:prstGeom prst="rect">
            <a:avLst/>
          </a:prstGeom>
          <a:solidFill>
            <a:srgbClr val="F57FD3"/>
          </a:solidFill>
        </p:spPr>
        <p:txBody>
          <a:bodyPr wrap="square" rtlCol="0">
            <a:spAutoFit/>
          </a:bodyPr>
          <a:lstStyle/>
          <a:p>
            <a:pPr algn="ctr"/>
            <a:r>
              <a:rPr lang="en-US" sz="2800" dirty="0"/>
              <a:t>Single Manifestation </a:t>
            </a:r>
          </a:p>
        </p:txBody>
      </p:sp>
      <p:sp>
        <p:nvSpPr>
          <p:cNvPr id="28" name="Right Arrow 27"/>
          <p:cNvSpPr/>
          <p:nvPr/>
        </p:nvSpPr>
        <p:spPr>
          <a:xfrm>
            <a:off x="7543800" y="3962400"/>
            <a:ext cx="618092" cy="198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7559211" y="4557802"/>
            <a:ext cx="665871" cy="224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nt Arrow 29"/>
          <p:cNvSpPr/>
          <p:nvPr/>
        </p:nvSpPr>
        <p:spPr>
          <a:xfrm rot="5400000">
            <a:off x="8246189" y="2454990"/>
            <a:ext cx="715373" cy="2147048"/>
          </a:xfrm>
          <a:prstGeom prst="bentArrow">
            <a:avLst>
              <a:gd name="adj1" fmla="val 25000"/>
              <a:gd name="adj2" fmla="val 22816"/>
              <a:gd name="adj3" fmla="val 50000"/>
              <a:gd name="adj4" fmla="val 45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rot="5400000" flipH="1">
            <a:off x="8305801" y="4190999"/>
            <a:ext cx="609599" cy="1981201"/>
          </a:xfrm>
          <a:prstGeom prst="bentArrow">
            <a:avLst>
              <a:gd name="adj1" fmla="val 25000"/>
              <a:gd name="adj2" fmla="val 22816"/>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Left-Right Arrow 31"/>
          <p:cNvSpPr/>
          <p:nvPr/>
        </p:nvSpPr>
        <p:spPr>
          <a:xfrm rot="5400000">
            <a:off x="6400800" y="5105400"/>
            <a:ext cx="266700" cy="114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rot="5400000">
            <a:off x="6400800" y="4343400"/>
            <a:ext cx="266700" cy="114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rot="5400000">
            <a:off x="6324600" y="3581400"/>
            <a:ext cx="266700" cy="114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09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457200"/>
            <a:ext cx="7315200" cy="1143000"/>
          </a:xfrm>
        </p:spPr>
        <p:txBody>
          <a:bodyPr>
            <a:normAutofit fontScale="90000"/>
          </a:bodyPr>
          <a:lstStyle/>
          <a:p>
            <a:pPr>
              <a:defRPr/>
            </a:pPr>
            <a:r>
              <a:rPr lang="en-US" altLang="en-US" sz="8000">
                <a:solidFill>
                  <a:srgbClr val="FFFFFF"/>
                </a:solidFill>
              </a:rPr>
              <a:t>DEMENTIA</a:t>
            </a:r>
          </a:p>
        </p:txBody>
      </p:sp>
      <p:sp>
        <p:nvSpPr>
          <p:cNvPr id="16387" name="Rectangle 3"/>
          <p:cNvSpPr>
            <a:spLocks noGrp="1" noChangeArrowheads="1"/>
          </p:cNvSpPr>
          <p:nvPr>
            <p:ph type="body" sz="half" idx="1"/>
          </p:nvPr>
        </p:nvSpPr>
        <p:spPr>
          <a:xfrm>
            <a:off x="1905001" y="1828800"/>
            <a:ext cx="4530725" cy="4648200"/>
          </a:xfrm>
        </p:spPr>
        <p:txBody>
          <a:bodyPr/>
          <a:lstStyle/>
          <a:p>
            <a:pPr>
              <a:lnSpc>
                <a:spcPct val="110000"/>
              </a:lnSpc>
              <a:spcBef>
                <a:spcPct val="35000"/>
              </a:spcBef>
              <a:defRPr/>
            </a:pPr>
            <a:r>
              <a:rPr lang="en-US" altLang="en-US" sz="3600">
                <a:solidFill>
                  <a:srgbClr val="FFFFFF"/>
                </a:solidFill>
              </a:rPr>
              <a:t>The most common cause of disability in later life</a:t>
            </a:r>
          </a:p>
          <a:p>
            <a:pPr>
              <a:lnSpc>
                <a:spcPct val="110000"/>
              </a:lnSpc>
              <a:spcBef>
                <a:spcPct val="35000"/>
              </a:spcBef>
              <a:defRPr/>
            </a:pPr>
            <a:r>
              <a:rPr lang="en-US" altLang="en-US" sz="3600">
                <a:solidFill>
                  <a:srgbClr val="FFFFFF"/>
                </a:solidFill>
              </a:rPr>
              <a:t>A focus for providers of health care to older adults</a:t>
            </a:r>
          </a:p>
          <a:p>
            <a:pPr>
              <a:lnSpc>
                <a:spcPct val="110000"/>
              </a:lnSpc>
              <a:spcBef>
                <a:spcPct val="35000"/>
              </a:spcBef>
              <a:buFont typeface="Monotype Sorts" pitchFamily="2" charset="2"/>
              <a:buNone/>
              <a:defRPr/>
            </a:pPr>
            <a:endParaRPr lang="en-US" altLang="en-US" sz="3600"/>
          </a:p>
        </p:txBody>
      </p:sp>
      <p:pic>
        <p:nvPicPr>
          <p:cNvPr id="5124" name="Picture 4" descr="him"/>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719889" y="1846264"/>
            <a:ext cx="3100387" cy="5083175"/>
          </a:xfrm>
        </p:spPr>
      </p:pic>
      <p:pic>
        <p:nvPicPr>
          <p:cNvPr id="512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863" y="381001"/>
            <a:ext cx="101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84577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B78C98E4C064392CE64449C87B294" ma:contentTypeVersion="4" ma:contentTypeDescription="Create a new document." ma:contentTypeScope="" ma:versionID="b5e0f44a45e5ca8d764d106089da4d20">
  <xsd:schema xmlns:xsd="http://www.w3.org/2001/XMLSchema" xmlns:xs="http://www.w3.org/2001/XMLSchema" xmlns:p="http://schemas.microsoft.com/office/2006/metadata/properties" xmlns:ns3="781fd4ad-10f7-44a3-a848-61c009006b2c" targetNamespace="http://schemas.microsoft.com/office/2006/metadata/properties" ma:root="true" ma:fieldsID="0cfefd533f00edf58844f6b61b72c26d" ns3:_="">
    <xsd:import namespace="781fd4ad-10f7-44a3-a848-61c009006b2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fd4ad-10f7-44a3-a848-61c009006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DB6F32-558E-43CA-8CCF-7A6191DBE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fd4ad-10f7-44a3-a848-61c009006b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0EA73A-1A66-47E2-81BD-D488EAAA5F4F}">
  <ds:schemaRefs>
    <ds:schemaRef ds:uri="http://schemas.microsoft.com/sharepoint/v3/contenttype/forms"/>
  </ds:schemaRefs>
</ds:datastoreItem>
</file>

<file path=customXml/itemProps3.xml><?xml version="1.0" encoding="utf-8"?>
<ds:datastoreItem xmlns:ds="http://schemas.openxmlformats.org/officeDocument/2006/customXml" ds:itemID="{004BF968-1571-4915-AF9A-6D885C1A0D6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81fd4ad-10f7-44a3-a848-61c009006b2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1588</TotalTime>
  <Words>1805</Words>
  <Application>Microsoft Office PowerPoint</Application>
  <PresentationFormat>Widescreen</PresentationFormat>
  <Paragraphs>329</Paragraphs>
  <Slides>50</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Arial</vt:lpstr>
      <vt:lpstr>Calibri</vt:lpstr>
      <vt:lpstr>Calibri Light</vt:lpstr>
      <vt:lpstr>Franklin Gothic Book</vt:lpstr>
      <vt:lpstr>Monotype Sorts</vt:lpstr>
      <vt:lpstr>Symbol</vt:lpstr>
      <vt:lpstr>Tahoma</vt:lpstr>
      <vt:lpstr>Times</vt:lpstr>
      <vt:lpstr>Times New Roman</vt:lpstr>
      <vt:lpstr>Office Theme</vt:lpstr>
      <vt:lpstr>Document</vt:lpstr>
      <vt:lpstr>PowerPoint Presentation</vt:lpstr>
      <vt:lpstr>PowerPoint Presentation</vt:lpstr>
      <vt:lpstr>The 4 M’s in Primary Care</vt:lpstr>
      <vt:lpstr>The Reality in Primary Care</vt:lpstr>
      <vt:lpstr>Mentation</vt:lpstr>
      <vt:lpstr>DEMENTIA:</vt:lpstr>
      <vt:lpstr>Objectives:</vt:lpstr>
      <vt:lpstr>                     Etiology     Pathogenesis    Presenting                              Symptoms     </vt:lpstr>
      <vt:lpstr>DEMENTIA</vt:lpstr>
      <vt:lpstr>PowerPoint Presentation</vt:lpstr>
      <vt:lpstr>PowerPoint Presentation</vt:lpstr>
      <vt:lpstr>Dementia: Evaluation</vt:lpstr>
      <vt:lpstr>Diagnostic Pathway</vt:lpstr>
      <vt:lpstr>HISTORY OF SYMPTOMS</vt:lpstr>
      <vt:lpstr>The Dementia Evaluation History</vt:lpstr>
      <vt:lpstr>HISTORY OF SYMPTOMS</vt:lpstr>
      <vt:lpstr>TYPICAL SYMPTOMS OF ALZHEIMER’S DISEASE</vt:lpstr>
      <vt:lpstr>Loss of Function in AD</vt:lpstr>
      <vt:lpstr>Case : Is This AD?</vt:lpstr>
      <vt:lpstr>Dementia Diagnostic Pathway</vt:lpstr>
      <vt:lpstr>Dementias Arise From Cell Loss in the Cortex or Subcortex</vt:lpstr>
      <vt:lpstr>Neuro Changes by Dementia Type </vt:lpstr>
      <vt:lpstr>Dementia Diagnostic Pathway</vt:lpstr>
      <vt:lpstr>The Dementia Evaluation Physical</vt:lpstr>
      <vt:lpstr>Case 2: What’s wrong here?</vt:lpstr>
      <vt:lpstr>Geriatric Exam: not only the patient!! </vt:lpstr>
      <vt:lpstr>Sutton’s Law:</vt:lpstr>
      <vt:lpstr>Geriatrician’s Law:</vt:lpstr>
      <vt:lpstr>Drugs and Dementia</vt:lpstr>
      <vt:lpstr> Alcohol and Dementia</vt:lpstr>
      <vt:lpstr>Case 3: What’s wrong here?</vt:lpstr>
      <vt:lpstr>The Dementia Evaluation Laboratory/ Diagnostics</vt:lpstr>
      <vt:lpstr>Things that Cause the Brain to Fail  (whether or not an underlying dementia is present)</vt:lpstr>
      <vt:lpstr>Diagnostic Criteria for AD</vt:lpstr>
      <vt:lpstr>Therapy for AD</vt:lpstr>
      <vt:lpstr>Caregiver Support: core services offered by the Alzheimer’s Association</vt:lpstr>
      <vt:lpstr>PowerPoint Presentation</vt:lpstr>
      <vt:lpstr>Assessing Cognitive Change</vt:lpstr>
      <vt:lpstr>Evaluation: Confusion Assessment Method (CAM)</vt:lpstr>
      <vt:lpstr> Acute Onset AND Fluctuation </vt:lpstr>
      <vt:lpstr>AND Inattention  </vt:lpstr>
      <vt:lpstr>AND Either: Disorganized Thinking </vt:lpstr>
      <vt:lpstr>OR: Altered Level of Consciousness</vt:lpstr>
      <vt:lpstr>Delirium: PREDISPOSING (RISK) FACTORS</vt:lpstr>
      <vt:lpstr>Who Gets Delirious? Why?</vt:lpstr>
      <vt:lpstr>PRECIPITATING FACTORS (INSULTS)</vt:lpstr>
      <vt:lpstr>PRECIPITATING FACTORS (INSULTS)</vt:lpstr>
      <vt:lpstr>Depression as Brain Dysfunction</vt:lpstr>
      <vt:lpstr>Depression as a Cause of Brain Dysfunction</vt:lpstr>
      <vt:lpstr>Mentation</vt:lpstr>
    </vt:vector>
  </TitlesOfParts>
  <Company>UNMC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Potter, Jane F</dc:creator>
  <cp:lastModifiedBy>Cole, Jessica B</cp:lastModifiedBy>
  <cp:revision>36</cp:revision>
  <dcterms:created xsi:type="dcterms:W3CDTF">2019-09-05T13:19:33Z</dcterms:created>
  <dcterms:modified xsi:type="dcterms:W3CDTF">2020-06-08T19:11:44Z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0x010100B58B78C98E4C064392CE64449C87B294</vt:lpwstr>
  </property>
</Properties>
</file>