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82" r:id="rId5"/>
    <p:sldId id="256" r:id="rId6"/>
    <p:sldId id="279" r:id="rId7"/>
    <p:sldId id="257" r:id="rId8"/>
    <p:sldId id="258" r:id="rId9"/>
    <p:sldId id="259" r:id="rId10"/>
    <p:sldId id="260" r:id="rId11"/>
    <p:sldId id="261" r:id="rId12"/>
    <p:sldId id="262" r:id="rId13"/>
    <p:sldId id="263" r:id="rId14"/>
    <p:sldId id="268" r:id="rId15"/>
    <p:sldId id="269" r:id="rId16"/>
    <p:sldId id="264" r:id="rId17"/>
    <p:sldId id="265" r:id="rId18"/>
    <p:sldId id="266" r:id="rId19"/>
    <p:sldId id="267" r:id="rId20"/>
    <p:sldId id="270" r:id="rId21"/>
    <p:sldId id="271" r:id="rId22"/>
    <p:sldId id="272"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51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Acrony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6720" y="657321"/>
            <a:ext cx="6480951"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smtClean="0"/>
              <a:t>Headline</a:t>
            </a:r>
            <a:endParaRPr lang="en-US" dirty="0"/>
          </a:p>
        </p:txBody>
      </p:sp>
      <p:sp>
        <p:nvSpPr>
          <p:cNvPr id="3" name="Subtitle 2"/>
          <p:cNvSpPr>
            <a:spLocks noGrp="1"/>
          </p:cNvSpPr>
          <p:nvPr>
            <p:ph type="subTitle" idx="1" hasCustomPrompt="1"/>
          </p:nvPr>
        </p:nvSpPr>
        <p:spPr>
          <a:xfrm>
            <a:off x="916720" y="3825164"/>
            <a:ext cx="64008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a:t>
            </a:r>
            <a:endParaRPr lang="en-US" dirty="0"/>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6" y="395831"/>
            <a:ext cx="7606427" cy="1359153"/>
          </a:xfrm>
        </p:spPr>
        <p:txBody>
          <a:bodyPr tIns="0" bIns="0"/>
          <a:lstStyle/>
          <a:p>
            <a:r>
              <a:rPr lang="en-US" smtClean="0"/>
              <a:t>Click to edit Master title style</a:t>
            </a:r>
            <a:endParaRPr lang="en-US" dirty="0"/>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4EA01C53-7435-427B-B64E-1F99D64975E4}" type="datetimeFigureOut">
              <a:rPr lang="en-US" smtClean="0"/>
              <a:t>6/8/2020</a:t>
            </a:fld>
            <a:endParaRPr lang="en-US"/>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4F89E480-CFE4-4F0D-9DFF-7CE4EAEDD3A1}" type="slidenum">
              <a:rPr lang="en-US" smtClean="0"/>
              <a:t>‹#›</a:t>
            </a:fld>
            <a:endParaRPr lang="en-US"/>
          </a:p>
        </p:txBody>
      </p:sp>
    </p:spTree>
    <p:extLst>
      <p:ext uri="{BB962C8B-B14F-4D97-AF65-F5344CB8AC3E}">
        <p14:creationId xmlns:p14="http://schemas.microsoft.com/office/powerpoint/2010/main" val="867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4EA01C53-7435-427B-B64E-1F99D64975E4}" type="datetimeFigureOut">
              <a:rPr lang="en-US" smtClean="0"/>
              <a:t>6/8/2020</a:t>
            </a:fld>
            <a:endParaRPr lang="en-US"/>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4F89E480-CFE4-4F0D-9DFF-7CE4EAEDD3A1}" type="slidenum">
              <a:rPr lang="en-US" smtClean="0"/>
              <a:t>‹#›</a:t>
            </a:fld>
            <a:endParaRPr lang="en-US"/>
          </a:p>
        </p:txBody>
      </p:sp>
    </p:spTree>
    <p:extLst>
      <p:ext uri="{BB962C8B-B14F-4D97-AF65-F5344CB8AC3E}">
        <p14:creationId xmlns:p14="http://schemas.microsoft.com/office/powerpoint/2010/main" val="33905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A01C53-7435-427B-B64E-1F99D64975E4}" type="datetimeFigureOut">
              <a:rPr lang="en-US" smtClean="0"/>
              <a:t>6/8/2020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89E480-CFE4-4F0D-9DFF-7CE4EAEDD3A1}" type="slidenum">
              <a:rPr lang="en-US" smtClean="0"/>
              <a:t>‹#›</a:t>
            </a:fld>
            <a:endParaRPr lang="en-US"/>
          </a:p>
        </p:txBody>
      </p:sp>
    </p:spTree>
    <p:extLst>
      <p:ext uri="{BB962C8B-B14F-4D97-AF65-F5344CB8AC3E}">
        <p14:creationId xmlns:p14="http://schemas.microsoft.com/office/powerpoint/2010/main" val="4927360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6" y="395831"/>
            <a:ext cx="7606427" cy="1359153"/>
          </a:xfrm>
          <a:prstGeom prst="rect">
            <a:avLst/>
          </a:prstGeom>
        </p:spPr>
        <p:txBody>
          <a:bodyPr vert="horz" lIns="91440" tIns="0" rIns="91440" bIns="0" rtlCol="0" anchor="b">
            <a:normAutofit/>
          </a:bodyPr>
          <a:lstStyle/>
          <a:p>
            <a:r>
              <a:rPr lang="en-US" dirty="0" smtClean="0"/>
              <a:t>Headline</a:t>
            </a:r>
            <a:endParaRPr lang="en-US" dirty="0"/>
          </a:p>
        </p:txBody>
      </p:sp>
      <p:sp>
        <p:nvSpPr>
          <p:cNvPr id="3" name="Text Placeholder 2"/>
          <p:cNvSpPr>
            <a:spLocks noGrp="1"/>
          </p:cNvSpPr>
          <p:nvPr>
            <p:ph type="body" idx="1"/>
          </p:nvPr>
        </p:nvSpPr>
        <p:spPr>
          <a:xfrm>
            <a:off x="956667" y="1882620"/>
            <a:ext cx="7282212" cy="46893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3.jpg@01D58FDC.03CA3BE0"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569" y="1060001"/>
            <a:ext cx="6480951" cy="2022230"/>
          </a:xfrm>
        </p:spPr>
        <p:txBody>
          <a:bodyPr/>
          <a:lstStyle/>
          <a:p>
            <a:pPr algn="ctr"/>
            <a:r>
              <a:rPr lang="en-US" sz="6000" dirty="0" smtClean="0"/>
              <a:t>Geriatrics Case Conference</a:t>
            </a:r>
            <a:r>
              <a:rPr lang="en-US" sz="4500" dirty="0" smtClean="0"/>
              <a:t/>
            </a:r>
            <a:br>
              <a:rPr lang="en-US" sz="4500" dirty="0" smtClean="0"/>
            </a:br>
            <a:endParaRPr lang="en-US" sz="4500" dirty="0"/>
          </a:p>
        </p:txBody>
      </p:sp>
      <p:sp>
        <p:nvSpPr>
          <p:cNvPr id="3" name="Subtitle 2"/>
          <p:cNvSpPr>
            <a:spLocks noGrp="1"/>
          </p:cNvSpPr>
          <p:nvPr>
            <p:ph type="subTitle" idx="1"/>
          </p:nvPr>
        </p:nvSpPr>
        <p:spPr/>
        <p:txBody>
          <a:bodyPr>
            <a:normAutofit/>
          </a:bodyPr>
          <a:lstStyle/>
          <a:p>
            <a:pPr algn="ctr"/>
            <a:r>
              <a:rPr lang="en-US" sz="3200" dirty="0" smtClean="0"/>
              <a:t>March 5, 2020</a:t>
            </a:r>
            <a:endParaRPr lang="en-US" sz="3200" dirty="0"/>
          </a:p>
        </p:txBody>
      </p:sp>
      <p:sp>
        <p:nvSpPr>
          <p:cNvPr id="4" name="Rectangle 2"/>
          <p:cNvSpPr>
            <a:spLocks noChangeArrowheads="1"/>
          </p:cNvSpPr>
          <p:nvPr/>
        </p:nvSpPr>
        <p:spPr bwMode="auto">
          <a:xfrm>
            <a:off x="365760" y="541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3" descr="Related im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65760" y="5410200"/>
            <a:ext cx="319087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924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If your health situation worsens, what are your most important goals?</a:t>
            </a:r>
          </a:p>
          <a:p>
            <a:pPr marL="342900" indent="-342900">
              <a:buFont typeface="Arial" panose="020B0604020202020204" pitchFamily="34" charset="0"/>
              <a:buChar char="•"/>
            </a:pPr>
            <a:r>
              <a:rPr lang="en-US" sz="2400" dirty="0" smtClean="0"/>
              <a:t>Examples: </a:t>
            </a:r>
          </a:p>
          <a:p>
            <a:pPr marL="1085850" lvl="1" indent="-342900">
              <a:buFont typeface="Arial" panose="020B0604020202020204" pitchFamily="34" charset="0"/>
              <a:buChar char="•"/>
            </a:pPr>
            <a:r>
              <a:rPr lang="en-US" sz="2400" dirty="0" smtClean="0"/>
              <a:t>Function and independence</a:t>
            </a:r>
          </a:p>
          <a:p>
            <a:pPr marL="1085850" lvl="1" indent="-342900">
              <a:buFont typeface="Arial" panose="020B0604020202020204" pitchFamily="34" charset="0"/>
              <a:buChar char="•"/>
            </a:pPr>
            <a:r>
              <a:rPr lang="en-US" sz="2400" dirty="0" smtClean="0"/>
              <a:t>Longevity</a:t>
            </a:r>
          </a:p>
          <a:p>
            <a:pPr marL="1085850" lvl="1" indent="-342900">
              <a:buFont typeface="Arial" panose="020B0604020202020204" pitchFamily="34" charset="0"/>
              <a:buChar char="•"/>
            </a:pPr>
            <a:r>
              <a:rPr lang="en-US" sz="2400" dirty="0" smtClean="0"/>
              <a:t>Social connection</a:t>
            </a:r>
          </a:p>
          <a:p>
            <a:pPr marL="1085850" lvl="1" indent="-342900">
              <a:buFont typeface="Arial" panose="020B0604020202020204" pitchFamily="34" charset="0"/>
              <a:buChar char="•"/>
            </a:pPr>
            <a:r>
              <a:rPr lang="en-US" sz="2400" dirty="0" smtClean="0"/>
              <a:t>Symptom relief</a:t>
            </a:r>
          </a:p>
          <a:p>
            <a:pPr marL="342900" indent="-342900">
              <a:buFont typeface="Arial" panose="020B0604020202020204" pitchFamily="34" charset="0"/>
              <a:buChar char="•"/>
            </a:pPr>
            <a:r>
              <a:rPr lang="en-US" sz="2400" dirty="0" smtClean="0"/>
              <a:t>What would you be doing more of if your [ailment] were not so burdensome?</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5334000"/>
            <a:ext cx="2179320" cy="1341120"/>
          </a:xfrm>
          <a:prstGeom prst="rect">
            <a:avLst/>
          </a:prstGeom>
        </p:spPr>
      </p:pic>
    </p:spTree>
    <p:extLst>
      <p:ext uri="{BB962C8B-B14F-4D97-AF65-F5344CB8AC3E}">
        <p14:creationId xmlns:p14="http://schemas.microsoft.com/office/powerpoint/2010/main" val="719178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cont.</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Describe what a good day would look like</a:t>
            </a:r>
          </a:p>
          <a:p>
            <a:pPr marL="342900" indent="-342900">
              <a:buFont typeface="Arial" panose="020B0604020202020204" pitchFamily="34" charset="0"/>
              <a:buChar char="•"/>
            </a:pPr>
            <a:r>
              <a:rPr lang="en-US" sz="2400" dirty="0" smtClean="0"/>
              <a:t>Which relationships or connections are most important to you?</a:t>
            </a:r>
          </a:p>
          <a:p>
            <a:pPr marL="342900" indent="-342900">
              <a:buFont typeface="Arial" panose="020B0604020202020204" pitchFamily="34" charset="0"/>
              <a:buChar char="•"/>
            </a:pPr>
            <a:r>
              <a:rPr lang="en-US" sz="2400" dirty="0" smtClean="0"/>
              <a:t>What brings you the most enjoyment or pleasure?</a:t>
            </a:r>
          </a:p>
          <a:p>
            <a:pPr marL="342900" indent="-342900">
              <a:buFont typeface="Arial" panose="020B0604020202020204" pitchFamily="34" charset="0"/>
              <a:buChar char="•"/>
            </a:pPr>
            <a:r>
              <a:rPr lang="en-US" sz="2400" dirty="0" smtClean="0"/>
              <a:t>What do you hope your health care can do for you?</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954" y="4343400"/>
            <a:ext cx="2686446" cy="1882140"/>
          </a:xfrm>
          <a:prstGeom prst="rect">
            <a:avLst/>
          </a:prstGeom>
        </p:spPr>
      </p:pic>
    </p:spTree>
    <p:extLst>
      <p:ext uri="{BB962C8B-B14F-4D97-AF65-F5344CB8AC3E}">
        <p14:creationId xmlns:p14="http://schemas.microsoft.com/office/powerpoint/2010/main" val="2923253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BURDENS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Are these aspects of your health care making it difficult to meet your goals</a:t>
            </a:r>
          </a:p>
          <a:p>
            <a:pPr marL="1085850" lvl="1" indent="-342900">
              <a:buFont typeface="Arial" panose="020B0604020202020204" pitchFamily="34" charset="0"/>
              <a:buChar char="•"/>
            </a:pPr>
            <a:r>
              <a:rPr lang="en-US" sz="2400" dirty="0" smtClean="0"/>
              <a:t>Medicines (pills, shots, drops, inhalers)</a:t>
            </a:r>
          </a:p>
          <a:p>
            <a:pPr marL="1085850" lvl="1" indent="-342900">
              <a:buFont typeface="Arial" panose="020B0604020202020204" pitchFamily="34" charset="0"/>
              <a:buChar char="•"/>
            </a:pPr>
            <a:r>
              <a:rPr lang="en-US" sz="2400" dirty="0" smtClean="0"/>
              <a:t>Self-care tasks (diet, FSBG checks…)</a:t>
            </a:r>
          </a:p>
          <a:p>
            <a:pPr marL="1085850" lvl="1" indent="-342900">
              <a:buFont typeface="Arial" panose="020B0604020202020204" pitchFamily="34" charset="0"/>
              <a:buChar char="•"/>
            </a:pPr>
            <a:r>
              <a:rPr lang="en-US" sz="2400" dirty="0" smtClean="0"/>
              <a:t>Blood tests and x-rays, etc.</a:t>
            </a:r>
          </a:p>
          <a:p>
            <a:pPr marL="1085850" lvl="1" indent="-342900">
              <a:buFont typeface="Arial" panose="020B0604020202020204" pitchFamily="34" charset="0"/>
              <a:buChar char="•"/>
            </a:pPr>
            <a:r>
              <a:rPr lang="en-US" sz="2400" dirty="0" smtClean="0"/>
              <a:t>Medical visits</a:t>
            </a:r>
          </a:p>
          <a:p>
            <a:pPr marL="1085850" lvl="1" indent="-342900">
              <a:buFont typeface="Arial" panose="020B0604020202020204" pitchFamily="34" charset="0"/>
              <a:buChar char="•"/>
            </a:pPr>
            <a:r>
              <a:rPr lang="en-US" sz="2400" dirty="0" smtClean="0"/>
              <a:t>Dialysis…</a:t>
            </a:r>
          </a:p>
          <a:p>
            <a:pPr marL="342900" indent="-342900">
              <a:buFont typeface="Arial" panose="020B0604020202020204" pitchFamily="34" charset="0"/>
              <a:buChar char="•"/>
            </a:pPr>
            <a:r>
              <a:rPr lang="en-US" sz="2400" dirty="0" smtClean="0"/>
              <a:t>What are you willing/able to do, and what NOT?</a:t>
            </a:r>
            <a:endParaRPr lang="en-US" sz="2400" dirty="0"/>
          </a:p>
        </p:txBody>
      </p:sp>
    </p:spTree>
    <p:extLst>
      <p:ext uri="{BB962C8B-B14F-4D97-AF65-F5344CB8AC3E}">
        <p14:creationId xmlns:p14="http://schemas.microsoft.com/office/powerpoint/2010/main" val="2308980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FEARS AND WORRIES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What are your biggest fears and worries about the future with your health?</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0440" y="3429000"/>
            <a:ext cx="2103120" cy="1394460"/>
          </a:xfrm>
          <a:prstGeom prst="rect">
            <a:avLst/>
          </a:prstGeom>
        </p:spPr>
      </p:pic>
    </p:spTree>
    <p:extLst>
      <p:ext uri="{BB962C8B-B14F-4D97-AF65-F5344CB8AC3E}">
        <p14:creationId xmlns:p14="http://schemas.microsoft.com/office/powerpoint/2010/main" val="3869553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What abilities are so critical to your life that you can’t imaging living without them?</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352800"/>
            <a:ext cx="2567693" cy="2514600"/>
          </a:xfrm>
          <a:prstGeom prst="rect">
            <a:avLst/>
          </a:prstGeom>
        </p:spPr>
      </p:pic>
    </p:spTree>
    <p:extLst>
      <p:ext uri="{BB962C8B-B14F-4D97-AF65-F5344CB8AC3E}">
        <p14:creationId xmlns:p14="http://schemas.microsoft.com/office/powerpoint/2010/main" val="198785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If you became sicker, how much are you willing to go through for the possibility of gaining more time?</a:t>
            </a:r>
          </a:p>
          <a:p>
            <a:pPr marL="342900" indent="-342900">
              <a:buFont typeface="Arial" panose="020B0604020202020204" pitchFamily="34" charset="0"/>
              <a:buChar char="•"/>
            </a:pPr>
            <a:r>
              <a:rPr lang="en-US" sz="2400" dirty="0" smtClean="0"/>
              <a:t>“I’ve had some patients who have told me, “Doc, I want you to do anything you can to have me live as long as possible – surgery, breathing machines, you name it….”</a:t>
            </a:r>
          </a:p>
          <a:p>
            <a:pPr marL="342900" indent="-342900">
              <a:buFont typeface="Arial" panose="020B0604020202020204" pitchFamily="34" charset="0"/>
              <a:buChar char="•"/>
            </a:pPr>
            <a:r>
              <a:rPr lang="en-US" sz="2400" dirty="0" smtClean="0"/>
              <a:t>“And I’ve had other patients….”</a:t>
            </a:r>
            <a:endParaRPr lang="en-US" sz="2400" dirty="0"/>
          </a:p>
        </p:txBody>
      </p:sp>
    </p:spTree>
    <p:extLst>
      <p:ext uri="{BB962C8B-B14F-4D97-AF65-F5344CB8AC3E}">
        <p14:creationId xmlns:p14="http://schemas.microsoft.com/office/powerpoint/2010/main" val="1048916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RECOMMENDATIONS FOR NEXT STEPS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Acknowledge medical realities in clear, direct language</a:t>
            </a:r>
          </a:p>
          <a:p>
            <a:pPr marL="342900" indent="-342900">
              <a:buFont typeface="Arial" panose="020B0604020202020204" pitchFamily="34" charset="0"/>
              <a:buChar char="•"/>
            </a:pPr>
            <a:r>
              <a:rPr lang="en-US" sz="2400" dirty="0" smtClean="0"/>
              <a:t>Summarize key goals and priorities</a:t>
            </a:r>
          </a:p>
          <a:p>
            <a:pPr marL="342900" indent="-342900">
              <a:buFont typeface="Arial" panose="020B0604020202020204" pitchFamily="34" charset="0"/>
              <a:buChar char="•"/>
            </a:pPr>
            <a:r>
              <a:rPr lang="en-US" sz="2400" dirty="0" smtClean="0"/>
              <a:t>Describe treatment options that reflect both</a:t>
            </a:r>
          </a:p>
          <a:p>
            <a:pPr marL="342900" indent="-342900">
              <a:buFont typeface="Arial" panose="020B0604020202020204" pitchFamily="34" charset="0"/>
              <a:buChar char="•"/>
            </a:pPr>
            <a:r>
              <a:rPr lang="en-US" sz="2400" dirty="0" smtClean="0"/>
              <a:t>Document the conversation</a:t>
            </a:r>
          </a:p>
          <a:p>
            <a:pPr marL="342900" indent="-342900">
              <a:buFont typeface="Arial" panose="020B0604020202020204" pitchFamily="34" charset="0"/>
              <a:buChar char="•"/>
            </a:pPr>
            <a:r>
              <a:rPr lang="en-US" sz="2400" dirty="0" err="1" smtClean="0"/>
              <a:t>Hallenbeck’s</a:t>
            </a:r>
            <a:r>
              <a:rPr lang="en-US" sz="2400" dirty="0" smtClean="0"/>
              <a:t> ‘G O </a:t>
            </a:r>
            <a:r>
              <a:rPr lang="en-US" sz="2400" dirty="0" err="1" smtClean="0"/>
              <a:t>O</a:t>
            </a:r>
            <a:r>
              <a:rPr lang="en-US" sz="2400" dirty="0" smtClean="0"/>
              <a:t> D’</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3810000"/>
            <a:ext cx="1714500" cy="1714500"/>
          </a:xfrm>
          <a:prstGeom prst="rect">
            <a:avLst/>
          </a:prstGeom>
        </p:spPr>
      </p:pic>
    </p:spTree>
    <p:extLst>
      <p:ext uri="{BB962C8B-B14F-4D97-AF65-F5344CB8AC3E}">
        <p14:creationId xmlns:p14="http://schemas.microsoft.com/office/powerpoint/2010/main" val="3243709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“WHAT MATTERS” CARE MAY BE HELPFUL</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Care for many older adults with multiple conditions may…</a:t>
            </a:r>
          </a:p>
          <a:p>
            <a:pPr marL="1085850" lvl="1" indent="-342900">
              <a:buFont typeface="Arial" panose="020B0604020202020204" pitchFamily="34" charset="0"/>
              <a:buChar char="•"/>
            </a:pPr>
            <a:r>
              <a:rPr lang="en-US" sz="2400" dirty="0"/>
              <a:t>B</a:t>
            </a:r>
            <a:r>
              <a:rPr lang="en-US" sz="2400" dirty="0" smtClean="0"/>
              <a:t>e of uncertain benefit</a:t>
            </a:r>
          </a:p>
          <a:p>
            <a:pPr marL="1085850" lvl="1" indent="-342900">
              <a:buFont typeface="Arial" panose="020B0604020202020204" pitchFamily="34" charset="0"/>
              <a:buChar char="•"/>
            </a:pPr>
            <a:r>
              <a:rPr lang="en-US" sz="2400" dirty="0"/>
              <a:t>B</a:t>
            </a:r>
            <a:r>
              <a:rPr lang="en-US" sz="2400" dirty="0" smtClean="0"/>
              <a:t>e burdensome</a:t>
            </a:r>
          </a:p>
          <a:p>
            <a:pPr marL="1085850" lvl="1" indent="-342900">
              <a:buFont typeface="Arial" panose="020B0604020202020204" pitchFamily="34" charset="0"/>
              <a:buChar char="•"/>
            </a:pPr>
            <a:r>
              <a:rPr lang="en-US" sz="2400" dirty="0"/>
              <a:t>I</a:t>
            </a:r>
            <a:r>
              <a:rPr lang="en-US" sz="2400" dirty="0" smtClean="0"/>
              <a:t>nflict unintended harm</a:t>
            </a:r>
          </a:p>
          <a:p>
            <a:pPr marL="1085850" lvl="1" indent="-342900">
              <a:buFont typeface="Arial" panose="020B0604020202020204" pitchFamily="34" charset="0"/>
              <a:buChar char="•"/>
            </a:pPr>
            <a:r>
              <a:rPr lang="en-US" sz="2400" dirty="0"/>
              <a:t>B</a:t>
            </a:r>
            <a:r>
              <a:rPr lang="en-US" sz="2400" dirty="0" smtClean="0"/>
              <a:t>e frustrating</a:t>
            </a:r>
            <a:endParaRPr lang="en-US" sz="2400" dirty="0"/>
          </a:p>
        </p:txBody>
      </p:sp>
    </p:spTree>
    <p:extLst>
      <p:ext uri="{BB962C8B-B14F-4D97-AF65-F5344CB8AC3E}">
        <p14:creationId xmlns:p14="http://schemas.microsoft.com/office/powerpoint/2010/main" val="586158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UNCERTAIN BENEFIT?</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Few older adults in RCT’s, and those that are don’t look like our </a:t>
            </a:r>
            <a:r>
              <a:rPr lang="en-US" sz="2400" dirty="0" err="1" smtClean="0"/>
              <a:t>multimorbid</a:t>
            </a:r>
            <a:r>
              <a:rPr lang="en-US" sz="2400" dirty="0" smtClean="0"/>
              <a:t> patients</a:t>
            </a:r>
          </a:p>
          <a:p>
            <a:pPr marL="342900" indent="-342900">
              <a:buFont typeface="Arial" panose="020B0604020202020204" pitchFamily="34" charset="0"/>
              <a:buChar char="•"/>
            </a:pPr>
            <a:r>
              <a:rPr lang="en-US" sz="2400" dirty="0" smtClean="0"/>
              <a:t>These persons may have less benefit from treatment than those in the research studies!</a:t>
            </a:r>
            <a:endParaRPr lang="en-US" sz="2400" dirty="0"/>
          </a:p>
        </p:txBody>
      </p:sp>
    </p:spTree>
    <p:extLst>
      <p:ext uri="{BB962C8B-B14F-4D97-AF65-F5344CB8AC3E}">
        <p14:creationId xmlns:p14="http://schemas.microsoft.com/office/powerpoint/2010/main" val="1856417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 Discussion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81306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HOLDING A </a:t>
            </a:r>
            <a:br>
              <a:rPr lang="en-US" dirty="0" smtClean="0"/>
            </a:br>
            <a:r>
              <a:rPr lang="en-US" dirty="0" smtClean="0"/>
              <a:t>GOALS-OF-CARE DISCUSSION</a:t>
            </a:r>
            <a:endParaRPr lang="en-US" dirty="0"/>
          </a:p>
        </p:txBody>
      </p:sp>
      <p:sp>
        <p:nvSpPr>
          <p:cNvPr id="3" name="Subtitle 2"/>
          <p:cNvSpPr>
            <a:spLocks noGrp="1"/>
          </p:cNvSpPr>
          <p:nvPr>
            <p:ph type="subTitle" idx="1"/>
          </p:nvPr>
        </p:nvSpPr>
        <p:spPr/>
        <p:txBody>
          <a:bodyPr/>
          <a:lstStyle/>
          <a:p>
            <a:r>
              <a:rPr lang="en-US" dirty="0" smtClean="0"/>
              <a:t>Bill Lyons, MD</a:t>
            </a:r>
          </a:p>
          <a:p>
            <a:r>
              <a:rPr lang="en-US" dirty="0" smtClean="0"/>
              <a:t>Division of Geriatrics, UNMC</a:t>
            </a:r>
            <a:endParaRPr lang="en-US" dirty="0"/>
          </a:p>
        </p:txBody>
      </p:sp>
    </p:spTree>
    <p:extLst>
      <p:ext uri="{BB962C8B-B14F-4D97-AF65-F5344CB8AC3E}">
        <p14:creationId xmlns:p14="http://schemas.microsoft.com/office/powerpoint/2010/main" val="2765630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63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600" dirty="0"/>
              <a:t>This </a:t>
            </a:r>
            <a:r>
              <a:rPr lang="en-US" sz="1600" dirty="0" smtClean="0"/>
              <a:t>program </a:t>
            </a:r>
            <a:r>
              <a:rPr lang="en-US" sz="1600" dirty="0"/>
              <a:t>is supported by the Health Resources and Services Administration (HRSA) of the U.S. Department of Health and Human Services (HHS) as part of an award totaling 749,926.00 with 0% financed with non-governmental sources. The contents are those of the author(s) and do not necessarily represent the official views of, nor an endorsement, by HRSA, HHS, or the U.S. Government. For more information, please visit HRSA.gov.</a:t>
            </a:r>
            <a:r>
              <a:rPr lang="en-US" dirty="0"/>
              <a:t/>
            </a:r>
            <a:br>
              <a:rPr lang="en-US" dirty="0"/>
            </a:br>
            <a:endParaRPr lang="en-US" dirty="0"/>
          </a:p>
        </p:txBody>
      </p:sp>
    </p:spTree>
    <p:extLst>
      <p:ext uri="{BB962C8B-B14F-4D97-AF65-F5344CB8AC3E}">
        <p14:creationId xmlns:p14="http://schemas.microsoft.com/office/powerpoint/2010/main" val="388743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WHO, WHEN?</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Sometimes obvious</a:t>
            </a:r>
          </a:p>
          <a:p>
            <a:pPr marL="1085850" lvl="1" indent="-342900">
              <a:buFont typeface="Arial" panose="020B0604020202020204" pitchFamily="34" charset="0"/>
              <a:buChar char="•"/>
            </a:pPr>
            <a:r>
              <a:rPr lang="en-US" sz="2400" dirty="0" smtClean="0"/>
              <a:t>80 </a:t>
            </a:r>
            <a:r>
              <a:rPr lang="en-US" sz="2400" dirty="0" err="1" smtClean="0"/>
              <a:t>yo</a:t>
            </a:r>
            <a:r>
              <a:rPr lang="en-US" sz="2400" dirty="0" smtClean="0"/>
              <a:t> with new cancer diagnosis, possible big surgery or course of chemo, maybe Hospice</a:t>
            </a:r>
          </a:p>
          <a:p>
            <a:pPr marL="1085850" lvl="1" indent="-342900">
              <a:buFont typeface="Arial" panose="020B0604020202020204" pitchFamily="34" charset="0"/>
              <a:buChar char="•"/>
            </a:pPr>
            <a:r>
              <a:rPr lang="en-US" sz="2400" dirty="0" smtClean="0"/>
              <a:t>75 </a:t>
            </a:r>
            <a:r>
              <a:rPr lang="en-US" sz="2400" dirty="0" err="1" smtClean="0"/>
              <a:t>yo</a:t>
            </a:r>
            <a:r>
              <a:rPr lang="en-US" sz="2400" dirty="0" smtClean="0"/>
              <a:t> on ventilator, discouraging O2 sat, can’t wean off </a:t>
            </a:r>
            <a:r>
              <a:rPr lang="en-US" sz="2400" dirty="0" err="1" smtClean="0"/>
              <a:t>pressors</a:t>
            </a:r>
            <a:endParaRPr lang="en-US" sz="2400" dirty="0" smtClean="0"/>
          </a:p>
          <a:p>
            <a:pPr marL="342900" indent="-342900">
              <a:buFont typeface="Arial" panose="020B0604020202020204" pitchFamily="34" charset="0"/>
              <a:buChar char="•"/>
            </a:pPr>
            <a:r>
              <a:rPr lang="en-US" sz="2400" dirty="0" smtClean="0"/>
              <a:t>More broadly, for older adults who have multiple conditions, navigating multiple clinicians</a:t>
            </a:r>
            <a:endParaRPr lang="en-US" sz="2400" dirty="0"/>
          </a:p>
        </p:txBody>
      </p:sp>
    </p:spTree>
    <p:extLst>
      <p:ext uri="{BB962C8B-B14F-4D97-AF65-F5344CB8AC3E}">
        <p14:creationId xmlns:p14="http://schemas.microsoft.com/office/powerpoint/2010/main" val="52108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COUPLE OF GREAT RESOURCES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b="1" dirty="0" smtClean="0"/>
              <a:t>ariadnelabs.org</a:t>
            </a:r>
          </a:p>
          <a:p>
            <a:pPr marL="1085850" lvl="1" indent="-342900">
              <a:buFont typeface="Arial" panose="020B0604020202020204" pitchFamily="34" charset="0"/>
              <a:buChar char="•"/>
            </a:pPr>
            <a:r>
              <a:rPr lang="en-US" sz="2400" dirty="0" smtClean="0"/>
              <a:t>Brigham &amp; Women’s Hospital</a:t>
            </a:r>
          </a:p>
          <a:p>
            <a:pPr marL="1085850" lvl="1" indent="-342900">
              <a:buFont typeface="Arial" panose="020B0604020202020204" pitchFamily="34" charset="0"/>
              <a:buChar char="•"/>
            </a:pPr>
            <a:r>
              <a:rPr lang="en-US" sz="2400" dirty="0" smtClean="0"/>
              <a:t>Harvard School of Public Health</a:t>
            </a:r>
          </a:p>
          <a:p>
            <a:pPr marL="1085850" lvl="1" indent="-342900">
              <a:buFont typeface="Arial" panose="020B0604020202020204" pitchFamily="34" charset="0"/>
              <a:buChar char="•"/>
            </a:pPr>
            <a:r>
              <a:rPr lang="en-US" sz="2400" dirty="0" smtClean="0"/>
              <a:t>Serious Illness Conversation Guide</a:t>
            </a:r>
          </a:p>
          <a:p>
            <a:pPr marL="342900" indent="-342900">
              <a:buFont typeface="Arial" panose="020B0604020202020204" pitchFamily="34" charset="0"/>
              <a:buChar char="•"/>
            </a:pPr>
            <a:r>
              <a:rPr lang="en-US" sz="2400" b="1" dirty="0" smtClean="0"/>
              <a:t>patientprioritiescare.org</a:t>
            </a:r>
          </a:p>
          <a:p>
            <a:pPr marL="1085850" lvl="1" indent="-342900">
              <a:buFont typeface="Arial" panose="020B0604020202020204" pitchFamily="34" charset="0"/>
              <a:buChar char="•"/>
            </a:pPr>
            <a:r>
              <a:rPr lang="en-US" sz="2400" dirty="0" smtClean="0"/>
              <a:t>Academics </a:t>
            </a:r>
            <a:r>
              <a:rPr lang="en-US" sz="2400" dirty="0" err="1" smtClean="0"/>
              <a:t>Tinetti</a:t>
            </a:r>
            <a:r>
              <a:rPr lang="en-US" sz="2400" dirty="0" smtClean="0"/>
              <a:t>, </a:t>
            </a:r>
            <a:r>
              <a:rPr lang="en-US" sz="2400" dirty="0" err="1" smtClean="0"/>
              <a:t>Blaum</a:t>
            </a:r>
            <a:r>
              <a:rPr lang="en-US" sz="2400" dirty="0" smtClean="0"/>
              <a:t>, </a:t>
            </a:r>
            <a:r>
              <a:rPr lang="en-US" sz="2400" dirty="0" err="1" smtClean="0"/>
              <a:t>Naik</a:t>
            </a:r>
            <a:r>
              <a:rPr lang="en-US" sz="2400" dirty="0" smtClean="0"/>
              <a:t>, </a:t>
            </a:r>
            <a:r>
              <a:rPr lang="en-US" sz="2400" dirty="0" err="1" smtClean="0"/>
              <a:t>Didno</a:t>
            </a:r>
            <a:endParaRPr lang="en-US" sz="2400" dirty="0" smtClean="0"/>
          </a:p>
          <a:p>
            <a:pPr marL="1085850" lvl="1" indent="-342900">
              <a:buFont typeface="Arial" panose="020B0604020202020204" pitchFamily="34" charset="0"/>
              <a:buChar char="•"/>
            </a:pPr>
            <a:r>
              <a:rPr lang="en-US" sz="2400" dirty="0" smtClean="0"/>
              <a:t>John A. Hartford Foundation, Robert Wood Johnson Foundation, and others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5143500"/>
            <a:ext cx="1714500" cy="1714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5029200"/>
            <a:ext cx="1714500" cy="1714500"/>
          </a:xfrm>
          <a:prstGeom prst="rect">
            <a:avLst/>
          </a:prstGeom>
        </p:spPr>
      </p:pic>
    </p:spTree>
    <p:extLst>
      <p:ext uri="{BB962C8B-B14F-4D97-AF65-F5344CB8AC3E}">
        <p14:creationId xmlns:p14="http://schemas.microsoft.com/office/powerpoint/2010/main" val="1564384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THE CONVERSATION</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Thinking in advance – hope for the best, prepare for the worst</a:t>
            </a:r>
          </a:p>
          <a:p>
            <a:pPr marL="342900" indent="-342900">
              <a:buFont typeface="Arial" panose="020B0604020202020204" pitchFamily="34" charset="0"/>
              <a:buChar char="•"/>
            </a:pPr>
            <a:r>
              <a:rPr lang="en-US" sz="2400" dirty="0" smtClean="0"/>
              <a:t>Benefit for patient and family</a:t>
            </a:r>
          </a:p>
          <a:p>
            <a:pPr marL="342900" indent="-342900">
              <a:buFont typeface="Arial" panose="020B0604020202020204" pitchFamily="34" charset="0"/>
              <a:buChar char="•"/>
            </a:pPr>
            <a:r>
              <a:rPr lang="en-US" sz="2400" dirty="0" smtClean="0"/>
              <a:t>No decisions necessary today</a:t>
            </a:r>
          </a:p>
          <a:p>
            <a:pPr marL="342900" indent="-342900">
              <a:buFont typeface="Arial" panose="020B0604020202020204" pitchFamily="34" charset="0"/>
              <a:buChar char="•"/>
            </a:pPr>
            <a:r>
              <a:rPr lang="en-US" sz="2400" dirty="0" smtClean="0"/>
              <a:t>Is this OK?</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191000"/>
            <a:ext cx="2286000" cy="1676400"/>
          </a:xfrm>
          <a:prstGeom prst="rect">
            <a:avLst/>
          </a:prstGeom>
        </p:spPr>
      </p:pic>
    </p:spTree>
    <p:extLst>
      <p:ext uri="{BB962C8B-B14F-4D97-AF65-F5344CB8AC3E}">
        <p14:creationId xmlns:p14="http://schemas.microsoft.com/office/powerpoint/2010/main" val="540037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What is your understanding now of where we are with your illness?</a:t>
            </a:r>
          </a:p>
          <a:p>
            <a:pPr marL="342900" indent="-342900">
              <a:buFont typeface="Arial" panose="020B0604020202020204" pitchFamily="34" charset="0"/>
              <a:buChar char="•"/>
            </a:pPr>
            <a:r>
              <a:rPr lang="en-US" sz="2400" dirty="0" smtClean="0"/>
              <a:t>“I know we doctors may not always do the best job of communicating about these things”</a:t>
            </a:r>
          </a:p>
          <a:p>
            <a:pPr marL="342900" indent="-342900">
              <a:buFont typeface="Arial" panose="020B0604020202020204" pitchFamily="34" charset="0"/>
              <a:buChar char="•"/>
            </a:pPr>
            <a:r>
              <a:rPr lang="en-US" sz="2400" dirty="0" smtClean="0"/>
              <a:t>Calibrate their understanding as needed</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4114800"/>
            <a:ext cx="1981200" cy="2133600"/>
          </a:xfrm>
          <a:prstGeom prst="rect">
            <a:avLst/>
          </a:prstGeom>
        </p:spPr>
      </p:pic>
    </p:spTree>
    <p:extLst>
      <p:ext uri="{BB962C8B-B14F-4D97-AF65-F5344CB8AC3E}">
        <p14:creationId xmlns:p14="http://schemas.microsoft.com/office/powerpoint/2010/main" val="181782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PREFERENCES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How much information about what is likely to be ahead with your illness would you like from me?</a:t>
            </a:r>
          </a:p>
          <a:p>
            <a:pPr marL="342900" indent="-342900">
              <a:buFont typeface="Arial" panose="020B0604020202020204" pitchFamily="34" charset="0"/>
              <a:buChar char="•"/>
            </a:pPr>
            <a:r>
              <a:rPr lang="en-US" sz="2400" dirty="0" smtClean="0"/>
              <a:t>Some patients like to know about time, others about what to expect…</a:t>
            </a:r>
          </a:p>
          <a:p>
            <a:pPr marL="342900" indent="-342900">
              <a:buFont typeface="Arial" panose="020B0604020202020204" pitchFamily="34" charset="0"/>
              <a:buChar char="•"/>
            </a:pPr>
            <a:r>
              <a:rPr lang="en-US" sz="2400" dirty="0" smtClean="0"/>
              <a:t>How much would you like to involve your family or loved ones?  What do they understand now?</a:t>
            </a:r>
            <a:endParaRPr lang="en-US" sz="2400" dirty="0"/>
          </a:p>
        </p:txBody>
      </p:sp>
    </p:spTree>
    <p:extLst>
      <p:ext uri="{BB962C8B-B14F-4D97-AF65-F5344CB8AC3E}">
        <p14:creationId xmlns:p14="http://schemas.microsoft.com/office/powerpoint/2010/main" val="2483240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Share prognosis as a range, tailored to information preferences</a:t>
            </a:r>
          </a:p>
          <a:p>
            <a:pPr marL="342900" indent="-342900">
              <a:buFont typeface="Arial" panose="020B0604020202020204" pitchFamily="34" charset="0"/>
              <a:buChar char="•"/>
            </a:pPr>
            <a:r>
              <a:rPr lang="en-US" sz="2400" dirty="0" smtClean="0"/>
              <a:t>How to estimate?</a:t>
            </a:r>
          </a:p>
          <a:p>
            <a:pPr marL="1085850" lvl="1" indent="-342900">
              <a:buFont typeface="Arial" panose="020B0604020202020204" pitchFamily="34" charset="0"/>
              <a:buChar char="•"/>
            </a:pPr>
            <a:r>
              <a:rPr lang="en-US" sz="2400" dirty="0" smtClean="0"/>
              <a:t>Experience</a:t>
            </a:r>
          </a:p>
          <a:p>
            <a:pPr marL="1085850" lvl="1" indent="-342900">
              <a:buFont typeface="Arial" panose="020B0604020202020204" pitchFamily="34" charset="0"/>
              <a:buChar char="•"/>
            </a:pPr>
            <a:r>
              <a:rPr lang="en-US" sz="2400" dirty="0" smtClean="0"/>
              <a:t>Contact consultant if a prominent disease</a:t>
            </a:r>
          </a:p>
          <a:p>
            <a:pPr marL="1085850" lvl="1" indent="-342900">
              <a:buFont typeface="Arial" panose="020B0604020202020204" pitchFamily="34" charset="0"/>
              <a:buChar char="•"/>
            </a:pPr>
            <a:r>
              <a:rPr lang="en-US" sz="2400" dirty="0"/>
              <a:t>e</a:t>
            </a:r>
            <a:r>
              <a:rPr lang="en-US" sz="2400" dirty="0" smtClean="0"/>
              <a:t>prognosis.ucsf.edu</a:t>
            </a:r>
            <a:endParaRPr lang="en-US" sz="2400" dirty="0"/>
          </a:p>
        </p:txBody>
      </p:sp>
    </p:spTree>
    <p:extLst>
      <p:ext uri="{BB962C8B-B14F-4D97-AF65-F5344CB8AC3E}">
        <p14:creationId xmlns:p14="http://schemas.microsoft.com/office/powerpoint/2010/main" val="69222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8B78C98E4C064392CE64449C87B294" ma:contentTypeVersion="4" ma:contentTypeDescription="Create a new document." ma:contentTypeScope="" ma:versionID="b5e0f44a45e5ca8d764d106089da4d20">
  <xsd:schema xmlns:xsd="http://www.w3.org/2001/XMLSchema" xmlns:xs="http://www.w3.org/2001/XMLSchema" xmlns:p="http://schemas.microsoft.com/office/2006/metadata/properties" xmlns:ns3="781fd4ad-10f7-44a3-a848-61c009006b2c" targetNamespace="http://schemas.microsoft.com/office/2006/metadata/properties" ma:root="true" ma:fieldsID="0cfefd533f00edf58844f6b61b72c26d" ns3:_="">
    <xsd:import namespace="781fd4ad-10f7-44a3-a848-61c009006b2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fd4ad-10f7-44a3-a848-61c009006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A48DE0-259C-48D3-98EB-55A1B61EACBA}">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81fd4ad-10f7-44a3-a848-61c009006b2c"/>
    <ds:schemaRef ds:uri="http://www.w3.org/XML/1998/namespace"/>
  </ds:schemaRefs>
</ds:datastoreItem>
</file>

<file path=customXml/itemProps2.xml><?xml version="1.0" encoding="utf-8"?>
<ds:datastoreItem xmlns:ds="http://schemas.openxmlformats.org/officeDocument/2006/customXml" ds:itemID="{7D06250F-01A7-404A-A1F0-923E494A92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1fd4ad-10f7-44a3-a848-61c009006b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28B1AE-DBDD-4F50-A70E-87825B1B19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UNMC_Presentation PPT template</Template>
  <TotalTime>795</TotalTime>
  <Words>680</Words>
  <Application>Microsoft Office PowerPoint</Application>
  <PresentationFormat>On-screen Show (4:3)</PresentationFormat>
  <Paragraphs>88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Arial-BoldMT</vt:lpstr>
      <vt:lpstr>Calibri</vt:lpstr>
      <vt:lpstr>NeMed_Presentation</vt:lpstr>
      <vt:lpstr>Geriatrics Case Conference </vt:lpstr>
      <vt:lpstr>HOLDING A  GOALS-OF-CARE DISCUSSION</vt:lpstr>
      <vt:lpstr>This program is supported by the Health Resources and Services Administration (HRSA) of the U.S. Department of Health and Human Services (HHS) as part of an award totaling 749,926.00 with 0% financed with non-governmental sources. The contents are those of the author(s) and do not necessarily represent the official views of, nor an endorsement, by HRSA, HHS, or the U.S. Government. For more information, please visit HRSA.gov. </vt:lpstr>
      <vt:lpstr>WHY, WHO, WHEN?</vt:lpstr>
      <vt:lpstr>COUPLE OF GREAT RESOURCES</vt:lpstr>
      <vt:lpstr>SET UP THE CONVERSATION</vt:lpstr>
      <vt:lpstr>UNDERSTANDING</vt:lpstr>
      <vt:lpstr>INFORMATION PREFERENCES</vt:lpstr>
      <vt:lpstr>PROGNOSIS</vt:lpstr>
      <vt:lpstr>GOALS</vt:lpstr>
      <vt:lpstr>GOALS, cont.</vt:lpstr>
      <vt:lpstr>BURDENS</vt:lpstr>
      <vt:lpstr>FEARS AND WORRIES</vt:lpstr>
      <vt:lpstr>FUNCTION</vt:lpstr>
      <vt:lpstr>TRADE-OFFS</vt:lpstr>
      <vt:lpstr>MAKE RECOMMENDATIONS FOR NEXT STEPS</vt:lpstr>
      <vt:lpstr>WHY “WHAT MATTERS” CARE MAY BE HELPFUL</vt:lpstr>
      <vt:lpstr>WHY UNCERTAIN BENEFIT?</vt:lpstr>
      <vt:lpstr>Questions /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OF THE DELIRIOUS PATIENT IN THE EMERGENCY DEPARTMENT</dc:title>
  <dc:creator>Owner</dc:creator>
  <cp:lastModifiedBy>Cole, Jessica B</cp:lastModifiedBy>
  <cp:revision>78</cp:revision>
  <dcterms:created xsi:type="dcterms:W3CDTF">2017-03-26T16:36:36Z</dcterms:created>
  <dcterms:modified xsi:type="dcterms:W3CDTF">2020-06-08T19:32:32Z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0x010100B58B78C98E4C064392CE64449C87B294</vt:lpwstr>
  </property>
</Properties>
</file>