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26"/>
  </p:notesMasterIdLst>
  <p:sldIdLst>
    <p:sldId id="258" r:id="rId4"/>
    <p:sldId id="259" r:id="rId5"/>
    <p:sldId id="260" r:id="rId6"/>
    <p:sldId id="278" r:id="rId7"/>
    <p:sldId id="269" r:id="rId8"/>
    <p:sldId id="280" r:id="rId9"/>
    <p:sldId id="270" r:id="rId10"/>
    <p:sldId id="271" r:id="rId11"/>
    <p:sldId id="275" r:id="rId12"/>
    <p:sldId id="272" r:id="rId13"/>
    <p:sldId id="273" r:id="rId14"/>
    <p:sldId id="267" r:id="rId15"/>
    <p:sldId id="279" r:id="rId16"/>
    <p:sldId id="274" r:id="rId17"/>
    <p:sldId id="268" r:id="rId18"/>
    <p:sldId id="276" r:id="rId19"/>
    <p:sldId id="264" r:id="rId20"/>
    <p:sldId id="265" r:id="rId21"/>
    <p:sldId id="262" r:id="rId22"/>
    <p:sldId id="263" r:id="rId23"/>
    <p:sldId id="277"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15" autoAdjust="0"/>
  </p:normalViewPr>
  <p:slideViewPr>
    <p:cSldViewPr snapToGrid="0">
      <p:cViewPr varScale="1">
        <p:scale>
          <a:sx n="48" d="100"/>
          <a:sy n="48" d="100"/>
        </p:scale>
        <p:origin x="1284" y="42"/>
      </p:cViewPr>
      <p:guideLst/>
    </p:cSldViewPr>
  </p:slideViewPr>
  <p:notesTextViewPr>
    <p:cViewPr>
      <p:scale>
        <a:sx n="1" d="1"/>
        <a:sy n="1" d="1"/>
      </p:scale>
      <p:origin x="0" y="0"/>
    </p:cViewPr>
  </p:notesTextViewPr>
  <p:notesViewPr>
    <p:cSldViewPr snapToGrid="0" showGuides="1">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AFB0D-0EDD-4022-B494-965F2C119B30}"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B6413-13AC-417C-B073-47500B3874A8}" type="slidenum">
              <a:rPr lang="en-US" smtClean="0"/>
              <a:t>‹#›</a:t>
            </a:fld>
            <a:endParaRPr lang="en-US"/>
          </a:p>
        </p:txBody>
      </p:sp>
    </p:spTree>
    <p:extLst>
      <p:ext uri="{BB962C8B-B14F-4D97-AF65-F5344CB8AC3E}">
        <p14:creationId xmlns:p14="http://schemas.microsoft.com/office/powerpoint/2010/main" val="257837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B6413-13AC-417C-B073-47500B3874A8}" type="slidenum">
              <a:rPr lang="en-US" smtClean="0"/>
              <a:t>4</a:t>
            </a:fld>
            <a:endParaRPr lang="en-US"/>
          </a:p>
        </p:txBody>
      </p:sp>
    </p:spTree>
    <p:extLst>
      <p:ext uri="{BB962C8B-B14F-4D97-AF65-F5344CB8AC3E}">
        <p14:creationId xmlns:p14="http://schemas.microsoft.com/office/powerpoint/2010/main" val="303703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smtClean="0"/>
              <a:t>Cognitive and functional screening are necessary for</a:t>
            </a:r>
            <a:r>
              <a:rPr lang="en-US" baseline="0" dirty="0" smtClean="0"/>
              <a:t> dementia diagnosis.</a:t>
            </a:r>
            <a:endParaRPr lang="en-US" dirty="0" smtClean="0"/>
          </a:p>
          <a:p>
            <a:pPr marL="628650" lvl="1" indent="-171450">
              <a:buFont typeface="Arial" panose="020B0604020202020204" pitchFamily="34" charset="0"/>
              <a:buChar char="•"/>
            </a:pPr>
            <a:r>
              <a:rPr lang="en-US" dirty="0" smtClean="0"/>
              <a:t>Additional testing/treatment (labs, imaging, psych, etc.) may be needed to r/o reversible/treatable causes</a:t>
            </a:r>
            <a:r>
              <a:rPr lang="en-US" baseline="0" dirty="0" smtClean="0"/>
              <a:t> of cognitive impairment.</a:t>
            </a:r>
          </a:p>
          <a:p>
            <a:pPr marL="628650" lvl="1" indent="-171450">
              <a:buFont typeface="Arial" panose="020B0604020202020204" pitchFamily="34" charset="0"/>
              <a:buChar char="•"/>
            </a:pPr>
            <a:r>
              <a:rPr lang="en-US" baseline="0" dirty="0" smtClean="0"/>
              <a:t>Cognitive testing is indicated in most English speaking patients – but may or may not be indicated for non-English speaking patients, depending on a host of factors we’ll discuss.</a:t>
            </a:r>
          </a:p>
          <a:p>
            <a:endParaRPr lang="en-US" dirty="0"/>
          </a:p>
        </p:txBody>
      </p:sp>
      <p:sp>
        <p:nvSpPr>
          <p:cNvPr id="4" name="Slide Number Placeholder 3"/>
          <p:cNvSpPr>
            <a:spLocks noGrp="1"/>
          </p:cNvSpPr>
          <p:nvPr>
            <p:ph type="sldNum" sz="quarter" idx="10"/>
          </p:nvPr>
        </p:nvSpPr>
        <p:spPr/>
        <p:txBody>
          <a:bodyPr/>
          <a:lstStyle/>
          <a:p>
            <a:fld id="{5BCB6413-13AC-417C-B073-47500B3874A8}" type="slidenum">
              <a:rPr lang="en-US" smtClean="0"/>
              <a:t>5</a:t>
            </a:fld>
            <a:endParaRPr lang="en-US"/>
          </a:p>
        </p:txBody>
      </p:sp>
    </p:spTree>
    <p:extLst>
      <p:ext uri="{BB962C8B-B14F-4D97-AF65-F5344CB8AC3E}">
        <p14:creationId xmlns:p14="http://schemas.microsoft.com/office/powerpoint/2010/main" val="246681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factors pertaining to education can impact neurocognitive development (and risk for cognitive decline, as education is a cognitive protective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countries have standards and regulations for education, while others don’t – particularly small towns and villages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Oftentimes, immigrants have been through a host of situations that can impact their education and development directly – or indirectly, mediated by psychological distress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CB6413-13AC-417C-B073-47500B3874A8}" type="slidenum">
              <a:rPr lang="en-US" smtClean="0"/>
              <a:t>6</a:t>
            </a:fld>
            <a:endParaRPr lang="en-US"/>
          </a:p>
        </p:txBody>
      </p:sp>
    </p:spTree>
    <p:extLst>
      <p:ext uri="{BB962C8B-B14F-4D97-AF65-F5344CB8AC3E}">
        <p14:creationId xmlns:p14="http://schemas.microsoft.com/office/powerpoint/2010/main" val="36052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factors should</a:t>
            </a:r>
            <a:r>
              <a:rPr lang="en-US" baseline="0" dirty="0" smtClean="0"/>
              <a:t> be considered in determining whether cognitive testing is warranted – and in deciding what test to administer. </a:t>
            </a:r>
          </a:p>
          <a:p>
            <a:endParaRPr lang="en-US" dirty="0"/>
          </a:p>
        </p:txBody>
      </p:sp>
      <p:sp>
        <p:nvSpPr>
          <p:cNvPr id="4" name="Slide Number Placeholder 3"/>
          <p:cNvSpPr>
            <a:spLocks noGrp="1"/>
          </p:cNvSpPr>
          <p:nvPr>
            <p:ph type="sldNum" sz="quarter" idx="10"/>
          </p:nvPr>
        </p:nvSpPr>
        <p:spPr/>
        <p:txBody>
          <a:bodyPr/>
          <a:lstStyle/>
          <a:p>
            <a:fld id="{5BCB6413-13AC-417C-B073-47500B3874A8}" type="slidenum">
              <a:rPr lang="en-US" smtClean="0"/>
              <a:t>7</a:t>
            </a:fld>
            <a:endParaRPr lang="en-US"/>
          </a:p>
        </p:txBody>
      </p:sp>
    </p:spTree>
    <p:extLst>
      <p:ext uri="{BB962C8B-B14F-4D97-AF65-F5344CB8AC3E}">
        <p14:creationId xmlns:p14="http://schemas.microsoft.com/office/powerpoint/2010/main" val="136922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B6413-13AC-417C-B073-47500B3874A8}" type="slidenum">
              <a:rPr lang="en-US" smtClean="0"/>
              <a:t>8</a:t>
            </a:fld>
            <a:endParaRPr lang="en-US"/>
          </a:p>
        </p:txBody>
      </p:sp>
    </p:spTree>
    <p:extLst>
      <p:ext uri="{BB962C8B-B14F-4D97-AF65-F5344CB8AC3E}">
        <p14:creationId xmlns:p14="http://schemas.microsoft.com/office/powerpoint/2010/main" val="415603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Interpretation by family</a:t>
            </a:r>
            <a:r>
              <a:rPr lang="en-US" baseline="0" dirty="0" smtClean="0"/>
              <a:t> could lead to exploitation or loss of objectivity. Patient may be less inclined to provide personal information in some situations. Etc.</a:t>
            </a:r>
          </a:p>
          <a:p>
            <a:endParaRPr lang="en-US" baseline="0" dirty="0" smtClean="0"/>
          </a:p>
          <a:p>
            <a:r>
              <a:rPr lang="en-US" baseline="0" dirty="0" smtClean="0"/>
              <a:t>Using an interpreter takes time – time to prepare the interpreter and go over the testing materials and expectations – and time to interpret during the session is sometimes double the time to administer a cognitive test without an interpreter.</a:t>
            </a:r>
          </a:p>
          <a:p>
            <a:endParaRPr lang="en-US" baseline="0" dirty="0" smtClean="0"/>
          </a:p>
          <a:p>
            <a:r>
              <a:rPr lang="en-US" baseline="0" dirty="0" smtClean="0"/>
              <a:t>Cognitive testing with interpreters by phone is strongly discouraged. </a:t>
            </a:r>
          </a:p>
          <a:p>
            <a:endParaRPr lang="en-US" baseline="0" dirty="0" smtClean="0"/>
          </a:p>
          <a:p>
            <a:r>
              <a:rPr lang="en-US" baseline="0" dirty="0" smtClean="0"/>
              <a:t>Situational, personal, linguistic or cultural differences can affect judgments or accuracy of interpretations. </a:t>
            </a:r>
            <a:endParaRPr lang="en-US" dirty="0"/>
          </a:p>
        </p:txBody>
      </p:sp>
      <p:sp>
        <p:nvSpPr>
          <p:cNvPr id="4" name="Slide Number Placeholder 3"/>
          <p:cNvSpPr>
            <a:spLocks noGrp="1"/>
          </p:cNvSpPr>
          <p:nvPr>
            <p:ph type="sldNum" sz="quarter" idx="10"/>
          </p:nvPr>
        </p:nvSpPr>
        <p:spPr/>
        <p:txBody>
          <a:bodyPr/>
          <a:lstStyle/>
          <a:p>
            <a:fld id="{5BCB6413-13AC-417C-B073-47500B3874A8}" type="slidenum">
              <a:rPr lang="en-US" smtClean="0"/>
              <a:t>9</a:t>
            </a:fld>
            <a:endParaRPr lang="en-US"/>
          </a:p>
        </p:txBody>
      </p:sp>
    </p:spTree>
    <p:extLst>
      <p:ext uri="{BB962C8B-B14F-4D97-AF65-F5344CB8AC3E}">
        <p14:creationId xmlns:p14="http://schemas.microsoft.com/office/powerpoint/2010/main" val="82271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u="sng" dirty="0" smtClean="0"/>
              <a:t>Psychometrics</a:t>
            </a:r>
            <a:r>
              <a:rPr lang="en-US" sz="1600" dirty="0" smtClean="0"/>
              <a:t>:</a:t>
            </a:r>
          </a:p>
          <a:p>
            <a:r>
              <a:rPr lang="en-US" sz="1600" dirty="0" smtClean="0"/>
              <a:t>Reliability:</a:t>
            </a:r>
            <a:r>
              <a:rPr lang="en-US" sz="1600" baseline="30000" dirty="0" smtClean="0"/>
              <a:t>1</a:t>
            </a:r>
            <a:endParaRPr lang="en-US" sz="1600" dirty="0" smtClean="0"/>
          </a:p>
          <a:p>
            <a:pPr lvl="1"/>
            <a:r>
              <a:rPr lang="en-US" sz="1600" dirty="0" smtClean="0"/>
              <a:t>Internal consistency: 0.83</a:t>
            </a:r>
          </a:p>
          <a:p>
            <a:pPr lvl="1"/>
            <a:r>
              <a:rPr lang="en-US" sz="1600" dirty="0" smtClean="0"/>
              <a:t>Test-Retest: 0.92 (avg. 35 +/- 17.6 days)</a:t>
            </a:r>
          </a:p>
          <a:p>
            <a:r>
              <a:rPr lang="en-US" sz="1600" dirty="0" smtClean="0"/>
              <a:t>Convergent Validity:</a:t>
            </a:r>
            <a:r>
              <a:rPr lang="en-US" sz="1600" baseline="30000" dirty="0" smtClean="0"/>
              <a:t>2</a:t>
            </a:r>
            <a:endParaRPr lang="en-US" sz="1600" dirty="0" smtClean="0"/>
          </a:p>
          <a:p>
            <a:pPr lvl="1"/>
            <a:r>
              <a:rPr lang="en-US" sz="1600" dirty="0" err="1" smtClean="0"/>
              <a:t>MoCA</a:t>
            </a:r>
            <a:r>
              <a:rPr lang="en-US" sz="1600" dirty="0" smtClean="0"/>
              <a:t> TS and MMSE: r=0.66</a:t>
            </a:r>
          </a:p>
          <a:p>
            <a:pPr lvl="1"/>
            <a:r>
              <a:rPr lang="en-US" sz="1600" dirty="0" err="1" smtClean="0"/>
              <a:t>MoCA</a:t>
            </a:r>
            <a:r>
              <a:rPr lang="en-US" sz="1600" dirty="0" smtClean="0"/>
              <a:t> TS and DRS: r=0.77</a:t>
            </a:r>
          </a:p>
          <a:p>
            <a:r>
              <a:rPr lang="en-US" sz="1800" dirty="0" smtClean="0"/>
              <a:t>Criterion Validity:</a:t>
            </a:r>
            <a:r>
              <a:rPr lang="en-US" sz="1800" baseline="30000" dirty="0" smtClean="0"/>
              <a:t>2</a:t>
            </a:r>
          </a:p>
          <a:p>
            <a:pPr lvl="1"/>
            <a:r>
              <a:rPr lang="en-US" sz="1400" dirty="0" smtClean="0"/>
              <a:t>Corresponding </a:t>
            </a:r>
            <a:r>
              <a:rPr lang="en-US" sz="1400" dirty="0" err="1" smtClean="0"/>
              <a:t>neuropsych</a:t>
            </a:r>
            <a:r>
              <a:rPr lang="en-US" sz="1400" dirty="0" smtClean="0"/>
              <a:t> domains</a:t>
            </a:r>
          </a:p>
          <a:p>
            <a:pPr lvl="1"/>
            <a:r>
              <a:rPr lang="en-US" sz="1400" dirty="0" smtClean="0"/>
              <a:t>Memory (r=.73), executive (r=.60), visuospatial (r=.56)</a:t>
            </a:r>
          </a:p>
          <a:p>
            <a:r>
              <a:rPr lang="en-US" baseline="30000" dirty="0" smtClean="0"/>
              <a:t>1</a:t>
            </a:r>
            <a:r>
              <a:rPr lang="en-US" dirty="0" smtClean="0"/>
              <a:t>Nasreddine, Z. (2005). </a:t>
            </a:r>
            <a:r>
              <a:rPr lang="en-US" i="1" dirty="0" smtClean="0"/>
              <a:t>J </a:t>
            </a:r>
            <a:r>
              <a:rPr lang="en-US" i="1" dirty="0" err="1" smtClean="0"/>
              <a:t>Amer</a:t>
            </a:r>
            <a:r>
              <a:rPr lang="en-US" i="1" dirty="0" smtClean="0"/>
              <a:t> Geri </a:t>
            </a:r>
            <a:r>
              <a:rPr lang="en-US" i="1" dirty="0" err="1" smtClean="0"/>
              <a:t>Soc</a:t>
            </a:r>
            <a:r>
              <a:rPr lang="en-US" i="1" dirty="0" smtClean="0"/>
              <a:t>, </a:t>
            </a:r>
            <a:r>
              <a:rPr lang="en-US" b="1" dirty="0" smtClean="0"/>
              <a:t>53:</a:t>
            </a:r>
            <a:r>
              <a:rPr lang="en-US" dirty="0" smtClean="0"/>
              <a:t>695-699.</a:t>
            </a:r>
          </a:p>
          <a:p>
            <a:r>
              <a:rPr lang="en-US" dirty="0" smtClean="0"/>
              <a:t>2Lam, B. (2013). </a:t>
            </a:r>
            <a:r>
              <a:rPr lang="en-US" i="1" dirty="0" smtClean="0"/>
              <a:t>J Am </a:t>
            </a:r>
            <a:r>
              <a:rPr lang="en-US" i="1" dirty="0" err="1" smtClean="0"/>
              <a:t>Geriatr</a:t>
            </a:r>
            <a:r>
              <a:rPr lang="en-US" i="1" dirty="0" smtClean="0"/>
              <a:t> </a:t>
            </a:r>
            <a:r>
              <a:rPr lang="en-US" i="1" dirty="0" err="1" smtClean="0"/>
              <a:t>Soc</a:t>
            </a:r>
            <a:r>
              <a:rPr lang="en-US" i="1" dirty="0" smtClean="0"/>
              <a:t>, </a:t>
            </a:r>
            <a:r>
              <a:rPr lang="en-US" b="1" dirty="0" smtClean="0"/>
              <a:t>61:</a:t>
            </a:r>
            <a:r>
              <a:rPr lang="en-US" dirty="0" smtClean="0"/>
              <a:t>2181-2185.</a:t>
            </a:r>
          </a:p>
          <a:p>
            <a:pPr lvl="1"/>
            <a:endParaRPr lang="en-US" dirty="0"/>
          </a:p>
        </p:txBody>
      </p:sp>
      <p:sp>
        <p:nvSpPr>
          <p:cNvPr id="4" name="Slide Number Placeholder 3"/>
          <p:cNvSpPr>
            <a:spLocks noGrp="1"/>
          </p:cNvSpPr>
          <p:nvPr>
            <p:ph type="sldNum" sz="quarter" idx="10"/>
          </p:nvPr>
        </p:nvSpPr>
        <p:spPr/>
        <p:txBody>
          <a:bodyPr/>
          <a:lstStyle/>
          <a:p>
            <a:fld id="{5BCB6413-13AC-417C-B073-47500B3874A8}" type="slidenum">
              <a:rPr lang="en-US" smtClean="0"/>
              <a:t>14</a:t>
            </a:fld>
            <a:endParaRPr lang="en-US"/>
          </a:p>
        </p:txBody>
      </p:sp>
    </p:spTree>
    <p:extLst>
      <p:ext uri="{BB962C8B-B14F-4D97-AF65-F5344CB8AC3E}">
        <p14:creationId xmlns:p14="http://schemas.microsoft.com/office/powerpoint/2010/main" val="416950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Psychometrics:</a:t>
            </a:r>
          </a:p>
          <a:p>
            <a:pPr lvl="1">
              <a:spcBef>
                <a:spcPts val="800"/>
              </a:spcBef>
            </a:pPr>
            <a:r>
              <a:rPr lang="en-US" u="sng" dirty="0" smtClean="0"/>
              <a:t>Reliability:</a:t>
            </a:r>
          </a:p>
          <a:p>
            <a:pPr lvl="2">
              <a:spcBef>
                <a:spcPts val="800"/>
              </a:spcBef>
            </a:pPr>
            <a:r>
              <a:rPr lang="en-US" dirty="0" smtClean="0"/>
              <a:t>Internal consistency: Cronbach’s alpha = 0.93 – 0.97</a:t>
            </a:r>
          </a:p>
          <a:p>
            <a:pPr lvl="2">
              <a:spcBef>
                <a:spcPts val="800"/>
              </a:spcBef>
            </a:pPr>
            <a:r>
              <a:rPr lang="en-US" dirty="0" smtClean="0"/>
              <a:t>AUC = ≥.80 for all items (except item 7  = 0.75)</a:t>
            </a:r>
          </a:p>
          <a:p>
            <a:pPr lvl="2">
              <a:spcBef>
                <a:spcPts val="800"/>
              </a:spcBef>
            </a:pPr>
            <a:r>
              <a:rPr lang="en-US" dirty="0" smtClean="0"/>
              <a:t>Test-retest reliability: 0.96 over 3 days, 0.75 over 1 year</a:t>
            </a:r>
          </a:p>
          <a:p>
            <a:pPr lvl="1">
              <a:spcBef>
                <a:spcPts val="800"/>
              </a:spcBef>
            </a:pPr>
            <a:r>
              <a:rPr lang="en-US" u="sng" dirty="0" smtClean="0"/>
              <a:t>Validity</a:t>
            </a:r>
            <a:r>
              <a:rPr lang="en-US" dirty="0" smtClean="0"/>
              <a:t>:</a:t>
            </a:r>
          </a:p>
          <a:p>
            <a:pPr lvl="2">
              <a:spcBef>
                <a:spcPts val="800"/>
              </a:spcBef>
            </a:pPr>
            <a:r>
              <a:rPr lang="en-US" dirty="0" smtClean="0"/>
              <a:t>Comparable </a:t>
            </a:r>
            <a:r>
              <a:rPr lang="en-US" i="1" dirty="0" smtClean="0"/>
              <a:t>or possibly even superior to </a:t>
            </a:r>
            <a:r>
              <a:rPr lang="en-US" dirty="0" smtClean="0"/>
              <a:t>MMSE for screening for dementia</a:t>
            </a:r>
          </a:p>
          <a:p>
            <a:pPr lvl="2">
              <a:spcBef>
                <a:spcPts val="800"/>
              </a:spcBef>
            </a:pPr>
            <a:r>
              <a:rPr lang="en-US" dirty="0" smtClean="0"/>
              <a:t>Useful instrument for patients who cannot complete a cognitive (performance-based) screening test</a:t>
            </a:r>
          </a:p>
          <a:p>
            <a:pPr lvl="2">
              <a:spcBef>
                <a:spcPts val="800"/>
              </a:spcBef>
            </a:pPr>
            <a:r>
              <a:rPr lang="en-US" dirty="0" smtClean="0"/>
              <a:t>Possible incremental validity of IQCODE when used with other screens</a:t>
            </a:r>
          </a:p>
          <a:p>
            <a:endParaRPr lang="en-US" dirty="0"/>
          </a:p>
        </p:txBody>
      </p:sp>
      <p:sp>
        <p:nvSpPr>
          <p:cNvPr id="4" name="Slide Number Placeholder 3"/>
          <p:cNvSpPr>
            <a:spLocks noGrp="1"/>
          </p:cNvSpPr>
          <p:nvPr>
            <p:ph type="sldNum" sz="quarter" idx="10"/>
          </p:nvPr>
        </p:nvSpPr>
        <p:spPr/>
        <p:txBody>
          <a:bodyPr/>
          <a:lstStyle/>
          <a:p>
            <a:fld id="{5BCB6413-13AC-417C-B073-47500B3874A8}" type="slidenum">
              <a:rPr lang="en-US" smtClean="0"/>
              <a:t>18</a:t>
            </a:fld>
            <a:endParaRPr lang="en-US"/>
          </a:p>
        </p:txBody>
      </p:sp>
    </p:spTree>
    <p:extLst>
      <p:ext uri="{BB962C8B-B14F-4D97-AF65-F5344CB8AC3E}">
        <p14:creationId xmlns:p14="http://schemas.microsoft.com/office/powerpoint/2010/main" val="394952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222294" y="657322"/>
            <a:ext cx="8641268"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222293" y="3825164"/>
            <a:ext cx="85344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420752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222294" y="657322"/>
            <a:ext cx="8641268"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222293" y="3825164"/>
            <a:ext cx="85344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426518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5" y="395832"/>
            <a:ext cx="10141903"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pPr/>
              <a:t>6/8/2020</a:t>
            </a:fld>
            <a:endParaRPr lang="en-US"/>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pPr/>
              <a:t>‹#›</a:t>
            </a:fld>
            <a:endParaRPr lang="en-US"/>
          </a:p>
        </p:txBody>
      </p:sp>
    </p:spTree>
    <p:extLst>
      <p:ext uri="{BB962C8B-B14F-4D97-AF65-F5344CB8AC3E}">
        <p14:creationId xmlns:p14="http://schemas.microsoft.com/office/powerpoint/2010/main" val="329430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1275253" y="1882620"/>
            <a:ext cx="4620183"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pPr/>
              <a:t>6/8/2020</a:t>
            </a:fld>
            <a:endParaRPr lang="en-US"/>
          </a:p>
        </p:txBody>
      </p:sp>
      <p:sp>
        <p:nvSpPr>
          <p:cNvPr id="11"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pPr/>
              <a:t>‹#›</a:t>
            </a:fld>
            <a:endParaRPr lang="en-US"/>
          </a:p>
        </p:txBody>
      </p:sp>
    </p:spTree>
    <p:extLst>
      <p:ext uri="{BB962C8B-B14F-4D97-AF65-F5344CB8AC3E}">
        <p14:creationId xmlns:p14="http://schemas.microsoft.com/office/powerpoint/2010/main" val="3741189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275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5" y="395832"/>
            <a:ext cx="10141903"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pPr/>
              <a:t>6/8/2020</a:t>
            </a:fld>
            <a:endParaRPr lang="en-US"/>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pPr/>
              <a:t>‹#›</a:t>
            </a:fld>
            <a:endParaRPr lang="en-US"/>
          </a:p>
        </p:txBody>
      </p:sp>
    </p:spTree>
    <p:extLst>
      <p:ext uri="{BB962C8B-B14F-4D97-AF65-F5344CB8AC3E}">
        <p14:creationId xmlns:p14="http://schemas.microsoft.com/office/powerpoint/2010/main" val="64838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1275253" y="1882620"/>
            <a:ext cx="4620183"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pPr/>
              <a:t>6/8/2020</a:t>
            </a:fld>
            <a:endParaRPr lang="en-US"/>
          </a:p>
        </p:txBody>
      </p:sp>
      <p:sp>
        <p:nvSpPr>
          <p:cNvPr id="11"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pPr/>
              <a:t>‹#›</a:t>
            </a:fld>
            <a:endParaRPr lang="en-US"/>
          </a:p>
        </p:txBody>
      </p:sp>
    </p:spTree>
    <p:extLst>
      <p:ext uri="{BB962C8B-B14F-4D97-AF65-F5344CB8AC3E}">
        <p14:creationId xmlns:p14="http://schemas.microsoft.com/office/powerpoint/2010/main" val="307021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892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EA01C53-7435-427B-B64E-1F99D64975E4}" type="datetimeFigureOut">
              <a:rPr lang="en-US" smtClean="0">
                <a:solidFill>
                  <a:prstClr val="black"/>
                </a:solidFill>
              </a:rPr>
              <a:pPr/>
              <a:t>6/8/2020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F89E480-CFE4-4F0D-9DFF-7CE4EAEDD3A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6545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222294" y="657322"/>
            <a:ext cx="8641268"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222293" y="3825164"/>
            <a:ext cx="85344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408587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1275555" y="395832"/>
            <a:ext cx="10141903" cy="1359153"/>
          </a:xfrm>
        </p:spPr>
        <p:txBody>
          <a:bodyPr tIns="0" bIns="0"/>
          <a:lstStyle/>
          <a:p>
            <a:r>
              <a:rPr lang="en-US" smtClean="0"/>
              <a:t>Click to edit Master title style</a:t>
            </a:r>
            <a:endParaRPr lang="en-US" dirty="0"/>
          </a:p>
        </p:txBody>
      </p:sp>
      <p:sp>
        <p:nvSpPr>
          <p:cNvPr id="10" name="Content Placeholder 2"/>
          <p:cNvSpPr>
            <a:spLocks noGrp="1"/>
          </p:cNvSpPr>
          <p:nvPr>
            <p:ph idx="1"/>
          </p:nvPr>
        </p:nvSpPr>
        <p:spPr>
          <a:xfrm>
            <a:off x="1275556" y="1882620"/>
            <a:ext cx="9709616"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pPr/>
              <a:t>6/8/2020</a:t>
            </a:fld>
            <a:endParaRPr lang="en-US"/>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pPr/>
              <a:t>‹#›</a:t>
            </a:fld>
            <a:endParaRPr lang="en-US"/>
          </a:p>
        </p:txBody>
      </p:sp>
    </p:spTree>
    <p:extLst>
      <p:ext uri="{BB962C8B-B14F-4D97-AF65-F5344CB8AC3E}">
        <p14:creationId xmlns:p14="http://schemas.microsoft.com/office/powerpoint/2010/main" val="370179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6239795" y="1882621"/>
            <a:ext cx="4620768"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1275253" y="1882620"/>
            <a:ext cx="4620183"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4EA01C53-7435-427B-B64E-1F99D64975E4}" type="datetimeFigureOut">
              <a:rPr lang="en-US" smtClean="0"/>
              <a:pPr/>
              <a:t>6/8/2020</a:t>
            </a:fld>
            <a:endParaRPr lang="en-US"/>
          </a:p>
        </p:txBody>
      </p:sp>
      <p:sp>
        <p:nvSpPr>
          <p:cNvPr id="11"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4F89E480-CFE4-4F0D-9DFF-7CE4EAEDD3A1}" type="slidenum">
              <a:rPr lang="en-US" smtClean="0"/>
              <a:pPr/>
              <a:t>‹#›</a:t>
            </a:fld>
            <a:endParaRPr lang="en-US"/>
          </a:p>
        </p:txBody>
      </p:sp>
    </p:spTree>
    <p:extLst>
      <p:ext uri="{BB962C8B-B14F-4D97-AF65-F5344CB8AC3E}">
        <p14:creationId xmlns:p14="http://schemas.microsoft.com/office/powerpoint/2010/main" val="327522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17393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75556" y="13695"/>
            <a:ext cx="10141903"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1275556" y="1582369"/>
            <a:ext cx="9709616" cy="46893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2535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285750" indent="-285750" algn="l" defTabSz="457200" rtl="0" eaLnBrk="1" latinLnBrk="0" hangingPunct="1">
        <a:lnSpc>
          <a:spcPct val="90000"/>
        </a:lnSpc>
        <a:spcBef>
          <a:spcPct val="20000"/>
        </a:spcBef>
        <a:buFont typeface="Arial" panose="020B0604020202020204" pitchFamily="34" charset="0"/>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75555" y="395832"/>
            <a:ext cx="10141903"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1275556" y="1882620"/>
            <a:ext cx="9709616"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39064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75555" y="395832"/>
            <a:ext cx="10141903"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1275556" y="1882620"/>
            <a:ext cx="9709616"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5856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58FDC.03CA3BE0"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ementia.org.au/resources/rowland-universal-dementia-assessment-scale-rudas" TargetMode="External"/><Relationship Id="rId2" Type="http://schemas.openxmlformats.org/officeDocument/2006/relationships/hyperlink" Target="https://pubmed.ncbi.nlm.nih.gov/15190994/" TargetMode="External"/><Relationship Id="rId1" Type="http://schemas.openxmlformats.org/officeDocument/2006/relationships/slideLayout" Target="../slideLayouts/slideLayout5.xml"/><Relationship Id="rId4" Type="http://schemas.openxmlformats.org/officeDocument/2006/relationships/hyperlink" Target="https://www.dementia.org.au/sites/default/files/20110303-Nat-CALD-RUDASvalidation2007.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pubmed.ncbi.nlm.nih.gov/8208879/" TargetMode="External"/><Relationship Id="rId2" Type="http://schemas.openxmlformats.org/officeDocument/2006/relationships/hyperlink" Target="https://rsph.anu.edu.au/research/tools-resources/informant-questionnaire-cognitive-decline-elderly" TargetMode="External"/><Relationship Id="rId1" Type="http://schemas.openxmlformats.org/officeDocument/2006/relationships/slideLayout" Target="../slideLayouts/slideLayout5.xml"/><Relationship Id="rId4" Type="http://schemas.openxmlformats.org/officeDocument/2006/relationships/hyperlink" Target="https://rsph.anu.edu.au/files/IQCODE_review.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0570" y="1060001"/>
            <a:ext cx="6480951" cy="2022230"/>
          </a:xfrm>
        </p:spPr>
        <p:txBody>
          <a:bodyPr/>
          <a:lstStyle/>
          <a:p>
            <a:pPr algn="ctr"/>
            <a:r>
              <a:rPr lang="en-US" sz="6000" dirty="0"/>
              <a:t>Geriatrics Case Conference</a:t>
            </a:r>
            <a:r>
              <a:rPr lang="en-US" dirty="0"/>
              <a:t/>
            </a:r>
            <a:br>
              <a:rPr lang="en-US" dirty="0"/>
            </a:br>
            <a:endParaRPr lang="en-US" dirty="0"/>
          </a:p>
        </p:txBody>
      </p:sp>
      <p:sp>
        <p:nvSpPr>
          <p:cNvPr id="3" name="Subtitle 2"/>
          <p:cNvSpPr>
            <a:spLocks noGrp="1"/>
          </p:cNvSpPr>
          <p:nvPr>
            <p:ph type="subTitle" idx="1"/>
          </p:nvPr>
        </p:nvSpPr>
        <p:spPr/>
        <p:txBody>
          <a:bodyPr>
            <a:normAutofit/>
          </a:bodyPr>
          <a:lstStyle/>
          <a:p>
            <a:pPr algn="ctr"/>
            <a:r>
              <a:rPr lang="en-US" sz="3200" dirty="0" smtClean="0"/>
              <a:t>June 4</a:t>
            </a:r>
            <a:r>
              <a:rPr lang="en-US" sz="3200" baseline="30000" dirty="0" smtClean="0"/>
              <a:t>th</a:t>
            </a:r>
            <a:r>
              <a:rPr lang="en-US" sz="3200" dirty="0" smtClean="0"/>
              <a:t>, </a:t>
            </a:r>
            <a:r>
              <a:rPr lang="en-US" sz="3200" dirty="0"/>
              <a:t>2020</a:t>
            </a:r>
          </a:p>
        </p:txBody>
      </p:sp>
      <p:sp>
        <p:nvSpPr>
          <p:cNvPr id="4" name="Rectangle 2"/>
          <p:cNvSpPr>
            <a:spLocks noChangeArrowheads="1"/>
          </p:cNvSpPr>
          <p:nvPr/>
        </p:nvSpPr>
        <p:spPr bwMode="auto">
          <a:xfrm>
            <a:off x="1889761" y="5225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89761" y="5410200"/>
            <a:ext cx="31908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96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13695"/>
            <a:ext cx="10713244" cy="1359153"/>
          </a:xfrm>
        </p:spPr>
        <p:txBody>
          <a:bodyPr>
            <a:normAutofit/>
          </a:bodyPr>
          <a:lstStyle/>
          <a:p>
            <a:r>
              <a:rPr lang="en-US" sz="3600" dirty="0" smtClean="0"/>
              <a:t>What If Cognitive Screening Just Isn’t Possible?</a:t>
            </a:r>
            <a:endParaRPr lang="en-US" sz="3600" dirty="0"/>
          </a:p>
        </p:txBody>
      </p:sp>
      <p:sp>
        <p:nvSpPr>
          <p:cNvPr id="3" name="Content Placeholder 2"/>
          <p:cNvSpPr>
            <a:spLocks noGrp="1"/>
          </p:cNvSpPr>
          <p:nvPr>
            <p:ph idx="1"/>
          </p:nvPr>
        </p:nvSpPr>
        <p:spPr>
          <a:xfrm>
            <a:off x="1275556" y="1753849"/>
            <a:ext cx="9709616" cy="4517838"/>
          </a:xfrm>
        </p:spPr>
        <p:txBody>
          <a:bodyPr>
            <a:normAutofit/>
          </a:bodyPr>
          <a:lstStyle/>
          <a:p>
            <a:r>
              <a:rPr lang="en-US" dirty="0" smtClean="0"/>
              <a:t>There </a:t>
            </a:r>
            <a:r>
              <a:rPr lang="en-US" i="1" dirty="0" smtClean="0"/>
              <a:t>are</a:t>
            </a:r>
            <a:r>
              <a:rPr lang="en-US" dirty="0" smtClean="0"/>
              <a:t> times when a cognitive screen </a:t>
            </a:r>
            <a:r>
              <a:rPr lang="en-US" i="1" dirty="0" smtClean="0"/>
              <a:t>should not be administered:</a:t>
            </a:r>
          </a:p>
          <a:p>
            <a:pPr lvl="1"/>
            <a:r>
              <a:rPr lang="en-US" dirty="0" smtClean="0"/>
              <a:t>No available translated/validated measures</a:t>
            </a:r>
          </a:p>
          <a:p>
            <a:pPr lvl="1"/>
            <a:r>
              <a:rPr lang="en-US" dirty="0" smtClean="0"/>
              <a:t>Severe cognitive impairment or significant distress</a:t>
            </a:r>
          </a:p>
          <a:p>
            <a:pPr lvl="1"/>
            <a:r>
              <a:rPr lang="en-US" dirty="0" smtClean="0"/>
              <a:t>Very low education level or lack of familiarity with Westernized testing</a:t>
            </a:r>
          </a:p>
          <a:p>
            <a:pPr marL="457200" lvl="1" indent="0">
              <a:buNone/>
            </a:pPr>
            <a:endParaRPr lang="en-US" dirty="0" smtClean="0"/>
          </a:p>
          <a:p>
            <a:r>
              <a:rPr lang="en-US" dirty="0" smtClean="0"/>
              <a:t>Consider instead:</a:t>
            </a:r>
            <a:r>
              <a:rPr lang="en-US" baseline="30000" dirty="0" smtClean="0"/>
              <a:t>1</a:t>
            </a:r>
          </a:p>
          <a:p>
            <a:pPr lvl="1"/>
            <a:r>
              <a:rPr lang="en-US" dirty="0" smtClean="0"/>
              <a:t>Informant questionnaires and other methods of gathering info about functioning</a:t>
            </a:r>
          </a:p>
          <a:p>
            <a:pPr lvl="1"/>
            <a:r>
              <a:rPr lang="en-US" dirty="0"/>
              <a:t>D</a:t>
            </a:r>
            <a:r>
              <a:rPr lang="en-US" dirty="0" smtClean="0"/>
              <a:t>irect observation</a:t>
            </a:r>
          </a:p>
          <a:p>
            <a:pPr lvl="1"/>
            <a:r>
              <a:rPr lang="en-US" dirty="0"/>
              <a:t>C</a:t>
            </a:r>
            <a:r>
              <a:rPr lang="en-US" dirty="0" smtClean="0"/>
              <a:t>harting behavioral changes over time</a:t>
            </a:r>
          </a:p>
          <a:p>
            <a:pPr lvl="1"/>
            <a:r>
              <a:rPr lang="en-US" dirty="0"/>
              <a:t>C</a:t>
            </a:r>
            <a:r>
              <a:rPr lang="en-US" dirty="0" smtClean="0"/>
              <a:t>riterion-referenced testing</a:t>
            </a:r>
          </a:p>
          <a:p>
            <a:pPr lvl="1"/>
            <a:r>
              <a:rPr lang="en-US" dirty="0"/>
              <a:t>U</a:t>
            </a:r>
            <a:r>
              <a:rPr lang="en-US" dirty="0" smtClean="0"/>
              <a:t>sing norms of demographically-similar groups in published research </a:t>
            </a:r>
          </a:p>
        </p:txBody>
      </p:sp>
      <p:sp>
        <p:nvSpPr>
          <p:cNvPr id="4" name="TextBox 3"/>
          <p:cNvSpPr txBox="1"/>
          <p:nvPr/>
        </p:nvSpPr>
        <p:spPr>
          <a:xfrm>
            <a:off x="1581665" y="6326659"/>
            <a:ext cx="8118389" cy="369332"/>
          </a:xfrm>
          <a:prstGeom prst="rect">
            <a:avLst/>
          </a:prstGeom>
          <a:noFill/>
        </p:spPr>
        <p:txBody>
          <a:bodyPr wrap="square" rtlCol="0">
            <a:spAutoFit/>
          </a:bodyPr>
          <a:lstStyle/>
          <a:p>
            <a:r>
              <a:rPr lang="en-US" baseline="30000" dirty="0" smtClean="0"/>
              <a:t>1</a:t>
            </a:r>
            <a:r>
              <a:rPr lang="en-US" dirty="0" smtClean="0"/>
              <a:t>AACN Practice Guidelines, 2007</a:t>
            </a:r>
            <a:endParaRPr lang="en-US" dirty="0"/>
          </a:p>
        </p:txBody>
      </p:sp>
    </p:spTree>
    <p:extLst>
      <p:ext uri="{BB962C8B-B14F-4D97-AF65-F5344CB8AC3E}">
        <p14:creationId xmlns:p14="http://schemas.microsoft.com/office/powerpoint/2010/main" val="28199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13695"/>
            <a:ext cx="10471944" cy="1359153"/>
          </a:xfrm>
        </p:spPr>
        <p:txBody>
          <a:bodyPr>
            <a:normAutofit/>
          </a:bodyPr>
          <a:lstStyle/>
          <a:p>
            <a:r>
              <a:rPr lang="en-US" sz="3600" dirty="0" smtClean="0"/>
              <a:t>Cognitive Screens to Consider for Non-English Speaking Patients</a:t>
            </a:r>
            <a:endParaRPr lang="en-US" sz="3600" dirty="0"/>
          </a:p>
        </p:txBody>
      </p:sp>
      <p:sp>
        <p:nvSpPr>
          <p:cNvPr id="3" name="Content Placeholder 2"/>
          <p:cNvSpPr>
            <a:spLocks noGrp="1"/>
          </p:cNvSpPr>
          <p:nvPr>
            <p:ph idx="1"/>
          </p:nvPr>
        </p:nvSpPr>
        <p:spPr>
          <a:xfrm>
            <a:off x="1275556" y="1888761"/>
            <a:ext cx="9709616" cy="4382926"/>
          </a:xfrm>
        </p:spPr>
        <p:txBody>
          <a:bodyPr/>
          <a:lstStyle/>
          <a:p>
            <a:r>
              <a:rPr lang="en-US" dirty="0" smtClean="0"/>
              <a:t>There is no single best instrument!!</a:t>
            </a:r>
          </a:p>
          <a:p>
            <a:endParaRPr lang="en-US" dirty="0" smtClean="0"/>
          </a:p>
          <a:p>
            <a:r>
              <a:rPr lang="en-US" dirty="0" smtClean="0"/>
              <a:t>There are some tests that have been widely validated</a:t>
            </a:r>
            <a:endParaRPr lang="en-US" i="1" dirty="0" smtClean="0"/>
          </a:p>
          <a:p>
            <a:pPr marL="457200" lvl="1" indent="0">
              <a:buNone/>
            </a:pPr>
            <a:endParaRPr lang="en-US" i="1" dirty="0" smtClean="0"/>
          </a:p>
          <a:p>
            <a:r>
              <a:rPr lang="en-US" dirty="0" smtClean="0"/>
              <a:t>Cognitive (performance-based): </a:t>
            </a:r>
            <a:r>
              <a:rPr lang="en-US" dirty="0" err="1" smtClean="0"/>
              <a:t>MoCA</a:t>
            </a:r>
            <a:r>
              <a:rPr lang="en-US" dirty="0" smtClean="0"/>
              <a:t>, RUDAS</a:t>
            </a:r>
          </a:p>
          <a:p>
            <a:pPr marL="0" indent="0">
              <a:buNone/>
            </a:pPr>
            <a:endParaRPr lang="en-US" dirty="0" smtClean="0"/>
          </a:p>
          <a:p>
            <a:r>
              <a:rPr lang="en-US" dirty="0" smtClean="0"/>
              <a:t>Informant Questionnaire: IQCODE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225" y="2855742"/>
            <a:ext cx="3633176" cy="3715748"/>
          </a:xfrm>
          <a:prstGeom prst="rect">
            <a:avLst/>
          </a:prstGeom>
        </p:spPr>
      </p:pic>
    </p:spTree>
    <p:extLst>
      <p:ext uri="{BB962C8B-B14F-4D97-AF65-F5344CB8AC3E}">
        <p14:creationId xmlns:p14="http://schemas.microsoft.com/office/powerpoint/2010/main" val="268023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Montreal Cognitive Assessment (</a:t>
            </a:r>
            <a:r>
              <a:rPr lang="en-US" sz="4000" dirty="0" err="1" smtClean="0"/>
              <a:t>MoCA</a:t>
            </a:r>
            <a:r>
              <a:rPr lang="en-US" sz="4000" dirty="0" smtClean="0"/>
              <a:t>)</a:t>
            </a:r>
            <a:endParaRPr lang="en-US" sz="4000" dirty="0"/>
          </a:p>
        </p:txBody>
      </p:sp>
      <p:sp>
        <p:nvSpPr>
          <p:cNvPr id="3" name="Content Placeholder 2"/>
          <p:cNvSpPr>
            <a:spLocks noGrp="1"/>
          </p:cNvSpPr>
          <p:nvPr>
            <p:ph idx="1"/>
          </p:nvPr>
        </p:nvSpPr>
        <p:spPr>
          <a:xfrm>
            <a:off x="1258623" y="1738859"/>
            <a:ext cx="9709616" cy="4780474"/>
          </a:xfrm>
        </p:spPr>
        <p:txBody>
          <a:bodyPr>
            <a:normAutofit fontScale="92500" lnSpcReduction="10000"/>
          </a:bodyPr>
          <a:lstStyle/>
          <a:p>
            <a:r>
              <a:rPr lang="en-US" b="1" dirty="0" smtClean="0">
                <a:solidFill>
                  <a:srgbClr val="C00000"/>
                </a:solidFill>
              </a:rPr>
              <a:t>Cognitive (performance-based) screen </a:t>
            </a:r>
          </a:p>
          <a:p>
            <a:pPr lvl="1"/>
            <a:r>
              <a:rPr lang="en-US" dirty="0" smtClean="0"/>
              <a:t>Orientation, learning and memory, attention, language, visuospatial, and executive skills</a:t>
            </a:r>
          </a:p>
          <a:p>
            <a:pPr lvl="1"/>
            <a:r>
              <a:rPr lang="en-US" dirty="0" smtClean="0"/>
              <a:t>Validated for ages 55 to 85</a:t>
            </a:r>
          </a:p>
          <a:p>
            <a:pPr lvl="1"/>
            <a:r>
              <a:rPr lang="en-US" dirty="0" smtClean="0"/>
              <a:t>Available in nearly 100 languages</a:t>
            </a:r>
          </a:p>
          <a:p>
            <a:pPr marL="0" indent="0">
              <a:buNone/>
            </a:pPr>
            <a:endParaRPr lang="en-US" dirty="0" smtClean="0"/>
          </a:p>
          <a:p>
            <a:r>
              <a:rPr lang="en-US" dirty="0"/>
              <a:t>Administration: </a:t>
            </a:r>
          </a:p>
          <a:p>
            <a:pPr lvl="1">
              <a:spcBef>
                <a:spcPts val="800"/>
              </a:spcBef>
            </a:pPr>
            <a:r>
              <a:rPr lang="en-US" dirty="0" smtClean="0"/>
              <a:t>10-15 minutes</a:t>
            </a:r>
          </a:p>
          <a:p>
            <a:pPr lvl="1">
              <a:spcBef>
                <a:spcPts val="800"/>
              </a:spcBef>
            </a:pPr>
            <a:r>
              <a:rPr lang="en-US" dirty="0" smtClean="0"/>
              <a:t>Free (for now)</a:t>
            </a:r>
          </a:p>
          <a:p>
            <a:pPr lvl="1">
              <a:spcBef>
                <a:spcPts val="800"/>
              </a:spcBef>
            </a:pPr>
            <a:r>
              <a:rPr lang="en-US" dirty="0" smtClean="0"/>
              <a:t>Paper and electronic versions </a:t>
            </a:r>
          </a:p>
          <a:p>
            <a:pPr lvl="1">
              <a:spcBef>
                <a:spcPts val="800"/>
              </a:spcBef>
            </a:pPr>
            <a:r>
              <a:rPr lang="en-US" dirty="0" smtClean="0"/>
              <a:t>Alternate forms; Memory Impairment Score (version 8)</a:t>
            </a:r>
          </a:p>
          <a:p>
            <a:pPr lvl="1">
              <a:spcBef>
                <a:spcPts val="800"/>
              </a:spcBef>
            </a:pPr>
            <a:r>
              <a:rPr lang="en-US" dirty="0" smtClean="0"/>
              <a:t>Other versions (</a:t>
            </a:r>
            <a:r>
              <a:rPr lang="en-US" dirty="0" err="1" smtClean="0"/>
              <a:t>MoCA</a:t>
            </a:r>
            <a:r>
              <a:rPr lang="en-US" dirty="0" smtClean="0"/>
              <a:t>-blind, </a:t>
            </a:r>
            <a:r>
              <a:rPr lang="en-US" dirty="0" err="1" smtClean="0"/>
              <a:t>MoCA</a:t>
            </a:r>
            <a:r>
              <a:rPr lang="en-US" dirty="0" smtClean="0"/>
              <a:t>-basic, etc.)</a:t>
            </a:r>
          </a:p>
          <a:p>
            <a:pPr lvl="1">
              <a:spcBef>
                <a:spcPts val="800"/>
              </a:spcBef>
            </a:pPr>
            <a:endParaRPr lang="en-US" i="1" dirty="0"/>
          </a:p>
          <a:p>
            <a:r>
              <a:rPr lang="en-US" dirty="0"/>
              <a:t>Scoring: </a:t>
            </a:r>
            <a:endParaRPr lang="en-US" dirty="0" smtClean="0"/>
          </a:p>
          <a:p>
            <a:pPr lvl="1"/>
            <a:r>
              <a:rPr lang="en-US" dirty="0" smtClean="0"/>
              <a:t>Established cut scores for MCI and dementia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9" y="2692399"/>
            <a:ext cx="4131734" cy="3098800"/>
          </a:xfrm>
          <a:prstGeom prst="rect">
            <a:avLst/>
          </a:prstGeom>
          <a:effectLst>
            <a:outerShdw blurRad="50800" dist="114300" dir="18900000" algn="bl" rotWithShape="0">
              <a:schemeClr val="bg1">
                <a:lumMod val="50000"/>
                <a:alpha val="40000"/>
              </a:schemeClr>
            </a:outerShdw>
          </a:effectLst>
        </p:spPr>
      </p:pic>
    </p:spTree>
    <p:extLst>
      <p:ext uri="{BB962C8B-B14F-4D97-AF65-F5344CB8AC3E}">
        <p14:creationId xmlns:p14="http://schemas.microsoft.com/office/powerpoint/2010/main" val="3688958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MoCA</a:t>
            </a:r>
            <a:endParaRPr lang="en-US" dirty="0"/>
          </a:p>
        </p:txBody>
      </p:sp>
      <p:sp>
        <p:nvSpPr>
          <p:cNvPr id="3" name="Content Placeholder 2"/>
          <p:cNvSpPr>
            <a:spLocks noGrp="1"/>
          </p:cNvSpPr>
          <p:nvPr>
            <p:ph idx="1"/>
          </p:nvPr>
        </p:nvSpPr>
        <p:spPr>
          <a:xfrm>
            <a:off x="1275556" y="1582369"/>
            <a:ext cx="9709616" cy="738800"/>
          </a:xfrm>
        </p:spPr>
        <p:txBody>
          <a:bodyPr/>
          <a:lstStyle/>
          <a:p>
            <a:r>
              <a:rPr lang="en-US" dirty="0" smtClean="0"/>
              <a:t>Validated in the following languages and countries:</a:t>
            </a:r>
          </a:p>
          <a:p>
            <a:pPr marL="0" indent="0">
              <a:buNone/>
            </a:pPr>
            <a:endParaRPr lang="en-US" dirty="0"/>
          </a:p>
        </p:txBody>
      </p:sp>
      <p:sp>
        <p:nvSpPr>
          <p:cNvPr id="4" name="Content Placeholder 4"/>
          <p:cNvSpPr txBox="1">
            <a:spLocks/>
          </p:cNvSpPr>
          <p:nvPr/>
        </p:nvSpPr>
        <p:spPr>
          <a:xfrm>
            <a:off x="1275556" y="2121944"/>
            <a:ext cx="9709616" cy="3111237"/>
          </a:xfrm>
          <a:prstGeom prst="rect">
            <a:avLst/>
          </a:prstGeom>
        </p:spPr>
        <p:txBody>
          <a:bodyPr vert="horz" lIns="91440" tIns="45720" rIns="91440" bIns="45720" numCol="3" rtlCol="0">
            <a:normAutofit fontScale="32500" lnSpcReduction="20000"/>
          </a:bodyPr>
          <a:lstStyle>
            <a:lvl1pPr marL="285750" indent="-285750" algn="l" defTabSz="457200" rtl="0" eaLnBrk="1" latinLnBrk="0" hangingPunct="1">
              <a:lnSpc>
                <a:spcPct val="90000"/>
              </a:lnSpc>
              <a:spcBef>
                <a:spcPct val="20000"/>
              </a:spcBef>
              <a:buFont typeface="Arial" panose="020B0604020202020204" pitchFamily="34" charset="0"/>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28700" lvl="1">
              <a:buFont typeface="Arial" panose="020B0604020202020204" pitchFamily="34" charset="0"/>
              <a:buChar char="•"/>
            </a:pPr>
            <a:r>
              <a:rPr lang="en-US" sz="4900" dirty="0" smtClean="0"/>
              <a:t>Arabic</a:t>
            </a:r>
          </a:p>
          <a:p>
            <a:pPr marL="1028700" lvl="1">
              <a:buFont typeface="Arial" panose="020B0604020202020204" pitchFamily="34" charset="0"/>
              <a:buChar char="•"/>
            </a:pPr>
            <a:r>
              <a:rPr lang="en-US" sz="4900" dirty="0" smtClean="0"/>
              <a:t>Chinese</a:t>
            </a:r>
          </a:p>
          <a:p>
            <a:pPr marL="1028700" lvl="1">
              <a:buFont typeface="Arial" panose="020B0604020202020204" pitchFamily="34" charset="0"/>
              <a:buChar char="•"/>
            </a:pPr>
            <a:r>
              <a:rPr lang="en-US" sz="4900" dirty="0" smtClean="0"/>
              <a:t>Croatian</a:t>
            </a:r>
          </a:p>
          <a:p>
            <a:pPr marL="1028700" lvl="1">
              <a:buFont typeface="Arial" panose="020B0604020202020204" pitchFamily="34" charset="0"/>
              <a:buChar char="•"/>
            </a:pPr>
            <a:r>
              <a:rPr lang="en-US" sz="4900" dirty="0" smtClean="0"/>
              <a:t>Czech</a:t>
            </a:r>
          </a:p>
          <a:p>
            <a:pPr marL="1028700" lvl="1">
              <a:buFont typeface="Arial" panose="020B0604020202020204" pitchFamily="34" charset="0"/>
              <a:buChar char="•"/>
            </a:pPr>
            <a:r>
              <a:rPr lang="en-US" sz="4900" dirty="0" smtClean="0"/>
              <a:t>Dutch</a:t>
            </a:r>
          </a:p>
          <a:p>
            <a:pPr marL="1028700" lvl="1">
              <a:buFont typeface="Arial" panose="020B0604020202020204" pitchFamily="34" charset="0"/>
              <a:buChar char="•"/>
            </a:pPr>
            <a:r>
              <a:rPr lang="en-US" sz="4900" dirty="0" smtClean="0"/>
              <a:t>Ecuador</a:t>
            </a:r>
          </a:p>
          <a:p>
            <a:pPr marL="1028700" lvl="1">
              <a:buFont typeface="Arial" panose="020B0604020202020204" pitchFamily="34" charset="0"/>
              <a:buChar char="•"/>
            </a:pPr>
            <a:r>
              <a:rPr lang="en-US" sz="4900" dirty="0" smtClean="0"/>
              <a:t>Filipino</a:t>
            </a:r>
          </a:p>
          <a:p>
            <a:pPr marL="1028700" lvl="1">
              <a:buFont typeface="Arial" panose="020B0604020202020204" pitchFamily="34" charset="0"/>
              <a:buChar char="•"/>
            </a:pPr>
            <a:r>
              <a:rPr lang="en-US" sz="4900" dirty="0" smtClean="0"/>
              <a:t>French (Canadian)</a:t>
            </a:r>
          </a:p>
          <a:p>
            <a:pPr marL="1028700" lvl="1">
              <a:buFont typeface="Arial" panose="020B0604020202020204" pitchFamily="34" charset="0"/>
              <a:buChar char="•"/>
            </a:pPr>
            <a:r>
              <a:rPr lang="en-US" sz="4900" dirty="0" smtClean="0"/>
              <a:t>Georgian</a:t>
            </a:r>
          </a:p>
          <a:p>
            <a:pPr marL="1028700" lvl="1">
              <a:buFont typeface="Arial" panose="020B0604020202020204" pitchFamily="34" charset="0"/>
              <a:buChar char="•"/>
            </a:pPr>
            <a:r>
              <a:rPr lang="en-US" sz="4900" dirty="0" smtClean="0"/>
              <a:t>German</a:t>
            </a:r>
          </a:p>
          <a:p>
            <a:pPr marL="1028700" lvl="1">
              <a:buFont typeface="Arial" panose="020B0604020202020204" pitchFamily="34" charset="0"/>
              <a:buChar char="•"/>
            </a:pPr>
            <a:r>
              <a:rPr lang="en-US" sz="4900" dirty="0" smtClean="0"/>
              <a:t>Greek</a:t>
            </a:r>
          </a:p>
          <a:p>
            <a:pPr marL="1028700" lvl="1">
              <a:buFont typeface="Arial" panose="020B0604020202020204" pitchFamily="34" charset="0"/>
              <a:buChar char="•"/>
            </a:pPr>
            <a:r>
              <a:rPr lang="en-US" sz="4900" dirty="0" smtClean="0"/>
              <a:t>Hebrew</a:t>
            </a:r>
          </a:p>
          <a:p>
            <a:pPr marL="1028700" lvl="1">
              <a:buFont typeface="Arial" panose="020B0604020202020204" pitchFamily="34" charset="0"/>
              <a:buChar char="•"/>
            </a:pPr>
            <a:r>
              <a:rPr lang="en-US" sz="4900" dirty="0" smtClean="0"/>
              <a:t>Hiligaynon</a:t>
            </a:r>
          </a:p>
          <a:p>
            <a:pPr marL="1028700" lvl="1">
              <a:buFont typeface="Arial" panose="020B0604020202020204" pitchFamily="34" charset="0"/>
              <a:buChar char="•"/>
            </a:pPr>
            <a:r>
              <a:rPr lang="en-US" sz="4900" dirty="0" smtClean="0"/>
              <a:t>Hindi</a:t>
            </a:r>
          </a:p>
          <a:p>
            <a:pPr marL="1028700" lvl="1">
              <a:buFont typeface="Arial" panose="020B0604020202020204" pitchFamily="34" charset="0"/>
              <a:buChar char="•"/>
            </a:pPr>
            <a:r>
              <a:rPr lang="en-US" sz="4900" dirty="0" smtClean="0"/>
              <a:t>Hong Kong</a:t>
            </a:r>
          </a:p>
          <a:p>
            <a:pPr marL="1028700" lvl="1">
              <a:buFont typeface="Arial" panose="020B0604020202020204" pitchFamily="34" charset="0"/>
              <a:buChar char="•"/>
            </a:pPr>
            <a:r>
              <a:rPr lang="en-US" sz="4900" dirty="0" smtClean="0"/>
              <a:t>Italian</a:t>
            </a:r>
          </a:p>
          <a:p>
            <a:pPr marL="1028700" lvl="1">
              <a:buFont typeface="Arial" panose="020B0604020202020204" pitchFamily="34" charset="0"/>
              <a:buChar char="•"/>
            </a:pPr>
            <a:r>
              <a:rPr lang="en-US" sz="4900" dirty="0" smtClean="0"/>
              <a:t>Japanese</a:t>
            </a:r>
          </a:p>
          <a:p>
            <a:pPr marL="1028700" lvl="1">
              <a:buFont typeface="Arial" panose="020B0604020202020204" pitchFamily="34" charset="0"/>
              <a:buChar char="•"/>
            </a:pPr>
            <a:r>
              <a:rPr lang="en-US" sz="4900" dirty="0" smtClean="0"/>
              <a:t>Korean</a:t>
            </a:r>
          </a:p>
          <a:p>
            <a:pPr marL="1028700" lvl="1">
              <a:buFont typeface="Arial" panose="020B0604020202020204" pitchFamily="34" charset="0"/>
              <a:buChar char="•"/>
            </a:pPr>
            <a:r>
              <a:rPr lang="en-US" sz="4900" dirty="0" smtClean="0"/>
              <a:t>Malay</a:t>
            </a:r>
          </a:p>
          <a:p>
            <a:pPr marL="1028700" lvl="1">
              <a:buFont typeface="Arial" panose="020B0604020202020204" pitchFamily="34" charset="0"/>
              <a:buChar char="•"/>
            </a:pPr>
            <a:r>
              <a:rPr lang="en-US" sz="4900" dirty="0" smtClean="0"/>
              <a:t>Malayalam</a:t>
            </a:r>
          </a:p>
          <a:p>
            <a:pPr marL="1028700" lvl="1">
              <a:buFont typeface="Arial" panose="020B0604020202020204" pitchFamily="34" charset="0"/>
              <a:buChar char="•"/>
            </a:pPr>
            <a:r>
              <a:rPr lang="en-US" sz="4900" dirty="0" smtClean="0"/>
              <a:t>Persian</a:t>
            </a:r>
          </a:p>
          <a:p>
            <a:pPr marL="1028700" lvl="1">
              <a:buFont typeface="Arial" panose="020B0604020202020204" pitchFamily="34" charset="0"/>
              <a:buChar char="•"/>
            </a:pPr>
            <a:r>
              <a:rPr lang="en-US" sz="4900" dirty="0" smtClean="0"/>
              <a:t>Polish</a:t>
            </a:r>
          </a:p>
          <a:p>
            <a:pPr marL="1028700" lvl="1">
              <a:buFont typeface="Arial" panose="020B0604020202020204" pitchFamily="34" charset="0"/>
              <a:buChar char="•"/>
            </a:pPr>
            <a:r>
              <a:rPr lang="en-US" sz="4900" dirty="0" smtClean="0"/>
              <a:t>Portuguese</a:t>
            </a:r>
          </a:p>
          <a:p>
            <a:pPr marL="1028700" lvl="1">
              <a:buFont typeface="Arial" panose="020B0604020202020204" pitchFamily="34" charset="0"/>
              <a:buChar char="•"/>
            </a:pPr>
            <a:r>
              <a:rPr lang="en-US" sz="4900" dirty="0" smtClean="0"/>
              <a:t>Russian</a:t>
            </a:r>
          </a:p>
          <a:p>
            <a:pPr marL="1028700" lvl="1">
              <a:buFont typeface="Arial" panose="020B0604020202020204" pitchFamily="34" charset="0"/>
              <a:buChar char="•"/>
            </a:pPr>
            <a:r>
              <a:rPr lang="en-US" sz="4900" dirty="0" smtClean="0"/>
              <a:t>Sinhalese</a:t>
            </a:r>
          </a:p>
          <a:p>
            <a:pPr marL="1028700" lvl="1">
              <a:buFont typeface="Arial" panose="020B0604020202020204" pitchFamily="34" charset="0"/>
              <a:buChar char="•"/>
            </a:pPr>
            <a:r>
              <a:rPr lang="en-US" sz="4900" dirty="0" smtClean="0"/>
              <a:t>Spanish</a:t>
            </a:r>
          </a:p>
          <a:p>
            <a:pPr marL="1028700" lvl="1">
              <a:buFont typeface="Arial" panose="020B0604020202020204" pitchFamily="34" charset="0"/>
              <a:buChar char="•"/>
            </a:pPr>
            <a:r>
              <a:rPr lang="en-US" sz="4900" dirty="0" smtClean="0"/>
              <a:t>Swahili</a:t>
            </a:r>
          </a:p>
          <a:p>
            <a:pPr marL="1028700" lvl="1">
              <a:buFont typeface="Arial" panose="020B0604020202020204" pitchFamily="34" charset="0"/>
              <a:buChar char="•"/>
            </a:pPr>
            <a:r>
              <a:rPr lang="en-US" sz="4900" dirty="0" smtClean="0"/>
              <a:t>Swedish</a:t>
            </a:r>
          </a:p>
          <a:p>
            <a:pPr marL="1028700" lvl="1">
              <a:buFont typeface="Arial" panose="020B0604020202020204" pitchFamily="34" charset="0"/>
              <a:buChar char="•"/>
            </a:pPr>
            <a:r>
              <a:rPr lang="en-US" sz="4900" dirty="0" smtClean="0"/>
              <a:t>Taiwanese</a:t>
            </a:r>
          </a:p>
          <a:p>
            <a:pPr marL="1028700" lvl="1">
              <a:buFont typeface="Arial" panose="020B0604020202020204" pitchFamily="34" charset="0"/>
              <a:buChar char="•"/>
            </a:pPr>
            <a:r>
              <a:rPr lang="en-US" sz="4900" dirty="0" smtClean="0"/>
              <a:t>Tamil</a:t>
            </a:r>
          </a:p>
          <a:p>
            <a:pPr marL="1028700" lvl="1">
              <a:buFont typeface="Arial" panose="020B0604020202020204" pitchFamily="34" charset="0"/>
              <a:buChar char="•"/>
            </a:pPr>
            <a:r>
              <a:rPr lang="en-US" sz="4900" dirty="0" smtClean="0"/>
              <a:t>Thai</a:t>
            </a:r>
          </a:p>
          <a:p>
            <a:pPr marL="1028700" lvl="1">
              <a:buFont typeface="Arial" panose="020B0604020202020204" pitchFamily="34" charset="0"/>
              <a:buChar char="•"/>
            </a:pPr>
            <a:r>
              <a:rPr lang="en-US" sz="4900" dirty="0" smtClean="0"/>
              <a:t>Turkish</a:t>
            </a:r>
          </a:p>
          <a:p>
            <a:pPr marL="1028700" lvl="1">
              <a:buFont typeface="Arial" panose="020B0604020202020204" pitchFamily="34" charset="0"/>
              <a:buChar char="•"/>
            </a:pPr>
            <a:endParaRPr lang="en-US" dirty="0" smtClean="0"/>
          </a:p>
          <a:p>
            <a:pPr marL="1028700" lvl="1">
              <a:buFont typeface="Arial" panose="020B0604020202020204" pitchFamily="34" charset="0"/>
              <a:buChar char="•"/>
            </a:pPr>
            <a:endParaRPr lang="en-US" dirty="0"/>
          </a:p>
        </p:txBody>
      </p:sp>
      <p:sp>
        <p:nvSpPr>
          <p:cNvPr id="5" name="TextBox 4"/>
          <p:cNvSpPr txBox="1"/>
          <p:nvPr/>
        </p:nvSpPr>
        <p:spPr>
          <a:xfrm>
            <a:off x="1561514" y="6091311"/>
            <a:ext cx="6049108" cy="369332"/>
          </a:xfrm>
          <a:prstGeom prst="rect">
            <a:avLst/>
          </a:prstGeom>
          <a:noFill/>
        </p:spPr>
        <p:txBody>
          <a:bodyPr wrap="square" rtlCol="0">
            <a:spAutoFit/>
          </a:bodyPr>
          <a:lstStyle/>
          <a:p>
            <a:r>
              <a:rPr lang="en-US" dirty="0"/>
              <a:t>https://www.mocatest.org/reference/</a:t>
            </a:r>
          </a:p>
        </p:txBody>
      </p:sp>
    </p:spTree>
    <p:extLst>
      <p:ext uri="{BB962C8B-B14F-4D97-AF65-F5344CB8AC3E}">
        <p14:creationId xmlns:p14="http://schemas.microsoft.com/office/powerpoint/2010/main" val="1666536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MoCA</a:t>
            </a:r>
            <a:endParaRPr lang="en-US" dirty="0"/>
          </a:p>
        </p:txBody>
      </p:sp>
      <p:sp>
        <p:nvSpPr>
          <p:cNvPr id="3" name="Content Placeholder 2"/>
          <p:cNvSpPr>
            <a:spLocks noGrp="1"/>
          </p:cNvSpPr>
          <p:nvPr>
            <p:ph idx="1"/>
          </p:nvPr>
        </p:nvSpPr>
        <p:spPr/>
        <p:txBody>
          <a:bodyPr>
            <a:normAutofit/>
          </a:bodyPr>
          <a:lstStyle/>
          <a:p>
            <a:r>
              <a:rPr lang="en-US" dirty="0"/>
              <a:t>Strengths:</a:t>
            </a:r>
          </a:p>
          <a:p>
            <a:pPr lvl="1"/>
            <a:r>
              <a:rPr lang="en-US" dirty="0"/>
              <a:t>Multiple cognitive </a:t>
            </a:r>
            <a:r>
              <a:rPr lang="en-US" dirty="0" smtClean="0"/>
              <a:t>domains (“cortical” and “subcortical” functions)</a:t>
            </a:r>
            <a:endParaRPr lang="en-US" dirty="0"/>
          </a:p>
          <a:p>
            <a:pPr lvl="1"/>
            <a:r>
              <a:rPr lang="en-US" dirty="0" smtClean="0"/>
              <a:t>Good to great psychometrics (reliability and validity)</a:t>
            </a:r>
          </a:p>
          <a:p>
            <a:pPr lvl="1"/>
            <a:r>
              <a:rPr lang="en-US" dirty="0" smtClean="0"/>
              <a:t>International </a:t>
            </a:r>
            <a:r>
              <a:rPr lang="en-US" dirty="0"/>
              <a:t>validation and translations</a:t>
            </a:r>
          </a:p>
          <a:p>
            <a:pPr lvl="1"/>
            <a:r>
              <a:rPr lang="en-US" dirty="0" smtClean="0"/>
              <a:t>Alternate forms (repeat administration); </a:t>
            </a:r>
            <a:r>
              <a:rPr lang="en-US" dirty="0"/>
              <a:t>D</a:t>
            </a:r>
            <a:r>
              <a:rPr lang="en-US" dirty="0" smtClean="0"/>
              <a:t>ifferent versions (e.g., blind)</a:t>
            </a:r>
          </a:p>
          <a:p>
            <a:pPr marL="457200" lvl="1" indent="0">
              <a:buNone/>
            </a:pPr>
            <a:endParaRPr lang="en-US" dirty="0"/>
          </a:p>
          <a:p>
            <a:r>
              <a:rPr lang="en-US" dirty="0"/>
              <a:t>Weaknesses:</a:t>
            </a:r>
          </a:p>
          <a:p>
            <a:pPr lvl="1"/>
            <a:r>
              <a:rPr lang="en-US" dirty="0" smtClean="0"/>
              <a:t>Length of time for administration</a:t>
            </a:r>
          </a:p>
          <a:p>
            <a:pPr lvl="1"/>
            <a:r>
              <a:rPr lang="en-US" dirty="0" smtClean="0"/>
              <a:t>Controversy over cut point</a:t>
            </a:r>
          </a:p>
          <a:p>
            <a:pPr lvl="1"/>
            <a:r>
              <a:rPr lang="en-US" dirty="0" smtClean="0"/>
              <a:t>May be </a:t>
            </a:r>
            <a:r>
              <a:rPr lang="en-US" i="1" dirty="0" smtClean="0"/>
              <a:t>too difficult </a:t>
            </a:r>
            <a:r>
              <a:rPr lang="en-US" dirty="0" smtClean="0"/>
              <a:t>for significantly cognitively impaired</a:t>
            </a:r>
          </a:p>
          <a:p>
            <a:pPr lvl="1"/>
            <a:r>
              <a:rPr lang="en-US" dirty="0" smtClean="0"/>
              <a:t>Education bias for lower education (English version)</a:t>
            </a:r>
          </a:p>
          <a:p>
            <a:pPr lvl="1"/>
            <a:r>
              <a:rPr lang="en-US" dirty="0" smtClean="0"/>
              <a:t>Mandatory training</a:t>
            </a:r>
            <a:endParaRPr lang="en-US" dirty="0"/>
          </a:p>
          <a:p>
            <a:endParaRPr lang="en-US" dirty="0"/>
          </a:p>
        </p:txBody>
      </p:sp>
    </p:spTree>
    <p:extLst>
      <p:ext uri="{BB962C8B-B14F-4D97-AF65-F5344CB8AC3E}">
        <p14:creationId xmlns:p14="http://schemas.microsoft.com/office/powerpoint/2010/main" val="1141461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13695"/>
            <a:ext cx="10730177" cy="1359153"/>
          </a:xfrm>
        </p:spPr>
        <p:txBody>
          <a:bodyPr>
            <a:normAutofit/>
          </a:bodyPr>
          <a:lstStyle/>
          <a:p>
            <a:r>
              <a:rPr lang="en-US" sz="3600" dirty="0" smtClean="0"/>
              <a:t>Rowland Universal Dementia Assessment Scale (RUDAS)</a:t>
            </a:r>
            <a:endParaRPr lang="en-US" sz="3600" dirty="0"/>
          </a:p>
        </p:txBody>
      </p:sp>
      <p:sp>
        <p:nvSpPr>
          <p:cNvPr id="3" name="Content Placeholder 2"/>
          <p:cNvSpPr>
            <a:spLocks noGrp="1"/>
          </p:cNvSpPr>
          <p:nvPr>
            <p:ph idx="1"/>
          </p:nvPr>
        </p:nvSpPr>
        <p:spPr>
          <a:xfrm>
            <a:off x="1275556" y="1738859"/>
            <a:ext cx="9709616" cy="4901784"/>
          </a:xfrm>
        </p:spPr>
        <p:txBody>
          <a:bodyPr>
            <a:normAutofit/>
          </a:bodyPr>
          <a:lstStyle/>
          <a:p>
            <a:r>
              <a:rPr lang="en-US" b="1" dirty="0" smtClean="0">
                <a:solidFill>
                  <a:srgbClr val="C00000"/>
                </a:solidFill>
              </a:rPr>
              <a:t>Cognitive (performance-based) screen </a:t>
            </a:r>
          </a:p>
          <a:p>
            <a:pPr lvl="1"/>
            <a:r>
              <a:rPr lang="en-US" dirty="0" smtClean="0"/>
              <a:t>Assesses memory, visuospatial orientation, praxis, </a:t>
            </a:r>
            <a:r>
              <a:rPr lang="en-US" dirty="0" err="1" smtClean="0"/>
              <a:t>visuconstruction</a:t>
            </a:r>
            <a:r>
              <a:rPr lang="en-US" dirty="0" smtClean="0"/>
              <a:t> (drawing), and language</a:t>
            </a:r>
          </a:p>
          <a:p>
            <a:pPr marL="457200" lvl="1" indent="0">
              <a:buNone/>
            </a:pPr>
            <a:endParaRPr lang="en-US" dirty="0" smtClean="0"/>
          </a:p>
          <a:p>
            <a:r>
              <a:rPr lang="en-US" i="1" dirty="0" smtClean="0"/>
              <a:t>Interpreted during the assessment</a:t>
            </a:r>
          </a:p>
          <a:p>
            <a:pPr lvl="1"/>
            <a:r>
              <a:rPr lang="en-US" dirty="0" smtClean="0"/>
              <a:t>Some written translations available but not validated</a:t>
            </a:r>
          </a:p>
          <a:p>
            <a:pPr marL="457200" lvl="1" indent="0">
              <a:buNone/>
            </a:pPr>
            <a:endParaRPr lang="en-US" dirty="0" smtClean="0"/>
          </a:p>
          <a:p>
            <a:r>
              <a:rPr lang="en-US" dirty="0" smtClean="0"/>
              <a:t>Many studies show no significant cultural or educational bias</a:t>
            </a:r>
          </a:p>
          <a:p>
            <a:pPr lvl="1"/>
            <a:r>
              <a:rPr lang="en-US" dirty="0" smtClean="0"/>
              <a:t>(Look carefully at research)</a:t>
            </a:r>
          </a:p>
          <a:p>
            <a:pPr lvl="1"/>
            <a:r>
              <a:rPr lang="en-US" dirty="0" smtClean="0"/>
              <a:t>(Look carefully at the items)</a:t>
            </a:r>
          </a:p>
          <a:p>
            <a:pPr lvl="1"/>
            <a:r>
              <a:rPr lang="en-US" dirty="0" smtClean="0"/>
              <a:t>(Less affected by language and education than MMSE)</a:t>
            </a:r>
          </a:p>
          <a:p>
            <a:pPr lvl="1"/>
            <a:r>
              <a:rPr lang="en-US" dirty="0" smtClean="0"/>
              <a:t>(Some studies have shown an education bias in some cultures)</a:t>
            </a:r>
          </a:p>
          <a:p>
            <a:pPr marL="457200" lvl="1" indent="0">
              <a:buNone/>
            </a:pPr>
            <a:endParaRPr lang="en-US" dirty="0" smtClean="0"/>
          </a:p>
          <a:p>
            <a:pPr lvl="1"/>
            <a:endParaRPr lang="en-US" dirty="0"/>
          </a:p>
        </p:txBody>
      </p:sp>
      <p:grpSp>
        <p:nvGrpSpPr>
          <p:cNvPr id="10" name="Group 9"/>
          <p:cNvGrpSpPr/>
          <p:nvPr/>
        </p:nvGrpSpPr>
        <p:grpSpPr>
          <a:xfrm>
            <a:off x="9194800" y="2496821"/>
            <a:ext cx="2810933" cy="3100255"/>
            <a:chOff x="8822267" y="2065023"/>
            <a:chExt cx="2810933" cy="310025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267" y="2688778"/>
              <a:ext cx="2540000" cy="2476500"/>
            </a:xfrm>
            <a:prstGeom prst="rect">
              <a:avLst/>
            </a:prstGeom>
          </p:spPr>
        </p:pic>
        <p:sp>
          <p:nvSpPr>
            <p:cNvPr id="9" name="Oval Callout 8"/>
            <p:cNvSpPr/>
            <p:nvPr/>
          </p:nvSpPr>
          <p:spPr>
            <a:xfrm>
              <a:off x="10092267" y="2065023"/>
              <a:ext cx="1540933" cy="1247509"/>
            </a:xfrm>
            <a:prstGeom prst="wedgeEllipseCallout">
              <a:avLst>
                <a:gd name="adj1" fmla="val -65888"/>
                <a:gd name="adj2" fmla="val 448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0185400" y="2479257"/>
              <a:ext cx="1354666" cy="369332"/>
            </a:xfrm>
            <a:prstGeom prst="rect">
              <a:avLst/>
            </a:prstGeom>
            <a:noFill/>
          </p:spPr>
          <p:txBody>
            <a:bodyPr wrap="square" rtlCol="0">
              <a:spAutoFit/>
            </a:bodyPr>
            <a:lstStyle/>
            <a:p>
              <a:r>
                <a:rPr lang="en-US" dirty="0" smtClean="0"/>
                <a:t>“</a:t>
              </a:r>
              <a:r>
                <a:rPr lang="en-US" dirty="0" err="1" smtClean="0"/>
                <a:t>Roo</a:t>
              </a:r>
              <a:r>
                <a:rPr lang="en-US" dirty="0" smtClean="0"/>
                <a:t>-Dash!”</a:t>
              </a:r>
              <a:endParaRPr lang="en-US" dirty="0"/>
            </a:p>
          </p:txBody>
        </p:sp>
      </p:grpSp>
    </p:spTree>
    <p:extLst>
      <p:ext uri="{BB962C8B-B14F-4D97-AF65-F5344CB8AC3E}">
        <p14:creationId xmlns:p14="http://schemas.microsoft.com/office/powerpoint/2010/main" val="79596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RUDAS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Psychometrics: Reasonable</a:t>
            </a:r>
          </a:p>
          <a:p>
            <a:pPr marL="0" indent="0">
              <a:buNone/>
            </a:pPr>
            <a:endParaRPr lang="en-US" dirty="0" smtClean="0"/>
          </a:p>
          <a:p>
            <a:r>
              <a:rPr lang="en-US" dirty="0"/>
              <a:t>Administration &amp; scoring:</a:t>
            </a:r>
          </a:p>
          <a:p>
            <a:pPr lvl="1"/>
            <a:r>
              <a:rPr lang="en-US" dirty="0"/>
              <a:t>10 minutes to administer</a:t>
            </a:r>
          </a:p>
          <a:p>
            <a:pPr lvl="1"/>
            <a:r>
              <a:rPr lang="en-US" dirty="0"/>
              <a:t>Total score out of 30</a:t>
            </a:r>
          </a:p>
          <a:p>
            <a:pPr lvl="1"/>
            <a:r>
              <a:rPr lang="en-US" dirty="0"/>
              <a:t>≤22 = possible cognitive impairment</a:t>
            </a:r>
          </a:p>
          <a:p>
            <a:pPr marL="0" indent="0">
              <a:buNone/>
            </a:pPr>
            <a:endParaRPr lang="en-US" dirty="0" smtClean="0"/>
          </a:p>
          <a:p>
            <a:r>
              <a:rPr lang="en-US" dirty="0" smtClean="0"/>
              <a:t>Helpful links:</a:t>
            </a:r>
          </a:p>
          <a:p>
            <a:pPr lvl="1"/>
            <a:r>
              <a:rPr lang="en-US" dirty="0" smtClean="0"/>
              <a:t>Initial publication (</a:t>
            </a:r>
            <a:r>
              <a:rPr lang="en-US" dirty="0" err="1" smtClean="0"/>
              <a:t>Storey</a:t>
            </a:r>
            <a:r>
              <a:rPr lang="en-US" dirty="0"/>
              <a:t> et al., 2004): </a:t>
            </a:r>
            <a:r>
              <a:rPr lang="en-US" dirty="0">
                <a:hlinkClick r:id="rId2"/>
              </a:rPr>
              <a:t>https://pubmed.ncbi.nlm.nih.gov/15190994</a:t>
            </a:r>
            <a:r>
              <a:rPr lang="en-US" dirty="0" smtClean="0">
                <a:hlinkClick r:id="rId2"/>
              </a:rPr>
              <a:t>/</a:t>
            </a:r>
            <a:r>
              <a:rPr lang="en-US" dirty="0" smtClean="0"/>
              <a:t> </a:t>
            </a:r>
          </a:p>
          <a:p>
            <a:pPr lvl="1"/>
            <a:r>
              <a:rPr lang="en-US" dirty="0" smtClean="0"/>
              <a:t>Administration &amp; scoring guidelines and video, English form, and translations into Chinese </a:t>
            </a:r>
            <a:r>
              <a:rPr lang="en-US" dirty="0"/>
              <a:t>and Italian: </a:t>
            </a:r>
            <a:r>
              <a:rPr lang="en-US" dirty="0">
                <a:hlinkClick r:id="rId3"/>
              </a:rPr>
              <a:t>https://</a:t>
            </a:r>
            <a:r>
              <a:rPr lang="en-US" dirty="0" smtClean="0">
                <a:hlinkClick r:id="rId3"/>
              </a:rPr>
              <a:t>www.dementia.org.au/resources/rowland-universal-dementia-assessment-scale-rudas</a:t>
            </a:r>
            <a:r>
              <a:rPr lang="en-US" dirty="0" smtClean="0"/>
              <a:t> </a:t>
            </a:r>
          </a:p>
          <a:p>
            <a:pPr lvl="1"/>
            <a:r>
              <a:rPr lang="en-US" dirty="0"/>
              <a:t>Validation report: </a:t>
            </a:r>
            <a:r>
              <a:rPr lang="en-US" dirty="0">
                <a:hlinkClick r:id="rId4"/>
              </a:rPr>
              <a:t>https://</a:t>
            </a:r>
            <a:r>
              <a:rPr lang="en-US" dirty="0" smtClean="0">
                <a:hlinkClick r:id="rId4"/>
              </a:rPr>
              <a:t>www.dementia.org.au/sites/default/files/20110303-Nat-CALD-RUDASvalidation2007.pdf</a:t>
            </a:r>
            <a:r>
              <a:rPr lang="en-US" dirty="0" smtClean="0"/>
              <a:t> </a:t>
            </a:r>
          </a:p>
          <a:p>
            <a:pPr lvl="1"/>
            <a:r>
              <a:rPr lang="en-US" dirty="0" smtClean="0">
                <a:solidFill>
                  <a:srgbClr val="C00000"/>
                </a:solidFill>
              </a:rPr>
              <a:t>*Lit search will reveal validation in other countries (e.g., Peru, Thailand)</a:t>
            </a:r>
            <a:endParaRPr lang="en-US" dirty="0">
              <a:solidFill>
                <a:srgbClr val="C00000"/>
              </a:solidFill>
            </a:endParaRPr>
          </a:p>
        </p:txBody>
      </p:sp>
    </p:spTree>
    <p:extLst>
      <p:ext uri="{BB962C8B-B14F-4D97-AF65-F5344CB8AC3E}">
        <p14:creationId xmlns:p14="http://schemas.microsoft.com/office/powerpoint/2010/main" val="42797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Informant Questionnaire on Cognitive Decline in the Elderly (IQCODE)</a:t>
            </a:r>
            <a:endParaRPr lang="en-US" sz="3600" dirty="0"/>
          </a:p>
        </p:txBody>
      </p:sp>
      <p:sp>
        <p:nvSpPr>
          <p:cNvPr id="3" name="Content Placeholder 2"/>
          <p:cNvSpPr>
            <a:spLocks noGrp="1"/>
          </p:cNvSpPr>
          <p:nvPr>
            <p:ph idx="1"/>
          </p:nvPr>
        </p:nvSpPr>
        <p:spPr>
          <a:xfrm>
            <a:off x="1275556" y="1582368"/>
            <a:ext cx="9709616" cy="5163205"/>
          </a:xfrm>
        </p:spPr>
        <p:txBody>
          <a:bodyPr>
            <a:normAutofit/>
          </a:bodyPr>
          <a:lstStyle/>
          <a:p>
            <a:r>
              <a:rPr lang="en-US" b="1" dirty="0" smtClean="0">
                <a:solidFill>
                  <a:srgbClr val="C00000"/>
                </a:solidFill>
              </a:rPr>
              <a:t>Informant questionnaire</a:t>
            </a:r>
            <a:r>
              <a:rPr lang="en-US" dirty="0" smtClean="0"/>
              <a:t> of cognition and functional abilities</a:t>
            </a:r>
          </a:p>
          <a:p>
            <a:pPr lvl="1">
              <a:spcBef>
                <a:spcPts val="800"/>
              </a:spcBef>
            </a:pPr>
            <a:r>
              <a:rPr lang="en-US" dirty="0" smtClean="0"/>
              <a:t>26 questions assessing magnitude of change over the previous 10 years</a:t>
            </a:r>
          </a:p>
          <a:p>
            <a:pPr lvl="1">
              <a:spcBef>
                <a:spcPts val="800"/>
              </a:spcBef>
            </a:pPr>
            <a:endParaRPr lang="en-US" dirty="0"/>
          </a:p>
          <a:p>
            <a:pPr lvl="1">
              <a:spcBef>
                <a:spcPts val="800"/>
              </a:spcBef>
            </a:pPr>
            <a:endParaRPr lang="en-US" dirty="0" smtClean="0"/>
          </a:p>
          <a:p>
            <a:pPr lvl="1">
              <a:spcBef>
                <a:spcPts val="800"/>
              </a:spcBef>
            </a:pPr>
            <a:endParaRPr lang="en-US" dirty="0"/>
          </a:p>
          <a:p>
            <a:pPr lvl="1">
              <a:spcBef>
                <a:spcPts val="800"/>
              </a:spcBef>
            </a:pPr>
            <a:endParaRPr lang="en-US" dirty="0" smtClean="0"/>
          </a:p>
          <a:p>
            <a:pPr lvl="1">
              <a:spcBef>
                <a:spcPts val="800"/>
              </a:spcBef>
            </a:pPr>
            <a:endParaRPr lang="en-US" dirty="0" smtClean="0"/>
          </a:p>
          <a:p>
            <a:pPr>
              <a:spcBef>
                <a:spcPts val="800"/>
              </a:spcBef>
            </a:pPr>
            <a:endParaRPr lang="en-US" dirty="0" smtClean="0"/>
          </a:p>
          <a:p>
            <a:pPr lvl="1">
              <a:spcBef>
                <a:spcPts val="800"/>
              </a:spcBef>
            </a:pPr>
            <a:r>
              <a:rPr lang="en-US" dirty="0" smtClean="0"/>
              <a:t>Two cognitive domains (“memory acquisition and retrieval; verbal and performance intelligence”)</a:t>
            </a:r>
          </a:p>
          <a:p>
            <a:pPr lvl="1">
              <a:spcBef>
                <a:spcPts val="800"/>
              </a:spcBef>
            </a:pPr>
            <a:r>
              <a:rPr lang="en-US" dirty="0" smtClean="0"/>
              <a:t>Validated in dozens of languages/countries</a:t>
            </a:r>
          </a:p>
          <a:p>
            <a:pPr lvl="1">
              <a:spcBef>
                <a:spcPts val="800"/>
              </a:spcBef>
            </a:pPr>
            <a:r>
              <a:rPr lang="en-US" dirty="0" smtClean="0"/>
              <a:t>Short and long forms</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2158797" y="2638400"/>
            <a:ext cx="7540958" cy="1938345"/>
          </a:xfrm>
          <a:prstGeom prst="rect">
            <a:avLst/>
          </a:prstGeom>
          <a:effectLst>
            <a:glow rad="76200">
              <a:schemeClr val="accent3">
                <a:lumMod val="50000"/>
              </a:schemeClr>
            </a:glow>
          </a:effectLst>
        </p:spPr>
      </p:pic>
    </p:spTree>
    <p:extLst>
      <p:ext uri="{BB962C8B-B14F-4D97-AF65-F5344CB8AC3E}">
        <p14:creationId xmlns:p14="http://schemas.microsoft.com/office/powerpoint/2010/main" val="25245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IQCODE</a:t>
            </a:r>
            <a:endParaRPr lang="en-US" dirty="0"/>
          </a:p>
        </p:txBody>
      </p:sp>
      <p:sp>
        <p:nvSpPr>
          <p:cNvPr id="3" name="Content Placeholder 2"/>
          <p:cNvSpPr>
            <a:spLocks noGrp="1"/>
          </p:cNvSpPr>
          <p:nvPr>
            <p:ph idx="1"/>
          </p:nvPr>
        </p:nvSpPr>
        <p:spPr>
          <a:xfrm>
            <a:off x="1275556" y="1582369"/>
            <a:ext cx="9709616" cy="5088254"/>
          </a:xfrm>
        </p:spPr>
        <p:txBody>
          <a:bodyPr>
            <a:normAutofit/>
          </a:bodyPr>
          <a:lstStyle/>
          <a:p>
            <a:r>
              <a:rPr lang="en-US" dirty="0"/>
              <a:t>Psychometrics: Good reliability and validity</a:t>
            </a:r>
          </a:p>
          <a:p>
            <a:pPr marL="0" indent="0">
              <a:buNone/>
            </a:pPr>
            <a:endParaRPr lang="en-US" dirty="0" smtClean="0"/>
          </a:p>
          <a:p>
            <a:r>
              <a:rPr lang="en-US" dirty="0" smtClean="0"/>
              <a:t>Administration: </a:t>
            </a:r>
          </a:p>
          <a:p>
            <a:pPr lvl="1">
              <a:spcBef>
                <a:spcPts val="800"/>
              </a:spcBef>
            </a:pPr>
            <a:r>
              <a:rPr lang="en-US" dirty="0" smtClean="0"/>
              <a:t>10-25 minutes (long vs. short form)</a:t>
            </a:r>
          </a:p>
          <a:p>
            <a:pPr lvl="1">
              <a:spcBef>
                <a:spcPts val="800"/>
              </a:spcBef>
            </a:pPr>
            <a:r>
              <a:rPr lang="en-US" i="1" dirty="0" smtClean="0"/>
              <a:t>Could </a:t>
            </a:r>
            <a:r>
              <a:rPr lang="en-US" dirty="0" smtClean="0"/>
              <a:t>be administered by phone, mail, digitally</a:t>
            </a:r>
          </a:p>
          <a:p>
            <a:pPr marL="457200" lvl="1" indent="0">
              <a:buNone/>
            </a:pPr>
            <a:endParaRPr lang="en-US" i="1" dirty="0" smtClean="0"/>
          </a:p>
          <a:p>
            <a:r>
              <a:rPr lang="en-US" dirty="0" smtClean="0"/>
              <a:t>Scoring</a:t>
            </a:r>
            <a:r>
              <a:rPr lang="en-US" dirty="0"/>
              <a:t>: </a:t>
            </a:r>
            <a:endParaRPr lang="en-US" dirty="0" smtClean="0"/>
          </a:p>
          <a:p>
            <a:pPr lvl="1"/>
            <a:r>
              <a:rPr lang="en-US" dirty="0" smtClean="0"/>
              <a:t>Add </a:t>
            </a:r>
            <a:r>
              <a:rPr lang="en-US" dirty="0"/>
              <a:t>ratings, divide by #</a:t>
            </a:r>
            <a:r>
              <a:rPr lang="en-US" dirty="0" smtClean="0"/>
              <a:t>items, total score = 1-5</a:t>
            </a:r>
            <a:endParaRPr lang="en-US" dirty="0"/>
          </a:p>
          <a:p>
            <a:pPr lvl="1">
              <a:spcBef>
                <a:spcPts val="800"/>
              </a:spcBef>
            </a:pPr>
            <a:r>
              <a:rPr lang="en-US" dirty="0" smtClean="0"/>
              <a:t>Absolute Cutoffs</a:t>
            </a:r>
            <a:r>
              <a:rPr lang="en-US" dirty="0"/>
              <a:t>: </a:t>
            </a:r>
            <a:endParaRPr lang="en-US" dirty="0" smtClean="0"/>
          </a:p>
          <a:p>
            <a:pPr lvl="2">
              <a:spcBef>
                <a:spcPts val="800"/>
              </a:spcBef>
            </a:pPr>
            <a:r>
              <a:rPr lang="en-US" dirty="0" smtClean="0"/>
              <a:t>3.3 – 3.6 in community samples</a:t>
            </a:r>
          </a:p>
          <a:p>
            <a:pPr lvl="2">
              <a:spcBef>
                <a:spcPts val="800"/>
              </a:spcBef>
            </a:pPr>
            <a:r>
              <a:rPr lang="en-US" dirty="0" smtClean="0"/>
              <a:t>3.4 – 4.0 in patient samples</a:t>
            </a:r>
          </a:p>
          <a:p>
            <a:pPr lvl="1">
              <a:spcBef>
                <a:spcPts val="800"/>
              </a:spcBef>
            </a:pPr>
            <a:r>
              <a:rPr lang="en-US" dirty="0" smtClean="0">
                <a:solidFill>
                  <a:srgbClr val="C00000"/>
                </a:solidFill>
              </a:rPr>
              <a:t>(Always consider the best cutoff by looking at studies that have target populations most similar to your specific patient)</a:t>
            </a:r>
          </a:p>
          <a:p>
            <a:pPr marL="457200" lvl="1" indent="0">
              <a:buNone/>
            </a:pPr>
            <a:endParaRPr lang="en-US" dirty="0"/>
          </a:p>
          <a:p>
            <a:endParaRPr lang="en-US" dirty="0"/>
          </a:p>
        </p:txBody>
      </p:sp>
    </p:spTree>
    <p:extLst>
      <p:ext uri="{BB962C8B-B14F-4D97-AF65-F5344CB8AC3E}">
        <p14:creationId xmlns:p14="http://schemas.microsoft.com/office/powerpoint/2010/main" val="3388085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0"/>
            <a:ext cx="10141903" cy="1359153"/>
          </a:xfrm>
        </p:spPr>
        <p:txBody>
          <a:bodyPr/>
          <a:lstStyle/>
          <a:p>
            <a:r>
              <a:rPr lang="en-US" dirty="0" smtClean="0"/>
              <a:t>IQCODE</a:t>
            </a:r>
            <a:endParaRPr lang="en-US" dirty="0"/>
          </a:p>
        </p:txBody>
      </p:sp>
      <p:sp>
        <p:nvSpPr>
          <p:cNvPr id="3" name="Content Placeholder 2"/>
          <p:cNvSpPr>
            <a:spLocks noGrp="1"/>
          </p:cNvSpPr>
          <p:nvPr>
            <p:ph idx="1"/>
          </p:nvPr>
        </p:nvSpPr>
        <p:spPr>
          <a:xfrm>
            <a:off x="1275556" y="1654136"/>
            <a:ext cx="9709616" cy="4689318"/>
          </a:xfrm>
        </p:spPr>
        <p:txBody>
          <a:bodyPr/>
          <a:lstStyle/>
          <a:p>
            <a:r>
              <a:rPr lang="en-US" dirty="0" smtClean="0"/>
              <a:t>Validated in:</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r>
              <a:rPr lang="en-US" dirty="0" smtClean="0"/>
              <a:t>Helpful links:</a:t>
            </a:r>
          </a:p>
          <a:p>
            <a:pPr lvl="1"/>
            <a:r>
              <a:rPr lang="en-US" dirty="0" smtClean="0"/>
              <a:t>English and translated versions available at: </a:t>
            </a:r>
            <a:r>
              <a:rPr lang="en-US" dirty="0">
                <a:hlinkClick r:id="rId2"/>
              </a:rPr>
              <a:t>https://</a:t>
            </a:r>
            <a:r>
              <a:rPr lang="en-US" dirty="0" smtClean="0">
                <a:hlinkClick r:id="rId2"/>
              </a:rPr>
              <a:t>rsph.anu.edu.au/research/tools-resources/informant-questionnaire-cognitive-decline-elderly</a:t>
            </a:r>
            <a:endParaRPr lang="en-US" dirty="0" smtClean="0"/>
          </a:p>
          <a:p>
            <a:pPr lvl="1"/>
            <a:r>
              <a:rPr lang="en-US" dirty="0" smtClean="0"/>
              <a:t>IQCODE validation study (</a:t>
            </a:r>
            <a:r>
              <a:rPr lang="en-US" dirty="0" err="1" smtClean="0"/>
              <a:t>Jorm</a:t>
            </a:r>
            <a:r>
              <a:rPr lang="en-US" dirty="0" smtClean="0"/>
              <a:t>, 1994): </a:t>
            </a:r>
            <a:r>
              <a:rPr lang="en-US" u="sng" dirty="0">
                <a:hlinkClick r:id="rId3"/>
              </a:rPr>
              <a:t>https://pubmed.ncbi.nlm.nih.gov/8208879</a:t>
            </a:r>
            <a:r>
              <a:rPr lang="en-US" u="sng" dirty="0" smtClean="0">
                <a:hlinkClick r:id="rId3"/>
              </a:rPr>
              <a:t>/</a:t>
            </a:r>
            <a:endParaRPr lang="en-US" dirty="0" smtClean="0"/>
          </a:p>
          <a:p>
            <a:pPr lvl="1"/>
            <a:r>
              <a:rPr lang="en-US" dirty="0" smtClean="0"/>
              <a:t>IQCODE review (</a:t>
            </a:r>
            <a:r>
              <a:rPr lang="en-US" dirty="0" err="1" smtClean="0"/>
              <a:t>Jorm</a:t>
            </a:r>
            <a:r>
              <a:rPr lang="en-US" dirty="0" smtClean="0"/>
              <a:t>, 2004): </a:t>
            </a:r>
            <a:r>
              <a:rPr lang="en-US" dirty="0">
                <a:hlinkClick r:id="rId4"/>
              </a:rPr>
              <a:t>https://rsph.anu.edu.au/files/IQCODE_review.pdf</a:t>
            </a:r>
            <a:r>
              <a:rPr lang="en-US" dirty="0"/>
              <a:t> </a:t>
            </a:r>
          </a:p>
          <a:p>
            <a:pPr lvl="1"/>
            <a:endParaRPr lang="en-US" dirty="0"/>
          </a:p>
          <a:p>
            <a:pPr lvl="1"/>
            <a:endParaRPr lang="en-US" dirty="0" smtClean="0"/>
          </a:p>
          <a:p>
            <a:pPr lvl="1"/>
            <a:endParaRPr lang="en-US" dirty="0" smtClean="0"/>
          </a:p>
          <a:p>
            <a:endParaRPr lang="en-US" dirty="0"/>
          </a:p>
        </p:txBody>
      </p:sp>
      <p:sp>
        <p:nvSpPr>
          <p:cNvPr id="4" name="Content Placeholder 4"/>
          <p:cNvSpPr txBox="1">
            <a:spLocks/>
          </p:cNvSpPr>
          <p:nvPr/>
        </p:nvSpPr>
        <p:spPr>
          <a:xfrm>
            <a:off x="1275556" y="2121945"/>
            <a:ext cx="9709616" cy="1986032"/>
          </a:xfrm>
          <a:prstGeom prst="rect">
            <a:avLst/>
          </a:prstGeom>
        </p:spPr>
        <p:txBody>
          <a:bodyPr vert="horz" lIns="91440" tIns="45720" rIns="91440" bIns="45720" numCol="3" rtlCol="0">
            <a:normAutofit fontScale="92500" lnSpcReduction="10000"/>
          </a:bodyPr>
          <a:lstStyle>
            <a:lvl1pPr marL="285750" indent="-285750" algn="l" defTabSz="457200" rtl="0" eaLnBrk="1" latinLnBrk="0" hangingPunct="1">
              <a:lnSpc>
                <a:spcPct val="90000"/>
              </a:lnSpc>
              <a:spcBef>
                <a:spcPct val="20000"/>
              </a:spcBef>
              <a:buFont typeface="Arial" panose="020B0604020202020204" pitchFamily="34" charset="0"/>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28700" lvl="1">
              <a:buFont typeface="Arial" panose="020B0604020202020204" pitchFamily="34" charset="0"/>
              <a:buChar char="•"/>
            </a:pPr>
            <a:r>
              <a:rPr lang="en-US" dirty="0" smtClean="0"/>
              <a:t>China</a:t>
            </a:r>
          </a:p>
          <a:p>
            <a:pPr marL="1028700" lvl="1">
              <a:buFont typeface="Arial" panose="020B0604020202020204" pitchFamily="34" charset="0"/>
              <a:buChar char="•"/>
            </a:pPr>
            <a:r>
              <a:rPr lang="en-US" dirty="0" smtClean="0"/>
              <a:t>Netherlands</a:t>
            </a:r>
          </a:p>
          <a:p>
            <a:pPr marL="1028700" lvl="1">
              <a:buFont typeface="Arial" panose="020B0604020202020204" pitchFamily="34" charset="0"/>
              <a:buChar char="•"/>
            </a:pPr>
            <a:r>
              <a:rPr lang="en-US" dirty="0" smtClean="0"/>
              <a:t>France</a:t>
            </a:r>
          </a:p>
          <a:p>
            <a:pPr marL="1028700" lvl="1">
              <a:buFont typeface="Arial" panose="020B0604020202020204" pitchFamily="34" charset="0"/>
              <a:buChar char="•"/>
            </a:pPr>
            <a:r>
              <a:rPr lang="en-US" dirty="0" smtClean="0"/>
              <a:t>Canada-French</a:t>
            </a:r>
          </a:p>
          <a:p>
            <a:pPr marL="1028700" lvl="1">
              <a:buFont typeface="Arial" panose="020B0604020202020204" pitchFamily="34" charset="0"/>
              <a:buChar char="•"/>
            </a:pPr>
            <a:r>
              <a:rPr lang="en-US" dirty="0" smtClean="0"/>
              <a:t>Germany</a:t>
            </a:r>
          </a:p>
          <a:p>
            <a:pPr marL="1028700" lvl="1">
              <a:buFont typeface="Arial" panose="020B0604020202020204" pitchFamily="34" charset="0"/>
              <a:buChar char="•"/>
            </a:pPr>
            <a:r>
              <a:rPr lang="en-US" dirty="0" smtClean="0"/>
              <a:t>Italy</a:t>
            </a:r>
          </a:p>
          <a:p>
            <a:pPr marL="1028700" lvl="1">
              <a:buFont typeface="Arial" panose="020B0604020202020204" pitchFamily="34" charset="0"/>
              <a:buChar char="•"/>
            </a:pPr>
            <a:r>
              <a:rPr lang="en-US" dirty="0" smtClean="0"/>
              <a:t>Guam</a:t>
            </a:r>
          </a:p>
          <a:p>
            <a:pPr marL="1028700" lvl="1">
              <a:buFont typeface="Arial" panose="020B0604020202020204" pitchFamily="34" charset="0"/>
              <a:buChar char="•"/>
            </a:pPr>
            <a:r>
              <a:rPr lang="en-US" dirty="0" smtClean="0"/>
              <a:t>Japan</a:t>
            </a:r>
          </a:p>
          <a:p>
            <a:pPr marL="1028700" lvl="1">
              <a:buFont typeface="Arial" panose="020B0604020202020204" pitchFamily="34" charset="0"/>
              <a:buChar char="•"/>
            </a:pPr>
            <a:r>
              <a:rPr lang="en-US" dirty="0" smtClean="0"/>
              <a:t>Korea</a:t>
            </a:r>
          </a:p>
          <a:p>
            <a:pPr marL="1028700" lvl="1">
              <a:buFont typeface="Arial" panose="020B0604020202020204" pitchFamily="34" charset="0"/>
              <a:buChar char="•"/>
            </a:pPr>
            <a:r>
              <a:rPr lang="en-US" dirty="0" smtClean="0"/>
              <a:t>Lithuania</a:t>
            </a:r>
          </a:p>
          <a:p>
            <a:pPr marL="1028700" lvl="1">
              <a:buFont typeface="Arial" panose="020B0604020202020204" pitchFamily="34" charset="0"/>
              <a:buChar char="•"/>
            </a:pPr>
            <a:r>
              <a:rPr lang="en-US" dirty="0" smtClean="0"/>
              <a:t>Norway</a:t>
            </a:r>
          </a:p>
          <a:p>
            <a:pPr marL="1028700" lvl="1">
              <a:buFont typeface="Arial" panose="020B0604020202020204" pitchFamily="34" charset="0"/>
              <a:buChar char="•"/>
            </a:pPr>
            <a:r>
              <a:rPr lang="en-US" dirty="0" smtClean="0"/>
              <a:t>Iran</a:t>
            </a:r>
          </a:p>
          <a:p>
            <a:pPr marL="1028700" lvl="1">
              <a:buFont typeface="Arial" panose="020B0604020202020204" pitchFamily="34" charset="0"/>
              <a:buChar char="•"/>
            </a:pPr>
            <a:r>
              <a:rPr lang="en-US" dirty="0" smtClean="0"/>
              <a:t>Poland</a:t>
            </a:r>
          </a:p>
          <a:p>
            <a:pPr marL="1028700" lvl="1">
              <a:buFont typeface="Arial" panose="020B0604020202020204" pitchFamily="34" charset="0"/>
              <a:buChar char="•"/>
            </a:pPr>
            <a:r>
              <a:rPr lang="en-US" dirty="0" smtClean="0"/>
              <a:t>Brazil</a:t>
            </a:r>
          </a:p>
          <a:p>
            <a:pPr marL="1028700" lvl="1">
              <a:buFont typeface="Arial" panose="020B0604020202020204" pitchFamily="34" charset="0"/>
              <a:buChar char="•"/>
            </a:pPr>
            <a:r>
              <a:rPr lang="en-US" dirty="0" smtClean="0"/>
              <a:t>Spain</a:t>
            </a:r>
          </a:p>
          <a:p>
            <a:pPr marL="1028700" lvl="1">
              <a:buFont typeface="Arial" panose="020B0604020202020204" pitchFamily="34" charset="0"/>
              <a:buChar char="•"/>
            </a:pPr>
            <a:r>
              <a:rPr lang="en-US" dirty="0" smtClean="0"/>
              <a:t>Thailand</a:t>
            </a:r>
          </a:p>
          <a:p>
            <a:pPr marL="1028700" lvl="1">
              <a:buFont typeface="Arial" panose="020B0604020202020204" pitchFamily="34" charset="0"/>
              <a:buChar char="•"/>
            </a:pPr>
            <a:r>
              <a:rPr lang="en-US" dirty="0" smtClean="0"/>
              <a:t>Turkey</a:t>
            </a:r>
          </a:p>
          <a:p>
            <a:pPr marL="1028700" lvl="1">
              <a:buFont typeface="Arial" panose="020B0604020202020204" pitchFamily="34" charset="0"/>
              <a:buChar char="•"/>
            </a:pPr>
            <a:endParaRPr lang="en-US" dirty="0"/>
          </a:p>
        </p:txBody>
      </p:sp>
    </p:spTree>
    <p:extLst>
      <p:ext uri="{BB962C8B-B14F-4D97-AF65-F5344CB8AC3E}">
        <p14:creationId xmlns:p14="http://schemas.microsoft.com/office/powerpoint/2010/main" val="347492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BEST PRACTICES FOR IDENTIFYING DEMENTIA IN NON-ENGLISH SPEAKERS</a:t>
            </a:r>
            <a:br>
              <a:rPr lang="en-US" dirty="0" smtClean="0"/>
            </a:br>
            <a:r>
              <a:rPr lang="en-US" sz="2800" b="0" i="1" dirty="0" smtClean="0"/>
              <a:t>(From a </a:t>
            </a:r>
            <a:r>
              <a:rPr lang="en-US" sz="2800" b="0" i="1" dirty="0" err="1" smtClean="0"/>
              <a:t>Neuropsych</a:t>
            </a:r>
            <a:r>
              <a:rPr lang="en-US" sz="2800" b="0" i="1" dirty="0" smtClean="0"/>
              <a:t> Perspective)</a:t>
            </a:r>
            <a:endParaRPr lang="en-US" sz="2800" b="0" i="1" dirty="0"/>
          </a:p>
        </p:txBody>
      </p:sp>
      <p:sp>
        <p:nvSpPr>
          <p:cNvPr id="3" name="Subtitle 2"/>
          <p:cNvSpPr>
            <a:spLocks noGrp="1"/>
          </p:cNvSpPr>
          <p:nvPr>
            <p:ph type="subTitle" idx="1"/>
          </p:nvPr>
        </p:nvSpPr>
        <p:spPr>
          <a:xfrm>
            <a:off x="1222293" y="3825164"/>
            <a:ext cx="8534400" cy="2196813"/>
          </a:xfrm>
        </p:spPr>
        <p:txBody>
          <a:bodyPr>
            <a:normAutofit/>
          </a:bodyPr>
          <a:lstStyle/>
          <a:p>
            <a:endParaRPr lang="en-US" i="1" dirty="0" smtClean="0"/>
          </a:p>
          <a:p>
            <a:r>
              <a:rPr lang="en-US" i="1" dirty="0" smtClean="0"/>
              <a:t>Amelia </a:t>
            </a:r>
            <a:r>
              <a:rPr lang="en-US" i="1" dirty="0"/>
              <a:t>(Aimi) Nelson, Ph.D., ABPP-CN</a:t>
            </a:r>
            <a:endParaRPr lang="en-US" dirty="0"/>
          </a:p>
          <a:p>
            <a:r>
              <a:rPr lang="en-US" dirty="0"/>
              <a:t>Program Director, Clinical Neuropsychology Fellowship</a:t>
            </a:r>
          </a:p>
          <a:p>
            <a:r>
              <a:rPr lang="en-US" dirty="0"/>
              <a:t>Neuropsychology Division Chief</a:t>
            </a:r>
          </a:p>
          <a:p>
            <a:r>
              <a:rPr lang="en-US" dirty="0"/>
              <a:t>Assistant Professor</a:t>
            </a:r>
          </a:p>
          <a:p>
            <a:r>
              <a:rPr lang="en-US" dirty="0"/>
              <a:t>Department of Neurological </a:t>
            </a:r>
            <a:r>
              <a:rPr lang="en-US" dirty="0" smtClean="0"/>
              <a:t>Sciences</a:t>
            </a:r>
            <a:endParaRPr lang="en-US" dirty="0"/>
          </a:p>
        </p:txBody>
      </p:sp>
    </p:spTree>
    <p:extLst>
      <p:ext uri="{BB962C8B-B14F-4D97-AF65-F5344CB8AC3E}">
        <p14:creationId xmlns:p14="http://schemas.microsoft.com/office/powerpoint/2010/main" val="1163647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0"/>
            <a:ext cx="10141903" cy="1359153"/>
          </a:xfrm>
        </p:spPr>
        <p:txBody>
          <a:bodyPr/>
          <a:lstStyle/>
          <a:p>
            <a:r>
              <a:rPr lang="en-US" dirty="0" smtClean="0"/>
              <a:t>IQCODE</a:t>
            </a:r>
            <a:endParaRPr lang="en-US" dirty="0"/>
          </a:p>
        </p:txBody>
      </p:sp>
      <p:sp>
        <p:nvSpPr>
          <p:cNvPr id="3" name="Content Placeholder 2"/>
          <p:cNvSpPr>
            <a:spLocks noGrp="1"/>
          </p:cNvSpPr>
          <p:nvPr>
            <p:ph idx="1"/>
          </p:nvPr>
        </p:nvSpPr>
        <p:spPr>
          <a:xfrm>
            <a:off x="1275556" y="1582369"/>
            <a:ext cx="9993806" cy="4689318"/>
          </a:xfrm>
        </p:spPr>
        <p:txBody>
          <a:bodyPr>
            <a:normAutofit/>
          </a:bodyPr>
          <a:lstStyle/>
          <a:p>
            <a:r>
              <a:rPr lang="en-US" dirty="0" smtClean="0"/>
              <a:t>Strengths:</a:t>
            </a:r>
          </a:p>
          <a:p>
            <a:pPr lvl="1"/>
            <a:r>
              <a:rPr lang="en-US" dirty="0" smtClean="0"/>
              <a:t>International validation and translations</a:t>
            </a:r>
          </a:p>
          <a:p>
            <a:pPr lvl="1"/>
            <a:r>
              <a:rPr lang="en-US" dirty="0" smtClean="0"/>
              <a:t>Functional assessment, thus not impacted by education or language proficiency</a:t>
            </a:r>
          </a:p>
          <a:p>
            <a:pPr lvl="1"/>
            <a:r>
              <a:rPr lang="en-US" dirty="0" smtClean="0"/>
              <a:t>Can be administered to informants for patients who cannot undergo cognitive </a:t>
            </a:r>
            <a:r>
              <a:rPr lang="en-US" dirty="0" err="1" smtClean="0"/>
              <a:t>testin</a:t>
            </a:r>
            <a:endParaRPr lang="en-US" dirty="0" smtClean="0"/>
          </a:p>
          <a:p>
            <a:pPr lvl="1"/>
            <a:r>
              <a:rPr lang="en-US" dirty="0" smtClean="0"/>
              <a:t>Incremental validity when used with other performance-based measures</a:t>
            </a:r>
          </a:p>
          <a:p>
            <a:pPr marL="457200" lvl="1" indent="0">
              <a:buNone/>
            </a:pPr>
            <a:endParaRPr lang="en-US" dirty="0" smtClean="0"/>
          </a:p>
          <a:p>
            <a:r>
              <a:rPr lang="en-US" dirty="0" smtClean="0"/>
              <a:t>Weaknesses:</a:t>
            </a:r>
          </a:p>
          <a:p>
            <a:pPr lvl="1"/>
            <a:r>
              <a:rPr lang="en-US" dirty="0" smtClean="0"/>
              <a:t>Requires an informant</a:t>
            </a:r>
          </a:p>
          <a:p>
            <a:pPr lvl="1"/>
            <a:r>
              <a:rPr lang="en-US" dirty="0" smtClean="0"/>
              <a:t>Informant’s mood/relationship can impact scores</a:t>
            </a:r>
          </a:p>
          <a:p>
            <a:pPr lvl="1"/>
            <a:r>
              <a:rPr lang="en-US" dirty="0" smtClean="0"/>
              <a:t>Doesn’t measure </a:t>
            </a:r>
            <a:r>
              <a:rPr lang="en-US" i="1" dirty="0" smtClean="0"/>
              <a:t>stages </a:t>
            </a:r>
            <a:r>
              <a:rPr lang="en-US" dirty="0" smtClean="0"/>
              <a:t>of dementia or help with </a:t>
            </a:r>
            <a:r>
              <a:rPr lang="en-US" i="1" dirty="0" smtClean="0"/>
              <a:t>differential diagnosis </a:t>
            </a:r>
            <a:r>
              <a:rPr lang="en-US" dirty="0" smtClean="0"/>
              <a:t>of underlying cause of dementia</a:t>
            </a:r>
            <a:endParaRPr lang="en-US" dirty="0"/>
          </a:p>
        </p:txBody>
      </p:sp>
    </p:spTree>
    <p:extLst>
      <p:ext uri="{BB962C8B-B14F-4D97-AF65-F5344CB8AC3E}">
        <p14:creationId xmlns:p14="http://schemas.microsoft.com/office/powerpoint/2010/main" val="882005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Take Home Points</a:t>
            </a:r>
            <a:endParaRPr lang="en-US" sz="3600" dirty="0"/>
          </a:p>
        </p:txBody>
      </p:sp>
      <p:sp>
        <p:nvSpPr>
          <p:cNvPr id="3" name="Content Placeholder 2"/>
          <p:cNvSpPr>
            <a:spLocks noGrp="1"/>
          </p:cNvSpPr>
          <p:nvPr>
            <p:ph idx="1"/>
          </p:nvPr>
        </p:nvSpPr>
        <p:spPr>
          <a:xfrm>
            <a:off x="1275556" y="1582368"/>
            <a:ext cx="9709616" cy="4983323"/>
          </a:xfrm>
        </p:spPr>
        <p:txBody>
          <a:bodyPr>
            <a:normAutofit/>
          </a:bodyPr>
          <a:lstStyle/>
          <a:p>
            <a:r>
              <a:rPr lang="en-US" dirty="0" smtClean="0"/>
              <a:t>Preparation is key for diagnosing dementia in non-English speaking patients!</a:t>
            </a:r>
          </a:p>
          <a:p>
            <a:pPr lvl="1"/>
            <a:r>
              <a:rPr lang="en-US" sz="2400" dirty="0" smtClean="0"/>
              <a:t>Get to know your patient and their sociocultural background</a:t>
            </a:r>
          </a:p>
          <a:p>
            <a:pPr lvl="1"/>
            <a:r>
              <a:rPr lang="en-US" sz="2400" dirty="0" smtClean="0"/>
              <a:t>Select test(s) that have been validated in individuals </a:t>
            </a:r>
            <a:r>
              <a:rPr lang="en-US" sz="2400" i="1" dirty="0" smtClean="0"/>
              <a:t>most similar </a:t>
            </a:r>
            <a:r>
              <a:rPr lang="en-US" sz="2400" dirty="0" smtClean="0"/>
              <a:t>to your patient</a:t>
            </a:r>
          </a:p>
          <a:p>
            <a:pPr lvl="2"/>
            <a:r>
              <a:rPr lang="en-US" i="1" dirty="0" smtClean="0"/>
              <a:t>Conduct a lit search</a:t>
            </a:r>
          </a:p>
          <a:p>
            <a:pPr lvl="2"/>
            <a:r>
              <a:rPr lang="en-US" i="1" dirty="0" smtClean="0"/>
              <a:t>Decide whether cognitive screening is even indicated</a:t>
            </a:r>
          </a:p>
          <a:p>
            <a:pPr lvl="1"/>
            <a:r>
              <a:rPr lang="en-US" sz="2400" dirty="0" smtClean="0"/>
              <a:t>Prepare the interpreter</a:t>
            </a:r>
          </a:p>
          <a:p>
            <a:pPr lvl="1"/>
            <a:r>
              <a:rPr lang="en-US" sz="2400" dirty="0"/>
              <a:t>Involve </a:t>
            </a:r>
            <a:r>
              <a:rPr lang="en-US" sz="2400" dirty="0" smtClean="0"/>
              <a:t>a collateral </a:t>
            </a:r>
            <a:r>
              <a:rPr lang="en-US" sz="2400" dirty="0"/>
              <a:t>informant, when </a:t>
            </a:r>
            <a:r>
              <a:rPr lang="en-US" sz="2400" dirty="0" smtClean="0"/>
              <a:t>possible, for history</a:t>
            </a:r>
            <a:endParaRPr lang="en-US" sz="2400" dirty="0"/>
          </a:p>
          <a:p>
            <a:pPr lvl="1"/>
            <a:r>
              <a:rPr lang="en-US" sz="2400" dirty="0" smtClean="0"/>
              <a:t>Include all possible data that you can gather for your diagnosis</a:t>
            </a:r>
          </a:p>
          <a:p>
            <a:pPr lvl="2"/>
            <a:endParaRPr lang="en-US" dirty="0" smtClean="0"/>
          </a:p>
          <a:p>
            <a:pPr lvl="1"/>
            <a:endParaRPr lang="en-US" dirty="0"/>
          </a:p>
        </p:txBody>
      </p:sp>
    </p:spTree>
    <p:extLst>
      <p:ext uri="{BB962C8B-B14F-4D97-AF65-F5344CB8AC3E}">
        <p14:creationId xmlns:p14="http://schemas.microsoft.com/office/powerpoint/2010/main" val="411796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lstStyle/>
          <a:p>
            <a:pPr lvl="1"/>
            <a:r>
              <a:rPr lang="en-US" sz="2200" dirty="0"/>
              <a:t>Consider how culture, language, and/or education may impact performance</a:t>
            </a:r>
          </a:p>
          <a:p>
            <a:pPr lvl="1"/>
            <a:r>
              <a:rPr lang="en-US" sz="2200" dirty="0"/>
              <a:t>Consider other factors that can impact </a:t>
            </a:r>
            <a:r>
              <a:rPr lang="en-US" sz="2200" dirty="0" smtClean="0"/>
              <a:t>cognitive performance</a:t>
            </a:r>
            <a:endParaRPr lang="en-US" sz="2200" dirty="0"/>
          </a:p>
          <a:p>
            <a:pPr lvl="2"/>
            <a:r>
              <a:rPr lang="en-US" dirty="0"/>
              <a:t>Nutritional deficiencies, metabolic issues, etc.</a:t>
            </a:r>
          </a:p>
          <a:p>
            <a:pPr lvl="2"/>
            <a:r>
              <a:rPr lang="en-US" dirty="0"/>
              <a:t>Mood</a:t>
            </a:r>
          </a:p>
          <a:p>
            <a:pPr lvl="2"/>
            <a:r>
              <a:rPr lang="en-US" dirty="0"/>
              <a:t>Fatigue</a:t>
            </a:r>
          </a:p>
          <a:p>
            <a:pPr lvl="2"/>
            <a:r>
              <a:rPr lang="en-US" dirty="0"/>
              <a:t>Motivation, effort</a:t>
            </a:r>
          </a:p>
          <a:p>
            <a:pPr lvl="2"/>
            <a:r>
              <a:rPr lang="en-US" dirty="0"/>
              <a:t>Rapport</a:t>
            </a:r>
          </a:p>
          <a:p>
            <a:pPr lvl="1"/>
            <a:r>
              <a:rPr lang="en-US" sz="2200" dirty="0"/>
              <a:t>Always, always state any </a:t>
            </a:r>
            <a:r>
              <a:rPr lang="en-US" sz="2200" dirty="0" smtClean="0"/>
              <a:t>limitations</a:t>
            </a:r>
          </a:p>
          <a:p>
            <a:pPr lvl="1"/>
            <a:r>
              <a:rPr lang="en-US" sz="2200" dirty="0" smtClean="0"/>
              <a:t>Consult when possible</a:t>
            </a:r>
            <a:endParaRPr lang="en-US" sz="2200" dirty="0"/>
          </a:p>
          <a:p>
            <a:pPr lvl="1"/>
            <a:r>
              <a:rPr lang="en-US" sz="2200" dirty="0"/>
              <a:t>Refer for further assessment, if and when </a:t>
            </a:r>
            <a:r>
              <a:rPr lang="en-US" sz="2200" dirty="0" smtClean="0"/>
              <a:t>possible</a:t>
            </a:r>
          </a:p>
          <a:p>
            <a:pPr lvl="2"/>
            <a:r>
              <a:rPr lang="en-US" dirty="0" smtClean="0"/>
              <a:t>UNMC/NE Med Neuropsychology (Spanish): 402-552-6094</a:t>
            </a:r>
          </a:p>
          <a:p>
            <a:pPr lvl="2"/>
            <a:r>
              <a:rPr lang="en-US" dirty="0" err="1" smtClean="0"/>
              <a:t>Conrado</a:t>
            </a:r>
            <a:r>
              <a:rPr lang="en-US" dirty="0" smtClean="0"/>
              <a:t> Rodriguez, Ph.D. (bilingual psychologist, Omaha)</a:t>
            </a:r>
            <a:endParaRPr lang="en-US" dirty="0"/>
          </a:p>
          <a:p>
            <a:endParaRPr lang="en-US" dirty="0"/>
          </a:p>
        </p:txBody>
      </p:sp>
    </p:spTree>
    <p:extLst>
      <p:ext uri="{BB962C8B-B14F-4D97-AF65-F5344CB8AC3E}">
        <p14:creationId xmlns:p14="http://schemas.microsoft.com/office/powerpoint/2010/main" val="29469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600" dirty="0"/>
              <a:t>This program 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r>
              <a:rPr lang="en-US" dirty="0"/>
              <a:t/>
            </a:r>
            <a:br>
              <a:rPr lang="en-US" dirty="0"/>
            </a:br>
            <a:endParaRPr lang="en-US" dirty="0"/>
          </a:p>
        </p:txBody>
      </p:sp>
    </p:spTree>
    <p:extLst>
      <p:ext uri="{BB962C8B-B14F-4D97-AF65-F5344CB8AC3E}">
        <p14:creationId xmlns:p14="http://schemas.microsoft.com/office/powerpoint/2010/main" val="2133334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275555" y="1582369"/>
            <a:ext cx="10324773" cy="4689318"/>
          </a:xfrm>
        </p:spPr>
        <p:txBody>
          <a:bodyPr/>
          <a:lstStyle/>
          <a:p>
            <a:pPr>
              <a:lnSpc>
                <a:spcPct val="150000"/>
              </a:lnSpc>
            </a:pPr>
            <a:r>
              <a:rPr lang="en-US" dirty="0" smtClean="0"/>
              <a:t>General considerations for diagnosing dementia and for cognitive screening</a:t>
            </a:r>
          </a:p>
          <a:p>
            <a:pPr>
              <a:lnSpc>
                <a:spcPct val="150000"/>
              </a:lnSpc>
            </a:pPr>
            <a:r>
              <a:rPr lang="en-US" dirty="0" smtClean="0"/>
              <a:t>Specific considerations for non-English speaking patients</a:t>
            </a:r>
          </a:p>
          <a:p>
            <a:pPr>
              <a:lnSpc>
                <a:spcPct val="150000"/>
              </a:lnSpc>
            </a:pPr>
            <a:r>
              <a:rPr lang="en-US" dirty="0" smtClean="0"/>
              <a:t>Specific screening tests to consider</a:t>
            </a:r>
          </a:p>
          <a:p>
            <a:endParaRPr lang="en-US" dirty="0"/>
          </a:p>
        </p:txBody>
      </p:sp>
    </p:spTree>
    <p:extLst>
      <p:ext uri="{BB962C8B-B14F-4D97-AF65-F5344CB8AC3E}">
        <p14:creationId xmlns:p14="http://schemas.microsoft.com/office/powerpoint/2010/main" val="4096167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461416"/>
            <a:ext cx="10476733" cy="1359153"/>
          </a:xfrm>
        </p:spPr>
        <p:txBody>
          <a:bodyPr>
            <a:normAutofit fontScale="90000"/>
          </a:bodyPr>
          <a:lstStyle/>
          <a:p>
            <a:r>
              <a:rPr lang="en-US" sz="4000" dirty="0" smtClean="0"/>
              <a:t>General Considerations for Diagnosing Dementia in Non-English Speakers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1275556" y="1978701"/>
            <a:ext cx="6801644" cy="4372294"/>
          </a:xfrm>
        </p:spPr>
        <p:txBody>
          <a:bodyPr>
            <a:normAutofit/>
          </a:bodyPr>
          <a:lstStyle/>
          <a:p>
            <a:r>
              <a:rPr lang="en-US" dirty="0" smtClean="0"/>
              <a:t>Same considerations as for English-speaking patients </a:t>
            </a:r>
            <a:r>
              <a:rPr lang="en-US" sz="1800" i="1" dirty="0" smtClean="0"/>
              <a:t>(i.e., Dr. Koll’s 2019 presentation)</a:t>
            </a:r>
          </a:p>
          <a:p>
            <a:pPr marL="0" indent="0">
              <a:buNone/>
            </a:pPr>
            <a:endParaRPr lang="en-US" dirty="0" smtClean="0"/>
          </a:p>
          <a:p>
            <a:pPr lvl="1"/>
            <a:r>
              <a:rPr lang="en-US" dirty="0" smtClean="0"/>
              <a:t>Routine medical history and physical exam are insufficient</a:t>
            </a:r>
          </a:p>
          <a:p>
            <a:pPr lvl="1"/>
            <a:r>
              <a:rPr lang="en-US" dirty="0" smtClean="0"/>
              <a:t>Cognitive testing can be useful but must be considered in the context of history and collateral info…</a:t>
            </a:r>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1978701"/>
            <a:ext cx="3914536" cy="4523699"/>
          </a:xfrm>
          <a:prstGeom prst="rect">
            <a:avLst/>
          </a:prstGeom>
        </p:spPr>
      </p:pic>
    </p:spTree>
    <p:extLst>
      <p:ext uri="{BB962C8B-B14F-4D97-AF65-F5344CB8AC3E}">
        <p14:creationId xmlns:p14="http://schemas.microsoft.com/office/powerpoint/2010/main" val="801521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13695"/>
            <a:ext cx="10539926" cy="1359153"/>
          </a:xfrm>
        </p:spPr>
        <p:txBody>
          <a:bodyPr>
            <a:normAutofit/>
          </a:bodyPr>
          <a:lstStyle/>
          <a:p>
            <a:r>
              <a:rPr lang="en-US" sz="3600" dirty="0" smtClean="0"/>
              <a:t>Special Considerations for Diagnosing </a:t>
            </a:r>
            <a:r>
              <a:rPr lang="en-US" sz="3600" dirty="0"/>
              <a:t>Dementia in Non-English Speakers</a:t>
            </a:r>
          </a:p>
        </p:txBody>
      </p:sp>
      <p:sp>
        <p:nvSpPr>
          <p:cNvPr id="3" name="Content Placeholder 2"/>
          <p:cNvSpPr>
            <a:spLocks noGrp="1"/>
          </p:cNvSpPr>
          <p:nvPr>
            <p:ph idx="1"/>
          </p:nvPr>
        </p:nvSpPr>
        <p:spPr>
          <a:xfrm>
            <a:off x="1275556" y="1918447"/>
            <a:ext cx="9709616" cy="4353240"/>
          </a:xfrm>
        </p:spPr>
        <p:txBody>
          <a:bodyPr/>
          <a:lstStyle/>
          <a:p>
            <a:r>
              <a:rPr lang="en-US" dirty="0" smtClean="0"/>
              <a:t>Baseline functioning and cognitive risk factors</a:t>
            </a:r>
          </a:p>
          <a:p>
            <a:pPr marL="0" indent="0">
              <a:buNone/>
            </a:pPr>
            <a:endParaRPr lang="en-US" dirty="0" smtClean="0"/>
          </a:p>
          <a:p>
            <a:r>
              <a:rPr lang="en-US" dirty="0" smtClean="0"/>
              <a:t>Special considerations (particularly for immigrants) </a:t>
            </a:r>
            <a:r>
              <a:rPr lang="en-US" baseline="30000" dirty="0"/>
              <a:t>1,2</a:t>
            </a:r>
          </a:p>
          <a:p>
            <a:pPr lvl="1">
              <a:spcBef>
                <a:spcPts val="1200"/>
              </a:spcBef>
            </a:pPr>
            <a:r>
              <a:rPr lang="en-US" dirty="0"/>
              <a:t>Education (years completed, but also quality and focus of education, literacy, parental education, etc.)</a:t>
            </a:r>
          </a:p>
          <a:p>
            <a:pPr lvl="1">
              <a:spcBef>
                <a:spcPts val="1200"/>
              </a:spcBef>
            </a:pPr>
            <a:r>
              <a:rPr lang="en-US" dirty="0" smtClean="0"/>
              <a:t>SES &amp; health disparities (poverty, economic opportunity, occupational risks, exposure </a:t>
            </a:r>
            <a:r>
              <a:rPr lang="en-US" dirty="0"/>
              <a:t>to westernized practices</a:t>
            </a:r>
            <a:r>
              <a:rPr lang="en-US" dirty="0" smtClean="0"/>
              <a:t>)</a:t>
            </a:r>
            <a:endParaRPr lang="en-US" dirty="0"/>
          </a:p>
          <a:p>
            <a:pPr lvl="1">
              <a:spcBef>
                <a:spcPts val="1200"/>
              </a:spcBef>
            </a:pPr>
            <a:r>
              <a:rPr lang="en-US" dirty="0"/>
              <a:t>Psychological status – </a:t>
            </a:r>
            <a:r>
              <a:rPr lang="en-US" dirty="0" smtClean="0"/>
              <a:t>(general psychological status but also trauma</a:t>
            </a:r>
            <a:r>
              <a:rPr lang="en-US" dirty="0"/>
              <a:t>: migration, war, separation from family, etc.; acculturation)</a:t>
            </a:r>
          </a:p>
          <a:p>
            <a:endParaRPr lang="en-US" dirty="0"/>
          </a:p>
        </p:txBody>
      </p:sp>
      <p:sp>
        <p:nvSpPr>
          <p:cNvPr id="4" name="TextBox 3"/>
          <p:cNvSpPr txBox="1"/>
          <p:nvPr/>
        </p:nvSpPr>
        <p:spPr>
          <a:xfrm>
            <a:off x="1936376" y="6158042"/>
            <a:ext cx="7853082" cy="646331"/>
          </a:xfrm>
          <a:prstGeom prst="rect">
            <a:avLst/>
          </a:prstGeom>
          <a:noFill/>
        </p:spPr>
        <p:txBody>
          <a:bodyPr wrap="square" rtlCol="0">
            <a:spAutoFit/>
          </a:bodyPr>
          <a:lstStyle/>
          <a:p>
            <a:r>
              <a:rPr lang="en-US" baseline="30000" dirty="0" smtClean="0"/>
              <a:t>1</a:t>
            </a:r>
            <a:r>
              <a:rPr lang="en-US" dirty="0" smtClean="0"/>
              <a:t>Strutt &amp; Puente, 2017</a:t>
            </a:r>
          </a:p>
          <a:p>
            <a:r>
              <a:rPr lang="en-US" baseline="30000" dirty="0"/>
              <a:t>2</a:t>
            </a:r>
            <a:r>
              <a:rPr lang="en-US" dirty="0" smtClean="0"/>
              <a:t>Fujii, 2017</a:t>
            </a:r>
            <a:endParaRPr lang="en-US" dirty="0"/>
          </a:p>
        </p:txBody>
      </p:sp>
    </p:spTree>
    <p:extLst>
      <p:ext uri="{BB962C8B-B14F-4D97-AF65-F5344CB8AC3E}">
        <p14:creationId xmlns:p14="http://schemas.microsoft.com/office/powerpoint/2010/main" val="781030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13695"/>
            <a:ext cx="10916444" cy="1359153"/>
          </a:xfrm>
        </p:spPr>
        <p:txBody>
          <a:bodyPr>
            <a:normAutofit/>
          </a:bodyPr>
          <a:lstStyle/>
          <a:p>
            <a:r>
              <a:rPr lang="en-US" sz="3600" dirty="0" smtClean="0">
                <a:solidFill>
                  <a:srgbClr val="FF0000"/>
                </a:solidFill>
              </a:rPr>
              <a:t>Cognitive Screening </a:t>
            </a:r>
            <a:r>
              <a:rPr lang="en-US" sz="3600" dirty="0" smtClean="0">
                <a:solidFill>
                  <a:srgbClr val="C00000"/>
                </a:solidFill>
              </a:rPr>
              <a:t>Considerations for Non-English Speakers</a:t>
            </a:r>
            <a:endParaRPr lang="en-US" sz="3600" dirty="0"/>
          </a:p>
        </p:txBody>
      </p:sp>
      <p:sp>
        <p:nvSpPr>
          <p:cNvPr id="3" name="Content Placeholder 2"/>
          <p:cNvSpPr>
            <a:spLocks noGrp="1"/>
          </p:cNvSpPr>
          <p:nvPr>
            <p:ph idx="1"/>
          </p:nvPr>
        </p:nvSpPr>
        <p:spPr>
          <a:xfrm>
            <a:off x="1275556" y="1693889"/>
            <a:ext cx="10359396" cy="5006714"/>
          </a:xfrm>
        </p:spPr>
        <p:txBody>
          <a:bodyPr>
            <a:normAutofit/>
          </a:bodyPr>
          <a:lstStyle/>
          <a:p>
            <a:r>
              <a:rPr lang="en-US" dirty="0" smtClean="0"/>
              <a:t>Same considerations as with English-speaking patients...</a:t>
            </a:r>
          </a:p>
          <a:p>
            <a:pPr marL="0" indent="0">
              <a:buNone/>
            </a:pPr>
            <a:endParaRPr lang="en-US" dirty="0" smtClean="0"/>
          </a:p>
          <a:p>
            <a:r>
              <a:rPr lang="en-US" dirty="0" smtClean="0"/>
              <a:t>Consider the clinical situation and context </a:t>
            </a:r>
            <a:r>
              <a:rPr lang="en-US" sz="1800" dirty="0" smtClean="0"/>
              <a:t>(</a:t>
            </a:r>
            <a:r>
              <a:rPr lang="en-US" sz="1800" i="1" dirty="0" smtClean="0"/>
              <a:t>i.e., Dr. Koll’s 2019 presentation</a:t>
            </a:r>
            <a:r>
              <a:rPr lang="en-US" sz="1800" dirty="0" smtClean="0"/>
              <a:t>)</a:t>
            </a:r>
          </a:p>
          <a:p>
            <a:pPr lvl="1"/>
            <a:r>
              <a:rPr lang="en-US" dirty="0" smtClean="0"/>
              <a:t>Short tests are convenient, while longer tests/batteries may be more reliable</a:t>
            </a:r>
          </a:p>
          <a:p>
            <a:pPr lvl="1"/>
            <a:r>
              <a:rPr lang="en-US" dirty="0" smtClean="0"/>
              <a:t>Resources (time, staffing)</a:t>
            </a:r>
          </a:p>
          <a:p>
            <a:pPr lvl="1"/>
            <a:r>
              <a:rPr lang="en-US" dirty="0" smtClean="0"/>
              <a:t>Expertise availability</a:t>
            </a:r>
          </a:p>
          <a:p>
            <a:pPr marL="457200" lvl="1" indent="0">
              <a:buNone/>
            </a:pPr>
            <a:endParaRPr lang="en-US" dirty="0" smtClean="0"/>
          </a:p>
          <a:p>
            <a:r>
              <a:rPr lang="en-US" dirty="0" smtClean="0"/>
              <a:t>Consider the specific reason for the testing</a:t>
            </a:r>
          </a:p>
          <a:p>
            <a:pPr marL="457200" lvl="1" indent="0">
              <a:buNone/>
            </a:pPr>
            <a:endParaRPr lang="en-US" dirty="0" smtClean="0"/>
          </a:p>
          <a:p>
            <a:r>
              <a:rPr lang="en-US" dirty="0" smtClean="0"/>
              <a:t>Consider patient characteristics:</a:t>
            </a:r>
          </a:p>
          <a:p>
            <a:pPr lvl="1"/>
            <a:r>
              <a:rPr lang="en-US" dirty="0" smtClean="0"/>
              <a:t>Sensory or motor limitations</a:t>
            </a:r>
          </a:p>
          <a:p>
            <a:pPr lvl="1"/>
            <a:r>
              <a:rPr lang="en-US" dirty="0" smtClean="0"/>
              <a:t>Demographics (e.g., age, education, ethnicity, occupation)</a:t>
            </a:r>
          </a:p>
        </p:txBody>
      </p:sp>
      <p:grpSp>
        <p:nvGrpSpPr>
          <p:cNvPr id="6" name="Group 5"/>
          <p:cNvGrpSpPr/>
          <p:nvPr/>
        </p:nvGrpSpPr>
        <p:grpSpPr>
          <a:xfrm>
            <a:off x="8355106" y="3359145"/>
            <a:ext cx="3558179" cy="2432056"/>
            <a:chOff x="7704667" y="3747009"/>
            <a:chExt cx="4160807" cy="2687657"/>
          </a:xfrm>
        </p:grpSpPr>
        <p:pic>
          <p:nvPicPr>
            <p:cNvPr id="4" name="Picture 3"/>
            <p:cNvPicPr>
              <a:picLocks noChangeAspect="1"/>
            </p:cNvPicPr>
            <p:nvPr/>
          </p:nvPicPr>
          <p:blipFill>
            <a:blip r:embed="rId3"/>
            <a:stretch>
              <a:fillRect/>
            </a:stretch>
          </p:blipFill>
          <p:spPr>
            <a:xfrm>
              <a:off x="7704667" y="3747009"/>
              <a:ext cx="4160807" cy="2687657"/>
            </a:xfrm>
            <a:prstGeom prst="rect">
              <a:avLst/>
            </a:prstGeom>
            <a:effectLst>
              <a:glow rad="127000">
                <a:schemeClr val="accent5">
                  <a:lumMod val="50000"/>
                </a:schemeClr>
              </a:glow>
            </a:effectLst>
          </p:spPr>
        </p:pic>
        <p:sp>
          <p:nvSpPr>
            <p:cNvPr id="5" name="TextBox 4"/>
            <p:cNvSpPr txBox="1"/>
            <p:nvPr/>
          </p:nvSpPr>
          <p:spPr>
            <a:xfrm>
              <a:off x="7809508" y="3927029"/>
              <a:ext cx="3951124" cy="442160"/>
            </a:xfrm>
            <a:prstGeom prst="rect">
              <a:avLst/>
            </a:prstGeom>
            <a:noFill/>
          </p:spPr>
          <p:txBody>
            <a:bodyPr wrap="square" rtlCol="0">
              <a:spAutoFit/>
            </a:bodyPr>
            <a:lstStyle/>
            <a:p>
              <a:r>
                <a:rPr lang="en-US" sz="2000" dirty="0" smtClean="0">
                  <a:ln>
                    <a:solidFill>
                      <a:srgbClr val="0070C0"/>
                    </a:solidFill>
                  </a:ln>
                  <a:solidFill>
                    <a:schemeClr val="bg1"/>
                  </a:solidFill>
                  <a:latin typeface="Segoe UI Black" panose="020B0A02040204020203" pitchFamily="34" charset="0"/>
                  <a:ea typeface="Segoe UI Black" panose="020B0A02040204020203" pitchFamily="34" charset="0"/>
                </a:rPr>
                <a:t>One Size Does Not Fit All</a:t>
              </a:r>
              <a:endParaRPr lang="en-US" sz="2000" dirty="0">
                <a:ln>
                  <a:solidFill>
                    <a:srgbClr val="0070C0"/>
                  </a:solidFill>
                </a:ln>
                <a:solidFill>
                  <a:schemeClr val="bg1"/>
                </a:solidFill>
                <a:latin typeface="Segoe UI Black" panose="020B0A02040204020203" pitchFamily="34" charset="0"/>
                <a:ea typeface="Segoe UI Black" panose="020B0A02040204020203" pitchFamily="34" charset="0"/>
              </a:endParaRPr>
            </a:p>
          </p:txBody>
        </p:sp>
      </p:grpSp>
    </p:spTree>
    <p:extLst>
      <p:ext uri="{BB962C8B-B14F-4D97-AF65-F5344CB8AC3E}">
        <p14:creationId xmlns:p14="http://schemas.microsoft.com/office/powerpoint/2010/main" val="34145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13695"/>
            <a:ext cx="10686595" cy="1359153"/>
          </a:xfrm>
        </p:spPr>
        <p:txBody>
          <a:bodyPr>
            <a:normAutofit/>
          </a:bodyPr>
          <a:lstStyle/>
          <a:p>
            <a:r>
              <a:rPr lang="en-US" sz="3600" dirty="0" smtClean="0">
                <a:solidFill>
                  <a:srgbClr val="FF0000"/>
                </a:solidFill>
              </a:rPr>
              <a:t>Cognitive Screening </a:t>
            </a:r>
            <a:r>
              <a:rPr lang="en-US" sz="3600" dirty="0" smtClean="0"/>
              <a:t>Considerations for Non-English Speakers</a:t>
            </a:r>
            <a:endParaRPr lang="en-US" sz="3600" dirty="0"/>
          </a:p>
        </p:txBody>
      </p:sp>
      <p:sp>
        <p:nvSpPr>
          <p:cNvPr id="3" name="Content Placeholder 2"/>
          <p:cNvSpPr>
            <a:spLocks noGrp="1"/>
          </p:cNvSpPr>
          <p:nvPr>
            <p:ph idx="1"/>
          </p:nvPr>
        </p:nvSpPr>
        <p:spPr>
          <a:xfrm>
            <a:off x="1275556" y="1798820"/>
            <a:ext cx="9709616" cy="4811841"/>
          </a:xfrm>
        </p:spPr>
        <p:txBody>
          <a:bodyPr>
            <a:normAutofit fontScale="92500" lnSpcReduction="10000"/>
          </a:bodyPr>
          <a:lstStyle/>
          <a:p>
            <a:r>
              <a:rPr lang="en-US" i="1" dirty="0" smtClean="0">
                <a:solidFill>
                  <a:srgbClr val="C00000"/>
                </a:solidFill>
                <a:latin typeface="Arial" panose="020B0604020202020204" pitchFamily="34" charset="0"/>
                <a:cs typeface="Arial" panose="020B0604020202020204" pitchFamily="34" charset="0"/>
              </a:rPr>
              <a:t>No test is free of cultural and educational influences</a:t>
            </a:r>
          </a:p>
          <a:p>
            <a:pPr lvl="1"/>
            <a:r>
              <a:rPr lang="en-US" dirty="0" smtClean="0">
                <a:latin typeface="Arial" panose="020B0604020202020204" pitchFamily="34" charset="0"/>
                <a:cs typeface="Arial" panose="020B0604020202020204" pitchFamily="34" charset="0"/>
              </a:rPr>
              <a:t>Using tests that are primarily “non-verbal” is not necessarily adequate</a:t>
            </a:r>
          </a:p>
          <a:p>
            <a:pPr marL="0" indent="0">
              <a:buNone/>
            </a:pPr>
            <a:endParaRPr lang="en-US" i="1" dirty="0" smtClean="0">
              <a:solidFill>
                <a:srgbClr val="C00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Validity considerations:</a:t>
            </a:r>
          </a:p>
          <a:p>
            <a:pPr lvl="1"/>
            <a:r>
              <a:rPr lang="en-US" dirty="0" smtClean="0">
                <a:latin typeface="Arial" panose="020B0604020202020204" pitchFamily="34" charset="0"/>
                <a:cs typeface="Arial" panose="020B0604020202020204" pitchFamily="34" charset="0"/>
              </a:rPr>
              <a:t>Has the cognitive screener been </a:t>
            </a:r>
            <a:r>
              <a:rPr lang="en-US" dirty="0" smtClean="0">
                <a:solidFill>
                  <a:srgbClr val="C00000"/>
                </a:solidFill>
                <a:latin typeface="Arial" panose="020B0604020202020204" pitchFamily="34" charset="0"/>
                <a:cs typeface="Arial" panose="020B0604020202020204" pitchFamily="34" charset="0"/>
              </a:rPr>
              <a:t>validated</a:t>
            </a:r>
            <a:r>
              <a:rPr lang="en-US" dirty="0" smtClean="0">
                <a:latin typeface="Arial" panose="020B0604020202020204" pitchFamily="34" charset="0"/>
                <a:cs typeface="Arial" panose="020B0604020202020204" pitchFamily="34" charset="0"/>
              </a:rPr>
              <a:t> in the specific language and culture?</a:t>
            </a:r>
          </a:p>
          <a:p>
            <a:pPr lvl="2"/>
            <a:r>
              <a:rPr lang="en-US" dirty="0" smtClean="0">
                <a:latin typeface="+mj-lt"/>
                <a:cs typeface="Arial" panose="020B0604020202020204" pitchFamily="34" charset="0"/>
              </a:rPr>
              <a:t>Translation ≠ validation; Same language doesn’t necessarily mean same culture</a:t>
            </a:r>
          </a:p>
          <a:p>
            <a:pPr marL="914400" lvl="2" indent="0">
              <a:buNone/>
            </a:pPr>
            <a:endParaRPr lang="en-US" dirty="0" smtClean="0">
              <a:latin typeface="+mj-lt"/>
              <a:cs typeface="Arial" panose="020B0604020202020204" pitchFamily="34" charset="0"/>
            </a:endParaRPr>
          </a:p>
          <a:p>
            <a:pPr lvl="1"/>
            <a:r>
              <a:rPr lang="en-US" dirty="0" smtClean="0">
                <a:latin typeface="Arial" panose="020B0604020202020204" pitchFamily="34" charset="0"/>
                <a:cs typeface="Arial" panose="020B0604020202020204" pitchFamily="34" charset="0"/>
              </a:rPr>
              <a:t>In addition, is the screen influenced by education? (e.g., MMSE, GPCOG)</a:t>
            </a:r>
          </a:p>
          <a:p>
            <a:pPr marL="457200" lvl="1" indent="0">
              <a:buNone/>
            </a:pP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Has the screener been validated for use by phone or at-home video-based administration? </a:t>
            </a:r>
          </a:p>
          <a:p>
            <a:pPr marL="457200" lvl="1" indent="0">
              <a:buNone/>
            </a:pP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Cut score vs. normative comparison</a:t>
            </a:r>
          </a:p>
          <a:p>
            <a:pPr marL="457200" lvl="1" indent="0">
              <a:buNone/>
            </a:pPr>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Is a professional interpreter available? </a:t>
            </a:r>
          </a:p>
          <a:p>
            <a:pPr lvl="1"/>
            <a:endParaRPr lang="en-US" dirty="0" smtClean="0">
              <a:latin typeface="Arial" panose="020B0604020202020204" pitchFamily="34" charset="0"/>
              <a:cs typeface="Arial" panose="020B0604020202020204" pitchFamily="34" charset="0"/>
            </a:endParaRPr>
          </a:p>
          <a:p>
            <a:endParaRPr lang="en-US" dirty="0" smtClean="0"/>
          </a:p>
          <a:p>
            <a:pPr marL="457200" lvl="1" indent="0">
              <a:buNone/>
            </a:pPr>
            <a:endParaRPr lang="en-US" dirty="0" smtClean="0"/>
          </a:p>
        </p:txBody>
      </p:sp>
    </p:spTree>
    <p:extLst>
      <p:ext uri="{BB962C8B-B14F-4D97-AF65-F5344CB8AC3E}">
        <p14:creationId xmlns:p14="http://schemas.microsoft.com/office/powerpoint/2010/main" val="45178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fade">
                                      <p:cBhvr>
                                        <p:cTn id="3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56" y="13695"/>
            <a:ext cx="10577777" cy="1359153"/>
          </a:xfrm>
        </p:spPr>
        <p:txBody>
          <a:bodyPr>
            <a:normAutofit/>
          </a:bodyPr>
          <a:lstStyle/>
          <a:p>
            <a:r>
              <a:rPr lang="en-US" sz="3600" dirty="0" smtClean="0"/>
              <a:t>Cognitive </a:t>
            </a:r>
            <a:r>
              <a:rPr lang="en-US" sz="3600" dirty="0"/>
              <a:t>Screening </a:t>
            </a:r>
            <a:r>
              <a:rPr lang="en-US" sz="3600" dirty="0" smtClean="0"/>
              <a:t>Considerations for Non-English Speakers</a:t>
            </a:r>
            <a:endParaRPr lang="en-US" sz="3600" dirty="0"/>
          </a:p>
        </p:txBody>
      </p:sp>
      <p:sp>
        <p:nvSpPr>
          <p:cNvPr id="3" name="Content Placeholder 2"/>
          <p:cNvSpPr>
            <a:spLocks noGrp="1"/>
          </p:cNvSpPr>
          <p:nvPr>
            <p:ph idx="1"/>
          </p:nvPr>
        </p:nvSpPr>
        <p:spPr>
          <a:xfrm>
            <a:off x="1275556" y="1813809"/>
            <a:ext cx="9709616" cy="4457877"/>
          </a:xfrm>
        </p:spPr>
        <p:txBody>
          <a:bodyPr/>
          <a:lstStyle/>
          <a:p>
            <a:r>
              <a:rPr lang="en-US" dirty="0">
                <a:latin typeface="Arial" panose="020B0604020202020204" pitchFamily="34" charset="0"/>
                <a:cs typeface="Arial" panose="020B0604020202020204" pitchFamily="34" charset="0"/>
              </a:rPr>
              <a:t>Interpreter considerations:</a:t>
            </a:r>
          </a:p>
          <a:p>
            <a:pPr lvl="1"/>
            <a:r>
              <a:rPr lang="en-US" dirty="0">
                <a:latin typeface="+mj-lt"/>
                <a:cs typeface="Arial" panose="020B0604020202020204" pitchFamily="34" charset="0"/>
              </a:rPr>
              <a:t>Avoid interpretation by family members</a:t>
            </a:r>
          </a:p>
          <a:p>
            <a:pPr lvl="1"/>
            <a:r>
              <a:rPr lang="en-US" dirty="0" smtClean="0">
                <a:latin typeface="+mj-lt"/>
                <a:cs typeface="Arial" panose="020B0604020202020204" pitchFamily="34" charset="0"/>
              </a:rPr>
              <a:t>Allow </a:t>
            </a:r>
            <a:r>
              <a:rPr lang="en-US" dirty="0">
                <a:latin typeface="+mj-lt"/>
                <a:cs typeface="Arial" panose="020B0604020202020204" pitchFamily="34" charset="0"/>
              </a:rPr>
              <a:t>ample time</a:t>
            </a:r>
          </a:p>
          <a:p>
            <a:pPr lvl="1"/>
            <a:r>
              <a:rPr lang="en-US" dirty="0" smtClean="0">
                <a:latin typeface="+mj-lt"/>
                <a:cs typeface="Arial" panose="020B0604020202020204" pitchFamily="34" charset="0"/>
              </a:rPr>
              <a:t>Determine interpreter availability (in </a:t>
            </a:r>
            <a:r>
              <a:rPr lang="en-US" dirty="0">
                <a:latin typeface="+mj-lt"/>
                <a:cs typeface="Arial" panose="020B0604020202020204" pitchFamily="34" charset="0"/>
              </a:rPr>
              <a:t>person or by phone </a:t>
            </a:r>
            <a:r>
              <a:rPr lang="en-US" dirty="0" smtClean="0">
                <a:latin typeface="+mj-lt"/>
                <a:cs typeface="Arial" panose="020B0604020202020204" pitchFamily="34" charset="0"/>
              </a:rPr>
              <a:t>only)</a:t>
            </a:r>
          </a:p>
          <a:p>
            <a:pPr lvl="1"/>
            <a:r>
              <a:rPr lang="en-US" dirty="0" smtClean="0">
                <a:latin typeface="+mj-lt"/>
                <a:cs typeface="Arial" panose="020B0604020202020204" pitchFamily="34" charset="0"/>
              </a:rPr>
              <a:t>Keep in mind that interpretation is inherently subjective</a:t>
            </a:r>
            <a:endParaRPr lang="en-US" dirty="0">
              <a:latin typeface="+mj-lt"/>
              <a:cs typeface="Arial" panose="020B0604020202020204" pitchFamily="34" charset="0"/>
            </a:endParaRPr>
          </a:p>
          <a:p>
            <a:pPr lvl="1"/>
            <a:r>
              <a:rPr lang="en-US" dirty="0" smtClean="0">
                <a:latin typeface="+mj-lt"/>
                <a:cs typeface="Arial" panose="020B0604020202020204" pitchFamily="34" charset="0"/>
              </a:rPr>
              <a:t>Train and prepare the interpreter</a:t>
            </a:r>
            <a:endParaRPr lang="en-US" dirty="0">
              <a:latin typeface="+mj-lt"/>
              <a:cs typeface="Arial" panose="020B0604020202020204" pitchFamily="34" charset="0"/>
            </a:endParaRPr>
          </a:p>
          <a:p>
            <a:pPr lvl="1"/>
            <a:r>
              <a:rPr lang="en-US" dirty="0" smtClean="0">
                <a:latin typeface="+mj-lt"/>
                <a:cs typeface="Arial" panose="020B0604020202020204" pitchFamily="34" charset="0"/>
              </a:rPr>
              <a:t>Decide on simultaneous </a:t>
            </a:r>
            <a:r>
              <a:rPr lang="en-US" dirty="0">
                <a:latin typeface="+mj-lt"/>
                <a:cs typeface="Arial" panose="020B0604020202020204" pitchFamily="34" charset="0"/>
              </a:rPr>
              <a:t>vs. consecutive interpretation</a:t>
            </a:r>
          </a:p>
          <a:p>
            <a:pPr lvl="1"/>
            <a:r>
              <a:rPr lang="en-US" dirty="0" smtClean="0">
                <a:latin typeface="+mj-lt"/>
                <a:cs typeface="Arial" panose="020B0604020202020204" pitchFamily="34" charset="0"/>
              </a:rPr>
              <a:t>Establish rapport</a:t>
            </a:r>
            <a:endParaRPr lang="en-US" dirty="0">
              <a:latin typeface="+mj-lt"/>
              <a:cs typeface="Arial" panose="020B0604020202020204" pitchFamily="34" charset="0"/>
            </a:endParaRPr>
          </a:p>
          <a:p>
            <a:pPr lvl="1"/>
            <a:r>
              <a:rPr lang="en-US" dirty="0" smtClean="0">
                <a:latin typeface="+mj-lt"/>
                <a:cs typeface="Arial" panose="020B0604020202020204" pitchFamily="34" charset="0"/>
              </a:rPr>
              <a:t>Recruit interpreter’s assistance with scoring, if needed</a:t>
            </a:r>
            <a:endParaRPr lang="en-US" dirty="0">
              <a:latin typeface="+mj-lt"/>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23750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2883</TotalTime>
  <Words>1799</Words>
  <Application>Microsoft Office PowerPoint</Application>
  <PresentationFormat>Widescreen</PresentationFormat>
  <Paragraphs>312</Paragraphs>
  <Slides>22</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Arial-BoldMT</vt:lpstr>
      <vt:lpstr>Calibri</vt:lpstr>
      <vt:lpstr>Segoe UI Black</vt:lpstr>
      <vt:lpstr>NeMed_Presentation</vt:lpstr>
      <vt:lpstr>1_NeMed_Presentation</vt:lpstr>
      <vt:lpstr>2_NeMed_Presentation</vt:lpstr>
      <vt:lpstr>Geriatrics Case Conference </vt:lpstr>
      <vt:lpstr>BEST PRACTICES FOR IDENTIFYING DEMENTIA IN NON-ENGLISH SPEAKERS (From a Neuropsych Perspective)</vt:lpstr>
      <vt:lpstr>This program 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 </vt:lpstr>
      <vt:lpstr>Overview</vt:lpstr>
      <vt:lpstr>General Considerations for Diagnosing Dementia in Non-English Speakers </vt:lpstr>
      <vt:lpstr>Special Considerations for Diagnosing Dementia in Non-English Speakers</vt:lpstr>
      <vt:lpstr>Cognitive Screening Considerations for Non-English Speakers</vt:lpstr>
      <vt:lpstr>Cognitive Screening Considerations for Non-English Speakers</vt:lpstr>
      <vt:lpstr>Cognitive Screening Considerations for Non-English Speakers</vt:lpstr>
      <vt:lpstr>What If Cognitive Screening Just Isn’t Possible?</vt:lpstr>
      <vt:lpstr>Cognitive Screens to Consider for Non-English Speaking Patients</vt:lpstr>
      <vt:lpstr>Montreal Cognitive Assessment (MoCA)</vt:lpstr>
      <vt:lpstr>MoCA</vt:lpstr>
      <vt:lpstr>MoCA</vt:lpstr>
      <vt:lpstr>Rowland Universal Dementia Assessment Scale (RUDAS)</vt:lpstr>
      <vt:lpstr>RUDAS</vt:lpstr>
      <vt:lpstr>Informant Questionnaire on Cognitive Decline in the Elderly (IQCODE)</vt:lpstr>
      <vt:lpstr>IQCODE</vt:lpstr>
      <vt:lpstr>IQCODE</vt:lpstr>
      <vt:lpstr>IQCODE</vt:lpstr>
      <vt:lpstr>Take Home Points</vt:lpstr>
      <vt:lpstr>Take Home Points</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Geriatrics Case Conference</dc:title>
  <dc:creator>Spurgin, Mary Jo</dc:creator>
  <cp:lastModifiedBy>Cole, Jessica B</cp:lastModifiedBy>
  <cp:revision>51</cp:revision>
  <dcterms:created xsi:type="dcterms:W3CDTF">2020-05-29T18:51:16Z</dcterms:created>
  <dcterms:modified xsi:type="dcterms:W3CDTF">2020-06-08T19:39:41Z</dcterms:modified>
</cp:coreProperties>
</file>