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37" r:id="rId1"/>
  </p:sldMasterIdLst>
  <p:notesMasterIdLst>
    <p:notesMasterId r:id="rId19"/>
  </p:notesMasterIdLst>
  <p:handoutMasterIdLst>
    <p:handoutMasterId r:id="rId20"/>
  </p:handoutMasterIdLst>
  <p:sldIdLst>
    <p:sldId id="318" r:id="rId2"/>
    <p:sldId id="320" r:id="rId3"/>
    <p:sldId id="319" r:id="rId4"/>
    <p:sldId id="256" r:id="rId5"/>
    <p:sldId id="317" r:id="rId6"/>
    <p:sldId id="260" r:id="rId7"/>
    <p:sldId id="308" r:id="rId8"/>
    <p:sldId id="306" r:id="rId9"/>
    <p:sldId id="307" r:id="rId10"/>
    <p:sldId id="309" r:id="rId11"/>
    <p:sldId id="310" r:id="rId12"/>
    <p:sldId id="311" r:id="rId13"/>
    <p:sldId id="312" r:id="rId14"/>
    <p:sldId id="313" r:id="rId15"/>
    <p:sldId id="314" r:id="rId16"/>
    <p:sldId id="315" r:id="rId17"/>
    <p:sldId id="316" r:id="rId18"/>
  </p:sldIdLst>
  <p:sldSz cx="9144000" cy="6858000" type="screen4x3"/>
  <p:notesSz cx="7053263" cy="93091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D122A"/>
    <a:srgbClr val="FDB713"/>
    <a:srgbClr val="989EA3"/>
    <a:srgbClr val="AC1F2D"/>
    <a:srgbClr val="C3CD7B"/>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35" autoAdjust="0"/>
    <p:restoredTop sz="81257" autoAdjust="0"/>
  </p:normalViewPr>
  <p:slideViewPr>
    <p:cSldViewPr snapToGrid="0" snapToObjects="1">
      <p:cViewPr varScale="1">
        <p:scale>
          <a:sx n="49" d="100"/>
          <a:sy n="49" d="100"/>
        </p:scale>
        <p:origin x="1692" y="4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56414" cy="465455"/>
          </a:xfrm>
          <a:prstGeom prst="rect">
            <a:avLst/>
          </a:prstGeom>
        </p:spPr>
        <p:txBody>
          <a:bodyPr vert="horz" lIns="93494" tIns="46747" rIns="93494" bIns="46747" rtlCol="0"/>
          <a:lstStyle>
            <a:lvl1pPr algn="l">
              <a:defRPr sz="1200"/>
            </a:lvl1pPr>
          </a:lstStyle>
          <a:p>
            <a:endParaRPr lang="en-US"/>
          </a:p>
        </p:txBody>
      </p:sp>
      <p:sp>
        <p:nvSpPr>
          <p:cNvPr id="3" name="Date Placeholder 2"/>
          <p:cNvSpPr>
            <a:spLocks noGrp="1"/>
          </p:cNvSpPr>
          <p:nvPr>
            <p:ph type="dt" sz="quarter" idx="1"/>
          </p:nvPr>
        </p:nvSpPr>
        <p:spPr>
          <a:xfrm>
            <a:off x="3995217" y="0"/>
            <a:ext cx="3056414" cy="465455"/>
          </a:xfrm>
          <a:prstGeom prst="rect">
            <a:avLst/>
          </a:prstGeom>
        </p:spPr>
        <p:txBody>
          <a:bodyPr vert="horz" lIns="93494" tIns="46747" rIns="93494" bIns="46747" rtlCol="0"/>
          <a:lstStyle>
            <a:lvl1pPr algn="r">
              <a:defRPr sz="1200"/>
            </a:lvl1pPr>
          </a:lstStyle>
          <a:p>
            <a:fld id="{71FA8F3D-F5C0-4827-9E47-FEAA5B846BB5}" type="datetimeFigureOut">
              <a:rPr lang="en-US" smtClean="0"/>
              <a:t>6/8/2020</a:t>
            </a:fld>
            <a:endParaRPr lang="en-US"/>
          </a:p>
        </p:txBody>
      </p:sp>
      <p:sp>
        <p:nvSpPr>
          <p:cNvPr id="4" name="Footer Placeholder 3"/>
          <p:cNvSpPr>
            <a:spLocks noGrp="1"/>
          </p:cNvSpPr>
          <p:nvPr>
            <p:ph type="ftr" sz="quarter" idx="2"/>
          </p:nvPr>
        </p:nvSpPr>
        <p:spPr>
          <a:xfrm>
            <a:off x="0" y="8842030"/>
            <a:ext cx="3056414" cy="465455"/>
          </a:xfrm>
          <a:prstGeom prst="rect">
            <a:avLst/>
          </a:prstGeom>
        </p:spPr>
        <p:txBody>
          <a:bodyPr vert="horz" lIns="93494" tIns="46747" rIns="93494" bIns="46747" rtlCol="0" anchor="b"/>
          <a:lstStyle>
            <a:lvl1pPr algn="l">
              <a:defRPr sz="1200"/>
            </a:lvl1pPr>
          </a:lstStyle>
          <a:p>
            <a:endParaRPr lang="en-US"/>
          </a:p>
        </p:txBody>
      </p:sp>
      <p:sp>
        <p:nvSpPr>
          <p:cNvPr id="5" name="Slide Number Placeholder 4"/>
          <p:cNvSpPr>
            <a:spLocks noGrp="1"/>
          </p:cNvSpPr>
          <p:nvPr>
            <p:ph type="sldNum" sz="quarter" idx="3"/>
          </p:nvPr>
        </p:nvSpPr>
        <p:spPr>
          <a:xfrm>
            <a:off x="3995217" y="8842030"/>
            <a:ext cx="3056414" cy="465455"/>
          </a:xfrm>
          <a:prstGeom prst="rect">
            <a:avLst/>
          </a:prstGeom>
        </p:spPr>
        <p:txBody>
          <a:bodyPr vert="horz" lIns="93494" tIns="46747" rIns="93494" bIns="46747" rtlCol="0" anchor="b"/>
          <a:lstStyle>
            <a:lvl1pPr algn="r">
              <a:defRPr sz="1200"/>
            </a:lvl1pPr>
          </a:lstStyle>
          <a:p>
            <a:fld id="{3C07C3D6-379F-47FA-97F7-84375CCB4C87}" type="slidenum">
              <a:rPr lang="en-US" smtClean="0"/>
              <a:t>‹#›</a:t>
            </a:fld>
            <a:endParaRPr lang="en-US"/>
          </a:p>
        </p:txBody>
      </p:sp>
    </p:spTree>
    <p:extLst>
      <p:ext uri="{BB962C8B-B14F-4D97-AF65-F5344CB8AC3E}">
        <p14:creationId xmlns:p14="http://schemas.microsoft.com/office/powerpoint/2010/main" val="145211149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57053" cy="465773"/>
          </a:xfrm>
          <a:prstGeom prst="rect">
            <a:avLst/>
          </a:prstGeom>
        </p:spPr>
        <p:txBody>
          <a:bodyPr vert="horz" lIns="91751" tIns="45875" rIns="91751" bIns="45875" rtlCol="0"/>
          <a:lstStyle>
            <a:lvl1pPr algn="l">
              <a:defRPr sz="1200"/>
            </a:lvl1pPr>
          </a:lstStyle>
          <a:p>
            <a:endParaRPr lang="en-US"/>
          </a:p>
        </p:txBody>
      </p:sp>
      <p:sp>
        <p:nvSpPr>
          <p:cNvPr id="3" name="Date Placeholder 2"/>
          <p:cNvSpPr>
            <a:spLocks noGrp="1"/>
          </p:cNvSpPr>
          <p:nvPr>
            <p:ph type="dt" idx="1"/>
          </p:nvPr>
        </p:nvSpPr>
        <p:spPr>
          <a:xfrm>
            <a:off x="3994614" y="0"/>
            <a:ext cx="3057053" cy="465773"/>
          </a:xfrm>
          <a:prstGeom prst="rect">
            <a:avLst/>
          </a:prstGeom>
        </p:spPr>
        <p:txBody>
          <a:bodyPr vert="horz" lIns="91751" tIns="45875" rIns="91751" bIns="45875" rtlCol="0"/>
          <a:lstStyle>
            <a:lvl1pPr algn="r">
              <a:defRPr sz="1200"/>
            </a:lvl1pPr>
          </a:lstStyle>
          <a:p>
            <a:fld id="{64873E26-7D6A-4B5F-A16A-52A19C07A247}" type="datetimeFigureOut">
              <a:rPr lang="en-US" smtClean="0"/>
              <a:t>6/8/2020</a:t>
            </a:fld>
            <a:endParaRPr lang="en-US"/>
          </a:p>
        </p:txBody>
      </p:sp>
      <p:sp>
        <p:nvSpPr>
          <p:cNvPr id="4" name="Slide Image Placeholder 3"/>
          <p:cNvSpPr>
            <a:spLocks noGrp="1" noRot="1" noChangeAspect="1"/>
          </p:cNvSpPr>
          <p:nvPr>
            <p:ph type="sldImg" idx="2"/>
          </p:nvPr>
        </p:nvSpPr>
        <p:spPr>
          <a:xfrm>
            <a:off x="1198563" y="698500"/>
            <a:ext cx="4656137" cy="3490913"/>
          </a:xfrm>
          <a:prstGeom prst="rect">
            <a:avLst/>
          </a:prstGeom>
          <a:noFill/>
          <a:ln w="12700">
            <a:solidFill>
              <a:prstClr val="black"/>
            </a:solidFill>
          </a:ln>
        </p:spPr>
        <p:txBody>
          <a:bodyPr vert="horz" lIns="91751" tIns="45875" rIns="91751" bIns="45875" rtlCol="0" anchor="ctr"/>
          <a:lstStyle/>
          <a:p>
            <a:endParaRPr lang="en-US"/>
          </a:p>
        </p:txBody>
      </p:sp>
      <p:sp>
        <p:nvSpPr>
          <p:cNvPr id="5" name="Notes Placeholder 4"/>
          <p:cNvSpPr>
            <a:spLocks noGrp="1"/>
          </p:cNvSpPr>
          <p:nvPr>
            <p:ph type="body" sz="quarter" idx="3"/>
          </p:nvPr>
        </p:nvSpPr>
        <p:spPr>
          <a:xfrm>
            <a:off x="705965" y="4422459"/>
            <a:ext cx="5641333" cy="4188778"/>
          </a:xfrm>
          <a:prstGeom prst="rect">
            <a:avLst/>
          </a:prstGeom>
        </p:spPr>
        <p:txBody>
          <a:bodyPr vert="horz" lIns="91751" tIns="45875" rIns="91751" bIns="45875"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41738"/>
            <a:ext cx="3057053" cy="465773"/>
          </a:xfrm>
          <a:prstGeom prst="rect">
            <a:avLst/>
          </a:prstGeom>
        </p:spPr>
        <p:txBody>
          <a:bodyPr vert="horz" lIns="91751" tIns="45875" rIns="91751" bIns="45875" rtlCol="0" anchor="b"/>
          <a:lstStyle>
            <a:lvl1pPr algn="l">
              <a:defRPr sz="1200"/>
            </a:lvl1pPr>
          </a:lstStyle>
          <a:p>
            <a:endParaRPr lang="en-US"/>
          </a:p>
        </p:txBody>
      </p:sp>
      <p:sp>
        <p:nvSpPr>
          <p:cNvPr id="7" name="Slide Number Placeholder 6"/>
          <p:cNvSpPr>
            <a:spLocks noGrp="1"/>
          </p:cNvSpPr>
          <p:nvPr>
            <p:ph type="sldNum" sz="quarter" idx="5"/>
          </p:nvPr>
        </p:nvSpPr>
        <p:spPr>
          <a:xfrm>
            <a:off x="3994614" y="8841738"/>
            <a:ext cx="3057053" cy="465773"/>
          </a:xfrm>
          <a:prstGeom prst="rect">
            <a:avLst/>
          </a:prstGeom>
        </p:spPr>
        <p:txBody>
          <a:bodyPr vert="horz" lIns="91751" tIns="45875" rIns="91751" bIns="45875" rtlCol="0" anchor="b"/>
          <a:lstStyle>
            <a:lvl1pPr algn="r">
              <a:defRPr sz="1200"/>
            </a:lvl1pPr>
          </a:lstStyle>
          <a:p>
            <a:fld id="{49B0C91C-C406-405B-8CC4-056AC24C4732}" type="slidenum">
              <a:rPr lang="en-US" smtClean="0"/>
              <a:t>‹#›</a:t>
            </a:fld>
            <a:endParaRPr lang="en-US"/>
          </a:p>
        </p:txBody>
      </p:sp>
    </p:spTree>
    <p:extLst>
      <p:ext uri="{BB962C8B-B14F-4D97-AF65-F5344CB8AC3E}">
        <p14:creationId xmlns:p14="http://schemas.microsoft.com/office/powerpoint/2010/main" val="398153142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9B0C91C-C406-405B-8CC4-056AC24C4732}" type="slidenum">
              <a:rPr lang="en-US" smtClean="0"/>
              <a:t>4</a:t>
            </a:fld>
            <a:endParaRPr lang="en-US"/>
          </a:p>
        </p:txBody>
      </p:sp>
    </p:spTree>
    <p:extLst>
      <p:ext uri="{BB962C8B-B14F-4D97-AF65-F5344CB8AC3E}">
        <p14:creationId xmlns:p14="http://schemas.microsoft.com/office/powerpoint/2010/main" val="9412847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9377" indent="-229377">
              <a:buAutoNum type="arabicPeriod"/>
            </a:pPr>
            <a:endParaRPr lang="en-US" dirty="0"/>
          </a:p>
          <a:p>
            <a:endParaRPr lang="en-US" dirty="0"/>
          </a:p>
        </p:txBody>
      </p:sp>
      <p:sp>
        <p:nvSpPr>
          <p:cNvPr id="4" name="Slide Number Placeholder 3"/>
          <p:cNvSpPr>
            <a:spLocks noGrp="1"/>
          </p:cNvSpPr>
          <p:nvPr>
            <p:ph type="sldNum" sz="quarter" idx="10"/>
          </p:nvPr>
        </p:nvSpPr>
        <p:spPr/>
        <p:txBody>
          <a:bodyPr/>
          <a:lstStyle/>
          <a:p>
            <a:fld id="{49B0C91C-C406-405B-8CC4-056AC24C4732}" type="slidenum">
              <a:rPr lang="en-US" smtClean="0"/>
              <a:t>15</a:t>
            </a:fld>
            <a:endParaRPr lang="en-US"/>
          </a:p>
        </p:txBody>
      </p:sp>
    </p:spTree>
    <p:extLst>
      <p:ext uri="{BB962C8B-B14F-4D97-AF65-F5344CB8AC3E}">
        <p14:creationId xmlns:p14="http://schemas.microsoft.com/office/powerpoint/2010/main" val="175420545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9377" indent="-229377">
              <a:buAutoNum type="arabicPeriod"/>
            </a:pPr>
            <a:endParaRPr lang="en-US" dirty="0"/>
          </a:p>
          <a:p>
            <a:endParaRPr lang="en-US" dirty="0"/>
          </a:p>
        </p:txBody>
      </p:sp>
      <p:sp>
        <p:nvSpPr>
          <p:cNvPr id="4" name="Slide Number Placeholder 3"/>
          <p:cNvSpPr>
            <a:spLocks noGrp="1"/>
          </p:cNvSpPr>
          <p:nvPr>
            <p:ph type="sldNum" sz="quarter" idx="10"/>
          </p:nvPr>
        </p:nvSpPr>
        <p:spPr/>
        <p:txBody>
          <a:bodyPr/>
          <a:lstStyle/>
          <a:p>
            <a:fld id="{49B0C91C-C406-405B-8CC4-056AC24C4732}" type="slidenum">
              <a:rPr lang="en-US" smtClean="0"/>
              <a:t>16</a:t>
            </a:fld>
            <a:endParaRPr lang="en-US"/>
          </a:p>
        </p:txBody>
      </p:sp>
    </p:spTree>
    <p:extLst>
      <p:ext uri="{BB962C8B-B14F-4D97-AF65-F5344CB8AC3E}">
        <p14:creationId xmlns:p14="http://schemas.microsoft.com/office/powerpoint/2010/main" val="74832130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9377" indent="-229377">
              <a:buAutoNum type="arabicPeriod"/>
            </a:pPr>
            <a:endParaRPr lang="en-US" dirty="0"/>
          </a:p>
          <a:p>
            <a:endParaRPr lang="en-US" dirty="0"/>
          </a:p>
        </p:txBody>
      </p:sp>
      <p:sp>
        <p:nvSpPr>
          <p:cNvPr id="4" name="Slide Number Placeholder 3"/>
          <p:cNvSpPr>
            <a:spLocks noGrp="1"/>
          </p:cNvSpPr>
          <p:nvPr>
            <p:ph type="sldNum" sz="quarter" idx="10"/>
          </p:nvPr>
        </p:nvSpPr>
        <p:spPr/>
        <p:txBody>
          <a:bodyPr/>
          <a:lstStyle/>
          <a:p>
            <a:fld id="{49B0C91C-C406-405B-8CC4-056AC24C4732}" type="slidenum">
              <a:rPr lang="en-US" smtClean="0"/>
              <a:t>5</a:t>
            </a:fld>
            <a:endParaRPr lang="en-US"/>
          </a:p>
        </p:txBody>
      </p:sp>
    </p:spTree>
    <p:extLst>
      <p:ext uri="{BB962C8B-B14F-4D97-AF65-F5344CB8AC3E}">
        <p14:creationId xmlns:p14="http://schemas.microsoft.com/office/powerpoint/2010/main" val="421704741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9377" indent="-229377">
              <a:buAutoNum type="arabicPeriod"/>
            </a:pPr>
            <a:endParaRPr lang="en-US" dirty="0"/>
          </a:p>
          <a:p>
            <a:endParaRPr lang="en-US" dirty="0"/>
          </a:p>
        </p:txBody>
      </p:sp>
      <p:sp>
        <p:nvSpPr>
          <p:cNvPr id="4" name="Slide Number Placeholder 3"/>
          <p:cNvSpPr>
            <a:spLocks noGrp="1"/>
          </p:cNvSpPr>
          <p:nvPr>
            <p:ph type="sldNum" sz="quarter" idx="10"/>
          </p:nvPr>
        </p:nvSpPr>
        <p:spPr/>
        <p:txBody>
          <a:bodyPr/>
          <a:lstStyle/>
          <a:p>
            <a:fld id="{49B0C91C-C406-405B-8CC4-056AC24C4732}" type="slidenum">
              <a:rPr lang="en-US" smtClean="0"/>
              <a:t>6</a:t>
            </a:fld>
            <a:endParaRPr lang="en-US"/>
          </a:p>
        </p:txBody>
      </p:sp>
    </p:spTree>
    <p:extLst>
      <p:ext uri="{BB962C8B-B14F-4D97-AF65-F5344CB8AC3E}">
        <p14:creationId xmlns:p14="http://schemas.microsoft.com/office/powerpoint/2010/main" val="2965494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085850" lvl="1" indent="-342900">
              <a:buFont typeface="Arial" panose="020B0604020202020204" pitchFamily="34" charset="0"/>
              <a:buChar char="•"/>
            </a:pPr>
            <a:r>
              <a:rPr lang="en-US" sz="2800" dirty="0">
                <a:latin typeface="Arial" panose="020B0604020202020204" pitchFamily="34" charset="0"/>
                <a:cs typeface="Arial" panose="020B0604020202020204" pitchFamily="34" charset="0"/>
              </a:rPr>
              <a:t>attention (selective and divided attention*)</a:t>
            </a:r>
          </a:p>
          <a:p>
            <a:pPr marL="1085850" lvl="1" indent="-342900">
              <a:buFont typeface="Arial" panose="020B0604020202020204" pitchFamily="34" charset="0"/>
              <a:buChar char="•"/>
            </a:pPr>
            <a:r>
              <a:rPr lang="en-US" sz="2800" dirty="0">
                <a:latin typeface="Arial" panose="020B0604020202020204" pitchFamily="34" charset="0"/>
                <a:cs typeface="Arial" panose="020B0604020202020204" pitchFamily="34" charset="0"/>
              </a:rPr>
              <a:t>memory (requires more cueing to recall new information*)</a:t>
            </a:r>
          </a:p>
          <a:p>
            <a:pPr marL="1085850" lvl="1" indent="-342900">
              <a:buFont typeface="Arial" panose="020B0604020202020204" pitchFamily="34" charset="0"/>
              <a:buChar char="•"/>
            </a:pPr>
            <a:r>
              <a:rPr lang="en-US" sz="2800" dirty="0">
                <a:latin typeface="Arial" panose="020B0604020202020204" pitchFamily="34" charset="0"/>
                <a:cs typeface="Arial" panose="020B0604020202020204" pitchFamily="34" charset="0"/>
              </a:rPr>
              <a:t>executive function (mental flexibility*)</a:t>
            </a:r>
          </a:p>
          <a:p>
            <a:pPr marL="1085850" lvl="1" indent="-342900">
              <a:buFont typeface="Arial" panose="020B0604020202020204" pitchFamily="34" charset="0"/>
              <a:buChar char="•"/>
            </a:pPr>
            <a:r>
              <a:rPr lang="en-US" sz="2800" dirty="0">
                <a:latin typeface="Arial" panose="020B0604020202020204" pitchFamily="34" charset="0"/>
                <a:cs typeface="Arial" panose="020B0604020202020204" pitchFamily="34" charset="0"/>
              </a:rPr>
              <a:t>language (less verbose, less specific in word choices*)</a:t>
            </a:r>
          </a:p>
          <a:p>
            <a:pPr marL="1085850" lvl="1" indent="-342900">
              <a:buFont typeface="Arial" panose="020B0604020202020204" pitchFamily="34" charset="0"/>
              <a:buChar char="•"/>
            </a:pPr>
            <a:r>
              <a:rPr lang="en-US" sz="2800" dirty="0">
                <a:latin typeface="Arial" panose="020B0604020202020204" pitchFamily="34" charset="0"/>
                <a:cs typeface="Arial" panose="020B0604020202020204" pitchFamily="34" charset="0"/>
              </a:rPr>
              <a:t>visuospatial abilities (ability to copy complex designs*)</a:t>
            </a:r>
          </a:p>
          <a:p>
            <a:endParaRPr lang="en-US" dirty="0"/>
          </a:p>
        </p:txBody>
      </p:sp>
      <p:sp>
        <p:nvSpPr>
          <p:cNvPr id="4" name="Slide Number Placeholder 3"/>
          <p:cNvSpPr>
            <a:spLocks noGrp="1"/>
          </p:cNvSpPr>
          <p:nvPr>
            <p:ph type="sldNum" sz="quarter" idx="5"/>
          </p:nvPr>
        </p:nvSpPr>
        <p:spPr/>
        <p:txBody>
          <a:bodyPr/>
          <a:lstStyle/>
          <a:p>
            <a:fld id="{49B0C91C-C406-405B-8CC4-056AC24C4732}" type="slidenum">
              <a:rPr lang="en-US" smtClean="0"/>
              <a:t>7</a:t>
            </a:fld>
            <a:endParaRPr lang="en-US"/>
          </a:p>
        </p:txBody>
      </p:sp>
    </p:spTree>
    <p:extLst>
      <p:ext uri="{BB962C8B-B14F-4D97-AF65-F5344CB8AC3E}">
        <p14:creationId xmlns:p14="http://schemas.microsoft.com/office/powerpoint/2010/main" val="177333576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9377" indent="-229377">
              <a:buAutoNum type="arabicPeriod"/>
            </a:pPr>
            <a:endParaRPr lang="en-US" dirty="0"/>
          </a:p>
          <a:p>
            <a:endParaRPr lang="en-US" dirty="0"/>
          </a:p>
        </p:txBody>
      </p:sp>
      <p:sp>
        <p:nvSpPr>
          <p:cNvPr id="4" name="Slide Number Placeholder 3"/>
          <p:cNvSpPr>
            <a:spLocks noGrp="1"/>
          </p:cNvSpPr>
          <p:nvPr>
            <p:ph type="sldNum" sz="quarter" idx="10"/>
          </p:nvPr>
        </p:nvSpPr>
        <p:spPr/>
        <p:txBody>
          <a:bodyPr/>
          <a:lstStyle/>
          <a:p>
            <a:fld id="{49B0C91C-C406-405B-8CC4-056AC24C4732}" type="slidenum">
              <a:rPr lang="en-US" smtClean="0"/>
              <a:t>8</a:t>
            </a:fld>
            <a:endParaRPr lang="en-US"/>
          </a:p>
        </p:txBody>
      </p:sp>
    </p:spTree>
    <p:extLst>
      <p:ext uri="{BB962C8B-B14F-4D97-AF65-F5344CB8AC3E}">
        <p14:creationId xmlns:p14="http://schemas.microsoft.com/office/powerpoint/2010/main" val="229446224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9377" indent="-229377">
              <a:buAutoNum type="arabicPeriod"/>
            </a:pPr>
            <a:endParaRPr lang="en-US" dirty="0"/>
          </a:p>
          <a:p>
            <a:endParaRPr lang="en-US" dirty="0"/>
          </a:p>
        </p:txBody>
      </p:sp>
      <p:sp>
        <p:nvSpPr>
          <p:cNvPr id="4" name="Slide Number Placeholder 3"/>
          <p:cNvSpPr>
            <a:spLocks noGrp="1"/>
          </p:cNvSpPr>
          <p:nvPr>
            <p:ph type="sldNum" sz="quarter" idx="10"/>
          </p:nvPr>
        </p:nvSpPr>
        <p:spPr/>
        <p:txBody>
          <a:bodyPr/>
          <a:lstStyle/>
          <a:p>
            <a:fld id="{49B0C91C-C406-405B-8CC4-056AC24C4732}" type="slidenum">
              <a:rPr lang="en-US" smtClean="0"/>
              <a:t>11</a:t>
            </a:fld>
            <a:endParaRPr lang="en-US"/>
          </a:p>
        </p:txBody>
      </p:sp>
    </p:spTree>
    <p:extLst>
      <p:ext uri="{BB962C8B-B14F-4D97-AF65-F5344CB8AC3E}">
        <p14:creationId xmlns:p14="http://schemas.microsoft.com/office/powerpoint/2010/main" val="261170434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9377" indent="-229377">
              <a:buAutoNum type="arabicPeriod"/>
            </a:pPr>
            <a:endParaRPr lang="en-US" dirty="0"/>
          </a:p>
          <a:p>
            <a:endParaRPr lang="en-US" dirty="0"/>
          </a:p>
        </p:txBody>
      </p:sp>
      <p:sp>
        <p:nvSpPr>
          <p:cNvPr id="4" name="Slide Number Placeholder 3"/>
          <p:cNvSpPr>
            <a:spLocks noGrp="1"/>
          </p:cNvSpPr>
          <p:nvPr>
            <p:ph type="sldNum" sz="quarter" idx="10"/>
          </p:nvPr>
        </p:nvSpPr>
        <p:spPr/>
        <p:txBody>
          <a:bodyPr/>
          <a:lstStyle/>
          <a:p>
            <a:fld id="{49B0C91C-C406-405B-8CC4-056AC24C4732}" type="slidenum">
              <a:rPr lang="en-US" smtClean="0"/>
              <a:t>12</a:t>
            </a:fld>
            <a:endParaRPr lang="en-US"/>
          </a:p>
        </p:txBody>
      </p:sp>
    </p:spTree>
    <p:extLst>
      <p:ext uri="{BB962C8B-B14F-4D97-AF65-F5344CB8AC3E}">
        <p14:creationId xmlns:p14="http://schemas.microsoft.com/office/powerpoint/2010/main" val="179849570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9377" indent="-229377">
              <a:buAutoNum type="arabicPeriod"/>
            </a:pPr>
            <a:endParaRPr lang="en-US" dirty="0"/>
          </a:p>
          <a:p>
            <a:endParaRPr lang="en-US" dirty="0"/>
          </a:p>
        </p:txBody>
      </p:sp>
      <p:sp>
        <p:nvSpPr>
          <p:cNvPr id="4" name="Slide Number Placeholder 3"/>
          <p:cNvSpPr>
            <a:spLocks noGrp="1"/>
          </p:cNvSpPr>
          <p:nvPr>
            <p:ph type="sldNum" sz="quarter" idx="10"/>
          </p:nvPr>
        </p:nvSpPr>
        <p:spPr/>
        <p:txBody>
          <a:bodyPr/>
          <a:lstStyle/>
          <a:p>
            <a:fld id="{49B0C91C-C406-405B-8CC4-056AC24C4732}" type="slidenum">
              <a:rPr lang="en-US" smtClean="0"/>
              <a:t>13</a:t>
            </a:fld>
            <a:endParaRPr lang="en-US"/>
          </a:p>
        </p:txBody>
      </p:sp>
    </p:spTree>
    <p:extLst>
      <p:ext uri="{BB962C8B-B14F-4D97-AF65-F5344CB8AC3E}">
        <p14:creationId xmlns:p14="http://schemas.microsoft.com/office/powerpoint/2010/main" val="22402558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9377" indent="-229377">
              <a:buAutoNum type="arabicPeriod"/>
            </a:pPr>
            <a:endParaRPr lang="en-US" dirty="0"/>
          </a:p>
          <a:p>
            <a:endParaRPr lang="en-US" dirty="0"/>
          </a:p>
        </p:txBody>
      </p:sp>
      <p:sp>
        <p:nvSpPr>
          <p:cNvPr id="4" name="Slide Number Placeholder 3"/>
          <p:cNvSpPr>
            <a:spLocks noGrp="1"/>
          </p:cNvSpPr>
          <p:nvPr>
            <p:ph type="sldNum" sz="quarter" idx="10"/>
          </p:nvPr>
        </p:nvSpPr>
        <p:spPr/>
        <p:txBody>
          <a:bodyPr/>
          <a:lstStyle/>
          <a:p>
            <a:fld id="{49B0C91C-C406-405B-8CC4-056AC24C4732}" type="slidenum">
              <a:rPr lang="en-US" smtClean="0"/>
              <a:t>14</a:t>
            </a:fld>
            <a:endParaRPr lang="en-US"/>
          </a:p>
        </p:txBody>
      </p:sp>
    </p:spTree>
    <p:extLst>
      <p:ext uri="{BB962C8B-B14F-4D97-AF65-F5344CB8AC3E}">
        <p14:creationId xmlns:p14="http://schemas.microsoft.com/office/powerpoint/2010/main" val="19691796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14" name="Picture 13" descr="UNMC_COM_cover_bkg_full_1.jp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ctrTitle" hasCustomPrompt="1"/>
          </p:nvPr>
        </p:nvSpPr>
        <p:spPr>
          <a:xfrm>
            <a:off x="916720" y="657321"/>
            <a:ext cx="6480951" cy="3167843"/>
          </a:xfrm>
        </p:spPr>
        <p:txBody>
          <a:bodyPr anchor="b">
            <a:normAutofit/>
          </a:bodyPr>
          <a:lstStyle>
            <a:lvl1pPr algn="l">
              <a:lnSpc>
                <a:spcPct val="80000"/>
              </a:lnSpc>
              <a:defRPr sz="4500" b="1" i="0" baseline="0">
                <a:solidFill>
                  <a:schemeClr val="bg1"/>
                </a:solidFill>
                <a:latin typeface="Arial-BoldMT"/>
                <a:cs typeface="Arial-BoldMT"/>
              </a:defRPr>
            </a:lvl1pPr>
          </a:lstStyle>
          <a:p>
            <a:r>
              <a:rPr lang="en-US" dirty="0"/>
              <a:t>Headline</a:t>
            </a:r>
          </a:p>
        </p:txBody>
      </p:sp>
      <p:sp>
        <p:nvSpPr>
          <p:cNvPr id="3" name="Subtitle 2"/>
          <p:cNvSpPr>
            <a:spLocks noGrp="1"/>
          </p:cNvSpPr>
          <p:nvPr>
            <p:ph type="subTitle" idx="1" hasCustomPrompt="1"/>
          </p:nvPr>
        </p:nvSpPr>
        <p:spPr>
          <a:xfrm>
            <a:off x="916720" y="3825164"/>
            <a:ext cx="6400800" cy="688511"/>
          </a:xfrm>
        </p:spPr>
        <p:txBody>
          <a:bodyPr>
            <a:normAutofit/>
          </a:bodyPr>
          <a:lstStyle>
            <a:lvl1pPr marL="0" indent="0" algn="l">
              <a:buNone/>
              <a:defRPr sz="1600" b="1" i="0" baseline="0">
                <a:solidFill>
                  <a:srgbClr val="FDB713"/>
                </a:solidFill>
                <a:latin typeface="Arial-BoldMT"/>
                <a:cs typeface="Arial-BoldM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Subhead</a:t>
            </a:r>
          </a:p>
        </p:txBody>
      </p:sp>
    </p:spTree>
    <p:extLst>
      <p:ext uri="{BB962C8B-B14F-4D97-AF65-F5344CB8AC3E}">
        <p14:creationId xmlns:p14="http://schemas.microsoft.com/office/powerpoint/2010/main" val="10085529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Section Header">
    <p:spTree>
      <p:nvGrpSpPr>
        <p:cNvPr id="1" name=""/>
        <p:cNvGrpSpPr/>
        <p:nvPr/>
      </p:nvGrpSpPr>
      <p:grpSpPr>
        <a:xfrm>
          <a:off x="0" y="0"/>
          <a:ext cx="0" cy="0"/>
          <a:chOff x="0" y="0"/>
          <a:chExt cx="0" cy="0"/>
        </a:xfrm>
      </p:grpSpPr>
      <p:sp>
        <p:nvSpPr>
          <p:cNvPr id="9" name="Title 1"/>
          <p:cNvSpPr>
            <a:spLocks noGrp="1"/>
          </p:cNvSpPr>
          <p:nvPr>
            <p:ph type="title"/>
          </p:nvPr>
        </p:nvSpPr>
        <p:spPr>
          <a:xfrm>
            <a:off x="956666" y="395831"/>
            <a:ext cx="7606427" cy="1359153"/>
          </a:xfrm>
        </p:spPr>
        <p:txBody>
          <a:bodyPr tIns="0" bIns="0"/>
          <a:lstStyle/>
          <a:p>
            <a:r>
              <a:rPr lang="en-US"/>
              <a:t>Click to edit Master title style</a:t>
            </a:r>
            <a:endParaRPr lang="en-US" dirty="0"/>
          </a:p>
        </p:txBody>
      </p:sp>
      <p:sp>
        <p:nvSpPr>
          <p:cNvPr id="10" name="Content Placeholder 2"/>
          <p:cNvSpPr>
            <a:spLocks noGrp="1"/>
          </p:cNvSpPr>
          <p:nvPr>
            <p:ph idx="1"/>
          </p:nvPr>
        </p:nvSpPr>
        <p:spPr>
          <a:xfrm>
            <a:off x="956667" y="1882620"/>
            <a:ext cx="7282212" cy="3950310"/>
          </a:xfrm>
        </p:spPr>
        <p:txBody>
          <a:bodyPr>
            <a:normAutofit/>
          </a:bodyPr>
          <a:lstStyle>
            <a:lvl1pPr>
              <a:lnSpc>
                <a:spcPct val="90000"/>
              </a:lnSpc>
              <a:defRPr sz="1600"/>
            </a:lvl1pPr>
            <a:lvl2pPr>
              <a:lnSpc>
                <a:spcPct val="90000"/>
              </a:lnSpc>
              <a:defRPr sz="1600">
                <a:latin typeface="Arial"/>
                <a:cs typeface="Arial"/>
              </a:defRPr>
            </a:lvl2pPr>
            <a:lvl3pPr>
              <a:lnSpc>
                <a:spcPct val="90000"/>
              </a:lnSpc>
              <a:defRPr sz="1600"/>
            </a:lvl3pPr>
            <a:lvl4pPr>
              <a:lnSpc>
                <a:spcPct val="90000"/>
              </a:lnSpc>
              <a:defRPr sz="1600"/>
            </a:lvl4pPr>
            <a:lvl5pPr>
              <a:lnSpc>
                <a:spcPct val="90000"/>
              </a:lnSpc>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3"/>
          <p:cNvSpPr>
            <a:spLocks noGrp="1"/>
          </p:cNvSpPr>
          <p:nvPr>
            <p:ph type="dt" sz="half" idx="10"/>
          </p:nvPr>
        </p:nvSpPr>
        <p:spPr>
          <a:xfrm>
            <a:off x="956439" y="5936345"/>
            <a:ext cx="1293548" cy="365125"/>
          </a:xfrm>
          <a:prstGeom prst="rect">
            <a:avLst/>
          </a:prstGeom>
        </p:spPr>
        <p:txBody>
          <a:bodyPr/>
          <a:lstStyle>
            <a:lvl1pPr>
              <a:defRPr>
                <a:solidFill>
                  <a:srgbClr val="989EA3"/>
                </a:solidFill>
              </a:defRPr>
            </a:lvl1pPr>
          </a:lstStyle>
          <a:p>
            <a:fld id="{A3F11EEC-60B6-DF4B-A821-B910872C5F64}" type="datetimeFigureOut">
              <a:rPr lang="en-US" smtClean="0"/>
              <a:pPr/>
              <a:t>6/8/2020</a:t>
            </a:fld>
            <a:endParaRPr lang="en-US" dirty="0"/>
          </a:p>
        </p:txBody>
      </p:sp>
      <p:sp>
        <p:nvSpPr>
          <p:cNvPr id="8" name="Footer Placeholder 4"/>
          <p:cNvSpPr>
            <a:spLocks noGrp="1"/>
          </p:cNvSpPr>
          <p:nvPr>
            <p:ph type="ftr" sz="quarter" idx="11"/>
          </p:nvPr>
        </p:nvSpPr>
        <p:spPr>
          <a:xfrm>
            <a:off x="2265667" y="5936345"/>
            <a:ext cx="3355380" cy="365125"/>
          </a:xfrm>
          <a:prstGeom prst="rect">
            <a:avLst/>
          </a:prstGeom>
        </p:spPr>
        <p:txBody>
          <a:bodyPr/>
          <a:lstStyle>
            <a:lvl1pPr algn="ctr">
              <a:defRPr>
                <a:solidFill>
                  <a:srgbClr val="989EA3"/>
                </a:solidFill>
              </a:defRPr>
            </a:lvl1pPr>
          </a:lstStyle>
          <a:p>
            <a:endParaRPr lang="en-US" dirty="0"/>
          </a:p>
        </p:txBody>
      </p:sp>
      <p:sp>
        <p:nvSpPr>
          <p:cNvPr id="11" name="Slide Number Placeholder 5"/>
          <p:cNvSpPr>
            <a:spLocks noGrp="1"/>
          </p:cNvSpPr>
          <p:nvPr>
            <p:ph type="sldNum" sz="quarter" idx="12"/>
          </p:nvPr>
        </p:nvSpPr>
        <p:spPr>
          <a:xfrm>
            <a:off x="5621047" y="5936345"/>
            <a:ext cx="1262187" cy="365125"/>
          </a:xfrm>
          <a:prstGeom prst="rect">
            <a:avLst/>
          </a:prstGeom>
        </p:spPr>
        <p:txBody>
          <a:bodyPr/>
          <a:lstStyle>
            <a:lvl1pPr algn="r">
              <a:defRPr>
                <a:solidFill>
                  <a:srgbClr val="989EA3"/>
                </a:solidFill>
              </a:defRPr>
            </a:lvl1pPr>
          </a:lstStyle>
          <a:p>
            <a:fld id="{C2F1CAA2-7C6D-8F48-BAEE-2DAFD071A580}" type="slidenum">
              <a:rPr lang="en-US" smtClean="0"/>
              <a:pPr/>
              <a:t>‹#›</a:t>
            </a:fld>
            <a:endParaRPr lang="en-US" dirty="0"/>
          </a:p>
        </p:txBody>
      </p:sp>
    </p:spTree>
    <p:extLst>
      <p:ext uri="{BB962C8B-B14F-4D97-AF65-F5344CB8AC3E}">
        <p14:creationId xmlns:p14="http://schemas.microsoft.com/office/powerpoint/2010/main" val="8673863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5" name="Text Placeholder 2"/>
          <p:cNvSpPr>
            <a:spLocks noGrp="1"/>
          </p:cNvSpPr>
          <p:nvPr>
            <p:ph type="body" idx="14"/>
          </p:nvPr>
        </p:nvSpPr>
        <p:spPr>
          <a:xfrm>
            <a:off x="4679846" y="1882621"/>
            <a:ext cx="3465576" cy="3895426"/>
          </a:xfrm>
        </p:spPr>
        <p:txBody>
          <a:bodyPr anchor="t">
            <a:normAutofit/>
          </a:bodyPr>
          <a:lstStyle>
            <a:lvl1pPr marL="0" indent="0">
              <a:buNone/>
              <a:defRPr sz="1600" b="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9" name="Text Placeholder 2"/>
          <p:cNvSpPr>
            <a:spLocks noGrp="1"/>
          </p:cNvSpPr>
          <p:nvPr>
            <p:ph type="body" idx="1"/>
          </p:nvPr>
        </p:nvSpPr>
        <p:spPr>
          <a:xfrm>
            <a:off x="956439" y="1882620"/>
            <a:ext cx="3465137" cy="3895427"/>
          </a:xfrm>
        </p:spPr>
        <p:txBody>
          <a:bodyPr anchor="t">
            <a:normAutofit/>
          </a:bodyPr>
          <a:lstStyle>
            <a:lvl1pPr marL="0" indent="0">
              <a:buNone/>
              <a:defRPr sz="1600" b="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10" name="Date Placeholder 3"/>
          <p:cNvSpPr>
            <a:spLocks noGrp="1"/>
          </p:cNvSpPr>
          <p:nvPr>
            <p:ph type="dt" sz="half" idx="10"/>
          </p:nvPr>
        </p:nvSpPr>
        <p:spPr>
          <a:xfrm>
            <a:off x="956439" y="5936345"/>
            <a:ext cx="1293548" cy="365125"/>
          </a:xfrm>
          <a:prstGeom prst="rect">
            <a:avLst/>
          </a:prstGeom>
        </p:spPr>
        <p:txBody>
          <a:bodyPr/>
          <a:lstStyle>
            <a:lvl1pPr>
              <a:defRPr>
                <a:solidFill>
                  <a:srgbClr val="989EA3"/>
                </a:solidFill>
              </a:defRPr>
            </a:lvl1pPr>
          </a:lstStyle>
          <a:p>
            <a:fld id="{A3F11EEC-60B6-DF4B-A821-B910872C5F64}" type="datetimeFigureOut">
              <a:rPr lang="en-US" smtClean="0"/>
              <a:pPr/>
              <a:t>6/8/2020</a:t>
            </a:fld>
            <a:endParaRPr lang="en-US" dirty="0"/>
          </a:p>
        </p:txBody>
      </p:sp>
      <p:sp>
        <p:nvSpPr>
          <p:cNvPr id="11" name="Footer Placeholder 4"/>
          <p:cNvSpPr>
            <a:spLocks noGrp="1"/>
          </p:cNvSpPr>
          <p:nvPr>
            <p:ph type="ftr" sz="quarter" idx="11"/>
          </p:nvPr>
        </p:nvSpPr>
        <p:spPr>
          <a:xfrm>
            <a:off x="2265667" y="5936345"/>
            <a:ext cx="3355380" cy="365125"/>
          </a:xfrm>
          <a:prstGeom prst="rect">
            <a:avLst/>
          </a:prstGeom>
        </p:spPr>
        <p:txBody>
          <a:bodyPr/>
          <a:lstStyle>
            <a:lvl1pPr algn="ctr">
              <a:defRPr>
                <a:solidFill>
                  <a:srgbClr val="989EA3"/>
                </a:solidFill>
              </a:defRPr>
            </a:lvl1pPr>
          </a:lstStyle>
          <a:p>
            <a:endParaRPr lang="en-US" dirty="0"/>
          </a:p>
        </p:txBody>
      </p:sp>
      <p:sp>
        <p:nvSpPr>
          <p:cNvPr id="12" name="Slide Number Placeholder 5"/>
          <p:cNvSpPr>
            <a:spLocks noGrp="1"/>
          </p:cNvSpPr>
          <p:nvPr>
            <p:ph type="sldNum" sz="quarter" idx="12"/>
          </p:nvPr>
        </p:nvSpPr>
        <p:spPr>
          <a:xfrm>
            <a:off x="5621047" y="5936345"/>
            <a:ext cx="1262187" cy="365125"/>
          </a:xfrm>
          <a:prstGeom prst="rect">
            <a:avLst/>
          </a:prstGeom>
        </p:spPr>
        <p:txBody>
          <a:bodyPr/>
          <a:lstStyle>
            <a:lvl1pPr algn="r">
              <a:defRPr>
                <a:solidFill>
                  <a:srgbClr val="989EA3"/>
                </a:solidFill>
              </a:defRPr>
            </a:lvl1pPr>
          </a:lstStyle>
          <a:p>
            <a:fld id="{C2F1CAA2-7C6D-8F48-BAEE-2DAFD071A580}" type="slidenum">
              <a:rPr lang="en-US" smtClean="0"/>
              <a:pPr/>
              <a:t>‹#›</a:t>
            </a:fld>
            <a:endParaRPr lang="en-US" dirty="0"/>
          </a:p>
        </p:txBody>
      </p:sp>
    </p:spTree>
    <p:extLst>
      <p:ext uri="{BB962C8B-B14F-4D97-AF65-F5344CB8AC3E}">
        <p14:creationId xmlns:p14="http://schemas.microsoft.com/office/powerpoint/2010/main" val="33905707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11" name="Picture 10" descr="UNMC_COM_closing_bkg_full_1.jp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Tree>
    <p:extLst>
      <p:ext uri="{BB962C8B-B14F-4D97-AF65-F5344CB8AC3E}">
        <p14:creationId xmlns:p14="http://schemas.microsoft.com/office/powerpoint/2010/main" val="417619110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jpe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5" name="Picture 4" descr="Content_bkg.jpg"/>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Placeholder 1"/>
          <p:cNvSpPr>
            <a:spLocks noGrp="1"/>
          </p:cNvSpPr>
          <p:nvPr>
            <p:ph type="title"/>
          </p:nvPr>
        </p:nvSpPr>
        <p:spPr>
          <a:xfrm>
            <a:off x="956666" y="395831"/>
            <a:ext cx="7606427" cy="1359153"/>
          </a:xfrm>
          <a:prstGeom prst="rect">
            <a:avLst/>
          </a:prstGeom>
        </p:spPr>
        <p:txBody>
          <a:bodyPr vert="horz" lIns="91440" tIns="0" rIns="91440" bIns="0" rtlCol="0" anchor="b">
            <a:normAutofit/>
          </a:bodyPr>
          <a:lstStyle/>
          <a:p>
            <a:r>
              <a:rPr lang="en-US" dirty="0"/>
              <a:t>Headline</a:t>
            </a:r>
          </a:p>
        </p:txBody>
      </p:sp>
      <p:sp>
        <p:nvSpPr>
          <p:cNvPr id="3" name="Text Placeholder 2"/>
          <p:cNvSpPr>
            <a:spLocks noGrp="1"/>
          </p:cNvSpPr>
          <p:nvPr>
            <p:ph type="body" idx="1"/>
          </p:nvPr>
        </p:nvSpPr>
        <p:spPr>
          <a:xfrm>
            <a:off x="956667" y="1882620"/>
            <a:ext cx="7282212" cy="468931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391905964"/>
      </p:ext>
    </p:extLst>
  </p:cSld>
  <p:clrMap bg1="lt1" tx1="dk1" bg2="lt2" tx2="dk2" accent1="accent1" accent2="accent2" accent3="accent3" accent4="accent4" accent5="accent5" accent6="accent6" hlink="hlink" folHlink="folHlink"/>
  <p:sldLayoutIdLst>
    <p:sldLayoutId id="2147483738" r:id="rId1"/>
    <p:sldLayoutId id="2147483740" r:id="rId2"/>
    <p:sldLayoutId id="2147483742" r:id="rId3"/>
    <p:sldLayoutId id="2147483743" r:id="rId4"/>
  </p:sldLayoutIdLst>
  <p:txStyles>
    <p:titleStyle>
      <a:lvl1pPr algn="l" defTabSz="457200" rtl="0" eaLnBrk="1" latinLnBrk="0" hangingPunct="1">
        <a:lnSpc>
          <a:spcPct val="90000"/>
        </a:lnSpc>
        <a:spcBef>
          <a:spcPct val="0"/>
        </a:spcBef>
        <a:buNone/>
        <a:defRPr sz="4500" b="1" i="0" kern="1200" baseline="0">
          <a:solidFill>
            <a:srgbClr val="AD122A"/>
          </a:solidFill>
          <a:latin typeface="Arial"/>
          <a:ea typeface="+mj-ea"/>
          <a:cs typeface="Arial"/>
        </a:defRPr>
      </a:lvl1pPr>
    </p:titleStyle>
    <p:bodyStyle>
      <a:lvl1pPr marL="0" indent="0" algn="l" defTabSz="457200" rtl="0" eaLnBrk="1" latinLnBrk="0" hangingPunct="1">
        <a:lnSpc>
          <a:spcPct val="90000"/>
        </a:lnSpc>
        <a:spcBef>
          <a:spcPct val="20000"/>
        </a:spcBef>
        <a:buFontTx/>
        <a:buNone/>
        <a:defRPr sz="1600" kern="1200">
          <a:solidFill>
            <a:schemeClr val="tx1"/>
          </a:solidFill>
          <a:latin typeface="Arial"/>
          <a:ea typeface="+mn-ea"/>
          <a:cs typeface="Arial"/>
        </a:defRPr>
      </a:lvl1pPr>
      <a:lvl2pPr marL="742950" indent="-285750" algn="l" defTabSz="457200" rtl="0" eaLnBrk="1" latinLnBrk="0" hangingPunct="1">
        <a:spcBef>
          <a:spcPct val="20000"/>
        </a:spcBef>
        <a:buFont typeface="Arial"/>
        <a:buChar char="–"/>
        <a:defRPr sz="1600" kern="1200">
          <a:solidFill>
            <a:schemeClr val="tx1"/>
          </a:solidFill>
          <a:latin typeface="+mn-lt"/>
          <a:ea typeface="+mn-ea"/>
          <a:cs typeface="+mn-cs"/>
        </a:defRPr>
      </a:lvl2pPr>
      <a:lvl3pPr marL="1143000" indent="-228600" algn="l" defTabSz="457200" rtl="0" eaLnBrk="1" latinLnBrk="0" hangingPunct="1">
        <a:lnSpc>
          <a:spcPct val="90000"/>
        </a:lnSpc>
        <a:spcBef>
          <a:spcPct val="20000"/>
        </a:spcBef>
        <a:buFont typeface="Arial"/>
        <a:buChar char="•"/>
        <a:defRPr sz="1600" kern="1200">
          <a:solidFill>
            <a:schemeClr val="tx1"/>
          </a:solidFill>
          <a:latin typeface="Arial"/>
          <a:ea typeface="+mn-ea"/>
          <a:cs typeface="Arial"/>
        </a:defRPr>
      </a:lvl3pPr>
      <a:lvl4pPr marL="1600200" indent="-228600" algn="l" defTabSz="457200" rtl="0" eaLnBrk="1" latinLnBrk="0" hangingPunct="1">
        <a:lnSpc>
          <a:spcPct val="90000"/>
        </a:lnSpc>
        <a:spcBef>
          <a:spcPct val="20000"/>
        </a:spcBef>
        <a:buFont typeface="Arial"/>
        <a:buChar char="–"/>
        <a:defRPr sz="1600" kern="1200">
          <a:solidFill>
            <a:schemeClr val="tx1"/>
          </a:solidFill>
          <a:latin typeface="Arial"/>
          <a:ea typeface="+mn-ea"/>
          <a:cs typeface="Arial"/>
        </a:defRPr>
      </a:lvl4pPr>
      <a:lvl5pPr marL="2057400" indent="-228600" algn="l" defTabSz="457200" rtl="0" eaLnBrk="1" latinLnBrk="0" hangingPunct="1">
        <a:lnSpc>
          <a:spcPct val="90000"/>
        </a:lnSpc>
        <a:spcBef>
          <a:spcPct val="20000"/>
        </a:spcBef>
        <a:buFont typeface="Arial"/>
        <a:buChar char="»"/>
        <a:defRPr sz="1600" kern="1200">
          <a:solidFill>
            <a:schemeClr val="tx1"/>
          </a:solidFill>
          <a:latin typeface="Arial"/>
          <a:ea typeface="+mn-ea"/>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cid:image001.jpg@01D56280.1C254C40" TargetMode="External"/><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a:xfrm>
            <a:off x="956667" y="1066800"/>
            <a:ext cx="7282212" cy="4766130"/>
          </a:xfrm>
        </p:spPr>
        <p:txBody>
          <a:bodyPr>
            <a:noAutofit/>
          </a:bodyPr>
          <a:lstStyle/>
          <a:p>
            <a:pPr algn="ctr"/>
            <a:r>
              <a:rPr lang="en-US" sz="4800" b="1" dirty="0"/>
              <a:t>Age Friendly Primary Care</a:t>
            </a:r>
            <a:r>
              <a:rPr lang="en-US" sz="4800" dirty="0"/>
              <a:t>:  </a:t>
            </a:r>
            <a:endParaRPr lang="en-US" sz="4800" dirty="0" smtClean="0"/>
          </a:p>
          <a:p>
            <a:pPr algn="ctr"/>
            <a:r>
              <a:rPr lang="en-US" sz="4800" dirty="0" smtClean="0"/>
              <a:t>A </a:t>
            </a:r>
            <a:r>
              <a:rPr lang="en-US" sz="4800" dirty="0"/>
              <a:t>Partnership between OneWorld and UNMC’s Geriatrics Workforce Enhancement Program</a:t>
            </a:r>
          </a:p>
        </p:txBody>
      </p:sp>
      <p:sp>
        <p:nvSpPr>
          <p:cNvPr id="4" name="Rectangle 2"/>
          <p:cNvSpPr>
            <a:spLocks noChangeArrowheads="1"/>
          </p:cNvSpPr>
          <p:nvPr/>
        </p:nvSpPr>
        <p:spPr bwMode="auto">
          <a:xfrm flipV="1">
            <a:off x="-1143873" y="2888422"/>
            <a:ext cx="15029309"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68580" tIns="34290" rIns="68580" bIns="34290" numCol="1" anchor="ctr" anchorCtr="0" compatLnSpc="1">
            <a:prstTxWarp prst="textNoShape">
              <a:avLst/>
            </a:prstTxWarp>
            <a:spAutoFit/>
          </a:bodyPr>
          <a:lstStyle/>
          <a:p>
            <a:endParaRPr lang="en-US" sz="1350"/>
          </a:p>
        </p:txBody>
      </p:sp>
    </p:spTree>
    <p:extLst>
      <p:ext uri="{BB962C8B-B14F-4D97-AF65-F5344CB8AC3E}">
        <p14:creationId xmlns:p14="http://schemas.microsoft.com/office/powerpoint/2010/main" val="252524837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E9D78E-72B1-4EB7-99DC-B985D89C4233}"/>
              </a:ext>
            </a:extLst>
          </p:cNvPr>
          <p:cNvSpPr>
            <a:spLocks noGrp="1"/>
          </p:cNvSpPr>
          <p:nvPr>
            <p:ph type="title"/>
          </p:nvPr>
        </p:nvSpPr>
        <p:spPr/>
        <p:txBody>
          <a:bodyPr>
            <a:normAutofit/>
          </a:bodyPr>
          <a:lstStyle/>
          <a:p>
            <a:r>
              <a:rPr lang="en-US" sz="3200" dirty="0"/>
              <a:t>What test should I use?</a:t>
            </a:r>
          </a:p>
        </p:txBody>
      </p:sp>
      <p:sp>
        <p:nvSpPr>
          <p:cNvPr id="3" name="Content Placeholder 2">
            <a:extLst>
              <a:ext uri="{FF2B5EF4-FFF2-40B4-BE49-F238E27FC236}">
                <a16:creationId xmlns:a16="http://schemas.microsoft.com/office/drawing/2014/main" id="{17D0BE84-DF74-46D9-BBCA-CE0146B9B785}"/>
              </a:ext>
            </a:extLst>
          </p:cNvPr>
          <p:cNvSpPr>
            <a:spLocks noGrp="1"/>
          </p:cNvSpPr>
          <p:nvPr>
            <p:ph idx="1"/>
          </p:nvPr>
        </p:nvSpPr>
        <p:spPr/>
        <p:txBody>
          <a:bodyPr/>
          <a:lstStyle/>
          <a:p>
            <a:pPr marL="342900" indent="-342900">
              <a:buFont typeface="Arial" panose="020B0604020202020204" pitchFamily="34" charset="0"/>
              <a:buChar char="•"/>
            </a:pPr>
            <a:r>
              <a:rPr lang="en-US" sz="2000" dirty="0"/>
              <a:t>Broad spectrum of available cognitive tests</a:t>
            </a:r>
          </a:p>
          <a:p>
            <a:endParaRPr lang="en-US" sz="2000" dirty="0"/>
          </a:p>
          <a:p>
            <a:pPr marL="342900" indent="-342900">
              <a:buFont typeface="Arial" panose="020B0604020202020204" pitchFamily="34" charset="0"/>
              <a:buChar char="•"/>
            </a:pPr>
            <a:r>
              <a:rPr lang="en-US" sz="2000" dirty="0"/>
              <a:t>Depends on the </a:t>
            </a:r>
            <a:r>
              <a:rPr lang="en-US" sz="2000" u="sng" dirty="0"/>
              <a:t>clinical situation and context</a:t>
            </a:r>
            <a:endParaRPr lang="en-US" sz="2000" dirty="0"/>
          </a:p>
          <a:p>
            <a:r>
              <a:rPr lang="en-US" sz="2000" dirty="0"/>
              <a:t>	-shorter tests: rapidly administered and interpreted</a:t>
            </a:r>
          </a:p>
          <a:p>
            <a:r>
              <a:rPr lang="en-US" sz="2000" dirty="0"/>
              <a:t>	-extensive tests: provide more information to guide a more 	</a:t>
            </a:r>
            <a:r>
              <a:rPr lang="en-US" sz="2000" b="1" dirty="0"/>
              <a:t>precise diagnosis and treatment options</a:t>
            </a:r>
          </a:p>
          <a:p>
            <a:endParaRPr lang="en-US" sz="2000" dirty="0"/>
          </a:p>
          <a:p>
            <a:pPr marL="342900" indent="-342900">
              <a:buFont typeface="Arial" panose="020B0604020202020204" pitchFamily="34" charset="0"/>
              <a:buChar char="•"/>
            </a:pPr>
            <a:r>
              <a:rPr lang="en-US" sz="2000" dirty="0"/>
              <a:t>Other considerations:</a:t>
            </a:r>
          </a:p>
          <a:p>
            <a:r>
              <a:rPr lang="en-US" sz="2000" dirty="0"/>
              <a:t>	-resource (time, staffing)</a:t>
            </a:r>
          </a:p>
          <a:p>
            <a:r>
              <a:rPr lang="en-US" sz="2000" dirty="0"/>
              <a:t>	-expertise available</a:t>
            </a:r>
          </a:p>
          <a:p>
            <a:endParaRPr lang="en-US" dirty="0"/>
          </a:p>
          <a:p>
            <a:endParaRPr lang="en-US" b="1" dirty="0"/>
          </a:p>
        </p:txBody>
      </p:sp>
      <p:pic>
        <p:nvPicPr>
          <p:cNvPr id="5" name="Picture 4">
            <a:extLst>
              <a:ext uri="{FF2B5EF4-FFF2-40B4-BE49-F238E27FC236}">
                <a16:creationId xmlns:a16="http://schemas.microsoft.com/office/drawing/2014/main" id="{FE70A3B4-4F37-4240-9161-4BDFAFE5FDC5}"/>
              </a:ext>
            </a:extLst>
          </p:cNvPr>
          <p:cNvPicPr>
            <a:picLocks noChangeAspect="1"/>
          </p:cNvPicPr>
          <p:nvPr/>
        </p:nvPicPr>
        <p:blipFill>
          <a:blip r:embed="rId2"/>
          <a:stretch>
            <a:fillRect/>
          </a:stretch>
        </p:blipFill>
        <p:spPr>
          <a:xfrm>
            <a:off x="5692008" y="4036124"/>
            <a:ext cx="2285343" cy="2507221"/>
          </a:xfrm>
          <a:prstGeom prst="rect">
            <a:avLst/>
          </a:prstGeom>
        </p:spPr>
      </p:pic>
    </p:spTree>
    <p:extLst>
      <p:ext uri="{BB962C8B-B14F-4D97-AF65-F5344CB8AC3E}">
        <p14:creationId xmlns:p14="http://schemas.microsoft.com/office/powerpoint/2010/main" val="338530465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21403" y="2117286"/>
            <a:ext cx="7282212" cy="3353347"/>
          </a:xfrm>
        </p:spPr>
        <p:txBody>
          <a:bodyPr>
            <a:normAutofit/>
          </a:bodyPr>
          <a:lstStyle/>
          <a:p>
            <a:endParaRPr lang="en-US" dirty="0"/>
          </a:p>
          <a:p>
            <a:endParaRPr lang="en-US" dirty="0">
              <a:sym typeface="Wingdings" panose="05000000000000000000" pitchFamily="2" charset="2"/>
            </a:endParaRPr>
          </a:p>
        </p:txBody>
      </p:sp>
      <p:sp>
        <p:nvSpPr>
          <p:cNvPr id="8" name="Title 1">
            <a:extLst>
              <a:ext uri="{FF2B5EF4-FFF2-40B4-BE49-F238E27FC236}">
                <a16:creationId xmlns:a16="http://schemas.microsoft.com/office/drawing/2014/main" id="{DEA8059A-2B17-4748-82F7-9A1DC85C4E3E}"/>
              </a:ext>
            </a:extLst>
          </p:cNvPr>
          <p:cNvSpPr>
            <a:spLocks noGrp="1"/>
          </p:cNvSpPr>
          <p:nvPr>
            <p:ph type="title"/>
          </p:nvPr>
        </p:nvSpPr>
        <p:spPr>
          <a:xfrm>
            <a:off x="891930" y="339185"/>
            <a:ext cx="7606427" cy="1359153"/>
          </a:xfrm>
        </p:spPr>
        <p:txBody>
          <a:bodyPr>
            <a:normAutofit/>
          </a:bodyPr>
          <a:lstStyle/>
          <a:p>
            <a:r>
              <a:rPr lang="en-US" sz="3200" dirty="0"/>
              <a:t>Short cognitive tests (&lt;5 min)</a:t>
            </a:r>
          </a:p>
        </p:txBody>
      </p:sp>
      <p:sp>
        <p:nvSpPr>
          <p:cNvPr id="2" name="Rectangle 1">
            <a:extLst>
              <a:ext uri="{FF2B5EF4-FFF2-40B4-BE49-F238E27FC236}">
                <a16:creationId xmlns:a16="http://schemas.microsoft.com/office/drawing/2014/main" id="{75F205BC-DFF2-403A-8D7C-1F74E12DC6DD}"/>
              </a:ext>
            </a:extLst>
          </p:cNvPr>
          <p:cNvSpPr/>
          <p:nvPr/>
        </p:nvSpPr>
        <p:spPr>
          <a:xfrm>
            <a:off x="1256228" y="2121806"/>
            <a:ext cx="7446338" cy="2862322"/>
          </a:xfrm>
          <a:prstGeom prst="rect">
            <a:avLst/>
          </a:prstGeom>
        </p:spPr>
        <p:txBody>
          <a:bodyPr wrap="square">
            <a:spAutoFit/>
          </a:bodyPr>
          <a:lstStyle/>
          <a:p>
            <a:r>
              <a:rPr lang="en-US" sz="2000" dirty="0">
                <a:latin typeface="Arial" panose="020B0604020202020204" pitchFamily="34" charset="0"/>
                <a:cs typeface="Arial" panose="020B0604020202020204" pitchFamily="34" charset="0"/>
              </a:rPr>
              <a:t>Example: Clock-Draw-Test and Mini-Cog</a:t>
            </a:r>
          </a:p>
          <a:p>
            <a:endParaRPr lang="en-US" sz="2000" dirty="0">
              <a:latin typeface="Arial" panose="020B0604020202020204" pitchFamily="34" charset="0"/>
              <a:cs typeface="Arial" panose="020B0604020202020204" pitchFamily="34" charset="0"/>
            </a:endParaRPr>
          </a:p>
          <a:p>
            <a:r>
              <a:rPr lang="en-US" sz="2000" dirty="0">
                <a:latin typeface="Arial" panose="020B0604020202020204" pitchFamily="34" charset="0"/>
                <a:cs typeface="Arial" panose="020B0604020202020204" pitchFamily="34" charset="0"/>
              </a:rPr>
              <a:t>Efficiently screen individuals for dementia</a:t>
            </a:r>
          </a:p>
          <a:p>
            <a:endParaRPr lang="en-US" sz="2000" dirty="0">
              <a:latin typeface="Arial" panose="020B0604020202020204" pitchFamily="34" charset="0"/>
              <a:cs typeface="Arial" panose="020B0604020202020204" pitchFamily="34" charset="0"/>
            </a:endParaRPr>
          </a:p>
          <a:p>
            <a:r>
              <a:rPr lang="en-US" sz="2000" dirty="0">
                <a:latin typeface="Arial" panose="020B0604020202020204" pitchFamily="34" charset="0"/>
                <a:cs typeface="Arial" panose="020B0604020202020204" pitchFamily="34" charset="0"/>
              </a:rPr>
              <a:t>Limited sensitivity for more subtle impairments (mild cognitive impairment) </a:t>
            </a:r>
          </a:p>
          <a:p>
            <a:endParaRPr lang="en-US" sz="2000" dirty="0">
              <a:latin typeface="Arial" panose="020B0604020202020204" pitchFamily="34" charset="0"/>
              <a:cs typeface="Arial" panose="020B0604020202020204" pitchFamily="34" charset="0"/>
            </a:endParaRPr>
          </a:p>
          <a:p>
            <a:r>
              <a:rPr lang="en-US" sz="2000" dirty="0">
                <a:latin typeface="Arial" panose="020B0604020202020204" pitchFamily="34" charset="0"/>
                <a:cs typeface="Arial" panose="020B0604020202020204" pitchFamily="34" charset="0"/>
              </a:rPr>
              <a:t>Less useful for assessing disease progression</a:t>
            </a:r>
          </a:p>
          <a:p>
            <a:r>
              <a:rPr lang="en-US" sz="2000" dirty="0">
                <a:latin typeface="Arial" panose="020B0604020202020204" pitchFamily="34" charset="0"/>
                <a:cs typeface="Arial" panose="020B0604020202020204" pitchFamily="34" charset="0"/>
              </a:rPr>
              <a:t> </a:t>
            </a:r>
          </a:p>
        </p:txBody>
      </p:sp>
    </p:spTree>
    <p:extLst>
      <p:ext uri="{BB962C8B-B14F-4D97-AF65-F5344CB8AC3E}">
        <p14:creationId xmlns:p14="http://schemas.microsoft.com/office/powerpoint/2010/main" val="158426766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21403" y="2117286"/>
            <a:ext cx="7282212" cy="3353347"/>
          </a:xfrm>
        </p:spPr>
        <p:txBody>
          <a:bodyPr>
            <a:normAutofit/>
          </a:bodyPr>
          <a:lstStyle/>
          <a:p>
            <a:endParaRPr lang="en-US" dirty="0"/>
          </a:p>
          <a:p>
            <a:endParaRPr lang="en-US" dirty="0">
              <a:sym typeface="Wingdings" panose="05000000000000000000" pitchFamily="2" charset="2"/>
            </a:endParaRPr>
          </a:p>
        </p:txBody>
      </p:sp>
      <p:sp>
        <p:nvSpPr>
          <p:cNvPr id="8" name="Title 1">
            <a:extLst>
              <a:ext uri="{FF2B5EF4-FFF2-40B4-BE49-F238E27FC236}">
                <a16:creationId xmlns:a16="http://schemas.microsoft.com/office/drawing/2014/main" id="{DEA8059A-2B17-4748-82F7-9A1DC85C4E3E}"/>
              </a:ext>
            </a:extLst>
          </p:cNvPr>
          <p:cNvSpPr>
            <a:spLocks noGrp="1"/>
          </p:cNvSpPr>
          <p:nvPr>
            <p:ph type="title"/>
          </p:nvPr>
        </p:nvSpPr>
        <p:spPr>
          <a:xfrm>
            <a:off x="891930" y="339185"/>
            <a:ext cx="7606427" cy="1359153"/>
          </a:xfrm>
        </p:spPr>
        <p:txBody>
          <a:bodyPr>
            <a:normAutofit/>
          </a:bodyPr>
          <a:lstStyle/>
          <a:p>
            <a:r>
              <a:rPr lang="en-US" sz="3200" dirty="0"/>
              <a:t>Moderate length tests (5-15 min)</a:t>
            </a:r>
          </a:p>
        </p:txBody>
      </p:sp>
      <p:sp>
        <p:nvSpPr>
          <p:cNvPr id="2" name="Rectangle 1">
            <a:extLst>
              <a:ext uri="{FF2B5EF4-FFF2-40B4-BE49-F238E27FC236}">
                <a16:creationId xmlns:a16="http://schemas.microsoft.com/office/drawing/2014/main" id="{75F205BC-DFF2-403A-8D7C-1F74E12DC6DD}"/>
              </a:ext>
            </a:extLst>
          </p:cNvPr>
          <p:cNvSpPr/>
          <p:nvPr/>
        </p:nvSpPr>
        <p:spPr>
          <a:xfrm>
            <a:off x="1256228" y="2121806"/>
            <a:ext cx="7446338" cy="4093428"/>
          </a:xfrm>
          <a:prstGeom prst="rect">
            <a:avLst/>
          </a:prstGeom>
        </p:spPr>
        <p:txBody>
          <a:bodyPr wrap="square">
            <a:spAutoFit/>
          </a:bodyPr>
          <a:lstStyle/>
          <a:p>
            <a:r>
              <a:rPr lang="en-US" sz="2000" dirty="0">
                <a:latin typeface="Arial" panose="020B0604020202020204" pitchFamily="34" charset="0"/>
                <a:cs typeface="Arial" panose="020B0604020202020204" pitchFamily="34" charset="0"/>
              </a:rPr>
              <a:t>Example: Mini-Mental State Examination, Montreal Cognitive Assessment (MoCA) </a:t>
            </a:r>
          </a:p>
          <a:p>
            <a:endParaRPr lang="en-US" sz="2000" dirty="0">
              <a:latin typeface="Arial" panose="020B0604020202020204" pitchFamily="34" charset="0"/>
              <a:cs typeface="Arial" panose="020B0604020202020204" pitchFamily="34" charset="0"/>
            </a:endParaRPr>
          </a:p>
          <a:p>
            <a:r>
              <a:rPr lang="en-US" sz="2000" dirty="0">
                <a:latin typeface="Arial" panose="020B0604020202020204" pitchFamily="34" charset="0"/>
                <a:cs typeface="Arial" panose="020B0604020202020204" pitchFamily="34" charset="0"/>
              </a:rPr>
              <a:t>More sensitive in screening for mild cognitive impairment</a:t>
            </a:r>
          </a:p>
          <a:p>
            <a:endParaRPr lang="en-US" sz="2000" dirty="0">
              <a:latin typeface="Arial" panose="020B0604020202020204" pitchFamily="34" charset="0"/>
              <a:cs typeface="Arial" panose="020B0604020202020204" pitchFamily="34" charset="0"/>
            </a:endParaRPr>
          </a:p>
          <a:p>
            <a:r>
              <a:rPr lang="en-US" sz="2000" dirty="0">
                <a:latin typeface="Arial" panose="020B0604020202020204" pitchFamily="34" charset="0"/>
                <a:cs typeface="Arial" panose="020B0604020202020204" pitchFamily="34" charset="0"/>
              </a:rPr>
              <a:t>Tests broader spectrum of cognitive domains</a:t>
            </a:r>
          </a:p>
          <a:p>
            <a:endParaRPr lang="en-US" sz="2000" dirty="0">
              <a:latin typeface="Arial" panose="020B0604020202020204" pitchFamily="34" charset="0"/>
              <a:cs typeface="Arial" panose="020B0604020202020204" pitchFamily="34" charset="0"/>
            </a:endParaRPr>
          </a:p>
          <a:p>
            <a:r>
              <a:rPr lang="en-US" sz="2000" dirty="0">
                <a:latin typeface="Arial" panose="020B0604020202020204" pitchFamily="34" charset="0"/>
                <a:cs typeface="Arial" panose="020B0604020202020204" pitchFamily="34" charset="0"/>
              </a:rPr>
              <a:t>Less variability of scores within each domains</a:t>
            </a:r>
          </a:p>
          <a:p>
            <a:endParaRPr lang="en-US" sz="2000" dirty="0">
              <a:latin typeface="Arial" panose="020B0604020202020204" pitchFamily="34" charset="0"/>
              <a:cs typeface="Arial" panose="020B0604020202020204" pitchFamily="34" charset="0"/>
            </a:endParaRPr>
          </a:p>
          <a:p>
            <a:r>
              <a:rPr lang="en-US" sz="2000" dirty="0">
                <a:latin typeface="Arial" panose="020B0604020202020204" pitchFamily="34" charset="0"/>
                <a:cs typeface="Arial" panose="020B0604020202020204" pitchFamily="34" charset="0"/>
              </a:rPr>
              <a:t>Fewer data on expected rates of decline when used as a measure for disease progression  </a:t>
            </a:r>
          </a:p>
          <a:p>
            <a:endParaRPr lang="en-US" sz="2000" dirty="0">
              <a:latin typeface="Arial" panose="020B0604020202020204" pitchFamily="34" charset="0"/>
              <a:cs typeface="Arial" panose="020B0604020202020204" pitchFamily="34" charset="0"/>
            </a:endParaRPr>
          </a:p>
          <a:p>
            <a:r>
              <a:rPr lang="en-US" dirty="0"/>
              <a:t>*MoCA may be better at identification of cognitive impairment beyond AD </a:t>
            </a: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99287872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21403" y="2117286"/>
            <a:ext cx="7282212" cy="3353347"/>
          </a:xfrm>
        </p:spPr>
        <p:txBody>
          <a:bodyPr>
            <a:normAutofit/>
          </a:bodyPr>
          <a:lstStyle/>
          <a:p>
            <a:endParaRPr lang="en-US" dirty="0"/>
          </a:p>
          <a:p>
            <a:endParaRPr lang="en-US" dirty="0">
              <a:sym typeface="Wingdings" panose="05000000000000000000" pitchFamily="2" charset="2"/>
            </a:endParaRPr>
          </a:p>
        </p:txBody>
      </p:sp>
      <p:sp>
        <p:nvSpPr>
          <p:cNvPr id="8" name="Title 1">
            <a:extLst>
              <a:ext uri="{FF2B5EF4-FFF2-40B4-BE49-F238E27FC236}">
                <a16:creationId xmlns:a16="http://schemas.microsoft.com/office/drawing/2014/main" id="{DEA8059A-2B17-4748-82F7-9A1DC85C4E3E}"/>
              </a:ext>
            </a:extLst>
          </p:cNvPr>
          <p:cNvSpPr>
            <a:spLocks noGrp="1"/>
          </p:cNvSpPr>
          <p:nvPr>
            <p:ph type="title"/>
          </p:nvPr>
        </p:nvSpPr>
        <p:spPr>
          <a:xfrm>
            <a:off x="891930" y="339185"/>
            <a:ext cx="7606427" cy="1359153"/>
          </a:xfrm>
        </p:spPr>
        <p:txBody>
          <a:bodyPr>
            <a:normAutofit/>
          </a:bodyPr>
          <a:lstStyle/>
          <a:p>
            <a:r>
              <a:rPr lang="en-US" sz="3200" dirty="0"/>
              <a:t>Longer length tests (&gt;15 min)</a:t>
            </a:r>
          </a:p>
        </p:txBody>
      </p:sp>
      <p:sp>
        <p:nvSpPr>
          <p:cNvPr id="2" name="Rectangle 1">
            <a:extLst>
              <a:ext uri="{FF2B5EF4-FFF2-40B4-BE49-F238E27FC236}">
                <a16:creationId xmlns:a16="http://schemas.microsoft.com/office/drawing/2014/main" id="{75F205BC-DFF2-403A-8D7C-1F74E12DC6DD}"/>
              </a:ext>
            </a:extLst>
          </p:cNvPr>
          <p:cNvSpPr/>
          <p:nvPr/>
        </p:nvSpPr>
        <p:spPr>
          <a:xfrm>
            <a:off x="1256228" y="2121806"/>
            <a:ext cx="7446338" cy="2862322"/>
          </a:xfrm>
          <a:prstGeom prst="rect">
            <a:avLst/>
          </a:prstGeom>
        </p:spPr>
        <p:txBody>
          <a:bodyPr wrap="square">
            <a:spAutoFit/>
          </a:bodyPr>
          <a:lstStyle/>
          <a:p>
            <a:r>
              <a:rPr lang="en-US" sz="2000" dirty="0">
                <a:latin typeface="Arial" panose="020B0604020202020204" pitchFamily="34" charset="0"/>
                <a:cs typeface="Arial" panose="020B0604020202020204" pitchFamily="34" charset="0"/>
              </a:rPr>
              <a:t>Example: Consortium to Establish a Registry for AD (CERAD), Repeatable Battery for the Assessment of Neuropsychological Status (RBANS)</a:t>
            </a:r>
          </a:p>
          <a:p>
            <a:endParaRPr lang="en-US" sz="2000" dirty="0">
              <a:latin typeface="Arial" panose="020B0604020202020204" pitchFamily="34" charset="0"/>
              <a:cs typeface="Arial" panose="020B0604020202020204" pitchFamily="34" charset="0"/>
            </a:endParaRPr>
          </a:p>
          <a:p>
            <a:r>
              <a:rPr lang="en-US" sz="2000" dirty="0">
                <a:latin typeface="Arial" panose="020B0604020202020204" pitchFamily="34" charset="0"/>
                <a:cs typeface="Arial" panose="020B0604020202020204" pitchFamily="34" charset="0"/>
              </a:rPr>
              <a:t>More detailed information about the cognitive domains affected </a:t>
            </a:r>
          </a:p>
          <a:p>
            <a:endParaRPr lang="en-US" sz="2000" dirty="0">
              <a:latin typeface="Arial" panose="020B0604020202020204" pitchFamily="34" charset="0"/>
              <a:cs typeface="Arial" panose="020B0604020202020204" pitchFamily="34" charset="0"/>
            </a:endParaRPr>
          </a:p>
          <a:p>
            <a:r>
              <a:rPr lang="en-US" sz="2000" dirty="0">
                <a:latin typeface="Arial" panose="020B0604020202020204" pitchFamily="34" charset="0"/>
                <a:cs typeface="Arial" panose="020B0604020202020204" pitchFamily="34" charset="0"/>
              </a:rPr>
              <a:t>More sensitive to changes (disease progression)</a:t>
            </a:r>
          </a:p>
          <a:p>
            <a:endParaRPr lang="en-US" sz="2000" dirty="0">
              <a:latin typeface="Arial" panose="020B0604020202020204" pitchFamily="34" charset="0"/>
              <a:cs typeface="Arial" panose="020B0604020202020204" pitchFamily="34" charset="0"/>
            </a:endParaRPr>
          </a:p>
          <a:p>
            <a:r>
              <a:rPr lang="en-US" sz="2000" dirty="0">
                <a:latin typeface="Arial" panose="020B0604020202020204" pitchFamily="34" charset="0"/>
                <a:cs typeface="Arial" panose="020B0604020202020204" pitchFamily="34" charset="0"/>
              </a:rPr>
              <a:t>Still is not the gold standard </a:t>
            </a:r>
          </a:p>
        </p:txBody>
      </p:sp>
    </p:spTree>
    <p:extLst>
      <p:ext uri="{BB962C8B-B14F-4D97-AF65-F5344CB8AC3E}">
        <p14:creationId xmlns:p14="http://schemas.microsoft.com/office/powerpoint/2010/main" val="422663594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21403" y="2117286"/>
            <a:ext cx="7282212" cy="3353347"/>
          </a:xfrm>
        </p:spPr>
        <p:txBody>
          <a:bodyPr>
            <a:normAutofit/>
          </a:bodyPr>
          <a:lstStyle/>
          <a:p>
            <a:endParaRPr lang="en-US" dirty="0"/>
          </a:p>
          <a:p>
            <a:endParaRPr lang="en-US" dirty="0">
              <a:sym typeface="Wingdings" panose="05000000000000000000" pitchFamily="2" charset="2"/>
            </a:endParaRPr>
          </a:p>
        </p:txBody>
      </p:sp>
      <p:sp>
        <p:nvSpPr>
          <p:cNvPr id="8" name="Title 1">
            <a:extLst>
              <a:ext uri="{FF2B5EF4-FFF2-40B4-BE49-F238E27FC236}">
                <a16:creationId xmlns:a16="http://schemas.microsoft.com/office/drawing/2014/main" id="{DEA8059A-2B17-4748-82F7-9A1DC85C4E3E}"/>
              </a:ext>
            </a:extLst>
          </p:cNvPr>
          <p:cNvSpPr>
            <a:spLocks noGrp="1"/>
          </p:cNvSpPr>
          <p:nvPr>
            <p:ph type="title"/>
          </p:nvPr>
        </p:nvSpPr>
        <p:spPr>
          <a:xfrm>
            <a:off x="891930" y="339185"/>
            <a:ext cx="7606427" cy="1359153"/>
          </a:xfrm>
        </p:spPr>
        <p:txBody>
          <a:bodyPr>
            <a:normAutofit/>
          </a:bodyPr>
          <a:lstStyle/>
          <a:p>
            <a:r>
              <a:rPr lang="en-US" sz="3200" dirty="0"/>
              <a:t>Formal neuropsychological testing</a:t>
            </a:r>
          </a:p>
        </p:txBody>
      </p:sp>
      <p:sp>
        <p:nvSpPr>
          <p:cNvPr id="2" name="Rectangle 1">
            <a:extLst>
              <a:ext uri="{FF2B5EF4-FFF2-40B4-BE49-F238E27FC236}">
                <a16:creationId xmlns:a16="http://schemas.microsoft.com/office/drawing/2014/main" id="{75F205BC-DFF2-403A-8D7C-1F74E12DC6DD}"/>
              </a:ext>
            </a:extLst>
          </p:cNvPr>
          <p:cNvSpPr/>
          <p:nvPr/>
        </p:nvSpPr>
        <p:spPr>
          <a:xfrm>
            <a:off x="1256228" y="2121806"/>
            <a:ext cx="7446338" cy="2554545"/>
          </a:xfrm>
          <a:prstGeom prst="rect">
            <a:avLst/>
          </a:prstGeom>
        </p:spPr>
        <p:txBody>
          <a:bodyPr wrap="square">
            <a:spAutoFit/>
          </a:bodyPr>
          <a:lstStyle/>
          <a:p>
            <a:r>
              <a:rPr lang="en-US" sz="2000" dirty="0">
                <a:latin typeface="Arial" panose="020B0604020202020204" pitchFamily="34" charset="0"/>
                <a:cs typeface="Arial" panose="020B0604020202020204" pitchFamily="34" charset="0"/>
              </a:rPr>
              <a:t>Most detailed assessment of cognitive abilities relative to a normative population accounting for age, education and gender</a:t>
            </a:r>
          </a:p>
          <a:p>
            <a:endParaRPr lang="en-US" sz="2000" dirty="0">
              <a:latin typeface="Arial" panose="020B0604020202020204" pitchFamily="34" charset="0"/>
              <a:cs typeface="Arial" panose="020B0604020202020204" pitchFamily="34" charset="0"/>
            </a:endParaRPr>
          </a:p>
          <a:p>
            <a:r>
              <a:rPr lang="en-US" sz="2000" dirty="0">
                <a:latin typeface="Arial" panose="020B0604020202020204" pitchFamily="34" charset="0"/>
                <a:cs typeface="Arial" panose="020B0604020202020204" pitchFamily="34" charset="0"/>
              </a:rPr>
              <a:t>Better description of brain region affected and underlying neuropathology</a:t>
            </a:r>
          </a:p>
          <a:p>
            <a:endParaRPr lang="en-US" sz="2000" b="1" dirty="0">
              <a:latin typeface="Arial" panose="020B0604020202020204" pitchFamily="34" charset="0"/>
              <a:cs typeface="Arial" panose="020B0604020202020204" pitchFamily="34" charset="0"/>
            </a:endParaRPr>
          </a:p>
          <a:p>
            <a:r>
              <a:rPr lang="en-US" sz="2000" dirty="0">
                <a:latin typeface="Arial" panose="020B0604020202020204" pitchFamily="34" charset="0"/>
                <a:cs typeface="Arial" panose="020B0604020202020204" pitchFamily="34" charset="0"/>
              </a:rPr>
              <a:t>More sensitivity for change and is better at detecting longitudinal decline in cognition</a:t>
            </a:r>
          </a:p>
        </p:txBody>
      </p:sp>
      <p:pic>
        <p:nvPicPr>
          <p:cNvPr id="4" name="Picture 3">
            <a:extLst>
              <a:ext uri="{FF2B5EF4-FFF2-40B4-BE49-F238E27FC236}">
                <a16:creationId xmlns:a16="http://schemas.microsoft.com/office/drawing/2014/main" id="{BC15C641-134C-4370-938C-13A0F4A32787}"/>
              </a:ext>
            </a:extLst>
          </p:cNvPr>
          <p:cNvPicPr>
            <a:picLocks noChangeAspect="1"/>
          </p:cNvPicPr>
          <p:nvPr/>
        </p:nvPicPr>
        <p:blipFill>
          <a:blip r:embed="rId3"/>
          <a:stretch>
            <a:fillRect/>
          </a:stretch>
        </p:blipFill>
        <p:spPr>
          <a:xfrm>
            <a:off x="3595005" y="4864749"/>
            <a:ext cx="2200275" cy="1638300"/>
          </a:xfrm>
          <a:prstGeom prst="rect">
            <a:avLst/>
          </a:prstGeom>
        </p:spPr>
      </p:pic>
    </p:spTree>
    <p:extLst>
      <p:ext uri="{BB962C8B-B14F-4D97-AF65-F5344CB8AC3E}">
        <p14:creationId xmlns:p14="http://schemas.microsoft.com/office/powerpoint/2010/main" val="403086080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21403" y="2117286"/>
            <a:ext cx="7282212" cy="3353347"/>
          </a:xfrm>
        </p:spPr>
        <p:txBody>
          <a:bodyPr>
            <a:normAutofit/>
          </a:bodyPr>
          <a:lstStyle/>
          <a:p>
            <a:endParaRPr lang="en-US" dirty="0"/>
          </a:p>
          <a:p>
            <a:endParaRPr lang="en-US" dirty="0">
              <a:sym typeface="Wingdings" panose="05000000000000000000" pitchFamily="2" charset="2"/>
            </a:endParaRPr>
          </a:p>
        </p:txBody>
      </p:sp>
      <p:sp>
        <p:nvSpPr>
          <p:cNvPr id="8" name="Title 1">
            <a:extLst>
              <a:ext uri="{FF2B5EF4-FFF2-40B4-BE49-F238E27FC236}">
                <a16:creationId xmlns:a16="http://schemas.microsoft.com/office/drawing/2014/main" id="{DEA8059A-2B17-4748-82F7-9A1DC85C4E3E}"/>
              </a:ext>
            </a:extLst>
          </p:cNvPr>
          <p:cNvSpPr>
            <a:spLocks noGrp="1"/>
          </p:cNvSpPr>
          <p:nvPr>
            <p:ph type="title"/>
          </p:nvPr>
        </p:nvSpPr>
        <p:spPr>
          <a:xfrm>
            <a:off x="859295" y="-119901"/>
            <a:ext cx="7606427" cy="1359153"/>
          </a:xfrm>
        </p:spPr>
        <p:txBody>
          <a:bodyPr>
            <a:normAutofit/>
          </a:bodyPr>
          <a:lstStyle/>
          <a:p>
            <a:r>
              <a:rPr lang="en-US" sz="3200" dirty="0"/>
              <a:t>Interpreting results</a:t>
            </a:r>
          </a:p>
        </p:txBody>
      </p:sp>
      <p:sp>
        <p:nvSpPr>
          <p:cNvPr id="2" name="Rectangle 1">
            <a:extLst>
              <a:ext uri="{FF2B5EF4-FFF2-40B4-BE49-F238E27FC236}">
                <a16:creationId xmlns:a16="http://schemas.microsoft.com/office/drawing/2014/main" id="{75F205BC-DFF2-403A-8D7C-1F74E12DC6DD}"/>
              </a:ext>
            </a:extLst>
          </p:cNvPr>
          <p:cNvSpPr/>
          <p:nvPr/>
        </p:nvSpPr>
        <p:spPr>
          <a:xfrm>
            <a:off x="840385" y="1387367"/>
            <a:ext cx="7446338" cy="6093976"/>
          </a:xfrm>
          <a:prstGeom prst="rect">
            <a:avLst/>
          </a:prstGeom>
        </p:spPr>
        <p:txBody>
          <a:bodyPr wrap="square">
            <a:spAutoFit/>
          </a:bodyPr>
          <a:lstStyle/>
          <a:p>
            <a:r>
              <a:rPr lang="en-US" sz="2000" dirty="0">
                <a:latin typeface="Arial" panose="020B0604020202020204" pitchFamily="34" charset="0"/>
                <a:cs typeface="Arial" panose="020B0604020202020204" pitchFamily="34" charset="0"/>
              </a:rPr>
              <a:t>“Normal”: may support a decision not to pursue more testing and reassure patient and family.</a:t>
            </a:r>
          </a:p>
          <a:p>
            <a:endParaRPr lang="en-US" sz="2000" dirty="0">
              <a:latin typeface="Arial" panose="020B0604020202020204" pitchFamily="34" charset="0"/>
              <a:cs typeface="Arial" panose="020B0604020202020204" pitchFamily="34" charset="0"/>
            </a:endParaRPr>
          </a:p>
          <a:p>
            <a:r>
              <a:rPr lang="en-US" sz="2000" dirty="0">
                <a:latin typeface="Arial" panose="020B0604020202020204" pitchFamily="34" charset="0"/>
                <a:cs typeface="Arial" panose="020B0604020202020204" pitchFamily="34" charset="0"/>
              </a:rPr>
              <a:t>Does not rule out more subtle cognitive changes (may still be upsetting to patients)</a:t>
            </a:r>
          </a:p>
          <a:p>
            <a:endParaRPr lang="en-US" sz="2000" dirty="0">
              <a:latin typeface="Arial" panose="020B0604020202020204" pitchFamily="34" charset="0"/>
              <a:cs typeface="Arial" panose="020B0604020202020204" pitchFamily="34" charset="0"/>
            </a:endParaRPr>
          </a:p>
          <a:p>
            <a:r>
              <a:rPr lang="en-US" sz="2000" dirty="0">
                <a:latin typeface="Arial" panose="020B0604020202020204" pitchFamily="34" charset="0"/>
                <a:cs typeface="Arial" panose="020B0604020202020204" pitchFamily="34" charset="0"/>
              </a:rPr>
              <a:t>Ceiling effects for younger and highly educated patients</a:t>
            </a:r>
          </a:p>
          <a:p>
            <a:endParaRPr lang="en-US" sz="2000" dirty="0">
              <a:latin typeface="Arial" panose="020B0604020202020204" pitchFamily="34" charset="0"/>
              <a:cs typeface="Arial" panose="020B0604020202020204" pitchFamily="34" charset="0"/>
            </a:endParaRPr>
          </a:p>
          <a:p>
            <a:r>
              <a:rPr lang="en-US" sz="2000" dirty="0">
                <a:latin typeface="Arial" panose="020B0604020202020204" pitchFamily="34" charset="0"/>
                <a:cs typeface="Arial" panose="020B0604020202020204" pitchFamily="34" charset="0"/>
              </a:rPr>
              <a:t>Test characteristics (sensitivity and specificity) are less well defined for other conditions beyond AD (memory and orientation)</a:t>
            </a:r>
          </a:p>
          <a:p>
            <a:endParaRPr lang="en-US" sz="2000" dirty="0">
              <a:latin typeface="Arial" panose="020B0604020202020204" pitchFamily="34" charset="0"/>
              <a:cs typeface="Arial" panose="020B0604020202020204" pitchFamily="34" charset="0"/>
            </a:endParaRPr>
          </a:p>
          <a:p>
            <a:r>
              <a:rPr lang="en-US" sz="2000" dirty="0">
                <a:latin typeface="Arial" panose="020B0604020202020204" pitchFamily="34" charset="0"/>
                <a:cs typeface="Arial" panose="020B0604020202020204" pitchFamily="34" charset="0"/>
              </a:rPr>
              <a:t>Possibility of false positive results (less education, of different cultural backgrounds, or tested in languages other than their native language)</a:t>
            </a:r>
          </a:p>
          <a:p>
            <a:endParaRPr lang="en-US" dirty="0">
              <a:latin typeface="Arial" panose="020B0604020202020204" pitchFamily="34" charset="0"/>
              <a:cs typeface="Arial" panose="020B0604020202020204" pitchFamily="34" charset="0"/>
            </a:endParaRPr>
          </a:p>
          <a:p>
            <a:endParaRPr lang="en-US" dirty="0">
              <a:latin typeface="Arial" panose="020B0604020202020204" pitchFamily="34" charset="0"/>
              <a:cs typeface="Arial" panose="020B0604020202020204" pitchFamily="34" charset="0"/>
            </a:endParaRPr>
          </a:p>
          <a:p>
            <a:endParaRPr lang="en-US" dirty="0">
              <a:latin typeface="Arial" panose="020B0604020202020204" pitchFamily="34" charset="0"/>
              <a:cs typeface="Arial" panose="020B0604020202020204" pitchFamily="34" charset="0"/>
            </a:endParaRPr>
          </a:p>
          <a:p>
            <a:endParaRPr lang="en-US" dirty="0">
              <a:latin typeface="Arial" panose="020B0604020202020204" pitchFamily="34" charset="0"/>
              <a:cs typeface="Arial" panose="020B0604020202020204" pitchFamily="34" charset="0"/>
            </a:endParaRPr>
          </a:p>
          <a:p>
            <a:endParaRPr lang="en-US" dirty="0"/>
          </a:p>
        </p:txBody>
      </p:sp>
      <p:pic>
        <p:nvPicPr>
          <p:cNvPr id="5" name="Picture 4">
            <a:extLst>
              <a:ext uri="{FF2B5EF4-FFF2-40B4-BE49-F238E27FC236}">
                <a16:creationId xmlns:a16="http://schemas.microsoft.com/office/drawing/2014/main" id="{37DE20E8-60BC-43FF-BB0A-A675C72BA697}"/>
              </a:ext>
            </a:extLst>
          </p:cNvPr>
          <p:cNvPicPr>
            <a:picLocks noChangeAspect="1"/>
          </p:cNvPicPr>
          <p:nvPr/>
        </p:nvPicPr>
        <p:blipFill>
          <a:blip r:embed="rId3"/>
          <a:stretch>
            <a:fillRect/>
          </a:stretch>
        </p:blipFill>
        <p:spPr>
          <a:xfrm>
            <a:off x="7789447" y="5470633"/>
            <a:ext cx="1352550" cy="1295400"/>
          </a:xfrm>
          <a:prstGeom prst="rect">
            <a:avLst/>
          </a:prstGeom>
        </p:spPr>
      </p:pic>
    </p:spTree>
    <p:extLst>
      <p:ext uri="{BB962C8B-B14F-4D97-AF65-F5344CB8AC3E}">
        <p14:creationId xmlns:p14="http://schemas.microsoft.com/office/powerpoint/2010/main" val="104140736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21403" y="2117286"/>
            <a:ext cx="7282212" cy="3353347"/>
          </a:xfrm>
        </p:spPr>
        <p:txBody>
          <a:bodyPr>
            <a:normAutofit/>
          </a:bodyPr>
          <a:lstStyle/>
          <a:p>
            <a:endParaRPr lang="en-US" dirty="0"/>
          </a:p>
          <a:p>
            <a:endParaRPr lang="en-US" dirty="0">
              <a:sym typeface="Wingdings" panose="05000000000000000000" pitchFamily="2" charset="2"/>
            </a:endParaRPr>
          </a:p>
          <a:p>
            <a:endParaRPr lang="en-US" dirty="0">
              <a:sym typeface="Wingdings" panose="05000000000000000000" pitchFamily="2" charset="2"/>
            </a:endParaRPr>
          </a:p>
          <a:p>
            <a:endParaRPr lang="en-US" dirty="0">
              <a:sym typeface="Wingdings" panose="05000000000000000000" pitchFamily="2" charset="2"/>
            </a:endParaRPr>
          </a:p>
        </p:txBody>
      </p:sp>
      <p:sp>
        <p:nvSpPr>
          <p:cNvPr id="8" name="Title 1">
            <a:extLst>
              <a:ext uri="{FF2B5EF4-FFF2-40B4-BE49-F238E27FC236}">
                <a16:creationId xmlns:a16="http://schemas.microsoft.com/office/drawing/2014/main" id="{DEA8059A-2B17-4748-82F7-9A1DC85C4E3E}"/>
              </a:ext>
            </a:extLst>
          </p:cNvPr>
          <p:cNvSpPr>
            <a:spLocks noGrp="1"/>
          </p:cNvSpPr>
          <p:nvPr>
            <p:ph type="title"/>
          </p:nvPr>
        </p:nvSpPr>
        <p:spPr>
          <a:xfrm>
            <a:off x="891930" y="339185"/>
            <a:ext cx="7606427" cy="1359153"/>
          </a:xfrm>
        </p:spPr>
        <p:txBody>
          <a:bodyPr>
            <a:normAutofit/>
          </a:bodyPr>
          <a:lstStyle/>
          <a:p>
            <a:r>
              <a:rPr lang="en-US" sz="3200" dirty="0"/>
              <a:t>Summary</a:t>
            </a:r>
          </a:p>
        </p:txBody>
      </p:sp>
      <p:sp>
        <p:nvSpPr>
          <p:cNvPr id="2" name="Rectangle 1">
            <a:extLst>
              <a:ext uri="{FF2B5EF4-FFF2-40B4-BE49-F238E27FC236}">
                <a16:creationId xmlns:a16="http://schemas.microsoft.com/office/drawing/2014/main" id="{75F205BC-DFF2-403A-8D7C-1F74E12DC6DD}"/>
              </a:ext>
            </a:extLst>
          </p:cNvPr>
          <p:cNvSpPr/>
          <p:nvPr/>
        </p:nvSpPr>
        <p:spPr>
          <a:xfrm>
            <a:off x="1256228" y="2121806"/>
            <a:ext cx="7446338" cy="3662541"/>
          </a:xfrm>
          <a:prstGeom prst="rect">
            <a:avLst/>
          </a:prstGeom>
        </p:spPr>
        <p:txBody>
          <a:bodyPr wrap="square">
            <a:spAutoFit/>
          </a:bodyPr>
          <a:lstStyle/>
          <a:p>
            <a:endParaRPr lang="en-US" dirty="0"/>
          </a:p>
          <a:p>
            <a:r>
              <a:rPr lang="en-US" sz="2000" dirty="0">
                <a:latin typeface="Arial" panose="020B0604020202020204" pitchFamily="34" charset="0"/>
                <a:cs typeface="Arial" panose="020B0604020202020204" pitchFamily="34" charset="0"/>
              </a:rPr>
              <a:t>Important to distinguish normal from disease states with cognitive testing</a:t>
            </a:r>
          </a:p>
          <a:p>
            <a:endParaRPr lang="en-US" sz="2000" dirty="0">
              <a:latin typeface="Arial" panose="020B0604020202020204" pitchFamily="34" charset="0"/>
              <a:cs typeface="Arial" panose="020B0604020202020204" pitchFamily="34" charset="0"/>
            </a:endParaRPr>
          </a:p>
          <a:p>
            <a:r>
              <a:rPr lang="en-US" sz="2000" dirty="0">
                <a:latin typeface="Arial" panose="020B0604020202020204" pitchFamily="34" charset="0"/>
                <a:cs typeface="Arial" panose="020B0604020202020204" pitchFamily="34" charset="0"/>
              </a:rPr>
              <a:t>Choice of the appropriate test is dictated by the clinical situation (precision in diagnosis for treatment) and clinical context</a:t>
            </a:r>
          </a:p>
          <a:p>
            <a:endParaRPr lang="en-US" sz="2000" dirty="0">
              <a:latin typeface="Arial" panose="020B0604020202020204" pitchFamily="34" charset="0"/>
              <a:cs typeface="Arial" panose="020B0604020202020204" pitchFamily="34" charset="0"/>
            </a:endParaRPr>
          </a:p>
          <a:p>
            <a:r>
              <a:rPr lang="en-US" sz="2000" dirty="0">
                <a:latin typeface="Arial" panose="020B0604020202020204" pitchFamily="34" charset="0"/>
                <a:cs typeface="Arial" panose="020B0604020202020204" pitchFamily="34" charset="0"/>
              </a:rPr>
              <a:t>Cognitive testing is only one piece of the necessary work-up for cognitive impairment. Collateral history is important.</a:t>
            </a:r>
          </a:p>
          <a:p>
            <a:endParaRPr lang="en-US" dirty="0">
              <a:latin typeface="Arial" panose="020B0604020202020204" pitchFamily="34" charset="0"/>
              <a:cs typeface="Arial" panose="020B0604020202020204" pitchFamily="34" charset="0"/>
            </a:endParaRPr>
          </a:p>
          <a:p>
            <a:endParaRPr lang="en-US" dirty="0">
              <a:latin typeface="Arial" panose="020B0604020202020204" pitchFamily="34" charset="0"/>
              <a:cs typeface="Arial" panose="020B0604020202020204" pitchFamily="34" charset="0"/>
            </a:endParaRPr>
          </a:p>
          <a:p>
            <a:endParaRPr lang="en-US" dirty="0"/>
          </a:p>
        </p:txBody>
      </p:sp>
    </p:spTree>
    <p:extLst>
      <p:ext uri="{BB962C8B-B14F-4D97-AF65-F5344CB8AC3E}">
        <p14:creationId xmlns:p14="http://schemas.microsoft.com/office/powerpoint/2010/main" val="68604142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A6C60E-4981-4C39-B631-E9E12D9F24DA}"/>
              </a:ext>
            </a:extLst>
          </p:cNvPr>
          <p:cNvSpPr>
            <a:spLocks noGrp="1"/>
          </p:cNvSpPr>
          <p:nvPr>
            <p:ph type="title"/>
          </p:nvPr>
        </p:nvSpPr>
        <p:spPr>
          <a:xfrm>
            <a:off x="1090673" y="2264045"/>
            <a:ext cx="7606427" cy="1359153"/>
          </a:xfrm>
        </p:spPr>
        <p:txBody>
          <a:bodyPr/>
          <a:lstStyle/>
          <a:p>
            <a:r>
              <a:rPr lang="en-US" dirty="0"/>
              <a:t>Thank you and Questions</a:t>
            </a:r>
          </a:p>
        </p:txBody>
      </p:sp>
    </p:spTree>
    <p:extLst>
      <p:ext uri="{BB962C8B-B14F-4D97-AF65-F5344CB8AC3E}">
        <p14:creationId xmlns:p14="http://schemas.microsoft.com/office/powerpoint/2010/main" val="301034737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nvSpPr>
        <p:spPr>
          <a:xfrm>
            <a:off x="930894" y="1453845"/>
            <a:ext cx="7282212" cy="3950310"/>
          </a:xfrm>
          <a:prstGeom prst="rect">
            <a:avLst/>
          </a:prstGeom>
        </p:spPr>
        <p:txBody>
          <a:bodyPr vert="horz" lIns="91440" tIns="45720" rIns="91440" bIns="45720" rtlCol="0">
            <a:normAutofit/>
          </a:bodyPr>
          <a:lstStyle>
            <a:lvl1pPr marL="0" indent="0" algn="l" defTabSz="914400" rtl="0" eaLnBrk="1" latinLnBrk="0" hangingPunct="1">
              <a:lnSpc>
                <a:spcPct val="90000"/>
              </a:lnSpc>
              <a:spcBef>
                <a:spcPts val="1000"/>
              </a:spcBef>
              <a:buFont typeface="Arial" panose="020B0604020202020204" pitchFamily="34" charset="0"/>
              <a:buNone/>
              <a:defRPr sz="2400" kern="1200">
                <a:solidFill>
                  <a:schemeClr val="tx1">
                    <a:tint val="75000"/>
                  </a:schemeClr>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2000" kern="1200">
                <a:solidFill>
                  <a:schemeClr val="tx1">
                    <a:tint val="75000"/>
                  </a:schemeClr>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800" kern="1200">
                <a:solidFill>
                  <a:schemeClr val="tx1">
                    <a:tint val="75000"/>
                  </a:schemeClr>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9pPr>
          </a:lstStyle>
          <a:p>
            <a:r>
              <a:rPr lang="en-US" dirty="0">
                <a:solidFill>
                  <a:schemeClr val="tx1">
                    <a:lumMod val="95000"/>
                  </a:schemeClr>
                </a:solidFill>
              </a:rPr>
              <a:t>This </a:t>
            </a:r>
            <a:r>
              <a:rPr lang="en-US" dirty="0" smtClean="0">
                <a:solidFill>
                  <a:schemeClr val="tx1">
                    <a:lumMod val="95000"/>
                  </a:schemeClr>
                </a:solidFill>
              </a:rPr>
              <a:t>program </a:t>
            </a:r>
            <a:r>
              <a:rPr lang="en-US" dirty="0">
                <a:solidFill>
                  <a:schemeClr val="tx1">
                    <a:lumMod val="95000"/>
                  </a:schemeClr>
                </a:solidFill>
              </a:rPr>
              <a:t>is supported by the Health Resources and Services Administration (HRSA) of the U.S. Department of Health and Human Services (HHS) as part of an award totaling 749,926.00 with 0% financed with non-governmental sources. The contents are those of the author(s) and do not necessarily represent the official views of, nor an endorsement, by HRSA, HHS, or the U.S. Government. For more information, please visit HRSA.gov.</a:t>
            </a:r>
          </a:p>
          <a:p>
            <a:endParaRPr lang="en-US" dirty="0">
              <a:solidFill>
                <a:schemeClr val="bg2"/>
              </a:solidFill>
            </a:endParaRPr>
          </a:p>
        </p:txBody>
      </p:sp>
    </p:spTree>
    <p:extLst>
      <p:ext uri="{BB962C8B-B14F-4D97-AF65-F5344CB8AC3E}">
        <p14:creationId xmlns:p14="http://schemas.microsoft.com/office/powerpoint/2010/main" val="22928956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Picture 1" descr="https://www.aha.org/sites/default/files/2019-05/4M_Model.png"/>
          <p:cNvPicPr>
            <a:picLocks noGrp="1" noChangeAspect="1" noChangeArrowheads="1"/>
          </p:cNvPicPr>
          <p:nvPr>
            <p:ph idx="1"/>
          </p:nvPr>
        </p:nvPicPr>
        <p:blipFill>
          <a:blip r:embed="rId2" r:link="rId3">
            <a:extLst>
              <a:ext uri="{28A0092B-C50C-407E-A947-70E740481C1C}">
                <a14:useLocalDpi xmlns:a14="http://schemas.microsoft.com/office/drawing/2010/main" val="0"/>
              </a:ext>
            </a:extLst>
          </a:blip>
          <a:srcRect/>
          <a:stretch>
            <a:fillRect/>
          </a:stretch>
        </p:blipFill>
        <p:spPr bwMode="auto">
          <a:xfrm>
            <a:off x="604158" y="-290357"/>
            <a:ext cx="7677888" cy="831574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7154585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916720" y="394369"/>
            <a:ext cx="6480951" cy="3172557"/>
          </a:xfrm>
          <a:prstGeom prst="rect">
            <a:avLst/>
          </a:prstGeom>
        </p:spPr>
        <p:txBody>
          <a:bodyPr vert="horz" lIns="91440" tIns="0" rIns="91440" bIns="0" rtlCol="0" anchor="b">
            <a:normAutofit/>
          </a:bodyPr>
          <a:lstStyle>
            <a:lvl1pPr algn="l" defTabSz="457200" rtl="0" eaLnBrk="1" latinLnBrk="0" hangingPunct="1">
              <a:lnSpc>
                <a:spcPct val="80000"/>
              </a:lnSpc>
              <a:spcBef>
                <a:spcPct val="0"/>
              </a:spcBef>
              <a:buNone/>
              <a:defRPr sz="4500" b="1" i="0" kern="1200" baseline="0">
                <a:solidFill>
                  <a:schemeClr val="bg1"/>
                </a:solidFill>
                <a:latin typeface="Arial-BoldMT"/>
                <a:ea typeface="+mj-ea"/>
                <a:cs typeface="Arial-BoldMT"/>
              </a:defRPr>
            </a:lvl1pPr>
          </a:lstStyle>
          <a:p>
            <a:r>
              <a:rPr lang="en-US" dirty="0"/>
              <a:t>Cognitive Testing</a:t>
            </a:r>
          </a:p>
        </p:txBody>
      </p:sp>
      <p:sp>
        <p:nvSpPr>
          <p:cNvPr id="5" name="Subtitle 2"/>
          <p:cNvSpPr>
            <a:spLocks noGrp="1"/>
          </p:cNvSpPr>
          <p:nvPr>
            <p:ph type="subTitle" idx="1"/>
          </p:nvPr>
        </p:nvSpPr>
        <p:spPr>
          <a:xfrm>
            <a:off x="916720" y="3825164"/>
            <a:ext cx="6400800" cy="1876513"/>
          </a:xfrm>
        </p:spPr>
        <p:txBody>
          <a:bodyPr>
            <a:normAutofit/>
          </a:bodyPr>
          <a:lstStyle/>
          <a:p>
            <a:r>
              <a:rPr lang="en-US" sz="1800" dirty="0"/>
              <a:t>Thuy Koll, MD, Division of Geriatrics</a:t>
            </a:r>
          </a:p>
          <a:p>
            <a:r>
              <a:rPr lang="en-US" sz="1800" dirty="0"/>
              <a:t>Department of Internal Medicine</a:t>
            </a:r>
          </a:p>
        </p:txBody>
      </p:sp>
    </p:spTree>
    <p:extLst>
      <p:ext uri="{BB962C8B-B14F-4D97-AF65-F5344CB8AC3E}">
        <p14:creationId xmlns:p14="http://schemas.microsoft.com/office/powerpoint/2010/main" val="150273606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91930" y="339185"/>
            <a:ext cx="7606427" cy="1359153"/>
          </a:xfrm>
        </p:spPr>
        <p:txBody>
          <a:bodyPr>
            <a:normAutofit/>
          </a:bodyPr>
          <a:lstStyle/>
          <a:p>
            <a:r>
              <a:rPr lang="en-US" sz="3200" dirty="0"/>
              <a:t>Objectives</a:t>
            </a:r>
          </a:p>
        </p:txBody>
      </p:sp>
      <p:sp>
        <p:nvSpPr>
          <p:cNvPr id="3" name="Content Placeholder 2"/>
          <p:cNvSpPr>
            <a:spLocks noGrp="1"/>
          </p:cNvSpPr>
          <p:nvPr>
            <p:ph idx="1"/>
          </p:nvPr>
        </p:nvSpPr>
        <p:spPr>
          <a:xfrm>
            <a:off x="1021403" y="2117286"/>
            <a:ext cx="7282212" cy="3353347"/>
          </a:xfrm>
        </p:spPr>
        <p:txBody>
          <a:bodyPr>
            <a:normAutofit/>
          </a:bodyPr>
          <a:lstStyle/>
          <a:p>
            <a:pPr marL="342900" indent="-342900">
              <a:buFont typeface="Arial" panose="020B0604020202020204" pitchFamily="34" charset="0"/>
              <a:buChar char="•"/>
            </a:pPr>
            <a:r>
              <a:rPr lang="en-US" sz="3200" dirty="0"/>
              <a:t>Describe the broad range of cognitive tests</a:t>
            </a:r>
          </a:p>
          <a:p>
            <a:pPr marL="342900" indent="-342900">
              <a:buFont typeface="Arial" panose="020B0604020202020204" pitchFamily="34" charset="0"/>
              <a:buChar char="•"/>
            </a:pPr>
            <a:r>
              <a:rPr lang="en-US" sz="3200" dirty="0"/>
              <a:t>Identify strengths and limitations of cognitive tests</a:t>
            </a:r>
          </a:p>
          <a:p>
            <a:endParaRPr lang="en-US" dirty="0"/>
          </a:p>
          <a:p>
            <a:pPr marL="342900" indent="-342900">
              <a:buFont typeface="Arial" panose="020B0604020202020204" pitchFamily="34" charset="0"/>
              <a:buChar char="•"/>
            </a:pPr>
            <a:endParaRPr lang="en-US" dirty="0"/>
          </a:p>
        </p:txBody>
      </p:sp>
    </p:spTree>
    <p:extLst>
      <p:ext uri="{BB962C8B-B14F-4D97-AF65-F5344CB8AC3E}">
        <p14:creationId xmlns:p14="http://schemas.microsoft.com/office/powerpoint/2010/main" val="326656337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91930" y="339185"/>
            <a:ext cx="7606427" cy="1359153"/>
          </a:xfrm>
        </p:spPr>
        <p:txBody>
          <a:bodyPr>
            <a:normAutofit/>
          </a:bodyPr>
          <a:lstStyle/>
          <a:p>
            <a:r>
              <a:rPr lang="en-US" sz="3200" dirty="0"/>
              <a:t>Overview: Cognitive tests</a:t>
            </a:r>
          </a:p>
        </p:txBody>
      </p:sp>
      <p:sp>
        <p:nvSpPr>
          <p:cNvPr id="3" name="Content Placeholder 2"/>
          <p:cNvSpPr>
            <a:spLocks noGrp="1"/>
          </p:cNvSpPr>
          <p:nvPr>
            <p:ph idx="1"/>
          </p:nvPr>
        </p:nvSpPr>
        <p:spPr>
          <a:xfrm>
            <a:off x="1021403" y="2117286"/>
            <a:ext cx="7282212" cy="3353347"/>
          </a:xfrm>
        </p:spPr>
        <p:txBody>
          <a:bodyPr>
            <a:normAutofit fontScale="92500"/>
          </a:bodyPr>
          <a:lstStyle/>
          <a:p>
            <a:pPr marL="342900" indent="-342900">
              <a:buFont typeface="Arial" panose="020B0604020202020204" pitchFamily="34" charset="0"/>
              <a:buChar char="•"/>
            </a:pPr>
            <a:r>
              <a:rPr lang="en-US" sz="3200" dirty="0"/>
              <a:t>structured instruments with standardized administration and scoring</a:t>
            </a:r>
          </a:p>
          <a:p>
            <a:pPr marL="342900" indent="-342900">
              <a:buFont typeface="Arial" panose="020B0604020202020204" pitchFamily="34" charset="0"/>
              <a:buChar char="•"/>
            </a:pPr>
            <a:r>
              <a:rPr lang="en-US" sz="3200" dirty="0"/>
              <a:t>assess cognitive abilities</a:t>
            </a:r>
          </a:p>
          <a:p>
            <a:pPr marL="342900" indent="-342900">
              <a:buFont typeface="Arial" panose="020B0604020202020204" pitchFamily="34" charset="0"/>
              <a:buChar char="•"/>
            </a:pPr>
            <a:r>
              <a:rPr lang="en-US" sz="3200" dirty="0"/>
              <a:t>distinguish normal from disease states</a:t>
            </a:r>
          </a:p>
          <a:p>
            <a:pPr marL="342900" indent="-342900">
              <a:buFont typeface="Arial" panose="020B0604020202020204" pitchFamily="34" charset="0"/>
              <a:buChar char="•"/>
            </a:pPr>
            <a:r>
              <a:rPr lang="en-US" sz="3200" dirty="0"/>
              <a:t>broad range of tests (screening to neuropsychological tests)</a:t>
            </a:r>
          </a:p>
          <a:p>
            <a:endParaRPr lang="en-US" dirty="0"/>
          </a:p>
          <a:p>
            <a:pPr marL="342900" indent="-342900">
              <a:buFont typeface="Arial" panose="020B0604020202020204" pitchFamily="34" charset="0"/>
              <a:buChar char="•"/>
            </a:pPr>
            <a:endParaRPr lang="en-US" dirty="0"/>
          </a:p>
        </p:txBody>
      </p:sp>
    </p:spTree>
    <p:extLst>
      <p:ext uri="{BB962C8B-B14F-4D97-AF65-F5344CB8AC3E}">
        <p14:creationId xmlns:p14="http://schemas.microsoft.com/office/powerpoint/2010/main" val="366995151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2DF40F0F-9357-49D2-97CD-2F8C582B945A}"/>
              </a:ext>
            </a:extLst>
          </p:cNvPr>
          <p:cNvSpPr/>
          <p:nvPr/>
        </p:nvSpPr>
        <p:spPr>
          <a:xfrm>
            <a:off x="772509" y="1777165"/>
            <a:ext cx="8111359" cy="3816429"/>
          </a:xfrm>
          <a:prstGeom prst="rect">
            <a:avLst/>
          </a:prstGeom>
        </p:spPr>
        <p:txBody>
          <a:bodyPr wrap="square">
            <a:spAutoFit/>
          </a:bodyPr>
          <a:lstStyle/>
          <a:p>
            <a:pPr marL="1085850" lvl="1" indent="-342900">
              <a:buFont typeface="Arial" panose="020B0604020202020204" pitchFamily="34" charset="0"/>
              <a:buChar char="•"/>
            </a:pPr>
            <a:r>
              <a:rPr lang="en-US" sz="2800" dirty="0">
                <a:latin typeface="Arial" panose="020B0604020202020204" pitchFamily="34" charset="0"/>
                <a:cs typeface="Arial" panose="020B0604020202020204" pitchFamily="34" charset="0"/>
              </a:rPr>
              <a:t>attention</a:t>
            </a:r>
          </a:p>
          <a:p>
            <a:pPr marL="1085850" lvl="1" indent="-342900">
              <a:buFont typeface="Arial" panose="020B0604020202020204" pitchFamily="34" charset="0"/>
              <a:buChar char="•"/>
            </a:pPr>
            <a:r>
              <a:rPr lang="en-US" sz="2800" dirty="0">
                <a:latin typeface="Arial" panose="020B0604020202020204" pitchFamily="34" charset="0"/>
                <a:cs typeface="Arial" panose="020B0604020202020204" pitchFamily="34" charset="0"/>
              </a:rPr>
              <a:t>memory</a:t>
            </a:r>
          </a:p>
          <a:p>
            <a:pPr marL="1085850" lvl="1" indent="-342900">
              <a:buFont typeface="Arial" panose="020B0604020202020204" pitchFamily="34" charset="0"/>
              <a:buChar char="•"/>
            </a:pPr>
            <a:r>
              <a:rPr lang="en-US" sz="2800" dirty="0">
                <a:latin typeface="Arial" panose="020B0604020202020204" pitchFamily="34" charset="0"/>
                <a:cs typeface="Arial" panose="020B0604020202020204" pitchFamily="34" charset="0"/>
              </a:rPr>
              <a:t>executive function</a:t>
            </a:r>
          </a:p>
          <a:p>
            <a:pPr marL="1085850" lvl="1" indent="-342900">
              <a:buFont typeface="Arial" panose="020B0604020202020204" pitchFamily="34" charset="0"/>
              <a:buChar char="•"/>
            </a:pPr>
            <a:r>
              <a:rPr lang="en-US" sz="2800" dirty="0">
                <a:latin typeface="Arial" panose="020B0604020202020204" pitchFamily="34" charset="0"/>
                <a:cs typeface="Arial" panose="020B0604020202020204" pitchFamily="34" charset="0"/>
              </a:rPr>
              <a:t>language</a:t>
            </a:r>
          </a:p>
          <a:p>
            <a:pPr marL="1085850" lvl="1" indent="-342900">
              <a:buFont typeface="Arial" panose="020B0604020202020204" pitchFamily="34" charset="0"/>
              <a:buChar char="•"/>
            </a:pPr>
            <a:r>
              <a:rPr lang="en-US" sz="2800" dirty="0">
                <a:latin typeface="Arial" panose="020B0604020202020204" pitchFamily="34" charset="0"/>
                <a:cs typeface="Arial" panose="020B0604020202020204" pitchFamily="34" charset="0"/>
              </a:rPr>
              <a:t>visuospatial abilities</a:t>
            </a:r>
          </a:p>
          <a:p>
            <a:pPr marL="1085850" lvl="1" indent="-342900">
              <a:buFont typeface="Arial" panose="020B0604020202020204" pitchFamily="34" charset="0"/>
              <a:buChar char="•"/>
            </a:pPr>
            <a:r>
              <a:rPr lang="en-US" sz="2800" dirty="0">
                <a:latin typeface="Arial" panose="020B0604020202020204" pitchFamily="34" charset="0"/>
                <a:cs typeface="Arial" panose="020B0604020202020204" pitchFamily="34" charset="0"/>
              </a:rPr>
              <a:t>processing speed</a:t>
            </a:r>
          </a:p>
          <a:p>
            <a:pPr marL="742950" lvl="1"/>
            <a:endParaRPr lang="en-US" sz="2800" dirty="0">
              <a:latin typeface="Arial" panose="020B0604020202020204" pitchFamily="34" charset="0"/>
              <a:cs typeface="Arial" panose="020B0604020202020204" pitchFamily="34" charset="0"/>
            </a:endParaRPr>
          </a:p>
          <a:p>
            <a:pPr marL="742950" lvl="1"/>
            <a:r>
              <a:rPr lang="en-US" sz="2800" dirty="0">
                <a:latin typeface="Arial" panose="020B0604020202020204" pitchFamily="34" charset="0"/>
                <a:cs typeface="Arial" panose="020B0604020202020204" pitchFamily="34" charset="0"/>
              </a:rPr>
              <a:t>* Cognitive abilities decline with age</a:t>
            </a:r>
          </a:p>
          <a:p>
            <a:endParaRPr lang="en-US" dirty="0"/>
          </a:p>
        </p:txBody>
      </p:sp>
      <p:sp>
        <p:nvSpPr>
          <p:cNvPr id="5" name="Title 1">
            <a:extLst>
              <a:ext uri="{FF2B5EF4-FFF2-40B4-BE49-F238E27FC236}">
                <a16:creationId xmlns:a16="http://schemas.microsoft.com/office/drawing/2014/main" id="{83744484-8CD0-4354-94FF-E164C4E3701D}"/>
              </a:ext>
            </a:extLst>
          </p:cNvPr>
          <p:cNvSpPr>
            <a:spLocks noGrp="1"/>
          </p:cNvSpPr>
          <p:nvPr>
            <p:ph type="title"/>
          </p:nvPr>
        </p:nvSpPr>
        <p:spPr>
          <a:xfrm>
            <a:off x="891930" y="339185"/>
            <a:ext cx="7606427" cy="1359153"/>
          </a:xfrm>
        </p:spPr>
        <p:txBody>
          <a:bodyPr>
            <a:normAutofit/>
          </a:bodyPr>
          <a:lstStyle/>
          <a:p>
            <a:r>
              <a:rPr lang="en-US" sz="3200" dirty="0"/>
              <a:t>Cognitive domains</a:t>
            </a:r>
          </a:p>
        </p:txBody>
      </p:sp>
    </p:spTree>
    <p:extLst>
      <p:ext uri="{BB962C8B-B14F-4D97-AF65-F5344CB8AC3E}">
        <p14:creationId xmlns:p14="http://schemas.microsoft.com/office/powerpoint/2010/main" val="405004310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21403" y="2117286"/>
            <a:ext cx="7282212" cy="3353347"/>
          </a:xfrm>
        </p:spPr>
        <p:txBody>
          <a:bodyPr>
            <a:normAutofit fontScale="92500" lnSpcReduction="10000"/>
          </a:bodyPr>
          <a:lstStyle/>
          <a:p>
            <a:endParaRPr lang="en-US" dirty="0"/>
          </a:p>
          <a:p>
            <a:r>
              <a:rPr lang="en-US" sz="1800" dirty="0"/>
              <a:t>Perceive the stimulus-</a:t>
            </a:r>
            <a:r>
              <a:rPr lang="en-US" sz="1800" dirty="0">
                <a:sym typeface="Wingdings" panose="05000000000000000000" pitchFamily="2" charset="2"/>
              </a:rPr>
              <a:t> Process the information -Respond</a:t>
            </a:r>
          </a:p>
          <a:p>
            <a:endParaRPr lang="en-US" sz="1800" dirty="0">
              <a:sym typeface="Wingdings" panose="05000000000000000000" pitchFamily="2" charset="2"/>
            </a:endParaRPr>
          </a:p>
          <a:p>
            <a:endParaRPr lang="en-US" sz="1800" dirty="0">
              <a:sym typeface="Wingdings" panose="05000000000000000000" pitchFamily="2" charset="2"/>
            </a:endParaRPr>
          </a:p>
          <a:p>
            <a:r>
              <a:rPr lang="en-US" sz="1800" dirty="0">
                <a:latin typeface="Arial" panose="020B0604020202020204" pitchFamily="34" charset="0"/>
                <a:cs typeface="Arial" panose="020B0604020202020204" pitchFamily="34" charset="0"/>
                <a:sym typeface="Wingdings" panose="05000000000000000000" pitchFamily="2" charset="2"/>
              </a:rPr>
              <a:t>Up to 70% of age ≥ 80       decline in processing       slower at</a:t>
            </a:r>
          </a:p>
          <a:p>
            <a:r>
              <a:rPr lang="en-US" sz="1800" dirty="0">
                <a:latin typeface="Arial" panose="020B0604020202020204" pitchFamily="34" charset="0"/>
                <a:cs typeface="Arial" panose="020B0604020202020204" pitchFamily="34" charset="0"/>
                <a:sym typeface="Wingdings" panose="05000000000000000000" pitchFamily="2" charset="2"/>
              </a:rPr>
              <a:t>years have measurable     speed with older age        timed tests</a:t>
            </a:r>
          </a:p>
          <a:p>
            <a:r>
              <a:rPr lang="en-US" sz="1800" dirty="0">
                <a:latin typeface="Arial" panose="020B0604020202020204" pitchFamily="34" charset="0"/>
                <a:cs typeface="Arial" panose="020B0604020202020204" pitchFamily="34" charset="0"/>
                <a:sym typeface="Wingdings" panose="05000000000000000000" pitchFamily="2" charset="2"/>
              </a:rPr>
              <a:t>hearing loss</a:t>
            </a:r>
          </a:p>
          <a:p>
            <a:endParaRPr lang="en-US" sz="1800" dirty="0">
              <a:latin typeface="Arial" panose="020B0604020202020204" pitchFamily="34" charset="0"/>
              <a:cs typeface="Arial" panose="020B0604020202020204" pitchFamily="34" charset="0"/>
              <a:sym typeface="Wingdings" panose="05000000000000000000" pitchFamily="2" charset="2"/>
            </a:endParaRPr>
          </a:p>
          <a:p>
            <a:endParaRPr lang="en-US" sz="1800" dirty="0">
              <a:latin typeface="Arial" panose="020B0604020202020204" pitchFamily="34" charset="0"/>
              <a:cs typeface="Arial" panose="020B0604020202020204" pitchFamily="34" charset="0"/>
              <a:sym typeface="Wingdings" panose="05000000000000000000" pitchFamily="2" charset="2"/>
            </a:endParaRPr>
          </a:p>
          <a:p>
            <a:r>
              <a:rPr lang="en-US" sz="1800" dirty="0">
                <a:latin typeface="Arial" panose="020B0604020202020204" pitchFamily="34" charset="0"/>
                <a:cs typeface="Arial" panose="020B0604020202020204" pitchFamily="34" charset="0"/>
                <a:sym typeface="Wingdings" panose="05000000000000000000" pitchFamily="2" charset="2"/>
              </a:rPr>
              <a:t>										     May affect test 												     performance </a:t>
            </a:r>
          </a:p>
          <a:p>
            <a:r>
              <a:rPr lang="en-US" sz="1800" dirty="0">
                <a:latin typeface="Arial" panose="020B0604020202020204" pitchFamily="34" charset="0"/>
                <a:cs typeface="Arial" panose="020B0604020202020204" pitchFamily="34" charset="0"/>
                <a:sym typeface="Wingdings" panose="05000000000000000000" pitchFamily="2" charset="2"/>
              </a:rPr>
              <a:t>										     in other domains</a:t>
            </a:r>
            <a:endParaRPr lang="en-US" dirty="0">
              <a:sym typeface="Wingdings" panose="05000000000000000000" pitchFamily="2" charset="2"/>
            </a:endParaRPr>
          </a:p>
        </p:txBody>
      </p:sp>
      <p:cxnSp>
        <p:nvCxnSpPr>
          <p:cNvPr id="5" name="Straight Arrow Connector 4">
            <a:extLst>
              <a:ext uri="{FF2B5EF4-FFF2-40B4-BE49-F238E27FC236}">
                <a16:creationId xmlns:a16="http://schemas.microsoft.com/office/drawing/2014/main" id="{1F4BC379-D201-4F04-8ACE-19A8519A6A8B}"/>
              </a:ext>
            </a:extLst>
          </p:cNvPr>
          <p:cNvCxnSpPr/>
          <p:nvPr/>
        </p:nvCxnSpPr>
        <p:spPr>
          <a:xfrm>
            <a:off x="1978572" y="2672251"/>
            <a:ext cx="0" cy="370490"/>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6" name="Straight Arrow Connector 5">
            <a:extLst>
              <a:ext uri="{FF2B5EF4-FFF2-40B4-BE49-F238E27FC236}">
                <a16:creationId xmlns:a16="http://schemas.microsoft.com/office/drawing/2014/main" id="{F0E480C8-E9A4-4529-963B-151252550A7E}"/>
              </a:ext>
            </a:extLst>
          </p:cNvPr>
          <p:cNvCxnSpPr/>
          <p:nvPr/>
        </p:nvCxnSpPr>
        <p:spPr>
          <a:xfrm>
            <a:off x="4393324" y="2677508"/>
            <a:ext cx="0" cy="370490"/>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7" name="Straight Arrow Connector 6">
            <a:extLst>
              <a:ext uri="{FF2B5EF4-FFF2-40B4-BE49-F238E27FC236}">
                <a16:creationId xmlns:a16="http://schemas.microsoft.com/office/drawing/2014/main" id="{F3B9A093-737B-4D5F-9D0D-B53AFAE8D7A5}"/>
              </a:ext>
            </a:extLst>
          </p:cNvPr>
          <p:cNvCxnSpPr/>
          <p:nvPr/>
        </p:nvCxnSpPr>
        <p:spPr>
          <a:xfrm>
            <a:off x="6547949" y="2707727"/>
            <a:ext cx="0" cy="370490"/>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sp>
        <p:nvSpPr>
          <p:cNvPr id="8" name="Title 1">
            <a:extLst>
              <a:ext uri="{FF2B5EF4-FFF2-40B4-BE49-F238E27FC236}">
                <a16:creationId xmlns:a16="http://schemas.microsoft.com/office/drawing/2014/main" id="{DEA8059A-2B17-4748-82F7-9A1DC85C4E3E}"/>
              </a:ext>
            </a:extLst>
          </p:cNvPr>
          <p:cNvSpPr>
            <a:spLocks noGrp="1"/>
          </p:cNvSpPr>
          <p:nvPr>
            <p:ph type="title"/>
          </p:nvPr>
        </p:nvSpPr>
        <p:spPr>
          <a:xfrm>
            <a:off x="891930" y="339185"/>
            <a:ext cx="7606427" cy="1359153"/>
          </a:xfrm>
        </p:spPr>
        <p:txBody>
          <a:bodyPr>
            <a:normAutofit/>
          </a:bodyPr>
          <a:lstStyle/>
          <a:p>
            <a:r>
              <a:rPr lang="en-US" sz="3200" dirty="0"/>
              <a:t>Cognitive testing and aging (processing speed)</a:t>
            </a:r>
          </a:p>
        </p:txBody>
      </p:sp>
      <p:cxnSp>
        <p:nvCxnSpPr>
          <p:cNvPr id="9" name="Straight Arrow Connector 8">
            <a:extLst>
              <a:ext uri="{FF2B5EF4-FFF2-40B4-BE49-F238E27FC236}">
                <a16:creationId xmlns:a16="http://schemas.microsoft.com/office/drawing/2014/main" id="{A25EBCD0-3B39-477B-A6A2-B8F945B86401}"/>
              </a:ext>
            </a:extLst>
          </p:cNvPr>
          <p:cNvCxnSpPr/>
          <p:nvPr/>
        </p:nvCxnSpPr>
        <p:spPr>
          <a:xfrm>
            <a:off x="6532184" y="3790293"/>
            <a:ext cx="0" cy="370490"/>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48251366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A675F9-6268-48A2-8097-5C5C044CB9E6}"/>
              </a:ext>
            </a:extLst>
          </p:cNvPr>
          <p:cNvSpPr>
            <a:spLocks noGrp="1"/>
          </p:cNvSpPr>
          <p:nvPr>
            <p:ph type="title"/>
          </p:nvPr>
        </p:nvSpPr>
        <p:spPr/>
        <p:txBody>
          <a:bodyPr>
            <a:normAutofit/>
          </a:bodyPr>
          <a:lstStyle/>
          <a:p>
            <a:r>
              <a:rPr lang="en-US" sz="3200" dirty="0"/>
              <a:t>Cognitive testing:                                       one piece of the puzzle</a:t>
            </a:r>
          </a:p>
        </p:txBody>
      </p:sp>
      <p:sp>
        <p:nvSpPr>
          <p:cNvPr id="3" name="Content Placeholder 2">
            <a:extLst>
              <a:ext uri="{FF2B5EF4-FFF2-40B4-BE49-F238E27FC236}">
                <a16:creationId xmlns:a16="http://schemas.microsoft.com/office/drawing/2014/main" id="{3D8DDD37-2EB7-478B-8DE5-1D9C0770A076}"/>
              </a:ext>
            </a:extLst>
          </p:cNvPr>
          <p:cNvSpPr>
            <a:spLocks noGrp="1"/>
          </p:cNvSpPr>
          <p:nvPr>
            <p:ph idx="1"/>
          </p:nvPr>
        </p:nvSpPr>
        <p:spPr/>
        <p:txBody>
          <a:bodyPr>
            <a:normAutofit/>
          </a:bodyPr>
          <a:lstStyle/>
          <a:p>
            <a:pPr marL="285750" indent="-285750">
              <a:buFont typeface="Arial" panose="020B0604020202020204" pitchFamily="34" charset="0"/>
              <a:buChar char="•"/>
            </a:pPr>
            <a:endParaRPr lang="en-US" sz="2000" dirty="0"/>
          </a:p>
          <a:p>
            <a:pPr marL="285750" indent="-285750">
              <a:buFont typeface="Arial" panose="020B0604020202020204" pitchFamily="34" charset="0"/>
              <a:buChar char="•"/>
            </a:pPr>
            <a:endParaRPr lang="en-US" sz="2000" dirty="0"/>
          </a:p>
          <a:p>
            <a:pPr marL="285750" indent="-285750">
              <a:buFont typeface="Arial" panose="020B0604020202020204" pitchFamily="34" charset="0"/>
              <a:buChar char="•"/>
            </a:pPr>
            <a:r>
              <a:rPr lang="en-US" sz="2000" dirty="0"/>
              <a:t>Routine medical history and physical examinations is insufficient</a:t>
            </a:r>
          </a:p>
          <a:p>
            <a:endParaRPr lang="en-US" sz="2000" dirty="0"/>
          </a:p>
          <a:p>
            <a:pPr marL="285750" indent="-285750">
              <a:buFont typeface="Arial" panose="020B0604020202020204" pitchFamily="34" charset="0"/>
              <a:buChar char="•"/>
            </a:pPr>
            <a:r>
              <a:rPr lang="en-US" sz="2000" dirty="0"/>
              <a:t>Cognitive testing is important particularly for older adults with cognitive concerns</a:t>
            </a:r>
          </a:p>
          <a:p>
            <a:endParaRPr lang="en-US" sz="2000" dirty="0"/>
          </a:p>
          <a:p>
            <a:pPr marL="285750" indent="-285750">
              <a:buFont typeface="Arial" panose="020B0604020202020204" pitchFamily="34" charset="0"/>
              <a:buChar char="•"/>
            </a:pPr>
            <a:r>
              <a:rPr lang="en-US" sz="2000" b="1" dirty="0"/>
              <a:t>Impaired score must be taken in context of the clinical history and collateral information</a:t>
            </a:r>
          </a:p>
        </p:txBody>
      </p:sp>
      <p:pic>
        <p:nvPicPr>
          <p:cNvPr id="4" name="Picture 3">
            <a:extLst>
              <a:ext uri="{FF2B5EF4-FFF2-40B4-BE49-F238E27FC236}">
                <a16:creationId xmlns:a16="http://schemas.microsoft.com/office/drawing/2014/main" id="{BBC724A6-74B4-4668-93C8-46DA956C4E9F}"/>
              </a:ext>
            </a:extLst>
          </p:cNvPr>
          <p:cNvPicPr>
            <a:picLocks noChangeAspect="1"/>
          </p:cNvPicPr>
          <p:nvPr/>
        </p:nvPicPr>
        <p:blipFill>
          <a:blip r:embed="rId2"/>
          <a:stretch>
            <a:fillRect/>
          </a:stretch>
        </p:blipFill>
        <p:spPr>
          <a:xfrm>
            <a:off x="6419850" y="0"/>
            <a:ext cx="2724150" cy="2533650"/>
          </a:xfrm>
          <a:prstGeom prst="rect">
            <a:avLst/>
          </a:prstGeom>
        </p:spPr>
      </p:pic>
    </p:spTree>
    <p:extLst>
      <p:ext uri="{BB962C8B-B14F-4D97-AF65-F5344CB8AC3E}">
        <p14:creationId xmlns:p14="http://schemas.microsoft.com/office/powerpoint/2010/main" val="1908336523"/>
      </p:ext>
    </p:extLst>
  </p:cSld>
  <p:clrMapOvr>
    <a:masterClrMapping/>
  </p:clrMapOvr>
  <p:timing>
    <p:tnLst>
      <p:par>
        <p:cTn id="1" dur="indefinite" restart="never" nodeType="tmRoot"/>
      </p:par>
    </p:tnLst>
  </p:timing>
</p:sld>
</file>

<file path=ppt/theme/theme1.xml><?xml version="1.0" encoding="utf-8"?>
<a:theme xmlns:a="http://schemas.openxmlformats.org/drawingml/2006/main" name="NeMed_Presentatio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2703</TotalTime>
  <Words>645</Words>
  <Application>Microsoft Office PowerPoint</Application>
  <PresentationFormat>On-screen Show (4:3)</PresentationFormat>
  <Paragraphs>128</Paragraphs>
  <Slides>17</Slides>
  <Notes>11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17</vt:i4>
      </vt:variant>
    </vt:vector>
  </HeadingPairs>
  <TitlesOfParts>
    <vt:vector size="22" baseType="lpstr">
      <vt:lpstr>Arial</vt:lpstr>
      <vt:lpstr>Arial-BoldMT</vt:lpstr>
      <vt:lpstr>Calibri</vt:lpstr>
      <vt:lpstr>Wingdings</vt:lpstr>
      <vt:lpstr>NeMed_Presentation</vt:lpstr>
      <vt:lpstr>PowerPoint Presentation</vt:lpstr>
      <vt:lpstr>PowerPoint Presentation</vt:lpstr>
      <vt:lpstr>PowerPoint Presentation</vt:lpstr>
      <vt:lpstr>PowerPoint Presentation</vt:lpstr>
      <vt:lpstr>Objectives</vt:lpstr>
      <vt:lpstr>Overview: Cognitive tests</vt:lpstr>
      <vt:lpstr>Cognitive domains</vt:lpstr>
      <vt:lpstr>Cognitive testing and aging (processing speed)</vt:lpstr>
      <vt:lpstr>Cognitive testing:                                       one piece of the puzzle</vt:lpstr>
      <vt:lpstr>What test should I use?</vt:lpstr>
      <vt:lpstr>Short cognitive tests (&lt;5 min)</vt:lpstr>
      <vt:lpstr>Moderate length tests (5-15 min)</vt:lpstr>
      <vt:lpstr>Longer length tests (&gt;15 min)</vt:lpstr>
      <vt:lpstr>Formal neuropsychological testing</vt:lpstr>
      <vt:lpstr>Interpreting results</vt:lpstr>
      <vt:lpstr>Summary</vt:lpstr>
      <vt:lpstr>Thank you and 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Greg</dc:creator>
  <cp:lastModifiedBy>Cole, Jessica B</cp:lastModifiedBy>
  <cp:revision>148</cp:revision>
  <cp:lastPrinted>2019-02-14T04:28:05Z</cp:lastPrinted>
  <dcterms:created xsi:type="dcterms:W3CDTF">2014-09-17T15:14:42Z</dcterms:created>
  <dcterms:modified xsi:type="dcterms:W3CDTF">2020-06-08T19:17:55Z</dcterms:modified>
</cp:coreProperties>
</file>