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5" r:id="rId3"/>
    <p:sldId id="268" r:id="rId4"/>
    <p:sldId id="265" r:id="rId5"/>
    <p:sldId id="266" r:id="rId6"/>
    <p:sldId id="267" r:id="rId7"/>
    <p:sldId id="269" r:id="rId8"/>
    <p:sldId id="270" r:id="rId9"/>
    <p:sldId id="282" r:id="rId10"/>
    <p:sldId id="271" r:id="rId11"/>
    <p:sldId id="272" r:id="rId12"/>
    <p:sldId id="259" r:id="rId13"/>
    <p:sldId id="273" r:id="rId14"/>
    <p:sldId id="274" r:id="rId15"/>
    <p:sldId id="275" r:id="rId16"/>
    <p:sldId id="276" r:id="rId17"/>
    <p:sldId id="262" r:id="rId18"/>
    <p:sldId id="263" r:id="rId19"/>
    <p:sldId id="278" r:id="rId20"/>
    <p:sldId id="264" r:id="rId21"/>
    <p:sldId id="279" r:id="rId22"/>
    <p:sldId id="280" r:id="rId23"/>
    <p:sldId id="261" r:id="rId24"/>
    <p:sldId id="277" r:id="rId25"/>
    <p:sldId id="281"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4" d="100"/>
          <a:sy n="64"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63606-ECFA-4AA8-9747-F27707F110A6}" type="datetimeFigureOut">
              <a:rPr lang="en-US" smtClean="0"/>
              <a:t>6/8/2020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C55F2-D370-46F8-81A2-607A334BB28F}" type="slidenum">
              <a:rPr lang="en-US" smtClean="0"/>
              <a:t>‹#›</a:t>
            </a:fld>
            <a:endParaRPr lang="en-US"/>
          </a:p>
        </p:txBody>
      </p:sp>
    </p:spTree>
    <p:extLst>
      <p:ext uri="{BB962C8B-B14F-4D97-AF65-F5344CB8AC3E}">
        <p14:creationId xmlns:p14="http://schemas.microsoft.com/office/powerpoint/2010/main" val="21695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CA4473-388A-4C76-9EC4-CA647197160F}" type="slidenum">
              <a:rPr lang="en-US" altLang="en-US" sz="1200"/>
              <a:pPr/>
              <a:t>3</a:t>
            </a:fld>
            <a:endParaRPr lang="en-US" altLang="en-US" sz="1200"/>
          </a:p>
        </p:txBody>
      </p:sp>
    </p:spTree>
    <p:extLst>
      <p:ext uri="{BB962C8B-B14F-4D97-AF65-F5344CB8AC3E}">
        <p14:creationId xmlns:p14="http://schemas.microsoft.com/office/powerpoint/2010/main" val="144091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Disease- pneumonia: etiology-pneumococcal bacteria; pathogenesis</a:t>
            </a:r>
            <a:r>
              <a:rPr lang="en-US" baseline="0" dirty="0" smtClean="0"/>
              <a:t> </a:t>
            </a:r>
            <a:r>
              <a:rPr lang="en-US" dirty="0" smtClean="0"/>
              <a:t>multiplication in airways and lung parenchyma, presenting symptoms often but not always include: cough, fever, sputum, SOB</a:t>
            </a:r>
          </a:p>
          <a:p>
            <a:endParaRPr lang="en-US" dirty="0" smtClean="0"/>
          </a:p>
          <a:p>
            <a:r>
              <a:rPr lang="en-US" dirty="0" smtClean="0"/>
              <a:t>Geriatric</a:t>
            </a:r>
            <a:r>
              <a:rPr lang="en-US" baseline="0" dirty="0" smtClean="0"/>
              <a:t> syndrome: e.g. falls common factors include ADEs,  reduced functional reserve in 1 or more organs e.g. HF, arthritis etc, cognitive impairment with reduced judgment and problem solving, the factors in red are those that are fixable or treatable</a:t>
            </a:r>
            <a:endParaRPr lang="en-US" dirty="0"/>
          </a:p>
        </p:txBody>
      </p:sp>
      <p:sp>
        <p:nvSpPr>
          <p:cNvPr id="4" name="Slide Number Placeholder 3"/>
          <p:cNvSpPr>
            <a:spLocks noGrp="1"/>
          </p:cNvSpPr>
          <p:nvPr>
            <p:ph type="sldNum" sz="quarter" idx="10"/>
          </p:nvPr>
        </p:nvSpPr>
        <p:spPr/>
        <p:txBody>
          <a:bodyPr/>
          <a:lstStyle/>
          <a:p>
            <a:fld id="{9F161443-DB6D-45B4-86B7-97788EC80B12}" type="slidenum">
              <a:rPr lang="en-US" smtClean="0"/>
              <a:pPr/>
              <a:t>5</a:t>
            </a:fld>
            <a:endParaRPr lang="en-US"/>
          </a:p>
        </p:txBody>
      </p:sp>
    </p:spTree>
    <p:extLst>
      <p:ext uri="{BB962C8B-B14F-4D97-AF65-F5344CB8AC3E}">
        <p14:creationId xmlns:p14="http://schemas.microsoft.com/office/powerpoint/2010/main" val="37651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169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416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47417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7219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32879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826790-3676-4C03-ABF9-C3A2E861D0FF}" type="slidenum">
              <a:rPr lang="en-US" altLang="en-US"/>
              <a:pPr>
                <a:defRPr/>
              </a:pPr>
              <a:t>‹#›</a:t>
            </a:fld>
            <a:endParaRPr lang="en-US" altLang="en-US"/>
          </a:p>
        </p:txBody>
      </p:sp>
    </p:spTree>
    <p:extLst>
      <p:ext uri="{BB962C8B-B14F-4D97-AF65-F5344CB8AC3E}">
        <p14:creationId xmlns:p14="http://schemas.microsoft.com/office/powerpoint/2010/main" val="3182023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981200"/>
            <a:ext cx="10363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F10C53-CC66-462D-8BBB-67FA37B0DE63}" type="slidenum">
              <a:rPr lang="en-US" altLang="en-US"/>
              <a:pPr>
                <a:defRPr/>
              </a:pPr>
              <a:t>‹#›</a:t>
            </a:fld>
            <a:endParaRPr lang="en-US" altLang="en-US"/>
          </a:p>
        </p:txBody>
      </p:sp>
    </p:spTree>
    <p:extLst>
      <p:ext uri="{BB962C8B-B14F-4D97-AF65-F5344CB8AC3E}">
        <p14:creationId xmlns:p14="http://schemas.microsoft.com/office/powerpoint/2010/main" val="403986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53789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81585F-6A52-4649-B03B-D2A1C0932385}" type="datetimeFigureOut">
              <a:rPr lang="en-US" smtClean="0"/>
              <a:t>6/8/2020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0770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81585F-6A52-4649-B03B-D2A1C093238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19659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81585F-6A52-4649-B03B-D2A1C0932385}" type="datetimeFigureOut">
              <a:rPr lang="en-US" smtClean="0"/>
              <a:t>6/8/2020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42956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81585F-6A52-4649-B03B-D2A1C0932385}" type="datetimeFigureOut">
              <a:rPr lang="en-US" smtClean="0"/>
              <a:t>6/8/2020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77411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1585F-6A52-4649-B03B-D2A1C0932385}" type="datetimeFigureOut">
              <a:rPr lang="en-US" smtClean="0"/>
              <a:t>6/8/2020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85793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81585F-6A52-4649-B03B-D2A1C093238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22373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81585F-6A52-4649-B03B-D2A1C0932385}" type="datetimeFigureOut">
              <a:rPr lang="en-US" smtClean="0"/>
              <a:t>6/8/2020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35406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1585F-6A52-4649-B03B-D2A1C0932385}" type="datetimeFigureOut">
              <a:rPr lang="en-US" smtClean="0"/>
              <a:t>6/8/2020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4F46F-2F50-492D-BBA7-A1554D079C15}" type="slidenum">
              <a:rPr lang="en-US" smtClean="0"/>
              <a:t>‹#›</a:t>
            </a:fld>
            <a:endParaRPr lang="en-US"/>
          </a:p>
        </p:txBody>
      </p:sp>
    </p:spTree>
    <p:extLst>
      <p:ext uri="{BB962C8B-B14F-4D97-AF65-F5344CB8AC3E}">
        <p14:creationId xmlns:p14="http://schemas.microsoft.com/office/powerpoint/2010/main" val="13191272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1.jpg@01D56280.1C254C4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535" y="3795701"/>
            <a:ext cx="15029308" cy="2910451"/>
          </a:xfrm>
        </p:spPr>
        <p:txBody>
          <a:bodyPr/>
          <a:lstStyle/>
          <a:p>
            <a:endParaRPr lang="en-US" dirty="0"/>
          </a:p>
        </p:txBody>
      </p:sp>
      <p:sp>
        <p:nvSpPr>
          <p:cNvPr id="3" name="Subtitle 2"/>
          <p:cNvSpPr>
            <a:spLocks noGrp="1"/>
          </p:cNvSpPr>
          <p:nvPr>
            <p:ph type="subTitle" idx="1"/>
          </p:nvPr>
        </p:nvSpPr>
        <p:spPr>
          <a:xfrm>
            <a:off x="1170915" y="451426"/>
            <a:ext cx="9144000" cy="1655762"/>
          </a:xfrm>
        </p:spPr>
        <p:txBody>
          <a:bodyPr>
            <a:normAutofit/>
          </a:bodyPr>
          <a:lstStyle/>
          <a:p>
            <a:r>
              <a:rPr lang="en-US" sz="3600" dirty="0" smtClean="0"/>
              <a:t>Age Friendly Primary Care:  a Partnership between OneWorld and UNMC’s Geriatrics Workforce Enhancement Program</a:t>
            </a:r>
            <a:endParaRPr lang="en-US" sz="3600" dirty="0"/>
          </a:p>
        </p:txBody>
      </p:sp>
      <p:sp>
        <p:nvSpPr>
          <p:cNvPr id="4" name="Rectangle 2"/>
          <p:cNvSpPr>
            <a:spLocks noChangeArrowheads="1"/>
          </p:cNvSpPr>
          <p:nvPr/>
        </p:nvSpPr>
        <p:spPr bwMode="auto">
          <a:xfrm flipV="1">
            <a:off x="-1525164" y="2867121"/>
            <a:ext cx="20039078" cy="5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https://www.aha.org/sites/default/files/2019-05/4M_Model.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725092" y="2107188"/>
            <a:ext cx="5088047" cy="5510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9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smtClean="0"/>
              <a:t>Diagnostic Pathway</a:t>
            </a:r>
          </a:p>
        </p:txBody>
      </p:sp>
      <p:graphicFrame>
        <p:nvGraphicFramePr>
          <p:cNvPr id="28675" name="Object 3"/>
          <p:cNvGraphicFramePr>
            <a:graphicFrameLocks noGrp="1" noChangeAspect="1"/>
          </p:cNvGraphicFramePr>
          <p:nvPr>
            <p:ph type="tbl" idx="1"/>
          </p:nvPr>
        </p:nvGraphicFramePr>
        <p:xfrm>
          <a:off x="2057400" y="1905000"/>
          <a:ext cx="7754938" cy="3970338"/>
        </p:xfrm>
        <a:graphic>
          <a:graphicData uri="http://schemas.openxmlformats.org/presentationml/2006/ole">
            <mc:AlternateContent xmlns:mc="http://schemas.openxmlformats.org/markup-compatibility/2006">
              <mc:Choice xmlns:v="urn:schemas-microsoft-com:vml" Requires="v">
                <p:oleObj spid="_x0000_s12295" name="Document" r:id="rId3" imgW="7758684" imgH="3970020" progId="Word.Document.8">
                  <p:embed/>
                </p:oleObj>
              </mc:Choice>
              <mc:Fallback>
                <p:oleObj name="Document" r:id="rId3" imgW="7758684" imgH="3970020" progId="Word.Document.8">
                  <p:embed/>
                  <p:pic>
                    <p:nvPicPr>
                      <p:cNvPr id="2867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05000"/>
                        <a:ext cx="77549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44" name="Line 4"/>
          <p:cNvSpPr>
            <a:spLocks noChangeShapeType="1"/>
          </p:cNvSpPr>
          <p:nvPr/>
        </p:nvSpPr>
        <p:spPr bwMode="auto">
          <a:xfrm>
            <a:off x="3505200" y="2286000"/>
            <a:ext cx="2514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2895600" y="24384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4800600" y="35814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a:off x="2895600" y="37338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8"/>
          <p:cNvSpPr>
            <a:spLocks noChangeShapeType="1"/>
          </p:cNvSpPr>
          <p:nvPr/>
        </p:nvSpPr>
        <p:spPr bwMode="auto">
          <a:xfrm>
            <a:off x="5562600" y="4724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9" name="Line 13"/>
          <p:cNvSpPr>
            <a:spLocks noChangeShapeType="1"/>
          </p:cNvSpPr>
          <p:nvPr/>
        </p:nvSpPr>
        <p:spPr bwMode="auto">
          <a:xfrm>
            <a:off x="2895600" y="5029200"/>
            <a:ext cx="0"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0" name="Oval 15"/>
          <p:cNvSpPr>
            <a:spLocks noChangeArrowheads="1"/>
          </p:cNvSpPr>
          <p:nvPr/>
        </p:nvSpPr>
        <p:spPr bwMode="auto">
          <a:xfrm>
            <a:off x="2133600" y="5715000"/>
            <a:ext cx="2362200" cy="762000"/>
          </a:xfrm>
          <a:prstGeom prst="ellipse">
            <a:avLst/>
          </a:prstGeom>
          <a:solidFill>
            <a:schemeClr val="tx2"/>
          </a:solidFill>
          <a:ln w="9525">
            <a:solidFill>
              <a:srgbClr val="FF0000"/>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Alzheimer’s Ds.</a:t>
            </a:r>
          </a:p>
        </p:txBody>
      </p:sp>
      <p:sp>
        <p:nvSpPr>
          <p:cNvPr id="10251" name="Oval 19"/>
          <p:cNvSpPr>
            <a:spLocks noChangeArrowheads="1"/>
          </p:cNvSpPr>
          <p:nvPr/>
        </p:nvSpPr>
        <p:spPr bwMode="auto">
          <a:xfrm>
            <a:off x="2209800" y="1905000"/>
            <a:ext cx="1524000" cy="533400"/>
          </a:xfrm>
          <a:prstGeom prst="ellipse">
            <a:avLst/>
          </a:prstGeom>
          <a:solidFill>
            <a:schemeClr val="tx2"/>
          </a:solidFill>
          <a:ln w="9525">
            <a:solidFill>
              <a:schemeClr val="tx1"/>
            </a:solidFill>
            <a:round/>
            <a:headEnd/>
            <a:tailEnd/>
          </a:ln>
          <a:effectLst>
            <a:outerShdw dist="45791" dir="2021404" algn="ctr" rotWithShape="0">
              <a:srgbClr val="FFFF66"/>
            </a:outerShdw>
          </a:effec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0000"/>
                </a:solidFill>
                <a:latin typeface="Times New Roman" panose="02020603050405020304" pitchFamily="18" charset="0"/>
              </a:rPr>
              <a:t>History</a:t>
            </a:r>
            <a:endParaRPr kumimoji="0" lang="en-US" altLang="en-US" sz="2400">
              <a:latin typeface="Times New Roman" panose="02020603050405020304" pitchFamily="18" charset="0"/>
            </a:endParaRPr>
          </a:p>
        </p:txBody>
      </p:sp>
      <p:sp>
        <p:nvSpPr>
          <p:cNvPr id="10252" name="Oval 20"/>
          <p:cNvSpPr>
            <a:spLocks noChangeArrowheads="1"/>
          </p:cNvSpPr>
          <p:nvPr/>
        </p:nvSpPr>
        <p:spPr bwMode="auto">
          <a:xfrm>
            <a:off x="2286000" y="3276600"/>
            <a:ext cx="2514600" cy="5334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Physical Exam</a:t>
            </a:r>
          </a:p>
        </p:txBody>
      </p:sp>
      <p:sp>
        <p:nvSpPr>
          <p:cNvPr id="10253" name="Oval 23"/>
          <p:cNvSpPr>
            <a:spLocks noChangeArrowheads="1"/>
          </p:cNvSpPr>
          <p:nvPr/>
        </p:nvSpPr>
        <p:spPr bwMode="auto">
          <a:xfrm>
            <a:off x="2286000" y="4343400"/>
            <a:ext cx="3276600" cy="6096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Neurological Exam</a:t>
            </a:r>
            <a:endParaRPr kumimoji="0" lang="en-US" altLang="en-US" sz="2400">
              <a:solidFill>
                <a:srgbClr val="FF9900"/>
              </a:solidFill>
              <a:latin typeface="Times New Roman" panose="02020603050405020304" pitchFamily="18" charset="0"/>
            </a:endParaRPr>
          </a:p>
        </p:txBody>
      </p:sp>
      <p:sp>
        <p:nvSpPr>
          <p:cNvPr id="10254" name="Oval 24"/>
          <p:cNvSpPr>
            <a:spLocks noChangeArrowheads="1"/>
          </p:cNvSpPr>
          <p:nvPr/>
        </p:nvSpPr>
        <p:spPr bwMode="auto">
          <a:xfrm>
            <a:off x="6400800" y="2057400"/>
            <a:ext cx="14478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endParaRPr kumimoji="0" lang="en-US" altLang="en-US" sz="2400">
              <a:latin typeface="Times New Roman" panose="02020603050405020304" pitchFamily="18" charset="0"/>
            </a:endParaRPr>
          </a:p>
        </p:txBody>
      </p:sp>
      <p:sp>
        <p:nvSpPr>
          <p:cNvPr id="10255" name="Oval 27"/>
          <p:cNvSpPr>
            <a:spLocks noChangeArrowheads="1"/>
          </p:cNvSpPr>
          <p:nvPr/>
        </p:nvSpPr>
        <p:spPr bwMode="auto">
          <a:xfrm>
            <a:off x="6477000" y="32766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
        <p:nvSpPr>
          <p:cNvPr id="10256" name="Oval 28"/>
          <p:cNvSpPr>
            <a:spLocks noChangeArrowheads="1"/>
          </p:cNvSpPr>
          <p:nvPr/>
        </p:nvSpPr>
        <p:spPr bwMode="auto">
          <a:xfrm>
            <a:off x="6553200" y="45720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Tree>
    <p:extLst>
      <p:ext uri="{BB962C8B-B14F-4D97-AF65-F5344CB8AC3E}">
        <p14:creationId xmlns:p14="http://schemas.microsoft.com/office/powerpoint/2010/main" val="391549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676400" y="382588"/>
            <a:ext cx="8077200" cy="1143000"/>
          </a:xfrm>
        </p:spPr>
        <p:txBody>
          <a:bodyPr/>
          <a:lstStyle/>
          <a:p>
            <a:pPr>
              <a:defRPr/>
            </a:pPr>
            <a:r>
              <a:rPr lang="en-US" altLang="en-US" sz="5200">
                <a:solidFill>
                  <a:srgbClr val="FFFFFF"/>
                </a:solidFill>
              </a:rPr>
              <a:t>HISTORY OF SYMPTOMS</a:t>
            </a:r>
          </a:p>
        </p:txBody>
      </p:sp>
      <p:sp>
        <p:nvSpPr>
          <p:cNvPr id="17411" name="Rectangle 3"/>
          <p:cNvSpPr>
            <a:spLocks noGrp="1" noChangeArrowheads="1"/>
          </p:cNvSpPr>
          <p:nvPr>
            <p:ph type="body" sz="half" idx="1"/>
          </p:nvPr>
        </p:nvSpPr>
        <p:spPr>
          <a:xfrm>
            <a:off x="1977648" y="1794174"/>
            <a:ext cx="3810000" cy="4114800"/>
          </a:xfrm>
        </p:spPr>
        <p:txBody>
          <a:bodyPr>
            <a:normAutofit fontScale="92500"/>
          </a:bodyPr>
          <a:lstStyle/>
          <a:p>
            <a:pPr>
              <a:lnSpc>
                <a:spcPct val="130000"/>
              </a:lnSpc>
              <a:defRPr/>
            </a:pPr>
            <a:r>
              <a:rPr lang="en-US" altLang="en-US" sz="4800" dirty="0">
                <a:solidFill>
                  <a:srgbClr val="FFFFFF"/>
                </a:solidFill>
              </a:rPr>
              <a:t>From a caregiver or someone close to the patient</a:t>
            </a:r>
          </a:p>
        </p:txBody>
      </p:sp>
      <p:pic>
        <p:nvPicPr>
          <p:cNvPr id="11268" name="Picture 4" descr="c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213" y="1676400"/>
            <a:ext cx="325755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381001"/>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31501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normAutofit fontScale="90000"/>
          </a:bodyPr>
          <a:lstStyle/>
          <a:p>
            <a:r>
              <a:rPr lang="en-US" altLang="en-US" u="sng" dirty="0"/>
              <a:t>The </a:t>
            </a:r>
            <a:r>
              <a:rPr lang="en-US" altLang="en-US" u="sng" dirty="0" smtClean="0"/>
              <a:t>Dementia Evaluation</a:t>
            </a:r>
            <a:r>
              <a:rPr lang="en-US" altLang="en-US" dirty="0"/>
              <a:t/>
            </a:r>
            <a:br>
              <a:rPr lang="en-US" altLang="en-US" dirty="0"/>
            </a:br>
            <a:r>
              <a:rPr lang="en-US" altLang="en-US" sz="4800" dirty="0">
                <a:solidFill>
                  <a:schemeClr val="accent2"/>
                </a:solidFill>
              </a:rPr>
              <a:t>History</a:t>
            </a:r>
          </a:p>
        </p:txBody>
      </p:sp>
      <p:sp>
        <p:nvSpPr>
          <p:cNvPr id="14339" name="Rectangle 3"/>
          <p:cNvSpPr>
            <a:spLocks noGrp="1" noChangeArrowheads="1"/>
          </p:cNvSpPr>
          <p:nvPr>
            <p:ph type="body" idx="1"/>
          </p:nvPr>
        </p:nvSpPr>
        <p:spPr>
          <a:xfrm>
            <a:off x="2209800" y="1981200"/>
            <a:ext cx="8077200" cy="4114800"/>
          </a:xfrm>
          <a:noFill/>
          <a:ln/>
        </p:spPr>
        <p:txBody>
          <a:bodyPr>
            <a:normAutofit/>
          </a:bodyPr>
          <a:lstStyle/>
          <a:p>
            <a:r>
              <a:rPr lang="en-US" altLang="en-US" sz="3600" dirty="0"/>
              <a:t>Collateral Source</a:t>
            </a:r>
          </a:p>
          <a:p>
            <a:pPr>
              <a:buFont typeface="Monotype Sorts" pitchFamily="2" charset="2"/>
              <a:buNone/>
            </a:pPr>
            <a:endParaRPr lang="en-US" altLang="en-US" sz="3600" dirty="0"/>
          </a:p>
          <a:p>
            <a:r>
              <a:rPr lang="en-US" altLang="en-US" sz="3600" dirty="0"/>
              <a:t>Onset, Course, Progression, Risk Factors</a:t>
            </a:r>
          </a:p>
          <a:p>
            <a:pPr>
              <a:buFont typeface="Monotype Sorts" pitchFamily="2" charset="2"/>
              <a:buNone/>
            </a:pPr>
            <a:endParaRPr lang="en-US" altLang="en-US" sz="3600" dirty="0"/>
          </a:p>
          <a:p>
            <a:r>
              <a:rPr lang="en-US" altLang="en-US" sz="3600" dirty="0"/>
              <a:t>Characteristic Course of Alzheimer’s Disease</a:t>
            </a:r>
          </a:p>
        </p:txBody>
      </p:sp>
      <p:pic>
        <p:nvPicPr>
          <p:cNvPr id="1434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470949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06663" y="400050"/>
            <a:ext cx="8083550" cy="1143000"/>
          </a:xfrm>
        </p:spPr>
        <p:txBody>
          <a:bodyPr/>
          <a:lstStyle/>
          <a:p>
            <a:pPr>
              <a:defRPr/>
            </a:pPr>
            <a:r>
              <a:rPr lang="en-US" altLang="en-US" sz="5200">
                <a:solidFill>
                  <a:srgbClr val="FFFFFF"/>
                </a:solidFill>
              </a:rPr>
              <a:t>HISTORY OF SYMPTOMS</a:t>
            </a:r>
          </a:p>
        </p:txBody>
      </p:sp>
      <p:sp>
        <p:nvSpPr>
          <p:cNvPr id="8195" name="Rectangle 3"/>
          <p:cNvSpPr>
            <a:spLocks noGrp="1" noChangeArrowheads="1"/>
          </p:cNvSpPr>
          <p:nvPr>
            <p:ph type="body" sz="half" idx="1"/>
          </p:nvPr>
        </p:nvSpPr>
        <p:spPr>
          <a:xfrm>
            <a:off x="1595485" y="1714499"/>
            <a:ext cx="3810000" cy="4114800"/>
          </a:xfrm>
        </p:spPr>
        <p:txBody>
          <a:bodyPr/>
          <a:lstStyle/>
          <a:p>
            <a:pPr>
              <a:spcBef>
                <a:spcPct val="40000"/>
              </a:spcBef>
              <a:defRPr/>
            </a:pPr>
            <a:r>
              <a:rPr lang="en-US" altLang="en-US" sz="3600" dirty="0">
                <a:solidFill>
                  <a:srgbClr val="FFFFFF"/>
                </a:solidFill>
              </a:rPr>
              <a:t>What were the first symptoms?</a:t>
            </a:r>
          </a:p>
          <a:p>
            <a:pPr>
              <a:spcBef>
                <a:spcPct val="40000"/>
              </a:spcBef>
              <a:defRPr/>
            </a:pPr>
            <a:r>
              <a:rPr lang="en-US" altLang="en-US" sz="3600" dirty="0">
                <a:solidFill>
                  <a:srgbClr val="FFFFFF"/>
                </a:solidFill>
              </a:rPr>
              <a:t>How have things changed?</a:t>
            </a:r>
          </a:p>
          <a:p>
            <a:pPr>
              <a:spcBef>
                <a:spcPct val="40000"/>
              </a:spcBef>
              <a:defRPr/>
            </a:pPr>
            <a:r>
              <a:rPr lang="en-US" altLang="en-US" sz="3600" dirty="0">
                <a:solidFill>
                  <a:srgbClr val="FFFFFF"/>
                </a:solidFill>
              </a:rPr>
              <a:t>Is this typical </a:t>
            </a:r>
            <a:br>
              <a:rPr lang="en-US" altLang="en-US" sz="3600" dirty="0">
                <a:solidFill>
                  <a:srgbClr val="FFFFFF"/>
                </a:solidFill>
              </a:rPr>
            </a:br>
            <a:r>
              <a:rPr lang="en-US" altLang="en-US" sz="3600" dirty="0">
                <a:solidFill>
                  <a:srgbClr val="FFFFFF"/>
                </a:solidFill>
              </a:rPr>
              <a:t>for AD?</a:t>
            </a:r>
          </a:p>
        </p:txBody>
      </p:sp>
      <p:pic>
        <p:nvPicPr>
          <p:cNvPr id="12292" name="Picture 4" descr="forestroad"/>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229350" y="1676400"/>
            <a:ext cx="3670300" cy="5181600"/>
          </a:xfrm>
        </p:spPr>
      </p:pic>
      <p:pic>
        <p:nvPicPr>
          <p:cNvPr id="12293"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1"/>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extBox 1"/>
          <p:cNvSpPr txBox="1"/>
          <p:nvPr/>
        </p:nvSpPr>
        <p:spPr>
          <a:xfrm>
            <a:off x="624688" y="5495453"/>
            <a:ext cx="4454305" cy="923330"/>
          </a:xfrm>
          <a:prstGeom prst="rect">
            <a:avLst/>
          </a:prstGeom>
          <a:noFill/>
        </p:spPr>
        <p:txBody>
          <a:bodyPr wrap="square" rtlCol="0">
            <a:spAutoFit/>
          </a:bodyPr>
          <a:lstStyle/>
          <a:p>
            <a:r>
              <a:rPr lang="en-US" dirty="0" smtClean="0"/>
              <a:t>We use a semi-structured interview done by social work and they also describe the social network, caregivers and who needs help</a:t>
            </a:r>
            <a:endParaRPr lang="en-US" dirty="0"/>
          </a:p>
        </p:txBody>
      </p:sp>
    </p:spTree>
    <p:extLst>
      <p:ext uri="{BB962C8B-B14F-4D97-AF65-F5344CB8AC3E}">
        <p14:creationId xmlns:p14="http://schemas.microsoft.com/office/powerpoint/2010/main" val="3329552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001963" y="2001839"/>
            <a:ext cx="6481762" cy="328453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0"/>
              </a:spcBef>
              <a:buClrTx/>
              <a:buSzTx/>
              <a:buFontTx/>
              <a:buNone/>
            </a:pPr>
            <a:endParaRPr kumimoji="0" lang="en-US" altLang="en-US" sz="2400">
              <a:latin typeface="Times New Roman" panose="02020603050405020304" pitchFamily="18" charset="0"/>
            </a:endParaRPr>
          </a:p>
        </p:txBody>
      </p:sp>
      <p:sp>
        <p:nvSpPr>
          <p:cNvPr id="7171" name="Rectangle 3"/>
          <p:cNvSpPr>
            <a:spLocks noGrp="1" noChangeArrowheads="1"/>
          </p:cNvSpPr>
          <p:nvPr>
            <p:ph type="title"/>
          </p:nvPr>
        </p:nvSpPr>
        <p:spPr>
          <a:xfrm>
            <a:off x="2295525" y="434975"/>
            <a:ext cx="8085138" cy="1143000"/>
          </a:xfrm>
        </p:spPr>
        <p:txBody>
          <a:bodyPr>
            <a:normAutofit fontScale="90000"/>
          </a:bodyPr>
          <a:lstStyle/>
          <a:p>
            <a:pPr algn="ctr">
              <a:lnSpc>
                <a:spcPct val="90000"/>
              </a:lnSpc>
              <a:defRPr/>
            </a:pPr>
            <a:r>
              <a:rPr lang="en-US" altLang="en-US" sz="4800" dirty="0">
                <a:solidFill>
                  <a:srgbClr val="FFFFFF"/>
                </a:solidFill>
              </a:rPr>
              <a:t>TYPICAL SYMPTOMS OF ALZHEIMER’S DISEASE</a:t>
            </a:r>
          </a:p>
        </p:txBody>
      </p:sp>
      <p:sp>
        <p:nvSpPr>
          <p:cNvPr id="7172" name="Rectangle 4"/>
          <p:cNvSpPr>
            <a:spLocks noGrp="1" noChangeArrowheads="1"/>
          </p:cNvSpPr>
          <p:nvPr>
            <p:ph type="body" idx="1"/>
          </p:nvPr>
        </p:nvSpPr>
        <p:spPr>
          <a:xfrm>
            <a:off x="1924051" y="5435600"/>
            <a:ext cx="8353425" cy="1365250"/>
          </a:xfrm>
        </p:spPr>
        <p:txBody>
          <a:bodyPr/>
          <a:lstStyle/>
          <a:p>
            <a:pPr algn="ctr">
              <a:lnSpc>
                <a:spcPct val="70000"/>
              </a:lnSpc>
              <a:buFont typeface="Monotype Sorts" pitchFamily="2" charset="2"/>
              <a:buNone/>
              <a:defRPr/>
            </a:pPr>
            <a:r>
              <a:rPr lang="en-US" altLang="en-US" sz="4000">
                <a:solidFill>
                  <a:srgbClr val="FFFFFF"/>
                </a:solidFill>
              </a:rPr>
              <a:t>Functional loss in reverse order to </a:t>
            </a:r>
          </a:p>
          <a:p>
            <a:pPr algn="ctr">
              <a:lnSpc>
                <a:spcPct val="70000"/>
              </a:lnSpc>
              <a:buFont typeface="Monotype Sorts" pitchFamily="2" charset="2"/>
              <a:buNone/>
              <a:defRPr/>
            </a:pPr>
            <a:r>
              <a:rPr lang="en-US" altLang="en-US" sz="4000">
                <a:solidFill>
                  <a:srgbClr val="FFFFFF"/>
                </a:solidFill>
              </a:rPr>
              <a:t>which skills were gained</a:t>
            </a:r>
          </a:p>
        </p:txBody>
      </p:sp>
      <p:pic>
        <p:nvPicPr>
          <p:cNvPr id="1331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613" y="1844676"/>
            <a:ext cx="65008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9"/>
          <p:cNvSpPr>
            <a:spLocks noChangeArrowheads="1"/>
          </p:cNvSpPr>
          <p:nvPr/>
        </p:nvSpPr>
        <p:spPr bwMode="auto">
          <a:xfrm>
            <a:off x="2863850" y="1835151"/>
            <a:ext cx="6502400" cy="3300413"/>
          </a:xfrm>
          <a:prstGeom prst="rect">
            <a:avLst/>
          </a:prstGeom>
          <a:noFill/>
          <a:ln w="9525">
            <a:solidFill>
              <a:srgbClr val="66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buClrTx/>
              <a:buSzTx/>
              <a:buFontTx/>
              <a:buChar char="•"/>
            </a:pPr>
            <a:endParaRPr kumimoji="0" lang="en-US" altLang="en-US">
              <a:solidFill>
                <a:srgbClr val="00FF99"/>
              </a:solidFill>
              <a:latin typeface="Times" panose="02020603050405020304" pitchFamily="18" charset="0"/>
            </a:endParaRPr>
          </a:p>
        </p:txBody>
      </p:sp>
    </p:spTree>
    <p:extLst>
      <p:ext uri="{BB962C8B-B14F-4D97-AF65-F5344CB8AC3E}">
        <p14:creationId xmlns:p14="http://schemas.microsoft.com/office/powerpoint/2010/main" val="3124101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defRPr/>
            </a:pPr>
            <a:r>
              <a:rPr lang="en-US" dirty="0" smtClean="0">
                <a:solidFill>
                  <a:srgbClr val="FFFFFF"/>
                </a:solidFill>
              </a:rPr>
              <a:t>Dementia Diagnostic Pathway</a:t>
            </a:r>
          </a:p>
        </p:txBody>
      </p:sp>
      <p:graphicFrame>
        <p:nvGraphicFramePr>
          <p:cNvPr id="52227" name="Object 3"/>
          <p:cNvGraphicFramePr>
            <a:graphicFrameLocks noGrp="1" noChangeAspect="1"/>
          </p:cNvGraphicFramePr>
          <p:nvPr>
            <p:ph type="tbl" idx="1"/>
          </p:nvPr>
        </p:nvGraphicFramePr>
        <p:xfrm>
          <a:off x="2057400" y="1905000"/>
          <a:ext cx="7754938" cy="3970338"/>
        </p:xfrm>
        <a:graphic>
          <a:graphicData uri="http://schemas.openxmlformats.org/presentationml/2006/ole">
            <mc:AlternateContent xmlns:mc="http://schemas.openxmlformats.org/markup-compatibility/2006">
              <mc:Choice xmlns:v="urn:schemas-microsoft-com:vml" Requires="v">
                <p:oleObj spid="_x0000_s13320" name="Document" r:id="rId3" imgW="7758684" imgH="3970020" progId="Word.Document.8">
                  <p:embed/>
                </p:oleObj>
              </mc:Choice>
              <mc:Fallback>
                <p:oleObj name="Document" r:id="rId3" imgW="7758684" imgH="3970020" progId="Word.Document.8">
                  <p:embed/>
                  <p:pic>
                    <p:nvPicPr>
                      <p:cNvPr id="5222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05000"/>
                        <a:ext cx="77549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Line 4"/>
          <p:cNvSpPr>
            <a:spLocks noChangeShapeType="1"/>
          </p:cNvSpPr>
          <p:nvPr/>
        </p:nvSpPr>
        <p:spPr bwMode="auto">
          <a:xfrm>
            <a:off x="3505200" y="2286000"/>
            <a:ext cx="2514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p:cNvSpPr>
            <a:spLocks noChangeShapeType="1"/>
          </p:cNvSpPr>
          <p:nvPr/>
        </p:nvSpPr>
        <p:spPr bwMode="auto">
          <a:xfrm>
            <a:off x="2895600" y="24384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6"/>
          <p:cNvSpPr>
            <a:spLocks noChangeShapeType="1"/>
          </p:cNvSpPr>
          <p:nvPr/>
        </p:nvSpPr>
        <p:spPr bwMode="auto">
          <a:xfrm>
            <a:off x="4800600" y="3581400"/>
            <a:ext cx="1295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7"/>
          <p:cNvSpPr>
            <a:spLocks noChangeShapeType="1"/>
          </p:cNvSpPr>
          <p:nvPr/>
        </p:nvSpPr>
        <p:spPr bwMode="auto">
          <a:xfrm>
            <a:off x="2895600" y="3733800"/>
            <a:ext cx="0" cy="762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8"/>
          <p:cNvSpPr>
            <a:spLocks noChangeShapeType="1"/>
          </p:cNvSpPr>
          <p:nvPr/>
        </p:nvSpPr>
        <p:spPr bwMode="auto">
          <a:xfrm>
            <a:off x="5562600" y="4724400"/>
            <a:ext cx="5334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9"/>
          <p:cNvSpPr>
            <a:spLocks noChangeShapeType="1"/>
          </p:cNvSpPr>
          <p:nvPr/>
        </p:nvSpPr>
        <p:spPr bwMode="auto">
          <a:xfrm>
            <a:off x="2895600" y="5029200"/>
            <a:ext cx="0" cy="685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Oval 10"/>
          <p:cNvSpPr>
            <a:spLocks noChangeArrowheads="1"/>
          </p:cNvSpPr>
          <p:nvPr/>
        </p:nvSpPr>
        <p:spPr bwMode="auto">
          <a:xfrm>
            <a:off x="2133600" y="5715000"/>
            <a:ext cx="2362200" cy="762000"/>
          </a:xfrm>
          <a:prstGeom prst="ellipse">
            <a:avLst/>
          </a:prstGeom>
          <a:solidFill>
            <a:schemeClr val="tx2"/>
          </a:solidFill>
          <a:ln w="9525">
            <a:solidFill>
              <a:srgbClr val="FF0000"/>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Alzheimer’s Ds.</a:t>
            </a:r>
          </a:p>
        </p:txBody>
      </p:sp>
      <p:sp>
        <p:nvSpPr>
          <p:cNvPr id="15371" name="Oval 11"/>
          <p:cNvSpPr>
            <a:spLocks noChangeArrowheads="1"/>
          </p:cNvSpPr>
          <p:nvPr/>
        </p:nvSpPr>
        <p:spPr bwMode="auto">
          <a:xfrm>
            <a:off x="2209800" y="1905000"/>
            <a:ext cx="1524000" cy="533400"/>
          </a:xfrm>
          <a:prstGeom prst="ellipse">
            <a:avLst/>
          </a:prstGeom>
          <a:solidFill>
            <a:schemeClr val="tx2"/>
          </a:solidFill>
          <a:ln w="9525">
            <a:solidFill>
              <a:schemeClr val="tx1"/>
            </a:solidFill>
            <a:round/>
            <a:headEnd/>
            <a:tailEnd/>
          </a:ln>
          <a:effectLst>
            <a:outerShdw dist="45791" dir="2021404" algn="ctr" rotWithShape="0">
              <a:srgbClr val="FFFF66"/>
            </a:outerShdw>
          </a:effec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History</a:t>
            </a:r>
            <a:endParaRPr kumimoji="0" lang="en-US" altLang="en-US" sz="2400">
              <a:solidFill>
                <a:srgbClr val="FF9900"/>
              </a:solidFill>
              <a:latin typeface="Times New Roman" panose="02020603050405020304" pitchFamily="18" charset="0"/>
            </a:endParaRPr>
          </a:p>
        </p:txBody>
      </p:sp>
      <p:sp>
        <p:nvSpPr>
          <p:cNvPr id="15372" name="Oval 12"/>
          <p:cNvSpPr>
            <a:spLocks noChangeArrowheads="1"/>
          </p:cNvSpPr>
          <p:nvPr/>
        </p:nvSpPr>
        <p:spPr bwMode="auto">
          <a:xfrm>
            <a:off x="2286000" y="3276600"/>
            <a:ext cx="2514600" cy="533400"/>
          </a:xfrm>
          <a:prstGeom prst="ellipse">
            <a:avLst/>
          </a:prstGeom>
          <a:solidFill>
            <a:schemeClr val="tx2"/>
          </a:solidFill>
          <a:ln w="9525">
            <a:solidFill>
              <a:schemeClr val="tx1"/>
            </a:solidFill>
            <a:round/>
            <a:headEnd/>
            <a:tailEnd/>
          </a:ln>
          <a:effectLst>
            <a:outerShdw dist="80322" dir="1106097" algn="ctr" rotWithShape="0">
              <a:srgbClr val="FFFF66"/>
            </a:outerShdw>
          </a:effectLst>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800" b="1">
                <a:solidFill>
                  <a:srgbClr val="FF0000"/>
                </a:solidFill>
                <a:latin typeface="Times New Roman" panose="02020603050405020304" pitchFamily="18" charset="0"/>
              </a:rPr>
              <a:t>Physical Exam</a:t>
            </a:r>
          </a:p>
        </p:txBody>
      </p:sp>
      <p:sp>
        <p:nvSpPr>
          <p:cNvPr id="15373" name="Oval 13"/>
          <p:cNvSpPr>
            <a:spLocks noChangeArrowheads="1"/>
          </p:cNvSpPr>
          <p:nvPr/>
        </p:nvSpPr>
        <p:spPr bwMode="auto">
          <a:xfrm>
            <a:off x="2286000" y="4343400"/>
            <a:ext cx="3276600" cy="6096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rgbClr val="FF9900"/>
                </a:solidFill>
                <a:latin typeface="Times New Roman" panose="02020603050405020304" pitchFamily="18" charset="0"/>
              </a:rPr>
              <a:t>Neurological Exam</a:t>
            </a:r>
            <a:endParaRPr kumimoji="0" lang="en-US" altLang="en-US" sz="2400">
              <a:solidFill>
                <a:srgbClr val="FF9900"/>
              </a:solidFill>
              <a:latin typeface="Times New Roman" panose="02020603050405020304" pitchFamily="18" charset="0"/>
            </a:endParaRPr>
          </a:p>
        </p:txBody>
      </p:sp>
      <p:sp>
        <p:nvSpPr>
          <p:cNvPr id="15374" name="Oval 14"/>
          <p:cNvSpPr>
            <a:spLocks noChangeArrowheads="1"/>
          </p:cNvSpPr>
          <p:nvPr/>
        </p:nvSpPr>
        <p:spPr bwMode="auto">
          <a:xfrm>
            <a:off x="6400800" y="2057400"/>
            <a:ext cx="14478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endParaRPr kumimoji="0" lang="en-US" altLang="en-US" sz="2400">
              <a:latin typeface="Times New Roman" panose="02020603050405020304" pitchFamily="18" charset="0"/>
            </a:endParaRPr>
          </a:p>
        </p:txBody>
      </p:sp>
      <p:sp>
        <p:nvSpPr>
          <p:cNvPr id="15375" name="Oval 15"/>
          <p:cNvSpPr>
            <a:spLocks noChangeArrowheads="1"/>
          </p:cNvSpPr>
          <p:nvPr/>
        </p:nvSpPr>
        <p:spPr bwMode="auto">
          <a:xfrm>
            <a:off x="6477000" y="32766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
        <p:nvSpPr>
          <p:cNvPr id="15376" name="Oval 16"/>
          <p:cNvSpPr>
            <a:spLocks noChangeArrowheads="1"/>
          </p:cNvSpPr>
          <p:nvPr/>
        </p:nvSpPr>
        <p:spPr bwMode="auto">
          <a:xfrm>
            <a:off x="6553200" y="4572000"/>
            <a:ext cx="1371600" cy="457200"/>
          </a:xfrm>
          <a:prstGeom prst="ellipse">
            <a:avLst/>
          </a:prstGeom>
          <a:solidFill>
            <a:schemeClr val="tx2"/>
          </a:solidFill>
          <a:ln w="9525">
            <a:solidFill>
              <a:schemeClr val="tx1"/>
            </a:solidFill>
            <a:round/>
            <a:headEnd/>
            <a:tailEnd/>
          </a:ln>
        </p:spPr>
        <p:txBody>
          <a:bodyPr wrap="none" anchor="ctr"/>
          <a:lstStyle>
            <a:lvl1pPr>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a:spcBef>
                <a:spcPct val="20000"/>
              </a:spcBef>
              <a:buClr>
                <a:schemeClr val="folHlink"/>
              </a:buClr>
              <a:buChar char="–"/>
              <a:defRPr kumimoji="1" sz="2800">
                <a:solidFill>
                  <a:schemeClr val="tx1"/>
                </a:solidFill>
                <a:latin typeface="Tahoma" panose="020B0604030504040204" pitchFamily="34" charset="0"/>
              </a:defRPr>
            </a:lvl2pPr>
            <a:lvl3pPr marL="1143000" indent="-228600">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a:spcBef>
                <a:spcPct val="20000"/>
              </a:spcBef>
              <a:buChar char="–"/>
              <a:defRPr kumimoji="1" sz="2000">
                <a:solidFill>
                  <a:schemeClr val="tx1"/>
                </a:solidFill>
                <a:latin typeface="Tahoma" panose="020B0604030504040204" pitchFamily="34" charset="0"/>
              </a:defRPr>
            </a:lvl4pPr>
            <a:lvl5pPr marL="2057400" indent="-228600">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lgn="ctr">
              <a:spcBef>
                <a:spcPct val="0"/>
              </a:spcBef>
              <a:buClrTx/>
              <a:buSzTx/>
              <a:buFontTx/>
              <a:buNone/>
            </a:pPr>
            <a:r>
              <a:rPr kumimoji="0" lang="en-US" altLang="en-US" sz="2400" b="1">
                <a:solidFill>
                  <a:schemeClr val="bg2"/>
                </a:solidFill>
                <a:latin typeface="Times New Roman" panose="02020603050405020304" pitchFamily="18" charset="0"/>
              </a:rPr>
              <a:t>Not AD</a:t>
            </a:r>
          </a:p>
        </p:txBody>
      </p:sp>
    </p:spTree>
    <p:extLst>
      <p:ext uri="{BB962C8B-B14F-4D97-AF65-F5344CB8AC3E}">
        <p14:creationId xmlns:p14="http://schemas.microsoft.com/office/powerpoint/2010/main" val="422750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wipe(left)">
                                      <p:cBhvr>
                                        <p:cTn id="7"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888" y="786284"/>
            <a:ext cx="10515600" cy="2852737"/>
          </a:xfrm>
        </p:spPr>
        <p:txBody>
          <a:bodyPr/>
          <a:lstStyle/>
          <a:p>
            <a:r>
              <a:rPr lang="en-US" dirty="0" smtClean="0"/>
              <a:t>Geriatric Exam: not only the patient!!	</a:t>
            </a:r>
            <a:endParaRPr lang="en-US" dirty="0"/>
          </a:p>
        </p:txBody>
      </p:sp>
      <p:sp>
        <p:nvSpPr>
          <p:cNvPr id="4" name="Text Placeholder 3"/>
          <p:cNvSpPr>
            <a:spLocks noGrp="1"/>
          </p:cNvSpPr>
          <p:nvPr>
            <p:ph type="body" idx="1"/>
          </p:nvPr>
        </p:nvSpPr>
        <p:spPr/>
        <p:txBody>
          <a:bodyPr>
            <a:normAutofit/>
          </a:bodyPr>
          <a:lstStyle/>
          <a:p>
            <a:r>
              <a:rPr lang="en-US" sz="6000" dirty="0" smtClean="0"/>
              <a:t>Examine the environment</a:t>
            </a:r>
            <a:endParaRPr lang="en-US" sz="6000" dirty="0"/>
          </a:p>
        </p:txBody>
      </p:sp>
    </p:spTree>
    <p:extLst>
      <p:ext uri="{BB962C8B-B14F-4D97-AF65-F5344CB8AC3E}">
        <p14:creationId xmlns:p14="http://schemas.microsoft.com/office/powerpoint/2010/main" val="409534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normAutofit/>
          </a:bodyPr>
          <a:lstStyle/>
          <a:p>
            <a:r>
              <a:rPr lang="en-US" altLang="en-US" sz="5400" u="sng" dirty="0"/>
              <a:t>Sutton’s Law</a:t>
            </a:r>
            <a:r>
              <a:rPr lang="en-US" altLang="en-US" sz="5400" dirty="0"/>
              <a:t>:</a:t>
            </a:r>
          </a:p>
        </p:txBody>
      </p:sp>
      <p:sp>
        <p:nvSpPr>
          <p:cNvPr id="19459" name="Rectangle 3"/>
          <p:cNvSpPr>
            <a:spLocks noGrp="1" noChangeArrowheads="1"/>
          </p:cNvSpPr>
          <p:nvPr>
            <p:ph type="body" idx="1"/>
          </p:nvPr>
        </p:nvSpPr>
        <p:spPr>
          <a:noFill/>
          <a:ln/>
        </p:spPr>
        <p:txBody>
          <a:bodyPr/>
          <a:lstStyle/>
          <a:p>
            <a:r>
              <a:rPr lang="en-US" altLang="en-US" sz="3600" dirty="0"/>
              <a:t>“Gee, Willy, why do you rob banks?</a:t>
            </a:r>
          </a:p>
          <a:p>
            <a:pPr algn="ctr">
              <a:buFont typeface="Monotype Sorts" pitchFamily="2" charset="2"/>
              <a:buNone/>
            </a:pPr>
            <a:r>
              <a:rPr lang="en-US" altLang="en-US" sz="4000" b="1" dirty="0"/>
              <a:t>“BECAUSE</a:t>
            </a:r>
          </a:p>
          <a:p>
            <a:pPr algn="ctr">
              <a:buFont typeface="Monotype Sorts" pitchFamily="2" charset="2"/>
              <a:buNone/>
            </a:pPr>
            <a:r>
              <a:rPr lang="en-US" altLang="en-US" sz="4000" b="1" dirty="0"/>
              <a:t>THAT’S </a:t>
            </a:r>
          </a:p>
          <a:p>
            <a:pPr algn="ctr">
              <a:buFont typeface="Monotype Sorts" pitchFamily="2" charset="2"/>
              <a:buNone/>
            </a:pPr>
            <a:r>
              <a:rPr lang="en-US" altLang="en-US" sz="4000" b="1" dirty="0"/>
              <a:t>WHERE THE</a:t>
            </a:r>
          </a:p>
          <a:p>
            <a:pPr algn="ctr">
              <a:buFont typeface="Monotype Sorts" pitchFamily="2" charset="2"/>
              <a:buNone/>
            </a:pPr>
            <a:r>
              <a:rPr lang="en-US" altLang="en-US" sz="4000" b="1" dirty="0"/>
              <a:t>MONEY IS”</a:t>
            </a:r>
          </a:p>
        </p:txBody>
      </p:sp>
      <p:pic>
        <p:nvPicPr>
          <p:cNvPr id="1946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0591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ctr"/>
            <a:r>
              <a:rPr lang="en-US" altLang="en-US" sz="4800" b="1"/>
              <a:t>Geriatrician’s Law:</a:t>
            </a:r>
          </a:p>
        </p:txBody>
      </p:sp>
      <p:sp>
        <p:nvSpPr>
          <p:cNvPr id="74755" name="Rectangle 3"/>
          <p:cNvSpPr>
            <a:spLocks noGrp="1" noChangeArrowheads="1"/>
          </p:cNvSpPr>
          <p:nvPr>
            <p:ph type="body" idx="1"/>
          </p:nvPr>
        </p:nvSpPr>
        <p:spPr/>
        <p:txBody>
          <a:bodyPr/>
          <a:lstStyle/>
          <a:p>
            <a:pPr algn="ctr">
              <a:buFont typeface="Monotype Sorts" pitchFamily="2" charset="2"/>
              <a:buNone/>
            </a:pPr>
            <a:r>
              <a:rPr lang="en-US" altLang="en-US" sz="3600" b="1"/>
              <a:t>Go for the MEDS</a:t>
            </a:r>
          </a:p>
          <a:p>
            <a:pPr algn="ctr">
              <a:buFont typeface="Monotype Sorts" pitchFamily="2" charset="2"/>
              <a:buNone/>
            </a:pPr>
            <a:r>
              <a:rPr lang="en-US" altLang="en-US" sz="3600" b="1"/>
              <a:t>Because that’s where  the money is</a:t>
            </a:r>
          </a:p>
        </p:txBody>
      </p:sp>
      <p:pic>
        <p:nvPicPr>
          <p:cNvPr id="74756" name="Picture 4" descr="m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4343401"/>
            <a:ext cx="2743200" cy="1990725"/>
          </a:xfrm>
          <a:prstGeom prst="rect">
            <a:avLst/>
          </a:prstGeom>
          <a:noFill/>
          <a:extLst>
            <a:ext uri="{909E8E84-426E-40DD-AFC4-6F175D3DCCD1}">
              <a14:hiddenFill xmlns:a14="http://schemas.microsoft.com/office/drawing/2010/main">
                <a:solidFill>
                  <a:srgbClr val="FFFFFF"/>
                </a:solidFill>
              </a14:hiddenFill>
            </a:ext>
          </a:extLst>
        </p:spPr>
      </p:pic>
      <p:pic>
        <p:nvPicPr>
          <p:cNvPr id="74757" name="Picture 5" descr="pi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3886200"/>
            <a:ext cx="23622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write-r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3810000"/>
            <a:ext cx="2438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978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US" altLang="en-US"/>
              <a:t>Inspect the Drug Bag</a:t>
            </a:r>
          </a:p>
        </p:txBody>
      </p:sp>
      <p:sp>
        <p:nvSpPr>
          <p:cNvPr id="83973" name="Rectangle 5"/>
          <p:cNvSpPr>
            <a:spLocks noGrp="1" noChangeArrowheads="1"/>
          </p:cNvSpPr>
          <p:nvPr>
            <p:ph type="body" sz="half" idx="1"/>
          </p:nvPr>
        </p:nvSpPr>
        <p:spPr/>
        <p:txBody>
          <a:bodyPr/>
          <a:lstStyle/>
          <a:p>
            <a:r>
              <a:rPr lang="en-US" altLang="en-US"/>
              <a:t>Three or more drugs increase the likelihood of an adverse effect or drug interaction</a:t>
            </a:r>
          </a:p>
        </p:txBody>
      </p:sp>
      <p:pic>
        <p:nvPicPr>
          <p:cNvPr id="83976" name="Picture 8" descr="presc11a"/>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237289" y="2909889"/>
            <a:ext cx="3819525" cy="2257425"/>
          </a:xfrm>
        </p:spPr>
      </p:pic>
    </p:spTree>
    <p:extLst>
      <p:ext uri="{BB962C8B-B14F-4D97-AF65-F5344CB8AC3E}">
        <p14:creationId xmlns:p14="http://schemas.microsoft.com/office/powerpoint/2010/main" val="151914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2267775" y="1736550"/>
            <a:ext cx="7282212" cy="39503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solidFill>
                  <a:schemeClr val="tx1">
                    <a:lumMod val="95000"/>
                  </a:schemeClr>
                </a:solidFill>
              </a:rPr>
              <a:t>This program is supported by the Health Resources and Services Administration (HRSA) of the U.S. Department of Health and Human Services (HHS) as part of an award totaling 749,926.00 with 0% financed with non-governmental sources. The contents are those of the author(s) and do not necessarily represent the official views of, nor an endorsement, by HRSA, HHS, or the U.S. Government. For more information, please visit HRSA.gov.</a:t>
            </a:r>
          </a:p>
          <a:p>
            <a:endParaRPr lang="en-US" dirty="0">
              <a:solidFill>
                <a:schemeClr val="bg2"/>
              </a:solidFill>
            </a:endParaRPr>
          </a:p>
        </p:txBody>
      </p:sp>
    </p:spTree>
    <p:extLst>
      <p:ext uri="{BB962C8B-B14F-4D97-AF65-F5344CB8AC3E}">
        <p14:creationId xmlns:p14="http://schemas.microsoft.com/office/powerpoint/2010/main" val="1670823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97150" y="152400"/>
            <a:ext cx="7715250" cy="1143000"/>
          </a:xfrm>
          <a:noFill/>
          <a:ln/>
        </p:spPr>
        <p:txBody>
          <a:bodyPr/>
          <a:lstStyle/>
          <a:p>
            <a:r>
              <a:rPr lang="en-US" altLang="en-US" sz="4800" u="sng" dirty="0"/>
              <a:t>Drugs and </a:t>
            </a:r>
            <a:r>
              <a:rPr lang="en-US" altLang="en-US" sz="4800" u="sng" dirty="0" smtClean="0"/>
              <a:t>Dementia</a:t>
            </a:r>
            <a:endParaRPr lang="en-US" altLang="en-US" sz="4800" u="sng" dirty="0"/>
          </a:p>
        </p:txBody>
      </p:sp>
      <p:sp>
        <p:nvSpPr>
          <p:cNvPr id="45059" name="Rectangle 3"/>
          <p:cNvSpPr>
            <a:spLocks noGrp="1" noChangeArrowheads="1"/>
          </p:cNvSpPr>
          <p:nvPr>
            <p:ph type="body" sz="half" idx="1"/>
          </p:nvPr>
        </p:nvSpPr>
        <p:spPr>
          <a:xfrm>
            <a:off x="1484768" y="1371600"/>
            <a:ext cx="8089445" cy="4876800"/>
          </a:xfrm>
          <a:noFill/>
          <a:ln/>
        </p:spPr>
        <p:txBody>
          <a:bodyPr/>
          <a:lstStyle/>
          <a:p>
            <a:r>
              <a:rPr lang="en-US" altLang="en-US" sz="4000" b="1" dirty="0">
                <a:solidFill>
                  <a:srgbClr val="FAFD00"/>
                </a:solidFill>
              </a:rPr>
              <a:t>Many drugs </a:t>
            </a:r>
            <a:r>
              <a:rPr lang="en-US" altLang="en-US" sz="4000" b="1" dirty="0" smtClean="0">
                <a:solidFill>
                  <a:srgbClr val="FAFD00"/>
                </a:solidFill>
              </a:rPr>
              <a:t>make patients worse, </a:t>
            </a:r>
            <a:r>
              <a:rPr lang="en-US" altLang="en-US" sz="4000" b="1" dirty="0">
                <a:solidFill>
                  <a:srgbClr val="FAFD00"/>
                </a:solidFill>
              </a:rPr>
              <a:t>e.g.</a:t>
            </a:r>
            <a:r>
              <a:rPr lang="en-US" altLang="en-US" sz="4000" b="1" dirty="0"/>
              <a:t>  </a:t>
            </a:r>
            <a:r>
              <a:rPr lang="en-US" altLang="en-US" sz="3200" b="1" dirty="0"/>
              <a:t>Sedatives, anxiolytics, anticholinergics, H2-blockers, centrally acting </a:t>
            </a:r>
            <a:r>
              <a:rPr lang="en-US" altLang="en-US" sz="3200" b="1" dirty="0" err="1"/>
              <a:t>antihypertensives</a:t>
            </a:r>
            <a:r>
              <a:rPr lang="en-US" altLang="en-US" sz="3200" b="1" dirty="0"/>
              <a:t> (</a:t>
            </a:r>
            <a:r>
              <a:rPr lang="en-US" altLang="en-US" sz="3200" dirty="0"/>
              <a:t>clonidine, alpha-methyl </a:t>
            </a:r>
            <a:r>
              <a:rPr lang="en-US" altLang="en-US" sz="3200" dirty="0" err="1"/>
              <a:t>dopa</a:t>
            </a:r>
            <a:r>
              <a:rPr lang="en-US" altLang="en-US" sz="3200" b="1" dirty="0"/>
              <a:t>) </a:t>
            </a:r>
            <a:r>
              <a:rPr lang="en-US" altLang="en-US" sz="3200" b="1" dirty="0" err="1"/>
              <a:t>antiarhythmics</a:t>
            </a:r>
            <a:r>
              <a:rPr lang="en-US" altLang="en-US" sz="3200" b="1" dirty="0"/>
              <a:t>, beta blockers, digoxin, </a:t>
            </a:r>
            <a:r>
              <a:rPr lang="en-US" altLang="en-US" sz="3200" b="1" dirty="0" err="1"/>
              <a:t>sinemet</a:t>
            </a:r>
            <a:r>
              <a:rPr lang="en-US" altLang="en-US" sz="3200" b="1" dirty="0"/>
              <a:t>, </a:t>
            </a:r>
            <a:r>
              <a:rPr lang="en-US" altLang="en-US" sz="3200" b="1" dirty="0" err="1"/>
              <a:t>selegeline</a:t>
            </a:r>
            <a:r>
              <a:rPr lang="en-US" altLang="en-US" sz="3200" b="1" dirty="0" smtClean="0"/>
              <a:t>.</a:t>
            </a:r>
          </a:p>
          <a:p>
            <a:r>
              <a:rPr lang="en-US" altLang="en-US" sz="3200" b="1" dirty="0" smtClean="0"/>
              <a:t>Don’t forget herbals and OTCs</a:t>
            </a:r>
            <a:endParaRPr lang="en-US" altLang="en-US" sz="3200" dirty="0"/>
          </a:p>
          <a:p>
            <a:r>
              <a:rPr lang="en-US" altLang="en-US" sz="4000" dirty="0"/>
              <a:t>Check all for </a:t>
            </a:r>
            <a:r>
              <a:rPr lang="en-US" altLang="en-US" sz="4000" b="1" dirty="0">
                <a:solidFill>
                  <a:srgbClr val="FAFD00"/>
                </a:solidFill>
              </a:rPr>
              <a:t>CNS</a:t>
            </a:r>
            <a:r>
              <a:rPr lang="en-US" altLang="en-US" sz="4000" dirty="0"/>
              <a:t> S.E.s</a:t>
            </a:r>
          </a:p>
          <a:p>
            <a:r>
              <a:rPr lang="en-US" altLang="en-US" sz="4000" dirty="0"/>
              <a:t>Try a “</a:t>
            </a:r>
            <a:r>
              <a:rPr lang="en-US" altLang="en-US" sz="4000" b="1" dirty="0">
                <a:solidFill>
                  <a:srgbClr val="FAFD00"/>
                </a:solidFill>
              </a:rPr>
              <a:t>Drug Holiday</a:t>
            </a:r>
            <a:r>
              <a:rPr lang="en-US" altLang="en-US" sz="4000" dirty="0"/>
              <a:t>”</a:t>
            </a:r>
            <a:endParaRPr lang="en-US" altLang="en-US" sz="4000" dirty="0">
              <a:effectLst/>
            </a:endParaRPr>
          </a:p>
          <a:p>
            <a:endParaRPr lang="en-US" altLang="en-US" dirty="0">
              <a:effectLst/>
            </a:endParaRPr>
          </a:p>
        </p:txBody>
      </p:sp>
      <p:pic>
        <p:nvPicPr>
          <p:cNvPr id="4506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65468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202363" y="2420939"/>
            <a:ext cx="4210050" cy="3660775"/>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7" name="Rectangle 3"/>
          <p:cNvSpPr>
            <a:spLocks noGrp="1" noChangeArrowheads="1"/>
          </p:cNvSpPr>
          <p:nvPr>
            <p:ph type="title"/>
          </p:nvPr>
        </p:nvSpPr>
        <p:spPr>
          <a:xfrm>
            <a:off x="1485900" y="304800"/>
            <a:ext cx="8743950" cy="1143000"/>
          </a:xfrm>
          <a:noFill/>
          <a:ln/>
          <a:effectLst>
            <a:outerShdw dist="35921" dir="2700000" algn="ctr" rotWithShape="0">
              <a:schemeClr val="bg2"/>
            </a:outerShdw>
          </a:effectLst>
        </p:spPr>
        <p:txBody>
          <a:bodyPr/>
          <a:lstStyle/>
          <a:p>
            <a:pPr>
              <a:lnSpc>
                <a:spcPct val="90000"/>
              </a:lnSpc>
            </a:pPr>
            <a:r>
              <a:rPr lang="en-US" altLang="en-US" sz="5400" dirty="0"/>
              <a:t> Alcohol and </a:t>
            </a:r>
            <a:r>
              <a:rPr lang="en-US" altLang="en-US" sz="5400" dirty="0" smtClean="0"/>
              <a:t>Dementia</a:t>
            </a:r>
            <a:endParaRPr lang="en-US" altLang="en-US" sz="5400" dirty="0"/>
          </a:p>
        </p:txBody>
      </p:sp>
      <p:sp>
        <p:nvSpPr>
          <p:cNvPr id="57351" name="Rectangle 7"/>
          <p:cNvSpPr>
            <a:spLocks noChangeArrowheads="1"/>
          </p:cNvSpPr>
          <p:nvPr/>
        </p:nvSpPr>
        <p:spPr bwMode="auto">
          <a:xfrm>
            <a:off x="1638301" y="2057400"/>
            <a:ext cx="40290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9pPr>
          </a:lstStyle>
          <a:p>
            <a:pPr>
              <a:lnSpc>
                <a:spcPct val="140000"/>
              </a:lnSpc>
            </a:pPr>
            <a:r>
              <a:rPr lang="en-US" altLang="en-US"/>
              <a:t>   Volume of distribution for </a:t>
            </a:r>
            <a:r>
              <a:rPr lang="en-US" altLang="en-US" sz="2800"/>
              <a:t>ETOH with age</a:t>
            </a:r>
          </a:p>
          <a:p>
            <a:pPr>
              <a:lnSpc>
                <a:spcPct val="140000"/>
              </a:lnSpc>
            </a:pPr>
            <a:r>
              <a:rPr lang="en-US" altLang="en-US" sz="2800"/>
              <a:t> No more than one/day after age 65; stop all if cognition impaired</a:t>
            </a:r>
            <a:endParaRPr lang="en-US" altLang="en-US" sz="5400"/>
          </a:p>
        </p:txBody>
      </p:sp>
      <p:pic>
        <p:nvPicPr>
          <p:cNvPr id="573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1551" y="2235200"/>
            <a:ext cx="4232275" cy="3678238"/>
          </a:xfrm>
          <a:prstGeom prst="rect">
            <a:avLst/>
          </a:prstGeom>
          <a:noFill/>
          <a:extLst>
            <a:ext uri="{909E8E84-426E-40DD-AFC4-6F175D3DCCD1}">
              <a14:hiddenFill xmlns:a14="http://schemas.microsoft.com/office/drawing/2010/main">
                <a:solidFill>
                  <a:srgbClr val="FFFFFF"/>
                </a:solidFill>
              </a14:hiddenFill>
            </a:ext>
          </a:extLst>
        </p:spPr>
      </p:pic>
      <p:pic>
        <p:nvPicPr>
          <p:cNvPr id="5735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7" name="Line 13"/>
          <p:cNvSpPr>
            <a:spLocks noChangeShapeType="1"/>
          </p:cNvSpPr>
          <p:nvPr/>
        </p:nvSpPr>
        <p:spPr bwMode="auto">
          <a:xfrm flipH="1">
            <a:off x="2057400" y="2743200"/>
            <a:ext cx="76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8" name="Line 14"/>
          <p:cNvSpPr>
            <a:spLocks noChangeShapeType="1"/>
          </p:cNvSpPr>
          <p:nvPr/>
        </p:nvSpPr>
        <p:spPr bwMode="auto">
          <a:xfrm>
            <a:off x="2133600" y="22860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779368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en-US" altLang="en-US" u="sng" dirty="0"/>
              <a:t>The </a:t>
            </a:r>
            <a:r>
              <a:rPr lang="en-US" altLang="en-US" u="sng" dirty="0" smtClean="0"/>
              <a:t>Dementia Evaluation</a:t>
            </a:r>
            <a:r>
              <a:rPr lang="en-US" altLang="en-US" dirty="0"/>
              <a:t/>
            </a:r>
            <a:br>
              <a:rPr lang="en-US" altLang="en-US" dirty="0"/>
            </a:br>
            <a:r>
              <a:rPr lang="en-US" altLang="en-US" sz="4000" dirty="0">
                <a:solidFill>
                  <a:schemeClr val="accent2"/>
                </a:solidFill>
              </a:rPr>
              <a:t>Laboratory</a:t>
            </a:r>
          </a:p>
        </p:txBody>
      </p:sp>
      <p:sp>
        <p:nvSpPr>
          <p:cNvPr id="23555" name="Rectangle 3"/>
          <p:cNvSpPr>
            <a:spLocks noGrp="1" noChangeArrowheads="1"/>
          </p:cNvSpPr>
          <p:nvPr>
            <p:ph type="body" idx="1"/>
          </p:nvPr>
        </p:nvSpPr>
        <p:spPr>
          <a:noFill/>
          <a:ln/>
        </p:spPr>
        <p:txBody>
          <a:bodyPr>
            <a:normAutofit/>
          </a:bodyPr>
          <a:lstStyle/>
          <a:p>
            <a:r>
              <a:rPr lang="en-US" altLang="en-US" sz="3600" dirty="0"/>
              <a:t>B-12, Folate, TSH</a:t>
            </a:r>
          </a:p>
          <a:p>
            <a:r>
              <a:rPr lang="en-US" altLang="en-US" sz="3600" dirty="0" err="1"/>
              <a:t>Chem</a:t>
            </a:r>
            <a:r>
              <a:rPr lang="en-US" altLang="en-US" sz="3600" dirty="0"/>
              <a:t> profile, UA, ?O</a:t>
            </a:r>
            <a:r>
              <a:rPr lang="en-US" altLang="en-US" sz="3600" b="1" baseline="-25000" dirty="0">
                <a:effectLst/>
              </a:rPr>
              <a:t>2</a:t>
            </a:r>
            <a:r>
              <a:rPr lang="en-US" altLang="en-US" sz="3600" dirty="0"/>
              <a:t> sat</a:t>
            </a:r>
          </a:p>
          <a:p>
            <a:r>
              <a:rPr lang="en-US" altLang="en-US" sz="3600" dirty="0"/>
              <a:t>CBC</a:t>
            </a:r>
          </a:p>
          <a:p>
            <a:r>
              <a:rPr lang="en-US" altLang="en-US" sz="3600" dirty="0"/>
              <a:t>Other as indicated </a:t>
            </a:r>
            <a:r>
              <a:rPr lang="en-US" altLang="en-US" sz="3600" dirty="0" smtClean="0"/>
              <a:t>–most often drug levels</a:t>
            </a:r>
            <a:endParaRPr lang="en-US" altLang="en-US" sz="3600" dirty="0"/>
          </a:p>
        </p:txBody>
      </p:sp>
      <p:pic>
        <p:nvPicPr>
          <p:cNvPr id="2355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32058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lstStyle/>
          <a:p>
            <a:r>
              <a:rPr lang="en-US" altLang="en-US" u="sng" dirty="0"/>
              <a:t>The </a:t>
            </a:r>
            <a:r>
              <a:rPr lang="en-US" altLang="en-US" u="sng" dirty="0" smtClean="0"/>
              <a:t>Dementia Evaluation</a:t>
            </a:r>
            <a:r>
              <a:rPr lang="en-US" altLang="en-US" dirty="0"/>
              <a:t/>
            </a:r>
            <a:br>
              <a:rPr lang="en-US" altLang="en-US" dirty="0"/>
            </a:br>
            <a:r>
              <a:rPr lang="en-US" altLang="en-US" sz="3600" dirty="0">
                <a:solidFill>
                  <a:schemeClr val="accent2"/>
                </a:solidFill>
              </a:rPr>
              <a:t>Radiology &amp; Other</a:t>
            </a:r>
          </a:p>
        </p:txBody>
      </p:sp>
      <p:sp>
        <p:nvSpPr>
          <p:cNvPr id="24579" name="Rectangle 3"/>
          <p:cNvSpPr>
            <a:spLocks noGrp="1" noChangeArrowheads="1"/>
          </p:cNvSpPr>
          <p:nvPr>
            <p:ph type="body" idx="1"/>
          </p:nvPr>
        </p:nvSpPr>
        <p:spPr>
          <a:xfrm>
            <a:off x="1360660" y="1828800"/>
            <a:ext cx="7791450" cy="4114800"/>
          </a:xfrm>
          <a:noFill/>
          <a:ln/>
        </p:spPr>
        <p:txBody>
          <a:bodyPr>
            <a:normAutofit/>
          </a:bodyPr>
          <a:lstStyle/>
          <a:p>
            <a:r>
              <a:rPr lang="en-US" altLang="en-US" sz="4000" dirty="0"/>
              <a:t>Head CT, ? Head MRI</a:t>
            </a:r>
          </a:p>
          <a:p>
            <a:r>
              <a:rPr lang="en-US" altLang="en-US" sz="4000" dirty="0"/>
              <a:t>Chest X-ray</a:t>
            </a:r>
          </a:p>
          <a:p>
            <a:r>
              <a:rPr lang="en-US" altLang="en-US" sz="4000" dirty="0"/>
              <a:t>EKG, EEG</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828800"/>
            <a:ext cx="3956050" cy="395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754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0" y="76200"/>
            <a:ext cx="8915400" cy="1524000"/>
          </a:xfrm>
          <a:noFill/>
          <a:ln/>
        </p:spPr>
        <p:txBody>
          <a:bodyPr/>
          <a:lstStyle/>
          <a:p>
            <a:r>
              <a:rPr lang="en-US" altLang="en-US" sz="4000" b="1" dirty="0"/>
              <a:t>Things that Cause the Brain to Fail </a:t>
            </a:r>
            <a:r>
              <a:rPr lang="en-US" altLang="en-US" sz="3600" b="1" dirty="0" smtClean="0"/>
              <a:t/>
            </a:r>
            <a:br>
              <a:rPr lang="en-US" altLang="en-US" sz="3600" b="1" dirty="0" smtClean="0"/>
            </a:br>
            <a:r>
              <a:rPr lang="en-US" altLang="en-US" sz="3200" b="1" dirty="0" smtClean="0"/>
              <a:t>(</a:t>
            </a:r>
            <a:r>
              <a:rPr lang="en-US" altLang="en-US" sz="3200" b="1" dirty="0"/>
              <a:t>whether or not an underlying dementia is present)</a:t>
            </a:r>
            <a:endParaRPr lang="en-US" altLang="en-US" sz="3200" dirty="0"/>
          </a:p>
        </p:txBody>
      </p:sp>
      <p:sp>
        <p:nvSpPr>
          <p:cNvPr id="25603" name="Rectangle 3"/>
          <p:cNvSpPr>
            <a:spLocks noGrp="1" noChangeArrowheads="1"/>
          </p:cNvSpPr>
          <p:nvPr>
            <p:ph type="body" idx="1"/>
          </p:nvPr>
        </p:nvSpPr>
        <p:spPr>
          <a:xfrm>
            <a:off x="3200400" y="1676400"/>
            <a:ext cx="7543800" cy="4876800"/>
          </a:xfrm>
          <a:noFill/>
          <a:ln/>
        </p:spPr>
        <p:txBody>
          <a:bodyPr/>
          <a:lstStyle/>
          <a:p>
            <a:r>
              <a:rPr lang="en-US" altLang="en-US" sz="3200" b="1" dirty="0">
                <a:solidFill>
                  <a:schemeClr val="accent4">
                    <a:lumMod val="60000"/>
                    <a:lumOff val="40000"/>
                  </a:schemeClr>
                </a:solidFill>
              </a:rPr>
              <a:t>Drugs</a:t>
            </a:r>
          </a:p>
          <a:p>
            <a:r>
              <a:rPr lang="en-US" altLang="en-US" dirty="0"/>
              <a:t>Emotional Illness (including depression)</a:t>
            </a:r>
          </a:p>
          <a:p>
            <a:r>
              <a:rPr lang="en-US" altLang="en-US" dirty="0"/>
              <a:t>Metabolic/endocrine disorders</a:t>
            </a:r>
          </a:p>
          <a:p>
            <a:r>
              <a:rPr lang="en-US" altLang="en-US" dirty="0"/>
              <a:t>Eye/ear/environment</a:t>
            </a:r>
          </a:p>
          <a:p>
            <a:r>
              <a:rPr lang="en-US" altLang="en-US" dirty="0"/>
              <a:t>Nutritional/neurological</a:t>
            </a:r>
          </a:p>
          <a:p>
            <a:r>
              <a:rPr lang="en-US" altLang="en-US" dirty="0"/>
              <a:t>Tumors/trauma</a:t>
            </a:r>
          </a:p>
          <a:p>
            <a:r>
              <a:rPr lang="en-US" altLang="en-US" dirty="0"/>
              <a:t>Infection</a:t>
            </a:r>
          </a:p>
          <a:p>
            <a:r>
              <a:rPr lang="en-US" altLang="en-US" dirty="0"/>
              <a:t>Alcoholism/anemia/ atherosclerosis</a:t>
            </a:r>
          </a:p>
        </p:txBody>
      </p:sp>
      <p:sp>
        <p:nvSpPr>
          <p:cNvPr id="25604" name="Rectangle 4"/>
          <p:cNvSpPr>
            <a:spLocks noChangeArrowheads="1"/>
          </p:cNvSpPr>
          <p:nvPr/>
        </p:nvSpPr>
        <p:spPr bwMode="auto">
          <a:xfrm>
            <a:off x="2507009" y="1535318"/>
            <a:ext cx="564258" cy="4275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ltLang="en-US" sz="3400" b="1" dirty="0">
                <a:solidFill>
                  <a:schemeClr val="accent2">
                    <a:lumMod val="60000"/>
                    <a:lumOff val="40000"/>
                  </a:schemeClr>
                </a:solidFill>
              </a:rPr>
              <a:t>D</a:t>
            </a:r>
          </a:p>
          <a:p>
            <a:r>
              <a:rPr lang="en-US" altLang="en-US" sz="3400" b="1" dirty="0">
                <a:solidFill>
                  <a:schemeClr val="accent2">
                    <a:lumMod val="60000"/>
                    <a:lumOff val="40000"/>
                  </a:schemeClr>
                </a:solidFill>
              </a:rPr>
              <a:t>E</a:t>
            </a:r>
          </a:p>
          <a:p>
            <a:r>
              <a:rPr lang="en-US" altLang="en-US" sz="3400" b="1" dirty="0">
                <a:solidFill>
                  <a:schemeClr val="accent2">
                    <a:lumMod val="60000"/>
                    <a:lumOff val="40000"/>
                  </a:schemeClr>
                </a:solidFill>
              </a:rPr>
              <a:t>M</a:t>
            </a:r>
          </a:p>
          <a:p>
            <a:r>
              <a:rPr lang="en-US" altLang="en-US" sz="3400" b="1" dirty="0">
                <a:solidFill>
                  <a:schemeClr val="accent2">
                    <a:lumMod val="60000"/>
                    <a:lumOff val="40000"/>
                  </a:schemeClr>
                </a:solidFill>
              </a:rPr>
              <a:t>E</a:t>
            </a:r>
          </a:p>
          <a:p>
            <a:r>
              <a:rPr lang="en-US" altLang="en-US" sz="3400" b="1" dirty="0">
                <a:solidFill>
                  <a:schemeClr val="accent2">
                    <a:lumMod val="60000"/>
                    <a:lumOff val="40000"/>
                  </a:schemeClr>
                </a:solidFill>
              </a:rPr>
              <a:t>N</a:t>
            </a:r>
          </a:p>
          <a:p>
            <a:r>
              <a:rPr lang="en-US" altLang="en-US" sz="3400" b="1" dirty="0">
                <a:solidFill>
                  <a:schemeClr val="accent2">
                    <a:lumMod val="60000"/>
                    <a:lumOff val="40000"/>
                  </a:schemeClr>
                </a:solidFill>
              </a:rPr>
              <a:t>T</a:t>
            </a:r>
          </a:p>
          <a:p>
            <a:r>
              <a:rPr lang="en-US" altLang="en-US" sz="3400" b="1" dirty="0">
                <a:solidFill>
                  <a:schemeClr val="accent2">
                    <a:lumMod val="60000"/>
                    <a:lumOff val="40000"/>
                  </a:schemeClr>
                </a:solidFill>
              </a:rPr>
              <a:t>I</a:t>
            </a:r>
          </a:p>
          <a:p>
            <a:r>
              <a:rPr lang="en-US" altLang="en-US" sz="3400" b="1" dirty="0">
                <a:solidFill>
                  <a:schemeClr val="accent2">
                    <a:lumMod val="60000"/>
                    <a:lumOff val="40000"/>
                  </a:schemeClr>
                </a:solidFill>
              </a:rPr>
              <a:t>A</a:t>
            </a:r>
          </a:p>
        </p:txBody>
      </p:sp>
    </p:spTree>
    <p:extLst>
      <p:ext uri="{BB962C8B-B14F-4D97-AF65-F5344CB8AC3E}">
        <p14:creationId xmlns:p14="http://schemas.microsoft.com/office/powerpoint/2010/main" val="36205626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Support: </a:t>
            </a:r>
            <a:r>
              <a:rPr lang="en-US" dirty="0"/>
              <a:t>core services offered by the Alzheimer’s Association</a:t>
            </a:r>
          </a:p>
        </p:txBody>
      </p:sp>
      <p:sp>
        <p:nvSpPr>
          <p:cNvPr id="3" name="Content Placeholder 2"/>
          <p:cNvSpPr>
            <a:spLocks noGrp="1"/>
          </p:cNvSpPr>
          <p:nvPr>
            <p:ph idx="1"/>
          </p:nvPr>
        </p:nvSpPr>
        <p:spPr/>
        <p:txBody>
          <a:bodyPr>
            <a:normAutofit/>
          </a:bodyPr>
          <a:lstStyle/>
          <a:p>
            <a:pPr lvl="0"/>
            <a:r>
              <a:rPr lang="en-US" sz="3000" dirty="0" smtClean="0"/>
              <a:t>Information </a:t>
            </a:r>
            <a:r>
              <a:rPr lang="en-US" sz="3000" dirty="0"/>
              <a:t>and Referral</a:t>
            </a:r>
          </a:p>
          <a:p>
            <a:pPr lvl="0"/>
            <a:r>
              <a:rPr lang="en-US" sz="3000" dirty="0"/>
              <a:t>Care Consultation</a:t>
            </a:r>
          </a:p>
          <a:p>
            <a:pPr lvl="0"/>
            <a:r>
              <a:rPr lang="en-US" sz="3000" dirty="0"/>
              <a:t>Safety Services</a:t>
            </a:r>
          </a:p>
          <a:p>
            <a:pPr lvl="0"/>
            <a:r>
              <a:rPr lang="en-US" sz="3000" dirty="0"/>
              <a:t>Early-Stage Engagement Programs</a:t>
            </a:r>
          </a:p>
          <a:p>
            <a:pPr lvl="0"/>
            <a:r>
              <a:rPr lang="en-US" sz="3000" dirty="0"/>
              <a:t>Support Groups</a:t>
            </a:r>
          </a:p>
          <a:p>
            <a:pPr lvl="0"/>
            <a:r>
              <a:rPr lang="en-US" sz="3000" dirty="0"/>
              <a:t>Monthly Educational Programs</a:t>
            </a:r>
          </a:p>
          <a:p>
            <a:pPr lvl="0"/>
            <a:r>
              <a:rPr lang="en-US" sz="3000" dirty="0"/>
              <a:t>Brain Health Awareness</a:t>
            </a:r>
          </a:p>
          <a:p>
            <a:pPr lvl="0"/>
            <a:r>
              <a:rPr lang="en-US" sz="3000" dirty="0"/>
              <a:t>Clinical Trials</a:t>
            </a:r>
          </a:p>
          <a:p>
            <a:endParaRPr lang="en-US" dirty="0"/>
          </a:p>
        </p:txBody>
      </p:sp>
    </p:spTree>
    <p:extLst>
      <p:ext uri="{BB962C8B-B14F-4D97-AF65-F5344CB8AC3E}">
        <p14:creationId xmlns:p14="http://schemas.microsoft.com/office/powerpoint/2010/main" val="335493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N-648 </a:t>
            </a:r>
            <a:r>
              <a:rPr lang="en-US" dirty="0"/>
              <a:t>Medical Certification for Disability </a:t>
            </a:r>
            <a:r>
              <a:rPr lang="en-US" dirty="0" smtClean="0"/>
              <a:t>Exception</a:t>
            </a:r>
            <a:r>
              <a:rPr lang="en-US" sz="2700" dirty="0" smtClean="0"/>
              <a:t> </a:t>
            </a:r>
            <a:r>
              <a:rPr lang="en-US" sz="2700" dirty="0"/>
              <a:t>to the English </a:t>
            </a:r>
            <a:r>
              <a:rPr lang="en-US" sz="2700" dirty="0" smtClean="0"/>
              <a:t>&amp; </a:t>
            </a:r>
            <a:r>
              <a:rPr lang="en-US" sz="2700" dirty="0"/>
              <a:t>civics </a:t>
            </a:r>
            <a:r>
              <a:rPr lang="en-US" sz="2700" dirty="0" smtClean="0"/>
              <a:t>test </a:t>
            </a:r>
            <a:r>
              <a:rPr lang="en-US" sz="2700" dirty="0"/>
              <a:t>requirements for naturalization because of </a:t>
            </a:r>
            <a:r>
              <a:rPr lang="en-US" sz="2700" dirty="0" smtClean="0"/>
              <a:t>physical disability </a:t>
            </a:r>
            <a:r>
              <a:rPr lang="en-US" sz="2700" dirty="0"/>
              <a:t>or mental impairment</a:t>
            </a:r>
            <a:r>
              <a:rPr lang="en-US" sz="2700" dirty="0" smtClean="0"/>
              <a:t> </a:t>
            </a:r>
            <a:endParaRPr lang="en-US" sz="2700" dirty="0"/>
          </a:p>
        </p:txBody>
      </p:sp>
      <p:sp>
        <p:nvSpPr>
          <p:cNvPr id="3" name="Content Placeholder 2"/>
          <p:cNvSpPr>
            <a:spLocks noGrp="1"/>
          </p:cNvSpPr>
          <p:nvPr>
            <p:ph idx="1"/>
          </p:nvPr>
        </p:nvSpPr>
        <p:spPr/>
        <p:txBody>
          <a:bodyPr/>
          <a:lstStyle/>
          <a:p>
            <a:r>
              <a:rPr lang="en-US" dirty="0" smtClean="0"/>
              <a:t>History of cognitive disability: use AD-8 to document a decline in function during adult life</a:t>
            </a:r>
          </a:p>
          <a:p>
            <a:r>
              <a:rPr lang="en-US" dirty="0" smtClean="0"/>
              <a:t>Cognitive measure: Short Blessed or low-literacy MOCA</a:t>
            </a:r>
          </a:p>
          <a:p>
            <a:r>
              <a:rPr lang="en-US" dirty="0" smtClean="0"/>
              <a:t>ICD 10 for presumed diagnosis</a:t>
            </a:r>
            <a:endParaRPr lang="en-US" dirty="0"/>
          </a:p>
        </p:txBody>
      </p:sp>
    </p:spTree>
    <p:extLst>
      <p:ext uri="{BB962C8B-B14F-4D97-AF65-F5344CB8AC3E}">
        <p14:creationId xmlns:p14="http://schemas.microsoft.com/office/powerpoint/2010/main" val="323820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b="1" smtClean="0">
                <a:solidFill>
                  <a:srgbClr val="FFFFFF"/>
                </a:solidFill>
              </a:rPr>
              <a:t>Objectives:</a:t>
            </a:r>
          </a:p>
        </p:txBody>
      </p:sp>
      <p:sp>
        <p:nvSpPr>
          <p:cNvPr id="13315" name="Rectangle 3"/>
          <p:cNvSpPr>
            <a:spLocks noGrp="1" noChangeArrowheads="1"/>
          </p:cNvSpPr>
          <p:nvPr>
            <p:ph type="body" idx="1"/>
          </p:nvPr>
        </p:nvSpPr>
        <p:spPr/>
        <p:txBody>
          <a:bodyPr/>
          <a:lstStyle/>
          <a:p>
            <a:pPr>
              <a:defRPr/>
            </a:pPr>
            <a:r>
              <a:rPr lang="en-US" b="1" dirty="0">
                <a:solidFill>
                  <a:srgbClr val="FFFFFF"/>
                </a:solidFill>
              </a:rPr>
              <a:t>Understand essential elements of history in the diagnosis and differential diagnosis of dementia.</a:t>
            </a:r>
          </a:p>
          <a:p>
            <a:pPr>
              <a:defRPr/>
            </a:pPr>
            <a:r>
              <a:rPr lang="en-US" b="1" dirty="0">
                <a:solidFill>
                  <a:srgbClr val="FFFFFF"/>
                </a:solidFill>
              </a:rPr>
              <a:t>Describe </a:t>
            </a:r>
            <a:r>
              <a:rPr lang="en-US" b="1" dirty="0" smtClean="0">
                <a:solidFill>
                  <a:srgbClr val="FFFFFF"/>
                </a:solidFill>
              </a:rPr>
              <a:t>how members of the </a:t>
            </a:r>
            <a:r>
              <a:rPr lang="en-US" b="1" u="sng" dirty="0" smtClean="0">
                <a:solidFill>
                  <a:srgbClr val="FFFFFF"/>
                </a:solidFill>
              </a:rPr>
              <a:t>interprofessional team </a:t>
            </a:r>
            <a:r>
              <a:rPr lang="en-US" b="1" dirty="0" smtClean="0">
                <a:solidFill>
                  <a:srgbClr val="FFFFFF"/>
                </a:solidFill>
              </a:rPr>
              <a:t>work together in evaluation and management of dementia.</a:t>
            </a:r>
            <a:endParaRPr lang="en-US" b="1" dirty="0">
              <a:solidFill>
                <a:srgbClr val="FFFFFF"/>
              </a:solidFill>
            </a:endParaRPr>
          </a:p>
          <a:p>
            <a:pPr>
              <a:defRPr/>
            </a:pPr>
            <a:r>
              <a:rPr lang="en-US" b="1" dirty="0">
                <a:solidFill>
                  <a:srgbClr val="FFFFFF"/>
                </a:solidFill>
              </a:rPr>
              <a:t>Recognize </a:t>
            </a:r>
            <a:r>
              <a:rPr lang="en-US" b="1" dirty="0" smtClean="0">
                <a:solidFill>
                  <a:srgbClr val="FFFFFF"/>
                </a:solidFill>
              </a:rPr>
              <a:t>dementia as a </a:t>
            </a:r>
            <a:r>
              <a:rPr lang="en-US" b="1" u="sng" dirty="0" smtClean="0">
                <a:solidFill>
                  <a:srgbClr val="FFFFFF"/>
                </a:solidFill>
              </a:rPr>
              <a:t>geriatric syndrome </a:t>
            </a:r>
            <a:r>
              <a:rPr lang="en-US" b="1" dirty="0" smtClean="0">
                <a:solidFill>
                  <a:srgbClr val="FFFFFF"/>
                </a:solidFill>
              </a:rPr>
              <a:t>with different factors contributing SOME of which can either be improved or where we can go to help patients compensate.</a:t>
            </a:r>
            <a:endParaRPr lang="en-US" b="1" dirty="0">
              <a:solidFill>
                <a:srgbClr val="FFFFFF"/>
              </a:solidFill>
            </a:endParaRPr>
          </a:p>
        </p:txBody>
      </p:sp>
      <p:pic>
        <p:nvPicPr>
          <p:cNvPr id="614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863" y="381001"/>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039432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2209800" y="1600200"/>
            <a:ext cx="7772400" cy="1143000"/>
          </a:xfrm>
        </p:spPr>
        <p:txBody>
          <a:bodyPr>
            <a:noAutofit/>
          </a:bodyPr>
          <a:lstStyle/>
          <a:p>
            <a:pPr>
              <a:defRPr/>
            </a:pPr>
            <a:r>
              <a:rPr lang="en-US" sz="8000" dirty="0"/>
              <a:t>DEMENTIA:</a:t>
            </a:r>
          </a:p>
        </p:txBody>
      </p:sp>
      <p:sp>
        <p:nvSpPr>
          <p:cNvPr id="36867" name="Rectangle 3"/>
          <p:cNvSpPr>
            <a:spLocks noGrp="1" noChangeArrowheads="1"/>
          </p:cNvSpPr>
          <p:nvPr>
            <p:ph type="subTitle" idx="1"/>
          </p:nvPr>
        </p:nvSpPr>
        <p:spPr>
          <a:xfrm>
            <a:off x="2971800" y="3361853"/>
            <a:ext cx="6400800" cy="2812610"/>
          </a:xfrm>
        </p:spPr>
        <p:txBody>
          <a:bodyPr>
            <a:normAutofit fontScale="92500" lnSpcReduction="10000"/>
          </a:bodyPr>
          <a:lstStyle/>
          <a:p>
            <a:pPr>
              <a:defRPr/>
            </a:pPr>
            <a:r>
              <a:rPr lang="en-US" sz="6500" dirty="0">
                <a:solidFill>
                  <a:schemeClr val="accent2">
                    <a:lumMod val="60000"/>
                    <a:lumOff val="40000"/>
                  </a:schemeClr>
                </a:solidFill>
              </a:rPr>
              <a:t>History</a:t>
            </a:r>
          </a:p>
          <a:p>
            <a:pPr>
              <a:defRPr/>
            </a:pPr>
            <a:r>
              <a:rPr lang="en-US" sz="6500" dirty="0">
                <a:solidFill>
                  <a:schemeClr val="accent2">
                    <a:lumMod val="60000"/>
                    <a:lumOff val="40000"/>
                  </a:schemeClr>
                </a:solidFill>
              </a:rPr>
              <a:t>Physical and  </a:t>
            </a:r>
          </a:p>
          <a:p>
            <a:pPr>
              <a:defRPr/>
            </a:pPr>
            <a:r>
              <a:rPr lang="en-US" sz="6500" dirty="0" smtClean="0">
                <a:solidFill>
                  <a:schemeClr val="accent2">
                    <a:lumMod val="60000"/>
                    <a:lumOff val="40000"/>
                  </a:schemeClr>
                </a:solidFill>
              </a:rPr>
              <a:t>Social Networks</a:t>
            </a:r>
            <a:endParaRPr lang="en-US" sz="6500" dirty="0">
              <a:solidFill>
                <a:schemeClr val="accent2">
                  <a:lumMod val="60000"/>
                  <a:lumOff val="40000"/>
                </a:schemeClr>
              </a:solidFill>
            </a:endParaRPr>
          </a:p>
          <a:p>
            <a:pPr>
              <a:defRPr/>
            </a:pPr>
            <a:endParaRPr lang="en-US" dirty="0" smtClean="0"/>
          </a:p>
        </p:txBody>
      </p:sp>
    </p:spTree>
    <p:extLst>
      <p:ext uri="{BB962C8B-B14F-4D97-AF65-F5344CB8AC3E}">
        <p14:creationId xmlns:p14="http://schemas.microsoft.com/office/powerpoint/2010/main" val="708685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437" y="932377"/>
            <a:ext cx="9531239" cy="127317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t>
            </a:r>
            <a:r>
              <a:rPr lang="en-US" sz="4200" dirty="0" smtClean="0"/>
              <a:t> Etiology</a:t>
            </a:r>
            <a:r>
              <a:rPr lang="en-US" dirty="0"/>
              <a:t>	 </a:t>
            </a:r>
            <a:r>
              <a:rPr lang="en-US" dirty="0" smtClean="0"/>
              <a:t>   </a:t>
            </a:r>
            <a:r>
              <a:rPr lang="en-US" sz="4000" dirty="0" smtClean="0"/>
              <a:t>Pathogenesis</a:t>
            </a:r>
            <a:r>
              <a:rPr lang="en-US" sz="4200" dirty="0" smtClean="0"/>
              <a:t>    </a:t>
            </a:r>
            <a:r>
              <a:rPr lang="en-US" sz="4000" dirty="0" smtClean="0"/>
              <a:t>Presenting </a:t>
            </a:r>
            <a:r>
              <a:rPr lang="en-US" sz="4000" dirty="0"/>
              <a:t/>
            </a:r>
            <a:br>
              <a:rPr lang="en-US" sz="4000" dirty="0"/>
            </a:br>
            <a:r>
              <a:rPr lang="en-US" sz="4000" dirty="0"/>
              <a:t>					   </a:t>
            </a:r>
            <a:r>
              <a:rPr lang="en-US" sz="4000" dirty="0" smtClean="0"/>
              <a:t>                    Symptoms</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endParaRPr lang="en-US" dirty="0"/>
          </a:p>
        </p:txBody>
      </p:sp>
      <p:sp>
        <p:nvSpPr>
          <p:cNvPr id="3" name="Content Placeholder 2"/>
          <p:cNvSpPr>
            <a:spLocks noGrp="1"/>
          </p:cNvSpPr>
          <p:nvPr>
            <p:ph idx="1"/>
          </p:nvPr>
        </p:nvSpPr>
        <p:spPr>
          <a:xfrm>
            <a:off x="1181100" y="1917838"/>
            <a:ext cx="8229600" cy="4525963"/>
          </a:xfrm>
        </p:spPr>
        <p:txBody>
          <a:bodyPr/>
          <a:lstStyle/>
          <a:p>
            <a:pPr>
              <a:buNone/>
            </a:pPr>
            <a:r>
              <a:rPr lang="en-US" sz="3600" b="1" dirty="0" smtClean="0"/>
              <a:t>Disease</a:t>
            </a:r>
          </a:p>
          <a:p>
            <a:pPr>
              <a:buNone/>
            </a:pPr>
            <a:endParaRPr lang="en-US" dirty="0" smtClean="0"/>
          </a:p>
          <a:p>
            <a:pPr>
              <a:buNone/>
            </a:pPr>
            <a:r>
              <a:rPr lang="en-US" sz="3600" b="1" dirty="0" smtClean="0"/>
              <a:t>Geriatric</a:t>
            </a:r>
          </a:p>
          <a:p>
            <a:pPr>
              <a:buNone/>
            </a:pPr>
            <a:r>
              <a:rPr lang="en-US" sz="3600" b="1" dirty="0" smtClean="0"/>
              <a:t>Syndrome</a:t>
            </a:r>
            <a:endParaRPr lang="en-US" sz="3600" b="1" dirty="0"/>
          </a:p>
        </p:txBody>
      </p:sp>
      <p:sp>
        <p:nvSpPr>
          <p:cNvPr id="5" name="TextBox 4"/>
          <p:cNvSpPr txBox="1"/>
          <p:nvPr/>
        </p:nvSpPr>
        <p:spPr>
          <a:xfrm>
            <a:off x="3344611" y="1911812"/>
            <a:ext cx="1600200" cy="523220"/>
          </a:xfrm>
          <a:prstGeom prst="rect">
            <a:avLst/>
          </a:prstGeom>
          <a:solidFill>
            <a:srgbClr val="FFC000"/>
          </a:solidFill>
        </p:spPr>
        <p:txBody>
          <a:bodyPr wrap="square" rtlCol="0">
            <a:spAutoFit/>
          </a:bodyPr>
          <a:lstStyle/>
          <a:p>
            <a:pPr algn="ctr"/>
            <a:r>
              <a:rPr lang="en-US" sz="2800" dirty="0"/>
              <a:t>KNOWN</a:t>
            </a:r>
          </a:p>
        </p:txBody>
      </p:sp>
      <p:sp>
        <p:nvSpPr>
          <p:cNvPr id="6" name="TextBox 5"/>
          <p:cNvSpPr txBox="1"/>
          <p:nvPr/>
        </p:nvSpPr>
        <p:spPr>
          <a:xfrm>
            <a:off x="5600700" y="1898264"/>
            <a:ext cx="1600200" cy="523220"/>
          </a:xfrm>
          <a:prstGeom prst="rect">
            <a:avLst/>
          </a:prstGeom>
          <a:solidFill>
            <a:srgbClr val="92D050"/>
          </a:solidFill>
        </p:spPr>
        <p:txBody>
          <a:bodyPr wrap="square" rtlCol="0">
            <a:spAutoFit/>
          </a:bodyPr>
          <a:lstStyle/>
          <a:p>
            <a:pPr algn="ctr"/>
            <a:r>
              <a:rPr lang="en-US" sz="2800" dirty="0"/>
              <a:t>KNOWN</a:t>
            </a:r>
          </a:p>
        </p:txBody>
      </p:sp>
      <p:sp>
        <p:nvSpPr>
          <p:cNvPr id="7" name="TextBox 6"/>
          <p:cNvSpPr txBox="1"/>
          <p:nvPr/>
        </p:nvSpPr>
        <p:spPr>
          <a:xfrm>
            <a:off x="8111938" y="1826108"/>
            <a:ext cx="2286000" cy="1200329"/>
          </a:xfrm>
          <a:prstGeom prst="rect">
            <a:avLst/>
          </a:prstGeom>
          <a:solidFill>
            <a:srgbClr val="F57FD3"/>
          </a:solidFill>
        </p:spPr>
        <p:txBody>
          <a:bodyPr wrap="square" rtlCol="0">
            <a:spAutoFit/>
          </a:bodyPr>
          <a:lstStyle/>
          <a:p>
            <a:pPr algn="ctr"/>
            <a:r>
              <a:rPr lang="en-US" sz="2000" dirty="0"/>
              <a:t>KNOWN, </a:t>
            </a:r>
            <a:r>
              <a:rPr lang="en-US" sz="2400" dirty="0"/>
              <a:t>but variable presentation </a:t>
            </a:r>
          </a:p>
        </p:txBody>
      </p:sp>
      <p:sp>
        <p:nvSpPr>
          <p:cNvPr id="8" name="TextBox 7"/>
          <p:cNvSpPr txBox="1"/>
          <p:nvPr/>
        </p:nvSpPr>
        <p:spPr>
          <a:xfrm>
            <a:off x="3505200" y="297180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dirty="0"/>
              <a:t>Factor 1</a:t>
            </a:r>
          </a:p>
        </p:txBody>
      </p:sp>
      <p:sp>
        <p:nvSpPr>
          <p:cNvPr id="9" name="TextBox 8"/>
          <p:cNvSpPr txBox="1"/>
          <p:nvPr/>
        </p:nvSpPr>
        <p:spPr>
          <a:xfrm>
            <a:off x="3505200" y="4343400"/>
            <a:ext cx="16002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800" dirty="0"/>
              <a:t>Factor3</a:t>
            </a:r>
          </a:p>
        </p:txBody>
      </p:sp>
      <p:sp>
        <p:nvSpPr>
          <p:cNvPr id="10" name="TextBox 9"/>
          <p:cNvSpPr txBox="1"/>
          <p:nvPr/>
        </p:nvSpPr>
        <p:spPr>
          <a:xfrm>
            <a:off x="3505200" y="3657600"/>
            <a:ext cx="1600200" cy="523220"/>
          </a:xfrm>
          <a:prstGeom prst="rect">
            <a:avLst/>
          </a:prstGeom>
          <a:solidFill>
            <a:srgbClr val="FFC000"/>
          </a:solidFill>
        </p:spPr>
        <p:txBody>
          <a:bodyPr wrap="square" rtlCol="0">
            <a:spAutoFit/>
          </a:bodyPr>
          <a:lstStyle/>
          <a:p>
            <a:pPr algn="ctr"/>
            <a:r>
              <a:rPr lang="en-US" sz="2800" dirty="0"/>
              <a:t>Factor 2</a:t>
            </a:r>
          </a:p>
        </p:txBody>
      </p:sp>
      <p:sp>
        <p:nvSpPr>
          <p:cNvPr id="11" name="TextBox 10"/>
          <p:cNvSpPr txBox="1"/>
          <p:nvPr/>
        </p:nvSpPr>
        <p:spPr>
          <a:xfrm>
            <a:off x="3505200" y="5181600"/>
            <a:ext cx="1600200" cy="523220"/>
          </a:xfrm>
          <a:prstGeom prst="rect">
            <a:avLst/>
          </a:prstGeom>
          <a:solidFill>
            <a:srgbClr val="FFC000"/>
          </a:solidFill>
        </p:spPr>
        <p:txBody>
          <a:bodyPr wrap="square" rtlCol="0">
            <a:spAutoFit/>
          </a:bodyPr>
          <a:lstStyle/>
          <a:p>
            <a:pPr algn="ctr"/>
            <a:r>
              <a:rPr lang="en-US" sz="2800" dirty="0"/>
              <a:t>Factor4</a:t>
            </a:r>
          </a:p>
        </p:txBody>
      </p:sp>
      <p:sp>
        <p:nvSpPr>
          <p:cNvPr id="12" name="TextBox 11"/>
          <p:cNvSpPr txBox="1"/>
          <p:nvPr/>
        </p:nvSpPr>
        <p:spPr>
          <a:xfrm>
            <a:off x="5562600" y="2971800"/>
            <a:ext cx="1981200" cy="523220"/>
          </a:xfrm>
          <a:prstGeom prst="rect">
            <a:avLst/>
          </a:prstGeom>
          <a:solidFill>
            <a:srgbClr val="92D050"/>
          </a:solidFill>
        </p:spPr>
        <p:txBody>
          <a:bodyPr wrap="square" rtlCol="0">
            <a:spAutoFit/>
          </a:bodyPr>
          <a:lstStyle/>
          <a:p>
            <a:pPr algn="ctr"/>
            <a:r>
              <a:rPr lang="en-US" sz="2800" dirty="0"/>
              <a:t>Interacting</a:t>
            </a:r>
          </a:p>
        </p:txBody>
      </p:sp>
      <p:sp>
        <p:nvSpPr>
          <p:cNvPr id="13" name="TextBox 12"/>
          <p:cNvSpPr txBox="1"/>
          <p:nvPr/>
        </p:nvSpPr>
        <p:spPr>
          <a:xfrm>
            <a:off x="5562600" y="3733800"/>
            <a:ext cx="2057400" cy="523220"/>
          </a:xfrm>
          <a:prstGeom prst="rect">
            <a:avLst/>
          </a:prstGeom>
          <a:solidFill>
            <a:srgbClr val="92D050"/>
          </a:solidFill>
        </p:spPr>
        <p:txBody>
          <a:bodyPr wrap="square" rtlCol="0">
            <a:spAutoFit/>
          </a:bodyPr>
          <a:lstStyle/>
          <a:p>
            <a:pPr algn="ctr"/>
            <a:r>
              <a:rPr lang="en-US" sz="2800" dirty="0"/>
              <a:t>Interacting</a:t>
            </a:r>
          </a:p>
        </p:txBody>
      </p:sp>
      <p:sp>
        <p:nvSpPr>
          <p:cNvPr id="14" name="TextBox 13"/>
          <p:cNvSpPr txBox="1"/>
          <p:nvPr/>
        </p:nvSpPr>
        <p:spPr>
          <a:xfrm>
            <a:off x="5562600" y="4495800"/>
            <a:ext cx="1981200" cy="523220"/>
          </a:xfrm>
          <a:prstGeom prst="rect">
            <a:avLst/>
          </a:prstGeom>
          <a:solidFill>
            <a:srgbClr val="92D050"/>
          </a:solidFill>
        </p:spPr>
        <p:txBody>
          <a:bodyPr wrap="square" rtlCol="0">
            <a:spAutoFit/>
          </a:bodyPr>
          <a:lstStyle/>
          <a:p>
            <a:pPr algn="ctr"/>
            <a:r>
              <a:rPr lang="en-US" sz="2800" dirty="0"/>
              <a:t>Interacting</a:t>
            </a:r>
          </a:p>
        </p:txBody>
      </p:sp>
      <p:sp>
        <p:nvSpPr>
          <p:cNvPr id="15" name="TextBox 14"/>
          <p:cNvSpPr txBox="1"/>
          <p:nvPr/>
        </p:nvSpPr>
        <p:spPr>
          <a:xfrm>
            <a:off x="5562600" y="5257800"/>
            <a:ext cx="2057400" cy="523220"/>
          </a:xfrm>
          <a:prstGeom prst="rect">
            <a:avLst/>
          </a:prstGeom>
          <a:solidFill>
            <a:srgbClr val="92D050"/>
          </a:solidFill>
        </p:spPr>
        <p:txBody>
          <a:bodyPr wrap="square" rtlCol="0">
            <a:spAutoFit/>
          </a:bodyPr>
          <a:lstStyle/>
          <a:p>
            <a:pPr algn="ctr"/>
            <a:r>
              <a:rPr lang="en-US" sz="2800" dirty="0"/>
              <a:t>Interacting</a:t>
            </a:r>
          </a:p>
        </p:txBody>
      </p:sp>
      <p:sp>
        <p:nvSpPr>
          <p:cNvPr id="16" name="Right Arrow 15"/>
          <p:cNvSpPr/>
          <p:nvPr/>
        </p:nvSpPr>
        <p:spPr>
          <a:xfrm>
            <a:off x="4991100" y="2090599"/>
            <a:ext cx="609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162800" y="2013238"/>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029200" y="30480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029200" y="3886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5105400" y="4572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5105400" y="5410200"/>
            <a:ext cx="533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153400" y="3886201"/>
            <a:ext cx="2286000" cy="954107"/>
          </a:xfrm>
          <a:prstGeom prst="rect">
            <a:avLst/>
          </a:prstGeom>
          <a:solidFill>
            <a:srgbClr val="F57FD3"/>
          </a:solidFill>
        </p:spPr>
        <p:txBody>
          <a:bodyPr wrap="square" rtlCol="0">
            <a:spAutoFit/>
          </a:bodyPr>
          <a:lstStyle/>
          <a:p>
            <a:pPr algn="ctr"/>
            <a:r>
              <a:rPr lang="en-US" sz="2800" dirty="0"/>
              <a:t>Single Manifestation </a:t>
            </a:r>
          </a:p>
        </p:txBody>
      </p:sp>
      <p:sp>
        <p:nvSpPr>
          <p:cNvPr id="28" name="Right Arrow 27"/>
          <p:cNvSpPr/>
          <p:nvPr/>
        </p:nvSpPr>
        <p:spPr>
          <a:xfrm>
            <a:off x="7543800" y="3962400"/>
            <a:ext cx="618092" cy="198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7559211" y="4557802"/>
            <a:ext cx="665871" cy="22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ent Arrow 29"/>
          <p:cNvSpPr/>
          <p:nvPr/>
        </p:nvSpPr>
        <p:spPr>
          <a:xfrm rot="5400000">
            <a:off x="8246189" y="2454990"/>
            <a:ext cx="715373" cy="2147048"/>
          </a:xfrm>
          <a:prstGeom prst="bentArrow">
            <a:avLst>
              <a:gd name="adj1" fmla="val 25000"/>
              <a:gd name="adj2" fmla="val 22816"/>
              <a:gd name="adj3" fmla="val 50000"/>
              <a:gd name="adj4" fmla="val 45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rot="5400000" flipH="1">
            <a:off x="8305801" y="4190999"/>
            <a:ext cx="609599" cy="1981201"/>
          </a:xfrm>
          <a:prstGeom prst="bentArrow">
            <a:avLst>
              <a:gd name="adj1" fmla="val 25000"/>
              <a:gd name="adj2" fmla="val 22816"/>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Left-Right Arrow 31"/>
          <p:cNvSpPr/>
          <p:nvPr/>
        </p:nvSpPr>
        <p:spPr>
          <a:xfrm rot="5400000">
            <a:off x="6400800" y="5105400"/>
            <a:ext cx="266700"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Right Arrow 32"/>
          <p:cNvSpPr/>
          <p:nvPr/>
        </p:nvSpPr>
        <p:spPr>
          <a:xfrm rot="5400000">
            <a:off x="6400800" y="4343400"/>
            <a:ext cx="266700"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 Arrow 33"/>
          <p:cNvSpPr/>
          <p:nvPr/>
        </p:nvSpPr>
        <p:spPr>
          <a:xfrm rot="5400000">
            <a:off x="6324600" y="3581400"/>
            <a:ext cx="266700" cy="1143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909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457200"/>
            <a:ext cx="7315200" cy="1143000"/>
          </a:xfrm>
        </p:spPr>
        <p:txBody>
          <a:bodyPr>
            <a:normAutofit fontScale="90000"/>
          </a:bodyPr>
          <a:lstStyle/>
          <a:p>
            <a:pPr>
              <a:defRPr/>
            </a:pPr>
            <a:r>
              <a:rPr lang="en-US" altLang="en-US" sz="8000">
                <a:solidFill>
                  <a:srgbClr val="FFFFFF"/>
                </a:solidFill>
              </a:rPr>
              <a:t>DEMENTIA</a:t>
            </a:r>
          </a:p>
        </p:txBody>
      </p:sp>
      <p:sp>
        <p:nvSpPr>
          <p:cNvPr id="16387" name="Rectangle 3"/>
          <p:cNvSpPr>
            <a:spLocks noGrp="1" noChangeArrowheads="1"/>
          </p:cNvSpPr>
          <p:nvPr>
            <p:ph type="body" sz="half" idx="1"/>
          </p:nvPr>
        </p:nvSpPr>
        <p:spPr>
          <a:xfrm>
            <a:off x="1905001" y="1828800"/>
            <a:ext cx="4530725" cy="4648200"/>
          </a:xfrm>
        </p:spPr>
        <p:txBody>
          <a:bodyPr/>
          <a:lstStyle/>
          <a:p>
            <a:pPr>
              <a:lnSpc>
                <a:spcPct val="110000"/>
              </a:lnSpc>
              <a:spcBef>
                <a:spcPct val="35000"/>
              </a:spcBef>
              <a:defRPr/>
            </a:pPr>
            <a:r>
              <a:rPr lang="en-US" altLang="en-US" sz="3600">
                <a:solidFill>
                  <a:srgbClr val="FFFFFF"/>
                </a:solidFill>
              </a:rPr>
              <a:t>The most common cause of disability in later life</a:t>
            </a:r>
          </a:p>
          <a:p>
            <a:pPr>
              <a:lnSpc>
                <a:spcPct val="110000"/>
              </a:lnSpc>
              <a:spcBef>
                <a:spcPct val="35000"/>
              </a:spcBef>
              <a:defRPr/>
            </a:pPr>
            <a:r>
              <a:rPr lang="en-US" altLang="en-US" sz="3600">
                <a:solidFill>
                  <a:srgbClr val="FFFFFF"/>
                </a:solidFill>
              </a:rPr>
              <a:t>A focus for providers of health care to older adults</a:t>
            </a:r>
          </a:p>
          <a:p>
            <a:pPr>
              <a:lnSpc>
                <a:spcPct val="110000"/>
              </a:lnSpc>
              <a:spcBef>
                <a:spcPct val="35000"/>
              </a:spcBef>
              <a:buFont typeface="Monotype Sorts" pitchFamily="2" charset="2"/>
              <a:buNone/>
              <a:defRPr/>
            </a:pPr>
            <a:endParaRPr lang="en-US" altLang="en-US" sz="3600"/>
          </a:p>
        </p:txBody>
      </p:sp>
      <p:pic>
        <p:nvPicPr>
          <p:cNvPr id="5124" name="Picture 4" descr="him"/>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19889" y="1846264"/>
            <a:ext cx="3100387" cy="5083175"/>
          </a:xfrm>
        </p:spPr>
      </p:pic>
      <p:pic>
        <p:nvPicPr>
          <p:cNvPr id="512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863" y="381001"/>
            <a:ext cx="1016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84577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2116138" y="633414"/>
            <a:ext cx="8507412" cy="1171575"/>
          </a:xfrm>
        </p:spPr>
        <p:txBody>
          <a:bodyPr vert="horz" lIns="0" tIns="0" rIns="0" bIns="0" rtlCol="0" anchor="ctr">
            <a:normAutofit/>
          </a:bodyPr>
          <a:lstStyle/>
          <a:p>
            <a:pPr marL="0" indent="0" defTabSz="471488">
              <a:spcBef>
                <a:spcPct val="0"/>
              </a:spcBef>
              <a:buClr>
                <a:srgbClr val="FFFFFF"/>
              </a:buClr>
              <a:buSzPct val="90000"/>
              <a:buNone/>
              <a:defRPr/>
            </a:pPr>
            <a:r>
              <a:rPr lang="en-US" sz="4500" b="1">
                <a:solidFill>
                  <a:srgbClr val="FFFFFF"/>
                </a:solidFill>
              </a:rPr>
              <a:t>Dementia</a:t>
            </a:r>
            <a:endParaRPr lang="en-US" smtClean="0">
              <a:solidFill>
                <a:srgbClr val="FFFFFF"/>
              </a:solidFill>
            </a:endParaRPr>
          </a:p>
        </p:txBody>
      </p:sp>
      <p:sp>
        <p:nvSpPr>
          <p:cNvPr id="8195" name="Text Box 3"/>
          <p:cNvSpPr txBox="1">
            <a:spLocks noChangeArrowheads="1"/>
          </p:cNvSpPr>
          <p:nvPr/>
        </p:nvSpPr>
        <p:spPr bwMode="auto">
          <a:xfrm>
            <a:off x="2052639" y="2032001"/>
            <a:ext cx="857567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3863">
              <a:spcBef>
                <a:spcPct val="20000"/>
              </a:spcBef>
              <a:buClr>
                <a:schemeClr val="folHlink"/>
              </a:buClr>
              <a:buSzPct val="75000"/>
              <a:buFont typeface="Monotype Sorts" pitchFamily="2" charset="2"/>
              <a:buChar char="n"/>
              <a:defRPr kumimoji="1" sz="3200">
                <a:solidFill>
                  <a:schemeClr val="tx1"/>
                </a:solidFill>
                <a:latin typeface="Tahoma" panose="020B0604030504040204" pitchFamily="34" charset="0"/>
              </a:defRPr>
            </a:lvl1pPr>
            <a:lvl2pPr marL="742950" indent="-285750" defTabSz="423863">
              <a:spcBef>
                <a:spcPct val="20000"/>
              </a:spcBef>
              <a:buClr>
                <a:schemeClr val="folHlink"/>
              </a:buClr>
              <a:buChar char="–"/>
              <a:defRPr kumimoji="1" sz="2800">
                <a:solidFill>
                  <a:schemeClr val="tx1"/>
                </a:solidFill>
                <a:latin typeface="Tahoma" panose="020B0604030504040204" pitchFamily="34" charset="0"/>
              </a:defRPr>
            </a:lvl2pPr>
            <a:lvl3pPr marL="1143000" indent="-228600" defTabSz="423863">
              <a:spcBef>
                <a:spcPct val="20000"/>
              </a:spcBef>
              <a:buClr>
                <a:schemeClr val="folHlink"/>
              </a:buClr>
              <a:buSzPct val="60000"/>
              <a:buFont typeface="Monotype Sorts" pitchFamily="2" charset="2"/>
              <a:buChar char="n"/>
              <a:defRPr kumimoji="1" sz="2400">
                <a:solidFill>
                  <a:schemeClr val="tx1"/>
                </a:solidFill>
                <a:latin typeface="Tahoma" panose="020B0604030504040204" pitchFamily="34" charset="0"/>
              </a:defRPr>
            </a:lvl3pPr>
            <a:lvl4pPr marL="1600200" indent="-228600" defTabSz="423863">
              <a:spcBef>
                <a:spcPct val="20000"/>
              </a:spcBef>
              <a:buChar char="–"/>
              <a:defRPr kumimoji="1" sz="2000">
                <a:solidFill>
                  <a:schemeClr val="tx1"/>
                </a:solidFill>
                <a:latin typeface="Tahoma" panose="020B0604030504040204" pitchFamily="34" charset="0"/>
              </a:defRPr>
            </a:lvl4pPr>
            <a:lvl5pPr marL="2057400" indent="-228600" defTabSz="423863">
              <a:spcBef>
                <a:spcPct val="20000"/>
              </a:spcBef>
              <a:buClr>
                <a:schemeClr val="folHlink"/>
              </a:buClr>
              <a:buSzPct val="50000"/>
              <a:buFont typeface="Monotype Sorts" pitchFamily="2" charset="2"/>
              <a:buChar char="n"/>
              <a:defRPr kumimoji="1" sz="2000">
                <a:solidFill>
                  <a:schemeClr val="tx1"/>
                </a:solidFill>
                <a:latin typeface="Tahoma" panose="020B0604030504040204" pitchFamily="34" charset="0"/>
              </a:defRPr>
            </a:lvl5pPr>
            <a:lvl6pPr marL="2514600" indent="-228600" defTabSz="423863"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6pPr>
            <a:lvl7pPr marL="2971800" indent="-228600" defTabSz="423863"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7pPr>
            <a:lvl8pPr marL="3429000" indent="-228600" defTabSz="423863"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8pPr>
            <a:lvl9pPr marL="3886200" indent="-228600" defTabSz="423863" eaLnBrk="0" fontAlgn="base" hangingPunct="0">
              <a:spcBef>
                <a:spcPct val="20000"/>
              </a:spcBef>
              <a:spcAft>
                <a:spcPct val="0"/>
              </a:spcAft>
              <a:buClr>
                <a:schemeClr val="folHlink"/>
              </a:buClr>
              <a:buSzPct val="50000"/>
              <a:buFont typeface="Monotype Sorts" pitchFamily="2" charset="2"/>
              <a:buChar char="n"/>
              <a:defRPr kumimoji="1" sz="2000">
                <a:solidFill>
                  <a:schemeClr val="tx1"/>
                </a:solidFill>
                <a:latin typeface="Tahoma" panose="020B0604030504040204" pitchFamily="34" charset="0"/>
              </a:defRPr>
            </a:lvl9pPr>
          </a:lstStyle>
          <a:p>
            <a:pPr>
              <a:spcBef>
                <a:spcPct val="0"/>
              </a:spcBef>
              <a:buClr>
                <a:srgbClr val="FFFFFF"/>
              </a:buClr>
              <a:buSzPct val="90000"/>
              <a:buFontTx/>
              <a:buChar char="•"/>
            </a:pPr>
            <a:r>
              <a:rPr kumimoji="0" lang="en-US" altLang="en-US" sz="3000" b="1">
                <a:solidFill>
                  <a:srgbClr val="FFFFFF"/>
                </a:solidFill>
                <a:latin typeface="Arial" panose="020B0604020202020204" pitchFamily="34" charset="0"/>
              </a:rPr>
              <a:t>Definition: A syndrome of acquired impairment of </a:t>
            </a:r>
            <a:r>
              <a:rPr kumimoji="0" lang="en-US" altLang="en-US" sz="3000" b="1" u="sng">
                <a:solidFill>
                  <a:srgbClr val="FFFF00"/>
                </a:solidFill>
                <a:latin typeface="Arial" panose="020B0604020202020204" pitchFamily="34" charset="0"/>
              </a:rPr>
              <a:t>memory and other cognitive domains</a:t>
            </a:r>
            <a:r>
              <a:rPr kumimoji="0" lang="en-US" altLang="en-US" sz="3000" b="1">
                <a:solidFill>
                  <a:srgbClr val="FFFFFF"/>
                </a:solidFill>
                <a:latin typeface="Arial" panose="020B0604020202020204" pitchFamily="34" charset="0"/>
              </a:rPr>
              <a:t> sufficient to affect daily life</a:t>
            </a:r>
          </a:p>
          <a:p>
            <a:pPr>
              <a:spcBef>
                <a:spcPct val="0"/>
              </a:spcBef>
              <a:buClr>
                <a:srgbClr val="FFFFFF"/>
              </a:buClr>
              <a:buSzPct val="90000"/>
              <a:buFontTx/>
              <a:buChar char="•"/>
            </a:pPr>
            <a:endParaRPr kumimoji="0" lang="en-US" altLang="en-US" sz="3000" b="1">
              <a:solidFill>
                <a:srgbClr val="FFFFFF"/>
              </a:solidFill>
              <a:latin typeface="Arial" panose="020B0604020202020204" pitchFamily="34" charset="0"/>
            </a:endParaRPr>
          </a:p>
          <a:p>
            <a:pPr>
              <a:spcBef>
                <a:spcPct val="0"/>
              </a:spcBef>
              <a:buClr>
                <a:srgbClr val="FFFFFF"/>
              </a:buClr>
              <a:buSzPct val="90000"/>
              <a:buFontTx/>
              <a:buChar char="•"/>
            </a:pPr>
            <a:r>
              <a:rPr kumimoji="0" lang="en-US" altLang="en-US" sz="3000" b="1">
                <a:solidFill>
                  <a:srgbClr val="FFFFFF"/>
                </a:solidFill>
                <a:latin typeface="Arial" panose="020B0604020202020204" pitchFamily="34" charset="0"/>
              </a:rPr>
              <a:t>Etiology: Any disorder causing damage to brain systems involved in memory. </a:t>
            </a:r>
            <a:r>
              <a:rPr kumimoji="0" lang="en-US" altLang="en-US" sz="3000" b="1">
                <a:solidFill>
                  <a:srgbClr val="FFFF66"/>
                </a:solidFill>
                <a:latin typeface="Arial" panose="020B0604020202020204" pitchFamily="34" charset="0"/>
              </a:rPr>
              <a:t>Alzheimer’s disease</a:t>
            </a:r>
            <a:r>
              <a:rPr kumimoji="0" lang="en-US" altLang="en-US" sz="3000" b="1">
                <a:solidFill>
                  <a:srgbClr val="FFFFFF"/>
                </a:solidFill>
                <a:latin typeface="Arial" panose="020B0604020202020204" pitchFamily="34" charset="0"/>
              </a:rPr>
              <a:t> is the most common cause in later life</a:t>
            </a:r>
            <a:endParaRPr kumimoji="0" lang="en-US" altLang="en-US" sz="2200" b="1">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008990332"/>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9400"/>
            <a:ext cx="7631113"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1949451" y="4714875"/>
            <a:ext cx="8334375" cy="1066800"/>
          </a:xfrm>
        </p:spPr>
        <p:txBody>
          <a:bodyPr>
            <a:normAutofit fontScale="92500"/>
          </a:bodyPr>
          <a:lstStyle/>
          <a:p>
            <a:pPr>
              <a:lnSpc>
                <a:spcPct val="120000"/>
              </a:lnSpc>
              <a:buFont typeface="Monotype Sorts" pitchFamily="2" charset="2"/>
              <a:buNone/>
              <a:defRPr/>
            </a:pPr>
            <a:r>
              <a:rPr lang="en-US" altLang="en-US" sz="4000" dirty="0">
                <a:solidFill>
                  <a:srgbClr val="FF9900"/>
                </a:solidFill>
              </a:rPr>
              <a:t>An umbrella term there are </a:t>
            </a:r>
            <a:r>
              <a:rPr lang="en-US" altLang="en-US" sz="4000" dirty="0" smtClean="0">
                <a:solidFill>
                  <a:srgbClr val="FF9900"/>
                </a:solidFill>
              </a:rPr>
              <a:t>many </a:t>
            </a:r>
            <a:r>
              <a:rPr lang="en-US" altLang="en-US" sz="4000" dirty="0">
                <a:solidFill>
                  <a:srgbClr val="FF9900"/>
                </a:solidFill>
              </a:rPr>
              <a:t>causes</a:t>
            </a:r>
            <a:r>
              <a:rPr lang="en-US" altLang="en-US" sz="4400" dirty="0">
                <a:solidFill>
                  <a:srgbClr val="FF9900"/>
                </a:solidFill>
              </a:rPr>
              <a:t>.</a:t>
            </a:r>
          </a:p>
        </p:txBody>
      </p:sp>
      <p:sp>
        <p:nvSpPr>
          <p:cNvPr id="9223" name="Text Box 7"/>
          <p:cNvSpPr txBox="1">
            <a:spLocks noChangeArrowheads="1"/>
          </p:cNvSpPr>
          <p:nvPr/>
        </p:nvSpPr>
        <p:spPr bwMode="auto">
          <a:xfrm>
            <a:off x="2909889" y="3240089"/>
            <a:ext cx="917575"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AD</a:t>
            </a:r>
            <a:endParaRPr lang="en-US" altLang="en-US" sz="4000">
              <a:solidFill>
                <a:schemeClr val="bg1"/>
              </a:solidFill>
              <a:effectLst>
                <a:outerShdw blurRad="38100" dist="38100" dir="2700000" algn="tl">
                  <a:srgbClr val="000000"/>
                </a:outerShdw>
              </a:effectLst>
              <a:latin typeface="Times"/>
            </a:endParaRPr>
          </a:p>
        </p:txBody>
      </p:sp>
      <p:sp>
        <p:nvSpPr>
          <p:cNvPr id="9224" name="Text Box 8"/>
          <p:cNvSpPr txBox="1">
            <a:spLocks noChangeArrowheads="1"/>
          </p:cNvSpPr>
          <p:nvPr/>
        </p:nvSpPr>
        <p:spPr bwMode="auto">
          <a:xfrm>
            <a:off x="4041776" y="3581401"/>
            <a:ext cx="1990725"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Vascular</a:t>
            </a:r>
            <a:endParaRPr lang="en-US" altLang="en-US" sz="4000">
              <a:solidFill>
                <a:schemeClr val="bg1"/>
              </a:solidFill>
              <a:effectLst>
                <a:outerShdw blurRad="38100" dist="38100" dir="2700000" algn="tl">
                  <a:srgbClr val="000000"/>
                </a:outerShdw>
              </a:effectLst>
              <a:latin typeface="Times"/>
            </a:endParaRPr>
          </a:p>
        </p:txBody>
      </p:sp>
      <p:sp>
        <p:nvSpPr>
          <p:cNvPr id="9222" name="WordArt 9"/>
          <p:cNvSpPr>
            <a:spLocks noChangeArrowheads="1" noChangeShapeType="1" noTextEdit="1"/>
          </p:cNvSpPr>
          <p:nvPr/>
        </p:nvSpPr>
        <p:spPr bwMode="auto">
          <a:xfrm>
            <a:off x="4032251" y="1666875"/>
            <a:ext cx="4511675" cy="1600200"/>
          </a:xfrm>
          <a:prstGeom prst="rect">
            <a:avLst/>
          </a:prstGeom>
        </p:spPr>
        <p:txBody>
          <a:bodyPr spcFirstLastPara="1" wrap="none" fromWordArt="1">
            <a:prstTxWarp prst="textArchUp">
              <a:avLst>
                <a:gd name="adj" fmla="val 10800004"/>
              </a:avLst>
            </a:prstTxWarp>
          </a:bodyPr>
          <a:lstStyle/>
          <a:p>
            <a:pPr algn="ctr"/>
            <a:r>
              <a:rPr lang="en-US" sz="3600" b="1" kern="10">
                <a:ln w="9525">
                  <a:solidFill>
                    <a:schemeClr val="tx1"/>
                  </a:solidFill>
                  <a:round/>
                  <a:headEnd/>
                  <a:tailEnd/>
                </a:ln>
                <a:solidFill>
                  <a:srgbClr val="0033CC"/>
                </a:solidFill>
                <a:cs typeface="Times New Roman" panose="02020603050405020304" pitchFamily="18" charset="0"/>
              </a:rPr>
              <a:t>DEMENTIA</a:t>
            </a:r>
          </a:p>
        </p:txBody>
      </p:sp>
      <p:sp>
        <p:nvSpPr>
          <p:cNvPr id="9226" name="Text Box 10"/>
          <p:cNvSpPr txBox="1">
            <a:spLocks noChangeArrowheads="1"/>
          </p:cNvSpPr>
          <p:nvPr/>
        </p:nvSpPr>
        <p:spPr bwMode="auto">
          <a:xfrm>
            <a:off x="6618288" y="3579814"/>
            <a:ext cx="2171700"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Lewy BD</a:t>
            </a:r>
            <a:endParaRPr lang="en-US" altLang="en-US" sz="4000">
              <a:solidFill>
                <a:schemeClr val="bg1"/>
              </a:solidFill>
              <a:effectLst>
                <a:outerShdw blurRad="38100" dist="38100" dir="2700000" algn="tl">
                  <a:srgbClr val="000000"/>
                </a:outerShdw>
              </a:effectLst>
              <a:latin typeface="Times"/>
            </a:endParaRPr>
          </a:p>
        </p:txBody>
      </p:sp>
      <p:sp>
        <p:nvSpPr>
          <p:cNvPr id="9227" name="Text Box 11"/>
          <p:cNvSpPr txBox="1">
            <a:spLocks noChangeArrowheads="1"/>
          </p:cNvSpPr>
          <p:nvPr/>
        </p:nvSpPr>
        <p:spPr bwMode="auto">
          <a:xfrm>
            <a:off x="8839200" y="3276601"/>
            <a:ext cx="1347788" cy="701675"/>
          </a:xfrm>
          <a:prstGeom prst="rect">
            <a:avLst/>
          </a:prstGeom>
          <a:noFill/>
          <a:ln w="9525">
            <a:noFill/>
            <a:miter lim="800000"/>
            <a:headEnd/>
            <a:tailEnd/>
          </a:ln>
          <a:effectLst/>
        </p:spPr>
        <p:txBody>
          <a:bodyPr>
            <a:spAutoFit/>
          </a:bodyPr>
          <a:lstStyle/>
          <a:p>
            <a:pPr>
              <a:spcBef>
                <a:spcPct val="20000"/>
              </a:spcBef>
              <a:defRPr/>
            </a:pPr>
            <a:r>
              <a:rPr lang="en-US" altLang="en-US" sz="4000">
                <a:effectLst>
                  <a:outerShdw blurRad="38100" dist="38100" dir="2700000" algn="tl">
                    <a:srgbClr val="000000"/>
                  </a:outerShdw>
                </a:effectLst>
                <a:latin typeface="Times"/>
              </a:rPr>
              <a:t>Other</a:t>
            </a:r>
            <a:endParaRPr lang="en-US" altLang="en-US" sz="4000">
              <a:solidFill>
                <a:schemeClr val="bg1"/>
              </a:solidFill>
              <a:effectLst>
                <a:outerShdw blurRad="38100" dist="38100" dir="2700000" algn="tl">
                  <a:srgbClr val="000000"/>
                </a:outerShdw>
              </a:effectLst>
              <a:latin typeface="Times"/>
            </a:endParaRPr>
          </a:p>
        </p:txBody>
      </p:sp>
    </p:spTree>
    <p:extLst>
      <p:ext uri="{BB962C8B-B14F-4D97-AF65-F5344CB8AC3E}">
        <p14:creationId xmlns:p14="http://schemas.microsoft.com/office/powerpoint/2010/main" val="74764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1" y="609600"/>
            <a:ext cx="6429375" cy="1143000"/>
          </a:xfrm>
          <a:noFill/>
          <a:ln/>
        </p:spPr>
        <p:txBody>
          <a:bodyPr>
            <a:noAutofit/>
          </a:bodyPr>
          <a:lstStyle/>
          <a:p>
            <a:r>
              <a:rPr lang="en-US" altLang="en-US" sz="5400" u="sng" dirty="0" smtClean="0"/>
              <a:t>Dementia</a:t>
            </a:r>
            <a:r>
              <a:rPr lang="en-US" altLang="en-US" sz="5400" dirty="0" smtClean="0"/>
              <a:t>:</a:t>
            </a:r>
            <a:r>
              <a:rPr lang="en-US" altLang="en-US" sz="5400" dirty="0"/>
              <a:t/>
            </a:r>
            <a:br>
              <a:rPr lang="en-US" altLang="en-US" sz="5400" dirty="0"/>
            </a:br>
            <a:r>
              <a:rPr lang="en-US" altLang="en-US" sz="5400" dirty="0">
                <a:solidFill>
                  <a:schemeClr val="accent2"/>
                </a:solidFill>
              </a:rPr>
              <a:t>Evaluation</a:t>
            </a:r>
          </a:p>
        </p:txBody>
      </p:sp>
      <p:sp>
        <p:nvSpPr>
          <p:cNvPr id="37891" name="Rectangle 3"/>
          <p:cNvSpPr>
            <a:spLocks noGrp="1" noChangeArrowheads="1"/>
          </p:cNvSpPr>
          <p:nvPr>
            <p:ph type="body" idx="1"/>
          </p:nvPr>
        </p:nvSpPr>
        <p:spPr>
          <a:xfrm>
            <a:off x="3505200" y="1981200"/>
            <a:ext cx="7086600" cy="4114800"/>
          </a:xfrm>
          <a:noFill/>
          <a:ln/>
        </p:spPr>
        <p:txBody>
          <a:bodyPr>
            <a:normAutofit/>
          </a:bodyPr>
          <a:lstStyle/>
          <a:p>
            <a:r>
              <a:rPr lang="en-US" altLang="en-US" sz="4000" dirty="0">
                <a:solidFill>
                  <a:schemeClr val="accent2">
                    <a:lumMod val="60000"/>
                    <a:lumOff val="40000"/>
                  </a:schemeClr>
                </a:solidFill>
              </a:rPr>
              <a:t>History</a:t>
            </a:r>
            <a:r>
              <a:rPr lang="en-US" altLang="en-US" sz="4000" dirty="0"/>
              <a:t>/physical</a:t>
            </a:r>
          </a:p>
          <a:p>
            <a:r>
              <a:rPr lang="en-US" altLang="en-US" sz="4000" dirty="0"/>
              <a:t>Neurologic</a:t>
            </a:r>
          </a:p>
          <a:p>
            <a:r>
              <a:rPr lang="en-US" altLang="en-US" sz="4000" dirty="0">
                <a:solidFill>
                  <a:schemeClr val="accent2">
                    <a:lumMod val="60000"/>
                    <a:lumOff val="40000"/>
                  </a:schemeClr>
                </a:solidFill>
              </a:rPr>
              <a:t>Medications</a:t>
            </a:r>
          </a:p>
          <a:p>
            <a:r>
              <a:rPr lang="en-US" altLang="en-US" sz="4000" dirty="0"/>
              <a:t>Mood</a:t>
            </a:r>
          </a:p>
          <a:p>
            <a:r>
              <a:rPr lang="en-US" altLang="en-US" sz="4000" dirty="0"/>
              <a:t>Abilities</a:t>
            </a:r>
          </a:p>
          <a:p>
            <a:r>
              <a:rPr lang="en-US" altLang="en-US" sz="4000" dirty="0">
                <a:solidFill>
                  <a:schemeClr val="accent2">
                    <a:lumMod val="60000"/>
                    <a:lumOff val="40000"/>
                  </a:schemeClr>
                </a:solidFill>
              </a:rPr>
              <a:t>Social</a:t>
            </a:r>
          </a:p>
        </p:txBody>
      </p:sp>
      <p:pic>
        <p:nvPicPr>
          <p:cNvPr id="3789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0" y="381001"/>
            <a:ext cx="1143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55552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TotalTime>
  <Words>760</Words>
  <Application>Microsoft Office PowerPoint</Application>
  <PresentationFormat>Widescreen</PresentationFormat>
  <Paragraphs>144</Paragraphs>
  <Slides>26</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Calibri Light</vt:lpstr>
      <vt:lpstr>Monotype Sorts</vt:lpstr>
      <vt:lpstr>Times</vt:lpstr>
      <vt:lpstr>Times New Roman</vt:lpstr>
      <vt:lpstr>Office Theme</vt:lpstr>
      <vt:lpstr>Document</vt:lpstr>
      <vt:lpstr>PowerPoint Presentation</vt:lpstr>
      <vt:lpstr>PowerPoint Presentation</vt:lpstr>
      <vt:lpstr>Objectives:</vt:lpstr>
      <vt:lpstr>DEMENTIA:</vt:lpstr>
      <vt:lpstr>                     Etiology     Pathogenesis    Presenting                              Symptoms     </vt:lpstr>
      <vt:lpstr>DEMENTIA</vt:lpstr>
      <vt:lpstr>PowerPoint Presentation</vt:lpstr>
      <vt:lpstr>PowerPoint Presentation</vt:lpstr>
      <vt:lpstr>Dementia: Evaluation</vt:lpstr>
      <vt:lpstr>Diagnostic Pathway</vt:lpstr>
      <vt:lpstr>HISTORY OF SYMPTOMS</vt:lpstr>
      <vt:lpstr>The Dementia Evaluation History</vt:lpstr>
      <vt:lpstr>HISTORY OF SYMPTOMS</vt:lpstr>
      <vt:lpstr>TYPICAL SYMPTOMS OF ALZHEIMER’S DISEASE</vt:lpstr>
      <vt:lpstr>Dementia Diagnostic Pathway</vt:lpstr>
      <vt:lpstr>Geriatric Exam: not only the patient!! </vt:lpstr>
      <vt:lpstr>Sutton’s Law:</vt:lpstr>
      <vt:lpstr>Geriatrician’s Law:</vt:lpstr>
      <vt:lpstr>Inspect the Drug Bag</vt:lpstr>
      <vt:lpstr>Drugs and Dementia</vt:lpstr>
      <vt:lpstr> Alcohol and Dementia</vt:lpstr>
      <vt:lpstr>The Dementia Evaluation Laboratory</vt:lpstr>
      <vt:lpstr>The Dementia Evaluation Radiology &amp; Other</vt:lpstr>
      <vt:lpstr>Things that Cause the Brain to Fail  (whether or not an underlying dementia is present)</vt:lpstr>
      <vt:lpstr>Caregiver Support: core services offered by the Alzheimer’s Association</vt:lpstr>
      <vt:lpstr>N-648 Medical Certification for Disability Exception to the English &amp; civics test requirements for naturalization because of physical disability or mental impairment </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Jane F</dc:creator>
  <cp:lastModifiedBy>Cole, Jessica B</cp:lastModifiedBy>
  <cp:revision>16</cp:revision>
  <dcterms:created xsi:type="dcterms:W3CDTF">2019-09-05T13:19:33Z</dcterms:created>
  <dcterms:modified xsi:type="dcterms:W3CDTF">2020-06-08T19:15:15Z</dcterms:modified>
</cp:coreProperties>
</file>