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35"/>
  </p:notesMasterIdLst>
  <p:sldIdLst>
    <p:sldId id="256" r:id="rId2"/>
    <p:sldId id="274" r:id="rId3"/>
    <p:sldId id="301"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300" r:id="rId29"/>
    <p:sldId id="271" r:id="rId30"/>
    <p:sldId id="272" r:id="rId31"/>
    <p:sldId id="270" r:id="rId32"/>
    <p:sldId id="268" r:id="rId33"/>
    <p:sldId id="25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22A"/>
    <a:srgbClr val="FDB713"/>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39" autoAdjust="0"/>
  </p:normalViewPr>
  <p:slideViewPr>
    <p:cSldViewPr snapToGrid="0" snapToObjects="1">
      <p:cViewPr varScale="1">
        <p:scale>
          <a:sx n="56" d="100"/>
          <a:sy n="56" d="100"/>
        </p:scale>
        <p:origin x="15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69DB4-BD78-4E0C-B5EA-3E481D9B5EC4}" type="datetimeFigureOut">
              <a:rPr lang="en-US" smtClean="0"/>
              <a:t>6/8/2020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9E6A5-7CBC-4568-A25D-12313C9A0D48}" type="slidenum">
              <a:rPr lang="en-US" smtClean="0"/>
              <a:t>‹#›</a:t>
            </a:fld>
            <a:endParaRPr lang="en-US"/>
          </a:p>
        </p:txBody>
      </p:sp>
    </p:spTree>
    <p:extLst>
      <p:ext uri="{BB962C8B-B14F-4D97-AF65-F5344CB8AC3E}">
        <p14:creationId xmlns:p14="http://schemas.microsoft.com/office/powerpoint/2010/main" val="40202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CF7E958-686B-455E-B38D-F2396DC1ED49}" type="slidenum">
              <a:rPr lang="en-US" altLang="en-US" smtClean="0">
                <a:latin typeface="Arial" panose="020B0604020202020204" pitchFamily="34" charset="0"/>
              </a:rPr>
              <a:pPr/>
              <a:t>9</a:t>
            </a:fld>
            <a:endParaRPr lang="en-US" altLang="en-US" smtClean="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2075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C50F9-F60F-4E47-A1F6-33B97F638E9E}" type="slidenum">
              <a:rPr lang="en-US" smtClean="0"/>
              <a:t>11</a:t>
            </a:fld>
            <a:endParaRPr lang="en-US"/>
          </a:p>
        </p:txBody>
      </p:sp>
    </p:spTree>
    <p:extLst>
      <p:ext uri="{BB962C8B-B14F-4D97-AF65-F5344CB8AC3E}">
        <p14:creationId xmlns:p14="http://schemas.microsoft.com/office/powerpoint/2010/main" val="442696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C50F9-F60F-4E47-A1F6-33B97F638E9E}" type="slidenum">
              <a:rPr lang="en-US" smtClean="0"/>
              <a:t>12</a:t>
            </a:fld>
            <a:endParaRPr lang="en-US"/>
          </a:p>
        </p:txBody>
      </p:sp>
    </p:spTree>
    <p:extLst>
      <p:ext uri="{BB962C8B-B14F-4D97-AF65-F5344CB8AC3E}">
        <p14:creationId xmlns:p14="http://schemas.microsoft.com/office/powerpoint/2010/main" val="52985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C50F9-F60F-4E47-A1F6-33B97F638E9E}" type="slidenum">
              <a:rPr lang="en-US" smtClean="0"/>
              <a:t>13</a:t>
            </a:fld>
            <a:endParaRPr lang="en-US"/>
          </a:p>
        </p:txBody>
      </p:sp>
    </p:spTree>
    <p:extLst>
      <p:ext uri="{BB962C8B-B14F-4D97-AF65-F5344CB8AC3E}">
        <p14:creationId xmlns:p14="http://schemas.microsoft.com/office/powerpoint/2010/main" val="38669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FullNa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smtClean="0"/>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6/8/2020</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6/8/2020</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_FullNa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D68580-C483-4324-8E74-DABDF0A27C51}" type="datetime1">
              <a:rPr lang="en-US" smtClean="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576039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smtClean="0"/>
              <a:t>Headline</a:t>
            </a:r>
            <a:endParaRPr lang="en-US" dirty="0"/>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2" r:id="rId3"/>
    <p:sldLayoutId id="2147483743" r:id="rId4"/>
    <p:sldLayoutId id="2147483744" r:id="rId5"/>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bi.nlm.nih.gov/pmc/articles/PMC4890629/pdf/nihms789464.pdf"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www.criugm.qc.ca/fichier/pdf/BENZOeng.pdf"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aafp.org/afp/2019/0101/p57.html" TargetMode="External"/><Relationship Id="rId7" Type="http://schemas.openxmlformats.org/officeDocument/2006/relationships/hyperlink" Target="https://globalrph.com/medcalcs/beers-criteria-patient-specific-reporting-available/" TargetMode="External"/><Relationship Id="rId2" Type="http://schemas.openxmlformats.org/officeDocument/2006/relationships/hyperlink" Target="https://deprescribing.org/resources/deprescribing-guidelines-algorithms/" TargetMode="External"/><Relationship Id="rId1" Type="http://schemas.openxmlformats.org/officeDocument/2006/relationships/slideLayout" Target="../slideLayouts/slideLayout5.xml"/><Relationship Id="rId6" Type="http://schemas.openxmlformats.org/officeDocument/2006/relationships/hyperlink" Target="https://www.ncbi.nlm.nih.gov/pmc/articles/PMC4890629/pdf/nihms789464.pdf" TargetMode="External"/><Relationship Id="rId5" Type="http://schemas.openxmlformats.org/officeDocument/2006/relationships/hyperlink" Target="https://onlinelibrary.wiley.com/doi/epdf/10.1111/jgs.15767" TargetMode="External"/><Relationship Id="rId4" Type="http://schemas.openxmlformats.org/officeDocument/2006/relationships/hyperlink" Target="https://www.aafp.org/afp/2018/0915/p394.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medstopper.com/" TargetMode="External"/><Relationship Id="rId2" Type="http://schemas.openxmlformats.org/officeDocument/2006/relationships/hyperlink" Target="https://www.managedhealthcareconnect.com/content/armor-a-tool-evaluate-polypharmacy-elderly-persons" TargetMode="External"/><Relationship Id="rId1" Type="http://schemas.openxmlformats.org/officeDocument/2006/relationships/slideLayout" Target="../slideLayouts/slideLayout5.xml"/><Relationship Id="rId4" Type="http://schemas.openxmlformats.org/officeDocument/2006/relationships/hyperlink" Target="https://www.ncbi.nlm.nih.gov/pmc/articles/PMC4919149/"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www.acbcalc.com/"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AAN%20Driving%20-%20Dementia%20Guidelines.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cdc.gov/motorvehiclesafety/older_adult_drivers/index.html?deliveryName=DM14138" TargetMode="External"/><Relationship Id="rId3" Type="http://schemas.openxmlformats.org/officeDocument/2006/relationships/hyperlink" Target="https://urldefense.proofpoint.com/v2/url?u=https-3A__dmv.nebraska.gov_sites_dmv.nebraska.gov_files_doc_dls_forms_statementofphysician.pdf&amp;d=DwMFAg&amp;c=ZukO2fIan9e5E9v43wuy1w&amp;r=U5DPHDVQZ9Gl5lEibZoEhJ_kNlR4hrWrOZNIslIVfug&amp;m=fBm1k92fpoRrQhFsJLuh9JGOmaQnSs4QwIXQB8BKAag&amp;s=jnNF1m32YnFKnXgE4gyeNEb3qHXnCtBf-2kHsYJwEMk&amp;e=" TargetMode="External"/><Relationship Id="rId7" Type="http://schemas.openxmlformats.org/officeDocument/2006/relationships/hyperlink" Target="https://enoa.org/wp-content/uploads/2019/11/COMMUNITY-TRANSPORTATION-RESOURCES-11.19.pdf" TargetMode="External"/><Relationship Id="rId2" Type="http://schemas.openxmlformats.org/officeDocument/2006/relationships/hyperlink" Target="https://dmv.nebraska.gov/forms" TargetMode="External"/><Relationship Id="rId1" Type="http://schemas.openxmlformats.org/officeDocument/2006/relationships/slideLayout" Target="../slideLayouts/slideLayout2.xml"/><Relationship Id="rId6" Type="http://schemas.openxmlformats.org/officeDocument/2006/relationships/hyperlink" Target="https://urldefense.proofpoint.com/v2/url?u=https-3A__enoa.org_wp-2Dcontent_uploads_2019_10_RTP-2DBro-2D2.pdf&amp;d=DwMFAg&amp;c=ZukO2fIan9e5E9v43wuy1w&amp;r=U5DPHDVQZ9Gl5lEibZoEhJ_kNlR4hrWrOZNIslIVfug&amp;m=fBm1k92fpoRrQhFsJLuh9JGOmaQnSs4QwIXQB8BKAag&amp;s=2lLJBjhQAYzAqQm9UBim40Kui2GQYd2b5g1cK9jNzn4&amp;e=" TargetMode="External"/><Relationship Id="rId5" Type="http://schemas.openxmlformats.org/officeDocument/2006/relationships/hyperlink" Target="https://urldefense.proofpoint.com/v2/url?u=https-3A__dmv.nebraska.gov_sites_dmv.nebraska.gov_files_doc_dls_forms_CitizenReexaminationReport.pdf&amp;d=DwMFAg&amp;c=ZukO2fIan9e5E9v43wuy1w&amp;r=U5DPHDVQZ9Gl5lEibZoEhJ_kNlR4hrWrOZNIslIVfug&amp;m=fBm1k92fpoRrQhFsJLuh9JGOmaQnSs4QwIXQB8BKAag&amp;s=s3rQwk58B7qaTxCOMvLVHYpJyP_6hfbHcqhbJQmIWnQ&amp;e=" TargetMode="External"/><Relationship Id="rId4" Type="http://schemas.openxmlformats.org/officeDocument/2006/relationships/hyperlink" Target="https://urldefense.proofpoint.com/v2/url?u=https-3A__dmv.nebraska.gov_sites_dmv.nebraska.gov_files_doc_dls_forms_visionstatement.pdf&amp;d=DwMFAg&amp;c=ZukO2fIan9e5E9v43wuy1w&amp;r=U5DPHDVQZ9Gl5lEibZoEhJ_kNlR4hrWrOZNIslIVfug&amp;m=fBm1k92fpoRrQhFsJLuh9JGOmaQnSs4QwIXQB8BKAag&amp;s=Bfnortpxd7CQHcAYDN1O_DClzqXzzLPhiolaP541Jcs&amp;e=" TargetMode="External"/><Relationship Id="rId9" Type="http://schemas.openxmlformats.org/officeDocument/2006/relationships/hyperlink" Target="https://alz.org/help-support/caregiving/safety/dementia-driv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569" y="1060001"/>
            <a:ext cx="6480951" cy="2022230"/>
          </a:xfrm>
        </p:spPr>
        <p:txBody>
          <a:bodyPr/>
          <a:lstStyle/>
          <a:p>
            <a:pPr algn="ctr"/>
            <a:r>
              <a:rPr lang="en-US" sz="6000" dirty="0" smtClean="0"/>
              <a:t>Geriatrics Case Conference</a:t>
            </a:r>
            <a:r>
              <a:rPr lang="en-US" sz="4500" dirty="0" smtClean="0"/>
              <a:t/>
            </a:r>
            <a:br>
              <a:rPr lang="en-US" sz="4500" dirty="0" smtClean="0"/>
            </a:br>
            <a:endParaRPr lang="en-US" sz="4500" dirty="0"/>
          </a:p>
        </p:txBody>
      </p:sp>
      <p:sp>
        <p:nvSpPr>
          <p:cNvPr id="3" name="Subtitle 2"/>
          <p:cNvSpPr>
            <a:spLocks noGrp="1"/>
          </p:cNvSpPr>
          <p:nvPr>
            <p:ph type="subTitle" idx="1"/>
          </p:nvPr>
        </p:nvSpPr>
        <p:spPr/>
        <p:txBody>
          <a:bodyPr>
            <a:normAutofit/>
          </a:bodyPr>
          <a:lstStyle/>
          <a:p>
            <a:pPr algn="ctr"/>
            <a:r>
              <a:rPr lang="en-US" sz="3200" dirty="0" smtClean="0"/>
              <a:t>December 5, 2019</a:t>
            </a:r>
            <a:endParaRPr lang="en-US" sz="3200" dirty="0"/>
          </a:p>
        </p:txBody>
      </p:sp>
      <p:sp>
        <p:nvSpPr>
          <p:cNvPr id="4" name="Rectangle 2"/>
          <p:cNvSpPr>
            <a:spLocks noChangeArrowheads="1"/>
          </p:cNvSpPr>
          <p:nvPr/>
        </p:nvSpPr>
        <p:spPr bwMode="auto">
          <a:xfrm>
            <a:off x="365760" y="541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5760" y="5410200"/>
            <a:ext cx="31908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36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942842"/>
          </a:xfrm>
        </p:spPr>
        <p:txBody>
          <a:bodyPr/>
          <a:lstStyle/>
          <a:p>
            <a:r>
              <a:rPr lang="en-US" dirty="0">
                <a:latin typeface="+mn-lt"/>
              </a:rPr>
              <a:t>Barriers to </a:t>
            </a:r>
            <a:r>
              <a:rPr lang="en-US" dirty="0" err="1">
                <a:latin typeface="+mn-lt"/>
              </a:rPr>
              <a:t>Deprescribing</a:t>
            </a:r>
            <a:endParaRPr lang="en-US" dirty="0">
              <a:latin typeface="+mn-lt"/>
            </a:endParaRPr>
          </a:p>
        </p:txBody>
      </p:sp>
      <p:sp>
        <p:nvSpPr>
          <p:cNvPr id="3" name="Content Placeholder 2"/>
          <p:cNvSpPr>
            <a:spLocks noGrp="1"/>
          </p:cNvSpPr>
          <p:nvPr>
            <p:ph idx="1"/>
          </p:nvPr>
        </p:nvSpPr>
        <p:spPr>
          <a:xfrm>
            <a:off x="956668" y="2281604"/>
            <a:ext cx="7410092" cy="3448783"/>
          </a:xfrm>
        </p:spPr>
        <p:txBody>
          <a:bodyPr>
            <a:normAutofit/>
          </a:bodyPr>
          <a:lstStyle/>
          <a:p>
            <a:pPr>
              <a:buFont typeface="Wingdings" panose="05000000000000000000" pitchFamily="2" charset="2"/>
              <a:buChar char="§"/>
            </a:pPr>
            <a:r>
              <a:rPr lang="en-US" sz="1650" dirty="0"/>
              <a:t> </a:t>
            </a:r>
            <a:r>
              <a:rPr lang="en-US" sz="1800" dirty="0">
                <a:latin typeface="+mn-lt"/>
              </a:rPr>
              <a:t>Medical culture of prescribing</a:t>
            </a:r>
          </a:p>
          <a:p>
            <a:pPr>
              <a:buFont typeface="Wingdings" panose="05000000000000000000" pitchFamily="2" charset="2"/>
              <a:buChar char="§"/>
            </a:pPr>
            <a:r>
              <a:rPr lang="en-US" sz="1800" dirty="0">
                <a:latin typeface="+mn-lt"/>
              </a:rPr>
              <a:t> Clinical inertia (despite awareness)</a:t>
            </a:r>
          </a:p>
          <a:p>
            <a:pPr lvl="1">
              <a:buFont typeface="Wingdings" panose="05000000000000000000" pitchFamily="2" charset="2"/>
              <a:buChar char="§"/>
            </a:pPr>
            <a:r>
              <a:rPr lang="en-US" sz="1500" dirty="0"/>
              <a:t>Provider/patient fear of adverse outcome</a:t>
            </a:r>
          </a:p>
          <a:p>
            <a:pPr lvl="1">
              <a:buFont typeface="Wingdings" panose="05000000000000000000" pitchFamily="2" charset="2"/>
              <a:buChar char="§"/>
            </a:pPr>
            <a:r>
              <a:rPr lang="en-US" sz="1500" dirty="0"/>
              <a:t>Pressure to prescribe</a:t>
            </a:r>
          </a:p>
          <a:p>
            <a:pPr lvl="1">
              <a:buFont typeface="Wingdings" panose="05000000000000000000" pitchFamily="2" charset="2"/>
              <a:buChar char="§"/>
            </a:pPr>
            <a:r>
              <a:rPr lang="en-US" sz="1500" dirty="0"/>
              <a:t>Multiple providers</a:t>
            </a:r>
          </a:p>
          <a:p>
            <a:pPr>
              <a:buFont typeface="Wingdings" panose="05000000000000000000" pitchFamily="2" charset="2"/>
              <a:buChar char="§"/>
            </a:pPr>
            <a:r>
              <a:rPr lang="en-US" sz="1650" dirty="0">
                <a:latin typeface="+mn-lt"/>
              </a:rPr>
              <a:t> </a:t>
            </a:r>
            <a:r>
              <a:rPr lang="en-US" sz="1800" dirty="0">
                <a:latin typeface="+mn-lt"/>
              </a:rPr>
              <a:t>Low self-efficacy</a:t>
            </a:r>
          </a:p>
          <a:p>
            <a:pPr lvl="1">
              <a:buFont typeface="Wingdings" panose="05000000000000000000" pitchFamily="2" charset="2"/>
              <a:buChar char="§"/>
            </a:pPr>
            <a:r>
              <a:rPr lang="en-US" sz="1500" dirty="0"/>
              <a:t>Perceived lack of knowledge or skills</a:t>
            </a:r>
          </a:p>
          <a:p>
            <a:pPr lvl="1">
              <a:buFont typeface="Wingdings" panose="05000000000000000000" pitchFamily="2" charset="2"/>
              <a:buChar char="§"/>
            </a:pPr>
            <a:r>
              <a:rPr lang="en-US" sz="1500" dirty="0"/>
              <a:t>Perceived barriers to success</a:t>
            </a:r>
          </a:p>
          <a:p>
            <a:pPr>
              <a:buFont typeface="Wingdings" panose="05000000000000000000" pitchFamily="2" charset="2"/>
              <a:buChar char="§"/>
            </a:pPr>
            <a:r>
              <a:rPr lang="en-US" sz="1650" dirty="0">
                <a:latin typeface="+mn-lt"/>
              </a:rPr>
              <a:t> </a:t>
            </a:r>
            <a:r>
              <a:rPr lang="en-US" sz="1800" dirty="0">
                <a:latin typeface="+mn-lt"/>
              </a:rPr>
              <a:t>Low feasibility</a:t>
            </a:r>
          </a:p>
          <a:p>
            <a:pPr lvl="1">
              <a:buFont typeface="Wingdings" panose="05000000000000000000" pitchFamily="2" charset="2"/>
              <a:buChar char="§"/>
            </a:pPr>
            <a:r>
              <a:rPr lang="en-US" sz="1500" dirty="0"/>
              <a:t>Time and workload constraints</a:t>
            </a:r>
          </a:p>
          <a:p>
            <a:pPr lvl="1">
              <a:buFont typeface="Wingdings" panose="05000000000000000000" pitchFamily="2" charset="2"/>
              <a:buChar char="§"/>
            </a:pPr>
            <a:r>
              <a:rPr lang="en-US" sz="1500" dirty="0"/>
              <a:t>Lack of longitudinal support</a:t>
            </a:r>
          </a:p>
          <a:p>
            <a:pPr lvl="1">
              <a:buFont typeface="Wingdings" panose="05000000000000000000" pitchFamily="2" charset="2"/>
              <a:buChar char="§"/>
            </a:pPr>
            <a:endParaRPr lang="en-US" sz="1500" dirty="0"/>
          </a:p>
        </p:txBody>
      </p:sp>
      <p:sp>
        <p:nvSpPr>
          <p:cNvPr id="4" name="Slide Number Placeholder 3"/>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324842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1048349"/>
          </a:xfrm>
        </p:spPr>
        <p:txBody>
          <a:bodyPr/>
          <a:lstStyle/>
          <a:p>
            <a:r>
              <a:rPr lang="en-US" dirty="0">
                <a:latin typeface="+mn-lt"/>
              </a:rPr>
              <a:t>Steps for </a:t>
            </a:r>
            <a:r>
              <a:rPr lang="en-US" dirty="0" err="1">
                <a:latin typeface="+mn-lt"/>
              </a:rPr>
              <a:t>Deprescribing</a:t>
            </a:r>
            <a:endParaRPr lang="en-US" dirty="0">
              <a:latin typeface="+mn-lt"/>
            </a:endParaRPr>
          </a:p>
        </p:txBody>
      </p:sp>
      <p:sp>
        <p:nvSpPr>
          <p:cNvPr id="3" name="Content Placeholder 2"/>
          <p:cNvSpPr>
            <a:spLocks noGrp="1"/>
          </p:cNvSpPr>
          <p:nvPr>
            <p:ph idx="1"/>
          </p:nvPr>
        </p:nvSpPr>
        <p:spPr>
          <a:xfrm>
            <a:off x="956668" y="2461038"/>
            <a:ext cx="7282212" cy="2817411"/>
          </a:xfrm>
        </p:spPr>
        <p:txBody>
          <a:bodyPr>
            <a:normAutofit/>
          </a:bodyPr>
          <a:lstStyle/>
          <a:p>
            <a:pPr>
              <a:buFont typeface="Wingdings" panose="05000000000000000000" pitchFamily="2" charset="2"/>
              <a:buChar char="§"/>
            </a:pPr>
            <a:r>
              <a:rPr lang="en-US" sz="1800" dirty="0"/>
              <a:t> </a:t>
            </a:r>
            <a:r>
              <a:rPr lang="en-US" sz="1800" b="1" dirty="0">
                <a:latin typeface="+mn-lt"/>
              </a:rPr>
              <a:t>Step 1</a:t>
            </a:r>
            <a:r>
              <a:rPr lang="en-US" sz="1800" dirty="0">
                <a:latin typeface="+mn-lt"/>
              </a:rPr>
              <a:t>:  Review and reconcile medications</a:t>
            </a:r>
          </a:p>
          <a:p>
            <a:pPr lvl="1">
              <a:buFont typeface="Wingdings" panose="05000000000000000000" pitchFamily="2" charset="2"/>
              <a:buChar char="§"/>
            </a:pPr>
            <a:r>
              <a:rPr lang="en-US" sz="1650" dirty="0"/>
              <a:t>All prescribed and OTC medications</a:t>
            </a:r>
          </a:p>
          <a:p>
            <a:pPr lvl="1">
              <a:buFont typeface="Wingdings" panose="05000000000000000000" pitchFamily="2" charset="2"/>
              <a:buChar char="§"/>
            </a:pPr>
            <a:r>
              <a:rPr lang="en-US" sz="1650" dirty="0"/>
              <a:t>Assess indication</a:t>
            </a:r>
          </a:p>
          <a:p>
            <a:pPr lvl="1">
              <a:buFont typeface="Wingdings" panose="05000000000000000000" pitchFamily="2" charset="2"/>
              <a:buChar char="§"/>
            </a:pPr>
            <a:r>
              <a:rPr lang="en-US" sz="1650" dirty="0"/>
              <a:t>Assess adherence</a:t>
            </a:r>
          </a:p>
          <a:p>
            <a:pPr marL="457189" lvl="1" indent="0">
              <a:buNone/>
            </a:pPr>
            <a:endParaRPr lang="en-US" sz="1500" dirty="0"/>
          </a:p>
          <a:p>
            <a:pPr>
              <a:buFont typeface="Wingdings" panose="05000000000000000000" pitchFamily="2" charset="2"/>
              <a:buChar char="§"/>
            </a:pPr>
            <a:r>
              <a:rPr lang="en-US" sz="1800" dirty="0">
                <a:latin typeface="+mn-lt"/>
              </a:rPr>
              <a:t> </a:t>
            </a:r>
            <a:r>
              <a:rPr lang="en-US" sz="1800" b="1" dirty="0">
                <a:latin typeface="+mn-lt"/>
              </a:rPr>
              <a:t>Step 2</a:t>
            </a:r>
            <a:r>
              <a:rPr lang="en-US" sz="1800" dirty="0">
                <a:latin typeface="+mn-lt"/>
              </a:rPr>
              <a:t>: Risk vs. benefit assessment for each medication</a:t>
            </a:r>
          </a:p>
          <a:p>
            <a:pPr lvl="1">
              <a:buFont typeface="Wingdings" panose="05000000000000000000" pitchFamily="2" charset="2"/>
              <a:buChar char="§"/>
            </a:pPr>
            <a:r>
              <a:rPr lang="en-US" sz="1650" dirty="0"/>
              <a:t>Patient-centered approach</a:t>
            </a:r>
          </a:p>
          <a:p>
            <a:pPr lvl="1">
              <a:buFont typeface="Wingdings" panose="05000000000000000000" pitchFamily="2" charset="2"/>
              <a:buChar char="§"/>
            </a:pPr>
            <a:r>
              <a:rPr lang="en-US" sz="1650" dirty="0"/>
              <a:t>ADEs, drug interactions, drug-disease interactions</a:t>
            </a:r>
          </a:p>
          <a:p>
            <a:pPr lvl="1">
              <a:buFont typeface="Wingdings" panose="05000000000000000000" pitchFamily="2" charset="2"/>
              <a:buChar char="§"/>
            </a:pPr>
            <a:r>
              <a:rPr lang="en-US" sz="1650" dirty="0"/>
              <a:t>Use explicit tools (Beers criteria, STOPP criteria)</a:t>
            </a:r>
          </a:p>
          <a:p>
            <a:endParaRPr lang="en-US" sz="1800" dirty="0"/>
          </a:p>
        </p:txBody>
      </p:sp>
      <p:sp>
        <p:nvSpPr>
          <p:cNvPr id="4" name="Slide Number Placeholder 3"/>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376119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883493"/>
          </a:xfrm>
        </p:spPr>
        <p:txBody>
          <a:bodyPr/>
          <a:lstStyle/>
          <a:p>
            <a:r>
              <a:rPr lang="en-US" dirty="0">
                <a:latin typeface="+mn-lt"/>
              </a:rPr>
              <a:t>Steps for </a:t>
            </a:r>
            <a:r>
              <a:rPr lang="en-US" dirty="0" err="1">
                <a:latin typeface="+mn-lt"/>
              </a:rPr>
              <a:t>Deprescribing</a:t>
            </a:r>
            <a:endParaRPr lang="en-US" dirty="0">
              <a:latin typeface="+mn-lt"/>
            </a:endParaRPr>
          </a:p>
        </p:txBody>
      </p:sp>
      <p:sp>
        <p:nvSpPr>
          <p:cNvPr id="3" name="Content Placeholder 2"/>
          <p:cNvSpPr>
            <a:spLocks noGrp="1"/>
          </p:cNvSpPr>
          <p:nvPr>
            <p:ph idx="1"/>
          </p:nvPr>
        </p:nvSpPr>
        <p:spPr>
          <a:xfrm>
            <a:off x="1061671" y="2241550"/>
            <a:ext cx="7305089" cy="3528402"/>
          </a:xfrm>
        </p:spPr>
        <p:txBody>
          <a:bodyPr>
            <a:normAutofit lnSpcReduction="10000"/>
          </a:bodyPr>
          <a:lstStyle/>
          <a:p>
            <a:pPr>
              <a:buFont typeface="Wingdings" panose="05000000000000000000" pitchFamily="2" charset="2"/>
              <a:buChar char="§"/>
            </a:pPr>
            <a:r>
              <a:rPr lang="en-US" sz="1800" dirty="0">
                <a:latin typeface="+mn-lt"/>
              </a:rPr>
              <a:t> </a:t>
            </a:r>
            <a:r>
              <a:rPr lang="en-US" sz="1800" b="1" dirty="0">
                <a:latin typeface="+mn-lt"/>
              </a:rPr>
              <a:t>Step 3</a:t>
            </a:r>
            <a:r>
              <a:rPr lang="en-US" sz="1800" dirty="0">
                <a:latin typeface="+mn-lt"/>
              </a:rPr>
              <a:t>: Assess eligibility for discontinuation</a:t>
            </a:r>
          </a:p>
          <a:p>
            <a:pPr lvl="1">
              <a:buFont typeface="Wingdings" panose="05000000000000000000" pitchFamily="2" charset="2"/>
              <a:buChar char="§"/>
            </a:pPr>
            <a:r>
              <a:rPr lang="en-US" sz="1500" dirty="0"/>
              <a:t>Ineffective</a:t>
            </a:r>
          </a:p>
          <a:p>
            <a:pPr lvl="1">
              <a:buFont typeface="Wingdings" panose="05000000000000000000" pitchFamily="2" charset="2"/>
              <a:buChar char="§"/>
            </a:pPr>
            <a:r>
              <a:rPr lang="en-US" sz="1500" dirty="0"/>
              <a:t>No current indication or symptoms have resolved</a:t>
            </a:r>
          </a:p>
          <a:p>
            <a:pPr lvl="1">
              <a:buFont typeface="Wingdings" panose="05000000000000000000" pitchFamily="2" charset="2"/>
              <a:buChar char="§"/>
            </a:pPr>
            <a:r>
              <a:rPr lang="en-US" sz="1500" dirty="0"/>
              <a:t>Unacceptable risk</a:t>
            </a:r>
          </a:p>
          <a:p>
            <a:pPr lvl="1">
              <a:buFont typeface="Wingdings" panose="05000000000000000000" pitchFamily="2" charset="2"/>
              <a:buChar char="§"/>
            </a:pPr>
            <a:r>
              <a:rPr lang="en-US" sz="1500" dirty="0"/>
              <a:t>Prescribing cascade</a:t>
            </a:r>
          </a:p>
          <a:p>
            <a:pPr lvl="1">
              <a:buFont typeface="Wingdings" panose="05000000000000000000" pitchFamily="2" charset="2"/>
              <a:buChar char="§"/>
            </a:pPr>
            <a:r>
              <a:rPr lang="en-US" sz="1500" dirty="0"/>
              <a:t>Unacceptable treatment burden (administration or monitoring)</a:t>
            </a:r>
          </a:p>
          <a:p>
            <a:pPr lvl="1">
              <a:buFont typeface="Wingdings" panose="05000000000000000000" pitchFamily="2" charset="2"/>
              <a:buChar char="§"/>
            </a:pPr>
            <a:r>
              <a:rPr lang="en-US" sz="1500" dirty="0"/>
              <a:t>Unlikely to confer benefit over patient’s lifespan</a:t>
            </a:r>
          </a:p>
          <a:p>
            <a:pPr marL="457189" lvl="1" indent="0">
              <a:buNone/>
            </a:pPr>
            <a:endParaRPr lang="en-US" sz="1500" dirty="0"/>
          </a:p>
          <a:p>
            <a:pPr>
              <a:buFont typeface="Wingdings" panose="05000000000000000000" pitchFamily="2" charset="2"/>
              <a:buChar char="§"/>
            </a:pPr>
            <a:r>
              <a:rPr lang="en-US" sz="1650" b="1" dirty="0">
                <a:latin typeface="+mn-lt"/>
              </a:rPr>
              <a:t>Step 4</a:t>
            </a:r>
            <a:r>
              <a:rPr lang="en-US" sz="1650" dirty="0">
                <a:latin typeface="+mn-lt"/>
              </a:rPr>
              <a:t>: Prioritize drug discontinuation</a:t>
            </a:r>
          </a:p>
          <a:p>
            <a:pPr lvl="1">
              <a:buFont typeface="Wingdings" panose="05000000000000000000" pitchFamily="2" charset="2"/>
              <a:buChar char="§"/>
            </a:pPr>
            <a:r>
              <a:rPr lang="en-US" sz="1500" dirty="0"/>
              <a:t>Risk vs. benefit</a:t>
            </a:r>
          </a:p>
          <a:p>
            <a:pPr lvl="1">
              <a:buFont typeface="Wingdings" panose="05000000000000000000" pitchFamily="2" charset="2"/>
              <a:buChar char="§"/>
            </a:pPr>
            <a:r>
              <a:rPr lang="en-US" sz="1500" dirty="0"/>
              <a:t>Ease of discontinuation</a:t>
            </a:r>
          </a:p>
          <a:p>
            <a:pPr lvl="1">
              <a:buFont typeface="Wingdings" panose="05000000000000000000" pitchFamily="2" charset="2"/>
              <a:buChar char="§"/>
            </a:pPr>
            <a:r>
              <a:rPr lang="en-US" sz="1500" dirty="0"/>
              <a:t>Risk for adverse drug withdrawal events</a:t>
            </a:r>
          </a:p>
          <a:p>
            <a:pPr lvl="1">
              <a:buFont typeface="Wingdings" panose="05000000000000000000" pitchFamily="2" charset="2"/>
              <a:buChar char="§"/>
            </a:pPr>
            <a:r>
              <a:rPr lang="en-US" sz="1500" dirty="0"/>
              <a:t>Patient preferences</a:t>
            </a:r>
          </a:p>
          <a:p>
            <a:pPr marL="150876" lvl="1" indent="0">
              <a:buNone/>
            </a:pPr>
            <a:endParaRPr lang="en-US" sz="1500" dirty="0"/>
          </a:p>
        </p:txBody>
      </p:sp>
      <p:sp>
        <p:nvSpPr>
          <p:cNvPr id="4" name="Slide Number Placeholder 3"/>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3707564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942842"/>
          </a:xfrm>
        </p:spPr>
        <p:txBody>
          <a:bodyPr/>
          <a:lstStyle/>
          <a:p>
            <a:r>
              <a:rPr lang="en-US" dirty="0">
                <a:latin typeface="+mn-lt"/>
              </a:rPr>
              <a:t>Steps for </a:t>
            </a:r>
            <a:r>
              <a:rPr lang="en-US" dirty="0" err="1">
                <a:latin typeface="+mn-lt"/>
              </a:rPr>
              <a:t>Deprescribing</a:t>
            </a:r>
            <a:endParaRPr lang="en-US" dirty="0">
              <a:latin typeface="+mn-lt"/>
            </a:endParaRPr>
          </a:p>
        </p:txBody>
      </p:sp>
      <p:sp>
        <p:nvSpPr>
          <p:cNvPr id="3" name="Content Placeholder 2"/>
          <p:cNvSpPr>
            <a:spLocks noGrp="1"/>
          </p:cNvSpPr>
          <p:nvPr>
            <p:ph idx="1"/>
          </p:nvPr>
        </p:nvSpPr>
        <p:spPr>
          <a:xfrm>
            <a:off x="1019295" y="2500603"/>
            <a:ext cx="7543801" cy="2817411"/>
          </a:xfrm>
        </p:spPr>
        <p:txBody>
          <a:bodyPr>
            <a:normAutofit/>
          </a:bodyPr>
          <a:lstStyle/>
          <a:p>
            <a:pPr>
              <a:buFont typeface="Wingdings" panose="05000000000000000000" pitchFamily="2" charset="2"/>
              <a:buChar char="§"/>
            </a:pPr>
            <a:r>
              <a:rPr lang="en-US" sz="1800" dirty="0"/>
              <a:t> </a:t>
            </a:r>
            <a:r>
              <a:rPr lang="en-US" sz="1800" b="1" dirty="0">
                <a:latin typeface="+mn-lt"/>
              </a:rPr>
              <a:t>Step 5</a:t>
            </a:r>
            <a:r>
              <a:rPr lang="en-US" sz="1800" dirty="0">
                <a:latin typeface="+mn-lt"/>
              </a:rPr>
              <a:t>: Discontinue medications and implement monitoring protocol</a:t>
            </a:r>
          </a:p>
          <a:p>
            <a:pPr lvl="1">
              <a:buFont typeface="Wingdings" panose="05000000000000000000" pitchFamily="2" charset="2"/>
              <a:buChar char="§"/>
            </a:pPr>
            <a:r>
              <a:rPr lang="en-US" sz="1650" dirty="0"/>
              <a:t>Step-wise approach based on priority</a:t>
            </a:r>
          </a:p>
          <a:p>
            <a:pPr lvl="1">
              <a:buFont typeface="Wingdings" panose="05000000000000000000" pitchFamily="2" charset="2"/>
              <a:buChar char="§"/>
            </a:pPr>
            <a:r>
              <a:rPr lang="en-US" sz="1650" dirty="0"/>
              <a:t>Taper using practice guidelines, if available</a:t>
            </a:r>
          </a:p>
          <a:p>
            <a:pPr lvl="1">
              <a:buFont typeface="Wingdings" panose="05000000000000000000" pitchFamily="2" charset="2"/>
              <a:buChar char="§"/>
            </a:pPr>
            <a:r>
              <a:rPr lang="en-US" sz="1650" dirty="0"/>
              <a:t>Monitor for return of symptoms, worsening of disease</a:t>
            </a:r>
          </a:p>
          <a:p>
            <a:pPr lvl="1">
              <a:buFont typeface="Wingdings" panose="05000000000000000000" pitchFamily="2" charset="2"/>
              <a:buChar char="§"/>
            </a:pPr>
            <a:r>
              <a:rPr lang="en-US" sz="1650" dirty="0"/>
              <a:t>Monitor for physiological withdrawal</a:t>
            </a:r>
          </a:p>
        </p:txBody>
      </p:sp>
      <p:sp>
        <p:nvSpPr>
          <p:cNvPr id="4" name="Slide Number Placeholder 3"/>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370349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731826"/>
          </a:xfrm>
        </p:spPr>
        <p:txBody>
          <a:bodyPr/>
          <a:lstStyle/>
          <a:p>
            <a:r>
              <a:rPr lang="en-US" sz="3000" dirty="0">
                <a:latin typeface="+mn-lt"/>
              </a:rPr>
              <a:t>Categories of Drugs for </a:t>
            </a:r>
            <a:r>
              <a:rPr lang="en-US" sz="3000" dirty="0" err="1">
                <a:latin typeface="+mn-lt"/>
              </a:rPr>
              <a:t>Deprescribing</a:t>
            </a:r>
            <a:endParaRPr lang="en-US" sz="3000" dirty="0">
              <a:latin typeface="+mn-lt"/>
            </a:endParaRPr>
          </a:p>
        </p:txBody>
      </p:sp>
      <p:sp>
        <p:nvSpPr>
          <p:cNvPr id="3" name="Content Placeholder 2"/>
          <p:cNvSpPr>
            <a:spLocks noGrp="1"/>
          </p:cNvSpPr>
          <p:nvPr>
            <p:ph idx="1"/>
          </p:nvPr>
        </p:nvSpPr>
        <p:spPr>
          <a:xfrm>
            <a:off x="1094642" y="2182690"/>
            <a:ext cx="7468453" cy="3448486"/>
          </a:xfrm>
        </p:spPr>
        <p:txBody>
          <a:bodyPr>
            <a:normAutofit fontScale="77500" lnSpcReduction="20000"/>
          </a:bodyPr>
          <a:lstStyle/>
          <a:p>
            <a:pPr>
              <a:buFont typeface="Wingdings" panose="05000000000000000000" pitchFamily="2" charset="2"/>
              <a:buChar char="§"/>
            </a:pPr>
            <a:r>
              <a:rPr lang="en-US" sz="3150" dirty="0"/>
              <a:t> </a:t>
            </a:r>
            <a:r>
              <a:rPr lang="en-US" sz="3150" dirty="0">
                <a:latin typeface="+mn-lt"/>
              </a:rPr>
              <a:t>Inappropriate medication (2019 Beers criteria)</a:t>
            </a:r>
          </a:p>
          <a:p>
            <a:pPr lvl="1">
              <a:buFont typeface="Wingdings" panose="05000000000000000000" pitchFamily="2" charset="2"/>
              <a:buChar char="§"/>
            </a:pPr>
            <a:r>
              <a:rPr lang="en-US" dirty="0" smtClean="0"/>
              <a:t>Risk outweighs benefit for most  elderly patients</a:t>
            </a:r>
          </a:p>
          <a:p>
            <a:pPr lvl="1">
              <a:buFont typeface="Wingdings" panose="05000000000000000000" pitchFamily="2" charset="2"/>
              <a:buChar char="§"/>
            </a:pPr>
            <a:r>
              <a:rPr lang="en-US" dirty="0" smtClean="0"/>
              <a:t>Anticholinergics, benzodiazepines/BZRAs, NSAIDs (high-risk patients)</a:t>
            </a:r>
          </a:p>
          <a:p>
            <a:pPr lvl="1">
              <a:buFont typeface="Wingdings" panose="05000000000000000000" pitchFamily="2" charset="2"/>
              <a:buChar char="§"/>
            </a:pPr>
            <a:r>
              <a:rPr lang="en-US" dirty="0"/>
              <a:t>A</a:t>
            </a:r>
            <a:r>
              <a:rPr lang="en-US" dirty="0" smtClean="0"/>
              <a:t>lternatives: </a:t>
            </a:r>
            <a:r>
              <a:rPr lang="en-US" dirty="0">
                <a:hlinkClick r:id="rId2"/>
              </a:rPr>
              <a:t>https://</a:t>
            </a:r>
            <a:r>
              <a:rPr lang="en-US" dirty="0" smtClean="0">
                <a:hlinkClick r:id="rId2"/>
              </a:rPr>
              <a:t>www.ncbi.nlm.nih.gov/pmc/articles/PMC4890629/pdf/nihms789464.pdf</a:t>
            </a:r>
            <a:endParaRPr lang="en-US" dirty="0" smtClean="0"/>
          </a:p>
          <a:p>
            <a:pPr marL="457189" lvl="1" indent="0">
              <a:buNone/>
            </a:pPr>
            <a:r>
              <a:rPr lang="en-US" sz="3150" dirty="0"/>
              <a:t> </a:t>
            </a:r>
          </a:p>
          <a:p>
            <a:pPr>
              <a:buFont typeface="Wingdings" panose="05000000000000000000" pitchFamily="2" charset="2"/>
              <a:buChar char="§"/>
            </a:pPr>
            <a:r>
              <a:rPr lang="en-US" sz="3150" dirty="0">
                <a:latin typeface="+mn-lt"/>
              </a:rPr>
              <a:t> Proton pump inhibitors</a:t>
            </a:r>
          </a:p>
          <a:p>
            <a:pPr lvl="1">
              <a:buFont typeface="Wingdings" panose="05000000000000000000" pitchFamily="2" charset="2"/>
              <a:buChar char="§"/>
            </a:pPr>
            <a:r>
              <a:rPr lang="en-US" dirty="0" smtClean="0"/>
              <a:t>Increased risk of fractures, C difficile, pneumonia, interstitial nephritis</a:t>
            </a:r>
          </a:p>
          <a:p>
            <a:pPr lvl="1">
              <a:buFont typeface="Wingdings" panose="05000000000000000000" pitchFamily="2" charset="2"/>
              <a:buChar char="§"/>
            </a:pPr>
            <a:r>
              <a:rPr lang="en-US" dirty="0" smtClean="0"/>
              <a:t>Often started without clear indication</a:t>
            </a:r>
          </a:p>
          <a:p>
            <a:pPr lvl="1">
              <a:buFont typeface="Wingdings" panose="05000000000000000000" pitchFamily="2" charset="2"/>
              <a:buChar char="§"/>
            </a:pPr>
            <a:r>
              <a:rPr lang="en-US" dirty="0" smtClean="0"/>
              <a:t>Often continued, despite symptom resolution</a:t>
            </a:r>
          </a:p>
          <a:p>
            <a:pPr lvl="1">
              <a:buFont typeface="Wingdings" panose="05000000000000000000" pitchFamily="2" charset="2"/>
              <a:buChar char="§"/>
            </a:pPr>
            <a:r>
              <a:rPr lang="en-US" dirty="0" smtClean="0"/>
              <a:t>Initial trial should be ~8 weeks for most common indications</a:t>
            </a:r>
          </a:p>
          <a:p>
            <a:pPr lvl="1">
              <a:buFont typeface="Wingdings" panose="05000000000000000000" pitchFamily="2" charset="2"/>
              <a:buChar char="§"/>
            </a:pPr>
            <a:r>
              <a:rPr lang="en-US" dirty="0" smtClean="0"/>
              <a:t>Taper higher doses</a:t>
            </a:r>
          </a:p>
          <a:p>
            <a:pPr lvl="1">
              <a:buFont typeface="Wingdings" panose="05000000000000000000" pitchFamily="2" charset="2"/>
              <a:buChar char="§"/>
            </a:pPr>
            <a:r>
              <a:rPr lang="en-US" dirty="0" smtClean="0"/>
              <a:t>Abrupt d/c without management of rebound symptoms increases risk of failure</a:t>
            </a:r>
          </a:p>
          <a:p>
            <a:pPr lvl="1">
              <a:buFont typeface="Wingdings" panose="05000000000000000000" pitchFamily="2" charset="2"/>
              <a:buChar char="§"/>
            </a:pPr>
            <a:r>
              <a:rPr lang="en-US" dirty="0" smtClean="0"/>
              <a:t>Continue if used for NSAID-induced ulcer prophylaxis</a:t>
            </a:r>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348119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705449"/>
          </a:xfrm>
        </p:spPr>
        <p:txBody>
          <a:bodyPr/>
          <a:lstStyle/>
          <a:p>
            <a:r>
              <a:rPr lang="en-US" sz="3000" dirty="0">
                <a:latin typeface="+mn-lt"/>
              </a:rPr>
              <a:t>Categories of Drugs for </a:t>
            </a:r>
            <a:r>
              <a:rPr lang="en-US" sz="3000" dirty="0" err="1">
                <a:latin typeface="+mn-lt"/>
              </a:rPr>
              <a:t>Deprescribing</a:t>
            </a:r>
            <a:endParaRPr lang="en-US" sz="3000" dirty="0">
              <a:latin typeface="+mn-lt"/>
            </a:endParaRPr>
          </a:p>
        </p:txBody>
      </p:sp>
      <p:sp>
        <p:nvSpPr>
          <p:cNvPr id="3" name="Content Placeholder 2"/>
          <p:cNvSpPr>
            <a:spLocks noGrp="1"/>
          </p:cNvSpPr>
          <p:nvPr>
            <p:ph idx="1"/>
          </p:nvPr>
        </p:nvSpPr>
        <p:spPr>
          <a:xfrm>
            <a:off x="1022106" y="2155826"/>
            <a:ext cx="7341097" cy="3017520"/>
          </a:xfrm>
        </p:spPr>
        <p:txBody>
          <a:bodyPr>
            <a:normAutofit fontScale="85000" lnSpcReduction="20000"/>
          </a:bodyPr>
          <a:lstStyle/>
          <a:p>
            <a:pPr>
              <a:buFont typeface="Wingdings" panose="05000000000000000000" pitchFamily="2" charset="2"/>
              <a:buChar char="§"/>
            </a:pPr>
            <a:r>
              <a:rPr lang="en-US" dirty="0" smtClean="0"/>
              <a:t> </a:t>
            </a:r>
            <a:r>
              <a:rPr lang="en-US" sz="3150" dirty="0">
                <a:latin typeface="+mn-lt"/>
              </a:rPr>
              <a:t>Benzodiazepines/BZRAs</a:t>
            </a:r>
          </a:p>
          <a:p>
            <a:pPr lvl="1">
              <a:buFont typeface="Wingdings" panose="05000000000000000000" pitchFamily="2" charset="2"/>
              <a:buChar char="§"/>
            </a:pPr>
            <a:r>
              <a:rPr lang="en-US" dirty="0"/>
              <a:t>High risk of psychomotor impairment, falls, and cognitive impairment</a:t>
            </a:r>
          </a:p>
          <a:p>
            <a:pPr lvl="1">
              <a:buFont typeface="Wingdings" panose="05000000000000000000" pitchFamily="2" charset="2"/>
              <a:buChar char="§"/>
            </a:pPr>
            <a:r>
              <a:rPr lang="en-US" dirty="0"/>
              <a:t>Not first line for anxiety or insomnia</a:t>
            </a:r>
          </a:p>
          <a:p>
            <a:pPr lvl="1">
              <a:buFont typeface="Wingdings" panose="05000000000000000000" pitchFamily="2" charset="2"/>
              <a:buChar char="§"/>
            </a:pPr>
            <a:r>
              <a:rPr lang="en-US" dirty="0"/>
              <a:t>KEY is patient education and slow taper to avoid </a:t>
            </a:r>
            <a:r>
              <a:rPr lang="en-US" dirty="0" smtClean="0"/>
              <a:t>withdrawal: 25% every 2 weeks (~12.5% toward end)</a:t>
            </a:r>
            <a:endParaRPr lang="en-US" dirty="0"/>
          </a:p>
          <a:p>
            <a:pPr lvl="1">
              <a:buFont typeface="Wingdings" panose="05000000000000000000" pitchFamily="2" charset="2"/>
              <a:buChar char="§"/>
            </a:pPr>
            <a:r>
              <a:rPr lang="en-US" dirty="0"/>
              <a:t>EMPOWER tool: </a:t>
            </a:r>
            <a:r>
              <a:rPr lang="en-US" dirty="0">
                <a:hlinkClick r:id="rId2"/>
              </a:rPr>
              <a:t>http://www.criugm.qc.ca/fichier/pdf/BENZOeng.pdf</a:t>
            </a:r>
            <a:r>
              <a:rPr lang="en-US" dirty="0"/>
              <a:t> </a:t>
            </a:r>
          </a:p>
          <a:p>
            <a:pPr lvl="1">
              <a:buFont typeface="Wingdings" panose="05000000000000000000" pitchFamily="2" charset="2"/>
              <a:buChar char="§"/>
            </a:pPr>
            <a:r>
              <a:rPr lang="en-US" dirty="0"/>
              <a:t>Alternatives: SSRIs, SNRIs, </a:t>
            </a:r>
            <a:r>
              <a:rPr lang="en-US" dirty="0" smtClean="0"/>
              <a:t>CBT, sleep </a:t>
            </a:r>
            <a:r>
              <a:rPr lang="en-US" dirty="0"/>
              <a:t>hygiene, </a:t>
            </a:r>
            <a:r>
              <a:rPr lang="en-US" dirty="0" smtClean="0"/>
              <a:t>melatonin</a:t>
            </a:r>
          </a:p>
          <a:p>
            <a:pPr marL="457189" lvl="1" indent="0">
              <a:buNone/>
            </a:pPr>
            <a:endParaRPr lang="en-US" dirty="0"/>
          </a:p>
          <a:p>
            <a:pPr>
              <a:buFont typeface="Wingdings" panose="05000000000000000000" pitchFamily="2" charset="2"/>
              <a:buChar char="§"/>
            </a:pPr>
            <a:r>
              <a:rPr lang="en-US" sz="3150" dirty="0" err="1">
                <a:latin typeface="+mn-lt"/>
              </a:rPr>
              <a:t>Antimuscarinics</a:t>
            </a:r>
            <a:endParaRPr lang="en-US" sz="3150" dirty="0">
              <a:latin typeface="+mn-lt"/>
            </a:endParaRPr>
          </a:p>
          <a:p>
            <a:pPr lvl="1">
              <a:buFont typeface="Wingdings" panose="05000000000000000000" pitchFamily="2" charset="2"/>
              <a:buChar char="§"/>
            </a:pPr>
            <a:r>
              <a:rPr lang="en-US" dirty="0"/>
              <a:t>Highly anticholinergic</a:t>
            </a:r>
          </a:p>
          <a:p>
            <a:pPr lvl="1">
              <a:buFont typeface="Wingdings" panose="05000000000000000000" pitchFamily="2" charset="2"/>
              <a:buChar char="§"/>
            </a:pPr>
            <a:r>
              <a:rPr lang="en-US" dirty="0"/>
              <a:t>Often continued despite limited or no benefit</a:t>
            </a:r>
          </a:p>
          <a:p>
            <a:pPr lvl="1">
              <a:buFont typeface="Wingdings" panose="05000000000000000000" pitchFamily="2" charset="2"/>
              <a:buChar char="§"/>
            </a:pPr>
            <a:r>
              <a:rPr lang="en-US" dirty="0" smtClean="0"/>
              <a:t>Non-pharmacologic interventions are first-line: </a:t>
            </a:r>
            <a:r>
              <a:rPr lang="en-US" dirty="0"/>
              <a:t>behavioral </a:t>
            </a:r>
            <a:r>
              <a:rPr lang="en-US" dirty="0" err="1" smtClean="0"/>
              <a:t>tileting</a:t>
            </a:r>
            <a:r>
              <a:rPr lang="en-US" dirty="0" smtClean="0"/>
              <a:t> interventions</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215653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725232"/>
          </a:xfrm>
        </p:spPr>
        <p:txBody>
          <a:bodyPr/>
          <a:lstStyle/>
          <a:p>
            <a:r>
              <a:rPr lang="en-US" sz="3000" dirty="0">
                <a:latin typeface="+mn-lt"/>
              </a:rPr>
              <a:t>Categories of Drugs for </a:t>
            </a:r>
            <a:r>
              <a:rPr lang="en-US" sz="3000" dirty="0" err="1">
                <a:latin typeface="+mn-lt"/>
              </a:rPr>
              <a:t>Deprescribing</a:t>
            </a:r>
            <a:endParaRPr lang="en-US" sz="3000" dirty="0">
              <a:latin typeface="+mn-lt"/>
            </a:endParaRPr>
          </a:p>
        </p:txBody>
      </p:sp>
      <p:sp>
        <p:nvSpPr>
          <p:cNvPr id="3" name="Content Placeholder 2"/>
          <p:cNvSpPr>
            <a:spLocks noGrp="1"/>
          </p:cNvSpPr>
          <p:nvPr>
            <p:ph idx="1"/>
          </p:nvPr>
        </p:nvSpPr>
        <p:spPr>
          <a:xfrm>
            <a:off x="1107832" y="2241550"/>
            <a:ext cx="7258928" cy="3241733"/>
          </a:xfrm>
        </p:spPr>
        <p:txBody>
          <a:bodyPr>
            <a:normAutofit fontScale="92500" lnSpcReduction="20000"/>
          </a:bodyPr>
          <a:lstStyle/>
          <a:p>
            <a:pPr>
              <a:buFont typeface="Wingdings" panose="05000000000000000000" pitchFamily="2" charset="2"/>
              <a:buChar char="§"/>
            </a:pPr>
            <a:r>
              <a:rPr lang="en-US" sz="3150" dirty="0"/>
              <a:t> </a:t>
            </a:r>
            <a:r>
              <a:rPr lang="en-US" sz="3150" dirty="0">
                <a:latin typeface="+mn-lt"/>
              </a:rPr>
              <a:t>Statins for 1~ prevention</a:t>
            </a:r>
          </a:p>
          <a:p>
            <a:pPr lvl="1">
              <a:buFont typeface="Wingdings" panose="05000000000000000000" pitchFamily="2" charset="2"/>
              <a:buChar char="§"/>
            </a:pPr>
            <a:r>
              <a:rPr lang="en-US" dirty="0" smtClean="0"/>
              <a:t>Carryover from older treatment guidelines</a:t>
            </a:r>
          </a:p>
          <a:p>
            <a:pPr lvl="1">
              <a:buFont typeface="Wingdings" panose="05000000000000000000" pitchFamily="2" charset="2"/>
              <a:buChar char="§"/>
            </a:pPr>
            <a:r>
              <a:rPr lang="en-US" dirty="0" smtClean="0"/>
              <a:t>Older patients more likely to experience myopathy</a:t>
            </a:r>
          </a:p>
          <a:p>
            <a:pPr lvl="1">
              <a:buFont typeface="Wingdings" panose="05000000000000000000" pitchFamily="2" charset="2"/>
              <a:buChar char="§"/>
            </a:pPr>
            <a:r>
              <a:rPr lang="en-US" dirty="0" smtClean="0"/>
              <a:t>Unclear benefit of primary prevention in patients &gt;75y, unless 1~ LDL </a:t>
            </a:r>
            <a:r>
              <a:rPr lang="en-US" u="sng" dirty="0" smtClean="0"/>
              <a:t>&gt;</a:t>
            </a:r>
            <a:r>
              <a:rPr lang="en-US" dirty="0" smtClean="0"/>
              <a:t> 190</a:t>
            </a:r>
          </a:p>
          <a:p>
            <a:pPr lvl="1">
              <a:buFont typeface="Wingdings" panose="05000000000000000000" pitchFamily="2" charset="2"/>
              <a:buChar char="§"/>
            </a:pPr>
            <a:r>
              <a:rPr lang="en-US" dirty="0" smtClean="0"/>
              <a:t>Unclear benefit in patients 40-75y, unless diabetes or </a:t>
            </a:r>
            <a:r>
              <a:rPr lang="en-US" u="sng" dirty="0" smtClean="0"/>
              <a:t>&gt;</a:t>
            </a:r>
            <a:r>
              <a:rPr lang="en-US" dirty="0" smtClean="0"/>
              <a:t>7.5% 10y ASCVD risk</a:t>
            </a:r>
          </a:p>
          <a:p>
            <a:pPr lvl="1">
              <a:buFont typeface="Wingdings" panose="05000000000000000000" pitchFamily="2" charset="2"/>
              <a:buChar char="§"/>
            </a:pPr>
            <a:r>
              <a:rPr lang="en-US" dirty="0" smtClean="0"/>
              <a:t>Consider time to benefit and life expectancy</a:t>
            </a:r>
          </a:p>
          <a:p>
            <a:pPr marL="457189" lvl="1" indent="0">
              <a:buNone/>
            </a:pPr>
            <a:endParaRPr lang="en-US" dirty="0" smtClean="0"/>
          </a:p>
          <a:p>
            <a:pPr>
              <a:buFont typeface="Wingdings" panose="05000000000000000000" pitchFamily="2" charset="2"/>
              <a:buChar char="§"/>
            </a:pPr>
            <a:r>
              <a:rPr lang="en-US" sz="3150" dirty="0">
                <a:latin typeface="+mn-lt"/>
              </a:rPr>
              <a:t> ASA for 1~ prevention</a:t>
            </a:r>
          </a:p>
          <a:p>
            <a:pPr lvl="1">
              <a:buFont typeface="Wingdings" panose="05000000000000000000" pitchFamily="2" charset="2"/>
              <a:buChar char="§"/>
            </a:pPr>
            <a:r>
              <a:rPr lang="en-US" dirty="0" smtClean="0"/>
              <a:t>Limited evidence for primary prevention of CVD (especially older adults)</a:t>
            </a:r>
          </a:p>
          <a:p>
            <a:pPr lvl="1">
              <a:buFont typeface="Wingdings" panose="05000000000000000000" pitchFamily="2" charset="2"/>
              <a:buChar char="§"/>
            </a:pPr>
            <a:r>
              <a:rPr lang="en-US" dirty="0" smtClean="0"/>
              <a:t>Increased risk of gastrointestinal bleeding</a:t>
            </a:r>
          </a:p>
          <a:p>
            <a:pPr lvl="1">
              <a:buFont typeface="Wingdings" panose="05000000000000000000" pitchFamily="2" charset="2"/>
              <a:buChar char="§"/>
            </a:pPr>
            <a:r>
              <a:rPr lang="en-US" dirty="0" smtClean="0"/>
              <a:t>Not recommended for patients with 5y CV risk &lt;15%</a:t>
            </a:r>
          </a:p>
          <a:p>
            <a:pPr lvl="1">
              <a:buFont typeface="Wingdings" panose="05000000000000000000" pitchFamily="2" charset="2"/>
              <a:buChar char="§"/>
            </a:pPr>
            <a:r>
              <a:rPr lang="en-US" dirty="0" smtClean="0"/>
              <a:t>Not recommended for patients </a:t>
            </a:r>
            <a:r>
              <a:rPr lang="en-US" u="sng" dirty="0" smtClean="0"/>
              <a:t>&gt;</a:t>
            </a:r>
            <a:r>
              <a:rPr lang="en-US" dirty="0" smtClean="0"/>
              <a:t>70y</a:t>
            </a:r>
          </a:p>
          <a:p>
            <a:pPr marL="150876" lvl="1" indent="0">
              <a:buNone/>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3051453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780688" cy="764798"/>
          </a:xfrm>
        </p:spPr>
        <p:txBody>
          <a:bodyPr/>
          <a:lstStyle/>
          <a:p>
            <a:r>
              <a:rPr lang="en-US" sz="3000" dirty="0">
                <a:latin typeface="+mn-lt"/>
              </a:rPr>
              <a:t>Categories of Drugs for </a:t>
            </a:r>
            <a:r>
              <a:rPr lang="en-US" sz="3000" dirty="0" err="1">
                <a:latin typeface="+mn-lt"/>
              </a:rPr>
              <a:t>Deprescribing</a:t>
            </a:r>
            <a:endParaRPr lang="en-US" sz="3000" dirty="0">
              <a:latin typeface="+mn-lt"/>
            </a:endParaRPr>
          </a:p>
        </p:txBody>
      </p:sp>
      <p:sp>
        <p:nvSpPr>
          <p:cNvPr id="3" name="Content Placeholder 2"/>
          <p:cNvSpPr>
            <a:spLocks noGrp="1"/>
          </p:cNvSpPr>
          <p:nvPr>
            <p:ph idx="1"/>
          </p:nvPr>
        </p:nvSpPr>
        <p:spPr>
          <a:xfrm>
            <a:off x="1041889" y="2123343"/>
            <a:ext cx="7196991" cy="3610108"/>
          </a:xfrm>
        </p:spPr>
        <p:txBody>
          <a:bodyPr>
            <a:normAutofit fontScale="85000" lnSpcReduction="20000"/>
          </a:bodyPr>
          <a:lstStyle/>
          <a:p>
            <a:pPr>
              <a:buFont typeface="Wingdings" panose="05000000000000000000" pitchFamily="2" charset="2"/>
              <a:buChar char="§"/>
            </a:pPr>
            <a:r>
              <a:rPr lang="en-US" sz="3150" dirty="0"/>
              <a:t> </a:t>
            </a:r>
            <a:r>
              <a:rPr lang="en-US" sz="3150" dirty="0">
                <a:latin typeface="+mn-lt"/>
              </a:rPr>
              <a:t>Antipsychotics for BPSD</a:t>
            </a:r>
          </a:p>
          <a:p>
            <a:pPr lvl="1">
              <a:buFont typeface="Wingdings" panose="05000000000000000000" pitchFamily="2" charset="2"/>
              <a:buChar char="§"/>
            </a:pPr>
            <a:r>
              <a:rPr lang="en-US" dirty="0" smtClean="0"/>
              <a:t>No clear evidence for benefit and increased risk of mortality, EPS, falls</a:t>
            </a:r>
          </a:p>
          <a:p>
            <a:pPr lvl="1">
              <a:buFont typeface="Wingdings" panose="05000000000000000000" pitchFamily="2" charset="2"/>
              <a:buChar char="§"/>
            </a:pPr>
            <a:r>
              <a:rPr lang="en-US" dirty="0" smtClean="0"/>
              <a:t>Unlikely to benefit “agitated” behaviors</a:t>
            </a:r>
          </a:p>
          <a:p>
            <a:pPr lvl="1">
              <a:buFont typeface="Wingdings" panose="05000000000000000000" pitchFamily="2" charset="2"/>
              <a:buChar char="§"/>
            </a:pPr>
            <a:r>
              <a:rPr lang="en-US" dirty="0" smtClean="0"/>
              <a:t>Taper: 25-50% every 1-2 weeks</a:t>
            </a:r>
          </a:p>
          <a:p>
            <a:pPr lvl="1">
              <a:buFont typeface="Wingdings" panose="05000000000000000000" pitchFamily="2" charset="2"/>
              <a:buChar char="§"/>
            </a:pPr>
            <a:r>
              <a:rPr lang="en-US" dirty="0" smtClean="0"/>
              <a:t>Behavioral and environmental interventions are first-line</a:t>
            </a:r>
          </a:p>
          <a:p>
            <a:pPr lvl="1">
              <a:buFont typeface="Wingdings" panose="05000000000000000000" pitchFamily="2" charset="2"/>
              <a:buChar char="§"/>
            </a:pPr>
            <a:r>
              <a:rPr lang="en-US" dirty="0" smtClean="0"/>
              <a:t>Alternatives: cholinesterase inhibitors, SSRIs</a:t>
            </a:r>
          </a:p>
          <a:p>
            <a:pPr lvl="1">
              <a:buFont typeface="Wingdings" panose="05000000000000000000" pitchFamily="2" charset="2"/>
              <a:buChar char="§"/>
            </a:pPr>
            <a:r>
              <a:rPr lang="en-US" dirty="0" smtClean="0"/>
              <a:t>Reserve for patients with problematic psychosis</a:t>
            </a:r>
          </a:p>
          <a:p>
            <a:pPr marL="457189" lvl="1" indent="0">
              <a:buNone/>
            </a:pPr>
            <a:endParaRPr lang="en-US" sz="3150" dirty="0"/>
          </a:p>
          <a:p>
            <a:pPr>
              <a:buFont typeface="Wingdings" panose="05000000000000000000" pitchFamily="2" charset="2"/>
              <a:buChar char="§"/>
            </a:pPr>
            <a:r>
              <a:rPr lang="en-US" sz="3150" dirty="0">
                <a:latin typeface="+mn-lt"/>
              </a:rPr>
              <a:t> Cholinesterase inhibitors</a:t>
            </a:r>
          </a:p>
          <a:p>
            <a:pPr lvl="1">
              <a:buFont typeface="Wingdings" panose="05000000000000000000" pitchFamily="2" charset="2"/>
              <a:buChar char="§"/>
            </a:pPr>
            <a:r>
              <a:rPr lang="en-US" dirty="0" smtClean="0"/>
              <a:t>Only indicated for dementia</a:t>
            </a:r>
          </a:p>
          <a:p>
            <a:pPr lvl="1">
              <a:buFont typeface="Wingdings" panose="05000000000000000000" pitchFamily="2" charset="2"/>
              <a:buChar char="§"/>
            </a:pPr>
            <a:r>
              <a:rPr lang="en-US" dirty="0" smtClean="0"/>
              <a:t>Very modest benefit for cognition and functional status</a:t>
            </a:r>
          </a:p>
          <a:p>
            <a:pPr lvl="1">
              <a:buFont typeface="Wingdings" panose="05000000000000000000" pitchFamily="2" charset="2"/>
              <a:buChar char="§"/>
            </a:pPr>
            <a:r>
              <a:rPr lang="en-US" dirty="0" smtClean="0"/>
              <a:t>ADES: bradycardia, diarrhea, anorexia/weight loss, urinary incontinence, nightmares</a:t>
            </a:r>
          </a:p>
          <a:p>
            <a:pPr lvl="1">
              <a:buFont typeface="Wingdings" panose="05000000000000000000" pitchFamily="2" charset="2"/>
              <a:buChar char="§"/>
            </a:pPr>
            <a:r>
              <a:rPr lang="en-US" dirty="0" err="1" smtClean="0"/>
              <a:t>Deprescribe</a:t>
            </a:r>
            <a:r>
              <a:rPr lang="en-US" dirty="0" smtClean="0"/>
              <a:t> if: significant decline while on treatment, severe/end-stage dementia, ADEs</a:t>
            </a:r>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110879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4"/>
            <a:ext cx="7606427" cy="665884"/>
          </a:xfrm>
        </p:spPr>
        <p:txBody>
          <a:bodyPr/>
          <a:lstStyle/>
          <a:p>
            <a:r>
              <a:rPr lang="en-US" sz="3000" dirty="0">
                <a:latin typeface="+mn-lt"/>
              </a:rPr>
              <a:t>Categories of Drugs for </a:t>
            </a:r>
            <a:r>
              <a:rPr lang="en-US" sz="3000" dirty="0" err="1">
                <a:latin typeface="+mn-lt"/>
              </a:rPr>
              <a:t>Deprescribing</a:t>
            </a:r>
            <a:endParaRPr lang="en-US" sz="3000" dirty="0">
              <a:latin typeface="+mn-lt"/>
            </a:endParaRPr>
          </a:p>
        </p:txBody>
      </p:sp>
      <p:sp>
        <p:nvSpPr>
          <p:cNvPr id="3" name="Content Placeholder 2"/>
          <p:cNvSpPr>
            <a:spLocks noGrp="1"/>
          </p:cNvSpPr>
          <p:nvPr>
            <p:ph idx="1"/>
          </p:nvPr>
        </p:nvSpPr>
        <p:spPr>
          <a:xfrm>
            <a:off x="1153990" y="2071978"/>
            <a:ext cx="7084889" cy="3526524"/>
          </a:xfrm>
        </p:spPr>
        <p:txBody>
          <a:bodyPr>
            <a:normAutofit fontScale="85000" lnSpcReduction="20000"/>
          </a:bodyPr>
          <a:lstStyle/>
          <a:p>
            <a:pPr>
              <a:buFont typeface="Wingdings" panose="05000000000000000000" pitchFamily="2" charset="2"/>
              <a:buChar char="§"/>
            </a:pPr>
            <a:r>
              <a:rPr lang="en-US" sz="3600" dirty="0">
                <a:latin typeface="+mn-lt"/>
              </a:rPr>
              <a:t> NSAIDs</a:t>
            </a:r>
          </a:p>
          <a:p>
            <a:pPr lvl="1">
              <a:buFont typeface="Wingdings" panose="05000000000000000000" pitchFamily="2" charset="2"/>
              <a:buChar char="§"/>
            </a:pPr>
            <a:r>
              <a:rPr lang="en-US" dirty="0"/>
              <a:t>Increased BP, peripheral edema, CHF exacerbation</a:t>
            </a:r>
          </a:p>
          <a:p>
            <a:pPr lvl="1">
              <a:buFont typeface="Wingdings" panose="05000000000000000000" pitchFamily="2" charset="2"/>
              <a:buChar char="§"/>
            </a:pPr>
            <a:r>
              <a:rPr lang="en-US" dirty="0"/>
              <a:t>GI bleed in high risk patients: &gt;75y or concomitant use of steroids, antiplatelet agents, anticoagulants</a:t>
            </a:r>
          </a:p>
          <a:p>
            <a:pPr lvl="1">
              <a:buFont typeface="Wingdings" panose="05000000000000000000" pitchFamily="2" charset="2"/>
              <a:buChar char="§"/>
            </a:pPr>
            <a:r>
              <a:rPr lang="en-US" dirty="0"/>
              <a:t>Risk of AKI or progression of CKD</a:t>
            </a:r>
          </a:p>
          <a:p>
            <a:pPr lvl="1">
              <a:buFont typeface="Wingdings" panose="05000000000000000000" pitchFamily="2" charset="2"/>
              <a:buChar char="§"/>
            </a:pPr>
            <a:r>
              <a:rPr lang="en-US" dirty="0"/>
              <a:t>Alternatives: </a:t>
            </a:r>
            <a:r>
              <a:rPr lang="en-US" u="sng" dirty="0"/>
              <a:t>scheduled</a:t>
            </a:r>
            <a:r>
              <a:rPr lang="en-US" dirty="0"/>
              <a:t> APAP, topical NSAIDs, counterirritants, TENS, PT, weight loss (OA), INJ steroids</a:t>
            </a:r>
          </a:p>
          <a:p>
            <a:pPr marL="288036" lvl="2" indent="0">
              <a:buNone/>
            </a:pPr>
            <a:endParaRPr lang="en-US" dirty="0">
              <a:latin typeface="+mn-lt"/>
            </a:endParaRPr>
          </a:p>
          <a:p>
            <a:pPr>
              <a:buFont typeface="Wingdings" panose="05000000000000000000" pitchFamily="2" charset="2"/>
              <a:buChar char="§"/>
            </a:pPr>
            <a:r>
              <a:rPr lang="en-US" sz="3600" dirty="0">
                <a:latin typeface="+mn-lt"/>
              </a:rPr>
              <a:t> Opioids</a:t>
            </a:r>
          </a:p>
          <a:p>
            <a:pPr lvl="1">
              <a:buFont typeface="Wingdings" panose="05000000000000000000" pitchFamily="2" charset="2"/>
              <a:buChar char="§"/>
            </a:pPr>
            <a:r>
              <a:rPr lang="en-US" dirty="0" smtClean="0"/>
              <a:t>Little evidence to support use in OA or chronic low back pain</a:t>
            </a:r>
          </a:p>
          <a:p>
            <a:pPr lvl="1">
              <a:buFont typeface="Wingdings" panose="05000000000000000000" pitchFamily="2" charset="2"/>
              <a:buChar char="§"/>
            </a:pPr>
            <a:r>
              <a:rPr lang="en-US" dirty="0" smtClean="0"/>
              <a:t>Risk of constipation, delirium, sedation, falls, unintentional overdose</a:t>
            </a:r>
          </a:p>
          <a:p>
            <a:pPr lvl="1">
              <a:buFont typeface="Wingdings" panose="05000000000000000000" pitchFamily="2" charset="2"/>
              <a:buChar char="§"/>
            </a:pPr>
            <a:r>
              <a:rPr lang="en-US" dirty="0" err="1" smtClean="0"/>
              <a:t>Deprescribe</a:t>
            </a:r>
            <a:r>
              <a:rPr lang="en-US" dirty="0" smtClean="0"/>
              <a:t> if no improvement in pain or function, SUD, or ADEs</a:t>
            </a:r>
          </a:p>
          <a:p>
            <a:pPr lvl="1">
              <a:buFont typeface="Wingdings" panose="05000000000000000000" pitchFamily="2" charset="2"/>
              <a:buChar char="§"/>
            </a:pPr>
            <a:r>
              <a:rPr lang="en-US" dirty="0" smtClean="0"/>
              <a:t>Decrease by 10% per week</a:t>
            </a:r>
          </a:p>
          <a:p>
            <a:pPr lvl="1">
              <a:buFont typeface="Wingdings" panose="05000000000000000000" pitchFamily="2" charset="2"/>
              <a:buChar char="§"/>
            </a:pPr>
            <a:r>
              <a:rPr lang="en-US" dirty="0" smtClean="0"/>
              <a:t>Alternatives: </a:t>
            </a:r>
            <a:r>
              <a:rPr lang="en-US" u="sng" dirty="0"/>
              <a:t>scheduled</a:t>
            </a:r>
            <a:r>
              <a:rPr lang="en-US" dirty="0"/>
              <a:t> APAP, topical NSAIDs, counterirritants, TENS, PT, weight loss (OA), INJ steroids</a:t>
            </a:r>
          </a:p>
          <a:p>
            <a:pPr lvl="1">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3951398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4"/>
            <a:ext cx="7606427" cy="751609"/>
          </a:xfrm>
        </p:spPr>
        <p:txBody>
          <a:bodyPr/>
          <a:lstStyle/>
          <a:p>
            <a:r>
              <a:rPr lang="en-US" sz="3000" dirty="0">
                <a:latin typeface="+mn-lt"/>
              </a:rPr>
              <a:t>Categories of Drugs for </a:t>
            </a:r>
            <a:r>
              <a:rPr lang="en-US" sz="3000" dirty="0" err="1">
                <a:latin typeface="+mn-lt"/>
              </a:rPr>
              <a:t>Deprescribing</a:t>
            </a:r>
            <a:endParaRPr lang="en-US" sz="3000" dirty="0">
              <a:latin typeface="+mn-lt"/>
            </a:endParaRPr>
          </a:p>
        </p:txBody>
      </p:sp>
      <p:sp>
        <p:nvSpPr>
          <p:cNvPr id="3" name="Content Placeholder 2"/>
          <p:cNvSpPr>
            <a:spLocks noGrp="1"/>
          </p:cNvSpPr>
          <p:nvPr>
            <p:ph idx="1"/>
          </p:nvPr>
        </p:nvSpPr>
        <p:spPr>
          <a:xfrm>
            <a:off x="1101236" y="2243428"/>
            <a:ext cx="7137644" cy="3242972"/>
          </a:xfrm>
        </p:spPr>
        <p:txBody>
          <a:bodyPr>
            <a:normAutofit/>
          </a:bodyPr>
          <a:lstStyle/>
          <a:p>
            <a:pPr>
              <a:buFont typeface="Wingdings" panose="05000000000000000000" pitchFamily="2" charset="2"/>
              <a:buChar char="§"/>
            </a:pPr>
            <a:r>
              <a:rPr lang="en-US" dirty="0" smtClean="0">
                <a:latin typeface="+mn-lt"/>
              </a:rPr>
              <a:t> </a:t>
            </a:r>
            <a:r>
              <a:rPr lang="en-US" sz="1950" dirty="0" err="1">
                <a:latin typeface="+mn-lt"/>
              </a:rPr>
              <a:t>Antihyperglycemics</a:t>
            </a:r>
            <a:endParaRPr lang="en-US" sz="1950" dirty="0">
              <a:latin typeface="+mn-lt"/>
            </a:endParaRPr>
          </a:p>
          <a:p>
            <a:pPr lvl="1">
              <a:buFont typeface="Wingdings" panose="05000000000000000000" pitchFamily="2" charset="2"/>
              <a:buChar char="§"/>
            </a:pPr>
            <a:r>
              <a:rPr lang="en-US" sz="1575" dirty="0"/>
              <a:t>Higher A1c targets in older adults: 7-8% or higher</a:t>
            </a:r>
          </a:p>
          <a:p>
            <a:pPr lvl="1">
              <a:buFont typeface="Wingdings" panose="05000000000000000000" pitchFamily="2" charset="2"/>
              <a:buChar char="§"/>
            </a:pPr>
            <a:r>
              <a:rPr lang="en-US" sz="1575" dirty="0"/>
              <a:t>Consider time to benefit for tight control and risk of hypoglycemia</a:t>
            </a:r>
          </a:p>
          <a:p>
            <a:pPr lvl="1">
              <a:buFont typeface="Wingdings" panose="05000000000000000000" pitchFamily="2" charset="2"/>
              <a:buChar char="§"/>
            </a:pPr>
            <a:r>
              <a:rPr lang="en-US" sz="1575" dirty="0" err="1"/>
              <a:t>Deprescribe</a:t>
            </a:r>
            <a:r>
              <a:rPr lang="en-US" sz="1575" dirty="0"/>
              <a:t> starting with:</a:t>
            </a:r>
          </a:p>
          <a:p>
            <a:pPr lvl="2">
              <a:buFont typeface="Wingdings" panose="05000000000000000000" pitchFamily="2" charset="2"/>
              <a:buChar char="§"/>
            </a:pPr>
            <a:r>
              <a:rPr lang="en-US" sz="1425" dirty="0">
                <a:latin typeface="+mn-lt"/>
              </a:rPr>
              <a:t>Drugs most likely to cause hypoglycemia</a:t>
            </a:r>
          </a:p>
          <a:p>
            <a:pPr lvl="2">
              <a:buFont typeface="Wingdings" panose="05000000000000000000" pitchFamily="2" charset="2"/>
              <a:buChar char="§"/>
            </a:pPr>
            <a:r>
              <a:rPr lang="en-US" sz="1425" dirty="0">
                <a:latin typeface="+mn-lt"/>
              </a:rPr>
              <a:t>Drugs with lowest HGA1c lowering potential</a:t>
            </a:r>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182453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994" y="1057188"/>
            <a:ext cx="7935278" cy="2028912"/>
          </a:xfrm>
        </p:spPr>
        <p:txBody>
          <a:bodyPr>
            <a:normAutofit/>
          </a:bodyPr>
          <a:lstStyle/>
          <a:p>
            <a:r>
              <a:rPr lang="en-US" sz="4050" dirty="0" err="1">
                <a:latin typeface="+mn-lt"/>
              </a:rPr>
              <a:t>Deprescribing</a:t>
            </a:r>
            <a:r>
              <a:rPr lang="en-US" sz="4050" dirty="0">
                <a:latin typeface="+mn-lt"/>
              </a:rPr>
              <a:t> in Older Adults</a:t>
            </a:r>
          </a:p>
        </p:txBody>
      </p:sp>
      <p:sp>
        <p:nvSpPr>
          <p:cNvPr id="3" name="Subtitle 2"/>
          <p:cNvSpPr>
            <a:spLocks noGrp="1"/>
          </p:cNvSpPr>
          <p:nvPr>
            <p:ph type="subTitle" idx="1"/>
          </p:nvPr>
        </p:nvSpPr>
        <p:spPr>
          <a:xfrm>
            <a:off x="890343" y="3623401"/>
            <a:ext cx="6400800" cy="516383"/>
          </a:xfrm>
        </p:spPr>
        <p:txBody>
          <a:bodyPr>
            <a:noAutofit/>
          </a:bodyPr>
          <a:lstStyle/>
          <a:p>
            <a:r>
              <a:rPr lang="en-US" sz="2100" dirty="0">
                <a:latin typeface="+mn-lt"/>
              </a:rPr>
              <a:t>Linda Sobeski, PharmD, BCPS</a:t>
            </a:r>
          </a:p>
          <a:p>
            <a:r>
              <a:rPr lang="en-US" sz="2100" dirty="0">
                <a:latin typeface="+mn-lt"/>
              </a:rPr>
              <a:t>Clinical Assistant Professor, UNMC COP</a:t>
            </a:r>
          </a:p>
          <a:p>
            <a:r>
              <a:rPr lang="en-US" sz="2100" dirty="0">
                <a:latin typeface="+mn-lt"/>
              </a:rPr>
              <a:t>December 5, 2019</a:t>
            </a:r>
          </a:p>
        </p:txBody>
      </p:sp>
      <p:sp>
        <p:nvSpPr>
          <p:cNvPr id="4" name="Slide Number Placeholder 3"/>
          <p:cNvSpPr>
            <a:spLocks noGrp="1"/>
          </p:cNvSpPr>
          <p:nvPr>
            <p:ph type="sldNum" sz="quarter" idx="4294967295"/>
          </p:nvPr>
        </p:nvSpPr>
        <p:spPr>
          <a:xfrm>
            <a:off x="8160544" y="5701904"/>
            <a:ext cx="983456" cy="273844"/>
          </a:xfrm>
          <a:prstGeom prst="rect">
            <a:avLst/>
          </a:prstGeom>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76207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4"/>
            <a:ext cx="7606427" cy="751609"/>
          </a:xfrm>
        </p:spPr>
        <p:txBody>
          <a:bodyPr/>
          <a:lstStyle/>
          <a:p>
            <a:r>
              <a:rPr lang="en-US" dirty="0">
                <a:latin typeface="+mn-lt"/>
              </a:rPr>
              <a:t>5M Model</a:t>
            </a:r>
          </a:p>
        </p:txBody>
      </p:sp>
      <p:sp>
        <p:nvSpPr>
          <p:cNvPr id="3" name="Content Placeholder 2"/>
          <p:cNvSpPr>
            <a:spLocks noGrp="1"/>
          </p:cNvSpPr>
          <p:nvPr>
            <p:ph idx="1"/>
          </p:nvPr>
        </p:nvSpPr>
        <p:spPr>
          <a:xfrm>
            <a:off x="1048986" y="2184080"/>
            <a:ext cx="7787283" cy="3249567"/>
          </a:xfrm>
        </p:spPr>
        <p:txBody>
          <a:bodyPr>
            <a:normAutofit fontScale="92500" lnSpcReduction="10000"/>
          </a:bodyPr>
          <a:lstStyle/>
          <a:p>
            <a:pPr>
              <a:buFont typeface="Wingdings" panose="05000000000000000000" pitchFamily="2" charset="2"/>
              <a:buChar char="§"/>
            </a:pPr>
            <a:r>
              <a:rPr lang="en-US" dirty="0" smtClean="0"/>
              <a:t> </a:t>
            </a:r>
            <a:r>
              <a:rPr lang="en-US" sz="1950" dirty="0">
                <a:latin typeface="+mn-lt"/>
              </a:rPr>
              <a:t>Mind</a:t>
            </a:r>
          </a:p>
          <a:p>
            <a:pPr>
              <a:buFont typeface="Wingdings" panose="05000000000000000000" pitchFamily="2" charset="2"/>
              <a:buChar char="§"/>
            </a:pPr>
            <a:r>
              <a:rPr lang="en-US" sz="1950" dirty="0">
                <a:latin typeface="+mn-lt"/>
              </a:rPr>
              <a:t> Mobility</a:t>
            </a:r>
          </a:p>
          <a:p>
            <a:pPr>
              <a:buFont typeface="Wingdings" panose="05000000000000000000" pitchFamily="2" charset="2"/>
              <a:buChar char="§"/>
            </a:pPr>
            <a:r>
              <a:rPr lang="en-US" sz="1950" dirty="0">
                <a:latin typeface="+mn-lt"/>
              </a:rPr>
              <a:t> </a:t>
            </a:r>
            <a:r>
              <a:rPr lang="en-US" sz="1950" b="1" dirty="0">
                <a:latin typeface="+mn-lt"/>
              </a:rPr>
              <a:t>Medications</a:t>
            </a:r>
          </a:p>
          <a:p>
            <a:pPr>
              <a:buFont typeface="Wingdings" panose="05000000000000000000" pitchFamily="2" charset="2"/>
              <a:buChar char="§"/>
            </a:pPr>
            <a:r>
              <a:rPr lang="en-US" sz="1950" dirty="0">
                <a:latin typeface="+mn-lt"/>
              </a:rPr>
              <a:t> </a:t>
            </a:r>
            <a:r>
              <a:rPr lang="en-US" sz="1950" dirty="0" err="1">
                <a:latin typeface="+mn-lt"/>
              </a:rPr>
              <a:t>Multimorbidity</a:t>
            </a:r>
            <a:endParaRPr lang="en-US" sz="1950" dirty="0">
              <a:latin typeface="+mn-lt"/>
            </a:endParaRPr>
          </a:p>
          <a:p>
            <a:pPr>
              <a:buFont typeface="Wingdings" panose="05000000000000000000" pitchFamily="2" charset="2"/>
              <a:buChar char="§"/>
            </a:pPr>
            <a:r>
              <a:rPr lang="en-US" sz="1950" dirty="0">
                <a:latin typeface="+mn-lt"/>
              </a:rPr>
              <a:t> Matters Most</a:t>
            </a:r>
          </a:p>
          <a:p>
            <a:endParaRPr lang="en-US" b="1" dirty="0">
              <a:latin typeface="+mn-lt"/>
            </a:endParaRPr>
          </a:p>
          <a:p>
            <a:pPr>
              <a:buFont typeface="Wingdings" panose="05000000000000000000" pitchFamily="2" charset="2"/>
              <a:buChar char="§"/>
            </a:pPr>
            <a:r>
              <a:rPr lang="en-US" dirty="0" smtClean="0">
                <a:latin typeface="+mn-lt"/>
              </a:rPr>
              <a:t> </a:t>
            </a:r>
            <a:r>
              <a:rPr lang="en-US" sz="1950" dirty="0">
                <a:latin typeface="+mn-lt"/>
              </a:rPr>
              <a:t>Model requires consideration of contributing factors outside the index condition</a:t>
            </a:r>
          </a:p>
          <a:p>
            <a:pPr lvl="1">
              <a:buFont typeface="Wingdings" panose="05000000000000000000" pitchFamily="2" charset="2"/>
              <a:buChar char="§"/>
            </a:pPr>
            <a:r>
              <a:rPr lang="en-US" sz="1950" dirty="0"/>
              <a:t>Frailty</a:t>
            </a:r>
          </a:p>
          <a:p>
            <a:pPr lvl="1">
              <a:buFont typeface="Wingdings" panose="05000000000000000000" pitchFamily="2" charset="2"/>
              <a:buChar char="§"/>
            </a:pPr>
            <a:r>
              <a:rPr lang="en-US" sz="1950" dirty="0"/>
              <a:t>Functional status</a:t>
            </a:r>
          </a:p>
          <a:p>
            <a:pPr lvl="1">
              <a:buFont typeface="Wingdings" panose="05000000000000000000" pitchFamily="2" charset="2"/>
              <a:buChar char="§"/>
            </a:pPr>
            <a:r>
              <a:rPr lang="en-US" sz="1950" dirty="0"/>
              <a:t>Cognition</a:t>
            </a:r>
          </a:p>
          <a:p>
            <a:pPr lvl="1">
              <a:buFont typeface="Wingdings" panose="05000000000000000000" pitchFamily="2" charset="2"/>
              <a:buChar char="§"/>
            </a:pPr>
            <a:r>
              <a:rPr lang="en-US" sz="1950" dirty="0"/>
              <a:t>Quality of life</a:t>
            </a:r>
          </a:p>
        </p:txBody>
      </p:sp>
      <p:sp>
        <p:nvSpPr>
          <p:cNvPr id="4" name="Slide Number Placeholder 3"/>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51577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857117"/>
          </a:xfrm>
        </p:spPr>
        <p:txBody>
          <a:bodyPr/>
          <a:lstStyle/>
          <a:p>
            <a:r>
              <a:rPr lang="en-US" dirty="0">
                <a:latin typeface="+mn-lt"/>
              </a:rPr>
              <a:t>Enablers of </a:t>
            </a:r>
            <a:r>
              <a:rPr lang="en-US" dirty="0" err="1">
                <a:latin typeface="+mn-lt"/>
              </a:rPr>
              <a:t>Deprescribing</a:t>
            </a:r>
            <a:endParaRPr lang="en-US" dirty="0">
              <a:latin typeface="+mn-lt"/>
            </a:endParaRPr>
          </a:p>
        </p:txBody>
      </p:sp>
      <p:sp>
        <p:nvSpPr>
          <p:cNvPr id="3" name="Content Placeholder 2"/>
          <p:cNvSpPr>
            <a:spLocks noGrp="1"/>
          </p:cNvSpPr>
          <p:nvPr>
            <p:ph idx="1"/>
          </p:nvPr>
        </p:nvSpPr>
        <p:spPr>
          <a:xfrm>
            <a:off x="956668" y="2282993"/>
            <a:ext cx="7282212" cy="2817411"/>
          </a:xfrm>
        </p:spPr>
        <p:txBody>
          <a:bodyPr>
            <a:normAutofit/>
          </a:bodyPr>
          <a:lstStyle/>
          <a:p>
            <a:pPr>
              <a:buFont typeface="Wingdings" panose="05000000000000000000" pitchFamily="2" charset="2"/>
              <a:buChar char="§"/>
            </a:pPr>
            <a:r>
              <a:rPr lang="en-US" sz="1650" dirty="0"/>
              <a:t> </a:t>
            </a:r>
            <a:r>
              <a:rPr lang="en-US" sz="1650" dirty="0">
                <a:latin typeface="+mn-lt"/>
              </a:rPr>
              <a:t>Increased experience, skills, training</a:t>
            </a:r>
          </a:p>
          <a:p>
            <a:pPr>
              <a:buFont typeface="Wingdings" panose="05000000000000000000" pitchFamily="2" charset="2"/>
              <a:buChar char="§"/>
            </a:pPr>
            <a:r>
              <a:rPr lang="en-US" sz="1650" dirty="0">
                <a:latin typeface="+mn-lt"/>
              </a:rPr>
              <a:t> Access to specialists</a:t>
            </a:r>
          </a:p>
          <a:p>
            <a:pPr>
              <a:buFont typeface="Wingdings" panose="05000000000000000000" pitchFamily="2" charset="2"/>
              <a:buChar char="§"/>
            </a:pPr>
            <a:r>
              <a:rPr lang="en-US" sz="1650" dirty="0">
                <a:latin typeface="+mn-lt"/>
              </a:rPr>
              <a:t> Poor patient prognosis</a:t>
            </a:r>
          </a:p>
          <a:p>
            <a:pPr>
              <a:buFont typeface="Wingdings" panose="05000000000000000000" pitchFamily="2" charset="2"/>
              <a:buChar char="§"/>
            </a:pPr>
            <a:r>
              <a:rPr lang="en-US" sz="1650" dirty="0">
                <a:latin typeface="+mn-lt"/>
              </a:rPr>
              <a:t> Duty to do what is right for patient</a:t>
            </a:r>
          </a:p>
          <a:p>
            <a:pPr>
              <a:buFont typeface="Wingdings" panose="05000000000000000000" pitchFamily="2" charset="2"/>
              <a:buChar char="§"/>
            </a:pPr>
            <a:r>
              <a:rPr lang="en-US" sz="1650" dirty="0">
                <a:latin typeface="+mn-lt"/>
              </a:rPr>
              <a:t> Healthcare team-patient goal concordance</a:t>
            </a:r>
          </a:p>
          <a:p>
            <a:pPr>
              <a:buFont typeface="Wingdings" panose="05000000000000000000" pitchFamily="2" charset="2"/>
              <a:buChar char="§"/>
            </a:pPr>
            <a:r>
              <a:rPr lang="en-US" sz="1650" dirty="0">
                <a:latin typeface="+mn-lt"/>
              </a:rPr>
              <a:t> Patient-provider relationship</a:t>
            </a:r>
          </a:p>
          <a:p>
            <a:pPr>
              <a:buFont typeface="Wingdings" panose="05000000000000000000" pitchFamily="2" charset="2"/>
              <a:buChar char="§"/>
            </a:pPr>
            <a:endParaRPr lang="en-US" sz="1650" dirty="0">
              <a:latin typeface="+mn-lt"/>
            </a:endParaRPr>
          </a:p>
          <a:p>
            <a:pPr>
              <a:buFont typeface="Wingdings" panose="05000000000000000000" pitchFamily="2" charset="2"/>
              <a:buChar char="§"/>
            </a:pPr>
            <a:r>
              <a:rPr lang="en-US" sz="1650" dirty="0">
                <a:latin typeface="+mn-lt"/>
              </a:rPr>
              <a:t> Teamwork: pharmacist-led polypharmacy/</a:t>
            </a:r>
            <a:r>
              <a:rPr lang="en-US" sz="1650" dirty="0" err="1">
                <a:latin typeface="+mn-lt"/>
              </a:rPr>
              <a:t>deprescribing</a:t>
            </a:r>
            <a:r>
              <a:rPr lang="en-US" sz="1650" dirty="0">
                <a:latin typeface="+mn-lt"/>
              </a:rPr>
              <a:t> clinics (D-PRESCRIBE)</a:t>
            </a:r>
          </a:p>
        </p:txBody>
      </p:sp>
      <p:sp>
        <p:nvSpPr>
          <p:cNvPr id="4" name="Slide Number Placeholder 3"/>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3508671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824145"/>
          </a:xfrm>
        </p:spPr>
        <p:txBody>
          <a:bodyPr/>
          <a:lstStyle/>
          <a:p>
            <a:r>
              <a:rPr lang="en-US" sz="4950" dirty="0">
                <a:latin typeface="+mn-lt"/>
              </a:rPr>
              <a:t>Tips for Rational Prescribing</a:t>
            </a:r>
          </a:p>
        </p:txBody>
      </p:sp>
      <p:sp>
        <p:nvSpPr>
          <p:cNvPr id="3" name="Content Placeholder 2"/>
          <p:cNvSpPr>
            <a:spLocks noGrp="1"/>
          </p:cNvSpPr>
          <p:nvPr>
            <p:ph idx="1"/>
          </p:nvPr>
        </p:nvSpPr>
        <p:spPr>
          <a:xfrm>
            <a:off x="1118775" y="2217051"/>
            <a:ext cx="7757060" cy="3447393"/>
          </a:xfrm>
        </p:spPr>
        <p:txBody>
          <a:bodyPr>
            <a:normAutofit/>
          </a:bodyPr>
          <a:lstStyle/>
          <a:p>
            <a:pPr>
              <a:buFont typeface="Wingdings" panose="05000000000000000000" pitchFamily="2" charset="2"/>
              <a:buChar char="§"/>
            </a:pPr>
            <a:r>
              <a:rPr lang="en-US" sz="1800" dirty="0"/>
              <a:t> </a:t>
            </a:r>
            <a:r>
              <a:rPr lang="en-US" sz="1800" dirty="0">
                <a:latin typeface="+mn-lt"/>
              </a:rPr>
              <a:t>Are there underlying causes for problems or symptoms (including medications)?</a:t>
            </a:r>
          </a:p>
          <a:p>
            <a:pPr>
              <a:buFont typeface="Wingdings" panose="05000000000000000000" pitchFamily="2" charset="2"/>
              <a:buChar char="§"/>
            </a:pPr>
            <a:r>
              <a:rPr lang="en-US" sz="1800" dirty="0">
                <a:latin typeface="+mn-lt"/>
              </a:rPr>
              <a:t> Is the treatment necessary?</a:t>
            </a:r>
          </a:p>
          <a:p>
            <a:pPr>
              <a:buFont typeface="Wingdings" panose="05000000000000000000" pitchFamily="2" charset="2"/>
              <a:buChar char="§"/>
            </a:pPr>
            <a:r>
              <a:rPr lang="en-US" sz="1800" dirty="0">
                <a:latin typeface="+mn-lt"/>
              </a:rPr>
              <a:t> Are there non-pharmacologic options?</a:t>
            </a:r>
          </a:p>
          <a:p>
            <a:pPr>
              <a:buFont typeface="Wingdings" panose="05000000000000000000" pitchFamily="2" charset="2"/>
              <a:buChar char="§"/>
            </a:pPr>
            <a:r>
              <a:rPr lang="en-US" sz="1800" dirty="0">
                <a:latin typeface="+mn-lt"/>
              </a:rPr>
              <a:t> What are the risks of the treatment?</a:t>
            </a:r>
          </a:p>
          <a:p>
            <a:pPr>
              <a:buFont typeface="Wingdings" panose="05000000000000000000" pitchFamily="2" charset="2"/>
              <a:buChar char="§"/>
            </a:pPr>
            <a:r>
              <a:rPr lang="en-US" sz="1800" dirty="0">
                <a:latin typeface="+mn-lt"/>
              </a:rPr>
              <a:t> What are the patient’s goals of therapy?</a:t>
            </a:r>
          </a:p>
          <a:p>
            <a:pPr>
              <a:buFont typeface="Wingdings" panose="05000000000000000000" pitchFamily="2" charset="2"/>
              <a:buChar char="§"/>
            </a:pPr>
            <a:r>
              <a:rPr lang="en-US" sz="1800" dirty="0">
                <a:latin typeface="+mn-lt"/>
              </a:rPr>
              <a:t> What is the patient’s life expectancy based on age and comorbidity?</a:t>
            </a:r>
          </a:p>
          <a:p>
            <a:pPr>
              <a:buFont typeface="Wingdings" panose="05000000000000000000" pitchFamily="2" charset="2"/>
              <a:buChar char="§"/>
            </a:pPr>
            <a:r>
              <a:rPr lang="en-US" sz="1800" dirty="0">
                <a:latin typeface="+mn-lt"/>
              </a:rPr>
              <a:t> Is the patient adherent to current therapy?  Will the patient be able to adhere to this treatment?</a:t>
            </a:r>
          </a:p>
          <a:p>
            <a:pPr>
              <a:buFont typeface="Wingdings" panose="05000000000000000000" pitchFamily="2" charset="2"/>
              <a:buChar char="§"/>
            </a:pPr>
            <a:r>
              <a:rPr lang="en-US" sz="1800" dirty="0">
                <a:latin typeface="+mn-lt"/>
              </a:rPr>
              <a:t> Can the patient afford the medication?</a:t>
            </a:r>
          </a:p>
          <a:p>
            <a:pPr>
              <a:buFont typeface="Wingdings" panose="05000000000000000000" pitchFamily="2" charset="2"/>
              <a:buChar char="§"/>
            </a:pPr>
            <a:r>
              <a:rPr lang="en-US" sz="1800" dirty="0">
                <a:latin typeface="+mn-lt"/>
              </a:rPr>
              <a:t> Have I participated in shared-decision making with the patient?</a:t>
            </a:r>
          </a:p>
        </p:txBody>
      </p:sp>
      <p:sp>
        <p:nvSpPr>
          <p:cNvPr id="4" name="Slide Number Placeholder 3"/>
          <p:cNvSpPr>
            <a:spLocks noGrp="1"/>
          </p:cNvSpPr>
          <p:nvPr>
            <p:ph type="sldNum" sz="quarter" idx="12"/>
          </p:nvPr>
        </p:nvSpPr>
        <p:spPr/>
        <p:txBody>
          <a:bodyPr/>
          <a:lstStyle/>
          <a:p>
            <a:fld id="{6113E31D-E2AB-40D1-8B51-AFA5AFEF393A}" type="slidenum">
              <a:rPr lang="en-US" smtClean="0"/>
              <a:t>22</a:t>
            </a:fld>
            <a:endParaRPr lang="en-US" dirty="0"/>
          </a:p>
        </p:txBody>
      </p:sp>
    </p:spTree>
    <p:extLst>
      <p:ext uri="{BB962C8B-B14F-4D97-AF65-F5344CB8AC3E}">
        <p14:creationId xmlns:p14="http://schemas.microsoft.com/office/powerpoint/2010/main" val="3224177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679073"/>
          </a:xfrm>
        </p:spPr>
        <p:txBody>
          <a:bodyPr/>
          <a:lstStyle/>
          <a:p>
            <a:r>
              <a:rPr lang="en-US" dirty="0">
                <a:latin typeface="+mn-lt"/>
              </a:rPr>
              <a:t>Resources &amp; Tools</a:t>
            </a:r>
          </a:p>
        </p:txBody>
      </p:sp>
      <p:sp>
        <p:nvSpPr>
          <p:cNvPr id="3" name="Content Placeholder 2"/>
          <p:cNvSpPr>
            <a:spLocks noGrp="1"/>
          </p:cNvSpPr>
          <p:nvPr>
            <p:ph idx="1"/>
          </p:nvPr>
        </p:nvSpPr>
        <p:spPr>
          <a:xfrm>
            <a:off x="956668" y="1971187"/>
            <a:ext cx="7893295" cy="3884490"/>
          </a:xfrm>
        </p:spPr>
        <p:txBody>
          <a:bodyPr>
            <a:normAutofit/>
          </a:bodyPr>
          <a:lstStyle/>
          <a:p>
            <a:pPr>
              <a:buFont typeface="Wingdings" panose="05000000000000000000" pitchFamily="2" charset="2"/>
              <a:buChar char="§"/>
            </a:pPr>
            <a:r>
              <a:rPr lang="en-US" sz="1500" dirty="0">
                <a:latin typeface="+mn-lt"/>
              </a:rPr>
              <a:t> Deprescribing.org: </a:t>
            </a:r>
          </a:p>
          <a:p>
            <a:pPr lvl="1">
              <a:buFont typeface="Wingdings" panose="05000000000000000000" pitchFamily="2" charset="2"/>
              <a:buChar char="§"/>
            </a:pPr>
            <a:r>
              <a:rPr lang="en-US" sz="1500" dirty="0"/>
              <a:t>PPIs, </a:t>
            </a:r>
            <a:r>
              <a:rPr lang="en-US" sz="1500" dirty="0" err="1"/>
              <a:t>antihyperglycemics</a:t>
            </a:r>
            <a:r>
              <a:rPr lang="en-US" sz="1500" dirty="0"/>
              <a:t>, antipsychotics, BZRAs, cholinesterase inhibitors</a:t>
            </a:r>
          </a:p>
          <a:p>
            <a:pPr lvl="1">
              <a:buFont typeface="Wingdings" panose="05000000000000000000" pitchFamily="2" charset="2"/>
              <a:buChar char="§"/>
            </a:pPr>
            <a:r>
              <a:rPr lang="en-US" sz="1500" dirty="0">
                <a:hlinkClick r:id="rId2"/>
              </a:rPr>
              <a:t>https://deprescribing.org/resources/deprescribing-guidelines-algorithms/</a:t>
            </a:r>
            <a:r>
              <a:rPr lang="en-US" sz="1500" dirty="0"/>
              <a:t> </a:t>
            </a:r>
          </a:p>
          <a:p>
            <a:pPr marL="457189" lvl="1" indent="0">
              <a:buNone/>
            </a:pPr>
            <a:endParaRPr lang="en-US" sz="750" dirty="0"/>
          </a:p>
          <a:p>
            <a:pPr>
              <a:buFont typeface="Wingdings" panose="05000000000000000000" pitchFamily="2" charset="2"/>
              <a:buChar char="§"/>
            </a:pPr>
            <a:r>
              <a:rPr lang="en-US" sz="1500" dirty="0">
                <a:latin typeface="+mn-lt"/>
              </a:rPr>
              <a:t> </a:t>
            </a:r>
            <a:r>
              <a:rPr lang="en-US" sz="1500" dirty="0" err="1">
                <a:latin typeface="+mn-lt"/>
              </a:rPr>
              <a:t>Deprescribing</a:t>
            </a:r>
            <a:r>
              <a:rPr lang="en-US" sz="1500" dirty="0">
                <a:latin typeface="+mn-lt"/>
              </a:rPr>
              <a:t> BZRAs: AFP Practice Guideline</a:t>
            </a:r>
          </a:p>
          <a:p>
            <a:pPr lvl="1">
              <a:buFont typeface="Wingdings" panose="05000000000000000000" pitchFamily="2" charset="2"/>
              <a:buChar char="§"/>
            </a:pPr>
            <a:r>
              <a:rPr lang="en-US" sz="1500" dirty="0">
                <a:hlinkClick r:id="rId3"/>
              </a:rPr>
              <a:t>https://www.aafp.org/afp/2019/0101/p57.html</a:t>
            </a:r>
            <a:r>
              <a:rPr lang="en-US" sz="1500" dirty="0"/>
              <a:t> </a:t>
            </a:r>
          </a:p>
          <a:p>
            <a:pPr marL="457189" lvl="1" indent="0">
              <a:buNone/>
            </a:pPr>
            <a:endParaRPr lang="en-US" sz="750" dirty="0"/>
          </a:p>
          <a:p>
            <a:pPr>
              <a:buFont typeface="Wingdings" panose="05000000000000000000" pitchFamily="2" charset="2"/>
              <a:buChar char="§"/>
            </a:pPr>
            <a:r>
              <a:rPr lang="en-US" sz="1500" dirty="0">
                <a:latin typeface="+mn-lt"/>
              </a:rPr>
              <a:t> </a:t>
            </a:r>
            <a:r>
              <a:rPr lang="en-US" sz="1500" dirty="0" err="1">
                <a:latin typeface="+mn-lt"/>
              </a:rPr>
              <a:t>Deprescribing</a:t>
            </a:r>
            <a:r>
              <a:rPr lang="en-US" sz="1500" dirty="0">
                <a:latin typeface="+mn-lt"/>
              </a:rPr>
              <a:t> Antipsychotics: AFP Practice Guideline</a:t>
            </a:r>
          </a:p>
          <a:p>
            <a:pPr lvl="1">
              <a:buFont typeface="Wingdings" panose="05000000000000000000" pitchFamily="2" charset="2"/>
              <a:buChar char="§"/>
            </a:pPr>
            <a:r>
              <a:rPr lang="en-US" sz="1500" dirty="0">
                <a:hlinkClick r:id="rId4"/>
              </a:rPr>
              <a:t>https://www.aafp.org/afp/2018/0915/p394.html</a:t>
            </a:r>
            <a:r>
              <a:rPr lang="en-US" sz="1500" dirty="0"/>
              <a:t> </a:t>
            </a:r>
          </a:p>
          <a:p>
            <a:pPr marL="457189" lvl="1" indent="0">
              <a:buNone/>
            </a:pPr>
            <a:endParaRPr lang="en-US" sz="750" dirty="0"/>
          </a:p>
          <a:p>
            <a:pPr>
              <a:buFont typeface="Wingdings" panose="05000000000000000000" pitchFamily="2" charset="2"/>
              <a:buChar char="§"/>
            </a:pPr>
            <a:r>
              <a:rPr lang="en-US" sz="1500" dirty="0">
                <a:latin typeface="+mn-lt"/>
              </a:rPr>
              <a:t> 2019Beers criteria: </a:t>
            </a:r>
            <a:r>
              <a:rPr lang="en-US" sz="1500" dirty="0">
                <a:latin typeface="+mn-lt"/>
                <a:hlinkClick r:id="rId5"/>
              </a:rPr>
              <a:t>https://onlinelibrary.wiley.com/doi/epdf/10.1111/jgs.15767</a:t>
            </a:r>
            <a:r>
              <a:rPr lang="en-US" sz="1500" dirty="0">
                <a:latin typeface="+mn-lt"/>
              </a:rPr>
              <a:t> </a:t>
            </a:r>
          </a:p>
          <a:p>
            <a:pPr lvl="1">
              <a:buFont typeface="Wingdings" panose="05000000000000000000" pitchFamily="2" charset="2"/>
              <a:buChar char="§"/>
            </a:pPr>
            <a:r>
              <a:rPr lang="en-US" sz="1500" dirty="0"/>
              <a:t>Alternatives for Beers Medications: </a:t>
            </a:r>
            <a:r>
              <a:rPr lang="en-US" sz="1500" dirty="0">
                <a:hlinkClick r:id="rId6"/>
              </a:rPr>
              <a:t>https://www.ncbi.nlm.nih.gov/pmc/articles/PMC4890629/pdf/nihms789464.pdf</a:t>
            </a:r>
            <a:r>
              <a:rPr lang="en-US" sz="1500" dirty="0"/>
              <a:t> </a:t>
            </a:r>
          </a:p>
          <a:p>
            <a:pPr lvl="1">
              <a:buFont typeface="Wingdings" panose="05000000000000000000" pitchFamily="2" charset="2"/>
              <a:buChar char="§"/>
            </a:pPr>
            <a:r>
              <a:rPr lang="en-US" sz="1500" dirty="0">
                <a:hlinkClick r:id="rId7"/>
              </a:rPr>
              <a:t>https://globalrph.com/medcalcs/beers-criteria-patient-specific-reporting-available/</a:t>
            </a:r>
            <a:r>
              <a:rPr lang="en-US" sz="1500" dirty="0"/>
              <a:t> </a:t>
            </a:r>
          </a:p>
          <a:p>
            <a:endParaRPr lang="en-US" sz="1950" dirty="0"/>
          </a:p>
        </p:txBody>
      </p:sp>
      <p:sp>
        <p:nvSpPr>
          <p:cNvPr id="4" name="Slide Number Placeholder 3"/>
          <p:cNvSpPr>
            <a:spLocks noGrp="1"/>
          </p:cNvSpPr>
          <p:nvPr>
            <p:ph type="sldNum" sz="quarter" idx="12"/>
          </p:nvPr>
        </p:nvSpPr>
        <p:spPr/>
        <p:txBody>
          <a:bodyPr/>
          <a:lstStyle/>
          <a:p>
            <a:fld id="{6113E31D-E2AB-40D1-8B51-AFA5AFEF393A}" type="slidenum">
              <a:rPr lang="en-US" smtClean="0"/>
              <a:t>23</a:t>
            </a:fld>
            <a:endParaRPr lang="en-US" dirty="0"/>
          </a:p>
        </p:txBody>
      </p:sp>
    </p:spTree>
    <p:extLst>
      <p:ext uri="{BB962C8B-B14F-4D97-AF65-F5344CB8AC3E}">
        <p14:creationId xmlns:p14="http://schemas.microsoft.com/office/powerpoint/2010/main" val="4263344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705449"/>
          </a:xfrm>
        </p:spPr>
        <p:txBody>
          <a:bodyPr/>
          <a:lstStyle/>
          <a:p>
            <a:r>
              <a:rPr lang="en-US" dirty="0">
                <a:latin typeface="+mn-lt"/>
              </a:rPr>
              <a:t>Resources &amp; Tools</a:t>
            </a:r>
          </a:p>
        </p:txBody>
      </p:sp>
      <p:sp>
        <p:nvSpPr>
          <p:cNvPr id="3" name="Content Placeholder 2"/>
          <p:cNvSpPr>
            <a:spLocks noGrp="1"/>
          </p:cNvSpPr>
          <p:nvPr>
            <p:ph idx="1"/>
          </p:nvPr>
        </p:nvSpPr>
        <p:spPr>
          <a:xfrm>
            <a:off x="884132" y="1973064"/>
            <a:ext cx="7282212" cy="3368263"/>
          </a:xfrm>
        </p:spPr>
        <p:txBody>
          <a:bodyPr>
            <a:noAutofit/>
          </a:bodyPr>
          <a:lstStyle/>
          <a:p>
            <a:pPr>
              <a:buFont typeface="Wingdings" panose="05000000000000000000" pitchFamily="2" charset="2"/>
              <a:buChar char="§"/>
            </a:pPr>
            <a:r>
              <a:rPr lang="en-US" sz="1500" dirty="0">
                <a:latin typeface="+mn-lt"/>
              </a:rPr>
              <a:t> ARMOR Tool: </a:t>
            </a:r>
            <a:r>
              <a:rPr lang="en-US" sz="1500" dirty="0">
                <a:latin typeface="+mn-lt"/>
                <a:hlinkClick r:id="rId2"/>
              </a:rPr>
              <a:t>https://www.managedhealthcareconnect.com/content/armor-a-tool-evaluate-polypharmacy-elderly-persons</a:t>
            </a:r>
            <a:r>
              <a:rPr lang="en-US" sz="1500" dirty="0">
                <a:latin typeface="+mn-lt"/>
              </a:rPr>
              <a:t> </a:t>
            </a:r>
          </a:p>
          <a:p>
            <a:endParaRPr lang="en-US" sz="750" dirty="0"/>
          </a:p>
          <a:p>
            <a:pPr>
              <a:buFont typeface="Wingdings" panose="05000000000000000000" pitchFamily="2" charset="2"/>
              <a:buChar char="§"/>
            </a:pPr>
            <a:r>
              <a:rPr lang="en-US" sz="1500" dirty="0">
                <a:latin typeface="+mn-lt"/>
              </a:rPr>
              <a:t> </a:t>
            </a:r>
            <a:r>
              <a:rPr lang="en-US" sz="1500" dirty="0" err="1">
                <a:latin typeface="+mn-lt"/>
              </a:rPr>
              <a:t>Medstopper</a:t>
            </a:r>
            <a:r>
              <a:rPr lang="en-US" sz="1500" dirty="0">
                <a:latin typeface="+mn-lt"/>
              </a:rPr>
              <a:t>: </a:t>
            </a:r>
            <a:r>
              <a:rPr lang="en-US" sz="1500" dirty="0">
                <a:latin typeface="+mn-lt"/>
                <a:hlinkClick r:id="rId3"/>
              </a:rPr>
              <a:t>http://medstopper.com</a:t>
            </a:r>
            <a:r>
              <a:rPr lang="en-US" sz="1500" dirty="0">
                <a:latin typeface="+mn-lt"/>
              </a:rPr>
              <a:t> </a:t>
            </a:r>
          </a:p>
          <a:p>
            <a:endParaRPr lang="en-US" sz="750" dirty="0">
              <a:latin typeface="+mn-lt"/>
            </a:endParaRPr>
          </a:p>
          <a:p>
            <a:pPr>
              <a:buFont typeface="Wingdings" panose="05000000000000000000" pitchFamily="2" charset="2"/>
              <a:buChar char="§"/>
            </a:pPr>
            <a:r>
              <a:rPr lang="en-US" sz="1500" dirty="0">
                <a:latin typeface="+mn-lt"/>
              </a:rPr>
              <a:t> Hanlon JT, et al.  A method for assessing drug therapy appropriateness. J </a:t>
            </a:r>
            <a:r>
              <a:rPr lang="en-US" sz="1500" dirty="0" err="1">
                <a:latin typeface="+mn-lt"/>
              </a:rPr>
              <a:t>Clin</a:t>
            </a:r>
            <a:r>
              <a:rPr lang="en-US" sz="1500" dirty="0">
                <a:latin typeface="+mn-lt"/>
              </a:rPr>
              <a:t> </a:t>
            </a:r>
            <a:r>
              <a:rPr lang="en-US" sz="1500" dirty="0" err="1">
                <a:latin typeface="+mn-lt"/>
              </a:rPr>
              <a:t>Epidemiol</a:t>
            </a:r>
            <a:r>
              <a:rPr lang="en-US" sz="1500" dirty="0">
                <a:latin typeface="+mn-lt"/>
              </a:rPr>
              <a:t> 1992;45(10):1045-1051.</a:t>
            </a:r>
          </a:p>
          <a:p>
            <a:endParaRPr lang="en-US" sz="750" dirty="0">
              <a:latin typeface="+mn-lt"/>
            </a:endParaRPr>
          </a:p>
          <a:p>
            <a:pPr>
              <a:buFont typeface="Wingdings" panose="05000000000000000000" pitchFamily="2" charset="2"/>
              <a:buChar char="§"/>
            </a:pPr>
            <a:r>
              <a:rPr lang="en-US" sz="1500" dirty="0">
                <a:latin typeface="+mn-lt"/>
              </a:rPr>
              <a:t> TRIM: Tool to Reduce Inappropriate Medications</a:t>
            </a:r>
          </a:p>
          <a:p>
            <a:pPr lvl="1">
              <a:buFont typeface="Wingdings" panose="05000000000000000000" pitchFamily="2" charset="2"/>
              <a:buChar char="§"/>
            </a:pPr>
            <a:r>
              <a:rPr lang="en-US" sz="1500" dirty="0">
                <a:hlinkClick r:id="rId4"/>
              </a:rPr>
              <a:t>https://www.ncbi.nlm.nih.gov/pmc/articles/PMC4919149/</a:t>
            </a:r>
            <a:r>
              <a:rPr lang="en-US" sz="1500" dirty="0"/>
              <a:t> </a:t>
            </a:r>
          </a:p>
          <a:p>
            <a:pPr marL="457189" lvl="1" indent="0">
              <a:buNone/>
            </a:pPr>
            <a:endParaRPr lang="en-US" sz="1500" dirty="0"/>
          </a:p>
          <a:p>
            <a:pPr>
              <a:buFont typeface="Wingdings" panose="05000000000000000000" pitchFamily="2" charset="2"/>
              <a:buChar char="§"/>
            </a:pPr>
            <a:r>
              <a:rPr lang="en-US" sz="1500" dirty="0">
                <a:latin typeface="+mn-lt"/>
              </a:rPr>
              <a:t> </a:t>
            </a:r>
            <a:r>
              <a:rPr lang="en-US" sz="1500" dirty="0" err="1">
                <a:latin typeface="+mn-lt"/>
              </a:rPr>
              <a:t>OMahony</a:t>
            </a:r>
            <a:r>
              <a:rPr lang="en-US" sz="1500" dirty="0">
                <a:latin typeface="+mn-lt"/>
              </a:rPr>
              <a:t> D, et al.  STOPP/START criteria for potentially inappropriate prescribing in older people: version 2.  Age Ageing 2015;44:213-218.</a:t>
            </a:r>
          </a:p>
        </p:txBody>
      </p:sp>
      <p:sp>
        <p:nvSpPr>
          <p:cNvPr id="4" name="Slide Number Placeholder 3"/>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4073896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606536"/>
          </a:xfrm>
        </p:spPr>
        <p:txBody>
          <a:bodyPr>
            <a:normAutofit fontScale="90000"/>
          </a:bodyPr>
          <a:lstStyle/>
          <a:p>
            <a:r>
              <a:rPr lang="en-US" dirty="0">
                <a:latin typeface="+mn-lt"/>
              </a:rPr>
              <a:t>Resources &amp; Tools</a:t>
            </a:r>
          </a:p>
        </p:txBody>
      </p:sp>
      <p:sp>
        <p:nvSpPr>
          <p:cNvPr id="3" name="Content Placeholder 2"/>
          <p:cNvSpPr>
            <a:spLocks noGrp="1"/>
          </p:cNvSpPr>
          <p:nvPr>
            <p:ph idx="1"/>
          </p:nvPr>
        </p:nvSpPr>
        <p:spPr>
          <a:xfrm>
            <a:off x="890725" y="2045601"/>
            <a:ext cx="7282212" cy="2817411"/>
          </a:xfrm>
        </p:spPr>
        <p:txBody>
          <a:bodyPr>
            <a:normAutofit/>
          </a:bodyPr>
          <a:lstStyle/>
          <a:p>
            <a:pPr>
              <a:buFont typeface="Wingdings" panose="05000000000000000000" pitchFamily="2" charset="2"/>
              <a:buChar char="§"/>
            </a:pPr>
            <a:r>
              <a:rPr lang="en-US" sz="1500" dirty="0">
                <a:latin typeface="+mn-lt"/>
              </a:rPr>
              <a:t>Anticholinergic burden calculator: </a:t>
            </a:r>
            <a:r>
              <a:rPr lang="en-US" sz="1500" dirty="0">
                <a:latin typeface="+mn-lt"/>
                <a:hlinkClick r:id="rId2"/>
              </a:rPr>
              <a:t>http://www.acbcalc.com/</a:t>
            </a:r>
            <a:r>
              <a:rPr lang="en-US" sz="1500" dirty="0">
                <a:latin typeface="+mn-lt"/>
              </a:rPr>
              <a:t> </a:t>
            </a:r>
          </a:p>
          <a:p>
            <a:endParaRPr lang="en-US" sz="750" dirty="0">
              <a:latin typeface="+mn-lt"/>
            </a:endParaRPr>
          </a:p>
          <a:p>
            <a:pPr>
              <a:buFont typeface="Wingdings" panose="05000000000000000000" pitchFamily="2" charset="2"/>
              <a:buChar char="§"/>
            </a:pPr>
            <a:r>
              <a:rPr lang="en-US" sz="1500" dirty="0">
                <a:latin typeface="+mn-lt"/>
              </a:rPr>
              <a:t> </a:t>
            </a:r>
            <a:r>
              <a:rPr lang="en-US" sz="1500" dirty="0" err="1">
                <a:latin typeface="+mn-lt"/>
              </a:rPr>
              <a:t>Garfinkel</a:t>
            </a:r>
            <a:r>
              <a:rPr lang="en-US" sz="1500" dirty="0">
                <a:latin typeface="+mn-lt"/>
              </a:rPr>
              <a:t> D, et al. The war against polypharmacy: a new cost-effective geriatric-palliative approach for improving drug therapy in disabled elderly people. </a:t>
            </a:r>
            <a:r>
              <a:rPr lang="en-US" sz="1500" dirty="0" err="1">
                <a:latin typeface="+mn-lt"/>
              </a:rPr>
              <a:t>Isr</a:t>
            </a:r>
            <a:r>
              <a:rPr lang="en-US" sz="1500" dirty="0">
                <a:latin typeface="+mn-lt"/>
              </a:rPr>
              <a:t> Med </a:t>
            </a:r>
            <a:r>
              <a:rPr lang="en-US" sz="1500" dirty="0" err="1">
                <a:latin typeface="+mn-lt"/>
              </a:rPr>
              <a:t>Assoc</a:t>
            </a:r>
            <a:r>
              <a:rPr lang="en-US" sz="1500" dirty="0">
                <a:latin typeface="+mn-lt"/>
              </a:rPr>
              <a:t> J 2007;9:430-4.</a:t>
            </a:r>
          </a:p>
          <a:p>
            <a:endParaRPr lang="en-US" sz="750" dirty="0">
              <a:latin typeface="+mn-lt"/>
            </a:endParaRPr>
          </a:p>
          <a:p>
            <a:pPr>
              <a:buFont typeface="Wingdings" panose="05000000000000000000" pitchFamily="2" charset="2"/>
              <a:buChar char="§"/>
            </a:pPr>
            <a:r>
              <a:rPr lang="en-US" sz="1500" dirty="0">
                <a:latin typeface="+mn-lt"/>
              </a:rPr>
              <a:t> </a:t>
            </a:r>
            <a:r>
              <a:rPr lang="en-US" sz="1500" dirty="0" err="1">
                <a:latin typeface="+mn-lt"/>
              </a:rPr>
              <a:t>Tannenbaum</a:t>
            </a:r>
            <a:r>
              <a:rPr lang="en-US" sz="1500" dirty="0">
                <a:latin typeface="+mn-lt"/>
              </a:rPr>
              <a:t> C, et al.  Reduction of inappropriate benzodiazepine prescriptions among older adults through direct patient education: the EMPOWER cluster randomized trial. JAMA Intern Med 2014;174(6):890-898.</a:t>
            </a:r>
          </a:p>
          <a:p>
            <a:endParaRPr lang="en-US" sz="1500" dirty="0">
              <a:latin typeface="+mn-lt"/>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1640002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956030"/>
          </a:xfrm>
        </p:spPr>
        <p:txBody>
          <a:bodyPr/>
          <a:lstStyle/>
          <a:p>
            <a:r>
              <a:rPr lang="en-US" b="1" dirty="0" smtClean="0">
                <a:latin typeface="+mn-lt"/>
              </a:rPr>
              <a:t>Questions</a:t>
            </a:r>
            <a:endParaRPr lang="en-US" b="1" dirty="0">
              <a:latin typeface="+mn-lt"/>
            </a:endParaRPr>
          </a:p>
        </p:txBody>
      </p:sp>
      <p:pic>
        <p:nvPicPr>
          <p:cNvPr id="5" name="Content Placeholder 4" descr="Beauty and Fashion Blog: April 20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338" y="2366010"/>
            <a:ext cx="4152489" cy="3023755"/>
          </a:xfrm>
        </p:spPr>
      </p:pic>
      <p:sp>
        <p:nvSpPr>
          <p:cNvPr id="4" name="Slide Number Placeholder 3"/>
          <p:cNvSpPr>
            <a:spLocks noGrp="1"/>
          </p:cNvSpPr>
          <p:nvPr>
            <p:ph type="sldNum" sz="quarter" idx="12"/>
          </p:nvPr>
        </p:nvSpPr>
        <p:spPr/>
        <p:txBody>
          <a:bodyPr/>
          <a:lstStyle/>
          <a:p>
            <a:fld id="{6113E31D-E2AB-40D1-8B51-AFA5AFEF393A}" type="slidenum">
              <a:rPr lang="en-US" smtClean="0"/>
              <a:t>26</a:t>
            </a:fld>
            <a:endParaRPr lang="en-US" dirty="0"/>
          </a:p>
        </p:txBody>
      </p:sp>
    </p:spTree>
    <p:extLst>
      <p:ext uri="{BB962C8B-B14F-4D97-AF65-F5344CB8AC3E}">
        <p14:creationId xmlns:p14="http://schemas.microsoft.com/office/powerpoint/2010/main" val="873801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738420"/>
          </a:xfrm>
        </p:spPr>
        <p:txBody>
          <a:bodyPr/>
          <a:lstStyle/>
          <a:p>
            <a:r>
              <a:rPr lang="en-US" dirty="0">
                <a:latin typeface="+mn-lt"/>
              </a:rPr>
              <a:t>References</a:t>
            </a:r>
          </a:p>
        </p:txBody>
      </p:sp>
      <p:sp>
        <p:nvSpPr>
          <p:cNvPr id="3" name="Content Placeholder 2"/>
          <p:cNvSpPr>
            <a:spLocks noGrp="1"/>
          </p:cNvSpPr>
          <p:nvPr>
            <p:ph idx="1"/>
          </p:nvPr>
        </p:nvSpPr>
        <p:spPr>
          <a:xfrm>
            <a:off x="910507" y="2151108"/>
            <a:ext cx="7282212" cy="3730946"/>
          </a:xfrm>
        </p:spPr>
        <p:txBody>
          <a:bodyPr>
            <a:normAutofit/>
          </a:bodyPr>
          <a:lstStyle/>
          <a:p>
            <a:pPr>
              <a:buFont typeface="Wingdings" panose="05000000000000000000" pitchFamily="2" charset="2"/>
              <a:buChar char="§"/>
            </a:pPr>
            <a:r>
              <a:rPr lang="en-US" sz="1500" dirty="0">
                <a:latin typeface="+mn-lt"/>
              </a:rPr>
              <a:t> </a:t>
            </a:r>
            <a:r>
              <a:rPr lang="en-US" sz="1500" dirty="0" err="1">
                <a:latin typeface="+mn-lt"/>
              </a:rPr>
              <a:t>Krishnaswami</a:t>
            </a:r>
            <a:r>
              <a:rPr lang="en-US" sz="1500" dirty="0">
                <a:latin typeface="+mn-lt"/>
              </a:rPr>
              <a:t> A, et al. </a:t>
            </a:r>
            <a:r>
              <a:rPr lang="en-US" sz="1500" dirty="0" err="1">
                <a:latin typeface="+mn-lt"/>
              </a:rPr>
              <a:t>Deprescribing</a:t>
            </a:r>
            <a:r>
              <a:rPr lang="en-US" sz="1500" dirty="0">
                <a:latin typeface="+mn-lt"/>
              </a:rPr>
              <a:t> in older adults with cardiovascular disease. J AM </a:t>
            </a:r>
            <a:r>
              <a:rPr lang="en-US" sz="1500" dirty="0" err="1">
                <a:latin typeface="+mn-lt"/>
              </a:rPr>
              <a:t>Coll</a:t>
            </a:r>
            <a:r>
              <a:rPr lang="en-US" sz="1500" dirty="0">
                <a:latin typeface="+mn-lt"/>
              </a:rPr>
              <a:t> </a:t>
            </a:r>
            <a:r>
              <a:rPr lang="en-US" sz="1500" dirty="0" err="1">
                <a:latin typeface="+mn-lt"/>
              </a:rPr>
              <a:t>Cardiol</a:t>
            </a:r>
            <a:r>
              <a:rPr lang="en-US" sz="1500" dirty="0">
                <a:latin typeface="+mn-lt"/>
              </a:rPr>
              <a:t> 2019;73:2584-95.</a:t>
            </a:r>
          </a:p>
          <a:p>
            <a:endParaRPr lang="en-US" sz="750" dirty="0">
              <a:latin typeface="+mn-lt"/>
            </a:endParaRPr>
          </a:p>
          <a:p>
            <a:pPr>
              <a:buFont typeface="Wingdings" panose="05000000000000000000" pitchFamily="2" charset="2"/>
              <a:buChar char="§"/>
            </a:pPr>
            <a:r>
              <a:rPr lang="en-US" sz="1500" dirty="0">
                <a:latin typeface="+mn-lt"/>
              </a:rPr>
              <a:t> McGrath K, et al.  </a:t>
            </a:r>
            <a:r>
              <a:rPr lang="en-US" sz="1500" dirty="0" err="1">
                <a:latin typeface="+mn-lt"/>
              </a:rPr>
              <a:t>Deprescribing</a:t>
            </a:r>
            <a:r>
              <a:rPr lang="en-US" sz="1500" dirty="0">
                <a:latin typeface="+mn-lt"/>
              </a:rPr>
              <a:t>: a simple method for reducing polypharmacy. J Fam </a:t>
            </a:r>
            <a:r>
              <a:rPr lang="en-US" sz="1500" dirty="0" err="1">
                <a:latin typeface="+mn-lt"/>
              </a:rPr>
              <a:t>Pract</a:t>
            </a:r>
            <a:r>
              <a:rPr lang="en-US" sz="1500" dirty="0">
                <a:latin typeface="+mn-lt"/>
              </a:rPr>
              <a:t> 2017;66(7):436-445.</a:t>
            </a:r>
          </a:p>
          <a:p>
            <a:endParaRPr lang="en-US" sz="750" dirty="0">
              <a:latin typeface="+mn-lt"/>
            </a:endParaRPr>
          </a:p>
          <a:p>
            <a:pPr>
              <a:buFont typeface="Wingdings" panose="05000000000000000000" pitchFamily="2" charset="2"/>
              <a:buChar char="§"/>
            </a:pPr>
            <a:r>
              <a:rPr lang="en-US" sz="1500" dirty="0">
                <a:latin typeface="+mn-lt"/>
              </a:rPr>
              <a:t> Martin P, et al.  Effect of a pharmacist-led educational intervention on inappropriate medication prescriptions in older adults: the D-PRESCRIBE randomized clinical trial. JAMA 2018;320(18):1889-1898.</a:t>
            </a:r>
          </a:p>
          <a:p>
            <a:endParaRPr lang="en-US" sz="750" dirty="0">
              <a:latin typeface="+mn-lt"/>
            </a:endParaRPr>
          </a:p>
          <a:p>
            <a:pPr>
              <a:buFont typeface="Wingdings" panose="05000000000000000000" pitchFamily="2" charset="2"/>
              <a:buChar char="§"/>
            </a:pPr>
            <a:r>
              <a:rPr lang="en-US" sz="1500" dirty="0">
                <a:latin typeface="+mn-lt"/>
              </a:rPr>
              <a:t> </a:t>
            </a:r>
            <a:r>
              <a:rPr lang="en-US" sz="1500" dirty="0" err="1">
                <a:latin typeface="+mn-lt"/>
              </a:rPr>
              <a:t>Halli</a:t>
            </a:r>
            <a:r>
              <a:rPr lang="en-US" sz="1500" dirty="0">
                <a:latin typeface="+mn-lt"/>
              </a:rPr>
              <a:t>-Tierney AD, et al. Polypharmacy: evaluating risks and </a:t>
            </a:r>
            <a:r>
              <a:rPr lang="en-US" sz="1500" dirty="0" err="1">
                <a:latin typeface="+mn-lt"/>
              </a:rPr>
              <a:t>deprescribing</a:t>
            </a:r>
            <a:r>
              <a:rPr lang="en-US" sz="1500" dirty="0">
                <a:latin typeface="+mn-lt"/>
              </a:rPr>
              <a:t>.  Am Fam Physician 2019;100(1):32-38.</a:t>
            </a:r>
          </a:p>
          <a:p>
            <a:endParaRPr lang="en-US" sz="750" dirty="0">
              <a:latin typeface="+mn-lt"/>
            </a:endParaRPr>
          </a:p>
          <a:p>
            <a:pPr>
              <a:buFont typeface="Wingdings" panose="05000000000000000000" pitchFamily="2" charset="2"/>
              <a:buChar char="§"/>
            </a:pPr>
            <a:r>
              <a:rPr lang="en-US" sz="1500" dirty="0">
                <a:latin typeface="+mn-lt"/>
              </a:rPr>
              <a:t> Frank C, Weir E. </a:t>
            </a:r>
            <a:r>
              <a:rPr lang="en-US" sz="1500" dirty="0" err="1">
                <a:latin typeface="+mn-lt"/>
              </a:rPr>
              <a:t>Deprescribing</a:t>
            </a:r>
            <a:r>
              <a:rPr lang="en-US" sz="1500" dirty="0">
                <a:latin typeface="+mn-lt"/>
              </a:rPr>
              <a:t> for older patients. CMAJ 2014;186(18):1369-1376.</a:t>
            </a:r>
          </a:p>
          <a:p>
            <a:pPr>
              <a:buFont typeface="Wingdings" panose="05000000000000000000" pitchFamily="2" charset="2"/>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27</a:t>
            </a:fld>
            <a:endParaRPr lang="en-US" dirty="0"/>
          </a:p>
        </p:txBody>
      </p:sp>
    </p:spTree>
    <p:extLst>
      <p:ext uri="{BB962C8B-B14F-4D97-AF65-F5344CB8AC3E}">
        <p14:creationId xmlns:p14="http://schemas.microsoft.com/office/powerpoint/2010/main" val="2247510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569" y="1060001"/>
            <a:ext cx="6480951" cy="2022230"/>
          </a:xfrm>
        </p:spPr>
        <p:txBody>
          <a:bodyPr/>
          <a:lstStyle/>
          <a:p>
            <a:pPr algn="ctr"/>
            <a:r>
              <a:rPr lang="en-US" sz="6000" dirty="0" smtClean="0"/>
              <a:t>Case Discussion</a:t>
            </a:r>
            <a:r>
              <a:rPr lang="en-US" sz="4500" dirty="0" smtClean="0"/>
              <a:t/>
            </a:r>
            <a:br>
              <a:rPr lang="en-US" sz="4500" dirty="0" smtClean="0"/>
            </a:br>
            <a:endParaRPr lang="en-US" sz="4500" dirty="0"/>
          </a:p>
        </p:txBody>
      </p:sp>
      <p:sp>
        <p:nvSpPr>
          <p:cNvPr id="3" name="Subtitle 2"/>
          <p:cNvSpPr>
            <a:spLocks noGrp="1"/>
          </p:cNvSpPr>
          <p:nvPr>
            <p:ph type="subTitle" idx="1"/>
          </p:nvPr>
        </p:nvSpPr>
        <p:spPr/>
        <p:txBody>
          <a:bodyPr>
            <a:normAutofit/>
          </a:bodyPr>
          <a:lstStyle/>
          <a:p>
            <a:pPr algn="ctr"/>
            <a:r>
              <a:rPr lang="en-US" sz="3200" dirty="0" smtClean="0"/>
              <a:t>December 5, 2019</a:t>
            </a:r>
            <a:endParaRPr lang="en-US" sz="3200" dirty="0"/>
          </a:p>
        </p:txBody>
      </p:sp>
      <p:sp>
        <p:nvSpPr>
          <p:cNvPr id="4" name="Rectangle 2"/>
          <p:cNvSpPr>
            <a:spLocks noChangeArrowheads="1"/>
          </p:cNvSpPr>
          <p:nvPr/>
        </p:nvSpPr>
        <p:spPr bwMode="auto">
          <a:xfrm>
            <a:off x="365760" y="541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5760" y="5410200"/>
            <a:ext cx="31908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349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0391" y="149471"/>
            <a:ext cx="8467822" cy="6506307"/>
          </a:xfrm>
          <a:prstGeom prst="rect">
            <a:avLst/>
          </a:prstGeom>
        </p:spPr>
      </p:pic>
    </p:spTree>
    <p:extLst>
      <p:ext uri="{BB962C8B-B14F-4D97-AF65-F5344CB8AC3E}">
        <p14:creationId xmlns:p14="http://schemas.microsoft.com/office/powerpoint/2010/main" val="116319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nvSpPr>
        <p:spPr>
          <a:xfrm>
            <a:off x="930894" y="1453845"/>
            <a:ext cx="7282212" cy="39503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lumMod val="95000"/>
                  </a:schemeClr>
                </a:solidFill>
              </a:rPr>
              <a:t>This </a:t>
            </a:r>
            <a:r>
              <a:rPr lang="en-US" dirty="0" smtClean="0">
                <a:solidFill>
                  <a:schemeClr val="tx1">
                    <a:lumMod val="95000"/>
                  </a:schemeClr>
                </a:solidFill>
              </a:rPr>
              <a:t>program </a:t>
            </a:r>
            <a:r>
              <a:rPr lang="en-US" dirty="0">
                <a:solidFill>
                  <a:schemeClr val="tx1">
                    <a:lumMod val="95000"/>
                  </a:schemeClr>
                </a:solidFill>
              </a:rPr>
              <a:t>is supported by the Health Resources and Services Administration (HRSA) of the U.S. Department of Health and Human Services (HHS) as part of an award totaling 749,926.00 with 0% financed with non-governmental sources. The contents are those of the author(s) and do not necessarily represent the official views of, nor an endorsement, by HRSA, HHS, or the U.S. Government. For more information, please visit HRSA.gov.</a:t>
            </a:r>
          </a:p>
          <a:p>
            <a:endParaRPr lang="en-US" dirty="0">
              <a:solidFill>
                <a:schemeClr val="bg2"/>
              </a:solidFill>
            </a:endParaRPr>
          </a:p>
        </p:txBody>
      </p:sp>
    </p:spTree>
    <p:extLst>
      <p:ext uri="{BB962C8B-B14F-4D97-AF65-F5344CB8AC3E}">
        <p14:creationId xmlns:p14="http://schemas.microsoft.com/office/powerpoint/2010/main" val="3546529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a:t>
            </a:r>
            <a:endParaRPr lang="en-US" dirty="0"/>
          </a:p>
        </p:txBody>
      </p:sp>
      <p:sp>
        <p:nvSpPr>
          <p:cNvPr id="3" name="Content Placeholder 2"/>
          <p:cNvSpPr>
            <a:spLocks noGrp="1"/>
          </p:cNvSpPr>
          <p:nvPr>
            <p:ph idx="1"/>
          </p:nvPr>
        </p:nvSpPr>
        <p:spPr/>
        <p:txBody>
          <a:bodyPr/>
          <a:lstStyle/>
          <a:p>
            <a:pPr algn="ctr"/>
            <a:r>
              <a:rPr lang="en-US" sz="2400" dirty="0"/>
              <a:t>Practice Parameter update: Evaluation and</a:t>
            </a:r>
          </a:p>
          <a:p>
            <a:pPr algn="ctr"/>
            <a:r>
              <a:rPr lang="en-US" sz="2400" dirty="0"/>
              <a:t>management of driving risk in </a:t>
            </a:r>
            <a:r>
              <a:rPr lang="en-US" sz="2400" dirty="0" smtClean="0"/>
              <a:t>dementia</a:t>
            </a:r>
          </a:p>
          <a:p>
            <a:pPr algn="ctr"/>
            <a:endParaRPr lang="en-US" sz="2400" dirty="0"/>
          </a:p>
          <a:p>
            <a:pPr algn="ctr"/>
            <a:endParaRPr lang="en-US" sz="2400" dirty="0" smtClean="0"/>
          </a:p>
          <a:p>
            <a:pPr algn="ctr"/>
            <a:r>
              <a:rPr lang="en-US" sz="2400" dirty="0" smtClean="0">
                <a:hlinkClick r:id="rId2" action="ppaction://hlinkfile"/>
              </a:rPr>
              <a:t>AAN Driving - Dementia Guidelines.pdf</a:t>
            </a:r>
            <a:endParaRPr lang="en-US" sz="2400" dirty="0" smtClean="0"/>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1628406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991" y="114298"/>
            <a:ext cx="7282212" cy="6515102"/>
          </a:xfrm>
        </p:spPr>
        <p:txBody>
          <a:bodyPr>
            <a:normAutofit lnSpcReduction="10000"/>
          </a:bodyPr>
          <a:lstStyle/>
          <a:p>
            <a:r>
              <a:rPr lang="en-US" sz="2400" dirty="0" smtClean="0">
                <a:latin typeface="Calibri" panose="020F0502020204030204" pitchFamily="34" charset="0"/>
                <a:ea typeface="Calibri" panose="020F0502020204030204" pitchFamily="34" charset="0"/>
              </a:rPr>
              <a:t>Resources for Discussion:</a:t>
            </a:r>
          </a:p>
          <a:p>
            <a:r>
              <a:rPr lang="en-US" dirty="0" smtClean="0">
                <a:latin typeface="Calibri" panose="020F0502020204030204" pitchFamily="34" charset="0"/>
                <a:ea typeface="Calibri" panose="020F0502020204030204" pitchFamily="34" charset="0"/>
              </a:rPr>
              <a:t>DMV </a:t>
            </a:r>
            <a:r>
              <a:rPr lang="en-US" dirty="0">
                <a:latin typeface="Calibri" panose="020F0502020204030204" pitchFamily="34" charset="0"/>
                <a:ea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hlinkClick r:id="rId2"/>
              </a:rPr>
              <a:t>https://dmv.nebraska.gov/forms</a:t>
            </a:r>
            <a:endParaRPr lang="en-US"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Statement of Physician </a:t>
            </a:r>
            <a:r>
              <a:rPr lang="en-US" u="sng" dirty="0">
                <a:solidFill>
                  <a:srgbClr val="0563C1"/>
                </a:solidFill>
                <a:latin typeface="Calibri" panose="020F0502020204030204" pitchFamily="34" charset="0"/>
                <a:ea typeface="Calibri" panose="020F0502020204030204" pitchFamily="34" charset="0"/>
                <a:hlinkClick r:id="rId3"/>
              </a:rPr>
              <a:t>https://dmv.nebraska.gov/sites/dmv.nebraska.gov/files/doc/dls/forms/statementofphysician.pdf</a:t>
            </a:r>
            <a:r>
              <a:rPr lang="en-US" dirty="0">
                <a:latin typeface="Calibri" panose="020F0502020204030204" pitchFamily="34" charset="0"/>
                <a:ea typeface="Calibri" panose="020F0502020204030204" pitchFamily="34" charset="0"/>
              </a:rPr>
              <a:t>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Vision statement </a:t>
            </a:r>
            <a:r>
              <a:rPr lang="en-US" u="sng" dirty="0">
                <a:solidFill>
                  <a:srgbClr val="0563C1"/>
                </a:solidFill>
                <a:latin typeface="Calibri" panose="020F0502020204030204" pitchFamily="34" charset="0"/>
                <a:ea typeface="Calibri" panose="020F0502020204030204" pitchFamily="34" charset="0"/>
                <a:hlinkClick r:id="rId4"/>
              </a:rPr>
              <a:t>https://dmv.nebraska.gov/sites/dmv.nebraska.gov/files/doc/dls/forms/visionstatement.pdf</a:t>
            </a:r>
            <a:r>
              <a:rPr lang="en-US" dirty="0">
                <a:latin typeface="Calibri" panose="020F0502020204030204" pitchFamily="34" charset="0"/>
                <a:ea typeface="Calibri" panose="020F0502020204030204" pitchFamily="34" charset="0"/>
              </a:rPr>
              <a:t>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Citizen Reexamination report  </a:t>
            </a:r>
            <a:r>
              <a:rPr lang="en-US" u="sng" dirty="0">
                <a:solidFill>
                  <a:srgbClr val="0563C1"/>
                </a:solidFill>
                <a:latin typeface="Calibri" panose="020F0502020204030204" pitchFamily="34" charset="0"/>
                <a:ea typeface="Calibri" panose="020F0502020204030204" pitchFamily="34" charset="0"/>
                <a:hlinkClick r:id="rId5"/>
              </a:rPr>
              <a:t>https://dmv.nebraska.gov/sites/dmv.nebraska.gov/files/doc/dls/forms/CitizenReexaminationReport.pdf</a:t>
            </a:r>
            <a:r>
              <a:rPr lang="en-US" dirty="0">
                <a:latin typeface="Calibri" panose="020F0502020204030204" pitchFamily="34" charset="0"/>
                <a:ea typeface="Calibri" panose="020F0502020204030204" pitchFamily="34" charset="0"/>
              </a:rPr>
              <a:t> </a:t>
            </a:r>
          </a:p>
          <a:p>
            <a:r>
              <a:rPr lang="en-US" dirty="0">
                <a:latin typeface="Calibri" panose="020F0502020204030204" pitchFamily="34" charset="0"/>
                <a:ea typeface="Calibri" panose="020F0502020204030204" pitchFamily="34" charset="0"/>
              </a:rPr>
              <a:t> </a:t>
            </a:r>
          </a:p>
          <a:p>
            <a:r>
              <a:rPr lang="en-US" dirty="0">
                <a:latin typeface="Calibri" panose="020F0502020204030204" pitchFamily="34" charset="0"/>
                <a:ea typeface="Calibri" panose="020F0502020204030204" pitchFamily="34" charset="0"/>
              </a:rPr>
              <a:t>ENOA Rural Transportation brochure: </a:t>
            </a:r>
            <a:r>
              <a:rPr lang="en-US" u="sng" dirty="0">
                <a:solidFill>
                  <a:srgbClr val="0563C1"/>
                </a:solidFill>
                <a:latin typeface="Calibri" panose="020F0502020204030204" pitchFamily="34" charset="0"/>
                <a:ea typeface="Calibri" panose="020F0502020204030204" pitchFamily="34" charset="0"/>
                <a:hlinkClick r:id="rId6"/>
              </a:rPr>
              <a:t>https://enoa.org/wp-content/uploads/2019/10/RTP-Bro-2.pdf</a:t>
            </a:r>
            <a:r>
              <a:rPr lang="en-US" dirty="0">
                <a:latin typeface="Calibri" panose="020F0502020204030204" pitchFamily="34" charset="0"/>
                <a:ea typeface="Calibri" panose="020F0502020204030204" pitchFamily="34" charset="0"/>
              </a:rPr>
              <a:t>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Community Transportation resources </a:t>
            </a:r>
            <a:r>
              <a:rPr lang="en-US" u="sng" dirty="0">
                <a:solidFill>
                  <a:srgbClr val="0563C1"/>
                </a:solidFill>
                <a:latin typeface="Calibri" panose="020F0502020204030204" pitchFamily="34" charset="0"/>
                <a:ea typeface="Calibri" panose="020F0502020204030204" pitchFamily="34" charset="0"/>
                <a:hlinkClick r:id="rId7"/>
              </a:rPr>
              <a:t>https://enoa.org/wp-content/uploads/2019/11/COMMUNITY-TRANSPORTATION-RESOURCES-11.19.pdf</a:t>
            </a:r>
            <a:r>
              <a:rPr lang="en-US" dirty="0">
                <a:latin typeface="Calibri" panose="020F0502020204030204" pitchFamily="34" charset="0"/>
                <a:ea typeface="Calibri" panose="020F0502020204030204" pitchFamily="34" charset="0"/>
              </a:rPr>
              <a:t> </a:t>
            </a:r>
            <a:endParaRPr lang="en-US" dirty="0" smtClean="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r>
              <a:rPr lang="en-US" dirty="0"/>
              <a:t>Older drivers:</a:t>
            </a:r>
          </a:p>
          <a:p>
            <a:r>
              <a:rPr lang="en-US" u="sng" dirty="0">
                <a:hlinkClick r:id="rId8"/>
              </a:rPr>
              <a:t>https://www.cdc.gov/motorvehiclesafety/older_adult_drivers/index.html?deliveryName=DM14138</a:t>
            </a:r>
            <a:r>
              <a:rPr lang="en-US" dirty="0"/>
              <a:t> </a:t>
            </a:r>
            <a:endParaRPr lang="en-US" dirty="0" smtClean="0"/>
          </a:p>
          <a:p>
            <a:endParaRPr lang="en-US" dirty="0" smtClean="0"/>
          </a:p>
          <a:p>
            <a:r>
              <a:rPr lang="en-US" dirty="0"/>
              <a:t>Dementia and Driving:</a:t>
            </a:r>
          </a:p>
          <a:p>
            <a:r>
              <a:rPr lang="en-US" u="sng" dirty="0">
                <a:hlinkClick r:id="rId9"/>
              </a:rPr>
              <a:t>https://alz.org/help-support/caregiving/safety/dementia-driving</a:t>
            </a:r>
            <a:endParaRPr lang="en-US" dirty="0"/>
          </a:p>
          <a:p>
            <a:endParaRPr lang="en-US" dirty="0"/>
          </a:p>
          <a:p>
            <a:endParaRPr lang="en-US" dirty="0" smtClean="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endParaRPr lang="en-US" dirty="0" smtClean="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398060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5658" y="1932205"/>
            <a:ext cx="6480951" cy="3167843"/>
          </a:xfrm>
        </p:spPr>
        <p:txBody>
          <a:bodyPr>
            <a:normAutofit fontScale="90000"/>
          </a:bodyPr>
          <a:lstStyle/>
          <a:p>
            <a:pPr algn="ct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2700" dirty="0" smtClean="0"/>
              <a:t>Thank </a:t>
            </a:r>
            <a:r>
              <a:rPr lang="en-US" sz="2700" dirty="0"/>
              <a:t>you for your </a:t>
            </a:r>
            <a:r>
              <a:rPr lang="en-US" sz="2700" dirty="0" smtClean="0"/>
              <a:t>participation</a:t>
            </a:r>
            <a:br>
              <a:rPr lang="en-US" sz="2700" dirty="0" smtClean="0"/>
            </a:br>
            <a:r>
              <a:rPr lang="en-US" sz="2700" dirty="0" smtClean="0"/>
              <a:t> </a:t>
            </a:r>
            <a:r>
              <a:rPr lang="en-US" sz="2700" dirty="0"/>
              <a:t>in today’s conference</a:t>
            </a:r>
            <a:r>
              <a:rPr lang="en-US" sz="2700" dirty="0" smtClean="0"/>
              <a:t>.</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We appreciate your attendance and value feedback provided in follow-up survey.</a:t>
            </a:r>
            <a:r>
              <a:rPr lang="en-US" sz="2700" dirty="0"/>
              <a:t/>
            </a:r>
            <a:br>
              <a:rPr lang="en-US" sz="2700" dirty="0"/>
            </a:br>
            <a:r>
              <a:rPr lang="en-US" sz="2700" dirty="0" smtClean="0"/>
              <a:t/>
            </a:r>
            <a:br>
              <a:rPr lang="en-US" sz="2700" dirty="0" smtClean="0"/>
            </a:br>
            <a:r>
              <a:rPr lang="en-US" sz="2700" dirty="0"/>
              <a:t/>
            </a:r>
            <a:br>
              <a:rPr lang="en-US" sz="2700" dirty="0"/>
            </a:br>
            <a:r>
              <a:rPr lang="en-US" sz="2700" dirty="0"/>
              <a:t>If you would like to submit a case for an upcoming conference,</a:t>
            </a:r>
            <a:br>
              <a:rPr lang="en-US" sz="2700" dirty="0"/>
            </a:br>
            <a:r>
              <a:rPr lang="en-US" sz="2700" dirty="0"/>
              <a:t>please send </a:t>
            </a:r>
            <a:r>
              <a:rPr lang="en-US" sz="2700" dirty="0" smtClean="0"/>
              <a:t>to </a:t>
            </a:r>
            <a:r>
              <a:rPr lang="en-US" sz="2700" dirty="0"/>
              <a:t>Dr. Dworak.  </a:t>
            </a:r>
            <a:r>
              <a:rPr lang="en-US" sz="4800" dirty="0"/>
              <a:t/>
            </a:r>
            <a:br>
              <a:rPr lang="en-US" sz="4800" dirty="0"/>
            </a:br>
            <a:endParaRPr lang="en-US" dirty="0"/>
          </a:p>
        </p:txBody>
      </p:sp>
      <p:sp>
        <p:nvSpPr>
          <p:cNvPr id="3" name="Rectangle 2"/>
          <p:cNvSpPr>
            <a:spLocks noChangeArrowheads="1"/>
          </p:cNvSpPr>
          <p:nvPr/>
        </p:nvSpPr>
        <p:spPr bwMode="auto">
          <a:xfrm>
            <a:off x="365760" y="541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5760" y="5410200"/>
            <a:ext cx="31908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124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50" dirty="0">
                <a:latin typeface="+mn-lt"/>
              </a:rPr>
              <a:t>Objectives</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sz="1650" dirty="0">
                <a:latin typeface="+mn-lt"/>
              </a:rPr>
              <a:t>Define </a:t>
            </a:r>
            <a:r>
              <a:rPr lang="en-US" sz="1650" dirty="0" err="1">
                <a:latin typeface="+mn-lt"/>
              </a:rPr>
              <a:t>deprescribing</a:t>
            </a:r>
            <a:r>
              <a:rPr lang="en-US" sz="1650" dirty="0">
                <a:latin typeface="+mn-lt"/>
              </a:rPr>
              <a:t> and list common triggers for </a:t>
            </a:r>
            <a:r>
              <a:rPr lang="en-US" sz="1650" dirty="0" err="1">
                <a:latin typeface="+mn-lt"/>
              </a:rPr>
              <a:t>deprescribing</a:t>
            </a:r>
            <a:r>
              <a:rPr lang="en-US" sz="1650" dirty="0">
                <a:latin typeface="+mn-lt"/>
              </a:rPr>
              <a:t>.</a:t>
            </a:r>
          </a:p>
          <a:p>
            <a:pPr marL="342900" indent="-342900">
              <a:buFont typeface="+mj-lt"/>
              <a:buAutoNum type="arabicPeriod"/>
            </a:pPr>
            <a:r>
              <a:rPr lang="en-US" sz="1650" dirty="0">
                <a:latin typeface="+mn-lt"/>
              </a:rPr>
              <a:t>Describe the barriers to </a:t>
            </a:r>
            <a:r>
              <a:rPr lang="en-US" sz="1650" dirty="0" err="1">
                <a:latin typeface="+mn-lt"/>
              </a:rPr>
              <a:t>deprescribing</a:t>
            </a:r>
            <a:r>
              <a:rPr lang="en-US" sz="1650" dirty="0">
                <a:latin typeface="+mn-lt"/>
              </a:rPr>
              <a:t>.</a:t>
            </a:r>
          </a:p>
          <a:p>
            <a:pPr marL="342900" indent="-342900">
              <a:buFont typeface="+mj-lt"/>
              <a:buAutoNum type="arabicPeriod"/>
            </a:pPr>
            <a:r>
              <a:rPr lang="en-US" sz="1650" dirty="0">
                <a:latin typeface="+mn-lt"/>
              </a:rPr>
              <a:t>Explain the steps in </a:t>
            </a:r>
            <a:r>
              <a:rPr lang="en-US" sz="1650" dirty="0" err="1">
                <a:latin typeface="+mn-lt"/>
              </a:rPr>
              <a:t>deprescribing</a:t>
            </a:r>
            <a:r>
              <a:rPr lang="en-US" sz="1650" dirty="0">
                <a:latin typeface="+mn-lt"/>
              </a:rPr>
              <a:t>.</a:t>
            </a:r>
          </a:p>
          <a:p>
            <a:pPr marL="342900" indent="-342900">
              <a:buFont typeface="+mj-lt"/>
              <a:buAutoNum type="arabicPeriod"/>
            </a:pPr>
            <a:r>
              <a:rPr lang="en-US" sz="1650" dirty="0">
                <a:latin typeface="+mn-lt"/>
              </a:rPr>
              <a:t>Discuss the rationale for </a:t>
            </a:r>
            <a:r>
              <a:rPr lang="en-US" sz="1650" dirty="0" err="1">
                <a:latin typeface="+mn-lt"/>
              </a:rPr>
              <a:t>deprescribing</a:t>
            </a:r>
            <a:r>
              <a:rPr lang="en-US" sz="1650" dirty="0">
                <a:latin typeface="+mn-lt"/>
              </a:rPr>
              <a:t> common drug categories.</a:t>
            </a:r>
          </a:p>
          <a:p>
            <a:pPr marL="342900" indent="-342900">
              <a:buFont typeface="+mj-lt"/>
              <a:buAutoNum type="arabicPeriod"/>
            </a:pPr>
            <a:r>
              <a:rPr lang="en-US" sz="1650" dirty="0">
                <a:latin typeface="+mn-lt"/>
              </a:rPr>
              <a:t>Describe the enablers for </a:t>
            </a:r>
            <a:r>
              <a:rPr lang="en-US" sz="1650" dirty="0" err="1">
                <a:latin typeface="+mn-lt"/>
              </a:rPr>
              <a:t>deprescribing</a:t>
            </a:r>
            <a:r>
              <a:rPr lang="en-US" sz="1650" dirty="0">
                <a:latin typeface="+mn-lt"/>
              </a:rPr>
              <a:t>.</a:t>
            </a:r>
          </a:p>
          <a:p>
            <a:pPr marL="342900" indent="-342900">
              <a:buFont typeface="+mj-lt"/>
              <a:buAutoNum type="arabicPeriod"/>
            </a:pPr>
            <a:r>
              <a:rPr lang="en-US" sz="1650" dirty="0">
                <a:latin typeface="+mn-lt"/>
              </a:rPr>
              <a:t>Become familiar with tools to assist with </a:t>
            </a:r>
            <a:r>
              <a:rPr lang="en-US" sz="1650" dirty="0" err="1">
                <a:latin typeface="+mn-lt"/>
              </a:rPr>
              <a:t>deprescribing</a:t>
            </a:r>
            <a:r>
              <a:rPr lang="en-US" sz="1650" dirty="0">
                <a:latin typeface="+mn-lt"/>
              </a:rPr>
              <a:t>.</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408051" lvl="1" indent="-257175">
              <a:buFont typeface="+mj-lt"/>
              <a:buAutoNum type="arabicPeriod"/>
            </a:pPr>
            <a:endParaRPr lang="en-US" dirty="0"/>
          </a:p>
          <a:p>
            <a:pPr marL="150876" lvl="1" indent="0">
              <a:buNone/>
            </a:pP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4</a:t>
            </a:fld>
            <a:endParaRPr lang="en-US" dirty="0"/>
          </a:p>
        </p:txBody>
      </p:sp>
    </p:spTree>
    <p:extLst>
      <p:ext uri="{BB962C8B-B14F-4D97-AF65-F5344CB8AC3E}">
        <p14:creationId xmlns:p14="http://schemas.microsoft.com/office/powerpoint/2010/main" val="334785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876899"/>
          </a:xfrm>
        </p:spPr>
        <p:txBody>
          <a:bodyPr/>
          <a:lstStyle/>
          <a:p>
            <a:r>
              <a:rPr lang="en-US" sz="4950" dirty="0">
                <a:latin typeface="+mn-lt"/>
              </a:rPr>
              <a:t>Introduction</a:t>
            </a:r>
          </a:p>
        </p:txBody>
      </p:sp>
      <p:sp>
        <p:nvSpPr>
          <p:cNvPr id="3" name="Content Placeholder 2"/>
          <p:cNvSpPr>
            <a:spLocks noGrp="1"/>
          </p:cNvSpPr>
          <p:nvPr>
            <p:ph idx="1"/>
          </p:nvPr>
        </p:nvSpPr>
        <p:spPr>
          <a:xfrm>
            <a:off x="956668" y="2241550"/>
            <a:ext cx="7410092" cy="3271226"/>
          </a:xfrm>
        </p:spPr>
        <p:txBody>
          <a:bodyPr>
            <a:normAutofit fontScale="92500" lnSpcReduction="10000"/>
          </a:bodyPr>
          <a:lstStyle/>
          <a:p>
            <a:pPr>
              <a:buFont typeface="Wingdings" panose="05000000000000000000" pitchFamily="2" charset="2"/>
              <a:buChar char="§"/>
            </a:pPr>
            <a:r>
              <a:rPr lang="en-US" sz="1800" b="1" dirty="0"/>
              <a:t> </a:t>
            </a:r>
            <a:r>
              <a:rPr lang="en-US" sz="1800" b="1" dirty="0">
                <a:latin typeface="+mn-lt"/>
              </a:rPr>
              <a:t>Polypharmacy:</a:t>
            </a:r>
          </a:p>
          <a:p>
            <a:pPr lvl="1">
              <a:buFont typeface="Wingdings" panose="05000000000000000000" pitchFamily="2" charset="2"/>
              <a:buChar char="§"/>
            </a:pPr>
            <a:r>
              <a:rPr lang="en-US" sz="1650" dirty="0"/>
              <a:t>Administration of more medications than are clinically indicated</a:t>
            </a:r>
          </a:p>
          <a:p>
            <a:pPr lvl="1">
              <a:buFont typeface="Wingdings" panose="05000000000000000000" pitchFamily="2" charset="2"/>
              <a:buChar char="§"/>
            </a:pPr>
            <a:r>
              <a:rPr lang="en-US" sz="1800" dirty="0"/>
              <a:t>Rate is 55-58% of older outpatients</a:t>
            </a:r>
          </a:p>
          <a:p>
            <a:pPr marL="457189" lvl="1" indent="0">
              <a:buNone/>
            </a:pPr>
            <a:endParaRPr lang="en-US" sz="1800" dirty="0"/>
          </a:p>
          <a:p>
            <a:pPr>
              <a:buFont typeface="Wingdings" panose="05000000000000000000" pitchFamily="2" charset="2"/>
              <a:buChar char="§"/>
            </a:pPr>
            <a:r>
              <a:rPr lang="en-US" sz="1800" dirty="0">
                <a:latin typeface="+mn-lt"/>
              </a:rPr>
              <a:t> Problems associated with polypharmacy:</a:t>
            </a:r>
          </a:p>
          <a:p>
            <a:pPr lvl="1">
              <a:buFont typeface="Wingdings" panose="05000000000000000000" pitchFamily="2" charset="2"/>
              <a:buChar char="§"/>
            </a:pPr>
            <a:r>
              <a:rPr lang="en-US" sz="1650" dirty="0"/>
              <a:t>Adverse drug events</a:t>
            </a:r>
          </a:p>
          <a:p>
            <a:pPr lvl="1">
              <a:buFont typeface="Wingdings" panose="05000000000000000000" pitchFamily="2" charset="2"/>
              <a:buChar char="§"/>
            </a:pPr>
            <a:r>
              <a:rPr lang="en-US" sz="1650" dirty="0"/>
              <a:t>Drug/drug and drug/disease interactions</a:t>
            </a:r>
          </a:p>
          <a:p>
            <a:pPr lvl="1">
              <a:buFont typeface="Wingdings" panose="05000000000000000000" pitchFamily="2" charset="2"/>
              <a:buChar char="§"/>
            </a:pPr>
            <a:r>
              <a:rPr lang="en-US" sz="1650" dirty="0"/>
              <a:t>Impaired functional capacity</a:t>
            </a:r>
          </a:p>
          <a:p>
            <a:pPr lvl="1">
              <a:buFont typeface="Wingdings" panose="05000000000000000000" pitchFamily="2" charset="2"/>
              <a:buChar char="§"/>
            </a:pPr>
            <a:r>
              <a:rPr lang="en-US" sz="1650" dirty="0"/>
              <a:t>Geriatric syndromes</a:t>
            </a:r>
          </a:p>
          <a:p>
            <a:pPr lvl="1">
              <a:buFont typeface="Wingdings" panose="05000000000000000000" pitchFamily="2" charset="2"/>
              <a:buChar char="§"/>
            </a:pPr>
            <a:r>
              <a:rPr lang="en-US" sz="1650" dirty="0"/>
              <a:t>Medication non-adherence</a:t>
            </a:r>
          </a:p>
          <a:p>
            <a:pPr lvl="1">
              <a:buFont typeface="Wingdings" panose="05000000000000000000" pitchFamily="2" charset="2"/>
              <a:buChar char="§"/>
            </a:pPr>
            <a:r>
              <a:rPr lang="en-US" sz="1650" dirty="0"/>
              <a:t>Increased mortality</a:t>
            </a:r>
          </a:p>
          <a:p>
            <a:pPr lvl="1">
              <a:buFont typeface="Wingdings" panose="05000000000000000000" pitchFamily="2" charset="2"/>
              <a:buChar char="§"/>
            </a:pPr>
            <a:r>
              <a:rPr lang="en-US" sz="1650" dirty="0"/>
              <a:t>Increased cost</a:t>
            </a:r>
          </a:p>
          <a:p>
            <a:pPr marL="150876" lvl="1" indent="0">
              <a:buNone/>
            </a:pPr>
            <a:endParaRPr lang="en-US" sz="1650" dirty="0"/>
          </a:p>
        </p:txBody>
      </p:sp>
      <p:sp>
        <p:nvSpPr>
          <p:cNvPr id="4" name="Slide Number Placeholder 3"/>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112846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936248"/>
          </a:xfrm>
        </p:spPr>
        <p:txBody>
          <a:bodyPr/>
          <a:lstStyle/>
          <a:p>
            <a:r>
              <a:rPr lang="en-US" sz="4950" dirty="0">
                <a:latin typeface="+mn-lt"/>
              </a:rPr>
              <a:t>Introduction</a:t>
            </a:r>
          </a:p>
        </p:txBody>
      </p:sp>
      <p:sp>
        <p:nvSpPr>
          <p:cNvPr id="3" name="Content Placeholder 2"/>
          <p:cNvSpPr>
            <a:spLocks noGrp="1"/>
          </p:cNvSpPr>
          <p:nvPr>
            <p:ph idx="1"/>
          </p:nvPr>
        </p:nvSpPr>
        <p:spPr>
          <a:xfrm>
            <a:off x="897320" y="2248145"/>
            <a:ext cx="7886195" cy="3017520"/>
          </a:xfrm>
        </p:spPr>
        <p:txBody>
          <a:bodyPr>
            <a:normAutofit/>
          </a:bodyPr>
          <a:lstStyle/>
          <a:p>
            <a:pPr>
              <a:buFont typeface="Wingdings" panose="05000000000000000000" pitchFamily="2" charset="2"/>
              <a:buChar char="§"/>
            </a:pPr>
            <a:r>
              <a:rPr lang="en-US" sz="1800" b="1" dirty="0">
                <a:latin typeface="+mn-lt"/>
              </a:rPr>
              <a:t> </a:t>
            </a:r>
            <a:r>
              <a:rPr lang="en-US" sz="1800" b="1" dirty="0" err="1">
                <a:latin typeface="+mn-lt"/>
              </a:rPr>
              <a:t>Deprescribing</a:t>
            </a:r>
            <a:r>
              <a:rPr lang="en-US" sz="1800" b="1" dirty="0">
                <a:latin typeface="+mn-lt"/>
              </a:rPr>
              <a:t>:</a:t>
            </a:r>
          </a:p>
          <a:p>
            <a:pPr lvl="1">
              <a:buFont typeface="Wingdings" panose="05000000000000000000" pitchFamily="2" charset="2"/>
              <a:buChar char="§"/>
            </a:pPr>
            <a:r>
              <a:rPr lang="en-US" sz="1650" dirty="0"/>
              <a:t>Planned, supervised process of dose reduction or discontinuation of medications that are: </a:t>
            </a:r>
          </a:p>
          <a:p>
            <a:pPr lvl="2">
              <a:buFont typeface="Wingdings" panose="05000000000000000000" pitchFamily="2" charset="2"/>
              <a:buChar char="§"/>
            </a:pPr>
            <a:r>
              <a:rPr lang="en-US" sz="1500" dirty="0">
                <a:latin typeface="+mn-lt"/>
              </a:rPr>
              <a:t>Unnecessary</a:t>
            </a:r>
          </a:p>
          <a:p>
            <a:pPr lvl="2">
              <a:buFont typeface="Wingdings" panose="05000000000000000000" pitchFamily="2" charset="2"/>
              <a:buChar char="§"/>
            </a:pPr>
            <a:r>
              <a:rPr lang="en-US" sz="1500" dirty="0">
                <a:latin typeface="+mn-lt"/>
              </a:rPr>
              <a:t>Ineffective</a:t>
            </a:r>
          </a:p>
          <a:p>
            <a:pPr lvl="2">
              <a:buFont typeface="Wingdings" panose="05000000000000000000" pitchFamily="2" charset="2"/>
              <a:buChar char="§"/>
            </a:pPr>
            <a:r>
              <a:rPr lang="en-US" sz="1500" dirty="0">
                <a:latin typeface="+mn-lt"/>
              </a:rPr>
              <a:t>Inappropriate</a:t>
            </a:r>
          </a:p>
          <a:p>
            <a:pPr lvl="2">
              <a:buFont typeface="Wingdings" panose="05000000000000000000" pitchFamily="2" charset="2"/>
              <a:buChar char="§"/>
            </a:pPr>
            <a:r>
              <a:rPr lang="en-US" sz="1500" dirty="0">
                <a:latin typeface="+mn-lt"/>
              </a:rPr>
              <a:t>Harmful</a:t>
            </a:r>
          </a:p>
          <a:p>
            <a:pPr lvl="1">
              <a:buFont typeface="Wingdings" panose="05000000000000000000" pitchFamily="2" charset="2"/>
              <a:buChar char="§"/>
            </a:pPr>
            <a:r>
              <a:rPr lang="en-US" sz="1650" dirty="0"/>
              <a:t>Component of “good” prescribing</a:t>
            </a:r>
          </a:p>
          <a:p>
            <a:pPr lvl="2">
              <a:buFont typeface="Wingdings" panose="05000000000000000000" pitchFamily="2" charset="2"/>
              <a:buChar char="§"/>
            </a:pPr>
            <a:r>
              <a:rPr lang="en-US" sz="1350" dirty="0">
                <a:latin typeface="+mn-lt"/>
              </a:rPr>
              <a:t>Collaborative process</a:t>
            </a:r>
          </a:p>
          <a:p>
            <a:pPr lvl="2">
              <a:buFont typeface="Wingdings" panose="05000000000000000000" pitchFamily="2" charset="2"/>
              <a:buChar char="§"/>
            </a:pPr>
            <a:r>
              <a:rPr lang="en-US" sz="1350" dirty="0">
                <a:latin typeface="+mn-lt"/>
              </a:rPr>
              <a:t>In context with patient care goals, levels of functioning, life-expectancy, values &amp; preferences</a:t>
            </a:r>
          </a:p>
          <a:p>
            <a:pPr lvl="2">
              <a:buFont typeface="Wingdings" panose="05000000000000000000" pitchFamily="2" charset="2"/>
              <a:buChar char="§"/>
            </a:pPr>
            <a:r>
              <a:rPr lang="en-US" sz="1350" dirty="0">
                <a:latin typeface="+mn-lt"/>
              </a:rPr>
              <a:t>Can bring about benefits and reduce harms</a:t>
            </a:r>
          </a:p>
          <a:p>
            <a:pPr marL="425196" lvl="3" indent="0">
              <a:buNone/>
            </a:pPr>
            <a:endParaRPr lang="en-US" sz="1350" dirty="0"/>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79206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909870"/>
          </a:xfrm>
        </p:spPr>
        <p:txBody>
          <a:bodyPr/>
          <a:lstStyle/>
          <a:p>
            <a:r>
              <a:rPr lang="en-US" sz="3600" dirty="0">
                <a:latin typeface="+mn-lt"/>
              </a:rPr>
              <a:t>Benefits of Medication Reduction</a:t>
            </a:r>
          </a:p>
        </p:txBody>
      </p:sp>
      <p:sp>
        <p:nvSpPr>
          <p:cNvPr id="3" name="Content Placeholder 2"/>
          <p:cNvSpPr>
            <a:spLocks noGrp="1"/>
          </p:cNvSpPr>
          <p:nvPr>
            <p:ph idx="1"/>
          </p:nvPr>
        </p:nvSpPr>
        <p:spPr>
          <a:xfrm>
            <a:off x="1022106" y="2422419"/>
            <a:ext cx="7344654" cy="3017520"/>
          </a:xfrm>
        </p:spPr>
        <p:txBody>
          <a:bodyPr>
            <a:normAutofit/>
          </a:bodyPr>
          <a:lstStyle/>
          <a:p>
            <a:pPr>
              <a:buFont typeface="Wingdings" panose="05000000000000000000" pitchFamily="2" charset="2"/>
              <a:buChar char="§"/>
            </a:pPr>
            <a:r>
              <a:rPr lang="en-US" sz="2100" dirty="0"/>
              <a:t> </a:t>
            </a:r>
            <a:r>
              <a:rPr lang="en-US" sz="2100" dirty="0">
                <a:latin typeface="+mn-lt"/>
              </a:rPr>
              <a:t>Fewer falls and fractures</a:t>
            </a:r>
          </a:p>
          <a:p>
            <a:pPr>
              <a:buFont typeface="Wingdings" panose="05000000000000000000" pitchFamily="2" charset="2"/>
              <a:buChar char="§"/>
            </a:pPr>
            <a:r>
              <a:rPr lang="en-US" sz="2100" dirty="0">
                <a:latin typeface="+mn-lt"/>
              </a:rPr>
              <a:t> Reduced referral for acute services</a:t>
            </a:r>
          </a:p>
          <a:p>
            <a:pPr>
              <a:buFont typeface="Wingdings" panose="05000000000000000000" pitchFamily="2" charset="2"/>
              <a:buChar char="§"/>
            </a:pPr>
            <a:r>
              <a:rPr lang="en-US" sz="2100" dirty="0">
                <a:latin typeface="+mn-lt"/>
              </a:rPr>
              <a:t> Improved cognition</a:t>
            </a:r>
          </a:p>
          <a:p>
            <a:pPr>
              <a:buFont typeface="Wingdings" panose="05000000000000000000" pitchFamily="2" charset="2"/>
              <a:buChar char="§"/>
            </a:pPr>
            <a:r>
              <a:rPr lang="en-US" sz="2100" dirty="0">
                <a:latin typeface="+mn-lt"/>
              </a:rPr>
              <a:t> Better quality of life</a:t>
            </a:r>
          </a:p>
          <a:p>
            <a:pPr>
              <a:buFont typeface="Wingdings" panose="05000000000000000000" pitchFamily="2" charset="2"/>
              <a:buChar char="§"/>
            </a:pPr>
            <a:r>
              <a:rPr lang="en-US" sz="2100" dirty="0">
                <a:latin typeface="+mn-lt"/>
              </a:rPr>
              <a:t> Fewer medication errors and improved adherence</a:t>
            </a:r>
          </a:p>
        </p:txBody>
      </p:sp>
      <p:sp>
        <p:nvSpPr>
          <p:cNvPr id="4" name="Slide Number Placeholder 3"/>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3953374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8" y="1154125"/>
            <a:ext cx="7606427" cy="870305"/>
          </a:xfrm>
        </p:spPr>
        <p:txBody>
          <a:bodyPr/>
          <a:lstStyle/>
          <a:p>
            <a:r>
              <a:rPr lang="en-US" dirty="0">
                <a:latin typeface="+mn-lt"/>
              </a:rPr>
              <a:t>Triggers for </a:t>
            </a:r>
            <a:r>
              <a:rPr lang="en-US" dirty="0" err="1">
                <a:latin typeface="+mn-lt"/>
              </a:rPr>
              <a:t>Deprescribing</a:t>
            </a:r>
            <a:endParaRPr lang="en-US" dirty="0">
              <a:latin typeface="+mn-lt"/>
            </a:endParaRPr>
          </a:p>
        </p:txBody>
      </p:sp>
      <p:sp>
        <p:nvSpPr>
          <p:cNvPr id="3" name="Content Placeholder 2"/>
          <p:cNvSpPr>
            <a:spLocks noGrp="1"/>
          </p:cNvSpPr>
          <p:nvPr>
            <p:ph idx="1"/>
          </p:nvPr>
        </p:nvSpPr>
        <p:spPr>
          <a:xfrm>
            <a:off x="1015511" y="2347058"/>
            <a:ext cx="7351249" cy="3017520"/>
          </a:xfrm>
        </p:spPr>
        <p:txBody>
          <a:bodyPr/>
          <a:lstStyle/>
          <a:p>
            <a:pPr>
              <a:buFont typeface="Wingdings" panose="05000000000000000000" pitchFamily="2" charset="2"/>
              <a:buChar char="§"/>
            </a:pPr>
            <a:r>
              <a:rPr lang="en-US" sz="1650" dirty="0"/>
              <a:t> </a:t>
            </a:r>
            <a:r>
              <a:rPr lang="en-US" sz="1650" dirty="0">
                <a:latin typeface="+mn-lt"/>
              </a:rPr>
              <a:t>No indication </a:t>
            </a:r>
          </a:p>
          <a:p>
            <a:pPr>
              <a:buFont typeface="Wingdings" panose="05000000000000000000" pitchFamily="2" charset="2"/>
              <a:buChar char="§"/>
            </a:pPr>
            <a:r>
              <a:rPr lang="en-US" sz="1650" dirty="0">
                <a:latin typeface="+mn-lt"/>
              </a:rPr>
              <a:t> No longer aligns with goals of care or life expectancy</a:t>
            </a:r>
          </a:p>
          <a:p>
            <a:pPr>
              <a:buFont typeface="Wingdings" panose="05000000000000000000" pitchFamily="2" charset="2"/>
              <a:buChar char="§"/>
            </a:pPr>
            <a:r>
              <a:rPr lang="en-US" sz="1650" dirty="0">
                <a:latin typeface="+mn-lt"/>
              </a:rPr>
              <a:t> Inappropriate medication for geriatric patient</a:t>
            </a:r>
          </a:p>
          <a:p>
            <a:pPr>
              <a:buFont typeface="Wingdings" panose="05000000000000000000" pitchFamily="2" charset="2"/>
              <a:buChar char="§"/>
            </a:pPr>
            <a:r>
              <a:rPr lang="en-US" sz="1650" dirty="0">
                <a:latin typeface="+mn-lt"/>
              </a:rPr>
              <a:t> Adverse drug events</a:t>
            </a:r>
          </a:p>
          <a:p>
            <a:pPr>
              <a:buFont typeface="Wingdings" panose="05000000000000000000" pitchFamily="2" charset="2"/>
              <a:buChar char="§"/>
            </a:pPr>
            <a:r>
              <a:rPr lang="en-US" sz="1650" dirty="0">
                <a:latin typeface="+mn-lt"/>
              </a:rPr>
              <a:t> Prescribing cascades</a:t>
            </a:r>
          </a:p>
          <a:p>
            <a:pPr>
              <a:buFont typeface="Wingdings" panose="05000000000000000000" pitchFamily="2" charset="2"/>
              <a:buChar char="§"/>
            </a:pPr>
            <a:r>
              <a:rPr lang="en-US" sz="1650" dirty="0">
                <a:latin typeface="+mn-lt"/>
              </a:rPr>
              <a:t> Non-adherence</a:t>
            </a:r>
          </a:p>
          <a:p>
            <a:pPr>
              <a:buFont typeface="Wingdings" panose="05000000000000000000" pitchFamily="2" charset="2"/>
              <a:buChar char="§"/>
            </a:pPr>
            <a:r>
              <a:rPr lang="en-US" sz="1650" dirty="0">
                <a:latin typeface="+mn-lt"/>
              </a:rPr>
              <a:t> Patient preference</a:t>
            </a:r>
          </a:p>
          <a:p>
            <a:pPr>
              <a:buFont typeface="Wingdings" panose="05000000000000000000" pitchFamily="2" charset="2"/>
              <a:buChar char="§"/>
            </a:pPr>
            <a:r>
              <a:rPr lang="en-US" sz="1650" dirty="0">
                <a:latin typeface="+mn-lt"/>
              </a:rPr>
              <a:t> Palliative care/end of life</a:t>
            </a:r>
          </a:p>
          <a:p>
            <a:endParaRPr lang="en-US" sz="1650" dirty="0"/>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161622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92" name="Rectangle 16"/>
          <p:cNvSpPr>
            <a:spLocks noGrp="1" noChangeArrowheads="1"/>
          </p:cNvSpPr>
          <p:nvPr>
            <p:ph type="title"/>
          </p:nvPr>
        </p:nvSpPr>
        <p:spPr>
          <a:xfrm>
            <a:off x="813288" y="1240725"/>
            <a:ext cx="6172200" cy="708422"/>
          </a:xfrm>
        </p:spPr>
        <p:txBody>
          <a:bodyPr/>
          <a:lstStyle/>
          <a:p>
            <a:pPr eaLnBrk="1" hangingPunct="1">
              <a:defRPr/>
            </a:pPr>
            <a:r>
              <a:rPr lang="en-US" dirty="0">
                <a:latin typeface="+mn-lt"/>
              </a:rPr>
              <a:t>Prescribing Cascade</a:t>
            </a:r>
          </a:p>
        </p:txBody>
      </p:sp>
      <p:sp>
        <p:nvSpPr>
          <p:cNvPr id="31749" name="AutoShape 82"/>
          <p:cNvSpPr>
            <a:spLocks noGrp="1" noChangeArrowheads="1"/>
          </p:cNvSpPr>
          <p:nvPr>
            <p:ph idx="1"/>
          </p:nvPr>
        </p:nvSpPr>
        <p:spPr>
          <a:xfrm>
            <a:off x="1756264" y="2731279"/>
            <a:ext cx="2061797" cy="466281"/>
          </a:xfrm>
          <a:prstGeom prst="flowChartProcess">
            <a:avLst/>
          </a:prstGeom>
          <a:solidFill>
            <a:schemeClr val="tx2">
              <a:lumMod val="40000"/>
              <a:lumOff val="60000"/>
            </a:schemeClr>
          </a:solidFill>
          <a:ln>
            <a:solidFill>
              <a:schemeClr val="tx1"/>
            </a:solidFill>
          </a:ln>
        </p:spPr>
        <p:txBody>
          <a:bodyPr wrap="square">
            <a:spAutoFit/>
          </a:bodyPr>
          <a:lstStyle/>
          <a:p>
            <a:pPr algn="ctr">
              <a:spcBef>
                <a:spcPct val="0"/>
              </a:spcBef>
              <a:buClrTx/>
              <a:buSzTx/>
              <a:buFontTx/>
              <a:buNone/>
            </a:pPr>
            <a:r>
              <a:rPr lang="en-US" altLang="en-US" sz="1350" dirty="0">
                <a:latin typeface="Tahoma" panose="020B0604030504040204" pitchFamily="34" charset="0"/>
                <a:ea typeface="Tahoma" panose="020B0604030504040204" pitchFamily="34" charset="0"/>
                <a:cs typeface="Tahoma" panose="020B0604030504040204" pitchFamily="34" charset="0"/>
              </a:rPr>
              <a:t> ADE interpreted as new medical condition</a:t>
            </a:r>
          </a:p>
        </p:txBody>
      </p:sp>
      <p:sp>
        <p:nvSpPr>
          <p:cNvPr id="13" name="Slide Number Placeholder 12"/>
          <p:cNvSpPr>
            <a:spLocks noGrp="1"/>
          </p:cNvSpPr>
          <p:nvPr>
            <p:ph type="sldNum" sz="quarter" idx="12"/>
          </p:nvPr>
        </p:nvSpPr>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defRPr/>
            </a:pPr>
            <a:fld id="{EEB91485-235B-4FBD-B5F3-EA3484BE8B7E}" type="slidenum">
              <a:rPr lang="en-US" altLang="en-US" smtClean="0"/>
              <a:pPr>
                <a:defRPr/>
              </a:pPr>
              <a:t>9</a:t>
            </a:fld>
            <a:endParaRPr lang="en-US" altLang="en-US" smtClean="0"/>
          </a:p>
        </p:txBody>
      </p:sp>
      <p:sp>
        <p:nvSpPr>
          <p:cNvPr id="31747" name="AutoShape 62"/>
          <p:cNvSpPr>
            <a:spLocks noChangeArrowheads="1"/>
          </p:cNvSpPr>
          <p:nvPr/>
        </p:nvSpPr>
        <p:spPr bwMode="auto">
          <a:xfrm>
            <a:off x="670414" y="2142106"/>
            <a:ext cx="1314450" cy="400050"/>
          </a:xfrm>
          <a:prstGeom prst="flowChartProcess">
            <a:avLst/>
          </a:prstGeom>
          <a:solidFill>
            <a:schemeClr val="tx2">
              <a:lumMod val="40000"/>
              <a:lumOff val="60000"/>
            </a:schemeClr>
          </a:solidFill>
          <a:ln w="9525">
            <a:solidFill>
              <a:schemeClr val="tx1"/>
            </a:solidFill>
            <a:miter lim="800000"/>
            <a:headEnd/>
            <a:tailEnd/>
          </a:ln>
        </p:spPr>
        <p:txBody>
          <a:bodyPr wrap="none" anchor="ctr"/>
          <a:lstStyle>
            <a:lvl1pPr>
              <a:spcBef>
                <a:spcPct val="20000"/>
              </a:spcBef>
              <a:buClr>
                <a:schemeClr val="fo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0"/>
              </a:spcBef>
              <a:buClrTx/>
              <a:buSzTx/>
              <a:buFontTx/>
              <a:buNone/>
            </a:pPr>
            <a:r>
              <a:rPr lang="en-US" altLang="en-US" sz="1500" dirty="0"/>
              <a:t>Drug 1</a:t>
            </a:r>
          </a:p>
        </p:txBody>
      </p:sp>
      <p:sp>
        <p:nvSpPr>
          <p:cNvPr id="31748" name="AutoShape 81"/>
          <p:cNvSpPr>
            <a:spLocks noChangeArrowheads="1"/>
          </p:cNvSpPr>
          <p:nvPr/>
        </p:nvSpPr>
        <p:spPr bwMode="auto">
          <a:xfrm rot="5400000">
            <a:off x="1241914" y="2581558"/>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solidFill>
              <a:schemeClr val="tx1"/>
            </a:solidFill>
            <a:miter lim="800000"/>
            <a:headEnd/>
            <a:tailEnd/>
          </a:ln>
        </p:spPr>
        <p:txBody>
          <a:bodyPr rot="10800000" vert="eaVert" wrap="none" anchor="ctr"/>
          <a:lstStyle/>
          <a:p>
            <a:endParaRPr lang="en-US" sz="1350"/>
          </a:p>
        </p:txBody>
      </p:sp>
      <p:sp>
        <p:nvSpPr>
          <p:cNvPr id="31750" name="AutoShape 83"/>
          <p:cNvSpPr>
            <a:spLocks noChangeArrowheads="1"/>
          </p:cNvSpPr>
          <p:nvPr/>
        </p:nvSpPr>
        <p:spPr bwMode="auto">
          <a:xfrm rot="5400000">
            <a:off x="2856401" y="3209028"/>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solidFill>
              <a:schemeClr val="tx1"/>
            </a:solidFill>
            <a:miter lim="800000"/>
            <a:headEnd/>
            <a:tailEnd/>
          </a:ln>
        </p:spPr>
        <p:txBody>
          <a:bodyPr rot="10800000" vert="eaVert" wrap="none" anchor="ctr"/>
          <a:lstStyle/>
          <a:p>
            <a:endParaRPr lang="en-US" sz="1350"/>
          </a:p>
        </p:txBody>
      </p:sp>
      <p:sp>
        <p:nvSpPr>
          <p:cNvPr id="31751" name="AutoShape 84"/>
          <p:cNvSpPr>
            <a:spLocks noChangeArrowheads="1"/>
          </p:cNvSpPr>
          <p:nvPr/>
        </p:nvSpPr>
        <p:spPr bwMode="auto">
          <a:xfrm>
            <a:off x="3382841" y="3380162"/>
            <a:ext cx="1314450" cy="400050"/>
          </a:xfrm>
          <a:prstGeom prst="flowChartProcess">
            <a:avLst/>
          </a:prstGeom>
          <a:solidFill>
            <a:schemeClr val="tx2">
              <a:lumMod val="40000"/>
              <a:lumOff val="60000"/>
            </a:schemeClr>
          </a:solidFill>
          <a:ln w="9525">
            <a:solidFill>
              <a:schemeClr val="tx1"/>
            </a:solidFill>
            <a:miter lim="800000"/>
            <a:headEnd/>
            <a:tailEnd/>
          </a:ln>
        </p:spPr>
        <p:txBody>
          <a:bodyPr wrap="none" anchor="ctr"/>
          <a:lstStyle>
            <a:lvl1pPr>
              <a:spcBef>
                <a:spcPct val="20000"/>
              </a:spcBef>
              <a:buClr>
                <a:schemeClr val="fo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0"/>
              </a:spcBef>
              <a:buClrTx/>
              <a:buSzTx/>
              <a:buFontTx/>
              <a:buNone/>
            </a:pPr>
            <a:r>
              <a:rPr lang="en-US" altLang="en-US" sz="1500" dirty="0"/>
              <a:t>Drug 2</a:t>
            </a:r>
          </a:p>
        </p:txBody>
      </p:sp>
      <p:sp>
        <p:nvSpPr>
          <p:cNvPr id="31752" name="AutoShape 85"/>
          <p:cNvSpPr>
            <a:spLocks noChangeArrowheads="1"/>
          </p:cNvSpPr>
          <p:nvPr/>
        </p:nvSpPr>
        <p:spPr bwMode="auto">
          <a:xfrm>
            <a:off x="4763233" y="3931831"/>
            <a:ext cx="2114550" cy="507831"/>
          </a:xfrm>
          <a:prstGeom prst="flowChartProcess">
            <a:avLst/>
          </a:prstGeom>
          <a:solidFill>
            <a:schemeClr val="tx2">
              <a:lumMod val="40000"/>
              <a:lumOff val="60000"/>
            </a:schemeClr>
          </a:solidFill>
          <a:ln w="9525">
            <a:solidFill>
              <a:schemeClr val="tx1"/>
            </a:solidFill>
            <a:miter lim="800000"/>
            <a:headEnd/>
            <a:tailEnd/>
          </a:ln>
        </p:spPr>
        <p:txBody>
          <a:bodyPr>
            <a:spAutoFit/>
          </a:bodyPr>
          <a:lstStyle>
            <a:lvl1pPr marL="342900" indent="-342900">
              <a:spcBef>
                <a:spcPct val="20000"/>
              </a:spcBef>
              <a:buClr>
                <a:schemeClr val="fo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r>
              <a:rPr lang="en-US" altLang="en-US" sz="1350" dirty="0"/>
              <a:t>ADE interpreted as new medical condition</a:t>
            </a:r>
          </a:p>
        </p:txBody>
      </p:sp>
      <p:sp>
        <p:nvSpPr>
          <p:cNvPr id="31753" name="AutoShape 86"/>
          <p:cNvSpPr>
            <a:spLocks noChangeArrowheads="1"/>
          </p:cNvSpPr>
          <p:nvPr/>
        </p:nvSpPr>
        <p:spPr bwMode="auto">
          <a:xfrm rot="5400000">
            <a:off x="4240091" y="3817142"/>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solidFill>
              <a:schemeClr val="tx1"/>
            </a:solidFill>
            <a:miter lim="800000"/>
            <a:headEnd/>
            <a:tailEnd/>
          </a:ln>
        </p:spPr>
        <p:txBody>
          <a:bodyPr rot="10800000" vert="eaVert" wrap="none" anchor="ctr"/>
          <a:lstStyle/>
          <a:p>
            <a:endParaRPr lang="en-US" sz="1350"/>
          </a:p>
        </p:txBody>
      </p:sp>
      <p:sp>
        <p:nvSpPr>
          <p:cNvPr id="31754" name="AutoShape 87"/>
          <p:cNvSpPr>
            <a:spLocks noChangeArrowheads="1"/>
          </p:cNvSpPr>
          <p:nvPr/>
        </p:nvSpPr>
        <p:spPr bwMode="auto">
          <a:xfrm rot="5400000">
            <a:off x="6132635" y="4444448"/>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solidFill>
              <a:schemeClr val="tx1"/>
            </a:solidFill>
            <a:miter lim="800000"/>
            <a:headEnd/>
            <a:tailEnd/>
          </a:ln>
        </p:spPr>
        <p:txBody>
          <a:bodyPr rot="10800000" vert="eaVert" wrap="none" anchor="ctr"/>
          <a:lstStyle/>
          <a:p>
            <a:endParaRPr lang="en-US" sz="1350"/>
          </a:p>
        </p:txBody>
      </p:sp>
      <p:sp>
        <p:nvSpPr>
          <p:cNvPr id="31755" name="AutoShape 88"/>
          <p:cNvSpPr>
            <a:spLocks noChangeArrowheads="1"/>
          </p:cNvSpPr>
          <p:nvPr/>
        </p:nvSpPr>
        <p:spPr bwMode="auto">
          <a:xfrm>
            <a:off x="6662611" y="4576616"/>
            <a:ext cx="1314450" cy="400050"/>
          </a:xfrm>
          <a:prstGeom prst="flowChartProcess">
            <a:avLst/>
          </a:prstGeom>
          <a:solidFill>
            <a:schemeClr val="tx2">
              <a:lumMod val="40000"/>
              <a:lumOff val="60000"/>
            </a:schemeClr>
          </a:solidFill>
          <a:ln w="9525">
            <a:solidFill>
              <a:schemeClr val="tx1"/>
            </a:solidFill>
            <a:miter lim="800000"/>
            <a:headEnd/>
            <a:tailEnd/>
          </a:ln>
        </p:spPr>
        <p:txBody>
          <a:bodyPr wrap="none" anchor="ctr"/>
          <a:lstStyle>
            <a:lvl1pPr>
              <a:spcBef>
                <a:spcPct val="20000"/>
              </a:spcBef>
              <a:buClr>
                <a:schemeClr val="fo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0"/>
              </a:spcBef>
              <a:buClrTx/>
              <a:buSzTx/>
              <a:buFontTx/>
              <a:buNone/>
            </a:pPr>
            <a:r>
              <a:rPr lang="en-US" altLang="en-US" sz="1500" dirty="0"/>
              <a:t>Drug 3</a:t>
            </a:r>
          </a:p>
        </p:txBody>
      </p:sp>
      <p:sp>
        <p:nvSpPr>
          <p:cNvPr id="30732" name="Text Box 89"/>
          <p:cNvSpPr txBox="1">
            <a:spLocks noChangeArrowheads="1"/>
          </p:cNvSpPr>
          <p:nvPr/>
        </p:nvSpPr>
        <p:spPr bwMode="auto">
          <a:xfrm>
            <a:off x="727564" y="5326160"/>
            <a:ext cx="3393831" cy="369332"/>
          </a:xfrm>
          <a:prstGeom prst="rect">
            <a:avLst/>
          </a:prstGeom>
          <a:noFill/>
          <a:ln>
            <a:noFill/>
          </a:ln>
          <a:extLst/>
        </p:spPr>
        <p:txBody>
          <a:bodyPr wrap="square">
            <a:spAutoFit/>
          </a:bodyPr>
          <a:lstStyle>
            <a:lvl1pPr marL="342900" indent="-342900">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spcBef>
                <a:spcPct val="50000"/>
              </a:spcBef>
              <a:defRPr/>
            </a:pPr>
            <a:r>
              <a:rPr lang="en-US" sz="900" dirty="0" err="1"/>
              <a:t>Rochon</a:t>
            </a:r>
            <a:r>
              <a:rPr lang="en-US" sz="900" dirty="0"/>
              <a:t> PA, </a:t>
            </a:r>
            <a:r>
              <a:rPr lang="en-US" sz="900" dirty="0" err="1"/>
              <a:t>Gurwitz</a:t>
            </a:r>
            <a:r>
              <a:rPr lang="en-US" sz="900" dirty="0"/>
              <a:t> JH. Optimizing drug treatment in elderly people: the prescribing cascade. BMJ 1997;315:1097.</a:t>
            </a:r>
          </a:p>
        </p:txBody>
      </p:sp>
    </p:spTree>
    <p:extLst>
      <p:ext uri="{BB962C8B-B14F-4D97-AF65-F5344CB8AC3E}">
        <p14:creationId xmlns:p14="http://schemas.microsoft.com/office/powerpoint/2010/main" val="3379644562"/>
      </p:ext>
    </p:extLst>
  </p:cSld>
  <p:clrMapOvr>
    <a:masterClrMapping/>
  </p:clrMapOvr>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2601</TotalTime>
  <Words>1665</Words>
  <Application>Microsoft Office PowerPoint</Application>
  <PresentationFormat>On-screen Show (4:3)</PresentationFormat>
  <Paragraphs>313</Paragraphs>
  <Slides>33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Arial-BoldMT</vt:lpstr>
      <vt:lpstr>Calibri</vt:lpstr>
      <vt:lpstr>Tahoma</vt:lpstr>
      <vt:lpstr>Wingdings</vt:lpstr>
      <vt:lpstr>NeMed_Presentation</vt:lpstr>
      <vt:lpstr>Geriatrics Case Conference </vt:lpstr>
      <vt:lpstr>Deprescribing in Older Adults</vt:lpstr>
      <vt:lpstr>PowerPoint Presentation</vt:lpstr>
      <vt:lpstr>Objectives</vt:lpstr>
      <vt:lpstr>Introduction</vt:lpstr>
      <vt:lpstr>Introduction</vt:lpstr>
      <vt:lpstr>Benefits of Medication Reduction</vt:lpstr>
      <vt:lpstr>Triggers for Deprescribing</vt:lpstr>
      <vt:lpstr>Prescribing Cascade</vt:lpstr>
      <vt:lpstr>Barriers to Deprescribing</vt:lpstr>
      <vt:lpstr>Steps for Deprescribing</vt:lpstr>
      <vt:lpstr>Steps for Deprescribing</vt:lpstr>
      <vt:lpstr>Steps for Deprescribing</vt:lpstr>
      <vt:lpstr>Categories of Drugs for Deprescribing</vt:lpstr>
      <vt:lpstr>Categories of Drugs for Deprescribing</vt:lpstr>
      <vt:lpstr>Categories of Drugs for Deprescribing</vt:lpstr>
      <vt:lpstr>Categories of Drugs for Deprescribing</vt:lpstr>
      <vt:lpstr>Categories of Drugs for Deprescribing</vt:lpstr>
      <vt:lpstr>Categories of Drugs for Deprescribing</vt:lpstr>
      <vt:lpstr>5M Model</vt:lpstr>
      <vt:lpstr>Enablers of Deprescribing</vt:lpstr>
      <vt:lpstr>Tips for Rational Prescribing</vt:lpstr>
      <vt:lpstr>Resources &amp; Tools</vt:lpstr>
      <vt:lpstr>Resources &amp; Tools</vt:lpstr>
      <vt:lpstr>Resources &amp; Tools</vt:lpstr>
      <vt:lpstr>Questions</vt:lpstr>
      <vt:lpstr>References</vt:lpstr>
      <vt:lpstr>Case Discussion </vt:lpstr>
      <vt:lpstr>PowerPoint Presentation</vt:lpstr>
      <vt:lpstr>Article</vt:lpstr>
      <vt:lpstr>PowerPoint Presentation</vt:lpstr>
      <vt:lpstr>   Thank you for your participation  in today’s conference.   We appreciate your attendance and value feedback provided in follow-up survey.   If you would like to submit a case for an upcoming conference, please send to Dr. Dworak.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Cole, Jessica B</cp:lastModifiedBy>
  <cp:revision>46</cp:revision>
  <dcterms:created xsi:type="dcterms:W3CDTF">2014-09-17T15:14:42Z</dcterms:created>
  <dcterms:modified xsi:type="dcterms:W3CDTF">2020-06-08T19:27:43Z</dcterms:modified>
</cp:coreProperties>
</file>