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8" r:id="rId3"/>
    <p:sldId id="269" r:id="rId4"/>
    <p:sldId id="276" r:id="rId5"/>
    <p:sldId id="257" r:id="rId6"/>
    <p:sldId id="258" r:id="rId7"/>
    <p:sldId id="259" r:id="rId8"/>
    <p:sldId id="261" r:id="rId9"/>
    <p:sldId id="262" r:id="rId10"/>
    <p:sldId id="263" r:id="rId11"/>
    <p:sldId id="266" r:id="rId12"/>
    <p:sldId id="264" r:id="rId13"/>
    <p:sldId id="265" r:id="rId14"/>
    <p:sldId id="267" r:id="rId15"/>
    <p:sldId id="275"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14C5C-006D-05F7-BBC3-D7E59094B1F3}" v="15" dt="2020-01-29T21:17:27.085"/>
    <p1510:client id="{A6289688-5B62-45D7-AC05-812E96B8BAF0}" v="580" dt="2020-01-10T17:26:44.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1" d="100"/>
          <a:sy n="6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jkal, Joseph J" userId="S::jhejkal@unmc.edu::cc444253-5162-47a9-bfed-67626f13e7f8" providerId="AD" clId="Web-{27E14C5C-006D-05F7-BBC3-D7E59094B1F3}"/>
    <pc:docChg chg="modSld">
      <pc:chgData name="Hejkal, Joseph J" userId="S::jhejkal@unmc.edu::cc444253-5162-47a9-bfed-67626f13e7f8" providerId="AD" clId="Web-{27E14C5C-006D-05F7-BBC3-D7E59094B1F3}" dt="2020-01-29T21:17:24.569" v="13" actId="20577"/>
      <pc:docMkLst>
        <pc:docMk/>
      </pc:docMkLst>
      <pc:sldChg chg="modSp">
        <pc:chgData name="Hejkal, Joseph J" userId="S::jhejkal@unmc.edu::cc444253-5162-47a9-bfed-67626f13e7f8" providerId="AD" clId="Web-{27E14C5C-006D-05F7-BBC3-D7E59094B1F3}" dt="2020-01-29T21:17:24.569" v="12" actId="20577"/>
        <pc:sldMkLst>
          <pc:docMk/>
          <pc:sldMk cId="109857222" sldId="256"/>
        </pc:sldMkLst>
        <pc:spChg chg="mod">
          <ac:chgData name="Hejkal, Joseph J" userId="S::jhejkal@unmc.edu::cc444253-5162-47a9-bfed-67626f13e7f8" providerId="AD" clId="Web-{27E14C5C-006D-05F7-BBC3-D7E59094B1F3}" dt="2020-01-29T21:17:24.569" v="12" actId="20577"/>
          <ac:spMkLst>
            <pc:docMk/>
            <pc:sldMk cId="109857222" sldId="256"/>
            <ac:spMk id="2" creationId="{00000000-0000-0000-0000-000000000000}"/>
          </ac:spMkLst>
        </pc:spChg>
      </pc:sldChg>
    </pc:docChg>
  </pc:docChgLst>
  <pc:docChgLst>
    <pc:chgData name="Hejkal, Joseph J" userId="S::jhejkal@unmc.edu::cc444253-5162-47a9-bfed-67626f13e7f8" providerId="AD" clId="Web-{A6289688-5B62-45D7-AC05-812E96B8BAF0}"/>
    <pc:docChg chg="addSld modSld">
      <pc:chgData name="Hejkal, Joseph J" userId="S::jhejkal@unmc.edu::cc444253-5162-47a9-bfed-67626f13e7f8" providerId="AD" clId="Web-{A6289688-5B62-45D7-AC05-812E96B8BAF0}" dt="2020-01-10T17:26:44.367" v="577" actId="14100"/>
      <pc:docMkLst>
        <pc:docMk/>
      </pc:docMkLst>
      <pc:sldChg chg="modSp">
        <pc:chgData name="Hejkal, Joseph J" userId="S::jhejkal@unmc.edu::cc444253-5162-47a9-bfed-67626f13e7f8" providerId="AD" clId="Web-{A6289688-5B62-45D7-AC05-812E96B8BAF0}" dt="2020-01-10T17:23:47.710" v="323" actId="20577"/>
        <pc:sldMkLst>
          <pc:docMk/>
          <pc:sldMk cId="109857222" sldId="256"/>
        </pc:sldMkLst>
        <pc:spChg chg="mod">
          <ac:chgData name="Hejkal, Joseph J" userId="S::jhejkal@unmc.edu::cc444253-5162-47a9-bfed-67626f13e7f8" providerId="AD" clId="Web-{A6289688-5B62-45D7-AC05-812E96B8BAF0}" dt="2020-01-10T17:11:49.285" v="88" actId="20577"/>
          <ac:spMkLst>
            <pc:docMk/>
            <pc:sldMk cId="109857222" sldId="256"/>
            <ac:spMk id="2" creationId="{00000000-0000-0000-0000-000000000000}"/>
          </ac:spMkLst>
        </pc:spChg>
        <pc:spChg chg="mod">
          <ac:chgData name="Hejkal, Joseph J" userId="S::jhejkal@unmc.edu::cc444253-5162-47a9-bfed-67626f13e7f8" providerId="AD" clId="Web-{A6289688-5B62-45D7-AC05-812E96B8BAF0}" dt="2020-01-10T17:23:47.710" v="323" actId="20577"/>
          <ac:spMkLst>
            <pc:docMk/>
            <pc:sldMk cId="109857222" sldId="256"/>
            <ac:spMk id="3" creationId="{00000000-0000-0000-0000-000000000000}"/>
          </ac:spMkLst>
        </pc:spChg>
      </pc:sldChg>
      <pc:sldChg chg="modSp new">
        <pc:chgData name="Hejkal, Joseph J" userId="S::jhejkal@unmc.edu::cc444253-5162-47a9-bfed-67626f13e7f8" providerId="AD" clId="Web-{A6289688-5B62-45D7-AC05-812E96B8BAF0}" dt="2020-01-10T17:21:16.397" v="312" actId="20577"/>
        <pc:sldMkLst>
          <pc:docMk/>
          <pc:sldMk cId="4227775833" sldId="257"/>
        </pc:sldMkLst>
        <pc:spChg chg="mod">
          <ac:chgData name="Hejkal, Joseph J" userId="S::jhejkal@unmc.edu::cc444253-5162-47a9-bfed-67626f13e7f8" providerId="AD" clId="Web-{A6289688-5B62-45D7-AC05-812E96B8BAF0}" dt="2020-01-10T17:14:06.832" v="112" actId="20577"/>
          <ac:spMkLst>
            <pc:docMk/>
            <pc:sldMk cId="4227775833" sldId="257"/>
            <ac:spMk id="2" creationId="{E5CA55B0-F9F6-4FDC-976D-8DAE1C02FE03}"/>
          </ac:spMkLst>
        </pc:spChg>
        <pc:spChg chg="mod">
          <ac:chgData name="Hejkal, Joseph J" userId="S::jhejkal@unmc.edu::cc444253-5162-47a9-bfed-67626f13e7f8" providerId="AD" clId="Web-{A6289688-5B62-45D7-AC05-812E96B8BAF0}" dt="2020-01-10T17:21:16.397" v="312" actId="20577"/>
          <ac:spMkLst>
            <pc:docMk/>
            <pc:sldMk cId="4227775833" sldId="257"/>
            <ac:spMk id="3" creationId="{F31CC3ED-4113-4789-ACAD-A2D2232AE4A0}"/>
          </ac:spMkLst>
        </pc:spChg>
      </pc:sldChg>
      <pc:sldChg chg="addSp delSp modSp new mod setBg">
        <pc:chgData name="Hejkal, Joseph J" userId="S::jhejkal@unmc.edu::cc444253-5162-47a9-bfed-67626f13e7f8" providerId="AD" clId="Web-{A6289688-5B62-45D7-AC05-812E96B8BAF0}" dt="2020-01-10T17:26:08.930" v="572"/>
        <pc:sldMkLst>
          <pc:docMk/>
          <pc:sldMk cId="2518273766" sldId="258"/>
        </pc:sldMkLst>
        <pc:spChg chg="mod">
          <ac:chgData name="Hejkal, Joseph J" userId="S::jhejkal@unmc.edu::cc444253-5162-47a9-bfed-67626f13e7f8" providerId="AD" clId="Web-{A6289688-5B62-45D7-AC05-812E96B8BAF0}" dt="2020-01-10T17:26:08.930" v="572"/>
          <ac:spMkLst>
            <pc:docMk/>
            <pc:sldMk cId="2518273766" sldId="258"/>
            <ac:spMk id="2" creationId="{BADDE668-2AE5-4E74-AA5D-AE91C646D93A}"/>
          </ac:spMkLst>
        </pc:spChg>
        <pc:spChg chg="mod">
          <ac:chgData name="Hejkal, Joseph J" userId="S::jhejkal@unmc.edu::cc444253-5162-47a9-bfed-67626f13e7f8" providerId="AD" clId="Web-{A6289688-5B62-45D7-AC05-812E96B8BAF0}" dt="2020-01-10T17:26:08.930" v="572"/>
          <ac:spMkLst>
            <pc:docMk/>
            <pc:sldMk cId="2518273766" sldId="258"/>
            <ac:spMk id="3" creationId="{1BCD7056-4509-4937-9216-1C0D59A83F37}"/>
          </ac:spMkLst>
        </pc:spChg>
        <pc:spChg chg="add del">
          <ac:chgData name="Hejkal, Joseph J" userId="S::jhejkal@unmc.edu::cc444253-5162-47a9-bfed-67626f13e7f8" providerId="AD" clId="Web-{A6289688-5B62-45D7-AC05-812E96B8BAF0}" dt="2020-01-10T17:26:08.930" v="571"/>
          <ac:spMkLst>
            <pc:docMk/>
            <pc:sldMk cId="2518273766" sldId="258"/>
            <ac:spMk id="9" creationId="{59A309A7-1751-4ABE-A3C1-EEC40366AD89}"/>
          </ac:spMkLst>
        </pc:spChg>
        <pc:spChg chg="add del">
          <ac:chgData name="Hejkal, Joseph J" userId="S::jhejkal@unmc.edu::cc444253-5162-47a9-bfed-67626f13e7f8" providerId="AD" clId="Web-{A6289688-5B62-45D7-AC05-812E96B8BAF0}" dt="2020-01-10T17:26:08.930" v="571"/>
          <ac:spMkLst>
            <pc:docMk/>
            <pc:sldMk cId="2518273766" sldId="258"/>
            <ac:spMk id="11" creationId="{967D8EB6-EAE1-4F9C-B398-83321E287204}"/>
          </ac:spMkLst>
        </pc:spChg>
        <pc:picChg chg="add mod">
          <ac:chgData name="Hejkal, Joseph J" userId="S::jhejkal@unmc.edu::cc444253-5162-47a9-bfed-67626f13e7f8" providerId="AD" clId="Web-{A6289688-5B62-45D7-AC05-812E96B8BAF0}" dt="2020-01-10T17:26:08.930" v="572"/>
          <ac:picMkLst>
            <pc:docMk/>
            <pc:sldMk cId="2518273766" sldId="258"/>
            <ac:picMk id="4" creationId="{73E6C35C-2626-4E4E-8BCF-2D708E2214CB}"/>
          </ac:picMkLst>
        </pc:picChg>
      </pc:sldChg>
      <pc:sldChg chg="addSp delSp modSp new">
        <pc:chgData name="Hejkal, Joseph J" userId="S::jhejkal@unmc.edu::cc444253-5162-47a9-bfed-67626f13e7f8" providerId="AD" clId="Web-{A6289688-5B62-45D7-AC05-812E96B8BAF0}" dt="2020-01-10T17:26:44.367" v="577" actId="14100"/>
        <pc:sldMkLst>
          <pc:docMk/>
          <pc:sldMk cId="2351532645" sldId="259"/>
        </pc:sldMkLst>
        <pc:spChg chg="del">
          <ac:chgData name="Hejkal, Joseph J" userId="S::jhejkal@unmc.edu::cc444253-5162-47a9-bfed-67626f13e7f8" providerId="AD" clId="Web-{A6289688-5B62-45D7-AC05-812E96B8BAF0}" dt="2020-01-10T17:26:36.305" v="574"/>
          <ac:spMkLst>
            <pc:docMk/>
            <pc:sldMk cId="2351532645" sldId="259"/>
            <ac:spMk id="3" creationId="{FF8F22D8-9C8E-435B-8064-A67AF765C182}"/>
          </ac:spMkLst>
        </pc:spChg>
        <pc:picChg chg="add mod ord">
          <ac:chgData name="Hejkal, Joseph J" userId="S::jhejkal@unmc.edu::cc444253-5162-47a9-bfed-67626f13e7f8" providerId="AD" clId="Web-{A6289688-5B62-45D7-AC05-812E96B8BAF0}" dt="2020-01-10T17:26:44.367" v="577" actId="14100"/>
          <ac:picMkLst>
            <pc:docMk/>
            <pc:sldMk cId="2351532645" sldId="259"/>
            <ac:picMk id="4" creationId="{6B37C5F8-414D-4A23-9080-377B6C2B8B1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235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180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55044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FullN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222294" y="657322"/>
            <a:ext cx="8641268"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1222293" y="3825164"/>
            <a:ext cx="85344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2814946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1275555" y="395832"/>
            <a:ext cx="10141903"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1275556" y="1882620"/>
            <a:ext cx="9709616"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3F11EEC-60B6-DF4B-A821-B910872C5F64}" type="datetimeFigureOut">
              <a:rPr kumimoji="0" lang="en-US" sz="1800" b="0" i="0" u="none" strike="noStrike" kern="1200" cap="none" spc="0" normalizeH="0" baseline="0" noProof="0" smtClean="0">
                <a:ln>
                  <a:noFill/>
                </a:ln>
                <a:solidFill>
                  <a:srgbClr val="989EA3"/>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6/8/2020</a:t>
            </a:fld>
            <a:endParaRPr kumimoji="0" lang="en-US" sz="1800" b="0" i="0" u="none" strike="noStrike" kern="1200" cap="none" spc="0" normalizeH="0" baseline="0" noProof="0" dirty="0">
              <a:ln>
                <a:noFill/>
              </a:ln>
              <a:solidFill>
                <a:srgbClr val="989EA3"/>
              </a:solidFill>
              <a:effectLst/>
              <a:uLnTx/>
              <a:uFillTx/>
              <a:latin typeface="Calibri"/>
              <a:ea typeface="+mn-ea"/>
              <a:cs typeface="+mn-cs"/>
            </a:endParaRPr>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89EA3"/>
              </a:solidFill>
              <a:effectLst/>
              <a:uLnTx/>
              <a:uFillTx/>
              <a:latin typeface="Calibri"/>
              <a:ea typeface="+mn-ea"/>
              <a:cs typeface="+mn-cs"/>
            </a:endParaRPr>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2F1CAA2-7C6D-8F48-BAEE-2DAFD071A580}" type="slidenum">
              <a:rPr kumimoji="0" lang="en-US" sz="1800" b="0" i="0" u="none" strike="noStrike" kern="1200" cap="none" spc="0" normalizeH="0" baseline="0" noProof="0" smtClean="0">
                <a:ln>
                  <a:noFill/>
                </a:ln>
                <a:solidFill>
                  <a:srgbClr val="989EA3"/>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989EA3"/>
              </a:solidFill>
              <a:effectLst/>
              <a:uLnTx/>
              <a:uFillTx/>
              <a:latin typeface="Calibri"/>
              <a:ea typeface="+mn-ea"/>
              <a:cs typeface="+mn-cs"/>
            </a:endParaRPr>
          </a:p>
        </p:txBody>
      </p:sp>
    </p:spTree>
    <p:extLst>
      <p:ext uri="{BB962C8B-B14F-4D97-AF65-F5344CB8AC3E}">
        <p14:creationId xmlns:p14="http://schemas.microsoft.com/office/powerpoint/2010/main" val="204656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4"/>
          </p:nvPr>
        </p:nvSpPr>
        <p:spPr>
          <a:xfrm>
            <a:off x="6239795" y="1882621"/>
            <a:ext cx="4620768"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
          </p:nvPr>
        </p:nvSpPr>
        <p:spPr>
          <a:xfrm>
            <a:off x="1275253" y="1882620"/>
            <a:ext cx="4620183"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3F11EEC-60B6-DF4B-A821-B910872C5F64}" type="datetimeFigureOut">
              <a:rPr kumimoji="0" lang="en-US" sz="1800" b="0" i="0" u="none" strike="noStrike" kern="1200" cap="none" spc="0" normalizeH="0" baseline="0" noProof="0" smtClean="0">
                <a:ln>
                  <a:noFill/>
                </a:ln>
                <a:solidFill>
                  <a:srgbClr val="989EA3"/>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6/8/2020</a:t>
            </a:fld>
            <a:endParaRPr kumimoji="0" lang="en-US" sz="1800" b="0" i="0" u="none" strike="noStrike" kern="1200" cap="none" spc="0" normalizeH="0" baseline="0" noProof="0" dirty="0">
              <a:ln>
                <a:noFill/>
              </a:ln>
              <a:solidFill>
                <a:srgbClr val="989EA3"/>
              </a:solidFill>
              <a:effectLst/>
              <a:uLnTx/>
              <a:uFillTx/>
              <a:latin typeface="Calibri"/>
              <a:ea typeface="+mn-ea"/>
              <a:cs typeface="+mn-cs"/>
            </a:endParaRPr>
          </a:p>
        </p:txBody>
      </p:sp>
      <p:sp>
        <p:nvSpPr>
          <p:cNvPr id="11"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89EA3"/>
              </a:solidFill>
              <a:effectLst/>
              <a:uLnTx/>
              <a:uFillTx/>
              <a:latin typeface="Calibri"/>
              <a:ea typeface="+mn-ea"/>
              <a:cs typeface="+mn-cs"/>
            </a:endParaRPr>
          </a:p>
        </p:txBody>
      </p:sp>
      <p:sp>
        <p:nvSpPr>
          <p:cNvPr id="12"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2F1CAA2-7C6D-8F48-BAEE-2DAFD071A580}" type="slidenum">
              <a:rPr kumimoji="0" lang="en-US" sz="1800" b="0" i="0" u="none" strike="noStrike" kern="1200" cap="none" spc="0" normalizeH="0" baseline="0" noProof="0" smtClean="0">
                <a:ln>
                  <a:noFill/>
                </a:ln>
                <a:solidFill>
                  <a:srgbClr val="989EA3"/>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989EA3"/>
              </a:solidFill>
              <a:effectLst/>
              <a:uLnTx/>
              <a:uFillTx/>
              <a:latin typeface="Calibri"/>
              <a:ea typeface="+mn-ea"/>
              <a:cs typeface="+mn-cs"/>
            </a:endParaRPr>
          </a:p>
        </p:txBody>
      </p:sp>
    </p:spTree>
    <p:extLst>
      <p:ext uri="{BB962C8B-B14F-4D97-AF65-F5344CB8AC3E}">
        <p14:creationId xmlns:p14="http://schemas.microsoft.com/office/powerpoint/2010/main" val="344441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_FullN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521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D68580-C483-4324-8E74-DABDF0A27C51}"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6/8/2020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95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1333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1385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814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903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67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67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121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879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39995489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75555" y="395832"/>
            <a:ext cx="10141903"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1275556" y="1882620"/>
            <a:ext cx="9709616" cy="46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3713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0570" y="1060001"/>
            <a:ext cx="6480951" cy="2022230"/>
          </a:xfrm>
        </p:spPr>
        <p:txBody>
          <a:bodyPr/>
          <a:lstStyle/>
          <a:p>
            <a:pPr algn="ctr"/>
            <a:r>
              <a:rPr lang="en-US" sz="6000" dirty="0"/>
              <a:t>Geriatrics Case Conference</a:t>
            </a:r>
            <a:r>
              <a:rPr lang="en-US" dirty="0"/>
              <a:t/>
            </a:r>
            <a:br>
              <a:rPr lang="en-US" dirty="0"/>
            </a:br>
            <a:endParaRPr lang="en-US" dirty="0"/>
          </a:p>
        </p:txBody>
      </p:sp>
      <p:sp>
        <p:nvSpPr>
          <p:cNvPr id="3" name="Subtitle 2"/>
          <p:cNvSpPr>
            <a:spLocks noGrp="1"/>
          </p:cNvSpPr>
          <p:nvPr>
            <p:ph type="subTitle" idx="1"/>
          </p:nvPr>
        </p:nvSpPr>
        <p:spPr/>
        <p:txBody>
          <a:bodyPr>
            <a:normAutofit/>
          </a:bodyPr>
          <a:lstStyle/>
          <a:p>
            <a:pPr algn="ctr"/>
            <a:r>
              <a:rPr lang="en-US" sz="3200" dirty="0" smtClean="0"/>
              <a:t>February 6, 2020</a:t>
            </a:r>
            <a:endParaRPr lang="en-US" sz="3200" dirty="0"/>
          </a:p>
        </p:txBody>
      </p:sp>
      <p:sp>
        <p:nvSpPr>
          <p:cNvPr id="4" name="Rectangle 2"/>
          <p:cNvSpPr>
            <a:spLocks noChangeArrowheads="1"/>
          </p:cNvSpPr>
          <p:nvPr/>
        </p:nvSpPr>
        <p:spPr bwMode="auto">
          <a:xfrm>
            <a:off x="1889761" y="5225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89761" y="5410200"/>
            <a:ext cx="31908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77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look at</a:t>
            </a:r>
          </a:p>
        </p:txBody>
      </p:sp>
      <p:sp>
        <p:nvSpPr>
          <p:cNvPr id="3" name="Content Placeholder 2"/>
          <p:cNvSpPr>
            <a:spLocks noGrp="1"/>
          </p:cNvSpPr>
          <p:nvPr>
            <p:ph idx="1"/>
          </p:nvPr>
        </p:nvSpPr>
        <p:spPr/>
        <p:txBody>
          <a:bodyPr/>
          <a:lstStyle/>
          <a:p>
            <a:r>
              <a:rPr lang="en-US" dirty="0"/>
              <a:t>Neuro exam is often appropriate</a:t>
            </a:r>
          </a:p>
          <a:p>
            <a:pPr lvl="1"/>
            <a:r>
              <a:rPr lang="en-US" dirty="0"/>
              <a:t>Focal weakness or motor abnormalities</a:t>
            </a:r>
          </a:p>
          <a:p>
            <a:pPr lvl="1"/>
            <a:r>
              <a:rPr lang="en-US" dirty="0"/>
              <a:t>Sensory deficits</a:t>
            </a:r>
          </a:p>
          <a:p>
            <a:pPr lvl="1"/>
            <a:r>
              <a:rPr lang="en-US" dirty="0"/>
              <a:t>Coordination </a:t>
            </a:r>
            <a:r>
              <a:rPr lang="en-US" dirty="0" smtClean="0"/>
              <a:t>problems</a:t>
            </a:r>
            <a:endParaRPr lang="en-US" dirty="0"/>
          </a:p>
          <a:p>
            <a:pPr lvl="1"/>
            <a:r>
              <a:rPr lang="en-US" dirty="0" smtClean="0"/>
              <a:t>Parkinsonism</a:t>
            </a:r>
          </a:p>
          <a:p>
            <a:r>
              <a:rPr lang="en-US" dirty="0" smtClean="0"/>
              <a:t>Look for nystagmus if symptoms</a:t>
            </a:r>
          </a:p>
        </p:txBody>
      </p:sp>
    </p:spTree>
    <p:extLst>
      <p:ext uri="{BB962C8B-B14F-4D97-AF65-F5344CB8AC3E}">
        <p14:creationId xmlns:p14="http://schemas.microsoft.com/office/powerpoint/2010/main" val="3154753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care plan</a:t>
            </a:r>
          </a:p>
        </p:txBody>
      </p:sp>
      <p:sp>
        <p:nvSpPr>
          <p:cNvPr id="3" name="Content Placeholder 2"/>
          <p:cNvSpPr>
            <a:spLocks noGrp="1"/>
          </p:cNvSpPr>
          <p:nvPr>
            <p:ph idx="1"/>
          </p:nvPr>
        </p:nvSpPr>
        <p:spPr/>
        <p:txBody>
          <a:bodyPr>
            <a:normAutofit/>
          </a:bodyPr>
          <a:lstStyle/>
          <a:p>
            <a:endParaRPr lang="en-US" dirty="0"/>
          </a:p>
        </p:txBody>
      </p:sp>
      <p:pic>
        <p:nvPicPr>
          <p:cNvPr id="5" name="Picture 4"/>
          <p:cNvPicPr>
            <a:picLocks noChangeAspect="1"/>
          </p:cNvPicPr>
          <p:nvPr/>
        </p:nvPicPr>
        <p:blipFill>
          <a:blip r:embed="rId2"/>
          <a:stretch>
            <a:fillRect/>
          </a:stretch>
        </p:blipFill>
        <p:spPr>
          <a:xfrm>
            <a:off x="0" y="548640"/>
            <a:ext cx="12203309" cy="5654283"/>
          </a:xfrm>
          <a:prstGeom prst="rect">
            <a:avLst/>
          </a:prstGeom>
        </p:spPr>
      </p:pic>
    </p:spTree>
    <p:extLst>
      <p:ext uri="{BB962C8B-B14F-4D97-AF65-F5344CB8AC3E}">
        <p14:creationId xmlns:p14="http://schemas.microsoft.com/office/powerpoint/2010/main" val="3098066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389466"/>
            <a:ext cx="12164128" cy="5957686"/>
          </a:xfrm>
          <a:prstGeom prst="rect">
            <a:avLst/>
          </a:prstGeom>
        </p:spPr>
      </p:pic>
    </p:spTree>
    <p:extLst>
      <p:ext uri="{BB962C8B-B14F-4D97-AF65-F5344CB8AC3E}">
        <p14:creationId xmlns:p14="http://schemas.microsoft.com/office/powerpoint/2010/main" val="2300738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helpful interventions</a:t>
            </a:r>
            <a:endParaRPr lang="en-US" dirty="0"/>
          </a:p>
        </p:txBody>
      </p:sp>
      <p:sp>
        <p:nvSpPr>
          <p:cNvPr id="3" name="Content Placeholder 2"/>
          <p:cNvSpPr>
            <a:spLocks noGrp="1"/>
          </p:cNvSpPr>
          <p:nvPr>
            <p:ph idx="1"/>
          </p:nvPr>
        </p:nvSpPr>
        <p:spPr/>
        <p:txBody>
          <a:bodyPr/>
          <a:lstStyle/>
          <a:p>
            <a:r>
              <a:rPr lang="en-US" dirty="0" smtClean="0"/>
              <a:t>Assistive devices</a:t>
            </a:r>
          </a:p>
          <a:p>
            <a:r>
              <a:rPr lang="en-US" dirty="0" smtClean="0"/>
              <a:t>Emergency response systems</a:t>
            </a:r>
          </a:p>
          <a:p>
            <a:r>
              <a:rPr lang="en-US" dirty="0" smtClean="0"/>
              <a:t>Other referral if appropriate (neurology, ENT, for example)</a:t>
            </a:r>
          </a:p>
        </p:txBody>
      </p:sp>
    </p:spTree>
    <p:extLst>
      <p:ext uri="{BB962C8B-B14F-4D97-AF65-F5344CB8AC3E}">
        <p14:creationId xmlns:p14="http://schemas.microsoft.com/office/powerpoint/2010/main" val="1244721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8859" y="115312"/>
            <a:ext cx="8641268" cy="3167843"/>
          </a:xfrm>
        </p:spPr>
        <p:txBody>
          <a:bodyPr/>
          <a:lstStyle/>
          <a:p>
            <a:r>
              <a:rPr lang="en-US" dirty="0" smtClean="0"/>
              <a:t>Questions?</a:t>
            </a:r>
            <a:br>
              <a:rPr lang="en-US" dirty="0" smtClean="0"/>
            </a:br>
            <a:r>
              <a:rPr lang="en-US" dirty="0"/>
              <a:t/>
            </a:r>
            <a:br>
              <a:rPr lang="en-US" dirty="0"/>
            </a:br>
            <a:endParaRPr lang="en-US" dirty="0"/>
          </a:p>
        </p:txBody>
      </p:sp>
    </p:spTree>
    <p:extLst>
      <p:ext uri="{BB962C8B-B14F-4D97-AF65-F5344CB8AC3E}">
        <p14:creationId xmlns:p14="http://schemas.microsoft.com/office/powerpoint/2010/main" val="1031983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790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0994" y="1057188"/>
            <a:ext cx="7935278" cy="2028912"/>
          </a:xfrm>
        </p:spPr>
        <p:txBody>
          <a:bodyPr>
            <a:normAutofit/>
          </a:bodyPr>
          <a:lstStyle/>
          <a:p>
            <a:r>
              <a:rPr lang="en-US" sz="4050" dirty="0" smtClean="0">
                <a:latin typeface="+mn-lt"/>
              </a:rPr>
              <a:t>Mobility</a:t>
            </a:r>
            <a:endParaRPr lang="en-US" sz="4050" dirty="0">
              <a:latin typeface="+mn-lt"/>
            </a:endParaRPr>
          </a:p>
        </p:txBody>
      </p:sp>
      <p:sp>
        <p:nvSpPr>
          <p:cNvPr id="3" name="Subtitle 2"/>
          <p:cNvSpPr>
            <a:spLocks noGrp="1"/>
          </p:cNvSpPr>
          <p:nvPr>
            <p:ph type="subTitle" idx="1"/>
          </p:nvPr>
        </p:nvSpPr>
        <p:spPr>
          <a:xfrm>
            <a:off x="2414343" y="3623402"/>
            <a:ext cx="6400800" cy="516383"/>
          </a:xfrm>
        </p:spPr>
        <p:txBody>
          <a:bodyPr>
            <a:noAutofit/>
          </a:bodyPr>
          <a:lstStyle/>
          <a:p>
            <a:r>
              <a:rPr lang="en-US" sz="2100" dirty="0" smtClean="0">
                <a:latin typeface="+mn-lt"/>
              </a:rPr>
              <a:t>Joe Hejkal, MD</a:t>
            </a:r>
            <a:endParaRPr lang="en-US" sz="2100" dirty="0">
              <a:latin typeface="+mn-lt"/>
            </a:endParaRPr>
          </a:p>
          <a:p>
            <a:r>
              <a:rPr lang="en-US" sz="2100" dirty="0" smtClean="0">
                <a:latin typeface="+mn-lt"/>
              </a:rPr>
              <a:t>Assistant </a:t>
            </a:r>
            <a:r>
              <a:rPr lang="en-US" sz="2100" dirty="0">
                <a:latin typeface="+mn-lt"/>
              </a:rPr>
              <a:t>Professor, </a:t>
            </a:r>
            <a:r>
              <a:rPr lang="en-US" sz="2100" dirty="0" smtClean="0">
                <a:latin typeface="+mn-lt"/>
              </a:rPr>
              <a:t>UNMC</a:t>
            </a:r>
            <a:endParaRPr lang="en-US" sz="2100" dirty="0">
              <a:latin typeface="+mn-lt"/>
            </a:endParaRPr>
          </a:p>
          <a:p>
            <a:r>
              <a:rPr lang="en-US" sz="2100" dirty="0" smtClean="0">
                <a:latin typeface="+mn-lt"/>
              </a:rPr>
              <a:t>February 6, 2020</a:t>
            </a:r>
            <a:endParaRPr lang="en-US" sz="2100" dirty="0">
              <a:latin typeface="+mn-lt"/>
            </a:endParaRPr>
          </a:p>
        </p:txBody>
      </p:sp>
      <p:sp>
        <p:nvSpPr>
          <p:cNvPr id="4" name="Slide Number Placeholder 3"/>
          <p:cNvSpPr>
            <a:spLocks noGrp="1"/>
          </p:cNvSpPr>
          <p:nvPr>
            <p:ph type="sldNum" sz="quarter" idx="4294967295"/>
          </p:nvPr>
        </p:nvSpPr>
        <p:spPr>
          <a:xfrm>
            <a:off x="9684544" y="5701904"/>
            <a:ext cx="983456" cy="273844"/>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689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nvSpPr>
        <p:spPr>
          <a:xfrm>
            <a:off x="2454894" y="1453845"/>
            <a:ext cx="7282212" cy="39503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lumMod val="95000"/>
                  </a:schemeClr>
                </a:solidFill>
              </a:rPr>
              <a:t>This </a:t>
            </a:r>
            <a:r>
              <a:rPr lang="en-US" dirty="0" smtClean="0">
                <a:solidFill>
                  <a:schemeClr val="tx1">
                    <a:lumMod val="95000"/>
                  </a:schemeClr>
                </a:solidFill>
              </a:rPr>
              <a:t>program </a:t>
            </a:r>
            <a:r>
              <a:rPr lang="en-US" dirty="0">
                <a:solidFill>
                  <a:schemeClr val="tx1">
                    <a:lumMod val="95000"/>
                  </a:schemeClr>
                </a:solidFill>
              </a:rPr>
              <a:t>is supported by the Health Resources and Services Administration (HRSA) of the U.S. Department of Health and Human Services (HHS) as part of an award totaling 749,926.00 with 0% financed with non-governmental sources. The contents are those of the author(s) and do not necessarily represent the official views of, nor an endorsement, by HRSA, HHS, or the U.S. Government. For more information, please visit HRSA.gov.</a:t>
            </a:r>
          </a:p>
          <a:p>
            <a:endParaRPr lang="en-US" dirty="0">
              <a:solidFill>
                <a:schemeClr val="bg2"/>
              </a:solidFill>
            </a:endParaRPr>
          </a:p>
        </p:txBody>
      </p:sp>
    </p:spTree>
    <p:extLst>
      <p:ext uri="{BB962C8B-B14F-4D97-AF65-F5344CB8AC3E}">
        <p14:creationId xmlns:p14="http://schemas.microsoft.com/office/powerpoint/2010/main" val="421666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55B0-F9F6-4FDC-976D-8DAE1C02FE03}"/>
              </a:ext>
            </a:extLst>
          </p:cNvPr>
          <p:cNvSpPr>
            <a:spLocks noGrp="1"/>
          </p:cNvSpPr>
          <p:nvPr>
            <p:ph type="title"/>
          </p:nvPr>
        </p:nvSpPr>
        <p:spPr/>
        <p:txBody>
          <a:bodyPr/>
          <a:lstStyle/>
          <a:p>
            <a:r>
              <a:rPr lang="en-US">
                <a:cs typeface="Calibri Light"/>
              </a:rPr>
              <a:t>Frequent Fallers</a:t>
            </a:r>
            <a:endParaRPr lang="en-US"/>
          </a:p>
        </p:txBody>
      </p:sp>
      <p:sp>
        <p:nvSpPr>
          <p:cNvPr id="3" name="Content Placeholder 2">
            <a:extLst>
              <a:ext uri="{FF2B5EF4-FFF2-40B4-BE49-F238E27FC236}">
                <a16:creationId xmlns:a16="http://schemas.microsoft.com/office/drawing/2014/main" id="{F31CC3ED-4113-4789-ACAD-A2D2232AE4A0}"/>
              </a:ext>
            </a:extLst>
          </p:cNvPr>
          <p:cNvSpPr>
            <a:spLocks noGrp="1"/>
          </p:cNvSpPr>
          <p:nvPr>
            <p:ph idx="1"/>
          </p:nvPr>
        </p:nvSpPr>
        <p:spPr/>
        <p:txBody>
          <a:bodyPr vert="horz" lIns="91440" tIns="45720" rIns="91440" bIns="45720" rtlCol="0" anchor="t">
            <a:normAutofit/>
          </a:bodyPr>
          <a:lstStyle/>
          <a:p>
            <a:r>
              <a:rPr lang="en-US" dirty="0">
                <a:cs typeface="Calibri"/>
              </a:rPr>
              <a:t>25% of elderly population </a:t>
            </a:r>
            <a:r>
              <a:rPr lang="en-US" dirty="0" smtClean="0">
                <a:cs typeface="Calibri"/>
              </a:rPr>
              <a:t>fall </a:t>
            </a:r>
            <a:r>
              <a:rPr lang="en-US" dirty="0">
                <a:cs typeface="Calibri"/>
              </a:rPr>
              <a:t>each year</a:t>
            </a:r>
          </a:p>
          <a:p>
            <a:r>
              <a:rPr lang="en-US" dirty="0">
                <a:cs typeface="Calibri"/>
              </a:rPr>
              <a:t>1/3 have other mobility limitation</a:t>
            </a:r>
          </a:p>
          <a:p>
            <a:r>
              <a:rPr lang="en-US" dirty="0">
                <a:cs typeface="Calibri"/>
              </a:rPr>
              <a:t>Serious injury risk</a:t>
            </a:r>
          </a:p>
          <a:p>
            <a:pPr lvl="1"/>
            <a:r>
              <a:rPr lang="en-US" dirty="0">
                <a:cs typeface="Calibri"/>
              </a:rPr>
              <a:t>Hip fracture with 25% 1-year mortality</a:t>
            </a:r>
          </a:p>
          <a:p>
            <a:pPr lvl="1"/>
            <a:r>
              <a:rPr lang="en-US" dirty="0">
                <a:cs typeface="Calibri"/>
              </a:rPr>
              <a:t>SDH leads to &gt;50% mortality or severe disability at 3 months</a:t>
            </a:r>
          </a:p>
        </p:txBody>
      </p:sp>
    </p:spTree>
    <p:extLst>
      <p:ext uri="{BB962C8B-B14F-4D97-AF65-F5344CB8AC3E}">
        <p14:creationId xmlns:p14="http://schemas.microsoft.com/office/powerpoint/2010/main" val="4227775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E668-2AE5-4E74-AA5D-AE91C646D93A}"/>
              </a:ext>
            </a:extLst>
          </p:cNvPr>
          <p:cNvSpPr>
            <a:spLocks noGrp="1"/>
          </p:cNvSpPr>
          <p:nvPr>
            <p:ph type="title"/>
          </p:nvPr>
        </p:nvSpPr>
        <p:spPr>
          <a:xfrm>
            <a:off x="1286934" y="1286934"/>
            <a:ext cx="9618132" cy="790147"/>
          </a:xfrm>
          <a:solidFill>
            <a:schemeClr val="tx1"/>
          </a:solidFill>
        </p:spPr>
        <p:txBody>
          <a:bodyPr>
            <a:normAutofit/>
          </a:bodyPr>
          <a:lstStyle/>
          <a:p>
            <a:pPr algn="ctr"/>
            <a:r>
              <a:rPr lang="en-US" sz="3200">
                <a:solidFill>
                  <a:schemeClr val="bg1"/>
                </a:solidFill>
                <a:cs typeface="Calibri Light"/>
              </a:rPr>
              <a:t>Screening</a:t>
            </a:r>
            <a:endParaRPr lang="en-US" sz="3200">
              <a:solidFill>
                <a:schemeClr val="bg1"/>
              </a:solidFill>
            </a:endParaRPr>
          </a:p>
        </p:txBody>
      </p:sp>
      <p:sp>
        <p:nvSpPr>
          <p:cNvPr id="3" name="Content Placeholder 2">
            <a:extLst>
              <a:ext uri="{FF2B5EF4-FFF2-40B4-BE49-F238E27FC236}">
                <a16:creationId xmlns:a16="http://schemas.microsoft.com/office/drawing/2014/main" id="{1BCD7056-4509-4937-9216-1C0D59A83F37}"/>
              </a:ext>
            </a:extLst>
          </p:cNvPr>
          <p:cNvSpPr>
            <a:spLocks noGrp="1"/>
          </p:cNvSpPr>
          <p:nvPr>
            <p:ph idx="1"/>
          </p:nvPr>
        </p:nvSpPr>
        <p:spPr>
          <a:xfrm>
            <a:off x="1286934" y="2365002"/>
            <a:ext cx="9618132" cy="1536382"/>
          </a:xfrm>
        </p:spPr>
        <p:txBody>
          <a:bodyPr vert="horz" lIns="91440" tIns="45720" rIns="91440" bIns="45720" rtlCol="0">
            <a:normAutofit/>
          </a:bodyPr>
          <a:lstStyle/>
          <a:p>
            <a:r>
              <a:rPr lang="en-US" sz="2400" dirty="0" smtClean="0">
                <a:cs typeface="Calibri"/>
              </a:rPr>
              <a:t>Less than half of patients who fall tell their doctor.</a:t>
            </a:r>
            <a:endParaRPr lang="en-US" sz="2400" dirty="0">
              <a:cs typeface="Calibri"/>
            </a:endParaRPr>
          </a:p>
          <a:p>
            <a:r>
              <a:rPr lang="en-US" sz="2400" dirty="0">
                <a:cs typeface="Calibri"/>
              </a:rPr>
              <a:t>Stopping Elderly Accidents, Deaths and Injuries (STEADI) initiative from CDC provides guidance for screening and interventions.</a:t>
            </a:r>
          </a:p>
        </p:txBody>
      </p:sp>
      <p:pic>
        <p:nvPicPr>
          <p:cNvPr id="4" name="Picture 4" descr="A close up of a logo&#10;&#10;Description generated with very high confidence">
            <a:extLst>
              <a:ext uri="{FF2B5EF4-FFF2-40B4-BE49-F238E27FC236}">
                <a16:creationId xmlns:a16="http://schemas.microsoft.com/office/drawing/2014/main" id="{73E6C35C-2626-4E4E-8BCF-2D708E2214CB}"/>
              </a:ext>
            </a:extLst>
          </p:cNvPr>
          <p:cNvPicPr>
            <a:picLocks noChangeAspect="1"/>
          </p:cNvPicPr>
          <p:nvPr/>
        </p:nvPicPr>
        <p:blipFill>
          <a:blip r:embed="rId2"/>
          <a:stretch>
            <a:fillRect/>
          </a:stretch>
        </p:blipFill>
        <p:spPr>
          <a:xfrm>
            <a:off x="2981026" y="4514426"/>
            <a:ext cx="6096002" cy="731520"/>
          </a:xfrm>
          <a:prstGeom prst="rect">
            <a:avLst/>
          </a:prstGeom>
        </p:spPr>
      </p:pic>
    </p:spTree>
    <p:extLst>
      <p:ext uri="{BB962C8B-B14F-4D97-AF65-F5344CB8AC3E}">
        <p14:creationId xmlns:p14="http://schemas.microsoft.com/office/powerpoint/2010/main" val="2518273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social media post&#10;&#10;Description generated with very high confidence">
            <a:extLst>
              <a:ext uri="{FF2B5EF4-FFF2-40B4-BE49-F238E27FC236}">
                <a16:creationId xmlns:a16="http://schemas.microsoft.com/office/drawing/2014/main" id="{6B37C5F8-414D-4A23-9080-377B6C2B8B1C}"/>
              </a:ext>
            </a:extLst>
          </p:cNvPr>
          <p:cNvPicPr>
            <a:picLocks noGrp="1" noChangeAspect="1"/>
          </p:cNvPicPr>
          <p:nvPr>
            <p:ph idx="1"/>
          </p:nvPr>
        </p:nvPicPr>
        <p:blipFill>
          <a:blip r:embed="rId2"/>
          <a:stretch>
            <a:fillRect/>
          </a:stretch>
        </p:blipFill>
        <p:spPr>
          <a:xfrm>
            <a:off x="1995596" y="200984"/>
            <a:ext cx="8229563" cy="6378545"/>
          </a:xfrm>
        </p:spPr>
      </p:pic>
    </p:spTree>
    <p:extLst>
      <p:ext uri="{BB962C8B-B14F-4D97-AF65-F5344CB8AC3E}">
        <p14:creationId xmlns:p14="http://schemas.microsoft.com/office/powerpoint/2010/main" val="2351532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C55F-B288-4CE8-95DB-82A2FA0FD54C}"/>
              </a:ext>
            </a:extLst>
          </p:cNvPr>
          <p:cNvSpPr>
            <a:spLocks noGrp="1"/>
          </p:cNvSpPr>
          <p:nvPr>
            <p:ph type="title"/>
          </p:nvPr>
        </p:nvSpPr>
        <p:spPr/>
        <p:txBody>
          <a:bodyPr/>
          <a:lstStyle/>
          <a:p>
            <a:r>
              <a:rPr lang="en-US" dirty="0"/>
              <a:t>STEADI initial screening guidelines</a:t>
            </a:r>
          </a:p>
        </p:txBody>
      </p:sp>
      <p:sp>
        <p:nvSpPr>
          <p:cNvPr id="3" name="TextBox 2"/>
          <p:cNvSpPr txBox="1"/>
          <p:nvPr/>
        </p:nvSpPr>
        <p:spPr>
          <a:xfrm>
            <a:off x="1371600" y="3249038"/>
            <a:ext cx="7422204" cy="1754326"/>
          </a:xfrm>
          <a:prstGeom prst="rect">
            <a:avLst/>
          </a:prstGeom>
          <a:noFill/>
        </p:spPr>
        <p:txBody>
          <a:bodyPr wrap="square" rtlCol="0">
            <a:spAutoFit/>
          </a:bodyPr>
          <a:lstStyle/>
          <a:p>
            <a:r>
              <a:rPr lang="en-US" dirty="0"/>
              <a:t>Stay independent brochure (12-question tool that patient fills out</a:t>
            </a:r>
          </a:p>
          <a:p>
            <a:r>
              <a:rPr lang="en-US" dirty="0"/>
              <a:t>			OR</a:t>
            </a:r>
          </a:p>
          <a:p>
            <a:r>
              <a:rPr lang="en-US" dirty="0"/>
              <a:t>Ask</a:t>
            </a:r>
          </a:p>
          <a:p>
            <a:r>
              <a:rPr lang="en-US" dirty="0"/>
              <a:t>	- Do you feel unsteady when standing or walking</a:t>
            </a:r>
          </a:p>
          <a:p>
            <a:r>
              <a:rPr lang="en-US" dirty="0"/>
              <a:t>	- Do you worry about falling?</a:t>
            </a:r>
          </a:p>
          <a:p>
            <a:r>
              <a:rPr lang="en-US" dirty="0"/>
              <a:t>	- Have you fallen in the past year?</a:t>
            </a:r>
          </a:p>
        </p:txBody>
      </p:sp>
      <p:pic>
        <p:nvPicPr>
          <p:cNvPr id="5" name="Picture 4"/>
          <p:cNvPicPr>
            <a:picLocks noChangeAspect="1"/>
          </p:cNvPicPr>
          <p:nvPr/>
        </p:nvPicPr>
        <p:blipFill>
          <a:blip r:embed="rId2"/>
          <a:stretch>
            <a:fillRect/>
          </a:stretch>
        </p:blipFill>
        <p:spPr>
          <a:xfrm>
            <a:off x="0" y="1334999"/>
            <a:ext cx="12192000" cy="1914039"/>
          </a:xfrm>
          <a:prstGeom prst="rect">
            <a:avLst/>
          </a:prstGeom>
        </p:spPr>
      </p:pic>
    </p:spTree>
    <p:extLst>
      <p:ext uri="{BB962C8B-B14F-4D97-AF65-F5344CB8AC3E}">
        <p14:creationId xmlns:p14="http://schemas.microsoft.com/office/powerpoint/2010/main" val="2139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low risk individuals</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3080187" y="1427847"/>
            <a:ext cx="6031625" cy="5146893"/>
          </a:xfrm>
          <a:prstGeom prst="rect">
            <a:avLst/>
          </a:prstGeom>
        </p:spPr>
      </p:pic>
    </p:spTree>
    <p:extLst>
      <p:ext uri="{BB962C8B-B14F-4D97-AF65-F5344CB8AC3E}">
        <p14:creationId xmlns:p14="http://schemas.microsoft.com/office/powerpoint/2010/main" val="4191420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positive screen:</a:t>
            </a:r>
          </a:p>
        </p:txBody>
      </p:sp>
      <p:pic>
        <p:nvPicPr>
          <p:cNvPr id="6" name="Picture 5"/>
          <p:cNvPicPr>
            <a:picLocks noChangeAspect="1"/>
          </p:cNvPicPr>
          <p:nvPr/>
        </p:nvPicPr>
        <p:blipFill rotWithShape="1">
          <a:blip r:embed="rId2"/>
          <a:srcRect t="50480" r="434"/>
          <a:stretch/>
        </p:blipFill>
        <p:spPr>
          <a:xfrm>
            <a:off x="6951669" y="548640"/>
            <a:ext cx="5240332" cy="6309361"/>
          </a:xfrm>
          <a:prstGeom prst="rect">
            <a:avLst/>
          </a:prstGeom>
        </p:spPr>
      </p:pic>
      <p:pic>
        <p:nvPicPr>
          <p:cNvPr id="7" name="Picture 6"/>
          <p:cNvPicPr>
            <a:picLocks noChangeAspect="1"/>
          </p:cNvPicPr>
          <p:nvPr/>
        </p:nvPicPr>
        <p:blipFill rotWithShape="1">
          <a:blip r:embed="rId2"/>
          <a:srcRect r="-2987" b="51045"/>
          <a:stretch/>
        </p:blipFill>
        <p:spPr>
          <a:xfrm>
            <a:off x="-95504" y="0"/>
            <a:ext cx="5954437" cy="6851961"/>
          </a:xfrm>
          <a:prstGeom prst="rect">
            <a:avLst/>
          </a:prstGeom>
        </p:spPr>
      </p:pic>
    </p:spTree>
    <p:extLst>
      <p:ext uri="{BB962C8B-B14F-4D97-AF65-F5344CB8AC3E}">
        <p14:creationId xmlns:p14="http://schemas.microsoft.com/office/powerpoint/2010/main" val="4195517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142</TotalTime>
  <Words>198</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Arial-BoldMT</vt:lpstr>
      <vt:lpstr>Calibri</vt:lpstr>
      <vt:lpstr>Calibri Light</vt:lpstr>
      <vt:lpstr>Office Theme</vt:lpstr>
      <vt:lpstr>NeMed_Presentation</vt:lpstr>
      <vt:lpstr>Geriatrics Case Conference </vt:lpstr>
      <vt:lpstr>Mobility</vt:lpstr>
      <vt:lpstr>PowerPoint Presentation</vt:lpstr>
      <vt:lpstr>Frequent Fallers</vt:lpstr>
      <vt:lpstr>Screening</vt:lpstr>
      <vt:lpstr>PowerPoint Presentation</vt:lpstr>
      <vt:lpstr>STEADI initial screening guidelines</vt:lpstr>
      <vt:lpstr>For low risk individuals</vt:lpstr>
      <vt:lpstr>If positive screen:</vt:lpstr>
      <vt:lpstr>Other things to look at</vt:lpstr>
      <vt:lpstr>Develop care plan</vt:lpstr>
      <vt:lpstr>PowerPoint Presentation</vt:lpstr>
      <vt:lpstr>Other helpful interventions</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Spurgin, Mary Jo</dc:creator>
  <cp:lastModifiedBy>Cole, Jessica B</cp:lastModifiedBy>
  <cp:revision>87</cp:revision>
  <dcterms:created xsi:type="dcterms:W3CDTF">2020-01-08T00:03:33Z</dcterms:created>
  <dcterms:modified xsi:type="dcterms:W3CDTF">2020-06-08T19:32:03Z</dcterms:modified>
</cp:coreProperties>
</file>