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85"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7" r:id="rId21"/>
    <p:sldId id="278" r:id="rId22"/>
    <p:sldId id="279" r:id="rId23"/>
    <p:sldId id="280" r:id="rId24"/>
    <p:sldId id="281" r:id="rId25"/>
    <p:sldId id="282" r:id="rId26"/>
    <p:sldId id="257" r:id="rId27"/>
    <p:sldId id="283" r:id="rId28"/>
    <p:sldId id="286" r:id="rId29"/>
    <p:sldId id="29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0" d="100"/>
          <a:sy n="60" d="100"/>
        </p:scale>
        <p:origin x="79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2192D2-3A7C-4C0A-9F57-5D3B4916B88D}" type="doc">
      <dgm:prSet loTypeId="urn:microsoft.com/office/officeart/2005/8/layout/chevron1" loCatId="process" qsTypeId="urn:microsoft.com/office/officeart/2005/8/quickstyle/simple1" qsCatId="simple" csTypeId="urn:microsoft.com/office/officeart/2005/8/colors/accent1_2" csCatId="accent1" phldr="1"/>
      <dgm:spPr/>
    </dgm:pt>
    <dgm:pt modelId="{7B1B422C-D546-4C40-9BD3-13C69C5BA71E}">
      <dgm:prSet phldrT="[Text]"/>
      <dgm:spPr/>
      <dgm:t>
        <a:bodyPr/>
        <a:lstStyle/>
        <a:p>
          <a:r>
            <a:rPr lang="en-US" dirty="0" smtClean="0"/>
            <a:t>First Steps</a:t>
          </a:r>
          <a:endParaRPr lang="en-US" dirty="0"/>
        </a:p>
      </dgm:t>
    </dgm:pt>
    <dgm:pt modelId="{3EA537F8-50DC-4120-87A2-C967898F143C}" type="parTrans" cxnId="{84692329-55A8-44DC-AA4E-23675320EF39}">
      <dgm:prSet/>
      <dgm:spPr/>
      <dgm:t>
        <a:bodyPr/>
        <a:lstStyle/>
        <a:p>
          <a:endParaRPr lang="en-US"/>
        </a:p>
      </dgm:t>
    </dgm:pt>
    <dgm:pt modelId="{F6073ECD-081F-465D-BD70-B7D96DCC5268}" type="sibTrans" cxnId="{84692329-55A8-44DC-AA4E-23675320EF39}">
      <dgm:prSet/>
      <dgm:spPr/>
      <dgm:t>
        <a:bodyPr/>
        <a:lstStyle/>
        <a:p>
          <a:endParaRPr lang="en-US"/>
        </a:p>
      </dgm:t>
    </dgm:pt>
    <dgm:pt modelId="{ED5B7483-43E1-47D7-87F0-7125033B64ED}">
      <dgm:prSet phldrT="[Text]"/>
      <dgm:spPr/>
      <dgm:t>
        <a:bodyPr/>
        <a:lstStyle/>
        <a:p>
          <a:r>
            <a:rPr lang="en-US" dirty="0" smtClean="0"/>
            <a:t>Next Steps</a:t>
          </a:r>
          <a:endParaRPr lang="en-US" dirty="0"/>
        </a:p>
      </dgm:t>
    </dgm:pt>
    <dgm:pt modelId="{A131CB7F-F64C-4ED2-A183-AD90F96C27F2}" type="parTrans" cxnId="{972DDC67-590A-4E83-8FCE-9E11F6D10FE1}">
      <dgm:prSet/>
      <dgm:spPr/>
      <dgm:t>
        <a:bodyPr/>
        <a:lstStyle/>
        <a:p>
          <a:endParaRPr lang="en-US"/>
        </a:p>
      </dgm:t>
    </dgm:pt>
    <dgm:pt modelId="{0479C882-C55F-4375-8690-16512EB4FAD3}" type="sibTrans" cxnId="{972DDC67-590A-4E83-8FCE-9E11F6D10FE1}">
      <dgm:prSet/>
      <dgm:spPr/>
      <dgm:t>
        <a:bodyPr/>
        <a:lstStyle/>
        <a:p>
          <a:endParaRPr lang="en-US"/>
        </a:p>
      </dgm:t>
    </dgm:pt>
    <dgm:pt modelId="{F7CF986E-CECE-4E93-A5A8-21691EF5DBC4}">
      <dgm:prSet phldrT="[Text]"/>
      <dgm:spPr/>
      <dgm:t>
        <a:bodyPr/>
        <a:lstStyle/>
        <a:p>
          <a:r>
            <a:rPr lang="en-US" dirty="0" smtClean="0"/>
            <a:t>Advanced Steps</a:t>
          </a:r>
          <a:endParaRPr lang="en-US" dirty="0"/>
        </a:p>
      </dgm:t>
    </dgm:pt>
    <dgm:pt modelId="{3FC21EBE-ACE3-49F4-8F25-1A4D1BF20757}" type="parTrans" cxnId="{469BFBB2-0BBB-42AC-B20E-38640321EDDF}">
      <dgm:prSet/>
      <dgm:spPr/>
      <dgm:t>
        <a:bodyPr/>
        <a:lstStyle/>
        <a:p>
          <a:endParaRPr lang="en-US"/>
        </a:p>
      </dgm:t>
    </dgm:pt>
    <dgm:pt modelId="{48942CDE-42F3-4352-93C3-86B9B441937D}" type="sibTrans" cxnId="{469BFBB2-0BBB-42AC-B20E-38640321EDDF}">
      <dgm:prSet/>
      <dgm:spPr/>
      <dgm:t>
        <a:bodyPr/>
        <a:lstStyle/>
        <a:p>
          <a:endParaRPr lang="en-US"/>
        </a:p>
      </dgm:t>
    </dgm:pt>
    <dgm:pt modelId="{023BB520-DF93-4D52-8D55-8A66F606C598}" type="pres">
      <dgm:prSet presAssocID="{CE2192D2-3A7C-4C0A-9F57-5D3B4916B88D}" presName="Name0" presStyleCnt="0">
        <dgm:presLayoutVars>
          <dgm:dir/>
          <dgm:animLvl val="lvl"/>
          <dgm:resizeHandles val="exact"/>
        </dgm:presLayoutVars>
      </dgm:prSet>
      <dgm:spPr/>
    </dgm:pt>
    <dgm:pt modelId="{A0AE0C83-C238-4803-BB1E-96752A1AB59E}" type="pres">
      <dgm:prSet presAssocID="{7B1B422C-D546-4C40-9BD3-13C69C5BA71E}" presName="parTxOnly" presStyleLbl="node1" presStyleIdx="0" presStyleCnt="3">
        <dgm:presLayoutVars>
          <dgm:chMax val="0"/>
          <dgm:chPref val="0"/>
          <dgm:bulletEnabled val="1"/>
        </dgm:presLayoutVars>
      </dgm:prSet>
      <dgm:spPr/>
      <dgm:t>
        <a:bodyPr/>
        <a:lstStyle/>
        <a:p>
          <a:endParaRPr lang="en-US"/>
        </a:p>
      </dgm:t>
    </dgm:pt>
    <dgm:pt modelId="{D679AF0E-25FE-43DA-AEE9-6A654E24A280}" type="pres">
      <dgm:prSet presAssocID="{F6073ECD-081F-465D-BD70-B7D96DCC5268}" presName="parTxOnlySpace" presStyleCnt="0"/>
      <dgm:spPr/>
    </dgm:pt>
    <dgm:pt modelId="{88EE383D-6162-4838-8175-E822DDE9FDC2}" type="pres">
      <dgm:prSet presAssocID="{ED5B7483-43E1-47D7-87F0-7125033B64ED}" presName="parTxOnly" presStyleLbl="node1" presStyleIdx="1" presStyleCnt="3">
        <dgm:presLayoutVars>
          <dgm:chMax val="0"/>
          <dgm:chPref val="0"/>
          <dgm:bulletEnabled val="1"/>
        </dgm:presLayoutVars>
      </dgm:prSet>
      <dgm:spPr/>
      <dgm:t>
        <a:bodyPr/>
        <a:lstStyle/>
        <a:p>
          <a:endParaRPr lang="en-US"/>
        </a:p>
      </dgm:t>
    </dgm:pt>
    <dgm:pt modelId="{5A73A6B6-4846-4427-849B-6CF8006E5B8A}" type="pres">
      <dgm:prSet presAssocID="{0479C882-C55F-4375-8690-16512EB4FAD3}" presName="parTxOnlySpace" presStyleCnt="0"/>
      <dgm:spPr/>
    </dgm:pt>
    <dgm:pt modelId="{965F42DD-5824-4998-B73A-78A8518806B1}" type="pres">
      <dgm:prSet presAssocID="{F7CF986E-CECE-4E93-A5A8-21691EF5DBC4}" presName="parTxOnly" presStyleLbl="node1" presStyleIdx="2" presStyleCnt="3">
        <dgm:presLayoutVars>
          <dgm:chMax val="0"/>
          <dgm:chPref val="0"/>
          <dgm:bulletEnabled val="1"/>
        </dgm:presLayoutVars>
      </dgm:prSet>
      <dgm:spPr/>
      <dgm:t>
        <a:bodyPr/>
        <a:lstStyle/>
        <a:p>
          <a:endParaRPr lang="en-US"/>
        </a:p>
      </dgm:t>
    </dgm:pt>
  </dgm:ptLst>
  <dgm:cxnLst>
    <dgm:cxn modelId="{750ACAA1-B31B-4EDD-892C-60C827050295}" type="presOf" srcId="{ED5B7483-43E1-47D7-87F0-7125033B64ED}" destId="{88EE383D-6162-4838-8175-E822DDE9FDC2}" srcOrd="0" destOrd="0" presId="urn:microsoft.com/office/officeart/2005/8/layout/chevron1"/>
    <dgm:cxn modelId="{D3B87A38-DA55-4CFD-A3F1-DAA6BBFC8433}" type="presOf" srcId="{7B1B422C-D546-4C40-9BD3-13C69C5BA71E}" destId="{A0AE0C83-C238-4803-BB1E-96752A1AB59E}" srcOrd="0" destOrd="0" presId="urn:microsoft.com/office/officeart/2005/8/layout/chevron1"/>
    <dgm:cxn modelId="{D0CC2F5B-F388-4C37-AA8B-7BD868480BF0}" type="presOf" srcId="{F7CF986E-CECE-4E93-A5A8-21691EF5DBC4}" destId="{965F42DD-5824-4998-B73A-78A8518806B1}" srcOrd="0" destOrd="0" presId="urn:microsoft.com/office/officeart/2005/8/layout/chevron1"/>
    <dgm:cxn modelId="{CCC24D33-4AC3-4105-88A9-1B250FB82A79}" type="presOf" srcId="{CE2192D2-3A7C-4C0A-9F57-5D3B4916B88D}" destId="{023BB520-DF93-4D52-8D55-8A66F606C598}" srcOrd="0" destOrd="0" presId="urn:microsoft.com/office/officeart/2005/8/layout/chevron1"/>
    <dgm:cxn modelId="{972DDC67-590A-4E83-8FCE-9E11F6D10FE1}" srcId="{CE2192D2-3A7C-4C0A-9F57-5D3B4916B88D}" destId="{ED5B7483-43E1-47D7-87F0-7125033B64ED}" srcOrd="1" destOrd="0" parTransId="{A131CB7F-F64C-4ED2-A183-AD90F96C27F2}" sibTransId="{0479C882-C55F-4375-8690-16512EB4FAD3}"/>
    <dgm:cxn modelId="{469BFBB2-0BBB-42AC-B20E-38640321EDDF}" srcId="{CE2192D2-3A7C-4C0A-9F57-5D3B4916B88D}" destId="{F7CF986E-CECE-4E93-A5A8-21691EF5DBC4}" srcOrd="2" destOrd="0" parTransId="{3FC21EBE-ACE3-49F4-8F25-1A4D1BF20757}" sibTransId="{48942CDE-42F3-4352-93C3-86B9B441937D}"/>
    <dgm:cxn modelId="{84692329-55A8-44DC-AA4E-23675320EF39}" srcId="{CE2192D2-3A7C-4C0A-9F57-5D3B4916B88D}" destId="{7B1B422C-D546-4C40-9BD3-13C69C5BA71E}" srcOrd="0" destOrd="0" parTransId="{3EA537F8-50DC-4120-87A2-C967898F143C}" sibTransId="{F6073ECD-081F-465D-BD70-B7D96DCC5268}"/>
    <dgm:cxn modelId="{30194525-8F92-462A-84F5-668A2A9A9AA0}" type="presParOf" srcId="{023BB520-DF93-4D52-8D55-8A66F606C598}" destId="{A0AE0C83-C238-4803-BB1E-96752A1AB59E}" srcOrd="0" destOrd="0" presId="urn:microsoft.com/office/officeart/2005/8/layout/chevron1"/>
    <dgm:cxn modelId="{073A2DC3-ED2E-4EE1-815F-141FA5464166}" type="presParOf" srcId="{023BB520-DF93-4D52-8D55-8A66F606C598}" destId="{D679AF0E-25FE-43DA-AEE9-6A654E24A280}" srcOrd="1" destOrd="0" presId="urn:microsoft.com/office/officeart/2005/8/layout/chevron1"/>
    <dgm:cxn modelId="{584E41AC-7960-43B6-A994-22240AAEB5D3}" type="presParOf" srcId="{023BB520-DF93-4D52-8D55-8A66F606C598}" destId="{88EE383D-6162-4838-8175-E822DDE9FDC2}" srcOrd="2" destOrd="0" presId="urn:microsoft.com/office/officeart/2005/8/layout/chevron1"/>
    <dgm:cxn modelId="{F8F17F04-27B3-401A-8B30-3F184C14616D}" type="presParOf" srcId="{023BB520-DF93-4D52-8D55-8A66F606C598}" destId="{5A73A6B6-4846-4427-849B-6CF8006E5B8A}" srcOrd="3" destOrd="0" presId="urn:microsoft.com/office/officeart/2005/8/layout/chevron1"/>
    <dgm:cxn modelId="{C286FA02-13A6-40F8-B503-F20E0B8D5821}" type="presParOf" srcId="{023BB520-DF93-4D52-8D55-8A66F606C598}" destId="{965F42DD-5824-4998-B73A-78A8518806B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FB781A-322A-4ABF-9569-F25FC467B2F3}" type="doc">
      <dgm:prSet loTypeId="urn:microsoft.com/office/officeart/2005/8/layout/hProcess11" loCatId="process" qsTypeId="urn:microsoft.com/office/officeart/2005/8/quickstyle/simple4" qsCatId="simple" csTypeId="urn:microsoft.com/office/officeart/2005/8/colors/accent1_2" csCatId="accent1" phldr="1"/>
      <dgm:spPr/>
    </dgm:pt>
    <dgm:pt modelId="{4BB09742-5683-40B4-B1E7-C55E023C48B9}">
      <dgm:prSet phldrT="[Text]" phldr="1"/>
      <dgm:spPr/>
      <dgm:t>
        <a:bodyPr/>
        <a:lstStyle/>
        <a:p>
          <a:endParaRPr lang="en-US"/>
        </a:p>
      </dgm:t>
    </dgm:pt>
    <dgm:pt modelId="{9FEE1BFA-E1C3-43A8-A43F-F136C9458646}" type="parTrans" cxnId="{360DD63E-F06B-489B-AC6A-2AA40A70C68A}">
      <dgm:prSet/>
      <dgm:spPr/>
      <dgm:t>
        <a:bodyPr/>
        <a:lstStyle/>
        <a:p>
          <a:endParaRPr lang="en-US"/>
        </a:p>
      </dgm:t>
    </dgm:pt>
    <dgm:pt modelId="{3B1365D5-F4DE-46BD-9349-207685CD7AD6}" type="sibTrans" cxnId="{360DD63E-F06B-489B-AC6A-2AA40A70C68A}">
      <dgm:prSet/>
      <dgm:spPr/>
      <dgm:t>
        <a:bodyPr/>
        <a:lstStyle/>
        <a:p>
          <a:endParaRPr lang="en-US"/>
        </a:p>
      </dgm:t>
    </dgm:pt>
    <dgm:pt modelId="{CF15F629-7498-44A5-AFA5-F9B441758629}">
      <dgm:prSet phldrT="[Text]" custT="1"/>
      <dgm:spPr/>
      <dgm:t>
        <a:bodyPr/>
        <a:lstStyle/>
        <a:p>
          <a:r>
            <a:rPr lang="en-US" sz="2800" b="1" smtClean="0"/>
            <a:t>Life Course</a:t>
          </a:r>
          <a:endParaRPr lang="en-US" sz="2800" b="1" dirty="0"/>
        </a:p>
      </dgm:t>
    </dgm:pt>
    <dgm:pt modelId="{48E44933-B968-4FDA-98FC-EF9B3926A9D9}" type="parTrans" cxnId="{AB9A3B30-88D5-458A-A868-E3642403F0B0}">
      <dgm:prSet/>
      <dgm:spPr/>
      <dgm:t>
        <a:bodyPr/>
        <a:lstStyle/>
        <a:p>
          <a:endParaRPr lang="en-US"/>
        </a:p>
      </dgm:t>
    </dgm:pt>
    <dgm:pt modelId="{A2DED727-8252-4A98-A269-DA339BE797BE}" type="sibTrans" cxnId="{AB9A3B30-88D5-458A-A868-E3642403F0B0}">
      <dgm:prSet/>
      <dgm:spPr/>
      <dgm:t>
        <a:bodyPr/>
        <a:lstStyle/>
        <a:p>
          <a:endParaRPr lang="en-US"/>
        </a:p>
      </dgm:t>
    </dgm:pt>
    <dgm:pt modelId="{69300F0D-08B1-4446-9D7A-4EBD64853769}">
      <dgm:prSet phldrT="[Text]" phldr="1"/>
      <dgm:spPr/>
      <dgm:t>
        <a:bodyPr/>
        <a:lstStyle/>
        <a:p>
          <a:endParaRPr lang="en-US"/>
        </a:p>
      </dgm:t>
    </dgm:pt>
    <dgm:pt modelId="{25FBBD4B-B8F8-4D2F-B32D-6EF1D0B1F69C}" type="parTrans" cxnId="{A9BD82E5-6A13-43E7-A152-31D859188F98}">
      <dgm:prSet/>
      <dgm:spPr/>
      <dgm:t>
        <a:bodyPr/>
        <a:lstStyle/>
        <a:p>
          <a:endParaRPr lang="en-US"/>
        </a:p>
      </dgm:t>
    </dgm:pt>
    <dgm:pt modelId="{D52060C0-72CD-409C-9945-87D411AEBA4D}" type="sibTrans" cxnId="{A9BD82E5-6A13-43E7-A152-31D859188F98}">
      <dgm:prSet/>
      <dgm:spPr/>
      <dgm:t>
        <a:bodyPr/>
        <a:lstStyle/>
        <a:p>
          <a:endParaRPr lang="en-US"/>
        </a:p>
      </dgm:t>
    </dgm:pt>
    <dgm:pt modelId="{F57AB399-C693-4ACB-9B1F-644EF972448B}" type="pres">
      <dgm:prSet presAssocID="{D9FB781A-322A-4ABF-9569-F25FC467B2F3}" presName="Name0" presStyleCnt="0">
        <dgm:presLayoutVars>
          <dgm:dir/>
          <dgm:resizeHandles val="exact"/>
        </dgm:presLayoutVars>
      </dgm:prSet>
      <dgm:spPr/>
    </dgm:pt>
    <dgm:pt modelId="{7EB72362-C461-40E8-9662-0F69060CA305}" type="pres">
      <dgm:prSet presAssocID="{D9FB781A-322A-4ABF-9569-F25FC467B2F3}" presName="arrow" presStyleLbl="bgShp" presStyleIdx="0" presStyleCnt="1" custLinFactY="16558" custLinFactNeighborX="3022" custLinFactNeighborY="100000"/>
      <dgm:spPr>
        <a:solidFill>
          <a:schemeClr val="accent2"/>
        </a:solidFill>
      </dgm:spPr>
    </dgm:pt>
    <dgm:pt modelId="{936E3B97-6725-4C82-80DF-49EFC5683D20}" type="pres">
      <dgm:prSet presAssocID="{D9FB781A-322A-4ABF-9569-F25FC467B2F3}" presName="points" presStyleCnt="0"/>
      <dgm:spPr/>
    </dgm:pt>
    <dgm:pt modelId="{EE5A1523-F86E-466C-9125-7995B02C7304}" type="pres">
      <dgm:prSet presAssocID="{4BB09742-5683-40B4-B1E7-C55E023C48B9}" presName="compositeA" presStyleCnt="0"/>
      <dgm:spPr/>
    </dgm:pt>
    <dgm:pt modelId="{DCC4AF27-1836-4C72-B9E1-B0B7ECAA2EAF}" type="pres">
      <dgm:prSet presAssocID="{4BB09742-5683-40B4-B1E7-C55E023C48B9}" presName="textA" presStyleLbl="revTx" presStyleIdx="0" presStyleCnt="3">
        <dgm:presLayoutVars>
          <dgm:bulletEnabled val="1"/>
        </dgm:presLayoutVars>
      </dgm:prSet>
      <dgm:spPr/>
      <dgm:t>
        <a:bodyPr/>
        <a:lstStyle/>
        <a:p>
          <a:endParaRPr lang="en-US"/>
        </a:p>
      </dgm:t>
    </dgm:pt>
    <dgm:pt modelId="{50D9DC0D-04B3-4D9F-A5B0-00180B4DF5E6}" type="pres">
      <dgm:prSet presAssocID="{4BB09742-5683-40B4-B1E7-C55E023C48B9}" presName="circleA" presStyleLbl="node1" presStyleIdx="0" presStyleCnt="3"/>
      <dgm:spPr/>
    </dgm:pt>
    <dgm:pt modelId="{4AFA2247-0D04-4EC6-AA04-36EBF4B86433}" type="pres">
      <dgm:prSet presAssocID="{4BB09742-5683-40B4-B1E7-C55E023C48B9}" presName="spaceA" presStyleCnt="0"/>
      <dgm:spPr/>
    </dgm:pt>
    <dgm:pt modelId="{F7A75301-D020-412D-AE4A-B35856780809}" type="pres">
      <dgm:prSet presAssocID="{3B1365D5-F4DE-46BD-9349-207685CD7AD6}" presName="space" presStyleCnt="0"/>
      <dgm:spPr/>
    </dgm:pt>
    <dgm:pt modelId="{AF72C137-8796-48F0-A6CD-5CAFD5631B02}" type="pres">
      <dgm:prSet presAssocID="{CF15F629-7498-44A5-AFA5-F9B441758629}" presName="compositeB" presStyleCnt="0"/>
      <dgm:spPr/>
    </dgm:pt>
    <dgm:pt modelId="{921DC2D3-4267-4F86-B7D9-14FEECC22804}" type="pres">
      <dgm:prSet presAssocID="{CF15F629-7498-44A5-AFA5-F9B441758629}" presName="textB" presStyleLbl="revTx" presStyleIdx="1" presStyleCnt="3" custScaleX="2000000">
        <dgm:presLayoutVars>
          <dgm:bulletEnabled val="1"/>
        </dgm:presLayoutVars>
      </dgm:prSet>
      <dgm:spPr/>
      <dgm:t>
        <a:bodyPr/>
        <a:lstStyle/>
        <a:p>
          <a:endParaRPr lang="en-US"/>
        </a:p>
      </dgm:t>
    </dgm:pt>
    <dgm:pt modelId="{80DF917E-C88E-47E8-8938-4F42CFD93BE6}" type="pres">
      <dgm:prSet presAssocID="{CF15F629-7498-44A5-AFA5-F9B441758629}" presName="circleB" presStyleLbl="node1" presStyleIdx="1" presStyleCnt="3"/>
      <dgm:spPr/>
    </dgm:pt>
    <dgm:pt modelId="{C970A021-C91B-42E1-8751-BBB0F2ED708D}" type="pres">
      <dgm:prSet presAssocID="{CF15F629-7498-44A5-AFA5-F9B441758629}" presName="spaceB" presStyleCnt="0"/>
      <dgm:spPr/>
    </dgm:pt>
    <dgm:pt modelId="{C54F2B7F-407D-4BC6-A07E-66A228841E1B}" type="pres">
      <dgm:prSet presAssocID="{A2DED727-8252-4A98-A269-DA339BE797BE}" presName="space" presStyleCnt="0"/>
      <dgm:spPr/>
    </dgm:pt>
    <dgm:pt modelId="{5801B903-54E1-49DE-B577-B17A4C4A0892}" type="pres">
      <dgm:prSet presAssocID="{69300F0D-08B1-4446-9D7A-4EBD64853769}" presName="compositeA" presStyleCnt="0"/>
      <dgm:spPr/>
    </dgm:pt>
    <dgm:pt modelId="{F74F726F-89F5-4ED3-A4E7-62889728F5B2}" type="pres">
      <dgm:prSet presAssocID="{69300F0D-08B1-4446-9D7A-4EBD64853769}" presName="textA" presStyleLbl="revTx" presStyleIdx="2" presStyleCnt="3">
        <dgm:presLayoutVars>
          <dgm:bulletEnabled val="1"/>
        </dgm:presLayoutVars>
      </dgm:prSet>
      <dgm:spPr/>
      <dgm:t>
        <a:bodyPr/>
        <a:lstStyle/>
        <a:p>
          <a:endParaRPr lang="en-US"/>
        </a:p>
      </dgm:t>
    </dgm:pt>
    <dgm:pt modelId="{B3A64993-15FF-4D15-8829-9521C755CEB5}" type="pres">
      <dgm:prSet presAssocID="{69300F0D-08B1-4446-9D7A-4EBD64853769}" presName="circleA" presStyleLbl="node1" presStyleIdx="2" presStyleCnt="3"/>
      <dgm:spPr/>
    </dgm:pt>
    <dgm:pt modelId="{338E59A6-DC80-41B1-B728-0FD5F8BC1BB1}" type="pres">
      <dgm:prSet presAssocID="{69300F0D-08B1-4446-9D7A-4EBD64853769}" presName="spaceA" presStyleCnt="0"/>
      <dgm:spPr/>
    </dgm:pt>
  </dgm:ptLst>
  <dgm:cxnLst>
    <dgm:cxn modelId="{A9BD82E5-6A13-43E7-A152-31D859188F98}" srcId="{D9FB781A-322A-4ABF-9569-F25FC467B2F3}" destId="{69300F0D-08B1-4446-9D7A-4EBD64853769}" srcOrd="2" destOrd="0" parTransId="{25FBBD4B-B8F8-4D2F-B32D-6EF1D0B1F69C}" sibTransId="{D52060C0-72CD-409C-9945-87D411AEBA4D}"/>
    <dgm:cxn modelId="{37C20902-D29D-4A8C-8A1B-721CE111365F}" type="presOf" srcId="{4BB09742-5683-40B4-B1E7-C55E023C48B9}" destId="{DCC4AF27-1836-4C72-B9E1-B0B7ECAA2EAF}" srcOrd="0" destOrd="0" presId="urn:microsoft.com/office/officeart/2005/8/layout/hProcess11"/>
    <dgm:cxn modelId="{360DD63E-F06B-489B-AC6A-2AA40A70C68A}" srcId="{D9FB781A-322A-4ABF-9569-F25FC467B2F3}" destId="{4BB09742-5683-40B4-B1E7-C55E023C48B9}" srcOrd="0" destOrd="0" parTransId="{9FEE1BFA-E1C3-43A8-A43F-F136C9458646}" sibTransId="{3B1365D5-F4DE-46BD-9349-207685CD7AD6}"/>
    <dgm:cxn modelId="{2D657DEE-1C72-46B1-AFA6-D23204D83ABC}" type="presOf" srcId="{D9FB781A-322A-4ABF-9569-F25FC467B2F3}" destId="{F57AB399-C693-4ACB-9B1F-644EF972448B}" srcOrd="0" destOrd="0" presId="urn:microsoft.com/office/officeart/2005/8/layout/hProcess11"/>
    <dgm:cxn modelId="{CE4677B3-C4D5-42D9-9CFC-34BC4D75FB27}" type="presOf" srcId="{CF15F629-7498-44A5-AFA5-F9B441758629}" destId="{921DC2D3-4267-4F86-B7D9-14FEECC22804}" srcOrd="0" destOrd="0" presId="urn:microsoft.com/office/officeart/2005/8/layout/hProcess11"/>
    <dgm:cxn modelId="{B4959B1C-1E31-457D-BA80-58A3E36D197C}" type="presOf" srcId="{69300F0D-08B1-4446-9D7A-4EBD64853769}" destId="{F74F726F-89F5-4ED3-A4E7-62889728F5B2}" srcOrd="0" destOrd="0" presId="urn:microsoft.com/office/officeart/2005/8/layout/hProcess11"/>
    <dgm:cxn modelId="{AB9A3B30-88D5-458A-A868-E3642403F0B0}" srcId="{D9FB781A-322A-4ABF-9569-F25FC467B2F3}" destId="{CF15F629-7498-44A5-AFA5-F9B441758629}" srcOrd="1" destOrd="0" parTransId="{48E44933-B968-4FDA-98FC-EF9B3926A9D9}" sibTransId="{A2DED727-8252-4A98-A269-DA339BE797BE}"/>
    <dgm:cxn modelId="{0EDD9848-10ED-42A0-A469-F728736BA30B}" type="presParOf" srcId="{F57AB399-C693-4ACB-9B1F-644EF972448B}" destId="{7EB72362-C461-40E8-9662-0F69060CA305}" srcOrd="0" destOrd="0" presId="urn:microsoft.com/office/officeart/2005/8/layout/hProcess11"/>
    <dgm:cxn modelId="{1E449625-CF9C-4EBB-B7C1-0A8B06846827}" type="presParOf" srcId="{F57AB399-C693-4ACB-9B1F-644EF972448B}" destId="{936E3B97-6725-4C82-80DF-49EFC5683D20}" srcOrd="1" destOrd="0" presId="urn:microsoft.com/office/officeart/2005/8/layout/hProcess11"/>
    <dgm:cxn modelId="{2ED3EA51-AC7B-4BF1-8458-409338AFF404}" type="presParOf" srcId="{936E3B97-6725-4C82-80DF-49EFC5683D20}" destId="{EE5A1523-F86E-466C-9125-7995B02C7304}" srcOrd="0" destOrd="0" presId="urn:microsoft.com/office/officeart/2005/8/layout/hProcess11"/>
    <dgm:cxn modelId="{C92DED58-A7BE-41C7-8815-2E7CD9BF31B6}" type="presParOf" srcId="{EE5A1523-F86E-466C-9125-7995B02C7304}" destId="{DCC4AF27-1836-4C72-B9E1-B0B7ECAA2EAF}" srcOrd="0" destOrd="0" presId="urn:microsoft.com/office/officeart/2005/8/layout/hProcess11"/>
    <dgm:cxn modelId="{C6AB9112-63B2-487F-85D0-8580174786D7}" type="presParOf" srcId="{EE5A1523-F86E-466C-9125-7995B02C7304}" destId="{50D9DC0D-04B3-4D9F-A5B0-00180B4DF5E6}" srcOrd="1" destOrd="0" presId="urn:microsoft.com/office/officeart/2005/8/layout/hProcess11"/>
    <dgm:cxn modelId="{E600C173-835F-47FE-9415-93638D75ABDF}" type="presParOf" srcId="{EE5A1523-F86E-466C-9125-7995B02C7304}" destId="{4AFA2247-0D04-4EC6-AA04-36EBF4B86433}" srcOrd="2" destOrd="0" presId="urn:microsoft.com/office/officeart/2005/8/layout/hProcess11"/>
    <dgm:cxn modelId="{8FF2ADCF-985D-4893-8DA8-C63B59A6E0BA}" type="presParOf" srcId="{936E3B97-6725-4C82-80DF-49EFC5683D20}" destId="{F7A75301-D020-412D-AE4A-B35856780809}" srcOrd="1" destOrd="0" presId="urn:microsoft.com/office/officeart/2005/8/layout/hProcess11"/>
    <dgm:cxn modelId="{1EB13ACB-9189-48C9-8E50-CE375919FA42}" type="presParOf" srcId="{936E3B97-6725-4C82-80DF-49EFC5683D20}" destId="{AF72C137-8796-48F0-A6CD-5CAFD5631B02}" srcOrd="2" destOrd="0" presId="urn:microsoft.com/office/officeart/2005/8/layout/hProcess11"/>
    <dgm:cxn modelId="{E5C023C0-2D8B-498F-A121-71B2F1C7BCAA}" type="presParOf" srcId="{AF72C137-8796-48F0-A6CD-5CAFD5631B02}" destId="{921DC2D3-4267-4F86-B7D9-14FEECC22804}" srcOrd="0" destOrd="0" presId="urn:microsoft.com/office/officeart/2005/8/layout/hProcess11"/>
    <dgm:cxn modelId="{70247514-437D-4274-8D1A-BAB917D97D7B}" type="presParOf" srcId="{AF72C137-8796-48F0-A6CD-5CAFD5631B02}" destId="{80DF917E-C88E-47E8-8938-4F42CFD93BE6}" srcOrd="1" destOrd="0" presId="urn:microsoft.com/office/officeart/2005/8/layout/hProcess11"/>
    <dgm:cxn modelId="{C2D7D132-4AD2-4CC3-AEF2-2DF028DA30FD}" type="presParOf" srcId="{AF72C137-8796-48F0-A6CD-5CAFD5631B02}" destId="{C970A021-C91B-42E1-8751-BBB0F2ED708D}" srcOrd="2" destOrd="0" presId="urn:microsoft.com/office/officeart/2005/8/layout/hProcess11"/>
    <dgm:cxn modelId="{7F934062-1D46-4EA1-8EE9-D73A3A4CA21A}" type="presParOf" srcId="{936E3B97-6725-4C82-80DF-49EFC5683D20}" destId="{C54F2B7F-407D-4BC6-A07E-66A228841E1B}" srcOrd="3" destOrd="0" presId="urn:microsoft.com/office/officeart/2005/8/layout/hProcess11"/>
    <dgm:cxn modelId="{37711F0D-8E3C-4DB6-95E5-DA4FEE787D18}" type="presParOf" srcId="{936E3B97-6725-4C82-80DF-49EFC5683D20}" destId="{5801B903-54E1-49DE-B577-B17A4C4A0892}" srcOrd="4" destOrd="0" presId="urn:microsoft.com/office/officeart/2005/8/layout/hProcess11"/>
    <dgm:cxn modelId="{7FE9B782-992C-45B7-9377-BDD46E656527}" type="presParOf" srcId="{5801B903-54E1-49DE-B577-B17A4C4A0892}" destId="{F74F726F-89F5-4ED3-A4E7-62889728F5B2}" srcOrd="0" destOrd="0" presId="urn:microsoft.com/office/officeart/2005/8/layout/hProcess11"/>
    <dgm:cxn modelId="{F6025FF7-8183-44C2-83E8-B5D1E72350D5}" type="presParOf" srcId="{5801B903-54E1-49DE-B577-B17A4C4A0892}" destId="{B3A64993-15FF-4D15-8829-9521C755CEB5}" srcOrd="1" destOrd="0" presId="urn:microsoft.com/office/officeart/2005/8/layout/hProcess11"/>
    <dgm:cxn modelId="{D316BF9C-5E35-4318-ABC6-35C9FD5D56EE}" type="presParOf" srcId="{5801B903-54E1-49DE-B577-B17A4C4A0892}" destId="{338E59A6-DC80-41B1-B728-0FD5F8BC1BB1}" srcOrd="2" destOrd="0" presId="urn:microsoft.com/office/officeart/2005/8/layout/hProcess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E0C83-C238-4803-BB1E-96752A1AB59E}">
      <dsp:nvSpPr>
        <dsp:cNvPr id="0" name=""/>
        <dsp:cNvSpPr/>
      </dsp:nvSpPr>
      <dsp:spPr>
        <a:xfrm>
          <a:off x="3080" y="1424994"/>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ctr" defTabSz="1778000">
            <a:lnSpc>
              <a:spcPct val="90000"/>
            </a:lnSpc>
            <a:spcBef>
              <a:spcPct val="0"/>
            </a:spcBef>
            <a:spcAft>
              <a:spcPct val="35000"/>
            </a:spcAft>
          </a:pPr>
          <a:r>
            <a:rPr lang="en-US" sz="4000" kern="1200" dirty="0" smtClean="0"/>
            <a:t>First Steps</a:t>
          </a:r>
          <a:endParaRPr lang="en-US" sz="4000" kern="1200" dirty="0"/>
        </a:p>
      </dsp:txBody>
      <dsp:txXfrm>
        <a:off x="753754" y="1424994"/>
        <a:ext cx="2252022" cy="1501348"/>
      </dsp:txXfrm>
    </dsp:sp>
    <dsp:sp modelId="{88EE383D-6162-4838-8175-E822DDE9FDC2}">
      <dsp:nvSpPr>
        <dsp:cNvPr id="0" name=""/>
        <dsp:cNvSpPr/>
      </dsp:nvSpPr>
      <dsp:spPr>
        <a:xfrm>
          <a:off x="3381114" y="1424994"/>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ctr" defTabSz="1778000">
            <a:lnSpc>
              <a:spcPct val="90000"/>
            </a:lnSpc>
            <a:spcBef>
              <a:spcPct val="0"/>
            </a:spcBef>
            <a:spcAft>
              <a:spcPct val="35000"/>
            </a:spcAft>
          </a:pPr>
          <a:r>
            <a:rPr lang="en-US" sz="4000" kern="1200" dirty="0" smtClean="0"/>
            <a:t>Next Steps</a:t>
          </a:r>
          <a:endParaRPr lang="en-US" sz="4000" kern="1200" dirty="0"/>
        </a:p>
      </dsp:txBody>
      <dsp:txXfrm>
        <a:off x="4131788" y="1424994"/>
        <a:ext cx="2252022" cy="1501348"/>
      </dsp:txXfrm>
    </dsp:sp>
    <dsp:sp modelId="{965F42DD-5824-4998-B73A-78A8518806B1}">
      <dsp:nvSpPr>
        <dsp:cNvPr id="0" name=""/>
        <dsp:cNvSpPr/>
      </dsp:nvSpPr>
      <dsp:spPr>
        <a:xfrm>
          <a:off x="6759148" y="1424994"/>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ctr" defTabSz="1778000">
            <a:lnSpc>
              <a:spcPct val="90000"/>
            </a:lnSpc>
            <a:spcBef>
              <a:spcPct val="0"/>
            </a:spcBef>
            <a:spcAft>
              <a:spcPct val="35000"/>
            </a:spcAft>
          </a:pPr>
          <a:r>
            <a:rPr lang="en-US" sz="4000" kern="1200" dirty="0" smtClean="0"/>
            <a:t>Advanced Steps</a:t>
          </a:r>
          <a:endParaRPr lang="en-US" sz="4000" kern="1200" dirty="0"/>
        </a:p>
      </dsp:txBody>
      <dsp:txXfrm>
        <a:off x="7509822" y="1424994"/>
        <a:ext cx="2252022" cy="15013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72362-C461-40E8-9662-0F69060CA305}">
      <dsp:nvSpPr>
        <dsp:cNvPr id="0" name=""/>
        <dsp:cNvSpPr/>
      </dsp:nvSpPr>
      <dsp:spPr>
        <a:xfrm>
          <a:off x="0" y="1113657"/>
          <a:ext cx="4926842" cy="742438"/>
        </a:xfrm>
        <a:prstGeom prst="notchedRightArrow">
          <a:avLst/>
        </a:prstGeom>
        <a:solidFill>
          <a:schemeClr val="accent2"/>
        </a:solidFill>
        <a:ln>
          <a:noFill/>
        </a:ln>
        <a:effectLst/>
      </dsp:spPr>
      <dsp:style>
        <a:lnRef idx="0">
          <a:scrgbClr r="0" g="0" b="0"/>
        </a:lnRef>
        <a:fillRef idx="1">
          <a:scrgbClr r="0" g="0" b="0"/>
        </a:fillRef>
        <a:effectRef idx="2">
          <a:scrgbClr r="0" g="0" b="0"/>
        </a:effectRef>
        <a:fontRef idx="minor"/>
      </dsp:style>
    </dsp:sp>
    <dsp:sp modelId="{DCC4AF27-1836-4C72-B9E1-B0B7ECAA2EAF}">
      <dsp:nvSpPr>
        <dsp:cNvPr id="0" name=""/>
        <dsp:cNvSpPr/>
      </dsp:nvSpPr>
      <dsp:spPr>
        <a:xfrm>
          <a:off x="1069" y="0"/>
          <a:ext cx="200543" cy="742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lvl="0" algn="ctr" defTabSz="222250">
            <a:lnSpc>
              <a:spcPct val="90000"/>
            </a:lnSpc>
            <a:spcBef>
              <a:spcPct val="0"/>
            </a:spcBef>
            <a:spcAft>
              <a:spcPct val="35000"/>
            </a:spcAft>
          </a:pPr>
          <a:endParaRPr lang="en-US" sz="500" kern="1200"/>
        </a:p>
      </dsp:txBody>
      <dsp:txXfrm>
        <a:off x="1069" y="0"/>
        <a:ext cx="200543" cy="742438"/>
      </dsp:txXfrm>
    </dsp:sp>
    <dsp:sp modelId="{50D9DC0D-04B3-4D9F-A5B0-00180B4DF5E6}">
      <dsp:nvSpPr>
        <dsp:cNvPr id="0" name=""/>
        <dsp:cNvSpPr/>
      </dsp:nvSpPr>
      <dsp:spPr>
        <a:xfrm>
          <a:off x="8536" y="835243"/>
          <a:ext cx="185609" cy="18560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21DC2D3-4267-4F86-B7D9-14FEECC22804}">
      <dsp:nvSpPr>
        <dsp:cNvPr id="0" name=""/>
        <dsp:cNvSpPr/>
      </dsp:nvSpPr>
      <dsp:spPr>
        <a:xfrm>
          <a:off x="211640" y="1113657"/>
          <a:ext cx="4010877" cy="742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b="1" kern="1200" smtClean="0"/>
            <a:t>Life Course</a:t>
          </a:r>
          <a:endParaRPr lang="en-US" sz="2800" b="1" kern="1200" dirty="0"/>
        </a:p>
      </dsp:txBody>
      <dsp:txXfrm>
        <a:off x="211640" y="1113657"/>
        <a:ext cx="4010877" cy="742438"/>
      </dsp:txXfrm>
    </dsp:sp>
    <dsp:sp modelId="{80DF917E-C88E-47E8-8938-4F42CFD93BE6}">
      <dsp:nvSpPr>
        <dsp:cNvPr id="0" name=""/>
        <dsp:cNvSpPr/>
      </dsp:nvSpPr>
      <dsp:spPr>
        <a:xfrm>
          <a:off x="2124274" y="835243"/>
          <a:ext cx="185609" cy="18560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74F726F-89F5-4ED3-A4E7-62889728F5B2}">
      <dsp:nvSpPr>
        <dsp:cNvPr id="0" name=""/>
        <dsp:cNvSpPr/>
      </dsp:nvSpPr>
      <dsp:spPr>
        <a:xfrm>
          <a:off x="4232544" y="0"/>
          <a:ext cx="200543" cy="742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lvl="0" algn="ctr" defTabSz="222250">
            <a:lnSpc>
              <a:spcPct val="90000"/>
            </a:lnSpc>
            <a:spcBef>
              <a:spcPct val="0"/>
            </a:spcBef>
            <a:spcAft>
              <a:spcPct val="35000"/>
            </a:spcAft>
          </a:pPr>
          <a:endParaRPr lang="en-US" sz="500" kern="1200"/>
        </a:p>
      </dsp:txBody>
      <dsp:txXfrm>
        <a:off x="4232544" y="0"/>
        <a:ext cx="200543" cy="742438"/>
      </dsp:txXfrm>
    </dsp:sp>
    <dsp:sp modelId="{B3A64993-15FF-4D15-8829-9521C755CEB5}">
      <dsp:nvSpPr>
        <dsp:cNvPr id="0" name=""/>
        <dsp:cNvSpPr/>
      </dsp:nvSpPr>
      <dsp:spPr>
        <a:xfrm>
          <a:off x="4240012" y="835243"/>
          <a:ext cx="185609" cy="18560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5DC7B-383A-4AFD-9F90-77FDFD7E9678}" type="datetimeFigureOut">
              <a:rPr lang="en-US" smtClean="0"/>
              <a:t>7/10/2020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D71D86-1A57-41DC-8468-7A5CEB213F14}" type="slidenum">
              <a:rPr lang="en-US" smtClean="0"/>
              <a:t>‹#›</a:t>
            </a:fld>
            <a:endParaRPr lang="en-US"/>
          </a:p>
        </p:txBody>
      </p:sp>
    </p:spTree>
    <p:extLst>
      <p:ext uri="{BB962C8B-B14F-4D97-AF65-F5344CB8AC3E}">
        <p14:creationId xmlns:p14="http://schemas.microsoft.com/office/powerpoint/2010/main" val="2164500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advanced supportive care, run ventilators</a:t>
            </a:r>
            <a:r>
              <a:rPr lang="en-US" baseline="0" dirty="0" smtClean="0"/>
              <a:t> etc.</a:t>
            </a:r>
          </a:p>
          <a:p>
            <a:r>
              <a:rPr lang="en-US" baseline="0" dirty="0" smtClean="0"/>
              <a:t>What is often harder for providers, what is more challenging:</a:t>
            </a:r>
            <a:endParaRPr lang="en-US" dirty="0"/>
          </a:p>
        </p:txBody>
      </p:sp>
      <p:sp>
        <p:nvSpPr>
          <p:cNvPr id="4" name="Slide Number Placeholder 3"/>
          <p:cNvSpPr>
            <a:spLocks noGrp="1"/>
          </p:cNvSpPr>
          <p:nvPr>
            <p:ph type="sldNum" sz="quarter" idx="5"/>
          </p:nvPr>
        </p:nvSpPr>
        <p:spPr/>
        <p:txBody>
          <a:bodyPr/>
          <a:lstStyle/>
          <a:p>
            <a:fld id="{D7E828E2-A17F-0F49-933A-0FD20D2E58CD}" type="slidenum">
              <a:rPr lang="en-US" smtClean="0"/>
              <a:t>4</a:t>
            </a:fld>
            <a:endParaRPr lang="en-US"/>
          </a:p>
        </p:txBody>
      </p:sp>
    </p:spTree>
    <p:extLst>
      <p:ext uri="{BB962C8B-B14F-4D97-AF65-F5344CB8AC3E}">
        <p14:creationId xmlns:p14="http://schemas.microsoft.com/office/powerpoint/2010/main" val="3525305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828E2-A17F-0F49-933A-0FD20D2E58CD}" type="slidenum">
              <a:rPr lang="en-US" smtClean="0"/>
              <a:t>8</a:t>
            </a:fld>
            <a:endParaRPr lang="en-US"/>
          </a:p>
        </p:txBody>
      </p:sp>
    </p:spTree>
    <p:extLst>
      <p:ext uri="{BB962C8B-B14F-4D97-AF65-F5344CB8AC3E}">
        <p14:creationId xmlns:p14="http://schemas.microsoft.com/office/powerpoint/2010/main" val="544908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828E2-A17F-0F49-933A-0FD20D2E58CD}" type="slidenum">
              <a:rPr lang="en-US" smtClean="0"/>
              <a:t>9</a:t>
            </a:fld>
            <a:endParaRPr lang="en-US"/>
          </a:p>
        </p:txBody>
      </p:sp>
    </p:spTree>
    <p:extLst>
      <p:ext uri="{BB962C8B-B14F-4D97-AF65-F5344CB8AC3E}">
        <p14:creationId xmlns:p14="http://schemas.microsoft.com/office/powerpoint/2010/main" val="2019500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E828E2-A17F-0F49-933A-0FD20D2E58CD}" type="slidenum">
              <a:rPr lang="en-US" smtClean="0"/>
              <a:t>10</a:t>
            </a:fld>
            <a:endParaRPr lang="en-US"/>
          </a:p>
        </p:txBody>
      </p:sp>
    </p:spTree>
    <p:extLst>
      <p:ext uri="{BB962C8B-B14F-4D97-AF65-F5344CB8AC3E}">
        <p14:creationId xmlns:p14="http://schemas.microsoft.com/office/powerpoint/2010/main" val="681871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E828E2-A17F-0F49-933A-0FD20D2E58CD}" type="slidenum">
              <a:rPr lang="en-US" smtClean="0"/>
              <a:t>11</a:t>
            </a:fld>
            <a:endParaRPr lang="en-US"/>
          </a:p>
        </p:txBody>
      </p:sp>
    </p:spTree>
    <p:extLst>
      <p:ext uri="{BB962C8B-B14F-4D97-AF65-F5344CB8AC3E}">
        <p14:creationId xmlns:p14="http://schemas.microsoft.com/office/powerpoint/2010/main" val="1704928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828E2-A17F-0F49-933A-0FD20D2E58CD}" type="slidenum">
              <a:rPr lang="en-US" smtClean="0"/>
              <a:t>12</a:t>
            </a:fld>
            <a:endParaRPr lang="en-US"/>
          </a:p>
        </p:txBody>
      </p:sp>
    </p:spTree>
    <p:extLst>
      <p:ext uri="{BB962C8B-B14F-4D97-AF65-F5344CB8AC3E}">
        <p14:creationId xmlns:p14="http://schemas.microsoft.com/office/powerpoint/2010/main" val="2757207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E828E2-A17F-0F49-933A-0FD20D2E58CD}" type="slidenum">
              <a:rPr lang="en-US" smtClean="0"/>
              <a:t>15</a:t>
            </a:fld>
            <a:endParaRPr lang="en-US"/>
          </a:p>
        </p:txBody>
      </p:sp>
    </p:spTree>
    <p:extLst>
      <p:ext uri="{BB962C8B-B14F-4D97-AF65-F5344CB8AC3E}">
        <p14:creationId xmlns:p14="http://schemas.microsoft.com/office/powerpoint/2010/main" val="2317926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E828E2-A17F-0F49-933A-0FD20D2E58CD}" type="slidenum">
              <a:rPr lang="en-US" smtClean="0"/>
              <a:t>19</a:t>
            </a:fld>
            <a:endParaRPr lang="en-US"/>
          </a:p>
        </p:txBody>
      </p:sp>
    </p:spTree>
    <p:extLst>
      <p:ext uri="{BB962C8B-B14F-4D97-AF65-F5344CB8AC3E}">
        <p14:creationId xmlns:p14="http://schemas.microsoft.com/office/powerpoint/2010/main" val="4288805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E828E2-A17F-0F49-933A-0FD20D2E58CD}" type="slidenum">
              <a:rPr lang="en-US" smtClean="0"/>
              <a:t>26</a:t>
            </a:fld>
            <a:endParaRPr lang="en-US"/>
          </a:p>
        </p:txBody>
      </p:sp>
    </p:spTree>
    <p:extLst>
      <p:ext uri="{BB962C8B-B14F-4D97-AF65-F5344CB8AC3E}">
        <p14:creationId xmlns:p14="http://schemas.microsoft.com/office/powerpoint/2010/main" val="2379777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A4E7D3-1266-41C4-A91F-6532DCBE0E21}" type="datetimeFigureOut">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96632-29C8-40FB-AF2E-7C2868D57601}" type="slidenum">
              <a:rPr lang="en-US" smtClean="0"/>
              <a:t>‹#›</a:t>
            </a:fld>
            <a:endParaRPr lang="en-US"/>
          </a:p>
        </p:txBody>
      </p:sp>
    </p:spTree>
    <p:extLst>
      <p:ext uri="{BB962C8B-B14F-4D97-AF65-F5344CB8AC3E}">
        <p14:creationId xmlns:p14="http://schemas.microsoft.com/office/powerpoint/2010/main" val="3532024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A4E7D3-1266-41C4-A91F-6532DCBE0E21}" type="datetimeFigureOut">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96632-29C8-40FB-AF2E-7C2868D57601}" type="slidenum">
              <a:rPr lang="en-US" smtClean="0"/>
              <a:t>‹#›</a:t>
            </a:fld>
            <a:endParaRPr lang="en-US"/>
          </a:p>
        </p:txBody>
      </p:sp>
    </p:spTree>
    <p:extLst>
      <p:ext uri="{BB962C8B-B14F-4D97-AF65-F5344CB8AC3E}">
        <p14:creationId xmlns:p14="http://schemas.microsoft.com/office/powerpoint/2010/main" val="2032295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A4E7D3-1266-41C4-A91F-6532DCBE0E21}" type="datetimeFigureOut">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96632-29C8-40FB-AF2E-7C2868D57601}" type="slidenum">
              <a:rPr lang="en-US" smtClean="0"/>
              <a:t>‹#›</a:t>
            </a:fld>
            <a:endParaRPr lang="en-US"/>
          </a:p>
        </p:txBody>
      </p:sp>
    </p:spTree>
    <p:extLst>
      <p:ext uri="{BB962C8B-B14F-4D97-AF65-F5344CB8AC3E}">
        <p14:creationId xmlns:p14="http://schemas.microsoft.com/office/powerpoint/2010/main" val="3972096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A4E7D3-1266-41C4-A91F-6532DCBE0E21}" type="datetimeFigureOut">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96632-29C8-40FB-AF2E-7C2868D57601}" type="slidenum">
              <a:rPr lang="en-US" smtClean="0"/>
              <a:t>‹#›</a:t>
            </a:fld>
            <a:endParaRPr lang="en-US"/>
          </a:p>
        </p:txBody>
      </p:sp>
    </p:spTree>
    <p:extLst>
      <p:ext uri="{BB962C8B-B14F-4D97-AF65-F5344CB8AC3E}">
        <p14:creationId xmlns:p14="http://schemas.microsoft.com/office/powerpoint/2010/main" val="3934359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A4E7D3-1266-41C4-A91F-6532DCBE0E21}" type="datetimeFigureOut">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96632-29C8-40FB-AF2E-7C2868D57601}" type="slidenum">
              <a:rPr lang="en-US" smtClean="0"/>
              <a:t>‹#›</a:t>
            </a:fld>
            <a:endParaRPr lang="en-US"/>
          </a:p>
        </p:txBody>
      </p:sp>
    </p:spTree>
    <p:extLst>
      <p:ext uri="{BB962C8B-B14F-4D97-AF65-F5344CB8AC3E}">
        <p14:creationId xmlns:p14="http://schemas.microsoft.com/office/powerpoint/2010/main" val="231561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A4E7D3-1266-41C4-A91F-6532DCBE0E21}" type="datetimeFigureOut">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896632-29C8-40FB-AF2E-7C2868D57601}" type="slidenum">
              <a:rPr lang="en-US" smtClean="0"/>
              <a:t>‹#›</a:t>
            </a:fld>
            <a:endParaRPr lang="en-US"/>
          </a:p>
        </p:txBody>
      </p:sp>
    </p:spTree>
    <p:extLst>
      <p:ext uri="{BB962C8B-B14F-4D97-AF65-F5344CB8AC3E}">
        <p14:creationId xmlns:p14="http://schemas.microsoft.com/office/powerpoint/2010/main" val="579755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A4E7D3-1266-41C4-A91F-6532DCBE0E21}" type="datetimeFigureOut">
              <a:rPr lang="en-US" smtClean="0"/>
              <a:t>7/10/2020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896632-29C8-40FB-AF2E-7C2868D57601}" type="slidenum">
              <a:rPr lang="en-US" smtClean="0"/>
              <a:t>‹#›</a:t>
            </a:fld>
            <a:endParaRPr lang="en-US"/>
          </a:p>
        </p:txBody>
      </p:sp>
    </p:spTree>
    <p:extLst>
      <p:ext uri="{BB962C8B-B14F-4D97-AF65-F5344CB8AC3E}">
        <p14:creationId xmlns:p14="http://schemas.microsoft.com/office/powerpoint/2010/main" val="2267164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A4E7D3-1266-41C4-A91F-6532DCBE0E21}" type="datetimeFigureOut">
              <a:rPr lang="en-US" smtClean="0"/>
              <a:t>7/10/2020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896632-29C8-40FB-AF2E-7C2868D57601}" type="slidenum">
              <a:rPr lang="en-US" smtClean="0"/>
              <a:t>‹#›</a:t>
            </a:fld>
            <a:endParaRPr lang="en-US"/>
          </a:p>
        </p:txBody>
      </p:sp>
    </p:spTree>
    <p:extLst>
      <p:ext uri="{BB962C8B-B14F-4D97-AF65-F5344CB8AC3E}">
        <p14:creationId xmlns:p14="http://schemas.microsoft.com/office/powerpoint/2010/main" val="3798956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A4E7D3-1266-41C4-A91F-6532DCBE0E21}" type="datetimeFigureOut">
              <a:rPr lang="en-US" smtClean="0"/>
              <a:t>7/10/2020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896632-29C8-40FB-AF2E-7C2868D57601}" type="slidenum">
              <a:rPr lang="en-US" smtClean="0"/>
              <a:t>‹#›</a:t>
            </a:fld>
            <a:endParaRPr lang="en-US"/>
          </a:p>
        </p:txBody>
      </p:sp>
    </p:spTree>
    <p:extLst>
      <p:ext uri="{BB962C8B-B14F-4D97-AF65-F5344CB8AC3E}">
        <p14:creationId xmlns:p14="http://schemas.microsoft.com/office/powerpoint/2010/main" val="149088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A4E7D3-1266-41C4-A91F-6532DCBE0E21}" type="datetimeFigureOut">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896632-29C8-40FB-AF2E-7C2868D57601}" type="slidenum">
              <a:rPr lang="en-US" smtClean="0"/>
              <a:t>‹#›</a:t>
            </a:fld>
            <a:endParaRPr lang="en-US"/>
          </a:p>
        </p:txBody>
      </p:sp>
    </p:spTree>
    <p:extLst>
      <p:ext uri="{BB962C8B-B14F-4D97-AF65-F5344CB8AC3E}">
        <p14:creationId xmlns:p14="http://schemas.microsoft.com/office/powerpoint/2010/main" val="1898815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A4E7D3-1266-41C4-A91F-6532DCBE0E21}" type="datetimeFigureOut">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896632-29C8-40FB-AF2E-7C2868D57601}" type="slidenum">
              <a:rPr lang="en-US" smtClean="0"/>
              <a:t>‹#›</a:t>
            </a:fld>
            <a:endParaRPr lang="en-US"/>
          </a:p>
        </p:txBody>
      </p:sp>
    </p:spTree>
    <p:extLst>
      <p:ext uri="{BB962C8B-B14F-4D97-AF65-F5344CB8AC3E}">
        <p14:creationId xmlns:p14="http://schemas.microsoft.com/office/powerpoint/2010/main" val="980081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4E7D3-1266-41C4-A91F-6532DCBE0E21}" type="datetimeFigureOut">
              <a:rPr lang="en-US" smtClean="0"/>
              <a:t>7/10/2020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96632-29C8-40FB-AF2E-7C2868D57601}" type="slidenum">
              <a:rPr lang="en-US" smtClean="0"/>
              <a:t>‹#›</a:t>
            </a:fld>
            <a:endParaRPr lang="en-US"/>
          </a:p>
        </p:txBody>
      </p:sp>
    </p:spTree>
    <p:extLst>
      <p:ext uri="{BB962C8B-B14F-4D97-AF65-F5344CB8AC3E}">
        <p14:creationId xmlns:p14="http://schemas.microsoft.com/office/powerpoint/2010/main" val="21848800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3.jpg@01D58FDC.03CA3BE0"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cid:image005.jpg@01D58FDC.03CA3BE0"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prepareforyourcare.org/"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Advance Care Planning</a:t>
            </a:r>
            <a:endParaRPr lang="en-US" dirty="0"/>
          </a:p>
        </p:txBody>
      </p:sp>
      <p:sp>
        <p:nvSpPr>
          <p:cNvPr id="3" name="Subtitle 2"/>
          <p:cNvSpPr>
            <a:spLocks noGrp="1"/>
          </p:cNvSpPr>
          <p:nvPr>
            <p:ph type="subTitle" idx="1"/>
          </p:nvPr>
        </p:nvSpPr>
        <p:spPr/>
        <p:txBody>
          <a:bodyPr>
            <a:normAutofit/>
          </a:bodyPr>
          <a:lstStyle/>
          <a:p>
            <a:r>
              <a:rPr lang="en-US" sz="4000" dirty="0" smtClean="0"/>
              <a:t>In the time of Covid-19</a:t>
            </a:r>
          </a:p>
          <a:p>
            <a:r>
              <a:rPr lang="en-US" sz="3200" dirty="0" smtClean="0"/>
              <a:t>Jane F. Potter</a:t>
            </a:r>
            <a:endParaRPr lang="en-US" sz="3200" dirty="0"/>
          </a:p>
        </p:txBody>
      </p:sp>
      <p:pic>
        <p:nvPicPr>
          <p:cNvPr id="4" name="Picture 3" descr="Related image"/>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923" y="5257801"/>
            <a:ext cx="3294222" cy="14946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87923" y="1670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5" descr="Image result for nebraska medicine logo"/>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431823" y="5342198"/>
            <a:ext cx="3746107" cy="14556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69" y="39621"/>
            <a:ext cx="12163861" cy="1309821"/>
          </a:xfrm>
          <a:prstGeom prst="rect">
            <a:avLst/>
          </a:prstGeom>
          <a:solidFill>
            <a:schemeClr val="tx1"/>
          </a:solidFill>
        </p:spPr>
      </p:pic>
    </p:spTree>
    <p:extLst>
      <p:ext uri="{BB962C8B-B14F-4D97-AF65-F5344CB8AC3E}">
        <p14:creationId xmlns:p14="http://schemas.microsoft.com/office/powerpoint/2010/main" val="2801544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is ACP Important?</a:t>
            </a:r>
          </a:p>
        </p:txBody>
      </p:sp>
      <p:sp>
        <p:nvSpPr>
          <p:cNvPr id="3" name="Content Placeholder 2"/>
          <p:cNvSpPr>
            <a:spLocks noGrp="1"/>
          </p:cNvSpPr>
          <p:nvPr>
            <p:ph idx="1"/>
          </p:nvPr>
        </p:nvSpPr>
        <p:spPr/>
        <p:txBody>
          <a:bodyPr>
            <a:normAutofit/>
          </a:bodyPr>
          <a:lstStyle/>
          <a:p>
            <a:r>
              <a:rPr lang="en-US" sz="3600" dirty="0"/>
              <a:t>Improved </a:t>
            </a:r>
            <a:r>
              <a:rPr lang="en-US" sz="3600" u="sng" dirty="0"/>
              <a:t>patient satisfaction </a:t>
            </a:r>
            <a:r>
              <a:rPr lang="en-US" sz="3600" dirty="0"/>
              <a:t>with care</a:t>
            </a:r>
          </a:p>
          <a:p>
            <a:r>
              <a:rPr lang="en-US" sz="3600" dirty="0"/>
              <a:t> Improved </a:t>
            </a:r>
            <a:r>
              <a:rPr lang="en-US" sz="3600" u="sng" dirty="0"/>
              <a:t>quality of life</a:t>
            </a:r>
          </a:p>
          <a:p>
            <a:r>
              <a:rPr lang="en-US" sz="3600" dirty="0"/>
              <a:t> </a:t>
            </a:r>
            <a:r>
              <a:rPr lang="en-US" sz="3600" u="sng" dirty="0"/>
              <a:t>Less unwanted </a:t>
            </a:r>
            <a:r>
              <a:rPr lang="en-US" sz="3600" dirty="0"/>
              <a:t>medical </a:t>
            </a:r>
            <a:r>
              <a:rPr lang="en-US" sz="3600" u="sng" dirty="0"/>
              <a:t>care</a:t>
            </a:r>
            <a:r>
              <a:rPr lang="en-US" sz="3600" dirty="0"/>
              <a:t> aligned with wishes</a:t>
            </a:r>
          </a:p>
          <a:p>
            <a:r>
              <a:rPr lang="en-US" sz="3600" u="sng" dirty="0" smtClean="0"/>
              <a:t>Less </a:t>
            </a:r>
            <a:r>
              <a:rPr lang="en-US" sz="3600" u="sng" dirty="0"/>
              <a:t>stress </a:t>
            </a:r>
            <a:r>
              <a:rPr lang="en-US" sz="3600" dirty="0"/>
              <a:t>for the surrogate decision maker</a:t>
            </a:r>
          </a:p>
          <a:p>
            <a:endParaRPr lang="en-US" dirty="0"/>
          </a:p>
          <a:p>
            <a:pPr marL="0" indent="0">
              <a:buNone/>
            </a:pPr>
            <a:r>
              <a:rPr lang="en-US" sz="1600" dirty="0" err="1" smtClean="0"/>
              <a:t>Detering</a:t>
            </a:r>
            <a:r>
              <a:rPr lang="en-US" sz="1600" dirty="0" smtClean="0"/>
              <a:t> </a:t>
            </a:r>
            <a:r>
              <a:rPr lang="en-US" sz="1600" dirty="0"/>
              <a:t>KM et al. BMJ. 2010; </a:t>
            </a:r>
            <a:r>
              <a:rPr lang="en-US" sz="1600" dirty="0" err="1"/>
              <a:t>Silveira</a:t>
            </a:r>
            <a:r>
              <a:rPr lang="en-US" sz="1600" dirty="0"/>
              <a:t> MJ, et al. N </a:t>
            </a:r>
            <a:r>
              <a:rPr lang="en-US" sz="1600" dirty="0" err="1"/>
              <a:t>Engl</a:t>
            </a:r>
            <a:r>
              <a:rPr lang="en-US" sz="1600" dirty="0"/>
              <a:t> J Med. 2010;362(13):1211-1218; </a:t>
            </a:r>
            <a:r>
              <a:rPr lang="en-US" sz="1600" dirty="0" err="1"/>
              <a:t>Houben</a:t>
            </a:r>
            <a:r>
              <a:rPr lang="en-US" sz="1600" dirty="0"/>
              <a:t> CH, et al. J Am Med Dir Assoc. 2014; Bischoff et al. J Am </a:t>
            </a:r>
            <a:r>
              <a:rPr lang="en-US" sz="1600" dirty="0" err="1"/>
              <a:t>Geriatr</a:t>
            </a:r>
            <a:r>
              <a:rPr lang="en-US" sz="1600" dirty="0"/>
              <a:t> Soc. 2013; Bond WF, et al. J </a:t>
            </a:r>
            <a:r>
              <a:rPr lang="en-US" sz="1600" dirty="0" err="1"/>
              <a:t>Palliat</a:t>
            </a:r>
            <a:r>
              <a:rPr lang="en-US" sz="1600" dirty="0"/>
              <a:t> Med. 2018</a:t>
            </a:r>
          </a:p>
        </p:txBody>
      </p:sp>
    </p:spTree>
    <p:extLst>
      <p:ext uri="{BB962C8B-B14F-4D97-AF65-F5344CB8AC3E}">
        <p14:creationId xmlns:p14="http://schemas.microsoft.com/office/powerpoint/2010/main" val="3278129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Advance Care Planning Realities</a:t>
            </a:r>
          </a:p>
        </p:txBody>
      </p:sp>
      <p:sp>
        <p:nvSpPr>
          <p:cNvPr id="3" name="Content Placeholder 2"/>
          <p:cNvSpPr>
            <a:spLocks noGrp="1"/>
          </p:cNvSpPr>
          <p:nvPr>
            <p:ph idx="1"/>
          </p:nvPr>
        </p:nvSpPr>
        <p:spPr/>
        <p:txBody>
          <a:bodyPr>
            <a:normAutofit/>
          </a:bodyPr>
          <a:lstStyle/>
          <a:p>
            <a:pPr marL="0" indent="0">
              <a:buNone/>
            </a:pPr>
            <a:r>
              <a:rPr lang="en-US" dirty="0"/>
              <a:t>• </a:t>
            </a:r>
            <a:r>
              <a:rPr lang="en-US" sz="3600" dirty="0"/>
              <a:t>Advance care planning </a:t>
            </a:r>
            <a:r>
              <a:rPr lang="en-US" sz="3600" dirty="0">
                <a:solidFill>
                  <a:schemeClr val="accent2"/>
                </a:solidFill>
              </a:rPr>
              <a:t>~ 33% </a:t>
            </a:r>
            <a:r>
              <a:rPr lang="en-US" sz="3600" dirty="0"/>
              <a:t>for the past 10 years</a:t>
            </a:r>
          </a:p>
          <a:p>
            <a:r>
              <a:rPr lang="en-US" sz="3600" dirty="0"/>
              <a:t>Lower among minority populations, </a:t>
            </a:r>
            <a:r>
              <a:rPr lang="en-US" sz="3600" dirty="0">
                <a:solidFill>
                  <a:schemeClr val="accent2"/>
                </a:solidFill>
              </a:rPr>
              <a:t>~ 15-20%</a:t>
            </a:r>
          </a:p>
          <a:p>
            <a:r>
              <a:rPr lang="en-US" sz="3600" dirty="0"/>
              <a:t> </a:t>
            </a:r>
            <a:r>
              <a:rPr lang="en-US" sz="3600" dirty="0">
                <a:solidFill>
                  <a:schemeClr val="accent2"/>
                </a:solidFill>
              </a:rPr>
              <a:t>~ 10-20% </a:t>
            </a:r>
            <a:r>
              <a:rPr lang="en-US" sz="3600" dirty="0"/>
              <a:t>discussed wishes with medical provider</a:t>
            </a:r>
          </a:p>
          <a:p>
            <a:r>
              <a:rPr lang="en-US" sz="3600" dirty="0"/>
              <a:t>Among ICU decedents, </a:t>
            </a:r>
            <a:r>
              <a:rPr lang="en-US" sz="3600" dirty="0">
                <a:solidFill>
                  <a:schemeClr val="accent2"/>
                </a:solidFill>
              </a:rPr>
              <a:t>~ 20% </a:t>
            </a:r>
            <a:r>
              <a:rPr lang="en-US" sz="3600" dirty="0"/>
              <a:t>no ACP before death</a:t>
            </a:r>
          </a:p>
          <a:p>
            <a:pPr marL="0" indent="0">
              <a:buNone/>
            </a:pPr>
            <a:endParaRPr lang="en-US" dirty="0"/>
          </a:p>
          <a:p>
            <a:pPr marL="0" indent="0">
              <a:buNone/>
            </a:pPr>
            <a:endParaRPr lang="en-US" dirty="0"/>
          </a:p>
          <a:p>
            <a:pPr marL="0" indent="0">
              <a:buNone/>
            </a:pPr>
            <a:r>
              <a:rPr lang="en-US" sz="1600" dirty="0" err="1"/>
              <a:t>Silveira</a:t>
            </a:r>
            <a:r>
              <a:rPr lang="en-US" sz="1600" dirty="0"/>
              <a:t> et al. N </a:t>
            </a:r>
            <a:r>
              <a:rPr lang="en-US" sz="1600" dirty="0" err="1"/>
              <a:t>Engl</a:t>
            </a:r>
            <a:r>
              <a:rPr lang="en-US" sz="1600" dirty="0"/>
              <a:t> J Med. 2010; Yadav et al. Health </a:t>
            </a:r>
            <a:r>
              <a:rPr lang="en-US" sz="1600" dirty="0" err="1"/>
              <a:t>Aff</a:t>
            </a:r>
            <a:r>
              <a:rPr lang="en-US" sz="1600" dirty="0"/>
              <a:t> (Millwood). 2017; Harrison et al. JAMA Intern Med, 2016; Block BL, et al. JAMA Intern Med. 2020</a:t>
            </a:r>
          </a:p>
        </p:txBody>
      </p:sp>
    </p:spTree>
    <p:extLst>
      <p:ext uri="{BB962C8B-B14F-4D97-AF65-F5344CB8AC3E}">
        <p14:creationId xmlns:p14="http://schemas.microsoft.com/office/powerpoint/2010/main" val="2014438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COVID-19 Clinical Realities</a:t>
            </a:r>
          </a:p>
        </p:txBody>
      </p:sp>
      <p:sp>
        <p:nvSpPr>
          <p:cNvPr id="3" name="Content Placeholder 2"/>
          <p:cNvSpPr>
            <a:spLocks noGrp="1"/>
          </p:cNvSpPr>
          <p:nvPr>
            <p:ph idx="1"/>
          </p:nvPr>
        </p:nvSpPr>
        <p:spPr/>
        <p:txBody>
          <a:bodyPr>
            <a:normAutofit/>
          </a:bodyPr>
          <a:lstStyle/>
          <a:p>
            <a:r>
              <a:rPr lang="en-US" sz="3200" dirty="0"/>
              <a:t>Serious illness affecting both young and old (median 56 </a:t>
            </a:r>
            <a:r>
              <a:rPr lang="en-US" sz="3200" dirty="0" err="1"/>
              <a:t>yrs</a:t>
            </a:r>
            <a:r>
              <a:rPr lang="en-US" sz="3200" dirty="0"/>
              <a:t>) </a:t>
            </a:r>
            <a:endParaRPr lang="en-US" sz="3200" dirty="0" smtClean="0"/>
          </a:p>
          <a:p>
            <a:r>
              <a:rPr lang="en-US" sz="3200" dirty="0" smtClean="0"/>
              <a:t> </a:t>
            </a:r>
            <a:r>
              <a:rPr lang="en-US" sz="3200" dirty="0"/>
              <a:t>Clinical picture can worsen very quickly</a:t>
            </a:r>
          </a:p>
          <a:p>
            <a:r>
              <a:rPr lang="en-US" sz="3200" dirty="0"/>
              <a:t>Families, surrogates not able to visit ER/hospital</a:t>
            </a:r>
          </a:p>
          <a:p>
            <a:r>
              <a:rPr lang="en-US" sz="3200" dirty="0"/>
              <a:t>Older patients not bringing hearing aids, glasses, or cell phones or chargers</a:t>
            </a:r>
          </a:p>
          <a:p>
            <a:r>
              <a:rPr lang="en-US" sz="3200" dirty="0"/>
              <a:t>Frontline </a:t>
            </a:r>
            <a:r>
              <a:rPr lang="en-US" sz="3200" u="sng" dirty="0"/>
              <a:t>providers are </a:t>
            </a:r>
            <a:r>
              <a:rPr lang="en-US" sz="3200" u="sng" dirty="0">
                <a:solidFill>
                  <a:schemeClr val="accent2"/>
                </a:solidFill>
              </a:rPr>
              <a:t>DESPERATE</a:t>
            </a:r>
            <a:r>
              <a:rPr lang="en-US" sz="3200" u="sng" dirty="0"/>
              <a:t> </a:t>
            </a:r>
            <a:r>
              <a:rPr lang="en-US" sz="3200" dirty="0"/>
              <a:t>to know any information about the person and family contacts</a:t>
            </a:r>
          </a:p>
        </p:txBody>
      </p:sp>
    </p:spTree>
    <p:extLst>
      <p:ext uri="{BB962C8B-B14F-4D97-AF65-F5344CB8AC3E}">
        <p14:creationId xmlns:p14="http://schemas.microsoft.com/office/powerpoint/2010/main" val="2198538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ACP: </a:t>
            </a:r>
            <a:r>
              <a:rPr lang="en-US" b="1" dirty="0" smtClean="0">
                <a:solidFill>
                  <a:schemeClr val="accent2"/>
                </a:solidFill>
              </a:rPr>
              <a:t>Health </a:t>
            </a:r>
            <a:r>
              <a:rPr lang="en-US" b="1" dirty="0">
                <a:solidFill>
                  <a:schemeClr val="accent2"/>
                </a:solidFill>
              </a:rPr>
              <a:t>Literacy Considerations</a:t>
            </a:r>
          </a:p>
        </p:txBody>
      </p:sp>
      <p:sp>
        <p:nvSpPr>
          <p:cNvPr id="3" name="Content Placeholder 2"/>
          <p:cNvSpPr>
            <a:spLocks noGrp="1"/>
          </p:cNvSpPr>
          <p:nvPr>
            <p:ph idx="1"/>
          </p:nvPr>
        </p:nvSpPr>
        <p:spPr/>
        <p:txBody>
          <a:bodyPr>
            <a:normAutofit/>
          </a:bodyPr>
          <a:lstStyle/>
          <a:p>
            <a:r>
              <a:rPr lang="en-US" sz="3600" dirty="0"/>
              <a:t>Average reading level in the US = 8th </a:t>
            </a:r>
            <a:r>
              <a:rPr lang="en-US" sz="3600" dirty="0" smtClean="0"/>
              <a:t>grade</a:t>
            </a:r>
          </a:p>
          <a:p>
            <a:pPr lvl="1"/>
            <a:r>
              <a:rPr lang="en-US" sz="3600" dirty="0" smtClean="0"/>
              <a:t>Medicaid </a:t>
            </a:r>
            <a:r>
              <a:rPr lang="en-US" sz="3600" dirty="0"/>
              <a:t>and </a:t>
            </a:r>
            <a:r>
              <a:rPr lang="en-US" sz="3600" dirty="0" smtClean="0"/>
              <a:t>older people </a:t>
            </a:r>
            <a:r>
              <a:rPr lang="en-US" sz="3600" dirty="0"/>
              <a:t>= 5th </a:t>
            </a:r>
            <a:r>
              <a:rPr lang="en-US" sz="3600" dirty="0" smtClean="0"/>
              <a:t>grade</a:t>
            </a:r>
          </a:p>
          <a:p>
            <a:pPr marL="457200" lvl="1" indent="0">
              <a:buNone/>
            </a:pPr>
            <a:endParaRPr lang="en-US" sz="3200" dirty="0"/>
          </a:p>
          <a:p>
            <a:r>
              <a:rPr lang="en-US" sz="3600" dirty="0" smtClean="0"/>
              <a:t>Most </a:t>
            </a:r>
            <a:r>
              <a:rPr lang="en-US" sz="3600" dirty="0"/>
              <a:t>advance directive documents written beyond the 12th grade (post-graduate) level.</a:t>
            </a:r>
          </a:p>
        </p:txBody>
      </p:sp>
    </p:spTree>
    <p:extLst>
      <p:ext uri="{BB962C8B-B14F-4D97-AF65-F5344CB8AC3E}">
        <p14:creationId xmlns:p14="http://schemas.microsoft.com/office/powerpoint/2010/main" val="3767510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ACP</a:t>
            </a:r>
            <a:r>
              <a:rPr lang="en-US" dirty="0" smtClean="0">
                <a:solidFill>
                  <a:schemeClr val="accent2"/>
                </a:solidFill>
              </a:rPr>
              <a:t>: </a:t>
            </a:r>
            <a:r>
              <a:rPr lang="en-US" b="1" dirty="0" smtClean="0">
                <a:solidFill>
                  <a:schemeClr val="accent2"/>
                </a:solidFill>
              </a:rPr>
              <a:t>Language </a:t>
            </a:r>
            <a:r>
              <a:rPr lang="en-US" b="1" dirty="0">
                <a:solidFill>
                  <a:schemeClr val="accent2"/>
                </a:solidFill>
              </a:rPr>
              <a:t>Considerations</a:t>
            </a:r>
          </a:p>
        </p:txBody>
      </p:sp>
      <p:sp>
        <p:nvSpPr>
          <p:cNvPr id="3" name="Content Placeholder 2"/>
          <p:cNvSpPr>
            <a:spLocks noGrp="1"/>
          </p:cNvSpPr>
          <p:nvPr>
            <p:ph idx="1"/>
          </p:nvPr>
        </p:nvSpPr>
        <p:spPr>
          <a:xfrm>
            <a:off x="150125" y="1825625"/>
            <a:ext cx="11846257" cy="4351338"/>
          </a:xfrm>
        </p:spPr>
        <p:txBody>
          <a:bodyPr>
            <a:normAutofit/>
          </a:bodyPr>
          <a:lstStyle/>
          <a:p>
            <a:r>
              <a:rPr lang="en-US" sz="3600" dirty="0"/>
              <a:t>61 million people in U.S. (~20%) speak </a:t>
            </a:r>
            <a:r>
              <a:rPr lang="en-US" sz="3600" dirty="0" smtClean="0"/>
              <a:t>language other </a:t>
            </a:r>
            <a:r>
              <a:rPr lang="en-US" sz="3600" dirty="0"/>
              <a:t>than English at home</a:t>
            </a:r>
          </a:p>
          <a:p>
            <a:pPr lvl="1"/>
            <a:r>
              <a:rPr lang="en-US" sz="3600" dirty="0"/>
              <a:t> </a:t>
            </a:r>
            <a:r>
              <a:rPr lang="en-US" sz="3600" dirty="0">
                <a:solidFill>
                  <a:schemeClr val="accent3"/>
                </a:solidFill>
              </a:rPr>
              <a:t>US </a:t>
            </a:r>
            <a:r>
              <a:rPr lang="en-US" sz="3600" dirty="0" smtClean="0"/>
              <a:t>41 (13.5%)million </a:t>
            </a:r>
            <a:r>
              <a:rPr lang="en-US" sz="3600" dirty="0"/>
              <a:t>Spanish; </a:t>
            </a:r>
            <a:r>
              <a:rPr lang="en-US" sz="3600" dirty="0">
                <a:solidFill>
                  <a:srgbClr val="FF0000"/>
                </a:solidFill>
              </a:rPr>
              <a:t>Nebraska </a:t>
            </a:r>
            <a:r>
              <a:rPr lang="en-US" sz="3600" dirty="0"/>
              <a:t>129,000 (7.4%)</a:t>
            </a:r>
          </a:p>
          <a:p>
            <a:pPr lvl="1"/>
            <a:r>
              <a:rPr lang="en-US" sz="3600" dirty="0" smtClean="0">
                <a:solidFill>
                  <a:schemeClr val="accent3"/>
                </a:solidFill>
              </a:rPr>
              <a:t> US </a:t>
            </a:r>
            <a:r>
              <a:rPr lang="en-US" sz="3600" dirty="0"/>
              <a:t>3.4 million Chinese; </a:t>
            </a:r>
            <a:r>
              <a:rPr lang="en-US" sz="3600" dirty="0">
                <a:solidFill>
                  <a:srgbClr val="FF0000"/>
                </a:solidFill>
              </a:rPr>
              <a:t>Nebraska</a:t>
            </a:r>
            <a:r>
              <a:rPr lang="en-US" sz="3600" dirty="0"/>
              <a:t> </a:t>
            </a:r>
            <a:r>
              <a:rPr lang="en-US" sz="3600" dirty="0" smtClean="0"/>
              <a:t>next </a:t>
            </a:r>
            <a:r>
              <a:rPr lang="en-US" sz="3600" dirty="0"/>
              <a:t>most common</a:t>
            </a:r>
          </a:p>
          <a:p>
            <a:pPr lvl="2"/>
            <a:r>
              <a:rPr lang="en-US" sz="3600" dirty="0"/>
              <a:t>Vietnamese, Arabic, then Chinese </a:t>
            </a:r>
          </a:p>
          <a:p>
            <a:r>
              <a:rPr lang="en-US" sz="3600" dirty="0"/>
              <a:t> Lack of linguistically-appropriate materials</a:t>
            </a:r>
          </a:p>
        </p:txBody>
      </p:sp>
    </p:spTree>
    <p:extLst>
      <p:ext uri="{BB962C8B-B14F-4D97-AF65-F5344CB8AC3E}">
        <p14:creationId xmlns:p14="http://schemas.microsoft.com/office/powerpoint/2010/main" val="1222752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ACP: </a:t>
            </a:r>
            <a:r>
              <a:rPr lang="en-US" b="1" dirty="0" smtClean="0">
                <a:solidFill>
                  <a:schemeClr val="accent2"/>
                </a:solidFill>
              </a:rPr>
              <a:t>Cultural </a:t>
            </a:r>
            <a:r>
              <a:rPr lang="en-US" b="1" dirty="0">
                <a:solidFill>
                  <a:schemeClr val="accent2"/>
                </a:solidFill>
              </a:rPr>
              <a:t>Considerations</a:t>
            </a:r>
          </a:p>
        </p:txBody>
      </p:sp>
      <p:sp>
        <p:nvSpPr>
          <p:cNvPr id="3" name="Content Placeholder 2"/>
          <p:cNvSpPr>
            <a:spLocks noGrp="1"/>
          </p:cNvSpPr>
          <p:nvPr>
            <p:ph idx="1"/>
          </p:nvPr>
        </p:nvSpPr>
        <p:spPr>
          <a:xfrm>
            <a:off x="838200" y="1825624"/>
            <a:ext cx="10515600" cy="4670709"/>
          </a:xfrm>
        </p:spPr>
        <p:txBody>
          <a:bodyPr>
            <a:normAutofit lnSpcReduction="10000"/>
          </a:bodyPr>
          <a:lstStyle/>
          <a:p>
            <a:r>
              <a:rPr lang="en-US" sz="3600" dirty="0"/>
              <a:t>Non-Western views on autonomy &amp; decision making</a:t>
            </a:r>
          </a:p>
          <a:p>
            <a:pPr marL="457200" lvl="1" indent="0">
              <a:buNone/>
            </a:pPr>
            <a:r>
              <a:rPr lang="en-US" sz="3600" dirty="0"/>
              <a:t>– </a:t>
            </a:r>
            <a:r>
              <a:rPr lang="en-US" sz="3600" dirty="0">
                <a:solidFill>
                  <a:schemeClr val="accent2"/>
                </a:solidFill>
              </a:rPr>
              <a:t>~20% </a:t>
            </a:r>
            <a:r>
              <a:rPr lang="en-US" sz="3600" dirty="0"/>
              <a:t>do not want to make own medical decisions</a:t>
            </a:r>
          </a:p>
          <a:p>
            <a:endParaRPr lang="en-US" sz="3600" dirty="0" smtClean="0"/>
          </a:p>
          <a:p>
            <a:r>
              <a:rPr lang="en-US" sz="3600" dirty="0" smtClean="0"/>
              <a:t>Mistrust </a:t>
            </a:r>
            <a:r>
              <a:rPr lang="en-US" sz="3600" dirty="0"/>
              <a:t>and experiential racism</a:t>
            </a:r>
          </a:p>
          <a:p>
            <a:pPr marL="457200" lvl="1" indent="0">
              <a:buNone/>
            </a:pPr>
            <a:r>
              <a:rPr lang="en-US" sz="3600" dirty="0"/>
              <a:t>– Minorities given less information by clinicians and less time for discussion → mistrust forms</a:t>
            </a:r>
          </a:p>
          <a:p>
            <a:endParaRPr lang="en-US" dirty="0"/>
          </a:p>
          <a:p>
            <a:endParaRPr lang="en-US" dirty="0"/>
          </a:p>
          <a:p>
            <a:r>
              <a:rPr lang="en-US" sz="1700" dirty="0"/>
              <a:t>Crawley L, et al.,. JAMA. 2000; </a:t>
            </a:r>
            <a:r>
              <a:rPr lang="en-US" sz="1700" dirty="0" err="1"/>
              <a:t>Kwak</a:t>
            </a:r>
            <a:r>
              <a:rPr lang="en-US" sz="1700" dirty="0"/>
              <a:t> J, et al., Gerontologist. 2005; Singh </a:t>
            </a:r>
            <a:r>
              <a:rPr lang="en-US" sz="1700" dirty="0" err="1"/>
              <a:t>JA,et</a:t>
            </a:r>
            <a:r>
              <a:rPr lang="en-US" sz="1700" dirty="0"/>
              <a:t> al</a:t>
            </a:r>
            <a:r>
              <a:rPr lang="en-US" sz="1700" dirty="0" smtClean="0"/>
              <a:t>. </a:t>
            </a:r>
            <a:r>
              <a:rPr lang="en-US" sz="1700" dirty="0"/>
              <a:t>Am J </a:t>
            </a:r>
            <a:r>
              <a:rPr lang="en-US" sz="1700" dirty="0" err="1"/>
              <a:t>Manag</a:t>
            </a:r>
            <a:r>
              <a:rPr lang="en-US" sz="1700" dirty="0"/>
              <a:t> Care. 2010; Smith AK, et al</a:t>
            </a:r>
            <a:r>
              <a:rPr lang="en-US" sz="1700" dirty="0" smtClean="0"/>
              <a:t>. JAMA</a:t>
            </a:r>
            <a:r>
              <a:rPr lang="en-US" sz="1700" dirty="0"/>
              <a:t>. 2009 ; Gordon HS, et al. Cancer. 2006; Rhodes R, </a:t>
            </a:r>
            <a:r>
              <a:rPr lang="en-US" sz="1700" dirty="0" err="1"/>
              <a:t>Teno</a:t>
            </a:r>
            <a:r>
              <a:rPr lang="en-US" sz="1700" dirty="0"/>
              <a:t> JM. J </a:t>
            </a:r>
            <a:r>
              <a:rPr lang="en-US" sz="1700" dirty="0" err="1"/>
              <a:t>Clin</a:t>
            </a:r>
            <a:r>
              <a:rPr lang="en-US" sz="1700" dirty="0"/>
              <a:t> </a:t>
            </a:r>
            <a:r>
              <a:rPr lang="en-US" sz="1700" dirty="0" err="1"/>
              <a:t>Oncol</a:t>
            </a:r>
            <a:r>
              <a:rPr lang="en-US" sz="1700" dirty="0"/>
              <a:t>. 2009</a:t>
            </a:r>
          </a:p>
        </p:txBody>
      </p:sp>
    </p:spTree>
    <p:extLst>
      <p:ext uri="{BB962C8B-B14F-4D97-AF65-F5344CB8AC3E}">
        <p14:creationId xmlns:p14="http://schemas.microsoft.com/office/powerpoint/2010/main" val="553339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Matters Most→ </a:t>
            </a:r>
            <a:br>
              <a:rPr lang="en-US" b="1" dirty="0"/>
            </a:br>
            <a:r>
              <a:rPr lang="en-US" b="1" dirty="0"/>
              <a:t>the Outcome</a:t>
            </a:r>
          </a:p>
        </p:txBody>
      </p:sp>
      <p:sp>
        <p:nvSpPr>
          <p:cNvPr id="3" name="Content Placeholder 2"/>
          <p:cNvSpPr>
            <a:spLocks noGrp="1"/>
          </p:cNvSpPr>
          <p:nvPr>
            <p:ph idx="1"/>
          </p:nvPr>
        </p:nvSpPr>
        <p:spPr>
          <a:xfrm>
            <a:off x="838200" y="1825625"/>
            <a:ext cx="6205396" cy="4351338"/>
          </a:xfrm>
        </p:spPr>
        <p:txBody>
          <a:bodyPr/>
          <a:lstStyle/>
          <a:p>
            <a:r>
              <a:rPr lang="en-US" dirty="0"/>
              <a:t>What matters most is not the treatment BUT the outcome of treatment</a:t>
            </a:r>
          </a:p>
          <a:p>
            <a:pPr lvl="1"/>
            <a:endParaRPr lang="en-US" sz="3200" dirty="0"/>
          </a:p>
          <a:p>
            <a:pPr lvl="1"/>
            <a:r>
              <a:rPr lang="en-US" sz="3200" dirty="0"/>
              <a:t>Not intubation or CPR (the cart) </a:t>
            </a:r>
          </a:p>
          <a:p>
            <a:pPr lvl="1"/>
            <a:endParaRPr lang="en-US" sz="3200" dirty="0"/>
          </a:p>
          <a:p>
            <a:pPr lvl="1"/>
            <a:r>
              <a:rPr lang="en-US" sz="3200" dirty="0"/>
              <a:t>But how their life will be after treatment (the horse)</a:t>
            </a:r>
          </a:p>
        </p:txBody>
      </p:sp>
      <p:pic>
        <p:nvPicPr>
          <p:cNvPr id="2050" name="Picture 2" descr="DL Hammons: Putting the Cart before the Ho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6843" y="389558"/>
            <a:ext cx="4236957" cy="2872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916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4689" y="489807"/>
            <a:ext cx="13307065" cy="5921570"/>
          </a:xfrm>
          <a:prstGeom prst="rect">
            <a:avLst/>
          </a:prstGeom>
        </p:spPr>
      </p:pic>
      <p:sp>
        <p:nvSpPr>
          <p:cNvPr id="2" name="Title 1"/>
          <p:cNvSpPr>
            <a:spLocks noGrp="1"/>
          </p:cNvSpPr>
          <p:nvPr>
            <p:ph type="title"/>
          </p:nvPr>
        </p:nvSpPr>
        <p:spPr/>
        <p:txBody>
          <a:bodyPr/>
          <a:lstStyle/>
          <a:p>
            <a:endParaRPr lang="en-US" dirty="0"/>
          </a:p>
        </p:txBody>
      </p:sp>
      <p:pic>
        <p:nvPicPr>
          <p:cNvPr id="6" name="Picture 5"/>
          <p:cNvPicPr>
            <a:picLocks noChangeAspect="1"/>
          </p:cNvPicPr>
          <p:nvPr/>
        </p:nvPicPr>
        <p:blipFill>
          <a:blip r:embed="rId3"/>
          <a:stretch>
            <a:fillRect/>
          </a:stretch>
        </p:blipFill>
        <p:spPr>
          <a:xfrm>
            <a:off x="6723229" y="5924508"/>
            <a:ext cx="5058689" cy="486869"/>
          </a:xfrm>
          <a:prstGeom prst="rect">
            <a:avLst/>
          </a:prstGeom>
        </p:spPr>
      </p:pic>
    </p:spTree>
    <p:extLst>
      <p:ext uri="{BB962C8B-B14F-4D97-AF65-F5344CB8AC3E}">
        <p14:creationId xmlns:p14="http://schemas.microsoft.com/office/powerpoint/2010/main" val="2726526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662188" cy="1325563"/>
          </a:xfrm>
        </p:spPr>
        <p:txBody>
          <a:bodyPr/>
          <a:lstStyle/>
          <a:p>
            <a:r>
              <a:rPr lang="en-US" dirty="0"/>
              <a:t>Easy-to-Read</a:t>
            </a:r>
            <a:br>
              <a:rPr lang="en-US" dirty="0"/>
            </a:br>
            <a:r>
              <a:rPr lang="en-US" dirty="0"/>
              <a:t>Advance Directive (AD)</a:t>
            </a:r>
          </a:p>
        </p:txBody>
      </p:sp>
      <p:sp>
        <p:nvSpPr>
          <p:cNvPr id="3" name="Content Placeholder 2"/>
          <p:cNvSpPr>
            <a:spLocks noGrp="1"/>
          </p:cNvSpPr>
          <p:nvPr>
            <p:ph idx="1"/>
          </p:nvPr>
        </p:nvSpPr>
        <p:spPr>
          <a:xfrm>
            <a:off x="838200" y="1825625"/>
            <a:ext cx="5997166" cy="4351338"/>
          </a:xfrm>
        </p:spPr>
        <p:txBody>
          <a:bodyPr/>
          <a:lstStyle/>
          <a:p>
            <a:pPr marL="0" indent="0">
              <a:buNone/>
            </a:pPr>
            <a:r>
              <a:rPr lang="en-US" dirty="0"/>
              <a:t>RCT:</a:t>
            </a:r>
          </a:p>
          <a:p>
            <a:r>
              <a:rPr lang="en-US" dirty="0"/>
              <a:t>Doubled completion rates </a:t>
            </a:r>
          </a:p>
          <a:p>
            <a:r>
              <a:rPr lang="en-US" dirty="0"/>
              <a:t>Overwhelmingly preferred regardless of literacy/ language</a:t>
            </a:r>
          </a:p>
          <a:p>
            <a:r>
              <a:rPr lang="en-US" dirty="0"/>
              <a:t>10 languages</a:t>
            </a:r>
          </a:p>
          <a:p>
            <a:endParaRPr lang="en-US" dirty="0"/>
          </a:p>
          <a:p>
            <a:pPr marL="0" indent="0">
              <a:buNone/>
            </a:pPr>
            <a:r>
              <a:rPr lang="en-US" dirty="0">
                <a:hlinkClick r:id="rId2"/>
              </a:rPr>
              <a:t>www.PrepareForYourCare.org</a:t>
            </a:r>
            <a:endParaRPr lang="en-US" dirty="0"/>
          </a:p>
          <a:p>
            <a:pPr marL="0" indent="0">
              <a:buNone/>
            </a:pPr>
            <a:endParaRPr lang="en-US" dirty="0"/>
          </a:p>
          <a:p>
            <a:pPr marL="0" indent="0">
              <a:buNone/>
            </a:pPr>
            <a:r>
              <a:rPr lang="en-US" sz="1600" dirty="0" err="1"/>
              <a:t>Sudore</a:t>
            </a:r>
            <a:r>
              <a:rPr lang="en-US" sz="1600" dirty="0"/>
              <a:t>  RL  et. al., Patient </a:t>
            </a:r>
            <a:r>
              <a:rPr lang="en-US" sz="1600" dirty="0" err="1"/>
              <a:t>Educ</a:t>
            </a:r>
            <a:r>
              <a:rPr lang="en-US" sz="1600" dirty="0"/>
              <a:t> </a:t>
            </a:r>
            <a:r>
              <a:rPr lang="en-US" sz="1600" dirty="0" err="1"/>
              <a:t>Couns</a:t>
            </a:r>
            <a:r>
              <a:rPr lang="en-US" sz="1600" dirty="0"/>
              <a:t> 2007</a:t>
            </a:r>
          </a:p>
        </p:txBody>
      </p:sp>
      <p:pic>
        <p:nvPicPr>
          <p:cNvPr id="4" name="Picture 3"/>
          <p:cNvPicPr>
            <a:picLocks noChangeAspect="1"/>
          </p:cNvPicPr>
          <p:nvPr/>
        </p:nvPicPr>
        <p:blipFill>
          <a:blip r:embed="rId3"/>
          <a:stretch>
            <a:fillRect/>
          </a:stretch>
        </p:blipFill>
        <p:spPr>
          <a:xfrm>
            <a:off x="6581071" y="200104"/>
            <a:ext cx="5067720" cy="6535675"/>
          </a:xfrm>
          <a:prstGeom prst="rect">
            <a:avLst/>
          </a:prstGeom>
        </p:spPr>
      </p:pic>
      <p:pic>
        <p:nvPicPr>
          <p:cNvPr id="5" name="Picture 4"/>
          <p:cNvPicPr>
            <a:picLocks noChangeAspect="1"/>
          </p:cNvPicPr>
          <p:nvPr/>
        </p:nvPicPr>
        <p:blipFill>
          <a:blip r:embed="rId4"/>
          <a:stretch>
            <a:fillRect/>
          </a:stretch>
        </p:blipFill>
        <p:spPr>
          <a:xfrm>
            <a:off x="6681457" y="70778"/>
            <a:ext cx="5187636" cy="6718414"/>
          </a:xfrm>
          <a:prstGeom prst="rect">
            <a:avLst/>
          </a:prstGeom>
        </p:spPr>
      </p:pic>
    </p:spTree>
    <p:extLst>
      <p:ext uri="{BB962C8B-B14F-4D97-AF65-F5344CB8AC3E}">
        <p14:creationId xmlns:p14="http://schemas.microsoft.com/office/powerpoint/2010/main" val="283566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Advance Directives Enough? NO</a:t>
            </a:r>
            <a:br>
              <a:rPr lang="en-US" dirty="0"/>
            </a:br>
            <a:r>
              <a:rPr lang="en-US" dirty="0"/>
              <a:t>Missing Puzzle Piece</a:t>
            </a:r>
          </a:p>
        </p:txBody>
      </p:sp>
      <p:sp>
        <p:nvSpPr>
          <p:cNvPr id="3" name="Content Placeholder 2"/>
          <p:cNvSpPr>
            <a:spLocks noGrp="1"/>
          </p:cNvSpPr>
          <p:nvPr>
            <p:ph sz="half" idx="1"/>
          </p:nvPr>
        </p:nvSpPr>
        <p:spPr>
          <a:xfrm>
            <a:off x="153909" y="1825625"/>
            <a:ext cx="6509441" cy="4351338"/>
          </a:xfrm>
        </p:spPr>
        <p:txBody>
          <a:bodyPr>
            <a:normAutofit fontScale="92500" lnSpcReduction="10000"/>
          </a:bodyPr>
          <a:lstStyle/>
          <a:p>
            <a:r>
              <a:rPr lang="en-US" dirty="0"/>
              <a:t>PREPARE people with skills to:</a:t>
            </a:r>
          </a:p>
          <a:p>
            <a:pPr marL="0" indent="0">
              <a:buNone/>
            </a:pPr>
            <a:r>
              <a:rPr lang="en-US" dirty="0"/>
              <a:t>	– identify what is most important and 	   how they want to live</a:t>
            </a:r>
          </a:p>
          <a:p>
            <a:pPr marL="0" indent="0">
              <a:buNone/>
            </a:pPr>
            <a:r>
              <a:rPr lang="en-US" dirty="0"/>
              <a:t>	– talk with family and friends</a:t>
            </a:r>
          </a:p>
          <a:p>
            <a:pPr marL="0" indent="0">
              <a:buNone/>
            </a:pPr>
            <a:r>
              <a:rPr lang="en-US" dirty="0"/>
              <a:t>	– talk with medical providers</a:t>
            </a:r>
          </a:p>
          <a:p>
            <a:pPr marL="0" indent="0">
              <a:buNone/>
            </a:pPr>
            <a:r>
              <a:rPr lang="en-US" dirty="0"/>
              <a:t>	– make informed decisions</a:t>
            </a:r>
          </a:p>
          <a:p>
            <a:pPr marL="0" indent="0">
              <a:buNone/>
            </a:pPr>
            <a:r>
              <a:rPr lang="en-US" dirty="0"/>
              <a:t>	– get the care that is right for them</a:t>
            </a:r>
          </a:p>
          <a:p>
            <a:endParaRPr lang="en-US" dirty="0"/>
          </a:p>
          <a:p>
            <a:pPr marL="0" indent="0">
              <a:buNone/>
            </a:pPr>
            <a:endParaRPr lang="en-US" sz="1600" dirty="0"/>
          </a:p>
          <a:p>
            <a:pPr marL="0" indent="0">
              <a:buNone/>
            </a:pPr>
            <a:r>
              <a:rPr lang="en-US" sz="1600" dirty="0" err="1"/>
              <a:t>Sudore</a:t>
            </a:r>
            <a:r>
              <a:rPr lang="en-US" sz="1600" dirty="0"/>
              <a:t>  RL. &amp; Fried TR. Ann Intern Med, 2010</a:t>
            </a:r>
          </a:p>
        </p:txBody>
      </p:sp>
      <p:pic>
        <p:nvPicPr>
          <p:cNvPr id="3076" name="Picture 4" descr="Missing Jigsaw Puzzle - Great Stock Footage Video (100% Royalty ..."/>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439684" y="1825625"/>
            <a:ext cx="4483729" cy="2919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730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Funding</a:t>
            </a:r>
            <a:br>
              <a:rPr lang="en-US" sz="2800" dirty="0" smtClean="0"/>
            </a:br>
            <a:r>
              <a:rPr lang="en-US" sz="2800" dirty="0" smtClean="0"/>
              <a:t>This </a:t>
            </a:r>
            <a:r>
              <a:rPr lang="en-US" sz="2800" dirty="0"/>
              <a:t>program is supported by the Health Resources and Services Administration (HRSA) of the U.S. Department of Health and Human Services (HHS) as part of an award totaling $751,695.00 with 0% financed with non-governmental sources. The contents are those of the author(s) and do not necessarily represent the official views of, nor an endorsement, by HRSA, HHS, or the U.S. Government. For more information, please visit HRSA.gov.</a:t>
            </a:r>
            <a:br>
              <a:rPr lang="en-US" sz="2800" dirty="0"/>
            </a:br>
            <a:endParaRPr lang="en-US" sz="2800" dirty="0"/>
          </a:p>
        </p:txBody>
      </p:sp>
      <p:sp>
        <p:nvSpPr>
          <p:cNvPr id="3" name="Content Placeholder 2"/>
          <p:cNvSpPr>
            <a:spLocks noGrp="1"/>
          </p:cNvSpPr>
          <p:nvPr>
            <p:ph idx="1"/>
          </p:nvPr>
        </p:nvSpPr>
        <p:spPr/>
        <p:txBody>
          <a:bodyPr>
            <a:normAutofit/>
          </a:bodyPr>
          <a:lstStyle/>
          <a:p>
            <a:pPr>
              <a:lnSpc>
                <a:spcPct val="100000"/>
              </a:lnSpc>
              <a:spcBef>
                <a:spcPts val="0"/>
              </a:spcBef>
            </a:pPr>
            <a:endParaRPr lang="en-US" sz="1800" dirty="0"/>
          </a:p>
          <a:p>
            <a:endParaRPr lang="en-US" dirty="0"/>
          </a:p>
        </p:txBody>
      </p:sp>
    </p:spTree>
    <p:extLst>
      <p:ext uri="{BB962C8B-B14F-4D97-AF65-F5344CB8AC3E}">
        <p14:creationId xmlns:p14="http://schemas.microsoft.com/office/powerpoint/2010/main" val="1198473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1009020" y="365125"/>
            <a:ext cx="10420980" cy="5867274"/>
          </a:xfrm>
          <a:prstGeom prst="rect">
            <a:avLst/>
          </a:prstGeom>
        </p:spPr>
      </p:pic>
    </p:spTree>
    <p:extLst>
      <p:ext uri="{BB962C8B-B14F-4D97-AF65-F5344CB8AC3E}">
        <p14:creationId xmlns:p14="http://schemas.microsoft.com/office/powerpoint/2010/main" val="2915272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019800" y="365125"/>
            <a:ext cx="5621740" cy="1325563"/>
          </a:xfrm>
        </p:spPr>
        <p:txBody>
          <a:bodyPr/>
          <a:lstStyle/>
          <a:p>
            <a:r>
              <a:rPr lang="en-US" b="1" dirty="0" smtClean="0"/>
              <a:t>What’s Important Now ?</a:t>
            </a:r>
            <a:endParaRPr lang="en-US" b="1" dirty="0"/>
          </a:p>
        </p:txBody>
      </p:sp>
      <p:sp>
        <p:nvSpPr>
          <p:cNvPr id="11" name="Content Placeholder 10"/>
          <p:cNvSpPr>
            <a:spLocks noGrp="1"/>
          </p:cNvSpPr>
          <p:nvPr>
            <p:ph sz="half" idx="1"/>
          </p:nvPr>
        </p:nvSpPr>
        <p:spPr/>
        <p:txBody>
          <a:bodyPr/>
          <a:lstStyle/>
          <a:p>
            <a:endParaRPr lang="en-US"/>
          </a:p>
        </p:txBody>
      </p:sp>
      <p:pic>
        <p:nvPicPr>
          <p:cNvPr id="13" name="Content Placeholder 12" descr="Economy In Decline: 64 Million Americans Live In Multigenerational Household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21675" y="1538370"/>
            <a:ext cx="4953000" cy="3533775"/>
          </a:xfrm>
        </p:spPr>
      </p:pic>
      <p:pic>
        <p:nvPicPr>
          <p:cNvPr id="4" name="Picture 3"/>
          <p:cNvPicPr>
            <a:picLocks noChangeAspect="1"/>
          </p:cNvPicPr>
          <p:nvPr/>
        </p:nvPicPr>
        <p:blipFill>
          <a:blip r:embed="rId3"/>
          <a:stretch>
            <a:fillRect/>
          </a:stretch>
        </p:blipFill>
        <p:spPr>
          <a:xfrm>
            <a:off x="0" y="365125"/>
            <a:ext cx="5817925" cy="7354976"/>
          </a:xfrm>
          <a:prstGeom prst="rect">
            <a:avLst/>
          </a:prstGeom>
        </p:spPr>
      </p:pic>
    </p:spTree>
    <p:extLst>
      <p:ext uri="{BB962C8B-B14F-4D97-AF65-F5344CB8AC3E}">
        <p14:creationId xmlns:p14="http://schemas.microsoft.com/office/powerpoint/2010/main" val="3181436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39" y="-293841"/>
            <a:ext cx="12055522" cy="1325563"/>
          </a:xfrm>
        </p:spPr>
        <p:txBody>
          <a:bodyPr/>
          <a:lstStyle/>
          <a:p>
            <a:r>
              <a:rPr lang="en-US" dirty="0" smtClean="0"/>
              <a:t>Values at End of Life, write “Why” in </a:t>
            </a:r>
            <a:r>
              <a:rPr lang="en-US" dirty="0" err="1" smtClean="0"/>
              <a:t>Covid</a:t>
            </a:r>
            <a:r>
              <a:rPr lang="en-US" dirty="0" smtClean="0"/>
              <a:t> or other </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744461"/>
            <a:ext cx="10215802" cy="7096922"/>
          </a:xfrm>
          <a:prstGeom prst="rect">
            <a:avLst/>
          </a:prstGeom>
        </p:spPr>
      </p:pic>
    </p:spTree>
    <p:extLst>
      <p:ext uri="{BB962C8B-B14F-4D97-AF65-F5344CB8AC3E}">
        <p14:creationId xmlns:p14="http://schemas.microsoft.com/office/powerpoint/2010/main" val="2742412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53120" y="117695"/>
            <a:ext cx="12238159" cy="6881864"/>
          </a:xfrm>
          <a:prstGeom prst="rect">
            <a:avLst/>
          </a:prstGeom>
        </p:spPr>
      </p:pic>
    </p:spTree>
    <p:extLst>
      <p:ext uri="{BB962C8B-B14F-4D97-AF65-F5344CB8AC3E}">
        <p14:creationId xmlns:p14="http://schemas.microsoft.com/office/powerpoint/2010/main" val="1851846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FB883-49DC-AC4D-B11C-CC100ABBA0A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315FFE2-7BB8-E84D-ABB7-16DDD458E7C1}"/>
              </a:ext>
            </a:extLst>
          </p:cNvPr>
          <p:cNvPicPr>
            <a:picLocks noGrp="1" noChangeAspect="1"/>
          </p:cNvPicPr>
          <p:nvPr>
            <p:ph idx="1"/>
          </p:nvPr>
        </p:nvPicPr>
        <p:blipFill>
          <a:blip r:embed="rId2"/>
          <a:stretch>
            <a:fillRect/>
          </a:stretch>
        </p:blipFill>
        <p:spPr>
          <a:xfrm>
            <a:off x="204946" y="365125"/>
            <a:ext cx="11782108" cy="5891054"/>
          </a:xfrm>
          <a:prstGeom prst="rect">
            <a:avLst/>
          </a:prstGeom>
        </p:spPr>
      </p:pic>
    </p:spTree>
    <p:extLst>
      <p:ext uri="{BB962C8B-B14F-4D97-AF65-F5344CB8AC3E}">
        <p14:creationId xmlns:p14="http://schemas.microsoft.com/office/powerpoint/2010/main" val="12410538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838200" y="554972"/>
            <a:ext cx="10880939" cy="6118661"/>
          </a:xfrm>
          <a:prstGeom prst="rect">
            <a:avLst/>
          </a:prstGeom>
        </p:spPr>
      </p:pic>
    </p:spTree>
    <p:extLst>
      <p:ext uri="{BB962C8B-B14F-4D97-AF65-F5344CB8AC3E}">
        <p14:creationId xmlns:p14="http://schemas.microsoft.com/office/powerpoint/2010/main" val="17206337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is ACP Important?</a:t>
            </a:r>
          </a:p>
        </p:txBody>
      </p:sp>
      <p:sp>
        <p:nvSpPr>
          <p:cNvPr id="3" name="Content Placeholder 2"/>
          <p:cNvSpPr>
            <a:spLocks noGrp="1"/>
          </p:cNvSpPr>
          <p:nvPr>
            <p:ph idx="1"/>
          </p:nvPr>
        </p:nvSpPr>
        <p:spPr/>
        <p:txBody>
          <a:bodyPr>
            <a:normAutofit/>
          </a:bodyPr>
          <a:lstStyle/>
          <a:p>
            <a:r>
              <a:rPr lang="en-US" sz="3600" dirty="0"/>
              <a:t>Improved </a:t>
            </a:r>
            <a:r>
              <a:rPr lang="en-US" sz="3600" u="sng" dirty="0"/>
              <a:t>patient satisfaction </a:t>
            </a:r>
            <a:r>
              <a:rPr lang="en-US" sz="3600" dirty="0"/>
              <a:t>with care</a:t>
            </a:r>
          </a:p>
          <a:p>
            <a:r>
              <a:rPr lang="en-US" sz="3600" dirty="0"/>
              <a:t> Improved </a:t>
            </a:r>
            <a:r>
              <a:rPr lang="en-US" sz="3600" u="sng" dirty="0"/>
              <a:t>quality of life</a:t>
            </a:r>
          </a:p>
          <a:p>
            <a:r>
              <a:rPr lang="en-US" sz="3600" dirty="0"/>
              <a:t> </a:t>
            </a:r>
            <a:r>
              <a:rPr lang="en-US" sz="3600" u="sng" dirty="0"/>
              <a:t>Less unwanted </a:t>
            </a:r>
            <a:r>
              <a:rPr lang="en-US" sz="3600" dirty="0"/>
              <a:t>medical </a:t>
            </a:r>
            <a:r>
              <a:rPr lang="en-US" sz="3600" u="sng" dirty="0"/>
              <a:t>care</a:t>
            </a:r>
            <a:r>
              <a:rPr lang="en-US" sz="3600" dirty="0"/>
              <a:t> aligned with wishes</a:t>
            </a:r>
          </a:p>
          <a:p>
            <a:r>
              <a:rPr lang="en-US" sz="3600" u="sng" dirty="0" smtClean="0"/>
              <a:t>Less </a:t>
            </a:r>
            <a:r>
              <a:rPr lang="en-US" sz="3600" u="sng" dirty="0"/>
              <a:t>stress </a:t>
            </a:r>
            <a:r>
              <a:rPr lang="en-US" sz="3600" dirty="0"/>
              <a:t>for the surrogate decision maker</a:t>
            </a:r>
          </a:p>
          <a:p>
            <a:endParaRPr lang="en-US" dirty="0"/>
          </a:p>
          <a:p>
            <a:pPr marL="0" indent="0">
              <a:buNone/>
            </a:pPr>
            <a:r>
              <a:rPr lang="en-US" sz="1600" dirty="0" err="1" smtClean="0"/>
              <a:t>Detering</a:t>
            </a:r>
            <a:r>
              <a:rPr lang="en-US" sz="1600" dirty="0" smtClean="0"/>
              <a:t> </a:t>
            </a:r>
            <a:r>
              <a:rPr lang="en-US" sz="1600" dirty="0"/>
              <a:t>KM et al. BMJ. 2010; </a:t>
            </a:r>
            <a:r>
              <a:rPr lang="en-US" sz="1600" dirty="0" err="1"/>
              <a:t>Silveira</a:t>
            </a:r>
            <a:r>
              <a:rPr lang="en-US" sz="1600" dirty="0"/>
              <a:t> MJ, et al. N </a:t>
            </a:r>
            <a:r>
              <a:rPr lang="en-US" sz="1600" dirty="0" err="1"/>
              <a:t>Engl</a:t>
            </a:r>
            <a:r>
              <a:rPr lang="en-US" sz="1600" dirty="0"/>
              <a:t> J Med. 2010;362(13):1211-1218; </a:t>
            </a:r>
            <a:r>
              <a:rPr lang="en-US" sz="1600" dirty="0" err="1"/>
              <a:t>Houben</a:t>
            </a:r>
            <a:r>
              <a:rPr lang="en-US" sz="1600" dirty="0"/>
              <a:t> CH, et al. J Am Med Dir Assoc. 2014; Bischoff et al. J Am </a:t>
            </a:r>
            <a:r>
              <a:rPr lang="en-US" sz="1600" dirty="0" err="1"/>
              <a:t>Geriatr</a:t>
            </a:r>
            <a:r>
              <a:rPr lang="en-US" sz="1600" dirty="0"/>
              <a:t> Soc. 2013; Bond WF, et al. J </a:t>
            </a:r>
            <a:r>
              <a:rPr lang="en-US" sz="1600" dirty="0" err="1"/>
              <a:t>Palliat</a:t>
            </a:r>
            <a:r>
              <a:rPr lang="en-US" sz="1600" dirty="0"/>
              <a:t> Med. 2018</a:t>
            </a:r>
          </a:p>
        </p:txBody>
      </p:sp>
    </p:spTree>
    <p:extLst>
      <p:ext uri="{BB962C8B-B14F-4D97-AF65-F5344CB8AC3E}">
        <p14:creationId xmlns:p14="http://schemas.microsoft.com/office/powerpoint/2010/main" val="15884004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 </a:t>
            </a:r>
            <a:r>
              <a:rPr lang="en-US" dirty="0" err="1" smtClean="0">
                <a:solidFill>
                  <a:schemeClr val="accent2"/>
                </a:solidFill>
              </a:rPr>
              <a:t>Prepareforyourcare</a:t>
            </a:r>
            <a:endParaRPr lang="en-US" dirty="0">
              <a:solidFill>
                <a:schemeClr val="accent2"/>
              </a:solidFill>
            </a:endParaRPr>
          </a:p>
        </p:txBody>
      </p:sp>
      <p:sp>
        <p:nvSpPr>
          <p:cNvPr id="3" name="Content Placeholder 2"/>
          <p:cNvSpPr>
            <a:spLocks noGrp="1"/>
          </p:cNvSpPr>
          <p:nvPr>
            <p:ph sz="half" idx="1"/>
          </p:nvPr>
        </p:nvSpPr>
        <p:spPr>
          <a:xfrm>
            <a:off x="838199" y="1825625"/>
            <a:ext cx="9847997" cy="4351338"/>
          </a:xfrm>
        </p:spPr>
        <p:txBody>
          <a:bodyPr>
            <a:normAutofit/>
          </a:bodyPr>
          <a:lstStyle/>
          <a:p>
            <a:r>
              <a:rPr lang="en-US" sz="3600" dirty="0"/>
              <a:t>A tool that incorporates  'patient priorities’ and goals of care with </a:t>
            </a:r>
            <a:r>
              <a:rPr lang="en-US" sz="3600" dirty="0" smtClean="0"/>
              <a:t>ACP.</a:t>
            </a:r>
          </a:p>
          <a:p>
            <a:pPr lvl="1"/>
            <a:r>
              <a:rPr lang="en-US" sz="3200" dirty="0" smtClean="0"/>
              <a:t>All forms and materials available for </a:t>
            </a:r>
            <a:r>
              <a:rPr lang="en-US" sz="3200" u="sng" dirty="0" smtClean="0">
                <a:solidFill>
                  <a:schemeClr val="accent2"/>
                </a:solidFill>
              </a:rPr>
              <a:t>free</a:t>
            </a:r>
            <a:r>
              <a:rPr lang="en-US" sz="3200" u="sng" dirty="0" smtClean="0"/>
              <a:t> </a:t>
            </a:r>
          </a:p>
          <a:p>
            <a:pPr lvl="1"/>
            <a:r>
              <a:rPr lang="en-US" sz="3200" dirty="0" smtClean="0"/>
              <a:t>In a </a:t>
            </a:r>
            <a:r>
              <a:rPr lang="en-US" sz="3200" u="sng" dirty="0" smtClean="0">
                <a:solidFill>
                  <a:schemeClr val="accent2"/>
                </a:solidFill>
              </a:rPr>
              <a:t>patient facing</a:t>
            </a:r>
            <a:r>
              <a:rPr lang="en-US" sz="3200" dirty="0" smtClean="0">
                <a:solidFill>
                  <a:schemeClr val="accent2"/>
                </a:solidFill>
              </a:rPr>
              <a:t> </a:t>
            </a:r>
            <a:r>
              <a:rPr lang="en-US" sz="3200" dirty="0" smtClean="0"/>
              <a:t>format</a:t>
            </a:r>
          </a:p>
          <a:p>
            <a:pPr lvl="1"/>
            <a:r>
              <a:rPr lang="en-US" sz="3200" u="sng" dirty="0" smtClean="0">
                <a:solidFill>
                  <a:schemeClr val="accent2"/>
                </a:solidFill>
              </a:rPr>
              <a:t>Bilingual ACP forms </a:t>
            </a:r>
            <a:r>
              <a:rPr lang="en-US" sz="3200" dirty="0" smtClean="0"/>
              <a:t>at the right literacy level, culturally appropriate and in 10 different languages. </a:t>
            </a:r>
          </a:p>
          <a:p>
            <a:pPr lvl="1"/>
            <a:r>
              <a:rPr lang="en-US" sz="3200" dirty="0" smtClean="0"/>
              <a:t>Complete programs available for use with community groups in English and Spanish and on the web.</a:t>
            </a:r>
            <a:endParaRPr lang="en-US" sz="3200" dirty="0"/>
          </a:p>
        </p:txBody>
      </p:sp>
    </p:spTree>
    <p:extLst>
      <p:ext uri="{BB962C8B-B14F-4D97-AF65-F5344CB8AC3E}">
        <p14:creationId xmlns:p14="http://schemas.microsoft.com/office/powerpoint/2010/main" val="16353542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858" y="-1622547"/>
            <a:ext cx="10515600" cy="2852737"/>
          </a:xfrm>
        </p:spPr>
        <p:txBody>
          <a:bodyPr/>
          <a:lstStyle/>
          <a:p>
            <a:r>
              <a:rPr lang="en-US" dirty="0" smtClean="0"/>
              <a:t>Questions/Discussion</a:t>
            </a:r>
            <a:endParaRPr lang="en-US" dirty="0"/>
          </a:p>
        </p:txBody>
      </p:sp>
      <p:sp>
        <p:nvSpPr>
          <p:cNvPr id="3" name="TextBox 2"/>
          <p:cNvSpPr txBox="1"/>
          <p:nvPr/>
        </p:nvSpPr>
        <p:spPr>
          <a:xfrm>
            <a:off x="1732085" y="1647680"/>
            <a:ext cx="7587761" cy="3539430"/>
          </a:xfrm>
          <a:prstGeom prst="rect">
            <a:avLst/>
          </a:prstGeom>
          <a:noFill/>
        </p:spPr>
        <p:txBody>
          <a:bodyPr wrap="square" rtlCol="0">
            <a:spAutoFit/>
          </a:bodyPr>
          <a:lstStyle/>
          <a:p>
            <a:r>
              <a:rPr lang="en-US" sz="3200" dirty="0"/>
              <a:t>Please remember to enter your attendance for today’s conference in the CHAT, including your name, role and clinic.</a:t>
            </a:r>
          </a:p>
          <a:p>
            <a:endParaRPr lang="en-US" sz="3200" dirty="0"/>
          </a:p>
          <a:p>
            <a:r>
              <a:rPr lang="en-US" sz="3200" dirty="0"/>
              <a:t>We value your feedback and truly appreciate your responses to the </a:t>
            </a:r>
            <a:r>
              <a:rPr lang="en-US" sz="3200" dirty="0" smtClean="0"/>
              <a:t>evaluation survey </a:t>
            </a:r>
            <a:r>
              <a:rPr lang="en-US" sz="3200" dirty="0"/>
              <a:t>sent out following today’s conference.</a:t>
            </a:r>
          </a:p>
        </p:txBody>
      </p:sp>
    </p:spTree>
    <p:extLst>
      <p:ext uri="{BB962C8B-B14F-4D97-AF65-F5344CB8AC3E}">
        <p14:creationId xmlns:p14="http://schemas.microsoft.com/office/powerpoint/2010/main" val="1553972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326" y="1846264"/>
            <a:ext cx="10515600" cy="2822452"/>
          </a:xfrm>
        </p:spPr>
        <p:txBody>
          <a:bodyPr>
            <a:normAutofit/>
          </a:bodyPr>
          <a:lstStyle/>
          <a:p>
            <a:pPr algn="ctr"/>
            <a:r>
              <a:rPr lang="en-US" sz="4700" dirty="0"/>
              <a:t>Thank you for attending today’s</a:t>
            </a:r>
          </a:p>
          <a:p>
            <a:pPr algn="ctr"/>
            <a:r>
              <a:rPr lang="en-US" sz="4700" dirty="0"/>
              <a:t> Geriatrics Case Conference</a:t>
            </a:r>
            <a:r>
              <a:rPr lang="en-US" sz="4700" dirty="0" smtClean="0"/>
              <a:t>!</a:t>
            </a:r>
          </a:p>
          <a:p>
            <a:pPr algn="ctr"/>
            <a:endParaRPr lang="en-US" sz="2800" dirty="0"/>
          </a:p>
          <a:p>
            <a:pPr algn="ctr"/>
            <a:r>
              <a:rPr lang="en-US" sz="2800" dirty="0" smtClean="0"/>
              <a:t>Please complete the </a:t>
            </a:r>
            <a:r>
              <a:rPr lang="en-US" sz="2800" smtClean="0"/>
              <a:t>emailed evaluation!</a:t>
            </a:r>
            <a:endParaRPr lang="en-US" sz="2800" dirty="0"/>
          </a:p>
          <a:p>
            <a:pPr algn="ctr"/>
            <a:endParaRPr lang="en-US" sz="2800" dirty="0"/>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69" y="39621"/>
            <a:ext cx="12163861" cy="1309821"/>
          </a:xfrm>
          <a:prstGeom prst="rect">
            <a:avLst/>
          </a:prstGeom>
          <a:solidFill>
            <a:schemeClr val="tx1"/>
          </a:solidFill>
        </p:spPr>
      </p:pic>
    </p:spTree>
    <p:extLst>
      <p:ext uri="{BB962C8B-B14F-4D97-AF65-F5344CB8AC3E}">
        <p14:creationId xmlns:p14="http://schemas.microsoft.com/office/powerpoint/2010/main" val="2325253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sz="4800" b="1" dirty="0" smtClean="0">
                <a:solidFill>
                  <a:srgbClr val="FF0000"/>
                </a:solidFill>
              </a:rPr>
              <a:t>Objective  </a:t>
            </a:r>
            <a:r>
              <a:rPr lang="en-US" sz="4800" b="1" dirty="0" smtClean="0"/>
              <a:t/>
            </a:r>
            <a:br>
              <a:rPr lang="en-US" sz="4800" b="1" dirty="0" smtClean="0"/>
            </a:br>
            <a:r>
              <a:rPr lang="en-US" sz="4400" dirty="0" smtClean="0"/>
              <a:t>Learn </a:t>
            </a:r>
            <a:r>
              <a:rPr lang="en-US" sz="4400" dirty="0"/>
              <a:t>about a tool that incorporates  'patient priorities’ and goals of care with </a:t>
            </a:r>
            <a:r>
              <a:rPr lang="en-US" sz="4400" dirty="0" smtClean="0"/>
              <a:t>advance </a:t>
            </a:r>
            <a:r>
              <a:rPr lang="en-US" sz="4400" dirty="0"/>
              <a:t>care </a:t>
            </a:r>
            <a:r>
              <a:rPr lang="en-US" sz="4400" dirty="0" smtClean="0"/>
              <a:t>planning</a:t>
            </a:r>
            <a:endParaRPr lang="en-US" sz="4400" dirty="0"/>
          </a:p>
        </p:txBody>
      </p:sp>
      <p:sp>
        <p:nvSpPr>
          <p:cNvPr id="6" name="Subtitle 5"/>
          <p:cNvSpPr>
            <a:spLocks noGrp="1"/>
          </p:cNvSpPr>
          <p:nvPr>
            <p:ph type="subTitle" idx="1"/>
          </p:nvPr>
        </p:nvSpPr>
        <p:spPr/>
        <p:txBody>
          <a:bodyPr>
            <a:normAutofit/>
          </a:bodyPr>
          <a:lstStyle/>
          <a:p>
            <a:r>
              <a:rPr lang="en-US" sz="3600" dirty="0"/>
              <a:t>and </a:t>
            </a:r>
            <a:r>
              <a:rPr lang="en-US" sz="3600" dirty="0" smtClean="0"/>
              <a:t>one that has </a:t>
            </a:r>
            <a:r>
              <a:rPr lang="en-US" sz="3600" dirty="0"/>
              <a:t>achieved world wide use during the pandemic.</a:t>
            </a:r>
            <a:br>
              <a:rPr lang="en-US" sz="3600" dirty="0"/>
            </a:br>
            <a:endParaRPr lang="en-US" sz="3600" dirty="0"/>
          </a:p>
        </p:txBody>
      </p:sp>
    </p:spTree>
    <p:extLst>
      <p:ext uri="{BB962C8B-B14F-4D97-AF65-F5344CB8AC3E}">
        <p14:creationId xmlns:p14="http://schemas.microsoft.com/office/powerpoint/2010/main" val="4213225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B8392-912E-A649-8157-5C78C4353DC8}"/>
              </a:ext>
            </a:extLst>
          </p:cNvPr>
          <p:cNvSpPr>
            <a:spLocks noGrp="1"/>
          </p:cNvSpPr>
          <p:nvPr>
            <p:ph type="title"/>
          </p:nvPr>
        </p:nvSpPr>
        <p:spPr/>
        <p:txBody>
          <a:bodyPr/>
          <a:lstStyle/>
          <a:p>
            <a:r>
              <a:rPr lang="en-US" dirty="0" smtClean="0"/>
              <a:t>Stressors on Providers During </a:t>
            </a:r>
            <a:r>
              <a:rPr lang="en-US" dirty="0" err="1" smtClean="0"/>
              <a:t>Covid</a:t>
            </a:r>
            <a:endParaRPr lang="en-US" dirty="0"/>
          </a:p>
        </p:txBody>
      </p:sp>
      <p:sp>
        <p:nvSpPr>
          <p:cNvPr id="3" name="Content Placeholder 2">
            <a:extLst>
              <a:ext uri="{FF2B5EF4-FFF2-40B4-BE49-F238E27FC236}">
                <a16:creationId xmlns:a16="http://schemas.microsoft.com/office/drawing/2014/main" id="{DCCE95F8-ADC2-FE40-A2AA-19F4D0755685}"/>
              </a:ext>
            </a:extLst>
          </p:cNvPr>
          <p:cNvSpPr>
            <a:spLocks noGrp="1"/>
          </p:cNvSpPr>
          <p:nvPr>
            <p:ph sz="half" idx="1"/>
          </p:nvPr>
        </p:nvSpPr>
        <p:spPr/>
        <p:txBody>
          <a:bodyPr>
            <a:normAutofit/>
          </a:bodyPr>
          <a:lstStyle/>
          <a:p>
            <a:r>
              <a:rPr lang="en-US" sz="3600" dirty="0" smtClean="0"/>
              <a:t>Lack </a:t>
            </a:r>
            <a:r>
              <a:rPr lang="en-US" sz="3600" dirty="0"/>
              <a:t>of designated surrogates</a:t>
            </a:r>
          </a:p>
          <a:p>
            <a:r>
              <a:rPr lang="en-US" sz="3600" dirty="0"/>
              <a:t>Misunderstanding of care </a:t>
            </a:r>
            <a:r>
              <a:rPr lang="en-US" sz="3600" dirty="0" smtClean="0"/>
              <a:t>goals</a:t>
            </a:r>
          </a:p>
          <a:p>
            <a:r>
              <a:rPr lang="en-US" sz="3600" u="sng" dirty="0" smtClean="0"/>
              <a:t>Allocation of life saving resources- </a:t>
            </a:r>
            <a:r>
              <a:rPr lang="en-US" sz="3600" dirty="0" smtClean="0"/>
              <a:t>is this even something this patient would want?</a:t>
            </a:r>
            <a:endParaRPr lang="en-US" sz="3600" dirty="0"/>
          </a:p>
          <a:p>
            <a:endParaRPr lang="en-US" dirty="0"/>
          </a:p>
        </p:txBody>
      </p:sp>
      <p:pic>
        <p:nvPicPr>
          <p:cNvPr id="1026" name="Picture 2" descr="Inside Italy's COVID War | Watch S2020 E19 | FRONTLINE | PBS ..."/>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08678" y="2245339"/>
            <a:ext cx="5181600" cy="272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249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those Stressors for Us and Patients</a:t>
            </a:r>
            <a:endParaRPr lang="en-US" dirty="0"/>
          </a:p>
        </p:txBody>
      </p:sp>
      <p:sp>
        <p:nvSpPr>
          <p:cNvPr id="3" name="Content Placeholder 2"/>
          <p:cNvSpPr>
            <a:spLocks noGrp="1"/>
          </p:cNvSpPr>
          <p:nvPr>
            <p:ph sz="half" idx="1"/>
          </p:nvPr>
        </p:nvSpPr>
        <p:spPr/>
        <p:txBody>
          <a:bodyPr>
            <a:noAutofit/>
          </a:bodyPr>
          <a:lstStyle/>
          <a:p>
            <a:r>
              <a:rPr lang="en-US" sz="3200" dirty="0" smtClean="0"/>
              <a:t>Identity surrogate decision makers</a:t>
            </a:r>
          </a:p>
          <a:p>
            <a:r>
              <a:rPr lang="en-US" sz="3200" dirty="0" smtClean="0"/>
              <a:t>Assist in identifying “patient priorities” now and priorities for care during serious illness</a:t>
            </a:r>
          </a:p>
          <a:p>
            <a:r>
              <a:rPr lang="en-US" sz="3200" dirty="0" smtClean="0"/>
              <a:t>Provide the right care  during health emergencies</a:t>
            </a:r>
            <a:endParaRPr lang="en-US" sz="3200" dirty="0"/>
          </a:p>
        </p:txBody>
      </p:sp>
      <p:pic>
        <p:nvPicPr>
          <p:cNvPr id="5" name="Content Placeholder 4" descr="Medically unexplained physical symptoms - Wikipedia"/>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21284" y="1977626"/>
            <a:ext cx="5796195" cy="3385944"/>
          </a:xfrm>
        </p:spPr>
      </p:pic>
    </p:spTree>
    <p:extLst>
      <p:ext uri="{BB962C8B-B14F-4D97-AF65-F5344CB8AC3E}">
        <p14:creationId xmlns:p14="http://schemas.microsoft.com/office/powerpoint/2010/main" val="1078696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8226" y="2089772"/>
            <a:ext cx="9144000" cy="2387600"/>
          </a:xfrm>
        </p:spPr>
        <p:txBody>
          <a:bodyPr>
            <a:normAutofit fontScale="90000"/>
          </a:bodyPr>
          <a:lstStyle/>
          <a:p>
            <a:r>
              <a:rPr lang="en-US" b="1" dirty="0"/>
              <a:t>Making Advance Care Planning Easier for Diverse</a:t>
            </a:r>
            <a:br>
              <a:rPr lang="en-US" b="1" dirty="0"/>
            </a:br>
            <a:r>
              <a:rPr lang="en-US" b="1" dirty="0"/>
              <a:t>Populations During &amp;  after the</a:t>
            </a:r>
            <a:br>
              <a:rPr lang="en-US" b="1" dirty="0"/>
            </a:br>
            <a:r>
              <a:rPr lang="en-US" b="1" dirty="0"/>
              <a:t>COVID-19 Crisis</a:t>
            </a:r>
          </a:p>
        </p:txBody>
      </p:sp>
    </p:spTree>
    <p:extLst>
      <p:ext uri="{BB962C8B-B14F-4D97-AF65-F5344CB8AC3E}">
        <p14:creationId xmlns:p14="http://schemas.microsoft.com/office/powerpoint/2010/main" val="12797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0000"/>
                </a:solidFill>
              </a:rPr>
              <a:t>Topics</a:t>
            </a:r>
            <a:endParaRPr lang="en-US" sz="5400" b="1" dirty="0">
              <a:solidFill>
                <a:srgbClr val="FF0000"/>
              </a:solidFill>
            </a:endParaRPr>
          </a:p>
        </p:txBody>
      </p:sp>
      <p:sp>
        <p:nvSpPr>
          <p:cNvPr id="7" name="Content Placeholder 6"/>
          <p:cNvSpPr>
            <a:spLocks noGrp="1"/>
          </p:cNvSpPr>
          <p:nvPr>
            <p:ph sz="half" idx="1"/>
          </p:nvPr>
        </p:nvSpPr>
        <p:spPr>
          <a:xfrm>
            <a:off x="633483" y="1836098"/>
            <a:ext cx="5181600" cy="4351338"/>
          </a:xfrm>
        </p:spPr>
        <p:txBody>
          <a:bodyPr/>
          <a:lstStyle/>
          <a:p>
            <a:r>
              <a:rPr lang="en-US" sz="3600" dirty="0"/>
              <a:t>The goal of advance care planning (ACP)</a:t>
            </a:r>
          </a:p>
          <a:p>
            <a:r>
              <a:rPr lang="en-US" sz="3600" dirty="0"/>
              <a:t>ACP during COVID-19 crisis</a:t>
            </a:r>
          </a:p>
          <a:p>
            <a:r>
              <a:rPr lang="en-US" sz="3600" dirty="0"/>
              <a:t>Easy-to-use tools to help</a:t>
            </a:r>
          </a:p>
          <a:p>
            <a:endParaRPr lang="en-US" dirty="0"/>
          </a:p>
        </p:txBody>
      </p:sp>
      <p:pic>
        <p:nvPicPr>
          <p:cNvPr id="9" name="Content Placeholder 3">
            <a:extLst>
              <a:ext uri="{FF2B5EF4-FFF2-40B4-BE49-F238E27FC236}">
                <a16:creationId xmlns:a16="http://schemas.microsoft.com/office/drawing/2014/main" id="{831A8492-54A2-4F49-8A24-9A4C783476EA}"/>
              </a:ext>
            </a:extLst>
          </p:cNvPr>
          <p:cNvPicPr>
            <a:picLocks noGrp="1" noChangeAspect="1"/>
          </p:cNvPicPr>
          <p:nvPr>
            <p:ph sz="half" idx="2"/>
          </p:nvPr>
        </p:nvPicPr>
        <p:blipFill>
          <a:blip r:embed="rId2"/>
          <a:stretch>
            <a:fillRect/>
          </a:stretch>
        </p:blipFill>
        <p:spPr>
          <a:xfrm>
            <a:off x="6172199" y="1937982"/>
            <a:ext cx="5616057" cy="3399607"/>
          </a:xfrm>
          <a:prstGeom prst="rect">
            <a:avLst/>
          </a:prstGeom>
        </p:spPr>
      </p:pic>
    </p:spTree>
    <p:extLst>
      <p:ext uri="{BB962C8B-B14F-4D97-AF65-F5344CB8AC3E}">
        <p14:creationId xmlns:p14="http://schemas.microsoft.com/office/powerpoint/2010/main" val="2691200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Advance Care Planning (ACP)?</a:t>
            </a:r>
            <a:br>
              <a:rPr lang="en-US" b="1" dirty="0"/>
            </a:br>
            <a:endParaRPr lang="en-US" dirty="0"/>
          </a:p>
        </p:txBody>
      </p:sp>
      <p:sp>
        <p:nvSpPr>
          <p:cNvPr id="3" name="Content Placeholder 2"/>
          <p:cNvSpPr>
            <a:spLocks noGrp="1"/>
          </p:cNvSpPr>
          <p:nvPr>
            <p:ph idx="1"/>
          </p:nvPr>
        </p:nvSpPr>
        <p:spPr/>
        <p:txBody>
          <a:bodyPr>
            <a:normAutofit/>
          </a:bodyPr>
          <a:lstStyle/>
          <a:p>
            <a:r>
              <a:rPr lang="en-US" sz="3200" b="1" dirty="0">
                <a:solidFill>
                  <a:srgbClr val="FF0000"/>
                </a:solidFill>
              </a:rPr>
              <a:t>Definition</a:t>
            </a:r>
            <a:r>
              <a:rPr lang="en-US" sz="3200" b="1" dirty="0"/>
              <a:t>: </a:t>
            </a:r>
            <a:r>
              <a:rPr lang="en-US" sz="3200" dirty="0"/>
              <a:t>ACP is a </a:t>
            </a:r>
            <a:r>
              <a:rPr lang="en-US" sz="3200" u="sng" dirty="0"/>
              <a:t>process</a:t>
            </a:r>
            <a:r>
              <a:rPr lang="en-US" sz="3200" dirty="0"/>
              <a:t> that supports adults at any age or </a:t>
            </a:r>
            <a:r>
              <a:rPr lang="en-US" sz="3200" dirty="0" smtClean="0"/>
              <a:t>stage of </a:t>
            </a:r>
            <a:r>
              <a:rPr lang="en-US" sz="3200" dirty="0"/>
              <a:t>health in understanding and sharing their </a:t>
            </a:r>
            <a:r>
              <a:rPr lang="en-US" sz="3200" u="sng" dirty="0"/>
              <a:t>personal values, life </a:t>
            </a:r>
            <a:r>
              <a:rPr lang="en-US" sz="3200" u="sng" dirty="0" smtClean="0"/>
              <a:t>  goals</a:t>
            </a:r>
            <a:r>
              <a:rPr lang="en-US" sz="3200" u="sng" dirty="0"/>
              <a:t>, and preferences </a:t>
            </a:r>
            <a:r>
              <a:rPr lang="en-US" sz="3200" dirty="0"/>
              <a:t>regarding current or future medical care.</a:t>
            </a:r>
          </a:p>
          <a:p>
            <a:endParaRPr lang="en-US" b="1" dirty="0" smtClean="0"/>
          </a:p>
          <a:p>
            <a:r>
              <a:rPr lang="en-US" sz="3200" b="1" dirty="0" smtClean="0">
                <a:solidFill>
                  <a:srgbClr val="FF0000"/>
                </a:solidFill>
              </a:rPr>
              <a:t>Goal</a:t>
            </a:r>
            <a:r>
              <a:rPr lang="en-US" sz="3200" b="1" dirty="0">
                <a:solidFill>
                  <a:srgbClr val="FF0000"/>
                </a:solidFill>
              </a:rPr>
              <a:t>: </a:t>
            </a:r>
            <a:r>
              <a:rPr lang="en-US" sz="3200" dirty="0"/>
              <a:t>The goal of ACP is to help ensure that people receive </a:t>
            </a:r>
            <a:r>
              <a:rPr lang="en-US" sz="3200" dirty="0" smtClean="0"/>
              <a:t>medical care </a:t>
            </a:r>
            <a:r>
              <a:rPr lang="en-US" sz="3200" dirty="0"/>
              <a:t>that is consistent with their values, goals and preferences during serious and chronic illness.”</a:t>
            </a:r>
          </a:p>
        </p:txBody>
      </p:sp>
    </p:spTree>
    <p:extLst>
      <p:ext uri="{BB962C8B-B14F-4D97-AF65-F5344CB8AC3E}">
        <p14:creationId xmlns:p14="http://schemas.microsoft.com/office/powerpoint/2010/main" val="879877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Move ACP Upstream</a:t>
            </a:r>
          </a:p>
        </p:txBody>
      </p:sp>
      <p:graphicFrame>
        <p:nvGraphicFramePr>
          <p:cNvPr id="4" name="Content Placeholder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nvPr>
        </p:nvGraphicFramePr>
        <p:xfrm>
          <a:off x="5431809" y="4763068"/>
          <a:ext cx="4926842" cy="18560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ectangle 5"/>
          <p:cNvSpPr/>
          <p:nvPr/>
        </p:nvSpPr>
        <p:spPr>
          <a:xfrm rot="20777343">
            <a:off x="1282890" y="2006221"/>
            <a:ext cx="3439235" cy="8871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p:cNvSpPr txBox="1"/>
          <p:nvPr/>
        </p:nvSpPr>
        <p:spPr>
          <a:xfrm rot="20843648">
            <a:off x="1405719" y="2115403"/>
            <a:ext cx="3207224" cy="523220"/>
          </a:xfrm>
          <a:prstGeom prst="rect">
            <a:avLst/>
          </a:prstGeom>
          <a:noFill/>
        </p:spPr>
        <p:txBody>
          <a:bodyPr wrap="square" rtlCol="0">
            <a:spAutoFit/>
          </a:bodyPr>
          <a:lstStyle/>
          <a:p>
            <a:r>
              <a:rPr lang="en-US" sz="2800" b="1" dirty="0" smtClean="0"/>
              <a:t>Readiness to Engage</a:t>
            </a:r>
            <a:endParaRPr lang="en-US" sz="2800" b="1" dirty="0"/>
          </a:p>
        </p:txBody>
      </p:sp>
    </p:spTree>
    <p:extLst>
      <p:ext uri="{BB962C8B-B14F-4D97-AF65-F5344CB8AC3E}">
        <p14:creationId xmlns:p14="http://schemas.microsoft.com/office/powerpoint/2010/main" val="494672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TotalTime>
  <Words>961</Words>
  <Application>Microsoft Office PowerPoint</Application>
  <PresentationFormat>Widescreen</PresentationFormat>
  <Paragraphs>130</Paragraphs>
  <Slides>29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Advance Care Planning</vt:lpstr>
      <vt:lpstr>Funding This program is supported by the Health Resources and Services Administration (HRSA) of the U.S. Department of Health and Human Services (HHS) as part of an award totaling $751,695.00 with 0% financed with non-governmental sources. The contents are those of the author(s) and do not necessarily represent the official views of, nor an endorsement, by HRSA, HHS, or the U.S. Government. For more information, please visit HRSA.gov. </vt:lpstr>
      <vt:lpstr>Objective   Learn about a tool that incorporates  'patient priorities’ and goals of care with advance care planning</vt:lpstr>
      <vt:lpstr>Stressors on Providers During Covid</vt:lpstr>
      <vt:lpstr>Address those Stressors for Us and Patients</vt:lpstr>
      <vt:lpstr>Making Advance Care Planning Easier for Diverse Populations During &amp;  after the COVID-19 Crisis</vt:lpstr>
      <vt:lpstr>Topics</vt:lpstr>
      <vt:lpstr>What is Advance Care Planning (ACP)? </vt:lpstr>
      <vt:lpstr>Move ACP Upstream</vt:lpstr>
      <vt:lpstr>Why is ACP Important?</vt:lpstr>
      <vt:lpstr>Advance Care Planning Realities</vt:lpstr>
      <vt:lpstr>COVID-19 Clinical Realities</vt:lpstr>
      <vt:lpstr>ACP: Health Literacy Considerations</vt:lpstr>
      <vt:lpstr>ACP: Language Considerations</vt:lpstr>
      <vt:lpstr>ACP: Cultural Considerations</vt:lpstr>
      <vt:lpstr>What Matters Most→  the Outcome</vt:lpstr>
      <vt:lpstr>PowerPoint Presentation</vt:lpstr>
      <vt:lpstr>Easy-to-Read Advance Directive (AD)</vt:lpstr>
      <vt:lpstr>Are Advance Directives Enough? NO Missing Puzzle Piece</vt:lpstr>
      <vt:lpstr>PowerPoint Presentation</vt:lpstr>
      <vt:lpstr>What’s Important Now ?</vt:lpstr>
      <vt:lpstr>Values at End of Life, write “Why” in Covid or other </vt:lpstr>
      <vt:lpstr>PowerPoint Presentation</vt:lpstr>
      <vt:lpstr>PowerPoint Presentation</vt:lpstr>
      <vt:lpstr>PowerPoint Presentation</vt:lpstr>
      <vt:lpstr>Why is ACP Important?</vt:lpstr>
      <vt:lpstr>Summary : Prepareforyourcare</vt:lpstr>
      <vt:lpstr>Questions/Discussion</vt:lpstr>
      <vt:lpstr>PowerPoint Presentation</vt:lpstr>
    </vt:vector>
  </TitlesOfParts>
  <Company>UNMC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 Care Plans</dc:title>
  <dc:creator>Potter, Jane F</dc:creator>
  <cp:lastModifiedBy>Cole, Jessica B</cp:lastModifiedBy>
  <cp:revision>10</cp:revision>
  <dcterms:created xsi:type="dcterms:W3CDTF">2020-06-23T18:56:54Z</dcterms:created>
  <dcterms:modified xsi:type="dcterms:W3CDTF">2020-07-10T21:02:11Z</dcterms:modified>
</cp:coreProperties>
</file>