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sldIdLst>
    <p:sldId id="281" r:id="rId2"/>
    <p:sldId id="282" r:id="rId3"/>
    <p:sldId id="283" r:id="rId4"/>
    <p:sldId id="256" r:id="rId5"/>
    <p:sldId id="262" r:id="rId6"/>
    <p:sldId id="266" r:id="rId7"/>
    <p:sldId id="279" r:id="rId8"/>
    <p:sldId id="280" r:id="rId9"/>
    <p:sldId id="259" r:id="rId10"/>
    <p:sldId id="271" r:id="rId11"/>
    <p:sldId id="273" r:id="rId12"/>
    <p:sldId id="277" r:id="rId13"/>
    <p:sldId id="272" r:id="rId14"/>
    <p:sldId id="268" r:id="rId15"/>
    <p:sldId id="274" r:id="rId16"/>
    <p:sldId id="278" r:id="rId17"/>
    <p:sldId id="263" r:id="rId18"/>
    <p:sldId id="265" r:id="rId19"/>
    <p:sldId id="286" r:id="rId20"/>
    <p:sldId id="260" r:id="rId21"/>
    <p:sldId id="284"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
          <p15:clr>
            <a:srgbClr val="A4A3A4"/>
          </p15:clr>
        </p15:guide>
        <p15:guide id="3" pos="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614"/>
    <a:srgbClr val="989EA4"/>
    <a:srgbClr val="93C2D7"/>
    <a:srgbClr val="129DBF"/>
    <a:srgbClr val="D9E8F1"/>
    <a:srgbClr val="AD122A"/>
    <a:srgbClr val="094C50"/>
    <a:srgbClr val="A10020"/>
    <a:srgbClr val="8BD3D8"/>
    <a:srgbClr val="FDB7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39" autoAdjust="0"/>
  </p:normalViewPr>
  <p:slideViewPr>
    <p:cSldViewPr snapToGrid="0" snapToObjects="1">
      <p:cViewPr varScale="1">
        <p:scale>
          <a:sx n="60" d="100"/>
          <a:sy n="60" d="100"/>
        </p:scale>
        <p:origin x="1380" y="60"/>
      </p:cViewPr>
      <p:guideLst>
        <p:guide orient="horz" pos="2160"/>
        <p:guide pos="289"/>
        <p:guide pos="8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1"/>
          <p:cNvSpPr>
            <a:spLocks noGrp="1"/>
          </p:cNvSpPr>
          <p:nvPr>
            <p:ph type="ctrTitle" hasCustomPrompt="1"/>
          </p:nvPr>
        </p:nvSpPr>
        <p:spPr>
          <a:xfrm>
            <a:off x="1262234" y="1533584"/>
            <a:ext cx="6012202"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1310814" y="3382723"/>
            <a:ext cx="6012203"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402975"/>
            <a:ext cx="7665284" cy="1888451"/>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416050" y="2825389"/>
            <a:ext cx="3198891"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49" y="2289789"/>
            <a:ext cx="6708023"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
        <p:nvSpPr>
          <p:cNvPr id="5" name="Text Placeholder 2"/>
          <p:cNvSpPr>
            <a:spLocks noGrp="1"/>
          </p:cNvSpPr>
          <p:nvPr>
            <p:ph type="body" idx="14"/>
          </p:nvPr>
        </p:nvSpPr>
        <p:spPr>
          <a:xfrm>
            <a:off x="4927229" y="2832531"/>
            <a:ext cx="3196844"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416049" y="594348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8/7/2020</a:t>
            </a:fld>
            <a:endParaRPr lang="en-US" dirty="0"/>
          </a:p>
        </p:txBody>
      </p:sp>
      <p:sp>
        <p:nvSpPr>
          <p:cNvPr id="7" name="Footer Placeholder 4"/>
          <p:cNvSpPr>
            <a:spLocks noGrp="1"/>
          </p:cNvSpPr>
          <p:nvPr>
            <p:ph type="ftr" sz="quarter" idx="11"/>
          </p:nvPr>
        </p:nvSpPr>
        <p:spPr>
          <a:xfrm>
            <a:off x="2709597" y="5943488"/>
            <a:ext cx="4152288"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6" y="594348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7" y="395833"/>
            <a:ext cx="7606427"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200"/>
            </a:lvl1pPr>
            <a:lvl2pPr>
              <a:lnSpc>
                <a:spcPct val="90000"/>
              </a:lnSpc>
              <a:defRPr sz="1200">
                <a:latin typeface="Arial"/>
                <a:cs typeface="Arial"/>
              </a:defRPr>
            </a:lvl2pPr>
            <a:lvl3pPr>
              <a:lnSpc>
                <a:spcPct val="90000"/>
              </a:lnSpc>
              <a:defRPr sz="1200"/>
            </a:lvl3pPr>
            <a:lvl4pPr>
              <a:lnSpc>
                <a:spcPct val="90000"/>
              </a:lnSpc>
              <a:defRPr sz="1200"/>
            </a:lvl4pPr>
            <a:lvl5pPr>
              <a:lnSpc>
                <a:spcPct val="900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956440" y="5936347"/>
            <a:ext cx="1293548" cy="365125"/>
          </a:xfrm>
          <a:prstGeom prst="rect">
            <a:avLst/>
          </a:prstGeom>
        </p:spPr>
        <p:txBody>
          <a:bodyPr/>
          <a:lstStyle>
            <a:lvl1pPr>
              <a:defRPr>
                <a:solidFill>
                  <a:srgbClr val="989EA3"/>
                </a:solidFill>
              </a:defRPr>
            </a:lvl1pPr>
          </a:lstStyle>
          <a:p>
            <a:fld id="{4EA01C53-7435-427B-B64E-1F99D64975E4}" type="datetimeFigureOut">
              <a:rPr lang="en-US" smtClean="0"/>
              <a:pPr/>
              <a:t>8/7/2020</a:t>
            </a:fld>
            <a:endParaRPr lang="en-US"/>
          </a:p>
        </p:txBody>
      </p:sp>
      <p:sp>
        <p:nvSpPr>
          <p:cNvPr id="8" name="Footer Placeholder 4"/>
          <p:cNvSpPr>
            <a:spLocks noGrp="1"/>
          </p:cNvSpPr>
          <p:nvPr>
            <p:ph type="ftr" sz="quarter" idx="11"/>
          </p:nvPr>
        </p:nvSpPr>
        <p:spPr>
          <a:xfrm>
            <a:off x="2265667" y="5936347"/>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8" y="5936347"/>
            <a:ext cx="1262187" cy="365125"/>
          </a:xfrm>
          <a:prstGeom prst="rect">
            <a:avLst/>
          </a:prstGeom>
        </p:spPr>
        <p:txBody>
          <a:bodyPr/>
          <a:lstStyle>
            <a:lvl1pPr algn="r">
              <a:defRPr>
                <a:solidFill>
                  <a:srgbClr val="989EA3"/>
                </a:solidFill>
              </a:defRPr>
            </a:lvl1pPr>
          </a:lstStyle>
          <a:p>
            <a:fld id="{4F89E480-CFE4-4F0D-9DFF-7CE4EAEDD3A1}" type="slidenum">
              <a:rPr lang="en-US" smtClean="0"/>
              <a:pPr/>
              <a:t>‹#›</a:t>
            </a:fld>
            <a:endParaRPr lang="en-US"/>
          </a:p>
        </p:txBody>
      </p:sp>
    </p:spTree>
    <p:extLst>
      <p:ext uri="{BB962C8B-B14F-4D97-AF65-F5344CB8AC3E}">
        <p14:creationId xmlns:p14="http://schemas.microsoft.com/office/powerpoint/2010/main" val="110491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95832"/>
            <a:ext cx="7594867" cy="1888451"/>
          </a:xfrm>
        </p:spPr>
        <p:txBody>
          <a:bodyPr tIns="0" bIns="0"/>
          <a:lstStyle/>
          <a:p>
            <a:r>
              <a:rPr lang="en-US" dirty="0" smtClean="0"/>
              <a:t>Click to edit Master title style</a:t>
            </a:r>
            <a:endParaRPr lang="en-US" dirty="0"/>
          </a:p>
        </p:txBody>
      </p:sp>
      <p:sp>
        <p:nvSpPr>
          <p:cNvPr id="3" name="Content Placeholder 2"/>
          <p:cNvSpPr>
            <a:spLocks noGrp="1"/>
          </p:cNvSpPr>
          <p:nvPr>
            <p:ph idx="1"/>
          </p:nvPr>
        </p:nvSpPr>
        <p:spPr>
          <a:xfrm>
            <a:off x="1416050" y="2815391"/>
            <a:ext cx="6636016"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0"/>
          </p:nvPr>
        </p:nvSpPr>
        <p:spPr>
          <a:xfrm>
            <a:off x="1416050" y="2282647"/>
            <a:ext cx="6636017" cy="457200"/>
          </a:xfrm>
        </p:spPr>
        <p:txBody>
          <a:bodyPr tIns="0" bIns="0" anchor="t"/>
          <a:lstStyle>
            <a:lvl1pPr>
              <a:defRPr b="1">
                <a:solidFill>
                  <a:srgbClr val="FCB614"/>
                </a:solidFill>
              </a:defRPr>
            </a:lvl1pPr>
          </a:lstStyle>
          <a:p>
            <a:pPr lvl="0"/>
            <a:r>
              <a:rPr lang="en-US" dirty="0" smtClean="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337120"/>
            <a:ext cx="7514754" cy="1945529"/>
          </a:xfrm>
        </p:spPr>
        <p:txBody>
          <a:bodyPr tIns="0" bIns="0" anchor="b"/>
          <a:lstStyle>
            <a:lvl1pPr algn="l">
              <a:defRPr sz="54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416048" y="2818246"/>
            <a:ext cx="6559148"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416048"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8/7/2020</a:t>
            </a:fld>
            <a:endParaRPr lang="en-US" dirty="0"/>
          </a:p>
        </p:txBody>
      </p:sp>
      <p:sp>
        <p:nvSpPr>
          <p:cNvPr id="5" name="Footer Placeholder 4"/>
          <p:cNvSpPr>
            <a:spLocks noGrp="1"/>
          </p:cNvSpPr>
          <p:nvPr>
            <p:ph type="ftr" sz="quarter" idx="11"/>
          </p:nvPr>
        </p:nvSpPr>
        <p:spPr>
          <a:xfrm>
            <a:off x="2709597" y="5936346"/>
            <a:ext cx="400341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0"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0" y="2282647"/>
            <a:ext cx="6559147" cy="457200"/>
          </a:xfrm>
        </p:spPr>
        <p:txBody>
          <a:bodyPr tIns="0" bIns="0" anchor="t"/>
          <a:lstStyle>
            <a:lvl1pPr>
              <a:defRPr b="1">
                <a:solidFill>
                  <a:srgbClr val="FCB614"/>
                </a:solidFill>
              </a:defRPr>
            </a:lvl1pPr>
          </a:lstStyle>
          <a:p>
            <a:pPr lvl="0"/>
            <a:r>
              <a:rPr lang="en-US" dirty="0" smtClean="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6" y="395832"/>
            <a:ext cx="7606427" cy="1888451"/>
          </a:xfrm>
        </p:spPr>
        <p:txBody>
          <a:bodyPr tIns="0" bIns="0"/>
          <a:lstStyle/>
          <a:p>
            <a:r>
              <a:rPr lang="en-US" dirty="0" smtClean="0"/>
              <a:t>Click to edit Master title style</a:t>
            </a:r>
            <a:endParaRPr lang="en-US" dirty="0"/>
          </a:p>
        </p:txBody>
      </p:sp>
      <p:sp>
        <p:nvSpPr>
          <p:cNvPr id="3" name="Text Placeholder 2"/>
          <p:cNvSpPr>
            <a:spLocks noGrp="1"/>
          </p:cNvSpPr>
          <p:nvPr>
            <p:ph type="body" idx="1"/>
          </p:nvPr>
        </p:nvSpPr>
        <p:spPr>
          <a:xfrm>
            <a:off x="1416051" y="2818246"/>
            <a:ext cx="319888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2282647"/>
            <a:ext cx="6240890" cy="457200"/>
          </a:xfrm>
        </p:spPr>
        <p:txBody>
          <a:bodyPr tIns="0" bIns="0" anchor="t"/>
          <a:lstStyle>
            <a:lvl1pPr>
              <a:defRPr b="1">
                <a:solidFill>
                  <a:srgbClr val="FCB614"/>
                </a:solidFill>
              </a:defRPr>
            </a:lvl1pPr>
          </a:lstStyle>
          <a:p>
            <a:pPr lvl="0"/>
            <a:r>
              <a:rPr lang="en-US" dirty="0" smtClean="0"/>
              <a:t>Click to edit Master text styles</a:t>
            </a:r>
          </a:p>
        </p:txBody>
      </p:sp>
      <p:sp>
        <p:nvSpPr>
          <p:cNvPr id="5" name="Text Placeholder 2"/>
          <p:cNvSpPr>
            <a:spLocks noGrp="1"/>
          </p:cNvSpPr>
          <p:nvPr>
            <p:ph type="body" idx="14"/>
          </p:nvPr>
        </p:nvSpPr>
        <p:spPr>
          <a:xfrm>
            <a:off x="4871712" y="2825387"/>
            <a:ext cx="320290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95832"/>
            <a:ext cx="7665284" cy="1888451"/>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416051" y="2818246"/>
            <a:ext cx="3198890"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2282647"/>
            <a:ext cx="6708022" cy="457200"/>
          </a:xfrm>
        </p:spPr>
        <p:txBody>
          <a:bodyPr tIns="0" bIns="0" anchor="t"/>
          <a:lstStyle>
            <a:lvl1pPr>
              <a:defRPr b="1">
                <a:solidFill>
                  <a:srgbClr val="FCB614"/>
                </a:solidFill>
              </a:defRPr>
            </a:lvl1pPr>
          </a:lstStyle>
          <a:p>
            <a:pPr lvl="0"/>
            <a:r>
              <a:rPr lang="en-US" dirty="0" smtClean="0"/>
              <a:t>Click to edit Master text styles</a:t>
            </a:r>
          </a:p>
        </p:txBody>
      </p:sp>
      <p:sp>
        <p:nvSpPr>
          <p:cNvPr id="5" name="Text Placeholder 2"/>
          <p:cNvSpPr>
            <a:spLocks noGrp="1"/>
          </p:cNvSpPr>
          <p:nvPr>
            <p:ph type="body" idx="14"/>
          </p:nvPr>
        </p:nvSpPr>
        <p:spPr>
          <a:xfrm>
            <a:off x="4927229" y="2825388"/>
            <a:ext cx="3196843"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416050"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8/7/2020</a:t>
            </a:fld>
            <a:endParaRPr lang="en-US" dirty="0"/>
          </a:p>
        </p:txBody>
      </p:sp>
      <p:sp>
        <p:nvSpPr>
          <p:cNvPr id="7" name="Footer Placeholder 4"/>
          <p:cNvSpPr>
            <a:spLocks noGrp="1"/>
          </p:cNvSpPr>
          <p:nvPr>
            <p:ph type="ftr" sz="quarter" idx="11"/>
          </p:nvPr>
        </p:nvSpPr>
        <p:spPr>
          <a:xfrm>
            <a:off x="2709598" y="5936346"/>
            <a:ext cx="415228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9" y="394196"/>
            <a:ext cx="7623339" cy="1888451"/>
          </a:xfrm>
        </p:spPr>
        <p:txBody>
          <a:bodyPr tIns="0" bIns="0"/>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16050" y="2813755"/>
            <a:ext cx="6666077"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0"/>
          </p:nvPr>
        </p:nvSpPr>
        <p:spPr>
          <a:xfrm>
            <a:off x="1416051" y="2281011"/>
            <a:ext cx="6666077"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332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89" y="337120"/>
            <a:ext cx="7553983" cy="1945529"/>
          </a:xfrm>
        </p:spPr>
        <p:txBody>
          <a:bodyPr tIns="0" bIns="0" anchor="b"/>
          <a:lstStyle>
            <a:lvl1pPr algn="l">
              <a:defRPr sz="54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416050" y="2818246"/>
            <a:ext cx="659672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416049"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8/7/2020</a:t>
            </a:fld>
            <a:endParaRPr lang="en-US" dirty="0"/>
          </a:p>
        </p:txBody>
      </p:sp>
      <p:sp>
        <p:nvSpPr>
          <p:cNvPr id="5" name="Footer Placeholder 4"/>
          <p:cNvSpPr>
            <a:spLocks noGrp="1"/>
          </p:cNvSpPr>
          <p:nvPr>
            <p:ph type="ftr" sz="quarter" idx="11"/>
          </p:nvPr>
        </p:nvSpPr>
        <p:spPr>
          <a:xfrm>
            <a:off x="2709597" y="5936346"/>
            <a:ext cx="4040987"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0" y="2282647"/>
            <a:ext cx="6596721"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395832"/>
            <a:ext cx="7600794" cy="1888451"/>
          </a:xfrm>
        </p:spPr>
        <p:txBody>
          <a:bodyPr tIns="0" bIns="0"/>
          <a:lstStyle/>
          <a:p>
            <a:r>
              <a:rPr lang="en-US" dirty="0" smtClean="0"/>
              <a:t>Click to edit Master title style</a:t>
            </a:r>
            <a:endParaRPr lang="en-US" dirty="0"/>
          </a:p>
        </p:txBody>
      </p:sp>
      <p:sp>
        <p:nvSpPr>
          <p:cNvPr id="3" name="Text Placeholder 2"/>
          <p:cNvSpPr>
            <a:spLocks noGrp="1"/>
          </p:cNvSpPr>
          <p:nvPr>
            <p:ph type="body" idx="1"/>
          </p:nvPr>
        </p:nvSpPr>
        <p:spPr>
          <a:xfrm>
            <a:off x="1416051" y="2818246"/>
            <a:ext cx="3198890"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2282647"/>
            <a:ext cx="6643532"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
        <p:nvSpPr>
          <p:cNvPr id="5" name="Text Placeholder 2"/>
          <p:cNvSpPr>
            <a:spLocks noGrp="1"/>
          </p:cNvSpPr>
          <p:nvPr>
            <p:ph type="body" idx="14"/>
          </p:nvPr>
        </p:nvSpPr>
        <p:spPr>
          <a:xfrm>
            <a:off x="4864771" y="2825387"/>
            <a:ext cx="3194810"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457201" y="395832"/>
            <a:ext cx="7617986" cy="1888451"/>
          </a:xfrm>
          <a:prstGeom prst="rect">
            <a:avLst/>
          </a:prstGeom>
        </p:spPr>
        <p:txBody>
          <a:bodyPr vert="horz" lIns="91440" tIns="0" rIns="91440" bIns="0" rtlCol="0" anchor="b">
            <a:noAutofit/>
          </a:bodyPr>
          <a:lstStyle/>
          <a:p>
            <a:r>
              <a:rPr lang="en-US" dirty="0" smtClean="0"/>
              <a:t>Headline</a:t>
            </a:r>
            <a:endParaRPr lang="en-US" dirty="0"/>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22" r:id="rId7"/>
    <p:sldLayoutId id="2147483723" r:id="rId8"/>
    <p:sldLayoutId id="2147483728" r:id="rId9"/>
    <p:sldLayoutId id="2147483729" r:id="rId10"/>
    <p:sldLayoutId id="2147483744" r:id="rId11"/>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cid:image005.jpg@01D58FDC.03CA3BE0"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healthypeople.gov/2020/topics-objectives/topic/social-determinants-health/interventions-resources/access-to-health" TargetMode="External"/><Relationship Id="rId3" Type="http://schemas.openxmlformats.org/officeDocument/2006/relationships/hyperlink" Target="https://www.youtube.com/redirect?event=video_description&amp;v=8PH4JYfF4Ns&amp;redir_token=QUFFLUhqbEVYYmZacWx1THVpbVJiRVRmbmhScWZaZDBoQXxBQ3Jtc0trdldnUzV3U3dLZmZrRWN2bFhBWjh6SW1nS0FOYk51ZmJLTXZqdy1PeldGUnhmVTR5YV9pWGhSNDZaSFpfU0NDbm5MYmk3YXM2clZRa2hoZ0RZcjBlSUlfUzVtX3ZKYUVTLU1NdEE1T05mNGlJRTBKWQ%3D%3D&amp;q=http%3A%2F%2Fwww.who.int%2Fsocial_determinants%2Fthecommission%2Fen%2F" TargetMode="External"/><Relationship Id="rId7" Type="http://schemas.openxmlformats.org/officeDocument/2006/relationships/hyperlink" Target="https://www.cdc.gov/socialdeterminants/" TargetMode="External"/><Relationship Id="rId2" Type="http://schemas.openxmlformats.org/officeDocument/2006/relationships/hyperlink" Target="https://www.youtube.com/redirect?event=video_description&amp;v=8PH4JYfF4Ns&amp;redir_token=QUFFLUhqa1pQY0FPX2NLRlNyVHlCSTV5R0ZuOXp4X1Y1QXxBQ3Jtc0tuQVczeVltbGJLSTRzT1NkeUs4MnB4R1ZXaS1sdEQ0azZyMnBMcTBaNFZYS3pRbkJKaHgxYmw3NXh6MV9UUWpMUWE4QVVLX2N2M0N2REpwZTMtQlpNczRBenM1WVYzTWNiN25IVWdRb3h6TXZqNTNUQQ%3D%3D&amp;q=http%3A%2F%2Fwww.who.int%2Fsocial_determinants%2Fen%2F" TargetMode="External"/><Relationship Id="rId1" Type="http://schemas.openxmlformats.org/officeDocument/2006/relationships/slideLayout" Target="../slideLayouts/slideLayout3.xml"/><Relationship Id="rId6" Type="http://schemas.openxmlformats.org/officeDocument/2006/relationships/hyperlink" Target="http://medicare.qualishealth.org/projects/caring-beyond-healthcare" TargetMode="External"/><Relationship Id="rId5" Type="http://schemas.openxmlformats.org/officeDocument/2006/relationships/hyperlink" Target="http://www.ucl.ac.uk/whitehallII" TargetMode="External"/><Relationship Id="rId4" Type="http://schemas.openxmlformats.org/officeDocument/2006/relationships/hyperlink" Target="https://www.youtube.com/redirect?event=video_description&amp;v=8PH4JYfF4Ns&amp;redir_token=QUFFLUhqbnc3RnJwV1ZUSDFUZUxjUHY1OXY2ZmdCNW12QXxBQ3Jtc0tsTkxKTkJlS3RJM1lwRDRVeHBGRVZnN3FxaTdjUnlyZGU5aHp0RFBkSjhJSDQ1akh3cl8ybUFocEktb3lNaU5jdE5WWHdKOGJPQ2YyU1VjbHNvZE9YRGs2QmxuaS01N2JkVnM2M2luX0YybjhBRVVkZw%3D%3D&amp;q=https%3A%2F%2Fwww.cdc.gov%2Fsocialdeterminants%2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0427" y="2436758"/>
            <a:ext cx="4860713" cy="1516673"/>
          </a:xfrm>
        </p:spPr>
        <p:txBody>
          <a:bodyPr/>
          <a:lstStyle/>
          <a:p>
            <a:pPr algn="ctr"/>
            <a:r>
              <a:rPr lang="en-US" sz="5400" dirty="0"/>
              <a:t>Geriatrics Case Conference</a:t>
            </a:r>
            <a:r>
              <a:rPr lang="en-US" sz="4800" dirty="0"/>
              <a:t/>
            </a:r>
            <a:br>
              <a:rPr lang="en-US" sz="4800" dirty="0"/>
            </a:br>
            <a:endParaRPr lang="en-US" sz="4800" dirty="0"/>
          </a:p>
        </p:txBody>
      </p:sp>
      <p:sp>
        <p:nvSpPr>
          <p:cNvPr id="3" name="Subtitle 2"/>
          <p:cNvSpPr>
            <a:spLocks noGrp="1"/>
          </p:cNvSpPr>
          <p:nvPr>
            <p:ph type="subTitle" idx="1"/>
          </p:nvPr>
        </p:nvSpPr>
        <p:spPr>
          <a:xfrm>
            <a:off x="1310814" y="4159160"/>
            <a:ext cx="6012203" cy="688511"/>
          </a:xfrm>
        </p:spPr>
        <p:txBody>
          <a:bodyPr>
            <a:normAutofit/>
          </a:bodyPr>
          <a:lstStyle/>
          <a:p>
            <a:pPr algn="ctr"/>
            <a:r>
              <a:rPr lang="en-US" sz="2400" dirty="0" smtClean="0"/>
              <a:t>August 6</a:t>
            </a:r>
            <a:r>
              <a:rPr lang="en-US" sz="2400" baseline="30000" dirty="0" smtClean="0"/>
              <a:t>th</a:t>
            </a:r>
            <a:r>
              <a:rPr lang="en-US" sz="2400" dirty="0"/>
              <a:t>, 2020</a:t>
            </a:r>
          </a:p>
        </p:txBody>
      </p:sp>
      <p:sp>
        <p:nvSpPr>
          <p:cNvPr id="4" name="Rectangle 2"/>
          <p:cNvSpPr>
            <a:spLocks noChangeArrowheads="1"/>
          </p:cNvSpPr>
          <p:nvPr/>
        </p:nvSpPr>
        <p:spPr bwMode="auto">
          <a:xfrm>
            <a:off x="1417321" y="4776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Calibri"/>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70427" y="5178669"/>
            <a:ext cx="3276009" cy="1486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67" y="205040"/>
            <a:ext cx="7141106" cy="768964"/>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005146" y="5596220"/>
            <a:ext cx="2750787" cy="106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53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is</a:t>
            </a:r>
            <a:endParaRPr lang="en-US" dirty="0"/>
          </a:p>
        </p:txBody>
      </p:sp>
      <p:sp>
        <p:nvSpPr>
          <p:cNvPr id="3" name="Content Placeholder 2"/>
          <p:cNvSpPr>
            <a:spLocks noGrp="1"/>
          </p:cNvSpPr>
          <p:nvPr>
            <p:ph idx="1"/>
          </p:nvPr>
        </p:nvSpPr>
        <p:spPr/>
        <p:txBody>
          <a:bodyPr/>
          <a:lstStyle/>
          <a:p>
            <a:r>
              <a:rPr lang="en-US" dirty="0" smtClean="0"/>
              <a:t>Who they are; Age, Sex, Genetic factors.</a:t>
            </a:r>
          </a:p>
          <a:p>
            <a:r>
              <a:rPr lang="en-US" dirty="0"/>
              <a:t>W</a:t>
            </a:r>
            <a:r>
              <a:rPr lang="en-US" dirty="0" smtClean="0"/>
              <a:t>hat they do; Smoking, physical activity, alcohol &amp; diet</a:t>
            </a:r>
          </a:p>
          <a:p>
            <a:r>
              <a:rPr lang="en-US" dirty="0" smtClean="0"/>
              <a:t>Conditions; in which people are born, grow, live and work.</a:t>
            </a:r>
          </a:p>
          <a:p>
            <a:r>
              <a:rPr lang="en-US" dirty="0"/>
              <a:t>	</a:t>
            </a:r>
            <a:r>
              <a:rPr lang="en-US" dirty="0" smtClean="0"/>
              <a:t>including; networks, socio-economics, cultural, environmental and health systems</a:t>
            </a:r>
          </a:p>
          <a:p>
            <a:endParaRPr lang="en-US" dirty="0" smtClean="0"/>
          </a:p>
        </p:txBody>
      </p:sp>
      <p:sp>
        <p:nvSpPr>
          <p:cNvPr id="4" name="Content Placeholder 3"/>
          <p:cNvSpPr>
            <a:spLocks noGrp="1"/>
          </p:cNvSpPr>
          <p:nvPr>
            <p:ph sz="quarter" idx="10"/>
          </p:nvPr>
        </p:nvSpPr>
        <p:spPr/>
        <p:txBody>
          <a:bodyPr/>
          <a:lstStyle/>
          <a:p>
            <a:r>
              <a:rPr lang="en-US" dirty="0"/>
              <a:t>A </a:t>
            </a:r>
            <a:r>
              <a:rPr lang="en-US" dirty="0" smtClean="0"/>
              <a:t>person’s </a:t>
            </a:r>
            <a:r>
              <a:rPr lang="en-US" dirty="0"/>
              <a:t>health is influenced by a range of </a:t>
            </a:r>
            <a:r>
              <a:rPr lang="en-US" dirty="0" smtClean="0"/>
              <a:t>factors</a:t>
            </a:r>
            <a:endParaRPr lang="en-US" dirty="0"/>
          </a:p>
        </p:txBody>
      </p:sp>
    </p:spTree>
    <p:extLst>
      <p:ext uri="{BB962C8B-B14F-4D97-AF65-F5344CB8AC3E}">
        <p14:creationId xmlns:p14="http://schemas.microsoft.com/office/powerpoint/2010/main" val="4342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74606"/>
            <a:ext cx="7594867" cy="1888451"/>
          </a:xfrm>
        </p:spPr>
        <p:txBody>
          <a:bodyPr/>
          <a:lstStyle/>
          <a:p>
            <a:r>
              <a:rPr lang="en-US" dirty="0" smtClean="0"/>
              <a:t>Framework</a:t>
            </a:r>
            <a:endParaRPr lang="en-US" dirty="0"/>
          </a:p>
        </p:txBody>
      </p:sp>
      <p:sp>
        <p:nvSpPr>
          <p:cNvPr id="3" name="Content Placeholder 2"/>
          <p:cNvSpPr>
            <a:spLocks noGrp="1"/>
          </p:cNvSpPr>
          <p:nvPr>
            <p:ph idx="1"/>
          </p:nvPr>
        </p:nvSpPr>
        <p:spPr>
          <a:xfrm>
            <a:off x="1173192" y="2358191"/>
            <a:ext cx="6878875" cy="4213748"/>
          </a:xfrm>
        </p:spPr>
        <p:txBody>
          <a:bodyPr>
            <a:normAutofit fontScale="92500" lnSpcReduction="10000"/>
          </a:bodyPr>
          <a:lstStyle/>
          <a:p>
            <a:r>
              <a:rPr lang="en-US" dirty="0" smtClean="0"/>
              <a:t>	</a:t>
            </a:r>
            <a:r>
              <a:rPr lang="en-US" dirty="0">
                <a:solidFill>
                  <a:schemeClr val="bg1"/>
                </a:solidFill>
                <a:latin typeface="Arial" panose="020B0604020202020204" pitchFamily="34" charset="0"/>
                <a:cs typeface="Arial" panose="020B0604020202020204" pitchFamily="34" charset="0"/>
              </a:rPr>
              <a:t>The unequal distribution of material and monetary resources shapes a persons place in society, such as their e</a:t>
            </a:r>
            <a:r>
              <a:rPr lang="en-US" dirty="0"/>
              <a:t>xposure, vulnerability and outcome to conditions that have an impact on their health</a:t>
            </a:r>
            <a:r>
              <a:rPr lang="en-US" dirty="0" smtClean="0"/>
              <a:t>.</a:t>
            </a:r>
          </a:p>
          <a:p>
            <a:endParaRPr lang="en-US" dirty="0"/>
          </a:p>
          <a:p>
            <a:r>
              <a:rPr lang="en-US" dirty="0" smtClean="0"/>
              <a:t>	Socioeconomics and political context that a person is born into and lives.</a:t>
            </a:r>
          </a:p>
          <a:p>
            <a:endParaRPr lang="en-US" dirty="0" smtClean="0"/>
          </a:p>
          <a:p>
            <a:r>
              <a:rPr lang="en-US" dirty="0"/>
              <a:t>	</a:t>
            </a:r>
            <a:r>
              <a:rPr lang="en-US" dirty="0" smtClean="0"/>
              <a:t>Governance, how society organizes itself to make and implement decisions.</a:t>
            </a:r>
          </a:p>
          <a:p>
            <a:endParaRPr lang="en-US" dirty="0" smtClean="0"/>
          </a:p>
          <a:p>
            <a:r>
              <a:rPr lang="en-US" dirty="0"/>
              <a:t>	</a:t>
            </a:r>
            <a:r>
              <a:rPr lang="en-US" dirty="0" smtClean="0"/>
              <a:t>Policies, social and public</a:t>
            </a:r>
          </a:p>
          <a:p>
            <a:endParaRPr lang="en-US" dirty="0" smtClean="0"/>
          </a:p>
          <a:p>
            <a:r>
              <a:rPr lang="en-US" dirty="0"/>
              <a:t>	</a:t>
            </a:r>
            <a:r>
              <a:rPr lang="en-US" dirty="0" smtClean="0"/>
              <a:t>Values, social and cultural beliefs that communities place on health</a:t>
            </a:r>
          </a:p>
          <a:p>
            <a:endParaRPr lang="en-US" dirty="0"/>
          </a:p>
          <a:p>
            <a:endParaRPr lang="en-US" dirty="0"/>
          </a:p>
        </p:txBody>
      </p:sp>
      <p:sp>
        <p:nvSpPr>
          <p:cNvPr id="4" name="Content Placeholder 3"/>
          <p:cNvSpPr>
            <a:spLocks noGrp="1"/>
          </p:cNvSpPr>
          <p:nvPr>
            <p:ph sz="quarter" idx="10"/>
          </p:nvPr>
        </p:nvSpPr>
        <p:spPr>
          <a:xfrm>
            <a:off x="765419" y="1657418"/>
            <a:ext cx="6636017" cy="457200"/>
          </a:xfrm>
        </p:spPr>
        <p:txBody>
          <a:bodyPr/>
          <a:lstStyle/>
          <a:p>
            <a:r>
              <a:rPr lang="en-US" sz="3200" dirty="0" smtClean="0"/>
              <a:t>Structural determinants	</a:t>
            </a:r>
            <a:r>
              <a:rPr lang="en-US" dirty="0" smtClean="0"/>
              <a:t>	</a:t>
            </a:r>
            <a:endParaRPr lang="en-US" dirty="0"/>
          </a:p>
        </p:txBody>
      </p:sp>
    </p:spTree>
    <p:extLst>
      <p:ext uri="{BB962C8B-B14F-4D97-AF65-F5344CB8AC3E}">
        <p14:creationId xmlns:p14="http://schemas.microsoft.com/office/powerpoint/2010/main" val="243403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42" y="-674846"/>
            <a:ext cx="7514754" cy="1945529"/>
          </a:xfrm>
        </p:spPr>
        <p:txBody>
          <a:bodyPr/>
          <a:lstStyle/>
          <a:p>
            <a:r>
              <a:rPr lang="en-US" dirty="0" smtClean="0"/>
              <a:t>Framework	</a:t>
            </a:r>
            <a:endParaRPr lang="en-US" dirty="0"/>
          </a:p>
        </p:txBody>
      </p:sp>
      <p:sp>
        <p:nvSpPr>
          <p:cNvPr id="3" name="Text Placeholder 2"/>
          <p:cNvSpPr>
            <a:spLocks noGrp="1"/>
          </p:cNvSpPr>
          <p:nvPr>
            <p:ph type="body" idx="1"/>
          </p:nvPr>
        </p:nvSpPr>
        <p:spPr>
          <a:xfrm>
            <a:off x="958362" y="2536892"/>
            <a:ext cx="7016834" cy="3582554"/>
          </a:xfrm>
        </p:spPr>
        <p:txBody>
          <a:bodyPr/>
          <a:lstStyle/>
          <a:p>
            <a:r>
              <a:rPr lang="en-US" dirty="0" smtClean="0"/>
              <a:t>	</a:t>
            </a:r>
            <a:r>
              <a:rPr lang="en-US" sz="2400" dirty="0" smtClean="0"/>
              <a:t>Material circumstances, like quality housing, financial means to buy healthy food and clothing.</a:t>
            </a:r>
          </a:p>
          <a:p>
            <a:endParaRPr lang="en-US" sz="2400" dirty="0" smtClean="0"/>
          </a:p>
          <a:p>
            <a:r>
              <a:rPr lang="en-US" sz="2400" dirty="0" smtClean="0"/>
              <a:t>	Psychosocial factor, like stressful living circumstances, relationships and social support.</a:t>
            </a:r>
          </a:p>
          <a:p>
            <a:endParaRPr lang="en-US" sz="2400" dirty="0" smtClean="0"/>
          </a:p>
          <a:p>
            <a:r>
              <a:rPr lang="en-US" sz="2400" dirty="0"/>
              <a:t>	</a:t>
            </a:r>
            <a:r>
              <a:rPr lang="en-US" sz="2400" dirty="0" smtClean="0"/>
              <a:t>Behavior and Biological factors</a:t>
            </a:r>
            <a:endParaRPr lang="en-US" sz="2400" dirty="0"/>
          </a:p>
        </p:txBody>
      </p:sp>
      <p:sp>
        <p:nvSpPr>
          <p:cNvPr id="4" name="Content Placeholder 3"/>
          <p:cNvSpPr>
            <a:spLocks noGrp="1"/>
          </p:cNvSpPr>
          <p:nvPr>
            <p:ph sz="quarter" idx="13"/>
          </p:nvPr>
        </p:nvSpPr>
        <p:spPr>
          <a:xfrm>
            <a:off x="1196242" y="1477108"/>
            <a:ext cx="6559147" cy="717616"/>
          </a:xfrm>
        </p:spPr>
        <p:txBody>
          <a:bodyPr>
            <a:normAutofit/>
          </a:bodyPr>
          <a:lstStyle/>
          <a:p>
            <a:r>
              <a:rPr lang="en-US" sz="3600" dirty="0" smtClean="0"/>
              <a:t>Intermediary Determinants</a:t>
            </a:r>
            <a:endParaRPr lang="en-US" sz="3600" dirty="0"/>
          </a:p>
        </p:txBody>
      </p:sp>
    </p:spTree>
    <p:extLst>
      <p:ext uri="{BB962C8B-B14F-4D97-AF65-F5344CB8AC3E}">
        <p14:creationId xmlns:p14="http://schemas.microsoft.com/office/powerpoint/2010/main" val="4034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affect health?</a:t>
            </a:r>
            <a:endParaRPr lang="en-US" dirty="0"/>
          </a:p>
        </p:txBody>
      </p:sp>
      <p:sp>
        <p:nvSpPr>
          <p:cNvPr id="3" name="Content Placeholder 2"/>
          <p:cNvSpPr>
            <a:spLocks noGrp="1"/>
          </p:cNvSpPr>
          <p:nvPr>
            <p:ph idx="1"/>
          </p:nvPr>
        </p:nvSpPr>
        <p:spPr/>
        <p:txBody>
          <a:bodyPr/>
          <a:lstStyle/>
          <a:p>
            <a:r>
              <a:rPr lang="en-US" dirty="0"/>
              <a:t>The type of and quality of </a:t>
            </a:r>
            <a:r>
              <a:rPr lang="en-US" dirty="0" smtClean="0"/>
              <a:t>healthcare </a:t>
            </a:r>
            <a:r>
              <a:rPr lang="en-US" dirty="0"/>
              <a:t>available to the </a:t>
            </a:r>
            <a:r>
              <a:rPr lang="en-US" dirty="0" smtClean="0"/>
              <a:t>community</a:t>
            </a:r>
          </a:p>
          <a:p>
            <a:endParaRPr lang="en-US" dirty="0"/>
          </a:p>
          <a:p>
            <a:r>
              <a:rPr lang="en-US" dirty="0"/>
              <a:t>How easy it is for people to access these services and the healthcare they need. </a:t>
            </a:r>
          </a:p>
          <a:p>
            <a:endParaRPr lang="en-US" dirty="0"/>
          </a:p>
        </p:txBody>
      </p:sp>
      <p:sp>
        <p:nvSpPr>
          <p:cNvPr id="4" name="Content Placeholder 3"/>
          <p:cNvSpPr>
            <a:spLocks noGrp="1"/>
          </p:cNvSpPr>
          <p:nvPr>
            <p:ph sz="quarter" idx="10"/>
          </p:nvPr>
        </p:nvSpPr>
        <p:spPr/>
        <p:txBody>
          <a:bodyPr/>
          <a:lstStyle/>
          <a:p>
            <a:r>
              <a:rPr lang="en-US" dirty="0" smtClean="0"/>
              <a:t>Health systems </a:t>
            </a:r>
            <a:endParaRPr lang="en-US" dirty="0"/>
          </a:p>
        </p:txBody>
      </p:sp>
    </p:spTree>
    <p:extLst>
      <p:ext uri="{BB962C8B-B14F-4D97-AF65-F5344CB8AC3E}">
        <p14:creationId xmlns:p14="http://schemas.microsoft.com/office/powerpoint/2010/main" val="161547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389" y="1420766"/>
            <a:ext cx="7129807" cy="4514207"/>
          </a:xfrm>
        </p:spPr>
        <p:txBody>
          <a:bodyPr>
            <a:normAutofit/>
          </a:bodyPr>
          <a:lstStyle/>
          <a:p>
            <a:r>
              <a:rPr lang="en-US" sz="2400" dirty="0"/>
              <a:t>The National Academies of Sciences, Engineering, and </a:t>
            </a:r>
            <a:r>
              <a:rPr lang="en-US" sz="2400" dirty="0" smtClean="0"/>
              <a:t>Medicine define </a:t>
            </a:r>
            <a:r>
              <a:rPr lang="en-US" sz="2400" dirty="0"/>
              <a:t>access to health care as the “timely use of personal health services to achieve the best possible health outcomes</a:t>
            </a:r>
            <a:r>
              <a:rPr lang="en-US" sz="2400" dirty="0" smtClean="0"/>
              <a:t>.”</a:t>
            </a:r>
            <a:r>
              <a:rPr lang="en-US" sz="2400" b="1" baseline="30000" dirty="0"/>
              <a:t> </a:t>
            </a:r>
            <a:endParaRPr lang="en-US" sz="2400" b="1" baseline="30000" dirty="0" smtClean="0"/>
          </a:p>
          <a:p>
            <a:endParaRPr lang="en-US" sz="2400" b="1" baseline="30000" dirty="0" smtClean="0"/>
          </a:p>
          <a:p>
            <a:r>
              <a:rPr lang="en-US" sz="2400" dirty="0" smtClean="0"/>
              <a:t>barriers = increased </a:t>
            </a:r>
            <a:r>
              <a:rPr lang="en-US" sz="2400" dirty="0"/>
              <a:t>risk of poor health outcomes and health </a:t>
            </a:r>
            <a:r>
              <a:rPr lang="en-US" sz="2400" dirty="0" smtClean="0"/>
              <a:t>disparities. </a:t>
            </a:r>
          </a:p>
          <a:p>
            <a:r>
              <a:rPr lang="en-US" sz="2400" dirty="0" smtClean="0"/>
              <a:t>barriers = limited </a:t>
            </a:r>
            <a:r>
              <a:rPr lang="en-US" sz="2400" dirty="0"/>
              <a:t>health care </a:t>
            </a:r>
            <a:r>
              <a:rPr lang="en-US" sz="2400" dirty="0" smtClean="0"/>
              <a:t>resources</a:t>
            </a:r>
            <a:r>
              <a:rPr lang="en-US" sz="2400" dirty="0"/>
              <a:t>.</a:t>
            </a:r>
          </a:p>
        </p:txBody>
      </p:sp>
    </p:spTree>
    <p:extLst>
      <p:ext uri="{BB962C8B-B14F-4D97-AF65-F5344CB8AC3E}">
        <p14:creationId xmlns:p14="http://schemas.microsoft.com/office/powerpoint/2010/main" val="10697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380881"/>
            <a:ext cx="7594867" cy="1888451"/>
          </a:xfrm>
        </p:spPr>
        <p:txBody>
          <a:bodyPr/>
          <a:lstStyle/>
          <a:p>
            <a:r>
              <a:rPr lang="en-US" dirty="0" smtClean="0"/>
              <a:t>Bridge		</a:t>
            </a:r>
            <a:endParaRPr lang="en-US" dirty="0"/>
          </a:p>
        </p:txBody>
      </p:sp>
      <p:sp>
        <p:nvSpPr>
          <p:cNvPr id="3" name="Content Placeholder 2"/>
          <p:cNvSpPr>
            <a:spLocks noGrp="1"/>
          </p:cNvSpPr>
          <p:nvPr>
            <p:ph idx="1"/>
          </p:nvPr>
        </p:nvSpPr>
        <p:spPr>
          <a:xfrm>
            <a:off x="457202" y="1741513"/>
            <a:ext cx="8298872" cy="4287656"/>
          </a:xfrm>
        </p:spPr>
        <p:txBody>
          <a:bodyPr/>
          <a:lstStyle/>
          <a:p>
            <a:r>
              <a:rPr lang="en-US" dirty="0"/>
              <a:t>Social </a:t>
            </a:r>
            <a:r>
              <a:rPr lang="en-US" dirty="0" smtClean="0"/>
              <a:t>Cohesion and Social Capital </a:t>
            </a:r>
            <a:r>
              <a:rPr lang="en-US" b="0" dirty="0" smtClean="0"/>
              <a:t>are factors that bridge the structural and intermediary determinants. They describe the willingness of people living in a community for a wider benefit.</a:t>
            </a:r>
          </a:p>
          <a:p>
            <a:r>
              <a:rPr lang="en-US" b="0" dirty="0" smtClean="0"/>
              <a:t>Intermediary determinants influence health and health inequities. </a:t>
            </a:r>
          </a:p>
          <a:p>
            <a:endParaRPr lang="en-US" dirty="0"/>
          </a:p>
          <a:p>
            <a:endParaRPr lang="en-US" dirty="0" smtClean="0"/>
          </a:p>
          <a:p>
            <a:endParaRPr lang="en-US" dirty="0"/>
          </a:p>
        </p:txBody>
      </p:sp>
      <p:sp>
        <p:nvSpPr>
          <p:cNvPr id="7" name="Rectangle 6"/>
          <p:cNvSpPr/>
          <p:nvPr/>
        </p:nvSpPr>
        <p:spPr>
          <a:xfrm>
            <a:off x="457201" y="3414582"/>
            <a:ext cx="1626575" cy="2105891"/>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Structural Determinants</a:t>
            </a:r>
            <a:endParaRPr lang="en-US" sz="2000" dirty="0"/>
          </a:p>
        </p:txBody>
      </p:sp>
      <p:sp>
        <p:nvSpPr>
          <p:cNvPr id="8" name="Rectangle 7"/>
          <p:cNvSpPr/>
          <p:nvPr/>
        </p:nvSpPr>
        <p:spPr>
          <a:xfrm>
            <a:off x="2435469" y="3386872"/>
            <a:ext cx="1734748" cy="2161309"/>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Intermediary Determinants</a:t>
            </a:r>
            <a:endParaRPr lang="en-US" sz="2000" dirty="0"/>
          </a:p>
        </p:txBody>
      </p:sp>
      <p:sp>
        <p:nvSpPr>
          <p:cNvPr id="9" name="Oval 8"/>
          <p:cNvSpPr/>
          <p:nvPr/>
        </p:nvSpPr>
        <p:spPr>
          <a:xfrm>
            <a:off x="991932" y="5307548"/>
            <a:ext cx="2535382" cy="1085539"/>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C000"/>
                </a:solidFill>
              </a:rPr>
              <a:t>Social Cohesion &amp; Social Capital</a:t>
            </a:r>
            <a:endParaRPr lang="en-US" b="1" dirty="0">
              <a:solidFill>
                <a:srgbClr val="FFC000"/>
              </a:solidFill>
            </a:endParaRPr>
          </a:p>
        </p:txBody>
      </p:sp>
      <p:cxnSp>
        <p:nvCxnSpPr>
          <p:cNvPr id="11" name="Elbow Connector 10"/>
          <p:cNvCxnSpPr/>
          <p:nvPr/>
        </p:nvCxnSpPr>
        <p:spPr>
          <a:xfrm>
            <a:off x="4197927" y="4175250"/>
            <a:ext cx="1537854" cy="884175"/>
          </a:xfrm>
          <a:prstGeom prst="bentConnector3">
            <a:avLst>
              <a:gd name="adj1" fmla="val 50000"/>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5763491" y="4670239"/>
            <a:ext cx="1759528" cy="1274618"/>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Health &amp; Health Inequities</a:t>
            </a:r>
            <a:endParaRPr lang="en-US" dirty="0"/>
          </a:p>
        </p:txBody>
      </p:sp>
    </p:spTree>
    <p:extLst>
      <p:ext uri="{BB962C8B-B14F-4D97-AF65-F5344CB8AC3E}">
        <p14:creationId xmlns:p14="http://schemas.microsoft.com/office/powerpoint/2010/main" val="32340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always linear</a:t>
            </a:r>
            <a:endParaRPr lang="en-US" dirty="0"/>
          </a:p>
        </p:txBody>
      </p:sp>
      <p:sp>
        <p:nvSpPr>
          <p:cNvPr id="3" name="Text Placeholder 2"/>
          <p:cNvSpPr>
            <a:spLocks noGrp="1"/>
          </p:cNvSpPr>
          <p:nvPr>
            <p:ph type="body" idx="1"/>
          </p:nvPr>
        </p:nvSpPr>
        <p:spPr>
          <a:xfrm>
            <a:off x="1416048" y="2818245"/>
            <a:ext cx="6559148" cy="3720577"/>
          </a:xfrm>
        </p:spPr>
        <p:txBody>
          <a:bodyPr>
            <a:normAutofit/>
          </a:bodyPr>
          <a:lstStyle/>
          <a:p>
            <a:r>
              <a:rPr lang="en-US" sz="3600" dirty="0" smtClean="0"/>
              <a:t>Education</a:t>
            </a:r>
            <a:r>
              <a:rPr lang="en-US" dirty="0" smtClean="0"/>
              <a:t>                            </a:t>
            </a:r>
            <a:r>
              <a:rPr lang="en-US" sz="3600" dirty="0" smtClean="0"/>
              <a:t>Health</a:t>
            </a:r>
          </a:p>
          <a:p>
            <a:endParaRPr lang="en-US" dirty="0"/>
          </a:p>
          <a:p>
            <a:endParaRPr lang="en-US" dirty="0" smtClean="0"/>
          </a:p>
          <a:p>
            <a:endParaRPr lang="en-US" dirty="0"/>
          </a:p>
          <a:p>
            <a:endParaRPr lang="en-US" dirty="0" smtClean="0"/>
          </a:p>
          <a:p>
            <a:r>
              <a:rPr lang="en-US" dirty="0"/>
              <a:t> </a:t>
            </a:r>
            <a:r>
              <a:rPr lang="en-US" dirty="0" smtClean="0"/>
              <a:t>                                                                                                                                       </a:t>
            </a:r>
          </a:p>
          <a:p>
            <a:r>
              <a:rPr lang="en-US" dirty="0"/>
              <a:t> </a:t>
            </a:r>
            <a:r>
              <a:rPr lang="en-US" dirty="0" smtClean="0"/>
              <a:t>                                     </a:t>
            </a:r>
            <a:r>
              <a:rPr lang="en-US" sz="3600" dirty="0" smtClean="0"/>
              <a:t>Socioeconomics</a:t>
            </a:r>
          </a:p>
          <a:p>
            <a:r>
              <a:rPr lang="en-US" sz="3600" dirty="0"/>
              <a:t> </a:t>
            </a:r>
            <a:r>
              <a:rPr lang="en-US" sz="3600" dirty="0" smtClean="0"/>
              <a:t>                and political context</a:t>
            </a:r>
            <a:endParaRPr lang="en-US" sz="3600" dirty="0"/>
          </a:p>
        </p:txBody>
      </p:sp>
      <p:sp>
        <p:nvSpPr>
          <p:cNvPr id="4" name="Content Placeholder 3"/>
          <p:cNvSpPr>
            <a:spLocks noGrp="1"/>
          </p:cNvSpPr>
          <p:nvPr>
            <p:ph sz="quarter" idx="13"/>
          </p:nvPr>
        </p:nvSpPr>
        <p:spPr/>
        <p:txBody>
          <a:bodyPr/>
          <a:lstStyle/>
          <a:p>
            <a:r>
              <a:rPr lang="en-US" dirty="0" smtClean="0"/>
              <a:t>complex</a:t>
            </a:r>
            <a:endParaRPr lang="en-US" dirty="0"/>
          </a:p>
        </p:txBody>
      </p:sp>
      <p:sp>
        <p:nvSpPr>
          <p:cNvPr id="5" name="Right Arrow 4"/>
          <p:cNvSpPr/>
          <p:nvPr/>
        </p:nvSpPr>
        <p:spPr>
          <a:xfrm>
            <a:off x="3830127" y="2452540"/>
            <a:ext cx="1483743" cy="65301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Down Arrow 5"/>
          <p:cNvSpPr/>
          <p:nvPr/>
        </p:nvSpPr>
        <p:spPr>
          <a:xfrm>
            <a:off x="5627275" y="3559013"/>
            <a:ext cx="618250" cy="133832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Right Arrow 6"/>
          <p:cNvSpPr/>
          <p:nvPr/>
        </p:nvSpPr>
        <p:spPr>
          <a:xfrm rot="10800000">
            <a:off x="3781221" y="3105553"/>
            <a:ext cx="1483743" cy="653013"/>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2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311" y="-709165"/>
            <a:ext cx="7514754" cy="1945529"/>
          </a:xfrm>
        </p:spPr>
        <p:txBody>
          <a:bodyPr/>
          <a:lstStyle/>
          <a:p>
            <a:r>
              <a:rPr lang="en-US" dirty="0" smtClean="0"/>
              <a:t>How to help</a:t>
            </a:r>
            <a:endParaRPr lang="en-US" dirty="0"/>
          </a:p>
        </p:txBody>
      </p:sp>
      <p:sp>
        <p:nvSpPr>
          <p:cNvPr id="3" name="Text Placeholder 2"/>
          <p:cNvSpPr>
            <a:spLocks noGrp="1"/>
          </p:cNvSpPr>
          <p:nvPr>
            <p:ph type="body" idx="1"/>
          </p:nvPr>
        </p:nvSpPr>
        <p:spPr>
          <a:xfrm>
            <a:off x="460442" y="1525776"/>
            <a:ext cx="7813120" cy="3969415"/>
          </a:xfrm>
        </p:spPr>
        <p:txBody>
          <a:bodyPr>
            <a:noAutofit/>
          </a:bodyPr>
          <a:lstStyle/>
          <a:p>
            <a:pPr marL="457200" indent="-457200">
              <a:buAutoNum type="arabicPeriod"/>
            </a:pPr>
            <a:r>
              <a:rPr lang="en-US" sz="2800" dirty="0" smtClean="0"/>
              <a:t>Hospitals and Community Services work together by focusing on a small patient population. </a:t>
            </a:r>
          </a:p>
          <a:p>
            <a:pPr marL="457200" indent="-457200">
              <a:buAutoNum type="arabicPeriod"/>
            </a:pPr>
            <a:r>
              <a:rPr lang="en-US" sz="2800" dirty="0" smtClean="0"/>
              <a:t>Hospitals will screen patients on their </a:t>
            </a:r>
            <a:r>
              <a:rPr lang="en-US" sz="2800" dirty="0" err="1" smtClean="0"/>
              <a:t>SDoH</a:t>
            </a:r>
            <a:r>
              <a:rPr lang="en-US" sz="2800" dirty="0"/>
              <a:t> </a:t>
            </a:r>
            <a:r>
              <a:rPr lang="en-US" sz="2800" dirty="0" smtClean="0"/>
              <a:t>needs and refer them to their PCL. </a:t>
            </a:r>
          </a:p>
          <a:p>
            <a:pPr marL="457200" indent="-457200">
              <a:buAutoNum type="arabicPeriod"/>
            </a:pPr>
            <a:r>
              <a:rPr lang="en-US" sz="2800" dirty="0" smtClean="0"/>
              <a:t>The PCL will contact the patient after discharge and connect them with community services in their area based on their </a:t>
            </a:r>
            <a:r>
              <a:rPr lang="en-US" sz="2800" dirty="0" err="1" smtClean="0"/>
              <a:t>SDoH</a:t>
            </a:r>
            <a:r>
              <a:rPr lang="en-US" sz="2800" dirty="0" smtClean="0"/>
              <a:t> needs identified. </a:t>
            </a:r>
          </a:p>
          <a:p>
            <a:pPr marL="457200" indent="-457200">
              <a:buAutoNum type="arabicPeriod"/>
            </a:pPr>
            <a:r>
              <a:rPr lang="en-US" sz="2800" dirty="0" smtClean="0"/>
              <a:t>This process would be tracked and progress will be shared with each other. </a:t>
            </a:r>
            <a:endParaRPr lang="en-US" sz="2800" dirty="0"/>
          </a:p>
        </p:txBody>
      </p:sp>
    </p:spTree>
    <p:extLst>
      <p:ext uri="{BB962C8B-B14F-4D97-AF65-F5344CB8AC3E}">
        <p14:creationId xmlns:p14="http://schemas.microsoft.com/office/powerpoint/2010/main" val="2703167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3709" t="1344" r="4192"/>
          <a:stretch/>
        </p:blipFill>
        <p:spPr>
          <a:xfrm>
            <a:off x="387927" y="221674"/>
            <a:ext cx="4682838" cy="6289030"/>
          </a:xfrm>
        </p:spPr>
      </p:pic>
      <p:sp>
        <p:nvSpPr>
          <p:cNvPr id="7" name="TextBox 6"/>
          <p:cNvSpPr txBox="1"/>
          <p:nvPr/>
        </p:nvSpPr>
        <p:spPr>
          <a:xfrm>
            <a:off x="5361709" y="2489026"/>
            <a:ext cx="3366655" cy="1754326"/>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Nebraska Medicine</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999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55" y="465105"/>
            <a:ext cx="2355272" cy="3705113"/>
          </a:xfrm>
        </p:spPr>
        <p:txBody>
          <a:bodyPr/>
          <a:lstStyle/>
          <a:p>
            <a:r>
              <a:rPr lang="en-US" dirty="0" smtClean="0"/>
              <a:t>One</a:t>
            </a:r>
            <a:br>
              <a:rPr lang="en-US" dirty="0" smtClean="0"/>
            </a:br>
            <a:r>
              <a:rPr lang="en-US" dirty="0" smtClean="0"/>
              <a:t>World</a:t>
            </a:r>
            <a:endParaRPr lang="en-US" dirty="0"/>
          </a:p>
        </p:txBody>
      </p:sp>
      <p:pic>
        <p:nvPicPr>
          <p:cNvPr id="8" name="Picture 7"/>
          <p:cNvPicPr>
            <a:picLocks noChangeAspect="1"/>
          </p:cNvPicPr>
          <p:nvPr/>
        </p:nvPicPr>
        <p:blipFill>
          <a:blip r:embed="rId2"/>
          <a:stretch>
            <a:fillRect/>
          </a:stretch>
        </p:blipFill>
        <p:spPr>
          <a:xfrm>
            <a:off x="193965" y="132595"/>
            <a:ext cx="5539639" cy="6519318"/>
          </a:xfrm>
          <a:prstGeom prst="rect">
            <a:avLst/>
          </a:prstGeom>
        </p:spPr>
      </p:pic>
    </p:spTree>
    <p:extLst>
      <p:ext uri="{BB962C8B-B14F-4D97-AF65-F5344CB8AC3E}">
        <p14:creationId xmlns:p14="http://schemas.microsoft.com/office/powerpoint/2010/main" val="2993079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34" y="3916300"/>
            <a:ext cx="6012202" cy="1470025"/>
          </a:xfrm>
        </p:spPr>
        <p:txBody>
          <a:bodyPr>
            <a:normAutofit fontScale="90000"/>
          </a:bodyPr>
          <a:lstStyle/>
          <a:p>
            <a:r>
              <a:rPr lang="en-US" sz="3600" dirty="0"/>
              <a:t>This program is supported by the Health Resources and Services Administration (HRSA) </a:t>
            </a:r>
            <a:r>
              <a:rPr lang="en-US" sz="2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777858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65" y="-160183"/>
            <a:ext cx="7514754" cy="1945529"/>
          </a:xfrm>
        </p:spPr>
        <p:txBody>
          <a:bodyPr/>
          <a:lstStyle/>
          <a:p>
            <a:r>
              <a:rPr lang="en-US" dirty="0" smtClean="0"/>
              <a:t>Community Resources</a:t>
            </a:r>
            <a:endParaRPr lang="en-US" dirty="0"/>
          </a:p>
        </p:txBody>
      </p:sp>
      <p:sp>
        <p:nvSpPr>
          <p:cNvPr id="6" name="Text Placeholder 5"/>
          <p:cNvSpPr>
            <a:spLocks noGrp="1"/>
          </p:cNvSpPr>
          <p:nvPr>
            <p:ph type="body" idx="1"/>
          </p:nvPr>
        </p:nvSpPr>
        <p:spPr>
          <a:xfrm>
            <a:off x="764931" y="2818245"/>
            <a:ext cx="7210265" cy="3433085"/>
          </a:xfrm>
        </p:spPr>
        <p:txBody>
          <a:bodyPr>
            <a:normAutofit/>
          </a:bodyPr>
          <a:lstStyle/>
          <a:p>
            <a:pPr marL="342900" indent="-342900">
              <a:buFont typeface="Arial" panose="020B0604020202020204" pitchFamily="34" charset="0"/>
              <a:buChar char="•"/>
            </a:pPr>
            <a:r>
              <a:rPr lang="en-US" sz="2400" dirty="0" smtClean="0"/>
              <a:t>ALZHEIMER'S </a:t>
            </a:r>
            <a:r>
              <a:rPr lang="en-US" sz="2400" dirty="0"/>
              <a:t>ASSOCIATION, </a:t>
            </a:r>
            <a:r>
              <a:rPr lang="en-US" sz="2400" dirty="0" smtClean="0"/>
              <a:t>NEBRASKA </a:t>
            </a:r>
            <a:r>
              <a:rPr lang="en-US" sz="2400" dirty="0"/>
              <a:t>CHAPTER    </a:t>
            </a:r>
            <a:r>
              <a:rPr lang="en-US" sz="1800" dirty="0"/>
              <a:t>572-3010 </a:t>
            </a:r>
            <a:endParaRPr lang="en-US" sz="1800" dirty="0" smtClean="0"/>
          </a:p>
          <a:p>
            <a:pPr marL="342900" indent="-342900">
              <a:buFont typeface="Arial" panose="020B0604020202020204" pitchFamily="34" charset="0"/>
              <a:buChar char="•"/>
            </a:pPr>
            <a:r>
              <a:rPr lang="en-US" sz="2400" dirty="0"/>
              <a:t>EASTERN NEBRASKA OFFICE ON AGING</a:t>
            </a:r>
            <a:r>
              <a:rPr lang="en-US" sz="1800" dirty="0"/>
              <a:t>    www.enoa.org     444-6444 </a:t>
            </a:r>
            <a:endParaRPr lang="en-US" sz="1800" dirty="0" smtClean="0"/>
          </a:p>
          <a:p>
            <a:pPr marL="342900" indent="-342900">
              <a:buFont typeface="Arial" panose="020B0604020202020204" pitchFamily="34" charset="0"/>
              <a:buChar char="•"/>
            </a:pPr>
            <a:r>
              <a:rPr lang="en-US" sz="2400" dirty="0"/>
              <a:t>HEARTLAND FAMILY SERVICE    </a:t>
            </a:r>
            <a:r>
              <a:rPr lang="en-US" sz="1800" dirty="0"/>
              <a:t>www.heartlandfamilyservice.org  553-3000 </a:t>
            </a:r>
            <a:endParaRPr lang="en-US" sz="1800" dirty="0" smtClean="0"/>
          </a:p>
          <a:p>
            <a:pPr marL="342900" indent="-342900">
              <a:buFont typeface="Arial" panose="020B0604020202020204" pitchFamily="34" charset="0"/>
              <a:buChar char="•"/>
            </a:pPr>
            <a:r>
              <a:rPr lang="en-US" sz="2400" dirty="0"/>
              <a:t>NEBRASKA  DEPT. OF  HEALTH AND HUMAN SERVICES     </a:t>
            </a:r>
            <a:r>
              <a:rPr lang="en-US" sz="1800" dirty="0"/>
              <a:t>www.hhs.state.ne.us Info/referral; Financial/medical assistance; Food stamps  </a:t>
            </a:r>
            <a:r>
              <a:rPr lang="en-US" sz="1800" dirty="0" smtClean="0"/>
              <a:t>595-3400   </a:t>
            </a:r>
            <a:r>
              <a:rPr lang="en-US" sz="1800" dirty="0"/>
              <a:t>Emergency/Energy Assistance </a:t>
            </a:r>
            <a:endParaRPr lang="en-US" sz="1800" dirty="0" smtClean="0"/>
          </a:p>
          <a:p>
            <a:pPr marL="342900" indent="-342900">
              <a:buFont typeface="Arial" panose="020B0604020202020204" pitchFamily="34" charset="0"/>
              <a:buChar char="•"/>
            </a:pPr>
            <a:endParaRPr lang="en-US" sz="1800" dirty="0"/>
          </a:p>
        </p:txBody>
      </p:sp>
      <p:sp>
        <p:nvSpPr>
          <p:cNvPr id="7" name="Content Placeholder 6"/>
          <p:cNvSpPr>
            <a:spLocks noGrp="1"/>
          </p:cNvSpPr>
          <p:nvPr>
            <p:ph sz="quarter" idx="13"/>
          </p:nvPr>
        </p:nvSpPr>
        <p:spPr>
          <a:xfrm>
            <a:off x="1002812" y="2054047"/>
            <a:ext cx="6559147" cy="457200"/>
          </a:xfrm>
        </p:spPr>
        <p:txBody>
          <a:bodyPr>
            <a:normAutofit/>
          </a:bodyPr>
          <a:lstStyle/>
          <a:p>
            <a:r>
              <a:rPr lang="en-US" sz="2800" dirty="0" smtClean="0"/>
              <a:t>In the Omaha area</a:t>
            </a:r>
            <a:endParaRPr lang="en-US" sz="2800" dirty="0"/>
          </a:p>
        </p:txBody>
      </p:sp>
    </p:spTree>
    <p:extLst>
      <p:ext uri="{BB962C8B-B14F-4D97-AF65-F5344CB8AC3E}">
        <p14:creationId xmlns:p14="http://schemas.microsoft.com/office/powerpoint/2010/main" val="1727547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r>
              <a:rPr lang="en-US" dirty="0">
                <a:hlinkClick r:id="rId2"/>
              </a:rPr>
              <a:t>http://www.who.int/</a:t>
            </a:r>
            <a:r>
              <a:rPr lang="en-US" dirty="0" err="1">
                <a:hlinkClick r:id="rId2"/>
              </a:rPr>
              <a:t>social_determinant</a:t>
            </a:r>
            <a:r>
              <a:rPr lang="en-US" dirty="0">
                <a:hlinkClick r:id="rId2"/>
              </a:rPr>
              <a:t>...</a:t>
            </a:r>
            <a:r>
              <a:rPr lang="en-US" dirty="0"/>
              <a:t> </a:t>
            </a:r>
            <a:r>
              <a:rPr lang="en-US" dirty="0">
                <a:hlinkClick r:id="rId3"/>
              </a:rPr>
              <a:t>http://www.who.int/</a:t>
            </a:r>
            <a:r>
              <a:rPr lang="en-US" dirty="0" err="1">
                <a:hlinkClick r:id="rId3"/>
              </a:rPr>
              <a:t>social_determinant</a:t>
            </a:r>
            <a:r>
              <a:rPr lang="en-US" dirty="0">
                <a:hlinkClick r:id="rId3"/>
              </a:rPr>
              <a:t>...</a:t>
            </a:r>
            <a:r>
              <a:rPr lang="en-US" dirty="0"/>
              <a:t> </a:t>
            </a:r>
            <a:r>
              <a:rPr lang="en-US" dirty="0">
                <a:hlinkClick r:id="rId4"/>
              </a:rPr>
              <a:t>https://www.cdc.gov/socialdeterminants/</a:t>
            </a:r>
            <a:r>
              <a:rPr lang="en-US" dirty="0"/>
              <a:t> </a:t>
            </a:r>
            <a:r>
              <a:rPr lang="en-US" dirty="0">
                <a:hlinkClick r:id="rId5"/>
              </a:rPr>
              <a:t>http://</a:t>
            </a:r>
            <a:r>
              <a:rPr lang="en-US" dirty="0" smtClean="0">
                <a:hlinkClick r:id="rId5"/>
              </a:rPr>
              <a:t>www.ucl.ac.uk/whitehallII</a:t>
            </a:r>
            <a:endParaRPr lang="en-US" dirty="0" smtClean="0"/>
          </a:p>
          <a:p>
            <a:r>
              <a:rPr lang="en-US" dirty="0">
                <a:hlinkClick r:id="rId6"/>
              </a:rPr>
              <a:t>http://</a:t>
            </a:r>
            <a:r>
              <a:rPr lang="en-US" dirty="0" smtClean="0">
                <a:hlinkClick r:id="rId6"/>
              </a:rPr>
              <a:t>medicare.qualishealth.org/projects/caring-beyond-healthcare</a:t>
            </a:r>
            <a:endParaRPr lang="en-US" dirty="0" smtClean="0"/>
          </a:p>
          <a:p>
            <a:r>
              <a:rPr lang="en-US" dirty="0">
                <a:hlinkClick r:id="rId7"/>
              </a:rPr>
              <a:t>https://www.cdc.gov/socialdeterminants</a:t>
            </a:r>
            <a:r>
              <a:rPr lang="en-US" dirty="0" smtClean="0">
                <a:hlinkClick r:id="rId7"/>
              </a:rPr>
              <a:t>/</a:t>
            </a:r>
            <a:endParaRPr lang="en-US" dirty="0" smtClean="0"/>
          </a:p>
          <a:p>
            <a:r>
              <a:rPr lang="en-US" dirty="0">
                <a:hlinkClick r:id="rId8"/>
              </a:rPr>
              <a:t>https://</a:t>
            </a:r>
            <a:r>
              <a:rPr lang="en-US" dirty="0" smtClean="0">
                <a:hlinkClick r:id="rId8"/>
              </a:rPr>
              <a:t>www.healthypeople.gov/2020/topics-objectives/topic/social-determinants-health/interventions-resources/access-to-health</a:t>
            </a:r>
            <a:endParaRPr lang="en-US" dirty="0" smtClean="0"/>
          </a:p>
          <a:p>
            <a:endParaRPr lang="en-US" dirty="0"/>
          </a:p>
        </p:txBody>
      </p:sp>
      <p:sp>
        <p:nvSpPr>
          <p:cNvPr id="4" name="Content Placeholder 3"/>
          <p:cNvSpPr>
            <a:spLocks noGrp="1"/>
          </p:cNvSpPr>
          <p:nvPr>
            <p:ph sz="quarter" idx="13"/>
          </p:nvPr>
        </p:nvSpPr>
        <p:spPr/>
        <p:txBody>
          <a:bodyPr/>
          <a:lstStyle/>
          <a:p>
            <a:r>
              <a:rPr lang="en-US" dirty="0" smtClean="0"/>
              <a:t>For more information</a:t>
            </a:r>
            <a:endParaRPr lang="en-US" dirty="0"/>
          </a:p>
        </p:txBody>
      </p:sp>
    </p:spTree>
    <p:extLst>
      <p:ext uri="{BB962C8B-B14F-4D97-AF65-F5344CB8AC3E}">
        <p14:creationId xmlns:p14="http://schemas.microsoft.com/office/powerpoint/2010/main" val="2151840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10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lgn="ctr"/>
            <a:endParaRPr lang="en-US" sz="2100" dirty="0"/>
          </a:p>
          <a:p>
            <a:pPr algn="ctr"/>
            <a:r>
              <a:rPr lang="en-US" sz="3200" dirty="0">
                <a:solidFill>
                  <a:schemeClr val="bg1"/>
                </a:solidFill>
              </a:rPr>
              <a:t>Please welcome our </a:t>
            </a:r>
            <a:endParaRPr lang="en-US" sz="3200" dirty="0" smtClean="0">
              <a:solidFill>
                <a:schemeClr val="bg1"/>
              </a:solidFill>
            </a:endParaRPr>
          </a:p>
          <a:p>
            <a:pPr algn="ctr"/>
            <a:r>
              <a:rPr lang="en-US" sz="3200" u="sng" dirty="0" smtClean="0">
                <a:solidFill>
                  <a:schemeClr val="bg1"/>
                </a:solidFill>
              </a:rPr>
              <a:t>Primary </a:t>
            </a:r>
            <a:r>
              <a:rPr lang="en-US" sz="3200" u="sng" dirty="0">
                <a:solidFill>
                  <a:schemeClr val="bg1"/>
                </a:solidFill>
              </a:rPr>
              <a:t>Care Liaison</a:t>
            </a:r>
          </a:p>
          <a:p>
            <a:pPr algn="ctr"/>
            <a:r>
              <a:rPr lang="en-US" sz="3200" dirty="0">
                <a:solidFill>
                  <a:schemeClr val="bg1"/>
                </a:solidFill>
              </a:rPr>
              <a:t> and today’s presenter </a:t>
            </a:r>
            <a:endParaRPr lang="en-US" sz="3200" dirty="0" smtClean="0">
              <a:solidFill>
                <a:schemeClr val="bg1"/>
              </a:solidFill>
            </a:endParaRPr>
          </a:p>
          <a:p>
            <a:pPr algn="ctr"/>
            <a:r>
              <a:rPr lang="en-US" sz="4400" dirty="0" smtClean="0">
                <a:latin typeface="Constantia" panose="02030602050306030303" pitchFamily="18" charset="0"/>
              </a:rPr>
              <a:t>April </a:t>
            </a:r>
            <a:r>
              <a:rPr lang="en-US" sz="4400" dirty="0">
                <a:latin typeface="Constantia" panose="02030602050306030303" pitchFamily="18" charset="0"/>
              </a:rPr>
              <a:t>Recher</a:t>
            </a:r>
          </a:p>
        </p:txBody>
      </p:sp>
    </p:spTree>
    <p:extLst>
      <p:ext uri="{BB962C8B-B14F-4D97-AF65-F5344CB8AC3E}">
        <p14:creationId xmlns:p14="http://schemas.microsoft.com/office/powerpoint/2010/main" val="2972495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234" y="1533584"/>
            <a:ext cx="7022784" cy="1470025"/>
          </a:xfrm>
        </p:spPr>
        <p:txBody>
          <a:bodyPr/>
          <a:lstStyle/>
          <a:p>
            <a:r>
              <a:rPr lang="en-US" sz="4800" dirty="0" smtClean="0"/>
              <a:t>Social Determinants of Health</a:t>
            </a:r>
            <a:endParaRPr lang="en-US" sz="4800" dirty="0"/>
          </a:p>
        </p:txBody>
      </p:sp>
      <p:sp>
        <p:nvSpPr>
          <p:cNvPr id="3" name="Subtitle 2"/>
          <p:cNvSpPr>
            <a:spLocks noGrp="1"/>
          </p:cNvSpPr>
          <p:nvPr>
            <p:ph type="subTitle" idx="1"/>
          </p:nvPr>
        </p:nvSpPr>
        <p:spPr/>
        <p:txBody>
          <a:bodyPr/>
          <a:lstStyle/>
          <a:p>
            <a:r>
              <a:rPr lang="en-US" dirty="0" smtClean="0"/>
              <a:t>Presented by April Recher</a:t>
            </a:r>
            <a:endParaRPr lang="en-US" dirty="0"/>
          </a:p>
        </p:txBody>
      </p:sp>
    </p:spTree>
    <p:extLst>
      <p:ext uri="{BB962C8B-B14F-4D97-AF65-F5344CB8AC3E}">
        <p14:creationId xmlns:p14="http://schemas.microsoft.com/office/powerpoint/2010/main" val="1502736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 (</a:t>
            </a:r>
            <a:r>
              <a:rPr lang="en-US" dirty="0" err="1" smtClean="0"/>
              <a:t>SDoH</a:t>
            </a:r>
            <a:r>
              <a:rPr lang="en-US" dirty="0" smtClean="0"/>
              <a:t>)</a:t>
            </a:r>
            <a:endParaRPr lang="en-US" dirty="0"/>
          </a:p>
        </p:txBody>
      </p:sp>
      <p:sp>
        <p:nvSpPr>
          <p:cNvPr id="3" name="Text Placeholder 2"/>
          <p:cNvSpPr>
            <a:spLocks noGrp="1"/>
          </p:cNvSpPr>
          <p:nvPr>
            <p:ph type="body" idx="1"/>
          </p:nvPr>
        </p:nvSpPr>
        <p:spPr>
          <a:xfrm>
            <a:off x="589085" y="2818246"/>
            <a:ext cx="4025855" cy="3118100"/>
          </a:xfrm>
        </p:spPr>
        <p:txBody>
          <a:bodyPr>
            <a:normAutofit/>
          </a:bodyPr>
          <a:lstStyle/>
          <a:p>
            <a:pPr marL="342900" indent="-342900">
              <a:buFont typeface="Wingdings" panose="05000000000000000000" pitchFamily="2" charset="2"/>
              <a:buChar char="Ø"/>
            </a:pPr>
            <a:r>
              <a:rPr lang="en-US" dirty="0" smtClean="0"/>
              <a:t>The conditions </a:t>
            </a:r>
            <a:r>
              <a:rPr lang="en-US" dirty="0"/>
              <a:t>in the places where people </a:t>
            </a:r>
            <a:r>
              <a:rPr lang="en-US" dirty="0" smtClean="0"/>
              <a:t>live, learn and work can affect </a:t>
            </a:r>
            <a:r>
              <a:rPr lang="en-US" dirty="0"/>
              <a:t>a wide range of health risks and outcomes</a:t>
            </a:r>
            <a:r>
              <a:rPr lang="en-US" dirty="0" smtClean="0"/>
              <a:t>. </a:t>
            </a:r>
          </a:p>
          <a:p>
            <a:pPr marL="342900" indent="-342900">
              <a:buFont typeface="Wingdings" panose="05000000000000000000" pitchFamily="2" charset="2"/>
              <a:buChar char="Ø"/>
            </a:pPr>
            <a:r>
              <a:rPr lang="en-US" dirty="0" smtClean="0"/>
              <a:t>Poverty limits access to healthy food and safer neighborhoods</a:t>
            </a:r>
            <a:r>
              <a:rPr lang="en-US" dirty="0"/>
              <a:t> </a:t>
            </a:r>
            <a:r>
              <a:rPr lang="en-US" dirty="0" smtClean="0"/>
              <a:t>and limits the level and quality of education available. </a:t>
            </a:r>
          </a:p>
        </p:txBody>
      </p:sp>
      <p:sp>
        <p:nvSpPr>
          <p:cNvPr id="4" name="Content Placeholder 3"/>
          <p:cNvSpPr>
            <a:spLocks noGrp="1"/>
          </p:cNvSpPr>
          <p:nvPr>
            <p:ph sz="quarter" idx="13"/>
          </p:nvPr>
        </p:nvSpPr>
        <p:spPr>
          <a:xfrm>
            <a:off x="468186" y="2353904"/>
            <a:ext cx="6240890" cy="457200"/>
          </a:xfrm>
        </p:spPr>
        <p:txBody>
          <a:bodyPr>
            <a:normAutofit/>
          </a:bodyPr>
          <a:lstStyle/>
          <a:p>
            <a:r>
              <a:rPr lang="en-US" dirty="0" smtClean="0"/>
              <a:t>According to CDC, </a:t>
            </a:r>
            <a:r>
              <a:rPr lang="en-US" dirty="0" err="1" smtClean="0"/>
              <a:t>SDoH</a:t>
            </a:r>
            <a:r>
              <a:rPr lang="en-US" dirty="0" smtClean="0"/>
              <a:t> are :</a:t>
            </a:r>
            <a:endParaRPr lang="en-US" dirty="0"/>
          </a:p>
        </p:txBody>
      </p:sp>
      <p:sp>
        <p:nvSpPr>
          <p:cNvPr id="5" name="Text Placeholder 4"/>
          <p:cNvSpPr>
            <a:spLocks noGrp="1"/>
          </p:cNvSpPr>
          <p:nvPr>
            <p:ph type="body" idx="14"/>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712" y="2578894"/>
            <a:ext cx="3521594" cy="3357451"/>
          </a:xfrm>
          <a:prstGeom prst="rect">
            <a:avLst/>
          </a:prstGeom>
        </p:spPr>
      </p:pic>
    </p:spTree>
    <p:extLst>
      <p:ext uri="{BB962C8B-B14F-4D97-AF65-F5344CB8AC3E}">
        <p14:creationId xmlns:p14="http://schemas.microsoft.com/office/powerpoint/2010/main" val="331833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86" y="756050"/>
            <a:ext cx="7606427" cy="1888451"/>
          </a:xfrm>
        </p:spPr>
        <p:txBody>
          <a:bodyPr/>
          <a:lstStyle/>
          <a:p>
            <a:r>
              <a:rPr lang="en-US" dirty="0" smtClean="0"/>
              <a:t>What does good health look like?</a:t>
            </a:r>
            <a:r>
              <a:rPr lang="en-US" dirty="0"/>
              <a:t/>
            </a:r>
            <a:br>
              <a:rPr lang="en-US" dirty="0"/>
            </a:br>
            <a:endParaRPr lang="en-US" dirty="0"/>
          </a:p>
        </p:txBody>
      </p:sp>
      <p:sp>
        <p:nvSpPr>
          <p:cNvPr id="3" name="Text Placeholder 2"/>
          <p:cNvSpPr>
            <a:spLocks noGrp="1"/>
          </p:cNvSpPr>
          <p:nvPr>
            <p:ph type="body" idx="1"/>
          </p:nvPr>
        </p:nvSpPr>
        <p:spPr>
          <a:xfrm>
            <a:off x="468186" y="2664129"/>
            <a:ext cx="3198889" cy="3118100"/>
          </a:xfrm>
        </p:spPr>
        <p:txBody>
          <a:bodyPr>
            <a:normAutofit/>
          </a:bodyPr>
          <a:lstStyle/>
          <a:p>
            <a:r>
              <a:rPr lang="en-US" sz="2400" dirty="0" smtClean="0"/>
              <a:t>Eat well</a:t>
            </a:r>
          </a:p>
          <a:p>
            <a:r>
              <a:rPr lang="en-US" sz="2400" dirty="0" smtClean="0"/>
              <a:t>Staying active</a:t>
            </a:r>
          </a:p>
          <a:p>
            <a:r>
              <a:rPr lang="en-US" sz="2400" dirty="0" smtClean="0"/>
              <a:t>Not smoking</a:t>
            </a:r>
          </a:p>
          <a:p>
            <a:r>
              <a:rPr lang="en-US" sz="2400" dirty="0" smtClean="0"/>
              <a:t>Enough sleep</a:t>
            </a:r>
          </a:p>
          <a:p>
            <a:r>
              <a:rPr lang="en-US" sz="2400" dirty="0" smtClean="0"/>
              <a:t>Receiving routine health care visits</a:t>
            </a:r>
          </a:p>
          <a:p>
            <a:endParaRPr lang="en-US" dirty="0" smtClean="0"/>
          </a:p>
          <a:p>
            <a:endParaRPr lang="en-US" dirty="0"/>
          </a:p>
          <a:p>
            <a:endParaRPr lang="en-US" dirty="0"/>
          </a:p>
        </p:txBody>
      </p:sp>
      <p:sp>
        <p:nvSpPr>
          <p:cNvPr id="5" name="Text Placeholder 4"/>
          <p:cNvSpPr>
            <a:spLocks noGrp="1"/>
          </p:cNvSpPr>
          <p:nvPr>
            <p:ph type="body" idx="14"/>
          </p:nvPr>
        </p:nvSpPr>
        <p:spPr>
          <a:xfrm>
            <a:off x="3324175" y="2258292"/>
            <a:ext cx="5296815" cy="4475018"/>
          </a:xfrm>
        </p:spPr>
        <p:txBody>
          <a:bodyPr>
            <a:normAutofit/>
          </a:bodyPr>
          <a:lstStyle/>
          <a:p>
            <a:r>
              <a:rPr lang="en-US" sz="2400" b="1" dirty="0">
                <a:solidFill>
                  <a:srgbClr val="FFC000"/>
                </a:solidFill>
              </a:rPr>
              <a:t>But, it is also </a:t>
            </a:r>
            <a:r>
              <a:rPr lang="en-US" sz="2400" b="1" dirty="0" smtClean="0">
                <a:solidFill>
                  <a:srgbClr val="FFC000"/>
                </a:solidFill>
              </a:rPr>
              <a:t>social </a:t>
            </a:r>
            <a:r>
              <a:rPr lang="en-US" sz="2400" b="1" dirty="0">
                <a:solidFill>
                  <a:srgbClr val="FFC000"/>
                </a:solidFill>
              </a:rPr>
              <a:t>and economic </a:t>
            </a:r>
            <a:r>
              <a:rPr lang="en-US" sz="2400" b="1" dirty="0" smtClean="0">
                <a:solidFill>
                  <a:srgbClr val="FFC000"/>
                </a:solidFill>
              </a:rPr>
              <a:t>opportunities:</a:t>
            </a:r>
          </a:p>
          <a:p>
            <a:pPr marL="342900" indent="-342900" fontAlgn="base">
              <a:buFont typeface="Arial" panose="020B0604020202020204" pitchFamily="34" charset="0"/>
              <a:buChar char="•"/>
            </a:pPr>
            <a:r>
              <a:rPr lang="en-US" dirty="0" smtClean="0"/>
              <a:t>Available </a:t>
            </a:r>
            <a:r>
              <a:rPr lang="en-US" dirty="0"/>
              <a:t>resources to meet daily needs </a:t>
            </a:r>
            <a:endParaRPr lang="en-US" dirty="0" smtClean="0"/>
          </a:p>
          <a:p>
            <a:pPr marL="342900" indent="-342900" fontAlgn="base">
              <a:buFont typeface="Arial" panose="020B0604020202020204" pitchFamily="34" charset="0"/>
              <a:buChar char="•"/>
            </a:pPr>
            <a:r>
              <a:rPr lang="en-US" dirty="0" smtClean="0"/>
              <a:t>Access </a:t>
            </a:r>
            <a:r>
              <a:rPr lang="en-US" dirty="0"/>
              <a:t>to </a:t>
            </a:r>
            <a:r>
              <a:rPr lang="en-US" dirty="0" smtClean="0"/>
              <a:t>quality education and jobs</a:t>
            </a:r>
            <a:r>
              <a:rPr lang="en-US" dirty="0"/>
              <a:t> </a:t>
            </a:r>
            <a:r>
              <a:rPr lang="en-US" dirty="0" smtClean="0"/>
              <a:t>and </a:t>
            </a:r>
            <a:r>
              <a:rPr lang="en-US" dirty="0"/>
              <a:t>health care services</a:t>
            </a:r>
          </a:p>
          <a:p>
            <a:pPr marL="342900" indent="-342900" fontAlgn="base">
              <a:buFont typeface="Arial" panose="020B0604020202020204" pitchFamily="34" charset="0"/>
              <a:buChar char="•"/>
            </a:pPr>
            <a:r>
              <a:rPr lang="en-US" dirty="0" smtClean="0"/>
              <a:t>Available community-based </a:t>
            </a:r>
            <a:r>
              <a:rPr lang="en-US" dirty="0"/>
              <a:t>resources </a:t>
            </a:r>
            <a:r>
              <a:rPr lang="en-US" dirty="0" smtClean="0"/>
              <a:t>for </a:t>
            </a:r>
            <a:r>
              <a:rPr lang="en-US" dirty="0"/>
              <a:t>recreational and leisure-time activities</a:t>
            </a:r>
          </a:p>
          <a:p>
            <a:pPr marL="342900" indent="-342900" fontAlgn="base">
              <a:buFont typeface="Arial" panose="020B0604020202020204" pitchFamily="34" charset="0"/>
              <a:buChar char="•"/>
            </a:pPr>
            <a:r>
              <a:rPr lang="en-US" dirty="0" smtClean="0"/>
              <a:t>Reliable transportation </a:t>
            </a:r>
          </a:p>
          <a:p>
            <a:pPr marL="342900" indent="-342900" fontAlgn="base">
              <a:buFont typeface="Arial" panose="020B0604020202020204" pitchFamily="34" charset="0"/>
              <a:buChar char="•"/>
            </a:pPr>
            <a:r>
              <a:rPr lang="en-US" dirty="0" smtClean="0"/>
              <a:t>Positive </a:t>
            </a:r>
            <a:r>
              <a:rPr lang="en-US" dirty="0"/>
              <a:t>social norms and attitudes </a:t>
            </a:r>
            <a:endParaRPr lang="en-US" dirty="0" smtClean="0"/>
          </a:p>
          <a:p>
            <a:pPr marL="342900" indent="-342900" fontAlgn="base">
              <a:buFont typeface="Arial" panose="020B0604020202020204" pitchFamily="34" charset="0"/>
              <a:buChar char="•"/>
            </a:pPr>
            <a:r>
              <a:rPr lang="en-US" dirty="0" smtClean="0"/>
              <a:t>Public safety</a:t>
            </a:r>
          </a:p>
          <a:p>
            <a:pPr marL="342900" indent="-342900" fontAlgn="base">
              <a:buFont typeface="Arial" panose="020B0604020202020204" pitchFamily="34" charset="0"/>
              <a:buChar char="•"/>
            </a:pPr>
            <a:r>
              <a:rPr lang="en-US" dirty="0" smtClean="0"/>
              <a:t>Language/Literacy</a:t>
            </a:r>
            <a:endParaRPr lang="en-US" dirty="0"/>
          </a:p>
          <a:p>
            <a:pPr marL="342900" indent="-342900" fontAlgn="base">
              <a:buFont typeface="Arial" panose="020B0604020202020204" pitchFamily="34" charset="0"/>
              <a:buChar char="•"/>
            </a:pPr>
            <a:r>
              <a:rPr lang="en-US" dirty="0"/>
              <a:t>Culture</a:t>
            </a:r>
          </a:p>
          <a:p>
            <a:endParaRPr lang="en-US" dirty="0" smtClean="0"/>
          </a:p>
        </p:txBody>
      </p:sp>
    </p:spTree>
    <p:extLst>
      <p:ext uri="{BB962C8B-B14F-4D97-AF65-F5344CB8AC3E}">
        <p14:creationId xmlns:p14="http://schemas.microsoft.com/office/powerpoint/2010/main" val="11039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1000"/>
                                        <p:tgtEl>
                                          <p:spTgt spid="5">
                                            <p:txEl>
                                              <p:pRg st="3" end="3"/>
                                            </p:txEl>
                                          </p:spTgt>
                                        </p:tgtEl>
                                      </p:cBhvr>
                                    </p:animEffect>
                                    <p:anim calcmode="lin" valueType="num">
                                      <p:cBhvr>
                                        <p:cTn id="6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fade">
                                      <p:cBhvr>
                                        <p:cTn id="70" dur="1000"/>
                                        <p:tgtEl>
                                          <p:spTgt spid="5">
                                            <p:txEl>
                                              <p:pRg st="4" end="4"/>
                                            </p:txEl>
                                          </p:spTgt>
                                        </p:tgtEl>
                                      </p:cBhvr>
                                    </p:animEffect>
                                    <p:anim calcmode="lin" valueType="num">
                                      <p:cBhvr>
                                        <p:cTn id="7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1000"/>
                                        <p:tgtEl>
                                          <p:spTgt spid="5">
                                            <p:txEl>
                                              <p:pRg st="5" end="5"/>
                                            </p:txEl>
                                          </p:spTgt>
                                        </p:tgtEl>
                                      </p:cBhvr>
                                    </p:animEffect>
                                    <p:anim calcmode="lin" valueType="num">
                                      <p:cBhvr>
                                        <p:cTn id="7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1000"/>
                                        <p:tgtEl>
                                          <p:spTgt spid="5">
                                            <p:txEl>
                                              <p:pRg st="6" end="6"/>
                                            </p:txEl>
                                          </p:spTgt>
                                        </p:tgtEl>
                                      </p:cBhvr>
                                    </p:animEffect>
                                    <p:anim calcmode="lin" valueType="num">
                                      <p:cBhvr>
                                        <p:cTn id="8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7" end="7"/>
                                            </p:txEl>
                                          </p:spTgt>
                                        </p:tgtEl>
                                        <p:attrNameLst>
                                          <p:attrName>style.visibility</p:attrName>
                                        </p:attrNameLst>
                                      </p:cBhvr>
                                      <p:to>
                                        <p:strVal val="visible"/>
                                      </p:to>
                                    </p:set>
                                    <p:animEffect transition="in" filter="fade">
                                      <p:cBhvr>
                                        <p:cTn id="91" dur="1000"/>
                                        <p:tgtEl>
                                          <p:spTgt spid="5">
                                            <p:txEl>
                                              <p:pRg st="7" end="7"/>
                                            </p:txEl>
                                          </p:spTgt>
                                        </p:tgtEl>
                                      </p:cBhvr>
                                    </p:animEffect>
                                    <p:anim calcmode="lin" valueType="num">
                                      <p:cBhvr>
                                        <p:cTn id="9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
                                            <p:txEl>
                                              <p:pRg st="8" end="8"/>
                                            </p:txEl>
                                          </p:spTgt>
                                        </p:tgtEl>
                                        <p:attrNameLst>
                                          <p:attrName>style.visibility</p:attrName>
                                        </p:attrNameLst>
                                      </p:cBhvr>
                                      <p:to>
                                        <p:strVal val="visible"/>
                                      </p:to>
                                    </p:set>
                                    <p:animEffect transition="in" filter="fade">
                                      <p:cBhvr>
                                        <p:cTn id="98" dur="1000"/>
                                        <p:tgtEl>
                                          <p:spTgt spid="5">
                                            <p:txEl>
                                              <p:pRg st="8" end="8"/>
                                            </p:txEl>
                                          </p:spTgt>
                                        </p:tgtEl>
                                      </p:cBhvr>
                                    </p:animEffect>
                                    <p:anim calcmode="lin" valueType="num">
                                      <p:cBhvr>
                                        <p:cTn id="9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42" y="337120"/>
            <a:ext cx="7514754" cy="1183949"/>
          </a:xfrm>
        </p:spPr>
        <p:txBody>
          <a:bodyPr/>
          <a:lstStyle/>
          <a:p>
            <a:r>
              <a:rPr lang="en-US" dirty="0" smtClean="0"/>
              <a:t>Susan</a:t>
            </a:r>
            <a:endParaRPr lang="en-US" dirty="0"/>
          </a:p>
        </p:txBody>
      </p:sp>
      <p:sp>
        <p:nvSpPr>
          <p:cNvPr id="3" name="Text Placeholder 2"/>
          <p:cNvSpPr>
            <a:spLocks noGrp="1"/>
          </p:cNvSpPr>
          <p:nvPr>
            <p:ph type="body" idx="1"/>
          </p:nvPr>
        </p:nvSpPr>
        <p:spPr>
          <a:xfrm>
            <a:off x="896815" y="2314463"/>
            <a:ext cx="7078381" cy="3621883"/>
          </a:xfrm>
        </p:spPr>
        <p:txBody>
          <a:bodyPr>
            <a:normAutofit lnSpcReduction="10000"/>
          </a:bodyPr>
          <a:lstStyle/>
          <a:p>
            <a:r>
              <a:rPr lang="en-US" dirty="0" smtClean="0"/>
              <a:t>Susan is 58 years young and attending a clinic visit for her constant stomach pains and migraines. </a:t>
            </a:r>
          </a:p>
          <a:p>
            <a:r>
              <a:rPr lang="en-US" dirty="0" smtClean="0"/>
              <a:t>She tells her provider how often she is in pain, how the migraines cause her to feel fatigued. She answers questions regarding when the symptoms started, how long they last and what methods she has used for relief thus far. </a:t>
            </a:r>
          </a:p>
          <a:p>
            <a:r>
              <a:rPr lang="en-US" dirty="0" smtClean="0"/>
              <a:t>Susan mentions that she does not eat at regular times and often in a hurry because she is busy. No further questions were asked about her home life. </a:t>
            </a:r>
          </a:p>
          <a:p>
            <a:r>
              <a:rPr lang="en-US" dirty="0" smtClean="0"/>
              <a:t>She is sent home with a higher dose of medication for migraines and told if her stomach pain doesn’t subside in a couple of weeks, to return for an abdominal ultrasound. </a:t>
            </a:r>
          </a:p>
          <a:p>
            <a:r>
              <a:rPr lang="en-US" dirty="0" smtClean="0"/>
              <a:t>Her visit ends. </a:t>
            </a:r>
            <a:endParaRPr lang="en-US" dirty="0"/>
          </a:p>
        </p:txBody>
      </p:sp>
      <p:sp>
        <p:nvSpPr>
          <p:cNvPr id="4" name="Content Placeholder 3"/>
          <p:cNvSpPr>
            <a:spLocks noGrp="1"/>
          </p:cNvSpPr>
          <p:nvPr>
            <p:ph sz="quarter" idx="13"/>
          </p:nvPr>
        </p:nvSpPr>
        <p:spPr>
          <a:xfrm>
            <a:off x="1416048" y="1857263"/>
            <a:ext cx="6559147" cy="457200"/>
          </a:xfrm>
        </p:spPr>
        <p:txBody>
          <a:bodyPr/>
          <a:lstStyle/>
          <a:p>
            <a:r>
              <a:rPr lang="en-US" dirty="0" smtClean="0"/>
              <a:t>Vignette </a:t>
            </a:r>
            <a:endParaRPr lang="en-US" dirty="0"/>
          </a:p>
        </p:txBody>
      </p:sp>
    </p:spTree>
    <p:extLst>
      <p:ext uri="{BB962C8B-B14F-4D97-AF65-F5344CB8AC3E}">
        <p14:creationId xmlns:p14="http://schemas.microsoft.com/office/powerpoint/2010/main" val="2698500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43" y="0"/>
            <a:ext cx="7514754" cy="1315834"/>
          </a:xfrm>
        </p:spPr>
        <p:txBody>
          <a:bodyPr/>
          <a:lstStyle/>
          <a:p>
            <a:r>
              <a:rPr lang="en-US" dirty="0" smtClean="0"/>
              <a:t>Susan</a:t>
            </a:r>
            <a:endParaRPr lang="en-US" dirty="0"/>
          </a:p>
        </p:txBody>
      </p:sp>
      <p:sp>
        <p:nvSpPr>
          <p:cNvPr id="3" name="Text Placeholder 2"/>
          <p:cNvSpPr>
            <a:spLocks noGrp="1"/>
          </p:cNvSpPr>
          <p:nvPr>
            <p:ph type="body" idx="1"/>
          </p:nvPr>
        </p:nvSpPr>
        <p:spPr>
          <a:xfrm>
            <a:off x="398895" y="2220760"/>
            <a:ext cx="8143231" cy="4162455"/>
          </a:xfrm>
        </p:spPr>
        <p:txBody>
          <a:bodyPr>
            <a:normAutofit fontScale="92500" lnSpcReduction="20000"/>
          </a:bodyPr>
          <a:lstStyle/>
          <a:p>
            <a:r>
              <a:rPr lang="en-US" dirty="0" smtClean="0"/>
              <a:t>Susan is 58 years young and attending a clinic visit for her stomachaches and migraines. She is asked about her diet, activity level, stress at work and home, employment, transportation and home responsibilities. </a:t>
            </a:r>
          </a:p>
          <a:p>
            <a:r>
              <a:rPr lang="en-US" dirty="0" smtClean="0"/>
              <a:t>During the discussion, she reveals:</a:t>
            </a:r>
          </a:p>
          <a:p>
            <a:pPr marL="342900" indent="-342900">
              <a:buFont typeface="Arial" panose="020B0604020202020204" pitchFamily="34" charset="0"/>
              <a:buChar char="•"/>
            </a:pPr>
            <a:r>
              <a:rPr lang="en-US" dirty="0"/>
              <a:t>S</a:t>
            </a:r>
            <a:r>
              <a:rPr lang="en-US" dirty="0" smtClean="0"/>
              <a:t>he cares for her mother with dementia and a 4-year old grandchild because her son is working long hours. </a:t>
            </a:r>
          </a:p>
          <a:p>
            <a:pPr marL="342900" indent="-342900">
              <a:buFont typeface="Arial" panose="020B0604020202020204" pitchFamily="34" charset="0"/>
              <a:buChar char="•"/>
            </a:pPr>
            <a:r>
              <a:rPr lang="en-US" dirty="0" smtClean="0"/>
              <a:t>She has her own vehicle but it has broken down a few times. She works overnight shifts because her husband works days and they need someone home at all hours for her mother and grandchild. </a:t>
            </a:r>
          </a:p>
          <a:p>
            <a:pPr marL="342900" indent="-342900">
              <a:buFont typeface="Arial" panose="020B0604020202020204" pitchFamily="34" charset="0"/>
              <a:buChar char="•"/>
            </a:pPr>
            <a:r>
              <a:rPr lang="en-US" dirty="0" smtClean="0"/>
              <a:t>She often picks up fast food for the family and naps after work and right before she goes in to work. </a:t>
            </a:r>
          </a:p>
          <a:p>
            <a:pPr marL="342900" indent="-342900">
              <a:buFont typeface="Arial" panose="020B0604020202020204" pitchFamily="34" charset="0"/>
              <a:buChar char="•"/>
            </a:pPr>
            <a:r>
              <a:rPr lang="en-US" dirty="0" smtClean="0"/>
              <a:t>Her provider team connects her with services for an in-home caregiver &amp; support, local food pantries and informs her about the YMCA and SNAP benefits collaboration and providers her with lists of low income childcare services. They discuss healthy diet, stress relief tactics and importance of getting enough sleep.</a:t>
            </a:r>
          </a:p>
          <a:p>
            <a:pPr marL="342900" indent="-342900">
              <a:buFont typeface="Arial" panose="020B0604020202020204" pitchFamily="34" charset="0"/>
              <a:buChar char="•"/>
            </a:pPr>
            <a:r>
              <a:rPr lang="en-US" dirty="0" smtClean="0"/>
              <a:t>The visit ends with Susan feeling supported and motivated. </a:t>
            </a:r>
            <a:endParaRPr lang="en-US" dirty="0"/>
          </a:p>
        </p:txBody>
      </p:sp>
      <p:sp>
        <p:nvSpPr>
          <p:cNvPr id="4" name="Content Placeholder 3"/>
          <p:cNvSpPr>
            <a:spLocks noGrp="1"/>
          </p:cNvSpPr>
          <p:nvPr>
            <p:ph sz="quarter" idx="13"/>
          </p:nvPr>
        </p:nvSpPr>
        <p:spPr>
          <a:xfrm>
            <a:off x="633535" y="1535301"/>
            <a:ext cx="6559147" cy="457200"/>
          </a:xfrm>
        </p:spPr>
        <p:txBody>
          <a:bodyPr/>
          <a:lstStyle/>
          <a:p>
            <a:r>
              <a:rPr lang="en-US" dirty="0" smtClean="0"/>
              <a:t>Vignette version 2</a:t>
            </a:r>
            <a:endParaRPr lang="en-US" dirty="0"/>
          </a:p>
        </p:txBody>
      </p:sp>
    </p:spTree>
    <p:extLst>
      <p:ext uri="{BB962C8B-B14F-4D97-AF65-F5344CB8AC3E}">
        <p14:creationId xmlns:p14="http://schemas.microsoft.com/office/powerpoint/2010/main" val="39145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15895"/>
            <a:ext cx="7594867" cy="1888451"/>
          </a:xfrm>
        </p:spPr>
        <p:txBody>
          <a:bodyPr/>
          <a:lstStyle/>
          <a:p>
            <a:r>
              <a:rPr lang="en-US" sz="4000" dirty="0" smtClean="0"/>
              <a:t>Our Goal</a:t>
            </a:r>
            <a:endParaRPr lang="en-US" sz="4000" dirty="0"/>
          </a:p>
        </p:txBody>
      </p:sp>
      <p:sp>
        <p:nvSpPr>
          <p:cNvPr id="3" name="Content Placeholder 2"/>
          <p:cNvSpPr>
            <a:spLocks noGrp="1"/>
          </p:cNvSpPr>
          <p:nvPr>
            <p:ph idx="1"/>
          </p:nvPr>
        </p:nvSpPr>
        <p:spPr>
          <a:xfrm>
            <a:off x="905608" y="2282647"/>
            <a:ext cx="7146458" cy="4289292"/>
          </a:xfrm>
        </p:spPr>
        <p:txBody>
          <a:bodyPr>
            <a:normAutofit/>
          </a:bodyPr>
          <a:lstStyle/>
          <a:p>
            <a:r>
              <a:rPr lang="en-US" b="0" dirty="0"/>
              <a:t>The Robert Wood Johnson Foundation’s </a:t>
            </a:r>
            <a:r>
              <a:rPr lang="en-US" b="0" dirty="0" smtClean="0"/>
              <a:t>Health </a:t>
            </a:r>
            <a:r>
              <a:rPr lang="en-US" b="0" dirty="0"/>
              <a:t>Rankings Model estimates that only </a:t>
            </a:r>
            <a:r>
              <a:rPr lang="en-US" sz="2400" dirty="0">
                <a:solidFill>
                  <a:srgbClr val="FFC000"/>
                </a:solidFill>
              </a:rPr>
              <a:t>20%</a:t>
            </a:r>
            <a:r>
              <a:rPr lang="en-US" sz="2400" dirty="0"/>
              <a:t> </a:t>
            </a:r>
            <a:r>
              <a:rPr lang="en-US" dirty="0"/>
              <a:t>of health outcomes can be attributed to clinical care. Nonmedical factors account for the other </a:t>
            </a:r>
            <a:r>
              <a:rPr lang="en-US" dirty="0">
                <a:solidFill>
                  <a:srgbClr val="FFC000"/>
                </a:solidFill>
              </a:rPr>
              <a:t>80%</a:t>
            </a:r>
            <a:r>
              <a:rPr lang="en-US" dirty="0"/>
              <a:t>—</a:t>
            </a:r>
            <a:r>
              <a:rPr lang="en-US" b="0" dirty="0"/>
              <a:t>including social and economic factors (40%), physical environment </a:t>
            </a:r>
            <a:r>
              <a:rPr lang="en-US" b="0" dirty="0" smtClean="0"/>
              <a:t>(10%), </a:t>
            </a:r>
            <a:r>
              <a:rPr lang="en-US" b="0" dirty="0"/>
              <a:t>health behaviors (20</a:t>
            </a:r>
            <a:r>
              <a:rPr lang="en-US" b="0" dirty="0" smtClean="0"/>
              <a:t>%).</a:t>
            </a:r>
          </a:p>
          <a:p>
            <a:endParaRPr lang="en-US" dirty="0" smtClean="0"/>
          </a:p>
          <a:p>
            <a:r>
              <a:rPr lang="en-US" b="0" dirty="0" smtClean="0"/>
              <a:t>“By </a:t>
            </a:r>
            <a:r>
              <a:rPr lang="en-US" b="0" dirty="0"/>
              <a:t>working to establish policies that positively influence social and economic conditions and those that support changes in individual behavior, we can improve health for large numbers of people in ways that can be sustained over time. Improving the conditions in which we live, learn, work, and play and the quality of our relationships will create a healthier population, society, and workforce</a:t>
            </a:r>
            <a:r>
              <a:rPr lang="en-US" b="0" dirty="0" smtClean="0"/>
              <a:t>.” (healthypeople.gov)</a:t>
            </a:r>
            <a:endParaRPr lang="en-US" dirty="0"/>
          </a:p>
        </p:txBody>
      </p:sp>
      <p:sp>
        <p:nvSpPr>
          <p:cNvPr id="4" name="Content Placeholder 3"/>
          <p:cNvSpPr>
            <a:spLocks noGrp="1"/>
          </p:cNvSpPr>
          <p:nvPr>
            <p:ph sz="quarter" idx="10"/>
          </p:nvPr>
        </p:nvSpPr>
        <p:spPr>
          <a:xfrm>
            <a:off x="712665" y="1459523"/>
            <a:ext cx="6636017" cy="823124"/>
          </a:xfrm>
        </p:spPr>
        <p:txBody>
          <a:bodyPr>
            <a:normAutofit fontScale="70000" lnSpcReduction="20000"/>
          </a:bodyPr>
          <a:lstStyle/>
          <a:p>
            <a:r>
              <a:rPr lang="en-US" dirty="0" smtClean="0"/>
              <a:t> </a:t>
            </a:r>
            <a:r>
              <a:rPr lang="en-US" sz="3500" dirty="0"/>
              <a:t>Apply </a:t>
            </a:r>
            <a:r>
              <a:rPr lang="en-US" sz="3500" dirty="0" smtClean="0"/>
              <a:t>what </a:t>
            </a:r>
            <a:r>
              <a:rPr lang="en-US" sz="3500" dirty="0"/>
              <a:t>we know about </a:t>
            </a:r>
            <a:r>
              <a:rPr lang="en-US" sz="3500" dirty="0" err="1"/>
              <a:t>SDoH</a:t>
            </a:r>
            <a:r>
              <a:rPr lang="en-US" sz="3500" dirty="0"/>
              <a:t> to improve individual and population health. </a:t>
            </a:r>
          </a:p>
          <a:p>
            <a:endParaRPr lang="en-US" dirty="0"/>
          </a:p>
        </p:txBody>
      </p:sp>
    </p:spTree>
    <p:extLst>
      <p:ext uri="{BB962C8B-B14F-4D97-AF65-F5344CB8AC3E}">
        <p14:creationId xmlns:p14="http://schemas.microsoft.com/office/powerpoint/2010/main" val="33645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31333</TotalTime>
  <Words>1046</Words>
  <Application>Microsoft Office PowerPoint</Application>
  <PresentationFormat>On-screen Show (4:3)</PresentationFormat>
  <Paragraphs>122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Arial-BoldMT</vt:lpstr>
      <vt:lpstr>Calibri</vt:lpstr>
      <vt:lpstr>Constantia</vt:lpstr>
      <vt:lpstr>Wingdings</vt:lpstr>
      <vt:lpstr>Default Theme</vt:lpstr>
      <vt:lpstr>Geriatrics Case Conference </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Introduction</vt:lpstr>
      <vt:lpstr>Social Determinants of Health</vt:lpstr>
      <vt:lpstr>Social Determinants of Health (SDoH)</vt:lpstr>
      <vt:lpstr>What does good health look like? </vt:lpstr>
      <vt:lpstr>Susan</vt:lpstr>
      <vt:lpstr>Susan</vt:lpstr>
      <vt:lpstr>Our Goal</vt:lpstr>
      <vt:lpstr>What it is</vt:lpstr>
      <vt:lpstr>Framework</vt:lpstr>
      <vt:lpstr>Framework </vt:lpstr>
      <vt:lpstr>How does it affect health?</vt:lpstr>
      <vt:lpstr>PowerPoint Presentation</vt:lpstr>
      <vt:lpstr>Bridge  </vt:lpstr>
      <vt:lpstr>Not always linear</vt:lpstr>
      <vt:lpstr>How to help</vt:lpstr>
      <vt:lpstr>PowerPoint Presentation</vt:lpstr>
      <vt:lpstr>One World</vt:lpstr>
      <vt:lpstr>Community Resources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Cole, Jessica B</cp:lastModifiedBy>
  <cp:revision>112</cp:revision>
  <dcterms:created xsi:type="dcterms:W3CDTF">2014-09-17T15:14:42Z</dcterms:created>
  <dcterms:modified xsi:type="dcterms:W3CDTF">2020-08-07T21:33:10Z</dcterms:modified>
</cp:coreProperties>
</file>