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40"/>
  </p:notesMasterIdLst>
  <p:sldIdLst>
    <p:sldId id="329" r:id="rId2"/>
    <p:sldId id="330" r:id="rId3"/>
    <p:sldId id="283" r:id="rId4"/>
    <p:sldId id="304" r:id="rId5"/>
    <p:sldId id="306" r:id="rId6"/>
    <p:sldId id="317" r:id="rId7"/>
    <p:sldId id="284" r:id="rId8"/>
    <p:sldId id="295" r:id="rId9"/>
    <p:sldId id="301" r:id="rId10"/>
    <p:sldId id="316" r:id="rId11"/>
    <p:sldId id="309" r:id="rId12"/>
    <p:sldId id="296" r:id="rId13"/>
    <p:sldId id="297" r:id="rId14"/>
    <p:sldId id="313" r:id="rId15"/>
    <p:sldId id="318" r:id="rId16"/>
    <p:sldId id="307" r:id="rId17"/>
    <p:sldId id="308" r:id="rId18"/>
    <p:sldId id="290" r:id="rId19"/>
    <p:sldId id="303" r:id="rId20"/>
    <p:sldId id="302" r:id="rId21"/>
    <p:sldId id="314" r:id="rId22"/>
    <p:sldId id="292" r:id="rId23"/>
    <p:sldId id="293" r:id="rId24"/>
    <p:sldId id="294" r:id="rId25"/>
    <p:sldId id="300" r:id="rId26"/>
    <p:sldId id="310" r:id="rId27"/>
    <p:sldId id="311" r:id="rId28"/>
    <p:sldId id="312" r:id="rId29"/>
    <p:sldId id="288" r:id="rId30"/>
    <p:sldId id="287" r:id="rId31"/>
    <p:sldId id="315" r:id="rId32"/>
    <p:sldId id="298" r:id="rId33"/>
    <p:sldId id="299" r:id="rId34"/>
    <p:sldId id="289" r:id="rId35"/>
    <p:sldId id="320" r:id="rId36"/>
    <p:sldId id="321" r:id="rId37"/>
    <p:sldId id="319" r:id="rId38"/>
    <p:sldId id="32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
          <p15:clr>
            <a:srgbClr val="A4A3A4"/>
          </p15:clr>
        </p15:guide>
        <p15:guide id="3" pos="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614"/>
    <a:srgbClr val="989EA4"/>
    <a:srgbClr val="93C2D7"/>
    <a:srgbClr val="129DBF"/>
    <a:srgbClr val="D9E8F1"/>
    <a:srgbClr val="AD122A"/>
    <a:srgbClr val="094C50"/>
    <a:srgbClr val="A10020"/>
    <a:srgbClr val="8BD3D8"/>
    <a:srgbClr val="FDB7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39" autoAdjust="0"/>
  </p:normalViewPr>
  <p:slideViewPr>
    <p:cSldViewPr snapToGrid="0" snapToObjects="1">
      <p:cViewPr varScale="1">
        <p:scale>
          <a:sx n="56" d="100"/>
          <a:sy n="56" d="100"/>
        </p:scale>
        <p:origin x="1500" y="66"/>
      </p:cViewPr>
      <p:guideLst>
        <p:guide orient="horz" pos="2160"/>
        <p:guide pos="289"/>
        <p:guide pos="8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6324F-9972-4B37-B518-28FD72DA03E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CCFCD2F-8AB3-406A-97D4-6F7E181A5F32}">
      <dgm:prSet phldrT="[Text]"/>
      <dgm:spPr/>
      <dgm:t>
        <a:bodyPr/>
        <a:lstStyle/>
        <a:p>
          <a:r>
            <a:rPr lang="en-US" dirty="0" smtClean="0"/>
            <a:t>Home</a:t>
          </a:r>
          <a:endParaRPr lang="en-US" dirty="0"/>
        </a:p>
      </dgm:t>
    </dgm:pt>
    <dgm:pt modelId="{76E0D552-CF71-4E93-A553-89353F6F2D37}" type="parTrans" cxnId="{9D5D5B4D-658B-47E2-8F53-51825AE3303B}">
      <dgm:prSet/>
      <dgm:spPr/>
      <dgm:t>
        <a:bodyPr/>
        <a:lstStyle/>
        <a:p>
          <a:endParaRPr lang="en-US"/>
        </a:p>
      </dgm:t>
    </dgm:pt>
    <dgm:pt modelId="{1CDBD44A-5AE3-4DAC-BF4C-0BFCA3BD3155}" type="sibTrans" cxnId="{9D5D5B4D-658B-47E2-8F53-51825AE3303B}">
      <dgm:prSet/>
      <dgm:spPr/>
      <dgm:t>
        <a:bodyPr/>
        <a:lstStyle/>
        <a:p>
          <a:endParaRPr lang="en-US"/>
        </a:p>
      </dgm:t>
    </dgm:pt>
    <dgm:pt modelId="{8522F732-CD88-47C0-B374-DA182AA2C4F1}">
      <dgm:prSet phldrT="[Text]"/>
      <dgm:spPr/>
      <dgm:t>
        <a:bodyPr/>
        <a:lstStyle/>
        <a:p>
          <a:r>
            <a:rPr lang="en-US" dirty="0" smtClean="0"/>
            <a:t>ILF</a:t>
          </a:r>
          <a:endParaRPr lang="en-US" dirty="0"/>
        </a:p>
      </dgm:t>
    </dgm:pt>
    <dgm:pt modelId="{3A74BC08-C8FA-4270-9355-47F9E868B3D5}" type="parTrans" cxnId="{B1162255-D8B3-404B-8FD8-90F235F5CCC3}">
      <dgm:prSet/>
      <dgm:spPr/>
      <dgm:t>
        <a:bodyPr/>
        <a:lstStyle/>
        <a:p>
          <a:endParaRPr lang="en-US"/>
        </a:p>
      </dgm:t>
    </dgm:pt>
    <dgm:pt modelId="{12961975-CF0B-4FF2-816D-6ECDD8A49EC6}" type="sibTrans" cxnId="{B1162255-D8B3-404B-8FD8-90F235F5CCC3}">
      <dgm:prSet/>
      <dgm:spPr/>
      <dgm:t>
        <a:bodyPr/>
        <a:lstStyle/>
        <a:p>
          <a:endParaRPr lang="en-US"/>
        </a:p>
      </dgm:t>
    </dgm:pt>
    <dgm:pt modelId="{F23AB0FD-51AE-4407-8E74-52E24D4D7BD8}">
      <dgm:prSet phldrT="[Text]"/>
      <dgm:spPr/>
      <dgm:t>
        <a:bodyPr/>
        <a:lstStyle/>
        <a:p>
          <a:r>
            <a:rPr lang="en-US" dirty="0" smtClean="0"/>
            <a:t>ALF with or without dementia care unit</a:t>
          </a:r>
        </a:p>
        <a:p>
          <a:r>
            <a:rPr lang="en-US" dirty="0" smtClean="0"/>
            <a:t>Also includes Residential care homes (e.g. “Beehive homes”</a:t>
          </a:r>
          <a:endParaRPr lang="en-US" dirty="0"/>
        </a:p>
      </dgm:t>
    </dgm:pt>
    <dgm:pt modelId="{6CB586F6-F50A-4493-9CE5-0E8B0B2C7D9B}" type="parTrans" cxnId="{2AFECEE8-1ED9-4540-B3B3-D9776F9C10BB}">
      <dgm:prSet/>
      <dgm:spPr/>
      <dgm:t>
        <a:bodyPr/>
        <a:lstStyle/>
        <a:p>
          <a:endParaRPr lang="en-US"/>
        </a:p>
      </dgm:t>
    </dgm:pt>
    <dgm:pt modelId="{81383F19-AF39-495D-B214-7458347A4D5E}" type="sibTrans" cxnId="{2AFECEE8-1ED9-4540-B3B3-D9776F9C10BB}">
      <dgm:prSet/>
      <dgm:spPr/>
      <dgm:t>
        <a:bodyPr/>
        <a:lstStyle/>
        <a:p>
          <a:endParaRPr lang="en-US"/>
        </a:p>
      </dgm:t>
    </dgm:pt>
    <dgm:pt modelId="{8B84A6D4-8CA5-4CEA-BE54-05B4C03D3938}">
      <dgm:prSet phldrT="[Text]"/>
      <dgm:spPr/>
      <dgm:t>
        <a:bodyPr/>
        <a:lstStyle/>
        <a:p>
          <a:r>
            <a:rPr lang="en-US" dirty="0" smtClean="0"/>
            <a:t>SNF/LTC with or without dementia care unit</a:t>
          </a:r>
          <a:endParaRPr lang="en-US" dirty="0"/>
        </a:p>
      </dgm:t>
    </dgm:pt>
    <dgm:pt modelId="{66C9872B-8720-4D7C-BD09-4448191E4141}" type="parTrans" cxnId="{07F3AD73-AF2F-4547-BFCE-ABE2978C9E3B}">
      <dgm:prSet/>
      <dgm:spPr/>
      <dgm:t>
        <a:bodyPr/>
        <a:lstStyle/>
        <a:p>
          <a:endParaRPr lang="en-US"/>
        </a:p>
      </dgm:t>
    </dgm:pt>
    <dgm:pt modelId="{11E82CCD-75B5-40E6-85EB-0A9A5A50395C}" type="sibTrans" cxnId="{07F3AD73-AF2F-4547-BFCE-ABE2978C9E3B}">
      <dgm:prSet/>
      <dgm:spPr/>
      <dgm:t>
        <a:bodyPr/>
        <a:lstStyle/>
        <a:p>
          <a:endParaRPr lang="en-US"/>
        </a:p>
      </dgm:t>
    </dgm:pt>
    <dgm:pt modelId="{0A78604F-495D-4F24-AC81-39877EEF1134}" type="pres">
      <dgm:prSet presAssocID="{1AB6324F-9972-4B37-B518-28FD72DA03E0}" presName="rootnode" presStyleCnt="0">
        <dgm:presLayoutVars>
          <dgm:chMax/>
          <dgm:chPref/>
          <dgm:dir/>
          <dgm:animLvl val="lvl"/>
        </dgm:presLayoutVars>
      </dgm:prSet>
      <dgm:spPr/>
      <dgm:t>
        <a:bodyPr/>
        <a:lstStyle/>
        <a:p>
          <a:endParaRPr lang="en-US"/>
        </a:p>
      </dgm:t>
    </dgm:pt>
    <dgm:pt modelId="{DD229780-F4F6-4E52-86FC-390F916B3F17}" type="pres">
      <dgm:prSet presAssocID="{6CCFCD2F-8AB3-406A-97D4-6F7E181A5F32}" presName="composite" presStyleCnt="0"/>
      <dgm:spPr/>
    </dgm:pt>
    <dgm:pt modelId="{F1595E52-673B-479F-9B4F-00F1F1796203}" type="pres">
      <dgm:prSet presAssocID="{6CCFCD2F-8AB3-406A-97D4-6F7E181A5F32}" presName="LShape" presStyleLbl="alignNode1" presStyleIdx="0" presStyleCnt="7"/>
      <dgm:spPr/>
    </dgm:pt>
    <dgm:pt modelId="{B544A1E2-705C-48EB-8635-443F68A1AEFB}" type="pres">
      <dgm:prSet presAssocID="{6CCFCD2F-8AB3-406A-97D4-6F7E181A5F32}" presName="ParentText" presStyleLbl="revTx" presStyleIdx="0" presStyleCnt="4">
        <dgm:presLayoutVars>
          <dgm:chMax val="0"/>
          <dgm:chPref val="0"/>
          <dgm:bulletEnabled val="1"/>
        </dgm:presLayoutVars>
      </dgm:prSet>
      <dgm:spPr/>
      <dgm:t>
        <a:bodyPr/>
        <a:lstStyle/>
        <a:p>
          <a:endParaRPr lang="en-US"/>
        </a:p>
      </dgm:t>
    </dgm:pt>
    <dgm:pt modelId="{460FC17F-B7DA-4B39-B5B4-CD7CE501DDEB}" type="pres">
      <dgm:prSet presAssocID="{6CCFCD2F-8AB3-406A-97D4-6F7E181A5F32}" presName="Triangle" presStyleLbl="alignNode1" presStyleIdx="1" presStyleCnt="7"/>
      <dgm:spPr/>
    </dgm:pt>
    <dgm:pt modelId="{0C828B58-8B02-46C8-BC2D-778076972BE3}" type="pres">
      <dgm:prSet presAssocID="{1CDBD44A-5AE3-4DAC-BF4C-0BFCA3BD3155}" presName="sibTrans" presStyleCnt="0"/>
      <dgm:spPr/>
    </dgm:pt>
    <dgm:pt modelId="{F44B0394-6B9A-4247-AC33-6B6F70556884}" type="pres">
      <dgm:prSet presAssocID="{1CDBD44A-5AE3-4DAC-BF4C-0BFCA3BD3155}" presName="space" presStyleCnt="0"/>
      <dgm:spPr/>
    </dgm:pt>
    <dgm:pt modelId="{B0856A5D-B262-487C-AEDE-85DE45E154F4}" type="pres">
      <dgm:prSet presAssocID="{8522F732-CD88-47C0-B374-DA182AA2C4F1}" presName="composite" presStyleCnt="0"/>
      <dgm:spPr/>
    </dgm:pt>
    <dgm:pt modelId="{48E7C3B9-BD41-4CC3-A878-8589F57467B7}" type="pres">
      <dgm:prSet presAssocID="{8522F732-CD88-47C0-B374-DA182AA2C4F1}" presName="LShape" presStyleLbl="alignNode1" presStyleIdx="2" presStyleCnt="7"/>
      <dgm:spPr/>
    </dgm:pt>
    <dgm:pt modelId="{05D5B88C-FDDE-43AF-9C21-3BD66ADFA068}" type="pres">
      <dgm:prSet presAssocID="{8522F732-CD88-47C0-B374-DA182AA2C4F1}" presName="ParentText" presStyleLbl="revTx" presStyleIdx="1" presStyleCnt="4">
        <dgm:presLayoutVars>
          <dgm:chMax val="0"/>
          <dgm:chPref val="0"/>
          <dgm:bulletEnabled val="1"/>
        </dgm:presLayoutVars>
      </dgm:prSet>
      <dgm:spPr/>
      <dgm:t>
        <a:bodyPr/>
        <a:lstStyle/>
        <a:p>
          <a:endParaRPr lang="en-US"/>
        </a:p>
      </dgm:t>
    </dgm:pt>
    <dgm:pt modelId="{D2D9914A-9A30-4428-ABC3-8EFAFF585C32}" type="pres">
      <dgm:prSet presAssocID="{8522F732-CD88-47C0-B374-DA182AA2C4F1}" presName="Triangle" presStyleLbl="alignNode1" presStyleIdx="3" presStyleCnt="7"/>
      <dgm:spPr/>
    </dgm:pt>
    <dgm:pt modelId="{70114B93-A3EB-4C92-8129-F80D1016E8B7}" type="pres">
      <dgm:prSet presAssocID="{12961975-CF0B-4FF2-816D-6ECDD8A49EC6}" presName="sibTrans" presStyleCnt="0"/>
      <dgm:spPr/>
    </dgm:pt>
    <dgm:pt modelId="{BA7DB63A-FB9B-466D-B930-130134B98864}" type="pres">
      <dgm:prSet presAssocID="{12961975-CF0B-4FF2-816D-6ECDD8A49EC6}" presName="space" presStyleCnt="0"/>
      <dgm:spPr/>
    </dgm:pt>
    <dgm:pt modelId="{686DA180-5AA4-4446-B89F-EC0D5225BB27}" type="pres">
      <dgm:prSet presAssocID="{F23AB0FD-51AE-4407-8E74-52E24D4D7BD8}" presName="composite" presStyleCnt="0"/>
      <dgm:spPr/>
    </dgm:pt>
    <dgm:pt modelId="{D550A36E-0AEC-4619-AD17-28A8D8C283A3}" type="pres">
      <dgm:prSet presAssocID="{F23AB0FD-51AE-4407-8E74-52E24D4D7BD8}" presName="LShape" presStyleLbl="alignNode1" presStyleIdx="4" presStyleCnt="7"/>
      <dgm:spPr/>
    </dgm:pt>
    <dgm:pt modelId="{66C2995C-BD8B-4BBA-AE68-6E22C3744C2F}" type="pres">
      <dgm:prSet presAssocID="{F23AB0FD-51AE-4407-8E74-52E24D4D7BD8}" presName="ParentText" presStyleLbl="revTx" presStyleIdx="2" presStyleCnt="4">
        <dgm:presLayoutVars>
          <dgm:chMax val="0"/>
          <dgm:chPref val="0"/>
          <dgm:bulletEnabled val="1"/>
        </dgm:presLayoutVars>
      </dgm:prSet>
      <dgm:spPr/>
      <dgm:t>
        <a:bodyPr/>
        <a:lstStyle/>
        <a:p>
          <a:endParaRPr lang="en-US"/>
        </a:p>
      </dgm:t>
    </dgm:pt>
    <dgm:pt modelId="{4E23CCFF-B214-4130-98A8-E9203A442EF1}" type="pres">
      <dgm:prSet presAssocID="{F23AB0FD-51AE-4407-8E74-52E24D4D7BD8}" presName="Triangle" presStyleLbl="alignNode1" presStyleIdx="5" presStyleCnt="7"/>
      <dgm:spPr/>
    </dgm:pt>
    <dgm:pt modelId="{1C07A15A-8A39-4FA8-961F-AE93034735D8}" type="pres">
      <dgm:prSet presAssocID="{81383F19-AF39-495D-B214-7458347A4D5E}" presName="sibTrans" presStyleCnt="0"/>
      <dgm:spPr/>
    </dgm:pt>
    <dgm:pt modelId="{7D409285-F58D-42E7-A043-D13089B69832}" type="pres">
      <dgm:prSet presAssocID="{81383F19-AF39-495D-B214-7458347A4D5E}" presName="space" presStyleCnt="0"/>
      <dgm:spPr/>
    </dgm:pt>
    <dgm:pt modelId="{3F5395A4-C13F-4E14-80A6-EBC2CC057D45}" type="pres">
      <dgm:prSet presAssocID="{8B84A6D4-8CA5-4CEA-BE54-05B4C03D3938}" presName="composite" presStyleCnt="0"/>
      <dgm:spPr/>
    </dgm:pt>
    <dgm:pt modelId="{025E66C7-2640-4CFD-8A92-FC720BB48B5D}" type="pres">
      <dgm:prSet presAssocID="{8B84A6D4-8CA5-4CEA-BE54-05B4C03D3938}" presName="LShape" presStyleLbl="alignNode1" presStyleIdx="6" presStyleCnt="7"/>
      <dgm:spPr/>
    </dgm:pt>
    <dgm:pt modelId="{56F1530C-BECB-4D1E-B20A-B7B2184D6F43}" type="pres">
      <dgm:prSet presAssocID="{8B84A6D4-8CA5-4CEA-BE54-05B4C03D3938}" presName="ParentText" presStyleLbl="revTx" presStyleIdx="3" presStyleCnt="4">
        <dgm:presLayoutVars>
          <dgm:chMax val="0"/>
          <dgm:chPref val="0"/>
          <dgm:bulletEnabled val="1"/>
        </dgm:presLayoutVars>
      </dgm:prSet>
      <dgm:spPr/>
      <dgm:t>
        <a:bodyPr/>
        <a:lstStyle/>
        <a:p>
          <a:endParaRPr lang="en-US"/>
        </a:p>
      </dgm:t>
    </dgm:pt>
  </dgm:ptLst>
  <dgm:cxnLst>
    <dgm:cxn modelId="{9D5D5B4D-658B-47E2-8F53-51825AE3303B}" srcId="{1AB6324F-9972-4B37-B518-28FD72DA03E0}" destId="{6CCFCD2F-8AB3-406A-97D4-6F7E181A5F32}" srcOrd="0" destOrd="0" parTransId="{76E0D552-CF71-4E93-A553-89353F6F2D37}" sibTransId="{1CDBD44A-5AE3-4DAC-BF4C-0BFCA3BD3155}"/>
    <dgm:cxn modelId="{82482F77-EADE-40DF-AC74-94D19B341404}" type="presOf" srcId="{6CCFCD2F-8AB3-406A-97D4-6F7E181A5F32}" destId="{B544A1E2-705C-48EB-8635-443F68A1AEFB}" srcOrd="0" destOrd="0" presId="urn:microsoft.com/office/officeart/2009/3/layout/StepUpProcess"/>
    <dgm:cxn modelId="{B1162255-D8B3-404B-8FD8-90F235F5CCC3}" srcId="{1AB6324F-9972-4B37-B518-28FD72DA03E0}" destId="{8522F732-CD88-47C0-B374-DA182AA2C4F1}" srcOrd="1" destOrd="0" parTransId="{3A74BC08-C8FA-4270-9355-47F9E868B3D5}" sibTransId="{12961975-CF0B-4FF2-816D-6ECDD8A49EC6}"/>
    <dgm:cxn modelId="{2AFECEE8-1ED9-4540-B3B3-D9776F9C10BB}" srcId="{1AB6324F-9972-4B37-B518-28FD72DA03E0}" destId="{F23AB0FD-51AE-4407-8E74-52E24D4D7BD8}" srcOrd="2" destOrd="0" parTransId="{6CB586F6-F50A-4493-9CE5-0E8B0B2C7D9B}" sibTransId="{81383F19-AF39-495D-B214-7458347A4D5E}"/>
    <dgm:cxn modelId="{BFE3619A-8BD5-409E-8723-1C61855A6375}" type="presOf" srcId="{F23AB0FD-51AE-4407-8E74-52E24D4D7BD8}" destId="{66C2995C-BD8B-4BBA-AE68-6E22C3744C2F}" srcOrd="0" destOrd="0" presId="urn:microsoft.com/office/officeart/2009/3/layout/StepUpProcess"/>
    <dgm:cxn modelId="{B0317A6E-BB61-4858-8AA6-5C0400083D78}" type="presOf" srcId="{8522F732-CD88-47C0-B374-DA182AA2C4F1}" destId="{05D5B88C-FDDE-43AF-9C21-3BD66ADFA068}" srcOrd="0" destOrd="0" presId="urn:microsoft.com/office/officeart/2009/3/layout/StepUpProcess"/>
    <dgm:cxn modelId="{703414F2-DB98-4314-AE90-0B59B8A6975E}" type="presOf" srcId="{1AB6324F-9972-4B37-B518-28FD72DA03E0}" destId="{0A78604F-495D-4F24-AC81-39877EEF1134}" srcOrd="0" destOrd="0" presId="urn:microsoft.com/office/officeart/2009/3/layout/StepUpProcess"/>
    <dgm:cxn modelId="{8B932A7C-A9AD-4977-9BE6-F2DA55CC5E90}" type="presOf" srcId="{8B84A6D4-8CA5-4CEA-BE54-05B4C03D3938}" destId="{56F1530C-BECB-4D1E-B20A-B7B2184D6F43}" srcOrd="0" destOrd="0" presId="urn:microsoft.com/office/officeart/2009/3/layout/StepUpProcess"/>
    <dgm:cxn modelId="{07F3AD73-AF2F-4547-BFCE-ABE2978C9E3B}" srcId="{1AB6324F-9972-4B37-B518-28FD72DA03E0}" destId="{8B84A6D4-8CA5-4CEA-BE54-05B4C03D3938}" srcOrd="3" destOrd="0" parTransId="{66C9872B-8720-4D7C-BD09-4448191E4141}" sibTransId="{11E82CCD-75B5-40E6-85EB-0A9A5A50395C}"/>
    <dgm:cxn modelId="{003E897B-570F-44B3-BCF0-F7089397ED15}" type="presParOf" srcId="{0A78604F-495D-4F24-AC81-39877EEF1134}" destId="{DD229780-F4F6-4E52-86FC-390F916B3F17}" srcOrd="0" destOrd="0" presId="urn:microsoft.com/office/officeart/2009/3/layout/StepUpProcess"/>
    <dgm:cxn modelId="{A5B3F054-5049-4D5F-95F1-FC5E34C8CE71}" type="presParOf" srcId="{DD229780-F4F6-4E52-86FC-390F916B3F17}" destId="{F1595E52-673B-479F-9B4F-00F1F1796203}" srcOrd="0" destOrd="0" presId="urn:microsoft.com/office/officeart/2009/3/layout/StepUpProcess"/>
    <dgm:cxn modelId="{D332B2EF-2073-4AD6-A332-93DA0B7CBFFC}" type="presParOf" srcId="{DD229780-F4F6-4E52-86FC-390F916B3F17}" destId="{B544A1E2-705C-48EB-8635-443F68A1AEFB}" srcOrd="1" destOrd="0" presId="urn:microsoft.com/office/officeart/2009/3/layout/StepUpProcess"/>
    <dgm:cxn modelId="{7F9DC932-472C-4BF6-8E83-0BE29BB621E3}" type="presParOf" srcId="{DD229780-F4F6-4E52-86FC-390F916B3F17}" destId="{460FC17F-B7DA-4B39-B5B4-CD7CE501DDEB}" srcOrd="2" destOrd="0" presId="urn:microsoft.com/office/officeart/2009/3/layout/StepUpProcess"/>
    <dgm:cxn modelId="{30501E56-93BF-44FB-83CC-4B329E259197}" type="presParOf" srcId="{0A78604F-495D-4F24-AC81-39877EEF1134}" destId="{0C828B58-8B02-46C8-BC2D-778076972BE3}" srcOrd="1" destOrd="0" presId="urn:microsoft.com/office/officeart/2009/3/layout/StepUpProcess"/>
    <dgm:cxn modelId="{0CA480C9-484D-45CC-A1A6-562ADC794650}" type="presParOf" srcId="{0C828B58-8B02-46C8-BC2D-778076972BE3}" destId="{F44B0394-6B9A-4247-AC33-6B6F70556884}" srcOrd="0" destOrd="0" presId="urn:microsoft.com/office/officeart/2009/3/layout/StepUpProcess"/>
    <dgm:cxn modelId="{11D1CB84-DD39-44B0-945E-886A29891D34}" type="presParOf" srcId="{0A78604F-495D-4F24-AC81-39877EEF1134}" destId="{B0856A5D-B262-487C-AEDE-85DE45E154F4}" srcOrd="2" destOrd="0" presId="urn:microsoft.com/office/officeart/2009/3/layout/StepUpProcess"/>
    <dgm:cxn modelId="{61DE6021-D97F-4EBC-9EBB-7F515D4545CA}" type="presParOf" srcId="{B0856A5D-B262-487C-AEDE-85DE45E154F4}" destId="{48E7C3B9-BD41-4CC3-A878-8589F57467B7}" srcOrd="0" destOrd="0" presId="urn:microsoft.com/office/officeart/2009/3/layout/StepUpProcess"/>
    <dgm:cxn modelId="{A6F708A8-3424-4948-8078-C8A66110887C}" type="presParOf" srcId="{B0856A5D-B262-487C-AEDE-85DE45E154F4}" destId="{05D5B88C-FDDE-43AF-9C21-3BD66ADFA068}" srcOrd="1" destOrd="0" presId="urn:microsoft.com/office/officeart/2009/3/layout/StepUpProcess"/>
    <dgm:cxn modelId="{4C3F8E72-D276-466C-9A25-5C9CE3E88929}" type="presParOf" srcId="{B0856A5D-B262-487C-AEDE-85DE45E154F4}" destId="{D2D9914A-9A30-4428-ABC3-8EFAFF585C32}" srcOrd="2" destOrd="0" presId="urn:microsoft.com/office/officeart/2009/3/layout/StepUpProcess"/>
    <dgm:cxn modelId="{8E1AA741-7DE3-40FC-8E62-55BA51E057F4}" type="presParOf" srcId="{0A78604F-495D-4F24-AC81-39877EEF1134}" destId="{70114B93-A3EB-4C92-8129-F80D1016E8B7}" srcOrd="3" destOrd="0" presId="urn:microsoft.com/office/officeart/2009/3/layout/StepUpProcess"/>
    <dgm:cxn modelId="{FF4CC21F-B646-4F1F-A776-297CB2B6CD1A}" type="presParOf" srcId="{70114B93-A3EB-4C92-8129-F80D1016E8B7}" destId="{BA7DB63A-FB9B-466D-B930-130134B98864}" srcOrd="0" destOrd="0" presId="urn:microsoft.com/office/officeart/2009/3/layout/StepUpProcess"/>
    <dgm:cxn modelId="{7E50056C-76F4-4D89-B7CB-E61C5C9CDF14}" type="presParOf" srcId="{0A78604F-495D-4F24-AC81-39877EEF1134}" destId="{686DA180-5AA4-4446-B89F-EC0D5225BB27}" srcOrd="4" destOrd="0" presId="urn:microsoft.com/office/officeart/2009/3/layout/StepUpProcess"/>
    <dgm:cxn modelId="{282AFB19-C767-43AB-B9C1-A08B24F41B72}" type="presParOf" srcId="{686DA180-5AA4-4446-B89F-EC0D5225BB27}" destId="{D550A36E-0AEC-4619-AD17-28A8D8C283A3}" srcOrd="0" destOrd="0" presId="urn:microsoft.com/office/officeart/2009/3/layout/StepUpProcess"/>
    <dgm:cxn modelId="{E3B76BBD-97DC-4208-B993-42BBB8C4778D}" type="presParOf" srcId="{686DA180-5AA4-4446-B89F-EC0D5225BB27}" destId="{66C2995C-BD8B-4BBA-AE68-6E22C3744C2F}" srcOrd="1" destOrd="0" presId="urn:microsoft.com/office/officeart/2009/3/layout/StepUpProcess"/>
    <dgm:cxn modelId="{9C125BCB-9E9B-4007-821F-B3C0E95C1270}" type="presParOf" srcId="{686DA180-5AA4-4446-B89F-EC0D5225BB27}" destId="{4E23CCFF-B214-4130-98A8-E9203A442EF1}" srcOrd="2" destOrd="0" presId="urn:microsoft.com/office/officeart/2009/3/layout/StepUpProcess"/>
    <dgm:cxn modelId="{254857B5-13D3-4997-9A41-41048C62DBBE}" type="presParOf" srcId="{0A78604F-495D-4F24-AC81-39877EEF1134}" destId="{1C07A15A-8A39-4FA8-961F-AE93034735D8}" srcOrd="5" destOrd="0" presId="urn:microsoft.com/office/officeart/2009/3/layout/StepUpProcess"/>
    <dgm:cxn modelId="{D615F30D-A172-41BA-B542-C731FC34847B}" type="presParOf" srcId="{1C07A15A-8A39-4FA8-961F-AE93034735D8}" destId="{7D409285-F58D-42E7-A043-D13089B69832}" srcOrd="0" destOrd="0" presId="urn:microsoft.com/office/officeart/2009/3/layout/StepUpProcess"/>
    <dgm:cxn modelId="{08A6CF78-A1AA-41AD-840C-EF6BF078D945}" type="presParOf" srcId="{0A78604F-495D-4F24-AC81-39877EEF1134}" destId="{3F5395A4-C13F-4E14-80A6-EBC2CC057D45}" srcOrd="6" destOrd="0" presId="urn:microsoft.com/office/officeart/2009/3/layout/StepUpProcess"/>
    <dgm:cxn modelId="{0CD5F8A8-6189-42B0-8D2D-5708CFD8990D}" type="presParOf" srcId="{3F5395A4-C13F-4E14-80A6-EBC2CC057D45}" destId="{025E66C7-2640-4CFD-8A92-FC720BB48B5D}" srcOrd="0" destOrd="0" presId="urn:microsoft.com/office/officeart/2009/3/layout/StepUpProcess"/>
    <dgm:cxn modelId="{8D2BCA59-E6A4-49FA-9B39-ACF31CABFCCF}" type="presParOf" srcId="{3F5395A4-C13F-4E14-80A6-EBC2CC057D45}" destId="{56F1530C-BECB-4D1E-B20A-B7B2184D6F4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6324F-9972-4B37-B518-28FD72DA03E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CCFCD2F-8AB3-406A-97D4-6F7E181A5F32}">
      <dgm:prSet phldrT="[Text]"/>
      <dgm:spPr/>
      <dgm:t>
        <a:bodyPr/>
        <a:lstStyle/>
        <a:p>
          <a:r>
            <a:rPr lang="en-US" dirty="0" smtClean="0"/>
            <a:t>Home</a:t>
          </a:r>
          <a:endParaRPr lang="en-US" dirty="0"/>
        </a:p>
      </dgm:t>
    </dgm:pt>
    <dgm:pt modelId="{76E0D552-CF71-4E93-A553-89353F6F2D37}" type="parTrans" cxnId="{9D5D5B4D-658B-47E2-8F53-51825AE3303B}">
      <dgm:prSet/>
      <dgm:spPr/>
      <dgm:t>
        <a:bodyPr/>
        <a:lstStyle/>
        <a:p>
          <a:endParaRPr lang="en-US"/>
        </a:p>
      </dgm:t>
    </dgm:pt>
    <dgm:pt modelId="{1CDBD44A-5AE3-4DAC-BF4C-0BFCA3BD3155}" type="sibTrans" cxnId="{9D5D5B4D-658B-47E2-8F53-51825AE3303B}">
      <dgm:prSet/>
      <dgm:spPr/>
      <dgm:t>
        <a:bodyPr/>
        <a:lstStyle/>
        <a:p>
          <a:endParaRPr lang="en-US"/>
        </a:p>
      </dgm:t>
    </dgm:pt>
    <dgm:pt modelId="{8522F732-CD88-47C0-B374-DA182AA2C4F1}">
      <dgm:prSet phldrT="[Text]"/>
      <dgm:spPr/>
      <dgm:t>
        <a:bodyPr/>
        <a:lstStyle/>
        <a:p>
          <a:r>
            <a:rPr lang="en-US" dirty="0" smtClean="0"/>
            <a:t>ILF</a:t>
          </a:r>
          <a:endParaRPr lang="en-US" dirty="0"/>
        </a:p>
      </dgm:t>
    </dgm:pt>
    <dgm:pt modelId="{3A74BC08-C8FA-4270-9355-47F9E868B3D5}" type="parTrans" cxnId="{B1162255-D8B3-404B-8FD8-90F235F5CCC3}">
      <dgm:prSet/>
      <dgm:spPr/>
      <dgm:t>
        <a:bodyPr/>
        <a:lstStyle/>
        <a:p>
          <a:endParaRPr lang="en-US"/>
        </a:p>
      </dgm:t>
    </dgm:pt>
    <dgm:pt modelId="{12961975-CF0B-4FF2-816D-6ECDD8A49EC6}" type="sibTrans" cxnId="{B1162255-D8B3-404B-8FD8-90F235F5CCC3}">
      <dgm:prSet/>
      <dgm:spPr/>
      <dgm:t>
        <a:bodyPr/>
        <a:lstStyle/>
        <a:p>
          <a:endParaRPr lang="en-US"/>
        </a:p>
      </dgm:t>
    </dgm:pt>
    <dgm:pt modelId="{F23AB0FD-51AE-4407-8E74-52E24D4D7BD8}">
      <dgm:prSet phldrT="[Text]"/>
      <dgm:spPr/>
      <dgm:t>
        <a:bodyPr/>
        <a:lstStyle/>
        <a:p>
          <a:r>
            <a:rPr lang="en-US" dirty="0" smtClean="0"/>
            <a:t>ALF</a:t>
          </a:r>
          <a:endParaRPr lang="en-US" dirty="0"/>
        </a:p>
      </dgm:t>
    </dgm:pt>
    <dgm:pt modelId="{6CB586F6-F50A-4493-9CE5-0E8B0B2C7D9B}" type="parTrans" cxnId="{2AFECEE8-1ED9-4540-B3B3-D9776F9C10BB}">
      <dgm:prSet/>
      <dgm:spPr/>
      <dgm:t>
        <a:bodyPr/>
        <a:lstStyle/>
        <a:p>
          <a:endParaRPr lang="en-US"/>
        </a:p>
      </dgm:t>
    </dgm:pt>
    <dgm:pt modelId="{81383F19-AF39-495D-B214-7458347A4D5E}" type="sibTrans" cxnId="{2AFECEE8-1ED9-4540-B3B3-D9776F9C10BB}">
      <dgm:prSet/>
      <dgm:spPr/>
      <dgm:t>
        <a:bodyPr/>
        <a:lstStyle/>
        <a:p>
          <a:endParaRPr lang="en-US"/>
        </a:p>
      </dgm:t>
    </dgm:pt>
    <dgm:pt modelId="{8B84A6D4-8CA5-4CEA-BE54-05B4C03D3938}">
      <dgm:prSet phldrT="[Text]"/>
      <dgm:spPr/>
      <dgm:t>
        <a:bodyPr/>
        <a:lstStyle/>
        <a:p>
          <a:r>
            <a:rPr lang="en-US" dirty="0" smtClean="0"/>
            <a:t>SNF/LTC</a:t>
          </a:r>
          <a:endParaRPr lang="en-US" dirty="0"/>
        </a:p>
      </dgm:t>
    </dgm:pt>
    <dgm:pt modelId="{66C9872B-8720-4D7C-BD09-4448191E4141}" type="parTrans" cxnId="{07F3AD73-AF2F-4547-BFCE-ABE2978C9E3B}">
      <dgm:prSet/>
      <dgm:spPr/>
      <dgm:t>
        <a:bodyPr/>
        <a:lstStyle/>
        <a:p>
          <a:endParaRPr lang="en-US"/>
        </a:p>
      </dgm:t>
    </dgm:pt>
    <dgm:pt modelId="{11E82CCD-75B5-40E6-85EB-0A9A5A50395C}" type="sibTrans" cxnId="{07F3AD73-AF2F-4547-BFCE-ABE2978C9E3B}">
      <dgm:prSet/>
      <dgm:spPr/>
      <dgm:t>
        <a:bodyPr/>
        <a:lstStyle/>
        <a:p>
          <a:endParaRPr lang="en-US"/>
        </a:p>
      </dgm:t>
    </dgm:pt>
    <dgm:pt modelId="{0A78604F-495D-4F24-AC81-39877EEF1134}" type="pres">
      <dgm:prSet presAssocID="{1AB6324F-9972-4B37-B518-28FD72DA03E0}" presName="rootnode" presStyleCnt="0">
        <dgm:presLayoutVars>
          <dgm:chMax/>
          <dgm:chPref/>
          <dgm:dir/>
          <dgm:animLvl val="lvl"/>
        </dgm:presLayoutVars>
      </dgm:prSet>
      <dgm:spPr/>
      <dgm:t>
        <a:bodyPr/>
        <a:lstStyle/>
        <a:p>
          <a:endParaRPr lang="en-US"/>
        </a:p>
      </dgm:t>
    </dgm:pt>
    <dgm:pt modelId="{DD229780-F4F6-4E52-86FC-390F916B3F17}" type="pres">
      <dgm:prSet presAssocID="{6CCFCD2F-8AB3-406A-97D4-6F7E181A5F32}" presName="composite" presStyleCnt="0"/>
      <dgm:spPr/>
    </dgm:pt>
    <dgm:pt modelId="{F1595E52-673B-479F-9B4F-00F1F1796203}" type="pres">
      <dgm:prSet presAssocID="{6CCFCD2F-8AB3-406A-97D4-6F7E181A5F32}" presName="LShape" presStyleLbl="alignNode1" presStyleIdx="0" presStyleCnt="7"/>
      <dgm:spPr/>
    </dgm:pt>
    <dgm:pt modelId="{B544A1E2-705C-48EB-8635-443F68A1AEFB}" type="pres">
      <dgm:prSet presAssocID="{6CCFCD2F-8AB3-406A-97D4-6F7E181A5F32}" presName="ParentText" presStyleLbl="revTx" presStyleIdx="0" presStyleCnt="4">
        <dgm:presLayoutVars>
          <dgm:chMax val="0"/>
          <dgm:chPref val="0"/>
          <dgm:bulletEnabled val="1"/>
        </dgm:presLayoutVars>
      </dgm:prSet>
      <dgm:spPr/>
      <dgm:t>
        <a:bodyPr/>
        <a:lstStyle/>
        <a:p>
          <a:endParaRPr lang="en-US"/>
        </a:p>
      </dgm:t>
    </dgm:pt>
    <dgm:pt modelId="{460FC17F-B7DA-4B39-B5B4-CD7CE501DDEB}" type="pres">
      <dgm:prSet presAssocID="{6CCFCD2F-8AB3-406A-97D4-6F7E181A5F32}" presName="Triangle" presStyleLbl="alignNode1" presStyleIdx="1" presStyleCnt="7"/>
      <dgm:spPr/>
    </dgm:pt>
    <dgm:pt modelId="{0C828B58-8B02-46C8-BC2D-778076972BE3}" type="pres">
      <dgm:prSet presAssocID="{1CDBD44A-5AE3-4DAC-BF4C-0BFCA3BD3155}" presName="sibTrans" presStyleCnt="0"/>
      <dgm:spPr/>
    </dgm:pt>
    <dgm:pt modelId="{F44B0394-6B9A-4247-AC33-6B6F70556884}" type="pres">
      <dgm:prSet presAssocID="{1CDBD44A-5AE3-4DAC-BF4C-0BFCA3BD3155}" presName="space" presStyleCnt="0"/>
      <dgm:spPr/>
    </dgm:pt>
    <dgm:pt modelId="{B0856A5D-B262-487C-AEDE-85DE45E154F4}" type="pres">
      <dgm:prSet presAssocID="{8522F732-CD88-47C0-B374-DA182AA2C4F1}" presName="composite" presStyleCnt="0"/>
      <dgm:spPr/>
    </dgm:pt>
    <dgm:pt modelId="{48E7C3B9-BD41-4CC3-A878-8589F57467B7}" type="pres">
      <dgm:prSet presAssocID="{8522F732-CD88-47C0-B374-DA182AA2C4F1}" presName="LShape" presStyleLbl="alignNode1" presStyleIdx="2" presStyleCnt="7"/>
      <dgm:spPr/>
    </dgm:pt>
    <dgm:pt modelId="{05D5B88C-FDDE-43AF-9C21-3BD66ADFA068}" type="pres">
      <dgm:prSet presAssocID="{8522F732-CD88-47C0-B374-DA182AA2C4F1}" presName="ParentText" presStyleLbl="revTx" presStyleIdx="1" presStyleCnt="4">
        <dgm:presLayoutVars>
          <dgm:chMax val="0"/>
          <dgm:chPref val="0"/>
          <dgm:bulletEnabled val="1"/>
        </dgm:presLayoutVars>
      </dgm:prSet>
      <dgm:spPr/>
      <dgm:t>
        <a:bodyPr/>
        <a:lstStyle/>
        <a:p>
          <a:endParaRPr lang="en-US"/>
        </a:p>
      </dgm:t>
    </dgm:pt>
    <dgm:pt modelId="{D2D9914A-9A30-4428-ABC3-8EFAFF585C32}" type="pres">
      <dgm:prSet presAssocID="{8522F732-CD88-47C0-B374-DA182AA2C4F1}" presName="Triangle" presStyleLbl="alignNode1" presStyleIdx="3" presStyleCnt="7"/>
      <dgm:spPr/>
    </dgm:pt>
    <dgm:pt modelId="{70114B93-A3EB-4C92-8129-F80D1016E8B7}" type="pres">
      <dgm:prSet presAssocID="{12961975-CF0B-4FF2-816D-6ECDD8A49EC6}" presName="sibTrans" presStyleCnt="0"/>
      <dgm:spPr/>
    </dgm:pt>
    <dgm:pt modelId="{BA7DB63A-FB9B-466D-B930-130134B98864}" type="pres">
      <dgm:prSet presAssocID="{12961975-CF0B-4FF2-816D-6ECDD8A49EC6}" presName="space" presStyleCnt="0"/>
      <dgm:spPr/>
    </dgm:pt>
    <dgm:pt modelId="{686DA180-5AA4-4446-B89F-EC0D5225BB27}" type="pres">
      <dgm:prSet presAssocID="{F23AB0FD-51AE-4407-8E74-52E24D4D7BD8}" presName="composite" presStyleCnt="0"/>
      <dgm:spPr/>
    </dgm:pt>
    <dgm:pt modelId="{D550A36E-0AEC-4619-AD17-28A8D8C283A3}" type="pres">
      <dgm:prSet presAssocID="{F23AB0FD-51AE-4407-8E74-52E24D4D7BD8}" presName="LShape" presStyleLbl="alignNode1" presStyleIdx="4" presStyleCnt="7"/>
      <dgm:spPr/>
    </dgm:pt>
    <dgm:pt modelId="{66C2995C-BD8B-4BBA-AE68-6E22C3744C2F}" type="pres">
      <dgm:prSet presAssocID="{F23AB0FD-51AE-4407-8E74-52E24D4D7BD8}" presName="ParentText" presStyleLbl="revTx" presStyleIdx="2" presStyleCnt="4">
        <dgm:presLayoutVars>
          <dgm:chMax val="0"/>
          <dgm:chPref val="0"/>
          <dgm:bulletEnabled val="1"/>
        </dgm:presLayoutVars>
      </dgm:prSet>
      <dgm:spPr/>
      <dgm:t>
        <a:bodyPr/>
        <a:lstStyle/>
        <a:p>
          <a:endParaRPr lang="en-US"/>
        </a:p>
      </dgm:t>
    </dgm:pt>
    <dgm:pt modelId="{4E23CCFF-B214-4130-98A8-E9203A442EF1}" type="pres">
      <dgm:prSet presAssocID="{F23AB0FD-51AE-4407-8E74-52E24D4D7BD8}" presName="Triangle" presStyleLbl="alignNode1" presStyleIdx="5" presStyleCnt="7"/>
      <dgm:spPr/>
    </dgm:pt>
    <dgm:pt modelId="{1C07A15A-8A39-4FA8-961F-AE93034735D8}" type="pres">
      <dgm:prSet presAssocID="{81383F19-AF39-495D-B214-7458347A4D5E}" presName="sibTrans" presStyleCnt="0"/>
      <dgm:spPr/>
    </dgm:pt>
    <dgm:pt modelId="{7D409285-F58D-42E7-A043-D13089B69832}" type="pres">
      <dgm:prSet presAssocID="{81383F19-AF39-495D-B214-7458347A4D5E}" presName="space" presStyleCnt="0"/>
      <dgm:spPr/>
    </dgm:pt>
    <dgm:pt modelId="{3F5395A4-C13F-4E14-80A6-EBC2CC057D45}" type="pres">
      <dgm:prSet presAssocID="{8B84A6D4-8CA5-4CEA-BE54-05B4C03D3938}" presName="composite" presStyleCnt="0"/>
      <dgm:spPr/>
    </dgm:pt>
    <dgm:pt modelId="{025E66C7-2640-4CFD-8A92-FC720BB48B5D}" type="pres">
      <dgm:prSet presAssocID="{8B84A6D4-8CA5-4CEA-BE54-05B4C03D3938}" presName="LShape" presStyleLbl="alignNode1" presStyleIdx="6" presStyleCnt="7"/>
      <dgm:spPr/>
    </dgm:pt>
    <dgm:pt modelId="{56F1530C-BECB-4D1E-B20A-B7B2184D6F43}" type="pres">
      <dgm:prSet presAssocID="{8B84A6D4-8CA5-4CEA-BE54-05B4C03D3938}" presName="ParentText" presStyleLbl="revTx" presStyleIdx="3" presStyleCnt="4">
        <dgm:presLayoutVars>
          <dgm:chMax val="0"/>
          <dgm:chPref val="0"/>
          <dgm:bulletEnabled val="1"/>
        </dgm:presLayoutVars>
      </dgm:prSet>
      <dgm:spPr/>
      <dgm:t>
        <a:bodyPr/>
        <a:lstStyle/>
        <a:p>
          <a:endParaRPr lang="en-US"/>
        </a:p>
      </dgm:t>
    </dgm:pt>
  </dgm:ptLst>
  <dgm:cxnLst>
    <dgm:cxn modelId="{9D5D5B4D-658B-47E2-8F53-51825AE3303B}" srcId="{1AB6324F-9972-4B37-B518-28FD72DA03E0}" destId="{6CCFCD2F-8AB3-406A-97D4-6F7E181A5F32}" srcOrd="0" destOrd="0" parTransId="{76E0D552-CF71-4E93-A553-89353F6F2D37}" sibTransId="{1CDBD44A-5AE3-4DAC-BF4C-0BFCA3BD3155}"/>
    <dgm:cxn modelId="{82482F77-EADE-40DF-AC74-94D19B341404}" type="presOf" srcId="{6CCFCD2F-8AB3-406A-97D4-6F7E181A5F32}" destId="{B544A1E2-705C-48EB-8635-443F68A1AEFB}" srcOrd="0" destOrd="0" presId="urn:microsoft.com/office/officeart/2009/3/layout/StepUpProcess"/>
    <dgm:cxn modelId="{B1162255-D8B3-404B-8FD8-90F235F5CCC3}" srcId="{1AB6324F-9972-4B37-B518-28FD72DA03E0}" destId="{8522F732-CD88-47C0-B374-DA182AA2C4F1}" srcOrd="1" destOrd="0" parTransId="{3A74BC08-C8FA-4270-9355-47F9E868B3D5}" sibTransId="{12961975-CF0B-4FF2-816D-6ECDD8A49EC6}"/>
    <dgm:cxn modelId="{2AFECEE8-1ED9-4540-B3B3-D9776F9C10BB}" srcId="{1AB6324F-9972-4B37-B518-28FD72DA03E0}" destId="{F23AB0FD-51AE-4407-8E74-52E24D4D7BD8}" srcOrd="2" destOrd="0" parTransId="{6CB586F6-F50A-4493-9CE5-0E8B0B2C7D9B}" sibTransId="{81383F19-AF39-495D-B214-7458347A4D5E}"/>
    <dgm:cxn modelId="{BFE3619A-8BD5-409E-8723-1C61855A6375}" type="presOf" srcId="{F23AB0FD-51AE-4407-8E74-52E24D4D7BD8}" destId="{66C2995C-BD8B-4BBA-AE68-6E22C3744C2F}" srcOrd="0" destOrd="0" presId="urn:microsoft.com/office/officeart/2009/3/layout/StepUpProcess"/>
    <dgm:cxn modelId="{B0317A6E-BB61-4858-8AA6-5C0400083D78}" type="presOf" srcId="{8522F732-CD88-47C0-B374-DA182AA2C4F1}" destId="{05D5B88C-FDDE-43AF-9C21-3BD66ADFA068}" srcOrd="0" destOrd="0" presId="urn:microsoft.com/office/officeart/2009/3/layout/StepUpProcess"/>
    <dgm:cxn modelId="{703414F2-DB98-4314-AE90-0B59B8A6975E}" type="presOf" srcId="{1AB6324F-9972-4B37-B518-28FD72DA03E0}" destId="{0A78604F-495D-4F24-AC81-39877EEF1134}" srcOrd="0" destOrd="0" presId="urn:microsoft.com/office/officeart/2009/3/layout/StepUpProcess"/>
    <dgm:cxn modelId="{8B932A7C-A9AD-4977-9BE6-F2DA55CC5E90}" type="presOf" srcId="{8B84A6D4-8CA5-4CEA-BE54-05B4C03D3938}" destId="{56F1530C-BECB-4D1E-B20A-B7B2184D6F43}" srcOrd="0" destOrd="0" presId="urn:microsoft.com/office/officeart/2009/3/layout/StepUpProcess"/>
    <dgm:cxn modelId="{07F3AD73-AF2F-4547-BFCE-ABE2978C9E3B}" srcId="{1AB6324F-9972-4B37-B518-28FD72DA03E0}" destId="{8B84A6D4-8CA5-4CEA-BE54-05B4C03D3938}" srcOrd="3" destOrd="0" parTransId="{66C9872B-8720-4D7C-BD09-4448191E4141}" sibTransId="{11E82CCD-75B5-40E6-85EB-0A9A5A50395C}"/>
    <dgm:cxn modelId="{003E897B-570F-44B3-BCF0-F7089397ED15}" type="presParOf" srcId="{0A78604F-495D-4F24-AC81-39877EEF1134}" destId="{DD229780-F4F6-4E52-86FC-390F916B3F17}" srcOrd="0" destOrd="0" presId="urn:microsoft.com/office/officeart/2009/3/layout/StepUpProcess"/>
    <dgm:cxn modelId="{A5B3F054-5049-4D5F-95F1-FC5E34C8CE71}" type="presParOf" srcId="{DD229780-F4F6-4E52-86FC-390F916B3F17}" destId="{F1595E52-673B-479F-9B4F-00F1F1796203}" srcOrd="0" destOrd="0" presId="urn:microsoft.com/office/officeart/2009/3/layout/StepUpProcess"/>
    <dgm:cxn modelId="{D332B2EF-2073-4AD6-A332-93DA0B7CBFFC}" type="presParOf" srcId="{DD229780-F4F6-4E52-86FC-390F916B3F17}" destId="{B544A1E2-705C-48EB-8635-443F68A1AEFB}" srcOrd="1" destOrd="0" presId="urn:microsoft.com/office/officeart/2009/3/layout/StepUpProcess"/>
    <dgm:cxn modelId="{7F9DC932-472C-4BF6-8E83-0BE29BB621E3}" type="presParOf" srcId="{DD229780-F4F6-4E52-86FC-390F916B3F17}" destId="{460FC17F-B7DA-4B39-B5B4-CD7CE501DDEB}" srcOrd="2" destOrd="0" presId="urn:microsoft.com/office/officeart/2009/3/layout/StepUpProcess"/>
    <dgm:cxn modelId="{30501E56-93BF-44FB-83CC-4B329E259197}" type="presParOf" srcId="{0A78604F-495D-4F24-AC81-39877EEF1134}" destId="{0C828B58-8B02-46C8-BC2D-778076972BE3}" srcOrd="1" destOrd="0" presId="urn:microsoft.com/office/officeart/2009/3/layout/StepUpProcess"/>
    <dgm:cxn modelId="{0CA480C9-484D-45CC-A1A6-562ADC794650}" type="presParOf" srcId="{0C828B58-8B02-46C8-BC2D-778076972BE3}" destId="{F44B0394-6B9A-4247-AC33-6B6F70556884}" srcOrd="0" destOrd="0" presId="urn:microsoft.com/office/officeart/2009/3/layout/StepUpProcess"/>
    <dgm:cxn modelId="{11D1CB84-DD39-44B0-945E-886A29891D34}" type="presParOf" srcId="{0A78604F-495D-4F24-AC81-39877EEF1134}" destId="{B0856A5D-B262-487C-AEDE-85DE45E154F4}" srcOrd="2" destOrd="0" presId="urn:microsoft.com/office/officeart/2009/3/layout/StepUpProcess"/>
    <dgm:cxn modelId="{61DE6021-D97F-4EBC-9EBB-7F515D4545CA}" type="presParOf" srcId="{B0856A5D-B262-487C-AEDE-85DE45E154F4}" destId="{48E7C3B9-BD41-4CC3-A878-8589F57467B7}" srcOrd="0" destOrd="0" presId="urn:microsoft.com/office/officeart/2009/3/layout/StepUpProcess"/>
    <dgm:cxn modelId="{A6F708A8-3424-4948-8078-C8A66110887C}" type="presParOf" srcId="{B0856A5D-B262-487C-AEDE-85DE45E154F4}" destId="{05D5B88C-FDDE-43AF-9C21-3BD66ADFA068}" srcOrd="1" destOrd="0" presId="urn:microsoft.com/office/officeart/2009/3/layout/StepUpProcess"/>
    <dgm:cxn modelId="{4C3F8E72-D276-466C-9A25-5C9CE3E88929}" type="presParOf" srcId="{B0856A5D-B262-487C-AEDE-85DE45E154F4}" destId="{D2D9914A-9A30-4428-ABC3-8EFAFF585C32}" srcOrd="2" destOrd="0" presId="urn:microsoft.com/office/officeart/2009/3/layout/StepUpProcess"/>
    <dgm:cxn modelId="{8E1AA741-7DE3-40FC-8E62-55BA51E057F4}" type="presParOf" srcId="{0A78604F-495D-4F24-AC81-39877EEF1134}" destId="{70114B93-A3EB-4C92-8129-F80D1016E8B7}" srcOrd="3" destOrd="0" presId="urn:microsoft.com/office/officeart/2009/3/layout/StepUpProcess"/>
    <dgm:cxn modelId="{FF4CC21F-B646-4F1F-A776-297CB2B6CD1A}" type="presParOf" srcId="{70114B93-A3EB-4C92-8129-F80D1016E8B7}" destId="{BA7DB63A-FB9B-466D-B930-130134B98864}" srcOrd="0" destOrd="0" presId="urn:microsoft.com/office/officeart/2009/3/layout/StepUpProcess"/>
    <dgm:cxn modelId="{7E50056C-76F4-4D89-B7CB-E61C5C9CDF14}" type="presParOf" srcId="{0A78604F-495D-4F24-AC81-39877EEF1134}" destId="{686DA180-5AA4-4446-B89F-EC0D5225BB27}" srcOrd="4" destOrd="0" presId="urn:microsoft.com/office/officeart/2009/3/layout/StepUpProcess"/>
    <dgm:cxn modelId="{282AFB19-C767-43AB-B9C1-A08B24F41B72}" type="presParOf" srcId="{686DA180-5AA4-4446-B89F-EC0D5225BB27}" destId="{D550A36E-0AEC-4619-AD17-28A8D8C283A3}" srcOrd="0" destOrd="0" presId="urn:microsoft.com/office/officeart/2009/3/layout/StepUpProcess"/>
    <dgm:cxn modelId="{E3B76BBD-97DC-4208-B993-42BBB8C4778D}" type="presParOf" srcId="{686DA180-5AA4-4446-B89F-EC0D5225BB27}" destId="{66C2995C-BD8B-4BBA-AE68-6E22C3744C2F}" srcOrd="1" destOrd="0" presId="urn:microsoft.com/office/officeart/2009/3/layout/StepUpProcess"/>
    <dgm:cxn modelId="{9C125BCB-9E9B-4007-821F-B3C0E95C1270}" type="presParOf" srcId="{686DA180-5AA4-4446-B89F-EC0D5225BB27}" destId="{4E23CCFF-B214-4130-98A8-E9203A442EF1}" srcOrd="2" destOrd="0" presId="urn:microsoft.com/office/officeart/2009/3/layout/StepUpProcess"/>
    <dgm:cxn modelId="{254857B5-13D3-4997-9A41-41048C62DBBE}" type="presParOf" srcId="{0A78604F-495D-4F24-AC81-39877EEF1134}" destId="{1C07A15A-8A39-4FA8-961F-AE93034735D8}" srcOrd="5" destOrd="0" presId="urn:microsoft.com/office/officeart/2009/3/layout/StepUpProcess"/>
    <dgm:cxn modelId="{D615F30D-A172-41BA-B542-C731FC34847B}" type="presParOf" srcId="{1C07A15A-8A39-4FA8-961F-AE93034735D8}" destId="{7D409285-F58D-42E7-A043-D13089B69832}" srcOrd="0" destOrd="0" presId="urn:microsoft.com/office/officeart/2009/3/layout/StepUpProcess"/>
    <dgm:cxn modelId="{08A6CF78-A1AA-41AD-840C-EF6BF078D945}" type="presParOf" srcId="{0A78604F-495D-4F24-AC81-39877EEF1134}" destId="{3F5395A4-C13F-4E14-80A6-EBC2CC057D45}" srcOrd="6" destOrd="0" presId="urn:microsoft.com/office/officeart/2009/3/layout/StepUpProcess"/>
    <dgm:cxn modelId="{0CD5F8A8-6189-42B0-8D2D-5708CFD8990D}" type="presParOf" srcId="{3F5395A4-C13F-4E14-80A6-EBC2CC057D45}" destId="{025E66C7-2640-4CFD-8A92-FC720BB48B5D}" srcOrd="0" destOrd="0" presId="urn:microsoft.com/office/officeart/2009/3/layout/StepUpProcess"/>
    <dgm:cxn modelId="{8D2BCA59-E6A4-49FA-9B39-ACF31CABFCCF}" type="presParOf" srcId="{3F5395A4-C13F-4E14-80A6-EBC2CC057D45}" destId="{56F1530C-BECB-4D1E-B20A-B7B2184D6F4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E1710B-C601-4AF7-B8E5-F8735361E785}" type="doc">
      <dgm:prSet loTypeId="urn:microsoft.com/office/officeart/2005/8/layout/venn1" loCatId="relationship" qsTypeId="urn:microsoft.com/office/officeart/2005/8/quickstyle/simple1" qsCatId="simple" csTypeId="urn:microsoft.com/office/officeart/2005/8/colors/accent1_2" csCatId="accent1" phldr="1"/>
      <dgm:spPr/>
    </dgm:pt>
    <dgm:pt modelId="{64B881DE-6520-4E9B-BF9A-19C9940D8050}">
      <dgm:prSet phldrT="[Text]" custT="1"/>
      <dgm:spPr/>
      <dgm:t>
        <a:bodyPr/>
        <a:lstStyle/>
        <a:p>
          <a:r>
            <a:rPr lang="en-US" sz="1600" dirty="0" smtClean="0"/>
            <a:t>Autonomy</a:t>
          </a:r>
          <a:endParaRPr lang="en-US" sz="1600" dirty="0"/>
        </a:p>
      </dgm:t>
    </dgm:pt>
    <dgm:pt modelId="{D017FAF6-67A7-4314-A727-6FC6B190E470}" type="parTrans" cxnId="{9D1C39AE-E291-4D94-B562-47213E953E7B}">
      <dgm:prSet/>
      <dgm:spPr/>
      <dgm:t>
        <a:bodyPr/>
        <a:lstStyle/>
        <a:p>
          <a:endParaRPr lang="en-US"/>
        </a:p>
      </dgm:t>
    </dgm:pt>
    <dgm:pt modelId="{4929590C-00C2-44D1-9BB3-096CB2DF1FAA}" type="sibTrans" cxnId="{9D1C39AE-E291-4D94-B562-47213E953E7B}">
      <dgm:prSet/>
      <dgm:spPr/>
      <dgm:t>
        <a:bodyPr/>
        <a:lstStyle/>
        <a:p>
          <a:endParaRPr lang="en-US"/>
        </a:p>
      </dgm:t>
    </dgm:pt>
    <dgm:pt modelId="{7832F716-8229-4DE2-9615-06F106EAABF7}">
      <dgm:prSet phldrT="[Text]"/>
      <dgm:spPr/>
      <dgm:t>
        <a:bodyPr/>
        <a:lstStyle/>
        <a:p>
          <a:r>
            <a:rPr lang="en-US" dirty="0" smtClean="0"/>
            <a:t>Safety/Well Being</a:t>
          </a:r>
          <a:endParaRPr lang="en-US" dirty="0"/>
        </a:p>
      </dgm:t>
    </dgm:pt>
    <dgm:pt modelId="{CC0CC321-D6BA-4C1F-8E66-AC5B5408ADC6}" type="parTrans" cxnId="{38DF171F-2484-4DC0-8629-B4FE181B6DFE}">
      <dgm:prSet/>
      <dgm:spPr/>
      <dgm:t>
        <a:bodyPr/>
        <a:lstStyle/>
        <a:p>
          <a:endParaRPr lang="en-US"/>
        </a:p>
      </dgm:t>
    </dgm:pt>
    <dgm:pt modelId="{189F5B13-F9AA-423F-86FE-80A283C2A582}" type="sibTrans" cxnId="{38DF171F-2484-4DC0-8629-B4FE181B6DFE}">
      <dgm:prSet/>
      <dgm:spPr/>
      <dgm:t>
        <a:bodyPr/>
        <a:lstStyle/>
        <a:p>
          <a:endParaRPr lang="en-US"/>
        </a:p>
      </dgm:t>
    </dgm:pt>
    <dgm:pt modelId="{FD462F33-A64D-4967-97D4-B07ECBBE3ED5}">
      <dgm:prSet phldrT="[Text]"/>
      <dgm:spPr/>
      <dgm:t>
        <a:bodyPr/>
        <a:lstStyle/>
        <a:p>
          <a:r>
            <a:rPr lang="en-US" dirty="0" smtClean="0"/>
            <a:t>Capacity</a:t>
          </a:r>
          <a:endParaRPr lang="en-US" dirty="0"/>
        </a:p>
      </dgm:t>
    </dgm:pt>
    <dgm:pt modelId="{6047B419-4705-4790-9FC2-3F8CE52A2414}" type="parTrans" cxnId="{1E7A8491-866A-410D-BED7-738562D4486A}">
      <dgm:prSet/>
      <dgm:spPr/>
      <dgm:t>
        <a:bodyPr/>
        <a:lstStyle/>
        <a:p>
          <a:endParaRPr lang="en-US"/>
        </a:p>
      </dgm:t>
    </dgm:pt>
    <dgm:pt modelId="{67E93D98-1609-433B-AFCD-805E4FA7BF12}" type="sibTrans" cxnId="{1E7A8491-866A-410D-BED7-738562D4486A}">
      <dgm:prSet/>
      <dgm:spPr/>
      <dgm:t>
        <a:bodyPr/>
        <a:lstStyle/>
        <a:p>
          <a:endParaRPr lang="en-US"/>
        </a:p>
      </dgm:t>
    </dgm:pt>
    <dgm:pt modelId="{CDB7DA7A-A59E-4BD4-91E5-325411E24D6C}">
      <dgm:prSet phldrT="[Text]" custT="1"/>
      <dgm:spPr/>
      <dgm:t>
        <a:bodyPr/>
        <a:lstStyle/>
        <a:p>
          <a:r>
            <a:rPr lang="en-US" sz="1600" dirty="0" smtClean="0"/>
            <a:t>Caregiver/ Surrogate</a:t>
          </a:r>
          <a:endParaRPr lang="en-US" sz="1600" dirty="0"/>
        </a:p>
      </dgm:t>
    </dgm:pt>
    <dgm:pt modelId="{F030819B-FD21-4844-8DD4-2D8F4F985A47}" type="parTrans" cxnId="{28CFDAA4-BD67-4E6E-B7E2-6909421E7FD2}">
      <dgm:prSet/>
      <dgm:spPr/>
      <dgm:t>
        <a:bodyPr/>
        <a:lstStyle/>
        <a:p>
          <a:endParaRPr lang="en-US"/>
        </a:p>
      </dgm:t>
    </dgm:pt>
    <dgm:pt modelId="{76B4048D-E50E-4DCA-89CE-8FAAF6824F06}" type="sibTrans" cxnId="{28CFDAA4-BD67-4E6E-B7E2-6909421E7FD2}">
      <dgm:prSet/>
      <dgm:spPr/>
      <dgm:t>
        <a:bodyPr/>
        <a:lstStyle/>
        <a:p>
          <a:endParaRPr lang="en-US"/>
        </a:p>
      </dgm:t>
    </dgm:pt>
    <dgm:pt modelId="{BF683371-8069-4C33-A956-7EC350460443}" type="pres">
      <dgm:prSet presAssocID="{F3E1710B-C601-4AF7-B8E5-F8735361E785}" presName="compositeShape" presStyleCnt="0">
        <dgm:presLayoutVars>
          <dgm:chMax val="7"/>
          <dgm:dir/>
          <dgm:resizeHandles val="exact"/>
        </dgm:presLayoutVars>
      </dgm:prSet>
      <dgm:spPr/>
    </dgm:pt>
    <dgm:pt modelId="{6EE82073-10CE-4384-A643-9D6EA0DBB400}" type="pres">
      <dgm:prSet presAssocID="{64B881DE-6520-4E9B-BF9A-19C9940D8050}" presName="circ1" presStyleLbl="vennNode1" presStyleIdx="0" presStyleCnt="4"/>
      <dgm:spPr/>
      <dgm:t>
        <a:bodyPr/>
        <a:lstStyle/>
        <a:p>
          <a:endParaRPr lang="en-US"/>
        </a:p>
      </dgm:t>
    </dgm:pt>
    <dgm:pt modelId="{93DE0A0A-8DA1-4E3E-B2BF-D4B30DA12E34}" type="pres">
      <dgm:prSet presAssocID="{64B881DE-6520-4E9B-BF9A-19C9940D8050}" presName="circ1Tx" presStyleLbl="revTx" presStyleIdx="0" presStyleCnt="0">
        <dgm:presLayoutVars>
          <dgm:chMax val="0"/>
          <dgm:chPref val="0"/>
          <dgm:bulletEnabled val="1"/>
        </dgm:presLayoutVars>
      </dgm:prSet>
      <dgm:spPr/>
      <dgm:t>
        <a:bodyPr/>
        <a:lstStyle/>
        <a:p>
          <a:endParaRPr lang="en-US"/>
        </a:p>
      </dgm:t>
    </dgm:pt>
    <dgm:pt modelId="{E60C46BD-8093-4834-B99C-BEDACA965883}" type="pres">
      <dgm:prSet presAssocID="{7832F716-8229-4DE2-9615-06F106EAABF7}" presName="circ2" presStyleLbl="vennNode1" presStyleIdx="1" presStyleCnt="4" custLinFactNeighborX="1522" custLinFactNeighborY="-2030"/>
      <dgm:spPr/>
      <dgm:t>
        <a:bodyPr/>
        <a:lstStyle/>
        <a:p>
          <a:endParaRPr lang="en-US"/>
        </a:p>
      </dgm:t>
    </dgm:pt>
    <dgm:pt modelId="{9B595DCB-4E9E-4040-B0D8-6EBE57E03D17}" type="pres">
      <dgm:prSet presAssocID="{7832F716-8229-4DE2-9615-06F106EAABF7}" presName="circ2Tx" presStyleLbl="revTx" presStyleIdx="0" presStyleCnt="0">
        <dgm:presLayoutVars>
          <dgm:chMax val="0"/>
          <dgm:chPref val="0"/>
          <dgm:bulletEnabled val="1"/>
        </dgm:presLayoutVars>
      </dgm:prSet>
      <dgm:spPr/>
      <dgm:t>
        <a:bodyPr/>
        <a:lstStyle/>
        <a:p>
          <a:endParaRPr lang="en-US"/>
        </a:p>
      </dgm:t>
    </dgm:pt>
    <dgm:pt modelId="{46628EEF-9529-4CD2-BCA7-46AD888D429A}" type="pres">
      <dgm:prSet presAssocID="{FD462F33-A64D-4967-97D4-B07ECBBE3ED5}" presName="circ3" presStyleLbl="vennNode1" presStyleIdx="2" presStyleCnt="4"/>
      <dgm:spPr/>
      <dgm:t>
        <a:bodyPr/>
        <a:lstStyle/>
        <a:p>
          <a:endParaRPr lang="en-US"/>
        </a:p>
      </dgm:t>
    </dgm:pt>
    <dgm:pt modelId="{495E7CF6-42F5-447C-9D4E-C08B8CFF8BC1}" type="pres">
      <dgm:prSet presAssocID="{FD462F33-A64D-4967-97D4-B07ECBBE3ED5}" presName="circ3Tx" presStyleLbl="revTx" presStyleIdx="0" presStyleCnt="0">
        <dgm:presLayoutVars>
          <dgm:chMax val="0"/>
          <dgm:chPref val="0"/>
          <dgm:bulletEnabled val="1"/>
        </dgm:presLayoutVars>
      </dgm:prSet>
      <dgm:spPr/>
      <dgm:t>
        <a:bodyPr/>
        <a:lstStyle/>
        <a:p>
          <a:endParaRPr lang="en-US"/>
        </a:p>
      </dgm:t>
    </dgm:pt>
    <dgm:pt modelId="{4F303050-836D-4AAE-B4F0-FD32F0BB5B2C}" type="pres">
      <dgm:prSet presAssocID="{CDB7DA7A-A59E-4BD4-91E5-325411E24D6C}" presName="circ4" presStyleLbl="vennNode1" presStyleIdx="3" presStyleCnt="4"/>
      <dgm:spPr/>
      <dgm:t>
        <a:bodyPr/>
        <a:lstStyle/>
        <a:p>
          <a:endParaRPr lang="en-US"/>
        </a:p>
      </dgm:t>
    </dgm:pt>
    <dgm:pt modelId="{7BBF0636-E441-4276-AE9B-853F471083C3}" type="pres">
      <dgm:prSet presAssocID="{CDB7DA7A-A59E-4BD4-91E5-325411E24D6C}" presName="circ4Tx" presStyleLbl="revTx" presStyleIdx="0" presStyleCnt="0">
        <dgm:presLayoutVars>
          <dgm:chMax val="0"/>
          <dgm:chPref val="0"/>
          <dgm:bulletEnabled val="1"/>
        </dgm:presLayoutVars>
      </dgm:prSet>
      <dgm:spPr/>
      <dgm:t>
        <a:bodyPr/>
        <a:lstStyle/>
        <a:p>
          <a:endParaRPr lang="en-US"/>
        </a:p>
      </dgm:t>
    </dgm:pt>
  </dgm:ptLst>
  <dgm:cxnLst>
    <dgm:cxn modelId="{EBDC3B49-C62E-4575-87EE-EA985CF91748}" type="presOf" srcId="{7832F716-8229-4DE2-9615-06F106EAABF7}" destId="{E60C46BD-8093-4834-B99C-BEDACA965883}" srcOrd="0" destOrd="0" presId="urn:microsoft.com/office/officeart/2005/8/layout/venn1"/>
    <dgm:cxn modelId="{1E7A8491-866A-410D-BED7-738562D4486A}" srcId="{F3E1710B-C601-4AF7-B8E5-F8735361E785}" destId="{FD462F33-A64D-4967-97D4-B07ECBBE3ED5}" srcOrd="2" destOrd="0" parTransId="{6047B419-4705-4790-9FC2-3F8CE52A2414}" sibTransId="{67E93D98-1609-433B-AFCD-805E4FA7BF12}"/>
    <dgm:cxn modelId="{28CFDAA4-BD67-4E6E-B7E2-6909421E7FD2}" srcId="{F3E1710B-C601-4AF7-B8E5-F8735361E785}" destId="{CDB7DA7A-A59E-4BD4-91E5-325411E24D6C}" srcOrd="3" destOrd="0" parTransId="{F030819B-FD21-4844-8DD4-2D8F4F985A47}" sibTransId="{76B4048D-E50E-4DCA-89CE-8FAAF6824F06}"/>
    <dgm:cxn modelId="{0AADB47E-2DA2-4613-A362-2E4741E7FE28}" type="presOf" srcId="{64B881DE-6520-4E9B-BF9A-19C9940D8050}" destId="{6EE82073-10CE-4384-A643-9D6EA0DBB400}" srcOrd="0" destOrd="0" presId="urn:microsoft.com/office/officeart/2005/8/layout/venn1"/>
    <dgm:cxn modelId="{50B85EC9-EDDE-4020-888A-389C71377449}" type="presOf" srcId="{64B881DE-6520-4E9B-BF9A-19C9940D8050}" destId="{93DE0A0A-8DA1-4E3E-B2BF-D4B30DA12E34}" srcOrd="1" destOrd="0" presId="urn:microsoft.com/office/officeart/2005/8/layout/venn1"/>
    <dgm:cxn modelId="{9D1C39AE-E291-4D94-B562-47213E953E7B}" srcId="{F3E1710B-C601-4AF7-B8E5-F8735361E785}" destId="{64B881DE-6520-4E9B-BF9A-19C9940D8050}" srcOrd="0" destOrd="0" parTransId="{D017FAF6-67A7-4314-A727-6FC6B190E470}" sibTransId="{4929590C-00C2-44D1-9BB3-096CB2DF1FAA}"/>
    <dgm:cxn modelId="{D004EE50-C8A1-42DE-AE60-5E9A4BA71D90}" type="presOf" srcId="{7832F716-8229-4DE2-9615-06F106EAABF7}" destId="{9B595DCB-4E9E-4040-B0D8-6EBE57E03D17}" srcOrd="1" destOrd="0" presId="urn:microsoft.com/office/officeart/2005/8/layout/venn1"/>
    <dgm:cxn modelId="{0F7A61E3-8FF2-42A9-9D49-4B3F52743C08}" type="presOf" srcId="{FD462F33-A64D-4967-97D4-B07ECBBE3ED5}" destId="{46628EEF-9529-4CD2-BCA7-46AD888D429A}" srcOrd="0" destOrd="0" presId="urn:microsoft.com/office/officeart/2005/8/layout/venn1"/>
    <dgm:cxn modelId="{847BE640-61E4-448F-BBBA-1CC793CC4791}" type="presOf" srcId="{CDB7DA7A-A59E-4BD4-91E5-325411E24D6C}" destId="{7BBF0636-E441-4276-AE9B-853F471083C3}" srcOrd="1" destOrd="0" presId="urn:microsoft.com/office/officeart/2005/8/layout/venn1"/>
    <dgm:cxn modelId="{97D7B718-54BD-4D65-B1D4-D6E60F364530}" type="presOf" srcId="{CDB7DA7A-A59E-4BD4-91E5-325411E24D6C}" destId="{4F303050-836D-4AAE-B4F0-FD32F0BB5B2C}" srcOrd="0" destOrd="0" presId="urn:microsoft.com/office/officeart/2005/8/layout/venn1"/>
    <dgm:cxn modelId="{67D168BD-67E8-44B5-9E34-ED4CBE1208F3}" type="presOf" srcId="{F3E1710B-C601-4AF7-B8E5-F8735361E785}" destId="{BF683371-8069-4C33-A956-7EC350460443}" srcOrd="0" destOrd="0" presId="urn:microsoft.com/office/officeart/2005/8/layout/venn1"/>
    <dgm:cxn modelId="{5E74E8EA-6961-43C0-ACD7-3F46962576AF}" type="presOf" srcId="{FD462F33-A64D-4967-97D4-B07ECBBE3ED5}" destId="{495E7CF6-42F5-447C-9D4E-C08B8CFF8BC1}" srcOrd="1" destOrd="0" presId="urn:microsoft.com/office/officeart/2005/8/layout/venn1"/>
    <dgm:cxn modelId="{38DF171F-2484-4DC0-8629-B4FE181B6DFE}" srcId="{F3E1710B-C601-4AF7-B8E5-F8735361E785}" destId="{7832F716-8229-4DE2-9615-06F106EAABF7}" srcOrd="1" destOrd="0" parTransId="{CC0CC321-D6BA-4C1F-8E66-AC5B5408ADC6}" sibTransId="{189F5B13-F9AA-423F-86FE-80A283C2A582}"/>
    <dgm:cxn modelId="{869E9299-75FD-4834-A74A-FE531B9071C4}" type="presParOf" srcId="{BF683371-8069-4C33-A956-7EC350460443}" destId="{6EE82073-10CE-4384-A643-9D6EA0DBB400}" srcOrd="0" destOrd="0" presId="urn:microsoft.com/office/officeart/2005/8/layout/venn1"/>
    <dgm:cxn modelId="{E8923830-F481-488E-AC61-7DAAEBF30CE4}" type="presParOf" srcId="{BF683371-8069-4C33-A956-7EC350460443}" destId="{93DE0A0A-8DA1-4E3E-B2BF-D4B30DA12E34}" srcOrd="1" destOrd="0" presId="urn:microsoft.com/office/officeart/2005/8/layout/venn1"/>
    <dgm:cxn modelId="{36176354-6C31-4291-A142-BF595D216F37}" type="presParOf" srcId="{BF683371-8069-4C33-A956-7EC350460443}" destId="{E60C46BD-8093-4834-B99C-BEDACA965883}" srcOrd="2" destOrd="0" presId="urn:microsoft.com/office/officeart/2005/8/layout/venn1"/>
    <dgm:cxn modelId="{C76B5B7F-918A-414B-8C31-52DEAFA0031F}" type="presParOf" srcId="{BF683371-8069-4C33-A956-7EC350460443}" destId="{9B595DCB-4E9E-4040-B0D8-6EBE57E03D17}" srcOrd="3" destOrd="0" presId="urn:microsoft.com/office/officeart/2005/8/layout/venn1"/>
    <dgm:cxn modelId="{0DA787D0-D0E9-45B0-9473-38BC49A2EB48}" type="presParOf" srcId="{BF683371-8069-4C33-A956-7EC350460443}" destId="{46628EEF-9529-4CD2-BCA7-46AD888D429A}" srcOrd="4" destOrd="0" presId="urn:microsoft.com/office/officeart/2005/8/layout/venn1"/>
    <dgm:cxn modelId="{9F9D3704-4379-4E87-A98E-332660B9C97E}" type="presParOf" srcId="{BF683371-8069-4C33-A956-7EC350460443}" destId="{495E7CF6-42F5-447C-9D4E-C08B8CFF8BC1}" srcOrd="5" destOrd="0" presId="urn:microsoft.com/office/officeart/2005/8/layout/venn1"/>
    <dgm:cxn modelId="{DF15B00A-6F76-40EA-A491-EACB4B39804D}" type="presParOf" srcId="{BF683371-8069-4C33-A956-7EC350460443}" destId="{4F303050-836D-4AAE-B4F0-FD32F0BB5B2C}" srcOrd="6" destOrd="0" presId="urn:microsoft.com/office/officeart/2005/8/layout/venn1"/>
    <dgm:cxn modelId="{5B39EC6C-ACBE-4E04-861F-55C60025BF58}" type="presParOf" srcId="{BF683371-8069-4C33-A956-7EC350460443}" destId="{7BBF0636-E441-4276-AE9B-853F471083C3}"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95E52-673B-479F-9B4F-00F1F1796203}">
      <dsp:nvSpPr>
        <dsp:cNvPr id="0" name=""/>
        <dsp:cNvSpPr/>
      </dsp:nvSpPr>
      <dsp:spPr>
        <a:xfrm rot="5400000">
          <a:off x="309893" y="1663649"/>
          <a:ext cx="922627" cy="153523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4A1E2-705C-48EB-8635-443F68A1AEFB}">
      <dsp:nvSpPr>
        <dsp:cNvPr id="0" name=""/>
        <dsp:cNvSpPr/>
      </dsp:nvSpPr>
      <dsp:spPr>
        <a:xfrm>
          <a:off x="155883" y="2122352"/>
          <a:ext cx="1386015" cy="12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Home</a:t>
          </a:r>
          <a:endParaRPr lang="en-US" sz="1200" kern="1200" dirty="0"/>
        </a:p>
      </dsp:txBody>
      <dsp:txXfrm>
        <a:off x="155883" y="2122352"/>
        <a:ext cx="1386015" cy="1214923"/>
      </dsp:txXfrm>
    </dsp:sp>
    <dsp:sp modelId="{460FC17F-B7DA-4B39-B5B4-CD7CE501DDEB}">
      <dsp:nvSpPr>
        <dsp:cNvPr id="0" name=""/>
        <dsp:cNvSpPr/>
      </dsp:nvSpPr>
      <dsp:spPr>
        <a:xfrm>
          <a:off x="1280386" y="1550623"/>
          <a:ext cx="261512" cy="26151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7C3B9-BD41-4CC3-A878-8589F57467B7}">
      <dsp:nvSpPr>
        <dsp:cNvPr id="0" name=""/>
        <dsp:cNvSpPr/>
      </dsp:nvSpPr>
      <dsp:spPr>
        <a:xfrm rot="5400000">
          <a:off x="2006646" y="1243785"/>
          <a:ext cx="922627" cy="153523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5B88C-FDDE-43AF-9C21-3BD66ADFA068}">
      <dsp:nvSpPr>
        <dsp:cNvPr id="0" name=""/>
        <dsp:cNvSpPr/>
      </dsp:nvSpPr>
      <dsp:spPr>
        <a:xfrm>
          <a:off x="1852637" y="1702489"/>
          <a:ext cx="1386015" cy="12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ILF</a:t>
          </a:r>
          <a:endParaRPr lang="en-US" sz="1200" kern="1200" dirty="0"/>
        </a:p>
      </dsp:txBody>
      <dsp:txXfrm>
        <a:off x="1852637" y="1702489"/>
        <a:ext cx="1386015" cy="1214923"/>
      </dsp:txXfrm>
    </dsp:sp>
    <dsp:sp modelId="{D2D9914A-9A30-4428-ABC3-8EFAFF585C32}">
      <dsp:nvSpPr>
        <dsp:cNvPr id="0" name=""/>
        <dsp:cNvSpPr/>
      </dsp:nvSpPr>
      <dsp:spPr>
        <a:xfrm>
          <a:off x="2977139" y="1130760"/>
          <a:ext cx="261512" cy="26151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0A36E-0AEC-4619-AD17-28A8D8C283A3}">
      <dsp:nvSpPr>
        <dsp:cNvPr id="0" name=""/>
        <dsp:cNvSpPr/>
      </dsp:nvSpPr>
      <dsp:spPr>
        <a:xfrm rot="5400000">
          <a:off x="3703399" y="823922"/>
          <a:ext cx="922627" cy="153523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2995C-BD8B-4BBA-AE68-6E22C3744C2F}">
      <dsp:nvSpPr>
        <dsp:cNvPr id="0" name=""/>
        <dsp:cNvSpPr/>
      </dsp:nvSpPr>
      <dsp:spPr>
        <a:xfrm>
          <a:off x="3549390" y="1282625"/>
          <a:ext cx="1386015" cy="12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ALF with or without dementia care unit</a:t>
          </a:r>
        </a:p>
        <a:p>
          <a:pPr lvl="0" algn="l" defTabSz="533400">
            <a:lnSpc>
              <a:spcPct val="90000"/>
            </a:lnSpc>
            <a:spcBef>
              <a:spcPct val="0"/>
            </a:spcBef>
            <a:spcAft>
              <a:spcPct val="35000"/>
            </a:spcAft>
          </a:pPr>
          <a:r>
            <a:rPr lang="en-US" sz="1200" kern="1200" dirty="0" smtClean="0"/>
            <a:t>Also includes Residential care homes (e.g. “Beehive homes”</a:t>
          </a:r>
          <a:endParaRPr lang="en-US" sz="1200" kern="1200" dirty="0"/>
        </a:p>
      </dsp:txBody>
      <dsp:txXfrm>
        <a:off x="3549390" y="1282625"/>
        <a:ext cx="1386015" cy="1214923"/>
      </dsp:txXfrm>
    </dsp:sp>
    <dsp:sp modelId="{4E23CCFF-B214-4130-98A8-E9203A442EF1}">
      <dsp:nvSpPr>
        <dsp:cNvPr id="0" name=""/>
        <dsp:cNvSpPr/>
      </dsp:nvSpPr>
      <dsp:spPr>
        <a:xfrm>
          <a:off x="4673893" y="710897"/>
          <a:ext cx="261512" cy="26151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E66C7-2640-4CFD-8A92-FC720BB48B5D}">
      <dsp:nvSpPr>
        <dsp:cNvPr id="0" name=""/>
        <dsp:cNvSpPr/>
      </dsp:nvSpPr>
      <dsp:spPr>
        <a:xfrm rot="5400000">
          <a:off x="5400153" y="404059"/>
          <a:ext cx="922627" cy="153523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1530C-BECB-4D1E-B20A-B7B2184D6F43}">
      <dsp:nvSpPr>
        <dsp:cNvPr id="0" name=""/>
        <dsp:cNvSpPr/>
      </dsp:nvSpPr>
      <dsp:spPr>
        <a:xfrm>
          <a:off x="5246143" y="862762"/>
          <a:ext cx="1386015" cy="12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SNF/LTC with or without dementia care unit</a:t>
          </a:r>
          <a:endParaRPr lang="en-US" sz="1200" kern="1200" dirty="0"/>
        </a:p>
      </dsp:txBody>
      <dsp:txXfrm>
        <a:off x="5246143" y="862762"/>
        <a:ext cx="1386015" cy="1214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95E52-673B-479F-9B4F-00F1F1796203}">
      <dsp:nvSpPr>
        <dsp:cNvPr id="0" name=""/>
        <dsp:cNvSpPr/>
      </dsp:nvSpPr>
      <dsp:spPr>
        <a:xfrm rot="5400000">
          <a:off x="309893" y="1663649"/>
          <a:ext cx="922627" cy="153523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4A1E2-705C-48EB-8635-443F68A1AEFB}">
      <dsp:nvSpPr>
        <dsp:cNvPr id="0" name=""/>
        <dsp:cNvSpPr/>
      </dsp:nvSpPr>
      <dsp:spPr>
        <a:xfrm>
          <a:off x="155883" y="2122352"/>
          <a:ext cx="1386015" cy="12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Home</a:t>
          </a:r>
          <a:endParaRPr lang="en-US" sz="2800" kern="1200" dirty="0"/>
        </a:p>
      </dsp:txBody>
      <dsp:txXfrm>
        <a:off x="155883" y="2122352"/>
        <a:ext cx="1386015" cy="1214923"/>
      </dsp:txXfrm>
    </dsp:sp>
    <dsp:sp modelId="{460FC17F-B7DA-4B39-B5B4-CD7CE501DDEB}">
      <dsp:nvSpPr>
        <dsp:cNvPr id="0" name=""/>
        <dsp:cNvSpPr/>
      </dsp:nvSpPr>
      <dsp:spPr>
        <a:xfrm>
          <a:off x="1280386" y="1550623"/>
          <a:ext cx="261512" cy="26151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7C3B9-BD41-4CC3-A878-8589F57467B7}">
      <dsp:nvSpPr>
        <dsp:cNvPr id="0" name=""/>
        <dsp:cNvSpPr/>
      </dsp:nvSpPr>
      <dsp:spPr>
        <a:xfrm rot="5400000">
          <a:off x="2006646" y="1243785"/>
          <a:ext cx="922627" cy="153523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5B88C-FDDE-43AF-9C21-3BD66ADFA068}">
      <dsp:nvSpPr>
        <dsp:cNvPr id="0" name=""/>
        <dsp:cNvSpPr/>
      </dsp:nvSpPr>
      <dsp:spPr>
        <a:xfrm>
          <a:off x="1852637" y="1702489"/>
          <a:ext cx="1386015" cy="12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ILF</a:t>
          </a:r>
          <a:endParaRPr lang="en-US" sz="2800" kern="1200" dirty="0"/>
        </a:p>
      </dsp:txBody>
      <dsp:txXfrm>
        <a:off x="1852637" y="1702489"/>
        <a:ext cx="1386015" cy="1214923"/>
      </dsp:txXfrm>
    </dsp:sp>
    <dsp:sp modelId="{D2D9914A-9A30-4428-ABC3-8EFAFF585C32}">
      <dsp:nvSpPr>
        <dsp:cNvPr id="0" name=""/>
        <dsp:cNvSpPr/>
      </dsp:nvSpPr>
      <dsp:spPr>
        <a:xfrm>
          <a:off x="2977139" y="1130760"/>
          <a:ext cx="261512" cy="26151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0A36E-0AEC-4619-AD17-28A8D8C283A3}">
      <dsp:nvSpPr>
        <dsp:cNvPr id="0" name=""/>
        <dsp:cNvSpPr/>
      </dsp:nvSpPr>
      <dsp:spPr>
        <a:xfrm rot="5400000">
          <a:off x="3703399" y="823922"/>
          <a:ext cx="922627" cy="153523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2995C-BD8B-4BBA-AE68-6E22C3744C2F}">
      <dsp:nvSpPr>
        <dsp:cNvPr id="0" name=""/>
        <dsp:cNvSpPr/>
      </dsp:nvSpPr>
      <dsp:spPr>
        <a:xfrm>
          <a:off x="3549390" y="1282625"/>
          <a:ext cx="1386015" cy="12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ALF</a:t>
          </a:r>
          <a:endParaRPr lang="en-US" sz="2800" kern="1200" dirty="0"/>
        </a:p>
      </dsp:txBody>
      <dsp:txXfrm>
        <a:off x="3549390" y="1282625"/>
        <a:ext cx="1386015" cy="1214923"/>
      </dsp:txXfrm>
    </dsp:sp>
    <dsp:sp modelId="{4E23CCFF-B214-4130-98A8-E9203A442EF1}">
      <dsp:nvSpPr>
        <dsp:cNvPr id="0" name=""/>
        <dsp:cNvSpPr/>
      </dsp:nvSpPr>
      <dsp:spPr>
        <a:xfrm>
          <a:off x="4673893" y="710897"/>
          <a:ext cx="261512" cy="26151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E66C7-2640-4CFD-8A92-FC720BB48B5D}">
      <dsp:nvSpPr>
        <dsp:cNvPr id="0" name=""/>
        <dsp:cNvSpPr/>
      </dsp:nvSpPr>
      <dsp:spPr>
        <a:xfrm rot="5400000">
          <a:off x="5400153" y="404059"/>
          <a:ext cx="922627" cy="153523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1530C-BECB-4D1E-B20A-B7B2184D6F43}">
      <dsp:nvSpPr>
        <dsp:cNvPr id="0" name=""/>
        <dsp:cNvSpPr/>
      </dsp:nvSpPr>
      <dsp:spPr>
        <a:xfrm>
          <a:off x="5246143" y="862762"/>
          <a:ext cx="1386015" cy="121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SNF/LTC</a:t>
          </a:r>
          <a:endParaRPr lang="en-US" sz="2800" kern="1200" dirty="0"/>
        </a:p>
      </dsp:txBody>
      <dsp:txXfrm>
        <a:off x="5246143" y="862762"/>
        <a:ext cx="1386015" cy="1214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82073-10CE-4384-A643-9D6EA0DBB400}">
      <dsp:nvSpPr>
        <dsp:cNvPr id="0" name=""/>
        <dsp:cNvSpPr/>
      </dsp:nvSpPr>
      <dsp:spPr>
        <a:xfrm>
          <a:off x="3721607" y="48093"/>
          <a:ext cx="2500883" cy="25008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Autonomy</a:t>
          </a:r>
          <a:endParaRPr lang="en-US" sz="1600" kern="1200" dirty="0"/>
        </a:p>
      </dsp:txBody>
      <dsp:txXfrm>
        <a:off x="4010170" y="384751"/>
        <a:ext cx="1923756" cy="793549"/>
      </dsp:txXfrm>
    </dsp:sp>
    <dsp:sp modelId="{E60C46BD-8093-4834-B99C-BEDACA965883}">
      <dsp:nvSpPr>
        <dsp:cNvPr id="0" name=""/>
        <dsp:cNvSpPr/>
      </dsp:nvSpPr>
      <dsp:spPr>
        <a:xfrm>
          <a:off x="4865830" y="1103486"/>
          <a:ext cx="2500883" cy="25008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Safety/Well Being</a:t>
          </a:r>
          <a:endParaRPr lang="en-US" sz="1600" kern="1200" dirty="0"/>
        </a:p>
      </dsp:txBody>
      <dsp:txXfrm>
        <a:off x="6212460" y="1392049"/>
        <a:ext cx="961878" cy="1923756"/>
      </dsp:txXfrm>
    </dsp:sp>
    <dsp:sp modelId="{46628EEF-9529-4CD2-BCA7-46AD888D429A}">
      <dsp:nvSpPr>
        <dsp:cNvPr id="0" name=""/>
        <dsp:cNvSpPr/>
      </dsp:nvSpPr>
      <dsp:spPr>
        <a:xfrm>
          <a:off x="3721607" y="2260414"/>
          <a:ext cx="2500883" cy="25008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Capacity</a:t>
          </a:r>
          <a:endParaRPr lang="en-US" sz="1600" kern="1200" dirty="0"/>
        </a:p>
      </dsp:txBody>
      <dsp:txXfrm>
        <a:off x="4010170" y="3631090"/>
        <a:ext cx="1923756" cy="793549"/>
      </dsp:txXfrm>
    </dsp:sp>
    <dsp:sp modelId="{4F303050-836D-4AAE-B4F0-FD32F0BB5B2C}">
      <dsp:nvSpPr>
        <dsp:cNvPr id="0" name=""/>
        <dsp:cNvSpPr/>
      </dsp:nvSpPr>
      <dsp:spPr>
        <a:xfrm>
          <a:off x="2615446" y="1154254"/>
          <a:ext cx="2500883" cy="25008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Caregiver/ Surrogate</a:t>
          </a:r>
          <a:endParaRPr lang="en-US" sz="1600" kern="1200" dirty="0"/>
        </a:p>
      </dsp:txBody>
      <dsp:txXfrm>
        <a:off x="2807822" y="1442817"/>
        <a:ext cx="961878" cy="192375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A4E76-BBB0-4F98-93AC-872F2A551B11}" type="datetimeFigureOut">
              <a:rPr lang="en-US" smtClean="0"/>
              <a:t>9/8/2020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7E950-5007-4799-9226-DC84CEFCB31C}" type="slidenum">
              <a:rPr lang="en-US" smtClean="0"/>
              <a:t>‹#›</a:t>
            </a:fld>
            <a:endParaRPr lang="en-US"/>
          </a:p>
        </p:txBody>
      </p:sp>
    </p:spTree>
    <p:extLst>
      <p:ext uri="{BB962C8B-B14F-4D97-AF65-F5344CB8AC3E}">
        <p14:creationId xmlns:p14="http://schemas.microsoft.com/office/powerpoint/2010/main" val="91844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 levels</a:t>
            </a:r>
            <a:r>
              <a:rPr lang="en-US" baseline="0" dirty="0" smtClean="0"/>
              <a:t> of supervision and services</a:t>
            </a:r>
            <a:endParaRPr lang="en-US" dirty="0"/>
          </a:p>
        </p:txBody>
      </p:sp>
      <p:sp>
        <p:nvSpPr>
          <p:cNvPr id="4" name="Slide Number Placeholder 3"/>
          <p:cNvSpPr>
            <a:spLocks noGrp="1"/>
          </p:cNvSpPr>
          <p:nvPr>
            <p:ph type="sldNum" sz="quarter" idx="10"/>
          </p:nvPr>
        </p:nvSpPr>
        <p:spPr/>
        <p:txBody>
          <a:bodyPr/>
          <a:lstStyle/>
          <a:p>
            <a:fld id="{DC07E950-5007-4799-9226-DC84CEFCB31C}" type="slidenum">
              <a:rPr lang="en-US" smtClean="0"/>
              <a:t>4</a:t>
            </a:fld>
            <a:endParaRPr lang="en-US"/>
          </a:p>
        </p:txBody>
      </p:sp>
    </p:spTree>
    <p:extLst>
      <p:ext uri="{BB962C8B-B14F-4D97-AF65-F5344CB8AC3E}">
        <p14:creationId xmlns:p14="http://schemas.microsoft.com/office/powerpoint/2010/main" val="1389745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1"/>
          <p:cNvSpPr>
            <a:spLocks noGrp="1"/>
          </p:cNvSpPr>
          <p:nvPr>
            <p:ph type="ctrTitle" hasCustomPrompt="1"/>
          </p:nvPr>
        </p:nvSpPr>
        <p:spPr>
          <a:xfrm>
            <a:off x="1262234" y="1533584"/>
            <a:ext cx="6012202"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1310814" y="3382723"/>
            <a:ext cx="6012203"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402975"/>
            <a:ext cx="7665284" cy="1888451"/>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416050" y="2825389"/>
            <a:ext cx="3198891"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49" y="2289789"/>
            <a:ext cx="6708023"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
        <p:nvSpPr>
          <p:cNvPr id="5" name="Text Placeholder 2"/>
          <p:cNvSpPr>
            <a:spLocks noGrp="1"/>
          </p:cNvSpPr>
          <p:nvPr>
            <p:ph type="body" idx="14"/>
          </p:nvPr>
        </p:nvSpPr>
        <p:spPr>
          <a:xfrm>
            <a:off x="4927229" y="2832531"/>
            <a:ext cx="3196844"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416049" y="594348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9/8/2020</a:t>
            </a:fld>
            <a:endParaRPr lang="en-US" dirty="0"/>
          </a:p>
        </p:txBody>
      </p:sp>
      <p:sp>
        <p:nvSpPr>
          <p:cNvPr id="7" name="Footer Placeholder 4"/>
          <p:cNvSpPr>
            <a:spLocks noGrp="1"/>
          </p:cNvSpPr>
          <p:nvPr>
            <p:ph type="ftr" sz="quarter" idx="11"/>
          </p:nvPr>
        </p:nvSpPr>
        <p:spPr>
          <a:xfrm>
            <a:off x="2709597" y="5943488"/>
            <a:ext cx="4152288"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6" y="594348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95832"/>
            <a:ext cx="7594867" cy="1888451"/>
          </a:xfrm>
        </p:spPr>
        <p:txBody>
          <a:bodyPr tIns="0" bIns="0"/>
          <a:lstStyle/>
          <a:p>
            <a:r>
              <a:rPr lang="en-US" dirty="0" smtClean="0"/>
              <a:t>Click to edit Master title style</a:t>
            </a:r>
            <a:endParaRPr lang="en-US" dirty="0"/>
          </a:p>
        </p:txBody>
      </p:sp>
      <p:sp>
        <p:nvSpPr>
          <p:cNvPr id="3" name="Content Placeholder 2"/>
          <p:cNvSpPr>
            <a:spLocks noGrp="1"/>
          </p:cNvSpPr>
          <p:nvPr>
            <p:ph idx="1"/>
          </p:nvPr>
        </p:nvSpPr>
        <p:spPr>
          <a:xfrm>
            <a:off x="1416050" y="2815391"/>
            <a:ext cx="6636016"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0"/>
          </p:nvPr>
        </p:nvSpPr>
        <p:spPr>
          <a:xfrm>
            <a:off x="1416050" y="2282647"/>
            <a:ext cx="6636017" cy="457200"/>
          </a:xfrm>
        </p:spPr>
        <p:txBody>
          <a:bodyPr tIns="0" bIns="0" anchor="t"/>
          <a:lstStyle>
            <a:lvl1pPr>
              <a:defRPr b="1">
                <a:solidFill>
                  <a:srgbClr val="FCB614"/>
                </a:solidFill>
              </a:defRPr>
            </a:lvl1pPr>
          </a:lstStyle>
          <a:p>
            <a:pPr lvl="0"/>
            <a:r>
              <a:rPr lang="en-US" dirty="0" smtClean="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337120"/>
            <a:ext cx="7514754" cy="1945529"/>
          </a:xfrm>
        </p:spPr>
        <p:txBody>
          <a:bodyPr tIns="0" bIns="0" anchor="b"/>
          <a:lstStyle>
            <a:lvl1pPr algn="l">
              <a:defRPr sz="54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416048" y="2818246"/>
            <a:ext cx="6559148"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416048"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9/8/2020</a:t>
            </a:fld>
            <a:endParaRPr lang="en-US" dirty="0"/>
          </a:p>
        </p:txBody>
      </p:sp>
      <p:sp>
        <p:nvSpPr>
          <p:cNvPr id="5" name="Footer Placeholder 4"/>
          <p:cNvSpPr>
            <a:spLocks noGrp="1"/>
          </p:cNvSpPr>
          <p:nvPr>
            <p:ph type="ftr" sz="quarter" idx="11"/>
          </p:nvPr>
        </p:nvSpPr>
        <p:spPr>
          <a:xfrm>
            <a:off x="2709597" y="5936346"/>
            <a:ext cx="400341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0"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0" y="2282647"/>
            <a:ext cx="6559147" cy="457200"/>
          </a:xfrm>
        </p:spPr>
        <p:txBody>
          <a:bodyPr tIns="0" bIns="0" anchor="t"/>
          <a:lstStyle>
            <a:lvl1pPr>
              <a:defRPr b="1">
                <a:solidFill>
                  <a:srgbClr val="FCB614"/>
                </a:solidFill>
              </a:defRPr>
            </a:lvl1pPr>
          </a:lstStyle>
          <a:p>
            <a:pPr lvl="0"/>
            <a:r>
              <a:rPr lang="en-US" dirty="0" smtClean="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6" y="395832"/>
            <a:ext cx="7606427" cy="1888451"/>
          </a:xfrm>
        </p:spPr>
        <p:txBody>
          <a:bodyPr tIns="0" bIns="0"/>
          <a:lstStyle/>
          <a:p>
            <a:r>
              <a:rPr lang="en-US" dirty="0" smtClean="0"/>
              <a:t>Click to edit Master title style</a:t>
            </a:r>
            <a:endParaRPr lang="en-US" dirty="0"/>
          </a:p>
        </p:txBody>
      </p:sp>
      <p:sp>
        <p:nvSpPr>
          <p:cNvPr id="3" name="Text Placeholder 2"/>
          <p:cNvSpPr>
            <a:spLocks noGrp="1"/>
          </p:cNvSpPr>
          <p:nvPr>
            <p:ph type="body" idx="1"/>
          </p:nvPr>
        </p:nvSpPr>
        <p:spPr>
          <a:xfrm>
            <a:off x="1416051" y="2818246"/>
            <a:ext cx="319888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2282647"/>
            <a:ext cx="6240890" cy="457200"/>
          </a:xfrm>
        </p:spPr>
        <p:txBody>
          <a:bodyPr tIns="0" bIns="0" anchor="t"/>
          <a:lstStyle>
            <a:lvl1pPr>
              <a:defRPr b="1">
                <a:solidFill>
                  <a:srgbClr val="FCB614"/>
                </a:solidFill>
              </a:defRPr>
            </a:lvl1pPr>
          </a:lstStyle>
          <a:p>
            <a:pPr lvl="0"/>
            <a:r>
              <a:rPr lang="en-US" dirty="0" smtClean="0"/>
              <a:t>Click to edit Master text styles</a:t>
            </a:r>
          </a:p>
        </p:txBody>
      </p:sp>
      <p:sp>
        <p:nvSpPr>
          <p:cNvPr id="5" name="Text Placeholder 2"/>
          <p:cNvSpPr>
            <a:spLocks noGrp="1"/>
          </p:cNvSpPr>
          <p:nvPr>
            <p:ph type="body" idx="14"/>
          </p:nvPr>
        </p:nvSpPr>
        <p:spPr>
          <a:xfrm>
            <a:off x="4871712" y="2825387"/>
            <a:ext cx="320290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95832"/>
            <a:ext cx="7665284" cy="1888451"/>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416051" y="2818246"/>
            <a:ext cx="3198890"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2282647"/>
            <a:ext cx="6708022" cy="457200"/>
          </a:xfrm>
        </p:spPr>
        <p:txBody>
          <a:bodyPr tIns="0" bIns="0" anchor="t"/>
          <a:lstStyle>
            <a:lvl1pPr>
              <a:defRPr b="1">
                <a:solidFill>
                  <a:srgbClr val="FCB614"/>
                </a:solidFill>
              </a:defRPr>
            </a:lvl1pPr>
          </a:lstStyle>
          <a:p>
            <a:pPr lvl="0"/>
            <a:r>
              <a:rPr lang="en-US" dirty="0" smtClean="0"/>
              <a:t>Click to edit Master text styles</a:t>
            </a:r>
          </a:p>
        </p:txBody>
      </p:sp>
      <p:sp>
        <p:nvSpPr>
          <p:cNvPr id="5" name="Text Placeholder 2"/>
          <p:cNvSpPr>
            <a:spLocks noGrp="1"/>
          </p:cNvSpPr>
          <p:nvPr>
            <p:ph type="body" idx="14"/>
          </p:nvPr>
        </p:nvSpPr>
        <p:spPr>
          <a:xfrm>
            <a:off x="4927229" y="2825388"/>
            <a:ext cx="3196843"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416050"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9/8/2020</a:t>
            </a:fld>
            <a:endParaRPr lang="en-US" dirty="0"/>
          </a:p>
        </p:txBody>
      </p:sp>
      <p:sp>
        <p:nvSpPr>
          <p:cNvPr id="7" name="Footer Placeholder 4"/>
          <p:cNvSpPr>
            <a:spLocks noGrp="1"/>
          </p:cNvSpPr>
          <p:nvPr>
            <p:ph type="ftr" sz="quarter" idx="11"/>
          </p:nvPr>
        </p:nvSpPr>
        <p:spPr>
          <a:xfrm>
            <a:off x="2709598" y="5936346"/>
            <a:ext cx="415228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9" y="394196"/>
            <a:ext cx="7623339" cy="1888451"/>
          </a:xfrm>
        </p:spPr>
        <p:txBody>
          <a:bodyPr tIns="0" bIns="0"/>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16050" y="2813755"/>
            <a:ext cx="6666077"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0"/>
          </p:nvPr>
        </p:nvSpPr>
        <p:spPr>
          <a:xfrm>
            <a:off x="1416051" y="2281011"/>
            <a:ext cx="6666077"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332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89" y="337120"/>
            <a:ext cx="7553983" cy="1945529"/>
          </a:xfrm>
        </p:spPr>
        <p:txBody>
          <a:bodyPr tIns="0" bIns="0" anchor="b"/>
          <a:lstStyle>
            <a:lvl1pPr algn="l">
              <a:defRPr sz="54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416050" y="2818246"/>
            <a:ext cx="659672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416049"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9/8/2020</a:t>
            </a:fld>
            <a:endParaRPr lang="en-US" dirty="0"/>
          </a:p>
        </p:txBody>
      </p:sp>
      <p:sp>
        <p:nvSpPr>
          <p:cNvPr id="5" name="Footer Placeholder 4"/>
          <p:cNvSpPr>
            <a:spLocks noGrp="1"/>
          </p:cNvSpPr>
          <p:nvPr>
            <p:ph type="ftr" sz="quarter" idx="11"/>
          </p:nvPr>
        </p:nvSpPr>
        <p:spPr>
          <a:xfrm>
            <a:off x="2709597" y="5936346"/>
            <a:ext cx="4040987"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0" y="2282647"/>
            <a:ext cx="6596721"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395832"/>
            <a:ext cx="7600794" cy="1888451"/>
          </a:xfrm>
        </p:spPr>
        <p:txBody>
          <a:bodyPr tIns="0" bIns="0"/>
          <a:lstStyle/>
          <a:p>
            <a:r>
              <a:rPr lang="en-US" dirty="0" smtClean="0"/>
              <a:t>Click to edit Master title style</a:t>
            </a:r>
            <a:endParaRPr lang="en-US" dirty="0"/>
          </a:p>
        </p:txBody>
      </p:sp>
      <p:sp>
        <p:nvSpPr>
          <p:cNvPr id="3" name="Text Placeholder 2"/>
          <p:cNvSpPr>
            <a:spLocks noGrp="1"/>
          </p:cNvSpPr>
          <p:nvPr>
            <p:ph type="body" idx="1"/>
          </p:nvPr>
        </p:nvSpPr>
        <p:spPr>
          <a:xfrm>
            <a:off x="1416051" y="2818246"/>
            <a:ext cx="3198890"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2282647"/>
            <a:ext cx="6643532" cy="4572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
        <p:nvSpPr>
          <p:cNvPr id="5" name="Text Placeholder 2"/>
          <p:cNvSpPr>
            <a:spLocks noGrp="1"/>
          </p:cNvSpPr>
          <p:nvPr>
            <p:ph type="body" idx="14"/>
          </p:nvPr>
        </p:nvSpPr>
        <p:spPr>
          <a:xfrm>
            <a:off x="4864771" y="2825387"/>
            <a:ext cx="3194810"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457201" y="395832"/>
            <a:ext cx="7617986" cy="1888451"/>
          </a:xfrm>
          <a:prstGeom prst="rect">
            <a:avLst/>
          </a:prstGeom>
        </p:spPr>
        <p:txBody>
          <a:bodyPr vert="horz" lIns="91440" tIns="0" rIns="91440" bIns="0" rtlCol="0" anchor="b">
            <a:noAutofit/>
          </a:bodyPr>
          <a:lstStyle/>
          <a:p>
            <a:r>
              <a:rPr lang="en-US" dirty="0" smtClean="0"/>
              <a:t>Headline</a:t>
            </a:r>
            <a:endParaRPr lang="en-US" dirty="0"/>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22" r:id="rId7"/>
    <p:sldLayoutId id="2147483723" r:id="rId8"/>
    <p:sldLayoutId id="2147483728" r:id="rId9"/>
    <p:sldLayoutId id="2147483729" r:id="rId10"/>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cid:image005.jpg@01D58FDC.03CA3BE0"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arenebraska.org/list06_nebraska_adult_day_care.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dhhs.ne.gov/licensure/Pages/Home-Health-Agencies.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a.gov/GERIATRICS/pages/Home_Based_Primary_Care.asp"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ruralhealth.va.gov/vets/resources.asp#dem"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ruralhealth.va.gov/vets/caregivers-module19.asp"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hhs.ne.gov/licensure/Pages/Assisted-Living-Facilities.aspx"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dhhs.ne.gov/licensure/Documents/Facilities-HealthCareFacilitie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edicare.gov/nursinghomecompare/search.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uralhealth.va.gov/vets/comm_selfcare_assemb.as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enefitscheckup.org/" TargetMode="External"/><Relationship Id="rId7" Type="http://schemas.openxmlformats.org/officeDocument/2006/relationships/hyperlink" Target="https://www.ruralhealth.va.gov/vets/caregivers-module19.asp"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homemods.org/directory-state/ne/" TargetMode="External"/><Relationship Id="rId5" Type="http://schemas.openxmlformats.org/officeDocument/2006/relationships/hyperlink" Target="https://liheapch.acf.hhs.gov/help" TargetMode="External"/><Relationship Id="rId4" Type="http://schemas.openxmlformats.org/officeDocument/2006/relationships/hyperlink" Target="https://eldercare.acl.gov/Public/Index.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0427" y="2436758"/>
            <a:ext cx="4860713" cy="1516673"/>
          </a:xfrm>
        </p:spPr>
        <p:txBody>
          <a:bodyPr/>
          <a:lstStyle/>
          <a:p>
            <a:pPr algn="ctr"/>
            <a:r>
              <a:rPr lang="en-US" sz="5400" dirty="0"/>
              <a:t>Geriatrics Case Conference</a:t>
            </a:r>
            <a:r>
              <a:rPr lang="en-US" sz="4800" dirty="0"/>
              <a:t/>
            </a:r>
            <a:br>
              <a:rPr lang="en-US" sz="4800" dirty="0"/>
            </a:br>
            <a:endParaRPr lang="en-US" sz="4800" dirty="0"/>
          </a:p>
        </p:txBody>
      </p:sp>
      <p:sp>
        <p:nvSpPr>
          <p:cNvPr id="3" name="Subtitle 2"/>
          <p:cNvSpPr>
            <a:spLocks noGrp="1"/>
          </p:cNvSpPr>
          <p:nvPr>
            <p:ph type="subTitle" idx="1"/>
          </p:nvPr>
        </p:nvSpPr>
        <p:spPr>
          <a:xfrm>
            <a:off x="1310814" y="4159160"/>
            <a:ext cx="6012203" cy="688511"/>
          </a:xfrm>
        </p:spPr>
        <p:txBody>
          <a:bodyPr>
            <a:normAutofit/>
          </a:bodyPr>
          <a:lstStyle/>
          <a:p>
            <a:pPr algn="ctr"/>
            <a:r>
              <a:rPr lang="en-US" sz="2400" dirty="0" smtClean="0">
                <a:solidFill>
                  <a:schemeClr val="tx1">
                    <a:lumMod val="65000"/>
                    <a:lumOff val="35000"/>
                  </a:schemeClr>
                </a:solidFill>
              </a:rPr>
              <a:t>September 3</a:t>
            </a:r>
            <a:r>
              <a:rPr lang="en-US" sz="2400" baseline="30000" dirty="0" smtClean="0">
                <a:solidFill>
                  <a:schemeClr val="tx1">
                    <a:lumMod val="65000"/>
                    <a:lumOff val="35000"/>
                  </a:schemeClr>
                </a:solidFill>
              </a:rPr>
              <a:t>rd</a:t>
            </a:r>
            <a:r>
              <a:rPr lang="en-US" sz="2400" dirty="0" smtClean="0">
                <a:solidFill>
                  <a:schemeClr val="tx1">
                    <a:lumMod val="65000"/>
                    <a:lumOff val="35000"/>
                  </a:schemeClr>
                </a:solidFill>
              </a:rPr>
              <a:t>, </a:t>
            </a:r>
            <a:r>
              <a:rPr lang="en-US" sz="2400" dirty="0">
                <a:solidFill>
                  <a:schemeClr val="tx1">
                    <a:lumMod val="65000"/>
                    <a:lumOff val="35000"/>
                  </a:schemeClr>
                </a:solidFill>
              </a:rPr>
              <a:t>2020</a:t>
            </a:r>
          </a:p>
        </p:txBody>
      </p:sp>
      <p:sp>
        <p:nvSpPr>
          <p:cNvPr id="4" name="Rectangle 2"/>
          <p:cNvSpPr>
            <a:spLocks noChangeArrowheads="1"/>
          </p:cNvSpPr>
          <p:nvPr/>
        </p:nvSpPr>
        <p:spPr bwMode="auto">
          <a:xfrm>
            <a:off x="1417321" y="4776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Calibri"/>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70427" y="5178669"/>
            <a:ext cx="3276009" cy="1486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67" y="205040"/>
            <a:ext cx="7141106" cy="768964"/>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213324" y="5596220"/>
            <a:ext cx="2750787" cy="106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8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944226"/>
            <a:ext cx="7594867" cy="1888451"/>
          </a:xfrm>
        </p:spPr>
        <p:txBody>
          <a:bodyPr/>
          <a:lstStyle/>
          <a:p>
            <a:r>
              <a:rPr lang="en-US" dirty="0" smtClean="0"/>
              <a:t>Adult Day Services</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sz="quarter" idx="10"/>
          </p:nvPr>
        </p:nvSpPr>
        <p:spPr>
          <a:xfrm>
            <a:off x="211014" y="953056"/>
            <a:ext cx="7841052" cy="457200"/>
          </a:xfrm>
        </p:spPr>
        <p:txBody>
          <a:bodyPr>
            <a:normAutofit fontScale="92500"/>
          </a:bodyPr>
          <a:lstStyle/>
          <a:p>
            <a:r>
              <a:rPr lang="en-US" dirty="0">
                <a:hlinkClick r:id="rId2"/>
              </a:rPr>
              <a:t>http://www.carenebraska.org/list06_nebraska_adult_day_care.htm</a:t>
            </a:r>
            <a:endParaRPr lang="en-US" dirty="0"/>
          </a:p>
        </p:txBody>
      </p:sp>
      <p:pic>
        <p:nvPicPr>
          <p:cNvPr id="5" name="Picture 4"/>
          <p:cNvPicPr>
            <a:picLocks noChangeAspect="1"/>
          </p:cNvPicPr>
          <p:nvPr/>
        </p:nvPicPr>
        <p:blipFill>
          <a:blip r:embed="rId3"/>
          <a:stretch>
            <a:fillRect/>
          </a:stretch>
        </p:blipFill>
        <p:spPr>
          <a:xfrm>
            <a:off x="608769" y="1383726"/>
            <a:ext cx="7285037" cy="5411262"/>
          </a:xfrm>
          <a:prstGeom prst="rect">
            <a:avLst/>
          </a:prstGeom>
        </p:spPr>
      </p:pic>
    </p:spTree>
    <p:extLst>
      <p:ext uri="{BB962C8B-B14F-4D97-AF65-F5344CB8AC3E}">
        <p14:creationId xmlns:p14="http://schemas.microsoft.com/office/powerpoint/2010/main" val="3532768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Companionship care/Home Care Services</a:t>
            </a:r>
            <a:endParaRPr lang="en-US" dirty="0"/>
          </a:p>
        </p:txBody>
      </p:sp>
      <p:pic>
        <p:nvPicPr>
          <p:cNvPr id="5" name="Content Placeholder 4"/>
          <p:cNvPicPr>
            <a:picLocks noGrp="1" noChangeAspect="1"/>
          </p:cNvPicPr>
          <p:nvPr>
            <p:ph idx="1"/>
          </p:nvPr>
        </p:nvPicPr>
        <p:blipFill rotWithShape="1">
          <a:blip r:embed="rId2"/>
          <a:srcRect l="14098" t="8333" r="35371" b="27038"/>
          <a:stretch/>
        </p:blipFill>
        <p:spPr>
          <a:xfrm>
            <a:off x="527537" y="5063270"/>
            <a:ext cx="1116625" cy="1126516"/>
          </a:xfrm>
          <a:prstGeom prst="rect">
            <a:avLst/>
          </a:prstGeom>
        </p:spPr>
      </p:pic>
      <p:pic>
        <p:nvPicPr>
          <p:cNvPr id="6" name="Picture 5"/>
          <p:cNvPicPr>
            <a:picLocks noChangeAspect="1"/>
          </p:cNvPicPr>
          <p:nvPr/>
        </p:nvPicPr>
        <p:blipFill rotWithShape="1">
          <a:blip r:embed="rId3"/>
          <a:srcRect l="10834" r="17728" b="4536"/>
          <a:stretch/>
        </p:blipFill>
        <p:spPr>
          <a:xfrm>
            <a:off x="6743700" y="5117123"/>
            <a:ext cx="1565031" cy="1063869"/>
          </a:xfrm>
          <a:prstGeom prst="rect">
            <a:avLst/>
          </a:prstGeom>
        </p:spPr>
      </p:pic>
      <p:pic>
        <p:nvPicPr>
          <p:cNvPr id="7" name="Picture 6"/>
          <p:cNvPicPr>
            <a:picLocks noChangeAspect="1"/>
          </p:cNvPicPr>
          <p:nvPr/>
        </p:nvPicPr>
        <p:blipFill rotWithShape="1">
          <a:blip r:embed="rId4"/>
          <a:srcRect l="2856" t="3128" r="9899" b="14709"/>
          <a:stretch/>
        </p:blipFill>
        <p:spPr>
          <a:xfrm>
            <a:off x="1929177" y="5328297"/>
            <a:ext cx="1969478" cy="712177"/>
          </a:xfrm>
          <a:prstGeom prst="rect">
            <a:avLst/>
          </a:prstGeom>
        </p:spPr>
      </p:pic>
      <p:sp>
        <p:nvSpPr>
          <p:cNvPr id="8" name="TextBox 7"/>
          <p:cNvSpPr txBox="1"/>
          <p:nvPr/>
        </p:nvSpPr>
        <p:spPr>
          <a:xfrm>
            <a:off x="562616" y="2739847"/>
            <a:ext cx="4147289" cy="1754326"/>
          </a:xfrm>
          <a:prstGeom prst="rect">
            <a:avLst/>
          </a:prstGeom>
          <a:noFill/>
        </p:spPr>
        <p:txBody>
          <a:bodyPr wrap="none" rtlCol="0">
            <a:spAutoFit/>
          </a:bodyPr>
          <a:lstStyle/>
          <a:p>
            <a:r>
              <a:rPr lang="en-US" dirty="0" smtClean="0"/>
              <a:t>Provide:</a:t>
            </a:r>
          </a:p>
          <a:p>
            <a:pPr marL="285750" indent="-285750">
              <a:buFont typeface="Arial" panose="020B0604020202020204" pitchFamily="34" charset="0"/>
              <a:buChar char="•"/>
            </a:pPr>
            <a:r>
              <a:rPr lang="en-US" dirty="0" smtClean="0"/>
              <a:t>Companionship/supervision</a:t>
            </a:r>
          </a:p>
          <a:p>
            <a:pPr marL="285750" indent="-285750">
              <a:buFont typeface="Arial" panose="020B0604020202020204" pitchFamily="34" charset="0"/>
              <a:buChar char="•"/>
            </a:pPr>
            <a:r>
              <a:rPr lang="en-US" dirty="0" smtClean="0"/>
              <a:t>Medication Reminders</a:t>
            </a:r>
          </a:p>
          <a:p>
            <a:pPr marL="285750" indent="-285750">
              <a:buFont typeface="Arial" panose="020B0604020202020204" pitchFamily="34" charset="0"/>
              <a:buChar char="•"/>
            </a:pPr>
            <a:r>
              <a:rPr lang="en-US" dirty="0" smtClean="0"/>
              <a:t>May provide some hands-on assistance</a:t>
            </a:r>
          </a:p>
          <a:p>
            <a:pPr marL="285750" indent="-285750">
              <a:buFont typeface="Arial" panose="020B0604020202020204" pitchFamily="34" charset="0"/>
              <a:buChar char="•"/>
            </a:pPr>
            <a:r>
              <a:rPr lang="en-US" dirty="0" smtClean="0"/>
              <a:t>Housekeeping/cooking</a:t>
            </a:r>
          </a:p>
          <a:p>
            <a:pPr marL="285750" indent="-285750">
              <a:buFont typeface="Arial" panose="020B0604020202020204" pitchFamily="34" charset="0"/>
              <a:buChar char="•"/>
            </a:pPr>
            <a:r>
              <a:rPr lang="en-US" dirty="0" smtClean="0"/>
              <a:t>May provide transportation</a:t>
            </a:r>
          </a:p>
        </p:txBody>
      </p:sp>
      <p:pic>
        <p:nvPicPr>
          <p:cNvPr id="9" name="Picture 8"/>
          <p:cNvPicPr>
            <a:picLocks noChangeAspect="1"/>
          </p:cNvPicPr>
          <p:nvPr/>
        </p:nvPicPr>
        <p:blipFill>
          <a:blip r:embed="rId5"/>
          <a:stretch>
            <a:fillRect/>
          </a:stretch>
        </p:blipFill>
        <p:spPr>
          <a:xfrm>
            <a:off x="4174878" y="5341406"/>
            <a:ext cx="2371621" cy="665858"/>
          </a:xfrm>
          <a:prstGeom prst="rect">
            <a:avLst/>
          </a:prstGeom>
        </p:spPr>
      </p:pic>
    </p:spTree>
    <p:extLst>
      <p:ext uri="{BB962C8B-B14F-4D97-AF65-F5344CB8AC3E}">
        <p14:creationId xmlns:p14="http://schemas.microsoft.com/office/powerpoint/2010/main" val="1307032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7" y="-199504"/>
            <a:ext cx="7594867" cy="1888451"/>
          </a:xfrm>
        </p:spPr>
        <p:txBody>
          <a:bodyPr/>
          <a:lstStyle/>
          <a:p>
            <a:r>
              <a:rPr lang="en-US" dirty="0" smtClean="0"/>
              <a:t>Home-service payment</a:t>
            </a:r>
            <a:endParaRPr lang="en-US" dirty="0"/>
          </a:p>
        </p:txBody>
      </p:sp>
      <p:sp>
        <p:nvSpPr>
          <p:cNvPr id="3" name="Content Placeholder 2"/>
          <p:cNvSpPr>
            <a:spLocks noGrp="1"/>
          </p:cNvSpPr>
          <p:nvPr>
            <p:ph idx="1"/>
          </p:nvPr>
        </p:nvSpPr>
        <p:spPr>
          <a:xfrm>
            <a:off x="987553" y="2460539"/>
            <a:ext cx="6636016" cy="3756548"/>
          </a:xfrm>
        </p:spPr>
        <p:txBody>
          <a:bodyPr/>
          <a:lstStyle/>
          <a:p>
            <a:r>
              <a:rPr lang="en-US" dirty="0" smtClean="0"/>
              <a:t>Often private pay</a:t>
            </a:r>
          </a:p>
          <a:p>
            <a:r>
              <a:rPr lang="en-US" dirty="0" smtClean="0"/>
              <a:t>Medicare</a:t>
            </a:r>
          </a:p>
          <a:p>
            <a:r>
              <a:rPr lang="en-US" dirty="0" smtClean="0"/>
              <a:t>Medicaid</a:t>
            </a:r>
          </a:p>
          <a:p>
            <a:r>
              <a:rPr lang="en-US" dirty="0" smtClean="0"/>
              <a:t>Veteran Affairs</a:t>
            </a:r>
          </a:p>
          <a:p>
            <a:r>
              <a:rPr lang="en-US" dirty="0" smtClean="0"/>
              <a:t>Free Local community services</a:t>
            </a:r>
          </a:p>
          <a:p>
            <a:r>
              <a:rPr lang="en-US" dirty="0" smtClean="0"/>
              <a:t>Long Term Care insurance</a:t>
            </a:r>
            <a:endParaRPr lang="en-US" dirty="0"/>
          </a:p>
        </p:txBody>
      </p:sp>
    </p:spTree>
    <p:extLst>
      <p:ext uri="{BB962C8B-B14F-4D97-AF65-F5344CB8AC3E}">
        <p14:creationId xmlns:p14="http://schemas.microsoft.com/office/powerpoint/2010/main" val="150749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3" y="61724"/>
            <a:ext cx="8774723" cy="1125237"/>
          </a:xfrm>
        </p:spPr>
        <p:txBody>
          <a:bodyPr/>
          <a:lstStyle/>
          <a:p>
            <a:r>
              <a:rPr lang="en-US" dirty="0" smtClean="0"/>
              <a:t>Home Health regulations</a:t>
            </a:r>
            <a:endParaRPr lang="en-US" dirty="0"/>
          </a:p>
        </p:txBody>
      </p:sp>
      <p:sp>
        <p:nvSpPr>
          <p:cNvPr id="4" name="Content Placeholder 3"/>
          <p:cNvSpPr>
            <a:spLocks noGrp="1"/>
          </p:cNvSpPr>
          <p:nvPr>
            <p:ph sz="quarter" idx="10"/>
          </p:nvPr>
        </p:nvSpPr>
        <p:spPr>
          <a:xfrm>
            <a:off x="440104" y="1166023"/>
            <a:ext cx="6636017" cy="457200"/>
          </a:xfrm>
        </p:spPr>
        <p:txBody>
          <a:bodyPr>
            <a:normAutofit/>
          </a:bodyPr>
          <a:lstStyle/>
          <a:p>
            <a:r>
              <a:rPr lang="en-US" sz="1400" dirty="0">
                <a:hlinkClick r:id="rId2"/>
              </a:rPr>
              <a:t>http://dhhs.ne.gov/licensure/Pages/Home-Health-Agencies.aspx</a:t>
            </a:r>
            <a:endParaRPr lang="en-US" sz="1400" dirty="0"/>
          </a:p>
        </p:txBody>
      </p:sp>
      <p:sp>
        <p:nvSpPr>
          <p:cNvPr id="5" name="Rectangle 4"/>
          <p:cNvSpPr/>
          <p:nvPr/>
        </p:nvSpPr>
        <p:spPr>
          <a:xfrm>
            <a:off x="685799" y="2291260"/>
            <a:ext cx="7060224" cy="3970318"/>
          </a:xfrm>
          <a:prstGeom prst="rect">
            <a:avLst/>
          </a:prstGeom>
        </p:spPr>
        <p:txBody>
          <a:bodyPr wrap="square">
            <a:spAutoFit/>
          </a:bodyPr>
          <a:lstStyle/>
          <a:p>
            <a:pPr marL="285750" indent="-285750">
              <a:buFont typeface="Arial" panose="020B0604020202020204" pitchFamily="34" charset="0"/>
              <a:buChar char="•"/>
            </a:pPr>
            <a:r>
              <a:rPr lang="en-US" dirty="0">
                <a:solidFill>
                  <a:srgbClr val="232324"/>
                </a:solidFill>
              </a:rPr>
              <a:t>A home health agency </a:t>
            </a:r>
            <a:r>
              <a:rPr lang="en-US" dirty="0" smtClean="0">
                <a:solidFill>
                  <a:srgbClr val="232324"/>
                </a:solidFill>
              </a:rPr>
              <a:t>provides </a:t>
            </a:r>
            <a:r>
              <a:rPr lang="en-US" dirty="0">
                <a:solidFill>
                  <a:srgbClr val="232324"/>
                </a:solidFill>
              </a:rPr>
              <a:t>skilled nursing care or a minimum of one other therapeutic service which includes physical therapy, speech pathology, occupational therapy, respiratory care services, home health aide services, social work services, intravenous therapy or dialysis services to a person in their permanent or temporary residence, other than a hospital or nursing home</a:t>
            </a:r>
            <a:r>
              <a:rPr lang="en-US" dirty="0" smtClean="0">
                <a:solidFill>
                  <a:srgbClr val="232324"/>
                </a:solidFill>
              </a:rPr>
              <a:t>.</a:t>
            </a:r>
          </a:p>
          <a:p>
            <a:pPr marL="285750" indent="-285750">
              <a:buFont typeface="Arial" panose="020B0604020202020204" pitchFamily="34" charset="0"/>
              <a:buChar char="•"/>
            </a:pPr>
            <a:r>
              <a:rPr lang="en-US" dirty="0"/>
              <a:t>Any HHA seeking Medicare certification is required to meet the Medicare Conditions of Participation (</a:t>
            </a:r>
            <a:r>
              <a:rPr lang="en-US" dirty="0" err="1"/>
              <a:t>CoP</a:t>
            </a:r>
            <a:r>
              <a:rPr lang="en-US" dirty="0"/>
              <a:t>) prior to certification. This includes compliance with the OASIS (Outcome and Assessment Information Set) collection and transmission requirements</a:t>
            </a:r>
            <a:r>
              <a:rPr lang="en-US" dirty="0" smtClean="0"/>
              <a:t>.</a:t>
            </a:r>
          </a:p>
          <a:p>
            <a:pPr marL="285750" indent="-285750">
              <a:buFont typeface="Arial" panose="020B0604020202020204" pitchFamily="34" charset="0"/>
              <a:buChar char="•"/>
            </a:pPr>
            <a:r>
              <a:rPr lang="en-US" dirty="0" smtClean="0"/>
              <a:t>Person must meet “Home-bound” criteria if Medicare is the payer</a:t>
            </a:r>
          </a:p>
          <a:p>
            <a:pPr marL="285750" indent="-285750">
              <a:buFont typeface="Arial" panose="020B0604020202020204" pitchFamily="34" charset="0"/>
              <a:buChar char="•"/>
            </a:pPr>
            <a:r>
              <a:rPr lang="en-US" dirty="0" smtClean="0"/>
              <a:t>Only lasts as long as the continued services can be justified. </a:t>
            </a:r>
          </a:p>
          <a:p>
            <a:pPr marL="285750" indent="-285750">
              <a:buFont typeface="Arial" panose="020B0604020202020204" pitchFamily="34" charset="0"/>
              <a:buChar char="•"/>
            </a:pPr>
            <a:r>
              <a:rPr lang="en-US" dirty="0" smtClean="0"/>
              <a:t>Does not provide 24/7 hands-on care</a:t>
            </a:r>
            <a:endParaRPr lang="en-US" dirty="0"/>
          </a:p>
          <a:p>
            <a:pPr marL="285750" indent="-285750">
              <a:buFont typeface="Arial" panose="020B0604020202020204" pitchFamily="34" charset="0"/>
              <a:buChar char="•"/>
            </a:pPr>
            <a:endParaRPr lang="en-US" dirty="0"/>
          </a:p>
        </p:txBody>
      </p:sp>
      <p:sp>
        <p:nvSpPr>
          <p:cNvPr id="7" name="TextBox 6"/>
          <p:cNvSpPr txBox="1"/>
          <p:nvPr/>
        </p:nvSpPr>
        <p:spPr>
          <a:xfrm>
            <a:off x="685799" y="1872762"/>
            <a:ext cx="3471528" cy="369332"/>
          </a:xfrm>
          <a:prstGeom prst="rect">
            <a:avLst/>
          </a:prstGeom>
          <a:noFill/>
        </p:spPr>
        <p:txBody>
          <a:bodyPr wrap="none" rtlCol="0">
            <a:spAutoFit/>
          </a:bodyPr>
          <a:lstStyle/>
          <a:p>
            <a:r>
              <a:rPr lang="en-US" dirty="0" smtClean="0"/>
              <a:t>HOME HEALTH-per Nebraska DHHS</a:t>
            </a:r>
            <a:endParaRPr lang="en-US" dirty="0"/>
          </a:p>
        </p:txBody>
      </p:sp>
    </p:spTree>
    <p:extLst>
      <p:ext uri="{BB962C8B-B14F-4D97-AF65-F5344CB8AC3E}">
        <p14:creationId xmlns:p14="http://schemas.microsoft.com/office/powerpoint/2010/main" val="3453573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sz="quarter" idx="10"/>
          </p:nvPr>
        </p:nvSpPr>
        <p:spPr/>
        <p:txBody>
          <a:bodyPr/>
          <a:lstStyle/>
          <a:p>
            <a:endParaRPr lang="en-US"/>
          </a:p>
        </p:txBody>
      </p:sp>
      <p:pic>
        <p:nvPicPr>
          <p:cNvPr id="6" name="Picture 5"/>
          <p:cNvPicPr>
            <a:picLocks noChangeAspect="1"/>
          </p:cNvPicPr>
          <p:nvPr/>
        </p:nvPicPr>
        <p:blipFill>
          <a:blip r:embed="rId2"/>
          <a:stretch>
            <a:fillRect/>
          </a:stretch>
        </p:blipFill>
        <p:spPr>
          <a:xfrm>
            <a:off x="353787" y="2163821"/>
            <a:ext cx="8274763" cy="2364218"/>
          </a:xfrm>
          <a:prstGeom prst="rect">
            <a:avLst/>
          </a:prstGeom>
        </p:spPr>
      </p:pic>
      <p:sp>
        <p:nvSpPr>
          <p:cNvPr id="7" name="TextBox 6"/>
          <p:cNvSpPr txBox="1"/>
          <p:nvPr/>
        </p:nvSpPr>
        <p:spPr>
          <a:xfrm>
            <a:off x="528134" y="5625266"/>
            <a:ext cx="3182218" cy="369332"/>
          </a:xfrm>
          <a:prstGeom prst="rect">
            <a:avLst/>
          </a:prstGeom>
          <a:noFill/>
        </p:spPr>
        <p:txBody>
          <a:bodyPr wrap="none" rtlCol="0">
            <a:spAutoFit/>
          </a:bodyPr>
          <a:lstStyle/>
          <a:p>
            <a:r>
              <a:rPr lang="en-US" dirty="0" smtClean="0"/>
              <a:t>Geriatric Review Syllabus-ed. 10</a:t>
            </a:r>
            <a:endParaRPr lang="en-US" dirty="0"/>
          </a:p>
        </p:txBody>
      </p:sp>
    </p:spTree>
    <p:extLst>
      <p:ext uri="{BB962C8B-B14F-4D97-AF65-F5344CB8AC3E}">
        <p14:creationId xmlns:p14="http://schemas.microsoft.com/office/powerpoint/2010/main" val="84186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303503" y="886867"/>
            <a:ext cx="8027395" cy="4960017"/>
          </a:xfrm>
          <a:prstGeom prst="rect">
            <a:avLst/>
          </a:prstGeom>
        </p:spPr>
      </p:pic>
    </p:spTree>
    <p:extLst>
      <p:ext uri="{BB962C8B-B14F-4D97-AF65-F5344CB8AC3E}">
        <p14:creationId xmlns:p14="http://schemas.microsoft.com/office/powerpoint/2010/main" val="150154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 Program for All Inclusive Care of the Elderly</a:t>
            </a:r>
            <a:endParaRPr lang="en-US" dirty="0"/>
          </a:p>
        </p:txBody>
      </p:sp>
      <p:sp>
        <p:nvSpPr>
          <p:cNvPr id="5" name="Rectangle 4"/>
          <p:cNvSpPr/>
          <p:nvPr/>
        </p:nvSpPr>
        <p:spPr>
          <a:xfrm>
            <a:off x="764087" y="2479714"/>
            <a:ext cx="7852374" cy="4124206"/>
          </a:xfrm>
          <a:prstGeom prst="rect">
            <a:avLst/>
          </a:prstGeom>
        </p:spPr>
        <p:txBody>
          <a:bodyPr wrap="square">
            <a:spAutoFit/>
          </a:bodyPr>
          <a:lstStyle/>
          <a:p>
            <a:pPr marL="171450" indent="-171450">
              <a:buFont typeface="Arial" panose="020B0604020202020204" pitchFamily="34" charset="0"/>
              <a:buChar char="•"/>
            </a:pPr>
            <a:r>
              <a:rPr lang="en-US" sz="1600" dirty="0" smtClean="0">
                <a:solidFill>
                  <a:srgbClr val="333333"/>
                </a:solidFill>
                <a:latin typeface="latoregular"/>
              </a:rPr>
              <a:t>Interdisciplinary Primary care for frail elders with aim to help them age in place.</a:t>
            </a:r>
          </a:p>
          <a:p>
            <a:pPr marL="171450" indent="-171450">
              <a:buFont typeface="Arial" panose="020B0604020202020204" pitchFamily="34" charset="0"/>
              <a:buChar char="•"/>
            </a:pPr>
            <a:r>
              <a:rPr lang="en-US" sz="1600" dirty="0">
                <a:solidFill>
                  <a:srgbClr val="333333"/>
                </a:solidFill>
                <a:latin typeface="latoregular"/>
              </a:rPr>
              <a:t>The average PACE enrollee is 80 years old and has an average of 8 medical conditions and 3 ADL limitations; half of PACE participants have dementia.</a:t>
            </a:r>
          </a:p>
          <a:p>
            <a:pPr marL="171450" indent="-171450">
              <a:buFont typeface="Arial" panose="020B0604020202020204" pitchFamily="34" charset="0"/>
              <a:buChar char="•"/>
            </a:pPr>
            <a:r>
              <a:rPr lang="en-US" sz="1600" dirty="0" smtClean="0">
                <a:solidFill>
                  <a:srgbClr val="333333"/>
                </a:solidFill>
                <a:latin typeface="latoregular"/>
              </a:rPr>
              <a:t>provides </a:t>
            </a:r>
            <a:r>
              <a:rPr lang="en-US" sz="1600" dirty="0">
                <a:solidFill>
                  <a:srgbClr val="333333"/>
                </a:solidFill>
                <a:latin typeface="latoregular"/>
              </a:rPr>
              <a:t>all inpatient, outpatient, and long-term care services to </a:t>
            </a:r>
            <a:r>
              <a:rPr lang="en-US" sz="1600" dirty="0" smtClean="0">
                <a:solidFill>
                  <a:srgbClr val="333333"/>
                </a:solidFill>
                <a:latin typeface="latoregular"/>
              </a:rPr>
              <a:t>population that meets the level of needing long term care services. </a:t>
            </a:r>
          </a:p>
          <a:p>
            <a:pPr marL="171450" indent="-171450">
              <a:buFont typeface="Arial" panose="020B0604020202020204" pitchFamily="34" charset="0"/>
              <a:buChar char="•"/>
            </a:pPr>
            <a:r>
              <a:rPr lang="en-US" sz="1600" dirty="0" smtClean="0">
                <a:solidFill>
                  <a:srgbClr val="333333"/>
                </a:solidFill>
                <a:latin typeface="latoregular"/>
              </a:rPr>
              <a:t>Mostly funded by </a:t>
            </a:r>
            <a:r>
              <a:rPr lang="en-US" sz="1600" dirty="0" err="1" smtClean="0">
                <a:solidFill>
                  <a:srgbClr val="333333"/>
                </a:solidFill>
                <a:latin typeface="latoregular"/>
              </a:rPr>
              <a:t>medicare</a:t>
            </a:r>
            <a:r>
              <a:rPr lang="en-US" sz="1600" dirty="0" smtClean="0">
                <a:solidFill>
                  <a:srgbClr val="333333"/>
                </a:solidFill>
                <a:latin typeface="latoregular"/>
              </a:rPr>
              <a:t> and Medicaid, rarely paid for by private insurance</a:t>
            </a:r>
            <a:endParaRPr lang="en-US" sz="1600" dirty="0">
              <a:solidFill>
                <a:srgbClr val="333333"/>
              </a:solidFill>
              <a:latin typeface="latoregular"/>
            </a:endParaRPr>
          </a:p>
          <a:p>
            <a:pPr marL="171450" indent="-171450">
              <a:buFont typeface="Arial" panose="020B0604020202020204" pitchFamily="34" charset="0"/>
              <a:buChar char="•"/>
            </a:pPr>
            <a:r>
              <a:rPr lang="en-US" sz="1600" dirty="0" smtClean="0">
                <a:solidFill>
                  <a:srgbClr val="333333"/>
                </a:solidFill>
                <a:latin typeface="latoregular"/>
              </a:rPr>
              <a:t>This </a:t>
            </a:r>
            <a:r>
              <a:rPr lang="en-US" sz="1600" dirty="0">
                <a:solidFill>
                  <a:srgbClr val="333333"/>
                </a:solidFill>
                <a:latin typeface="latoregular"/>
              </a:rPr>
              <a:t>team includes a physician (often a geriatrician), nurse practitioner, clinic and home-health nurses, social workers, physical therapist, pharmacist, dietician, and transportation workers. </a:t>
            </a:r>
            <a:endParaRPr lang="en-US" sz="1600" dirty="0" smtClean="0">
              <a:solidFill>
                <a:srgbClr val="333333"/>
              </a:solidFill>
              <a:latin typeface="latoregular"/>
            </a:endParaRPr>
          </a:p>
          <a:p>
            <a:pPr marL="171450" indent="-171450">
              <a:buFont typeface="Arial" panose="020B0604020202020204" pitchFamily="34" charset="0"/>
              <a:buChar char="•"/>
            </a:pPr>
            <a:r>
              <a:rPr lang="en-US" sz="1600" dirty="0" smtClean="0">
                <a:solidFill>
                  <a:srgbClr val="333333"/>
                </a:solidFill>
                <a:latin typeface="latoregular"/>
              </a:rPr>
              <a:t>The </a:t>
            </a:r>
            <a:r>
              <a:rPr lang="en-US" sz="1600" dirty="0">
                <a:solidFill>
                  <a:srgbClr val="333333"/>
                </a:solidFill>
                <a:latin typeface="latoregular"/>
              </a:rPr>
              <a:t>hub of care is the PACE center, which provides adult day health care. Other care includes respite, transportation, medication coverage, rehabilitation (including maintenance physical and occupational therapy), hearing aids, eyeglasses, and a variety of other benefits. The program, at the discretion of the </a:t>
            </a:r>
            <a:r>
              <a:rPr lang="en-US" sz="1600" dirty="0" err="1">
                <a:solidFill>
                  <a:srgbClr val="333333"/>
                </a:solidFill>
                <a:latin typeface="latoregular"/>
              </a:rPr>
              <a:t>interprofessional</a:t>
            </a:r>
            <a:r>
              <a:rPr lang="en-US" sz="1600" dirty="0">
                <a:solidFill>
                  <a:srgbClr val="333333"/>
                </a:solidFill>
                <a:latin typeface="latoregular"/>
              </a:rPr>
              <a:t> team, has the flexibility to pay for nonmedical costs in unusual circumstances (</a:t>
            </a:r>
            <a:r>
              <a:rPr lang="en-US" sz="1600" dirty="0" err="1">
                <a:solidFill>
                  <a:srgbClr val="333333"/>
                </a:solidFill>
                <a:latin typeface="latoregular"/>
              </a:rPr>
              <a:t>eg</a:t>
            </a:r>
            <a:r>
              <a:rPr lang="en-US" sz="1600" dirty="0">
                <a:solidFill>
                  <a:srgbClr val="333333"/>
                </a:solidFill>
                <a:latin typeface="latoregular"/>
              </a:rPr>
              <a:t>, paying a person’s electric or gas bill). </a:t>
            </a:r>
            <a:endParaRPr lang="en-US" sz="1600" dirty="0" smtClean="0">
              <a:solidFill>
                <a:srgbClr val="333333"/>
              </a:solidFill>
              <a:latin typeface="latoregular"/>
            </a:endParaRPr>
          </a:p>
          <a:p>
            <a:pPr marL="171450" indent="-171450">
              <a:buFont typeface="Arial" panose="020B0604020202020204" pitchFamily="34" charset="0"/>
              <a:buChar char="•"/>
            </a:pPr>
            <a:endParaRPr lang="en-US" sz="1100" b="0" i="0" dirty="0">
              <a:solidFill>
                <a:srgbClr val="333333"/>
              </a:solidFill>
              <a:effectLst/>
              <a:latin typeface="latoregular"/>
            </a:endParaRPr>
          </a:p>
          <a:p>
            <a:endParaRPr lang="en-US" sz="1100" b="0" i="0" dirty="0">
              <a:solidFill>
                <a:srgbClr val="333333"/>
              </a:solidFill>
              <a:effectLst/>
              <a:latin typeface="latoregular"/>
            </a:endParaRPr>
          </a:p>
        </p:txBody>
      </p:sp>
    </p:spTree>
    <p:extLst>
      <p:ext uri="{BB962C8B-B14F-4D97-AF65-F5344CB8AC3E}">
        <p14:creationId xmlns:p14="http://schemas.microsoft.com/office/powerpoint/2010/main" val="4203304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6358" y="286061"/>
            <a:ext cx="4457700" cy="3333750"/>
          </a:xfrm>
          <a:prstGeom prst="rect">
            <a:avLst/>
          </a:prstGeom>
        </p:spPr>
      </p:pic>
      <p:sp>
        <p:nvSpPr>
          <p:cNvPr id="6" name="Rectangle 5"/>
          <p:cNvSpPr/>
          <p:nvPr/>
        </p:nvSpPr>
        <p:spPr>
          <a:xfrm>
            <a:off x="70338" y="3751967"/>
            <a:ext cx="4783016" cy="523220"/>
          </a:xfrm>
          <a:prstGeom prst="rect">
            <a:avLst/>
          </a:prstGeom>
        </p:spPr>
        <p:txBody>
          <a:bodyPr wrap="square">
            <a:spAutoFit/>
          </a:bodyPr>
          <a:lstStyle/>
          <a:p>
            <a:r>
              <a:rPr lang="en-US" sz="1400" dirty="0">
                <a:hlinkClick r:id="rId3"/>
              </a:rPr>
              <a:t>https://www.va.gov/GERIATRICS/pages/Home_Based_Primary_Care.asp</a:t>
            </a:r>
            <a:endParaRPr lang="en-US" sz="1400" dirty="0"/>
          </a:p>
        </p:txBody>
      </p:sp>
      <p:sp>
        <p:nvSpPr>
          <p:cNvPr id="7" name="Rectangle 6"/>
          <p:cNvSpPr/>
          <p:nvPr/>
        </p:nvSpPr>
        <p:spPr>
          <a:xfrm>
            <a:off x="4619758" y="2748200"/>
            <a:ext cx="4572000" cy="3416320"/>
          </a:xfrm>
          <a:prstGeom prst="rect">
            <a:avLst/>
          </a:prstGeom>
        </p:spPr>
        <p:txBody>
          <a:bodyPr>
            <a:spAutoFit/>
          </a:bodyPr>
          <a:lstStyle/>
          <a:p>
            <a:pPr marL="285750" indent="-285750">
              <a:buFont typeface="Arial" panose="020B0604020202020204" pitchFamily="34" charset="0"/>
              <a:buChar char="•"/>
            </a:pPr>
            <a:r>
              <a:rPr lang="en-US" dirty="0" smtClean="0">
                <a:solidFill>
                  <a:srgbClr val="2E2E2E"/>
                </a:solidFill>
                <a:latin typeface="Arial" panose="020B0604020202020204" pitchFamily="34" charset="0"/>
              </a:rPr>
              <a:t>Health team goes to patient home to provide care and includes:</a:t>
            </a:r>
          </a:p>
          <a:p>
            <a:pPr marL="742950" lvl="1" indent="-285750">
              <a:buFont typeface="Arial" panose="020B0604020202020204" pitchFamily="34" charset="0"/>
              <a:buChar char="•"/>
            </a:pPr>
            <a:r>
              <a:rPr lang="en-US" dirty="0" smtClean="0">
                <a:solidFill>
                  <a:srgbClr val="2E2E2E"/>
                </a:solidFill>
                <a:latin typeface="Arial" panose="020B0604020202020204" pitchFamily="34" charset="0"/>
              </a:rPr>
              <a:t>Physician</a:t>
            </a:r>
          </a:p>
          <a:p>
            <a:pPr marL="742950" lvl="1" indent="-285750">
              <a:buFont typeface="Arial" panose="020B0604020202020204" pitchFamily="34" charset="0"/>
              <a:buChar char="•"/>
            </a:pPr>
            <a:r>
              <a:rPr lang="en-US" dirty="0" smtClean="0">
                <a:solidFill>
                  <a:srgbClr val="2E2E2E"/>
                </a:solidFill>
                <a:latin typeface="Arial" panose="020B0604020202020204" pitchFamily="34" charset="0"/>
              </a:rPr>
              <a:t>Nurse</a:t>
            </a:r>
          </a:p>
          <a:p>
            <a:pPr marL="742950" lvl="1" indent="-285750">
              <a:buFont typeface="Arial" panose="020B0604020202020204" pitchFamily="34" charset="0"/>
              <a:buChar char="•"/>
            </a:pPr>
            <a:r>
              <a:rPr lang="en-US" dirty="0" smtClean="0">
                <a:solidFill>
                  <a:srgbClr val="2E2E2E"/>
                </a:solidFill>
                <a:latin typeface="Arial" panose="020B0604020202020204" pitchFamily="34" charset="0"/>
              </a:rPr>
              <a:t>Nurse Practitioner</a:t>
            </a:r>
          </a:p>
          <a:p>
            <a:pPr marL="742950" lvl="1" indent="-285750">
              <a:buFont typeface="Arial" panose="020B0604020202020204" pitchFamily="34" charset="0"/>
              <a:buChar char="•"/>
            </a:pPr>
            <a:r>
              <a:rPr lang="en-US" dirty="0" smtClean="0">
                <a:solidFill>
                  <a:srgbClr val="2E2E2E"/>
                </a:solidFill>
                <a:latin typeface="Arial" panose="020B0604020202020204" pitchFamily="34" charset="0"/>
              </a:rPr>
              <a:t>Social work</a:t>
            </a:r>
          </a:p>
          <a:p>
            <a:pPr marL="742950" lvl="1" indent="-285750">
              <a:buFont typeface="Arial" panose="020B0604020202020204" pitchFamily="34" charset="0"/>
              <a:buChar char="•"/>
            </a:pPr>
            <a:r>
              <a:rPr lang="en-US" dirty="0" smtClean="0">
                <a:solidFill>
                  <a:srgbClr val="2E2E2E"/>
                </a:solidFill>
                <a:latin typeface="Arial" panose="020B0604020202020204" pitchFamily="34" charset="0"/>
              </a:rPr>
              <a:t>Psychology</a:t>
            </a:r>
          </a:p>
          <a:p>
            <a:pPr marL="742950" lvl="1" indent="-285750">
              <a:buFont typeface="Arial" panose="020B0604020202020204" pitchFamily="34" charset="0"/>
              <a:buChar char="•"/>
            </a:pPr>
            <a:r>
              <a:rPr lang="en-US" dirty="0" smtClean="0">
                <a:solidFill>
                  <a:srgbClr val="2E2E2E"/>
                </a:solidFill>
                <a:latin typeface="Arial" panose="020B0604020202020204" pitchFamily="34" charset="0"/>
              </a:rPr>
              <a:t>Pharmacist</a:t>
            </a:r>
          </a:p>
          <a:p>
            <a:pPr marL="742950" lvl="1" indent="-285750">
              <a:buFont typeface="Arial" panose="020B0604020202020204" pitchFamily="34" charset="0"/>
              <a:buChar char="•"/>
            </a:pPr>
            <a:r>
              <a:rPr lang="en-US" dirty="0" smtClean="0">
                <a:solidFill>
                  <a:srgbClr val="2E2E2E"/>
                </a:solidFill>
                <a:latin typeface="Arial" panose="020B0604020202020204" pitchFamily="34" charset="0"/>
              </a:rPr>
              <a:t>Therapy</a:t>
            </a:r>
          </a:p>
          <a:p>
            <a:pPr marL="742950" lvl="1" indent="-285750">
              <a:buFont typeface="Arial" panose="020B0604020202020204" pitchFamily="34" charset="0"/>
              <a:buChar char="•"/>
            </a:pPr>
            <a:endParaRPr lang="en-US" dirty="0" smtClean="0">
              <a:solidFill>
                <a:srgbClr val="2E2E2E"/>
              </a:solidFill>
              <a:latin typeface="Arial" panose="020B0604020202020204" pitchFamily="34" charset="0"/>
            </a:endParaRPr>
          </a:p>
          <a:p>
            <a:pPr marL="285750" indent="-285750">
              <a:buFont typeface="Arial" panose="020B0604020202020204" pitchFamily="34" charset="0"/>
              <a:buChar char="•"/>
            </a:pPr>
            <a:r>
              <a:rPr lang="en-US" dirty="0" smtClean="0">
                <a:solidFill>
                  <a:srgbClr val="2E2E2E"/>
                </a:solidFill>
                <a:latin typeface="Arial" panose="020B0604020202020204" pitchFamily="34" charset="0"/>
              </a:rPr>
              <a:t>can </a:t>
            </a:r>
            <a:r>
              <a:rPr lang="en-US" dirty="0">
                <a:solidFill>
                  <a:srgbClr val="2E2E2E"/>
                </a:solidFill>
                <a:latin typeface="Arial" panose="020B0604020202020204" pitchFamily="34" charset="0"/>
              </a:rPr>
              <a:t>be used in combination with other Home and Community Based Services.</a:t>
            </a:r>
            <a:endParaRPr lang="en-US" b="0" i="0" dirty="0">
              <a:solidFill>
                <a:srgbClr val="2E2E2E"/>
              </a:solidFill>
              <a:effectLst/>
              <a:latin typeface="Arial" panose="020B0604020202020204" pitchFamily="34" charset="0"/>
            </a:endParaRPr>
          </a:p>
        </p:txBody>
      </p:sp>
    </p:spTree>
    <p:extLst>
      <p:ext uri="{BB962C8B-B14F-4D97-AF65-F5344CB8AC3E}">
        <p14:creationId xmlns:p14="http://schemas.microsoft.com/office/powerpoint/2010/main" val="915235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Hospice—wherever you are</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If less than 6 month prognosis, hospice services may be enough to keep a person home. </a:t>
            </a:r>
          </a:p>
          <a:p>
            <a:pPr marL="342900" indent="-342900">
              <a:buFont typeface="Arial" panose="020B0604020202020204" pitchFamily="34" charset="0"/>
              <a:buChar char="•"/>
            </a:pPr>
            <a:r>
              <a:rPr lang="en-US" dirty="0" smtClean="0"/>
              <a:t>Outpatient Hospice provides a nurse a couple times a week, an aid a few times a week, social work, chaplain, bereavement, but does not provide 24/7 care</a:t>
            </a:r>
          </a:p>
          <a:p>
            <a:endParaRPr lang="en-US" dirty="0"/>
          </a:p>
        </p:txBody>
      </p:sp>
    </p:spTree>
    <p:extLst>
      <p:ext uri="{BB962C8B-B14F-4D97-AF65-F5344CB8AC3E}">
        <p14:creationId xmlns:p14="http://schemas.microsoft.com/office/powerpoint/2010/main" val="1680665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Living Facility</a:t>
            </a:r>
            <a:endParaRPr lang="en-US" dirty="0"/>
          </a:p>
        </p:txBody>
      </p:sp>
      <p:sp>
        <p:nvSpPr>
          <p:cNvPr id="3" name="Content Placeholder 2"/>
          <p:cNvSpPr>
            <a:spLocks noGrp="1"/>
          </p:cNvSpPr>
          <p:nvPr>
            <p:ph idx="1"/>
          </p:nvPr>
        </p:nvSpPr>
        <p:spPr/>
        <p:txBody>
          <a:bodyPr/>
          <a:lstStyle/>
          <a:p>
            <a:r>
              <a:rPr lang="en-US" dirty="0" smtClean="0"/>
              <a:t>Apartments with </a:t>
            </a:r>
          </a:p>
          <a:p>
            <a:r>
              <a:rPr lang="en-US" dirty="0" smtClean="0"/>
              <a:t>	- </a:t>
            </a:r>
            <a:r>
              <a:rPr lang="en-US" dirty="0"/>
              <a:t>full kitchen in </a:t>
            </a:r>
            <a:r>
              <a:rPr lang="en-US" dirty="0" smtClean="0"/>
              <a:t>apartment</a:t>
            </a:r>
          </a:p>
          <a:p>
            <a:r>
              <a:rPr lang="en-US" dirty="0"/>
              <a:t>	</a:t>
            </a:r>
            <a:r>
              <a:rPr lang="en-US" dirty="0" smtClean="0"/>
              <a:t>- various services depending on the </a:t>
            </a:r>
          </a:p>
          <a:p>
            <a:r>
              <a:rPr lang="en-US" dirty="0"/>
              <a:t>	</a:t>
            </a:r>
            <a:r>
              <a:rPr lang="en-US" dirty="0" smtClean="0"/>
              <a:t>	facility/community (</a:t>
            </a:r>
            <a:r>
              <a:rPr lang="en-US" dirty="0" err="1"/>
              <a:t>eg</a:t>
            </a:r>
            <a:r>
              <a:rPr lang="en-US" dirty="0"/>
              <a:t> dining, </a:t>
            </a:r>
            <a:r>
              <a:rPr lang="en-US" dirty="0" smtClean="0"/>
              <a:t>	light house 			keeping, laundry, maintenance)</a:t>
            </a:r>
          </a:p>
          <a:p>
            <a:r>
              <a:rPr lang="en-US" dirty="0" smtClean="0"/>
              <a:t>	- common areas and social activities</a:t>
            </a:r>
          </a:p>
          <a:p>
            <a:r>
              <a:rPr lang="en-US" dirty="0" smtClean="0"/>
              <a:t>Typically No staffing for assistance with Activities of Daily Living</a:t>
            </a:r>
          </a:p>
          <a:p>
            <a:r>
              <a:rPr lang="en-US" dirty="0" smtClean="0"/>
              <a:t>Additional care likely will come from home health or other services listed in prior slides</a:t>
            </a:r>
          </a:p>
          <a:p>
            <a:endParaRPr lang="en-US" dirty="0"/>
          </a:p>
          <a:p>
            <a:endParaRPr lang="en-US" dirty="0"/>
          </a:p>
        </p:txBody>
      </p:sp>
      <p:sp>
        <p:nvSpPr>
          <p:cNvPr id="4" name="Content Placeholder 3"/>
          <p:cNvSpPr>
            <a:spLocks noGrp="1"/>
          </p:cNvSpPr>
          <p:nvPr>
            <p:ph sz="quarter" idx="10"/>
          </p:nvPr>
        </p:nvSpPr>
        <p:spPr/>
        <p:txBody>
          <a:bodyPr>
            <a:normAutofit fontScale="92500" lnSpcReduction="20000"/>
          </a:bodyPr>
          <a:lstStyle/>
          <a:p>
            <a:r>
              <a:rPr lang="en-US" dirty="0" smtClean="0"/>
              <a:t>AKA: Senior apartments, retirement community, 55+ community</a:t>
            </a:r>
            <a:endParaRPr lang="en-US" dirty="0"/>
          </a:p>
        </p:txBody>
      </p:sp>
    </p:spTree>
    <p:extLst>
      <p:ext uri="{BB962C8B-B14F-4D97-AF65-F5344CB8AC3E}">
        <p14:creationId xmlns:p14="http://schemas.microsoft.com/office/powerpoint/2010/main" val="2316324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34" y="3916300"/>
            <a:ext cx="6012202" cy="1470025"/>
          </a:xfrm>
        </p:spPr>
        <p:txBody>
          <a:bodyPr>
            <a:normAutofit fontScale="90000"/>
          </a:bodyPr>
          <a:lstStyle/>
          <a:p>
            <a:r>
              <a:rPr lang="en-US" sz="3300" dirty="0"/>
              <a:t>This program is supported by the Health Resources and Services Administration (HRSA) </a:t>
            </a:r>
            <a:r>
              <a:rPr lang="en-US" sz="2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4199704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38196" y="1056964"/>
            <a:ext cx="4991100" cy="5514975"/>
          </a:xfrm>
          <a:prstGeom prst="rect">
            <a:avLst/>
          </a:prstGeom>
        </p:spPr>
      </p:pic>
      <p:sp>
        <p:nvSpPr>
          <p:cNvPr id="6" name="Rectangle 5"/>
          <p:cNvSpPr/>
          <p:nvPr/>
        </p:nvSpPr>
        <p:spPr>
          <a:xfrm>
            <a:off x="3738196" y="613626"/>
            <a:ext cx="4653694" cy="307777"/>
          </a:xfrm>
          <a:prstGeom prst="rect">
            <a:avLst/>
          </a:prstGeom>
        </p:spPr>
        <p:txBody>
          <a:bodyPr wrap="square">
            <a:spAutoFit/>
          </a:bodyPr>
          <a:lstStyle/>
          <a:p>
            <a:r>
              <a:rPr lang="en-US" sz="1400" dirty="0">
                <a:hlinkClick r:id="rId3"/>
              </a:rPr>
              <a:t>https://www.ruralhealth.va.gov/vets/resources.asp#dem</a:t>
            </a:r>
            <a:endParaRPr lang="en-US" sz="1400" dirty="0"/>
          </a:p>
        </p:txBody>
      </p:sp>
      <p:sp>
        <p:nvSpPr>
          <p:cNvPr id="8" name="Content Placeholder 2"/>
          <p:cNvSpPr txBox="1">
            <a:spLocks/>
          </p:cNvSpPr>
          <p:nvPr/>
        </p:nvSpPr>
        <p:spPr>
          <a:xfrm>
            <a:off x="281098" y="2947258"/>
            <a:ext cx="3095148" cy="722766"/>
          </a:xfrm>
          <a:prstGeom prst="rect">
            <a:avLst/>
          </a:prstGeom>
        </p:spPr>
        <p:txBody>
          <a:bodyPr vert="horz" lIns="91440" tIns="45720" rIns="91440" bIns="45720" rtlCol="0">
            <a:normAutofit/>
          </a:bodyPr>
          <a:lstStyle>
            <a:lvl1pPr marL="0" indent="0" algn="l" defTabSz="457200" rtl="0" eaLnBrk="1" latinLnBrk="0" hangingPunct="1">
              <a:lnSpc>
                <a:spcPct val="90000"/>
              </a:lnSpc>
              <a:spcBef>
                <a:spcPct val="20000"/>
              </a:spcBef>
              <a:buFontTx/>
              <a:buNone/>
              <a:defRPr sz="2000" b="1" kern="1200">
                <a:solidFill>
                  <a:srgbClr val="FFFFFF"/>
                </a:solidFill>
                <a:latin typeface="Arial"/>
                <a:ea typeface="+mn-ea"/>
                <a:cs typeface="Arial"/>
              </a:defRPr>
            </a:lvl1pPr>
            <a:lvl2pPr marL="742950" indent="-28575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hlinkClick r:id="rId4"/>
              </a:rPr>
              <a:t>https://www.ruralhealth.va.gov/vets/caregivers-module19.asp</a:t>
            </a:r>
            <a:endParaRPr lang="en-US" sz="1400" dirty="0"/>
          </a:p>
        </p:txBody>
      </p:sp>
      <p:pic>
        <p:nvPicPr>
          <p:cNvPr id="9" name="Picture 8"/>
          <p:cNvPicPr>
            <a:picLocks noChangeAspect="1"/>
          </p:cNvPicPr>
          <p:nvPr/>
        </p:nvPicPr>
        <p:blipFill rotWithShape="1">
          <a:blip r:embed="rId5"/>
          <a:srcRect l="3983" t="1" b="1305"/>
          <a:stretch/>
        </p:blipFill>
        <p:spPr>
          <a:xfrm>
            <a:off x="457201" y="767515"/>
            <a:ext cx="3082070" cy="2049340"/>
          </a:xfrm>
          <a:prstGeom prst="rect">
            <a:avLst/>
          </a:prstGeom>
        </p:spPr>
      </p:pic>
      <p:sp>
        <p:nvSpPr>
          <p:cNvPr id="11" name="Content Placeholder 10"/>
          <p:cNvSpPr>
            <a:spLocks noGrp="1"/>
          </p:cNvSpPr>
          <p:nvPr>
            <p:ph idx="1"/>
          </p:nvPr>
        </p:nvSpPr>
        <p:spPr/>
        <p:txBody>
          <a:bodyPr/>
          <a:lstStyle/>
          <a:p>
            <a:endParaRPr lang="en-US"/>
          </a:p>
        </p:txBody>
      </p:sp>
    </p:spTree>
    <p:extLst>
      <p:ext uri="{BB962C8B-B14F-4D97-AF65-F5344CB8AC3E}">
        <p14:creationId xmlns:p14="http://schemas.microsoft.com/office/powerpoint/2010/main" val="61589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8" y="-115758"/>
            <a:ext cx="8765929" cy="1888451"/>
          </a:xfrm>
        </p:spPr>
        <p:txBody>
          <a:bodyPr/>
          <a:lstStyle/>
          <a:p>
            <a:r>
              <a:rPr lang="en-US" dirty="0" smtClean="0"/>
              <a:t>Thinking about transitioning to a facility?</a:t>
            </a:r>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718090092"/>
              </p:ext>
            </p:extLst>
          </p:nvPr>
        </p:nvGraphicFramePr>
        <p:xfrm>
          <a:off x="-685798" y="2048608"/>
          <a:ext cx="9944098" cy="480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980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ALF-services/capabilities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Apartment, often without a full kitchen</a:t>
            </a:r>
          </a:p>
          <a:p>
            <a:pPr marL="342900" indent="-342900">
              <a:buFont typeface="Arial" panose="020B0604020202020204" pitchFamily="34" charset="0"/>
              <a:buChar char="•"/>
            </a:pPr>
            <a:r>
              <a:rPr lang="en-US" dirty="0" smtClean="0"/>
              <a:t>Services depend on the facility</a:t>
            </a:r>
          </a:p>
          <a:p>
            <a:pPr marL="342900" indent="-342900">
              <a:buFont typeface="Arial" panose="020B0604020202020204" pitchFamily="34" charset="0"/>
              <a:buChar char="•"/>
            </a:pPr>
            <a:r>
              <a:rPr lang="en-US" dirty="0" smtClean="0"/>
              <a:t>Can expect some hands-on assistance with ADLs (</a:t>
            </a:r>
            <a:r>
              <a:rPr lang="en-US" dirty="0" err="1" smtClean="0"/>
              <a:t>eg</a:t>
            </a:r>
            <a:r>
              <a:rPr lang="en-US" dirty="0" smtClean="0"/>
              <a:t> bathing)</a:t>
            </a:r>
          </a:p>
          <a:p>
            <a:pPr marL="342900" indent="-342900">
              <a:buFont typeface="Arial" panose="020B0604020202020204" pitchFamily="34" charset="0"/>
              <a:buChar char="•"/>
            </a:pPr>
            <a:r>
              <a:rPr lang="en-US" dirty="0" smtClean="0"/>
              <a:t>Help with medication administration</a:t>
            </a:r>
          </a:p>
          <a:p>
            <a:pPr marL="342900" indent="-342900">
              <a:buFont typeface="Arial" panose="020B0604020202020204" pitchFamily="34" charset="0"/>
              <a:buChar char="•"/>
            </a:pPr>
            <a:r>
              <a:rPr lang="en-US" dirty="0" smtClean="0"/>
              <a:t>During </a:t>
            </a:r>
            <a:r>
              <a:rPr lang="en-US" dirty="0" err="1"/>
              <a:t>covid</a:t>
            </a:r>
            <a:r>
              <a:rPr lang="en-US" dirty="0"/>
              <a:t>, they potentially have fewer visitor restrictions than LTC. </a:t>
            </a:r>
          </a:p>
          <a:p>
            <a:pPr marL="342900" indent="-342900">
              <a:buFont typeface="Arial" panose="020B0604020202020204" pitchFamily="34" charset="0"/>
              <a:buChar char="•"/>
            </a:pPr>
            <a:endParaRPr lang="en-US" dirty="0"/>
          </a:p>
        </p:txBody>
      </p:sp>
      <p:sp>
        <p:nvSpPr>
          <p:cNvPr id="4" name="Content Placeholder 3"/>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419869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ALF-payment</a:t>
            </a:r>
            <a:endParaRPr lang="en-US" dirty="0"/>
          </a:p>
        </p:txBody>
      </p:sp>
      <p:sp>
        <p:nvSpPr>
          <p:cNvPr id="3" name="Content Placeholder 2"/>
          <p:cNvSpPr>
            <a:spLocks noGrp="1"/>
          </p:cNvSpPr>
          <p:nvPr>
            <p:ph idx="1"/>
          </p:nvPr>
        </p:nvSpPr>
        <p:spPr/>
        <p:txBody>
          <a:bodyPr/>
          <a:lstStyle/>
          <a:p>
            <a:r>
              <a:rPr lang="en-US" dirty="0" smtClean="0"/>
              <a:t>Room and Board:</a:t>
            </a:r>
          </a:p>
          <a:p>
            <a:pPr marL="342900" indent="-342900">
              <a:buFont typeface="Arial" panose="020B0604020202020204" pitchFamily="34" charset="0"/>
              <a:buChar char="•"/>
            </a:pPr>
            <a:r>
              <a:rPr lang="en-US" dirty="0" smtClean="0"/>
              <a:t>Private pay</a:t>
            </a:r>
          </a:p>
          <a:p>
            <a:pPr marL="342900" indent="-342900">
              <a:buFont typeface="Arial" panose="020B0604020202020204" pitchFamily="34" charset="0"/>
              <a:buChar char="•"/>
            </a:pPr>
            <a:r>
              <a:rPr lang="en-US" dirty="0" smtClean="0"/>
              <a:t>Medicaid waiver</a:t>
            </a:r>
          </a:p>
          <a:p>
            <a:pPr marL="342900" indent="-342900">
              <a:buFont typeface="Arial" panose="020B0604020202020204" pitchFamily="34" charset="0"/>
              <a:buChar char="•"/>
            </a:pPr>
            <a:r>
              <a:rPr lang="en-US" dirty="0"/>
              <a:t>Long Term Care </a:t>
            </a:r>
            <a:r>
              <a:rPr lang="en-US" dirty="0" smtClean="0"/>
              <a:t>insurance</a:t>
            </a:r>
          </a:p>
          <a:p>
            <a:pPr marL="342900" indent="-342900">
              <a:buFont typeface="Arial" panose="020B0604020202020204" pitchFamily="34" charset="0"/>
              <a:buChar char="•"/>
            </a:pPr>
            <a:endParaRPr lang="en-US" dirty="0"/>
          </a:p>
          <a:p>
            <a:r>
              <a:rPr lang="en-US" dirty="0" smtClean="0"/>
              <a:t>Medical Care-via provider visits, home health, hospice, </a:t>
            </a:r>
            <a:r>
              <a:rPr lang="en-US" dirty="0" err="1" smtClean="0"/>
              <a:t>etc</a:t>
            </a:r>
            <a:endParaRPr lang="en-US" dirty="0" smtClean="0"/>
          </a:p>
          <a:p>
            <a:pPr marL="342900" indent="-342900">
              <a:buFont typeface="Arial" panose="020B0604020202020204" pitchFamily="34" charset="0"/>
              <a:buChar char="•"/>
            </a:pPr>
            <a:r>
              <a:rPr lang="en-US" dirty="0" smtClean="0"/>
              <a:t>Medicare</a:t>
            </a:r>
          </a:p>
          <a:p>
            <a:pPr marL="342900" indent="-342900">
              <a:buFont typeface="Arial" panose="020B0604020202020204" pitchFamily="34" charset="0"/>
              <a:buChar char="•"/>
            </a:pPr>
            <a:r>
              <a:rPr lang="en-US" dirty="0" smtClean="0"/>
              <a:t>Private insurance</a:t>
            </a:r>
          </a:p>
          <a:p>
            <a:pPr marL="342900" indent="-342900">
              <a:buFont typeface="Arial" panose="020B0604020202020204" pitchFamily="34" charset="0"/>
              <a:buChar char="•"/>
            </a:pPr>
            <a:r>
              <a:rPr lang="en-US" dirty="0" smtClean="0"/>
              <a:t>Medicaid</a:t>
            </a:r>
          </a:p>
          <a:p>
            <a:pPr marL="342900" indent="-342900">
              <a:buFont typeface="Arial" panose="020B0604020202020204" pitchFamily="34" charset="0"/>
              <a:buChar char="•"/>
            </a:pPr>
            <a:endParaRPr lang="en-US" dirty="0"/>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2244252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ALF-regulations</a:t>
            </a:r>
            <a:endParaRPr lang="en-US" dirty="0"/>
          </a:p>
        </p:txBody>
      </p:sp>
      <p:sp>
        <p:nvSpPr>
          <p:cNvPr id="3" name="Content Placeholder 2"/>
          <p:cNvSpPr>
            <a:spLocks noGrp="1"/>
          </p:cNvSpPr>
          <p:nvPr>
            <p:ph idx="1"/>
          </p:nvPr>
        </p:nvSpPr>
        <p:spPr/>
        <p:txBody>
          <a:bodyPr/>
          <a:lstStyle/>
          <a:p>
            <a:r>
              <a:rPr lang="en-US" dirty="0" smtClean="0"/>
              <a:t>Depends on the state</a:t>
            </a:r>
          </a:p>
          <a:p>
            <a:r>
              <a:rPr lang="en-US" dirty="0" smtClean="0"/>
              <a:t>Much fewer regulations than long term care</a:t>
            </a:r>
            <a:endParaRPr lang="en-US" dirty="0"/>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949716" y="3803721"/>
            <a:ext cx="7102352" cy="1383374"/>
          </a:xfrm>
          <a:prstGeom prst="rect">
            <a:avLst/>
          </a:prstGeom>
        </p:spPr>
      </p:pic>
      <p:sp>
        <p:nvSpPr>
          <p:cNvPr id="6" name="Rectangle 5"/>
          <p:cNvSpPr/>
          <p:nvPr/>
        </p:nvSpPr>
        <p:spPr>
          <a:xfrm>
            <a:off x="852853" y="5453381"/>
            <a:ext cx="7851531" cy="307777"/>
          </a:xfrm>
          <a:prstGeom prst="rect">
            <a:avLst/>
          </a:prstGeom>
        </p:spPr>
        <p:txBody>
          <a:bodyPr wrap="square">
            <a:spAutoFit/>
          </a:bodyPr>
          <a:lstStyle/>
          <a:p>
            <a:r>
              <a:rPr lang="en-US" sz="1400" dirty="0">
                <a:hlinkClick r:id="rId3"/>
              </a:rPr>
              <a:t>http://dhhs.ne.gov/licensure/Pages/Assisted-Living-Facilities.aspx</a:t>
            </a:r>
            <a:endParaRPr lang="en-US" sz="1400" dirty="0"/>
          </a:p>
        </p:txBody>
      </p:sp>
    </p:spTree>
    <p:extLst>
      <p:ext uri="{BB962C8B-B14F-4D97-AF65-F5344CB8AC3E}">
        <p14:creationId xmlns:p14="http://schemas.microsoft.com/office/powerpoint/2010/main" val="1325494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ALF-Memory Care</a:t>
            </a:r>
            <a:endParaRPr lang="en-US" dirty="0"/>
          </a:p>
        </p:txBody>
      </p:sp>
      <p:sp>
        <p:nvSpPr>
          <p:cNvPr id="3" name="Content Placeholder 2"/>
          <p:cNvSpPr>
            <a:spLocks noGrp="1"/>
          </p:cNvSpPr>
          <p:nvPr>
            <p:ph idx="1"/>
          </p:nvPr>
        </p:nvSpPr>
        <p:spPr/>
        <p:txBody>
          <a:bodyPr/>
          <a:lstStyle/>
          <a:p>
            <a:r>
              <a:rPr lang="en-US" dirty="0"/>
              <a:t>An assisted-living facility which is an Alzheimer’s special care unit may apply for a </a:t>
            </a:r>
            <a:r>
              <a:rPr lang="en-US" dirty="0">
                <a:solidFill>
                  <a:srgbClr val="FFFF00"/>
                </a:solidFill>
              </a:rPr>
              <a:t>memory care endorsement as provided in the Health Care Facility Licensure Act </a:t>
            </a:r>
            <a:r>
              <a:rPr lang="en-US" dirty="0"/>
              <a:t>but shall not advertise itself as an endorsed memory care unit without such </a:t>
            </a:r>
            <a:r>
              <a:rPr lang="en-US" dirty="0" smtClean="0"/>
              <a:t>endorsement</a:t>
            </a:r>
            <a:r>
              <a:rPr lang="en-US" dirty="0"/>
              <a:t>.</a:t>
            </a:r>
          </a:p>
        </p:txBody>
      </p:sp>
      <p:sp>
        <p:nvSpPr>
          <p:cNvPr id="4" name="Content Placeholder 3"/>
          <p:cNvSpPr>
            <a:spLocks noGrp="1"/>
          </p:cNvSpPr>
          <p:nvPr>
            <p:ph sz="quarter" idx="10"/>
          </p:nvPr>
        </p:nvSpPr>
        <p:spPr/>
        <p:txBody>
          <a:bodyPr/>
          <a:lstStyle/>
          <a:p>
            <a:endParaRPr lang="en-US"/>
          </a:p>
        </p:txBody>
      </p:sp>
      <p:sp>
        <p:nvSpPr>
          <p:cNvPr id="5" name="Rectangle 4"/>
          <p:cNvSpPr/>
          <p:nvPr/>
        </p:nvSpPr>
        <p:spPr>
          <a:xfrm>
            <a:off x="369277" y="6086428"/>
            <a:ext cx="8291146" cy="307777"/>
          </a:xfrm>
          <a:prstGeom prst="rect">
            <a:avLst/>
          </a:prstGeom>
        </p:spPr>
        <p:txBody>
          <a:bodyPr wrap="square">
            <a:spAutoFit/>
          </a:bodyPr>
          <a:lstStyle/>
          <a:p>
            <a:r>
              <a:rPr lang="en-US" sz="1400" dirty="0">
                <a:hlinkClick r:id="rId2"/>
              </a:rPr>
              <a:t>http://dhhs.ne.gov/licensure/Documents/Facilities-HealthCareFacilities.pdf</a:t>
            </a:r>
            <a:endParaRPr lang="en-US" sz="1400" dirty="0"/>
          </a:p>
        </p:txBody>
      </p:sp>
    </p:spTree>
    <p:extLst>
      <p:ext uri="{BB962C8B-B14F-4D97-AF65-F5344CB8AC3E}">
        <p14:creationId xmlns:p14="http://schemas.microsoft.com/office/powerpoint/2010/main" val="3295861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297097"/>
            <a:ext cx="7594867" cy="1888451"/>
          </a:xfrm>
        </p:spPr>
        <p:txBody>
          <a:bodyPr/>
          <a:lstStyle/>
          <a:p>
            <a:r>
              <a:rPr lang="en-US" dirty="0" smtClean="0"/>
              <a:t>Memory Care—Can be ALF or LTC</a:t>
            </a:r>
            <a:endParaRPr lang="en-US" dirty="0"/>
          </a:p>
        </p:txBody>
      </p:sp>
      <p:sp>
        <p:nvSpPr>
          <p:cNvPr id="3" name="Content Placeholder 2"/>
          <p:cNvSpPr>
            <a:spLocks noGrp="1"/>
          </p:cNvSpPr>
          <p:nvPr>
            <p:ph idx="1"/>
          </p:nvPr>
        </p:nvSpPr>
        <p:spPr>
          <a:xfrm>
            <a:off x="1169865" y="2083777"/>
            <a:ext cx="6882201" cy="4488162"/>
          </a:xfrm>
        </p:spPr>
        <p:txBody>
          <a:bodyPr>
            <a:normAutofit/>
          </a:bodyPr>
          <a:lstStyle/>
          <a:p>
            <a:pPr marL="342900" indent="-342900">
              <a:buFont typeface="Arial" panose="020B0604020202020204" pitchFamily="34" charset="0"/>
              <a:buChar char="•"/>
            </a:pPr>
            <a:r>
              <a:rPr lang="en-US" dirty="0" smtClean="0"/>
              <a:t>ALF memory care can not manage skilled needs like catheters, wound care </a:t>
            </a:r>
          </a:p>
          <a:p>
            <a:pPr marL="342900" indent="-342900">
              <a:buFont typeface="Arial" panose="020B0604020202020204" pitchFamily="34" charset="0"/>
              <a:buChar char="•"/>
            </a:pPr>
            <a:r>
              <a:rPr lang="en-US" dirty="0" smtClean="0"/>
              <a:t>LTC memory care can handle skilled needs </a:t>
            </a:r>
          </a:p>
          <a:p>
            <a:pPr marL="342900" indent="-342900">
              <a:buFont typeface="Arial" panose="020B0604020202020204" pitchFamily="34" charset="0"/>
              <a:buChar char="•"/>
            </a:pPr>
            <a:r>
              <a:rPr lang="en-US" dirty="0" smtClean="0"/>
              <a:t>Many ALFs can not provide hands on assistance with eating</a:t>
            </a:r>
          </a:p>
          <a:p>
            <a:pPr marL="342900" indent="-342900">
              <a:buFont typeface="Arial" panose="020B0604020202020204" pitchFamily="34" charset="0"/>
              <a:buChar char="•"/>
            </a:pPr>
            <a:r>
              <a:rPr lang="en-US" dirty="0" smtClean="0"/>
              <a:t>Therefore ALF memory care sometimes ends up not working out as a forever home</a:t>
            </a:r>
          </a:p>
          <a:p>
            <a:pPr marL="342900" indent="-342900">
              <a:buFont typeface="Arial" panose="020B0604020202020204" pitchFamily="34" charset="0"/>
              <a:buChar char="•"/>
            </a:pPr>
            <a:endParaRPr lang="en-US" dirty="0"/>
          </a:p>
        </p:txBody>
      </p:sp>
      <p:sp>
        <p:nvSpPr>
          <p:cNvPr id="4" name="Content Placeholder 3"/>
          <p:cNvSpPr>
            <a:spLocks noGrp="1"/>
          </p:cNvSpPr>
          <p:nvPr>
            <p:ph sz="quarter" idx="10"/>
          </p:nvPr>
        </p:nvSpPr>
        <p:spPr>
          <a:xfrm>
            <a:off x="1169865" y="1746172"/>
            <a:ext cx="6636017" cy="457200"/>
          </a:xfrm>
        </p:spPr>
        <p:txBody>
          <a:bodyPr/>
          <a:lstStyle/>
          <a:p>
            <a:r>
              <a:rPr lang="en-US" dirty="0" smtClean="0"/>
              <a:t>Things to consider</a:t>
            </a:r>
            <a:endParaRPr lang="en-US" dirty="0"/>
          </a:p>
        </p:txBody>
      </p:sp>
    </p:spTree>
    <p:extLst>
      <p:ext uri="{BB962C8B-B14F-4D97-AF65-F5344CB8AC3E}">
        <p14:creationId xmlns:p14="http://schemas.microsoft.com/office/powerpoint/2010/main" val="3019715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Care—Can be ALF or LTC</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Beautiful premises is nice…but….that doesn’t tell you about the quality of care</a:t>
            </a:r>
          </a:p>
          <a:p>
            <a:pPr marL="342900" indent="-342900">
              <a:buFont typeface="Arial" panose="020B0604020202020204" pitchFamily="34" charset="0"/>
              <a:buChar char="•"/>
            </a:pPr>
            <a:r>
              <a:rPr lang="en-US" dirty="0"/>
              <a:t>People with dementia need ability to wander around</a:t>
            </a:r>
          </a:p>
          <a:p>
            <a:pPr marL="342900" indent="-342900">
              <a:buFont typeface="Arial" panose="020B0604020202020204" pitchFamily="34" charset="0"/>
              <a:buChar char="•"/>
            </a:pPr>
            <a:r>
              <a:rPr lang="en-US" dirty="0"/>
              <a:t>Access/</a:t>
            </a:r>
            <a:r>
              <a:rPr lang="en-US" dirty="0">
                <a:solidFill>
                  <a:srgbClr val="FFFF00"/>
                </a:solidFill>
              </a:rPr>
              <a:t>REAL actual available </a:t>
            </a:r>
            <a:r>
              <a:rPr lang="en-US" dirty="0"/>
              <a:t>access to the outdoors</a:t>
            </a:r>
          </a:p>
          <a:p>
            <a:pPr marL="342900" indent="-342900">
              <a:buFont typeface="Arial" panose="020B0604020202020204" pitchFamily="34" charset="0"/>
              <a:buChar char="•"/>
            </a:pPr>
            <a:r>
              <a:rPr lang="en-US" dirty="0" smtClean="0"/>
              <a:t>Single occupancy room is optimal</a:t>
            </a:r>
          </a:p>
          <a:p>
            <a:pPr marL="342900" indent="-342900">
              <a:buFont typeface="Arial" panose="020B0604020202020204" pitchFamily="34" charset="0"/>
              <a:buChar char="•"/>
            </a:pPr>
            <a:r>
              <a:rPr lang="en-US" dirty="0"/>
              <a:t>Lots of activities…with staff who are motivated to involve the less interested </a:t>
            </a:r>
            <a:r>
              <a:rPr lang="en-US" dirty="0" smtClean="0"/>
              <a:t>residents</a:t>
            </a:r>
          </a:p>
          <a:p>
            <a:pPr marL="342900" indent="-342900">
              <a:buFont typeface="Arial" panose="020B0604020202020204" pitchFamily="34" charset="0"/>
              <a:buChar char="•"/>
            </a:pPr>
            <a:r>
              <a:rPr lang="en-US" dirty="0" smtClean="0"/>
              <a:t>What is the antipsychotic, hypnotic, and anxiolytic use</a:t>
            </a:r>
            <a:endParaRPr lang="en-US" dirty="0"/>
          </a:p>
          <a:p>
            <a:endParaRPr lang="en-US" dirty="0"/>
          </a:p>
        </p:txBody>
      </p:sp>
      <p:sp>
        <p:nvSpPr>
          <p:cNvPr id="4" name="Content Placeholder 3"/>
          <p:cNvSpPr>
            <a:spLocks noGrp="1"/>
          </p:cNvSpPr>
          <p:nvPr>
            <p:ph sz="quarter" idx="10"/>
          </p:nvPr>
        </p:nvSpPr>
        <p:spPr/>
        <p:txBody>
          <a:bodyPr/>
          <a:lstStyle/>
          <a:p>
            <a:r>
              <a:rPr lang="en-US" dirty="0" smtClean="0"/>
              <a:t>More things to consider</a:t>
            </a:r>
            <a:endParaRPr lang="en-US" dirty="0"/>
          </a:p>
        </p:txBody>
      </p:sp>
    </p:spTree>
    <p:extLst>
      <p:ext uri="{BB962C8B-B14F-4D97-AF65-F5344CB8AC3E}">
        <p14:creationId xmlns:p14="http://schemas.microsoft.com/office/powerpoint/2010/main" val="295403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Care—Can be ALF or LTC</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The staff working there will effectively be their new family…What is the turnover in CNA staff? </a:t>
            </a:r>
          </a:p>
          <a:p>
            <a:pPr marL="342900" indent="-342900">
              <a:buFont typeface="Arial" panose="020B0604020202020204" pitchFamily="34" charset="0"/>
              <a:buChar char="•"/>
            </a:pPr>
            <a:r>
              <a:rPr lang="en-US" dirty="0" smtClean="0"/>
              <a:t>Those are the staff members who spend the most time/energy with the residents</a:t>
            </a:r>
          </a:p>
          <a:p>
            <a:pPr marL="342900" indent="-342900">
              <a:buFont typeface="Arial" panose="020B0604020202020204" pitchFamily="34" charset="0"/>
              <a:buChar char="•"/>
            </a:pPr>
            <a:r>
              <a:rPr lang="en-US" dirty="0" smtClean="0"/>
              <a:t>What dementia specific training does the staff get</a:t>
            </a:r>
          </a:p>
          <a:p>
            <a:pPr marL="342900" indent="-342900">
              <a:buFont typeface="Arial" panose="020B0604020202020204" pitchFamily="34" charset="0"/>
              <a:buChar char="•"/>
            </a:pPr>
            <a:r>
              <a:rPr lang="en-US" dirty="0" smtClean="0"/>
              <a:t>When touring, don’t look at the pretty marble floors…look to see if the care staff are engaged with the residents, do the care staff seem happy, are they sitting their looking at their cell phones?</a:t>
            </a:r>
          </a:p>
          <a:p>
            <a:pPr marL="342900" indent="-342900">
              <a:buFont typeface="Arial" panose="020B0604020202020204" pitchFamily="34" charset="0"/>
              <a:buChar char="•"/>
            </a:pPr>
            <a:r>
              <a:rPr lang="en-US" dirty="0" smtClean="0"/>
              <a:t>Can the </a:t>
            </a:r>
            <a:r>
              <a:rPr lang="en-US" dirty="0" smtClean="0">
                <a:solidFill>
                  <a:srgbClr val="FFFF00"/>
                </a:solidFill>
              </a:rPr>
              <a:t>care staff </a:t>
            </a:r>
            <a:r>
              <a:rPr lang="en-US" dirty="0" smtClean="0"/>
              <a:t>tell you how they manage behaviors? </a:t>
            </a:r>
          </a:p>
          <a:p>
            <a:pPr marL="1085850" lvl="1" indent="-342900">
              <a:buFont typeface="Arial" panose="020B0604020202020204" pitchFamily="34" charset="0"/>
              <a:buChar char="•"/>
            </a:pPr>
            <a:r>
              <a:rPr lang="en-US" dirty="0" smtClean="0"/>
              <a:t>ABC’s of behavior management</a:t>
            </a:r>
            <a:endParaRPr lang="en-US" dirty="0"/>
          </a:p>
        </p:txBody>
      </p:sp>
      <p:sp>
        <p:nvSpPr>
          <p:cNvPr id="4" name="Content Placeholder 3"/>
          <p:cNvSpPr>
            <a:spLocks noGrp="1"/>
          </p:cNvSpPr>
          <p:nvPr>
            <p:ph sz="quarter" idx="10"/>
          </p:nvPr>
        </p:nvSpPr>
        <p:spPr/>
        <p:txBody>
          <a:bodyPr/>
          <a:lstStyle/>
          <a:p>
            <a:r>
              <a:rPr lang="en-US" dirty="0" smtClean="0"/>
              <a:t>Even more things to consider</a:t>
            </a:r>
            <a:endParaRPr lang="en-US" dirty="0"/>
          </a:p>
        </p:txBody>
      </p:sp>
    </p:spTree>
    <p:extLst>
      <p:ext uri="{BB962C8B-B14F-4D97-AF65-F5344CB8AC3E}">
        <p14:creationId xmlns:p14="http://schemas.microsoft.com/office/powerpoint/2010/main" val="4163638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263309"/>
            <a:ext cx="8598878" cy="1227336"/>
          </a:xfrm>
        </p:spPr>
        <p:txBody>
          <a:bodyPr/>
          <a:lstStyle/>
          <a:p>
            <a:r>
              <a:rPr lang="en-US" dirty="0" smtClean="0"/>
              <a:t>Residential Memory Care-ALF</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316522" y="1490645"/>
            <a:ext cx="5313485" cy="2238392"/>
          </a:xfrm>
          <a:prstGeom prst="rect">
            <a:avLst/>
          </a:prstGeom>
        </p:spPr>
      </p:pic>
      <p:pic>
        <p:nvPicPr>
          <p:cNvPr id="6" name="Picture 5"/>
          <p:cNvPicPr>
            <a:picLocks noChangeAspect="1"/>
          </p:cNvPicPr>
          <p:nvPr/>
        </p:nvPicPr>
        <p:blipFill>
          <a:blip r:embed="rId3"/>
          <a:stretch>
            <a:fillRect/>
          </a:stretch>
        </p:blipFill>
        <p:spPr>
          <a:xfrm>
            <a:off x="978693" y="3907149"/>
            <a:ext cx="7274535" cy="2618170"/>
          </a:xfrm>
          <a:prstGeom prst="rect">
            <a:avLst/>
          </a:prstGeom>
        </p:spPr>
      </p:pic>
    </p:spTree>
    <p:extLst>
      <p:ext uri="{BB962C8B-B14F-4D97-AF65-F5344CB8AC3E}">
        <p14:creationId xmlns:p14="http://schemas.microsoft.com/office/powerpoint/2010/main" val="364189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1" dirty="0"/>
              <a:t>Finding the </a:t>
            </a:r>
            <a:r>
              <a:rPr lang="en-US" b="0" i="1" dirty="0" smtClean="0"/>
              <a:t>Right </a:t>
            </a:r>
            <a:r>
              <a:rPr lang="en-US" b="0" i="1" dirty="0"/>
              <a:t>H</a:t>
            </a:r>
            <a:r>
              <a:rPr lang="en-US" b="0" i="1" dirty="0" smtClean="0"/>
              <a:t>ousing </a:t>
            </a:r>
            <a:r>
              <a:rPr lang="en-US" b="0" i="1" dirty="0"/>
              <a:t>O</a:t>
            </a:r>
            <a:r>
              <a:rPr lang="en-US" b="0" i="1" dirty="0" smtClean="0"/>
              <a:t>ption </a:t>
            </a:r>
            <a:r>
              <a:rPr lang="en-US" b="0" i="1" dirty="0"/>
              <a:t>for </a:t>
            </a:r>
            <a:r>
              <a:rPr lang="en-US" b="0" i="1" dirty="0" smtClean="0"/>
              <a:t>Patients </a:t>
            </a:r>
            <a:r>
              <a:rPr lang="en-US" b="0" i="1" dirty="0"/>
              <a:t>with </a:t>
            </a:r>
            <a:r>
              <a:rPr lang="en-US" b="0" i="1" dirty="0" smtClean="0"/>
              <a:t>Dementia</a:t>
            </a:r>
            <a:r>
              <a:rPr lang="en-US" b="0" i="1" dirty="0"/>
              <a:t>.</a:t>
            </a:r>
            <a:endParaRPr lang="en-US" dirty="0"/>
          </a:p>
        </p:txBody>
      </p:sp>
      <p:sp>
        <p:nvSpPr>
          <p:cNvPr id="4" name="Content Placeholder 3"/>
          <p:cNvSpPr>
            <a:spLocks noGrp="1"/>
          </p:cNvSpPr>
          <p:nvPr>
            <p:ph sz="quarter" idx="10"/>
          </p:nvPr>
        </p:nvSpPr>
        <p:spPr/>
        <p:txBody>
          <a:bodyPr/>
          <a:lstStyle/>
          <a:p>
            <a:r>
              <a:rPr lang="en-US" dirty="0" smtClean="0"/>
              <a:t>Natalie Manley, MD, MPH</a:t>
            </a:r>
            <a:endParaRPr lang="en-US" dirty="0"/>
          </a:p>
        </p:txBody>
      </p:sp>
      <p:pic>
        <p:nvPicPr>
          <p:cNvPr id="5" name="Picture 4"/>
          <p:cNvPicPr>
            <a:picLocks noChangeAspect="1"/>
          </p:cNvPicPr>
          <p:nvPr/>
        </p:nvPicPr>
        <p:blipFill rotWithShape="1">
          <a:blip r:embed="rId2"/>
          <a:srcRect l="3983" t="1" b="1305"/>
          <a:stretch/>
        </p:blipFill>
        <p:spPr>
          <a:xfrm>
            <a:off x="2870089" y="3498606"/>
            <a:ext cx="3082070" cy="2049340"/>
          </a:xfrm>
          <a:prstGeom prst="rect">
            <a:avLst/>
          </a:prstGeom>
        </p:spPr>
      </p:pic>
    </p:spTree>
    <p:extLst>
      <p:ext uri="{BB962C8B-B14F-4D97-AF65-F5344CB8AC3E}">
        <p14:creationId xmlns:p14="http://schemas.microsoft.com/office/powerpoint/2010/main" val="2046219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care-services</a:t>
            </a:r>
            <a:endParaRPr lang="en-US" dirty="0"/>
          </a:p>
        </p:txBody>
      </p:sp>
      <p:sp>
        <p:nvSpPr>
          <p:cNvPr id="3" name="Content Placeholder 2"/>
          <p:cNvSpPr>
            <a:spLocks noGrp="1"/>
          </p:cNvSpPr>
          <p:nvPr>
            <p:ph idx="1"/>
          </p:nvPr>
        </p:nvSpPr>
        <p:spPr>
          <a:xfrm>
            <a:off x="378069" y="2845007"/>
            <a:ext cx="7673997" cy="3726932"/>
          </a:xfrm>
        </p:spPr>
        <p:txBody>
          <a:bodyPr/>
          <a:lstStyle/>
          <a:p>
            <a:pPr marL="342900" indent="-342900">
              <a:buFont typeface="Arial" panose="020B0604020202020204" pitchFamily="34" charset="0"/>
              <a:buChar char="•"/>
            </a:pPr>
            <a:r>
              <a:rPr lang="en-US" dirty="0" smtClean="0"/>
              <a:t>Day to day supervision, medication management, ADL and IADL no or minimal assistance to full assistance, skilled nursing care and various levels of rehabilitation services (depending on the facility)</a:t>
            </a:r>
          </a:p>
          <a:p>
            <a:pPr marL="342900" indent="-342900">
              <a:buFont typeface="Arial" panose="020B0604020202020204" pitchFamily="34" charset="0"/>
              <a:buChar char="•"/>
            </a:pPr>
            <a:r>
              <a:rPr lang="en-US" dirty="0">
                <a:hlinkClick r:id="rId2"/>
              </a:rPr>
              <a:t>https://www.medicare.gov/nursinghomecompare</a:t>
            </a:r>
            <a:endParaRPr lang="en-US"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281944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Care</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Single occupancy room is typically best</a:t>
            </a:r>
          </a:p>
          <a:p>
            <a:pPr marL="342900" indent="-342900">
              <a:buFont typeface="Arial" panose="020B0604020202020204" pitchFamily="34" charset="0"/>
              <a:buChar char="•"/>
            </a:pPr>
            <a:r>
              <a:rPr lang="en-US" dirty="0"/>
              <a:t>Is there a separate locked memory care unit to allow for wandering?</a:t>
            </a:r>
          </a:p>
          <a:p>
            <a:pPr marL="342900" indent="-342900">
              <a:buFont typeface="Arial" panose="020B0604020202020204" pitchFamily="34" charset="0"/>
              <a:buChar char="•"/>
            </a:pPr>
            <a:r>
              <a:rPr lang="en-US" dirty="0"/>
              <a:t>Does the separate locked area have easy/actual access to the outdoors?</a:t>
            </a:r>
          </a:p>
          <a:p>
            <a:pPr marL="342900" indent="-342900">
              <a:buFont typeface="Arial" panose="020B0604020202020204" pitchFamily="34" charset="0"/>
              <a:buChar char="•"/>
            </a:pPr>
            <a:r>
              <a:rPr lang="en-US" dirty="0"/>
              <a:t>Consider all the factors mentioned in memory care slides</a:t>
            </a:r>
          </a:p>
          <a:p>
            <a:endParaRPr lang="en-US" dirty="0"/>
          </a:p>
        </p:txBody>
      </p:sp>
      <p:sp>
        <p:nvSpPr>
          <p:cNvPr id="4" name="Content Placeholder 3"/>
          <p:cNvSpPr>
            <a:spLocks noGrp="1"/>
          </p:cNvSpPr>
          <p:nvPr>
            <p:ph sz="quarter" idx="10"/>
          </p:nvPr>
        </p:nvSpPr>
        <p:spPr/>
        <p:txBody>
          <a:bodyPr/>
          <a:lstStyle/>
          <a:p>
            <a:r>
              <a:rPr lang="en-US" dirty="0" smtClean="0"/>
              <a:t>Things to consider</a:t>
            </a:r>
            <a:endParaRPr lang="en-US" dirty="0"/>
          </a:p>
        </p:txBody>
      </p:sp>
    </p:spTree>
    <p:extLst>
      <p:ext uri="{BB962C8B-B14F-4D97-AF65-F5344CB8AC3E}">
        <p14:creationId xmlns:p14="http://schemas.microsoft.com/office/powerpoint/2010/main" val="3391257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LTC-payment</a:t>
            </a:r>
            <a:endParaRPr lang="en-US" dirty="0"/>
          </a:p>
        </p:txBody>
      </p:sp>
      <p:sp>
        <p:nvSpPr>
          <p:cNvPr id="3" name="Content Placeholder 2"/>
          <p:cNvSpPr>
            <a:spLocks noGrp="1"/>
          </p:cNvSpPr>
          <p:nvPr>
            <p:ph idx="1"/>
          </p:nvPr>
        </p:nvSpPr>
        <p:spPr/>
        <p:txBody>
          <a:bodyPr/>
          <a:lstStyle/>
          <a:p>
            <a:r>
              <a:rPr lang="en-US" dirty="0" smtClean="0"/>
              <a:t>Room and board:</a:t>
            </a:r>
          </a:p>
          <a:p>
            <a:pPr marL="342900" indent="-342900">
              <a:buFont typeface="Arial" panose="020B0604020202020204" pitchFamily="34" charset="0"/>
              <a:buChar char="•"/>
            </a:pPr>
            <a:r>
              <a:rPr lang="en-US" dirty="0" smtClean="0"/>
              <a:t>Private pay</a:t>
            </a:r>
          </a:p>
          <a:p>
            <a:pPr marL="342900" indent="-342900">
              <a:buFont typeface="Arial" panose="020B0604020202020204" pitchFamily="34" charset="0"/>
              <a:buChar char="•"/>
            </a:pPr>
            <a:r>
              <a:rPr lang="en-US" dirty="0" smtClean="0"/>
              <a:t>Medicaid</a:t>
            </a:r>
          </a:p>
          <a:p>
            <a:pPr marL="342900" indent="-342900">
              <a:buFont typeface="Arial" panose="020B0604020202020204" pitchFamily="34" charset="0"/>
              <a:buChar char="•"/>
            </a:pPr>
            <a:endParaRPr lang="en-US" dirty="0"/>
          </a:p>
          <a:p>
            <a:r>
              <a:rPr lang="en-US" dirty="0" smtClean="0"/>
              <a:t>Medical care:</a:t>
            </a:r>
          </a:p>
          <a:p>
            <a:pPr marL="342900" indent="-342900">
              <a:buFont typeface="Arial" panose="020B0604020202020204" pitchFamily="34" charset="0"/>
              <a:buChar char="•"/>
            </a:pPr>
            <a:r>
              <a:rPr lang="en-US" dirty="0" smtClean="0"/>
              <a:t>Medicare</a:t>
            </a:r>
          </a:p>
          <a:p>
            <a:pPr marL="342900" indent="-342900">
              <a:buFont typeface="Arial" panose="020B0604020202020204" pitchFamily="34" charset="0"/>
              <a:buChar char="•"/>
            </a:pPr>
            <a:r>
              <a:rPr lang="en-US" dirty="0" smtClean="0"/>
              <a:t>Private insurance</a:t>
            </a:r>
          </a:p>
          <a:p>
            <a:pPr marL="342900" indent="-342900">
              <a:buFont typeface="Arial" panose="020B0604020202020204" pitchFamily="34" charset="0"/>
              <a:buChar char="•"/>
            </a:pPr>
            <a:r>
              <a:rPr lang="en-US" dirty="0" smtClean="0"/>
              <a:t>Medicaid</a:t>
            </a:r>
          </a:p>
          <a:p>
            <a:pPr marL="342900" indent="-342900">
              <a:buFont typeface="Arial" panose="020B0604020202020204" pitchFamily="34" charset="0"/>
              <a:buChar char="•"/>
            </a:pPr>
            <a:r>
              <a:rPr lang="en-US" dirty="0" smtClean="0"/>
              <a:t>Hospice</a:t>
            </a:r>
          </a:p>
          <a:p>
            <a:endParaRPr lang="en-US" dirty="0" smtClean="0"/>
          </a:p>
          <a:p>
            <a:endParaRPr lang="en-US" dirty="0"/>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1255203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LTC-regulations</a:t>
            </a:r>
            <a:endParaRPr lang="en-US" dirty="0"/>
          </a:p>
        </p:txBody>
      </p:sp>
      <p:sp>
        <p:nvSpPr>
          <p:cNvPr id="3" name="Content Placeholder 2"/>
          <p:cNvSpPr>
            <a:spLocks noGrp="1"/>
          </p:cNvSpPr>
          <p:nvPr>
            <p:ph idx="1"/>
          </p:nvPr>
        </p:nvSpPr>
        <p:spPr/>
        <p:txBody>
          <a:bodyPr/>
          <a:lstStyle/>
          <a:p>
            <a:r>
              <a:rPr lang="en-US" dirty="0"/>
              <a:t>Highly </a:t>
            </a:r>
            <a:r>
              <a:rPr lang="en-US" dirty="0" err="1"/>
              <a:t>Highly</a:t>
            </a:r>
            <a:r>
              <a:rPr lang="en-US" dirty="0"/>
              <a:t> regulated</a:t>
            </a:r>
          </a:p>
          <a:p>
            <a:endParaRPr lang="en-US" dirty="0"/>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p:cNvPicPr>
          <p:nvPr/>
        </p:nvPicPr>
        <p:blipFill rotWithShape="1">
          <a:blip r:embed="rId2"/>
          <a:srcRect l="2648"/>
          <a:stretch/>
        </p:blipFill>
        <p:spPr>
          <a:xfrm>
            <a:off x="2250831" y="3684590"/>
            <a:ext cx="3543299" cy="2122035"/>
          </a:xfrm>
          <a:prstGeom prst="rect">
            <a:avLst/>
          </a:prstGeom>
        </p:spPr>
      </p:pic>
    </p:spTree>
    <p:extLst>
      <p:ext uri="{BB962C8B-B14F-4D97-AF65-F5344CB8AC3E}">
        <p14:creationId xmlns:p14="http://schemas.microsoft.com/office/powerpoint/2010/main" val="3357545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 communities</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1260596" y="2815391"/>
            <a:ext cx="6596935" cy="2342107"/>
          </a:xfrm>
          <a:prstGeom prst="rect">
            <a:avLst/>
          </a:prstGeom>
        </p:spPr>
      </p:pic>
    </p:spTree>
    <p:extLst>
      <p:ext uri="{BB962C8B-B14F-4D97-AF65-F5344CB8AC3E}">
        <p14:creationId xmlns:p14="http://schemas.microsoft.com/office/powerpoint/2010/main" val="1743541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40" y="-711998"/>
            <a:ext cx="7594867" cy="1888451"/>
          </a:xfrm>
        </p:spPr>
        <p:txBody>
          <a:bodyPr/>
          <a:lstStyle/>
          <a:p>
            <a:r>
              <a:rPr lang="en-US" dirty="0" smtClean="0"/>
              <a:t>A word on COVID</a:t>
            </a:r>
            <a:endParaRPr lang="en-US" dirty="0"/>
          </a:p>
        </p:txBody>
      </p:sp>
      <p:sp>
        <p:nvSpPr>
          <p:cNvPr id="3" name="Content Placeholder 2"/>
          <p:cNvSpPr>
            <a:spLocks noGrp="1"/>
          </p:cNvSpPr>
          <p:nvPr>
            <p:ph idx="1"/>
          </p:nvPr>
        </p:nvSpPr>
        <p:spPr>
          <a:xfrm>
            <a:off x="1116623" y="1767322"/>
            <a:ext cx="6935443" cy="4804617"/>
          </a:xfrm>
        </p:spPr>
        <p:txBody>
          <a:bodyPr>
            <a:normAutofit fontScale="92500" lnSpcReduction="20000"/>
          </a:bodyPr>
          <a:lstStyle/>
          <a:p>
            <a:r>
              <a:rPr lang="en-US" dirty="0" smtClean="0"/>
              <a:t>Imagine you have moderate dementia…you live in this nice nursing home, you’ve adjusted to your caregivers and you’ve made some friends. You enjoy roaming the halls, playing card games, singing during chapel time, and sitting on the front patio. You LOVE when your grandkids come to visit and when they take you out to your favorite restaurant.</a:t>
            </a:r>
          </a:p>
          <a:p>
            <a:endParaRPr lang="en-US" dirty="0"/>
          </a:p>
          <a:p>
            <a:r>
              <a:rPr lang="en-US" dirty="0" smtClean="0"/>
              <a:t>Now, suddenly, you don’t exactly know why…but you’re not supposed to come out of your room anymore, your favorite activities have stopped, the people who help you have been replaced with people without a face and muffled voices. Those replacements are always in a hurry…they keep saying something about “staffing.” Your family comes and taps on your window, but they don’t come in. You miss seeing your friends at the lunch table…you would love to have a hug…you just don’t feel like eating…</a:t>
            </a:r>
          </a:p>
          <a:p>
            <a:endParaRPr lang="en-US" dirty="0" smtClean="0"/>
          </a:p>
          <a:p>
            <a:r>
              <a:rPr lang="en-US" dirty="0" smtClean="0"/>
              <a:t>When you come out of your room the faceless people keep asking you to put this thing over your face…</a:t>
            </a:r>
            <a:endParaRPr lang="en-US" dirty="0"/>
          </a:p>
        </p:txBody>
      </p:sp>
      <p:sp>
        <p:nvSpPr>
          <p:cNvPr id="4" name="Content Placeholder 3"/>
          <p:cNvSpPr>
            <a:spLocks noGrp="1"/>
          </p:cNvSpPr>
          <p:nvPr>
            <p:ph sz="quarter" idx="10"/>
          </p:nvPr>
        </p:nvSpPr>
        <p:spPr>
          <a:xfrm>
            <a:off x="888512" y="1310122"/>
            <a:ext cx="6636017" cy="457200"/>
          </a:xfrm>
        </p:spPr>
        <p:txBody>
          <a:bodyPr/>
          <a:lstStyle/>
          <a:p>
            <a:r>
              <a:rPr lang="en-US" dirty="0" smtClean="0"/>
              <a:t>Food for Thought</a:t>
            </a:r>
            <a:endParaRPr lang="en-US" dirty="0"/>
          </a:p>
        </p:txBody>
      </p:sp>
    </p:spTree>
    <p:extLst>
      <p:ext uri="{BB962C8B-B14F-4D97-AF65-F5344CB8AC3E}">
        <p14:creationId xmlns:p14="http://schemas.microsoft.com/office/powerpoint/2010/main" val="2498871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1" y="395833"/>
            <a:ext cx="7515737" cy="1090068"/>
          </a:xfrm>
        </p:spPr>
        <p:txBody>
          <a:bodyPr/>
          <a:lstStyle/>
          <a:p>
            <a:r>
              <a:rPr lang="en-US" dirty="0" smtClean="0"/>
              <a:t>COVID continued…</a:t>
            </a:r>
            <a:endParaRPr lang="en-US" dirty="0"/>
          </a:p>
        </p:txBody>
      </p:sp>
      <p:sp>
        <p:nvSpPr>
          <p:cNvPr id="3" name="Content Placeholder 2"/>
          <p:cNvSpPr>
            <a:spLocks noGrp="1"/>
          </p:cNvSpPr>
          <p:nvPr>
            <p:ph idx="1"/>
          </p:nvPr>
        </p:nvSpPr>
        <p:spPr>
          <a:xfrm>
            <a:off x="307730" y="1661746"/>
            <a:ext cx="6812351" cy="4681593"/>
          </a:xfrm>
        </p:spPr>
        <p:txBody>
          <a:bodyPr/>
          <a:lstStyle/>
          <a:p>
            <a:r>
              <a:rPr lang="en-US" dirty="0" smtClean="0"/>
              <a:t>Now…You just got back from the hospital….It was wonderful…your family came to see you there…</a:t>
            </a:r>
          </a:p>
          <a:p>
            <a:endParaRPr lang="en-US" dirty="0"/>
          </a:p>
          <a:p>
            <a:r>
              <a:rPr lang="en-US" dirty="0" smtClean="0"/>
              <a:t>You’re in a new empty room you don’t recognize. All your stuff is gone… They say your in the “grey zone” and you have to stay there for </a:t>
            </a:r>
            <a:r>
              <a:rPr lang="en-US" dirty="0" smtClean="0">
                <a:solidFill>
                  <a:srgbClr val="FFFF00"/>
                </a:solidFill>
              </a:rPr>
              <a:t>two weeks.</a:t>
            </a:r>
            <a:endParaRPr lang="en-US" dirty="0">
              <a:solidFill>
                <a:srgbClr val="FFFF00"/>
              </a:solidFill>
            </a:endParaRPr>
          </a:p>
          <a:p>
            <a:endParaRPr lang="en-US" dirty="0" smtClean="0"/>
          </a:p>
          <a:p>
            <a:r>
              <a:rPr lang="en-US" dirty="0" smtClean="0"/>
              <a:t>The faceless people have been replaced with strange people with muffled voices and foggy faces. </a:t>
            </a:r>
          </a:p>
          <a:p>
            <a:endParaRPr lang="en-US" dirty="0"/>
          </a:p>
          <a:p>
            <a:r>
              <a:rPr lang="en-US" dirty="0" smtClean="0"/>
              <a:t>You see on your TV that lots of people are protesting…</a:t>
            </a:r>
          </a:p>
          <a:p>
            <a:r>
              <a:rPr lang="en-US" dirty="0" smtClean="0"/>
              <a:t>Maybe you should try yelling out too…</a:t>
            </a:r>
            <a:endParaRPr lang="en-US" dirty="0"/>
          </a:p>
        </p:txBody>
      </p:sp>
      <p:pic>
        <p:nvPicPr>
          <p:cNvPr id="5" name="Picture 4"/>
          <p:cNvPicPr>
            <a:picLocks noChangeAspect="1"/>
          </p:cNvPicPr>
          <p:nvPr/>
        </p:nvPicPr>
        <p:blipFill>
          <a:blip r:embed="rId2"/>
          <a:stretch>
            <a:fillRect/>
          </a:stretch>
        </p:blipFill>
        <p:spPr>
          <a:xfrm>
            <a:off x="7022489" y="2873985"/>
            <a:ext cx="1552575" cy="3343275"/>
          </a:xfrm>
          <a:prstGeom prst="rect">
            <a:avLst/>
          </a:prstGeom>
        </p:spPr>
      </p:pic>
    </p:spTree>
    <p:extLst>
      <p:ext uri="{BB962C8B-B14F-4D97-AF65-F5344CB8AC3E}">
        <p14:creationId xmlns:p14="http://schemas.microsoft.com/office/powerpoint/2010/main" val="3833556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3056087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02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1116648282"/>
              </p:ext>
            </p:extLst>
          </p:nvPr>
        </p:nvGraphicFramePr>
        <p:xfrm>
          <a:off x="1416050" y="2282824"/>
          <a:ext cx="6635750" cy="404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Brace 5"/>
          <p:cNvSpPr/>
          <p:nvPr/>
        </p:nvSpPr>
        <p:spPr>
          <a:xfrm rot="5400000">
            <a:off x="4574634" y="-1852980"/>
            <a:ext cx="215412" cy="710418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4218110" y="1146121"/>
            <a:ext cx="928459" cy="369332"/>
          </a:xfrm>
          <a:prstGeom prst="rect">
            <a:avLst/>
          </a:prstGeom>
          <a:noFill/>
        </p:spPr>
        <p:txBody>
          <a:bodyPr wrap="none" rtlCol="0">
            <a:spAutoFit/>
          </a:bodyPr>
          <a:lstStyle/>
          <a:p>
            <a:r>
              <a:rPr lang="en-US" dirty="0" smtClean="0"/>
              <a:t>Hospice</a:t>
            </a:r>
            <a:endParaRPr lang="en-US" dirty="0"/>
          </a:p>
        </p:txBody>
      </p:sp>
      <p:sp>
        <p:nvSpPr>
          <p:cNvPr id="8" name="Left Brace 7"/>
          <p:cNvSpPr/>
          <p:nvPr/>
        </p:nvSpPr>
        <p:spPr>
          <a:xfrm rot="5400000">
            <a:off x="3568305" y="-114398"/>
            <a:ext cx="420814" cy="529693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147647" y="2031313"/>
            <a:ext cx="1425390" cy="369332"/>
          </a:xfrm>
          <a:prstGeom prst="rect">
            <a:avLst/>
          </a:prstGeom>
          <a:noFill/>
        </p:spPr>
        <p:txBody>
          <a:bodyPr wrap="none" rtlCol="0">
            <a:spAutoFit/>
          </a:bodyPr>
          <a:lstStyle/>
          <a:p>
            <a:r>
              <a:rPr lang="en-US" dirty="0" smtClean="0"/>
              <a:t>Home Health</a:t>
            </a:r>
            <a:endParaRPr lang="en-US" dirty="0"/>
          </a:p>
        </p:txBody>
      </p:sp>
      <p:sp>
        <p:nvSpPr>
          <p:cNvPr id="10" name="Left Brace 9"/>
          <p:cNvSpPr/>
          <p:nvPr/>
        </p:nvSpPr>
        <p:spPr>
          <a:xfrm rot="16200000">
            <a:off x="5585707" y="2773019"/>
            <a:ext cx="420814" cy="529693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4113991" y="5631892"/>
            <a:ext cx="3937809" cy="369332"/>
          </a:xfrm>
          <a:prstGeom prst="rect">
            <a:avLst/>
          </a:prstGeom>
          <a:noFill/>
        </p:spPr>
        <p:txBody>
          <a:bodyPr wrap="none" rtlCol="0">
            <a:spAutoFit/>
          </a:bodyPr>
          <a:lstStyle/>
          <a:p>
            <a:r>
              <a:rPr lang="en-US" dirty="0" smtClean="0"/>
              <a:t>Continuing Care Retirement Community</a:t>
            </a:r>
            <a:endParaRPr lang="en-US" dirty="0"/>
          </a:p>
        </p:txBody>
      </p:sp>
      <p:sp>
        <p:nvSpPr>
          <p:cNvPr id="12" name="TextBox 11"/>
          <p:cNvSpPr txBox="1"/>
          <p:nvPr/>
        </p:nvSpPr>
        <p:spPr>
          <a:xfrm>
            <a:off x="81626" y="5421484"/>
            <a:ext cx="4146007" cy="1323439"/>
          </a:xfrm>
          <a:prstGeom prst="rect">
            <a:avLst/>
          </a:prstGeom>
          <a:noFill/>
        </p:spPr>
        <p:txBody>
          <a:bodyPr wrap="none" rtlCol="0">
            <a:spAutoFit/>
          </a:bodyPr>
          <a:lstStyle/>
          <a:p>
            <a:r>
              <a:rPr lang="en-US" sz="1600" dirty="0" smtClean="0"/>
              <a:t>Independent Living Facility = ILF</a:t>
            </a:r>
          </a:p>
          <a:p>
            <a:r>
              <a:rPr lang="en-US" sz="1600" dirty="0" smtClean="0"/>
              <a:t>Assisted Living Facility = ALF</a:t>
            </a:r>
          </a:p>
          <a:p>
            <a:r>
              <a:rPr lang="en-US" sz="1600" dirty="0" smtClean="0"/>
              <a:t>Continuing Care Retirement Community = CCRC</a:t>
            </a:r>
          </a:p>
          <a:p>
            <a:r>
              <a:rPr lang="en-US" sz="1600" dirty="0" smtClean="0"/>
              <a:t>Skilled Nursing Facility = SNF</a:t>
            </a:r>
          </a:p>
          <a:p>
            <a:r>
              <a:rPr lang="en-US" sz="1600" dirty="0" smtClean="0"/>
              <a:t>Long Term Care = LTC</a:t>
            </a:r>
            <a:endParaRPr lang="en-US" sz="1600" dirty="0"/>
          </a:p>
        </p:txBody>
      </p:sp>
    </p:spTree>
    <p:extLst>
      <p:ext uri="{BB962C8B-B14F-4D97-AF65-F5344CB8AC3E}">
        <p14:creationId xmlns:p14="http://schemas.microsoft.com/office/powerpoint/2010/main" val="1372761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3335218098"/>
              </p:ext>
            </p:extLst>
          </p:nvPr>
        </p:nvGraphicFramePr>
        <p:xfrm>
          <a:off x="1416050" y="2282824"/>
          <a:ext cx="6635750" cy="4047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147648" y="3538603"/>
            <a:ext cx="1328954" cy="369332"/>
          </a:xfrm>
          <a:prstGeom prst="rect">
            <a:avLst/>
          </a:prstGeom>
          <a:noFill/>
        </p:spPr>
        <p:txBody>
          <a:bodyPr wrap="none" rtlCol="0">
            <a:spAutoFit/>
          </a:bodyPr>
          <a:lstStyle/>
          <a:p>
            <a:r>
              <a:rPr lang="en-US" dirty="0" smtClean="0"/>
              <a:t>PRIVATE PAY</a:t>
            </a:r>
            <a:endParaRPr lang="en-US" dirty="0"/>
          </a:p>
        </p:txBody>
      </p:sp>
      <p:sp>
        <p:nvSpPr>
          <p:cNvPr id="3" name="TextBox 2"/>
          <p:cNvSpPr txBox="1"/>
          <p:nvPr/>
        </p:nvSpPr>
        <p:spPr>
          <a:xfrm>
            <a:off x="4743276" y="2534067"/>
            <a:ext cx="1066382" cy="954107"/>
          </a:xfrm>
          <a:prstGeom prst="rect">
            <a:avLst/>
          </a:prstGeom>
          <a:noFill/>
        </p:spPr>
        <p:txBody>
          <a:bodyPr wrap="none" rtlCol="0">
            <a:spAutoFit/>
          </a:bodyPr>
          <a:lstStyle/>
          <a:p>
            <a:r>
              <a:rPr lang="en-US" sz="1400" dirty="0" smtClean="0"/>
              <a:t>Private pay, </a:t>
            </a:r>
          </a:p>
          <a:p>
            <a:r>
              <a:rPr lang="en-US" sz="1400" dirty="0" smtClean="0"/>
              <a:t>Sometimes </a:t>
            </a:r>
          </a:p>
          <a:p>
            <a:r>
              <a:rPr lang="en-US" sz="1400" dirty="0" smtClean="0"/>
              <a:t>Medicaid</a:t>
            </a:r>
          </a:p>
          <a:p>
            <a:r>
              <a:rPr lang="en-US" sz="1400" dirty="0" smtClean="0"/>
              <a:t>Waiver</a:t>
            </a:r>
            <a:endParaRPr lang="en-US" sz="1400" dirty="0"/>
          </a:p>
        </p:txBody>
      </p:sp>
      <p:sp>
        <p:nvSpPr>
          <p:cNvPr id="4" name="TextBox 3"/>
          <p:cNvSpPr txBox="1"/>
          <p:nvPr/>
        </p:nvSpPr>
        <p:spPr>
          <a:xfrm>
            <a:off x="6690946" y="2400645"/>
            <a:ext cx="1220719" cy="646331"/>
          </a:xfrm>
          <a:prstGeom prst="rect">
            <a:avLst/>
          </a:prstGeom>
          <a:noFill/>
        </p:spPr>
        <p:txBody>
          <a:bodyPr wrap="none" rtlCol="0">
            <a:spAutoFit/>
          </a:bodyPr>
          <a:lstStyle/>
          <a:p>
            <a:r>
              <a:rPr lang="en-US" dirty="0" smtClean="0"/>
              <a:t>Private pay</a:t>
            </a:r>
          </a:p>
          <a:p>
            <a:r>
              <a:rPr lang="en-US" dirty="0" smtClean="0"/>
              <a:t>Medicaid</a:t>
            </a:r>
          </a:p>
        </p:txBody>
      </p:sp>
      <p:sp>
        <p:nvSpPr>
          <p:cNvPr id="12" name="TextBox 11"/>
          <p:cNvSpPr txBox="1"/>
          <p:nvPr/>
        </p:nvSpPr>
        <p:spPr>
          <a:xfrm>
            <a:off x="281355" y="263769"/>
            <a:ext cx="3947700" cy="1200329"/>
          </a:xfrm>
          <a:prstGeom prst="rect">
            <a:avLst/>
          </a:prstGeom>
          <a:noFill/>
        </p:spPr>
        <p:txBody>
          <a:bodyPr wrap="square" rtlCol="0">
            <a:spAutoFit/>
          </a:bodyPr>
          <a:lstStyle/>
          <a:p>
            <a:r>
              <a:rPr lang="en-US" sz="3600" dirty="0" smtClean="0"/>
              <a:t>ROOM and BOARD FINANCING</a:t>
            </a:r>
            <a:endParaRPr lang="en-US" sz="3600" dirty="0"/>
          </a:p>
        </p:txBody>
      </p:sp>
    </p:spTree>
    <p:extLst>
      <p:ext uri="{BB962C8B-B14F-4D97-AF65-F5344CB8AC3E}">
        <p14:creationId xmlns:p14="http://schemas.microsoft.com/office/powerpoint/2010/main" val="4113116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1766887" y="966787"/>
            <a:ext cx="5610225" cy="4924425"/>
          </a:xfrm>
          <a:prstGeom prst="rect">
            <a:avLst/>
          </a:prstGeom>
        </p:spPr>
      </p:pic>
      <p:sp>
        <p:nvSpPr>
          <p:cNvPr id="6" name="TextBox 5"/>
          <p:cNvSpPr txBox="1"/>
          <p:nvPr/>
        </p:nvSpPr>
        <p:spPr>
          <a:xfrm>
            <a:off x="1116623" y="5996354"/>
            <a:ext cx="3358548" cy="369332"/>
          </a:xfrm>
          <a:prstGeom prst="rect">
            <a:avLst/>
          </a:prstGeom>
          <a:noFill/>
        </p:spPr>
        <p:txBody>
          <a:bodyPr wrap="none" rtlCol="0">
            <a:spAutoFit/>
          </a:bodyPr>
          <a:lstStyle/>
          <a:p>
            <a:r>
              <a:rPr lang="en-US" dirty="0" smtClean="0"/>
              <a:t>Geriatric Review Syllabus: 10</a:t>
            </a:r>
            <a:r>
              <a:rPr lang="en-US" baseline="30000" dirty="0" smtClean="0"/>
              <a:t>th</a:t>
            </a:r>
            <a:r>
              <a:rPr lang="en-US" dirty="0" smtClean="0"/>
              <a:t> ed.</a:t>
            </a:r>
            <a:endParaRPr lang="en-US" dirty="0"/>
          </a:p>
        </p:txBody>
      </p:sp>
    </p:spTree>
    <p:extLst>
      <p:ext uri="{BB962C8B-B14F-4D97-AF65-F5344CB8AC3E}">
        <p14:creationId xmlns:p14="http://schemas.microsoft.com/office/powerpoint/2010/main" val="3372697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Home/Aging in Place</a:t>
            </a:r>
            <a:endParaRPr lang="en-US" dirty="0"/>
          </a:p>
        </p:txBody>
      </p:sp>
      <p:sp>
        <p:nvSpPr>
          <p:cNvPr id="3" name="Content Placeholder 2"/>
          <p:cNvSpPr>
            <a:spLocks noGrp="1"/>
          </p:cNvSpPr>
          <p:nvPr>
            <p:ph idx="1"/>
          </p:nvPr>
        </p:nvSpPr>
        <p:spPr/>
        <p:txBody>
          <a:bodyPr/>
          <a:lstStyle/>
          <a:p>
            <a:r>
              <a:rPr lang="en-US" dirty="0" smtClean="0"/>
              <a:t>There’s no place like home!</a:t>
            </a:r>
            <a:endParaRPr lang="en-US" dirty="0"/>
          </a:p>
        </p:txBody>
      </p:sp>
      <p:sp>
        <p:nvSpPr>
          <p:cNvPr id="4" name="Content Placeholder 3"/>
          <p:cNvSpPr>
            <a:spLocks noGrp="1"/>
          </p:cNvSpPr>
          <p:nvPr>
            <p:ph sz="quarter" idx="10"/>
          </p:nvPr>
        </p:nvSpPr>
        <p:spPr/>
        <p:txBody>
          <a:bodyPr/>
          <a:lstStyle/>
          <a:p>
            <a:endParaRPr lang="en-US" dirty="0" smtClean="0"/>
          </a:p>
          <a:p>
            <a:endParaRPr lang="en-US" dirty="0"/>
          </a:p>
        </p:txBody>
      </p:sp>
      <p:pic>
        <p:nvPicPr>
          <p:cNvPr id="8" name="Picture 7"/>
          <p:cNvPicPr>
            <a:picLocks noChangeAspect="1"/>
          </p:cNvPicPr>
          <p:nvPr/>
        </p:nvPicPr>
        <p:blipFill rotWithShape="1">
          <a:blip r:embed="rId2"/>
          <a:srcRect b="1373"/>
          <a:stretch/>
        </p:blipFill>
        <p:spPr>
          <a:xfrm>
            <a:off x="2925640" y="3848100"/>
            <a:ext cx="4400550" cy="2104292"/>
          </a:xfrm>
          <a:prstGeom prst="rect">
            <a:avLst/>
          </a:prstGeom>
        </p:spPr>
      </p:pic>
      <p:sp>
        <p:nvSpPr>
          <p:cNvPr id="9" name="Rectangle 8"/>
          <p:cNvSpPr/>
          <p:nvPr/>
        </p:nvSpPr>
        <p:spPr>
          <a:xfrm>
            <a:off x="2839914" y="6095220"/>
            <a:ext cx="5212153" cy="276999"/>
          </a:xfrm>
          <a:prstGeom prst="rect">
            <a:avLst/>
          </a:prstGeom>
        </p:spPr>
        <p:txBody>
          <a:bodyPr wrap="square">
            <a:spAutoFit/>
          </a:bodyPr>
          <a:lstStyle/>
          <a:p>
            <a:r>
              <a:rPr lang="en-US" sz="1200" dirty="0">
                <a:hlinkClick r:id="rId3"/>
              </a:rPr>
              <a:t>https://www.ruralhealth.va.gov/vets/comm_selfcare_assemb.asp</a:t>
            </a:r>
            <a:endParaRPr lang="en-US" sz="1200" dirty="0"/>
          </a:p>
        </p:txBody>
      </p:sp>
    </p:spTree>
    <p:extLst>
      <p:ext uri="{BB962C8B-B14F-4D97-AF65-F5344CB8AC3E}">
        <p14:creationId xmlns:p14="http://schemas.microsoft.com/office/powerpoint/2010/main" val="34821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Home-Service options</a:t>
            </a:r>
            <a:endParaRPr lang="en-US" dirty="0"/>
          </a:p>
        </p:txBody>
      </p:sp>
      <p:sp>
        <p:nvSpPr>
          <p:cNvPr id="3" name="Content Placeholder 2"/>
          <p:cNvSpPr>
            <a:spLocks noGrp="1"/>
          </p:cNvSpPr>
          <p:nvPr>
            <p:ph idx="1"/>
          </p:nvPr>
        </p:nvSpPr>
        <p:spPr/>
        <p:txBody>
          <a:bodyPr/>
          <a:lstStyle/>
          <a:p>
            <a:r>
              <a:rPr lang="en-US" dirty="0" smtClean="0"/>
              <a:t>Friends/Family</a:t>
            </a:r>
          </a:p>
          <a:p>
            <a:r>
              <a:rPr lang="en-US" dirty="0" smtClean="0"/>
              <a:t>Area Agency on Aging</a:t>
            </a:r>
          </a:p>
          <a:p>
            <a:r>
              <a:rPr lang="en-US" dirty="0" smtClean="0"/>
              <a:t>Aging and Disability Resource Center</a:t>
            </a:r>
          </a:p>
          <a:p>
            <a:r>
              <a:rPr lang="en-US" dirty="0" smtClean="0"/>
              <a:t>Home Health Services</a:t>
            </a:r>
          </a:p>
          <a:p>
            <a:r>
              <a:rPr lang="en-US" dirty="0" smtClean="0"/>
              <a:t>Private services-</a:t>
            </a:r>
            <a:r>
              <a:rPr lang="en-US" dirty="0" err="1" smtClean="0"/>
              <a:t>ie</a:t>
            </a:r>
            <a:r>
              <a:rPr lang="en-US" dirty="0" smtClean="0"/>
              <a:t> housekeeping, lawn services</a:t>
            </a:r>
          </a:p>
          <a:p>
            <a:r>
              <a:rPr lang="en-US" dirty="0" smtClean="0"/>
              <a:t>Meals on Wheels</a:t>
            </a:r>
          </a:p>
          <a:p>
            <a:r>
              <a:rPr lang="en-US" dirty="0" smtClean="0"/>
              <a:t>Senior Center</a:t>
            </a:r>
          </a:p>
          <a:p>
            <a:r>
              <a:rPr lang="en-US" dirty="0" smtClean="0"/>
              <a:t>Adult Day Services</a:t>
            </a:r>
          </a:p>
          <a:p>
            <a:r>
              <a:rPr lang="en-US" dirty="0" smtClean="0"/>
              <a:t>Clinic Case Managers/Social workers</a:t>
            </a:r>
          </a:p>
          <a:p>
            <a:r>
              <a:rPr lang="en-US" dirty="0" smtClean="0"/>
              <a:t>Medical/non-medical transport</a:t>
            </a:r>
          </a:p>
          <a:p>
            <a:endParaRPr lang="en-US" dirty="0"/>
          </a:p>
        </p:txBody>
      </p:sp>
      <p:sp>
        <p:nvSpPr>
          <p:cNvPr id="4" name="Content Placeholder 3"/>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208823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473583"/>
            <a:ext cx="7510110" cy="1242277"/>
          </a:xfrm>
        </p:spPr>
        <p:txBody>
          <a:bodyPr/>
          <a:lstStyle/>
          <a:p>
            <a:r>
              <a:rPr lang="en-US" dirty="0" smtClean="0"/>
              <a:t>Home-service resources</a:t>
            </a:r>
            <a:endParaRPr lang="en-US" dirty="0"/>
          </a:p>
        </p:txBody>
      </p:sp>
      <p:pic>
        <p:nvPicPr>
          <p:cNvPr id="7" name="Picture 6"/>
          <p:cNvPicPr>
            <a:picLocks noChangeAspect="1"/>
          </p:cNvPicPr>
          <p:nvPr/>
        </p:nvPicPr>
        <p:blipFill>
          <a:blip r:embed="rId2"/>
          <a:stretch>
            <a:fillRect/>
          </a:stretch>
        </p:blipFill>
        <p:spPr>
          <a:xfrm>
            <a:off x="3840481" y="1169003"/>
            <a:ext cx="4847989" cy="2658307"/>
          </a:xfrm>
          <a:prstGeom prst="rect">
            <a:avLst/>
          </a:prstGeom>
        </p:spPr>
      </p:pic>
      <p:grpSp>
        <p:nvGrpSpPr>
          <p:cNvPr id="5" name="Group 4"/>
          <p:cNvGrpSpPr/>
          <p:nvPr/>
        </p:nvGrpSpPr>
        <p:grpSpPr>
          <a:xfrm>
            <a:off x="610390" y="3878776"/>
            <a:ext cx="4229043" cy="2634081"/>
            <a:chOff x="4368574" y="1374167"/>
            <a:chExt cx="4229043" cy="2634081"/>
          </a:xfrm>
          <a:solidFill>
            <a:schemeClr val="bg2">
              <a:lumMod val="90000"/>
            </a:schemeClr>
          </a:solidFill>
        </p:grpSpPr>
        <p:sp>
          <p:nvSpPr>
            <p:cNvPr id="6" name="Rectangle 5"/>
            <p:cNvSpPr/>
            <p:nvPr/>
          </p:nvSpPr>
          <p:spPr>
            <a:xfrm>
              <a:off x="4368574" y="1868744"/>
              <a:ext cx="3451394" cy="646331"/>
            </a:xfrm>
            <a:prstGeom prst="rect">
              <a:avLst/>
            </a:prstGeom>
            <a:grpFill/>
          </p:spPr>
          <p:txBody>
            <a:bodyPr wrap="none">
              <a:spAutoFit/>
            </a:bodyPr>
            <a:lstStyle/>
            <a:p>
              <a:r>
                <a:rPr lang="en-US" dirty="0" smtClean="0">
                  <a:hlinkClick r:id="rId3"/>
                </a:rPr>
                <a:t>Finding government benefits:</a:t>
              </a:r>
            </a:p>
            <a:p>
              <a:r>
                <a:rPr lang="en-US" dirty="0" smtClean="0">
                  <a:hlinkClick r:id="rId3"/>
                </a:rPr>
                <a:t>https</a:t>
              </a:r>
              <a:r>
                <a:rPr lang="en-US" dirty="0">
                  <a:hlinkClick r:id="rId3"/>
                </a:rPr>
                <a:t>://www.benefitscheckup.org/</a:t>
              </a:r>
              <a:endParaRPr lang="en-US" dirty="0"/>
            </a:p>
          </p:txBody>
        </p:sp>
        <p:sp>
          <p:nvSpPr>
            <p:cNvPr id="8" name="Rectangle 7"/>
            <p:cNvSpPr/>
            <p:nvPr/>
          </p:nvSpPr>
          <p:spPr>
            <a:xfrm>
              <a:off x="4368574" y="3361917"/>
              <a:ext cx="4229043" cy="646331"/>
            </a:xfrm>
            <a:prstGeom prst="rect">
              <a:avLst/>
            </a:prstGeom>
            <a:grpFill/>
          </p:spPr>
          <p:txBody>
            <a:bodyPr wrap="none">
              <a:spAutoFit/>
            </a:bodyPr>
            <a:lstStyle/>
            <a:p>
              <a:r>
                <a:rPr lang="en-US" dirty="0" smtClean="0">
                  <a:hlinkClick r:id="rId4"/>
                </a:rPr>
                <a:t>Eldercare Locator</a:t>
              </a:r>
            </a:p>
            <a:p>
              <a:r>
                <a:rPr lang="en-US" dirty="0" smtClean="0">
                  <a:hlinkClick r:id="rId4"/>
                </a:rPr>
                <a:t>https</a:t>
              </a:r>
              <a:r>
                <a:rPr lang="en-US" dirty="0">
                  <a:hlinkClick r:id="rId4"/>
                </a:rPr>
                <a:t>://eldercare.acl.gov/Public/Index.aspx</a:t>
              </a:r>
              <a:endParaRPr lang="en-US" dirty="0"/>
            </a:p>
          </p:txBody>
        </p:sp>
        <p:sp>
          <p:nvSpPr>
            <p:cNvPr id="9" name="Rectangle 8"/>
            <p:cNvSpPr/>
            <p:nvPr/>
          </p:nvSpPr>
          <p:spPr>
            <a:xfrm>
              <a:off x="4368574" y="2589356"/>
              <a:ext cx="3309367" cy="646331"/>
            </a:xfrm>
            <a:prstGeom prst="rect">
              <a:avLst/>
            </a:prstGeom>
            <a:grpFill/>
          </p:spPr>
          <p:txBody>
            <a:bodyPr wrap="none">
              <a:spAutoFit/>
            </a:bodyPr>
            <a:lstStyle/>
            <a:p>
              <a:r>
                <a:rPr lang="en-US" dirty="0" smtClean="0">
                  <a:hlinkClick r:id="rId5"/>
                </a:rPr>
                <a:t>Energy Assistance: </a:t>
              </a:r>
            </a:p>
            <a:p>
              <a:r>
                <a:rPr lang="en-US" dirty="0" smtClean="0">
                  <a:hlinkClick r:id="rId5"/>
                </a:rPr>
                <a:t>https</a:t>
              </a:r>
              <a:r>
                <a:rPr lang="en-US" dirty="0">
                  <a:hlinkClick r:id="rId5"/>
                </a:rPr>
                <a:t>://liheapch.acf.hhs.gov/help</a:t>
              </a:r>
              <a:endParaRPr lang="en-US" dirty="0"/>
            </a:p>
          </p:txBody>
        </p:sp>
        <p:sp>
          <p:nvSpPr>
            <p:cNvPr id="10" name="Rectangle 9"/>
            <p:cNvSpPr/>
            <p:nvPr/>
          </p:nvSpPr>
          <p:spPr>
            <a:xfrm>
              <a:off x="4371332" y="1374167"/>
              <a:ext cx="4226285" cy="369332"/>
            </a:xfrm>
            <a:prstGeom prst="rect">
              <a:avLst/>
            </a:prstGeom>
            <a:grpFill/>
          </p:spPr>
          <p:txBody>
            <a:bodyPr wrap="none">
              <a:spAutoFit/>
            </a:bodyPr>
            <a:lstStyle/>
            <a:p>
              <a:r>
                <a:rPr lang="en-US" dirty="0">
                  <a:hlinkClick r:id="rId6"/>
                </a:rPr>
                <a:t>https://homemods.org/directory-state/ne/</a:t>
              </a:r>
              <a:endParaRPr lang="en-US" dirty="0"/>
            </a:p>
          </p:txBody>
        </p:sp>
      </p:grpSp>
      <p:grpSp>
        <p:nvGrpSpPr>
          <p:cNvPr id="13" name="Group 12"/>
          <p:cNvGrpSpPr/>
          <p:nvPr/>
        </p:nvGrpSpPr>
        <p:grpSpPr>
          <a:xfrm>
            <a:off x="4765431" y="5041928"/>
            <a:ext cx="4572000" cy="900860"/>
            <a:chOff x="4765431" y="5041928"/>
            <a:chExt cx="4572000" cy="900860"/>
          </a:xfrm>
          <a:solidFill>
            <a:schemeClr val="bg2">
              <a:lumMod val="90000"/>
            </a:schemeClr>
          </a:solidFill>
        </p:grpSpPr>
        <p:sp>
          <p:nvSpPr>
            <p:cNvPr id="11" name="Rectangle 10"/>
            <p:cNvSpPr/>
            <p:nvPr/>
          </p:nvSpPr>
          <p:spPr>
            <a:xfrm>
              <a:off x="4765431" y="5041928"/>
              <a:ext cx="4572000" cy="307777"/>
            </a:xfrm>
            <a:prstGeom prst="rect">
              <a:avLst/>
            </a:prstGeom>
            <a:grpFill/>
          </p:spPr>
          <p:txBody>
            <a:bodyPr>
              <a:spAutoFit/>
            </a:bodyPr>
            <a:lstStyle/>
            <a:p>
              <a:r>
                <a:rPr lang="en-US" sz="1400" b="1" dirty="0">
                  <a:solidFill>
                    <a:srgbClr val="2E2E2E"/>
                  </a:solidFill>
                  <a:latin typeface="Arial" panose="020B0604020202020204" pitchFamily="34" charset="0"/>
                </a:rPr>
                <a:t>VA’s Caregiver Support Line at 1-855-260-3274</a:t>
              </a:r>
              <a:endParaRPr lang="en-US" sz="1400" dirty="0"/>
            </a:p>
          </p:txBody>
        </p:sp>
        <p:sp>
          <p:nvSpPr>
            <p:cNvPr id="12" name="Rectangle 11"/>
            <p:cNvSpPr/>
            <p:nvPr/>
          </p:nvSpPr>
          <p:spPr>
            <a:xfrm>
              <a:off x="4892919" y="5296457"/>
              <a:ext cx="3930161" cy="646331"/>
            </a:xfrm>
            <a:prstGeom prst="rect">
              <a:avLst/>
            </a:prstGeom>
            <a:grpFill/>
          </p:spPr>
          <p:txBody>
            <a:bodyPr wrap="square">
              <a:spAutoFit/>
            </a:bodyPr>
            <a:lstStyle/>
            <a:p>
              <a:r>
                <a:rPr lang="en-US" dirty="0">
                  <a:hlinkClick r:id="rId7"/>
                </a:rPr>
                <a:t>https://www.ruralhealth.va.gov/vets/caregivers-module19.asp</a:t>
              </a:r>
              <a:endParaRPr lang="en-US" dirty="0"/>
            </a:p>
          </p:txBody>
        </p:sp>
      </p:grpSp>
    </p:spTree>
    <p:extLst>
      <p:ext uri="{BB962C8B-B14F-4D97-AF65-F5344CB8AC3E}">
        <p14:creationId xmlns:p14="http://schemas.microsoft.com/office/powerpoint/2010/main" val="1943178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33081</TotalTime>
  <Words>1538</Words>
  <Application>Microsoft Office PowerPoint</Application>
  <PresentationFormat>On-screen Show (4:3)</PresentationFormat>
  <Paragraphs>204</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Arial-BoldMT</vt:lpstr>
      <vt:lpstr>Calibri</vt:lpstr>
      <vt:lpstr>latoregular</vt:lpstr>
      <vt:lpstr>Default Theme</vt:lpstr>
      <vt:lpstr>Geriatrics Case Conference </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Finding the Right Housing Option for Patients with Dementia.</vt:lpstr>
      <vt:lpstr>PowerPoint Presentation</vt:lpstr>
      <vt:lpstr>PowerPoint Presentation</vt:lpstr>
      <vt:lpstr>PowerPoint Presentation</vt:lpstr>
      <vt:lpstr>Home/Aging in Place</vt:lpstr>
      <vt:lpstr>Home-Service options</vt:lpstr>
      <vt:lpstr>Home-service resources</vt:lpstr>
      <vt:lpstr>Adult Day Services</vt:lpstr>
      <vt:lpstr>Companionship care/Home Care Services</vt:lpstr>
      <vt:lpstr>Home-service payment</vt:lpstr>
      <vt:lpstr>Home Health regulations</vt:lpstr>
      <vt:lpstr>PowerPoint Presentation</vt:lpstr>
      <vt:lpstr>PowerPoint Presentation</vt:lpstr>
      <vt:lpstr>PACE: Program for All Inclusive Care of the Elderly</vt:lpstr>
      <vt:lpstr>PowerPoint Presentation</vt:lpstr>
      <vt:lpstr>Hospice—wherever you are</vt:lpstr>
      <vt:lpstr>Independent Living Facility</vt:lpstr>
      <vt:lpstr>PowerPoint Presentation</vt:lpstr>
      <vt:lpstr>Thinking about transitioning to a facility?</vt:lpstr>
      <vt:lpstr>ALF-services/capabilities</vt:lpstr>
      <vt:lpstr>ALF-payment</vt:lpstr>
      <vt:lpstr>ALF-regulations</vt:lpstr>
      <vt:lpstr>ALF-Memory Care</vt:lpstr>
      <vt:lpstr>Memory Care—Can be ALF or LTC</vt:lpstr>
      <vt:lpstr>Memory Care—Can be ALF or LTC</vt:lpstr>
      <vt:lpstr>Memory Care—Can be ALF or LTC</vt:lpstr>
      <vt:lpstr>Residential Memory Care-ALF</vt:lpstr>
      <vt:lpstr>Long term care-services</vt:lpstr>
      <vt:lpstr>Long Term Care</vt:lpstr>
      <vt:lpstr>LTC-payment</vt:lpstr>
      <vt:lpstr>LTC-regulations</vt:lpstr>
      <vt:lpstr>Veteran communities</vt:lpstr>
      <vt:lpstr>A word on COVID</vt:lpstr>
      <vt:lpstr>COVID continued…</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Cole, Jessica B</cp:lastModifiedBy>
  <cp:revision>159</cp:revision>
  <dcterms:created xsi:type="dcterms:W3CDTF">2014-09-17T15:14:42Z</dcterms:created>
  <dcterms:modified xsi:type="dcterms:W3CDTF">2020-09-08T19:39:38Z</dcterms:modified>
</cp:coreProperties>
</file>