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745" r:id="rId2"/>
  </p:sldMasterIdLst>
  <p:notesMasterIdLst>
    <p:notesMasterId r:id="rId25"/>
  </p:notesMasterIdLst>
  <p:sldIdLst>
    <p:sldId id="284" r:id="rId3"/>
    <p:sldId id="282" r:id="rId4"/>
    <p:sldId id="283" r:id="rId5"/>
    <p:sldId id="294" r:id="rId6"/>
    <p:sldId id="291" r:id="rId7"/>
    <p:sldId id="292" r:id="rId8"/>
    <p:sldId id="295" r:id="rId9"/>
    <p:sldId id="296" r:id="rId10"/>
    <p:sldId id="298" r:id="rId11"/>
    <p:sldId id="300" r:id="rId12"/>
    <p:sldId id="301" r:id="rId13"/>
    <p:sldId id="299" r:id="rId14"/>
    <p:sldId id="302" r:id="rId15"/>
    <p:sldId id="303" r:id="rId16"/>
    <p:sldId id="304" r:id="rId17"/>
    <p:sldId id="305" r:id="rId18"/>
    <p:sldId id="306" r:id="rId19"/>
    <p:sldId id="310" r:id="rId20"/>
    <p:sldId id="297" r:id="rId21"/>
    <p:sldId id="308" r:id="rId22"/>
    <p:sldId id="307" r:id="rId23"/>
    <p:sldId id="30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 userDrawn="1">
          <p15:clr>
            <a:srgbClr val="A4A3A4"/>
          </p15:clr>
        </p15:guide>
        <p15:guide id="3" pos="1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3"/>
    <a:srgbClr val="FCB614"/>
    <a:srgbClr val="989EA4"/>
    <a:srgbClr val="93C2D7"/>
    <a:srgbClr val="129DBF"/>
    <a:srgbClr val="D9E8F1"/>
    <a:srgbClr val="AD122A"/>
    <a:srgbClr val="094C50"/>
    <a:srgbClr val="A10020"/>
    <a:srgbClr val="8BD3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39" autoAdjust="0"/>
  </p:normalViewPr>
  <p:slideViewPr>
    <p:cSldViewPr snapToGrid="0" snapToObjects="1">
      <p:cViewPr varScale="1">
        <p:scale>
          <a:sx n="60" d="100"/>
          <a:sy n="60" d="100"/>
        </p:scale>
        <p:origin x="810" y="60"/>
      </p:cViewPr>
      <p:guideLst>
        <p:guide orient="horz" pos="2160"/>
        <p:guide pos="385"/>
        <p:guide pos="118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535FA-2504-4769-A1AB-66C3CB13D43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6B324A9-3A4B-49A4-8006-3CB81A2DE456}">
      <dgm:prSet phldrT="[Text]"/>
      <dgm:spPr/>
      <dgm:t>
        <a:bodyPr/>
        <a:lstStyle/>
        <a:p>
          <a:r>
            <a:rPr lang="en-US" b="1" dirty="0" smtClean="0">
              <a:solidFill>
                <a:schemeClr val="tx1"/>
              </a:solidFill>
            </a:rPr>
            <a:t>Strong</a:t>
          </a:r>
          <a:r>
            <a:rPr lang="en-US" dirty="0" smtClean="0"/>
            <a:t>	</a:t>
          </a:r>
          <a:endParaRPr lang="en-US" dirty="0"/>
        </a:p>
      </dgm:t>
    </dgm:pt>
    <dgm:pt modelId="{2608C2E3-6FAE-4CEE-AF79-2A13F6102FD2}" type="parTrans" cxnId="{0EC89973-043D-4396-9FB4-4FDC4ACD2DA0}">
      <dgm:prSet/>
      <dgm:spPr/>
      <dgm:t>
        <a:bodyPr/>
        <a:lstStyle/>
        <a:p>
          <a:endParaRPr lang="en-US"/>
        </a:p>
      </dgm:t>
    </dgm:pt>
    <dgm:pt modelId="{99FF4762-9F97-4B60-B3D6-EE83F70CF533}" type="sibTrans" cxnId="{0EC89973-043D-4396-9FB4-4FDC4ACD2DA0}">
      <dgm:prSet/>
      <dgm:spPr/>
      <dgm:t>
        <a:bodyPr/>
        <a:lstStyle/>
        <a:p>
          <a:endParaRPr lang="en-US"/>
        </a:p>
      </dgm:t>
    </dgm:pt>
    <dgm:pt modelId="{A4F1D20D-AB2B-4E05-9AD2-F4270B20A796}">
      <dgm:prSet phldrT="[Text]"/>
      <dgm:spPr/>
      <dgm:t>
        <a:bodyPr/>
        <a:lstStyle/>
        <a:p>
          <a:r>
            <a:rPr lang="en-US" dirty="0" smtClean="0"/>
            <a:t>First-generation antihistamines</a:t>
          </a:r>
          <a:endParaRPr lang="en-US" dirty="0"/>
        </a:p>
      </dgm:t>
    </dgm:pt>
    <dgm:pt modelId="{AD71582D-0169-4A58-BC2D-81247B45F180}" type="parTrans" cxnId="{A0457EE8-9A31-4CFE-A3B9-DA54CC2818B3}">
      <dgm:prSet/>
      <dgm:spPr/>
      <dgm:t>
        <a:bodyPr/>
        <a:lstStyle/>
        <a:p>
          <a:endParaRPr lang="en-US"/>
        </a:p>
      </dgm:t>
    </dgm:pt>
    <dgm:pt modelId="{B7F25AE5-AB3E-4830-8615-0B6AFED845A2}" type="sibTrans" cxnId="{A0457EE8-9A31-4CFE-A3B9-DA54CC2818B3}">
      <dgm:prSet/>
      <dgm:spPr/>
      <dgm:t>
        <a:bodyPr/>
        <a:lstStyle/>
        <a:p>
          <a:endParaRPr lang="en-US"/>
        </a:p>
      </dgm:t>
    </dgm:pt>
    <dgm:pt modelId="{EE56A9D7-AF7C-4C3B-857C-DC8A4693C2FE}">
      <dgm:prSet phldrT="[Text]"/>
      <dgm:spPr/>
      <dgm:t>
        <a:bodyPr/>
        <a:lstStyle/>
        <a:p>
          <a:r>
            <a:rPr lang="en-US" b="1" dirty="0" smtClean="0">
              <a:solidFill>
                <a:schemeClr val="tx1"/>
              </a:solidFill>
            </a:rPr>
            <a:t>Moderate</a:t>
          </a:r>
          <a:endParaRPr lang="en-US" b="1" dirty="0">
            <a:solidFill>
              <a:schemeClr val="tx1"/>
            </a:solidFill>
          </a:endParaRPr>
        </a:p>
      </dgm:t>
    </dgm:pt>
    <dgm:pt modelId="{54152256-A654-4401-A3A5-BCFF7C85CA03}" type="parTrans" cxnId="{B534F896-703C-4D90-8797-0E24F3B652B1}">
      <dgm:prSet/>
      <dgm:spPr/>
      <dgm:t>
        <a:bodyPr/>
        <a:lstStyle/>
        <a:p>
          <a:endParaRPr lang="en-US"/>
        </a:p>
      </dgm:t>
    </dgm:pt>
    <dgm:pt modelId="{6A37542E-9BCE-4C12-88B3-E2FDD848A49D}" type="sibTrans" cxnId="{B534F896-703C-4D90-8797-0E24F3B652B1}">
      <dgm:prSet/>
      <dgm:spPr/>
      <dgm:t>
        <a:bodyPr/>
        <a:lstStyle/>
        <a:p>
          <a:endParaRPr lang="en-US"/>
        </a:p>
      </dgm:t>
    </dgm:pt>
    <dgm:pt modelId="{B29A2778-A373-4563-BF10-6E5674BC3EBC}">
      <dgm:prSet phldrT="[Text]"/>
      <dgm:spPr/>
      <dgm:t>
        <a:bodyPr/>
        <a:lstStyle/>
        <a:p>
          <a:r>
            <a:rPr lang="en-US" dirty="0" smtClean="0"/>
            <a:t>H2 blockers</a:t>
          </a:r>
          <a:endParaRPr lang="en-US" dirty="0"/>
        </a:p>
      </dgm:t>
    </dgm:pt>
    <dgm:pt modelId="{1C51EC92-4F1D-4F9A-82DE-1F1A5B9EC546}" type="parTrans" cxnId="{66FDB9BF-76A3-421A-88FA-160755FE2BF0}">
      <dgm:prSet/>
      <dgm:spPr/>
      <dgm:t>
        <a:bodyPr/>
        <a:lstStyle/>
        <a:p>
          <a:endParaRPr lang="en-US"/>
        </a:p>
      </dgm:t>
    </dgm:pt>
    <dgm:pt modelId="{A3EE620D-D122-4A4F-BC75-A161E9EB2197}" type="sibTrans" cxnId="{66FDB9BF-76A3-421A-88FA-160755FE2BF0}">
      <dgm:prSet/>
      <dgm:spPr/>
      <dgm:t>
        <a:bodyPr/>
        <a:lstStyle/>
        <a:p>
          <a:endParaRPr lang="en-US"/>
        </a:p>
      </dgm:t>
    </dgm:pt>
    <dgm:pt modelId="{82BBF15E-039F-4E4B-B4F1-C962CDC56499}">
      <dgm:prSet phldrT="[Text]"/>
      <dgm:spPr/>
      <dgm:t>
        <a:bodyPr/>
        <a:lstStyle/>
        <a:p>
          <a:r>
            <a:rPr lang="en-US" b="1" dirty="0" smtClean="0">
              <a:solidFill>
                <a:schemeClr val="tx1"/>
              </a:solidFill>
            </a:rPr>
            <a:t>Weak</a:t>
          </a:r>
          <a:endParaRPr lang="en-US" b="1" dirty="0">
            <a:solidFill>
              <a:schemeClr val="tx1"/>
            </a:solidFill>
          </a:endParaRPr>
        </a:p>
      </dgm:t>
    </dgm:pt>
    <dgm:pt modelId="{E159E817-2B53-48CD-8A8D-AA18F0BF2940}" type="parTrans" cxnId="{229D7576-0822-4A27-B27F-19BA7A664957}">
      <dgm:prSet/>
      <dgm:spPr/>
      <dgm:t>
        <a:bodyPr/>
        <a:lstStyle/>
        <a:p>
          <a:endParaRPr lang="en-US"/>
        </a:p>
      </dgm:t>
    </dgm:pt>
    <dgm:pt modelId="{7027F250-CD0B-47B8-A5E8-8A7851F4A9D8}" type="sibTrans" cxnId="{229D7576-0822-4A27-B27F-19BA7A664957}">
      <dgm:prSet/>
      <dgm:spPr/>
      <dgm:t>
        <a:bodyPr/>
        <a:lstStyle/>
        <a:p>
          <a:endParaRPr lang="en-US"/>
        </a:p>
      </dgm:t>
    </dgm:pt>
    <dgm:pt modelId="{DF5F607A-AD1D-4937-B916-2D127AD07DDC}">
      <dgm:prSet phldrT="[Text]"/>
      <dgm:spPr/>
      <dgm:t>
        <a:bodyPr/>
        <a:lstStyle/>
        <a:p>
          <a:r>
            <a:rPr lang="en-US" dirty="0" smtClean="0"/>
            <a:t>Benzodiazepines</a:t>
          </a:r>
          <a:endParaRPr lang="en-US" dirty="0"/>
        </a:p>
      </dgm:t>
    </dgm:pt>
    <dgm:pt modelId="{53DDC9EC-5085-467D-A1EF-9BC8FB654E52}" type="parTrans" cxnId="{EE7C37F3-46F8-4C2A-8F3D-11B69C5E758E}">
      <dgm:prSet/>
      <dgm:spPr/>
      <dgm:t>
        <a:bodyPr/>
        <a:lstStyle/>
        <a:p>
          <a:endParaRPr lang="en-US"/>
        </a:p>
      </dgm:t>
    </dgm:pt>
    <dgm:pt modelId="{8243D17C-0527-487A-8347-1561DBBB6A1D}" type="sibTrans" cxnId="{EE7C37F3-46F8-4C2A-8F3D-11B69C5E758E}">
      <dgm:prSet/>
      <dgm:spPr/>
      <dgm:t>
        <a:bodyPr/>
        <a:lstStyle/>
        <a:p>
          <a:endParaRPr lang="en-US"/>
        </a:p>
      </dgm:t>
    </dgm:pt>
    <dgm:pt modelId="{4A10D3DA-D8A3-4567-BFAB-558973042013}">
      <dgm:prSet phldrT="[Text]"/>
      <dgm:spPr/>
      <dgm:t>
        <a:bodyPr/>
        <a:lstStyle/>
        <a:p>
          <a:r>
            <a:rPr lang="en-US" dirty="0" smtClean="0"/>
            <a:t>GI antispasmodics</a:t>
          </a:r>
          <a:endParaRPr lang="en-US" dirty="0"/>
        </a:p>
      </dgm:t>
    </dgm:pt>
    <dgm:pt modelId="{99DCDE57-50D1-4EB5-8C22-29B98F8767CF}" type="parTrans" cxnId="{4899E8E1-BF91-42A8-8C6B-3E56B07F77E8}">
      <dgm:prSet/>
      <dgm:spPr/>
      <dgm:t>
        <a:bodyPr/>
        <a:lstStyle/>
        <a:p>
          <a:endParaRPr lang="en-US"/>
        </a:p>
      </dgm:t>
    </dgm:pt>
    <dgm:pt modelId="{69447B67-39A4-4EB6-84D6-7BB46292EA12}" type="sibTrans" cxnId="{4899E8E1-BF91-42A8-8C6B-3E56B07F77E8}">
      <dgm:prSet/>
      <dgm:spPr/>
      <dgm:t>
        <a:bodyPr/>
        <a:lstStyle/>
        <a:p>
          <a:endParaRPr lang="en-US"/>
        </a:p>
      </dgm:t>
    </dgm:pt>
    <dgm:pt modelId="{48D04F97-86F7-4F87-BFC6-9B2C134F909E}">
      <dgm:prSet phldrT="[Text]"/>
      <dgm:spPr/>
      <dgm:t>
        <a:bodyPr/>
        <a:lstStyle/>
        <a:p>
          <a:r>
            <a:rPr lang="en-US" dirty="0" smtClean="0"/>
            <a:t>TCAs</a:t>
          </a:r>
          <a:endParaRPr lang="en-US" dirty="0"/>
        </a:p>
      </dgm:t>
    </dgm:pt>
    <dgm:pt modelId="{0D412A74-E2A1-4848-9D71-5F0B7C98ACF3}" type="parTrans" cxnId="{D8BFCC16-A084-42A6-9344-B2C8E2DD2792}">
      <dgm:prSet/>
      <dgm:spPr/>
      <dgm:t>
        <a:bodyPr/>
        <a:lstStyle/>
        <a:p>
          <a:endParaRPr lang="en-US"/>
        </a:p>
      </dgm:t>
    </dgm:pt>
    <dgm:pt modelId="{E83BF11E-EAAD-4282-A2F3-09EE4E0D6A29}" type="sibTrans" cxnId="{D8BFCC16-A084-42A6-9344-B2C8E2DD2792}">
      <dgm:prSet/>
      <dgm:spPr/>
      <dgm:t>
        <a:bodyPr/>
        <a:lstStyle/>
        <a:p>
          <a:endParaRPr lang="en-US"/>
        </a:p>
      </dgm:t>
    </dgm:pt>
    <dgm:pt modelId="{8760A77C-1F42-4D38-9DB3-3B3B9AA1056E}">
      <dgm:prSet phldrT="[Text]"/>
      <dgm:spPr/>
      <dgm:t>
        <a:bodyPr/>
        <a:lstStyle/>
        <a:p>
          <a:r>
            <a:rPr lang="en-US" dirty="0" err="1" smtClean="0"/>
            <a:t>Antimuscarinics</a:t>
          </a:r>
          <a:endParaRPr lang="en-US" dirty="0"/>
        </a:p>
      </dgm:t>
    </dgm:pt>
    <dgm:pt modelId="{3A1EA31A-A9E3-41A8-9643-021D28F95F6E}" type="parTrans" cxnId="{799D2F33-6AF1-4D77-B10E-8D72608D2895}">
      <dgm:prSet/>
      <dgm:spPr/>
      <dgm:t>
        <a:bodyPr/>
        <a:lstStyle/>
        <a:p>
          <a:endParaRPr lang="en-US"/>
        </a:p>
      </dgm:t>
    </dgm:pt>
    <dgm:pt modelId="{48AED01C-1EE0-4947-86CD-7BC730DEF817}" type="sibTrans" cxnId="{799D2F33-6AF1-4D77-B10E-8D72608D2895}">
      <dgm:prSet/>
      <dgm:spPr/>
      <dgm:t>
        <a:bodyPr/>
        <a:lstStyle/>
        <a:p>
          <a:endParaRPr lang="en-US"/>
        </a:p>
      </dgm:t>
    </dgm:pt>
    <dgm:pt modelId="{04D86CD5-D5E9-48AE-BA93-31E999BB7AB2}">
      <dgm:prSet phldrT="[Text]"/>
      <dgm:spPr/>
      <dgm:t>
        <a:bodyPr/>
        <a:lstStyle/>
        <a:p>
          <a:r>
            <a:rPr lang="en-US" dirty="0" smtClean="0"/>
            <a:t>Antipsychotics</a:t>
          </a:r>
          <a:endParaRPr lang="en-US" dirty="0"/>
        </a:p>
      </dgm:t>
    </dgm:pt>
    <dgm:pt modelId="{4BA238C0-3621-4D73-A76A-0E8CBBE990DE}" type="parTrans" cxnId="{256E0223-80AF-4186-8565-4F15B2C729F3}">
      <dgm:prSet/>
      <dgm:spPr/>
      <dgm:t>
        <a:bodyPr/>
        <a:lstStyle/>
        <a:p>
          <a:endParaRPr lang="en-US"/>
        </a:p>
      </dgm:t>
    </dgm:pt>
    <dgm:pt modelId="{5C7F5377-2104-49E1-BF64-03ACDDBB3A08}" type="sibTrans" cxnId="{256E0223-80AF-4186-8565-4F15B2C729F3}">
      <dgm:prSet/>
      <dgm:spPr/>
      <dgm:t>
        <a:bodyPr/>
        <a:lstStyle/>
        <a:p>
          <a:endParaRPr lang="en-US"/>
        </a:p>
      </dgm:t>
    </dgm:pt>
    <dgm:pt modelId="{1ACF679D-0424-42AB-A915-92D1B35B4FD8}">
      <dgm:prSet phldrT="[Text]"/>
      <dgm:spPr/>
      <dgm:t>
        <a:bodyPr/>
        <a:lstStyle/>
        <a:p>
          <a:r>
            <a:rPr lang="en-US" dirty="0" err="1" smtClean="0"/>
            <a:t>Loperamide</a:t>
          </a:r>
          <a:endParaRPr lang="en-US" dirty="0"/>
        </a:p>
      </dgm:t>
    </dgm:pt>
    <dgm:pt modelId="{964FB5A4-4F1B-4808-BCB7-F1EDC64C1942}" type="parTrans" cxnId="{D41FBE9F-66B9-44DC-AFFE-F5C61416C62E}">
      <dgm:prSet/>
      <dgm:spPr/>
      <dgm:t>
        <a:bodyPr/>
        <a:lstStyle/>
        <a:p>
          <a:endParaRPr lang="en-US"/>
        </a:p>
      </dgm:t>
    </dgm:pt>
    <dgm:pt modelId="{90B75AC3-CFE6-4C6F-803B-FB7DFC81C155}" type="sibTrans" cxnId="{D41FBE9F-66B9-44DC-AFFE-F5C61416C62E}">
      <dgm:prSet/>
      <dgm:spPr/>
      <dgm:t>
        <a:bodyPr/>
        <a:lstStyle/>
        <a:p>
          <a:endParaRPr lang="en-US"/>
        </a:p>
      </dgm:t>
    </dgm:pt>
    <dgm:pt modelId="{C575FCB1-4F26-48D4-B24C-A010CAC760B1}">
      <dgm:prSet phldrT="[Text]"/>
      <dgm:spPr/>
      <dgm:t>
        <a:bodyPr/>
        <a:lstStyle/>
        <a:p>
          <a:r>
            <a:rPr lang="en-US" dirty="0" smtClean="0"/>
            <a:t>Baclofen</a:t>
          </a:r>
          <a:endParaRPr lang="en-US" dirty="0"/>
        </a:p>
      </dgm:t>
    </dgm:pt>
    <dgm:pt modelId="{B02325AB-96A0-43C3-967F-71C582F33F8B}" type="parTrans" cxnId="{998FC191-2F2F-4D6D-B376-332FC6C33F6E}">
      <dgm:prSet/>
      <dgm:spPr/>
      <dgm:t>
        <a:bodyPr/>
        <a:lstStyle/>
        <a:p>
          <a:endParaRPr lang="en-US"/>
        </a:p>
      </dgm:t>
    </dgm:pt>
    <dgm:pt modelId="{76CEF614-5086-4FC6-8D70-F7190120A7A4}" type="sibTrans" cxnId="{998FC191-2F2F-4D6D-B376-332FC6C33F6E}">
      <dgm:prSet/>
      <dgm:spPr/>
      <dgm:t>
        <a:bodyPr/>
        <a:lstStyle/>
        <a:p>
          <a:endParaRPr lang="en-US"/>
        </a:p>
      </dgm:t>
    </dgm:pt>
    <dgm:pt modelId="{332AA8C1-D54B-4A8D-9CCD-E93A107191BB}">
      <dgm:prSet phldrT="[Text]"/>
      <dgm:spPr/>
      <dgm:t>
        <a:bodyPr/>
        <a:lstStyle/>
        <a:p>
          <a:r>
            <a:rPr lang="en-US" dirty="0" smtClean="0"/>
            <a:t>Muscle relaxants</a:t>
          </a:r>
          <a:endParaRPr lang="en-US" dirty="0"/>
        </a:p>
      </dgm:t>
    </dgm:pt>
    <dgm:pt modelId="{0A97259E-E8EC-40D6-82D4-769DB567078D}" type="parTrans" cxnId="{F318DA44-DA9B-4FC5-85D1-389136763A70}">
      <dgm:prSet/>
      <dgm:spPr/>
      <dgm:t>
        <a:bodyPr/>
        <a:lstStyle/>
        <a:p>
          <a:endParaRPr lang="en-US"/>
        </a:p>
      </dgm:t>
    </dgm:pt>
    <dgm:pt modelId="{96B62367-8AC6-40DC-8B26-B8F7B87E67EC}" type="sibTrans" cxnId="{F318DA44-DA9B-4FC5-85D1-389136763A70}">
      <dgm:prSet/>
      <dgm:spPr/>
      <dgm:t>
        <a:bodyPr/>
        <a:lstStyle/>
        <a:p>
          <a:endParaRPr lang="en-US"/>
        </a:p>
      </dgm:t>
    </dgm:pt>
    <dgm:pt modelId="{D17D7E2F-F420-4693-B1E1-AA37D223234C}">
      <dgm:prSet phldrT="[Text]"/>
      <dgm:spPr/>
      <dgm:t>
        <a:bodyPr/>
        <a:lstStyle/>
        <a:p>
          <a:r>
            <a:rPr lang="en-US" dirty="0" smtClean="0"/>
            <a:t>Digoxin</a:t>
          </a:r>
          <a:endParaRPr lang="en-US" dirty="0"/>
        </a:p>
      </dgm:t>
    </dgm:pt>
    <dgm:pt modelId="{64203C5F-D0E5-4AF8-918D-D1FD3D8D23AA}" type="parTrans" cxnId="{DC8035EF-420A-4C6F-9C68-96963782F696}">
      <dgm:prSet/>
      <dgm:spPr/>
      <dgm:t>
        <a:bodyPr/>
        <a:lstStyle/>
        <a:p>
          <a:endParaRPr lang="en-US"/>
        </a:p>
      </dgm:t>
    </dgm:pt>
    <dgm:pt modelId="{181F3141-D3E6-42D5-87E2-D8BE250DD3E0}" type="sibTrans" cxnId="{DC8035EF-420A-4C6F-9C68-96963782F696}">
      <dgm:prSet/>
      <dgm:spPr/>
      <dgm:t>
        <a:bodyPr/>
        <a:lstStyle/>
        <a:p>
          <a:endParaRPr lang="en-US"/>
        </a:p>
      </dgm:t>
    </dgm:pt>
    <dgm:pt modelId="{10276B23-30E8-4A85-91BB-3B95717E3BB6}">
      <dgm:prSet phldrT="[Text]"/>
      <dgm:spPr/>
      <dgm:t>
        <a:bodyPr/>
        <a:lstStyle/>
        <a:p>
          <a:r>
            <a:rPr lang="en-US" dirty="0" smtClean="0"/>
            <a:t>Trazodone</a:t>
          </a:r>
          <a:endParaRPr lang="en-US" dirty="0"/>
        </a:p>
      </dgm:t>
    </dgm:pt>
    <dgm:pt modelId="{6BC6DCCB-7AB9-45E5-81C3-7B4C59912AF1}" type="parTrans" cxnId="{FAE388C4-B0AD-4EBB-B370-30B1B019DB2E}">
      <dgm:prSet/>
      <dgm:spPr/>
      <dgm:t>
        <a:bodyPr/>
        <a:lstStyle/>
        <a:p>
          <a:endParaRPr lang="en-US"/>
        </a:p>
      </dgm:t>
    </dgm:pt>
    <dgm:pt modelId="{E8C264B0-8AED-4696-84E8-B5E669DD10F2}" type="sibTrans" cxnId="{FAE388C4-B0AD-4EBB-B370-30B1B019DB2E}">
      <dgm:prSet/>
      <dgm:spPr/>
      <dgm:t>
        <a:bodyPr/>
        <a:lstStyle/>
        <a:p>
          <a:endParaRPr lang="en-US"/>
        </a:p>
      </dgm:t>
    </dgm:pt>
    <dgm:pt modelId="{61BCA58D-840B-4372-82F1-043BC9F94502}">
      <dgm:prSet phldrT="[Text]"/>
      <dgm:spPr/>
      <dgm:t>
        <a:bodyPr/>
        <a:lstStyle/>
        <a:p>
          <a:r>
            <a:rPr lang="en-US" dirty="0" smtClean="0"/>
            <a:t>Mirtazapine</a:t>
          </a:r>
          <a:endParaRPr lang="en-US" dirty="0"/>
        </a:p>
      </dgm:t>
    </dgm:pt>
    <dgm:pt modelId="{5AFE2685-DC78-46A9-88BE-3C1602F82E96}" type="parTrans" cxnId="{F6BD9F98-12D3-4AA4-96A9-65B7E8CBA387}">
      <dgm:prSet/>
      <dgm:spPr/>
      <dgm:t>
        <a:bodyPr/>
        <a:lstStyle/>
        <a:p>
          <a:endParaRPr lang="en-US"/>
        </a:p>
      </dgm:t>
    </dgm:pt>
    <dgm:pt modelId="{2BD54B88-7AF1-4AC6-8FDC-40380E8BAF3F}" type="sibTrans" cxnId="{F6BD9F98-12D3-4AA4-96A9-65B7E8CBA387}">
      <dgm:prSet/>
      <dgm:spPr/>
      <dgm:t>
        <a:bodyPr/>
        <a:lstStyle/>
        <a:p>
          <a:endParaRPr lang="en-US"/>
        </a:p>
      </dgm:t>
    </dgm:pt>
    <dgm:pt modelId="{A2F180F1-0556-4902-8E5D-E4C8D6CAA317}">
      <dgm:prSet phldrT="[Text]"/>
      <dgm:spPr/>
      <dgm:t>
        <a:bodyPr/>
        <a:lstStyle/>
        <a:p>
          <a:r>
            <a:rPr lang="en-US" dirty="0" smtClean="0"/>
            <a:t>Quinidine</a:t>
          </a:r>
          <a:endParaRPr lang="en-US" dirty="0"/>
        </a:p>
      </dgm:t>
    </dgm:pt>
    <dgm:pt modelId="{CB3523BB-8D73-46CD-AD47-5686026A012A}" type="parTrans" cxnId="{4B2EEDF3-92FA-4EDE-9D48-3F4E1CAF0ECB}">
      <dgm:prSet/>
      <dgm:spPr/>
      <dgm:t>
        <a:bodyPr/>
        <a:lstStyle/>
        <a:p>
          <a:endParaRPr lang="en-US"/>
        </a:p>
      </dgm:t>
    </dgm:pt>
    <dgm:pt modelId="{3F8FB767-64EF-4CD8-B81B-F921806FA767}" type="sibTrans" cxnId="{4B2EEDF3-92FA-4EDE-9D48-3F4E1CAF0ECB}">
      <dgm:prSet/>
      <dgm:spPr/>
      <dgm:t>
        <a:bodyPr/>
        <a:lstStyle/>
        <a:p>
          <a:endParaRPr lang="en-US"/>
        </a:p>
      </dgm:t>
    </dgm:pt>
    <dgm:pt modelId="{F6499C4F-4A7E-49ED-A03E-8E1521DB9690}">
      <dgm:prSet phldrT="[Text]"/>
      <dgm:spPr/>
      <dgm:t>
        <a:bodyPr/>
        <a:lstStyle/>
        <a:p>
          <a:r>
            <a:rPr lang="en-US" dirty="0" smtClean="0"/>
            <a:t>Tramadol</a:t>
          </a:r>
          <a:endParaRPr lang="en-US" dirty="0"/>
        </a:p>
      </dgm:t>
    </dgm:pt>
    <dgm:pt modelId="{6FCB2925-5DE7-4371-B421-85AF7270154D}" type="parTrans" cxnId="{7EED019F-D4B6-429A-B4CC-C66177D63FF5}">
      <dgm:prSet/>
      <dgm:spPr/>
      <dgm:t>
        <a:bodyPr/>
        <a:lstStyle/>
        <a:p>
          <a:endParaRPr lang="en-US"/>
        </a:p>
      </dgm:t>
    </dgm:pt>
    <dgm:pt modelId="{EAA929D0-687D-40D8-8F68-FA855C0177E0}" type="sibTrans" cxnId="{7EED019F-D4B6-429A-B4CC-C66177D63FF5}">
      <dgm:prSet/>
      <dgm:spPr/>
      <dgm:t>
        <a:bodyPr/>
        <a:lstStyle/>
        <a:p>
          <a:endParaRPr lang="en-US"/>
        </a:p>
      </dgm:t>
    </dgm:pt>
    <dgm:pt modelId="{BBA06C50-22C6-4CF5-ADAB-47474505673A}">
      <dgm:prSet phldrT="[Text]"/>
      <dgm:spPr/>
      <dgm:t>
        <a:bodyPr/>
        <a:lstStyle/>
        <a:p>
          <a:r>
            <a:rPr lang="en-US" dirty="0" smtClean="0"/>
            <a:t>Diuretics</a:t>
          </a:r>
          <a:endParaRPr lang="en-US" dirty="0"/>
        </a:p>
      </dgm:t>
    </dgm:pt>
    <dgm:pt modelId="{5967D143-8551-4B3F-9829-31F9A43A8F84}" type="parTrans" cxnId="{960D8702-0BC3-4A10-B7C1-D86E30247581}">
      <dgm:prSet/>
      <dgm:spPr/>
      <dgm:t>
        <a:bodyPr/>
        <a:lstStyle/>
        <a:p>
          <a:endParaRPr lang="en-US"/>
        </a:p>
      </dgm:t>
    </dgm:pt>
    <dgm:pt modelId="{C26FEF8B-DAEE-41A2-B7FF-51B0DA1F423B}" type="sibTrans" cxnId="{960D8702-0BC3-4A10-B7C1-D86E30247581}">
      <dgm:prSet/>
      <dgm:spPr/>
      <dgm:t>
        <a:bodyPr/>
        <a:lstStyle/>
        <a:p>
          <a:endParaRPr lang="en-US"/>
        </a:p>
      </dgm:t>
    </dgm:pt>
    <dgm:pt modelId="{BA2D86F2-B8F5-4B08-995D-4CB0D22CE7AF}">
      <dgm:prSet phldrT="[Text]"/>
      <dgm:spPr/>
      <dgm:t>
        <a:bodyPr/>
        <a:lstStyle/>
        <a:p>
          <a:r>
            <a:rPr lang="en-US" dirty="0" err="1" smtClean="0"/>
            <a:t>Isosorbide</a:t>
          </a:r>
          <a:endParaRPr lang="en-US" dirty="0"/>
        </a:p>
      </dgm:t>
    </dgm:pt>
    <dgm:pt modelId="{03069A87-0B8F-44F6-8319-FFD5EB1935CC}" type="parTrans" cxnId="{928537AE-D217-4C87-B2EA-7CD5ACFF6AD2}">
      <dgm:prSet/>
      <dgm:spPr/>
      <dgm:t>
        <a:bodyPr/>
        <a:lstStyle/>
        <a:p>
          <a:endParaRPr lang="en-US"/>
        </a:p>
      </dgm:t>
    </dgm:pt>
    <dgm:pt modelId="{E28AC2A8-C291-4A71-8F94-1329323BA274}" type="sibTrans" cxnId="{928537AE-D217-4C87-B2EA-7CD5ACFF6AD2}">
      <dgm:prSet/>
      <dgm:spPr/>
      <dgm:t>
        <a:bodyPr/>
        <a:lstStyle/>
        <a:p>
          <a:endParaRPr lang="en-US"/>
        </a:p>
      </dgm:t>
    </dgm:pt>
    <dgm:pt modelId="{36037199-D1B9-45F7-8FD5-5A43B5DF7D93}">
      <dgm:prSet phldrT="[Text]"/>
      <dgm:spPr/>
      <dgm:t>
        <a:bodyPr/>
        <a:lstStyle/>
        <a:p>
          <a:r>
            <a:rPr lang="en-US" dirty="0" smtClean="0"/>
            <a:t>Opiates</a:t>
          </a:r>
          <a:endParaRPr lang="en-US" dirty="0"/>
        </a:p>
      </dgm:t>
    </dgm:pt>
    <dgm:pt modelId="{3B4C3202-BFBE-408E-B0D5-01750AF4AB86}" type="parTrans" cxnId="{89858899-3C6D-4FE4-8DD8-4EC0091061B8}">
      <dgm:prSet/>
      <dgm:spPr/>
      <dgm:t>
        <a:bodyPr/>
        <a:lstStyle/>
        <a:p>
          <a:endParaRPr lang="en-US"/>
        </a:p>
      </dgm:t>
    </dgm:pt>
    <dgm:pt modelId="{333D3F7F-F256-4FA2-B5BD-D98696C77136}" type="sibTrans" cxnId="{89858899-3C6D-4FE4-8DD8-4EC0091061B8}">
      <dgm:prSet/>
      <dgm:spPr/>
      <dgm:t>
        <a:bodyPr/>
        <a:lstStyle/>
        <a:p>
          <a:endParaRPr lang="en-US"/>
        </a:p>
      </dgm:t>
    </dgm:pt>
    <dgm:pt modelId="{6A191B60-3596-42D2-80C9-73356761262D}" type="pres">
      <dgm:prSet presAssocID="{911535FA-2504-4769-A1AB-66C3CB13D43F}" presName="Name0" presStyleCnt="0">
        <dgm:presLayoutVars>
          <dgm:dir/>
          <dgm:animLvl val="lvl"/>
          <dgm:resizeHandles val="exact"/>
        </dgm:presLayoutVars>
      </dgm:prSet>
      <dgm:spPr/>
      <dgm:t>
        <a:bodyPr/>
        <a:lstStyle/>
        <a:p>
          <a:endParaRPr lang="en-US"/>
        </a:p>
      </dgm:t>
    </dgm:pt>
    <dgm:pt modelId="{C0502277-56EC-47A6-A233-F9733B3C310E}" type="pres">
      <dgm:prSet presAssocID="{56B324A9-3A4B-49A4-8006-3CB81A2DE456}" presName="composite" presStyleCnt="0"/>
      <dgm:spPr/>
    </dgm:pt>
    <dgm:pt modelId="{590FF153-F910-43EF-8E14-ED335C46BBB1}" type="pres">
      <dgm:prSet presAssocID="{56B324A9-3A4B-49A4-8006-3CB81A2DE456}" presName="parTx" presStyleLbl="alignNode1" presStyleIdx="0" presStyleCnt="3">
        <dgm:presLayoutVars>
          <dgm:chMax val="0"/>
          <dgm:chPref val="0"/>
          <dgm:bulletEnabled val="1"/>
        </dgm:presLayoutVars>
      </dgm:prSet>
      <dgm:spPr/>
      <dgm:t>
        <a:bodyPr/>
        <a:lstStyle/>
        <a:p>
          <a:endParaRPr lang="en-US"/>
        </a:p>
      </dgm:t>
    </dgm:pt>
    <dgm:pt modelId="{77DA7A73-BEE0-4D62-BBB0-4489AC46563C}" type="pres">
      <dgm:prSet presAssocID="{56B324A9-3A4B-49A4-8006-3CB81A2DE456}" presName="desTx" presStyleLbl="alignAccFollowNode1" presStyleIdx="0" presStyleCnt="3">
        <dgm:presLayoutVars>
          <dgm:bulletEnabled val="1"/>
        </dgm:presLayoutVars>
      </dgm:prSet>
      <dgm:spPr/>
      <dgm:t>
        <a:bodyPr/>
        <a:lstStyle/>
        <a:p>
          <a:endParaRPr lang="en-US"/>
        </a:p>
      </dgm:t>
    </dgm:pt>
    <dgm:pt modelId="{CB19A947-0039-4852-8C5E-D29264745E7B}" type="pres">
      <dgm:prSet presAssocID="{99FF4762-9F97-4B60-B3D6-EE83F70CF533}" presName="space" presStyleCnt="0"/>
      <dgm:spPr/>
    </dgm:pt>
    <dgm:pt modelId="{A4E0433D-D3FD-4CD3-B5B8-C91E5C812BE3}" type="pres">
      <dgm:prSet presAssocID="{EE56A9D7-AF7C-4C3B-857C-DC8A4693C2FE}" presName="composite" presStyleCnt="0"/>
      <dgm:spPr/>
    </dgm:pt>
    <dgm:pt modelId="{C06A0086-93EA-495A-AE9E-9AE3328131FD}" type="pres">
      <dgm:prSet presAssocID="{EE56A9D7-AF7C-4C3B-857C-DC8A4693C2FE}" presName="parTx" presStyleLbl="alignNode1" presStyleIdx="1" presStyleCnt="3">
        <dgm:presLayoutVars>
          <dgm:chMax val="0"/>
          <dgm:chPref val="0"/>
          <dgm:bulletEnabled val="1"/>
        </dgm:presLayoutVars>
      </dgm:prSet>
      <dgm:spPr/>
      <dgm:t>
        <a:bodyPr/>
        <a:lstStyle/>
        <a:p>
          <a:endParaRPr lang="en-US"/>
        </a:p>
      </dgm:t>
    </dgm:pt>
    <dgm:pt modelId="{0A340645-9DF9-47F8-B5D9-0F30841AE0DD}" type="pres">
      <dgm:prSet presAssocID="{EE56A9D7-AF7C-4C3B-857C-DC8A4693C2FE}" presName="desTx" presStyleLbl="alignAccFollowNode1" presStyleIdx="1" presStyleCnt="3">
        <dgm:presLayoutVars>
          <dgm:bulletEnabled val="1"/>
        </dgm:presLayoutVars>
      </dgm:prSet>
      <dgm:spPr/>
      <dgm:t>
        <a:bodyPr/>
        <a:lstStyle/>
        <a:p>
          <a:endParaRPr lang="en-US"/>
        </a:p>
      </dgm:t>
    </dgm:pt>
    <dgm:pt modelId="{E4AF84D4-B4AA-4111-9A3D-595CAEBF86D5}" type="pres">
      <dgm:prSet presAssocID="{6A37542E-9BCE-4C12-88B3-E2FDD848A49D}" presName="space" presStyleCnt="0"/>
      <dgm:spPr/>
    </dgm:pt>
    <dgm:pt modelId="{6DFF7196-D835-417D-8B86-5939C324ED33}" type="pres">
      <dgm:prSet presAssocID="{82BBF15E-039F-4E4B-B4F1-C962CDC56499}" presName="composite" presStyleCnt="0"/>
      <dgm:spPr/>
    </dgm:pt>
    <dgm:pt modelId="{43C69A5C-E421-42ED-9436-FAF30D33FD5C}" type="pres">
      <dgm:prSet presAssocID="{82BBF15E-039F-4E4B-B4F1-C962CDC56499}" presName="parTx" presStyleLbl="alignNode1" presStyleIdx="2" presStyleCnt="3">
        <dgm:presLayoutVars>
          <dgm:chMax val="0"/>
          <dgm:chPref val="0"/>
          <dgm:bulletEnabled val="1"/>
        </dgm:presLayoutVars>
      </dgm:prSet>
      <dgm:spPr/>
      <dgm:t>
        <a:bodyPr/>
        <a:lstStyle/>
        <a:p>
          <a:endParaRPr lang="en-US"/>
        </a:p>
      </dgm:t>
    </dgm:pt>
    <dgm:pt modelId="{E8C78B88-8BEB-4469-AC6C-4678F0B259B6}" type="pres">
      <dgm:prSet presAssocID="{82BBF15E-039F-4E4B-B4F1-C962CDC56499}" presName="desTx" presStyleLbl="alignAccFollowNode1" presStyleIdx="2" presStyleCnt="3">
        <dgm:presLayoutVars>
          <dgm:bulletEnabled val="1"/>
        </dgm:presLayoutVars>
      </dgm:prSet>
      <dgm:spPr/>
      <dgm:t>
        <a:bodyPr/>
        <a:lstStyle/>
        <a:p>
          <a:endParaRPr lang="en-US"/>
        </a:p>
      </dgm:t>
    </dgm:pt>
  </dgm:ptLst>
  <dgm:cxnLst>
    <dgm:cxn modelId="{8E140F94-1D4F-4E68-BBF0-423DF4057827}" type="presOf" srcId="{10276B23-30E8-4A85-91BB-3B95717E3BB6}" destId="{E8C78B88-8BEB-4469-AC6C-4678F0B259B6}" srcOrd="0" destOrd="2" presId="urn:microsoft.com/office/officeart/2005/8/layout/hList1"/>
    <dgm:cxn modelId="{89858899-3C6D-4FE4-8DD8-4EC0091061B8}" srcId="{82BBF15E-039F-4E4B-B4F1-C962CDC56499}" destId="{36037199-D1B9-45F7-8FD5-5A43B5DF7D93}" srcOrd="8" destOrd="0" parTransId="{3B4C3202-BFBE-408E-B0D5-01750AF4AB86}" sibTransId="{333D3F7F-F256-4FA2-B5BD-D98696C77136}"/>
    <dgm:cxn modelId="{18F7A8A4-5C16-40F9-B01E-DA2DCE75E067}" type="presOf" srcId="{1ACF679D-0424-42AB-A915-92D1B35B4FD8}" destId="{0A340645-9DF9-47F8-B5D9-0F30841AE0DD}" srcOrd="0" destOrd="2" presId="urn:microsoft.com/office/officeart/2005/8/layout/hList1"/>
    <dgm:cxn modelId="{0EC89973-043D-4396-9FB4-4FDC4ACD2DA0}" srcId="{911535FA-2504-4769-A1AB-66C3CB13D43F}" destId="{56B324A9-3A4B-49A4-8006-3CB81A2DE456}" srcOrd="0" destOrd="0" parTransId="{2608C2E3-6FAE-4CEE-AF79-2A13F6102FD2}" sibTransId="{99FF4762-9F97-4B60-B3D6-EE83F70CF533}"/>
    <dgm:cxn modelId="{4B2EEDF3-92FA-4EDE-9D48-3F4E1CAF0ECB}" srcId="{82BBF15E-039F-4E4B-B4F1-C962CDC56499}" destId="{A2F180F1-0556-4902-8E5D-E4C8D6CAA317}" srcOrd="4" destOrd="0" parTransId="{CB3523BB-8D73-46CD-AD47-5686026A012A}" sibTransId="{3F8FB767-64EF-4CD8-B81B-F921806FA767}"/>
    <dgm:cxn modelId="{B8F77EDE-A007-4FFD-922D-BBC414CE0BB8}" type="presOf" srcId="{BA2D86F2-B8F5-4B08-995D-4CB0D22CE7AF}" destId="{E8C78B88-8BEB-4469-AC6C-4678F0B259B6}" srcOrd="0" destOrd="7" presId="urn:microsoft.com/office/officeart/2005/8/layout/hList1"/>
    <dgm:cxn modelId="{A0457EE8-9A31-4CFE-A3B9-DA54CC2818B3}" srcId="{56B324A9-3A4B-49A4-8006-3CB81A2DE456}" destId="{A4F1D20D-AB2B-4E05-9AD2-F4270B20A796}" srcOrd="0" destOrd="0" parTransId="{AD71582D-0169-4A58-BC2D-81247B45F180}" sibTransId="{B7F25AE5-AB3E-4830-8615-0B6AFED845A2}"/>
    <dgm:cxn modelId="{F9DFDECF-4D5D-419C-9EE8-2559C40F7B7A}" type="presOf" srcId="{A4F1D20D-AB2B-4E05-9AD2-F4270B20A796}" destId="{77DA7A73-BEE0-4D62-BBB0-4489AC46563C}" srcOrd="0" destOrd="0" presId="urn:microsoft.com/office/officeart/2005/8/layout/hList1"/>
    <dgm:cxn modelId="{2ECDB7DF-6FFD-457B-899E-A04BD86A679C}" type="presOf" srcId="{DF5F607A-AD1D-4937-B916-2D127AD07DDC}" destId="{E8C78B88-8BEB-4469-AC6C-4678F0B259B6}" srcOrd="0" destOrd="0" presId="urn:microsoft.com/office/officeart/2005/8/layout/hList1"/>
    <dgm:cxn modelId="{B94D0ACC-7AB6-47C6-BA1C-DA656CF6F53E}" type="presOf" srcId="{A2F180F1-0556-4902-8E5D-E4C8D6CAA317}" destId="{E8C78B88-8BEB-4469-AC6C-4678F0B259B6}" srcOrd="0" destOrd="4" presId="urn:microsoft.com/office/officeart/2005/8/layout/hList1"/>
    <dgm:cxn modelId="{788F009F-1D25-48D2-9E6A-C4464C867342}" type="presOf" srcId="{EE56A9D7-AF7C-4C3B-857C-DC8A4693C2FE}" destId="{C06A0086-93EA-495A-AE9E-9AE3328131FD}" srcOrd="0" destOrd="0" presId="urn:microsoft.com/office/officeart/2005/8/layout/hList1"/>
    <dgm:cxn modelId="{B534F896-703C-4D90-8797-0E24F3B652B1}" srcId="{911535FA-2504-4769-A1AB-66C3CB13D43F}" destId="{EE56A9D7-AF7C-4C3B-857C-DC8A4693C2FE}" srcOrd="1" destOrd="0" parTransId="{54152256-A654-4401-A3A5-BCFF7C85CA03}" sibTransId="{6A37542E-9BCE-4C12-88B3-E2FDD848A49D}"/>
    <dgm:cxn modelId="{D8BFCC16-A084-42A6-9344-B2C8E2DD2792}" srcId="{56B324A9-3A4B-49A4-8006-3CB81A2DE456}" destId="{48D04F97-86F7-4F87-BFC6-9B2C134F909E}" srcOrd="2" destOrd="0" parTransId="{0D412A74-E2A1-4848-9D71-5F0B7C98ACF3}" sibTransId="{E83BF11E-EAAD-4282-A2F3-09EE4E0D6A29}"/>
    <dgm:cxn modelId="{F6BD9F98-12D3-4AA4-96A9-65B7E8CBA387}" srcId="{82BBF15E-039F-4E4B-B4F1-C962CDC56499}" destId="{61BCA58D-840B-4372-82F1-043BC9F94502}" srcOrd="3" destOrd="0" parTransId="{5AFE2685-DC78-46A9-88BE-3C1602F82E96}" sibTransId="{2BD54B88-7AF1-4AC6-8FDC-40380E8BAF3F}"/>
    <dgm:cxn modelId="{EE7C37F3-46F8-4C2A-8F3D-11B69C5E758E}" srcId="{82BBF15E-039F-4E4B-B4F1-C962CDC56499}" destId="{DF5F607A-AD1D-4937-B916-2D127AD07DDC}" srcOrd="0" destOrd="0" parTransId="{53DDC9EC-5085-467D-A1EF-9BC8FB654E52}" sibTransId="{8243D17C-0527-487A-8347-1561DBBB6A1D}"/>
    <dgm:cxn modelId="{D3386C14-AA02-4EF2-888A-364E422EED98}" type="presOf" srcId="{04D86CD5-D5E9-48AE-BA93-31E999BB7AB2}" destId="{77DA7A73-BEE0-4D62-BBB0-4489AC46563C}" srcOrd="0" destOrd="4" presId="urn:microsoft.com/office/officeart/2005/8/layout/hList1"/>
    <dgm:cxn modelId="{39CDA514-8512-4D88-9DC3-B2FB63908239}" type="presOf" srcId="{82BBF15E-039F-4E4B-B4F1-C962CDC56499}" destId="{43C69A5C-E421-42ED-9436-FAF30D33FD5C}" srcOrd="0" destOrd="0" presId="urn:microsoft.com/office/officeart/2005/8/layout/hList1"/>
    <dgm:cxn modelId="{F318DA44-DA9B-4FC5-85D1-389136763A70}" srcId="{EE56A9D7-AF7C-4C3B-857C-DC8A4693C2FE}" destId="{332AA8C1-D54B-4A8D-9CCD-E93A107191BB}" srcOrd="0" destOrd="0" parTransId="{0A97259E-E8EC-40D6-82D4-769DB567078D}" sibTransId="{96B62367-8AC6-40DC-8B26-B8F7B87E67EC}"/>
    <dgm:cxn modelId="{66E44463-E7FA-41D3-81DA-A0822C8EC984}" type="presOf" srcId="{B29A2778-A373-4563-BF10-6E5674BC3EBC}" destId="{0A340645-9DF9-47F8-B5D9-0F30841AE0DD}" srcOrd="0" destOrd="1" presId="urn:microsoft.com/office/officeart/2005/8/layout/hList1"/>
    <dgm:cxn modelId="{256E0223-80AF-4186-8565-4F15B2C729F3}" srcId="{56B324A9-3A4B-49A4-8006-3CB81A2DE456}" destId="{04D86CD5-D5E9-48AE-BA93-31E999BB7AB2}" srcOrd="4" destOrd="0" parTransId="{4BA238C0-3621-4D73-A76A-0E8CBBE990DE}" sibTransId="{5C7F5377-2104-49E1-BF64-03ACDDBB3A08}"/>
    <dgm:cxn modelId="{DC8035EF-420A-4C6F-9C68-96963782F696}" srcId="{82BBF15E-039F-4E4B-B4F1-C962CDC56499}" destId="{D17D7E2F-F420-4693-B1E1-AA37D223234C}" srcOrd="1" destOrd="0" parTransId="{64203C5F-D0E5-4AF8-918D-D1FD3D8D23AA}" sibTransId="{181F3141-D3E6-42D5-87E2-D8BE250DD3E0}"/>
    <dgm:cxn modelId="{13F1A6EE-AEA8-4B78-8D8C-03D95B8E36DD}" type="presOf" srcId="{332AA8C1-D54B-4A8D-9CCD-E93A107191BB}" destId="{0A340645-9DF9-47F8-B5D9-0F30841AE0DD}" srcOrd="0" destOrd="0" presId="urn:microsoft.com/office/officeart/2005/8/layout/hList1"/>
    <dgm:cxn modelId="{164EBA7A-A6BD-4BAC-BFC8-F16CEAF37578}" type="presOf" srcId="{D17D7E2F-F420-4693-B1E1-AA37D223234C}" destId="{E8C78B88-8BEB-4469-AC6C-4678F0B259B6}" srcOrd="0" destOrd="1" presId="urn:microsoft.com/office/officeart/2005/8/layout/hList1"/>
    <dgm:cxn modelId="{107AD98E-3963-4A3B-84A5-482C7A942DAB}" type="presOf" srcId="{BBA06C50-22C6-4CF5-ADAB-47474505673A}" destId="{E8C78B88-8BEB-4469-AC6C-4678F0B259B6}" srcOrd="0" destOrd="6" presId="urn:microsoft.com/office/officeart/2005/8/layout/hList1"/>
    <dgm:cxn modelId="{928537AE-D217-4C87-B2EA-7CD5ACFF6AD2}" srcId="{82BBF15E-039F-4E4B-B4F1-C962CDC56499}" destId="{BA2D86F2-B8F5-4B08-995D-4CB0D22CE7AF}" srcOrd="7" destOrd="0" parTransId="{03069A87-0B8F-44F6-8319-FFD5EB1935CC}" sibTransId="{E28AC2A8-C291-4A71-8F94-1329323BA274}"/>
    <dgm:cxn modelId="{799D2F33-6AF1-4D77-B10E-8D72608D2895}" srcId="{56B324A9-3A4B-49A4-8006-3CB81A2DE456}" destId="{8760A77C-1F42-4D38-9DB3-3B3B9AA1056E}" srcOrd="3" destOrd="0" parTransId="{3A1EA31A-A9E3-41A8-9643-021D28F95F6E}" sibTransId="{48AED01C-1EE0-4947-86CD-7BC730DEF817}"/>
    <dgm:cxn modelId="{C409AF54-25AC-40CE-B673-A60208FD3FF4}" type="presOf" srcId="{F6499C4F-4A7E-49ED-A03E-8E1521DB9690}" destId="{E8C78B88-8BEB-4469-AC6C-4678F0B259B6}" srcOrd="0" destOrd="5" presId="urn:microsoft.com/office/officeart/2005/8/layout/hList1"/>
    <dgm:cxn modelId="{B879538E-C8A8-4458-B138-353A1281E379}" type="presOf" srcId="{61BCA58D-840B-4372-82F1-043BC9F94502}" destId="{E8C78B88-8BEB-4469-AC6C-4678F0B259B6}" srcOrd="0" destOrd="3" presId="urn:microsoft.com/office/officeart/2005/8/layout/hList1"/>
    <dgm:cxn modelId="{3C6F7DA4-30EE-4233-BD03-0BA602C9A56B}" type="presOf" srcId="{C575FCB1-4F26-48D4-B24C-A010CAC760B1}" destId="{0A340645-9DF9-47F8-B5D9-0F30841AE0DD}" srcOrd="0" destOrd="3" presId="urn:microsoft.com/office/officeart/2005/8/layout/hList1"/>
    <dgm:cxn modelId="{66FDB9BF-76A3-421A-88FA-160755FE2BF0}" srcId="{EE56A9D7-AF7C-4C3B-857C-DC8A4693C2FE}" destId="{B29A2778-A373-4563-BF10-6E5674BC3EBC}" srcOrd="1" destOrd="0" parTransId="{1C51EC92-4F1D-4F9A-82DE-1F1A5B9EC546}" sibTransId="{A3EE620D-D122-4A4F-BC75-A161E9EB2197}"/>
    <dgm:cxn modelId="{2FF42B49-2500-4300-A005-4ECC6D84DF52}" type="presOf" srcId="{8760A77C-1F42-4D38-9DB3-3B3B9AA1056E}" destId="{77DA7A73-BEE0-4D62-BBB0-4489AC46563C}" srcOrd="0" destOrd="3" presId="urn:microsoft.com/office/officeart/2005/8/layout/hList1"/>
    <dgm:cxn modelId="{7EED019F-D4B6-429A-B4CC-C66177D63FF5}" srcId="{82BBF15E-039F-4E4B-B4F1-C962CDC56499}" destId="{F6499C4F-4A7E-49ED-A03E-8E1521DB9690}" srcOrd="5" destOrd="0" parTransId="{6FCB2925-5DE7-4371-B421-85AF7270154D}" sibTransId="{EAA929D0-687D-40D8-8F68-FA855C0177E0}"/>
    <dgm:cxn modelId="{D41FBE9F-66B9-44DC-AFFE-F5C61416C62E}" srcId="{EE56A9D7-AF7C-4C3B-857C-DC8A4693C2FE}" destId="{1ACF679D-0424-42AB-A915-92D1B35B4FD8}" srcOrd="2" destOrd="0" parTransId="{964FB5A4-4F1B-4808-BCB7-F1EDC64C1942}" sibTransId="{90B75AC3-CFE6-4C6F-803B-FB7DFC81C155}"/>
    <dgm:cxn modelId="{8981558E-11B0-494D-B507-830927A0A274}" type="presOf" srcId="{911535FA-2504-4769-A1AB-66C3CB13D43F}" destId="{6A191B60-3596-42D2-80C9-73356761262D}" srcOrd="0" destOrd="0" presId="urn:microsoft.com/office/officeart/2005/8/layout/hList1"/>
    <dgm:cxn modelId="{960D8702-0BC3-4A10-B7C1-D86E30247581}" srcId="{82BBF15E-039F-4E4B-B4F1-C962CDC56499}" destId="{BBA06C50-22C6-4CF5-ADAB-47474505673A}" srcOrd="6" destOrd="0" parTransId="{5967D143-8551-4B3F-9829-31F9A43A8F84}" sibTransId="{C26FEF8B-DAEE-41A2-B7FF-51B0DA1F423B}"/>
    <dgm:cxn modelId="{F54BA881-A8E2-4FB5-B83D-025C7E1DC28C}" type="presOf" srcId="{56B324A9-3A4B-49A4-8006-3CB81A2DE456}" destId="{590FF153-F910-43EF-8E14-ED335C46BBB1}" srcOrd="0" destOrd="0" presId="urn:microsoft.com/office/officeart/2005/8/layout/hList1"/>
    <dgm:cxn modelId="{9582F708-10C8-43CF-BEFC-797AF1EF9000}" type="presOf" srcId="{4A10D3DA-D8A3-4567-BFAB-558973042013}" destId="{77DA7A73-BEE0-4D62-BBB0-4489AC46563C}" srcOrd="0" destOrd="1" presId="urn:microsoft.com/office/officeart/2005/8/layout/hList1"/>
    <dgm:cxn modelId="{DD22FAFC-091B-432D-BFEA-4FD14DF22CCA}" type="presOf" srcId="{48D04F97-86F7-4F87-BFC6-9B2C134F909E}" destId="{77DA7A73-BEE0-4D62-BBB0-4489AC46563C}" srcOrd="0" destOrd="2" presId="urn:microsoft.com/office/officeart/2005/8/layout/hList1"/>
    <dgm:cxn modelId="{229D7576-0822-4A27-B27F-19BA7A664957}" srcId="{911535FA-2504-4769-A1AB-66C3CB13D43F}" destId="{82BBF15E-039F-4E4B-B4F1-C962CDC56499}" srcOrd="2" destOrd="0" parTransId="{E159E817-2B53-48CD-8A8D-AA18F0BF2940}" sibTransId="{7027F250-CD0B-47B8-A5E8-8A7851F4A9D8}"/>
    <dgm:cxn modelId="{0B528C78-F6E3-449A-A909-A96E19D0EA52}" type="presOf" srcId="{36037199-D1B9-45F7-8FD5-5A43B5DF7D93}" destId="{E8C78B88-8BEB-4469-AC6C-4678F0B259B6}" srcOrd="0" destOrd="8" presId="urn:microsoft.com/office/officeart/2005/8/layout/hList1"/>
    <dgm:cxn modelId="{FAE388C4-B0AD-4EBB-B370-30B1B019DB2E}" srcId="{82BBF15E-039F-4E4B-B4F1-C962CDC56499}" destId="{10276B23-30E8-4A85-91BB-3B95717E3BB6}" srcOrd="2" destOrd="0" parTransId="{6BC6DCCB-7AB9-45E5-81C3-7B4C59912AF1}" sibTransId="{E8C264B0-8AED-4696-84E8-B5E669DD10F2}"/>
    <dgm:cxn modelId="{4899E8E1-BF91-42A8-8C6B-3E56B07F77E8}" srcId="{56B324A9-3A4B-49A4-8006-3CB81A2DE456}" destId="{4A10D3DA-D8A3-4567-BFAB-558973042013}" srcOrd="1" destOrd="0" parTransId="{99DCDE57-50D1-4EB5-8C22-29B98F8767CF}" sibTransId="{69447B67-39A4-4EB6-84D6-7BB46292EA12}"/>
    <dgm:cxn modelId="{998FC191-2F2F-4D6D-B376-332FC6C33F6E}" srcId="{EE56A9D7-AF7C-4C3B-857C-DC8A4693C2FE}" destId="{C575FCB1-4F26-48D4-B24C-A010CAC760B1}" srcOrd="3" destOrd="0" parTransId="{B02325AB-96A0-43C3-967F-71C582F33F8B}" sibTransId="{76CEF614-5086-4FC6-8D70-F7190120A7A4}"/>
    <dgm:cxn modelId="{A02DFDF7-F812-4EE7-A30D-79335335028C}" type="presParOf" srcId="{6A191B60-3596-42D2-80C9-73356761262D}" destId="{C0502277-56EC-47A6-A233-F9733B3C310E}" srcOrd="0" destOrd="0" presId="urn:microsoft.com/office/officeart/2005/8/layout/hList1"/>
    <dgm:cxn modelId="{1E34DCF9-3564-420F-9901-E65FC7507BF7}" type="presParOf" srcId="{C0502277-56EC-47A6-A233-F9733B3C310E}" destId="{590FF153-F910-43EF-8E14-ED335C46BBB1}" srcOrd="0" destOrd="0" presId="urn:microsoft.com/office/officeart/2005/8/layout/hList1"/>
    <dgm:cxn modelId="{49ACD114-0951-4602-99B7-575BCDA5D789}" type="presParOf" srcId="{C0502277-56EC-47A6-A233-F9733B3C310E}" destId="{77DA7A73-BEE0-4D62-BBB0-4489AC46563C}" srcOrd="1" destOrd="0" presId="urn:microsoft.com/office/officeart/2005/8/layout/hList1"/>
    <dgm:cxn modelId="{FB2859EF-7750-451F-B50F-6AB65EC3D717}" type="presParOf" srcId="{6A191B60-3596-42D2-80C9-73356761262D}" destId="{CB19A947-0039-4852-8C5E-D29264745E7B}" srcOrd="1" destOrd="0" presId="urn:microsoft.com/office/officeart/2005/8/layout/hList1"/>
    <dgm:cxn modelId="{A6EBFC08-3983-4EF2-9075-79690BD568FF}" type="presParOf" srcId="{6A191B60-3596-42D2-80C9-73356761262D}" destId="{A4E0433D-D3FD-4CD3-B5B8-C91E5C812BE3}" srcOrd="2" destOrd="0" presId="urn:microsoft.com/office/officeart/2005/8/layout/hList1"/>
    <dgm:cxn modelId="{61CCE6CE-E266-4BEB-BAE3-11E43B6E03E1}" type="presParOf" srcId="{A4E0433D-D3FD-4CD3-B5B8-C91E5C812BE3}" destId="{C06A0086-93EA-495A-AE9E-9AE3328131FD}" srcOrd="0" destOrd="0" presId="urn:microsoft.com/office/officeart/2005/8/layout/hList1"/>
    <dgm:cxn modelId="{5256F183-9E47-45B1-BFC7-D63B9DBCB14C}" type="presParOf" srcId="{A4E0433D-D3FD-4CD3-B5B8-C91E5C812BE3}" destId="{0A340645-9DF9-47F8-B5D9-0F30841AE0DD}" srcOrd="1" destOrd="0" presId="urn:microsoft.com/office/officeart/2005/8/layout/hList1"/>
    <dgm:cxn modelId="{F89CDD73-1E87-4336-BB7A-F1574FE1C4D8}" type="presParOf" srcId="{6A191B60-3596-42D2-80C9-73356761262D}" destId="{E4AF84D4-B4AA-4111-9A3D-595CAEBF86D5}" srcOrd="3" destOrd="0" presId="urn:microsoft.com/office/officeart/2005/8/layout/hList1"/>
    <dgm:cxn modelId="{9B09485B-3A68-440B-A5D8-0E0AF5788EEA}" type="presParOf" srcId="{6A191B60-3596-42D2-80C9-73356761262D}" destId="{6DFF7196-D835-417D-8B86-5939C324ED33}" srcOrd="4" destOrd="0" presId="urn:microsoft.com/office/officeart/2005/8/layout/hList1"/>
    <dgm:cxn modelId="{5606F689-7BE4-4415-B320-9CB5185D7C3A}" type="presParOf" srcId="{6DFF7196-D835-417D-8B86-5939C324ED33}" destId="{43C69A5C-E421-42ED-9436-FAF30D33FD5C}" srcOrd="0" destOrd="0" presId="urn:microsoft.com/office/officeart/2005/8/layout/hList1"/>
    <dgm:cxn modelId="{B5D2AA8A-16A2-45DE-9561-79124C8FCFBB}" type="presParOf" srcId="{6DFF7196-D835-417D-8B86-5939C324ED33}" destId="{E8C78B88-8BEB-4469-AC6C-4678F0B259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FF153-F910-43EF-8E14-ED335C46BBB1}">
      <dsp:nvSpPr>
        <dsp:cNvPr id="0" name=""/>
        <dsp:cNvSpPr/>
      </dsp:nvSpPr>
      <dsp:spPr>
        <a:xfrm>
          <a:off x="2208" y="929757"/>
          <a:ext cx="2153100" cy="54720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Strong</a:t>
          </a:r>
          <a:r>
            <a:rPr lang="en-US" sz="1900" kern="1200" dirty="0" smtClean="0"/>
            <a:t>	</a:t>
          </a:r>
          <a:endParaRPr lang="en-US" sz="1900" kern="1200" dirty="0"/>
        </a:p>
      </dsp:txBody>
      <dsp:txXfrm>
        <a:off x="2208" y="929757"/>
        <a:ext cx="2153100" cy="547200"/>
      </dsp:txXfrm>
    </dsp:sp>
    <dsp:sp modelId="{77DA7A73-BEE0-4D62-BBB0-4489AC46563C}">
      <dsp:nvSpPr>
        <dsp:cNvPr id="0" name=""/>
        <dsp:cNvSpPr/>
      </dsp:nvSpPr>
      <dsp:spPr>
        <a:xfrm>
          <a:off x="2208" y="1476957"/>
          <a:ext cx="2153100" cy="3011951"/>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First-generation antihistamines</a:t>
          </a:r>
          <a:endParaRPr lang="en-US" sz="1900" kern="1200" dirty="0"/>
        </a:p>
        <a:p>
          <a:pPr marL="171450" lvl="1" indent="-171450" algn="l" defTabSz="844550">
            <a:lnSpc>
              <a:spcPct val="90000"/>
            </a:lnSpc>
            <a:spcBef>
              <a:spcPct val="0"/>
            </a:spcBef>
            <a:spcAft>
              <a:spcPct val="15000"/>
            </a:spcAft>
            <a:buChar char="••"/>
          </a:pPr>
          <a:r>
            <a:rPr lang="en-US" sz="1900" kern="1200" dirty="0" smtClean="0"/>
            <a:t>GI antispasmodics</a:t>
          </a:r>
          <a:endParaRPr lang="en-US" sz="1900" kern="1200" dirty="0"/>
        </a:p>
        <a:p>
          <a:pPr marL="171450" lvl="1" indent="-171450" algn="l" defTabSz="844550">
            <a:lnSpc>
              <a:spcPct val="90000"/>
            </a:lnSpc>
            <a:spcBef>
              <a:spcPct val="0"/>
            </a:spcBef>
            <a:spcAft>
              <a:spcPct val="15000"/>
            </a:spcAft>
            <a:buChar char="••"/>
          </a:pPr>
          <a:r>
            <a:rPr lang="en-US" sz="1900" kern="1200" dirty="0" smtClean="0"/>
            <a:t>TCAs</a:t>
          </a:r>
          <a:endParaRPr lang="en-US" sz="1900" kern="1200" dirty="0"/>
        </a:p>
        <a:p>
          <a:pPr marL="171450" lvl="1" indent="-171450" algn="l" defTabSz="844550">
            <a:lnSpc>
              <a:spcPct val="90000"/>
            </a:lnSpc>
            <a:spcBef>
              <a:spcPct val="0"/>
            </a:spcBef>
            <a:spcAft>
              <a:spcPct val="15000"/>
            </a:spcAft>
            <a:buChar char="••"/>
          </a:pPr>
          <a:r>
            <a:rPr lang="en-US" sz="1900" kern="1200" dirty="0" err="1" smtClean="0"/>
            <a:t>Antimuscarinics</a:t>
          </a:r>
          <a:endParaRPr lang="en-US" sz="1900" kern="1200" dirty="0"/>
        </a:p>
        <a:p>
          <a:pPr marL="171450" lvl="1" indent="-171450" algn="l" defTabSz="844550">
            <a:lnSpc>
              <a:spcPct val="90000"/>
            </a:lnSpc>
            <a:spcBef>
              <a:spcPct val="0"/>
            </a:spcBef>
            <a:spcAft>
              <a:spcPct val="15000"/>
            </a:spcAft>
            <a:buChar char="••"/>
          </a:pPr>
          <a:r>
            <a:rPr lang="en-US" sz="1900" kern="1200" dirty="0" smtClean="0"/>
            <a:t>Antipsychotics</a:t>
          </a:r>
          <a:endParaRPr lang="en-US" sz="1900" kern="1200" dirty="0"/>
        </a:p>
      </dsp:txBody>
      <dsp:txXfrm>
        <a:off x="2208" y="1476957"/>
        <a:ext cx="2153100" cy="3011951"/>
      </dsp:txXfrm>
    </dsp:sp>
    <dsp:sp modelId="{C06A0086-93EA-495A-AE9E-9AE3328131FD}">
      <dsp:nvSpPr>
        <dsp:cNvPr id="0" name=""/>
        <dsp:cNvSpPr/>
      </dsp:nvSpPr>
      <dsp:spPr>
        <a:xfrm>
          <a:off x="2456743" y="929757"/>
          <a:ext cx="2153100" cy="5472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Moderate</a:t>
          </a:r>
          <a:endParaRPr lang="en-US" sz="1900" b="1" kern="1200" dirty="0">
            <a:solidFill>
              <a:schemeClr val="tx1"/>
            </a:solidFill>
          </a:endParaRPr>
        </a:p>
      </dsp:txBody>
      <dsp:txXfrm>
        <a:off x="2456743" y="929757"/>
        <a:ext cx="2153100" cy="547200"/>
      </dsp:txXfrm>
    </dsp:sp>
    <dsp:sp modelId="{0A340645-9DF9-47F8-B5D9-0F30841AE0DD}">
      <dsp:nvSpPr>
        <dsp:cNvPr id="0" name=""/>
        <dsp:cNvSpPr/>
      </dsp:nvSpPr>
      <dsp:spPr>
        <a:xfrm>
          <a:off x="2456743" y="1476957"/>
          <a:ext cx="2153100" cy="3011951"/>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Muscle relaxants</a:t>
          </a:r>
          <a:endParaRPr lang="en-US" sz="1900" kern="1200" dirty="0"/>
        </a:p>
        <a:p>
          <a:pPr marL="171450" lvl="1" indent="-171450" algn="l" defTabSz="844550">
            <a:lnSpc>
              <a:spcPct val="90000"/>
            </a:lnSpc>
            <a:spcBef>
              <a:spcPct val="0"/>
            </a:spcBef>
            <a:spcAft>
              <a:spcPct val="15000"/>
            </a:spcAft>
            <a:buChar char="••"/>
          </a:pPr>
          <a:r>
            <a:rPr lang="en-US" sz="1900" kern="1200" dirty="0" smtClean="0"/>
            <a:t>H2 blockers</a:t>
          </a:r>
          <a:endParaRPr lang="en-US" sz="1900" kern="1200" dirty="0"/>
        </a:p>
        <a:p>
          <a:pPr marL="171450" lvl="1" indent="-171450" algn="l" defTabSz="844550">
            <a:lnSpc>
              <a:spcPct val="90000"/>
            </a:lnSpc>
            <a:spcBef>
              <a:spcPct val="0"/>
            </a:spcBef>
            <a:spcAft>
              <a:spcPct val="15000"/>
            </a:spcAft>
            <a:buChar char="••"/>
          </a:pPr>
          <a:r>
            <a:rPr lang="en-US" sz="1900" kern="1200" dirty="0" err="1" smtClean="0"/>
            <a:t>Loperamide</a:t>
          </a:r>
          <a:endParaRPr lang="en-US" sz="1900" kern="1200" dirty="0"/>
        </a:p>
        <a:p>
          <a:pPr marL="171450" lvl="1" indent="-171450" algn="l" defTabSz="844550">
            <a:lnSpc>
              <a:spcPct val="90000"/>
            </a:lnSpc>
            <a:spcBef>
              <a:spcPct val="0"/>
            </a:spcBef>
            <a:spcAft>
              <a:spcPct val="15000"/>
            </a:spcAft>
            <a:buChar char="••"/>
          </a:pPr>
          <a:r>
            <a:rPr lang="en-US" sz="1900" kern="1200" dirty="0" smtClean="0"/>
            <a:t>Baclofen</a:t>
          </a:r>
          <a:endParaRPr lang="en-US" sz="1900" kern="1200" dirty="0"/>
        </a:p>
      </dsp:txBody>
      <dsp:txXfrm>
        <a:off x="2456743" y="1476957"/>
        <a:ext cx="2153100" cy="3011951"/>
      </dsp:txXfrm>
    </dsp:sp>
    <dsp:sp modelId="{43C69A5C-E421-42ED-9436-FAF30D33FD5C}">
      <dsp:nvSpPr>
        <dsp:cNvPr id="0" name=""/>
        <dsp:cNvSpPr/>
      </dsp:nvSpPr>
      <dsp:spPr>
        <a:xfrm>
          <a:off x="4911277" y="929757"/>
          <a:ext cx="2153100" cy="547200"/>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Weak</a:t>
          </a:r>
          <a:endParaRPr lang="en-US" sz="1900" b="1" kern="1200" dirty="0">
            <a:solidFill>
              <a:schemeClr val="tx1"/>
            </a:solidFill>
          </a:endParaRPr>
        </a:p>
      </dsp:txBody>
      <dsp:txXfrm>
        <a:off x="4911277" y="929757"/>
        <a:ext cx="2153100" cy="547200"/>
      </dsp:txXfrm>
    </dsp:sp>
    <dsp:sp modelId="{E8C78B88-8BEB-4469-AC6C-4678F0B259B6}">
      <dsp:nvSpPr>
        <dsp:cNvPr id="0" name=""/>
        <dsp:cNvSpPr/>
      </dsp:nvSpPr>
      <dsp:spPr>
        <a:xfrm>
          <a:off x="4911277" y="1476957"/>
          <a:ext cx="2153100" cy="3011951"/>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Benzodiazepines</a:t>
          </a:r>
          <a:endParaRPr lang="en-US" sz="1900" kern="1200" dirty="0"/>
        </a:p>
        <a:p>
          <a:pPr marL="171450" lvl="1" indent="-171450" algn="l" defTabSz="844550">
            <a:lnSpc>
              <a:spcPct val="90000"/>
            </a:lnSpc>
            <a:spcBef>
              <a:spcPct val="0"/>
            </a:spcBef>
            <a:spcAft>
              <a:spcPct val="15000"/>
            </a:spcAft>
            <a:buChar char="••"/>
          </a:pPr>
          <a:r>
            <a:rPr lang="en-US" sz="1900" kern="1200" dirty="0" smtClean="0"/>
            <a:t>Digoxin</a:t>
          </a:r>
          <a:endParaRPr lang="en-US" sz="1900" kern="1200" dirty="0"/>
        </a:p>
        <a:p>
          <a:pPr marL="171450" lvl="1" indent="-171450" algn="l" defTabSz="844550">
            <a:lnSpc>
              <a:spcPct val="90000"/>
            </a:lnSpc>
            <a:spcBef>
              <a:spcPct val="0"/>
            </a:spcBef>
            <a:spcAft>
              <a:spcPct val="15000"/>
            </a:spcAft>
            <a:buChar char="••"/>
          </a:pPr>
          <a:r>
            <a:rPr lang="en-US" sz="1900" kern="1200" dirty="0" smtClean="0"/>
            <a:t>Trazodone</a:t>
          </a:r>
          <a:endParaRPr lang="en-US" sz="1900" kern="1200" dirty="0"/>
        </a:p>
        <a:p>
          <a:pPr marL="171450" lvl="1" indent="-171450" algn="l" defTabSz="844550">
            <a:lnSpc>
              <a:spcPct val="90000"/>
            </a:lnSpc>
            <a:spcBef>
              <a:spcPct val="0"/>
            </a:spcBef>
            <a:spcAft>
              <a:spcPct val="15000"/>
            </a:spcAft>
            <a:buChar char="••"/>
          </a:pPr>
          <a:r>
            <a:rPr lang="en-US" sz="1900" kern="1200" dirty="0" smtClean="0"/>
            <a:t>Mirtazapine</a:t>
          </a:r>
          <a:endParaRPr lang="en-US" sz="1900" kern="1200" dirty="0"/>
        </a:p>
        <a:p>
          <a:pPr marL="171450" lvl="1" indent="-171450" algn="l" defTabSz="844550">
            <a:lnSpc>
              <a:spcPct val="90000"/>
            </a:lnSpc>
            <a:spcBef>
              <a:spcPct val="0"/>
            </a:spcBef>
            <a:spcAft>
              <a:spcPct val="15000"/>
            </a:spcAft>
            <a:buChar char="••"/>
          </a:pPr>
          <a:r>
            <a:rPr lang="en-US" sz="1900" kern="1200" dirty="0" smtClean="0"/>
            <a:t>Quinidine</a:t>
          </a:r>
          <a:endParaRPr lang="en-US" sz="1900" kern="1200" dirty="0"/>
        </a:p>
        <a:p>
          <a:pPr marL="171450" lvl="1" indent="-171450" algn="l" defTabSz="844550">
            <a:lnSpc>
              <a:spcPct val="90000"/>
            </a:lnSpc>
            <a:spcBef>
              <a:spcPct val="0"/>
            </a:spcBef>
            <a:spcAft>
              <a:spcPct val="15000"/>
            </a:spcAft>
            <a:buChar char="••"/>
          </a:pPr>
          <a:r>
            <a:rPr lang="en-US" sz="1900" kern="1200" dirty="0" smtClean="0"/>
            <a:t>Tramadol</a:t>
          </a:r>
          <a:endParaRPr lang="en-US" sz="1900" kern="1200" dirty="0"/>
        </a:p>
        <a:p>
          <a:pPr marL="171450" lvl="1" indent="-171450" algn="l" defTabSz="844550">
            <a:lnSpc>
              <a:spcPct val="90000"/>
            </a:lnSpc>
            <a:spcBef>
              <a:spcPct val="0"/>
            </a:spcBef>
            <a:spcAft>
              <a:spcPct val="15000"/>
            </a:spcAft>
            <a:buChar char="••"/>
          </a:pPr>
          <a:r>
            <a:rPr lang="en-US" sz="1900" kern="1200" dirty="0" smtClean="0"/>
            <a:t>Diuretics</a:t>
          </a:r>
          <a:endParaRPr lang="en-US" sz="1900" kern="1200" dirty="0"/>
        </a:p>
        <a:p>
          <a:pPr marL="171450" lvl="1" indent="-171450" algn="l" defTabSz="844550">
            <a:lnSpc>
              <a:spcPct val="90000"/>
            </a:lnSpc>
            <a:spcBef>
              <a:spcPct val="0"/>
            </a:spcBef>
            <a:spcAft>
              <a:spcPct val="15000"/>
            </a:spcAft>
            <a:buChar char="••"/>
          </a:pPr>
          <a:r>
            <a:rPr lang="en-US" sz="1900" kern="1200" dirty="0" err="1" smtClean="0"/>
            <a:t>Isosorbide</a:t>
          </a:r>
          <a:endParaRPr lang="en-US" sz="1900" kern="1200" dirty="0"/>
        </a:p>
        <a:p>
          <a:pPr marL="171450" lvl="1" indent="-171450" algn="l" defTabSz="844550">
            <a:lnSpc>
              <a:spcPct val="90000"/>
            </a:lnSpc>
            <a:spcBef>
              <a:spcPct val="0"/>
            </a:spcBef>
            <a:spcAft>
              <a:spcPct val="15000"/>
            </a:spcAft>
            <a:buChar char="••"/>
          </a:pPr>
          <a:r>
            <a:rPr lang="en-US" sz="1900" kern="1200" dirty="0" smtClean="0"/>
            <a:t>Opiates</a:t>
          </a:r>
          <a:endParaRPr lang="en-US" sz="1900" kern="1200" dirty="0"/>
        </a:p>
      </dsp:txBody>
      <dsp:txXfrm>
        <a:off x="4911277" y="1476957"/>
        <a:ext cx="2153100" cy="30119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DD3C7-943F-4F22-8E2F-4271CF7DD368}"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BCE6-3C2F-42D7-83C3-D2166824401C}" type="slidenum">
              <a:rPr lang="en-US" smtClean="0"/>
              <a:t>‹#›</a:t>
            </a:fld>
            <a:endParaRPr lang="en-US"/>
          </a:p>
        </p:txBody>
      </p:sp>
    </p:spTree>
    <p:extLst>
      <p:ext uri="{BB962C8B-B14F-4D97-AF65-F5344CB8AC3E}">
        <p14:creationId xmlns:p14="http://schemas.microsoft.com/office/powerpoint/2010/main" val="186597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Admission rate for ADEs is 4x higher in elderly vs. Younger population. </a:t>
            </a:r>
            <a:endParaRPr lang="en-US" dirty="0">
              <a:cs typeface="Calibri"/>
            </a:endParaRPr>
          </a:p>
        </p:txBody>
      </p:sp>
      <p:sp>
        <p:nvSpPr>
          <p:cNvPr id="4" name="Slide Number Placeholder 3"/>
          <p:cNvSpPr>
            <a:spLocks noGrp="1"/>
          </p:cNvSpPr>
          <p:nvPr>
            <p:ph type="sldNum" sz="quarter" idx="5"/>
          </p:nvPr>
        </p:nvSpPr>
        <p:spPr/>
        <p:txBody>
          <a:bodyPr/>
          <a:lstStyle/>
          <a:p>
            <a:fld id="{3AC10240-33E9-4617-85E1-AF3E0C1650F2}" type="slidenum">
              <a:rPr lang="en-US"/>
              <a:t>8</a:t>
            </a:fld>
            <a:endParaRPr lang="en-US"/>
          </a:p>
        </p:txBody>
      </p:sp>
    </p:spTree>
    <p:extLst>
      <p:ext uri="{BB962C8B-B14F-4D97-AF65-F5344CB8AC3E}">
        <p14:creationId xmlns:p14="http://schemas.microsoft.com/office/powerpoint/2010/main" val="236446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Anticholinergics:  first gen antihistamines, TCAs, antispasmodics, antimuscarinics </a:t>
            </a:r>
          </a:p>
        </p:txBody>
      </p:sp>
      <p:sp>
        <p:nvSpPr>
          <p:cNvPr id="4" name="Slide Number Placeholder 3"/>
          <p:cNvSpPr>
            <a:spLocks noGrp="1"/>
          </p:cNvSpPr>
          <p:nvPr>
            <p:ph type="sldNum" sz="quarter" idx="5"/>
          </p:nvPr>
        </p:nvSpPr>
        <p:spPr/>
        <p:txBody>
          <a:bodyPr/>
          <a:lstStyle/>
          <a:p>
            <a:fld id="{3AC10240-33E9-4617-85E1-AF3E0C1650F2}" type="slidenum">
              <a:rPr lang="en-US"/>
              <a:t>12</a:t>
            </a:fld>
            <a:endParaRPr lang="en-US"/>
          </a:p>
        </p:txBody>
      </p:sp>
    </p:spTree>
    <p:extLst>
      <p:ext uri="{BB962C8B-B14F-4D97-AF65-F5344CB8AC3E}">
        <p14:creationId xmlns:p14="http://schemas.microsoft.com/office/powerpoint/2010/main" val="321233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3BCE6-3C2F-42D7-83C3-D2166824401C}" type="slidenum">
              <a:rPr lang="en-US" smtClean="0"/>
              <a:t>13</a:t>
            </a:fld>
            <a:endParaRPr lang="en-US"/>
          </a:p>
        </p:txBody>
      </p:sp>
    </p:spTree>
    <p:extLst>
      <p:ext uri="{BB962C8B-B14F-4D97-AF65-F5344CB8AC3E}">
        <p14:creationId xmlns:p14="http://schemas.microsoft.com/office/powerpoint/2010/main" val="164603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Patients receiving antipsychotic drug in past 90 days 5.4x more likely to be prescribed </a:t>
            </a:r>
            <a:r>
              <a:rPr lang="en-US" dirty="0" err="1">
                <a:cs typeface="Calibri"/>
              </a:rPr>
              <a:t>antiparkinson's</a:t>
            </a:r>
            <a:r>
              <a:rPr lang="en-US" dirty="0">
                <a:cs typeface="Calibri"/>
              </a:rPr>
              <a:t> therapy</a:t>
            </a:r>
          </a:p>
          <a:p>
            <a:endParaRPr lang="en-US" dirty="0">
              <a:cs typeface="Calibri"/>
            </a:endParaRPr>
          </a:p>
          <a:p>
            <a:r>
              <a:rPr lang="en-US" dirty="0">
                <a:cs typeface="Calibri"/>
              </a:rPr>
              <a:t>Risk of treatment with anticholinergic medication for greater for patients who received cholinesterase inhibitor (HR 1.53)</a:t>
            </a:r>
          </a:p>
          <a:p>
            <a:endParaRPr lang="en-US" dirty="0">
              <a:cs typeface="Calibri"/>
            </a:endParaRPr>
          </a:p>
          <a:p>
            <a:r>
              <a:rPr lang="en-US" dirty="0">
                <a:cs typeface="Calibri"/>
              </a:rPr>
              <a:t>1.4 % of patients prescribed CCB for HTN were subsequently prescribed a loop diuretic within 90 days compared to 0.7% of patients prescribed a different antihypertensive.  Peripheral edema from CCB due to fluid redistribution rather than fluid overload, therefore treatment with diuretic is not indicated and can lead to additional adverse outcomes.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C10240-33E9-4617-85E1-AF3E0C1650F2}" type="slidenum">
              <a:rPr lang="en-US"/>
              <a:t>19</a:t>
            </a:fld>
            <a:endParaRPr lang="en-US"/>
          </a:p>
        </p:txBody>
      </p:sp>
    </p:spTree>
    <p:extLst>
      <p:ext uri="{BB962C8B-B14F-4D97-AF65-F5344CB8AC3E}">
        <p14:creationId xmlns:p14="http://schemas.microsoft.com/office/powerpoint/2010/main" val="27078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Pharmacists trained in systematic medication review</a:t>
            </a:r>
          </a:p>
          <a:p>
            <a:endParaRPr lang="en-US" dirty="0">
              <a:cs typeface="Calibri"/>
            </a:endParaRPr>
          </a:p>
          <a:p>
            <a:r>
              <a:rPr lang="en-US" dirty="0">
                <a:cs typeface="Calibri"/>
              </a:rPr>
              <a:t>Providers often reluctant to stop medications, especially if they did not initiate the treatment and patient seems to be tolerating.  </a:t>
            </a:r>
            <a:r>
              <a:rPr lang="en-US" dirty="0" err="1">
                <a:cs typeface="Calibri"/>
              </a:rPr>
              <a:t>SOmetimes</a:t>
            </a:r>
            <a:r>
              <a:rPr lang="en-US" dirty="0">
                <a:cs typeface="Calibri"/>
              </a:rPr>
              <a:t> this exposes patient to risk without therapeutic benefit. </a:t>
            </a:r>
          </a:p>
          <a:p>
            <a:r>
              <a:rPr lang="en-US">
                <a:cs typeface="Calibri"/>
              </a:rPr>
              <a:t>Treatment goals may not may not be appropriate for older adults.  Life expectancy/prognosis may influence goals. E.g. BP, HgA1c</a:t>
            </a:r>
          </a:p>
          <a:p>
            <a:endParaRPr lang="en-US" dirty="0">
              <a:cs typeface="Calibri"/>
            </a:endParaRPr>
          </a:p>
        </p:txBody>
      </p:sp>
      <p:sp>
        <p:nvSpPr>
          <p:cNvPr id="4" name="Slide Number Placeholder 3"/>
          <p:cNvSpPr>
            <a:spLocks noGrp="1"/>
          </p:cNvSpPr>
          <p:nvPr>
            <p:ph type="sldNum" sz="quarter" idx="5"/>
          </p:nvPr>
        </p:nvSpPr>
        <p:spPr/>
        <p:txBody>
          <a:bodyPr/>
          <a:lstStyle/>
          <a:p>
            <a:fld id="{3AC10240-33E9-4617-85E1-AF3E0C1650F2}" type="slidenum">
              <a:rPr lang="en-US"/>
              <a:t>20</a:t>
            </a:fld>
            <a:endParaRPr lang="en-US"/>
          </a:p>
        </p:txBody>
      </p:sp>
    </p:spTree>
    <p:extLst>
      <p:ext uri="{BB962C8B-B14F-4D97-AF65-F5344CB8AC3E}">
        <p14:creationId xmlns:p14="http://schemas.microsoft.com/office/powerpoint/2010/main" val="3072857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6" y="0"/>
            <a:ext cx="12190095" cy="6858000"/>
          </a:xfrm>
          <a:prstGeom prst="rect">
            <a:avLst/>
          </a:prstGeom>
        </p:spPr>
      </p:pic>
      <p:sp>
        <p:nvSpPr>
          <p:cNvPr id="2" name="Title 1"/>
          <p:cNvSpPr>
            <a:spLocks noGrp="1"/>
          </p:cNvSpPr>
          <p:nvPr>
            <p:ph type="ctrTitle" hasCustomPrompt="1"/>
          </p:nvPr>
        </p:nvSpPr>
        <p:spPr>
          <a:xfrm>
            <a:off x="1682979" y="1533585"/>
            <a:ext cx="8016269"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747753" y="3382724"/>
            <a:ext cx="8016271"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402976"/>
            <a:ext cx="10220379" cy="1888451"/>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888067" y="2825390"/>
            <a:ext cx="4265188"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888066" y="2289789"/>
            <a:ext cx="8944031"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6569639" y="2832532"/>
            <a:ext cx="4262459"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888065" y="5943489"/>
            <a:ext cx="1724731" cy="365125"/>
          </a:xfrm>
          <a:prstGeom prst="rect">
            <a:avLst/>
          </a:prstGeom>
        </p:spPr>
        <p:txBody>
          <a:bodyPr/>
          <a:lstStyle>
            <a:lvl1pPr>
              <a:defRPr>
                <a:solidFill>
                  <a:srgbClr val="989EA3"/>
                </a:solidFill>
              </a:defRPr>
            </a:lvl1pPr>
          </a:lstStyle>
          <a:p>
            <a:fld id="{F0FD7E4E-AA26-4CF2-A846-9DBEC4C100C2}" type="datetime1">
              <a:rPr lang="en-US" smtClean="0"/>
              <a:t>11/17/2020</a:t>
            </a:fld>
            <a:endParaRPr lang="en-US" dirty="0"/>
          </a:p>
        </p:txBody>
      </p:sp>
      <p:sp>
        <p:nvSpPr>
          <p:cNvPr id="7" name="Footer Placeholder 4"/>
          <p:cNvSpPr>
            <a:spLocks noGrp="1"/>
          </p:cNvSpPr>
          <p:nvPr>
            <p:ph type="ftr" sz="quarter" idx="11"/>
          </p:nvPr>
        </p:nvSpPr>
        <p:spPr>
          <a:xfrm>
            <a:off x="3612796" y="5943489"/>
            <a:ext cx="5536384"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2" y="5943489"/>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895079F-4193-49EA-85CD-59141BA36C10}"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0595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A5B0B9F-1FD3-4BBD-B771-D03C4609A834}"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7125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9D47760-D141-4D21-990D-9B6614F8A1B4}"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62795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74CCA-DA0E-4C2C-81F5-9C614DA28495}"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0593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25039E3-183B-4AF5-9A4A-1CC8895A138A}"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5148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FB1770-E266-493C-A9F1-8BBA254065F4}"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822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8FDD7-B347-487E-A4B3-1AEBCA1388FC}"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6661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F60F7D-3ABD-4CF9-BA3C-6788D8ED80CB}"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10175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9274EA-5C0C-49E5-9C82-651412193F1D}"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568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95833"/>
            <a:ext cx="10126489" cy="1888451"/>
          </a:xfrm>
        </p:spPr>
        <p:txBody>
          <a:bodyPr tIns="0" bIns="0"/>
          <a:lstStyle/>
          <a:p>
            <a:r>
              <a:rPr lang="en-US" dirty="0" smtClean="0"/>
              <a:t>Click to edit Master title style</a:t>
            </a:r>
            <a:endParaRPr lang="en-US" dirty="0"/>
          </a:p>
        </p:txBody>
      </p:sp>
      <p:sp>
        <p:nvSpPr>
          <p:cNvPr id="3" name="Content Placeholder 2"/>
          <p:cNvSpPr>
            <a:spLocks noGrp="1"/>
          </p:cNvSpPr>
          <p:nvPr>
            <p:ph idx="1"/>
          </p:nvPr>
        </p:nvSpPr>
        <p:spPr>
          <a:xfrm>
            <a:off x="1888067" y="2815391"/>
            <a:ext cx="8848021"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888067" y="2282647"/>
            <a:ext cx="8848023" cy="4572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63528-AF3E-490C-B398-C6661C303E44}"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29362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24CEBC3-AF3F-48E5-8BE4-FEAAF3BDC65E}"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3535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23" y="337121"/>
            <a:ext cx="10019672" cy="1945529"/>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888064" y="2818246"/>
            <a:ext cx="874553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888064" y="5936347"/>
            <a:ext cx="1724731" cy="365125"/>
          </a:xfrm>
          <a:prstGeom prst="rect">
            <a:avLst/>
          </a:prstGeom>
        </p:spPr>
        <p:txBody>
          <a:bodyPr/>
          <a:lstStyle>
            <a:lvl1pPr>
              <a:defRPr>
                <a:solidFill>
                  <a:srgbClr val="989EA3"/>
                </a:solidFill>
              </a:defRPr>
            </a:lvl1pPr>
          </a:lstStyle>
          <a:p>
            <a:fld id="{0B769C93-D38D-4914-93DD-D6DF8A4BEBD2}" type="datetime1">
              <a:rPr lang="en-US" smtClean="0"/>
              <a:t>11/17/2020</a:t>
            </a:fld>
            <a:endParaRPr lang="en-US" dirty="0"/>
          </a:p>
        </p:txBody>
      </p:sp>
      <p:sp>
        <p:nvSpPr>
          <p:cNvPr id="5" name="Footer Placeholder 4"/>
          <p:cNvSpPr>
            <a:spLocks noGrp="1"/>
          </p:cNvSpPr>
          <p:nvPr>
            <p:ph type="ftr" sz="quarter" idx="11"/>
          </p:nvPr>
        </p:nvSpPr>
        <p:spPr>
          <a:xfrm>
            <a:off x="3612797" y="5936347"/>
            <a:ext cx="5337884"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950681" y="5936347"/>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68" y="2282647"/>
            <a:ext cx="8745529" cy="4572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249" y="395833"/>
            <a:ext cx="10141903" cy="1888451"/>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888069" y="2818246"/>
            <a:ext cx="4265185"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888067" y="2282647"/>
            <a:ext cx="8321187" cy="4572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6495617" y="2825387"/>
            <a:ext cx="4270535"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395833"/>
            <a:ext cx="10220379" cy="1888451"/>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888068" y="2818247"/>
            <a:ext cx="4265187"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888067" y="2282647"/>
            <a:ext cx="8944029" cy="4572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6569640" y="2825389"/>
            <a:ext cx="4262457"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888067" y="5936347"/>
            <a:ext cx="1724731" cy="365125"/>
          </a:xfrm>
          <a:prstGeom prst="rect">
            <a:avLst/>
          </a:prstGeom>
        </p:spPr>
        <p:txBody>
          <a:bodyPr/>
          <a:lstStyle>
            <a:lvl1pPr>
              <a:defRPr>
                <a:solidFill>
                  <a:srgbClr val="989EA3"/>
                </a:solidFill>
              </a:defRPr>
            </a:lvl1pPr>
          </a:lstStyle>
          <a:p>
            <a:fld id="{74242172-A695-4C9C-87DF-BBC529B38F9E}" type="datetime1">
              <a:rPr lang="en-US" smtClean="0"/>
              <a:t>11/17/2020</a:t>
            </a:fld>
            <a:endParaRPr lang="en-US" dirty="0"/>
          </a:p>
        </p:txBody>
      </p:sp>
      <p:sp>
        <p:nvSpPr>
          <p:cNvPr id="7" name="Footer Placeholder 4"/>
          <p:cNvSpPr>
            <a:spLocks noGrp="1"/>
          </p:cNvSpPr>
          <p:nvPr>
            <p:ph type="ftr" sz="quarter" idx="11"/>
          </p:nvPr>
        </p:nvSpPr>
        <p:spPr>
          <a:xfrm>
            <a:off x="3612798" y="5936347"/>
            <a:ext cx="5536381"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1" y="5936347"/>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6" y="0"/>
            <a:ext cx="12190095"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719" y="394197"/>
            <a:ext cx="10164452" cy="1888451"/>
          </a:xfrm>
        </p:spPr>
        <p:txBody>
          <a:bodyPr tIns="0" bIns="0"/>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88067" y="2813755"/>
            <a:ext cx="8888103"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888069" y="2281011"/>
            <a:ext cx="8888103"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1720" y="337121"/>
            <a:ext cx="10071977" cy="1945529"/>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888067" y="2818246"/>
            <a:ext cx="8795628"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888065" y="5936347"/>
            <a:ext cx="1724731" cy="365125"/>
          </a:xfrm>
          <a:prstGeom prst="rect">
            <a:avLst/>
          </a:prstGeom>
        </p:spPr>
        <p:txBody>
          <a:bodyPr/>
          <a:lstStyle>
            <a:lvl1pPr>
              <a:defRPr>
                <a:solidFill>
                  <a:srgbClr val="989EA3"/>
                </a:solidFill>
              </a:defRPr>
            </a:lvl1pPr>
          </a:lstStyle>
          <a:p>
            <a:fld id="{6EC37F8B-B2E4-474E-A06E-62AE6782177B}" type="datetime1">
              <a:rPr lang="en-US" smtClean="0"/>
              <a:t>11/17/2020</a:t>
            </a:fld>
            <a:endParaRPr lang="en-US" dirty="0"/>
          </a:p>
        </p:txBody>
      </p:sp>
      <p:sp>
        <p:nvSpPr>
          <p:cNvPr id="5" name="Footer Placeholder 4"/>
          <p:cNvSpPr>
            <a:spLocks noGrp="1"/>
          </p:cNvSpPr>
          <p:nvPr>
            <p:ph type="ftr" sz="quarter" idx="11"/>
          </p:nvPr>
        </p:nvSpPr>
        <p:spPr>
          <a:xfrm>
            <a:off x="3612797" y="5936347"/>
            <a:ext cx="538798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9000781" y="5936347"/>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67" y="2282647"/>
            <a:ext cx="8795628"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7" y="395833"/>
            <a:ext cx="10134392" cy="1888451"/>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888068" y="2818246"/>
            <a:ext cx="4265187"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888067" y="2282647"/>
            <a:ext cx="8858043"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6486361" y="2825387"/>
            <a:ext cx="4259747"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06" y="0"/>
            <a:ext cx="12190095" cy="6858000"/>
          </a:xfrm>
          <a:prstGeom prst="rect">
            <a:avLst/>
          </a:prstGeom>
        </p:spPr>
      </p:pic>
      <p:sp>
        <p:nvSpPr>
          <p:cNvPr id="2" name="Title Placeholder 1"/>
          <p:cNvSpPr>
            <a:spLocks noGrp="1"/>
          </p:cNvSpPr>
          <p:nvPr>
            <p:ph type="title"/>
          </p:nvPr>
        </p:nvSpPr>
        <p:spPr>
          <a:xfrm>
            <a:off x="609601" y="395833"/>
            <a:ext cx="10157315" cy="1888451"/>
          </a:xfrm>
          <a:prstGeom prst="rect">
            <a:avLst/>
          </a:prstGeom>
        </p:spPr>
        <p:txBody>
          <a:bodyPr vert="horz" lIns="91440" tIns="0" rIns="91440" bIns="0" rtlCol="0" anchor="b">
            <a:noAutofit/>
          </a:bodyPr>
          <a:lstStyle/>
          <a:p>
            <a:r>
              <a:rPr lang="en-US" dirty="0" smtClean="0"/>
              <a:t>Headline</a:t>
            </a:r>
            <a:endParaRPr lang="en-US" dirty="0"/>
          </a:p>
        </p:txBody>
      </p:sp>
      <p:sp>
        <p:nvSpPr>
          <p:cNvPr id="3" name="Text Placeholder 2"/>
          <p:cNvSpPr>
            <a:spLocks noGrp="1"/>
          </p:cNvSpPr>
          <p:nvPr>
            <p:ph type="body" idx="1"/>
          </p:nvPr>
        </p:nvSpPr>
        <p:spPr>
          <a:xfrm>
            <a:off x="1888068" y="2815391"/>
            <a:ext cx="8878847" cy="37565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Lst>
  <p:hf hdr="0" ftr="0" dt="0"/>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8B1C501-D13E-4EAB-8851-5ACF0CE38C9B}" type="datetime1">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t>11/17/2020</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8493550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7"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cid:image005.jpg@01D58FDC.03CA3BE0"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4428" y="2436759"/>
            <a:ext cx="4860713" cy="1516673"/>
          </a:xfrm>
        </p:spPr>
        <p:txBody>
          <a:bodyPr/>
          <a:lstStyle/>
          <a:p>
            <a:pPr algn="ctr"/>
            <a:r>
              <a:rPr lang="en-US" sz="5400" dirty="0"/>
              <a:t/>
            </a:r>
            <a:br>
              <a:rPr lang="en-US" sz="5400" dirty="0"/>
            </a:br>
            <a:r>
              <a:rPr lang="en-US" sz="5400" dirty="0"/>
              <a:t/>
            </a:r>
            <a:br>
              <a:rPr lang="en-US" sz="5400" dirty="0"/>
            </a:br>
            <a:r>
              <a:rPr lang="en-US" sz="4800" dirty="0"/>
              <a:t>Geriatrics Case Conference</a:t>
            </a:r>
            <a:br>
              <a:rPr lang="en-US" sz="4800" dirty="0"/>
            </a:br>
            <a:endParaRPr lang="en-US" sz="4800" dirty="0"/>
          </a:p>
        </p:txBody>
      </p:sp>
      <p:sp>
        <p:nvSpPr>
          <p:cNvPr id="3" name="Subtitle 2"/>
          <p:cNvSpPr>
            <a:spLocks noGrp="1"/>
          </p:cNvSpPr>
          <p:nvPr>
            <p:ph type="subTitle" idx="1"/>
          </p:nvPr>
        </p:nvSpPr>
        <p:spPr>
          <a:xfrm>
            <a:off x="2834815" y="4159161"/>
            <a:ext cx="6012203" cy="688511"/>
          </a:xfrm>
        </p:spPr>
        <p:txBody>
          <a:bodyPr>
            <a:normAutofit/>
          </a:bodyPr>
          <a:lstStyle/>
          <a:p>
            <a:pPr algn="ctr"/>
            <a:r>
              <a:rPr lang="en-US" sz="2400" dirty="0">
                <a:solidFill>
                  <a:schemeClr val="tx1">
                    <a:lumMod val="65000"/>
                    <a:lumOff val="35000"/>
                  </a:schemeClr>
                </a:solidFill>
              </a:rPr>
              <a:t>November 5</a:t>
            </a:r>
            <a:r>
              <a:rPr lang="en-US" sz="2400" baseline="30000" dirty="0">
                <a:solidFill>
                  <a:schemeClr val="tx1">
                    <a:lumMod val="65000"/>
                    <a:lumOff val="35000"/>
                  </a:schemeClr>
                </a:solidFill>
              </a:rPr>
              <a:t>th</a:t>
            </a:r>
            <a:r>
              <a:rPr lang="en-US" sz="2400" dirty="0">
                <a:solidFill>
                  <a:schemeClr val="tx1">
                    <a:lumMod val="65000"/>
                    <a:lumOff val="35000"/>
                  </a:schemeClr>
                </a:solidFill>
              </a:rPr>
              <a:t>, 2020</a:t>
            </a:r>
          </a:p>
        </p:txBody>
      </p:sp>
      <p:sp>
        <p:nvSpPr>
          <p:cNvPr id="4" name="Rectangle 2"/>
          <p:cNvSpPr>
            <a:spLocks noChangeArrowheads="1"/>
          </p:cNvSpPr>
          <p:nvPr/>
        </p:nvSpPr>
        <p:spPr bwMode="auto">
          <a:xfrm>
            <a:off x="2941321" y="47764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66006" y="5611910"/>
            <a:ext cx="2321169" cy="10531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767" y="205040"/>
            <a:ext cx="7141106" cy="768964"/>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417168" y="5860387"/>
            <a:ext cx="2070944" cy="804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4428" y="5232409"/>
            <a:ext cx="1141585" cy="1432689"/>
          </a:xfrm>
          <a:prstGeom prst="rect">
            <a:avLst/>
          </a:prstGeom>
        </p:spPr>
      </p:pic>
    </p:spTree>
    <p:extLst>
      <p:ext uri="{BB962C8B-B14F-4D97-AF65-F5344CB8AC3E}">
        <p14:creationId xmlns:p14="http://schemas.microsoft.com/office/powerpoint/2010/main" val="2537145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8BDA-F794-4408-AB1B-D41C0D5EFE09}"/>
              </a:ext>
            </a:extLst>
          </p:cNvPr>
          <p:cNvSpPr>
            <a:spLocks noGrp="1"/>
          </p:cNvSpPr>
          <p:nvPr>
            <p:ph type="title"/>
          </p:nvPr>
        </p:nvSpPr>
        <p:spPr/>
        <p:txBody>
          <a:bodyPr/>
          <a:lstStyle/>
          <a:p>
            <a:r>
              <a:rPr lang="en-US" b="1" dirty="0">
                <a:solidFill>
                  <a:schemeClr val="tx1"/>
                </a:solidFill>
              </a:rPr>
              <a:t>Recognizing Signs and </a:t>
            </a:r>
            <a:r>
              <a:rPr lang="en-US" b="1">
                <a:solidFill>
                  <a:schemeClr val="tx1"/>
                </a:solidFill>
              </a:rPr>
              <a:t>Symptoms of ADEs</a:t>
            </a:r>
          </a:p>
        </p:txBody>
      </p:sp>
      <p:sp>
        <p:nvSpPr>
          <p:cNvPr id="3" name="Content Placeholder 2">
            <a:extLst>
              <a:ext uri="{FF2B5EF4-FFF2-40B4-BE49-F238E27FC236}">
                <a16:creationId xmlns:a16="http://schemas.microsoft.com/office/drawing/2014/main" id="{2D997FD7-A698-4878-9821-8588C67B0CFB}"/>
              </a:ext>
            </a:extLst>
          </p:cNvPr>
          <p:cNvSpPr>
            <a:spLocks noGrp="1"/>
          </p:cNvSpPr>
          <p:nvPr>
            <p:ph idx="1"/>
          </p:nvPr>
        </p:nvSpPr>
        <p:spPr/>
        <p:txBody>
          <a:bodyPr/>
          <a:lstStyle/>
          <a:p>
            <a:r>
              <a:rPr lang="en-US">
                <a:solidFill>
                  <a:schemeClr val="tx1"/>
                </a:solidFill>
              </a:rPr>
              <a:t>Poor appetite and/or GI complaints</a:t>
            </a:r>
          </a:p>
          <a:p>
            <a:r>
              <a:rPr lang="en-US">
                <a:solidFill>
                  <a:schemeClr val="tx1"/>
                </a:solidFill>
              </a:rPr>
              <a:t>Altered bowel or bladder patterns</a:t>
            </a:r>
          </a:p>
          <a:p>
            <a:r>
              <a:rPr lang="en-US">
                <a:solidFill>
                  <a:schemeClr val="tx1"/>
                </a:solidFill>
              </a:rPr>
              <a:t>Skin changes</a:t>
            </a:r>
          </a:p>
          <a:p>
            <a:r>
              <a:rPr lang="en-US">
                <a:solidFill>
                  <a:schemeClr val="tx1"/>
                </a:solidFill>
              </a:rPr>
              <a:t>Mental status changes </a:t>
            </a:r>
          </a:p>
          <a:p>
            <a:r>
              <a:rPr lang="en-US">
                <a:solidFill>
                  <a:schemeClr val="tx1"/>
                </a:solidFill>
              </a:rPr>
              <a:t>Behavior changes</a:t>
            </a:r>
          </a:p>
          <a:p>
            <a:r>
              <a:rPr lang="en-US">
                <a:solidFill>
                  <a:schemeClr val="tx1"/>
                </a:solidFill>
              </a:rPr>
              <a:t>Functional status changes</a:t>
            </a:r>
          </a:p>
          <a:p>
            <a:r>
              <a:rPr lang="en-US">
                <a:solidFill>
                  <a:schemeClr val="tx1"/>
                </a:solidFill>
              </a:rPr>
              <a:t>Altered sleep patterns</a:t>
            </a:r>
          </a:p>
          <a:p>
            <a:r>
              <a:rPr lang="en-US">
                <a:solidFill>
                  <a:schemeClr val="tx1"/>
                </a:solidFill>
              </a:rPr>
              <a:t>Neurological changes</a:t>
            </a:r>
          </a:p>
          <a:p>
            <a:r>
              <a:rPr lang="en-US">
                <a:solidFill>
                  <a:schemeClr val="tx1"/>
                </a:solidFill>
              </a:rPr>
              <a:t>Abnormal laboratory parameters</a:t>
            </a:r>
          </a:p>
          <a:p>
            <a:r>
              <a:rPr lang="en-US">
                <a:solidFill>
                  <a:schemeClr val="tx1"/>
                </a:solidFill>
              </a:rPr>
              <a:t>Abnormal vital signs</a:t>
            </a:r>
            <a:endParaRPr lang="en-US" dirty="0">
              <a:solidFill>
                <a:schemeClr val="tx1"/>
              </a:solidFill>
            </a:endParaRPr>
          </a:p>
        </p:txBody>
      </p:sp>
      <p:pic>
        <p:nvPicPr>
          <p:cNvPr id="4" name="Picture 3" descr="Depression in older people zaps stress hormone that helps us cope with the d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092" y="2610750"/>
            <a:ext cx="2779376" cy="2312232"/>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864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B683-4D26-4273-A0D1-04C78F9D6287}"/>
              </a:ext>
            </a:extLst>
          </p:cNvPr>
          <p:cNvSpPr>
            <a:spLocks noGrp="1"/>
          </p:cNvSpPr>
          <p:nvPr>
            <p:ph type="title"/>
          </p:nvPr>
        </p:nvSpPr>
        <p:spPr>
          <a:xfrm>
            <a:off x="443345" y="1123837"/>
            <a:ext cx="2757056" cy="4601183"/>
          </a:xfrm>
        </p:spPr>
        <p:txBody>
          <a:bodyPr/>
          <a:lstStyle/>
          <a:p>
            <a:r>
              <a:rPr lang="en-US" b="1" dirty="0">
                <a:solidFill>
                  <a:schemeClr val="tx1"/>
                </a:solidFill>
              </a:rPr>
              <a:t>Common ADEs</a:t>
            </a:r>
          </a:p>
        </p:txBody>
      </p:sp>
      <p:sp>
        <p:nvSpPr>
          <p:cNvPr id="3" name="Content Placeholder 2">
            <a:extLst>
              <a:ext uri="{FF2B5EF4-FFF2-40B4-BE49-F238E27FC236}">
                <a16:creationId xmlns:a16="http://schemas.microsoft.com/office/drawing/2014/main" id="{E1D4AEB0-BF1F-4D7E-AA56-C53D02C0B17A}"/>
              </a:ext>
            </a:extLst>
          </p:cNvPr>
          <p:cNvSpPr>
            <a:spLocks noGrp="1"/>
          </p:cNvSpPr>
          <p:nvPr>
            <p:ph idx="1"/>
          </p:nvPr>
        </p:nvSpPr>
        <p:spPr/>
        <p:txBody>
          <a:bodyPr/>
          <a:lstStyle/>
          <a:p>
            <a:r>
              <a:rPr lang="en-US" sz="2800" dirty="0">
                <a:solidFill>
                  <a:schemeClr val="tx1"/>
                </a:solidFill>
              </a:rPr>
              <a:t>Adverse GI events</a:t>
            </a:r>
          </a:p>
          <a:p>
            <a:r>
              <a:rPr lang="en-US" sz="2800" dirty="0">
                <a:solidFill>
                  <a:schemeClr val="tx1"/>
                </a:solidFill>
              </a:rPr>
              <a:t>Confusion</a:t>
            </a:r>
          </a:p>
          <a:p>
            <a:r>
              <a:rPr lang="en-US" sz="2800" dirty="0">
                <a:solidFill>
                  <a:schemeClr val="tx1"/>
                </a:solidFill>
              </a:rPr>
              <a:t>Sedation</a:t>
            </a:r>
          </a:p>
          <a:p>
            <a:r>
              <a:rPr lang="en-US" sz="2800" dirty="0">
                <a:solidFill>
                  <a:schemeClr val="tx1"/>
                </a:solidFill>
              </a:rPr>
              <a:t>Delirium</a:t>
            </a:r>
          </a:p>
          <a:p>
            <a:r>
              <a:rPr lang="en-US" sz="2800" dirty="0">
                <a:solidFill>
                  <a:schemeClr val="tx1"/>
                </a:solidFill>
              </a:rPr>
              <a:t>Bleeding</a:t>
            </a:r>
          </a:p>
          <a:p>
            <a:r>
              <a:rPr lang="en-US" sz="2800" dirty="0" err="1">
                <a:solidFill>
                  <a:schemeClr val="tx1"/>
                </a:solidFill>
              </a:rPr>
              <a:t>Orthostasis</a:t>
            </a:r>
            <a:endParaRPr lang="en-US" sz="2800" dirty="0">
              <a:solidFill>
                <a:schemeClr val="tx1"/>
              </a:solidFill>
            </a:endParaRPr>
          </a:p>
          <a:p>
            <a:r>
              <a:rPr lang="en-US" sz="2800" dirty="0">
                <a:solidFill>
                  <a:schemeClr val="tx1"/>
                </a:solidFill>
              </a:rPr>
              <a:t>Falls/fractures</a:t>
            </a:r>
          </a:p>
          <a:p>
            <a:pPr marL="0" indent="0">
              <a:buNone/>
            </a:pPr>
            <a:endParaRPr lang="en-US" dirty="0"/>
          </a:p>
        </p:txBody>
      </p:sp>
      <p:pic>
        <p:nvPicPr>
          <p:cNvPr id="4" name="Picture 3" descr="Neck of femur fracture - wikido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364" y="2077939"/>
            <a:ext cx="3823853" cy="2692977"/>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5355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AD8-3FFA-4141-ADF1-C3E01BA59CA4}"/>
              </a:ext>
            </a:extLst>
          </p:cNvPr>
          <p:cNvSpPr>
            <a:spLocks noGrp="1"/>
          </p:cNvSpPr>
          <p:nvPr>
            <p:ph type="title"/>
          </p:nvPr>
        </p:nvSpPr>
        <p:spPr/>
        <p:txBody>
          <a:bodyPr/>
          <a:lstStyle/>
          <a:p>
            <a:r>
              <a:rPr lang="en-US" b="1">
                <a:solidFill>
                  <a:schemeClr val="tx1"/>
                </a:solidFill>
              </a:rPr>
              <a:t>Select High-Risk Drug </a:t>
            </a:r>
            <a:r>
              <a:rPr lang="en-US" b="1" dirty="0">
                <a:solidFill>
                  <a:schemeClr val="tx1"/>
                </a:solidFill>
              </a:rPr>
              <a:t>Classes</a:t>
            </a:r>
          </a:p>
        </p:txBody>
      </p:sp>
      <p:sp>
        <p:nvSpPr>
          <p:cNvPr id="3" name="Content Placeholder 2">
            <a:extLst>
              <a:ext uri="{FF2B5EF4-FFF2-40B4-BE49-F238E27FC236}">
                <a16:creationId xmlns:a16="http://schemas.microsoft.com/office/drawing/2014/main" id="{336C2147-EFC9-4EC9-BA8B-E1786128FAAA}"/>
              </a:ext>
            </a:extLst>
          </p:cNvPr>
          <p:cNvSpPr>
            <a:spLocks noGrp="1"/>
          </p:cNvSpPr>
          <p:nvPr>
            <p:ph idx="1"/>
          </p:nvPr>
        </p:nvSpPr>
        <p:spPr/>
        <p:txBody>
          <a:bodyPr>
            <a:normAutofit/>
          </a:bodyPr>
          <a:lstStyle/>
          <a:p>
            <a:r>
              <a:rPr lang="en-US" sz="2400" b="1" dirty="0">
                <a:solidFill>
                  <a:schemeClr val="tx1"/>
                </a:solidFill>
              </a:rPr>
              <a:t>NSAIDs</a:t>
            </a:r>
          </a:p>
          <a:p>
            <a:r>
              <a:rPr lang="en-US" sz="2400" b="1" dirty="0">
                <a:solidFill>
                  <a:schemeClr val="tx1"/>
                </a:solidFill>
              </a:rPr>
              <a:t>Benzodiazepines and BZRAs</a:t>
            </a:r>
          </a:p>
          <a:p>
            <a:r>
              <a:rPr lang="en-US" sz="2400" dirty="0">
                <a:solidFill>
                  <a:schemeClr val="tx1"/>
                </a:solidFill>
              </a:rPr>
              <a:t>Antipsychotics</a:t>
            </a:r>
          </a:p>
          <a:p>
            <a:r>
              <a:rPr lang="en-US" sz="2400" dirty="0">
                <a:solidFill>
                  <a:schemeClr val="tx1"/>
                </a:solidFill>
              </a:rPr>
              <a:t>Anticholinergics</a:t>
            </a:r>
          </a:p>
          <a:p>
            <a:pPr marL="502920" lvl="1" indent="0">
              <a:buNone/>
            </a:pPr>
            <a:endParaRPr lang="en-US" sz="2400" dirty="0"/>
          </a:p>
          <a:p>
            <a:r>
              <a:rPr lang="en-US" sz="2400" dirty="0">
                <a:solidFill>
                  <a:schemeClr val="tx1"/>
                </a:solidFill>
              </a:rPr>
              <a:t>NSAIDs + benzodiazepines are the classes causing the most potential </a:t>
            </a:r>
            <a:r>
              <a:rPr lang="en-US" sz="2400" dirty="0" smtClean="0">
                <a:solidFill>
                  <a:schemeClr val="tx1"/>
                </a:solidFill>
              </a:rPr>
              <a:t>ADEs </a:t>
            </a:r>
            <a:r>
              <a:rPr lang="en-US" sz="2400" dirty="0">
                <a:solidFill>
                  <a:schemeClr val="tx1"/>
                </a:solidFill>
              </a:rPr>
              <a:t>in the community</a:t>
            </a:r>
          </a:p>
          <a:p>
            <a:r>
              <a:rPr lang="en-US" sz="2400" dirty="0">
                <a:solidFill>
                  <a:schemeClr val="tx1"/>
                </a:solidFill>
              </a:rPr>
              <a:t>Antipsychotics (and anticoagulants) most frequently associated with preventable ADEs in LTC</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9480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68BC-7CF0-4276-9DFF-F1254291E608}"/>
              </a:ext>
            </a:extLst>
          </p:cNvPr>
          <p:cNvSpPr>
            <a:spLocks noGrp="1"/>
          </p:cNvSpPr>
          <p:nvPr>
            <p:ph type="title"/>
          </p:nvPr>
        </p:nvSpPr>
        <p:spPr/>
        <p:txBody>
          <a:bodyPr/>
          <a:lstStyle/>
          <a:p>
            <a:r>
              <a:rPr lang="en-US" b="1" dirty="0" smtClean="0">
                <a:solidFill>
                  <a:schemeClr val="tx1"/>
                </a:solidFill>
              </a:rPr>
              <a:t>NSAIDs</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endParaRPr lang="en-US" b="1" dirty="0">
              <a:solidFill>
                <a:schemeClr val="tx1"/>
              </a:solidFill>
            </a:endParaRPr>
          </a:p>
        </p:txBody>
      </p:sp>
      <p:sp>
        <p:nvSpPr>
          <p:cNvPr id="3" name="Content Placeholder 2">
            <a:extLst>
              <a:ext uri="{FF2B5EF4-FFF2-40B4-BE49-F238E27FC236}">
                <a16:creationId xmlns:a16="http://schemas.microsoft.com/office/drawing/2014/main" id="{8DA4771D-64C4-4B29-8030-8E6C216AEB91}"/>
              </a:ext>
            </a:extLst>
          </p:cNvPr>
          <p:cNvSpPr>
            <a:spLocks noGrp="1"/>
          </p:cNvSpPr>
          <p:nvPr>
            <p:ph idx="1"/>
          </p:nvPr>
        </p:nvSpPr>
        <p:spPr/>
        <p:txBody>
          <a:bodyPr>
            <a:normAutofit lnSpcReduction="10000"/>
          </a:bodyPr>
          <a:lstStyle/>
          <a:p>
            <a:r>
              <a:rPr lang="en-US" dirty="0">
                <a:solidFill>
                  <a:schemeClr val="tx1"/>
                </a:solidFill>
              </a:rPr>
              <a:t>Gastrointestinal bleeding</a:t>
            </a:r>
          </a:p>
          <a:p>
            <a:pPr lvl="1"/>
            <a:r>
              <a:rPr lang="en-US" dirty="0">
                <a:solidFill>
                  <a:schemeClr val="tx1"/>
                </a:solidFill>
              </a:rPr>
              <a:t>High risk = &gt;75y, corticosteroids, anticoagulants, </a:t>
            </a:r>
            <a:r>
              <a:rPr lang="en-US" dirty="0" err="1">
                <a:solidFill>
                  <a:schemeClr val="tx1"/>
                </a:solidFill>
              </a:rPr>
              <a:t>antiplatelets</a:t>
            </a:r>
            <a:endParaRPr lang="en-US" dirty="0">
              <a:solidFill>
                <a:schemeClr val="tx1"/>
              </a:solidFill>
            </a:endParaRPr>
          </a:p>
          <a:p>
            <a:pPr lvl="1"/>
            <a:r>
              <a:rPr lang="en-US" dirty="0">
                <a:solidFill>
                  <a:schemeClr val="tx1"/>
                </a:solidFill>
              </a:rPr>
              <a:t>Major GI events:</a:t>
            </a:r>
          </a:p>
          <a:p>
            <a:pPr lvl="2"/>
            <a:r>
              <a:rPr lang="en-US" dirty="0">
                <a:solidFill>
                  <a:schemeClr val="tx1"/>
                </a:solidFill>
              </a:rPr>
              <a:t> </a:t>
            </a:r>
            <a:r>
              <a:rPr lang="en-US" dirty="0" smtClean="0">
                <a:solidFill>
                  <a:schemeClr val="tx1"/>
                </a:solidFill>
              </a:rPr>
              <a:t>1</a:t>
            </a:r>
            <a:r>
              <a:rPr lang="en-US" dirty="0">
                <a:solidFill>
                  <a:schemeClr val="tx1"/>
                </a:solidFill>
              </a:rPr>
              <a:t>% of patients treated 3-6 months</a:t>
            </a:r>
          </a:p>
          <a:p>
            <a:pPr lvl="2"/>
            <a:r>
              <a:rPr lang="en-US" dirty="0">
                <a:solidFill>
                  <a:schemeClr val="tx1"/>
                </a:solidFill>
              </a:rPr>
              <a:t>2-4% of patients treated 12 months</a:t>
            </a:r>
          </a:p>
          <a:p>
            <a:pPr lvl="2"/>
            <a:r>
              <a:rPr lang="en-US" dirty="0">
                <a:solidFill>
                  <a:schemeClr val="tx1"/>
                </a:solidFill>
              </a:rPr>
              <a:t>Trend </a:t>
            </a:r>
            <a:r>
              <a:rPr lang="en-US" dirty="0" smtClean="0">
                <a:solidFill>
                  <a:schemeClr val="tx1"/>
                </a:solidFill>
              </a:rPr>
              <a:t>continues rise with longer duration</a:t>
            </a:r>
            <a:endParaRPr lang="en-US" dirty="0">
              <a:solidFill>
                <a:schemeClr val="tx1"/>
              </a:solidFill>
            </a:endParaRPr>
          </a:p>
          <a:p>
            <a:pPr lvl="1"/>
            <a:r>
              <a:rPr lang="en-US" dirty="0">
                <a:solidFill>
                  <a:schemeClr val="tx1"/>
                </a:solidFill>
              </a:rPr>
              <a:t>Use PPI  --&gt; reduces risk </a:t>
            </a:r>
          </a:p>
          <a:p>
            <a:r>
              <a:rPr lang="en-US" dirty="0">
                <a:solidFill>
                  <a:schemeClr val="tx1"/>
                </a:solidFill>
              </a:rPr>
              <a:t>Renal impairment</a:t>
            </a:r>
          </a:p>
          <a:p>
            <a:r>
              <a:rPr lang="en-US" dirty="0">
                <a:solidFill>
                  <a:schemeClr val="tx1"/>
                </a:solidFill>
              </a:rPr>
              <a:t>Fluid </a:t>
            </a:r>
            <a:r>
              <a:rPr lang="en-US" dirty="0" smtClean="0">
                <a:solidFill>
                  <a:schemeClr val="tx1"/>
                </a:solidFill>
              </a:rPr>
              <a:t>retention </a:t>
            </a:r>
            <a:r>
              <a:rPr lang="en-US" dirty="0" smtClean="0">
                <a:solidFill>
                  <a:schemeClr val="tx1"/>
                </a:solidFill>
                <a:sym typeface="Wingdings" panose="05000000000000000000" pitchFamily="2" charset="2"/>
              </a:rPr>
              <a:t> increased BP, peripheral edema, CHF exacerbation</a:t>
            </a:r>
            <a:endParaRPr lang="en-US" dirty="0">
              <a:solidFill>
                <a:schemeClr val="tx1"/>
              </a:solidFill>
            </a:endParaRPr>
          </a:p>
          <a:p>
            <a:endParaRPr lang="en-US" dirty="0" smtClean="0">
              <a:solidFill>
                <a:schemeClr val="tx1"/>
              </a:solidFill>
            </a:endParaRPr>
          </a:p>
          <a:p>
            <a:r>
              <a:rPr lang="en-US" dirty="0" smtClean="0">
                <a:solidFill>
                  <a:schemeClr val="tx1"/>
                </a:solidFill>
              </a:rPr>
              <a:t>Avoid </a:t>
            </a:r>
            <a:r>
              <a:rPr lang="en-US" dirty="0">
                <a:solidFill>
                  <a:schemeClr val="tx1"/>
                </a:solidFill>
              </a:rPr>
              <a:t>unless failure of safer alternatives</a:t>
            </a:r>
          </a:p>
          <a:p>
            <a:r>
              <a:rPr lang="en-US" dirty="0">
                <a:solidFill>
                  <a:schemeClr val="tx1"/>
                </a:solidFill>
              </a:rPr>
              <a:t>Avoid long-term use (&gt;3 months)</a:t>
            </a:r>
          </a:p>
          <a:p>
            <a:r>
              <a:rPr lang="en-US" dirty="0" smtClean="0">
                <a:solidFill>
                  <a:schemeClr val="tx1"/>
                </a:solidFill>
              </a:rPr>
              <a:t>Pain</a:t>
            </a:r>
            <a:r>
              <a:rPr lang="en-US" dirty="0">
                <a:solidFill>
                  <a:schemeClr val="tx1"/>
                </a:solidFill>
              </a:rPr>
              <a:t>: non-pharmacologic (e.g. heat/ice, PT, topical counterirritants, topical NSAIDs, topical lidocaine, ?tramadol</a:t>
            </a:r>
          </a:p>
        </p:txBody>
      </p:sp>
      <p:pic>
        <p:nvPicPr>
          <p:cNvPr id="4" name="Picture 3" descr="File:Generic Ipubrofen.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53" y="3415192"/>
            <a:ext cx="2133601" cy="2200517"/>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8775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4272-702E-4465-8629-084B2A1F1799}"/>
              </a:ext>
            </a:extLst>
          </p:cNvPr>
          <p:cNvSpPr>
            <a:spLocks noGrp="1"/>
          </p:cNvSpPr>
          <p:nvPr>
            <p:ph type="title"/>
          </p:nvPr>
        </p:nvSpPr>
        <p:spPr>
          <a:xfrm>
            <a:off x="252919" y="1123837"/>
            <a:ext cx="3081408" cy="4601183"/>
          </a:xfrm>
        </p:spPr>
        <p:txBody>
          <a:bodyPr>
            <a:normAutofit/>
          </a:bodyPr>
          <a:lstStyle/>
          <a:p>
            <a:r>
              <a:rPr lang="en-US" sz="3200" b="1" dirty="0">
                <a:solidFill>
                  <a:schemeClr val="tx1"/>
                </a:solidFill>
              </a:rPr>
              <a:t>Benzodiazepines + </a:t>
            </a:r>
            <a:r>
              <a:rPr lang="en-US" sz="3200" b="1" dirty="0" smtClean="0">
                <a:solidFill>
                  <a:schemeClr val="tx1"/>
                </a:solidFill>
              </a:rPr>
              <a:t>BZRAs</a:t>
            </a:r>
            <a:br>
              <a:rPr lang="en-US" sz="3200" b="1" dirty="0" smtClean="0">
                <a:solidFill>
                  <a:schemeClr val="tx1"/>
                </a:solidFill>
              </a:rPr>
            </a:br>
            <a:r>
              <a:rPr lang="en-US" sz="3200" b="1" dirty="0">
                <a:solidFill>
                  <a:schemeClr val="tx1"/>
                </a:solidFill>
              </a:rPr>
              <a:t/>
            </a:r>
            <a:br>
              <a:rPr lang="en-US" sz="3200" b="1" dirty="0">
                <a:solidFill>
                  <a:schemeClr val="tx1"/>
                </a:solidFill>
              </a:rPr>
            </a:br>
            <a:endParaRPr lang="en-US" sz="3200" b="1" dirty="0">
              <a:solidFill>
                <a:schemeClr val="tx1"/>
              </a:solidFill>
            </a:endParaRPr>
          </a:p>
        </p:txBody>
      </p:sp>
      <p:sp>
        <p:nvSpPr>
          <p:cNvPr id="3" name="Content Placeholder 2">
            <a:extLst>
              <a:ext uri="{FF2B5EF4-FFF2-40B4-BE49-F238E27FC236}">
                <a16:creationId xmlns:a16="http://schemas.microsoft.com/office/drawing/2014/main" id="{F89017E0-972F-4348-8FE3-B091C9C9B60F}"/>
              </a:ext>
            </a:extLst>
          </p:cNvPr>
          <p:cNvSpPr>
            <a:spLocks noGrp="1"/>
          </p:cNvSpPr>
          <p:nvPr>
            <p:ph idx="1"/>
          </p:nvPr>
        </p:nvSpPr>
        <p:spPr/>
        <p:txBody>
          <a:bodyPr/>
          <a:lstStyle/>
          <a:p>
            <a:r>
              <a:rPr lang="en-US" dirty="0">
                <a:solidFill>
                  <a:schemeClr val="tx1"/>
                </a:solidFill>
              </a:rPr>
              <a:t>Risk of cognitive impairment, delirium, falls, fractures, MVAs</a:t>
            </a:r>
          </a:p>
          <a:p>
            <a:pPr lvl="1"/>
            <a:r>
              <a:rPr lang="en-US" dirty="0">
                <a:solidFill>
                  <a:schemeClr val="tx1"/>
                </a:solidFill>
              </a:rPr>
              <a:t>D/C in patients with 1 or more falls in past 3 months</a:t>
            </a:r>
          </a:p>
          <a:p>
            <a:pPr lvl="1"/>
            <a:r>
              <a:rPr lang="en-US" dirty="0">
                <a:solidFill>
                  <a:schemeClr val="tx1"/>
                </a:solidFill>
              </a:rPr>
              <a:t>Avoid long-acting </a:t>
            </a:r>
            <a:r>
              <a:rPr lang="en-US" dirty="0" smtClean="0">
                <a:solidFill>
                  <a:schemeClr val="tx1"/>
                </a:solidFill>
              </a:rPr>
              <a:t>agents </a:t>
            </a:r>
            <a:r>
              <a:rPr lang="en-US" dirty="0">
                <a:solidFill>
                  <a:schemeClr val="tx1"/>
                </a:solidFill>
              </a:rPr>
              <a:t>AND long-term use</a:t>
            </a:r>
          </a:p>
          <a:p>
            <a:pPr lvl="1"/>
            <a:r>
              <a:rPr lang="en-US" dirty="0">
                <a:solidFill>
                  <a:schemeClr val="tx1"/>
                </a:solidFill>
              </a:rPr>
              <a:t>Avoid for insomnia, agitation, delirium</a:t>
            </a:r>
          </a:p>
          <a:p>
            <a:pPr lvl="1"/>
            <a:r>
              <a:rPr lang="en-US" dirty="0">
                <a:solidFill>
                  <a:schemeClr val="tx1"/>
                </a:solidFill>
              </a:rPr>
              <a:t>Lorazepam preferred (if must be used)</a:t>
            </a:r>
          </a:p>
          <a:p>
            <a:r>
              <a:rPr lang="en-US" dirty="0">
                <a:solidFill>
                  <a:schemeClr val="tx1"/>
                </a:solidFill>
              </a:rPr>
              <a:t>BZRAs: minimal improvement in sleep latency</a:t>
            </a:r>
          </a:p>
          <a:p>
            <a:pPr lvl="1"/>
            <a:r>
              <a:rPr lang="en-US" dirty="0">
                <a:solidFill>
                  <a:schemeClr val="tx1"/>
                </a:solidFill>
              </a:rPr>
              <a:t>Avoid use &gt;90d</a:t>
            </a:r>
          </a:p>
          <a:p>
            <a:endParaRPr lang="en-US" dirty="0">
              <a:solidFill>
                <a:schemeClr val="tx1"/>
              </a:solidFill>
            </a:endParaRPr>
          </a:p>
          <a:p>
            <a:r>
              <a:rPr lang="en-US" dirty="0">
                <a:solidFill>
                  <a:schemeClr val="tx1"/>
                </a:solidFill>
              </a:rPr>
              <a:t>Anxiety: SSRIs, SNRIs, </a:t>
            </a:r>
            <a:r>
              <a:rPr lang="en-US" dirty="0" err="1">
                <a:solidFill>
                  <a:schemeClr val="tx1"/>
                </a:solidFill>
              </a:rPr>
              <a:t>buspirone</a:t>
            </a:r>
            <a:endParaRPr lang="en-US" dirty="0">
              <a:solidFill>
                <a:schemeClr val="tx1"/>
              </a:solidFill>
            </a:endParaRPr>
          </a:p>
          <a:p>
            <a:r>
              <a:rPr lang="en-US" dirty="0">
                <a:solidFill>
                  <a:schemeClr val="tx1"/>
                </a:solidFill>
              </a:rPr>
              <a:t>Sleep: sleep hygiene, melatonin</a:t>
            </a:r>
          </a:p>
          <a:p>
            <a:r>
              <a:rPr lang="en-US" dirty="0">
                <a:solidFill>
                  <a:schemeClr val="tx1"/>
                </a:solidFill>
              </a:rPr>
              <a:t>Use lowest dose, limited duration</a:t>
            </a:r>
          </a:p>
        </p:txBody>
      </p:sp>
      <p:pic>
        <p:nvPicPr>
          <p:cNvPr id="6" name="Picture 5" descr="Diazepam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 y="3722255"/>
            <a:ext cx="2739663" cy="1747405"/>
          </a:xfrm>
          <a:prstGeom prst="rect">
            <a:avLst/>
          </a:prstGeom>
        </p:spPr>
      </p:pic>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4245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516E-D183-4F8E-9C6F-23F5C0075709}"/>
              </a:ext>
            </a:extLst>
          </p:cNvPr>
          <p:cNvSpPr>
            <a:spLocks noGrp="1"/>
          </p:cNvSpPr>
          <p:nvPr>
            <p:ph type="title"/>
          </p:nvPr>
        </p:nvSpPr>
        <p:spPr/>
        <p:txBody>
          <a:bodyPr>
            <a:normAutofit/>
          </a:bodyPr>
          <a:lstStyle/>
          <a:p>
            <a:r>
              <a:rPr lang="en-US" sz="3200" b="1" dirty="0" smtClean="0">
                <a:solidFill>
                  <a:schemeClr val="tx1"/>
                </a:solidFill>
              </a:rPr>
              <a:t>Antipsychotics</a:t>
            </a:r>
            <a:br>
              <a:rPr lang="en-US" sz="3200" b="1" dirty="0" smtClean="0">
                <a:solidFill>
                  <a:schemeClr val="tx1"/>
                </a:solidFill>
              </a:rPr>
            </a:br>
            <a:r>
              <a:rPr lang="en-US" sz="3200" b="1" dirty="0">
                <a:solidFill>
                  <a:schemeClr val="tx1"/>
                </a:solidFill>
              </a:rPr>
              <a:t/>
            </a:r>
            <a:br>
              <a:rPr lang="en-US" sz="3200" b="1" dirty="0">
                <a:solidFill>
                  <a:schemeClr val="tx1"/>
                </a:solidFill>
              </a:rPr>
            </a:br>
            <a:r>
              <a:rPr lang="en-US" sz="3200" b="1" dirty="0" smtClean="0">
                <a:solidFill>
                  <a:schemeClr val="tx1"/>
                </a:solidFill>
              </a:rPr>
              <a:t/>
            </a:r>
            <a:br>
              <a:rPr lang="en-US" sz="3200" b="1" dirty="0" smtClean="0">
                <a:solidFill>
                  <a:schemeClr val="tx1"/>
                </a:solidFill>
              </a:rPr>
            </a:br>
            <a:r>
              <a:rPr lang="en-US" sz="3200" b="1" dirty="0">
                <a:solidFill>
                  <a:schemeClr val="tx1"/>
                </a:solidFill>
              </a:rPr>
              <a:t/>
            </a:r>
            <a:br>
              <a:rPr lang="en-US" sz="3200" b="1" dirty="0">
                <a:solidFill>
                  <a:schemeClr val="tx1"/>
                </a:solidFill>
              </a:rPr>
            </a:br>
            <a:endParaRPr lang="en-US" sz="3200" b="1" dirty="0">
              <a:solidFill>
                <a:schemeClr val="tx1"/>
              </a:solidFill>
            </a:endParaRPr>
          </a:p>
        </p:txBody>
      </p:sp>
      <p:sp>
        <p:nvSpPr>
          <p:cNvPr id="3" name="Content Placeholder 2">
            <a:extLst>
              <a:ext uri="{FF2B5EF4-FFF2-40B4-BE49-F238E27FC236}">
                <a16:creationId xmlns:a16="http://schemas.microsoft.com/office/drawing/2014/main" id="{1A0F246C-E2C4-4E7F-90C5-58A061847982}"/>
              </a:ext>
            </a:extLst>
          </p:cNvPr>
          <p:cNvSpPr>
            <a:spLocks noGrp="1"/>
          </p:cNvSpPr>
          <p:nvPr>
            <p:ph idx="1"/>
          </p:nvPr>
        </p:nvSpPr>
        <p:spPr/>
        <p:txBody>
          <a:bodyPr/>
          <a:lstStyle/>
          <a:p>
            <a:r>
              <a:rPr lang="en-US" dirty="0">
                <a:solidFill>
                  <a:schemeClr val="tx1"/>
                </a:solidFill>
              </a:rPr>
              <a:t>Increased risk of CVA mortality in older adults with </a:t>
            </a:r>
            <a:r>
              <a:rPr lang="en-US" dirty="0" smtClean="0">
                <a:solidFill>
                  <a:schemeClr val="tx1"/>
                </a:solidFill>
              </a:rPr>
              <a:t>dementia</a:t>
            </a:r>
          </a:p>
          <a:p>
            <a:r>
              <a:rPr lang="en-US" dirty="0" smtClean="0">
                <a:solidFill>
                  <a:schemeClr val="tx1"/>
                </a:solidFill>
              </a:rPr>
              <a:t>Confusion, sedation, falls, EPS</a:t>
            </a:r>
          </a:p>
          <a:p>
            <a:endParaRPr lang="en-US" dirty="0">
              <a:solidFill>
                <a:schemeClr val="tx1"/>
              </a:solidFill>
            </a:endParaRPr>
          </a:p>
          <a:p>
            <a:r>
              <a:rPr lang="en-US" dirty="0" smtClean="0">
                <a:solidFill>
                  <a:schemeClr val="tx1"/>
                </a:solidFill>
              </a:rPr>
              <a:t>Not very helpful for agitated behaviors</a:t>
            </a:r>
          </a:p>
          <a:p>
            <a:r>
              <a:rPr lang="en-US" dirty="0" smtClean="0">
                <a:solidFill>
                  <a:schemeClr val="tx1"/>
                </a:solidFill>
              </a:rPr>
              <a:t>Not all BPSD symptoms require treatment</a:t>
            </a:r>
          </a:p>
          <a:p>
            <a:pPr lvl="1"/>
            <a:r>
              <a:rPr lang="en-US" dirty="0" smtClean="0">
                <a:solidFill>
                  <a:schemeClr val="tx1"/>
                </a:solidFill>
              </a:rPr>
              <a:t>Threat to patient or caregiver safety</a:t>
            </a:r>
          </a:p>
          <a:p>
            <a:pPr lvl="1"/>
            <a:r>
              <a:rPr lang="en-US" dirty="0" smtClean="0">
                <a:solidFill>
                  <a:schemeClr val="tx1"/>
                </a:solidFill>
              </a:rPr>
              <a:t>Threat to patients health or functional status</a:t>
            </a:r>
            <a:endParaRPr lang="en-US" dirty="0">
              <a:solidFill>
                <a:schemeClr val="tx1"/>
              </a:solidFill>
            </a:endParaRPr>
          </a:p>
          <a:p>
            <a:pPr marL="0" indent="0">
              <a:buNone/>
            </a:pPr>
            <a:endParaRPr lang="en-US" dirty="0">
              <a:solidFill>
                <a:schemeClr val="tx1"/>
              </a:solidFill>
            </a:endParaRPr>
          </a:p>
          <a:p>
            <a:r>
              <a:rPr lang="en-US" dirty="0">
                <a:solidFill>
                  <a:schemeClr val="tx1"/>
                </a:solidFill>
              </a:rPr>
              <a:t>Alternatives: </a:t>
            </a:r>
            <a:r>
              <a:rPr lang="en-US" dirty="0" smtClean="0">
                <a:solidFill>
                  <a:schemeClr val="tx1"/>
                </a:solidFill>
              </a:rPr>
              <a:t>environment, behavioral interventions</a:t>
            </a:r>
          </a:p>
          <a:p>
            <a:r>
              <a:rPr lang="en-US" dirty="0" smtClean="0">
                <a:solidFill>
                  <a:schemeClr val="tx1"/>
                </a:solidFill>
              </a:rPr>
              <a:t>Cholinesterase inhibitors, antidepressants</a:t>
            </a:r>
          </a:p>
          <a:p>
            <a:endParaRPr lang="en-US" dirty="0">
              <a:solidFill>
                <a:schemeClr val="tx1"/>
              </a:solidFill>
            </a:endParaRPr>
          </a:p>
        </p:txBody>
      </p:sp>
      <p:pic>
        <p:nvPicPr>
          <p:cNvPr id="4" name="Picture 3" descr="Neuroleptic malignant syndrom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 y="3371272"/>
            <a:ext cx="2721190" cy="2100695"/>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3978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599A-CBA9-40A6-BFBC-96AC2F5AB823}"/>
              </a:ext>
            </a:extLst>
          </p:cNvPr>
          <p:cNvSpPr>
            <a:spLocks noGrp="1"/>
          </p:cNvSpPr>
          <p:nvPr>
            <p:ph type="title"/>
          </p:nvPr>
        </p:nvSpPr>
        <p:spPr/>
        <p:txBody>
          <a:bodyPr/>
          <a:lstStyle/>
          <a:p>
            <a:r>
              <a:rPr lang="en-US" b="1" dirty="0">
                <a:solidFill>
                  <a:schemeClr val="tx1"/>
                </a:solidFill>
              </a:rPr>
              <a:t>Skeletal Muscle </a:t>
            </a:r>
            <a:r>
              <a:rPr lang="en-US" b="1" dirty="0" smtClean="0">
                <a:solidFill>
                  <a:schemeClr val="tx1"/>
                </a:solidFill>
              </a:rPr>
              <a:t>Relaxants</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a16="http://schemas.microsoft.com/office/drawing/2014/main" id="{0AFDB8C4-0A93-4001-8AD6-A928D1DBF713}"/>
              </a:ext>
            </a:extLst>
          </p:cNvPr>
          <p:cNvSpPr>
            <a:spLocks noGrp="1"/>
          </p:cNvSpPr>
          <p:nvPr>
            <p:ph idx="1"/>
          </p:nvPr>
        </p:nvSpPr>
        <p:spPr/>
        <p:txBody>
          <a:bodyPr/>
          <a:lstStyle/>
          <a:p>
            <a:r>
              <a:rPr lang="en-US" dirty="0">
                <a:solidFill>
                  <a:schemeClr val="tx1"/>
                </a:solidFill>
              </a:rPr>
              <a:t>Poorly tolerated due to:</a:t>
            </a:r>
          </a:p>
          <a:p>
            <a:pPr lvl="1"/>
            <a:r>
              <a:rPr lang="en-US" dirty="0">
                <a:solidFill>
                  <a:schemeClr val="tx1"/>
                </a:solidFill>
              </a:rPr>
              <a:t>Sedation</a:t>
            </a:r>
          </a:p>
          <a:p>
            <a:pPr lvl="1"/>
            <a:r>
              <a:rPr lang="en-US" dirty="0">
                <a:solidFill>
                  <a:schemeClr val="tx1"/>
                </a:solidFill>
              </a:rPr>
              <a:t>Weakness</a:t>
            </a:r>
          </a:p>
          <a:p>
            <a:pPr lvl="1"/>
            <a:r>
              <a:rPr lang="en-US" dirty="0">
                <a:solidFill>
                  <a:schemeClr val="tx1"/>
                </a:solidFill>
              </a:rPr>
              <a:t>Risk of falls and fractures</a:t>
            </a:r>
          </a:p>
          <a:p>
            <a:pPr lvl="1"/>
            <a:r>
              <a:rPr lang="en-US" dirty="0">
                <a:solidFill>
                  <a:schemeClr val="tx1"/>
                </a:solidFill>
              </a:rPr>
              <a:t>Anticholinergic effects (</a:t>
            </a:r>
            <a:r>
              <a:rPr lang="en-US" dirty="0" err="1">
                <a:solidFill>
                  <a:schemeClr val="tx1"/>
                </a:solidFill>
              </a:rPr>
              <a:t>esp.cyclobenzaprine</a:t>
            </a:r>
            <a:r>
              <a:rPr lang="en-US" dirty="0">
                <a:solidFill>
                  <a:schemeClr val="tx1"/>
                </a:solidFill>
              </a:rPr>
              <a:t>)</a:t>
            </a:r>
          </a:p>
          <a:p>
            <a:r>
              <a:rPr lang="en-US" dirty="0">
                <a:solidFill>
                  <a:schemeClr val="tx1"/>
                </a:solidFill>
              </a:rPr>
              <a:t>Questionable effectiveness</a:t>
            </a:r>
          </a:p>
          <a:p>
            <a:r>
              <a:rPr lang="en-US" dirty="0">
                <a:solidFill>
                  <a:schemeClr val="tx1"/>
                </a:solidFill>
              </a:rPr>
              <a:t>Potential for misuse</a:t>
            </a:r>
          </a:p>
          <a:p>
            <a:pPr lvl="1"/>
            <a:endParaRPr lang="en-US" dirty="0">
              <a:solidFill>
                <a:schemeClr val="tx1"/>
              </a:solidFill>
            </a:endParaRPr>
          </a:p>
          <a:p>
            <a:pPr lvl="1"/>
            <a:endParaRPr lang="en-US" dirty="0">
              <a:solidFill>
                <a:schemeClr val="tx1"/>
              </a:solidFill>
            </a:endParaRPr>
          </a:p>
          <a:p>
            <a:r>
              <a:rPr lang="en-US" dirty="0">
                <a:solidFill>
                  <a:schemeClr val="tx1"/>
                </a:solidFill>
              </a:rPr>
              <a:t>Musculoskeletal pain: topical NSAIDs, </a:t>
            </a:r>
            <a:r>
              <a:rPr lang="en-US" dirty="0" smtClean="0">
                <a:solidFill>
                  <a:schemeClr val="tx1"/>
                </a:solidFill>
              </a:rPr>
              <a:t>APAP</a:t>
            </a:r>
            <a:endParaRPr lang="en-US" dirty="0">
              <a:solidFill>
                <a:schemeClr val="tx1"/>
              </a:solidFill>
            </a:endParaRPr>
          </a:p>
        </p:txBody>
      </p:sp>
      <p:pic>
        <p:nvPicPr>
          <p:cNvPr id="4" name="Picture 3" descr="Cyclobenzaprine - wikido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82" y="3953162"/>
            <a:ext cx="2724727" cy="1771857"/>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259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F220-7651-4EA7-9F0C-1DEB12FD6A4B}"/>
              </a:ext>
            </a:extLst>
          </p:cNvPr>
          <p:cNvSpPr>
            <a:spLocks noGrp="1"/>
          </p:cNvSpPr>
          <p:nvPr>
            <p:ph type="title"/>
          </p:nvPr>
        </p:nvSpPr>
        <p:spPr/>
        <p:txBody>
          <a:bodyPr>
            <a:normAutofit/>
          </a:bodyPr>
          <a:lstStyle/>
          <a:p>
            <a:r>
              <a:rPr lang="en-US" sz="3200" b="1" dirty="0" smtClean="0">
                <a:solidFill>
                  <a:schemeClr val="tx1"/>
                </a:solidFill>
              </a:rPr>
              <a:t>Anticholinergics</a:t>
            </a:r>
            <a:br>
              <a:rPr lang="en-US" sz="3200" b="1" dirty="0" smtClean="0">
                <a:solidFill>
                  <a:schemeClr val="tx1"/>
                </a:solidFill>
              </a:rPr>
            </a:br>
            <a:r>
              <a:rPr lang="en-US" sz="3200" b="1" dirty="0">
                <a:solidFill>
                  <a:schemeClr val="tx1"/>
                </a:solidFill>
              </a:rPr>
              <a:t/>
            </a:r>
            <a:br>
              <a:rPr lang="en-US" sz="3200" b="1" dirty="0">
                <a:solidFill>
                  <a:schemeClr val="tx1"/>
                </a:solidFill>
              </a:rPr>
            </a:br>
            <a:r>
              <a:rPr lang="en-US" sz="3200" b="1" dirty="0" smtClean="0">
                <a:solidFill>
                  <a:schemeClr val="tx1"/>
                </a:solidFill>
              </a:rPr>
              <a:t/>
            </a:r>
            <a:br>
              <a:rPr lang="en-US" sz="3200" b="1" dirty="0" smtClean="0">
                <a:solidFill>
                  <a:schemeClr val="tx1"/>
                </a:solidFill>
              </a:rPr>
            </a:br>
            <a:endParaRPr lang="en-US" sz="3200" b="1" dirty="0">
              <a:solidFill>
                <a:schemeClr val="tx1"/>
              </a:solidFill>
            </a:endParaRPr>
          </a:p>
        </p:txBody>
      </p:sp>
      <p:sp>
        <p:nvSpPr>
          <p:cNvPr id="3" name="Content Placeholder 2">
            <a:extLst>
              <a:ext uri="{FF2B5EF4-FFF2-40B4-BE49-F238E27FC236}">
                <a16:creationId xmlns:a16="http://schemas.microsoft.com/office/drawing/2014/main" id="{C443DC0C-68AE-4E08-8859-419D1332E60F}"/>
              </a:ext>
            </a:extLst>
          </p:cNvPr>
          <p:cNvSpPr>
            <a:spLocks noGrp="1"/>
          </p:cNvSpPr>
          <p:nvPr>
            <p:ph idx="1"/>
          </p:nvPr>
        </p:nvSpPr>
        <p:spPr>
          <a:xfrm>
            <a:off x="3776904" y="965708"/>
            <a:ext cx="7315200" cy="5120640"/>
          </a:xfrm>
        </p:spPr>
        <p:txBody>
          <a:bodyPr/>
          <a:lstStyle/>
          <a:p>
            <a:r>
              <a:rPr lang="en-US" dirty="0">
                <a:solidFill>
                  <a:schemeClr val="tx1"/>
                </a:solidFill>
              </a:rPr>
              <a:t>Sedation</a:t>
            </a:r>
          </a:p>
          <a:p>
            <a:r>
              <a:rPr lang="en-US" dirty="0">
                <a:solidFill>
                  <a:schemeClr val="tx1"/>
                </a:solidFill>
              </a:rPr>
              <a:t>Constipation, urinary retention, dry mouth</a:t>
            </a:r>
          </a:p>
          <a:p>
            <a:r>
              <a:rPr lang="en-US" dirty="0">
                <a:solidFill>
                  <a:schemeClr val="tx1"/>
                </a:solidFill>
              </a:rPr>
              <a:t>Cognitive impairment</a:t>
            </a:r>
          </a:p>
          <a:p>
            <a:endParaRPr lang="en-US" dirty="0">
              <a:solidFill>
                <a:schemeClr val="tx1"/>
              </a:solidFill>
            </a:endParaRPr>
          </a:p>
          <a:p>
            <a:endParaRPr lang="en-US" dirty="0">
              <a:solidFill>
                <a:schemeClr val="tx1"/>
              </a:solidFill>
            </a:endParaRPr>
          </a:p>
          <a:p>
            <a:r>
              <a:rPr lang="en-US" dirty="0" smtClean="0">
                <a:solidFill>
                  <a:schemeClr val="tx1"/>
                </a:solidFill>
              </a:rPr>
              <a:t>Consider anticholinergic burden</a:t>
            </a:r>
            <a:endParaRPr lang="en-US" dirty="0">
              <a:solidFill>
                <a:schemeClr val="tx1"/>
              </a:solidFill>
            </a:endParaRPr>
          </a:p>
          <a:p>
            <a:r>
              <a:rPr lang="en-US" dirty="0">
                <a:solidFill>
                  <a:schemeClr val="tx1"/>
                </a:solidFill>
              </a:rPr>
              <a:t>Allergies: non-sedating antihistamines, steroid nasal sprays</a:t>
            </a:r>
          </a:p>
          <a:p>
            <a:r>
              <a:rPr lang="en-US" dirty="0">
                <a:solidFill>
                  <a:schemeClr val="tx1"/>
                </a:solidFill>
              </a:rPr>
              <a:t>Depression: any non-TCA</a:t>
            </a:r>
          </a:p>
          <a:p>
            <a:r>
              <a:rPr lang="en-US" dirty="0">
                <a:solidFill>
                  <a:schemeClr val="tx1"/>
                </a:solidFill>
              </a:rPr>
              <a:t>Neuropathy: duloxetine, gabapentin, </a:t>
            </a:r>
            <a:r>
              <a:rPr lang="en-US" dirty="0" err="1" smtClean="0">
                <a:solidFill>
                  <a:schemeClr val="tx1"/>
                </a:solidFill>
              </a:rPr>
              <a:t>pregabalin</a:t>
            </a:r>
            <a:endParaRPr lang="en-US" dirty="0" smtClean="0">
              <a:solidFill>
                <a:schemeClr val="tx1"/>
              </a:solidFill>
            </a:endParaRPr>
          </a:p>
          <a:p>
            <a:r>
              <a:rPr lang="en-US" dirty="0" smtClean="0">
                <a:solidFill>
                  <a:schemeClr val="tx1"/>
                </a:solidFill>
              </a:rPr>
              <a:t>Nausea: ondansetron</a:t>
            </a:r>
            <a:endParaRPr lang="en-US" dirty="0">
              <a:solidFill>
                <a:schemeClr val="tx1"/>
              </a:solidFill>
            </a:endParaRPr>
          </a:p>
          <a:p>
            <a:pPr marL="0" indent="0">
              <a:buNone/>
            </a:pPr>
            <a:endParaRPr lang="en-US" dirty="0"/>
          </a:p>
        </p:txBody>
      </p:sp>
      <p:pic>
        <p:nvPicPr>
          <p:cNvPr id="4" name="Picture 3" descr="Flea circus | Pied Ty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39" y="3424428"/>
            <a:ext cx="2152842" cy="2104671"/>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4896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 List is LONG</a:t>
            </a:r>
            <a:endParaRPr lang="en-US" b="1" dirty="0">
              <a:solidFill>
                <a:schemeClr val="tx1"/>
              </a:solidFill>
            </a:endParaRPr>
          </a:p>
        </p:txBody>
      </p:sp>
      <p:graphicFrame>
        <p:nvGraphicFramePr>
          <p:cNvPr id="4" name="Diagram 3"/>
          <p:cNvGraphicFramePr/>
          <p:nvPr>
            <p:extLst>
              <p:ext uri="{D42A27DB-BD31-4B8C-83A1-F6EECF244321}">
                <p14:modId xmlns:p14="http://schemas.microsoft.com/office/powerpoint/2010/main" val="566518088"/>
              </p:ext>
            </p:extLst>
          </p:nvPr>
        </p:nvGraphicFramePr>
        <p:xfrm>
          <a:off x="4052841" y="784875"/>
          <a:ext cx="70665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4176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0A69-B0C5-4459-982E-3C4798D10DAA}"/>
              </a:ext>
            </a:extLst>
          </p:cNvPr>
          <p:cNvSpPr>
            <a:spLocks noGrp="1"/>
          </p:cNvSpPr>
          <p:nvPr>
            <p:ph type="title"/>
          </p:nvPr>
        </p:nvSpPr>
        <p:spPr>
          <a:xfrm>
            <a:off x="3906982" y="1123837"/>
            <a:ext cx="7430148" cy="4601183"/>
          </a:xfrm>
        </p:spPr>
        <p:txBody>
          <a:bodyPr>
            <a:normAutofit/>
          </a:bodyPr>
          <a:lstStyle/>
          <a:p>
            <a:endParaRPr lang="en-US" dirty="0"/>
          </a:p>
        </p:txBody>
      </p:sp>
      <p:sp>
        <p:nvSpPr>
          <p:cNvPr id="3" name="Content Placeholder 2">
            <a:extLst>
              <a:ext uri="{FF2B5EF4-FFF2-40B4-BE49-F238E27FC236}">
                <a16:creationId xmlns:a16="http://schemas.microsoft.com/office/drawing/2014/main" id="{AC100793-FAA5-47C3-970D-801E3DFD4E5B}"/>
              </a:ext>
            </a:extLst>
          </p:cNvPr>
          <p:cNvSpPr>
            <a:spLocks noGrp="1"/>
          </p:cNvSpPr>
          <p:nvPr>
            <p:ph idx="1"/>
          </p:nvPr>
        </p:nvSpPr>
        <p:spPr>
          <a:xfrm>
            <a:off x="4005502" y="864108"/>
            <a:ext cx="6987135" cy="5120640"/>
          </a:xfrm>
        </p:spPr>
        <p:txBody>
          <a:bodyPr>
            <a:normAutofit/>
          </a:bodyPr>
          <a:lstStyle/>
          <a:p>
            <a:r>
              <a:rPr lang="en-US" sz="2800" dirty="0" smtClean="0">
                <a:solidFill>
                  <a:schemeClr val="tx1"/>
                </a:solidFill>
              </a:rPr>
              <a:t>Antipsychotics </a:t>
            </a:r>
            <a:r>
              <a:rPr lang="en-US" sz="2800" dirty="0">
                <a:solidFill>
                  <a:schemeClr val="tx1"/>
                </a:solidFill>
              </a:rPr>
              <a:t>--&gt; </a:t>
            </a:r>
            <a:r>
              <a:rPr lang="en-US" sz="2800" dirty="0" err="1">
                <a:solidFill>
                  <a:schemeClr val="tx1"/>
                </a:solidFill>
              </a:rPr>
              <a:t>antiparkinson</a:t>
            </a:r>
            <a:r>
              <a:rPr lang="en-US" sz="2800" dirty="0">
                <a:solidFill>
                  <a:schemeClr val="tx1"/>
                </a:solidFill>
              </a:rPr>
              <a:t> drugs</a:t>
            </a:r>
          </a:p>
          <a:p>
            <a:r>
              <a:rPr lang="en-US" sz="2800" dirty="0">
                <a:solidFill>
                  <a:schemeClr val="tx1"/>
                </a:solidFill>
              </a:rPr>
              <a:t>Cholinesterase inhibitors --&gt; </a:t>
            </a:r>
            <a:r>
              <a:rPr lang="en-US" sz="2800" dirty="0" err="1">
                <a:solidFill>
                  <a:schemeClr val="tx1"/>
                </a:solidFill>
              </a:rPr>
              <a:t>antimuscarinics</a:t>
            </a:r>
            <a:endParaRPr lang="en-US" sz="2800" dirty="0">
              <a:solidFill>
                <a:schemeClr val="tx1"/>
              </a:solidFill>
            </a:endParaRPr>
          </a:p>
          <a:p>
            <a:r>
              <a:rPr lang="en-US" sz="2800" dirty="0">
                <a:solidFill>
                  <a:schemeClr val="tx1"/>
                </a:solidFill>
              </a:rPr>
              <a:t>Calcium channel blocker --&gt; </a:t>
            </a:r>
            <a:r>
              <a:rPr lang="en-US" sz="2800" dirty="0" smtClean="0">
                <a:solidFill>
                  <a:schemeClr val="tx1"/>
                </a:solidFill>
              </a:rPr>
              <a:t>diuretics</a:t>
            </a:r>
          </a:p>
          <a:p>
            <a:pPr marL="0" indent="0">
              <a:buNone/>
            </a:pPr>
            <a:endParaRPr lang="en-US" dirty="0">
              <a:solidFill>
                <a:schemeClr val="tx1"/>
              </a:solidFill>
            </a:endParaRPr>
          </a:p>
          <a:p>
            <a:endParaRPr lang="en-US" dirty="0">
              <a:solidFill>
                <a:schemeClr val="tx1"/>
              </a:solidFill>
            </a:endParaRPr>
          </a:p>
        </p:txBody>
      </p:sp>
      <p:sp>
        <p:nvSpPr>
          <p:cNvPr id="4" name="TextBox 3"/>
          <p:cNvSpPr txBox="1"/>
          <p:nvPr/>
        </p:nvSpPr>
        <p:spPr>
          <a:xfrm>
            <a:off x="418737" y="2041236"/>
            <a:ext cx="2509189" cy="2308324"/>
          </a:xfrm>
          <a:prstGeom prst="rect">
            <a:avLst/>
          </a:prstGeom>
          <a:noFill/>
        </p:spPr>
        <p:txBody>
          <a:bodyPr wrap="square" rtlCol="0">
            <a:spAutoFit/>
          </a:bodyPr>
          <a:lstStyle/>
          <a:p>
            <a:r>
              <a:rPr lang="en-US" sz="3600" b="1" dirty="0" smtClean="0"/>
              <a:t>Examples of the Prescribing Cascade</a:t>
            </a:r>
            <a:endParaRPr lang="en-US" sz="3600" b="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8744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9489" y="161815"/>
            <a:ext cx="9845965" cy="4164194"/>
          </a:xfrm>
        </p:spPr>
        <p:txBody>
          <a:bodyPr>
            <a:normAutofit/>
          </a:bodyPr>
          <a:lstStyle/>
          <a:p>
            <a:r>
              <a:rPr lang="en-US" sz="3300" dirty="0"/>
              <a:t>This program is supported by the Health Resources and Services Administration (HRSA) </a:t>
            </a:r>
            <a:r>
              <a:rPr lang="en-US" sz="2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777858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3414-80A3-4CEC-8D64-A00E0AD13162}"/>
              </a:ext>
            </a:extLst>
          </p:cNvPr>
          <p:cNvSpPr>
            <a:spLocks noGrp="1"/>
          </p:cNvSpPr>
          <p:nvPr>
            <p:ph type="title"/>
          </p:nvPr>
        </p:nvSpPr>
        <p:spPr/>
        <p:txBody>
          <a:bodyPr>
            <a:normAutofit/>
          </a:bodyPr>
          <a:lstStyle/>
          <a:p>
            <a:r>
              <a:rPr lang="en-US" sz="4000" b="1" dirty="0">
                <a:solidFill>
                  <a:schemeClr val="tx1"/>
                </a:solidFill>
              </a:rPr>
              <a:t>Approach to Prescribing</a:t>
            </a:r>
          </a:p>
        </p:txBody>
      </p:sp>
      <p:sp>
        <p:nvSpPr>
          <p:cNvPr id="3" name="Content Placeholder 2">
            <a:extLst>
              <a:ext uri="{FF2B5EF4-FFF2-40B4-BE49-F238E27FC236}">
                <a16:creationId xmlns:a16="http://schemas.microsoft.com/office/drawing/2014/main" id="{0044D5ED-6906-46EA-B52B-5B22EA307455}"/>
              </a:ext>
            </a:extLst>
          </p:cNvPr>
          <p:cNvSpPr>
            <a:spLocks noGrp="1"/>
          </p:cNvSpPr>
          <p:nvPr>
            <p:ph idx="1"/>
          </p:nvPr>
        </p:nvSpPr>
        <p:spPr/>
        <p:txBody>
          <a:bodyPr>
            <a:normAutofit lnSpcReduction="10000"/>
          </a:bodyPr>
          <a:lstStyle/>
          <a:p>
            <a:pPr marL="0" indent="0">
              <a:buNone/>
            </a:pPr>
            <a:r>
              <a:rPr lang="en-US" dirty="0" smtClean="0">
                <a:solidFill>
                  <a:schemeClr val="tx1"/>
                </a:solidFill>
              </a:rPr>
              <a:t>Step 1: Identify patients at risk</a:t>
            </a:r>
          </a:p>
          <a:p>
            <a:pPr marL="0" indent="0">
              <a:buNone/>
            </a:pPr>
            <a:r>
              <a:rPr lang="en-US" dirty="0" smtClean="0">
                <a:solidFill>
                  <a:schemeClr val="tx1"/>
                </a:solidFill>
              </a:rPr>
              <a:t>Step 2: Modify treatment accordingly</a:t>
            </a:r>
          </a:p>
          <a:p>
            <a:pPr marL="0" indent="0">
              <a:buNone/>
            </a:pPr>
            <a:endParaRPr lang="en-US" dirty="0" smtClean="0">
              <a:solidFill>
                <a:schemeClr val="tx1"/>
              </a:solidFill>
            </a:endParaRPr>
          </a:p>
          <a:p>
            <a:r>
              <a:rPr lang="en-US" dirty="0" smtClean="0">
                <a:solidFill>
                  <a:schemeClr val="tx1"/>
                </a:solidFill>
              </a:rPr>
              <a:t>Review </a:t>
            </a:r>
            <a:r>
              <a:rPr lang="en-US" dirty="0">
                <a:solidFill>
                  <a:schemeClr val="tx1"/>
                </a:solidFill>
              </a:rPr>
              <a:t>current drug therapy</a:t>
            </a:r>
          </a:p>
          <a:p>
            <a:pPr lvl="1"/>
            <a:r>
              <a:rPr lang="en-US" dirty="0">
                <a:solidFill>
                  <a:schemeClr val="tx1"/>
                </a:solidFill>
              </a:rPr>
              <a:t>Change in patient status</a:t>
            </a:r>
          </a:p>
          <a:p>
            <a:pPr lvl="1"/>
            <a:r>
              <a:rPr lang="en-US" dirty="0">
                <a:solidFill>
                  <a:schemeClr val="tx1"/>
                </a:solidFill>
              </a:rPr>
              <a:t>Indication no longer exists</a:t>
            </a:r>
          </a:p>
          <a:p>
            <a:pPr lvl="1"/>
            <a:r>
              <a:rPr lang="en-US" dirty="0">
                <a:solidFill>
                  <a:schemeClr val="tx1"/>
                </a:solidFill>
              </a:rPr>
              <a:t>Safer agent available</a:t>
            </a:r>
          </a:p>
          <a:p>
            <a:pPr lvl="1"/>
            <a:r>
              <a:rPr lang="en-US" dirty="0">
                <a:solidFill>
                  <a:schemeClr val="tx1"/>
                </a:solidFill>
              </a:rPr>
              <a:t>Drug interactions</a:t>
            </a:r>
          </a:p>
          <a:p>
            <a:pPr lvl="1"/>
            <a:r>
              <a:rPr lang="en-US" dirty="0">
                <a:solidFill>
                  <a:schemeClr val="tx1"/>
                </a:solidFill>
              </a:rPr>
              <a:t>Drug adverse effects</a:t>
            </a:r>
          </a:p>
          <a:p>
            <a:pPr lvl="1"/>
            <a:r>
              <a:rPr lang="en-US" dirty="0">
                <a:solidFill>
                  <a:schemeClr val="tx1"/>
                </a:solidFill>
              </a:rPr>
              <a:t>Simplification</a:t>
            </a:r>
          </a:p>
          <a:p>
            <a:r>
              <a:rPr lang="en-US" dirty="0">
                <a:solidFill>
                  <a:schemeClr val="tx1"/>
                </a:solidFill>
              </a:rPr>
              <a:t>Discontinue unnecessary therapy</a:t>
            </a:r>
          </a:p>
          <a:p>
            <a:r>
              <a:rPr lang="en-US" dirty="0">
                <a:solidFill>
                  <a:schemeClr val="tx1"/>
                </a:solidFill>
              </a:rPr>
              <a:t>Consider ADE as cause of any new symptom</a:t>
            </a:r>
          </a:p>
          <a:p>
            <a:r>
              <a:rPr lang="en-US" dirty="0">
                <a:solidFill>
                  <a:schemeClr val="tx1"/>
                </a:solidFill>
              </a:rPr>
              <a:t>Use high-risk drugs with caution</a:t>
            </a:r>
          </a:p>
          <a:p>
            <a:r>
              <a:rPr lang="en-US" dirty="0" smtClean="0">
                <a:solidFill>
                  <a:schemeClr val="tx1"/>
                </a:solidFill>
              </a:rPr>
              <a:t>Consider non-pharmacologic approaches</a:t>
            </a:r>
            <a:endParaRPr lang="en-US" dirty="0">
              <a:solidFill>
                <a:schemeClr val="tx1"/>
              </a:solidFill>
            </a:endParaRPr>
          </a:p>
        </p:txBody>
      </p:sp>
      <p:pic>
        <p:nvPicPr>
          <p:cNvPr id="4" name="Picture 3" descr="No drugs | wall mural The Phoenix Centre, Norwich, Norfolk, …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527" y="1745673"/>
            <a:ext cx="2856346" cy="2530764"/>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1347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7966-1FE8-4600-9FC4-A4C7180FC590}"/>
              </a:ext>
            </a:extLst>
          </p:cNvPr>
          <p:cNvSpPr>
            <a:spLocks noGrp="1"/>
          </p:cNvSpPr>
          <p:nvPr>
            <p:ph type="title"/>
          </p:nvPr>
        </p:nvSpPr>
        <p:spPr/>
        <p:txBody>
          <a:bodyPr/>
          <a:lstStyle/>
          <a:p>
            <a:r>
              <a:rPr lang="en-US" b="1">
                <a:solidFill>
                  <a:schemeClr val="tx1"/>
                </a:solidFill>
              </a:rPr>
              <a:t>Strategies to Prevent ADE Risk</a:t>
            </a:r>
          </a:p>
        </p:txBody>
      </p:sp>
      <p:sp>
        <p:nvSpPr>
          <p:cNvPr id="3" name="Content Placeholder 2">
            <a:extLst>
              <a:ext uri="{FF2B5EF4-FFF2-40B4-BE49-F238E27FC236}">
                <a16:creationId xmlns:a16="http://schemas.microsoft.com/office/drawing/2014/main" id="{16D8042B-E7E1-4AC0-9C7C-C2CDE1B12274}"/>
              </a:ext>
            </a:extLst>
          </p:cNvPr>
          <p:cNvSpPr>
            <a:spLocks noGrp="1"/>
          </p:cNvSpPr>
          <p:nvPr>
            <p:ph idx="1"/>
          </p:nvPr>
        </p:nvSpPr>
        <p:spPr>
          <a:xfrm>
            <a:off x="3828079" y="1121540"/>
            <a:ext cx="7315200" cy="5120640"/>
          </a:xfrm>
        </p:spPr>
        <p:txBody>
          <a:bodyPr>
            <a:normAutofit/>
          </a:bodyPr>
          <a:lstStyle/>
          <a:p>
            <a:r>
              <a:rPr lang="en-US">
                <a:solidFill>
                  <a:schemeClr val="tx1"/>
                </a:solidFill>
              </a:rPr>
              <a:t>Medication reconciliation</a:t>
            </a:r>
            <a:endParaRPr lang="en-US" dirty="0">
              <a:solidFill>
                <a:schemeClr val="tx1"/>
              </a:solidFill>
            </a:endParaRPr>
          </a:p>
          <a:p>
            <a:r>
              <a:rPr lang="en-US">
                <a:solidFill>
                  <a:schemeClr val="tx1"/>
                </a:solidFill>
              </a:rPr>
              <a:t>Reduce number of medications</a:t>
            </a:r>
            <a:endParaRPr lang="en-US" dirty="0">
              <a:solidFill>
                <a:schemeClr val="tx1"/>
              </a:solidFill>
            </a:endParaRPr>
          </a:p>
          <a:p>
            <a:r>
              <a:rPr lang="en-US">
                <a:solidFill>
                  <a:schemeClr val="tx1"/>
                </a:solidFill>
              </a:rPr>
              <a:t>Exercise pharmacovigilance</a:t>
            </a:r>
          </a:p>
          <a:p>
            <a:pPr lvl="1"/>
            <a:r>
              <a:rPr lang="en-US">
                <a:solidFill>
                  <a:schemeClr val="tx1"/>
                </a:solidFill>
              </a:rPr>
              <a:t>"Any new symptom in an older adult is drug-related until proven otherwise."</a:t>
            </a:r>
            <a:endParaRPr lang="en-US" dirty="0">
              <a:solidFill>
                <a:schemeClr val="tx1"/>
              </a:solidFill>
            </a:endParaRPr>
          </a:p>
          <a:p>
            <a:r>
              <a:rPr lang="en-US">
                <a:solidFill>
                  <a:schemeClr val="tx1"/>
                </a:solidFill>
              </a:rPr>
              <a:t>Use team approach</a:t>
            </a:r>
          </a:p>
          <a:p>
            <a:pPr lvl="1"/>
            <a:r>
              <a:rPr lang="en-US">
                <a:solidFill>
                  <a:schemeClr val="tx1"/>
                </a:solidFill>
              </a:rPr>
              <a:t>Physician, nurse, pharmacist, other HC professionals, patient, family</a:t>
            </a:r>
            <a:endParaRPr lang="en-US" dirty="0">
              <a:solidFill>
                <a:schemeClr val="tx1"/>
              </a:solidFill>
            </a:endParaRPr>
          </a:p>
          <a:p>
            <a:r>
              <a:rPr lang="en-US">
                <a:solidFill>
                  <a:schemeClr val="tx1"/>
                </a:solidFill>
              </a:rPr>
              <a:t>Increase awareness of high-risk medications</a:t>
            </a:r>
          </a:p>
          <a:p>
            <a:r>
              <a:rPr lang="en-US">
                <a:solidFill>
                  <a:schemeClr val="tx1"/>
                </a:solidFill>
              </a:rPr>
              <a:t>Reduce inappropriate prescribing</a:t>
            </a:r>
            <a:endParaRPr lang="en-US" dirty="0">
              <a:solidFill>
                <a:schemeClr val="tx1"/>
              </a:solidFill>
            </a:endParaRPr>
          </a:p>
          <a:p>
            <a:r>
              <a:rPr lang="en-US">
                <a:solidFill>
                  <a:schemeClr val="tx1"/>
                </a:solidFill>
              </a:rPr>
              <a:t>Reduce number or prescribers</a:t>
            </a:r>
            <a:endParaRPr lang="en-US" dirty="0">
              <a:solidFill>
                <a:schemeClr val="tx1"/>
              </a:solidFill>
            </a:endParaRPr>
          </a:p>
          <a:p>
            <a:r>
              <a:rPr lang="en-US">
                <a:solidFill>
                  <a:schemeClr val="tx1"/>
                </a:solidFill>
              </a:rPr>
              <a:t>Shared-decision making with patient/caregivers</a:t>
            </a:r>
            <a:endParaRPr lang="en-US" dirty="0">
              <a:solidFill>
                <a:schemeClr val="tx1"/>
              </a:solidFill>
            </a:endParaRPr>
          </a:p>
          <a:p>
            <a:pPr marL="502920" lvl="1" indent="0">
              <a:buNone/>
            </a:pP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1017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7" y="1123837"/>
            <a:ext cx="2840183" cy="4601183"/>
          </a:xfrm>
        </p:spPr>
        <p:txBody>
          <a:bodyPr/>
          <a:lstStyle/>
          <a:p>
            <a:r>
              <a:rPr lang="en-US" b="1" dirty="0" smtClean="0">
                <a:solidFill>
                  <a:schemeClr val="tx1"/>
                </a:solidFill>
              </a:rPr>
              <a:t>Questions</a:t>
            </a:r>
            <a:endParaRPr lang="en-US" b="1" dirty="0">
              <a:solidFill>
                <a:schemeClr val="tx1"/>
              </a:solidFill>
            </a:endParaRPr>
          </a:p>
        </p:txBody>
      </p:sp>
      <p:pic>
        <p:nvPicPr>
          <p:cNvPr id="4" name="Content Placeholder 3" descr="Andrew Fountain - Truth and the Bible | Newlife Church Toront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2982" y="1639887"/>
            <a:ext cx="5181600" cy="3763386"/>
          </a:xfr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7822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50109" y="1181892"/>
            <a:ext cx="9688946" cy="1470025"/>
          </a:xfrm>
        </p:spPr>
        <p:txBody>
          <a:bodyPr/>
          <a:lstStyle/>
          <a:p>
            <a:pPr algn="ctr"/>
            <a:r>
              <a:rPr lang="en-US" sz="5400" dirty="0"/>
              <a:t>Collaboration helps us all achieve more</a:t>
            </a:r>
          </a:p>
        </p:txBody>
      </p:sp>
      <p:sp>
        <p:nvSpPr>
          <p:cNvPr id="6" name="Subtitle 5"/>
          <p:cNvSpPr>
            <a:spLocks noGrp="1"/>
          </p:cNvSpPr>
          <p:nvPr>
            <p:ph type="subTitle" idx="1"/>
          </p:nvPr>
        </p:nvSpPr>
        <p:spPr>
          <a:xfrm>
            <a:off x="2253673" y="2968284"/>
            <a:ext cx="9319489" cy="2758261"/>
          </a:xfrm>
        </p:spPr>
        <p:txBody>
          <a:bodyPr>
            <a:normAutofit fontScale="85000" lnSpcReduction="10000"/>
          </a:bodyPr>
          <a:lstStyle/>
          <a:p>
            <a:r>
              <a:rPr lang="en-US" sz="2400" dirty="0">
                <a:solidFill>
                  <a:srgbClr val="FDB713"/>
                </a:solidFill>
              </a:rPr>
              <a:t>To collaborate:  </a:t>
            </a:r>
          </a:p>
          <a:p>
            <a:endParaRPr lang="en-US" dirty="0" smtClean="0">
              <a:solidFill>
                <a:srgbClr val="FDB713"/>
              </a:solidFill>
            </a:endParaRPr>
          </a:p>
          <a:p>
            <a:r>
              <a:rPr lang="en-US" sz="1800" u="sng" dirty="0">
                <a:solidFill>
                  <a:srgbClr val="FDB713"/>
                </a:solidFill>
              </a:rPr>
              <a:t>Attend</a:t>
            </a:r>
            <a:r>
              <a:rPr lang="en-US" sz="1800" dirty="0">
                <a:solidFill>
                  <a:srgbClr val="FDB713"/>
                </a:solidFill>
              </a:rPr>
              <a:t>, </a:t>
            </a:r>
            <a:r>
              <a:rPr lang="en-US" sz="1800" u="sng" dirty="0">
                <a:solidFill>
                  <a:srgbClr val="FDB713"/>
                </a:solidFill>
              </a:rPr>
              <a:t>Participate</a:t>
            </a:r>
            <a:r>
              <a:rPr lang="en-US" sz="1800" dirty="0">
                <a:solidFill>
                  <a:srgbClr val="FDB713"/>
                </a:solidFill>
              </a:rPr>
              <a:t>, and Provide </a:t>
            </a:r>
            <a:r>
              <a:rPr lang="en-US" sz="1800" u="sng" dirty="0">
                <a:solidFill>
                  <a:srgbClr val="FDB713"/>
                </a:solidFill>
              </a:rPr>
              <a:t>Feedback</a:t>
            </a:r>
          </a:p>
          <a:p>
            <a:endParaRPr lang="en-US" dirty="0"/>
          </a:p>
          <a:p>
            <a:pPr marL="342900" indent="-342900">
              <a:buFont typeface="Arial" panose="020B0604020202020204" pitchFamily="34" charset="0"/>
              <a:buChar char="•"/>
            </a:pPr>
            <a:r>
              <a:rPr lang="en-US" dirty="0" smtClean="0"/>
              <a:t>Note your attendance in the CHAT by entering </a:t>
            </a:r>
            <a:r>
              <a:rPr lang="en-US" dirty="0" smtClean="0">
                <a:solidFill>
                  <a:schemeClr val="bg1">
                    <a:lumMod val="50000"/>
                  </a:schemeClr>
                </a:solidFill>
              </a:rPr>
              <a:t>Name</a:t>
            </a:r>
            <a:r>
              <a:rPr lang="en-US" dirty="0" smtClean="0"/>
              <a:t>, </a:t>
            </a:r>
            <a:r>
              <a:rPr lang="en-US" dirty="0" smtClean="0">
                <a:solidFill>
                  <a:schemeClr val="bg1">
                    <a:lumMod val="50000"/>
                  </a:schemeClr>
                </a:solidFill>
              </a:rPr>
              <a:t>Role</a:t>
            </a:r>
            <a:r>
              <a:rPr lang="en-US" dirty="0" smtClean="0"/>
              <a:t>, </a:t>
            </a:r>
            <a:r>
              <a:rPr lang="en-US" dirty="0" smtClean="0">
                <a:solidFill>
                  <a:schemeClr val="bg1">
                    <a:lumMod val="50000"/>
                  </a:schemeClr>
                </a:solidFill>
              </a:rPr>
              <a:t>E-mail address </a:t>
            </a:r>
            <a:r>
              <a:rPr lang="en-US" dirty="0" smtClean="0"/>
              <a:t>and </a:t>
            </a:r>
            <a:r>
              <a:rPr lang="en-US" dirty="0">
                <a:solidFill>
                  <a:schemeClr val="bg1">
                    <a:lumMod val="50000"/>
                  </a:schemeClr>
                </a:solidFill>
              </a:rPr>
              <a:t>C</a:t>
            </a:r>
            <a:r>
              <a:rPr lang="en-US" dirty="0" smtClean="0">
                <a:solidFill>
                  <a:schemeClr val="bg1">
                    <a:lumMod val="50000"/>
                  </a:schemeClr>
                </a:solidFill>
              </a:rPr>
              <a:t>linic</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During discussion:  Please unmute yourself to contribute and ask questions.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Following each session, complete surveys and provide feedback</a:t>
            </a:r>
            <a:endParaRPr lang="en-US" dirty="0"/>
          </a:p>
        </p:txBody>
      </p:sp>
    </p:spTree>
    <p:extLst>
      <p:ext uri="{BB962C8B-B14F-4D97-AF65-F5344CB8AC3E}">
        <p14:creationId xmlns:p14="http://schemas.microsoft.com/office/powerpoint/2010/main" val="228881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718611" cy="2818235"/>
          </a:xfrm>
        </p:spPr>
        <p:txBody>
          <a:bodyPr/>
          <a:lstStyle/>
          <a:p>
            <a:r>
              <a:rPr lang="en-US" sz="5400" b="1" dirty="0">
                <a:solidFill>
                  <a:schemeClr val="tx1"/>
                </a:solidFill>
              </a:rPr>
              <a:t>Adverse Drug Events and </a:t>
            </a:r>
            <a:r>
              <a:rPr lang="en-US" sz="5400" b="1">
                <a:solidFill>
                  <a:schemeClr val="tx1"/>
                </a:solidFill>
              </a:rPr>
              <a:t>High-Risk</a:t>
            </a:r>
            <a:r>
              <a:rPr lang="en-US" sz="5400" b="1" dirty="0">
                <a:solidFill>
                  <a:schemeClr val="tx1"/>
                </a:solidFill>
              </a:rPr>
              <a:t> Medications</a:t>
            </a:r>
          </a:p>
        </p:txBody>
      </p:sp>
      <p:sp>
        <p:nvSpPr>
          <p:cNvPr id="3" name="Subtitle 2"/>
          <p:cNvSpPr>
            <a:spLocks noGrp="1"/>
          </p:cNvSpPr>
          <p:nvPr>
            <p:ph type="subTitle" idx="1"/>
          </p:nvPr>
        </p:nvSpPr>
        <p:spPr/>
        <p:txBody>
          <a:bodyPr/>
          <a:lstStyle/>
          <a:p>
            <a:r>
              <a:rPr lang="en-US" b="1" dirty="0">
                <a:solidFill>
                  <a:schemeClr val="tx1"/>
                </a:solidFill>
              </a:rPr>
              <a:t>Linda Sobeski, </a:t>
            </a:r>
            <a:r>
              <a:rPr lang="en-US" b="1" dirty="0" err="1" smtClean="0">
                <a:solidFill>
                  <a:schemeClr val="tx1"/>
                </a:solidFill>
              </a:rPr>
              <a:t>PharmD</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2230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FE4E-A059-469E-8EE6-CBC053E3E951}"/>
              </a:ext>
            </a:extLst>
          </p:cNvPr>
          <p:cNvSpPr>
            <a:spLocks noGrp="1"/>
          </p:cNvSpPr>
          <p:nvPr>
            <p:ph type="title"/>
          </p:nvPr>
        </p:nvSpPr>
        <p:spPr/>
        <p:txBody>
          <a:bodyPr>
            <a:normAutofit/>
          </a:bodyPr>
          <a:lstStyle/>
          <a:p>
            <a:r>
              <a:rPr lang="en-US" sz="4400" b="1" dirty="0">
                <a:solidFill>
                  <a:schemeClr val="tx1"/>
                </a:solidFill>
              </a:rPr>
              <a:t>Objectives</a:t>
            </a:r>
          </a:p>
        </p:txBody>
      </p:sp>
      <p:sp>
        <p:nvSpPr>
          <p:cNvPr id="3" name="Content Placeholder 2">
            <a:extLst>
              <a:ext uri="{FF2B5EF4-FFF2-40B4-BE49-F238E27FC236}">
                <a16:creationId xmlns:a16="http://schemas.microsoft.com/office/drawing/2014/main" id="{C3C7B63B-A284-4D73-ACC2-326814C463AA}"/>
              </a:ext>
            </a:extLst>
          </p:cNvPr>
          <p:cNvSpPr>
            <a:spLocks noGrp="1"/>
          </p:cNvSpPr>
          <p:nvPr>
            <p:ph idx="1"/>
          </p:nvPr>
        </p:nvSpPr>
        <p:spPr>
          <a:xfrm>
            <a:off x="3786141" y="1737360"/>
            <a:ext cx="7315200" cy="5120640"/>
          </a:xfrm>
        </p:spPr>
        <p:txBody>
          <a:bodyPr/>
          <a:lstStyle/>
          <a:p>
            <a:pPr marL="457200" indent="-457200">
              <a:buFont typeface="+mj-lt"/>
              <a:buAutoNum type="arabicPeriod"/>
            </a:pPr>
            <a:r>
              <a:rPr lang="en-US" sz="2400" dirty="0" smtClean="0">
                <a:solidFill>
                  <a:schemeClr val="tx1"/>
                </a:solidFill>
              </a:rPr>
              <a:t>Review the epidemiology and risk factors for ADEs in older adults</a:t>
            </a:r>
          </a:p>
          <a:p>
            <a:pPr marL="457200" indent="-457200">
              <a:buFont typeface="+mj-lt"/>
              <a:buAutoNum type="arabicPeriod"/>
            </a:pPr>
            <a:r>
              <a:rPr lang="en-US" sz="2400" dirty="0" smtClean="0">
                <a:solidFill>
                  <a:schemeClr val="tx1"/>
                </a:solidFill>
              </a:rPr>
              <a:t>Recognize common signs and symptoms of ADEs</a:t>
            </a:r>
          </a:p>
          <a:p>
            <a:pPr marL="457200" indent="-457200">
              <a:buFont typeface="+mj-lt"/>
              <a:buAutoNum type="arabicPeriod"/>
            </a:pPr>
            <a:r>
              <a:rPr lang="en-US" sz="2400" dirty="0" smtClean="0">
                <a:solidFill>
                  <a:schemeClr val="tx1"/>
                </a:solidFill>
              </a:rPr>
              <a:t>Identify high-risk drugs</a:t>
            </a:r>
          </a:p>
          <a:p>
            <a:pPr marL="457200" indent="-457200">
              <a:buFont typeface="+mj-lt"/>
              <a:buAutoNum type="arabicPeriod"/>
            </a:pPr>
            <a:r>
              <a:rPr lang="en-US" sz="2400" dirty="0" smtClean="0">
                <a:solidFill>
                  <a:schemeClr val="tx1"/>
                </a:solidFill>
              </a:rPr>
              <a:t>Explore alternative strategies to use of high-risk drugs</a:t>
            </a:r>
          </a:p>
          <a:p>
            <a:pPr marL="457200" indent="-457200">
              <a:buFont typeface="+mj-lt"/>
              <a:buAutoNum type="arabicPeriod"/>
            </a:pPr>
            <a:r>
              <a:rPr lang="en-US" sz="2400" dirty="0" smtClean="0">
                <a:solidFill>
                  <a:schemeClr val="tx1"/>
                </a:solidFill>
              </a:rPr>
              <a:t>Discuss strategies and prescribing approaches to reduce risk of ADEs</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0375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C3B9-9212-443C-B22B-8C0269F2EF14}"/>
              </a:ext>
            </a:extLst>
          </p:cNvPr>
          <p:cNvSpPr>
            <a:spLocks noGrp="1"/>
          </p:cNvSpPr>
          <p:nvPr>
            <p:ph type="title"/>
          </p:nvPr>
        </p:nvSpPr>
        <p:spPr>
          <a:xfrm>
            <a:off x="479459" y="1123837"/>
            <a:ext cx="2823914" cy="4601183"/>
          </a:xfrm>
        </p:spPr>
        <p:txBody>
          <a:bodyPr/>
          <a:lstStyle/>
          <a:p>
            <a:r>
              <a:rPr lang="en-US" b="1" dirty="0">
                <a:solidFill>
                  <a:schemeClr val="tx1"/>
                </a:solidFill>
              </a:rPr>
              <a:t>Why </a:t>
            </a:r>
            <a:r>
              <a:rPr lang="en-US" b="1" dirty="0" smtClean="0">
                <a:solidFill>
                  <a:schemeClr val="tx1"/>
                </a:solidFill>
              </a:rPr>
              <a:t>are the </a:t>
            </a:r>
            <a:r>
              <a:rPr lang="en-US" b="1" dirty="0">
                <a:solidFill>
                  <a:schemeClr val="tx1"/>
                </a:solidFill>
              </a:rPr>
              <a:t>Elderly More Vulnerable?</a:t>
            </a:r>
          </a:p>
        </p:txBody>
      </p:sp>
      <p:sp>
        <p:nvSpPr>
          <p:cNvPr id="3" name="Content Placeholder 2">
            <a:extLst>
              <a:ext uri="{FF2B5EF4-FFF2-40B4-BE49-F238E27FC236}">
                <a16:creationId xmlns:a16="http://schemas.microsoft.com/office/drawing/2014/main" id="{AB307861-4AF4-4483-A8F5-2710FB55AF3D}"/>
              </a:ext>
            </a:extLst>
          </p:cNvPr>
          <p:cNvSpPr>
            <a:spLocks noGrp="1"/>
          </p:cNvSpPr>
          <p:nvPr>
            <p:ph idx="1"/>
          </p:nvPr>
        </p:nvSpPr>
        <p:spPr/>
        <p:txBody>
          <a:bodyPr>
            <a:normAutofit/>
          </a:bodyPr>
          <a:lstStyle/>
          <a:p>
            <a:r>
              <a:rPr lang="en-US" sz="3200" dirty="0">
                <a:solidFill>
                  <a:schemeClr val="tx1"/>
                </a:solidFill>
              </a:rPr>
              <a:t>Physiologic changes</a:t>
            </a:r>
          </a:p>
          <a:p>
            <a:r>
              <a:rPr lang="en-US" sz="3200" dirty="0">
                <a:solidFill>
                  <a:schemeClr val="tx1"/>
                </a:solidFill>
              </a:rPr>
              <a:t>Decreased drug clearance</a:t>
            </a:r>
          </a:p>
          <a:p>
            <a:r>
              <a:rPr lang="en-US" sz="3200" dirty="0">
                <a:solidFill>
                  <a:schemeClr val="tx1"/>
                </a:solidFill>
              </a:rPr>
              <a:t>Increased sensitivity to drugs</a:t>
            </a:r>
          </a:p>
          <a:p>
            <a:r>
              <a:rPr lang="en-US" sz="3200" dirty="0">
                <a:solidFill>
                  <a:schemeClr val="tx1"/>
                </a:solidFill>
              </a:rPr>
              <a:t>Altered homeostasis</a:t>
            </a:r>
          </a:p>
          <a:p>
            <a:r>
              <a:rPr lang="en-US" sz="3200" dirty="0">
                <a:solidFill>
                  <a:schemeClr val="tx1"/>
                </a:solidFill>
              </a:rPr>
              <a:t>Drug-drug and drug-disease interactions</a:t>
            </a:r>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6128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25D8-1963-476D-BBE4-4DC7DF02DBCF}"/>
              </a:ext>
            </a:extLst>
          </p:cNvPr>
          <p:cNvSpPr>
            <a:spLocks noGrp="1"/>
          </p:cNvSpPr>
          <p:nvPr>
            <p:ph type="title"/>
          </p:nvPr>
        </p:nvSpPr>
        <p:spPr/>
        <p:txBody>
          <a:bodyPr/>
          <a:lstStyle/>
          <a:p>
            <a:r>
              <a:rPr lang="en-US" b="1" dirty="0" smtClean="0">
                <a:solidFill>
                  <a:schemeClr val="tx1"/>
                </a:solidFill>
              </a:rPr>
              <a:t>Background</a:t>
            </a:r>
            <a:endParaRPr lang="en-US" b="1" dirty="0">
              <a:solidFill>
                <a:schemeClr val="tx1"/>
              </a:solidFill>
            </a:endParaRPr>
          </a:p>
        </p:txBody>
      </p:sp>
      <p:sp>
        <p:nvSpPr>
          <p:cNvPr id="3" name="Content Placeholder 2">
            <a:extLst>
              <a:ext uri="{FF2B5EF4-FFF2-40B4-BE49-F238E27FC236}">
                <a16:creationId xmlns:a16="http://schemas.microsoft.com/office/drawing/2014/main" id="{E7AB7B81-BEF1-4EC4-A467-CC39CF18F97C}"/>
              </a:ext>
            </a:extLst>
          </p:cNvPr>
          <p:cNvSpPr>
            <a:spLocks noGrp="1"/>
          </p:cNvSpPr>
          <p:nvPr>
            <p:ph idx="1"/>
          </p:nvPr>
        </p:nvSpPr>
        <p:spPr>
          <a:xfrm>
            <a:off x="3828079" y="1121540"/>
            <a:ext cx="7791266" cy="5120640"/>
          </a:xfrm>
        </p:spPr>
        <p:txBody>
          <a:bodyPr>
            <a:normAutofit/>
          </a:bodyPr>
          <a:lstStyle/>
          <a:p>
            <a:r>
              <a:rPr lang="en-US" sz="2800" b="1" dirty="0">
                <a:solidFill>
                  <a:schemeClr val="tx1"/>
                </a:solidFill>
              </a:rPr>
              <a:t>Adverse drug events: </a:t>
            </a:r>
            <a:r>
              <a:rPr lang="en-US" sz="2800" dirty="0">
                <a:solidFill>
                  <a:schemeClr val="tx1"/>
                </a:solidFill>
              </a:rPr>
              <a:t>  unintended, harmful events attributed to the use of </a:t>
            </a:r>
            <a:r>
              <a:rPr lang="en-US" sz="2800" dirty="0" smtClean="0">
                <a:solidFill>
                  <a:schemeClr val="tx1"/>
                </a:solidFill>
              </a:rPr>
              <a:t>medications</a:t>
            </a:r>
          </a:p>
          <a:p>
            <a:pPr marL="0" indent="0">
              <a:buNone/>
            </a:pPr>
            <a:endParaRPr lang="en-US" sz="1100" dirty="0">
              <a:solidFill>
                <a:schemeClr val="tx1"/>
              </a:solidFill>
            </a:endParaRPr>
          </a:p>
          <a:p>
            <a:r>
              <a:rPr lang="en-US" sz="2800" dirty="0" smtClean="0">
                <a:solidFill>
                  <a:schemeClr val="tx1"/>
                </a:solidFill>
              </a:rPr>
              <a:t>Risk </a:t>
            </a:r>
            <a:r>
              <a:rPr lang="en-US" sz="2800" dirty="0">
                <a:solidFill>
                  <a:schemeClr val="tx1"/>
                </a:solidFill>
              </a:rPr>
              <a:t>factors:</a:t>
            </a:r>
          </a:p>
          <a:p>
            <a:pPr lvl="1"/>
            <a:r>
              <a:rPr lang="en-US" sz="2400" dirty="0">
                <a:solidFill>
                  <a:schemeClr val="tx1"/>
                </a:solidFill>
              </a:rPr>
              <a:t>Polypharmacy</a:t>
            </a:r>
          </a:p>
          <a:p>
            <a:pPr lvl="1"/>
            <a:r>
              <a:rPr lang="en-US" sz="2400" dirty="0" err="1">
                <a:solidFill>
                  <a:schemeClr val="tx1"/>
                </a:solidFill>
              </a:rPr>
              <a:t>Multimorbidity</a:t>
            </a:r>
            <a:endParaRPr lang="en-US" sz="2400" dirty="0">
              <a:solidFill>
                <a:schemeClr val="tx1"/>
              </a:solidFill>
            </a:endParaRPr>
          </a:p>
          <a:p>
            <a:pPr lvl="1"/>
            <a:r>
              <a:rPr lang="en-US" sz="2400" dirty="0">
                <a:solidFill>
                  <a:schemeClr val="tx1"/>
                </a:solidFill>
              </a:rPr>
              <a:t>Age &gt;85</a:t>
            </a:r>
          </a:p>
          <a:p>
            <a:pPr lvl="1"/>
            <a:r>
              <a:rPr lang="en-US" sz="2400" dirty="0">
                <a:solidFill>
                  <a:schemeClr val="tx1"/>
                </a:solidFill>
              </a:rPr>
              <a:t>Low body weight or BMI</a:t>
            </a:r>
          </a:p>
          <a:p>
            <a:pPr lvl="1"/>
            <a:r>
              <a:rPr lang="en-US" sz="2400" dirty="0" err="1">
                <a:solidFill>
                  <a:schemeClr val="tx1"/>
                </a:solidFill>
              </a:rPr>
              <a:t>CrCl</a:t>
            </a:r>
            <a:r>
              <a:rPr lang="en-US" sz="2400" dirty="0">
                <a:solidFill>
                  <a:schemeClr val="tx1"/>
                </a:solidFill>
              </a:rPr>
              <a:t> &lt;50 mL/min</a:t>
            </a:r>
          </a:p>
          <a:p>
            <a:pPr lvl="1"/>
            <a:r>
              <a:rPr lang="en-US" sz="2400" dirty="0">
                <a:solidFill>
                  <a:schemeClr val="tx1"/>
                </a:solidFill>
              </a:rPr>
              <a:t>Previous ADE</a:t>
            </a:r>
          </a:p>
          <a:p>
            <a:pPr lvl="1"/>
            <a:r>
              <a:rPr lang="en-US" sz="2400" dirty="0">
                <a:solidFill>
                  <a:schemeClr val="tx1"/>
                </a:solidFill>
              </a:rPr>
              <a:t>Multiple prescribers</a:t>
            </a:r>
          </a:p>
          <a:p>
            <a:pPr lvl="1"/>
            <a:endParaRPr lang="en-US" dirty="0">
              <a:solidFill>
                <a:schemeClr val="tx1"/>
              </a:solidFill>
            </a:endParaRPr>
          </a:p>
          <a:p>
            <a:pPr lvl="1"/>
            <a:endParaRPr lang="en-US" dirty="0">
              <a:solidFill>
                <a:schemeClr val="tx1"/>
              </a:solidFill>
            </a:endParaRPr>
          </a:p>
        </p:txBody>
      </p:sp>
      <p:pic>
        <p:nvPicPr>
          <p:cNvPr id="4" name="Picture 3" descr="medication safety Archives - Better Health While Ag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9549" y="2687782"/>
            <a:ext cx="2711796" cy="2438400"/>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9381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5CDD-AAFC-4C9D-90FA-E693C105E0F6}"/>
              </a:ext>
            </a:extLst>
          </p:cNvPr>
          <p:cNvSpPr>
            <a:spLocks noGrp="1"/>
          </p:cNvSpPr>
          <p:nvPr>
            <p:ph type="title"/>
          </p:nvPr>
        </p:nvSpPr>
        <p:spPr/>
        <p:txBody>
          <a:bodyPr/>
          <a:lstStyle/>
          <a:p>
            <a:r>
              <a:rPr lang="en-US" b="1">
                <a:solidFill>
                  <a:schemeClr val="tx1"/>
                </a:solidFill>
              </a:rPr>
              <a:t>Epidemiology of ADEs</a:t>
            </a:r>
          </a:p>
        </p:txBody>
      </p:sp>
      <p:sp>
        <p:nvSpPr>
          <p:cNvPr id="3" name="Content Placeholder 2">
            <a:extLst>
              <a:ext uri="{FF2B5EF4-FFF2-40B4-BE49-F238E27FC236}">
                <a16:creationId xmlns:a16="http://schemas.microsoft.com/office/drawing/2014/main" id="{A162C73B-C483-42D0-85CF-1F7EE1FBF45D}"/>
              </a:ext>
            </a:extLst>
          </p:cNvPr>
          <p:cNvSpPr>
            <a:spLocks noGrp="1"/>
          </p:cNvSpPr>
          <p:nvPr>
            <p:ph idx="1"/>
          </p:nvPr>
        </p:nvSpPr>
        <p:spPr>
          <a:xfrm>
            <a:off x="3684541" y="850761"/>
            <a:ext cx="7916332" cy="5120640"/>
          </a:xfrm>
        </p:spPr>
        <p:txBody>
          <a:bodyPr/>
          <a:lstStyle/>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1/6 </a:t>
            </a:r>
            <a:r>
              <a:rPr lang="en-US" sz="2400" dirty="0">
                <a:solidFill>
                  <a:schemeClr val="tx1"/>
                </a:solidFill>
              </a:rPr>
              <a:t>elderly hospital admissions is due to ADE</a:t>
            </a:r>
          </a:p>
          <a:p>
            <a:r>
              <a:rPr lang="en-US" sz="2400" dirty="0">
                <a:solidFill>
                  <a:schemeClr val="tx1"/>
                </a:solidFill>
              </a:rPr>
              <a:t>Increases to 1/3 for age 75+</a:t>
            </a:r>
          </a:p>
          <a:p>
            <a:r>
              <a:rPr lang="en-US" sz="2400" dirty="0">
                <a:solidFill>
                  <a:schemeClr val="tx1"/>
                </a:solidFill>
              </a:rPr>
              <a:t>While </a:t>
            </a:r>
            <a:r>
              <a:rPr lang="en-US" sz="2400" dirty="0" smtClean="0">
                <a:solidFill>
                  <a:schemeClr val="tx1"/>
                </a:solidFill>
              </a:rPr>
              <a:t>hospitalized, </a:t>
            </a:r>
            <a:r>
              <a:rPr lang="en-US" sz="2400" dirty="0">
                <a:solidFill>
                  <a:schemeClr val="tx1"/>
                </a:solidFill>
              </a:rPr>
              <a:t>1/6 will experience at least </a:t>
            </a:r>
            <a:r>
              <a:rPr lang="en-US" sz="2400" dirty="0" smtClean="0">
                <a:solidFill>
                  <a:schemeClr val="tx1"/>
                </a:solidFill>
              </a:rPr>
              <a:t>one ADE</a:t>
            </a:r>
          </a:p>
          <a:p>
            <a:pPr marL="0" indent="0">
              <a:buNone/>
            </a:pPr>
            <a:endParaRPr lang="en-US" sz="1100" dirty="0">
              <a:solidFill>
                <a:schemeClr val="tx1"/>
              </a:solidFill>
            </a:endParaRPr>
          </a:p>
          <a:p>
            <a:r>
              <a:rPr lang="en-US" sz="2400" dirty="0">
                <a:solidFill>
                  <a:schemeClr val="tx1"/>
                </a:solidFill>
              </a:rPr>
              <a:t>1/5 elderly are taking a potentially </a:t>
            </a:r>
            <a:r>
              <a:rPr lang="en-US" sz="2400" dirty="0" smtClean="0">
                <a:solidFill>
                  <a:schemeClr val="tx1"/>
                </a:solidFill>
              </a:rPr>
              <a:t>inappropriate </a:t>
            </a:r>
            <a:r>
              <a:rPr lang="en-US" sz="2400" dirty="0">
                <a:solidFill>
                  <a:schemeClr val="tx1"/>
                </a:solidFill>
              </a:rPr>
              <a:t>medication</a:t>
            </a:r>
          </a:p>
          <a:p>
            <a:pPr marL="0" indent="0">
              <a:buNone/>
            </a:pPr>
            <a:endParaRPr lang="en-US" sz="1100" dirty="0">
              <a:solidFill>
                <a:schemeClr val="tx1"/>
              </a:solidFill>
            </a:endParaRPr>
          </a:p>
          <a:p>
            <a:r>
              <a:rPr lang="en-US" sz="2400" dirty="0" smtClean="0">
                <a:solidFill>
                  <a:schemeClr val="tx1"/>
                </a:solidFill>
              </a:rPr>
              <a:t>Significant economic and health burden</a:t>
            </a:r>
            <a:endParaRPr lang="en-US" sz="2400" dirty="0">
              <a:solidFill>
                <a:schemeClr val="tx1"/>
              </a:solidFill>
            </a:endParaRPr>
          </a:p>
          <a:p>
            <a:pPr marL="0" indent="0">
              <a:buNone/>
            </a:pPr>
            <a:endParaRPr lang="en-US" dirty="0"/>
          </a:p>
        </p:txBody>
      </p:sp>
      <p:pic>
        <p:nvPicPr>
          <p:cNvPr id="4" name="Picture 3" descr="The Various Types of Post and Panel Hospital Signs | Bartush Sig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745" y="642842"/>
            <a:ext cx="3113231" cy="1832506"/>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1265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16F5-9A21-4A35-95FF-3914EC29FA98}"/>
              </a:ext>
            </a:extLst>
          </p:cNvPr>
          <p:cNvSpPr>
            <a:spLocks noGrp="1"/>
          </p:cNvSpPr>
          <p:nvPr>
            <p:ph type="title"/>
          </p:nvPr>
        </p:nvSpPr>
        <p:spPr/>
        <p:txBody>
          <a:bodyPr/>
          <a:lstStyle/>
          <a:p>
            <a:r>
              <a:rPr lang="en-US" b="1" dirty="0" smtClean="0">
                <a:solidFill>
                  <a:schemeClr val="tx1"/>
                </a:solidFill>
              </a:rPr>
              <a:t>Epidemiology of ADEs</a:t>
            </a:r>
            <a:endParaRPr lang="en-US" b="1" dirty="0">
              <a:solidFill>
                <a:schemeClr val="tx1"/>
              </a:solidFill>
            </a:endParaRPr>
          </a:p>
        </p:txBody>
      </p:sp>
      <p:sp>
        <p:nvSpPr>
          <p:cNvPr id="3" name="Content Placeholder 2">
            <a:extLst>
              <a:ext uri="{FF2B5EF4-FFF2-40B4-BE49-F238E27FC236}">
                <a16:creationId xmlns:a16="http://schemas.microsoft.com/office/drawing/2014/main" id="{6BA90E83-8325-4413-AA77-03A4377024D6}"/>
              </a:ext>
            </a:extLst>
          </p:cNvPr>
          <p:cNvSpPr>
            <a:spLocks noGrp="1"/>
          </p:cNvSpPr>
          <p:nvPr>
            <p:ph idx="1"/>
          </p:nvPr>
        </p:nvSpPr>
        <p:spPr>
          <a:xfrm>
            <a:off x="3869268" y="1179255"/>
            <a:ext cx="7315200" cy="5120640"/>
          </a:xfrm>
        </p:spPr>
        <p:txBody>
          <a:bodyPr>
            <a:normAutofit/>
          </a:bodyPr>
          <a:lstStyle/>
          <a:p>
            <a:r>
              <a:rPr lang="en-US" sz="2400" dirty="0" smtClean="0">
                <a:solidFill>
                  <a:schemeClr val="tx1"/>
                </a:solidFill>
              </a:rPr>
              <a:t>Type 1 ADEs: predictable</a:t>
            </a:r>
          </a:p>
          <a:p>
            <a:r>
              <a:rPr lang="en-US" sz="2400" dirty="0" smtClean="0">
                <a:solidFill>
                  <a:schemeClr val="tx1"/>
                </a:solidFill>
              </a:rPr>
              <a:t>Type 2 ADEs: idiosyncratic</a:t>
            </a:r>
          </a:p>
          <a:p>
            <a:pPr marL="0" indent="0">
              <a:buNone/>
            </a:pPr>
            <a:endParaRPr lang="en-US" sz="2400" dirty="0" smtClean="0">
              <a:solidFill>
                <a:schemeClr val="tx1"/>
              </a:solidFill>
            </a:endParaRPr>
          </a:p>
          <a:p>
            <a:r>
              <a:rPr lang="en-US" sz="2400" dirty="0" smtClean="0">
                <a:solidFill>
                  <a:schemeClr val="tx1"/>
                </a:solidFill>
              </a:rPr>
              <a:t>ADES </a:t>
            </a:r>
            <a:r>
              <a:rPr lang="en-US" sz="2400" dirty="0">
                <a:solidFill>
                  <a:schemeClr val="tx1"/>
                </a:solidFill>
              </a:rPr>
              <a:t>occur in all phases of medication utilization process</a:t>
            </a:r>
          </a:p>
          <a:p>
            <a:pPr lvl="1"/>
            <a:r>
              <a:rPr lang="en-US" sz="2000" dirty="0">
                <a:solidFill>
                  <a:schemeClr val="tx1"/>
                </a:solidFill>
              </a:rPr>
              <a:t>Assessment</a:t>
            </a:r>
          </a:p>
          <a:p>
            <a:pPr lvl="1"/>
            <a:r>
              <a:rPr lang="en-US" sz="2000" b="1" dirty="0">
                <a:solidFill>
                  <a:schemeClr val="tx1"/>
                </a:solidFill>
              </a:rPr>
              <a:t>Prescribing</a:t>
            </a:r>
          </a:p>
          <a:p>
            <a:pPr lvl="1"/>
            <a:r>
              <a:rPr lang="en-US" sz="2000" dirty="0">
                <a:solidFill>
                  <a:schemeClr val="tx1"/>
                </a:solidFill>
              </a:rPr>
              <a:t>Dispensing</a:t>
            </a:r>
          </a:p>
          <a:p>
            <a:pPr lvl="1"/>
            <a:r>
              <a:rPr lang="en-US" sz="2000" dirty="0">
                <a:solidFill>
                  <a:schemeClr val="tx1"/>
                </a:solidFill>
              </a:rPr>
              <a:t>Administration</a:t>
            </a:r>
          </a:p>
          <a:p>
            <a:pPr lvl="1"/>
            <a:r>
              <a:rPr lang="en-US" sz="2000" b="1" dirty="0" smtClean="0">
                <a:solidFill>
                  <a:schemeClr val="tx1"/>
                </a:solidFill>
              </a:rPr>
              <a:t>Monitoring</a:t>
            </a:r>
          </a:p>
          <a:p>
            <a:pPr lvl="1"/>
            <a:endParaRPr lang="en-US" sz="2400" b="1" dirty="0">
              <a:solidFill>
                <a:schemeClr val="tx1"/>
              </a:solidFill>
            </a:endParaRPr>
          </a:p>
          <a:p>
            <a:r>
              <a:rPr lang="en-US" sz="2400" dirty="0">
                <a:solidFill>
                  <a:schemeClr val="tx1"/>
                </a:solidFill>
              </a:rPr>
              <a:t>30-60% of ADEs are preventable</a:t>
            </a:r>
          </a:p>
          <a:p>
            <a:pPr marL="0" indent="0">
              <a:buNone/>
            </a:pPr>
            <a:endParaRPr lang="en-US" sz="2400" b="1" dirty="0">
              <a:solidFill>
                <a:schemeClr val="tx1"/>
              </a:solidFill>
            </a:endParaRPr>
          </a:p>
        </p:txBody>
      </p:sp>
      <p:pic>
        <p:nvPicPr>
          <p:cNvPr id="4" name="Picture 3" descr="How to Write a Prescription: 7 Steps for Safety • Student Doctor Net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744" y="3232727"/>
            <a:ext cx="1625601" cy="1736437"/>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8327762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32504</TotalTime>
  <Words>848</Words>
  <Application>Microsoft Office PowerPoint</Application>
  <PresentationFormat>Widescreen</PresentationFormat>
  <Paragraphs>238</Paragraphs>
  <Slides>22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Arial-BoldMT</vt:lpstr>
      <vt:lpstr>Calibri</vt:lpstr>
      <vt:lpstr>Corbel</vt:lpstr>
      <vt:lpstr>Wingdings</vt:lpstr>
      <vt:lpstr>Wingdings 2</vt:lpstr>
      <vt:lpstr>Default Theme</vt:lpstr>
      <vt:lpstr>Frame</vt:lpstr>
      <vt:lpstr>  Geriatrics Case Conference </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Collaboration helps us all achieve more</vt:lpstr>
      <vt:lpstr>Adverse Drug Events and High-Risk Medications</vt:lpstr>
      <vt:lpstr>Objectives</vt:lpstr>
      <vt:lpstr>Why are the Elderly More Vulnerable?</vt:lpstr>
      <vt:lpstr>Background</vt:lpstr>
      <vt:lpstr>Epidemiology of ADEs</vt:lpstr>
      <vt:lpstr>Epidemiology of ADEs</vt:lpstr>
      <vt:lpstr>Recognizing Signs and Symptoms of ADEs</vt:lpstr>
      <vt:lpstr>Common ADEs</vt:lpstr>
      <vt:lpstr>Select High-Risk Drug Classes</vt:lpstr>
      <vt:lpstr>NSAIDs   </vt:lpstr>
      <vt:lpstr>Benzodiazepines + BZRAs  </vt:lpstr>
      <vt:lpstr>Antipsychotics    </vt:lpstr>
      <vt:lpstr>Skeletal Muscle Relaxants   </vt:lpstr>
      <vt:lpstr>Anticholinergics   </vt:lpstr>
      <vt:lpstr>The List is LONG</vt:lpstr>
      <vt:lpstr>PowerPoint Presentation</vt:lpstr>
      <vt:lpstr>Approach to Prescribing</vt:lpstr>
      <vt:lpstr>Strategies to Prevent ADE Risk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Cole, Jessica B</cp:lastModifiedBy>
  <cp:revision>133</cp:revision>
  <dcterms:created xsi:type="dcterms:W3CDTF">2014-09-17T15:14:42Z</dcterms:created>
  <dcterms:modified xsi:type="dcterms:W3CDTF">2020-11-18T03:38:05Z</dcterms:modified>
</cp:coreProperties>
</file>