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68" r:id="rId1"/>
  </p:sldMasterIdLst>
  <p:notesMasterIdLst>
    <p:notesMasterId r:id="rId38"/>
  </p:notesMasterIdLst>
  <p:handoutMasterIdLst>
    <p:handoutMasterId r:id="rId39"/>
  </p:handoutMasterIdLst>
  <p:sldIdLst>
    <p:sldId id="256" r:id="rId2"/>
    <p:sldId id="275" r:id="rId3"/>
    <p:sldId id="289" r:id="rId4"/>
    <p:sldId id="287" r:id="rId5"/>
    <p:sldId id="288" r:id="rId6"/>
    <p:sldId id="261" r:id="rId7"/>
    <p:sldId id="320" r:id="rId8"/>
    <p:sldId id="310" r:id="rId9"/>
    <p:sldId id="309" r:id="rId10"/>
    <p:sldId id="308" r:id="rId11"/>
    <p:sldId id="314" r:id="rId12"/>
    <p:sldId id="312" r:id="rId13"/>
    <p:sldId id="311" r:id="rId14"/>
    <p:sldId id="315" r:id="rId15"/>
    <p:sldId id="313" r:id="rId16"/>
    <p:sldId id="307" r:id="rId17"/>
    <p:sldId id="334" r:id="rId18"/>
    <p:sldId id="290" r:id="rId19"/>
    <p:sldId id="318" r:id="rId20"/>
    <p:sldId id="317" r:id="rId21"/>
    <p:sldId id="285" r:id="rId22"/>
    <p:sldId id="300" r:id="rId23"/>
    <p:sldId id="286" r:id="rId24"/>
    <p:sldId id="326" r:id="rId25"/>
    <p:sldId id="327" r:id="rId26"/>
    <p:sldId id="274" r:id="rId27"/>
    <p:sldId id="329" r:id="rId28"/>
    <p:sldId id="292" r:id="rId29"/>
    <p:sldId id="299" r:id="rId30"/>
    <p:sldId id="284" r:id="rId31"/>
    <p:sldId id="283" r:id="rId32"/>
    <p:sldId id="305" r:id="rId33"/>
    <p:sldId id="306" r:id="rId34"/>
    <p:sldId id="333" r:id="rId35"/>
    <p:sldId id="301" r:id="rId36"/>
    <p:sldId id="319"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8" autoAdjust="0"/>
    <p:restoredTop sz="94660"/>
  </p:normalViewPr>
  <p:slideViewPr>
    <p:cSldViewPr snapToGrid="0">
      <p:cViewPr varScale="1">
        <p:scale>
          <a:sx n="60" d="100"/>
          <a:sy n="60"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2C0C2F2-37DE-4AA9-B888-F0BA3459B971}" type="datetimeFigureOut">
              <a:rPr lang="en-US" smtClean="0"/>
              <a:t>12/1/2020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B914308-CD7B-4F83-9A8B-A6B0FCE85683}" type="slidenum">
              <a:rPr lang="en-US" smtClean="0"/>
              <a:t>‹#›</a:t>
            </a:fld>
            <a:endParaRPr lang="en-US"/>
          </a:p>
        </p:txBody>
      </p:sp>
    </p:spTree>
    <p:extLst>
      <p:ext uri="{BB962C8B-B14F-4D97-AF65-F5344CB8AC3E}">
        <p14:creationId xmlns:p14="http://schemas.microsoft.com/office/powerpoint/2010/main" val="254414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5B54B4A-DA3C-4265-86F5-5E0AC22471B1}" type="datetimeFigureOut">
              <a:rPr lang="en-US" smtClean="0"/>
              <a:t>12/1/2020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C802D68-5768-42B8-A6E0-FA654871E049}" type="slidenum">
              <a:rPr lang="en-US" smtClean="0"/>
              <a:t>‹#›</a:t>
            </a:fld>
            <a:endParaRPr lang="en-US"/>
          </a:p>
        </p:txBody>
      </p:sp>
    </p:spTree>
    <p:extLst>
      <p:ext uri="{BB962C8B-B14F-4D97-AF65-F5344CB8AC3E}">
        <p14:creationId xmlns:p14="http://schemas.microsoft.com/office/powerpoint/2010/main" val="1700621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61995802-DF5A-4427-A35C-A11950ADADAA}" type="slidenum">
              <a:rPr lang="en-US" altLang="en-US"/>
              <a:pPr/>
              <a:t>6</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There are 6 types of elder mistreatment.  The first is </a:t>
            </a:r>
            <a:r>
              <a:rPr lang="en-US" altLang="en-US" b="1" smtClean="0">
                <a:latin typeface="Arial" panose="020B0604020202020204" pitchFamily="34" charset="0"/>
              </a:rPr>
              <a:t>physical abuse</a:t>
            </a:r>
            <a:r>
              <a:rPr lang="en-US" altLang="en-US" smtClean="0">
                <a:latin typeface="Arial" panose="020B0604020202020204" pitchFamily="34" charset="0"/>
              </a:rPr>
              <a:t> which may include pushing, striking, kicking, intentionally burning or inappropriately restraining the elder.  </a:t>
            </a:r>
            <a:r>
              <a:rPr lang="en-US" altLang="en-US" b="1" smtClean="0">
                <a:latin typeface="Arial" panose="020B0604020202020204" pitchFamily="34" charset="0"/>
              </a:rPr>
              <a:t>Psychological abuse</a:t>
            </a:r>
            <a:r>
              <a:rPr lang="en-US" altLang="en-US" smtClean="0">
                <a:latin typeface="Arial" panose="020B0604020202020204" pitchFamily="34" charset="0"/>
              </a:rPr>
              <a:t> includes humiliation, verbal abuse, or purposely isolating the elder from his or her usual social contacts. </a:t>
            </a:r>
            <a:r>
              <a:rPr lang="en-US" altLang="en-US" b="1" smtClean="0">
                <a:latin typeface="Arial" panose="020B0604020202020204" pitchFamily="34" charset="0"/>
              </a:rPr>
              <a:t>Abandonment</a:t>
            </a:r>
            <a:r>
              <a:rPr lang="en-US" altLang="en-US" smtClean="0">
                <a:latin typeface="Arial" panose="020B0604020202020204" pitchFamily="34" charset="0"/>
              </a:rPr>
              <a:t> occurs when the individual who has responsibility for care of the elder leaves without notice and without arranging for the elder’s basic care. </a:t>
            </a:r>
          </a:p>
          <a:p>
            <a:pPr eaLnBrk="1" hangingPunct="1"/>
            <a:r>
              <a:rPr lang="en-US" altLang="en-US" smtClean="0">
                <a:latin typeface="Arial" panose="020B0604020202020204" pitchFamily="34" charset="0"/>
              </a:rPr>
              <a:t>There are 2 different types of </a:t>
            </a:r>
            <a:r>
              <a:rPr lang="en-US" altLang="en-US" b="1" smtClean="0">
                <a:latin typeface="Arial" panose="020B0604020202020204" pitchFamily="34" charset="0"/>
              </a:rPr>
              <a:t>neglect</a:t>
            </a:r>
            <a:r>
              <a:rPr lang="en-US" altLang="en-US" smtClean="0">
                <a:latin typeface="Arial" panose="020B0604020202020204" pitchFamily="34" charset="0"/>
              </a:rPr>
              <a:t>.  The first involves failure of a caregiver to provide for basic needs of the elder.  Neglect can either be intentional or unintentional.  </a:t>
            </a:r>
            <a:r>
              <a:rPr lang="en-US" altLang="en-US" u="sng" smtClean="0">
                <a:latin typeface="Arial" panose="020B0604020202020204" pitchFamily="34" charset="0"/>
              </a:rPr>
              <a:t>Unintentional neglect</a:t>
            </a:r>
            <a:r>
              <a:rPr lang="en-US" altLang="en-US" smtClean="0">
                <a:latin typeface="Arial" panose="020B0604020202020204" pitchFamily="34" charset="0"/>
              </a:rPr>
              <a:t> occurs when a caregiver is simply unable to provide appropriate care. </a:t>
            </a:r>
            <a:r>
              <a:rPr lang="en-US" altLang="en-US" u="sng" smtClean="0">
                <a:latin typeface="Arial" panose="020B0604020202020204" pitchFamily="34" charset="0"/>
              </a:rPr>
              <a:t>Intentional neglect</a:t>
            </a:r>
            <a:r>
              <a:rPr lang="en-US" altLang="en-US" smtClean="0">
                <a:latin typeface="Arial" panose="020B0604020202020204" pitchFamily="34" charset="0"/>
              </a:rPr>
              <a:t> consists of the caregiver refusing to provide necessary shelter, food, and/or medical care.  The second category of neglect involves </a:t>
            </a:r>
            <a:r>
              <a:rPr lang="en-US" altLang="en-US" u="sng" smtClean="0">
                <a:latin typeface="Arial" panose="020B0604020202020204" pitchFamily="34" charset="0"/>
              </a:rPr>
              <a:t>self neglect</a:t>
            </a:r>
            <a:r>
              <a:rPr lang="en-US" altLang="en-US" smtClean="0">
                <a:latin typeface="Arial" panose="020B0604020202020204" pitchFamily="34" charset="0"/>
              </a:rPr>
              <a:t>, which accounts for the majority of cases reported to Adult Protective Service.  Self neglect is very different from the other types of elder mistreatment that involve a perpetrator.  Self neglect involves the inability or refusal of the elder to adequately provide for his or her own needs.  </a:t>
            </a:r>
          </a:p>
          <a:p>
            <a:pPr eaLnBrk="1" hangingPunct="1"/>
            <a:r>
              <a:rPr lang="en-US" altLang="en-US" b="1" smtClean="0">
                <a:latin typeface="Arial" panose="020B0604020202020204" pitchFamily="34" charset="0"/>
              </a:rPr>
              <a:t>Financial exploitation</a:t>
            </a:r>
            <a:r>
              <a:rPr lang="en-US" altLang="en-US" smtClean="0">
                <a:latin typeface="Arial" panose="020B0604020202020204" pitchFamily="34" charset="0"/>
              </a:rPr>
              <a:t> is on the rise and is the most rapidly increasing form of elder abuse. This is more likely to be reported by family members or personal bankers that detect misappropriation of the elder’s assets.  </a:t>
            </a:r>
            <a:r>
              <a:rPr lang="en-US" altLang="en-US" b="1" smtClean="0">
                <a:latin typeface="Arial" panose="020B0604020202020204" pitchFamily="34" charset="0"/>
              </a:rPr>
              <a:t>Sexual abuse</a:t>
            </a:r>
            <a:r>
              <a:rPr lang="en-US" altLang="en-US" smtClean="0">
                <a:latin typeface="Arial" panose="020B0604020202020204" pitchFamily="34" charset="0"/>
              </a:rPr>
              <a:t> involves any non-consensual sexual contact with an elder.  </a:t>
            </a:r>
          </a:p>
          <a:p>
            <a:pPr eaLnBrk="1" hangingPunct="1"/>
            <a:r>
              <a:rPr lang="en-US" altLang="en-US" smtClean="0">
                <a:latin typeface="Arial" panose="020B0604020202020204" pitchFamily="34" charset="0"/>
              </a:rPr>
              <a:t>In reviewing the vast diversity of elder mistreatment, it becomes more and more obvious why it is so difficult to define elder abuse and compile statistics on elder mistreatment.</a:t>
            </a: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305983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DCCE93-3022-49BD-8255-851F7259EBF1}" type="slidenum">
              <a:rPr lang="en-US" altLang="en-US"/>
              <a:pPr>
                <a:spcBef>
                  <a:spcPct val="0"/>
                </a:spcBef>
              </a:pPr>
              <a:t>27</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Interdisciplinary approach</a:t>
            </a:r>
          </a:p>
          <a:p>
            <a:pPr eaLnBrk="1" hangingPunct="1"/>
            <a:r>
              <a:rPr lang="en-US" altLang="en-US" smtClean="0">
                <a:latin typeface="Arial" panose="020B0604020202020204" pitchFamily="34" charset="0"/>
              </a:rPr>
              <a:t>Consider serving on a community elder abuse task force</a:t>
            </a:r>
          </a:p>
          <a:p>
            <a:pPr eaLnBrk="1" hangingPunct="1"/>
            <a:r>
              <a:rPr lang="en-US" altLang="en-US" smtClean="0">
                <a:latin typeface="Arial" panose="020B0604020202020204" pitchFamily="34" charset="0"/>
              </a:rPr>
              <a:t>Participate in continuing education on elder mistreatment</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Treat medical conditions such as wound care, depression, physical therapy to improve function</a:t>
            </a:r>
          </a:p>
          <a:p>
            <a:pPr eaLnBrk="1" hangingPunct="1"/>
            <a:r>
              <a:rPr lang="en-US" altLang="en-US" smtClean="0">
                <a:latin typeface="Arial" panose="020B0604020202020204" pitchFamily="34" charset="0"/>
              </a:rPr>
              <a:t>Fractures</a:t>
            </a:r>
          </a:p>
          <a:p>
            <a:pPr eaLnBrk="1" hangingPunct="1"/>
            <a:r>
              <a:rPr lang="en-US" altLang="en-US" smtClean="0">
                <a:latin typeface="Arial" panose="020B0604020202020204" pitchFamily="34" charset="0"/>
              </a:rPr>
              <a:t>Depression</a:t>
            </a:r>
          </a:p>
          <a:p>
            <a:pPr eaLnBrk="1" hangingPunct="1"/>
            <a:r>
              <a:rPr lang="en-US" altLang="en-US" smtClean="0">
                <a:latin typeface="Arial" panose="020B0604020202020204" pitchFamily="34" charset="0"/>
              </a:rPr>
              <a:t>Malnutrition</a:t>
            </a: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Educate pt regarding the health effects of abuse, alternative options for services, living situation</a:t>
            </a:r>
          </a:p>
          <a:p>
            <a:pPr eaLnBrk="1" hangingPunct="1"/>
            <a:r>
              <a:rPr lang="en-US" altLang="en-US" smtClean="0">
                <a:latin typeface="Arial" panose="020B0604020202020204" pitchFamily="34" charset="0"/>
              </a:rPr>
              <a:t>Provide home visits to patients who refuse to come in for medical care.</a:t>
            </a:r>
          </a:p>
          <a:p>
            <a:pPr eaLnBrk="1" hangingPunct="1"/>
            <a:r>
              <a:rPr lang="en-US" altLang="en-US" smtClean="0">
                <a:latin typeface="Arial" panose="020B0604020202020204" pitchFamily="34" charset="0"/>
              </a:rPr>
              <a:t>Collaborative process takes longer</a:t>
            </a:r>
          </a:p>
        </p:txBody>
      </p:sp>
    </p:spTree>
    <p:extLst>
      <p:ext uri="{BB962C8B-B14F-4D97-AF65-F5344CB8AC3E}">
        <p14:creationId xmlns:p14="http://schemas.microsoft.com/office/powerpoint/2010/main" val="1643573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67D7D8-5780-457C-9E5B-E1A2B763B2E3}" type="slidenum">
              <a:rPr lang="en-US" altLang="en-US"/>
              <a:pPr>
                <a:spcBef>
                  <a:spcPct val="0"/>
                </a:spcBef>
              </a:pPr>
              <a:t>28</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“MH workers displayed strong resistance to intervening unnecessarily…</a:t>
            </a:r>
          </a:p>
          <a:p>
            <a:pPr eaLnBrk="1" hangingPunct="1"/>
            <a:r>
              <a:rPr lang="en-US" altLang="en-US" smtClean="0">
                <a:latin typeface="Arial" panose="020B0604020202020204" pitchFamily="34" charset="0"/>
              </a:rPr>
              <a:t>“Local opinion also influences decisions and workers are conscious of way media and local communities affect them: “…it’s one of those things where you feel you are going to get incredibly criticized at some point, if somebody were to go into that flat and see it and say, ‘what on earth are you doing letting this man live here…?”, and all over the news of the world.” </a:t>
            </a:r>
            <a:r>
              <a:rPr lang="en-US" altLang="en-US" sz="800">
                <a:latin typeface="Arial" panose="020B0604020202020204" pitchFamily="34" charset="0"/>
              </a:rPr>
              <a:t>Gunstone S. J Psych and Mental Health Nursing, 2003. 10:287-296</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86326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77B15B-E5BF-4405-9296-53934A1E16DD}" type="slidenum">
              <a:rPr lang="en-US" altLang="en-US"/>
              <a:pPr>
                <a:spcBef>
                  <a:spcPct val="0"/>
                </a:spcBef>
              </a:pPr>
              <a:t>29</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a:latin typeface="Arial" panose="020B0604020202020204" pitchFamily="34" charset="0"/>
              </a:rPr>
              <a:t>House calls</a:t>
            </a:r>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at-risk patient who threatens to leave the hospital “AMA”</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69036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02D68-5768-42B8-A6E0-FA654871E049}" type="slidenum">
              <a:rPr lang="en-US" smtClean="0"/>
              <a:t>31</a:t>
            </a:fld>
            <a:endParaRPr lang="en-US"/>
          </a:p>
        </p:txBody>
      </p:sp>
    </p:spTree>
    <p:extLst>
      <p:ext uri="{BB962C8B-B14F-4D97-AF65-F5344CB8AC3E}">
        <p14:creationId xmlns:p14="http://schemas.microsoft.com/office/powerpoint/2010/main" val="1425798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algn="ctr" eaLnBrk="0" fontAlgn="base" hangingPunct="0">
              <a:spcBef>
                <a:spcPct val="0"/>
              </a:spcBef>
              <a:spcAft>
                <a:spcPct val="0"/>
              </a:spcAft>
              <a:defRPr sz="2400">
                <a:solidFill>
                  <a:schemeClr val="bg1"/>
                </a:solidFill>
                <a:latin typeface="Arial" charset="0"/>
              </a:defRPr>
            </a:lvl6pPr>
            <a:lvl7pPr marL="2971800" indent="-228600" algn="ctr" eaLnBrk="0" fontAlgn="base" hangingPunct="0">
              <a:spcBef>
                <a:spcPct val="0"/>
              </a:spcBef>
              <a:spcAft>
                <a:spcPct val="0"/>
              </a:spcAft>
              <a:defRPr sz="2400">
                <a:solidFill>
                  <a:schemeClr val="bg1"/>
                </a:solidFill>
                <a:latin typeface="Arial" charset="0"/>
              </a:defRPr>
            </a:lvl7pPr>
            <a:lvl8pPr marL="3429000" indent="-228600" algn="ctr" eaLnBrk="0" fontAlgn="base" hangingPunct="0">
              <a:spcBef>
                <a:spcPct val="0"/>
              </a:spcBef>
              <a:spcAft>
                <a:spcPct val="0"/>
              </a:spcAft>
              <a:defRPr sz="2400">
                <a:solidFill>
                  <a:schemeClr val="bg1"/>
                </a:solidFill>
                <a:latin typeface="Arial" charset="0"/>
              </a:defRPr>
            </a:lvl8pPr>
            <a:lvl9pPr marL="3886200" indent="-228600" algn="ctr" eaLnBrk="0" fontAlgn="base" hangingPunct="0">
              <a:spcBef>
                <a:spcPct val="0"/>
              </a:spcBef>
              <a:spcAft>
                <a:spcPct val="0"/>
              </a:spcAft>
              <a:defRPr sz="2400">
                <a:solidFill>
                  <a:schemeClr val="bg1"/>
                </a:solidFill>
                <a:latin typeface="Arial" charset="0"/>
              </a:defRPr>
            </a:lvl9pPr>
          </a:lstStyle>
          <a:p>
            <a:pPr eaLnBrk="1" hangingPunct="1"/>
            <a:r>
              <a:rPr lang="en-US" altLang="en-US" sz="1200" dirty="0">
                <a:solidFill>
                  <a:prstClr val="black"/>
                </a:solidFill>
                <a:latin typeface="Times New Roman" pitchFamily="18" charset="0"/>
              </a:rPr>
              <a:t>Topic</a:t>
            </a:r>
          </a:p>
        </p:txBody>
      </p:sp>
      <p:sp>
        <p:nvSpPr>
          <p:cNvPr id="768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algn="ctr" eaLnBrk="0" fontAlgn="base" hangingPunct="0">
              <a:spcBef>
                <a:spcPct val="0"/>
              </a:spcBef>
              <a:spcAft>
                <a:spcPct val="0"/>
              </a:spcAft>
              <a:defRPr sz="2400">
                <a:solidFill>
                  <a:schemeClr val="bg1"/>
                </a:solidFill>
                <a:latin typeface="Arial" charset="0"/>
              </a:defRPr>
            </a:lvl6pPr>
            <a:lvl7pPr marL="2971800" indent="-228600" algn="ctr" eaLnBrk="0" fontAlgn="base" hangingPunct="0">
              <a:spcBef>
                <a:spcPct val="0"/>
              </a:spcBef>
              <a:spcAft>
                <a:spcPct val="0"/>
              </a:spcAft>
              <a:defRPr sz="2400">
                <a:solidFill>
                  <a:schemeClr val="bg1"/>
                </a:solidFill>
                <a:latin typeface="Arial" charset="0"/>
              </a:defRPr>
            </a:lvl7pPr>
            <a:lvl8pPr marL="3429000" indent="-228600" algn="ctr" eaLnBrk="0" fontAlgn="base" hangingPunct="0">
              <a:spcBef>
                <a:spcPct val="0"/>
              </a:spcBef>
              <a:spcAft>
                <a:spcPct val="0"/>
              </a:spcAft>
              <a:defRPr sz="2400">
                <a:solidFill>
                  <a:schemeClr val="bg1"/>
                </a:solidFill>
                <a:latin typeface="Arial" charset="0"/>
              </a:defRPr>
            </a:lvl8pPr>
            <a:lvl9pPr marL="3886200" indent="-228600" algn="ctr" eaLnBrk="0" fontAlgn="base" hangingPunct="0">
              <a:spcBef>
                <a:spcPct val="0"/>
              </a:spcBef>
              <a:spcAft>
                <a:spcPct val="0"/>
              </a:spcAft>
              <a:defRPr sz="2400">
                <a:solidFill>
                  <a:schemeClr val="bg1"/>
                </a:solidFill>
                <a:latin typeface="Arial" charset="0"/>
              </a:defRPr>
            </a:lvl9pPr>
          </a:lstStyle>
          <a:p>
            <a:pPr eaLnBrk="1" hangingPunct="1"/>
            <a:r>
              <a:rPr lang="en-US" altLang="en-US" sz="1200" dirty="0">
                <a:solidFill>
                  <a:prstClr val="black"/>
                </a:solidFill>
                <a:latin typeface="Times New Roman" pitchFamily="18" charset="0"/>
              </a:rPr>
              <a:t>Slide </a:t>
            </a:r>
            <a:fld id="{633E091F-5EB0-4DA7-A8FF-467B12A5CB51}" type="slidenum">
              <a:rPr lang="en-US" altLang="en-US" sz="1200">
                <a:solidFill>
                  <a:prstClr val="black"/>
                </a:solidFill>
                <a:latin typeface="Times New Roman" pitchFamily="18" charset="0"/>
              </a:rPr>
              <a:pPr eaLnBrk="1" hangingPunct="1"/>
              <a:t>32</a:t>
            </a:fld>
            <a:endParaRPr lang="en-US" altLang="en-US" sz="1200" dirty="0">
              <a:solidFill>
                <a:prstClr val="black"/>
              </a:solidFill>
              <a:latin typeface="Times New Roman" pitchFamily="18" charset="0"/>
            </a:endParaRPr>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10303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algn="ctr" eaLnBrk="0" fontAlgn="base" hangingPunct="0">
              <a:spcBef>
                <a:spcPct val="0"/>
              </a:spcBef>
              <a:spcAft>
                <a:spcPct val="0"/>
              </a:spcAft>
              <a:defRPr sz="2400">
                <a:solidFill>
                  <a:schemeClr val="bg1"/>
                </a:solidFill>
                <a:latin typeface="Arial" charset="0"/>
              </a:defRPr>
            </a:lvl6pPr>
            <a:lvl7pPr marL="2971800" indent="-228600" algn="ctr" eaLnBrk="0" fontAlgn="base" hangingPunct="0">
              <a:spcBef>
                <a:spcPct val="0"/>
              </a:spcBef>
              <a:spcAft>
                <a:spcPct val="0"/>
              </a:spcAft>
              <a:defRPr sz="2400">
                <a:solidFill>
                  <a:schemeClr val="bg1"/>
                </a:solidFill>
                <a:latin typeface="Arial" charset="0"/>
              </a:defRPr>
            </a:lvl7pPr>
            <a:lvl8pPr marL="3429000" indent="-228600" algn="ctr" eaLnBrk="0" fontAlgn="base" hangingPunct="0">
              <a:spcBef>
                <a:spcPct val="0"/>
              </a:spcBef>
              <a:spcAft>
                <a:spcPct val="0"/>
              </a:spcAft>
              <a:defRPr sz="2400">
                <a:solidFill>
                  <a:schemeClr val="bg1"/>
                </a:solidFill>
                <a:latin typeface="Arial" charset="0"/>
              </a:defRPr>
            </a:lvl8pPr>
            <a:lvl9pPr marL="3886200" indent="-228600" algn="ctr" eaLnBrk="0" fontAlgn="base" hangingPunct="0">
              <a:spcBef>
                <a:spcPct val="0"/>
              </a:spcBef>
              <a:spcAft>
                <a:spcPct val="0"/>
              </a:spcAft>
              <a:defRPr sz="2400">
                <a:solidFill>
                  <a:schemeClr val="bg1"/>
                </a:solidFill>
                <a:latin typeface="Arial" charset="0"/>
              </a:defRPr>
            </a:lvl9pPr>
          </a:lstStyle>
          <a:p>
            <a:pPr eaLnBrk="1" hangingPunct="1"/>
            <a:r>
              <a:rPr lang="en-US" altLang="en-US" sz="1200" dirty="0">
                <a:solidFill>
                  <a:prstClr val="black"/>
                </a:solidFill>
                <a:latin typeface="Times New Roman" pitchFamily="18" charset="0"/>
              </a:rPr>
              <a:t>Topic</a:t>
            </a:r>
          </a:p>
        </p:txBody>
      </p:sp>
      <p:sp>
        <p:nvSpPr>
          <p:cNvPr id="768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algn="ctr" eaLnBrk="0" fontAlgn="base" hangingPunct="0">
              <a:spcBef>
                <a:spcPct val="0"/>
              </a:spcBef>
              <a:spcAft>
                <a:spcPct val="0"/>
              </a:spcAft>
              <a:defRPr sz="2400">
                <a:solidFill>
                  <a:schemeClr val="bg1"/>
                </a:solidFill>
                <a:latin typeface="Arial" charset="0"/>
              </a:defRPr>
            </a:lvl6pPr>
            <a:lvl7pPr marL="2971800" indent="-228600" algn="ctr" eaLnBrk="0" fontAlgn="base" hangingPunct="0">
              <a:spcBef>
                <a:spcPct val="0"/>
              </a:spcBef>
              <a:spcAft>
                <a:spcPct val="0"/>
              </a:spcAft>
              <a:defRPr sz="2400">
                <a:solidFill>
                  <a:schemeClr val="bg1"/>
                </a:solidFill>
                <a:latin typeface="Arial" charset="0"/>
              </a:defRPr>
            </a:lvl7pPr>
            <a:lvl8pPr marL="3429000" indent="-228600" algn="ctr" eaLnBrk="0" fontAlgn="base" hangingPunct="0">
              <a:spcBef>
                <a:spcPct val="0"/>
              </a:spcBef>
              <a:spcAft>
                <a:spcPct val="0"/>
              </a:spcAft>
              <a:defRPr sz="2400">
                <a:solidFill>
                  <a:schemeClr val="bg1"/>
                </a:solidFill>
                <a:latin typeface="Arial" charset="0"/>
              </a:defRPr>
            </a:lvl8pPr>
            <a:lvl9pPr marL="3886200" indent="-228600" algn="ctr" eaLnBrk="0" fontAlgn="base" hangingPunct="0">
              <a:spcBef>
                <a:spcPct val="0"/>
              </a:spcBef>
              <a:spcAft>
                <a:spcPct val="0"/>
              </a:spcAft>
              <a:defRPr sz="2400">
                <a:solidFill>
                  <a:schemeClr val="bg1"/>
                </a:solidFill>
                <a:latin typeface="Arial" charset="0"/>
              </a:defRPr>
            </a:lvl9pPr>
          </a:lstStyle>
          <a:p>
            <a:pPr eaLnBrk="1" hangingPunct="1"/>
            <a:r>
              <a:rPr lang="en-US" altLang="en-US" sz="1200" dirty="0">
                <a:solidFill>
                  <a:prstClr val="black"/>
                </a:solidFill>
                <a:latin typeface="Times New Roman" pitchFamily="18" charset="0"/>
              </a:rPr>
              <a:t>Slide </a:t>
            </a:r>
            <a:fld id="{633E091F-5EB0-4DA7-A8FF-467B12A5CB51}" type="slidenum">
              <a:rPr lang="en-US" altLang="en-US" sz="1200">
                <a:solidFill>
                  <a:prstClr val="black"/>
                </a:solidFill>
                <a:latin typeface="Times New Roman" pitchFamily="18" charset="0"/>
              </a:rPr>
              <a:pPr eaLnBrk="1" hangingPunct="1"/>
              <a:t>33</a:t>
            </a:fld>
            <a:endParaRPr lang="en-US" altLang="en-US" sz="1200" dirty="0">
              <a:solidFill>
                <a:prstClr val="black"/>
              </a:solidFill>
              <a:latin typeface="Times New Roman" pitchFamily="18" charset="0"/>
            </a:endParaRPr>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15963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2400" dirty="0" smtClean="0"/>
              <a:t>Each state’s Adult Protective Services can provide relevant information as well as direct assistance</a:t>
            </a:r>
          </a:p>
          <a:p>
            <a:pPr lvl="1">
              <a:defRPr/>
            </a:pPr>
            <a:r>
              <a:rPr lang="en-US" sz="2000" dirty="0" smtClean="0"/>
              <a:t>This essential service has limitations, given the older adult’s willingness to participate in the system and the constraints on available resources</a:t>
            </a:r>
          </a:p>
          <a:p>
            <a:endParaRPr lang="en-US" dirty="0"/>
          </a:p>
        </p:txBody>
      </p:sp>
      <p:sp>
        <p:nvSpPr>
          <p:cNvPr id="4" name="Slide Number Placeholder 3"/>
          <p:cNvSpPr>
            <a:spLocks noGrp="1"/>
          </p:cNvSpPr>
          <p:nvPr>
            <p:ph type="sldNum" sz="quarter" idx="10"/>
          </p:nvPr>
        </p:nvSpPr>
        <p:spPr/>
        <p:txBody>
          <a:bodyPr/>
          <a:lstStyle/>
          <a:p>
            <a:fld id="{EC802D68-5768-42B8-A6E0-FA654871E049}" type="slidenum">
              <a:rPr lang="en-US" smtClean="0"/>
              <a:t>35</a:t>
            </a:fld>
            <a:endParaRPr lang="en-US"/>
          </a:p>
        </p:txBody>
      </p:sp>
    </p:spTree>
    <p:extLst>
      <p:ext uri="{BB962C8B-B14F-4D97-AF65-F5344CB8AC3E}">
        <p14:creationId xmlns:p14="http://schemas.microsoft.com/office/powerpoint/2010/main" val="341349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algn="ctr" eaLnBrk="0" fontAlgn="base" hangingPunct="0">
              <a:spcBef>
                <a:spcPct val="0"/>
              </a:spcBef>
              <a:spcAft>
                <a:spcPct val="0"/>
              </a:spcAft>
              <a:defRPr sz="2400">
                <a:solidFill>
                  <a:schemeClr val="bg1"/>
                </a:solidFill>
                <a:latin typeface="Arial" charset="0"/>
              </a:defRPr>
            </a:lvl6pPr>
            <a:lvl7pPr marL="2971800" indent="-228600" algn="ctr" eaLnBrk="0" fontAlgn="base" hangingPunct="0">
              <a:spcBef>
                <a:spcPct val="0"/>
              </a:spcBef>
              <a:spcAft>
                <a:spcPct val="0"/>
              </a:spcAft>
              <a:defRPr sz="2400">
                <a:solidFill>
                  <a:schemeClr val="bg1"/>
                </a:solidFill>
                <a:latin typeface="Arial" charset="0"/>
              </a:defRPr>
            </a:lvl7pPr>
            <a:lvl8pPr marL="3429000" indent="-228600" algn="ctr" eaLnBrk="0" fontAlgn="base" hangingPunct="0">
              <a:spcBef>
                <a:spcPct val="0"/>
              </a:spcBef>
              <a:spcAft>
                <a:spcPct val="0"/>
              </a:spcAft>
              <a:defRPr sz="2400">
                <a:solidFill>
                  <a:schemeClr val="bg1"/>
                </a:solidFill>
                <a:latin typeface="Arial" charset="0"/>
              </a:defRPr>
            </a:lvl8pPr>
            <a:lvl9pPr marL="3886200" indent="-228600" algn="ctr" eaLnBrk="0" fontAlgn="base" hangingPunct="0">
              <a:spcBef>
                <a:spcPct val="0"/>
              </a:spcBef>
              <a:spcAft>
                <a:spcPct val="0"/>
              </a:spcAft>
              <a:defRPr sz="2400">
                <a:solidFill>
                  <a:schemeClr val="bg1"/>
                </a:solidFill>
                <a:latin typeface="Arial" charset="0"/>
              </a:defRPr>
            </a:lvl9pPr>
          </a:lstStyle>
          <a:p>
            <a:pPr eaLnBrk="1" hangingPunct="1"/>
            <a:r>
              <a:rPr lang="en-US" altLang="en-US" sz="1200" dirty="0">
                <a:solidFill>
                  <a:prstClr val="black"/>
                </a:solidFill>
                <a:latin typeface="Times New Roman" pitchFamily="18" charset="0"/>
              </a:rPr>
              <a:t>Topic</a:t>
            </a:r>
          </a:p>
        </p:txBody>
      </p:sp>
      <p:sp>
        <p:nvSpPr>
          <p:cNvPr id="532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algn="ctr" eaLnBrk="0" fontAlgn="base" hangingPunct="0">
              <a:spcBef>
                <a:spcPct val="0"/>
              </a:spcBef>
              <a:spcAft>
                <a:spcPct val="0"/>
              </a:spcAft>
              <a:defRPr sz="2400">
                <a:solidFill>
                  <a:schemeClr val="bg1"/>
                </a:solidFill>
                <a:latin typeface="Arial" charset="0"/>
              </a:defRPr>
            </a:lvl6pPr>
            <a:lvl7pPr marL="2971800" indent="-228600" algn="ctr" eaLnBrk="0" fontAlgn="base" hangingPunct="0">
              <a:spcBef>
                <a:spcPct val="0"/>
              </a:spcBef>
              <a:spcAft>
                <a:spcPct val="0"/>
              </a:spcAft>
              <a:defRPr sz="2400">
                <a:solidFill>
                  <a:schemeClr val="bg1"/>
                </a:solidFill>
                <a:latin typeface="Arial" charset="0"/>
              </a:defRPr>
            </a:lvl7pPr>
            <a:lvl8pPr marL="3429000" indent="-228600" algn="ctr" eaLnBrk="0" fontAlgn="base" hangingPunct="0">
              <a:spcBef>
                <a:spcPct val="0"/>
              </a:spcBef>
              <a:spcAft>
                <a:spcPct val="0"/>
              </a:spcAft>
              <a:defRPr sz="2400">
                <a:solidFill>
                  <a:schemeClr val="bg1"/>
                </a:solidFill>
                <a:latin typeface="Arial" charset="0"/>
              </a:defRPr>
            </a:lvl8pPr>
            <a:lvl9pPr marL="3886200" indent="-228600" algn="ctr" eaLnBrk="0" fontAlgn="base" hangingPunct="0">
              <a:spcBef>
                <a:spcPct val="0"/>
              </a:spcBef>
              <a:spcAft>
                <a:spcPct val="0"/>
              </a:spcAft>
              <a:defRPr sz="2400">
                <a:solidFill>
                  <a:schemeClr val="bg1"/>
                </a:solidFill>
                <a:latin typeface="Arial" charset="0"/>
              </a:defRPr>
            </a:lvl9pPr>
          </a:lstStyle>
          <a:p>
            <a:pPr eaLnBrk="1" hangingPunct="1"/>
            <a:r>
              <a:rPr lang="en-US" altLang="en-US" sz="1200" dirty="0">
                <a:solidFill>
                  <a:prstClr val="black"/>
                </a:solidFill>
                <a:latin typeface="Times New Roman" pitchFamily="18" charset="0"/>
              </a:rPr>
              <a:t>Slide </a:t>
            </a:r>
            <a:fld id="{90CBEB85-DAA2-4E32-AB3C-D736E6ACD341}" type="slidenum">
              <a:rPr lang="en-US" altLang="en-US" sz="1200">
                <a:solidFill>
                  <a:prstClr val="black"/>
                </a:solidFill>
                <a:latin typeface="Times New Roman" pitchFamily="18" charset="0"/>
              </a:rPr>
              <a:pPr eaLnBrk="1" hangingPunct="1"/>
              <a:t>7</a:t>
            </a:fld>
            <a:endParaRPr lang="en-US" altLang="en-US" sz="1200" dirty="0">
              <a:solidFill>
                <a:prstClr val="black"/>
              </a:solidFill>
              <a:latin typeface="Times New Roman" pitchFamily="18" charset="0"/>
            </a:endParaRPr>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a:solidFill>
                  <a:schemeClr val="tx1"/>
                </a:solidFill>
                <a:effectLst/>
                <a:latin typeface="+mn-lt"/>
                <a:ea typeface="+mn-ea"/>
                <a:cs typeface="Arial" panose="020B0604020202020204" pitchFamily="34" charset="0"/>
              </a:rPr>
              <a:t>In a pooled logistic regression analysis that adjusted for demographics, chronic disease, functional status, social networks, cognitive status, and depressive symptoms, the risk of death remained higher for cohort members experiencing mistreatment or self-neglect (SOE=A). </a:t>
            </a:r>
            <a:endParaRPr lang="en-US" altLang="en-US" sz="1200" dirty="0">
              <a:latin typeface="+mn-lt"/>
              <a:cs typeface="Arial" panose="020B0604020202020204" pitchFamily="34" charset="0"/>
            </a:endParaRPr>
          </a:p>
        </p:txBody>
      </p:sp>
    </p:spTree>
    <p:extLst>
      <p:ext uri="{BB962C8B-B14F-4D97-AF65-F5344CB8AC3E}">
        <p14:creationId xmlns:p14="http://schemas.microsoft.com/office/powerpoint/2010/main" val="4284621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A608AD-EC3F-4F92-BD97-EAE6DB63F999}" type="slidenum">
              <a:rPr lang="en-US" altLang="en-US"/>
              <a:pPr>
                <a:spcBef>
                  <a:spcPct val="0"/>
                </a:spcBef>
              </a:pPr>
              <a:t>8</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Increased mortality</a:t>
            </a:r>
          </a:p>
          <a:p>
            <a:pPr lvl="1" eaLnBrk="1" hangingPunct="1"/>
            <a:r>
              <a:rPr lang="en-US" altLang="en-US" smtClean="0">
                <a:latin typeface="Arial" panose="020B0604020202020204" pitchFamily="34" charset="0"/>
              </a:rPr>
              <a:t>Individuals never reported to APS 17.3%</a:t>
            </a:r>
          </a:p>
          <a:p>
            <a:pPr lvl="1" eaLnBrk="1" hangingPunct="1"/>
            <a:r>
              <a:rPr lang="en-US" altLang="en-US" smtClean="0">
                <a:latin typeface="Arial" panose="020B0604020202020204" pitchFamily="34" charset="0"/>
              </a:rPr>
              <a:t>Physical abuse or caregiver neglect 53.2%</a:t>
            </a:r>
          </a:p>
          <a:p>
            <a:pPr lvl="1" eaLnBrk="1" hangingPunct="1"/>
            <a:r>
              <a:rPr lang="en-US" altLang="en-US" smtClean="0">
                <a:latin typeface="Arial" panose="020B0604020202020204" pitchFamily="34" charset="0"/>
              </a:rPr>
              <a:t>Self-neglect 40.3%</a:t>
            </a:r>
          </a:p>
          <a:p>
            <a:pPr eaLnBrk="1" hangingPunct="1"/>
            <a:r>
              <a:rPr lang="en-US" altLang="en-US" smtClean="0">
                <a:latin typeface="Arial" panose="020B0604020202020204" pitchFamily="34" charset="0"/>
              </a:rPr>
              <a:t>                                   </a:t>
            </a:r>
            <a:r>
              <a:rPr lang="en-US" altLang="en-US" sz="800">
                <a:latin typeface="Arial" panose="020B0604020202020204" pitchFamily="34" charset="0"/>
              </a:rPr>
              <a:t>Lachs et al</a:t>
            </a:r>
            <a:endParaRPr lang="en-US" altLang="en-US" smtClean="0">
              <a:latin typeface="Arial" panose="020B0604020202020204" pitchFamily="34" charset="0"/>
            </a:endParaRPr>
          </a:p>
          <a:p>
            <a:pPr eaLnBrk="1" hangingPunct="1"/>
            <a:endParaRPr lang="en-US" altLang="en-US" sz="1400" b="1">
              <a:latin typeface="Arial" panose="020B0604020202020204" pitchFamily="34" charset="0"/>
            </a:endParaRPr>
          </a:p>
          <a:p>
            <a:pPr eaLnBrk="1" hangingPunct="1"/>
            <a:r>
              <a:rPr lang="en-US" altLang="en-US" sz="1400" b="1">
                <a:latin typeface="Arial" panose="020B0604020202020204" pitchFamily="34" charset="0"/>
              </a:rPr>
              <a:t>Self-neglect is independent risk factor for death</a:t>
            </a:r>
          </a:p>
          <a:p>
            <a:pPr eaLnBrk="1" hangingPunct="1"/>
            <a:r>
              <a:rPr lang="en-US" altLang="en-US" sz="1400" b="1">
                <a:latin typeface="Arial" panose="020B0604020202020204" pitchFamily="34" charset="0"/>
              </a:rPr>
              <a:t>50% higher mortality within 3 years than persons reported to APS for other types of elder mistreatment</a:t>
            </a:r>
          </a:p>
          <a:p>
            <a:pPr eaLnBrk="1" hangingPunct="1"/>
            <a:r>
              <a:rPr lang="en-US" altLang="en-US" sz="1400" b="1">
                <a:latin typeface="Arial" panose="020B0604020202020204" pitchFamily="34" charset="0"/>
              </a:rPr>
              <a:t>untreated medical conditions</a:t>
            </a:r>
          </a:p>
          <a:p>
            <a:pPr eaLnBrk="1" hangingPunct="1"/>
            <a:endParaRPr lang="en-US" altLang="en-US" sz="1400" b="1">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0463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802D68-5768-42B8-A6E0-FA654871E049}" type="slidenum">
              <a:rPr lang="en-US" smtClean="0"/>
              <a:t>10</a:t>
            </a:fld>
            <a:endParaRPr lang="en-US"/>
          </a:p>
        </p:txBody>
      </p:sp>
    </p:spTree>
    <p:extLst>
      <p:ext uri="{BB962C8B-B14F-4D97-AF65-F5344CB8AC3E}">
        <p14:creationId xmlns:p14="http://schemas.microsoft.com/office/powerpoint/2010/main" val="1176580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algn="ctr" eaLnBrk="0" fontAlgn="base" hangingPunct="0">
              <a:spcBef>
                <a:spcPct val="0"/>
              </a:spcBef>
              <a:spcAft>
                <a:spcPct val="0"/>
              </a:spcAft>
              <a:defRPr sz="2400">
                <a:solidFill>
                  <a:schemeClr val="bg1"/>
                </a:solidFill>
                <a:latin typeface="Arial" charset="0"/>
              </a:defRPr>
            </a:lvl6pPr>
            <a:lvl7pPr marL="2971800" indent="-228600" algn="ctr" eaLnBrk="0" fontAlgn="base" hangingPunct="0">
              <a:spcBef>
                <a:spcPct val="0"/>
              </a:spcBef>
              <a:spcAft>
                <a:spcPct val="0"/>
              </a:spcAft>
              <a:defRPr sz="2400">
                <a:solidFill>
                  <a:schemeClr val="bg1"/>
                </a:solidFill>
                <a:latin typeface="Arial" charset="0"/>
              </a:defRPr>
            </a:lvl7pPr>
            <a:lvl8pPr marL="3429000" indent="-228600" algn="ctr" eaLnBrk="0" fontAlgn="base" hangingPunct="0">
              <a:spcBef>
                <a:spcPct val="0"/>
              </a:spcBef>
              <a:spcAft>
                <a:spcPct val="0"/>
              </a:spcAft>
              <a:defRPr sz="2400">
                <a:solidFill>
                  <a:schemeClr val="bg1"/>
                </a:solidFill>
                <a:latin typeface="Arial" charset="0"/>
              </a:defRPr>
            </a:lvl8pPr>
            <a:lvl9pPr marL="3886200" indent="-228600" algn="ctr" eaLnBrk="0" fontAlgn="base" hangingPunct="0">
              <a:spcBef>
                <a:spcPct val="0"/>
              </a:spcBef>
              <a:spcAft>
                <a:spcPct val="0"/>
              </a:spcAft>
              <a:defRPr sz="2400">
                <a:solidFill>
                  <a:schemeClr val="bg1"/>
                </a:solidFill>
                <a:latin typeface="Arial" charset="0"/>
              </a:defRPr>
            </a:lvl9pPr>
          </a:lstStyle>
          <a:p>
            <a:pPr eaLnBrk="1" hangingPunct="1"/>
            <a:r>
              <a:rPr lang="en-US" altLang="en-US" sz="1200" dirty="0">
                <a:solidFill>
                  <a:prstClr val="black"/>
                </a:solidFill>
                <a:latin typeface="Times New Roman" pitchFamily="18" charset="0"/>
              </a:rPr>
              <a:t>Topic</a:t>
            </a:r>
          </a:p>
        </p:txBody>
      </p:sp>
      <p:sp>
        <p:nvSpPr>
          <p:cNvPr id="593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algn="ctr" eaLnBrk="0" fontAlgn="base" hangingPunct="0">
              <a:spcBef>
                <a:spcPct val="0"/>
              </a:spcBef>
              <a:spcAft>
                <a:spcPct val="0"/>
              </a:spcAft>
              <a:defRPr sz="2400">
                <a:solidFill>
                  <a:schemeClr val="bg1"/>
                </a:solidFill>
                <a:latin typeface="Arial" charset="0"/>
              </a:defRPr>
            </a:lvl6pPr>
            <a:lvl7pPr marL="2971800" indent="-228600" algn="ctr" eaLnBrk="0" fontAlgn="base" hangingPunct="0">
              <a:spcBef>
                <a:spcPct val="0"/>
              </a:spcBef>
              <a:spcAft>
                <a:spcPct val="0"/>
              </a:spcAft>
              <a:defRPr sz="2400">
                <a:solidFill>
                  <a:schemeClr val="bg1"/>
                </a:solidFill>
                <a:latin typeface="Arial" charset="0"/>
              </a:defRPr>
            </a:lvl7pPr>
            <a:lvl8pPr marL="3429000" indent="-228600" algn="ctr" eaLnBrk="0" fontAlgn="base" hangingPunct="0">
              <a:spcBef>
                <a:spcPct val="0"/>
              </a:spcBef>
              <a:spcAft>
                <a:spcPct val="0"/>
              </a:spcAft>
              <a:defRPr sz="2400">
                <a:solidFill>
                  <a:schemeClr val="bg1"/>
                </a:solidFill>
                <a:latin typeface="Arial" charset="0"/>
              </a:defRPr>
            </a:lvl8pPr>
            <a:lvl9pPr marL="3886200" indent="-228600" algn="ctr" eaLnBrk="0" fontAlgn="base" hangingPunct="0">
              <a:spcBef>
                <a:spcPct val="0"/>
              </a:spcBef>
              <a:spcAft>
                <a:spcPct val="0"/>
              </a:spcAft>
              <a:defRPr sz="2400">
                <a:solidFill>
                  <a:schemeClr val="bg1"/>
                </a:solidFill>
                <a:latin typeface="Arial" charset="0"/>
              </a:defRPr>
            </a:lvl9pPr>
          </a:lstStyle>
          <a:p>
            <a:pPr eaLnBrk="1" hangingPunct="1"/>
            <a:r>
              <a:rPr lang="en-US" altLang="en-US" sz="1200" dirty="0">
                <a:solidFill>
                  <a:prstClr val="black"/>
                </a:solidFill>
                <a:latin typeface="Times New Roman" pitchFamily="18" charset="0"/>
              </a:rPr>
              <a:t>Slide </a:t>
            </a:r>
            <a:fld id="{0D5E4DB7-2758-429A-A8E6-CB662285FA5A}" type="slidenum">
              <a:rPr lang="en-US" altLang="en-US" sz="1200">
                <a:solidFill>
                  <a:prstClr val="black"/>
                </a:solidFill>
                <a:latin typeface="Times New Roman" pitchFamily="18" charset="0"/>
              </a:rPr>
              <a:pPr eaLnBrk="1" hangingPunct="1"/>
              <a:t>12</a:t>
            </a:fld>
            <a:endParaRPr lang="en-US" altLang="en-US" sz="1200" dirty="0">
              <a:solidFill>
                <a:prstClr val="black"/>
              </a:solidFill>
              <a:latin typeface="Times New Roman" pitchFamily="18" charset="0"/>
            </a:endParaRPr>
          </a:p>
        </p:txBody>
      </p:sp>
      <p:sp>
        <p:nvSpPr>
          <p:cNvPr id="59396" name="Rectangle 2"/>
          <p:cNvSpPr>
            <a:spLocks noGrp="1" noRot="1" noChangeAspect="1" noChangeArrowheads="1" noTextEdit="1"/>
          </p:cNvSpPr>
          <p:nvPr>
            <p:ph type="sldImg"/>
          </p:nvPr>
        </p:nvSpPr>
        <p:spPr>
          <a:xfrm>
            <a:off x="381000" y="838200"/>
            <a:ext cx="6096000" cy="3429000"/>
          </a:xfrm>
          <a:ln/>
        </p:spPr>
      </p:sp>
      <p:sp>
        <p:nvSpPr>
          <p:cNvPr id="59397" name="Rectangle 3"/>
          <p:cNvSpPr>
            <a:spLocks noGrp="1" noChangeArrowheads="1"/>
          </p:cNvSpPr>
          <p:nvPr>
            <p:ph type="body" idx="1"/>
          </p:nvPr>
        </p:nvSpPr>
        <p:spPr>
          <a:xfrm>
            <a:off x="914400" y="4375204"/>
            <a:ext cx="508883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39725" lvl="1">
              <a:lnSpc>
                <a:spcPct val="90000"/>
              </a:lnSpc>
              <a:spcBef>
                <a:spcPts val="2400"/>
              </a:spcBef>
            </a:pPr>
            <a:r>
              <a:rPr lang="en-US" sz="2000" dirty="0" smtClean="0"/>
              <a:t>Effective assessment detects mistreatment without placing undue suspicion on well-meaning caregivers or undermining a family’s ability to care for an older adult with support and counseling</a:t>
            </a:r>
          </a:p>
          <a:p>
            <a:pPr lvl="1">
              <a:lnSpc>
                <a:spcPct val="90000"/>
              </a:lnSpc>
              <a:spcBef>
                <a:spcPts val="600"/>
              </a:spcBef>
              <a:buFont typeface="Arial" pitchFamily="34" charset="0"/>
              <a:buChar char="–"/>
            </a:pPr>
            <a:r>
              <a:rPr lang="en-US" sz="2000" b="1" dirty="0" smtClean="0"/>
              <a:t>Some caregivers are both well-meaning and abusive/neglectful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Research </a:t>
            </a:r>
            <a:r>
              <a:rPr lang="en-US" sz="1200" dirty="0"/>
              <a:t>has shown that older adults with dementia who are victims of crime have the ability, in certain circumstances, to provide testimony about criminal events, such as the etiology of bruises or other injuries (SOE=B).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eaLnBrk="1" hangingPunct="1"/>
            <a:endParaRPr lang="en-US" altLang="en-US" dirty="0"/>
          </a:p>
        </p:txBody>
      </p:sp>
    </p:spTree>
    <p:extLst>
      <p:ext uri="{BB962C8B-B14F-4D97-AF65-F5344CB8AC3E}">
        <p14:creationId xmlns:p14="http://schemas.microsoft.com/office/powerpoint/2010/main" val="813825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algn="ctr" eaLnBrk="0" fontAlgn="base" hangingPunct="0">
              <a:spcBef>
                <a:spcPct val="0"/>
              </a:spcBef>
              <a:spcAft>
                <a:spcPct val="0"/>
              </a:spcAft>
              <a:defRPr sz="2400">
                <a:solidFill>
                  <a:schemeClr val="bg1"/>
                </a:solidFill>
                <a:latin typeface="Arial" charset="0"/>
              </a:defRPr>
            </a:lvl6pPr>
            <a:lvl7pPr marL="2971800" indent="-228600" algn="ctr" eaLnBrk="0" fontAlgn="base" hangingPunct="0">
              <a:spcBef>
                <a:spcPct val="0"/>
              </a:spcBef>
              <a:spcAft>
                <a:spcPct val="0"/>
              </a:spcAft>
              <a:defRPr sz="2400">
                <a:solidFill>
                  <a:schemeClr val="bg1"/>
                </a:solidFill>
                <a:latin typeface="Arial" charset="0"/>
              </a:defRPr>
            </a:lvl7pPr>
            <a:lvl8pPr marL="3429000" indent="-228600" algn="ctr" eaLnBrk="0" fontAlgn="base" hangingPunct="0">
              <a:spcBef>
                <a:spcPct val="0"/>
              </a:spcBef>
              <a:spcAft>
                <a:spcPct val="0"/>
              </a:spcAft>
              <a:defRPr sz="2400">
                <a:solidFill>
                  <a:schemeClr val="bg1"/>
                </a:solidFill>
                <a:latin typeface="Arial" charset="0"/>
              </a:defRPr>
            </a:lvl8pPr>
            <a:lvl9pPr marL="3886200" indent="-228600" algn="ctr" eaLnBrk="0" fontAlgn="base" hangingPunct="0">
              <a:spcBef>
                <a:spcPct val="0"/>
              </a:spcBef>
              <a:spcAft>
                <a:spcPct val="0"/>
              </a:spcAft>
              <a:defRPr sz="2400">
                <a:solidFill>
                  <a:schemeClr val="bg1"/>
                </a:solidFill>
                <a:latin typeface="Arial" charset="0"/>
              </a:defRPr>
            </a:lvl9pPr>
          </a:lstStyle>
          <a:p>
            <a:pPr eaLnBrk="1" hangingPunct="1"/>
            <a:r>
              <a:rPr lang="en-US" altLang="en-US" sz="1200" dirty="0">
                <a:solidFill>
                  <a:prstClr val="black"/>
                </a:solidFill>
                <a:latin typeface="Times New Roman" pitchFamily="18" charset="0"/>
              </a:rPr>
              <a:t>Topic</a:t>
            </a:r>
          </a:p>
        </p:txBody>
      </p:sp>
      <p:sp>
        <p:nvSpPr>
          <p:cNvPr id="563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algn="ctr" eaLnBrk="0" fontAlgn="base" hangingPunct="0">
              <a:spcBef>
                <a:spcPct val="0"/>
              </a:spcBef>
              <a:spcAft>
                <a:spcPct val="0"/>
              </a:spcAft>
              <a:defRPr sz="2400">
                <a:solidFill>
                  <a:schemeClr val="bg1"/>
                </a:solidFill>
                <a:latin typeface="Arial" charset="0"/>
              </a:defRPr>
            </a:lvl6pPr>
            <a:lvl7pPr marL="2971800" indent="-228600" algn="ctr" eaLnBrk="0" fontAlgn="base" hangingPunct="0">
              <a:spcBef>
                <a:spcPct val="0"/>
              </a:spcBef>
              <a:spcAft>
                <a:spcPct val="0"/>
              </a:spcAft>
              <a:defRPr sz="2400">
                <a:solidFill>
                  <a:schemeClr val="bg1"/>
                </a:solidFill>
                <a:latin typeface="Arial" charset="0"/>
              </a:defRPr>
            </a:lvl7pPr>
            <a:lvl8pPr marL="3429000" indent="-228600" algn="ctr" eaLnBrk="0" fontAlgn="base" hangingPunct="0">
              <a:spcBef>
                <a:spcPct val="0"/>
              </a:spcBef>
              <a:spcAft>
                <a:spcPct val="0"/>
              </a:spcAft>
              <a:defRPr sz="2400">
                <a:solidFill>
                  <a:schemeClr val="bg1"/>
                </a:solidFill>
                <a:latin typeface="Arial" charset="0"/>
              </a:defRPr>
            </a:lvl8pPr>
            <a:lvl9pPr marL="3886200" indent="-228600" algn="ctr" eaLnBrk="0" fontAlgn="base" hangingPunct="0">
              <a:spcBef>
                <a:spcPct val="0"/>
              </a:spcBef>
              <a:spcAft>
                <a:spcPct val="0"/>
              </a:spcAft>
              <a:defRPr sz="2400">
                <a:solidFill>
                  <a:schemeClr val="bg1"/>
                </a:solidFill>
                <a:latin typeface="Arial" charset="0"/>
              </a:defRPr>
            </a:lvl9pPr>
          </a:lstStyle>
          <a:p>
            <a:pPr eaLnBrk="1" hangingPunct="1"/>
            <a:r>
              <a:rPr lang="en-US" altLang="en-US" sz="1200" dirty="0">
                <a:solidFill>
                  <a:prstClr val="black"/>
                </a:solidFill>
                <a:latin typeface="Times New Roman" pitchFamily="18" charset="0"/>
              </a:rPr>
              <a:t>Slide </a:t>
            </a:r>
            <a:fld id="{36F0D71E-EC95-4C42-AC8C-057BFC983FEF}" type="slidenum">
              <a:rPr lang="en-US" altLang="en-US" sz="1200">
                <a:solidFill>
                  <a:prstClr val="black"/>
                </a:solidFill>
                <a:latin typeface="Times New Roman" pitchFamily="18" charset="0"/>
              </a:rPr>
              <a:pPr eaLnBrk="1" hangingPunct="1"/>
              <a:t>13</a:t>
            </a:fld>
            <a:endParaRPr lang="en-US" altLang="en-US" sz="1200" dirty="0">
              <a:solidFill>
                <a:prstClr val="black"/>
              </a:solidFill>
              <a:latin typeface="Times New Roman" pitchFamily="18" charset="0"/>
            </a:endParaRPr>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xfrm>
            <a:off x="1081377" y="4343400"/>
            <a:ext cx="463362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0" i="0" dirty="0"/>
          </a:p>
        </p:txBody>
      </p:sp>
    </p:spTree>
    <p:extLst>
      <p:ext uri="{BB962C8B-B14F-4D97-AF65-F5344CB8AC3E}">
        <p14:creationId xmlns:p14="http://schemas.microsoft.com/office/powerpoint/2010/main" val="2731079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algn="ctr" eaLnBrk="0" fontAlgn="base" hangingPunct="0">
              <a:spcBef>
                <a:spcPct val="0"/>
              </a:spcBef>
              <a:spcAft>
                <a:spcPct val="0"/>
              </a:spcAft>
              <a:defRPr sz="2400">
                <a:solidFill>
                  <a:schemeClr val="bg1"/>
                </a:solidFill>
                <a:latin typeface="Arial" charset="0"/>
              </a:defRPr>
            </a:lvl6pPr>
            <a:lvl7pPr marL="2971800" indent="-228600" algn="ctr" eaLnBrk="0" fontAlgn="base" hangingPunct="0">
              <a:spcBef>
                <a:spcPct val="0"/>
              </a:spcBef>
              <a:spcAft>
                <a:spcPct val="0"/>
              </a:spcAft>
              <a:defRPr sz="2400">
                <a:solidFill>
                  <a:schemeClr val="bg1"/>
                </a:solidFill>
                <a:latin typeface="Arial" charset="0"/>
              </a:defRPr>
            </a:lvl7pPr>
            <a:lvl8pPr marL="3429000" indent="-228600" algn="ctr" eaLnBrk="0" fontAlgn="base" hangingPunct="0">
              <a:spcBef>
                <a:spcPct val="0"/>
              </a:spcBef>
              <a:spcAft>
                <a:spcPct val="0"/>
              </a:spcAft>
              <a:defRPr sz="2400">
                <a:solidFill>
                  <a:schemeClr val="bg1"/>
                </a:solidFill>
                <a:latin typeface="Arial" charset="0"/>
              </a:defRPr>
            </a:lvl8pPr>
            <a:lvl9pPr marL="3886200" indent="-228600" algn="ctr" eaLnBrk="0" fontAlgn="base" hangingPunct="0">
              <a:spcBef>
                <a:spcPct val="0"/>
              </a:spcBef>
              <a:spcAft>
                <a:spcPct val="0"/>
              </a:spcAft>
              <a:defRPr sz="2400">
                <a:solidFill>
                  <a:schemeClr val="bg1"/>
                </a:solidFill>
                <a:latin typeface="Arial" charset="0"/>
              </a:defRPr>
            </a:lvl9pPr>
          </a:lstStyle>
          <a:p>
            <a:pPr eaLnBrk="1" hangingPunct="1"/>
            <a:r>
              <a:rPr lang="en-US" altLang="en-US" sz="1200" dirty="0">
                <a:solidFill>
                  <a:prstClr val="black"/>
                </a:solidFill>
                <a:latin typeface="Times New Roman" pitchFamily="18" charset="0"/>
              </a:rPr>
              <a:t>Topic</a:t>
            </a:r>
          </a:p>
        </p:txBody>
      </p:sp>
      <p:sp>
        <p:nvSpPr>
          <p:cNvPr id="604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algn="ctr" eaLnBrk="0" fontAlgn="base" hangingPunct="0">
              <a:spcBef>
                <a:spcPct val="0"/>
              </a:spcBef>
              <a:spcAft>
                <a:spcPct val="0"/>
              </a:spcAft>
              <a:defRPr sz="2400">
                <a:solidFill>
                  <a:schemeClr val="bg1"/>
                </a:solidFill>
                <a:latin typeface="Arial" charset="0"/>
              </a:defRPr>
            </a:lvl6pPr>
            <a:lvl7pPr marL="2971800" indent="-228600" algn="ctr" eaLnBrk="0" fontAlgn="base" hangingPunct="0">
              <a:spcBef>
                <a:spcPct val="0"/>
              </a:spcBef>
              <a:spcAft>
                <a:spcPct val="0"/>
              </a:spcAft>
              <a:defRPr sz="2400">
                <a:solidFill>
                  <a:schemeClr val="bg1"/>
                </a:solidFill>
                <a:latin typeface="Arial" charset="0"/>
              </a:defRPr>
            </a:lvl7pPr>
            <a:lvl8pPr marL="3429000" indent="-228600" algn="ctr" eaLnBrk="0" fontAlgn="base" hangingPunct="0">
              <a:spcBef>
                <a:spcPct val="0"/>
              </a:spcBef>
              <a:spcAft>
                <a:spcPct val="0"/>
              </a:spcAft>
              <a:defRPr sz="2400">
                <a:solidFill>
                  <a:schemeClr val="bg1"/>
                </a:solidFill>
                <a:latin typeface="Arial" charset="0"/>
              </a:defRPr>
            </a:lvl8pPr>
            <a:lvl9pPr marL="3886200" indent="-228600" algn="ctr" eaLnBrk="0" fontAlgn="base" hangingPunct="0">
              <a:spcBef>
                <a:spcPct val="0"/>
              </a:spcBef>
              <a:spcAft>
                <a:spcPct val="0"/>
              </a:spcAft>
              <a:defRPr sz="2400">
                <a:solidFill>
                  <a:schemeClr val="bg1"/>
                </a:solidFill>
                <a:latin typeface="Arial" charset="0"/>
              </a:defRPr>
            </a:lvl9pPr>
          </a:lstStyle>
          <a:p>
            <a:pPr eaLnBrk="1" hangingPunct="1"/>
            <a:r>
              <a:rPr lang="en-US" altLang="en-US" sz="1200" dirty="0">
                <a:solidFill>
                  <a:prstClr val="black"/>
                </a:solidFill>
                <a:latin typeface="Times New Roman" pitchFamily="18" charset="0"/>
              </a:rPr>
              <a:t>Slide </a:t>
            </a:r>
            <a:fld id="{4E0254F2-B55D-4019-86CA-4179A1D97CA3}" type="slidenum">
              <a:rPr lang="en-US" altLang="en-US" sz="1200">
                <a:solidFill>
                  <a:prstClr val="black"/>
                </a:solidFill>
                <a:latin typeface="Times New Roman" pitchFamily="18" charset="0"/>
              </a:rPr>
              <a:pPr eaLnBrk="1" hangingPunct="1"/>
              <a:t>14</a:t>
            </a:fld>
            <a:endParaRPr lang="en-US" altLang="en-US" sz="1200" dirty="0">
              <a:solidFill>
                <a:prstClr val="black"/>
              </a:solidFill>
              <a:latin typeface="Times New Roman" pitchFamily="18" charset="0"/>
            </a:endParaRPr>
          </a:p>
        </p:txBody>
      </p:sp>
      <p:sp>
        <p:nvSpPr>
          <p:cNvPr id="60420" name="Rectangle 2"/>
          <p:cNvSpPr>
            <a:spLocks noGrp="1" noRot="1" noChangeAspect="1" noChangeArrowheads="1" noTextEdit="1"/>
          </p:cNvSpPr>
          <p:nvPr>
            <p:ph type="sldImg"/>
          </p:nvPr>
        </p:nvSpPr>
        <p:spPr>
          <a:solidFill>
            <a:srgbClr val="FFFFFF"/>
          </a:solidFill>
          <a:ln/>
        </p:spPr>
      </p:sp>
      <p:sp>
        <p:nvSpPr>
          <p:cNvPr id="60421" name="Rectangle 3"/>
          <p:cNvSpPr>
            <a:spLocks noGrp="1" noChangeArrowheads="1"/>
          </p:cNvSpPr>
          <p:nvPr>
            <p:ph type="body" idx="1"/>
          </p:nvPr>
        </p:nvSpPr>
        <p:spPr>
          <a:solidFill>
            <a:srgbClr val="FFFFFF"/>
          </a:solidFill>
          <a:ln>
            <a:noFill/>
          </a:ln>
        </p:spPr>
        <p:txBody>
          <a:bodyPr/>
          <a:lstStyle/>
          <a:p>
            <a:pPr eaLnBrk="1" hangingPunct="1"/>
            <a:endParaRPr lang="en-US" altLang="en-US" dirty="0"/>
          </a:p>
        </p:txBody>
      </p:sp>
    </p:spTree>
    <p:extLst>
      <p:ext uri="{BB962C8B-B14F-4D97-AF65-F5344CB8AC3E}">
        <p14:creationId xmlns:p14="http://schemas.microsoft.com/office/powerpoint/2010/main" val="1495251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algn="ctr" eaLnBrk="0" fontAlgn="base" hangingPunct="0">
              <a:spcBef>
                <a:spcPct val="0"/>
              </a:spcBef>
              <a:spcAft>
                <a:spcPct val="0"/>
              </a:spcAft>
              <a:defRPr sz="2400">
                <a:solidFill>
                  <a:schemeClr val="bg1"/>
                </a:solidFill>
                <a:latin typeface="Arial" charset="0"/>
              </a:defRPr>
            </a:lvl6pPr>
            <a:lvl7pPr marL="2971800" indent="-228600" algn="ctr" eaLnBrk="0" fontAlgn="base" hangingPunct="0">
              <a:spcBef>
                <a:spcPct val="0"/>
              </a:spcBef>
              <a:spcAft>
                <a:spcPct val="0"/>
              </a:spcAft>
              <a:defRPr sz="2400">
                <a:solidFill>
                  <a:schemeClr val="bg1"/>
                </a:solidFill>
                <a:latin typeface="Arial" charset="0"/>
              </a:defRPr>
            </a:lvl7pPr>
            <a:lvl8pPr marL="3429000" indent="-228600" algn="ctr" eaLnBrk="0" fontAlgn="base" hangingPunct="0">
              <a:spcBef>
                <a:spcPct val="0"/>
              </a:spcBef>
              <a:spcAft>
                <a:spcPct val="0"/>
              </a:spcAft>
              <a:defRPr sz="2400">
                <a:solidFill>
                  <a:schemeClr val="bg1"/>
                </a:solidFill>
                <a:latin typeface="Arial" charset="0"/>
              </a:defRPr>
            </a:lvl8pPr>
            <a:lvl9pPr marL="3886200" indent="-228600" algn="ctr" eaLnBrk="0" fontAlgn="base" hangingPunct="0">
              <a:spcBef>
                <a:spcPct val="0"/>
              </a:spcBef>
              <a:spcAft>
                <a:spcPct val="0"/>
              </a:spcAft>
              <a:defRPr sz="2400">
                <a:solidFill>
                  <a:schemeClr val="bg1"/>
                </a:solidFill>
                <a:latin typeface="Arial" charset="0"/>
              </a:defRPr>
            </a:lvl9pPr>
          </a:lstStyle>
          <a:p>
            <a:pPr eaLnBrk="1" hangingPunct="1"/>
            <a:r>
              <a:rPr lang="en-US" altLang="en-US" sz="1200" dirty="0">
                <a:solidFill>
                  <a:prstClr val="black"/>
                </a:solidFill>
                <a:latin typeface="Times New Roman" pitchFamily="18" charset="0"/>
              </a:rPr>
              <a:t>Topic</a:t>
            </a:r>
          </a:p>
        </p:txBody>
      </p:sp>
      <p:sp>
        <p:nvSpPr>
          <p:cNvPr id="604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algn="ctr" eaLnBrk="0" fontAlgn="base" hangingPunct="0">
              <a:spcBef>
                <a:spcPct val="0"/>
              </a:spcBef>
              <a:spcAft>
                <a:spcPct val="0"/>
              </a:spcAft>
              <a:defRPr sz="2400">
                <a:solidFill>
                  <a:schemeClr val="bg1"/>
                </a:solidFill>
                <a:latin typeface="Arial" charset="0"/>
              </a:defRPr>
            </a:lvl6pPr>
            <a:lvl7pPr marL="2971800" indent="-228600" algn="ctr" eaLnBrk="0" fontAlgn="base" hangingPunct="0">
              <a:spcBef>
                <a:spcPct val="0"/>
              </a:spcBef>
              <a:spcAft>
                <a:spcPct val="0"/>
              </a:spcAft>
              <a:defRPr sz="2400">
                <a:solidFill>
                  <a:schemeClr val="bg1"/>
                </a:solidFill>
                <a:latin typeface="Arial" charset="0"/>
              </a:defRPr>
            </a:lvl7pPr>
            <a:lvl8pPr marL="3429000" indent="-228600" algn="ctr" eaLnBrk="0" fontAlgn="base" hangingPunct="0">
              <a:spcBef>
                <a:spcPct val="0"/>
              </a:spcBef>
              <a:spcAft>
                <a:spcPct val="0"/>
              </a:spcAft>
              <a:defRPr sz="2400">
                <a:solidFill>
                  <a:schemeClr val="bg1"/>
                </a:solidFill>
                <a:latin typeface="Arial" charset="0"/>
              </a:defRPr>
            </a:lvl8pPr>
            <a:lvl9pPr marL="3886200" indent="-228600" algn="ctr" eaLnBrk="0" fontAlgn="base" hangingPunct="0">
              <a:spcBef>
                <a:spcPct val="0"/>
              </a:spcBef>
              <a:spcAft>
                <a:spcPct val="0"/>
              </a:spcAft>
              <a:defRPr sz="2400">
                <a:solidFill>
                  <a:schemeClr val="bg1"/>
                </a:solidFill>
                <a:latin typeface="Arial" charset="0"/>
              </a:defRPr>
            </a:lvl9pPr>
          </a:lstStyle>
          <a:p>
            <a:pPr eaLnBrk="1" hangingPunct="1"/>
            <a:r>
              <a:rPr lang="en-US" altLang="en-US" sz="1200" dirty="0">
                <a:solidFill>
                  <a:prstClr val="black"/>
                </a:solidFill>
                <a:latin typeface="Times New Roman" pitchFamily="18" charset="0"/>
              </a:rPr>
              <a:t>Slide </a:t>
            </a:r>
            <a:fld id="{4E0254F2-B55D-4019-86CA-4179A1D97CA3}" type="slidenum">
              <a:rPr lang="en-US" altLang="en-US" sz="1200">
                <a:solidFill>
                  <a:prstClr val="black"/>
                </a:solidFill>
                <a:latin typeface="Times New Roman" pitchFamily="18" charset="0"/>
              </a:rPr>
              <a:pPr eaLnBrk="1" hangingPunct="1"/>
              <a:t>15</a:t>
            </a:fld>
            <a:endParaRPr lang="en-US" altLang="en-US" sz="1200" dirty="0">
              <a:solidFill>
                <a:prstClr val="black"/>
              </a:solidFill>
              <a:latin typeface="Times New Roman" pitchFamily="18" charset="0"/>
            </a:endParaRPr>
          </a:p>
        </p:txBody>
      </p:sp>
      <p:sp>
        <p:nvSpPr>
          <p:cNvPr id="60420" name="Rectangle 2"/>
          <p:cNvSpPr>
            <a:spLocks noGrp="1" noRot="1" noChangeAspect="1" noChangeArrowheads="1" noTextEdit="1"/>
          </p:cNvSpPr>
          <p:nvPr>
            <p:ph type="sldImg"/>
          </p:nvPr>
        </p:nvSpPr>
        <p:spPr>
          <a:solidFill>
            <a:srgbClr val="FFFFFF"/>
          </a:solidFill>
          <a:ln/>
        </p:spPr>
      </p:sp>
      <p:sp>
        <p:nvSpPr>
          <p:cNvPr id="60421" name="Rectangle 3"/>
          <p:cNvSpPr>
            <a:spLocks noGrp="1" noChangeArrowheads="1"/>
          </p:cNvSpPr>
          <p:nvPr>
            <p:ph type="body" idx="1"/>
          </p:nvPr>
        </p:nvSpPr>
        <p:spPr>
          <a:solidFill>
            <a:srgbClr val="FFFFFF"/>
          </a:solidFill>
          <a:ln>
            <a:noFill/>
          </a:ln>
        </p:spPr>
        <p:txBody>
          <a:bodyPr/>
          <a:lstStyle/>
          <a:p>
            <a:endParaRPr lang="en-US" sz="1200" kern="1200" dirty="0" smtClean="0">
              <a:solidFill>
                <a:schemeClr val="tx1"/>
              </a:solidFill>
              <a:effectLst/>
              <a:latin typeface="+mn-lt"/>
              <a:ea typeface="+mn-ea"/>
              <a:cs typeface="+mn-cs"/>
            </a:endParaRPr>
          </a:p>
          <a:p>
            <a:pPr>
              <a:spcBef>
                <a:spcPts val="1800"/>
              </a:spcBef>
            </a:pPr>
            <a:r>
              <a:rPr lang="en-IN" sz="1200" dirty="0" smtClean="0"/>
              <a:t>Traumatic alopecia or scalp hematomas</a:t>
            </a:r>
            <a:endParaRPr lang="en-US" sz="1200" dirty="0" smtClean="0"/>
          </a:p>
          <a:p>
            <a:pPr>
              <a:spcBef>
                <a:spcPts val="1800"/>
              </a:spcBef>
            </a:pPr>
            <a:r>
              <a:rPr lang="en-IN" sz="1200" dirty="0" err="1" smtClean="0"/>
              <a:t>Subconjunctival</a:t>
            </a:r>
            <a:r>
              <a:rPr lang="en-IN" sz="1200" dirty="0" smtClean="0"/>
              <a:t>, vitreous, or retinal ophthalmic </a:t>
            </a:r>
            <a:r>
              <a:rPr lang="en-IN" sz="1200" dirty="0" err="1" smtClean="0"/>
              <a:t>hemorrhage</a:t>
            </a:r>
            <a:endParaRPr lang="en-US" sz="1200" dirty="0" smtClean="0"/>
          </a:p>
          <a:p>
            <a:pPr>
              <a:spcBef>
                <a:spcPts val="1800"/>
              </a:spcBef>
            </a:pPr>
            <a:r>
              <a:rPr lang="en-IN" sz="1200" dirty="0" smtClean="0"/>
              <a:t>Intraoral soft-tissue injuries</a:t>
            </a:r>
            <a:endParaRPr lang="en-US" sz="1200"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SOURCES</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Chang AL, Wong JW, Endo JO, et al. Geriatric dermatology: Part II. Risk factors and cutaneous signs of elder mistreatment for the dermatologist. </a:t>
            </a:r>
            <a:r>
              <a:rPr lang="en-US" sz="1200" i="1" kern="1200" dirty="0">
                <a:solidFill>
                  <a:schemeClr val="tx1"/>
                </a:solidFill>
                <a:effectLst/>
                <a:latin typeface="+mn-lt"/>
                <a:ea typeface="+mn-ea"/>
                <a:cs typeface="+mn-cs"/>
              </a:rPr>
              <a:t>J Am Acad Dermatol.</a:t>
            </a:r>
            <a:r>
              <a:rPr lang="en-US" sz="1200" kern="1200" dirty="0">
                <a:solidFill>
                  <a:schemeClr val="tx1"/>
                </a:solidFill>
                <a:effectLst/>
                <a:latin typeface="+mn-lt"/>
                <a:ea typeface="+mn-ea"/>
                <a:cs typeface="+mn-cs"/>
              </a:rPr>
              <a:t> 2013;68:533 e1–10.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Collins KA. Elder maltreatment: a review. </a:t>
            </a:r>
            <a:r>
              <a:rPr lang="en-US" sz="1200" i="1" kern="1200" dirty="0">
                <a:solidFill>
                  <a:schemeClr val="tx1"/>
                </a:solidFill>
                <a:effectLst/>
                <a:latin typeface="+mn-lt"/>
                <a:ea typeface="+mn-ea"/>
                <a:cs typeface="+mn-cs"/>
              </a:rPr>
              <a:t>Arch Pathol Lab Med.</a:t>
            </a:r>
            <a:r>
              <a:rPr lang="en-US" sz="1200" kern="1200" dirty="0">
                <a:solidFill>
                  <a:schemeClr val="tx1"/>
                </a:solidFill>
                <a:effectLst/>
                <a:latin typeface="+mn-lt"/>
                <a:ea typeface="+mn-ea"/>
                <a:cs typeface="+mn-cs"/>
              </a:rPr>
              <a:t> 2006;130:1290–1296.</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Gibbs LM. Understanding the medical markers of elder abuse and neglect: physical examination findings. </a:t>
            </a:r>
            <a:r>
              <a:rPr lang="en-US" sz="1200" i="1" kern="1200" dirty="0">
                <a:solidFill>
                  <a:schemeClr val="tx1"/>
                </a:solidFill>
                <a:effectLst/>
                <a:latin typeface="+mn-lt"/>
                <a:ea typeface="+mn-ea"/>
                <a:cs typeface="+mn-cs"/>
              </a:rPr>
              <a:t>Clin Geriatr Med.</a:t>
            </a:r>
            <a:r>
              <a:rPr lang="en-US" sz="1200" kern="1200" dirty="0">
                <a:solidFill>
                  <a:schemeClr val="tx1"/>
                </a:solidFill>
                <a:effectLst/>
                <a:latin typeface="+mn-lt"/>
                <a:ea typeface="+mn-ea"/>
                <a:cs typeface="+mn-cs"/>
              </a:rPr>
              <a:t> 2014;30:687–712.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Palmer M, Brodell RT, Mostow EN. Elder abuse: dermatologic clues and critical solutions. </a:t>
            </a:r>
            <a:r>
              <a:rPr lang="en-US" sz="1200" i="1" kern="1200" dirty="0">
                <a:solidFill>
                  <a:schemeClr val="tx1"/>
                </a:solidFill>
                <a:effectLst/>
                <a:latin typeface="+mn-lt"/>
                <a:ea typeface="+mn-ea"/>
                <a:cs typeface="+mn-cs"/>
              </a:rPr>
              <a:t>J Am Acad Dermatol.</a:t>
            </a:r>
            <a:r>
              <a:rPr lang="en-US" sz="1200" kern="1200" dirty="0">
                <a:solidFill>
                  <a:schemeClr val="tx1"/>
                </a:solidFill>
                <a:effectLst/>
                <a:latin typeface="+mn-lt"/>
                <a:ea typeface="+mn-ea"/>
                <a:cs typeface="+mn-cs"/>
              </a:rPr>
              <a:t> 2013;68:e37–42.</a:t>
            </a:r>
            <a:endParaRPr lang="en-US" altLang="en-US" sz="1200" dirty="0"/>
          </a:p>
        </p:txBody>
      </p:sp>
    </p:spTree>
    <p:extLst>
      <p:ext uri="{BB962C8B-B14F-4D97-AF65-F5344CB8AC3E}">
        <p14:creationId xmlns:p14="http://schemas.microsoft.com/office/powerpoint/2010/main" val="992751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algn="ctr" eaLnBrk="0" fontAlgn="base" hangingPunct="0">
              <a:spcBef>
                <a:spcPct val="0"/>
              </a:spcBef>
              <a:spcAft>
                <a:spcPct val="0"/>
              </a:spcAft>
              <a:defRPr sz="2400">
                <a:solidFill>
                  <a:schemeClr val="bg1"/>
                </a:solidFill>
                <a:latin typeface="Arial" charset="0"/>
              </a:defRPr>
            </a:lvl6pPr>
            <a:lvl7pPr marL="2971800" indent="-228600" algn="ctr" eaLnBrk="0" fontAlgn="base" hangingPunct="0">
              <a:spcBef>
                <a:spcPct val="0"/>
              </a:spcBef>
              <a:spcAft>
                <a:spcPct val="0"/>
              </a:spcAft>
              <a:defRPr sz="2400">
                <a:solidFill>
                  <a:schemeClr val="bg1"/>
                </a:solidFill>
                <a:latin typeface="Arial" charset="0"/>
              </a:defRPr>
            </a:lvl7pPr>
            <a:lvl8pPr marL="3429000" indent="-228600" algn="ctr" eaLnBrk="0" fontAlgn="base" hangingPunct="0">
              <a:spcBef>
                <a:spcPct val="0"/>
              </a:spcBef>
              <a:spcAft>
                <a:spcPct val="0"/>
              </a:spcAft>
              <a:defRPr sz="2400">
                <a:solidFill>
                  <a:schemeClr val="bg1"/>
                </a:solidFill>
                <a:latin typeface="Arial" charset="0"/>
              </a:defRPr>
            </a:lvl8pPr>
            <a:lvl9pPr marL="3886200" indent="-228600" algn="ctr" eaLnBrk="0" fontAlgn="base" hangingPunct="0">
              <a:spcBef>
                <a:spcPct val="0"/>
              </a:spcBef>
              <a:spcAft>
                <a:spcPct val="0"/>
              </a:spcAft>
              <a:defRPr sz="2400">
                <a:solidFill>
                  <a:schemeClr val="bg1"/>
                </a:solidFill>
                <a:latin typeface="Arial" charset="0"/>
              </a:defRPr>
            </a:lvl9pPr>
          </a:lstStyle>
          <a:p>
            <a:pPr eaLnBrk="1" hangingPunct="1"/>
            <a:r>
              <a:rPr lang="en-US" altLang="en-US" sz="1200" dirty="0">
                <a:solidFill>
                  <a:prstClr val="black"/>
                </a:solidFill>
                <a:latin typeface="Times New Roman" pitchFamily="18" charset="0"/>
              </a:rPr>
              <a:t>Topic</a:t>
            </a:r>
          </a:p>
        </p:txBody>
      </p:sp>
      <p:sp>
        <p:nvSpPr>
          <p:cNvPr id="604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algn="ctr" eaLnBrk="0" fontAlgn="base" hangingPunct="0">
              <a:spcBef>
                <a:spcPct val="0"/>
              </a:spcBef>
              <a:spcAft>
                <a:spcPct val="0"/>
              </a:spcAft>
              <a:defRPr sz="2400">
                <a:solidFill>
                  <a:schemeClr val="bg1"/>
                </a:solidFill>
                <a:latin typeface="Arial" charset="0"/>
              </a:defRPr>
            </a:lvl6pPr>
            <a:lvl7pPr marL="2971800" indent="-228600" algn="ctr" eaLnBrk="0" fontAlgn="base" hangingPunct="0">
              <a:spcBef>
                <a:spcPct val="0"/>
              </a:spcBef>
              <a:spcAft>
                <a:spcPct val="0"/>
              </a:spcAft>
              <a:defRPr sz="2400">
                <a:solidFill>
                  <a:schemeClr val="bg1"/>
                </a:solidFill>
                <a:latin typeface="Arial" charset="0"/>
              </a:defRPr>
            </a:lvl7pPr>
            <a:lvl8pPr marL="3429000" indent="-228600" algn="ctr" eaLnBrk="0" fontAlgn="base" hangingPunct="0">
              <a:spcBef>
                <a:spcPct val="0"/>
              </a:spcBef>
              <a:spcAft>
                <a:spcPct val="0"/>
              </a:spcAft>
              <a:defRPr sz="2400">
                <a:solidFill>
                  <a:schemeClr val="bg1"/>
                </a:solidFill>
                <a:latin typeface="Arial" charset="0"/>
              </a:defRPr>
            </a:lvl8pPr>
            <a:lvl9pPr marL="3886200" indent="-228600" algn="ctr" eaLnBrk="0" fontAlgn="base" hangingPunct="0">
              <a:spcBef>
                <a:spcPct val="0"/>
              </a:spcBef>
              <a:spcAft>
                <a:spcPct val="0"/>
              </a:spcAft>
              <a:defRPr sz="2400">
                <a:solidFill>
                  <a:schemeClr val="bg1"/>
                </a:solidFill>
                <a:latin typeface="Arial" charset="0"/>
              </a:defRPr>
            </a:lvl9pPr>
          </a:lstStyle>
          <a:p>
            <a:pPr eaLnBrk="1" hangingPunct="1"/>
            <a:r>
              <a:rPr lang="en-US" altLang="en-US" sz="1200" dirty="0">
                <a:solidFill>
                  <a:prstClr val="black"/>
                </a:solidFill>
                <a:latin typeface="Times New Roman" pitchFamily="18" charset="0"/>
              </a:rPr>
              <a:t>Slide </a:t>
            </a:r>
            <a:fld id="{4E0254F2-B55D-4019-86CA-4179A1D97CA3}" type="slidenum">
              <a:rPr lang="en-US" altLang="en-US" sz="1200">
                <a:solidFill>
                  <a:prstClr val="black"/>
                </a:solidFill>
                <a:latin typeface="Times New Roman" pitchFamily="18" charset="0"/>
              </a:rPr>
              <a:pPr eaLnBrk="1" hangingPunct="1"/>
              <a:t>16</a:t>
            </a:fld>
            <a:endParaRPr lang="en-US" altLang="en-US" sz="1200" dirty="0">
              <a:solidFill>
                <a:prstClr val="black"/>
              </a:solidFill>
              <a:latin typeface="Times New Roman" pitchFamily="18" charset="0"/>
            </a:endParaRPr>
          </a:p>
        </p:txBody>
      </p:sp>
      <p:sp>
        <p:nvSpPr>
          <p:cNvPr id="60420" name="Rectangle 2"/>
          <p:cNvSpPr>
            <a:spLocks noGrp="1" noRot="1" noChangeAspect="1" noChangeArrowheads="1" noTextEdit="1"/>
          </p:cNvSpPr>
          <p:nvPr>
            <p:ph type="sldImg"/>
          </p:nvPr>
        </p:nvSpPr>
        <p:spPr>
          <a:solidFill>
            <a:srgbClr val="FFFFFF"/>
          </a:solidFill>
          <a:ln/>
        </p:spPr>
      </p:sp>
      <p:sp>
        <p:nvSpPr>
          <p:cNvPr id="60421" name="Rectangle 3"/>
          <p:cNvSpPr>
            <a:spLocks noGrp="1" noChangeArrowheads="1"/>
          </p:cNvSpPr>
          <p:nvPr>
            <p:ph type="body" idx="1"/>
          </p:nvPr>
        </p:nvSpPr>
        <p:spPr>
          <a:solidFill>
            <a:srgbClr val="FFFFFF"/>
          </a:solidFill>
          <a:ln>
            <a:noFill/>
          </a:ln>
        </p:spPr>
        <p:txBody>
          <a:bodyPr/>
          <a:lstStyle/>
          <a:p>
            <a:pPr>
              <a:spcBef>
                <a:spcPts val="2400"/>
              </a:spcBef>
            </a:pPr>
            <a:r>
              <a:rPr lang="en-US" sz="1200" b="1" dirty="0" smtClean="0"/>
              <a:t>When sexual abuse is reported or suspected, </a:t>
            </a:r>
            <a:r>
              <a:rPr lang="en-US" sz="1200" dirty="0" smtClean="0"/>
              <a:t>consider sending the patient to the ED for comprehensive sexual assault evaluation</a:t>
            </a:r>
          </a:p>
          <a:p>
            <a:pPr>
              <a:spcBef>
                <a:spcPts val="2400"/>
              </a:spcBef>
            </a:pPr>
            <a:r>
              <a:rPr lang="en-US" sz="1200" b="1" dirty="0" smtClean="0"/>
              <a:t>Work with ED personnel </a:t>
            </a:r>
            <a:r>
              <a:rPr lang="en-US" sz="1200" dirty="0" smtClean="0"/>
              <a:t>to identify cases in which patients should not be released to an unsafe residence</a:t>
            </a:r>
          </a:p>
          <a:p>
            <a:endParaRPr lang="en-US" altLang="en-US" dirty="0"/>
          </a:p>
        </p:txBody>
      </p:sp>
    </p:spTree>
    <p:extLst>
      <p:ext uri="{BB962C8B-B14F-4D97-AF65-F5344CB8AC3E}">
        <p14:creationId xmlns:p14="http://schemas.microsoft.com/office/powerpoint/2010/main" val="1410930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00A7F32-2846-4F86-8662-741043D3EA0F}"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67A3F8-9F47-48AC-A0D8-B9E357B0AED9}" type="slidenum">
              <a:rPr lang="en-US" smtClean="0"/>
              <a:t>‹#›</a:t>
            </a:fld>
            <a:endParaRPr lang="en-US"/>
          </a:p>
        </p:txBody>
      </p:sp>
    </p:spTree>
    <p:extLst>
      <p:ext uri="{BB962C8B-B14F-4D97-AF65-F5344CB8AC3E}">
        <p14:creationId xmlns:p14="http://schemas.microsoft.com/office/powerpoint/2010/main" val="12797165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0A7F32-2846-4F86-8662-741043D3EA0F}"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7A3F8-9F47-48AC-A0D8-B9E357B0AED9}" type="slidenum">
              <a:rPr lang="en-US" smtClean="0"/>
              <a:t>‹#›</a:t>
            </a:fld>
            <a:endParaRPr lang="en-US"/>
          </a:p>
        </p:txBody>
      </p:sp>
    </p:spTree>
    <p:extLst>
      <p:ext uri="{BB962C8B-B14F-4D97-AF65-F5344CB8AC3E}">
        <p14:creationId xmlns:p14="http://schemas.microsoft.com/office/powerpoint/2010/main" val="4175782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0A7F32-2846-4F86-8662-741043D3EA0F}"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7A3F8-9F47-48AC-A0D8-B9E357B0AED9}" type="slidenum">
              <a:rPr lang="en-US" smtClean="0"/>
              <a:t>‹#›</a:t>
            </a:fld>
            <a:endParaRPr lang="en-US"/>
          </a:p>
        </p:txBody>
      </p:sp>
    </p:spTree>
    <p:extLst>
      <p:ext uri="{BB962C8B-B14F-4D97-AF65-F5344CB8AC3E}">
        <p14:creationId xmlns:p14="http://schemas.microsoft.com/office/powerpoint/2010/main" val="840176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00A7F32-2846-4F86-8662-741043D3EA0F}"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67A3F8-9F47-48AC-A0D8-B9E357B0AED9}" type="slidenum">
              <a:rPr lang="en-US" smtClean="0"/>
              <a:t>‹#›</a:t>
            </a:fld>
            <a:endParaRPr lang="en-US"/>
          </a:p>
        </p:txBody>
      </p:sp>
    </p:spTree>
    <p:extLst>
      <p:ext uri="{BB962C8B-B14F-4D97-AF65-F5344CB8AC3E}">
        <p14:creationId xmlns:p14="http://schemas.microsoft.com/office/powerpoint/2010/main" val="489616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900A7F32-2846-4F86-8662-741043D3EA0F}"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67A3F8-9F47-48AC-A0D8-B9E357B0AED9}" type="slidenum">
              <a:rPr lang="en-US" smtClean="0"/>
              <a:t>‹#›</a:t>
            </a:fld>
            <a:endParaRPr lang="en-US"/>
          </a:p>
        </p:txBody>
      </p:sp>
    </p:spTree>
    <p:extLst>
      <p:ext uri="{BB962C8B-B14F-4D97-AF65-F5344CB8AC3E}">
        <p14:creationId xmlns:p14="http://schemas.microsoft.com/office/powerpoint/2010/main" val="10427074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900A7F32-2846-4F86-8662-741043D3EA0F}" type="datetimeFigureOut">
              <a:rPr lang="en-US" smtClean="0"/>
              <a:t>12/1/2020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867A3F8-9F47-48AC-A0D8-B9E357B0AED9}" type="slidenum">
              <a:rPr lang="en-US" smtClean="0"/>
              <a:t>‹#›</a:t>
            </a:fld>
            <a:endParaRPr lang="en-US"/>
          </a:p>
        </p:txBody>
      </p:sp>
    </p:spTree>
    <p:extLst>
      <p:ext uri="{BB962C8B-B14F-4D97-AF65-F5344CB8AC3E}">
        <p14:creationId xmlns:p14="http://schemas.microsoft.com/office/powerpoint/2010/main" val="2007275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900A7F32-2846-4F86-8662-741043D3EA0F}"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67A3F8-9F47-48AC-A0D8-B9E357B0AED9}"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673657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00A7F32-2846-4F86-8662-741043D3EA0F}"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67A3F8-9F47-48AC-A0D8-B9E357B0AED9}" type="slidenum">
              <a:rPr lang="en-US" smtClean="0"/>
              <a:t>‹#›</a:t>
            </a:fld>
            <a:endParaRPr lang="en-US"/>
          </a:p>
        </p:txBody>
      </p:sp>
    </p:spTree>
    <p:extLst>
      <p:ext uri="{BB962C8B-B14F-4D97-AF65-F5344CB8AC3E}">
        <p14:creationId xmlns:p14="http://schemas.microsoft.com/office/powerpoint/2010/main" val="928355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0A7F32-2846-4F86-8662-741043D3EA0F}"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67A3F8-9F47-48AC-A0D8-B9E357B0AED9}" type="slidenum">
              <a:rPr lang="en-US" smtClean="0"/>
              <a:t>‹#›</a:t>
            </a:fld>
            <a:endParaRPr lang="en-US"/>
          </a:p>
        </p:txBody>
      </p:sp>
    </p:spTree>
    <p:extLst>
      <p:ext uri="{BB962C8B-B14F-4D97-AF65-F5344CB8AC3E}">
        <p14:creationId xmlns:p14="http://schemas.microsoft.com/office/powerpoint/2010/main" val="251230619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900A7F32-2846-4F86-8662-741043D3EA0F}" type="datetimeFigureOut">
              <a:rPr lang="en-US" smtClean="0"/>
              <a:t>12/1/2020</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4867A3F8-9F47-48AC-A0D8-B9E357B0AED9}" type="slidenum">
              <a:rPr lang="en-US" smtClean="0"/>
              <a:t>‹#›</a:t>
            </a:fld>
            <a:endParaRPr lang="en-US"/>
          </a:p>
        </p:txBody>
      </p:sp>
    </p:spTree>
    <p:extLst>
      <p:ext uri="{BB962C8B-B14F-4D97-AF65-F5344CB8AC3E}">
        <p14:creationId xmlns:p14="http://schemas.microsoft.com/office/powerpoint/2010/main" val="258109847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00A7F32-2846-4F86-8662-741043D3EA0F}" type="datetimeFigureOut">
              <a:rPr lang="en-US" smtClean="0"/>
              <a:t>12/1/2020</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4867A3F8-9F47-48AC-A0D8-B9E357B0AED9}" type="slidenum">
              <a:rPr lang="en-US" smtClean="0"/>
              <a:t>‹#›</a:t>
            </a:fld>
            <a:endParaRPr lang="en-US"/>
          </a:p>
        </p:txBody>
      </p:sp>
    </p:spTree>
    <p:extLst>
      <p:ext uri="{BB962C8B-B14F-4D97-AF65-F5344CB8AC3E}">
        <p14:creationId xmlns:p14="http://schemas.microsoft.com/office/powerpoint/2010/main" val="3594096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00A7F32-2846-4F86-8662-741043D3EA0F}" type="datetimeFigureOut">
              <a:rPr lang="en-US" smtClean="0"/>
              <a:t>12/1/2020</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867A3F8-9F47-48AC-A0D8-B9E357B0AED9}" type="slidenum">
              <a:rPr lang="en-US" smtClean="0"/>
              <a:t>‹#›</a:t>
            </a:fld>
            <a:endParaRPr lang="en-US"/>
          </a:p>
        </p:txBody>
      </p:sp>
    </p:spTree>
    <p:extLst>
      <p:ext uri="{BB962C8B-B14F-4D97-AF65-F5344CB8AC3E}">
        <p14:creationId xmlns:p14="http://schemas.microsoft.com/office/powerpoint/2010/main" val="3220054551"/>
      </p:ext>
    </p:extLst>
  </p:cSld>
  <p:clrMap bg1="lt1" tx1="dk1" bg2="lt2" tx2="dk2" accent1="accent1" accent2="accent2" accent3="accent3" accent4="accent4" accent5="accent5" accent6="accent6" hlink="hlink" folHlink="folHlink"/>
  <p:sldLayoutIdLst>
    <p:sldLayoutId id="2147484669" r:id="rId1"/>
    <p:sldLayoutId id="2147484670" r:id="rId2"/>
    <p:sldLayoutId id="2147484671" r:id="rId3"/>
    <p:sldLayoutId id="2147484672" r:id="rId4"/>
    <p:sldLayoutId id="2147484673" r:id="rId5"/>
    <p:sldLayoutId id="2147484674" r:id="rId6"/>
    <p:sldLayoutId id="2147484675" r:id="rId7"/>
    <p:sldLayoutId id="2147484676" r:id="rId8"/>
    <p:sldLayoutId id="2147484677" r:id="rId9"/>
    <p:sldLayoutId id="2147484678" r:id="rId10"/>
    <p:sldLayoutId id="2147484679"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centeronelderabuse.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ncea.aoa.gov/" TargetMode="External"/><Relationship Id="rId4" Type="http://schemas.openxmlformats.org/officeDocument/2006/relationships/hyperlink" Target="http://www.justice.gov/elderjustice/research/roadmap.html"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689957"/>
            <a:ext cx="8637073" cy="2576946"/>
          </a:xfrm>
        </p:spPr>
        <p:txBody>
          <a:bodyPr>
            <a:normAutofit/>
          </a:bodyPr>
          <a:lstStyle/>
          <a:p>
            <a:r>
              <a:rPr lang="en-US" sz="4400" dirty="0" smtClean="0">
                <a:solidFill>
                  <a:schemeClr val="bg1"/>
                </a:solidFill>
              </a:rPr>
              <a:t>ELDER MISTREATMENT</a:t>
            </a:r>
            <a:endParaRPr lang="en-US" sz="4400" dirty="0">
              <a:solidFill>
                <a:schemeClr val="bg1"/>
              </a:solidFill>
            </a:endParaRPr>
          </a:p>
        </p:txBody>
      </p:sp>
      <p:sp>
        <p:nvSpPr>
          <p:cNvPr id="3" name="Subtitle 2"/>
          <p:cNvSpPr>
            <a:spLocks noGrp="1"/>
          </p:cNvSpPr>
          <p:nvPr>
            <p:ph type="subTitle" idx="1"/>
          </p:nvPr>
        </p:nvSpPr>
        <p:spPr>
          <a:xfrm>
            <a:off x="1774424" y="4048298"/>
            <a:ext cx="8637072" cy="1820486"/>
          </a:xfrm>
        </p:spPr>
        <p:txBody>
          <a:bodyPr>
            <a:normAutofit/>
          </a:bodyPr>
          <a:lstStyle/>
          <a:p>
            <a:r>
              <a:rPr lang="en-US" sz="2800" dirty="0" smtClean="0">
                <a:solidFill>
                  <a:schemeClr val="bg1"/>
                </a:solidFill>
              </a:rPr>
              <a:t>Deb Mostek</a:t>
            </a:r>
            <a:endParaRPr lang="en-US" sz="2800" dirty="0">
              <a:solidFill>
                <a:schemeClr val="bg1"/>
              </a:solidFill>
            </a:endParaRPr>
          </a:p>
          <a:p>
            <a:r>
              <a:rPr lang="en-US" sz="2800" dirty="0" smtClean="0">
                <a:solidFill>
                  <a:schemeClr val="bg1"/>
                </a:solidFill>
              </a:rPr>
              <a:t>June 2020</a:t>
            </a:r>
            <a:endParaRPr lang="en-US" sz="2800" dirty="0">
              <a:solidFill>
                <a:schemeClr val="bg1"/>
              </a:solidFill>
            </a:endParaRPr>
          </a:p>
        </p:txBody>
      </p:sp>
      <p:pic>
        <p:nvPicPr>
          <p:cNvPr id="4" name="Picture 4" descr="MPj022742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3583" y="3584955"/>
            <a:ext cx="3750365" cy="306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5431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88720"/>
          </a:xfrm>
        </p:spPr>
        <p:txBody>
          <a:bodyPr/>
          <a:lstStyle/>
          <a:p>
            <a:r>
              <a:rPr lang="en-US" dirty="0">
                <a:solidFill>
                  <a:schemeClr val="tx1"/>
                </a:solidFill>
              </a:rPr>
              <a:t>Risk factors related to elder mistreatment for becoming </a:t>
            </a:r>
            <a:r>
              <a:rPr lang="en-US" dirty="0" smtClean="0">
                <a:solidFill>
                  <a:schemeClr val="tx1"/>
                </a:solidFill>
              </a:rPr>
              <a:t>a perpetrator</a:t>
            </a:r>
            <a:endParaRPr lang="en-US" dirty="0">
              <a:solidFill>
                <a:schemeClr val="tx1"/>
              </a:solidFill>
            </a:endParaRPr>
          </a:p>
        </p:txBody>
      </p:sp>
      <p:sp>
        <p:nvSpPr>
          <p:cNvPr id="3" name="Content Placeholder 2"/>
          <p:cNvSpPr>
            <a:spLocks noGrp="1"/>
          </p:cNvSpPr>
          <p:nvPr>
            <p:ph idx="1"/>
          </p:nvPr>
        </p:nvSpPr>
        <p:spPr>
          <a:xfrm>
            <a:off x="728870" y="2638044"/>
            <a:ext cx="9231994" cy="3101983"/>
          </a:xfrm>
        </p:spPr>
        <p:txBody>
          <a:bodyPr>
            <a:normAutofit/>
          </a:bodyPr>
          <a:lstStyle/>
          <a:p>
            <a:r>
              <a:rPr lang="en-US" sz="3200" dirty="0" smtClean="0">
                <a:solidFill>
                  <a:schemeClr val="tx1"/>
                </a:solidFill>
              </a:rPr>
              <a:t>Mental Illness</a:t>
            </a:r>
          </a:p>
          <a:p>
            <a:r>
              <a:rPr lang="en-US" sz="3200" dirty="0" smtClean="0">
                <a:solidFill>
                  <a:schemeClr val="tx1"/>
                </a:solidFill>
              </a:rPr>
              <a:t>Substance abuse</a:t>
            </a:r>
          </a:p>
          <a:p>
            <a:r>
              <a:rPr lang="en-US" sz="3200" dirty="0" smtClean="0">
                <a:solidFill>
                  <a:schemeClr val="tx1"/>
                </a:solidFill>
              </a:rPr>
              <a:t>Caregiver Stress</a:t>
            </a:r>
          </a:p>
          <a:p>
            <a:r>
              <a:rPr lang="en-US" sz="3200" dirty="0" smtClean="0">
                <a:solidFill>
                  <a:schemeClr val="tx1"/>
                </a:solidFill>
              </a:rPr>
              <a:t>Previous history of family violence</a:t>
            </a:r>
          </a:p>
          <a:p>
            <a:r>
              <a:rPr lang="en-US" sz="3200" dirty="0" smtClean="0">
                <a:solidFill>
                  <a:schemeClr val="tx1"/>
                </a:solidFill>
              </a:rPr>
              <a:t>Financial dependence on older adult</a:t>
            </a:r>
            <a:endParaRPr lang="en-US" sz="3200" dirty="0">
              <a:solidFill>
                <a:schemeClr val="tx1"/>
              </a:solidFill>
            </a:endParaRPr>
          </a:p>
        </p:txBody>
      </p:sp>
      <p:sp>
        <p:nvSpPr>
          <p:cNvPr id="4" name="TextBox 3"/>
          <p:cNvSpPr txBox="1"/>
          <p:nvPr/>
        </p:nvSpPr>
        <p:spPr>
          <a:xfrm>
            <a:off x="8007531" y="6283234"/>
            <a:ext cx="3997235" cy="461665"/>
          </a:xfrm>
          <a:prstGeom prst="rect">
            <a:avLst/>
          </a:prstGeom>
          <a:noFill/>
        </p:spPr>
        <p:txBody>
          <a:bodyPr wrap="square" rtlCol="0">
            <a:spAutoFit/>
          </a:bodyPr>
          <a:lstStyle/>
          <a:p>
            <a:r>
              <a:rPr lang="en-US" sz="2400" dirty="0" smtClean="0"/>
              <a:t>GRS Teaching Slides 2019</a:t>
            </a:r>
            <a:endParaRPr lang="en-US" sz="2400" dirty="0"/>
          </a:p>
        </p:txBody>
      </p:sp>
      <p:pic>
        <p:nvPicPr>
          <p:cNvPr id="5" name="Picture 5" descr="MPj042761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6922" y="1828800"/>
            <a:ext cx="2160104" cy="351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993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35527"/>
            <a:ext cx="7729728" cy="886691"/>
          </a:xfrm>
        </p:spPr>
        <p:txBody>
          <a:bodyPr/>
          <a:lstStyle/>
          <a:p>
            <a:r>
              <a:rPr lang="en-US" dirty="0" smtClean="0">
                <a:solidFill>
                  <a:schemeClr val="tx1"/>
                </a:solidFill>
              </a:rPr>
              <a:t>Evaluation</a:t>
            </a:r>
            <a:endParaRPr lang="en-US" dirty="0">
              <a:solidFill>
                <a:schemeClr val="tx1"/>
              </a:solidFill>
            </a:endParaRPr>
          </a:p>
        </p:txBody>
      </p:sp>
      <p:sp>
        <p:nvSpPr>
          <p:cNvPr id="3" name="Content Placeholder 2"/>
          <p:cNvSpPr>
            <a:spLocks noGrp="1"/>
          </p:cNvSpPr>
          <p:nvPr>
            <p:ph idx="1"/>
          </p:nvPr>
        </p:nvSpPr>
        <p:spPr>
          <a:xfrm>
            <a:off x="755375" y="1316182"/>
            <a:ext cx="10092734" cy="5666509"/>
          </a:xfrm>
        </p:spPr>
        <p:txBody>
          <a:bodyPr>
            <a:normAutofit/>
          </a:bodyPr>
          <a:lstStyle/>
          <a:p>
            <a:r>
              <a:rPr lang="en-US" sz="3300" dirty="0" smtClean="0">
                <a:solidFill>
                  <a:schemeClr val="tx1"/>
                </a:solidFill>
              </a:rPr>
              <a:t>Complete history and physical</a:t>
            </a:r>
          </a:p>
          <a:p>
            <a:r>
              <a:rPr lang="en-US" sz="3300" dirty="0" smtClean="0">
                <a:solidFill>
                  <a:schemeClr val="tx1"/>
                </a:solidFill>
              </a:rPr>
              <a:t>Functional assessment, sensory assessment</a:t>
            </a:r>
          </a:p>
          <a:p>
            <a:r>
              <a:rPr lang="en-US" sz="3300" dirty="0">
                <a:solidFill>
                  <a:schemeClr val="tx1"/>
                </a:solidFill>
              </a:rPr>
              <a:t>S</a:t>
            </a:r>
            <a:r>
              <a:rPr lang="en-US" sz="3300" dirty="0" smtClean="0">
                <a:solidFill>
                  <a:schemeClr val="tx1"/>
                </a:solidFill>
              </a:rPr>
              <a:t>ocial assessment</a:t>
            </a:r>
          </a:p>
          <a:p>
            <a:r>
              <a:rPr lang="en-US" sz="3300" dirty="0" smtClean="0">
                <a:solidFill>
                  <a:schemeClr val="tx1"/>
                </a:solidFill>
              </a:rPr>
              <a:t>Cognitive assessment</a:t>
            </a:r>
          </a:p>
          <a:p>
            <a:r>
              <a:rPr lang="en-US" sz="3300" dirty="0" smtClean="0">
                <a:solidFill>
                  <a:schemeClr val="tx1"/>
                </a:solidFill>
              </a:rPr>
              <a:t>Collateral history</a:t>
            </a:r>
          </a:p>
          <a:p>
            <a:r>
              <a:rPr lang="en-US" sz="3300" dirty="0" smtClean="0">
                <a:solidFill>
                  <a:schemeClr val="tx1"/>
                </a:solidFill>
              </a:rPr>
              <a:t>Interview both patient and caregiver separately</a:t>
            </a:r>
          </a:p>
          <a:p>
            <a:r>
              <a:rPr lang="en-US" sz="3300" dirty="0" smtClean="0">
                <a:solidFill>
                  <a:schemeClr val="tx1"/>
                </a:solidFill>
              </a:rPr>
              <a:t>Laboratory and radiographic exams as indicated</a:t>
            </a:r>
          </a:p>
          <a:p>
            <a:r>
              <a:rPr lang="en-US" sz="3300" dirty="0" smtClean="0">
                <a:solidFill>
                  <a:schemeClr val="tx1"/>
                </a:solidFill>
              </a:rPr>
              <a:t>Environmental assessment (home health care, house call)</a:t>
            </a:r>
          </a:p>
          <a:p>
            <a:endParaRPr lang="en-US" dirty="0"/>
          </a:p>
        </p:txBody>
      </p:sp>
      <p:pic>
        <p:nvPicPr>
          <p:cNvPr id="4" name="Picture 4" descr="MPj043650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5791" y="1590263"/>
            <a:ext cx="2348947" cy="315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111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554182" y="186820"/>
            <a:ext cx="10624202" cy="807529"/>
          </a:xfrm>
        </p:spPr>
        <p:txBody>
          <a:bodyPr>
            <a:normAutofit/>
          </a:bodyPr>
          <a:lstStyle/>
          <a:p>
            <a:pPr eaLnBrk="1" hangingPunct="1"/>
            <a:r>
              <a:rPr lang="en-US" altLang="en-US" dirty="0">
                <a:solidFill>
                  <a:schemeClr val="tx1"/>
                </a:solidFill>
              </a:rPr>
              <a:t>MEDICAL AND SOCIAL HISTORY </a:t>
            </a:r>
          </a:p>
        </p:txBody>
      </p:sp>
      <p:sp>
        <p:nvSpPr>
          <p:cNvPr id="15364" name="Rectangle 3"/>
          <p:cNvSpPr>
            <a:spLocks noGrp="1" noChangeArrowheads="1"/>
          </p:cNvSpPr>
          <p:nvPr>
            <p:ph sz="half" idx="1"/>
          </p:nvPr>
        </p:nvSpPr>
        <p:spPr>
          <a:xfrm>
            <a:off x="2023053" y="1430759"/>
            <a:ext cx="8312438" cy="4898789"/>
          </a:xfrm>
        </p:spPr>
        <p:txBody>
          <a:bodyPr>
            <a:noAutofit/>
          </a:bodyPr>
          <a:lstStyle/>
          <a:p>
            <a:pPr marL="339725" lvl="1">
              <a:lnSpc>
                <a:spcPct val="90000"/>
              </a:lnSpc>
            </a:pPr>
            <a:r>
              <a:rPr lang="en-US" sz="2800" i="1" dirty="0">
                <a:solidFill>
                  <a:schemeClr val="tx1"/>
                </a:solidFill>
              </a:rPr>
              <a:t>Interview patients with dementia in the same way as </a:t>
            </a:r>
            <a:r>
              <a:rPr lang="en-US" sz="2800" i="1" dirty="0" smtClean="0">
                <a:solidFill>
                  <a:schemeClr val="tx1"/>
                </a:solidFill>
              </a:rPr>
              <a:t>others; </a:t>
            </a:r>
            <a:endParaRPr lang="en-US" sz="2800" i="1" dirty="0">
              <a:solidFill>
                <a:schemeClr val="tx1"/>
              </a:solidFill>
            </a:endParaRPr>
          </a:p>
          <a:p>
            <a:pPr lvl="1">
              <a:lnSpc>
                <a:spcPct val="90000"/>
              </a:lnSpc>
              <a:buFont typeface="Arial" pitchFamily="34" charset="0"/>
              <a:buChar char="–"/>
            </a:pPr>
            <a:r>
              <a:rPr lang="en-US" sz="2800" dirty="0">
                <a:solidFill>
                  <a:schemeClr val="tx1"/>
                </a:solidFill>
              </a:rPr>
              <a:t>If collateral information could affect clinical decision-making or immediate safety, consider interviewing other family, neighbors, visiting nurses, etc.</a:t>
            </a:r>
          </a:p>
          <a:p>
            <a:pPr marL="339725" lvl="1">
              <a:lnSpc>
                <a:spcPct val="90000"/>
              </a:lnSpc>
              <a:spcBef>
                <a:spcPts val="2400"/>
              </a:spcBef>
            </a:pPr>
            <a:r>
              <a:rPr lang="en-US" sz="2800" i="1" dirty="0">
                <a:solidFill>
                  <a:schemeClr val="tx1"/>
                </a:solidFill>
              </a:rPr>
              <a:t>Stress, isolation, or depression of the caregiver is relevant to the health of the older adult</a:t>
            </a:r>
          </a:p>
          <a:p>
            <a:pPr lvl="1">
              <a:lnSpc>
                <a:spcPct val="90000"/>
              </a:lnSpc>
              <a:buFont typeface="Arial" pitchFamily="34" charset="0"/>
              <a:buChar char="–"/>
            </a:pPr>
            <a:r>
              <a:rPr lang="en-US" sz="2800" dirty="0">
                <a:solidFill>
                  <a:schemeClr val="tx1"/>
                </a:solidFill>
              </a:rPr>
              <a:t>Consider interviewing the caregiver even if he or she is not your patient</a:t>
            </a:r>
          </a:p>
          <a:p>
            <a:pPr lvl="1">
              <a:lnSpc>
                <a:spcPct val="90000"/>
              </a:lnSpc>
              <a:buFont typeface="Arial" pitchFamily="34" charset="0"/>
              <a:buChar char="–"/>
            </a:pPr>
            <a:r>
              <a:rPr lang="en-US" sz="2800" dirty="0">
                <a:solidFill>
                  <a:schemeClr val="tx1"/>
                </a:solidFill>
              </a:rPr>
              <a:t>Counsel and offer resources to overwhelmed or stressed </a:t>
            </a:r>
            <a:r>
              <a:rPr lang="en-US" sz="2800" dirty="0" smtClean="0">
                <a:solidFill>
                  <a:schemeClr val="tx1"/>
                </a:solidFill>
              </a:rPr>
              <a:t>caregivers</a:t>
            </a:r>
            <a:endParaRPr lang="en-US" sz="2800" dirty="0">
              <a:solidFill>
                <a:schemeClr val="tx1"/>
              </a:solidFill>
            </a:endParaRPr>
          </a:p>
        </p:txBody>
      </p:sp>
      <p:sp>
        <p:nvSpPr>
          <p:cNvPr id="3" name="TextBox 2"/>
          <p:cNvSpPr txBox="1"/>
          <p:nvPr/>
        </p:nvSpPr>
        <p:spPr>
          <a:xfrm>
            <a:off x="8118764" y="6329548"/>
            <a:ext cx="3948545" cy="461665"/>
          </a:xfrm>
          <a:prstGeom prst="rect">
            <a:avLst/>
          </a:prstGeom>
          <a:noFill/>
        </p:spPr>
        <p:txBody>
          <a:bodyPr wrap="square" rtlCol="0">
            <a:spAutoFit/>
          </a:bodyPr>
          <a:lstStyle/>
          <a:p>
            <a:r>
              <a:rPr lang="en-US" sz="2400" dirty="0"/>
              <a:t>GRS Teaching slides 2019</a:t>
            </a:r>
          </a:p>
        </p:txBody>
      </p:sp>
    </p:spTree>
    <p:extLst>
      <p:ext uri="{BB962C8B-B14F-4D97-AF65-F5344CB8AC3E}">
        <p14:creationId xmlns:p14="http://schemas.microsoft.com/office/powerpoint/2010/main" val="4111311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1953490" y="0"/>
            <a:ext cx="7647710" cy="1256301"/>
          </a:xfrm>
          <a:noFill/>
        </p:spPr>
        <p:txBody>
          <a:bodyPr>
            <a:noAutofit/>
          </a:bodyPr>
          <a:lstStyle/>
          <a:p>
            <a:pPr algn="ctr" eaLnBrk="1" hangingPunct="1"/>
            <a:r>
              <a:rPr lang="en-US" altLang="en-US" dirty="0">
                <a:solidFill>
                  <a:schemeClr val="tx1"/>
                </a:solidFill>
              </a:rPr>
              <a:t>“RED FLAGS” THAT SHOULD RAISE</a:t>
            </a:r>
            <a:br>
              <a:rPr lang="en-US" altLang="en-US" dirty="0">
                <a:solidFill>
                  <a:schemeClr val="tx1"/>
                </a:solidFill>
              </a:rPr>
            </a:br>
            <a:r>
              <a:rPr lang="en-US" altLang="en-US" dirty="0">
                <a:solidFill>
                  <a:schemeClr val="tx1"/>
                </a:solidFill>
              </a:rPr>
              <a:t>CONCERN ABOUT ELDER MISTREATMENT</a:t>
            </a:r>
          </a:p>
        </p:txBody>
      </p:sp>
      <p:sp>
        <p:nvSpPr>
          <p:cNvPr id="12292" name="Rectangle 3"/>
          <p:cNvSpPr>
            <a:spLocks noGrp="1" noChangeArrowheads="1"/>
          </p:cNvSpPr>
          <p:nvPr>
            <p:ph sz="half" idx="1"/>
          </p:nvPr>
        </p:nvSpPr>
        <p:spPr>
          <a:xfrm>
            <a:off x="0" y="1256302"/>
            <a:ext cx="11998035" cy="5726390"/>
          </a:xfrm>
          <a:noFill/>
        </p:spPr>
        <p:txBody>
          <a:bodyPr>
            <a:normAutofit/>
          </a:bodyPr>
          <a:lstStyle/>
          <a:p>
            <a:pPr lvl="0"/>
            <a:r>
              <a:rPr lang="en-US" sz="2800" dirty="0">
                <a:solidFill>
                  <a:schemeClr val="tx1"/>
                </a:solidFill>
              </a:rPr>
              <a:t>Older adult and caregiver provide conflicting accounts of events </a:t>
            </a:r>
          </a:p>
          <a:p>
            <a:pPr>
              <a:spcBef>
                <a:spcPts val="1800"/>
              </a:spcBef>
            </a:pPr>
            <a:r>
              <a:rPr lang="en-US" sz="2800" dirty="0">
                <a:solidFill>
                  <a:schemeClr val="tx1"/>
                </a:solidFill>
              </a:rPr>
              <a:t>Caregiver interrupts/answers for the older adult</a:t>
            </a:r>
          </a:p>
          <a:p>
            <a:pPr>
              <a:spcBef>
                <a:spcPts val="1800"/>
              </a:spcBef>
            </a:pPr>
            <a:r>
              <a:rPr lang="en-US" sz="2800" dirty="0">
                <a:solidFill>
                  <a:schemeClr val="tx1"/>
                </a:solidFill>
              </a:rPr>
              <a:t>Older adult seems fearful of or hostile toward caregiver </a:t>
            </a:r>
          </a:p>
          <a:p>
            <a:pPr>
              <a:spcBef>
                <a:spcPts val="1800"/>
              </a:spcBef>
            </a:pPr>
            <a:r>
              <a:rPr lang="en-US" sz="2800" dirty="0">
                <a:solidFill>
                  <a:schemeClr val="tx1"/>
                </a:solidFill>
              </a:rPr>
              <a:t>Caregiver appears unengaged/inattentive </a:t>
            </a:r>
            <a:r>
              <a:rPr lang="en-US" sz="2800" dirty="0" smtClean="0">
                <a:solidFill>
                  <a:schemeClr val="tx1"/>
                </a:solidFill>
              </a:rPr>
              <a:t>or frustrated/burdened by </a:t>
            </a:r>
            <a:r>
              <a:rPr lang="en-US" sz="2800" dirty="0">
                <a:solidFill>
                  <a:schemeClr val="tx1"/>
                </a:solidFill>
              </a:rPr>
              <a:t>caring for older adult</a:t>
            </a:r>
          </a:p>
          <a:p>
            <a:pPr>
              <a:spcBef>
                <a:spcPts val="1800"/>
              </a:spcBef>
            </a:pPr>
            <a:r>
              <a:rPr lang="en-US" sz="2800" dirty="0" smtClean="0">
                <a:solidFill>
                  <a:schemeClr val="tx1"/>
                </a:solidFill>
              </a:rPr>
              <a:t>Caregiver </a:t>
            </a:r>
            <a:r>
              <a:rPr lang="en-US" sz="2800" dirty="0">
                <a:solidFill>
                  <a:schemeClr val="tx1"/>
                </a:solidFill>
              </a:rPr>
              <a:t>appears overwhelmed by older adult </a:t>
            </a:r>
          </a:p>
          <a:p>
            <a:pPr>
              <a:spcBef>
                <a:spcPts val="1800"/>
              </a:spcBef>
            </a:pPr>
            <a:r>
              <a:rPr lang="en-US" sz="2800" dirty="0">
                <a:solidFill>
                  <a:schemeClr val="tx1"/>
                </a:solidFill>
              </a:rPr>
              <a:t>Caregiver appears to lack knowledge of older adult’s care needs</a:t>
            </a:r>
          </a:p>
          <a:p>
            <a:pPr>
              <a:spcBef>
                <a:spcPts val="1800"/>
              </a:spcBef>
            </a:pPr>
            <a:r>
              <a:rPr lang="en-US" sz="2800" dirty="0">
                <a:solidFill>
                  <a:schemeClr val="tx1"/>
                </a:solidFill>
              </a:rPr>
              <a:t>Evidence that caregiver and/or older adult may be abusing alcohol or illicit </a:t>
            </a:r>
            <a:r>
              <a:rPr lang="en-US" sz="2800" dirty="0" smtClean="0">
                <a:solidFill>
                  <a:schemeClr val="tx1"/>
                </a:solidFill>
              </a:rPr>
              <a:t>drugs</a:t>
            </a:r>
          </a:p>
          <a:p>
            <a:pPr>
              <a:spcBef>
                <a:spcPts val="1800"/>
              </a:spcBef>
            </a:pPr>
            <a:r>
              <a:rPr lang="en-US" altLang="en-US" sz="2800" dirty="0">
                <a:solidFill>
                  <a:schemeClr val="tx1"/>
                </a:solidFill>
              </a:rPr>
              <a:t>S</a:t>
            </a:r>
            <a:r>
              <a:rPr lang="en-US" altLang="en-US" sz="2800" dirty="0" smtClean="0">
                <a:solidFill>
                  <a:schemeClr val="tx1"/>
                </a:solidFill>
              </a:rPr>
              <a:t>udden </a:t>
            </a:r>
            <a:r>
              <a:rPr lang="en-US" altLang="en-US" sz="2800" dirty="0">
                <a:solidFill>
                  <a:schemeClr val="tx1"/>
                </a:solidFill>
              </a:rPr>
              <a:t>onset of </a:t>
            </a:r>
            <a:r>
              <a:rPr lang="en-US" altLang="en-US" sz="2800" dirty="0" smtClean="0">
                <a:solidFill>
                  <a:schemeClr val="tx1"/>
                </a:solidFill>
              </a:rPr>
              <a:t>depression/social withdrawal </a:t>
            </a:r>
            <a:endParaRPr lang="en-US" altLang="en-US" sz="2800" dirty="0">
              <a:solidFill>
                <a:schemeClr val="tx1"/>
              </a:solidFill>
            </a:endParaRPr>
          </a:p>
          <a:p>
            <a:pPr>
              <a:spcBef>
                <a:spcPts val="1800"/>
              </a:spcBef>
            </a:pPr>
            <a:endParaRPr lang="en-US" altLang="en-US" sz="2800" dirty="0">
              <a:solidFill>
                <a:schemeClr val="tx1"/>
              </a:solidFill>
            </a:endParaRPr>
          </a:p>
        </p:txBody>
      </p:sp>
      <p:sp>
        <p:nvSpPr>
          <p:cNvPr id="2" name="TextBox 1"/>
          <p:cNvSpPr txBox="1"/>
          <p:nvPr/>
        </p:nvSpPr>
        <p:spPr>
          <a:xfrm>
            <a:off x="8941777" y="6317673"/>
            <a:ext cx="3842238" cy="461665"/>
          </a:xfrm>
          <a:prstGeom prst="rect">
            <a:avLst/>
          </a:prstGeom>
          <a:noFill/>
        </p:spPr>
        <p:txBody>
          <a:bodyPr wrap="square" rtlCol="0">
            <a:spAutoFit/>
          </a:bodyPr>
          <a:lstStyle/>
          <a:p>
            <a:r>
              <a:rPr lang="en-US" sz="2400" dirty="0" smtClean="0"/>
              <a:t>GRS Teaching slides 2019</a:t>
            </a:r>
            <a:endParaRPr lang="en-US" sz="2400" dirty="0"/>
          </a:p>
        </p:txBody>
      </p:sp>
    </p:spTree>
    <p:extLst>
      <p:ext uri="{BB962C8B-B14F-4D97-AF65-F5344CB8AC3E}">
        <p14:creationId xmlns:p14="http://schemas.microsoft.com/office/powerpoint/2010/main" val="2992740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26"/>
          <p:cNvSpPr>
            <a:spLocks noGrp="1" noChangeArrowheads="1"/>
          </p:cNvSpPr>
          <p:nvPr>
            <p:ph type="title"/>
          </p:nvPr>
        </p:nvSpPr>
        <p:spPr>
          <a:xfrm>
            <a:off x="1477108" y="45561"/>
            <a:ext cx="9392919" cy="1092530"/>
          </a:xfrm>
        </p:spPr>
        <p:txBody>
          <a:bodyPr>
            <a:normAutofit/>
          </a:bodyPr>
          <a:lstStyle/>
          <a:p>
            <a:pPr algn="ctr"/>
            <a:r>
              <a:rPr lang="en-US" sz="2400" dirty="0"/>
              <a:t>INDICATORS FROM THE HISTORY</a:t>
            </a:r>
            <a:br>
              <a:rPr lang="en-US" sz="2400" dirty="0"/>
            </a:br>
            <a:r>
              <a:rPr lang="en-US" sz="2400" dirty="0"/>
              <a:t>THAT RAISE SUSPICION OF MISTREATMENT</a:t>
            </a:r>
            <a:endParaRPr lang="en-US" altLang="en-US" sz="2400" dirty="0">
              <a:latin typeface="Arial" charset="0"/>
            </a:endParaRPr>
          </a:p>
        </p:txBody>
      </p:sp>
      <p:sp>
        <p:nvSpPr>
          <p:cNvPr id="2" name="Content Placeholder 1"/>
          <p:cNvSpPr>
            <a:spLocks noGrp="1"/>
          </p:cNvSpPr>
          <p:nvPr>
            <p:ph sz="half" idx="1"/>
          </p:nvPr>
        </p:nvSpPr>
        <p:spPr>
          <a:xfrm>
            <a:off x="589085" y="1424354"/>
            <a:ext cx="11280530" cy="5095199"/>
          </a:xfrm>
        </p:spPr>
        <p:txBody>
          <a:bodyPr>
            <a:normAutofit/>
          </a:bodyPr>
          <a:lstStyle/>
          <a:p>
            <a:pPr lvl="0"/>
            <a:r>
              <a:rPr lang="en-US" sz="2800" dirty="0"/>
              <a:t>Unexplained injuries </a:t>
            </a:r>
          </a:p>
          <a:p>
            <a:pPr>
              <a:spcBef>
                <a:spcPts val="1200"/>
              </a:spcBef>
            </a:pPr>
            <a:r>
              <a:rPr lang="en-US" sz="2800" dirty="0"/>
              <a:t>Past history of frequent injuries</a:t>
            </a:r>
          </a:p>
          <a:p>
            <a:pPr>
              <a:spcBef>
                <a:spcPts val="1200"/>
              </a:spcBef>
            </a:pPr>
            <a:r>
              <a:rPr lang="en-US" sz="2800" dirty="0"/>
              <a:t>Caregiver calls older adult “accident prone” </a:t>
            </a:r>
          </a:p>
          <a:p>
            <a:pPr>
              <a:spcBef>
                <a:spcPts val="1200"/>
              </a:spcBef>
            </a:pPr>
            <a:r>
              <a:rPr lang="en-US" sz="2800" dirty="0"/>
              <a:t>Delay between onset of medical illness or injury and seeking medical attention </a:t>
            </a:r>
          </a:p>
          <a:p>
            <a:pPr>
              <a:spcBef>
                <a:spcPts val="1200"/>
              </a:spcBef>
            </a:pPr>
            <a:r>
              <a:rPr lang="en-US" sz="2800" dirty="0"/>
              <a:t>Recurrent visits to the emergency department (ED) for similar injuries</a:t>
            </a:r>
          </a:p>
          <a:p>
            <a:pPr>
              <a:spcBef>
                <a:spcPts val="1200"/>
              </a:spcBef>
            </a:pPr>
            <a:r>
              <a:rPr lang="en-US" sz="2800" dirty="0"/>
              <a:t>Using multiple clinicians or EDs rather than one primary care provider</a:t>
            </a:r>
          </a:p>
          <a:p>
            <a:pPr>
              <a:spcBef>
                <a:spcPts val="1200"/>
              </a:spcBef>
            </a:pPr>
            <a:r>
              <a:rPr lang="en-US" sz="2800" dirty="0"/>
              <a:t>Noncompliance with medications, appointments, or clinician directions</a:t>
            </a:r>
          </a:p>
        </p:txBody>
      </p:sp>
    </p:spTree>
    <p:extLst>
      <p:ext uri="{BB962C8B-B14F-4D97-AF65-F5344CB8AC3E}">
        <p14:creationId xmlns:p14="http://schemas.microsoft.com/office/powerpoint/2010/main" val="1939128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26"/>
          <p:cNvSpPr>
            <a:spLocks noGrp="1" noChangeArrowheads="1"/>
          </p:cNvSpPr>
          <p:nvPr>
            <p:ph type="title"/>
          </p:nvPr>
        </p:nvSpPr>
        <p:spPr>
          <a:xfrm>
            <a:off x="1149927" y="0"/>
            <a:ext cx="9631814" cy="1092530"/>
          </a:xfrm>
        </p:spPr>
        <p:txBody>
          <a:bodyPr>
            <a:noAutofit/>
          </a:bodyPr>
          <a:lstStyle/>
          <a:p>
            <a:pPr algn="ctr"/>
            <a:r>
              <a:rPr lang="en-US" dirty="0">
                <a:solidFill>
                  <a:schemeClr val="tx1"/>
                </a:solidFill>
              </a:rPr>
              <a:t>EXAM FINDINGS SUSPICIOUS</a:t>
            </a:r>
            <a:br>
              <a:rPr lang="en-US" dirty="0">
                <a:solidFill>
                  <a:schemeClr val="tx1"/>
                </a:solidFill>
              </a:rPr>
            </a:br>
            <a:r>
              <a:rPr lang="en-US" dirty="0">
                <a:solidFill>
                  <a:schemeClr val="tx1"/>
                </a:solidFill>
              </a:rPr>
              <a:t>FOR PHYSICAL ABUSE</a:t>
            </a:r>
            <a:endParaRPr lang="en-US" altLang="en-US" dirty="0">
              <a:solidFill>
                <a:schemeClr val="tx1"/>
              </a:solidFill>
              <a:latin typeface="Arial" charset="0"/>
            </a:endParaRPr>
          </a:p>
        </p:txBody>
      </p:sp>
      <p:sp>
        <p:nvSpPr>
          <p:cNvPr id="6" name="Content Placeholder 5"/>
          <p:cNvSpPr>
            <a:spLocks noGrp="1"/>
          </p:cNvSpPr>
          <p:nvPr>
            <p:ph sz="half" idx="1"/>
          </p:nvPr>
        </p:nvSpPr>
        <p:spPr>
          <a:xfrm>
            <a:off x="318655" y="1399309"/>
            <a:ext cx="11554689" cy="5191496"/>
          </a:xfrm>
        </p:spPr>
        <p:txBody>
          <a:bodyPr>
            <a:noAutofit/>
          </a:bodyPr>
          <a:lstStyle/>
          <a:p>
            <a:pPr>
              <a:spcBef>
                <a:spcPts val="1800"/>
              </a:spcBef>
            </a:pPr>
            <a:r>
              <a:rPr lang="en-IN" sz="2800" dirty="0">
                <a:solidFill>
                  <a:schemeClr val="tx1"/>
                </a:solidFill>
              </a:rPr>
              <a:t>Bruising in atypical locations (not over bony prominences, or on lateral arms, back, face, ears, or neck) </a:t>
            </a:r>
            <a:endParaRPr lang="en-US" sz="2800" dirty="0">
              <a:solidFill>
                <a:schemeClr val="tx1"/>
              </a:solidFill>
            </a:endParaRPr>
          </a:p>
          <a:p>
            <a:pPr>
              <a:spcBef>
                <a:spcPts val="1800"/>
              </a:spcBef>
            </a:pPr>
            <a:r>
              <a:rPr lang="en-IN" sz="2800" dirty="0">
                <a:solidFill>
                  <a:schemeClr val="tx1"/>
                </a:solidFill>
              </a:rPr>
              <a:t>Patterned injuries (bite marks or injury </a:t>
            </a:r>
            <a:r>
              <a:rPr lang="en-US" sz="2800" dirty="0">
                <a:solidFill>
                  <a:schemeClr val="tx1"/>
                </a:solidFill>
              </a:rPr>
              <a:t>consistent with the shape of a belt buckle, fingertip, or other object) </a:t>
            </a:r>
          </a:p>
          <a:p>
            <a:pPr>
              <a:spcBef>
                <a:spcPts val="1800"/>
              </a:spcBef>
            </a:pPr>
            <a:r>
              <a:rPr lang="en-IN" sz="2800" dirty="0">
                <a:solidFill>
                  <a:schemeClr val="tx1"/>
                </a:solidFill>
              </a:rPr>
              <a:t>Wrist or ankle lesions or scars (suggesting use of restraints) </a:t>
            </a:r>
            <a:endParaRPr lang="en-US" sz="2800" dirty="0">
              <a:solidFill>
                <a:schemeClr val="tx1"/>
              </a:solidFill>
            </a:endParaRPr>
          </a:p>
          <a:p>
            <a:pPr>
              <a:spcBef>
                <a:spcPts val="1800"/>
              </a:spcBef>
            </a:pPr>
            <a:r>
              <a:rPr lang="en-IN" sz="2800" dirty="0">
                <a:solidFill>
                  <a:schemeClr val="tx1"/>
                </a:solidFill>
              </a:rPr>
              <a:t>Burns (particularly stocking/glove pattern suggesting forced immersion, or cigarette pattern) </a:t>
            </a:r>
            <a:endParaRPr lang="en-US" sz="2800" dirty="0">
              <a:solidFill>
                <a:schemeClr val="tx1"/>
              </a:solidFill>
            </a:endParaRPr>
          </a:p>
          <a:p>
            <a:pPr>
              <a:spcBef>
                <a:spcPts val="1800"/>
              </a:spcBef>
            </a:pPr>
            <a:r>
              <a:rPr lang="en-IN" sz="2800" dirty="0">
                <a:solidFill>
                  <a:schemeClr val="tx1"/>
                </a:solidFill>
              </a:rPr>
              <a:t>Multiple fractures or bruises of different ages </a:t>
            </a:r>
            <a:endParaRPr lang="en-US" sz="2800" dirty="0">
              <a:solidFill>
                <a:schemeClr val="tx1"/>
              </a:solidFill>
            </a:endParaRPr>
          </a:p>
        </p:txBody>
      </p:sp>
      <p:sp>
        <p:nvSpPr>
          <p:cNvPr id="2" name="TextBox 1"/>
          <p:cNvSpPr txBox="1"/>
          <p:nvPr/>
        </p:nvSpPr>
        <p:spPr>
          <a:xfrm>
            <a:off x="7716982" y="6123709"/>
            <a:ext cx="4156362" cy="461665"/>
          </a:xfrm>
          <a:prstGeom prst="rect">
            <a:avLst/>
          </a:prstGeom>
          <a:noFill/>
        </p:spPr>
        <p:txBody>
          <a:bodyPr wrap="square" rtlCol="0">
            <a:spAutoFit/>
          </a:bodyPr>
          <a:lstStyle/>
          <a:p>
            <a:r>
              <a:rPr lang="en-US" sz="2400" dirty="0" smtClean="0"/>
              <a:t>GRS Teaching Slides 2019</a:t>
            </a:r>
            <a:endParaRPr lang="en-US" sz="2400" dirty="0"/>
          </a:p>
        </p:txBody>
      </p:sp>
    </p:spTree>
    <p:extLst>
      <p:ext uri="{BB962C8B-B14F-4D97-AF65-F5344CB8AC3E}">
        <p14:creationId xmlns:p14="http://schemas.microsoft.com/office/powerpoint/2010/main" val="743577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26"/>
          <p:cNvSpPr>
            <a:spLocks noGrp="1" noChangeArrowheads="1"/>
          </p:cNvSpPr>
          <p:nvPr>
            <p:ph type="title"/>
          </p:nvPr>
        </p:nvSpPr>
        <p:spPr>
          <a:xfrm>
            <a:off x="2109721" y="231836"/>
            <a:ext cx="7635834" cy="760029"/>
          </a:xfrm>
        </p:spPr>
        <p:txBody>
          <a:bodyPr>
            <a:noAutofit/>
          </a:bodyPr>
          <a:lstStyle/>
          <a:p>
            <a:pPr algn="ctr"/>
            <a:r>
              <a:rPr lang="en-US" sz="3200" dirty="0" smtClean="0">
                <a:solidFill>
                  <a:schemeClr val="tx1"/>
                </a:solidFill>
              </a:rPr>
              <a:t>ASSESSMENT</a:t>
            </a:r>
            <a:endParaRPr lang="en-US" altLang="en-US" sz="3200" dirty="0">
              <a:solidFill>
                <a:schemeClr val="tx1"/>
              </a:solidFill>
              <a:latin typeface="Arial" charset="0"/>
            </a:endParaRPr>
          </a:p>
        </p:txBody>
      </p:sp>
      <p:sp>
        <p:nvSpPr>
          <p:cNvPr id="6" name="Content Placeholder 5"/>
          <p:cNvSpPr>
            <a:spLocks noGrp="1"/>
          </p:cNvSpPr>
          <p:nvPr>
            <p:ph sz="half" idx="1"/>
          </p:nvPr>
        </p:nvSpPr>
        <p:spPr>
          <a:xfrm>
            <a:off x="1616765" y="1336964"/>
            <a:ext cx="8504971" cy="5253841"/>
          </a:xfrm>
        </p:spPr>
        <p:txBody>
          <a:bodyPr>
            <a:normAutofit/>
          </a:bodyPr>
          <a:lstStyle/>
          <a:p>
            <a:r>
              <a:rPr lang="en-US" sz="2800" dirty="0">
                <a:solidFill>
                  <a:schemeClr val="tx1"/>
                </a:solidFill>
              </a:rPr>
              <a:t>Distinguish abuse from accidents (SOE=B)</a:t>
            </a:r>
          </a:p>
          <a:p>
            <a:pPr marL="793750">
              <a:buFont typeface="Arial" pitchFamily="34" charset="0"/>
              <a:buChar char="–"/>
            </a:pPr>
            <a:r>
              <a:rPr lang="en-US" sz="2800" dirty="0">
                <a:solidFill>
                  <a:schemeClr val="tx1"/>
                </a:solidFill>
              </a:rPr>
              <a:t>In one study, bruises from physical abuse were often large (&gt;5 cm) and on the face, lateral right arm, or posterior torso</a:t>
            </a:r>
          </a:p>
          <a:p>
            <a:pPr marL="793750">
              <a:buFont typeface="Arial" pitchFamily="34" charset="0"/>
              <a:buChar char="–"/>
            </a:pPr>
            <a:r>
              <a:rPr lang="en-US" sz="2800" dirty="0">
                <a:solidFill>
                  <a:schemeClr val="tx1"/>
                </a:solidFill>
              </a:rPr>
              <a:t>In other studies, abuse-related injuries were most common on the head, neck, and upper extremities</a:t>
            </a:r>
          </a:p>
          <a:p>
            <a:pPr marL="793750">
              <a:buFont typeface="Arial" pitchFamily="34" charset="0"/>
              <a:buChar char="–"/>
            </a:pPr>
            <a:r>
              <a:rPr lang="en-US" sz="2800" dirty="0">
                <a:solidFill>
                  <a:schemeClr val="tx1"/>
                </a:solidFill>
              </a:rPr>
              <a:t>Injuries to the left cheek/zygoma, neck, and ulnar forearm may be much more common in abuse than </a:t>
            </a:r>
            <a:r>
              <a:rPr lang="en-US" sz="2800" dirty="0" smtClean="0">
                <a:solidFill>
                  <a:schemeClr val="tx1"/>
                </a:solidFill>
              </a:rPr>
              <a:t>accidents</a:t>
            </a:r>
          </a:p>
          <a:p>
            <a:pPr marL="565150" indent="0">
              <a:buNone/>
            </a:pPr>
            <a:endParaRPr lang="en-US" sz="2800" dirty="0">
              <a:solidFill>
                <a:schemeClr val="tx1"/>
              </a:solidFill>
            </a:endParaRPr>
          </a:p>
        </p:txBody>
      </p:sp>
      <p:sp>
        <p:nvSpPr>
          <p:cNvPr id="2" name="TextBox 1"/>
          <p:cNvSpPr txBox="1"/>
          <p:nvPr/>
        </p:nvSpPr>
        <p:spPr>
          <a:xfrm>
            <a:off x="8659091" y="6406139"/>
            <a:ext cx="3532909" cy="461665"/>
          </a:xfrm>
          <a:prstGeom prst="rect">
            <a:avLst/>
          </a:prstGeom>
          <a:noFill/>
        </p:spPr>
        <p:txBody>
          <a:bodyPr wrap="square" rtlCol="0">
            <a:spAutoFit/>
          </a:bodyPr>
          <a:lstStyle/>
          <a:p>
            <a:r>
              <a:rPr lang="en-US" sz="2400" dirty="0" smtClean="0"/>
              <a:t>GRS Teaching slides 2019</a:t>
            </a:r>
            <a:endParaRPr lang="en-US" sz="2400" dirty="0"/>
          </a:p>
        </p:txBody>
      </p:sp>
    </p:spTree>
    <p:extLst>
      <p:ext uri="{BB962C8B-B14F-4D97-AF65-F5344CB8AC3E}">
        <p14:creationId xmlns:p14="http://schemas.microsoft.com/office/powerpoint/2010/main" val="427014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567608" y="321365"/>
            <a:ext cx="6858000" cy="6215269"/>
          </a:xfrm>
          <a:prstGeom prst="rect">
            <a:avLst/>
          </a:prstGeom>
        </p:spPr>
      </p:pic>
    </p:spTree>
    <p:extLst>
      <p:ext uri="{BB962C8B-B14F-4D97-AF65-F5344CB8AC3E}">
        <p14:creationId xmlns:p14="http://schemas.microsoft.com/office/powerpoint/2010/main" val="2916374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133600" y="0"/>
            <a:ext cx="8229600" cy="1011115"/>
          </a:xfrm>
        </p:spPr>
        <p:txBody>
          <a:bodyPr>
            <a:normAutofit fontScale="90000"/>
          </a:bodyPr>
          <a:lstStyle/>
          <a:p>
            <a:pPr eaLnBrk="1" hangingPunct="1"/>
            <a:r>
              <a:rPr lang="en-US" altLang="en-US" sz="3600" dirty="0">
                <a:solidFill>
                  <a:schemeClr val="tx1"/>
                </a:solidFill>
              </a:rPr>
              <a:t>Common signs/symptoms </a:t>
            </a:r>
            <a:r>
              <a:rPr lang="en-US" altLang="en-US" sz="3600" dirty="0" smtClean="0">
                <a:solidFill>
                  <a:schemeClr val="tx1"/>
                </a:solidFill>
              </a:rPr>
              <a:t>of     self neglect</a:t>
            </a:r>
            <a:endParaRPr lang="en-US" altLang="en-US" sz="3600" dirty="0">
              <a:solidFill>
                <a:schemeClr val="tx1"/>
              </a:solidFill>
            </a:endParaRPr>
          </a:p>
        </p:txBody>
      </p:sp>
      <p:sp>
        <p:nvSpPr>
          <p:cNvPr id="53251" name="Rectangle 3"/>
          <p:cNvSpPr>
            <a:spLocks noGrp="1" noChangeArrowheads="1"/>
          </p:cNvSpPr>
          <p:nvPr>
            <p:ph idx="1"/>
          </p:nvPr>
        </p:nvSpPr>
        <p:spPr>
          <a:xfrm>
            <a:off x="248194" y="1011115"/>
            <a:ext cx="10419806" cy="5846885"/>
          </a:xfrm>
        </p:spPr>
        <p:txBody>
          <a:bodyPr>
            <a:normAutofit/>
          </a:bodyPr>
          <a:lstStyle/>
          <a:p>
            <a:pPr>
              <a:lnSpc>
                <a:spcPct val="80000"/>
              </a:lnSpc>
              <a:buNone/>
            </a:pPr>
            <a:r>
              <a:rPr lang="en-US" altLang="en-US" sz="3200" dirty="0">
                <a:solidFill>
                  <a:schemeClr val="tx1"/>
                </a:solidFill>
              </a:rPr>
              <a:t>Clinical signs</a:t>
            </a:r>
          </a:p>
          <a:p>
            <a:pPr>
              <a:lnSpc>
                <a:spcPct val="80000"/>
              </a:lnSpc>
            </a:pPr>
            <a:r>
              <a:rPr lang="en-US" altLang="en-US" sz="3000" dirty="0">
                <a:solidFill>
                  <a:schemeClr val="tx1"/>
                </a:solidFill>
              </a:rPr>
              <a:t>Missed med refills or physician appointments</a:t>
            </a:r>
          </a:p>
          <a:p>
            <a:pPr>
              <a:lnSpc>
                <a:spcPct val="80000"/>
              </a:lnSpc>
            </a:pPr>
            <a:r>
              <a:rPr lang="en-US" altLang="en-US" sz="3000" dirty="0">
                <a:solidFill>
                  <a:schemeClr val="tx1"/>
                </a:solidFill>
              </a:rPr>
              <a:t>Decline in cognitive </a:t>
            </a:r>
            <a:r>
              <a:rPr lang="en-US" altLang="en-US" sz="3000" dirty="0" smtClean="0">
                <a:solidFill>
                  <a:schemeClr val="tx1"/>
                </a:solidFill>
              </a:rPr>
              <a:t>function</a:t>
            </a:r>
          </a:p>
          <a:p>
            <a:pPr>
              <a:lnSpc>
                <a:spcPct val="80000"/>
              </a:lnSpc>
            </a:pPr>
            <a:r>
              <a:rPr lang="en-US" altLang="en-US" sz="3000" dirty="0" smtClean="0">
                <a:solidFill>
                  <a:schemeClr val="tx1"/>
                </a:solidFill>
              </a:rPr>
              <a:t>Frequent </a:t>
            </a:r>
            <a:r>
              <a:rPr lang="en-US" altLang="en-US" sz="3000" dirty="0">
                <a:solidFill>
                  <a:schemeClr val="tx1"/>
                </a:solidFill>
              </a:rPr>
              <a:t>exacerbations of chronic illnesses &amp; untreated medical illnesses</a:t>
            </a:r>
          </a:p>
          <a:p>
            <a:pPr>
              <a:lnSpc>
                <a:spcPct val="80000"/>
              </a:lnSpc>
            </a:pPr>
            <a:r>
              <a:rPr lang="en-US" altLang="en-US" sz="3000" dirty="0">
                <a:solidFill>
                  <a:schemeClr val="tx1"/>
                </a:solidFill>
              </a:rPr>
              <a:t>Poor hygiene, long nails, dehydration, malnutrition, </a:t>
            </a:r>
            <a:r>
              <a:rPr lang="en-US" altLang="en-US" sz="3000" dirty="0" smtClean="0">
                <a:solidFill>
                  <a:schemeClr val="tx1"/>
                </a:solidFill>
              </a:rPr>
              <a:t>decubiti</a:t>
            </a:r>
          </a:p>
          <a:p>
            <a:pPr>
              <a:lnSpc>
                <a:spcPct val="80000"/>
              </a:lnSpc>
            </a:pPr>
            <a:endParaRPr lang="en-US" altLang="en-US" sz="3000" dirty="0">
              <a:solidFill>
                <a:schemeClr val="tx1"/>
              </a:solidFill>
            </a:endParaRPr>
          </a:p>
          <a:p>
            <a:pPr eaLnBrk="1" hangingPunct="1">
              <a:lnSpc>
                <a:spcPct val="80000"/>
              </a:lnSpc>
              <a:buFontTx/>
              <a:buNone/>
            </a:pPr>
            <a:r>
              <a:rPr lang="en-US" altLang="en-US" sz="3200" dirty="0" smtClean="0">
                <a:solidFill>
                  <a:schemeClr val="tx1"/>
                </a:solidFill>
              </a:rPr>
              <a:t>Proxy </a:t>
            </a:r>
            <a:r>
              <a:rPr lang="en-US" altLang="en-US" sz="3200" dirty="0">
                <a:solidFill>
                  <a:schemeClr val="tx1"/>
                </a:solidFill>
              </a:rPr>
              <a:t>reports</a:t>
            </a:r>
          </a:p>
          <a:p>
            <a:pPr eaLnBrk="1" hangingPunct="1">
              <a:lnSpc>
                <a:spcPct val="80000"/>
              </a:lnSpc>
            </a:pPr>
            <a:r>
              <a:rPr lang="en-US" altLang="en-US" sz="2800" dirty="0" smtClean="0">
                <a:solidFill>
                  <a:schemeClr val="tx1"/>
                </a:solidFill>
              </a:rPr>
              <a:t>Dangerous or unkempt home</a:t>
            </a:r>
          </a:p>
          <a:p>
            <a:pPr eaLnBrk="1" hangingPunct="1">
              <a:lnSpc>
                <a:spcPct val="80000"/>
              </a:lnSpc>
            </a:pPr>
            <a:r>
              <a:rPr lang="en-US" altLang="en-US" sz="2800" dirty="0" smtClean="0">
                <a:solidFill>
                  <a:schemeClr val="tx1"/>
                </a:solidFill>
              </a:rPr>
              <a:t>Unpaid bills and debts or evidence of exploitation</a:t>
            </a:r>
          </a:p>
          <a:p>
            <a:pPr eaLnBrk="1" hangingPunct="1">
              <a:lnSpc>
                <a:spcPct val="80000"/>
              </a:lnSpc>
            </a:pPr>
            <a:r>
              <a:rPr lang="en-US" altLang="en-US" sz="2800" dirty="0" smtClean="0">
                <a:solidFill>
                  <a:schemeClr val="tx1"/>
                </a:solidFill>
              </a:rPr>
              <a:t>Functional decline in ADLs</a:t>
            </a:r>
          </a:p>
        </p:txBody>
      </p:sp>
      <p:sp>
        <p:nvSpPr>
          <p:cNvPr id="53252" name="Text Box 4"/>
          <p:cNvSpPr txBox="1">
            <a:spLocks noChangeArrowheads="1"/>
          </p:cNvSpPr>
          <p:nvPr/>
        </p:nvSpPr>
        <p:spPr bwMode="auto">
          <a:xfrm>
            <a:off x="4391891" y="6488112"/>
            <a:ext cx="81880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err="1"/>
              <a:t>Naik</a:t>
            </a:r>
            <a:r>
              <a:rPr lang="en-US" altLang="en-US" sz="2000" dirty="0"/>
              <a:t> AD, Lai J, </a:t>
            </a:r>
            <a:r>
              <a:rPr lang="en-US" altLang="en-US" sz="2000" dirty="0" err="1"/>
              <a:t>Kunik</a:t>
            </a:r>
            <a:r>
              <a:rPr lang="en-US" altLang="en-US" sz="2000" dirty="0"/>
              <a:t> ME, Dyer CB. Geriatrics February 2008; 63(2)</a:t>
            </a:r>
          </a:p>
        </p:txBody>
      </p:sp>
      <p:pic>
        <p:nvPicPr>
          <p:cNvPr id="5" name="Picture 6" descr="SXCA0WWYX2CAIEBHC2CANIXD14CAN2DDFFCA1JQ93ZCA0HR38FCAW5WV9TCARCMIEVCA6V82WHCAFZKZDPCAOQVHR4CAZNQQ9PCAUWUXKFCAQHLG7SCAUH14TLCA3WUWBHCA1TKBS7CA8BEJTNCAORY9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7183" y="690536"/>
            <a:ext cx="2752034" cy="170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MPj042769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9130" y="3525078"/>
            <a:ext cx="1855304" cy="273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811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5" descr="BLCACWQ48XCAL20UOFCAUAXJVRCAFJS4QBCA2BRPUUCAEK1ZLZCATAEF48CA3536BYCAROUO6FCAPVJSA9CAOO3B68CA5B1N30CAGZLWCVCA70UXAUCA7B056JCAVV79FMCAQ5S24OCA5KJM8VCAW6J6D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447800"/>
            <a:ext cx="5410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274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09006"/>
            <a:ext cx="7729728" cy="1175657"/>
          </a:xfrm>
        </p:spPr>
        <p:txBody>
          <a:bodyPr>
            <a:normAutofit/>
          </a:bodyPr>
          <a:lstStyle/>
          <a:p>
            <a:r>
              <a:rPr lang="en-US" sz="3200" dirty="0" smtClean="0">
                <a:solidFill>
                  <a:schemeClr val="tx1"/>
                </a:solidFill>
              </a:rPr>
              <a:t>Objectives</a:t>
            </a:r>
            <a:endParaRPr lang="en-US" sz="3200" dirty="0">
              <a:solidFill>
                <a:schemeClr val="tx1"/>
              </a:solidFill>
            </a:endParaRPr>
          </a:p>
        </p:txBody>
      </p:sp>
      <p:sp>
        <p:nvSpPr>
          <p:cNvPr id="3" name="Content Placeholder 2"/>
          <p:cNvSpPr>
            <a:spLocks noGrp="1"/>
          </p:cNvSpPr>
          <p:nvPr>
            <p:ph idx="1"/>
          </p:nvPr>
        </p:nvSpPr>
        <p:spPr>
          <a:xfrm>
            <a:off x="966651" y="1724297"/>
            <a:ext cx="10415581" cy="5133703"/>
          </a:xfrm>
        </p:spPr>
        <p:txBody>
          <a:bodyPr/>
          <a:lstStyle/>
          <a:p>
            <a:endParaRPr lang="en-US" dirty="0" smtClean="0"/>
          </a:p>
          <a:p>
            <a:r>
              <a:rPr lang="en-US" sz="2800" dirty="0" smtClean="0">
                <a:solidFill>
                  <a:schemeClr val="tx1"/>
                </a:solidFill>
              </a:rPr>
              <a:t>Identify a vulnerable </a:t>
            </a:r>
            <a:r>
              <a:rPr lang="en-US" sz="2800" dirty="0">
                <a:solidFill>
                  <a:schemeClr val="tx1"/>
                </a:solidFill>
              </a:rPr>
              <a:t>adult and risk factors associated with elder </a:t>
            </a:r>
            <a:r>
              <a:rPr lang="en-US" sz="2800" dirty="0" smtClean="0">
                <a:solidFill>
                  <a:schemeClr val="tx1"/>
                </a:solidFill>
              </a:rPr>
              <a:t>mistreatment (</a:t>
            </a:r>
            <a:r>
              <a:rPr lang="en-US" sz="2800" dirty="0" err="1" smtClean="0">
                <a:solidFill>
                  <a:schemeClr val="tx1"/>
                </a:solidFill>
              </a:rPr>
              <a:t>Obj</a:t>
            </a:r>
            <a:r>
              <a:rPr lang="en-US" sz="2800" dirty="0" smtClean="0">
                <a:solidFill>
                  <a:schemeClr val="tx1"/>
                </a:solidFill>
              </a:rPr>
              <a:t> 4.1)</a:t>
            </a:r>
          </a:p>
          <a:p>
            <a:endParaRPr lang="en-US" sz="2800" dirty="0" smtClean="0">
              <a:solidFill>
                <a:schemeClr val="tx1"/>
              </a:solidFill>
            </a:endParaRPr>
          </a:p>
          <a:p>
            <a:r>
              <a:rPr lang="en-US" sz="2800" dirty="0" smtClean="0">
                <a:solidFill>
                  <a:schemeClr val="tx1"/>
                </a:solidFill>
              </a:rPr>
              <a:t>Discuss how to differentiate between age-related disease and signs of elder mistreatment (</a:t>
            </a:r>
            <a:r>
              <a:rPr lang="en-US" sz="2800" dirty="0" err="1" smtClean="0">
                <a:solidFill>
                  <a:schemeClr val="tx1"/>
                </a:solidFill>
              </a:rPr>
              <a:t>Obj</a:t>
            </a:r>
            <a:r>
              <a:rPr lang="en-US" sz="2800" dirty="0" smtClean="0">
                <a:solidFill>
                  <a:schemeClr val="tx1"/>
                </a:solidFill>
              </a:rPr>
              <a:t> 4.2 and 4.3)</a:t>
            </a:r>
          </a:p>
          <a:p>
            <a:endParaRPr lang="en-US" sz="2800" dirty="0" smtClean="0">
              <a:solidFill>
                <a:schemeClr val="tx1"/>
              </a:solidFill>
            </a:endParaRPr>
          </a:p>
          <a:p>
            <a:r>
              <a:rPr lang="en-US" sz="2800" dirty="0" smtClean="0">
                <a:solidFill>
                  <a:schemeClr val="tx1"/>
                </a:solidFill>
              </a:rPr>
              <a:t>Describe how to report suspected elder mistreatment</a:t>
            </a:r>
            <a:endParaRPr lang="en-US" sz="2800" dirty="0">
              <a:solidFill>
                <a:schemeClr val="tx1"/>
              </a:solidFill>
            </a:endParaRPr>
          </a:p>
          <a:p>
            <a:endParaRPr lang="en-US" dirty="0"/>
          </a:p>
        </p:txBody>
      </p:sp>
      <p:pic>
        <p:nvPicPr>
          <p:cNvPr id="4" name="Picture 4" descr="MPj043836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57721" y="4291148"/>
            <a:ext cx="2415010" cy="233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994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normAutofit fontScale="90000"/>
          </a:bodyPr>
          <a:lstStyle/>
          <a:p>
            <a:pPr eaLnBrk="1" hangingPunct="1"/>
            <a:r>
              <a:rPr lang="en-US" altLang="en-US" sz="4000"/>
              <a:t>Barriers to identifying self-neglecters</a:t>
            </a:r>
          </a:p>
        </p:txBody>
      </p:sp>
      <p:sp>
        <p:nvSpPr>
          <p:cNvPr id="46083" name="Rectangle 3"/>
          <p:cNvSpPr>
            <a:spLocks noGrp="1" noChangeArrowheads="1"/>
          </p:cNvSpPr>
          <p:nvPr>
            <p:ph type="body" idx="1"/>
          </p:nvPr>
        </p:nvSpPr>
        <p:spPr>
          <a:xfrm>
            <a:off x="1298713" y="2464904"/>
            <a:ext cx="9197009" cy="4240696"/>
          </a:xfrm>
        </p:spPr>
        <p:txBody>
          <a:bodyPr>
            <a:normAutofit lnSpcReduction="10000"/>
          </a:bodyPr>
          <a:lstStyle/>
          <a:p>
            <a:pPr eaLnBrk="1" hangingPunct="1">
              <a:lnSpc>
                <a:spcPct val="90000"/>
              </a:lnSpc>
              <a:buFont typeface="Wingdings" panose="05000000000000000000" pitchFamily="2" charset="2"/>
              <a:buNone/>
            </a:pPr>
            <a:r>
              <a:rPr lang="en-US" altLang="en-US" sz="3600" dirty="0"/>
              <a:t>Self-neglecters:</a:t>
            </a:r>
          </a:p>
          <a:p>
            <a:pPr eaLnBrk="1" hangingPunct="1">
              <a:lnSpc>
                <a:spcPct val="90000"/>
              </a:lnSpc>
            </a:pPr>
            <a:r>
              <a:rPr lang="en-US" altLang="en-US" sz="3600" dirty="0"/>
              <a:t>Extreme social isolation</a:t>
            </a:r>
          </a:p>
          <a:p>
            <a:pPr eaLnBrk="1" hangingPunct="1">
              <a:lnSpc>
                <a:spcPct val="90000"/>
              </a:lnSpc>
            </a:pPr>
            <a:r>
              <a:rPr lang="en-US" altLang="en-US" sz="3600" dirty="0"/>
              <a:t>Suspicious of others</a:t>
            </a:r>
          </a:p>
          <a:p>
            <a:pPr eaLnBrk="1" hangingPunct="1">
              <a:lnSpc>
                <a:spcPct val="90000"/>
              </a:lnSpc>
            </a:pPr>
            <a:r>
              <a:rPr lang="en-US" altLang="en-US" sz="3600" dirty="0"/>
              <a:t>Lack of insight</a:t>
            </a:r>
          </a:p>
          <a:p>
            <a:pPr eaLnBrk="1" hangingPunct="1">
              <a:lnSpc>
                <a:spcPct val="90000"/>
              </a:lnSpc>
              <a:buFont typeface="Wingdings" panose="05000000000000000000" pitchFamily="2" charset="2"/>
              <a:buNone/>
            </a:pPr>
            <a:r>
              <a:rPr lang="en-US" altLang="en-US" sz="3600" dirty="0"/>
              <a:t>Surrounding community:</a:t>
            </a:r>
          </a:p>
          <a:p>
            <a:pPr eaLnBrk="1" hangingPunct="1">
              <a:lnSpc>
                <a:spcPct val="90000"/>
              </a:lnSpc>
            </a:pPr>
            <a:r>
              <a:rPr lang="en-US" altLang="en-US" sz="3600" dirty="0"/>
              <a:t>Lack of awareness</a:t>
            </a:r>
          </a:p>
          <a:p>
            <a:pPr eaLnBrk="1" hangingPunct="1">
              <a:lnSpc>
                <a:spcPct val="90000"/>
              </a:lnSpc>
            </a:pPr>
            <a:r>
              <a:rPr lang="en-US" altLang="en-US" sz="3600" dirty="0"/>
              <a:t>Neighbors’ reluctance to “get involved”</a:t>
            </a:r>
            <a:endParaRPr lang="en-US" altLang="en-US" sz="3600" b="1" dirty="0"/>
          </a:p>
          <a:p>
            <a:pPr eaLnBrk="1" hangingPunct="1">
              <a:lnSpc>
                <a:spcPct val="90000"/>
              </a:lnSpc>
            </a:pPr>
            <a:endParaRPr lang="en-US" altLang="en-US" dirty="0" smtClean="0"/>
          </a:p>
        </p:txBody>
      </p:sp>
      <p:pic>
        <p:nvPicPr>
          <p:cNvPr id="46084" name="Picture 6" descr="MCj042444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521" y="2796209"/>
            <a:ext cx="3485321" cy="206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590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
            <a:ext cx="9291215" cy="914399"/>
          </a:xfrm>
        </p:spPr>
        <p:txBody>
          <a:bodyPr/>
          <a:lstStyle/>
          <a:p>
            <a:r>
              <a:rPr lang="en-US" dirty="0" smtClean="0">
                <a:solidFill>
                  <a:schemeClr val="tx1"/>
                </a:solidFill>
              </a:rPr>
              <a:t>CASE  #2</a:t>
            </a:r>
            <a:endParaRPr lang="en-US" dirty="0">
              <a:solidFill>
                <a:schemeClr val="tx1"/>
              </a:solidFill>
            </a:endParaRPr>
          </a:p>
        </p:txBody>
      </p:sp>
      <p:sp>
        <p:nvSpPr>
          <p:cNvPr id="3" name="Content Placeholder 2"/>
          <p:cNvSpPr>
            <a:spLocks noGrp="1"/>
          </p:cNvSpPr>
          <p:nvPr>
            <p:ph idx="1"/>
          </p:nvPr>
        </p:nvSpPr>
        <p:spPr>
          <a:xfrm>
            <a:off x="107568" y="914400"/>
            <a:ext cx="12084431" cy="5943600"/>
          </a:xfrm>
        </p:spPr>
        <p:txBody>
          <a:bodyPr>
            <a:normAutofit/>
          </a:bodyPr>
          <a:lstStyle/>
          <a:p>
            <a:endParaRPr lang="en-US" dirty="0" smtClean="0"/>
          </a:p>
          <a:p>
            <a:endParaRPr lang="en-US" sz="2800" dirty="0" smtClean="0"/>
          </a:p>
          <a:p>
            <a:r>
              <a:rPr lang="en-US" sz="2800" dirty="0" smtClean="0">
                <a:solidFill>
                  <a:schemeClr val="tx1"/>
                </a:solidFill>
              </a:rPr>
              <a:t>An </a:t>
            </a:r>
            <a:r>
              <a:rPr lang="en-US" sz="2800" dirty="0">
                <a:solidFill>
                  <a:schemeClr val="tx1"/>
                </a:solidFill>
              </a:rPr>
              <a:t>86-year-old retired professor lives alone </a:t>
            </a:r>
            <a:r>
              <a:rPr lang="en-US" sz="2800" dirty="0" smtClean="0">
                <a:solidFill>
                  <a:schemeClr val="tx1"/>
                </a:solidFill>
              </a:rPr>
              <a:t>and </a:t>
            </a:r>
            <a:r>
              <a:rPr lang="en-US" sz="2800" dirty="0">
                <a:solidFill>
                  <a:schemeClr val="tx1"/>
                </a:solidFill>
              </a:rPr>
              <a:t>is being prepared for discharge after hospitalization for an open leg wound and cellulitis that followed a fall at home. He denies any difficulties with ambulation, </a:t>
            </a:r>
            <a:r>
              <a:rPr lang="en-US" sz="2800" dirty="0" smtClean="0">
                <a:solidFill>
                  <a:schemeClr val="tx1"/>
                </a:solidFill>
              </a:rPr>
              <a:t> Activities of Daily Living, </a:t>
            </a:r>
            <a:r>
              <a:rPr lang="en-US" sz="2800" dirty="0">
                <a:solidFill>
                  <a:schemeClr val="tx1"/>
                </a:solidFill>
              </a:rPr>
              <a:t>or Instrumental Activities of Daily Living. </a:t>
            </a:r>
            <a:r>
              <a:rPr lang="en-US" sz="2800" dirty="0" smtClean="0">
                <a:solidFill>
                  <a:schemeClr val="tx1"/>
                </a:solidFill>
              </a:rPr>
              <a:t>Notes </a:t>
            </a:r>
            <a:r>
              <a:rPr lang="en-US" sz="2800" dirty="0">
                <a:solidFill>
                  <a:schemeClr val="tx1"/>
                </a:solidFill>
              </a:rPr>
              <a:t>from </a:t>
            </a:r>
            <a:r>
              <a:rPr lang="en-US" sz="2800" dirty="0" smtClean="0">
                <a:solidFill>
                  <a:schemeClr val="tx1"/>
                </a:solidFill>
              </a:rPr>
              <a:t>the EMS </a:t>
            </a:r>
            <a:r>
              <a:rPr lang="en-US" sz="2800" dirty="0">
                <a:solidFill>
                  <a:schemeClr val="tx1"/>
                </a:solidFill>
              </a:rPr>
              <a:t>personnel indicate that they had difficulty getting access to the </a:t>
            </a:r>
            <a:r>
              <a:rPr lang="en-US" sz="2800" dirty="0" smtClean="0">
                <a:solidFill>
                  <a:schemeClr val="tx1"/>
                </a:solidFill>
              </a:rPr>
              <a:t>patient’s </a:t>
            </a:r>
            <a:r>
              <a:rPr lang="en-US" sz="2800" dirty="0">
                <a:solidFill>
                  <a:schemeClr val="tx1"/>
                </a:solidFill>
              </a:rPr>
              <a:t>apartment because of clutter, and they noted the smell of urine </a:t>
            </a:r>
            <a:r>
              <a:rPr lang="en-US" sz="2800" dirty="0" smtClean="0">
                <a:solidFill>
                  <a:schemeClr val="tx1"/>
                </a:solidFill>
              </a:rPr>
              <a:t>and </a:t>
            </a:r>
            <a:r>
              <a:rPr lang="en-US" sz="2800" dirty="0">
                <a:solidFill>
                  <a:schemeClr val="tx1"/>
                </a:solidFill>
              </a:rPr>
              <a:t>visible cockroaches. The patient denies any past medical history </a:t>
            </a:r>
            <a:r>
              <a:rPr lang="en-US" sz="2800" dirty="0" smtClean="0">
                <a:solidFill>
                  <a:schemeClr val="tx1"/>
                </a:solidFill>
              </a:rPr>
              <a:t>and </a:t>
            </a:r>
            <a:r>
              <a:rPr lang="en-US" sz="2800" dirty="0">
                <a:solidFill>
                  <a:schemeClr val="tx1"/>
                </a:solidFill>
              </a:rPr>
              <a:t>takes no prescription medications.</a:t>
            </a:r>
          </a:p>
          <a:p>
            <a:pPr marL="0" indent="0">
              <a:buNone/>
            </a:pPr>
            <a:endParaRPr lang="en-US" dirty="0"/>
          </a:p>
          <a:p>
            <a:endParaRPr lang="en-US" dirty="0"/>
          </a:p>
        </p:txBody>
      </p:sp>
      <p:sp>
        <p:nvSpPr>
          <p:cNvPr id="4" name="TextBox 3"/>
          <p:cNvSpPr txBox="1"/>
          <p:nvPr/>
        </p:nvSpPr>
        <p:spPr>
          <a:xfrm>
            <a:off x="8603673" y="6373091"/>
            <a:ext cx="3588326" cy="369332"/>
          </a:xfrm>
          <a:prstGeom prst="rect">
            <a:avLst/>
          </a:prstGeom>
          <a:noFill/>
        </p:spPr>
        <p:txBody>
          <a:bodyPr wrap="square" rtlCol="0">
            <a:spAutoFit/>
          </a:bodyPr>
          <a:lstStyle/>
          <a:p>
            <a:r>
              <a:rPr lang="en-US" dirty="0" smtClean="0"/>
              <a:t>Geriatric Review Syllabus </a:t>
            </a:r>
            <a:endParaRPr lang="en-US" dirty="0"/>
          </a:p>
        </p:txBody>
      </p:sp>
    </p:spTree>
    <p:extLst>
      <p:ext uri="{BB962C8B-B14F-4D97-AF65-F5344CB8AC3E}">
        <p14:creationId xmlns:p14="http://schemas.microsoft.com/office/powerpoint/2010/main" val="16278388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460" y="204717"/>
            <a:ext cx="7940995" cy="1037230"/>
          </a:xfrm>
        </p:spPr>
        <p:txBody>
          <a:bodyPr/>
          <a:lstStyle/>
          <a:p>
            <a:r>
              <a:rPr lang="en-US" dirty="0" smtClean="0">
                <a:solidFill>
                  <a:schemeClr val="tx1"/>
                </a:solidFill>
              </a:rPr>
              <a:t>Case #2</a:t>
            </a:r>
            <a:endParaRPr lang="en-US" dirty="0">
              <a:solidFill>
                <a:schemeClr val="tx1"/>
              </a:solidFill>
            </a:endParaRPr>
          </a:p>
        </p:txBody>
      </p:sp>
      <p:sp>
        <p:nvSpPr>
          <p:cNvPr id="3" name="Content Placeholder 2"/>
          <p:cNvSpPr>
            <a:spLocks noGrp="1"/>
          </p:cNvSpPr>
          <p:nvPr>
            <p:ph idx="1"/>
          </p:nvPr>
        </p:nvSpPr>
        <p:spPr>
          <a:xfrm>
            <a:off x="204716" y="1482436"/>
            <a:ext cx="11682484" cy="5375564"/>
          </a:xfrm>
        </p:spPr>
        <p:txBody>
          <a:bodyPr>
            <a:normAutofit/>
          </a:bodyPr>
          <a:lstStyle/>
          <a:p>
            <a:r>
              <a:rPr lang="en-US" sz="2800" dirty="0">
                <a:solidFill>
                  <a:schemeClr val="tx1"/>
                </a:solidFill>
              </a:rPr>
              <a:t>When he presented to the emergency room, patient’s temperature was 38.3°C, blood pressure was 180/90; heart rate was 110; BMI was 18.  Blood glucose by </a:t>
            </a:r>
            <a:r>
              <a:rPr lang="en-US" sz="2800" dirty="0" err="1">
                <a:solidFill>
                  <a:schemeClr val="tx1"/>
                </a:solidFill>
              </a:rPr>
              <a:t>fingerstick</a:t>
            </a:r>
            <a:r>
              <a:rPr lang="en-US" sz="2800" dirty="0">
                <a:solidFill>
                  <a:schemeClr val="tx1"/>
                </a:solidFill>
              </a:rPr>
              <a:t> was 350.  He was disheveled and clothes were stained and  malodorous. He had several bags of papers with him. On his right medial malleolus there was a 4 cm, open ulcer with clean base and surrounding erythema and warmth. He had erythematous patches in his intertriginous areas and long dystrophic nails. Score on the </a:t>
            </a:r>
            <a:r>
              <a:rPr lang="en-US" sz="2800" dirty="0" err="1">
                <a:solidFill>
                  <a:schemeClr val="tx1"/>
                </a:solidFill>
              </a:rPr>
              <a:t>MoCA</a:t>
            </a:r>
            <a:r>
              <a:rPr lang="en-US" sz="2800" dirty="0">
                <a:solidFill>
                  <a:schemeClr val="tx1"/>
                </a:solidFill>
              </a:rPr>
              <a:t> was 27 (he was only able to recall 3 of 5 words and was unable to draw parallelogram.) He was able to recite the months of the year backwards.  He denied depressed ideation, difficulty with concentration or sleep disturbance. WBC was 13,000 with 90% neutrophils; BUN was 32; creatinine was 1.6; and hemoglobin A-1 C was 9%.</a:t>
            </a:r>
          </a:p>
          <a:p>
            <a:endParaRPr lang="en-US" dirty="0"/>
          </a:p>
        </p:txBody>
      </p:sp>
      <p:sp>
        <p:nvSpPr>
          <p:cNvPr id="4" name="TextBox 3"/>
          <p:cNvSpPr txBox="1"/>
          <p:nvPr/>
        </p:nvSpPr>
        <p:spPr>
          <a:xfrm>
            <a:off x="8963891" y="6470073"/>
            <a:ext cx="3075709" cy="369332"/>
          </a:xfrm>
          <a:prstGeom prst="rect">
            <a:avLst/>
          </a:prstGeom>
          <a:noFill/>
        </p:spPr>
        <p:txBody>
          <a:bodyPr wrap="square" rtlCol="0">
            <a:spAutoFit/>
          </a:bodyPr>
          <a:lstStyle/>
          <a:p>
            <a:r>
              <a:rPr lang="en-US"/>
              <a:t>Geriatric Review Syllabus </a:t>
            </a:r>
            <a:endParaRPr lang="en-US" dirty="0"/>
          </a:p>
        </p:txBody>
      </p:sp>
    </p:spTree>
    <p:extLst>
      <p:ext uri="{BB962C8B-B14F-4D97-AF65-F5344CB8AC3E}">
        <p14:creationId xmlns:p14="http://schemas.microsoft.com/office/powerpoint/2010/main" val="4069814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224443"/>
            <a:ext cx="9291215" cy="1163781"/>
          </a:xfrm>
        </p:spPr>
        <p:txBody>
          <a:bodyPr>
            <a:normAutofit/>
          </a:bodyPr>
          <a:lstStyle/>
          <a:p>
            <a:r>
              <a:rPr lang="en-US" sz="3200" dirty="0" smtClean="0">
                <a:solidFill>
                  <a:schemeClr val="tx1"/>
                </a:solidFill>
              </a:rPr>
              <a:t>Case #2 continued</a:t>
            </a:r>
            <a:endParaRPr lang="en-US" sz="3200" dirty="0">
              <a:solidFill>
                <a:schemeClr val="tx1"/>
              </a:solidFill>
            </a:endParaRPr>
          </a:p>
        </p:txBody>
      </p:sp>
      <p:sp>
        <p:nvSpPr>
          <p:cNvPr id="3" name="Content Placeholder 2"/>
          <p:cNvSpPr>
            <a:spLocks noGrp="1"/>
          </p:cNvSpPr>
          <p:nvPr>
            <p:ph idx="1"/>
          </p:nvPr>
        </p:nvSpPr>
        <p:spPr>
          <a:xfrm>
            <a:off x="249383" y="950627"/>
            <a:ext cx="11629504" cy="5907373"/>
          </a:xfrm>
        </p:spPr>
        <p:txBody>
          <a:bodyPr>
            <a:normAutofit lnSpcReduction="10000"/>
          </a:bodyPr>
          <a:lstStyle/>
          <a:p>
            <a:endParaRPr lang="en-US" dirty="0" smtClean="0"/>
          </a:p>
          <a:p>
            <a:r>
              <a:rPr lang="en-US" sz="2800" dirty="0" smtClean="0">
                <a:solidFill>
                  <a:schemeClr val="tx1"/>
                </a:solidFill>
              </a:rPr>
              <a:t>He </a:t>
            </a:r>
            <a:r>
              <a:rPr lang="en-US" sz="2800" dirty="0">
                <a:solidFill>
                  <a:schemeClr val="tx1"/>
                </a:solidFill>
              </a:rPr>
              <a:t>was treated with IV </a:t>
            </a:r>
            <a:r>
              <a:rPr lang="en-US" sz="2800" dirty="0" smtClean="0">
                <a:solidFill>
                  <a:schemeClr val="tx1"/>
                </a:solidFill>
              </a:rPr>
              <a:t>antibiotics</a:t>
            </a:r>
            <a:r>
              <a:rPr lang="en-US" sz="2800" dirty="0">
                <a:solidFill>
                  <a:schemeClr val="tx1"/>
                </a:solidFill>
              </a:rPr>
              <a:t>, </a:t>
            </a:r>
            <a:r>
              <a:rPr lang="en-US" sz="2800" dirty="0" smtClean="0">
                <a:solidFill>
                  <a:schemeClr val="tx1"/>
                </a:solidFill>
              </a:rPr>
              <a:t>an </a:t>
            </a:r>
            <a:r>
              <a:rPr lang="en-US" sz="2800" dirty="0">
                <a:solidFill>
                  <a:schemeClr val="tx1"/>
                </a:solidFill>
              </a:rPr>
              <a:t>antihypertensive agent, and </a:t>
            </a:r>
            <a:r>
              <a:rPr lang="en-US" sz="2800" dirty="0" smtClean="0">
                <a:solidFill>
                  <a:schemeClr val="tx1"/>
                </a:solidFill>
              </a:rPr>
              <a:t>long-acting </a:t>
            </a:r>
            <a:r>
              <a:rPr lang="en-US" sz="2800" dirty="0">
                <a:solidFill>
                  <a:schemeClr val="tx1"/>
                </a:solidFill>
              </a:rPr>
              <a:t>insulin. </a:t>
            </a:r>
            <a:r>
              <a:rPr lang="en-US" sz="2800" dirty="0" smtClean="0">
                <a:solidFill>
                  <a:schemeClr val="tx1"/>
                </a:solidFill>
              </a:rPr>
              <a:t> At </a:t>
            </a:r>
            <a:r>
              <a:rPr lang="en-US" sz="2800" dirty="0">
                <a:solidFill>
                  <a:schemeClr val="tx1"/>
                </a:solidFill>
              </a:rPr>
              <a:t>discharge </a:t>
            </a:r>
            <a:r>
              <a:rPr lang="en-US" sz="2800" dirty="0" smtClean="0">
                <a:solidFill>
                  <a:schemeClr val="tx1"/>
                </a:solidFill>
              </a:rPr>
              <a:t>he </a:t>
            </a:r>
            <a:r>
              <a:rPr lang="en-US" sz="2800" dirty="0">
                <a:solidFill>
                  <a:schemeClr val="tx1"/>
                </a:solidFill>
              </a:rPr>
              <a:t>refuses home care services, home delivered meals, and all prescription medications, insisting that he can take care of himself.</a:t>
            </a:r>
          </a:p>
          <a:p>
            <a:pPr marL="0" indent="0">
              <a:buNone/>
            </a:pPr>
            <a:endParaRPr lang="en-US" sz="2800" dirty="0">
              <a:solidFill>
                <a:schemeClr val="tx1"/>
              </a:solidFill>
            </a:endParaRPr>
          </a:p>
          <a:p>
            <a:r>
              <a:rPr lang="en-US" sz="2800" dirty="0">
                <a:solidFill>
                  <a:schemeClr val="tx1"/>
                </a:solidFill>
              </a:rPr>
              <a:t>Which of the following is the most likely explanation for these findings?</a:t>
            </a:r>
          </a:p>
          <a:p>
            <a:pPr marL="0" indent="0">
              <a:buNone/>
            </a:pPr>
            <a:endParaRPr lang="en-US" sz="2800" dirty="0">
              <a:solidFill>
                <a:schemeClr val="tx1"/>
              </a:solidFill>
            </a:endParaRPr>
          </a:p>
          <a:p>
            <a:r>
              <a:rPr lang="en-US" sz="2800" dirty="0">
                <a:solidFill>
                  <a:schemeClr val="tx1"/>
                </a:solidFill>
              </a:rPr>
              <a:t>A.  Dementia</a:t>
            </a:r>
          </a:p>
          <a:p>
            <a:r>
              <a:rPr lang="en-US" sz="2800" dirty="0">
                <a:solidFill>
                  <a:schemeClr val="tx1"/>
                </a:solidFill>
              </a:rPr>
              <a:t>B.  Delirium</a:t>
            </a:r>
          </a:p>
          <a:p>
            <a:r>
              <a:rPr lang="en-US" sz="2800" dirty="0">
                <a:solidFill>
                  <a:schemeClr val="tx1"/>
                </a:solidFill>
              </a:rPr>
              <a:t>C.  Depression</a:t>
            </a:r>
          </a:p>
          <a:p>
            <a:r>
              <a:rPr lang="en-US" sz="2800" dirty="0">
                <a:solidFill>
                  <a:schemeClr val="tx1"/>
                </a:solidFill>
              </a:rPr>
              <a:t>D.  Self-neglect</a:t>
            </a:r>
          </a:p>
          <a:p>
            <a:r>
              <a:rPr lang="en-US" sz="2800" dirty="0">
                <a:solidFill>
                  <a:schemeClr val="tx1"/>
                </a:solidFill>
              </a:rPr>
              <a:t>E.  Delusional disorder</a:t>
            </a:r>
          </a:p>
          <a:p>
            <a:endParaRPr lang="en-US" dirty="0"/>
          </a:p>
        </p:txBody>
      </p:sp>
      <p:sp>
        <p:nvSpPr>
          <p:cNvPr id="4" name="TextBox 3"/>
          <p:cNvSpPr txBox="1"/>
          <p:nvPr/>
        </p:nvSpPr>
        <p:spPr>
          <a:xfrm>
            <a:off x="8839200" y="6470073"/>
            <a:ext cx="3352800" cy="369332"/>
          </a:xfrm>
          <a:prstGeom prst="rect">
            <a:avLst/>
          </a:prstGeom>
          <a:noFill/>
        </p:spPr>
        <p:txBody>
          <a:bodyPr wrap="square" rtlCol="0">
            <a:spAutoFit/>
          </a:bodyPr>
          <a:lstStyle/>
          <a:p>
            <a:r>
              <a:rPr lang="en-US"/>
              <a:t>Geriatric Review Syllabus </a:t>
            </a:r>
            <a:endParaRPr lang="en-US" dirty="0"/>
          </a:p>
        </p:txBody>
      </p:sp>
    </p:spTree>
    <p:extLst>
      <p:ext uri="{BB962C8B-B14F-4D97-AF65-F5344CB8AC3E}">
        <p14:creationId xmlns:p14="http://schemas.microsoft.com/office/powerpoint/2010/main" val="38904635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347" y="161365"/>
            <a:ext cx="7729728" cy="1198670"/>
          </a:xfrm>
        </p:spPr>
        <p:txBody>
          <a:bodyPr/>
          <a:lstStyle/>
          <a:p>
            <a:r>
              <a:rPr lang="en-US" dirty="0" smtClean="0"/>
              <a:t>Case #3  </a:t>
            </a:r>
            <a:endParaRPr lang="en-US" dirty="0"/>
          </a:p>
        </p:txBody>
      </p:sp>
      <p:sp>
        <p:nvSpPr>
          <p:cNvPr id="3" name="Content Placeholder 2"/>
          <p:cNvSpPr>
            <a:spLocks noGrp="1"/>
          </p:cNvSpPr>
          <p:nvPr>
            <p:ph idx="1"/>
          </p:nvPr>
        </p:nvSpPr>
        <p:spPr>
          <a:xfrm>
            <a:off x="457200" y="1882588"/>
            <a:ext cx="11537576" cy="4975412"/>
          </a:xfrm>
        </p:spPr>
        <p:txBody>
          <a:bodyPr>
            <a:normAutofit/>
          </a:bodyPr>
          <a:lstStyle/>
          <a:p>
            <a:r>
              <a:rPr lang="en-US" sz="2800" dirty="0" smtClean="0"/>
              <a:t>A 75 year-old woman who lives alone and requires a home visit for medical care.  It is winter and her home is cold.  She states that her furnace does not work but that her son brought over a new kerosene heater last night. The heater has not been filled  or started.  She cannot afford repairs to her furnace, and she declines help from the Area Agency on aging for home repair.  The telephone numbers she provides for her family contacts are disconnected. She refuses to leave her home.  History includes moderate dementia, hypertension, arthritis, and chronic obstructive lung disease.  Current medications are acetaminophen 500 mg twice daily, hydrochlorothiazide 25 mg/day,  and </a:t>
            </a:r>
            <a:r>
              <a:rPr lang="en-US" sz="2800" dirty="0" err="1" smtClean="0"/>
              <a:t>tiotropium</a:t>
            </a:r>
            <a:r>
              <a:rPr lang="en-US" sz="2800" dirty="0" smtClean="0"/>
              <a:t> inhaler 5 mcg/day.  She smokes 1 </a:t>
            </a:r>
            <a:r>
              <a:rPr lang="en-US" sz="2800" dirty="0" err="1" smtClean="0"/>
              <a:t>ppd</a:t>
            </a:r>
            <a:r>
              <a:rPr lang="en-US" sz="2800" dirty="0" smtClean="0"/>
              <a:t> and refuses to stop; does not drink alcohol.</a:t>
            </a:r>
            <a:endParaRPr lang="en-US" sz="2800" dirty="0"/>
          </a:p>
        </p:txBody>
      </p:sp>
    </p:spTree>
    <p:extLst>
      <p:ext uri="{BB962C8B-B14F-4D97-AF65-F5344CB8AC3E}">
        <p14:creationId xmlns:p14="http://schemas.microsoft.com/office/powerpoint/2010/main" val="3150686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21025"/>
            <a:ext cx="7729728" cy="995082"/>
          </a:xfrm>
        </p:spPr>
        <p:txBody>
          <a:bodyPr/>
          <a:lstStyle/>
          <a:p>
            <a:r>
              <a:rPr lang="en-US" dirty="0" smtClean="0"/>
              <a:t>Case #3 Continued</a:t>
            </a:r>
            <a:endParaRPr lang="en-US" dirty="0"/>
          </a:p>
        </p:txBody>
      </p:sp>
      <p:sp>
        <p:nvSpPr>
          <p:cNvPr id="3" name="Content Placeholder 2"/>
          <p:cNvSpPr>
            <a:spLocks noGrp="1"/>
          </p:cNvSpPr>
          <p:nvPr>
            <p:ph idx="1"/>
          </p:nvPr>
        </p:nvSpPr>
        <p:spPr>
          <a:xfrm>
            <a:off x="484094" y="1116107"/>
            <a:ext cx="11564471" cy="5567081"/>
          </a:xfrm>
        </p:spPr>
        <p:txBody>
          <a:bodyPr>
            <a:normAutofit/>
          </a:bodyPr>
          <a:lstStyle/>
          <a:p>
            <a:r>
              <a:rPr lang="en-US" sz="2800" dirty="0" smtClean="0"/>
              <a:t>On exam her temperature is 37</a:t>
            </a:r>
            <a:r>
              <a:rPr lang="en-US" sz="2800" dirty="0" smtClean="0">
                <a:latin typeface="Segoe UI" panose="020B0502040204020203" pitchFamily="34" charset="0"/>
                <a:cs typeface="Segoe UI" panose="020B0502040204020203" pitchFamily="34" charset="0"/>
              </a:rPr>
              <a:t>°C; BP: 135/78; HR: 68; RR: 12; O2 sat: 95% on RA. Her extremities are cool.  Breath sounds are distant.  There is mild bilateral pedal edema. Score on </a:t>
            </a:r>
            <a:r>
              <a:rPr lang="en-US" sz="2800" dirty="0" err="1" smtClean="0">
                <a:latin typeface="Segoe UI" panose="020B0502040204020203" pitchFamily="34" charset="0"/>
                <a:cs typeface="Segoe UI" panose="020B0502040204020203" pitchFamily="34" charset="0"/>
              </a:rPr>
              <a:t>MoCA</a:t>
            </a:r>
            <a:r>
              <a:rPr lang="en-US" sz="2800" dirty="0" smtClean="0">
                <a:latin typeface="Segoe UI" panose="020B0502040204020203" pitchFamily="34" charset="0"/>
                <a:cs typeface="Segoe UI" panose="020B0502040204020203" pitchFamily="34" charset="0"/>
              </a:rPr>
              <a:t> is 18/30 which is unchanged from her score 3 </a:t>
            </a:r>
            <a:r>
              <a:rPr lang="en-US" sz="2800" dirty="0" err="1" smtClean="0">
                <a:latin typeface="Segoe UI" panose="020B0502040204020203" pitchFamily="34" charset="0"/>
                <a:cs typeface="Segoe UI" panose="020B0502040204020203" pitchFamily="34" charset="0"/>
              </a:rPr>
              <a:t>mos</a:t>
            </a:r>
            <a:r>
              <a:rPr lang="en-US" sz="2800" dirty="0" smtClean="0">
                <a:latin typeface="Segoe UI" panose="020B0502040204020203" pitchFamily="34" charset="0"/>
                <a:cs typeface="Segoe UI" panose="020B0502040204020203" pitchFamily="34" charset="0"/>
              </a:rPr>
              <a:t> ago.</a:t>
            </a:r>
          </a:p>
          <a:p>
            <a:endParaRPr lang="en-US" sz="2800" dirty="0" smtClean="0">
              <a:latin typeface="Segoe UI" panose="020B0502040204020203" pitchFamily="34" charset="0"/>
              <a:cs typeface="Segoe UI" panose="020B0502040204020203" pitchFamily="34" charset="0"/>
            </a:endParaRPr>
          </a:p>
          <a:p>
            <a:r>
              <a:rPr lang="en-US" sz="2800" dirty="0" smtClean="0">
                <a:latin typeface="Segoe UI" panose="020B0502040204020203" pitchFamily="34" charset="0"/>
                <a:cs typeface="Segoe UI" panose="020B0502040204020203" pitchFamily="34" charset="0"/>
              </a:rPr>
              <a:t>Which one of the following organizations can assist in assuring the safety of this patient?</a:t>
            </a:r>
          </a:p>
          <a:p>
            <a:r>
              <a:rPr lang="en-US" sz="2800" dirty="0" smtClean="0">
                <a:latin typeface="Segoe UI" panose="020B0502040204020203" pitchFamily="34" charset="0"/>
                <a:cs typeface="Segoe UI" panose="020B0502040204020203" pitchFamily="34" charset="0"/>
              </a:rPr>
              <a:t>A.  Adult Protective Services</a:t>
            </a:r>
          </a:p>
          <a:p>
            <a:r>
              <a:rPr lang="en-US" sz="2800" dirty="0" smtClean="0">
                <a:latin typeface="Segoe UI" panose="020B0502040204020203" pitchFamily="34" charset="0"/>
                <a:cs typeface="Segoe UI" panose="020B0502040204020203" pitchFamily="34" charset="0"/>
              </a:rPr>
              <a:t>B. Home </a:t>
            </a:r>
            <a:r>
              <a:rPr lang="en-US" sz="2800" dirty="0">
                <a:latin typeface="Segoe UI" panose="020B0502040204020203" pitchFamily="34" charset="0"/>
                <a:cs typeface="Segoe UI" panose="020B0502040204020203" pitchFamily="34" charset="0"/>
              </a:rPr>
              <a:t>h</a:t>
            </a:r>
            <a:r>
              <a:rPr lang="en-US" sz="2800" dirty="0" smtClean="0">
                <a:latin typeface="Segoe UI" panose="020B0502040204020203" pitchFamily="34" charset="0"/>
                <a:cs typeface="Segoe UI" panose="020B0502040204020203" pitchFamily="34" charset="0"/>
              </a:rPr>
              <a:t>ealth </a:t>
            </a:r>
            <a:r>
              <a:rPr lang="en-US" sz="2800" dirty="0">
                <a:latin typeface="Segoe UI" panose="020B0502040204020203" pitchFamily="34" charset="0"/>
                <a:cs typeface="Segoe UI" panose="020B0502040204020203" pitchFamily="34" charset="0"/>
              </a:rPr>
              <a:t>c</a:t>
            </a:r>
            <a:r>
              <a:rPr lang="en-US" sz="2800" dirty="0" smtClean="0">
                <a:latin typeface="Segoe UI" panose="020B0502040204020203" pitchFamily="34" charset="0"/>
                <a:cs typeface="Segoe UI" panose="020B0502040204020203" pitchFamily="34" charset="0"/>
              </a:rPr>
              <a:t>are agency</a:t>
            </a:r>
          </a:p>
          <a:p>
            <a:r>
              <a:rPr lang="en-US" sz="2800" dirty="0" smtClean="0">
                <a:latin typeface="Segoe UI" panose="020B0502040204020203" pitchFamily="34" charset="0"/>
                <a:cs typeface="Segoe UI" panose="020B0502040204020203" pitchFamily="34" charset="0"/>
              </a:rPr>
              <a:t>C. Police department</a:t>
            </a:r>
          </a:p>
          <a:p>
            <a:r>
              <a:rPr lang="en-US" sz="2800" dirty="0" smtClean="0">
                <a:latin typeface="Segoe UI" panose="020B0502040204020203" pitchFamily="34" charset="0"/>
                <a:cs typeface="Segoe UI" panose="020B0502040204020203" pitchFamily="34" charset="0"/>
              </a:rPr>
              <a:t>D. Fire Department</a:t>
            </a:r>
            <a:endParaRPr lang="en-US" sz="2800" dirty="0"/>
          </a:p>
        </p:txBody>
      </p:sp>
    </p:spTree>
    <p:extLst>
      <p:ext uri="{BB962C8B-B14F-4D97-AF65-F5344CB8AC3E}">
        <p14:creationId xmlns:p14="http://schemas.microsoft.com/office/powerpoint/2010/main" val="40771577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451579" y="116379"/>
            <a:ext cx="9291215" cy="1020090"/>
          </a:xfrm>
        </p:spPr>
        <p:txBody>
          <a:bodyPr>
            <a:normAutofit/>
          </a:bodyPr>
          <a:lstStyle/>
          <a:p>
            <a:r>
              <a:rPr lang="en-US" altLang="en-US" sz="3600" dirty="0" smtClean="0"/>
              <a:t>Reporting to APS</a:t>
            </a:r>
          </a:p>
        </p:txBody>
      </p:sp>
      <p:sp>
        <p:nvSpPr>
          <p:cNvPr id="74755" name="Rectangle 3"/>
          <p:cNvSpPr>
            <a:spLocks noGrp="1" noChangeArrowheads="1"/>
          </p:cNvSpPr>
          <p:nvPr>
            <p:ph idx="1"/>
          </p:nvPr>
        </p:nvSpPr>
        <p:spPr>
          <a:xfrm>
            <a:off x="723206" y="640080"/>
            <a:ext cx="11388437" cy="6061166"/>
          </a:xfrm>
        </p:spPr>
        <p:txBody>
          <a:bodyPr>
            <a:normAutofit/>
          </a:bodyPr>
          <a:lstStyle/>
          <a:p>
            <a:pPr>
              <a:defRPr/>
            </a:pPr>
            <a:endParaRPr lang="en-US" altLang="en-US" sz="2900" dirty="0" smtClean="0"/>
          </a:p>
          <a:p>
            <a:pPr>
              <a:defRPr/>
            </a:pPr>
            <a:endParaRPr lang="en-US" altLang="en-US" sz="2900" dirty="0" smtClean="0"/>
          </a:p>
          <a:p>
            <a:pPr>
              <a:defRPr/>
            </a:pPr>
            <a:endParaRPr lang="en-US" altLang="en-US" sz="3600" dirty="0" smtClean="0"/>
          </a:p>
          <a:p>
            <a:pPr>
              <a:defRPr/>
            </a:pPr>
            <a:r>
              <a:rPr lang="en-US" altLang="en-US" sz="3600" dirty="0" smtClean="0"/>
              <a:t>Health </a:t>
            </a:r>
            <a:r>
              <a:rPr lang="en-US" altLang="en-US" sz="3600" dirty="0"/>
              <a:t>care providers are mandatory reporters in Nebraska</a:t>
            </a:r>
          </a:p>
          <a:p>
            <a:pPr>
              <a:defRPr/>
            </a:pPr>
            <a:r>
              <a:rPr lang="en-US" altLang="en-US" sz="3600" dirty="0"/>
              <a:t>1-800-652-1999 (Abuse hotline for all ages</a:t>
            </a:r>
            <a:r>
              <a:rPr lang="en-US" altLang="en-US" sz="3600" dirty="0" smtClean="0"/>
              <a:t>)</a:t>
            </a:r>
          </a:p>
          <a:p>
            <a:pPr>
              <a:defRPr/>
            </a:pPr>
            <a:endParaRPr lang="en-US" altLang="en-US" sz="2800" dirty="0" smtClean="0"/>
          </a:p>
          <a:p>
            <a:pPr marL="0" indent="0">
              <a:buNone/>
              <a:defRPr/>
            </a:pPr>
            <a:endParaRPr lang="en-US" altLang="en-US" sz="2800" dirty="0"/>
          </a:p>
        </p:txBody>
      </p:sp>
      <p:pic>
        <p:nvPicPr>
          <p:cNvPr id="4" name="Picture 4" descr="MPj043861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8713" y="4386470"/>
            <a:ext cx="3192930" cy="247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9078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a:xfrm>
            <a:off x="1451579" y="104503"/>
            <a:ext cx="9291215" cy="783771"/>
          </a:xfrm>
        </p:spPr>
        <p:txBody>
          <a:bodyPr>
            <a:normAutofit fontScale="90000"/>
          </a:bodyPr>
          <a:lstStyle/>
          <a:p>
            <a:pPr eaLnBrk="1" hangingPunct="1"/>
            <a:r>
              <a:rPr lang="en-US" altLang="en-US" sz="4000" dirty="0">
                <a:solidFill>
                  <a:schemeClr val="tx1"/>
                </a:solidFill>
              </a:rPr>
              <a:t>The health care provider’s role </a:t>
            </a:r>
          </a:p>
        </p:txBody>
      </p:sp>
      <p:sp>
        <p:nvSpPr>
          <p:cNvPr id="72707" name="Rectangle 3"/>
          <p:cNvSpPr>
            <a:spLocks noGrp="1" noChangeArrowheads="1"/>
          </p:cNvSpPr>
          <p:nvPr>
            <p:ph idx="1"/>
          </p:nvPr>
        </p:nvSpPr>
        <p:spPr>
          <a:xfrm>
            <a:off x="169817" y="709685"/>
            <a:ext cx="10572978" cy="5882184"/>
          </a:xfrm>
        </p:spPr>
        <p:txBody>
          <a:bodyPr>
            <a:normAutofit/>
          </a:bodyPr>
          <a:lstStyle/>
          <a:p>
            <a:pPr eaLnBrk="1" hangingPunct="1"/>
            <a:endParaRPr lang="en-US" altLang="en-US" sz="3600" dirty="0" smtClean="0"/>
          </a:p>
          <a:p>
            <a:pPr eaLnBrk="1" hangingPunct="1"/>
            <a:r>
              <a:rPr lang="en-US" altLang="en-US" sz="3600" dirty="0" smtClean="0">
                <a:solidFill>
                  <a:schemeClr val="tx1"/>
                </a:solidFill>
              </a:rPr>
              <a:t>Assess decision making capacity</a:t>
            </a:r>
          </a:p>
          <a:p>
            <a:pPr eaLnBrk="1" hangingPunct="1"/>
            <a:r>
              <a:rPr lang="en-US" altLang="en-US" sz="3600" dirty="0" smtClean="0">
                <a:solidFill>
                  <a:schemeClr val="tx1"/>
                </a:solidFill>
              </a:rPr>
              <a:t>Treat </a:t>
            </a:r>
            <a:r>
              <a:rPr lang="en-US" altLang="en-US" sz="3600" dirty="0">
                <a:solidFill>
                  <a:schemeClr val="tx1"/>
                </a:solidFill>
              </a:rPr>
              <a:t>medical illness</a:t>
            </a:r>
          </a:p>
          <a:p>
            <a:pPr eaLnBrk="1" hangingPunct="1"/>
            <a:r>
              <a:rPr lang="en-US" altLang="en-US" sz="3600" dirty="0">
                <a:solidFill>
                  <a:schemeClr val="tx1"/>
                </a:solidFill>
              </a:rPr>
              <a:t>Educate patient (and caregiver)</a:t>
            </a:r>
          </a:p>
          <a:p>
            <a:pPr eaLnBrk="1" hangingPunct="1"/>
            <a:r>
              <a:rPr lang="en-US" altLang="en-US" sz="3600" dirty="0">
                <a:solidFill>
                  <a:schemeClr val="tx1"/>
                </a:solidFill>
              </a:rPr>
              <a:t>Treat psychiatric symptoms that are interfering with elder’s function/safety</a:t>
            </a:r>
          </a:p>
          <a:p>
            <a:pPr eaLnBrk="1" hangingPunct="1"/>
            <a:r>
              <a:rPr lang="en-US" altLang="en-US" sz="3600" dirty="0">
                <a:solidFill>
                  <a:schemeClr val="tx1"/>
                </a:solidFill>
              </a:rPr>
              <a:t>Substance abuse treatment</a:t>
            </a:r>
          </a:p>
          <a:p>
            <a:pPr eaLnBrk="1" hangingPunct="1"/>
            <a:r>
              <a:rPr lang="en-US" altLang="en-US" sz="3600" dirty="0">
                <a:solidFill>
                  <a:schemeClr val="tx1"/>
                </a:solidFill>
              </a:rPr>
              <a:t>Cooperate with other disciplines, social agencies</a:t>
            </a:r>
          </a:p>
        </p:txBody>
      </p:sp>
      <p:pic>
        <p:nvPicPr>
          <p:cNvPr id="72708" name="Picture 6" descr="MPj038299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4488" y="1031965"/>
            <a:ext cx="3127514" cy="226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7429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451579" y="249382"/>
            <a:ext cx="9291215" cy="1155469"/>
          </a:xfrm>
        </p:spPr>
        <p:txBody>
          <a:bodyPr>
            <a:normAutofit/>
          </a:bodyPr>
          <a:lstStyle/>
          <a:p>
            <a:pPr algn="l" eaLnBrk="1" hangingPunct="1"/>
            <a:r>
              <a:rPr lang="en-US" altLang="en-US" dirty="0" smtClean="0">
                <a:solidFill>
                  <a:schemeClr val="tx1"/>
                </a:solidFill>
              </a:rPr>
              <a:t>Considerations when intervening</a:t>
            </a:r>
          </a:p>
        </p:txBody>
      </p:sp>
      <p:sp>
        <p:nvSpPr>
          <p:cNvPr id="70659" name="Rectangle 3"/>
          <p:cNvSpPr>
            <a:spLocks noGrp="1" noChangeArrowheads="1"/>
          </p:cNvSpPr>
          <p:nvPr>
            <p:ph idx="1"/>
          </p:nvPr>
        </p:nvSpPr>
        <p:spPr>
          <a:xfrm>
            <a:off x="637664" y="1346142"/>
            <a:ext cx="10212707" cy="6022846"/>
          </a:xfrm>
        </p:spPr>
        <p:txBody>
          <a:bodyPr>
            <a:normAutofit/>
          </a:bodyPr>
          <a:lstStyle/>
          <a:p>
            <a:pPr>
              <a:lnSpc>
                <a:spcPct val="90000"/>
              </a:lnSpc>
            </a:pPr>
            <a:endParaRPr lang="en-US" altLang="en-US" sz="3200" dirty="0" smtClean="0"/>
          </a:p>
          <a:p>
            <a:pPr>
              <a:lnSpc>
                <a:spcPct val="90000"/>
              </a:lnSpc>
            </a:pPr>
            <a:r>
              <a:rPr lang="en-US" altLang="en-US" sz="3200" dirty="0" smtClean="0">
                <a:solidFill>
                  <a:schemeClr val="tx1"/>
                </a:solidFill>
              </a:rPr>
              <a:t>Capacity evaluation</a:t>
            </a:r>
          </a:p>
          <a:p>
            <a:pPr lvl="1">
              <a:lnSpc>
                <a:spcPct val="90000"/>
              </a:lnSpc>
            </a:pPr>
            <a:r>
              <a:rPr lang="en-US" altLang="en-US" sz="3000" i="1" dirty="0" smtClean="0">
                <a:solidFill>
                  <a:schemeClr val="tx1"/>
                </a:solidFill>
              </a:rPr>
              <a:t>Older adults cannot be compelled to engage with APS if patient has capacity</a:t>
            </a:r>
            <a:endParaRPr lang="en-US" altLang="en-US" sz="3000" i="1" dirty="0">
              <a:solidFill>
                <a:schemeClr val="tx1"/>
              </a:solidFill>
            </a:endParaRPr>
          </a:p>
          <a:p>
            <a:pPr eaLnBrk="1" hangingPunct="1">
              <a:lnSpc>
                <a:spcPct val="90000"/>
              </a:lnSpc>
            </a:pPr>
            <a:r>
              <a:rPr lang="en-US" altLang="en-US" sz="3200" dirty="0" smtClean="0">
                <a:solidFill>
                  <a:schemeClr val="tx1"/>
                </a:solidFill>
              </a:rPr>
              <a:t>Patient’s </a:t>
            </a:r>
            <a:r>
              <a:rPr lang="en-US" altLang="en-US" sz="3200" dirty="0">
                <a:solidFill>
                  <a:schemeClr val="tx1"/>
                </a:solidFill>
              </a:rPr>
              <a:t>culture and previous standards</a:t>
            </a:r>
          </a:p>
          <a:p>
            <a:pPr eaLnBrk="1" hangingPunct="1">
              <a:lnSpc>
                <a:spcPct val="90000"/>
              </a:lnSpc>
            </a:pPr>
            <a:r>
              <a:rPr lang="en-US" altLang="en-US" sz="3200" dirty="0">
                <a:solidFill>
                  <a:schemeClr val="tx1"/>
                </a:solidFill>
              </a:rPr>
              <a:t>Risk </a:t>
            </a:r>
            <a:r>
              <a:rPr lang="en-US" altLang="en-US" sz="3200" dirty="0" smtClean="0">
                <a:solidFill>
                  <a:schemeClr val="tx1"/>
                </a:solidFill>
              </a:rPr>
              <a:t>assessment</a:t>
            </a:r>
          </a:p>
          <a:p>
            <a:pPr eaLnBrk="1" hangingPunct="1">
              <a:lnSpc>
                <a:spcPct val="90000"/>
              </a:lnSpc>
            </a:pPr>
            <a:r>
              <a:rPr lang="en-US" altLang="en-US" sz="3200" dirty="0" smtClean="0">
                <a:solidFill>
                  <a:schemeClr val="tx1"/>
                </a:solidFill>
              </a:rPr>
              <a:t>Availability of social workers, case managers </a:t>
            </a:r>
          </a:p>
          <a:p>
            <a:pPr eaLnBrk="1" hangingPunct="1">
              <a:lnSpc>
                <a:spcPct val="90000"/>
              </a:lnSpc>
            </a:pPr>
            <a:r>
              <a:rPr lang="en-US" altLang="en-US" sz="3200" dirty="0" smtClean="0">
                <a:solidFill>
                  <a:schemeClr val="tx1"/>
                </a:solidFill>
              </a:rPr>
              <a:t>Will individual accept help in the home?</a:t>
            </a:r>
          </a:p>
          <a:p>
            <a:pPr eaLnBrk="1" hangingPunct="1">
              <a:lnSpc>
                <a:spcPct val="90000"/>
              </a:lnSpc>
            </a:pPr>
            <a:r>
              <a:rPr lang="en-US" altLang="en-US" sz="3200" dirty="0" smtClean="0">
                <a:solidFill>
                  <a:schemeClr val="tx1"/>
                </a:solidFill>
              </a:rPr>
              <a:t>Health department can sometimes help</a:t>
            </a:r>
            <a:endParaRPr lang="en-US" altLang="en-US" sz="3200" dirty="0">
              <a:solidFill>
                <a:schemeClr val="tx1"/>
              </a:solidFill>
            </a:endParaRPr>
          </a:p>
          <a:p>
            <a:pPr eaLnBrk="1" hangingPunct="1">
              <a:lnSpc>
                <a:spcPct val="90000"/>
              </a:lnSpc>
              <a:buFontTx/>
              <a:buNone/>
            </a:pPr>
            <a:endParaRPr lang="en-US" altLang="en-US" sz="2000" dirty="0"/>
          </a:p>
          <a:p>
            <a:pPr lvl="1" eaLnBrk="1" hangingPunct="1">
              <a:lnSpc>
                <a:spcPct val="90000"/>
              </a:lnSpc>
              <a:buFontTx/>
              <a:buNone/>
            </a:pPr>
            <a:r>
              <a:rPr lang="en-US" altLang="en-US" sz="2000" dirty="0" err="1">
                <a:solidFill>
                  <a:schemeClr val="tx1"/>
                </a:solidFill>
              </a:rPr>
              <a:t>Gunstone</a:t>
            </a:r>
            <a:r>
              <a:rPr lang="en-US" altLang="en-US" sz="2000" dirty="0">
                <a:solidFill>
                  <a:schemeClr val="tx1"/>
                </a:solidFill>
              </a:rPr>
              <a:t> S. J Psych and Mental Health Nursing, 2003. 10:287-296</a:t>
            </a:r>
          </a:p>
          <a:p>
            <a:pPr eaLnBrk="1" hangingPunct="1">
              <a:lnSpc>
                <a:spcPct val="90000"/>
              </a:lnSpc>
            </a:pPr>
            <a:endParaRPr lang="en-US" altLang="en-US" sz="2400" dirty="0"/>
          </a:p>
        </p:txBody>
      </p:sp>
      <p:pic>
        <p:nvPicPr>
          <p:cNvPr id="70660" name="Picture 4" descr="MPj040681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0198" y="3940382"/>
            <a:ext cx="3718319" cy="29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0766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440575" y="0"/>
            <a:ext cx="10302219" cy="1136469"/>
          </a:xfrm>
        </p:spPr>
        <p:txBody>
          <a:bodyPr>
            <a:normAutofit/>
          </a:bodyPr>
          <a:lstStyle/>
          <a:p>
            <a:pPr eaLnBrk="1" hangingPunct="1"/>
            <a:r>
              <a:rPr lang="en-US" altLang="en-US" dirty="0">
                <a:solidFill>
                  <a:schemeClr val="tx1"/>
                </a:solidFill>
              </a:rPr>
              <a:t>Community resources for “at risk” patients</a:t>
            </a:r>
          </a:p>
        </p:txBody>
      </p:sp>
      <p:sp>
        <p:nvSpPr>
          <p:cNvPr id="20483" name="Rectangle 3"/>
          <p:cNvSpPr>
            <a:spLocks noGrp="1" noChangeArrowheads="1"/>
          </p:cNvSpPr>
          <p:nvPr>
            <p:ph idx="1"/>
          </p:nvPr>
        </p:nvSpPr>
        <p:spPr>
          <a:xfrm>
            <a:off x="718457" y="1240972"/>
            <a:ext cx="10024337" cy="5617028"/>
          </a:xfrm>
        </p:spPr>
        <p:txBody>
          <a:bodyPr>
            <a:normAutofit/>
          </a:bodyPr>
          <a:lstStyle/>
          <a:p>
            <a:pPr>
              <a:lnSpc>
                <a:spcPct val="90000"/>
              </a:lnSpc>
            </a:pPr>
            <a:endParaRPr lang="en-US" altLang="en-US" sz="3200" dirty="0" smtClean="0"/>
          </a:p>
          <a:p>
            <a:pPr>
              <a:lnSpc>
                <a:spcPct val="90000"/>
              </a:lnSpc>
            </a:pPr>
            <a:r>
              <a:rPr lang="en-US" altLang="en-US" sz="3200" dirty="0" smtClean="0">
                <a:solidFill>
                  <a:schemeClr val="tx1"/>
                </a:solidFill>
              </a:rPr>
              <a:t>Consult </a:t>
            </a:r>
            <a:r>
              <a:rPr lang="en-US" altLang="en-US" sz="3200" dirty="0">
                <a:solidFill>
                  <a:schemeClr val="tx1"/>
                </a:solidFill>
              </a:rPr>
              <a:t>Home Health Care Agency</a:t>
            </a:r>
          </a:p>
          <a:p>
            <a:pPr>
              <a:lnSpc>
                <a:spcPct val="90000"/>
              </a:lnSpc>
            </a:pPr>
            <a:r>
              <a:rPr lang="en-US" altLang="en-US" sz="3200" dirty="0">
                <a:solidFill>
                  <a:schemeClr val="tx1"/>
                </a:solidFill>
              </a:rPr>
              <a:t>Office on Aging (ENOA)</a:t>
            </a:r>
          </a:p>
          <a:p>
            <a:pPr>
              <a:lnSpc>
                <a:spcPct val="90000"/>
              </a:lnSpc>
            </a:pPr>
            <a:r>
              <a:rPr lang="en-US" altLang="en-US" sz="3200" dirty="0">
                <a:solidFill>
                  <a:schemeClr val="tx1"/>
                </a:solidFill>
              </a:rPr>
              <a:t>In-home services</a:t>
            </a:r>
          </a:p>
          <a:p>
            <a:pPr lvl="1">
              <a:lnSpc>
                <a:spcPct val="90000"/>
              </a:lnSpc>
            </a:pPr>
            <a:r>
              <a:rPr lang="en-US" altLang="en-US" sz="3200" dirty="0">
                <a:solidFill>
                  <a:schemeClr val="tx1"/>
                </a:solidFill>
              </a:rPr>
              <a:t>Meals on Wheels </a:t>
            </a:r>
          </a:p>
          <a:p>
            <a:pPr lvl="1">
              <a:lnSpc>
                <a:spcPct val="90000"/>
              </a:lnSpc>
            </a:pPr>
            <a:r>
              <a:rPr lang="en-US" altLang="en-US" sz="3200" dirty="0">
                <a:solidFill>
                  <a:schemeClr val="tx1"/>
                </a:solidFill>
              </a:rPr>
              <a:t>Housekeeping services</a:t>
            </a:r>
          </a:p>
          <a:p>
            <a:pPr lvl="1">
              <a:lnSpc>
                <a:spcPct val="90000"/>
              </a:lnSpc>
            </a:pPr>
            <a:r>
              <a:rPr lang="en-US" altLang="en-US" sz="3200" dirty="0">
                <a:solidFill>
                  <a:schemeClr val="tx1"/>
                </a:solidFill>
              </a:rPr>
              <a:t>Home health aide, bath aide</a:t>
            </a:r>
          </a:p>
          <a:p>
            <a:pPr lvl="1">
              <a:lnSpc>
                <a:spcPct val="90000"/>
              </a:lnSpc>
            </a:pPr>
            <a:r>
              <a:rPr lang="en-US" altLang="en-US" sz="3200" dirty="0">
                <a:solidFill>
                  <a:schemeClr val="tx1"/>
                </a:solidFill>
              </a:rPr>
              <a:t>Automated medication dispensers</a:t>
            </a:r>
          </a:p>
          <a:p>
            <a:pPr lvl="1">
              <a:lnSpc>
                <a:spcPct val="90000"/>
              </a:lnSpc>
            </a:pPr>
            <a:r>
              <a:rPr lang="en-US" altLang="en-US" sz="3200" dirty="0">
                <a:solidFill>
                  <a:schemeClr val="tx1"/>
                </a:solidFill>
              </a:rPr>
              <a:t>Respite care to lessen caregiver burden</a:t>
            </a:r>
          </a:p>
          <a:p>
            <a:pPr eaLnBrk="1" hangingPunct="1">
              <a:lnSpc>
                <a:spcPct val="90000"/>
              </a:lnSpc>
            </a:pPr>
            <a:endParaRPr lang="en-US" altLang="en-US" sz="2800" dirty="0" smtClean="0"/>
          </a:p>
        </p:txBody>
      </p:sp>
      <p:pic>
        <p:nvPicPr>
          <p:cNvPr id="20484" name="Picture 5" descr="MPj041170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6262" y="2199861"/>
            <a:ext cx="3957684" cy="28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1771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451579" y="415637"/>
            <a:ext cx="9291215" cy="806334"/>
          </a:xfrm>
        </p:spPr>
        <p:txBody>
          <a:bodyPr>
            <a:normAutofit/>
          </a:bodyPr>
          <a:lstStyle/>
          <a:p>
            <a:r>
              <a:rPr lang="en-US" altLang="en-US" dirty="0" smtClean="0">
                <a:solidFill>
                  <a:schemeClr val="tx1"/>
                </a:solidFill>
              </a:rPr>
              <a:t>One Definition of Elder Mistreatment</a:t>
            </a:r>
          </a:p>
        </p:txBody>
      </p:sp>
      <p:sp>
        <p:nvSpPr>
          <p:cNvPr id="5123" name="Content Placeholder 2"/>
          <p:cNvSpPr>
            <a:spLocks noGrp="1"/>
          </p:cNvSpPr>
          <p:nvPr>
            <p:ph idx="1"/>
          </p:nvPr>
        </p:nvSpPr>
        <p:spPr>
          <a:xfrm>
            <a:off x="1147157" y="1620982"/>
            <a:ext cx="9595638" cy="4239491"/>
          </a:xfrm>
        </p:spPr>
        <p:txBody>
          <a:bodyPr>
            <a:normAutofit/>
          </a:bodyPr>
          <a:lstStyle/>
          <a:p>
            <a:endParaRPr lang="en-US" altLang="en-US" sz="2800" dirty="0" smtClean="0"/>
          </a:p>
          <a:p>
            <a:r>
              <a:rPr lang="en-US" altLang="en-US" sz="2800" dirty="0" smtClean="0">
                <a:solidFill>
                  <a:schemeClr val="tx1"/>
                </a:solidFill>
              </a:rPr>
              <a:t>“(a) Intentional actions that cause harm or create a serious risk of harm (whether or not harm is intended) to a vulnerable elder by a caregiver or other person who stands in a trust relationship to the elder or </a:t>
            </a:r>
          </a:p>
          <a:p>
            <a:pPr>
              <a:buFont typeface="Wingdings" panose="05000000000000000000" pitchFamily="2" charset="2"/>
              <a:buNone/>
            </a:pPr>
            <a:r>
              <a:rPr lang="en-US" altLang="en-US" sz="2800" dirty="0" smtClean="0">
                <a:solidFill>
                  <a:schemeClr val="tx1"/>
                </a:solidFill>
              </a:rPr>
              <a:t>   (b) Failure by a caregiver to satisfy the elder’s basic needs or to protect the elder from harm.”</a:t>
            </a:r>
          </a:p>
          <a:p>
            <a:pPr>
              <a:buFont typeface="Wingdings" panose="05000000000000000000" pitchFamily="2" charset="2"/>
              <a:buNone/>
            </a:pPr>
            <a:r>
              <a:rPr lang="en-US" altLang="en-US" sz="2400" dirty="0" smtClean="0"/>
              <a:t>                                                                    </a:t>
            </a:r>
            <a:endParaRPr lang="en-US" altLang="en-US" dirty="0" smtClean="0"/>
          </a:p>
        </p:txBody>
      </p:sp>
      <p:sp>
        <p:nvSpPr>
          <p:cNvPr id="2" name="TextBox 1"/>
          <p:cNvSpPr txBox="1"/>
          <p:nvPr/>
        </p:nvSpPr>
        <p:spPr>
          <a:xfrm>
            <a:off x="6650182" y="5399701"/>
            <a:ext cx="5153891" cy="830997"/>
          </a:xfrm>
          <a:prstGeom prst="rect">
            <a:avLst/>
          </a:prstGeom>
          <a:noFill/>
        </p:spPr>
        <p:txBody>
          <a:bodyPr wrap="square" rtlCol="0">
            <a:spAutoFit/>
          </a:bodyPr>
          <a:lstStyle/>
          <a:p>
            <a:pPr>
              <a:buFont typeface="Wingdings" panose="05000000000000000000" pitchFamily="2" charset="2"/>
              <a:buNone/>
            </a:pPr>
            <a:r>
              <a:rPr lang="en-US" altLang="en-US" sz="2400" dirty="0"/>
              <a:t>National Research </a:t>
            </a:r>
            <a:r>
              <a:rPr lang="en-US" altLang="en-US" sz="2400" dirty="0" smtClean="0"/>
              <a:t>Council</a:t>
            </a:r>
          </a:p>
          <a:p>
            <a:pPr>
              <a:buFont typeface="Wingdings" panose="05000000000000000000" pitchFamily="2" charset="2"/>
              <a:buNone/>
            </a:pPr>
            <a:r>
              <a:rPr lang="en-US" altLang="en-US" sz="2400" dirty="0" smtClean="0"/>
              <a:t>Geriatric Review Syllabus,9</a:t>
            </a:r>
            <a:r>
              <a:rPr lang="en-US" altLang="en-US" sz="2400" baseline="30000" dirty="0" smtClean="0"/>
              <a:t>th</a:t>
            </a:r>
            <a:r>
              <a:rPr lang="en-US" altLang="en-US" sz="2400" dirty="0" smtClean="0"/>
              <a:t> ed. 2016</a:t>
            </a:r>
            <a:endParaRPr lang="en-US" altLang="en-US" sz="2400" dirty="0"/>
          </a:p>
        </p:txBody>
      </p:sp>
    </p:spTree>
    <p:extLst>
      <p:ext uri="{BB962C8B-B14F-4D97-AF65-F5344CB8AC3E}">
        <p14:creationId xmlns:p14="http://schemas.microsoft.com/office/powerpoint/2010/main" val="31279989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308" y="0"/>
            <a:ext cx="9291215" cy="1301997"/>
          </a:xfrm>
        </p:spPr>
        <p:txBody>
          <a:bodyPr/>
          <a:lstStyle/>
          <a:p>
            <a:r>
              <a:rPr lang="en-US" dirty="0" smtClean="0">
                <a:solidFill>
                  <a:schemeClr val="tx1"/>
                </a:solidFill>
              </a:rPr>
              <a:t>Case #4</a:t>
            </a:r>
            <a:endParaRPr lang="en-US" dirty="0">
              <a:solidFill>
                <a:schemeClr val="tx1"/>
              </a:solidFill>
            </a:endParaRPr>
          </a:p>
        </p:txBody>
      </p:sp>
      <p:sp>
        <p:nvSpPr>
          <p:cNvPr id="3" name="Content Placeholder 2"/>
          <p:cNvSpPr>
            <a:spLocks noGrp="1"/>
          </p:cNvSpPr>
          <p:nvPr>
            <p:ph idx="1"/>
          </p:nvPr>
        </p:nvSpPr>
        <p:spPr>
          <a:xfrm>
            <a:off x="91440" y="1583140"/>
            <a:ext cx="11986953" cy="5274859"/>
          </a:xfrm>
        </p:spPr>
        <p:txBody>
          <a:bodyPr>
            <a:normAutofit/>
          </a:bodyPr>
          <a:lstStyle/>
          <a:p>
            <a:r>
              <a:rPr lang="en-US" sz="2800" dirty="0">
                <a:solidFill>
                  <a:schemeClr val="tx1"/>
                </a:solidFill>
              </a:rPr>
              <a:t>An 89-year-old woman comes to the office For a follow up visit. She is accompanied by her 91-year-old husband.  At her last appointment one month ago, weight loss was noted. She has a six-year history of Alzheimer’s disease with behavioral disturbance. She depends on her husband for all instrumental activities of daily living, as well as assistance with bathing and toileting. She often forgets her husbands name and at times believes he is trying to sell her for rent money. </a:t>
            </a:r>
            <a:r>
              <a:rPr lang="en-US" sz="2800" dirty="0" smtClean="0">
                <a:solidFill>
                  <a:schemeClr val="tx1"/>
                </a:solidFill>
              </a:rPr>
              <a:t> At </a:t>
            </a:r>
            <a:r>
              <a:rPr lang="en-US" sz="2800" dirty="0">
                <a:solidFill>
                  <a:schemeClr val="tx1"/>
                </a:solidFill>
              </a:rPr>
              <a:t>today’s appointment her husband appears thin and </a:t>
            </a:r>
            <a:r>
              <a:rPr lang="en-US" sz="2800" dirty="0" smtClean="0">
                <a:solidFill>
                  <a:schemeClr val="tx1"/>
                </a:solidFill>
              </a:rPr>
              <a:t>disheveled. </a:t>
            </a:r>
            <a:r>
              <a:rPr lang="en-US" sz="2800" dirty="0">
                <a:solidFill>
                  <a:schemeClr val="tx1"/>
                </a:solidFill>
              </a:rPr>
              <a:t>H</a:t>
            </a:r>
            <a:r>
              <a:rPr lang="en-US" sz="2800" dirty="0" smtClean="0">
                <a:solidFill>
                  <a:schemeClr val="tx1"/>
                </a:solidFill>
              </a:rPr>
              <a:t>e </a:t>
            </a:r>
            <a:r>
              <a:rPr lang="en-US" sz="2800" dirty="0">
                <a:solidFill>
                  <a:schemeClr val="tx1"/>
                </a:solidFill>
              </a:rPr>
              <a:t>has forgotten to bring his wife’s medication, and he admits that he can manage to make only one meal each day for himself and his wife. He states that he promised his wife to keep her at home “no matter what.“  </a:t>
            </a:r>
            <a:r>
              <a:rPr lang="en-US" sz="2800" dirty="0" smtClean="0">
                <a:solidFill>
                  <a:schemeClr val="tx1"/>
                </a:solidFill>
              </a:rPr>
              <a:t>He </a:t>
            </a:r>
            <a:r>
              <a:rPr lang="en-US" sz="2800" dirty="0">
                <a:solidFill>
                  <a:schemeClr val="tx1"/>
                </a:solidFill>
              </a:rPr>
              <a:t>becomes tearful and asks for help, saying “I have nobody.“</a:t>
            </a:r>
          </a:p>
          <a:p>
            <a:endParaRPr lang="en-US" dirty="0"/>
          </a:p>
        </p:txBody>
      </p:sp>
    </p:spTree>
    <p:extLst>
      <p:ext uri="{BB962C8B-B14F-4D97-AF65-F5344CB8AC3E}">
        <p14:creationId xmlns:p14="http://schemas.microsoft.com/office/powerpoint/2010/main" val="31287984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284" y="-118150"/>
            <a:ext cx="9291215" cy="1135281"/>
          </a:xfrm>
        </p:spPr>
        <p:txBody>
          <a:bodyPr/>
          <a:lstStyle/>
          <a:p>
            <a:r>
              <a:rPr lang="en-US" dirty="0" smtClean="0">
                <a:solidFill>
                  <a:schemeClr val="tx1"/>
                </a:solidFill>
              </a:rPr>
              <a:t>Case #4 Continued</a:t>
            </a:r>
            <a:endParaRPr lang="en-US" dirty="0">
              <a:solidFill>
                <a:schemeClr val="tx1"/>
              </a:solidFill>
            </a:endParaRPr>
          </a:p>
        </p:txBody>
      </p:sp>
      <p:sp>
        <p:nvSpPr>
          <p:cNvPr id="3" name="Content Placeholder 2"/>
          <p:cNvSpPr>
            <a:spLocks noGrp="1"/>
          </p:cNvSpPr>
          <p:nvPr>
            <p:ph idx="1"/>
          </p:nvPr>
        </p:nvSpPr>
        <p:spPr>
          <a:xfrm>
            <a:off x="241069" y="1160060"/>
            <a:ext cx="11950931" cy="5561463"/>
          </a:xfrm>
        </p:spPr>
        <p:txBody>
          <a:bodyPr>
            <a:normAutofit/>
          </a:bodyPr>
          <a:lstStyle/>
          <a:p>
            <a:r>
              <a:rPr lang="en-US" sz="2800" dirty="0">
                <a:solidFill>
                  <a:schemeClr val="tx1"/>
                </a:solidFill>
              </a:rPr>
              <a:t>On examination the wife has lost another 2.3 kg (5 </a:t>
            </a:r>
            <a:r>
              <a:rPr lang="en-US" sz="2800" dirty="0" err="1">
                <a:solidFill>
                  <a:schemeClr val="tx1"/>
                </a:solidFill>
              </a:rPr>
              <a:t>lbs</a:t>
            </a:r>
            <a:r>
              <a:rPr lang="en-US" sz="2800" dirty="0">
                <a:solidFill>
                  <a:schemeClr val="tx1"/>
                </a:solidFill>
              </a:rPr>
              <a:t>) and appears thin. BMI is 22. She is just disheveled but there is no malodor. She appears to be in no acute distress.  </a:t>
            </a:r>
          </a:p>
          <a:p>
            <a:endParaRPr lang="en-US" sz="2800" dirty="0">
              <a:solidFill>
                <a:schemeClr val="tx1"/>
              </a:solidFill>
            </a:endParaRPr>
          </a:p>
          <a:p>
            <a:r>
              <a:rPr lang="en-US" sz="2800" dirty="0">
                <a:solidFill>
                  <a:schemeClr val="tx1"/>
                </a:solidFill>
              </a:rPr>
              <a:t>Which one of the following would be a reasonable intervention in this scenario?</a:t>
            </a:r>
          </a:p>
          <a:p>
            <a:endParaRPr lang="en-US" sz="2800" dirty="0">
              <a:solidFill>
                <a:schemeClr val="tx1"/>
              </a:solidFill>
            </a:endParaRPr>
          </a:p>
          <a:p>
            <a:r>
              <a:rPr lang="en-US" sz="2800" dirty="0">
                <a:solidFill>
                  <a:schemeClr val="tx1"/>
                </a:solidFill>
              </a:rPr>
              <a:t>A.  Report husband to the local district attorney’s office.</a:t>
            </a:r>
          </a:p>
          <a:p>
            <a:r>
              <a:rPr lang="en-US" sz="2800" dirty="0">
                <a:solidFill>
                  <a:schemeClr val="tx1"/>
                </a:solidFill>
              </a:rPr>
              <a:t>B.  Refer the wife to adult protective services for legal guardianship.</a:t>
            </a:r>
          </a:p>
          <a:p>
            <a:r>
              <a:rPr lang="en-US" sz="2800" dirty="0">
                <a:solidFill>
                  <a:schemeClr val="tx1"/>
                </a:solidFill>
              </a:rPr>
              <a:t>C.  Hospitalize the wife immediately for failure to thrive.</a:t>
            </a:r>
          </a:p>
          <a:p>
            <a:r>
              <a:rPr lang="en-US" sz="2800" dirty="0">
                <a:solidFill>
                  <a:schemeClr val="tx1"/>
                </a:solidFill>
              </a:rPr>
              <a:t>D.  Refer the wife to a certified home health agency</a:t>
            </a:r>
          </a:p>
          <a:p>
            <a:endParaRPr lang="en-US" dirty="0"/>
          </a:p>
        </p:txBody>
      </p:sp>
    </p:spTree>
    <p:extLst>
      <p:ext uri="{BB962C8B-B14F-4D97-AF65-F5344CB8AC3E}">
        <p14:creationId xmlns:p14="http://schemas.microsoft.com/office/powerpoint/2010/main" val="1756863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3008416" y="204977"/>
            <a:ext cx="8199400" cy="609600"/>
          </a:xfrm>
          <a:noFill/>
        </p:spPr>
        <p:txBody>
          <a:bodyPr>
            <a:normAutofit fontScale="90000"/>
          </a:bodyPr>
          <a:lstStyle/>
          <a:p>
            <a:pPr algn="ctr" eaLnBrk="1" hangingPunct="1"/>
            <a:r>
              <a:rPr lang="en-US" altLang="en-US" b="1" dirty="0" smtClean="0">
                <a:solidFill>
                  <a:schemeClr val="tx1"/>
                </a:solidFill>
                <a:latin typeface="Arial" charset="0"/>
              </a:rPr>
              <a:t>Case #5</a:t>
            </a:r>
            <a:endParaRPr lang="en-US" altLang="en-US" b="1" dirty="0">
              <a:solidFill>
                <a:schemeClr val="tx1"/>
              </a:solidFill>
              <a:latin typeface="Arial" charset="0"/>
            </a:endParaRPr>
          </a:p>
        </p:txBody>
      </p:sp>
      <p:sp>
        <p:nvSpPr>
          <p:cNvPr id="32772" name="Rectangle 3"/>
          <p:cNvSpPr>
            <a:spLocks noGrp="1" noChangeArrowheads="1"/>
          </p:cNvSpPr>
          <p:nvPr>
            <p:ph sz="half" idx="1"/>
          </p:nvPr>
        </p:nvSpPr>
        <p:spPr>
          <a:xfrm>
            <a:off x="470263" y="1489166"/>
            <a:ext cx="11443063" cy="5368834"/>
          </a:xfrm>
          <a:noFill/>
        </p:spPr>
        <p:txBody>
          <a:bodyPr>
            <a:normAutofit/>
          </a:bodyPr>
          <a:lstStyle/>
          <a:p>
            <a:pPr marL="0" indent="0">
              <a:buNone/>
            </a:pPr>
            <a:r>
              <a:rPr lang="en-US" sz="2800" dirty="0">
                <a:solidFill>
                  <a:schemeClr val="tx1"/>
                </a:solidFill>
              </a:rPr>
              <a:t>A 72-year-old woman has bruising that was not present at her </a:t>
            </a:r>
            <a:r>
              <a:rPr lang="en-US" sz="2800" dirty="0" smtClean="0">
                <a:solidFill>
                  <a:schemeClr val="tx1"/>
                </a:solidFill>
              </a:rPr>
              <a:t>previous assessment</a:t>
            </a:r>
            <a:r>
              <a:rPr lang="en-US" sz="2800" dirty="0">
                <a:solidFill>
                  <a:schemeClr val="tx1"/>
                </a:solidFill>
              </a:rPr>
              <a:t>. </a:t>
            </a:r>
          </a:p>
          <a:p>
            <a:pPr marL="0" indent="0">
              <a:buNone/>
            </a:pPr>
            <a:endParaRPr lang="en-US" sz="2800" dirty="0">
              <a:solidFill>
                <a:schemeClr val="tx1"/>
              </a:solidFill>
            </a:endParaRPr>
          </a:p>
          <a:p>
            <a:pPr lvl="0"/>
            <a:r>
              <a:rPr lang="en-US" sz="2800" dirty="0">
                <a:solidFill>
                  <a:schemeClr val="tx1"/>
                </a:solidFill>
              </a:rPr>
              <a:t>She resides in a nursing facility. </a:t>
            </a:r>
          </a:p>
          <a:p>
            <a:pPr lvl="0"/>
            <a:r>
              <a:rPr lang="en-US" sz="2800" dirty="0">
                <a:solidFill>
                  <a:schemeClr val="tx1"/>
                </a:solidFill>
              </a:rPr>
              <a:t>She cannot recall how she sustained the bruising, and there is no documentation of trauma. </a:t>
            </a:r>
          </a:p>
          <a:p>
            <a:pPr lvl="0"/>
            <a:r>
              <a:rPr lang="en-US" sz="2800" dirty="0">
                <a:solidFill>
                  <a:schemeClr val="tx1"/>
                </a:solidFill>
              </a:rPr>
              <a:t>History: stroke with left upper-extremity hemiplegia; mild vascular </a:t>
            </a:r>
            <a:r>
              <a:rPr lang="en-US" sz="2800" dirty="0" smtClean="0">
                <a:solidFill>
                  <a:schemeClr val="tx1"/>
                </a:solidFill>
              </a:rPr>
              <a:t>dementia</a:t>
            </a:r>
          </a:p>
          <a:p>
            <a:r>
              <a:rPr lang="en-US" sz="2800" dirty="0" smtClean="0">
                <a:solidFill>
                  <a:schemeClr val="tx1"/>
                </a:solidFill>
              </a:rPr>
              <a:t>Dementia </a:t>
            </a:r>
            <a:r>
              <a:rPr lang="en-US" sz="2800" dirty="0">
                <a:solidFill>
                  <a:schemeClr val="tx1"/>
                </a:solidFill>
              </a:rPr>
              <a:t>was diagnosed during a recent hospitalization for atrial fibrillation.</a:t>
            </a:r>
          </a:p>
          <a:p>
            <a:pPr lvl="0"/>
            <a:endParaRPr lang="en-US" sz="2800" dirty="0"/>
          </a:p>
          <a:p>
            <a:pPr lvl="1"/>
            <a:endParaRPr lang="en-US" sz="2400" dirty="0" smtClean="0"/>
          </a:p>
          <a:p>
            <a:pPr lvl="1"/>
            <a:endParaRPr lang="en-US" sz="2400" dirty="0"/>
          </a:p>
          <a:p>
            <a:pPr marL="228600" lvl="1" indent="0">
              <a:buNone/>
            </a:pPr>
            <a:endParaRPr lang="en-US" altLang="en-US" b="0" dirty="0">
              <a:solidFill>
                <a:schemeClr val="bg1"/>
              </a:solidFill>
              <a:latin typeface="Arial" charset="0"/>
              <a:cs typeface="Times New Roman" pitchFamily="18" charset="0"/>
            </a:endParaRPr>
          </a:p>
        </p:txBody>
      </p:sp>
    </p:spTree>
    <p:extLst>
      <p:ext uri="{BB962C8B-B14F-4D97-AF65-F5344CB8AC3E}">
        <p14:creationId xmlns:p14="http://schemas.microsoft.com/office/powerpoint/2010/main" val="19923683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2984665" y="215610"/>
            <a:ext cx="8212518" cy="609600"/>
          </a:xfrm>
          <a:noFill/>
        </p:spPr>
        <p:txBody>
          <a:bodyPr>
            <a:normAutofit fontScale="90000"/>
          </a:bodyPr>
          <a:lstStyle/>
          <a:p>
            <a:pPr algn="ctr" eaLnBrk="1" hangingPunct="1"/>
            <a:r>
              <a:rPr lang="en-US" altLang="en-US" b="1" dirty="0" smtClean="0">
                <a:latin typeface="Arial" charset="0"/>
              </a:rPr>
              <a:t>case #5 continued</a:t>
            </a:r>
            <a:endParaRPr lang="en-US" altLang="en-US" b="1" dirty="0">
              <a:latin typeface="Arial" charset="0"/>
            </a:endParaRPr>
          </a:p>
        </p:txBody>
      </p:sp>
      <p:sp>
        <p:nvSpPr>
          <p:cNvPr id="32772" name="Rectangle 3"/>
          <p:cNvSpPr>
            <a:spLocks noGrp="1" noChangeArrowheads="1"/>
          </p:cNvSpPr>
          <p:nvPr>
            <p:ph sz="half" idx="1"/>
          </p:nvPr>
        </p:nvSpPr>
        <p:spPr>
          <a:xfrm>
            <a:off x="1410789" y="1463040"/>
            <a:ext cx="9170125" cy="5029200"/>
          </a:xfrm>
          <a:noFill/>
        </p:spPr>
        <p:txBody>
          <a:bodyPr/>
          <a:lstStyle/>
          <a:p>
            <a:pPr marL="0" indent="0">
              <a:buNone/>
            </a:pPr>
            <a:r>
              <a:rPr lang="en-US" sz="2800" dirty="0">
                <a:solidFill>
                  <a:schemeClr val="tx1"/>
                </a:solidFill>
              </a:rPr>
              <a:t>Which one of the following patterns of bruising is most consistent with abuse?</a:t>
            </a:r>
          </a:p>
          <a:p>
            <a:pPr marL="0" indent="0">
              <a:buNone/>
            </a:pPr>
            <a:r>
              <a:rPr lang="en-US" sz="2800" dirty="0">
                <a:solidFill>
                  <a:schemeClr val="tx1"/>
                </a:solidFill>
              </a:rPr>
              <a:t> </a:t>
            </a:r>
          </a:p>
          <a:p>
            <a:pPr marL="0" indent="0">
              <a:buNone/>
            </a:pPr>
            <a:r>
              <a:rPr lang="en-US" sz="2800" dirty="0" smtClean="0">
                <a:solidFill>
                  <a:schemeClr val="tx1"/>
                </a:solidFill>
              </a:rPr>
              <a:t>A.  Large</a:t>
            </a:r>
            <a:r>
              <a:rPr lang="en-US" sz="2800" dirty="0">
                <a:solidFill>
                  <a:schemeClr val="tx1"/>
                </a:solidFill>
              </a:rPr>
              <a:t>, irregularly shaped bruises on the extensor surface of her right forearm</a:t>
            </a:r>
          </a:p>
          <a:p>
            <a:pPr marL="0" indent="0">
              <a:buNone/>
            </a:pPr>
            <a:r>
              <a:rPr lang="en-US" sz="2800" dirty="0" smtClean="0">
                <a:solidFill>
                  <a:schemeClr val="tx1"/>
                </a:solidFill>
              </a:rPr>
              <a:t>B.  Skin </a:t>
            </a:r>
            <a:r>
              <a:rPr lang="en-US" sz="2800" dirty="0">
                <a:solidFill>
                  <a:schemeClr val="tx1"/>
                </a:solidFill>
              </a:rPr>
              <a:t>tears on dorsum of her hands </a:t>
            </a:r>
          </a:p>
          <a:p>
            <a:pPr marL="0" indent="0">
              <a:buNone/>
            </a:pPr>
            <a:r>
              <a:rPr lang="en-US" sz="2800" dirty="0" smtClean="0">
                <a:solidFill>
                  <a:schemeClr val="tx1"/>
                </a:solidFill>
              </a:rPr>
              <a:t>C.  Bilateral </a:t>
            </a:r>
            <a:r>
              <a:rPr lang="en-US" sz="2800" dirty="0">
                <a:solidFill>
                  <a:schemeClr val="tx1"/>
                </a:solidFill>
              </a:rPr>
              <a:t>bruises on elbows</a:t>
            </a:r>
          </a:p>
          <a:p>
            <a:pPr marL="0" indent="0">
              <a:buNone/>
            </a:pPr>
            <a:r>
              <a:rPr lang="en-US" sz="2800" dirty="0" smtClean="0">
                <a:solidFill>
                  <a:schemeClr val="tx1"/>
                </a:solidFill>
              </a:rPr>
              <a:t>D.  Bruises </a:t>
            </a:r>
            <a:r>
              <a:rPr lang="en-US" sz="2800" dirty="0">
                <a:solidFill>
                  <a:schemeClr val="tx1"/>
                </a:solidFill>
              </a:rPr>
              <a:t>on her buttocks</a:t>
            </a:r>
          </a:p>
          <a:p>
            <a:pPr marL="0" lvl="1" indent="0">
              <a:spcAft>
                <a:spcPct val="75000"/>
              </a:spcAft>
              <a:buNone/>
            </a:pPr>
            <a:endParaRPr lang="en-US" altLang="en-US" b="0" dirty="0">
              <a:solidFill>
                <a:schemeClr val="bg1"/>
              </a:solidFill>
              <a:latin typeface="Arial" charset="0"/>
              <a:cs typeface="Times New Roman" pitchFamily="18" charset="0"/>
            </a:endParaRPr>
          </a:p>
        </p:txBody>
      </p:sp>
      <p:sp>
        <p:nvSpPr>
          <p:cNvPr id="2" name="TextBox 1"/>
          <p:cNvSpPr txBox="1"/>
          <p:nvPr/>
        </p:nvSpPr>
        <p:spPr>
          <a:xfrm>
            <a:off x="7563394" y="6396335"/>
            <a:ext cx="4406536" cy="461665"/>
          </a:xfrm>
          <a:prstGeom prst="rect">
            <a:avLst/>
          </a:prstGeom>
          <a:noFill/>
        </p:spPr>
        <p:txBody>
          <a:bodyPr wrap="square" rtlCol="0">
            <a:spAutoFit/>
          </a:bodyPr>
          <a:lstStyle/>
          <a:p>
            <a:r>
              <a:rPr lang="en-US" sz="2400" dirty="0" smtClean="0"/>
              <a:t>GRS Teaching Slides 2019</a:t>
            </a:r>
            <a:endParaRPr lang="en-US" sz="2400" dirty="0"/>
          </a:p>
        </p:txBody>
      </p:sp>
    </p:spTree>
    <p:extLst>
      <p:ext uri="{BB962C8B-B14F-4D97-AF65-F5344CB8AC3E}">
        <p14:creationId xmlns:p14="http://schemas.microsoft.com/office/powerpoint/2010/main" val="40065625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451579" y="133004"/>
            <a:ext cx="9291215" cy="648392"/>
          </a:xfrm>
        </p:spPr>
        <p:txBody>
          <a:bodyPr>
            <a:noAutofit/>
          </a:bodyPr>
          <a:lstStyle/>
          <a:p>
            <a:r>
              <a:rPr lang="en-US" altLang="en-US" sz="3200" dirty="0" smtClean="0">
                <a:solidFill>
                  <a:schemeClr val="tx1"/>
                </a:solidFill>
              </a:rPr>
              <a:t>Pearls</a:t>
            </a:r>
          </a:p>
        </p:txBody>
      </p:sp>
      <p:sp>
        <p:nvSpPr>
          <p:cNvPr id="11267" name="Content Placeholder 2"/>
          <p:cNvSpPr>
            <a:spLocks noGrp="1"/>
          </p:cNvSpPr>
          <p:nvPr>
            <p:ph idx="1"/>
          </p:nvPr>
        </p:nvSpPr>
        <p:spPr>
          <a:xfrm>
            <a:off x="523702" y="1028700"/>
            <a:ext cx="11546377" cy="5631407"/>
          </a:xfrm>
        </p:spPr>
        <p:txBody>
          <a:bodyPr>
            <a:normAutofit/>
          </a:bodyPr>
          <a:lstStyle/>
          <a:p>
            <a:r>
              <a:rPr lang="en-US" altLang="en-US" sz="3000" dirty="0">
                <a:solidFill>
                  <a:schemeClr val="tx1"/>
                </a:solidFill>
              </a:rPr>
              <a:t>For screening; interview patient alone; “Is there any difficult behavior in your family or at home you would like to tell me about?”</a:t>
            </a:r>
          </a:p>
          <a:p>
            <a:r>
              <a:rPr lang="en-US" altLang="en-US" sz="3000" dirty="0">
                <a:solidFill>
                  <a:schemeClr val="tx1"/>
                </a:solidFill>
              </a:rPr>
              <a:t>Are the needs of this older individual being met</a:t>
            </a:r>
            <a:r>
              <a:rPr lang="en-US" altLang="en-US" sz="3000" dirty="0" smtClean="0">
                <a:solidFill>
                  <a:schemeClr val="tx1"/>
                </a:solidFill>
              </a:rPr>
              <a:t>?</a:t>
            </a:r>
          </a:p>
          <a:p>
            <a:r>
              <a:rPr lang="en-US" altLang="en-US" sz="3000" dirty="0" smtClean="0">
                <a:solidFill>
                  <a:schemeClr val="tx1"/>
                </a:solidFill>
              </a:rPr>
              <a:t>Is this individual safe?</a:t>
            </a:r>
            <a:endParaRPr lang="en-US" altLang="en-US" sz="3000" dirty="0">
              <a:solidFill>
                <a:schemeClr val="tx1"/>
              </a:solidFill>
            </a:endParaRPr>
          </a:p>
          <a:p>
            <a:r>
              <a:rPr lang="en-US" altLang="en-US" sz="3000" dirty="0" smtClean="0">
                <a:solidFill>
                  <a:schemeClr val="tx1"/>
                </a:solidFill>
              </a:rPr>
              <a:t>Health </a:t>
            </a:r>
            <a:r>
              <a:rPr lang="en-US" altLang="en-US" sz="3000" dirty="0">
                <a:solidFill>
                  <a:schemeClr val="tx1"/>
                </a:solidFill>
              </a:rPr>
              <a:t>Care Providers are mandatory reporters</a:t>
            </a:r>
          </a:p>
          <a:p>
            <a:r>
              <a:rPr lang="en-US" altLang="en-US" sz="3000" dirty="0">
                <a:solidFill>
                  <a:schemeClr val="tx1"/>
                </a:solidFill>
              </a:rPr>
              <a:t>Report if you </a:t>
            </a:r>
            <a:r>
              <a:rPr lang="en-US" altLang="en-US" sz="3000" i="1" dirty="0">
                <a:solidFill>
                  <a:schemeClr val="tx1"/>
                </a:solidFill>
              </a:rPr>
              <a:t>suspect</a:t>
            </a:r>
            <a:r>
              <a:rPr lang="en-US" altLang="en-US" sz="3000" dirty="0">
                <a:solidFill>
                  <a:schemeClr val="tx1"/>
                </a:solidFill>
              </a:rPr>
              <a:t> elder mistreatment</a:t>
            </a:r>
          </a:p>
          <a:p>
            <a:r>
              <a:rPr lang="en-US" altLang="en-US" sz="3000" dirty="0">
                <a:solidFill>
                  <a:schemeClr val="tx1"/>
                </a:solidFill>
              </a:rPr>
              <a:t>Try to provide services in patient’s own home environment if possible</a:t>
            </a:r>
          </a:p>
          <a:p>
            <a:r>
              <a:rPr lang="en-US" sz="3000" dirty="0">
                <a:solidFill>
                  <a:schemeClr val="tx1">
                    <a:lumMod val="95000"/>
                    <a:lumOff val="5000"/>
                  </a:schemeClr>
                </a:solidFill>
              </a:rPr>
              <a:t>Although some presentations of elder mistreatment are dramatic, many types of mistreatment require a high index of suspicion and careful assessment</a:t>
            </a:r>
          </a:p>
          <a:p>
            <a:endParaRPr lang="en-US" altLang="en-US" sz="3200" dirty="0" smtClean="0">
              <a:solidFill>
                <a:schemeClr val="tx1"/>
              </a:solidFill>
            </a:endParaRPr>
          </a:p>
          <a:p>
            <a:endParaRPr lang="en-US" altLang="en-US" sz="2800" dirty="0" smtClean="0">
              <a:solidFill>
                <a:schemeClr val="tx1"/>
              </a:solidFill>
            </a:endParaRPr>
          </a:p>
          <a:p>
            <a:endParaRPr lang="en-US" altLang="en-US" dirty="0" smtClean="0"/>
          </a:p>
        </p:txBody>
      </p:sp>
      <p:pic>
        <p:nvPicPr>
          <p:cNvPr id="4" name="Picture 4" descr="MCj019911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2900" y="2089496"/>
            <a:ext cx="1689100"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23571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8043" y="1"/>
            <a:ext cx="7729728" cy="1177636"/>
          </a:xfrm>
        </p:spPr>
        <p:txBody>
          <a:bodyPr>
            <a:normAutofit/>
          </a:bodyPr>
          <a:lstStyle/>
          <a:p>
            <a:r>
              <a:rPr lang="en-US" sz="3200" dirty="0" err="1" smtClean="0">
                <a:solidFill>
                  <a:schemeClr val="tx1"/>
                </a:solidFill>
              </a:rPr>
              <a:t>REsources</a:t>
            </a:r>
            <a:endParaRPr lang="en-US" sz="3200" dirty="0">
              <a:solidFill>
                <a:schemeClr val="tx1"/>
              </a:solidFill>
            </a:endParaRPr>
          </a:p>
        </p:txBody>
      </p:sp>
      <p:sp>
        <p:nvSpPr>
          <p:cNvPr id="3" name="Content Placeholder 2"/>
          <p:cNvSpPr>
            <a:spLocks noGrp="1"/>
          </p:cNvSpPr>
          <p:nvPr>
            <p:ph idx="1"/>
          </p:nvPr>
        </p:nvSpPr>
        <p:spPr>
          <a:xfrm>
            <a:off x="1108364" y="1066801"/>
            <a:ext cx="10601416" cy="5791200"/>
          </a:xfrm>
        </p:spPr>
        <p:txBody>
          <a:bodyPr>
            <a:normAutofit/>
          </a:bodyPr>
          <a:lstStyle/>
          <a:p>
            <a:pPr marL="0" indent="0">
              <a:buNone/>
            </a:pPr>
            <a:endParaRPr lang="en-US" sz="2800" dirty="0">
              <a:solidFill>
                <a:schemeClr val="tx1"/>
              </a:solidFill>
            </a:endParaRPr>
          </a:p>
          <a:p>
            <a:r>
              <a:rPr lang="en-US" sz="2800" dirty="0">
                <a:solidFill>
                  <a:schemeClr val="tx1"/>
                </a:solidFill>
              </a:rPr>
              <a:t>Harper GM, Lyons WL, Potter JF, eds. Geriatrics Review Syllabus: </a:t>
            </a:r>
            <a:r>
              <a:rPr lang="en-US" sz="2800" dirty="0" smtClean="0">
                <a:solidFill>
                  <a:schemeClr val="tx1"/>
                </a:solidFill>
              </a:rPr>
              <a:t> A </a:t>
            </a:r>
            <a:r>
              <a:rPr lang="en-US" sz="2800" dirty="0">
                <a:solidFill>
                  <a:schemeClr val="tx1"/>
                </a:solidFill>
              </a:rPr>
              <a:t>Core Curriculum in Geriatric Medicine. 10th ed. New York: American Geriatrics Society; 2019</a:t>
            </a:r>
            <a:r>
              <a:rPr lang="en-US" sz="2800" dirty="0" smtClean="0">
                <a:solidFill>
                  <a:schemeClr val="tx1"/>
                </a:solidFill>
              </a:rPr>
              <a:t>.  Chapter 15—Mistreatment; 133-141.</a:t>
            </a:r>
          </a:p>
          <a:p>
            <a:pPr marL="0" indent="0">
              <a:buNone/>
              <a:defRPr/>
            </a:pPr>
            <a:r>
              <a:rPr lang="en-US" altLang="en-US" sz="2800" dirty="0">
                <a:solidFill>
                  <a:schemeClr val="tx1"/>
                </a:solidFill>
              </a:rPr>
              <a:t> </a:t>
            </a:r>
            <a:r>
              <a:rPr lang="en-US" altLang="en-US" sz="2800" dirty="0" smtClean="0">
                <a:solidFill>
                  <a:schemeClr val="tx1"/>
                </a:solidFill>
              </a:rPr>
              <a:t>On Line Resources:</a:t>
            </a:r>
            <a:endParaRPr lang="en-US" altLang="en-US" sz="2800" dirty="0">
              <a:solidFill>
                <a:schemeClr val="tx1"/>
              </a:solidFill>
            </a:endParaRPr>
          </a:p>
          <a:p>
            <a:pPr>
              <a:defRPr/>
            </a:pPr>
            <a:r>
              <a:rPr lang="en-US" altLang="en-US" sz="2800" dirty="0">
                <a:solidFill>
                  <a:schemeClr val="tx1"/>
                </a:solidFill>
              </a:rPr>
              <a:t>The Center of Excellence on Elder Abuse &amp; Neglect;   </a:t>
            </a:r>
            <a:r>
              <a:rPr lang="en-US" altLang="en-US" sz="2800" dirty="0">
                <a:hlinkClick r:id="rId3"/>
              </a:rPr>
              <a:t>www.centeronelderabuse.org</a:t>
            </a:r>
            <a:endParaRPr lang="en-US" altLang="en-US" sz="2800" dirty="0"/>
          </a:p>
          <a:p>
            <a:pPr>
              <a:defRPr/>
            </a:pPr>
            <a:r>
              <a:rPr lang="en-US" altLang="en-US" sz="2800" dirty="0">
                <a:solidFill>
                  <a:schemeClr val="tx1"/>
                </a:solidFill>
              </a:rPr>
              <a:t>Elder Justice </a:t>
            </a:r>
            <a:r>
              <a:rPr lang="en-US" altLang="en-US" sz="2800" dirty="0" smtClean="0">
                <a:solidFill>
                  <a:schemeClr val="tx1"/>
                </a:solidFill>
              </a:rPr>
              <a:t>Roadmap</a:t>
            </a:r>
            <a:r>
              <a:rPr lang="en-US" altLang="en-US" sz="2800" dirty="0">
                <a:solidFill>
                  <a:schemeClr val="tx1"/>
                </a:solidFill>
              </a:rPr>
              <a:t>;</a:t>
            </a:r>
            <a:r>
              <a:rPr lang="en-US" altLang="en-US" sz="2800" dirty="0" smtClean="0">
                <a:solidFill>
                  <a:schemeClr val="tx1"/>
                </a:solidFill>
              </a:rPr>
              <a:t> </a:t>
            </a:r>
            <a:r>
              <a:rPr lang="en-US" altLang="en-US" sz="2800" u="sng" dirty="0">
                <a:solidFill>
                  <a:schemeClr val="accent2">
                    <a:lumMod val="75000"/>
                  </a:schemeClr>
                </a:solidFill>
                <a:hlinkClick r:id="rId4"/>
              </a:rPr>
              <a:t>www.justice.gov/elderjustice/research/roadmap.html</a:t>
            </a:r>
            <a:endParaRPr lang="en-US" altLang="en-US" sz="2800" u="sng" dirty="0">
              <a:solidFill>
                <a:schemeClr val="accent2">
                  <a:lumMod val="75000"/>
                </a:schemeClr>
              </a:solidFill>
            </a:endParaRPr>
          </a:p>
          <a:p>
            <a:pPr>
              <a:defRPr/>
            </a:pPr>
            <a:r>
              <a:rPr lang="en-US" altLang="en-US" sz="2800" dirty="0">
                <a:solidFill>
                  <a:schemeClr val="tx1"/>
                </a:solidFill>
              </a:rPr>
              <a:t>National Center on Elder Abuse;  </a:t>
            </a:r>
            <a:r>
              <a:rPr lang="en-US" altLang="en-US" sz="2800" dirty="0">
                <a:hlinkClick r:id="rId5"/>
              </a:rPr>
              <a:t>www.ncea.aoa.gov</a:t>
            </a:r>
            <a:r>
              <a:rPr lang="en-US" altLang="en-US" sz="2800" dirty="0"/>
              <a:t> </a:t>
            </a:r>
          </a:p>
          <a:p>
            <a:endParaRPr lang="en-US" dirty="0"/>
          </a:p>
        </p:txBody>
      </p:sp>
    </p:spTree>
    <p:extLst>
      <p:ext uri="{BB962C8B-B14F-4D97-AF65-F5344CB8AC3E}">
        <p14:creationId xmlns:p14="http://schemas.microsoft.com/office/powerpoint/2010/main" val="26771675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foldingh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3488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99753"/>
            <a:ext cx="9291215" cy="856211"/>
          </a:xfrm>
        </p:spPr>
        <p:txBody>
          <a:bodyPr/>
          <a:lstStyle/>
          <a:p>
            <a:r>
              <a:rPr lang="en-US" dirty="0" smtClean="0">
                <a:solidFill>
                  <a:schemeClr val="tx1"/>
                </a:solidFill>
              </a:rPr>
              <a:t>Case #1 </a:t>
            </a:r>
            <a:endParaRPr lang="en-US" dirty="0">
              <a:solidFill>
                <a:schemeClr val="tx1"/>
              </a:solidFill>
            </a:endParaRPr>
          </a:p>
        </p:txBody>
      </p:sp>
      <p:sp>
        <p:nvSpPr>
          <p:cNvPr id="3" name="Content Placeholder 2"/>
          <p:cNvSpPr>
            <a:spLocks noGrp="1"/>
          </p:cNvSpPr>
          <p:nvPr>
            <p:ph idx="1"/>
          </p:nvPr>
        </p:nvSpPr>
        <p:spPr>
          <a:xfrm>
            <a:off x="0" y="955964"/>
            <a:ext cx="12192000" cy="5902036"/>
          </a:xfrm>
        </p:spPr>
        <p:txBody>
          <a:bodyPr>
            <a:normAutofit/>
          </a:bodyPr>
          <a:lstStyle/>
          <a:p>
            <a:r>
              <a:rPr lang="en-US" sz="2800" dirty="0">
                <a:solidFill>
                  <a:schemeClr val="tx1"/>
                </a:solidFill>
              </a:rPr>
              <a:t>A 72-year-old woman comes to the office for her annual wellness visit. She is </a:t>
            </a:r>
            <a:r>
              <a:rPr lang="en-US" sz="2800" dirty="0" smtClean="0">
                <a:solidFill>
                  <a:schemeClr val="tx1"/>
                </a:solidFill>
              </a:rPr>
              <a:t>an established </a:t>
            </a:r>
            <a:r>
              <a:rPr lang="en-US" sz="2800" dirty="0">
                <a:solidFill>
                  <a:schemeClr val="tx1"/>
                </a:solidFill>
              </a:rPr>
              <a:t>patient who lived alone until recently, when her grandson and great grandchild moved in with her. History includes hypertension, </a:t>
            </a:r>
            <a:r>
              <a:rPr lang="en-US" sz="2800" dirty="0" smtClean="0">
                <a:solidFill>
                  <a:schemeClr val="tx1"/>
                </a:solidFill>
              </a:rPr>
              <a:t>which </a:t>
            </a:r>
            <a:r>
              <a:rPr lang="en-US" sz="2800" dirty="0">
                <a:solidFill>
                  <a:schemeClr val="tx1"/>
                </a:solidFill>
              </a:rPr>
              <a:t>is managed well with medication; she </a:t>
            </a:r>
            <a:r>
              <a:rPr lang="en-US" sz="2800" dirty="0" smtClean="0">
                <a:solidFill>
                  <a:schemeClr val="tx1"/>
                </a:solidFill>
              </a:rPr>
              <a:t>is wheel-chair bound and was recently diagnosed with breast </a:t>
            </a:r>
            <a:r>
              <a:rPr lang="en-US" sz="2800" dirty="0">
                <a:solidFill>
                  <a:schemeClr val="tx1"/>
                </a:solidFill>
              </a:rPr>
              <a:t>cancer</a:t>
            </a:r>
            <a:r>
              <a:rPr lang="en-US" sz="2800" dirty="0" smtClean="0">
                <a:solidFill>
                  <a:schemeClr val="tx1"/>
                </a:solidFill>
              </a:rPr>
              <a:t>, </a:t>
            </a:r>
            <a:r>
              <a:rPr lang="en-US" sz="2800" dirty="0">
                <a:solidFill>
                  <a:schemeClr val="tx1"/>
                </a:solidFill>
              </a:rPr>
              <a:t>and </a:t>
            </a:r>
            <a:r>
              <a:rPr lang="en-US" sz="2800" dirty="0" smtClean="0">
                <a:solidFill>
                  <a:schemeClr val="tx1"/>
                </a:solidFill>
              </a:rPr>
              <a:t>is currently receiving chemo therapy.  She is dependent on the grandson for transportation to her medical appointments.</a:t>
            </a:r>
          </a:p>
          <a:p>
            <a:endParaRPr lang="en-US" sz="2800" dirty="0">
              <a:solidFill>
                <a:schemeClr val="tx1"/>
              </a:solidFill>
            </a:endParaRPr>
          </a:p>
          <a:p>
            <a:r>
              <a:rPr lang="en-US" sz="2800" dirty="0">
                <a:solidFill>
                  <a:schemeClr val="tx1"/>
                </a:solidFill>
              </a:rPr>
              <a:t>On physical examination, blood pressure is 166/90. </a:t>
            </a:r>
            <a:r>
              <a:rPr lang="en-US" sz="2800" dirty="0" smtClean="0">
                <a:solidFill>
                  <a:schemeClr val="tx1"/>
                </a:solidFill>
              </a:rPr>
              <a:t> All </a:t>
            </a:r>
            <a:r>
              <a:rPr lang="en-US" sz="2800" dirty="0">
                <a:solidFill>
                  <a:schemeClr val="tx1"/>
                </a:solidFill>
              </a:rPr>
              <a:t>other findings are normal, and cognition is intact. When asked about her adherence to the medication regimen, she starts to cry. She states that she can no longer afford her antihypertensive medication, because her grandson constantly asks for money, threatening to leave and not let her see her great grand daughter if she does not comply.</a:t>
            </a:r>
          </a:p>
          <a:p>
            <a:endParaRPr lang="en-US" dirty="0"/>
          </a:p>
        </p:txBody>
      </p:sp>
      <p:sp>
        <p:nvSpPr>
          <p:cNvPr id="4" name="TextBox 3"/>
          <p:cNvSpPr txBox="1"/>
          <p:nvPr/>
        </p:nvSpPr>
        <p:spPr>
          <a:xfrm>
            <a:off x="8686800" y="6525491"/>
            <a:ext cx="3228109" cy="369332"/>
          </a:xfrm>
          <a:prstGeom prst="rect">
            <a:avLst/>
          </a:prstGeom>
          <a:noFill/>
        </p:spPr>
        <p:txBody>
          <a:bodyPr wrap="square" rtlCol="0">
            <a:spAutoFit/>
          </a:bodyPr>
          <a:lstStyle/>
          <a:p>
            <a:r>
              <a:rPr lang="en-US" dirty="0" smtClean="0"/>
              <a:t>GRS Teaching Slides 2019</a:t>
            </a:r>
            <a:endParaRPr lang="en-US" dirty="0"/>
          </a:p>
        </p:txBody>
      </p:sp>
    </p:spTree>
    <p:extLst>
      <p:ext uri="{BB962C8B-B14F-4D97-AF65-F5344CB8AC3E}">
        <p14:creationId xmlns:p14="http://schemas.microsoft.com/office/powerpoint/2010/main" val="3098239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266008"/>
            <a:ext cx="9291215" cy="1088968"/>
          </a:xfrm>
        </p:spPr>
        <p:txBody>
          <a:bodyPr/>
          <a:lstStyle/>
          <a:p>
            <a:r>
              <a:rPr lang="en-US" dirty="0" smtClean="0">
                <a:solidFill>
                  <a:schemeClr val="tx1"/>
                </a:solidFill>
              </a:rPr>
              <a:t>case #1 continued</a:t>
            </a:r>
            <a:endParaRPr lang="en-US" dirty="0">
              <a:solidFill>
                <a:schemeClr val="tx1"/>
              </a:solidFill>
            </a:endParaRPr>
          </a:p>
        </p:txBody>
      </p:sp>
      <p:sp>
        <p:nvSpPr>
          <p:cNvPr id="3" name="Content Placeholder 2"/>
          <p:cNvSpPr>
            <a:spLocks noGrp="1"/>
          </p:cNvSpPr>
          <p:nvPr>
            <p:ph idx="1"/>
          </p:nvPr>
        </p:nvSpPr>
        <p:spPr>
          <a:xfrm>
            <a:off x="357447" y="1579418"/>
            <a:ext cx="11687695" cy="4889621"/>
          </a:xfrm>
        </p:spPr>
        <p:txBody>
          <a:bodyPr>
            <a:normAutofit/>
          </a:bodyPr>
          <a:lstStyle/>
          <a:p>
            <a:r>
              <a:rPr lang="en-US" sz="2800" dirty="0">
                <a:solidFill>
                  <a:schemeClr val="tx1"/>
                </a:solidFill>
              </a:rPr>
              <a:t>Which of the following aspects of the </a:t>
            </a:r>
            <a:r>
              <a:rPr lang="en-US" sz="2800" dirty="0" smtClean="0">
                <a:solidFill>
                  <a:schemeClr val="tx1"/>
                </a:solidFill>
              </a:rPr>
              <a:t>grandson’s </a:t>
            </a:r>
            <a:r>
              <a:rPr lang="en-US" sz="2800" dirty="0">
                <a:solidFill>
                  <a:schemeClr val="tx1"/>
                </a:solidFill>
              </a:rPr>
              <a:t>behavior could be considered an example of financial exploitation?</a:t>
            </a:r>
          </a:p>
          <a:p>
            <a:pPr marL="0" indent="0">
              <a:buNone/>
            </a:pPr>
            <a:endParaRPr lang="en-US" sz="2800" dirty="0">
              <a:solidFill>
                <a:schemeClr val="tx1"/>
              </a:solidFill>
            </a:endParaRPr>
          </a:p>
          <a:p>
            <a:r>
              <a:rPr lang="en-US" sz="2800" dirty="0">
                <a:solidFill>
                  <a:schemeClr val="tx1"/>
                </a:solidFill>
              </a:rPr>
              <a:t>A.  Moving in with his grandmother</a:t>
            </a:r>
          </a:p>
          <a:p>
            <a:r>
              <a:rPr lang="en-US" sz="2800" dirty="0">
                <a:solidFill>
                  <a:schemeClr val="tx1"/>
                </a:solidFill>
              </a:rPr>
              <a:t>B.  Asking her to give him money</a:t>
            </a:r>
          </a:p>
          <a:p>
            <a:r>
              <a:rPr lang="en-US" sz="2800" dirty="0">
                <a:solidFill>
                  <a:schemeClr val="tx1"/>
                </a:solidFill>
              </a:rPr>
              <a:t>C.  Threatening to keep her from seeing her great-grand child </a:t>
            </a:r>
            <a:endParaRPr lang="en-US" sz="2800" dirty="0" smtClean="0">
              <a:solidFill>
                <a:schemeClr val="tx1"/>
              </a:solidFill>
            </a:endParaRPr>
          </a:p>
          <a:p>
            <a:r>
              <a:rPr lang="en-US" sz="2800" dirty="0" smtClean="0">
                <a:solidFill>
                  <a:schemeClr val="tx1"/>
                </a:solidFill>
              </a:rPr>
              <a:t>D</a:t>
            </a:r>
            <a:r>
              <a:rPr lang="en-US" sz="2800" dirty="0">
                <a:solidFill>
                  <a:schemeClr val="tx1"/>
                </a:solidFill>
              </a:rPr>
              <a:t>.  No financial exploitation because she was not forced to sign any documents</a:t>
            </a:r>
          </a:p>
          <a:p>
            <a:endParaRPr lang="en-US" dirty="0"/>
          </a:p>
        </p:txBody>
      </p:sp>
      <p:sp>
        <p:nvSpPr>
          <p:cNvPr id="4" name="TextBox 3"/>
          <p:cNvSpPr txBox="1"/>
          <p:nvPr/>
        </p:nvSpPr>
        <p:spPr>
          <a:xfrm>
            <a:off x="8104909" y="6317673"/>
            <a:ext cx="3366655" cy="461665"/>
          </a:xfrm>
          <a:prstGeom prst="rect">
            <a:avLst/>
          </a:prstGeom>
          <a:noFill/>
        </p:spPr>
        <p:txBody>
          <a:bodyPr wrap="square" rtlCol="0">
            <a:spAutoFit/>
          </a:bodyPr>
          <a:lstStyle/>
          <a:p>
            <a:r>
              <a:rPr lang="en-US" sz="2400" dirty="0"/>
              <a:t>GRS Teaching Slides 2019</a:t>
            </a:r>
          </a:p>
        </p:txBody>
      </p:sp>
    </p:spTree>
    <p:extLst>
      <p:ext uri="{BB962C8B-B14F-4D97-AF65-F5344CB8AC3E}">
        <p14:creationId xmlns:p14="http://schemas.microsoft.com/office/powerpoint/2010/main" val="1801788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1451579" y="124691"/>
            <a:ext cx="9291215" cy="1080654"/>
          </a:xfrm>
        </p:spPr>
        <p:txBody>
          <a:bodyPr/>
          <a:lstStyle/>
          <a:p>
            <a:pPr eaLnBrk="1" hangingPunct="1"/>
            <a:r>
              <a:rPr lang="en-US" altLang="en-US" dirty="0" smtClean="0">
                <a:solidFill>
                  <a:schemeClr val="tx1"/>
                </a:solidFill>
              </a:rPr>
              <a:t>Types of Elder Mistreatment</a:t>
            </a:r>
          </a:p>
        </p:txBody>
      </p:sp>
      <p:sp>
        <p:nvSpPr>
          <p:cNvPr id="9219" name="Rectangle 3"/>
          <p:cNvSpPr>
            <a:spLocks noGrp="1" noChangeArrowheads="1"/>
          </p:cNvSpPr>
          <p:nvPr>
            <p:ph idx="1"/>
          </p:nvPr>
        </p:nvSpPr>
        <p:spPr>
          <a:xfrm>
            <a:off x="821346" y="1279265"/>
            <a:ext cx="9130145" cy="5681093"/>
          </a:xfrm>
        </p:spPr>
        <p:txBody>
          <a:bodyPr>
            <a:normAutofit/>
          </a:bodyPr>
          <a:lstStyle/>
          <a:p>
            <a:pPr eaLnBrk="1" hangingPunct="1">
              <a:lnSpc>
                <a:spcPct val="90000"/>
              </a:lnSpc>
            </a:pPr>
            <a:endParaRPr lang="en-US" altLang="en-US" sz="2800" i="1" dirty="0" smtClean="0"/>
          </a:p>
          <a:p>
            <a:pPr eaLnBrk="1" hangingPunct="1">
              <a:lnSpc>
                <a:spcPct val="90000"/>
              </a:lnSpc>
            </a:pPr>
            <a:r>
              <a:rPr lang="en-US" altLang="en-US" sz="2800" dirty="0" smtClean="0">
                <a:solidFill>
                  <a:schemeClr val="tx1"/>
                </a:solidFill>
              </a:rPr>
              <a:t>Physical abuse</a:t>
            </a:r>
          </a:p>
          <a:p>
            <a:pPr eaLnBrk="1" hangingPunct="1">
              <a:lnSpc>
                <a:spcPct val="90000"/>
              </a:lnSpc>
            </a:pPr>
            <a:r>
              <a:rPr lang="en-US" altLang="en-US" sz="2800" dirty="0" smtClean="0">
                <a:solidFill>
                  <a:schemeClr val="tx1"/>
                </a:solidFill>
              </a:rPr>
              <a:t>Psychological abuse</a:t>
            </a:r>
          </a:p>
          <a:p>
            <a:pPr eaLnBrk="1" hangingPunct="1">
              <a:lnSpc>
                <a:spcPct val="90000"/>
              </a:lnSpc>
            </a:pPr>
            <a:r>
              <a:rPr lang="en-US" altLang="en-US" sz="2800" dirty="0" smtClean="0">
                <a:solidFill>
                  <a:schemeClr val="tx1"/>
                </a:solidFill>
              </a:rPr>
              <a:t>Abandonment</a:t>
            </a:r>
          </a:p>
          <a:p>
            <a:pPr eaLnBrk="1" hangingPunct="1">
              <a:lnSpc>
                <a:spcPct val="90000"/>
              </a:lnSpc>
            </a:pPr>
            <a:r>
              <a:rPr lang="en-US" altLang="en-US" sz="2800" dirty="0" smtClean="0">
                <a:solidFill>
                  <a:schemeClr val="tx1"/>
                </a:solidFill>
              </a:rPr>
              <a:t>Neglect  </a:t>
            </a:r>
          </a:p>
          <a:p>
            <a:pPr lvl="1" eaLnBrk="1" hangingPunct="1">
              <a:lnSpc>
                <a:spcPct val="90000"/>
              </a:lnSpc>
            </a:pPr>
            <a:r>
              <a:rPr lang="en-US" altLang="en-US" sz="2800" dirty="0" smtClean="0">
                <a:solidFill>
                  <a:schemeClr val="tx1"/>
                </a:solidFill>
              </a:rPr>
              <a:t>By others </a:t>
            </a:r>
            <a:r>
              <a:rPr lang="en-US" altLang="en-US" sz="2800" dirty="0">
                <a:solidFill>
                  <a:schemeClr val="tx1"/>
                </a:solidFill>
              </a:rPr>
              <a:t>(intentional or unintentional)</a:t>
            </a:r>
          </a:p>
          <a:p>
            <a:pPr lvl="1" eaLnBrk="1" hangingPunct="1">
              <a:lnSpc>
                <a:spcPct val="90000"/>
              </a:lnSpc>
            </a:pPr>
            <a:r>
              <a:rPr lang="en-US" altLang="en-US" sz="2800" b="1" dirty="0" smtClean="0">
                <a:solidFill>
                  <a:schemeClr val="tx1"/>
                </a:solidFill>
              </a:rPr>
              <a:t>Self-neglect </a:t>
            </a:r>
            <a:r>
              <a:rPr lang="en-US" altLang="en-US" sz="2800" dirty="0" smtClean="0">
                <a:solidFill>
                  <a:schemeClr val="tx1"/>
                </a:solidFill>
              </a:rPr>
              <a:t>(accounts for 50 - 75%  </a:t>
            </a:r>
          </a:p>
          <a:p>
            <a:pPr lvl="1" eaLnBrk="1" hangingPunct="1">
              <a:lnSpc>
                <a:spcPct val="90000"/>
              </a:lnSpc>
              <a:buFont typeface="Wingdings" panose="05000000000000000000" pitchFamily="2" charset="2"/>
              <a:buNone/>
            </a:pPr>
            <a:r>
              <a:rPr lang="en-US" altLang="en-US" sz="2800" dirty="0" smtClean="0">
                <a:solidFill>
                  <a:schemeClr val="tx1"/>
                </a:solidFill>
              </a:rPr>
              <a:t>   of all </a:t>
            </a:r>
            <a:r>
              <a:rPr lang="en-US" altLang="en-US" sz="2800" b="1" dirty="0" smtClean="0">
                <a:solidFill>
                  <a:schemeClr val="tx1"/>
                </a:solidFill>
              </a:rPr>
              <a:t>reported</a:t>
            </a:r>
            <a:r>
              <a:rPr lang="en-US" altLang="en-US" sz="2800" dirty="0" smtClean="0">
                <a:solidFill>
                  <a:schemeClr val="tx1"/>
                </a:solidFill>
              </a:rPr>
              <a:t> elder mistreatment)</a:t>
            </a:r>
          </a:p>
          <a:p>
            <a:pPr eaLnBrk="1" hangingPunct="1">
              <a:lnSpc>
                <a:spcPct val="90000"/>
              </a:lnSpc>
            </a:pPr>
            <a:r>
              <a:rPr lang="en-US" altLang="en-US" sz="2800" dirty="0" smtClean="0">
                <a:solidFill>
                  <a:schemeClr val="tx1"/>
                </a:solidFill>
              </a:rPr>
              <a:t>Financial exploitation</a:t>
            </a:r>
          </a:p>
          <a:p>
            <a:pPr eaLnBrk="1" hangingPunct="1">
              <a:lnSpc>
                <a:spcPct val="90000"/>
              </a:lnSpc>
            </a:pPr>
            <a:r>
              <a:rPr lang="en-US" altLang="en-US" sz="2800" dirty="0" smtClean="0">
                <a:solidFill>
                  <a:schemeClr val="tx1"/>
                </a:solidFill>
              </a:rPr>
              <a:t>Sexual abuse</a:t>
            </a:r>
          </a:p>
        </p:txBody>
      </p:sp>
      <p:pic>
        <p:nvPicPr>
          <p:cNvPr id="9220" name="Picture 4" descr="j03363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287" y="1961322"/>
            <a:ext cx="3603810" cy="447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8890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idx="1"/>
          </p:nvPr>
        </p:nvSpPr>
        <p:spPr>
          <a:xfrm>
            <a:off x="1232453" y="1431234"/>
            <a:ext cx="10416208" cy="5426765"/>
          </a:xfrm>
        </p:spPr>
        <p:txBody>
          <a:bodyPr>
            <a:normAutofit/>
          </a:bodyPr>
          <a:lstStyle/>
          <a:p>
            <a:pPr marL="344488" indent="-344488">
              <a:lnSpc>
                <a:spcPct val="90000"/>
              </a:lnSpc>
              <a:buFontTx/>
              <a:buChar char="•"/>
              <a:defRPr/>
            </a:pPr>
            <a:r>
              <a:rPr lang="en-US" altLang="en-US" sz="3200" dirty="0">
                <a:latin typeface="Arial" charset="0"/>
              </a:rPr>
              <a:t>Prevalence:</a:t>
            </a:r>
          </a:p>
          <a:p>
            <a:pPr marL="795338" indent="-344488">
              <a:lnSpc>
                <a:spcPct val="90000"/>
              </a:lnSpc>
              <a:buFont typeface="Arial" pitchFamily="34" charset="0"/>
              <a:buChar char="–"/>
              <a:defRPr/>
            </a:pPr>
            <a:r>
              <a:rPr lang="en-US" altLang="en-US" sz="3200" dirty="0">
                <a:latin typeface="Arial" charset="0"/>
              </a:rPr>
              <a:t>Up to 10% of community-dwelling older adults</a:t>
            </a:r>
          </a:p>
          <a:p>
            <a:pPr marL="795338" indent="-344488">
              <a:lnSpc>
                <a:spcPct val="90000"/>
              </a:lnSpc>
              <a:buFont typeface="Arial" pitchFamily="34" charset="0"/>
              <a:buChar char="–"/>
              <a:defRPr/>
            </a:pPr>
            <a:r>
              <a:rPr lang="en-US" altLang="en-US" sz="3200" dirty="0">
                <a:latin typeface="Arial" charset="0"/>
              </a:rPr>
              <a:t>≥20% of nursing home residents</a:t>
            </a:r>
          </a:p>
          <a:p>
            <a:pPr marL="795338" indent="-344488">
              <a:lnSpc>
                <a:spcPct val="90000"/>
              </a:lnSpc>
              <a:buFont typeface="Arial" pitchFamily="34" charset="0"/>
              <a:buChar char="–"/>
              <a:defRPr/>
            </a:pPr>
            <a:r>
              <a:rPr lang="en-US" altLang="en-US" sz="3200" dirty="0">
                <a:latin typeface="Arial" charset="0"/>
              </a:rPr>
              <a:t>Up to 50% of low-income older adults (because of fewer resources to meet caregiving demands)</a:t>
            </a:r>
          </a:p>
          <a:p>
            <a:pPr marL="344488" indent="-344488">
              <a:lnSpc>
                <a:spcPct val="90000"/>
              </a:lnSpc>
              <a:spcBef>
                <a:spcPts val="2400"/>
              </a:spcBef>
              <a:buFontTx/>
              <a:buChar char="•"/>
              <a:defRPr/>
            </a:pPr>
            <a:r>
              <a:rPr lang="en-US" altLang="en-US" sz="3200" dirty="0">
                <a:latin typeface="Arial" charset="0"/>
              </a:rPr>
              <a:t>Mistreatment exacerbates chronic illness and depression and is associated with significantly higher mortality</a:t>
            </a:r>
          </a:p>
          <a:p>
            <a:pPr marL="344488" indent="-344488">
              <a:lnSpc>
                <a:spcPct val="90000"/>
              </a:lnSpc>
              <a:spcBef>
                <a:spcPts val="2400"/>
              </a:spcBef>
              <a:buFontTx/>
              <a:buChar char="•"/>
              <a:defRPr/>
            </a:pPr>
            <a:r>
              <a:rPr lang="en-US" altLang="en-US" sz="3200" b="1" dirty="0">
                <a:latin typeface="Arial" charset="0"/>
              </a:rPr>
              <a:t>As few as 1 in 24 cases are reported to authorities</a:t>
            </a:r>
          </a:p>
          <a:p>
            <a:pPr marL="533400" indent="-533400">
              <a:lnSpc>
                <a:spcPct val="90000"/>
              </a:lnSpc>
              <a:buFontTx/>
              <a:buChar char="•"/>
              <a:defRPr/>
            </a:pPr>
            <a:endParaRPr lang="en-US" altLang="en-US" sz="2800" dirty="0">
              <a:latin typeface="Arial" charset="0"/>
            </a:endParaRPr>
          </a:p>
          <a:p>
            <a:pPr marL="533400" indent="-533400">
              <a:lnSpc>
                <a:spcPct val="90000"/>
              </a:lnSpc>
              <a:buFontTx/>
              <a:buChar char="•"/>
              <a:defRPr/>
            </a:pPr>
            <a:endParaRPr lang="en-US" altLang="en-US" dirty="0">
              <a:latin typeface="Arial" charset="0"/>
            </a:endParaRPr>
          </a:p>
          <a:p>
            <a:pPr marL="0" indent="0">
              <a:lnSpc>
                <a:spcPct val="90000"/>
              </a:lnSpc>
              <a:buNone/>
              <a:defRPr/>
            </a:pPr>
            <a:endParaRPr lang="en-US" altLang="en-US" b="0" dirty="0">
              <a:latin typeface="Arial" charset="0"/>
            </a:endParaRPr>
          </a:p>
        </p:txBody>
      </p:sp>
      <p:sp>
        <p:nvSpPr>
          <p:cNvPr id="9219" name="Rectangle 2"/>
          <p:cNvSpPr>
            <a:spLocks noGrp="1" noChangeArrowheads="1"/>
          </p:cNvSpPr>
          <p:nvPr>
            <p:ph type="title"/>
          </p:nvPr>
        </p:nvSpPr>
        <p:spPr>
          <a:xfrm>
            <a:off x="3146378" y="106017"/>
            <a:ext cx="7638585" cy="1166191"/>
          </a:xfrm>
          <a:noFill/>
        </p:spPr>
        <p:txBody>
          <a:bodyPr>
            <a:normAutofit fontScale="90000"/>
          </a:bodyPr>
          <a:lstStyle/>
          <a:p>
            <a:pPr eaLnBrk="1" hangingPunct="1"/>
            <a:r>
              <a:rPr lang="en-US" altLang="en-US" sz="3100" b="1" dirty="0" smtClean="0">
                <a:latin typeface="Arial" charset="0"/>
              </a:rPr>
              <a:t/>
            </a:r>
            <a:br>
              <a:rPr lang="en-US" altLang="en-US" sz="3100" b="1" dirty="0" smtClean="0">
                <a:latin typeface="Arial" charset="0"/>
              </a:rPr>
            </a:br>
            <a:r>
              <a:rPr lang="en-US" altLang="en-US" sz="3100" b="1" dirty="0" smtClean="0">
                <a:latin typeface="Arial" charset="0"/>
              </a:rPr>
              <a:t>EPIDEMIOLOGY </a:t>
            </a:r>
            <a:r>
              <a:rPr lang="en-US" altLang="en-US" sz="3100" b="1" dirty="0">
                <a:latin typeface="Arial" charset="0"/>
              </a:rPr>
              <a:t>OF</a:t>
            </a:r>
            <a:br>
              <a:rPr lang="en-US" altLang="en-US" sz="3100" b="1" dirty="0">
                <a:latin typeface="Arial" charset="0"/>
              </a:rPr>
            </a:br>
            <a:r>
              <a:rPr lang="en-US" altLang="en-US" sz="3100" b="1" dirty="0">
                <a:latin typeface="Arial" charset="0"/>
              </a:rPr>
              <a:t>ELDER MISTREATMENT</a:t>
            </a:r>
            <a:r>
              <a:rPr lang="en-US" altLang="en-US" sz="3600" dirty="0">
                <a:solidFill>
                  <a:srgbClr val="FFCC00"/>
                </a:solidFill>
                <a:latin typeface="Arial" charset="0"/>
              </a:rPr>
              <a:t/>
            </a:r>
            <a:br>
              <a:rPr lang="en-US" altLang="en-US" sz="3600" dirty="0">
                <a:solidFill>
                  <a:srgbClr val="FFCC00"/>
                </a:solidFill>
                <a:latin typeface="Arial" charset="0"/>
              </a:rPr>
            </a:br>
            <a:endParaRPr lang="en-US" altLang="en-US" sz="3600" dirty="0">
              <a:solidFill>
                <a:srgbClr val="FFCC00"/>
              </a:solidFill>
              <a:latin typeface="Arial" charset="0"/>
            </a:endParaRPr>
          </a:p>
        </p:txBody>
      </p:sp>
    </p:spTree>
    <p:extLst>
      <p:ext uri="{BB962C8B-B14F-4D97-AF65-F5344CB8AC3E}">
        <p14:creationId xmlns:p14="http://schemas.microsoft.com/office/powerpoint/2010/main" val="1751052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451579" y="365760"/>
            <a:ext cx="9291215" cy="1267095"/>
          </a:xfrm>
        </p:spPr>
        <p:txBody>
          <a:bodyPr>
            <a:noAutofit/>
          </a:bodyPr>
          <a:lstStyle/>
          <a:p>
            <a:pPr eaLnBrk="1" hangingPunct="1"/>
            <a:r>
              <a:rPr lang="en-US" altLang="en-US" sz="3200" dirty="0" smtClean="0">
                <a:solidFill>
                  <a:schemeClr val="tx1"/>
                </a:solidFill>
              </a:rPr>
              <a:t>Medical Implications of elder mistreatment</a:t>
            </a:r>
          </a:p>
        </p:txBody>
      </p:sp>
      <p:sp>
        <p:nvSpPr>
          <p:cNvPr id="49155" name="Rectangle 3"/>
          <p:cNvSpPr>
            <a:spLocks noGrp="1" noChangeArrowheads="1"/>
          </p:cNvSpPr>
          <p:nvPr>
            <p:ph idx="1"/>
          </p:nvPr>
        </p:nvSpPr>
        <p:spPr>
          <a:xfrm>
            <a:off x="1451579" y="1632857"/>
            <a:ext cx="9291215" cy="4691743"/>
          </a:xfrm>
        </p:spPr>
        <p:txBody>
          <a:bodyPr>
            <a:normAutofit lnSpcReduction="10000"/>
          </a:bodyPr>
          <a:lstStyle/>
          <a:p>
            <a:r>
              <a:rPr lang="en-US" altLang="en-US" sz="3200" dirty="0">
                <a:solidFill>
                  <a:schemeClr val="tx1"/>
                </a:solidFill>
              </a:rPr>
              <a:t>Functional decline; Psychological decline</a:t>
            </a:r>
          </a:p>
          <a:p>
            <a:r>
              <a:rPr lang="en-US" altLang="en-US" sz="3200" dirty="0">
                <a:solidFill>
                  <a:schemeClr val="tx1"/>
                </a:solidFill>
              </a:rPr>
              <a:t>Sensory impairments in 50%</a:t>
            </a:r>
          </a:p>
          <a:p>
            <a:r>
              <a:rPr lang="en-US" altLang="en-US" sz="3200" dirty="0">
                <a:solidFill>
                  <a:schemeClr val="tx1"/>
                </a:solidFill>
              </a:rPr>
              <a:t>Malnutrition</a:t>
            </a:r>
          </a:p>
          <a:p>
            <a:r>
              <a:rPr lang="en-US" altLang="en-US" sz="3200" dirty="0">
                <a:solidFill>
                  <a:schemeClr val="tx1"/>
                </a:solidFill>
              </a:rPr>
              <a:t>Increased risk of medical morbidity</a:t>
            </a:r>
          </a:p>
          <a:p>
            <a:r>
              <a:rPr lang="en-US" altLang="en-US" sz="3200" dirty="0">
                <a:solidFill>
                  <a:schemeClr val="tx1"/>
                </a:solidFill>
              </a:rPr>
              <a:t>Increased risk of institutionalization</a:t>
            </a:r>
          </a:p>
          <a:p>
            <a:pPr eaLnBrk="1" hangingPunct="1"/>
            <a:r>
              <a:rPr lang="en-US" altLang="en-US" sz="3200" dirty="0" smtClean="0"/>
              <a:t>Increased risk of </a:t>
            </a:r>
            <a:r>
              <a:rPr lang="en-US" altLang="en-US" sz="3200" dirty="0" err="1" smtClean="0"/>
              <a:t>rehospitalization</a:t>
            </a:r>
            <a:r>
              <a:rPr lang="en-US" altLang="en-US" sz="3200" dirty="0" smtClean="0"/>
              <a:t> in </a:t>
            </a:r>
          </a:p>
          <a:p>
            <a:pPr marL="0" indent="0" eaLnBrk="1" hangingPunct="1">
              <a:buNone/>
            </a:pPr>
            <a:r>
              <a:rPr lang="en-US" altLang="en-US" sz="3200"/>
              <a:t> </a:t>
            </a:r>
            <a:r>
              <a:rPr lang="en-US" altLang="en-US" sz="3200" smtClean="0"/>
              <a:t> first 30 days</a:t>
            </a:r>
            <a:endParaRPr lang="en-US" altLang="en-US" sz="3200" dirty="0" smtClean="0"/>
          </a:p>
          <a:p>
            <a:pPr eaLnBrk="1" hangingPunct="1"/>
            <a:r>
              <a:rPr lang="en-US" altLang="en-US" sz="3200" dirty="0" smtClean="0">
                <a:solidFill>
                  <a:schemeClr val="tx1"/>
                </a:solidFill>
              </a:rPr>
              <a:t>Decreased </a:t>
            </a:r>
            <a:r>
              <a:rPr lang="en-US" altLang="en-US" sz="3200" dirty="0">
                <a:solidFill>
                  <a:schemeClr val="tx1"/>
                </a:solidFill>
              </a:rPr>
              <a:t>life expectancy</a:t>
            </a:r>
          </a:p>
        </p:txBody>
      </p:sp>
      <p:sp>
        <p:nvSpPr>
          <p:cNvPr id="49156" name="Text Box 4"/>
          <p:cNvSpPr txBox="1">
            <a:spLocks noChangeArrowheads="1"/>
          </p:cNvSpPr>
          <p:nvPr/>
        </p:nvSpPr>
        <p:spPr bwMode="auto">
          <a:xfrm>
            <a:off x="2362200" y="6324601"/>
            <a:ext cx="784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dirty="0">
                <a:latin typeface="Garamond" panose="02020404030301010803" pitchFamily="18" charset="0"/>
              </a:rPr>
              <a:t>Poythress et al., J Elder abuse and Neglect, 2006</a:t>
            </a:r>
          </a:p>
        </p:txBody>
      </p:sp>
      <p:pic>
        <p:nvPicPr>
          <p:cNvPr id="49157" name="Picture 5" descr="MPj043333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7078" y="2994992"/>
            <a:ext cx="3742225" cy="2810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14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691"/>
            <a:ext cx="12191999" cy="1110343"/>
          </a:xfrm>
        </p:spPr>
        <p:txBody>
          <a:bodyPr>
            <a:noAutofit/>
          </a:bodyPr>
          <a:lstStyle/>
          <a:p>
            <a:r>
              <a:rPr lang="en-US" dirty="0" smtClean="0">
                <a:solidFill>
                  <a:schemeClr val="tx1"/>
                </a:solidFill>
              </a:rPr>
              <a:t>Risk factors related to elder mistreatment for becoming a victim</a:t>
            </a:r>
            <a:endParaRPr lang="en-US" dirty="0">
              <a:solidFill>
                <a:schemeClr val="tx1"/>
              </a:solidFill>
            </a:endParaRPr>
          </a:p>
        </p:txBody>
      </p:sp>
      <p:sp>
        <p:nvSpPr>
          <p:cNvPr id="3" name="Content Placeholder 2"/>
          <p:cNvSpPr>
            <a:spLocks noGrp="1"/>
          </p:cNvSpPr>
          <p:nvPr>
            <p:ph idx="1"/>
          </p:nvPr>
        </p:nvSpPr>
        <p:spPr>
          <a:xfrm>
            <a:off x="418011" y="1632857"/>
            <a:ext cx="11612880" cy="5499463"/>
          </a:xfrm>
        </p:spPr>
        <p:txBody>
          <a:bodyPr>
            <a:normAutofit/>
          </a:bodyPr>
          <a:lstStyle/>
          <a:p>
            <a:r>
              <a:rPr lang="en-US" sz="2800" dirty="0" smtClean="0">
                <a:solidFill>
                  <a:schemeClr val="tx1"/>
                </a:solidFill>
              </a:rPr>
              <a:t>Functional dependence or disability*</a:t>
            </a:r>
          </a:p>
          <a:p>
            <a:r>
              <a:rPr lang="en-US" sz="2800" dirty="0" smtClean="0">
                <a:solidFill>
                  <a:schemeClr val="tx1"/>
                </a:solidFill>
              </a:rPr>
              <a:t>Cognitive impairment/dementia,* particularly with disturbing behaviors</a:t>
            </a:r>
          </a:p>
          <a:p>
            <a:r>
              <a:rPr lang="en-US" sz="2800" dirty="0" smtClean="0">
                <a:solidFill>
                  <a:schemeClr val="tx1"/>
                </a:solidFill>
              </a:rPr>
              <a:t>Poor physical health</a:t>
            </a:r>
          </a:p>
          <a:p>
            <a:r>
              <a:rPr lang="en-US" sz="2800" dirty="0" smtClean="0">
                <a:solidFill>
                  <a:schemeClr val="tx1"/>
                </a:solidFill>
              </a:rPr>
              <a:t>Poor mental health</a:t>
            </a:r>
          </a:p>
          <a:p>
            <a:r>
              <a:rPr lang="en-US" sz="2800" dirty="0" smtClean="0">
                <a:solidFill>
                  <a:schemeClr val="tx1"/>
                </a:solidFill>
              </a:rPr>
              <a:t>Low income/socioeconomic status</a:t>
            </a:r>
          </a:p>
          <a:p>
            <a:r>
              <a:rPr lang="en-US" sz="2800" dirty="0" smtClean="0">
                <a:solidFill>
                  <a:schemeClr val="tx1"/>
                </a:solidFill>
              </a:rPr>
              <a:t>Social isolation/low social support</a:t>
            </a:r>
          </a:p>
          <a:p>
            <a:r>
              <a:rPr lang="en-US" sz="2800" dirty="0" smtClean="0">
                <a:solidFill>
                  <a:schemeClr val="tx1"/>
                </a:solidFill>
              </a:rPr>
              <a:t>Previous history of family violence                       </a:t>
            </a:r>
            <a:r>
              <a:rPr lang="en-US" sz="2400" dirty="0" smtClean="0">
                <a:solidFill>
                  <a:schemeClr val="tx1"/>
                </a:solidFill>
              </a:rPr>
              <a:t>*Strongest risk factors</a:t>
            </a:r>
          </a:p>
          <a:p>
            <a:r>
              <a:rPr lang="en-US" sz="2800" dirty="0" smtClean="0">
                <a:solidFill>
                  <a:schemeClr val="tx1"/>
                </a:solidFill>
              </a:rPr>
              <a:t>Previous traumatic event exposure</a:t>
            </a:r>
          </a:p>
          <a:p>
            <a:r>
              <a:rPr lang="en-US" sz="2800" dirty="0" smtClean="0">
                <a:solidFill>
                  <a:schemeClr val="tx1"/>
                </a:solidFill>
              </a:rPr>
              <a:t>Substance abuse</a:t>
            </a:r>
          </a:p>
        </p:txBody>
      </p:sp>
      <p:sp>
        <p:nvSpPr>
          <p:cNvPr id="5" name="TextBox 4"/>
          <p:cNvSpPr txBox="1"/>
          <p:nvPr/>
        </p:nvSpPr>
        <p:spPr>
          <a:xfrm>
            <a:off x="7916091" y="6191794"/>
            <a:ext cx="4275908" cy="461665"/>
          </a:xfrm>
          <a:prstGeom prst="rect">
            <a:avLst/>
          </a:prstGeom>
          <a:noFill/>
        </p:spPr>
        <p:txBody>
          <a:bodyPr wrap="square" rtlCol="0">
            <a:spAutoFit/>
          </a:bodyPr>
          <a:lstStyle/>
          <a:p>
            <a:r>
              <a:rPr lang="en-US" sz="2400" dirty="0" smtClean="0"/>
              <a:t>GRS Teaching Slides 2019</a:t>
            </a:r>
            <a:endParaRPr lang="en-US" sz="2400" dirty="0"/>
          </a:p>
        </p:txBody>
      </p:sp>
    </p:spTree>
    <p:extLst>
      <p:ext uri="{BB962C8B-B14F-4D97-AF65-F5344CB8AC3E}">
        <p14:creationId xmlns:p14="http://schemas.microsoft.com/office/powerpoint/2010/main" val="2788466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1704</TotalTime>
  <Words>3188</Words>
  <Application>Microsoft Office PowerPoint</Application>
  <PresentationFormat>Widescreen</PresentationFormat>
  <Paragraphs>330</Paragraphs>
  <Slides>36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Garamond</vt:lpstr>
      <vt:lpstr>Gill Sans MT</vt:lpstr>
      <vt:lpstr>Segoe UI</vt:lpstr>
      <vt:lpstr>Times New Roman</vt:lpstr>
      <vt:lpstr>Wingdings</vt:lpstr>
      <vt:lpstr>Parcel</vt:lpstr>
      <vt:lpstr>ELDER MISTREATMENT</vt:lpstr>
      <vt:lpstr>Objectives</vt:lpstr>
      <vt:lpstr>One Definition of Elder Mistreatment</vt:lpstr>
      <vt:lpstr>Case #1 </vt:lpstr>
      <vt:lpstr>case #1 continued</vt:lpstr>
      <vt:lpstr>Types of Elder Mistreatment</vt:lpstr>
      <vt:lpstr> EPIDEMIOLOGY OF ELDER MISTREATMENT </vt:lpstr>
      <vt:lpstr>Medical Implications of elder mistreatment</vt:lpstr>
      <vt:lpstr>Risk factors related to elder mistreatment for becoming a victim</vt:lpstr>
      <vt:lpstr>Risk factors related to elder mistreatment for becoming a perpetrator</vt:lpstr>
      <vt:lpstr>Evaluation</vt:lpstr>
      <vt:lpstr>MEDICAL AND SOCIAL HISTORY </vt:lpstr>
      <vt:lpstr>“RED FLAGS” THAT SHOULD RAISE CONCERN ABOUT ELDER MISTREATMENT</vt:lpstr>
      <vt:lpstr>INDICATORS FROM THE HISTORY THAT RAISE SUSPICION OF MISTREATMENT</vt:lpstr>
      <vt:lpstr>EXAM FINDINGS SUSPICIOUS FOR PHYSICAL ABUSE</vt:lpstr>
      <vt:lpstr>ASSESSMENT</vt:lpstr>
      <vt:lpstr>PowerPoint Presentation</vt:lpstr>
      <vt:lpstr>Common signs/symptoms of     self neglect</vt:lpstr>
      <vt:lpstr>PowerPoint Presentation</vt:lpstr>
      <vt:lpstr>Barriers to identifying self-neglecters</vt:lpstr>
      <vt:lpstr>CASE  #2</vt:lpstr>
      <vt:lpstr>Case #2</vt:lpstr>
      <vt:lpstr>Case #2 continued</vt:lpstr>
      <vt:lpstr>Case #3  </vt:lpstr>
      <vt:lpstr>Case #3 Continued</vt:lpstr>
      <vt:lpstr>Reporting to APS</vt:lpstr>
      <vt:lpstr>The health care provider’s role </vt:lpstr>
      <vt:lpstr>Considerations when intervening</vt:lpstr>
      <vt:lpstr>Community resources for “at risk” patients</vt:lpstr>
      <vt:lpstr>Case #4</vt:lpstr>
      <vt:lpstr>Case #4 Continued</vt:lpstr>
      <vt:lpstr>Case #5</vt:lpstr>
      <vt:lpstr>case #5 continued</vt:lpstr>
      <vt:lpstr>Pearls</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ELDER MISTREATMENT</dc:title>
  <dc:creator>Mostek, Debra El</dc:creator>
  <cp:lastModifiedBy>Cole, Jessica B</cp:lastModifiedBy>
  <cp:revision>96</cp:revision>
  <cp:lastPrinted>2020-01-03T02:58:24Z</cp:lastPrinted>
  <dcterms:created xsi:type="dcterms:W3CDTF">2018-01-01T17:45:30Z</dcterms:created>
  <dcterms:modified xsi:type="dcterms:W3CDTF">2020-12-01T22:36:12Z</dcterms:modified>
</cp:coreProperties>
</file>