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1" r:id="rId4"/>
  </p:sldMasterIdLst>
  <p:sldIdLst>
    <p:sldId id="271" r:id="rId5"/>
    <p:sldId id="272" r:id="rId6"/>
    <p:sldId id="257" r:id="rId7"/>
    <p:sldId id="259" r:id="rId8"/>
    <p:sldId id="260" r:id="rId9"/>
    <p:sldId id="261" r:id="rId10"/>
    <p:sldId id="262" r:id="rId11"/>
    <p:sldId id="264" r:id="rId12"/>
    <p:sldId id="265" r:id="rId13"/>
    <p:sldId id="263" r:id="rId14"/>
    <p:sldId id="266" r:id="rId15"/>
    <p:sldId id="270" r:id="rId16"/>
    <p:sldId id="267" r:id="rId17"/>
    <p:sldId id="26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940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958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480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F2B899A-2A82-480B-A309-00519F1F5B42}" type="slidenum">
              <a:rPr lang="en-US" altLang="en-US"/>
              <a:pPr>
                <a:defRPr/>
              </a:pPr>
              <a:t>‹#›</a:t>
            </a:fld>
            <a:endParaRPr lang="en-US" altLang="en-US"/>
          </a:p>
        </p:txBody>
      </p:sp>
    </p:spTree>
    <p:extLst>
      <p:ext uri="{BB962C8B-B14F-4D97-AF65-F5344CB8AC3E}">
        <p14:creationId xmlns:p14="http://schemas.microsoft.com/office/powerpoint/2010/main" val="111661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230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359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242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538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987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339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84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27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26777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7"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cid:image005.jpg@01D58FDC.03CA3BE0"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tmagnuson@unmc.edu"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033" y="1086407"/>
            <a:ext cx="6746663" cy="1516673"/>
          </a:xfrm>
        </p:spPr>
        <p:txBody>
          <a:bodyPr/>
          <a:lstStyle/>
          <a:p>
            <a:pPr algn="ctr"/>
            <a:r>
              <a:rPr lang="en-US" sz="4000" b="1" dirty="0">
                <a:solidFill>
                  <a:srgbClr val="C00000"/>
                </a:solidFill>
                <a:latin typeface="+mn-lt"/>
              </a:rPr>
              <a:t>Geriatrics Case Conference</a:t>
            </a:r>
            <a:r>
              <a:rPr lang="en-US" sz="3600" dirty="0"/>
              <a:t/>
            </a:r>
            <a:br>
              <a:rPr lang="en-US" sz="3600" dirty="0"/>
            </a:br>
            <a:endParaRPr lang="en-US" sz="4800" dirty="0"/>
          </a:p>
        </p:txBody>
      </p:sp>
      <p:sp>
        <p:nvSpPr>
          <p:cNvPr id="3" name="Subtitle 2"/>
          <p:cNvSpPr>
            <a:spLocks noGrp="1"/>
          </p:cNvSpPr>
          <p:nvPr>
            <p:ph type="subTitle" idx="1"/>
          </p:nvPr>
        </p:nvSpPr>
        <p:spPr>
          <a:xfrm>
            <a:off x="3006265" y="4573498"/>
            <a:ext cx="6012203" cy="688511"/>
          </a:xfrm>
        </p:spPr>
        <p:txBody>
          <a:bodyPr vert="horz" lIns="91440" tIns="45720" rIns="91440" bIns="45720" rtlCol="0" anchor="t">
            <a:normAutofit/>
          </a:bodyPr>
          <a:lstStyle/>
          <a:p>
            <a:pPr algn="ctr"/>
            <a:r>
              <a:rPr lang="en-US" sz="1800" dirty="0"/>
              <a:t>December 3rd, 2020</a:t>
            </a:r>
          </a:p>
        </p:txBody>
      </p:sp>
      <p:sp>
        <p:nvSpPr>
          <p:cNvPr id="4" name="Rectangle 2"/>
          <p:cNvSpPr>
            <a:spLocks noChangeArrowheads="1"/>
          </p:cNvSpPr>
          <p:nvPr/>
        </p:nvSpPr>
        <p:spPr bwMode="auto">
          <a:xfrm>
            <a:off x="2941321" y="477640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latin typeface="Calibri"/>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51781" y="5249642"/>
            <a:ext cx="2321169" cy="10531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4767" y="205040"/>
            <a:ext cx="7141106" cy="768964"/>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291244" y="5060816"/>
            <a:ext cx="2070944" cy="8047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0528" y="4962587"/>
            <a:ext cx="1141585" cy="1432689"/>
          </a:xfrm>
          <a:prstGeom prst="rect">
            <a:avLst/>
          </a:prstGeom>
        </p:spPr>
      </p:pic>
      <p:sp>
        <p:nvSpPr>
          <p:cNvPr id="5" name="TextBox 4">
            <a:extLst>
              <a:ext uri="{FF2B5EF4-FFF2-40B4-BE49-F238E27FC236}">
                <a16:creationId xmlns:a16="http://schemas.microsoft.com/office/drawing/2014/main" id="{384CD293-282E-411B-BFE7-AB4FF7DD92A4}"/>
              </a:ext>
            </a:extLst>
          </p:cNvPr>
          <p:cNvSpPr txBox="1"/>
          <p:nvPr/>
        </p:nvSpPr>
        <p:spPr>
          <a:xfrm>
            <a:off x="3981451" y="3814764"/>
            <a:ext cx="62007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smtClean="0">
                <a:latin typeface="Times New Roman"/>
                <a:cs typeface="Times New Roman"/>
              </a:rPr>
              <a:t>Thomas </a:t>
            </a:r>
            <a:r>
              <a:rPr lang="en-US" sz="3600" dirty="0">
                <a:latin typeface="Times New Roman"/>
                <a:cs typeface="Times New Roman"/>
              </a:rPr>
              <a:t>Magnuson, MD </a:t>
            </a:r>
            <a:endParaRPr lang="en-US" sz="3600" dirty="0"/>
          </a:p>
        </p:txBody>
      </p:sp>
      <p:sp>
        <p:nvSpPr>
          <p:cNvPr id="9" name="TextBox 8">
            <a:extLst>
              <a:ext uri="{FF2B5EF4-FFF2-40B4-BE49-F238E27FC236}">
                <a16:creationId xmlns:a16="http://schemas.microsoft.com/office/drawing/2014/main" id="{02DF701E-CA36-41EC-B952-D62DE011AF25}"/>
              </a:ext>
            </a:extLst>
          </p:cNvPr>
          <p:cNvSpPr txBox="1"/>
          <p:nvPr/>
        </p:nvSpPr>
        <p:spPr>
          <a:xfrm>
            <a:off x="3009900" y="2500314"/>
            <a:ext cx="62007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i="1" dirty="0"/>
              <a:t>Behavioral and Psychological Symptoms of Dementia</a:t>
            </a:r>
            <a:endParaRPr lang="en-US" sz="3600" i="1" dirty="0">
              <a:cs typeface="Calibri"/>
            </a:endParaRPr>
          </a:p>
        </p:txBody>
      </p:sp>
    </p:spTree>
    <p:extLst>
      <p:ext uri="{BB962C8B-B14F-4D97-AF65-F5344CB8AC3E}">
        <p14:creationId xmlns:p14="http://schemas.microsoft.com/office/powerpoint/2010/main" val="340974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fontAlgn="auto">
              <a:spcAft>
                <a:spcPts val="0"/>
              </a:spcAft>
              <a:defRPr/>
            </a:pPr>
            <a:r>
              <a:rPr lang="en-US"/>
              <a:t>Psychiatric</a:t>
            </a:r>
          </a:p>
        </p:txBody>
      </p:sp>
      <p:sp>
        <p:nvSpPr>
          <p:cNvPr id="47107" name="Rectangle 3"/>
          <p:cNvSpPr>
            <a:spLocks noGrp="1" noChangeArrowheads="1"/>
          </p:cNvSpPr>
          <p:nvPr>
            <p:ph sz="quarter" idx="13"/>
          </p:nvPr>
        </p:nvSpPr>
        <p:spPr>
          <a:xfrm>
            <a:off x="2209800" y="2366964"/>
            <a:ext cx="6172200" cy="3424237"/>
          </a:xfrm>
        </p:spPr>
        <p:txBody>
          <a:bodyPr>
            <a:normAutofit fontScale="92500" lnSpcReduction="20000"/>
          </a:bodyPr>
          <a:lstStyle/>
          <a:p>
            <a:pPr fontAlgn="auto">
              <a:lnSpc>
                <a:spcPct val="80000"/>
              </a:lnSpc>
              <a:spcAft>
                <a:spcPts val="0"/>
              </a:spcAft>
              <a:defRPr/>
            </a:pPr>
            <a:r>
              <a:rPr lang="en-US" sz="2800" dirty="0"/>
              <a:t>Mood</a:t>
            </a:r>
          </a:p>
          <a:p>
            <a:pPr lvl="1" fontAlgn="auto">
              <a:lnSpc>
                <a:spcPct val="80000"/>
              </a:lnSpc>
              <a:spcAft>
                <a:spcPts val="0"/>
              </a:spcAft>
              <a:defRPr/>
            </a:pPr>
            <a:r>
              <a:rPr lang="en-US" sz="2400" dirty="0"/>
              <a:t>Depression, hypomania, mania</a:t>
            </a:r>
          </a:p>
          <a:p>
            <a:pPr lvl="2" fontAlgn="auto">
              <a:lnSpc>
                <a:spcPct val="80000"/>
              </a:lnSpc>
              <a:spcAft>
                <a:spcPts val="0"/>
              </a:spcAft>
              <a:defRPr/>
            </a:pPr>
            <a:r>
              <a:rPr lang="en-US" sz="2000" dirty="0"/>
              <a:t>25-50% of patients with dementia will develop depression from the dementia</a:t>
            </a:r>
          </a:p>
          <a:p>
            <a:pPr lvl="2" fontAlgn="auto">
              <a:lnSpc>
                <a:spcPct val="80000"/>
              </a:lnSpc>
              <a:spcAft>
                <a:spcPts val="0"/>
              </a:spcAft>
              <a:defRPr/>
            </a:pPr>
            <a:r>
              <a:rPr lang="en-US" sz="2000" dirty="0"/>
              <a:t>50% of Nursing Home residents have depression</a:t>
            </a:r>
          </a:p>
          <a:p>
            <a:pPr lvl="3" fontAlgn="auto">
              <a:lnSpc>
                <a:spcPct val="80000"/>
              </a:lnSpc>
              <a:spcAft>
                <a:spcPts val="0"/>
              </a:spcAft>
              <a:defRPr/>
            </a:pPr>
            <a:r>
              <a:rPr lang="en-US" sz="1800" dirty="0"/>
              <a:t>Much, but not all is from dementia</a:t>
            </a:r>
          </a:p>
          <a:p>
            <a:pPr fontAlgn="auto">
              <a:lnSpc>
                <a:spcPct val="80000"/>
              </a:lnSpc>
              <a:spcAft>
                <a:spcPts val="0"/>
              </a:spcAft>
              <a:defRPr/>
            </a:pPr>
            <a:r>
              <a:rPr lang="en-US" sz="2800" dirty="0"/>
              <a:t>Anxiety</a:t>
            </a:r>
          </a:p>
          <a:p>
            <a:pPr lvl="1" fontAlgn="auto">
              <a:lnSpc>
                <a:spcPct val="80000"/>
              </a:lnSpc>
              <a:spcAft>
                <a:spcPts val="0"/>
              </a:spcAft>
              <a:defRPr/>
            </a:pPr>
            <a:r>
              <a:rPr lang="en-US" sz="2400" dirty="0"/>
              <a:t>Generalized to more specific presentations</a:t>
            </a:r>
          </a:p>
          <a:p>
            <a:pPr lvl="2" fontAlgn="auto">
              <a:lnSpc>
                <a:spcPct val="80000"/>
              </a:lnSpc>
              <a:spcAft>
                <a:spcPts val="0"/>
              </a:spcAft>
              <a:defRPr/>
            </a:pPr>
            <a:r>
              <a:rPr lang="en-US" sz="2000" dirty="0"/>
              <a:t>29-44% of demented patients will have anxiety</a:t>
            </a:r>
          </a:p>
          <a:p>
            <a:pPr fontAlgn="auto">
              <a:lnSpc>
                <a:spcPct val="80000"/>
              </a:lnSpc>
              <a:spcAft>
                <a:spcPts val="0"/>
              </a:spcAft>
              <a:defRPr/>
            </a:pPr>
            <a:r>
              <a:rPr lang="en-US" sz="2800" dirty="0"/>
              <a:t>Psychosis</a:t>
            </a:r>
          </a:p>
          <a:p>
            <a:pPr lvl="1" fontAlgn="auto">
              <a:lnSpc>
                <a:spcPct val="80000"/>
              </a:lnSpc>
              <a:spcAft>
                <a:spcPts val="0"/>
              </a:spcAft>
              <a:defRPr/>
            </a:pPr>
            <a:r>
              <a:rPr lang="en-US" sz="2400" dirty="0"/>
              <a:t>Hallucinations and delusions</a:t>
            </a:r>
          </a:p>
          <a:p>
            <a:pPr lvl="2" fontAlgn="auto">
              <a:lnSpc>
                <a:spcPct val="80000"/>
              </a:lnSpc>
              <a:spcAft>
                <a:spcPts val="0"/>
              </a:spcAft>
              <a:defRPr/>
            </a:pPr>
            <a:r>
              <a:rPr lang="en-US" sz="2000" dirty="0"/>
              <a:t>20-50% prevalence </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246" y="2161310"/>
            <a:ext cx="2675313" cy="342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2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Approach</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Information gathering</a:t>
            </a:r>
          </a:p>
          <a:p>
            <a:pPr lvl="1"/>
            <a:r>
              <a:rPr lang="en-US" dirty="0" smtClean="0"/>
              <a:t>History </a:t>
            </a:r>
          </a:p>
          <a:p>
            <a:pPr lvl="2"/>
            <a:r>
              <a:rPr lang="en-US" dirty="0" smtClean="0"/>
              <a:t>No one became borderline at 75 years old</a:t>
            </a:r>
          </a:p>
          <a:p>
            <a:pPr lvl="1"/>
            <a:r>
              <a:rPr lang="en-US" dirty="0" smtClean="0"/>
              <a:t>Paramount </a:t>
            </a:r>
          </a:p>
          <a:p>
            <a:pPr lvl="2"/>
            <a:r>
              <a:rPr lang="en-US" dirty="0" smtClean="0"/>
              <a:t>Didn’t your mother ask what you did to make your brother sock you?</a:t>
            </a:r>
          </a:p>
          <a:p>
            <a:pPr lvl="3"/>
            <a:r>
              <a:rPr lang="en-US" dirty="0" smtClean="0"/>
              <a:t>Human nature to think it was not caused by anything I did</a:t>
            </a:r>
          </a:p>
          <a:p>
            <a:pPr lvl="1"/>
            <a:r>
              <a:rPr lang="en-US" dirty="0" smtClean="0"/>
              <a:t>Data</a:t>
            </a:r>
          </a:p>
          <a:p>
            <a:pPr lvl="2"/>
            <a:r>
              <a:rPr lang="en-US" dirty="0" smtClean="0"/>
              <a:t>MAR, nursing notes, behavioral sheets</a:t>
            </a:r>
          </a:p>
          <a:p>
            <a:r>
              <a:rPr lang="en-US" dirty="0" smtClean="0"/>
              <a:t>Context of the problem</a:t>
            </a:r>
          </a:p>
          <a:p>
            <a:pPr lvl="1"/>
            <a:r>
              <a:rPr lang="en-US" dirty="0" smtClean="0"/>
              <a:t>The reporter’s questions</a:t>
            </a:r>
          </a:p>
          <a:p>
            <a:pPr lvl="2"/>
            <a:r>
              <a:rPr lang="en-US" dirty="0" smtClean="0"/>
              <a:t>“who, what, when…</a:t>
            </a:r>
          </a:p>
          <a:p>
            <a:pPr lvl="1"/>
            <a:r>
              <a:rPr lang="en-US" dirty="0" smtClean="0"/>
              <a:t>Just calling on this shift</a:t>
            </a:r>
          </a:p>
          <a:p>
            <a:pPr lvl="2"/>
            <a:r>
              <a:rPr lang="en-US" dirty="0" smtClean="0"/>
              <a:t>Call back and ask the evening shift</a:t>
            </a:r>
          </a:p>
          <a:p>
            <a:pPr lvl="1"/>
            <a:r>
              <a:rPr lang="en-US" dirty="0" smtClean="0"/>
              <a:t>They must be very specific</a:t>
            </a:r>
          </a:p>
          <a:p>
            <a:pPr lvl="2"/>
            <a:r>
              <a:rPr lang="en-US" dirty="0" smtClean="0"/>
              <a:t>“All the time” means we don’t know</a:t>
            </a:r>
          </a:p>
          <a:p>
            <a:r>
              <a:rPr lang="en-US" dirty="0" smtClean="0"/>
              <a:t>Dysfunctional or distressing</a:t>
            </a:r>
          </a:p>
          <a:p>
            <a:pPr lvl="1"/>
            <a:r>
              <a:rPr lang="en-US" dirty="0" smtClean="0"/>
              <a:t>Non bothersome hallucinations are not treated</a:t>
            </a:r>
          </a:p>
          <a:p>
            <a:pPr lvl="2"/>
            <a:r>
              <a:rPr lang="en-US" dirty="0" smtClean="0"/>
              <a:t>Neither are life-affirming delusions</a:t>
            </a:r>
          </a:p>
          <a:p>
            <a:pPr lvl="1"/>
            <a:r>
              <a:rPr lang="en-US" dirty="0" smtClean="0"/>
              <a:t>Not dysfunctional for the nursing staff</a:t>
            </a:r>
          </a:p>
          <a:p>
            <a:pPr lvl="2"/>
            <a:r>
              <a:rPr lang="en-US" dirty="0" smtClean="0"/>
              <a:t>Having trouble with toileting is an educational issue</a:t>
            </a:r>
          </a:p>
          <a:p>
            <a:endParaRPr lang="en-US" dirty="0"/>
          </a:p>
        </p:txBody>
      </p:sp>
      <p:pic>
        <p:nvPicPr>
          <p:cNvPr id="4" name="Picture 3"/>
          <p:cNvPicPr>
            <a:picLocks noChangeAspect="1"/>
          </p:cNvPicPr>
          <p:nvPr/>
        </p:nvPicPr>
        <p:blipFill>
          <a:blip r:embed="rId2"/>
          <a:stretch>
            <a:fillRect/>
          </a:stretch>
        </p:blipFill>
        <p:spPr>
          <a:xfrm>
            <a:off x="6460546" y="2247640"/>
            <a:ext cx="4957185" cy="2974311"/>
          </a:xfrm>
          <a:prstGeom prst="rect">
            <a:avLst/>
          </a:prstGeom>
        </p:spPr>
      </p:pic>
    </p:spTree>
    <p:extLst>
      <p:ext uri="{BB962C8B-B14F-4D97-AF65-F5344CB8AC3E}">
        <p14:creationId xmlns:p14="http://schemas.microsoft.com/office/powerpoint/2010/main" val="384156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Approach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 wary of suggestions on faxes</a:t>
            </a:r>
          </a:p>
          <a:p>
            <a:pPr lvl="1"/>
            <a:r>
              <a:rPr lang="en-US" dirty="0" smtClean="0"/>
              <a:t>By people who are well-meaning, but uniformed</a:t>
            </a:r>
          </a:p>
          <a:p>
            <a:pPr lvl="2"/>
            <a:r>
              <a:rPr lang="en-US" dirty="0" smtClean="0"/>
              <a:t>“Seroquel 50 mg a day. Yes or No?”</a:t>
            </a:r>
          </a:p>
          <a:p>
            <a:r>
              <a:rPr lang="en-US" dirty="0" smtClean="0"/>
              <a:t>Inpatient psychiatry</a:t>
            </a:r>
          </a:p>
          <a:p>
            <a:pPr lvl="1"/>
            <a:r>
              <a:rPr lang="en-US" dirty="0" smtClean="0"/>
              <a:t>Vacation for the staff</a:t>
            </a:r>
          </a:p>
          <a:p>
            <a:pPr lvl="2"/>
            <a:r>
              <a:rPr lang="en-US" dirty="0" smtClean="0"/>
              <a:t>Threats to families of eviction</a:t>
            </a:r>
          </a:p>
          <a:p>
            <a:pPr lvl="1"/>
            <a:r>
              <a:rPr lang="en-US" dirty="0" smtClean="0"/>
              <a:t>Look a lot different in the ED</a:t>
            </a:r>
          </a:p>
          <a:p>
            <a:pPr lvl="2"/>
            <a:r>
              <a:rPr lang="en-US" dirty="0" smtClean="0"/>
              <a:t>Once they get there they do not have to take them back…</a:t>
            </a:r>
          </a:p>
          <a:p>
            <a:pPr lvl="1"/>
            <a:r>
              <a:rPr lang="en-US" dirty="0" smtClean="0"/>
              <a:t>Defer dementia patients</a:t>
            </a:r>
          </a:p>
          <a:p>
            <a:pPr lvl="2"/>
            <a:r>
              <a:rPr lang="en-US" dirty="0" smtClean="0"/>
              <a:t>Placement issue</a:t>
            </a:r>
          </a:p>
          <a:p>
            <a:pPr lvl="1"/>
            <a:r>
              <a:rPr lang="en-US" dirty="0" smtClean="0"/>
              <a:t>Be wary of small town hospitals</a:t>
            </a:r>
          </a:p>
          <a:p>
            <a:pPr lvl="2"/>
            <a:r>
              <a:rPr lang="en-US" dirty="0" smtClean="0"/>
              <a:t>Return on mucho meds</a:t>
            </a:r>
          </a:p>
          <a:p>
            <a:pPr lvl="2"/>
            <a:r>
              <a:rPr lang="en-US" dirty="0" smtClean="0"/>
              <a:t>Stay until their insurance runs out </a:t>
            </a:r>
          </a:p>
          <a:p>
            <a:pPr lvl="3"/>
            <a:r>
              <a:rPr lang="en-US" dirty="0" smtClean="0"/>
              <a:t>Low-hanging fruit from a reimbursement standpoint</a:t>
            </a:r>
            <a:endParaRPr lang="en-US" dirty="0"/>
          </a:p>
        </p:txBody>
      </p:sp>
      <p:pic>
        <p:nvPicPr>
          <p:cNvPr id="4" name="Picture 3"/>
          <p:cNvPicPr>
            <a:picLocks noChangeAspect="1"/>
          </p:cNvPicPr>
          <p:nvPr/>
        </p:nvPicPr>
        <p:blipFill>
          <a:blip r:embed="rId2"/>
          <a:stretch>
            <a:fillRect/>
          </a:stretch>
        </p:blipFill>
        <p:spPr>
          <a:xfrm>
            <a:off x="7748187" y="2563525"/>
            <a:ext cx="4443813" cy="2488535"/>
          </a:xfrm>
          <a:prstGeom prst="rect">
            <a:avLst/>
          </a:prstGeom>
        </p:spPr>
      </p:pic>
    </p:spTree>
    <p:extLst>
      <p:ext uri="{BB962C8B-B14F-4D97-AF65-F5344CB8AC3E}">
        <p14:creationId xmlns:p14="http://schemas.microsoft.com/office/powerpoint/2010/main" val="207630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Approach</a:t>
            </a:r>
            <a:endParaRPr lang="en-US" dirty="0"/>
          </a:p>
        </p:txBody>
      </p:sp>
      <p:sp>
        <p:nvSpPr>
          <p:cNvPr id="3" name="Content Placeholder 2"/>
          <p:cNvSpPr>
            <a:spLocks noGrp="1"/>
          </p:cNvSpPr>
          <p:nvPr>
            <p:ph idx="1"/>
          </p:nvPr>
        </p:nvSpPr>
        <p:spPr/>
        <p:txBody>
          <a:bodyPr>
            <a:normAutofit lnSpcReduction="10000"/>
          </a:bodyPr>
          <a:lstStyle/>
          <a:p>
            <a:r>
              <a:rPr lang="en-US" dirty="0" err="1" smtClean="0"/>
              <a:t>Nonpharmacologic</a:t>
            </a:r>
            <a:endParaRPr lang="en-US" dirty="0" smtClean="0"/>
          </a:p>
          <a:p>
            <a:pPr lvl="1"/>
            <a:r>
              <a:rPr lang="en-US" dirty="0" smtClean="0"/>
              <a:t>Have resources available to pass on to the staff</a:t>
            </a:r>
          </a:p>
          <a:p>
            <a:pPr lvl="2"/>
            <a:r>
              <a:rPr lang="en-US" dirty="0" smtClean="0"/>
              <a:t>Multiple sources these days</a:t>
            </a:r>
          </a:p>
          <a:p>
            <a:pPr lvl="3"/>
            <a:r>
              <a:rPr lang="en-US" dirty="0" smtClean="0"/>
              <a:t>https://www.unmc.edu/intmed/divisions/geriatrics/education/resources/dementia.html</a:t>
            </a:r>
          </a:p>
          <a:p>
            <a:pPr lvl="2"/>
            <a:r>
              <a:rPr lang="en-US" dirty="0" smtClean="0"/>
              <a:t>Need a </a:t>
            </a:r>
            <a:r>
              <a:rPr lang="en-US" dirty="0" err="1" smtClean="0"/>
              <a:t>nonpharmacologic</a:t>
            </a:r>
            <a:r>
              <a:rPr lang="en-US" dirty="0" smtClean="0"/>
              <a:t> treatment plan</a:t>
            </a:r>
          </a:p>
          <a:p>
            <a:r>
              <a:rPr lang="en-US" dirty="0" smtClean="0"/>
              <a:t>Pharmacologic</a:t>
            </a:r>
          </a:p>
          <a:p>
            <a:pPr lvl="1"/>
            <a:r>
              <a:rPr lang="en-US" dirty="0" smtClean="0"/>
              <a:t>Know what your target symptoms are</a:t>
            </a:r>
          </a:p>
          <a:p>
            <a:pPr lvl="2"/>
            <a:r>
              <a:rPr lang="en-US" dirty="0" smtClean="0"/>
              <a:t>Not much definitive information that anything works</a:t>
            </a:r>
          </a:p>
          <a:p>
            <a:pPr lvl="2"/>
            <a:r>
              <a:rPr lang="en-US" dirty="0" smtClean="0"/>
              <a:t>Safety issues abound</a:t>
            </a:r>
          </a:p>
          <a:p>
            <a:pPr lvl="1"/>
            <a:r>
              <a:rPr lang="en-US" dirty="0" smtClean="0"/>
              <a:t>Medication has a place</a:t>
            </a:r>
          </a:p>
          <a:p>
            <a:pPr lvl="2"/>
            <a:r>
              <a:rPr lang="en-US" dirty="0" smtClean="0"/>
              <a:t>Constant reassessment for tolerance, safety, efficacy</a:t>
            </a:r>
          </a:p>
          <a:p>
            <a:pPr lvl="2"/>
            <a:r>
              <a:rPr lang="en-US" dirty="0" smtClean="0"/>
              <a:t>Start low, Go slow</a:t>
            </a:r>
            <a:endParaRPr lang="en-US" dirty="0"/>
          </a:p>
        </p:txBody>
      </p:sp>
      <p:pic>
        <p:nvPicPr>
          <p:cNvPr id="4" name="Picture 3"/>
          <p:cNvPicPr>
            <a:picLocks noChangeAspect="1"/>
          </p:cNvPicPr>
          <p:nvPr/>
        </p:nvPicPr>
        <p:blipFill>
          <a:blip r:embed="rId2"/>
          <a:stretch>
            <a:fillRect/>
          </a:stretch>
        </p:blipFill>
        <p:spPr>
          <a:xfrm>
            <a:off x="8734425" y="4103630"/>
            <a:ext cx="2619375" cy="1743075"/>
          </a:xfrm>
          <a:prstGeom prst="rect">
            <a:avLst/>
          </a:prstGeom>
        </p:spPr>
      </p:pic>
    </p:spTree>
    <p:extLst>
      <p:ext uri="{BB962C8B-B14F-4D97-AF65-F5344CB8AC3E}">
        <p14:creationId xmlns:p14="http://schemas.microsoft.com/office/powerpoint/2010/main" val="293319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Approach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home</a:t>
            </a:r>
          </a:p>
          <a:p>
            <a:pPr lvl="1"/>
            <a:r>
              <a:rPr lang="en-US" dirty="0" smtClean="0"/>
              <a:t>Caregiver burden</a:t>
            </a:r>
          </a:p>
          <a:p>
            <a:pPr lvl="2"/>
            <a:r>
              <a:rPr lang="en-US" dirty="0" smtClean="0"/>
              <a:t>Resources to aid lessen burden</a:t>
            </a:r>
          </a:p>
          <a:p>
            <a:pPr lvl="2"/>
            <a:r>
              <a:rPr lang="en-US" dirty="0" smtClean="0"/>
              <a:t>Who is the actual patient?</a:t>
            </a:r>
          </a:p>
          <a:p>
            <a:pPr lvl="1"/>
            <a:r>
              <a:rPr lang="en-US" dirty="0" smtClean="0"/>
              <a:t>Capacity of the caregiver</a:t>
            </a:r>
          </a:p>
          <a:p>
            <a:pPr lvl="2"/>
            <a:r>
              <a:rPr lang="en-US" dirty="0" smtClean="0"/>
              <a:t>Formal and non-formal network of services</a:t>
            </a:r>
          </a:p>
          <a:p>
            <a:r>
              <a:rPr lang="en-US" dirty="0" smtClean="0"/>
              <a:t>When to move the patient</a:t>
            </a:r>
          </a:p>
          <a:p>
            <a:pPr lvl="1"/>
            <a:r>
              <a:rPr lang="en-US" dirty="0" smtClean="0"/>
              <a:t>Relieve the family of guilt</a:t>
            </a:r>
          </a:p>
          <a:p>
            <a:pPr lvl="2"/>
            <a:r>
              <a:rPr lang="en-US" dirty="0" smtClean="0"/>
              <a:t>This is a MEDICAL decision</a:t>
            </a:r>
          </a:p>
          <a:p>
            <a:pPr lvl="1"/>
            <a:r>
              <a:rPr lang="en-US" dirty="0" smtClean="0"/>
              <a:t>Prevent more rapid deterioration</a:t>
            </a:r>
          </a:p>
          <a:p>
            <a:r>
              <a:rPr lang="en-US" dirty="0" smtClean="0"/>
              <a:t>Where to move the patient</a:t>
            </a:r>
          </a:p>
          <a:p>
            <a:pPr lvl="1"/>
            <a:r>
              <a:rPr lang="en-US" dirty="0" smtClean="0"/>
              <a:t>Don’t be fooled by furniture</a:t>
            </a:r>
          </a:p>
          <a:p>
            <a:pPr lvl="1"/>
            <a:r>
              <a:rPr lang="en-US" dirty="0" smtClean="0"/>
              <a:t>Wallet biopsy</a:t>
            </a:r>
          </a:p>
          <a:p>
            <a:pPr lvl="1"/>
            <a:r>
              <a:rPr lang="en-US" dirty="0" smtClean="0"/>
              <a:t>Ambulatory, younger, aggressive demented males</a:t>
            </a:r>
            <a:endParaRPr lang="en-US" dirty="0"/>
          </a:p>
        </p:txBody>
      </p:sp>
      <p:pic>
        <p:nvPicPr>
          <p:cNvPr id="5" name="Picture 4"/>
          <p:cNvPicPr>
            <a:picLocks noChangeAspect="1"/>
          </p:cNvPicPr>
          <p:nvPr/>
        </p:nvPicPr>
        <p:blipFill>
          <a:blip r:embed="rId2"/>
          <a:stretch>
            <a:fillRect/>
          </a:stretch>
        </p:blipFill>
        <p:spPr>
          <a:xfrm>
            <a:off x="7140199" y="2014885"/>
            <a:ext cx="4318266" cy="3234531"/>
          </a:xfrm>
          <a:prstGeom prst="rect">
            <a:avLst/>
          </a:prstGeom>
        </p:spPr>
      </p:pic>
    </p:spTree>
    <p:extLst>
      <p:ext uri="{BB962C8B-B14F-4D97-AF65-F5344CB8AC3E}">
        <p14:creationId xmlns:p14="http://schemas.microsoft.com/office/powerpoint/2010/main" val="108184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specific questions?</a:t>
            </a:r>
            <a:endParaRPr lang="en-US" dirty="0"/>
          </a:p>
        </p:txBody>
      </p:sp>
      <p:sp>
        <p:nvSpPr>
          <p:cNvPr id="3" name="Content Placeholder 2"/>
          <p:cNvSpPr>
            <a:spLocks noGrp="1"/>
          </p:cNvSpPr>
          <p:nvPr>
            <p:ph idx="1"/>
          </p:nvPr>
        </p:nvSpPr>
        <p:spPr/>
        <p:txBody>
          <a:bodyPr/>
          <a:lstStyle/>
          <a:p>
            <a:r>
              <a:rPr lang="en-US" dirty="0" smtClean="0"/>
              <a:t>Curbside</a:t>
            </a:r>
          </a:p>
          <a:p>
            <a:pPr lvl="1"/>
            <a:r>
              <a:rPr lang="en-US" dirty="0" smtClean="0"/>
              <a:t>You are paying my salary</a:t>
            </a:r>
          </a:p>
          <a:p>
            <a:r>
              <a:rPr lang="en-US" dirty="0" smtClean="0"/>
              <a:t>Discuss options, care plan</a:t>
            </a:r>
          </a:p>
          <a:p>
            <a:pPr lvl="1"/>
            <a:r>
              <a:rPr lang="en-US" dirty="0" smtClean="0">
                <a:hlinkClick r:id="rId2"/>
              </a:rPr>
              <a:t>tmagnuson@unmc.edu</a:t>
            </a:r>
            <a:endParaRPr lang="en-US" dirty="0" smtClean="0"/>
          </a:p>
          <a:p>
            <a:pPr lvl="1"/>
            <a:r>
              <a:rPr lang="en-US" dirty="0" smtClean="0"/>
              <a:t>402-552-6007</a:t>
            </a:r>
            <a:endParaRPr lang="en-US" dirty="0"/>
          </a:p>
        </p:txBody>
      </p:sp>
      <p:pic>
        <p:nvPicPr>
          <p:cNvPr id="4" name="Picture 3"/>
          <p:cNvPicPr>
            <a:picLocks noChangeAspect="1"/>
          </p:cNvPicPr>
          <p:nvPr/>
        </p:nvPicPr>
        <p:blipFill>
          <a:blip r:embed="rId3"/>
          <a:stretch>
            <a:fillRect/>
          </a:stretch>
        </p:blipFill>
        <p:spPr>
          <a:xfrm>
            <a:off x="6376697" y="1825625"/>
            <a:ext cx="5169679" cy="3448136"/>
          </a:xfrm>
          <a:prstGeom prst="rect">
            <a:avLst/>
          </a:prstGeom>
        </p:spPr>
      </p:pic>
      <p:pic>
        <p:nvPicPr>
          <p:cNvPr id="5" name="Picture 4"/>
          <p:cNvPicPr>
            <a:picLocks noChangeAspect="1"/>
          </p:cNvPicPr>
          <p:nvPr/>
        </p:nvPicPr>
        <p:blipFill>
          <a:blip r:embed="rId4"/>
          <a:stretch>
            <a:fillRect/>
          </a:stretch>
        </p:blipFill>
        <p:spPr>
          <a:xfrm>
            <a:off x="3636211" y="4302615"/>
            <a:ext cx="2143125" cy="2143125"/>
          </a:xfrm>
          <a:prstGeom prst="rect">
            <a:avLst/>
          </a:prstGeom>
        </p:spPr>
      </p:pic>
    </p:spTree>
    <p:extLst>
      <p:ext uri="{BB962C8B-B14F-4D97-AF65-F5344CB8AC3E}">
        <p14:creationId xmlns:p14="http://schemas.microsoft.com/office/powerpoint/2010/main" val="144510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9134" y="3916301"/>
            <a:ext cx="6012202" cy="1470025"/>
          </a:xfrm>
        </p:spPr>
        <p:txBody>
          <a:bodyPr>
            <a:normAutofit fontScale="90000"/>
          </a:bodyPr>
          <a:lstStyle/>
          <a:p>
            <a:pPr algn="l"/>
            <a:r>
              <a:rPr lang="en-US" sz="3300" b="1" dirty="0"/>
              <a:t>This program is supported by the Health Resources and Services Administration (HRSA</a:t>
            </a:r>
            <a:r>
              <a:rPr lang="en-US" sz="3300" b="1" dirty="0" smtClean="0"/>
              <a:t>)</a:t>
            </a:r>
            <a:r>
              <a:rPr lang="en-US" sz="3300" dirty="0" smtClean="0"/>
              <a:t/>
            </a:r>
            <a:br>
              <a:rPr lang="en-US" sz="3300" dirty="0" smtClean="0"/>
            </a:br>
            <a:r>
              <a:rPr lang="en-US" sz="2200" dirty="0" smtClean="0"/>
              <a:t>of </a:t>
            </a:r>
            <a:r>
              <a:rPr lang="en-US" sz="2200" dirty="0"/>
              <a:t>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2200" dirty="0"/>
            </a:br>
            <a:endParaRPr lang="en-US" sz="2200" dirty="0"/>
          </a:p>
        </p:txBody>
      </p:sp>
    </p:spTree>
    <p:extLst>
      <p:ext uri="{BB962C8B-B14F-4D97-AF65-F5344CB8AC3E}">
        <p14:creationId xmlns:p14="http://schemas.microsoft.com/office/powerpoint/2010/main" val="294340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2346325" y="758826"/>
            <a:ext cx="7543800" cy="3565525"/>
          </a:xfrm>
        </p:spPr>
        <p:txBody>
          <a:bodyPr>
            <a:normAutofit/>
          </a:bodyPr>
          <a:lstStyle/>
          <a:p>
            <a:pPr eaLnBrk="1" fontAlgn="auto" hangingPunct="1">
              <a:spcAft>
                <a:spcPts val="0"/>
              </a:spcAft>
              <a:defRPr/>
            </a:pPr>
            <a:r>
              <a:rPr lang="en-US" altLang="en-US" dirty="0">
                <a:solidFill>
                  <a:schemeClr val="accent1">
                    <a:satMod val="150000"/>
                  </a:schemeClr>
                </a:solidFill>
              </a:rPr>
              <a:t>Behavioral and Psychological Symptoms of Dementia</a:t>
            </a:r>
          </a:p>
        </p:txBody>
      </p:sp>
      <p:sp>
        <p:nvSpPr>
          <p:cNvPr id="8195" name="Rectangle 3"/>
          <p:cNvSpPr>
            <a:spLocks noGrp="1" noChangeArrowheads="1"/>
          </p:cNvSpPr>
          <p:nvPr>
            <p:ph type="subTitle" idx="1"/>
          </p:nvPr>
        </p:nvSpPr>
        <p:spPr>
          <a:xfrm>
            <a:off x="2349500" y="4456113"/>
            <a:ext cx="7543800" cy="1143000"/>
          </a:xfrm>
        </p:spPr>
        <p:txBody>
          <a:bodyPr rtlCol="0">
            <a:normAutofit fontScale="62500" lnSpcReduction="20000"/>
          </a:bodyPr>
          <a:lstStyle/>
          <a:p>
            <a:pPr eaLnBrk="1" fontAlgn="auto" hangingPunct="1">
              <a:defRPr/>
            </a:pPr>
            <a:r>
              <a:rPr lang="en-US" altLang="en-US" dirty="0" smtClean="0"/>
              <a:t>Thomas Magnuson, M.D.</a:t>
            </a:r>
          </a:p>
          <a:p>
            <a:pPr eaLnBrk="1" fontAlgn="auto" hangingPunct="1">
              <a:defRPr/>
            </a:pPr>
            <a:r>
              <a:rPr lang="en-US" altLang="en-US" dirty="0" smtClean="0"/>
              <a:t>Associate Professor</a:t>
            </a:r>
          </a:p>
          <a:p>
            <a:pPr eaLnBrk="1" fontAlgn="auto" hangingPunct="1">
              <a:defRPr/>
            </a:pPr>
            <a:r>
              <a:rPr lang="en-US" altLang="en-US" dirty="0" smtClean="0"/>
              <a:t>Division of geriatric  of Psychiatry</a:t>
            </a:r>
          </a:p>
          <a:p>
            <a:pPr eaLnBrk="1" fontAlgn="auto" hangingPunct="1">
              <a:defRPr/>
            </a:pPr>
            <a:r>
              <a:rPr lang="en-US" altLang="en-US" dirty="0" smtClean="0"/>
              <a:t>UNMC</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807" y="5214852"/>
            <a:ext cx="1381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601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altLang="en-US">
                <a:solidFill>
                  <a:schemeClr val="accent1">
                    <a:satMod val="150000"/>
                  </a:schemeClr>
                </a:solidFill>
              </a:rPr>
              <a:t>Dementia Symptoms</a:t>
            </a:r>
          </a:p>
        </p:txBody>
      </p:sp>
      <p:sp>
        <p:nvSpPr>
          <p:cNvPr id="11267" name="Rectangle 3"/>
          <p:cNvSpPr>
            <a:spLocks noGrp="1" noChangeArrowheads="1"/>
          </p:cNvSpPr>
          <p:nvPr>
            <p:ph idx="1"/>
          </p:nvPr>
        </p:nvSpPr>
        <p:spPr/>
        <p:txBody>
          <a:bodyPr/>
          <a:lstStyle/>
          <a:p>
            <a:pPr eaLnBrk="1" hangingPunct="1"/>
            <a:r>
              <a:rPr lang="en-US" altLang="en-US" smtClean="0"/>
              <a:t>Primary dementia symptoms</a:t>
            </a:r>
          </a:p>
          <a:p>
            <a:pPr lvl="1" eaLnBrk="1" hangingPunct="1"/>
            <a:r>
              <a:rPr lang="en-US" altLang="en-US" smtClean="0"/>
              <a:t>Memory loss</a:t>
            </a:r>
          </a:p>
          <a:p>
            <a:pPr lvl="2" eaLnBrk="1" hangingPunct="1"/>
            <a:r>
              <a:rPr lang="en-US" altLang="en-US" smtClean="0"/>
              <a:t>In many cases the presenting symptom</a:t>
            </a:r>
          </a:p>
          <a:p>
            <a:pPr lvl="1" eaLnBrk="1" hangingPunct="1"/>
            <a:r>
              <a:rPr lang="en-US" altLang="en-US" smtClean="0"/>
              <a:t>Plus other symptoms</a:t>
            </a:r>
          </a:p>
          <a:p>
            <a:pPr lvl="2" eaLnBrk="1" hangingPunct="1"/>
            <a:r>
              <a:rPr lang="en-US" altLang="en-US" smtClean="0"/>
              <a:t>Communication problems</a:t>
            </a:r>
          </a:p>
          <a:p>
            <a:pPr lvl="2" eaLnBrk="1" hangingPunct="1"/>
            <a:r>
              <a:rPr lang="en-US" altLang="en-US" smtClean="0"/>
              <a:t>Failure of the senses	</a:t>
            </a:r>
          </a:p>
          <a:p>
            <a:pPr lvl="2" eaLnBrk="1" hangingPunct="1"/>
            <a:r>
              <a:rPr lang="en-US" altLang="en-US" smtClean="0"/>
              <a:t>Motor difficulties</a:t>
            </a:r>
          </a:p>
          <a:p>
            <a:pPr lvl="2" eaLnBrk="1" hangingPunct="1"/>
            <a:r>
              <a:rPr lang="en-US" altLang="en-US" smtClean="0"/>
              <a:t>Executive errors</a:t>
            </a:r>
          </a:p>
          <a:p>
            <a:pPr lvl="2" eaLnBrk="1" hangingPunct="1"/>
            <a:r>
              <a:rPr lang="en-US" altLang="en-US" smtClean="0"/>
              <a:t>Changed personality</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276601"/>
            <a:ext cx="44958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45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eaLnBrk="1" fontAlgn="auto" hangingPunct="1">
              <a:spcAft>
                <a:spcPts val="0"/>
              </a:spcAft>
              <a:defRPr/>
            </a:pPr>
            <a:r>
              <a:rPr lang="en-US" altLang="en-US">
                <a:solidFill>
                  <a:schemeClr val="accent1">
                    <a:satMod val="150000"/>
                  </a:schemeClr>
                </a:solidFill>
              </a:rPr>
              <a:t>Behavioral and Psychological Symptoms of Dementia (BPSD)</a:t>
            </a:r>
          </a:p>
        </p:txBody>
      </p:sp>
      <p:sp>
        <p:nvSpPr>
          <p:cNvPr id="12291" name="Rectangle 1027"/>
          <p:cNvSpPr>
            <a:spLocks noGrp="1" noChangeArrowheads="1"/>
          </p:cNvSpPr>
          <p:nvPr>
            <p:ph idx="1"/>
          </p:nvPr>
        </p:nvSpPr>
        <p:spPr/>
        <p:txBody>
          <a:bodyPr/>
          <a:lstStyle/>
          <a:p>
            <a:pPr lvl="1" eaLnBrk="1" hangingPunct="1"/>
            <a:r>
              <a:rPr lang="en-US" altLang="en-US" smtClean="0"/>
              <a:t>Secondary symptoms</a:t>
            </a:r>
          </a:p>
          <a:p>
            <a:pPr lvl="2" eaLnBrk="1" hangingPunct="1"/>
            <a:r>
              <a:rPr lang="en-US" altLang="en-US" smtClean="0"/>
              <a:t>Depression</a:t>
            </a:r>
          </a:p>
          <a:p>
            <a:pPr lvl="2" eaLnBrk="1" hangingPunct="1"/>
            <a:r>
              <a:rPr lang="en-US" altLang="en-US" smtClean="0"/>
              <a:t>Psychosis</a:t>
            </a:r>
          </a:p>
          <a:p>
            <a:pPr lvl="2" eaLnBrk="1" hangingPunct="1"/>
            <a:r>
              <a:rPr lang="en-US" altLang="en-US" smtClean="0"/>
              <a:t>Aggression/Agitation</a:t>
            </a:r>
          </a:p>
          <a:p>
            <a:pPr lvl="2" eaLnBrk="1" hangingPunct="1"/>
            <a:r>
              <a:rPr lang="en-US" altLang="en-US" smtClean="0"/>
              <a:t>Disruptive vocalizations</a:t>
            </a:r>
          </a:p>
          <a:p>
            <a:pPr lvl="2" eaLnBrk="1" hangingPunct="1"/>
            <a:r>
              <a:rPr lang="en-US" altLang="en-US" smtClean="0"/>
              <a:t>Anxiety </a:t>
            </a:r>
          </a:p>
          <a:p>
            <a:pPr lvl="2" eaLnBrk="1" hangingPunct="1"/>
            <a:r>
              <a:rPr lang="en-US" altLang="en-US" smtClean="0"/>
              <a:t>Apathy</a:t>
            </a:r>
          </a:p>
          <a:p>
            <a:pPr lvl="2" eaLnBrk="1" hangingPunct="1"/>
            <a:r>
              <a:rPr lang="en-US" altLang="en-US" smtClean="0"/>
              <a:t>Night-time behaviors</a:t>
            </a:r>
          </a:p>
          <a:p>
            <a:pPr lvl="2" eaLnBrk="1" hangingPunct="1"/>
            <a:r>
              <a:rPr lang="en-US" altLang="en-US" smtClean="0"/>
              <a:t>Hypersexuality </a:t>
            </a:r>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057401"/>
            <a:ext cx="41084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151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fontAlgn="auto">
              <a:spcAft>
                <a:spcPts val="0"/>
              </a:spcAft>
              <a:defRPr/>
            </a:pPr>
            <a:r>
              <a:rPr lang="en-US" dirty="0"/>
              <a:t>Behavioral Problems</a:t>
            </a:r>
          </a:p>
        </p:txBody>
      </p:sp>
      <p:sp>
        <p:nvSpPr>
          <p:cNvPr id="22531" name="Rectangle 3"/>
          <p:cNvSpPr>
            <a:spLocks noGrp="1" noChangeArrowheads="1"/>
          </p:cNvSpPr>
          <p:nvPr>
            <p:ph sz="quarter" idx="13"/>
          </p:nvPr>
        </p:nvSpPr>
        <p:spPr>
          <a:xfrm>
            <a:off x="2209800" y="2366964"/>
            <a:ext cx="7772400" cy="3424237"/>
          </a:xfrm>
        </p:spPr>
        <p:txBody>
          <a:bodyPr>
            <a:normAutofit lnSpcReduction="10000"/>
          </a:bodyPr>
          <a:lstStyle/>
          <a:p>
            <a:pPr fontAlgn="auto">
              <a:lnSpc>
                <a:spcPct val="90000"/>
              </a:lnSpc>
              <a:spcAft>
                <a:spcPts val="0"/>
              </a:spcAft>
              <a:defRPr/>
            </a:pPr>
            <a:r>
              <a:rPr lang="en-US" dirty="0"/>
              <a:t>Pervasive</a:t>
            </a:r>
          </a:p>
          <a:p>
            <a:pPr lvl="1" fontAlgn="auto">
              <a:lnSpc>
                <a:spcPct val="90000"/>
              </a:lnSpc>
              <a:spcAft>
                <a:spcPts val="0"/>
              </a:spcAft>
              <a:defRPr/>
            </a:pPr>
            <a:r>
              <a:rPr lang="en-US" dirty="0"/>
              <a:t>80-90% of all dementia patients will have at least one behavioral problem </a:t>
            </a:r>
          </a:p>
          <a:p>
            <a:pPr lvl="2" fontAlgn="auto">
              <a:lnSpc>
                <a:spcPct val="90000"/>
              </a:lnSpc>
              <a:spcAft>
                <a:spcPts val="0"/>
              </a:spcAft>
              <a:defRPr/>
            </a:pPr>
            <a:r>
              <a:rPr lang="en-US" dirty="0"/>
              <a:t>Agitation 25-87%</a:t>
            </a:r>
          </a:p>
          <a:p>
            <a:pPr lvl="2" fontAlgn="auto">
              <a:lnSpc>
                <a:spcPct val="90000"/>
              </a:lnSpc>
              <a:spcAft>
                <a:spcPts val="0"/>
              </a:spcAft>
              <a:defRPr/>
            </a:pPr>
            <a:r>
              <a:rPr lang="en-US" dirty="0"/>
              <a:t>Restlessness  40-60%</a:t>
            </a:r>
          </a:p>
          <a:p>
            <a:pPr lvl="2" fontAlgn="auto">
              <a:lnSpc>
                <a:spcPct val="90000"/>
              </a:lnSpc>
              <a:spcAft>
                <a:spcPts val="0"/>
              </a:spcAft>
              <a:defRPr/>
            </a:pPr>
            <a:r>
              <a:rPr lang="en-US" dirty="0"/>
              <a:t>Aggression 11-46%</a:t>
            </a:r>
          </a:p>
          <a:p>
            <a:pPr lvl="1" fontAlgn="auto">
              <a:lnSpc>
                <a:spcPct val="90000"/>
              </a:lnSpc>
              <a:spcAft>
                <a:spcPts val="0"/>
              </a:spcAft>
              <a:defRPr/>
            </a:pPr>
            <a:r>
              <a:rPr lang="en-US" dirty="0"/>
              <a:t>Positive correlation </a:t>
            </a:r>
            <a:endParaRPr lang="en-US" dirty="0" smtClean="0"/>
          </a:p>
          <a:p>
            <a:pPr lvl="2" fontAlgn="auto">
              <a:lnSpc>
                <a:spcPct val="90000"/>
              </a:lnSpc>
              <a:spcAft>
                <a:spcPts val="0"/>
              </a:spcAft>
              <a:defRPr/>
            </a:pPr>
            <a:r>
              <a:rPr lang="en-US" dirty="0" smtClean="0"/>
              <a:t>severity </a:t>
            </a:r>
            <a:r>
              <a:rPr lang="en-US" dirty="0"/>
              <a:t>of dementia and behavioral problems</a:t>
            </a:r>
          </a:p>
          <a:p>
            <a:pPr lvl="3" fontAlgn="auto">
              <a:lnSpc>
                <a:spcPct val="90000"/>
              </a:lnSpc>
              <a:spcAft>
                <a:spcPts val="0"/>
              </a:spcAft>
              <a:defRPr/>
            </a:pPr>
            <a:r>
              <a:rPr lang="en-US" dirty="0"/>
              <a:t>13.8-37.5% mild</a:t>
            </a:r>
          </a:p>
          <a:p>
            <a:pPr lvl="3" fontAlgn="auto">
              <a:lnSpc>
                <a:spcPct val="90000"/>
              </a:lnSpc>
              <a:spcAft>
                <a:spcPts val="0"/>
              </a:spcAft>
              <a:defRPr/>
            </a:pPr>
            <a:r>
              <a:rPr lang="en-US" dirty="0"/>
              <a:t>62.5-66.5% severe</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3369" y="3474720"/>
            <a:ext cx="2887559" cy="278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93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fontAlgn="auto">
              <a:spcAft>
                <a:spcPts val="0"/>
              </a:spcAft>
              <a:defRPr/>
            </a:pPr>
            <a:r>
              <a:rPr lang="en-US"/>
              <a:t>Behavioral Problems</a:t>
            </a:r>
          </a:p>
        </p:txBody>
      </p:sp>
      <p:sp>
        <p:nvSpPr>
          <p:cNvPr id="38915" name="Rectangle 3"/>
          <p:cNvSpPr>
            <a:spLocks noGrp="1" noChangeArrowheads="1"/>
          </p:cNvSpPr>
          <p:nvPr>
            <p:ph sz="quarter" idx="13"/>
          </p:nvPr>
        </p:nvSpPr>
        <p:spPr>
          <a:xfrm>
            <a:off x="2209800" y="2366964"/>
            <a:ext cx="7772400" cy="3424237"/>
          </a:xfrm>
        </p:spPr>
        <p:txBody>
          <a:bodyPr>
            <a:normAutofit fontScale="92500" lnSpcReduction="20000"/>
          </a:bodyPr>
          <a:lstStyle/>
          <a:p>
            <a:pPr fontAlgn="auto">
              <a:lnSpc>
                <a:spcPct val="80000"/>
              </a:lnSpc>
              <a:spcAft>
                <a:spcPts val="0"/>
              </a:spcAft>
              <a:defRPr/>
            </a:pPr>
            <a:r>
              <a:rPr lang="en-US" sz="2800" dirty="0"/>
              <a:t>Agitation</a:t>
            </a:r>
          </a:p>
          <a:p>
            <a:pPr lvl="1" fontAlgn="auto">
              <a:lnSpc>
                <a:spcPct val="80000"/>
              </a:lnSpc>
              <a:spcAft>
                <a:spcPts val="0"/>
              </a:spcAft>
              <a:defRPr/>
            </a:pPr>
            <a:r>
              <a:rPr lang="en-US" sz="2400" dirty="0"/>
              <a:t>Wandering</a:t>
            </a:r>
          </a:p>
          <a:p>
            <a:pPr lvl="2" fontAlgn="auto">
              <a:lnSpc>
                <a:spcPct val="80000"/>
              </a:lnSpc>
              <a:spcAft>
                <a:spcPts val="0"/>
              </a:spcAft>
              <a:defRPr/>
            </a:pPr>
            <a:r>
              <a:rPr lang="en-US" sz="2000" dirty="0"/>
              <a:t>18-50%</a:t>
            </a:r>
          </a:p>
          <a:p>
            <a:pPr lvl="1" fontAlgn="auto">
              <a:lnSpc>
                <a:spcPct val="80000"/>
              </a:lnSpc>
              <a:spcAft>
                <a:spcPts val="0"/>
              </a:spcAft>
              <a:defRPr/>
            </a:pPr>
            <a:r>
              <a:rPr lang="en-US" sz="2400" dirty="0" err="1"/>
              <a:t>Hypersexuality</a:t>
            </a:r>
            <a:endParaRPr lang="en-US" sz="2400" dirty="0"/>
          </a:p>
          <a:p>
            <a:pPr lvl="2" fontAlgn="auto">
              <a:lnSpc>
                <a:spcPct val="80000"/>
              </a:lnSpc>
              <a:spcAft>
                <a:spcPts val="0"/>
              </a:spcAft>
              <a:defRPr/>
            </a:pPr>
            <a:r>
              <a:rPr lang="en-US" sz="2000" dirty="0"/>
              <a:t>2-7%</a:t>
            </a:r>
          </a:p>
          <a:p>
            <a:pPr lvl="1" fontAlgn="auto">
              <a:lnSpc>
                <a:spcPct val="80000"/>
              </a:lnSpc>
              <a:spcAft>
                <a:spcPts val="0"/>
              </a:spcAft>
              <a:defRPr/>
            </a:pPr>
            <a:r>
              <a:rPr lang="en-US" sz="2400" dirty="0"/>
              <a:t>Disruptive vocalizations</a:t>
            </a:r>
          </a:p>
          <a:p>
            <a:pPr lvl="2" fontAlgn="auto">
              <a:lnSpc>
                <a:spcPct val="80000"/>
              </a:lnSpc>
              <a:spcAft>
                <a:spcPts val="0"/>
              </a:spcAft>
              <a:defRPr/>
            </a:pPr>
            <a:r>
              <a:rPr lang="en-US" sz="2000" dirty="0"/>
              <a:t>11-47%</a:t>
            </a:r>
          </a:p>
          <a:p>
            <a:pPr lvl="1" fontAlgn="auto">
              <a:lnSpc>
                <a:spcPct val="80000"/>
              </a:lnSpc>
              <a:spcAft>
                <a:spcPts val="0"/>
              </a:spcAft>
              <a:defRPr/>
            </a:pPr>
            <a:r>
              <a:rPr lang="en-US" sz="2400" dirty="0"/>
              <a:t>Hoarding, stealing</a:t>
            </a:r>
          </a:p>
          <a:p>
            <a:pPr lvl="2" fontAlgn="auto">
              <a:lnSpc>
                <a:spcPct val="80000"/>
              </a:lnSpc>
              <a:spcAft>
                <a:spcPts val="0"/>
              </a:spcAft>
              <a:defRPr/>
            </a:pPr>
            <a:r>
              <a:rPr lang="en-US" sz="2000" dirty="0"/>
              <a:t>15-22%</a:t>
            </a:r>
          </a:p>
          <a:p>
            <a:pPr lvl="1" fontAlgn="auto">
              <a:lnSpc>
                <a:spcPct val="80000"/>
              </a:lnSpc>
              <a:spcAft>
                <a:spcPts val="0"/>
              </a:spcAft>
              <a:defRPr/>
            </a:pPr>
            <a:r>
              <a:rPr lang="en-US" sz="2400" dirty="0"/>
              <a:t>Disrupted sleep cycle</a:t>
            </a:r>
          </a:p>
          <a:p>
            <a:pPr lvl="2" fontAlgn="auto">
              <a:lnSpc>
                <a:spcPct val="80000"/>
              </a:lnSpc>
              <a:spcAft>
                <a:spcPts val="0"/>
              </a:spcAft>
              <a:defRPr/>
            </a:pPr>
            <a:r>
              <a:rPr lang="en-US" sz="2000" dirty="0"/>
              <a:t>25-35%</a:t>
            </a:r>
          </a:p>
          <a:p>
            <a:pPr lvl="1" fontAlgn="auto">
              <a:lnSpc>
                <a:spcPct val="80000"/>
              </a:lnSpc>
              <a:spcAft>
                <a:spcPts val="0"/>
              </a:spcAft>
              <a:defRPr/>
            </a:pPr>
            <a:r>
              <a:rPr lang="en-US" sz="2400" dirty="0"/>
              <a:t>Resistance to daily cares </a:t>
            </a:r>
          </a:p>
          <a:p>
            <a:pPr lvl="2" fontAlgn="auto">
              <a:lnSpc>
                <a:spcPct val="80000"/>
              </a:lnSpc>
              <a:spcAft>
                <a:spcPts val="0"/>
              </a:spcAft>
              <a:defRPr/>
            </a:pPr>
            <a:r>
              <a:rPr lang="en-US" sz="2000" dirty="0"/>
              <a:t>13%</a:t>
            </a:r>
          </a:p>
        </p:txBody>
      </p:sp>
      <p:pic>
        <p:nvPicPr>
          <p:cNvPr id="245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828800"/>
            <a:ext cx="316388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64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fontAlgn="auto">
              <a:spcAft>
                <a:spcPts val="0"/>
              </a:spcAft>
              <a:defRPr/>
            </a:pPr>
            <a:r>
              <a:rPr lang="en-US"/>
              <a:t>Behavioral Problems</a:t>
            </a:r>
          </a:p>
        </p:txBody>
      </p:sp>
      <p:sp>
        <p:nvSpPr>
          <p:cNvPr id="39939" name="Rectangle 3"/>
          <p:cNvSpPr>
            <a:spLocks noGrp="1" noChangeArrowheads="1"/>
          </p:cNvSpPr>
          <p:nvPr>
            <p:ph sz="quarter" idx="13"/>
          </p:nvPr>
        </p:nvSpPr>
        <p:spPr>
          <a:xfrm>
            <a:off x="2209800" y="2366964"/>
            <a:ext cx="7772400" cy="3424237"/>
          </a:xfrm>
        </p:spPr>
        <p:txBody>
          <a:bodyPr>
            <a:normAutofit lnSpcReduction="10000"/>
          </a:bodyPr>
          <a:lstStyle/>
          <a:p>
            <a:pPr fontAlgn="auto">
              <a:lnSpc>
                <a:spcPct val="90000"/>
              </a:lnSpc>
              <a:spcAft>
                <a:spcPts val="0"/>
              </a:spcAft>
              <a:defRPr/>
            </a:pPr>
            <a:r>
              <a:rPr lang="en-US" dirty="0"/>
              <a:t>Often lead to placement</a:t>
            </a:r>
          </a:p>
          <a:p>
            <a:pPr lvl="1" fontAlgn="auto">
              <a:lnSpc>
                <a:spcPct val="90000"/>
              </a:lnSpc>
              <a:spcAft>
                <a:spcPts val="0"/>
              </a:spcAft>
              <a:defRPr/>
            </a:pPr>
            <a:r>
              <a:rPr lang="en-US" dirty="0"/>
              <a:t>Nearly 60% of demented patients at home have at least one behavioral symptom</a:t>
            </a:r>
          </a:p>
          <a:p>
            <a:pPr lvl="2" fontAlgn="auto">
              <a:lnSpc>
                <a:spcPct val="90000"/>
              </a:lnSpc>
              <a:spcAft>
                <a:spcPts val="0"/>
              </a:spcAft>
              <a:defRPr/>
            </a:pPr>
            <a:r>
              <a:rPr lang="en-US" dirty="0"/>
              <a:t>The prevalence of behavioral symptoms increases as the patient’s cognitive impairment worsens</a:t>
            </a:r>
          </a:p>
          <a:p>
            <a:pPr lvl="2" fontAlgn="auto">
              <a:lnSpc>
                <a:spcPct val="90000"/>
              </a:lnSpc>
              <a:spcAft>
                <a:spcPts val="0"/>
              </a:spcAft>
              <a:defRPr/>
            </a:pPr>
            <a:r>
              <a:rPr lang="en-US" dirty="0"/>
              <a:t>Direct link between level of cognition and nursing home placement</a:t>
            </a:r>
          </a:p>
          <a:p>
            <a:pPr lvl="1" fontAlgn="auto">
              <a:lnSpc>
                <a:spcPct val="90000"/>
              </a:lnSpc>
              <a:spcAft>
                <a:spcPts val="0"/>
              </a:spcAft>
              <a:defRPr/>
            </a:pPr>
            <a:r>
              <a:rPr lang="en-US" dirty="0"/>
              <a:t>Dementia-related behaviors as predictor</a:t>
            </a:r>
          </a:p>
          <a:p>
            <a:pPr lvl="2" fontAlgn="auto">
              <a:lnSpc>
                <a:spcPct val="90000"/>
              </a:lnSpc>
              <a:spcAft>
                <a:spcPts val="0"/>
              </a:spcAft>
              <a:defRPr/>
            </a:pPr>
            <a:r>
              <a:rPr lang="en-US" dirty="0" smtClean="0"/>
              <a:t>Usually </a:t>
            </a:r>
            <a:r>
              <a:rPr lang="en-US" dirty="0"/>
              <a:t>cited as a leading reason for admission</a:t>
            </a:r>
          </a:p>
          <a:p>
            <a:pPr lvl="3" fontAlgn="auto">
              <a:lnSpc>
                <a:spcPct val="90000"/>
              </a:lnSpc>
              <a:spcAft>
                <a:spcPts val="0"/>
              </a:spcAft>
              <a:defRPr/>
            </a:pPr>
            <a:r>
              <a:rPr lang="en-US" dirty="0"/>
              <a:t>46% in </a:t>
            </a:r>
            <a:r>
              <a:rPr lang="en-US" dirty="0" err="1"/>
              <a:t>Buhr</a:t>
            </a:r>
            <a:r>
              <a:rPr lang="en-US" dirty="0"/>
              <a:t> GT, et al. (2006) </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1651" y="2602635"/>
            <a:ext cx="1747838"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5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fontAlgn="auto">
              <a:spcAft>
                <a:spcPts val="0"/>
              </a:spcAft>
              <a:defRPr/>
            </a:pPr>
            <a:r>
              <a:rPr lang="en-US"/>
              <a:t>Behavioral Problems</a:t>
            </a:r>
          </a:p>
        </p:txBody>
      </p:sp>
      <p:sp>
        <p:nvSpPr>
          <p:cNvPr id="8195" name="Rectangle 3"/>
          <p:cNvSpPr>
            <a:spLocks noGrp="1" noChangeArrowheads="1"/>
          </p:cNvSpPr>
          <p:nvPr>
            <p:ph sz="quarter" idx="13"/>
          </p:nvPr>
        </p:nvSpPr>
        <p:spPr>
          <a:xfrm>
            <a:off x="2209800" y="2366964"/>
            <a:ext cx="7772400" cy="3424237"/>
          </a:xfrm>
        </p:spPr>
        <p:txBody>
          <a:bodyPr>
            <a:normAutofit fontScale="92500" lnSpcReduction="20000"/>
          </a:bodyPr>
          <a:lstStyle/>
          <a:p>
            <a:pPr fontAlgn="auto">
              <a:lnSpc>
                <a:spcPct val="80000"/>
              </a:lnSpc>
              <a:spcAft>
                <a:spcPts val="0"/>
              </a:spcAft>
              <a:defRPr/>
            </a:pPr>
            <a:r>
              <a:rPr lang="en-US" sz="2800"/>
              <a:t>A variety of etiologies</a:t>
            </a:r>
          </a:p>
          <a:p>
            <a:pPr lvl="1" fontAlgn="auto">
              <a:lnSpc>
                <a:spcPct val="80000"/>
              </a:lnSpc>
              <a:spcAft>
                <a:spcPts val="0"/>
              </a:spcAft>
              <a:defRPr/>
            </a:pPr>
            <a:r>
              <a:rPr lang="en-US" sz="2400"/>
              <a:t>Medical </a:t>
            </a:r>
          </a:p>
          <a:p>
            <a:pPr lvl="2" fontAlgn="auto">
              <a:lnSpc>
                <a:spcPct val="80000"/>
              </a:lnSpc>
              <a:spcAft>
                <a:spcPts val="0"/>
              </a:spcAft>
              <a:defRPr/>
            </a:pPr>
            <a:r>
              <a:rPr lang="en-US" sz="2000"/>
              <a:t>Acute onset</a:t>
            </a:r>
          </a:p>
          <a:p>
            <a:pPr lvl="3" fontAlgn="auto">
              <a:lnSpc>
                <a:spcPct val="80000"/>
              </a:lnSpc>
              <a:spcAft>
                <a:spcPts val="0"/>
              </a:spcAft>
              <a:defRPr/>
            </a:pPr>
            <a:r>
              <a:rPr lang="en-US" sz="1800"/>
              <a:t>UTI, hyponatremia, pneumonia, fracture</a:t>
            </a:r>
          </a:p>
          <a:p>
            <a:pPr lvl="2" fontAlgn="auto">
              <a:lnSpc>
                <a:spcPct val="80000"/>
              </a:lnSpc>
              <a:spcAft>
                <a:spcPts val="0"/>
              </a:spcAft>
              <a:defRPr/>
            </a:pPr>
            <a:r>
              <a:rPr lang="en-US" sz="2000"/>
              <a:t>Chronic changes</a:t>
            </a:r>
          </a:p>
          <a:p>
            <a:pPr lvl="3" fontAlgn="auto">
              <a:lnSpc>
                <a:spcPct val="80000"/>
              </a:lnSpc>
              <a:spcAft>
                <a:spcPts val="0"/>
              </a:spcAft>
              <a:defRPr/>
            </a:pPr>
            <a:r>
              <a:rPr lang="en-US" sz="1800"/>
              <a:t>CHF, COPD, pain from arthritis</a:t>
            </a:r>
          </a:p>
          <a:p>
            <a:pPr lvl="2" fontAlgn="auto">
              <a:lnSpc>
                <a:spcPct val="80000"/>
              </a:lnSpc>
              <a:spcAft>
                <a:spcPts val="0"/>
              </a:spcAft>
              <a:defRPr/>
            </a:pPr>
            <a:r>
              <a:rPr lang="en-US" sz="2000"/>
              <a:t>Pharmacologic/Substance</a:t>
            </a:r>
          </a:p>
          <a:p>
            <a:pPr lvl="3" fontAlgn="auto">
              <a:lnSpc>
                <a:spcPct val="80000"/>
              </a:lnSpc>
              <a:spcAft>
                <a:spcPts val="0"/>
              </a:spcAft>
              <a:defRPr/>
            </a:pPr>
            <a:r>
              <a:rPr lang="en-US" sz="1800"/>
              <a:t>Anticholinergic medications</a:t>
            </a:r>
          </a:p>
          <a:p>
            <a:pPr lvl="3" fontAlgn="auto">
              <a:lnSpc>
                <a:spcPct val="80000"/>
              </a:lnSpc>
              <a:spcAft>
                <a:spcPts val="0"/>
              </a:spcAft>
              <a:defRPr/>
            </a:pPr>
            <a:r>
              <a:rPr lang="en-US" sz="1800"/>
              <a:t>Corticosteroids</a:t>
            </a:r>
          </a:p>
          <a:p>
            <a:pPr lvl="3" fontAlgn="auto">
              <a:lnSpc>
                <a:spcPct val="80000"/>
              </a:lnSpc>
              <a:spcAft>
                <a:spcPts val="0"/>
              </a:spcAft>
              <a:defRPr/>
            </a:pPr>
            <a:r>
              <a:rPr lang="en-US" sz="1800"/>
              <a:t>Alcohol  </a:t>
            </a:r>
          </a:p>
          <a:p>
            <a:pPr lvl="1" fontAlgn="auto">
              <a:lnSpc>
                <a:spcPct val="80000"/>
              </a:lnSpc>
              <a:spcAft>
                <a:spcPts val="0"/>
              </a:spcAft>
              <a:defRPr/>
            </a:pPr>
            <a:r>
              <a:rPr lang="en-US" sz="2400"/>
              <a:t>Psychiatric</a:t>
            </a:r>
          </a:p>
          <a:p>
            <a:pPr lvl="2" fontAlgn="auto">
              <a:lnSpc>
                <a:spcPct val="80000"/>
              </a:lnSpc>
              <a:spcAft>
                <a:spcPts val="0"/>
              </a:spcAft>
              <a:defRPr/>
            </a:pPr>
            <a:r>
              <a:rPr lang="en-US" sz="2000"/>
              <a:t>Depression, anxiety and psychosis</a:t>
            </a:r>
          </a:p>
          <a:p>
            <a:pPr lvl="1" fontAlgn="auto">
              <a:lnSpc>
                <a:spcPct val="80000"/>
              </a:lnSpc>
              <a:spcAft>
                <a:spcPts val="0"/>
              </a:spcAft>
              <a:defRPr/>
            </a:pPr>
            <a:r>
              <a:rPr lang="en-US" sz="2400"/>
              <a:t>Due to dementia</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185" y="1846810"/>
            <a:ext cx="3556463" cy="35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660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8B78C98E4C064392CE64449C87B294" ma:contentTypeVersion="11" ma:contentTypeDescription="Create a new document." ma:contentTypeScope="" ma:versionID="1b42a8da391fb7b64fd844d441435d17">
  <xsd:schema xmlns:xsd="http://www.w3.org/2001/XMLSchema" xmlns:xs="http://www.w3.org/2001/XMLSchema" xmlns:p="http://schemas.microsoft.com/office/2006/metadata/properties" xmlns:ns3="781fd4ad-10f7-44a3-a848-61c009006b2c" xmlns:ns4="09daf69c-e005-491e-82bd-00aff605b6e3" targetNamespace="http://schemas.microsoft.com/office/2006/metadata/properties" ma:root="true" ma:fieldsID="60a315bad7b88b7377029d17763e0e10" ns3:_="" ns4:_="">
    <xsd:import namespace="781fd4ad-10f7-44a3-a848-61c009006b2c"/>
    <xsd:import namespace="09daf69c-e005-491e-82bd-00aff605b6e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fd4ad-10f7-44a3-a848-61c009006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daf69c-e005-491e-82bd-00aff605b6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6FC5C3-6404-4507-9D41-634E8F379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fd4ad-10f7-44a3-a848-61c009006b2c"/>
    <ds:schemaRef ds:uri="09daf69c-e005-491e-82bd-00aff605b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0FEBC6-8357-4D19-B598-DC2EA7D5F10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781fd4ad-10f7-44a3-a848-61c009006b2c"/>
    <ds:schemaRef ds:uri="http://purl.org/dc/terms/"/>
    <ds:schemaRef ds:uri="http://schemas.openxmlformats.org/package/2006/metadata/core-properties"/>
    <ds:schemaRef ds:uri="http://purl.org/dc/dcmitype/"/>
    <ds:schemaRef ds:uri="09daf69c-e005-491e-82bd-00aff605b6e3"/>
    <ds:schemaRef ds:uri="http://www.w3.org/XML/1998/namespace"/>
  </ds:schemaRefs>
</ds:datastoreItem>
</file>

<file path=customXml/itemProps3.xml><?xml version="1.0" encoding="utf-8"?>
<ds:datastoreItem xmlns:ds="http://schemas.openxmlformats.org/officeDocument/2006/customXml" ds:itemID="{5D71DDE0-8B93-4E7C-A432-C31B14E18C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196</TotalTime>
  <Words>662</Words>
  <Application>Microsoft Office PowerPoint</Application>
  <PresentationFormat>Widescreen</PresentationFormat>
  <Paragraphs>158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Geriatrics Case Conference </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Behavioral and Psychological Symptoms of Dementia</vt:lpstr>
      <vt:lpstr>Dementia Symptoms</vt:lpstr>
      <vt:lpstr>Behavioral and Psychological Symptoms of Dementia (BPSD)</vt:lpstr>
      <vt:lpstr>Behavioral Problems</vt:lpstr>
      <vt:lpstr>Behavioral Problems</vt:lpstr>
      <vt:lpstr>Behavioral Problems</vt:lpstr>
      <vt:lpstr>Behavioral Problems</vt:lpstr>
      <vt:lpstr>Psychiatric</vt:lpstr>
      <vt:lpstr>Basic Approach</vt:lpstr>
      <vt:lpstr>Basic Approach</vt:lpstr>
      <vt:lpstr>Basic Approach</vt:lpstr>
      <vt:lpstr>Basic Approach</vt:lpstr>
      <vt:lpstr>Have specific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and Psychological Symptoms of Dementia</dc:title>
  <dc:creator>Magnuson, Thomas M</dc:creator>
  <cp:lastModifiedBy>Cole, Jessica B</cp:lastModifiedBy>
  <cp:revision>11</cp:revision>
  <dcterms:created xsi:type="dcterms:W3CDTF">2020-12-03T13:09:31Z</dcterms:created>
  <dcterms:modified xsi:type="dcterms:W3CDTF">2020-12-08T19:49:38Z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0x010100B58B78C98E4C064392CE64449C87B294</vt:lpwstr>
  </property>
</Properties>
</file>