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sldIdLst>
    <p:sldId id="357" r:id="rId2"/>
    <p:sldId id="356" r:id="rId3"/>
    <p:sldId id="349" r:id="rId4"/>
    <p:sldId id="284" r:id="rId5"/>
    <p:sldId id="350" r:id="rId6"/>
    <p:sldId id="256" r:id="rId7"/>
    <p:sldId id="351" r:id="rId8"/>
    <p:sldId id="355" r:id="rId9"/>
    <p:sldId id="352" r:id="rId10"/>
    <p:sldId id="361" r:id="rId11"/>
    <p:sldId id="326" r:id="rId12"/>
    <p:sldId id="291" r:id="rId13"/>
    <p:sldId id="267" r:id="rId14"/>
    <p:sldId id="305" r:id="rId15"/>
    <p:sldId id="270" r:id="rId16"/>
    <p:sldId id="342" r:id="rId17"/>
    <p:sldId id="337" r:id="rId18"/>
    <p:sldId id="339" r:id="rId19"/>
    <p:sldId id="340" r:id="rId20"/>
    <p:sldId id="341" r:id="rId21"/>
    <p:sldId id="332" r:id="rId22"/>
    <p:sldId id="338" r:id="rId23"/>
    <p:sldId id="343" r:id="rId24"/>
    <p:sldId id="344" r:id="rId25"/>
    <p:sldId id="345" r:id="rId26"/>
    <p:sldId id="346" r:id="rId27"/>
    <p:sldId id="321" r:id="rId28"/>
    <p:sldId id="309" r:id="rId29"/>
    <p:sldId id="333" r:id="rId30"/>
    <p:sldId id="310" r:id="rId31"/>
    <p:sldId id="327" r:id="rId32"/>
    <p:sldId id="328" r:id="rId33"/>
    <p:sldId id="329" r:id="rId34"/>
    <p:sldId id="331" r:id="rId35"/>
    <p:sldId id="348" r:id="rId36"/>
    <p:sldId id="334" r:id="rId37"/>
    <p:sldId id="359" r:id="rId38"/>
    <p:sldId id="336" r:id="rId39"/>
    <p:sldId id="360" r:id="rId40"/>
    <p:sldId id="358" r:id="rId41"/>
    <p:sldId id="31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68995" autoAdjust="0"/>
  </p:normalViewPr>
  <p:slideViewPr>
    <p:cSldViewPr snapToGrid="0">
      <p:cViewPr varScale="1">
        <p:scale>
          <a:sx n="41" d="100"/>
          <a:sy n="41" d="100"/>
        </p:scale>
        <p:origin x="1440" y="78"/>
      </p:cViewPr>
      <p:guideLst/>
    </p:cSldViewPr>
  </p:slideViewPr>
  <p:notesTextViewPr>
    <p:cViewPr>
      <p:scale>
        <a:sx n="1" d="1"/>
        <a:sy n="1" d="1"/>
      </p:scale>
      <p:origin x="0" y="0"/>
    </p:cViewPr>
  </p:notesTextViewPr>
  <p:sorterViewPr>
    <p:cViewPr>
      <p:scale>
        <a:sx n="100" d="100"/>
        <a:sy n="100" d="100"/>
      </p:scale>
      <p:origin x="0" y="-8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ata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6.jpeg"/><Relationship Id="rId1" Type="http://schemas.openxmlformats.org/officeDocument/2006/relationships/image" Target="../media/image4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6.jpeg"/><Relationship Id="rId1" Type="http://schemas.openxmlformats.org/officeDocument/2006/relationships/image" Target="../media/image4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74707C-AA32-4A9C-BAAB-DE6C8A4BCB15}" type="doc">
      <dgm:prSet loTypeId="urn:microsoft.com/office/officeart/2005/8/layout/hList7" loCatId="list" qsTypeId="urn:microsoft.com/office/officeart/2005/8/quickstyle/simple1" qsCatId="simple" csTypeId="urn:microsoft.com/office/officeart/2005/8/colors/accent1_2" csCatId="accent1" phldr="1"/>
      <dgm:spPr/>
    </dgm:pt>
    <dgm:pt modelId="{FE731606-166D-495E-8F35-4EDDAC0082D4}">
      <dgm:prSet phldrT="[Text]"/>
      <dgm:spPr/>
      <dgm:t>
        <a:bodyPr/>
        <a:lstStyle/>
        <a:p>
          <a:r>
            <a:rPr lang="en-US" dirty="0"/>
            <a:t>Delirium</a:t>
          </a:r>
        </a:p>
      </dgm:t>
    </dgm:pt>
    <dgm:pt modelId="{4BDF4E06-E5C0-49EB-AAB6-FAE8511EE205}" type="parTrans" cxnId="{CFA2FD13-3CCF-4E99-8FD5-B2C0634025FD}">
      <dgm:prSet/>
      <dgm:spPr/>
      <dgm:t>
        <a:bodyPr/>
        <a:lstStyle/>
        <a:p>
          <a:endParaRPr lang="en-US"/>
        </a:p>
      </dgm:t>
    </dgm:pt>
    <dgm:pt modelId="{2B554D8D-1FC0-45B9-AC8F-1B94A672A34B}" type="sibTrans" cxnId="{CFA2FD13-3CCF-4E99-8FD5-B2C0634025FD}">
      <dgm:prSet/>
      <dgm:spPr/>
      <dgm:t>
        <a:bodyPr/>
        <a:lstStyle/>
        <a:p>
          <a:endParaRPr lang="en-US"/>
        </a:p>
      </dgm:t>
    </dgm:pt>
    <dgm:pt modelId="{F5E92083-BDEE-4EE0-920B-697016364D25}">
      <dgm:prSet phldrT="[Text]"/>
      <dgm:spPr/>
      <dgm:t>
        <a:bodyPr/>
        <a:lstStyle/>
        <a:p>
          <a:r>
            <a:rPr lang="en-US" dirty="0"/>
            <a:t>Dementia</a:t>
          </a:r>
        </a:p>
      </dgm:t>
    </dgm:pt>
    <dgm:pt modelId="{2D6FC5FF-3E4E-4A24-A038-CBFC3AE06D5D}" type="parTrans" cxnId="{9D898EBB-24DC-44B2-9ADE-C10A559B3DCF}">
      <dgm:prSet/>
      <dgm:spPr/>
      <dgm:t>
        <a:bodyPr/>
        <a:lstStyle/>
        <a:p>
          <a:endParaRPr lang="en-US"/>
        </a:p>
      </dgm:t>
    </dgm:pt>
    <dgm:pt modelId="{8FCC2644-3953-42A5-92DC-1E3ECB648450}" type="sibTrans" cxnId="{9D898EBB-24DC-44B2-9ADE-C10A559B3DCF}">
      <dgm:prSet/>
      <dgm:spPr/>
      <dgm:t>
        <a:bodyPr/>
        <a:lstStyle/>
        <a:p>
          <a:endParaRPr lang="en-US"/>
        </a:p>
      </dgm:t>
    </dgm:pt>
    <dgm:pt modelId="{91AA45D3-030C-48B6-BEF7-8F93DABB3A1C}">
      <dgm:prSet phldrT="[Text]"/>
      <dgm:spPr/>
      <dgm:t>
        <a:bodyPr/>
        <a:lstStyle/>
        <a:p>
          <a:r>
            <a:rPr lang="en-US" dirty="0"/>
            <a:t>Depression</a:t>
          </a:r>
        </a:p>
      </dgm:t>
    </dgm:pt>
    <dgm:pt modelId="{7B02BA7E-9CE5-4BF6-B561-F4DE0C854695}" type="parTrans" cxnId="{836022CD-7E08-4624-BDD1-8C7997BB5AD7}">
      <dgm:prSet/>
      <dgm:spPr/>
      <dgm:t>
        <a:bodyPr/>
        <a:lstStyle/>
        <a:p>
          <a:endParaRPr lang="en-US"/>
        </a:p>
      </dgm:t>
    </dgm:pt>
    <dgm:pt modelId="{381D002E-F820-4CF5-A084-B1284B4C27B2}" type="sibTrans" cxnId="{836022CD-7E08-4624-BDD1-8C7997BB5AD7}">
      <dgm:prSet/>
      <dgm:spPr/>
      <dgm:t>
        <a:bodyPr/>
        <a:lstStyle/>
        <a:p>
          <a:endParaRPr lang="en-US"/>
        </a:p>
      </dgm:t>
    </dgm:pt>
    <dgm:pt modelId="{1179928D-E5A3-41F7-930D-AD97650570B4}" type="pres">
      <dgm:prSet presAssocID="{CC74707C-AA32-4A9C-BAAB-DE6C8A4BCB15}" presName="Name0" presStyleCnt="0">
        <dgm:presLayoutVars>
          <dgm:dir/>
          <dgm:resizeHandles val="exact"/>
        </dgm:presLayoutVars>
      </dgm:prSet>
      <dgm:spPr/>
    </dgm:pt>
    <dgm:pt modelId="{F6A8E2FB-8836-43D8-BC8A-C5A64049838A}" type="pres">
      <dgm:prSet presAssocID="{CC74707C-AA32-4A9C-BAAB-DE6C8A4BCB15}" presName="fgShape" presStyleLbl="fgShp" presStyleIdx="0" presStyleCnt="1"/>
      <dgm:spPr/>
    </dgm:pt>
    <dgm:pt modelId="{E32464D8-0319-4729-A418-CED8CD9D919A}" type="pres">
      <dgm:prSet presAssocID="{CC74707C-AA32-4A9C-BAAB-DE6C8A4BCB15}" presName="linComp" presStyleCnt="0"/>
      <dgm:spPr/>
    </dgm:pt>
    <dgm:pt modelId="{22BC1543-3D95-4217-8170-7A163DA8C346}" type="pres">
      <dgm:prSet presAssocID="{FE731606-166D-495E-8F35-4EDDAC0082D4}" presName="compNode" presStyleCnt="0"/>
      <dgm:spPr/>
    </dgm:pt>
    <dgm:pt modelId="{BE5E834E-1FBD-4EE1-A0F0-782EDBAA03A8}" type="pres">
      <dgm:prSet presAssocID="{FE731606-166D-495E-8F35-4EDDAC0082D4}" presName="bkgdShape" presStyleLbl="node1" presStyleIdx="0" presStyleCnt="3"/>
      <dgm:spPr/>
      <dgm:t>
        <a:bodyPr/>
        <a:lstStyle/>
        <a:p>
          <a:endParaRPr lang="en-US"/>
        </a:p>
      </dgm:t>
    </dgm:pt>
    <dgm:pt modelId="{8F55A41B-7785-4BD6-9FA4-E214D6C95A4E}" type="pres">
      <dgm:prSet presAssocID="{FE731606-166D-495E-8F35-4EDDAC0082D4}" presName="nodeTx" presStyleLbl="node1" presStyleIdx="0" presStyleCnt="3">
        <dgm:presLayoutVars>
          <dgm:bulletEnabled val="1"/>
        </dgm:presLayoutVars>
      </dgm:prSet>
      <dgm:spPr/>
      <dgm:t>
        <a:bodyPr/>
        <a:lstStyle/>
        <a:p>
          <a:endParaRPr lang="en-US"/>
        </a:p>
      </dgm:t>
    </dgm:pt>
    <dgm:pt modelId="{768F5F23-3437-419F-9895-B13891B2AFB9}" type="pres">
      <dgm:prSet presAssocID="{FE731606-166D-495E-8F35-4EDDAC0082D4}" presName="invisiNode" presStyleLbl="node1" presStyleIdx="0" presStyleCnt="3"/>
      <dgm:spPr/>
    </dgm:pt>
    <dgm:pt modelId="{0939023E-6A15-4EFB-81BE-CE1D0D008EE0}" type="pres">
      <dgm:prSet presAssocID="{FE731606-166D-495E-8F35-4EDDAC0082D4}" presName="imagNode"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78D86F84-E6B9-49B3-A011-F887AE2AF583}" type="pres">
      <dgm:prSet presAssocID="{2B554D8D-1FC0-45B9-AC8F-1B94A672A34B}" presName="sibTrans" presStyleLbl="sibTrans2D1" presStyleIdx="0" presStyleCnt="0"/>
      <dgm:spPr/>
      <dgm:t>
        <a:bodyPr/>
        <a:lstStyle/>
        <a:p>
          <a:endParaRPr lang="en-US"/>
        </a:p>
      </dgm:t>
    </dgm:pt>
    <dgm:pt modelId="{A0872401-9F8C-4A30-8395-30AE4C52E88C}" type="pres">
      <dgm:prSet presAssocID="{F5E92083-BDEE-4EE0-920B-697016364D25}" presName="compNode" presStyleCnt="0"/>
      <dgm:spPr/>
    </dgm:pt>
    <dgm:pt modelId="{FAED3FA8-48B8-4151-ACB5-EA6CBA9DACD9}" type="pres">
      <dgm:prSet presAssocID="{F5E92083-BDEE-4EE0-920B-697016364D25}" presName="bkgdShape" presStyleLbl="node1" presStyleIdx="1" presStyleCnt="3"/>
      <dgm:spPr/>
      <dgm:t>
        <a:bodyPr/>
        <a:lstStyle/>
        <a:p>
          <a:endParaRPr lang="en-US"/>
        </a:p>
      </dgm:t>
    </dgm:pt>
    <dgm:pt modelId="{4C13B63D-3A74-40CF-9644-DB405B93FB09}" type="pres">
      <dgm:prSet presAssocID="{F5E92083-BDEE-4EE0-920B-697016364D25}" presName="nodeTx" presStyleLbl="node1" presStyleIdx="1" presStyleCnt="3">
        <dgm:presLayoutVars>
          <dgm:bulletEnabled val="1"/>
        </dgm:presLayoutVars>
      </dgm:prSet>
      <dgm:spPr/>
      <dgm:t>
        <a:bodyPr/>
        <a:lstStyle/>
        <a:p>
          <a:endParaRPr lang="en-US"/>
        </a:p>
      </dgm:t>
    </dgm:pt>
    <dgm:pt modelId="{7F48B30C-70A6-4B37-8C7D-BCF53BB83F2C}" type="pres">
      <dgm:prSet presAssocID="{F5E92083-BDEE-4EE0-920B-697016364D25}" presName="invisiNode" presStyleLbl="node1" presStyleIdx="1" presStyleCnt="3"/>
      <dgm:spPr/>
    </dgm:pt>
    <dgm:pt modelId="{0025CE02-71A7-4E8D-8B43-05A3D3EDC7E2}" type="pres">
      <dgm:prSet presAssocID="{F5E92083-BDEE-4EE0-920B-697016364D25}" presName="imagNode" presStyleLbl="fgImgPlace1" presStyleIdx="1" presStyleCnt="3"/>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pt>
    <dgm:pt modelId="{F9AA4AA6-5253-4341-AF1D-6439B36B41F3}" type="pres">
      <dgm:prSet presAssocID="{8FCC2644-3953-42A5-92DC-1E3ECB648450}" presName="sibTrans" presStyleLbl="sibTrans2D1" presStyleIdx="0" presStyleCnt="0"/>
      <dgm:spPr/>
      <dgm:t>
        <a:bodyPr/>
        <a:lstStyle/>
        <a:p>
          <a:endParaRPr lang="en-US"/>
        </a:p>
      </dgm:t>
    </dgm:pt>
    <dgm:pt modelId="{E5390A38-8BDE-4DF6-848C-F65C8079DDFA}" type="pres">
      <dgm:prSet presAssocID="{91AA45D3-030C-48B6-BEF7-8F93DABB3A1C}" presName="compNode" presStyleCnt="0"/>
      <dgm:spPr/>
    </dgm:pt>
    <dgm:pt modelId="{4737D042-F75F-4D9C-AE32-42B4B3ED8261}" type="pres">
      <dgm:prSet presAssocID="{91AA45D3-030C-48B6-BEF7-8F93DABB3A1C}" presName="bkgdShape" presStyleLbl="node1" presStyleIdx="2" presStyleCnt="3"/>
      <dgm:spPr/>
      <dgm:t>
        <a:bodyPr/>
        <a:lstStyle/>
        <a:p>
          <a:endParaRPr lang="en-US"/>
        </a:p>
      </dgm:t>
    </dgm:pt>
    <dgm:pt modelId="{7B72EF64-42B3-4AE0-B4C3-A79A45722450}" type="pres">
      <dgm:prSet presAssocID="{91AA45D3-030C-48B6-BEF7-8F93DABB3A1C}" presName="nodeTx" presStyleLbl="node1" presStyleIdx="2" presStyleCnt="3">
        <dgm:presLayoutVars>
          <dgm:bulletEnabled val="1"/>
        </dgm:presLayoutVars>
      </dgm:prSet>
      <dgm:spPr/>
      <dgm:t>
        <a:bodyPr/>
        <a:lstStyle/>
        <a:p>
          <a:endParaRPr lang="en-US"/>
        </a:p>
      </dgm:t>
    </dgm:pt>
    <dgm:pt modelId="{B1837078-B2A3-4F03-8E21-07BEA93D5CE6}" type="pres">
      <dgm:prSet presAssocID="{91AA45D3-030C-48B6-BEF7-8F93DABB3A1C}" presName="invisiNode" presStyleLbl="node1" presStyleIdx="2" presStyleCnt="3"/>
      <dgm:spPr/>
    </dgm:pt>
    <dgm:pt modelId="{5218AD1D-81AA-4844-BB75-B2D3CCC41D21}" type="pres">
      <dgm:prSet presAssocID="{91AA45D3-030C-48B6-BEF7-8F93DABB3A1C}" presName="imagNode" presStyleLbl="fgImgPlace1" presStyleIdx="2" presStyleCnt="3" custScaleX="124016" custScaleY="117087" custLinFactNeighborX="-841" custLinFactNeighborY="925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dgm:spPr>
    </dgm:pt>
  </dgm:ptLst>
  <dgm:cxnLst>
    <dgm:cxn modelId="{1195C369-5580-411F-9D5B-BE6B7A57F974}" type="presOf" srcId="{FE731606-166D-495E-8F35-4EDDAC0082D4}" destId="{BE5E834E-1FBD-4EE1-A0F0-782EDBAA03A8}" srcOrd="0" destOrd="0" presId="urn:microsoft.com/office/officeart/2005/8/layout/hList7"/>
    <dgm:cxn modelId="{2AE24A0E-06AC-4C01-B034-B2078C642631}" type="presOf" srcId="{8FCC2644-3953-42A5-92DC-1E3ECB648450}" destId="{F9AA4AA6-5253-4341-AF1D-6439B36B41F3}" srcOrd="0" destOrd="0" presId="urn:microsoft.com/office/officeart/2005/8/layout/hList7"/>
    <dgm:cxn modelId="{CFA2FD13-3CCF-4E99-8FD5-B2C0634025FD}" srcId="{CC74707C-AA32-4A9C-BAAB-DE6C8A4BCB15}" destId="{FE731606-166D-495E-8F35-4EDDAC0082D4}" srcOrd="0" destOrd="0" parTransId="{4BDF4E06-E5C0-49EB-AAB6-FAE8511EE205}" sibTransId="{2B554D8D-1FC0-45B9-AC8F-1B94A672A34B}"/>
    <dgm:cxn modelId="{9D898EBB-24DC-44B2-9ADE-C10A559B3DCF}" srcId="{CC74707C-AA32-4A9C-BAAB-DE6C8A4BCB15}" destId="{F5E92083-BDEE-4EE0-920B-697016364D25}" srcOrd="1" destOrd="0" parTransId="{2D6FC5FF-3E4E-4A24-A038-CBFC3AE06D5D}" sibTransId="{8FCC2644-3953-42A5-92DC-1E3ECB648450}"/>
    <dgm:cxn modelId="{10BABE29-7FAF-4D0A-B1C4-4CFC315C1F2C}" type="presOf" srcId="{CC74707C-AA32-4A9C-BAAB-DE6C8A4BCB15}" destId="{1179928D-E5A3-41F7-930D-AD97650570B4}" srcOrd="0" destOrd="0" presId="urn:microsoft.com/office/officeart/2005/8/layout/hList7"/>
    <dgm:cxn modelId="{19EFAB01-CBDB-41F7-BAF0-6D7E88364EE2}" type="presOf" srcId="{FE731606-166D-495E-8F35-4EDDAC0082D4}" destId="{8F55A41B-7785-4BD6-9FA4-E214D6C95A4E}" srcOrd="1" destOrd="0" presId="urn:microsoft.com/office/officeart/2005/8/layout/hList7"/>
    <dgm:cxn modelId="{8E674420-8ECD-4C78-9F97-F3AFFF69D8B7}" type="presOf" srcId="{F5E92083-BDEE-4EE0-920B-697016364D25}" destId="{FAED3FA8-48B8-4151-ACB5-EA6CBA9DACD9}" srcOrd="0" destOrd="0" presId="urn:microsoft.com/office/officeart/2005/8/layout/hList7"/>
    <dgm:cxn modelId="{836022CD-7E08-4624-BDD1-8C7997BB5AD7}" srcId="{CC74707C-AA32-4A9C-BAAB-DE6C8A4BCB15}" destId="{91AA45D3-030C-48B6-BEF7-8F93DABB3A1C}" srcOrd="2" destOrd="0" parTransId="{7B02BA7E-9CE5-4BF6-B561-F4DE0C854695}" sibTransId="{381D002E-F820-4CF5-A084-B1284B4C27B2}"/>
    <dgm:cxn modelId="{87A24E6B-3971-44CD-AD9F-3332141C7E9A}" type="presOf" srcId="{91AA45D3-030C-48B6-BEF7-8F93DABB3A1C}" destId="{7B72EF64-42B3-4AE0-B4C3-A79A45722450}" srcOrd="1" destOrd="0" presId="urn:microsoft.com/office/officeart/2005/8/layout/hList7"/>
    <dgm:cxn modelId="{5F967326-DA04-4914-8E3D-6F83099EB716}" type="presOf" srcId="{91AA45D3-030C-48B6-BEF7-8F93DABB3A1C}" destId="{4737D042-F75F-4D9C-AE32-42B4B3ED8261}" srcOrd="0" destOrd="0" presId="urn:microsoft.com/office/officeart/2005/8/layout/hList7"/>
    <dgm:cxn modelId="{46C9AFE6-D657-4A3E-947A-8AD04260505E}" type="presOf" srcId="{2B554D8D-1FC0-45B9-AC8F-1B94A672A34B}" destId="{78D86F84-E6B9-49B3-A011-F887AE2AF583}" srcOrd="0" destOrd="0" presId="urn:microsoft.com/office/officeart/2005/8/layout/hList7"/>
    <dgm:cxn modelId="{0067C746-35CE-4E3A-8FFD-4F02C1EFF286}" type="presOf" srcId="{F5E92083-BDEE-4EE0-920B-697016364D25}" destId="{4C13B63D-3A74-40CF-9644-DB405B93FB09}" srcOrd="1" destOrd="0" presId="urn:microsoft.com/office/officeart/2005/8/layout/hList7"/>
    <dgm:cxn modelId="{EF07A935-18E1-411A-8845-A78F6BBAD138}" type="presParOf" srcId="{1179928D-E5A3-41F7-930D-AD97650570B4}" destId="{F6A8E2FB-8836-43D8-BC8A-C5A64049838A}" srcOrd="0" destOrd="0" presId="urn:microsoft.com/office/officeart/2005/8/layout/hList7"/>
    <dgm:cxn modelId="{7D6F7E27-2069-4D36-9E1E-46F52146BA07}" type="presParOf" srcId="{1179928D-E5A3-41F7-930D-AD97650570B4}" destId="{E32464D8-0319-4729-A418-CED8CD9D919A}" srcOrd="1" destOrd="0" presId="urn:microsoft.com/office/officeart/2005/8/layout/hList7"/>
    <dgm:cxn modelId="{638232E2-2E9C-47ED-ADEA-F6C1929EF323}" type="presParOf" srcId="{E32464D8-0319-4729-A418-CED8CD9D919A}" destId="{22BC1543-3D95-4217-8170-7A163DA8C346}" srcOrd="0" destOrd="0" presId="urn:microsoft.com/office/officeart/2005/8/layout/hList7"/>
    <dgm:cxn modelId="{524BF360-E466-4E75-98F0-84EC66328B4C}" type="presParOf" srcId="{22BC1543-3D95-4217-8170-7A163DA8C346}" destId="{BE5E834E-1FBD-4EE1-A0F0-782EDBAA03A8}" srcOrd="0" destOrd="0" presId="urn:microsoft.com/office/officeart/2005/8/layout/hList7"/>
    <dgm:cxn modelId="{FB333A54-BA24-42D6-B7CB-5B46993E59AD}" type="presParOf" srcId="{22BC1543-3D95-4217-8170-7A163DA8C346}" destId="{8F55A41B-7785-4BD6-9FA4-E214D6C95A4E}" srcOrd="1" destOrd="0" presId="urn:microsoft.com/office/officeart/2005/8/layout/hList7"/>
    <dgm:cxn modelId="{577DE6EC-D7E7-48D9-BD54-4F3EFA7753C8}" type="presParOf" srcId="{22BC1543-3D95-4217-8170-7A163DA8C346}" destId="{768F5F23-3437-419F-9895-B13891B2AFB9}" srcOrd="2" destOrd="0" presId="urn:microsoft.com/office/officeart/2005/8/layout/hList7"/>
    <dgm:cxn modelId="{712BA438-87B9-4856-BEF4-133387407B2D}" type="presParOf" srcId="{22BC1543-3D95-4217-8170-7A163DA8C346}" destId="{0939023E-6A15-4EFB-81BE-CE1D0D008EE0}" srcOrd="3" destOrd="0" presId="urn:microsoft.com/office/officeart/2005/8/layout/hList7"/>
    <dgm:cxn modelId="{8C7A3132-ECB7-44D9-98D4-EC119ED3CC94}" type="presParOf" srcId="{E32464D8-0319-4729-A418-CED8CD9D919A}" destId="{78D86F84-E6B9-49B3-A011-F887AE2AF583}" srcOrd="1" destOrd="0" presId="urn:microsoft.com/office/officeart/2005/8/layout/hList7"/>
    <dgm:cxn modelId="{D002AB6F-50CE-494B-80FA-66D540A2C02C}" type="presParOf" srcId="{E32464D8-0319-4729-A418-CED8CD9D919A}" destId="{A0872401-9F8C-4A30-8395-30AE4C52E88C}" srcOrd="2" destOrd="0" presId="urn:microsoft.com/office/officeart/2005/8/layout/hList7"/>
    <dgm:cxn modelId="{87564195-B7EB-4CE2-A5BD-A9A4A75EE332}" type="presParOf" srcId="{A0872401-9F8C-4A30-8395-30AE4C52E88C}" destId="{FAED3FA8-48B8-4151-ACB5-EA6CBA9DACD9}" srcOrd="0" destOrd="0" presId="urn:microsoft.com/office/officeart/2005/8/layout/hList7"/>
    <dgm:cxn modelId="{6E9B774E-FAFE-4182-8F27-8A3881FF8DEE}" type="presParOf" srcId="{A0872401-9F8C-4A30-8395-30AE4C52E88C}" destId="{4C13B63D-3A74-40CF-9644-DB405B93FB09}" srcOrd="1" destOrd="0" presId="urn:microsoft.com/office/officeart/2005/8/layout/hList7"/>
    <dgm:cxn modelId="{C1637B78-105D-4DF4-80DA-49F0DED0EDB4}" type="presParOf" srcId="{A0872401-9F8C-4A30-8395-30AE4C52E88C}" destId="{7F48B30C-70A6-4B37-8C7D-BCF53BB83F2C}" srcOrd="2" destOrd="0" presId="urn:microsoft.com/office/officeart/2005/8/layout/hList7"/>
    <dgm:cxn modelId="{4C7290B3-299B-4344-AF90-49FD873E35F8}" type="presParOf" srcId="{A0872401-9F8C-4A30-8395-30AE4C52E88C}" destId="{0025CE02-71A7-4E8D-8B43-05A3D3EDC7E2}" srcOrd="3" destOrd="0" presId="urn:microsoft.com/office/officeart/2005/8/layout/hList7"/>
    <dgm:cxn modelId="{B1CA50C6-204C-432E-B300-C5C3883DC2F5}" type="presParOf" srcId="{E32464D8-0319-4729-A418-CED8CD9D919A}" destId="{F9AA4AA6-5253-4341-AF1D-6439B36B41F3}" srcOrd="3" destOrd="0" presId="urn:microsoft.com/office/officeart/2005/8/layout/hList7"/>
    <dgm:cxn modelId="{7E142ACE-BC8D-4058-8BA5-3BAA417BC184}" type="presParOf" srcId="{E32464D8-0319-4729-A418-CED8CD9D919A}" destId="{E5390A38-8BDE-4DF6-848C-F65C8079DDFA}" srcOrd="4" destOrd="0" presId="urn:microsoft.com/office/officeart/2005/8/layout/hList7"/>
    <dgm:cxn modelId="{893A35F8-6EDB-4D0C-B94B-EA8C66473496}" type="presParOf" srcId="{E5390A38-8BDE-4DF6-848C-F65C8079DDFA}" destId="{4737D042-F75F-4D9C-AE32-42B4B3ED8261}" srcOrd="0" destOrd="0" presId="urn:microsoft.com/office/officeart/2005/8/layout/hList7"/>
    <dgm:cxn modelId="{C1A9222F-298C-4875-94E1-9F510B4E285A}" type="presParOf" srcId="{E5390A38-8BDE-4DF6-848C-F65C8079DDFA}" destId="{7B72EF64-42B3-4AE0-B4C3-A79A45722450}" srcOrd="1" destOrd="0" presId="urn:microsoft.com/office/officeart/2005/8/layout/hList7"/>
    <dgm:cxn modelId="{5CBA0607-1DC5-49AA-8B7C-7B9AFDC2A4A5}" type="presParOf" srcId="{E5390A38-8BDE-4DF6-848C-F65C8079DDFA}" destId="{B1837078-B2A3-4F03-8E21-07BEA93D5CE6}" srcOrd="2" destOrd="0" presId="urn:microsoft.com/office/officeart/2005/8/layout/hList7"/>
    <dgm:cxn modelId="{AFFF6DDC-5B88-42FA-9558-C8B708449FD9}" type="presParOf" srcId="{E5390A38-8BDE-4DF6-848C-F65C8079DDFA}" destId="{5218AD1D-81AA-4844-BB75-B2D3CCC41D2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74707C-AA32-4A9C-BAAB-DE6C8A4BCB15}" type="doc">
      <dgm:prSet loTypeId="urn:microsoft.com/office/officeart/2005/8/layout/hList7" loCatId="list" qsTypeId="urn:microsoft.com/office/officeart/2005/8/quickstyle/simple1" qsCatId="simple" csTypeId="urn:microsoft.com/office/officeart/2005/8/colors/accent1_2" csCatId="accent1" phldr="1"/>
      <dgm:spPr/>
    </dgm:pt>
    <dgm:pt modelId="{FE731606-166D-495E-8F35-4EDDAC0082D4}">
      <dgm:prSet phldrT="[Text]"/>
      <dgm:spPr/>
      <dgm:t>
        <a:bodyPr/>
        <a:lstStyle/>
        <a:p>
          <a:r>
            <a:rPr lang="en-US" dirty="0"/>
            <a:t>Delirium</a:t>
          </a:r>
        </a:p>
      </dgm:t>
    </dgm:pt>
    <dgm:pt modelId="{4BDF4E06-E5C0-49EB-AAB6-FAE8511EE205}" type="parTrans" cxnId="{CFA2FD13-3CCF-4E99-8FD5-B2C0634025FD}">
      <dgm:prSet/>
      <dgm:spPr/>
      <dgm:t>
        <a:bodyPr/>
        <a:lstStyle/>
        <a:p>
          <a:endParaRPr lang="en-US"/>
        </a:p>
      </dgm:t>
    </dgm:pt>
    <dgm:pt modelId="{2B554D8D-1FC0-45B9-AC8F-1B94A672A34B}" type="sibTrans" cxnId="{CFA2FD13-3CCF-4E99-8FD5-B2C0634025FD}">
      <dgm:prSet/>
      <dgm:spPr/>
      <dgm:t>
        <a:bodyPr/>
        <a:lstStyle/>
        <a:p>
          <a:endParaRPr lang="en-US"/>
        </a:p>
      </dgm:t>
    </dgm:pt>
    <dgm:pt modelId="{F5E92083-BDEE-4EE0-920B-697016364D25}">
      <dgm:prSet phldrT="[Text]"/>
      <dgm:spPr/>
      <dgm:t>
        <a:bodyPr/>
        <a:lstStyle/>
        <a:p>
          <a:r>
            <a:rPr lang="en-US" dirty="0"/>
            <a:t>Dementia</a:t>
          </a:r>
        </a:p>
      </dgm:t>
    </dgm:pt>
    <dgm:pt modelId="{2D6FC5FF-3E4E-4A24-A038-CBFC3AE06D5D}" type="parTrans" cxnId="{9D898EBB-24DC-44B2-9ADE-C10A559B3DCF}">
      <dgm:prSet/>
      <dgm:spPr/>
      <dgm:t>
        <a:bodyPr/>
        <a:lstStyle/>
        <a:p>
          <a:endParaRPr lang="en-US"/>
        </a:p>
      </dgm:t>
    </dgm:pt>
    <dgm:pt modelId="{8FCC2644-3953-42A5-92DC-1E3ECB648450}" type="sibTrans" cxnId="{9D898EBB-24DC-44B2-9ADE-C10A559B3DCF}">
      <dgm:prSet/>
      <dgm:spPr/>
      <dgm:t>
        <a:bodyPr/>
        <a:lstStyle/>
        <a:p>
          <a:endParaRPr lang="en-US"/>
        </a:p>
      </dgm:t>
    </dgm:pt>
    <dgm:pt modelId="{91AA45D3-030C-48B6-BEF7-8F93DABB3A1C}">
      <dgm:prSet phldrT="[Text]"/>
      <dgm:spPr/>
      <dgm:t>
        <a:bodyPr/>
        <a:lstStyle/>
        <a:p>
          <a:r>
            <a:rPr lang="en-US" dirty="0"/>
            <a:t>Depression</a:t>
          </a:r>
        </a:p>
      </dgm:t>
    </dgm:pt>
    <dgm:pt modelId="{7B02BA7E-9CE5-4BF6-B561-F4DE0C854695}" type="parTrans" cxnId="{836022CD-7E08-4624-BDD1-8C7997BB5AD7}">
      <dgm:prSet/>
      <dgm:spPr/>
      <dgm:t>
        <a:bodyPr/>
        <a:lstStyle/>
        <a:p>
          <a:endParaRPr lang="en-US"/>
        </a:p>
      </dgm:t>
    </dgm:pt>
    <dgm:pt modelId="{381D002E-F820-4CF5-A084-B1284B4C27B2}" type="sibTrans" cxnId="{836022CD-7E08-4624-BDD1-8C7997BB5AD7}">
      <dgm:prSet/>
      <dgm:spPr/>
      <dgm:t>
        <a:bodyPr/>
        <a:lstStyle/>
        <a:p>
          <a:endParaRPr lang="en-US"/>
        </a:p>
      </dgm:t>
    </dgm:pt>
    <dgm:pt modelId="{1179928D-E5A3-41F7-930D-AD97650570B4}" type="pres">
      <dgm:prSet presAssocID="{CC74707C-AA32-4A9C-BAAB-DE6C8A4BCB15}" presName="Name0" presStyleCnt="0">
        <dgm:presLayoutVars>
          <dgm:dir/>
          <dgm:resizeHandles val="exact"/>
        </dgm:presLayoutVars>
      </dgm:prSet>
      <dgm:spPr/>
    </dgm:pt>
    <dgm:pt modelId="{F6A8E2FB-8836-43D8-BC8A-C5A64049838A}" type="pres">
      <dgm:prSet presAssocID="{CC74707C-AA32-4A9C-BAAB-DE6C8A4BCB15}" presName="fgShape" presStyleLbl="fgShp" presStyleIdx="0" presStyleCnt="1"/>
      <dgm:spPr/>
    </dgm:pt>
    <dgm:pt modelId="{E32464D8-0319-4729-A418-CED8CD9D919A}" type="pres">
      <dgm:prSet presAssocID="{CC74707C-AA32-4A9C-BAAB-DE6C8A4BCB15}" presName="linComp" presStyleCnt="0"/>
      <dgm:spPr/>
    </dgm:pt>
    <dgm:pt modelId="{22BC1543-3D95-4217-8170-7A163DA8C346}" type="pres">
      <dgm:prSet presAssocID="{FE731606-166D-495E-8F35-4EDDAC0082D4}" presName="compNode" presStyleCnt="0"/>
      <dgm:spPr/>
    </dgm:pt>
    <dgm:pt modelId="{BE5E834E-1FBD-4EE1-A0F0-782EDBAA03A8}" type="pres">
      <dgm:prSet presAssocID="{FE731606-166D-495E-8F35-4EDDAC0082D4}" presName="bkgdShape" presStyleLbl="node1" presStyleIdx="0" presStyleCnt="3"/>
      <dgm:spPr/>
      <dgm:t>
        <a:bodyPr/>
        <a:lstStyle/>
        <a:p>
          <a:endParaRPr lang="en-US"/>
        </a:p>
      </dgm:t>
    </dgm:pt>
    <dgm:pt modelId="{8F55A41B-7785-4BD6-9FA4-E214D6C95A4E}" type="pres">
      <dgm:prSet presAssocID="{FE731606-166D-495E-8F35-4EDDAC0082D4}" presName="nodeTx" presStyleLbl="node1" presStyleIdx="0" presStyleCnt="3">
        <dgm:presLayoutVars>
          <dgm:bulletEnabled val="1"/>
        </dgm:presLayoutVars>
      </dgm:prSet>
      <dgm:spPr/>
      <dgm:t>
        <a:bodyPr/>
        <a:lstStyle/>
        <a:p>
          <a:endParaRPr lang="en-US"/>
        </a:p>
      </dgm:t>
    </dgm:pt>
    <dgm:pt modelId="{768F5F23-3437-419F-9895-B13891B2AFB9}" type="pres">
      <dgm:prSet presAssocID="{FE731606-166D-495E-8F35-4EDDAC0082D4}" presName="invisiNode" presStyleLbl="node1" presStyleIdx="0" presStyleCnt="3"/>
      <dgm:spPr/>
    </dgm:pt>
    <dgm:pt modelId="{0939023E-6A15-4EFB-81BE-CE1D0D008EE0}" type="pres">
      <dgm:prSet presAssocID="{FE731606-166D-495E-8F35-4EDDAC0082D4}" presName="imagNode" presStyleLbl="fgImgPlace1" presStyleIdx="0" presStyleCnt="3" custScaleX="130837" custScaleY="129493" custLinFactNeighborY="20020"/>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dgm:spPr>
    </dgm:pt>
    <dgm:pt modelId="{78D86F84-E6B9-49B3-A011-F887AE2AF583}" type="pres">
      <dgm:prSet presAssocID="{2B554D8D-1FC0-45B9-AC8F-1B94A672A34B}" presName="sibTrans" presStyleLbl="sibTrans2D1" presStyleIdx="0" presStyleCnt="0"/>
      <dgm:spPr/>
      <dgm:t>
        <a:bodyPr/>
        <a:lstStyle/>
        <a:p>
          <a:endParaRPr lang="en-US"/>
        </a:p>
      </dgm:t>
    </dgm:pt>
    <dgm:pt modelId="{A0872401-9F8C-4A30-8395-30AE4C52E88C}" type="pres">
      <dgm:prSet presAssocID="{F5E92083-BDEE-4EE0-920B-697016364D25}" presName="compNode" presStyleCnt="0"/>
      <dgm:spPr/>
    </dgm:pt>
    <dgm:pt modelId="{FAED3FA8-48B8-4151-ACB5-EA6CBA9DACD9}" type="pres">
      <dgm:prSet presAssocID="{F5E92083-BDEE-4EE0-920B-697016364D25}" presName="bkgdShape" presStyleLbl="node1" presStyleIdx="1" presStyleCnt="3"/>
      <dgm:spPr/>
      <dgm:t>
        <a:bodyPr/>
        <a:lstStyle/>
        <a:p>
          <a:endParaRPr lang="en-US"/>
        </a:p>
      </dgm:t>
    </dgm:pt>
    <dgm:pt modelId="{4C13B63D-3A74-40CF-9644-DB405B93FB09}" type="pres">
      <dgm:prSet presAssocID="{F5E92083-BDEE-4EE0-920B-697016364D25}" presName="nodeTx" presStyleLbl="node1" presStyleIdx="1" presStyleCnt="3">
        <dgm:presLayoutVars>
          <dgm:bulletEnabled val="1"/>
        </dgm:presLayoutVars>
      </dgm:prSet>
      <dgm:spPr/>
      <dgm:t>
        <a:bodyPr/>
        <a:lstStyle/>
        <a:p>
          <a:endParaRPr lang="en-US"/>
        </a:p>
      </dgm:t>
    </dgm:pt>
    <dgm:pt modelId="{7F48B30C-70A6-4B37-8C7D-BCF53BB83F2C}" type="pres">
      <dgm:prSet presAssocID="{F5E92083-BDEE-4EE0-920B-697016364D25}" presName="invisiNode" presStyleLbl="node1" presStyleIdx="1" presStyleCnt="3"/>
      <dgm:spPr/>
    </dgm:pt>
    <dgm:pt modelId="{0025CE02-71A7-4E8D-8B43-05A3D3EDC7E2}" type="pres">
      <dgm:prSet presAssocID="{F5E92083-BDEE-4EE0-920B-697016364D25}" presName="imagNode" presStyleLbl="fgImgPlace1" presStyleIdx="1" presStyleCnt="3" custScaleX="133817" custScaleY="127607" custLinFactNeighborX="-5268" custLinFactNeighborY="2107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dgm:spPr>
    </dgm:pt>
    <dgm:pt modelId="{F9AA4AA6-5253-4341-AF1D-6439B36B41F3}" type="pres">
      <dgm:prSet presAssocID="{8FCC2644-3953-42A5-92DC-1E3ECB648450}" presName="sibTrans" presStyleLbl="sibTrans2D1" presStyleIdx="0" presStyleCnt="0"/>
      <dgm:spPr/>
      <dgm:t>
        <a:bodyPr/>
        <a:lstStyle/>
        <a:p>
          <a:endParaRPr lang="en-US"/>
        </a:p>
      </dgm:t>
    </dgm:pt>
    <dgm:pt modelId="{E5390A38-8BDE-4DF6-848C-F65C8079DDFA}" type="pres">
      <dgm:prSet presAssocID="{91AA45D3-030C-48B6-BEF7-8F93DABB3A1C}" presName="compNode" presStyleCnt="0"/>
      <dgm:spPr/>
    </dgm:pt>
    <dgm:pt modelId="{4737D042-F75F-4D9C-AE32-42B4B3ED8261}" type="pres">
      <dgm:prSet presAssocID="{91AA45D3-030C-48B6-BEF7-8F93DABB3A1C}" presName="bkgdShape" presStyleLbl="node1" presStyleIdx="2" presStyleCnt="3"/>
      <dgm:spPr/>
      <dgm:t>
        <a:bodyPr/>
        <a:lstStyle/>
        <a:p>
          <a:endParaRPr lang="en-US"/>
        </a:p>
      </dgm:t>
    </dgm:pt>
    <dgm:pt modelId="{7B72EF64-42B3-4AE0-B4C3-A79A45722450}" type="pres">
      <dgm:prSet presAssocID="{91AA45D3-030C-48B6-BEF7-8F93DABB3A1C}" presName="nodeTx" presStyleLbl="node1" presStyleIdx="2" presStyleCnt="3">
        <dgm:presLayoutVars>
          <dgm:bulletEnabled val="1"/>
        </dgm:presLayoutVars>
      </dgm:prSet>
      <dgm:spPr/>
      <dgm:t>
        <a:bodyPr/>
        <a:lstStyle/>
        <a:p>
          <a:endParaRPr lang="en-US"/>
        </a:p>
      </dgm:t>
    </dgm:pt>
    <dgm:pt modelId="{B1837078-B2A3-4F03-8E21-07BEA93D5CE6}" type="pres">
      <dgm:prSet presAssocID="{91AA45D3-030C-48B6-BEF7-8F93DABB3A1C}" presName="invisiNode" presStyleLbl="node1" presStyleIdx="2" presStyleCnt="3"/>
      <dgm:spPr/>
    </dgm:pt>
    <dgm:pt modelId="{5218AD1D-81AA-4844-BB75-B2D3CCC41D21}" type="pres">
      <dgm:prSet presAssocID="{91AA45D3-030C-48B6-BEF7-8F93DABB3A1C}" presName="imagNode" presStyleLbl="fgImgPlace1" presStyleIdx="2" presStyleCnt="3" custScaleX="126622" custScaleY="133138" custLinFactNeighborY="23181"/>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dgm:spPr>
    </dgm:pt>
  </dgm:ptLst>
  <dgm:cxnLst>
    <dgm:cxn modelId="{1195C369-5580-411F-9D5B-BE6B7A57F974}" type="presOf" srcId="{FE731606-166D-495E-8F35-4EDDAC0082D4}" destId="{BE5E834E-1FBD-4EE1-A0F0-782EDBAA03A8}" srcOrd="0" destOrd="0" presId="urn:microsoft.com/office/officeart/2005/8/layout/hList7"/>
    <dgm:cxn modelId="{2AE24A0E-06AC-4C01-B034-B2078C642631}" type="presOf" srcId="{8FCC2644-3953-42A5-92DC-1E3ECB648450}" destId="{F9AA4AA6-5253-4341-AF1D-6439B36B41F3}" srcOrd="0" destOrd="0" presId="urn:microsoft.com/office/officeart/2005/8/layout/hList7"/>
    <dgm:cxn modelId="{CFA2FD13-3CCF-4E99-8FD5-B2C0634025FD}" srcId="{CC74707C-AA32-4A9C-BAAB-DE6C8A4BCB15}" destId="{FE731606-166D-495E-8F35-4EDDAC0082D4}" srcOrd="0" destOrd="0" parTransId="{4BDF4E06-E5C0-49EB-AAB6-FAE8511EE205}" sibTransId="{2B554D8D-1FC0-45B9-AC8F-1B94A672A34B}"/>
    <dgm:cxn modelId="{9D898EBB-24DC-44B2-9ADE-C10A559B3DCF}" srcId="{CC74707C-AA32-4A9C-BAAB-DE6C8A4BCB15}" destId="{F5E92083-BDEE-4EE0-920B-697016364D25}" srcOrd="1" destOrd="0" parTransId="{2D6FC5FF-3E4E-4A24-A038-CBFC3AE06D5D}" sibTransId="{8FCC2644-3953-42A5-92DC-1E3ECB648450}"/>
    <dgm:cxn modelId="{10BABE29-7FAF-4D0A-B1C4-4CFC315C1F2C}" type="presOf" srcId="{CC74707C-AA32-4A9C-BAAB-DE6C8A4BCB15}" destId="{1179928D-E5A3-41F7-930D-AD97650570B4}" srcOrd="0" destOrd="0" presId="urn:microsoft.com/office/officeart/2005/8/layout/hList7"/>
    <dgm:cxn modelId="{19EFAB01-CBDB-41F7-BAF0-6D7E88364EE2}" type="presOf" srcId="{FE731606-166D-495E-8F35-4EDDAC0082D4}" destId="{8F55A41B-7785-4BD6-9FA4-E214D6C95A4E}" srcOrd="1" destOrd="0" presId="urn:microsoft.com/office/officeart/2005/8/layout/hList7"/>
    <dgm:cxn modelId="{8E674420-8ECD-4C78-9F97-F3AFFF69D8B7}" type="presOf" srcId="{F5E92083-BDEE-4EE0-920B-697016364D25}" destId="{FAED3FA8-48B8-4151-ACB5-EA6CBA9DACD9}" srcOrd="0" destOrd="0" presId="urn:microsoft.com/office/officeart/2005/8/layout/hList7"/>
    <dgm:cxn modelId="{836022CD-7E08-4624-BDD1-8C7997BB5AD7}" srcId="{CC74707C-AA32-4A9C-BAAB-DE6C8A4BCB15}" destId="{91AA45D3-030C-48B6-BEF7-8F93DABB3A1C}" srcOrd="2" destOrd="0" parTransId="{7B02BA7E-9CE5-4BF6-B561-F4DE0C854695}" sibTransId="{381D002E-F820-4CF5-A084-B1284B4C27B2}"/>
    <dgm:cxn modelId="{87A24E6B-3971-44CD-AD9F-3332141C7E9A}" type="presOf" srcId="{91AA45D3-030C-48B6-BEF7-8F93DABB3A1C}" destId="{7B72EF64-42B3-4AE0-B4C3-A79A45722450}" srcOrd="1" destOrd="0" presId="urn:microsoft.com/office/officeart/2005/8/layout/hList7"/>
    <dgm:cxn modelId="{5F967326-DA04-4914-8E3D-6F83099EB716}" type="presOf" srcId="{91AA45D3-030C-48B6-BEF7-8F93DABB3A1C}" destId="{4737D042-F75F-4D9C-AE32-42B4B3ED8261}" srcOrd="0" destOrd="0" presId="urn:microsoft.com/office/officeart/2005/8/layout/hList7"/>
    <dgm:cxn modelId="{46C9AFE6-D657-4A3E-947A-8AD04260505E}" type="presOf" srcId="{2B554D8D-1FC0-45B9-AC8F-1B94A672A34B}" destId="{78D86F84-E6B9-49B3-A011-F887AE2AF583}" srcOrd="0" destOrd="0" presId="urn:microsoft.com/office/officeart/2005/8/layout/hList7"/>
    <dgm:cxn modelId="{0067C746-35CE-4E3A-8FFD-4F02C1EFF286}" type="presOf" srcId="{F5E92083-BDEE-4EE0-920B-697016364D25}" destId="{4C13B63D-3A74-40CF-9644-DB405B93FB09}" srcOrd="1" destOrd="0" presId="urn:microsoft.com/office/officeart/2005/8/layout/hList7"/>
    <dgm:cxn modelId="{EF07A935-18E1-411A-8845-A78F6BBAD138}" type="presParOf" srcId="{1179928D-E5A3-41F7-930D-AD97650570B4}" destId="{F6A8E2FB-8836-43D8-BC8A-C5A64049838A}" srcOrd="0" destOrd="0" presId="urn:microsoft.com/office/officeart/2005/8/layout/hList7"/>
    <dgm:cxn modelId="{7D6F7E27-2069-4D36-9E1E-46F52146BA07}" type="presParOf" srcId="{1179928D-E5A3-41F7-930D-AD97650570B4}" destId="{E32464D8-0319-4729-A418-CED8CD9D919A}" srcOrd="1" destOrd="0" presId="urn:microsoft.com/office/officeart/2005/8/layout/hList7"/>
    <dgm:cxn modelId="{638232E2-2E9C-47ED-ADEA-F6C1929EF323}" type="presParOf" srcId="{E32464D8-0319-4729-A418-CED8CD9D919A}" destId="{22BC1543-3D95-4217-8170-7A163DA8C346}" srcOrd="0" destOrd="0" presId="urn:microsoft.com/office/officeart/2005/8/layout/hList7"/>
    <dgm:cxn modelId="{524BF360-E466-4E75-98F0-84EC66328B4C}" type="presParOf" srcId="{22BC1543-3D95-4217-8170-7A163DA8C346}" destId="{BE5E834E-1FBD-4EE1-A0F0-782EDBAA03A8}" srcOrd="0" destOrd="0" presId="urn:microsoft.com/office/officeart/2005/8/layout/hList7"/>
    <dgm:cxn modelId="{FB333A54-BA24-42D6-B7CB-5B46993E59AD}" type="presParOf" srcId="{22BC1543-3D95-4217-8170-7A163DA8C346}" destId="{8F55A41B-7785-4BD6-9FA4-E214D6C95A4E}" srcOrd="1" destOrd="0" presId="urn:microsoft.com/office/officeart/2005/8/layout/hList7"/>
    <dgm:cxn modelId="{577DE6EC-D7E7-48D9-BD54-4F3EFA7753C8}" type="presParOf" srcId="{22BC1543-3D95-4217-8170-7A163DA8C346}" destId="{768F5F23-3437-419F-9895-B13891B2AFB9}" srcOrd="2" destOrd="0" presId="urn:microsoft.com/office/officeart/2005/8/layout/hList7"/>
    <dgm:cxn modelId="{712BA438-87B9-4856-BEF4-133387407B2D}" type="presParOf" srcId="{22BC1543-3D95-4217-8170-7A163DA8C346}" destId="{0939023E-6A15-4EFB-81BE-CE1D0D008EE0}" srcOrd="3" destOrd="0" presId="urn:microsoft.com/office/officeart/2005/8/layout/hList7"/>
    <dgm:cxn modelId="{8C7A3132-ECB7-44D9-98D4-EC119ED3CC94}" type="presParOf" srcId="{E32464D8-0319-4729-A418-CED8CD9D919A}" destId="{78D86F84-E6B9-49B3-A011-F887AE2AF583}" srcOrd="1" destOrd="0" presId="urn:microsoft.com/office/officeart/2005/8/layout/hList7"/>
    <dgm:cxn modelId="{D002AB6F-50CE-494B-80FA-66D540A2C02C}" type="presParOf" srcId="{E32464D8-0319-4729-A418-CED8CD9D919A}" destId="{A0872401-9F8C-4A30-8395-30AE4C52E88C}" srcOrd="2" destOrd="0" presId="urn:microsoft.com/office/officeart/2005/8/layout/hList7"/>
    <dgm:cxn modelId="{87564195-B7EB-4CE2-A5BD-A9A4A75EE332}" type="presParOf" srcId="{A0872401-9F8C-4A30-8395-30AE4C52E88C}" destId="{FAED3FA8-48B8-4151-ACB5-EA6CBA9DACD9}" srcOrd="0" destOrd="0" presId="urn:microsoft.com/office/officeart/2005/8/layout/hList7"/>
    <dgm:cxn modelId="{6E9B774E-FAFE-4182-8F27-8A3881FF8DEE}" type="presParOf" srcId="{A0872401-9F8C-4A30-8395-30AE4C52E88C}" destId="{4C13B63D-3A74-40CF-9644-DB405B93FB09}" srcOrd="1" destOrd="0" presId="urn:microsoft.com/office/officeart/2005/8/layout/hList7"/>
    <dgm:cxn modelId="{C1637B78-105D-4DF4-80DA-49F0DED0EDB4}" type="presParOf" srcId="{A0872401-9F8C-4A30-8395-30AE4C52E88C}" destId="{7F48B30C-70A6-4B37-8C7D-BCF53BB83F2C}" srcOrd="2" destOrd="0" presId="urn:microsoft.com/office/officeart/2005/8/layout/hList7"/>
    <dgm:cxn modelId="{4C7290B3-299B-4344-AF90-49FD873E35F8}" type="presParOf" srcId="{A0872401-9F8C-4A30-8395-30AE4C52E88C}" destId="{0025CE02-71A7-4E8D-8B43-05A3D3EDC7E2}" srcOrd="3" destOrd="0" presId="urn:microsoft.com/office/officeart/2005/8/layout/hList7"/>
    <dgm:cxn modelId="{B1CA50C6-204C-432E-B300-C5C3883DC2F5}" type="presParOf" srcId="{E32464D8-0319-4729-A418-CED8CD9D919A}" destId="{F9AA4AA6-5253-4341-AF1D-6439B36B41F3}" srcOrd="3" destOrd="0" presId="urn:microsoft.com/office/officeart/2005/8/layout/hList7"/>
    <dgm:cxn modelId="{7E142ACE-BC8D-4058-8BA5-3BAA417BC184}" type="presParOf" srcId="{E32464D8-0319-4729-A418-CED8CD9D919A}" destId="{E5390A38-8BDE-4DF6-848C-F65C8079DDFA}" srcOrd="4" destOrd="0" presId="urn:microsoft.com/office/officeart/2005/8/layout/hList7"/>
    <dgm:cxn modelId="{893A35F8-6EDB-4D0C-B94B-EA8C66473496}" type="presParOf" srcId="{E5390A38-8BDE-4DF6-848C-F65C8079DDFA}" destId="{4737D042-F75F-4D9C-AE32-42B4B3ED8261}" srcOrd="0" destOrd="0" presId="urn:microsoft.com/office/officeart/2005/8/layout/hList7"/>
    <dgm:cxn modelId="{C1A9222F-298C-4875-94E1-9F510B4E285A}" type="presParOf" srcId="{E5390A38-8BDE-4DF6-848C-F65C8079DDFA}" destId="{7B72EF64-42B3-4AE0-B4C3-A79A45722450}" srcOrd="1" destOrd="0" presId="urn:microsoft.com/office/officeart/2005/8/layout/hList7"/>
    <dgm:cxn modelId="{5CBA0607-1DC5-49AA-8B7C-7B9AFDC2A4A5}" type="presParOf" srcId="{E5390A38-8BDE-4DF6-848C-F65C8079DDFA}" destId="{B1837078-B2A3-4F03-8E21-07BEA93D5CE6}" srcOrd="2" destOrd="0" presId="urn:microsoft.com/office/officeart/2005/8/layout/hList7"/>
    <dgm:cxn modelId="{AFFF6DDC-5B88-42FA-9558-C8B708449FD9}" type="presParOf" srcId="{E5390A38-8BDE-4DF6-848C-F65C8079DDFA}" destId="{5218AD1D-81AA-4844-BB75-B2D3CCC41D21}" srcOrd="3" destOrd="0" presId="urn:microsoft.com/office/officeart/2005/8/layout/hList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E834E-1FBD-4EE1-A0F0-782EDBAA03A8}">
      <dsp:nvSpPr>
        <dsp:cNvPr id="0" name=""/>
        <dsp:cNvSpPr/>
      </dsp:nvSpPr>
      <dsp:spPr>
        <a:xfrm>
          <a:off x="2027" y="0"/>
          <a:ext cx="315499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a:t>Delirium</a:t>
          </a:r>
        </a:p>
      </dsp:txBody>
      <dsp:txXfrm>
        <a:off x="2027" y="1740535"/>
        <a:ext cx="3154998" cy="1740535"/>
      </dsp:txXfrm>
    </dsp:sp>
    <dsp:sp modelId="{0939023E-6A15-4EFB-81BE-CE1D0D008EE0}">
      <dsp:nvSpPr>
        <dsp:cNvPr id="0" name=""/>
        <dsp:cNvSpPr/>
      </dsp:nvSpPr>
      <dsp:spPr>
        <a:xfrm>
          <a:off x="855029" y="261080"/>
          <a:ext cx="1448995" cy="1448995"/>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ED3FA8-48B8-4151-ACB5-EA6CBA9DACD9}">
      <dsp:nvSpPr>
        <dsp:cNvPr id="0" name=""/>
        <dsp:cNvSpPr/>
      </dsp:nvSpPr>
      <dsp:spPr>
        <a:xfrm>
          <a:off x="3251675" y="0"/>
          <a:ext cx="315499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a:t>Dementia</a:t>
          </a:r>
        </a:p>
      </dsp:txBody>
      <dsp:txXfrm>
        <a:off x="3251675" y="1740535"/>
        <a:ext cx="3154998" cy="1740535"/>
      </dsp:txXfrm>
    </dsp:sp>
    <dsp:sp modelId="{0025CE02-71A7-4E8D-8B43-05A3D3EDC7E2}">
      <dsp:nvSpPr>
        <dsp:cNvPr id="0" name=""/>
        <dsp:cNvSpPr/>
      </dsp:nvSpPr>
      <dsp:spPr>
        <a:xfrm>
          <a:off x="4104677" y="261080"/>
          <a:ext cx="1448995" cy="1448995"/>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7D042-F75F-4D9C-AE32-42B4B3ED8261}">
      <dsp:nvSpPr>
        <dsp:cNvPr id="0" name=""/>
        <dsp:cNvSpPr/>
      </dsp:nvSpPr>
      <dsp:spPr>
        <a:xfrm>
          <a:off x="6501324" y="0"/>
          <a:ext cx="3154998" cy="435133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a:t>Depression</a:t>
          </a:r>
        </a:p>
      </dsp:txBody>
      <dsp:txXfrm>
        <a:off x="6501324" y="1740535"/>
        <a:ext cx="3154998" cy="1740535"/>
      </dsp:txXfrm>
    </dsp:sp>
    <dsp:sp modelId="{5218AD1D-81AA-4844-BB75-B2D3CCC41D21}">
      <dsp:nvSpPr>
        <dsp:cNvPr id="0" name=""/>
        <dsp:cNvSpPr/>
      </dsp:nvSpPr>
      <dsp:spPr>
        <a:xfrm>
          <a:off x="7168143" y="271404"/>
          <a:ext cx="1796986" cy="169658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A8E2FB-8836-43D8-BC8A-C5A64049838A}">
      <dsp:nvSpPr>
        <dsp:cNvPr id="0" name=""/>
        <dsp:cNvSpPr/>
      </dsp:nvSpPr>
      <dsp:spPr>
        <a:xfrm>
          <a:off x="386333" y="3481070"/>
          <a:ext cx="8885682" cy="652700"/>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5E834E-1FBD-4EE1-A0F0-782EDBAA03A8}">
      <dsp:nvSpPr>
        <dsp:cNvPr id="0" name=""/>
        <dsp:cNvSpPr/>
      </dsp:nvSpPr>
      <dsp:spPr>
        <a:xfrm>
          <a:off x="2027" y="0"/>
          <a:ext cx="3154998" cy="542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a:t>Delirium</a:t>
          </a:r>
        </a:p>
      </dsp:txBody>
      <dsp:txXfrm>
        <a:off x="2027" y="2171700"/>
        <a:ext cx="3154998" cy="2171700"/>
      </dsp:txXfrm>
    </dsp:sp>
    <dsp:sp modelId="{0939023E-6A15-4EFB-81BE-CE1D0D008EE0}">
      <dsp:nvSpPr>
        <dsp:cNvPr id="0" name=""/>
        <dsp:cNvSpPr/>
      </dsp:nvSpPr>
      <dsp:spPr>
        <a:xfrm>
          <a:off x="396799" y="421096"/>
          <a:ext cx="2365454" cy="2341156"/>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AED3FA8-48B8-4151-ACB5-EA6CBA9DACD9}">
      <dsp:nvSpPr>
        <dsp:cNvPr id="0" name=""/>
        <dsp:cNvSpPr/>
      </dsp:nvSpPr>
      <dsp:spPr>
        <a:xfrm>
          <a:off x="3251675" y="0"/>
          <a:ext cx="3154998" cy="542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a:t>Dementia</a:t>
          </a:r>
        </a:p>
      </dsp:txBody>
      <dsp:txXfrm>
        <a:off x="3251675" y="2171700"/>
        <a:ext cx="3154998" cy="2171700"/>
      </dsp:txXfrm>
    </dsp:sp>
    <dsp:sp modelId="{0025CE02-71A7-4E8D-8B43-05A3D3EDC7E2}">
      <dsp:nvSpPr>
        <dsp:cNvPr id="0" name=""/>
        <dsp:cNvSpPr/>
      </dsp:nvSpPr>
      <dsp:spPr>
        <a:xfrm>
          <a:off x="3524267" y="457201"/>
          <a:ext cx="2419331" cy="2307058"/>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37D042-F75F-4D9C-AE32-42B4B3ED8261}">
      <dsp:nvSpPr>
        <dsp:cNvPr id="0" name=""/>
        <dsp:cNvSpPr/>
      </dsp:nvSpPr>
      <dsp:spPr>
        <a:xfrm>
          <a:off x="6501324" y="0"/>
          <a:ext cx="3154998" cy="542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5816" tIns="305816" rIns="305816" bIns="305816" numCol="1" spcCol="1270" anchor="ctr" anchorCtr="0">
          <a:noAutofit/>
        </a:bodyPr>
        <a:lstStyle/>
        <a:p>
          <a:pPr lvl="0" algn="ctr" defTabSz="1911350">
            <a:lnSpc>
              <a:spcPct val="90000"/>
            </a:lnSpc>
            <a:spcBef>
              <a:spcPct val="0"/>
            </a:spcBef>
            <a:spcAft>
              <a:spcPct val="35000"/>
            </a:spcAft>
          </a:pPr>
          <a:r>
            <a:rPr lang="en-US" sz="4300" kern="1200" dirty="0"/>
            <a:t>Depression</a:t>
          </a:r>
        </a:p>
      </dsp:txBody>
      <dsp:txXfrm>
        <a:off x="6501324" y="2171700"/>
        <a:ext cx="3154998" cy="2171700"/>
      </dsp:txXfrm>
    </dsp:sp>
    <dsp:sp modelId="{5218AD1D-81AA-4844-BB75-B2D3CCC41D21}">
      <dsp:nvSpPr>
        <dsp:cNvPr id="0" name=""/>
        <dsp:cNvSpPr/>
      </dsp:nvSpPr>
      <dsp:spPr>
        <a:xfrm>
          <a:off x="6934198" y="445296"/>
          <a:ext cx="2289250" cy="2407055"/>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30000" r="-3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A8E2FB-8836-43D8-BC8A-C5A64049838A}">
      <dsp:nvSpPr>
        <dsp:cNvPr id="0" name=""/>
        <dsp:cNvSpPr/>
      </dsp:nvSpPr>
      <dsp:spPr>
        <a:xfrm>
          <a:off x="386333" y="4343400"/>
          <a:ext cx="8885682" cy="814387"/>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663606-ECFA-4AA8-9747-F27707F110A6}" type="datetimeFigureOut">
              <a:rPr lang="en-US" smtClean="0"/>
              <a:t>12/2/2020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C55F2-D370-46F8-81A2-607A334BB28F}" type="slidenum">
              <a:rPr lang="en-US" smtClean="0"/>
              <a:t>‹#›</a:t>
            </a:fld>
            <a:endParaRPr lang="en-US"/>
          </a:p>
        </p:txBody>
      </p:sp>
    </p:spTree>
    <p:extLst>
      <p:ext uri="{BB962C8B-B14F-4D97-AF65-F5344CB8AC3E}">
        <p14:creationId xmlns:p14="http://schemas.microsoft.com/office/powerpoint/2010/main" val="216959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ihi.org/Engage/Initiatives/Age-Friendly-Health-Systems/Documents/IHIAgeFriendlyHealthSystems_GuidetoUsing4MsCare.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ihi.org/Engage/Initiatives/Age-Friendly-Health-Systems/Documents/IHI_Age_Friendly_What_Matters_to_Older_Adults_Toolkit.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1</a:t>
            </a:fld>
            <a:endParaRPr lang="en-US"/>
          </a:p>
        </p:txBody>
      </p:sp>
    </p:spTree>
    <p:extLst>
      <p:ext uri="{BB962C8B-B14F-4D97-AF65-F5344CB8AC3E}">
        <p14:creationId xmlns:p14="http://schemas.microsoft.com/office/powerpoint/2010/main" val="4255607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41</a:t>
            </a:fld>
            <a:endParaRPr lang="en-US"/>
          </a:p>
        </p:txBody>
      </p:sp>
    </p:spTree>
    <p:extLst>
      <p:ext uri="{BB962C8B-B14F-4D97-AF65-F5344CB8AC3E}">
        <p14:creationId xmlns:p14="http://schemas.microsoft.com/office/powerpoint/2010/main" val="367294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We all care for elders, we want to do the important things.  The 4 </a:t>
            </a:r>
            <a:r>
              <a:rPr lang="en-US" sz="1200" kern="1200" dirty="0" err="1">
                <a:solidFill>
                  <a:schemeClr val="tx1"/>
                </a:solidFill>
                <a:effectLst/>
                <a:latin typeface="+mn-lt"/>
                <a:ea typeface="+mn-ea"/>
                <a:cs typeface="+mn-cs"/>
              </a:rPr>
              <a:t>Ms</a:t>
            </a:r>
            <a:r>
              <a:rPr lang="en-US" sz="1200" kern="1200" dirty="0">
                <a:solidFill>
                  <a:schemeClr val="tx1"/>
                </a:solidFill>
                <a:effectLst/>
                <a:latin typeface="+mn-lt"/>
                <a:ea typeface="+mn-ea"/>
                <a:cs typeface="+mn-cs"/>
              </a:rPr>
              <a:t> are the important things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What </a:t>
            </a:r>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atters: Know and align care with each older adult’s specific health outcome goals and care preferences including, but not limited to end-of-life care, and across settings of care (document ACPs)</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edication: If medication is necessary, use Age-Friendly medications that do not interfere with What Matters to the older adult, Mobility, or Mentation across settings of care (Pharmacy protocols for med review in evaluating cognitive dysfunction,</a:t>
            </a:r>
            <a:r>
              <a:rPr lang="en-US" sz="1200" kern="1200" baseline="0" dirty="0">
                <a:solidFill>
                  <a:schemeClr val="tx1"/>
                </a:solidFill>
                <a:effectLst/>
                <a:latin typeface="+mn-lt"/>
                <a:ea typeface="+mn-ea"/>
                <a:cs typeface="+mn-cs"/>
              </a:rPr>
              <a:t> mobility and falls </a:t>
            </a:r>
            <a:r>
              <a:rPr lang="en-US" sz="1200" kern="1200" baseline="0" dirty="0" err="1">
                <a:solidFill>
                  <a:schemeClr val="tx1"/>
                </a:solidFill>
                <a:effectLst/>
                <a:latin typeface="+mn-lt"/>
                <a:ea typeface="+mn-ea"/>
                <a:cs typeface="+mn-cs"/>
              </a:rPr>
              <a:t>etc</a:t>
            </a:r>
            <a:r>
              <a:rPr lang="en-US" sz="1200" kern="1200" baseline="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entation: Prevent, identify, treat, and manage dementia, depression, and delirium across settings of care</a:t>
            </a:r>
          </a:p>
          <a:p>
            <a:pPr lvl="0"/>
            <a:endParaRPr lang="en-US" sz="1200" u="sng" kern="1200" dirty="0">
              <a:solidFill>
                <a:schemeClr val="tx1"/>
              </a:solidFill>
              <a:effectLst/>
              <a:latin typeface="+mn-lt"/>
              <a:ea typeface="+mn-ea"/>
              <a:cs typeface="+mn-cs"/>
            </a:endParaRPr>
          </a:p>
          <a:p>
            <a:pPr lvl="0"/>
            <a:r>
              <a:rPr lang="en-US" sz="1200" u="sng" kern="1200" dirty="0">
                <a:solidFill>
                  <a:schemeClr val="tx1"/>
                </a:solidFill>
                <a:effectLst/>
                <a:latin typeface="+mn-lt"/>
                <a:ea typeface="+mn-ea"/>
                <a:cs typeface="+mn-cs"/>
              </a:rPr>
              <a:t>M</a:t>
            </a:r>
            <a:r>
              <a:rPr lang="en-US" sz="1200" kern="1200" dirty="0">
                <a:solidFill>
                  <a:schemeClr val="tx1"/>
                </a:solidFill>
                <a:effectLst/>
                <a:latin typeface="+mn-lt"/>
                <a:ea typeface="+mn-ea"/>
                <a:cs typeface="+mn-cs"/>
              </a:rPr>
              <a:t>obility: Ensure that older adults move safely every day to maintain function and do What Matter</a:t>
            </a:r>
          </a:p>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6</a:t>
            </a:fld>
            <a:endParaRPr lang="en-US"/>
          </a:p>
        </p:txBody>
      </p:sp>
    </p:spTree>
    <p:extLst>
      <p:ext uri="{BB962C8B-B14F-4D97-AF65-F5344CB8AC3E}">
        <p14:creationId xmlns:p14="http://schemas.microsoft.com/office/powerpoint/2010/main" val="846728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BC55F2-D370-46F8-81A2-607A334BB28F}" type="slidenum">
              <a:rPr lang="en-US" smtClean="0"/>
              <a:t>9</a:t>
            </a:fld>
            <a:endParaRPr lang="en-US"/>
          </a:p>
        </p:txBody>
      </p:sp>
    </p:spTree>
    <p:extLst>
      <p:ext uri="{BB962C8B-B14F-4D97-AF65-F5344CB8AC3E}">
        <p14:creationId xmlns:p14="http://schemas.microsoft.com/office/powerpoint/2010/main" val="533899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talking points, please review the Guide: </a:t>
            </a:r>
            <a:r>
              <a:rPr lang="en-US" dirty="0">
                <a:hlinkClick r:id="rId3"/>
              </a:rPr>
              <a:t>http://www.ihi.org/Engage/Initiatives/Age-Friendly-Health-Systems/Documents/IHIAgeFriendlyHealthSystems_GuidetoUsing4MsCare.pdf</a:t>
            </a:r>
            <a:endParaRPr lang="en-US" dirty="0"/>
          </a:p>
          <a:p>
            <a:endParaRPr lang="en-US" dirty="0"/>
          </a:p>
        </p:txBody>
      </p:sp>
      <p:sp>
        <p:nvSpPr>
          <p:cNvPr id="4" name="Slide Number Placeholder 3"/>
          <p:cNvSpPr>
            <a:spLocks noGrp="1"/>
          </p:cNvSpPr>
          <p:nvPr>
            <p:ph type="sldNum" sz="quarter" idx="5"/>
          </p:nvPr>
        </p:nvSpPr>
        <p:spPr/>
        <p:txBody>
          <a:bodyPr/>
          <a:lstStyle/>
          <a:p>
            <a:fld id="{453E6412-A7D9-4861-BB23-EFAB06A339A3}" type="slidenum">
              <a:rPr lang="en-US" smtClean="0"/>
              <a:t>11</a:t>
            </a:fld>
            <a:endParaRPr lang="en-US"/>
          </a:p>
        </p:txBody>
      </p:sp>
    </p:spTree>
    <p:extLst>
      <p:ext uri="{BB962C8B-B14F-4D97-AF65-F5344CB8AC3E}">
        <p14:creationId xmlns:p14="http://schemas.microsoft.com/office/powerpoint/2010/main" val="1118978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078537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30</a:t>
            </a:fld>
            <a:endParaRPr lang="en-US"/>
          </a:p>
        </p:txBody>
      </p:sp>
    </p:spTree>
    <p:extLst>
      <p:ext uri="{BB962C8B-B14F-4D97-AF65-F5344CB8AC3E}">
        <p14:creationId xmlns:p14="http://schemas.microsoft.com/office/powerpoint/2010/main" val="1460436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Talking Points from the What Matters Toolkit can be found here: </a:t>
            </a:r>
            <a:r>
              <a:rPr lang="en-US" dirty="0">
                <a:hlinkClick r:id="rId3"/>
              </a:rPr>
              <a:t>http://www.ihi.org/Engage/Initiatives/Age-Friendly-Health-Systems/Documents/IHI_Age_Friendly_What_Matters_to_Older_Adults_Toolkit.pdf</a:t>
            </a:r>
            <a:endParaRPr lang="en-US" dirty="0"/>
          </a:p>
          <a:p>
            <a:endParaRPr lang="en-US" dirty="0"/>
          </a:p>
        </p:txBody>
      </p:sp>
      <p:sp>
        <p:nvSpPr>
          <p:cNvPr id="4" name="Slide Number Placeholder 3"/>
          <p:cNvSpPr>
            <a:spLocks noGrp="1"/>
          </p:cNvSpPr>
          <p:nvPr>
            <p:ph type="sldNum" sz="quarter" idx="5"/>
          </p:nvPr>
        </p:nvSpPr>
        <p:spPr/>
        <p:txBody>
          <a:bodyPr/>
          <a:lstStyle/>
          <a:p>
            <a:fld id="{453E6412-A7D9-4861-BB23-EFAB06A339A3}" type="slidenum">
              <a:rPr lang="en-US" smtClean="0"/>
              <a:t>32</a:t>
            </a:fld>
            <a:endParaRPr lang="en-US"/>
          </a:p>
        </p:txBody>
      </p:sp>
    </p:spTree>
    <p:extLst>
      <p:ext uri="{BB962C8B-B14F-4D97-AF65-F5344CB8AC3E}">
        <p14:creationId xmlns:p14="http://schemas.microsoft.com/office/powerpoint/2010/main" val="1158938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33</a:t>
            </a:fld>
            <a:endParaRPr lang="en-US"/>
          </a:p>
        </p:txBody>
      </p:sp>
    </p:spTree>
    <p:extLst>
      <p:ext uri="{BB962C8B-B14F-4D97-AF65-F5344CB8AC3E}">
        <p14:creationId xmlns:p14="http://schemas.microsoft.com/office/powerpoint/2010/main" val="1222635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BC55F2-D370-46F8-81A2-607A334BB28F}" type="slidenum">
              <a:rPr lang="en-US" smtClean="0"/>
              <a:t>38</a:t>
            </a:fld>
            <a:endParaRPr lang="en-US"/>
          </a:p>
        </p:txBody>
      </p:sp>
    </p:spTree>
    <p:extLst>
      <p:ext uri="{BB962C8B-B14F-4D97-AF65-F5344CB8AC3E}">
        <p14:creationId xmlns:p14="http://schemas.microsoft.com/office/powerpoint/2010/main" val="333799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474173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721986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328796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0826790-3676-4C03-ABF9-C3A2E861D0FF}" type="slidenum">
              <a:rPr lang="en-US" altLang="en-US"/>
              <a:pPr>
                <a:defRPr/>
              </a:pPr>
              <a:t>‹#›</a:t>
            </a:fld>
            <a:endParaRPr lang="en-US" altLang="en-US"/>
          </a:p>
        </p:txBody>
      </p:sp>
    </p:spTree>
    <p:extLst>
      <p:ext uri="{BB962C8B-B14F-4D97-AF65-F5344CB8AC3E}">
        <p14:creationId xmlns:p14="http://schemas.microsoft.com/office/powerpoint/2010/main" val="31820235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1585F-6A52-4649-B03B-D2A1C0932385}"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537896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181585F-6A52-4649-B03B-D2A1C0932385}" type="datetimeFigureOut">
              <a:rPr lang="en-US" smtClean="0"/>
              <a:t>12/2/2020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07708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81585F-6A52-4649-B03B-D2A1C0932385}"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196591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81585F-6A52-4649-B03B-D2A1C0932385}" type="datetimeFigureOut">
              <a:rPr lang="en-US" smtClean="0"/>
              <a:t>12/2/2020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429566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81585F-6A52-4649-B03B-D2A1C0932385}" type="datetimeFigureOut">
              <a:rPr lang="en-US" smtClean="0"/>
              <a:t>12/2/2020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774115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81585F-6A52-4649-B03B-D2A1C0932385}" type="datetimeFigureOut">
              <a:rPr lang="en-US" smtClean="0"/>
              <a:t>12/2/2020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18579388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81585F-6A52-4649-B03B-D2A1C0932385}"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223730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81585F-6A52-4649-B03B-D2A1C0932385}" type="datetimeFigureOut">
              <a:rPr lang="en-US" smtClean="0"/>
              <a:t>12/2/2020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74F46F-2F50-492D-BBA7-A1554D079C15}" type="slidenum">
              <a:rPr lang="en-US" smtClean="0"/>
              <a:t>‹#›</a:t>
            </a:fld>
            <a:endParaRPr lang="en-US"/>
          </a:p>
        </p:txBody>
      </p:sp>
    </p:spTree>
    <p:extLst>
      <p:ext uri="{BB962C8B-B14F-4D97-AF65-F5344CB8AC3E}">
        <p14:creationId xmlns:p14="http://schemas.microsoft.com/office/powerpoint/2010/main" val="235406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81585F-6A52-4649-B03B-D2A1C0932385}" type="datetimeFigureOut">
              <a:rPr lang="en-US" smtClean="0"/>
              <a:t>12/2/2020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74F46F-2F50-492D-BBA7-A1554D079C15}" type="slidenum">
              <a:rPr lang="en-US" smtClean="0"/>
              <a:t>‹#›</a:t>
            </a:fld>
            <a:endParaRPr lang="en-US"/>
          </a:p>
        </p:txBody>
      </p:sp>
    </p:spTree>
    <p:extLst>
      <p:ext uri="{BB962C8B-B14F-4D97-AF65-F5344CB8AC3E}">
        <p14:creationId xmlns:p14="http://schemas.microsoft.com/office/powerpoint/2010/main" val="13191272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cid:image001.jpg@01D56280.1C254C40"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024327" y="-342108"/>
            <a:ext cx="7403465" cy="1470025"/>
          </a:xfrm>
        </p:spPr>
        <p:txBody>
          <a:bodyPr>
            <a:normAutofit fontScale="90000"/>
          </a:bodyPr>
          <a:lstStyle/>
          <a:p>
            <a:pPr algn="ctr"/>
            <a:r>
              <a:rPr lang="en-US" sz="5400" dirty="0"/>
              <a:t>Welcome!  Let’s Collaborate</a:t>
            </a:r>
          </a:p>
        </p:txBody>
      </p:sp>
      <p:sp>
        <p:nvSpPr>
          <p:cNvPr id="6" name="Subtitle 5"/>
          <p:cNvSpPr>
            <a:spLocks noGrp="1"/>
          </p:cNvSpPr>
          <p:nvPr>
            <p:ph type="subTitle" idx="1"/>
          </p:nvPr>
        </p:nvSpPr>
        <p:spPr>
          <a:xfrm>
            <a:off x="914400" y="1322364"/>
            <a:ext cx="8513392" cy="4785828"/>
          </a:xfrm>
        </p:spPr>
        <p:txBody>
          <a:bodyPr>
            <a:noAutofit/>
          </a:bodyPr>
          <a:lstStyle/>
          <a:p>
            <a:pPr algn="l"/>
            <a:r>
              <a:rPr lang="en-US" sz="4000" dirty="0">
                <a:solidFill>
                  <a:srgbClr val="FDB713"/>
                </a:solidFill>
              </a:rPr>
              <a:t>Please tell us who you are!</a:t>
            </a:r>
            <a:endParaRPr lang="en-US" sz="4000" dirty="0"/>
          </a:p>
          <a:p>
            <a:pPr marL="342900" indent="-342900" algn="l">
              <a:buFont typeface="Arial" panose="020B0604020202020204" pitchFamily="34" charset="0"/>
              <a:buChar char="•"/>
            </a:pPr>
            <a:r>
              <a:rPr lang="en-US" sz="3200" dirty="0"/>
              <a:t>Put your Name, Role and  E-mail address in the Chat </a:t>
            </a:r>
          </a:p>
          <a:p>
            <a:pPr marL="342900" indent="-342900" algn="l">
              <a:buFont typeface="Arial" panose="020B0604020202020204" pitchFamily="34" charset="0"/>
              <a:buChar char="•"/>
            </a:pPr>
            <a:endParaRPr lang="en-US" sz="3200" dirty="0"/>
          </a:p>
          <a:p>
            <a:pPr marL="342900" indent="-342900" algn="l">
              <a:buFont typeface="Arial" panose="020B0604020202020204" pitchFamily="34" charset="0"/>
              <a:buChar char="•"/>
            </a:pPr>
            <a:r>
              <a:rPr lang="en-US" sz="3200" dirty="0"/>
              <a:t>During discussion:  Please unmute yourself to comment and ask questions.</a:t>
            </a:r>
          </a:p>
          <a:p>
            <a:pPr marL="342900" indent="-342900" algn="l">
              <a:buFont typeface="Arial" panose="020B0604020202020204" pitchFamily="34" charset="0"/>
              <a:buChar char="•"/>
            </a:pPr>
            <a:endParaRPr lang="en-US" sz="3200" dirty="0"/>
          </a:p>
          <a:p>
            <a:pPr marL="342900" indent="-342900" algn="l">
              <a:buFont typeface="Arial" panose="020B0604020202020204" pitchFamily="34" charset="0"/>
              <a:buChar char="•"/>
            </a:pPr>
            <a:r>
              <a:rPr lang="en-US" sz="3200" dirty="0"/>
              <a:t>Following each session, complete a survey and provide feedback</a:t>
            </a:r>
          </a:p>
        </p:txBody>
      </p:sp>
    </p:spTree>
    <p:extLst>
      <p:ext uri="{BB962C8B-B14F-4D97-AF65-F5344CB8AC3E}">
        <p14:creationId xmlns:p14="http://schemas.microsoft.com/office/powerpoint/2010/main" val="719621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41205D-35FD-CD45-B69A-79D0B017E7FC}"/>
              </a:ext>
            </a:extLst>
          </p:cNvPr>
          <p:cNvSpPr>
            <a:spLocks noGrp="1"/>
          </p:cNvSpPr>
          <p:nvPr>
            <p:ph type="ctrTitle"/>
          </p:nvPr>
        </p:nvSpPr>
        <p:spPr/>
        <p:txBody>
          <a:bodyPr>
            <a:normAutofit/>
          </a:bodyPr>
          <a:lstStyle/>
          <a:p>
            <a:r>
              <a:rPr lang="en-US" sz="13800" dirty="0">
                <a:solidFill>
                  <a:schemeClr val="accent4"/>
                </a:solidFill>
              </a:rPr>
              <a:t>Mentation</a:t>
            </a:r>
          </a:p>
        </p:txBody>
      </p:sp>
      <p:sp>
        <p:nvSpPr>
          <p:cNvPr id="5" name="Subtitle 4">
            <a:extLst>
              <a:ext uri="{FF2B5EF4-FFF2-40B4-BE49-F238E27FC236}">
                <a16:creationId xmlns:a16="http://schemas.microsoft.com/office/drawing/2014/main" id="{20A44EE3-F3DF-E848-8A9D-7169EC25DA6D}"/>
              </a:ext>
            </a:extLst>
          </p:cNvPr>
          <p:cNvSpPr>
            <a:spLocks noGrp="1"/>
          </p:cNvSpPr>
          <p:nvPr>
            <p:ph type="subTitle" idx="1"/>
          </p:nvPr>
        </p:nvSpPr>
        <p:spPr/>
        <p:txBody>
          <a:bodyPr>
            <a:normAutofit/>
          </a:bodyPr>
          <a:lstStyle/>
          <a:p>
            <a:r>
              <a:rPr lang="en-US" sz="6600" dirty="0"/>
              <a:t>The first of the 4Ms</a:t>
            </a:r>
          </a:p>
        </p:txBody>
      </p:sp>
    </p:spTree>
    <p:extLst>
      <p:ext uri="{BB962C8B-B14F-4D97-AF65-F5344CB8AC3E}">
        <p14:creationId xmlns:p14="http://schemas.microsoft.com/office/powerpoint/2010/main" val="4196085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D58BA-855D-4A2B-9DEE-FA66C9D58F30}"/>
              </a:ext>
            </a:extLst>
          </p:cNvPr>
          <p:cNvSpPr>
            <a:spLocks noGrp="1"/>
          </p:cNvSpPr>
          <p:nvPr>
            <p:ph type="title"/>
          </p:nvPr>
        </p:nvSpPr>
        <p:spPr/>
        <p:txBody>
          <a:bodyPr>
            <a:noAutofit/>
          </a:bodyPr>
          <a:lstStyle/>
          <a:p>
            <a:r>
              <a:rPr lang="en-US" sz="4000" dirty="0">
                <a:solidFill>
                  <a:schemeClr val="accent2"/>
                </a:solidFill>
              </a:rPr>
              <a:t>Guide to Using the 4Ms in Care of Older Adults: Ambulatory Patients</a:t>
            </a:r>
          </a:p>
        </p:txBody>
      </p:sp>
      <p:pic>
        <p:nvPicPr>
          <p:cNvPr id="5" name="Picture 4">
            <a:extLst>
              <a:ext uri="{FF2B5EF4-FFF2-40B4-BE49-F238E27FC236}">
                <a16:creationId xmlns:a16="http://schemas.microsoft.com/office/drawing/2014/main" id="{9100BC24-B48D-4729-82B0-40CB253216CA}"/>
              </a:ext>
            </a:extLst>
          </p:cNvPr>
          <p:cNvPicPr>
            <a:picLocks noChangeAspect="1"/>
          </p:cNvPicPr>
          <p:nvPr/>
        </p:nvPicPr>
        <p:blipFill>
          <a:blip r:embed="rId3"/>
          <a:stretch>
            <a:fillRect/>
          </a:stretch>
        </p:blipFill>
        <p:spPr>
          <a:xfrm>
            <a:off x="1314304" y="1534158"/>
            <a:ext cx="8382506" cy="5173239"/>
          </a:xfrm>
          <a:prstGeom prst="rect">
            <a:avLst/>
          </a:prstGeom>
        </p:spPr>
      </p:pic>
      <p:sp>
        <p:nvSpPr>
          <p:cNvPr id="8" name="Rectangle: Rounded Corners 7">
            <a:extLst>
              <a:ext uri="{FF2B5EF4-FFF2-40B4-BE49-F238E27FC236}">
                <a16:creationId xmlns:a16="http://schemas.microsoft.com/office/drawing/2014/main" id="{E133588F-925D-40B0-940E-F8E36D140D86}"/>
              </a:ext>
            </a:extLst>
          </p:cNvPr>
          <p:cNvSpPr/>
          <p:nvPr/>
        </p:nvSpPr>
        <p:spPr>
          <a:xfrm>
            <a:off x="6144711" y="5248187"/>
            <a:ext cx="3748644" cy="869663"/>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0A34DFA-CEAE-3C45-8A67-EBB172CDEF15}"/>
              </a:ext>
            </a:extLst>
          </p:cNvPr>
          <p:cNvSpPr txBox="1"/>
          <p:nvPr/>
        </p:nvSpPr>
        <p:spPr>
          <a:xfrm>
            <a:off x="6262577" y="3440893"/>
            <a:ext cx="3434232" cy="584775"/>
          </a:xfrm>
          <a:prstGeom prst="rect">
            <a:avLst/>
          </a:prstGeom>
          <a:solidFill>
            <a:schemeClr val="accent1"/>
          </a:solidFill>
        </p:spPr>
        <p:txBody>
          <a:bodyPr wrap="square" rtlCol="0">
            <a:spAutoFit/>
          </a:bodyPr>
          <a:lstStyle/>
          <a:p>
            <a:pPr>
              <a:spcBef>
                <a:spcPts val="576"/>
              </a:spcBef>
            </a:pPr>
            <a:r>
              <a:rPr lang="en-US" dirty="0"/>
              <a:t>    </a:t>
            </a:r>
            <a:r>
              <a:rPr lang="en-US" sz="3200" b="1" dirty="0"/>
              <a:t>   </a:t>
            </a:r>
            <a:r>
              <a:rPr lang="en-US" b="1" dirty="0"/>
              <a:t>Screen for delirium</a:t>
            </a:r>
            <a:endParaRPr lang="en-US" sz="3200" b="1" dirty="0"/>
          </a:p>
        </p:txBody>
      </p:sp>
      <p:sp>
        <p:nvSpPr>
          <p:cNvPr id="7" name="TextBox 6">
            <a:extLst>
              <a:ext uri="{FF2B5EF4-FFF2-40B4-BE49-F238E27FC236}">
                <a16:creationId xmlns:a16="http://schemas.microsoft.com/office/drawing/2014/main" id="{31EF8572-A8BD-C445-B557-EFD8072BD7B8}"/>
              </a:ext>
            </a:extLst>
          </p:cNvPr>
          <p:cNvSpPr txBox="1"/>
          <p:nvPr/>
        </p:nvSpPr>
        <p:spPr>
          <a:xfrm>
            <a:off x="6262577" y="3959579"/>
            <a:ext cx="3434232" cy="369332"/>
          </a:xfrm>
          <a:prstGeom prst="rect">
            <a:avLst/>
          </a:prstGeom>
          <a:solidFill>
            <a:schemeClr val="accent1"/>
          </a:solidFill>
        </p:spPr>
        <p:txBody>
          <a:bodyPr wrap="square" rtlCol="0">
            <a:spAutoFit/>
          </a:bodyPr>
          <a:lstStyle/>
          <a:p>
            <a:pPr>
              <a:spcBef>
                <a:spcPts val="576"/>
              </a:spcBef>
            </a:pPr>
            <a:r>
              <a:rPr lang="en-US" dirty="0"/>
              <a:t>	 </a:t>
            </a:r>
            <a:r>
              <a:rPr lang="en-US" b="1" dirty="0"/>
              <a:t>Screen for depression</a:t>
            </a:r>
            <a:endParaRPr lang="en-US" sz="2000" b="1" dirty="0"/>
          </a:p>
        </p:txBody>
      </p:sp>
      <p:sp>
        <p:nvSpPr>
          <p:cNvPr id="6" name="Rectangle: Rounded Corners 5">
            <a:extLst>
              <a:ext uri="{FF2B5EF4-FFF2-40B4-BE49-F238E27FC236}">
                <a16:creationId xmlns:a16="http://schemas.microsoft.com/office/drawing/2014/main" id="{277E99F2-8BFA-4C0C-9B6A-93A4216C3818}"/>
              </a:ext>
            </a:extLst>
          </p:cNvPr>
          <p:cNvSpPr/>
          <p:nvPr/>
        </p:nvSpPr>
        <p:spPr>
          <a:xfrm>
            <a:off x="6144711" y="3051837"/>
            <a:ext cx="3849894" cy="1337313"/>
          </a:xfrm>
          <a:prstGeom prst="round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252811" y="3084390"/>
            <a:ext cx="3443998" cy="369332"/>
          </a:xfrm>
          <a:prstGeom prst="rect">
            <a:avLst/>
          </a:prstGeom>
          <a:solidFill>
            <a:schemeClr val="accent1"/>
          </a:solidFill>
          <a:ln>
            <a:solidFill>
              <a:schemeClr val="accent1"/>
            </a:solidFill>
          </a:ln>
        </p:spPr>
        <p:txBody>
          <a:bodyPr wrap="square" rtlCol="0">
            <a:spAutoFit/>
          </a:bodyPr>
          <a:lstStyle/>
          <a:p>
            <a:r>
              <a:rPr lang="en-US" b="1" dirty="0"/>
              <a:t>         Screen for dementia</a:t>
            </a:r>
          </a:p>
        </p:txBody>
      </p:sp>
    </p:spTree>
    <p:extLst>
      <p:ext uri="{BB962C8B-B14F-4D97-AF65-F5344CB8AC3E}">
        <p14:creationId xmlns:p14="http://schemas.microsoft.com/office/powerpoint/2010/main" val="3067009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Mentation</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904856393"/>
              </p:ext>
            </p:extLst>
          </p:nvPr>
        </p:nvGraphicFramePr>
        <p:xfrm>
          <a:off x="1695450" y="1825625"/>
          <a:ext cx="965835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39828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981200" y="457200"/>
            <a:ext cx="7315200" cy="1143000"/>
          </a:xfrm>
        </p:spPr>
        <p:txBody>
          <a:bodyPr>
            <a:normAutofit fontScale="90000"/>
          </a:bodyPr>
          <a:lstStyle/>
          <a:p>
            <a:pPr>
              <a:defRPr/>
            </a:pPr>
            <a:r>
              <a:rPr lang="en-US" altLang="en-US" sz="8000">
                <a:solidFill>
                  <a:srgbClr val="FFFFFF"/>
                </a:solidFill>
              </a:rPr>
              <a:t>DEMENTIA</a:t>
            </a:r>
          </a:p>
        </p:txBody>
      </p:sp>
      <p:sp>
        <p:nvSpPr>
          <p:cNvPr id="16387" name="Rectangle 3"/>
          <p:cNvSpPr>
            <a:spLocks noGrp="1" noChangeArrowheads="1"/>
          </p:cNvSpPr>
          <p:nvPr>
            <p:ph type="body" sz="half" idx="1"/>
          </p:nvPr>
        </p:nvSpPr>
        <p:spPr>
          <a:xfrm>
            <a:off x="1905001" y="1828800"/>
            <a:ext cx="4530725" cy="4648200"/>
          </a:xfrm>
        </p:spPr>
        <p:txBody>
          <a:bodyPr/>
          <a:lstStyle/>
          <a:p>
            <a:pPr>
              <a:lnSpc>
                <a:spcPct val="110000"/>
              </a:lnSpc>
              <a:spcBef>
                <a:spcPct val="35000"/>
              </a:spcBef>
              <a:defRPr/>
            </a:pPr>
            <a:r>
              <a:rPr lang="en-US" altLang="en-US" sz="3600">
                <a:solidFill>
                  <a:srgbClr val="FFFFFF"/>
                </a:solidFill>
              </a:rPr>
              <a:t>The most common cause of disability in later life</a:t>
            </a:r>
          </a:p>
          <a:p>
            <a:pPr>
              <a:lnSpc>
                <a:spcPct val="110000"/>
              </a:lnSpc>
              <a:spcBef>
                <a:spcPct val="35000"/>
              </a:spcBef>
              <a:defRPr/>
            </a:pPr>
            <a:r>
              <a:rPr lang="en-US" altLang="en-US" sz="3600">
                <a:solidFill>
                  <a:srgbClr val="FFFFFF"/>
                </a:solidFill>
              </a:rPr>
              <a:t>A focus for providers of health care to older adults</a:t>
            </a:r>
          </a:p>
          <a:p>
            <a:pPr>
              <a:lnSpc>
                <a:spcPct val="110000"/>
              </a:lnSpc>
              <a:spcBef>
                <a:spcPct val="35000"/>
              </a:spcBef>
              <a:buFont typeface="Monotype Sorts" pitchFamily="2" charset="2"/>
              <a:buNone/>
              <a:defRPr/>
            </a:pPr>
            <a:endParaRPr lang="en-US" altLang="en-US" sz="3600"/>
          </a:p>
        </p:txBody>
      </p:sp>
      <p:pic>
        <p:nvPicPr>
          <p:cNvPr id="3074" name="Picture 2" descr="Navajo Couple | Hubbell Trading Post | Joseph Kayne Photography"/>
          <p:cNvPicPr>
            <a:picLocks noGrp="1" noChangeAspect="1" noChangeArrowheads="1"/>
          </p:cNvPicPr>
          <p:nvPr>
            <p:ph type="clipArt" sz="half" idx="2"/>
          </p:nvPr>
        </p:nvPicPr>
        <p:blipFill>
          <a:blip r:embed="rId2">
            <a:extLst>
              <a:ext uri="{28A0092B-C50C-407E-A947-70E740481C1C}">
                <a14:useLocalDpi xmlns:a14="http://schemas.microsoft.com/office/drawing/2010/main" val="0"/>
              </a:ext>
            </a:extLst>
          </a:blip>
          <a:srcRect/>
          <a:stretch>
            <a:fillRect/>
          </a:stretch>
        </p:blipFill>
        <p:spPr bwMode="auto">
          <a:xfrm>
            <a:off x="7201408" y="489857"/>
            <a:ext cx="4185920" cy="5606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577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26"/>
          <p:cNvSpPr>
            <a:spLocks noGrp="1" noChangeArrowheads="1"/>
          </p:cNvSpPr>
          <p:nvPr>
            <p:ph type="body" idx="1"/>
          </p:nvPr>
        </p:nvSpPr>
        <p:spPr>
          <a:xfrm>
            <a:off x="1547814" y="304801"/>
            <a:ext cx="9571037" cy="1171575"/>
          </a:xfrm>
        </p:spPr>
        <p:txBody>
          <a:bodyPr vert="horz" lIns="0" tIns="0" rIns="0" bIns="0" rtlCol="0" anchor="ctr">
            <a:normAutofit/>
          </a:bodyPr>
          <a:lstStyle/>
          <a:p>
            <a:pPr marL="0" indent="0" defTabSz="471488">
              <a:spcBef>
                <a:spcPct val="0"/>
              </a:spcBef>
              <a:buClr>
                <a:srgbClr val="FFFFFF"/>
              </a:buClr>
              <a:buSzPct val="90000"/>
              <a:buNone/>
              <a:defRPr/>
            </a:pPr>
            <a:r>
              <a:rPr lang="en-US" sz="4500" b="1" dirty="0"/>
              <a:t>Dementia </a:t>
            </a:r>
          </a:p>
          <a:p>
            <a:pPr marL="0" indent="0" defTabSz="471488">
              <a:spcBef>
                <a:spcPct val="0"/>
              </a:spcBef>
              <a:buClr>
                <a:srgbClr val="FFFFFF"/>
              </a:buClr>
              <a:buSzPct val="90000"/>
              <a:buNone/>
              <a:defRPr/>
            </a:pPr>
            <a:r>
              <a:rPr lang="en-US" b="1" dirty="0"/>
              <a:t> (</a:t>
            </a:r>
            <a:r>
              <a:rPr lang="en-US" sz="3200" b="1" dirty="0"/>
              <a:t>DSM-5 Major Neurocognitive Disorder</a:t>
            </a:r>
            <a:r>
              <a:rPr lang="en-US" sz="3600" b="1" dirty="0"/>
              <a:t>)</a:t>
            </a:r>
            <a:endParaRPr lang="en-US" sz="3600" dirty="0"/>
          </a:p>
        </p:txBody>
      </p:sp>
      <p:sp>
        <p:nvSpPr>
          <p:cNvPr id="21507" name="Text Box 1027"/>
          <p:cNvSpPr txBox="1">
            <a:spLocks noChangeArrowheads="1"/>
          </p:cNvSpPr>
          <p:nvPr/>
        </p:nvSpPr>
        <p:spPr bwMode="auto">
          <a:xfrm>
            <a:off x="1547814" y="2032001"/>
            <a:ext cx="9647237" cy="419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3863">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defTabSz="423863">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defTabSz="423863">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defTabSz="423863">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defTabSz="423863">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
                <a:srgbClr val="FFFFFF"/>
              </a:buClr>
              <a:buSzPct val="90000"/>
              <a:buFontTx/>
              <a:buChar char="•"/>
            </a:pPr>
            <a:r>
              <a:rPr lang="en-US" altLang="en-US" sz="3000">
                <a:solidFill>
                  <a:srgbClr val="FFFFFF"/>
                </a:solidFill>
                <a:latin typeface="Arial" panose="020B0604020202020204" pitchFamily="34" charset="0"/>
              </a:rPr>
              <a:t>Chronic acquired decline in one or more cognitive domains (</a:t>
            </a:r>
            <a:r>
              <a:rPr lang="en-US" altLang="en-US" sz="3000">
                <a:solidFill>
                  <a:srgbClr val="FFFF00"/>
                </a:solidFill>
                <a:latin typeface="Arial" panose="020B0604020202020204" pitchFamily="34" charset="0"/>
              </a:rPr>
              <a:t>learning and memory, complex attention, language, visual-spatial, executive) </a:t>
            </a:r>
            <a:r>
              <a:rPr lang="en-US" altLang="en-US" sz="3000">
                <a:solidFill>
                  <a:srgbClr val="FFFFFF"/>
                </a:solidFill>
                <a:latin typeface="Arial" panose="020B0604020202020204" pitchFamily="34" charset="0"/>
              </a:rPr>
              <a:t>sufficient to affect daily life</a:t>
            </a:r>
          </a:p>
          <a:p>
            <a:pPr>
              <a:spcBef>
                <a:spcPct val="0"/>
              </a:spcBef>
              <a:buClr>
                <a:srgbClr val="FFFFFF"/>
              </a:buClr>
              <a:buSzPct val="90000"/>
              <a:buFontTx/>
              <a:buChar char="•"/>
            </a:pPr>
            <a:endParaRPr lang="en-US" altLang="en-US" sz="3000">
              <a:solidFill>
                <a:srgbClr val="FFFFFF"/>
              </a:solidFill>
              <a:latin typeface="Arial" panose="020B0604020202020204" pitchFamily="34" charset="0"/>
            </a:endParaRPr>
          </a:p>
          <a:p>
            <a:pPr>
              <a:spcBef>
                <a:spcPct val="0"/>
              </a:spcBef>
              <a:buClr>
                <a:srgbClr val="FFFFFF"/>
              </a:buClr>
              <a:buSzPct val="90000"/>
              <a:buFontTx/>
              <a:buChar char="•"/>
            </a:pPr>
            <a:r>
              <a:rPr lang="en-US" altLang="en-US" sz="3000">
                <a:solidFill>
                  <a:srgbClr val="FFFFFF"/>
                </a:solidFill>
                <a:latin typeface="Arial" panose="020B0604020202020204" pitchFamily="34" charset="0"/>
              </a:rPr>
              <a:t>Etiology: Any disorder causing damage to brain systems involved in memory. Alzheimer’s disease is the most common cause in later life</a:t>
            </a:r>
            <a:endParaRPr lang="en-US" altLang="en-US" sz="2200"/>
          </a:p>
        </p:txBody>
      </p:sp>
    </p:spTree>
    <p:extLst>
      <p:ext uri="{BB962C8B-B14F-4D97-AF65-F5344CB8AC3E}">
        <p14:creationId xmlns:p14="http://schemas.microsoft.com/office/powerpoint/2010/main" val="3079609862"/>
      </p:ext>
    </p:extLst>
  </p:cSld>
  <p:clrMapOvr>
    <a:masterClrMapping/>
  </p:clrMapOvr>
  <p:transition>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9400"/>
            <a:ext cx="7631113" cy="713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body" idx="1"/>
          </p:nvPr>
        </p:nvSpPr>
        <p:spPr>
          <a:xfrm>
            <a:off x="1949451" y="4714875"/>
            <a:ext cx="8334375" cy="1066800"/>
          </a:xfrm>
        </p:spPr>
        <p:txBody>
          <a:bodyPr>
            <a:normAutofit fontScale="92500"/>
          </a:bodyPr>
          <a:lstStyle/>
          <a:p>
            <a:pPr>
              <a:lnSpc>
                <a:spcPct val="120000"/>
              </a:lnSpc>
              <a:buFont typeface="Monotype Sorts" pitchFamily="2" charset="2"/>
              <a:buNone/>
              <a:defRPr/>
            </a:pPr>
            <a:r>
              <a:rPr lang="en-US" altLang="en-US" sz="4000" dirty="0">
                <a:solidFill>
                  <a:srgbClr val="FF9900"/>
                </a:solidFill>
              </a:rPr>
              <a:t>An umbrella term there are many causes</a:t>
            </a:r>
            <a:r>
              <a:rPr lang="en-US" altLang="en-US" sz="4400" dirty="0">
                <a:solidFill>
                  <a:srgbClr val="FF9900"/>
                </a:solidFill>
              </a:rPr>
              <a:t>.</a:t>
            </a:r>
          </a:p>
        </p:txBody>
      </p:sp>
      <p:sp>
        <p:nvSpPr>
          <p:cNvPr id="9223" name="Text Box 7"/>
          <p:cNvSpPr txBox="1">
            <a:spLocks noChangeArrowheads="1"/>
          </p:cNvSpPr>
          <p:nvPr/>
        </p:nvSpPr>
        <p:spPr bwMode="auto">
          <a:xfrm>
            <a:off x="2909889" y="3240089"/>
            <a:ext cx="917575" cy="701675"/>
          </a:xfrm>
          <a:prstGeom prst="rect">
            <a:avLst/>
          </a:prstGeom>
          <a:noFill/>
          <a:ln w="9525">
            <a:noFill/>
            <a:miter lim="800000"/>
            <a:headEnd/>
            <a:tailEnd/>
          </a:ln>
          <a:effectLst/>
        </p:spPr>
        <p:txBody>
          <a:bodyPr wrap="none">
            <a:spAutoFit/>
          </a:bodyPr>
          <a:lstStyle/>
          <a:p>
            <a:pPr>
              <a:spcBef>
                <a:spcPct val="20000"/>
              </a:spcBef>
              <a:defRPr/>
            </a:pPr>
            <a:r>
              <a:rPr lang="en-US" altLang="en-US" sz="4000">
                <a:effectLst>
                  <a:outerShdw blurRad="38100" dist="38100" dir="2700000" algn="tl">
                    <a:srgbClr val="000000"/>
                  </a:outerShdw>
                </a:effectLst>
                <a:latin typeface="Times"/>
              </a:rPr>
              <a:t>AD</a:t>
            </a:r>
            <a:endParaRPr lang="en-US" altLang="en-US" sz="4000">
              <a:solidFill>
                <a:schemeClr val="bg1"/>
              </a:solidFill>
              <a:effectLst>
                <a:outerShdw blurRad="38100" dist="38100" dir="2700000" algn="tl">
                  <a:srgbClr val="000000"/>
                </a:outerShdw>
              </a:effectLst>
              <a:latin typeface="Times"/>
            </a:endParaRPr>
          </a:p>
        </p:txBody>
      </p:sp>
      <p:sp>
        <p:nvSpPr>
          <p:cNvPr id="9224" name="Text Box 8"/>
          <p:cNvSpPr txBox="1">
            <a:spLocks noChangeArrowheads="1"/>
          </p:cNvSpPr>
          <p:nvPr/>
        </p:nvSpPr>
        <p:spPr bwMode="auto">
          <a:xfrm>
            <a:off x="4041776" y="3581401"/>
            <a:ext cx="1990725" cy="701675"/>
          </a:xfrm>
          <a:prstGeom prst="rect">
            <a:avLst/>
          </a:prstGeom>
          <a:noFill/>
          <a:ln w="9525">
            <a:noFill/>
            <a:miter lim="800000"/>
            <a:headEnd/>
            <a:tailEnd/>
          </a:ln>
          <a:effectLst/>
        </p:spPr>
        <p:txBody>
          <a:bodyPr wrap="none">
            <a:spAutoFit/>
          </a:bodyPr>
          <a:lstStyle/>
          <a:p>
            <a:pPr>
              <a:spcBef>
                <a:spcPct val="20000"/>
              </a:spcBef>
              <a:defRPr/>
            </a:pPr>
            <a:r>
              <a:rPr lang="en-US" altLang="en-US" sz="4000">
                <a:effectLst>
                  <a:outerShdw blurRad="38100" dist="38100" dir="2700000" algn="tl">
                    <a:srgbClr val="000000"/>
                  </a:outerShdw>
                </a:effectLst>
                <a:latin typeface="Times"/>
              </a:rPr>
              <a:t>Vascular</a:t>
            </a:r>
            <a:endParaRPr lang="en-US" altLang="en-US" sz="4000">
              <a:solidFill>
                <a:schemeClr val="bg1"/>
              </a:solidFill>
              <a:effectLst>
                <a:outerShdw blurRad="38100" dist="38100" dir="2700000" algn="tl">
                  <a:srgbClr val="000000"/>
                </a:outerShdw>
              </a:effectLst>
              <a:latin typeface="Times"/>
            </a:endParaRPr>
          </a:p>
        </p:txBody>
      </p:sp>
      <p:sp>
        <p:nvSpPr>
          <p:cNvPr id="9222" name="WordArt 9"/>
          <p:cNvSpPr>
            <a:spLocks noChangeArrowheads="1" noChangeShapeType="1" noTextEdit="1"/>
          </p:cNvSpPr>
          <p:nvPr/>
        </p:nvSpPr>
        <p:spPr bwMode="auto">
          <a:xfrm>
            <a:off x="4032251" y="1666875"/>
            <a:ext cx="4511675" cy="1600200"/>
          </a:xfrm>
          <a:prstGeom prst="rect">
            <a:avLst/>
          </a:prstGeom>
        </p:spPr>
        <p:txBody>
          <a:bodyPr spcFirstLastPara="1" wrap="none" fromWordArt="1">
            <a:prstTxWarp prst="textArchUp">
              <a:avLst>
                <a:gd name="adj" fmla="val 10800004"/>
              </a:avLst>
            </a:prstTxWarp>
          </a:bodyPr>
          <a:lstStyle/>
          <a:p>
            <a:pPr algn="ctr"/>
            <a:r>
              <a:rPr lang="en-US" sz="3600" b="1" kern="10">
                <a:ln w="9525">
                  <a:solidFill>
                    <a:schemeClr val="tx1"/>
                  </a:solidFill>
                  <a:round/>
                  <a:headEnd/>
                  <a:tailEnd/>
                </a:ln>
                <a:solidFill>
                  <a:srgbClr val="0033CC"/>
                </a:solidFill>
                <a:cs typeface="Times New Roman" panose="02020603050405020304" pitchFamily="18" charset="0"/>
              </a:rPr>
              <a:t>DEMENTIA</a:t>
            </a:r>
          </a:p>
        </p:txBody>
      </p:sp>
      <p:sp>
        <p:nvSpPr>
          <p:cNvPr id="9226" name="Text Box 10"/>
          <p:cNvSpPr txBox="1">
            <a:spLocks noChangeArrowheads="1"/>
          </p:cNvSpPr>
          <p:nvPr/>
        </p:nvSpPr>
        <p:spPr bwMode="auto">
          <a:xfrm>
            <a:off x="6618288" y="3579814"/>
            <a:ext cx="2171700" cy="701675"/>
          </a:xfrm>
          <a:prstGeom prst="rect">
            <a:avLst/>
          </a:prstGeom>
          <a:noFill/>
          <a:ln w="9525">
            <a:noFill/>
            <a:miter lim="800000"/>
            <a:headEnd/>
            <a:tailEnd/>
          </a:ln>
          <a:effectLst/>
        </p:spPr>
        <p:txBody>
          <a:bodyPr wrap="none">
            <a:spAutoFit/>
          </a:bodyPr>
          <a:lstStyle/>
          <a:p>
            <a:pPr>
              <a:spcBef>
                <a:spcPct val="20000"/>
              </a:spcBef>
              <a:defRPr/>
            </a:pPr>
            <a:r>
              <a:rPr lang="en-US" altLang="en-US" sz="4000">
                <a:effectLst>
                  <a:outerShdw blurRad="38100" dist="38100" dir="2700000" algn="tl">
                    <a:srgbClr val="000000"/>
                  </a:outerShdw>
                </a:effectLst>
                <a:latin typeface="Times"/>
              </a:rPr>
              <a:t>Lewy BD</a:t>
            </a:r>
            <a:endParaRPr lang="en-US" altLang="en-US" sz="4000">
              <a:solidFill>
                <a:schemeClr val="bg1"/>
              </a:solidFill>
              <a:effectLst>
                <a:outerShdw blurRad="38100" dist="38100" dir="2700000" algn="tl">
                  <a:srgbClr val="000000"/>
                </a:outerShdw>
              </a:effectLst>
              <a:latin typeface="Times"/>
            </a:endParaRPr>
          </a:p>
        </p:txBody>
      </p:sp>
      <p:sp>
        <p:nvSpPr>
          <p:cNvPr id="9227" name="Text Box 11"/>
          <p:cNvSpPr txBox="1">
            <a:spLocks noChangeArrowheads="1"/>
          </p:cNvSpPr>
          <p:nvPr/>
        </p:nvSpPr>
        <p:spPr bwMode="auto">
          <a:xfrm>
            <a:off x="8839200" y="3276601"/>
            <a:ext cx="1347788" cy="701675"/>
          </a:xfrm>
          <a:prstGeom prst="rect">
            <a:avLst/>
          </a:prstGeom>
          <a:noFill/>
          <a:ln w="9525">
            <a:noFill/>
            <a:miter lim="800000"/>
            <a:headEnd/>
            <a:tailEnd/>
          </a:ln>
          <a:effectLst/>
        </p:spPr>
        <p:txBody>
          <a:bodyPr>
            <a:spAutoFit/>
          </a:bodyPr>
          <a:lstStyle/>
          <a:p>
            <a:pPr>
              <a:spcBef>
                <a:spcPct val="20000"/>
              </a:spcBef>
              <a:defRPr/>
            </a:pPr>
            <a:r>
              <a:rPr lang="en-US" altLang="en-US" sz="4000">
                <a:effectLst>
                  <a:outerShdw blurRad="38100" dist="38100" dir="2700000" algn="tl">
                    <a:srgbClr val="000000"/>
                  </a:outerShdw>
                </a:effectLst>
                <a:latin typeface="Times"/>
              </a:rPr>
              <a:t>Other</a:t>
            </a:r>
            <a:endParaRPr lang="en-US" altLang="en-US" sz="4000">
              <a:solidFill>
                <a:schemeClr val="bg1"/>
              </a:solidFill>
              <a:effectLst>
                <a:outerShdw blurRad="38100" dist="38100" dir="2700000" algn="tl">
                  <a:srgbClr val="000000"/>
                </a:outerShdw>
              </a:effectLst>
              <a:latin typeface="Times"/>
            </a:endParaRPr>
          </a:p>
        </p:txBody>
      </p:sp>
    </p:spTree>
    <p:extLst>
      <p:ext uri="{BB962C8B-B14F-4D97-AF65-F5344CB8AC3E}">
        <p14:creationId xmlns:p14="http://schemas.microsoft.com/office/powerpoint/2010/main" val="747648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7F21-46F7-438D-90CB-77A2587C5BF1}"/>
              </a:ext>
            </a:extLst>
          </p:cNvPr>
          <p:cNvSpPr>
            <a:spLocks noGrp="1"/>
          </p:cNvSpPr>
          <p:nvPr>
            <p:ph type="title"/>
          </p:nvPr>
        </p:nvSpPr>
        <p:spPr>
          <a:xfrm>
            <a:off x="277368" y="133477"/>
            <a:ext cx="2551176" cy="1325563"/>
          </a:xfrm>
        </p:spPr>
        <p:txBody>
          <a:bodyPr>
            <a:normAutofit/>
          </a:bodyPr>
          <a:lstStyle/>
          <a:p>
            <a:r>
              <a:rPr lang="en-US" sz="4000" b="1" dirty="0">
                <a:solidFill>
                  <a:schemeClr val="accent4"/>
                </a:solidFill>
              </a:rPr>
              <a:t>Mentation: Tips </a:t>
            </a:r>
          </a:p>
        </p:txBody>
      </p:sp>
      <p:sp>
        <p:nvSpPr>
          <p:cNvPr id="3" name="Content Placeholder 2">
            <a:extLst>
              <a:ext uri="{FF2B5EF4-FFF2-40B4-BE49-F238E27FC236}">
                <a16:creationId xmlns:a16="http://schemas.microsoft.com/office/drawing/2014/main" id="{484B0A1C-C9F1-444C-822D-B0309AF13E19}"/>
              </a:ext>
            </a:extLst>
          </p:cNvPr>
          <p:cNvSpPr>
            <a:spLocks noGrp="1"/>
          </p:cNvSpPr>
          <p:nvPr>
            <p:ph idx="1"/>
          </p:nvPr>
        </p:nvSpPr>
        <p:spPr>
          <a:xfrm>
            <a:off x="3364992" y="475490"/>
            <a:ext cx="8644128" cy="5839966"/>
          </a:xfrm>
        </p:spPr>
        <p:txBody>
          <a:bodyPr>
            <a:normAutofit/>
          </a:bodyPr>
          <a:lstStyle/>
          <a:p>
            <a:r>
              <a:rPr lang="en-US" sz="3200" dirty="0">
                <a:latin typeface="+mn-lt"/>
              </a:rPr>
              <a:t>Normalize cognitive screening for patients. For example, say “I’m going to assess your cognitive health like we check your blood pressure, or your heart and lungs.” </a:t>
            </a:r>
          </a:p>
          <a:p>
            <a:r>
              <a:rPr lang="en-US" sz="3200" dirty="0">
                <a:latin typeface="+mn-lt"/>
              </a:rPr>
              <a:t>Emphasize an older adult’s strengths when screening and document it so that all providers have a baseline.</a:t>
            </a:r>
          </a:p>
          <a:p>
            <a:r>
              <a:rPr lang="en-US" sz="3200" dirty="0">
                <a:latin typeface="+mn-lt"/>
              </a:rPr>
              <a:t>Screening for cognitive impairment is part of Welcome to Medicare and </a:t>
            </a:r>
            <a:r>
              <a:rPr lang="en-US" sz="3200" dirty="0">
                <a:solidFill>
                  <a:schemeClr val="accent4"/>
                </a:solidFill>
                <a:latin typeface="+mn-lt"/>
              </a:rPr>
              <a:t>Medicare Annual Wellness Visits </a:t>
            </a:r>
          </a:p>
          <a:p>
            <a:endParaRPr lang="en-US" dirty="0">
              <a:solidFill>
                <a:srgbClr val="000000"/>
              </a:solidFill>
              <a:latin typeface="Arial" panose="020B0604020202020204" pitchFamily="34" charset="0"/>
            </a:endParaRPr>
          </a:p>
          <a:p>
            <a:pPr marL="0" indent="0">
              <a:buNone/>
            </a:pPr>
            <a:endParaRPr lang="en-US" dirty="0"/>
          </a:p>
          <a:p>
            <a:endParaRPr lang="en-US" dirty="0"/>
          </a:p>
        </p:txBody>
      </p:sp>
      <p:pic>
        <p:nvPicPr>
          <p:cNvPr id="4" name="Picture 3" descr="Native Americans | Native Pow Wow in Pioneer Square. | drburtoni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368" y="1459040"/>
            <a:ext cx="3050991" cy="4739403"/>
          </a:xfrm>
          <a:prstGeom prst="rect">
            <a:avLst/>
          </a:prstGeom>
        </p:spPr>
      </p:pic>
    </p:spTree>
    <p:extLst>
      <p:ext uri="{BB962C8B-B14F-4D97-AF65-F5344CB8AC3E}">
        <p14:creationId xmlns:p14="http://schemas.microsoft.com/office/powerpoint/2010/main" val="5109897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b="1" dirty="0">
                <a:solidFill>
                  <a:schemeClr val="accent4"/>
                </a:solidFill>
              </a:rPr>
              <a:t>Screen</a:t>
            </a:r>
            <a:r>
              <a:rPr lang="en-US" sz="4800" b="1" dirty="0">
                <a:solidFill>
                  <a:schemeClr val="accent4"/>
                </a:solidFill>
              </a:rPr>
              <a:t> </a:t>
            </a:r>
            <a:r>
              <a:rPr lang="en-US" sz="4800" dirty="0"/>
              <a:t>during Annual Wellness </a:t>
            </a:r>
            <a:r>
              <a:rPr lang="en-US" sz="4800" b="1" dirty="0"/>
              <a:t>with </a:t>
            </a:r>
            <a:br>
              <a:rPr lang="en-US" sz="4800" b="1" dirty="0"/>
            </a:br>
            <a:r>
              <a:rPr lang="en-US" sz="4800" b="1" dirty="0">
                <a:solidFill>
                  <a:schemeClr val="accent4"/>
                </a:solidFill>
              </a:rPr>
              <a:t>the Mini-cog</a:t>
            </a:r>
          </a:p>
        </p:txBody>
      </p:sp>
      <p:sp>
        <p:nvSpPr>
          <p:cNvPr id="3" name="Content Placeholder 2"/>
          <p:cNvSpPr>
            <a:spLocks noGrp="1"/>
          </p:cNvSpPr>
          <p:nvPr>
            <p:ph idx="1"/>
          </p:nvPr>
        </p:nvSpPr>
        <p:spPr/>
        <p:txBody>
          <a:bodyPr>
            <a:normAutofit/>
          </a:bodyPr>
          <a:lstStyle/>
          <a:p>
            <a:r>
              <a:rPr lang="en-US" sz="3200" dirty="0"/>
              <a:t>I am going to name 3 objects and I want you to repeat those after me</a:t>
            </a:r>
          </a:p>
          <a:p>
            <a:r>
              <a:rPr lang="en-US" sz="3200" dirty="0"/>
              <a:t>“Apple, Table Penny” (2 tries to get it right)</a:t>
            </a:r>
          </a:p>
          <a:p>
            <a:r>
              <a:rPr lang="en-US" sz="3200" dirty="0"/>
              <a:t>“Now I want you to remember those 3 things because I will ask you to repeat them in a couple of minutes.”</a:t>
            </a:r>
          </a:p>
          <a:p>
            <a:r>
              <a:rPr lang="en-US" sz="3200" dirty="0"/>
              <a:t>Clock draw: “please draw the face of a clock and set the hands to read (e.g.) 10 min after 11:00.</a:t>
            </a:r>
          </a:p>
        </p:txBody>
      </p:sp>
    </p:spTree>
    <p:extLst>
      <p:ext uri="{BB962C8B-B14F-4D97-AF65-F5344CB8AC3E}">
        <p14:creationId xmlns:p14="http://schemas.microsoft.com/office/powerpoint/2010/main" val="31755670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t>Mini Cog Interpretation</a:t>
            </a:r>
          </a:p>
        </p:txBody>
      </p:sp>
      <p:sp>
        <p:nvSpPr>
          <p:cNvPr id="3" name="Content Placeholder 2"/>
          <p:cNvSpPr>
            <a:spLocks noGrp="1"/>
          </p:cNvSpPr>
          <p:nvPr>
            <p:ph idx="1"/>
          </p:nvPr>
        </p:nvSpPr>
        <p:spPr>
          <a:xfrm>
            <a:off x="838200" y="1825625"/>
            <a:ext cx="7110984" cy="4351338"/>
          </a:xfrm>
        </p:spPr>
        <p:txBody>
          <a:bodyPr>
            <a:normAutofit/>
          </a:bodyPr>
          <a:lstStyle/>
          <a:p>
            <a:r>
              <a:rPr lang="en-US" sz="3200" dirty="0"/>
              <a:t>Each of the 3 items correct earns a point (</a:t>
            </a:r>
            <a:r>
              <a:rPr lang="en-US" sz="3200" dirty="0">
                <a:solidFill>
                  <a:schemeClr val="accent4"/>
                </a:solidFill>
              </a:rPr>
              <a:t>0- 3 points</a:t>
            </a:r>
            <a:r>
              <a:rPr lang="en-US" sz="3200" dirty="0"/>
              <a:t>)</a:t>
            </a:r>
          </a:p>
          <a:p>
            <a:r>
              <a:rPr lang="en-US" sz="3200" dirty="0"/>
              <a:t>Correct clock draw earns 2 pts; </a:t>
            </a:r>
            <a:r>
              <a:rPr lang="en-US" sz="3200" dirty="0">
                <a:solidFill>
                  <a:schemeClr val="accent4"/>
                </a:solidFill>
              </a:rPr>
              <a:t>1 point </a:t>
            </a:r>
            <a:r>
              <a:rPr lang="en-US" sz="3200" dirty="0"/>
              <a:t>for getting the 12,3,6,9 in the correct anchor positions, no duplicate or missing numbers; </a:t>
            </a:r>
            <a:r>
              <a:rPr lang="en-US" sz="3200" dirty="0">
                <a:solidFill>
                  <a:schemeClr val="accent4"/>
                </a:solidFill>
              </a:rPr>
              <a:t>1 </a:t>
            </a:r>
            <a:r>
              <a:rPr lang="en-US" sz="3200" dirty="0" err="1">
                <a:solidFill>
                  <a:schemeClr val="accent4"/>
                </a:solidFill>
              </a:rPr>
              <a:t>pt</a:t>
            </a:r>
            <a:r>
              <a:rPr lang="en-US" sz="3200" dirty="0">
                <a:solidFill>
                  <a:schemeClr val="accent4"/>
                </a:solidFill>
              </a:rPr>
              <a:t> </a:t>
            </a:r>
            <a:r>
              <a:rPr lang="en-US" sz="3200" dirty="0"/>
              <a:t>for the hands pointing correctly (0-2 points)</a:t>
            </a:r>
          </a:p>
          <a:p>
            <a:r>
              <a:rPr lang="en-US" sz="3200" dirty="0"/>
              <a:t>Total </a:t>
            </a:r>
            <a:r>
              <a:rPr lang="en-US" sz="3200" dirty="0">
                <a:solidFill>
                  <a:schemeClr val="accent4"/>
                </a:solidFill>
              </a:rPr>
              <a:t>score &lt;3 points</a:t>
            </a:r>
            <a:r>
              <a:rPr lang="en-US" sz="3200" dirty="0"/>
              <a:t>, worry about dementia</a:t>
            </a:r>
          </a:p>
        </p:txBody>
      </p:sp>
      <p:pic>
        <p:nvPicPr>
          <p:cNvPr id="8196" name="Picture 4" descr="Could a digital pen change how we diagnose brain fun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7639" y="1825625"/>
            <a:ext cx="52387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03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If I am worried about dementia, what’s next</a:t>
            </a:r>
            <a:r>
              <a:rPr lang="en-US" dirty="0"/>
              <a:t>?</a:t>
            </a:r>
          </a:p>
        </p:txBody>
      </p:sp>
      <p:sp>
        <p:nvSpPr>
          <p:cNvPr id="3" name="Content Placeholder 2"/>
          <p:cNvSpPr>
            <a:spLocks noGrp="1"/>
          </p:cNvSpPr>
          <p:nvPr>
            <p:ph idx="1"/>
          </p:nvPr>
        </p:nvSpPr>
        <p:spPr>
          <a:xfrm>
            <a:off x="838200" y="1825624"/>
            <a:ext cx="6684264" cy="4684903"/>
          </a:xfrm>
        </p:spPr>
        <p:txBody>
          <a:bodyPr>
            <a:normAutofit lnSpcReduction="10000"/>
          </a:bodyPr>
          <a:lstStyle/>
          <a:p>
            <a:r>
              <a:rPr lang="en-US" sz="3200" b="1" dirty="0">
                <a:solidFill>
                  <a:schemeClr val="accent4"/>
                </a:solidFill>
              </a:rPr>
              <a:t>AD8</a:t>
            </a:r>
            <a:r>
              <a:rPr lang="en-US" sz="3200" dirty="0"/>
              <a:t>- a close friend/relative answers 8 questions any answer yes means we need to do more.</a:t>
            </a:r>
          </a:p>
          <a:p>
            <a:r>
              <a:rPr lang="en-US" sz="3200" dirty="0"/>
              <a:t>Some PC clinics will </a:t>
            </a:r>
            <a:r>
              <a:rPr lang="en-US" sz="3200" dirty="0">
                <a:solidFill>
                  <a:schemeClr val="accent4"/>
                </a:solidFill>
              </a:rPr>
              <a:t>refer</a:t>
            </a:r>
            <a:r>
              <a:rPr lang="en-US" sz="3200" dirty="0"/>
              <a:t> the patient if abnormal mini-cog and changes on AD-8</a:t>
            </a:r>
          </a:p>
          <a:p>
            <a:r>
              <a:rPr lang="en-US" sz="3200" dirty="0"/>
              <a:t>If AD8 is normal, but you are still worried </a:t>
            </a:r>
            <a:r>
              <a:rPr lang="en-US" sz="3200" dirty="0">
                <a:solidFill>
                  <a:schemeClr val="accent4"/>
                </a:solidFill>
              </a:rPr>
              <a:t>do a second cognitive test </a:t>
            </a:r>
            <a:r>
              <a:rPr lang="en-US" sz="3200" dirty="0"/>
              <a:t>and recheck the patient with the same test next year</a:t>
            </a:r>
          </a:p>
        </p:txBody>
      </p:sp>
      <p:pic>
        <p:nvPicPr>
          <p:cNvPr id="4" name="Content Placeholder 24" descr="Honor The Elderly | One thing I really love about all the Na…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1878" y="2267712"/>
            <a:ext cx="4643976" cy="3097496"/>
          </a:xfrm>
          <a:prstGeom prst="rect">
            <a:avLst/>
          </a:prstGeom>
        </p:spPr>
      </p:pic>
    </p:spTree>
    <p:extLst>
      <p:ext uri="{BB962C8B-B14F-4D97-AF65-F5344CB8AC3E}">
        <p14:creationId xmlns:p14="http://schemas.microsoft.com/office/powerpoint/2010/main" val="2742933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8784" y="3916301"/>
            <a:ext cx="9192768" cy="1470025"/>
          </a:xfrm>
        </p:spPr>
        <p:txBody>
          <a:bodyPr>
            <a:normAutofit fontScale="90000"/>
          </a:bodyPr>
          <a:lstStyle/>
          <a:p>
            <a:pPr algn="l"/>
            <a:r>
              <a:rPr lang="en-US" sz="3200" dirty="0"/>
              <a:t>This program is supported by the Health Resources and Services Administration (HRSA) </a:t>
            </a:r>
            <a:br>
              <a:rPr lang="en-US" sz="3200" dirty="0"/>
            </a:br>
            <a:r>
              <a:rPr lang="en-US" sz="3200" dirty="0"/>
              <a:t>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a:t>
            </a:r>
            <a:br>
              <a:rPr lang="en-US" sz="3200" dirty="0"/>
            </a:br>
            <a:endParaRPr lang="en-US" sz="3200" dirty="0"/>
          </a:p>
        </p:txBody>
      </p:sp>
    </p:spTree>
    <p:extLst>
      <p:ext uri="{BB962C8B-B14F-4D97-AF65-F5344CB8AC3E}">
        <p14:creationId xmlns:p14="http://schemas.microsoft.com/office/powerpoint/2010/main" val="1731554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413893"/>
            <a:ext cx="2282952" cy="3073019"/>
          </a:xfrm>
        </p:spPr>
        <p:txBody>
          <a:bodyPr>
            <a:noAutofit/>
          </a:bodyPr>
          <a:lstStyle/>
          <a:p>
            <a:r>
              <a:rPr lang="en-US" sz="8000" dirty="0">
                <a:solidFill>
                  <a:schemeClr val="accent4"/>
                </a:solidFill>
              </a:rPr>
              <a:t>AD8</a:t>
            </a:r>
            <a:br>
              <a:rPr lang="en-US" sz="8000" dirty="0">
                <a:solidFill>
                  <a:schemeClr val="accent4"/>
                </a:solidFill>
              </a:rPr>
            </a:br>
            <a:r>
              <a:rPr lang="en-US" sz="3200" dirty="0">
                <a:solidFill>
                  <a:schemeClr val="accent4"/>
                </a:solidFill>
              </a:rPr>
              <a:t>Alzheimer’s</a:t>
            </a:r>
            <a:br>
              <a:rPr lang="en-US" sz="3200" dirty="0">
                <a:solidFill>
                  <a:schemeClr val="accent4"/>
                </a:solidFill>
              </a:rPr>
            </a:br>
            <a:r>
              <a:rPr lang="en-US" sz="3200" dirty="0">
                <a:solidFill>
                  <a:schemeClr val="accent4"/>
                </a:solidFill>
              </a:rPr>
              <a:t>Disease 8 </a:t>
            </a:r>
            <a:br>
              <a:rPr lang="en-US" sz="3200" dirty="0">
                <a:solidFill>
                  <a:schemeClr val="accent4"/>
                </a:solidFill>
              </a:rPr>
            </a:br>
            <a:endParaRPr lang="en-US" sz="8000" dirty="0">
              <a:solidFill>
                <a:schemeClr val="accent4"/>
              </a:solidFill>
            </a:endParaRPr>
          </a:p>
        </p:txBody>
      </p:sp>
      <p:pic>
        <p:nvPicPr>
          <p:cNvPr id="4102" name="Picture 6" descr="The AD8: The Washington University Dementia Screening Test ( &quot; The... |  Download Scientific Diagram"/>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78683" y="-85344"/>
            <a:ext cx="5591363" cy="694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1447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93A48-A3D0-C846-A90C-4A7FF1822FD0}"/>
              </a:ext>
            </a:extLst>
          </p:cNvPr>
          <p:cNvSpPr>
            <a:spLocks noGrp="1"/>
          </p:cNvSpPr>
          <p:nvPr>
            <p:ph type="title"/>
          </p:nvPr>
        </p:nvSpPr>
        <p:spPr/>
        <p:txBody>
          <a:bodyPr/>
          <a:lstStyle/>
          <a:p>
            <a:r>
              <a:rPr lang="en-US" dirty="0"/>
              <a:t>If You want to do a Second Test: Which One?</a:t>
            </a:r>
          </a:p>
        </p:txBody>
      </p:sp>
      <p:sp>
        <p:nvSpPr>
          <p:cNvPr id="3" name="Content Placeholder 2">
            <a:extLst>
              <a:ext uri="{FF2B5EF4-FFF2-40B4-BE49-F238E27FC236}">
                <a16:creationId xmlns:a16="http://schemas.microsoft.com/office/drawing/2014/main" id="{4ED38519-3E4E-244B-9506-89DBC09D11B5}"/>
              </a:ext>
            </a:extLst>
          </p:cNvPr>
          <p:cNvSpPr>
            <a:spLocks noGrp="1"/>
          </p:cNvSpPr>
          <p:nvPr>
            <p:ph idx="1"/>
          </p:nvPr>
        </p:nvSpPr>
        <p:spPr>
          <a:xfrm>
            <a:off x="448056" y="1847850"/>
            <a:ext cx="5879592" cy="4351338"/>
          </a:xfrm>
        </p:spPr>
        <p:txBody>
          <a:bodyPr>
            <a:normAutofit/>
          </a:bodyPr>
          <a:lstStyle/>
          <a:p>
            <a:pPr lvl="1"/>
            <a:r>
              <a:rPr lang="en-US" sz="4400" dirty="0">
                <a:solidFill>
                  <a:schemeClr val="accent4"/>
                </a:solidFill>
              </a:rPr>
              <a:t>SLUMS</a:t>
            </a:r>
            <a:r>
              <a:rPr lang="en-US" sz="4400" dirty="0"/>
              <a:t>- </a:t>
            </a:r>
            <a:r>
              <a:rPr lang="en-US" sz="4000" dirty="0"/>
              <a:t>public domain</a:t>
            </a:r>
          </a:p>
          <a:p>
            <a:pPr lvl="1"/>
            <a:r>
              <a:rPr lang="en-US" sz="4000" dirty="0"/>
              <a:t>MOCA- training required</a:t>
            </a:r>
          </a:p>
          <a:p>
            <a:pPr lvl="1"/>
            <a:r>
              <a:rPr lang="en-US" sz="4000" dirty="0"/>
              <a:t>MMSE- requires purchase</a:t>
            </a:r>
          </a:p>
          <a:p>
            <a:pPr lvl="1"/>
            <a:r>
              <a:rPr lang="en-US" sz="4000" dirty="0"/>
              <a:t>Any test needs to work in your pop</a:t>
            </a:r>
            <a:r>
              <a:rPr lang="en-US" sz="4400" dirty="0"/>
              <a:t>ulation</a:t>
            </a:r>
          </a:p>
        </p:txBody>
      </p:sp>
      <p:sp>
        <p:nvSpPr>
          <p:cNvPr id="4" name="Slide Number Placeholder 3">
            <a:extLst>
              <a:ext uri="{FF2B5EF4-FFF2-40B4-BE49-F238E27FC236}">
                <a16:creationId xmlns:a16="http://schemas.microsoft.com/office/drawing/2014/main" id="{93E7711E-76FF-1949-82B9-6F062D7844B8}"/>
              </a:ext>
            </a:extLst>
          </p:cNvPr>
          <p:cNvSpPr>
            <a:spLocks noGrp="1"/>
          </p:cNvSpPr>
          <p:nvPr>
            <p:ph type="sldNum" sz="quarter" idx="4294967295"/>
          </p:nvPr>
        </p:nvSpPr>
        <p:spPr/>
        <p:txBody>
          <a:bodyPr/>
          <a:lstStyle/>
          <a:p>
            <a:fld id="{144970FF-6123-42CA-A003-B0DD987502E2}" type="slidenum">
              <a:rPr lang="en-US" smtClean="0"/>
              <a:pPr/>
              <a:t>21</a:t>
            </a:fld>
            <a:endParaRPr lang="en-US"/>
          </a:p>
        </p:txBody>
      </p:sp>
      <p:pic>
        <p:nvPicPr>
          <p:cNvPr id="5" name="Picture 4" descr="Native American Resilience in Photo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358" y="1462405"/>
            <a:ext cx="4204076" cy="5929556"/>
          </a:xfrm>
          <a:prstGeom prst="rect">
            <a:avLst/>
          </a:prstGeom>
        </p:spPr>
      </p:pic>
    </p:spTree>
    <p:extLst>
      <p:ext uri="{BB962C8B-B14F-4D97-AF65-F5344CB8AC3E}">
        <p14:creationId xmlns:p14="http://schemas.microsoft.com/office/powerpoint/2010/main" val="3090040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68168" cy="3158363"/>
          </a:xfrm>
        </p:spPr>
        <p:txBody>
          <a:bodyPr>
            <a:normAutofit fontScale="90000"/>
          </a:bodyPr>
          <a:lstStyle/>
          <a:p>
            <a:r>
              <a:rPr lang="en-US" sz="6600" b="1" dirty="0">
                <a:solidFill>
                  <a:schemeClr val="accent4"/>
                </a:solidFill>
              </a:rPr>
              <a:t>SLUMS</a:t>
            </a:r>
            <a:br>
              <a:rPr lang="en-US" sz="6600" b="1" dirty="0">
                <a:solidFill>
                  <a:schemeClr val="accent4"/>
                </a:solidFill>
              </a:rPr>
            </a:br>
            <a:r>
              <a:rPr lang="en-US" sz="3200" b="1" dirty="0">
                <a:solidFill>
                  <a:schemeClr val="accent4"/>
                </a:solidFill>
              </a:rPr>
              <a:t>Saint Louis</a:t>
            </a:r>
            <a:br>
              <a:rPr lang="en-US" sz="3200" b="1" dirty="0">
                <a:solidFill>
                  <a:schemeClr val="accent4"/>
                </a:solidFill>
              </a:rPr>
            </a:br>
            <a:r>
              <a:rPr lang="en-US" sz="3200" b="1" dirty="0">
                <a:solidFill>
                  <a:schemeClr val="accent4"/>
                </a:solidFill>
              </a:rPr>
              <a:t>University</a:t>
            </a:r>
            <a:br>
              <a:rPr lang="en-US" sz="3200" b="1" dirty="0">
                <a:solidFill>
                  <a:schemeClr val="accent4"/>
                </a:solidFill>
              </a:rPr>
            </a:br>
            <a:r>
              <a:rPr lang="en-US" sz="3200" b="1" dirty="0">
                <a:solidFill>
                  <a:schemeClr val="accent4"/>
                </a:solidFill>
              </a:rPr>
              <a:t>Mental Status </a:t>
            </a:r>
            <a:br>
              <a:rPr lang="en-US" sz="3200" b="1" dirty="0">
                <a:solidFill>
                  <a:schemeClr val="accent4"/>
                </a:solidFill>
              </a:rPr>
            </a:br>
            <a:r>
              <a:rPr lang="en-US" sz="3200" b="1" dirty="0">
                <a:solidFill>
                  <a:schemeClr val="accent4"/>
                </a:solidFill>
              </a:rPr>
              <a:t>Exam</a:t>
            </a:r>
            <a:br>
              <a:rPr lang="en-US" sz="3200" b="1" dirty="0">
                <a:solidFill>
                  <a:schemeClr val="accent4"/>
                </a:solidFill>
              </a:rPr>
            </a:br>
            <a:endParaRPr lang="en-US" sz="6600" b="1" dirty="0">
              <a:solidFill>
                <a:schemeClr val="accent4"/>
              </a:solidFill>
            </a:endParaRPr>
          </a:p>
        </p:txBody>
      </p:sp>
      <p:pic>
        <p:nvPicPr>
          <p:cNvPr id="5122" name="Picture 2" descr="SLU Mental Status Examination Tool What does the SLU Mental Status Exam Tes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14801" y="-132512"/>
            <a:ext cx="5692367" cy="736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419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4"/>
                </a:solidFill>
              </a:rPr>
              <a:t>Improving Memory in Primary Care</a:t>
            </a:r>
          </a:p>
        </p:txBody>
      </p:sp>
      <p:sp>
        <p:nvSpPr>
          <p:cNvPr id="3" name="Content Placeholder 2"/>
          <p:cNvSpPr>
            <a:spLocks noGrp="1"/>
          </p:cNvSpPr>
          <p:nvPr>
            <p:ph idx="1"/>
          </p:nvPr>
        </p:nvSpPr>
        <p:spPr>
          <a:xfrm>
            <a:off x="838200" y="1825625"/>
            <a:ext cx="7062216" cy="4351338"/>
          </a:xfrm>
        </p:spPr>
        <p:txBody>
          <a:bodyPr>
            <a:normAutofit/>
          </a:bodyPr>
          <a:lstStyle/>
          <a:p>
            <a:r>
              <a:rPr lang="en-US" sz="4000" dirty="0"/>
              <a:t>Take a look at the prescription medications</a:t>
            </a:r>
          </a:p>
          <a:p>
            <a:r>
              <a:rPr lang="en-US" sz="4000" dirty="0"/>
              <a:t>Look for substance misuse</a:t>
            </a:r>
          </a:p>
          <a:p>
            <a:r>
              <a:rPr lang="en-US" sz="4000" dirty="0"/>
              <a:t>Check labs for things you don’t want to miss</a:t>
            </a:r>
          </a:p>
        </p:txBody>
      </p:sp>
      <p:pic>
        <p:nvPicPr>
          <p:cNvPr id="4" name="Picture 3" descr="Tablets Pills Drugs · Free vector graphic on Pixabay"/>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7754" y="1690688"/>
            <a:ext cx="2146046" cy="2176272"/>
          </a:xfrm>
          <a:prstGeom prst="rect">
            <a:avLst/>
          </a:prstGeom>
        </p:spPr>
      </p:pic>
      <p:pic>
        <p:nvPicPr>
          <p:cNvPr id="5" name="Picture 4" descr="AP Biology Course Inform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6320" y="4348163"/>
            <a:ext cx="1828800" cy="1828800"/>
          </a:xfrm>
          <a:prstGeom prst="rect">
            <a:avLst/>
          </a:prstGeom>
        </p:spPr>
      </p:pic>
    </p:spTree>
    <p:extLst>
      <p:ext uri="{BB962C8B-B14F-4D97-AF65-F5344CB8AC3E}">
        <p14:creationId xmlns:p14="http://schemas.microsoft.com/office/powerpoint/2010/main" val="801105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70432" y="152400"/>
            <a:ext cx="9141968" cy="1143000"/>
          </a:xfrm>
          <a:noFill/>
          <a:ln/>
        </p:spPr>
        <p:txBody>
          <a:bodyPr/>
          <a:lstStyle/>
          <a:p>
            <a:r>
              <a:rPr lang="en-US" altLang="en-US" sz="4800" u="sng" dirty="0"/>
              <a:t>Prescription Drugs and Dementia</a:t>
            </a:r>
          </a:p>
        </p:txBody>
      </p:sp>
      <p:sp>
        <p:nvSpPr>
          <p:cNvPr id="45059" name="Rectangle 3"/>
          <p:cNvSpPr>
            <a:spLocks noGrp="1" noChangeArrowheads="1"/>
          </p:cNvSpPr>
          <p:nvPr>
            <p:ph type="body" sz="half" idx="1"/>
          </p:nvPr>
        </p:nvSpPr>
        <p:spPr>
          <a:xfrm>
            <a:off x="558176" y="1493520"/>
            <a:ext cx="9158848" cy="4876800"/>
          </a:xfrm>
          <a:noFill/>
          <a:ln/>
        </p:spPr>
        <p:txBody>
          <a:bodyPr/>
          <a:lstStyle/>
          <a:p>
            <a:r>
              <a:rPr lang="en-US" altLang="en-US" sz="4000" dirty="0">
                <a:solidFill>
                  <a:schemeClr val="accent4"/>
                </a:solidFill>
              </a:rPr>
              <a:t>Many drugs make patients worse, e.g.  </a:t>
            </a:r>
            <a:r>
              <a:rPr lang="en-US" altLang="en-US" sz="3200" dirty="0"/>
              <a:t>Sedatives, anxiolytics, anticholinergics, H2-blockers, centrally acting </a:t>
            </a:r>
            <a:r>
              <a:rPr lang="en-US" altLang="en-US" sz="3200" dirty="0" err="1"/>
              <a:t>antihypertensives</a:t>
            </a:r>
            <a:r>
              <a:rPr lang="en-US" altLang="en-US" sz="3200" dirty="0"/>
              <a:t> (clonidine, alpha-methyl </a:t>
            </a:r>
            <a:r>
              <a:rPr lang="en-US" altLang="en-US" sz="3200" dirty="0" err="1"/>
              <a:t>dopa</a:t>
            </a:r>
            <a:r>
              <a:rPr lang="en-US" altLang="en-US" sz="3200" dirty="0"/>
              <a:t>) </a:t>
            </a:r>
            <a:r>
              <a:rPr lang="en-US" altLang="en-US" sz="3200" dirty="0" err="1"/>
              <a:t>antiarhythmics</a:t>
            </a:r>
            <a:r>
              <a:rPr lang="en-US" altLang="en-US" sz="3200" dirty="0"/>
              <a:t>, beta blockers, digoxin, </a:t>
            </a:r>
            <a:r>
              <a:rPr lang="en-US" altLang="en-US" sz="3200" dirty="0" err="1"/>
              <a:t>Sinemet</a:t>
            </a:r>
            <a:r>
              <a:rPr lang="en-US" altLang="en-US" sz="3200" dirty="0"/>
              <a:t>, </a:t>
            </a:r>
            <a:r>
              <a:rPr lang="en-US" altLang="en-US" sz="3200" dirty="0" err="1"/>
              <a:t>selegeline</a:t>
            </a:r>
            <a:r>
              <a:rPr lang="en-US" altLang="en-US" sz="3200" dirty="0"/>
              <a:t>.</a:t>
            </a:r>
          </a:p>
          <a:p>
            <a:r>
              <a:rPr lang="en-US" altLang="en-US" sz="3200" dirty="0"/>
              <a:t>Don’t forget </a:t>
            </a:r>
            <a:r>
              <a:rPr lang="en-US" altLang="en-US" sz="3200" dirty="0">
                <a:solidFill>
                  <a:schemeClr val="accent4"/>
                </a:solidFill>
              </a:rPr>
              <a:t>herbals and OTCs</a:t>
            </a:r>
          </a:p>
          <a:p>
            <a:r>
              <a:rPr lang="en-US" altLang="en-US" sz="4000" dirty="0"/>
              <a:t>Check all meds for </a:t>
            </a:r>
            <a:r>
              <a:rPr lang="en-US" altLang="en-US" sz="4000" dirty="0">
                <a:solidFill>
                  <a:schemeClr val="accent4"/>
                </a:solidFill>
              </a:rPr>
              <a:t>CNS</a:t>
            </a:r>
            <a:r>
              <a:rPr lang="en-US" altLang="en-US" sz="4000" dirty="0"/>
              <a:t> side effects</a:t>
            </a:r>
          </a:p>
          <a:p>
            <a:r>
              <a:rPr lang="en-US" altLang="en-US" sz="4000" dirty="0">
                <a:solidFill>
                  <a:schemeClr val="accent4"/>
                </a:solidFill>
              </a:rPr>
              <a:t>Ask Pharmacy for help</a:t>
            </a:r>
            <a:endParaRPr lang="en-US" altLang="en-US" sz="4000" dirty="0">
              <a:effectLst/>
            </a:endParaRPr>
          </a:p>
          <a:p>
            <a:endParaRPr lang="en-US" altLang="en-US" dirty="0">
              <a:effectLst/>
            </a:endParaRPr>
          </a:p>
        </p:txBody>
      </p:sp>
      <p:pic>
        <p:nvPicPr>
          <p:cNvPr id="4" name="Picture 3" descr="Tablets Pills Drugs · Free vector graphic on Pixaba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9402" y="3824288"/>
            <a:ext cx="2146046" cy="2176272"/>
          </a:xfrm>
          <a:prstGeom prst="rect">
            <a:avLst/>
          </a:prstGeom>
        </p:spPr>
      </p:pic>
    </p:spTree>
    <p:extLst>
      <p:ext uri="{BB962C8B-B14F-4D97-AF65-F5344CB8AC3E}">
        <p14:creationId xmlns:p14="http://schemas.microsoft.com/office/powerpoint/2010/main" val="23380880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title"/>
          </p:nvPr>
        </p:nvSpPr>
        <p:spPr>
          <a:xfrm>
            <a:off x="1485900" y="304800"/>
            <a:ext cx="8743950" cy="1143000"/>
          </a:xfrm>
          <a:noFill/>
          <a:ln/>
          <a:effectLst>
            <a:outerShdw dist="35921" dir="2700000" algn="ctr" rotWithShape="0">
              <a:schemeClr val="bg2"/>
            </a:outerShdw>
          </a:effectLst>
        </p:spPr>
        <p:txBody>
          <a:bodyPr/>
          <a:lstStyle/>
          <a:p>
            <a:pPr>
              <a:lnSpc>
                <a:spcPct val="90000"/>
              </a:lnSpc>
            </a:pPr>
            <a:r>
              <a:rPr lang="en-US" altLang="en-US" sz="5400" dirty="0"/>
              <a:t> Alcohol and Dementia</a:t>
            </a:r>
          </a:p>
        </p:txBody>
      </p:sp>
      <p:sp>
        <p:nvSpPr>
          <p:cNvPr id="57351" name="Rectangle 7"/>
          <p:cNvSpPr>
            <a:spLocks noChangeArrowheads="1"/>
          </p:cNvSpPr>
          <p:nvPr/>
        </p:nvSpPr>
        <p:spPr bwMode="auto">
          <a:xfrm>
            <a:off x="536449" y="2057400"/>
            <a:ext cx="5130928"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75000"/>
              <a:buFont typeface="Monotype Sorts" pitchFamily="2" charset="2"/>
              <a:buChar char="n"/>
              <a:defRPr sz="3200">
                <a:solidFill>
                  <a:schemeClr val="tx1"/>
                </a:solidFill>
                <a:effectLst>
                  <a:outerShdw blurRad="38100" dist="38100" dir="2700000" algn="tl">
                    <a:srgbClr val="000000"/>
                  </a:outerShdw>
                </a:effectLst>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effectLst>
                  <a:outerShdw blurRad="38100" dist="38100" dir="2700000" algn="tl">
                    <a:srgbClr val="000000"/>
                  </a:outerShdw>
                </a:effectLst>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effectLst>
                  <a:outerShdw blurRad="38100" dist="38100" dir="2700000" algn="tl">
                    <a:srgbClr val="000000"/>
                  </a:outerShdw>
                </a:effectLst>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Times New Roman" panose="02020603050405020304" pitchFamily="18" charset="0"/>
              </a:defRPr>
            </a:lvl9pPr>
          </a:lstStyle>
          <a:p>
            <a:pPr>
              <a:lnSpc>
                <a:spcPct val="140000"/>
              </a:lnSpc>
            </a:pPr>
            <a:r>
              <a:rPr lang="en-US" altLang="en-US" dirty="0"/>
              <a:t>   </a:t>
            </a:r>
            <a:r>
              <a:rPr lang="en-US" altLang="en-US" sz="3600" dirty="0">
                <a:latin typeface="+mn-lt"/>
              </a:rPr>
              <a:t>Volume of distribution for </a:t>
            </a:r>
            <a:r>
              <a:rPr lang="en-US" altLang="en-US" dirty="0">
                <a:latin typeface="+mn-lt"/>
              </a:rPr>
              <a:t>ETOH with age</a:t>
            </a:r>
          </a:p>
          <a:p>
            <a:pPr>
              <a:lnSpc>
                <a:spcPct val="140000"/>
              </a:lnSpc>
            </a:pPr>
            <a:r>
              <a:rPr lang="en-US" altLang="en-US" dirty="0">
                <a:latin typeface="+mn-lt"/>
              </a:rPr>
              <a:t> No more than one/day after age 65; stop all if memory is impaired</a:t>
            </a:r>
            <a:endParaRPr lang="en-US" altLang="en-US" sz="6000" dirty="0">
              <a:latin typeface="+mn-lt"/>
            </a:endParaRPr>
          </a:p>
        </p:txBody>
      </p:sp>
      <p:pic>
        <p:nvPicPr>
          <p:cNvPr id="5735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00081" y="2743200"/>
            <a:ext cx="4232275" cy="3678238"/>
          </a:xfrm>
          <a:prstGeom prst="rect">
            <a:avLst/>
          </a:prstGeom>
          <a:noFill/>
          <a:extLst>
            <a:ext uri="{909E8E84-426E-40DD-AFC4-6F175D3DCCD1}">
              <a14:hiddenFill xmlns:a14="http://schemas.microsoft.com/office/drawing/2010/main">
                <a:solidFill>
                  <a:srgbClr val="FFFFFF"/>
                </a:solidFill>
              </a14:hiddenFill>
            </a:ext>
          </a:extLst>
        </p:spPr>
      </p:pic>
      <p:sp>
        <p:nvSpPr>
          <p:cNvPr id="57357" name="Line 13"/>
          <p:cNvSpPr>
            <a:spLocks noChangeShapeType="1"/>
          </p:cNvSpPr>
          <p:nvPr/>
        </p:nvSpPr>
        <p:spPr bwMode="auto">
          <a:xfrm flipH="1">
            <a:off x="2057400" y="2743200"/>
            <a:ext cx="76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58" name="Line 14"/>
          <p:cNvSpPr>
            <a:spLocks noChangeShapeType="1"/>
          </p:cNvSpPr>
          <p:nvPr/>
        </p:nvSpPr>
        <p:spPr bwMode="auto">
          <a:xfrm>
            <a:off x="1085088" y="2235200"/>
            <a:ext cx="0" cy="609600"/>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6148" name="Picture 4" descr="How Coronavirus Lockdown Affects Alcoholics And Drug Addi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9328" y="400049"/>
            <a:ext cx="3539141" cy="2123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754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en-US" altLang="en-US" u="sng" dirty="0"/>
              <a:t>The Dementia Evaluation: don’t miss these</a:t>
            </a:r>
            <a:r>
              <a:rPr lang="en-US" altLang="en-US" dirty="0"/>
              <a:t/>
            </a:r>
            <a:br>
              <a:rPr lang="en-US" altLang="en-US" dirty="0"/>
            </a:br>
            <a:r>
              <a:rPr lang="en-US" altLang="en-US" sz="4000" dirty="0">
                <a:solidFill>
                  <a:schemeClr val="accent4"/>
                </a:solidFill>
              </a:rPr>
              <a:t>Laboratory/ Diagnostics</a:t>
            </a:r>
          </a:p>
        </p:txBody>
      </p:sp>
      <p:sp>
        <p:nvSpPr>
          <p:cNvPr id="23555" name="Rectangle 3"/>
          <p:cNvSpPr>
            <a:spLocks noGrp="1" noChangeArrowheads="1"/>
          </p:cNvSpPr>
          <p:nvPr>
            <p:ph type="body" idx="1"/>
          </p:nvPr>
        </p:nvSpPr>
        <p:spPr>
          <a:xfrm>
            <a:off x="838200" y="1825625"/>
            <a:ext cx="7232904" cy="4351338"/>
          </a:xfrm>
          <a:noFill/>
          <a:ln/>
        </p:spPr>
        <p:txBody>
          <a:bodyPr>
            <a:normAutofit/>
          </a:bodyPr>
          <a:lstStyle/>
          <a:p>
            <a:r>
              <a:rPr lang="en-US" altLang="en-US" sz="3600" dirty="0">
                <a:solidFill>
                  <a:schemeClr val="accent4"/>
                </a:solidFill>
              </a:rPr>
              <a:t>B-12</a:t>
            </a:r>
            <a:r>
              <a:rPr lang="en-US" altLang="en-US" sz="3600" dirty="0"/>
              <a:t>, Folate, </a:t>
            </a:r>
            <a:r>
              <a:rPr lang="en-US" altLang="en-US" sz="3600" dirty="0">
                <a:solidFill>
                  <a:schemeClr val="accent4"/>
                </a:solidFill>
              </a:rPr>
              <a:t>TSH</a:t>
            </a:r>
          </a:p>
          <a:p>
            <a:r>
              <a:rPr lang="en-US" altLang="en-US" sz="3600" dirty="0" err="1"/>
              <a:t>Chem</a:t>
            </a:r>
            <a:r>
              <a:rPr lang="en-US" altLang="en-US" sz="3600" dirty="0"/>
              <a:t> profile, UA, </a:t>
            </a:r>
            <a:r>
              <a:rPr lang="en-US" altLang="en-US" sz="3600" dirty="0">
                <a:solidFill>
                  <a:schemeClr val="accent4"/>
                </a:solidFill>
              </a:rPr>
              <a:t>?O</a:t>
            </a:r>
            <a:r>
              <a:rPr lang="en-US" altLang="en-US" sz="3600" b="1" baseline="-25000" dirty="0">
                <a:solidFill>
                  <a:schemeClr val="accent4"/>
                </a:solidFill>
                <a:effectLst/>
              </a:rPr>
              <a:t>2</a:t>
            </a:r>
            <a:r>
              <a:rPr lang="en-US" altLang="en-US" sz="3600" dirty="0">
                <a:solidFill>
                  <a:schemeClr val="accent4"/>
                </a:solidFill>
              </a:rPr>
              <a:t> sat</a:t>
            </a:r>
          </a:p>
          <a:p>
            <a:r>
              <a:rPr lang="en-US" altLang="en-US" sz="3600" dirty="0"/>
              <a:t>CBC</a:t>
            </a:r>
          </a:p>
          <a:p>
            <a:r>
              <a:rPr lang="en-US" altLang="en-US" sz="3600" dirty="0"/>
              <a:t>Other as indicated –most often drug levels</a:t>
            </a:r>
          </a:p>
          <a:p>
            <a:r>
              <a:rPr lang="en-US" altLang="en-US" sz="3600" dirty="0"/>
              <a:t>Brain Imaging (once, not multiple)</a:t>
            </a:r>
          </a:p>
          <a:p>
            <a:endParaRPr lang="en-US" altLang="en-US" sz="3600" dirty="0"/>
          </a:p>
        </p:txBody>
      </p:sp>
      <p:pic>
        <p:nvPicPr>
          <p:cNvPr id="4" name="Picture 3" descr="AP Biology Course Informa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8384" y="3750755"/>
            <a:ext cx="2426208" cy="2426208"/>
          </a:xfrm>
          <a:prstGeom prst="rect">
            <a:avLst/>
          </a:prstGeom>
        </p:spPr>
      </p:pic>
    </p:spTree>
    <p:extLst>
      <p:ext uri="{BB962C8B-B14F-4D97-AF65-F5344CB8AC3E}">
        <p14:creationId xmlns:p14="http://schemas.microsoft.com/office/powerpoint/2010/main" val="2020925551"/>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lstStyle/>
          <a:p>
            <a:r>
              <a:rPr lang="en-US" b="1" dirty="0">
                <a:solidFill>
                  <a:schemeClr val="accent4"/>
                </a:solidFill>
              </a:rPr>
              <a:t>Caregiver Support</a:t>
            </a:r>
            <a:r>
              <a:rPr lang="en-US" dirty="0"/>
              <a:t>: services offered by the Alzheimer’s Association</a:t>
            </a:r>
          </a:p>
        </p:txBody>
      </p:sp>
      <p:sp>
        <p:nvSpPr>
          <p:cNvPr id="3" name="Content Placeholder 2"/>
          <p:cNvSpPr>
            <a:spLocks noGrp="1"/>
          </p:cNvSpPr>
          <p:nvPr>
            <p:ph idx="1"/>
          </p:nvPr>
        </p:nvSpPr>
        <p:spPr/>
        <p:txBody>
          <a:bodyPr>
            <a:normAutofit/>
          </a:bodyPr>
          <a:lstStyle/>
          <a:p>
            <a:pPr lvl="0"/>
            <a:r>
              <a:rPr lang="en-US" sz="3000" dirty="0"/>
              <a:t>Information and Referral</a:t>
            </a:r>
          </a:p>
          <a:p>
            <a:pPr lvl="0"/>
            <a:r>
              <a:rPr lang="en-US" sz="3000" dirty="0"/>
              <a:t>Care Consultation</a:t>
            </a:r>
          </a:p>
          <a:p>
            <a:pPr lvl="0"/>
            <a:r>
              <a:rPr lang="en-US" sz="3000" dirty="0"/>
              <a:t>Safety Services</a:t>
            </a:r>
          </a:p>
          <a:p>
            <a:pPr lvl="0"/>
            <a:r>
              <a:rPr lang="en-US" sz="3000" dirty="0"/>
              <a:t>Early-Stage Engagement Programs</a:t>
            </a:r>
          </a:p>
          <a:p>
            <a:pPr lvl="0"/>
            <a:r>
              <a:rPr lang="en-US" sz="3000" dirty="0"/>
              <a:t>Support Groups</a:t>
            </a:r>
          </a:p>
          <a:p>
            <a:pPr lvl="0"/>
            <a:r>
              <a:rPr lang="en-US" sz="3000" dirty="0"/>
              <a:t>Monthly Educational Programs</a:t>
            </a:r>
          </a:p>
          <a:p>
            <a:pPr lvl="0"/>
            <a:r>
              <a:rPr lang="en-US" sz="3000" dirty="0"/>
              <a:t>Brain Health Awareness</a:t>
            </a:r>
          </a:p>
          <a:p>
            <a:pPr lvl="0"/>
            <a:r>
              <a:rPr lang="en-US" sz="3000" dirty="0"/>
              <a:t>Clinical Trials</a:t>
            </a:r>
          </a:p>
          <a:p>
            <a:endParaRPr lang="en-US" dirty="0"/>
          </a:p>
        </p:txBody>
      </p:sp>
      <p:pic>
        <p:nvPicPr>
          <p:cNvPr id="4" name="Picture 3" descr="Ponca Nation of Oklahoma to Recognize the Rights of Nature to Stop Frack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0960" y="2009883"/>
            <a:ext cx="4033236" cy="3982821"/>
          </a:xfrm>
          <a:prstGeom prst="rect">
            <a:avLst/>
          </a:prstGeom>
        </p:spPr>
      </p:pic>
    </p:spTree>
    <p:extLst>
      <p:ext uri="{BB962C8B-B14F-4D97-AF65-F5344CB8AC3E}">
        <p14:creationId xmlns:p14="http://schemas.microsoft.com/office/powerpoint/2010/main" val="1940958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type="title"/>
          </p:nvPr>
        </p:nvSpPr>
        <p:spPr>
          <a:xfrm>
            <a:off x="621792" y="457200"/>
            <a:ext cx="9684258" cy="1143000"/>
          </a:xfrm>
          <a:effectLst>
            <a:outerShdw dist="35921" dir="2700000" algn="ctr" rotWithShape="0">
              <a:schemeClr val="bg2"/>
            </a:outerShdw>
          </a:effectLst>
        </p:spPr>
        <p:txBody>
          <a:bodyPr>
            <a:normAutofit/>
          </a:bodyPr>
          <a:lstStyle/>
          <a:p>
            <a:r>
              <a:rPr lang="en-US" sz="5400" dirty="0"/>
              <a:t>Mentation Part 2: </a:t>
            </a:r>
            <a:r>
              <a:rPr lang="en-US" sz="7200" b="1" dirty="0">
                <a:solidFill>
                  <a:schemeClr val="accent4"/>
                </a:solidFill>
              </a:rPr>
              <a:t>Depression</a:t>
            </a:r>
            <a:endParaRPr lang="en-US" altLang="en-US" sz="5400" dirty="0">
              <a:solidFill>
                <a:schemeClr val="accent4"/>
              </a:solidFill>
            </a:endParaRPr>
          </a:p>
        </p:txBody>
      </p:sp>
      <p:sp>
        <p:nvSpPr>
          <p:cNvPr id="59399" name="Rectangle 7"/>
          <p:cNvSpPr>
            <a:spLocks noChangeArrowheads="1"/>
          </p:cNvSpPr>
          <p:nvPr/>
        </p:nvSpPr>
        <p:spPr bwMode="auto">
          <a:xfrm>
            <a:off x="743712" y="2182813"/>
            <a:ext cx="4840224" cy="4114800"/>
          </a:xfrm>
          <a:prstGeom prst="rect">
            <a:avLst/>
          </a:prstGeom>
          <a:noFill/>
          <a:ln w="9525">
            <a:noFill/>
            <a:miter lim="800000"/>
            <a:headEnd/>
            <a:tailEnd/>
          </a:ln>
          <a:effectLst/>
        </p:spPr>
        <p:txBody>
          <a:bodyPr/>
          <a:lstStyle/>
          <a:p>
            <a:pPr marL="91440">
              <a:buClr>
                <a:schemeClr val="tx2"/>
              </a:buClr>
              <a:buSzPct val="75000"/>
              <a:buFont typeface="Arial" panose="020B0604020202020204" pitchFamily="34" charset="0"/>
              <a:buChar char="•"/>
              <a:defRPr/>
            </a:pPr>
            <a:r>
              <a:rPr lang="en-US" altLang="en-US" sz="3600" dirty="0"/>
              <a:t>  Depression is common  in elders with other health problems</a:t>
            </a:r>
          </a:p>
          <a:p>
            <a:pPr marL="91440">
              <a:buClr>
                <a:schemeClr val="tx2"/>
              </a:buClr>
              <a:buSzPct val="75000"/>
              <a:buFont typeface="Arial" panose="020B0604020202020204" pitchFamily="34" charset="0"/>
              <a:buChar char="•"/>
              <a:defRPr/>
            </a:pPr>
            <a:r>
              <a:rPr lang="en-US" altLang="en-US" sz="3600" dirty="0"/>
              <a:t>  Can be hard to detect</a:t>
            </a:r>
          </a:p>
          <a:p>
            <a:pPr marL="91440">
              <a:buClr>
                <a:schemeClr val="tx2"/>
              </a:buClr>
              <a:buSzPct val="75000"/>
              <a:buFont typeface="Arial" panose="020B0604020202020204" pitchFamily="34" charset="0"/>
              <a:buChar char="•"/>
              <a:defRPr/>
            </a:pPr>
            <a:r>
              <a:rPr lang="en-US" altLang="en-US" sz="3600" dirty="0">
                <a:effectLst>
                  <a:outerShdw blurRad="38100" dist="38100" dir="2700000" algn="tl">
                    <a:srgbClr val="000000"/>
                  </a:outerShdw>
                </a:effectLst>
              </a:rPr>
              <a:t>  Screening is recommended</a:t>
            </a:r>
            <a:endParaRPr lang="en-US" altLang="en-US" sz="5400" dirty="0">
              <a:effectLst>
                <a:outerShdw blurRad="38100" dist="38100" dir="2700000" algn="tl">
                  <a:srgbClr val="000000"/>
                </a:outerShdw>
              </a:effectLst>
            </a:endParaRPr>
          </a:p>
        </p:txBody>
      </p:sp>
      <p:pic>
        <p:nvPicPr>
          <p:cNvPr id="54277" name="Picture 8" descr="gerops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0192" y="2312416"/>
            <a:ext cx="4686300" cy="364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Rectangle 9"/>
          <p:cNvSpPr>
            <a:spLocks noChangeArrowheads="1"/>
          </p:cNvSpPr>
          <p:nvPr/>
        </p:nvSpPr>
        <p:spPr bwMode="auto">
          <a:xfrm>
            <a:off x="2492375" y="4252913"/>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7610262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5864D-2902-8D44-B38A-D83E65B86F54}"/>
              </a:ext>
            </a:extLst>
          </p:cNvPr>
          <p:cNvSpPr>
            <a:spLocks noGrp="1"/>
          </p:cNvSpPr>
          <p:nvPr>
            <p:ph type="title"/>
          </p:nvPr>
        </p:nvSpPr>
        <p:spPr/>
        <p:txBody>
          <a:bodyPr/>
          <a:lstStyle/>
          <a:p>
            <a:r>
              <a:rPr lang="en-US" sz="6600" b="1" dirty="0">
                <a:solidFill>
                  <a:schemeClr val="accent4"/>
                </a:solidFill>
              </a:rPr>
              <a:t>Screen</a:t>
            </a:r>
            <a:r>
              <a:rPr lang="en-US" sz="6000" b="1" dirty="0">
                <a:solidFill>
                  <a:schemeClr val="accent4"/>
                </a:solidFill>
              </a:rPr>
              <a:t> </a:t>
            </a:r>
            <a:r>
              <a:rPr lang="en-US" sz="6000" dirty="0"/>
              <a:t>during Annual Wellness</a:t>
            </a:r>
          </a:p>
        </p:txBody>
      </p:sp>
      <p:sp>
        <p:nvSpPr>
          <p:cNvPr id="3" name="Content Placeholder 2">
            <a:extLst>
              <a:ext uri="{FF2B5EF4-FFF2-40B4-BE49-F238E27FC236}">
                <a16:creationId xmlns:a16="http://schemas.microsoft.com/office/drawing/2014/main" id="{62152082-B40C-7B4E-B45C-925DD3ED14C3}"/>
              </a:ext>
            </a:extLst>
          </p:cNvPr>
          <p:cNvSpPr>
            <a:spLocks noGrp="1"/>
          </p:cNvSpPr>
          <p:nvPr>
            <p:ph idx="1"/>
          </p:nvPr>
        </p:nvSpPr>
        <p:spPr>
          <a:xfrm>
            <a:off x="838200" y="1825625"/>
            <a:ext cx="5379720" cy="4351338"/>
          </a:xfrm>
        </p:spPr>
        <p:txBody>
          <a:bodyPr>
            <a:normAutofit/>
          </a:bodyPr>
          <a:lstStyle/>
          <a:p>
            <a:r>
              <a:rPr lang="en-US" sz="3600" dirty="0"/>
              <a:t>Personal Health Questionnaire 2 (PHQ-2)</a:t>
            </a:r>
          </a:p>
          <a:p>
            <a:r>
              <a:rPr lang="en-US" sz="3600" dirty="0"/>
              <a:t>PHQ-9 or Geriatric Depression Scale</a:t>
            </a:r>
          </a:p>
          <a:p>
            <a:r>
              <a:rPr lang="en-US" sz="3600" dirty="0"/>
              <a:t>Depressed older people may not have all the symptoms</a:t>
            </a:r>
          </a:p>
          <a:p>
            <a:endParaRPr lang="en-US" dirty="0"/>
          </a:p>
        </p:txBody>
      </p:sp>
      <p:sp>
        <p:nvSpPr>
          <p:cNvPr id="4" name="Slide Number Placeholder 3">
            <a:extLst>
              <a:ext uri="{FF2B5EF4-FFF2-40B4-BE49-F238E27FC236}">
                <a16:creationId xmlns:a16="http://schemas.microsoft.com/office/drawing/2014/main" id="{B00CE183-DA5D-8A4B-96F7-350D96DD5685}"/>
              </a:ext>
            </a:extLst>
          </p:cNvPr>
          <p:cNvSpPr>
            <a:spLocks noGrp="1"/>
          </p:cNvSpPr>
          <p:nvPr>
            <p:ph type="sldNum" sz="quarter" idx="4294967295"/>
          </p:nvPr>
        </p:nvSpPr>
        <p:spPr/>
        <p:txBody>
          <a:bodyPr/>
          <a:lstStyle/>
          <a:p>
            <a:fld id="{144970FF-6123-42CA-A003-B0DD987502E2}" type="slidenum">
              <a:rPr lang="en-US" smtClean="0"/>
              <a:pPr/>
              <a:t>29</a:t>
            </a:fld>
            <a:endParaRPr lang="en-US"/>
          </a:p>
        </p:txBody>
      </p:sp>
      <p:pic>
        <p:nvPicPr>
          <p:cNvPr id="5" name="Picture 4" descr="Louis Pacheco | My friend Louis Pacheco lives in the same bu…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142" y="1825625"/>
            <a:ext cx="4979071" cy="3465703"/>
          </a:xfrm>
          <a:prstGeom prst="rect">
            <a:avLst/>
          </a:prstGeom>
        </p:spPr>
      </p:pic>
    </p:spTree>
    <p:extLst>
      <p:ext uri="{BB962C8B-B14F-4D97-AF65-F5344CB8AC3E}">
        <p14:creationId xmlns:p14="http://schemas.microsoft.com/office/powerpoint/2010/main" val="1086628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962912" y="610299"/>
            <a:ext cx="8619744" cy="2387600"/>
          </a:xfrm>
        </p:spPr>
        <p:txBody>
          <a:bodyPr>
            <a:normAutofit fontScale="90000"/>
          </a:bodyPr>
          <a:lstStyle/>
          <a:p>
            <a:r>
              <a:rPr lang="en-US" sz="7300" dirty="0"/>
              <a:t>NGWEP</a:t>
            </a:r>
            <a:r>
              <a:rPr lang="en-US" dirty="0"/>
              <a:t/>
            </a:r>
            <a:br>
              <a:rPr lang="en-US" dirty="0"/>
            </a:br>
            <a:r>
              <a:rPr lang="en-US" sz="5300" dirty="0"/>
              <a:t>the Nebraska Geriatrics Workforce Enhancement Program</a:t>
            </a:r>
          </a:p>
        </p:txBody>
      </p:sp>
      <p:sp>
        <p:nvSpPr>
          <p:cNvPr id="5" name="Subtitle 4"/>
          <p:cNvSpPr>
            <a:spLocks noGrp="1"/>
          </p:cNvSpPr>
          <p:nvPr>
            <p:ph type="subTitle" idx="1"/>
          </p:nvPr>
        </p:nvSpPr>
        <p:spPr>
          <a:xfrm>
            <a:off x="1962912" y="3223769"/>
            <a:ext cx="8327136" cy="1655762"/>
          </a:xfrm>
        </p:spPr>
        <p:txBody>
          <a:bodyPr/>
          <a:lstStyle/>
          <a:p>
            <a:r>
              <a:rPr lang="en-US" sz="3600" dirty="0"/>
              <a:t>A Partnership between Ponca Health, UNMC , Community Based Organizations and other Primary Care Sites</a:t>
            </a:r>
          </a:p>
          <a:p>
            <a:endParaRPr lang="en-US" dirty="0"/>
          </a:p>
        </p:txBody>
      </p:sp>
      <p:pic>
        <p:nvPicPr>
          <p:cNvPr id="7170"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67225"/>
            <a:ext cx="1905000" cy="239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5" descr="Image result for nebraska medicin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0" y="5562600"/>
            <a:ext cx="33337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3"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9563" y="5334000"/>
            <a:ext cx="3190875"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Image result for eastern nebraska office on ag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3" y="4763"/>
            <a:ext cx="1958149" cy="195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 descr="Image result for alzheimer’s association nebraska chapt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72512" y="4763"/>
            <a:ext cx="3514725"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3973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274064" y="0"/>
            <a:ext cx="9546336" cy="1143000"/>
          </a:xfrm>
        </p:spPr>
        <p:txBody>
          <a:bodyPr>
            <a:normAutofit/>
          </a:bodyPr>
          <a:lstStyle/>
          <a:p>
            <a:r>
              <a:rPr lang="en-US" altLang="en-US" u="sng" dirty="0"/>
              <a:t>Depression: can look like dementia</a:t>
            </a:r>
          </a:p>
        </p:txBody>
      </p:sp>
      <p:sp>
        <p:nvSpPr>
          <p:cNvPr id="55299" name="Rectangle 3"/>
          <p:cNvSpPr>
            <a:spLocks noGrp="1" noChangeArrowheads="1"/>
          </p:cNvSpPr>
          <p:nvPr>
            <p:ph type="body" sz="half" idx="1"/>
          </p:nvPr>
        </p:nvSpPr>
        <p:spPr>
          <a:xfrm>
            <a:off x="1274064" y="1219200"/>
            <a:ext cx="4038600" cy="5410200"/>
          </a:xfrm>
          <a:noFill/>
          <a:extLst>
            <a:ext uri="{909E8E84-426E-40DD-AFC4-6F175D3DCCD1}">
              <a14:hiddenFill xmlns:a14="http://schemas.microsoft.com/office/drawing/2010/main">
                <a:solidFill>
                  <a:srgbClr val="FFFFFF"/>
                </a:solidFill>
              </a14:hiddenFill>
            </a:ext>
          </a:extLst>
        </p:spPr>
        <p:txBody>
          <a:bodyPr>
            <a:noAutofit/>
          </a:bodyPr>
          <a:lstStyle/>
          <a:p>
            <a:pPr>
              <a:buFont typeface="Monotype Sorts" pitchFamily="2" charset="2"/>
              <a:buNone/>
            </a:pPr>
            <a:r>
              <a:rPr lang="en-US" altLang="en-US" sz="3200" u="sng" dirty="0">
                <a:solidFill>
                  <a:schemeClr val="accent2"/>
                </a:solidFill>
                <a:effectLst/>
              </a:rPr>
              <a:t>Dementia</a:t>
            </a:r>
            <a:endParaRPr lang="en-US" altLang="en-US" sz="3200" dirty="0">
              <a:solidFill>
                <a:schemeClr val="accent2"/>
              </a:solidFill>
              <a:effectLst/>
            </a:endParaRPr>
          </a:p>
          <a:p>
            <a:r>
              <a:rPr lang="en-US" altLang="en-US" b="1" dirty="0"/>
              <a:t>Insidious onset</a:t>
            </a:r>
          </a:p>
          <a:p>
            <a:r>
              <a:rPr lang="en-US" altLang="en-US" b="1" dirty="0"/>
              <a:t>Long duration</a:t>
            </a:r>
          </a:p>
          <a:p>
            <a:r>
              <a:rPr lang="en-US" altLang="en-US" b="1" dirty="0"/>
              <a:t>No psychiatric history</a:t>
            </a:r>
          </a:p>
          <a:p>
            <a:r>
              <a:rPr lang="en-US" altLang="en-US" b="1" dirty="0"/>
              <a:t>Conceals disability (often unaware of memory loss)</a:t>
            </a:r>
          </a:p>
          <a:p>
            <a:r>
              <a:rPr lang="en-US" altLang="en-US" b="1" dirty="0"/>
              <a:t>“Near-miss” answers</a:t>
            </a:r>
          </a:p>
          <a:p>
            <a:r>
              <a:rPr lang="en-US" altLang="en-US" b="1" dirty="0"/>
              <a:t>Day-to-day fluctuation in mood</a:t>
            </a:r>
          </a:p>
        </p:txBody>
      </p:sp>
      <p:sp>
        <p:nvSpPr>
          <p:cNvPr id="21508" name="Rectangle 4"/>
          <p:cNvSpPr>
            <a:spLocks noGrp="1" noChangeArrowheads="1"/>
          </p:cNvSpPr>
          <p:nvPr>
            <p:ph type="body" sz="half" idx="2"/>
          </p:nvPr>
        </p:nvSpPr>
        <p:spPr>
          <a:xfrm>
            <a:off x="6477000" y="1219200"/>
            <a:ext cx="4419600" cy="5410200"/>
          </a:xfrm>
        </p:spPr>
        <p:txBody>
          <a:bodyPr>
            <a:normAutofit lnSpcReduction="10000"/>
          </a:bodyPr>
          <a:lstStyle/>
          <a:p>
            <a:pPr>
              <a:buFont typeface="Monotype Sorts" pitchFamily="2" charset="2"/>
              <a:buNone/>
              <a:defRPr/>
            </a:pPr>
            <a:r>
              <a:rPr lang="en-US" sz="3200" u="sng" dirty="0">
                <a:solidFill>
                  <a:schemeClr val="accent2"/>
                </a:solidFill>
                <a:effectLst/>
              </a:rPr>
              <a:t>Depression</a:t>
            </a:r>
            <a:endParaRPr lang="en-US" b="1" dirty="0"/>
          </a:p>
          <a:p>
            <a:pPr>
              <a:defRPr/>
            </a:pPr>
            <a:r>
              <a:rPr lang="en-US" b="1" dirty="0"/>
              <a:t>Abrupt onset</a:t>
            </a:r>
          </a:p>
          <a:p>
            <a:pPr>
              <a:defRPr/>
            </a:pPr>
            <a:r>
              <a:rPr lang="en-US" b="1" dirty="0"/>
              <a:t>Short duration</a:t>
            </a:r>
          </a:p>
          <a:p>
            <a:pPr>
              <a:defRPr/>
            </a:pPr>
            <a:r>
              <a:rPr lang="en-US" b="1" dirty="0"/>
              <a:t>Previous psychiatric history</a:t>
            </a:r>
          </a:p>
          <a:p>
            <a:pPr>
              <a:defRPr/>
            </a:pPr>
            <a:r>
              <a:rPr lang="en-US" b="1" dirty="0"/>
              <a:t>Highlights disabilities (may complain of the memory loss)</a:t>
            </a:r>
          </a:p>
          <a:p>
            <a:pPr>
              <a:defRPr/>
            </a:pPr>
            <a:r>
              <a:rPr lang="en-US" b="1" dirty="0"/>
              <a:t>“Don’t know” answers</a:t>
            </a:r>
          </a:p>
          <a:p>
            <a:pPr>
              <a:defRPr/>
            </a:pPr>
            <a:r>
              <a:rPr lang="en-US" b="1" dirty="0"/>
              <a:t>Diurnal variation in mood, but generally more consistent</a:t>
            </a:r>
            <a:endParaRPr lang="en-US" sz="2400" b="1" dirty="0"/>
          </a:p>
        </p:txBody>
      </p:sp>
    </p:spTree>
    <p:extLst>
      <p:ext uri="{BB962C8B-B14F-4D97-AF65-F5344CB8AC3E}">
        <p14:creationId xmlns:p14="http://schemas.microsoft.com/office/powerpoint/2010/main" val="202689463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body" idx="1"/>
          </p:nvPr>
        </p:nvSpPr>
        <p:spPr>
          <a:xfrm>
            <a:off x="1520825" y="219076"/>
            <a:ext cx="9571038" cy="1171575"/>
          </a:xfrm>
        </p:spPr>
        <p:txBody>
          <a:bodyPr vert="horz" lIns="0" tIns="0" rIns="0" bIns="0" rtlCol="0" anchor="ctr">
            <a:normAutofit lnSpcReduction="10000"/>
          </a:bodyPr>
          <a:lstStyle/>
          <a:p>
            <a:pPr marL="0" indent="0" defTabSz="471488">
              <a:spcBef>
                <a:spcPct val="0"/>
              </a:spcBef>
              <a:buClr>
                <a:srgbClr val="FFFFFF"/>
              </a:buClr>
              <a:buSzPct val="90000"/>
              <a:buNone/>
              <a:defRPr/>
            </a:pPr>
            <a:r>
              <a:rPr lang="en-US" sz="4500" dirty="0"/>
              <a:t>Mentation Part 3. </a:t>
            </a:r>
            <a:r>
              <a:rPr lang="en-US" sz="4500" b="1" dirty="0">
                <a:solidFill>
                  <a:schemeClr val="accent4"/>
                </a:solidFill>
              </a:rPr>
              <a:t>Delirium </a:t>
            </a:r>
            <a:r>
              <a:rPr lang="en-US" sz="4500" dirty="0">
                <a:solidFill>
                  <a:schemeClr val="accent4"/>
                </a:solidFill>
              </a:rPr>
              <a:t>(Acute Confusion)</a:t>
            </a:r>
            <a:endParaRPr lang="en-US" dirty="0">
              <a:solidFill>
                <a:schemeClr val="accent4"/>
              </a:solidFill>
            </a:endParaRPr>
          </a:p>
        </p:txBody>
      </p:sp>
      <p:sp>
        <p:nvSpPr>
          <p:cNvPr id="5123" name="Text Box 3"/>
          <p:cNvSpPr txBox="1">
            <a:spLocks noChangeArrowheads="1"/>
          </p:cNvSpPr>
          <p:nvPr/>
        </p:nvSpPr>
        <p:spPr bwMode="auto">
          <a:xfrm>
            <a:off x="1420242" y="1494982"/>
            <a:ext cx="9967086" cy="507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92088" indent="-192088" defTabSz="423863">
              <a:spcBef>
                <a:spcPct val="20000"/>
              </a:spcBef>
              <a:buClr>
                <a:schemeClr val="tx2"/>
              </a:buClr>
              <a:buSzPct val="75000"/>
              <a:buFont typeface="Monotype Sorts" pitchFamily="2" charset="2"/>
              <a:buChar char="n"/>
              <a:defRPr sz="3200">
                <a:solidFill>
                  <a:schemeClr val="tx1"/>
                </a:solidFill>
                <a:latin typeface="Times New Roman" panose="02020603050405020304" pitchFamily="18" charset="0"/>
              </a:defRPr>
            </a:lvl1pPr>
            <a:lvl2pPr marL="742950" indent="-285750" defTabSz="423863">
              <a:spcBef>
                <a:spcPct val="20000"/>
              </a:spcBef>
              <a:buClr>
                <a:schemeClr val="folHlink"/>
              </a:buClr>
              <a:buSzPct val="75000"/>
              <a:buFont typeface="Monotype Sorts" pitchFamily="2" charset="2"/>
              <a:buChar char="u"/>
              <a:defRPr sz="2800">
                <a:solidFill>
                  <a:schemeClr val="tx1"/>
                </a:solidFill>
                <a:latin typeface="Times New Roman" panose="02020603050405020304" pitchFamily="18" charset="0"/>
              </a:defRPr>
            </a:lvl2pPr>
            <a:lvl3pPr marL="1143000" indent="-228600" defTabSz="423863">
              <a:spcBef>
                <a:spcPct val="20000"/>
              </a:spcBef>
              <a:buClr>
                <a:schemeClr val="tx2"/>
              </a:buClr>
              <a:buSzPct val="65000"/>
              <a:buFont typeface="Monotype Sorts" pitchFamily="2" charset="2"/>
              <a:buChar char="F"/>
              <a:defRPr sz="2400">
                <a:solidFill>
                  <a:schemeClr val="tx1"/>
                </a:solidFill>
                <a:latin typeface="Times New Roman" panose="02020603050405020304" pitchFamily="18" charset="0"/>
              </a:defRPr>
            </a:lvl3pPr>
            <a:lvl4pPr marL="1600200" indent="-228600" defTabSz="423863">
              <a:spcBef>
                <a:spcPct val="20000"/>
              </a:spcBef>
              <a:buClr>
                <a:schemeClr val="tx1"/>
              </a:buClr>
              <a:buSzPct val="100000"/>
              <a:buChar char="•"/>
              <a:defRPr sz="2000">
                <a:solidFill>
                  <a:schemeClr val="tx1"/>
                </a:solidFill>
                <a:latin typeface="Times New Roman" panose="02020603050405020304" pitchFamily="18" charset="0"/>
              </a:defRPr>
            </a:lvl4pPr>
            <a:lvl5pPr marL="2057400" indent="-228600" defTabSz="423863">
              <a:spcBef>
                <a:spcPct val="20000"/>
              </a:spcBef>
              <a:buClr>
                <a:schemeClr val="tx1"/>
              </a:buClr>
              <a:buSzPct val="100000"/>
              <a:buChar char="–"/>
              <a:defRPr sz="2000">
                <a:solidFill>
                  <a:schemeClr val="tx1"/>
                </a:solidFill>
                <a:latin typeface="Times New Roman" panose="02020603050405020304" pitchFamily="18" charset="0"/>
              </a:defRPr>
            </a:lvl5pPr>
            <a:lvl6pPr marL="25146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6pPr>
            <a:lvl7pPr marL="29718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7pPr>
            <a:lvl8pPr marL="34290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8pPr>
            <a:lvl9pPr marL="3886200" indent="-228600" defTabSz="423863" eaLnBrk="0" fontAlgn="base" hangingPunct="0">
              <a:spcBef>
                <a:spcPct val="20000"/>
              </a:spcBef>
              <a:spcAft>
                <a:spcPct val="0"/>
              </a:spcAft>
              <a:buClr>
                <a:schemeClr val="tx1"/>
              </a:buClr>
              <a:buSzPct val="100000"/>
              <a:buChar char="–"/>
              <a:defRPr sz="2000">
                <a:solidFill>
                  <a:schemeClr val="tx1"/>
                </a:solidFill>
                <a:latin typeface="Times New Roman" panose="02020603050405020304" pitchFamily="18" charset="0"/>
              </a:defRPr>
            </a:lvl9pPr>
          </a:lstStyle>
          <a:p>
            <a:pPr>
              <a:spcBef>
                <a:spcPct val="0"/>
              </a:spcBef>
              <a:buClrTx/>
              <a:buSzTx/>
              <a:buFontTx/>
              <a:buNone/>
            </a:pPr>
            <a:r>
              <a:rPr lang="en-US" altLang="en-US" b="1" dirty="0">
                <a:solidFill>
                  <a:schemeClr val="accent4"/>
                </a:solidFill>
              </a:rPr>
              <a:t>• </a:t>
            </a:r>
            <a:r>
              <a:rPr lang="en-US" altLang="en-US" dirty="0">
                <a:solidFill>
                  <a:schemeClr val="accent4"/>
                </a:solidFill>
                <a:latin typeface="+mn-lt"/>
              </a:rPr>
              <a:t>Symptom</a:t>
            </a:r>
            <a:r>
              <a:rPr lang="en-US" altLang="en-US" dirty="0">
                <a:latin typeface="+mn-lt"/>
              </a:rPr>
              <a:t>: decreased attention, environmental awareness</a:t>
            </a:r>
          </a:p>
          <a:p>
            <a:pPr>
              <a:spcBef>
                <a:spcPct val="0"/>
              </a:spcBef>
              <a:buClrTx/>
              <a:buSzTx/>
              <a:buFontTx/>
              <a:buNone/>
            </a:pPr>
            <a:r>
              <a:rPr lang="en-US" altLang="en-US" dirty="0">
                <a:latin typeface="+mn-lt"/>
              </a:rPr>
              <a:t>• </a:t>
            </a:r>
            <a:r>
              <a:rPr lang="en-US" altLang="en-US" dirty="0">
                <a:solidFill>
                  <a:schemeClr val="accent4"/>
                </a:solidFill>
                <a:latin typeface="+mn-lt"/>
              </a:rPr>
              <a:t>Cognitive change </a:t>
            </a:r>
            <a:r>
              <a:rPr lang="en-US" altLang="en-US" dirty="0">
                <a:latin typeface="+mn-lt"/>
              </a:rPr>
              <a:t>(eg, memory deficit, disorientation, language disturbance) or perceptual disturbance (eg, visual hallucinations</a:t>
            </a:r>
          </a:p>
          <a:p>
            <a:pPr>
              <a:spcBef>
                <a:spcPct val="0"/>
              </a:spcBef>
              <a:buClrTx/>
              <a:buSzTx/>
              <a:buFontTx/>
              <a:buNone/>
            </a:pPr>
            <a:r>
              <a:rPr lang="en-US" altLang="en-US" dirty="0">
                <a:latin typeface="+mn-lt"/>
              </a:rPr>
              <a:t>• </a:t>
            </a:r>
            <a:r>
              <a:rPr lang="en-US" altLang="en-US" dirty="0">
                <a:solidFill>
                  <a:schemeClr val="accent4"/>
                </a:solidFill>
                <a:latin typeface="+mn-lt"/>
              </a:rPr>
              <a:t>Three motor subtypes</a:t>
            </a:r>
            <a:r>
              <a:rPr lang="en-US" altLang="en-US" dirty="0">
                <a:latin typeface="+mn-lt"/>
              </a:rPr>
              <a:t>: hyperactive, hypoactive, and normal/mild</a:t>
            </a:r>
          </a:p>
          <a:p>
            <a:pPr>
              <a:spcBef>
                <a:spcPct val="0"/>
              </a:spcBef>
              <a:buClrTx/>
              <a:buSzTx/>
              <a:buFontTx/>
              <a:buNone/>
            </a:pPr>
            <a:r>
              <a:rPr lang="en-US" altLang="en-US" dirty="0">
                <a:latin typeface="+mn-lt"/>
              </a:rPr>
              <a:t>• </a:t>
            </a:r>
            <a:r>
              <a:rPr lang="en-US" altLang="en-US" dirty="0">
                <a:solidFill>
                  <a:schemeClr val="accent4"/>
                </a:solidFill>
                <a:latin typeface="+mn-lt"/>
              </a:rPr>
              <a:t>Rapid onset </a:t>
            </a:r>
            <a:r>
              <a:rPr lang="en-US" altLang="en-US" dirty="0">
                <a:latin typeface="+mn-lt"/>
              </a:rPr>
              <a:t>(hours to days) and fluctuates daily </a:t>
            </a:r>
          </a:p>
          <a:p>
            <a:pPr>
              <a:spcBef>
                <a:spcPct val="0"/>
              </a:spcBef>
              <a:buClrTx/>
              <a:buSzTx/>
              <a:buFontTx/>
              <a:buNone/>
            </a:pPr>
            <a:r>
              <a:rPr lang="en-US" altLang="en-US" dirty="0">
                <a:latin typeface="+mn-lt"/>
              </a:rPr>
              <a:t>• </a:t>
            </a:r>
            <a:r>
              <a:rPr lang="en-US" altLang="en-US" dirty="0">
                <a:solidFill>
                  <a:schemeClr val="accent4"/>
                </a:solidFill>
                <a:latin typeface="+mn-lt"/>
              </a:rPr>
              <a:t>Evidence of a physical cause</a:t>
            </a:r>
          </a:p>
        </p:txBody>
      </p:sp>
    </p:spTree>
    <p:extLst>
      <p:ext uri="{BB962C8B-B14F-4D97-AF65-F5344CB8AC3E}">
        <p14:creationId xmlns:p14="http://schemas.microsoft.com/office/powerpoint/2010/main" val="3712114454"/>
      </p:ext>
    </p:extLst>
  </p:cSld>
  <p:clrMapOvr>
    <a:masterClrMapping/>
  </p:clrMapOvr>
  <p:transition>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C1E1EE-7F52-4317-AE43-7A4E996A8FD2}"/>
              </a:ext>
            </a:extLst>
          </p:cNvPr>
          <p:cNvSpPr>
            <a:spLocks noGrp="1"/>
          </p:cNvSpPr>
          <p:nvPr>
            <p:ph type="title"/>
          </p:nvPr>
        </p:nvSpPr>
        <p:spPr>
          <a:xfrm>
            <a:off x="609600" y="303232"/>
            <a:ext cx="11975690" cy="965435"/>
          </a:xfrm>
        </p:spPr>
        <p:txBody>
          <a:bodyPr>
            <a:normAutofit fontScale="90000"/>
          </a:bodyPr>
          <a:lstStyle/>
          <a:p>
            <a:r>
              <a:rPr lang="en-US" sz="4000" dirty="0"/>
              <a:t>Mentation: Delirium in Outpatients</a:t>
            </a:r>
            <a:br>
              <a:rPr lang="en-US" sz="4000" dirty="0"/>
            </a:br>
            <a:endParaRPr lang="en-US" sz="4000" dirty="0"/>
          </a:p>
        </p:txBody>
      </p:sp>
      <p:sp>
        <p:nvSpPr>
          <p:cNvPr id="3" name="Content Placeholder 2">
            <a:extLst>
              <a:ext uri="{FF2B5EF4-FFF2-40B4-BE49-F238E27FC236}">
                <a16:creationId xmlns:a16="http://schemas.microsoft.com/office/drawing/2014/main" id="{3655AC71-E159-4BED-B2F2-7BE45C856F88}"/>
              </a:ext>
            </a:extLst>
          </p:cNvPr>
          <p:cNvSpPr>
            <a:spLocks noGrp="1"/>
          </p:cNvSpPr>
          <p:nvPr>
            <p:ph idx="1"/>
          </p:nvPr>
        </p:nvSpPr>
        <p:spPr>
          <a:xfrm>
            <a:off x="609600" y="1396181"/>
            <a:ext cx="11455021" cy="4475498"/>
          </a:xfrm>
        </p:spPr>
        <p:txBody>
          <a:bodyPr>
            <a:noAutofit/>
          </a:bodyPr>
          <a:lstStyle/>
          <a:p>
            <a:pPr marL="457200" indent="-457200">
              <a:buFont typeface="+mj-lt"/>
              <a:buAutoNum type="arabicPeriod"/>
            </a:pPr>
            <a:r>
              <a:rPr lang="en-US" sz="2800" dirty="0"/>
              <a:t>Is UNDERRECOGNIZED</a:t>
            </a:r>
          </a:p>
          <a:p>
            <a:pPr marL="457200" indent="-457200">
              <a:buFont typeface="+mj-lt"/>
              <a:buAutoNum type="arabicPeriod"/>
            </a:pPr>
            <a:r>
              <a:rPr lang="en-US" sz="2800" dirty="0"/>
              <a:t>Has an underlying cause; is preventable and often treatable. Primary Care teams need to:</a:t>
            </a:r>
          </a:p>
          <a:p>
            <a:pPr marL="990561" lvl="1" indent="-457200">
              <a:buFont typeface="+mj-lt"/>
              <a:buAutoNum type="arabicPeriod"/>
            </a:pPr>
            <a:r>
              <a:rPr lang="en-US" sz="2800" dirty="0"/>
              <a:t>Remove or treat underlying cause e.g. medication ADEs</a:t>
            </a:r>
          </a:p>
          <a:p>
            <a:pPr marL="990561" lvl="1" indent="-457200">
              <a:buFont typeface="+mj-lt"/>
              <a:buAutoNum type="arabicPeriod"/>
            </a:pPr>
            <a:r>
              <a:rPr lang="en-US" sz="2800" dirty="0"/>
              <a:t>Restore/maintain function &amp; mobility; recommend exercise</a:t>
            </a:r>
          </a:p>
          <a:p>
            <a:pPr marL="990561" lvl="1" indent="-457200">
              <a:buFont typeface="+mj-lt"/>
              <a:buAutoNum type="arabicPeriod"/>
            </a:pPr>
            <a:r>
              <a:rPr lang="en-US" sz="2800" dirty="0"/>
              <a:t>Understand delirium behaviors</a:t>
            </a:r>
          </a:p>
          <a:p>
            <a:pPr marL="990561" lvl="1" indent="-457200">
              <a:buFont typeface="+mj-lt"/>
              <a:buAutoNum type="arabicPeriod"/>
            </a:pPr>
            <a:r>
              <a:rPr lang="en-US" sz="2800" dirty="0"/>
              <a:t>Prevent complications- falls and adding high risk meds</a:t>
            </a:r>
          </a:p>
          <a:p>
            <a:pPr marL="0" indent="0">
              <a:buNone/>
            </a:pPr>
            <a:r>
              <a:rPr lang="en-US" dirty="0"/>
              <a:t>S</a:t>
            </a:r>
            <a:r>
              <a:rPr lang="en-US" sz="2800" dirty="0"/>
              <a:t>creen for delirium using the</a:t>
            </a:r>
            <a:r>
              <a:rPr lang="en-US" sz="2800" dirty="0">
                <a:solidFill>
                  <a:schemeClr val="accent4"/>
                </a:solidFill>
              </a:rPr>
              <a:t> </a:t>
            </a:r>
            <a:r>
              <a:rPr lang="en-US" sz="2800" b="1" u="sng" dirty="0">
                <a:solidFill>
                  <a:schemeClr val="accent4"/>
                </a:solidFill>
              </a:rPr>
              <a:t>Ultra-Brief 2-Item Screener (UB-2)</a:t>
            </a:r>
          </a:p>
        </p:txBody>
      </p:sp>
    </p:spTree>
    <p:extLst>
      <p:ext uri="{BB962C8B-B14F-4D97-AF65-F5344CB8AC3E}">
        <p14:creationId xmlns:p14="http://schemas.microsoft.com/office/powerpoint/2010/main" val="4041538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5181-471A-A249-9FC3-A6191E1E75BA}"/>
              </a:ext>
            </a:extLst>
          </p:cNvPr>
          <p:cNvSpPr>
            <a:spLocks noGrp="1"/>
          </p:cNvSpPr>
          <p:nvPr>
            <p:ph type="title"/>
          </p:nvPr>
        </p:nvSpPr>
        <p:spPr/>
        <p:txBody>
          <a:bodyPr/>
          <a:lstStyle/>
          <a:p>
            <a:r>
              <a:rPr lang="en-US" sz="4800" dirty="0"/>
              <a:t> Delirium Screening: UB-2</a:t>
            </a:r>
            <a:endParaRPr lang="en-US" dirty="0"/>
          </a:p>
        </p:txBody>
      </p:sp>
      <p:sp>
        <p:nvSpPr>
          <p:cNvPr id="3" name="Content Placeholder 2">
            <a:extLst>
              <a:ext uri="{FF2B5EF4-FFF2-40B4-BE49-F238E27FC236}">
                <a16:creationId xmlns:a16="http://schemas.microsoft.com/office/drawing/2014/main" id="{FC3322FD-9566-3A43-BBF2-B264956F525F}"/>
              </a:ext>
            </a:extLst>
          </p:cNvPr>
          <p:cNvSpPr>
            <a:spLocks noGrp="1"/>
          </p:cNvSpPr>
          <p:nvPr>
            <p:ph idx="1"/>
          </p:nvPr>
        </p:nvSpPr>
        <p:spPr/>
        <p:txBody>
          <a:bodyPr/>
          <a:lstStyle/>
          <a:p>
            <a:pPr marL="609553" lvl="1" indent="0">
              <a:buNone/>
            </a:pPr>
            <a:r>
              <a:rPr lang="en-US" sz="3200" b="1" dirty="0"/>
              <a:t>1: </a:t>
            </a:r>
            <a:r>
              <a:rPr lang="en-US" sz="3200" b="1" dirty="0">
                <a:solidFill>
                  <a:schemeClr val="accent4"/>
                </a:solidFill>
              </a:rPr>
              <a:t>Please tell me the day of the week </a:t>
            </a:r>
          </a:p>
          <a:p>
            <a:pPr lvl="2"/>
            <a:r>
              <a:rPr lang="en-US" sz="3200" dirty="0"/>
              <a:t>Try to sit at eye level</a:t>
            </a:r>
          </a:p>
          <a:p>
            <a:pPr lvl="2"/>
            <a:r>
              <a:rPr lang="en-US" sz="3200" dirty="0"/>
              <a:t>Be sure sensory aides (glasses, hearing) are in place</a:t>
            </a:r>
            <a:r>
              <a:rPr lang="en-US" sz="3200" b="1" dirty="0"/>
              <a:t>              </a:t>
            </a:r>
            <a:r>
              <a:rPr lang="en-US" sz="3200" dirty="0"/>
              <a:t>patient can check anywhere (e.g., white board, newspaper, etc.), but cannot ask for help</a:t>
            </a:r>
          </a:p>
          <a:p>
            <a:pPr marL="609553" lvl="1" indent="0">
              <a:buNone/>
            </a:pPr>
            <a:r>
              <a:rPr lang="en-US" sz="3200" b="1" dirty="0"/>
              <a:t>2: </a:t>
            </a:r>
            <a:r>
              <a:rPr lang="en-US" sz="3200" b="1" dirty="0">
                <a:solidFill>
                  <a:schemeClr val="accent4"/>
                </a:solidFill>
              </a:rPr>
              <a:t>Please tell me the months of the year backward, say December as your first month </a:t>
            </a:r>
            <a:endParaRPr lang="en-US" sz="3200" dirty="0">
              <a:solidFill>
                <a:schemeClr val="accent4"/>
              </a:solidFill>
            </a:endParaRPr>
          </a:p>
          <a:p>
            <a:pPr lvl="1"/>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E65D50EC-0912-5D49-B9C0-FDE15A97BCE0}"/>
              </a:ext>
            </a:extLst>
          </p:cNvPr>
          <p:cNvSpPr>
            <a:spLocks noGrp="1"/>
          </p:cNvSpPr>
          <p:nvPr>
            <p:ph type="sldNum" sz="quarter" idx="4294967295"/>
          </p:nvPr>
        </p:nvSpPr>
        <p:spPr/>
        <p:txBody>
          <a:bodyPr/>
          <a:lstStyle/>
          <a:p>
            <a:fld id="{144970FF-6123-42CA-A003-B0DD987502E2}" type="slidenum">
              <a:rPr lang="en-US" smtClean="0"/>
              <a:pPr/>
              <a:t>33</a:t>
            </a:fld>
            <a:endParaRPr lang="en-US"/>
          </a:p>
        </p:txBody>
      </p:sp>
    </p:spTree>
    <p:extLst>
      <p:ext uri="{BB962C8B-B14F-4D97-AF65-F5344CB8AC3E}">
        <p14:creationId xmlns:p14="http://schemas.microsoft.com/office/powerpoint/2010/main" val="31619463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5DC46-79C5-FD4A-925C-683C6D8051E4}"/>
              </a:ext>
            </a:extLst>
          </p:cNvPr>
          <p:cNvSpPr>
            <a:spLocks noGrp="1"/>
          </p:cNvSpPr>
          <p:nvPr>
            <p:ph type="title"/>
          </p:nvPr>
        </p:nvSpPr>
        <p:spPr/>
        <p:txBody>
          <a:bodyPr>
            <a:normAutofit/>
          </a:bodyPr>
          <a:lstStyle/>
          <a:p>
            <a:r>
              <a:rPr lang="en-US" sz="4800" b="1" dirty="0"/>
              <a:t>UB-2 Instructions</a:t>
            </a:r>
          </a:p>
        </p:txBody>
      </p:sp>
      <p:sp>
        <p:nvSpPr>
          <p:cNvPr id="3" name="Content Placeholder 2">
            <a:extLst>
              <a:ext uri="{FF2B5EF4-FFF2-40B4-BE49-F238E27FC236}">
                <a16:creationId xmlns:a16="http://schemas.microsoft.com/office/drawing/2014/main" id="{9244DF13-C8AE-CD4B-9194-872F3814D929}"/>
              </a:ext>
            </a:extLst>
          </p:cNvPr>
          <p:cNvSpPr>
            <a:spLocks noGrp="1"/>
          </p:cNvSpPr>
          <p:nvPr>
            <p:ph idx="1"/>
          </p:nvPr>
        </p:nvSpPr>
        <p:spPr>
          <a:xfrm>
            <a:off x="733363" y="1690688"/>
            <a:ext cx="10972800" cy="4118717"/>
          </a:xfrm>
        </p:spPr>
        <p:txBody>
          <a:bodyPr/>
          <a:lstStyle/>
          <a:p>
            <a:r>
              <a:rPr lang="en-US" sz="3600" dirty="0"/>
              <a:t>If participant finished reciting months but missed one or more, it is incorrect and no prompting is allowed. </a:t>
            </a:r>
          </a:p>
          <a:p>
            <a:r>
              <a:rPr lang="en-US" sz="3600" dirty="0"/>
              <a:t>Prompt only with: </a:t>
            </a:r>
            <a:r>
              <a:rPr lang="en-US" sz="3600" i="1" dirty="0"/>
              <a:t>“what month comes before __________ </a:t>
            </a:r>
            <a:r>
              <a:rPr lang="en-US" sz="3600" dirty="0"/>
              <a:t>(last month they said)?</a:t>
            </a:r>
            <a:r>
              <a:rPr lang="en-US" sz="3600" i="1" dirty="0"/>
              <a:t>” </a:t>
            </a:r>
            <a:r>
              <a:rPr lang="en-US" sz="3600" dirty="0"/>
              <a:t>Prompt up to two times </a:t>
            </a:r>
          </a:p>
          <a:p>
            <a:r>
              <a:rPr lang="en-US" sz="3600" dirty="0"/>
              <a:t>If patient does not follow the instruction re-read the instructions </a:t>
            </a:r>
            <a:r>
              <a:rPr lang="en-US" sz="3600" b="1" dirty="0"/>
              <a:t>once </a:t>
            </a:r>
            <a:endParaRPr lang="en-US" sz="3600" dirty="0"/>
          </a:p>
          <a:p>
            <a:endParaRPr lang="en-US" dirty="0"/>
          </a:p>
          <a:p>
            <a:endParaRPr lang="en-US" dirty="0"/>
          </a:p>
        </p:txBody>
      </p:sp>
      <p:sp>
        <p:nvSpPr>
          <p:cNvPr id="4" name="Slide Number Placeholder 3">
            <a:extLst>
              <a:ext uri="{FF2B5EF4-FFF2-40B4-BE49-F238E27FC236}">
                <a16:creationId xmlns:a16="http://schemas.microsoft.com/office/drawing/2014/main" id="{430E4928-25A0-DB46-99E3-B0AC862A94DD}"/>
              </a:ext>
            </a:extLst>
          </p:cNvPr>
          <p:cNvSpPr>
            <a:spLocks noGrp="1"/>
          </p:cNvSpPr>
          <p:nvPr>
            <p:ph type="sldNum" sz="quarter" idx="4294967295"/>
          </p:nvPr>
        </p:nvSpPr>
        <p:spPr/>
        <p:txBody>
          <a:bodyPr/>
          <a:lstStyle/>
          <a:p>
            <a:fld id="{144970FF-6123-42CA-A003-B0DD987502E2}" type="slidenum">
              <a:rPr lang="en-US" smtClean="0"/>
              <a:pPr/>
              <a:t>34</a:t>
            </a:fld>
            <a:endParaRPr lang="en-US"/>
          </a:p>
        </p:txBody>
      </p:sp>
      <p:sp>
        <p:nvSpPr>
          <p:cNvPr id="6" name="TextBox 5">
            <a:extLst>
              <a:ext uri="{FF2B5EF4-FFF2-40B4-BE49-F238E27FC236}">
                <a16:creationId xmlns:a16="http://schemas.microsoft.com/office/drawing/2014/main" id="{8D6764C0-5F75-D046-B8F2-64E0A90076B4}"/>
              </a:ext>
            </a:extLst>
          </p:cNvPr>
          <p:cNvSpPr txBox="1"/>
          <p:nvPr/>
        </p:nvSpPr>
        <p:spPr>
          <a:xfrm>
            <a:off x="2073349" y="5901070"/>
            <a:ext cx="7006856" cy="646331"/>
          </a:xfrm>
          <a:prstGeom prst="rect">
            <a:avLst/>
          </a:prstGeom>
          <a:noFill/>
        </p:spPr>
        <p:txBody>
          <a:bodyPr wrap="square" rtlCol="0">
            <a:spAutoFit/>
          </a:bodyPr>
          <a:lstStyle/>
          <a:p>
            <a:r>
              <a:rPr lang="en-US" b="1" dirty="0"/>
              <a:t>Fick et al, Journal of Hospital Medicine, 2015</a:t>
            </a:r>
            <a:br>
              <a:rPr lang="en-US" b="1" dirty="0"/>
            </a:br>
            <a:endParaRPr lang="en-US" dirty="0">
              <a:effectLst/>
            </a:endParaRPr>
          </a:p>
        </p:txBody>
      </p:sp>
    </p:spTree>
    <p:extLst>
      <p:ext uri="{BB962C8B-B14F-4D97-AF65-F5344CB8AC3E}">
        <p14:creationId xmlns:p14="http://schemas.microsoft.com/office/powerpoint/2010/main" val="1877037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UB-2 Does not make a diagnosis</a:t>
            </a:r>
          </a:p>
        </p:txBody>
      </p:sp>
      <p:sp>
        <p:nvSpPr>
          <p:cNvPr id="3" name="Content Placeholder 2"/>
          <p:cNvSpPr>
            <a:spLocks noGrp="1"/>
          </p:cNvSpPr>
          <p:nvPr>
            <p:ph idx="1"/>
          </p:nvPr>
        </p:nvSpPr>
        <p:spPr>
          <a:xfrm>
            <a:off x="838200" y="1825625"/>
            <a:ext cx="9183624" cy="4351338"/>
          </a:xfrm>
        </p:spPr>
        <p:txBody>
          <a:bodyPr>
            <a:normAutofit/>
          </a:bodyPr>
          <a:lstStyle/>
          <a:p>
            <a:r>
              <a:rPr lang="en-US" sz="3200" dirty="0"/>
              <a:t>It picks up &gt;90% of delirium, but it really is delirium only 60% of the time.</a:t>
            </a:r>
          </a:p>
          <a:p>
            <a:r>
              <a:rPr lang="en-US" sz="3200" dirty="0"/>
              <a:t>If the patient passes the UB-2 he/she does NOT have delirium</a:t>
            </a:r>
          </a:p>
          <a:p>
            <a:r>
              <a:rPr lang="en-US" sz="3200" dirty="0"/>
              <a:t>If the patient fails the UB-2 you need a second test to know if they have delirium</a:t>
            </a:r>
          </a:p>
          <a:p>
            <a:r>
              <a:rPr lang="en-US" sz="3200" dirty="0"/>
              <a:t>The 3D CAM is the best next test</a:t>
            </a:r>
          </a:p>
        </p:txBody>
      </p:sp>
    </p:spTree>
    <p:extLst>
      <p:ext uri="{BB962C8B-B14F-4D97-AF65-F5344CB8AC3E}">
        <p14:creationId xmlns:p14="http://schemas.microsoft.com/office/powerpoint/2010/main" val="33702200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640F-A792-4505-943A-22C24051DF9C}"/>
              </a:ext>
            </a:extLst>
          </p:cNvPr>
          <p:cNvSpPr>
            <a:spLocks noGrp="1"/>
          </p:cNvSpPr>
          <p:nvPr>
            <p:ph type="title"/>
          </p:nvPr>
        </p:nvSpPr>
        <p:spPr/>
        <p:txBody>
          <a:bodyPr>
            <a:normAutofit/>
          </a:bodyPr>
          <a:lstStyle/>
          <a:p>
            <a:r>
              <a:rPr lang="en-US" sz="4000" dirty="0"/>
              <a:t>Mentation: Keeping the patient’s brain healthy</a:t>
            </a:r>
          </a:p>
        </p:txBody>
      </p:sp>
      <p:sp>
        <p:nvSpPr>
          <p:cNvPr id="3" name="Content Placeholder 2">
            <a:extLst>
              <a:ext uri="{FF2B5EF4-FFF2-40B4-BE49-F238E27FC236}">
                <a16:creationId xmlns:a16="http://schemas.microsoft.com/office/drawing/2014/main" id="{E8A3A8A2-BB02-4DC3-9123-B479E0BDDD03}"/>
              </a:ext>
            </a:extLst>
          </p:cNvPr>
          <p:cNvSpPr>
            <a:spLocks noGrp="1"/>
          </p:cNvSpPr>
          <p:nvPr>
            <p:ph idx="1"/>
          </p:nvPr>
        </p:nvSpPr>
        <p:spPr>
          <a:xfrm>
            <a:off x="377952" y="1825625"/>
            <a:ext cx="7831074" cy="978023"/>
          </a:xfrm>
        </p:spPr>
        <p:txBody>
          <a:bodyPr>
            <a:noAutofit/>
          </a:bodyPr>
          <a:lstStyle/>
          <a:p>
            <a:pPr marL="0" indent="0">
              <a:buNone/>
            </a:pPr>
            <a:r>
              <a:rPr lang="en-US" sz="3600" dirty="0"/>
              <a:t>Offer non-pharmacological options for </a:t>
            </a:r>
          </a:p>
        </p:txBody>
      </p:sp>
      <p:pic>
        <p:nvPicPr>
          <p:cNvPr id="4" name="Picture 3" descr="May | 2013 | The Still Min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9026" y="3646469"/>
            <a:ext cx="4198374" cy="2798916"/>
          </a:xfrm>
          <a:prstGeom prst="rect">
            <a:avLst/>
          </a:prstGeom>
        </p:spPr>
      </p:pic>
      <p:pic>
        <p:nvPicPr>
          <p:cNvPr id="5" name="Picture 4" descr="Ouch! Grab The Peas, Please! | Joy, Fitness, &amp; Styl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4643" y="3646470"/>
            <a:ext cx="3731886" cy="2798915"/>
          </a:xfrm>
          <a:prstGeom prst="rect">
            <a:avLst/>
          </a:prstGeom>
        </p:spPr>
      </p:pic>
      <p:pic>
        <p:nvPicPr>
          <p:cNvPr id="6" name="Picture 5" descr="UH Hilo College of Pharmacy hosts community health fair - UH Hilo Storie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8638" y="3608832"/>
            <a:ext cx="4252150" cy="2836554"/>
          </a:xfrm>
          <a:prstGeom prst="rect">
            <a:avLst/>
          </a:prstGeom>
        </p:spPr>
      </p:pic>
      <p:sp>
        <p:nvSpPr>
          <p:cNvPr id="7" name="TextBox 6"/>
          <p:cNvSpPr txBox="1"/>
          <p:nvPr/>
        </p:nvSpPr>
        <p:spPr>
          <a:xfrm>
            <a:off x="9300210" y="2900946"/>
            <a:ext cx="1437132" cy="707886"/>
          </a:xfrm>
          <a:prstGeom prst="rect">
            <a:avLst/>
          </a:prstGeom>
          <a:noFill/>
        </p:spPr>
        <p:txBody>
          <a:bodyPr wrap="square" rtlCol="0">
            <a:spAutoFit/>
          </a:bodyPr>
          <a:lstStyle/>
          <a:p>
            <a:r>
              <a:rPr lang="en-US" sz="4000" b="1" dirty="0">
                <a:solidFill>
                  <a:schemeClr val="accent4"/>
                </a:solidFill>
              </a:rPr>
              <a:t>Sleep</a:t>
            </a:r>
          </a:p>
        </p:txBody>
      </p:sp>
      <p:sp>
        <p:nvSpPr>
          <p:cNvPr id="8" name="TextBox 7"/>
          <p:cNvSpPr txBox="1"/>
          <p:nvPr/>
        </p:nvSpPr>
        <p:spPr>
          <a:xfrm>
            <a:off x="5603367" y="2900571"/>
            <a:ext cx="1437132" cy="707886"/>
          </a:xfrm>
          <a:prstGeom prst="rect">
            <a:avLst/>
          </a:prstGeom>
          <a:noFill/>
        </p:spPr>
        <p:txBody>
          <a:bodyPr wrap="square" rtlCol="0">
            <a:spAutoFit/>
          </a:bodyPr>
          <a:lstStyle/>
          <a:p>
            <a:r>
              <a:rPr lang="en-US" sz="4000" b="1" dirty="0">
                <a:solidFill>
                  <a:schemeClr val="accent4"/>
                </a:solidFill>
              </a:rPr>
              <a:t>Pain</a:t>
            </a:r>
          </a:p>
        </p:txBody>
      </p:sp>
      <p:sp>
        <p:nvSpPr>
          <p:cNvPr id="9" name="TextBox 8"/>
          <p:cNvSpPr txBox="1"/>
          <p:nvPr/>
        </p:nvSpPr>
        <p:spPr>
          <a:xfrm>
            <a:off x="1533764" y="2938585"/>
            <a:ext cx="2438876" cy="707886"/>
          </a:xfrm>
          <a:prstGeom prst="rect">
            <a:avLst/>
          </a:prstGeom>
          <a:noFill/>
        </p:spPr>
        <p:txBody>
          <a:bodyPr wrap="square" rtlCol="0">
            <a:spAutoFit/>
          </a:bodyPr>
          <a:lstStyle/>
          <a:p>
            <a:r>
              <a:rPr lang="en-US" sz="4000" b="1" dirty="0">
                <a:solidFill>
                  <a:schemeClr val="accent4"/>
                </a:solidFill>
              </a:rPr>
              <a:t>MOOD</a:t>
            </a:r>
          </a:p>
        </p:txBody>
      </p:sp>
    </p:spTree>
    <p:extLst>
      <p:ext uri="{BB962C8B-B14F-4D97-AF65-F5344CB8AC3E}">
        <p14:creationId xmlns:p14="http://schemas.microsoft.com/office/powerpoint/2010/main" val="38067697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640F-A792-4505-943A-22C24051DF9C}"/>
              </a:ext>
            </a:extLst>
          </p:cNvPr>
          <p:cNvSpPr>
            <a:spLocks noGrp="1"/>
          </p:cNvSpPr>
          <p:nvPr>
            <p:ph type="title"/>
          </p:nvPr>
        </p:nvSpPr>
        <p:spPr/>
        <p:txBody>
          <a:bodyPr>
            <a:normAutofit/>
          </a:bodyPr>
          <a:lstStyle/>
          <a:p>
            <a:r>
              <a:rPr lang="en-US" sz="4000" dirty="0"/>
              <a:t>Mentation: Keeping the patient’s brain healthy</a:t>
            </a:r>
          </a:p>
        </p:txBody>
      </p:sp>
      <p:sp>
        <p:nvSpPr>
          <p:cNvPr id="3" name="Content Placeholder 2">
            <a:extLst>
              <a:ext uri="{FF2B5EF4-FFF2-40B4-BE49-F238E27FC236}">
                <a16:creationId xmlns:a16="http://schemas.microsoft.com/office/drawing/2014/main" id="{E8A3A8A2-BB02-4DC3-9123-B479E0BDDD03}"/>
              </a:ext>
            </a:extLst>
          </p:cNvPr>
          <p:cNvSpPr>
            <a:spLocks noGrp="1"/>
          </p:cNvSpPr>
          <p:nvPr>
            <p:ph idx="1"/>
          </p:nvPr>
        </p:nvSpPr>
        <p:spPr>
          <a:xfrm>
            <a:off x="838200" y="1825625"/>
            <a:ext cx="6391656" cy="4351338"/>
          </a:xfrm>
        </p:spPr>
        <p:txBody>
          <a:bodyPr>
            <a:noAutofit/>
          </a:bodyPr>
          <a:lstStyle/>
          <a:p>
            <a:r>
              <a:rPr lang="en-US" sz="2800" dirty="0"/>
              <a:t>Make a medication list printout part of standard check-out </a:t>
            </a:r>
          </a:p>
          <a:p>
            <a:r>
              <a:rPr lang="en-US" dirty="0"/>
              <a:t>E</a:t>
            </a:r>
            <a:r>
              <a:rPr lang="en-US" sz="2800" dirty="0"/>
              <a:t>nsure that the older adult and family caregivers understand:</a:t>
            </a:r>
          </a:p>
          <a:p>
            <a:pPr lvl="1"/>
            <a:r>
              <a:rPr lang="en-US" sz="2800" dirty="0"/>
              <a:t>What their medications are for</a:t>
            </a:r>
          </a:p>
          <a:p>
            <a:pPr lvl="1"/>
            <a:r>
              <a:rPr lang="en-US" sz="2800" dirty="0"/>
              <a:t>How to take them</a:t>
            </a:r>
          </a:p>
          <a:p>
            <a:pPr lvl="1"/>
            <a:r>
              <a:rPr lang="en-US" sz="2800" dirty="0"/>
              <a:t>Why they are taking them</a:t>
            </a:r>
          </a:p>
          <a:p>
            <a:pPr lvl="1"/>
            <a:r>
              <a:rPr lang="en-US" sz="2800" dirty="0"/>
              <a:t>How to know if they are helping or possibly causing adverse side effects.</a:t>
            </a:r>
          </a:p>
        </p:txBody>
      </p:sp>
      <p:pic>
        <p:nvPicPr>
          <p:cNvPr id="4" name="Picture 3" descr="Tips Archives | Sabrina's Organiz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1658" y="1690688"/>
            <a:ext cx="3552444" cy="4736592"/>
          </a:xfrm>
          <a:prstGeom prst="rect">
            <a:avLst/>
          </a:prstGeom>
        </p:spPr>
      </p:pic>
    </p:spTree>
    <p:extLst>
      <p:ext uri="{BB962C8B-B14F-4D97-AF65-F5344CB8AC3E}">
        <p14:creationId xmlns:p14="http://schemas.microsoft.com/office/powerpoint/2010/main" val="616870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17F21-46F7-438D-90CB-77A2587C5BF1}"/>
              </a:ext>
            </a:extLst>
          </p:cNvPr>
          <p:cNvSpPr>
            <a:spLocks noGrp="1"/>
          </p:cNvSpPr>
          <p:nvPr>
            <p:ph type="title"/>
          </p:nvPr>
        </p:nvSpPr>
        <p:spPr>
          <a:xfrm>
            <a:off x="765048" y="96901"/>
            <a:ext cx="10515600" cy="1325563"/>
          </a:xfrm>
        </p:spPr>
        <p:txBody>
          <a:bodyPr>
            <a:normAutofit/>
          </a:bodyPr>
          <a:lstStyle/>
          <a:p>
            <a:r>
              <a:rPr lang="en-US" sz="4000" dirty="0"/>
              <a:t>Mentation: </a:t>
            </a:r>
            <a:r>
              <a:rPr lang="en-US" b="1" dirty="0">
                <a:solidFill>
                  <a:schemeClr val="accent4"/>
                </a:solidFill>
              </a:rPr>
              <a:t>Tips</a:t>
            </a:r>
          </a:p>
        </p:txBody>
      </p:sp>
      <p:sp>
        <p:nvSpPr>
          <p:cNvPr id="3" name="Content Placeholder 2">
            <a:extLst>
              <a:ext uri="{FF2B5EF4-FFF2-40B4-BE49-F238E27FC236}">
                <a16:creationId xmlns:a16="http://schemas.microsoft.com/office/drawing/2014/main" id="{484B0A1C-C9F1-444C-822D-B0309AF13E19}"/>
              </a:ext>
            </a:extLst>
          </p:cNvPr>
          <p:cNvSpPr>
            <a:spLocks noGrp="1"/>
          </p:cNvSpPr>
          <p:nvPr>
            <p:ph idx="1"/>
          </p:nvPr>
        </p:nvSpPr>
        <p:spPr>
          <a:xfrm>
            <a:off x="398272" y="1422464"/>
            <a:ext cx="6977888" cy="5092506"/>
          </a:xfrm>
        </p:spPr>
        <p:txBody>
          <a:bodyPr>
            <a:noAutofit/>
          </a:bodyPr>
          <a:lstStyle/>
          <a:p>
            <a:r>
              <a:rPr lang="en-US" sz="2800" dirty="0"/>
              <a:t>Decide on tools that best fits your care team culture. </a:t>
            </a:r>
          </a:p>
          <a:p>
            <a:r>
              <a:rPr lang="en-US" sz="2800" dirty="0"/>
              <a:t>Use all tools only as instructed and provide training to make sure it is used correctly. </a:t>
            </a:r>
          </a:p>
          <a:p>
            <a:r>
              <a:rPr lang="en-US" sz="2800" dirty="0"/>
              <a:t>Document mental status in the chart to measure change over time. </a:t>
            </a:r>
          </a:p>
          <a:p>
            <a:r>
              <a:rPr lang="en-US" sz="2800" dirty="0"/>
              <a:t>Until ruled out, consider a change in mental status to be delirium and raise awareness among care team and family caregivers about the risk of delirium superimposed on dementia </a:t>
            </a:r>
          </a:p>
        </p:txBody>
      </p:sp>
      <p:pic>
        <p:nvPicPr>
          <p:cNvPr id="3074" name="Picture 2" descr="Chief Standing Bear Sculpture to Be Unveiled at U. S. Capitol | NCI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6778" y="-24996447"/>
            <a:ext cx="6764394" cy="10146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hief Standing Bear Sculpture to Be Unveiled at U. S. Capitol | NCI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2936" y="585216"/>
            <a:ext cx="3876040" cy="5681472"/>
          </a:xfrm>
          <a:prstGeom prst="rect">
            <a:avLst/>
          </a:prstGeom>
          <a:noFill/>
          <a:ln>
            <a:noFill/>
          </a:ln>
        </p:spPr>
      </p:pic>
    </p:spTree>
    <p:extLst>
      <p:ext uri="{BB962C8B-B14F-4D97-AF65-F5344CB8AC3E}">
        <p14:creationId xmlns:p14="http://schemas.microsoft.com/office/powerpoint/2010/main" val="40924568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solidFill>
                  <a:schemeClr val="accent4"/>
                </a:solidFill>
              </a:rPr>
              <a:t>Annual Wellness Visit</a:t>
            </a:r>
          </a:p>
        </p:txBody>
      </p:sp>
      <p:sp>
        <p:nvSpPr>
          <p:cNvPr id="3" name="Content Placeholder 2"/>
          <p:cNvSpPr>
            <a:spLocks noGrp="1"/>
          </p:cNvSpPr>
          <p:nvPr>
            <p:ph idx="1"/>
          </p:nvPr>
        </p:nvSpPr>
        <p:spPr>
          <a:xfrm>
            <a:off x="838200" y="1825625"/>
            <a:ext cx="6416040" cy="4351338"/>
          </a:xfrm>
        </p:spPr>
        <p:txBody>
          <a:bodyPr/>
          <a:lstStyle/>
          <a:p>
            <a:r>
              <a:rPr lang="en-US" dirty="0"/>
              <a:t>Requires </a:t>
            </a:r>
            <a:r>
              <a:rPr lang="en-US" sz="3200" dirty="0"/>
              <a:t>screening for dementia and depression</a:t>
            </a:r>
          </a:p>
          <a:p>
            <a:r>
              <a:rPr lang="en-US" sz="3200" dirty="0"/>
              <a:t>Ensures there is a time to look for these problems each year</a:t>
            </a:r>
          </a:p>
          <a:p>
            <a:r>
              <a:rPr lang="en-US" sz="3200" dirty="0"/>
              <a:t>You get a baseline for patients</a:t>
            </a:r>
          </a:p>
          <a:p>
            <a:r>
              <a:rPr lang="en-US" sz="3200" dirty="0"/>
              <a:t>It is easier to find changes when they come up</a:t>
            </a:r>
          </a:p>
        </p:txBody>
      </p:sp>
      <p:pic>
        <p:nvPicPr>
          <p:cNvPr id="4" name="Picture 4" descr="image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7551" y="938785"/>
            <a:ext cx="4716507" cy="5919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2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Your Job in Primary Care: a big one</a:t>
            </a:r>
          </a:p>
        </p:txBody>
      </p:sp>
      <p:sp>
        <p:nvSpPr>
          <p:cNvPr id="3" name="Content Placeholder 2"/>
          <p:cNvSpPr>
            <a:spLocks noGrp="1"/>
          </p:cNvSpPr>
          <p:nvPr>
            <p:ph sz="half" idx="1"/>
          </p:nvPr>
        </p:nvSpPr>
        <p:spPr>
          <a:xfrm>
            <a:off x="602809" y="1825625"/>
            <a:ext cx="4627559" cy="4351338"/>
          </a:xfrm>
        </p:spPr>
        <p:txBody>
          <a:bodyPr>
            <a:normAutofit/>
          </a:bodyPr>
          <a:lstStyle/>
          <a:p>
            <a:r>
              <a:rPr lang="en-US" sz="3600" dirty="0"/>
              <a:t>Diverse populations</a:t>
            </a:r>
          </a:p>
          <a:p>
            <a:r>
              <a:rPr lang="en-US" sz="3600" dirty="0"/>
              <a:t>Wide range of ages</a:t>
            </a:r>
          </a:p>
          <a:p>
            <a:r>
              <a:rPr lang="en-US" sz="3600" dirty="0"/>
              <a:t>Desire to provide good care to all including elders</a:t>
            </a:r>
          </a:p>
          <a:p>
            <a:pPr marL="0" indent="0">
              <a:buNone/>
            </a:pPr>
            <a:endParaRPr lang="en-US" dirty="0"/>
          </a:p>
        </p:txBody>
      </p:sp>
      <p:pic>
        <p:nvPicPr>
          <p:cNvPr id="2056" name="Picture 8" descr="Related 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004518" y="1620570"/>
            <a:ext cx="6159478" cy="498846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6038661" y="6083929"/>
            <a:ext cx="6153339" cy="5613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Never-Ending Crisis at the Indian Health Service - Roll C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7931" y="1607153"/>
            <a:ext cx="6834069" cy="4538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6620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b="1" dirty="0">
                <a:solidFill>
                  <a:schemeClr val="accent4"/>
                </a:solidFill>
              </a:rPr>
              <a:t>Telehealth: COVID Cares Act</a:t>
            </a:r>
          </a:p>
        </p:txBody>
      </p:sp>
      <p:sp>
        <p:nvSpPr>
          <p:cNvPr id="3" name="Content Placeholder 2"/>
          <p:cNvSpPr>
            <a:spLocks noGrp="1"/>
          </p:cNvSpPr>
          <p:nvPr>
            <p:ph idx="1"/>
          </p:nvPr>
        </p:nvSpPr>
        <p:spPr>
          <a:xfrm>
            <a:off x="838200" y="1825625"/>
            <a:ext cx="5379720" cy="4351338"/>
          </a:xfrm>
        </p:spPr>
        <p:txBody>
          <a:bodyPr>
            <a:normAutofit/>
          </a:bodyPr>
          <a:lstStyle/>
          <a:p>
            <a:r>
              <a:rPr lang="en-US" sz="3600" dirty="0">
                <a:solidFill>
                  <a:schemeClr val="accent4"/>
                </a:solidFill>
              </a:rPr>
              <a:t>Telehealth</a:t>
            </a:r>
            <a:r>
              <a:rPr lang="en-US" dirty="0"/>
              <a:t> increasing use and importance</a:t>
            </a:r>
          </a:p>
          <a:p>
            <a:r>
              <a:rPr lang="en-US" dirty="0"/>
              <a:t>Great way to reach older patients and those far from the clinics</a:t>
            </a:r>
          </a:p>
          <a:p>
            <a:r>
              <a:rPr lang="en-US" dirty="0"/>
              <a:t>Answer a brief survey on telehealth</a:t>
            </a:r>
          </a:p>
          <a:p>
            <a:r>
              <a:rPr lang="en-US" dirty="0"/>
              <a:t>Dr. Hejkal discuss this with you </a:t>
            </a:r>
            <a:r>
              <a:rPr lang="en-US" sz="3500" dirty="0">
                <a:solidFill>
                  <a:schemeClr val="accent4"/>
                </a:solidFill>
              </a:rPr>
              <a:t>September 28</a:t>
            </a:r>
          </a:p>
          <a:p>
            <a:endParaRPr lang="en-US" dirty="0"/>
          </a:p>
        </p:txBody>
      </p:sp>
      <p:pic>
        <p:nvPicPr>
          <p:cNvPr id="4" name="Picture 3" descr="Hold a thought, pen it down: Telephones and m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51862" y="1954581"/>
            <a:ext cx="4318345" cy="4222382"/>
          </a:xfrm>
          <a:prstGeom prst="rect">
            <a:avLst/>
          </a:prstGeom>
        </p:spPr>
      </p:pic>
    </p:spTree>
    <p:extLst>
      <p:ext uri="{BB962C8B-B14F-4D97-AF65-F5344CB8AC3E}">
        <p14:creationId xmlns:p14="http://schemas.microsoft.com/office/powerpoint/2010/main" val="3493439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50" y="136525"/>
            <a:ext cx="10515600" cy="1325563"/>
          </a:xfrm>
        </p:spPr>
        <p:txBody>
          <a:bodyPr>
            <a:normAutofit/>
          </a:bodyPr>
          <a:lstStyle/>
          <a:p>
            <a:r>
              <a:rPr lang="en-US" sz="5400" b="1" dirty="0"/>
              <a:t>Mentation</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3336241078"/>
              </p:ext>
            </p:extLst>
          </p:nvPr>
        </p:nvGraphicFramePr>
        <p:xfrm>
          <a:off x="1695450" y="1219200"/>
          <a:ext cx="9658350" cy="5429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9430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enhance the geriatrics skills in the primary care workforce?</a:t>
            </a:r>
          </a:p>
        </p:txBody>
      </p:sp>
      <p:sp>
        <p:nvSpPr>
          <p:cNvPr id="3" name="Content Placeholder 2"/>
          <p:cNvSpPr>
            <a:spLocks noGrp="1"/>
          </p:cNvSpPr>
          <p:nvPr>
            <p:ph idx="1"/>
          </p:nvPr>
        </p:nvSpPr>
        <p:spPr>
          <a:xfrm>
            <a:off x="838200" y="1825625"/>
            <a:ext cx="5635752" cy="4351338"/>
          </a:xfrm>
        </p:spPr>
        <p:txBody>
          <a:bodyPr>
            <a:normAutofit/>
          </a:bodyPr>
          <a:lstStyle/>
          <a:p>
            <a:r>
              <a:rPr lang="en-US" sz="3200" dirty="0"/>
              <a:t>Most elders are seen and cared for by PC providers</a:t>
            </a:r>
          </a:p>
          <a:p>
            <a:r>
              <a:rPr lang="en-US" sz="3200" dirty="0"/>
              <a:t>Many HCPs were trained before geriatrics was an important part of training</a:t>
            </a:r>
          </a:p>
          <a:p>
            <a:r>
              <a:rPr lang="en-US" sz="3200" dirty="0"/>
              <a:t>We now know what </a:t>
            </a:r>
            <a:r>
              <a:rPr lang="en-US" sz="3200" dirty="0">
                <a:solidFill>
                  <a:schemeClr val="accent4"/>
                </a:solidFill>
              </a:rPr>
              <a:t>4 things  </a:t>
            </a:r>
            <a:r>
              <a:rPr lang="en-US" sz="3200" dirty="0"/>
              <a:t>are important to health and quality of life for older people</a:t>
            </a:r>
          </a:p>
        </p:txBody>
      </p:sp>
      <p:pic>
        <p:nvPicPr>
          <p:cNvPr id="4" name="Picture 3" descr="Elder couple, Grand entry | During the Grand Entry, couples … | Flick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2301" y="1190854"/>
            <a:ext cx="3362019" cy="5268030"/>
          </a:xfrm>
          <a:prstGeom prst="rect">
            <a:avLst/>
          </a:prstGeom>
        </p:spPr>
      </p:pic>
    </p:spTree>
    <p:extLst>
      <p:ext uri="{BB962C8B-B14F-4D97-AF65-F5344CB8AC3E}">
        <p14:creationId xmlns:p14="http://schemas.microsoft.com/office/powerpoint/2010/main" val="3887233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0535" y="3795701"/>
            <a:ext cx="15029308" cy="2910451"/>
          </a:xfrm>
        </p:spPr>
        <p:txBody>
          <a:bodyPr/>
          <a:lstStyle/>
          <a:p>
            <a:endParaRPr lang="en-US" dirty="0"/>
          </a:p>
        </p:txBody>
      </p:sp>
      <p:sp>
        <p:nvSpPr>
          <p:cNvPr id="3" name="Subtitle 2"/>
          <p:cNvSpPr>
            <a:spLocks noGrp="1"/>
          </p:cNvSpPr>
          <p:nvPr>
            <p:ph type="subTitle" idx="1"/>
          </p:nvPr>
        </p:nvSpPr>
        <p:spPr>
          <a:xfrm>
            <a:off x="1170915" y="299577"/>
            <a:ext cx="9144000" cy="1655762"/>
          </a:xfrm>
        </p:spPr>
        <p:txBody>
          <a:bodyPr>
            <a:normAutofit/>
          </a:bodyPr>
          <a:lstStyle/>
          <a:p>
            <a:r>
              <a:rPr lang="en-US" sz="3600" dirty="0"/>
              <a:t>Age Friendly Primary Care:</a:t>
            </a:r>
          </a:p>
          <a:p>
            <a:r>
              <a:rPr lang="en-US" sz="3600" dirty="0"/>
              <a:t>These are the 4 important things</a:t>
            </a:r>
          </a:p>
        </p:txBody>
      </p:sp>
      <p:sp>
        <p:nvSpPr>
          <p:cNvPr id="4" name="Rectangle 2"/>
          <p:cNvSpPr>
            <a:spLocks noChangeArrowheads="1"/>
          </p:cNvSpPr>
          <p:nvPr/>
        </p:nvSpPr>
        <p:spPr bwMode="auto">
          <a:xfrm flipV="1">
            <a:off x="-1525164" y="2867121"/>
            <a:ext cx="20039078" cy="51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https://www.aha.org/sites/default/files/2019-05/4M_Model.png"/>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80569" y="1647684"/>
            <a:ext cx="5974915" cy="6471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989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NGWEP is a Collaboration-teach/learn together </a:t>
            </a:r>
          </a:p>
        </p:txBody>
      </p:sp>
      <p:sp>
        <p:nvSpPr>
          <p:cNvPr id="3" name="Content Placeholder 2"/>
          <p:cNvSpPr>
            <a:spLocks noGrp="1"/>
          </p:cNvSpPr>
          <p:nvPr>
            <p:ph idx="1"/>
          </p:nvPr>
        </p:nvSpPr>
        <p:spPr>
          <a:xfrm>
            <a:off x="838200" y="1837817"/>
            <a:ext cx="6672072" cy="4351338"/>
          </a:xfrm>
        </p:spPr>
        <p:txBody>
          <a:bodyPr>
            <a:normAutofit/>
          </a:bodyPr>
          <a:lstStyle/>
          <a:p>
            <a:r>
              <a:rPr lang="en-US" dirty="0"/>
              <a:t>Discuss the </a:t>
            </a:r>
            <a:r>
              <a:rPr lang="en-US" dirty="0">
                <a:solidFill>
                  <a:schemeClr val="accent4"/>
                </a:solidFill>
              </a:rPr>
              <a:t>4 </a:t>
            </a:r>
            <a:r>
              <a:rPr lang="en-US" dirty="0" err="1">
                <a:solidFill>
                  <a:schemeClr val="accent4"/>
                </a:solidFill>
              </a:rPr>
              <a:t>Ms</a:t>
            </a:r>
            <a:r>
              <a:rPr lang="en-US" dirty="0">
                <a:solidFill>
                  <a:schemeClr val="accent4"/>
                </a:solidFill>
              </a:rPr>
              <a:t> </a:t>
            </a:r>
            <a:r>
              <a:rPr lang="en-US" dirty="0"/>
              <a:t>September/October</a:t>
            </a:r>
            <a:endParaRPr lang="en-US" dirty="0">
              <a:solidFill>
                <a:schemeClr val="accent4"/>
              </a:solidFill>
            </a:endParaRPr>
          </a:p>
          <a:p>
            <a:r>
              <a:rPr lang="en-US" dirty="0">
                <a:solidFill>
                  <a:schemeClr val="accent4"/>
                </a:solidFill>
              </a:rPr>
              <a:t>Monthly Case conferences- </a:t>
            </a:r>
            <a:r>
              <a:rPr lang="en-US" dirty="0"/>
              <a:t>bring cases to discuss  with a panel trained in geriatrics (medicine, psychiatry, social work, pharmacy).  Two other clinics also present cases.</a:t>
            </a:r>
          </a:p>
          <a:p>
            <a:r>
              <a:rPr lang="en-US" dirty="0"/>
              <a:t>Use </a:t>
            </a:r>
            <a:r>
              <a:rPr lang="en-US" dirty="0">
                <a:solidFill>
                  <a:schemeClr val="accent4"/>
                </a:solidFill>
              </a:rPr>
              <a:t>Annual Wellness Visits </a:t>
            </a:r>
            <a:r>
              <a:rPr lang="en-US" dirty="0"/>
              <a:t>to screen for the 4Ms- we will help you set up an efficient workflow</a:t>
            </a:r>
          </a:p>
        </p:txBody>
      </p:sp>
      <p:pic>
        <p:nvPicPr>
          <p:cNvPr id="4" name="Picture 3" descr="Tribal Elder | I came across this noble gentleman while at a… | Flickr - Photo Shar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0" y="1986661"/>
            <a:ext cx="2782577" cy="4342158"/>
          </a:xfrm>
          <a:prstGeom prst="rect">
            <a:avLst/>
          </a:prstGeom>
        </p:spPr>
      </p:pic>
    </p:spTree>
    <p:extLst>
      <p:ext uri="{BB962C8B-B14F-4D97-AF65-F5344CB8AC3E}">
        <p14:creationId xmlns:p14="http://schemas.microsoft.com/office/powerpoint/2010/main" val="20571943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fontScale="90000"/>
          </a:bodyPr>
          <a:lstStyle/>
          <a:p>
            <a:r>
              <a:rPr lang="en-US" dirty="0"/>
              <a:t>What </a:t>
            </a:r>
            <a:r>
              <a:rPr lang="en-US" sz="5400" b="1" dirty="0">
                <a:solidFill>
                  <a:schemeClr val="accent4"/>
                </a:solidFill>
              </a:rPr>
              <a:t>Matters </a:t>
            </a:r>
            <a:r>
              <a:rPr lang="en-US" b="1" dirty="0"/>
              <a:t>often home and care not cure</a:t>
            </a:r>
            <a:endParaRPr lang="en-US" sz="5400" b="1" dirty="0">
              <a:solidFill>
                <a:schemeClr val="accent4"/>
              </a:solidFill>
            </a:endParaRPr>
          </a:p>
        </p:txBody>
      </p:sp>
      <p:pic>
        <p:nvPicPr>
          <p:cNvPr id="4" name="Picture 1" descr="Image result for alzheimer’s association nebraska chap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1472" y="1825625"/>
            <a:ext cx="5672328" cy="190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Image result for eastern nebraska office on ag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825625"/>
            <a:ext cx="3408046" cy="3408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map"/>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9597771" y="4255198"/>
            <a:ext cx="2457450" cy="13430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257800" y="4156453"/>
            <a:ext cx="6096000" cy="1077218"/>
          </a:xfrm>
          <a:prstGeom prst="rect">
            <a:avLst/>
          </a:prstGeom>
        </p:spPr>
        <p:txBody>
          <a:bodyPr>
            <a:spAutoFit/>
          </a:bodyPr>
          <a:lstStyle/>
          <a:p>
            <a:r>
              <a:rPr lang="en-US" sz="3200" b="1" dirty="0">
                <a:solidFill>
                  <a:schemeClr val="accent4"/>
                </a:solidFill>
                <a:latin typeface="Raleway"/>
              </a:rPr>
              <a:t>Northeast Nebraska</a:t>
            </a:r>
            <a:r>
              <a:rPr lang="en-US" sz="3200" dirty="0">
                <a:solidFill>
                  <a:schemeClr val="accent4"/>
                </a:solidFill>
              </a:rPr>
              <a:t/>
            </a:r>
            <a:br>
              <a:rPr lang="en-US" sz="3200" dirty="0">
                <a:solidFill>
                  <a:schemeClr val="accent4"/>
                </a:solidFill>
              </a:rPr>
            </a:br>
            <a:r>
              <a:rPr lang="en-US" sz="3200" b="1" dirty="0">
                <a:solidFill>
                  <a:schemeClr val="accent4"/>
                </a:solidFill>
                <a:latin typeface="Raleway"/>
              </a:rPr>
              <a:t>Area Agency on Aging</a:t>
            </a:r>
            <a:endParaRPr lang="en-US" sz="3200" dirty="0">
              <a:solidFill>
                <a:schemeClr val="accent4"/>
              </a:solidFill>
            </a:endParaRPr>
          </a:p>
        </p:txBody>
      </p:sp>
    </p:spTree>
    <p:extLst>
      <p:ext uri="{BB962C8B-B14F-4D97-AF65-F5344CB8AC3E}">
        <p14:creationId xmlns:p14="http://schemas.microsoft.com/office/powerpoint/2010/main" val="331562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in the NGWEP  will work most closely with your team?</a:t>
            </a:r>
          </a:p>
        </p:txBody>
      </p:sp>
      <p:sp>
        <p:nvSpPr>
          <p:cNvPr id="3" name="Content Placeholder 2"/>
          <p:cNvSpPr>
            <a:spLocks noGrp="1"/>
          </p:cNvSpPr>
          <p:nvPr>
            <p:ph idx="1"/>
          </p:nvPr>
        </p:nvSpPr>
        <p:spPr/>
        <p:txBody>
          <a:bodyPr/>
          <a:lstStyle/>
          <a:p>
            <a:r>
              <a:rPr lang="en-US" dirty="0"/>
              <a:t>Photos of Joe and Sara</a:t>
            </a:r>
          </a:p>
        </p:txBody>
      </p:sp>
      <p:pic>
        <p:nvPicPr>
          <p:cNvPr id="2050" name="Picture 1" descr="image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92090"/>
            <a:ext cx="4366943" cy="423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454DB4BD-974B-024F-9D02-D059A4A05C01}"/>
              </a:ext>
            </a:extLst>
          </p:cNvPr>
          <p:cNvPicPr>
            <a:picLocks noChangeAspect="1"/>
          </p:cNvPicPr>
          <p:nvPr/>
        </p:nvPicPr>
        <p:blipFill>
          <a:blip r:embed="rId4"/>
          <a:stretch>
            <a:fillRect/>
          </a:stretch>
        </p:blipFill>
        <p:spPr>
          <a:xfrm rot="5400000">
            <a:off x="6264861" y="1752842"/>
            <a:ext cx="4351338" cy="4496904"/>
          </a:xfrm>
          <a:prstGeom prst="rect">
            <a:avLst/>
          </a:prstGeom>
        </p:spPr>
      </p:pic>
      <p:sp>
        <p:nvSpPr>
          <p:cNvPr id="6" name="TextBox 5">
            <a:extLst>
              <a:ext uri="{FF2B5EF4-FFF2-40B4-BE49-F238E27FC236}">
                <a16:creationId xmlns:a16="http://schemas.microsoft.com/office/drawing/2014/main" id="{4ADE5C50-8F6A-6946-BB51-F354A473D1DF}"/>
              </a:ext>
            </a:extLst>
          </p:cNvPr>
          <p:cNvSpPr txBox="1"/>
          <p:nvPr/>
        </p:nvSpPr>
        <p:spPr>
          <a:xfrm>
            <a:off x="636104" y="5705487"/>
            <a:ext cx="4569039" cy="707886"/>
          </a:xfrm>
          <a:prstGeom prst="rect">
            <a:avLst/>
          </a:prstGeom>
          <a:solidFill>
            <a:schemeClr val="bg1"/>
          </a:solidFill>
        </p:spPr>
        <p:txBody>
          <a:bodyPr wrap="square" rtlCol="0">
            <a:spAutoFit/>
          </a:bodyPr>
          <a:lstStyle/>
          <a:p>
            <a:r>
              <a:rPr lang="en-US" sz="4000" dirty="0"/>
              <a:t>     Joe </a:t>
            </a:r>
            <a:r>
              <a:rPr lang="en-US" sz="4000" dirty="0" err="1"/>
              <a:t>Hejkal</a:t>
            </a:r>
            <a:r>
              <a:rPr lang="en-US" sz="4000" dirty="0"/>
              <a:t>, MD</a:t>
            </a:r>
          </a:p>
        </p:txBody>
      </p:sp>
      <p:sp>
        <p:nvSpPr>
          <p:cNvPr id="8" name="TextBox 7">
            <a:extLst>
              <a:ext uri="{FF2B5EF4-FFF2-40B4-BE49-F238E27FC236}">
                <a16:creationId xmlns:a16="http://schemas.microsoft.com/office/drawing/2014/main" id="{0A3DD273-90CA-944D-AD11-8589B2DBA0DC}"/>
              </a:ext>
            </a:extLst>
          </p:cNvPr>
          <p:cNvSpPr txBox="1"/>
          <p:nvPr/>
        </p:nvSpPr>
        <p:spPr>
          <a:xfrm>
            <a:off x="6056243" y="5856555"/>
            <a:ext cx="5062331" cy="707886"/>
          </a:xfrm>
          <a:prstGeom prst="rect">
            <a:avLst/>
          </a:prstGeom>
          <a:solidFill>
            <a:schemeClr val="bg1"/>
          </a:solidFill>
        </p:spPr>
        <p:txBody>
          <a:bodyPr wrap="square" rtlCol="0">
            <a:spAutoFit/>
          </a:bodyPr>
          <a:lstStyle/>
          <a:p>
            <a:r>
              <a:rPr lang="en-US" sz="4000" dirty="0"/>
              <a:t>    Sara Wolfson, DNP</a:t>
            </a:r>
          </a:p>
        </p:txBody>
      </p:sp>
    </p:spTree>
    <p:extLst>
      <p:ext uri="{BB962C8B-B14F-4D97-AF65-F5344CB8AC3E}">
        <p14:creationId xmlns:p14="http://schemas.microsoft.com/office/powerpoint/2010/main" val="39346014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6588</TotalTime>
  <Words>1701</Words>
  <Application>Microsoft Office PowerPoint</Application>
  <PresentationFormat>Widescreen</PresentationFormat>
  <Paragraphs>216</Paragraphs>
  <Slides>41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vt:lpstr>
      <vt:lpstr>Calibri</vt:lpstr>
      <vt:lpstr>Calibri Light</vt:lpstr>
      <vt:lpstr>Monotype Sorts</vt:lpstr>
      <vt:lpstr>Raleway</vt:lpstr>
      <vt:lpstr>Times</vt:lpstr>
      <vt:lpstr>Times New Roman</vt:lpstr>
      <vt:lpstr>Office Theme</vt:lpstr>
      <vt:lpstr>Welcome!  Let’s Collaborate</vt:lpstr>
      <vt:lpstr>This program is supported by the Health Resources and Services Administration (HRSA)  of the U.S. Department of Health and Human Services (HHS) as part of an award totaling 751,695.00 with 0% financed with non-governmental sources. The contents are those of the author(s) and do not necessarily represent the official views of, nor an endorsement, by HRSA, HHS, or the U.S. Government. For more information, please visit HRSA.gov. </vt:lpstr>
      <vt:lpstr>NGWEP the Nebraska Geriatrics Workforce Enhancement Program</vt:lpstr>
      <vt:lpstr>Your Job in Primary Care: a big one</vt:lpstr>
      <vt:lpstr>Why enhance the geriatrics skills in the primary care workforce?</vt:lpstr>
      <vt:lpstr>PowerPoint Presentation</vt:lpstr>
      <vt:lpstr>NGWEP is a Collaboration-teach/learn together </vt:lpstr>
      <vt:lpstr>What Matters often home and care not cure</vt:lpstr>
      <vt:lpstr>Who in the NGWEP  will work most closely with your team?</vt:lpstr>
      <vt:lpstr>Mentation</vt:lpstr>
      <vt:lpstr>Guide to Using the 4Ms in Care of Older Adults: Ambulatory Patients</vt:lpstr>
      <vt:lpstr>Mentation</vt:lpstr>
      <vt:lpstr>DEMENTIA</vt:lpstr>
      <vt:lpstr>PowerPoint Presentation</vt:lpstr>
      <vt:lpstr>PowerPoint Presentation</vt:lpstr>
      <vt:lpstr>Mentation: Tips </vt:lpstr>
      <vt:lpstr>Screen during Annual Wellness with  the Mini-cog</vt:lpstr>
      <vt:lpstr>Mini Cog Interpretation</vt:lpstr>
      <vt:lpstr>If I am worried about dementia, what’s next?</vt:lpstr>
      <vt:lpstr>AD8 Alzheimer’s Disease 8  </vt:lpstr>
      <vt:lpstr>If You want to do a Second Test: Which One?</vt:lpstr>
      <vt:lpstr>SLUMS Saint Louis University Mental Status  Exam </vt:lpstr>
      <vt:lpstr>Improving Memory in Primary Care</vt:lpstr>
      <vt:lpstr>Prescription Drugs and Dementia</vt:lpstr>
      <vt:lpstr> Alcohol and Dementia</vt:lpstr>
      <vt:lpstr>The Dementia Evaluation: don’t miss these Laboratory/ Diagnostics</vt:lpstr>
      <vt:lpstr>Caregiver Support: services offered by the Alzheimer’s Association</vt:lpstr>
      <vt:lpstr>Mentation Part 2: Depression</vt:lpstr>
      <vt:lpstr>Screen during Annual Wellness</vt:lpstr>
      <vt:lpstr>Depression: can look like dementia</vt:lpstr>
      <vt:lpstr>PowerPoint Presentation</vt:lpstr>
      <vt:lpstr>Mentation: Delirium in Outpatients </vt:lpstr>
      <vt:lpstr> Delirium Screening: UB-2</vt:lpstr>
      <vt:lpstr>UB-2 Instructions</vt:lpstr>
      <vt:lpstr>UB-2 Does not make a diagnosis</vt:lpstr>
      <vt:lpstr>Mentation: Keeping the patient’s brain healthy</vt:lpstr>
      <vt:lpstr>Mentation: Keeping the patient’s brain healthy</vt:lpstr>
      <vt:lpstr>Mentation: Tips</vt:lpstr>
      <vt:lpstr>Annual Wellness Visit</vt:lpstr>
      <vt:lpstr>Telehealth: COVID Cares Act</vt:lpstr>
      <vt:lpstr>Mentation</vt:lpstr>
    </vt:vector>
  </TitlesOfParts>
  <Company>UNMC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Potter, Jane F</dc:creator>
  <cp:lastModifiedBy>Cole, Jessica B</cp:lastModifiedBy>
  <cp:revision>91</cp:revision>
  <dcterms:created xsi:type="dcterms:W3CDTF">2019-09-05T13:19:33Z</dcterms:created>
  <dcterms:modified xsi:type="dcterms:W3CDTF">2020-12-02T16:00:46Z</dcterms:modified>
</cp:coreProperties>
</file>