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71" r:id="rId3"/>
    <p:sldId id="272" r:id="rId4"/>
    <p:sldId id="273" r:id="rId5"/>
    <p:sldId id="256" r:id="rId6"/>
    <p:sldId id="259" r:id="rId7"/>
    <p:sldId id="257" r:id="rId8"/>
    <p:sldId id="261" r:id="rId9"/>
    <p:sldId id="258" r:id="rId10"/>
    <p:sldId id="262" r:id="rId11"/>
    <p:sldId id="263" r:id="rId12"/>
    <p:sldId id="264" r:id="rId13"/>
    <p:sldId id="266" r:id="rId14"/>
    <p:sldId id="267" r:id="rId15"/>
    <p:sldId id="268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4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72F-3E2E-4D48-89D0-96819B011A7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A69D-5090-4EB0-BEC6-BEA45E91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8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72F-3E2E-4D48-89D0-96819B011A7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A69D-5090-4EB0-BEC6-BEA45E91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5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72F-3E2E-4D48-89D0-96819B011A7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A69D-5090-4EB0-BEC6-BEA45E91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2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A09D-B238-CC49-8083-E93D66A072E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787401" y="1837187"/>
            <a:ext cx="7461250" cy="3935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56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M12926_PPT_Standard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62234" y="1533584"/>
            <a:ext cx="6012202" cy="147002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200" b="1" i="0" baseline="0">
                <a:solidFill>
                  <a:srgbClr val="AD122A"/>
                </a:solidFill>
                <a:latin typeface="Arial-BoldMT"/>
                <a:cs typeface="Arial-BoldMT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0814" y="3382723"/>
            <a:ext cx="6012203" cy="6885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rgbClr val="989EA4"/>
                </a:solidFill>
                <a:latin typeface="Arial-BoldMT"/>
                <a:cs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02699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95832"/>
            <a:ext cx="7594867" cy="1888451"/>
          </a:xfrm>
        </p:spPr>
        <p:txBody>
          <a:bodyPr t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050" y="2815391"/>
            <a:ext cx="6636016" cy="3756548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FFFFFF"/>
                </a:solidFill>
              </a:defRPr>
            </a:lvl1pPr>
            <a:lvl2pPr>
              <a:lnSpc>
                <a:spcPct val="90000"/>
              </a:lnSpc>
              <a:defRPr sz="20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lnSpc>
                <a:spcPct val="90000"/>
              </a:lnSpc>
              <a:defRPr>
                <a:solidFill>
                  <a:srgbClr val="FFFFFF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FFFFFF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416050" y="2282647"/>
            <a:ext cx="6636017" cy="457200"/>
          </a:xfrm>
        </p:spPr>
        <p:txBody>
          <a:bodyPr tIns="0" bIns="0" anchor="t"/>
          <a:lstStyle>
            <a:lvl1pPr>
              <a:defRPr b="1">
                <a:solidFill>
                  <a:srgbClr val="FCB61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264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442" y="337120"/>
            <a:ext cx="7514754" cy="1945529"/>
          </a:xfrm>
        </p:spPr>
        <p:txBody>
          <a:bodyPr tIns="0" bIns="0" anchor="b"/>
          <a:lstStyle>
            <a:lvl1pPr algn="l">
              <a:defRPr sz="54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6048" y="2818246"/>
            <a:ext cx="6559148" cy="3118100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16048" y="5936346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fld id="{A3F11EEC-60B6-DF4B-A821-B910872C5F64}" type="datetimeFigureOut">
              <a:rPr lang="en-US" smtClean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9597" y="5936346"/>
            <a:ext cx="400341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3010" y="5936346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C2F1CAA2-7C6D-8F48-BAEE-2DAFD071A5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/>
          </p:nvPr>
        </p:nvSpPr>
        <p:spPr>
          <a:xfrm>
            <a:off x="1416050" y="2282647"/>
            <a:ext cx="6559147" cy="457200"/>
          </a:xfrm>
        </p:spPr>
        <p:txBody>
          <a:bodyPr tIns="0" bIns="0" anchor="t"/>
          <a:lstStyle>
            <a:lvl1pPr>
              <a:defRPr b="1">
                <a:solidFill>
                  <a:srgbClr val="FCB61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8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186" y="395832"/>
            <a:ext cx="7606427" cy="1888451"/>
          </a:xfrm>
        </p:spPr>
        <p:txBody>
          <a:bodyPr t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6051" y="2818246"/>
            <a:ext cx="3198889" cy="3118100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3"/>
          </p:nvPr>
        </p:nvSpPr>
        <p:spPr>
          <a:xfrm>
            <a:off x="1416050" y="2282647"/>
            <a:ext cx="6240890" cy="457200"/>
          </a:xfrm>
        </p:spPr>
        <p:txBody>
          <a:bodyPr tIns="0" bIns="0" anchor="t"/>
          <a:lstStyle>
            <a:lvl1pPr>
              <a:defRPr b="1">
                <a:solidFill>
                  <a:srgbClr val="FCB61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871712" y="2825387"/>
            <a:ext cx="3202901" cy="3118100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4240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9" y="395832"/>
            <a:ext cx="7665284" cy="18884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6051" y="2818246"/>
            <a:ext cx="3198890" cy="2959801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3"/>
          </p:nvPr>
        </p:nvSpPr>
        <p:spPr>
          <a:xfrm>
            <a:off x="1416050" y="2282647"/>
            <a:ext cx="6708022" cy="457200"/>
          </a:xfrm>
        </p:spPr>
        <p:txBody>
          <a:bodyPr tIns="0" bIns="0" anchor="t"/>
          <a:lstStyle>
            <a:lvl1pPr>
              <a:defRPr b="1">
                <a:solidFill>
                  <a:srgbClr val="FCB61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927229" y="2825388"/>
            <a:ext cx="3196843" cy="2952659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416050" y="5936346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fld id="{A3F11EEC-60B6-DF4B-A821-B910872C5F64}" type="datetimeFigureOut">
              <a:rPr lang="en-US" smtClean="0"/>
              <a:pPr/>
              <a:t>1/7/2021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9598" y="5936346"/>
            <a:ext cx="415228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1885" y="5936346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C2F1CAA2-7C6D-8F48-BAEE-2DAFD071A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55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M12926_PPT_Standard_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70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9" y="394196"/>
            <a:ext cx="7623339" cy="1888451"/>
          </a:xfrm>
        </p:spPr>
        <p:txBody>
          <a:bodyPr t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050" y="2813755"/>
            <a:ext cx="6666077" cy="3756548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FFFFFF"/>
                </a:solidFill>
              </a:defRPr>
            </a:lvl1pPr>
            <a:lvl2pPr>
              <a:lnSpc>
                <a:spcPct val="90000"/>
              </a:lnSpc>
              <a:defRPr sz="20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lnSpc>
                <a:spcPct val="90000"/>
              </a:lnSpc>
              <a:defRPr>
                <a:solidFill>
                  <a:srgbClr val="FFFFFF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FFFFFF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416051" y="2281011"/>
            <a:ext cx="6666077" cy="457200"/>
          </a:xfrm>
        </p:spPr>
        <p:txBody>
          <a:bodyPr tIns="0" bIns="0" anchor="t"/>
          <a:lstStyle>
            <a:lvl1pPr>
              <a:defRPr b="1">
                <a:solidFill>
                  <a:srgbClr val="FCB61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95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72F-3E2E-4D48-89D0-96819B011A7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A69D-5090-4EB0-BEC6-BEA45E91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07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9" y="337120"/>
            <a:ext cx="7553983" cy="1945529"/>
          </a:xfrm>
        </p:spPr>
        <p:txBody>
          <a:bodyPr tIns="0" bIns="0" anchor="b"/>
          <a:lstStyle>
            <a:lvl1pPr algn="l">
              <a:defRPr sz="54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6050" y="2818246"/>
            <a:ext cx="6596721" cy="3118100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16049" y="5936346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fld id="{A3F11EEC-60B6-DF4B-A821-B910872C5F64}" type="datetimeFigureOut">
              <a:rPr lang="en-US" smtClean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9597" y="5936346"/>
            <a:ext cx="4040987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0585" y="5936346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C2F1CAA2-7C6D-8F48-BAEE-2DAFD071A5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/>
          </p:nvPr>
        </p:nvSpPr>
        <p:spPr>
          <a:xfrm>
            <a:off x="1416050" y="2282647"/>
            <a:ext cx="6596721" cy="457200"/>
          </a:xfrm>
        </p:spPr>
        <p:txBody>
          <a:bodyPr tIns="0" bIns="0" anchor="t"/>
          <a:lstStyle>
            <a:lvl1pPr>
              <a:defRPr b="1">
                <a:solidFill>
                  <a:srgbClr val="FCB61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860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395832"/>
            <a:ext cx="7600794" cy="1888451"/>
          </a:xfrm>
        </p:spPr>
        <p:txBody>
          <a:bodyPr t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6051" y="2818246"/>
            <a:ext cx="3198890" cy="3118100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3"/>
          </p:nvPr>
        </p:nvSpPr>
        <p:spPr>
          <a:xfrm>
            <a:off x="1416050" y="2282647"/>
            <a:ext cx="6643532" cy="457200"/>
          </a:xfrm>
        </p:spPr>
        <p:txBody>
          <a:bodyPr tIns="0" bIns="0" anchor="t"/>
          <a:lstStyle>
            <a:lvl1pPr>
              <a:defRPr b="1">
                <a:solidFill>
                  <a:srgbClr val="FCB61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864771" y="2825387"/>
            <a:ext cx="3194810" cy="3118100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7465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9" y="402975"/>
            <a:ext cx="7665284" cy="18884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6050" y="2825389"/>
            <a:ext cx="3198891" cy="2959801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3"/>
          </p:nvPr>
        </p:nvSpPr>
        <p:spPr>
          <a:xfrm>
            <a:off x="1416049" y="2289789"/>
            <a:ext cx="6708023" cy="457200"/>
          </a:xfrm>
        </p:spPr>
        <p:txBody>
          <a:bodyPr tIns="0" bIns="0" anchor="t"/>
          <a:lstStyle>
            <a:lvl1pPr>
              <a:defRPr b="1">
                <a:solidFill>
                  <a:srgbClr val="FCB61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927229" y="2832531"/>
            <a:ext cx="3196844" cy="2952659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416049" y="5943488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fld id="{A3F11EEC-60B6-DF4B-A821-B910872C5F64}" type="datetimeFigureOut">
              <a:rPr lang="en-US" smtClean="0"/>
              <a:pPr/>
              <a:t>1/7/2021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9597" y="5943488"/>
            <a:ext cx="415228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1886" y="5943488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C2F1CAA2-7C6D-8F48-BAEE-2DAFD071A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8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72F-3E2E-4D48-89D0-96819B011A7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A69D-5090-4EB0-BEC6-BEA45E91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6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72F-3E2E-4D48-89D0-96819B011A7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A69D-5090-4EB0-BEC6-BEA45E91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1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72F-3E2E-4D48-89D0-96819B011A7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A69D-5090-4EB0-BEC6-BEA45E91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9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72F-3E2E-4D48-89D0-96819B011A7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A69D-5090-4EB0-BEC6-BEA45E91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5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72F-3E2E-4D48-89D0-96819B011A7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A69D-5090-4EB0-BEC6-BEA45E91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1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72F-3E2E-4D48-89D0-96819B011A7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A69D-5090-4EB0-BEC6-BEA45E91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2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72F-3E2E-4D48-89D0-96819B011A7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A69D-5090-4EB0-BEC6-BEA45E91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7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2072F-3E2E-4D48-89D0-96819B011A7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4A69D-5090-4EB0-BEC6-BEA45E91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0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M12926_PPT_Standard_6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95832"/>
            <a:ext cx="7617986" cy="1888451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6051" y="2815391"/>
            <a:ext cx="6659135" cy="3756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6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5400" b="1" i="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2000" b="1" kern="1200">
          <a:solidFill>
            <a:srgbClr val="FCB614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mc.edu/NebraskaGWEP/" TargetMode="Externa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D58FDC.03CA3BE0" TargetMode="External"/><Relationship Id="rId7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cid:image005.jpg@01D58FDC.03CA3BE0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29A02-2286-4342-922E-415E82E5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36" y="1996032"/>
            <a:ext cx="7606427" cy="1888451"/>
          </a:xfrm>
        </p:spPr>
        <p:txBody>
          <a:bodyPr/>
          <a:lstStyle/>
          <a:p>
            <a:pPr algn="ctr"/>
            <a:r>
              <a:rPr lang="en-US" sz="3600" dirty="0"/>
              <a:t>Geriatrics Case Conference </a:t>
            </a:r>
            <a:br>
              <a:rPr lang="en-US" sz="3600" dirty="0"/>
            </a:br>
            <a:r>
              <a:rPr lang="en-US" sz="3600" dirty="0"/>
              <a:t>will begin at 12:15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D8ED2-EF12-486D-BD3F-AF278ADD1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0351" y="2818246"/>
            <a:ext cx="6270701" cy="3118100"/>
          </a:xfrm>
        </p:spPr>
        <p:txBody>
          <a:bodyPr/>
          <a:lstStyle/>
          <a:p>
            <a:r>
              <a:rPr lang="en-US" dirty="0"/>
              <a:t>As you join, please enter your name, role, clinic and e-mail address in the CHAT.</a:t>
            </a:r>
          </a:p>
          <a:p>
            <a:endParaRPr lang="en-US" dirty="0"/>
          </a:p>
          <a:p>
            <a:r>
              <a:rPr lang="en-US" dirty="0"/>
              <a:t>The didactic portion of today's conference will be recorded and available for viewing on our website following at: </a:t>
            </a:r>
            <a:r>
              <a:rPr lang="en-US" dirty="0" smtClean="0">
                <a:solidFill>
                  <a:srgbClr val="FDB713"/>
                </a:solidFill>
                <a:hlinkClick r:id="rId2"/>
              </a:rPr>
              <a:t>https</a:t>
            </a:r>
            <a:r>
              <a:rPr lang="en-US" dirty="0">
                <a:solidFill>
                  <a:srgbClr val="FDB713"/>
                </a:solidFill>
                <a:hlinkClick r:id="rId2"/>
              </a:rPr>
              <a:t>://www.unmc.edu/NebraskaGWEP/</a:t>
            </a:r>
            <a:r>
              <a:rPr lang="en-US" dirty="0">
                <a:solidFill>
                  <a:srgbClr val="FDB713"/>
                </a:solidFill>
              </a:rPr>
              <a:t> </a:t>
            </a:r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8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031" y="374043"/>
            <a:ext cx="6523479" cy="480131"/>
          </a:xfr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Screening for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Opioid Use Disorders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6981" y="1045028"/>
            <a:ext cx="73935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options available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WHO developed ASSIST tool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NIDA resources for assessing opioid use disorders in the pain management setting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www.drugabuse.gov/nidamed-medical-health-professionals/science-to-medicine/screening-substance-use/in-pain-management-setting)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These largely focus on underlying risks for substance use disorders (prior history and family history) and patient report of using opioids for non-medical purposes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Also utilize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PDMP (prescription drug monitoring program) to check for prescriptions from multiple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providers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Rieb, et. al. </a:t>
            </a:r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Geriatr J.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2020) 23:123-134.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02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0902" y="379200"/>
            <a:ext cx="6742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reduce patient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harm from Opioids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8491" y="1507659"/>
            <a:ext cx="60073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Prescribe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acute opioids for only short durations (7 days or less)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Offer treatment for opioid use disorder when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indicated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 tapering and reduced use of opioids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Offer referral for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buprenorphine treatment for patients unable or unwilling to consider opioid tapering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73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163" y="1161487"/>
            <a:ext cx="4050600" cy="5423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4502" y="309532"/>
            <a:ext cx="2571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Tools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4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503" y="409352"/>
            <a:ext cx="3975063" cy="3048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875" y="3563708"/>
            <a:ext cx="3953692" cy="30215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4732" y="720421"/>
            <a:ext cx="3084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Provider Brochure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130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63" y="213681"/>
            <a:ext cx="4076438" cy="31494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87" y="3561806"/>
            <a:ext cx="4120989" cy="3160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976" y="208211"/>
            <a:ext cx="4119847" cy="3154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976" y="3561806"/>
            <a:ext cx="4106280" cy="315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5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5759" y="779794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1418" y="2046514"/>
            <a:ext cx="61308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Opioids are frequently prescribed for older patients and chronic use is not uncommon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Opioid medications have additional potential harms in older individuals, such as cognitive decline and auto accidents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older individuals using chronic opioid therapy, consider screening for opioid use disorder, offering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deprescribing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and referral for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buprenorphine treatment </a:t>
            </a:r>
          </a:p>
        </p:txBody>
      </p:sp>
    </p:spTree>
    <p:extLst>
      <p:ext uri="{BB962C8B-B14F-4D97-AF65-F5344CB8AC3E}">
        <p14:creationId xmlns:p14="http://schemas.microsoft.com/office/powerpoint/2010/main" val="16092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E6CDB-F7BD-4671-BB94-E38F5D241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11" y="-641527"/>
            <a:ext cx="7606427" cy="1888451"/>
          </a:xfrm>
        </p:spPr>
        <p:txBody>
          <a:bodyPr/>
          <a:lstStyle/>
          <a:p>
            <a:r>
              <a:rPr lang="en-US" sz="3200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9EA1B-7A4E-4258-B3E3-391E1FA2EA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1662" y="1427018"/>
            <a:ext cx="8341152" cy="4696691"/>
          </a:xfrm>
        </p:spPr>
        <p:txBody>
          <a:bodyPr>
            <a:normAutofit/>
          </a:bodyPr>
          <a:lstStyle/>
          <a:p>
            <a:r>
              <a:rPr lang="en-US" dirty="0"/>
              <a:t>12:15      Welcome – </a:t>
            </a:r>
            <a:r>
              <a:rPr lang="en-US" dirty="0" smtClean="0"/>
              <a:t>Joe Hejkal, MD – GWEP Program Faculty</a:t>
            </a:r>
            <a:endParaRPr lang="en-US" dirty="0"/>
          </a:p>
          <a:p>
            <a:pPr marL="1085850" lvl="1" indent="-342900">
              <a:buFont typeface="Arial"/>
              <a:buChar char="•"/>
            </a:pPr>
            <a:r>
              <a:rPr lang="en-US" dirty="0"/>
              <a:t>Introduction of facilitator, didactic presenters and new attendees</a:t>
            </a:r>
          </a:p>
          <a:p>
            <a:pPr marL="1085850" lvl="1" indent="-342900">
              <a:buFont typeface="Arial"/>
              <a:buChar char="•"/>
            </a:pPr>
            <a:r>
              <a:rPr lang="en-US" dirty="0"/>
              <a:t>All attendees enter attendance in the CHAT</a:t>
            </a:r>
          </a:p>
          <a:p>
            <a:r>
              <a:rPr lang="en-US" dirty="0"/>
              <a:t>12:20      Presentation of Didactic</a:t>
            </a:r>
          </a:p>
          <a:p>
            <a:pPr marL="1085850" lvl="1" indent="-342900">
              <a:buFont typeface="Arial"/>
              <a:buChar char="•"/>
            </a:pPr>
            <a:r>
              <a:rPr lang="en-US" dirty="0"/>
              <a:t>Opioids:  Alternatives for Older Adults</a:t>
            </a:r>
          </a:p>
          <a:p>
            <a:pPr marL="1085850" lvl="1" indent="-342900">
              <a:buFont typeface="Arial"/>
              <a:buChar char="•"/>
            </a:pPr>
            <a:r>
              <a:rPr lang="en-US" dirty="0"/>
              <a:t>Presented by Dr. </a:t>
            </a:r>
            <a:r>
              <a:rPr lang="en-US" dirty="0" err="1"/>
              <a:t>Alëna</a:t>
            </a:r>
            <a:r>
              <a:rPr lang="en-US" dirty="0"/>
              <a:t> </a:t>
            </a:r>
            <a:r>
              <a:rPr lang="en-US" dirty="0" err="1"/>
              <a:t>Balasanova</a:t>
            </a:r>
            <a:r>
              <a:rPr lang="en-US" dirty="0"/>
              <a:t> and Dr. Alfred Fisher</a:t>
            </a:r>
          </a:p>
          <a:p>
            <a:pPr marL="1085850" lvl="1" indent="-342900">
              <a:buFont typeface="Arial"/>
              <a:buChar char="•"/>
            </a:pPr>
            <a:r>
              <a:rPr lang="en-US" b="1" dirty="0">
                <a:solidFill>
                  <a:srgbClr val="FDB713"/>
                </a:solidFill>
              </a:rPr>
              <a:t>Follow-up Q &amp; A</a:t>
            </a:r>
          </a:p>
          <a:p>
            <a:r>
              <a:rPr lang="en-US" dirty="0"/>
              <a:t>12:40      Case Presentation – </a:t>
            </a:r>
            <a:r>
              <a:rPr lang="en-US" dirty="0" smtClean="0"/>
              <a:t>Jessica Johnson, APRN-</a:t>
            </a:r>
            <a:r>
              <a:rPr lang="en-US" dirty="0" err="1" smtClean="0"/>
              <a:t>OneWorld</a:t>
            </a:r>
            <a:endParaRPr lang="en-US" dirty="0"/>
          </a:p>
          <a:p>
            <a:pPr marL="1085850" lvl="1" indent="-342900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Karina Bishop, MD – Facilitator:  Introductions of Presenter and Panelists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               Case Review Discussion</a:t>
            </a:r>
          </a:p>
          <a:p>
            <a:r>
              <a:rPr lang="en-US" dirty="0"/>
              <a:t>1:10       </a:t>
            </a:r>
            <a:r>
              <a:rPr lang="en-US" dirty="0" smtClean="0"/>
              <a:t>Closing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052" y="565095"/>
            <a:ext cx="6746663" cy="1516673"/>
          </a:xfrm>
        </p:spPr>
        <p:txBody>
          <a:bodyPr/>
          <a:lstStyle/>
          <a:p>
            <a:pPr algn="ctr"/>
            <a:r>
              <a:rPr lang="en-US" sz="3200" dirty="0"/>
              <a:t>Geriatrics Case Conference</a:t>
            </a:r>
            <a:r>
              <a:rPr lang="en-US" sz="3600" dirty="0"/>
              <a:t/>
            </a:r>
            <a:br>
              <a:rPr lang="en-US" sz="3600" dirty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564" y="4887822"/>
            <a:ext cx="6012203" cy="6885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b="0" dirty="0">
                <a:solidFill>
                  <a:schemeClr val="tx1"/>
                </a:solidFill>
              </a:rPr>
              <a:t>January 7, 2021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17321" y="47764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49" name="Picture 3" descr="Related image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005" y="5611909"/>
            <a:ext cx="2321169" cy="10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7" y="205040"/>
            <a:ext cx="7141106" cy="768964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7" name="Picture 5" descr="Image result for nebraska medicine logo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68" y="5860387"/>
            <a:ext cx="2070944" cy="80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427" y="5232408"/>
            <a:ext cx="1141585" cy="1432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4CD293-282E-411B-BFE7-AB4FF7DD92A4}"/>
              </a:ext>
            </a:extLst>
          </p:cNvPr>
          <p:cNvSpPr txBox="1"/>
          <p:nvPr/>
        </p:nvSpPr>
        <p:spPr>
          <a:xfrm>
            <a:off x="1643063" y="3328988"/>
            <a:ext cx="620077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lt"/>
                <a:cs typeface="Calibri"/>
              </a:rPr>
              <a:t>Alëna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Balasanova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MD, FAPA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Alfred Fisher, MD, PhD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DF701E-CA36-41EC-B952-D62DE011AF25}"/>
              </a:ext>
            </a:extLst>
          </p:cNvPr>
          <p:cNvSpPr txBox="1"/>
          <p:nvPr/>
        </p:nvSpPr>
        <p:spPr>
          <a:xfrm>
            <a:off x="1485900" y="1971675"/>
            <a:ext cx="620077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Pain:  Alternatives to Opioids in Older Adults</a:t>
            </a:r>
          </a:p>
        </p:txBody>
      </p:sp>
    </p:spTree>
    <p:extLst>
      <p:ext uri="{BB962C8B-B14F-4D97-AF65-F5344CB8AC3E}">
        <p14:creationId xmlns:p14="http://schemas.microsoft.com/office/powerpoint/2010/main" val="1251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2513" y="1400806"/>
            <a:ext cx="794159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Opioid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Concerns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 Older Patients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499" y="3426044"/>
            <a:ext cx="4190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Alfred Fisher MD PhD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 Professor and Chief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Division of Geriatrics, Gerontology, and Palliative Medicine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of Internal Medicine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Nebraska Medical Center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3312" y="3426044"/>
            <a:ext cx="42846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ё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A. Balasanova, M.D., FAPA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Assistant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Director, Addiction Psychiatry Education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Director, Addiction Psychiatry Outpatient Clinic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Co-Director, Addiction Psychiatry Consultation-Liaison Service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 of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Psychiatry</a:t>
            </a:r>
          </a:p>
          <a:p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 of Nebraska Medical Center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0193" y="1423912"/>
            <a:ext cx="67665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program is supported by the Health Resources and Services Administration (HRSA)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U.S. Department of Health and Human Services (HHS) as part of an award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totaling $751,695.00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0% financed with non-governmental sources. The contents are those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author(s) and do not necessarily represent the official views of, nor an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endorsement, by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HRSA, HHS, or the U.S. Government. For more information, please visit HRSA.gov.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Nebraska GWEP (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www.unmc.edu/NebraskaGWEP)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1399" y="460236"/>
            <a:ext cx="204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Disclosures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570" y="495071"/>
            <a:ext cx="838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Older Patients are often prescribed and use opioids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6733" y="1612591"/>
            <a:ext cx="57277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Approximately 9% of outpatient clinic visits by older patients involve a prescription for an opioid medication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About 9% of patients over the age of 65 years take an opioid for chronic, non-cancer 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growing number of patients are presenting for the treatment of opioid use disorders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Naples, et. al.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 Ger. Med.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(2016) 32:725-735 / Maree, et. al.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Am. J. Ger. Psych.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(2016) 24:949-963.</a:t>
            </a:r>
          </a:p>
        </p:txBody>
      </p:sp>
    </p:spTree>
    <p:extLst>
      <p:ext uri="{BB962C8B-B14F-4D97-AF65-F5344CB8AC3E}">
        <p14:creationId xmlns:p14="http://schemas.microsoft.com/office/powerpoint/2010/main" val="379917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8903" y="573124"/>
            <a:ext cx="7132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the effectiveness of long-term opioids for chronic pain is weak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6424" y="2234657"/>
            <a:ext cx="5727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clinical trial comparing dose escalation versus a fixed dose showed no improvement in pain levels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no studies showing that opioids improve physical activity, function, sleep,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mood,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quality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life 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patients 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chronic,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non-cancer pain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Naliboff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et. al.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J. Pain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(2011) 12:288-96 / Sehgal, et. 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Expert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Rev.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Neurother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(2013) 13:1201-20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3765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021" y="497430"/>
            <a:ext cx="8242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Additional concerns with opioid use in Older Adults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4994" y="1307198"/>
            <a:ext cx="61468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Long-term opioid use is associated with cognitive decline and even short-term use is associated with the development of delirium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of opioids is not associated with increased falls, but is associated with an increased risk of fractures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Opioid use is also associated with increased risk of car accidents, cardiovascular events (MI or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A.fib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), and pneumonia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Puustinen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et. al.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BMC Ger.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(2011) 11:70 /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Woolcott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et. al.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Arch Int.. Med.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(2009) 169:1952-1960 /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Naples, et. al.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 Ger. Med.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(2016)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32:725-735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721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422" y="117475"/>
            <a:ext cx="842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Non-opioid options to treat common sources of pain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6433" y="640695"/>
            <a:ext cx="361977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 back pain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Self-care and education in all patients: advise patients to remain active and limit bedrest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Nonpharmacological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treatments: physical therapy, exercise, cognitive behavioral therapy, interdisciplinary rehabilitation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First-line: acetaminophen, non-steroidal anti-inflammatory drugs (NSAIDs) with caution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Second-line: Serotonin and norepinephrine reuptake inhibitors (SNRIs) / tricyclic antidepressants (TCAs) with caution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Steroid injections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Neuropathic pain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Medications: SNRIs,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topical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lidocaine,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gabapentin/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pregabalin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TCAs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CDC Opioid guidelines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6205" y="590768"/>
            <a:ext cx="361977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Osteoarthritis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Nonpharmacological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treatments: physical therapy, exercise, weight loss, patient education, evaluation for joint replacement surgery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First-line: acetaminophen, topical NSAIDs, oral NSAIDs with caution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Second-line: intra-articular hyaluronic acid, capsaicin, intra-articular glucocorticoid injections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Fibromyalgia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 education: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ddress diagnosis, treatment, and patient’s role in treatment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Nonpharmacologic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treatments: low-impact aerobic exercise, cognitive behavioral therapy, biofeedback, interdisciplinary rehabilitation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First-line: duloxetine,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pregabalin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Second-line: TCAs, gabapentin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83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</TotalTime>
  <Words>1022</Words>
  <Application>Microsoft Office PowerPoint</Application>
  <PresentationFormat>On-screen Show (4:3)</PresentationFormat>
  <Paragraphs>130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Arial-BoldMT</vt:lpstr>
      <vt:lpstr>Calibri</vt:lpstr>
      <vt:lpstr>Calibri Light</vt:lpstr>
      <vt:lpstr>Times New Roman</vt:lpstr>
      <vt:lpstr>Office Theme</vt:lpstr>
      <vt:lpstr>Default Theme</vt:lpstr>
      <vt:lpstr>Geriatrics Case Conference  will begin at 12:15   </vt:lpstr>
      <vt:lpstr>Agenda</vt:lpstr>
      <vt:lpstr>Geriatrics Case Conference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Screening for Opioid Use Disorders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Fisher</dc:creator>
  <cp:lastModifiedBy>Cole, Jessica B</cp:lastModifiedBy>
  <cp:revision>23</cp:revision>
  <dcterms:created xsi:type="dcterms:W3CDTF">2020-05-18T21:11:59Z</dcterms:created>
  <dcterms:modified xsi:type="dcterms:W3CDTF">2021-01-07T20:17:14Z</dcterms:modified>
</cp:coreProperties>
</file>