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sldIdLst>
    <p:sldId id="312" r:id="rId2"/>
    <p:sldId id="313" r:id="rId3"/>
    <p:sldId id="314"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11" r:id="rId32"/>
    <p:sldId id="309" r:id="rId33"/>
    <p:sldId id="31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
          <p15:clr>
            <a:srgbClr val="A4A3A4"/>
          </p15:clr>
        </p15:guide>
        <p15:guide id="3" pos="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3"/>
    <a:srgbClr val="FCB614"/>
    <a:srgbClr val="989EA4"/>
    <a:srgbClr val="93C2D7"/>
    <a:srgbClr val="129DBF"/>
    <a:srgbClr val="D9E8F1"/>
    <a:srgbClr val="AD122A"/>
    <a:srgbClr val="094C50"/>
    <a:srgbClr val="A10020"/>
    <a:srgbClr val="8BD3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00677-835D-43E6-BCB6-F208058B8F23}" v="66" dt="2020-10-30T14:35:29.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39" autoAdjust="0"/>
  </p:normalViewPr>
  <p:slideViewPr>
    <p:cSldViewPr snapToGrid="0" snapToObjects="1">
      <p:cViewPr varScale="1">
        <p:scale>
          <a:sx n="76" d="100"/>
          <a:sy n="76" d="100"/>
        </p:scale>
        <p:origin x="1269" y="57"/>
      </p:cViewPr>
      <p:guideLst>
        <p:guide orient="horz" pos="2160"/>
        <p:guide pos="289"/>
        <p:guide pos="8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402975"/>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0" y="2825389"/>
            <a:ext cx="3198891"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49" y="2289789"/>
            <a:ext cx="6708023"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832531"/>
            <a:ext cx="3196844"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49" y="594348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2/5/2021</a:t>
            </a:fld>
            <a:endParaRPr lang="en-US" dirty="0"/>
          </a:p>
        </p:txBody>
      </p:sp>
      <p:sp>
        <p:nvSpPr>
          <p:cNvPr id="7" name="Footer Placeholder 4"/>
          <p:cNvSpPr>
            <a:spLocks noGrp="1"/>
          </p:cNvSpPr>
          <p:nvPr>
            <p:ph type="ftr" sz="quarter" idx="11"/>
          </p:nvPr>
        </p:nvSpPr>
        <p:spPr>
          <a:xfrm>
            <a:off x="2709597" y="5943488"/>
            <a:ext cx="4152288"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6" y="594348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95832"/>
            <a:ext cx="7594867" cy="1888451"/>
          </a:xfrm>
        </p:spPr>
        <p:txBody>
          <a:bodyPr tIns="0" bIns="0"/>
          <a:lstStyle/>
          <a:p>
            <a:r>
              <a:rPr lang="en-US" dirty="0"/>
              <a:t>Click to edit Master title style</a:t>
            </a:r>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0" y="2282647"/>
            <a:ext cx="663601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337120"/>
            <a:ext cx="7514754"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1416048" y="2818246"/>
            <a:ext cx="6559148"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8"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2/5/2021</a:t>
            </a:fld>
            <a:endParaRPr lang="en-US" dirty="0"/>
          </a:p>
        </p:txBody>
      </p:sp>
      <p:sp>
        <p:nvSpPr>
          <p:cNvPr id="5" name="Footer Placeholder 4"/>
          <p:cNvSpPr>
            <a:spLocks noGrp="1"/>
          </p:cNvSpPr>
          <p:nvPr>
            <p:ph type="ftr" sz="quarter" idx="11"/>
          </p:nvPr>
        </p:nvSpPr>
        <p:spPr>
          <a:xfrm>
            <a:off x="2709597" y="5936346"/>
            <a:ext cx="400341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0"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5914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6" y="395832"/>
            <a:ext cx="7606427"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1" y="2818246"/>
            <a:ext cx="319888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240890"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71712" y="2825387"/>
            <a:ext cx="320290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95832"/>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1" y="2818246"/>
            <a:ext cx="3198890"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70802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825388"/>
            <a:ext cx="3196843"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50"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2/5/2021</a:t>
            </a:fld>
            <a:endParaRPr lang="en-US" dirty="0"/>
          </a:p>
        </p:txBody>
      </p:sp>
      <p:sp>
        <p:nvSpPr>
          <p:cNvPr id="7" name="Footer Placeholder 4"/>
          <p:cNvSpPr>
            <a:spLocks noGrp="1"/>
          </p:cNvSpPr>
          <p:nvPr>
            <p:ph type="ftr" sz="quarter" idx="11"/>
          </p:nvPr>
        </p:nvSpPr>
        <p:spPr>
          <a:xfrm>
            <a:off x="2709598" y="5936346"/>
            <a:ext cx="415228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9" y="394196"/>
            <a:ext cx="7623339" cy="1888451"/>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416050" y="2813755"/>
            <a:ext cx="6666077"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1" y="2281011"/>
            <a:ext cx="666607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89" y="337120"/>
            <a:ext cx="7553983"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1416050" y="2818246"/>
            <a:ext cx="659672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9"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2/5/2021</a:t>
            </a:fld>
            <a:endParaRPr lang="en-US" dirty="0"/>
          </a:p>
        </p:txBody>
      </p:sp>
      <p:sp>
        <p:nvSpPr>
          <p:cNvPr id="5" name="Footer Placeholder 4"/>
          <p:cNvSpPr>
            <a:spLocks noGrp="1"/>
          </p:cNvSpPr>
          <p:nvPr>
            <p:ph type="ftr" sz="quarter" idx="11"/>
          </p:nvPr>
        </p:nvSpPr>
        <p:spPr>
          <a:xfrm>
            <a:off x="2709597" y="5936346"/>
            <a:ext cx="4040987"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96721"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395832"/>
            <a:ext cx="7600794"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1" y="2818246"/>
            <a:ext cx="319889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64353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64771" y="2825387"/>
            <a:ext cx="319481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unmc.edu/NebraskaGWEP/"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7"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cid:image005.jpg@01D58FDC.03CA3BE0"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868236" y="1996032"/>
            <a:ext cx="7606427" cy="1888451"/>
          </a:xfrm>
        </p:spPr>
        <p:txBody>
          <a:bodyPr/>
          <a:lstStyle/>
          <a:p>
            <a:pPr algn="ctr"/>
            <a:r>
              <a:rPr lang="en-US" sz="3600" dirty="0"/>
              <a:t>Geriatrics Case Conference </a:t>
            </a:r>
            <a:br>
              <a:rPr lang="en-US" sz="3600" dirty="0"/>
            </a:br>
            <a:r>
              <a:rPr lang="en-US" sz="3600" dirty="0"/>
              <a:t>will begin at 12:15</a:t>
            </a:r>
            <a:r>
              <a:rPr lang="en-US" dirty="0"/>
              <a:t/>
            </a:r>
            <a:br>
              <a:rPr lang="en-US" dirty="0"/>
            </a:br>
            <a:r>
              <a:rPr lang="en-US" dirty="0"/>
              <a:t/>
            </a: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1320800" y="2818246"/>
            <a:ext cx="6807199" cy="3292268"/>
          </a:xfrm>
        </p:spPr>
        <p:txBody>
          <a:bodyPr>
            <a:normAutofit fontScale="92500" lnSpcReduction="10000"/>
          </a:bodyPr>
          <a:lstStyle/>
          <a:p>
            <a:r>
              <a:rPr lang="en-US" dirty="0"/>
              <a:t>As you join, please enter your name, role, clinic and e-mail address in the CHAT.</a:t>
            </a:r>
          </a:p>
          <a:p>
            <a:endParaRPr lang="en-US" dirty="0"/>
          </a:p>
          <a:p>
            <a:r>
              <a:rPr lang="en-US" dirty="0"/>
              <a:t>The didactic portion of today's conference will be recorded and available for viewing on our website following at: </a:t>
            </a:r>
            <a:r>
              <a:rPr lang="en-US" dirty="0" smtClean="0">
                <a:solidFill>
                  <a:srgbClr val="FDB713"/>
                </a:solidFill>
                <a:hlinkClick r:id="rId2"/>
              </a:rPr>
              <a:t>https</a:t>
            </a:r>
            <a:r>
              <a:rPr lang="en-US" dirty="0">
                <a:solidFill>
                  <a:srgbClr val="FDB713"/>
                </a:solidFill>
                <a:hlinkClick r:id="rId2"/>
              </a:rPr>
              <a:t>://www.unmc.edu/NebraskaGWEP/</a:t>
            </a:r>
            <a:r>
              <a:rPr lang="en-US" dirty="0">
                <a:solidFill>
                  <a:srgbClr val="FDB713"/>
                </a:solidFill>
              </a:rPr>
              <a:t> </a:t>
            </a:r>
            <a:r>
              <a:rPr lang="en-US" dirty="0"/>
              <a:t> </a:t>
            </a:r>
            <a:r>
              <a:rPr lang="en-US" dirty="0" smtClean="0"/>
              <a:t>Your participation confirms your consent to this recording.</a:t>
            </a:r>
          </a:p>
          <a:p>
            <a:endParaRPr lang="en-US" dirty="0" smtClean="0"/>
          </a:p>
          <a:p>
            <a:r>
              <a:rPr lang="en-US" dirty="0" smtClean="0"/>
              <a:t>During the conference, please mute your microphone when not speaking, and introduce yourself when contributing to discussion. </a:t>
            </a:r>
          </a:p>
          <a:p>
            <a:r>
              <a:rPr lang="en-US" dirty="0"/>
              <a:t>	</a:t>
            </a:r>
            <a:r>
              <a:rPr lang="en-US" dirty="0" smtClean="0"/>
              <a:t>									 </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1914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4B2B-0E0C-4F24-B932-877EE6B42635}"/>
              </a:ext>
            </a:extLst>
          </p:cNvPr>
          <p:cNvSpPr>
            <a:spLocks noGrp="1"/>
          </p:cNvSpPr>
          <p:nvPr>
            <p:ph type="title"/>
          </p:nvPr>
        </p:nvSpPr>
        <p:spPr/>
        <p:txBody>
          <a:bodyPr/>
          <a:lstStyle/>
          <a:p>
            <a:r>
              <a:rPr lang="en-US" dirty="0"/>
              <a:t>ANSWER #1</a:t>
            </a:r>
          </a:p>
        </p:txBody>
      </p:sp>
      <p:sp>
        <p:nvSpPr>
          <p:cNvPr id="3" name="Content Placeholder 2">
            <a:extLst>
              <a:ext uri="{FF2B5EF4-FFF2-40B4-BE49-F238E27FC236}">
                <a16:creationId xmlns:a16="http://schemas.microsoft.com/office/drawing/2014/main" id="{6CD119AE-C48D-4FDA-B0B3-5B5358F61B1E}"/>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TSH undetectable</a:t>
            </a:r>
          </a:p>
          <a:p>
            <a:pPr marL="457200" indent="-457200">
              <a:buFont typeface="Arial" panose="020B0604020202020204" pitchFamily="34" charset="0"/>
              <a:buChar char="•"/>
            </a:pPr>
            <a:r>
              <a:rPr lang="en-US" sz="2800" dirty="0"/>
              <a:t>Hyperthyroidism (“apathetic”)</a:t>
            </a:r>
          </a:p>
        </p:txBody>
      </p:sp>
      <p:pic>
        <p:nvPicPr>
          <p:cNvPr id="6" name="Content Placeholder 5" descr="A picture containing person, eyes, close&#10;&#10;Description automatically generated">
            <a:extLst>
              <a:ext uri="{FF2B5EF4-FFF2-40B4-BE49-F238E27FC236}">
                <a16:creationId xmlns:a16="http://schemas.microsoft.com/office/drawing/2014/main" id="{7F032B22-E653-430C-BEA5-C1DA690A97E7}"/>
              </a:ext>
            </a:extLst>
          </p:cNvPr>
          <p:cNvPicPr>
            <a:picLocks noGrp="1" noChangeAspect="1"/>
          </p:cNvPicPr>
          <p:nvPr>
            <p:ph sz="quarter" idx="10"/>
          </p:nvPr>
        </p:nvPicPr>
        <p:blipFill>
          <a:blip r:embed="rId2"/>
          <a:stretch>
            <a:fillRect/>
          </a:stretch>
        </p:blipFill>
        <p:spPr>
          <a:xfrm>
            <a:off x="3828185" y="3930976"/>
            <a:ext cx="2629176" cy="2281287"/>
          </a:xfrm>
        </p:spPr>
      </p:pic>
    </p:spTree>
    <p:extLst>
      <p:ext uri="{BB962C8B-B14F-4D97-AF65-F5344CB8AC3E}">
        <p14:creationId xmlns:p14="http://schemas.microsoft.com/office/powerpoint/2010/main" val="81733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68E-F2A1-463A-BFDF-7179B64C243B}"/>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5B72695C-B2BE-4F45-B0D0-F234DDDF4DB1}"/>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75 </a:t>
            </a:r>
            <a:r>
              <a:rPr lang="en-US" sz="2800" dirty="0" err="1"/>
              <a:t>yo</a:t>
            </a:r>
            <a:r>
              <a:rPr lang="en-US" sz="2800" dirty="0"/>
              <a:t> man has lost 30 </a:t>
            </a:r>
            <a:r>
              <a:rPr lang="en-US" sz="2800" dirty="0" err="1"/>
              <a:t>lbs</a:t>
            </a:r>
            <a:r>
              <a:rPr lang="en-US" sz="2800" dirty="0"/>
              <a:t> over 8 months despite good appetite</a:t>
            </a:r>
          </a:p>
          <a:p>
            <a:pPr marL="457200" indent="-457200">
              <a:buFont typeface="Arial" panose="020B0604020202020204" pitchFamily="34" charset="0"/>
              <a:buChar char="•"/>
            </a:pPr>
            <a:r>
              <a:rPr lang="en-US" sz="2800" dirty="0"/>
              <a:t>Only other complaints are mid-thoracic back pain, occasional chills</a:t>
            </a:r>
          </a:p>
          <a:p>
            <a:pPr marL="457200" indent="-457200">
              <a:buFont typeface="Arial" panose="020B0604020202020204" pitchFamily="34" charset="0"/>
              <a:buChar char="•"/>
            </a:pPr>
            <a:r>
              <a:rPr lang="en-US" sz="2800" dirty="0"/>
              <a:t>10 months prior had long hospital stay for surgery with subclavian catheter</a:t>
            </a:r>
          </a:p>
        </p:txBody>
      </p:sp>
      <p:sp>
        <p:nvSpPr>
          <p:cNvPr id="4" name="Content Placeholder 3">
            <a:extLst>
              <a:ext uri="{FF2B5EF4-FFF2-40B4-BE49-F238E27FC236}">
                <a16:creationId xmlns:a16="http://schemas.microsoft.com/office/drawing/2014/main" id="{AF357591-F7BE-4601-8F5A-B4C156653F17}"/>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61866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8F-3CAE-4ACB-BC62-8CA396C51195}"/>
              </a:ext>
            </a:extLst>
          </p:cNvPr>
          <p:cNvSpPr>
            <a:spLocks noGrp="1"/>
          </p:cNvSpPr>
          <p:nvPr>
            <p:ph type="title"/>
          </p:nvPr>
        </p:nvSpPr>
        <p:spPr/>
        <p:txBody>
          <a:bodyPr/>
          <a:lstStyle/>
          <a:p>
            <a:r>
              <a:rPr lang="en-US" dirty="0"/>
              <a:t>ANSWER #2</a:t>
            </a:r>
          </a:p>
        </p:txBody>
      </p:sp>
      <p:sp>
        <p:nvSpPr>
          <p:cNvPr id="3" name="Content Placeholder 2">
            <a:extLst>
              <a:ext uri="{FF2B5EF4-FFF2-40B4-BE49-F238E27FC236}">
                <a16:creationId xmlns:a16="http://schemas.microsoft.com/office/drawing/2014/main" id="{0F921A9D-E20F-465E-B6AE-E07B814CF2E3}"/>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Spine film shows loss of intervertebral disc space, endplate destruction</a:t>
            </a:r>
          </a:p>
          <a:p>
            <a:pPr marL="457200" indent="-457200">
              <a:buFont typeface="Arial" panose="020B0604020202020204" pitchFamily="34" charset="0"/>
              <a:buChar char="•"/>
            </a:pPr>
            <a:r>
              <a:rPr lang="en-US" sz="2800" dirty="0"/>
              <a:t>Vertebral osteomyelitis</a:t>
            </a:r>
          </a:p>
        </p:txBody>
      </p:sp>
      <p:pic>
        <p:nvPicPr>
          <p:cNvPr id="6" name="Content Placeholder 5" descr="A spider on a web&#10;&#10;Description automatically generated with low confidence">
            <a:extLst>
              <a:ext uri="{FF2B5EF4-FFF2-40B4-BE49-F238E27FC236}">
                <a16:creationId xmlns:a16="http://schemas.microsoft.com/office/drawing/2014/main" id="{04AD296A-0693-4FE1-BADF-58B6EF23002F}"/>
              </a:ext>
            </a:extLst>
          </p:cNvPr>
          <p:cNvPicPr>
            <a:picLocks noGrp="1" noChangeAspect="1"/>
          </p:cNvPicPr>
          <p:nvPr>
            <p:ph sz="quarter" idx="10"/>
          </p:nvPr>
        </p:nvPicPr>
        <p:blipFill>
          <a:blip r:embed="rId2"/>
          <a:stretch>
            <a:fillRect/>
          </a:stretch>
        </p:blipFill>
        <p:spPr>
          <a:xfrm>
            <a:off x="4299175" y="4741682"/>
            <a:ext cx="1385187" cy="1720485"/>
          </a:xfrm>
        </p:spPr>
      </p:pic>
    </p:spTree>
    <p:extLst>
      <p:ext uri="{BB962C8B-B14F-4D97-AF65-F5344CB8AC3E}">
        <p14:creationId xmlns:p14="http://schemas.microsoft.com/office/powerpoint/2010/main" val="1466322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83DE-3B6B-4778-A210-CDDE7C717CCC}"/>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37DFE392-6680-4FE9-B5CC-EA5973987D41}"/>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72 </a:t>
            </a:r>
            <a:r>
              <a:rPr lang="en-US" sz="2800" dirty="0" err="1"/>
              <a:t>yo</a:t>
            </a:r>
            <a:r>
              <a:rPr lang="en-US" sz="2800" dirty="0"/>
              <a:t> schoolteacher retires because of fatigue, diffuse aches and pains, inability to arise after story hour, 20-lb weight loss</a:t>
            </a:r>
          </a:p>
        </p:txBody>
      </p:sp>
      <p:sp>
        <p:nvSpPr>
          <p:cNvPr id="4" name="Content Placeholder 3">
            <a:extLst>
              <a:ext uri="{FF2B5EF4-FFF2-40B4-BE49-F238E27FC236}">
                <a16:creationId xmlns:a16="http://schemas.microsoft.com/office/drawing/2014/main" id="{FE3CE5BE-9304-46A9-85E1-48911A0C5223}"/>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16467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6373-2A3A-40BF-A68B-7D8246637A12}"/>
              </a:ext>
            </a:extLst>
          </p:cNvPr>
          <p:cNvSpPr>
            <a:spLocks noGrp="1"/>
          </p:cNvSpPr>
          <p:nvPr>
            <p:ph type="title"/>
          </p:nvPr>
        </p:nvSpPr>
        <p:spPr/>
        <p:txBody>
          <a:bodyPr/>
          <a:lstStyle/>
          <a:p>
            <a:r>
              <a:rPr lang="en-US" dirty="0"/>
              <a:t>ANSWER #3</a:t>
            </a:r>
          </a:p>
        </p:txBody>
      </p:sp>
      <p:sp>
        <p:nvSpPr>
          <p:cNvPr id="3" name="Content Placeholder 2">
            <a:extLst>
              <a:ext uri="{FF2B5EF4-FFF2-40B4-BE49-F238E27FC236}">
                <a16:creationId xmlns:a16="http://schemas.microsoft.com/office/drawing/2014/main" id="{EAAC2014-0898-461F-97A2-87970A56DA04}"/>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Labs</a:t>
            </a:r>
          </a:p>
          <a:p>
            <a:pPr marL="1200150" lvl="1" indent="-457200">
              <a:buFont typeface="Arial" panose="020B0604020202020204" pitchFamily="34" charset="0"/>
              <a:buChar char="•"/>
            </a:pPr>
            <a:r>
              <a:rPr lang="en-US" sz="2800" dirty="0"/>
              <a:t>Hb 10.4</a:t>
            </a:r>
          </a:p>
          <a:p>
            <a:pPr marL="1200150" lvl="1" indent="-457200">
              <a:buFont typeface="Arial" panose="020B0604020202020204" pitchFamily="34" charset="0"/>
              <a:buChar char="•"/>
            </a:pPr>
            <a:r>
              <a:rPr lang="en-US" sz="2800" dirty="0"/>
              <a:t>ESR 102</a:t>
            </a:r>
          </a:p>
          <a:p>
            <a:pPr marL="457200" indent="-457200">
              <a:buFont typeface="Arial" panose="020B0604020202020204" pitchFamily="34" charset="0"/>
              <a:buChar char="•"/>
            </a:pPr>
            <a:r>
              <a:rPr lang="en-US" sz="2800" dirty="0"/>
              <a:t>PMR</a:t>
            </a:r>
          </a:p>
        </p:txBody>
      </p:sp>
      <p:sp>
        <p:nvSpPr>
          <p:cNvPr id="4" name="Content Placeholder 3">
            <a:extLst>
              <a:ext uri="{FF2B5EF4-FFF2-40B4-BE49-F238E27FC236}">
                <a16:creationId xmlns:a16="http://schemas.microsoft.com/office/drawing/2014/main" id="{1C5687F2-5702-44BA-AABC-EFB9C0349E1B}"/>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085511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F0B6-8501-41CF-BF0D-19E561B4474A}"/>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10DA2904-1EB1-4AF9-B4EF-743F0771F05A}"/>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71 </a:t>
            </a:r>
            <a:r>
              <a:rPr lang="en-US" sz="2800" dirty="0" err="1"/>
              <a:t>yo</a:t>
            </a:r>
            <a:r>
              <a:rPr lang="en-US" sz="2800" dirty="0"/>
              <a:t> woman pleased by 40-lb effortless weight loss</a:t>
            </a:r>
          </a:p>
          <a:p>
            <a:pPr marL="457200" indent="-457200">
              <a:buFont typeface="Arial" panose="020B0604020202020204" pitchFamily="34" charset="0"/>
              <a:buChar char="•"/>
            </a:pPr>
            <a:r>
              <a:rPr lang="en-US" sz="2800" dirty="0"/>
              <a:t>Not pleased by frequent diarrhea and distressing flatulence</a:t>
            </a:r>
          </a:p>
          <a:p>
            <a:pPr marL="457200" indent="-457200">
              <a:buFont typeface="Arial" panose="020B0604020202020204" pitchFamily="34" charset="0"/>
              <a:buChar char="•"/>
            </a:pPr>
            <a:r>
              <a:rPr lang="en-US" sz="2800" dirty="0"/>
              <a:t>Troubled also by itchy papules and vesicles on elbows, knees, buttocks</a:t>
            </a:r>
          </a:p>
        </p:txBody>
      </p:sp>
      <p:sp>
        <p:nvSpPr>
          <p:cNvPr id="4" name="Content Placeholder 3">
            <a:extLst>
              <a:ext uri="{FF2B5EF4-FFF2-40B4-BE49-F238E27FC236}">
                <a16:creationId xmlns:a16="http://schemas.microsoft.com/office/drawing/2014/main" id="{B11741C7-FE5B-4230-886C-80DD3D744E8F}"/>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39344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1F9A-8B77-4B26-A6CC-8491B28E0287}"/>
              </a:ext>
            </a:extLst>
          </p:cNvPr>
          <p:cNvSpPr>
            <a:spLocks noGrp="1"/>
          </p:cNvSpPr>
          <p:nvPr>
            <p:ph type="title"/>
          </p:nvPr>
        </p:nvSpPr>
        <p:spPr/>
        <p:txBody>
          <a:bodyPr/>
          <a:lstStyle/>
          <a:p>
            <a:r>
              <a:rPr lang="en-US" dirty="0"/>
              <a:t>ANSWER #4</a:t>
            </a:r>
          </a:p>
        </p:txBody>
      </p:sp>
      <p:sp>
        <p:nvSpPr>
          <p:cNvPr id="3" name="Content Placeholder 2">
            <a:extLst>
              <a:ext uri="{FF2B5EF4-FFF2-40B4-BE49-F238E27FC236}">
                <a16:creationId xmlns:a16="http://schemas.microsoft.com/office/drawing/2014/main" id="{F836E026-7C4B-4BC6-BE75-6F83FDDC611E}"/>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Celiac disease</a:t>
            </a:r>
          </a:p>
          <a:p>
            <a:pPr marL="457200" indent="-457200">
              <a:buFont typeface="Arial" panose="020B0604020202020204" pitchFamily="34" charset="0"/>
              <a:buChar char="•"/>
            </a:pPr>
            <a:r>
              <a:rPr lang="en-US" sz="2800" dirty="0"/>
              <a:t>…with dermatitis herpetiformis</a:t>
            </a:r>
          </a:p>
        </p:txBody>
      </p:sp>
      <p:pic>
        <p:nvPicPr>
          <p:cNvPr id="6" name="Content Placeholder 5" descr="A picture containing indoor&#10;&#10;Description automatically generated">
            <a:extLst>
              <a:ext uri="{FF2B5EF4-FFF2-40B4-BE49-F238E27FC236}">
                <a16:creationId xmlns:a16="http://schemas.microsoft.com/office/drawing/2014/main" id="{79CCD355-11B2-49E4-B486-F379738C9715}"/>
              </a:ext>
            </a:extLst>
          </p:cNvPr>
          <p:cNvPicPr>
            <a:picLocks noGrp="1" noChangeAspect="1"/>
          </p:cNvPicPr>
          <p:nvPr>
            <p:ph sz="quarter" idx="10"/>
          </p:nvPr>
        </p:nvPicPr>
        <p:blipFill>
          <a:blip r:embed="rId2"/>
          <a:stretch>
            <a:fillRect/>
          </a:stretch>
        </p:blipFill>
        <p:spPr>
          <a:xfrm>
            <a:off x="3935797" y="4128940"/>
            <a:ext cx="3285135" cy="2333228"/>
          </a:xfrm>
        </p:spPr>
      </p:pic>
    </p:spTree>
    <p:extLst>
      <p:ext uri="{BB962C8B-B14F-4D97-AF65-F5344CB8AC3E}">
        <p14:creationId xmlns:p14="http://schemas.microsoft.com/office/powerpoint/2010/main" val="3274301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997E-23FA-464F-AD72-93627170E2AD}"/>
              </a:ext>
            </a:extLst>
          </p:cNvPr>
          <p:cNvSpPr>
            <a:spLocks noGrp="1"/>
          </p:cNvSpPr>
          <p:nvPr>
            <p:ph type="title"/>
          </p:nvPr>
        </p:nvSpPr>
        <p:spPr/>
        <p:txBody>
          <a:bodyPr/>
          <a:lstStyle/>
          <a:p>
            <a:r>
              <a:rPr lang="en-US" dirty="0"/>
              <a:t>CASE #5</a:t>
            </a:r>
          </a:p>
        </p:txBody>
      </p:sp>
      <p:sp>
        <p:nvSpPr>
          <p:cNvPr id="3" name="Content Placeholder 2">
            <a:extLst>
              <a:ext uri="{FF2B5EF4-FFF2-40B4-BE49-F238E27FC236}">
                <a16:creationId xmlns:a16="http://schemas.microsoft.com/office/drawing/2014/main" id="{A45E2881-EE24-4C98-9ED9-A791A597EADC}"/>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88 </a:t>
            </a:r>
            <a:r>
              <a:rPr lang="en-US" sz="2800" dirty="0" err="1"/>
              <a:t>yo</a:t>
            </a:r>
            <a:r>
              <a:rPr lang="en-US" sz="2800" dirty="0"/>
              <a:t> veteran with DM2, CAD, long smoking history has lost 35 </a:t>
            </a:r>
            <a:r>
              <a:rPr lang="en-US" sz="2800" dirty="0" err="1"/>
              <a:t>lbs</a:t>
            </a:r>
            <a:endParaRPr lang="en-US" sz="2800" dirty="0"/>
          </a:p>
          <a:p>
            <a:pPr marL="457200" indent="-457200">
              <a:buFont typeface="Arial" panose="020B0604020202020204" pitchFamily="34" charset="0"/>
              <a:buChar char="•"/>
            </a:pPr>
            <a:r>
              <a:rPr lang="en-US" sz="2800" dirty="0"/>
              <a:t>Appetite is good, but can’t eat like he used to, or suffers pain in abdomen</a:t>
            </a:r>
          </a:p>
          <a:p>
            <a:pPr marL="457200" indent="-457200">
              <a:buFont typeface="Arial" panose="020B0604020202020204" pitchFamily="34" charset="0"/>
              <a:buChar char="•"/>
            </a:pPr>
            <a:r>
              <a:rPr lang="en-US" sz="2800" dirty="0"/>
              <a:t>Abdomen unremarkable on palpation, legs hairless</a:t>
            </a:r>
          </a:p>
        </p:txBody>
      </p:sp>
      <p:sp>
        <p:nvSpPr>
          <p:cNvPr id="4" name="Content Placeholder 3">
            <a:extLst>
              <a:ext uri="{FF2B5EF4-FFF2-40B4-BE49-F238E27FC236}">
                <a16:creationId xmlns:a16="http://schemas.microsoft.com/office/drawing/2014/main" id="{1D1AC623-4E11-42DD-9F91-EAA11956DB8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189352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33FE-49DA-45BA-9789-01DE148604DB}"/>
              </a:ext>
            </a:extLst>
          </p:cNvPr>
          <p:cNvSpPr>
            <a:spLocks noGrp="1"/>
          </p:cNvSpPr>
          <p:nvPr>
            <p:ph type="title"/>
          </p:nvPr>
        </p:nvSpPr>
        <p:spPr/>
        <p:txBody>
          <a:bodyPr/>
          <a:lstStyle/>
          <a:p>
            <a:r>
              <a:rPr lang="en-US" dirty="0"/>
              <a:t>ANSWER #5</a:t>
            </a:r>
          </a:p>
        </p:txBody>
      </p:sp>
      <p:sp>
        <p:nvSpPr>
          <p:cNvPr id="3" name="Content Placeholder 2">
            <a:extLst>
              <a:ext uri="{FF2B5EF4-FFF2-40B4-BE49-F238E27FC236}">
                <a16:creationId xmlns:a16="http://schemas.microsoft.com/office/drawing/2014/main" id="{4480E68D-9E7C-458F-B81F-DDD6A8255248}"/>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Intestinal angina</a:t>
            </a:r>
          </a:p>
        </p:txBody>
      </p:sp>
      <p:pic>
        <p:nvPicPr>
          <p:cNvPr id="6" name="Content Placeholder 5" descr="Diagram&#10;&#10;Description automatically generated">
            <a:extLst>
              <a:ext uri="{FF2B5EF4-FFF2-40B4-BE49-F238E27FC236}">
                <a16:creationId xmlns:a16="http://schemas.microsoft.com/office/drawing/2014/main" id="{FD62611F-7424-4C12-A48C-474950E25E87}"/>
              </a:ext>
            </a:extLst>
          </p:cNvPr>
          <p:cNvPicPr>
            <a:picLocks noGrp="1" noChangeAspect="1"/>
          </p:cNvPicPr>
          <p:nvPr>
            <p:ph sz="quarter" idx="10"/>
          </p:nvPr>
        </p:nvPicPr>
        <p:blipFill>
          <a:blip r:embed="rId2"/>
          <a:stretch>
            <a:fillRect/>
          </a:stretch>
        </p:blipFill>
        <p:spPr>
          <a:xfrm>
            <a:off x="3631684" y="3429000"/>
            <a:ext cx="3014213" cy="2500459"/>
          </a:xfrm>
        </p:spPr>
      </p:pic>
    </p:spTree>
    <p:extLst>
      <p:ext uri="{BB962C8B-B14F-4D97-AF65-F5344CB8AC3E}">
        <p14:creationId xmlns:p14="http://schemas.microsoft.com/office/powerpoint/2010/main" val="3717836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A45E-01D3-487E-90DE-77EA09062EE8}"/>
              </a:ext>
            </a:extLst>
          </p:cNvPr>
          <p:cNvSpPr>
            <a:spLocks noGrp="1"/>
          </p:cNvSpPr>
          <p:nvPr>
            <p:ph type="title"/>
          </p:nvPr>
        </p:nvSpPr>
        <p:spPr/>
        <p:txBody>
          <a:bodyPr/>
          <a:lstStyle/>
          <a:p>
            <a:r>
              <a:rPr lang="en-US" dirty="0"/>
              <a:t>CASE #6</a:t>
            </a:r>
          </a:p>
        </p:txBody>
      </p:sp>
      <p:sp>
        <p:nvSpPr>
          <p:cNvPr id="3" name="Content Placeholder 2">
            <a:extLst>
              <a:ext uri="{FF2B5EF4-FFF2-40B4-BE49-F238E27FC236}">
                <a16:creationId xmlns:a16="http://schemas.microsoft.com/office/drawing/2014/main" id="{6B13924F-750D-41DF-9B71-08BDD395B1B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77 </a:t>
            </a:r>
            <a:r>
              <a:rPr lang="en-US" sz="2800" dirty="0" err="1"/>
              <a:t>yo</a:t>
            </a:r>
            <a:r>
              <a:rPr lang="en-US" sz="2800" dirty="0"/>
              <a:t> woman loses 35 </a:t>
            </a:r>
            <a:r>
              <a:rPr lang="en-US" sz="2800" dirty="0" err="1"/>
              <a:t>lbs</a:t>
            </a:r>
            <a:r>
              <a:rPr lang="en-US" sz="2800" dirty="0"/>
              <a:t> in 1 </a:t>
            </a:r>
            <a:r>
              <a:rPr lang="en-US" sz="2800" dirty="0" err="1"/>
              <a:t>yr</a:t>
            </a:r>
            <a:endParaRPr lang="en-US" sz="2800" dirty="0"/>
          </a:p>
          <a:p>
            <a:pPr marL="457200" indent="-457200">
              <a:buFont typeface="Arial" panose="020B0604020202020204" pitchFamily="34" charset="0"/>
              <a:buChar char="•"/>
            </a:pPr>
            <a:r>
              <a:rPr lang="en-US" sz="2800" dirty="0"/>
              <a:t>Feels weak, but not weak on exam</a:t>
            </a:r>
          </a:p>
          <a:p>
            <a:pPr marL="457200" indent="-457200">
              <a:buFont typeface="Arial" panose="020B0604020202020204" pitchFamily="34" charset="0"/>
              <a:buChar char="•"/>
            </a:pPr>
            <a:r>
              <a:rPr lang="en-US" sz="2800" dirty="0"/>
              <a:t>Not participating in favorite old activities</a:t>
            </a:r>
          </a:p>
          <a:p>
            <a:pPr marL="457200" indent="-457200">
              <a:buFont typeface="Arial" panose="020B0604020202020204" pitchFamily="34" charset="0"/>
              <a:buChar char="•"/>
            </a:pPr>
            <a:r>
              <a:rPr lang="en-US" sz="2800" dirty="0"/>
              <a:t>Heart rate in 80’s and regular</a:t>
            </a:r>
          </a:p>
          <a:p>
            <a:pPr marL="457200" indent="-457200">
              <a:buFont typeface="Arial" panose="020B0604020202020204" pitchFamily="34" charset="0"/>
              <a:buChar char="•"/>
            </a:pPr>
            <a:endParaRPr lang="en-US" sz="2800" dirty="0"/>
          </a:p>
        </p:txBody>
      </p:sp>
      <p:sp>
        <p:nvSpPr>
          <p:cNvPr id="4" name="Content Placeholder 3">
            <a:extLst>
              <a:ext uri="{FF2B5EF4-FFF2-40B4-BE49-F238E27FC236}">
                <a16:creationId xmlns:a16="http://schemas.microsoft.com/office/drawing/2014/main" id="{00358CEE-12AD-411D-A9DA-AC484AA08413}"/>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51347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8474" y="1011381"/>
            <a:ext cx="7135090" cy="4488874"/>
          </a:xfrm>
        </p:spPr>
        <p:txBody>
          <a:bodyPr>
            <a:normAutofit/>
          </a:bodyPr>
          <a:lstStyle/>
          <a:p>
            <a:pPr fontAlgn="base"/>
            <a:r>
              <a:rPr lang="en-US" b="0" dirty="0"/>
              <a:t>    </a:t>
            </a:r>
          </a:p>
          <a:p>
            <a:pPr fontAlgn="base">
              <a:spcBef>
                <a:spcPts val="0"/>
              </a:spcBef>
            </a:pPr>
            <a:endParaRPr lang="en-US" dirty="0"/>
          </a:p>
        </p:txBody>
      </p:sp>
      <p:graphicFrame>
        <p:nvGraphicFramePr>
          <p:cNvPr id="6" name="Table 5"/>
          <p:cNvGraphicFramePr>
            <a:graphicFrameLocks noGrp="1"/>
          </p:cNvGraphicFramePr>
          <p:nvPr>
            <p:extLst/>
          </p:nvPr>
        </p:nvGraphicFramePr>
        <p:xfrm>
          <a:off x="1712686" y="809162"/>
          <a:ext cx="6734628" cy="3749040"/>
        </p:xfrm>
        <a:graphic>
          <a:graphicData uri="http://schemas.openxmlformats.org/drawingml/2006/table">
            <a:tbl>
              <a:tblPr firstRow="1" bandRow="1">
                <a:tableStyleId>{72833802-FEF1-4C79-8D5D-14CF1EAF98D9}</a:tableStyleId>
              </a:tblPr>
              <a:tblGrid>
                <a:gridCol w="2133600">
                  <a:extLst>
                    <a:ext uri="{9D8B030D-6E8A-4147-A177-3AD203B41FA5}">
                      <a16:colId xmlns:a16="http://schemas.microsoft.com/office/drawing/2014/main" val="431432467"/>
                    </a:ext>
                  </a:extLst>
                </a:gridCol>
                <a:gridCol w="2252462">
                  <a:extLst>
                    <a:ext uri="{9D8B030D-6E8A-4147-A177-3AD203B41FA5}">
                      <a16:colId xmlns:a16="http://schemas.microsoft.com/office/drawing/2014/main" val="1173060053"/>
                    </a:ext>
                  </a:extLst>
                </a:gridCol>
                <a:gridCol w="2348566">
                  <a:extLst>
                    <a:ext uri="{9D8B030D-6E8A-4147-A177-3AD203B41FA5}">
                      <a16:colId xmlns:a16="http://schemas.microsoft.com/office/drawing/2014/main" val="3861404204"/>
                    </a:ext>
                  </a:extLst>
                </a:gridCol>
              </a:tblGrid>
              <a:tr h="0">
                <a:tc>
                  <a:txBody>
                    <a:bodyPr/>
                    <a:lstStyle/>
                    <a:p>
                      <a:r>
                        <a:rPr lang="en-US" dirty="0" smtClean="0"/>
                        <a:t>Time</a:t>
                      </a:r>
                      <a:endParaRPr lang="en-US" dirty="0"/>
                    </a:p>
                  </a:txBody>
                  <a:tcPr/>
                </a:tc>
                <a:tc>
                  <a:txBody>
                    <a:bodyPr/>
                    <a:lstStyle/>
                    <a:p>
                      <a:r>
                        <a:rPr lang="en-US" dirty="0" smtClean="0"/>
                        <a:t>Didactic(s)/Case Based Discussion(s)</a:t>
                      </a:r>
                      <a:endParaRPr lang="en-US" dirty="0"/>
                    </a:p>
                  </a:txBody>
                  <a:tcPr/>
                </a:tc>
                <a:tc>
                  <a:txBody>
                    <a:bodyPr/>
                    <a:lstStyle/>
                    <a:p>
                      <a:r>
                        <a:rPr lang="en-US" dirty="0" smtClean="0"/>
                        <a:t>Speaker(s)</a:t>
                      </a:r>
                      <a:endParaRPr lang="en-US" dirty="0"/>
                    </a:p>
                  </a:txBody>
                  <a:tcPr/>
                </a:tc>
                <a:extLst>
                  <a:ext uri="{0D108BD9-81ED-4DB2-BD59-A6C34878D82A}">
                    <a16:rowId xmlns:a16="http://schemas.microsoft.com/office/drawing/2014/main" val="37759618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12:15pm - 12:20pm</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Announcements and Introductions </a:t>
                      </a:r>
                    </a:p>
                    <a:p>
                      <a:endParaRPr lang="en-US" dirty="0">
                        <a:solidFill>
                          <a:srgbClr val="C0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Jane F. Potter, MD, GWEP Program Director</a:t>
                      </a:r>
                    </a:p>
                  </a:txBody>
                  <a:tcPr/>
                </a:tc>
                <a:extLst>
                  <a:ext uri="{0D108BD9-81ED-4DB2-BD59-A6C34878D82A}">
                    <a16:rowId xmlns:a16="http://schemas.microsoft.com/office/drawing/2014/main" val="199592918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12:20pm – 12:40pm</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Didactic: Weight Loss in Older Adults</a:t>
                      </a:r>
                    </a:p>
                    <a:p>
                      <a:endParaRPr lang="en-US" dirty="0">
                        <a:solidFill>
                          <a:srgbClr val="C00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Bill Lyons, MD and Linda Sobeski, </a:t>
                      </a:r>
                      <a:r>
                        <a:rPr lang="en-US" dirty="0" err="1" smtClean="0"/>
                        <a:t>PharmD</a:t>
                      </a:r>
                      <a:r>
                        <a:rPr lang="en-US" dirty="0" smtClean="0"/>
                        <a:t>, BCPS</a:t>
                      </a:r>
                    </a:p>
                  </a:txBody>
                  <a:tcPr/>
                </a:tc>
                <a:extLst>
                  <a:ext uri="{0D108BD9-81ED-4DB2-BD59-A6C34878D82A}">
                    <a16:rowId xmlns:a16="http://schemas.microsoft.com/office/drawing/2014/main" val="37307979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12:40pm – 1:10pm</a:t>
                      </a:r>
                    </a:p>
                    <a:p>
                      <a:endParaRPr lang="en-US" dirty="0"/>
                    </a:p>
                  </a:txBody>
                  <a:tcPr/>
                </a:tc>
                <a:tc>
                  <a:txBody>
                    <a:bodyPr/>
                    <a:lstStyle/>
                    <a:p>
                      <a:r>
                        <a:rPr lang="en-US" dirty="0" smtClean="0">
                          <a:solidFill>
                            <a:srgbClr val="C00000"/>
                          </a:solidFill>
                        </a:rPr>
                        <a:t>Case Presentation and Discussion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Bill Lyons, MD</a:t>
                      </a:r>
                    </a:p>
                    <a:p>
                      <a:endParaRPr lang="en-US" dirty="0" smtClean="0"/>
                    </a:p>
                  </a:txBody>
                  <a:tcPr/>
                </a:tc>
                <a:extLst>
                  <a:ext uri="{0D108BD9-81ED-4DB2-BD59-A6C34878D82A}">
                    <a16:rowId xmlns:a16="http://schemas.microsoft.com/office/drawing/2014/main" val="22699203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1:10pm – 1:15pm</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Closing Announcements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Bill Lyons, MD</a:t>
                      </a:r>
                    </a:p>
                    <a:p>
                      <a:endParaRPr lang="en-US" dirty="0"/>
                    </a:p>
                  </a:txBody>
                  <a:tcPr/>
                </a:tc>
                <a:extLst>
                  <a:ext uri="{0D108BD9-81ED-4DB2-BD59-A6C34878D82A}">
                    <a16:rowId xmlns:a16="http://schemas.microsoft.com/office/drawing/2014/main" val="2107952427"/>
                  </a:ext>
                </a:extLst>
              </a:tr>
            </a:tbl>
          </a:graphicData>
        </a:graphic>
      </p:graphicFrame>
      <p:sp>
        <p:nvSpPr>
          <p:cNvPr id="8" name="Rectangle 7"/>
          <p:cNvSpPr/>
          <p:nvPr/>
        </p:nvSpPr>
        <p:spPr>
          <a:xfrm>
            <a:off x="3825505" y="178381"/>
            <a:ext cx="1840257"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Calibri"/>
                <a:ea typeface="+mn-ea"/>
                <a:cs typeface="+mn-cs"/>
              </a:rPr>
              <a:t>Agenda</a:t>
            </a:r>
            <a:endParaRPr kumimoji="0" lang="en-US" sz="32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Calibri"/>
              <a:ea typeface="+mn-ea"/>
              <a:cs typeface="+mn-cs"/>
            </a:endParaRPr>
          </a:p>
        </p:txBody>
      </p:sp>
      <p:graphicFrame>
        <p:nvGraphicFramePr>
          <p:cNvPr id="9" name="Table 8"/>
          <p:cNvGraphicFramePr>
            <a:graphicFrameLocks noGrp="1"/>
          </p:cNvGraphicFramePr>
          <p:nvPr>
            <p:extLst/>
          </p:nvPr>
        </p:nvGraphicFramePr>
        <p:xfrm>
          <a:off x="1712686" y="4940474"/>
          <a:ext cx="4833258" cy="1533589"/>
        </p:xfrm>
        <a:graphic>
          <a:graphicData uri="http://schemas.openxmlformats.org/drawingml/2006/table">
            <a:tbl>
              <a:tblPr firstRow="1" firstCol="1" lastRow="1" lastCol="1" bandRow="1" bandCol="1"/>
              <a:tblGrid>
                <a:gridCol w="1432417">
                  <a:extLst>
                    <a:ext uri="{9D8B030D-6E8A-4147-A177-3AD203B41FA5}">
                      <a16:colId xmlns:a16="http://schemas.microsoft.com/office/drawing/2014/main" val="2258041663"/>
                    </a:ext>
                  </a:extLst>
                </a:gridCol>
                <a:gridCol w="3400841">
                  <a:extLst>
                    <a:ext uri="{9D8B030D-6E8A-4147-A177-3AD203B41FA5}">
                      <a16:colId xmlns:a16="http://schemas.microsoft.com/office/drawing/2014/main" val="1338645817"/>
                    </a:ext>
                  </a:extLst>
                </a:gridCol>
              </a:tblGrid>
              <a:tr h="773419">
                <a:tc>
                  <a:txBody>
                    <a:bodyPr/>
                    <a:lstStyle/>
                    <a:p>
                      <a:pPr marL="67945" marR="0">
                        <a:lnSpc>
                          <a:spcPts val="1020"/>
                        </a:lnSpc>
                        <a:spcBef>
                          <a:spcPts val="0"/>
                        </a:spcBef>
                        <a:spcAft>
                          <a:spcPts val="0"/>
                        </a:spcAft>
                      </a:pPr>
                      <a:r>
                        <a:rPr lang="en-US" sz="1400" b="1" baseline="0" dirty="0">
                          <a:solidFill>
                            <a:srgbClr val="C00000"/>
                          </a:solidFill>
                          <a:effectLst/>
                          <a:latin typeface="+mn-lt"/>
                          <a:ea typeface="Ebrima" panose="02000000000000000000" pitchFamily="2" charset="0"/>
                          <a:cs typeface="Ebrima" panose="02000000000000000000" pitchFamily="2" charset="0"/>
                        </a:rPr>
                        <a:t>Target Audience:</a:t>
                      </a:r>
                      <a:endParaRPr lang="en-US" sz="1400" baseline="0" dirty="0">
                        <a:solidFill>
                          <a:srgbClr val="C00000"/>
                        </a:solidFill>
                        <a:effectLst/>
                        <a:latin typeface="+mn-lt"/>
                        <a:ea typeface="Ebrima" panose="02000000000000000000" pitchFamily="2" charset="0"/>
                        <a:cs typeface="Ebrima" panose="02000000000000000000" pitchFamily="2" charset="0"/>
                      </a:endParaRPr>
                    </a:p>
                  </a:txBody>
                  <a:tcPr marL="0" marR="0"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8580" marR="0">
                        <a:lnSpc>
                          <a:spcPts val="1215"/>
                        </a:lnSpc>
                        <a:spcBef>
                          <a:spcPts val="0"/>
                        </a:spcBef>
                        <a:spcAft>
                          <a:spcPts val="0"/>
                        </a:spcAft>
                      </a:pPr>
                      <a:endParaRPr lang="en-US" sz="1400" baseline="0" dirty="0" smtClean="0">
                        <a:solidFill>
                          <a:srgbClr val="094C50"/>
                        </a:solidFill>
                        <a:effectLst/>
                        <a:latin typeface="Calibri" panose="020F0502020204030204" pitchFamily="34" charset="0"/>
                        <a:ea typeface="Ebrima" panose="02000000000000000000" pitchFamily="2" charset="0"/>
                        <a:cs typeface="Ebrima" panose="02000000000000000000" pitchFamily="2" charset="0"/>
                      </a:endParaRPr>
                    </a:p>
                    <a:p>
                      <a:pPr marL="68580" marR="0">
                        <a:lnSpc>
                          <a:spcPts val="1215"/>
                        </a:lnSpc>
                        <a:spcBef>
                          <a:spcPts val="0"/>
                        </a:spcBef>
                        <a:spcAft>
                          <a:spcPts val="0"/>
                        </a:spcAft>
                      </a:pPr>
                      <a:r>
                        <a:rPr lang="en-US" sz="1400" baseline="0" dirty="0" smtClean="0">
                          <a:solidFill>
                            <a:srgbClr val="094C50"/>
                          </a:solidFill>
                          <a:effectLst/>
                          <a:latin typeface="Calibri" panose="020F0502020204030204" pitchFamily="34" charset="0"/>
                          <a:ea typeface="Ebrima" panose="02000000000000000000" pitchFamily="2" charset="0"/>
                          <a:cs typeface="Ebrima" panose="02000000000000000000" pitchFamily="2" charset="0"/>
                        </a:rPr>
                        <a:t>Physicians</a:t>
                      </a:r>
                      <a:r>
                        <a:rPr lang="en-US" sz="1400" baseline="0" dirty="0">
                          <a:solidFill>
                            <a:srgbClr val="094C50"/>
                          </a:solidFill>
                          <a:effectLst/>
                          <a:latin typeface="Calibri" panose="020F0502020204030204" pitchFamily="34" charset="0"/>
                          <a:ea typeface="Ebrima" panose="02000000000000000000" pitchFamily="2" charset="0"/>
                          <a:cs typeface="Ebrima" panose="02000000000000000000" pitchFamily="2" charset="0"/>
                        </a:rPr>
                        <a:t>, Advanced Practice Providers, Pharmacists, RNs, Medical Assistants, Psychologists,  Direct Care Workers, other healthcare </a:t>
                      </a:r>
                      <a:r>
                        <a:rPr lang="en-US" sz="1400" baseline="0" dirty="0" smtClean="0">
                          <a:solidFill>
                            <a:srgbClr val="094C50"/>
                          </a:solidFill>
                          <a:effectLst/>
                          <a:latin typeface="Calibri" panose="020F0502020204030204" pitchFamily="34" charset="0"/>
                          <a:ea typeface="Ebrima" panose="02000000000000000000" pitchFamily="2" charset="0"/>
                          <a:cs typeface="Ebrima" panose="02000000000000000000" pitchFamily="2" charset="0"/>
                        </a:rPr>
                        <a:t>providers</a:t>
                      </a:r>
                    </a:p>
                    <a:p>
                      <a:pPr marL="68580" marR="0">
                        <a:lnSpc>
                          <a:spcPts val="1215"/>
                        </a:lnSpc>
                        <a:spcBef>
                          <a:spcPts val="0"/>
                        </a:spcBef>
                        <a:spcAft>
                          <a:spcPts val="0"/>
                        </a:spcAft>
                      </a:pPr>
                      <a:endParaRPr lang="en-US" sz="1400" baseline="0" dirty="0">
                        <a:solidFill>
                          <a:srgbClr val="094C5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6790070"/>
                  </a:ext>
                </a:extLst>
              </a:tr>
              <a:tr h="515613">
                <a:tc>
                  <a:txBody>
                    <a:bodyPr/>
                    <a:lstStyle/>
                    <a:p>
                      <a:pPr marL="67945" marR="0">
                        <a:lnSpc>
                          <a:spcPts val="1020"/>
                        </a:lnSpc>
                        <a:spcBef>
                          <a:spcPts val="0"/>
                        </a:spcBef>
                        <a:spcAft>
                          <a:spcPts val="0"/>
                        </a:spcAft>
                      </a:pPr>
                      <a:r>
                        <a:rPr lang="en-US" sz="1400" b="1" baseline="0" dirty="0">
                          <a:solidFill>
                            <a:srgbClr val="C00000"/>
                          </a:solidFill>
                          <a:effectLst/>
                          <a:latin typeface="+mn-lt"/>
                          <a:ea typeface="Ebrima" panose="02000000000000000000" pitchFamily="2" charset="0"/>
                          <a:cs typeface="Ebrima" panose="02000000000000000000" pitchFamily="2" charset="0"/>
                        </a:rPr>
                        <a:t>Clinical Objectives:</a:t>
                      </a:r>
                      <a:endParaRPr lang="en-US" sz="1400" baseline="0" dirty="0">
                        <a:solidFill>
                          <a:srgbClr val="C00000"/>
                        </a:solidFill>
                        <a:effectLst/>
                        <a:latin typeface="+mn-lt"/>
                        <a:ea typeface="Ebrima" panose="02000000000000000000" pitchFamily="2" charset="0"/>
                        <a:cs typeface="Ebrima" panose="02000000000000000000" pitchFamily="2" charset="0"/>
                      </a:endParaRPr>
                    </a:p>
                  </a:txBody>
                  <a:tcPr marL="0" marR="0"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8580" marR="0">
                        <a:lnSpc>
                          <a:spcPts val="1215"/>
                        </a:lnSpc>
                        <a:spcBef>
                          <a:spcPts val="0"/>
                        </a:spcBef>
                        <a:spcAft>
                          <a:spcPts val="0"/>
                        </a:spcAft>
                      </a:pPr>
                      <a:r>
                        <a:rPr lang="en-US" sz="1400" baseline="0" dirty="0">
                          <a:solidFill>
                            <a:srgbClr val="094C50"/>
                          </a:solidFill>
                          <a:effectLst/>
                          <a:latin typeface="Calibri" panose="020F0502020204030204" pitchFamily="34" charset="0"/>
                          <a:ea typeface="Ebrima" panose="02000000000000000000" pitchFamily="2" charset="0"/>
                          <a:cs typeface="Ebrima" panose="02000000000000000000" pitchFamily="2" charset="0"/>
                        </a:rPr>
                        <a:t>To educate community and rural healthcare providers in patient care, treatment and management of care for older patients. To expand access to specialty care in Nebraska.</a:t>
                      </a:r>
                      <a:endParaRPr lang="en-US" sz="1400" baseline="0" dirty="0">
                        <a:solidFill>
                          <a:srgbClr val="094C5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3809197"/>
                  </a:ext>
                </a:extLst>
              </a:tr>
            </a:tbl>
          </a:graphicData>
        </a:graphic>
      </p:graphicFrame>
    </p:spTree>
    <p:extLst>
      <p:ext uri="{BB962C8B-B14F-4D97-AF65-F5344CB8AC3E}">
        <p14:creationId xmlns:p14="http://schemas.microsoft.com/office/powerpoint/2010/main" val="3810180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CFC1-F2E0-449C-A54A-D638A85992A4}"/>
              </a:ext>
            </a:extLst>
          </p:cNvPr>
          <p:cNvSpPr>
            <a:spLocks noGrp="1"/>
          </p:cNvSpPr>
          <p:nvPr>
            <p:ph type="title"/>
          </p:nvPr>
        </p:nvSpPr>
        <p:spPr/>
        <p:txBody>
          <a:bodyPr/>
          <a:lstStyle/>
          <a:p>
            <a:r>
              <a:rPr lang="en-US" dirty="0"/>
              <a:t>ANSWER #6</a:t>
            </a:r>
          </a:p>
        </p:txBody>
      </p:sp>
      <p:sp>
        <p:nvSpPr>
          <p:cNvPr id="3" name="Content Placeholder 2">
            <a:extLst>
              <a:ext uri="{FF2B5EF4-FFF2-40B4-BE49-F238E27FC236}">
                <a16:creationId xmlns:a16="http://schemas.microsoft.com/office/drawing/2014/main" id="{2DA4A5F3-40D0-4C9E-B574-28EFF2AAE042}"/>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TSH normal</a:t>
            </a:r>
          </a:p>
          <a:p>
            <a:pPr marL="457200" indent="-457200">
              <a:buFont typeface="Arial" panose="020B0604020202020204" pitchFamily="34" charset="0"/>
              <a:buChar char="•"/>
            </a:pPr>
            <a:r>
              <a:rPr lang="en-US" sz="2800" dirty="0"/>
              <a:t>She has depression</a:t>
            </a:r>
          </a:p>
        </p:txBody>
      </p:sp>
      <p:sp>
        <p:nvSpPr>
          <p:cNvPr id="4" name="Content Placeholder 3">
            <a:extLst>
              <a:ext uri="{FF2B5EF4-FFF2-40B4-BE49-F238E27FC236}">
                <a16:creationId xmlns:a16="http://schemas.microsoft.com/office/drawing/2014/main" id="{5EED7995-3F56-4073-9B29-BEF293C5DE1A}"/>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719239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B1CB-1AA9-4D8E-84AC-43DA191727DD}"/>
              </a:ext>
            </a:extLst>
          </p:cNvPr>
          <p:cNvSpPr>
            <a:spLocks noGrp="1"/>
          </p:cNvSpPr>
          <p:nvPr>
            <p:ph type="title"/>
          </p:nvPr>
        </p:nvSpPr>
        <p:spPr/>
        <p:txBody>
          <a:bodyPr/>
          <a:lstStyle/>
          <a:p>
            <a:r>
              <a:rPr lang="en-US" dirty="0"/>
              <a:t>CASE #7</a:t>
            </a:r>
          </a:p>
        </p:txBody>
      </p:sp>
      <p:sp>
        <p:nvSpPr>
          <p:cNvPr id="3" name="Content Placeholder 2">
            <a:extLst>
              <a:ext uri="{FF2B5EF4-FFF2-40B4-BE49-F238E27FC236}">
                <a16:creationId xmlns:a16="http://schemas.microsoft.com/office/drawing/2014/main" id="{78979C5B-013F-4066-A5D4-9E9A742741CD}"/>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81 </a:t>
            </a:r>
            <a:r>
              <a:rPr lang="en-US" sz="2800" dirty="0" err="1"/>
              <a:t>yo</a:t>
            </a:r>
            <a:r>
              <a:rPr lang="en-US" sz="2800" dirty="0"/>
              <a:t> woman has lost 30 </a:t>
            </a:r>
            <a:r>
              <a:rPr lang="en-US" sz="2800" dirty="0" err="1"/>
              <a:t>lbs</a:t>
            </a:r>
            <a:r>
              <a:rPr lang="en-US" sz="2800" dirty="0"/>
              <a:t> in a year without trying</a:t>
            </a:r>
          </a:p>
          <a:p>
            <a:pPr marL="457200" indent="-457200">
              <a:buFont typeface="Arial" panose="020B0604020202020204" pitchFamily="34" charset="0"/>
              <a:buChar char="•"/>
            </a:pPr>
            <a:r>
              <a:rPr lang="en-US" sz="2800" dirty="0"/>
              <a:t>Widowed 1.5 years prior, normal bereavement</a:t>
            </a:r>
          </a:p>
          <a:p>
            <a:pPr marL="457200" indent="-457200">
              <a:buFont typeface="Arial" panose="020B0604020202020204" pitchFamily="34" charset="0"/>
              <a:buChar char="•"/>
            </a:pPr>
            <a:r>
              <a:rPr lang="en-US" sz="2800" dirty="0"/>
              <a:t>Lives alone, talks by phone with 3 sons who now live out of state</a:t>
            </a:r>
          </a:p>
        </p:txBody>
      </p:sp>
      <p:sp>
        <p:nvSpPr>
          <p:cNvPr id="4" name="Content Placeholder 3">
            <a:extLst>
              <a:ext uri="{FF2B5EF4-FFF2-40B4-BE49-F238E27FC236}">
                <a16:creationId xmlns:a16="http://schemas.microsoft.com/office/drawing/2014/main" id="{7D9F9BCD-30A3-42C5-BCB5-1236F7071A0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540525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AF23-FE7B-4FAC-93D2-0319A1AC8462}"/>
              </a:ext>
            </a:extLst>
          </p:cNvPr>
          <p:cNvSpPr>
            <a:spLocks noGrp="1"/>
          </p:cNvSpPr>
          <p:nvPr>
            <p:ph type="title"/>
          </p:nvPr>
        </p:nvSpPr>
        <p:spPr/>
        <p:txBody>
          <a:bodyPr/>
          <a:lstStyle/>
          <a:p>
            <a:r>
              <a:rPr lang="en-US" dirty="0"/>
              <a:t>ANSWER #7</a:t>
            </a:r>
          </a:p>
        </p:txBody>
      </p:sp>
      <p:sp>
        <p:nvSpPr>
          <p:cNvPr id="3" name="Content Placeholder 2">
            <a:extLst>
              <a:ext uri="{FF2B5EF4-FFF2-40B4-BE49-F238E27FC236}">
                <a16:creationId xmlns:a16="http://schemas.microsoft.com/office/drawing/2014/main" id="{9ED82E40-B891-4B7E-9950-2CD0B651E6EE}"/>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Previously an enthusiastic cook for husband and her boys</a:t>
            </a:r>
          </a:p>
          <a:p>
            <a:pPr marL="457200" indent="-457200">
              <a:buFont typeface="Arial" panose="020B0604020202020204" pitchFamily="34" charset="0"/>
              <a:buChar char="•"/>
            </a:pPr>
            <a:r>
              <a:rPr lang="en-US" sz="2800" dirty="0"/>
              <a:t>Now frozen dinners and the occasional hamburger</a:t>
            </a:r>
          </a:p>
          <a:p>
            <a:pPr marL="457200" indent="-457200">
              <a:buFont typeface="Arial" panose="020B0604020202020204" pitchFamily="34" charset="0"/>
              <a:buChar char="•"/>
            </a:pPr>
            <a:r>
              <a:rPr lang="en-US" sz="2800" dirty="0"/>
              <a:t>“Widow cooking for one”</a:t>
            </a:r>
          </a:p>
        </p:txBody>
      </p:sp>
      <p:sp>
        <p:nvSpPr>
          <p:cNvPr id="4" name="Content Placeholder 3">
            <a:extLst>
              <a:ext uri="{FF2B5EF4-FFF2-40B4-BE49-F238E27FC236}">
                <a16:creationId xmlns:a16="http://schemas.microsoft.com/office/drawing/2014/main" id="{F28F8C04-BB78-4DE5-86BF-E61D8F685820}"/>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757187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6BC7-5A9D-47BA-BEAF-2D3E2D796CC0}"/>
              </a:ext>
            </a:extLst>
          </p:cNvPr>
          <p:cNvSpPr>
            <a:spLocks noGrp="1"/>
          </p:cNvSpPr>
          <p:nvPr>
            <p:ph type="title"/>
          </p:nvPr>
        </p:nvSpPr>
        <p:spPr/>
        <p:txBody>
          <a:bodyPr/>
          <a:lstStyle/>
          <a:p>
            <a:r>
              <a:rPr lang="en-US" dirty="0"/>
              <a:t>CASE 8</a:t>
            </a:r>
          </a:p>
        </p:txBody>
      </p:sp>
      <p:sp>
        <p:nvSpPr>
          <p:cNvPr id="3" name="Content Placeholder 2">
            <a:extLst>
              <a:ext uri="{FF2B5EF4-FFF2-40B4-BE49-F238E27FC236}">
                <a16:creationId xmlns:a16="http://schemas.microsoft.com/office/drawing/2014/main" id="{9B8AD420-13C8-484E-945C-90BD8007B668}"/>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82 </a:t>
            </a:r>
            <a:r>
              <a:rPr lang="en-US" sz="2800" dirty="0" err="1"/>
              <a:t>yo</a:t>
            </a:r>
            <a:r>
              <a:rPr lang="en-US" sz="2800" dirty="0"/>
              <a:t> widow has lost 28 </a:t>
            </a:r>
            <a:r>
              <a:rPr lang="en-US" sz="2800" dirty="0" err="1"/>
              <a:t>lbs</a:t>
            </a:r>
            <a:r>
              <a:rPr lang="en-US" sz="2800" dirty="0"/>
              <a:t> in a year</a:t>
            </a:r>
          </a:p>
          <a:p>
            <a:pPr marL="457200" indent="-457200">
              <a:buFont typeface="Arial" panose="020B0604020202020204" pitchFamily="34" charset="0"/>
              <a:buChar char="•"/>
            </a:pPr>
            <a:r>
              <a:rPr lang="en-US" sz="2800" dirty="0"/>
              <a:t>Gastroenterologist evaluation finds only nonspecific gastritis</a:t>
            </a:r>
          </a:p>
          <a:p>
            <a:pPr marL="457200" indent="-457200">
              <a:buFont typeface="Arial" panose="020B0604020202020204" pitchFamily="34" charset="0"/>
              <a:buChar char="•"/>
            </a:pPr>
            <a:r>
              <a:rPr lang="en-US" sz="2800" dirty="0"/>
              <a:t>New nocturnal falls, sleep disturbance (awakens 2 AM)</a:t>
            </a:r>
          </a:p>
          <a:p>
            <a:pPr marL="457200" indent="-457200">
              <a:buFont typeface="Arial" panose="020B0604020202020204" pitchFamily="34" charset="0"/>
              <a:buChar char="•"/>
            </a:pPr>
            <a:r>
              <a:rPr lang="en-US" sz="2800" dirty="0"/>
              <a:t>TBIL </a:t>
            </a:r>
            <a:r>
              <a:rPr lang="en-US" sz="2800" dirty="0" err="1"/>
              <a:t>nl</a:t>
            </a:r>
            <a:r>
              <a:rPr lang="en-US" sz="2800" dirty="0"/>
              <a:t> ALKP </a:t>
            </a:r>
            <a:r>
              <a:rPr lang="en-US" sz="2800" dirty="0" err="1"/>
              <a:t>nl</a:t>
            </a:r>
            <a:r>
              <a:rPr lang="en-US" sz="2800" dirty="0"/>
              <a:t> AST 83  ALT 40</a:t>
            </a:r>
          </a:p>
        </p:txBody>
      </p:sp>
      <p:sp>
        <p:nvSpPr>
          <p:cNvPr id="4" name="Content Placeholder 3">
            <a:extLst>
              <a:ext uri="{FF2B5EF4-FFF2-40B4-BE49-F238E27FC236}">
                <a16:creationId xmlns:a16="http://schemas.microsoft.com/office/drawing/2014/main" id="{27371E92-6250-4D22-9C29-796E07603FC2}"/>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763122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8036-E50E-48CC-AFCD-6F1F8199F8AA}"/>
              </a:ext>
            </a:extLst>
          </p:cNvPr>
          <p:cNvSpPr>
            <a:spLocks noGrp="1"/>
          </p:cNvSpPr>
          <p:nvPr>
            <p:ph type="title"/>
          </p:nvPr>
        </p:nvSpPr>
        <p:spPr/>
        <p:txBody>
          <a:bodyPr/>
          <a:lstStyle/>
          <a:p>
            <a:r>
              <a:rPr lang="en-US" dirty="0"/>
              <a:t>ANSWER 8</a:t>
            </a:r>
          </a:p>
        </p:txBody>
      </p:sp>
      <p:sp>
        <p:nvSpPr>
          <p:cNvPr id="3" name="Content Placeholder 2">
            <a:extLst>
              <a:ext uri="{FF2B5EF4-FFF2-40B4-BE49-F238E27FC236}">
                <a16:creationId xmlns:a16="http://schemas.microsoft.com/office/drawing/2014/main" id="{AEEBB4B6-4254-43ED-8257-F599B0779AA4}"/>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Visiting daughter finds</a:t>
            </a:r>
          </a:p>
          <a:p>
            <a:pPr marL="1200150" lvl="1" indent="-457200">
              <a:buFont typeface="Arial" panose="020B0604020202020204" pitchFamily="34" charset="0"/>
              <a:buChar char="•"/>
            </a:pPr>
            <a:r>
              <a:rPr lang="en-US" sz="2800" dirty="0"/>
              <a:t>Empty refrigerator</a:t>
            </a:r>
          </a:p>
          <a:p>
            <a:pPr marL="1200150" lvl="1" indent="-457200">
              <a:buFont typeface="Arial" panose="020B0604020202020204" pitchFamily="34" charset="0"/>
              <a:buChar char="•"/>
            </a:pPr>
            <a:r>
              <a:rPr lang="en-US" sz="2800" dirty="0"/>
              <a:t>Empty bourbon bottles</a:t>
            </a:r>
          </a:p>
          <a:p>
            <a:pPr marL="457200" indent="-457200">
              <a:buFont typeface="Arial" panose="020B0604020202020204" pitchFamily="34" charset="0"/>
              <a:buChar char="•"/>
            </a:pPr>
            <a:r>
              <a:rPr lang="en-US" sz="2800" dirty="0"/>
              <a:t>Occult alcohol use disorder</a:t>
            </a:r>
          </a:p>
        </p:txBody>
      </p:sp>
      <p:pic>
        <p:nvPicPr>
          <p:cNvPr id="6" name="Content Placeholder 5" descr="A group of bottles on a table&#10;&#10;Description automatically generated with low confidence">
            <a:extLst>
              <a:ext uri="{FF2B5EF4-FFF2-40B4-BE49-F238E27FC236}">
                <a16:creationId xmlns:a16="http://schemas.microsoft.com/office/drawing/2014/main" id="{B6726870-881A-4609-89D5-D0F88FE6CD79}"/>
              </a:ext>
            </a:extLst>
          </p:cNvPr>
          <p:cNvPicPr>
            <a:picLocks noGrp="1" noChangeAspect="1"/>
          </p:cNvPicPr>
          <p:nvPr>
            <p:ph sz="quarter" idx="10"/>
          </p:nvPr>
        </p:nvPicPr>
        <p:blipFill>
          <a:blip r:embed="rId2"/>
          <a:stretch>
            <a:fillRect/>
          </a:stretch>
        </p:blipFill>
        <p:spPr>
          <a:xfrm>
            <a:off x="2882111" y="4807670"/>
            <a:ext cx="3122763" cy="1654497"/>
          </a:xfrm>
        </p:spPr>
      </p:pic>
    </p:spTree>
    <p:extLst>
      <p:ext uri="{BB962C8B-B14F-4D97-AF65-F5344CB8AC3E}">
        <p14:creationId xmlns:p14="http://schemas.microsoft.com/office/powerpoint/2010/main" val="984077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574D-6A28-4133-B499-6CE945D270EF}"/>
              </a:ext>
            </a:extLst>
          </p:cNvPr>
          <p:cNvSpPr>
            <a:spLocks noGrp="1"/>
          </p:cNvSpPr>
          <p:nvPr>
            <p:ph type="title"/>
          </p:nvPr>
        </p:nvSpPr>
        <p:spPr/>
        <p:txBody>
          <a:bodyPr/>
          <a:lstStyle/>
          <a:p>
            <a:r>
              <a:rPr lang="en-US" dirty="0"/>
              <a:t>CASE 9</a:t>
            </a:r>
          </a:p>
        </p:txBody>
      </p:sp>
      <p:sp>
        <p:nvSpPr>
          <p:cNvPr id="3" name="Content Placeholder 2">
            <a:extLst>
              <a:ext uri="{FF2B5EF4-FFF2-40B4-BE49-F238E27FC236}">
                <a16:creationId xmlns:a16="http://schemas.microsoft.com/office/drawing/2014/main" id="{1FB6BCD2-1C28-4DA9-ADDE-E659C1074070}"/>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84 </a:t>
            </a:r>
            <a:r>
              <a:rPr lang="en-US" sz="2800" dirty="0" err="1"/>
              <a:t>yo</a:t>
            </a:r>
            <a:r>
              <a:rPr lang="en-US" sz="2800" dirty="0"/>
              <a:t> man has lost 15 </a:t>
            </a:r>
            <a:r>
              <a:rPr lang="en-US" sz="2800" dirty="0" err="1"/>
              <a:t>lbs</a:t>
            </a:r>
            <a:r>
              <a:rPr lang="en-US" sz="2800" dirty="0"/>
              <a:t> in 4 months</a:t>
            </a:r>
          </a:p>
          <a:p>
            <a:pPr marL="457200" indent="-457200">
              <a:buFont typeface="Arial" panose="020B0604020202020204" pitchFamily="34" charset="0"/>
              <a:buChar char="•"/>
            </a:pPr>
            <a:r>
              <a:rPr lang="en-US" sz="2800" dirty="0"/>
              <a:t>PMH: Depression, a-fib, iron deficiency anemia, Alzheimer disease</a:t>
            </a:r>
          </a:p>
          <a:p>
            <a:pPr marL="457200" indent="-457200">
              <a:buFont typeface="Arial" panose="020B0604020202020204" pitchFamily="34" charset="0"/>
              <a:buChar char="•"/>
            </a:pPr>
            <a:r>
              <a:rPr lang="en-US" sz="2800" dirty="0"/>
              <a:t>MEDS:  sertraline, digoxin, FeSO4, donepezil, atenolol</a:t>
            </a:r>
          </a:p>
        </p:txBody>
      </p:sp>
      <p:sp>
        <p:nvSpPr>
          <p:cNvPr id="4" name="Content Placeholder 3">
            <a:extLst>
              <a:ext uri="{FF2B5EF4-FFF2-40B4-BE49-F238E27FC236}">
                <a16:creationId xmlns:a16="http://schemas.microsoft.com/office/drawing/2014/main" id="{BAE74792-0282-4716-9830-171384BCCAC4}"/>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429019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DE2A-5BF5-464C-A9D1-E6DAE35AFA5E}"/>
              </a:ext>
            </a:extLst>
          </p:cNvPr>
          <p:cNvSpPr>
            <a:spLocks noGrp="1"/>
          </p:cNvSpPr>
          <p:nvPr>
            <p:ph type="title"/>
          </p:nvPr>
        </p:nvSpPr>
        <p:spPr/>
        <p:txBody>
          <a:bodyPr/>
          <a:lstStyle/>
          <a:p>
            <a:r>
              <a:rPr lang="en-US" dirty="0"/>
              <a:t>CASE 9, continued</a:t>
            </a:r>
          </a:p>
        </p:txBody>
      </p:sp>
      <p:sp>
        <p:nvSpPr>
          <p:cNvPr id="3" name="Content Placeholder 2">
            <a:extLst>
              <a:ext uri="{FF2B5EF4-FFF2-40B4-BE49-F238E27FC236}">
                <a16:creationId xmlns:a16="http://schemas.microsoft.com/office/drawing/2014/main" id="{AADD4EE1-5CBD-486A-9D91-E1C5EE35C721}"/>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Which medication is LEAST likely to be a contributor to his weight loss?</a:t>
            </a:r>
          </a:p>
        </p:txBody>
      </p:sp>
      <p:sp>
        <p:nvSpPr>
          <p:cNvPr id="4" name="Content Placeholder 3">
            <a:extLst>
              <a:ext uri="{FF2B5EF4-FFF2-40B4-BE49-F238E27FC236}">
                <a16:creationId xmlns:a16="http://schemas.microsoft.com/office/drawing/2014/main" id="{2B81CD2F-6826-4B43-8221-35308603B8E0}"/>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464953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98C4-0387-40C9-9E33-B817A413529B}"/>
              </a:ext>
            </a:extLst>
          </p:cNvPr>
          <p:cNvSpPr>
            <a:spLocks noGrp="1"/>
          </p:cNvSpPr>
          <p:nvPr>
            <p:ph type="title"/>
          </p:nvPr>
        </p:nvSpPr>
        <p:spPr/>
        <p:txBody>
          <a:bodyPr/>
          <a:lstStyle/>
          <a:p>
            <a:r>
              <a:rPr lang="en-US" dirty="0"/>
              <a:t>ANSWER #9</a:t>
            </a:r>
          </a:p>
        </p:txBody>
      </p:sp>
      <p:sp>
        <p:nvSpPr>
          <p:cNvPr id="3" name="Content Placeholder 2">
            <a:extLst>
              <a:ext uri="{FF2B5EF4-FFF2-40B4-BE49-F238E27FC236}">
                <a16:creationId xmlns:a16="http://schemas.microsoft.com/office/drawing/2014/main" id="{42B7F457-4A61-495B-9686-271DEC0672A8}"/>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Atenolol</a:t>
            </a:r>
          </a:p>
        </p:txBody>
      </p:sp>
      <p:sp>
        <p:nvSpPr>
          <p:cNvPr id="4" name="Content Placeholder 3">
            <a:extLst>
              <a:ext uri="{FF2B5EF4-FFF2-40B4-BE49-F238E27FC236}">
                <a16:creationId xmlns:a16="http://schemas.microsoft.com/office/drawing/2014/main" id="{D1D54758-E6D9-4EB1-8E6A-256B8D987CFA}"/>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494520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8B3D-4516-4DDF-BF81-EFFB51FA0703}"/>
              </a:ext>
            </a:extLst>
          </p:cNvPr>
          <p:cNvSpPr>
            <a:spLocks noGrp="1"/>
          </p:cNvSpPr>
          <p:nvPr>
            <p:ph type="title"/>
          </p:nvPr>
        </p:nvSpPr>
        <p:spPr/>
        <p:txBody>
          <a:bodyPr/>
          <a:lstStyle/>
          <a:p>
            <a:r>
              <a:rPr lang="en-US" dirty="0"/>
              <a:t>MEDICAL CAUSES OF WEIGHT LOSS</a:t>
            </a:r>
          </a:p>
        </p:txBody>
      </p:sp>
      <p:sp>
        <p:nvSpPr>
          <p:cNvPr id="3" name="Text Placeholder 2">
            <a:extLst>
              <a:ext uri="{FF2B5EF4-FFF2-40B4-BE49-F238E27FC236}">
                <a16:creationId xmlns:a16="http://schemas.microsoft.com/office/drawing/2014/main" id="{5FE729C0-339E-4CE9-8B32-79472EA4B09C}"/>
              </a:ext>
            </a:extLst>
          </p:cNvPr>
          <p:cNvSpPr>
            <a:spLocks noGrp="1"/>
          </p:cNvSpPr>
          <p:nvPr>
            <p:ph type="body" idx="1"/>
          </p:nvPr>
        </p:nvSpPr>
        <p:spPr/>
        <p:txBody>
          <a:bodyPr/>
          <a:lstStyle/>
          <a:p>
            <a:pPr marL="342900" indent="-342900">
              <a:buFont typeface="Arial" panose="020B0604020202020204" pitchFamily="34" charset="0"/>
              <a:buChar char="•"/>
            </a:pPr>
            <a:r>
              <a:rPr lang="en-US" dirty="0"/>
              <a:t>Diabetes</a:t>
            </a:r>
          </a:p>
          <a:p>
            <a:pPr marL="342900" indent="-342900">
              <a:buFont typeface="Arial" panose="020B0604020202020204" pitchFamily="34" charset="0"/>
              <a:buChar char="•"/>
            </a:pPr>
            <a:r>
              <a:rPr lang="en-US" dirty="0"/>
              <a:t>Hyperthyroidism</a:t>
            </a:r>
          </a:p>
          <a:p>
            <a:pPr marL="342900" indent="-342900">
              <a:buFont typeface="Arial" panose="020B0604020202020204" pitchFamily="34" charset="0"/>
              <a:buChar char="•"/>
            </a:pPr>
            <a:r>
              <a:rPr lang="en-US" dirty="0"/>
              <a:t>End-stage organ</a:t>
            </a:r>
          </a:p>
          <a:p>
            <a:pPr marL="342900" indent="-342900">
              <a:buFont typeface="Arial" panose="020B0604020202020204" pitchFamily="34" charset="0"/>
              <a:buChar char="•"/>
            </a:pPr>
            <a:r>
              <a:rPr lang="en-US" dirty="0"/>
              <a:t>Malignancy</a:t>
            </a:r>
          </a:p>
          <a:p>
            <a:pPr marL="342900" indent="-342900">
              <a:buFont typeface="Arial" panose="020B0604020202020204" pitchFamily="34" charset="0"/>
              <a:buChar char="•"/>
            </a:pPr>
            <a:r>
              <a:rPr lang="en-US" dirty="0"/>
              <a:t>Chronic infections</a:t>
            </a:r>
          </a:p>
          <a:p>
            <a:pPr marL="342900" indent="-342900">
              <a:buFont typeface="Arial" panose="020B0604020202020204" pitchFamily="34" charset="0"/>
              <a:buChar char="•"/>
            </a:pPr>
            <a:r>
              <a:rPr lang="en-US" dirty="0"/>
              <a:t>Rheumatologic</a:t>
            </a:r>
          </a:p>
          <a:p>
            <a:pPr marL="342900" indent="-342900">
              <a:buFont typeface="Arial" panose="020B0604020202020204" pitchFamily="34" charset="0"/>
              <a:buChar char="•"/>
            </a:pPr>
            <a:r>
              <a:rPr lang="en-US" dirty="0"/>
              <a:t>Diseases of oral cavity</a:t>
            </a:r>
          </a:p>
        </p:txBody>
      </p:sp>
      <p:sp>
        <p:nvSpPr>
          <p:cNvPr id="4" name="Content Placeholder 3">
            <a:extLst>
              <a:ext uri="{FF2B5EF4-FFF2-40B4-BE49-F238E27FC236}">
                <a16:creationId xmlns:a16="http://schemas.microsoft.com/office/drawing/2014/main" id="{3F3C5CCC-3843-4F8D-8AD3-A78EA60316D6}"/>
              </a:ext>
            </a:extLst>
          </p:cNvPr>
          <p:cNvSpPr>
            <a:spLocks noGrp="1"/>
          </p:cNvSpPr>
          <p:nvPr>
            <p:ph sz="quarter" idx="13"/>
          </p:nvPr>
        </p:nvSpPr>
        <p:spPr/>
        <p:txBody>
          <a:bodyPr/>
          <a:lstStyle/>
          <a:p>
            <a:endParaRPr lang="en-US"/>
          </a:p>
        </p:txBody>
      </p:sp>
      <p:sp>
        <p:nvSpPr>
          <p:cNvPr id="5" name="Text Placeholder 4">
            <a:extLst>
              <a:ext uri="{FF2B5EF4-FFF2-40B4-BE49-F238E27FC236}">
                <a16:creationId xmlns:a16="http://schemas.microsoft.com/office/drawing/2014/main" id="{66840C92-49BE-42E2-9601-03C9362E4901}"/>
              </a:ext>
            </a:extLst>
          </p:cNvPr>
          <p:cNvSpPr>
            <a:spLocks noGrp="1"/>
          </p:cNvSpPr>
          <p:nvPr>
            <p:ph type="body" idx="14"/>
          </p:nvPr>
        </p:nvSpPr>
        <p:spPr/>
        <p:txBody>
          <a:bodyPr/>
          <a:lstStyle/>
          <a:p>
            <a:pPr marL="342900" indent="-342900">
              <a:buFont typeface="Arial" panose="020B0604020202020204" pitchFamily="34" charset="0"/>
              <a:buChar char="•"/>
            </a:pPr>
            <a:r>
              <a:rPr lang="en-US" dirty="0"/>
              <a:t>Diseases of pharynx</a:t>
            </a:r>
          </a:p>
          <a:p>
            <a:pPr marL="342900" indent="-342900">
              <a:buFont typeface="Arial" panose="020B0604020202020204" pitchFamily="34" charset="0"/>
              <a:buChar char="•"/>
            </a:pPr>
            <a:r>
              <a:rPr lang="en-US" dirty="0"/>
              <a:t>Diseases of esophagus</a:t>
            </a:r>
          </a:p>
          <a:p>
            <a:pPr marL="342900" indent="-342900">
              <a:buFont typeface="Arial" panose="020B0604020202020204" pitchFamily="34" charset="0"/>
              <a:buChar char="•"/>
            </a:pPr>
            <a:r>
              <a:rPr lang="en-US" dirty="0"/>
              <a:t>Malabsorption</a:t>
            </a:r>
          </a:p>
          <a:p>
            <a:pPr marL="342900" indent="-342900">
              <a:buFont typeface="Arial" panose="020B0604020202020204" pitchFamily="34" charset="0"/>
              <a:buChar char="•"/>
            </a:pPr>
            <a:r>
              <a:rPr lang="en-US" dirty="0"/>
              <a:t>Intestinal angina </a:t>
            </a:r>
          </a:p>
          <a:p>
            <a:pPr marL="342900" indent="-342900">
              <a:buFont typeface="Arial" panose="020B0604020202020204" pitchFamily="34" charset="0"/>
              <a:buChar char="•"/>
            </a:pPr>
            <a:r>
              <a:rPr lang="en-US" dirty="0"/>
              <a:t>Gastroparesis</a:t>
            </a:r>
          </a:p>
          <a:p>
            <a:pPr marL="342900" indent="-342900">
              <a:buFont typeface="Arial" panose="020B0604020202020204" pitchFamily="34" charset="0"/>
              <a:buChar char="•"/>
            </a:pPr>
            <a:r>
              <a:rPr lang="en-US" dirty="0"/>
              <a:t>Frailty</a:t>
            </a:r>
          </a:p>
        </p:txBody>
      </p:sp>
    </p:spTree>
    <p:extLst>
      <p:ext uri="{BB962C8B-B14F-4D97-AF65-F5344CB8AC3E}">
        <p14:creationId xmlns:p14="http://schemas.microsoft.com/office/powerpoint/2010/main" val="499328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3AC3-A2F4-47C1-99DD-F5755C495588}"/>
              </a:ext>
            </a:extLst>
          </p:cNvPr>
          <p:cNvSpPr>
            <a:spLocks noGrp="1"/>
          </p:cNvSpPr>
          <p:nvPr>
            <p:ph type="title"/>
          </p:nvPr>
        </p:nvSpPr>
        <p:spPr/>
        <p:txBody>
          <a:bodyPr/>
          <a:lstStyle/>
          <a:p>
            <a:r>
              <a:rPr lang="en-US" dirty="0"/>
              <a:t>PSYCHOSOCIAL CAUSES OF WT LOSS</a:t>
            </a:r>
          </a:p>
        </p:txBody>
      </p:sp>
      <p:sp>
        <p:nvSpPr>
          <p:cNvPr id="3" name="Content Placeholder 2">
            <a:extLst>
              <a:ext uri="{FF2B5EF4-FFF2-40B4-BE49-F238E27FC236}">
                <a16:creationId xmlns:a16="http://schemas.microsoft.com/office/drawing/2014/main" id="{FDBD7D84-5935-4201-AB2B-683DC165AD97}"/>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Depression</a:t>
            </a:r>
          </a:p>
          <a:p>
            <a:pPr marL="457200" indent="-457200">
              <a:buFont typeface="Arial" panose="020B0604020202020204" pitchFamily="34" charset="0"/>
              <a:buChar char="•"/>
            </a:pPr>
            <a:r>
              <a:rPr lang="en-US" sz="2800" dirty="0"/>
              <a:t>Medical diet</a:t>
            </a:r>
          </a:p>
          <a:p>
            <a:pPr marL="457200" indent="-457200">
              <a:buFont typeface="Arial" panose="020B0604020202020204" pitchFamily="34" charset="0"/>
              <a:buChar char="•"/>
            </a:pPr>
            <a:r>
              <a:rPr lang="en-US" sz="2800" dirty="0"/>
              <a:t>Can’t obtain food</a:t>
            </a:r>
          </a:p>
          <a:p>
            <a:pPr marL="457200" indent="-457200">
              <a:buFont typeface="Arial" panose="020B0604020202020204" pitchFamily="34" charset="0"/>
              <a:buChar char="•"/>
            </a:pPr>
            <a:r>
              <a:rPr lang="en-US" sz="2800" dirty="0"/>
              <a:t>Can’t afford food</a:t>
            </a:r>
          </a:p>
          <a:p>
            <a:pPr marL="457200" indent="-457200">
              <a:buFont typeface="Arial" panose="020B0604020202020204" pitchFamily="34" charset="0"/>
              <a:buChar char="•"/>
            </a:pPr>
            <a:r>
              <a:rPr lang="en-US" sz="2800" dirty="0"/>
              <a:t>Major social stress</a:t>
            </a:r>
          </a:p>
          <a:p>
            <a:pPr marL="457200" indent="-457200">
              <a:buFont typeface="Arial" panose="020B0604020202020204" pitchFamily="34" charset="0"/>
              <a:buChar char="•"/>
            </a:pPr>
            <a:r>
              <a:rPr lang="en-US" sz="2800" dirty="0"/>
              <a:t>Widow cooking for 1</a:t>
            </a:r>
          </a:p>
          <a:p>
            <a:pPr marL="457200" indent="-457200">
              <a:buFont typeface="Arial" panose="020B0604020202020204" pitchFamily="34" charset="0"/>
              <a:buChar char="•"/>
            </a:pPr>
            <a:r>
              <a:rPr lang="en-US" sz="2800" dirty="0"/>
              <a:t>EtOH</a:t>
            </a:r>
          </a:p>
        </p:txBody>
      </p:sp>
      <p:sp>
        <p:nvSpPr>
          <p:cNvPr id="4" name="Content Placeholder 3">
            <a:extLst>
              <a:ext uri="{FF2B5EF4-FFF2-40B4-BE49-F238E27FC236}">
                <a16:creationId xmlns:a16="http://schemas.microsoft.com/office/drawing/2014/main" id="{5ADB2ACE-436F-47B9-A808-76F4FD807640}"/>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028722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052" y="565095"/>
            <a:ext cx="6746663" cy="1516673"/>
          </a:xfrm>
        </p:spPr>
        <p:txBody>
          <a:bodyPr/>
          <a:lstStyle/>
          <a:p>
            <a:pPr algn="ctr"/>
            <a:r>
              <a:rPr lang="en-US" sz="3200" dirty="0"/>
              <a:t>Geriatrics Case Conference</a:t>
            </a:r>
            <a:r>
              <a:rPr lang="en-US" sz="3600" dirty="0"/>
              <a:t/>
            </a:r>
            <a:br>
              <a:rPr lang="en-US" sz="3600" dirty="0"/>
            </a:br>
            <a:endParaRPr lang="en-US" sz="4800" dirty="0"/>
          </a:p>
        </p:txBody>
      </p:sp>
      <p:sp>
        <p:nvSpPr>
          <p:cNvPr id="3" name="Subtitle 2"/>
          <p:cNvSpPr>
            <a:spLocks noGrp="1"/>
          </p:cNvSpPr>
          <p:nvPr>
            <p:ph type="subTitle" idx="1"/>
          </p:nvPr>
        </p:nvSpPr>
        <p:spPr>
          <a:xfrm>
            <a:off x="1596564" y="4887822"/>
            <a:ext cx="6012203" cy="688511"/>
          </a:xfrm>
        </p:spPr>
        <p:txBody>
          <a:bodyPr vert="horz" lIns="91440" tIns="45720" rIns="91440" bIns="45720" rtlCol="0" anchor="t">
            <a:normAutofit/>
          </a:bodyPr>
          <a:lstStyle/>
          <a:p>
            <a:pPr algn="ctr"/>
            <a:r>
              <a:rPr lang="en-US" sz="1800" b="0" dirty="0" smtClean="0">
                <a:solidFill>
                  <a:schemeClr val="tx1"/>
                </a:solidFill>
              </a:rPr>
              <a:t>February 4</a:t>
            </a:r>
            <a:r>
              <a:rPr lang="en-US" sz="1800" b="0" baseline="30000" dirty="0" smtClean="0">
                <a:solidFill>
                  <a:schemeClr val="tx1"/>
                </a:solidFill>
              </a:rPr>
              <a:t>th</a:t>
            </a:r>
            <a:r>
              <a:rPr lang="en-US" sz="1800" b="0" dirty="0" smtClean="0">
                <a:solidFill>
                  <a:schemeClr val="tx1"/>
                </a:solidFill>
              </a:rPr>
              <a:t>, </a:t>
            </a:r>
            <a:r>
              <a:rPr lang="en-US" sz="1800" b="0" dirty="0">
                <a:solidFill>
                  <a:schemeClr val="tx1"/>
                </a:solidFill>
              </a:rPr>
              <a:t>2021</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42005" y="5611909"/>
            <a:ext cx="2321169" cy="10531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67" y="205040"/>
            <a:ext cx="7141106" cy="768964"/>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93168" y="5860387"/>
            <a:ext cx="2070944" cy="804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0427" y="5232408"/>
            <a:ext cx="1141585" cy="1432689"/>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1643063" y="3328988"/>
            <a:ext cx="62007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a:ea typeface="+mn-lt"/>
                <a:cs typeface="Calibri"/>
              </a:rPr>
              <a:t>Bill Lyons</a:t>
            </a:r>
            <a:r>
              <a:rPr kumimoji="0" lang="en-US" sz="3600" b="0" i="0" u="none" strike="noStrike" kern="1200" cap="none" spc="0" normalizeH="0" baseline="0" noProof="0" dirty="0" smtClean="0">
                <a:ln>
                  <a:noFill/>
                </a:ln>
                <a:solidFill>
                  <a:prstClr val="black"/>
                </a:solidFill>
                <a:effectLst/>
                <a:uLnTx/>
                <a:uFillTx/>
                <a:latin typeface="Times New Roman"/>
                <a:ea typeface="+mn-ea"/>
                <a:cs typeface="Times New Roman"/>
              </a:rPr>
              <a:t>, MD</a:t>
            </a:r>
            <a:endParaRPr kumimoji="0" lang="en-US" sz="3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a:ea typeface="+mn-ea"/>
                <a:cs typeface="Times New Roman"/>
              </a:rPr>
              <a:t>Linda Sobeski, </a:t>
            </a:r>
            <a:r>
              <a:rPr kumimoji="0" lang="en-US" sz="3600" b="0" i="0" u="none" strike="noStrike" kern="1200" cap="none" spc="0" normalizeH="0" baseline="0" noProof="0" dirty="0" err="1" smtClean="0">
                <a:ln>
                  <a:noFill/>
                </a:ln>
                <a:solidFill>
                  <a:prstClr val="black"/>
                </a:solidFill>
                <a:effectLst/>
                <a:uLnTx/>
                <a:uFillTx/>
                <a:latin typeface="Times New Roman"/>
                <a:ea typeface="+mn-ea"/>
                <a:cs typeface="Times New Roman"/>
              </a:rPr>
              <a:t>PharmD</a:t>
            </a:r>
            <a:r>
              <a:rPr kumimoji="0" lang="en-US" sz="3600" b="0" i="0" u="none" strike="noStrike" kern="1200" cap="none" spc="0" normalizeH="0" baseline="0" noProof="0" dirty="0" smtClean="0">
                <a:ln>
                  <a:noFill/>
                </a:ln>
                <a:solidFill>
                  <a:prstClr val="black"/>
                </a:solidFill>
                <a:effectLst/>
                <a:uLnTx/>
                <a:uFillTx/>
                <a:latin typeface="Times New Roman"/>
                <a:ea typeface="+mn-ea"/>
                <a:cs typeface="Times New Roman"/>
              </a:rPr>
              <a:t>, BCPS</a:t>
            </a:r>
            <a:endParaRPr kumimoji="0" lang="en-US" sz="36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TextBox 8">
            <a:extLst>
              <a:ext uri="{FF2B5EF4-FFF2-40B4-BE49-F238E27FC236}">
                <a16:creationId xmlns:a16="http://schemas.microsoft.com/office/drawing/2014/main" id="{02DF701E-CA36-41EC-B952-D62DE011AF25}"/>
              </a:ext>
            </a:extLst>
          </p:cNvPr>
          <p:cNvSpPr txBox="1"/>
          <p:nvPr/>
        </p:nvSpPr>
        <p:spPr>
          <a:xfrm>
            <a:off x="1209271" y="2117107"/>
            <a:ext cx="67867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smtClean="0">
                <a:ln>
                  <a:noFill/>
                </a:ln>
                <a:solidFill>
                  <a:prstClr val="black"/>
                </a:solidFill>
                <a:effectLst/>
                <a:uLnTx/>
                <a:uFillTx/>
                <a:latin typeface="Calibri"/>
                <a:ea typeface="+mn-ea"/>
                <a:cs typeface="Calibri"/>
              </a:rPr>
              <a:t> Weight Loss in Older Adults</a:t>
            </a:r>
            <a:endParaRPr kumimoji="0" lang="en-US" sz="3600" b="1" i="1"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418425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810D-095E-4544-80B0-BC05060C840C}"/>
              </a:ext>
            </a:extLst>
          </p:cNvPr>
          <p:cNvSpPr>
            <a:spLocks noGrp="1"/>
          </p:cNvSpPr>
          <p:nvPr>
            <p:ph type="title"/>
          </p:nvPr>
        </p:nvSpPr>
        <p:spPr>
          <a:xfrm>
            <a:off x="457201" y="395833"/>
            <a:ext cx="8080130" cy="923014"/>
          </a:xfrm>
        </p:spPr>
        <p:txBody>
          <a:bodyPr/>
          <a:lstStyle/>
          <a:p>
            <a:r>
              <a:rPr lang="en-US" sz="3600" dirty="0"/>
              <a:t>DRUG CAUSES OF WEIGHT LOSS</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464590048"/>
              </p:ext>
            </p:extLst>
          </p:nvPr>
        </p:nvGraphicFramePr>
        <p:xfrm>
          <a:off x="712421" y="2646665"/>
          <a:ext cx="7569690" cy="3233703"/>
        </p:xfrm>
        <a:graphic>
          <a:graphicData uri="http://schemas.openxmlformats.org/drawingml/2006/table">
            <a:tbl>
              <a:tblPr firstRow="1" bandRow="1">
                <a:tableStyleId>{073A0DAA-6AF3-43AB-8588-CEC1D06C72B9}</a:tableStyleId>
              </a:tblPr>
              <a:tblGrid>
                <a:gridCol w="2266172">
                  <a:extLst>
                    <a:ext uri="{9D8B030D-6E8A-4147-A177-3AD203B41FA5}">
                      <a16:colId xmlns:a16="http://schemas.microsoft.com/office/drawing/2014/main" val="3280455942"/>
                    </a:ext>
                  </a:extLst>
                </a:gridCol>
                <a:gridCol w="5303518">
                  <a:extLst>
                    <a:ext uri="{9D8B030D-6E8A-4147-A177-3AD203B41FA5}">
                      <a16:colId xmlns:a16="http://schemas.microsoft.com/office/drawing/2014/main" val="3159539434"/>
                    </a:ext>
                  </a:extLst>
                </a:gridCol>
              </a:tblGrid>
              <a:tr h="529261">
                <a:tc>
                  <a:txBody>
                    <a:bodyPr/>
                    <a:lstStyle/>
                    <a:p>
                      <a:r>
                        <a:rPr lang="en-US" sz="2400" dirty="0" smtClean="0"/>
                        <a:t>Mechanism</a:t>
                      </a:r>
                      <a:endParaRPr lang="en-US" sz="2400" dirty="0"/>
                    </a:p>
                  </a:txBody>
                  <a:tcPr/>
                </a:tc>
                <a:tc>
                  <a:txBody>
                    <a:bodyPr/>
                    <a:lstStyle/>
                    <a:p>
                      <a:r>
                        <a:rPr lang="en-US" sz="2400" dirty="0" smtClean="0"/>
                        <a:t>Drug/Class</a:t>
                      </a:r>
                      <a:endParaRPr lang="en-US" sz="2400" dirty="0"/>
                    </a:p>
                  </a:txBody>
                  <a:tcPr/>
                </a:tc>
                <a:extLst>
                  <a:ext uri="{0D108BD9-81ED-4DB2-BD59-A6C34878D82A}">
                    <a16:rowId xmlns:a16="http://schemas.microsoft.com/office/drawing/2014/main" val="287496095"/>
                  </a:ext>
                </a:extLst>
              </a:tr>
              <a:tr h="529261">
                <a:tc>
                  <a:txBody>
                    <a:bodyPr/>
                    <a:lstStyle/>
                    <a:p>
                      <a:r>
                        <a:rPr lang="en-US" sz="2400" dirty="0" smtClean="0"/>
                        <a:t>Anorexia</a:t>
                      </a:r>
                      <a:endParaRPr lang="en-US" sz="2400" dirty="0"/>
                    </a:p>
                  </a:txBody>
                  <a:tcPr/>
                </a:tc>
                <a:tc>
                  <a:txBody>
                    <a:bodyPr/>
                    <a:lstStyle/>
                    <a:p>
                      <a:r>
                        <a:rPr lang="en-US" sz="2400" dirty="0" smtClean="0"/>
                        <a:t>Antibiotics, decongestants, digoxin, donepezil, SSRIs</a:t>
                      </a:r>
                      <a:endParaRPr lang="en-US" sz="2400" dirty="0"/>
                    </a:p>
                  </a:txBody>
                  <a:tcPr/>
                </a:tc>
                <a:extLst>
                  <a:ext uri="{0D108BD9-81ED-4DB2-BD59-A6C34878D82A}">
                    <a16:rowId xmlns:a16="http://schemas.microsoft.com/office/drawing/2014/main" val="1394840857"/>
                  </a:ext>
                </a:extLst>
              </a:tr>
              <a:tr h="529261">
                <a:tc>
                  <a:txBody>
                    <a:bodyPr/>
                    <a:lstStyle/>
                    <a:p>
                      <a:r>
                        <a:rPr lang="en-US" sz="2400" dirty="0" err="1" smtClean="0"/>
                        <a:t>Dysgeusia</a:t>
                      </a:r>
                      <a:endParaRPr lang="en-US" sz="2400" dirty="0"/>
                    </a:p>
                  </a:txBody>
                  <a:tcPr/>
                </a:tc>
                <a:tc>
                  <a:txBody>
                    <a:bodyPr/>
                    <a:lstStyle/>
                    <a:p>
                      <a:r>
                        <a:rPr lang="en-US" sz="2400" dirty="0" smtClean="0"/>
                        <a:t>Antibiotics,</a:t>
                      </a:r>
                      <a:r>
                        <a:rPr lang="en-US" sz="2400" baseline="0" dirty="0" smtClean="0"/>
                        <a:t> ACE-I, FeSO4</a:t>
                      </a:r>
                      <a:endParaRPr lang="en-US" sz="2400" dirty="0"/>
                    </a:p>
                  </a:txBody>
                  <a:tcPr/>
                </a:tc>
                <a:extLst>
                  <a:ext uri="{0D108BD9-81ED-4DB2-BD59-A6C34878D82A}">
                    <a16:rowId xmlns:a16="http://schemas.microsoft.com/office/drawing/2014/main" val="962253365"/>
                  </a:ext>
                </a:extLst>
              </a:tr>
              <a:tr h="529261">
                <a:tc>
                  <a:txBody>
                    <a:bodyPr/>
                    <a:lstStyle/>
                    <a:p>
                      <a:r>
                        <a:rPr lang="en-US" sz="2400" dirty="0" smtClean="0"/>
                        <a:t>Dysphagia</a:t>
                      </a:r>
                      <a:endParaRPr lang="en-US" sz="2400" dirty="0"/>
                    </a:p>
                  </a:txBody>
                  <a:tcPr/>
                </a:tc>
                <a:tc>
                  <a:txBody>
                    <a:bodyPr/>
                    <a:lstStyle/>
                    <a:p>
                      <a:r>
                        <a:rPr lang="en-US" sz="2400" dirty="0" smtClean="0"/>
                        <a:t>Bisphosphonates, FeSO4, NSAIDs</a:t>
                      </a:r>
                      <a:endParaRPr lang="en-US" sz="2400" dirty="0"/>
                    </a:p>
                  </a:txBody>
                  <a:tcPr/>
                </a:tc>
                <a:extLst>
                  <a:ext uri="{0D108BD9-81ED-4DB2-BD59-A6C34878D82A}">
                    <a16:rowId xmlns:a16="http://schemas.microsoft.com/office/drawing/2014/main" val="1214140685"/>
                  </a:ext>
                </a:extLst>
              </a:tr>
              <a:tr h="529261">
                <a:tc>
                  <a:txBody>
                    <a:bodyPr/>
                    <a:lstStyle/>
                    <a:p>
                      <a:r>
                        <a:rPr lang="en-US" sz="2400" dirty="0" smtClean="0"/>
                        <a:t>N/V</a:t>
                      </a:r>
                      <a:endParaRPr lang="en-US" sz="2400" dirty="0"/>
                    </a:p>
                  </a:txBody>
                  <a:tcPr/>
                </a:tc>
                <a:tc>
                  <a:txBody>
                    <a:bodyPr/>
                    <a:lstStyle/>
                    <a:p>
                      <a:r>
                        <a:rPr lang="en-US" sz="2400" dirty="0" smtClean="0"/>
                        <a:t>Antibiotics, digoxin,</a:t>
                      </a:r>
                      <a:r>
                        <a:rPr lang="en-US" sz="2400" baseline="0" dirty="0" smtClean="0"/>
                        <a:t> donepezil, FeSO4, NSAIDs, SSRIs</a:t>
                      </a:r>
                      <a:endParaRPr lang="en-US" sz="2400" dirty="0"/>
                    </a:p>
                  </a:txBody>
                  <a:tcPr/>
                </a:tc>
                <a:extLst>
                  <a:ext uri="{0D108BD9-81ED-4DB2-BD59-A6C34878D82A}">
                    <a16:rowId xmlns:a16="http://schemas.microsoft.com/office/drawing/2014/main" val="3011155498"/>
                  </a:ext>
                </a:extLst>
              </a:tr>
            </a:tbl>
          </a:graphicData>
        </a:graphic>
      </p:graphicFrame>
      <p:sp>
        <p:nvSpPr>
          <p:cNvPr id="6" name="Content Placeholder 5"/>
          <p:cNvSpPr>
            <a:spLocks noGrp="1"/>
          </p:cNvSpPr>
          <p:nvPr>
            <p:ph idx="1"/>
          </p:nvPr>
        </p:nvSpPr>
        <p:spPr>
          <a:xfrm>
            <a:off x="712421" y="1901172"/>
            <a:ext cx="6636016" cy="710325"/>
          </a:xfrm>
        </p:spPr>
        <p:txBody>
          <a:bodyPr>
            <a:normAutofit/>
          </a:bodyPr>
          <a:lstStyle/>
          <a:p>
            <a:r>
              <a:rPr lang="en-US" sz="2400" dirty="0" smtClean="0"/>
              <a:t>Consult your pharmacist!!</a:t>
            </a:r>
            <a:endParaRPr lang="en-US" sz="2400" dirty="0"/>
          </a:p>
        </p:txBody>
      </p:sp>
    </p:spTree>
    <p:extLst>
      <p:ext uri="{BB962C8B-B14F-4D97-AF65-F5344CB8AC3E}">
        <p14:creationId xmlns:p14="http://schemas.microsoft.com/office/powerpoint/2010/main" val="2808333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95833"/>
            <a:ext cx="7594867" cy="685622"/>
          </a:xfrm>
        </p:spPr>
        <p:txBody>
          <a:bodyPr/>
          <a:lstStyle/>
          <a:p>
            <a:r>
              <a:rPr lang="en-US" dirty="0" err="1" smtClean="0"/>
              <a:t>Orexigenics</a:t>
            </a:r>
            <a:endParaRPr lang="en-US" dirty="0"/>
          </a:p>
        </p:txBody>
      </p:sp>
      <p:sp>
        <p:nvSpPr>
          <p:cNvPr id="3" name="Content Placeholder 2"/>
          <p:cNvSpPr>
            <a:spLocks noGrp="1"/>
          </p:cNvSpPr>
          <p:nvPr>
            <p:ph idx="1"/>
          </p:nvPr>
        </p:nvSpPr>
        <p:spPr>
          <a:xfrm>
            <a:off x="783003" y="1422853"/>
            <a:ext cx="7481765" cy="3756548"/>
          </a:xfrm>
        </p:spPr>
        <p:txBody>
          <a:bodyPr/>
          <a:lstStyle/>
          <a:p>
            <a:pPr marL="342900" indent="-342900">
              <a:buFont typeface="Arial" panose="020B0604020202020204" pitchFamily="34" charset="0"/>
              <a:buChar char="•"/>
            </a:pPr>
            <a:r>
              <a:rPr lang="en-US" sz="2400" dirty="0" smtClean="0"/>
              <a:t>Limited evidence </a:t>
            </a:r>
          </a:p>
          <a:p>
            <a:pPr marL="342900" indent="-342900">
              <a:buFont typeface="Arial" panose="020B0604020202020204" pitchFamily="34" charset="0"/>
              <a:buChar char="•"/>
            </a:pPr>
            <a:r>
              <a:rPr lang="en-US" sz="2400" dirty="0" smtClean="0"/>
              <a:t>Significant ADEs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err="1" smtClean="0"/>
              <a:t>Megestrol</a:t>
            </a:r>
            <a:endParaRPr lang="en-US" sz="2400" dirty="0" smtClean="0"/>
          </a:p>
          <a:p>
            <a:pPr marL="342900" indent="-342900">
              <a:buFont typeface="Arial" panose="020B0604020202020204" pitchFamily="34" charset="0"/>
              <a:buChar char="•"/>
            </a:pPr>
            <a:r>
              <a:rPr lang="en-US" sz="2400" dirty="0" err="1" smtClean="0"/>
              <a:t>Cyproheptadine</a:t>
            </a:r>
            <a:endParaRPr lang="en-US" sz="2400" dirty="0" smtClean="0"/>
          </a:p>
          <a:p>
            <a:pPr marL="342900" indent="-342900">
              <a:buFont typeface="Arial" panose="020B0604020202020204" pitchFamily="34" charset="0"/>
              <a:buChar char="•"/>
            </a:pPr>
            <a:r>
              <a:rPr lang="en-US" sz="2400" dirty="0" err="1" smtClean="0"/>
              <a:t>Dronabinol</a:t>
            </a:r>
            <a:r>
              <a:rPr lang="en-US" sz="2400" dirty="0" smtClean="0"/>
              <a:t> CNS effects</a:t>
            </a:r>
          </a:p>
          <a:p>
            <a:pPr marL="342900" indent="-342900">
              <a:buFont typeface="Arial" panose="020B0604020202020204" pitchFamily="34" charset="0"/>
              <a:buChar char="•"/>
            </a:pPr>
            <a:r>
              <a:rPr lang="en-US" sz="2400" dirty="0" smtClean="0"/>
              <a:t>Human growth hormone</a:t>
            </a:r>
          </a:p>
          <a:p>
            <a:pPr marL="342900" indent="-342900">
              <a:buFont typeface="Arial" panose="020B0604020202020204" pitchFamily="34" charset="0"/>
              <a:buChar char="•"/>
            </a:pPr>
            <a:r>
              <a:rPr lang="en-US" sz="2400" dirty="0" smtClean="0"/>
              <a:t>Testosterone</a:t>
            </a:r>
          </a:p>
          <a:p>
            <a:pPr marL="342900" indent="-342900">
              <a:buFont typeface="Arial" panose="020B0604020202020204" pitchFamily="34" charset="0"/>
              <a:buChar char="•"/>
            </a:pPr>
            <a:r>
              <a:rPr lang="en-US" sz="2400" dirty="0" err="1" smtClean="0"/>
              <a:t>Eisocapentanoic</a:t>
            </a:r>
            <a:r>
              <a:rPr lang="en-US" sz="2400" dirty="0" smtClean="0"/>
              <a:t> acid (EPA)</a:t>
            </a:r>
          </a:p>
        </p:txBody>
      </p:sp>
    </p:spTree>
    <p:extLst>
      <p:ext uri="{BB962C8B-B14F-4D97-AF65-F5344CB8AC3E}">
        <p14:creationId xmlns:p14="http://schemas.microsoft.com/office/powerpoint/2010/main" val="2162164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15E5-CBA8-4F27-B8C0-E42F0A17CCAD}"/>
              </a:ext>
            </a:extLst>
          </p:cNvPr>
          <p:cNvSpPr>
            <a:spLocks noGrp="1"/>
          </p:cNvSpPr>
          <p:nvPr>
            <p:ph type="title"/>
          </p:nvPr>
        </p:nvSpPr>
        <p:spPr/>
        <p:txBody>
          <a:bodyPr/>
          <a:lstStyle/>
          <a:p>
            <a:r>
              <a:rPr lang="en-US" dirty="0"/>
              <a:t>BEYOND TREATING THE CAUSE</a:t>
            </a:r>
          </a:p>
        </p:txBody>
      </p:sp>
      <p:sp>
        <p:nvSpPr>
          <p:cNvPr id="3" name="Content Placeholder 2">
            <a:extLst>
              <a:ext uri="{FF2B5EF4-FFF2-40B4-BE49-F238E27FC236}">
                <a16:creationId xmlns:a16="http://schemas.microsoft.com/office/drawing/2014/main" id="{84EAE535-1B1B-4882-A2F0-2D7E19D5A645}"/>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Offer comfort foods (ice cream…)</a:t>
            </a:r>
          </a:p>
          <a:p>
            <a:pPr marL="457200" indent="-457200">
              <a:buFont typeface="Arial" panose="020B0604020202020204" pitchFamily="34" charset="0"/>
              <a:buChar char="•"/>
            </a:pPr>
            <a:r>
              <a:rPr lang="en-US" sz="2800" dirty="0"/>
              <a:t>Happy hour, festive atmosphere</a:t>
            </a:r>
          </a:p>
          <a:p>
            <a:pPr marL="457200" indent="-457200">
              <a:buFont typeface="Arial" panose="020B0604020202020204" pitchFamily="34" charset="0"/>
              <a:buChar char="•"/>
            </a:pPr>
            <a:r>
              <a:rPr lang="en-US" sz="2800" dirty="0"/>
              <a:t>Companionship during meals</a:t>
            </a:r>
          </a:p>
          <a:p>
            <a:pPr marL="457200" indent="-457200">
              <a:buFont typeface="Arial" panose="020B0604020202020204" pitchFamily="34" charset="0"/>
              <a:buChar char="•"/>
            </a:pPr>
            <a:r>
              <a:rPr lang="en-US" sz="2800" dirty="0"/>
              <a:t>Pack favorite meal of the day</a:t>
            </a:r>
          </a:p>
          <a:p>
            <a:pPr marL="457200" indent="-457200">
              <a:buFont typeface="Arial" panose="020B0604020202020204" pitchFamily="34" charset="0"/>
              <a:buChar char="•"/>
            </a:pPr>
            <a:r>
              <a:rPr lang="en-US" sz="2800" dirty="0"/>
              <a:t>Take meds with meals</a:t>
            </a:r>
          </a:p>
          <a:p>
            <a:pPr marL="457200" indent="-457200">
              <a:buFont typeface="Arial" panose="020B0604020202020204" pitchFamily="34" charset="0"/>
              <a:buChar char="•"/>
            </a:pPr>
            <a:r>
              <a:rPr lang="en-US" sz="2800" dirty="0"/>
              <a:t>Increase physical activity</a:t>
            </a:r>
          </a:p>
        </p:txBody>
      </p:sp>
      <p:sp>
        <p:nvSpPr>
          <p:cNvPr id="4" name="Content Placeholder 3">
            <a:extLst>
              <a:ext uri="{FF2B5EF4-FFF2-40B4-BE49-F238E27FC236}">
                <a16:creationId xmlns:a16="http://schemas.microsoft.com/office/drawing/2014/main" id="{1A12DD27-4ADE-4FF2-BDCF-16B7E5AF9018}"/>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878853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6C28-6E8A-4CDE-88EA-370F7CA3A665}"/>
              </a:ext>
            </a:extLst>
          </p:cNvPr>
          <p:cNvSpPr>
            <a:spLocks noGrp="1"/>
          </p:cNvSpPr>
          <p:nvPr>
            <p:ph type="title"/>
          </p:nvPr>
        </p:nvSpPr>
        <p:spPr/>
        <p:txBody>
          <a:bodyPr/>
          <a:lstStyle/>
          <a:p>
            <a:r>
              <a:rPr lang="en-US" dirty="0"/>
              <a:t>BEYOND TREATING THE CAUSE, cont.</a:t>
            </a:r>
          </a:p>
        </p:txBody>
      </p:sp>
      <p:sp>
        <p:nvSpPr>
          <p:cNvPr id="3" name="Content Placeholder 2">
            <a:extLst>
              <a:ext uri="{FF2B5EF4-FFF2-40B4-BE49-F238E27FC236}">
                <a16:creationId xmlns:a16="http://schemas.microsoft.com/office/drawing/2014/main" id="{C1817559-411D-47B8-B438-718CC07943DF}"/>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Identify and treat constipation and diarrhea</a:t>
            </a:r>
          </a:p>
          <a:p>
            <a:pPr marL="457200" indent="-457200">
              <a:buFont typeface="Arial" panose="020B0604020202020204" pitchFamily="34" charset="0"/>
              <a:buChar char="•"/>
            </a:pPr>
            <a:r>
              <a:rPr lang="en-US" sz="2800" dirty="0"/>
              <a:t>Reduce distractions and noise (TV, radio, etc.)</a:t>
            </a:r>
          </a:p>
          <a:p>
            <a:pPr marL="457200" indent="-457200">
              <a:buFont typeface="Arial" panose="020B0604020202020204" pitchFamily="34" charset="0"/>
              <a:buChar char="•"/>
            </a:pPr>
            <a:r>
              <a:rPr lang="en-US" sz="2800" dirty="0"/>
              <a:t>Use finger foods, keep available</a:t>
            </a:r>
          </a:p>
          <a:p>
            <a:pPr marL="457200" indent="-457200">
              <a:buFont typeface="Arial" panose="020B0604020202020204" pitchFamily="34" charset="0"/>
              <a:buChar char="•"/>
            </a:pPr>
            <a:r>
              <a:rPr lang="en-US" sz="2800" dirty="0"/>
              <a:t>Give one item at a time, clear away unnecessary items</a:t>
            </a:r>
          </a:p>
          <a:p>
            <a:pPr marL="457200" indent="-457200">
              <a:buFont typeface="Arial" panose="020B0604020202020204" pitchFamily="34" charset="0"/>
              <a:buChar char="•"/>
            </a:pPr>
            <a:r>
              <a:rPr lang="en-US" sz="2800" dirty="0"/>
              <a:t>Offer several small meals over day</a:t>
            </a:r>
          </a:p>
        </p:txBody>
      </p:sp>
      <p:sp>
        <p:nvSpPr>
          <p:cNvPr id="4" name="Content Placeholder 3">
            <a:extLst>
              <a:ext uri="{FF2B5EF4-FFF2-40B4-BE49-F238E27FC236}">
                <a16:creationId xmlns:a16="http://schemas.microsoft.com/office/drawing/2014/main" id="{76D5CBE3-3558-446D-9BB9-FE068F804A96}"/>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085726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100" dirty="0"/>
              <a:t>This program is supported by the Health Resources and Services Administration (HRSA) </a:t>
            </a:r>
            <a:br>
              <a:rPr lang="en-US" sz="3100" dirty="0"/>
            </a:br>
            <a:r>
              <a:rPr lang="en-US" sz="2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777858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4AEF-A680-4B90-B2BD-F9C52C11196A}"/>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F07B163E-1EF4-476A-8296-BD8014135C8D}"/>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Weight loss is associated with</a:t>
            </a:r>
          </a:p>
          <a:p>
            <a:pPr marL="1200150" lvl="1" indent="-457200">
              <a:buFont typeface="Arial" panose="020B0604020202020204" pitchFamily="34" charset="0"/>
              <a:buChar char="•"/>
            </a:pPr>
            <a:r>
              <a:rPr lang="en-US" sz="2800" dirty="0"/>
              <a:t>Poor wound healing</a:t>
            </a:r>
          </a:p>
          <a:p>
            <a:pPr marL="1200150" lvl="1" indent="-457200">
              <a:buFont typeface="Arial" panose="020B0604020202020204" pitchFamily="34" charset="0"/>
              <a:buChar char="•"/>
            </a:pPr>
            <a:r>
              <a:rPr lang="en-US" sz="2800" dirty="0"/>
              <a:t>Infections</a:t>
            </a:r>
          </a:p>
          <a:p>
            <a:pPr marL="1200150" lvl="1" indent="-457200">
              <a:buFont typeface="Arial" panose="020B0604020202020204" pitchFamily="34" charset="0"/>
              <a:buChar char="•"/>
            </a:pPr>
            <a:r>
              <a:rPr lang="en-US" sz="2800" dirty="0"/>
              <a:t>Pressure injuries</a:t>
            </a:r>
          </a:p>
          <a:p>
            <a:pPr marL="1200150" lvl="1" indent="-457200">
              <a:buFont typeface="Arial" panose="020B0604020202020204" pitchFamily="34" charset="0"/>
              <a:buChar char="•"/>
            </a:pPr>
            <a:r>
              <a:rPr lang="en-US" sz="2800" dirty="0"/>
              <a:t>Functional decline</a:t>
            </a:r>
          </a:p>
          <a:p>
            <a:pPr marL="1200150" lvl="1" indent="-457200">
              <a:buFont typeface="Arial" panose="020B0604020202020204" pitchFamily="34" charset="0"/>
              <a:buChar char="•"/>
            </a:pPr>
            <a:r>
              <a:rPr lang="en-US" sz="2800" dirty="0"/>
              <a:t>Mortality</a:t>
            </a:r>
          </a:p>
        </p:txBody>
      </p:sp>
      <p:sp>
        <p:nvSpPr>
          <p:cNvPr id="4" name="Content Placeholder 3">
            <a:extLst>
              <a:ext uri="{FF2B5EF4-FFF2-40B4-BE49-F238E27FC236}">
                <a16:creationId xmlns:a16="http://schemas.microsoft.com/office/drawing/2014/main" id="{78B13C4D-7D72-48C0-A5FE-4D4AA818CB3F}"/>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12221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0D60-7C59-4A62-88ED-0606BB15603A}"/>
              </a:ext>
            </a:extLst>
          </p:cNvPr>
          <p:cNvSpPr>
            <a:spLocks noGrp="1"/>
          </p:cNvSpPr>
          <p:nvPr>
            <p:ph type="title"/>
          </p:nvPr>
        </p:nvSpPr>
        <p:spPr/>
        <p:txBody>
          <a:bodyPr/>
          <a:lstStyle/>
          <a:p>
            <a:r>
              <a:rPr lang="en-US" dirty="0"/>
              <a:t>HOW MUCH IS TOO MUCH?</a:t>
            </a:r>
          </a:p>
        </p:txBody>
      </p:sp>
      <p:sp>
        <p:nvSpPr>
          <p:cNvPr id="3" name="Content Placeholder 2">
            <a:extLst>
              <a:ext uri="{FF2B5EF4-FFF2-40B4-BE49-F238E27FC236}">
                <a16:creationId xmlns:a16="http://schemas.microsoft.com/office/drawing/2014/main" id="{11EA6BF7-1E29-4530-A5FF-9E02196F5955}"/>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Clinically important weight loss is over ~5% of usual weight in 6-12 month</a:t>
            </a:r>
          </a:p>
          <a:p>
            <a:pPr marL="457200" indent="-457200">
              <a:buFont typeface="Arial" panose="020B0604020202020204" pitchFamily="34" charset="0"/>
              <a:buChar char="•"/>
            </a:pPr>
            <a:r>
              <a:rPr lang="en-US" sz="2800" dirty="0"/>
              <a:t>BMI &lt; 17 consistent with “under-nutrition”</a:t>
            </a:r>
          </a:p>
        </p:txBody>
      </p:sp>
      <p:pic>
        <p:nvPicPr>
          <p:cNvPr id="6" name="Content Placeholder 5" descr="Text&#10;&#10;Description automatically generated with medium confidence">
            <a:extLst>
              <a:ext uri="{FF2B5EF4-FFF2-40B4-BE49-F238E27FC236}">
                <a16:creationId xmlns:a16="http://schemas.microsoft.com/office/drawing/2014/main" id="{9F149077-6D23-4799-A23E-355F9C2135CA}"/>
              </a:ext>
            </a:extLst>
          </p:cNvPr>
          <p:cNvPicPr>
            <a:picLocks noGrp="1" noChangeAspect="1"/>
          </p:cNvPicPr>
          <p:nvPr>
            <p:ph sz="quarter" idx="10"/>
          </p:nvPr>
        </p:nvPicPr>
        <p:blipFill>
          <a:blip r:embed="rId2"/>
          <a:stretch>
            <a:fillRect/>
          </a:stretch>
        </p:blipFill>
        <p:spPr>
          <a:xfrm>
            <a:off x="4734058" y="4751110"/>
            <a:ext cx="1563047" cy="1555422"/>
          </a:xfrm>
        </p:spPr>
      </p:pic>
    </p:spTree>
    <p:extLst>
      <p:ext uri="{BB962C8B-B14F-4D97-AF65-F5344CB8AC3E}">
        <p14:creationId xmlns:p14="http://schemas.microsoft.com/office/powerpoint/2010/main" val="2161384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36FE-F075-4138-AF59-7791812600AE}"/>
              </a:ext>
            </a:extLst>
          </p:cNvPr>
          <p:cNvSpPr>
            <a:spLocks noGrp="1"/>
          </p:cNvSpPr>
          <p:nvPr>
            <p:ph type="title"/>
          </p:nvPr>
        </p:nvSpPr>
        <p:spPr/>
        <p:txBody>
          <a:bodyPr/>
          <a:lstStyle/>
          <a:p>
            <a:r>
              <a:rPr lang="en-US" dirty="0"/>
              <a:t>USEFUL STRATEGY</a:t>
            </a:r>
          </a:p>
        </p:txBody>
      </p:sp>
      <p:sp>
        <p:nvSpPr>
          <p:cNvPr id="3" name="Content Placeholder 2">
            <a:extLst>
              <a:ext uri="{FF2B5EF4-FFF2-40B4-BE49-F238E27FC236}">
                <a16:creationId xmlns:a16="http://schemas.microsoft.com/office/drawing/2014/main" id="{90EC88F3-428B-471E-8779-68330D444AC2}"/>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Document and review patients’ body weight over time</a:t>
            </a:r>
          </a:p>
          <a:p>
            <a:pPr marL="457200" indent="-457200">
              <a:buFont typeface="Arial" panose="020B0604020202020204" pitchFamily="34" charset="0"/>
              <a:buChar char="•"/>
            </a:pPr>
            <a:r>
              <a:rPr lang="en-US" sz="2800" dirty="0"/>
              <a:t>History: medical conditions and treatment, diet, psychosocial</a:t>
            </a:r>
          </a:p>
          <a:p>
            <a:pPr marL="457200" indent="-457200">
              <a:buFont typeface="Arial" panose="020B0604020202020204" pitchFamily="34" charset="0"/>
              <a:buChar char="•"/>
            </a:pPr>
            <a:r>
              <a:rPr lang="en-US" sz="2800" dirty="0"/>
              <a:t>Physical examination</a:t>
            </a:r>
          </a:p>
          <a:p>
            <a:pPr marL="457200" indent="-457200">
              <a:buFont typeface="Arial" panose="020B0604020202020204" pitchFamily="34" charset="0"/>
              <a:buChar char="•"/>
            </a:pPr>
            <a:r>
              <a:rPr lang="en-US" sz="2800" dirty="0"/>
              <a:t>Focused additional testing</a:t>
            </a:r>
          </a:p>
          <a:p>
            <a:pPr marL="457200" indent="-457200">
              <a:buFont typeface="Arial" panose="020B0604020202020204" pitchFamily="34" charset="0"/>
              <a:buChar char="•"/>
            </a:pPr>
            <a:r>
              <a:rPr lang="en-US" sz="2800" dirty="0"/>
              <a:t>Treat identified causes</a:t>
            </a:r>
          </a:p>
        </p:txBody>
      </p:sp>
      <p:sp>
        <p:nvSpPr>
          <p:cNvPr id="4" name="Content Placeholder 3">
            <a:extLst>
              <a:ext uri="{FF2B5EF4-FFF2-40B4-BE49-F238E27FC236}">
                <a16:creationId xmlns:a16="http://schemas.microsoft.com/office/drawing/2014/main" id="{7B1A26C6-BE02-460A-B0A7-D4101B752EB7}"/>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75962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D47C-3BB0-4AF7-A9A7-B1F0471296FD}"/>
              </a:ext>
            </a:extLst>
          </p:cNvPr>
          <p:cNvSpPr>
            <a:spLocks noGrp="1"/>
          </p:cNvSpPr>
          <p:nvPr>
            <p:ph type="title"/>
          </p:nvPr>
        </p:nvSpPr>
        <p:spPr/>
        <p:txBody>
          <a:bodyPr/>
          <a:lstStyle/>
          <a:p>
            <a:r>
              <a:rPr lang="en-US" dirty="0"/>
              <a:t>WHAT ARE CAUSES?</a:t>
            </a:r>
          </a:p>
        </p:txBody>
      </p:sp>
      <p:graphicFrame>
        <p:nvGraphicFramePr>
          <p:cNvPr id="5" name="Table 5">
            <a:extLst>
              <a:ext uri="{FF2B5EF4-FFF2-40B4-BE49-F238E27FC236}">
                <a16:creationId xmlns:a16="http://schemas.microsoft.com/office/drawing/2014/main" id="{094B7DB4-FE9E-4C00-9FA9-9593CBED177F}"/>
              </a:ext>
            </a:extLst>
          </p:cNvPr>
          <p:cNvGraphicFramePr>
            <a:graphicFrameLocks noGrp="1"/>
          </p:cNvGraphicFramePr>
          <p:nvPr>
            <p:ph idx="1"/>
            <p:extLst>
              <p:ext uri="{D42A27DB-BD31-4B8C-83A1-F6EECF244321}">
                <p14:modId xmlns:p14="http://schemas.microsoft.com/office/powerpoint/2010/main" val="708654852"/>
              </p:ext>
            </p:extLst>
          </p:nvPr>
        </p:nvGraphicFramePr>
        <p:xfrm>
          <a:off x="1416050" y="2814638"/>
          <a:ext cx="6635750" cy="1483360"/>
        </p:xfrm>
        <a:graphic>
          <a:graphicData uri="http://schemas.openxmlformats.org/drawingml/2006/table">
            <a:tbl>
              <a:tblPr firstRow="1" bandRow="1">
                <a:tableStyleId>{5C22544A-7EE6-4342-B048-85BDC9FD1C3A}</a:tableStyleId>
              </a:tblPr>
              <a:tblGrid>
                <a:gridCol w="3317875">
                  <a:extLst>
                    <a:ext uri="{9D8B030D-6E8A-4147-A177-3AD203B41FA5}">
                      <a16:colId xmlns:a16="http://schemas.microsoft.com/office/drawing/2014/main" val="2017885191"/>
                    </a:ext>
                  </a:extLst>
                </a:gridCol>
                <a:gridCol w="3317875">
                  <a:extLst>
                    <a:ext uri="{9D8B030D-6E8A-4147-A177-3AD203B41FA5}">
                      <a16:colId xmlns:a16="http://schemas.microsoft.com/office/drawing/2014/main" val="1525735896"/>
                    </a:ext>
                  </a:extLst>
                </a:gridCol>
              </a:tblGrid>
              <a:tr h="370840">
                <a:tc>
                  <a:txBody>
                    <a:bodyPr/>
                    <a:lstStyle/>
                    <a:p>
                      <a:r>
                        <a:rPr lang="en-US" dirty="0"/>
                        <a:t>“Organ-related”</a:t>
                      </a:r>
                    </a:p>
                  </a:txBody>
                  <a:tcPr/>
                </a:tc>
                <a:tc>
                  <a:txBody>
                    <a:bodyPr/>
                    <a:lstStyle/>
                    <a:p>
                      <a:r>
                        <a:rPr lang="en-US" dirty="0"/>
                        <a:t>50%</a:t>
                      </a:r>
                    </a:p>
                  </a:txBody>
                  <a:tcPr/>
                </a:tc>
                <a:extLst>
                  <a:ext uri="{0D108BD9-81ED-4DB2-BD59-A6C34878D82A}">
                    <a16:rowId xmlns:a16="http://schemas.microsoft.com/office/drawing/2014/main" val="4217817857"/>
                  </a:ext>
                </a:extLst>
              </a:tr>
              <a:tr h="370840">
                <a:tc>
                  <a:txBody>
                    <a:bodyPr/>
                    <a:lstStyle/>
                    <a:p>
                      <a:r>
                        <a:rPr lang="en-US" dirty="0"/>
                        <a:t>Malignancy</a:t>
                      </a:r>
                    </a:p>
                  </a:txBody>
                  <a:tcPr/>
                </a:tc>
                <a:tc>
                  <a:txBody>
                    <a:bodyPr/>
                    <a:lstStyle/>
                    <a:p>
                      <a:r>
                        <a:rPr lang="en-US" dirty="0"/>
                        <a:t>20%</a:t>
                      </a:r>
                    </a:p>
                  </a:txBody>
                  <a:tcPr/>
                </a:tc>
                <a:extLst>
                  <a:ext uri="{0D108BD9-81ED-4DB2-BD59-A6C34878D82A}">
                    <a16:rowId xmlns:a16="http://schemas.microsoft.com/office/drawing/2014/main" val="4149061479"/>
                  </a:ext>
                </a:extLst>
              </a:tr>
              <a:tr h="370840">
                <a:tc>
                  <a:txBody>
                    <a:bodyPr/>
                    <a:lstStyle/>
                    <a:p>
                      <a:r>
                        <a:rPr lang="en-US" dirty="0"/>
                        <a:t>Psychosocial</a:t>
                      </a:r>
                    </a:p>
                  </a:txBody>
                  <a:tcPr/>
                </a:tc>
                <a:tc>
                  <a:txBody>
                    <a:bodyPr/>
                    <a:lstStyle/>
                    <a:p>
                      <a:r>
                        <a:rPr lang="en-US" dirty="0"/>
                        <a:t>10%</a:t>
                      </a:r>
                    </a:p>
                  </a:txBody>
                  <a:tcPr/>
                </a:tc>
                <a:extLst>
                  <a:ext uri="{0D108BD9-81ED-4DB2-BD59-A6C34878D82A}">
                    <a16:rowId xmlns:a16="http://schemas.microsoft.com/office/drawing/2014/main" val="1275674243"/>
                  </a:ext>
                </a:extLst>
              </a:tr>
              <a:tr h="370840">
                <a:tc>
                  <a:txBody>
                    <a:bodyPr/>
                    <a:lstStyle/>
                    <a:p>
                      <a:r>
                        <a:rPr lang="en-US" dirty="0"/>
                        <a:t>Idiopathic</a:t>
                      </a:r>
                    </a:p>
                  </a:txBody>
                  <a:tcPr/>
                </a:tc>
                <a:tc>
                  <a:txBody>
                    <a:bodyPr/>
                    <a:lstStyle/>
                    <a:p>
                      <a:r>
                        <a:rPr lang="en-US" dirty="0"/>
                        <a:t>20%</a:t>
                      </a:r>
                    </a:p>
                  </a:txBody>
                  <a:tcPr/>
                </a:tc>
                <a:extLst>
                  <a:ext uri="{0D108BD9-81ED-4DB2-BD59-A6C34878D82A}">
                    <a16:rowId xmlns:a16="http://schemas.microsoft.com/office/drawing/2014/main" val="1161334315"/>
                  </a:ext>
                </a:extLst>
              </a:tr>
            </a:tbl>
          </a:graphicData>
        </a:graphic>
      </p:graphicFrame>
      <p:sp>
        <p:nvSpPr>
          <p:cNvPr id="4" name="Content Placeholder 3">
            <a:extLst>
              <a:ext uri="{FF2B5EF4-FFF2-40B4-BE49-F238E27FC236}">
                <a16:creationId xmlns:a16="http://schemas.microsoft.com/office/drawing/2014/main" id="{3B55FF09-9419-41B0-9EAD-3A05FF6EE4B1}"/>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970090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7AAC-0FFE-4581-A40E-0C1FC55053A8}"/>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2B1E2DA2-5C66-4F87-9641-8915CE56FE8A}"/>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77 </a:t>
            </a:r>
            <a:r>
              <a:rPr lang="en-US" sz="2800" dirty="0" err="1"/>
              <a:t>yo</a:t>
            </a:r>
            <a:r>
              <a:rPr lang="en-US" sz="2800" dirty="0"/>
              <a:t> woman loses 35 </a:t>
            </a:r>
            <a:r>
              <a:rPr lang="en-US" sz="2800" dirty="0" err="1"/>
              <a:t>lbs</a:t>
            </a:r>
            <a:r>
              <a:rPr lang="en-US" sz="2800" dirty="0"/>
              <a:t> in 1 </a:t>
            </a:r>
            <a:r>
              <a:rPr lang="en-US" sz="2800" dirty="0" err="1"/>
              <a:t>yr</a:t>
            </a:r>
            <a:endParaRPr lang="en-US" sz="2800" dirty="0"/>
          </a:p>
          <a:p>
            <a:pPr marL="457200" indent="-457200">
              <a:buFont typeface="Arial" panose="020B0604020202020204" pitchFamily="34" charset="0"/>
              <a:buChar char="•"/>
            </a:pPr>
            <a:r>
              <a:rPr lang="en-US" sz="2800" dirty="0"/>
              <a:t>Feels weak, and is weak on exam</a:t>
            </a:r>
          </a:p>
          <a:p>
            <a:pPr marL="457200" indent="-457200">
              <a:buFont typeface="Arial" panose="020B0604020202020204" pitchFamily="34" charset="0"/>
              <a:buChar char="•"/>
            </a:pPr>
            <a:r>
              <a:rPr lang="en-US" sz="2800" dirty="0"/>
              <a:t>Not participating in favorite old activities</a:t>
            </a:r>
          </a:p>
          <a:p>
            <a:pPr marL="457200" indent="-457200">
              <a:buFont typeface="Arial" panose="020B0604020202020204" pitchFamily="34" charset="0"/>
              <a:buChar char="•"/>
            </a:pPr>
            <a:r>
              <a:rPr lang="en-US" sz="2800" dirty="0"/>
              <a:t>Heart rate in 80’s and </a:t>
            </a:r>
            <a:r>
              <a:rPr lang="en-US" sz="2800" dirty="0" err="1"/>
              <a:t>irr</a:t>
            </a:r>
            <a:r>
              <a:rPr lang="en-US" sz="2800" dirty="0"/>
              <a:t> </a:t>
            </a:r>
            <a:r>
              <a:rPr lang="en-US" sz="2800" dirty="0" err="1"/>
              <a:t>irr</a:t>
            </a:r>
            <a:endParaRPr lang="en-US" sz="2800" dirty="0"/>
          </a:p>
        </p:txBody>
      </p:sp>
      <p:sp>
        <p:nvSpPr>
          <p:cNvPr id="4" name="Content Placeholder 3">
            <a:extLst>
              <a:ext uri="{FF2B5EF4-FFF2-40B4-BE49-F238E27FC236}">
                <a16:creationId xmlns:a16="http://schemas.microsoft.com/office/drawing/2014/main" id="{0951289D-F1D2-4364-BDD4-E738E5D39FDF}"/>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6739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31637</TotalTime>
  <Words>1050</Words>
  <Application>Microsoft Office PowerPoint</Application>
  <PresentationFormat>On-screen Show (4:3)</PresentationFormat>
  <Paragraphs>189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Arial-BoldMT</vt:lpstr>
      <vt:lpstr>Calibri</vt:lpstr>
      <vt:lpstr>Ebrima</vt:lpstr>
      <vt:lpstr>Times New Roman</vt:lpstr>
      <vt:lpstr>Default Theme</vt:lpstr>
      <vt:lpstr>Geriatrics Case Conference  will begin at 12:15   </vt:lpstr>
      <vt:lpstr>PowerPoint Presentation</vt:lpstr>
      <vt:lpstr>Geriatrics Case Conference </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WHY THIS MATTERS</vt:lpstr>
      <vt:lpstr>HOW MUCH IS TOO MUCH?</vt:lpstr>
      <vt:lpstr>USEFUL STRATEGY</vt:lpstr>
      <vt:lpstr>WHAT ARE CAUSES?</vt:lpstr>
      <vt:lpstr>CASE #1</vt:lpstr>
      <vt:lpstr>ANSWER #1</vt:lpstr>
      <vt:lpstr>CASE #2</vt:lpstr>
      <vt:lpstr>ANSWER #2</vt:lpstr>
      <vt:lpstr>CASE #3</vt:lpstr>
      <vt:lpstr>ANSWER #3</vt:lpstr>
      <vt:lpstr>CASE #4</vt:lpstr>
      <vt:lpstr>ANSWER #4</vt:lpstr>
      <vt:lpstr>CASE #5</vt:lpstr>
      <vt:lpstr>ANSWER #5</vt:lpstr>
      <vt:lpstr>CASE #6</vt:lpstr>
      <vt:lpstr>ANSWER #6</vt:lpstr>
      <vt:lpstr>CASE #7</vt:lpstr>
      <vt:lpstr>ANSWER #7</vt:lpstr>
      <vt:lpstr>CASE 8</vt:lpstr>
      <vt:lpstr>ANSWER 8</vt:lpstr>
      <vt:lpstr>CASE 9</vt:lpstr>
      <vt:lpstr>CASE 9, continued</vt:lpstr>
      <vt:lpstr>ANSWER #9</vt:lpstr>
      <vt:lpstr>MEDICAL CAUSES OF WEIGHT LOSS</vt:lpstr>
      <vt:lpstr>PSYCHOSOCIAL CAUSES OF WT LOSS</vt:lpstr>
      <vt:lpstr>DRUG CAUSES OF WEIGHT LOSS</vt:lpstr>
      <vt:lpstr>Orexigenics</vt:lpstr>
      <vt:lpstr>BEYOND TREATING THE CAUSE</vt:lpstr>
      <vt:lpstr>BEYOND TREATING THE CAUSE,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Cole, Jessica B</cp:lastModifiedBy>
  <cp:revision>170</cp:revision>
  <dcterms:created xsi:type="dcterms:W3CDTF">2014-09-17T15:14:42Z</dcterms:created>
  <dcterms:modified xsi:type="dcterms:W3CDTF">2021-02-05T22:18:08Z</dcterms:modified>
</cp:coreProperties>
</file>