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5.jpg" ContentType="image/jpg"/>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5.jpg" ContentType="image/jpg"/>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media/image33.jpg" ContentType="image/jpg"/>
  <Override PartName="/ppt/media/image34.jpg" ContentType="image/jpg"/>
  <Override PartName="/ppt/media/image35.jpg" ContentType="image/jpg"/>
  <Override PartName="/ppt/media/image36.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84" r:id="rId3"/>
    <p:sldId id="285" r:id="rId4"/>
    <p:sldId id="286" r:id="rId5"/>
    <p:sldId id="287" r:id="rId6"/>
    <p:sldId id="288" r:id="rId7"/>
    <p:sldId id="256"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128"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668" y="448610"/>
            <a:ext cx="8431812" cy="2140244"/>
          </a:xfrm>
        </p:spPr>
        <p:txBody>
          <a:bodyPr/>
          <a:lstStyle/>
          <a:p>
            <a:r>
              <a:rPr lang="en-US" dirty="0"/>
              <a:t>Click to edit Master title style</a:t>
            </a:r>
          </a:p>
        </p:txBody>
      </p:sp>
      <p:sp>
        <p:nvSpPr>
          <p:cNvPr id="3" name="Text Placeholder 2"/>
          <p:cNvSpPr>
            <a:spLocks noGrp="1"/>
          </p:cNvSpPr>
          <p:nvPr>
            <p:ph type="body" idx="1"/>
          </p:nvPr>
        </p:nvSpPr>
        <p:spPr>
          <a:xfrm>
            <a:off x="1557656" y="3194013"/>
            <a:ext cx="3518779" cy="3354441"/>
          </a:xfrm>
        </p:spPr>
        <p:txBody>
          <a:bodyPr anchor="t"/>
          <a:lstStyle>
            <a:lvl1pPr marL="0" indent="0">
              <a:buNone/>
              <a:defRPr sz="2200" b="0">
                <a:solidFill>
                  <a:srgbClr val="FFFFFF"/>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557655" y="2587000"/>
            <a:ext cx="7378824" cy="51816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5419953" y="3202107"/>
            <a:ext cx="3516527" cy="3346347"/>
          </a:xfrm>
        </p:spPr>
        <p:txBody>
          <a:bodyPr anchor="t"/>
          <a:lstStyle>
            <a:lvl1pPr marL="0" indent="0">
              <a:buNone/>
              <a:defRPr sz="2200" b="0">
                <a:solidFill>
                  <a:srgbClr val="FFFFFF"/>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557655" y="6727860"/>
            <a:ext cx="1422903" cy="413808"/>
          </a:xfrm>
          <a:prstGeom prst="rect">
            <a:avLst/>
          </a:prstGeom>
        </p:spPr>
        <p:txBody>
          <a:bodyPr/>
          <a:lstStyle>
            <a:lvl1pPr>
              <a:defRPr>
                <a:solidFill>
                  <a:srgbClr val="989EA3"/>
                </a:solidFill>
              </a:defRPr>
            </a:lvl1pPr>
          </a:lstStyle>
          <a:p>
            <a:fld id="{A3F11EEC-60B6-DF4B-A821-B910872C5F64}" type="datetimeFigureOut">
              <a:rPr lang="en-US" smtClean="0"/>
              <a:pPr/>
              <a:t>3/4/2021</a:t>
            </a:fld>
            <a:endParaRPr lang="en-US" dirty="0"/>
          </a:p>
        </p:txBody>
      </p:sp>
      <p:sp>
        <p:nvSpPr>
          <p:cNvPr id="7" name="Footer Placeholder 4"/>
          <p:cNvSpPr>
            <a:spLocks noGrp="1"/>
          </p:cNvSpPr>
          <p:nvPr>
            <p:ph type="ftr" sz="quarter" idx="11"/>
          </p:nvPr>
        </p:nvSpPr>
        <p:spPr>
          <a:xfrm>
            <a:off x="2980558" y="6727860"/>
            <a:ext cx="4567515" cy="413808"/>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7548074" y="6727860"/>
            <a:ext cx="1388406" cy="413808"/>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96614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UNM12926_PPT_Standard_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3" y="0"/>
            <a:ext cx="10056828" cy="7772400"/>
          </a:xfrm>
          <a:prstGeom prst="rect">
            <a:avLst/>
          </a:prstGeom>
        </p:spPr>
      </p:pic>
    </p:spTree>
    <p:extLst>
      <p:ext uri="{BB962C8B-B14F-4D97-AF65-F5344CB8AC3E}">
        <p14:creationId xmlns:p14="http://schemas.microsoft.com/office/powerpoint/2010/main" val="1810516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668" y="446756"/>
            <a:ext cx="8385673" cy="2140244"/>
          </a:xfrm>
        </p:spPr>
        <p:txBody>
          <a:bodyPr tIns="0" bIns="0"/>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1557655" y="3188922"/>
            <a:ext cx="7332685" cy="4257421"/>
          </a:xfrm>
        </p:spPr>
        <p:txBody>
          <a:bodyPr/>
          <a:lstStyle>
            <a:lvl1pPr>
              <a:lnSpc>
                <a:spcPct val="90000"/>
              </a:lnSpc>
              <a:defRPr>
                <a:solidFill>
                  <a:srgbClr val="FFFFFF"/>
                </a:solidFill>
              </a:defRPr>
            </a:lvl1pPr>
            <a:lvl2pPr>
              <a:lnSpc>
                <a:spcPct val="90000"/>
              </a:lnSpc>
              <a:defRPr sz="22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557657" y="2585146"/>
            <a:ext cx="7332685" cy="51816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1153841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4669" y="382070"/>
            <a:ext cx="8309381" cy="2204933"/>
          </a:xfrm>
        </p:spPr>
        <p:txBody>
          <a:bodyPr tIns="0" bIns="0" anchor="b"/>
          <a:lstStyle>
            <a:lvl1pPr algn="l">
              <a:defRPr sz="5940" b="1" cap="none"/>
            </a:lvl1pPr>
          </a:lstStyle>
          <a:p>
            <a:r>
              <a:rPr lang="en-US" dirty="0"/>
              <a:t>Click to edit Master title style</a:t>
            </a:r>
          </a:p>
        </p:txBody>
      </p:sp>
      <p:sp>
        <p:nvSpPr>
          <p:cNvPr id="3" name="Text Placeholder 2"/>
          <p:cNvSpPr>
            <a:spLocks noGrp="1"/>
          </p:cNvSpPr>
          <p:nvPr>
            <p:ph type="body" idx="1"/>
          </p:nvPr>
        </p:nvSpPr>
        <p:spPr>
          <a:xfrm>
            <a:off x="1557656" y="3194012"/>
            <a:ext cx="7256393" cy="3533847"/>
          </a:xfrm>
        </p:spPr>
        <p:txBody>
          <a:bodyPr anchor="t"/>
          <a:lstStyle>
            <a:lvl1pPr marL="0" indent="0">
              <a:buNone/>
              <a:defRPr sz="2200" b="0">
                <a:solidFill>
                  <a:srgbClr val="FFFFFF"/>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557654" y="6727860"/>
            <a:ext cx="1422903" cy="413808"/>
          </a:xfrm>
          <a:prstGeom prst="rect">
            <a:avLst/>
          </a:prstGeom>
        </p:spPr>
        <p:txBody>
          <a:bodyPr/>
          <a:lstStyle>
            <a:lvl1pPr>
              <a:defRPr>
                <a:solidFill>
                  <a:srgbClr val="989EA3"/>
                </a:solidFill>
              </a:defRPr>
            </a:lvl1pPr>
          </a:lstStyle>
          <a:p>
            <a:fld id="{A3F11EEC-60B6-DF4B-A821-B910872C5F64}" type="datetimeFigureOut">
              <a:rPr lang="en-US" smtClean="0"/>
              <a:pPr/>
              <a:t>3/4/2021</a:t>
            </a:fld>
            <a:endParaRPr lang="en-US" dirty="0"/>
          </a:p>
        </p:txBody>
      </p:sp>
      <p:sp>
        <p:nvSpPr>
          <p:cNvPr id="5" name="Footer Placeholder 4"/>
          <p:cNvSpPr>
            <a:spLocks noGrp="1"/>
          </p:cNvSpPr>
          <p:nvPr>
            <p:ph type="ftr" sz="quarter" idx="11"/>
          </p:nvPr>
        </p:nvSpPr>
        <p:spPr>
          <a:xfrm>
            <a:off x="2980557" y="6727860"/>
            <a:ext cx="4445086" cy="413808"/>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7425644" y="6727860"/>
            <a:ext cx="1388406" cy="413808"/>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557656" y="2587000"/>
            <a:ext cx="7256393" cy="51816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1832544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667" y="448610"/>
            <a:ext cx="8360873" cy="2140244"/>
          </a:xfrm>
        </p:spPr>
        <p:txBody>
          <a:bodyPr tIns="0" bIns="0"/>
          <a:lstStyle/>
          <a:p>
            <a:r>
              <a:rPr lang="en-US" dirty="0"/>
              <a:t>Click to edit Master title style</a:t>
            </a:r>
          </a:p>
        </p:txBody>
      </p:sp>
      <p:sp>
        <p:nvSpPr>
          <p:cNvPr id="3" name="Text Placeholder 2"/>
          <p:cNvSpPr>
            <a:spLocks noGrp="1"/>
          </p:cNvSpPr>
          <p:nvPr>
            <p:ph type="body" idx="1"/>
          </p:nvPr>
        </p:nvSpPr>
        <p:spPr>
          <a:xfrm>
            <a:off x="1557656" y="3194012"/>
            <a:ext cx="3518779" cy="3533847"/>
          </a:xfrm>
        </p:spPr>
        <p:txBody>
          <a:bodyPr anchor="t"/>
          <a:lstStyle>
            <a:lvl1pPr marL="0" indent="0">
              <a:buNone/>
              <a:defRPr sz="2200" b="0">
                <a:solidFill>
                  <a:srgbClr val="FFFFFF"/>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557655" y="2587000"/>
            <a:ext cx="7307885" cy="51816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5351248" y="3202105"/>
            <a:ext cx="3514291" cy="3533847"/>
          </a:xfrm>
        </p:spPr>
        <p:txBody>
          <a:bodyPr anchor="t"/>
          <a:lstStyle>
            <a:lvl1pPr marL="0" indent="0">
              <a:buNone/>
              <a:defRPr sz="2200" b="0">
                <a:solidFill>
                  <a:srgbClr val="FFFFFF"/>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23511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668" y="456706"/>
            <a:ext cx="8431812" cy="2140244"/>
          </a:xfrm>
        </p:spPr>
        <p:txBody>
          <a:bodyPr/>
          <a:lstStyle/>
          <a:p>
            <a:r>
              <a:rPr lang="en-US" dirty="0"/>
              <a:t>Click to edit Master title style</a:t>
            </a:r>
          </a:p>
        </p:txBody>
      </p:sp>
      <p:sp>
        <p:nvSpPr>
          <p:cNvPr id="3" name="Text Placeholder 2"/>
          <p:cNvSpPr>
            <a:spLocks noGrp="1"/>
          </p:cNvSpPr>
          <p:nvPr>
            <p:ph type="body" idx="1"/>
          </p:nvPr>
        </p:nvSpPr>
        <p:spPr>
          <a:xfrm>
            <a:off x="1557656" y="3202108"/>
            <a:ext cx="3518780" cy="3354441"/>
          </a:xfrm>
        </p:spPr>
        <p:txBody>
          <a:bodyPr anchor="t"/>
          <a:lstStyle>
            <a:lvl1pPr marL="0" indent="0">
              <a:buNone/>
              <a:defRPr sz="2200" b="0">
                <a:solidFill>
                  <a:srgbClr val="FFFFFF"/>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557655" y="2595094"/>
            <a:ext cx="7378825" cy="51816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5419952" y="3210202"/>
            <a:ext cx="3516528" cy="3346347"/>
          </a:xfrm>
        </p:spPr>
        <p:txBody>
          <a:bodyPr anchor="t"/>
          <a:lstStyle>
            <a:lvl1pPr marL="0" indent="0">
              <a:buNone/>
              <a:defRPr sz="2200" b="0">
                <a:solidFill>
                  <a:srgbClr val="FFFFFF"/>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557654" y="6735954"/>
            <a:ext cx="1422903" cy="413808"/>
          </a:xfrm>
          <a:prstGeom prst="rect">
            <a:avLst/>
          </a:prstGeom>
        </p:spPr>
        <p:txBody>
          <a:bodyPr/>
          <a:lstStyle>
            <a:lvl1pPr>
              <a:defRPr>
                <a:solidFill>
                  <a:srgbClr val="989EA3"/>
                </a:solidFill>
              </a:defRPr>
            </a:lvl1pPr>
          </a:lstStyle>
          <a:p>
            <a:fld id="{A3F11EEC-60B6-DF4B-A821-B910872C5F64}" type="datetimeFigureOut">
              <a:rPr lang="en-US" smtClean="0"/>
              <a:pPr/>
              <a:t>3/4/2021</a:t>
            </a:fld>
            <a:endParaRPr lang="en-US" dirty="0"/>
          </a:p>
        </p:txBody>
      </p:sp>
      <p:sp>
        <p:nvSpPr>
          <p:cNvPr id="7" name="Footer Placeholder 4"/>
          <p:cNvSpPr>
            <a:spLocks noGrp="1"/>
          </p:cNvSpPr>
          <p:nvPr>
            <p:ph type="ftr" sz="quarter" idx="11"/>
          </p:nvPr>
        </p:nvSpPr>
        <p:spPr>
          <a:xfrm>
            <a:off x="2980557" y="6735954"/>
            <a:ext cx="4567517" cy="413808"/>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7548075" y="6735954"/>
            <a:ext cx="1388406" cy="413808"/>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2453724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0" i="0">
                <a:solidFill>
                  <a:srgbClr val="18499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200" b="0" i="0">
                <a:solidFill>
                  <a:srgbClr val="5B28DF"/>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0" i="0">
                <a:solidFill>
                  <a:srgbClr val="184999"/>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0" i="0">
                <a:solidFill>
                  <a:srgbClr val="18499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3" y="0"/>
            <a:ext cx="10056828" cy="7772400"/>
          </a:xfrm>
          <a:prstGeom prst="rect">
            <a:avLst/>
          </a:prstGeom>
        </p:spPr>
      </p:pic>
      <p:sp>
        <p:nvSpPr>
          <p:cNvPr id="2" name="Title 1"/>
          <p:cNvSpPr>
            <a:spLocks noGrp="1"/>
          </p:cNvSpPr>
          <p:nvPr>
            <p:ph type="ctrTitle" hasCustomPrompt="1"/>
          </p:nvPr>
        </p:nvSpPr>
        <p:spPr>
          <a:xfrm>
            <a:off x="1388458" y="1738063"/>
            <a:ext cx="6613422" cy="1666028"/>
          </a:xfrm>
        </p:spPr>
        <p:txBody>
          <a:bodyPr anchor="b">
            <a:noAutofit/>
          </a:bodyPr>
          <a:lstStyle>
            <a:lvl1pPr algn="l">
              <a:lnSpc>
                <a:spcPct val="80000"/>
              </a:lnSpc>
              <a:defRPr sz="7920" b="1" i="0" baseline="0">
                <a:solidFill>
                  <a:srgbClr val="AD122A"/>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441896" y="3833754"/>
            <a:ext cx="6613423" cy="780312"/>
          </a:xfrm>
        </p:spPr>
        <p:txBody>
          <a:bodyPr>
            <a:normAutofit/>
          </a:bodyPr>
          <a:lstStyle>
            <a:lvl1pPr marL="0" indent="0" algn="l">
              <a:buNone/>
              <a:defRPr sz="2200" b="1" i="0" baseline="0">
                <a:solidFill>
                  <a:srgbClr val="989EA4"/>
                </a:solidFill>
                <a:latin typeface="Arial-BoldMT"/>
                <a:cs typeface="Arial-BoldMT"/>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91812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2" y="448610"/>
            <a:ext cx="8354354" cy="2140244"/>
          </a:xfrm>
        </p:spPr>
        <p:txBody>
          <a:bodyPr tIns="0" bIns="0"/>
          <a:lstStyle/>
          <a:p>
            <a:r>
              <a:rPr lang="en-US" dirty="0"/>
              <a:t>Click to edit Master title style</a:t>
            </a:r>
          </a:p>
        </p:txBody>
      </p:sp>
      <p:sp>
        <p:nvSpPr>
          <p:cNvPr id="3" name="Content Placeholder 2"/>
          <p:cNvSpPr>
            <a:spLocks noGrp="1"/>
          </p:cNvSpPr>
          <p:nvPr>
            <p:ph idx="1"/>
          </p:nvPr>
        </p:nvSpPr>
        <p:spPr>
          <a:xfrm>
            <a:off x="1557655" y="3190777"/>
            <a:ext cx="7299618" cy="4257421"/>
          </a:xfrm>
        </p:spPr>
        <p:txBody>
          <a:bodyPr/>
          <a:lstStyle>
            <a:lvl1pPr>
              <a:lnSpc>
                <a:spcPct val="90000"/>
              </a:lnSpc>
              <a:defRPr>
                <a:solidFill>
                  <a:srgbClr val="FFFFFF"/>
                </a:solidFill>
              </a:defRPr>
            </a:lvl1pPr>
            <a:lvl2pPr>
              <a:lnSpc>
                <a:spcPct val="90000"/>
              </a:lnSpc>
              <a:defRPr sz="22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557655" y="2587000"/>
            <a:ext cx="7299619" cy="51816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390462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6486" y="382070"/>
            <a:ext cx="8266229" cy="2204933"/>
          </a:xfrm>
        </p:spPr>
        <p:txBody>
          <a:bodyPr tIns="0" bIns="0" anchor="b"/>
          <a:lstStyle>
            <a:lvl1pPr algn="l">
              <a:defRPr sz="5940" b="1" cap="none"/>
            </a:lvl1pPr>
          </a:lstStyle>
          <a:p>
            <a:r>
              <a:rPr lang="en-US" dirty="0"/>
              <a:t>Click to edit Master title style</a:t>
            </a:r>
          </a:p>
        </p:txBody>
      </p:sp>
      <p:sp>
        <p:nvSpPr>
          <p:cNvPr id="3" name="Text Placeholder 2"/>
          <p:cNvSpPr>
            <a:spLocks noGrp="1"/>
          </p:cNvSpPr>
          <p:nvPr>
            <p:ph type="body" idx="1"/>
          </p:nvPr>
        </p:nvSpPr>
        <p:spPr>
          <a:xfrm>
            <a:off x="1557653" y="3194012"/>
            <a:ext cx="7215063" cy="3533847"/>
          </a:xfrm>
        </p:spPr>
        <p:txBody>
          <a:bodyPr anchor="t"/>
          <a:lstStyle>
            <a:lvl1pPr marL="0" indent="0">
              <a:buNone/>
              <a:defRPr sz="2200" b="0">
                <a:solidFill>
                  <a:srgbClr val="FFFFFF"/>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557653" y="6727860"/>
            <a:ext cx="1422903" cy="413808"/>
          </a:xfrm>
          <a:prstGeom prst="rect">
            <a:avLst/>
          </a:prstGeom>
        </p:spPr>
        <p:txBody>
          <a:bodyPr/>
          <a:lstStyle>
            <a:lvl1pPr>
              <a:defRPr>
                <a:solidFill>
                  <a:srgbClr val="989EA3"/>
                </a:solidFill>
              </a:defRPr>
            </a:lvl1pPr>
          </a:lstStyle>
          <a:p>
            <a:fld id="{A3F11EEC-60B6-DF4B-A821-B910872C5F64}" type="datetimeFigureOut">
              <a:rPr lang="en-US" smtClean="0"/>
              <a:pPr/>
              <a:t>3/4/2021</a:t>
            </a:fld>
            <a:endParaRPr lang="en-US" dirty="0"/>
          </a:p>
        </p:txBody>
      </p:sp>
      <p:sp>
        <p:nvSpPr>
          <p:cNvPr id="5" name="Footer Placeholder 4"/>
          <p:cNvSpPr>
            <a:spLocks noGrp="1"/>
          </p:cNvSpPr>
          <p:nvPr>
            <p:ph type="ftr" sz="quarter" idx="11"/>
          </p:nvPr>
        </p:nvSpPr>
        <p:spPr>
          <a:xfrm>
            <a:off x="2980557" y="6727860"/>
            <a:ext cx="4403754" cy="413808"/>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7384311" y="6727860"/>
            <a:ext cx="1388406" cy="413808"/>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557655" y="2587000"/>
            <a:ext cx="7215062" cy="51816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0602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15005" y="448610"/>
            <a:ext cx="8367070" cy="2140244"/>
          </a:xfrm>
        </p:spPr>
        <p:txBody>
          <a:bodyPr tIns="0" bIns="0"/>
          <a:lstStyle/>
          <a:p>
            <a:r>
              <a:rPr lang="en-US" dirty="0"/>
              <a:t>Click to edit Master title style</a:t>
            </a:r>
          </a:p>
        </p:txBody>
      </p:sp>
      <p:sp>
        <p:nvSpPr>
          <p:cNvPr id="3" name="Text Placeholder 2"/>
          <p:cNvSpPr>
            <a:spLocks noGrp="1"/>
          </p:cNvSpPr>
          <p:nvPr>
            <p:ph type="body" idx="1"/>
          </p:nvPr>
        </p:nvSpPr>
        <p:spPr>
          <a:xfrm>
            <a:off x="1557657" y="3194012"/>
            <a:ext cx="3518778" cy="3533847"/>
          </a:xfrm>
        </p:spPr>
        <p:txBody>
          <a:bodyPr anchor="t"/>
          <a:lstStyle>
            <a:lvl1pPr marL="0" indent="0">
              <a:buNone/>
              <a:defRPr sz="2200" b="0">
                <a:solidFill>
                  <a:srgbClr val="FFFFFF"/>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557655" y="2587000"/>
            <a:ext cx="6864979" cy="51816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5358884" y="3202105"/>
            <a:ext cx="3523191" cy="3533847"/>
          </a:xfrm>
        </p:spPr>
        <p:txBody>
          <a:bodyPr anchor="t"/>
          <a:lstStyle>
            <a:lvl1pPr marL="0" indent="0">
              <a:buNone/>
              <a:defRPr sz="2200" b="0">
                <a:solidFill>
                  <a:srgbClr val="FFFFFF"/>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282848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253484" y="733071"/>
            <a:ext cx="6280150" cy="1096010"/>
          </a:xfrm>
          <a:prstGeom prst="rect">
            <a:avLst/>
          </a:prstGeom>
        </p:spPr>
        <p:txBody>
          <a:bodyPr wrap="square" lIns="0" tIns="0" rIns="0" bIns="0">
            <a:spAutoFit/>
          </a:bodyPr>
          <a:lstStyle>
            <a:lvl1pPr>
              <a:defRPr sz="3750" b="0" i="0">
                <a:solidFill>
                  <a:srgbClr val="184999"/>
                </a:solidFill>
                <a:latin typeface="Arial"/>
                <a:cs typeface="Arial"/>
              </a:defRPr>
            </a:lvl1pPr>
          </a:lstStyle>
          <a:p>
            <a:endParaRPr/>
          </a:p>
        </p:txBody>
      </p:sp>
      <p:sp>
        <p:nvSpPr>
          <p:cNvPr id="3" name="Holder 3"/>
          <p:cNvSpPr>
            <a:spLocks noGrp="1"/>
          </p:cNvSpPr>
          <p:nvPr>
            <p:ph type="body" idx="1"/>
          </p:nvPr>
        </p:nvSpPr>
        <p:spPr>
          <a:xfrm>
            <a:off x="1042716" y="1404244"/>
            <a:ext cx="7752715" cy="5330825"/>
          </a:xfrm>
          <a:prstGeom prst="rect">
            <a:avLst/>
          </a:prstGeom>
        </p:spPr>
        <p:txBody>
          <a:bodyPr wrap="square" lIns="0" tIns="0" rIns="0" bIns="0">
            <a:spAutoFit/>
          </a:bodyPr>
          <a:lstStyle>
            <a:lvl1pPr>
              <a:defRPr sz="2200" b="0" i="0">
                <a:solidFill>
                  <a:srgbClr val="5B28DF"/>
                </a:solidFill>
                <a:latin typeface="Arial"/>
                <a:cs typeface="Aria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3/4/2021</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73" y="0"/>
            <a:ext cx="10056828" cy="7772400"/>
          </a:xfrm>
          <a:prstGeom prst="rect">
            <a:avLst/>
          </a:prstGeom>
        </p:spPr>
      </p:pic>
      <p:sp>
        <p:nvSpPr>
          <p:cNvPr id="2" name="Title Placeholder 1"/>
          <p:cNvSpPr>
            <a:spLocks noGrp="1"/>
          </p:cNvSpPr>
          <p:nvPr>
            <p:ph type="title"/>
          </p:nvPr>
        </p:nvSpPr>
        <p:spPr>
          <a:xfrm>
            <a:off x="502921" y="448610"/>
            <a:ext cx="8379785" cy="2140244"/>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1557656" y="3190777"/>
            <a:ext cx="7325049" cy="42574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685195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xStyles>
    <p:titleStyle>
      <a:lvl1pPr algn="l" defTabSz="502920" rtl="0" eaLnBrk="1" latinLnBrk="0" hangingPunct="1">
        <a:lnSpc>
          <a:spcPct val="90000"/>
        </a:lnSpc>
        <a:spcBef>
          <a:spcPct val="0"/>
        </a:spcBef>
        <a:buNone/>
        <a:defRPr sz="5940" b="1" i="0" kern="1200" baseline="0">
          <a:solidFill>
            <a:schemeClr val="bg1"/>
          </a:solidFill>
          <a:latin typeface="Arial"/>
          <a:ea typeface="+mj-ea"/>
          <a:cs typeface="Arial"/>
        </a:defRPr>
      </a:lvl1pPr>
    </p:titleStyle>
    <p:bodyStyle>
      <a:lvl1pPr marL="0" indent="0" algn="l" defTabSz="502920" rtl="0" eaLnBrk="1" latinLnBrk="0" hangingPunct="1">
        <a:lnSpc>
          <a:spcPct val="90000"/>
        </a:lnSpc>
        <a:spcBef>
          <a:spcPct val="20000"/>
        </a:spcBef>
        <a:buFontTx/>
        <a:buNone/>
        <a:defRPr sz="2200" b="1" kern="1200">
          <a:solidFill>
            <a:srgbClr val="FCB614"/>
          </a:solidFill>
          <a:latin typeface="Arial"/>
          <a:ea typeface="+mn-ea"/>
          <a:cs typeface="Arial"/>
        </a:defRPr>
      </a:lvl1pPr>
      <a:lvl2pPr marL="817245" indent="-314325" algn="l" defTabSz="502920" rtl="0" eaLnBrk="1" latinLnBrk="0" hangingPunct="1">
        <a:spcBef>
          <a:spcPct val="20000"/>
        </a:spcBef>
        <a:buFont typeface="Arial"/>
        <a:buChar char="–"/>
        <a:defRPr sz="2200" kern="1200">
          <a:solidFill>
            <a:srgbClr val="FFFFFF"/>
          </a:solidFill>
          <a:latin typeface="Arial"/>
          <a:ea typeface="+mn-ea"/>
          <a:cs typeface="Arial"/>
        </a:defRPr>
      </a:lvl2pPr>
      <a:lvl3pPr marL="1257300" indent="-251460" algn="l" defTabSz="502920" rtl="0" eaLnBrk="1" latinLnBrk="0" hangingPunct="1">
        <a:lnSpc>
          <a:spcPct val="90000"/>
        </a:lnSpc>
        <a:spcBef>
          <a:spcPct val="20000"/>
        </a:spcBef>
        <a:buFont typeface="Arial"/>
        <a:buChar char="•"/>
        <a:defRPr sz="2200" kern="1200">
          <a:solidFill>
            <a:srgbClr val="FFFFFF"/>
          </a:solidFill>
          <a:latin typeface="Arial"/>
          <a:ea typeface="+mn-ea"/>
          <a:cs typeface="Arial"/>
        </a:defRPr>
      </a:lvl3pPr>
      <a:lvl4pPr marL="1760220" indent="-251460" algn="l" defTabSz="502920" rtl="0" eaLnBrk="1" latinLnBrk="0" hangingPunct="1">
        <a:lnSpc>
          <a:spcPct val="90000"/>
        </a:lnSpc>
        <a:spcBef>
          <a:spcPct val="20000"/>
        </a:spcBef>
        <a:buFont typeface="Arial"/>
        <a:buChar char="–"/>
        <a:defRPr sz="2200" kern="1200">
          <a:solidFill>
            <a:srgbClr val="FFFFFF"/>
          </a:solidFill>
          <a:latin typeface="Arial"/>
          <a:ea typeface="+mn-ea"/>
          <a:cs typeface="Arial"/>
        </a:defRPr>
      </a:lvl4pPr>
      <a:lvl5pPr marL="2263140" indent="-251460" algn="l" defTabSz="502920" rtl="0" eaLnBrk="1" latinLnBrk="0" hangingPunct="1">
        <a:lnSpc>
          <a:spcPct val="90000"/>
        </a:lnSpc>
        <a:spcBef>
          <a:spcPct val="20000"/>
        </a:spcBef>
        <a:buFont typeface="Arial"/>
        <a:buChar char="»"/>
        <a:defRPr sz="2200" kern="1200">
          <a:solidFill>
            <a:srgbClr val="FFFFFF"/>
          </a:solidFill>
          <a:latin typeface="Arial"/>
          <a:ea typeface="+mn-ea"/>
          <a:cs typeface="Arial"/>
        </a:defRPr>
      </a:lvl5pPr>
      <a:lvl6pPr marL="2766060" indent="-251460" algn="l" defTabSz="502920" rtl="0" eaLnBrk="1" latinLnBrk="0" hangingPunct="1">
        <a:spcBef>
          <a:spcPct val="20000"/>
        </a:spcBef>
        <a:buFont typeface="Arial"/>
        <a:buChar char="•"/>
        <a:defRPr sz="2200" kern="1200">
          <a:solidFill>
            <a:schemeClr val="tx1"/>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cid:image003.jpg@01D58FDC.03CA3BE0" TargetMode="External"/><Relationship Id="rId7" Type="http://schemas.openxmlformats.org/officeDocument/2006/relationships/image" Target="../media/image13.jp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cid:image005.jpg@01D58FDC.03CA3BE0"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8579-0EBF-4AEB-A58A-DF0E1488BA40}"/>
              </a:ext>
            </a:extLst>
          </p:cNvPr>
          <p:cNvSpPr>
            <a:spLocks noGrp="1"/>
          </p:cNvSpPr>
          <p:nvPr>
            <p:ph type="title"/>
          </p:nvPr>
        </p:nvSpPr>
        <p:spPr>
          <a:xfrm>
            <a:off x="640735" y="-78934"/>
            <a:ext cx="8367070" cy="2077296"/>
          </a:xfrm>
        </p:spPr>
        <p:txBody>
          <a:bodyPr/>
          <a:lstStyle/>
          <a:p>
            <a:r>
              <a:rPr lang="en-US" dirty="0"/>
              <a:t>Welcome</a:t>
            </a:r>
          </a:p>
        </p:txBody>
      </p:sp>
      <p:sp>
        <p:nvSpPr>
          <p:cNvPr id="4" name="Content Placeholder 3">
            <a:extLst>
              <a:ext uri="{FF2B5EF4-FFF2-40B4-BE49-F238E27FC236}">
                <a16:creationId xmlns:a16="http://schemas.microsoft.com/office/drawing/2014/main" id="{49107093-C0B1-4047-AD7A-343CDEE155C5}"/>
              </a:ext>
            </a:extLst>
          </p:cNvPr>
          <p:cNvSpPr>
            <a:spLocks noGrp="1"/>
          </p:cNvSpPr>
          <p:nvPr>
            <p:ph sz="quarter" idx="13"/>
          </p:nvPr>
        </p:nvSpPr>
        <p:spPr>
          <a:xfrm>
            <a:off x="1211898" y="2420901"/>
            <a:ext cx="7666507" cy="3363276"/>
          </a:xfrm>
        </p:spPr>
        <p:txBody>
          <a:bodyPr>
            <a:normAutofit fontScale="92500" lnSpcReduction="10000"/>
          </a:bodyPr>
          <a:lstStyle/>
          <a:p>
            <a:r>
              <a:rPr lang="en-US" dirty="0" smtClean="0"/>
              <a:t>Nebraska Geriatrics </a:t>
            </a:r>
            <a:r>
              <a:rPr lang="en-US" dirty="0"/>
              <a:t>Workforce Enhancement Program welcomes you to our </a:t>
            </a:r>
            <a:r>
              <a:rPr lang="en-US" dirty="0" smtClean="0"/>
              <a:t>monthly </a:t>
            </a:r>
            <a:r>
              <a:rPr lang="en-US" dirty="0"/>
              <a:t>Geriatrics Case </a:t>
            </a:r>
            <a:r>
              <a:rPr lang="en-US" dirty="0" smtClean="0"/>
              <a:t>Conference ECHO, </a:t>
            </a:r>
            <a:r>
              <a:rPr lang="en-US" dirty="0"/>
              <a:t> held on the first Thursday of every month</a:t>
            </a:r>
          </a:p>
          <a:p>
            <a:endParaRPr lang="en-US" dirty="0"/>
          </a:p>
          <a:p>
            <a:pPr marL="1194435" lvl="1" indent="-377190">
              <a:buFont typeface="Arial,Sans-Serif"/>
              <a:buChar char="•"/>
            </a:pPr>
            <a:r>
              <a:rPr lang="en-US" dirty="0"/>
              <a:t>Introductions of facilitators, presenters and new attendees</a:t>
            </a:r>
          </a:p>
          <a:p>
            <a:pPr marL="1194435" lvl="1" indent="-377190">
              <a:buFont typeface="Arial,Sans-Serif"/>
              <a:buChar char="•"/>
            </a:pPr>
            <a:r>
              <a:rPr lang="en-US" dirty="0"/>
              <a:t>All </a:t>
            </a:r>
            <a:r>
              <a:rPr lang="en-US" dirty="0" smtClean="0"/>
              <a:t>attendees, please use </a:t>
            </a:r>
            <a:r>
              <a:rPr lang="en-US" dirty="0" smtClean="0">
                <a:solidFill>
                  <a:srgbClr val="FFC000"/>
                </a:solidFill>
              </a:rPr>
              <a:t>SIGN-IN LINK </a:t>
            </a:r>
            <a:r>
              <a:rPr lang="en-US" dirty="0" smtClean="0"/>
              <a:t>to note attendance</a:t>
            </a:r>
            <a:endParaRPr lang="en-US" dirty="0"/>
          </a:p>
          <a:p>
            <a:pPr marL="1194435" lvl="1" indent="-377190">
              <a:buFont typeface="Arial,Sans-Serif"/>
              <a:buChar char="•"/>
            </a:pPr>
            <a:r>
              <a:rPr lang="en-US" dirty="0"/>
              <a:t>Please mute during presentations and unmute yourself to speak during discussion</a:t>
            </a:r>
          </a:p>
          <a:p>
            <a:pPr marL="1194435" lvl="1" indent="-377190">
              <a:buFont typeface="Arial,Sans-Serif"/>
              <a:buChar char="•"/>
            </a:pPr>
            <a:r>
              <a:rPr lang="en-US" dirty="0"/>
              <a:t>Share your feedback and ideas in follow-up surveys</a:t>
            </a:r>
          </a:p>
          <a:p>
            <a:pPr marL="1194435" lvl="1" indent="-377190">
              <a:buFont typeface="Arial,Sans-Serif"/>
              <a:buChar char="•"/>
            </a:pPr>
            <a:endParaRPr lang="en-US" dirty="0"/>
          </a:p>
        </p:txBody>
      </p:sp>
      <p:sp>
        <p:nvSpPr>
          <p:cNvPr id="7" name="TextBox 6">
            <a:extLst>
              <a:ext uri="{FF2B5EF4-FFF2-40B4-BE49-F238E27FC236}">
                <a16:creationId xmlns:a16="http://schemas.microsoft.com/office/drawing/2014/main" id="{F1951415-CD4C-46DF-BFAF-4BBF91067C95}"/>
              </a:ext>
            </a:extLst>
          </p:cNvPr>
          <p:cNvSpPr txBox="1"/>
          <p:nvPr/>
        </p:nvSpPr>
        <p:spPr>
          <a:xfrm>
            <a:off x="1587342" y="5960746"/>
            <a:ext cx="7135176" cy="1049518"/>
          </a:xfrm>
          <a:prstGeom prst="rect">
            <a:avLst/>
          </a:prstGeom>
          <a:noFill/>
        </p:spPr>
        <p:txBody>
          <a:bodyPr rot="0" spcFirstLastPara="0" vertOverflow="overflow" horzOverflow="overflow" vert="horz" wrap="square" lIns="100584" tIns="50292" rIns="100584" bIns="50292" numCol="1" spcCol="0" rtlCol="0" fromWordArt="0" anchor="t" anchorCtr="0" forceAA="0" compatLnSpc="1">
            <a:prstTxWarp prst="textNoShape">
              <a:avLst/>
            </a:prstTxWarp>
            <a:spAutoFit/>
          </a:bodyPr>
          <a:lstStyle/>
          <a:p>
            <a:pPr defTabSz="502920"/>
            <a:r>
              <a:rPr lang="en-US" sz="1540" i="1" dirty="0">
                <a:solidFill>
                  <a:prstClr val="white"/>
                </a:solidFill>
                <a:latin typeface="Calibri"/>
              </a:rPr>
              <a:t>Project ECHO® collects registration, participation, questions/answers, chat comments, and poll responses for some </a:t>
            </a:r>
            <a:r>
              <a:rPr lang="en-US" sz="1540" i="1" dirty="0" err="1">
                <a:solidFill>
                  <a:prstClr val="white"/>
                </a:solidFill>
                <a:latin typeface="Calibri"/>
              </a:rPr>
              <a:t>teleECHO</a:t>
            </a:r>
            <a:r>
              <a:rPr lang="en-US" sz="1540" i="1" dirty="0">
                <a:solidFill>
                  <a:prstClr val="white"/>
                </a:solidFill>
                <a:latin typeface="Calibri"/>
              </a:rPr>
              <a:t>® programs. Your individual data will be kept confidential. These data may be used for reports, maps, communications, surveys, quality assurance, evaluation, research, and to inform new initiatives. </a:t>
            </a:r>
            <a:endParaRPr lang="en-US" sz="1980">
              <a:solidFill>
                <a:prstClr val="white"/>
              </a:solidFill>
              <a:latin typeface="Calibri"/>
            </a:endParaRPr>
          </a:p>
        </p:txBody>
      </p:sp>
    </p:spTree>
    <p:extLst>
      <p:ext uri="{BB962C8B-B14F-4D97-AF65-F5344CB8AC3E}">
        <p14:creationId xmlns:p14="http://schemas.microsoft.com/office/powerpoint/2010/main" val="4119766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84950" y="640085"/>
            <a:ext cx="2048432" cy="1629651"/>
          </a:xfrm>
          <a:prstGeom prst="rect">
            <a:avLst/>
          </a:prstGeom>
        </p:spPr>
      </p:pic>
      <p:sp>
        <p:nvSpPr>
          <p:cNvPr id="3" name="object 3"/>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4" name="object 4"/>
          <p:cNvGrpSpPr/>
          <p:nvPr/>
        </p:nvGrpSpPr>
        <p:grpSpPr>
          <a:xfrm>
            <a:off x="289008" y="180101"/>
            <a:ext cx="9615170" cy="7346950"/>
            <a:chOff x="289008" y="180101"/>
            <a:chExt cx="9615170" cy="7346950"/>
          </a:xfrm>
        </p:grpSpPr>
        <p:sp>
          <p:nvSpPr>
            <p:cNvPr id="5" name="object 5"/>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6" name="object 6"/>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15240" rIns="0" bIns="0" rtlCol="0">
            <a:spAutoFit/>
          </a:bodyPr>
          <a:lstStyle/>
          <a:p>
            <a:pPr marL="12700">
              <a:lnSpc>
                <a:spcPts val="4140"/>
              </a:lnSpc>
              <a:spcBef>
                <a:spcPts val="120"/>
              </a:spcBef>
            </a:pPr>
            <a:r>
              <a:rPr spc="65" dirty="0"/>
              <a:t>Nebraska</a:t>
            </a:r>
            <a:r>
              <a:rPr spc="175" dirty="0"/>
              <a:t> </a:t>
            </a:r>
            <a:r>
              <a:rPr spc="55" dirty="0"/>
              <a:t>State</a:t>
            </a:r>
            <a:r>
              <a:rPr spc="125" dirty="0"/>
              <a:t> </a:t>
            </a:r>
            <a:r>
              <a:rPr spc="55" dirty="0"/>
              <a:t>Statutes</a:t>
            </a:r>
          </a:p>
          <a:p>
            <a:pPr marR="5080" algn="r">
              <a:lnSpc>
                <a:spcPts val="4260"/>
              </a:lnSpc>
            </a:pPr>
            <a:r>
              <a:rPr sz="3850" b="1" spc="190" dirty="0">
                <a:latin typeface="Times New Roman"/>
                <a:cs typeface="Times New Roman"/>
              </a:rPr>
              <a:t>§28-352</a:t>
            </a:r>
            <a:endParaRPr sz="3850">
              <a:latin typeface="Times New Roman"/>
              <a:cs typeface="Times New Roman"/>
            </a:endParaRPr>
          </a:p>
        </p:txBody>
      </p:sp>
      <p:sp>
        <p:nvSpPr>
          <p:cNvPr id="8" name="object 8"/>
          <p:cNvSpPr txBox="1"/>
          <p:nvPr/>
        </p:nvSpPr>
        <p:spPr>
          <a:xfrm>
            <a:off x="375318" y="1758174"/>
            <a:ext cx="8887460" cy="5561965"/>
          </a:xfrm>
          <a:prstGeom prst="rect">
            <a:avLst/>
          </a:prstGeom>
        </p:spPr>
        <p:txBody>
          <a:bodyPr vert="horz" wrap="square" lIns="0" tIns="15240" rIns="0" bIns="0" rtlCol="0">
            <a:spAutoFit/>
          </a:bodyPr>
          <a:lstStyle/>
          <a:p>
            <a:pPr marL="1002665" algn="ctr">
              <a:lnSpc>
                <a:spcPct val="100000"/>
              </a:lnSpc>
              <a:spcBef>
                <a:spcPts val="120"/>
              </a:spcBef>
            </a:pPr>
            <a:r>
              <a:rPr sz="3750" spc="110" dirty="0">
                <a:solidFill>
                  <a:srgbClr val="FD0101"/>
                </a:solidFill>
                <a:latin typeface="Arial"/>
                <a:cs typeface="Arial"/>
              </a:rPr>
              <a:t>APS</a:t>
            </a:r>
            <a:r>
              <a:rPr sz="3750" spc="70" dirty="0">
                <a:solidFill>
                  <a:srgbClr val="FD0101"/>
                </a:solidFill>
                <a:latin typeface="Arial"/>
                <a:cs typeface="Arial"/>
              </a:rPr>
              <a:t> </a:t>
            </a:r>
            <a:r>
              <a:rPr sz="3750" spc="55" dirty="0">
                <a:solidFill>
                  <a:srgbClr val="FD0101"/>
                </a:solidFill>
                <a:latin typeface="Arial"/>
                <a:cs typeface="Arial"/>
              </a:rPr>
              <a:t>defined</a:t>
            </a:r>
            <a:r>
              <a:rPr sz="3750" spc="100" dirty="0">
                <a:solidFill>
                  <a:srgbClr val="FD0101"/>
                </a:solidFill>
                <a:latin typeface="Arial"/>
                <a:cs typeface="Arial"/>
              </a:rPr>
              <a:t> </a:t>
            </a:r>
            <a:r>
              <a:rPr sz="3750" spc="50" dirty="0">
                <a:solidFill>
                  <a:srgbClr val="FD0101"/>
                </a:solidFill>
                <a:latin typeface="Arial"/>
                <a:cs typeface="Arial"/>
              </a:rPr>
              <a:t>as:</a:t>
            </a:r>
            <a:endParaRPr sz="3750">
              <a:latin typeface="Arial"/>
              <a:cs typeface="Arial"/>
            </a:endParaRPr>
          </a:p>
          <a:p>
            <a:pPr marL="20320">
              <a:lnSpc>
                <a:spcPct val="100000"/>
              </a:lnSpc>
              <a:spcBef>
                <a:spcPts val="2010"/>
              </a:spcBef>
            </a:pPr>
            <a:r>
              <a:rPr sz="1950" spc="5" dirty="0">
                <a:solidFill>
                  <a:srgbClr val="5B2ADF"/>
                </a:solidFill>
                <a:latin typeface="Arial"/>
                <a:cs typeface="Arial"/>
              </a:rPr>
              <a:t>Services</a:t>
            </a:r>
            <a:r>
              <a:rPr sz="1950" spc="125" dirty="0">
                <a:solidFill>
                  <a:srgbClr val="5B2ADF"/>
                </a:solidFill>
                <a:latin typeface="Arial"/>
                <a:cs typeface="Arial"/>
              </a:rPr>
              <a:t> </a:t>
            </a:r>
            <a:r>
              <a:rPr sz="1950" spc="25" dirty="0">
                <a:solidFill>
                  <a:srgbClr val="5B2ADF"/>
                </a:solidFill>
                <a:latin typeface="Arial"/>
                <a:cs typeface="Arial"/>
              </a:rPr>
              <a:t>shall</a:t>
            </a:r>
            <a:r>
              <a:rPr sz="1950" spc="-10" dirty="0">
                <a:solidFill>
                  <a:srgbClr val="5B2ADF"/>
                </a:solidFill>
                <a:latin typeface="Arial"/>
                <a:cs typeface="Arial"/>
              </a:rPr>
              <a:t> </a:t>
            </a:r>
            <a:r>
              <a:rPr sz="1950" spc="15" dirty="0">
                <a:solidFill>
                  <a:srgbClr val="5B2ADF"/>
                </a:solidFill>
                <a:latin typeface="Arial"/>
                <a:cs typeface="Arial"/>
              </a:rPr>
              <a:t>include,</a:t>
            </a:r>
            <a:r>
              <a:rPr sz="1950" spc="65" dirty="0">
                <a:solidFill>
                  <a:srgbClr val="5B2ADF"/>
                </a:solidFill>
                <a:latin typeface="Arial"/>
                <a:cs typeface="Arial"/>
              </a:rPr>
              <a:t> </a:t>
            </a:r>
            <a:r>
              <a:rPr sz="1950" spc="35" dirty="0">
                <a:solidFill>
                  <a:srgbClr val="5B2ADF"/>
                </a:solidFill>
                <a:latin typeface="Arial"/>
                <a:cs typeface="Arial"/>
              </a:rPr>
              <a:t>but</a:t>
            </a:r>
            <a:r>
              <a:rPr sz="1950" spc="-20" dirty="0">
                <a:solidFill>
                  <a:srgbClr val="5B2ADF"/>
                </a:solidFill>
                <a:latin typeface="Arial"/>
                <a:cs typeface="Arial"/>
              </a:rPr>
              <a:t> </a:t>
            </a:r>
            <a:r>
              <a:rPr sz="1950" spc="35" dirty="0">
                <a:solidFill>
                  <a:srgbClr val="5B2ADF"/>
                </a:solidFill>
                <a:latin typeface="Arial"/>
                <a:cs typeface="Arial"/>
              </a:rPr>
              <a:t>not</a:t>
            </a:r>
            <a:r>
              <a:rPr sz="1950" spc="-15" dirty="0">
                <a:solidFill>
                  <a:srgbClr val="5B2ADF"/>
                </a:solidFill>
                <a:latin typeface="Arial"/>
                <a:cs typeface="Arial"/>
              </a:rPr>
              <a:t> </a:t>
            </a:r>
            <a:r>
              <a:rPr sz="1950" spc="65" dirty="0">
                <a:solidFill>
                  <a:srgbClr val="5B2ADF"/>
                </a:solidFill>
                <a:latin typeface="Arial"/>
                <a:cs typeface="Arial"/>
              </a:rPr>
              <a:t>be</a:t>
            </a:r>
            <a:r>
              <a:rPr sz="1950" spc="-60" dirty="0">
                <a:solidFill>
                  <a:srgbClr val="5B2ADF"/>
                </a:solidFill>
                <a:latin typeface="Arial"/>
                <a:cs typeface="Arial"/>
              </a:rPr>
              <a:t> </a:t>
            </a:r>
            <a:r>
              <a:rPr sz="1950" spc="15" dirty="0">
                <a:solidFill>
                  <a:srgbClr val="5B2ADF"/>
                </a:solidFill>
                <a:latin typeface="Arial"/>
                <a:cs typeface="Arial"/>
              </a:rPr>
              <a:t>limited</a:t>
            </a:r>
            <a:r>
              <a:rPr sz="1950" spc="30" dirty="0">
                <a:solidFill>
                  <a:srgbClr val="5B2ADF"/>
                </a:solidFill>
                <a:latin typeface="Arial"/>
                <a:cs typeface="Arial"/>
              </a:rPr>
              <a:t> </a:t>
            </a:r>
            <a:r>
              <a:rPr sz="1950" spc="35" dirty="0">
                <a:solidFill>
                  <a:srgbClr val="5B2ADF"/>
                </a:solidFill>
                <a:latin typeface="Arial"/>
                <a:cs typeface="Arial"/>
              </a:rPr>
              <a:t>to:</a:t>
            </a:r>
            <a:endParaRPr sz="1950">
              <a:latin typeface="Arial"/>
              <a:cs typeface="Arial"/>
            </a:endParaRPr>
          </a:p>
          <a:p>
            <a:pPr>
              <a:lnSpc>
                <a:spcPct val="100000"/>
              </a:lnSpc>
              <a:spcBef>
                <a:spcPts val="20"/>
              </a:spcBef>
            </a:pPr>
            <a:endParaRPr sz="1950">
              <a:latin typeface="Arial"/>
              <a:cs typeface="Arial"/>
            </a:endParaRPr>
          </a:p>
          <a:p>
            <a:pPr marL="471170" indent="-382905">
              <a:lnSpc>
                <a:spcPct val="100000"/>
              </a:lnSpc>
              <a:buAutoNum type="arabicParenBoth"/>
              <a:tabLst>
                <a:tab pos="471805" algn="l"/>
              </a:tabLst>
            </a:pPr>
            <a:r>
              <a:rPr sz="1950" spc="15" dirty="0">
                <a:solidFill>
                  <a:srgbClr val="5B2ADF"/>
                </a:solidFill>
                <a:latin typeface="Arial"/>
                <a:cs typeface="Arial"/>
              </a:rPr>
              <a:t>Receiving</a:t>
            </a:r>
            <a:r>
              <a:rPr sz="1950" spc="70" dirty="0">
                <a:solidFill>
                  <a:srgbClr val="5B2ADF"/>
                </a:solidFill>
                <a:latin typeface="Arial"/>
                <a:cs typeface="Arial"/>
              </a:rPr>
              <a:t> </a:t>
            </a:r>
            <a:r>
              <a:rPr sz="1950" spc="55" dirty="0">
                <a:solidFill>
                  <a:srgbClr val="5B2ADF"/>
                </a:solidFill>
                <a:latin typeface="Arial"/>
                <a:cs typeface="Arial"/>
              </a:rPr>
              <a:t>and</a:t>
            </a:r>
            <a:r>
              <a:rPr sz="1950" spc="-50" dirty="0">
                <a:solidFill>
                  <a:srgbClr val="5B2ADF"/>
                </a:solidFill>
                <a:latin typeface="Arial"/>
                <a:cs typeface="Arial"/>
              </a:rPr>
              <a:t> </a:t>
            </a:r>
            <a:r>
              <a:rPr sz="1950" spc="15" dirty="0">
                <a:solidFill>
                  <a:srgbClr val="5B2ADF"/>
                </a:solidFill>
                <a:latin typeface="Arial"/>
                <a:cs typeface="Arial"/>
              </a:rPr>
              <a:t>investigating</a:t>
            </a:r>
            <a:r>
              <a:rPr sz="1950" spc="85" dirty="0">
                <a:solidFill>
                  <a:srgbClr val="5B2ADF"/>
                </a:solidFill>
                <a:latin typeface="Arial"/>
                <a:cs typeface="Arial"/>
              </a:rPr>
              <a:t> </a:t>
            </a:r>
            <a:r>
              <a:rPr sz="1950" spc="20" dirty="0">
                <a:solidFill>
                  <a:srgbClr val="5B2ADF"/>
                </a:solidFill>
                <a:latin typeface="Arial"/>
                <a:cs typeface="Arial"/>
              </a:rPr>
              <a:t>reports</a:t>
            </a:r>
            <a:r>
              <a:rPr sz="1950" spc="75" dirty="0">
                <a:solidFill>
                  <a:srgbClr val="5B2ADF"/>
                </a:solidFill>
                <a:latin typeface="Arial"/>
                <a:cs typeface="Arial"/>
              </a:rPr>
              <a:t> </a:t>
            </a:r>
            <a:r>
              <a:rPr sz="1950" spc="15" dirty="0">
                <a:solidFill>
                  <a:srgbClr val="5B2ADF"/>
                </a:solidFill>
                <a:latin typeface="Arial"/>
                <a:cs typeface="Arial"/>
              </a:rPr>
              <a:t>of</a:t>
            </a:r>
            <a:r>
              <a:rPr sz="1950" spc="10" dirty="0">
                <a:solidFill>
                  <a:srgbClr val="5B2ADF"/>
                </a:solidFill>
                <a:latin typeface="Arial"/>
                <a:cs typeface="Arial"/>
              </a:rPr>
              <a:t> </a:t>
            </a:r>
            <a:r>
              <a:rPr sz="1950" spc="15" dirty="0">
                <a:solidFill>
                  <a:srgbClr val="5B2ADF"/>
                </a:solidFill>
                <a:latin typeface="Arial"/>
                <a:cs typeface="Arial"/>
              </a:rPr>
              <a:t>alleged</a:t>
            </a:r>
            <a:r>
              <a:rPr sz="1950" spc="95" dirty="0">
                <a:solidFill>
                  <a:srgbClr val="5B2ADF"/>
                </a:solidFill>
                <a:latin typeface="Arial"/>
                <a:cs typeface="Arial"/>
              </a:rPr>
              <a:t> </a:t>
            </a:r>
            <a:r>
              <a:rPr sz="1950" spc="15" dirty="0">
                <a:solidFill>
                  <a:srgbClr val="5B2ADF"/>
                </a:solidFill>
                <a:latin typeface="Arial"/>
                <a:cs typeface="Arial"/>
              </a:rPr>
              <a:t>abuse;</a:t>
            </a:r>
            <a:endParaRPr sz="1950">
              <a:latin typeface="Arial"/>
              <a:cs typeface="Arial"/>
            </a:endParaRPr>
          </a:p>
          <a:p>
            <a:pPr>
              <a:lnSpc>
                <a:spcPct val="100000"/>
              </a:lnSpc>
              <a:spcBef>
                <a:spcPts val="20"/>
              </a:spcBef>
              <a:buClr>
                <a:srgbClr val="5B2ADF"/>
              </a:buClr>
              <a:buFont typeface="Arial"/>
              <a:buAutoNum type="arabicParenBoth"/>
            </a:pPr>
            <a:endParaRPr sz="2000">
              <a:latin typeface="Arial"/>
              <a:cs typeface="Arial"/>
            </a:endParaRPr>
          </a:p>
          <a:p>
            <a:pPr marL="476250" indent="-387985">
              <a:lnSpc>
                <a:spcPct val="100000"/>
              </a:lnSpc>
              <a:buAutoNum type="arabicParenBoth"/>
              <a:tabLst>
                <a:tab pos="476884" algn="l"/>
              </a:tabLst>
            </a:pPr>
            <a:r>
              <a:rPr sz="1950" spc="5" dirty="0">
                <a:solidFill>
                  <a:srgbClr val="5B2ADF"/>
                </a:solidFill>
                <a:latin typeface="Arial"/>
                <a:cs typeface="Arial"/>
              </a:rPr>
              <a:t>developing</a:t>
            </a:r>
            <a:r>
              <a:rPr sz="1950" spc="120" dirty="0">
                <a:solidFill>
                  <a:srgbClr val="5B2ADF"/>
                </a:solidFill>
                <a:latin typeface="Arial"/>
                <a:cs typeface="Arial"/>
              </a:rPr>
              <a:t> </a:t>
            </a:r>
            <a:r>
              <a:rPr sz="1950" spc="25" dirty="0">
                <a:solidFill>
                  <a:srgbClr val="5B2ADF"/>
                </a:solidFill>
                <a:latin typeface="Arial"/>
                <a:cs typeface="Arial"/>
              </a:rPr>
              <a:t>social</a:t>
            </a:r>
            <a:r>
              <a:rPr sz="1950" spc="30" dirty="0">
                <a:solidFill>
                  <a:srgbClr val="5B2ADF"/>
                </a:solidFill>
                <a:latin typeface="Arial"/>
                <a:cs typeface="Arial"/>
              </a:rPr>
              <a:t> </a:t>
            </a:r>
            <a:r>
              <a:rPr sz="1950" spc="20" dirty="0">
                <a:solidFill>
                  <a:srgbClr val="5B2ADF"/>
                </a:solidFill>
                <a:latin typeface="Arial"/>
                <a:cs typeface="Arial"/>
              </a:rPr>
              <a:t>service</a:t>
            </a:r>
            <a:r>
              <a:rPr sz="1950" spc="35" dirty="0">
                <a:solidFill>
                  <a:srgbClr val="5B2ADF"/>
                </a:solidFill>
                <a:latin typeface="Arial"/>
                <a:cs typeface="Arial"/>
              </a:rPr>
              <a:t> </a:t>
            </a:r>
            <a:r>
              <a:rPr sz="1950" spc="15" dirty="0">
                <a:solidFill>
                  <a:srgbClr val="5B2ADF"/>
                </a:solidFill>
                <a:latin typeface="Arial"/>
                <a:cs typeface="Arial"/>
              </a:rPr>
              <a:t>plans;</a:t>
            </a:r>
            <a:endParaRPr sz="1950">
              <a:latin typeface="Arial"/>
              <a:cs typeface="Arial"/>
            </a:endParaRPr>
          </a:p>
          <a:p>
            <a:pPr>
              <a:lnSpc>
                <a:spcPct val="100000"/>
              </a:lnSpc>
              <a:spcBef>
                <a:spcPts val="50"/>
              </a:spcBef>
              <a:buClr>
                <a:srgbClr val="5B2ADF"/>
              </a:buClr>
              <a:buFont typeface="Arial"/>
              <a:buAutoNum type="arabicParenBoth"/>
            </a:pPr>
            <a:endParaRPr sz="2000">
              <a:latin typeface="Arial"/>
              <a:cs typeface="Arial"/>
            </a:endParaRPr>
          </a:p>
          <a:p>
            <a:pPr marL="21590" marR="5080" indent="66675">
              <a:lnSpc>
                <a:spcPts val="2330"/>
              </a:lnSpc>
              <a:buAutoNum type="arabicParenBoth"/>
              <a:tabLst>
                <a:tab pos="476250" algn="l"/>
              </a:tabLst>
            </a:pPr>
            <a:r>
              <a:rPr sz="1950" spc="15" dirty="0">
                <a:solidFill>
                  <a:srgbClr val="5B2ADF"/>
                </a:solidFill>
                <a:latin typeface="Arial"/>
                <a:cs typeface="Arial"/>
              </a:rPr>
              <a:t>arranging for </a:t>
            </a:r>
            <a:r>
              <a:rPr sz="1950" spc="45" dirty="0">
                <a:solidFill>
                  <a:srgbClr val="5B2ADF"/>
                </a:solidFill>
                <a:latin typeface="Arial"/>
                <a:cs typeface="Arial"/>
              </a:rPr>
              <a:t>the </a:t>
            </a:r>
            <a:r>
              <a:rPr sz="1950" spc="15" dirty="0">
                <a:solidFill>
                  <a:srgbClr val="5B2ADF"/>
                </a:solidFill>
                <a:latin typeface="Arial"/>
                <a:cs typeface="Arial"/>
              </a:rPr>
              <a:t>provision of </a:t>
            </a:r>
            <a:r>
              <a:rPr sz="1950" spc="20" dirty="0">
                <a:solidFill>
                  <a:srgbClr val="5B2ADF"/>
                </a:solidFill>
                <a:latin typeface="Arial"/>
                <a:cs typeface="Arial"/>
              </a:rPr>
              <a:t>services </a:t>
            </a:r>
            <a:r>
              <a:rPr sz="1950" spc="35" dirty="0">
                <a:solidFill>
                  <a:srgbClr val="5B2ADF"/>
                </a:solidFill>
                <a:latin typeface="Arial"/>
                <a:cs typeface="Arial"/>
              </a:rPr>
              <a:t>such </a:t>
            </a:r>
            <a:r>
              <a:rPr sz="1950" spc="50" dirty="0">
                <a:solidFill>
                  <a:srgbClr val="5B2ADF"/>
                </a:solidFill>
                <a:latin typeface="Arial"/>
                <a:cs typeface="Arial"/>
              </a:rPr>
              <a:t>as </a:t>
            </a:r>
            <a:r>
              <a:rPr sz="1950" spc="20" dirty="0">
                <a:solidFill>
                  <a:srgbClr val="5B2ADF"/>
                </a:solidFill>
                <a:latin typeface="Arial"/>
                <a:cs typeface="Arial"/>
              </a:rPr>
              <a:t>medical </a:t>
            </a:r>
            <a:r>
              <a:rPr sz="1950" spc="30" dirty="0">
                <a:solidFill>
                  <a:srgbClr val="5B2ADF"/>
                </a:solidFill>
                <a:latin typeface="Arial"/>
                <a:cs typeface="Arial"/>
              </a:rPr>
              <a:t>care, mental </a:t>
            </a:r>
            <a:r>
              <a:rPr sz="1950" spc="15" dirty="0">
                <a:solidFill>
                  <a:srgbClr val="5B2ADF"/>
                </a:solidFill>
                <a:latin typeface="Arial"/>
                <a:cs typeface="Arial"/>
              </a:rPr>
              <a:t>health </a:t>
            </a:r>
            <a:r>
              <a:rPr sz="1950" spc="-530" dirty="0">
                <a:solidFill>
                  <a:srgbClr val="5B2ADF"/>
                </a:solidFill>
                <a:latin typeface="Arial"/>
                <a:cs typeface="Arial"/>
              </a:rPr>
              <a:t> </a:t>
            </a:r>
            <a:r>
              <a:rPr sz="1950" spc="30" dirty="0">
                <a:solidFill>
                  <a:srgbClr val="5B2ADF"/>
                </a:solidFill>
                <a:latin typeface="Arial"/>
                <a:cs typeface="Arial"/>
              </a:rPr>
              <a:t>care,</a:t>
            </a:r>
            <a:r>
              <a:rPr sz="1950" spc="-15" dirty="0">
                <a:solidFill>
                  <a:srgbClr val="5B2ADF"/>
                </a:solidFill>
                <a:latin typeface="Arial"/>
                <a:cs typeface="Arial"/>
              </a:rPr>
              <a:t> </a:t>
            </a:r>
            <a:r>
              <a:rPr sz="1950" spc="25" dirty="0">
                <a:solidFill>
                  <a:srgbClr val="5B2ADF"/>
                </a:solidFill>
                <a:latin typeface="Arial"/>
                <a:cs typeface="Arial"/>
              </a:rPr>
              <a:t>legal</a:t>
            </a:r>
            <a:r>
              <a:rPr sz="1950" spc="10" dirty="0">
                <a:solidFill>
                  <a:srgbClr val="5B2ADF"/>
                </a:solidFill>
                <a:latin typeface="Arial"/>
                <a:cs typeface="Arial"/>
              </a:rPr>
              <a:t> services,</a:t>
            </a:r>
            <a:r>
              <a:rPr sz="1950" spc="120" dirty="0">
                <a:solidFill>
                  <a:srgbClr val="5B2ADF"/>
                </a:solidFill>
                <a:latin typeface="Arial"/>
                <a:cs typeface="Arial"/>
              </a:rPr>
              <a:t> </a:t>
            </a:r>
            <a:r>
              <a:rPr sz="1950" spc="10" dirty="0">
                <a:solidFill>
                  <a:srgbClr val="5B2ADF"/>
                </a:solidFill>
                <a:latin typeface="Arial"/>
                <a:cs typeface="Arial"/>
              </a:rPr>
              <a:t>fiscal</a:t>
            </a:r>
            <a:r>
              <a:rPr sz="1950" spc="70" dirty="0">
                <a:solidFill>
                  <a:srgbClr val="5B2ADF"/>
                </a:solidFill>
                <a:latin typeface="Arial"/>
                <a:cs typeface="Arial"/>
              </a:rPr>
              <a:t> </a:t>
            </a:r>
            <a:r>
              <a:rPr sz="1950" spc="15" dirty="0">
                <a:solidFill>
                  <a:srgbClr val="5B2ADF"/>
                </a:solidFill>
                <a:latin typeface="Arial"/>
                <a:cs typeface="Arial"/>
              </a:rPr>
              <a:t>management,</a:t>
            </a:r>
            <a:r>
              <a:rPr sz="1950" spc="175" dirty="0">
                <a:solidFill>
                  <a:srgbClr val="5B2ADF"/>
                </a:solidFill>
                <a:latin typeface="Arial"/>
                <a:cs typeface="Arial"/>
              </a:rPr>
              <a:t> </a:t>
            </a:r>
            <a:r>
              <a:rPr sz="1950" spc="15" dirty="0">
                <a:solidFill>
                  <a:srgbClr val="5B2ADF"/>
                </a:solidFill>
                <a:latin typeface="Arial"/>
                <a:cs typeface="Arial"/>
              </a:rPr>
              <a:t>housing,</a:t>
            </a:r>
            <a:r>
              <a:rPr sz="1950" spc="80" dirty="0">
                <a:solidFill>
                  <a:srgbClr val="5B2ADF"/>
                </a:solidFill>
                <a:latin typeface="Arial"/>
                <a:cs typeface="Arial"/>
              </a:rPr>
              <a:t> </a:t>
            </a:r>
            <a:r>
              <a:rPr sz="1950" spc="10" dirty="0">
                <a:solidFill>
                  <a:srgbClr val="5B2ADF"/>
                </a:solidFill>
                <a:latin typeface="Arial"/>
                <a:cs typeface="Arial"/>
              </a:rPr>
              <a:t>or</a:t>
            </a:r>
            <a:r>
              <a:rPr sz="1950" spc="60" dirty="0">
                <a:solidFill>
                  <a:srgbClr val="5B2ADF"/>
                </a:solidFill>
                <a:latin typeface="Arial"/>
                <a:cs typeface="Arial"/>
              </a:rPr>
              <a:t> </a:t>
            </a:r>
            <a:r>
              <a:rPr sz="1950" spc="25" dirty="0">
                <a:solidFill>
                  <a:srgbClr val="5B2ADF"/>
                </a:solidFill>
                <a:latin typeface="Arial"/>
                <a:cs typeface="Arial"/>
              </a:rPr>
              <a:t>home</a:t>
            </a:r>
            <a:r>
              <a:rPr sz="1950" spc="45" dirty="0">
                <a:solidFill>
                  <a:srgbClr val="5B2ADF"/>
                </a:solidFill>
                <a:latin typeface="Arial"/>
                <a:cs typeface="Arial"/>
              </a:rPr>
              <a:t> </a:t>
            </a:r>
            <a:r>
              <a:rPr sz="1950" spc="15" dirty="0">
                <a:solidFill>
                  <a:srgbClr val="5B2ADF"/>
                </a:solidFill>
                <a:latin typeface="Arial"/>
                <a:cs typeface="Arial"/>
              </a:rPr>
              <a:t>health</a:t>
            </a:r>
            <a:r>
              <a:rPr sz="1950" spc="60" dirty="0">
                <a:solidFill>
                  <a:srgbClr val="5B2ADF"/>
                </a:solidFill>
                <a:latin typeface="Arial"/>
                <a:cs typeface="Arial"/>
              </a:rPr>
              <a:t> </a:t>
            </a:r>
            <a:r>
              <a:rPr sz="1950" spc="30" dirty="0">
                <a:solidFill>
                  <a:srgbClr val="5B2ADF"/>
                </a:solidFill>
                <a:latin typeface="Arial"/>
                <a:cs typeface="Arial"/>
              </a:rPr>
              <a:t>care;</a:t>
            </a:r>
            <a:endParaRPr sz="1950">
              <a:latin typeface="Arial"/>
              <a:cs typeface="Arial"/>
            </a:endParaRPr>
          </a:p>
          <a:p>
            <a:pPr>
              <a:lnSpc>
                <a:spcPct val="100000"/>
              </a:lnSpc>
              <a:buClr>
                <a:srgbClr val="5B2ADF"/>
              </a:buClr>
              <a:buFont typeface="Arial"/>
              <a:buAutoNum type="arabicParenBoth"/>
            </a:pPr>
            <a:endParaRPr sz="1900">
              <a:latin typeface="Arial"/>
              <a:cs typeface="Arial"/>
            </a:endParaRPr>
          </a:p>
          <a:p>
            <a:pPr marL="475615" indent="-387350">
              <a:lnSpc>
                <a:spcPct val="100000"/>
              </a:lnSpc>
              <a:spcBef>
                <a:spcPts val="5"/>
              </a:spcBef>
              <a:buAutoNum type="arabicParenBoth"/>
              <a:tabLst>
                <a:tab pos="476250" algn="l"/>
              </a:tabLst>
            </a:pPr>
            <a:r>
              <a:rPr sz="1950" spc="15" dirty="0">
                <a:solidFill>
                  <a:srgbClr val="5B2ADF"/>
                </a:solidFill>
                <a:latin typeface="Arial"/>
                <a:cs typeface="Arial"/>
              </a:rPr>
              <a:t>arranging</a:t>
            </a:r>
            <a:r>
              <a:rPr sz="1950" spc="60" dirty="0">
                <a:solidFill>
                  <a:srgbClr val="5B2ADF"/>
                </a:solidFill>
                <a:latin typeface="Arial"/>
                <a:cs typeface="Arial"/>
              </a:rPr>
              <a:t> </a:t>
            </a:r>
            <a:r>
              <a:rPr sz="1950" spc="15" dirty="0">
                <a:solidFill>
                  <a:srgbClr val="5B2ADF"/>
                </a:solidFill>
                <a:latin typeface="Arial"/>
                <a:cs typeface="Arial"/>
              </a:rPr>
              <a:t>for</a:t>
            </a:r>
            <a:r>
              <a:rPr sz="1950" spc="10" dirty="0">
                <a:solidFill>
                  <a:srgbClr val="5B2ADF"/>
                </a:solidFill>
                <a:latin typeface="Arial"/>
                <a:cs typeface="Arial"/>
              </a:rPr>
              <a:t> </a:t>
            </a:r>
            <a:r>
              <a:rPr sz="1950" spc="45" dirty="0">
                <a:solidFill>
                  <a:srgbClr val="5B2ADF"/>
                </a:solidFill>
                <a:latin typeface="Arial"/>
                <a:cs typeface="Arial"/>
              </a:rPr>
              <a:t>the</a:t>
            </a:r>
            <a:r>
              <a:rPr sz="1950" spc="-35" dirty="0">
                <a:solidFill>
                  <a:srgbClr val="5B2ADF"/>
                </a:solidFill>
                <a:latin typeface="Arial"/>
                <a:cs typeface="Arial"/>
              </a:rPr>
              <a:t> </a:t>
            </a:r>
            <a:r>
              <a:rPr sz="1950" spc="15" dirty="0">
                <a:solidFill>
                  <a:srgbClr val="5B2ADF"/>
                </a:solidFill>
                <a:latin typeface="Arial"/>
                <a:cs typeface="Arial"/>
              </a:rPr>
              <a:t>provision</a:t>
            </a:r>
            <a:r>
              <a:rPr sz="1950" spc="55" dirty="0">
                <a:solidFill>
                  <a:srgbClr val="5B2ADF"/>
                </a:solidFill>
                <a:latin typeface="Arial"/>
                <a:cs typeface="Arial"/>
              </a:rPr>
              <a:t> </a:t>
            </a:r>
            <a:r>
              <a:rPr sz="1950" spc="15" dirty="0">
                <a:solidFill>
                  <a:srgbClr val="5B2ADF"/>
                </a:solidFill>
                <a:latin typeface="Arial"/>
                <a:cs typeface="Arial"/>
              </a:rPr>
              <a:t>of</a:t>
            </a:r>
            <a:r>
              <a:rPr sz="1950" spc="55" dirty="0">
                <a:solidFill>
                  <a:srgbClr val="5B2ADF"/>
                </a:solidFill>
                <a:latin typeface="Arial"/>
                <a:cs typeface="Arial"/>
              </a:rPr>
              <a:t> </a:t>
            </a:r>
            <a:r>
              <a:rPr sz="1950" spc="15" dirty="0">
                <a:solidFill>
                  <a:srgbClr val="5B2ADF"/>
                </a:solidFill>
                <a:latin typeface="Arial"/>
                <a:cs typeface="Arial"/>
              </a:rPr>
              <a:t>items</a:t>
            </a:r>
            <a:r>
              <a:rPr sz="1950" spc="20" dirty="0">
                <a:solidFill>
                  <a:srgbClr val="5B2ADF"/>
                </a:solidFill>
                <a:latin typeface="Arial"/>
                <a:cs typeface="Arial"/>
              </a:rPr>
              <a:t> </a:t>
            </a:r>
            <a:r>
              <a:rPr sz="1950" spc="35" dirty="0">
                <a:solidFill>
                  <a:srgbClr val="5B2ADF"/>
                </a:solidFill>
                <a:latin typeface="Arial"/>
                <a:cs typeface="Arial"/>
              </a:rPr>
              <a:t>such</a:t>
            </a:r>
            <a:r>
              <a:rPr sz="1950" spc="-5" dirty="0">
                <a:solidFill>
                  <a:srgbClr val="5B2ADF"/>
                </a:solidFill>
                <a:latin typeface="Arial"/>
                <a:cs typeface="Arial"/>
              </a:rPr>
              <a:t> </a:t>
            </a:r>
            <a:r>
              <a:rPr sz="1950" spc="50" dirty="0">
                <a:solidFill>
                  <a:srgbClr val="5B2ADF"/>
                </a:solidFill>
                <a:latin typeface="Arial"/>
                <a:cs typeface="Arial"/>
              </a:rPr>
              <a:t>as</a:t>
            </a:r>
            <a:r>
              <a:rPr sz="1950" spc="30" dirty="0">
                <a:solidFill>
                  <a:srgbClr val="5B2ADF"/>
                </a:solidFill>
                <a:latin typeface="Arial"/>
                <a:cs typeface="Arial"/>
              </a:rPr>
              <a:t> </a:t>
            </a:r>
            <a:r>
              <a:rPr sz="1950" spc="15" dirty="0">
                <a:solidFill>
                  <a:srgbClr val="5B2ADF"/>
                </a:solidFill>
                <a:latin typeface="Arial"/>
                <a:cs typeface="Arial"/>
              </a:rPr>
              <a:t>food,</a:t>
            </a:r>
            <a:r>
              <a:rPr sz="1950" spc="20" dirty="0">
                <a:solidFill>
                  <a:srgbClr val="5B2ADF"/>
                </a:solidFill>
                <a:latin typeface="Arial"/>
                <a:cs typeface="Arial"/>
              </a:rPr>
              <a:t> </a:t>
            </a:r>
            <a:r>
              <a:rPr sz="1950" spc="10" dirty="0">
                <a:solidFill>
                  <a:srgbClr val="5B2ADF"/>
                </a:solidFill>
                <a:latin typeface="Arial"/>
                <a:cs typeface="Arial"/>
              </a:rPr>
              <a:t>clothing,</a:t>
            </a:r>
            <a:r>
              <a:rPr sz="1950" spc="114" dirty="0">
                <a:solidFill>
                  <a:srgbClr val="5B2ADF"/>
                </a:solidFill>
                <a:latin typeface="Arial"/>
                <a:cs typeface="Arial"/>
              </a:rPr>
              <a:t> </a:t>
            </a:r>
            <a:r>
              <a:rPr sz="1950" spc="10" dirty="0">
                <a:solidFill>
                  <a:srgbClr val="5B2ADF"/>
                </a:solidFill>
                <a:latin typeface="Arial"/>
                <a:cs typeface="Arial"/>
              </a:rPr>
              <a:t>or</a:t>
            </a:r>
            <a:r>
              <a:rPr sz="1950" spc="85" dirty="0">
                <a:solidFill>
                  <a:srgbClr val="5B2ADF"/>
                </a:solidFill>
                <a:latin typeface="Arial"/>
                <a:cs typeface="Arial"/>
              </a:rPr>
              <a:t> </a:t>
            </a:r>
            <a:r>
              <a:rPr sz="1950" spc="20" dirty="0">
                <a:solidFill>
                  <a:srgbClr val="5B2ADF"/>
                </a:solidFill>
                <a:latin typeface="Arial"/>
                <a:cs typeface="Arial"/>
              </a:rPr>
              <a:t>shelter;</a:t>
            </a:r>
            <a:r>
              <a:rPr sz="1950" spc="25" dirty="0">
                <a:solidFill>
                  <a:srgbClr val="5B2ADF"/>
                </a:solidFill>
                <a:latin typeface="Arial"/>
                <a:cs typeface="Arial"/>
              </a:rPr>
              <a:t> </a:t>
            </a:r>
            <a:r>
              <a:rPr sz="1950" spc="55" dirty="0">
                <a:solidFill>
                  <a:srgbClr val="5B2ADF"/>
                </a:solidFill>
                <a:latin typeface="Arial"/>
                <a:cs typeface="Arial"/>
              </a:rPr>
              <a:t>and</a:t>
            </a:r>
            <a:endParaRPr sz="1950">
              <a:latin typeface="Arial"/>
              <a:cs typeface="Arial"/>
            </a:endParaRPr>
          </a:p>
          <a:p>
            <a:pPr>
              <a:lnSpc>
                <a:spcPct val="100000"/>
              </a:lnSpc>
              <a:spcBef>
                <a:spcPts val="15"/>
              </a:spcBef>
              <a:buClr>
                <a:srgbClr val="5B2ADF"/>
              </a:buClr>
              <a:buFont typeface="Arial"/>
              <a:buAutoNum type="arabicParenBoth"/>
            </a:pPr>
            <a:endParaRPr sz="2000">
              <a:latin typeface="Arial"/>
              <a:cs typeface="Arial"/>
            </a:endParaRPr>
          </a:p>
          <a:p>
            <a:pPr marL="475615" indent="-387350">
              <a:lnSpc>
                <a:spcPct val="100000"/>
              </a:lnSpc>
              <a:buAutoNum type="arabicParenBoth"/>
              <a:tabLst>
                <a:tab pos="476250" algn="l"/>
              </a:tabLst>
            </a:pPr>
            <a:r>
              <a:rPr sz="1950" spc="5" dirty="0">
                <a:solidFill>
                  <a:srgbClr val="5B2ADF"/>
                </a:solidFill>
                <a:latin typeface="Arial"/>
                <a:cs typeface="Arial"/>
              </a:rPr>
              <a:t>arranging</a:t>
            </a:r>
            <a:r>
              <a:rPr sz="1950" spc="145" dirty="0">
                <a:solidFill>
                  <a:srgbClr val="5B2ADF"/>
                </a:solidFill>
                <a:latin typeface="Arial"/>
                <a:cs typeface="Arial"/>
              </a:rPr>
              <a:t> </a:t>
            </a:r>
            <a:r>
              <a:rPr sz="1950" spc="10" dirty="0">
                <a:solidFill>
                  <a:srgbClr val="5B2ADF"/>
                </a:solidFill>
                <a:latin typeface="Arial"/>
                <a:cs typeface="Arial"/>
              </a:rPr>
              <a:t>or</a:t>
            </a:r>
            <a:r>
              <a:rPr sz="1950" spc="15" dirty="0">
                <a:solidFill>
                  <a:srgbClr val="5B2ADF"/>
                </a:solidFill>
                <a:latin typeface="Arial"/>
                <a:cs typeface="Arial"/>
              </a:rPr>
              <a:t> </a:t>
            </a:r>
            <a:r>
              <a:rPr sz="1950" spc="20" dirty="0">
                <a:solidFill>
                  <a:srgbClr val="5B2ADF"/>
                </a:solidFill>
                <a:latin typeface="Arial"/>
                <a:cs typeface="Arial"/>
              </a:rPr>
              <a:t>coordinating</a:t>
            </a:r>
            <a:r>
              <a:rPr sz="1950" spc="110" dirty="0">
                <a:solidFill>
                  <a:srgbClr val="5B2ADF"/>
                </a:solidFill>
                <a:latin typeface="Arial"/>
                <a:cs typeface="Arial"/>
              </a:rPr>
              <a:t> </a:t>
            </a:r>
            <a:r>
              <a:rPr sz="1950" spc="10" dirty="0">
                <a:solidFill>
                  <a:srgbClr val="5B2ADF"/>
                </a:solidFill>
                <a:latin typeface="Arial"/>
                <a:cs typeface="Arial"/>
              </a:rPr>
              <a:t>services</a:t>
            </a:r>
            <a:r>
              <a:rPr sz="1950" spc="100" dirty="0">
                <a:solidFill>
                  <a:srgbClr val="5B2ADF"/>
                </a:solidFill>
                <a:latin typeface="Arial"/>
                <a:cs typeface="Arial"/>
              </a:rPr>
              <a:t> </a:t>
            </a:r>
            <a:r>
              <a:rPr sz="1950" spc="15" dirty="0">
                <a:solidFill>
                  <a:srgbClr val="5B2ADF"/>
                </a:solidFill>
                <a:latin typeface="Arial"/>
                <a:cs typeface="Arial"/>
              </a:rPr>
              <a:t>for</a:t>
            </a:r>
            <a:r>
              <a:rPr sz="1950" spc="70" dirty="0">
                <a:solidFill>
                  <a:srgbClr val="5B2ADF"/>
                </a:solidFill>
                <a:latin typeface="Arial"/>
                <a:cs typeface="Arial"/>
              </a:rPr>
              <a:t> </a:t>
            </a:r>
            <a:r>
              <a:rPr sz="1950" spc="20" dirty="0">
                <a:solidFill>
                  <a:srgbClr val="5B2ADF"/>
                </a:solidFill>
                <a:latin typeface="Arial"/>
                <a:cs typeface="Arial"/>
              </a:rPr>
              <a:t>caregivers.</a:t>
            </a:r>
            <a:endParaRPr sz="1950">
              <a:latin typeface="Arial"/>
              <a:cs typeface="Arial"/>
            </a:endParaRPr>
          </a:p>
          <a:p>
            <a:pPr>
              <a:lnSpc>
                <a:spcPct val="100000"/>
              </a:lnSpc>
            </a:pPr>
            <a:endParaRPr sz="2200">
              <a:latin typeface="Arial"/>
              <a:cs typeface="Arial"/>
            </a:endParaRPr>
          </a:p>
          <a:p>
            <a:pPr>
              <a:lnSpc>
                <a:spcPct val="100000"/>
              </a:lnSpc>
              <a:spcBef>
                <a:spcPts val="20"/>
              </a:spcBef>
            </a:pPr>
            <a:endParaRPr sz="1850">
              <a:latin typeface="Arial"/>
              <a:cs typeface="Arial"/>
            </a:endParaRPr>
          </a:p>
          <a:p>
            <a:pPr marL="15240" marR="128270" indent="-3175">
              <a:lnSpc>
                <a:spcPts val="2330"/>
              </a:lnSpc>
            </a:pPr>
            <a:r>
              <a:rPr sz="1950" spc="20" dirty="0">
                <a:solidFill>
                  <a:srgbClr val="FD0101"/>
                </a:solidFill>
                <a:latin typeface="Arial"/>
                <a:cs typeface="Arial"/>
              </a:rPr>
              <a:t>Places</a:t>
            </a:r>
            <a:r>
              <a:rPr sz="1950" spc="60" dirty="0">
                <a:solidFill>
                  <a:srgbClr val="FD0101"/>
                </a:solidFill>
                <a:latin typeface="Arial"/>
                <a:cs typeface="Arial"/>
              </a:rPr>
              <a:t> </a:t>
            </a:r>
            <a:r>
              <a:rPr sz="1950" spc="15" dirty="0">
                <a:solidFill>
                  <a:srgbClr val="FD0101"/>
                </a:solidFill>
                <a:latin typeface="Arial"/>
                <a:cs typeface="Arial"/>
              </a:rPr>
              <a:t>authority</a:t>
            </a:r>
            <a:r>
              <a:rPr sz="1950" spc="60" dirty="0">
                <a:solidFill>
                  <a:srgbClr val="FD0101"/>
                </a:solidFill>
                <a:latin typeface="Arial"/>
                <a:cs typeface="Arial"/>
              </a:rPr>
              <a:t> </a:t>
            </a:r>
            <a:r>
              <a:rPr sz="1950" spc="55" dirty="0">
                <a:solidFill>
                  <a:srgbClr val="FD0101"/>
                </a:solidFill>
                <a:latin typeface="Arial"/>
                <a:cs typeface="Arial"/>
              </a:rPr>
              <a:t>and</a:t>
            </a:r>
            <a:r>
              <a:rPr sz="1950" spc="-55" dirty="0">
                <a:solidFill>
                  <a:srgbClr val="FD0101"/>
                </a:solidFill>
                <a:latin typeface="Arial"/>
                <a:cs typeface="Arial"/>
              </a:rPr>
              <a:t> </a:t>
            </a:r>
            <a:r>
              <a:rPr sz="1950" spc="35" dirty="0">
                <a:solidFill>
                  <a:srgbClr val="FD0101"/>
                </a:solidFill>
                <a:latin typeface="Arial"/>
                <a:cs typeface="Arial"/>
              </a:rPr>
              <a:t>responsibility</a:t>
            </a:r>
            <a:r>
              <a:rPr sz="1950" spc="-160" dirty="0">
                <a:solidFill>
                  <a:srgbClr val="FD0101"/>
                </a:solidFill>
                <a:latin typeface="Arial"/>
                <a:cs typeface="Arial"/>
              </a:rPr>
              <a:t> </a:t>
            </a:r>
            <a:r>
              <a:rPr sz="1950" spc="40" dirty="0">
                <a:solidFill>
                  <a:srgbClr val="FD0101"/>
                </a:solidFill>
                <a:latin typeface="Arial"/>
                <a:cs typeface="Arial"/>
              </a:rPr>
              <a:t>with</a:t>
            </a:r>
            <a:r>
              <a:rPr sz="1950" spc="-60" dirty="0">
                <a:solidFill>
                  <a:srgbClr val="FD0101"/>
                </a:solidFill>
                <a:latin typeface="Arial"/>
                <a:cs typeface="Arial"/>
              </a:rPr>
              <a:t> </a:t>
            </a:r>
            <a:r>
              <a:rPr sz="1950" spc="30" dirty="0">
                <a:solidFill>
                  <a:srgbClr val="FD0101"/>
                </a:solidFill>
                <a:latin typeface="Arial"/>
                <a:cs typeface="Arial"/>
              </a:rPr>
              <a:t>DHHS</a:t>
            </a:r>
            <a:r>
              <a:rPr sz="1950" spc="65" dirty="0">
                <a:solidFill>
                  <a:srgbClr val="FD0101"/>
                </a:solidFill>
                <a:latin typeface="Arial"/>
                <a:cs typeface="Arial"/>
              </a:rPr>
              <a:t> </a:t>
            </a:r>
            <a:r>
              <a:rPr sz="1850" spc="30" dirty="0">
                <a:solidFill>
                  <a:srgbClr val="FD0101"/>
                </a:solidFill>
                <a:latin typeface="Arial"/>
                <a:cs typeface="Arial"/>
              </a:rPr>
              <a:t>&amp;</a:t>
            </a:r>
            <a:r>
              <a:rPr sz="1850" spc="120" dirty="0">
                <a:solidFill>
                  <a:srgbClr val="FD0101"/>
                </a:solidFill>
                <a:latin typeface="Arial"/>
                <a:cs typeface="Arial"/>
              </a:rPr>
              <a:t> </a:t>
            </a:r>
            <a:r>
              <a:rPr sz="1950" spc="35" dirty="0">
                <a:solidFill>
                  <a:srgbClr val="FD0101"/>
                </a:solidFill>
                <a:latin typeface="Arial"/>
                <a:cs typeface="Arial"/>
              </a:rPr>
              <a:t>Law</a:t>
            </a:r>
            <a:r>
              <a:rPr sz="1950" spc="-15" dirty="0">
                <a:solidFill>
                  <a:srgbClr val="FD0101"/>
                </a:solidFill>
                <a:latin typeface="Arial"/>
                <a:cs typeface="Arial"/>
              </a:rPr>
              <a:t> </a:t>
            </a:r>
            <a:r>
              <a:rPr sz="1950" spc="20" dirty="0">
                <a:solidFill>
                  <a:srgbClr val="FD0101"/>
                </a:solidFill>
                <a:latin typeface="Arial"/>
                <a:cs typeface="Arial"/>
              </a:rPr>
              <a:t>Enforcement</a:t>
            </a:r>
            <a:r>
              <a:rPr sz="1950" spc="100" dirty="0">
                <a:solidFill>
                  <a:srgbClr val="FD0101"/>
                </a:solidFill>
                <a:latin typeface="Arial"/>
                <a:cs typeface="Arial"/>
              </a:rPr>
              <a:t> </a:t>
            </a:r>
            <a:r>
              <a:rPr sz="1950" spc="50" dirty="0">
                <a:solidFill>
                  <a:srgbClr val="FD0101"/>
                </a:solidFill>
                <a:latin typeface="Arial"/>
                <a:cs typeface="Arial"/>
              </a:rPr>
              <a:t>to</a:t>
            </a:r>
            <a:r>
              <a:rPr sz="1950" spc="-45" dirty="0">
                <a:solidFill>
                  <a:srgbClr val="FD0101"/>
                </a:solidFill>
                <a:latin typeface="Arial"/>
                <a:cs typeface="Arial"/>
              </a:rPr>
              <a:t> </a:t>
            </a:r>
            <a:r>
              <a:rPr sz="1950" spc="15" dirty="0">
                <a:solidFill>
                  <a:srgbClr val="FD0101"/>
                </a:solidFill>
                <a:latin typeface="Arial"/>
                <a:cs typeface="Arial"/>
              </a:rPr>
              <a:t>provide, </a:t>
            </a:r>
            <a:r>
              <a:rPr sz="1950" spc="-525" dirty="0">
                <a:solidFill>
                  <a:srgbClr val="FD0101"/>
                </a:solidFill>
                <a:latin typeface="Arial"/>
                <a:cs typeface="Arial"/>
              </a:rPr>
              <a:t> </a:t>
            </a:r>
            <a:r>
              <a:rPr sz="1950" spc="25" dirty="0">
                <a:solidFill>
                  <a:srgbClr val="FD0101"/>
                </a:solidFill>
                <a:latin typeface="Arial"/>
                <a:cs typeface="Arial"/>
              </a:rPr>
              <a:t>investigations</a:t>
            </a:r>
            <a:r>
              <a:rPr sz="1950" spc="-50" dirty="0">
                <a:solidFill>
                  <a:srgbClr val="FD0101"/>
                </a:solidFill>
                <a:latin typeface="Arial"/>
                <a:cs typeface="Arial"/>
              </a:rPr>
              <a:t> </a:t>
            </a:r>
            <a:r>
              <a:rPr sz="1950" spc="55" dirty="0">
                <a:solidFill>
                  <a:srgbClr val="FD0101"/>
                </a:solidFill>
                <a:latin typeface="Arial"/>
                <a:cs typeface="Arial"/>
              </a:rPr>
              <a:t>and</a:t>
            </a:r>
            <a:r>
              <a:rPr sz="1950" spc="-55" dirty="0">
                <a:solidFill>
                  <a:srgbClr val="FD0101"/>
                </a:solidFill>
                <a:latin typeface="Arial"/>
                <a:cs typeface="Arial"/>
              </a:rPr>
              <a:t> </a:t>
            </a:r>
            <a:r>
              <a:rPr sz="1950" spc="5" dirty="0">
                <a:solidFill>
                  <a:srgbClr val="FD0101"/>
                </a:solidFill>
                <a:latin typeface="Arial"/>
                <a:cs typeface="Arial"/>
              </a:rPr>
              <a:t>interventions</a:t>
            </a:r>
            <a:r>
              <a:rPr sz="1950" spc="185" dirty="0">
                <a:solidFill>
                  <a:srgbClr val="FD0101"/>
                </a:solidFill>
                <a:latin typeface="Arial"/>
                <a:cs typeface="Arial"/>
              </a:rPr>
              <a:t> </a:t>
            </a:r>
            <a:r>
              <a:rPr sz="1950" spc="15" dirty="0">
                <a:solidFill>
                  <a:srgbClr val="FD0101"/>
                </a:solidFill>
                <a:latin typeface="Arial"/>
                <a:cs typeface="Arial"/>
              </a:rPr>
              <a:t>for</a:t>
            </a:r>
            <a:r>
              <a:rPr sz="1950" spc="60" dirty="0">
                <a:solidFill>
                  <a:srgbClr val="FD0101"/>
                </a:solidFill>
                <a:latin typeface="Arial"/>
                <a:cs typeface="Arial"/>
              </a:rPr>
              <a:t> </a:t>
            </a:r>
            <a:r>
              <a:rPr sz="1950" spc="20" dirty="0">
                <a:solidFill>
                  <a:srgbClr val="FD0101"/>
                </a:solidFill>
                <a:latin typeface="Arial"/>
                <a:cs typeface="Arial"/>
              </a:rPr>
              <a:t>those</a:t>
            </a:r>
            <a:r>
              <a:rPr sz="1950" spc="65" dirty="0">
                <a:solidFill>
                  <a:srgbClr val="FD0101"/>
                </a:solidFill>
                <a:latin typeface="Arial"/>
                <a:cs typeface="Arial"/>
              </a:rPr>
              <a:t> </a:t>
            </a:r>
            <a:r>
              <a:rPr sz="1950" spc="20" dirty="0">
                <a:solidFill>
                  <a:srgbClr val="FD0101"/>
                </a:solidFill>
                <a:latin typeface="Arial"/>
                <a:cs typeface="Arial"/>
              </a:rPr>
              <a:t>abused</a:t>
            </a:r>
            <a:r>
              <a:rPr sz="1950" spc="40" dirty="0">
                <a:solidFill>
                  <a:srgbClr val="FD0101"/>
                </a:solidFill>
                <a:latin typeface="Arial"/>
                <a:cs typeface="Arial"/>
              </a:rPr>
              <a:t> </a:t>
            </a:r>
            <a:r>
              <a:rPr sz="1950" spc="10" dirty="0">
                <a:solidFill>
                  <a:srgbClr val="FD0101"/>
                </a:solidFill>
                <a:latin typeface="Arial"/>
                <a:cs typeface="Arial"/>
              </a:rPr>
              <a:t>or</a:t>
            </a:r>
            <a:r>
              <a:rPr sz="1950" spc="60" dirty="0">
                <a:solidFill>
                  <a:srgbClr val="FD0101"/>
                </a:solidFill>
                <a:latin typeface="Arial"/>
                <a:cs typeface="Arial"/>
              </a:rPr>
              <a:t> </a:t>
            </a:r>
            <a:r>
              <a:rPr sz="1950" spc="15" dirty="0">
                <a:solidFill>
                  <a:srgbClr val="FD0101"/>
                </a:solidFill>
                <a:latin typeface="Arial"/>
                <a:cs typeface="Arial"/>
              </a:rPr>
              <a:t>neglected</a:t>
            </a:r>
            <a:endParaRPr sz="195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3" name="object 3"/>
          <p:cNvGrpSpPr/>
          <p:nvPr/>
        </p:nvGrpSpPr>
        <p:grpSpPr>
          <a:xfrm>
            <a:off x="289008" y="180101"/>
            <a:ext cx="9615170" cy="7346950"/>
            <a:chOff x="289008" y="180101"/>
            <a:chExt cx="9615170" cy="7346950"/>
          </a:xfrm>
        </p:grpSpPr>
        <p:sp>
          <p:nvSpPr>
            <p:cNvPr id="4" name="object 4"/>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5" name="object 5"/>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xfrm>
            <a:off x="4170465" y="444487"/>
            <a:ext cx="5372100" cy="623570"/>
          </a:xfrm>
          <a:prstGeom prst="rect">
            <a:avLst/>
          </a:prstGeom>
        </p:spPr>
        <p:txBody>
          <a:bodyPr vert="horz" wrap="square" lIns="0" tIns="15240" rIns="0" bIns="0" rtlCol="0">
            <a:spAutoFit/>
          </a:bodyPr>
          <a:lstStyle/>
          <a:p>
            <a:pPr marL="12700">
              <a:lnSpc>
                <a:spcPct val="100000"/>
              </a:lnSpc>
              <a:spcBef>
                <a:spcPts val="120"/>
              </a:spcBef>
            </a:pPr>
            <a:r>
              <a:rPr spc="165" dirty="0">
                <a:solidFill>
                  <a:srgbClr val="FD8000"/>
                </a:solidFill>
              </a:rPr>
              <a:t>Who</a:t>
            </a:r>
            <a:r>
              <a:rPr spc="180" dirty="0">
                <a:solidFill>
                  <a:srgbClr val="FD8000"/>
                </a:solidFill>
              </a:rPr>
              <a:t> </a:t>
            </a:r>
            <a:r>
              <a:rPr sz="3900" spc="75" dirty="0">
                <a:solidFill>
                  <a:srgbClr val="FD8000"/>
                </a:solidFill>
              </a:rPr>
              <a:t>is</a:t>
            </a:r>
            <a:r>
              <a:rPr sz="3900" spc="-60" dirty="0">
                <a:solidFill>
                  <a:srgbClr val="FD8000"/>
                </a:solidFill>
              </a:rPr>
              <a:t> </a:t>
            </a:r>
            <a:r>
              <a:rPr sz="3900" spc="45" dirty="0">
                <a:solidFill>
                  <a:srgbClr val="FD8000"/>
                </a:solidFill>
              </a:rPr>
              <a:t>served</a:t>
            </a:r>
            <a:r>
              <a:rPr sz="3900" spc="155" dirty="0">
                <a:solidFill>
                  <a:srgbClr val="FD8000"/>
                </a:solidFill>
              </a:rPr>
              <a:t> </a:t>
            </a:r>
            <a:r>
              <a:rPr sz="3900" spc="70" dirty="0">
                <a:solidFill>
                  <a:srgbClr val="FD8000"/>
                </a:solidFill>
              </a:rPr>
              <a:t>by</a:t>
            </a:r>
            <a:r>
              <a:rPr sz="3900" spc="-195" dirty="0">
                <a:solidFill>
                  <a:srgbClr val="FD8000"/>
                </a:solidFill>
              </a:rPr>
              <a:t> </a:t>
            </a:r>
            <a:r>
              <a:rPr spc="150" dirty="0">
                <a:solidFill>
                  <a:srgbClr val="FD8000"/>
                </a:solidFill>
              </a:rPr>
              <a:t>APS?</a:t>
            </a:r>
            <a:endParaRPr sz="3900"/>
          </a:p>
        </p:txBody>
      </p:sp>
      <p:sp>
        <p:nvSpPr>
          <p:cNvPr id="7" name="object 7"/>
          <p:cNvSpPr txBox="1"/>
          <p:nvPr/>
        </p:nvSpPr>
        <p:spPr>
          <a:xfrm>
            <a:off x="405656" y="1112338"/>
            <a:ext cx="8436610" cy="5885815"/>
          </a:xfrm>
          <a:prstGeom prst="rect">
            <a:avLst/>
          </a:prstGeom>
        </p:spPr>
        <p:txBody>
          <a:bodyPr vert="horz" wrap="square" lIns="0" tIns="312420" rIns="0" bIns="0" rtlCol="0">
            <a:spAutoFit/>
          </a:bodyPr>
          <a:lstStyle/>
          <a:p>
            <a:pPr marL="20320">
              <a:lnSpc>
                <a:spcPct val="100000"/>
              </a:lnSpc>
              <a:spcBef>
                <a:spcPts val="2460"/>
              </a:spcBef>
              <a:tabLst>
                <a:tab pos="2505710" algn="l"/>
              </a:tabLst>
            </a:pPr>
            <a:r>
              <a:rPr sz="3600" b="1" spc="-140" dirty="0">
                <a:solidFill>
                  <a:srgbClr val="318AFF"/>
                </a:solidFill>
                <a:latin typeface="Arial"/>
                <a:cs typeface="Arial"/>
              </a:rPr>
              <a:t>Persons</a:t>
            </a:r>
            <a:r>
              <a:rPr sz="3600" b="1" spc="195" dirty="0">
                <a:solidFill>
                  <a:srgbClr val="318AFF"/>
                </a:solidFill>
                <a:latin typeface="Arial"/>
                <a:cs typeface="Arial"/>
              </a:rPr>
              <a:t> </a:t>
            </a:r>
            <a:r>
              <a:rPr sz="3600" b="1" spc="-120" dirty="0">
                <a:solidFill>
                  <a:srgbClr val="318AFF"/>
                </a:solidFill>
                <a:latin typeface="Times New Roman"/>
                <a:cs typeface="Times New Roman"/>
              </a:rPr>
              <a:t>18	</a:t>
            </a:r>
            <a:r>
              <a:rPr sz="3600" b="1" spc="-145" dirty="0">
                <a:solidFill>
                  <a:srgbClr val="318AFF"/>
                </a:solidFill>
                <a:latin typeface="Arial"/>
                <a:cs typeface="Arial"/>
              </a:rPr>
              <a:t>and</a:t>
            </a:r>
            <a:r>
              <a:rPr sz="3600" b="1" spc="114" dirty="0">
                <a:solidFill>
                  <a:srgbClr val="318AFF"/>
                </a:solidFill>
                <a:latin typeface="Arial"/>
                <a:cs typeface="Arial"/>
              </a:rPr>
              <a:t> </a:t>
            </a:r>
            <a:r>
              <a:rPr sz="3600" b="1" spc="-175" dirty="0">
                <a:solidFill>
                  <a:srgbClr val="318AFF"/>
                </a:solidFill>
                <a:latin typeface="Arial"/>
                <a:cs typeface="Arial"/>
              </a:rPr>
              <a:t>older</a:t>
            </a:r>
            <a:endParaRPr sz="3600">
              <a:latin typeface="Arial"/>
              <a:cs typeface="Arial"/>
            </a:endParaRPr>
          </a:p>
          <a:p>
            <a:pPr marL="12700">
              <a:lnSpc>
                <a:spcPts val="4145"/>
              </a:lnSpc>
              <a:spcBef>
                <a:spcPts val="2300"/>
              </a:spcBef>
            </a:pPr>
            <a:r>
              <a:rPr sz="3500" spc="50" dirty="0">
                <a:solidFill>
                  <a:srgbClr val="FD0000"/>
                </a:solidFill>
                <a:latin typeface="Arial"/>
                <a:cs typeface="Arial"/>
              </a:rPr>
              <a:t>Victims</a:t>
            </a:r>
            <a:r>
              <a:rPr sz="3500" spc="195" dirty="0">
                <a:solidFill>
                  <a:srgbClr val="FD0000"/>
                </a:solidFill>
                <a:latin typeface="Arial"/>
                <a:cs typeface="Arial"/>
              </a:rPr>
              <a:t> </a:t>
            </a:r>
            <a:r>
              <a:rPr sz="3500" spc="5" dirty="0">
                <a:solidFill>
                  <a:srgbClr val="FD0000"/>
                </a:solidFill>
                <a:latin typeface="Arial"/>
                <a:cs typeface="Arial"/>
              </a:rPr>
              <a:t>of</a:t>
            </a:r>
            <a:r>
              <a:rPr sz="3500" spc="170" dirty="0">
                <a:solidFill>
                  <a:srgbClr val="FD0000"/>
                </a:solidFill>
                <a:latin typeface="Arial"/>
                <a:cs typeface="Arial"/>
              </a:rPr>
              <a:t> </a:t>
            </a:r>
            <a:r>
              <a:rPr sz="3500" spc="40" dirty="0">
                <a:solidFill>
                  <a:srgbClr val="FD0000"/>
                </a:solidFill>
                <a:latin typeface="Arial"/>
                <a:cs typeface="Arial"/>
              </a:rPr>
              <a:t>abuse</a:t>
            </a:r>
            <a:r>
              <a:rPr sz="3500" spc="190" dirty="0">
                <a:solidFill>
                  <a:srgbClr val="FD0000"/>
                </a:solidFill>
                <a:latin typeface="Arial"/>
                <a:cs typeface="Arial"/>
              </a:rPr>
              <a:t> </a:t>
            </a:r>
            <a:r>
              <a:rPr sz="3350" spc="55" dirty="0">
                <a:solidFill>
                  <a:srgbClr val="FD0000"/>
                </a:solidFill>
                <a:latin typeface="Arial"/>
                <a:cs typeface="Arial"/>
              </a:rPr>
              <a:t>&amp;</a:t>
            </a:r>
            <a:r>
              <a:rPr sz="3350" spc="260" dirty="0">
                <a:solidFill>
                  <a:srgbClr val="FD0000"/>
                </a:solidFill>
                <a:latin typeface="Arial"/>
                <a:cs typeface="Arial"/>
              </a:rPr>
              <a:t> </a:t>
            </a:r>
            <a:r>
              <a:rPr sz="3500" spc="50" dirty="0">
                <a:solidFill>
                  <a:srgbClr val="FD0000"/>
                </a:solidFill>
                <a:latin typeface="Arial"/>
                <a:cs typeface="Arial"/>
              </a:rPr>
              <a:t>neglect</a:t>
            </a:r>
            <a:r>
              <a:rPr sz="3500" spc="229" dirty="0">
                <a:solidFill>
                  <a:srgbClr val="FD0000"/>
                </a:solidFill>
                <a:latin typeface="Arial"/>
                <a:cs typeface="Arial"/>
              </a:rPr>
              <a:t> </a:t>
            </a:r>
            <a:r>
              <a:rPr sz="3500" spc="20" dirty="0">
                <a:solidFill>
                  <a:srgbClr val="FD0000"/>
                </a:solidFill>
                <a:latin typeface="Arial"/>
                <a:cs typeface="Arial"/>
              </a:rPr>
              <a:t>or</a:t>
            </a:r>
            <a:r>
              <a:rPr sz="3500" spc="150" dirty="0">
                <a:solidFill>
                  <a:srgbClr val="FD0000"/>
                </a:solidFill>
                <a:latin typeface="Arial"/>
                <a:cs typeface="Arial"/>
              </a:rPr>
              <a:t> </a:t>
            </a:r>
            <a:r>
              <a:rPr sz="3500" spc="30" dirty="0">
                <a:solidFill>
                  <a:srgbClr val="FD0000"/>
                </a:solidFill>
                <a:latin typeface="Arial"/>
                <a:cs typeface="Arial"/>
              </a:rPr>
              <a:t>exportation</a:t>
            </a:r>
            <a:endParaRPr sz="3500">
              <a:latin typeface="Arial"/>
              <a:cs typeface="Arial"/>
            </a:endParaRPr>
          </a:p>
          <a:p>
            <a:pPr marL="17780">
              <a:lnSpc>
                <a:spcPts val="4265"/>
              </a:lnSpc>
            </a:pPr>
            <a:r>
              <a:rPr sz="3600" b="1" spc="-150" dirty="0">
                <a:solidFill>
                  <a:srgbClr val="FD0000"/>
                </a:solidFill>
                <a:latin typeface="Arial"/>
                <a:cs typeface="Arial"/>
              </a:rPr>
              <a:t>and:</a:t>
            </a:r>
            <a:endParaRPr sz="3600">
              <a:latin typeface="Arial"/>
              <a:cs typeface="Arial"/>
            </a:endParaRPr>
          </a:p>
          <a:p>
            <a:pPr marL="17780">
              <a:lnSpc>
                <a:spcPts val="4170"/>
              </a:lnSpc>
              <a:spcBef>
                <a:spcPts val="1990"/>
              </a:spcBef>
            </a:pPr>
            <a:r>
              <a:rPr sz="3500" spc="65" dirty="0">
                <a:solidFill>
                  <a:srgbClr val="318AFF"/>
                </a:solidFill>
                <a:latin typeface="Arial"/>
                <a:cs typeface="Arial"/>
              </a:rPr>
              <a:t>Have</a:t>
            </a:r>
            <a:r>
              <a:rPr sz="3500" spc="125" dirty="0">
                <a:solidFill>
                  <a:srgbClr val="318AFF"/>
                </a:solidFill>
                <a:latin typeface="Arial"/>
                <a:cs typeface="Arial"/>
              </a:rPr>
              <a:t> </a:t>
            </a:r>
            <a:r>
              <a:rPr sz="3500" spc="65" dirty="0">
                <a:solidFill>
                  <a:srgbClr val="318AFF"/>
                </a:solidFill>
                <a:latin typeface="Arial"/>
                <a:cs typeface="Arial"/>
              </a:rPr>
              <a:t>a</a:t>
            </a:r>
            <a:r>
              <a:rPr sz="3500" spc="70" dirty="0">
                <a:solidFill>
                  <a:srgbClr val="318AFF"/>
                </a:solidFill>
                <a:latin typeface="Arial"/>
                <a:cs typeface="Arial"/>
              </a:rPr>
              <a:t> </a:t>
            </a:r>
            <a:r>
              <a:rPr sz="3500" spc="85" dirty="0">
                <a:solidFill>
                  <a:srgbClr val="318AFF"/>
                </a:solidFill>
                <a:latin typeface="Arial"/>
                <a:cs typeface="Arial"/>
              </a:rPr>
              <a:t>substantial/mental</a:t>
            </a:r>
            <a:r>
              <a:rPr sz="3500" spc="-170" dirty="0">
                <a:solidFill>
                  <a:srgbClr val="318AFF"/>
                </a:solidFill>
                <a:latin typeface="Arial"/>
                <a:cs typeface="Arial"/>
              </a:rPr>
              <a:t> </a:t>
            </a:r>
            <a:r>
              <a:rPr sz="3500" spc="55" dirty="0">
                <a:solidFill>
                  <a:srgbClr val="318AFF"/>
                </a:solidFill>
                <a:latin typeface="Arial"/>
                <a:cs typeface="Arial"/>
              </a:rPr>
              <a:t>impairment</a:t>
            </a:r>
            <a:endParaRPr sz="3500">
              <a:latin typeface="Arial"/>
              <a:cs typeface="Arial"/>
            </a:endParaRPr>
          </a:p>
          <a:p>
            <a:pPr marL="17780">
              <a:lnSpc>
                <a:spcPts val="4290"/>
              </a:lnSpc>
            </a:pPr>
            <a:r>
              <a:rPr sz="3600" b="1" spc="-145" dirty="0">
                <a:solidFill>
                  <a:srgbClr val="318AFF"/>
                </a:solidFill>
                <a:latin typeface="Arial"/>
                <a:cs typeface="Arial"/>
              </a:rPr>
              <a:t>and</a:t>
            </a:r>
            <a:r>
              <a:rPr sz="3600" b="1" spc="110" dirty="0">
                <a:solidFill>
                  <a:srgbClr val="318AFF"/>
                </a:solidFill>
                <a:latin typeface="Arial"/>
                <a:cs typeface="Arial"/>
              </a:rPr>
              <a:t> </a:t>
            </a:r>
            <a:r>
              <a:rPr sz="3600" b="1" spc="-190" dirty="0">
                <a:solidFill>
                  <a:srgbClr val="318AFF"/>
                </a:solidFill>
                <a:latin typeface="Arial"/>
                <a:cs typeface="Arial"/>
              </a:rPr>
              <a:t>or:</a:t>
            </a:r>
            <a:endParaRPr sz="3600">
              <a:latin typeface="Arial"/>
              <a:cs typeface="Arial"/>
            </a:endParaRPr>
          </a:p>
          <a:p>
            <a:pPr marL="17780">
              <a:lnSpc>
                <a:spcPts val="4170"/>
              </a:lnSpc>
              <a:spcBef>
                <a:spcPts val="2400"/>
              </a:spcBef>
            </a:pPr>
            <a:r>
              <a:rPr sz="3500" spc="65" dirty="0">
                <a:solidFill>
                  <a:srgbClr val="FD0000"/>
                </a:solidFill>
                <a:latin typeface="Arial"/>
                <a:cs typeface="Arial"/>
              </a:rPr>
              <a:t>Have</a:t>
            </a:r>
            <a:r>
              <a:rPr sz="3500" spc="100" dirty="0">
                <a:solidFill>
                  <a:srgbClr val="FD0000"/>
                </a:solidFill>
                <a:latin typeface="Arial"/>
                <a:cs typeface="Arial"/>
              </a:rPr>
              <a:t> </a:t>
            </a:r>
            <a:r>
              <a:rPr sz="3500" spc="50" dirty="0">
                <a:solidFill>
                  <a:srgbClr val="FD0000"/>
                </a:solidFill>
                <a:latin typeface="Arial"/>
                <a:cs typeface="Arial"/>
              </a:rPr>
              <a:t>substantial</a:t>
            </a:r>
            <a:r>
              <a:rPr sz="3500" spc="285" dirty="0">
                <a:solidFill>
                  <a:srgbClr val="FD0000"/>
                </a:solidFill>
                <a:latin typeface="Arial"/>
                <a:cs typeface="Arial"/>
              </a:rPr>
              <a:t> </a:t>
            </a:r>
            <a:r>
              <a:rPr sz="3500" spc="45" dirty="0">
                <a:solidFill>
                  <a:srgbClr val="FD0000"/>
                </a:solidFill>
                <a:latin typeface="Arial"/>
                <a:cs typeface="Arial"/>
              </a:rPr>
              <a:t>functional</a:t>
            </a:r>
            <a:r>
              <a:rPr sz="3500" spc="245" dirty="0">
                <a:solidFill>
                  <a:srgbClr val="FD0000"/>
                </a:solidFill>
                <a:latin typeface="Arial"/>
                <a:cs typeface="Arial"/>
              </a:rPr>
              <a:t> </a:t>
            </a:r>
            <a:r>
              <a:rPr sz="3500" spc="55" dirty="0">
                <a:solidFill>
                  <a:srgbClr val="FD0000"/>
                </a:solidFill>
                <a:latin typeface="Arial"/>
                <a:cs typeface="Arial"/>
              </a:rPr>
              <a:t>impairment</a:t>
            </a:r>
            <a:endParaRPr sz="3500">
              <a:latin typeface="Arial"/>
              <a:cs typeface="Arial"/>
            </a:endParaRPr>
          </a:p>
          <a:p>
            <a:pPr marL="17780">
              <a:lnSpc>
                <a:spcPts val="4290"/>
              </a:lnSpc>
            </a:pPr>
            <a:r>
              <a:rPr sz="3600" b="1" spc="-145" dirty="0">
                <a:solidFill>
                  <a:srgbClr val="FD0000"/>
                </a:solidFill>
                <a:latin typeface="Arial"/>
                <a:cs typeface="Arial"/>
              </a:rPr>
              <a:t>and</a:t>
            </a:r>
            <a:r>
              <a:rPr sz="3600" b="1" spc="110" dirty="0">
                <a:solidFill>
                  <a:srgbClr val="FD0000"/>
                </a:solidFill>
                <a:latin typeface="Arial"/>
                <a:cs typeface="Arial"/>
              </a:rPr>
              <a:t> </a:t>
            </a:r>
            <a:r>
              <a:rPr sz="3600" b="1" spc="-190" dirty="0">
                <a:solidFill>
                  <a:srgbClr val="FD0000"/>
                </a:solidFill>
                <a:latin typeface="Arial"/>
                <a:cs typeface="Arial"/>
              </a:rPr>
              <a:t>or:</a:t>
            </a:r>
            <a:endParaRPr sz="3600">
              <a:latin typeface="Arial"/>
              <a:cs typeface="Arial"/>
            </a:endParaRPr>
          </a:p>
          <a:p>
            <a:pPr marL="17780">
              <a:lnSpc>
                <a:spcPct val="100000"/>
              </a:lnSpc>
              <a:spcBef>
                <a:spcPts val="3229"/>
              </a:spcBef>
            </a:pPr>
            <a:r>
              <a:rPr sz="3500" spc="65" dirty="0">
                <a:solidFill>
                  <a:srgbClr val="318AFF"/>
                </a:solidFill>
                <a:latin typeface="Arial"/>
                <a:cs typeface="Arial"/>
              </a:rPr>
              <a:t>Have</a:t>
            </a:r>
            <a:r>
              <a:rPr sz="3500" spc="120" dirty="0">
                <a:solidFill>
                  <a:srgbClr val="318AFF"/>
                </a:solidFill>
                <a:latin typeface="Arial"/>
                <a:cs typeface="Arial"/>
              </a:rPr>
              <a:t> </a:t>
            </a:r>
            <a:r>
              <a:rPr sz="3500" spc="65" dirty="0">
                <a:solidFill>
                  <a:srgbClr val="318AFF"/>
                </a:solidFill>
                <a:latin typeface="Arial"/>
                <a:cs typeface="Arial"/>
              </a:rPr>
              <a:t>a </a:t>
            </a:r>
            <a:r>
              <a:rPr sz="3500" spc="55" dirty="0">
                <a:solidFill>
                  <a:srgbClr val="318AFF"/>
                </a:solidFill>
                <a:latin typeface="Arial"/>
                <a:cs typeface="Arial"/>
              </a:rPr>
              <a:t>guardian</a:t>
            </a:r>
            <a:r>
              <a:rPr sz="3500" spc="200" dirty="0">
                <a:solidFill>
                  <a:srgbClr val="318AFF"/>
                </a:solidFill>
                <a:latin typeface="Arial"/>
                <a:cs typeface="Arial"/>
              </a:rPr>
              <a:t> </a:t>
            </a:r>
            <a:r>
              <a:rPr sz="3500" spc="55" dirty="0">
                <a:solidFill>
                  <a:srgbClr val="318AFF"/>
                </a:solidFill>
                <a:latin typeface="Arial"/>
                <a:cs typeface="Arial"/>
              </a:rPr>
              <a:t>appointed</a:t>
            </a:r>
            <a:endParaRPr sz="35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2426" y="561230"/>
            <a:ext cx="2061564" cy="1629651"/>
          </a:xfrm>
          <a:prstGeom prst="rect">
            <a:avLst/>
          </a:prstGeom>
        </p:spPr>
      </p:pic>
      <p:sp>
        <p:nvSpPr>
          <p:cNvPr id="3" name="object 3"/>
          <p:cNvSpPr/>
          <p:nvPr/>
        </p:nvSpPr>
        <p:spPr>
          <a:xfrm>
            <a:off x="164264" y="311525"/>
            <a:ext cx="118745" cy="7097395"/>
          </a:xfrm>
          <a:custGeom>
            <a:avLst/>
            <a:gdLst/>
            <a:ahLst/>
            <a:cxnLst/>
            <a:rect l="l" t="t" r="r" b="b"/>
            <a:pathLst>
              <a:path w="118745" h="7097395">
                <a:moveTo>
                  <a:pt x="0" y="0"/>
                </a:moveTo>
                <a:lnTo>
                  <a:pt x="118178" y="0"/>
                </a:lnTo>
                <a:lnTo>
                  <a:pt x="118178" y="7096866"/>
                </a:lnTo>
                <a:lnTo>
                  <a:pt x="0" y="7096866"/>
                </a:lnTo>
                <a:lnTo>
                  <a:pt x="0" y="0"/>
                </a:lnTo>
                <a:close/>
              </a:path>
            </a:pathLst>
          </a:custGeom>
          <a:solidFill>
            <a:srgbClr val="000000"/>
          </a:solidFill>
        </p:spPr>
        <p:txBody>
          <a:bodyPr wrap="square" lIns="0" tIns="0" rIns="0" bIns="0" rtlCol="0"/>
          <a:lstStyle/>
          <a:p>
            <a:endParaRPr/>
          </a:p>
        </p:txBody>
      </p:sp>
      <p:sp>
        <p:nvSpPr>
          <p:cNvPr id="4" name="object 4"/>
          <p:cNvSpPr/>
          <p:nvPr/>
        </p:nvSpPr>
        <p:spPr>
          <a:xfrm>
            <a:off x="289001" y="180111"/>
            <a:ext cx="9618980" cy="7346950"/>
          </a:xfrm>
          <a:custGeom>
            <a:avLst/>
            <a:gdLst/>
            <a:ahLst/>
            <a:cxnLst/>
            <a:rect l="l" t="t" r="r" b="b"/>
            <a:pathLst>
              <a:path w="9618980" h="7346950">
                <a:moveTo>
                  <a:pt x="9506826" y="0"/>
                </a:moveTo>
                <a:lnTo>
                  <a:pt x="0" y="0"/>
                </a:lnTo>
                <a:lnTo>
                  <a:pt x="0" y="118275"/>
                </a:lnTo>
                <a:lnTo>
                  <a:pt x="9506826" y="118275"/>
                </a:lnTo>
                <a:lnTo>
                  <a:pt x="9506826" y="0"/>
                </a:lnTo>
                <a:close/>
              </a:path>
              <a:path w="9618980" h="7346950">
                <a:moveTo>
                  <a:pt x="9618447" y="131419"/>
                </a:moveTo>
                <a:lnTo>
                  <a:pt x="9500260" y="131419"/>
                </a:lnTo>
                <a:lnTo>
                  <a:pt x="9500260" y="7228281"/>
                </a:lnTo>
                <a:lnTo>
                  <a:pt x="0" y="7228281"/>
                </a:lnTo>
                <a:lnTo>
                  <a:pt x="0" y="7346569"/>
                </a:lnTo>
                <a:lnTo>
                  <a:pt x="9506826" y="7346569"/>
                </a:lnTo>
                <a:lnTo>
                  <a:pt x="9506826" y="7228281"/>
                </a:lnTo>
                <a:lnTo>
                  <a:pt x="9618447" y="7228281"/>
                </a:lnTo>
                <a:lnTo>
                  <a:pt x="9618447" y="131419"/>
                </a:lnTo>
                <a:close/>
              </a:path>
            </a:pathLst>
          </a:custGeom>
          <a:solidFill>
            <a:srgbClr val="000000"/>
          </a:solidFill>
        </p:spPr>
        <p:txBody>
          <a:bodyPr wrap="square" lIns="0" tIns="0" rIns="0" bIns="0" rtlCol="0"/>
          <a:lstStyle/>
          <a:p>
            <a:endParaRPr/>
          </a:p>
        </p:txBody>
      </p:sp>
      <p:sp>
        <p:nvSpPr>
          <p:cNvPr id="5" name="object 5"/>
          <p:cNvSpPr txBox="1">
            <a:spLocks noGrp="1"/>
          </p:cNvSpPr>
          <p:nvPr>
            <p:ph type="title"/>
          </p:nvPr>
        </p:nvSpPr>
        <p:spPr>
          <a:xfrm>
            <a:off x="3560122" y="740372"/>
            <a:ext cx="6000115" cy="1058545"/>
          </a:xfrm>
          <a:prstGeom prst="rect">
            <a:avLst/>
          </a:prstGeom>
        </p:spPr>
        <p:txBody>
          <a:bodyPr vert="horz" wrap="square" lIns="0" tIns="15875" rIns="0" bIns="0" rtlCol="0">
            <a:spAutoFit/>
          </a:bodyPr>
          <a:lstStyle/>
          <a:p>
            <a:pPr marL="12700">
              <a:lnSpc>
                <a:spcPts val="4200"/>
              </a:lnSpc>
              <a:spcBef>
                <a:spcPts val="125"/>
              </a:spcBef>
            </a:pPr>
            <a:r>
              <a:rPr sz="3950" spc="45" dirty="0"/>
              <a:t>Nebraska</a:t>
            </a:r>
            <a:r>
              <a:rPr sz="3950" spc="135" dirty="0"/>
              <a:t> </a:t>
            </a:r>
            <a:r>
              <a:rPr sz="3950" spc="20" dirty="0"/>
              <a:t>State</a:t>
            </a:r>
            <a:r>
              <a:rPr sz="3950" spc="140" dirty="0"/>
              <a:t> </a:t>
            </a:r>
            <a:r>
              <a:rPr sz="3950" spc="40" dirty="0"/>
              <a:t>Statutes</a:t>
            </a:r>
            <a:endParaRPr sz="3950"/>
          </a:p>
          <a:p>
            <a:pPr marR="5080" algn="r">
              <a:lnSpc>
                <a:spcPts val="3900"/>
              </a:lnSpc>
            </a:pPr>
            <a:r>
              <a:rPr sz="3700" spc="220" dirty="0">
                <a:solidFill>
                  <a:srgbClr val="5B28DF"/>
                </a:solidFill>
                <a:latin typeface="Times New Roman"/>
                <a:cs typeface="Times New Roman"/>
              </a:rPr>
              <a:t>§28-351</a:t>
            </a:r>
            <a:endParaRPr sz="3700">
              <a:latin typeface="Times New Roman"/>
              <a:cs typeface="Times New Roman"/>
            </a:endParaRPr>
          </a:p>
        </p:txBody>
      </p:sp>
      <p:sp>
        <p:nvSpPr>
          <p:cNvPr id="6" name="object 6"/>
          <p:cNvSpPr txBox="1"/>
          <p:nvPr/>
        </p:nvSpPr>
        <p:spPr>
          <a:xfrm>
            <a:off x="342503" y="2438656"/>
            <a:ext cx="8887460" cy="4630420"/>
          </a:xfrm>
          <a:prstGeom prst="rect">
            <a:avLst/>
          </a:prstGeom>
        </p:spPr>
        <p:txBody>
          <a:bodyPr vert="horz" wrap="square" lIns="0" tIns="31750" rIns="0" bIns="0" rtlCol="0">
            <a:spAutoFit/>
          </a:bodyPr>
          <a:lstStyle/>
          <a:p>
            <a:pPr marL="12700" marR="5080">
              <a:lnSpc>
                <a:spcPts val="3520"/>
              </a:lnSpc>
              <a:spcBef>
                <a:spcPts val="250"/>
              </a:spcBef>
            </a:pPr>
            <a:r>
              <a:rPr sz="2950" spc="35" dirty="0">
                <a:solidFill>
                  <a:srgbClr val="184999"/>
                </a:solidFill>
                <a:latin typeface="Arial"/>
                <a:cs typeface="Arial"/>
              </a:rPr>
              <a:t>Abuse</a:t>
            </a:r>
            <a:r>
              <a:rPr sz="2950" spc="135" dirty="0">
                <a:solidFill>
                  <a:srgbClr val="184999"/>
                </a:solidFill>
                <a:latin typeface="Arial"/>
                <a:cs typeface="Arial"/>
              </a:rPr>
              <a:t> </a:t>
            </a:r>
            <a:r>
              <a:rPr sz="2950" spc="40" dirty="0">
                <a:solidFill>
                  <a:srgbClr val="184999"/>
                </a:solidFill>
                <a:latin typeface="Arial"/>
                <a:cs typeface="Arial"/>
              </a:rPr>
              <a:t>shall</a:t>
            </a:r>
            <a:r>
              <a:rPr sz="2950" spc="85" dirty="0">
                <a:solidFill>
                  <a:srgbClr val="184999"/>
                </a:solidFill>
                <a:latin typeface="Arial"/>
                <a:cs typeface="Arial"/>
              </a:rPr>
              <a:t> </a:t>
            </a:r>
            <a:r>
              <a:rPr sz="2950" spc="45" dirty="0">
                <a:solidFill>
                  <a:srgbClr val="184999"/>
                </a:solidFill>
                <a:latin typeface="Arial"/>
                <a:cs typeface="Arial"/>
              </a:rPr>
              <a:t>mean</a:t>
            </a:r>
            <a:r>
              <a:rPr sz="2950" spc="75" dirty="0">
                <a:solidFill>
                  <a:srgbClr val="184999"/>
                </a:solidFill>
                <a:latin typeface="Arial"/>
                <a:cs typeface="Arial"/>
              </a:rPr>
              <a:t> </a:t>
            </a:r>
            <a:r>
              <a:rPr sz="2950" spc="65" dirty="0">
                <a:solidFill>
                  <a:srgbClr val="184999"/>
                </a:solidFill>
                <a:latin typeface="Arial"/>
                <a:cs typeface="Arial"/>
              </a:rPr>
              <a:t>any</a:t>
            </a:r>
            <a:r>
              <a:rPr sz="2950" spc="15" dirty="0">
                <a:solidFill>
                  <a:srgbClr val="184999"/>
                </a:solidFill>
                <a:latin typeface="Arial"/>
                <a:cs typeface="Arial"/>
              </a:rPr>
              <a:t> </a:t>
            </a:r>
            <a:r>
              <a:rPr sz="2950" spc="35" dirty="0">
                <a:solidFill>
                  <a:srgbClr val="184999"/>
                </a:solidFill>
                <a:latin typeface="Arial"/>
                <a:cs typeface="Arial"/>
              </a:rPr>
              <a:t>knowing</a:t>
            </a:r>
            <a:r>
              <a:rPr sz="2950" spc="175" dirty="0">
                <a:solidFill>
                  <a:srgbClr val="184999"/>
                </a:solidFill>
                <a:latin typeface="Arial"/>
                <a:cs typeface="Arial"/>
              </a:rPr>
              <a:t> </a:t>
            </a:r>
            <a:r>
              <a:rPr sz="2950" dirty="0">
                <a:solidFill>
                  <a:srgbClr val="184999"/>
                </a:solidFill>
                <a:latin typeface="Arial"/>
                <a:cs typeface="Arial"/>
              </a:rPr>
              <a:t>or</a:t>
            </a:r>
            <a:r>
              <a:rPr sz="2950" spc="120" dirty="0">
                <a:solidFill>
                  <a:srgbClr val="184999"/>
                </a:solidFill>
                <a:latin typeface="Arial"/>
                <a:cs typeface="Arial"/>
              </a:rPr>
              <a:t> </a:t>
            </a:r>
            <a:r>
              <a:rPr sz="2950" spc="25" dirty="0">
                <a:solidFill>
                  <a:srgbClr val="184999"/>
                </a:solidFill>
                <a:latin typeface="Arial"/>
                <a:cs typeface="Arial"/>
              </a:rPr>
              <a:t>intentional</a:t>
            </a:r>
            <a:r>
              <a:rPr sz="2950" spc="220" dirty="0">
                <a:solidFill>
                  <a:srgbClr val="184999"/>
                </a:solidFill>
                <a:latin typeface="Arial"/>
                <a:cs typeface="Arial"/>
              </a:rPr>
              <a:t> </a:t>
            </a:r>
            <a:r>
              <a:rPr sz="2950" spc="25" dirty="0">
                <a:solidFill>
                  <a:srgbClr val="184999"/>
                </a:solidFill>
                <a:latin typeface="Arial"/>
                <a:cs typeface="Arial"/>
              </a:rPr>
              <a:t>act</a:t>
            </a:r>
            <a:r>
              <a:rPr sz="2950" spc="65" dirty="0">
                <a:solidFill>
                  <a:srgbClr val="184999"/>
                </a:solidFill>
                <a:latin typeface="Arial"/>
                <a:cs typeface="Arial"/>
              </a:rPr>
              <a:t> </a:t>
            </a:r>
            <a:r>
              <a:rPr sz="2950" spc="50" dirty="0">
                <a:solidFill>
                  <a:srgbClr val="184999"/>
                </a:solidFill>
                <a:latin typeface="Arial"/>
                <a:cs typeface="Arial"/>
              </a:rPr>
              <a:t>on </a:t>
            </a:r>
            <a:r>
              <a:rPr sz="2950" spc="-805" dirty="0">
                <a:solidFill>
                  <a:srgbClr val="184999"/>
                </a:solidFill>
                <a:latin typeface="Arial"/>
                <a:cs typeface="Arial"/>
              </a:rPr>
              <a:t> </a:t>
            </a:r>
            <a:r>
              <a:rPr sz="2950" spc="45" dirty="0">
                <a:solidFill>
                  <a:srgbClr val="184999"/>
                </a:solidFill>
                <a:latin typeface="Arial"/>
                <a:cs typeface="Arial"/>
              </a:rPr>
              <a:t>the </a:t>
            </a:r>
            <a:r>
              <a:rPr sz="2950" spc="50" dirty="0">
                <a:solidFill>
                  <a:srgbClr val="184999"/>
                </a:solidFill>
                <a:latin typeface="Arial"/>
                <a:cs typeface="Arial"/>
              </a:rPr>
              <a:t>part </a:t>
            </a:r>
            <a:r>
              <a:rPr sz="2950" spc="-25" dirty="0">
                <a:solidFill>
                  <a:srgbClr val="184999"/>
                </a:solidFill>
                <a:latin typeface="Arial"/>
                <a:cs typeface="Arial"/>
              </a:rPr>
              <a:t>of a </a:t>
            </a:r>
            <a:r>
              <a:rPr sz="2950" spc="20" dirty="0">
                <a:solidFill>
                  <a:srgbClr val="184999"/>
                </a:solidFill>
                <a:latin typeface="Arial"/>
                <a:cs typeface="Arial"/>
              </a:rPr>
              <a:t>caregiver</a:t>
            </a:r>
            <a:r>
              <a:rPr sz="2950" spc="25" dirty="0">
                <a:solidFill>
                  <a:srgbClr val="184999"/>
                </a:solidFill>
                <a:latin typeface="Arial"/>
                <a:cs typeface="Arial"/>
              </a:rPr>
              <a:t> </a:t>
            </a:r>
            <a:r>
              <a:rPr sz="2950" dirty="0">
                <a:solidFill>
                  <a:srgbClr val="184999"/>
                </a:solidFill>
                <a:latin typeface="Arial"/>
                <a:cs typeface="Arial"/>
              </a:rPr>
              <a:t>or </a:t>
            </a:r>
            <a:r>
              <a:rPr sz="2950" spc="50" dirty="0">
                <a:solidFill>
                  <a:srgbClr val="184999"/>
                </a:solidFill>
                <a:latin typeface="Arial"/>
                <a:cs typeface="Arial"/>
              </a:rPr>
              <a:t>any </a:t>
            </a:r>
            <a:r>
              <a:rPr sz="2950" spc="15" dirty="0">
                <a:solidFill>
                  <a:srgbClr val="184999"/>
                </a:solidFill>
                <a:latin typeface="Arial"/>
                <a:cs typeface="Arial"/>
              </a:rPr>
              <a:t>other </a:t>
            </a:r>
            <a:r>
              <a:rPr sz="2950" spc="45" dirty="0">
                <a:solidFill>
                  <a:srgbClr val="184999"/>
                </a:solidFill>
                <a:latin typeface="Arial"/>
                <a:cs typeface="Arial"/>
              </a:rPr>
              <a:t>person which </a:t>
            </a:r>
            <a:r>
              <a:rPr sz="2950" spc="50" dirty="0">
                <a:solidFill>
                  <a:srgbClr val="184999"/>
                </a:solidFill>
                <a:latin typeface="Arial"/>
                <a:cs typeface="Arial"/>
              </a:rPr>
              <a:t> </a:t>
            </a:r>
            <a:r>
              <a:rPr sz="2950" spc="30" dirty="0">
                <a:solidFill>
                  <a:srgbClr val="184999"/>
                </a:solidFill>
                <a:latin typeface="Arial"/>
                <a:cs typeface="Arial"/>
              </a:rPr>
              <a:t>results</a:t>
            </a:r>
            <a:r>
              <a:rPr sz="2950" spc="135" dirty="0">
                <a:solidFill>
                  <a:srgbClr val="184999"/>
                </a:solidFill>
                <a:latin typeface="Arial"/>
                <a:cs typeface="Arial"/>
              </a:rPr>
              <a:t> </a:t>
            </a:r>
            <a:r>
              <a:rPr sz="2950" spc="70" dirty="0">
                <a:solidFill>
                  <a:srgbClr val="184999"/>
                </a:solidFill>
                <a:latin typeface="Arial"/>
                <a:cs typeface="Arial"/>
              </a:rPr>
              <a:t>in</a:t>
            </a:r>
            <a:endParaRPr sz="2950">
              <a:latin typeface="Arial"/>
              <a:cs typeface="Arial"/>
            </a:endParaRPr>
          </a:p>
          <a:p>
            <a:pPr marL="2229485" indent="-354965">
              <a:lnSpc>
                <a:spcPct val="100000"/>
              </a:lnSpc>
              <a:spcBef>
                <a:spcPts val="95"/>
              </a:spcBef>
              <a:buChar char="•"/>
              <a:tabLst>
                <a:tab pos="2229485" algn="l"/>
                <a:tab pos="2230120" algn="l"/>
              </a:tabLst>
            </a:pPr>
            <a:r>
              <a:rPr sz="2150" spc="95" dirty="0">
                <a:solidFill>
                  <a:srgbClr val="FD0001"/>
                </a:solidFill>
                <a:latin typeface="Arial"/>
                <a:cs typeface="Arial"/>
              </a:rPr>
              <a:t>PHYSICAL</a:t>
            </a:r>
            <a:r>
              <a:rPr sz="2150" spc="-30" dirty="0">
                <a:solidFill>
                  <a:srgbClr val="FD0001"/>
                </a:solidFill>
                <a:latin typeface="Arial"/>
                <a:cs typeface="Arial"/>
              </a:rPr>
              <a:t> </a:t>
            </a:r>
            <a:r>
              <a:rPr sz="2150" spc="65" dirty="0">
                <a:solidFill>
                  <a:srgbClr val="FD0001"/>
                </a:solidFill>
                <a:latin typeface="Arial"/>
                <a:cs typeface="Arial"/>
              </a:rPr>
              <a:t>INJURY</a:t>
            </a:r>
            <a:endParaRPr sz="2150">
              <a:latin typeface="Arial"/>
              <a:cs typeface="Arial"/>
            </a:endParaRPr>
          </a:p>
          <a:p>
            <a:pPr marL="2228850" indent="-354330">
              <a:lnSpc>
                <a:spcPct val="100000"/>
              </a:lnSpc>
              <a:spcBef>
                <a:spcPts val="110"/>
              </a:spcBef>
              <a:buChar char="•"/>
              <a:tabLst>
                <a:tab pos="2228850" algn="l"/>
                <a:tab pos="2229485" algn="l"/>
              </a:tabLst>
            </a:pPr>
            <a:r>
              <a:rPr sz="2150" spc="90" dirty="0">
                <a:solidFill>
                  <a:srgbClr val="FD0001"/>
                </a:solidFill>
                <a:latin typeface="Arial"/>
                <a:cs typeface="Arial"/>
              </a:rPr>
              <a:t>UNREASONABLE</a:t>
            </a:r>
            <a:r>
              <a:rPr sz="2150" spc="260" dirty="0">
                <a:solidFill>
                  <a:srgbClr val="FD0001"/>
                </a:solidFill>
                <a:latin typeface="Arial"/>
                <a:cs typeface="Arial"/>
              </a:rPr>
              <a:t> </a:t>
            </a:r>
            <a:r>
              <a:rPr sz="2150" spc="85" dirty="0">
                <a:solidFill>
                  <a:srgbClr val="FD0001"/>
                </a:solidFill>
                <a:latin typeface="Arial"/>
                <a:cs typeface="Arial"/>
              </a:rPr>
              <a:t>CONFINEMENT</a:t>
            </a:r>
            <a:endParaRPr sz="2150">
              <a:latin typeface="Arial"/>
              <a:cs typeface="Arial"/>
            </a:endParaRPr>
          </a:p>
          <a:p>
            <a:pPr marL="2230120" indent="-355600">
              <a:lnSpc>
                <a:spcPct val="100000"/>
              </a:lnSpc>
              <a:spcBef>
                <a:spcPts val="55"/>
              </a:spcBef>
              <a:buChar char="•"/>
              <a:tabLst>
                <a:tab pos="2230120" algn="l"/>
                <a:tab pos="2230755" algn="l"/>
              </a:tabLst>
            </a:pPr>
            <a:r>
              <a:rPr sz="2150" spc="105" dirty="0">
                <a:solidFill>
                  <a:srgbClr val="FD0001"/>
                </a:solidFill>
                <a:latin typeface="Arial"/>
                <a:cs typeface="Arial"/>
              </a:rPr>
              <a:t>CRUEL</a:t>
            </a:r>
            <a:r>
              <a:rPr sz="2150" spc="-30" dirty="0">
                <a:solidFill>
                  <a:srgbClr val="FD0001"/>
                </a:solidFill>
                <a:latin typeface="Arial"/>
                <a:cs typeface="Arial"/>
              </a:rPr>
              <a:t> </a:t>
            </a:r>
            <a:r>
              <a:rPr sz="2150" spc="85" dirty="0">
                <a:solidFill>
                  <a:srgbClr val="FD0001"/>
                </a:solidFill>
                <a:latin typeface="Arial"/>
                <a:cs typeface="Arial"/>
              </a:rPr>
              <a:t>PUNISHMENT</a:t>
            </a:r>
            <a:endParaRPr sz="2150">
              <a:latin typeface="Arial"/>
              <a:cs typeface="Arial"/>
            </a:endParaRPr>
          </a:p>
          <a:p>
            <a:pPr marL="2231390" indent="-356870">
              <a:lnSpc>
                <a:spcPct val="100000"/>
              </a:lnSpc>
              <a:spcBef>
                <a:spcPts val="115"/>
              </a:spcBef>
              <a:buChar char="•"/>
              <a:tabLst>
                <a:tab pos="2231390" algn="l"/>
                <a:tab pos="2232025" algn="l"/>
              </a:tabLst>
            </a:pPr>
            <a:r>
              <a:rPr sz="2150" spc="130" dirty="0">
                <a:solidFill>
                  <a:srgbClr val="FD0001"/>
                </a:solidFill>
                <a:latin typeface="Arial"/>
                <a:cs typeface="Arial"/>
              </a:rPr>
              <a:t>SEXUALABUSE</a:t>
            </a:r>
            <a:endParaRPr sz="2150">
              <a:latin typeface="Arial"/>
              <a:cs typeface="Arial"/>
            </a:endParaRPr>
          </a:p>
          <a:p>
            <a:pPr marL="2231390" indent="-356870">
              <a:lnSpc>
                <a:spcPct val="100000"/>
              </a:lnSpc>
              <a:spcBef>
                <a:spcPts val="55"/>
              </a:spcBef>
              <a:buChar char="•"/>
              <a:tabLst>
                <a:tab pos="2231390" algn="l"/>
                <a:tab pos="2232025" algn="l"/>
              </a:tabLst>
            </a:pPr>
            <a:r>
              <a:rPr sz="2150" spc="85" dirty="0">
                <a:solidFill>
                  <a:srgbClr val="FD0001"/>
                </a:solidFill>
                <a:latin typeface="Arial"/>
                <a:cs typeface="Arial"/>
              </a:rPr>
              <a:t>SEXUAL</a:t>
            </a:r>
            <a:r>
              <a:rPr sz="2150" spc="60" dirty="0">
                <a:solidFill>
                  <a:srgbClr val="FD0001"/>
                </a:solidFill>
                <a:latin typeface="Arial"/>
                <a:cs typeface="Arial"/>
              </a:rPr>
              <a:t> </a:t>
            </a:r>
            <a:r>
              <a:rPr sz="2150" spc="50" dirty="0">
                <a:solidFill>
                  <a:srgbClr val="FD0001"/>
                </a:solidFill>
                <a:latin typeface="Arial"/>
                <a:cs typeface="Arial"/>
              </a:rPr>
              <a:t>EXPLOITATION</a:t>
            </a:r>
            <a:endParaRPr sz="2150">
              <a:latin typeface="Arial"/>
              <a:cs typeface="Arial"/>
            </a:endParaRPr>
          </a:p>
          <a:p>
            <a:pPr>
              <a:lnSpc>
                <a:spcPct val="100000"/>
              </a:lnSpc>
              <a:spcBef>
                <a:spcPts val="40"/>
              </a:spcBef>
            </a:pPr>
            <a:endParaRPr sz="2400">
              <a:latin typeface="Arial"/>
              <a:cs typeface="Arial"/>
            </a:endParaRPr>
          </a:p>
          <a:p>
            <a:pPr marL="4325620">
              <a:lnSpc>
                <a:spcPct val="100000"/>
              </a:lnSpc>
              <a:spcBef>
                <a:spcPts val="5"/>
              </a:spcBef>
            </a:pPr>
            <a:r>
              <a:rPr sz="2150" spc="155" dirty="0">
                <a:solidFill>
                  <a:srgbClr val="184999"/>
                </a:solidFill>
                <a:latin typeface="Arial"/>
                <a:cs typeface="Arial"/>
              </a:rPr>
              <a:t>O</a:t>
            </a:r>
            <a:r>
              <a:rPr sz="2150" spc="125" dirty="0">
                <a:solidFill>
                  <a:srgbClr val="184999"/>
                </a:solidFill>
                <a:latin typeface="Arial"/>
                <a:cs typeface="Arial"/>
              </a:rPr>
              <a:t>F</a:t>
            </a:r>
            <a:r>
              <a:rPr sz="2150" spc="-145" dirty="0">
                <a:solidFill>
                  <a:srgbClr val="184999"/>
                </a:solidFill>
                <a:latin typeface="Arial"/>
                <a:cs typeface="Arial"/>
              </a:rPr>
              <a:t> </a:t>
            </a:r>
            <a:r>
              <a:rPr sz="2150" spc="135" dirty="0">
                <a:solidFill>
                  <a:srgbClr val="184999"/>
                </a:solidFill>
                <a:latin typeface="Arial"/>
                <a:cs typeface="Arial"/>
              </a:rPr>
              <a:t>A</a:t>
            </a:r>
            <a:r>
              <a:rPr sz="2150" spc="-114" dirty="0">
                <a:solidFill>
                  <a:srgbClr val="184999"/>
                </a:solidFill>
                <a:latin typeface="Arial"/>
                <a:cs typeface="Arial"/>
              </a:rPr>
              <a:t> </a:t>
            </a:r>
            <a:r>
              <a:rPr sz="2150" spc="85" dirty="0">
                <a:solidFill>
                  <a:srgbClr val="184999"/>
                </a:solidFill>
                <a:latin typeface="Arial"/>
                <a:cs typeface="Arial"/>
              </a:rPr>
              <a:t>VULNERABL</a:t>
            </a:r>
            <a:r>
              <a:rPr sz="2150" spc="90" dirty="0">
                <a:solidFill>
                  <a:srgbClr val="184999"/>
                </a:solidFill>
                <a:latin typeface="Arial"/>
                <a:cs typeface="Arial"/>
              </a:rPr>
              <a:t>E</a:t>
            </a:r>
            <a:r>
              <a:rPr sz="2150" spc="155" dirty="0">
                <a:solidFill>
                  <a:srgbClr val="184999"/>
                </a:solidFill>
                <a:latin typeface="Arial"/>
                <a:cs typeface="Arial"/>
              </a:rPr>
              <a:t> </a:t>
            </a:r>
            <a:r>
              <a:rPr sz="2150" dirty="0">
                <a:solidFill>
                  <a:srgbClr val="184999"/>
                </a:solidFill>
                <a:latin typeface="Arial"/>
                <a:cs typeface="Arial"/>
              </a:rPr>
              <a:t>ADULT.</a:t>
            </a:r>
            <a:endParaRPr sz="2150">
              <a:latin typeface="Arial"/>
              <a:cs typeface="Arial"/>
            </a:endParaRPr>
          </a:p>
          <a:p>
            <a:pPr>
              <a:lnSpc>
                <a:spcPct val="100000"/>
              </a:lnSpc>
            </a:pPr>
            <a:endParaRPr sz="2400">
              <a:latin typeface="Arial"/>
              <a:cs typeface="Arial"/>
            </a:endParaRPr>
          </a:p>
          <a:p>
            <a:pPr marL="215900">
              <a:lnSpc>
                <a:spcPct val="100000"/>
              </a:lnSpc>
              <a:spcBef>
                <a:spcPts val="1490"/>
              </a:spcBef>
            </a:pPr>
            <a:r>
              <a:rPr sz="2150" spc="80" dirty="0">
                <a:solidFill>
                  <a:srgbClr val="FD0001"/>
                </a:solidFill>
                <a:latin typeface="Arial"/>
                <a:cs typeface="Arial"/>
              </a:rPr>
              <a:t>This</a:t>
            </a:r>
            <a:r>
              <a:rPr sz="2150" spc="35" dirty="0">
                <a:solidFill>
                  <a:srgbClr val="FD0001"/>
                </a:solidFill>
                <a:latin typeface="Arial"/>
                <a:cs typeface="Arial"/>
              </a:rPr>
              <a:t> </a:t>
            </a:r>
            <a:r>
              <a:rPr sz="2150" spc="85" dirty="0">
                <a:solidFill>
                  <a:srgbClr val="FD0001"/>
                </a:solidFill>
                <a:latin typeface="Arial"/>
                <a:cs typeface="Arial"/>
              </a:rPr>
              <a:t>are</a:t>
            </a:r>
            <a:r>
              <a:rPr sz="2150" dirty="0">
                <a:solidFill>
                  <a:srgbClr val="FD0001"/>
                </a:solidFill>
                <a:latin typeface="Arial"/>
                <a:cs typeface="Arial"/>
              </a:rPr>
              <a:t> </a:t>
            </a:r>
            <a:r>
              <a:rPr sz="2150" spc="90" dirty="0">
                <a:solidFill>
                  <a:srgbClr val="FD0001"/>
                </a:solidFill>
                <a:latin typeface="Arial"/>
                <a:cs typeface="Arial"/>
              </a:rPr>
              <a:t>the</a:t>
            </a:r>
            <a:r>
              <a:rPr sz="2150" spc="5" dirty="0">
                <a:solidFill>
                  <a:srgbClr val="FD0001"/>
                </a:solidFill>
                <a:latin typeface="Arial"/>
                <a:cs typeface="Arial"/>
              </a:rPr>
              <a:t> </a:t>
            </a:r>
            <a:r>
              <a:rPr sz="2150" spc="60" dirty="0">
                <a:solidFill>
                  <a:srgbClr val="FD0001"/>
                </a:solidFill>
                <a:latin typeface="Arial"/>
                <a:cs typeface="Arial"/>
              </a:rPr>
              <a:t>conditions</a:t>
            </a:r>
            <a:r>
              <a:rPr sz="2150" spc="155" dirty="0">
                <a:solidFill>
                  <a:srgbClr val="FD0001"/>
                </a:solidFill>
                <a:latin typeface="Arial"/>
                <a:cs typeface="Arial"/>
              </a:rPr>
              <a:t> </a:t>
            </a:r>
            <a:r>
              <a:rPr sz="2150" spc="80" dirty="0">
                <a:solidFill>
                  <a:srgbClr val="FD0001"/>
                </a:solidFill>
                <a:latin typeface="Arial"/>
                <a:cs typeface="Arial"/>
              </a:rPr>
              <a:t>that</a:t>
            </a:r>
            <a:r>
              <a:rPr sz="2150" spc="-90" dirty="0">
                <a:solidFill>
                  <a:srgbClr val="FD0001"/>
                </a:solidFill>
                <a:latin typeface="Arial"/>
                <a:cs typeface="Arial"/>
              </a:rPr>
              <a:t> </a:t>
            </a:r>
            <a:r>
              <a:rPr sz="2150" spc="105" dirty="0">
                <a:solidFill>
                  <a:srgbClr val="FD0001"/>
                </a:solidFill>
                <a:latin typeface="Arial"/>
                <a:cs typeface="Arial"/>
              </a:rPr>
              <a:t>APS</a:t>
            </a:r>
            <a:r>
              <a:rPr sz="2150" spc="10" dirty="0">
                <a:solidFill>
                  <a:srgbClr val="FD0001"/>
                </a:solidFill>
                <a:latin typeface="Arial"/>
                <a:cs typeface="Arial"/>
              </a:rPr>
              <a:t> </a:t>
            </a:r>
            <a:r>
              <a:rPr sz="2050" spc="100" dirty="0">
                <a:solidFill>
                  <a:srgbClr val="FD0001"/>
                </a:solidFill>
                <a:latin typeface="Arial"/>
                <a:cs typeface="Arial"/>
              </a:rPr>
              <a:t>&amp;</a:t>
            </a:r>
            <a:r>
              <a:rPr sz="2050" spc="215" dirty="0">
                <a:solidFill>
                  <a:srgbClr val="FD0001"/>
                </a:solidFill>
                <a:latin typeface="Arial"/>
                <a:cs typeface="Arial"/>
              </a:rPr>
              <a:t> </a:t>
            </a:r>
            <a:r>
              <a:rPr sz="2150" spc="95" dirty="0">
                <a:solidFill>
                  <a:srgbClr val="FD0001"/>
                </a:solidFill>
                <a:latin typeface="Arial"/>
                <a:cs typeface="Arial"/>
              </a:rPr>
              <a:t>Law</a:t>
            </a:r>
            <a:r>
              <a:rPr sz="2150" spc="10" dirty="0">
                <a:solidFill>
                  <a:srgbClr val="FD0001"/>
                </a:solidFill>
                <a:latin typeface="Arial"/>
                <a:cs typeface="Arial"/>
              </a:rPr>
              <a:t> </a:t>
            </a:r>
            <a:r>
              <a:rPr sz="2150" spc="65" dirty="0">
                <a:solidFill>
                  <a:srgbClr val="FD0001"/>
                </a:solidFill>
                <a:latin typeface="Arial"/>
                <a:cs typeface="Arial"/>
              </a:rPr>
              <a:t>Enforcement</a:t>
            </a:r>
            <a:r>
              <a:rPr sz="2150" spc="215" dirty="0">
                <a:solidFill>
                  <a:srgbClr val="FD0001"/>
                </a:solidFill>
                <a:latin typeface="Arial"/>
                <a:cs typeface="Arial"/>
              </a:rPr>
              <a:t> </a:t>
            </a:r>
            <a:r>
              <a:rPr sz="2150" spc="55" dirty="0">
                <a:solidFill>
                  <a:srgbClr val="FD0001"/>
                </a:solidFill>
                <a:latin typeface="Arial"/>
                <a:cs typeface="Arial"/>
              </a:rPr>
              <a:t>investigate</a:t>
            </a:r>
            <a:endParaRPr sz="215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6788" y="298382"/>
            <a:ext cx="0" cy="7123430"/>
          </a:xfrm>
          <a:custGeom>
            <a:avLst/>
            <a:gdLst/>
            <a:ahLst/>
            <a:cxnLst/>
            <a:rect l="l" t="t" r="r" b="b"/>
            <a:pathLst>
              <a:path h="7123430">
                <a:moveTo>
                  <a:pt x="0" y="7123150"/>
                </a:moveTo>
                <a:lnTo>
                  <a:pt x="0" y="0"/>
                </a:lnTo>
              </a:path>
            </a:pathLst>
          </a:custGeom>
          <a:ln w="111613">
            <a:solidFill>
              <a:srgbClr val="000000"/>
            </a:solidFill>
          </a:ln>
        </p:spPr>
        <p:txBody>
          <a:bodyPr wrap="square" lIns="0" tIns="0" rIns="0" bIns="0" rtlCol="0"/>
          <a:lstStyle/>
          <a:p>
            <a:endParaRPr/>
          </a:p>
        </p:txBody>
      </p:sp>
      <p:sp>
        <p:nvSpPr>
          <p:cNvPr id="3" name="object 3"/>
          <p:cNvSpPr/>
          <p:nvPr/>
        </p:nvSpPr>
        <p:spPr>
          <a:xfrm>
            <a:off x="275877" y="232671"/>
            <a:ext cx="9579610" cy="7241540"/>
          </a:xfrm>
          <a:custGeom>
            <a:avLst/>
            <a:gdLst/>
            <a:ahLst/>
            <a:cxnLst/>
            <a:rect l="l" t="t" r="r" b="b"/>
            <a:pathLst>
              <a:path w="9579610" h="7241540">
                <a:moveTo>
                  <a:pt x="9579050" y="7188862"/>
                </a:moveTo>
                <a:lnTo>
                  <a:pt x="9579050" y="65711"/>
                </a:lnTo>
              </a:path>
              <a:path w="9579610" h="7241540">
                <a:moveTo>
                  <a:pt x="0" y="0"/>
                </a:moveTo>
                <a:lnTo>
                  <a:pt x="9519961" y="0"/>
                </a:lnTo>
              </a:path>
              <a:path w="9579610" h="7241540">
                <a:moveTo>
                  <a:pt x="0" y="7241431"/>
                </a:moveTo>
                <a:lnTo>
                  <a:pt x="9519961" y="7241431"/>
                </a:lnTo>
              </a:path>
            </a:pathLst>
          </a:custGeom>
          <a:ln w="111661">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3109196" y="333689"/>
            <a:ext cx="3615054" cy="386080"/>
          </a:xfrm>
          <a:prstGeom prst="rect">
            <a:avLst/>
          </a:prstGeom>
        </p:spPr>
        <p:txBody>
          <a:bodyPr vert="horz" wrap="square" lIns="0" tIns="14605" rIns="0" bIns="0" rtlCol="0">
            <a:spAutoFit/>
          </a:bodyPr>
          <a:lstStyle/>
          <a:p>
            <a:pPr marL="12700">
              <a:lnSpc>
                <a:spcPct val="100000"/>
              </a:lnSpc>
              <a:spcBef>
                <a:spcPts val="115"/>
              </a:spcBef>
            </a:pPr>
            <a:r>
              <a:rPr sz="2350" spc="55" dirty="0">
                <a:solidFill>
                  <a:srgbClr val="FD0000"/>
                </a:solidFill>
              </a:rPr>
              <a:t>Physical</a:t>
            </a:r>
            <a:r>
              <a:rPr sz="2350" spc="-40" dirty="0">
                <a:solidFill>
                  <a:srgbClr val="FD0000"/>
                </a:solidFill>
              </a:rPr>
              <a:t> </a:t>
            </a:r>
            <a:r>
              <a:rPr sz="2350" spc="65" dirty="0">
                <a:solidFill>
                  <a:srgbClr val="FD0000"/>
                </a:solidFill>
              </a:rPr>
              <a:t>Abuse </a:t>
            </a:r>
            <a:r>
              <a:rPr sz="2350" spc="45" dirty="0">
                <a:solidFill>
                  <a:srgbClr val="FD0000"/>
                </a:solidFill>
              </a:rPr>
              <a:t>(§28-363)</a:t>
            </a:r>
            <a:endParaRPr sz="2350"/>
          </a:p>
        </p:txBody>
      </p:sp>
      <p:sp>
        <p:nvSpPr>
          <p:cNvPr id="5" name="object 5"/>
          <p:cNvSpPr txBox="1"/>
          <p:nvPr/>
        </p:nvSpPr>
        <p:spPr>
          <a:xfrm>
            <a:off x="1060833" y="1082256"/>
            <a:ext cx="1233170" cy="363220"/>
          </a:xfrm>
          <a:prstGeom prst="rect">
            <a:avLst/>
          </a:prstGeom>
        </p:spPr>
        <p:txBody>
          <a:bodyPr vert="horz" wrap="square" lIns="0" tIns="13970" rIns="0" bIns="0" rtlCol="0">
            <a:spAutoFit/>
          </a:bodyPr>
          <a:lstStyle/>
          <a:p>
            <a:pPr marL="12700">
              <a:lnSpc>
                <a:spcPct val="100000"/>
              </a:lnSpc>
              <a:spcBef>
                <a:spcPts val="110"/>
              </a:spcBef>
            </a:pPr>
            <a:r>
              <a:rPr sz="2200" spc="20" dirty="0">
                <a:solidFill>
                  <a:srgbClr val="FD8001"/>
                </a:solidFill>
                <a:latin typeface="Arial"/>
                <a:cs typeface="Arial"/>
              </a:rPr>
              <a:t>Fractures</a:t>
            </a:r>
            <a:endParaRPr sz="2200">
              <a:latin typeface="Arial"/>
              <a:cs typeface="Arial"/>
            </a:endParaRPr>
          </a:p>
        </p:txBody>
      </p:sp>
      <p:sp>
        <p:nvSpPr>
          <p:cNvPr id="6" name="object 6"/>
          <p:cNvSpPr txBox="1"/>
          <p:nvPr/>
        </p:nvSpPr>
        <p:spPr>
          <a:xfrm>
            <a:off x="3866825" y="1082256"/>
            <a:ext cx="1506220" cy="363220"/>
          </a:xfrm>
          <a:prstGeom prst="rect">
            <a:avLst/>
          </a:prstGeom>
        </p:spPr>
        <p:txBody>
          <a:bodyPr vert="horz" wrap="square" lIns="0" tIns="13970" rIns="0" bIns="0" rtlCol="0">
            <a:spAutoFit/>
          </a:bodyPr>
          <a:lstStyle/>
          <a:p>
            <a:pPr marL="12700">
              <a:lnSpc>
                <a:spcPct val="100000"/>
              </a:lnSpc>
              <a:spcBef>
                <a:spcPts val="110"/>
              </a:spcBef>
            </a:pPr>
            <a:r>
              <a:rPr sz="2200" spc="20" dirty="0">
                <a:solidFill>
                  <a:srgbClr val="447215"/>
                </a:solidFill>
                <a:latin typeface="Arial"/>
                <a:cs typeface="Arial"/>
              </a:rPr>
              <a:t>Lacerations</a:t>
            </a:r>
            <a:endParaRPr sz="2200">
              <a:latin typeface="Arial"/>
              <a:cs typeface="Arial"/>
            </a:endParaRPr>
          </a:p>
        </p:txBody>
      </p:sp>
      <p:sp>
        <p:nvSpPr>
          <p:cNvPr id="7" name="object 7"/>
          <p:cNvSpPr txBox="1">
            <a:spLocks noGrp="1"/>
          </p:cNvSpPr>
          <p:nvPr>
            <p:ph type="body" idx="1"/>
          </p:nvPr>
        </p:nvSpPr>
        <p:spPr>
          <a:prstGeom prst="rect">
            <a:avLst/>
          </a:prstGeom>
        </p:spPr>
        <p:txBody>
          <a:bodyPr vert="horz" wrap="square" lIns="0" tIns="13970" rIns="0" bIns="0" rtlCol="0">
            <a:spAutoFit/>
          </a:bodyPr>
          <a:lstStyle/>
          <a:p>
            <a:pPr marL="5371465">
              <a:lnSpc>
                <a:spcPct val="100000"/>
              </a:lnSpc>
              <a:spcBef>
                <a:spcPts val="110"/>
              </a:spcBef>
            </a:pPr>
            <a:r>
              <a:rPr spc="25" dirty="0"/>
              <a:t>Internal</a:t>
            </a:r>
            <a:r>
              <a:rPr spc="15" dirty="0"/>
              <a:t> injuries</a:t>
            </a:r>
          </a:p>
          <a:p>
            <a:pPr marL="164465">
              <a:lnSpc>
                <a:spcPct val="100000"/>
              </a:lnSpc>
              <a:spcBef>
                <a:spcPts val="50"/>
              </a:spcBef>
              <a:tabLst>
                <a:tab pos="2809240" algn="l"/>
              </a:tabLst>
            </a:pPr>
            <a:r>
              <a:rPr spc="20" dirty="0">
                <a:solidFill>
                  <a:srgbClr val="87244B"/>
                </a:solidFill>
              </a:rPr>
              <a:t>Bruises	</a:t>
            </a:r>
            <a:r>
              <a:rPr sz="3300" spc="15" baseline="1262" dirty="0">
                <a:solidFill>
                  <a:srgbClr val="36AFA8"/>
                </a:solidFill>
              </a:rPr>
              <a:t>Dislocations</a:t>
            </a:r>
            <a:endParaRPr sz="3300" baseline="1262"/>
          </a:p>
          <a:p>
            <a:pPr marL="885190">
              <a:lnSpc>
                <a:spcPct val="100000"/>
              </a:lnSpc>
              <a:spcBef>
                <a:spcPts val="1964"/>
              </a:spcBef>
            </a:pPr>
            <a:r>
              <a:rPr spc="30" dirty="0">
                <a:solidFill>
                  <a:srgbClr val="EF01B3"/>
                </a:solidFill>
              </a:rPr>
              <a:t>Pain,</a:t>
            </a:r>
            <a:r>
              <a:rPr spc="15" dirty="0">
                <a:solidFill>
                  <a:srgbClr val="EF01B3"/>
                </a:solidFill>
              </a:rPr>
              <a:t> illness,</a:t>
            </a:r>
            <a:r>
              <a:rPr spc="55" dirty="0">
                <a:solidFill>
                  <a:srgbClr val="EF01B3"/>
                </a:solidFill>
              </a:rPr>
              <a:t> </a:t>
            </a:r>
            <a:r>
              <a:rPr spc="50" dirty="0">
                <a:solidFill>
                  <a:srgbClr val="EF01B3"/>
                </a:solidFill>
              </a:rPr>
              <a:t>and</a:t>
            </a:r>
            <a:r>
              <a:rPr spc="-20" dirty="0">
                <a:solidFill>
                  <a:srgbClr val="EF01B3"/>
                </a:solidFill>
              </a:rPr>
              <a:t> </a:t>
            </a:r>
            <a:r>
              <a:rPr spc="10" dirty="0">
                <a:solidFill>
                  <a:srgbClr val="EF01B3"/>
                </a:solidFill>
              </a:rPr>
              <a:t>impairment</a:t>
            </a:r>
            <a:r>
              <a:rPr spc="204" dirty="0">
                <a:solidFill>
                  <a:srgbClr val="EF01B3"/>
                </a:solidFill>
              </a:rPr>
              <a:t> </a:t>
            </a:r>
            <a:r>
              <a:rPr spc="20" dirty="0">
                <a:solidFill>
                  <a:srgbClr val="EF01B3"/>
                </a:solidFill>
              </a:rPr>
              <a:t>of</a:t>
            </a:r>
            <a:r>
              <a:rPr spc="15" dirty="0">
                <a:solidFill>
                  <a:srgbClr val="EF01B3"/>
                </a:solidFill>
              </a:rPr>
              <a:t> </a:t>
            </a:r>
            <a:r>
              <a:rPr spc="20" dirty="0">
                <a:solidFill>
                  <a:srgbClr val="EF01B3"/>
                </a:solidFill>
              </a:rPr>
              <a:t>physical</a:t>
            </a:r>
            <a:r>
              <a:rPr spc="100" dirty="0">
                <a:solidFill>
                  <a:srgbClr val="EF01B3"/>
                </a:solidFill>
              </a:rPr>
              <a:t> </a:t>
            </a:r>
            <a:r>
              <a:rPr spc="15" dirty="0">
                <a:solidFill>
                  <a:srgbClr val="EF01B3"/>
                </a:solidFill>
              </a:rPr>
              <a:t>function</a:t>
            </a:r>
          </a:p>
          <a:p>
            <a:pPr>
              <a:lnSpc>
                <a:spcPct val="100000"/>
              </a:lnSpc>
            </a:pPr>
            <a:endParaRPr sz="2400"/>
          </a:p>
          <a:p>
            <a:pPr>
              <a:lnSpc>
                <a:spcPct val="100000"/>
              </a:lnSpc>
              <a:spcBef>
                <a:spcPts val="20"/>
              </a:spcBef>
            </a:pPr>
            <a:endParaRPr sz="3300"/>
          </a:p>
          <a:p>
            <a:pPr marR="128270" algn="ctr">
              <a:lnSpc>
                <a:spcPct val="100000"/>
              </a:lnSpc>
              <a:spcBef>
                <a:spcPts val="5"/>
              </a:spcBef>
            </a:pPr>
            <a:r>
              <a:rPr sz="2350" spc="50" dirty="0">
                <a:solidFill>
                  <a:srgbClr val="FD0000"/>
                </a:solidFill>
              </a:rPr>
              <a:t>Unreasonable</a:t>
            </a:r>
            <a:r>
              <a:rPr sz="2350" spc="310" dirty="0">
                <a:solidFill>
                  <a:srgbClr val="FD0000"/>
                </a:solidFill>
              </a:rPr>
              <a:t> </a:t>
            </a:r>
            <a:r>
              <a:rPr sz="2350" spc="50" dirty="0">
                <a:solidFill>
                  <a:srgbClr val="FD0000"/>
                </a:solidFill>
              </a:rPr>
              <a:t>confinement</a:t>
            </a:r>
            <a:r>
              <a:rPr sz="2350" spc="225" dirty="0">
                <a:solidFill>
                  <a:srgbClr val="FD0000"/>
                </a:solidFill>
              </a:rPr>
              <a:t> </a:t>
            </a:r>
            <a:r>
              <a:rPr sz="2350" spc="45" dirty="0">
                <a:solidFill>
                  <a:srgbClr val="FD0000"/>
                </a:solidFill>
              </a:rPr>
              <a:t>(§28-370)</a:t>
            </a:r>
            <a:endParaRPr sz="2350"/>
          </a:p>
          <a:p>
            <a:pPr>
              <a:lnSpc>
                <a:spcPct val="100000"/>
              </a:lnSpc>
              <a:spcBef>
                <a:spcPts val="25"/>
              </a:spcBef>
            </a:pPr>
            <a:endParaRPr sz="3550"/>
          </a:p>
          <a:p>
            <a:pPr marL="203835" indent="-191770">
              <a:lnSpc>
                <a:spcPct val="100000"/>
              </a:lnSpc>
              <a:buChar char="•"/>
              <a:tabLst>
                <a:tab pos="204470" algn="l"/>
              </a:tabLst>
            </a:pPr>
            <a:r>
              <a:rPr spc="10" dirty="0"/>
              <a:t>Knowingly</a:t>
            </a:r>
            <a:r>
              <a:rPr spc="150" dirty="0"/>
              <a:t> </a:t>
            </a:r>
            <a:r>
              <a:rPr spc="20" dirty="0"/>
              <a:t>restraining</a:t>
            </a:r>
            <a:r>
              <a:rPr spc="90" dirty="0"/>
              <a:t> </a:t>
            </a:r>
            <a:r>
              <a:rPr dirty="0"/>
              <a:t>or</a:t>
            </a:r>
            <a:r>
              <a:rPr spc="105" dirty="0"/>
              <a:t> </a:t>
            </a:r>
            <a:r>
              <a:rPr spc="10" dirty="0"/>
              <a:t>abducting</a:t>
            </a:r>
            <a:r>
              <a:rPr spc="145" dirty="0"/>
              <a:t> </a:t>
            </a:r>
            <a:r>
              <a:rPr spc="10" dirty="0"/>
              <a:t>another</a:t>
            </a:r>
            <a:r>
              <a:rPr spc="125" dirty="0"/>
              <a:t> </a:t>
            </a:r>
            <a:r>
              <a:rPr spc="20" dirty="0"/>
              <a:t>person</a:t>
            </a:r>
          </a:p>
          <a:p>
            <a:pPr>
              <a:lnSpc>
                <a:spcPct val="100000"/>
              </a:lnSpc>
              <a:spcBef>
                <a:spcPts val="55"/>
              </a:spcBef>
              <a:buClr>
                <a:srgbClr val="5B28DF"/>
              </a:buClr>
              <a:buFont typeface="Arial"/>
              <a:buChar char="•"/>
            </a:pPr>
            <a:endParaRPr spc="20" dirty="0"/>
          </a:p>
          <a:p>
            <a:pPr marL="200660" marR="327660" indent="-188595">
              <a:lnSpc>
                <a:spcPct val="100000"/>
              </a:lnSpc>
              <a:buChar char="•"/>
              <a:tabLst>
                <a:tab pos="196215" algn="l"/>
              </a:tabLst>
            </a:pPr>
            <a:r>
              <a:rPr spc="25" dirty="0"/>
              <a:t>Under</a:t>
            </a:r>
            <a:r>
              <a:rPr spc="50" dirty="0"/>
              <a:t> </a:t>
            </a:r>
            <a:r>
              <a:rPr spc="15" dirty="0"/>
              <a:t>terrorizing</a:t>
            </a:r>
            <a:r>
              <a:rPr spc="130" dirty="0"/>
              <a:t> </a:t>
            </a:r>
            <a:r>
              <a:rPr spc="35" dirty="0"/>
              <a:t>circumstances;</a:t>
            </a:r>
            <a:r>
              <a:rPr spc="-15" dirty="0"/>
              <a:t> </a:t>
            </a:r>
            <a:r>
              <a:rPr dirty="0"/>
              <a:t>or</a:t>
            </a:r>
            <a:r>
              <a:rPr spc="40" dirty="0"/>
              <a:t> </a:t>
            </a:r>
            <a:r>
              <a:rPr spc="15" dirty="0"/>
              <a:t>circumstances</a:t>
            </a:r>
            <a:r>
              <a:rPr spc="245" dirty="0"/>
              <a:t> </a:t>
            </a:r>
            <a:r>
              <a:rPr spc="20" dirty="0"/>
              <a:t>which </a:t>
            </a:r>
            <a:r>
              <a:rPr spc="-600" dirty="0"/>
              <a:t> </a:t>
            </a:r>
            <a:r>
              <a:rPr spc="10" dirty="0"/>
              <a:t>expose</a:t>
            </a:r>
            <a:r>
              <a:rPr spc="85" dirty="0"/>
              <a:t> </a:t>
            </a:r>
            <a:r>
              <a:rPr spc="50" dirty="0"/>
              <a:t>the</a:t>
            </a:r>
            <a:r>
              <a:rPr spc="-20" dirty="0"/>
              <a:t> </a:t>
            </a:r>
            <a:r>
              <a:rPr spc="20" dirty="0"/>
              <a:t>person</a:t>
            </a:r>
            <a:r>
              <a:rPr spc="45" dirty="0"/>
              <a:t> </a:t>
            </a:r>
            <a:r>
              <a:rPr spc="55" dirty="0"/>
              <a:t>to</a:t>
            </a:r>
            <a:r>
              <a:rPr spc="-40" dirty="0"/>
              <a:t> </a:t>
            </a:r>
            <a:r>
              <a:rPr spc="30" dirty="0"/>
              <a:t>risk</a:t>
            </a:r>
            <a:r>
              <a:rPr spc="50" dirty="0"/>
              <a:t> </a:t>
            </a:r>
            <a:r>
              <a:rPr spc="-10" dirty="0"/>
              <a:t>of</a:t>
            </a:r>
            <a:r>
              <a:rPr spc="45" dirty="0"/>
              <a:t> </a:t>
            </a:r>
            <a:r>
              <a:rPr spc="25" dirty="0"/>
              <a:t>serious</a:t>
            </a:r>
            <a:r>
              <a:rPr spc="55" dirty="0"/>
              <a:t> </a:t>
            </a:r>
            <a:r>
              <a:rPr spc="20" dirty="0"/>
              <a:t>bodily</a:t>
            </a:r>
            <a:r>
              <a:rPr spc="60" dirty="0"/>
              <a:t> </a:t>
            </a:r>
            <a:r>
              <a:rPr spc="15" dirty="0"/>
              <a:t>injury;</a:t>
            </a:r>
            <a:r>
              <a:rPr spc="55" dirty="0"/>
              <a:t> </a:t>
            </a:r>
            <a:r>
              <a:rPr dirty="0"/>
              <a:t>or</a:t>
            </a:r>
          </a:p>
          <a:p>
            <a:pPr>
              <a:lnSpc>
                <a:spcPct val="100000"/>
              </a:lnSpc>
              <a:spcBef>
                <a:spcPts val="10"/>
              </a:spcBef>
              <a:buClr>
                <a:srgbClr val="5B28DF"/>
              </a:buClr>
              <a:buFont typeface="Arial"/>
              <a:buChar char="•"/>
            </a:pPr>
            <a:endParaRPr sz="2350"/>
          </a:p>
          <a:p>
            <a:pPr marL="197485" marR="5080" indent="-185420">
              <a:lnSpc>
                <a:spcPts val="2590"/>
              </a:lnSpc>
              <a:buChar char="•"/>
              <a:tabLst>
                <a:tab pos="194945" algn="l"/>
              </a:tabLst>
            </a:pPr>
            <a:r>
              <a:rPr spc="45" dirty="0"/>
              <a:t>With</a:t>
            </a:r>
            <a:r>
              <a:rPr spc="5" dirty="0"/>
              <a:t> </a:t>
            </a:r>
            <a:r>
              <a:rPr spc="25" dirty="0"/>
              <a:t>intent</a:t>
            </a:r>
            <a:r>
              <a:rPr spc="-15" dirty="0"/>
              <a:t> </a:t>
            </a:r>
            <a:r>
              <a:rPr spc="55" dirty="0"/>
              <a:t>to</a:t>
            </a:r>
            <a:r>
              <a:rPr spc="-35" dirty="0"/>
              <a:t> </a:t>
            </a:r>
            <a:r>
              <a:rPr spc="30" dirty="0"/>
              <a:t>hold</a:t>
            </a:r>
            <a:r>
              <a:rPr spc="55" dirty="0"/>
              <a:t> </a:t>
            </a:r>
            <a:r>
              <a:rPr spc="60" dirty="0"/>
              <a:t>in</a:t>
            </a:r>
            <a:r>
              <a:rPr spc="-55" dirty="0"/>
              <a:t> </a:t>
            </a:r>
            <a:r>
              <a:rPr spc="90" dirty="0"/>
              <a:t>a</a:t>
            </a:r>
            <a:r>
              <a:rPr spc="-65" dirty="0"/>
              <a:t> </a:t>
            </a:r>
            <a:r>
              <a:rPr spc="20" dirty="0"/>
              <a:t>condition</a:t>
            </a:r>
            <a:r>
              <a:rPr spc="100" dirty="0"/>
              <a:t> </a:t>
            </a:r>
            <a:r>
              <a:rPr spc="20" dirty="0"/>
              <a:t>of </a:t>
            </a:r>
            <a:r>
              <a:rPr spc="15" dirty="0"/>
              <a:t>involuntary</a:t>
            </a:r>
            <a:r>
              <a:rPr spc="95" dirty="0"/>
              <a:t> </a:t>
            </a:r>
            <a:r>
              <a:rPr spc="20" dirty="0"/>
              <a:t>servitude;</a:t>
            </a:r>
            <a:r>
              <a:rPr spc="105" dirty="0"/>
              <a:t> </a:t>
            </a:r>
            <a:r>
              <a:rPr dirty="0"/>
              <a:t>or </a:t>
            </a:r>
            <a:r>
              <a:rPr spc="-595" dirty="0"/>
              <a:t> </a:t>
            </a:r>
            <a:r>
              <a:rPr spc="20" dirty="0"/>
              <a:t>without</a:t>
            </a:r>
            <a:r>
              <a:rPr spc="60" dirty="0"/>
              <a:t> </a:t>
            </a:r>
            <a:r>
              <a:rPr spc="25" dirty="0"/>
              <a:t>legal</a:t>
            </a:r>
            <a:r>
              <a:rPr spc="15" dirty="0"/>
              <a:t> authority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0222" y="298382"/>
            <a:ext cx="0" cy="7123430"/>
          </a:xfrm>
          <a:custGeom>
            <a:avLst/>
            <a:gdLst/>
            <a:ahLst/>
            <a:cxnLst/>
            <a:rect l="l" t="t" r="r" b="b"/>
            <a:pathLst>
              <a:path h="7123430">
                <a:moveTo>
                  <a:pt x="0" y="7123150"/>
                </a:moveTo>
                <a:lnTo>
                  <a:pt x="0" y="0"/>
                </a:lnTo>
              </a:path>
            </a:pathLst>
          </a:custGeom>
          <a:ln w="105047">
            <a:solidFill>
              <a:srgbClr val="000000"/>
            </a:solidFill>
          </a:ln>
        </p:spPr>
        <p:txBody>
          <a:bodyPr wrap="square" lIns="0" tIns="0" rIns="0" bIns="0" rtlCol="0"/>
          <a:lstStyle/>
          <a:p>
            <a:endParaRPr/>
          </a:p>
        </p:txBody>
      </p:sp>
      <p:sp>
        <p:nvSpPr>
          <p:cNvPr id="3" name="object 3"/>
          <p:cNvSpPr/>
          <p:nvPr/>
        </p:nvSpPr>
        <p:spPr>
          <a:xfrm>
            <a:off x="275877" y="232671"/>
            <a:ext cx="9585960" cy="7241540"/>
          </a:xfrm>
          <a:custGeom>
            <a:avLst/>
            <a:gdLst/>
            <a:ahLst/>
            <a:cxnLst/>
            <a:rect l="l" t="t" r="r" b="b"/>
            <a:pathLst>
              <a:path w="9585960" h="7241540">
                <a:moveTo>
                  <a:pt x="9585615" y="7188862"/>
                </a:moveTo>
                <a:lnTo>
                  <a:pt x="9585615" y="65711"/>
                </a:lnTo>
              </a:path>
              <a:path w="9585960" h="7241540">
                <a:moveTo>
                  <a:pt x="0" y="0"/>
                </a:moveTo>
                <a:lnTo>
                  <a:pt x="9533092" y="0"/>
                </a:lnTo>
              </a:path>
              <a:path w="9585960" h="7241540">
                <a:moveTo>
                  <a:pt x="0" y="7241431"/>
                </a:moveTo>
                <a:lnTo>
                  <a:pt x="9533092" y="7241431"/>
                </a:lnTo>
              </a:path>
            </a:pathLst>
          </a:custGeom>
          <a:ln w="105093">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2799864" y="425868"/>
            <a:ext cx="4311650" cy="393700"/>
          </a:xfrm>
          <a:prstGeom prst="rect">
            <a:avLst/>
          </a:prstGeom>
        </p:spPr>
        <p:txBody>
          <a:bodyPr vert="horz" wrap="square" lIns="0" tIns="14605" rIns="0" bIns="0" rtlCol="0">
            <a:spAutoFit/>
          </a:bodyPr>
          <a:lstStyle/>
          <a:p>
            <a:pPr marL="12700">
              <a:lnSpc>
                <a:spcPct val="100000"/>
              </a:lnSpc>
              <a:spcBef>
                <a:spcPts val="115"/>
              </a:spcBef>
            </a:pPr>
            <a:r>
              <a:rPr sz="2400" b="1" i="1" spc="35" dirty="0">
                <a:solidFill>
                  <a:srgbClr val="FD0000"/>
                </a:solidFill>
                <a:latin typeface="Arial"/>
                <a:cs typeface="Arial"/>
              </a:rPr>
              <a:t>Indicators</a:t>
            </a:r>
            <a:r>
              <a:rPr sz="2400" b="1" i="1" spc="165" dirty="0">
                <a:solidFill>
                  <a:srgbClr val="FD0000"/>
                </a:solidFill>
                <a:latin typeface="Arial"/>
                <a:cs typeface="Arial"/>
              </a:rPr>
              <a:t> </a:t>
            </a:r>
            <a:r>
              <a:rPr sz="2400" b="1" i="1" spc="35" dirty="0">
                <a:solidFill>
                  <a:srgbClr val="FD0000"/>
                </a:solidFill>
                <a:latin typeface="Arial"/>
                <a:cs typeface="Arial"/>
              </a:rPr>
              <a:t>of</a:t>
            </a:r>
            <a:r>
              <a:rPr sz="2400" b="1" i="1" spc="80" dirty="0">
                <a:solidFill>
                  <a:srgbClr val="FD0000"/>
                </a:solidFill>
                <a:latin typeface="Arial"/>
                <a:cs typeface="Arial"/>
              </a:rPr>
              <a:t> </a:t>
            </a:r>
            <a:r>
              <a:rPr sz="2400" b="1" i="1" spc="35" dirty="0">
                <a:solidFill>
                  <a:srgbClr val="FD0000"/>
                </a:solidFill>
                <a:latin typeface="Arial"/>
                <a:cs typeface="Arial"/>
              </a:rPr>
              <a:t>physical</a:t>
            </a:r>
            <a:r>
              <a:rPr sz="2400" b="1" i="1" spc="70" dirty="0">
                <a:solidFill>
                  <a:srgbClr val="FD0000"/>
                </a:solidFill>
                <a:latin typeface="Arial"/>
                <a:cs typeface="Arial"/>
              </a:rPr>
              <a:t> </a:t>
            </a:r>
            <a:r>
              <a:rPr sz="2400" b="1" i="1" spc="55" dirty="0">
                <a:solidFill>
                  <a:srgbClr val="FD0000"/>
                </a:solidFill>
                <a:latin typeface="Arial"/>
                <a:cs typeface="Arial"/>
              </a:rPr>
              <a:t>abuse</a:t>
            </a:r>
            <a:endParaRPr sz="2400">
              <a:latin typeface="Arial"/>
              <a:cs typeface="Arial"/>
            </a:endParaRPr>
          </a:p>
        </p:txBody>
      </p:sp>
      <p:sp>
        <p:nvSpPr>
          <p:cNvPr id="5" name="object 5"/>
          <p:cNvSpPr txBox="1"/>
          <p:nvPr/>
        </p:nvSpPr>
        <p:spPr>
          <a:xfrm>
            <a:off x="401264" y="1115112"/>
            <a:ext cx="9085580" cy="363220"/>
          </a:xfrm>
          <a:prstGeom prst="rect">
            <a:avLst/>
          </a:prstGeom>
        </p:spPr>
        <p:txBody>
          <a:bodyPr vert="horz" wrap="square" lIns="0" tIns="13970" rIns="0" bIns="0" rtlCol="0">
            <a:spAutoFit/>
          </a:bodyPr>
          <a:lstStyle/>
          <a:p>
            <a:pPr marL="12700">
              <a:lnSpc>
                <a:spcPct val="100000"/>
              </a:lnSpc>
              <a:spcBef>
                <a:spcPts val="110"/>
              </a:spcBef>
              <a:tabLst>
                <a:tab pos="6381115" algn="l"/>
              </a:tabLst>
            </a:pPr>
            <a:r>
              <a:rPr sz="2200" spc="30" dirty="0">
                <a:solidFill>
                  <a:srgbClr val="5B28DF"/>
                </a:solidFill>
                <a:latin typeface="Arial"/>
                <a:cs typeface="Arial"/>
              </a:rPr>
              <a:t>Soiled</a:t>
            </a:r>
            <a:r>
              <a:rPr sz="2200" spc="15" dirty="0">
                <a:solidFill>
                  <a:srgbClr val="5B28DF"/>
                </a:solidFill>
                <a:latin typeface="Arial"/>
                <a:cs typeface="Arial"/>
              </a:rPr>
              <a:t> </a:t>
            </a:r>
            <a:r>
              <a:rPr sz="2200" spc="30" dirty="0">
                <a:solidFill>
                  <a:srgbClr val="5B28DF"/>
                </a:solidFill>
                <a:latin typeface="Arial"/>
                <a:cs typeface="Arial"/>
              </a:rPr>
              <a:t>clothing</a:t>
            </a:r>
            <a:r>
              <a:rPr sz="2200" spc="90" dirty="0">
                <a:solidFill>
                  <a:srgbClr val="5B28DF"/>
                </a:solidFill>
                <a:latin typeface="Arial"/>
                <a:cs typeface="Arial"/>
              </a:rPr>
              <a:t> </a:t>
            </a:r>
            <a:r>
              <a:rPr sz="2200" spc="30" dirty="0">
                <a:solidFill>
                  <a:srgbClr val="5B28DF"/>
                </a:solidFill>
                <a:latin typeface="Arial"/>
                <a:cs typeface="Arial"/>
              </a:rPr>
              <a:t>or</a:t>
            </a:r>
            <a:r>
              <a:rPr sz="2200" spc="45" dirty="0">
                <a:solidFill>
                  <a:srgbClr val="5B28DF"/>
                </a:solidFill>
                <a:latin typeface="Arial"/>
                <a:cs typeface="Arial"/>
              </a:rPr>
              <a:t> </a:t>
            </a:r>
            <a:r>
              <a:rPr sz="2200" spc="35" dirty="0">
                <a:solidFill>
                  <a:srgbClr val="5B28DF"/>
                </a:solidFill>
                <a:latin typeface="Arial"/>
                <a:cs typeface="Arial"/>
              </a:rPr>
              <a:t>bed	</a:t>
            </a:r>
            <a:r>
              <a:rPr sz="2200" spc="20" dirty="0">
                <a:solidFill>
                  <a:srgbClr val="5B28DF"/>
                </a:solidFill>
                <a:latin typeface="Arial"/>
                <a:cs typeface="Arial"/>
              </a:rPr>
              <a:t>Signs</a:t>
            </a:r>
            <a:r>
              <a:rPr sz="2200" spc="65" dirty="0">
                <a:solidFill>
                  <a:srgbClr val="5B28DF"/>
                </a:solidFill>
                <a:latin typeface="Arial"/>
                <a:cs typeface="Arial"/>
              </a:rPr>
              <a:t> </a:t>
            </a:r>
            <a:r>
              <a:rPr sz="2200" spc="20" dirty="0">
                <a:solidFill>
                  <a:srgbClr val="5B28DF"/>
                </a:solidFill>
                <a:latin typeface="Arial"/>
                <a:cs typeface="Arial"/>
              </a:rPr>
              <a:t>of</a:t>
            </a:r>
            <a:r>
              <a:rPr sz="2200" spc="50" dirty="0">
                <a:solidFill>
                  <a:srgbClr val="5B28DF"/>
                </a:solidFill>
                <a:latin typeface="Arial"/>
                <a:cs typeface="Arial"/>
              </a:rPr>
              <a:t> </a:t>
            </a:r>
            <a:r>
              <a:rPr sz="2200" spc="25" dirty="0">
                <a:solidFill>
                  <a:srgbClr val="5B28DF"/>
                </a:solidFill>
                <a:latin typeface="Arial"/>
                <a:cs typeface="Arial"/>
              </a:rPr>
              <a:t>confinement</a:t>
            </a:r>
            <a:endParaRPr sz="2200">
              <a:latin typeface="Arial"/>
              <a:cs typeface="Arial"/>
            </a:endParaRPr>
          </a:p>
        </p:txBody>
      </p:sp>
      <p:sp>
        <p:nvSpPr>
          <p:cNvPr id="6" name="object 6"/>
          <p:cNvSpPr txBox="1"/>
          <p:nvPr/>
        </p:nvSpPr>
        <p:spPr>
          <a:xfrm>
            <a:off x="400246" y="1916796"/>
            <a:ext cx="3844290" cy="363220"/>
          </a:xfrm>
          <a:prstGeom prst="rect">
            <a:avLst/>
          </a:prstGeom>
        </p:spPr>
        <p:txBody>
          <a:bodyPr vert="horz" wrap="square" lIns="0" tIns="13970" rIns="0" bIns="0" rtlCol="0">
            <a:spAutoFit/>
          </a:bodyPr>
          <a:lstStyle/>
          <a:p>
            <a:pPr marL="12700">
              <a:lnSpc>
                <a:spcPct val="100000"/>
              </a:lnSpc>
              <a:spcBef>
                <a:spcPts val="110"/>
              </a:spcBef>
            </a:pPr>
            <a:r>
              <a:rPr sz="2200" spc="20" dirty="0">
                <a:solidFill>
                  <a:srgbClr val="6ECC01"/>
                </a:solidFill>
                <a:latin typeface="Arial"/>
                <a:cs typeface="Arial"/>
              </a:rPr>
              <a:t>Bruises,</a:t>
            </a:r>
            <a:r>
              <a:rPr sz="2200" spc="135" dirty="0">
                <a:solidFill>
                  <a:srgbClr val="6ECC01"/>
                </a:solidFill>
                <a:latin typeface="Arial"/>
                <a:cs typeface="Arial"/>
              </a:rPr>
              <a:t> </a:t>
            </a:r>
            <a:r>
              <a:rPr sz="2200" spc="40" dirty="0">
                <a:solidFill>
                  <a:srgbClr val="6ECC01"/>
                </a:solidFill>
                <a:latin typeface="Arial"/>
                <a:cs typeface="Arial"/>
              </a:rPr>
              <a:t>welts</a:t>
            </a:r>
            <a:r>
              <a:rPr sz="2200" spc="15" dirty="0">
                <a:solidFill>
                  <a:srgbClr val="6ECC01"/>
                </a:solidFill>
                <a:latin typeface="Arial"/>
                <a:cs typeface="Arial"/>
              </a:rPr>
              <a:t> </a:t>
            </a:r>
            <a:r>
              <a:rPr sz="2200" dirty="0">
                <a:solidFill>
                  <a:srgbClr val="6ECC01"/>
                </a:solidFill>
                <a:latin typeface="Arial"/>
                <a:cs typeface="Arial"/>
              </a:rPr>
              <a:t>or</a:t>
            </a:r>
            <a:r>
              <a:rPr sz="2200" spc="45" dirty="0">
                <a:solidFill>
                  <a:srgbClr val="6ECC01"/>
                </a:solidFill>
                <a:latin typeface="Arial"/>
                <a:cs typeface="Arial"/>
              </a:rPr>
              <a:t> </a:t>
            </a:r>
            <a:r>
              <a:rPr sz="2200" spc="15" dirty="0">
                <a:solidFill>
                  <a:srgbClr val="6ECC01"/>
                </a:solidFill>
                <a:latin typeface="Arial"/>
                <a:cs typeface="Arial"/>
              </a:rPr>
              <a:t>discoloration</a:t>
            </a:r>
            <a:endParaRPr sz="2200">
              <a:latin typeface="Arial"/>
              <a:cs typeface="Arial"/>
            </a:endParaRPr>
          </a:p>
        </p:txBody>
      </p:sp>
      <p:sp>
        <p:nvSpPr>
          <p:cNvPr id="7" name="object 7"/>
          <p:cNvSpPr txBox="1"/>
          <p:nvPr/>
        </p:nvSpPr>
        <p:spPr>
          <a:xfrm>
            <a:off x="401195" y="2830189"/>
            <a:ext cx="4283075" cy="363220"/>
          </a:xfrm>
          <a:prstGeom prst="rect">
            <a:avLst/>
          </a:prstGeom>
        </p:spPr>
        <p:txBody>
          <a:bodyPr vert="horz" wrap="square" lIns="0" tIns="13970" rIns="0" bIns="0" rtlCol="0">
            <a:spAutoFit/>
          </a:bodyPr>
          <a:lstStyle/>
          <a:p>
            <a:pPr marL="12700">
              <a:lnSpc>
                <a:spcPct val="100000"/>
              </a:lnSpc>
              <a:spcBef>
                <a:spcPts val="110"/>
              </a:spcBef>
            </a:pPr>
            <a:r>
              <a:rPr sz="2200" spc="25" dirty="0">
                <a:solidFill>
                  <a:srgbClr val="955431"/>
                </a:solidFill>
                <a:latin typeface="Arial"/>
                <a:cs typeface="Arial"/>
              </a:rPr>
              <a:t>Injury</a:t>
            </a:r>
            <a:r>
              <a:rPr sz="2200" spc="40" dirty="0">
                <a:solidFill>
                  <a:srgbClr val="955431"/>
                </a:solidFill>
                <a:latin typeface="Arial"/>
                <a:cs typeface="Arial"/>
              </a:rPr>
              <a:t> </a:t>
            </a:r>
            <a:r>
              <a:rPr sz="2200" spc="25" dirty="0">
                <a:solidFill>
                  <a:srgbClr val="955431"/>
                </a:solidFill>
                <a:latin typeface="Arial"/>
                <a:cs typeface="Arial"/>
              </a:rPr>
              <a:t>that </a:t>
            </a:r>
            <a:r>
              <a:rPr sz="2200" spc="60" dirty="0">
                <a:solidFill>
                  <a:srgbClr val="955431"/>
                </a:solidFill>
                <a:latin typeface="Arial"/>
                <a:cs typeface="Arial"/>
              </a:rPr>
              <a:t>has</a:t>
            </a:r>
            <a:r>
              <a:rPr sz="2200" spc="-20" dirty="0">
                <a:solidFill>
                  <a:srgbClr val="955431"/>
                </a:solidFill>
                <a:latin typeface="Arial"/>
                <a:cs typeface="Arial"/>
              </a:rPr>
              <a:t> </a:t>
            </a:r>
            <a:r>
              <a:rPr sz="2200" spc="30" dirty="0">
                <a:solidFill>
                  <a:srgbClr val="955431"/>
                </a:solidFill>
                <a:latin typeface="Arial"/>
                <a:cs typeface="Arial"/>
              </a:rPr>
              <a:t>not</a:t>
            </a:r>
            <a:r>
              <a:rPr sz="2200" spc="-5" dirty="0">
                <a:solidFill>
                  <a:srgbClr val="955431"/>
                </a:solidFill>
                <a:latin typeface="Arial"/>
                <a:cs typeface="Arial"/>
              </a:rPr>
              <a:t> </a:t>
            </a:r>
            <a:r>
              <a:rPr sz="2200" spc="50" dirty="0">
                <a:solidFill>
                  <a:srgbClr val="955431"/>
                </a:solidFill>
                <a:latin typeface="Arial"/>
                <a:cs typeface="Arial"/>
              </a:rPr>
              <a:t>been</a:t>
            </a:r>
            <a:r>
              <a:rPr sz="2200" spc="10" dirty="0">
                <a:solidFill>
                  <a:srgbClr val="955431"/>
                </a:solidFill>
                <a:latin typeface="Arial"/>
                <a:cs typeface="Arial"/>
              </a:rPr>
              <a:t> </a:t>
            </a:r>
            <a:r>
              <a:rPr sz="2200" spc="35" dirty="0">
                <a:solidFill>
                  <a:srgbClr val="955431"/>
                </a:solidFill>
                <a:latin typeface="Arial"/>
                <a:cs typeface="Arial"/>
              </a:rPr>
              <a:t>cared</a:t>
            </a:r>
            <a:r>
              <a:rPr sz="2200" spc="60" dirty="0">
                <a:solidFill>
                  <a:srgbClr val="955431"/>
                </a:solidFill>
                <a:latin typeface="Arial"/>
                <a:cs typeface="Arial"/>
              </a:rPr>
              <a:t> </a:t>
            </a:r>
            <a:r>
              <a:rPr sz="2200" spc="15" dirty="0">
                <a:solidFill>
                  <a:srgbClr val="955431"/>
                </a:solidFill>
                <a:latin typeface="Arial"/>
                <a:cs typeface="Arial"/>
              </a:rPr>
              <a:t>for</a:t>
            </a:r>
            <a:endParaRPr sz="2200">
              <a:latin typeface="Arial"/>
              <a:cs typeface="Arial"/>
            </a:endParaRPr>
          </a:p>
        </p:txBody>
      </p:sp>
      <p:sp>
        <p:nvSpPr>
          <p:cNvPr id="8" name="object 8"/>
          <p:cNvSpPr txBox="1"/>
          <p:nvPr/>
        </p:nvSpPr>
        <p:spPr>
          <a:xfrm>
            <a:off x="398561" y="3783009"/>
            <a:ext cx="4526915" cy="363220"/>
          </a:xfrm>
          <a:prstGeom prst="rect">
            <a:avLst/>
          </a:prstGeom>
        </p:spPr>
        <p:txBody>
          <a:bodyPr vert="horz" wrap="square" lIns="0" tIns="13970" rIns="0" bIns="0" rtlCol="0">
            <a:spAutoFit/>
          </a:bodyPr>
          <a:lstStyle/>
          <a:p>
            <a:pPr marL="12700">
              <a:lnSpc>
                <a:spcPct val="100000"/>
              </a:lnSpc>
              <a:spcBef>
                <a:spcPts val="110"/>
              </a:spcBef>
            </a:pPr>
            <a:r>
              <a:rPr sz="2200" spc="20" dirty="0">
                <a:solidFill>
                  <a:srgbClr val="EF00B3"/>
                </a:solidFill>
                <a:latin typeface="Arial"/>
                <a:cs typeface="Arial"/>
              </a:rPr>
              <a:t>Evidence</a:t>
            </a:r>
            <a:r>
              <a:rPr sz="2200" spc="145" dirty="0">
                <a:solidFill>
                  <a:srgbClr val="EF00B3"/>
                </a:solidFill>
                <a:latin typeface="Arial"/>
                <a:cs typeface="Arial"/>
              </a:rPr>
              <a:t> </a:t>
            </a:r>
            <a:r>
              <a:rPr sz="2200" spc="20" dirty="0">
                <a:solidFill>
                  <a:srgbClr val="EF00B3"/>
                </a:solidFill>
                <a:latin typeface="Arial"/>
                <a:cs typeface="Arial"/>
              </a:rPr>
              <a:t>of</a:t>
            </a:r>
            <a:r>
              <a:rPr sz="2200" spc="65" dirty="0">
                <a:solidFill>
                  <a:srgbClr val="EF00B3"/>
                </a:solidFill>
                <a:latin typeface="Arial"/>
                <a:cs typeface="Arial"/>
              </a:rPr>
              <a:t> </a:t>
            </a:r>
            <a:r>
              <a:rPr sz="2200" spc="20" dirty="0">
                <a:solidFill>
                  <a:srgbClr val="EF00B3"/>
                </a:solidFill>
                <a:latin typeface="Arial"/>
                <a:cs typeface="Arial"/>
              </a:rPr>
              <a:t>inadequate</a:t>
            </a:r>
            <a:r>
              <a:rPr sz="2200" spc="165" dirty="0">
                <a:solidFill>
                  <a:srgbClr val="EF00B3"/>
                </a:solidFill>
                <a:latin typeface="Arial"/>
                <a:cs typeface="Arial"/>
              </a:rPr>
              <a:t> </a:t>
            </a:r>
            <a:r>
              <a:rPr sz="2200" spc="25" dirty="0">
                <a:solidFill>
                  <a:srgbClr val="EF00B3"/>
                </a:solidFill>
                <a:latin typeface="Arial"/>
                <a:cs typeface="Arial"/>
              </a:rPr>
              <a:t>medication</a:t>
            </a:r>
            <a:endParaRPr sz="2200">
              <a:latin typeface="Arial"/>
              <a:cs typeface="Arial"/>
            </a:endParaRPr>
          </a:p>
        </p:txBody>
      </p:sp>
      <p:sp>
        <p:nvSpPr>
          <p:cNvPr id="9" name="object 9"/>
          <p:cNvSpPr txBox="1"/>
          <p:nvPr/>
        </p:nvSpPr>
        <p:spPr>
          <a:xfrm>
            <a:off x="399123" y="4801541"/>
            <a:ext cx="5276850" cy="363220"/>
          </a:xfrm>
          <a:prstGeom prst="rect">
            <a:avLst/>
          </a:prstGeom>
        </p:spPr>
        <p:txBody>
          <a:bodyPr vert="horz" wrap="square" lIns="0" tIns="13970" rIns="0" bIns="0" rtlCol="0">
            <a:spAutoFit/>
          </a:bodyPr>
          <a:lstStyle/>
          <a:p>
            <a:pPr marL="12700">
              <a:lnSpc>
                <a:spcPct val="100000"/>
              </a:lnSpc>
              <a:spcBef>
                <a:spcPts val="110"/>
              </a:spcBef>
            </a:pPr>
            <a:r>
              <a:rPr sz="2200" spc="25" dirty="0">
                <a:solidFill>
                  <a:srgbClr val="87234B"/>
                </a:solidFill>
                <a:latin typeface="Arial"/>
                <a:cs typeface="Arial"/>
              </a:rPr>
              <a:t>Poor</a:t>
            </a:r>
            <a:r>
              <a:rPr sz="2200" spc="100" dirty="0">
                <a:solidFill>
                  <a:srgbClr val="87234B"/>
                </a:solidFill>
                <a:latin typeface="Arial"/>
                <a:cs typeface="Arial"/>
              </a:rPr>
              <a:t> </a:t>
            </a:r>
            <a:r>
              <a:rPr sz="2200" spc="40" dirty="0">
                <a:solidFill>
                  <a:srgbClr val="87234B"/>
                </a:solidFill>
                <a:latin typeface="Arial"/>
                <a:cs typeface="Arial"/>
              </a:rPr>
              <a:t>skin</a:t>
            </a:r>
            <a:r>
              <a:rPr sz="2200" spc="-30" dirty="0">
                <a:solidFill>
                  <a:srgbClr val="87234B"/>
                </a:solidFill>
                <a:latin typeface="Arial"/>
                <a:cs typeface="Arial"/>
              </a:rPr>
              <a:t> </a:t>
            </a:r>
            <a:r>
              <a:rPr sz="2200" spc="20" dirty="0">
                <a:solidFill>
                  <a:srgbClr val="87234B"/>
                </a:solidFill>
                <a:latin typeface="Arial"/>
                <a:cs typeface="Arial"/>
              </a:rPr>
              <a:t>hygiene,</a:t>
            </a:r>
            <a:r>
              <a:rPr sz="2200" spc="160" dirty="0">
                <a:solidFill>
                  <a:srgbClr val="87234B"/>
                </a:solidFill>
                <a:latin typeface="Arial"/>
                <a:cs typeface="Arial"/>
              </a:rPr>
              <a:t> </a:t>
            </a:r>
            <a:r>
              <a:rPr sz="2200" dirty="0">
                <a:solidFill>
                  <a:srgbClr val="87234B"/>
                </a:solidFill>
                <a:latin typeface="Arial"/>
                <a:cs typeface="Arial"/>
              </a:rPr>
              <a:t>pallor,</a:t>
            </a:r>
            <a:r>
              <a:rPr sz="2200" spc="55" dirty="0">
                <a:solidFill>
                  <a:srgbClr val="87234B"/>
                </a:solidFill>
                <a:latin typeface="Arial"/>
                <a:cs typeface="Arial"/>
              </a:rPr>
              <a:t> </a:t>
            </a:r>
            <a:r>
              <a:rPr sz="2200" spc="40" dirty="0">
                <a:solidFill>
                  <a:srgbClr val="87234B"/>
                </a:solidFill>
                <a:latin typeface="Arial"/>
                <a:cs typeface="Arial"/>
              </a:rPr>
              <a:t>sunken</a:t>
            </a:r>
            <a:r>
              <a:rPr sz="2200" spc="80" dirty="0">
                <a:solidFill>
                  <a:srgbClr val="87234B"/>
                </a:solidFill>
                <a:latin typeface="Arial"/>
                <a:cs typeface="Arial"/>
              </a:rPr>
              <a:t> </a:t>
            </a:r>
            <a:r>
              <a:rPr sz="2200" spc="25" dirty="0">
                <a:solidFill>
                  <a:srgbClr val="87234B"/>
                </a:solidFill>
                <a:latin typeface="Arial"/>
                <a:cs typeface="Arial"/>
              </a:rPr>
              <a:t>cheeks</a:t>
            </a:r>
            <a:endParaRPr sz="2200">
              <a:latin typeface="Arial"/>
              <a:cs typeface="Arial"/>
            </a:endParaRPr>
          </a:p>
        </p:txBody>
      </p:sp>
      <p:sp>
        <p:nvSpPr>
          <p:cNvPr id="10" name="object 10"/>
          <p:cNvSpPr txBox="1"/>
          <p:nvPr/>
        </p:nvSpPr>
        <p:spPr>
          <a:xfrm>
            <a:off x="7260061" y="2074503"/>
            <a:ext cx="2106930" cy="697865"/>
          </a:xfrm>
          <a:prstGeom prst="rect">
            <a:avLst/>
          </a:prstGeom>
        </p:spPr>
        <p:txBody>
          <a:bodyPr vert="horz" wrap="square" lIns="0" tIns="13970" rIns="0" bIns="0" rtlCol="0">
            <a:spAutoFit/>
          </a:bodyPr>
          <a:lstStyle/>
          <a:p>
            <a:pPr marL="15240" marR="5080" indent="-3175">
              <a:lnSpc>
                <a:spcPct val="100000"/>
              </a:lnSpc>
              <a:spcBef>
                <a:spcPts val="110"/>
              </a:spcBef>
            </a:pPr>
            <a:r>
              <a:rPr sz="2200" spc="20" dirty="0">
                <a:solidFill>
                  <a:srgbClr val="6ECC01"/>
                </a:solidFill>
                <a:latin typeface="Arial"/>
                <a:cs typeface="Arial"/>
              </a:rPr>
              <a:t>Dehydration</a:t>
            </a:r>
            <a:r>
              <a:rPr sz="2200" spc="170" dirty="0">
                <a:solidFill>
                  <a:srgbClr val="6ECC01"/>
                </a:solidFill>
                <a:latin typeface="Arial"/>
                <a:cs typeface="Arial"/>
              </a:rPr>
              <a:t> </a:t>
            </a:r>
            <a:r>
              <a:rPr sz="2200" spc="25" dirty="0">
                <a:solidFill>
                  <a:srgbClr val="6ECC01"/>
                </a:solidFill>
                <a:latin typeface="Arial"/>
                <a:cs typeface="Arial"/>
              </a:rPr>
              <a:t>or </a:t>
            </a:r>
            <a:r>
              <a:rPr sz="2200" spc="30" dirty="0">
                <a:solidFill>
                  <a:srgbClr val="6ECC01"/>
                </a:solidFill>
                <a:latin typeface="Arial"/>
                <a:cs typeface="Arial"/>
              </a:rPr>
              <a:t> </a:t>
            </a:r>
            <a:r>
              <a:rPr sz="2200" spc="50" dirty="0">
                <a:solidFill>
                  <a:srgbClr val="6ECC01"/>
                </a:solidFill>
                <a:latin typeface="Arial"/>
                <a:cs typeface="Arial"/>
              </a:rPr>
              <a:t>malnourishment</a:t>
            </a:r>
            <a:endParaRPr sz="2200">
              <a:latin typeface="Arial"/>
              <a:cs typeface="Arial"/>
            </a:endParaRPr>
          </a:p>
        </p:txBody>
      </p:sp>
      <p:sp>
        <p:nvSpPr>
          <p:cNvPr id="11" name="object 11"/>
          <p:cNvSpPr txBox="1"/>
          <p:nvPr/>
        </p:nvSpPr>
        <p:spPr>
          <a:xfrm>
            <a:off x="6956152" y="3559589"/>
            <a:ext cx="2540635" cy="697865"/>
          </a:xfrm>
          <a:prstGeom prst="rect">
            <a:avLst/>
          </a:prstGeom>
        </p:spPr>
        <p:txBody>
          <a:bodyPr vert="horz" wrap="square" lIns="0" tIns="13970" rIns="0" bIns="0" rtlCol="0">
            <a:spAutoFit/>
          </a:bodyPr>
          <a:lstStyle/>
          <a:p>
            <a:pPr marL="12700" marR="5080">
              <a:lnSpc>
                <a:spcPct val="100000"/>
              </a:lnSpc>
              <a:spcBef>
                <a:spcPts val="110"/>
              </a:spcBef>
            </a:pPr>
            <a:r>
              <a:rPr sz="2200" spc="30" dirty="0">
                <a:solidFill>
                  <a:srgbClr val="EF00B3"/>
                </a:solidFill>
                <a:latin typeface="Arial"/>
                <a:cs typeface="Arial"/>
              </a:rPr>
              <a:t>Frequent </a:t>
            </a:r>
            <a:r>
              <a:rPr sz="2200" spc="50" dirty="0">
                <a:solidFill>
                  <a:srgbClr val="EF00B3"/>
                </a:solidFill>
                <a:latin typeface="Arial"/>
                <a:cs typeface="Arial"/>
              </a:rPr>
              <a:t>use </a:t>
            </a:r>
            <a:r>
              <a:rPr sz="2200" spc="20" dirty="0">
                <a:solidFill>
                  <a:srgbClr val="EF00B3"/>
                </a:solidFill>
                <a:latin typeface="Arial"/>
                <a:cs typeface="Arial"/>
              </a:rPr>
              <a:t>of </a:t>
            </a:r>
            <a:r>
              <a:rPr sz="2200" spc="30" dirty="0">
                <a:solidFill>
                  <a:srgbClr val="EF00B3"/>
                </a:solidFill>
                <a:latin typeface="Arial"/>
                <a:cs typeface="Arial"/>
              </a:rPr>
              <a:t>the </a:t>
            </a:r>
            <a:r>
              <a:rPr sz="2200" spc="-600" dirty="0">
                <a:solidFill>
                  <a:srgbClr val="EF00B3"/>
                </a:solidFill>
                <a:latin typeface="Arial"/>
                <a:cs typeface="Arial"/>
              </a:rPr>
              <a:t> </a:t>
            </a:r>
            <a:r>
              <a:rPr sz="2200" spc="25" dirty="0">
                <a:solidFill>
                  <a:srgbClr val="EF00B3"/>
                </a:solidFill>
                <a:latin typeface="Arial"/>
                <a:cs typeface="Arial"/>
              </a:rPr>
              <a:t>emergency</a:t>
            </a:r>
            <a:r>
              <a:rPr sz="2200" spc="140" dirty="0">
                <a:solidFill>
                  <a:srgbClr val="EF00B3"/>
                </a:solidFill>
                <a:latin typeface="Arial"/>
                <a:cs typeface="Arial"/>
              </a:rPr>
              <a:t> </a:t>
            </a:r>
            <a:r>
              <a:rPr sz="2200" spc="40" dirty="0">
                <a:solidFill>
                  <a:srgbClr val="EF00B3"/>
                </a:solidFill>
                <a:latin typeface="Arial"/>
                <a:cs typeface="Arial"/>
              </a:rPr>
              <a:t>room</a:t>
            </a:r>
            <a:endParaRPr sz="2200">
              <a:latin typeface="Arial"/>
              <a:cs typeface="Arial"/>
            </a:endParaRPr>
          </a:p>
        </p:txBody>
      </p:sp>
      <p:sp>
        <p:nvSpPr>
          <p:cNvPr id="12" name="object 12"/>
          <p:cNvSpPr txBox="1"/>
          <p:nvPr/>
        </p:nvSpPr>
        <p:spPr>
          <a:xfrm>
            <a:off x="6862655" y="4801541"/>
            <a:ext cx="2729865" cy="691515"/>
          </a:xfrm>
          <a:prstGeom prst="rect">
            <a:avLst/>
          </a:prstGeom>
        </p:spPr>
        <p:txBody>
          <a:bodyPr vert="horz" wrap="square" lIns="0" tIns="30480" rIns="0" bIns="0" rtlCol="0">
            <a:spAutoFit/>
          </a:bodyPr>
          <a:lstStyle/>
          <a:p>
            <a:pPr marL="12700" marR="5080" indent="4445">
              <a:lnSpc>
                <a:spcPts val="2590"/>
              </a:lnSpc>
              <a:spcBef>
                <a:spcPts val="240"/>
              </a:spcBef>
            </a:pPr>
            <a:r>
              <a:rPr sz="2200" spc="35" dirty="0">
                <a:solidFill>
                  <a:srgbClr val="87234B"/>
                </a:solidFill>
                <a:latin typeface="Arial"/>
                <a:cs typeface="Arial"/>
              </a:rPr>
              <a:t>Lack</a:t>
            </a:r>
            <a:r>
              <a:rPr sz="2200" spc="20" dirty="0">
                <a:solidFill>
                  <a:srgbClr val="87234B"/>
                </a:solidFill>
                <a:latin typeface="Arial"/>
                <a:cs typeface="Arial"/>
              </a:rPr>
              <a:t> of</a:t>
            </a:r>
            <a:r>
              <a:rPr sz="2200" dirty="0">
                <a:solidFill>
                  <a:srgbClr val="87234B"/>
                </a:solidFill>
                <a:latin typeface="Arial"/>
                <a:cs typeface="Arial"/>
              </a:rPr>
              <a:t> </a:t>
            </a:r>
            <a:r>
              <a:rPr sz="2200" spc="35" dirty="0">
                <a:solidFill>
                  <a:srgbClr val="87234B"/>
                </a:solidFill>
                <a:latin typeface="Arial"/>
                <a:cs typeface="Arial"/>
              </a:rPr>
              <a:t>bandages</a:t>
            </a:r>
            <a:r>
              <a:rPr sz="2200" spc="80" dirty="0">
                <a:solidFill>
                  <a:srgbClr val="87234B"/>
                </a:solidFill>
                <a:latin typeface="Arial"/>
                <a:cs typeface="Arial"/>
              </a:rPr>
              <a:t> </a:t>
            </a:r>
            <a:r>
              <a:rPr sz="2200" spc="50" dirty="0">
                <a:solidFill>
                  <a:srgbClr val="87234B"/>
                </a:solidFill>
                <a:latin typeface="Arial"/>
                <a:cs typeface="Arial"/>
              </a:rPr>
              <a:t>on </a:t>
            </a:r>
            <a:r>
              <a:rPr sz="2200" spc="-595" dirty="0">
                <a:solidFill>
                  <a:srgbClr val="87234B"/>
                </a:solidFill>
                <a:latin typeface="Arial"/>
                <a:cs typeface="Arial"/>
              </a:rPr>
              <a:t> </a:t>
            </a:r>
            <a:r>
              <a:rPr sz="2200" spc="25" dirty="0">
                <a:solidFill>
                  <a:srgbClr val="87234B"/>
                </a:solidFill>
                <a:latin typeface="Arial"/>
                <a:cs typeface="Arial"/>
              </a:rPr>
              <a:t>injuries,</a:t>
            </a:r>
            <a:r>
              <a:rPr sz="2200" spc="45" dirty="0">
                <a:solidFill>
                  <a:srgbClr val="87234B"/>
                </a:solidFill>
                <a:latin typeface="Arial"/>
                <a:cs typeface="Arial"/>
              </a:rPr>
              <a:t> </a:t>
            </a:r>
            <a:r>
              <a:rPr sz="2200" spc="30" dirty="0">
                <a:solidFill>
                  <a:srgbClr val="87234B"/>
                </a:solidFill>
                <a:latin typeface="Arial"/>
                <a:cs typeface="Arial"/>
              </a:rPr>
              <a:t>unset</a:t>
            </a:r>
            <a:r>
              <a:rPr sz="2200" spc="-5" dirty="0">
                <a:solidFill>
                  <a:srgbClr val="87234B"/>
                </a:solidFill>
                <a:latin typeface="Arial"/>
                <a:cs typeface="Arial"/>
              </a:rPr>
              <a:t> </a:t>
            </a:r>
            <a:r>
              <a:rPr sz="2200" spc="35" dirty="0">
                <a:solidFill>
                  <a:srgbClr val="87234B"/>
                </a:solidFill>
                <a:latin typeface="Arial"/>
                <a:cs typeface="Arial"/>
              </a:rPr>
              <a:t>bones</a:t>
            </a:r>
            <a:endParaRPr sz="2200">
              <a:latin typeface="Arial"/>
              <a:cs typeface="Arial"/>
            </a:endParaRPr>
          </a:p>
        </p:txBody>
      </p:sp>
      <p:sp>
        <p:nvSpPr>
          <p:cNvPr id="13" name="object 13"/>
          <p:cNvSpPr txBox="1"/>
          <p:nvPr/>
        </p:nvSpPr>
        <p:spPr>
          <a:xfrm>
            <a:off x="401482" y="5609795"/>
            <a:ext cx="8034655" cy="1230630"/>
          </a:xfrm>
          <a:prstGeom prst="rect">
            <a:avLst/>
          </a:prstGeom>
        </p:spPr>
        <p:txBody>
          <a:bodyPr vert="horz" wrap="square" lIns="0" tIns="13970" rIns="0" bIns="0" rtlCol="0">
            <a:spAutoFit/>
          </a:bodyPr>
          <a:lstStyle/>
          <a:p>
            <a:pPr marL="12700">
              <a:lnSpc>
                <a:spcPct val="100000"/>
              </a:lnSpc>
              <a:spcBef>
                <a:spcPts val="110"/>
              </a:spcBef>
            </a:pPr>
            <a:r>
              <a:rPr sz="2200" spc="45" dirty="0">
                <a:solidFill>
                  <a:srgbClr val="955431"/>
                </a:solidFill>
                <a:latin typeface="Arial"/>
                <a:cs typeface="Arial"/>
              </a:rPr>
              <a:t>An</a:t>
            </a:r>
            <a:r>
              <a:rPr sz="2200" spc="10" dirty="0">
                <a:solidFill>
                  <a:srgbClr val="955431"/>
                </a:solidFill>
                <a:latin typeface="Arial"/>
                <a:cs typeface="Arial"/>
              </a:rPr>
              <a:t> </a:t>
            </a:r>
            <a:r>
              <a:rPr sz="2200" spc="25" dirty="0">
                <a:solidFill>
                  <a:srgbClr val="955431"/>
                </a:solidFill>
                <a:latin typeface="Arial"/>
                <a:cs typeface="Arial"/>
              </a:rPr>
              <a:t>injury</a:t>
            </a:r>
            <a:r>
              <a:rPr sz="2200" spc="40" dirty="0">
                <a:solidFill>
                  <a:srgbClr val="955431"/>
                </a:solidFill>
                <a:latin typeface="Arial"/>
                <a:cs typeface="Arial"/>
              </a:rPr>
              <a:t> </a:t>
            </a:r>
            <a:r>
              <a:rPr sz="2200" spc="20" dirty="0">
                <a:solidFill>
                  <a:srgbClr val="955431"/>
                </a:solidFill>
                <a:latin typeface="Arial"/>
                <a:cs typeface="Arial"/>
              </a:rPr>
              <a:t>incompatible</a:t>
            </a:r>
            <a:r>
              <a:rPr sz="2200" spc="195" dirty="0">
                <a:solidFill>
                  <a:srgbClr val="955431"/>
                </a:solidFill>
                <a:latin typeface="Arial"/>
                <a:cs typeface="Arial"/>
              </a:rPr>
              <a:t> </a:t>
            </a:r>
            <a:r>
              <a:rPr sz="2200" spc="40" dirty="0">
                <a:solidFill>
                  <a:srgbClr val="955431"/>
                </a:solidFill>
                <a:latin typeface="Arial"/>
                <a:cs typeface="Arial"/>
              </a:rPr>
              <a:t>with</a:t>
            </a:r>
            <a:r>
              <a:rPr sz="2200" spc="-40" dirty="0">
                <a:solidFill>
                  <a:srgbClr val="955431"/>
                </a:solidFill>
                <a:latin typeface="Arial"/>
                <a:cs typeface="Arial"/>
              </a:rPr>
              <a:t> </a:t>
            </a:r>
            <a:r>
              <a:rPr sz="2200" spc="25" dirty="0">
                <a:solidFill>
                  <a:srgbClr val="955431"/>
                </a:solidFill>
                <a:latin typeface="Arial"/>
                <a:cs typeface="Arial"/>
              </a:rPr>
              <a:t>history</a:t>
            </a:r>
            <a:endParaRPr sz="2200">
              <a:latin typeface="Arial"/>
              <a:cs typeface="Arial"/>
            </a:endParaRPr>
          </a:p>
          <a:p>
            <a:pPr>
              <a:lnSpc>
                <a:spcPct val="100000"/>
              </a:lnSpc>
            </a:pPr>
            <a:endParaRPr sz="2400">
              <a:latin typeface="Arial"/>
              <a:cs typeface="Arial"/>
            </a:endParaRPr>
          </a:p>
          <a:p>
            <a:pPr marL="1416050">
              <a:lnSpc>
                <a:spcPct val="100000"/>
              </a:lnSpc>
              <a:spcBef>
                <a:spcPts val="1430"/>
              </a:spcBef>
            </a:pPr>
            <a:r>
              <a:rPr sz="2200" spc="10" dirty="0">
                <a:solidFill>
                  <a:srgbClr val="312B69"/>
                </a:solidFill>
                <a:latin typeface="Arial"/>
                <a:cs typeface="Arial"/>
              </a:rPr>
              <a:t>Lack</a:t>
            </a:r>
            <a:r>
              <a:rPr sz="2200" spc="85" dirty="0">
                <a:solidFill>
                  <a:srgbClr val="312B69"/>
                </a:solidFill>
                <a:latin typeface="Arial"/>
                <a:cs typeface="Arial"/>
              </a:rPr>
              <a:t> </a:t>
            </a:r>
            <a:r>
              <a:rPr sz="2200" spc="20" dirty="0">
                <a:solidFill>
                  <a:srgbClr val="312B69"/>
                </a:solidFill>
                <a:latin typeface="Arial"/>
                <a:cs typeface="Arial"/>
              </a:rPr>
              <a:t>of</a:t>
            </a:r>
            <a:r>
              <a:rPr sz="2200" spc="70" dirty="0">
                <a:solidFill>
                  <a:srgbClr val="312B69"/>
                </a:solidFill>
                <a:latin typeface="Arial"/>
                <a:cs typeface="Arial"/>
              </a:rPr>
              <a:t> </a:t>
            </a:r>
            <a:r>
              <a:rPr sz="2200" spc="20" dirty="0">
                <a:solidFill>
                  <a:srgbClr val="312B69"/>
                </a:solidFill>
                <a:latin typeface="Arial"/>
                <a:cs typeface="Arial"/>
              </a:rPr>
              <a:t>necessary</a:t>
            </a:r>
            <a:r>
              <a:rPr sz="2200" spc="135" dirty="0">
                <a:solidFill>
                  <a:srgbClr val="312B69"/>
                </a:solidFill>
                <a:latin typeface="Arial"/>
                <a:cs typeface="Arial"/>
              </a:rPr>
              <a:t> </a:t>
            </a:r>
            <a:r>
              <a:rPr sz="2200" spc="20" dirty="0">
                <a:solidFill>
                  <a:srgbClr val="312B69"/>
                </a:solidFill>
                <a:latin typeface="Arial"/>
                <a:cs typeface="Arial"/>
              </a:rPr>
              <a:t>appliances</a:t>
            </a:r>
            <a:r>
              <a:rPr sz="2200" spc="185" dirty="0">
                <a:solidFill>
                  <a:srgbClr val="312B69"/>
                </a:solidFill>
                <a:latin typeface="Arial"/>
                <a:cs typeface="Arial"/>
              </a:rPr>
              <a:t> </a:t>
            </a:r>
            <a:r>
              <a:rPr sz="2200" spc="50" dirty="0">
                <a:solidFill>
                  <a:srgbClr val="312B69"/>
                </a:solidFill>
                <a:latin typeface="Arial"/>
                <a:cs typeface="Arial"/>
              </a:rPr>
              <a:t>and</a:t>
            </a:r>
            <a:r>
              <a:rPr sz="2200" spc="-15" dirty="0">
                <a:solidFill>
                  <a:srgbClr val="312B69"/>
                </a:solidFill>
                <a:latin typeface="Arial"/>
                <a:cs typeface="Arial"/>
              </a:rPr>
              <a:t> </a:t>
            </a:r>
            <a:r>
              <a:rPr sz="2200" spc="30" dirty="0">
                <a:solidFill>
                  <a:srgbClr val="312B69"/>
                </a:solidFill>
                <a:latin typeface="Arial"/>
                <a:cs typeface="Arial"/>
              </a:rPr>
              <a:t>living</a:t>
            </a:r>
            <a:r>
              <a:rPr sz="2200" spc="-15" dirty="0">
                <a:solidFill>
                  <a:srgbClr val="312B69"/>
                </a:solidFill>
                <a:latin typeface="Arial"/>
                <a:cs typeface="Arial"/>
              </a:rPr>
              <a:t> </a:t>
            </a:r>
            <a:r>
              <a:rPr sz="2200" spc="20" dirty="0">
                <a:solidFill>
                  <a:srgbClr val="312B69"/>
                </a:solidFill>
                <a:latin typeface="Arial"/>
                <a:cs typeface="Arial"/>
              </a:rPr>
              <a:t>necessities</a:t>
            </a:r>
            <a:endParaRPr sz="22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0829" y="199816"/>
            <a:ext cx="3400923" cy="387699"/>
          </a:xfrm>
          <a:prstGeom prst="rect">
            <a:avLst/>
          </a:prstGeom>
        </p:spPr>
      </p:pic>
      <p:pic>
        <p:nvPicPr>
          <p:cNvPr id="3" name="object 3"/>
          <p:cNvPicPr/>
          <p:nvPr/>
        </p:nvPicPr>
        <p:blipFill>
          <a:blip r:embed="rId3" cstate="print"/>
          <a:stretch>
            <a:fillRect/>
          </a:stretch>
        </p:blipFill>
        <p:spPr>
          <a:xfrm>
            <a:off x="3689932" y="199816"/>
            <a:ext cx="1667634" cy="466553"/>
          </a:xfrm>
          <a:prstGeom prst="rect">
            <a:avLst/>
          </a:prstGeom>
        </p:spPr>
      </p:pic>
      <p:pic>
        <p:nvPicPr>
          <p:cNvPr id="4" name="object 4"/>
          <p:cNvPicPr/>
          <p:nvPr/>
        </p:nvPicPr>
        <p:blipFill>
          <a:blip r:embed="rId4" cstate="print"/>
          <a:stretch>
            <a:fillRect/>
          </a:stretch>
        </p:blipFill>
        <p:spPr>
          <a:xfrm>
            <a:off x="2534406" y="1612619"/>
            <a:ext cx="1510063" cy="1997637"/>
          </a:xfrm>
          <a:prstGeom prst="rect">
            <a:avLst/>
          </a:prstGeom>
        </p:spPr>
      </p:pic>
      <p:pic>
        <p:nvPicPr>
          <p:cNvPr id="5" name="object 5"/>
          <p:cNvPicPr/>
          <p:nvPr/>
        </p:nvPicPr>
        <p:blipFill>
          <a:blip r:embed="rId5" cstate="print"/>
          <a:stretch>
            <a:fillRect/>
          </a:stretch>
        </p:blipFill>
        <p:spPr>
          <a:xfrm>
            <a:off x="5068685" y="1573192"/>
            <a:ext cx="2534279" cy="1839928"/>
          </a:xfrm>
          <a:prstGeom prst="rect">
            <a:avLst/>
          </a:prstGeom>
        </p:spPr>
      </p:pic>
      <p:sp>
        <p:nvSpPr>
          <p:cNvPr id="6" name="object 6"/>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7" name="object 7"/>
          <p:cNvGrpSpPr/>
          <p:nvPr/>
        </p:nvGrpSpPr>
        <p:grpSpPr>
          <a:xfrm>
            <a:off x="289008" y="180101"/>
            <a:ext cx="9615170" cy="7346950"/>
            <a:chOff x="289008" y="180101"/>
            <a:chExt cx="9615170" cy="7346950"/>
          </a:xfrm>
        </p:grpSpPr>
        <p:sp>
          <p:nvSpPr>
            <p:cNvPr id="8" name="object 8"/>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9" name="object 9"/>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5068557" y="0"/>
                  </a:lnTo>
                  <a:lnTo>
                    <a:pt x="5068557"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10" name="object 10"/>
          <p:cNvSpPr txBox="1">
            <a:spLocks noGrp="1"/>
          </p:cNvSpPr>
          <p:nvPr>
            <p:ph type="title"/>
          </p:nvPr>
        </p:nvSpPr>
        <p:spPr>
          <a:xfrm>
            <a:off x="814399" y="985513"/>
            <a:ext cx="8474075" cy="439420"/>
          </a:xfrm>
          <a:prstGeom prst="rect">
            <a:avLst/>
          </a:prstGeom>
        </p:spPr>
        <p:txBody>
          <a:bodyPr vert="horz" wrap="square" lIns="0" tIns="14604" rIns="0" bIns="0" rtlCol="0">
            <a:spAutoFit/>
          </a:bodyPr>
          <a:lstStyle/>
          <a:p>
            <a:pPr marL="12700">
              <a:lnSpc>
                <a:spcPct val="100000"/>
              </a:lnSpc>
              <a:spcBef>
                <a:spcPts val="114"/>
              </a:spcBef>
            </a:pPr>
            <a:r>
              <a:rPr sz="2700" spc="30" dirty="0"/>
              <a:t>Punishment</a:t>
            </a:r>
            <a:r>
              <a:rPr sz="2700" spc="265" dirty="0"/>
              <a:t> </a:t>
            </a:r>
            <a:r>
              <a:rPr sz="2700" spc="40" dirty="0"/>
              <a:t>which</a:t>
            </a:r>
            <a:r>
              <a:rPr sz="2700" spc="50" dirty="0"/>
              <a:t> </a:t>
            </a:r>
            <a:r>
              <a:rPr sz="2700" spc="20" dirty="0"/>
              <a:t>intentionally</a:t>
            </a:r>
            <a:r>
              <a:rPr sz="2700" spc="270" dirty="0"/>
              <a:t> </a:t>
            </a:r>
            <a:r>
              <a:rPr sz="2700" spc="50" dirty="0"/>
              <a:t>causes</a:t>
            </a:r>
            <a:r>
              <a:rPr sz="2700" spc="95" dirty="0"/>
              <a:t> </a:t>
            </a:r>
            <a:r>
              <a:rPr sz="2700" spc="35" dirty="0"/>
              <a:t>physical</a:t>
            </a:r>
            <a:r>
              <a:rPr sz="2700" spc="120" dirty="0"/>
              <a:t> </a:t>
            </a:r>
            <a:r>
              <a:rPr sz="2700" spc="30" dirty="0"/>
              <a:t>injury</a:t>
            </a:r>
            <a:endParaRPr sz="2700"/>
          </a:p>
        </p:txBody>
      </p:sp>
      <p:sp>
        <p:nvSpPr>
          <p:cNvPr id="11" name="object 11"/>
          <p:cNvSpPr txBox="1"/>
          <p:nvPr/>
        </p:nvSpPr>
        <p:spPr>
          <a:xfrm>
            <a:off x="457417" y="3922829"/>
            <a:ext cx="8999220" cy="3100705"/>
          </a:xfrm>
          <a:prstGeom prst="rect">
            <a:avLst/>
          </a:prstGeom>
        </p:spPr>
        <p:txBody>
          <a:bodyPr vert="horz" wrap="square" lIns="0" tIns="14604" rIns="0" bIns="0" rtlCol="0">
            <a:spAutoFit/>
          </a:bodyPr>
          <a:lstStyle/>
          <a:p>
            <a:pPr marL="12700">
              <a:lnSpc>
                <a:spcPts val="3220"/>
              </a:lnSpc>
              <a:spcBef>
                <a:spcPts val="114"/>
              </a:spcBef>
            </a:pPr>
            <a:r>
              <a:rPr sz="2700" spc="30" dirty="0">
                <a:solidFill>
                  <a:srgbClr val="FD0000"/>
                </a:solidFill>
                <a:latin typeface="Arial"/>
                <a:cs typeface="Arial"/>
              </a:rPr>
              <a:t>Sexual</a:t>
            </a:r>
            <a:r>
              <a:rPr sz="2700" spc="170" dirty="0">
                <a:solidFill>
                  <a:srgbClr val="FD0000"/>
                </a:solidFill>
                <a:latin typeface="Arial"/>
                <a:cs typeface="Arial"/>
              </a:rPr>
              <a:t> </a:t>
            </a:r>
            <a:r>
              <a:rPr sz="2700" spc="30" dirty="0">
                <a:solidFill>
                  <a:srgbClr val="FD0000"/>
                </a:solidFill>
                <a:latin typeface="Arial"/>
                <a:cs typeface="Arial"/>
              </a:rPr>
              <a:t>abuse</a:t>
            </a:r>
            <a:r>
              <a:rPr sz="2700" spc="105" dirty="0">
                <a:solidFill>
                  <a:srgbClr val="FD0000"/>
                </a:solidFill>
                <a:latin typeface="Arial"/>
                <a:cs typeface="Arial"/>
              </a:rPr>
              <a:t> </a:t>
            </a:r>
            <a:r>
              <a:rPr sz="2700" spc="25" dirty="0">
                <a:solidFill>
                  <a:srgbClr val="FD0000"/>
                </a:solidFill>
                <a:latin typeface="Arial"/>
                <a:cs typeface="Arial"/>
              </a:rPr>
              <a:t>(§28-367)</a:t>
            </a:r>
            <a:endParaRPr sz="2700">
              <a:latin typeface="Arial"/>
              <a:cs typeface="Arial"/>
            </a:endParaRPr>
          </a:p>
          <a:p>
            <a:pPr marR="2514600" algn="ctr">
              <a:lnSpc>
                <a:spcPts val="2920"/>
              </a:lnSpc>
            </a:pPr>
            <a:r>
              <a:rPr sz="2450" spc="35" dirty="0">
                <a:solidFill>
                  <a:srgbClr val="184999"/>
                </a:solidFill>
                <a:latin typeface="Arial"/>
                <a:cs typeface="Arial"/>
              </a:rPr>
              <a:t>Includes</a:t>
            </a:r>
            <a:r>
              <a:rPr sz="2450" spc="110" dirty="0">
                <a:solidFill>
                  <a:srgbClr val="184999"/>
                </a:solidFill>
                <a:latin typeface="Arial"/>
                <a:cs typeface="Arial"/>
              </a:rPr>
              <a:t> </a:t>
            </a:r>
            <a:r>
              <a:rPr sz="2450" spc="40" dirty="0">
                <a:solidFill>
                  <a:srgbClr val="184999"/>
                </a:solidFill>
                <a:latin typeface="Arial"/>
                <a:cs typeface="Arial"/>
              </a:rPr>
              <a:t>sexual</a:t>
            </a:r>
            <a:r>
              <a:rPr sz="2450" spc="85" dirty="0">
                <a:solidFill>
                  <a:srgbClr val="184999"/>
                </a:solidFill>
                <a:latin typeface="Arial"/>
                <a:cs typeface="Arial"/>
              </a:rPr>
              <a:t> </a:t>
            </a:r>
            <a:r>
              <a:rPr sz="2450" spc="30" dirty="0">
                <a:solidFill>
                  <a:srgbClr val="184999"/>
                </a:solidFill>
                <a:latin typeface="Arial"/>
                <a:cs typeface="Arial"/>
              </a:rPr>
              <a:t>assault</a:t>
            </a:r>
            <a:r>
              <a:rPr sz="2450" spc="50" dirty="0">
                <a:solidFill>
                  <a:srgbClr val="184999"/>
                </a:solidFill>
                <a:latin typeface="Arial"/>
                <a:cs typeface="Arial"/>
              </a:rPr>
              <a:t> </a:t>
            </a:r>
            <a:r>
              <a:rPr sz="2350" spc="55" dirty="0">
                <a:solidFill>
                  <a:srgbClr val="184999"/>
                </a:solidFill>
                <a:latin typeface="Arial"/>
                <a:cs typeface="Arial"/>
              </a:rPr>
              <a:t>&amp;</a:t>
            </a:r>
            <a:r>
              <a:rPr sz="2350" spc="140" dirty="0">
                <a:solidFill>
                  <a:srgbClr val="184999"/>
                </a:solidFill>
                <a:latin typeface="Arial"/>
                <a:cs typeface="Arial"/>
              </a:rPr>
              <a:t> </a:t>
            </a:r>
            <a:r>
              <a:rPr sz="2450" spc="40" dirty="0">
                <a:solidFill>
                  <a:srgbClr val="184999"/>
                </a:solidFill>
                <a:latin typeface="Arial"/>
                <a:cs typeface="Arial"/>
              </a:rPr>
              <a:t>incest</a:t>
            </a:r>
            <a:endParaRPr sz="2450">
              <a:latin typeface="Arial"/>
              <a:cs typeface="Arial"/>
            </a:endParaRPr>
          </a:p>
          <a:p>
            <a:pPr>
              <a:lnSpc>
                <a:spcPct val="100000"/>
              </a:lnSpc>
            </a:pPr>
            <a:endParaRPr sz="2700">
              <a:latin typeface="Arial"/>
              <a:cs typeface="Arial"/>
            </a:endParaRPr>
          </a:p>
          <a:p>
            <a:pPr marR="2517775" algn="ctr">
              <a:lnSpc>
                <a:spcPct val="100000"/>
              </a:lnSpc>
              <a:spcBef>
                <a:spcPts val="1985"/>
              </a:spcBef>
            </a:pPr>
            <a:r>
              <a:rPr sz="2700" spc="25" dirty="0">
                <a:solidFill>
                  <a:srgbClr val="318AFF"/>
                </a:solidFill>
                <a:latin typeface="Arial"/>
                <a:cs typeface="Arial"/>
              </a:rPr>
              <a:t>Penetration</a:t>
            </a:r>
            <a:r>
              <a:rPr sz="2700" spc="275" dirty="0">
                <a:solidFill>
                  <a:srgbClr val="318AFF"/>
                </a:solidFill>
                <a:latin typeface="Arial"/>
                <a:cs typeface="Arial"/>
              </a:rPr>
              <a:t> </a:t>
            </a:r>
            <a:r>
              <a:rPr sz="2700" spc="-10" dirty="0">
                <a:solidFill>
                  <a:srgbClr val="318AFF"/>
                </a:solidFill>
                <a:latin typeface="Arial"/>
                <a:cs typeface="Arial"/>
              </a:rPr>
              <a:t>or</a:t>
            </a:r>
            <a:r>
              <a:rPr sz="2700" spc="95" dirty="0">
                <a:solidFill>
                  <a:srgbClr val="318AFF"/>
                </a:solidFill>
                <a:latin typeface="Arial"/>
                <a:cs typeface="Arial"/>
              </a:rPr>
              <a:t> </a:t>
            </a:r>
            <a:r>
              <a:rPr sz="2700" spc="40" dirty="0">
                <a:solidFill>
                  <a:srgbClr val="318AFF"/>
                </a:solidFill>
                <a:latin typeface="Arial"/>
                <a:cs typeface="Arial"/>
              </a:rPr>
              <a:t>contact</a:t>
            </a:r>
            <a:r>
              <a:rPr sz="2700" spc="100" dirty="0">
                <a:solidFill>
                  <a:srgbClr val="318AFF"/>
                </a:solidFill>
                <a:latin typeface="Arial"/>
                <a:cs typeface="Arial"/>
              </a:rPr>
              <a:t> </a:t>
            </a:r>
            <a:r>
              <a:rPr sz="2700" spc="25" dirty="0">
                <a:solidFill>
                  <a:srgbClr val="318AFF"/>
                </a:solidFill>
                <a:latin typeface="Arial"/>
                <a:cs typeface="Arial"/>
              </a:rPr>
              <a:t>without</a:t>
            </a:r>
            <a:r>
              <a:rPr sz="2700" spc="150" dirty="0">
                <a:solidFill>
                  <a:srgbClr val="318AFF"/>
                </a:solidFill>
                <a:latin typeface="Arial"/>
                <a:cs typeface="Arial"/>
              </a:rPr>
              <a:t> </a:t>
            </a:r>
            <a:r>
              <a:rPr sz="2700" spc="45" dirty="0">
                <a:solidFill>
                  <a:srgbClr val="318AFF"/>
                </a:solidFill>
                <a:latin typeface="Arial"/>
                <a:cs typeface="Arial"/>
              </a:rPr>
              <a:t>consent</a:t>
            </a:r>
            <a:endParaRPr sz="2700">
              <a:latin typeface="Arial"/>
              <a:cs typeface="Arial"/>
            </a:endParaRPr>
          </a:p>
          <a:p>
            <a:pPr>
              <a:lnSpc>
                <a:spcPct val="100000"/>
              </a:lnSpc>
              <a:spcBef>
                <a:spcPts val="45"/>
              </a:spcBef>
            </a:pPr>
            <a:endParaRPr sz="2750">
              <a:latin typeface="Arial"/>
              <a:cs typeface="Arial"/>
            </a:endParaRPr>
          </a:p>
          <a:p>
            <a:pPr marL="199390" marR="5080" indent="-2540">
              <a:lnSpc>
                <a:spcPct val="100600"/>
              </a:lnSpc>
            </a:pPr>
            <a:r>
              <a:rPr sz="2700" spc="65" dirty="0">
                <a:solidFill>
                  <a:srgbClr val="318AFF"/>
                </a:solidFill>
                <a:latin typeface="Arial"/>
                <a:cs typeface="Arial"/>
              </a:rPr>
              <a:t>The</a:t>
            </a:r>
            <a:r>
              <a:rPr sz="2700" dirty="0">
                <a:solidFill>
                  <a:srgbClr val="318AFF"/>
                </a:solidFill>
                <a:latin typeface="Arial"/>
                <a:cs typeface="Arial"/>
              </a:rPr>
              <a:t> </a:t>
            </a:r>
            <a:r>
              <a:rPr sz="2700" spc="40" dirty="0">
                <a:solidFill>
                  <a:srgbClr val="318AFF"/>
                </a:solidFill>
                <a:latin typeface="Arial"/>
                <a:cs typeface="Arial"/>
              </a:rPr>
              <a:t>victim</a:t>
            </a:r>
            <a:r>
              <a:rPr sz="2700" spc="90" dirty="0">
                <a:solidFill>
                  <a:srgbClr val="318AFF"/>
                </a:solidFill>
                <a:latin typeface="Arial"/>
                <a:cs typeface="Arial"/>
              </a:rPr>
              <a:t> </a:t>
            </a:r>
            <a:r>
              <a:rPr sz="2700" spc="65" dirty="0">
                <a:solidFill>
                  <a:srgbClr val="318AFF"/>
                </a:solidFill>
                <a:latin typeface="Arial"/>
                <a:cs typeface="Arial"/>
              </a:rPr>
              <a:t>was</a:t>
            </a:r>
            <a:r>
              <a:rPr sz="2700" spc="55" dirty="0">
                <a:solidFill>
                  <a:srgbClr val="318AFF"/>
                </a:solidFill>
                <a:latin typeface="Arial"/>
                <a:cs typeface="Arial"/>
              </a:rPr>
              <a:t> </a:t>
            </a:r>
            <a:r>
              <a:rPr sz="2700" spc="30" dirty="0">
                <a:solidFill>
                  <a:srgbClr val="318AFF"/>
                </a:solidFill>
                <a:latin typeface="Arial"/>
                <a:cs typeface="Arial"/>
              </a:rPr>
              <a:t>mentally</a:t>
            </a:r>
            <a:r>
              <a:rPr sz="2700" spc="195" dirty="0">
                <a:solidFill>
                  <a:srgbClr val="318AFF"/>
                </a:solidFill>
                <a:latin typeface="Arial"/>
                <a:cs typeface="Arial"/>
              </a:rPr>
              <a:t> </a:t>
            </a:r>
            <a:r>
              <a:rPr sz="2700" spc="15" dirty="0">
                <a:solidFill>
                  <a:srgbClr val="318AFF"/>
                </a:solidFill>
                <a:latin typeface="Arial"/>
                <a:cs typeface="Arial"/>
              </a:rPr>
              <a:t>or</a:t>
            </a:r>
            <a:r>
              <a:rPr sz="2700" spc="30" dirty="0">
                <a:solidFill>
                  <a:srgbClr val="318AFF"/>
                </a:solidFill>
                <a:latin typeface="Arial"/>
                <a:cs typeface="Arial"/>
              </a:rPr>
              <a:t> </a:t>
            </a:r>
            <a:r>
              <a:rPr sz="2700" spc="35" dirty="0">
                <a:solidFill>
                  <a:srgbClr val="318AFF"/>
                </a:solidFill>
                <a:latin typeface="Arial"/>
                <a:cs typeface="Arial"/>
              </a:rPr>
              <a:t>physically</a:t>
            </a:r>
            <a:r>
              <a:rPr sz="2700" spc="114" dirty="0">
                <a:solidFill>
                  <a:srgbClr val="318AFF"/>
                </a:solidFill>
                <a:latin typeface="Arial"/>
                <a:cs typeface="Arial"/>
              </a:rPr>
              <a:t> </a:t>
            </a:r>
            <a:r>
              <a:rPr sz="2700" spc="40" dirty="0">
                <a:solidFill>
                  <a:srgbClr val="318AFF"/>
                </a:solidFill>
                <a:latin typeface="Arial"/>
                <a:cs typeface="Arial"/>
              </a:rPr>
              <a:t>unable</a:t>
            </a:r>
            <a:r>
              <a:rPr sz="2700" spc="85" dirty="0">
                <a:solidFill>
                  <a:srgbClr val="318AFF"/>
                </a:solidFill>
                <a:latin typeface="Arial"/>
                <a:cs typeface="Arial"/>
              </a:rPr>
              <a:t> </a:t>
            </a:r>
            <a:r>
              <a:rPr sz="2700" spc="60" dirty="0">
                <a:solidFill>
                  <a:srgbClr val="318AFF"/>
                </a:solidFill>
                <a:latin typeface="Arial"/>
                <a:cs typeface="Arial"/>
              </a:rPr>
              <a:t>to</a:t>
            </a:r>
            <a:r>
              <a:rPr sz="2700" spc="-5" dirty="0">
                <a:solidFill>
                  <a:srgbClr val="318AFF"/>
                </a:solidFill>
                <a:latin typeface="Arial"/>
                <a:cs typeface="Arial"/>
              </a:rPr>
              <a:t> </a:t>
            </a:r>
            <a:r>
              <a:rPr sz="2700" spc="35" dirty="0">
                <a:solidFill>
                  <a:srgbClr val="318AFF"/>
                </a:solidFill>
                <a:latin typeface="Arial"/>
                <a:cs typeface="Arial"/>
              </a:rPr>
              <a:t>resist</a:t>
            </a:r>
            <a:r>
              <a:rPr sz="2700" spc="105" dirty="0">
                <a:solidFill>
                  <a:srgbClr val="318AFF"/>
                </a:solidFill>
                <a:latin typeface="Arial"/>
                <a:cs typeface="Arial"/>
              </a:rPr>
              <a:t> </a:t>
            </a:r>
            <a:r>
              <a:rPr sz="2700" spc="10" dirty="0">
                <a:solidFill>
                  <a:srgbClr val="318AFF"/>
                </a:solidFill>
                <a:latin typeface="Arial"/>
                <a:cs typeface="Arial"/>
              </a:rPr>
              <a:t>or </a:t>
            </a:r>
            <a:r>
              <a:rPr sz="2700" spc="-740" dirty="0">
                <a:solidFill>
                  <a:srgbClr val="318AFF"/>
                </a:solidFill>
                <a:latin typeface="Arial"/>
                <a:cs typeface="Arial"/>
              </a:rPr>
              <a:t> </a:t>
            </a:r>
            <a:r>
              <a:rPr sz="2700" spc="25" dirty="0">
                <a:solidFill>
                  <a:srgbClr val="318AFF"/>
                </a:solidFill>
                <a:latin typeface="Arial"/>
                <a:cs typeface="Arial"/>
              </a:rPr>
              <a:t>appraise</a:t>
            </a:r>
            <a:r>
              <a:rPr sz="2700" spc="210" dirty="0">
                <a:solidFill>
                  <a:srgbClr val="318AFF"/>
                </a:solidFill>
                <a:latin typeface="Arial"/>
                <a:cs typeface="Arial"/>
              </a:rPr>
              <a:t> </a:t>
            </a:r>
            <a:r>
              <a:rPr sz="2700" spc="50" dirty="0">
                <a:solidFill>
                  <a:srgbClr val="318AFF"/>
                </a:solidFill>
                <a:latin typeface="Arial"/>
                <a:cs typeface="Arial"/>
              </a:rPr>
              <a:t>the</a:t>
            </a:r>
            <a:r>
              <a:rPr sz="2700" dirty="0">
                <a:solidFill>
                  <a:srgbClr val="318AFF"/>
                </a:solidFill>
                <a:latin typeface="Arial"/>
                <a:cs typeface="Arial"/>
              </a:rPr>
              <a:t> </a:t>
            </a:r>
            <a:r>
              <a:rPr sz="2700" spc="40" dirty="0">
                <a:solidFill>
                  <a:srgbClr val="318AFF"/>
                </a:solidFill>
                <a:latin typeface="Arial"/>
                <a:cs typeface="Arial"/>
              </a:rPr>
              <a:t>nature</a:t>
            </a:r>
            <a:r>
              <a:rPr sz="2700" spc="100" dirty="0">
                <a:solidFill>
                  <a:srgbClr val="318AFF"/>
                </a:solidFill>
                <a:latin typeface="Arial"/>
                <a:cs typeface="Arial"/>
              </a:rPr>
              <a:t> </a:t>
            </a:r>
            <a:r>
              <a:rPr sz="2700" spc="10" dirty="0">
                <a:solidFill>
                  <a:srgbClr val="318AFF"/>
                </a:solidFill>
                <a:latin typeface="Arial"/>
                <a:cs typeface="Arial"/>
              </a:rPr>
              <a:t>of</a:t>
            </a:r>
            <a:r>
              <a:rPr sz="2700" spc="60" dirty="0">
                <a:solidFill>
                  <a:srgbClr val="318AFF"/>
                </a:solidFill>
                <a:latin typeface="Arial"/>
                <a:cs typeface="Arial"/>
              </a:rPr>
              <a:t> </a:t>
            </a:r>
            <a:r>
              <a:rPr sz="2700" spc="50" dirty="0">
                <a:solidFill>
                  <a:srgbClr val="318AFF"/>
                </a:solidFill>
                <a:latin typeface="Arial"/>
                <a:cs typeface="Arial"/>
              </a:rPr>
              <a:t>the</a:t>
            </a:r>
            <a:r>
              <a:rPr sz="2700" spc="20" dirty="0">
                <a:solidFill>
                  <a:srgbClr val="318AFF"/>
                </a:solidFill>
                <a:latin typeface="Arial"/>
                <a:cs typeface="Arial"/>
              </a:rPr>
              <a:t> </a:t>
            </a:r>
            <a:r>
              <a:rPr sz="2700" spc="45" dirty="0">
                <a:solidFill>
                  <a:srgbClr val="318AFF"/>
                </a:solidFill>
                <a:latin typeface="Arial"/>
                <a:cs typeface="Arial"/>
              </a:rPr>
              <a:t>conduct</a:t>
            </a:r>
            <a:endParaRPr sz="27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3" name="object 3"/>
          <p:cNvGrpSpPr/>
          <p:nvPr/>
        </p:nvGrpSpPr>
        <p:grpSpPr>
          <a:xfrm>
            <a:off x="289008" y="180101"/>
            <a:ext cx="9615170" cy="7346950"/>
            <a:chOff x="289008" y="180101"/>
            <a:chExt cx="9615170" cy="7346950"/>
          </a:xfrm>
        </p:grpSpPr>
        <p:sp>
          <p:nvSpPr>
            <p:cNvPr id="4" name="object 4"/>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5" name="object 5"/>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xfrm>
            <a:off x="1731100" y="460368"/>
            <a:ext cx="6753859" cy="462915"/>
          </a:xfrm>
          <a:prstGeom prst="rect">
            <a:avLst/>
          </a:prstGeom>
        </p:spPr>
        <p:txBody>
          <a:bodyPr vert="horz" wrap="square" lIns="0" tIns="14604" rIns="0" bIns="0" rtlCol="0">
            <a:spAutoFit/>
          </a:bodyPr>
          <a:lstStyle/>
          <a:p>
            <a:pPr marL="12700">
              <a:lnSpc>
                <a:spcPct val="100000"/>
              </a:lnSpc>
              <a:spcBef>
                <a:spcPts val="114"/>
              </a:spcBef>
              <a:tabLst>
                <a:tab pos="4606290" algn="l"/>
              </a:tabLst>
            </a:pPr>
            <a:r>
              <a:rPr sz="2850" b="1" i="1" spc="100" dirty="0">
                <a:solidFill>
                  <a:srgbClr val="FD0000"/>
                </a:solidFill>
                <a:latin typeface="Arial"/>
                <a:cs typeface="Arial"/>
              </a:rPr>
              <a:t>SEXUAL</a:t>
            </a:r>
            <a:r>
              <a:rPr sz="2850" b="1" i="1" spc="290" dirty="0">
                <a:solidFill>
                  <a:srgbClr val="FD0000"/>
                </a:solidFill>
                <a:latin typeface="Arial"/>
                <a:cs typeface="Arial"/>
              </a:rPr>
              <a:t> </a:t>
            </a:r>
            <a:r>
              <a:rPr sz="2850" b="1" i="1" spc="35" dirty="0">
                <a:solidFill>
                  <a:srgbClr val="FD0000"/>
                </a:solidFill>
                <a:latin typeface="Arial"/>
                <a:cs typeface="Arial"/>
              </a:rPr>
              <a:t>EXPLOITATION	</a:t>
            </a:r>
            <a:r>
              <a:rPr sz="2850" spc="20" dirty="0">
                <a:solidFill>
                  <a:srgbClr val="FD0000"/>
                </a:solidFill>
              </a:rPr>
              <a:t>-</a:t>
            </a:r>
            <a:r>
              <a:rPr sz="2850" spc="-110" dirty="0">
                <a:solidFill>
                  <a:srgbClr val="FD0000"/>
                </a:solidFill>
              </a:rPr>
              <a:t> </a:t>
            </a:r>
            <a:r>
              <a:rPr sz="2850" b="1" i="1" spc="60" dirty="0">
                <a:solidFill>
                  <a:srgbClr val="FD0000"/>
                </a:solidFill>
                <a:latin typeface="Arial"/>
                <a:cs typeface="Arial"/>
              </a:rPr>
              <a:t>§28-311.08</a:t>
            </a:r>
            <a:endParaRPr sz="2850">
              <a:latin typeface="Arial"/>
              <a:cs typeface="Arial"/>
            </a:endParaRPr>
          </a:p>
        </p:txBody>
      </p:sp>
      <p:sp>
        <p:nvSpPr>
          <p:cNvPr id="7" name="object 7"/>
          <p:cNvSpPr txBox="1"/>
          <p:nvPr/>
        </p:nvSpPr>
        <p:spPr>
          <a:xfrm>
            <a:off x="528303" y="1806728"/>
            <a:ext cx="8818880" cy="4256405"/>
          </a:xfrm>
          <a:prstGeom prst="rect">
            <a:avLst/>
          </a:prstGeom>
        </p:spPr>
        <p:txBody>
          <a:bodyPr vert="horz" wrap="square" lIns="0" tIns="10795" rIns="0" bIns="0" rtlCol="0">
            <a:spAutoFit/>
          </a:bodyPr>
          <a:lstStyle/>
          <a:p>
            <a:pPr marL="12700" marR="5080">
              <a:lnSpc>
                <a:spcPct val="100899"/>
              </a:lnSpc>
              <a:spcBef>
                <a:spcPts val="85"/>
              </a:spcBef>
            </a:pPr>
            <a:r>
              <a:rPr sz="2650" spc="40" dirty="0">
                <a:solidFill>
                  <a:srgbClr val="1A4999"/>
                </a:solidFill>
                <a:latin typeface="Arial"/>
                <a:cs typeface="Arial"/>
              </a:rPr>
              <a:t>Causing,</a:t>
            </a:r>
            <a:r>
              <a:rPr sz="2650" spc="150" dirty="0">
                <a:solidFill>
                  <a:srgbClr val="1A4999"/>
                </a:solidFill>
                <a:latin typeface="Arial"/>
                <a:cs typeface="Arial"/>
              </a:rPr>
              <a:t> </a:t>
            </a:r>
            <a:r>
              <a:rPr sz="2650" spc="35" dirty="0">
                <a:solidFill>
                  <a:srgbClr val="1A4999"/>
                </a:solidFill>
                <a:latin typeface="Arial"/>
                <a:cs typeface="Arial"/>
              </a:rPr>
              <a:t>allowing,</a:t>
            </a:r>
            <a:r>
              <a:rPr sz="2650" spc="90" dirty="0">
                <a:solidFill>
                  <a:srgbClr val="1A4999"/>
                </a:solidFill>
                <a:latin typeface="Arial"/>
                <a:cs typeface="Arial"/>
              </a:rPr>
              <a:t> </a:t>
            </a:r>
            <a:r>
              <a:rPr sz="2650" spc="35" dirty="0">
                <a:solidFill>
                  <a:srgbClr val="1A4999"/>
                </a:solidFill>
                <a:latin typeface="Arial"/>
                <a:cs typeface="Arial"/>
              </a:rPr>
              <a:t>permitting,</a:t>
            </a:r>
            <a:r>
              <a:rPr sz="2650" spc="155" dirty="0">
                <a:solidFill>
                  <a:srgbClr val="1A4999"/>
                </a:solidFill>
                <a:latin typeface="Arial"/>
                <a:cs typeface="Arial"/>
              </a:rPr>
              <a:t> </a:t>
            </a:r>
            <a:r>
              <a:rPr sz="2650" spc="25" dirty="0">
                <a:solidFill>
                  <a:srgbClr val="1A4999"/>
                </a:solidFill>
                <a:latin typeface="Arial"/>
                <a:cs typeface="Arial"/>
              </a:rPr>
              <a:t>inflicting,</a:t>
            </a:r>
            <a:r>
              <a:rPr sz="2650" spc="155" dirty="0">
                <a:solidFill>
                  <a:srgbClr val="1A4999"/>
                </a:solidFill>
                <a:latin typeface="Arial"/>
                <a:cs typeface="Arial"/>
              </a:rPr>
              <a:t> </a:t>
            </a:r>
            <a:r>
              <a:rPr sz="2650" spc="15" dirty="0">
                <a:solidFill>
                  <a:srgbClr val="1A4999"/>
                </a:solidFill>
                <a:latin typeface="Arial"/>
                <a:cs typeface="Arial"/>
              </a:rPr>
              <a:t>or</a:t>
            </a:r>
            <a:r>
              <a:rPr sz="2650" spc="65" dirty="0">
                <a:solidFill>
                  <a:srgbClr val="1A4999"/>
                </a:solidFill>
                <a:latin typeface="Arial"/>
                <a:cs typeface="Arial"/>
              </a:rPr>
              <a:t> </a:t>
            </a:r>
            <a:r>
              <a:rPr sz="2650" spc="40" dirty="0">
                <a:solidFill>
                  <a:srgbClr val="1A4999"/>
                </a:solidFill>
                <a:latin typeface="Arial"/>
                <a:cs typeface="Arial"/>
              </a:rPr>
              <a:t>encouraging</a:t>
            </a:r>
            <a:r>
              <a:rPr sz="2650" spc="190" dirty="0">
                <a:solidFill>
                  <a:srgbClr val="1A4999"/>
                </a:solidFill>
                <a:latin typeface="Arial"/>
                <a:cs typeface="Arial"/>
              </a:rPr>
              <a:t> </a:t>
            </a:r>
            <a:r>
              <a:rPr sz="2650" spc="50" dirty="0">
                <a:solidFill>
                  <a:srgbClr val="1A4999"/>
                </a:solidFill>
                <a:latin typeface="Arial"/>
                <a:cs typeface="Arial"/>
              </a:rPr>
              <a:t>a </a:t>
            </a:r>
            <a:r>
              <a:rPr sz="2650" spc="-725" dirty="0">
                <a:solidFill>
                  <a:srgbClr val="1A4999"/>
                </a:solidFill>
                <a:latin typeface="Arial"/>
                <a:cs typeface="Arial"/>
              </a:rPr>
              <a:t> </a:t>
            </a:r>
            <a:r>
              <a:rPr sz="2650" spc="40" dirty="0">
                <a:solidFill>
                  <a:srgbClr val="1A4999"/>
                </a:solidFill>
                <a:latin typeface="Arial"/>
                <a:cs typeface="Arial"/>
              </a:rPr>
              <a:t>vulnerable</a:t>
            </a:r>
            <a:r>
              <a:rPr sz="2650" spc="180" dirty="0">
                <a:solidFill>
                  <a:srgbClr val="1A4999"/>
                </a:solidFill>
                <a:latin typeface="Arial"/>
                <a:cs typeface="Arial"/>
              </a:rPr>
              <a:t> </a:t>
            </a:r>
            <a:r>
              <a:rPr sz="2650" spc="35" dirty="0">
                <a:solidFill>
                  <a:srgbClr val="1A4999"/>
                </a:solidFill>
                <a:latin typeface="Arial"/>
                <a:cs typeface="Arial"/>
              </a:rPr>
              <a:t>adult </a:t>
            </a:r>
            <a:r>
              <a:rPr sz="2650" spc="55" dirty="0">
                <a:solidFill>
                  <a:srgbClr val="1A4999"/>
                </a:solidFill>
                <a:latin typeface="Arial"/>
                <a:cs typeface="Arial"/>
              </a:rPr>
              <a:t>to</a:t>
            </a:r>
            <a:r>
              <a:rPr sz="2650" spc="30" dirty="0">
                <a:solidFill>
                  <a:srgbClr val="1A4999"/>
                </a:solidFill>
                <a:latin typeface="Arial"/>
                <a:cs typeface="Arial"/>
              </a:rPr>
              <a:t> </a:t>
            </a:r>
            <a:r>
              <a:rPr sz="2650" spc="45" dirty="0">
                <a:solidFill>
                  <a:srgbClr val="1A4999"/>
                </a:solidFill>
                <a:latin typeface="Arial"/>
                <a:cs typeface="Arial"/>
              </a:rPr>
              <a:t>engage</a:t>
            </a:r>
            <a:r>
              <a:rPr sz="2650" spc="110" dirty="0">
                <a:solidFill>
                  <a:srgbClr val="1A4999"/>
                </a:solidFill>
                <a:latin typeface="Arial"/>
                <a:cs typeface="Arial"/>
              </a:rPr>
              <a:t> </a:t>
            </a:r>
            <a:r>
              <a:rPr sz="2650" spc="55" dirty="0">
                <a:solidFill>
                  <a:srgbClr val="1A4999"/>
                </a:solidFill>
                <a:latin typeface="Arial"/>
                <a:cs typeface="Arial"/>
              </a:rPr>
              <a:t>in:</a:t>
            </a:r>
            <a:endParaRPr sz="2650">
              <a:latin typeface="Arial"/>
              <a:cs typeface="Arial"/>
            </a:endParaRPr>
          </a:p>
          <a:p>
            <a:pPr>
              <a:lnSpc>
                <a:spcPct val="100000"/>
              </a:lnSpc>
            </a:pPr>
            <a:endParaRPr sz="3000">
              <a:latin typeface="Arial"/>
              <a:cs typeface="Arial"/>
            </a:endParaRPr>
          </a:p>
          <a:p>
            <a:pPr>
              <a:lnSpc>
                <a:spcPct val="100000"/>
              </a:lnSpc>
              <a:spcBef>
                <a:spcPts val="20"/>
              </a:spcBef>
            </a:pPr>
            <a:endParaRPr sz="3800">
              <a:latin typeface="Arial"/>
              <a:cs typeface="Arial"/>
            </a:endParaRPr>
          </a:p>
          <a:p>
            <a:pPr marL="1663700" indent="-234315">
              <a:lnSpc>
                <a:spcPct val="100000"/>
              </a:lnSpc>
              <a:spcBef>
                <a:spcPts val="5"/>
              </a:spcBef>
              <a:buChar char="•"/>
              <a:tabLst>
                <a:tab pos="1664335" algn="l"/>
              </a:tabLst>
            </a:pPr>
            <a:r>
              <a:rPr sz="2650" spc="25" dirty="0">
                <a:solidFill>
                  <a:srgbClr val="318AFF"/>
                </a:solidFill>
                <a:latin typeface="Arial"/>
                <a:cs typeface="Arial"/>
              </a:rPr>
              <a:t>Exhibitionism</a:t>
            </a:r>
            <a:endParaRPr sz="2650">
              <a:latin typeface="Arial"/>
              <a:cs typeface="Arial"/>
            </a:endParaRPr>
          </a:p>
          <a:p>
            <a:pPr marL="1664335" indent="-234950">
              <a:lnSpc>
                <a:spcPts val="3170"/>
              </a:lnSpc>
              <a:spcBef>
                <a:spcPts val="25"/>
              </a:spcBef>
              <a:buChar char="•"/>
              <a:tabLst>
                <a:tab pos="1664970" algn="l"/>
              </a:tabLst>
            </a:pPr>
            <a:r>
              <a:rPr sz="2650" spc="20" dirty="0">
                <a:solidFill>
                  <a:srgbClr val="318AFF"/>
                </a:solidFill>
                <a:latin typeface="Arial"/>
                <a:cs typeface="Arial"/>
              </a:rPr>
              <a:t>Prostitution</a:t>
            </a:r>
            <a:endParaRPr sz="2650">
              <a:latin typeface="Arial"/>
              <a:cs typeface="Arial"/>
            </a:endParaRPr>
          </a:p>
          <a:p>
            <a:pPr marL="1666239" indent="-236854">
              <a:lnSpc>
                <a:spcPts val="3170"/>
              </a:lnSpc>
              <a:buChar char="•"/>
              <a:tabLst>
                <a:tab pos="1666875" algn="l"/>
              </a:tabLst>
            </a:pPr>
            <a:r>
              <a:rPr sz="2650" spc="45" dirty="0">
                <a:solidFill>
                  <a:srgbClr val="318AFF"/>
                </a:solidFill>
                <a:latin typeface="Arial"/>
                <a:cs typeface="Arial"/>
              </a:rPr>
              <a:t>Lewd,</a:t>
            </a:r>
            <a:r>
              <a:rPr sz="2650" spc="55" dirty="0">
                <a:solidFill>
                  <a:srgbClr val="318AFF"/>
                </a:solidFill>
                <a:latin typeface="Arial"/>
                <a:cs typeface="Arial"/>
              </a:rPr>
              <a:t> </a:t>
            </a:r>
            <a:r>
              <a:rPr sz="2650" spc="40" dirty="0">
                <a:solidFill>
                  <a:srgbClr val="318AFF"/>
                </a:solidFill>
                <a:latin typeface="Arial"/>
                <a:cs typeface="Arial"/>
              </a:rPr>
              <a:t>obscene,</a:t>
            </a:r>
            <a:r>
              <a:rPr sz="2650" spc="120" dirty="0">
                <a:solidFill>
                  <a:srgbClr val="318AFF"/>
                </a:solidFill>
                <a:latin typeface="Arial"/>
                <a:cs typeface="Arial"/>
              </a:rPr>
              <a:t> </a:t>
            </a:r>
            <a:r>
              <a:rPr sz="2650" spc="15" dirty="0">
                <a:solidFill>
                  <a:srgbClr val="318AFF"/>
                </a:solidFill>
                <a:latin typeface="Arial"/>
                <a:cs typeface="Arial"/>
              </a:rPr>
              <a:t>or</a:t>
            </a:r>
            <a:r>
              <a:rPr sz="2650" spc="85" dirty="0">
                <a:solidFill>
                  <a:srgbClr val="318AFF"/>
                </a:solidFill>
                <a:latin typeface="Arial"/>
                <a:cs typeface="Arial"/>
              </a:rPr>
              <a:t> </a:t>
            </a:r>
            <a:r>
              <a:rPr sz="2650" spc="25" dirty="0">
                <a:solidFill>
                  <a:srgbClr val="318AFF"/>
                </a:solidFill>
                <a:latin typeface="Arial"/>
                <a:cs typeface="Arial"/>
              </a:rPr>
              <a:t>pornographic</a:t>
            </a:r>
            <a:r>
              <a:rPr sz="2650" spc="310" dirty="0">
                <a:solidFill>
                  <a:srgbClr val="318AFF"/>
                </a:solidFill>
                <a:latin typeface="Arial"/>
                <a:cs typeface="Arial"/>
              </a:rPr>
              <a:t> </a:t>
            </a:r>
            <a:r>
              <a:rPr sz="2650" spc="50" dirty="0">
                <a:solidFill>
                  <a:srgbClr val="318AFF"/>
                </a:solidFill>
                <a:latin typeface="Arial"/>
                <a:cs typeface="Arial"/>
              </a:rPr>
              <a:t>manners</a:t>
            </a:r>
            <a:endParaRPr sz="2650">
              <a:latin typeface="Arial"/>
              <a:cs typeface="Arial"/>
            </a:endParaRPr>
          </a:p>
          <a:p>
            <a:pPr marL="1664335" indent="-234950">
              <a:lnSpc>
                <a:spcPts val="3170"/>
              </a:lnSpc>
              <a:spcBef>
                <a:spcPts val="30"/>
              </a:spcBef>
              <a:buChar char="•"/>
              <a:tabLst>
                <a:tab pos="1664970" algn="l"/>
              </a:tabLst>
            </a:pPr>
            <a:r>
              <a:rPr sz="2650" spc="30" dirty="0">
                <a:solidFill>
                  <a:srgbClr val="318AFF"/>
                </a:solidFill>
                <a:latin typeface="Arial"/>
                <a:cs typeface="Arial"/>
              </a:rPr>
              <a:t>Photography</a:t>
            </a:r>
            <a:r>
              <a:rPr sz="2650" spc="325" dirty="0">
                <a:solidFill>
                  <a:srgbClr val="318AFF"/>
                </a:solidFill>
                <a:latin typeface="Arial"/>
                <a:cs typeface="Arial"/>
              </a:rPr>
              <a:t> </a:t>
            </a:r>
            <a:r>
              <a:rPr sz="2650" dirty="0">
                <a:solidFill>
                  <a:srgbClr val="318AFF"/>
                </a:solidFill>
                <a:latin typeface="Arial"/>
                <a:cs typeface="Arial"/>
              </a:rPr>
              <a:t>of</a:t>
            </a:r>
            <a:r>
              <a:rPr sz="2650" spc="80" dirty="0">
                <a:solidFill>
                  <a:srgbClr val="318AFF"/>
                </a:solidFill>
                <a:latin typeface="Arial"/>
                <a:cs typeface="Arial"/>
              </a:rPr>
              <a:t> </a:t>
            </a:r>
            <a:r>
              <a:rPr sz="2650" spc="50" dirty="0">
                <a:solidFill>
                  <a:srgbClr val="318AFF"/>
                </a:solidFill>
                <a:latin typeface="Arial"/>
                <a:cs typeface="Arial"/>
              </a:rPr>
              <a:t>the</a:t>
            </a:r>
            <a:r>
              <a:rPr sz="2650" spc="20" dirty="0">
                <a:solidFill>
                  <a:srgbClr val="318AFF"/>
                </a:solidFill>
                <a:latin typeface="Arial"/>
                <a:cs typeface="Arial"/>
              </a:rPr>
              <a:t> </a:t>
            </a:r>
            <a:r>
              <a:rPr sz="2650" spc="40" dirty="0">
                <a:solidFill>
                  <a:srgbClr val="318AFF"/>
                </a:solidFill>
                <a:latin typeface="Arial"/>
                <a:cs typeface="Arial"/>
              </a:rPr>
              <a:t>vulnerable</a:t>
            </a:r>
            <a:r>
              <a:rPr sz="2650" spc="130" dirty="0">
                <a:solidFill>
                  <a:srgbClr val="318AFF"/>
                </a:solidFill>
                <a:latin typeface="Arial"/>
                <a:cs typeface="Arial"/>
              </a:rPr>
              <a:t> </a:t>
            </a:r>
            <a:r>
              <a:rPr sz="2650" spc="45" dirty="0">
                <a:solidFill>
                  <a:srgbClr val="318AFF"/>
                </a:solidFill>
                <a:latin typeface="Arial"/>
                <a:cs typeface="Arial"/>
              </a:rPr>
              <a:t>adult</a:t>
            </a:r>
            <a:endParaRPr sz="2650">
              <a:latin typeface="Arial"/>
              <a:cs typeface="Arial"/>
            </a:endParaRPr>
          </a:p>
          <a:p>
            <a:pPr marL="1663064" indent="-227329">
              <a:lnSpc>
                <a:spcPts val="3155"/>
              </a:lnSpc>
              <a:buChar char="•"/>
              <a:tabLst>
                <a:tab pos="1663700" algn="l"/>
              </a:tabLst>
            </a:pPr>
            <a:r>
              <a:rPr sz="2650" spc="35" dirty="0">
                <a:solidFill>
                  <a:srgbClr val="318AFF"/>
                </a:solidFill>
                <a:latin typeface="Arial"/>
                <a:cs typeface="Arial"/>
              </a:rPr>
              <a:t>Filming</a:t>
            </a:r>
            <a:r>
              <a:rPr sz="2650" spc="120" dirty="0">
                <a:solidFill>
                  <a:srgbClr val="318AFF"/>
                </a:solidFill>
                <a:latin typeface="Arial"/>
                <a:cs typeface="Arial"/>
              </a:rPr>
              <a:t> </a:t>
            </a:r>
            <a:r>
              <a:rPr sz="2650" dirty="0">
                <a:solidFill>
                  <a:srgbClr val="318AFF"/>
                </a:solidFill>
                <a:latin typeface="Arial"/>
                <a:cs typeface="Arial"/>
              </a:rPr>
              <a:t>of</a:t>
            </a:r>
            <a:r>
              <a:rPr sz="2650" spc="85" dirty="0">
                <a:solidFill>
                  <a:srgbClr val="318AFF"/>
                </a:solidFill>
                <a:latin typeface="Arial"/>
                <a:cs typeface="Arial"/>
              </a:rPr>
              <a:t> </a:t>
            </a:r>
            <a:r>
              <a:rPr sz="2650" spc="50" dirty="0">
                <a:solidFill>
                  <a:srgbClr val="318AFF"/>
                </a:solidFill>
                <a:latin typeface="Arial"/>
                <a:cs typeface="Arial"/>
              </a:rPr>
              <a:t>the</a:t>
            </a:r>
            <a:r>
              <a:rPr sz="2650" spc="20" dirty="0">
                <a:solidFill>
                  <a:srgbClr val="318AFF"/>
                </a:solidFill>
                <a:latin typeface="Arial"/>
                <a:cs typeface="Arial"/>
              </a:rPr>
              <a:t> </a:t>
            </a:r>
            <a:r>
              <a:rPr sz="2650" spc="40" dirty="0">
                <a:solidFill>
                  <a:srgbClr val="318AFF"/>
                </a:solidFill>
                <a:latin typeface="Arial"/>
                <a:cs typeface="Arial"/>
              </a:rPr>
              <a:t>vulnerable</a:t>
            </a:r>
            <a:r>
              <a:rPr sz="2650" spc="135" dirty="0">
                <a:solidFill>
                  <a:srgbClr val="318AFF"/>
                </a:solidFill>
                <a:latin typeface="Arial"/>
                <a:cs typeface="Arial"/>
              </a:rPr>
              <a:t> </a:t>
            </a:r>
            <a:r>
              <a:rPr sz="2650" spc="45" dirty="0">
                <a:solidFill>
                  <a:srgbClr val="318AFF"/>
                </a:solidFill>
                <a:latin typeface="Arial"/>
                <a:cs typeface="Arial"/>
              </a:rPr>
              <a:t>adult</a:t>
            </a:r>
            <a:endParaRPr sz="2650">
              <a:latin typeface="Arial"/>
              <a:cs typeface="Arial"/>
            </a:endParaRPr>
          </a:p>
          <a:p>
            <a:pPr marL="1664335" indent="-234950">
              <a:lnSpc>
                <a:spcPts val="3170"/>
              </a:lnSpc>
              <a:buChar char="•"/>
              <a:tabLst>
                <a:tab pos="1664970" algn="l"/>
                <a:tab pos="3498215" algn="l"/>
              </a:tabLst>
            </a:pPr>
            <a:r>
              <a:rPr sz="2650" spc="25" dirty="0">
                <a:solidFill>
                  <a:srgbClr val="318AFF"/>
                </a:solidFill>
                <a:latin typeface="Arial"/>
                <a:cs typeface="Arial"/>
              </a:rPr>
              <a:t>Depictions	</a:t>
            </a:r>
            <a:r>
              <a:rPr sz="2650" dirty="0">
                <a:solidFill>
                  <a:srgbClr val="318AFF"/>
                </a:solidFill>
                <a:latin typeface="Arial"/>
                <a:cs typeface="Arial"/>
              </a:rPr>
              <a:t>of</a:t>
            </a:r>
            <a:r>
              <a:rPr sz="2650" spc="75" dirty="0">
                <a:solidFill>
                  <a:srgbClr val="318AFF"/>
                </a:solidFill>
                <a:latin typeface="Arial"/>
                <a:cs typeface="Arial"/>
              </a:rPr>
              <a:t> </a:t>
            </a:r>
            <a:r>
              <a:rPr sz="2650" spc="50" dirty="0">
                <a:solidFill>
                  <a:srgbClr val="318AFF"/>
                </a:solidFill>
                <a:latin typeface="Arial"/>
                <a:cs typeface="Arial"/>
              </a:rPr>
              <a:t>the</a:t>
            </a:r>
            <a:r>
              <a:rPr sz="2650" spc="15" dirty="0">
                <a:solidFill>
                  <a:srgbClr val="318AFF"/>
                </a:solidFill>
                <a:latin typeface="Arial"/>
                <a:cs typeface="Arial"/>
              </a:rPr>
              <a:t> </a:t>
            </a:r>
            <a:r>
              <a:rPr sz="2650" spc="40" dirty="0">
                <a:solidFill>
                  <a:srgbClr val="318AFF"/>
                </a:solidFill>
                <a:latin typeface="Arial"/>
                <a:cs typeface="Arial"/>
              </a:rPr>
              <a:t>vulnerable</a:t>
            </a:r>
            <a:r>
              <a:rPr sz="2650" spc="180" dirty="0">
                <a:solidFill>
                  <a:srgbClr val="318AFF"/>
                </a:solidFill>
                <a:latin typeface="Arial"/>
                <a:cs typeface="Arial"/>
              </a:rPr>
              <a:t> </a:t>
            </a:r>
            <a:r>
              <a:rPr sz="2650" spc="35" dirty="0">
                <a:solidFill>
                  <a:srgbClr val="318AFF"/>
                </a:solidFill>
                <a:latin typeface="Arial"/>
                <a:cs typeface="Arial"/>
              </a:rPr>
              <a:t>adult</a:t>
            </a:r>
            <a:endParaRPr sz="265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3" name="object 3"/>
          <p:cNvGrpSpPr/>
          <p:nvPr/>
        </p:nvGrpSpPr>
        <p:grpSpPr>
          <a:xfrm>
            <a:off x="289008" y="180101"/>
            <a:ext cx="9615170" cy="7346950"/>
            <a:chOff x="289008" y="180101"/>
            <a:chExt cx="9615170" cy="7346950"/>
          </a:xfrm>
        </p:grpSpPr>
        <p:sp>
          <p:nvSpPr>
            <p:cNvPr id="4" name="object 4"/>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5" name="object 5"/>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xfrm>
            <a:off x="459844" y="427512"/>
            <a:ext cx="3019425" cy="462915"/>
          </a:xfrm>
          <a:prstGeom prst="rect">
            <a:avLst/>
          </a:prstGeom>
        </p:spPr>
        <p:txBody>
          <a:bodyPr vert="horz" wrap="square" lIns="0" tIns="14604" rIns="0" bIns="0" rtlCol="0">
            <a:spAutoFit/>
          </a:bodyPr>
          <a:lstStyle/>
          <a:p>
            <a:pPr marL="12700">
              <a:lnSpc>
                <a:spcPct val="100000"/>
              </a:lnSpc>
              <a:spcBef>
                <a:spcPts val="114"/>
              </a:spcBef>
              <a:tabLst>
                <a:tab pos="1590675" algn="l"/>
              </a:tabLst>
            </a:pPr>
            <a:r>
              <a:rPr sz="2850" b="1" spc="-15" dirty="0">
                <a:solidFill>
                  <a:srgbClr val="5B28DF"/>
                </a:solidFill>
                <a:latin typeface="Arial"/>
                <a:cs typeface="Arial"/>
              </a:rPr>
              <a:t>Neglect-	</a:t>
            </a:r>
            <a:r>
              <a:rPr sz="2850" b="1" spc="90" dirty="0">
                <a:solidFill>
                  <a:srgbClr val="5B28DF"/>
                </a:solidFill>
                <a:latin typeface="Arial"/>
                <a:cs typeface="Arial"/>
              </a:rPr>
              <a:t>§28-355</a:t>
            </a:r>
            <a:endParaRPr sz="2850">
              <a:latin typeface="Arial"/>
              <a:cs typeface="Arial"/>
            </a:endParaRPr>
          </a:p>
        </p:txBody>
      </p:sp>
      <p:sp>
        <p:nvSpPr>
          <p:cNvPr id="7" name="object 7"/>
          <p:cNvSpPr txBox="1"/>
          <p:nvPr/>
        </p:nvSpPr>
        <p:spPr>
          <a:xfrm>
            <a:off x="456421" y="976387"/>
            <a:ext cx="9102090" cy="5917565"/>
          </a:xfrm>
          <a:prstGeom prst="rect">
            <a:avLst/>
          </a:prstGeom>
        </p:spPr>
        <p:txBody>
          <a:bodyPr vert="horz" wrap="square" lIns="0" tIns="10160" rIns="0" bIns="0" rtlCol="0">
            <a:spAutoFit/>
          </a:bodyPr>
          <a:lstStyle/>
          <a:p>
            <a:pPr marL="12700" marR="5080" indent="3810">
              <a:lnSpc>
                <a:spcPct val="101299"/>
              </a:lnSpc>
              <a:spcBef>
                <a:spcPts val="80"/>
              </a:spcBef>
            </a:pPr>
            <a:r>
              <a:rPr sz="2000" spc="45" dirty="0">
                <a:solidFill>
                  <a:srgbClr val="318AFF"/>
                </a:solidFill>
                <a:latin typeface="Arial"/>
                <a:cs typeface="Arial"/>
              </a:rPr>
              <a:t>Any</a:t>
            </a:r>
            <a:r>
              <a:rPr sz="2000" spc="50" dirty="0">
                <a:solidFill>
                  <a:srgbClr val="318AFF"/>
                </a:solidFill>
                <a:latin typeface="Arial"/>
                <a:cs typeface="Arial"/>
              </a:rPr>
              <a:t> </a:t>
            </a:r>
            <a:r>
              <a:rPr sz="2000" spc="45" dirty="0">
                <a:solidFill>
                  <a:srgbClr val="318AFF"/>
                </a:solidFill>
                <a:latin typeface="Arial"/>
                <a:cs typeface="Arial"/>
              </a:rPr>
              <a:t>knowing</a:t>
            </a:r>
            <a:r>
              <a:rPr sz="2000" spc="110" dirty="0">
                <a:solidFill>
                  <a:srgbClr val="318AFF"/>
                </a:solidFill>
                <a:latin typeface="Arial"/>
                <a:cs typeface="Arial"/>
              </a:rPr>
              <a:t> </a:t>
            </a:r>
            <a:r>
              <a:rPr sz="2000" spc="35" dirty="0">
                <a:solidFill>
                  <a:srgbClr val="318AFF"/>
                </a:solidFill>
                <a:latin typeface="Arial"/>
                <a:cs typeface="Arial"/>
              </a:rPr>
              <a:t>or</a:t>
            </a:r>
            <a:r>
              <a:rPr sz="2000" spc="55" dirty="0">
                <a:solidFill>
                  <a:srgbClr val="318AFF"/>
                </a:solidFill>
                <a:latin typeface="Arial"/>
                <a:cs typeface="Arial"/>
              </a:rPr>
              <a:t> </a:t>
            </a:r>
            <a:r>
              <a:rPr sz="2000" spc="30" dirty="0">
                <a:solidFill>
                  <a:srgbClr val="318AFF"/>
                </a:solidFill>
                <a:latin typeface="Arial"/>
                <a:cs typeface="Arial"/>
              </a:rPr>
              <a:t>intentional</a:t>
            </a:r>
            <a:r>
              <a:rPr sz="2000" spc="160" dirty="0">
                <a:solidFill>
                  <a:srgbClr val="318AFF"/>
                </a:solidFill>
                <a:latin typeface="Arial"/>
                <a:cs typeface="Arial"/>
              </a:rPr>
              <a:t> </a:t>
            </a:r>
            <a:r>
              <a:rPr sz="2000" spc="50" dirty="0">
                <a:solidFill>
                  <a:srgbClr val="318AFF"/>
                </a:solidFill>
                <a:latin typeface="Arial"/>
                <a:cs typeface="Arial"/>
              </a:rPr>
              <a:t>act</a:t>
            </a:r>
            <a:r>
              <a:rPr sz="2000" spc="20" dirty="0">
                <a:solidFill>
                  <a:srgbClr val="318AFF"/>
                </a:solidFill>
                <a:latin typeface="Arial"/>
                <a:cs typeface="Arial"/>
              </a:rPr>
              <a:t> </a:t>
            </a:r>
            <a:r>
              <a:rPr sz="2000" spc="35" dirty="0">
                <a:solidFill>
                  <a:srgbClr val="318AFF"/>
                </a:solidFill>
                <a:latin typeface="Arial"/>
                <a:cs typeface="Arial"/>
              </a:rPr>
              <a:t>or</a:t>
            </a:r>
            <a:r>
              <a:rPr sz="2000" spc="70" dirty="0">
                <a:solidFill>
                  <a:srgbClr val="318AFF"/>
                </a:solidFill>
                <a:latin typeface="Arial"/>
                <a:cs typeface="Arial"/>
              </a:rPr>
              <a:t> </a:t>
            </a:r>
            <a:r>
              <a:rPr sz="2000" spc="40" dirty="0">
                <a:solidFill>
                  <a:srgbClr val="318AFF"/>
                </a:solidFill>
                <a:latin typeface="Arial"/>
                <a:cs typeface="Arial"/>
              </a:rPr>
              <a:t>omission</a:t>
            </a:r>
            <a:r>
              <a:rPr sz="2000" spc="85" dirty="0">
                <a:solidFill>
                  <a:srgbClr val="318AFF"/>
                </a:solidFill>
                <a:latin typeface="Arial"/>
                <a:cs typeface="Arial"/>
              </a:rPr>
              <a:t> </a:t>
            </a:r>
            <a:r>
              <a:rPr sz="2000" spc="80" dirty="0">
                <a:solidFill>
                  <a:srgbClr val="318AFF"/>
                </a:solidFill>
                <a:latin typeface="Arial"/>
                <a:cs typeface="Arial"/>
              </a:rPr>
              <a:t>on</a:t>
            </a:r>
            <a:r>
              <a:rPr sz="2000" spc="-20" dirty="0">
                <a:solidFill>
                  <a:srgbClr val="318AFF"/>
                </a:solidFill>
                <a:latin typeface="Arial"/>
                <a:cs typeface="Arial"/>
              </a:rPr>
              <a:t> </a:t>
            </a:r>
            <a:r>
              <a:rPr sz="2000" spc="55" dirty="0">
                <a:solidFill>
                  <a:srgbClr val="318AFF"/>
                </a:solidFill>
                <a:latin typeface="Arial"/>
                <a:cs typeface="Arial"/>
              </a:rPr>
              <a:t>the</a:t>
            </a:r>
            <a:r>
              <a:rPr sz="2000" spc="5" dirty="0">
                <a:solidFill>
                  <a:srgbClr val="318AFF"/>
                </a:solidFill>
                <a:latin typeface="Arial"/>
                <a:cs typeface="Arial"/>
              </a:rPr>
              <a:t> </a:t>
            </a:r>
            <a:r>
              <a:rPr sz="2000" spc="60" dirty="0">
                <a:solidFill>
                  <a:srgbClr val="318AFF"/>
                </a:solidFill>
                <a:latin typeface="Arial"/>
                <a:cs typeface="Arial"/>
              </a:rPr>
              <a:t>part</a:t>
            </a:r>
            <a:r>
              <a:rPr sz="2000" spc="-10" dirty="0">
                <a:solidFill>
                  <a:srgbClr val="318AFF"/>
                </a:solidFill>
                <a:latin typeface="Arial"/>
                <a:cs typeface="Arial"/>
              </a:rPr>
              <a:t> </a:t>
            </a:r>
            <a:r>
              <a:rPr sz="2000" spc="50" dirty="0">
                <a:solidFill>
                  <a:srgbClr val="318AFF"/>
                </a:solidFill>
                <a:latin typeface="Arial"/>
                <a:cs typeface="Arial"/>
              </a:rPr>
              <a:t>of</a:t>
            </a:r>
            <a:r>
              <a:rPr sz="2000" spc="35" dirty="0">
                <a:solidFill>
                  <a:srgbClr val="318AFF"/>
                </a:solidFill>
                <a:latin typeface="Arial"/>
                <a:cs typeface="Arial"/>
              </a:rPr>
              <a:t> </a:t>
            </a:r>
            <a:r>
              <a:rPr sz="2000" spc="70" dirty="0">
                <a:solidFill>
                  <a:srgbClr val="318AFF"/>
                </a:solidFill>
                <a:latin typeface="Arial"/>
                <a:cs typeface="Arial"/>
              </a:rPr>
              <a:t>a</a:t>
            </a:r>
            <a:r>
              <a:rPr sz="2000" spc="5" dirty="0">
                <a:solidFill>
                  <a:srgbClr val="318AFF"/>
                </a:solidFill>
                <a:latin typeface="Arial"/>
                <a:cs typeface="Arial"/>
              </a:rPr>
              <a:t> </a:t>
            </a:r>
            <a:r>
              <a:rPr sz="2000" spc="40" dirty="0">
                <a:solidFill>
                  <a:srgbClr val="318AFF"/>
                </a:solidFill>
                <a:latin typeface="Arial"/>
                <a:cs typeface="Arial"/>
              </a:rPr>
              <a:t>caregiver</a:t>
            </a:r>
            <a:r>
              <a:rPr sz="2000" spc="100" dirty="0">
                <a:solidFill>
                  <a:srgbClr val="318AFF"/>
                </a:solidFill>
                <a:latin typeface="Arial"/>
                <a:cs typeface="Arial"/>
              </a:rPr>
              <a:t> </a:t>
            </a:r>
            <a:r>
              <a:rPr sz="2000" spc="80" dirty="0">
                <a:solidFill>
                  <a:srgbClr val="318AFF"/>
                </a:solidFill>
                <a:latin typeface="Arial"/>
                <a:cs typeface="Arial"/>
              </a:rPr>
              <a:t>to </a:t>
            </a:r>
            <a:r>
              <a:rPr sz="2000" spc="85" dirty="0">
                <a:solidFill>
                  <a:srgbClr val="318AFF"/>
                </a:solidFill>
                <a:latin typeface="Arial"/>
                <a:cs typeface="Arial"/>
              </a:rPr>
              <a:t> </a:t>
            </a:r>
            <a:r>
              <a:rPr sz="2000" spc="35" dirty="0">
                <a:solidFill>
                  <a:srgbClr val="318AFF"/>
                </a:solidFill>
                <a:latin typeface="Arial"/>
                <a:cs typeface="Arial"/>
              </a:rPr>
              <a:t>provide</a:t>
            </a:r>
            <a:r>
              <a:rPr sz="2000" spc="90" dirty="0">
                <a:solidFill>
                  <a:srgbClr val="318AFF"/>
                </a:solidFill>
                <a:latin typeface="Arial"/>
                <a:cs typeface="Arial"/>
              </a:rPr>
              <a:t> </a:t>
            </a:r>
            <a:r>
              <a:rPr sz="2000" spc="40" dirty="0">
                <a:solidFill>
                  <a:srgbClr val="318AFF"/>
                </a:solidFill>
                <a:latin typeface="Arial"/>
                <a:cs typeface="Arial"/>
              </a:rPr>
              <a:t>essential</a:t>
            </a:r>
            <a:r>
              <a:rPr sz="2000" spc="75" dirty="0">
                <a:solidFill>
                  <a:srgbClr val="318AFF"/>
                </a:solidFill>
                <a:latin typeface="Arial"/>
                <a:cs typeface="Arial"/>
              </a:rPr>
              <a:t> </a:t>
            </a:r>
            <a:r>
              <a:rPr sz="2000" spc="40" dirty="0">
                <a:solidFill>
                  <a:srgbClr val="318AFF"/>
                </a:solidFill>
                <a:latin typeface="Arial"/>
                <a:cs typeface="Arial"/>
              </a:rPr>
              <a:t>services</a:t>
            </a:r>
            <a:r>
              <a:rPr sz="2000" spc="150" dirty="0">
                <a:solidFill>
                  <a:srgbClr val="318AFF"/>
                </a:solidFill>
                <a:latin typeface="Arial"/>
                <a:cs typeface="Arial"/>
              </a:rPr>
              <a:t> </a:t>
            </a:r>
            <a:r>
              <a:rPr sz="2000" spc="10" dirty="0">
                <a:solidFill>
                  <a:srgbClr val="318AFF"/>
                </a:solidFill>
                <a:latin typeface="Arial"/>
                <a:cs typeface="Arial"/>
              </a:rPr>
              <a:t>or</a:t>
            </a:r>
            <a:r>
              <a:rPr sz="2000" spc="105" dirty="0">
                <a:solidFill>
                  <a:srgbClr val="318AFF"/>
                </a:solidFill>
                <a:latin typeface="Arial"/>
                <a:cs typeface="Arial"/>
              </a:rPr>
              <a:t> </a:t>
            </a:r>
            <a:r>
              <a:rPr sz="2000" spc="55" dirty="0">
                <a:solidFill>
                  <a:srgbClr val="318AFF"/>
                </a:solidFill>
                <a:latin typeface="Arial"/>
                <a:cs typeface="Arial"/>
              </a:rPr>
              <a:t>the</a:t>
            </a:r>
            <a:r>
              <a:rPr sz="2000" spc="20" dirty="0">
                <a:solidFill>
                  <a:srgbClr val="318AFF"/>
                </a:solidFill>
                <a:latin typeface="Arial"/>
                <a:cs typeface="Arial"/>
              </a:rPr>
              <a:t> </a:t>
            </a:r>
            <a:r>
              <a:rPr sz="2000" spc="30" dirty="0">
                <a:solidFill>
                  <a:srgbClr val="318AFF"/>
                </a:solidFill>
                <a:latin typeface="Arial"/>
                <a:cs typeface="Arial"/>
              </a:rPr>
              <a:t>failure</a:t>
            </a:r>
            <a:r>
              <a:rPr sz="2000" spc="75" dirty="0">
                <a:solidFill>
                  <a:srgbClr val="318AFF"/>
                </a:solidFill>
                <a:latin typeface="Arial"/>
                <a:cs typeface="Arial"/>
              </a:rPr>
              <a:t> </a:t>
            </a:r>
            <a:r>
              <a:rPr sz="2000" spc="50" dirty="0">
                <a:solidFill>
                  <a:srgbClr val="318AFF"/>
                </a:solidFill>
                <a:latin typeface="Arial"/>
                <a:cs typeface="Arial"/>
              </a:rPr>
              <a:t>of</a:t>
            </a:r>
            <a:r>
              <a:rPr sz="2000" spc="40" dirty="0">
                <a:solidFill>
                  <a:srgbClr val="318AFF"/>
                </a:solidFill>
                <a:latin typeface="Arial"/>
                <a:cs typeface="Arial"/>
              </a:rPr>
              <a:t> </a:t>
            </a:r>
            <a:r>
              <a:rPr sz="2000" spc="70" dirty="0">
                <a:solidFill>
                  <a:srgbClr val="318AFF"/>
                </a:solidFill>
                <a:latin typeface="Arial"/>
                <a:cs typeface="Arial"/>
              </a:rPr>
              <a:t>a</a:t>
            </a:r>
            <a:r>
              <a:rPr sz="2000" spc="15" dirty="0">
                <a:solidFill>
                  <a:srgbClr val="318AFF"/>
                </a:solidFill>
                <a:latin typeface="Arial"/>
                <a:cs typeface="Arial"/>
              </a:rPr>
              <a:t> </a:t>
            </a:r>
            <a:r>
              <a:rPr sz="2000" spc="40" dirty="0">
                <a:solidFill>
                  <a:srgbClr val="318AFF"/>
                </a:solidFill>
                <a:latin typeface="Arial"/>
                <a:cs typeface="Arial"/>
              </a:rPr>
              <a:t>vulnerable</a:t>
            </a:r>
            <a:r>
              <a:rPr sz="2000" spc="140" dirty="0">
                <a:solidFill>
                  <a:srgbClr val="318AFF"/>
                </a:solidFill>
                <a:latin typeface="Arial"/>
                <a:cs typeface="Arial"/>
              </a:rPr>
              <a:t> </a:t>
            </a:r>
            <a:r>
              <a:rPr sz="2000" spc="45" dirty="0">
                <a:solidFill>
                  <a:srgbClr val="318AFF"/>
                </a:solidFill>
                <a:latin typeface="Arial"/>
                <a:cs typeface="Arial"/>
              </a:rPr>
              <a:t>adult,</a:t>
            </a:r>
            <a:r>
              <a:rPr sz="2000" spc="30" dirty="0">
                <a:solidFill>
                  <a:srgbClr val="318AFF"/>
                </a:solidFill>
                <a:latin typeface="Arial"/>
                <a:cs typeface="Arial"/>
              </a:rPr>
              <a:t> </a:t>
            </a:r>
            <a:r>
              <a:rPr sz="2000" spc="55" dirty="0">
                <a:solidFill>
                  <a:srgbClr val="318AFF"/>
                </a:solidFill>
                <a:latin typeface="Arial"/>
                <a:cs typeface="Arial"/>
              </a:rPr>
              <a:t>due</a:t>
            </a:r>
            <a:r>
              <a:rPr sz="2000" spc="-15" dirty="0">
                <a:solidFill>
                  <a:srgbClr val="318AFF"/>
                </a:solidFill>
                <a:latin typeface="Arial"/>
                <a:cs typeface="Arial"/>
              </a:rPr>
              <a:t> </a:t>
            </a:r>
            <a:r>
              <a:rPr sz="2000" spc="85" dirty="0">
                <a:solidFill>
                  <a:srgbClr val="318AFF"/>
                </a:solidFill>
                <a:latin typeface="Arial"/>
                <a:cs typeface="Arial"/>
              </a:rPr>
              <a:t>to</a:t>
            </a:r>
            <a:r>
              <a:rPr sz="2000" spc="-15" dirty="0">
                <a:solidFill>
                  <a:srgbClr val="318AFF"/>
                </a:solidFill>
                <a:latin typeface="Arial"/>
                <a:cs typeface="Arial"/>
              </a:rPr>
              <a:t> </a:t>
            </a:r>
            <a:r>
              <a:rPr sz="2000" spc="45" dirty="0">
                <a:solidFill>
                  <a:srgbClr val="318AFF"/>
                </a:solidFill>
                <a:latin typeface="Arial"/>
                <a:cs typeface="Arial"/>
              </a:rPr>
              <a:t>physical </a:t>
            </a:r>
            <a:r>
              <a:rPr sz="2000" spc="-540" dirty="0">
                <a:solidFill>
                  <a:srgbClr val="318AFF"/>
                </a:solidFill>
                <a:latin typeface="Arial"/>
                <a:cs typeface="Arial"/>
              </a:rPr>
              <a:t> </a:t>
            </a:r>
            <a:r>
              <a:rPr sz="2000" spc="35" dirty="0">
                <a:solidFill>
                  <a:srgbClr val="318AFF"/>
                </a:solidFill>
                <a:latin typeface="Arial"/>
                <a:cs typeface="Arial"/>
              </a:rPr>
              <a:t>or</a:t>
            </a:r>
            <a:r>
              <a:rPr sz="2000" spc="50" dirty="0">
                <a:solidFill>
                  <a:srgbClr val="318AFF"/>
                </a:solidFill>
                <a:latin typeface="Arial"/>
                <a:cs typeface="Arial"/>
              </a:rPr>
              <a:t> </a:t>
            </a:r>
            <a:r>
              <a:rPr sz="2000" spc="55" dirty="0">
                <a:solidFill>
                  <a:srgbClr val="318AFF"/>
                </a:solidFill>
                <a:latin typeface="Arial"/>
                <a:cs typeface="Arial"/>
              </a:rPr>
              <a:t>mental</a:t>
            </a:r>
            <a:r>
              <a:rPr sz="2000" spc="40" dirty="0">
                <a:solidFill>
                  <a:srgbClr val="318AFF"/>
                </a:solidFill>
                <a:latin typeface="Arial"/>
                <a:cs typeface="Arial"/>
              </a:rPr>
              <a:t> </a:t>
            </a:r>
            <a:r>
              <a:rPr sz="2000" spc="35" dirty="0">
                <a:solidFill>
                  <a:srgbClr val="318AFF"/>
                </a:solidFill>
                <a:latin typeface="Arial"/>
                <a:cs typeface="Arial"/>
              </a:rPr>
              <a:t>impairments,</a:t>
            </a:r>
            <a:r>
              <a:rPr sz="2000" spc="145" dirty="0">
                <a:solidFill>
                  <a:srgbClr val="318AFF"/>
                </a:solidFill>
                <a:latin typeface="Arial"/>
                <a:cs typeface="Arial"/>
              </a:rPr>
              <a:t> </a:t>
            </a:r>
            <a:r>
              <a:rPr sz="2000" spc="85" dirty="0">
                <a:solidFill>
                  <a:srgbClr val="318AFF"/>
                </a:solidFill>
                <a:latin typeface="Arial"/>
                <a:cs typeface="Arial"/>
              </a:rPr>
              <a:t>to</a:t>
            </a:r>
            <a:r>
              <a:rPr sz="2000" spc="-15" dirty="0">
                <a:solidFill>
                  <a:srgbClr val="318AFF"/>
                </a:solidFill>
                <a:latin typeface="Arial"/>
                <a:cs typeface="Arial"/>
              </a:rPr>
              <a:t> </a:t>
            </a:r>
            <a:r>
              <a:rPr sz="2000" spc="40" dirty="0">
                <a:solidFill>
                  <a:srgbClr val="318AFF"/>
                </a:solidFill>
                <a:latin typeface="Arial"/>
                <a:cs typeface="Arial"/>
              </a:rPr>
              <a:t>perform</a:t>
            </a:r>
            <a:r>
              <a:rPr sz="2000" spc="120" dirty="0">
                <a:solidFill>
                  <a:srgbClr val="318AFF"/>
                </a:solidFill>
                <a:latin typeface="Arial"/>
                <a:cs typeface="Arial"/>
              </a:rPr>
              <a:t> </a:t>
            </a:r>
            <a:r>
              <a:rPr sz="2000" spc="35" dirty="0">
                <a:solidFill>
                  <a:srgbClr val="318AFF"/>
                </a:solidFill>
                <a:latin typeface="Arial"/>
                <a:cs typeface="Arial"/>
              </a:rPr>
              <a:t>self-care</a:t>
            </a:r>
            <a:r>
              <a:rPr sz="2000" spc="110" dirty="0">
                <a:solidFill>
                  <a:srgbClr val="318AFF"/>
                </a:solidFill>
                <a:latin typeface="Arial"/>
                <a:cs typeface="Arial"/>
              </a:rPr>
              <a:t> </a:t>
            </a:r>
            <a:r>
              <a:rPr sz="2000" spc="35" dirty="0">
                <a:solidFill>
                  <a:srgbClr val="318AFF"/>
                </a:solidFill>
                <a:latin typeface="Arial"/>
                <a:cs typeface="Arial"/>
              </a:rPr>
              <a:t>or</a:t>
            </a:r>
            <a:r>
              <a:rPr sz="2000" spc="70" dirty="0">
                <a:solidFill>
                  <a:srgbClr val="318AFF"/>
                </a:solidFill>
                <a:latin typeface="Arial"/>
                <a:cs typeface="Arial"/>
              </a:rPr>
              <a:t> </a:t>
            </a:r>
            <a:r>
              <a:rPr sz="2000" spc="45" dirty="0">
                <a:solidFill>
                  <a:srgbClr val="318AFF"/>
                </a:solidFill>
                <a:latin typeface="Arial"/>
                <a:cs typeface="Arial"/>
              </a:rPr>
              <a:t>obtain </a:t>
            </a:r>
            <a:r>
              <a:rPr sz="2000" spc="40" dirty="0">
                <a:solidFill>
                  <a:srgbClr val="318AFF"/>
                </a:solidFill>
                <a:latin typeface="Arial"/>
                <a:cs typeface="Arial"/>
              </a:rPr>
              <a:t>essential</a:t>
            </a:r>
            <a:r>
              <a:rPr sz="2000" spc="75" dirty="0">
                <a:solidFill>
                  <a:srgbClr val="318AFF"/>
                </a:solidFill>
                <a:latin typeface="Arial"/>
                <a:cs typeface="Arial"/>
              </a:rPr>
              <a:t> </a:t>
            </a:r>
            <a:r>
              <a:rPr sz="2000" spc="40" dirty="0">
                <a:solidFill>
                  <a:srgbClr val="318AFF"/>
                </a:solidFill>
                <a:latin typeface="Arial"/>
                <a:cs typeface="Arial"/>
              </a:rPr>
              <a:t>services</a:t>
            </a:r>
            <a:r>
              <a:rPr sz="2000" spc="80" dirty="0">
                <a:solidFill>
                  <a:srgbClr val="318AFF"/>
                </a:solidFill>
                <a:latin typeface="Arial"/>
                <a:cs typeface="Arial"/>
              </a:rPr>
              <a:t> to </a:t>
            </a:r>
            <a:r>
              <a:rPr sz="2000" spc="85" dirty="0">
                <a:solidFill>
                  <a:srgbClr val="318AFF"/>
                </a:solidFill>
                <a:latin typeface="Arial"/>
                <a:cs typeface="Arial"/>
              </a:rPr>
              <a:t> </a:t>
            </a:r>
            <a:r>
              <a:rPr sz="2000" spc="55" dirty="0">
                <a:solidFill>
                  <a:srgbClr val="318AFF"/>
                </a:solidFill>
                <a:latin typeface="Arial"/>
                <a:cs typeface="Arial"/>
              </a:rPr>
              <a:t>such </a:t>
            </a:r>
            <a:r>
              <a:rPr sz="2000" spc="90" dirty="0">
                <a:solidFill>
                  <a:srgbClr val="318AFF"/>
                </a:solidFill>
                <a:latin typeface="Arial"/>
                <a:cs typeface="Arial"/>
              </a:rPr>
              <a:t>an </a:t>
            </a:r>
            <a:r>
              <a:rPr sz="2000" spc="45" dirty="0">
                <a:solidFill>
                  <a:srgbClr val="318AFF"/>
                </a:solidFill>
                <a:latin typeface="Arial"/>
                <a:cs typeface="Arial"/>
              </a:rPr>
              <a:t>extent </a:t>
            </a:r>
            <a:r>
              <a:rPr sz="2000" spc="50" dirty="0">
                <a:solidFill>
                  <a:srgbClr val="318AFF"/>
                </a:solidFill>
                <a:latin typeface="Arial"/>
                <a:cs typeface="Arial"/>
              </a:rPr>
              <a:t>that </a:t>
            </a:r>
            <a:r>
              <a:rPr sz="2000" spc="45" dirty="0">
                <a:solidFill>
                  <a:srgbClr val="318AFF"/>
                </a:solidFill>
                <a:latin typeface="Arial"/>
                <a:cs typeface="Arial"/>
              </a:rPr>
              <a:t>there </a:t>
            </a:r>
            <a:r>
              <a:rPr sz="2000" spc="70" dirty="0">
                <a:solidFill>
                  <a:srgbClr val="318AFF"/>
                </a:solidFill>
                <a:latin typeface="Arial"/>
                <a:cs typeface="Arial"/>
              </a:rPr>
              <a:t>is </a:t>
            </a:r>
            <a:r>
              <a:rPr sz="2000" spc="35" dirty="0">
                <a:solidFill>
                  <a:srgbClr val="318AFF"/>
                </a:solidFill>
                <a:latin typeface="Arial"/>
                <a:cs typeface="Arial"/>
              </a:rPr>
              <a:t>actual </a:t>
            </a:r>
            <a:r>
              <a:rPr sz="2000" spc="45" dirty="0">
                <a:solidFill>
                  <a:srgbClr val="318AFF"/>
                </a:solidFill>
                <a:latin typeface="Arial"/>
                <a:cs typeface="Arial"/>
              </a:rPr>
              <a:t>physical injury </a:t>
            </a:r>
            <a:r>
              <a:rPr sz="2000" spc="85" dirty="0">
                <a:solidFill>
                  <a:srgbClr val="318AFF"/>
                </a:solidFill>
                <a:latin typeface="Arial"/>
                <a:cs typeface="Arial"/>
              </a:rPr>
              <a:t>to </a:t>
            </a:r>
            <a:r>
              <a:rPr sz="2000" spc="114" dirty="0">
                <a:solidFill>
                  <a:srgbClr val="318AFF"/>
                </a:solidFill>
                <a:latin typeface="Arial"/>
                <a:cs typeface="Arial"/>
              </a:rPr>
              <a:t>a </a:t>
            </a:r>
            <a:r>
              <a:rPr sz="2000" spc="40" dirty="0">
                <a:solidFill>
                  <a:srgbClr val="318AFF"/>
                </a:solidFill>
                <a:latin typeface="Arial"/>
                <a:cs typeface="Arial"/>
              </a:rPr>
              <a:t>vulnerable </a:t>
            </a:r>
            <a:r>
              <a:rPr sz="2000" spc="50" dirty="0">
                <a:solidFill>
                  <a:srgbClr val="318AFF"/>
                </a:solidFill>
                <a:latin typeface="Arial"/>
                <a:cs typeface="Arial"/>
              </a:rPr>
              <a:t>adult </a:t>
            </a:r>
            <a:r>
              <a:rPr sz="2000" spc="35" dirty="0">
                <a:solidFill>
                  <a:srgbClr val="318AFF"/>
                </a:solidFill>
                <a:latin typeface="Arial"/>
                <a:cs typeface="Arial"/>
              </a:rPr>
              <a:t>or </a:t>
            </a:r>
            <a:r>
              <a:rPr sz="2000" spc="40" dirty="0">
                <a:solidFill>
                  <a:srgbClr val="318AFF"/>
                </a:solidFill>
                <a:latin typeface="Arial"/>
                <a:cs typeface="Arial"/>
              </a:rPr>
              <a:t> </a:t>
            </a:r>
            <a:r>
              <a:rPr sz="2000" spc="50" dirty="0">
                <a:solidFill>
                  <a:srgbClr val="318AFF"/>
                </a:solidFill>
                <a:latin typeface="Arial"/>
                <a:cs typeface="Arial"/>
              </a:rPr>
              <a:t>imminent</a:t>
            </a:r>
            <a:r>
              <a:rPr sz="2000" spc="40" dirty="0">
                <a:solidFill>
                  <a:srgbClr val="318AFF"/>
                </a:solidFill>
                <a:latin typeface="Arial"/>
                <a:cs typeface="Arial"/>
              </a:rPr>
              <a:t> danger</a:t>
            </a:r>
            <a:r>
              <a:rPr sz="2000" spc="120" dirty="0">
                <a:solidFill>
                  <a:srgbClr val="318AFF"/>
                </a:solidFill>
                <a:latin typeface="Arial"/>
                <a:cs typeface="Arial"/>
              </a:rPr>
              <a:t> </a:t>
            </a:r>
            <a:r>
              <a:rPr sz="2000" spc="25" dirty="0">
                <a:solidFill>
                  <a:srgbClr val="318AFF"/>
                </a:solidFill>
                <a:latin typeface="Arial"/>
                <a:cs typeface="Arial"/>
              </a:rPr>
              <a:t>of </a:t>
            </a:r>
            <a:r>
              <a:rPr sz="2000" spc="75" dirty="0">
                <a:solidFill>
                  <a:srgbClr val="318AFF"/>
                </a:solidFill>
                <a:latin typeface="Arial"/>
                <a:cs typeface="Arial"/>
              </a:rPr>
              <a:t>the</a:t>
            </a:r>
            <a:r>
              <a:rPr sz="2000" spc="-50" dirty="0">
                <a:solidFill>
                  <a:srgbClr val="318AFF"/>
                </a:solidFill>
                <a:latin typeface="Arial"/>
                <a:cs typeface="Arial"/>
              </a:rPr>
              <a:t> </a:t>
            </a:r>
            <a:r>
              <a:rPr sz="2000" spc="50" dirty="0">
                <a:solidFill>
                  <a:srgbClr val="318AFF"/>
                </a:solidFill>
                <a:latin typeface="Arial"/>
                <a:cs typeface="Arial"/>
              </a:rPr>
              <a:t>vulnerable</a:t>
            </a:r>
            <a:r>
              <a:rPr sz="2000" spc="95" dirty="0">
                <a:solidFill>
                  <a:srgbClr val="318AFF"/>
                </a:solidFill>
                <a:latin typeface="Arial"/>
                <a:cs typeface="Arial"/>
              </a:rPr>
              <a:t> </a:t>
            </a:r>
            <a:r>
              <a:rPr sz="2000" spc="40" dirty="0">
                <a:solidFill>
                  <a:srgbClr val="318AFF"/>
                </a:solidFill>
                <a:latin typeface="Arial"/>
                <a:cs typeface="Arial"/>
              </a:rPr>
              <a:t>adult</a:t>
            </a:r>
            <a:r>
              <a:rPr sz="2000" spc="45" dirty="0">
                <a:solidFill>
                  <a:srgbClr val="318AFF"/>
                </a:solidFill>
                <a:latin typeface="Arial"/>
                <a:cs typeface="Arial"/>
              </a:rPr>
              <a:t> </a:t>
            </a:r>
            <a:r>
              <a:rPr sz="2000" spc="30" dirty="0">
                <a:solidFill>
                  <a:srgbClr val="318AFF"/>
                </a:solidFill>
                <a:latin typeface="Arial"/>
                <a:cs typeface="Arial"/>
              </a:rPr>
              <a:t>suffering</a:t>
            </a:r>
            <a:r>
              <a:rPr sz="2000" spc="114" dirty="0">
                <a:solidFill>
                  <a:srgbClr val="318AFF"/>
                </a:solidFill>
                <a:latin typeface="Arial"/>
                <a:cs typeface="Arial"/>
              </a:rPr>
              <a:t> </a:t>
            </a:r>
            <a:r>
              <a:rPr sz="2000" spc="45" dirty="0">
                <a:solidFill>
                  <a:srgbClr val="318AFF"/>
                </a:solidFill>
                <a:latin typeface="Arial"/>
                <a:cs typeface="Arial"/>
              </a:rPr>
              <a:t>physical</a:t>
            </a:r>
            <a:r>
              <a:rPr sz="2000" spc="90" dirty="0">
                <a:solidFill>
                  <a:srgbClr val="318AFF"/>
                </a:solidFill>
                <a:latin typeface="Arial"/>
                <a:cs typeface="Arial"/>
              </a:rPr>
              <a:t> </a:t>
            </a:r>
            <a:r>
              <a:rPr sz="2000" spc="40" dirty="0">
                <a:solidFill>
                  <a:srgbClr val="318AFF"/>
                </a:solidFill>
                <a:latin typeface="Arial"/>
                <a:cs typeface="Arial"/>
              </a:rPr>
              <a:t>injury</a:t>
            </a:r>
            <a:r>
              <a:rPr sz="2000" spc="50" dirty="0">
                <a:solidFill>
                  <a:srgbClr val="318AFF"/>
                </a:solidFill>
                <a:latin typeface="Arial"/>
                <a:cs typeface="Arial"/>
              </a:rPr>
              <a:t> </a:t>
            </a:r>
            <a:r>
              <a:rPr sz="2000" spc="35" dirty="0">
                <a:solidFill>
                  <a:srgbClr val="318AFF"/>
                </a:solidFill>
                <a:latin typeface="Arial"/>
                <a:cs typeface="Arial"/>
              </a:rPr>
              <a:t>or</a:t>
            </a:r>
            <a:r>
              <a:rPr sz="2000" spc="65" dirty="0">
                <a:solidFill>
                  <a:srgbClr val="318AFF"/>
                </a:solidFill>
                <a:latin typeface="Arial"/>
                <a:cs typeface="Arial"/>
              </a:rPr>
              <a:t> </a:t>
            </a:r>
            <a:r>
              <a:rPr sz="2000" spc="35" dirty="0">
                <a:solidFill>
                  <a:srgbClr val="318AFF"/>
                </a:solidFill>
                <a:latin typeface="Arial"/>
                <a:cs typeface="Arial"/>
              </a:rPr>
              <a:t>death.</a:t>
            </a:r>
            <a:endParaRPr sz="2000">
              <a:latin typeface="Arial"/>
              <a:cs typeface="Arial"/>
            </a:endParaRPr>
          </a:p>
          <a:p>
            <a:pPr marL="1085850">
              <a:lnSpc>
                <a:spcPct val="100000"/>
              </a:lnSpc>
              <a:spcBef>
                <a:spcPts val="1270"/>
              </a:spcBef>
            </a:pPr>
            <a:r>
              <a:rPr sz="1850" spc="20" dirty="0">
                <a:solidFill>
                  <a:srgbClr val="1A4B99"/>
                </a:solidFill>
                <a:latin typeface="Arial"/>
                <a:cs typeface="Arial"/>
              </a:rPr>
              <a:t>28-357</a:t>
            </a:r>
            <a:r>
              <a:rPr sz="1850" spc="95" dirty="0">
                <a:solidFill>
                  <a:srgbClr val="1A4B99"/>
                </a:solidFill>
                <a:latin typeface="Arial"/>
                <a:cs typeface="Arial"/>
              </a:rPr>
              <a:t> </a:t>
            </a:r>
            <a:r>
              <a:rPr sz="1850" spc="25" dirty="0">
                <a:solidFill>
                  <a:srgbClr val="1A4B99"/>
                </a:solidFill>
                <a:latin typeface="Arial"/>
                <a:cs typeface="Arial"/>
              </a:rPr>
              <a:t>Essential</a:t>
            </a:r>
            <a:r>
              <a:rPr sz="1850" spc="30" dirty="0">
                <a:solidFill>
                  <a:srgbClr val="1A4B99"/>
                </a:solidFill>
                <a:latin typeface="Arial"/>
                <a:cs typeface="Arial"/>
              </a:rPr>
              <a:t> services</a:t>
            </a:r>
            <a:r>
              <a:rPr sz="1850" spc="40" dirty="0">
                <a:solidFill>
                  <a:srgbClr val="1A4B99"/>
                </a:solidFill>
                <a:latin typeface="Arial"/>
                <a:cs typeface="Arial"/>
              </a:rPr>
              <a:t> </a:t>
            </a:r>
            <a:r>
              <a:rPr sz="1850" spc="20" dirty="0">
                <a:solidFill>
                  <a:srgbClr val="1A4B99"/>
                </a:solidFill>
                <a:latin typeface="Arial"/>
                <a:cs typeface="Arial"/>
              </a:rPr>
              <a:t>include,</a:t>
            </a:r>
            <a:r>
              <a:rPr sz="1850" spc="65" dirty="0">
                <a:solidFill>
                  <a:srgbClr val="1A4B99"/>
                </a:solidFill>
                <a:latin typeface="Arial"/>
                <a:cs typeface="Arial"/>
              </a:rPr>
              <a:t> </a:t>
            </a:r>
            <a:r>
              <a:rPr sz="1850" spc="35" dirty="0">
                <a:solidFill>
                  <a:srgbClr val="1A4B99"/>
                </a:solidFill>
                <a:latin typeface="Arial"/>
                <a:cs typeface="Arial"/>
              </a:rPr>
              <a:t>not</a:t>
            </a:r>
            <a:r>
              <a:rPr sz="1850" spc="5" dirty="0">
                <a:solidFill>
                  <a:srgbClr val="1A4B99"/>
                </a:solidFill>
                <a:latin typeface="Arial"/>
                <a:cs typeface="Arial"/>
              </a:rPr>
              <a:t> </a:t>
            </a:r>
            <a:r>
              <a:rPr sz="1850" spc="20" dirty="0">
                <a:solidFill>
                  <a:srgbClr val="1A4B99"/>
                </a:solidFill>
                <a:latin typeface="Arial"/>
                <a:cs typeface="Arial"/>
              </a:rPr>
              <a:t>limited</a:t>
            </a:r>
            <a:r>
              <a:rPr sz="1850" spc="-20" dirty="0">
                <a:solidFill>
                  <a:srgbClr val="1A4B99"/>
                </a:solidFill>
                <a:latin typeface="Arial"/>
                <a:cs typeface="Arial"/>
              </a:rPr>
              <a:t> </a:t>
            </a:r>
            <a:r>
              <a:rPr sz="1850" spc="50" dirty="0">
                <a:solidFill>
                  <a:srgbClr val="1A4B99"/>
                </a:solidFill>
                <a:latin typeface="Arial"/>
                <a:cs typeface="Arial"/>
              </a:rPr>
              <a:t>to:</a:t>
            </a:r>
            <a:endParaRPr sz="1850">
              <a:latin typeface="Arial"/>
              <a:cs typeface="Arial"/>
            </a:endParaRPr>
          </a:p>
          <a:p>
            <a:pPr marL="1085215" marR="454025" indent="2540">
              <a:lnSpc>
                <a:spcPct val="100000"/>
              </a:lnSpc>
              <a:spcBef>
                <a:spcPts val="5"/>
              </a:spcBef>
            </a:pPr>
            <a:r>
              <a:rPr sz="1850" spc="10" dirty="0">
                <a:solidFill>
                  <a:srgbClr val="1A4B99"/>
                </a:solidFill>
                <a:latin typeface="Arial"/>
                <a:cs typeface="Arial"/>
              </a:rPr>
              <a:t>Sufficient</a:t>
            </a:r>
            <a:r>
              <a:rPr sz="1850" spc="95" dirty="0">
                <a:solidFill>
                  <a:srgbClr val="1A4B99"/>
                </a:solidFill>
                <a:latin typeface="Arial"/>
                <a:cs typeface="Arial"/>
              </a:rPr>
              <a:t> </a:t>
            </a:r>
            <a:r>
              <a:rPr sz="1850" spc="30" dirty="0">
                <a:solidFill>
                  <a:srgbClr val="1A4B99"/>
                </a:solidFill>
                <a:latin typeface="Arial"/>
                <a:cs typeface="Arial"/>
              </a:rPr>
              <a:t>and</a:t>
            </a:r>
            <a:r>
              <a:rPr sz="1850" spc="20" dirty="0">
                <a:solidFill>
                  <a:srgbClr val="1A4B99"/>
                </a:solidFill>
                <a:latin typeface="Arial"/>
                <a:cs typeface="Arial"/>
              </a:rPr>
              <a:t> </a:t>
            </a:r>
            <a:r>
              <a:rPr sz="1850" spc="15" dirty="0">
                <a:solidFill>
                  <a:srgbClr val="1A4B99"/>
                </a:solidFill>
                <a:latin typeface="Arial"/>
                <a:cs typeface="Arial"/>
              </a:rPr>
              <a:t>appropriate</a:t>
            </a:r>
            <a:r>
              <a:rPr sz="1850" spc="135" dirty="0">
                <a:solidFill>
                  <a:srgbClr val="1A4B99"/>
                </a:solidFill>
                <a:latin typeface="Arial"/>
                <a:cs typeface="Arial"/>
              </a:rPr>
              <a:t> </a:t>
            </a:r>
            <a:r>
              <a:rPr sz="1850" spc="45" dirty="0">
                <a:solidFill>
                  <a:srgbClr val="1A4B99"/>
                </a:solidFill>
                <a:latin typeface="Arial"/>
                <a:cs typeface="Arial"/>
              </a:rPr>
              <a:t>food</a:t>
            </a:r>
            <a:r>
              <a:rPr sz="1850" spc="-10" dirty="0">
                <a:solidFill>
                  <a:srgbClr val="1A4B99"/>
                </a:solidFill>
                <a:latin typeface="Arial"/>
                <a:cs typeface="Arial"/>
              </a:rPr>
              <a:t> </a:t>
            </a:r>
            <a:r>
              <a:rPr sz="1850" spc="50" dirty="0">
                <a:solidFill>
                  <a:srgbClr val="1A4B99"/>
                </a:solidFill>
                <a:latin typeface="Arial"/>
                <a:cs typeface="Arial"/>
              </a:rPr>
              <a:t>and</a:t>
            </a:r>
            <a:r>
              <a:rPr sz="1850" spc="5" dirty="0">
                <a:solidFill>
                  <a:srgbClr val="1A4B99"/>
                </a:solidFill>
                <a:latin typeface="Arial"/>
                <a:cs typeface="Arial"/>
              </a:rPr>
              <a:t> </a:t>
            </a:r>
            <a:r>
              <a:rPr sz="1850" spc="15" dirty="0">
                <a:solidFill>
                  <a:srgbClr val="1A4B99"/>
                </a:solidFill>
                <a:latin typeface="Arial"/>
                <a:cs typeface="Arial"/>
              </a:rPr>
              <a:t>clothing,</a:t>
            </a:r>
            <a:r>
              <a:rPr sz="1850" spc="75" dirty="0">
                <a:solidFill>
                  <a:srgbClr val="1A4B99"/>
                </a:solidFill>
                <a:latin typeface="Arial"/>
                <a:cs typeface="Arial"/>
              </a:rPr>
              <a:t> </a:t>
            </a:r>
            <a:r>
              <a:rPr sz="1850" spc="25" dirty="0">
                <a:solidFill>
                  <a:srgbClr val="1A4B99"/>
                </a:solidFill>
                <a:latin typeface="Arial"/>
                <a:cs typeface="Arial"/>
              </a:rPr>
              <a:t>temperate</a:t>
            </a:r>
            <a:r>
              <a:rPr sz="1850" spc="95" dirty="0">
                <a:solidFill>
                  <a:srgbClr val="1A4B99"/>
                </a:solidFill>
                <a:latin typeface="Arial"/>
                <a:cs typeface="Arial"/>
              </a:rPr>
              <a:t> </a:t>
            </a:r>
            <a:r>
              <a:rPr sz="1850" spc="50" dirty="0">
                <a:solidFill>
                  <a:srgbClr val="1A4B99"/>
                </a:solidFill>
                <a:latin typeface="Arial"/>
                <a:cs typeface="Arial"/>
              </a:rPr>
              <a:t>and</a:t>
            </a:r>
            <a:r>
              <a:rPr sz="1850" spc="-30" dirty="0">
                <a:solidFill>
                  <a:srgbClr val="1A4B99"/>
                </a:solidFill>
                <a:latin typeface="Arial"/>
                <a:cs typeface="Arial"/>
              </a:rPr>
              <a:t> </a:t>
            </a:r>
            <a:r>
              <a:rPr sz="1850" spc="25" dirty="0">
                <a:solidFill>
                  <a:srgbClr val="1A4B99"/>
                </a:solidFill>
                <a:latin typeface="Arial"/>
                <a:cs typeface="Arial"/>
              </a:rPr>
              <a:t>sanitary </a:t>
            </a:r>
            <a:r>
              <a:rPr sz="1850" spc="30" dirty="0">
                <a:solidFill>
                  <a:srgbClr val="1A4B99"/>
                </a:solidFill>
                <a:latin typeface="Arial"/>
                <a:cs typeface="Arial"/>
              </a:rPr>
              <a:t> </a:t>
            </a:r>
            <a:r>
              <a:rPr sz="1850" spc="10" dirty="0">
                <a:solidFill>
                  <a:srgbClr val="1A4B99"/>
                </a:solidFill>
                <a:latin typeface="Arial"/>
                <a:cs typeface="Arial"/>
              </a:rPr>
              <a:t>shelter,</a:t>
            </a:r>
            <a:r>
              <a:rPr sz="1850" spc="20" dirty="0">
                <a:solidFill>
                  <a:srgbClr val="1A4B99"/>
                </a:solidFill>
                <a:latin typeface="Arial"/>
                <a:cs typeface="Arial"/>
              </a:rPr>
              <a:t> </a:t>
            </a:r>
            <a:r>
              <a:rPr sz="1850" spc="25" dirty="0">
                <a:solidFill>
                  <a:srgbClr val="1A4B99"/>
                </a:solidFill>
                <a:latin typeface="Arial"/>
                <a:cs typeface="Arial"/>
              </a:rPr>
              <a:t>treatment</a:t>
            </a:r>
            <a:r>
              <a:rPr sz="1850" spc="105" dirty="0">
                <a:solidFill>
                  <a:srgbClr val="1A4B99"/>
                </a:solidFill>
                <a:latin typeface="Arial"/>
                <a:cs typeface="Arial"/>
              </a:rPr>
              <a:t> </a:t>
            </a:r>
            <a:r>
              <a:rPr sz="1850" spc="10" dirty="0">
                <a:solidFill>
                  <a:srgbClr val="1A4B99"/>
                </a:solidFill>
                <a:latin typeface="Arial"/>
                <a:cs typeface="Arial"/>
              </a:rPr>
              <a:t>for </a:t>
            </a:r>
            <a:r>
              <a:rPr sz="1850" spc="25" dirty="0">
                <a:solidFill>
                  <a:srgbClr val="1A4B99"/>
                </a:solidFill>
                <a:latin typeface="Arial"/>
                <a:cs typeface="Arial"/>
              </a:rPr>
              <a:t>physical</a:t>
            </a:r>
            <a:r>
              <a:rPr sz="1850" spc="65" dirty="0">
                <a:solidFill>
                  <a:srgbClr val="1A4B99"/>
                </a:solidFill>
                <a:latin typeface="Arial"/>
                <a:cs typeface="Arial"/>
              </a:rPr>
              <a:t> </a:t>
            </a:r>
            <a:r>
              <a:rPr sz="1850" spc="25" dirty="0">
                <a:solidFill>
                  <a:srgbClr val="1A4B99"/>
                </a:solidFill>
                <a:latin typeface="Arial"/>
                <a:cs typeface="Arial"/>
              </a:rPr>
              <a:t>needs,</a:t>
            </a:r>
            <a:r>
              <a:rPr sz="1850" spc="45" dirty="0">
                <a:solidFill>
                  <a:srgbClr val="1A4B99"/>
                </a:solidFill>
                <a:latin typeface="Arial"/>
                <a:cs typeface="Arial"/>
              </a:rPr>
              <a:t> </a:t>
            </a:r>
            <a:r>
              <a:rPr sz="1850" spc="25" dirty="0">
                <a:solidFill>
                  <a:srgbClr val="1A4B99"/>
                </a:solidFill>
                <a:latin typeface="Arial"/>
                <a:cs typeface="Arial"/>
              </a:rPr>
              <a:t>and;</a:t>
            </a:r>
            <a:r>
              <a:rPr sz="1850" spc="90" dirty="0">
                <a:solidFill>
                  <a:srgbClr val="1A4B99"/>
                </a:solidFill>
                <a:latin typeface="Arial"/>
                <a:cs typeface="Arial"/>
              </a:rPr>
              <a:t> </a:t>
            </a:r>
            <a:r>
              <a:rPr sz="1850" spc="20" dirty="0">
                <a:solidFill>
                  <a:srgbClr val="1A4B99"/>
                </a:solidFill>
                <a:latin typeface="Arial"/>
                <a:cs typeface="Arial"/>
              </a:rPr>
              <a:t>§28-364</a:t>
            </a:r>
            <a:r>
              <a:rPr sz="1850" spc="80" dirty="0">
                <a:solidFill>
                  <a:srgbClr val="1A4B99"/>
                </a:solidFill>
                <a:latin typeface="Arial"/>
                <a:cs typeface="Arial"/>
              </a:rPr>
              <a:t> </a:t>
            </a:r>
            <a:r>
              <a:rPr sz="1850" spc="15" dirty="0">
                <a:solidFill>
                  <a:srgbClr val="1A4B99"/>
                </a:solidFill>
                <a:latin typeface="Arial"/>
                <a:cs typeface="Arial"/>
              </a:rPr>
              <a:t>proper</a:t>
            </a:r>
            <a:r>
              <a:rPr sz="1850" spc="65" dirty="0">
                <a:solidFill>
                  <a:srgbClr val="1A4B99"/>
                </a:solidFill>
                <a:latin typeface="Arial"/>
                <a:cs typeface="Arial"/>
              </a:rPr>
              <a:t> </a:t>
            </a:r>
            <a:r>
              <a:rPr sz="1850" spc="20" dirty="0">
                <a:solidFill>
                  <a:srgbClr val="1A4B99"/>
                </a:solidFill>
                <a:latin typeface="Arial"/>
                <a:cs typeface="Arial"/>
              </a:rPr>
              <a:t>supervision</a:t>
            </a:r>
            <a:endParaRPr sz="1850">
              <a:latin typeface="Arial"/>
              <a:cs typeface="Arial"/>
            </a:endParaRPr>
          </a:p>
          <a:p>
            <a:pPr>
              <a:lnSpc>
                <a:spcPct val="100000"/>
              </a:lnSpc>
              <a:spcBef>
                <a:spcPts val="25"/>
              </a:spcBef>
            </a:pPr>
            <a:endParaRPr sz="1900">
              <a:latin typeface="Arial"/>
              <a:cs typeface="Arial"/>
            </a:endParaRPr>
          </a:p>
          <a:p>
            <a:pPr marL="244475" algn="ctr">
              <a:lnSpc>
                <a:spcPct val="100000"/>
              </a:lnSpc>
            </a:pPr>
            <a:r>
              <a:rPr sz="2700" b="1" spc="-105" dirty="0">
                <a:solidFill>
                  <a:srgbClr val="FD0000"/>
                </a:solidFill>
                <a:latin typeface="Arial"/>
                <a:cs typeface="Arial"/>
              </a:rPr>
              <a:t>Indicators</a:t>
            </a:r>
            <a:r>
              <a:rPr sz="2700" b="1" spc="265" dirty="0">
                <a:solidFill>
                  <a:srgbClr val="FD0000"/>
                </a:solidFill>
                <a:latin typeface="Arial"/>
                <a:cs typeface="Arial"/>
              </a:rPr>
              <a:t> </a:t>
            </a:r>
            <a:r>
              <a:rPr sz="2700" b="1" spc="-125" dirty="0">
                <a:solidFill>
                  <a:srgbClr val="FD0000"/>
                </a:solidFill>
                <a:latin typeface="Arial"/>
                <a:cs typeface="Arial"/>
              </a:rPr>
              <a:t>of</a:t>
            </a:r>
            <a:r>
              <a:rPr sz="2700" b="1" spc="100" dirty="0">
                <a:solidFill>
                  <a:srgbClr val="FD0000"/>
                </a:solidFill>
                <a:latin typeface="Arial"/>
                <a:cs typeface="Arial"/>
              </a:rPr>
              <a:t> </a:t>
            </a:r>
            <a:r>
              <a:rPr sz="2700" b="1" spc="-55" dirty="0">
                <a:solidFill>
                  <a:srgbClr val="FD0000"/>
                </a:solidFill>
                <a:latin typeface="Arial"/>
                <a:cs typeface="Arial"/>
              </a:rPr>
              <a:t>Neglect</a:t>
            </a:r>
            <a:endParaRPr sz="2700">
              <a:latin typeface="Arial"/>
              <a:cs typeface="Arial"/>
            </a:endParaRPr>
          </a:p>
          <a:p>
            <a:pPr marL="457200" indent="-179705">
              <a:lnSpc>
                <a:spcPct val="100000"/>
              </a:lnSpc>
              <a:spcBef>
                <a:spcPts val="1445"/>
              </a:spcBef>
              <a:buChar char="•"/>
              <a:tabLst>
                <a:tab pos="457834" algn="l"/>
              </a:tabLst>
            </a:pPr>
            <a:r>
              <a:rPr sz="2000" spc="40" dirty="0">
                <a:solidFill>
                  <a:srgbClr val="FD8001"/>
                </a:solidFill>
                <a:latin typeface="Arial"/>
                <a:cs typeface="Arial"/>
              </a:rPr>
              <a:t>Lack</a:t>
            </a:r>
            <a:r>
              <a:rPr sz="2000" spc="65" dirty="0">
                <a:solidFill>
                  <a:srgbClr val="FD8001"/>
                </a:solidFill>
                <a:latin typeface="Arial"/>
                <a:cs typeface="Arial"/>
              </a:rPr>
              <a:t> </a:t>
            </a:r>
            <a:r>
              <a:rPr sz="2000" spc="25" dirty="0">
                <a:solidFill>
                  <a:srgbClr val="FD8001"/>
                </a:solidFill>
                <a:latin typeface="Arial"/>
                <a:cs typeface="Arial"/>
              </a:rPr>
              <a:t>of</a:t>
            </a:r>
            <a:r>
              <a:rPr sz="2000" spc="20" dirty="0">
                <a:solidFill>
                  <a:srgbClr val="FD8001"/>
                </a:solidFill>
                <a:latin typeface="Arial"/>
                <a:cs typeface="Arial"/>
              </a:rPr>
              <a:t> </a:t>
            </a:r>
            <a:r>
              <a:rPr sz="2000" spc="35" dirty="0">
                <a:solidFill>
                  <a:srgbClr val="FD8001"/>
                </a:solidFill>
                <a:latin typeface="Arial"/>
                <a:cs typeface="Arial"/>
              </a:rPr>
              <a:t>personal</a:t>
            </a:r>
            <a:r>
              <a:rPr sz="2000" spc="155" dirty="0">
                <a:solidFill>
                  <a:srgbClr val="FD8001"/>
                </a:solidFill>
                <a:latin typeface="Arial"/>
                <a:cs typeface="Arial"/>
              </a:rPr>
              <a:t> </a:t>
            </a:r>
            <a:r>
              <a:rPr sz="2000" spc="40" dirty="0">
                <a:solidFill>
                  <a:srgbClr val="FD8001"/>
                </a:solidFill>
                <a:latin typeface="Arial"/>
                <a:cs typeface="Arial"/>
              </a:rPr>
              <a:t>care</a:t>
            </a:r>
            <a:endParaRPr sz="2000">
              <a:latin typeface="Arial"/>
              <a:cs typeface="Arial"/>
            </a:endParaRPr>
          </a:p>
          <a:p>
            <a:pPr marL="448945" marR="828675" indent="-170815">
              <a:lnSpc>
                <a:spcPct val="101299"/>
              </a:lnSpc>
              <a:buChar char="•"/>
              <a:tabLst>
                <a:tab pos="457834" algn="l"/>
              </a:tabLst>
            </a:pPr>
            <a:r>
              <a:rPr sz="2000" spc="40" dirty="0">
                <a:solidFill>
                  <a:srgbClr val="FD8001"/>
                </a:solidFill>
                <a:latin typeface="Arial"/>
                <a:cs typeface="Arial"/>
              </a:rPr>
              <a:t>Lack</a:t>
            </a:r>
            <a:r>
              <a:rPr sz="2000" spc="75" dirty="0">
                <a:solidFill>
                  <a:srgbClr val="FD8001"/>
                </a:solidFill>
                <a:latin typeface="Arial"/>
                <a:cs typeface="Arial"/>
              </a:rPr>
              <a:t> </a:t>
            </a:r>
            <a:r>
              <a:rPr sz="2000" spc="25" dirty="0">
                <a:solidFill>
                  <a:srgbClr val="FD8001"/>
                </a:solidFill>
                <a:latin typeface="Arial"/>
                <a:cs typeface="Arial"/>
              </a:rPr>
              <a:t>of</a:t>
            </a:r>
            <a:r>
              <a:rPr sz="2000" spc="30" dirty="0">
                <a:solidFill>
                  <a:srgbClr val="FD8001"/>
                </a:solidFill>
                <a:latin typeface="Arial"/>
                <a:cs typeface="Arial"/>
              </a:rPr>
              <a:t> </a:t>
            </a:r>
            <a:r>
              <a:rPr sz="2000" spc="40" dirty="0">
                <a:solidFill>
                  <a:srgbClr val="FD8001"/>
                </a:solidFill>
                <a:latin typeface="Arial"/>
                <a:cs typeface="Arial"/>
              </a:rPr>
              <a:t>necessary</a:t>
            </a:r>
            <a:r>
              <a:rPr sz="2000" spc="170" dirty="0">
                <a:solidFill>
                  <a:srgbClr val="FD8001"/>
                </a:solidFill>
                <a:latin typeface="Arial"/>
                <a:cs typeface="Arial"/>
              </a:rPr>
              <a:t> </a:t>
            </a:r>
            <a:r>
              <a:rPr sz="2000" spc="45" dirty="0">
                <a:solidFill>
                  <a:srgbClr val="FD8001"/>
                </a:solidFill>
                <a:latin typeface="Arial"/>
                <a:cs typeface="Arial"/>
              </a:rPr>
              <a:t>aides</a:t>
            </a:r>
            <a:r>
              <a:rPr sz="2000" spc="50" dirty="0">
                <a:solidFill>
                  <a:srgbClr val="FD8001"/>
                </a:solidFill>
                <a:latin typeface="Arial"/>
                <a:cs typeface="Arial"/>
              </a:rPr>
              <a:t> </a:t>
            </a:r>
            <a:r>
              <a:rPr sz="2000" spc="55" dirty="0">
                <a:solidFill>
                  <a:srgbClr val="FD8001"/>
                </a:solidFill>
                <a:latin typeface="Arial"/>
                <a:cs typeface="Arial"/>
              </a:rPr>
              <a:t>such</a:t>
            </a:r>
            <a:r>
              <a:rPr sz="2000" spc="45" dirty="0">
                <a:solidFill>
                  <a:srgbClr val="FD8001"/>
                </a:solidFill>
                <a:latin typeface="Arial"/>
                <a:cs typeface="Arial"/>
              </a:rPr>
              <a:t> </a:t>
            </a:r>
            <a:r>
              <a:rPr sz="2000" spc="85" dirty="0">
                <a:solidFill>
                  <a:srgbClr val="FD8001"/>
                </a:solidFill>
                <a:latin typeface="Arial"/>
                <a:cs typeface="Arial"/>
              </a:rPr>
              <a:t>as</a:t>
            </a:r>
            <a:r>
              <a:rPr sz="2000" dirty="0">
                <a:solidFill>
                  <a:srgbClr val="FD8001"/>
                </a:solidFill>
                <a:latin typeface="Arial"/>
                <a:cs typeface="Arial"/>
              </a:rPr>
              <a:t> </a:t>
            </a:r>
            <a:r>
              <a:rPr sz="2000" spc="30" dirty="0">
                <a:solidFill>
                  <a:srgbClr val="FD8001"/>
                </a:solidFill>
                <a:latin typeface="Arial"/>
                <a:cs typeface="Arial"/>
              </a:rPr>
              <a:t>false</a:t>
            </a:r>
            <a:r>
              <a:rPr sz="2000" spc="95" dirty="0">
                <a:solidFill>
                  <a:srgbClr val="FD8001"/>
                </a:solidFill>
                <a:latin typeface="Arial"/>
                <a:cs typeface="Arial"/>
              </a:rPr>
              <a:t> </a:t>
            </a:r>
            <a:r>
              <a:rPr sz="2000" spc="30" dirty="0">
                <a:solidFill>
                  <a:srgbClr val="FD8001"/>
                </a:solidFill>
                <a:latin typeface="Arial"/>
                <a:cs typeface="Arial"/>
              </a:rPr>
              <a:t>teeth,</a:t>
            </a:r>
            <a:r>
              <a:rPr sz="2000" spc="90" dirty="0">
                <a:solidFill>
                  <a:srgbClr val="FD8001"/>
                </a:solidFill>
                <a:latin typeface="Arial"/>
                <a:cs typeface="Arial"/>
              </a:rPr>
              <a:t> </a:t>
            </a:r>
            <a:r>
              <a:rPr sz="2000" spc="45" dirty="0">
                <a:solidFill>
                  <a:srgbClr val="FD8001"/>
                </a:solidFill>
                <a:latin typeface="Arial"/>
                <a:cs typeface="Arial"/>
              </a:rPr>
              <a:t>glasses,</a:t>
            </a:r>
            <a:r>
              <a:rPr sz="2000" spc="65" dirty="0">
                <a:solidFill>
                  <a:srgbClr val="FD8001"/>
                </a:solidFill>
                <a:latin typeface="Arial"/>
                <a:cs typeface="Arial"/>
              </a:rPr>
              <a:t> </a:t>
            </a:r>
            <a:r>
              <a:rPr sz="2000" spc="35" dirty="0">
                <a:solidFill>
                  <a:srgbClr val="FD8001"/>
                </a:solidFill>
                <a:latin typeface="Arial"/>
                <a:cs typeface="Arial"/>
              </a:rPr>
              <a:t>hearing</a:t>
            </a:r>
            <a:r>
              <a:rPr sz="2000" spc="140" dirty="0">
                <a:solidFill>
                  <a:srgbClr val="FD8001"/>
                </a:solidFill>
                <a:latin typeface="Arial"/>
                <a:cs typeface="Arial"/>
              </a:rPr>
              <a:t> </a:t>
            </a:r>
            <a:r>
              <a:rPr sz="2000" spc="35" dirty="0">
                <a:solidFill>
                  <a:srgbClr val="FD8001"/>
                </a:solidFill>
                <a:latin typeface="Arial"/>
                <a:cs typeface="Arial"/>
              </a:rPr>
              <a:t>aid, </a:t>
            </a:r>
            <a:r>
              <a:rPr sz="2000" spc="-540" dirty="0">
                <a:solidFill>
                  <a:srgbClr val="FD8001"/>
                </a:solidFill>
                <a:latin typeface="Arial"/>
                <a:cs typeface="Arial"/>
              </a:rPr>
              <a:t> </a:t>
            </a:r>
            <a:r>
              <a:rPr sz="2000" spc="25" dirty="0">
                <a:solidFill>
                  <a:srgbClr val="FD8001"/>
                </a:solidFill>
                <a:latin typeface="Arial"/>
                <a:cs typeface="Arial"/>
              </a:rPr>
              <a:t>walker,</a:t>
            </a:r>
            <a:r>
              <a:rPr sz="2000" spc="95" dirty="0">
                <a:solidFill>
                  <a:srgbClr val="FD8001"/>
                </a:solidFill>
                <a:latin typeface="Arial"/>
                <a:cs typeface="Arial"/>
              </a:rPr>
              <a:t> </a:t>
            </a:r>
            <a:r>
              <a:rPr sz="2000" spc="50" dirty="0">
                <a:solidFill>
                  <a:srgbClr val="FD8001"/>
                </a:solidFill>
                <a:latin typeface="Arial"/>
                <a:cs typeface="Arial"/>
              </a:rPr>
              <a:t>cane,</a:t>
            </a:r>
            <a:r>
              <a:rPr sz="2000" spc="20" dirty="0">
                <a:solidFill>
                  <a:srgbClr val="FD8001"/>
                </a:solidFill>
                <a:latin typeface="Arial"/>
                <a:cs typeface="Arial"/>
              </a:rPr>
              <a:t> </a:t>
            </a:r>
            <a:r>
              <a:rPr sz="2000" spc="50" dirty="0">
                <a:solidFill>
                  <a:srgbClr val="FD8001"/>
                </a:solidFill>
                <a:latin typeface="Arial"/>
                <a:cs typeface="Arial"/>
              </a:rPr>
              <a:t>bedside</a:t>
            </a:r>
            <a:r>
              <a:rPr sz="2000" spc="60" dirty="0">
                <a:solidFill>
                  <a:srgbClr val="FD8001"/>
                </a:solidFill>
                <a:latin typeface="Arial"/>
                <a:cs typeface="Arial"/>
              </a:rPr>
              <a:t> </a:t>
            </a:r>
            <a:r>
              <a:rPr sz="2000" spc="50" dirty="0">
                <a:solidFill>
                  <a:srgbClr val="FD8001"/>
                </a:solidFill>
                <a:latin typeface="Arial"/>
                <a:cs typeface="Arial"/>
              </a:rPr>
              <a:t>commode,</a:t>
            </a:r>
            <a:r>
              <a:rPr sz="2000" spc="130" dirty="0">
                <a:solidFill>
                  <a:srgbClr val="FD8001"/>
                </a:solidFill>
                <a:latin typeface="Arial"/>
                <a:cs typeface="Arial"/>
              </a:rPr>
              <a:t> </a:t>
            </a:r>
            <a:r>
              <a:rPr sz="2000" spc="35" dirty="0">
                <a:solidFill>
                  <a:srgbClr val="FD8001"/>
                </a:solidFill>
                <a:latin typeface="Arial"/>
                <a:cs typeface="Arial"/>
              </a:rPr>
              <a:t>etc.</a:t>
            </a:r>
            <a:endParaRPr sz="2000">
              <a:latin typeface="Arial"/>
              <a:cs typeface="Arial"/>
            </a:endParaRPr>
          </a:p>
          <a:p>
            <a:pPr marL="457200" indent="-179705">
              <a:lnSpc>
                <a:spcPct val="100000"/>
              </a:lnSpc>
              <a:spcBef>
                <a:spcPts val="30"/>
              </a:spcBef>
              <a:buChar char="•"/>
              <a:tabLst>
                <a:tab pos="457834" algn="l"/>
              </a:tabLst>
            </a:pPr>
            <a:r>
              <a:rPr sz="2000" spc="40" dirty="0">
                <a:solidFill>
                  <a:srgbClr val="FD8001"/>
                </a:solidFill>
                <a:latin typeface="Arial"/>
                <a:cs typeface="Arial"/>
              </a:rPr>
              <a:t>Lack</a:t>
            </a:r>
            <a:r>
              <a:rPr sz="2000" spc="70" dirty="0">
                <a:solidFill>
                  <a:srgbClr val="FD8001"/>
                </a:solidFill>
                <a:latin typeface="Arial"/>
                <a:cs typeface="Arial"/>
              </a:rPr>
              <a:t> </a:t>
            </a:r>
            <a:r>
              <a:rPr sz="2000" spc="25" dirty="0">
                <a:solidFill>
                  <a:srgbClr val="FD8001"/>
                </a:solidFill>
                <a:latin typeface="Arial"/>
                <a:cs typeface="Arial"/>
              </a:rPr>
              <a:t>of </a:t>
            </a:r>
            <a:r>
              <a:rPr sz="2000" spc="50" dirty="0">
                <a:solidFill>
                  <a:srgbClr val="FD8001"/>
                </a:solidFill>
                <a:latin typeface="Arial"/>
                <a:cs typeface="Arial"/>
              </a:rPr>
              <a:t>heat,</a:t>
            </a:r>
            <a:r>
              <a:rPr sz="2000" spc="-5" dirty="0">
                <a:solidFill>
                  <a:srgbClr val="FD8001"/>
                </a:solidFill>
                <a:latin typeface="Arial"/>
                <a:cs typeface="Arial"/>
              </a:rPr>
              <a:t> </a:t>
            </a:r>
            <a:r>
              <a:rPr sz="2000" spc="50" dirty="0">
                <a:solidFill>
                  <a:srgbClr val="FD8001"/>
                </a:solidFill>
                <a:latin typeface="Arial"/>
                <a:cs typeface="Arial"/>
              </a:rPr>
              <a:t>food,</a:t>
            </a:r>
            <a:r>
              <a:rPr sz="2000" spc="-5" dirty="0">
                <a:solidFill>
                  <a:srgbClr val="FD8001"/>
                </a:solidFill>
                <a:latin typeface="Arial"/>
                <a:cs typeface="Arial"/>
              </a:rPr>
              <a:t> </a:t>
            </a:r>
            <a:r>
              <a:rPr sz="2000" spc="25" dirty="0">
                <a:solidFill>
                  <a:srgbClr val="FD8001"/>
                </a:solidFill>
                <a:latin typeface="Arial"/>
                <a:cs typeface="Arial"/>
              </a:rPr>
              <a:t>water,</a:t>
            </a:r>
            <a:r>
              <a:rPr sz="2000" spc="90" dirty="0">
                <a:solidFill>
                  <a:srgbClr val="FD8001"/>
                </a:solidFill>
                <a:latin typeface="Arial"/>
                <a:cs typeface="Arial"/>
              </a:rPr>
              <a:t> </a:t>
            </a:r>
            <a:r>
              <a:rPr sz="2000" spc="35" dirty="0">
                <a:solidFill>
                  <a:srgbClr val="FD8001"/>
                </a:solidFill>
                <a:latin typeface="Arial"/>
                <a:cs typeface="Arial"/>
              </a:rPr>
              <a:t>clothing</a:t>
            </a:r>
            <a:endParaRPr sz="2000">
              <a:latin typeface="Arial"/>
              <a:cs typeface="Arial"/>
            </a:endParaRPr>
          </a:p>
          <a:p>
            <a:pPr marL="457200" indent="-179705">
              <a:lnSpc>
                <a:spcPct val="100000"/>
              </a:lnSpc>
              <a:spcBef>
                <a:spcPts val="35"/>
              </a:spcBef>
              <a:buChar char="•"/>
              <a:tabLst>
                <a:tab pos="457834" algn="l"/>
              </a:tabLst>
            </a:pPr>
            <a:r>
              <a:rPr sz="2000" spc="40" dirty="0">
                <a:solidFill>
                  <a:srgbClr val="FD8001"/>
                </a:solidFill>
                <a:latin typeface="Arial"/>
                <a:cs typeface="Arial"/>
              </a:rPr>
              <a:t>Lack</a:t>
            </a:r>
            <a:r>
              <a:rPr sz="2000" spc="65" dirty="0">
                <a:solidFill>
                  <a:srgbClr val="FD8001"/>
                </a:solidFill>
                <a:latin typeface="Arial"/>
                <a:cs typeface="Arial"/>
              </a:rPr>
              <a:t> </a:t>
            </a:r>
            <a:r>
              <a:rPr sz="2000" spc="25" dirty="0">
                <a:solidFill>
                  <a:srgbClr val="FD8001"/>
                </a:solidFill>
                <a:latin typeface="Arial"/>
                <a:cs typeface="Arial"/>
              </a:rPr>
              <a:t>of</a:t>
            </a:r>
            <a:r>
              <a:rPr sz="2000" spc="30" dirty="0">
                <a:solidFill>
                  <a:srgbClr val="FD8001"/>
                </a:solidFill>
                <a:latin typeface="Arial"/>
                <a:cs typeface="Arial"/>
              </a:rPr>
              <a:t> </a:t>
            </a:r>
            <a:r>
              <a:rPr sz="2000" spc="35" dirty="0">
                <a:solidFill>
                  <a:srgbClr val="FD8001"/>
                </a:solidFill>
                <a:latin typeface="Arial"/>
                <a:cs typeface="Arial"/>
              </a:rPr>
              <a:t>appropriate</a:t>
            </a:r>
            <a:r>
              <a:rPr sz="2000" spc="140" dirty="0">
                <a:solidFill>
                  <a:srgbClr val="FD8001"/>
                </a:solidFill>
                <a:latin typeface="Arial"/>
                <a:cs typeface="Arial"/>
              </a:rPr>
              <a:t> </a:t>
            </a:r>
            <a:r>
              <a:rPr sz="2000" spc="35" dirty="0">
                <a:solidFill>
                  <a:srgbClr val="FD8001"/>
                </a:solidFill>
                <a:latin typeface="Arial"/>
                <a:cs typeface="Arial"/>
              </a:rPr>
              <a:t>shelter</a:t>
            </a:r>
            <a:endParaRPr sz="2000">
              <a:latin typeface="Arial"/>
              <a:cs typeface="Arial"/>
            </a:endParaRPr>
          </a:p>
          <a:p>
            <a:pPr marL="448945" indent="-171450">
              <a:lnSpc>
                <a:spcPct val="100000"/>
              </a:lnSpc>
              <a:spcBef>
                <a:spcPts val="30"/>
              </a:spcBef>
              <a:buChar char="•"/>
              <a:tabLst>
                <a:tab pos="449580" algn="l"/>
              </a:tabLst>
            </a:pPr>
            <a:r>
              <a:rPr sz="2000" spc="50" dirty="0">
                <a:solidFill>
                  <a:srgbClr val="FD8001"/>
                </a:solidFill>
                <a:latin typeface="Arial"/>
                <a:cs typeface="Arial"/>
              </a:rPr>
              <a:t>Unsafe</a:t>
            </a:r>
            <a:r>
              <a:rPr sz="2000" spc="65" dirty="0">
                <a:solidFill>
                  <a:srgbClr val="FD8001"/>
                </a:solidFill>
                <a:latin typeface="Arial"/>
                <a:cs typeface="Arial"/>
              </a:rPr>
              <a:t> </a:t>
            </a:r>
            <a:r>
              <a:rPr sz="2000" spc="40" dirty="0">
                <a:solidFill>
                  <a:srgbClr val="FD8001"/>
                </a:solidFill>
                <a:latin typeface="Arial"/>
                <a:cs typeface="Arial"/>
              </a:rPr>
              <a:t>conditions</a:t>
            </a:r>
            <a:r>
              <a:rPr sz="2000" spc="155" dirty="0">
                <a:solidFill>
                  <a:srgbClr val="FD8001"/>
                </a:solidFill>
                <a:latin typeface="Arial"/>
                <a:cs typeface="Arial"/>
              </a:rPr>
              <a:t> </a:t>
            </a:r>
            <a:r>
              <a:rPr sz="2000" spc="75" dirty="0">
                <a:solidFill>
                  <a:srgbClr val="FD8001"/>
                </a:solidFill>
                <a:latin typeface="Arial"/>
                <a:cs typeface="Arial"/>
              </a:rPr>
              <a:t>in</a:t>
            </a:r>
            <a:r>
              <a:rPr sz="2000" spc="-65" dirty="0">
                <a:solidFill>
                  <a:srgbClr val="FD8001"/>
                </a:solidFill>
                <a:latin typeface="Arial"/>
                <a:cs typeface="Arial"/>
              </a:rPr>
              <a:t> </a:t>
            </a:r>
            <a:r>
              <a:rPr sz="2000" spc="55" dirty="0">
                <a:solidFill>
                  <a:srgbClr val="FD8001"/>
                </a:solidFill>
                <a:latin typeface="Arial"/>
                <a:cs typeface="Arial"/>
              </a:rPr>
              <a:t>the</a:t>
            </a:r>
            <a:r>
              <a:rPr sz="2000" spc="-5" dirty="0">
                <a:solidFill>
                  <a:srgbClr val="FD8001"/>
                </a:solidFill>
                <a:latin typeface="Arial"/>
                <a:cs typeface="Arial"/>
              </a:rPr>
              <a:t> </a:t>
            </a:r>
            <a:r>
              <a:rPr sz="2000" spc="60" dirty="0">
                <a:solidFill>
                  <a:srgbClr val="FD8001"/>
                </a:solidFill>
                <a:latin typeface="Arial"/>
                <a:cs typeface="Arial"/>
              </a:rPr>
              <a:t>home</a:t>
            </a:r>
            <a:endParaRPr sz="2000">
              <a:latin typeface="Arial"/>
              <a:cs typeface="Arial"/>
            </a:endParaRPr>
          </a:p>
          <a:p>
            <a:pPr marL="448945" indent="-171450">
              <a:lnSpc>
                <a:spcPct val="100000"/>
              </a:lnSpc>
              <a:spcBef>
                <a:spcPts val="35"/>
              </a:spcBef>
              <a:buChar char="•"/>
              <a:tabLst>
                <a:tab pos="449580" algn="l"/>
              </a:tabLst>
            </a:pPr>
            <a:r>
              <a:rPr sz="2000" spc="35" dirty="0">
                <a:solidFill>
                  <a:srgbClr val="FD8001"/>
                </a:solidFill>
                <a:latin typeface="Arial"/>
                <a:cs typeface="Arial"/>
              </a:rPr>
              <a:t>Unsanitary</a:t>
            </a:r>
            <a:r>
              <a:rPr sz="2000" spc="175" dirty="0">
                <a:solidFill>
                  <a:srgbClr val="FD8001"/>
                </a:solidFill>
                <a:latin typeface="Arial"/>
                <a:cs typeface="Arial"/>
              </a:rPr>
              <a:t> </a:t>
            </a:r>
            <a:r>
              <a:rPr sz="2000" spc="40" dirty="0">
                <a:solidFill>
                  <a:srgbClr val="FD8001"/>
                </a:solidFill>
                <a:latin typeface="Arial"/>
                <a:cs typeface="Arial"/>
              </a:rPr>
              <a:t>conditions</a:t>
            </a:r>
            <a:r>
              <a:rPr sz="2000" spc="155" dirty="0">
                <a:solidFill>
                  <a:srgbClr val="FD8001"/>
                </a:solidFill>
                <a:latin typeface="Arial"/>
                <a:cs typeface="Arial"/>
              </a:rPr>
              <a:t> </a:t>
            </a:r>
            <a:r>
              <a:rPr sz="2000" spc="75" dirty="0">
                <a:solidFill>
                  <a:srgbClr val="FD8001"/>
                </a:solidFill>
                <a:latin typeface="Arial"/>
                <a:cs typeface="Arial"/>
              </a:rPr>
              <a:t>in</a:t>
            </a:r>
            <a:r>
              <a:rPr sz="2000" spc="-60" dirty="0">
                <a:solidFill>
                  <a:srgbClr val="FD8001"/>
                </a:solidFill>
                <a:latin typeface="Arial"/>
                <a:cs typeface="Arial"/>
              </a:rPr>
              <a:t> </a:t>
            </a:r>
            <a:r>
              <a:rPr sz="2000" spc="55" dirty="0">
                <a:solidFill>
                  <a:srgbClr val="FD8001"/>
                </a:solidFill>
                <a:latin typeface="Arial"/>
                <a:cs typeface="Arial"/>
              </a:rPr>
              <a:t>the</a:t>
            </a:r>
            <a:r>
              <a:rPr sz="2000" dirty="0">
                <a:solidFill>
                  <a:srgbClr val="FD8001"/>
                </a:solidFill>
                <a:latin typeface="Arial"/>
                <a:cs typeface="Arial"/>
              </a:rPr>
              <a:t> </a:t>
            </a:r>
            <a:r>
              <a:rPr sz="2000" spc="60" dirty="0">
                <a:solidFill>
                  <a:srgbClr val="FD8001"/>
                </a:solidFill>
                <a:latin typeface="Arial"/>
                <a:cs typeface="Arial"/>
              </a:rPr>
              <a:t>home</a:t>
            </a:r>
            <a:endParaRPr sz="2000">
              <a:latin typeface="Arial"/>
              <a:cs typeface="Arial"/>
            </a:endParaRPr>
          </a:p>
          <a:p>
            <a:pPr marL="454659" indent="-177165">
              <a:lnSpc>
                <a:spcPct val="100000"/>
              </a:lnSpc>
              <a:spcBef>
                <a:spcPts val="30"/>
              </a:spcBef>
              <a:buChar char="•"/>
              <a:tabLst>
                <a:tab pos="455295" algn="l"/>
              </a:tabLst>
            </a:pPr>
            <a:r>
              <a:rPr sz="2000" spc="35" dirty="0">
                <a:solidFill>
                  <a:srgbClr val="FD8001"/>
                </a:solidFill>
                <a:latin typeface="Arial"/>
                <a:cs typeface="Arial"/>
              </a:rPr>
              <a:t>Failure</a:t>
            </a:r>
            <a:r>
              <a:rPr sz="2000" spc="65" dirty="0">
                <a:solidFill>
                  <a:srgbClr val="FD8001"/>
                </a:solidFill>
                <a:latin typeface="Arial"/>
                <a:cs typeface="Arial"/>
              </a:rPr>
              <a:t> </a:t>
            </a:r>
            <a:r>
              <a:rPr sz="2000" spc="85" dirty="0">
                <a:solidFill>
                  <a:srgbClr val="FD8001"/>
                </a:solidFill>
                <a:latin typeface="Arial"/>
                <a:cs typeface="Arial"/>
              </a:rPr>
              <a:t>to</a:t>
            </a:r>
            <a:r>
              <a:rPr sz="2000" spc="-20" dirty="0">
                <a:solidFill>
                  <a:srgbClr val="FD8001"/>
                </a:solidFill>
                <a:latin typeface="Arial"/>
                <a:cs typeface="Arial"/>
              </a:rPr>
              <a:t> </a:t>
            </a:r>
            <a:r>
              <a:rPr sz="2000" spc="40" dirty="0">
                <a:solidFill>
                  <a:srgbClr val="FD8001"/>
                </a:solidFill>
                <a:latin typeface="Arial"/>
                <a:cs typeface="Arial"/>
              </a:rPr>
              <a:t>purchase</a:t>
            </a:r>
            <a:r>
              <a:rPr sz="2000" spc="150" dirty="0">
                <a:solidFill>
                  <a:srgbClr val="FD8001"/>
                </a:solidFill>
                <a:latin typeface="Arial"/>
                <a:cs typeface="Arial"/>
              </a:rPr>
              <a:t> </a:t>
            </a:r>
            <a:r>
              <a:rPr sz="2000" spc="35" dirty="0">
                <a:solidFill>
                  <a:srgbClr val="FD8001"/>
                </a:solidFill>
                <a:latin typeface="Arial"/>
                <a:cs typeface="Arial"/>
              </a:rPr>
              <a:t>prescribed</a:t>
            </a:r>
            <a:r>
              <a:rPr sz="2000" spc="125" dirty="0">
                <a:solidFill>
                  <a:srgbClr val="FD8001"/>
                </a:solidFill>
                <a:latin typeface="Arial"/>
                <a:cs typeface="Arial"/>
              </a:rPr>
              <a:t> </a:t>
            </a:r>
            <a:r>
              <a:rPr sz="2000" spc="40" dirty="0">
                <a:solidFill>
                  <a:srgbClr val="FD8001"/>
                </a:solidFill>
                <a:latin typeface="Arial"/>
                <a:cs typeface="Arial"/>
              </a:rPr>
              <a:t>medications</a:t>
            </a:r>
            <a:endParaRPr sz="20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3" name="object 3"/>
          <p:cNvGrpSpPr/>
          <p:nvPr/>
        </p:nvGrpSpPr>
        <p:grpSpPr>
          <a:xfrm>
            <a:off x="289008" y="180101"/>
            <a:ext cx="9615170" cy="7346950"/>
            <a:chOff x="289008" y="180101"/>
            <a:chExt cx="9615170" cy="7346950"/>
          </a:xfrm>
        </p:grpSpPr>
        <p:sp>
          <p:nvSpPr>
            <p:cNvPr id="4" name="object 4"/>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5" name="object 5"/>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xfrm>
            <a:off x="421442" y="233116"/>
            <a:ext cx="6722745" cy="963930"/>
          </a:xfrm>
          <a:prstGeom prst="rect">
            <a:avLst/>
          </a:prstGeom>
        </p:spPr>
        <p:txBody>
          <a:bodyPr vert="horz" wrap="square" lIns="0" tIns="117475" rIns="0" bIns="0" rtlCol="0">
            <a:spAutoFit/>
          </a:bodyPr>
          <a:lstStyle/>
          <a:p>
            <a:pPr marL="2721610">
              <a:lnSpc>
                <a:spcPct val="100000"/>
              </a:lnSpc>
              <a:spcBef>
                <a:spcPts val="925"/>
              </a:spcBef>
            </a:pPr>
            <a:r>
              <a:rPr sz="3000" b="1" spc="-130" dirty="0">
                <a:latin typeface="Arial"/>
                <a:cs typeface="Arial"/>
              </a:rPr>
              <a:t>Exploitation</a:t>
            </a:r>
            <a:r>
              <a:rPr sz="3000" b="1" spc="180" dirty="0">
                <a:latin typeface="Arial"/>
                <a:cs typeface="Arial"/>
              </a:rPr>
              <a:t> </a:t>
            </a:r>
            <a:r>
              <a:rPr sz="3000" b="1" spc="65" dirty="0">
                <a:latin typeface="Arial"/>
                <a:cs typeface="Arial"/>
              </a:rPr>
              <a:t>-</a:t>
            </a:r>
            <a:r>
              <a:rPr sz="3000" b="1" spc="100" dirty="0">
                <a:latin typeface="Arial"/>
                <a:cs typeface="Arial"/>
              </a:rPr>
              <a:t> </a:t>
            </a:r>
            <a:r>
              <a:rPr sz="3000" b="1" spc="15" dirty="0">
                <a:latin typeface="Arial"/>
                <a:cs typeface="Arial"/>
              </a:rPr>
              <a:t>28-358</a:t>
            </a:r>
            <a:endParaRPr sz="3000">
              <a:latin typeface="Arial"/>
              <a:cs typeface="Arial"/>
            </a:endParaRPr>
          </a:p>
          <a:p>
            <a:pPr marL="12700">
              <a:lnSpc>
                <a:spcPct val="100000"/>
              </a:lnSpc>
              <a:spcBef>
                <a:spcPts val="560"/>
              </a:spcBef>
            </a:pPr>
            <a:r>
              <a:rPr sz="2000" spc="80" dirty="0">
                <a:solidFill>
                  <a:srgbClr val="5B28DF"/>
                </a:solidFill>
              </a:rPr>
              <a:t>The</a:t>
            </a:r>
            <a:r>
              <a:rPr sz="2000" spc="-10" dirty="0">
                <a:solidFill>
                  <a:srgbClr val="5B28DF"/>
                </a:solidFill>
              </a:rPr>
              <a:t> </a:t>
            </a:r>
            <a:r>
              <a:rPr sz="2000" spc="35" dirty="0">
                <a:solidFill>
                  <a:srgbClr val="5B28DF"/>
                </a:solidFill>
              </a:rPr>
              <a:t>taking</a:t>
            </a:r>
            <a:r>
              <a:rPr sz="2000" spc="90" dirty="0">
                <a:solidFill>
                  <a:srgbClr val="5B28DF"/>
                </a:solidFill>
              </a:rPr>
              <a:t> </a:t>
            </a:r>
            <a:r>
              <a:rPr sz="2000" spc="25" dirty="0">
                <a:solidFill>
                  <a:srgbClr val="5B28DF"/>
                </a:solidFill>
              </a:rPr>
              <a:t>of</a:t>
            </a:r>
            <a:r>
              <a:rPr sz="2000" spc="30" dirty="0">
                <a:solidFill>
                  <a:srgbClr val="5B28DF"/>
                </a:solidFill>
              </a:rPr>
              <a:t> </a:t>
            </a:r>
            <a:r>
              <a:rPr sz="2000" spc="35" dirty="0">
                <a:solidFill>
                  <a:srgbClr val="5B28DF"/>
                </a:solidFill>
              </a:rPr>
              <a:t>property</a:t>
            </a:r>
            <a:r>
              <a:rPr sz="2000" spc="110" dirty="0">
                <a:solidFill>
                  <a:srgbClr val="5B28DF"/>
                </a:solidFill>
              </a:rPr>
              <a:t> </a:t>
            </a:r>
            <a:r>
              <a:rPr sz="2000" spc="25" dirty="0">
                <a:solidFill>
                  <a:srgbClr val="5B28DF"/>
                </a:solidFill>
              </a:rPr>
              <a:t>of</a:t>
            </a:r>
            <a:r>
              <a:rPr sz="2000" spc="35" dirty="0">
                <a:solidFill>
                  <a:srgbClr val="5B28DF"/>
                </a:solidFill>
              </a:rPr>
              <a:t> a</a:t>
            </a:r>
            <a:r>
              <a:rPr sz="2000" spc="50" dirty="0">
                <a:solidFill>
                  <a:srgbClr val="5B28DF"/>
                </a:solidFill>
              </a:rPr>
              <a:t> </a:t>
            </a:r>
            <a:r>
              <a:rPr sz="2000" spc="30" dirty="0">
                <a:solidFill>
                  <a:srgbClr val="5B28DF"/>
                </a:solidFill>
              </a:rPr>
              <a:t>vulnerable</a:t>
            </a:r>
            <a:r>
              <a:rPr sz="2000" spc="180" dirty="0">
                <a:solidFill>
                  <a:srgbClr val="5B28DF"/>
                </a:solidFill>
              </a:rPr>
              <a:t> </a:t>
            </a:r>
            <a:r>
              <a:rPr sz="2000" spc="40" dirty="0">
                <a:solidFill>
                  <a:srgbClr val="5B28DF"/>
                </a:solidFill>
              </a:rPr>
              <a:t>adult</a:t>
            </a:r>
            <a:r>
              <a:rPr sz="2000" spc="30" dirty="0">
                <a:solidFill>
                  <a:srgbClr val="5B28DF"/>
                </a:solidFill>
              </a:rPr>
              <a:t> </a:t>
            </a:r>
            <a:r>
              <a:rPr sz="2000" spc="55" dirty="0">
                <a:solidFill>
                  <a:srgbClr val="5B28DF"/>
                </a:solidFill>
              </a:rPr>
              <a:t>by</a:t>
            </a:r>
            <a:r>
              <a:rPr sz="2000" spc="5" dirty="0">
                <a:solidFill>
                  <a:srgbClr val="5B28DF"/>
                </a:solidFill>
              </a:rPr>
              <a:t> </a:t>
            </a:r>
            <a:r>
              <a:rPr sz="2000" spc="65" dirty="0">
                <a:solidFill>
                  <a:srgbClr val="5B28DF"/>
                </a:solidFill>
              </a:rPr>
              <a:t>means</a:t>
            </a:r>
            <a:r>
              <a:rPr sz="2000" spc="50" dirty="0">
                <a:solidFill>
                  <a:srgbClr val="5B28DF"/>
                </a:solidFill>
              </a:rPr>
              <a:t> </a:t>
            </a:r>
            <a:r>
              <a:rPr sz="2000" spc="35" dirty="0">
                <a:solidFill>
                  <a:srgbClr val="5B28DF"/>
                </a:solidFill>
              </a:rPr>
              <a:t>of</a:t>
            </a:r>
            <a:r>
              <a:rPr sz="2000" spc="35" dirty="0">
                <a:solidFill>
                  <a:srgbClr val="6E42E4"/>
                </a:solidFill>
              </a:rPr>
              <a:t>:</a:t>
            </a:r>
            <a:endParaRPr sz="2000"/>
          </a:p>
        </p:txBody>
      </p:sp>
      <p:sp>
        <p:nvSpPr>
          <p:cNvPr id="7" name="object 7"/>
          <p:cNvSpPr txBox="1"/>
          <p:nvPr/>
        </p:nvSpPr>
        <p:spPr>
          <a:xfrm>
            <a:off x="505699" y="1475797"/>
            <a:ext cx="9001760" cy="5602605"/>
          </a:xfrm>
          <a:prstGeom prst="rect">
            <a:avLst/>
          </a:prstGeom>
        </p:spPr>
        <p:txBody>
          <a:bodyPr vert="horz" wrap="square" lIns="0" tIns="13970" rIns="0" bIns="0" rtlCol="0">
            <a:spAutoFit/>
          </a:bodyPr>
          <a:lstStyle/>
          <a:p>
            <a:pPr marL="334010" indent="-177800">
              <a:lnSpc>
                <a:spcPct val="100000"/>
              </a:lnSpc>
              <a:spcBef>
                <a:spcPts val="110"/>
              </a:spcBef>
              <a:buChar char="•"/>
              <a:tabLst>
                <a:tab pos="334645" algn="l"/>
              </a:tabLst>
            </a:pPr>
            <a:r>
              <a:rPr sz="2000" spc="45" dirty="0">
                <a:solidFill>
                  <a:srgbClr val="5B28DF"/>
                </a:solidFill>
                <a:latin typeface="Arial"/>
                <a:cs typeface="Arial"/>
              </a:rPr>
              <a:t>Undue</a:t>
            </a:r>
            <a:r>
              <a:rPr sz="2000" spc="60" dirty="0">
                <a:solidFill>
                  <a:srgbClr val="5B28DF"/>
                </a:solidFill>
                <a:latin typeface="Arial"/>
                <a:cs typeface="Arial"/>
              </a:rPr>
              <a:t> </a:t>
            </a:r>
            <a:r>
              <a:rPr sz="2000" spc="35" dirty="0">
                <a:solidFill>
                  <a:srgbClr val="5B28DF"/>
                </a:solidFill>
                <a:latin typeface="Arial"/>
                <a:cs typeface="Arial"/>
              </a:rPr>
              <a:t>influence</a:t>
            </a:r>
            <a:endParaRPr sz="2000">
              <a:latin typeface="Arial"/>
              <a:cs typeface="Arial"/>
            </a:endParaRPr>
          </a:p>
          <a:p>
            <a:pPr marL="335280" indent="-179070">
              <a:lnSpc>
                <a:spcPct val="100000"/>
              </a:lnSpc>
              <a:spcBef>
                <a:spcPts val="35"/>
              </a:spcBef>
              <a:buChar char="•"/>
              <a:tabLst>
                <a:tab pos="335915" algn="l"/>
              </a:tabLst>
            </a:pPr>
            <a:r>
              <a:rPr sz="2000" spc="40" dirty="0">
                <a:solidFill>
                  <a:srgbClr val="5B28DF"/>
                </a:solidFill>
                <a:latin typeface="Arial"/>
                <a:cs typeface="Arial"/>
              </a:rPr>
              <a:t>Breach</a:t>
            </a:r>
            <a:r>
              <a:rPr sz="2000" spc="90" dirty="0">
                <a:solidFill>
                  <a:srgbClr val="5B28DF"/>
                </a:solidFill>
                <a:latin typeface="Arial"/>
                <a:cs typeface="Arial"/>
              </a:rPr>
              <a:t> </a:t>
            </a:r>
            <a:r>
              <a:rPr sz="2000" spc="25" dirty="0">
                <a:solidFill>
                  <a:srgbClr val="5B28DF"/>
                </a:solidFill>
                <a:latin typeface="Arial"/>
                <a:cs typeface="Arial"/>
              </a:rPr>
              <a:t>of</a:t>
            </a:r>
            <a:r>
              <a:rPr sz="2000" spc="40" dirty="0">
                <a:solidFill>
                  <a:srgbClr val="5B28DF"/>
                </a:solidFill>
                <a:latin typeface="Arial"/>
                <a:cs typeface="Arial"/>
              </a:rPr>
              <a:t> </a:t>
            </a:r>
            <a:r>
              <a:rPr sz="2000" spc="30" dirty="0">
                <a:solidFill>
                  <a:srgbClr val="5B28DF"/>
                </a:solidFill>
                <a:latin typeface="Arial"/>
                <a:cs typeface="Arial"/>
              </a:rPr>
              <a:t>fiduciary</a:t>
            </a:r>
            <a:r>
              <a:rPr sz="2000" spc="85" dirty="0">
                <a:solidFill>
                  <a:srgbClr val="5B28DF"/>
                </a:solidFill>
                <a:latin typeface="Arial"/>
                <a:cs typeface="Arial"/>
              </a:rPr>
              <a:t> </a:t>
            </a:r>
            <a:r>
              <a:rPr sz="2000" spc="35" dirty="0">
                <a:solidFill>
                  <a:srgbClr val="5B28DF"/>
                </a:solidFill>
                <a:latin typeface="Arial"/>
                <a:cs typeface="Arial"/>
              </a:rPr>
              <a:t>relationship</a:t>
            </a:r>
            <a:endParaRPr sz="2000">
              <a:latin typeface="Arial"/>
              <a:cs typeface="Arial"/>
            </a:endParaRPr>
          </a:p>
          <a:p>
            <a:pPr marL="334645" indent="-178435">
              <a:lnSpc>
                <a:spcPct val="100000"/>
              </a:lnSpc>
              <a:spcBef>
                <a:spcPts val="30"/>
              </a:spcBef>
              <a:buChar char="•"/>
              <a:tabLst>
                <a:tab pos="335280" algn="l"/>
              </a:tabLst>
            </a:pPr>
            <a:r>
              <a:rPr sz="2000" spc="40" dirty="0">
                <a:solidFill>
                  <a:srgbClr val="5B28DF"/>
                </a:solidFill>
                <a:latin typeface="Arial"/>
                <a:cs typeface="Arial"/>
              </a:rPr>
              <a:t>Deception</a:t>
            </a:r>
            <a:endParaRPr sz="2000">
              <a:latin typeface="Arial"/>
              <a:cs typeface="Arial"/>
            </a:endParaRPr>
          </a:p>
          <a:p>
            <a:pPr marL="334010" indent="-177800">
              <a:lnSpc>
                <a:spcPct val="100000"/>
              </a:lnSpc>
              <a:spcBef>
                <a:spcPts val="30"/>
              </a:spcBef>
              <a:buChar char="•"/>
              <a:tabLst>
                <a:tab pos="334645" algn="l"/>
              </a:tabLst>
            </a:pPr>
            <a:r>
              <a:rPr sz="2000" spc="30" dirty="0">
                <a:solidFill>
                  <a:srgbClr val="5B28DF"/>
                </a:solidFill>
                <a:latin typeface="Arial"/>
                <a:cs typeface="Arial"/>
              </a:rPr>
              <a:t>Extortion</a:t>
            </a:r>
            <a:endParaRPr sz="2000">
              <a:latin typeface="Arial"/>
              <a:cs typeface="Arial"/>
            </a:endParaRPr>
          </a:p>
          <a:p>
            <a:pPr marL="334645" indent="-178435">
              <a:lnSpc>
                <a:spcPct val="100000"/>
              </a:lnSpc>
              <a:spcBef>
                <a:spcPts val="35"/>
              </a:spcBef>
              <a:buChar char="•"/>
              <a:tabLst>
                <a:tab pos="335280" algn="l"/>
              </a:tabLst>
            </a:pPr>
            <a:r>
              <a:rPr sz="2000" spc="45" dirty="0">
                <a:solidFill>
                  <a:srgbClr val="5B28DF"/>
                </a:solidFill>
                <a:latin typeface="Arial"/>
                <a:cs typeface="Arial"/>
              </a:rPr>
              <a:t>Any </a:t>
            </a:r>
            <a:r>
              <a:rPr sz="2000" spc="35" dirty="0">
                <a:solidFill>
                  <a:srgbClr val="5B28DF"/>
                </a:solidFill>
                <a:latin typeface="Arial"/>
                <a:cs typeface="Arial"/>
              </a:rPr>
              <a:t>unlawful</a:t>
            </a:r>
            <a:r>
              <a:rPr sz="2000" spc="80" dirty="0">
                <a:solidFill>
                  <a:srgbClr val="5B28DF"/>
                </a:solidFill>
                <a:latin typeface="Arial"/>
                <a:cs typeface="Arial"/>
              </a:rPr>
              <a:t> </a:t>
            </a:r>
            <a:r>
              <a:rPr sz="2000" spc="50" dirty="0">
                <a:solidFill>
                  <a:srgbClr val="5B28DF"/>
                </a:solidFill>
                <a:latin typeface="Arial"/>
                <a:cs typeface="Arial"/>
              </a:rPr>
              <a:t>means</a:t>
            </a:r>
            <a:endParaRPr sz="2000">
              <a:latin typeface="Arial"/>
              <a:cs typeface="Arial"/>
            </a:endParaRPr>
          </a:p>
          <a:p>
            <a:pPr>
              <a:lnSpc>
                <a:spcPct val="100000"/>
              </a:lnSpc>
            </a:pPr>
            <a:endParaRPr sz="2200">
              <a:latin typeface="Arial"/>
              <a:cs typeface="Arial"/>
            </a:endParaRPr>
          </a:p>
          <a:p>
            <a:pPr>
              <a:lnSpc>
                <a:spcPct val="100000"/>
              </a:lnSpc>
              <a:spcBef>
                <a:spcPts val="30"/>
              </a:spcBef>
            </a:pPr>
            <a:endParaRPr sz="2150">
              <a:latin typeface="Arial"/>
              <a:cs typeface="Arial"/>
            </a:endParaRPr>
          </a:p>
          <a:p>
            <a:pPr marL="95885" algn="ctr">
              <a:lnSpc>
                <a:spcPct val="100000"/>
              </a:lnSpc>
            </a:pPr>
            <a:r>
              <a:rPr sz="3000" b="1" spc="-130" dirty="0">
                <a:solidFill>
                  <a:srgbClr val="FD0000"/>
                </a:solidFill>
                <a:latin typeface="Arial"/>
                <a:cs typeface="Arial"/>
              </a:rPr>
              <a:t>Indicators</a:t>
            </a:r>
            <a:r>
              <a:rPr sz="3000" b="1" spc="204" dirty="0">
                <a:solidFill>
                  <a:srgbClr val="FD0000"/>
                </a:solidFill>
                <a:latin typeface="Arial"/>
                <a:cs typeface="Arial"/>
              </a:rPr>
              <a:t> </a:t>
            </a:r>
            <a:r>
              <a:rPr sz="3000" b="1" spc="-170" dirty="0">
                <a:solidFill>
                  <a:srgbClr val="FD0000"/>
                </a:solidFill>
                <a:latin typeface="Arial"/>
                <a:cs typeface="Arial"/>
              </a:rPr>
              <a:t>of</a:t>
            </a:r>
            <a:r>
              <a:rPr sz="3000" b="1" spc="140" dirty="0">
                <a:solidFill>
                  <a:srgbClr val="FD0000"/>
                </a:solidFill>
                <a:latin typeface="Arial"/>
                <a:cs typeface="Arial"/>
              </a:rPr>
              <a:t> </a:t>
            </a:r>
            <a:r>
              <a:rPr sz="3000" b="1" spc="-140" dirty="0">
                <a:solidFill>
                  <a:srgbClr val="FD0000"/>
                </a:solidFill>
                <a:latin typeface="Arial"/>
                <a:cs typeface="Arial"/>
              </a:rPr>
              <a:t>exploitation</a:t>
            </a:r>
            <a:endParaRPr sz="3000">
              <a:latin typeface="Arial"/>
              <a:cs typeface="Arial"/>
            </a:endParaRPr>
          </a:p>
          <a:p>
            <a:pPr marL="182880" indent="-170815">
              <a:lnSpc>
                <a:spcPct val="100000"/>
              </a:lnSpc>
              <a:spcBef>
                <a:spcPts val="1330"/>
              </a:spcBef>
              <a:buChar char="•"/>
              <a:tabLst>
                <a:tab pos="183515" algn="l"/>
              </a:tabLst>
            </a:pPr>
            <a:r>
              <a:rPr sz="2000" spc="40" dirty="0">
                <a:solidFill>
                  <a:srgbClr val="FD8001"/>
                </a:solidFill>
                <a:latin typeface="Arial"/>
                <a:cs typeface="Arial"/>
              </a:rPr>
              <a:t>Unusual</a:t>
            </a:r>
            <a:r>
              <a:rPr sz="2000" spc="130" dirty="0">
                <a:solidFill>
                  <a:srgbClr val="FD8001"/>
                </a:solidFill>
                <a:latin typeface="Arial"/>
                <a:cs typeface="Arial"/>
              </a:rPr>
              <a:t> </a:t>
            </a:r>
            <a:r>
              <a:rPr sz="2000" spc="10" dirty="0">
                <a:solidFill>
                  <a:srgbClr val="FD8001"/>
                </a:solidFill>
                <a:latin typeface="Arial"/>
                <a:cs typeface="Arial"/>
              </a:rPr>
              <a:t>or</a:t>
            </a:r>
            <a:r>
              <a:rPr sz="2000" spc="45" dirty="0">
                <a:solidFill>
                  <a:srgbClr val="FD8001"/>
                </a:solidFill>
                <a:latin typeface="Arial"/>
                <a:cs typeface="Arial"/>
              </a:rPr>
              <a:t> </a:t>
            </a:r>
            <a:r>
              <a:rPr sz="2000" spc="35" dirty="0">
                <a:solidFill>
                  <a:srgbClr val="FD8001"/>
                </a:solidFill>
                <a:latin typeface="Arial"/>
                <a:cs typeface="Arial"/>
              </a:rPr>
              <a:t>inappropriate</a:t>
            </a:r>
            <a:r>
              <a:rPr sz="2000" spc="114" dirty="0">
                <a:solidFill>
                  <a:srgbClr val="FD8001"/>
                </a:solidFill>
                <a:latin typeface="Arial"/>
                <a:cs typeface="Arial"/>
              </a:rPr>
              <a:t> </a:t>
            </a:r>
            <a:r>
              <a:rPr sz="2000" spc="30" dirty="0">
                <a:solidFill>
                  <a:srgbClr val="FD8001"/>
                </a:solidFill>
                <a:latin typeface="Arial"/>
                <a:cs typeface="Arial"/>
              </a:rPr>
              <a:t>activity</a:t>
            </a:r>
            <a:r>
              <a:rPr sz="2000" spc="70" dirty="0">
                <a:solidFill>
                  <a:srgbClr val="FD8001"/>
                </a:solidFill>
                <a:latin typeface="Arial"/>
                <a:cs typeface="Arial"/>
              </a:rPr>
              <a:t> </a:t>
            </a:r>
            <a:r>
              <a:rPr sz="2000" spc="75" dirty="0">
                <a:solidFill>
                  <a:srgbClr val="FD8001"/>
                </a:solidFill>
                <a:latin typeface="Arial"/>
                <a:cs typeface="Arial"/>
              </a:rPr>
              <a:t>in</a:t>
            </a:r>
            <a:r>
              <a:rPr sz="2000" spc="-60" dirty="0">
                <a:solidFill>
                  <a:srgbClr val="FD8001"/>
                </a:solidFill>
                <a:latin typeface="Arial"/>
                <a:cs typeface="Arial"/>
              </a:rPr>
              <a:t> </a:t>
            </a:r>
            <a:r>
              <a:rPr sz="2000" spc="55" dirty="0">
                <a:solidFill>
                  <a:srgbClr val="FD8001"/>
                </a:solidFill>
                <a:latin typeface="Arial"/>
                <a:cs typeface="Arial"/>
              </a:rPr>
              <a:t>bank</a:t>
            </a:r>
            <a:r>
              <a:rPr sz="2000" spc="40" dirty="0">
                <a:solidFill>
                  <a:srgbClr val="FD8001"/>
                </a:solidFill>
                <a:latin typeface="Arial"/>
                <a:cs typeface="Arial"/>
              </a:rPr>
              <a:t> accounts</a:t>
            </a:r>
            <a:endParaRPr sz="2000">
              <a:latin typeface="Arial"/>
              <a:cs typeface="Arial"/>
            </a:endParaRPr>
          </a:p>
          <a:p>
            <a:pPr marL="188595" marR="608965" indent="-176530">
              <a:lnSpc>
                <a:spcPct val="101299"/>
              </a:lnSpc>
              <a:spcBef>
                <a:spcPts val="5"/>
              </a:spcBef>
              <a:buChar char="•"/>
              <a:tabLst>
                <a:tab pos="190500" algn="l"/>
              </a:tabLst>
            </a:pPr>
            <a:r>
              <a:rPr sz="2000" spc="35" dirty="0">
                <a:solidFill>
                  <a:srgbClr val="FD8001"/>
                </a:solidFill>
                <a:latin typeface="Arial"/>
                <a:cs typeface="Arial"/>
              </a:rPr>
              <a:t>Power </a:t>
            </a:r>
            <a:r>
              <a:rPr sz="2000" spc="25" dirty="0">
                <a:solidFill>
                  <a:srgbClr val="FD8001"/>
                </a:solidFill>
                <a:latin typeface="Arial"/>
                <a:cs typeface="Arial"/>
              </a:rPr>
              <a:t>of </a:t>
            </a:r>
            <a:r>
              <a:rPr sz="2000" spc="35" dirty="0">
                <a:solidFill>
                  <a:srgbClr val="FD8001"/>
                </a:solidFill>
                <a:latin typeface="Arial"/>
                <a:cs typeface="Arial"/>
              </a:rPr>
              <a:t>attorney </a:t>
            </a:r>
            <a:r>
              <a:rPr sz="2000" spc="40" dirty="0">
                <a:solidFill>
                  <a:srgbClr val="FD8001"/>
                </a:solidFill>
                <a:latin typeface="Arial"/>
                <a:cs typeface="Arial"/>
              </a:rPr>
              <a:t>arranged </a:t>
            </a:r>
            <a:r>
              <a:rPr sz="2000" spc="70" dirty="0">
                <a:solidFill>
                  <a:srgbClr val="FD8001"/>
                </a:solidFill>
                <a:latin typeface="Arial"/>
                <a:cs typeface="Arial"/>
              </a:rPr>
              <a:t>when </a:t>
            </a:r>
            <a:r>
              <a:rPr sz="2000" spc="40" dirty="0">
                <a:solidFill>
                  <a:srgbClr val="FD8001"/>
                </a:solidFill>
                <a:latin typeface="Arial"/>
                <a:cs typeface="Arial"/>
              </a:rPr>
              <a:t>person </a:t>
            </a:r>
            <a:r>
              <a:rPr sz="2000" spc="70" dirty="0">
                <a:solidFill>
                  <a:srgbClr val="FD8001"/>
                </a:solidFill>
                <a:latin typeface="Arial"/>
                <a:cs typeface="Arial"/>
              </a:rPr>
              <a:t>is </a:t>
            </a:r>
            <a:r>
              <a:rPr sz="2000" spc="50" dirty="0">
                <a:solidFill>
                  <a:srgbClr val="FD8001"/>
                </a:solidFill>
                <a:latin typeface="Arial"/>
                <a:cs typeface="Arial"/>
              </a:rPr>
              <a:t>unable </a:t>
            </a:r>
            <a:r>
              <a:rPr sz="2000" spc="60" dirty="0">
                <a:solidFill>
                  <a:srgbClr val="FD8001"/>
                </a:solidFill>
                <a:latin typeface="Arial"/>
                <a:cs typeface="Arial"/>
              </a:rPr>
              <a:t>to </a:t>
            </a:r>
            <a:r>
              <a:rPr sz="2000" spc="50" dirty="0">
                <a:solidFill>
                  <a:srgbClr val="FD8001"/>
                </a:solidFill>
                <a:latin typeface="Arial"/>
                <a:cs typeface="Arial"/>
              </a:rPr>
              <a:t>comprehend </a:t>
            </a:r>
            <a:r>
              <a:rPr sz="2000" spc="45" dirty="0">
                <a:solidFill>
                  <a:srgbClr val="FD8001"/>
                </a:solidFill>
                <a:latin typeface="Arial"/>
                <a:cs typeface="Arial"/>
              </a:rPr>
              <a:t>its </a:t>
            </a:r>
            <a:r>
              <a:rPr sz="2000" spc="-545" dirty="0">
                <a:solidFill>
                  <a:srgbClr val="FD8001"/>
                </a:solidFill>
                <a:latin typeface="Arial"/>
                <a:cs typeface="Arial"/>
              </a:rPr>
              <a:t> </a:t>
            </a:r>
            <a:r>
              <a:rPr sz="2000" spc="30" dirty="0">
                <a:solidFill>
                  <a:srgbClr val="FD8001"/>
                </a:solidFill>
                <a:latin typeface="Arial"/>
                <a:cs typeface="Arial"/>
              </a:rPr>
              <a:t>significance</a:t>
            </a:r>
            <a:endParaRPr sz="2000">
              <a:latin typeface="Arial"/>
              <a:cs typeface="Arial"/>
            </a:endParaRPr>
          </a:p>
          <a:p>
            <a:pPr marL="184150" indent="-172085">
              <a:lnSpc>
                <a:spcPts val="2380"/>
              </a:lnSpc>
              <a:buChar char="•"/>
              <a:tabLst>
                <a:tab pos="184785" algn="l"/>
              </a:tabLst>
            </a:pPr>
            <a:r>
              <a:rPr sz="2000" spc="40" dirty="0">
                <a:solidFill>
                  <a:srgbClr val="FD8001"/>
                </a:solidFill>
                <a:latin typeface="Arial"/>
                <a:cs typeface="Arial"/>
              </a:rPr>
              <a:t>Concern</a:t>
            </a:r>
            <a:r>
              <a:rPr sz="2000" spc="90" dirty="0">
                <a:solidFill>
                  <a:srgbClr val="FD8001"/>
                </a:solidFill>
                <a:latin typeface="Arial"/>
                <a:cs typeface="Arial"/>
              </a:rPr>
              <a:t> </a:t>
            </a:r>
            <a:r>
              <a:rPr sz="2000" spc="50" dirty="0">
                <a:solidFill>
                  <a:srgbClr val="FD8001"/>
                </a:solidFill>
                <a:latin typeface="Arial"/>
                <a:cs typeface="Arial"/>
              </a:rPr>
              <a:t>that</a:t>
            </a:r>
            <a:r>
              <a:rPr sz="2000" spc="35" dirty="0">
                <a:solidFill>
                  <a:srgbClr val="FD8001"/>
                </a:solidFill>
                <a:latin typeface="Arial"/>
                <a:cs typeface="Arial"/>
              </a:rPr>
              <a:t> too</a:t>
            </a:r>
            <a:r>
              <a:rPr sz="2000" spc="55" dirty="0">
                <a:solidFill>
                  <a:srgbClr val="FD8001"/>
                </a:solidFill>
                <a:latin typeface="Arial"/>
                <a:cs typeface="Arial"/>
              </a:rPr>
              <a:t> much</a:t>
            </a:r>
            <a:r>
              <a:rPr sz="2000" spc="20" dirty="0">
                <a:solidFill>
                  <a:srgbClr val="FD8001"/>
                </a:solidFill>
                <a:latin typeface="Arial"/>
                <a:cs typeface="Arial"/>
              </a:rPr>
              <a:t> </a:t>
            </a:r>
            <a:r>
              <a:rPr sz="2000" spc="70" dirty="0">
                <a:solidFill>
                  <a:srgbClr val="FD8001"/>
                </a:solidFill>
                <a:latin typeface="Arial"/>
                <a:cs typeface="Arial"/>
              </a:rPr>
              <a:t>is</a:t>
            </a:r>
            <a:r>
              <a:rPr sz="2000" spc="-30" dirty="0">
                <a:solidFill>
                  <a:srgbClr val="FD8001"/>
                </a:solidFill>
                <a:latin typeface="Arial"/>
                <a:cs typeface="Arial"/>
              </a:rPr>
              <a:t> </a:t>
            </a:r>
            <a:r>
              <a:rPr sz="2000" spc="45" dirty="0">
                <a:solidFill>
                  <a:srgbClr val="FD8001"/>
                </a:solidFill>
                <a:latin typeface="Arial"/>
                <a:cs typeface="Arial"/>
              </a:rPr>
              <a:t>expended</a:t>
            </a:r>
            <a:r>
              <a:rPr sz="2000" spc="145" dirty="0">
                <a:solidFill>
                  <a:srgbClr val="FD8001"/>
                </a:solidFill>
                <a:latin typeface="Arial"/>
                <a:cs typeface="Arial"/>
              </a:rPr>
              <a:t> </a:t>
            </a:r>
            <a:r>
              <a:rPr sz="2000" spc="5" dirty="0">
                <a:solidFill>
                  <a:srgbClr val="FD8001"/>
                </a:solidFill>
                <a:latin typeface="Arial"/>
                <a:cs typeface="Arial"/>
              </a:rPr>
              <a:t>for</a:t>
            </a:r>
            <a:r>
              <a:rPr sz="2000" spc="80" dirty="0">
                <a:solidFill>
                  <a:srgbClr val="FD8001"/>
                </a:solidFill>
                <a:latin typeface="Arial"/>
                <a:cs typeface="Arial"/>
              </a:rPr>
              <a:t> </a:t>
            </a:r>
            <a:r>
              <a:rPr sz="2000" spc="40" dirty="0">
                <a:solidFill>
                  <a:srgbClr val="FD8001"/>
                </a:solidFill>
                <a:latin typeface="Arial"/>
                <a:cs typeface="Arial"/>
              </a:rPr>
              <a:t>support</a:t>
            </a:r>
            <a:r>
              <a:rPr sz="2000" spc="120" dirty="0">
                <a:solidFill>
                  <a:srgbClr val="FD8001"/>
                </a:solidFill>
                <a:latin typeface="Arial"/>
                <a:cs typeface="Arial"/>
              </a:rPr>
              <a:t> </a:t>
            </a:r>
            <a:r>
              <a:rPr sz="2000" spc="25" dirty="0">
                <a:solidFill>
                  <a:srgbClr val="FD8001"/>
                </a:solidFill>
                <a:latin typeface="Arial"/>
                <a:cs typeface="Arial"/>
              </a:rPr>
              <a:t>of </a:t>
            </a:r>
            <a:r>
              <a:rPr sz="2000" spc="55" dirty="0">
                <a:solidFill>
                  <a:srgbClr val="FD8001"/>
                </a:solidFill>
                <a:latin typeface="Arial"/>
                <a:cs typeface="Arial"/>
              </a:rPr>
              <a:t>the</a:t>
            </a:r>
            <a:r>
              <a:rPr sz="2000" spc="20" dirty="0">
                <a:solidFill>
                  <a:srgbClr val="FD8001"/>
                </a:solidFill>
                <a:latin typeface="Arial"/>
                <a:cs typeface="Arial"/>
              </a:rPr>
              <a:t> </a:t>
            </a:r>
            <a:r>
              <a:rPr sz="2000" spc="30" dirty="0">
                <a:solidFill>
                  <a:srgbClr val="FD8001"/>
                </a:solidFill>
                <a:latin typeface="Arial"/>
                <a:cs typeface="Arial"/>
              </a:rPr>
              <a:t>dependent</a:t>
            </a:r>
            <a:r>
              <a:rPr sz="2000" spc="190" dirty="0">
                <a:solidFill>
                  <a:srgbClr val="FD8001"/>
                </a:solidFill>
                <a:latin typeface="Arial"/>
                <a:cs typeface="Arial"/>
              </a:rPr>
              <a:t> </a:t>
            </a:r>
            <a:r>
              <a:rPr sz="2000" spc="40" dirty="0">
                <a:solidFill>
                  <a:srgbClr val="FD8001"/>
                </a:solidFill>
                <a:latin typeface="Arial"/>
                <a:cs typeface="Arial"/>
              </a:rPr>
              <a:t>person</a:t>
            </a:r>
            <a:endParaRPr sz="2000">
              <a:latin typeface="Arial"/>
              <a:cs typeface="Arial"/>
            </a:endParaRPr>
          </a:p>
          <a:p>
            <a:pPr marL="189865" indent="-177800">
              <a:lnSpc>
                <a:spcPct val="100000"/>
              </a:lnSpc>
              <a:spcBef>
                <a:spcPts val="30"/>
              </a:spcBef>
              <a:buChar char="•"/>
              <a:tabLst>
                <a:tab pos="190500" algn="l"/>
              </a:tabLst>
            </a:pPr>
            <a:r>
              <a:rPr sz="2000" spc="40" dirty="0">
                <a:solidFill>
                  <a:srgbClr val="FD8001"/>
                </a:solidFill>
                <a:latin typeface="Arial"/>
                <a:cs typeface="Arial"/>
              </a:rPr>
              <a:t>Recent</a:t>
            </a:r>
            <a:r>
              <a:rPr sz="2000" spc="30" dirty="0">
                <a:solidFill>
                  <a:srgbClr val="FD8001"/>
                </a:solidFill>
                <a:latin typeface="Arial"/>
                <a:cs typeface="Arial"/>
              </a:rPr>
              <a:t> </a:t>
            </a:r>
            <a:r>
              <a:rPr sz="2000" spc="45" dirty="0">
                <a:solidFill>
                  <a:srgbClr val="FD8001"/>
                </a:solidFill>
                <a:latin typeface="Arial"/>
                <a:cs typeface="Arial"/>
              </a:rPr>
              <a:t>change</a:t>
            </a:r>
            <a:r>
              <a:rPr sz="2000" spc="95" dirty="0">
                <a:solidFill>
                  <a:srgbClr val="FD8001"/>
                </a:solidFill>
                <a:latin typeface="Arial"/>
                <a:cs typeface="Arial"/>
              </a:rPr>
              <a:t> </a:t>
            </a:r>
            <a:r>
              <a:rPr sz="2000" spc="25" dirty="0">
                <a:solidFill>
                  <a:srgbClr val="FD8001"/>
                </a:solidFill>
                <a:latin typeface="Arial"/>
                <a:cs typeface="Arial"/>
              </a:rPr>
              <a:t>of</a:t>
            </a:r>
            <a:r>
              <a:rPr sz="2000" spc="80" dirty="0">
                <a:solidFill>
                  <a:srgbClr val="FD8001"/>
                </a:solidFill>
                <a:latin typeface="Arial"/>
                <a:cs typeface="Arial"/>
              </a:rPr>
              <a:t> </a:t>
            </a:r>
            <a:r>
              <a:rPr sz="2000" spc="30" dirty="0">
                <a:solidFill>
                  <a:srgbClr val="FD8001"/>
                </a:solidFill>
                <a:latin typeface="Arial"/>
                <a:cs typeface="Arial"/>
              </a:rPr>
              <a:t>title</a:t>
            </a:r>
            <a:r>
              <a:rPr sz="2000" spc="5" dirty="0">
                <a:solidFill>
                  <a:srgbClr val="FD8001"/>
                </a:solidFill>
                <a:latin typeface="Arial"/>
                <a:cs typeface="Arial"/>
              </a:rPr>
              <a:t> </a:t>
            </a:r>
            <a:r>
              <a:rPr sz="2000" spc="35" dirty="0">
                <a:solidFill>
                  <a:srgbClr val="FD8001"/>
                </a:solidFill>
                <a:latin typeface="Arial"/>
                <a:cs typeface="Arial"/>
              </a:rPr>
              <a:t>or</a:t>
            </a:r>
            <a:r>
              <a:rPr sz="2000" spc="55" dirty="0">
                <a:solidFill>
                  <a:srgbClr val="FD8001"/>
                </a:solidFill>
                <a:latin typeface="Arial"/>
                <a:cs typeface="Arial"/>
              </a:rPr>
              <a:t> </a:t>
            </a:r>
            <a:r>
              <a:rPr sz="2000" spc="40" dirty="0">
                <a:solidFill>
                  <a:srgbClr val="FD8001"/>
                </a:solidFill>
                <a:latin typeface="Arial"/>
                <a:cs typeface="Arial"/>
              </a:rPr>
              <a:t>house,</a:t>
            </a:r>
            <a:r>
              <a:rPr sz="2000" spc="100" dirty="0">
                <a:solidFill>
                  <a:srgbClr val="FD8001"/>
                </a:solidFill>
                <a:latin typeface="Arial"/>
                <a:cs typeface="Arial"/>
              </a:rPr>
              <a:t> </a:t>
            </a:r>
            <a:r>
              <a:rPr sz="2000" spc="25" dirty="0">
                <a:solidFill>
                  <a:srgbClr val="FD8001"/>
                </a:solidFill>
                <a:latin typeface="Arial"/>
                <a:cs typeface="Arial"/>
              </a:rPr>
              <a:t>adult</a:t>
            </a:r>
            <a:r>
              <a:rPr sz="2000" spc="80" dirty="0">
                <a:solidFill>
                  <a:srgbClr val="FD8001"/>
                </a:solidFill>
                <a:latin typeface="Arial"/>
                <a:cs typeface="Arial"/>
              </a:rPr>
              <a:t> </a:t>
            </a:r>
            <a:r>
              <a:rPr sz="2000" spc="55" dirty="0">
                <a:solidFill>
                  <a:srgbClr val="FD8001"/>
                </a:solidFill>
                <a:latin typeface="Arial"/>
                <a:cs typeface="Arial"/>
              </a:rPr>
              <a:t>does</a:t>
            </a:r>
            <a:r>
              <a:rPr sz="2000" spc="25" dirty="0">
                <a:solidFill>
                  <a:srgbClr val="FD8001"/>
                </a:solidFill>
                <a:latin typeface="Arial"/>
                <a:cs typeface="Arial"/>
              </a:rPr>
              <a:t> </a:t>
            </a:r>
            <a:r>
              <a:rPr sz="2000" spc="55" dirty="0">
                <a:solidFill>
                  <a:srgbClr val="FD8001"/>
                </a:solidFill>
                <a:latin typeface="Arial"/>
                <a:cs typeface="Arial"/>
              </a:rPr>
              <a:t>not</a:t>
            </a:r>
            <a:r>
              <a:rPr sz="2000" dirty="0">
                <a:solidFill>
                  <a:srgbClr val="FD8001"/>
                </a:solidFill>
                <a:latin typeface="Arial"/>
                <a:cs typeface="Arial"/>
              </a:rPr>
              <a:t> </a:t>
            </a:r>
            <a:r>
              <a:rPr sz="2000" spc="40" dirty="0">
                <a:solidFill>
                  <a:srgbClr val="FD8001"/>
                </a:solidFill>
                <a:latin typeface="Arial"/>
                <a:cs typeface="Arial"/>
              </a:rPr>
              <a:t>understand</a:t>
            </a:r>
            <a:r>
              <a:rPr sz="2000" spc="100" dirty="0">
                <a:solidFill>
                  <a:srgbClr val="FD8001"/>
                </a:solidFill>
                <a:latin typeface="Arial"/>
                <a:cs typeface="Arial"/>
              </a:rPr>
              <a:t> </a:t>
            </a:r>
            <a:r>
              <a:rPr sz="2000" spc="35" dirty="0">
                <a:solidFill>
                  <a:srgbClr val="FD8001"/>
                </a:solidFill>
                <a:latin typeface="Arial"/>
                <a:cs typeface="Arial"/>
              </a:rPr>
              <a:t>consequences</a:t>
            </a:r>
            <a:endParaRPr sz="2000">
              <a:latin typeface="Arial"/>
              <a:cs typeface="Arial"/>
            </a:endParaRPr>
          </a:p>
          <a:p>
            <a:pPr marL="189865" indent="-177800">
              <a:lnSpc>
                <a:spcPct val="100000"/>
              </a:lnSpc>
              <a:spcBef>
                <a:spcPts val="30"/>
              </a:spcBef>
              <a:buChar char="•"/>
              <a:tabLst>
                <a:tab pos="190500" algn="l"/>
              </a:tabLst>
            </a:pPr>
            <a:r>
              <a:rPr sz="2000" spc="40" dirty="0">
                <a:solidFill>
                  <a:srgbClr val="FD8001"/>
                </a:solidFill>
                <a:latin typeface="Arial"/>
                <a:cs typeface="Arial"/>
              </a:rPr>
              <a:t>Recent</a:t>
            </a:r>
            <a:r>
              <a:rPr sz="2000" spc="25" dirty="0">
                <a:solidFill>
                  <a:srgbClr val="FD8001"/>
                </a:solidFill>
                <a:latin typeface="Arial"/>
                <a:cs typeface="Arial"/>
              </a:rPr>
              <a:t> </a:t>
            </a:r>
            <a:r>
              <a:rPr sz="2000" spc="45" dirty="0">
                <a:solidFill>
                  <a:srgbClr val="FD8001"/>
                </a:solidFill>
                <a:latin typeface="Arial"/>
                <a:cs typeface="Arial"/>
              </a:rPr>
              <a:t>change</a:t>
            </a:r>
            <a:r>
              <a:rPr sz="2000" spc="90" dirty="0">
                <a:solidFill>
                  <a:srgbClr val="FD8001"/>
                </a:solidFill>
                <a:latin typeface="Arial"/>
                <a:cs typeface="Arial"/>
              </a:rPr>
              <a:t> </a:t>
            </a:r>
            <a:r>
              <a:rPr sz="2000" spc="25" dirty="0">
                <a:solidFill>
                  <a:srgbClr val="FD8001"/>
                </a:solidFill>
                <a:latin typeface="Arial"/>
                <a:cs typeface="Arial"/>
              </a:rPr>
              <a:t>of</a:t>
            </a:r>
            <a:r>
              <a:rPr sz="2000" spc="80" dirty="0">
                <a:solidFill>
                  <a:srgbClr val="FD8001"/>
                </a:solidFill>
                <a:latin typeface="Arial"/>
                <a:cs typeface="Arial"/>
              </a:rPr>
              <a:t> </a:t>
            </a:r>
            <a:r>
              <a:rPr sz="2000" spc="40" dirty="0">
                <a:solidFill>
                  <a:srgbClr val="FD8001"/>
                </a:solidFill>
                <a:latin typeface="Arial"/>
                <a:cs typeface="Arial"/>
              </a:rPr>
              <a:t>banking</a:t>
            </a:r>
            <a:r>
              <a:rPr sz="2000" spc="90" dirty="0">
                <a:solidFill>
                  <a:srgbClr val="FD8001"/>
                </a:solidFill>
                <a:latin typeface="Arial"/>
                <a:cs typeface="Arial"/>
              </a:rPr>
              <a:t> </a:t>
            </a:r>
            <a:r>
              <a:rPr sz="2000" spc="30" dirty="0">
                <a:solidFill>
                  <a:srgbClr val="FD8001"/>
                </a:solidFill>
                <a:latin typeface="Arial"/>
                <a:cs typeface="Arial"/>
              </a:rPr>
              <a:t>accounts</a:t>
            </a:r>
            <a:r>
              <a:rPr sz="2000" spc="135" dirty="0">
                <a:solidFill>
                  <a:srgbClr val="FD8001"/>
                </a:solidFill>
                <a:latin typeface="Arial"/>
                <a:cs typeface="Arial"/>
              </a:rPr>
              <a:t> </a:t>
            </a:r>
            <a:r>
              <a:rPr sz="2000" spc="60" dirty="0">
                <a:solidFill>
                  <a:srgbClr val="FD8001"/>
                </a:solidFill>
                <a:latin typeface="Arial"/>
                <a:cs typeface="Arial"/>
              </a:rPr>
              <a:t>to</a:t>
            </a:r>
            <a:r>
              <a:rPr sz="2000" spc="-15" dirty="0">
                <a:solidFill>
                  <a:srgbClr val="FD8001"/>
                </a:solidFill>
                <a:latin typeface="Arial"/>
                <a:cs typeface="Arial"/>
              </a:rPr>
              <a:t> </a:t>
            </a:r>
            <a:r>
              <a:rPr sz="2000" spc="80" dirty="0">
                <a:solidFill>
                  <a:srgbClr val="FD8001"/>
                </a:solidFill>
                <a:latin typeface="Arial"/>
                <a:cs typeface="Arial"/>
              </a:rPr>
              <a:t>a</a:t>
            </a:r>
            <a:r>
              <a:rPr sz="2000" spc="-15" dirty="0">
                <a:solidFill>
                  <a:srgbClr val="FD8001"/>
                </a:solidFill>
                <a:latin typeface="Arial"/>
                <a:cs typeface="Arial"/>
              </a:rPr>
              <a:t> </a:t>
            </a:r>
            <a:r>
              <a:rPr sz="2000" spc="30" dirty="0">
                <a:solidFill>
                  <a:srgbClr val="FD8001"/>
                </a:solidFill>
                <a:latin typeface="Arial"/>
                <a:cs typeface="Arial"/>
              </a:rPr>
              <a:t>"friend"</a:t>
            </a:r>
            <a:endParaRPr sz="2000">
              <a:latin typeface="Arial"/>
              <a:cs typeface="Arial"/>
            </a:endParaRPr>
          </a:p>
          <a:p>
            <a:pPr marL="190500" indent="-178435">
              <a:lnSpc>
                <a:spcPct val="100000"/>
              </a:lnSpc>
              <a:spcBef>
                <a:spcPts val="35"/>
              </a:spcBef>
              <a:buChar char="•"/>
              <a:tabLst>
                <a:tab pos="191135" algn="l"/>
              </a:tabLst>
            </a:pPr>
            <a:r>
              <a:rPr sz="2000" dirty="0">
                <a:solidFill>
                  <a:srgbClr val="FD8001"/>
                </a:solidFill>
                <a:latin typeface="Arial"/>
                <a:cs typeface="Arial"/>
              </a:rPr>
              <a:t>ATM</a:t>
            </a:r>
            <a:r>
              <a:rPr sz="2000" spc="35" dirty="0">
                <a:solidFill>
                  <a:srgbClr val="FD8001"/>
                </a:solidFill>
                <a:latin typeface="Arial"/>
                <a:cs typeface="Arial"/>
              </a:rPr>
              <a:t> </a:t>
            </a:r>
            <a:r>
              <a:rPr sz="2000" spc="30" dirty="0">
                <a:solidFill>
                  <a:srgbClr val="FD8001"/>
                </a:solidFill>
                <a:latin typeface="Arial"/>
                <a:cs typeface="Arial"/>
              </a:rPr>
              <a:t>activity</a:t>
            </a:r>
            <a:r>
              <a:rPr sz="2000" spc="95" dirty="0">
                <a:solidFill>
                  <a:srgbClr val="FD8001"/>
                </a:solidFill>
                <a:latin typeface="Arial"/>
                <a:cs typeface="Arial"/>
              </a:rPr>
              <a:t> </a:t>
            </a:r>
            <a:r>
              <a:rPr sz="2000" spc="45" dirty="0">
                <a:solidFill>
                  <a:srgbClr val="FD8001"/>
                </a:solidFill>
                <a:latin typeface="Arial"/>
                <a:cs typeface="Arial"/>
              </a:rPr>
              <a:t>where</a:t>
            </a:r>
            <a:r>
              <a:rPr sz="2000" spc="25" dirty="0">
                <a:solidFill>
                  <a:srgbClr val="FD8001"/>
                </a:solidFill>
                <a:latin typeface="Arial"/>
                <a:cs typeface="Arial"/>
              </a:rPr>
              <a:t> </a:t>
            </a:r>
            <a:r>
              <a:rPr sz="2000" spc="55" dirty="0">
                <a:solidFill>
                  <a:srgbClr val="FD8001"/>
                </a:solidFill>
                <a:latin typeface="Arial"/>
                <a:cs typeface="Arial"/>
              </a:rPr>
              <a:t>the</a:t>
            </a:r>
            <a:r>
              <a:rPr sz="2000" spc="5" dirty="0">
                <a:solidFill>
                  <a:srgbClr val="FD8001"/>
                </a:solidFill>
                <a:latin typeface="Arial"/>
                <a:cs typeface="Arial"/>
              </a:rPr>
              <a:t> </a:t>
            </a:r>
            <a:r>
              <a:rPr sz="2000" spc="40" dirty="0">
                <a:solidFill>
                  <a:srgbClr val="FD8001"/>
                </a:solidFill>
                <a:latin typeface="Arial"/>
                <a:cs typeface="Arial"/>
              </a:rPr>
              <a:t>adult</a:t>
            </a:r>
            <a:r>
              <a:rPr sz="2000" spc="35" dirty="0">
                <a:solidFill>
                  <a:srgbClr val="FD8001"/>
                </a:solidFill>
                <a:latin typeface="Arial"/>
                <a:cs typeface="Arial"/>
              </a:rPr>
              <a:t> </a:t>
            </a:r>
            <a:r>
              <a:rPr sz="2000" spc="55" dirty="0">
                <a:solidFill>
                  <a:srgbClr val="FD8001"/>
                </a:solidFill>
                <a:latin typeface="Arial"/>
                <a:cs typeface="Arial"/>
              </a:rPr>
              <a:t>does</a:t>
            </a:r>
            <a:r>
              <a:rPr sz="2000" spc="20" dirty="0">
                <a:solidFill>
                  <a:srgbClr val="FD8001"/>
                </a:solidFill>
                <a:latin typeface="Arial"/>
                <a:cs typeface="Arial"/>
              </a:rPr>
              <a:t> </a:t>
            </a:r>
            <a:r>
              <a:rPr sz="2000" spc="55" dirty="0">
                <a:solidFill>
                  <a:srgbClr val="FD8001"/>
                </a:solidFill>
                <a:latin typeface="Arial"/>
                <a:cs typeface="Arial"/>
              </a:rPr>
              <a:t>not</a:t>
            </a:r>
            <a:r>
              <a:rPr sz="2000" spc="5" dirty="0">
                <a:solidFill>
                  <a:srgbClr val="FD8001"/>
                </a:solidFill>
                <a:latin typeface="Arial"/>
                <a:cs typeface="Arial"/>
              </a:rPr>
              <a:t> </a:t>
            </a:r>
            <a:r>
              <a:rPr sz="2000" spc="45" dirty="0">
                <a:solidFill>
                  <a:srgbClr val="FD8001"/>
                </a:solidFill>
                <a:latin typeface="Arial"/>
                <a:cs typeface="Arial"/>
              </a:rPr>
              <a:t>go</a:t>
            </a:r>
            <a:endParaRPr sz="2000">
              <a:latin typeface="Arial"/>
              <a:cs typeface="Arial"/>
            </a:endParaRPr>
          </a:p>
          <a:p>
            <a:pPr marL="191135" indent="-179070">
              <a:lnSpc>
                <a:spcPct val="100000"/>
              </a:lnSpc>
              <a:spcBef>
                <a:spcPts val="30"/>
              </a:spcBef>
              <a:buChar char="•"/>
              <a:tabLst>
                <a:tab pos="191770" algn="l"/>
              </a:tabLst>
            </a:pPr>
            <a:r>
              <a:rPr sz="2000" spc="30" dirty="0">
                <a:solidFill>
                  <a:srgbClr val="FD8001"/>
                </a:solidFill>
                <a:latin typeface="Arial"/>
                <a:cs typeface="Arial"/>
              </a:rPr>
              <a:t>Lack</a:t>
            </a:r>
            <a:r>
              <a:rPr sz="2000" spc="60" dirty="0">
                <a:solidFill>
                  <a:srgbClr val="FD8001"/>
                </a:solidFill>
                <a:latin typeface="Arial"/>
                <a:cs typeface="Arial"/>
              </a:rPr>
              <a:t> </a:t>
            </a:r>
            <a:r>
              <a:rPr sz="2000" spc="25" dirty="0">
                <a:solidFill>
                  <a:srgbClr val="FD8001"/>
                </a:solidFill>
                <a:latin typeface="Arial"/>
                <a:cs typeface="Arial"/>
              </a:rPr>
              <a:t>of</a:t>
            </a:r>
            <a:r>
              <a:rPr sz="2000" spc="85" dirty="0">
                <a:solidFill>
                  <a:srgbClr val="FD8001"/>
                </a:solidFill>
                <a:latin typeface="Arial"/>
                <a:cs typeface="Arial"/>
              </a:rPr>
              <a:t> </a:t>
            </a:r>
            <a:r>
              <a:rPr sz="2000" spc="25" dirty="0">
                <a:solidFill>
                  <a:srgbClr val="FD8001"/>
                </a:solidFill>
                <a:latin typeface="Arial"/>
                <a:cs typeface="Arial"/>
              </a:rPr>
              <a:t>amenities</a:t>
            </a:r>
            <a:r>
              <a:rPr sz="2000" spc="160" dirty="0">
                <a:solidFill>
                  <a:srgbClr val="FD8001"/>
                </a:solidFill>
                <a:latin typeface="Arial"/>
                <a:cs typeface="Arial"/>
              </a:rPr>
              <a:t> </a:t>
            </a:r>
            <a:r>
              <a:rPr sz="2000" spc="50" dirty="0">
                <a:solidFill>
                  <a:srgbClr val="FD8001"/>
                </a:solidFill>
                <a:latin typeface="Arial"/>
                <a:cs typeface="Arial"/>
              </a:rPr>
              <a:t>when</a:t>
            </a:r>
            <a:r>
              <a:rPr sz="2000" spc="60" dirty="0">
                <a:solidFill>
                  <a:srgbClr val="FD8001"/>
                </a:solidFill>
                <a:latin typeface="Arial"/>
                <a:cs typeface="Arial"/>
              </a:rPr>
              <a:t> </a:t>
            </a:r>
            <a:r>
              <a:rPr sz="2000" spc="35" dirty="0">
                <a:solidFill>
                  <a:srgbClr val="FD8001"/>
                </a:solidFill>
                <a:latin typeface="Arial"/>
                <a:cs typeface="Arial"/>
              </a:rPr>
              <a:t>estate</a:t>
            </a:r>
            <a:r>
              <a:rPr sz="2000" spc="50" dirty="0">
                <a:solidFill>
                  <a:srgbClr val="FD8001"/>
                </a:solidFill>
                <a:latin typeface="Arial"/>
                <a:cs typeface="Arial"/>
              </a:rPr>
              <a:t> </a:t>
            </a:r>
            <a:r>
              <a:rPr sz="2000" spc="70" dirty="0">
                <a:solidFill>
                  <a:srgbClr val="FD8001"/>
                </a:solidFill>
                <a:latin typeface="Arial"/>
                <a:cs typeface="Arial"/>
              </a:rPr>
              <a:t>can</a:t>
            </a:r>
            <a:r>
              <a:rPr sz="2000" spc="-5" dirty="0">
                <a:solidFill>
                  <a:srgbClr val="FD8001"/>
                </a:solidFill>
                <a:latin typeface="Arial"/>
                <a:cs typeface="Arial"/>
              </a:rPr>
              <a:t> </a:t>
            </a:r>
            <a:r>
              <a:rPr sz="2000" spc="30" dirty="0">
                <a:solidFill>
                  <a:srgbClr val="FD8001"/>
                </a:solidFill>
                <a:latin typeface="Arial"/>
                <a:cs typeface="Arial"/>
              </a:rPr>
              <a:t>afford</a:t>
            </a:r>
            <a:r>
              <a:rPr sz="2000" spc="35" dirty="0">
                <a:solidFill>
                  <a:srgbClr val="FD8001"/>
                </a:solidFill>
                <a:latin typeface="Arial"/>
                <a:cs typeface="Arial"/>
              </a:rPr>
              <a:t> </a:t>
            </a:r>
            <a:r>
              <a:rPr sz="2000" spc="15" dirty="0">
                <a:solidFill>
                  <a:srgbClr val="FD8001"/>
                </a:solidFill>
                <a:latin typeface="Arial"/>
                <a:cs typeface="Arial"/>
              </a:rPr>
              <a:t>it</a:t>
            </a:r>
            <a:endParaRPr sz="2000">
              <a:latin typeface="Arial"/>
              <a:cs typeface="Arial"/>
            </a:endParaRPr>
          </a:p>
          <a:p>
            <a:pPr marL="184150" indent="-172085">
              <a:lnSpc>
                <a:spcPct val="100000"/>
              </a:lnSpc>
              <a:spcBef>
                <a:spcPts val="30"/>
              </a:spcBef>
              <a:buChar char="•"/>
              <a:tabLst>
                <a:tab pos="184785" algn="l"/>
              </a:tabLst>
            </a:pPr>
            <a:r>
              <a:rPr sz="2000" spc="45" dirty="0">
                <a:solidFill>
                  <a:srgbClr val="FD8001"/>
                </a:solidFill>
                <a:latin typeface="Arial"/>
                <a:cs typeface="Arial"/>
              </a:rPr>
              <a:t>Checks</a:t>
            </a:r>
            <a:r>
              <a:rPr sz="2000" spc="100" dirty="0">
                <a:solidFill>
                  <a:srgbClr val="FD8001"/>
                </a:solidFill>
                <a:latin typeface="Arial"/>
                <a:cs typeface="Arial"/>
              </a:rPr>
              <a:t> </a:t>
            </a:r>
            <a:r>
              <a:rPr sz="2000" spc="55" dirty="0">
                <a:solidFill>
                  <a:srgbClr val="FD8001"/>
                </a:solidFill>
                <a:latin typeface="Arial"/>
                <a:cs typeface="Arial"/>
              </a:rPr>
              <a:t>and</a:t>
            </a:r>
            <a:r>
              <a:rPr sz="2000" spc="15" dirty="0">
                <a:solidFill>
                  <a:srgbClr val="FD8001"/>
                </a:solidFill>
                <a:latin typeface="Arial"/>
                <a:cs typeface="Arial"/>
              </a:rPr>
              <a:t> </a:t>
            </a:r>
            <a:r>
              <a:rPr sz="2000" spc="35" dirty="0">
                <a:solidFill>
                  <a:srgbClr val="FD8001"/>
                </a:solidFill>
                <a:latin typeface="Arial"/>
                <a:cs typeface="Arial"/>
              </a:rPr>
              <a:t>other</a:t>
            </a:r>
            <a:r>
              <a:rPr sz="2000" spc="110" dirty="0">
                <a:solidFill>
                  <a:srgbClr val="FD8001"/>
                </a:solidFill>
                <a:latin typeface="Arial"/>
                <a:cs typeface="Arial"/>
              </a:rPr>
              <a:t> </a:t>
            </a:r>
            <a:r>
              <a:rPr sz="2000" spc="30" dirty="0">
                <a:solidFill>
                  <a:srgbClr val="FD8001"/>
                </a:solidFill>
                <a:latin typeface="Arial"/>
                <a:cs typeface="Arial"/>
              </a:rPr>
              <a:t>documents</a:t>
            </a:r>
            <a:r>
              <a:rPr sz="2000" spc="180" dirty="0">
                <a:solidFill>
                  <a:srgbClr val="FD8001"/>
                </a:solidFill>
                <a:latin typeface="Arial"/>
                <a:cs typeface="Arial"/>
              </a:rPr>
              <a:t> </a:t>
            </a:r>
            <a:r>
              <a:rPr sz="2000" spc="40" dirty="0">
                <a:solidFill>
                  <a:srgbClr val="FD8001"/>
                </a:solidFill>
                <a:latin typeface="Arial"/>
                <a:cs typeface="Arial"/>
              </a:rPr>
              <a:t>signed</a:t>
            </a:r>
            <a:r>
              <a:rPr sz="2000" spc="65" dirty="0">
                <a:solidFill>
                  <a:srgbClr val="FD8001"/>
                </a:solidFill>
                <a:latin typeface="Arial"/>
                <a:cs typeface="Arial"/>
              </a:rPr>
              <a:t> </a:t>
            </a:r>
            <a:r>
              <a:rPr sz="2000" spc="50" dirty="0">
                <a:solidFill>
                  <a:srgbClr val="FD8001"/>
                </a:solidFill>
                <a:latin typeface="Arial"/>
                <a:cs typeface="Arial"/>
              </a:rPr>
              <a:t>when</a:t>
            </a:r>
            <a:r>
              <a:rPr sz="2000" spc="75" dirty="0">
                <a:solidFill>
                  <a:srgbClr val="FD8001"/>
                </a:solidFill>
                <a:latin typeface="Arial"/>
                <a:cs typeface="Arial"/>
              </a:rPr>
              <a:t> </a:t>
            </a:r>
            <a:r>
              <a:rPr sz="2000" spc="30" dirty="0">
                <a:solidFill>
                  <a:srgbClr val="FD8001"/>
                </a:solidFill>
                <a:latin typeface="Arial"/>
                <a:cs typeface="Arial"/>
              </a:rPr>
              <a:t>dependent</a:t>
            </a:r>
            <a:r>
              <a:rPr sz="2000" spc="190" dirty="0">
                <a:solidFill>
                  <a:srgbClr val="FD8001"/>
                </a:solidFill>
                <a:latin typeface="Arial"/>
                <a:cs typeface="Arial"/>
              </a:rPr>
              <a:t> </a:t>
            </a:r>
            <a:r>
              <a:rPr sz="2000" spc="40" dirty="0">
                <a:solidFill>
                  <a:srgbClr val="FD8001"/>
                </a:solidFill>
                <a:latin typeface="Arial"/>
                <a:cs typeface="Arial"/>
              </a:rPr>
              <a:t>person</a:t>
            </a:r>
            <a:r>
              <a:rPr sz="2000" spc="85" dirty="0">
                <a:solidFill>
                  <a:srgbClr val="FD8001"/>
                </a:solidFill>
                <a:latin typeface="Arial"/>
                <a:cs typeface="Arial"/>
              </a:rPr>
              <a:t> </a:t>
            </a:r>
            <a:r>
              <a:rPr sz="2000" spc="45" dirty="0">
                <a:solidFill>
                  <a:srgbClr val="FD8001"/>
                </a:solidFill>
                <a:latin typeface="Arial"/>
                <a:cs typeface="Arial"/>
              </a:rPr>
              <a:t>cannot</a:t>
            </a:r>
            <a:r>
              <a:rPr sz="2000" spc="70" dirty="0">
                <a:solidFill>
                  <a:srgbClr val="FD8001"/>
                </a:solidFill>
                <a:latin typeface="Arial"/>
                <a:cs typeface="Arial"/>
              </a:rPr>
              <a:t> </a:t>
            </a:r>
            <a:r>
              <a:rPr sz="2000" spc="40" dirty="0">
                <a:solidFill>
                  <a:srgbClr val="FD8001"/>
                </a:solidFill>
                <a:latin typeface="Arial"/>
                <a:cs typeface="Arial"/>
              </a:rPr>
              <a:t>write</a:t>
            </a:r>
            <a:endParaRPr sz="20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7091" y="666368"/>
            <a:ext cx="0" cy="6374130"/>
          </a:xfrm>
          <a:custGeom>
            <a:avLst/>
            <a:gdLst/>
            <a:ahLst/>
            <a:cxnLst/>
            <a:rect l="l" t="t" r="r" b="b"/>
            <a:pathLst>
              <a:path h="6374130">
                <a:moveTo>
                  <a:pt x="0" y="6374037"/>
                </a:moveTo>
                <a:lnTo>
                  <a:pt x="0" y="0"/>
                </a:lnTo>
              </a:path>
            </a:pathLst>
          </a:custGeom>
          <a:ln w="105047">
            <a:solidFill>
              <a:srgbClr val="000000"/>
            </a:solidFill>
          </a:ln>
        </p:spPr>
        <p:txBody>
          <a:bodyPr wrap="square" lIns="0" tIns="0" rIns="0" bIns="0" rtlCol="0"/>
          <a:lstStyle/>
          <a:p>
            <a:endParaRPr/>
          </a:p>
        </p:txBody>
      </p:sp>
      <p:sp>
        <p:nvSpPr>
          <p:cNvPr id="3" name="object 3"/>
          <p:cNvSpPr/>
          <p:nvPr/>
        </p:nvSpPr>
        <p:spPr>
          <a:xfrm>
            <a:off x="262746" y="607227"/>
            <a:ext cx="9611995" cy="6492875"/>
          </a:xfrm>
          <a:custGeom>
            <a:avLst/>
            <a:gdLst/>
            <a:ahLst/>
            <a:cxnLst/>
            <a:rect l="l" t="t" r="r" b="b"/>
            <a:pathLst>
              <a:path w="9611995" h="6492875">
                <a:moveTo>
                  <a:pt x="9611877" y="6433178"/>
                </a:moveTo>
                <a:lnTo>
                  <a:pt x="9611877" y="59140"/>
                </a:lnTo>
              </a:path>
              <a:path w="9611995" h="6492875">
                <a:moveTo>
                  <a:pt x="0" y="0"/>
                </a:moveTo>
                <a:lnTo>
                  <a:pt x="9559353" y="0"/>
                </a:lnTo>
              </a:path>
              <a:path w="9611995" h="6492875">
                <a:moveTo>
                  <a:pt x="0" y="6492318"/>
                </a:moveTo>
                <a:lnTo>
                  <a:pt x="9559353" y="6492318"/>
                </a:lnTo>
              </a:path>
            </a:pathLst>
          </a:custGeom>
          <a:ln w="105093">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390474" y="754976"/>
            <a:ext cx="8636000" cy="416559"/>
          </a:xfrm>
          <a:prstGeom prst="rect">
            <a:avLst/>
          </a:prstGeom>
        </p:spPr>
        <p:txBody>
          <a:bodyPr vert="horz" wrap="square" lIns="0" tIns="14604" rIns="0" bIns="0" rtlCol="0">
            <a:spAutoFit/>
          </a:bodyPr>
          <a:lstStyle/>
          <a:p>
            <a:pPr marL="12700">
              <a:lnSpc>
                <a:spcPct val="100000"/>
              </a:lnSpc>
              <a:spcBef>
                <a:spcPts val="114"/>
              </a:spcBef>
            </a:pPr>
            <a:r>
              <a:rPr sz="2550" spc="20" dirty="0">
                <a:solidFill>
                  <a:srgbClr val="FD0000"/>
                </a:solidFill>
              </a:rPr>
              <a:t>Indicators</a:t>
            </a:r>
            <a:r>
              <a:rPr sz="2550" spc="229" dirty="0">
                <a:solidFill>
                  <a:srgbClr val="FD0000"/>
                </a:solidFill>
              </a:rPr>
              <a:t> </a:t>
            </a:r>
            <a:r>
              <a:rPr sz="2550" spc="-10" dirty="0">
                <a:solidFill>
                  <a:srgbClr val="FD0000"/>
                </a:solidFill>
              </a:rPr>
              <a:t>of</a:t>
            </a:r>
            <a:r>
              <a:rPr sz="2550" spc="120" dirty="0">
                <a:solidFill>
                  <a:srgbClr val="FD0000"/>
                </a:solidFill>
              </a:rPr>
              <a:t> </a:t>
            </a:r>
            <a:r>
              <a:rPr sz="2550" spc="25" dirty="0">
                <a:solidFill>
                  <a:srgbClr val="FD0000"/>
                </a:solidFill>
              </a:rPr>
              <a:t>abuse/neglect</a:t>
            </a:r>
            <a:r>
              <a:rPr sz="2550" spc="265" dirty="0">
                <a:solidFill>
                  <a:srgbClr val="FD0000"/>
                </a:solidFill>
              </a:rPr>
              <a:t> </a:t>
            </a:r>
            <a:r>
              <a:rPr sz="2550" spc="70" dirty="0">
                <a:solidFill>
                  <a:srgbClr val="FD0000"/>
                </a:solidFill>
              </a:rPr>
              <a:t>by</a:t>
            </a:r>
            <a:r>
              <a:rPr sz="2550" spc="10" dirty="0">
                <a:solidFill>
                  <a:srgbClr val="FD0000"/>
                </a:solidFill>
              </a:rPr>
              <a:t> </a:t>
            </a:r>
            <a:r>
              <a:rPr sz="2550" spc="20" dirty="0">
                <a:solidFill>
                  <a:srgbClr val="FD0000"/>
                </a:solidFill>
              </a:rPr>
              <a:t>family</a:t>
            </a:r>
            <a:r>
              <a:rPr sz="2550" spc="145" dirty="0">
                <a:solidFill>
                  <a:srgbClr val="FD0000"/>
                </a:solidFill>
              </a:rPr>
              <a:t> </a:t>
            </a:r>
            <a:r>
              <a:rPr sz="2550" spc="55" dirty="0">
                <a:solidFill>
                  <a:srgbClr val="FD0000"/>
                </a:solidFill>
              </a:rPr>
              <a:t>members/caregivers</a:t>
            </a:r>
            <a:endParaRPr sz="2550"/>
          </a:p>
        </p:txBody>
      </p:sp>
      <p:sp>
        <p:nvSpPr>
          <p:cNvPr id="5" name="object 5"/>
          <p:cNvSpPr txBox="1"/>
          <p:nvPr/>
        </p:nvSpPr>
        <p:spPr>
          <a:xfrm>
            <a:off x="1048605" y="1700312"/>
            <a:ext cx="7181215" cy="4965065"/>
          </a:xfrm>
          <a:prstGeom prst="rect">
            <a:avLst/>
          </a:prstGeom>
        </p:spPr>
        <p:txBody>
          <a:bodyPr vert="horz" wrap="square" lIns="0" tIns="10160" rIns="0" bIns="0" rtlCol="0">
            <a:spAutoFit/>
          </a:bodyPr>
          <a:lstStyle/>
          <a:p>
            <a:pPr marL="214629" marR="311785" indent="-202565">
              <a:lnSpc>
                <a:spcPct val="101200"/>
              </a:lnSpc>
              <a:spcBef>
                <a:spcPts val="80"/>
              </a:spcBef>
              <a:buChar char="•"/>
              <a:tabLst>
                <a:tab pos="210820" algn="l"/>
              </a:tabLst>
            </a:pPr>
            <a:r>
              <a:rPr sz="2300" spc="30" dirty="0">
                <a:solidFill>
                  <a:srgbClr val="5B28DF"/>
                </a:solidFill>
                <a:latin typeface="Arial"/>
                <a:cs typeface="Arial"/>
              </a:rPr>
              <a:t>Victim</a:t>
            </a:r>
            <a:r>
              <a:rPr sz="2300" spc="85" dirty="0">
                <a:solidFill>
                  <a:srgbClr val="5B28DF"/>
                </a:solidFill>
                <a:latin typeface="Arial"/>
                <a:cs typeface="Arial"/>
              </a:rPr>
              <a:t> is</a:t>
            </a:r>
            <a:r>
              <a:rPr sz="2300" spc="-55" dirty="0">
                <a:solidFill>
                  <a:srgbClr val="5B28DF"/>
                </a:solidFill>
                <a:latin typeface="Arial"/>
                <a:cs typeface="Arial"/>
              </a:rPr>
              <a:t> </a:t>
            </a:r>
            <a:r>
              <a:rPr sz="2300" spc="30" dirty="0">
                <a:solidFill>
                  <a:srgbClr val="5B28DF"/>
                </a:solidFill>
                <a:latin typeface="Arial"/>
                <a:cs typeface="Arial"/>
              </a:rPr>
              <a:t>not</a:t>
            </a:r>
            <a:r>
              <a:rPr sz="2300" spc="45" dirty="0">
                <a:solidFill>
                  <a:srgbClr val="5B28DF"/>
                </a:solidFill>
                <a:latin typeface="Arial"/>
                <a:cs typeface="Arial"/>
              </a:rPr>
              <a:t> allowed</a:t>
            </a:r>
            <a:r>
              <a:rPr sz="2300" spc="40" dirty="0">
                <a:solidFill>
                  <a:srgbClr val="5B28DF"/>
                </a:solidFill>
                <a:latin typeface="Arial"/>
                <a:cs typeface="Arial"/>
              </a:rPr>
              <a:t> </a:t>
            </a:r>
            <a:r>
              <a:rPr sz="2300" spc="70" dirty="0">
                <a:solidFill>
                  <a:srgbClr val="5B28DF"/>
                </a:solidFill>
                <a:latin typeface="Arial"/>
                <a:cs typeface="Arial"/>
              </a:rPr>
              <a:t>to</a:t>
            </a:r>
            <a:r>
              <a:rPr sz="2300" spc="5" dirty="0">
                <a:solidFill>
                  <a:srgbClr val="5B28DF"/>
                </a:solidFill>
                <a:latin typeface="Arial"/>
                <a:cs typeface="Arial"/>
              </a:rPr>
              <a:t> </a:t>
            </a:r>
            <a:r>
              <a:rPr sz="2300" spc="40" dirty="0">
                <a:solidFill>
                  <a:srgbClr val="5B28DF"/>
                </a:solidFill>
                <a:latin typeface="Arial"/>
                <a:cs typeface="Arial"/>
              </a:rPr>
              <a:t>speak</a:t>
            </a:r>
            <a:r>
              <a:rPr sz="2300" spc="85" dirty="0">
                <a:solidFill>
                  <a:srgbClr val="5B28DF"/>
                </a:solidFill>
                <a:latin typeface="Arial"/>
                <a:cs typeface="Arial"/>
              </a:rPr>
              <a:t> </a:t>
            </a:r>
            <a:r>
              <a:rPr sz="2300" spc="25" dirty="0">
                <a:solidFill>
                  <a:srgbClr val="5B28DF"/>
                </a:solidFill>
                <a:latin typeface="Arial"/>
                <a:cs typeface="Arial"/>
              </a:rPr>
              <a:t>for</a:t>
            </a:r>
            <a:r>
              <a:rPr sz="2300" spc="100" dirty="0">
                <a:solidFill>
                  <a:srgbClr val="5B28DF"/>
                </a:solidFill>
                <a:latin typeface="Arial"/>
                <a:cs typeface="Arial"/>
              </a:rPr>
              <a:t> </a:t>
            </a:r>
            <a:r>
              <a:rPr sz="2300" spc="30" dirty="0">
                <a:solidFill>
                  <a:srgbClr val="5B28DF"/>
                </a:solidFill>
                <a:latin typeface="Arial"/>
                <a:cs typeface="Arial"/>
              </a:rPr>
              <a:t>self</a:t>
            </a:r>
            <a:r>
              <a:rPr sz="2300" spc="95" dirty="0">
                <a:solidFill>
                  <a:srgbClr val="5B28DF"/>
                </a:solidFill>
                <a:latin typeface="Arial"/>
                <a:cs typeface="Arial"/>
              </a:rPr>
              <a:t> </a:t>
            </a:r>
            <a:r>
              <a:rPr sz="2300" spc="10" dirty="0">
                <a:solidFill>
                  <a:srgbClr val="5B28DF"/>
                </a:solidFill>
                <a:latin typeface="Arial"/>
                <a:cs typeface="Arial"/>
              </a:rPr>
              <a:t>or</a:t>
            </a:r>
            <a:r>
              <a:rPr sz="2300" spc="60" dirty="0">
                <a:solidFill>
                  <a:srgbClr val="5B28DF"/>
                </a:solidFill>
                <a:latin typeface="Arial"/>
                <a:cs typeface="Arial"/>
              </a:rPr>
              <a:t> </a:t>
            </a:r>
            <a:r>
              <a:rPr sz="2300" spc="70" dirty="0">
                <a:solidFill>
                  <a:srgbClr val="5B28DF"/>
                </a:solidFill>
                <a:latin typeface="Arial"/>
                <a:cs typeface="Arial"/>
              </a:rPr>
              <a:t>to</a:t>
            </a:r>
            <a:r>
              <a:rPr sz="2300" dirty="0">
                <a:solidFill>
                  <a:srgbClr val="5B28DF"/>
                </a:solidFill>
                <a:latin typeface="Arial"/>
                <a:cs typeface="Arial"/>
              </a:rPr>
              <a:t> </a:t>
            </a:r>
            <a:r>
              <a:rPr sz="2300" spc="40" dirty="0">
                <a:solidFill>
                  <a:srgbClr val="5B28DF"/>
                </a:solidFill>
                <a:latin typeface="Arial"/>
                <a:cs typeface="Arial"/>
              </a:rPr>
              <a:t>others </a:t>
            </a:r>
            <a:r>
              <a:rPr sz="2300" spc="-620" dirty="0">
                <a:solidFill>
                  <a:srgbClr val="5B28DF"/>
                </a:solidFill>
                <a:latin typeface="Arial"/>
                <a:cs typeface="Arial"/>
              </a:rPr>
              <a:t> </a:t>
            </a:r>
            <a:r>
              <a:rPr sz="2300" spc="30" dirty="0">
                <a:solidFill>
                  <a:srgbClr val="5B28DF"/>
                </a:solidFill>
                <a:latin typeface="Arial"/>
                <a:cs typeface="Arial"/>
              </a:rPr>
              <a:t>alone</a:t>
            </a:r>
            <a:endParaRPr sz="2300">
              <a:latin typeface="Arial"/>
              <a:cs typeface="Arial"/>
            </a:endParaRPr>
          </a:p>
          <a:p>
            <a:pPr>
              <a:lnSpc>
                <a:spcPct val="100000"/>
              </a:lnSpc>
              <a:spcBef>
                <a:spcPts val="15"/>
              </a:spcBef>
              <a:buClr>
                <a:srgbClr val="5B28DF"/>
              </a:buClr>
              <a:buFont typeface="Arial"/>
              <a:buChar char="•"/>
            </a:pPr>
            <a:endParaRPr sz="2400">
              <a:latin typeface="Arial"/>
              <a:cs typeface="Arial"/>
            </a:endParaRPr>
          </a:p>
          <a:p>
            <a:pPr marL="210820" indent="-198755">
              <a:lnSpc>
                <a:spcPct val="100000"/>
              </a:lnSpc>
              <a:buChar char="•"/>
              <a:tabLst>
                <a:tab pos="211454" algn="l"/>
              </a:tabLst>
            </a:pPr>
            <a:r>
              <a:rPr sz="2300" spc="50" dirty="0">
                <a:solidFill>
                  <a:srgbClr val="5B28DF"/>
                </a:solidFill>
                <a:latin typeface="Arial"/>
                <a:cs typeface="Arial"/>
              </a:rPr>
              <a:t>Obvious</a:t>
            </a:r>
            <a:r>
              <a:rPr sz="2300" spc="85" dirty="0">
                <a:solidFill>
                  <a:srgbClr val="5B28DF"/>
                </a:solidFill>
                <a:latin typeface="Arial"/>
                <a:cs typeface="Arial"/>
              </a:rPr>
              <a:t> </a:t>
            </a:r>
            <a:r>
              <a:rPr sz="2300" spc="35" dirty="0">
                <a:solidFill>
                  <a:srgbClr val="5B28DF"/>
                </a:solidFill>
                <a:latin typeface="Arial"/>
                <a:cs typeface="Arial"/>
              </a:rPr>
              <a:t>absence</a:t>
            </a:r>
            <a:r>
              <a:rPr sz="2300" spc="130" dirty="0">
                <a:solidFill>
                  <a:srgbClr val="5B28DF"/>
                </a:solidFill>
                <a:latin typeface="Arial"/>
                <a:cs typeface="Arial"/>
              </a:rPr>
              <a:t> </a:t>
            </a:r>
            <a:r>
              <a:rPr sz="2300" spc="20" dirty="0">
                <a:solidFill>
                  <a:srgbClr val="5B28DF"/>
                </a:solidFill>
                <a:latin typeface="Arial"/>
                <a:cs typeface="Arial"/>
              </a:rPr>
              <a:t>of</a:t>
            </a:r>
            <a:r>
              <a:rPr sz="2300" spc="70" dirty="0">
                <a:solidFill>
                  <a:srgbClr val="5B28DF"/>
                </a:solidFill>
                <a:latin typeface="Arial"/>
                <a:cs typeface="Arial"/>
              </a:rPr>
              <a:t> </a:t>
            </a:r>
            <a:r>
              <a:rPr sz="2300" spc="30" dirty="0">
                <a:solidFill>
                  <a:srgbClr val="5B28DF"/>
                </a:solidFill>
                <a:latin typeface="Arial"/>
                <a:cs typeface="Arial"/>
              </a:rPr>
              <a:t>assistance</a:t>
            </a:r>
            <a:endParaRPr sz="2300">
              <a:latin typeface="Arial"/>
              <a:cs typeface="Arial"/>
            </a:endParaRPr>
          </a:p>
          <a:p>
            <a:pPr>
              <a:lnSpc>
                <a:spcPct val="100000"/>
              </a:lnSpc>
              <a:spcBef>
                <a:spcPts val="15"/>
              </a:spcBef>
              <a:buClr>
                <a:srgbClr val="5B28DF"/>
              </a:buClr>
              <a:buFont typeface="Arial"/>
              <a:buChar char="•"/>
            </a:pPr>
            <a:endParaRPr sz="2400">
              <a:latin typeface="Arial"/>
              <a:cs typeface="Arial"/>
            </a:endParaRPr>
          </a:p>
          <a:p>
            <a:pPr marL="212090" indent="-200025">
              <a:lnSpc>
                <a:spcPct val="100000"/>
              </a:lnSpc>
              <a:spcBef>
                <a:spcPts val="5"/>
              </a:spcBef>
              <a:buChar char="•"/>
              <a:tabLst>
                <a:tab pos="212725" algn="l"/>
              </a:tabLst>
            </a:pPr>
            <a:r>
              <a:rPr sz="2300" spc="35" dirty="0">
                <a:solidFill>
                  <a:srgbClr val="5B28DF"/>
                </a:solidFill>
                <a:latin typeface="Arial"/>
                <a:cs typeface="Arial"/>
              </a:rPr>
              <a:t>Aggressive</a:t>
            </a:r>
            <a:r>
              <a:rPr sz="2300" spc="195" dirty="0">
                <a:solidFill>
                  <a:srgbClr val="5B28DF"/>
                </a:solidFill>
                <a:latin typeface="Arial"/>
                <a:cs typeface="Arial"/>
              </a:rPr>
              <a:t> </a:t>
            </a:r>
            <a:r>
              <a:rPr sz="2300" spc="20" dirty="0">
                <a:solidFill>
                  <a:srgbClr val="5B28DF"/>
                </a:solidFill>
                <a:latin typeface="Arial"/>
                <a:cs typeface="Arial"/>
              </a:rPr>
              <a:t>behavior</a:t>
            </a:r>
            <a:endParaRPr sz="2300">
              <a:latin typeface="Arial"/>
              <a:cs typeface="Arial"/>
            </a:endParaRPr>
          </a:p>
          <a:p>
            <a:pPr>
              <a:lnSpc>
                <a:spcPct val="100000"/>
              </a:lnSpc>
              <a:spcBef>
                <a:spcPts val="5"/>
              </a:spcBef>
              <a:buClr>
                <a:srgbClr val="5B28DF"/>
              </a:buClr>
              <a:buFont typeface="Arial"/>
              <a:buChar char="•"/>
            </a:pPr>
            <a:endParaRPr sz="2450">
              <a:latin typeface="Arial"/>
              <a:cs typeface="Arial"/>
            </a:endParaRPr>
          </a:p>
          <a:p>
            <a:pPr marL="208915" indent="-196850">
              <a:lnSpc>
                <a:spcPct val="100000"/>
              </a:lnSpc>
              <a:spcBef>
                <a:spcPts val="5"/>
              </a:spcBef>
              <a:buChar char="•"/>
              <a:tabLst>
                <a:tab pos="209550" algn="l"/>
              </a:tabLst>
            </a:pPr>
            <a:r>
              <a:rPr sz="2300" spc="35" dirty="0">
                <a:solidFill>
                  <a:srgbClr val="5B28DF"/>
                </a:solidFill>
                <a:latin typeface="Arial"/>
                <a:cs typeface="Arial"/>
              </a:rPr>
              <a:t>Previous</a:t>
            </a:r>
            <a:r>
              <a:rPr sz="2300" spc="160" dirty="0">
                <a:solidFill>
                  <a:srgbClr val="5B28DF"/>
                </a:solidFill>
                <a:latin typeface="Arial"/>
                <a:cs typeface="Arial"/>
              </a:rPr>
              <a:t> </a:t>
            </a:r>
            <a:r>
              <a:rPr sz="2300" spc="35" dirty="0">
                <a:solidFill>
                  <a:srgbClr val="5B28DF"/>
                </a:solidFill>
                <a:latin typeface="Arial"/>
                <a:cs typeface="Arial"/>
              </a:rPr>
              <a:t>history</a:t>
            </a:r>
            <a:r>
              <a:rPr sz="2300" spc="60" dirty="0">
                <a:solidFill>
                  <a:srgbClr val="5B28DF"/>
                </a:solidFill>
                <a:latin typeface="Arial"/>
                <a:cs typeface="Arial"/>
              </a:rPr>
              <a:t> </a:t>
            </a:r>
            <a:r>
              <a:rPr sz="2300" spc="20" dirty="0">
                <a:solidFill>
                  <a:srgbClr val="5B28DF"/>
                </a:solidFill>
                <a:latin typeface="Arial"/>
                <a:cs typeface="Arial"/>
              </a:rPr>
              <a:t>of</a:t>
            </a:r>
            <a:r>
              <a:rPr sz="2300" spc="75" dirty="0">
                <a:solidFill>
                  <a:srgbClr val="5B28DF"/>
                </a:solidFill>
                <a:latin typeface="Arial"/>
                <a:cs typeface="Arial"/>
              </a:rPr>
              <a:t> </a:t>
            </a:r>
            <a:r>
              <a:rPr sz="2300" spc="50" dirty="0">
                <a:solidFill>
                  <a:srgbClr val="5B28DF"/>
                </a:solidFill>
                <a:latin typeface="Arial"/>
                <a:cs typeface="Arial"/>
              </a:rPr>
              <a:t>abuse</a:t>
            </a:r>
            <a:r>
              <a:rPr sz="2300" spc="40" dirty="0">
                <a:solidFill>
                  <a:srgbClr val="5B28DF"/>
                </a:solidFill>
                <a:latin typeface="Arial"/>
                <a:cs typeface="Arial"/>
              </a:rPr>
              <a:t> </a:t>
            </a:r>
            <a:r>
              <a:rPr sz="2300" spc="45" dirty="0">
                <a:solidFill>
                  <a:srgbClr val="5B28DF"/>
                </a:solidFill>
                <a:latin typeface="Arial"/>
                <a:cs typeface="Arial"/>
              </a:rPr>
              <a:t>towards</a:t>
            </a:r>
            <a:r>
              <a:rPr sz="2300" spc="114" dirty="0">
                <a:solidFill>
                  <a:srgbClr val="5B28DF"/>
                </a:solidFill>
                <a:latin typeface="Arial"/>
                <a:cs typeface="Arial"/>
              </a:rPr>
              <a:t> </a:t>
            </a:r>
            <a:r>
              <a:rPr sz="2300" spc="40" dirty="0">
                <a:solidFill>
                  <a:srgbClr val="5B28DF"/>
                </a:solidFill>
                <a:latin typeface="Arial"/>
                <a:cs typeface="Arial"/>
              </a:rPr>
              <a:t>others</a:t>
            </a:r>
            <a:endParaRPr sz="2300">
              <a:latin typeface="Arial"/>
              <a:cs typeface="Arial"/>
            </a:endParaRPr>
          </a:p>
          <a:p>
            <a:pPr>
              <a:lnSpc>
                <a:spcPct val="100000"/>
              </a:lnSpc>
              <a:spcBef>
                <a:spcPts val="15"/>
              </a:spcBef>
              <a:buClr>
                <a:srgbClr val="5B28DF"/>
              </a:buClr>
              <a:buFont typeface="Arial"/>
              <a:buChar char="•"/>
            </a:pPr>
            <a:endParaRPr sz="2400">
              <a:latin typeface="Arial"/>
              <a:cs typeface="Arial"/>
            </a:endParaRPr>
          </a:p>
          <a:p>
            <a:pPr marL="210820" indent="-198755">
              <a:lnSpc>
                <a:spcPct val="100000"/>
              </a:lnSpc>
              <a:buChar char="•"/>
              <a:tabLst>
                <a:tab pos="211454" algn="l"/>
              </a:tabLst>
            </a:pPr>
            <a:r>
              <a:rPr sz="2300" spc="35" dirty="0">
                <a:solidFill>
                  <a:srgbClr val="5B28DF"/>
                </a:solidFill>
                <a:latin typeface="Arial"/>
                <a:cs typeface="Arial"/>
              </a:rPr>
              <a:t>Isolation</a:t>
            </a:r>
            <a:r>
              <a:rPr sz="2300" spc="70" dirty="0">
                <a:solidFill>
                  <a:srgbClr val="5B28DF"/>
                </a:solidFill>
                <a:latin typeface="Arial"/>
                <a:cs typeface="Arial"/>
              </a:rPr>
              <a:t> </a:t>
            </a:r>
            <a:r>
              <a:rPr sz="2300" spc="30" dirty="0">
                <a:solidFill>
                  <a:srgbClr val="5B28DF"/>
                </a:solidFill>
                <a:latin typeface="Arial"/>
                <a:cs typeface="Arial"/>
              </a:rPr>
              <a:t>or</a:t>
            </a:r>
            <a:r>
              <a:rPr sz="2300" spc="70" dirty="0">
                <a:solidFill>
                  <a:srgbClr val="5B28DF"/>
                </a:solidFill>
                <a:latin typeface="Arial"/>
                <a:cs typeface="Arial"/>
              </a:rPr>
              <a:t> </a:t>
            </a:r>
            <a:r>
              <a:rPr sz="2300" spc="30" dirty="0">
                <a:solidFill>
                  <a:srgbClr val="5B28DF"/>
                </a:solidFill>
                <a:latin typeface="Arial"/>
                <a:cs typeface="Arial"/>
              </a:rPr>
              <a:t>restriction</a:t>
            </a:r>
            <a:r>
              <a:rPr sz="2300" spc="175" dirty="0">
                <a:solidFill>
                  <a:srgbClr val="5B28DF"/>
                </a:solidFill>
                <a:latin typeface="Arial"/>
                <a:cs typeface="Arial"/>
              </a:rPr>
              <a:t> </a:t>
            </a:r>
            <a:r>
              <a:rPr sz="2300" spc="20" dirty="0">
                <a:solidFill>
                  <a:srgbClr val="5B28DF"/>
                </a:solidFill>
                <a:latin typeface="Arial"/>
                <a:cs typeface="Arial"/>
              </a:rPr>
              <a:t>of</a:t>
            </a:r>
            <a:r>
              <a:rPr sz="2300" spc="75" dirty="0">
                <a:solidFill>
                  <a:srgbClr val="5B28DF"/>
                </a:solidFill>
                <a:latin typeface="Arial"/>
                <a:cs typeface="Arial"/>
              </a:rPr>
              <a:t> </a:t>
            </a:r>
            <a:r>
              <a:rPr sz="2300" spc="45" dirty="0">
                <a:solidFill>
                  <a:srgbClr val="5B28DF"/>
                </a:solidFill>
                <a:latin typeface="Arial"/>
                <a:cs typeface="Arial"/>
              </a:rPr>
              <a:t>the</a:t>
            </a:r>
            <a:r>
              <a:rPr sz="2300" spc="15" dirty="0">
                <a:solidFill>
                  <a:srgbClr val="5B28DF"/>
                </a:solidFill>
                <a:latin typeface="Arial"/>
                <a:cs typeface="Arial"/>
              </a:rPr>
              <a:t> </a:t>
            </a:r>
            <a:r>
              <a:rPr sz="2300" spc="40" dirty="0">
                <a:solidFill>
                  <a:srgbClr val="5B28DF"/>
                </a:solidFill>
                <a:latin typeface="Arial"/>
                <a:cs typeface="Arial"/>
              </a:rPr>
              <a:t>victim</a:t>
            </a:r>
            <a:r>
              <a:rPr sz="2300" spc="80" dirty="0">
                <a:solidFill>
                  <a:srgbClr val="5B28DF"/>
                </a:solidFill>
                <a:latin typeface="Arial"/>
                <a:cs typeface="Arial"/>
              </a:rPr>
              <a:t> </a:t>
            </a:r>
            <a:r>
              <a:rPr sz="2300" spc="70" dirty="0">
                <a:solidFill>
                  <a:srgbClr val="5B28DF"/>
                </a:solidFill>
                <a:latin typeface="Arial"/>
                <a:cs typeface="Arial"/>
              </a:rPr>
              <a:t>to</a:t>
            </a:r>
            <a:r>
              <a:rPr sz="2300" spc="-20" dirty="0">
                <a:solidFill>
                  <a:srgbClr val="5B28DF"/>
                </a:solidFill>
                <a:latin typeface="Arial"/>
                <a:cs typeface="Arial"/>
              </a:rPr>
              <a:t> </a:t>
            </a:r>
            <a:r>
              <a:rPr sz="2300" spc="65" dirty="0">
                <a:solidFill>
                  <a:srgbClr val="5B28DF"/>
                </a:solidFill>
                <a:latin typeface="Arial"/>
                <a:cs typeface="Arial"/>
              </a:rPr>
              <a:t>be</a:t>
            </a:r>
            <a:r>
              <a:rPr sz="2300" spc="10" dirty="0">
                <a:solidFill>
                  <a:srgbClr val="5B28DF"/>
                </a:solidFill>
                <a:latin typeface="Arial"/>
                <a:cs typeface="Arial"/>
              </a:rPr>
              <a:t> </a:t>
            </a:r>
            <a:r>
              <a:rPr sz="2300" spc="40" dirty="0">
                <a:solidFill>
                  <a:srgbClr val="5B28DF"/>
                </a:solidFill>
                <a:latin typeface="Arial"/>
                <a:cs typeface="Arial"/>
              </a:rPr>
              <a:t>with</a:t>
            </a:r>
            <a:r>
              <a:rPr sz="2300" spc="85" dirty="0">
                <a:solidFill>
                  <a:srgbClr val="5B28DF"/>
                </a:solidFill>
                <a:latin typeface="Arial"/>
                <a:cs typeface="Arial"/>
              </a:rPr>
              <a:t> </a:t>
            </a:r>
            <a:r>
              <a:rPr sz="2300" spc="30" dirty="0">
                <a:solidFill>
                  <a:srgbClr val="5B28DF"/>
                </a:solidFill>
                <a:latin typeface="Arial"/>
                <a:cs typeface="Arial"/>
              </a:rPr>
              <a:t>others</a:t>
            </a:r>
            <a:endParaRPr sz="2300">
              <a:latin typeface="Arial"/>
              <a:cs typeface="Arial"/>
            </a:endParaRPr>
          </a:p>
          <a:p>
            <a:pPr>
              <a:lnSpc>
                <a:spcPct val="100000"/>
              </a:lnSpc>
              <a:spcBef>
                <a:spcPts val="15"/>
              </a:spcBef>
              <a:buClr>
                <a:srgbClr val="5B28DF"/>
              </a:buClr>
              <a:buFont typeface="Arial"/>
              <a:buChar char="•"/>
            </a:pPr>
            <a:endParaRPr sz="2400">
              <a:latin typeface="Arial"/>
              <a:cs typeface="Arial"/>
            </a:endParaRPr>
          </a:p>
          <a:p>
            <a:pPr marL="208279" indent="-196215">
              <a:lnSpc>
                <a:spcPct val="100000"/>
              </a:lnSpc>
              <a:buChar char="•"/>
              <a:tabLst>
                <a:tab pos="208915" algn="l"/>
              </a:tabLst>
            </a:pPr>
            <a:r>
              <a:rPr sz="2300" spc="30" dirty="0">
                <a:solidFill>
                  <a:srgbClr val="5B28DF"/>
                </a:solidFill>
                <a:latin typeface="Arial"/>
                <a:cs typeface="Arial"/>
              </a:rPr>
              <a:t>Unwillingness</a:t>
            </a:r>
            <a:r>
              <a:rPr sz="2300" spc="250" dirty="0">
                <a:solidFill>
                  <a:srgbClr val="5B28DF"/>
                </a:solidFill>
                <a:latin typeface="Arial"/>
                <a:cs typeface="Arial"/>
              </a:rPr>
              <a:t> </a:t>
            </a:r>
            <a:r>
              <a:rPr sz="2300" spc="70" dirty="0">
                <a:solidFill>
                  <a:srgbClr val="5B28DF"/>
                </a:solidFill>
                <a:latin typeface="Arial"/>
                <a:cs typeface="Arial"/>
              </a:rPr>
              <a:t>to</a:t>
            </a:r>
            <a:r>
              <a:rPr sz="2300" spc="-20" dirty="0">
                <a:solidFill>
                  <a:srgbClr val="5B28DF"/>
                </a:solidFill>
                <a:latin typeface="Arial"/>
                <a:cs typeface="Arial"/>
              </a:rPr>
              <a:t> </a:t>
            </a:r>
            <a:r>
              <a:rPr sz="2300" spc="40" dirty="0">
                <a:solidFill>
                  <a:srgbClr val="5B28DF"/>
                </a:solidFill>
                <a:latin typeface="Arial"/>
                <a:cs typeface="Arial"/>
              </a:rPr>
              <a:t>comply</a:t>
            </a:r>
            <a:r>
              <a:rPr sz="2300" spc="120" dirty="0">
                <a:solidFill>
                  <a:srgbClr val="5B28DF"/>
                </a:solidFill>
                <a:latin typeface="Arial"/>
                <a:cs typeface="Arial"/>
              </a:rPr>
              <a:t> </a:t>
            </a:r>
            <a:r>
              <a:rPr sz="2300" spc="40" dirty="0">
                <a:solidFill>
                  <a:srgbClr val="5B28DF"/>
                </a:solidFill>
                <a:latin typeface="Arial"/>
                <a:cs typeface="Arial"/>
              </a:rPr>
              <a:t>with </a:t>
            </a:r>
            <a:r>
              <a:rPr sz="2300" spc="45" dirty="0">
                <a:solidFill>
                  <a:srgbClr val="5B28DF"/>
                </a:solidFill>
                <a:latin typeface="Arial"/>
                <a:cs typeface="Arial"/>
              </a:rPr>
              <a:t>service</a:t>
            </a:r>
            <a:r>
              <a:rPr sz="2300" spc="35" dirty="0">
                <a:solidFill>
                  <a:srgbClr val="5B28DF"/>
                </a:solidFill>
                <a:latin typeface="Arial"/>
                <a:cs typeface="Arial"/>
              </a:rPr>
              <a:t> </a:t>
            </a:r>
            <a:r>
              <a:rPr sz="2300" spc="30" dirty="0">
                <a:solidFill>
                  <a:srgbClr val="5B28DF"/>
                </a:solidFill>
                <a:latin typeface="Arial"/>
                <a:cs typeface="Arial"/>
              </a:rPr>
              <a:t>providers</a:t>
            </a:r>
            <a:endParaRPr sz="2300">
              <a:latin typeface="Arial"/>
              <a:cs typeface="Arial"/>
            </a:endParaRPr>
          </a:p>
          <a:p>
            <a:pPr>
              <a:lnSpc>
                <a:spcPct val="100000"/>
              </a:lnSpc>
              <a:spcBef>
                <a:spcPts val="10"/>
              </a:spcBef>
              <a:buClr>
                <a:srgbClr val="5B28DF"/>
              </a:buClr>
              <a:buFont typeface="Arial"/>
              <a:buChar char="•"/>
            </a:pPr>
            <a:endParaRPr sz="2450">
              <a:latin typeface="Arial"/>
              <a:cs typeface="Arial"/>
            </a:endParaRPr>
          </a:p>
          <a:p>
            <a:pPr marL="208279" indent="-196215">
              <a:lnSpc>
                <a:spcPct val="100000"/>
              </a:lnSpc>
              <a:buChar char="•"/>
              <a:tabLst>
                <a:tab pos="208915" algn="l"/>
              </a:tabLst>
            </a:pPr>
            <a:r>
              <a:rPr sz="2300" spc="35" dirty="0">
                <a:solidFill>
                  <a:srgbClr val="5B28DF"/>
                </a:solidFill>
                <a:latin typeface="Arial"/>
                <a:cs typeface="Arial"/>
              </a:rPr>
              <a:t>Evidence</a:t>
            </a:r>
            <a:r>
              <a:rPr sz="2300" spc="170" dirty="0">
                <a:solidFill>
                  <a:srgbClr val="5B28DF"/>
                </a:solidFill>
                <a:latin typeface="Arial"/>
                <a:cs typeface="Arial"/>
              </a:rPr>
              <a:t> </a:t>
            </a:r>
            <a:r>
              <a:rPr sz="2300" spc="20" dirty="0">
                <a:solidFill>
                  <a:srgbClr val="5B28DF"/>
                </a:solidFill>
                <a:latin typeface="Arial"/>
                <a:cs typeface="Arial"/>
              </a:rPr>
              <a:t>of</a:t>
            </a:r>
            <a:r>
              <a:rPr sz="2300" spc="105" dirty="0">
                <a:solidFill>
                  <a:srgbClr val="5B28DF"/>
                </a:solidFill>
                <a:latin typeface="Arial"/>
                <a:cs typeface="Arial"/>
              </a:rPr>
              <a:t> </a:t>
            </a:r>
            <a:r>
              <a:rPr sz="2300" spc="35" dirty="0">
                <a:solidFill>
                  <a:srgbClr val="5B28DF"/>
                </a:solidFill>
                <a:latin typeface="Arial"/>
                <a:cs typeface="Arial"/>
              </a:rPr>
              <a:t>burnout</a:t>
            </a:r>
            <a:r>
              <a:rPr sz="2300" spc="140" dirty="0">
                <a:solidFill>
                  <a:srgbClr val="5B28DF"/>
                </a:solidFill>
                <a:latin typeface="Arial"/>
                <a:cs typeface="Arial"/>
              </a:rPr>
              <a:t> </a:t>
            </a:r>
            <a:r>
              <a:rPr sz="2300" spc="55" dirty="0">
                <a:solidFill>
                  <a:srgbClr val="5B28DF"/>
                </a:solidFill>
                <a:latin typeface="Arial"/>
                <a:cs typeface="Arial"/>
              </a:rPr>
              <a:t>on</a:t>
            </a:r>
            <a:r>
              <a:rPr sz="2300" spc="15" dirty="0">
                <a:solidFill>
                  <a:srgbClr val="5B28DF"/>
                </a:solidFill>
                <a:latin typeface="Arial"/>
                <a:cs typeface="Arial"/>
              </a:rPr>
              <a:t> </a:t>
            </a:r>
            <a:r>
              <a:rPr sz="2300" spc="40" dirty="0">
                <a:solidFill>
                  <a:srgbClr val="5B28DF"/>
                </a:solidFill>
                <a:latin typeface="Arial"/>
                <a:cs typeface="Arial"/>
              </a:rPr>
              <a:t>part</a:t>
            </a:r>
            <a:r>
              <a:rPr sz="2300" spc="45" dirty="0">
                <a:solidFill>
                  <a:srgbClr val="5B28DF"/>
                </a:solidFill>
                <a:latin typeface="Arial"/>
                <a:cs typeface="Arial"/>
              </a:rPr>
              <a:t> </a:t>
            </a:r>
            <a:r>
              <a:rPr sz="2300" spc="20" dirty="0">
                <a:solidFill>
                  <a:srgbClr val="5B28DF"/>
                </a:solidFill>
                <a:latin typeface="Arial"/>
                <a:cs typeface="Arial"/>
              </a:rPr>
              <a:t>of</a:t>
            </a:r>
            <a:r>
              <a:rPr sz="2300" spc="60" dirty="0">
                <a:solidFill>
                  <a:srgbClr val="5B28DF"/>
                </a:solidFill>
                <a:latin typeface="Arial"/>
                <a:cs typeface="Arial"/>
              </a:rPr>
              <a:t> </a:t>
            </a:r>
            <a:r>
              <a:rPr sz="2300" spc="35" dirty="0">
                <a:solidFill>
                  <a:srgbClr val="5B28DF"/>
                </a:solidFill>
                <a:latin typeface="Arial"/>
                <a:cs typeface="Arial"/>
              </a:rPr>
              <a:t>caregiver</a:t>
            </a:r>
            <a:endParaRPr sz="23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5648" y="4422230"/>
            <a:ext cx="6613422" cy="1617028"/>
          </a:xfrm>
        </p:spPr>
        <p:txBody>
          <a:bodyPr>
            <a:normAutofit fontScale="90000"/>
          </a:bodyPr>
          <a:lstStyle/>
          <a:p>
            <a:r>
              <a:rPr lang="en-US" sz="3630" dirty="0"/>
              <a:t>This program is supported by the Health Resources and Services Administration (HRSA) </a:t>
            </a:r>
            <a:r>
              <a:rPr lang="en-US" sz="2420" dirty="0"/>
              <a:t>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a:t>
            </a:r>
            <a:br>
              <a:rPr lang="en-US" sz="2420" dirty="0"/>
            </a:br>
            <a:endParaRPr lang="en-US" sz="2420" dirty="0"/>
          </a:p>
        </p:txBody>
      </p:sp>
    </p:spTree>
    <p:extLst>
      <p:ext uri="{BB962C8B-B14F-4D97-AF65-F5344CB8AC3E}">
        <p14:creationId xmlns:p14="http://schemas.microsoft.com/office/powerpoint/2010/main" val="3056585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25366" y="1021213"/>
            <a:ext cx="2573672" cy="1839928"/>
          </a:xfrm>
          <a:prstGeom prst="rect">
            <a:avLst/>
          </a:prstGeom>
        </p:spPr>
      </p:pic>
      <p:sp>
        <p:nvSpPr>
          <p:cNvPr id="3" name="object 3"/>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4" name="object 4"/>
          <p:cNvGrpSpPr/>
          <p:nvPr/>
        </p:nvGrpSpPr>
        <p:grpSpPr>
          <a:xfrm>
            <a:off x="289008" y="180101"/>
            <a:ext cx="9615170" cy="7346950"/>
            <a:chOff x="289008" y="180101"/>
            <a:chExt cx="9615170" cy="7346950"/>
          </a:xfrm>
        </p:grpSpPr>
        <p:sp>
          <p:nvSpPr>
            <p:cNvPr id="5" name="object 5"/>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6" name="object 6"/>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7" name="object 7"/>
          <p:cNvSpPr txBox="1">
            <a:spLocks noGrp="1"/>
          </p:cNvSpPr>
          <p:nvPr>
            <p:ph type="title"/>
          </p:nvPr>
        </p:nvSpPr>
        <p:spPr>
          <a:xfrm>
            <a:off x="1484903" y="321277"/>
            <a:ext cx="7324090" cy="416559"/>
          </a:xfrm>
          <a:prstGeom prst="rect">
            <a:avLst/>
          </a:prstGeom>
        </p:spPr>
        <p:txBody>
          <a:bodyPr vert="horz" wrap="square" lIns="0" tIns="14604" rIns="0" bIns="0" rtlCol="0">
            <a:spAutoFit/>
          </a:bodyPr>
          <a:lstStyle/>
          <a:p>
            <a:pPr marL="12700">
              <a:lnSpc>
                <a:spcPct val="100000"/>
              </a:lnSpc>
              <a:spcBef>
                <a:spcPts val="114"/>
              </a:spcBef>
            </a:pPr>
            <a:r>
              <a:rPr sz="2550" u="heavy" spc="125" dirty="0">
                <a:solidFill>
                  <a:srgbClr val="5B28DF"/>
                </a:solidFill>
                <a:uFill>
                  <a:solidFill>
                    <a:srgbClr val="5B28DF"/>
                  </a:solidFill>
                </a:uFill>
              </a:rPr>
              <a:t>REPORTS</a:t>
            </a:r>
            <a:r>
              <a:rPr sz="2550" spc="170" dirty="0">
                <a:solidFill>
                  <a:srgbClr val="5B28DF"/>
                </a:solidFill>
              </a:rPr>
              <a:t> </a:t>
            </a:r>
            <a:r>
              <a:rPr sz="2550" spc="165" dirty="0">
                <a:solidFill>
                  <a:srgbClr val="5B28DF"/>
                </a:solidFill>
              </a:rPr>
              <a:t>OF</a:t>
            </a:r>
            <a:r>
              <a:rPr sz="2550" spc="-120" dirty="0">
                <a:solidFill>
                  <a:srgbClr val="5B28DF"/>
                </a:solidFill>
              </a:rPr>
              <a:t> </a:t>
            </a:r>
            <a:r>
              <a:rPr sz="2550" spc="140" dirty="0">
                <a:solidFill>
                  <a:srgbClr val="5B28DF"/>
                </a:solidFill>
              </a:rPr>
              <a:t>ABUSE</a:t>
            </a:r>
            <a:r>
              <a:rPr sz="2550" spc="130" dirty="0">
                <a:solidFill>
                  <a:srgbClr val="5B28DF"/>
                </a:solidFill>
              </a:rPr>
              <a:t> </a:t>
            </a:r>
            <a:r>
              <a:rPr sz="2550" spc="95" dirty="0">
                <a:solidFill>
                  <a:srgbClr val="5B28DF"/>
                </a:solidFill>
              </a:rPr>
              <a:t>State</a:t>
            </a:r>
            <a:r>
              <a:rPr sz="2550" spc="75" dirty="0">
                <a:solidFill>
                  <a:srgbClr val="5B28DF"/>
                </a:solidFill>
              </a:rPr>
              <a:t> </a:t>
            </a:r>
            <a:r>
              <a:rPr sz="2550" spc="80" dirty="0">
                <a:solidFill>
                  <a:srgbClr val="5B28DF"/>
                </a:solidFill>
              </a:rPr>
              <a:t>Statute</a:t>
            </a:r>
            <a:r>
              <a:rPr sz="2550" spc="215" dirty="0">
                <a:solidFill>
                  <a:srgbClr val="5B28DF"/>
                </a:solidFill>
              </a:rPr>
              <a:t> </a:t>
            </a:r>
            <a:r>
              <a:rPr sz="2550" spc="80" dirty="0">
                <a:solidFill>
                  <a:srgbClr val="5B28DF"/>
                </a:solidFill>
              </a:rPr>
              <a:t>-</a:t>
            </a:r>
            <a:r>
              <a:rPr sz="2550" spc="95" dirty="0">
                <a:solidFill>
                  <a:srgbClr val="5B28DF"/>
                </a:solidFill>
              </a:rPr>
              <a:t> §28-372</a:t>
            </a:r>
            <a:endParaRPr sz="2550"/>
          </a:p>
        </p:txBody>
      </p:sp>
      <p:sp>
        <p:nvSpPr>
          <p:cNvPr id="8" name="object 8"/>
          <p:cNvSpPr txBox="1"/>
          <p:nvPr/>
        </p:nvSpPr>
        <p:spPr>
          <a:xfrm>
            <a:off x="630588" y="883843"/>
            <a:ext cx="1003935" cy="585470"/>
          </a:xfrm>
          <a:prstGeom prst="rect">
            <a:avLst/>
          </a:prstGeom>
        </p:spPr>
        <p:txBody>
          <a:bodyPr vert="horz" wrap="square" lIns="0" tIns="15240" rIns="0" bIns="0" rtlCol="0">
            <a:spAutoFit/>
          </a:bodyPr>
          <a:lstStyle/>
          <a:p>
            <a:pPr marL="12700">
              <a:lnSpc>
                <a:spcPct val="100000"/>
              </a:lnSpc>
              <a:spcBef>
                <a:spcPts val="120"/>
              </a:spcBef>
            </a:pPr>
            <a:r>
              <a:rPr sz="3650" b="1" u="heavy" spc="135" dirty="0">
                <a:solidFill>
                  <a:srgbClr val="28562F"/>
                </a:solidFill>
                <a:uFill>
                  <a:solidFill>
                    <a:srgbClr val="28562F"/>
                  </a:solidFill>
                </a:uFill>
                <a:latin typeface="Arial"/>
                <a:cs typeface="Arial"/>
              </a:rPr>
              <a:t>Man</a:t>
            </a:r>
            <a:endParaRPr sz="3650">
              <a:latin typeface="Arial"/>
              <a:cs typeface="Arial"/>
            </a:endParaRPr>
          </a:p>
        </p:txBody>
      </p:sp>
      <p:sp>
        <p:nvSpPr>
          <p:cNvPr id="9" name="object 9"/>
          <p:cNvSpPr txBox="1"/>
          <p:nvPr/>
        </p:nvSpPr>
        <p:spPr>
          <a:xfrm>
            <a:off x="1293883" y="1378324"/>
            <a:ext cx="197485" cy="378460"/>
          </a:xfrm>
          <a:prstGeom prst="rect">
            <a:avLst/>
          </a:prstGeom>
        </p:spPr>
        <p:txBody>
          <a:bodyPr vert="horz" wrap="square" lIns="0" tIns="13970" rIns="0" bIns="0" rtlCol="0">
            <a:spAutoFit/>
          </a:bodyPr>
          <a:lstStyle/>
          <a:p>
            <a:pPr marL="12700">
              <a:lnSpc>
                <a:spcPct val="100000"/>
              </a:lnSpc>
              <a:spcBef>
                <a:spcPts val="110"/>
              </a:spcBef>
            </a:pPr>
            <a:r>
              <a:rPr sz="2300" b="1" spc="70" dirty="0">
                <a:solidFill>
                  <a:srgbClr val="28562F"/>
                </a:solidFill>
                <a:latin typeface="Arial"/>
                <a:cs typeface="Arial"/>
              </a:rPr>
              <a:t>0</a:t>
            </a:r>
            <a:endParaRPr sz="2300">
              <a:latin typeface="Arial"/>
              <a:cs typeface="Arial"/>
            </a:endParaRPr>
          </a:p>
        </p:txBody>
      </p:sp>
      <p:sp>
        <p:nvSpPr>
          <p:cNvPr id="10" name="object 10"/>
          <p:cNvSpPr txBox="1"/>
          <p:nvPr/>
        </p:nvSpPr>
        <p:spPr>
          <a:xfrm>
            <a:off x="3913158" y="1313525"/>
            <a:ext cx="5496560" cy="824230"/>
          </a:xfrm>
          <a:prstGeom prst="rect">
            <a:avLst/>
          </a:prstGeom>
        </p:spPr>
        <p:txBody>
          <a:bodyPr vert="horz" wrap="square" lIns="0" tIns="8255" rIns="0" bIns="0" rtlCol="0">
            <a:spAutoFit/>
          </a:bodyPr>
          <a:lstStyle/>
          <a:p>
            <a:pPr marL="1285875" marR="5080" indent="-1273810">
              <a:lnSpc>
                <a:spcPts val="3210"/>
              </a:lnSpc>
              <a:spcBef>
                <a:spcPts val="65"/>
              </a:spcBef>
            </a:pPr>
            <a:r>
              <a:rPr sz="2550" spc="75" dirty="0">
                <a:solidFill>
                  <a:srgbClr val="FD0000"/>
                </a:solidFill>
                <a:latin typeface="Arial"/>
                <a:cs typeface="Arial"/>
              </a:rPr>
              <a:t>Failur</a:t>
            </a:r>
            <a:r>
              <a:rPr sz="2550" spc="105" dirty="0">
                <a:solidFill>
                  <a:srgbClr val="FD0000"/>
                </a:solidFill>
                <a:latin typeface="Arial"/>
                <a:cs typeface="Arial"/>
              </a:rPr>
              <a:t>e</a:t>
            </a:r>
            <a:r>
              <a:rPr sz="2550" spc="185" dirty="0">
                <a:solidFill>
                  <a:srgbClr val="FD0000"/>
                </a:solidFill>
                <a:latin typeface="Arial"/>
                <a:cs typeface="Arial"/>
              </a:rPr>
              <a:t> </a:t>
            </a:r>
            <a:r>
              <a:rPr sz="2550" spc="60" dirty="0">
                <a:solidFill>
                  <a:srgbClr val="FD0000"/>
                </a:solidFill>
                <a:latin typeface="Arial"/>
                <a:cs typeface="Arial"/>
              </a:rPr>
              <a:t>t</a:t>
            </a:r>
            <a:r>
              <a:rPr sz="2550" spc="135" dirty="0">
                <a:solidFill>
                  <a:srgbClr val="FD0000"/>
                </a:solidFill>
                <a:latin typeface="Arial"/>
                <a:cs typeface="Arial"/>
              </a:rPr>
              <a:t>o</a:t>
            </a:r>
            <a:r>
              <a:rPr sz="2550" spc="40" dirty="0">
                <a:solidFill>
                  <a:srgbClr val="FD0000"/>
                </a:solidFill>
                <a:latin typeface="Arial"/>
                <a:cs typeface="Arial"/>
              </a:rPr>
              <a:t> </a:t>
            </a:r>
            <a:r>
              <a:rPr sz="2550" spc="95" dirty="0">
                <a:solidFill>
                  <a:srgbClr val="FD0000"/>
                </a:solidFill>
                <a:latin typeface="Arial"/>
                <a:cs typeface="Arial"/>
              </a:rPr>
              <a:t>report</a:t>
            </a:r>
            <a:r>
              <a:rPr sz="2550" spc="120" dirty="0">
                <a:solidFill>
                  <a:srgbClr val="FD0000"/>
                </a:solidFill>
                <a:latin typeface="Arial"/>
                <a:cs typeface="Arial"/>
              </a:rPr>
              <a:t> </a:t>
            </a:r>
            <a:r>
              <a:rPr sz="2550" spc="40" dirty="0">
                <a:solidFill>
                  <a:srgbClr val="FD0000"/>
                </a:solidFill>
                <a:latin typeface="Arial"/>
                <a:cs typeface="Arial"/>
              </a:rPr>
              <a:t>i</a:t>
            </a:r>
            <a:r>
              <a:rPr sz="2550" spc="105" dirty="0">
                <a:solidFill>
                  <a:srgbClr val="FD0000"/>
                </a:solidFill>
                <a:latin typeface="Arial"/>
                <a:cs typeface="Arial"/>
              </a:rPr>
              <a:t>s</a:t>
            </a:r>
            <a:r>
              <a:rPr sz="2550" spc="55" dirty="0">
                <a:solidFill>
                  <a:srgbClr val="FD0000"/>
                </a:solidFill>
                <a:latin typeface="Arial"/>
                <a:cs typeface="Arial"/>
              </a:rPr>
              <a:t> </a:t>
            </a:r>
            <a:r>
              <a:rPr sz="2550" spc="120" dirty="0">
                <a:solidFill>
                  <a:srgbClr val="FD0000"/>
                </a:solidFill>
                <a:latin typeface="Arial"/>
                <a:cs typeface="Arial"/>
              </a:rPr>
              <a:t>a</a:t>
            </a:r>
            <a:r>
              <a:rPr sz="2550" spc="65" dirty="0">
                <a:solidFill>
                  <a:srgbClr val="FD0000"/>
                </a:solidFill>
                <a:latin typeface="Arial"/>
                <a:cs typeface="Arial"/>
              </a:rPr>
              <a:t> </a:t>
            </a:r>
            <a:r>
              <a:rPr sz="2550" spc="95" dirty="0">
                <a:solidFill>
                  <a:srgbClr val="FD0000"/>
                </a:solidFill>
                <a:latin typeface="Arial"/>
                <a:cs typeface="Arial"/>
              </a:rPr>
              <a:t>class</a:t>
            </a:r>
            <a:r>
              <a:rPr sz="2550" spc="45" dirty="0">
                <a:solidFill>
                  <a:srgbClr val="FD0000"/>
                </a:solidFill>
                <a:latin typeface="Arial"/>
                <a:cs typeface="Arial"/>
              </a:rPr>
              <a:t> </a:t>
            </a:r>
            <a:r>
              <a:rPr sz="2550" spc="-685" dirty="0">
                <a:solidFill>
                  <a:srgbClr val="FD0000"/>
                </a:solidFill>
                <a:latin typeface="Arial"/>
                <a:cs typeface="Arial"/>
              </a:rPr>
              <a:t>11</a:t>
            </a:r>
            <a:r>
              <a:rPr sz="2550" spc="-680" dirty="0">
                <a:solidFill>
                  <a:srgbClr val="FD0000"/>
                </a:solidFill>
                <a:latin typeface="Arial"/>
                <a:cs typeface="Arial"/>
              </a:rPr>
              <a:t>1</a:t>
            </a:r>
            <a:r>
              <a:rPr sz="2550" spc="215" dirty="0">
                <a:solidFill>
                  <a:srgbClr val="FD0000"/>
                </a:solidFill>
                <a:latin typeface="Arial"/>
                <a:cs typeface="Arial"/>
              </a:rPr>
              <a:t> </a:t>
            </a:r>
            <a:r>
              <a:rPr sz="2550" spc="80" dirty="0">
                <a:solidFill>
                  <a:srgbClr val="FD0000"/>
                </a:solidFill>
                <a:latin typeface="Arial"/>
                <a:cs typeface="Arial"/>
              </a:rPr>
              <a:t>felony  </a:t>
            </a:r>
            <a:r>
              <a:rPr sz="2550" spc="110" dirty="0">
                <a:solidFill>
                  <a:srgbClr val="FD0000"/>
                </a:solidFill>
                <a:latin typeface="Arial"/>
                <a:cs typeface="Arial"/>
              </a:rPr>
              <a:t>Fine</a:t>
            </a:r>
            <a:r>
              <a:rPr sz="2550" spc="75" dirty="0">
                <a:solidFill>
                  <a:srgbClr val="FD0000"/>
                </a:solidFill>
                <a:latin typeface="Arial"/>
                <a:cs typeface="Arial"/>
              </a:rPr>
              <a:t> </a:t>
            </a:r>
            <a:r>
              <a:rPr sz="2550" spc="114" dirty="0">
                <a:solidFill>
                  <a:srgbClr val="FD0000"/>
                </a:solidFill>
                <a:latin typeface="Arial"/>
                <a:cs typeface="Arial"/>
              </a:rPr>
              <a:t>and</a:t>
            </a:r>
            <a:r>
              <a:rPr sz="2550" spc="50" dirty="0">
                <a:solidFill>
                  <a:srgbClr val="FD0000"/>
                </a:solidFill>
                <a:latin typeface="Arial"/>
                <a:cs typeface="Arial"/>
              </a:rPr>
              <a:t> </a:t>
            </a:r>
            <a:r>
              <a:rPr sz="2550" spc="80" dirty="0">
                <a:solidFill>
                  <a:srgbClr val="FD0000"/>
                </a:solidFill>
                <a:latin typeface="Arial"/>
                <a:cs typeface="Arial"/>
              </a:rPr>
              <a:t>or</a:t>
            </a:r>
            <a:r>
              <a:rPr sz="2550" spc="150" dirty="0">
                <a:solidFill>
                  <a:srgbClr val="FD0000"/>
                </a:solidFill>
                <a:latin typeface="Arial"/>
                <a:cs typeface="Arial"/>
              </a:rPr>
              <a:t> </a:t>
            </a:r>
            <a:r>
              <a:rPr sz="2550" spc="55" dirty="0">
                <a:solidFill>
                  <a:srgbClr val="FD0000"/>
                </a:solidFill>
                <a:latin typeface="Arial"/>
                <a:cs typeface="Arial"/>
              </a:rPr>
              <a:t>jail</a:t>
            </a:r>
            <a:r>
              <a:rPr sz="2550" spc="10" dirty="0">
                <a:solidFill>
                  <a:srgbClr val="FD0000"/>
                </a:solidFill>
                <a:latin typeface="Arial"/>
                <a:cs typeface="Arial"/>
              </a:rPr>
              <a:t> </a:t>
            </a:r>
            <a:r>
              <a:rPr sz="2550" spc="110" dirty="0">
                <a:solidFill>
                  <a:srgbClr val="FD0000"/>
                </a:solidFill>
                <a:latin typeface="Arial"/>
                <a:cs typeface="Arial"/>
              </a:rPr>
              <a:t>time</a:t>
            </a:r>
            <a:endParaRPr sz="2550">
              <a:latin typeface="Arial"/>
              <a:cs typeface="Arial"/>
            </a:endParaRPr>
          </a:p>
        </p:txBody>
      </p:sp>
      <p:sp>
        <p:nvSpPr>
          <p:cNvPr id="11" name="object 11"/>
          <p:cNvSpPr txBox="1"/>
          <p:nvPr/>
        </p:nvSpPr>
        <p:spPr>
          <a:xfrm>
            <a:off x="563614" y="3047768"/>
            <a:ext cx="8978265" cy="3718560"/>
          </a:xfrm>
          <a:prstGeom prst="rect">
            <a:avLst/>
          </a:prstGeom>
        </p:spPr>
        <p:txBody>
          <a:bodyPr vert="horz" wrap="square" lIns="0" tIns="12065" rIns="0" bIns="0" rtlCol="0">
            <a:spAutoFit/>
          </a:bodyPr>
          <a:lstStyle/>
          <a:p>
            <a:pPr marL="16510" marR="3152775">
              <a:lnSpc>
                <a:spcPct val="100600"/>
              </a:lnSpc>
              <a:spcBef>
                <a:spcPts val="95"/>
              </a:spcBef>
            </a:pPr>
            <a:r>
              <a:rPr sz="2400" spc="30" dirty="0">
                <a:solidFill>
                  <a:srgbClr val="427215"/>
                </a:solidFill>
                <a:latin typeface="Arial"/>
                <a:cs typeface="Arial"/>
              </a:rPr>
              <a:t>Physician,</a:t>
            </a:r>
            <a:r>
              <a:rPr sz="2400" spc="35" dirty="0">
                <a:solidFill>
                  <a:srgbClr val="427215"/>
                </a:solidFill>
                <a:latin typeface="Arial"/>
                <a:cs typeface="Arial"/>
              </a:rPr>
              <a:t> Physician </a:t>
            </a:r>
            <a:r>
              <a:rPr sz="2400" spc="40" dirty="0">
                <a:solidFill>
                  <a:srgbClr val="427215"/>
                </a:solidFill>
                <a:latin typeface="Arial"/>
                <a:cs typeface="Arial"/>
              </a:rPr>
              <a:t>Assistant </a:t>
            </a:r>
            <a:r>
              <a:rPr sz="2400" spc="45" dirty="0">
                <a:solidFill>
                  <a:srgbClr val="427215"/>
                </a:solidFill>
                <a:latin typeface="Arial"/>
                <a:cs typeface="Arial"/>
              </a:rPr>
              <a:t> </a:t>
            </a:r>
            <a:r>
              <a:rPr sz="2400" spc="40" dirty="0">
                <a:solidFill>
                  <a:srgbClr val="427215"/>
                </a:solidFill>
                <a:latin typeface="Arial"/>
                <a:cs typeface="Arial"/>
              </a:rPr>
              <a:t>Psychologist,</a:t>
            </a:r>
            <a:r>
              <a:rPr sz="2400" spc="195" dirty="0">
                <a:solidFill>
                  <a:srgbClr val="427215"/>
                </a:solidFill>
                <a:latin typeface="Arial"/>
                <a:cs typeface="Arial"/>
              </a:rPr>
              <a:t> </a:t>
            </a:r>
            <a:r>
              <a:rPr sz="2400" spc="50" dirty="0">
                <a:solidFill>
                  <a:srgbClr val="427215"/>
                </a:solidFill>
                <a:latin typeface="Arial"/>
                <a:cs typeface="Arial"/>
              </a:rPr>
              <a:t>Mental</a:t>
            </a:r>
            <a:r>
              <a:rPr sz="2400" spc="60" dirty="0">
                <a:solidFill>
                  <a:srgbClr val="427215"/>
                </a:solidFill>
                <a:latin typeface="Arial"/>
                <a:cs typeface="Arial"/>
              </a:rPr>
              <a:t> </a:t>
            </a:r>
            <a:r>
              <a:rPr sz="2400" spc="45" dirty="0">
                <a:solidFill>
                  <a:srgbClr val="427215"/>
                </a:solidFill>
                <a:latin typeface="Arial"/>
                <a:cs typeface="Arial"/>
              </a:rPr>
              <a:t>Health</a:t>
            </a:r>
            <a:r>
              <a:rPr sz="2400" spc="105" dirty="0">
                <a:solidFill>
                  <a:srgbClr val="427215"/>
                </a:solidFill>
                <a:latin typeface="Arial"/>
                <a:cs typeface="Arial"/>
              </a:rPr>
              <a:t> </a:t>
            </a:r>
            <a:r>
              <a:rPr sz="2400" spc="45" dirty="0">
                <a:solidFill>
                  <a:srgbClr val="427215"/>
                </a:solidFill>
                <a:latin typeface="Arial"/>
                <a:cs typeface="Arial"/>
              </a:rPr>
              <a:t>Professional</a:t>
            </a:r>
            <a:endParaRPr sz="2400">
              <a:latin typeface="Arial"/>
              <a:cs typeface="Arial"/>
            </a:endParaRPr>
          </a:p>
          <a:p>
            <a:pPr marL="16510" marR="1598930">
              <a:lnSpc>
                <a:spcPts val="2950"/>
              </a:lnSpc>
              <a:spcBef>
                <a:spcPts val="60"/>
              </a:spcBef>
              <a:tabLst>
                <a:tab pos="2248535" algn="l"/>
              </a:tabLst>
            </a:pPr>
            <a:r>
              <a:rPr sz="2400" spc="45" dirty="0">
                <a:solidFill>
                  <a:srgbClr val="427215"/>
                </a:solidFill>
                <a:latin typeface="Arial"/>
                <a:cs typeface="Arial"/>
              </a:rPr>
              <a:t>Nurse,</a:t>
            </a:r>
            <a:r>
              <a:rPr sz="2400" spc="90" dirty="0">
                <a:solidFill>
                  <a:srgbClr val="427215"/>
                </a:solidFill>
                <a:latin typeface="Arial"/>
                <a:cs typeface="Arial"/>
              </a:rPr>
              <a:t> </a:t>
            </a:r>
            <a:r>
              <a:rPr sz="2400" spc="45" dirty="0">
                <a:solidFill>
                  <a:srgbClr val="427215"/>
                </a:solidFill>
                <a:latin typeface="Arial"/>
                <a:cs typeface="Arial"/>
              </a:rPr>
              <a:t>nursing</a:t>
            </a:r>
            <a:r>
              <a:rPr sz="2400" spc="130" dirty="0">
                <a:solidFill>
                  <a:srgbClr val="427215"/>
                </a:solidFill>
                <a:latin typeface="Arial"/>
                <a:cs typeface="Arial"/>
              </a:rPr>
              <a:t> </a:t>
            </a:r>
            <a:r>
              <a:rPr sz="2400" spc="40" dirty="0">
                <a:solidFill>
                  <a:srgbClr val="427215"/>
                </a:solidFill>
                <a:latin typeface="Arial"/>
                <a:cs typeface="Arial"/>
              </a:rPr>
              <a:t>assistant,</a:t>
            </a:r>
            <a:r>
              <a:rPr sz="2400" spc="125" dirty="0">
                <a:solidFill>
                  <a:srgbClr val="427215"/>
                </a:solidFill>
                <a:latin typeface="Arial"/>
                <a:cs typeface="Arial"/>
              </a:rPr>
              <a:t> </a:t>
            </a:r>
            <a:r>
              <a:rPr sz="2400" spc="20" dirty="0">
                <a:solidFill>
                  <a:srgbClr val="427215"/>
                </a:solidFill>
                <a:latin typeface="Arial"/>
                <a:cs typeface="Arial"/>
              </a:rPr>
              <a:t>other</a:t>
            </a:r>
            <a:r>
              <a:rPr sz="2400" spc="170" dirty="0">
                <a:solidFill>
                  <a:srgbClr val="427215"/>
                </a:solidFill>
                <a:latin typeface="Arial"/>
                <a:cs typeface="Arial"/>
              </a:rPr>
              <a:t> </a:t>
            </a:r>
            <a:r>
              <a:rPr sz="2400" spc="50" dirty="0">
                <a:solidFill>
                  <a:srgbClr val="427215"/>
                </a:solidFill>
                <a:latin typeface="Arial"/>
                <a:cs typeface="Arial"/>
              </a:rPr>
              <a:t>medical</a:t>
            </a:r>
            <a:r>
              <a:rPr sz="2400" spc="100" dirty="0">
                <a:solidFill>
                  <a:srgbClr val="427215"/>
                </a:solidFill>
                <a:latin typeface="Arial"/>
                <a:cs typeface="Arial"/>
              </a:rPr>
              <a:t> </a:t>
            </a:r>
            <a:r>
              <a:rPr sz="2400" spc="40" dirty="0">
                <a:solidFill>
                  <a:srgbClr val="427215"/>
                </a:solidFill>
                <a:latin typeface="Arial"/>
                <a:cs typeface="Arial"/>
              </a:rPr>
              <a:t>professional </a:t>
            </a:r>
            <a:r>
              <a:rPr sz="2400" spc="-650" dirty="0">
                <a:solidFill>
                  <a:srgbClr val="427215"/>
                </a:solidFill>
                <a:latin typeface="Arial"/>
                <a:cs typeface="Arial"/>
              </a:rPr>
              <a:t> </a:t>
            </a:r>
            <a:r>
              <a:rPr sz="2400" spc="35" dirty="0">
                <a:solidFill>
                  <a:srgbClr val="427215"/>
                </a:solidFill>
                <a:latin typeface="Arial"/>
                <a:cs typeface="Arial"/>
              </a:rPr>
              <a:t>Developmental	Disability</a:t>
            </a:r>
            <a:r>
              <a:rPr sz="2400" spc="95" dirty="0">
                <a:solidFill>
                  <a:srgbClr val="427215"/>
                </a:solidFill>
                <a:latin typeface="Arial"/>
                <a:cs typeface="Arial"/>
              </a:rPr>
              <a:t> </a:t>
            </a:r>
            <a:r>
              <a:rPr sz="2400" spc="45" dirty="0">
                <a:solidFill>
                  <a:srgbClr val="427215"/>
                </a:solidFill>
                <a:latin typeface="Arial"/>
                <a:cs typeface="Arial"/>
              </a:rPr>
              <a:t>Professional</a:t>
            </a:r>
            <a:endParaRPr sz="2400">
              <a:latin typeface="Arial"/>
              <a:cs typeface="Arial"/>
            </a:endParaRPr>
          </a:p>
          <a:p>
            <a:pPr marL="17780">
              <a:lnSpc>
                <a:spcPts val="2785"/>
              </a:lnSpc>
            </a:pPr>
            <a:r>
              <a:rPr sz="2400" spc="60" dirty="0">
                <a:solidFill>
                  <a:srgbClr val="427215"/>
                </a:solidFill>
                <a:latin typeface="Arial"/>
                <a:cs typeface="Arial"/>
              </a:rPr>
              <a:t>Law</a:t>
            </a:r>
            <a:r>
              <a:rPr sz="2400" spc="25" dirty="0">
                <a:solidFill>
                  <a:srgbClr val="427215"/>
                </a:solidFill>
                <a:latin typeface="Arial"/>
                <a:cs typeface="Arial"/>
              </a:rPr>
              <a:t> </a:t>
            </a:r>
            <a:r>
              <a:rPr sz="2400" spc="50" dirty="0">
                <a:solidFill>
                  <a:srgbClr val="427215"/>
                </a:solidFill>
                <a:latin typeface="Arial"/>
                <a:cs typeface="Arial"/>
              </a:rPr>
              <a:t>enforcement</a:t>
            </a:r>
            <a:r>
              <a:rPr sz="2400" spc="140" dirty="0">
                <a:solidFill>
                  <a:srgbClr val="427215"/>
                </a:solidFill>
                <a:latin typeface="Arial"/>
                <a:cs typeface="Arial"/>
              </a:rPr>
              <a:t> </a:t>
            </a:r>
            <a:r>
              <a:rPr sz="2400" spc="45" dirty="0">
                <a:solidFill>
                  <a:srgbClr val="427215"/>
                </a:solidFill>
                <a:latin typeface="Arial"/>
                <a:cs typeface="Arial"/>
              </a:rPr>
              <a:t>personnel</a:t>
            </a:r>
            <a:endParaRPr sz="2400">
              <a:latin typeface="Arial"/>
              <a:cs typeface="Arial"/>
            </a:endParaRPr>
          </a:p>
          <a:p>
            <a:pPr marL="18415">
              <a:lnSpc>
                <a:spcPct val="100000"/>
              </a:lnSpc>
              <a:spcBef>
                <a:spcPts val="15"/>
              </a:spcBef>
            </a:pPr>
            <a:r>
              <a:rPr sz="2400" spc="35" dirty="0">
                <a:solidFill>
                  <a:srgbClr val="427215"/>
                </a:solidFill>
                <a:latin typeface="Arial"/>
                <a:cs typeface="Arial"/>
              </a:rPr>
              <a:t>Caregiver</a:t>
            </a:r>
            <a:r>
              <a:rPr sz="2400" spc="229" dirty="0">
                <a:solidFill>
                  <a:srgbClr val="427215"/>
                </a:solidFill>
                <a:latin typeface="Arial"/>
                <a:cs typeface="Arial"/>
              </a:rPr>
              <a:t> </a:t>
            </a:r>
            <a:r>
              <a:rPr sz="2400" spc="10" dirty="0">
                <a:solidFill>
                  <a:srgbClr val="427215"/>
                </a:solidFill>
                <a:latin typeface="Arial"/>
                <a:cs typeface="Arial"/>
              </a:rPr>
              <a:t>or</a:t>
            </a:r>
            <a:r>
              <a:rPr sz="2400" spc="95" dirty="0">
                <a:solidFill>
                  <a:srgbClr val="427215"/>
                </a:solidFill>
                <a:latin typeface="Arial"/>
                <a:cs typeface="Arial"/>
              </a:rPr>
              <a:t> </a:t>
            </a:r>
            <a:r>
              <a:rPr sz="2400" spc="40" dirty="0">
                <a:solidFill>
                  <a:srgbClr val="427215"/>
                </a:solidFill>
                <a:latin typeface="Arial"/>
                <a:cs typeface="Arial"/>
              </a:rPr>
              <a:t>employee</a:t>
            </a:r>
            <a:r>
              <a:rPr sz="2400" spc="200" dirty="0">
                <a:solidFill>
                  <a:srgbClr val="427215"/>
                </a:solidFill>
                <a:latin typeface="Arial"/>
                <a:cs typeface="Arial"/>
              </a:rPr>
              <a:t> </a:t>
            </a:r>
            <a:r>
              <a:rPr sz="2400" spc="30" dirty="0">
                <a:solidFill>
                  <a:srgbClr val="427215"/>
                </a:solidFill>
                <a:latin typeface="Arial"/>
                <a:cs typeface="Arial"/>
              </a:rPr>
              <a:t>of</a:t>
            </a:r>
            <a:r>
              <a:rPr sz="2400" spc="90" dirty="0">
                <a:solidFill>
                  <a:srgbClr val="427215"/>
                </a:solidFill>
                <a:latin typeface="Arial"/>
                <a:cs typeface="Arial"/>
              </a:rPr>
              <a:t> </a:t>
            </a:r>
            <a:r>
              <a:rPr sz="2400" spc="45" dirty="0">
                <a:solidFill>
                  <a:srgbClr val="427215"/>
                </a:solidFill>
                <a:latin typeface="Arial"/>
                <a:cs typeface="Arial"/>
              </a:rPr>
              <a:t>a</a:t>
            </a:r>
            <a:r>
              <a:rPr sz="2400" spc="55" dirty="0">
                <a:solidFill>
                  <a:srgbClr val="427215"/>
                </a:solidFill>
                <a:latin typeface="Arial"/>
                <a:cs typeface="Arial"/>
              </a:rPr>
              <a:t> </a:t>
            </a:r>
            <a:r>
              <a:rPr sz="2400" spc="35" dirty="0">
                <a:solidFill>
                  <a:srgbClr val="427215"/>
                </a:solidFill>
                <a:latin typeface="Arial"/>
                <a:cs typeface="Arial"/>
              </a:rPr>
              <a:t>caregiver</a:t>
            </a:r>
            <a:endParaRPr sz="2400">
              <a:latin typeface="Arial"/>
              <a:cs typeface="Arial"/>
            </a:endParaRPr>
          </a:p>
          <a:p>
            <a:pPr marL="15240" marR="1989455" indent="-3175">
              <a:lnSpc>
                <a:spcPct val="100600"/>
              </a:lnSpc>
            </a:pPr>
            <a:r>
              <a:rPr sz="2400" spc="35" dirty="0">
                <a:solidFill>
                  <a:srgbClr val="427215"/>
                </a:solidFill>
                <a:latin typeface="Arial"/>
                <a:cs typeface="Arial"/>
              </a:rPr>
              <a:t>Operator</a:t>
            </a:r>
            <a:r>
              <a:rPr sz="2400" spc="40" dirty="0">
                <a:solidFill>
                  <a:srgbClr val="427215"/>
                </a:solidFill>
                <a:latin typeface="Arial"/>
                <a:cs typeface="Arial"/>
              </a:rPr>
              <a:t> </a:t>
            </a:r>
            <a:r>
              <a:rPr sz="2400" spc="10" dirty="0">
                <a:solidFill>
                  <a:srgbClr val="427215"/>
                </a:solidFill>
                <a:latin typeface="Arial"/>
                <a:cs typeface="Arial"/>
              </a:rPr>
              <a:t>or </a:t>
            </a:r>
            <a:r>
              <a:rPr sz="2400" spc="40" dirty="0">
                <a:solidFill>
                  <a:srgbClr val="427215"/>
                </a:solidFill>
                <a:latin typeface="Arial"/>
                <a:cs typeface="Arial"/>
              </a:rPr>
              <a:t>employee </a:t>
            </a:r>
            <a:r>
              <a:rPr sz="2400" spc="30" dirty="0">
                <a:solidFill>
                  <a:srgbClr val="427215"/>
                </a:solidFill>
                <a:latin typeface="Arial"/>
                <a:cs typeface="Arial"/>
              </a:rPr>
              <a:t>of </a:t>
            </a:r>
            <a:r>
              <a:rPr sz="2400" spc="45" dirty="0">
                <a:solidFill>
                  <a:srgbClr val="427215"/>
                </a:solidFill>
                <a:latin typeface="Arial"/>
                <a:cs typeface="Arial"/>
              </a:rPr>
              <a:t>a sheltered </a:t>
            </a:r>
            <a:r>
              <a:rPr sz="2400" spc="50" dirty="0">
                <a:solidFill>
                  <a:srgbClr val="427215"/>
                </a:solidFill>
                <a:latin typeface="Arial"/>
                <a:cs typeface="Arial"/>
              </a:rPr>
              <a:t>workshop </a:t>
            </a:r>
            <a:r>
              <a:rPr sz="2400" spc="55" dirty="0">
                <a:solidFill>
                  <a:srgbClr val="427215"/>
                </a:solidFill>
                <a:latin typeface="Arial"/>
                <a:cs typeface="Arial"/>
              </a:rPr>
              <a:t> </a:t>
            </a:r>
            <a:r>
              <a:rPr sz="2400" spc="65" dirty="0">
                <a:solidFill>
                  <a:srgbClr val="427215"/>
                </a:solidFill>
                <a:latin typeface="Arial"/>
                <a:cs typeface="Arial"/>
              </a:rPr>
              <a:t>Human</a:t>
            </a:r>
            <a:r>
              <a:rPr sz="2400" spc="95" dirty="0">
                <a:solidFill>
                  <a:srgbClr val="427215"/>
                </a:solidFill>
                <a:latin typeface="Arial"/>
                <a:cs typeface="Arial"/>
              </a:rPr>
              <a:t> </a:t>
            </a:r>
            <a:r>
              <a:rPr sz="2400" spc="50" dirty="0">
                <a:solidFill>
                  <a:srgbClr val="427215"/>
                </a:solidFill>
                <a:latin typeface="Arial"/>
                <a:cs typeface="Arial"/>
              </a:rPr>
              <a:t>services</a:t>
            </a:r>
            <a:r>
              <a:rPr sz="2400" spc="120" dirty="0">
                <a:solidFill>
                  <a:srgbClr val="427215"/>
                </a:solidFill>
                <a:latin typeface="Arial"/>
                <a:cs typeface="Arial"/>
              </a:rPr>
              <a:t> </a:t>
            </a:r>
            <a:r>
              <a:rPr sz="2400" spc="30" dirty="0">
                <a:solidFill>
                  <a:srgbClr val="427215"/>
                </a:solidFill>
                <a:latin typeface="Arial"/>
                <a:cs typeface="Arial"/>
              </a:rPr>
              <a:t>professional</a:t>
            </a:r>
            <a:r>
              <a:rPr sz="2400" spc="280" dirty="0">
                <a:solidFill>
                  <a:srgbClr val="427215"/>
                </a:solidFill>
                <a:latin typeface="Arial"/>
                <a:cs typeface="Arial"/>
              </a:rPr>
              <a:t> </a:t>
            </a:r>
            <a:r>
              <a:rPr sz="2400" spc="10" dirty="0">
                <a:solidFill>
                  <a:srgbClr val="427215"/>
                </a:solidFill>
                <a:latin typeface="Arial"/>
                <a:cs typeface="Arial"/>
              </a:rPr>
              <a:t>or</a:t>
            </a:r>
            <a:r>
              <a:rPr sz="2400" spc="80" dirty="0">
                <a:solidFill>
                  <a:srgbClr val="427215"/>
                </a:solidFill>
                <a:latin typeface="Arial"/>
                <a:cs typeface="Arial"/>
              </a:rPr>
              <a:t> </a:t>
            </a:r>
            <a:r>
              <a:rPr sz="2400" spc="55" dirty="0">
                <a:solidFill>
                  <a:srgbClr val="427215"/>
                </a:solidFill>
                <a:latin typeface="Arial"/>
                <a:cs typeface="Arial"/>
              </a:rPr>
              <a:t>paraprofessional</a:t>
            </a:r>
            <a:endParaRPr sz="2400">
              <a:latin typeface="Arial"/>
              <a:cs typeface="Arial"/>
            </a:endParaRPr>
          </a:p>
          <a:p>
            <a:pPr marL="16510" marR="5080" indent="-4445">
              <a:lnSpc>
                <a:spcPct val="100600"/>
              </a:lnSpc>
              <a:spcBef>
                <a:spcPts val="55"/>
              </a:spcBef>
            </a:pPr>
            <a:r>
              <a:rPr sz="2400" spc="25" dirty="0">
                <a:solidFill>
                  <a:srgbClr val="427215"/>
                </a:solidFill>
                <a:latin typeface="Arial"/>
                <a:cs typeface="Arial"/>
              </a:rPr>
              <a:t>Owner,</a:t>
            </a:r>
            <a:r>
              <a:rPr sz="2400" spc="190" dirty="0">
                <a:solidFill>
                  <a:srgbClr val="427215"/>
                </a:solidFill>
                <a:latin typeface="Arial"/>
                <a:cs typeface="Arial"/>
              </a:rPr>
              <a:t> </a:t>
            </a:r>
            <a:r>
              <a:rPr sz="2400" spc="20" dirty="0">
                <a:solidFill>
                  <a:srgbClr val="427215"/>
                </a:solidFill>
                <a:latin typeface="Arial"/>
                <a:cs typeface="Arial"/>
              </a:rPr>
              <a:t>operator,</a:t>
            </a:r>
            <a:r>
              <a:rPr sz="2400" spc="140" dirty="0">
                <a:solidFill>
                  <a:srgbClr val="427215"/>
                </a:solidFill>
                <a:latin typeface="Arial"/>
                <a:cs typeface="Arial"/>
              </a:rPr>
              <a:t> </a:t>
            </a:r>
            <a:r>
              <a:rPr sz="2400" spc="45" dirty="0">
                <a:solidFill>
                  <a:srgbClr val="427215"/>
                </a:solidFill>
                <a:latin typeface="Arial"/>
                <a:cs typeface="Arial"/>
              </a:rPr>
              <a:t>or</a:t>
            </a:r>
            <a:r>
              <a:rPr sz="2400" spc="40" dirty="0">
                <a:solidFill>
                  <a:srgbClr val="427215"/>
                </a:solidFill>
                <a:latin typeface="Arial"/>
                <a:cs typeface="Arial"/>
              </a:rPr>
              <a:t> </a:t>
            </a:r>
            <a:r>
              <a:rPr sz="2400" spc="50" dirty="0">
                <a:solidFill>
                  <a:srgbClr val="427215"/>
                </a:solidFill>
                <a:latin typeface="Arial"/>
                <a:cs typeface="Arial"/>
              </a:rPr>
              <a:t>employee</a:t>
            </a:r>
            <a:r>
              <a:rPr sz="2400" spc="155" dirty="0">
                <a:solidFill>
                  <a:srgbClr val="427215"/>
                </a:solidFill>
                <a:latin typeface="Arial"/>
                <a:cs typeface="Arial"/>
              </a:rPr>
              <a:t> </a:t>
            </a:r>
            <a:r>
              <a:rPr sz="2400" spc="30" dirty="0">
                <a:solidFill>
                  <a:srgbClr val="427215"/>
                </a:solidFill>
                <a:latin typeface="Arial"/>
                <a:cs typeface="Arial"/>
              </a:rPr>
              <a:t>of</a:t>
            </a:r>
            <a:r>
              <a:rPr sz="2400" spc="50" dirty="0">
                <a:solidFill>
                  <a:srgbClr val="427215"/>
                </a:solidFill>
                <a:latin typeface="Arial"/>
                <a:cs typeface="Arial"/>
              </a:rPr>
              <a:t> </a:t>
            </a:r>
            <a:r>
              <a:rPr sz="2400" spc="80" dirty="0">
                <a:solidFill>
                  <a:srgbClr val="427215"/>
                </a:solidFill>
                <a:latin typeface="Arial"/>
                <a:cs typeface="Arial"/>
              </a:rPr>
              <a:t>any</a:t>
            </a:r>
            <a:r>
              <a:rPr sz="2400" spc="-15" dirty="0">
                <a:solidFill>
                  <a:srgbClr val="427215"/>
                </a:solidFill>
                <a:latin typeface="Arial"/>
                <a:cs typeface="Arial"/>
              </a:rPr>
              <a:t> </a:t>
            </a:r>
            <a:r>
              <a:rPr sz="2400" spc="30" dirty="0">
                <a:solidFill>
                  <a:srgbClr val="427215"/>
                </a:solidFill>
                <a:latin typeface="Arial"/>
                <a:cs typeface="Arial"/>
              </a:rPr>
              <a:t>facility</a:t>
            </a:r>
            <a:r>
              <a:rPr sz="2400" spc="105" dirty="0">
                <a:solidFill>
                  <a:srgbClr val="427215"/>
                </a:solidFill>
                <a:latin typeface="Arial"/>
                <a:cs typeface="Arial"/>
              </a:rPr>
              <a:t> </a:t>
            </a:r>
            <a:r>
              <a:rPr sz="2400" spc="45" dirty="0">
                <a:solidFill>
                  <a:srgbClr val="427215"/>
                </a:solidFill>
                <a:latin typeface="Arial"/>
                <a:cs typeface="Arial"/>
              </a:rPr>
              <a:t>licensed</a:t>
            </a:r>
            <a:r>
              <a:rPr sz="2400" spc="110" dirty="0">
                <a:solidFill>
                  <a:srgbClr val="427215"/>
                </a:solidFill>
                <a:latin typeface="Arial"/>
                <a:cs typeface="Arial"/>
              </a:rPr>
              <a:t> </a:t>
            </a:r>
            <a:r>
              <a:rPr sz="2400" spc="90" dirty="0">
                <a:solidFill>
                  <a:srgbClr val="427215"/>
                </a:solidFill>
                <a:latin typeface="Arial"/>
                <a:cs typeface="Arial"/>
              </a:rPr>
              <a:t>by</a:t>
            </a:r>
            <a:r>
              <a:rPr sz="2400" spc="-5" dirty="0">
                <a:solidFill>
                  <a:srgbClr val="427215"/>
                </a:solidFill>
                <a:latin typeface="Arial"/>
                <a:cs typeface="Arial"/>
              </a:rPr>
              <a:t> </a:t>
            </a:r>
            <a:r>
              <a:rPr sz="2400" spc="60" dirty="0">
                <a:solidFill>
                  <a:srgbClr val="427215"/>
                </a:solidFill>
                <a:latin typeface="Arial"/>
                <a:cs typeface="Arial"/>
              </a:rPr>
              <a:t>DHHS, </a:t>
            </a:r>
            <a:r>
              <a:rPr sz="2400" spc="-655" dirty="0">
                <a:solidFill>
                  <a:srgbClr val="427215"/>
                </a:solidFill>
                <a:latin typeface="Arial"/>
                <a:cs typeface="Arial"/>
              </a:rPr>
              <a:t> </a:t>
            </a:r>
            <a:r>
              <a:rPr sz="2400" spc="40" dirty="0">
                <a:solidFill>
                  <a:srgbClr val="427215"/>
                </a:solidFill>
                <a:latin typeface="Arial"/>
                <a:cs typeface="Arial"/>
              </a:rPr>
              <a:t>Division</a:t>
            </a:r>
            <a:r>
              <a:rPr sz="2400" spc="110" dirty="0">
                <a:solidFill>
                  <a:srgbClr val="427215"/>
                </a:solidFill>
                <a:latin typeface="Arial"/>
                <a:cs typeface="Arial"/>
              </a:rPr>
              <a:t> </a:t>
            </a:r>
            <a:r>
              <a:rPr sz="2400" spc="30" dirty="0">
                <a:solidFill>
                  <a:srgbClr val="427215"/>
                </a:solidFill>
                <a:latin typeface="Arial"/>
                <a:cs typeface="Arial"/>
              </a:rPr>
              <a:t>of</a:t>
            </a:r>
            <a:r>
              <a:rPr sz="2400" spc="50" dirty="0">
                <a:solidFill>
                  <a:srgbClr val="427215"/>
                </a:solidFill>
                <a:latin typeface="Arial"/>
                <a:cs typeface="Arial"/>
              </a:rPr>
              <a:t> </a:t>
            </a:r>
            <a:r>
              <a:rPr sz="2400" spc="45" dirty="0">
                <a:solidFill>
                  <a:srgbClr val="427215"/>
                </a:solidFill>
                <a:latin typeface="Arial"/>
                <a:cs typeface="Arial"/>
              </a:rPr>
              <a:t>Public</a:t>
            </a:r>
            <a:r>
              <a:rPr sz="2400" spc="100" dirty="0">
                <a:solidFill>
                  <a:srgbClr val="427215"/>
                </a:solidFill>
                <a:latin typeface="Arial"/>
                <a:cs typeface="Arial"/>
              </a:rPr>
              <a:t> </a:t>
            </a:r>
            <a:r>
              <a:rPr sz="2400" spc="45" dirty="0">
                <a:solidFill>
                  <a:srgbClr val="427215"/>
                </a:solidFill>
                <a:latin typeface="Arial"/>
                <a:cs typeface="Arial"/>
              </a:rPr>
              <a:t>Health,</a:t>
            </a:r>
            <a:r>
              <a:rPr sz="2400" spc="135" dirty="0">
                <a:solidFill>
                  <a:srgbClr val="427215"/>
                </a:solidFill>
                <a:latin typeface="Arial"/>
                <a:cs typeface="Arial"/>
              </a:rPr>
              <a:t> </a:t>
            </a:r>
            <a:r>
              <a:rPr sz="2400" spc="10" dirty="0">
                <a:solidFill>
                  <a:srgbClr val="427215"/>
                </a:solidFill>
                <a:latin typeface="Arial"/>
                <a:cs typeface="Arial"/>
              </a:rPr>
              <a:t>or</a:t>
            </a:r>
            <a:r>
              <a:rPr sz="2400" spc="120" dirty="0">
                <a:solidFill>
                  <a:srgbClr val="427215"/>
                </a:solidFill>
                <a:latin typeface="Arial"/>
                <a:cs typeface="Arial"/>
              </a:rPr>
              <a:t> </a:t>
            </a:r>
            <a:r>
              <a:rPr sz="2400" spc="35" dirty="0">
                <a:solidFill>
                  <a:srgbClr val="427215"/>
                </a:solidFill>
                <a:latin typeface="Arial"/>
                <a:cs typeface="Arial"/>
              </a:rPr>
              <a:t>Licensure</a:t>
            </a:r>
            <a:r>
              <a:rPr sz="2400" spc="175" dirty="0">
                <a:solidFill>
                  <a:srgbClr val="427215"/>
                </a:solidFill>
                <a:latin typeface="Arial"/>
                <a:cs typeface="Arial"/>
              </a:rPr>
              <a:t> </a:t>
            </a:r>
            <a:r>
              <a:rPr sz="2400" spc="60" dirty="0">
                <a:solidFill>
                  <a:srgbClr val="427215"/>
                </a:solidFill>
                <a:latin typeface="Arial"/>
                <a:cs typeface="Arial"/>
              </a:rPr>
              <a:t>Unit</a:t>
            </a:r>
            <a:endParaRPr sz="24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3" name="object 3"/>
          <p:cNvGrpSpPr/>
          <p:nvPr/>
        </p:nvGrpSpPr>
        <p:grpSpPr>
          <a:xfrm>
            <a:off x="289008" y="180101"/>
            <a:ext cx="9615170" cy="7346950"/>
            <a:chOff x="289008" y="180101"/>
            <a:chExt cx="9615170" cy="7346950"/>
          </a:xfrm>
        </p:grpSpPr>
        <p:sp>
          <p:nvSpPr>
            <p:cNvPr id="4" name="object 4"/>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5" name="object 5"/>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xfrm>
            <a:off x="2533516" y="482271"/>
            <a:ext cx="4295775" cy="554990"/>
          </a:xfrm>
          <a:prstGeom prst="rect">
            <a:avLst/>
          </a:prstGeom>
        </p:spPr>
        <p:txBody>
          <a:bodyPr vert="horz" wrap="square" lIns="0" tIns="15240" rIns="0" bIns="0" rtlCol="0">
            <a:spAutoFit/>
          </a:bodyPr>
          <a:lstStyle/>
          <a:p>
            <a:pPr marL="12700">
              <a:lnSpc>
                <a:spcPct val="100000"/>
              </a:lnSpc>
              <a:spcBef>
                <a:spcPts val="120"/>
              </a:spcBef>
            </a:pPr>
            <a:r>
              <a:rPr sz="3450" b="1" spc="-80" dirty="0">
                <a:latin typeface="Arial"/>
                <a:cs typeface="Arial"/>
              </a:rPr>
              <a:t>What</a:t>
            </a:r>
            <a:r>
              <a:rPr sz="3450" b="1" spc="125" dirty="0">
                <a:latin typeface="Arial"/>
                <a:cs typeface="Arial"/>
              </a:rPr>
              <a:t> </a:t>
            </a:r>
            <a:r>
              <a:rPr sz="3450" b="1" spc="-185" dirty="0">
                <a:latin typeface="Arial"/>
                <a:cs typeface="Arial"/>
              </a:rPr>
              <a:t>should</a:t>
            </a:r>
            <a:r>
              <a:rPr sz="3450" b="1" spc="280" dirty="0">
                <a:latin typeface="Arial"/>
                <a:cs typeface="Arial"/>
              </a:rPr>
              <a:t> </a:t>
            </a:r>
            <a:r>
              <a:rPr sz="3300" b="1" spc="-145" dirty="0">
                <a:latin typeface="Arial"/>
                <a:cs typeface="Arial"/>
              </a:rPr>
              <a:t>I</a:t>
            </a:r>
            <a:r>
              <a:rPr sz="3300" b="1" spc="145" dirty="0">
                <a:latin typeface="Arial"/>
                <a:cs typeface="Arial"/>
              </a:rPr>
              <a:t> </a:t>
            </a:r>
            <a:r>
              <a:rPr sz="3450" b="1" spc="-155" dirty="0">
                <a:latin typeface="Arial"/>
                <a:cs typeface="Arial"/>
              </a:rPr>
              <a:t>report?</a:t>
            </a:r>
            <a:endParaRPr sz="3450">
              <a:latin typeface="Arial"/>
              <a:cs typeface="Arial"/>
            </a:endParaRPr>
          </a:p>
        </p:txBody>
      </p:sp>
      <p:sp>
        <p:nvSpPr>
          <p:cNvPr id="7" name="object 7"/>
          <p:cNvSpPr txBox="1"/>
          <p:nvPr/>
        </p:nvSpPr>
        <p:spPr>
          <a:xfrm>
            <a:off x="312823" y="1212584"/>
            <a:ext cx="9331325" cy="6010275"/>
          </a:xfrm>
          <a:prstGeom prst="rect">
            <a:avLst/>
          </a:prstGeom>
        </p:spPr>
        <p:txBody>
          <a:bodyPr vert="horz" wrap="square" lIns="0" tIns="10795" rIns="0" bIns="0" rtlCol="0">
            <a:spAutoFit/>
          </a:bodyPr>
          <a:lstStyle/>
          <a:p>
            <a:pPr marL="12700" marR="5080" indent="70485">
              <a:lnSpc>
                <a:spcPct val="101000"/>
              </a:lnSpc>
              <a:spcBef>
                <a:spcPts val="85"/>
              </a:spcBef>
            </a:pPr>
            <a:r>
              <a:rPr sz="1900" spc="25" dirty="0">
                <a:solidFill>
                  <a:srgbClr val="FD0303"/>
                </a:solidFill>
                <a:latin typeface="Arial"/>
                <a:cs typeface="Arial"/>
              </a:rPr>
              <a:t>"Reportable</a:t>
            </a:r>
            <a:r>
              <a:rPr sz="1900" spc="165" dirty="0">
                <a:solidFill>
                  <a:srgbClr val="FD0303"/>
                </a:solidFill>
                <a:latin typeface="Arial"/>
                <a:cs typeface="Arial"/>
              </a:rPr>
              <a:t> </a:t>
            </a:r>
            <a:r>
              <a:rPr sz="1900" spc="35" dirty="0">
                <a:solidFill>
                  <a:srgbClr val="FD0303"/>
                </a:solidFill>
                <a:latin typeface="Arial"/>
                <a:cs typeface="Arial"/>
              </a:rPr>
              <a:t>Events"</a:t>
            </a:r>
            <a:r>
              <a:rPr sz="1900" spc="80" dirty="0">
                <a:solidFill>
                  <a:srgbClr val="FD0303"/>
                </a:solidFill>
                <a:latin typeface="Arial"/>
                <a:cs typeface="Arial"/>
              </a:rPr>
              <a:t> </a:t>
            </a:r>
            <a:r>
              <a:rPr sz="1900" spc="45" dirty="0">
                <a:solidFill>
                  <a:srgbClr val="FD0303"/>
                </a:solidFill>
                <a:latin typeface="Arial"/>
                <a:cs typeface="Arial"/>
              </a:rPr>
              <a:t>are</a:t>
            </a:r>
            <a:r>
              <a:rPr sz="1900" spc="-10" dirty="0">
                <a:solidFill>
                  <a:srgbClr val="FD0303"/>
                </a:solidFill>
                <a:latin typeface="Arial"/>
                <a:cs typeface="Arial"/>
              </a:rPr>
              <a:t> </a:t>
            </a:r>
            <a:r>
              <a:rPr sz="1900" spc="35" dirty="0">
                <a:solidFill>
                  <a:srgbClr val="FD0303"/>
                </a:solidFill>
                <a:latin typeface="Arial"/>
                <a:cs typeface="Arial"/>
              </a:rPr>
              <a:t>defined</a:t>
            </a:r>
            <a:r>
              <a:rPr sz="1900" spc="90" dirty="0">
                <a:solidFill>
                  <a:srgbClr val="FD0303"/>
                </a:solidFill>
                <a:latin typeface="Arial"/>
                <a:cs typeface="Arial"/>
              </a:rPr>
              <a:t> </a:t>
            </a:r>
            <a:r>
              <a:rPr sz="1900" spc="50" dirty="0">
                <a:solidFill>
                  <a:srgbClr val="FD0303"/>
                </a:solidFill>
                <a:latin typeface="Arial"/>
                <a:cs typeface="Arial"/>
              </a:rPr>
              <a:t>as</a:t>
            </a:r>
            <a:r>
              <a:rPr sz="1900" spc="-10" dirty="0">
                <a:solidFill>
                  <a:srgbClr val="FD0303"/>
                </a:solidFill>
                <a:latin typeface="Arial"/>
                <a:cs typeface="Arial"/>
              </a:rPr>
              <a:t> </a:t>
            </a:r>
            <a:r>
              <a:rPr sz="1900" spc="35" dirty="0">
                <a:solidFill>
                  <a:srgbClr val="FD0303"/>
                </a:solidFill>
                <a:latin typeface="Arial"/>
                <a:cs typeface="Arial"/>
              </a:rPr>
              <a:t>events</a:t>
            </a:r>
            <a:r>
              <a:rPr sz="1900" spc="70" dirty="0">
                <a:solidFill>
                  <a:srgbClr val="FD0303"/>
                </a:solidFill>
                <a:latin typeface="Arial"/>
                <a:cs typeface="Arial"/>
              </a:rPr>
              <a:t> </a:t>
            </a:r>
            <a:r>
              <a:rPr sz="1900" spc="40" dirty="0">
                <a:solidFill>
                  <a:srgbClr val="FD0303"/>
                </a:solidFill>
                <a:latin typeface="Arial"/>
                <a:cs typeface="Arial"/>
              </a:rPr>
              <a:t>that</a:t>
            </a:r>
            <a:r>
              <a:rPr sz="1900" spc="20" dirty="0">
                <a:solidFill>
                  <a:srgbClr val="FD0303"/>
                </a:solidFill>
                <a:latin typeface="Arial"/>
                <a:cs typeface="Arial"/>
              </a:rPr>
              <a:t> </a:t>
            </a:r>
            <a:r>
              <a:rPr sz="1900" spc="40" dirty="0">
                <a:solidFill>
                  <a:srgbClr val="FD0303"/>
                </a:solidFill>
                <a:latin typeface="Arial"/>
                <a:cs typeface="Arial"/>
              </a:rPr>
              <a:t>have </a:t>
            </a:r>
            <a:r>
              <a:rPr sz="1900" spc="35" dirty="0">
                <a:solidFill>
                  <a:srgbClr val="FD0303"/>
                </a:solidFill>
                <a:latin typeface="Arial"/>
                <a:cs typeface="Arial"/>
              </a:rPr>
              <a:t>or</a:t>
            </a:r>
            <a:r>
              <a:rPr sz="1900" spc="20" dirty="0">
                <a:solidFill>
                  <a:srgbClr val="FD0303"/>
                </a:solidFill>
                <a:latin typeface="Arial"/>
                <a:cs typeface="Arial"/>
              </a:rPr>
              <a:t> </a:t>
            </a:r>
            <a:r>
              <a:rPr sz="1900" spc="50" dirty="0">
                <a:solidFill>
                  <a:srgbClr val="FD0303"/>
                </a:solidFill>
                <a:latin typeface="Arial"/>
                <a:cs typeface="Arial"/>
              </a:rPr>
              <a:t>may</a:t>
            </a:r>
            <a:r>
              <a:rPr sz="1900" spc="65" dirty="0">
                <a:solidFill>
                  <a:srgbClr val="FD0303"/>
                </a:solidFill>
                <a:latin typeface="Arial"/>
                <a:cs typeface="Arial"/>
              </a:rPr>
              <a:t> </a:t>
            </a:r>
            <a:r>
              <a:rPr sz="1900" spc="40" dirty="0">
                <a:solidFill>
                  <a:srgbClr val="FD0303"/>
                </a:solidFill>
                <a:latin typeface="Arial"/>
                <a:cs typeface="Arial"/>
              </a:rPr>
              <a:t>have</a:t>
            </a:r>
            <a:r>
              <a:rPr sz="1900" spc="30" dirty="0">
                <a:solidFill>
                  <a:srgbClr val="FD0303"/>
                </a:solidFill>
                <a:latin typeface="Arial"/>
                <a:cs typeface="Arial"/>
              </a:rPr>
              <a:t> </a:t>
            </a:r>
            <a:r>
              <a:rPr sz="1900" spc="85" dirty="0">
                <a:solidFill>
                  <a:srgbClr val="FD0303"/>
                </a:solidFill>
                <a:latin typeface="Arial"/>
                <a:cs typeface="Arial"/>
              </a:rPr>
              <a:t>an</a:t>
            </a:r>
            <a:r>
              <a:rPr sz="1900" spc="-30" dirty="0">
                <a:solidFill>
                  <a:srgbClr val="FD0303"/>
                </a:solidFill>
                <a:latin typeface="Arial"/>
                <a:cs typeface="Arial"/>
              </a:rPr>
              <a:t> </a:t>
            </a:r>
            <a:r>
              <a:rPr sz="1900" spc="25" dirty="0">
                <a:solidFill>
                  <a:srgbClr val="FD0303"/>
                </a:solidFill>
                <a:latin typeface="Arial"/>
                <a:cs typeface="Arial"/>
              </a:rPr>
              <a:t>adverse </a:t>
            </a:r>
            <a:r>
              <a:rPr sz="1900" spc="30" dirty="0">
                <a:solidFill>
                  <a:srgbClr val="FD0303"/>
                </a:solidFill>
                <a:latin typeface="Arial"/>
                <a:cs typeface="Arial"/>
              </a:rPr>
              <a:t> </a:t>
            </a:r>
            <a:r>
              <a:rPr sz="1900" spc="45" dirty="0">
                <a:solidFill>
                  <a:srgbClr val="FD0303"/>
                </a:solidFill>
                <a:latin typeface="Arial"/>
                <a:cs typeface="Arial"/>
              </a:rPr>
              <a:t>impact</a:t>
            </a:r>
            <a:r>
              <a:rPr sz="1900" spc="35" dirty="0">
                <a:solidFill>
                  <a:srgbClr val="FD0303"/>
                </a:solidFill>
                <a:latin typeface="Arial"/>
                <a:cs typeface="Arial"/>
              </a:rPr>
              <a:t> </a:t>
            </a:r>
            <a:r>
              <a:rPr sz="1900" spc="40" dirty="0">
                <a:solidFill>
                  <a:srgbClr val="FD0303"/>
                </a:solidFill>
                <a:latin typeface="Arial"/>
                <a:cs typeface="Arial"/>
              </a:rPr>
              <a:t>upon</a:t>
            </a:r>
            <a:r>
              <a:rPr sz="1900" spc="10" dirty="0">
                <a:solidFill>
                  <a:srgbClr val="FD0303"/>
                </a:solidFill>
                <a:latin typeface="Arial"/>
                <a:cs typeface="Arial"/>
              </a:rPr>
              <a:t> </a:t>
            </a:r>
            <a:r>
              <a:rPr sz="1900" spc="50" dirty="0">
                <a:solidFill>
                  <a:srgbClr val="FD0303"/>
                </a:solidFill>
                <a:latin typeface="Arial"/>
                <a:cs typeface="Arial"/>
              </a:rPr>
              <a:t>the</a:t>
            </a:r>
            <a:r>
              <a:rPr sz="1900" dirty="0">
                <a:solidFill>
                  <a:srgbClr val="FD0303"/>
                </a:solidFill>
                <a:latin typeface="Arial"/>
                <a:cs typeface="Arial"/>
              </a:rPr>
              <a:t> </a:t>
            </a:r>
            <a:r>
              <a:rPr sz="1900" spc="20" dirty="0">
                <a:solidFill>
                  <a:srgbClr val="FD0303"/>
                </a:solidFill>
                <a:latin typeface="Arial"/>
                <a:cs typeface="Arial"/>
              </a:rPr>
              <a:t>safety,</a:t>
            </a:r>
            <a:r>
              <a:rPr sz="1900" spc="45" dirty="0">
                <a:solidFill>
                  <a:srgbClr val="FD0303"/>
                </a:solidFill>
                <a:latin typeface="Arial"/>
                <a:cs typeface="Arial"/>
              </a:rPr>
              <a:t> </a:t>
            </a:r>
            <a:r>
              <a:rPr sz="1900" spc="30" dirty="0">
                <a:solidFill>
                  <a:srgbClr val="FD0303"/>
                </a:solidFill>
                <a:latin typeface="Arial"/>
                <a:cs typeface="Arial"/>
              </a:rPr>
              <a:t>welfare,</a:t>
            </a:r>
            <a:r>
              <a:rPr sz="1900" spc="60" dirty="0">
                <a:solidFill>
                  <a:srgbClr val="FD0303"/>
                </a:solidFill>
                <a:latin typeface="Arial"/>
                <a:cs typeface="Arial"/>
              </a:rPr>
              <a:t> </a:t>
            </a:r>
            <a:r>
              <a:rPr sz="1900" spc="35" dirty="0">
                <a:solidFill>
                  <a:srgbClr val="FD0303"/>
                </a:solidFill>
                <a:latin typeface="Arial"/>
                <a:cs typeface="Arial"/>
              </a:rPr>
              <a:t>rights</a:t>
            </a:r>
            <a:r>
              <a:rPr sz="1900" spc="60" dirty="0">
                <a:solidFill>
                  <a:srgbClr val="FD0303"/>
                </a:solidFill>
                <a:latin typeface="Arial"/>
                <a:cs typeface="Arial"/>
              </a:rPr>
              <a:t> </a:t>
            </a:r>
            <a:r>
              <a:rPr sz="1900" spc="35" dirty="0">
                <a:solidFill>
                  <a:srgbClr val="FD0303"/>
                </a:solidFill>
                <a:latin typeface="Arial"/>
                <a:cs typeface="Arial"/>
              </a:rPr>
              <a:t>or </a:t>
            </a:r>
            <a:r>
              <a:rPr sz="1900" spc="30" dirty="0">
                <a:solidFill>
                  <a:srgbClr val="FD0303"/>
                </a:solidFill>
                <a:latin typeface="Arial"/>
                <a:cs typeface="Arial"/>
              </a:rPr>
              <a:t>dignity</a:t>
            </a:r>
            <a:r>
              <a:rPr sz="1900" spc="45" dirty="0">
                <a:solidFill>
                  <a:srgbClr val="FD0303"/>
                </a:solidFill>
                <a:latin typeface="Arial"/>
                <a:cs typeface="Arial"/>
              </a:rPr>
              <a:t> </a:t>
            </a:r>
            <a:r>
              <a:rPr sz="1900" spc="40" dirty="0">
                <a:solidFill>
                  <a:srgbClr val="FD0303"/>
                </a:solidFill>
                <a:latin typeface="Arial"/>
                <a:cs typeface="Arial"/>
              </a:rPr>
              <a:t>of</a:t>
            </a:r>
            <a:r>
              <a:rPr sz="1900" spc="20" dirty="0">
                <a:solidFill>
                  <a:srgbClr val="FD0303"/>
                </a:solidFill>
                <a:latin typeface="Arial"/>
                <a:cs typeface="Arial"/>
              </a:rPr>
              <a:t> </a:t>
            </a:r>
            <a:r>
              <a:rPr sz="1900" spc="30" dirty="0">
                <a:solidFill>
                  <a:srgbClr val="FD0303"/>
                </a:solidFill>
                <a:latin typeface="Arial"/>
                <a:cs typeface="Arial"/>
              </a:rPr>
              <a:t>adults</a:t>
            </a:r>
            <a:r>
              <a:rPr sz="1900" spc="85" dirty="0">
                <a:solidFill>
                  <a:srgbClr val="FD0303"/>
                </a:solidFill>
                <a:latin typeface="Arial"/>
                <a:cs typeface="Arial"/>
              </a:rPr>
              <a:t> </a:t>
            </a:r>
            <a:r>
              <a:rPr sz="1900" spc="30" dirty="0">
                <a:solidFill>
                  <a:srgbClr val="FD0303"/>
                </a:solidFill>
                <a:latin typeface="Arial"/>
                <a:cs typeface="Arial"/>
              </a:rPr>
              <a:t>with</a:t>
            </a:r>
            <a:r>
              <a:rPr sz="1900" spc="10" dirty="0">
                <a:solidFill>
                  <a:srgbClr val="FD0303"/>
                </a:solidFill>
                <a:latin typeface="Arial"/>
                <a:cs typeface="Arial"/>
              </a:rPr>
              <a:t> </a:t>
            </a:r>
            <a:r>
              <a:rPr sz="1900" spc="50" dirty="0">
                <a:solidFill>
                  <a:srgbClr val="FD0303"/>
                </a:solidFill>
                <a:latin typeface="Arial"/>
                <a:cs typeface="Arial"/>
              </a:rPr>
              <a:t>mental</a:t>
            </a:r>
            <a:r>
              <a:rPr sz="1900" spc="30" dirty="0">
                <a:solidFill>
                  <a:srgbClr val="FD0303"/>
                </a:solidFill>
                <a:latin typeface="Arial"/>
                <a:cs typeface="Arial"/>
              </a:rPr>
              <a:t> </a:t>
            </a:r>
            <a:r>
              <a:rPr sz="1900" spc="25" dirty="0">
                <a:solidFill>
                  <a:srgbClr val="FD0303"/>
                </a:solidFill>
                <a:latin typeface="Arial"/>
                <a:cs typeface="Arial"/>
              </a:rPr>
              <a:t>retardation</a:t>
            </a:r>
            <a:r>
              <a:rPr sz="1900" spc="160" dirty="0">
                <a:solidFill>
                  <a:srgbClr val="FD0303"/>
                </a:solidFill>
                <a:latin typeface="Arial"/>
                <a:cs typeface="Arial"/>
              </a:rPr>
              <a:t> </a:t>
            </a:r>
            <a:r>
              <a:rPr sz="1900" spc="30" dirty="0">
                <a:solidFill>
                  <a:srgbClr val="FD0303"/>
                </a:solidFill>
                <a:latin typeface="Arial"/>
                <a:cs typeface="Arial"/>
              </a:rPr>
              <a:t>or </a:t>
            </a:r>
            <a:r>
              <a:rPr sz="1900" spc="-509" dirty="0">
                <a:solidFill>
                  <a:srgbClr val="FD0303"/>
                </a:solidFill>
                <a:latin typeface="Arial"/>
                <a:cs typeface="Arial"/>
              </a:rPr>
              <a:t> </a:t>
            </a:r>
            <a:r>
              <a:rPr sz="1900" spc="35" dirty="0">
                <a:solidFill>
                  <a:srgbClr val="FD0303"/>
                </a:solidFill>
                <a:latin typeface="Arial"/>
                <a:cs typeface="Arial"/>
              </a:rPr>
              <a:t>autism.</a:t>
            </a:r>
            <a:r>
              <a:rPr sz="1900" spc="15" dirty="0">
                <a:solidFill>
                  <a:srgbClr val="FD0303"/>
                </a:solidFill>
                <a:latin typeface="Arial"/>
                <a:cs typeface="Arial"/>
              </a:rPr>
              <a:t> </a:t>
            </a:r>
            <a:r>
              <a:rPr sz="1900" spc="40" dirty="0">
                <a:solidFill>
                  <a:srgbClr val="FD0303"/>
                </a:solidFill>
                <a:latin typeface="Arial"/>
                <a:cs typeface="Arial"/>
              </a:rPr>
              <a:t>These</a:t>
            </a:r>
            <a:r>
              <a:rPr sz="1900" spc="80" dirty="0">
                <a:solidFill>
                  <a:srgbClr val="FD0303"/>
                </a:solidFill>
                <a:latin typeface="Arial"/>
                <a:cs typeface="Arial"/>
              </a:rPr>
              <a:t> </a:t>
            </a:r>
            <a:r>
              <a:rPr sz="1900" spc="35" dirty="0">
                <a:solidFill>
                  <a:srgbClr val="FD0303"/>
                </a:solidFill>
                <a:latin typeface="Arial"/>
                <a:cs typeface="Arial"/>
              </a:rPr>
              <a:t>events</a:t>
            </a:r>
            <a:r>
              <a:rPr sz="1900" spc="40" dirty="0">
                <a:solidFill>
                  <a:srgbClr val="FD0303"/>
                </a:solidFill>
                <a:latin typeface="Arial"/>
                <a:cs typeface="Arial"/>
              </a:rPr>
              <a:t> should</a:t>
            </a:r>
            <a:r>
              <a:rPr sz="1900" spc="15" dirty="0">
                <a:solidFill>
                  <a:srgbClr val="FD0303"/>
                </a:solidFill>
                <a:latin typeface="Arial"/>
                <a:cs typeface="Arial"/>
              </a:rPr>
              <a:t> </a:t>
            </a:r>
            <a:r>
              <a:rPr sz="1900" spc="85" dirty="0">
                <a:solidFill>
                  <a:srgbClr val="FD0303"/>
                </a:solidFill>
                <a:latin typeface="Arial"/>
                <a:cs typeface="Arial"/>
              </a:rPr>
              <a:t>be</a:t>
            </a:r>
            <a:r>
              <a:rPr sz="1900" spc="-35" dirty="0">
                <a:solidFill>
                  <a:srgbClr val="FD0303"/>
                </a:solidFill>
                <a:latin typeface="Arial"/>
                <a:cs typeface="Arial"/>
              </a:rPr>
              <a:t> </a:t>
            </a:r>
            <a:r>
              <a:rPr sz="1900" spc="40" dirty="0">
                <a:solidFill>
                  <a:srgbClr val="FD0303"/>
                </a:solidFill>
                <a:latin typeface="Arial"/>
                <a:cs typeface="Arial"/>
              </a:rPr>
              <a:t>reported</a:t>
            </a:r>
            <a:r>
              <a:rPr sz="1900" spc="-45" dirty="0">
                <a:solidFill>
                  <a:srgbClr val="FD0303"/>
                </a:solidFill>
                <a:latin typeface="Arial"/>
                <a:cs typeface="Arial"/>
              </a:rPr>
              <a:t> </a:t>
            </a:r>
            <a:r>
              <a:rPr sz="1900" spc="45" dirty="0">
                <a:solidFill>
                  <a:srgbClr val="FD0303"/>
                </a:solidFill>
                <a:latin typeface="Arial"/>
                <a:cs typeface="Arial"/>
              </a:rPr>
              <a:t>ASAP!</a:t>
            </a:r>
            <a:endParaRPr sz="1900">
              <a:latin typeface="Arial"/>
              <a:cs typeface="Arial"/>
            </a:endParaRPr>
          </a:p>
          <a:p>
            <a:pPr>
              <a:lnSpc>
                <a:spcPct val="100000"/>
              </a:lnSpc>
              <a:spcBef>
                <a:spcPts val="45"/>
              </a:spcBef>
            </a:pPr>
            <a:endParaRPr sz="2250">
              <a:latin typeface="Arial"/>
              <a:cs typeface="Arial"/>
            </a:endParaRPr>
          </a:p>
          <a:p>
            <a:pPr marL="396240" indent="-156845">
              <a:lnSpc>
                <a:spcPct val="100000"/>
              </a:lnSpc>
              <a:buChar char="•"/>
              <a:tabLst>
                <a:tab pos="396875" algn="l"/>
              </a:tabLst>
            </a:pPr>
            <a:r>
              <a:rPr sz="1750" spc="15" dirty="0">
                <a:solidFill>
                  <a:srgbClr val="5D2ADF"/>
                </a:solidFill>
                <a:latin typeface="Arial"/>
                <a:cs typeface="Arial"/>
              </a:rPr>
              <a:t>Abuse,</a:t>
            </a:r>
            <a:r>
              <a:rPr sz="1750" spc="60" dirty="0">
                <a:solidFill>
                  <a:srgbClr val="5D2ADF"/>
                </a:solidFill>
                <a:latin typeface="Arial"/>
                <a:cs typeface="Arial"/>
              </a:rPr>
              <a:t> </a:t>
            </a:r>
            <a:r>
              <a:rPr sz="1750" spc="20" dirty="0">
                <a:solidFill>
                  <a:srgbClr val="5D2ADF"/>
                </a:solidFill>
                <a:latin typeface="Arial"/>
                <a:cs typeface="Arial"/>
              </a:rPr>
              <a:t>Neglect,</a:t>
            </a:r>
            <a:r>
              <a:rPr sz="1750" spc="50" dirty="0">
                <a:solidFill>
                  <a:srgbClr val="5D2ADF"/>
                </a:solidFill>
                <a:latin typeface="Arial"/>
                <a:cs typeface="Arial"/>
              </a:rPr>
              <a:t> </a:t>
            </a:r>
            <a:r>
              <a:rPr sz="1750" spc="10" dirty="0">
                <a:solidFill>
                  <a:srgbClr val="5D2ADF"/>
                </a:solidFill>
                <a:latin typeface="Arial"/>
                <a:cs typeface="Arial"/>
              </a:rPr>
              <a:t>Exploitation,</a:t>
            </a:r>
            <a:r>
              <a:rPr sz="1750" spc="135" dirty="0">
                <a:solidFill>
                  <a:srgbClr val="5D2ADF"/>
                </a:solidFill>
                <a:latin typeface="Arial"/>
                <a:cs typeface="Arial"/>
              </a:rPr>
              <a:t> </a:t>
            </a:r>
            <a:r>
              <a:rPr sz="1750" spc="20" dirty="0">
                <a:solidFill>
                  <a:srgbClr val="5D2ADF"/>
                </a:solidFill>
                <a:latin typeface="Arial"/>
                <a:cs typeface="Arial"/>
              </a:rPr>
              <a:t>serious</a:t>
            </a:r>
            <a:r>
              <a:rPr sz="1750" spc="80" dirty="0">
                <a:solidFill>
                  <a:srgbClr val="5D2ADF"/>
                </a:solidFill>
                <a:latin typeface="Arial"/>
                <a:cs typeface="Arial"/>
              </a:rPr>
              <a:t> </a:t>
            </a:r>
            <a:r>
              <a:rPr sz="1750" spc="25" dirty="0">
                <a:solidFill>
                  <a:srgbClr val="5D2ADF"/>
                </a:solidFill>
                <a:latin typeface="Arial"/>
                <a:cs typeface="Arial"/>
              </a:rPr>
              <a:t>illness</a:t>
            </a:r>
            <a:r>
              <a:rPr sz="1750" spc="-30" dirty="0">
                <a:solidFill>
                  <a:srgbClr val="5D2ADF"/>
                </a:solidFill>
                <a:latin typeface="Arial"/>
                <a:cs typeface="Arial"/>
              </a:rPr>
              <a:t> </a:t>
            </a:r>
            <a:r>
              <a:rPr sz="1750" spc="25" dirty="0">
                <a:solidFill>
                  <a:srgbClr val="5D2ADF"/>
                </a:solidFill>
                <a:latin typeface="Arial"/>
                <a:cs typeface="Arial"/>
              </a:rPr>
              <a:t>or</a:t>
            </a:r>
            <a:r>
              <a:rPr sz="1750" spc="20" dirty="0">
                <a:solidFill>
                  <a:srgbClr val="5D2ADF"/>
                </a:solidFill>
                <a:latin typeface="Arial"/>
                <a:cs typeface="Arial"/>
              </a:rPr>
              <a:t> </a:t>
            </a:r>
            <a:r>
              <a:rPr sz="1750" spc="15" dirty="0">
                <a:solidFill>
                  <a:srgbClr val="5D2ADF"/>
                </a:solidFill>
                <a:latin typeface="Arial"/>
                <a:cs typeface="Arial"/>
              </a:rPr>
              <a:t>injury</a:t>
            </a:r>
            <a:endParaRPr sz="1750">
              <a:latin typeface="Arial"/>
              <a:cs typeface="Arial"/>
            </a:endParaRPr>
          </a:p>
          <a:p>
            <a:pPr>
              <a:lnSpc>
                <a:spcPct val="100000"/>
              </a:lnSpc>
              <a:spcBef>
                <a:spcPts val="25"/>
              </a:spcBef>
              <a:buClr>
                <a:srgbClr val="5D2ADF"/>
              </a:buClr>
              <a:buFont typeface="Arial"/>
              <a:buChar char="•"/>
            </a:pPr>
            <a:endParaRPr sz="1750">
              <a:latin typeface="Arial"/>
              <a:cs typeface="Arial"/>
            </a:endParaRPr>
          </a:p>
          <a:p>
            <a:pPr marL="396240" indent="-156845">
              <a:lnSpc>
                <a:spcPct val="100000"/>
              </a:lnSpc>
              <a:buChar char="•"/>
              <a:tabLst>
                <a:tab pos="396875" algn="l"/>
              </a:tabLst>
            </a:pPr>
            <a:r>
              <a:rPr sz="1750" spc="15" dirty="0">
                <a:solidFill>
                  <a:srgbClr val="5D2ADF"/>
                </a:solidFill>
                <a:latin typeface="Arial"/>
                <a:cs typeface="Arial"/>
              </a:rPr>
              <a:t>Assaults</a:t>
            </a:r>
            <a:endParaRPr sz="1750">
              <a:latin typeface="Arial"/>
              <a:cs typeface="Arial"/>
            </a:endParaRPr>
          </a:p>
          <a:p>
            <a:pPr>
              <a:lnSpc>
                <a:spcPct val="100000"/>
              </a:lnSpc>
              <a:spcBef>
                <a:spcPts val="20"/>
              </a:spcBef>
              <a:buClr>
                <a:srgbClr val="5D2ADF"/>
              </a:buClr>
              <a:buFont typeface="Arial"/>
              <a:buChar char="•"/>
            </a:pPr>
            <a:endParaRPr sz="1800">
              <a:latin typeface="Arial"/>
              <a:cs typeface="Arial"/>
            </a:endParaRPr>
          </a:p>
          <a:p>
            <a:pPr marL="392430" indent="-153035">
              <a:lnSpc>
                <a:spcPct val="100000"/>
              </a:lnSpc>
              <a:spcBef>
                <a:spcPts val="5"/>
              </a:spcBef>
              <a:buChar char="•"/>
              <a:tabLst>
                <a:tab pos="393065" algn="l"/>
              </a:tabLst>
            </a:pPr>
            <a:r>
              <a:rPr sz="1750" spc="20" dirty="0">
                <a:solidFill>
                  <a:srgbClr val="5D2ADF"/>
                </a:solidFill>
                <a:latin typeface="Arial"/>
                <a:cs typeface="Arial"/>
              </a:rPr>
              <a:t>Suicide</a:t>
            </a:r>
            <a:r>
              <a:rPr sz="1750" spc="50" dirty="0">
                <a:solidFill>
                  <a:srgbClr val="5D2ADF"/>
                </a:solidFill>
                <a:latin typeface="Arial"/>
                <a:cs typeface="Arial"/>
              </a:rPr>
              <a:t> </a:t>
            </a:r>
            <a:r>
              <a:rPr sz="1750" spc="15" dirty="0">
                <a:solidFill>
                  <a:srgbClr val="5D2ADF"/>
                </a:solidFill>
                <a:latin typeface="Arial"/>
                <a:cs typeface="Arial"/>
              </a:rPr>
              <a:t>attempts</a:t>
            </a:r>
            <a:r>
              <a:rPr sz="1750" spc="75" dirty="0">
                <a:solidFill>
                  <a:srgbClr val="5D2ADF"/>
                </a:solidFill>
                <a:latin typeface="Arial"/>
                <a:cs typeface="Arial"/>
              </a:rPr>
              <a:t> </a:t>
            </a:r>
            <a:r>
              <a:rPr sz="1750" spc="25" dirty="0">
                <a:solidFill>
                  <a:srgbClr val="5D2ADF"/>
                </a:solidFill>
                <a:latin typeface="Arial"/>
                <a:cs typeface="Arial"/>
              </a:rPr>
              <a:t>or</a:t>
            </a:r>
            <a:r>
              <a:rPr sz="1750" spc="-5" dirty="0">
                <a:solidFill>
                  <a:srgbClr val="5D2ADF"/>
                </a:solidFill>
                <a:latin typeface="Arial"/>
                <a:cs typeface="Arial"/>
              </a:rPr>
              <a:t> </a:t>
            </a:r>
            <a:r>
              <a:rPr sz="1750" spc="20" dirty="0">
                <a:solidFill>
                  <a:srgbClr val="5D2ADF"/>
                </a:solidFill>
                <a:latin typeface="Arial"/>
                <a:cs typeface="Arial"/>
              </a:rPr>
              <a:t>threats</a:t>
            </a:r>
            <a:endParaRPr sz="1750">
              <a:latin typeface="Arial"/>
              <a:cs typeface="Arial"/>
            </a:endParaRPr>
          </a:p>
          <a:p>
            <a:pPr>
              <a:lnSpc>
                <a:spcPct val="100000"/>
              </a:lnSpc>
              <a:spcBef>
                <a:spcPts val="20"/>
              </a:spcBef>
              <a:buClr>
                <a:srgbClr val="5D2ADF"/>
              </a:buClr>
              <a:buFont typeface="Arial"/>
              <a:buChar char="•"/>
            </a:pPr>
            <a:endParaRPr sz="1800">
              <a:latin typeface="Arial"/>
              <a:cs typeface="Arial"/>
            </a:endParaRPr>
          </a:p>
          <a:p>
            <a:pPr marL="391795" indent="-152400">
              <a:lnSpc>
                <a:spcPct val="100000"/>
              </a:lnSpc>
              <a:buChar char="•"/>
              <a:tabLst>
                <a:tab pos="392430" algn="l"/>
              </a:tabLst>
            </a:pPr>
            <a:r>
              <a:rPr sz="1750" spc="25" dirty="0">
                <a:solidFill>
                  <a:srgbClr val="5D2ADF"/>
                </a:solidFill>
                <a:latin typeface="Arial"/>
                <a:cs typeface="Arial"/>
              </a:rPr>
              <a:t>Dangerous</a:t>
            </a:r>
            <a:r>
              <a:rPr sz="1750" spc="35" dirty="0">
                <a:solidFill>
                  <a:srgbClr val="5D2ADF"/>
                </a:solidFill>
                <a:latin typeface="Arial"/>
                <a:cs typeface="Arial"/>
              </a:rPr>
              <a:t> </a:t>
            </a:r>
            <a:r>
              <a:rPr sz="1750" spc="25" dirty="0">
                <a:solidFill>
                  <a:srgbClr val="5D2ADF"/>
                </a:solidFill>
                <a:latin typeface="Arial"/>
                <a:cs typeface="Arial"/>
              </a:rPr>
              <a:t>situations</a:t>
            </a:r>
            <a:r>
              <a:rPr sz="1750" dirty="0">
                <a:solidFill>
                  <a:srgbClr val="5D2ADF"/>
                </a:solidFill>
                <a:latin typeface="Arial"/>
                <a:cs typeface="Arial"/>
              </a:rPr>
              <a:t> </a:t>
            </a:r>
            <a:r>
              <a:rPr sz="1750" spc="35" dirty="0">
                <a:solidFill>
                  <a:srgbClr val="5D2ADF"/>
                </a:solidFill>
                <a:latin typeface="Arial"/>
                <a:cs typeface="Arial"/>
              </a:rPr>
              <a:t>that</a:t>
            </a:r>
            <a:r>
              <a:rPr sz="1750" spc="-30" dirty="0">
                <a:solidFill>
                  <a:srgbClr val="5D2ADF"/>
                </a:solidFill>
                <a:latin typeface="Arial"/>
                <a:cs typeface="Arial"/>
              </a:rPr>
              <a:t> </a:t>
            </a:r>
            <a:r>
              <a:rPr sz="1750" spc="35" dirty="0">
                <a:solidFill>
                  <a:srgbClr val="5D2ADF"/>
                </a:solidFill>
                <a:latin typeface="Arial"/>
                <a:cs typeface="Arial"/>
              </a:rPr>
              <a:t>pose</a:t>
            </a:r>
            <a:r>
              <a:rPr sz="1750" spc="-10" dirty="0">
                <a:solidFill>
                  <a:srgbClr val="5D2ADF"/>
                </a:solidFill>
                <a:latin typeface="Arial"/>
                <a:cs typeface="Arial"/>
              </a:rPr>
              <a:t> </a:t>
            </a:r>
            <a:r>
              <a:rPr sz="1750" spc="60" dirty="0">
                <a:solidFill>
                  <a:srgbClr val="5D2ADF"/>
                </a:solidFill>
                <a:latin typeface="Arial"/>
                <a:cs typeface="Arial"/>
              </a:rPr>
              <a:t>an</a:t>
            </a:r>
            <a:r>
              <a:rPr sz="1750" spc="-30" dirty="0">
                <a:solidFill>
                  <a:srgbClr val="5D2ADF"/>
                </a:solidFill>
                <a:latin typeface="Arial"/>
                <a:cs typeface="Arial"/>
              </a:rPr>
              <a:t> </a:t>
            </a:r>
            <a:r>
              <a:rPr sz="1750" spc="15" dirty="0">
                <a:solidFill>
                  <a:srgbClr val="5D2ADF"/>
                </a:solidFill>
                <a:latin typeface="Arial"/>
                <a:cs typeface="Arial"/>
              </a:rPr>
              <a:t>imminent</a:t>
            </a:r>
            <a:r>
              <a:rPr sz="1750" spc="100" dirty="0">
                <a:solidFill>
                  <a:srgbClr val="5D2ADF"/>
                </a:solidFill>
                <a:latin typeface="Arial"/>
                <a:cs typeface="Arial"/>
              </a:rPr>
              <a:t> </a:t>
            </a:r>
            <a:r>
              <a:rPr sz="1750" spc="20" dirty="0">
                <a:solidFill>
                  <a:srgbClr val="5D2ADF"/>
                </a:solidFill>
                <a:latin typeface="Arial"/>
                <a:cs typeface="Arial"/>
              </a:rPr>
              <a:t>risk</a:t>
            </a:r>
            <a:r>
              <a:rPr sz="1750" spc="60" dirty="0">
                <a:solidFill>
                  <a:srgbClr val="5D2ADF"/>
                </a:solidFill>
                <a:latin typeface="Arial"/>
                <a:cs typeface="Arial"/>
              </a:rPr>
              <a:t> </a:t>
            </a:r>
            <a:r>
              <a:rPr sz="1750" dirty="0">
                <a:solidFill>
                  <a:srgbClr val="5D2ADF"/>
                </a:solidFill>
                <a:latin typeface="Arial"/>
                <a:cs typeface="Arial"/>
              </a:rPr>
              <a:t>of</a:t>
            </a:r>
            <a:r>
              <a:rPr sz="1750" spc="5" dirty="0">
                <a:solidFill>
                  <a:srgbClr val="5D2ADF"/>
                </a:solidFill>
                <a:latin typeface="Arial"/>
                <a:cs typeface="Arial"/>
              </a:rPr>
              <a:t> </a:t>
            </a:r>
            <a:r>
              <a:rPr sz="1750" spc="30" dirty="0">
                <a:solidFill>
                  <a:srgbClr val="5D2ADF"/>
                </a:solidFill>
                <a:latin typeface="Arial"/>
                <a:cs typeface="Arial"/>
              </a:rPr>
              <a:t>harm</a:t>
            </a:r>
            <a:endParaRPr sz="1750">
              <a:latin typeface="Arial"/>
              <a:cs typeface="Arial"/>
            </a:endParaRPr>
          </a:p>
          <a:p>
            <a:pPr>
              <a:lnSpc>
                <a:spcPct val="100000"/>
              </a:lnSpc>
              <a:spcBef>
                <a:spcPts val="25"/>
              </a:spcBef>
              <a:buClr>
                <a:srgbClr val="5D2ADF"/>
              </a:buClr>
              <a:buFont typeface="Arial"/>
              <a:buChar char="•"/>
            </a:pPr>
            <a:endParaRPr sz="1750">
              <a:latin typeface="Arial"/>
              <a:cs typeface="Arial"/>
            </a:endParaRPr>
          </a:p>
          <a:p>
            <a:pPr marL="392430" indent="-153035">
              <a:lnSpc>
                <a:spcPct val="100000"/>
              </a:lnSpc>
              <a:buChar char="•"/>
              <a:tabLst>
                <a:tab pos="393065" algn="l"/>
              </a:tabLst>
            </a:pPr>
            <a:r>
              <a:rPr sz="1750" spc="25" dirty="0">
                <a:solidFill>
                  <a:srgbClr val="5D2ADF"/>
                </a:solidFill>
                <a:latin typeface="Arial"/>
                <a:cs typeface="Arial"/>
              </a:rPr>
              <a:t>Medication</a:t>
            </a:r>
            <a:r>
              <a:rPr sz="1750" spc="20" dirty="0">
                <a:solidFill>
                  <a:srgbClr val="5D2ADF"/>
                </a:solidFill>
                <a:latin typeface="Arial"/>
                <a:cs typeface="Arial"/>
              </a:rPr>
              <a:t> </a:t>
            </a:r>
            <a:r>
              <a:rPr sz="1750" spc="25" dirty="0">
                <a:solidFill>
                  <a:srgbClr val="5D2ADF"/>
                </a:solidFill>
                <a:latin typeface="Arial"/>
                <a:cs typeface="Arial"/>
              </a:rPr>
              <a:t>errors/refusals</a:t>
            </a:r>
            <a:endParaRPr sz="1750">
              <a:latin typeface="Arial"/>
              <a:cs typeface="Arial"/>
            </a:endParaRPr>
          </a:p>
          <a:p>
            <a:pPr>
              <a:lnSpc>
                <a:spcPct val="100000"/>
              </a:lnSpc>
              <a:spcBef>
                <a:spcPts val="20"/>
              </a:spcBef>
              <a:buClr>
                <a:srgbClr val="5D2ADF"/>
              </a:buClr>
              <a:buFont typeface="Arial"/>
              <a:buChar char="•"/>
            </a:pPr>
            <a:endParaRPr sz="1800">
              <a:latin typeface="Arial"/>
              <a:cs typeface="Arial"/>
            </a:endParaRPr>
          </a:p>
          <a:p>
            <a:pPr marL="391160" indent="-151765">
              <a:lnSpc>
                <a:spcPct val="100000"/>
              </a:lnSpc>
              <a:spcBef>
                <a:spcPts val="5"/>
              </a:spcBef>
              <a:buChar char="•"/>
              <a:tabLst>
                <a:tab pos="391795" algn="l"/>
              </a:tabLst>
            </a:pPr>
            <a:r>
              <a:rPr sz="1750" spc="20" dirty="0">
                <a:solidFill>
                  <a:srgbClr val="5D2ADF"/>
                </a:solidFill>
                <a:latin typeface="Arial"/>
                <a:cs typeface="Arial"/>
              </a:rPr>
              <a:t>Failure</a:t>
            </a:r>
            <a:r>
              <a:rPr sz="1750" spc="45" dirty="0">
                <a:solidFill>
                  <a:srgbClr val="5D2ADF"/>
                </a:solidFill>
                <a:latin typeface="Arial"/>
                <a:cs typeface="Arial"/>
              </a:rPr>
              <a:t> </a:t>
            </a:r>
            <a:r>
              <a:rPr sz="1750" spc="50" dirty="0">
                <a:solidFill>
                  <a:srgbClr val="5D2ADF"/>
                </a:solidFill>
                <a:latin typeface="Arial"/>
                <a:cs typeface="Arial"/>
              </a:rPr>
              <a:t>to</a:t>
            </a:r>
            <a:r>
              <a:rPr sz="1750" spc="-15" dirty="0">
                <a:solidFill>
                  <a:srgbClr val="5D2ADF"/>
                </a:solidFill>
                <a:latin typeface="Arial"/>
                <a:cs typeface="Arial"/>
              </a:rPr>
              <a:t> </a:t>
            </a:r>
            <a:r>
              <a:rPr sz="1750" spc="20" dirty="0">
                <a:solidFill>
                  <a:srgbClr val="5D2ADF"/>
                </a:solidFill>
                <a:latin typeface="Arial"/>
                <a:cs typeface="Arial"/>
              </a:rPr>
              <a:t>obtain</a:t>
            </a:r>
            <a:r>
              <a:rPr sz="1750" spc="-5" dirty="0">
                <a:solidFill>
                  <a:srgbClr val="5D2ADF"/>
                </a:solidFill>
                <a:latin typeface="Arial"/>
                <a:cs typeface="Arial"/>
              </a:rPr>
              <a:t> </a:t>
            </a:r>
            <a:r>
              <a:rPr sz="1750" spc="30" dirty="0">
                <a:solidFill>
                  <a:srgbClr val="5D2ADF"/>
                </a:solidFill>
                <a:latin typeface="Arial"/>
                <a:cs typeface="Arial"/>
              </a:rPr>
              <a:t>consent </a:t>
            </a:r>
            <a:r>
              <a:rPr sz="1750" spc="50" dirty="0">
                <a:solidFill>
                  <a:srgbClr val="5D2ADF"/>
                </a:solidFill>
                <a:latin typeface="Arial"/>
                <a:cs typeface="Arial"/>
              </a:rPr>
              <a:t>to</a:t>
            </a:r>
            <a:r>
              <a:rPr sz="1750" spc="-25" dirty="0">
                <a:solidFill>
                  <a:srgbClr val="5D2ADF"/>
                </a:solidFill>
                <a:latin typeface="Arial"/>
                <a:cs typeface="Arial"/>
              </a:rPr>
              <a:t> </a:t>
            </a:r>
            <a:r>
              <a:rPr sz="1750" spc="30" dirty="0">
                <a:solidFill>
                  <a:srgbClr val="5D2ADF"/>
                </a:solidFill>
                <a:latin typeface="Arial"/>
                <a:cs typeface="Arial"/>
              </a:rPr>
              <a:t>changes</a:t>
            </a:r>
            <a:r>
              <a:rPr sz="1750" spc="15" dirty="0">
                <a:solidFill>
                  <a:srgbClr val="5D2ADF"/>
                </a:solidFill>
                <a:latin typeface="Arial"/>
                <a:cs typeface="Arial"/>
              </a:rPr>
              <a:t> </a:t>
            </a:r>
            <a:r>
              <a:rPr sz="1750" spc="20" dirty="0">
                <a:solidFill>
                  <a:srgbClr val="5D2ADF"/>
                </a:solidFill>
                <a:latin typeface="Arial"/>
                <a:cs typeface="Arial"/>
              </a:rPr>
              <a:t>in</a:t>
            </a:r>
            <a:r>
              <a:rPr sz="1750" dirty="0">
                <a:solidFill>
                  <a:srgbClr val="5D2ADF"/>
                </a:solidFill>
                <a:latin typeface="Arial"/>
                <a:cs typeface="Arial"/>
              </a:rPr>
              <a:t> </a:t>
            </a:r>
            <a:r>
              <a:rPr sz="1750" spc="20" dirty="0">
                <a:solidFill>
                  <a:srgbClr val="5D2ADF"/>
                </a:solidFill>
                <a:latin typeface="Arial"/>
                <a:cs typeface="Arial"/>
              </a:rPr>
              <a:t>treatment</a:t>
            </a:r>
            <a:r>
              <a:rPr sz="1750" spc="65" dirty="0">
                <a:solidFill>
                  <a:srgbClr val="5D2ADF"/>
                </a:solidFill>
                <a:latin typeface="Arial"/>
                <a:cs typeface="Arial"/>
              </a:rPr>
              <a:t> </a:t>
            </a:r>
            <a:r>
              <a:rPr sz="1750" spc="25" dirty="0">
                <a:solidFill>
                  <a:srgbClr val="5D2ADF"/>
                </a:solidFill>
                <a:latin typeface="Arial"/>
                <a:cs typeface="Arial"/>
              </a:rPr>
              <a:t>or</a:t>
            </a:r>
            <a:r>
              <a:rPr sz="1750" spc="15" dirty="0">
                <a:solidFill>
                  <a:srgbClr val="5D2ADF"/>
                </a:solidFill>
                <a:latin typeface="Arial"/>
                <a:cs typeface="Arial"/>
              </a:rPr>
              <a:t> </a:t>
            </a:r>
            <a:r>
              <a:rPr sz="1750" spc="20" dirty="0">
                <a:solidFill>
                  <a:srgbClr val="5D2ADF"/>
                </a:solidFill>
                <a:latin typeface="Arial"/>
                <a:cs typeface="Arial"/>
              </a:rPr>
              <a:t>for</a:t>
            </a:r>
            <a:r>
              <a:rPr sz="1750" spc="40" dirty="0">
                <a:solidFill>
                  <a:srgbClr val="5D2ADF"/>
                </a:solidFill>
                <a:latin typeface="Arial"/>
                <a:cs typeface="Arial"/>
              </a:rPr>
              <a:t> </a:t>
            </a:r>
            <a:r>
              <a:rPr sz="1750" spc="30" dirty="0">
                <a:solidFill>
                  <a:srgbClr val="5D2ADF"/>
                </a:solidFill>
                <a:latin typeface="Arial"/>
                <a:cs typeface="Arial"/>
              </a:rPr>
              <a:t>new</a:t>
            </a:r>
            <a:r>
              <a:rPr sz="1750" spc="20" dirty="0">
                <a:solidFill>
                  <a:srgbClr val="5D2ADF"/>
                </a:solidFill>
                <a:latin typeface="Arial"/>
                <a:cs typeface="Arial"/>
              </a:rPr>
              <a:t> </a:t>
            </a:r>
            <a:r>
              <a:rPr sz="1750" spc="30" dirty="0">
                <a:solidFill>
                  <a:srgbClr val="5D2ADF"/>
                </a:solidFill>
                <a:latin typeface="Arial"/>
                <a:cs typeface="Arial"/>
              </a:rPr>
              <a:t>medical</a:t>
            </a:r>
            <a:r>
              <a:rPr sz="1750" spc="50" dirty="0">
                <a:solidFill>
                  <a:srgbClr val="5D2ADF"/>
                </a:solidFill>
                <a:latin typeface="Arial"/>
                <a:cs typeface="Arial"/>
              </a:rPr>
              <a:t> </a:t>
            </a:r>
            <a:r>
              <a:rPr sz="1750" spc="15" dirty="0">
                <a:solidFill>
                  <a:srgbClr val="5D2ADF"/>
                </a:solidFill>
                <a:latin typeface="Arial"/>
                <a:cs typeface="Arial"/>
              </a:rPr>
              <a:t>orders</a:t>
            </a:r>
            <a:endParaRPr sz="1750">
              <a:latin typeface="Arial"/>
              <a:cs typeface="Arial"/>
            </a:endParaRPr>
          </a:p>
          <a:p>
            <a:pPr>
              <a:lnSpc>
                <a:spcPct val="100000"/>
              </a:lnSpc>
              <a:spcBef>
                <a:spcPts val="20"/>
              </a:spcBef>
              <a:buClr>
                <a:srgbClr val="5D2ADF"/>
              </a:buClr>
              <a:buFont typeface="Arial"/>
              <a:buChar char="•"/>
            </a:pPr>
            <a:endParaRPr sz="1800">
              <a:latin typeface="Arial"/>
              <a:cs typeface="Arial"/>
            </a:endParaRPr>
          </a:p>
          <a:p>
            <a:pPr marL="391795" indent="-152400">
              <a:lnSpc>
                <a:spcPct val="100000"/>
              </a:lnSpc>
              <a:buChar char="•"/>
              <a:tabLst>
                <a:tab pos="392430" algn="l"/>
              </a:tabLst>
            </a:pPr>
            <a:r>
              <a:rPr sz="1750" spc="40" dirty="0">
                <a:solidFill>
                  <a:srgbClr val="5D2ADF"/>
                </a:solidFill>
                <a:latin typeface="Arial"/>
                <a:cs typeface="Arial"/>
              </a:rPr>
              <a:t>Use</a:t>
            </a:r>
            <a:r>
              <a:rPr sz="1750" dirty="0">
                <a:solidFill>
                  <a:srgbClr val="5D2ADF"/>
                </a:solidFill>
                <a:latin typeface="Arial"/>
                <a:cs typeface="Arial"/>
              </a:rPr>
              <a:t> </a:t>
            </a:r>
            <a:r>
              <a:rPr sz="1750" spc="30" dirty="0">
                <a:solidFill>
                  <a:srgbClr val="5D2ADF"/>
                </a:solidFill>
                <a:latin typeface="Arial"/>
                <a:cs typeface="Arial"/>
              </a:rPr>
              <a:t>of</a:t>
            </a:r>
            <a:r>
              <a:rPr sz="1750" spc="-15" dirty="0">
                <a:solidFill>
                  <a:srgbClr val="5D2ADF"/>
                </a:solidFill>
                <a:latin typeface="Arial"/>
                <a:cs typeface="Arial"/>
              </a:rPr>
              <a:t> </a:t>
            </a:r>
            <a:r>
              <a:rPr sz="1750" spc="15" dirty="0">
                <a:solidFill>
                  <a:srgbClr val="5D2ADF"/>
                </a:solidFill>
                <a:latin typeface="Arial"/>
                <a:cs typeface="Arial"/>
              </a:rPr>
              <a:t>restraints</a:t>
            </a:r>
            <a:endParaRPr sz="1750">
              <a:latin typeface="Arial"/>
              <a:cs typeface="Arial"/>
            </a:endParaRPr>
          </a:p>
          <a:p>
            <a:pPr>
              <a:lnSpc>
                <a:spcPct val="100000"/>
              </a:lnSpc>
              <a:spcBef>
                <a:spcPts val="5"/>
              </a:spcBef>
              <a:buClr>
                <a:srgbClr val="5D2ADF"/>
              </a:buClr>
              <a:buFont typeface="Arial"/>
              <a:buChar char="•"/>
            </a:pPr>
            <a:endParaRPr sz="1750">
              <a:latin typeface="Arial"/>
              <a:cs typeface="Arial"/>
            </a:endParaRPr>
          </a:p>
          <a:p>
            <a:pPr marL="394970" marR="230504" indent="-155575">
              <a:lnSpc>
                <a:spcPct val="101000"/>
              </a:lnSpc>
              <a:buChar char="•"/>
              <a:tabLst>
                <a:tab pos="393065" algn="l"/>
              </a:tabLst>
            </a:pPr>
            <a:r>
              <a:rPr sz="1750" spc="20" dirty="0">
                <a:solidFill>
                  <a:srgbClr val="5D2ADF"/>
                </a:solidFill>
                <a:latin typeface="Arial"/>
                <a:cs typeface="Arial"/>
              </a:rPr>
              <a:t>Mechanical</a:t>
            </a:r>
            <a:r>
              <a:rPr sz="1750" spc="130" dirty="0">
                <a:solidFill>
                  <a:srgbClr val="5D2ADF"/>
                </a:solidFill>
                <a:latin typeface="Arial"/>
                <a:cs typeface="Arial"/>
              </a:rPr>
              <a:t> </a:t>
            </a:r>
            <a:r>
              <a:rPr sz="1750" spc="15" dirty="0">
                <a:solidFill>
                  <a:srgbClr val="5D2ADF"/>
                </a:solidFill>
                <a:latin typeface="Arial"/>
                <a:cs typeface="Arial"/>
              </a:rPr>
              <a:t>devices</a:t>
            </a:r>
            <a:r>
              <a:rPr sz="1750" spc="100" dirty="0">
                <a:solidFill>
                  <a:srgbClr val="5D2ADF"/>
                </a:solidFill>
                <a:latin typeface="Arial"/>
                <a:cs typeface="Arial"/>
              </a:rPr>
              <a:t> </a:t>
            </a:r>
            <a:r>
              <a:rPr sz="1750" spc="40" dirty="0">
                <a:solidFill>
                  <a:srgbClr val="5D2ADF"/>
                </a:solidFill>
                <a:latin typeface="Arial"/>
                <a:cs typeface="Arial"/>
              </a:rPr>
              <a:t>and</a:t>
            </a:r>
            <a:r>
              <a:rPr sz="1750" spc="-5" dirty="0">
                <a:solidFill>
                  <a:srgbClr val="5D2ADF"/>
                </a:solidFill>
                <a:latin typeface="Arial"/>
                <a:cs typeface="Arial"/>
              </a:rPr>
              <a:t> </a:t>
            </a:r>
            <a:r>
              <a:rPr sz="1750" spc="25" dirty="0">
                <a:solidFill>
                  <a:srgbClr val="5D2ADF"/>
                </a:solidFill>
                <a:latin typeface="Arial"/>
                <a:cs typeface="Arial"/>
              </a:rPr>
              <a:t>supports</a:t>
            </a:r>
            <a:r>
              <a:rPr sz="1750" spc="5" dirty="0">
                <a:solidFill>
                  <a:srgbClr val="5D2ADF"/>
                </a:solidFill>
                <a:latin typeface="Arial"/>
                <a:cs typeface="Arial"/>
              </a:rPr>
              <a:t> </a:t>
            </a:r>
            <a:r>
              <a:rPr sz="1750" spc="35" dirty="0">
                <a:solidFill>
                  <a:srgbClr val="5D2ADF"/>
                </a:solidFill>
                <a:latin typeface="Arial"/>
                <a:cs typeface="Arial"/>
              </a:rPr>
              <a:t>used</a:t>
            </a:r>
            <a:r>
              <a:rPr sz="1750" dirty="0">
                <a:solidFill>
                  <a:srgbClr val="5D2ADF"/>
                </a:solidFill>
                <a:latin typeface="Arial"/>
                <a:cs typeface="Arial"/>
              </a:rPr>
              <a:t> </a:t>
            </a:r>
            <a:r>
              <a:rPr sz="1750" spc="15" dirty="0">
                <a:solidFill>
                  <a:srgbClr val="5D2ADF"/>
                </a:solidFill>
                <a:latin typeface="Arial"/>
                <a:cs typeface="Arial"/>
              </a:rPr>
              <a:t>without</a:t>
            </a:r>
            <a:r>
              <a:rPr sz="1750" spc="80" dirty="0">
                <a:solidFill>
                  <a:srgbClr val="5D2ADF"/>
                </a:solidFill>
                <a:latin typeface="Arial"/>
                <a:cs typeface="Arial"/>
              </a:rPr>
              <a:t> </a:t>
            </a:r>
            <a:r>
              <a:rPr sz="1750" spc="20" dirty="0">
                <a:solidFill>
                  <a:srgbClr val="5D2ADF"/>
                </a:solidFill>
                <a:latin typeface="Arial"/>
                <a:cs typeface="Arial"/>
              </a:rPr>
              <a:t>a</a:t>
            </a:r>
            <a:r>
              <a:rPr sz="1750" spc="25" dirty="0">
                <a:solidFill>
                  <a:srgbClr val="5D2ADF"/>
                </a:solidFill>
                <a:latin typeface="Arial"/>
                <a:cs typeface="Arial"/>
              </a:rPr>
              <a:t> </a:t>
            </a:r>
            <a:r>
              <a:rPr sz="1750" spc="20" dirty="0">
                <a:solidFill>
                  <a:srgbClr val="5D2ADF"/>
                </a:solidFill>
                <a:latin typeface="Arial"/>
                <a:cs typeface="Arial"/>
              </a:rPr>
              <a:t>doctor's</a:t>
            </a:r>
            <a:r>
              <a:rPr sz="1750" spc="60" dirty="0">
                <a:solidFill>
                  <a:srgbClr val="5D2ADF"/>
                </a:solidFill>
                <a:latin typeface="Arial"/>
                <a:cs typeface="Arial"/>
              </a:rPr>
              <a:t> </a:t>
            </a:r>
            <a:r>
              <a:rPr sz="1750" spc="15" dirty="0">
                <a:solidFill>
                  <a:srgbClr val="5D2ADF"/>
                </a:solidFill>
                <a:latin typeface="Arial"/>
                <a:cs typeface="Arial"/>
              </a:rPr>
              <a:t>order</a:t>
            </a:r>
            <a:r>
              <a:rPr sz="1750" spc="85" dirty="0">
                <a:solidFill>
                  <a:srgbClr val="5D2ADF"/>
                </a:solidFill>
                <a:latin typeface="Arial"/>
                <a:cs typeface="Arial"/>
              </a:rPr>
              <a:t> </a:t>
            </a:r>
            <a:r>
              <a:rPr sz="1750" spc="-10" dirty="0">
                <a:solidFill>
                  <a:srgbClr val="5D2ADF"/>
                </a:solidFill>
                <a:latin typeface="Arial"/>
                <a:cs typeface="Arial"/>
              </a:rPr>
              <a:t>or</a:t>
            </a:r>
            <a:r>
              <a:rPr sz="1750" spc="40" dirty="0">
                <a:solidFill>
                  <a:srgbClr val="5D2ADF"/>
                </a:solidFill>
                <a:latin typeface="Arial"/>
                <a:cs typeface="Arial"/>
              </a:rPr>
              <a:t> </a:t>
            </a:r>
            <a:r>
              <a:rPr sz="1750" spc="20" dirty="0">
                <a:solidFill>
                  <a:srgbClr val="5D2ADF"/>
                </a:solidFill>
                <a:latin typeface="Arial"/>
                <a:cs typeface="Arial"/>
              </a:rPr>
              <a:t>without</a:t>
            </a:r>
            <a:r>
              <a:rPr sz="1750" spc="40" dirty="0">
                <a:solidFill>
                  <a:srgbClr val="5D2ADF"/>
                </a:solidFill>
                <a:latin typeface="Arial"/>
                <a:cs typeface="Arial"/>
              </a:rPr>
              <a:t> </a:t>
            </a:r>
            <a:r>
              <a:rPr sz="1750" spc="20" dirty="0">
                <a:solidFill>
                  <a:srgbClr val="5D2ADF"/>
                </a:solidFill>
                <a:latin typeface="Arial"/>
                <a:cs typeface="Arial"/>
              </a:rPr>
              <a:t>supervision </a:t>
            </a:r>
            <a:r>
              <a:rPr sz="1750" spc="-475" dirty="0">
                <a:solidFill>
                  <a:srgbClr val="5D2ADF"/>
                </a:solidFill>
                <a:latin typeface="Arial"/>
                <a:cs typeface="Arial"/>
              </a:rPr>
              <a:t> </a:t>
            </a:r>
            <a:r>
              <a:rPr sz="1750" spc="30" dirty="0">
                <a:solidFill>
                  <a:srgbClr val="5D2ADF"/>
                </a:solidFill>
                <a:latin typeface="Arial"/>
                <a:cs typeface="Arial"/>
              </a:rPr>
              <a:t>of</a:t>
            </a:r>
            <a:r>
              <a:rPr sz="1750" spc="-10" dirty="0">
                <a:solidFill>
                  <a:srgbClr val="5D2ADF"/>
                </a:solidFill>
                <a:latin typeface="Arial"/>
                <a:cs typeface="Arial"/>
              </a:rPr>
              <a:t> </a:t>
            </a:r>
            <a:r>
              <a:rPr sz="1750" spc="40" dirty="0">
                <a:solidFill>
                  <a:srgbClr val="5D2ADF"/>
                </a:solidFill>
                <a:latin typeface="Arial"/>
                <a:cs typeface="Arial"/>
              </a:rPr>
              <a:t>a</a:t>
            </a:r>
            <a:r>
              <a:rPr sz="1750" spc="-5" dirty="0">
                <a:solidFill>
                  <a:srgbClr val="5D2ADF"/>
                </a:solidFill>
                <a:latin typeface="Arial"/>
                <a:cs typeface="Arial"/>
              </a:rPr>
              <a:t> </a:t>
            </a:r>
            <a:r>
              <a:rPr sz="1750" spc="20" dirty="0">
                <a:solidFill>
                  <a:srgbClr val="5D2ADF"/>
                </a:solidFill>
                <a:latin typeface="Arial"/>
                <a:cs typeface="Arial"/>
              </a:rPr>
              <a:t>qualified</a:t>
            </a:r>
            <a:r>
              <a:rPr sz="1750" spc="50" dirty="0">
                <a:solidFill>
                  <a:srgbClr val="5D2ADF"/>
                </a:solidFill>
                <a:latin typeface="Arial"/>
                <a:cs typeface="Arial"/>
              </a:rPr>
              <a:t> </a:t>
            </a:r>
            <a:r>
              <a:rPr sz="1750" spc="10" dirty="0">
                <a:solidFill>
                  <a:srgbClr val="5D2ADF"/>
                </a:solidFill>
                <a:latin typeface="Arial"/>
                <a:cs typeface="Arial"/>
              </a:rPr>
              <a:t>professional</a:t>
            </a:r>
            <a:endParaRPr sz="1750">
              <a:latin typeface="Arial"/>
              <a:cs typeface="Arial"/>
            </a:endParaRPr>
          </a:p>
          <a:p>
            <a:pPr>
              <a:lnSpc>
                <a:spcPct val="100000"/>
              </a:lnSpc>
              <a:spcBef>
                <a:spcPts val="20"/>
              </a:spcBef>
              <a:buClr>
                <a:srgbClr val="5D2ADF"/>
              </a:buClr>
              <a:buFont typeface="Arial"/>
              <a:buChar char="•"/>
            </a:pPr>
            <a:endParaRPr sz="1800">
              <a:latin typeface="Arial"/>
              <a:cs typeface="Arial"/>
            </a:endParaRPr>
          </a:p>
          <a:p>
            <a:pPr marL="392430" indent="-153035">
              <a:lnSpc>
                <a:spcPct val="100000"/>
              </a:lnSpc>
              <a:buChar char="•"/>
              <a:tabLst>
                <a:tab pos="393065" algn="l"/>
              </a:tabLst>
            </a:pPr>
            <a:r>
              <a:rPr sz="1750" spc="25" dirty="0">
                <a:solidFill>
                  <a:srgbClr val="5D2ADF"/>
                </a:solidFill>
                <a:latin typeface="Arial"/>
                <a:cs typeface="Arial"/>
              </a:rPr>
              <a:t>Self-injurious</a:t>
            </a:r>
            <a:r>
              <a:rPr sz="1750" spc="-55" dirty="0">
                <a:solidFill>
                  <a:srgbClr val="5D2ADF"/>
                </a:solidFill>
                <a:latin typeface="Arial"/>
                <a:cs typeface="Arial"/>
              </a:rPr>
              <a:t> </a:t>
            </a:r>
            <a:r>
              <a:rPr sz="1750" spc="15" dirty="0">
                <a:solidFill>
                  <a:srgbClr val="5D2ADF"/>
                </a:solidFill>
                <a:latin typeface="Arial"/>
                <a:cs typeface="Arial"/>
              </a:rPr>
              <a:t>behavior</a:t>
            </a:r>
            <a:r>
              <a:rPr sz="1750" spc="135" dirty="0">
                <a:solidFill>
                  <a:srgbClr val="5D2ADF"/>
                </a:solidFill>
                <a:latin typeface="Arial"/>
                <a:cs typeface="Arial"/>
              </a:rPr>
              <a:t> </a:t>
            </a:r>
            <a:r>
              <a:rPr sz="1750" spc="40" dirty="0">
                <a:solidFill>
                  <a:srgbClr val="5D2ADF"/>
                </a:solidFill>
                <a:latin typeface="Arial"/>
                <a:cs typeface="Arial"/>
              </a:rPr>
              <a:t>not</a:t>
            </a:r>
            <a:r>
              <a:rPr sz="1750" spc="-50" dirty="0">
                <a:solidFill>
                  <a:srgbClr val="5D2ADF"/>
                </a:solidFill>
                <a:latin typeface="Arial"/>
                <a:cs typeface="Arial"/>
              </a:rPr>
              <a:t> </a:t>
            </a:r>
            <a:r>
              <a:rPr sz="1750" spc="15" dirty="0">
                <a:solidFill>
                  <a:srgbClr val="5D2ADF"/>
                </a:solidFill>
                <a:latin typeface="Arial"/>
                <a:cs typeface="Arial"/>
              </a:rPr>
              <a:t>addressed</a:t>
            </a:r>
            <a:r>
              <a:rPr sz="1750" spc="140" dirty="0">
                <a:solidFill>
                  <a:srgbClr val="5D2ADF"/>
                </a:solidFill>
                <a:latin typeface="Arial"/>
                <a:cs typeface="Arial"/>
              </a:rPr>
              <a:t> </a:t>
            </a:r>
            <a:r>
              <a:rPr sz="1750" spc="40" dirty="0">
                <a:solidFill>
                  <a:srgbClr val="5D2ADF"/>
                </a:solidFill>
                <a:latin typeface="Arial"/>
                <a:cs typeface="Arial"/>
              </a:rPr>
              <a:t>and</a:t>
            </a:r>
            <a:r>
              <a:rPr sz="1750" spc="-30" dirty="0">
                <a:solidFill>
                  <a:srgbClr val="5D2ADF"/>
                </a:solidFill>
                <a:latin typeface="Arial"/>
                <a:cs typeface="Arial"/>
              </a:rPr>
              <a:t> </a:t>
            </a:r>
            <a:r>
              <a:rPr sz="1750" spc="20" dirty="0">
                <a:solidFill>
                  <a:srgbClr val="5D2ADF"/>
                </a:solidFill>
                <a:latin typeface="Arial"/>
                <a:cs typeface="Arial"/>
              </a:rPr>
              <a:t>tracked</a:t>
            </a:r>
            <a:r>
              <a:rPr sz="1750" spc="65" dirty="0">
                <a:solidFill>
                  <a:srgbClr val="5D2ADF"/>
                </a:solidFill>
                <a:latin typeface="Arial"/>
                <a:cs typeface="Arial"/>
              </a:rPr>
              <a:t> </a:t>
            </a:r>
            <a:r>
              <a:rPr sz="1750" spc="55" dirty="0">
                <a:solidFill>
                  <a:srgbClr val="5D2ADF"/>
                </a:solidFill>
                <a:latin typeface="Arial"/>
                <a:cs typeface="Arial"/>
              </a:rPr>
              <a:t>in</a:t>
            </a:r>
            <a:r>
              <a:rPr sz="1750" spc="-65" dirty="0">
                <a:solidFill>
                  <a:srgbClr val="5D2ADF"/>
                </a:solidFill>
                <a:latin typeface="Arial"/>
                <a:cs typeface="Arial"/>
              </a:rPr>
              <a:t> </a:t>
            </a:r>
            <a:r>
              <a:rPr sz="1750" spc="45" dirty="0">
                <a:solidFill>
                  <a:srgbClr val="5D2ADF"/>
                </a:solidFill>
                <a:latin typeface="Arial"/>
                <a:cs typeface="Arial"/>
              </a:rPr>
              <a:t>the</a:t>
            </a:r>
            <a:r>
              <a:rPr sz="1750" spc="-60" dirty="0">
                <a:solidFill>
                  <a:srgbClr val="5D2ADF"/>
                </a:solidFill>
                <a:latin typeface="Arial"/>
                <a:cs typeface="Arial"/>
              </a:rPr>
              <a:t> </a:t>
            </a:r>
            <a:r>
              <a:rPr sz="1750" spc="20" dirty="0">
                <a:solidFill>
                  <a:srgbClr val="5D2ADF"/>
                </a:solidFill>
                <a:latin typeface="Arial"/>
                <a:cs typeface="Arial"/>
              </a:rPr>
              <a:t>person's</a:t>
            </a:r>
            <a:r>
              <a:rPr sz="1750" spc="70" dirty="0">
                <a:solidFill>
                  <a:srgbClr val="5D2ADF"/>
                </a:solidFill>
                <a:latin typeface="Arial"/>
                <a:cs typeface="Arial"/>
              </a:rPr>
              <a:t> </a:t>
            </a:r>
            <a:r>
              <a:rPr sz="1750" spc="20" dirty="0">
                <a:solidFill>
                  <a:srgbClr val="5D2ADF"/>
                </a:solidFill>
                <a:latin typeface="Arial"/>
                <a:cs typeface="Arial"/>
              </a:rPr>
              <a:t>plan</a:t>
            </a:r>
            <a:endParaRPr sz="175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56676" y="2033173"/>
            <a:ext cx="2941340" cy="2943886"/>
          </a:xfrm>
          <a:prstGeom prst="rect">
            <a:avLst/>
          </a:prstGeom>
        </p:spPr>
      </p:pic>
      <p:sp>
        <p:nvSpPr>
          <p:cNvPr id="3" name="object 3"/>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4" name="object 4"/>
          <p:cNvGrpSpPr/>
          <p:nvPr/>
        </p:nvGrpSpPr>
        <p:grpSpPr>
          <a:xfrm>
            <a:off x="289008" y="180101"/>
            <a:ext cx="9615170" cy="7346950"/>
            <a:chOff x="289008" y="180101"/>
            <a:chExt cx="9615170" cy="7346950"/>
          </a:xfrm>
        </p:grpSpPr>
        <p:sp>
          <p:nvSpPr>
            <p:cNvPr id="5" name="object 5"/>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6" name="object 6"/>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7" name="object 7"/>
          <p:cNvSpPr txBox="1"/>
          <p:nvPr/>
        </p:nvSpPr>
        <p:spPr>
          <a:xfrm>
            <a:off x="1649305" y="317444"/>
            <a:ext cx="6764020" cy="1557020"/>
          </a:xfrm>
          <a:prstGeom prst="rect">
            <a:avLst/>
          </a:prstGeom>
        </p:spPr>
        <p:txBody>
          <a:bodyPr vert="horz" wrap="square" lIns="0" tIns="15240" rIns="0" bIns="0" rtlCol="0">
            <a:spAutoFit/>
          </a:bodyPr>
          <a:lstStyle/>
          <a:p>
            <a:pPr marR="316865" algn="ctr">
              <a:lnSpc>
                <a:spcPct val="100000"/>
              </a:lnSpc>
              <a:spcBef>
                <a:spcPts val="120"/>
              </a:spcBef>
            </a:pPr>
            <a:r>
              <a:rPr sz="3300" spc="114" dirty="0">
                <a:solidFill>
                  <a:srgbClr val="5B28DF"/>
                </a:solidFill>
                <a:latin typeface="Arial"/>
                <a:cs typeface="Arial"/>
              </a:rPr>
              <a:t>How</a:t>
            </a:r>
            <a:r>
              <a:rPr sz="3300" spc="20" dirty="0">
                <a:solidFill>
                  <a:srgbClr val="5B28DF"/>
                </a:solidFill>
                <a:latin typeface="Arial"/>
                <a:cs typeface="Arial"/>
              </a:rPr>
              <a:t> </a:t>
            </a:r>
            <a:r>
              <a:rPr sz="3300" spc="80" dirty="0">
                <a:solidFill>
                  <a:srgbClr val="5B28DF"/>
                </a:solidFill>
                <a:latin typeface="Arial"/>
                <a:cs typeface="Arial"/>
              </a:rPr>
              <a:t>do</a:t>
            </a:r>
            <a:r>
              <a:rPr sz="3300" spc="45" dirty="0">
                <a:solidFill>
                  <a:srgbClr val="5B28DF"/>
                </a:solidFill>
                <a:latin typeface="Arial"/>
                <a:cs typeface="Arial"/>
              </a:rPr>
              <a:t> </a:t>
            </a:r>
            <a:r>
              <a:rPr sz="3300" spc="40" dirty="0">
                <a:solidFill>
                  <a:srgbClr val="5B28DF"/>
                </a:solidFill>
                <a:latin typeface="Arial"/>
                <a:cs typeface="Arial"/>
              </a:rPr>
              <a:t>I</a:t>
            </a:r>
            <a:r>
              <a:rPr sz="3300" spc="65" dirty="0">
                <a:solidFill>
                  <a:srgbClr val="5B28DF"/>
                </a:solidFill>
                <a:latin typeface="Arial"/>
                <a:cs typeface="Arial"/>
              </a:rPr>
              <a:t> report?</a:t>
            </a:r>
            <a:endParaRPr sz="3300">
              <a:latin typeface="Arial"/>
              <a:cs typeface="Arial"/>
            </a:endParaRPr>
          </a:p>
          <a:p>
            <a:pPr>
              <a:lnSpc>
                <a:spcPct val="100000"/>
              </a:lnSpc>
              <a:spcBef>
                <a:spcPts val="25"/>
              </a:spcBef>
            </a:pPr>
            <a:endParaRPr sz="3550">
              <a:latin typeface="Arial"/>
              <a:cs typeface="Arial"/>
            </a:endParaRPr>
          </a:p>
          <a:p>
            <a:pPr marL="12700">
              <a:lnSpc>
                <a:spcPct val="100000"/>
              </a:lnSpc>
              <a:spcBef>
                <a:spcPts val="5"/>
              </a:spcBef>
            </a:pPr>
            <a:r>
              <a:rPr sz="3300" spc="75" dirty="0">
                <a:solidFill>
                  <a:srgbClr val="FD0000"/>
                </a:solidFill>
                <a:latin typeface="Arial"/>
                <a:cs typeface="Arial"/>
              </a:rPr>
              <a:t>Nebraska</a:t>
            </a:r>
            <a:r>
              <a:rPr sz="3300" spc="-80" dirty="0">
                <a:solidFill>
                  <a:srgbClr val="FD0000"/>
                </a:solidFill>
                <a:latin typeface="Arial"/>
                <a:cs typeface="Arial"/>
              </a:rPr>
              <a:t> </a:t>
            </a:r>
            <a:r>
              <a:rPr sz="3300" spc="60" dirty="0">
                <a:solidFill>
                  <a:srgbClr val="FD0000"/>
                </a:solidFill>
                <a:latin typeface="Arial"/>
                <a:cs typeface="Arial"/>
              </a:rPr>
              <a:t>Abuse</a:t>
            </a:r>
            <a:r>
              <a:rPr sz="3300" spc="160" dirty="0">
                <a:solidFill>
                  <a:srgbClr val="FD0000"/>
                </a:solidFill>
                <a:latin typeface="Arial"/>
                <a:cs typeface="Arial"/>
              </a:rPr>
              <a:t> </a:t>
            </a:r>
            <a:r>
              <a:rPr sz="3150" spc="70" dirty="0">
                <a:solidFill>
                  <a:srgbClr val="FD0000"/>
                </a:solidFill>
                <a:latin typeface="Arial"/>
                <a:cs typeface="Arial"/>
              </a:rPr>
              <a:t>&amp;</a:t>
            </a:r>
            <a:r>
              <a:rPr sz="3150" spc="285" dirty="0">
                <a:solidFill>
                  <a:srgbClr val="FD0000"/>
                </a:solidFill>
                <a:latin typeface="Arial"/>
                <a:cs typeface="Arial"/>
              </a:rPr>
              <a:t> </a:t>
            </a:r>
            <a:r>
              <a:rPr sz="3300" spc="50" dirty="0">
                <a:solidFill>
                  <a:srgbClr val="FD0000"/>
                </a:solidFill>
                <a:latin typeface="Arial"/>
                <a:cs typeface="Arial"/>
              </a:rPr>
              <a:t>Neglect</a:t>
            </a:r>
            <a:r>
              <a:rPr sz="3300" spc="185" dirty="0">
                <a:solidFill>
                  <a:srgbClr val="FD0000"/>
                </a:solidFill>
                <a:latin typeface="Arial"/>
                <a:cs typeface="Arial"/>
              </a:rPr>
              <a:t> </a:t>
            </a:r>
            <a:r>
              <a:rPr sz="3300" spc="45" dirty="0">
                <a:solidFill>
                  <a:srgbClr val="FD0000"/>
                </a:solidFill>
                <a:latin typeface="Arial"/>
                <a:cs typeface="Arial"/>
              </a:rPr>
              <a:t>Hotline</a:t>
            </a:r>
            <a:endParaRPr sz="3300">
              <a:latin typeface="Arial"/>
              <a:cs typeface="Arial"/>
            </a:endParaRPr>
          </a:p>
        </p:txBody>
      </p:sp>
      <p:sp>
        <p:nvSpPr>
          <p:cNvPr id="8" name="object 8"/>
          <p:cNvSpPr txBox="1"/>
          <p:nvPr/>
        </p:nvSpPr>
        <p:spPr>
          <a:xfrm>
            <a:off x="359041" y="2588270"/>
            <a:ext cx="9352280" cy="4392295"/>
          </a:xfrm>
          <a:prstGeom prst="rect">
            <a:avLst/>
          </a:prstGeom>
        </p:spPr>
        <p:txBody>
          <a:bodyPr vert="horz" wrap="square" lIns="0" tIns="228600" rIns="0" bIns="0" rtlCol="0">
            <a:spAutoFit/>
          </a:bodyPr>
          <a:lstStyle/>
          <a:p>
            <a:pPr marL="2288540" algn="ctr">
              <a:lnSpc>
                <a:spcPct val="100000"/>
              </a:lnSpc>
              <a:spcBef>
                <a:spcPts val="1800"/>
              </a:spcBef>
            </a:pPr>
            <a:r>
              <a:rPr sz="3450" spc="185" dirty="0">
                <a:solidFill>
                  <a:srgbClr val="FD0000"/>
                </a:solidFill>
                <a:latin typeface="Times New Roman"/>
                <a:cs typeface="Times New Roman"/>
              </a:rPr>
              <a:t>1-800-652-1999</a:t>
            </a:r>
            <a:endParaRPr sz="3450">
              <a:latin typeface="Times New Roman"/>
              <a:cs typeface="Times New Roman"/>
            </a:endParaRPr>
          </a:p>
          <a:p>
            <a:pPr marL="2360295" algn="ctr">
              <a:lnSpc>
                <a:spcPct val="100000"/>
              </a:lnSpc>
              <a:spcBef>
                <a:spcPts val="1930"/>
              </a:spcBef>
            </a:pPr>
            <a:r>
              <a:rPr sz="3900" spc="114" dirty="0">
                <a:solidFill>
                  <a:srgbClr val="FD0000"/>
                </a:solidFill>
                <a:latin typeface="Arial"/>
                <a:cs typeface="Arial"/>
              </a:rPr>
              <a:t>Or</a:t>
            </a:r>
            <a:r>
              <a:rPr sz="3900" spc="185" dirty="0">
                <a:solidFill>
                  <a:srgbClr val="FD0000"/>
                </a:solidFill>
                <a:latin typeface="Arial"/>
                <a:cs typeface="Arial"/>
              </a:rPr>
              <a:t> </a:t>
            </a:r>
            <a:r>
              <a:rPr sz="3900" spc="220" dirty="0">
                <a:solidFill>
                  <a:srgbClr val="FD0000"/>
                </a:solidFill>
                <a:latin typeface="Arial"/>
                <a:cs typeface="Arial"/>
              </a:rPr>
              <a:t>911</a:t>
            </a:r>
            <a:endParaRPr sz="3900">
              <a:latin typeface="Arial"/>
              <a:cs typeface="Arial"/>
            </a:endParaRPr>
          </a:p>
          <a:p>
            <a:pPr marL="4598035">
              <a:lnSpc>
                <a:spcPct val="100000"/>
              </a:lnSpc>
              <a:spcBef>
                <a:spcPts val="1550"/>
              </a:spcBef>
            </a:pPr>
            <a:r>
              <a:rPr sz="1500" spc="60" dirty="0">
                <a:solidFill>
                  <a:srgbClr val="3D3F3F"/>
                </a:solidFill>
                <a:latin typeface="Arial"/>
                <a:cs typeface="Arial"/>
              </a:rPr>
              <a:t>*</a:t>
            </a:r>
            <a:r>
              <a:rPr sz="1500" spc="-40" dirty="0">
                <a:solidFill>
                  <a:srgbClr val="3D3F3F"/>
                </a:solidFill>
                <a:latin typeface="Arial"/>
                <a:cs typeface="Arial"/>
              </a:rPr>
              <a:t> </a:t>
            </a:r>
            <a:r>
              <a:rPr sz="1400" spc="40" dirty="0">
                <a:solidFill>
                  <a:srgbClr val="3D3F3F"/>
                </a:solidFill>
                <a:latin typeface="Arial"/>
                <a:cs typeface="Arial"/>
              </a:rPr>
              <a:t>all</a:t>
            </a:r>
            <a:r>
              <a:rPr sz="1400" spc="-55" dirty="0">
                <a:solidFill>
                  <a:srgbClr val="3D3F3F"/>
                </a:solidFill>
                <a:latin typeface="Arial"/>
                <a:cs typeface="Arial"/>
              </a:rPr>
              <a:t> </a:t>
            </a:r>
            <a:r>
              <a:rPr sz="1400" spc="25" dirty="0">
                <a:solidFill>
                  <a:srgbClr val="3D3F3F"/>
                </a:solidFill>
                <a:latin typeface="Arial"/>
                <a:cs typeface="Arial"/>
              </a:rPr>
              <a:t>reports</a:t>
            </a:r>
            <a:r>
              <a:rPr sz="1400" spc="65" dirty="0">
                <a:solidFill>
                  <a:srgbClr val="3D3F3F"/>
                </a:solidFill>
                <a:latin typeface="Arial"/>
                <a:cs typeface="Arial"/>
              </a:rPr>
              <a:t> </a:t>
            </a:r>
            <a:r>
              <a:rPr sz="1400" spc="35" dirty="0">
                <a:solidFill>
                  <a:srgbClr val="3D3F3F"/>
                </a:solidFill>
                <a:latin typeface="Arial"/>
                <a:cs typeface="Arial"/>
              </a:rPr>
              <a:t>shared</a:t>
            </a:r>
            <a:r>
              <a:rPr sz="1400" spc="-10" dirty="0">
                <a:solidFill>
                  <a:srgbClr val="3D3F3F"/>
                </a:solidFill>
                <a:latin typeface="Arial"/>
                <a:cs typeface="Arial"/>
              </a:rPr>
              <a:t> </a:t>
            </a:r>
            <a:r>
              <a:rPr sz="1400" spc="35" dirty="0">
                <a:solidFill>
                  <a:srgbClr val="3D3F3F"/>
                </a:solidFill>
                <a:latin typeface="Arial"/>
                <a:cs typeface="Arial"/>
              </a:rPr>
              <a:t>with</a:t>
            </a:r>
            <a:r>
              <a:rPr sz="1400" spc="-30" dirty="0">
                <a:solidFill>
                  <a:srgbClr val="3D3F3F"/>
                </a:solidFill>
                <a:latin typeface="Arial"/>
                <a:cs typeface="Arial"/>
              </a:rPr>
              <a:t> </a:t>
            </a:r>
            <a:r>
              <a:rPr sz="1400" spc="50" dirty="0">
                <a:solidFill>
                  <a:srgbClr val="3D3F3F"/>
                </a:solidFill>
                <a:latin typeface="Arial"/>
                <a:cs typeface="Arial"/>
              </a:rPr>
              <a:t>both</a:t>
            </a:r>
            <a:r>
              <a:rPr sz="1400" spc="-50" dirty="0">
                <a:solidFill>
                  <a:srgbClr val="3D3F3F"/>
                </a:solidFill>
                <a:latin typeface="Arial"/>
                <a:cs typeface="Arial"/>
              </a:rPr>
              <a:t> </a:t>
            </a:r>
            <a:r>
              <a:rPr sz="1400" spc="25" dirty="0">
                <a:solidFill>
                  <a:srgbClr val="3D3F3F"/>
                </a:solidFill>
                <a:latin typeface="Arial"/>
                <a:cs typeface="Arial"/>
              </a:rPr>
              <a:t>agencies</a:t>
            </a:r>
            <a:endParaRPr sz="1400">
              <a:latin typeface="Arial"/>
              <a:cs typeface="Arial"/>
            </a:endParaRPr>
          </a:p>
          <a:p>
            <a:pPr>
              <a:lnSpc>
                <a:spcPct val="100000"/>
              </a:lnSpc>
            </a:pPr>
            <a:endParaRPr sz="1700">
              <a:latin typeface="Arial"/>
              <a:cs typeface="Arial"/>
            </a:endParaRPr>
          </a:p>
          <a:p>
            <a:pPr>
              <a:lnSpc>
                <a:spcPct val="100000"/>
              </a:lnSpc>
            </a:pPr>
            <a:endParaRPr sz="1700">
              <a:latin typeface="Arial"/>
              <a:cs typeface="Arial"/>
            </a:endParaRPr>
          </a:p>
          <a:p>
            <a:pPr marL="268605" algn="ctr">
              <a:lnSpc>
                <a:spcPct val="100000"/>
              </a:lnSpc>
              <a:spcBef>
                <a:spcPts val="1475"/>
              </a:spcBef>
            </a:pPr>
            <a:r>
              <a:rPr sz="2750" spc="65" dirty="0">
                <a:solidFill>
                  <a:srgbClr val="FD0000"/>
                </a:solidFill>
                <a:latin typeface="Arial"/>
                <a:cs typeface="Arial"/>
              </a:rPr>
              <a:t>What</a:t>
            </a:r>
            <a:r>
              <a:rPr sz="2750" spc="80" dirty="0">
                <a:solidFill>
                  <a:srgbClr val="FD0000"/>
                </a:solidFill>
                <a:latin typeface="Arial"/>
                <a:cs typeface="Arial"/>
              </a:rPr>
              <a:t> </a:t>
            </a:r>
            <a:r>
              <a:rPr sz="2750" spc="70" dirty="0">
                <a:solidFill>
                  <a:srgbClr val="FD0000"/>
                </a:solidFill>
                <a:latin typeface="Arial"/>
                <a:cs typeface="Arial"/>
              </a:rPr>
              <a:t>is</a:t>
            </a:r>
            <a:r>
              <a:rPr sz="2750" spc="-60" dirty="0">
                <a:solidFill>
                  <a:srgbClr val="FD0000"/>
                </a:solidFill>
                <a:latin typeface="Arial"/>
                <a:cs typeface="Arial"/>
              </a:rPr>
              <a:t> </a:t>
            </a:r>
            <a:r>
              <a:rPr sz="2750" spc="45" dirty="0">
                <a:solidFill>
                  <a:srgbClr val="FD0000"/>
                </a:solidFill>
                <a:latin typeface="Arial"/>
                <a:cs typeface="Arial"/>
              </a:rPr>
              <a:t>needed</a:t>
            </a:r>
            <a:r>
              <a:rPr sz="2750" spc="125" dirty="0">
                <a:solidFill>
                  <a:srgbClr val="FD0000"/>
                </a:solidFill>
                <a:latin typeface="Arial"/>
                <a:cs typeface="Arial"/>
              </a:rPr>
              <a:t> </a:t>
            </a:r>
            <a:r>
              <a:rPr sz="2750" spc="75" dirty="0">
                <a:solidFill>
                  <a:srgbClr val="FD0000"/>
                </a:solidFill>
                <a:latin typeface="Arial"/>
                <a:cs typeface="Arial"/>
              </a:rPr>
              <a:t>by</a:t>
            </a:r>
            <a:r>
              <a:rPr sz="2750" spc="-25" dirty="0">
                <a:solidFill>
                  <a:srgbClr val="FD0000"/>
                </a:solidFill>
                <a:latin typeface="Arial"/>
                <a:cs typeface="Arial"/>
              </a:rPr>
              <a:t> </a:t>
            </a:r>
            <a:r>
              <a:rPr sz="2750" spc="65" dirty="0">
                <a:solidFill>
                  <a:srgbClr val="FD0000"/>
                </a:solidFill>
                <a:latin typeface="Arial"/>
                <a:cs typeface="Arial"/>
              </a:rPr>
              <a:t>the</a:t>
            </a:r>
            <a:r>
              <a:rPr sz="2750" spc="30" dirty="0">
                <a:solidFill>
                  <a:srgbClr val="FD0000"/>
                </a:solidFill>
                <a:latin typeface="Arial"/>
                <a:cs typeface="Arial"/>
              </a:rPr>
              <a:t> </a:t>
            </a:r>
            <a:r>
              <a:rPr sz="2750" spc="35" dirty="0">
                <a:solidFill>
                  <a:srgbClr val="FD0000"/>
                </a:solidFill>
                <a:latin typeface="Arial"/>
                <a:cs typeface="Arial"/>
              </a:rPr>
              <a:t>hotline?</a:t>
            </a:r>
            <a:endParaRPr sz="2750">
              <a:latin typeface="Arial"/>
              <a:cs typeface="Arial"/>
            </a:endParaRPr>
          </a:p>
          <a:p>
            <a:pPr marL="15240" marR="5080" indent="-3175">
              <a:lnSpc>
                <a:spcPts val="2740"/>
              </a:lnSpc>
              <a:spcBef>
                <a:spcPts val="1760"/>
              </a:spcBef>
            </a:pPr>
            <a:r>
              <a:rPr sz="2300" spc="30" dirty="0">
                <a:solidFill>
                  <a:srgbClr val="000001"/>
                </a:solidFill>
                <a:latin typeface="Arial"/>
                <a:cs typeface="Arial"/>
              </a:rPr>
              <a:t>Name,</a:t>
            </a:r>
            <a:r>
              <a:rPr sz="2300" spc="-10" dirty="0">
                <a:solidFill>
                  <a:srgbClr val="000001"/>
                </a:solidFill>
                <a:latin typeface="Arial"/>
                <a:cs typeface="Arial"/>
              </a:rPr>
              <a:t> </a:t>
            </a:r>
            <a:r>
              <a:rPr sz="2300" spc="10" dirty="0">
                <a:solidFill>
                  <a:srgbClr val="000001"/>
                </a:solidFill>
                <a:latin typeface="Arial"/>
                <a:cs typeface="Arial"/>
              </a:rPr>
              <a:t>Address</a:t>
            </a:r>
            <a:r>
              <a:rPr sz="2300" spc="140" dirty="0">
                <a:solidFill>
                  <a:srgbClr val="000001"/>
                </a:solidFill>
                <a:latin typeface="Arial"/>
                <a:cs typeface="Arial"/>
              </a:rPr>
              <a:t> </a:t>
            </a:r>
            <a:r>
              <a:rPr sz="2300" dirty="0">
                <a:solidFill>
                  <a:srgbClr val="000001"/>
                </a:solidFill>
                <a:latin typeface="Arial"/>
                <a:cs typeface="Arial"/>
              </a:rPr>
              <a:t>of</a:t>
            </a:r>
            <a:r>
              <a:rPr sz="2300" spc="60" dirty="0">
                <a:solidFill>
                  <a:srgbClr val="000001"/>
                </a:solidFill>
                <a:latin typeface="Arial"/>
                <a:cs typeface="Arial"/>
              </a:rPr>
              <a:t> </a:t>
            </a:r>
            <a:r>
              <a:rPr sz="2300" spc="45" dirty="0">
                <a:solidFill>
                  <a:srgbClr val="000001"/>
                </a:solidFill>
                <a:latin typeface="Arial"/>
                <a:cs typeface="Arial"/>
              </a:rPr>
              <a:t>the</a:t>
            </a:r>
            <a:r>
              <a:rPr sz="2300" spc="-30" dirty="0">
                <a:solidFill>
                  <a:srgbClr val="000001"/>
                </a:solidFill>
                <a:latin typeface="Arial"/>
                <a:cs typeface="Arial"/>
              </a:rPr>
              <a:t> </a:t>
            </a:r>
            <a:r>
              <a:rPr sz="2300" spc="20" dirty="0">
                <a:solidFill>
                  <a:srgbClr val="000001"/>
                </a:solidFill>
                <a:latin typeface="Arial"/>
                <a:cs typeface="Arial"/>
              </a:rPr>
              <a:t>victim,</a:t>
            </a:r>
            <a:r>
              <a:rPr sz="2300" spc="70" dirty="0">
                <a:solidFill>
                  <a:srgbClr val="000001"/>
                </a:solidFill>
                <a:latin typeface="Arial"/>
                <a:cs typeface="Arial"/>
              </a:rPr>
              <a:t> </a:t>
            </a:r>
            <a:r>
              <a:rPr sz="2300" spc="20" dirty="0">
                <a:solidFill>
                  <a:srgbClr val="000001"/>
                </a:solidFill>
                <a:latin typeface="Arial"/>
                <a:cs typeface="Arial"/>
              </a:rPr>
              <a:t>alleged</a:t>
            </a:r>
            <a:r>
              <a:rPr sz="2300" spc="85" dirty="0">
                <a:solidFill>
                  <a:srgbClr val="000001"/>
                </a:solidFill>
                <a:latin typeface="Arial"/>
                <a:cs typeface="Arial"/>
              </a:rPr>
              <a:t> </a:t>
            </a:r>
            <a:r>
              <a:rPr sz="2300" spc="10" dirty="0">
                <a:solidFill>
                  <a:srgbClr val="000001"/>
                </a:solidFill>
                <a:latin typeface="Arial"/>
                <a:cs typeface="Arial"/>
              </a:rPr>
              <a:t>abuse,</a:t>
            </a:r>
            <a:r>
              <a:rPr sz="2300" spc="110" dirty="0">
                <a:solidFill>
                  <a:srgbClr val="000001"/>
                </a:solidFill>
                <a:latin typeface="Arial"/>
                <a:cs typeface="Arial"/>
              </a:rPr>
              <a:t> </a:t>
            </a:r>
            <a:r>
              <a:rPr sz="2300" spc="20" dirty="0">
                <a:solidFill>
                  <a:srgbClr val="000001"/>
                </a:solidFill>
                <a:latin typeface="Arial"/>
                <a:cs typeface="Arial"/>
              </a:rPr>
              <a:t>evidence</a:t>
            </a:r>
            <a:r>
              <a:rPr sz="2300" spc="120" dirty="0">
                <a:solidFill>
                  <a:srgbClr val="000001"/>
                </a:solidFill>
                <a:latin typeface="Arial"/>
                <a:cs typeface="Arial"/>
              </a:rPr>
              <a:t> </a:t>
            </a:r>
            <a:r>
              <a:rPr sz="2300" dirty="0">
                <a:solidFill>
                  <a:srgbClr val="000001"/>
                </a:solidFill>
                <a:latin typeface="Arial"/>
                <a:cs typeface="Arial"/>
              </a:rPr>
              <a:t>of</a:t>
            </a:r>
            <a:r>
              <a:rPr sz="2300" spc="65" dirty="0">
                <a:solidFill>
                  <a:srgbClr val="000001"/>
                </a:solidFill>
                <a:latin typeface="Arial"/>
                <a:cs typeface="Arial"/>
              </a:rPr>
              <a:t> </a:t>
            </a:r>
            <a:r>
              <a:rPr sz="2300" spc="10" dirty="0">
                <a:solidFill>
                  <a:srgbClr val="000001"/>
                </a:solidFill>
                <a:latin typeface="Arial"/>
                <a:cs typeface="Arial"/>
              </a:rPr>
              <a:t>abuse,</a:t>
            </a:r>
            <a:r>
              <a:rPr sz="2300" spc="150" dirty="0">
                <a:solidFill>
                  <a:srgbClr val="000001"/>
                </a:solidFill>
                <a:latin typeface="Arial"/>
                <a:cs typeface="Arial"/>
              </a:rPr>
              <a:t> </a:t>
            </a:r>
            <a:r>
              <a:rPr sz="2300" spc="30" dirty="0">
                <a:solidFill>
                  <a:srgbClr val="000001"/>
                </a:solidFill>
                <a:latin typeface="Arial"/>
                <a:cs typeface="Arial"/>
              </a:rPr>
              <a:t>name </a:t>
            </a:r>
            <a:r>
              <a:rPr sz="2300" spc="-625" dirty="0">
                <a:solidFill>
                  <a:srgbClr val="000001"/>
                </a:solidFill>
                <a:latin typeface="Arial"/>
                <a:cs typeface="Arial"/>
              </a:rPr>
              <a:t> </a:t>
            </a:r>
            <a:r>
              <a:rPr sz="2300" spc="40" dirty="0">
                <a:solidFill>
                  <a:srgbClr val="000001"/>
                </a:solidFill>
                <a:latin typeface="Arial"/>
                <a:cs typeface="Arial"/>
              </a:rPr>
              <a:t>and</a:t>
            </a:r>
            <a:r>
              <a:rPr sz="2300" spc="-20" dirty="0">
                <a:solidFill>
                  <a:srgbClr val="000001"/>
                </a:solidFill>
                <a:latin typeface="Arial"/>
                <a:cs typeface="Arial"/>
              </a:rPr>
              <a:t> </a:t>
            </a:r>
            <a:r>
              <a:rPr sz="2300" spc="10" dirty="0">
                <a:solidFill>
                  <a:srgbClr val="000001"/>
                </a:solidFill>
                <a:latin typeface="Arial"/>
                <a:cs typeface="Arial"/>
              </a:rPr>
              <a:t>address</a:t>
            </a:r>
            <a:r>
              <a:rPr sz="2300" spc="160" dirty="0">
                <a:solidFill>
                  <a:srgbClr val="000001"/>
                </a:solidFill>
                <a:latin typeface="Arial"/>
                <a:cs typeface="Arial"/>
              </a:rPr>
              <a:t> </a:t>
            </a:r>
            <a:r>
              <a:rPr sz="2300" dirty="0">
                <a:solidFill>
                  <a:srgbClr val="000001"/>
                </a:solidFill>
                <a:latin typeface="Arial"/>
                <a:cs typeface="Arial"/>
              </a:rPr>
              <a:t>of</a:t>
            </a:r>
            <a:r>
              <a:rPr sz="2300" spc="45" dirty="0">
                <a:solidFill>
                  <a:srgbClr val="000001"/>
                </a:solidFill>
                <a:latin typeface="Arial"/>
                <a:cs typeface="Arial"/>
              </a:rPr>
              <a:t> </a:t>
            </a:r>
            <a:r>
              <a:rPr sz="2300" dirty="0">
                <a:solidFill>
                  <a:srgbClr val="000001"/>
                </a:solidFill>
                <a:latin typeface="Arial"/>
                <a:cs typeface="Arial"/>
              </a:rPr>
              <a:t>perpetrator,</a:t>
            </a:r>
            <a:r>
              <a:rPr sz="2300" spc="190" dirty="0">
                <a:solidFill>
                  <a:srgbClr val="000001"/>
                </a:solidFill>
                <a:latin typeface="Arial"/>
                <a:cs typeface="Arial"/>
              </a:rPr>
              <a:t> </a:t>
            </a:r>
            <a:r>
              <a:rPr sz="2300" spc="45" dirty="0">
                <a:solidFill>
                  <a:srgbClr val="000001"/>
                </a:solidFill>
                <a:latin typeface="Arial"/>
                <a:cs typeface="Arial"/>
              </a:rPr>
              <a:t>the</a:t>
            </a:r>
            <a:r>
              <a:rPr sz="2300" spc="-10" dirty="0">
                <a:solidFill>
                  <a:srgbClr val="000001"/>
                </a:solidFill>
                <a:latin typeface="Arial"/>
                <a:cs typeface="Arial"/>
              </a:rPr>
              <a:t> </a:t>
            </a:r>
            <a:r>
              <a:rPr sz="2300" spc="15" dirty="0">
                <a:solidFill>
                  <a:srgbClr val="000001"/>
                </a:solidFill>
                <a:latin typeface="Arial"/>
                <a:cs typeface="Arial"/>
              </a:rPr>
              <a:t>relationship</a:t>
            </a:r>
            <a:r>
              <a:rPr sz="2300" spc="185" dirty="0">
                <a:solidFill>
                  <a:srgbClr val="000001"/>
                </a:solidFill>
                <a:latin typeface="Arial"/>
                <a:cs typeface="Arial"/>
              </a:rPr>
              <a:t> </a:t>
            </a:r>
            <a:r>
              <a:rPr sz="2300" spc="25" dirty="0">
                <a:solidFill>
                  <a:srgbClr val="000001"/>
                </a:solidFill>
                <a:latin typeface="Arial"/>
                <a:cs typeface="Arial"/>
              </a:rPr>
              <a:t>between</a:t>
            </a:r>
            <a:r>
              <a:rPr sz="2300" spc="80" dirty="0">
                <a:solidFill>
                  <a:srgbClr val="000001"/>
                </a:solidFill>
                <a:latin typeface="Arial"/>
                <a:cs typeface="Arial"/>
              </a:rPr>
              <a:t> </a:t>
            </a:r>
            <a:r>
              <a:rPr sz="2300" spc="20" dirty="0">
                <a:solidFill>
                  <a:srgbClr val="000001"/>
                </a:solidFill>
                <a:latin typeface="Arial"/>
                <a:cs typeface="Arial"/>
              </a:rPr>
              <a:t>victim</a:t>
            </a:r>
            <a:r>
              <a:rPr sz="2300" spc="40" dirty="0">
                <a:solidFill>
                  <a:srgbClr val="000001"/>
                </a:solidFill>
                <a:latin typeface="Arial"/>
                <a:cs typeface="Arial"/>
              </a:rPr>
              <a:t> </a:t>
            </a:r>
            <a:r>
              <a:rPr sz="2150" spc="35" dirty="0">
                <a:solidFill>
                  <a:srgbClr val="000001"/>
                </a:solidFill>
                <a:latin typeface="Arial"/>
                <a:cs typeface="Arial"/>
              </a:rPr>
              <a:t>&amp; </a:t>
            </a:r>
            <a:r>
              <a:rPr sz="2150" spc="40" dirty="0">
                <a:solidFill>
                  <a:srgbClr val="000001"/>
                </a:solidFill>
                <a:latin typeface="Arial"/>
                <a:cs typeface="Arial"/>
              </a:rPr>
              <a:t> </a:t>
            </a:r>
            <a:r>
              <a:rPr sz="2300" dirty="0">
                <a:solidFill>
                  <a:srgbClr val="000001"/>
                </a:solidFill>
                <a:latin typeface="Arial"/>
                <a:cs typeface="Arial"/>
              </a:rPr>
              <a:t>perpetrator,</a:t>
            </a:r>
            <a:r>
              <a:rPr sz="2300" spc="195" dirty="0">
                <a:solidFill>
                  <a:srgbClr val="000001"/>
                </a:solidFill>
                <a:latin typeface="Arial"/>
                <a:cs typeface="Arial"/>
              </a:rPr>
              <a:t> </a:t>
            </a:r>
            <a:r>
              <a:rPr sz="2300" spc="25" dirty="0">
                <a:solidFill>
                  <a:srgbClr val="000001"/>
                </a:solidFill>
                <a:latin typeface="Arial"/>
                <a:cs typeface="Arial"/>
              </a:rPr>
              <a:t>any</a:t>
            </a:r>
            <a:r>
              <a:rPr sz="2300" spc="60" dirty="0">
                <a:solidFill>
                  <a:srgbClr val="000001"/>
                </a:solidFill>
                <a:latin typeface="Arial"/>
                <a:cs typeface="Arial"/>
              </a:rPr>
              <a:t> </a:t>
            </a:r>
            <a:r>
              <a:rPr sz="2300" dirty="0">
                <a:solidFill>
                  <a:srgbClr val="000001"/>
                </a:solidFill>
                <a:latin typeface="Arial"/>
                <a:cs typeface="Arial"/>
              </a:rPr>
              <a:t>other</a:t>
            </a:r>
            <a:r>
              <a:rPr sz="2300" spc="114" dirty="0">
                <a:solidFill>
                  <a:srgbClr val="000001"/>
                </a:solidFill>
                <a:latin typeface="Arial"/>
                <a:cs typeface="Arial"/>
              </a:rPr>
              <a:t> </a:t>
            </a:r>
            <a:r>
              <a:rPr sz="2300" spc="20" dirty="0">
                <a:solidFill>
                  <a:srgbClr val="000001"/>
                </a:solidFill>
                <a:latin typeface="Arial"/>
                <a:cs typeface="Arial"/>
              </a:rPr>
              <a:t>information</a:t>
            </a:r>
            <a:r>
              <a:rPr sz="2300" spc="65" dirty="0">
                <a:solidFill>
                  <a:srgbClr val="000001"/>
                </a:solidFill>
                <a:latin typeface="Arial"/>
                <a:cs typeface="Arial"/>
              </a:rPr>
              <a:t> </a:t>
            </a:r>
            <a:r>
              <a:rPr sz="2300" spc="35" dirty="0">
                <a:solidFill>
                  <a:srgbClr val="000001"/>
                </a:solidFill>
                <a:latin typeface="Arial"/>
                <a:cs typeface="Arial"/>
              </a:rPr>
              <a:t>that</a:t>
            </a:r>
            <a:r>
              <a:rPr sz="2300" spc="-5" dirty="0">
                <a:solidFill>
                  <a:srgbClr val="000001"/>
                </a:solidFill>
                <a:latin typeface="Arial"/>
                <a:cs typeface="Arial"/>
              </a:rPr>
              <a:t> </a:t>
            </a:r>
            <a:r>
              <a:rPr sz="2300" spc="25" dirty="0">
                <a:solidFill>
                  <a:srgbClr val="000001"/>
                </a:solidFill>
                <a:latin typeface="Arial"/>
                <a:cs typeface="Arial"/>
              </a:rPr>
              <a:t>relates</a:t>
            </a:r>
            <a:r>
              <a:rPr sz="2300" spc="45" dirty="0">
                <a:solidFill>
                  <a:srgbClr val="000001"/>
                </a:solidFill>
                <a:latin typeface="Arial"/>
                <a:cs typeface="Arial"/>
              </a:rPr>
              <a:t> </a:t>
            </a:r>
            <a:r>
              <a:rPr sz="2300" spc="70" dirty="0">
                <a:solidFill>
                  <a:srgbClr val="000001"/>
                </a:solidFill>
                <a:latin typeface="Arial"/>
                <a:cs typeface="Arial"/>
              </a:rPr>
              <a:t>to</a:t>
            </a:r>
            <a:r>
              <a:rPr sz="2300" spc="-65" dirty="0">
                <a:solidFill>
                  <a:srgbClr val="000001"/>
                </a:solidFill>
                <a:latin typeface="Arial"/>
                <a:cs typeface="Arial"/>
              </a:rPr>
              <a:t> </a:t>
            </a:r>
            <a:r>
              <a:rPr sz="2300" spc="45" dirty="0">
                <a:solidFill>
                  <a:srgbClr val="000001"/>
                </a:solidFill>
                <a:latin typeface="Arial"/>
                <a:cs typeface="Arial"/>
              </a:rPr>
              <a:t>the</a:t>
            </a:r>
            <a:r>
              <a:rPr sz="2300" spc="-10" dirty="0">
                <a:solidFill>
                  <a:srgbClr val="000001"/>
                </a:solidFill>
                <a:latin typeface="Arial"/>
                <a:cs typeface="Arial"/>
              </a:rPr>
              <a:t> </a:t>
            </a:r>
            <a:r>
              <a:rPr sz="2300" spc="5" dirty="0">
                <a:solidFill>
                  <a:srgbClr val="000001"/>
                </a:solidFill>
                <a:latin typeface="Arial"/>
                <a:cs typeface="Arial"/>
              </a:rPr>
              <a:t>incident.</a:t>
            </a:r>
            <a:endParaRPr sz="23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87952" y="2966280"/>
            <a:ext cx="5935204" cy="1629651"/>
          </a:xfrm>
          <a:prstGeom prst="rect">
            <a:avLst/>
          </a:prstGeom>
        </p:spPr>
      </p:pic>
      <p:sp>
        <p:nvSpPr>
          <p:cNvPr id="3" name="object 3"/>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4" name="object 4"/>
          <p:cNvSpPr/>
          <p:nvPr/>
        </p:nvSpPr>
        <p:spPr>
          <a:xfrm>
            <a:off x="2153607" y="4595929"/>
            <a:ext cx="0" cy="2654935"/>
          </a:xfrm>
          <a:custGeom>
            <a:avLst/>
            <a:gdLst/>
            <a:ahLst/>
            <a:cxnLst/>
            <a:rect l="l" t="t" r="r" b="b"/>
            <a:pathLst>
              <a:path h="2654934">
                <a:moveTo>
                  <a:pt x="0" y="2654753"/>
                </a:moveTo>
                <a:lnTo>
                  <a:pt x="0" y="0"/>
                </a:lnTo>
              </a:path>
            </a:pathLst>
          </a:custGeom>
          <a:ln w="91916">
            <a:solidFill>
              <a:srgbClr val="000000"/>
            </a:solidFill>
          </a:ln>
        </p:spPr>
        <p:txBody>
          <a:bodyPr wrap="square" lIns="0" tIns="0" rIns="0" bIns="0" rtlCol="0"/>
          <a:lstStyle/>
          <a:p>
            <a:endParaRPr/>
          </a:p>
        </p:txBody>
      </p:sp>
      <p:sp>
        <p:nvSpPr>
          <p:cNvPr id="5" name="object 5"/>
          <p:cNvSpPr/>
          <p:nvPr/>
        </p:nvSpPr>
        <p:spPr>
          <a:xfrm>
            <a:off x="7957501" y="4595929"/>
            <a:ext cx="0" cy="2654935"/>
          </a:xfrm>
          <a:custGeom>
            <a:avLst/>
            <a:gdLst/>
            <a:ahLst/>
            <a:cxnLst/>
            <a:rect l="l" t="t" r="r" b="b"/>
            <a:pathLst>
              <a:path h="2654934">
                <a:moveTo>
                  <a:pt x="0" y="2654753"/>
                </a:moveTo>
                <a:lnTo>
                  <a:pt x="0" y="0"/>
                </a:lnTo>
              </a:path>
            </a:pathLst>
          </a:custGeom>
          <a:ln w="91916">
            <a:solidFill>
              <a:srgbClr val="000000"/>
            </a:solidFill>
          </a:ln>
        </p:spPr>
        <p:txBody>
          <a:bodyPr wrap="square" lIns="0" tIns="0" rIns="0" bIns="0" rtlCol="0"/>
          <a:lstStyle/>
          <a:p>
            <a:endParaRPr/>
          </a:p>
        </p:txBody>
      </p:sp>
      <p:grpSp>
        <p:nvGrpSpPr>
          <p:cNvPr id="6" name="object 6"/>
          <p:cNvGrpSpPr/>
          <p:nvPr/>
        </p:nvGrpSpPr>
        <p:grpSpPr>
          <a:xfrm>
            <a:off x="289008" y="180101"/>
            <a:ext cx="9615170" cy="7330440"/>
            <a:chOff x="289008" y="180101"/>
            <a:chExt cx="9615170" cy="7330440"/>
          </a:xfrm>
        </p:grpSpPr>
        <p:sp>
          <p:nvSpPr>
            <p:cNvPr id="7" name="object 7"/>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8" name="object 8"/>
            <p:cNvSpPr/>
            <p:nvPr/>
          </p:nvSpPr>
          <p:spPr>
            <a:xfrm>
              <a:off x="289001" y="180111"/>
              <a:ext cx="9507220" cy="7330440"/>
            </a:xfrm>
            <a:custGeom>
              <a:avLst/>
              <a:gdLst/>
              <a:ahLst/>
              <a:cxnLst/>
              <a:rect l="l" t="t" r="r" b="b"/>
              <a:pathLst>
                <a:path w="9507220" h="7330440">
                  <a:moveTo>
                    <a:pt x="9506826" y="7152716"/>
                  </a:moveTo>
                  <a:lnTo>
                    <a:pt x="0" y="7152716"/>
                  </a:lnTo>
                  <a:lnTo>
                    <a:pt x="0" y="7330135"/>
                  </a:lnTo>
                  <a:lnTo>
                    <a:pt x="9506826" y="7330135"/>
                  </a:lnTo>
                  <a:lnTo>
                    <a:pt x="9506826" y="7152716"/>
                  </a:lnTo>
                  <a:close/>
                </a:path>
                <a:path w="9507220" h="733044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9" name="object 9"/>
          <p:cNvSpPr txBox="1">
            <a:spLocks noGrp="1"/>
          </p:cNvSpPr>
          <p:nvPr>
            <p:ph type="title"/>
          </p:nvPr>
        </p:nvSpPr>
        <p:spPr>
          <a:xfrm>
            <a:off x="398722" y="191410"/>
            <a:ext cx="7100570" cy="2000885"/>
          </a:xfrm>
          <a:prstGeom prst="rect">
            <a:avLst/>
          </a:prstGeom>
        </p:spPr>
        <p:txBody>
          <a:bodyPr vert="horz" wrap="square" lIns="0" tIns="8890" rIns="0" bIns="0" rtlCol="0">
            <a:spAutoFit/>
          </a:bodyPr>
          <a:lstStyle/>
          <a:p>
            <a:pPr marL="1452245" marR="1059180" indent="-1440180">
              <a:lnSpc>
                <a:spcPct val="140800"/>
              </a:lnSpc>
              <a:spcBef>
                <a:spcPts val="70"/>
              </a:spcBef>
              <a:tabLst>
                <a:tab pos="3475990" algn="l"/>
              </a:tabLst>
            </a:pPr>
            <a:r>
              <a:rPr sz="3400" spc="45" dirty="0">
                <a:solidFill>
                  <a:srgbClr val="FD0000"/>
                </a:solidFill>
              </a:rPr>
              <a:t>Hotline</a:t>
            </a:r>
            <a:r>
              <a:rPr sz="3400" spc="95" dirty="0">
                <a:solidFill>
                  <a:srgbClr val="FD0000"/>
                </a:solidFill>
              </a:rPr>
              <a:t> </a:t>
            </a:r>
            <a:r>
              <a:rPr sz="3400" spc="60" dirty="0">
                <a:solidFill>
                  <a:srgbClr val="FD0000"/>
                </a:solidFill>
              </a:rPr>
              <a:t>will</a:t>
            </a:r>
            <a:r>
              <a:rPr sz="3400" dirty="0">
                <a:solidFill>
                  <a:srgbClr val="FD0000"/>
                </a:solidFill>
              </a:rPr>
              <a:t> </a:t>
            </a:r>
            <a:r>
              <a:rPr sz="3400" spc="25" dirty="0">
                <a:solidFill>
                  <a:srgbClr val="FD0000"/>
                </a:solidFill>
              </a:rPr>
              <a:t>prioritize</a:t>
            </a:r>
            <a:r>
              <a:rPr sz="3400" spc="270" dirty="0">
                <a:solidFill>
                  <a:srgbClr val="FD0000"/>
                </a:solidFill>
              </a:rPr>
              <a:t> </a:t>
            </a:r>
            <a:r>
              <a:rPr sz="3400" spc="50" dirty="0">
                <a:solidFill>
                  <a:srgbClr val="FD0000"/>
                </a:solidFill>
              </a:rPr>
              <a:t>the</a:t>
            </a:r>
            <a:r>
              <a:rPr sz="3400" spc="40" dirty="0">
                <a:solidFill>
                  <a:srgbClr val="FD0000"/>
                </a:solidFill>
              </a:rPr>
              <a:t> </a:t>
            </a:r>
            <a:r>
              <a:rPr sz="3400" spc="50" dirty="0">
                <a:solidFill>
                  <a:srgbClr val="FD0000"/>
                </a:solidFill>
              </a:rPr>
              <a:t>report </a:t>
            </a:r>
            <a:r>
              <a:rPr sz="3400" spc="-930" dirty="0">
                <a:solidFill>
                  <a:srgbClr val="FD0000"/>
                </a:solidFill>
              </a:rPr>
              <a:t> </a:t>
            </a:r>
            <a:r>
              <a:rPr sz="3400" spc="40" dirty="0">
                <a:solidFill>
                  <a:srgbClr val="5B28DF"/>
                </a:solidFill>
              </a:rPr>
              <a:t>Priority</a:t>
            </a:r>
            <a:r>
              <a:rPr sz="3400" spc="-15" dirty="0">
                <a:solidFill>
                  <a:srgbClr val="5B28DF"/>
                </a:solidFill>
              </a:rPr>
              <a:t> </a:t>
            </a:r>
            <a:r>
              <a:rPr sz="3450" spc="60" dirty="0">
                <a:solidFill>
                  <a:srgbClr val="5B28DF"/>
                </a:solidFill>
                <a:latin typeface="Times New Roman"/>
                <a:cs typeface="Times New Roman"/>
              </a:rPr>
              <a:t>1	</a:t>
            </a:r>
            <a:r>
              <a:rPr sz="3400" spc="70" dirty="0">
                <a:solidFill>
                  <a:srgbClr val="5B28DF"/>
                </a:solidFill>
              </a:rPr>
              <a:t>0-8</a:t>
            </a:r>
            <a:r>
              <a:rPr sz="3400" spc="25" dirty="0">
                <a:solidFill>
                  <a:srgbClr val="5B28DF"/>
                </a:solidFill>
              </a:rPr>
              <a:t> </a:t>
            </a:r>
            <a:r>
              <a:rPr sz="3400" spc="55" dirty="0">
                <a:solidFill>
                  <a:srgbClr val="5B28DF"/>
                </a:solidFill>
              </a:rPr>
              <a:t>hours</a:t>
            </a:r>
            <a:endParaRPr sz="3400">
              <a:latin typeface="Times New Roman"/>
              <a:cs typeface="Times New Roman"/>
            </a:endParaRPr>
          </a:p>
          <a:p>
            <a:pPr marL="1452245">
              <a:lnSpc>
                <a:spcPts val="4025"/>
              </a:lnSpc>
              <a:tabLst>
                <a:tab pos="3475990" algn="l"/>
              </a:tabLst>
            </a:pPr>
            <a:r>
              <a:rPr sz="3400" spc="40" dirty="0">
                <a:solidFill>
                  <a:srgbClr val="5B28DF"/>
                </a:solidFill>
              </a:rPr>
              <a:t>Priority</a:t>
            </a:r>
            <a:r>
              <a:rPr sz="3400" spc="185" dirty="0">
                <a:solidFill>
                  <a:srgbClr val="5B28DF"/>
                </a:solidFill>
              </a:rPr>
              <a:t> </a:t>
            </a:r>
            <a:r>
              <a:rPr sz="3400" spc="65" dirty="0">
                <a:solidFill>
                  <a:srgbClr val="5B28DF"/>
                </a:solidFill>
              </a:rPr>
              <a:t>2	</a:t>
            </a:r>
            <a:r>
              <a:rPr sz="3400" spc="50" dirty="0">
                <a:solidFill>
                  <a:srgbClr val="5B28DF"/>
                </a:solidFill>
              </a:rPr>
              <a:t>0-5</a:t>
            </a:r>
            <a:r>
              <a:rPr sz="3400" spc="5" dirty="0">
                <a:solidFill>
                  <a:srgbClr val="5B28DF"/>
                </a:solidFill>
              </a:rPr>
              <a:t> </a:t>
            </a:r>
            <a:r>
              <a:rPr sz="3400" spc="55" dirty="0">
                <a:solidFill>
                  <a:srgbClr val="5B28DF"/>
                </a:solidFill>
              </a:rPr>
              <a:t>business</a:t>
            </a:r>
            <a:r>
              <a:rPr sz="3400" spc="114" dirty="0">
                <a:solidFill>
                  <a:srgbClr val="5B28DF"/>
                </a:solidFill>
              </a:rPr>
              <a:t> </a:t>
            </a:r>
            <a:r>
              <a:rPr sz="3400" spc="40" dirty="0">
                <a:solidFill>
                  <a:srgbClr val="5B28DF"/>
                </a:solidFill>
              </a:rPr>
              <a:t>days</a:t>
            </a:r>
            <a:endParaRPr sz="3400"/>
          </a:p>
        </p:txBody>
      </p:sp>
      <p:sp>
        <p:nvSpPr>
          <p:cNvPr id="10" name="object 10"/>
          <p:cNvSpPr txBox="1"/>
          <p:nvPr/>
        </p:nvSpPr>
        <p:spPr>
          <a:xfrm>
            <a:off x="1838300" y="2164309"/>
            <a:ext cx="5919470" cy="546735"/>
          </a:xfrm>
          <a:prstGeom prst="rect">
            <a:avLst/>
          </a:prstGeom>
        </p:spPr>
        <p:txBody>
          <a:bodyPr vert="horz" wrap="square" lIns="0" tIns="15240" rIns="0" bIns="0" rtlCol="0">
            <a:spAutoFit/>
          </a:bodyPr>
          <a:lstStyle/>
          <a:p>
            <a:pPr marL="12700">
              <a:lnSpc>
                <a:spcPct val="100000"/>
              </a:lnSpc>
              <a:spcBef>
                <a:spcPts val="120"/>
              </a:spcBef>
              <a:tabLst>
                <a:tab pos="2036445" algn="l"/>
              </a:tabLst>
            </a:pPr>
            <a:r>
              <a:rPr sz="3400" spc="40" dirty="0">
                <a:solidFill>
                  <a:srgbClr val="5B28DF"/>
                </a:solidFill>
                <a:latin typeface="Arial"/>
                <a:cs typeface="Arial"/>
              </a:rPr>
              <a:t>Priority</a:t>
            </a:r>
            <a:r>
              <a:rPr sz="3400" spc="140" dirty="0">
                <a:solidFill>
                  <a:srgbClr val="5B28DF"/>
                </a:solidFill>
                <a:latin typeface="Arial"/>
                <a:cs typeface="Arial"/>
              </a:rPr>
              <a:t> </a:t>
            </a:r>
            <a:r>
              <a:rPr sz="3400" spc="85" dirty="0">
                <a:solidFill>
                  <a:srgbClr val="5B28DF"/>
                </a:solidFill>
                <a:latin typeface="Arial"/>
                <a:cs typeface="Arial"/>
              </a:rPr>
              <a:t>3	</a:t>
            </a:r>
            <a:r>
              <a:rPr sz="3400" spc="55" dirty="0">
                <a:solidFill>
                  <a:srgbClr val="5B28DF"/>
                </a:solidFill>
                <a:latin typeface="Arial"/>
                <a:cs typeface="Arial"/>
              </a:rPr>
              <a:t>0-10</a:t>
            </a:r>
            <a:r>
              <a:rPr sz="3400" spc="10" dirty="0">
                <a:solidFill>
                  <a:srgbClr val="5B28DF"/>
                </a:solidFill>
                <a:latin typeface="Arial"/>
                <a:cs typeface="Arial"/>
              </a:rPr>
              <a:t> </a:t>
            </a:r>
            <a:r>
              <a:rPr sz="3400" spc="55" dirty="0">
                <a:solidFill>
                  <a:srgbClr val="5B28DF"/>
                </a:solidFill>
                <a:latin typeface="Arial"/>
                <a:cs typeface="Arial"/>
              </a:rPr>
              <a:t>business</a:t>
            </a:r>
            <a:r>
              <a:rPr sz="3400" spc="120" dirty="0">
                <a:solidFill>
                  <a:srgbClr val="5B28DF"/>
                </a:solidFill>
                <a:latin typeface="Arial"/>
                <a:cs typeface="Arial"/>
              </a:rPr>
              <a:t> </a:t>
            </a:r>
            <a:r>
              <a:rPr sz="3400" spc="55" dirty="0">
                <a:solidFill>
                  <a:srgbClr val="5B28DF"/>
                </a:solidFill>
                <a:latin typeface="Arial"/>
                <a:cs typeface="Arial"/>
              </a:rPr>
              <a:t>days</a:t>
            </a:r>
            <a:endParaRPr sz="3400">
              <a:latin typeface="Arial"/>
              <a:cs typeface="Arial"/>
            </a:endParaRPr>
          </a:p>
        </p:txBody>
      </p:sp>
      <p:sp>
        <p:nvSpPr>
          <p:cNvPr id="11" name="object 11"/>
          <p:cNvSpPr txBox="1"/>
          <p:nvPr/>
        </p:nvSpPr>
        <p:spPr>
          <a:xfrm>
            <a:off x="2344671" y="4975678"/>
            <a:ext cx="5381625" cy="1913889"/>
          </a:xfrm>
          <a:prstGeom prst="rect">
            <a:avLst/>
          </a:prstGeom>
        </p:spPr>
        <p:txBody>
          <a:bodyPr vert="horz" wrap="square" lIns="0" tIns="16510" rIns="0" bIns="0" rtlCol="0">
            <a:spAutoFit/>
          </a:bodyPr>
          <a:lstStyle/>
          <a:p>
            <a:pPr marL="12700" marR="5080" indent="3175">
              <a:lnSpc>
                <a:spcPct val="99700"/>
              </a:lnSpc>
              <a:spcBef>
                <a:spcPts val="130"/>
              </a:spcBef>
            </a:pPr>
            <a:r>
              <a:rPr sz="3100" spc="45" dirty="0">
                <a:solidFill>
                  <a:srgbClr val="FD0000"/>
                </a:solidFill>
                <a:latin typeface="Arial"/>
                <a:cs typeface="Arial"/>
              </a:rPr>
              <a:t>This</a:t>
            </a:r>
            <a:r>
              <a:rPr sz="3100" spc="75" dirty="0">
                <a:solidFill>
                  <a:srgbClr val="FD0000"/>
                </a:solidFill>
                <a:latin typeface="Arial"/>
                <a:cs typeface="Arial"/>
              </a:rPr>
              <a:t> </a:t>
            </a:r>
            <a:r>
              <a:rPr sz="3100" spc="30" dirty="0">
                <a:solidFill>
                  <a:srgbClr val="FD0000"/>
                </a:solidFill>
                <a:latin typeface="Arial"/>
                <a:cs typeface="Arial"/>
              </a:rPr>
              <a:t>determines</a:t>
            </a:r>
            <a:r>
              <a:rPr sz="3100" spc="220" dirty="0">
                <a:solidFill>
                  <a:srgbClr val="FD0000"/>
                </a:solidFill>
                <a:latin typeface="Arial"/>
                <a:cs typeface="Arial"/>
              </a:rPr>
              <a:t> </a:t>
            </a:r>
            <a:r>
              <a:rPr sz="3100" spc="80" dirty="0">
                <a:solidFill>
                  <a:srgbClr val="FD0000"/>
                </a:solidFill>
                <a:latin typeface="Arial"/>
                <a:cs typeface="Arial"/>
              </a:rPr>
              <a:t>how</a:t>
            </a:r>
            <a:r>
              <a:rPr sz="3100" spc="10" dirty="0">
                <a:solidFill>
                  <a:srgbClr val="FD0000"/>
                </a:solidFill>
                <a:latin typeface="Arial"/>
                <a:cs typeface="Arial"/>
              </a:rPr>
              <a:t> </a:t>
            </a:r>
            <a:r>
              <a:rPr sz="3100" spc="25" dirty="0">
                <a:solidFill>
                  <a:srgbClr val="FD0000"/>
                </a:solidFill>
                <a:latin typeface="Arial"/>
                <a:cs typeface="Arial"/>
              </a:rPr>
              <a:t>quickly </a:t>
            </a:r>
            <a:r>
              <a:rPr sz="3100" spc="30" dirty="0">
                <a:solidFill>
                  <a:srgbClr val="FD0000"/>
                </a:solidFill>
                <a:latin typeface="Arial"/>
                <a:cs typeface="Arial"/>
              </a:rPr>
              <a:t> </a:t>
            </a:r>
            <a:r>
              <a:rPr sz="3100" spc="65" dirty="0">
                <a:solidFill>
                  <a:srgbClr val="FD0000"/>
                </a:solidFill>
                <a:latin typeface="Arial"/>
                <a:cs typeface="Arial"/>
              </a:rPr>
              <a:t>APS </a:t>
            </a:r>
            <a:r>
              <a:rPr sz="3100" spc="30" dirty="0">
                <a:solidFill>
                  <a:srgbClr val="FD0000"/>
                </a:solidFill>
                <a:latin typeface="Arial"/>
                <a:cs typeface="Arial"/>
              </a:rPr>
              <a:t>will </a:t>
            </a:r>
            <a:r>
              <a:rPr sz="3100" spc="65" dirty="0">
                <a:solidFill>
                  <a:srgbClr val="FD0000"/>
                </a:solidFill>
                <a:latin typeface="Arial"/>
                <a:cs typeface="Arial"/>
              </a:rPr>
              <a:t>make </a:t>
            </a:r>
            <a:r>
              <a:rPr sz="3100" spc="60" dirty="0">
                <a:solidFill>
                  <a:srgbClr val="FD0000"/>
                </a:solidFill>
                <a:latin typeface="Arial"/>
                <a:cs typeface="Arial"/>
              </a:rPr>
              <a:t>a </a:t>
            </a:r>
            <a:r>
              <a:rPr sz="3100" spc="45" dirty="0">
                <a:solidFill>
                  <a:srgbClr val="FD0000"/>
                </a:solidFill>
                <a:latin typeface="Arial"/>
                <a:cs typeface="Arial"/>
              </a:rPr>
              <a:t>face </a:t>
            </a:r>
            <a:r>
              <a:rPr sz="3100" spc="55" dirty="0">
                <a:solidFill>
                  <a:srgbClr val="FD0000"/>
                </a:solidFill>
                <a:latin typeface="Arial"/>
                <a:cs typeface="Arial"/>
              </a:rPr>
              <a:t>to </a:t>
            </a:r>
            <a:r>
              <a:rPr sz="3100" spc="45" dirty="0">
                <a:solidFill>
                  <a:srgbClr val="FD0000"/>
                </a:solidFill>
                <a:latin typeface="Arial"/>
                <a:cs typeface="Arial"/>
              </a:rPr>
              <a:t>face </a:t>
            </a:r>
            <a:r>
              <a:rPr sz="3100" spc="50" dirty="0">
                <a:solidFill>
                  <a:srgbClr val="FD0000"/>
                </a:solidFill>
                <a:latin typeface="Arial"/>
                <a:cs typeface="Arial"/>
              </a:rPr>
              <a:t> </a:t>
            </a:r>
            <a:r>
              <a:rPr sz="3100" spc="30" dirty="0">
                <a:solidFill>
                  <a:srgbClr val="FD0000"/>
                </a:solidFill>
                <a:latin typeface="Arial"/>
                <a:cs typeface="Arial"/>
              </a:rPr>
              <a:t>contact.</a:t>
            </a:r>
            <a:r>
              <a:rPr sz="3100" spc="100" dirty="0">
                <a:solidFill>
                  <a:srgbClr val="FD0000"/>
                </a:solidFill>
                <a:latin typeface="Arial"/>
                <a:cs typeface="Arial"/>
              </a:rPr>
              <a:t> </a:t>
            </a:r>
            <a:r>
              <a:rPr sz="3100" spc="45" dirty="0">
                <a:solidFill>
                  <a:srgbClr val="FD0000"/>
                </a:solidFill>
                <a:latin typeface="Arial"/>
                <a:cs typeface="Arial"/>
              </a:rPr>
              <a:t>This</a:t>
            </a:r>
            <a:r>
              <a:rPr sz="3100" spc="75" dirty="0">
                <a:solidFill>
                  <a:srgbClr val="FD0000"/>
                </a:solidFill>
                <a:latin typeface="Arial"/>
                <a:cs typeface="Arial"/>
              </a:rPr>
              <a:t> </a:t>
            </a:r>
            <a:r>
              <a:rPr sz="3100" spc="35" dirty="0">
                <a:solidFill>
                  <a:srgbClr val="FD0000"/>
                </a:solidFill>
                <a:latin typeface="Arial"/>
                <a:cs typeface="Arial"/>
              </a:rPr>
              <a:t>does</a:t>
            </a:r>
            <a:r>
              <a:rPr sz="3100" spc="105" dirty="0">
                <a:solidFill>
                  <a:srgbClr val="FD0000"/>
                </a:solidFill>
                <a:latin typeface="Arial"/>
                <a:cs typeface="Arial"/>
              </a:rPr>
              <a:t> </a:t>
            </a:r>
            <a:r>
              <a:rPr sz="3100" spc="60" dirty="0">
                <a:solidFill>
                  <a:srgbClr val="FD0000"/>
                </a:solidFill>
                <a:latin typeface="Arial"/>
                <a:cs typeface="Arial"/>
              </a:rPr>
              <a:t>not</a:t>
            </a:r>
            <a:r>
              <a:rPr sz="3100" spc="5" dirty="0">
                <a:solidFill>
                  <a:srgbClr val="FD0000"/>
                </a:solidFill>
                <a:latin typeface="Arial"/>
                <a:cs typeface="Arial"/>
              </a:rPr>
              <a:t> </a:t>
            </a:r>
            <a:r>
              <a:rPr sz="3100" spc="40" dirty="0">
                <a:solidFill>
                  <a:srgbClr val="FD0000"/>
                </a:solidFill>
                <a:latin typeface="Arial"/>
                <a:cs typeface="Arial"/>
              </a:rPr>
              <a:t>pertain </a:t>
            </a:r>
            <a:r>
              <a:rPr sz="3100" spc="-844" dirty="0">
                <a:solidFill>
                  <a:srgbClr val="FD0000"/>
                </a:solidFill>
                <a:latin typeface="Arial"/>
                <a:cs typeface="Arial"/>
              </a:rPr>
              <a:t> </a:t>
            </a:r>
            <a:r>
              <a:rPr sz="3100" spc="55" dirty="0">
                <a:solidFill>
                  <a:srgbClr val="FD0000"/>
                </a:solidFill>
                <a:latin typeface="Arial"/>
                <a:cs typeface="Arial"/>
              </a:rPr>
              <a:t>to</a:t>
            </a:r>
            <a:r>
              <a:rPr sz="3100" spc="80" dirty="0">
                <a:solidFill>
                  <a:srgbClr val="FD0000"/>
                </a:solidFill>
                <a:latin typeface="Arial"/>
                <a:cs typeface="Arial"/>
              </a:rPr>
              <a:t> </a:t>
            </a:r>
            <a:r>
              <a:rPr sz="3100" spc="60" dirty="0">
                <a:solidFill>
                  <a:srgbClr val="FD0000"/>
                </a:solidFill>
                <a:latin typeface="Arial"/>
                <a:cs typeface="Arial"/>
              </a:rPr>
              <a:t>Law</a:t>
            </a:r>
            <a:r>
              <a:rPr sz="3100" spc="5" dirty="0">
                <a:solidFill>
                  <a:srgbClr val="FD0000"/>
                </a:solidFill>
                <a:latin typeface="Arial"/>
                <a:cs typeface="Arial"/>
              </a:rPr>
              <a:t> </a:t>
            </a:r>
            <a:r>
              <a:rPr sz="3100" spc="30" dirty="0">
                <a:solidFill>
                  <a:srgbClr val="FD0000"/>
                </a:solidFill>
                <a:latin typeface="Arial"/>
                <a:cs typeface="Arial"/>
              </a:rPr>
              <a:t>Enforcement.</a:t>
            </a:r>
            <a:endParaRPr sz="31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3" name="object 3"/>
          <p:cNvGrpSpPr/>
          <p:nvPr/>
        </p:nvGrpSpPr>
        <p:grpSpPr>
          <a:xfrm>
            <a:off x="289008" y="180101"/>
            <a:ext cx="9615170" cy="7346950"/>
            <a:chOff x="289008" y="180101"/>
            <a:chExt cx="9615170" cy="7346950"/>
          </a:xfrm>
        </p:grpSpPr>
        <p:sp>
          <p:nvSpPr>
            <p:cNvPr id="4" name="object 4"/>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5" name="object 5"/>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xfrm>
            <a:off x="2512186" y="591608"/>
            <a:ext cx="4819650" cy="455295"/>
          </a:xfrm>
          <a:prstGeom prst="rect">
            <a:avLst/>
          </a:prstGeom>
        </p:spPr>
        <p:txBody>
          <a:bodyPr vert="horz" wrap="square" lIns="0" tIns="14604" rIns="0" bIns="0" rtlCol="0">
            <a:spAutoFit/>
          </a:bodyPr>
          <a:lstStyle/>
          <a:p>
            <a:pPr marL="12700">
              <a:lnSpc>
                <a:spcPct val="100000"/>
              </a:lnSpc>
              <a:spcBef>
                <a:spcPts val="114"/>
              </a:spcBef>
            </a:pPr>
            <a:r>
              <a:rPr sz="2800" b="1" i="1" spc="75" dirty="0">
                <a:solidFill>
                  <a:srgbClr val="5B28DF"/>
                </a:solidFill>
                <a:latin typeface="Arial"/>
                <a:cs typeface="Arial"/>
              </a:rPr>
              <a:t>Law</a:t>
            </a:r>
            <a:r>
              <a:rPr sz="2800" b="1" i="1" spc="5" dirty="0">
                <a:solidFill>
                  <a:srgbClr val="5B28DF"/>
                </a:solidFill>
                <a:latin typeface="Arial"/>
                <a:cs typeface="Arial"/>
              </a:rPr>
              <a:t> </a:t>
            </a:r>
            <a:r>
              <a:rPr sz="2800" b="1" i="1" spc="45" dirty="0">
                <a:solidFill>
                  <a:srgbClr val="5B28DF"/>
                </a:solidFill>
                <a:latin typeface="Arial"/>
                <a:cs typeface="Arial"/>
              </a:rPr>
              <a:t>enforcement</a:t>
            </a:r>
            <a:r>
              <a:rPr sz="2800" b="1" i="1" spc="295" dirty="0">
                <a:solidFill>
                  <a:srgbClr val="5B28DF"/>
                </a:solidFill>
                <a:latin typeface="Arial"/>
                <a:cs typeface="Arial"/>
              </a:rPr>
              <a:t> </a:t>
            </a:r>
            <a:r>
              <a:rPr sz="2800" spc="30" dirty="0">
                <a:solidFill>
                  <a:srgbClr val="5B28DF"/>
                </a:solidFill>
              </a:rPr>
              <a:t>-</a:t>
            </a:r>
            <a:r>
              <a:rPr sz="2800" spc="-70" dirty="0">
                <a:solidFill>
                  <a:srgbClr val="5B28DF"/>
                </a:solidFill>
              </a:rPr>
              <a:t> </a:t>
            </a:r>
            <a:r>
              <a:rPr sz="2800" b="1" i="1" spc="40" dirty="0">
                <a:solidFill>
                  <a:srgbClr val="5B28DF"/>
                </a:solidFill>
                <a:latin typeface="Arial"/>
                <a:cs typeface="Arial"/>
              </a:rPr>
              <a:t>criminal</a:t>
            </a:r>
            <a:endParaRPr sz="2800">
              <a:latin typeface="Arial"/>
              <a:cs typeface="Arial"/>
            </a:endParaRPr>
          </a:p>
        </p:txBody>
      </p:sp>
      <p:sp>
        <p:nvSpPr>
          <p:cNvPr id="7" name="object 7"/>
          <p:cNvSpPr txBox="1"/>
          <p:nvPr/>
        </p:nvSpPr>
        <p:spPr>
          <a:xfrm>
            <a:off x="819362" y="1380149"/>
            <a:ext cx="8631555" cy="5429250"/>
          </a:xfrm>
          <a:prstGeom prst="rect">
            <a:avLst/>
          </a:prstGeom>
        </p:spPr>
        <p:txBody>
          <a:bodyPr vert="horz" wrap="square" lIns="0" tIns="14604" rIns="0" bIns="0" rtlCol="0">
            <a:spAutoFit/>
          </a:bodyPr>
          <a:lstStyle/>
          <a:p>
            <a:pPr marL="920115" indent="-347980">
              <a:lnSpc>
                <a:spcPct val="100000"/>
              </a:lnSpc>
              <a:spcBef>
                <a:spcPts val="114"/>
              </a:spcBef>
              <a:buChar char="•"/>
              <a:tabLst>
                <a:tab pos="920115" algn="l"/>
                <a:tab pos="920750" algn="l"/>
              </a:tabLst>
            </a:pPr>
            <a:r>
              <a:rPr sz="2800" spc="35" dirty="0">
                <a:solidFill>
                  <a:srgbClr val="FD0000"/>
                </a:solidFill>
                <a:latin typeface="Arial"/>
                <a:cs typeface="Arial"/>
              </a:rPr>
              <a:t>Investigation</a:t>
            </a:r>
            <a:endParaRPr sz="2800">
              <a:latin typeface="Arial"/>
              <a:cs typeface="Arial"/>
            </a:endParaRPr>
          </a:p>
          <a:p>
            <a:pPr marL="918844" indent="-346710">
              <a:lnSpc>
                <a:spcPct val="100000"/>
              </a:lnSpc>
              <a:spcBef>
                <a:spcPts val="5"/>
              </a:spcBef>
              <a:buChar char="•"/>
              <a:tabLst>
                <a:tab pos="918844" algn="l"/>
                <a:tab pos="919480" algn="l"/>
              </a:tabLst>
            </a:pPr>
            <a:r>
              <a:rPr sz="2800" spc="40" dirty="0">
                <a:solidFill>
                  <a:srgbClr val="FD0000"/>
                </a:solidFill>
                <a:latin typeface="Arial"/>
                <a:cs typeface="Arial"/>
              </a:rPr>
              <a:t>Protect</a:t>
            </a:r>
            <a:r>
              <a:rPr sz="2800" spc="135" dirty="0">
                <a:solidFill>
                  <a:srgbClr val="FD0000"/>
                </a:solidFill>
                <a:latin typeface="Arial"/>
                <a:cs typeface="Arial"/>
              </a:rPr>
              <a:t> </a:t>
            </a:r>
            <a:r>
              <a:rPr sz="2800" spc="55" dirty="0">
                <a:solidFill>
                  <a:srgbClr val="FD0000"/>
                </a:solidFill>
                <a:latin typeface="Arial"/>
                <a:cs typeface="Arial"/>
              </a:rPr>
              <a:t>the</a:t>
            </a:r>
            <a:r>
              <a:rPr sz="2800" spc="15" dirty="0">
                <a:solidFill>
                  <a:srgbClr val="FD0000"/>
                </a:solidFill>
                <a:latin typeface="Arial"/>
                <a:cs typeface="Arial"/>
              </a:rPr>
              <a:t> </a:t>
            </a:r>
            <a:r>
              <a:rPr sz="2800" spc="45" dirty="0">
                <a:solidFill>
                  <a:srgbClr val="FD0000"/>
                </a:solidFill>
                <a:latin typeface="Arial"/>
                <a:cs typeface="Arial"/>
              </a:rPr>
              <a:t>vulnerable</a:t>
            </a:r>
            <a:r>
              <a:rPr sz="2800" spc="185" dirty="0">
                <a:solidFill>
                  <a:srgbClr val="FD0000"/>
                </a:solidFill>
                <a:latin typeface="Arial"/>
                <a:cs typeface="Arial"/>
              </a:rPr>
              <a:t> </a:t>
            </a:r>
            <a:r>
              <a:rPr sz="2800" spc="35" dirty="0">
                <a:solidFill>
                  <a:srgbClr val="FD0000"/>
                </a:solidFill>
                <a:latin typeface="Arial"/>
                <a:cs typeface="Arial"/>
              </a:rPr>
              <a:t>adult</a:t>
            </a:r>
            <a:endParaRPr sz="2800">
              <a:latin typeface="Arial"/>
              <a:cs typeface="Arial"/>
            </a:endParaRPr>
          </a:p>
          <a:p>
            <a:pPr marL="920115" indent="-347980">
              <a:lnSpc>
                <a:spcPct val="100000"/>
              </a:lnSpc>
              <a:buChar char="•"/>
              <a:tabLst>
                <a:tab pos="920115" algn="l"/>
                <a:tab pos="920750" algn="l"/>
              </a:tabLst>
            </a:pPr>
            <a:r>
              <a:rPr sz="2800" spc="30" dirty="0">
                <a:solidFill>
                  <a:srgbClr val="FD0000"/>
                </a:solidFill>
                <a:latin typeface="Arial"/>
                <a:cs typeface="Arial"/>
              </a:rPr>
              <a:t>Institute</a:t>
            </a:r>
            <a:r>
              <a:rPr sz="2800" spc="175" dirty="0">
                <a:solidFill>
                  <a:srgbClr val="FD0000"/>
                </a:solidFill>
                <a:latin typeface="Arial"/>
                <a:cs typeface="Arial"/>
              </a:rPr>
              <a:t> </a:t>
            </a:r>
            <a:r>
              <a:rPr sz="2800" spc="35" dirty="0">
                <a:solidFill>
                  <a:srgbClr val="FD0000"/>
                </a:solidFill>
                <a:latin typeface="Arial"/>
                <a:cs typeface="Arial"/>
              </a:rPr>
              <a:t>legal</a:t>
            </a:r>
            <a:r>
              <a:rPr sz="2800" spc="70" dirty="0">
                <a:solidFill>
                  <a:srgbClr val="FD0000"/>
                </a:solidFill>
                <a:latin typeface="Arial"/>
                <a:cs typeface="Arial"/>
              </a:rPr>
              <a:t> </a:t>
            </a:r>
            <a:r>
              <a:rPr sz="2800" spc="40" dirty="0">
                <a:solidFill>
                  <a:srgbClr val="FD0000"/>
                </a:solidFill>
                <a:latin typeface="Arial"/>
                <a:cs typeface="Arial"/>
              </a:rPr>
              <a:t>proceedings</a:t>
            </a:r>
            <a:endParaRPr sz="2800">
              <a:latin typeface="Arial"/>
              <a:cs typeface="Arial"/>
            </a:endParaRPr>
          </a:p>
          <a:p>
            <a:pPr marL="814069" marR="576580" indent="-241300">
              <a:lnSpc>
                <a:spcPts val="3410"/>
              </a:lnSpc>
              <a:spcBef>
                <a:spcPts val="75"/>
              </a:spcBef>
              <a:buClr>
                <a:srgbClr val="FD0000"/>
              </a:buClr>
              <a:buFont typeface="Arial"/>
              <a:buChar char="•"/>
              <a:tabLst>
                <a:tab pos="919480" algn="l"/>
                <a:tab pos="920115" algn="l"/>
              </a:tabLst>
            </a:pPr>
            <a:r>
              <a:rPr dirty="0"/>
              <a:t>	</a:t>
            </a:r>
            <a:r>
              <a:rPr sz="2800" spc="50" dirty="0">
                <a:solidFill>
                  <a:srgbClr val="FD0000"/>
                </a:solidFill>
                <a:latin typeface="Arial"/>
                <a:cs typeface="Arial"/>
              </a:rPr>
              <a:t>Notify </a:t>
            </a:r>
            <a:r>
              <a:rPr sz="2800" spc="55" dirty="0">
                <a:solidFill>
                  <a:srgbClr val="FD0000"/>
                </a:solidFill>
                <a:latin typeface="Arial"/>
                <a:cs typeface="Arial"/>
              </a:rPr>
              <a:t>the </a:t>
            </a:r>
            <a:r>
              <a:rPr sz="2800" spc="65" dirty="0">
                <a:solidFill>
                  <a:srgbClr val="FD0000"/>
                </a:solidFill>
                <a:latin typeface="Arial"/>
                <a:cs typeface="Arial"/>
              </a:rPr>
              <a:t>DHHS </a:t>
            </a:r>
            <a:r>
              <a:rPr sz="2800" spc="15" dirty="0">
                <a:solidFill>
                  <a:srgbClr val="FD0000"/>
                </a:solidFill>
                <a:latin typeface="Arial"/>
                <a:cs typeface="Arial"/>
              </a:rPr>
              <a:t>of </a:t>
            </a:r>
            <a:r>
              <a:rPr sz="2800" spc="95" dirty="0">
                <a:solidFill>
                  <a:srgbClr val="FD0000"/>
                </a:solidFill>
                <a:latin typeface="Arial"/>
                <a:cs typeface="Arial"/>
              </a:rPr>
              <a:t>an </a:t>
            </a:r>
            <a:r>
              <a:rPr sz="2800" spc="35" dirty="0">
                <a:solidFill>
                  <a:srgbClr val="FD0000"/>
                </a:solidFill>
                <a:latin typeface="Arial"/>
                <a:cs typeface="Arial"/>
              </a:rPr>
              <a:t>investigation </a:t>
            </a:r>
            <a:r>
              <a:rPr sz="2800" spc="105" dirty="0">
                <a:solidFill>
                  <a:srgbClr val="FD0000"/>
                </a:solidFill>
                <a:latin typeface="Arial"/>
                <a:cs typeface="Arial"/>
              </a:rPr>
              <a:t>by </a:t>
            </a:r>
            <a:r>
              <a:rPr sz="2800" spc="55" dirty="0">
                <a:solidFill>
                  <a:srgbClr val="FD0000"/>
                </a:solidFill>
                <a:latin typeface="Arial"/>
                <a:cs typeface="Arial"/>
              </a:rPr>
              <a:t>next </a:t>
            </a:r>
            <a:r>
              <a:rPr sz="2800" spc="-765" dirty="0">
                <a:solidFill>
                  <a:srgbClr val="FD0000"/>
                </a:solidFill>
                <a:latin typeface="Arial"/>
                <a:cs typeface="Arial"/>
              </a:rPr>
              <a:t> </a:t>
            </a:r>
            <a:r>
              <a:rPr sz="2800" spc="40" dirty="0">
                <a:solidFill>
                  <a:srgbClr val="FD0000"/>
                </a:solidFill>
                <a:latin typeface="Arial"/>
                <a:cs typeface="Arial"/>
              </a:rPr>
              <a:t>working</a:t>
            </a:r>
            <a:r>
              <a:rPr sz="2800" spc="155" dirty="0">
                <a:solidFill>
                  <a:srgbClr val="FD0000"/>
                </a:solidFill>
                <a:latin typeface="Arial"/>
                <a:cs typeface="Arial"/>
              </a:rPr>
              <a:t> </a:t>
            </a:r>
            <a:r>
              <a:rPr sz="2800" spc="45" dirty="0">
                <a:solidFill>
                  <a:srgbClr val="FD0000"/>
                </a:solidFill>
                <a:latin typeface="Arial"/>
                <a:cs typeface="Arial"/>
              </a:rPr>
              <a:t>day</a:t>
            </a:r>
            <a:endParaRPr sz="2800">
              <a:latin typeface="Arial"/>
              <a:cs typeface="Arial"/>
            </a:endParaRPr>
          </a:p>
          <a:p>
            <a:pPr>
              <a:lnSpc>
                <a:spcPct val="100000"/>
              </a:lnSpc>
              <a:spcBef>
                <a:spcPts val="45"/>
              </a:spcBef>
            </a:pPr>
            <a:endParaRPr sz="2700">
              <a:latin typeface="Arial"/>
              <a:cs typeface="Arial"/>
            </a:endParaRPr>
          </a:p>
          <a:p>
            <a:pPr marL="12700">
              <a:lnSpc>
                <a:spcPct val="100000"/>
              </a:lnSpc>
            </a:pPr>
            <a:r>
              <a:rPr sz="2800" b="1" i="1" spc="30" dirty="0">
                <a:solidFill>
                  <a:srgbClr val="87234B"/>
                </a:solidFill>
                <a:latin typeface="Arial"/>
                <a:cs typeface="Arial"/>
              </a:rPr>
              <a:t>Department's</a:t>
            </a:r>
            <a:r>
              <a:rPr sz="2800" b="1" i="1" spc="375" dirty="0">
                <a:solidFill>
                  <a:srgbClr val="87234B"/>
                </a:solidFill>
                <a:latin typeface="Arial"/>
                <a:cs typeface="Arial"/>
              </a:rPr>
              <a:t> </a:t>
            </a:r>
            <a:r>
              <a:rPr sz="2800" b="1" i="1" spc="45" dirty="0">
                <a:solidFill>
                  <a:srgbClr val="87234B"/>
                </a:solidFill>
                <a:latin typeface="Arial"/>
                <a:cs typeface="Arial"/>
              </a:rPr>
              <a:t>Duties</a:t>
            </a:r>
            <a:r>
              <a:rPr sz="2800" b="1" i="1" spc="114" dirty="0">
                <a:solidFill>
                  <a:srgbClr val="87234B"/>
                </a:solidFill>
                <a:latin typeface="Arial"/>
                <a:cs typeface="Arial"/>
              </a:rPr>
              <a:t> </a:t>
            </a:r>
            <a:r>
              <a:rPr sz="2800" b="1" i="1" spc="45" dirty="0">
                <a:solidFill>
                  <a:srgbClr val="87234B"/>
                </a:solidFill>
                <a:latin typeface="Arial"/>
                <a:cs typeface="Arial"/>
              </a:rPr>
              <a:t>(APS):</a:t>
            </a:r>
            <a:r>
              <a:rPr sz="2800" b="1" i="1" spc="155" dirty="0">
                <a:solidFill>
                  <a:srgbClr val="87234B"/>
                </a:solidFill>
                <a:latin typeface="Arial"/>
                <a:cs typeface="Arial"/>
              </a:rPr>
              <a:t> </a:t>
            </a:r>
            <a:r>
              <a:rPr sz="2800" b="1" i="1" spc="40" dirty="0">
                <a:solidFill>
                  <a:srgbClr val="87234B"/>
                </a:solidFill>
                <a:latin typeface="Arial"/>
                <a:cs typeface="Arial"/>
              </a:rPr>
              <a:t>safety</a:t>
            </a:r>
            <a:r>
              <a:rPr sz="2800" b="1" i="1" spc="100" dirty="0">
                <a:solidFill>
                  <a:srgbClr val="87234B"/>
                </a:solidFill>
                <a:latin typeface="Arial"/>
                <a:cs typeface="Arial"/>
              </a:rPr>
              <a:t> </a:t>
            </a:r>
            <a:r>
              <a:rPr sz="2850" spc="-125" dirty="0">
                <a:solidFill>
                  <a:srgbClr val="87234B"/>
                </a:solidFill>
                <a:latin typeface="Times New Roman"/>
                <a:cs typeface="Times New Roman"/>
              </a:rPr>
              <a:t>&amp;</a:t>
            </a:r>
            <a:r>
              <a:rPr sz="2850" spc="130" dirty="0">
                <a:solidFill>
                  <a:srgbClr val="87234B"/>
                </a:solidFill>
                <a:latin typeface="Times New Roman"/>
                <a:cs typeface="Times New Roman"/>
              </a:rPr>
              <a:t> </a:t>
            </a:r>
            <a:r>
              <a:rPr sz="2800" b="1" i="1" spc="30" dirty="0">
                <a:solidFill>
                  <a:srgbClr val="87234B"/>
                </a:solidFill>
                <a:latin typeface="Arial"/>
                <a:cs typeface="Arial"/>
              </a:rPr>
              <a:t>services</a:t>
            </a:r>
            <a:endParaRPr sz="2800">
              <a:latin typeface="Arial"/>
              <a:cs typeface="Arial"/>
            </a:endParaRPr>
          </a:p>
          <a:p>
            <a:pPr marL="716280" indent="-242570">
              <a:lnSpc>
                <a:spcPct val="100000"/>
              </a:lnSpc>
              <a:spcBef>
                <a:spcPts val="2165"/>
              </a:spcBef>
              <a:buChar char="•"/>
              <a:tabLst>
                <a:tab pos="716915" algn="l"/>
              </a:tabLst>
            </a:pPr>
            <a:r>
              <a:rPr sz="2800" spc="35" dirty="0">
                <a:solidFill>
                  <a:srgbClr val="FD0000"/>
                </a:solidFill>
                <a:latin typeface="Arial"/>
                <a:cs typeface="Arial"/>
              </a:rPr>
              <a:t>Investigate</a:t>
            </a:r>
            <a:r>
              <a:rPr sz="2800" spc="160" dirty="0">
                <a:solidFill>
                  <a:srgbClr val="FD0000"/>
                </a:solidFill>
                <a:latin typeface="Arial"/>
                <a:cs typeface="Arial"/>
              </a:rPr>
              <a:t> </a:t>
            </a:r>
            <a:r>
              <a:rPr sz="2800" spc="65" dirty="0">
                <a:solidFill>
                  <a:srgbClr val="FD0000"/>
                </a:solidFill>
                <a:latin typeface="Arial"/>
                <a:cs typeface="Arial"/>
              </a:rPr>
              <a:t>each</a:t>
            </a:r>
            <a:r>
              <a:rPr sz="2800" spc="45" dirty="0">
                <a:solidFill>
                  <a:srgbClr val="FD0000"/>
                </a:solidFill>
                <a:latin typeface="Arial"/>
                <a:cs typeface="Arial"/>
              </a:rPr>
              <a:t> </a:t>
            </a:r>
            <a:r>
              <a:rPr sz="2800" spc="50" dirty="0">
                <a:solidFill>
                  <a:srgbClr val="FD0000"/>
                </a:solidFill>
                <a:latin typeface="Arial"/>
                <a:cs typeface="Arial"/>
              </a:rPr>
              <a:t>case</a:t>
            </a:r>
            <a:r>
              <a:rPr sz="2800" spc="90" dirty="0">
                <a:solidFill>
                  <a:srgbClr val="FD0000"/>
                </a:solidFill>
                <a:latin typeface="Arial"/>
                <a:cs typeface="Arial"/>
              </a:rPr>
              <a:t> </a:t>
            </a:r>
            <a:r>
              <a:rPr sz="2800" spc="15" dirty="0">
                <a:solidFill>
                  <a:srgbClr val="FD0000"/>
                </a:solidFill>
                <a:latin typeface="Arial"/>
                <a:cs typeface="Arial"/>
              </a:rPr>
              <a:t>of</a:t>
            </a:r>
            <a:r>
              <a:rPr sz="2800" spc="100" dirty="0">
                <a:solidFill>
                  <a:srgbClr val="FD0000"/>
                </a:solidFill>
                <a:latin typeface="Arial"/>
                <a:cs typeface="Arial"/>
              </a:rPr>
              <a:t> </a:t>
            </a:r>
            <a:r>
              <a:rPr sz="2800" spc="45" dirty="0">
                <a:solidFill>
                  <a:srgbClr val="FD0000"/>
                </a:solidFill>
                <a:latin typeface="Arial"/>
                <a:cs typeface="Arial"/>
              </a:rPr>
              <a:t>abuse</a:t>
            </a:r>
            <a:endParaRPr sz="2800">
              <a:latin typeface="Arial"/>
              <a:cs typeface="Arial"/>
            </a:endParaRPr>
          </a:p>
          <a:p>
            <a:pPr marL="715645" indent="-241935">
              <a:lnSpc>
                <a:spcPct val="100000"/>
              </a:lnSpc>
              <a:spcBef>
                <a:spcPts val="5"/>
              </a:spcBef>
              <a:buChar char="•"/>
              <a:tabLst>
                <a:tab pos="716280" algn="l"/>
              </a:tabLst>
            </a:pPr>
            <a:r>
              <a:rPr sz="2800" spc="40" dirty="0">
                <a:solidFill>
                  <a:srgbClr val="FD0000"/>
                </a:solidFill>
                <a:latin typeface="Arial"/>
                <a:cs typeface="Arial"/>
              </a:rPr>
              <a:t>Provide</a:t>
            </a:r>
            <a:r>
              <a:rPr sz="2800" spc="120" dirty="0">
                <a:solidFill>
                  <a:srgbClr val="FD0000"/>
                </a:solidFill>
                <a:latin typeface="Arial"/>
                <a:cs typeface="Arial"/>
              </a:rPr>
              <a:t> </a:t>
            </a:r>
            <a:r>
              <a:rPr sz="2800" spc="45" dirty="0">
                <a:solidFill>
                  <a:srgbClr val="FD0000"/>
                </a:solidFill>
                <a:latin typeface="Arial"/>
                <a:cs typeface="Arial"/>
              </a:rPr>
              <a:t>services</a:t>
            </a:r>
            <a:r>
              <a:rPr sz="2800" spc="145" dirty="0">
                <a:solidFill>
                  <a:srgbClr val="FD0000"/>
                </a:solidFill>
                <a:latin typeface="Arial"/>
                <a:cs typeface="Arial"/>
              </a:rPr>
              <a:t> </a:t>
            </a:r>
            <a:r>
              <a:rPr sz="2800" spc="75" dirty="0">
                <a:solidFill>
                  <a:srgbClr val="FD0000"/>
                </a:solidFill>
                <a:latin typeface="Arial"/>
                <a:cs typeface="Arial"/>
              </a:rPr>
              <a:t>as</a:t>
            </a:r>
            <a:r>
              <a:rPr sz="2800" spc="-10" dirty="0">
                <a:solidFill>
                  <a:srgbClr val="FD0000"/>
                </a:solidFill>
                <a:latin typeface="Arial"/>
                <a:cs typeface="Arial"/>
              </a:rPr>
              <a:t> </a:t>
            </a:r>
            <a:r>
              <a:rPr sz="2800" spc="45" dirty="0">
                <a:solidFill>
                  <a:srgbClr val="FD0000"/>
                </a:solidFill>
                <a:latin typeface="Arial"/>
                <a:cs typeface="Arial"/>
              </a:rPr>
              <a:t>necessary</a:t>
            </a:r>
            <a:endParaRPr sz="2800">
              <a:latin typeface="Arial"/>
              <a:cs typeface="Arial"/>
            </a:endParaRPr>
          </a:p>
          <a:p>
            <a:pPr marL="715010" indent="-241300">
              <a:lnSpc>
                <a:spcPct val="100000"/>
              </a:lnSpc>
              <a:spcBef>
                <a:spcPts val="5"/>
              </a:spcBef>
              <a:buChar char="•"/>
              <a:tabLst>
                <a:tab pos="715645" algn="l"/>
              </a:tabLst>
            </a:pPr>
            <a:r>
              <a:rPr sz="2800" spc="45" dirty="0">
                <a:solidFill>
                  <a:srgbClr val="FD0000"/>
                </a:solidFill>
                <a:latin typeface="Arial"/>
                <a:cs typeface="Arial"/>
              </a:rPr>
              <a:t>Request</a:t>
            </a:r>
            <a:r>
              <a:rPr sz="2800" spc="145" dirty="0">
                <a:solidFill>
                  <a:srgbClr val="FD0000"/>
                </a:solidFill>
                <a:latin typeface="Arial"/>
                <a:cs typeface="Arial"/>
              </a:rPr>
              <a:t> </a:t>
            </a:r>
            <a:r>
              <a:rPr sz="2800" spc="70" dirty="0">
                <a:solidFill>
                  <a:srgbClr val="FD0000"/>
                </a:solidFill>
                <a:latin typeface="Arial"/>
                <a:cs typeface="Arial"/>
              </a:rPr>
              <a:t>law</a:t>
            </a:r>
            <a:r>
              <a:rPr sz="2800" spc="-20" dirty="0">
                <a:solidFill>
                  <a:srgbClr val="FD0000"/>
                </a:solidFill>
                <a:latin typeface="Arial"/>
                <a:cs typeface="Arial"/>
              </a:rPr>
              <a:t> </a:t>
            </a:r>
            <a:r>
              <a:rPr sz="2800" spc="45" dirty="0">
                <a:solidFill>
                  <a:srgbClr val="FD0000"/>
                </a:solidFill>
                <a:latin typeface="Arial"/>
                <a:cs typeface="Arial"/>
              </a:rPr>
              <a:t>enforcement</a:t>
            </a:r>
            <a:r>
              <a:rPr sz="2800" spc="225" dirty="0">
                <a:solidFill>
                  <a:srgbClr val="FD0000"/>
                </a:solidFill>
                <a:latin typeface="Arial"/>
                <a:cs typeface="Arial"/>
              </a:rPr>
              <a:t> </a:t>
            </a:r>
            <a:r>
              <a:rPr sz="2800" spc="25" dirty="0">
                <a:solidFill>
                  <a:srgbClr val="FD0000"/>
                </a:solidFill>
                <a:latin typeface="Arial"/>
                <a:cs typeface="Arial"/>
              </a:rPr>
              <a:t>assistance</a:t>
            </a:r>
            <a:r>
              <a:rPr sz="2800" spc="285" dirty="0">
                <a:solidFill>
                  <a:srgbClr val="FD0000"/>
                </a:solidFill>
                <a:latin typeface="Arial"/>
                <a:cs typeface="Arial"/>
              </a:rPr>
              <a:t> </a:t>
            </a:r>
            <a:r>
              <a:rPr sz="2800" spc="75" dirty="0">
                <a:solidFill>
                  <a:srgbClr val="FD0000"/>
                </a:solidFill>
                <a:latin typeface="Arial"/>
                <a:cs typeface="Arial"/>
              </a:rPr>
              <a:t>as</a:t>
            </a:r>
            <a:r>
              <a:rPr sz="2800" spc="-5" dirty="0">
                <a:solidFill>
                  <a:srgbClr val="FD0000"/>
                </a:solidFill>
                <a:latin typeface="Arial"/>
                <a:cs typeface="Arial"/>
              </a:rPr>
              <a:t> </a:t>
            </a:r>
            <a:r>
              <a:rPr sz="2800" spc="50" dirty="0">
                <a:solidFill>
                  <a:srgbClr val="FD0000"/>
                </a:solidFill>
                <a:latin typeface="Arial"/>
                <a:cs typeface="Arial"/>
              </a:rPr>
              <a:t>needed</a:t>
            </a:r>
            <a:endParaRPr sz="2800">
              <a:latin typeface="Arial"/>
              <a:cs typeface="Arial"/>
            </a:endParaRPr>
          </a:p>
          <a:p>
            <a:pPr marL="715010" indent="-241300">
              <a:lnSpc>
                <a:spcPct val="100000"/>
              </a:lnSpc>
              <a:buChar char="•"/>
              <a:tabLst>
                <a:tab pos="715645" algn="l"/>
              </a:tabLst>
            </a:pPr>
            <a:r>
              <a:rPr sz="2800" spc="45" dirty="0">
                <a:solidFill>
                  <a:srgbClr val="FD0000"/>
                </a:solidFill>
                <a:latin typeface="Arial"/>
                <a:cs typeface="Arial"/>
              </a:rPr>
              <a:t>Report</a:t>
            </a:r>
            <a:r>
              <a:rPr sz="2800" spc="145" dirty="0">
                <a:solidFill>
                  <a:srgbClr val="FD0000"/>
                </a:solidFill>
                <a:latin typeface="Arial"/>
                <a:cs typeface="Arial"/>
              </a:rPr>
              <a:t> </a:t>
            </a:r>
            <a:r>
              <a:rPr sz="2800" spc="45" dirty="0">
                <a:solidFill>
                  <a:srgbClr val="FD0000"/>
                </a:solidFill>
                <a:latin typeface="Arial"/>
                <a:cs typeface="Arial"/>
              </a:rPr>
              <a:t>all</a:t>
            </a:r>
            <a:r>
              <a:rPr sz="2800" spc="-30" dirty="0">
                <a:solidFill>
                  <a:srgbClr val="FD0000"/>
                </a:solidFill>
                <a:latin typeface="Arial"/>
                <a:cs typeface="Arial"/>
              </a:rPr>
              <a:t> </a:t>
            </a:r>
            <a:r>
              <a:rPr sz="2800" spc="50" dirty="0">
                <a:solidFill>
                  <a:srgbClr val="FD0000"/>
                </a:solidFill>
                <a:latin typeface="Arial"/>
                <a:cs typeface="Arial"/>
              </a:rPr>
              <a:t>cases</a:t>
            </a:r>
            <a:r>
              <a:rPr sz="2800" spc="80" dirty="0">
                <a:solidFill>
                  <a:srgbClr val="FD0000"/>
                </a:solidFill>
                <a:latin typeface="Arial"/>
                <a:cs typeface="Arial"/>
              </a:rPr>
              <a:t> </a:t>
            </a:r>
            <a:r>
              <a:rPr sz="2800" spc="70" dirty="0">
                <a:solidFill>
                  <a:srgbClr val="FD0000"/>
                </a:solidFill>
                <a:latin typeface="Arial"/>
                <a:cs typeface="Arial"/>
              </a:rPr>
              <a:t>to</a:t>
            </a:r>
            <a:r>
              <a:rPr sz="2800" spc="5" dirty="0">
                <a:solidFill>
                  <a:srgbClr val="FD0000"/>
                </a:solidFill>
                <a:latin typeface="Arial"/>
                <a:cs typeface="Arial"/>
              </a:rPr>
              <a:t> </a:t>
            </a:r>
            <a:r>
              <a:rPr sz="2800" spc="70" dirty="0">
                <a:solidFill>
                  <a:srgbClr val="FD0000"/>
                </a:solidFill>
                <a:latin typeface="Arial"/>
                <a:cs typeface="Arial"/>
              </a:rPr>
              <a:t>law</a:t>
            </a:r>
            <a:r>
              <a:rPr sz="2800" spc="-25" dirty="0">
                <a:solidFill>
                  <a:srgbClr val="FD0000"/>
                </a:solidFill>
                <a:latin typeface="Arial"/>
                <a:cs typeface="Arial"/>
              </a:rPr>
              <a:t> </a:t>
            </a:r>
            <a:r>
              <a:rPr sz="2800" spc="45" dirty="0">
                <a:solidFill>
                  <a:srgbClr val="FD0000"/>
                </a:solidFill>
                <a:latin typeface="Arial"/>
                <a:cs typeface="Arial"/>
              </a:rPr>
              <a:t>enforcement</a:t>
            </a:r>
            <a:endParaRPr sz="2800">
              <a:latin typeface="Arial"/>
              <a:cs typeface="Arial"/>
            </a:endParaRPr>
          </a:p>
          <a:p>
            <a:pPr marL="715010" indent="-241300">
              <a:lnSpc>
                <a:spcPct val="100000"/>
              </a:lnSpc>
              <a:spcBef>
                <a:spcPts val="5"/>
              </a:spcBef>
              <a:buChar char="•"/>
              <a:tabLst>
                <a:tab pos="715645" algn="l"/>
              </a:tabLst>
            </a:pPr>
            <a:r>
              <a:rPr sz="2800" spc="45" dirty="0">
                <a:solidFill>
                  <a:srgbClr val="FD0000"/>
                </a:solidFill>
                <a:latin typeface="Arial"/>
                <a:cs typeface="Arial"/>
              </a:rPr>
              <a:t>Report</a:t>
            </a:r>
            <a:r>
              <a:rPr sz="2800" spc="100" dirty="0">
                <a:solidFill>
                  <a:srgbClr val="FD0000"/>
                </a:solidFill>
                <a:latin typeface="Arial"/>
                <a:cs typeface="Arial"/>
              </a:rPr>
              <a:t> </a:t>
            </a:r>
            <a:r>
              <a:rPr sz="2800" spc="70" dirty="0">
                <a:solidFill>
                  <a:srgbClr val="FD0000"/>
                </a:solidFill>
                <a:latin typeface="Arial"/>
                <a:cs typeface="Arial"/>
              </a:rPr>
              <a:t>to</a:t>
            </a:r>
            <a:r>
              <a:rPr sz="2800" spc="20" dirty="0">
                <a:solidFill>
                  <a:srgbClr val="FD0000"/>
                </a:solidFill>
                <a:latin typeface="Arial"/>
                <a:cs typeface="Arial"/>
              </a:rPr>
              <a:t> </a:t>
            </a:r>
            <a:r>
              <a:rPr sz="2800" spc="45" dirty="0">
                <a:solidFill>
                  <a:srgbClr val="FD0000"/>
                </a:solidFill>
                <a:latin typeface="Arial"/>
                <a:cs typeface="Arial"/>
              </a:rPr>
              <a:t>county</a:t>
            </a:r>
            <a:r>
              <a:rPr sz="2800" spc="95" dirty="0">
                <a:solidFill>
                  <a:srgbClr val="FD0000"/>
                </a:solidFill>
                <a:latin typeface="Arial"/>
                <a:cs typeface="Arial"/>
              </a:rPr>
              <a:t> </a:t>
            </a:r>
            <a:r>
              <a:rPr sz="2800" spc="40" dirty="0">
                <a:solidFill>
                  <a:srgbClr val="FD0000"/>
                </a:solidFill>
                <a:latin typeface="Arial"/>
                <a:cs typeface="Arial"/>
              </a:rPr>
              <a:t>attorney</a:t>
            </a:r>
            <a:r>
              <a:rPr sz="2800" spc="135" dirty="0">
                <a:solidFill>
                  <a:srgbClr val="FD0000"/>
                </a:solidFill>
                <a:latin typeface="Arial"/>
                <a:cs typeface="Arial"/>
              </a:rPr>
              <a:t> </a:t>
            </a:r>
            <a:r>
              <a:rPr sz="2800" dirty="0">
                <a:solidFill>
                  <a:srgbClr val="FD0000"/>
                </a:solidFill>
                <a:latin typeface="Arial"/>
                <a:cs typeface="Arial"/>
              </a:rPr>
              <a:t>if</a:t>
            </a:r>
            <a:r>
              <a:rPr sz="2800" spc="65" dirty="0">
                <a:solidFill>
                  <a:srgbClr val="FD0000"/>
                </a:solidFill>
                <a:latin typeface="Arial"/>
                <a:cs typeface="Arial"/>
              </a:rPr>
              <a:t> </a:t>
            </a:r>
            <a:r>
              <a:rPr sz="2800" spc="50" dirty="0">
                <a:solidFill>
                  <a:srgbClr val="FD0000"/>
                </a:solidFill>
                <a:latin typeface="Arial"/>
                <a:cs typeface="Arial"/>
              </a:rPr>
              <a:t>abuse</a:t>
            </a:r>
            <a:r>
              <a:rPr sz="2800" spc="120" dirty="0">
                <a:solidFill>
                  <a:srgbClr val="FD0000"/>
                </a:solidFill>
                <a:latin typeface="Arial"/>
                <a:cs typeface="Arial"/>
              </a:rPr>
              <a:t> </a:t>
            </a:r>
            <a:r>
              <a:rPr sz="2800" spc="40" dirty="0">
                <a:solidFill>
                  <a:srgbClr val="FD0000"/>
                </a:solidFill>
                <a:latin typeface="Arial"/>
                <a:cs typeface="Arial"/>
              </a:rPr>
              <a:t>occurred</a:t>
            </a:r>
            <a:endParaRPr sz="28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7395" y="916073"/>
            <a:ext cx="0" cy="5888355"/>
          </a:xfrm>
          <a:custGeom>
            <a:avLst/>
            <a:gdLst/>
            <a:ahLst/>
            <a:cxnLst/>
            <a:rect l="l" t="t" r="r" b="b"/>
            <a:pathLst>
              <a:path h="5888355">
                <a:moveTo>
                  <a:pt x="0" y="5887771"/>
                </a:moveTo>
                <a:lnTo>
                  <a:pt x="0" y="0"/>
                </a:lnTo>
              </a:path>
            </a:pathLst>
          </a:custGeom>
          <a:ln w="72220">
            <a:solidFill>
              <a:srgbClr val="000000"/>
            </a:solidFill>
          </a:ln>
        </p:spPr>
        <p:txBody>
          <a:bodyPr wrap="square" lIns="0" tIns="0" rIns="0" bIns="0" rtlCol="0"/>
          <a:lstStyle/>
          <a:p>
            <a:endParaRPr/>
          </a:p>
        </p:txBody>
      </p:sp>
      <p:sp>
        <p:nvSpPr>
          <p:cNvPr id="3" name="object 3"/>
          <p:cNvSpPr/>
          <p:nvPr/>
        </p:nvSpPr>
        <p:spPr>
          <a:xfrm>
            <a:off x="144567" y="916073"/>
            <a:ext cx="9796145" cy="5888355"/>
          </a:xfrm>
          <a:custGeom>
            <a:avLst/>
            <a:gdLst/>
            <a:ahLst/>
            <a:cxnLst/>
            <a:rect l="l" t="t" r="r" b="b"/>
            <a:pathLst>
              <a:path w="9796145" h="5888355">
                <a:moveTo>
                  <a:pt x="9749753" y="5887771"/>
                </a:moveTo>
                <a:lnTo>
                  <a:pt x="9749753" y="0"/>
                </a:lnTo>
              </a:path>
              <a:path w="9796145" h="5888355">
                <a:moveTo>
                  <a:pt x="0" y="39427"/>
                </a:moveTo>
                <a:lnTo>
                  <a:pt x="9795711" y="39427"/>
                </a:lnTo>
              </a:path>
              <a:path w="9796145" h="5888355">
                <a:moveTo>
                  <a:pt x="0" y="5835201"/>
                </a:moveTo>
                <a:lnTo>
                  <a:pt x="9795711" y="5835201"/>
                </a:lnTo>
              </a:path>
            </a:pathLst>
          </a:custGeom>
          <a:ln w="78819">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3469796" y="1005045"/>
            <a:ext cx="3121660" cy="431800"/>
          </a:xfrm>
          <a:prstGeom prst="rect">
            <a:avLst/>
          </a:prstGeom>
        </p:spPr>
        <p:txBody>
          <a:bodyPr vert="horz" wrap="square" lIns="0" tIns="14604" rIns="0" bIns="0" rtlCol="0">
            <a:spAutoFit/>
          </a:bodyPr>
          <a:lstStyle/>
          <a:p>
            <a:pPr marL="12700">
              <a:lnSpc>
                <a:spcPct val="100000"/>
              </a:lnSpc>
              <a:spcBef>
                <a:spcPts val="114"/>
              </a:spcBef>
            </a:pPr>
            <a:r>
              <a:rPr sz="2550" spc="60" dirty="0">
                <a:solidFill>
                  <a:srgbClr val="5D2DDF"/>
                </a:solidFill>
              </a:rPr>
              <a:t>What</a:t>
            </a:r>
            <a:r>
              <a:rPr sz="2550" spc="25" dirty="0">
                <a:solidFill>
                  <a:srgbClr val="5D2DDF"/>
                </a:solidFill>
              </a:rPr>
              <a:t> </a:t>
            </a:r>
            <a:r>
              <a:rPr sz="2650" b="1" spc="-110" dirty="0">
                <a:solidFill>
                  <a:srgbClr val="5D2DDF"/>
                </a:solidFill>
                <a:latin typeface="Arial"/>
                <a:cs typeface="Arial"/>
              </a:rPr>
              <a:t>happens</a:t>
            </a:r>
            <a:r>
              <a:rPr sz="2650" b="1" spc="70" dirty="0">
                <a:solidFill>
                  <a:srgbClr val="5D2DDF"/>
                </a:solidFill>
                <a:latin typeface="Arial"/>
                <a:cs typeface="Arial"/>
              </a:rPr>
              <a:t> </a:t>
            </a:r>
            <a:r>
              <a:rPr sz="2650" b="1" spc="-135" dirty="0">
                <a:solidFill>
                  <a:srgbClr val="5D2DDF"/>
                </a:solidFill>
                <a:latin typeface="Arial"/>
                <a:cs typeface="Arial"/>
              </a:rPr>
              <a:t>now?</a:t>
            </a:r>
            <a:endParaRPr sz="2650">
              <a:latin typeface="Arial"/>
              <a:cs typeface="Arial"/>
            </a:endParaRPr>
          </a:p>
        </p:txBody>
      </p:sp>
      <p:sp>
        <p:nvSpPr>
          <p:cNvPr id="5" name="object 5"/>
          <p:cNvSpPr txBox="1"/>
          <p:nvPr/>
        </p:nvSpPr>
        <p:spPr>
          <a:xfrm>
            <a:off x="331137" y="1691185"/>
            <a:ext cx="9398635" cy="1289685"/>
          </a:xfrm>
          <a:prstGeom prst="rect">
            <a:avLst/>
          </a:prstGeom>
        </p:spPr>
        <p:txBody>
          <a:bodyPr vert="horz" wrap="square" lIns="0" tIns="13970" rIns="0" bIns="0" rtlCol="0">
            <a:spAutoFit/>
          </a:bodyPr>
          <a:lstStyle/>
          <a:p>
            <a:pPr marL="20320" marR="5080" indent="-8255">
              <a:lnSpc>
                <a:spcPct val="100000"/>
              </a:lnSpc>
              <a:spcBef>
                <a:spcPts val="110"/>
              </a:spcBef>
            </a:pPr>
            <a:r>
              <a:rPr sz="1600" spc="15" dirty="0">
                <a:solidFill>
                  <a:srgbClr val="FD0505"/>
                </a:solidFill>
                <a:latin typeface="Arial"/>
                <a:cs typeface="Arial"/>
              </a:rPr>
              <a:t>Gather</a:t>
            </a:r>
            <a:r>
              <a:rPr sz="1600" spc="110" dirty="0">
                <a:solidFill>
                  <a:srgbClr val="FD0505"/>
                </a:solidFill>
                <a:latin typeface="Arial"/>
                <a:cs typeface="Arial"/>
              </a:rPr>
              <a:t> </a:t>
            </a:r>
            <a:r>
              <a:rPr sz="1600" spc="20" dirty="0">
                <a:solidFill>
                  <a:srgbClr val="FD0505"/>
                </a:solidFill>
                <a:latin typeface="Arial"/>
                <a:cs typeface="Arial"/>
              </a:rPr>
              <a:t>information</a:t>
            </a:r>
            <a:r>
              <a:rPr sz="1600" spc="80" dirty="0">
                <a:solidFill>
                  <a:srgbClr val="FD0505"/>
                </a:solidFill>
                <a:latin typeface="Arial"/>
                <a:cs typeface="Arial"/>
              </a:rPr>
              <a:t> </a:t>
            </a:r>
            <a:r>
              <a:rPr sz="1600" spc="30" dirty="0">
                <a:solidFill>
                  <a:srgbClr val="FD0505"/>
                </a:solidFill>
                <a:latin typeface="Arial"/>
                <a:cs typeface="Arial"/>
              </a:rPr>
              <a:t>to</a:t>
            </a:r>
            <a:r>
              <a:rPr sz="1600" spc="-35" dirty="0">
                <a:solidFill>
                  <a:srgbClr val="FD0505"/>
                </a:solidFill>
                <a:latin typeface="Arial"/>
                <a:cs typeface="Arial"/>
              </a:rPr>
              <a:t> </a:t>
            </a:r>
            <a:r>
              <a:rPr sz="1600" spc="20" dirty="0">
                <a:solidFill>
                  <a:srgbClr val="FD0505"/>
                </a:solidFill>
                <a:latin typeface="Arial"/>
                <a:cs typeface="Arial"/>
              </a:rPr>
              <a:t>validate</a:t>
            </a:r>
            <a:r>
              <a:rPr sz="1600" spc="65" dirty="0">
                <a:solidFill>
                  <a:srgbClr val="FD0505"/>
                </a:solidFill>
                <a:latin typeface="Arial"/>
                <a:cs typeface="Arial"/>
              </a:rPr>
              <a:t> </a:t>
            </a:r>
            <a:r>
              <a:rPr sz="1600" spc="20" dirty="0">
                <a:solidFill>
                  <a:srgbClr val="FD0505"/>
                </a:solidFill>
                <a:latin typeface="Arial"/>
                <a:cs typeface="Arial"/>
              </a:rPr>
              <a:t>allegations</a:t>
            </a:r>
            <a:r>
              <a:rPr sz="1600" spc="45" dirty="0">
                <a:solidFill>
                  <a:srgbClr val="FD0505"/>
                </a:solidFill>
                <a:latin typeface="Arial"/>
                <a:cs typeface="Arial"/>
              </a:rPr>
              <a:t> </a:t>
            </a:r>
            <a:r>
              <a:rPr sz="1600" spc="25" dirty="0">
                <a:solidFill>
                  <a:srgbClr val="FD0505"/>
                </a:solidFill>
                <a:latin typeface="Arial"/>
                <a:cs typeface="Arial"/>
              </a:rPr>
              <a:t>through,</a:t>
            </a:r>
            <a:r>
              <a:rPr sz="1600" spc="20" dirty="0">
                <a:solidFill>
                  <a:srgbClr val="FD0505"/>
                </a:solidFill>
                <a:latin typeface="Arial"/>
                <a:cs typeface="Arial"/>
              </a:rPr>
              <a:t> database, </a:t>
            </a:r>
            <a:r>
              <a:rPr sz="1600" spc="30" dirty="0">
                <a:solidFill>
                  <a:srgbClr val="FD0505"/>
                </a:solidFill>
                <a:latin typeface="Arial"/>
                <a:cs typeface="Arial"/>
              </a:rPr>
              <a:t>victim</a:t>
            </a:r>
            <a:r>
              <a:rPr sz="1600" spc="5" dirty="0">
                <a:solidFill>
                  <a:srgbClr val="FD0505"/>
                </a:solidFill>
                <a:latin typeface="Arial"/>
                <a:cs typeface="Arial"/>
              </a:rPr>
              <a:t> </a:t>
            </a:r>
            <a:r>
              <a:rPr sz="1600" spc="20" dirty="0">
                <a:solidFill>
                  <a:srgbClr val="FD0505"/>
                </a:solidFill>
                <a:latin typeface="Arial"/>
                <a:cs typeface="Arial"/>
              </a:rPr>
              <a:t>interview</a:t>
            </a:r>
            <a:r>
              <a:rPr sz="1600" spc="50" dirty="0">
                <a:solidFill>
                  <a:srgbClr val="FD0505"/>
                </a:solidFill>
                <a:latin typeface="Arial"/>
                <a:cs typeface="Arial"/>
              </a:rPr>
              <a:t> </a:t>
            </a:r>
            <a:r>
              <a:rPr sz="1600" spc="45" dirty="0">
                <a:solidFill>
                  <a:srgbClr val="FD0505"/>
                </a:solidFill>
                <a:latin typeface="Arial"/>
                <a:cs typeface="Arial"/>
              </a:rPr>
              <a:t>and</a:t>
            </a:r>
            <a:r>
              <a:rPr sz="1600" spc="-10" dirty="0">
                <a:solidFill>
                  <a:srgbClr val="FD0505"/>
                </a:solidFill>
                <a:latin typeface="Arial"/>
                <a:cs typeface="Arial"/>
              </a:rPr>
              <a:t> </a:t>
            </a:r>
            <a:r>
              <a:rPr sz="1600" spc="20" dirty="0">
                <a:solidFill>
                  <a:srgbClr val="FD0505"/>
                </a:solidFill>
                <a:latin typeface="Arial"/>
                <a:cs typeface="Arial"/>
              </a:rPr>
              <a:t>collateral</a:t>
            </a:r>
            <a:r>
              <a:rPr sz="1600" spc="70" dirty="0">
                <a:solidFill>
                  <a:srgbClr val="FD0505"/>
                </a:solidFill>
                <a:latin typeface="Arial"/>
                <a:cs typeface="Arial"/>
              </a:rPr>
              <a:t> </a:t>
            </a:r>
            <a:r>
              <a:rPr sz="1600" spc="25" dirty="0">
                <a:solidFill>
                  <a:srgbClr val="FD0505"/>
                </a:solidFill>
                <a:latin typeface="Arial"/>
                <a:cs typeface="Arial"/>
              </a:rPr>
              <a:t>contacts. </a:t>
            </a:r>
            <a:r>
              <a:rPr sz="1600" spc="-430" dirty="0">
                <a:solidFill>
                  <a:srgbClr val="FD0505"/>
                </a:solidFill>
                <a:latin typeface="Arial"/>
                <a:cs typeface="Arial"/>
              </a:rPr>
              <a:t> </a:t>
            </a:r>
            <a:r>
              <a:rPr sz="1600" spc="15" dirty="0">
                <a:solidFill>
                  <a:srgbClr val="FD0505"/>
                </a:solidFill>
                <a:latin typeface="Arial"/>
                <a:cs typeface="Arial"/>
              </a:rPr>
              <a:t>Determine</a:t>
            </a:r>
            <a:r>
              <a:rPr sz="1600" spc="70" dirty="0">
                <a:solidFill>
                  <a:srgbClr val="FD0505"/>
                </a:solidFill>
                <a:latin typeface="Arial"/>
                <a:cs typeface="Arial"/>
              </a:rPr>
              <a:t> </a:t>
            </a:r>
            <a:r>
              <a:rPr sz="1600" spc="30" dirty="0">
                <a:solidFill>
                  <a:srgbClr val="FD0505"/>
                </a:solidFill>
                <a:latin typeface="Arial"/>
                <a:cs typeface="Arial"/>
              </a:rPr>
              <a:t>if</a:t>
            </a:r>
            <a:r>
              <a:rPr sz="1600" spc="10" dirty="0">
                <a:solidFill>
                  <a:srgbClr val="FD0505"/>
                </a:solidFill>
                <a:latin typeface="Arial"/>
                <a:cs typeface="Arial"/>
              </a:rPr>
              <a:t> </a:t>
            </a:r>
            <a:r>
              <a:rPr sz="1600" spc="20" dirty="0">
                <a:solidFill>
                  <a:srgbClr val="FD0505"/>
                </a:solidFill>
                <a:latin typeface="Arial"/>
                <a:cs typeface="Arial"/>
              </a:rPr>
              <a:t>victim</a:t>
            </a:r>
            <a:r>
              <a:rPr sz="1600" spc="40" dirty="0">
                <a:solidFill>
                  <a:srgbClr val="FD0505"/>
                </a:solidFill>
                <a:latin typeface="Arial"/>
                <a:cs typeface="Arial"/>
              </a:rPr>
              <a:t> is</a:t>
            </a:r>
            <a:r>
              <a:rPr sz="1600" spc="-40" dirty="0">
                <a:solidFill>
                  <a:srgbClr val="FD0505"/>
                </a:solidFill>
                <a:latin typeface="Arial"/>
                <a:cs typeface="Arial"/>
              </a:rPr>
              <a:t> </a:t>
            </a:r>
            <a:r>
              <a:rPr sz="1600" spc="65" dirty="0">
                <a:solidFill>
                  <a:srgbClr val="FD0505"/>
                </a:solidFill>
                <a:latin typeface="Arial"/>
                <a:cs typeface="Arial"/>
              </a:rPr>
              <a:t>a</a:t>
            </a:r>
            <a:r>
              <a:rPr sz="1600" spc="-20" dirty="0">
                <a:solidFill>
                  <a:srgbClr val="FD0505"/>
                </a:solidFill>
                <a:latin typeface="Arial"/>
                <a:cs typeface="Arial"/>
              </a:rPr>
              <a:t> </a:t>
            </a:r>
            <a:r>
              <a:rPr sz="1600" spc="15" dirty="0">
                <a:solidFill>
                  <a:srgbClr val="FD0505"/>
                </a:solidFill>
                <a:latin typeface="Arial"/>
                <a:cs typeface="Arial"/>
              </a:rPr>
              <a:t>vulnerable</a:t>
            </a:r>
            <a:r>
              <a:rPr sz="1600" spc="114" dirty="0">
                <a:solidFill>
                  <a:srgbClr val="FD0505"/>
                </a:solidFill>
                <a:latin typeface="Arial"/>
                <a:cs typeface="Arial"/>
              </a:rPr>
              <a:t> </a:t>
            </a:r>
            <a:r>
              <a:rPr sz="1600" spc="15" dirty="0">
                <a:solidFill>
                  <a:srgbClr val="FD0505"/>
                </a:solidFill>
                <a:latin typeface="Arial"/>
                <a:cs typeface="Arial"/>
              </a:rPr>
              <a:t>adult,</a:t>
            </a:r>
            <a:r>
              <a:rPr sz="1600" spc="60" dirty="0">
                <a:solidFill>
                  <a:srgbClr val="FD0505"/>
                </a:solidFill>
                <a:latin typeface="Arial"/>
                <a:cs typeface="Arial"/>
              </a:rPr>
              <a:t> </a:t>
            </a:r>
            <a:r>
              <a:rPr sz="1600" spc="45" dirty="0">
                <a:solidFill>
                  <a:srgbClr val="FD0505"/>
                </a:solidFill>
                <a:latin typeface="Arial"/>
                <a:cs typeface="Arial"/>
              </a:rPr>
              <a:t>and</a:t>
            </a:r>
            <a:r>
              <a:rPr sz="1600" spc="-55" dirty="0">
                <a:solidFill>
                  <a:srgbClr val="FD0505"/>
                </a:solidFill>
                <a:latin typeface="Arial"/>
                <a:cs typeface="Arial"/>
              </a:rPr>
              <a:t> </a:t>
            </a:r>
            <a:r>
              <a:rPr sz="1600" spc="15" dirty="0">
                <a:solidFill>
                  <a:srgbClr val="FD0505"/>
                </a:solidFill>
                <a:latin typeface="Arial"/>
                <a:cs typeface="Arial"/>
              </a:rPr>
              <a:t>identify</a:t>
            </a:r>
            <a:r>
              <a:rPr sz="1600" spc="55" dirty="0">
                <a:solidFill>
                  <a:srgbClr val="FD0505"/>
                </a:solidFill>
                <a:latin typeface="Arial"/>
                <a:cs typeface="Arial"/>
              </a:rPr>
              <a:t> </a:t>
            </a:r>
            <a:r>
              <a:rPr sz="1600" spc="25" dirty="0">
                <a:solidFill>
                  <a:srgbClr val="FD0505"/>
                </a:solidFill>
                <a:latin typeface="Arial"/>
                <a:cs typeface="Arial"/>
              </a:rPr>
              <a:t>services</a:t>
            </a:r>
            <a:r>
              <a:rPr sz="1600" spc="40" dirty="0">
                <a:solidFill>
                  <a:srgbClr val="FD0505"/>
                </a:solidFill>
                <a:latin typeface="Arial"/>
                <a:cs typeface="Arial"/>
              </a:rPr>
              <a:t> </a:t>
            </a:r>
            <a:r>
              <a:rPr sz="1600" spc="35" dirty="0">
                <a:solidFill>
                  <a:srgbClr val="FD0505"/>
                </a:solidFill>
                <a:latin typeface="Arial"/>
                <a:cs typeface="Arial"/>
              </a:rPr>
              <a:t>needed</a:t>
            </a:r>
            <a:endParaRPr sz="1600">
              <a:latin typeface="Arial"/>
              <a:cs typeface="Arial"/>
            </a:endParaRPr>
          </a:p>
          <a:p>
            <a:pPr>
              <a:lnSpc>
                <a:spcPct val="100000"/>
              </a:lnSpc>
            </a:pPr>
            <a:endParaRPr sz="1800">
              <a:latin typeface="Arial"/>
              <a:cs typeface="Arial"/>
            </a:endParaRPr>
          </a:p>
          <a:p>
            <a:pPr>
              <a:lnSpc>
                <a:spcPct val="100000"/>
              </a:lnSpc>
              <a:spcBef>
                <a:spcPts val="40"/>
              </a:spcBef>
            </a:pPr>
            <a:endParaRPr sz="1800">
              <a:latin typeface="Arial"/>
              <a:cs typeface="Arial"/>
            </a:endParaRPr>
          </a:p>
          <a:p>
            <a:pPr marL="82550">
              <a:lnSpc>
                <a:spcPct val="100000"/>
              </a:lnSpc>
            </a:pPr>
            <a:r>
              <a:rPr sz="1600" spc="10" dirty="0">
                <a:solidFill>
                  <a:srgbClr val="5D2DDF"/>
                </a:solidFill>
                <a:latin typeface="Arial"/>
                <a:cs typeface="Arial"/>
              </a:rPr>
              <a:t>Assist</a:t>
            </a:r>
            <a:r>
              <a:rPr sz="1600" spc="40" dirty="0">
                <a:solidFill>
                  <a:srgbClr val="5D2DDF"/>
                </a:solidFill>
                <a:latin typeface="Arial"/>
                <a:cs typeface="Arial"/>
              </a:rPr>
              <a:t> </a:t>
            </a:r>
            <a:r>
              <a:rPr sz="1600" spc="35" dirty="0">
                <a:solidFill>
                  <a:srgbClr val="5D2DDF"/>
                </a:solidFill>
                <a:latin typeface="Arial"/>
                <a:cs typeface="Arial"/>
              </a:rPr>
              <a:t>with</a:t>
            </a:r>
            <a:r>
              <a:rPr sz="1600" spc="10" dirty="0">
                <a:solidFill>
                  <a:srgbClr val="5D2DDF"/>
                </a:solidFill>
                <a:latin typeface="Arial"/>
                <a:cs typeface="Arial"/>
              </a:rPr>
              <a:t> </a:t>
            </a:r>
            <a:r>
              <a:rPr sz="1600" spc="20" dirty="0">
                <a:solidFill>
                  <a:srgbClr val="5D2DDF"/>
                </a:solidFill>
                <a:latin typeface="Arial"/>
                <a:cs typeface="Arial"/>
              </a:rPr>
              <a:t>arranging</a:t>
            </a:r>
            <a:r>
              <a:rPr sz="1600" spc="15" dirty="0">
                <a:solidFill>
                  <a:srgbClr val="5D2DDF"/>
                </a:solidFill>
                <a:latin typeface="Arial"/>
                <a:cs typeface="Arial"/>
              </a:rPr>
              <a:t> </a:t>
            </a:r>
            <a:r>
              <a:rPr sz="1600" spc="25" dirty="0">
                <a:solidFill>
                  <a:srgbClr val="5D2DDF"/>
                </a:solidFill>
                <a:latin typeface="Arial"/>
                <a:cs typeface="Arial"/>
              </a:rPr>
              <a:t>services</a:t>
            </a:r>
            <a:r>
              <a:rPr sz="1600" spc="80" dirty="0">
                <a:solidFill>
                  <a:srgbClr val="5D2DDF"/>
                </a:solidFill>
                <a:latin typeface="Arial"/>
                <a:cs typeface="Arial"/>
              </a:rPr>
              <a:t> </a:t>
            </a:r>
            <a:r>
              <a:rPr sz="1600" spc="10" dirty="0">
                <a:solidFill>
                  <a:srgbClr val="5D2DDF"/>
                </a:solidFill>
                <a:latin typeface="Arial"/>
                <a:cs typeface="Arial"/>
              </a:rPr>
              <a:t>for</a:t>
            </a:r>
            <a:r>
              <a:rPr sz="1600" spc="25" dirty="0">
                <a:solidFill>
                  <a:srgbClr val="5D2DDF"/>
                </a:solidFill>
                <a:latin typeface="Arial"/>
                <a:cs typeface="Arial"/>
              </a:rPr>
              <a:t> caregivers</a:t>
            </a:r>
            <a:r>
              <a:rPr sz="1600" spc="35" dirty="0">
                <a:solidFill>
                  <a:srgbClr val="5D2DDF"/>
                </a:solidFill>
                <a:latin typeface="Arial"/>
                <a:cs typeface="Arial"/>
              </a:rPr>
              <a:t> </a:t>
            </a:r>
            <a:r>
              <a:rPr sz="1600" spc="45" dirty="0">
                <a:solidFill>
                  <a:srgbClr val="5D2DDF"/>
                </a:solidFill>
                <a:latin typeface="Arial"/>
                <a:cs typeface="Arial"/>
              </a:rPr>
              <a:t>and</a:t>
            </a:r>
            <a:r>
              <a:rPr sz="1600" spc="-10" dirty="0">
                <a:solidFill>
                  <a:srgbClr val="5D2DDF"/>
                </a:solidFill>
                <a:latin typeface="Arial"/>
                <a:cs typeface="Arial"/>
              </a:rPr>
              <a:t> </a:t>
            </a:r>
            <a:r>
              <a:rPr sz="1600" spc="20" dirty="0">
                <a:solidFill>
                  <a:srgbClr val="5D2DDF"/>
                </a:solidFill>
                <a:latin typeface="Arial"/>
                <a:cs typeface="Arial"/>
              </a:rPr>
              <a:t>family</a:t>
            </a:r>
            <a:r>
              <a:rPr sz="1600" spc="55" dirty="0">
                <a:solidFill>
                  <a:srgbClr val="5D2DDF"/>
                </a:solidFill>
                <a:latin typeface="Arial"/>
                <a:cs typeface="Arial"/>
              </a:rPr>
              <a:t> </a:t>
            </a:r>
            <a:r>
              <a:rPr sz="1600" spc="20" dirty="0">
                <a:solidFill>
                  <a:srgbClr val="5D2DDF"/>
                </a:solidFill>
                <a:latin typeface="Arial"/>
                <a:cs typeface="Arial"/>
              </a:rPr>
              <a:t>members</a:t>
            </a:r>
            <a:r>
              <a:rPr sz="1600" spc="120" dirty="0">
                <a:solidFill>
                  <a:srgbClr val="5D2DDF"/>
                </a:solidFill>
                <a:latin typeface="Arial"/>
                <a:cs typeface="Arial"/>
              </a:rPr>
              <a:t> </a:t>
            </a:r>
            <a:r>
              <a:rPr sz="1600" spc="25" dirty="0">
                <a:solidFill>
                  <a:srgbClr val="5D2DDF"/>
                </a:solidFill>
                <a:latin typeface="Arial"/>
                <a:cs typeface="Arial"/>
              </a:rPr>
              <a:t>such as:</a:t>
            </a:r>
            <a:endParaRPr sz="1600">
              <a:latin typeface="Arial"/>
              <a:cs typeface="Arial"/>
            </a:endParaRPr>
          </a:p>
        </p:txBody>
      </p:sp>
      <p:sp>
        <p:nvSpPr>
          <p:cNvPr id="6" name="object 6"/>
          <p:cNvSpPr txBox="1"/>
          <p:nvPr/>
        </p:nvSpPr>
        <p:spPr>
          <a:xfrm>
            <a:off x="574060" y="3195984"/>
            <a:ext cx="3234690" cy="1243330"/>
          </a:xfrm>
          <a:prstGeom prst="rect">
            <a:avLst/>
          </a:prstGeom>
        </p:spPr>
        <p:txBody>
          <a:bodyPr vert="horz" wrap="square" lIns="0" tIns="13970" rIns="0" bIns="0" rtlCol="0">
            <a:spAutoFit/>
          </a:bodyPr>
          <a:lstStyle/>
          <a:p>
            <a:pPr marL="151765" indent="-139700">
              <a:lnSpc>
                <a:spcPts val="1914"/>
              </a:lnSpc>
              <a:spcBef>
                <a:spcPts val="110"/>
              </a:spcBef>
              <a:buChar char="•"/>
              <a:tabLst>
                <a:tab pos="152400" algn="l"/>
              </a:tabLst>
            </a:pPr>
            <a:r>
              <a:rPr sz="1600" spc="20" dirty="0">
                <a:solidFill>
                  <a:srgbClr val="FD0505"/>
                </a:solidFill>
                <a:latin typeface="Arial"/>
                <a:cs typeface="Arial"/>
              </a:rPr>
              <a:t>Respite</a:t>
            </a:r>
            <a:r>
              <a:rPr sz="1600" spc="25" dirty="0">
                <a:solidFill>
                  <a:srgbClr val="FD0505"/>
                </a:solidFill>
                <a:latin typeface="Arial"/>
                <a:cs typeface="Arial"/>
              </a:rPr>
              <a:t> </a:t>
            </a:r>
            <a:r>
              <a:rPr sz="1600" spc="20" dirty="0">
                <a:solidFill>
                  <a:srgbClr val="FD0505"/>
                </a:solidFill>
                <a:latin typeface="Arial"/>
                <a:cs typeface="Arial"/>
              </a:rPr>
              <a:t>Services</a:t>
            </a:r>
            <a:endParaRPr sz="1600">
              <a:latin typeface="Arial"/>
              <a:cs typeface="Arial"/>
            </a:endParaRPr>
          </a:p>
          <a:p>
            <a:pPr marL="151765" indent="-139700">
              <a:lnSpc>
                <a:spcPts val="1914"/>
              </a:lnSpc>
              <a:buChar char="•"/>
              <a:tabLst>
                <a:tab pos="152400" algn="l"/>
              </a:tabLst>
            </a:pPr>
            <a:r>
              <a:rPr sz="1600" spc="15" dirty="0">
                <a:solidFill>
                  <a:srgbClr val="FD0505"/>
                </a:solidFill>
                <a:latin typeface="Arial"/>
                <a:cs typeface="Arial"/>
              </a:rPr>
              <a:t>Developmental</a:t>
            </a:r>
            <a:r>
              <a:rPr sz="1600" spc="175" dirty="0">
                <a:solidFill>
                  <a:srgbClr val="FD0505"/>
                </a:solidFill>
                <a:latin typeface="Arial"/>
                <a:cs typeface="Arial"/>
              </a:rPr>
              <a:t> </a:t>
            </a:r>
            <a:r>
              <a:rPr sz="1600" spc="10" dirty="0">
                <a:solidFill>
                  <a:srgbClr val="FD0505"/>
                </a:solidFill>
                <a:latin typeface="Arial"/>
                <a:cs typeface="Arial"/>
              </a:rPr>
              <a:t>Disability</a:t>
            </a:r>
            <a:r>
              <a:rPr sz="1600" spc="110" dirty="0">
                <a:solidFill>
                  <a:srgbClr val="FD0505"/>
                </a:solidFill>
                <a:latin typeface="Arial"/>
                <a:cs typeface="Arial"/>
              </a:rPr>
              <a:t> </a:t>
            </a:r>
            <a:r>
              <a:rPr sz="1600" spc="10" dirty="0">
                <a:solidFill>
                  <a:srgbClr val="FD0505"/>
                </a:solidFill>
                <a:latin typeface="Arial"/>
                <a:cs typeface="Arial"/>
              </a:rPr>
              <a:t>Service</a:t>
            </a:r>
            <a:endParaRPr sz="1600">
              <a:latin typeface="Arial"/>
              <a:cs typeface="Arial"/>
            </a:endParaRPr>
          </a:p>
          <a:p>
            <a:pPr marL="153035" indent="-140970">
              <a:lnSpc>
                <a:spcPts val="1914"/>
              </a:lnSpc>
              <a:buChar char="•"/>
              <a:tabLst>
                <a:tab pos="153670" algn="l"/>
              </a:tabLst>
            </a:pPr>
            <a:r>
              <a:rPr sz="1600" spc="20" dirty="0">
                <a:solidFill>
                  <a:srgbClr val="FD0505"/>
                </a:solidFill>
                <a:latin typeface="Arial"/>
                <a:cs typeface="Arial"/>
              </a:rPr>
              <a:t>Behavioral</a:t>
            </a:r>
            <a:r>
              <a:rPr sz="1600" spc="30" dirty="0">
                <a:solidFill>
                  <a:srgbClr val="FD0505"/>
                </a:solidFill>
                <a:latin typeface="Arial"/>
                <a:cs typeface="Arial"/>
              </a:rPr>
              <a:t> Health</a:t>
            </a:r>
            <a:endParaRPr sz="1600">
              <a:latin typeface="Arial"/>
              <a:cs typeface="Arial"/>
            </a:endParaRPr>
          </a:p>
          <a:p>
            <a:pPr marL="154940" indent="-142875">
              <a:lnSpc>
                <a:spcPts val="1914"/>
              </a:lnSpc>
              <a:buChar char="•"/>
              <a:tabLst>
                <a:tab pos="155575" algn="l"/>
              </a:tabLst>
            </a:pPr>
            <a:r>
              <a:rPr sz="1600" spc="20" dirty="0">
                <a:solidFill>
                  <a:srgbClr val="FD0505"/>
                </a:solidFill>
                <a:latin typeface="Arial"/>
                <a:cs typeface="Arial"/>
              </a:rPr>
              <a:t>Aging</a:t>
            </a:r>
            <a:r>
              <a:rPr sz="1600" spc="40" dirty="0">
                <a:solidFill>
                  <a:srgbClr val="FD0505"/>
                </a:solidFill>
                <a:latin typeface="Arial"/>
                <a:cs typeface="Arial"/>
              </a:rPr>
              <a:t> </a:t>
            </a:r>
            <a:r>
              <a:rPr sz="1600" spc="20" dirty="0">
                <a:solidFill>
                  <a:srgbClr val="FD0505"/>
                </a:solidFill>
                <a:latin typeface="Arial"/>
                <a:cs typeface="Arial"/>
              </a:rPr>
              <a:t>Services</a:t>
            </a:r>
            <a:endParaRPr sz="1600">
              <a:latin typeface="Arial"/>
              <a:cs typeface="Arial"/>
            </a:endParaRPr>
          </a:p>
          <a:p>
            <a:pPr marL="151765" indent="-139700">
              <a:lnSpc>
                <a:spcPts val="1914"/>
              </a:lnSpc>
              <a:buChar char="•"/>
              <a:tabLst>
                <a:tab pos="152400" algn="l"/>
              </a:tabLst>
            </a:pPr>
            <a:r>
              <a:rPr sz="1600" spc="20" dirty="0">
                <a:solidFill>
                  <a:srgbClr val="FD0505"/>
                </a:solidFill>
                <a:latin typeface="Arial"/>
                <a:cs typeface="Arial"/>
              </a:rPr>
              <a:t>Eldercare</a:t>
            </a:r>
            <a:r>
              <a:rPr sz="1600" spc="70" dirty="0">
                <a:solidFill>
                  <a:srgbClr val="FD0505"/>
                </a:solidFill>
                <a:latin typeface="Arial"/>
                <a:cs typeface="Arial"/>
              </a:rPr>
              <a:t> </a:t>
            </a:r>
            <a:r>
              <a:rPr sz="1600" spc="10" dirty="0">
                <a:solidFill>
                  <a:srgbClr val="FD0505"/>
                </a:solidFill>
                <a:latin typeface="Arial"/>
                <a:cs typeface="Arial"/>
              </a:rPr>
              <a:t>Locator</a:t>
            </a:r>
            <a:endParaRPr sz="1600">
              <a:latin typeface="Arial"/>
              <a:cs typeface="Arial"/>
            </a:endParaRPr>
          </a:p>
        </p:txBody>
      </p:sp>
      <p:sp>
        <p:nvSpPr>
          <p:cNvPr id="7" name="object 7"/>
          <p:cNvSpPr txBox="1"/>
          <p:nvPr/>
        </p:nvSpPr>
        <p:spPr>
          <a:xfrm>
            <a:off x="401395" y="4615905"/>
            <a:ext cx="4446270" cy="294005"/>
          </a:xfrm>
          <a:prstGeom prst="rect">
            <a:avLst/>
          </a:prstGeom>
        </p:spPr>
        <p:txBody>
          <a:bodyPr vert="horz" wrap="square" lIns="0" tIns="13970" rIns="0" bIns="0" rtlCol="0">
            <a:spAutoFit/>
          </a:bodyPr>
          <a:lstStyle/>
          <a:p>
            <a:pPr marL="12700">
              <a:lnSpc>
                <a:spcPct val="100000"/>
              </a:lnSpc>
              <a:spcBef>
                <a:spcPts val="110"/>
              </a:spcBef>
            </a:pPr>
            <a:r>
              <a:rPr sz="1750" spc="20" dirty="0">
                <a:solidFill>
                  <a:srgbClr val="5D2DDF"/>
                </a:solidFill>
                <a:latin typeface="Arial"/>
                <a:cs typeface="Arial"/>
              </a:rPr>
              <a:t>Assist</a:t>
            </a:r>
            <a:r>
              <a:rPr sz="1750" spc="55" dirty="0">
                <a:solidFill>
                  <a:srgbClr val="5D2DDF"/>
                </a:solidFill>
                <a:latin typeface="Arial"/>
                <a:cs typeface="Arial"/>
              </a:rPr>
              <a:t> </a:t>
            </a:r>
            <a:r>
              <a:rPr sz="1750" spc="35" dirty="0">
                <a:solidFill>
                  <a:srgbClr val="5D2DDF"/>
                </a:solidFill>
                <a:latin typeface="Arial"/>
                <a:cs typeface="Arial"/>
              </a:rPr>
              <a:t>with</a:t>
            </a:r>
            <a:r>
              <a:rPr sz="1750" spc="-5" dirty="0">
                <a:solidFill>
                  <a:srgbClr val="5D2DDF"/>
                </a:solidFill>
                <a:latin typeface="Arial"/>
                <a:cs typeface="Arial"/>
              </a:rPr>
              <a:t> </a:t>
            </a:r>
            <a:r>
              <a:rPr sz="1750" spc="20" dirty="0">
                <a:solidFill>
                  <a:srgbClr val="5D2DDF"/>
                </a:solidFill>
                <a:latin typeface="Arial"/>
                <a:cs typeface="Arial"/>
              </a:rPr>
              <a:t>arranging</a:t>
            </a:r>
            <a:r>
              <a:rPr sz="1750" spc="80" dirty="0">
                <a:solidFill>
                  <a:srgbClr val="5D2DDF"/>
                </a:solidFill>
                <a:latin typeface="Arial"/>
                <a:cs typeface="Arial"/>
              </a:rPr>
              <a:t> </a:t>
            </a:r>
            <a:r>
              <a:rPr sz="1750" spc="20" dirty="0">
                <a:solidFill>
                  <a:srgbClr val="5D2DDF"/>
                </a:solidFill>
                <a:latin typeface="Arial"/>
                <a:cs typeface="Arial"/>
              </a:rPr>
              <a:t>for</a:t>
            </a:r>
            <a:r>
              <a:rPr sz="1750" spc="45" dirty="0">
                <a:solidFill>
                  <a:srgbClr val="5D2DDF"/>
                </a:solidFill>
                <a:latin typeface="Arial"/>
                <a:cs typeface="Arial"/>
              </a:rPr>
              <a:t> </a:t>
            </a:r>
            <a:r>
              <a:rPr sz="1750" spc="40" dirty="0">
                <a:solidFill>
                  <a:srgbClr val="5D2DDF"/>
                </a:solidFill>
                <a:latin typeface="Arial"/>
                <a:cs typeface="Arial"/>
              </a:rPr>
              <a:t>needed</a:t>
            </a:r>
            <a:r>
              <a:rPr sz="1750" spc="25" dirty="0">
                <a:solidFill>
                  <a:srgbClr val="5D2DDF"/>
                </a:solidFill>
                <a:latin typeface="Arial"/>
                <a:cs typeface="Arial"/>
              </a:rPr>
              <a:t> </a:t>
            </a:r>
            <a:r>
              <a:rPr sz="1750" spc="40" dirty="0">
                <a:solidFill>
                  <a:srgbClr val="5D2DDF"/>
                </a:solidFill>
                <a:latin typeface="Arial"/>
                <a:cs typeface="Arial"/>
              </a:rPr>
              <a:t>items</a:t>
            </a:r>
            <a:r>
              <a:rPr sz="1750" spc="20" dirty="0">
                <a:solidFill>
                  <a:srgbClr val="5D2DDF"/>
                </a:solidFill>
                <a:latin typeface="Arial"/>
                <a:cs typeface="Arial"/>
              </a:rPr>
              <a:t> </a:t>
            </a:r>
            <a:r>
              <a:rPr sz="1750" spc="25" dirty="0">
                <a:solidFill>
                  <a:srgbClr val="5D2DDF"/>
                </a:solidFill>
                <a:latin typeface="Arial"/>
                <a:cs typeface="Arial"/>
              </a:rPr>
              <a:t>like:</a:t>
            </a:r>
            <a:endParaRPr sz="1750">
              <a:latin typeface="Arial"/>
              <a:cs typeface="Arial"/>
            </a:endParaRPr>
          </a:p>
        </p:txBody>
      </p:sp>
      <p:sp>
        <p:nvSpPr>
          <p:cNvPr id="8" name="object 8"/>
          <p:cNvSpPr txBox="1"/>
          <p:nvPr/>
        </p:nvSpPr>
        <p:spPr>
          <a:xfrm>
            <a:off x="592742" y="5133934"/>
            <a:ext cx="1377950" cy="1379220"/>
          </a:xfrm>
          <a:prstGeom prst="rect">
            <a:avLst/>
          </a:prstGeom>
        </p:spPr>
        <p:txBody>
          <a:bodyPr vert="horz" wrap="square" lIns="0" tIns="27940" rIns="0" bIns="0" rtlCol="0">
            <a:spAutoFit/>
          </a:bodyPr>
          <a:lstStyle/>
          <a:p>
            <a:pPr marL="163195" indent="-151130">
              <a:lnSpc>
                <a:spcPct val="100000"/>
              </a:lnSpc>
              <a:spcBef>
                <a:spcPts val="220"/>
              </a:spcBef>
              <a:buChar char="•"/>
              <a:tabLst>
                <a:tab pos="163830" algn="l"/>
              </a:tabLst>
            </a:pPr>
            <a:r>
              <a:rPr sz="1750" spc="50" dirty="0">
                <a:solidFill>
                  <a:srgbClr val="FD0505"/>
                </a:solidFill>
                <a:latin typeface="Arial"/>
                <a:cs typeface="Arial"/>
              </a:rPr>
              <a:t>Food</a:t>
            </a:r>
            <a:endParaRPr sz="1750">
              <a:latin typeface="Arial"/>
              <a:cs typeface="Arial"/>
            </a:endParaRPr>
          </a:p>
          <a:p>
            <a:pPr marL="163830" indent="-151765">
              <a:lnSpc>
                <a:spcPts val="2060"/>
              </a:lnSpc>
              <a:spcBef>
                <a:spcPts val="125"/>
              </a:spcBef>
              <a:buChar char="•"/>
              <a:tabLst>
                <a:tab pos="164465" algn="l"/>
              </a:tabLst>
            </a:pPr>
            <a:r>
              <a:rPr sz="1750" spc="30" dirty="0">
                <a:solidFill>
                  <a:srgbClr val="FD0505"/>
                </a:solidFill>
                <a:latin typeface="Arial"/>
                <a:cs typeface="Arial"/>
              </a:rPr>
              <a:t>Clothing</a:t>
            </a:r>
            <a:endParaRPr sz="1750">
              <a:latin typeface="Arial"/>
              <a:cs typeface="Arial"/>
            </a:endParaRPr>
          </a:p>
          <a:p>
            <a:pPr marL="171450" indent="-159385">
              <a:lnSpc>
                <a:spcPts val="2045"/>
              </a:lnSpc>
              <a:buChar char="•"/>
              <a:tabLst>
                <a:tab pos="172085" algn="l"/>
              </a:tabLst>
            </a:pPr>
            <a:r>
              <a:rPr sz="1750" spc="15" dirty="0">
                <a:solidFill>
                  <a:srgbClr val="FD0505"/>
                </a:solidFill>
                <a:latin typeface="Arial"/>
                <a:cs typeface="Arial"/>
              </a:rPr>
              <a:t>Shelter</a:t>
            </a:r>
            <a:endParaRPr sz="1750">
              <a:latin typeface="Arial"/>
              <a:cs typeface="Arial"/>
            </a:endParaRPr>
          </a:p>
          <a:p>
            <a:pPr marL="164465" indent="-151765">
              <a:lnSpc>
                <a:spcPts val="2085"/>
              </a:lnSpc>
              <a:buChar char="•"/>
              <a:tabLst>
                <a:tab pos="164465" algn="l"/>
              </a:tabLst>
            </a:pPr>
            <a:r>
              <a:rPr sz="1750" spc="20" dirty="0">
                <a:solidFill>
                  <a:srgbClr val="FD0505"/>
                </a:solidFill>
                <a:latin typeface="Arial"/>
                <a:cs typeface="Arial"/>
              </a:rPr>
              <a:t>Utilities</a:t>
            </a:r>
            <a:endParaRPr sz="1750">
              <a:latin typeface="Arial"/>
              <a:cs typeface="Arial"/>
            </a:endParaRPr>
          </a:p>
          <a:p>
            <a:pPr marL="165100" indent="-153035">
              <a:lnSpc>
                <a:spcPct val="100000"/>
              </a:lnSpc>
              <a:spcBef>
                <a:spcPts val="25"/>
              </a:spcBef>
              <a:buChar char="•"/>
              <a:tabLst>
                <a:tab pos="165735" algn="l"/>
              </a:tabLst>
            </a:pPr>
            <a:r>
              <a:rPr sz="1750" spc="20" dirty="0">
                <a:solidFill>
                  <a:srgbClr val="FD0505"/>
                </a:solidFill>
                <a:latin typeface="Arial"/>
                <a:cs typeface="Arial"/>
              </a:rPr>
              <a:t>Supervision</a:t>
            </a:r>
            <a:endParaRPr sz="1750">
              <a:latin typeface="Arial"/>
              <a:cs typeface="Arial"/>
            </a:endParaRPr>
          </a:p>
        </p:txBody>
      </p:sp>
      <p:sp>
        <p:nvSpPr>
          <p:cNvPr id="9" name="object 9"/>
          <p:cNvSpPr txBox="1"/>
          <p:nvPr/>
        </p:nvSpPr>
        <p:spPr>
          <a:xfrm>
            <a:off x="5400331" y="3571089"/>
            <a:ext cx="4197350" cy="2061845"/>
          </a:xfrm>
          <a:prstGeom prst="rect">
            <a:avLst/>
          </a:prstGeom>
        </p:spPr>
        <p:txBody>
          <a:bodyPr vert="horz" wrap="square" lIns="0" tIns="13970" rIns="0" bIns="0" rtlCol="0">
            <a:spAutoFit/>
          </a:bodyPr>
          <a:lstStyle/>
          <a:p>
            <a:pPr marL="12700">
              <a:lnSpc>
                <a:spcPct val="100000"/>
              </a:lnSpc>
              <a:spcBef>
                <a:spcPts val="110"/>
              </a:spcBef>
            </a:pPr>
            <a:r>
              <a:rPr sz="1750" spc="45" dirty="0">
                <a:solidFill>
                  <a:srgbClr val="5D2DDF"/>
                </a:solidFill>
                <a:latin typeface="Arial"/>
                <a:cs typeface="Arial"/>
              </a:rPr>
              <a:t>Make</a:t>
            </a:r>
            <a:r>
              <a:rPr sz="1750" spc="20" dirty="0">
                <a:solidFill>
                  <a:srgbClr val="5D2DDF"/>
                </a:solidFill>
                <a:latin typeface="Arial"/>
                <a:cs typeface="Arial"/>
              </a:rPr>
              <a:t> </a:t>
            </a:r>
            <a:r>
              <a:rPr sz="1750" spc="25" dirty="0">
                <a:solidFill>
                  <a:srgbClr val="5D2DDF"/>
                </a:solidFill>
                <a:latin typeface="Arial"/>
                <a:cs typeface="Arial"/>
              </a:rPr>
              <a:t>service</a:t>
            </a:r>
            <a:r>
              <a:rPr sz="1750" spc="70" dirty="0">
                <a:solidFill>
                  <a:srgbClr val="5D2DDF"/>
                </a:solidFill>
                <a:latin typeface="Arial"/>
                <a:cs typeface="Arial"/>
              </a:rPr>
              <a:t> </a:t>
            </a:r>
            <a:r>
              <a:rPr sz="1750" spc="30" dirty="0">
                <a:solidFill>
                  <a:srgbClr val="5D2DDF"/>
                </a:solidFill>
                <a:latin typeface="Arial"/>
                <a:cs typeface="Arial"/>
              </a:rPr>
              <a:t>referrals</a:t>
            </a:r>
            <a:r>
              <a:rPr sz="1750" spc="20" dirty="0">
                <a:solidFill>
                  <a:srgbClr val="5D2DDF"/>
                </a:solidFill>
                <a:latin typeface="Arial"/>
                <a:cs typeface="Arial"/>
              </a:rPr>
              <a:t> </a:t>
            </a:r>
            <a:r>
              <a:rPr sz="1750" spc="50" dirty="0">
                <a:solidFill>
                  <a:srgbClr val="5D2DDF"/>
                </a:solidFill>
                <a:latin typeface="Arial"/>
                <a:cs typeface="Arial"/>
              </a:rPr>
              <a:t>to</a:t>
            </a:r>
            <a:r>
              <a:rPr sz="1750" spc="-45" dirty="0">
                <a:solidFill>
                  <a:srgbClr val="5D2DDF"/>
                </a:solidFill>
                <a:latin typeface="Arial"/>
                <a:cs typeface="Arial"/>
              </a:rPr>
              <a:t> </a:t>
            </a:r>
            <a:r>
              <a:rPr sz="1750" spc="45" dirty="0">
                <a:solidFill>
                  <a:srgbClr val="5D2DDF"/>
                </a:solidFill>
                <a:latin typeface="Arial"/>
                <a:cs typeface="Arial"/>
              </a:rPr>
              <a:t>the</a:t>
            </a:r>
            <a:r>
              <a:rPr sz="1750" spc="-20" dirty="0">
                <a:solidFill>
                  <a:srgbClr val="5D2DDF"/>
                </a:solidFill>
                <a:latin typeface="Arial"/>
                <a:cs typeface="Arial"/>
              </a:rPr>
              <a:t> </a:t>
            </a:r>
            <a:r>
              <a:rPr sz="1750" spc="30" dirty="0">
                <a:solidFill>
                  <a:srgbClr val="5D2DDF"/>
                </a:solidFill>
                <a:latin typeface="Arial"/>
                <a:cs typeface="Arial"/>
              </a:rPr>
              <a:t>community:</a:t>
            </a:r>
            <a:endParaRPr sz="1750">
              <a:latin typeface="Arial"/>
              <a:cs typeface="Arial"/>
            </a:endParaRPr>
          </a:p>
          <a:p>
            <a:pPr marL="1706245" indent="-160020">
              <a:lnSpc>
                <a:spcPct val="100000"/>
              </a:lnSpc>
              <a:spcBef>
                <a:spcPts val="1315"/>
              </a:spcBef>
              <a:buChar char="•"/>
              <a:tabLst>
                <a:tab pos="1706880" algn="l"/>
              </a:tabLst>
            </a:pPr>
            <a:r>
              <a:rPr sz="1750" spc="30" dirty="0">
                <a:solidFill>
                  <a:srgbClr val="FD0505"/>
                </a:solidFill>
                <a:latin typeface="Arial"/>
                <a:cs typeface="Arial"/>
              </a:rPr>
              <a:t>Medical</a:t>
            </a:r>
            <a:endParaRPr sz="1750">
              <a:latin typeface="Arial"/>
              <a:cs typeface="Arial"/>
            </a:endParaRPr>
          </a:p>
          <a:p>
            <a:pPr marL="1706245" indent="-160020">
              <a:lnSpc>
                <a:spcPts val="2085"/>
              </a:lnSpc>
              <a:spcBef>
                <a:spcPts val="20"/>
              </a:spcBef>
              <a:buChar char="•"/>
              <a:tabLst>
                <a:tab pos="1706880" algn="l"/>
              </a:tabLst>
            </a:pPr>
            <a:r>
              <a:rPr sz="1750" spc="30" dirty="0">
                <a:solidFill>
                  <a:srgbClr val="FD0505"/>
                </a:solidFill>
                <a:latin typeface="Arial"/>
                <a:cs typeface="Arial"/>
              </a:rPr>
              <a:t>Mental</a:t>
            </a:r>
            <a:r>
              <a:rPr sz="1750" spc="15" dirty="0">
                <a:solidFill>
                  <a:srgbClr val="FD0505"/>
                </a:solidFill>
                <a:latin typeface="Arial"/>
                <a:cs typeface="Arial"/>
              </a:rPr>
              <a:t> </a:t>
            </a:r>
            <a:r>
              <a:rPr sz="1750" spc="35" dirty="0">
                <a:solidFill>
                  <a:srgbClr val="FD0505"/>
                </a:solidFill>
                <a:latin typeface="Arial"/>
                <a:cs typeface="Arial"/>
              </a:rPr>
              <a:t>health</a:t>
            </a:r>
            <a:endParaRPr sz="1750">
              <a:latin typeface="Arial"/>
              <a:cs typeface="Arial"/>
            </a:endParaRPr>
          </a:p>
          <a:p>
            <a:pPr marL="1706880" indent="-160655">
              <a:lnSpc>
                <a:spcPts val="2085"/>
              </a:lnSpc>
              <a:buChar char="•"/>
              <a:tabLst>
                <a:tab pos="1707514" algn="l"/>
              </a:tabLst>
            </a:pPr>
            <a:r>
              <a:rPr sz="1750" spc="30" dirty="0">
                <a:solidFill>
                  <a:srgbClr val="FD0505"/>
                </a:solidFill>
                <a:latin typeface="Arial"/>
                <a:cs typeface="Arial"/>
              </a:rPr>
              <a:t>Legal</a:t>
            </a:r>
            <a:endParaRPr sz="1750">
              <a:latin typeface="Arial"/>
              <a:cs typeface="Arial"/>
            </a:endParaRPr>
          </a:p>
          <a:p>
            <a:pPr marL="1706245" indent="-160020">
              <a:lnSpc>
                <a:spcPct val="100000"/>
              </a:lnSpc>
              <a:spcBef>
                <a:spcPts val="20"/>
              </a:spcBef>
              <a:buChar char="•"/>
              <a:tabLst>
                <a:tab pos="1706880" algn="l"/>
              </a:tabLst>
            </a:pPr>
            <a:r>
              <a:rPr sz="1750" spc="35" dirty="0">
                <a:solidFill>
                  <a:srgbClr val="FD0505"/>
                </a:solidFill>
                <a:latin typeface="Arial"/>
                <a:cs typeface="Arial"/>
              </a:rPr>
              <a:t>Money</a:t>
            </a:r>
            <a:r>
              <a:rPr sz="1750" spc="15" dirty="0">
                <a:solidFill>
                  <a:srgbClr val="FD0505"/>
                </a:solidFill>
                <a:latin typeface="Arial"/>
                <a:cs typeface="Arial"/>
              </a:rPr>
              <a:t> </a:t>
            </a:r>
            <a:r>
              <a:rPr sz="1750" spc="35" dirty="0">
                <a:solidFill>
                  <a:srgbClr val="FD0505"/>
                </a:solidFill>
                <a:latin typeface="Arial"/>
                <a:cs typeface="Arial"/>
              </a:rPr>
              <a:t>management</a:t>
            </a:r>
            <a:endParaRPr sz="1750">
              <a:latin typeface="Arial"/>
              <a:cs typeface="Arial"/>
            </a:endParaRPr>
          </a:p>
          <a:p>
            <a:pPr marL="1704975" indent="-158750">
              <a:lnSpc>
                <a:spcPts val="2085"/>
              </a:lnSpc>
              <a:spcBef>
                <a:spcPts val="25"/>
              </a:spcBef>
              <a:buChar char="•"/>
              <a:tabLst>
                <a:tab pos="1705610" algn="l"/>
              </a:tabLst>
            </a:pPr>
            <a:r>
              <a:rPr sz="1750" spc="25" dirty="0">
                <a:solidFill>
                  <a:srgbClr val="FD0505"/>
                </a:solidFill>
                <a:latin typeface="Arial"/>
                <a:cs typeface="Arial"/>
              </a:rPr>
              <a:t>Housing</a:t>
            </a:r>
            <a:endParaRPr sz="1750">
              <a:latin typeface="Arial"/>
              <a:cs typeface="Arial"/>
            </a:endParaRPr>
          </a:p>
          <a:p>
            <a:pPr marL="1704975" indent="-158750">
              <a:lnSpc>
                <a:spcPts val="2085"/>
              </a:lnSpc>
              <a:buChar char="•"/>
              <a:tabLst>
                <a:tab pos="1705610" algn="l"/>
              </a:tabLst>
            </a:pPr>
            <a:r>
              <a:rPr sz="1750" spc="35" dirty="0">
                <a:solidFill>
                  <a:srgbClr val="FD0505"/>
                </a:solidFill>
                <a:latin typeface="Arial"/>
                <a:cs typeface="Arial"/>
              </a:rPr>
              <a:t>Home</a:t>
            </a:r>
            <a:r>
              <a:rPr sz="1750" spc="15" dirty="0">
                <a:solidFill>
                  <a:srgbClr val="FD0505"/>
                </a:solidFill>
                <a:latin typeface="Arial"/>
                <a:cs typeface="Arial"/>
              </a:rPr>
              <a:t> </a:t>
            </a:r>
            <a:r>
              <a:rPr sz="1750" spc="35" dirty="0">
                <a:solidFill>
                  <a:srgbClr val="FD0505"/>
                </a:solidFill>
                <a:latin typeface="Arial"/>
                <a:cs typeface="Arial"/>
              </a:rPr>
              <a:t>health</a:t>
            </a:r>
            <a:endParaRPr sz="175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3" name="object 3"/>
          <p:cNvGrpSpPr/>
          <p:nvPr/>
        </p:nvGrpSpPr>
        <p:grpSpPr>
          <a:xfrm>
            <a:off x="289008" y="180101"/>
            <a:ext cx="9615170" cy="7346950"/>
            <a:chOff x="289008" y="180101"/>
            <a:chExt cx="9615170" cy="7346950"/>
          </a:xfrm>
        </p:grpSpPr>
        <p:sp>
          <p:nvSpPr>
            <p:cNvPr id="4" name="object 4"/>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5" name="object 5"/>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xfrm>
            <a:off x="2987856" y="502898"/>
            <a:ext cx="3412490" cy="593090"/>
          </a:xfrm>
          <a:prstGeom prst="rect">
            <a:avLst/>
          </a:prstGeom>
        </p:spPr>
        <p:txBody>
          <a:bodyPr vert="horz" wrap="square" lIns="0" tIns="15240" rIns="0" bIns="0" rtlCol="0">
            <a:spAutoFit/>
          </a:bodyPr>
          <a:lstStyle/>
          <a:p>
            <a:pPr marL="12700">
              <a:lnSpc>
                <a:spcPct val="100000"/>
              </a:lnSpc>
              <a:spcBef>
                <a:spcPts val="120"/>
              </a:spcBef>
            </a:pPr>
            <a:r>
              <a:rPr sz="3700" b="1" spc="135" dirty="0">
                <a:solidFill>
                  <a:srgbClr val="FD0000"/>
                </a:solidFill>
                <a:latin typeface="Arial"/>
                <a:cs typeface="Arial"/>
              </a:rPr>
              <a:t>APS</a:t>
            </a:r>
            <a:r>
              <a:rPr sz="3700" b="1" spc="50" dirty="0">
                <a:solidFill>
                  <a:srgbClr val="FD0000"/>
                </a:solidFill>
                <a:latin typeface="Arial"/>
                <a:cs typeface="Arial"/>
              </a:rPr>
              <a:t> </a:t>
            </a:r>
            <a:r>
              <a:rPr sz="3700" b="1" spc="55" dirty="0">
                <a:solidFill>
                  <a:srgbClr val="FD0000"/>
                </a:solidFill>
                <a:latin typeface="Arial"/>
                <a:cs typeface="Arial"/>
              </a:rPr>
              <a:t>CANNOT:</a:t>
            </a:r>
            <a:endParaRPr sz="3700">
              <a:latin typeface="Arial"/>
              <a:cs typeface="Arial"/>
            </a:endParaRPr>
          </a:p>
        </p:txBody>
      </p:sp>
      <p:sp>
        <p:nvSpPr>
          <p:cNvPr id="7" name="object 7"/>
          <p:cNvSpPr txBox="1"/>
          <p:nvPr/>
        </p:nvSpPr>
        <p:spPr>
          <a:xfrm>
            <a:off x="726219" y="1740104"/>
            <a:ext cx="8801100" cy="4789805"/>
          </a:xfrm>
          <a:prstGeom prst="rect">
            <a:avLst/>
          </a:prstGeom>
        </p:spPr>
        <p:txBody>
          <a:bodyPr vert="horz" wrap="square" lIns="0" tIns="14605" rIns="0" bIns="0" rtlCol="0">
            <a:spAutoFit/>
          </a:bodyPr>
          <a:lstStyle/>
          <a:p>
            <a:pPr marL="222885" indent="-210820">
              <a:lnSpc>
                <a:spcPct val="100000"/>
              </a:lnSpc>
              <a:spcBef>
                <a:spcPts val="115"/>
              </a:spcBef>
              <a:buChar char="•"/>
              <a:tabLst>
                <a:tab pos="223520" algn="l"/>
              </a:tabLst>
            </a:pPr>
            <a:r>
              <a:rPr sz="2400" spc="45" dirty="0">
                <a:solidFill>
                  <a:srgbClr val="184999"/>
                </a:solidFill>
                <a:latin typeface="Arial"/>
                <a:cs typeface="Arial"/>
              </a:rPr>
              <a:t>Become</a:t>
            </a:r>
            <a:r>
              <a:rPr sz="2400" spc="155" dirty="0">
                <a:solidFill>
                  <a:srgbClr val="184999"/>
                </a:solidFill>
                <a:latin typeface="Arial"/>
                <a:cs typeface="Arial"/>
              </a:rPr>
              <a:t> </a:t>
            </a:r>
            <a:r>
              <a:rPr sz="2400" spc="35" dirty="0">
                <a:solidFill>
                  <a:srgbClr val="184999"/>
                </a:solidFill>
                <a:latin typeface="Arial"/>
                <a:cs typeface="Arial"/>
              </a:rPr>
              <a:t>guardian</a:t>
            </a:r>
            <a:r>
              <a:rPr sz="2400" spc="105" dirty="0">
                <a:solidFill>
                  <a:srgbClr val="184999"/>
                </a:solidFill>
                <a:latin typeface="Arial"/>
                <a:cs typeface="Arial"/>
              </a:rPr>
              <a:t> </a:t>
            </a:r>
            <a:r>
              <a:rPr sz="2400" spc="30" dirty="0">
                <a:solidFill>
                  <a:srgbClr val="184999"/>
                </a:solidFill>
                <a:latin typeface="Arial"/>
                <a:cs typeface="Arial"/>
              </a:rPr>
              <a:t>of</a:t>
            </a:r>
            <a:r>
              <a:rPr sz="2400" spc="45" dirty="0">
                <a:solidFill>
                  <a:srgbClr val="184999"/>
                </a:solidFill>
                <a:latin typeface="Arial"/>
                <a:cs typeface="Arial"/>
              </a:rPr>
              <a:t> the</a:t>
            </a:r>
            <a:r>
              <a:rPr sz="2400" spc="75" dirty="0">
                <a:solidFill>
                  <a:srgbClr val="184999"/>
                </a:solidFill>
                <a:latin typeface="Arial"/>
                <a:cs typeface="Arial"/>
              </a:rPr>
              <a:t> </a:t>
            </a:r>
            <a:r>
              <a:rPr sz="2400" spc="35" dirty="0">
                <a:solidFill>
                  <a:srgbClr val="184999"/>
                </a:solidFill>
                <a:latin typeface="Arial"/>
                <a:cs typeface="Arial"/>
              </a:rPr>
              <a:t>person</a:t>
            </a:r>
            <a:r>
              <a:rPr sz="2400" spc="90" dirty="0">
                <a:solidFill>
                  <a:srgbClr val="184999"/>
                </a:solidFill>
                <a:latin typeface="Arial"/>
                <a:cs typeface="Arial"/>
              </a:rPr>
              <a:t> </a:t>
            </a:r>
            <a:r>
              <a:rPr sz="2400" spc="10" dirty="0">
                <a:solidFill>
                  <a:srgbClr val="184999"/>
                </a:solidFill>
                <a:latin typeface="Arial"/>
                <a:cs typeface="Arial"/>
              </a:rPr>
              <a:t>or</a:t>
            </a:r>
            <a:r>
              <a:rPr sz="2400" spc="100" dirty="0">
                <a:solidFill>
                  <a:srgbClr val="184999"/>
                </a:solidFill>
                <a:latin typeface="Arial"/>
                <a:cs typeface="Arial"/>
              </a:rPr>
              <a:t> </a:t>
            </a:r>
            <a:r>
              <a:rPr sz="2400" spc="25" dirty="0">
                <a:solidFill>
                  <a:srgbClr val="184999"/>
                </a:solidFill>
                <a:latin typeface="Arial"/>
                <a:cs typeface="Arial"/>
              </a:rPr>
              <a:t>conservator</a:t>
            </a:r>
            <a:r>
              <a:rPr sz="2400" spc="300" dirty="0">
                <a:solidFill>
                  <a:srgbClr val="184999"/>
                </a:solidFill>
                <a:latin typeface="Arial"/>
                <a:cs typeface="Arial"/>
              </a:rPr>
              <a:t> </a:t>
            </a:r>
            <a:r>
              <a:rPr sz="2400" spc="10" dirty="0">
                <a:solidFill>
                  <a:srgbClr val="184999"/>
                </a:solidFill>
                <a:latin typeface="Arial"/>
                <a:cs typeface="Arial"/>
              </a:rPr>
              <a:t>of</a:t>
            </a:r>
            <a:r>
              <a:rPr sz="2400" spc="35" dirty="0">
                <a:solidFill>
                  <a:srgbClr val="184999"/>
                </a:solidFill>
                <a:latin typeface="Arial"/>
                <a:cs typeface="Arial"/>
              </a:rPr>
              <a:t> </a:t>
            </a:r>
            <a:r>
              <a:rPr sz="2400" spc="65" dirty="0">
                <a:solidFill>
                  <a:srgbClr val="184999"/>
                </a:solidFill>
                <a:latin typeface="Arial"/>
                <a:cs typeface="Arial"/>
              </a:rPr>
              <a:t>the</a:t>
            </a:r>
            <a:r>
              <a:rPr sz="2400" spc="25" dirty="0">
                <a:solidFill>
                  <a:srgbClr val="184999"/>
                </a:solidFill>
                <a:latin typeface="Arial"/>
                <a:cs typeface="Arial"/>
              </a:rPr>
              <a:t> </a:t>
            </a:r>
            <a:r>
              <a:rPr sz="2400" spc="30" dirty="0">
                <a:solidFill>
                  <a:srgbClr val="184999"/>
                </a:solidFill>
                <a:latin typeface="Arial"/>
                <a:cs typeface="Arial"/>
              </a:rPr>
              <a:t>estate</a:t>
            </a:r>
            <a:endParaRPr sz="2400">
              <a:latin typeface="Arial"/>
              <a:cs typeface="Arial"/>
            </a:endParaRPr>
          </a:p>
          <a:p>
            <a:pPr>
              <a:lnSpc>
                <a:spcPct val="100000"/>
              </a:lnSpc>
              <a:spcBef>
                <a:spcPts val="45"/>
              </a:spcBef>
              <a:buClr>
                <a:srgbClr val="184999"/>
              </a:buClr>
              <a:buFont typeface="Arial"/>
              <a:buChar char="•"/>
            </a:pPr>
            <a:endParaRPr sz="2450">
              <a:latin typeface="Arial"/>
              <a:cs typeface="Arial"/>
            </a:endParaRPr>
          </a:p>
          <a:p>
            <a:pPr marL="220979" indent="-208915">
              <a:lnSpc>
                <a:spcPct val="100000"/>
              </a:lnSpc>
              <a:buChar char="•"/>
              <a:tabLst>
                <a:tab pos="221615" algn="l"/>
              </a:tabLst>
            </a:pPr>
            <a:r>
              <a:rPr sz="2400" spc="45" dirty="0">
                <a:solidFill>
                  <a:srgbClr val="184999"/>
                </a:solidFill>
                <a:latin typeface="Arial"/>
                <a:cs typeface="Arial"/>
              </a:rPr>
              <a:t>Remove</a:t>
            </a:r>
            <a:r>
              <a:rPr sz="2400" spc="125" dirty="0">
                <a:solidFill>
                  <a:srgbClr val="184999"/>
                </a:solidFill>
                <a:latin typeface="Arial"/>
                <a:cs typeface="Arial"/>
              </a:rPr>
              <a:t> </a:t>
            </a:r>
            <a:r>
              <a:rPr sz="2400" spc="45" dirty="0">
                <a:solidFill>
                  <a:srgbClr val="184999"/>
                </a:solidFill>
                <a:latin typeface="Arial"/>
                <a:cs typeface="Arial"/>
              </a:rPr>
              <a:t>someone</a:t>
            </a:r>
            <a:r>
              <a:rPr sz="2400" spc="125" dirty="0">
                <a:solidFill>
                  <a:srgbClr val="184999"/>
                </a:solidFill>
                <a:latin typeface="Arial"/>
                <a:cs typeface="Arial"/>
              </a:rPr>
              <a:t> </a:t>
            </a:r>
            <a:r>
              <a:rPr sz="2400" spc="50" dirty="0">
                <a:solidFill>
                  <a:srgbClr val="184999"/>
                </a:solidFill>
                <a:latin typeface="Arial"/>
                <a:cs typeface="Arial"/>
              </a:rPr>
              <a:t>from</a:t>
            </a:r>
            <a:r>
              <a:rPr sz="2400" spc="45" dirty="0">
                <a:solidFill>
                  <a:srgbClr val="184999"/>
                </a:solidFill>
                <a:latin typeface="Arial"/>
                <a:cs typeface="Arial"/>
              </a:rPr>
              <a:t> </a:t>
            </a:r>
            <a:r>
              <a:rPr sz="2400" spc="25" dirty="0">
                <a:solidFill>
                  <a:srgbClr val="184999"/>
                </a:solidFill>
                <a:latin typeface="Arial"/>
                <a:cs typeface="Arial"/>
              </a:rPr>
              <a:t>their</a:t>
            </a:r>
            <a:r>
              <a:rPr sz="2400" spc="130" dirty="0">
                <a:solidFill>
                  <a:srgbClr val="184999"/>
                </a:solidFill>
                <a:latin typeface="Arial"/>
                <a:cs typeface="Arial"/>
              </a:rPr>
              <a:t> </a:t>
            </a:r>
            <a:r>
              <a:rPr sz="2400" spc="45" dirty="0">
                <a:solidFill>
                  <a:srgbClr val="184999"/>
                </a:solidFill>
                <a:latin typeface="Arial"/>
                <a:cs typeface="Arial"/>
              </a:rPr>
              <a:t>home </a:t>
            </a:r>
            <a:r>
              <a:rPr sz="2400" spc="30" dirty="0">
                <a:solidFill>
                  <a:srgbClr val="184999"/>
                </a:solidFill>
                <a:latin typeface="Arial"/>
                <a:cs typeface="Arial"/>
              </a:rPr>
              <a:t>without</a:t>
            </a:r>
            <a:r>
              <a:rPr sz="2400" spc="120" dirty="0">
                <a:solidFill>
                  <a:srgbClr val="184999"/>
                </a:solidFill>
                <a:latin typeface="Arial"/>
                <a:cs typeface="Arial"/>
              </a:rPr>
              <a:t> </a:t>
            </a:r>
            <a:r>
              <a:rPr sz="2400" spc="45" dirty="0">
                <a:solidFill>
                  <a:srgbClr val="184999"/>
                </a:solidFill>
                <a:latin typeface="Arial"/>
                <a:cs typeface="Arial"/>
              </a:rPr>
              <a:t>a</a:t>
            </a:r>
            <a:r>
              <a:rPr sz="2400" spc="65" dirty="0">
                <a:solidFill>
                  <a:srgbClr val="184999"/>
                </a:solidFill>
                <a:latin typeface="Arial"/>
                <a:cs typeface="Arial"/>
              </a:rPr>
              <a:t> </a:t>
            </a:r>
            <a:r>
              <a:rPr sz="2400" spc="35" dirty="0">
                <a:solidFill>
                  <a:srgbClr val="184999"/>
                </a:solidFill>
                <a:latin typeface="Arial"/>
                <a:cs typeface="Arial"/>
              </a:rPr>
              <a:t>court</a:t>
            </a:r>
            <a:r>
              <a:rPr sz="2400" spc="85" dirty="0">
                <a:solidFill>
                  <a:srgbClr val="184999"/>
                </a:solidFill>
                <a:latin typeface="Arial"/>
                <a:cs typeface="Arial"/>
              </a:rPr>
              <a:t> </a:t>
            </a:r>
            <a:r>
              <a:rPr sz="2400" spc="20" dirty="0">
                <a:solidFill>
                  <a:srgbClr val="184999"/>
                </a:solidFill>
                <a:latin typeface="Arial"/>
                <a:cs typeface="Arial"/>
              </a:rPr>
              <a:t>order</a:t>
            </a:r>
            <a:endParaRPr sz="2400">
              <a:latin typeface="Arial"/>
              <a:cs typeface="Arial"/>
            </a:endParaRPr>
          </a:p>
          <a:p>
            <a:pPr>
              <a:lnSpc>
                <a:spcPct val="100000"/>
              </a:lnSpc>
              <a:spcBef>
                <a:spcPts val="40"/>
              </a:spcBef>
              <a:buClr>
                <a:srgbClr val="184999"/>
              </a:buClr>
              <a:buFont typeface="Arial"/>
              <a:buChar char="•"/>
            </a:pPr>
            <a:endParaRPr sz="2500">
              <a:latin typeface="Arial"/>
              <a:cs typeface="Arial"/>
            </a:endParaRPr>
          </a:p>
          <a:p>
            <a:pPr marL="220345" indent="-208279">
              <a:lnSpc>
                <a:spcPct val="100000"/>
              </a:lnSpc>
              <a:buChar char="•"/>
              <a:tabLst>
                <a:tab pos="220979" algn="l"/>
              </a:tabLst>
            </a:pPr>
            <a:r>
              <a:rPr sz="2400" spc="50" dirty="0">
                <a:solidFill>
                  <a:srgbClr val="184999"/>
                </a:solidFill>
                <a:latin typeface="Arial"/>
                <a:cs typeface="Arial"/>
              </a:rPr>
              <a:t>Force</a:t>
            </a:r>
            <a:r>
              <a:rPr sz="2400" spc="80" dirty="0">
                <a:solidFill>
                  <a:srgbClr val="184999"/>
                </a:solidFill>
                <a:latin typeface="Arial"/>
                <a:cs typeface="Arial"/>
              </a:rPr>
              <a:t> </a:t>
            </a:r>
            <a:r>
              <a:rPr sz="2400" spc="35" dirty="0">
                <a:solidFill>
                  <a:srgbClr val="184999"/>
                </a:solidFill>
                <a:latin typeface="Arial"/>
                <a:cs typeface="Arial"/>
              </a:rPr>
              <a:t>someone</a:t>
            </a:r>
            <a:r>
              <a:rPr sz="2400" spc="185" dirty="0">
                <a:solidFill>
                  <a:srgbClr val="184999"/>
                </a:solidFill>
                <a:latin typeface="Arial"/>
                <a:cs typeface="Arial"/>
              </a:rPr>
              <a:t> </a:t>
            </a:r>
            <a:r>
              <a:rPr sz="2400" spc="55" dirty="0">
                <a:solidFill>
                  <a:srgbClr val="184999"/>
                </a:solidFill>
                <a:latin typeface="Arial"/>
                <a:cs typeface="Arial"/>
              </a:rPr>
              <a:t>with</a:t>
            </a:r>
            <a:r>
              <a:rPr sz="2400" spc="10" dirty="0">
                <a:solidFill>
                  <a:srgbClr val="184999"/>
                </a:solidFill>
                <a:latin typeface="Arial"/>
                <a:cs typeface="Arial"/>
              </a:rPr>
              <a:t> </a:t>
            </a:r>
            <a:r>
              <a:rPr sz="2400" spc="35" dirty="0">
                <a:solidFill>
                  <a:srgbClr val="184999"/>
                </a:solidFill>
                <a:latin typeface="Arial"/>
                <a:cs typeface="Arial"/>
              </a:rPr>
              <a:t>capacity</a:t>
            </a:r>
            <a:r>
              <a:rPr sz="2400" spc="95" dirty="0">
                <a:solidFill>
                  <a:srgbClr val="184999"/>
                </a:solidFill>
                <a:latin typeface="Arial"/>
                <a:cs typeface="Arial"/>
              </a:rPr>
              <a:t> </a:t>
            </a:r>
            <a:r>
              <a:rPr sz="2400" spc="80" dirty="0">
                <a:solidFill>
                  <a:srgbClr val="184999"/>
                </a:solidFill>
                <a:latin typeface="Arial"/>
                <a:cs typeface="Arial"/>
              </a:rPr>
              <a:t>to</a:t>
            </a:r>
            <a:r>
              <a:rPr sz="2400" spc="-40" dirty="0">
                <a:solidFill>
                  <a:srgbClr val="184999"/>
                </a:solidFill>
                <a:latin typeface="Arial"/>
                <a:cs typeface="Arial"/>
              </a:rPr>
              <a:t> </a:t>
            </a:r>
            <a:r>
              <a:rPr sz="2400" spc="45" dirty="0">
                <a:solidFill>
                  <a:srgbClr val="184999"/>
                </a:solidFill>
                <a:latin typeface="Arial"/>
                <a:cs typeface="Arial"/>
              </a:rPr>
              <a:t>accept</a:t>
            </a:r>
            <a:r>
              <a:rPr sz="2400" spc="15" dirty="0">
                <a:solidFill>
                  <a:srgbClr val="184999"/>
                </a:solidFill>
                <a:latin typeface="Arial"/>
                <a:cs typeface="Arial"/>
              </a:rPr>
              <a:t> </a:t>
            </a:r>
            <a:r>
              <a:rPr sz="2400" spc="35" dirty="0">
                <a:solidFill>
                  <a:srgbClr val="184999"/>
                </a:solidFill>
                <a:latin typeface="Arial"/>
                <a:cs typeface="Arial"/>
              </a:rPr>
              <a:t>services</a:t>
            </a:r>
            <a:endParaRPr sz="2400">
              <a:latin typeface="Arial"/>
              <a:cs typeface="Arial"/>
            </a:endParaRPr>
          </a:p>
          <a:p>
            <a:pPr>
              <a:lnSpc>
                <a:spcPct val="100000"/>
              </a:lnSpc>
              <a:spcBef>
                <a:spcPts val="45"/>
              </a:spcBef>
              <a:buClr>
                <a:srgbClr val="184999"/>
              </a:buClr>
              <a:buFont typeface="Arial"/>
              <a:buChar char="•"/>
            </a:pPr>
            <a:endParaRPr sz="2450">
              <a:latin typeface="Arial"/>
              <a:cs typeface="Arial"/>
            </a:endParaRPr>
          </a:p>
          <a:p>
            <a:pPr marL="222885" indent="-210820">
              <a:lnSpc>
                <a:spcPct val="100000"/>
              </a:lnSpc>
              <a:buChar char="•"/>
              <a:tabLst>
                <a:tab pos="223520" algn="l"/>
              </a:tabLst>
            </a:pPr>
            <a:r>
              <a:rPr sz="2400" spc="60" dirty="0">
                <a:solidFill>
                  <a:srgbClr val="184999"/>
                </a:solidFill>
                <a:latin typeface="Arial"/>
                <a:cs typeface="Arial"/>
              </a:rPr>
              <a:t>Be</a:t>
            </a:r>
            <a:r>
              <a:rPr sz="2400" spc="25" dirty="0">
                <a:solidFill>
                  <a:srgbClr val="184999"/>
                </a:solidFill>
                <a:latin typeface="Arial"/>
                <a:cs typeface="Arial"/>
              </a:rPr>
              <a:t> </a:t>
            </a:r>
            <a:r>
              <a:rPr sz="2400" spc="60" dirty="0">
                <a:solidFill>
                  <a:srgbClr val="184999"/>
                </a:solidFill>
                <a:latin typeface="Arial"/>
                <a:cs typeface="Arial"/>
              </a:rPr>
              <a:t>a</a:t>
            </a:r>
            <a:r>
              <a:rPr sz="2400" spc="65" dirty="0">
                <a:solidFill>
                  <a:srgbClr val="184999"/>
                </a:solidFill>
                <a:latin typeface="Arial"/>
                <a:cs typeface="Arial"/>
              </a:rPr>
              <a:t> </a:t>
            </a:r>
            <a:r>
              <a:rPr sz="2400" spc="20" dirty="0">
                <a:solidFill>
                  <a:srgbClr val="184999"/>
                </a:solidFill>
                <a:latin typeface="Arial"/>
                <a:cs typeface="Arial"/>
              </a:rPr>
              <a:t>guardianship</a:t>
            </a:r>
            <a:r>
              <a:rPr sz="2400" spc="254" dirty="0">
                <a:solidFill>
                  <a:srgbClr val="184999"/>
                </a:solidFill>
                <a:latin typeface="Arial"/>
                <a:cs typeface="Arial"/>
              </a:rPr>
              <a:t> </a:t>
            </a:r>
            <a:r>
              <a:rPr sz="2400" spc="40" dirty="0">
                <a:solidFill>
                  <a:srgbClr val="184999"/>
                </a:solidFill>
                <a:latin typeface="Arial"/>
                <a:cs typeface="Arial"/>
              </a:rPr>
              <a:t>program</a:t>
            </a:r>
            <a:r>
              <a:rPr sz="2400" spc="145" dirty="0">
                <a:solidFill>
                  <a:srgbClr val="184999"/>
                </a:solidFill>
                <a:latin typeface="Arial"/>
                <a:cs typeface="Arial"/>
              </a:rPr>
              <a:t> </a:t>
            </a:r>
            <a:r>
              <a:rPr sz="2400" spc="20" dirty="0">
                <a:solidFill>
                  <a:srgbClr val="184999"/>
                </a:solidFill>
                <a:latin typeface="Arial"/>
                <a:cs typeface="Arial"/>
              </a:rPr>
              <a:t>for</a:t>
            </a:r>
            <a:r>
              <a:rPr sz="2400" spc="110" dirty="0">
                <a:solidFill>
                  <a:srgbClr val="184999"/>
                </a:solidFill>
                <a:latin typeface="Arial"/>
                <a:cs typeface="Arial"/>
              </a:rPr>
              <a:t> </a:t>
            </a:r>
            <a:r>
              <a:rPr sz="2400" spc="40" dirty="0">
                <a:solidFill>
                  <a:srgbClr val="184999"/>
                </a:solidFill>
                <a:latin typeface="Arial"/>
                <a:cs typeface="Arial"/>
              </a:rPr>
              <a:t>communities</a:t>
            </a:r>
            <a:endParaRPr sz="2400">
              <a:latin typeface="Arial"/>
              <a:cs typeface="Arial"/>
            </a:endParaRPr>
          </a:p>
          <a:p>
            <a:pPr>
              <a:lnSpc>
                <a:spcPct val="100000"/>
              </a:lnSpc>
              <a:spcBef>
                <a:spcPts val="25"/>
              </a:spcBef>
              <a:buClr>
                <a:srgbClr val="184999"/>
              </a:buClr>
              <a:buFont typeface="Arial"/>
              <a:buChar char="•"/>
            </a:pPr>
            <a:endParaRPr sz="2500">
              <a:latin typeface="Arial"/>
              <a:cs typeface="Arial"/>
            </a:endParaRPr>
          </a:p>
          <a:p>
            <a:pPr marL="220979" marR="5080" indent="-208915">
              <a:lnSpc>
                <a:spcPct val="100600"/>
              </a:lnSpc>
              <a:buChar char="•"/>
              <a:tabLst>
                <a:tab pos="222250" algn="l"/>
              </a:tabLst>
            </a:pPr>
            <a:r>
              <a:rPr sz="2400" spc="35" dirty="0">
                <a:solidFill>
                  <a:srgbClr val="184999"/>
                </a:solidFill>
                <a:latin typeface="Arial"/>
                <a:cs typeface="Arial"/>
              </a:rPr>
              <a:t>Place</a:t>
            </a:r>
            <a:r>
              <a:rPr sz="2400" spc="100" dirty="0">
                <a:solidFill>
                  <a:srgbClr val="184999"/>
                </a:solidFill>
                <a:latin typeface="Arial"/>
                <a:cs typeface="Arial"/>
              </a:rPr>
              <a:t> </a:t>
            </a:r>
            <a:r>
              <a:rPr sz="2400" spc="95" dirty="0">
                <a:solidFill>
                  <a:srgbClr val="184999"/>
                </a:solidFill>
                <a:latin typeface="Arial"/>
                <a:cs typeface="Arial"/>
              </a:rPr>
              <a:t>an</a:t>
            </a:r>
            <a:r>
              <a:rPr sz="2400" spc="-45" dirty="0">
                <a:solidFill>
                  <a:srgbClr val="184999"/>
                </a:solidFill>
                <a:latin typeface="Arial"/>
                <a:cs typeface="Arial"/>
              </a:rPr>
              <a:t> </a:t>
            </a:r>
            <a:r>
              <a:rPr sz="2400" spc="30" dirty="0">
                <a:solidFill>
                  <a:srgbClr val="184999"/>
                </a:solidFill>
                <a:latin typeface="Arial"/>
                <a:cs typeface="Arial"/>
              </a:rPr>
              <a:t>individual</a:t>
            </a:r>
            <a:r>
              <a:rPr sz="2400" spc="145" dirty="0">
                <a:solidFill>
                  <a:srgbClr val="184999"/>
                </a:solidFill>
                <a:latin typeface="Arial"/>
                <a:cs typeface="Arial"/>
              </a:rPr>
              <a:t> </a:t>
            </a:r>
            <a:r>
              <a:rPr sz="2400" spc="75" dirty="0">
                <a:solidFill>
                  <a:srgbClr val="184999"/>
                </a:solidFill>
                <a:latin typeface="Arial"/>
                <a:cs typeface="Arial"/>
              </a:rPr>
              <a:t>in</a:t>
            </a:r>
            <a:r>
              <a:rPr sz="2400" spc="-40" dirty="0">
                <a:solidFill>
                  <a:srgbClr val="184999"/>
                </a:solidFill>
                <a:latin typeface="Arial"/>
                <a:cs typeface="Arial"/>
              </a:rPr>
              <a:t> </a:t>
            </a:r>
            <a:r>
              <a:rPr sz="2400" spc="55" dirty="0">
                <a:solidFill>
                  <a:srgbClr val="184999"/>
                </a:solidFill>
                <a:latin typeface="Arial"/>
                <a:cs typeface="Arial"/>
              </a:rPr>
              <a:t>an</a:t>
            </a:r>
            <a:r>
              <a:rPr sz="2400" spc="10" dirty="0">
                <a:solidFill>
                  <a:srgbClr val="184999"/>
                </a:solidFill>
                <a:latin typeface="Arial"/>
                <a:cs typeface="Arial"/>
              </a:rPr>
              <a:t> </a:t>
            </a:r>
            <a:r>
              <a:rPr sz="2400" spc="30" dirty="0">
                <a:solidFill>
                  <a:srgbClr val="184999"/>
                </a:solidFill>
                <a:latin typeface="Arial"/>
                <a:cs typeface="Arial"/>
              </a:rPr>
              <a:t>alternate</a:t>
            </a:r>
            <a:r>
              <a:rPr sz="2400" spc="140" dirty="0">
                <a:solidFill>
                  <a:srgbClr val="184999"/>
                </a:solidFill>
                <a:latin typeface="Arial"/>
                <a:cs typeface="Arial"/>
              </a:rPr>
              <a:t> </a:t>
            </a:r>
            <a:r>
              <a:rPr sz="2400" spc="35" dirty="0">
                <a:solidFill>
                  <a:srgbClr val="184999"/>
                </a:solidFill>
                <a:latin typeface="Arial"/>
                <a:cs typeface="Arial"/>
              </a:rPr>
              <a:t>living</a:t>
            </a:r>
            <a:r>
              <a:rPr sz="2400" spc="45" dirty="0">
                <a:solidFill>
                  <a:srgbClr val="184999"/>
                </a:solidFill>
                <a:latin typeface="Arial"/>
                <a:cs typeface="Arial"/>
              </a:rPr>
              <a:t> </a:t>
            </a:r>
            <a:r>
              <a:rPr sz="2400" spc="25" dirty="0">
                <a:solidFill>
                  <a:srgbClr val="184999"/>
                </a:solidFill>
                <a:latin typeface="Arial"/>
                <a:cs typeface="Arial"/>
              </a:rPr>
              <a:t>arrangement</a:t>
            </a:r>
            <a:r>
              <a:rPr sz="2400" spc="305" dirty="0">
                <a:solidFill>
                  <a:srgbClr val="184999"/>
                </a:solidFill>
                <a:latin typeface="Arial"/>
                <a:cs typeface="Arial"/>
              </a:rPr>
              <a:t> </a:t>
            </a:r>
            <a:r>
              <a:rPr sz="2400" spc="30" dirty="0">
                <a:solidFill>
                  <a:srgbClr val="184999"/>
                </a:solidFill>
                <a:latin typeface="Arial"/>
                <a:cs typeface="Arial"/>
              </a:rPr>
              <a:t>without </a:t>
            </a:r>
            <a:r>
              <a:rPr sz="2400" spc="-655" dirty="0">
                <a:solidFill>
                  <a:srgbClr val="184999"/>
                </a:solidFill>
                <a:latin typeface="Arial"/>
                <a:cs typeface="Arial"/>
              </a:rPr>
              <a:t> </a:t>
            </a:r>
            <a:r>
              <a:rPr sz="2400" spc="25" dirty="0">
                <a:solidFill>
                  <a:srgbClr val="184999"/>
                </a:solidFill>
                <a:latin typeface="Arial"/>
                <a:cs typeface="Arial"/>
              </a:rPr>
              <a:t>their</a:t>
            </a:r>
            <a:r>
              <a:rPr sz="2400" spc="90" dirty="0">
                <a:solidFill>
                  <a:srgbClr val="184999"/>
                </a:solidFill>
                <a:latin typeface="Arial"/>
                <a:cs typeface="Arial"/>
              </a:rPr>
              <a:t> </a:t>
            </a:r>
            <a:r>
              <a:rPr sz="2400" spc="40" dirty="0">
                <a:solidFill>
                  <a:srgbClr val="184999"/>
                </a:solidFill>
                <a:latin typeface="Arial"/>
                <a:cs typeface="Arial"/>
              </a:rPr>
              <a:t>agreement</a:t>
            </a:r>
            <a:r>
              <a:rPr sz="2400" spc="180" dirty="0">
                <a:solidFill>
                  <a:srgbClr val="184999"/>
                </a:solidFill>
                <a:latin typeface="Arial"/>
                <a:cs typeface="Arial"/>
              </a:rPr>
              <a:t> </a:t>
            </a:r>
            <a:r>
              <a:rPr sz="2400" spc="10" dirty="0">
                <a:solidFill>
                  <a:srgbClr val="184999"/>
                </a:solidFill>
                <a:latin typeface="Arial"/>
                <a:cs typeface="Arial"/>
              </a:rPr>
              <a:t>or</a:t>
            </a:r>
            <a:r>
              <a:rPr sz="2400" spc="105" dirty="0">
                <a:solidFill>
                  <a:srgbClr val="184999"/>
                </a:solidFill>
                <a:latin typeface="Arial"/>
                <a:cs typeface="Arial"/>
              </a:rPr>
              <a:t> </a:t>
            </a:r>
            <a:r>
              <a:rPr sz="2400" spc="20" dirty="0">
                <a:solidFill>
                  <a:srgbClr val="184999"/>
                </a:solidFill>
                <a:latin typeface="Arial"/>
                <a:cs typeface="Arial"/>
              </a:rPr>
              <a:t>a</a:t>
            </a:r>
            <a:r>
              <a:rPr sz="2400" spc="30" dirty="0">
                <a:solidFill>
                  <a:srgbClr val="184999"/>
                </a:solidFill>
                <a:latin typeface="Arial"/>
                <a:cs typeface="Arial"/>
              </a:rPr>
              <a:t> </a:t>
            </a:r>
            <a:r>
              <a:rPr sz="2400" spc="40" dirty="0">
                <a:solidFill>
                  <a:srgbClr val="184999"/>
                </a:solidFill>
                <a:latin typeface="Arial"/>
                <a:cs typeface="Arial"/>
              </a:rPr>
              <a:t>legal</a:t>
            </a:r>
            <a:r>
              <a:rPr sz="2400" spc="25" dirty="0">
                <a:solidFill>
                  <a:srgbClr val="184999"/>
                </a:solidFill>
                <a:latin typeface="Arial"/>
                <a:cs typeface="Arial"/>
              </a:rPr>
              <a:t> </a:t>
            </a:r>
            <a:r>
              <a:rPr sz="2400" spc="55" dirty="0">
                <a:solidFill>
                  <a:srgbClr val="184999"/>
                </a:solidFill>
                <a:latin typeface="Arial"/>
                <a:cs typeface="Arial"/>
              </a:rPr>
              <a:t>representative's</a:t>
            </a:r>
            <a:r>
              <a:rPr sz="2400" spc="-100" dirty="0">
                <a:solidFill>
                  <a:srgbClr val="184999"/>
                </a:solidFill>
                <a:latin typeface="Arial"/>
                <a:cs typeface="Arial"/>
              </a:rPr>
              <a:t> </a:t>
            </a:r>
            <a:r>
              <a:rPr sz="2400" spc="40" dirty="0">
                <a:solidFill>
                  <a:srgbClr val="184999"/>
                </a:solidFill>
                <a:latin typeface="Arial"/>
                <a:cs typeface="Arial"/>
              </a:rPr>
              <a:t>agreement</a:t>
            </a:r>
            <a:endParaRPr sz="2400">
              <a:latin typeface="Arial"/>
              <a:cs typeface="Arial"/>
            </a:endParaRPr>
          </a:p>
          <a:p>
            <a:pPr>
              <a:lnSpc>
                <a:spcPct val="100000"/>
              </a:lnSpc>
              <a:spcBef>
                <a:spcPts val="25"/>
              </a:spcBef>
              <a:buClr>
                <a:srgbClr val="184999"/>
              </a:buClr>
              <a:buFont typeface="Arial"/>
              <a:buChar char="•"/>
            </a:pPr>
            <a:endParaRPr sz="2450">
              <a:latin typeface="Arial"/>
              <a:cs typeface="Arial"/>
            </a:endParaRPr>
          </a:p>
          <a:p>
            <a:pPr marL="224790" marR="443230" indent="-212725">
              <a:lnSpc>
                <a:spcPct val="100600"/>
              </a:lnSpc>
              <a:buChar char="•"/>
              <a:tabLst>
                <a:tab pos="223520" algn="l"/>
              </a:tabLst>
            </a:pPr>
            <a:r>
              <a:rPr sz="2400" spc="45" dirty="0">
                <a:solidFill>
                  <a:srgbClr val="184999"/>
                </a:solidFill>
                <a:latin typeface="Arial"/>
                <a:cs typeface="Arial"/>
              </a:rPr>
              <a:t>Become</a:t>
            </a:r>
            <a:r>
              <a:rPr sz="2400" spc="135" dirty="0">
                <a:solidFill>
                  <a:srgbClr val="184999"/>
                </a:solidFill>
                <a:latin typeface="Arial"/>
                <a:cs typeface="Arial"/>
              </a:rPr>
              <a:t> </a:t>
            </a:r>
            <a:r>
              <a:rPr sz="2400" spc="30" dirty="0">
                <a:solidFill>
                  <a:srgbClr val="184999"/>
                </a:solidFill>
                <a:latin typeface="Arial"/>
                <a:cs typeface="Arial"/>
              </a:rPr>
              <a:t>involved</a:t>
            </a:r>
            <a:r>
              <a:rPr sz="2400" spc="160" dirty="0">
                <a:solidFill>
                  <a:srgbClr val="184999"/>
                </a:solidFill>
                <a:latin typeface="Arial"/>
                <a:cs typeface="Arial"/>
              </a:rPr>
              <a:t> </a:t>
            </a:r>
            <a:r>
              <a:rPr sz="2400" spc="15" dirty="0">
                <a:solidFill>
                  <a:srgbClr val="184999"/>
                </a:solidFill>
                <a:latin typeface="Arial"/>
                <a:cs typeface="Arial"/>
              </a:rPr>
              <a:t>if</a:t>
            </a:r>
            <a:r>
              <a:rPr sz="2400" spc="35" dirty="0">
                <a:solidFill>
                  <a:srgbClr val="184999"/>
                </a:solidFill>
                <a:latin typeface="Arial"/>
                <a:cs typeface="Arial"/>
              </a:rPr>
              <a:t> </a:t>
            </a:r>
            <a:r>
              <a:rPr sz="2400" spc="30" dirty="0">
                <a:solidFill>
                  <a:srgbClr val="184999"/>
                </a:solidFill>
                <a:latin typeface="Arial"/>
                <a:cs typeface="Arial"/>
              </a:rPr>
              <a:t>there</a:t>
            </a:r>
            <a:r>
              <a:rPr sz="2400" spc="135" dirty="0">
                <a:solidFill>
                  <a:srgbClr val="184999"/>
                </a:solidFill>
                <a:latin typeface="Arial"/>
                <a:cs typeface="Arial"/>
              </a:rPr>
              <a:t> </a:t>
            </a:r>
            <a:r>
              <a:rPr sz="2400" spc="45" dirty="0">
                <a:solidFill>
                  <a:srgbClr val="184999"/>
                </a:solidFill>
                <a:latin typeface="Arial"/>
                <a:cs typeface="Arial"/>
              </a:rPr>
              <a:t>is</a:t>
            </a:r>
            <a:r>
              <a:rPr sz="2400" dirty="0">
                <a:solidFill>
                  <a:srgbClr val="184999"/>
                </a:solidFill>
                <a:latin typeface="Arial"/>
                <a:cs typeface="Arial"/>
              </a:rPr>
              <a:t> </a:t>
            </a:r>
            <a:r>
              <a:rPr sz="2400" spc="85" dirty="0">
                <a:solidFill>
                  <a:srgbClr val="184999"/>
                </a:solidFill>
                <a:latin typeface="Arial"/>
                <a:cs typeface="Arial"/>
              </a:rPr>
              <a:t>no</a:t>
            </a:r>
            <a:r>
              <a:rPr sz="2400" spc="-20" dirty="0">
                <a:solidFill>
                  <a:srgbClr val="184999"/>
                </a:solidFill>
                <a:latin typeface="Arial"/>
                <a:cs typeface="Arial"/>
              </a:rPr>
              <a:t> </a:t>
            </a:r>
            <a:r>
              <a:rPr sz="2400" spc="30" dirty="0">
                <a:solidFill>
                  <a:srgbClr val="184999"/>
                </a:solidFill>
                <a:latin typeface="Arial"/>
                <a:cs typeface="Arial"/>
              </a:rPr>
              <a:t>abuse/neglecUexploitation, </a:t>
            </a:r>
            <a:r>
              <a:rPr sz="2400" spc="-650" dirty="0">
                <a:solidFill>
                  <a:srgbClr val="184999"/>
                </a:solidFill>
                <a:latin typeface="Arial"/>
                <a:cs typeface="Arial"/>
              </a:rPr>
              <a:t> </a:t>
            </a:r>
            <a:r>
              <a:rPr sz="2400" spc="30" dirty="0">
                <a:solidFill>
                  <a:srgbClr val="184999"/>
                </a:solidFill>
                <a:latin typeface="Arial"/>
                <a:cs typeface="Arial"/>
              </a:rPr>
              <a:t>including</a:t>
            </a:r>
            <a:r>
              <a:rPr sz="2400" spc="100" dirty="0">
                <a:solidFill>
                  <a:srgbClr val="184999"/>
                </a:solidFill>
                <a:latin typeface="Arial"/>
                <a:cs typeface="Arial"/>
              </a:rPr>
              <a:t> </a:t>
            </a:r>
            <a:r>
              <a:rPr sz="2400" spc="35" dirty="0">
                <a:solidFill>
                  <a:srgbClr val="184999"/>
                </a:solidFill>
                <a:latin typeface="Arial"/>
                <a:cs typeface="Arial"/>
              </a:rPr>
              <a:t>self-neglect</a:t>
            </a:r>
            <a:endParaRPr sz="24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3" name="object 3"/>
          <p:cNvGrpSpPr/>
          <p:nvPr/>
        </p:nvGrpSpPr>
        <p:grpSpPr>
          <a:xfrm>
            <a:off x="289008" y="180101"/>
            <a:ext cx="9615170" cy="7346950"/>
            <a:chOff x="289008" y="180101"/>
            <a:chExt cx="9615170" cy="7346950"/>
          </a:xfrm>
        </p:grpSpPr>
        <p:sp>
          <p:nvSpPr>
            <p:cNvPr id="4" name="object 4"/>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5" name="object 5"/>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xfrm>
            <a:off x="491775" y="402688"/>
            <a:ext cx="1581785" cy="523875"/>
          </a:xfrm>
          <a:prstGeom prst="rect">
            <a:avLst/>
          </a:prstGeom>
        </p:spPr>
        <p:txBody>
          <a:bodyPr vert="horz" wrap="square" lIns="0" tIns="15240" rIns="0" bIns="0" rtlCol="0">
            <a:spAutoFit/>
          </a:bodyPr>
          <a:lstStyle/>
          <a:p>
            <a:pPr marL="12700">
              <a:lnSpc>
                <a:spcPct val="100000"/>
              </a:lnSpc>
              <a:spcBef>
                <a:spcPts val="120"/>
              </a:spcBef>
            </a:pPr>
            <a:r>
              <a:rPr sz="3250" spc="10" dirty="0">
                <a:solidFill>
                  <a:srgbClr val="FD8003"/>
                </a:solidFill>
              </a:rPr>
              <a:t>Finally...</a:t>
            </a:r>
            <a:endParaRPr sz="3250"/>
          </a:p>
        </p:txBody>
      </p:sp>
      <p:sp>
        <p:nvSpPr>
          <p:cNvPr id="7" name="object 7"/>
          <p:cNvSpPr txBox="1"/>
          <p:nvPr/>
        </p:nvSpPr>
        <p:spPr>
          <a:xfrm>
            <a:off x="344744" y="972551"/>
            <a:ext cx="9215755" cy="5039360"/>
          </a:xfrm>
          <a:prstGeom prst="rect">
            <a:avLst/>
          </a:prstGeom>
        </p:spPr>
        <p:txBody>
          <a:bodyPr vert="horz" wrap="square" lIns="0" tIns="12065" rIns="0" bIns="0" rtlCol="0">
            <a:spAutoFit/>
          </a:bodyPr>
          <a:lstStyle/>
          <a:p>
            <a:pPr marL="2679065" marR="181610" indent="-2374265">
              <a:lnSpc>
                <a:spcPct val="149600"/>
              </a:lnSpc>
              <a:spcBef>
                <a:spcPts val="95"/>
              </a:spcBef>
            </a:pPr>
            <a:r>
              <a:rPr sz="2450" spc="35" dirty="0">
                <a:solidFill>
                  <a:srgbClr val="318AFF"/>
                </a:solidFill>
                <a:latin typeface="Arial"/>
                <a:cs typeface="Arial"/>
              </a:rPr>
              <a:t>APS</a:t>
            </a:r>
            <a:r>
              <a:rPr sz="2450" spc="25" dirty="0">
                <a:solidFill>
                  <a:srgbClr val="318AFF"/>
                </a:solidFill>
                <a:latin typeface="Arial"/>
                <a:cs typeface="Arial"/>
              </a:rPr>
              <a:t> will</a:t>
            </a:r>
            <a:r>
              <a:rPr sz="2450" spc="40" dirty="0">
                <a:solidFill>
                  <a:srgbClr val="318AFF"/>
                </a:solidFill>
                <a:latin typeface="Arial"/>
                <a:cs typeface="Arial"/>
              </a:rPr>
              <a:t> </a:t>
            </a:r>
            <a:r>
              <a:rPr sz="2450" spc="20" dirty="0">
                <a:solidFill>
                  <a:srgbClr val="318AFF"/>
                </a:solidFill>
                <a:latin typeface="Arial"/>
                <a:cs typeface="Arial"/>
              </a:rPr>
              <a:t>make</a:t>
            </a:r>
            <a:r>
              <a:rPr sz="2450" spc="85" dirty="0">
                <a:solidFill>
                  <a:srgbClr val="318AFF"/>
                </a:solidFill>
                <a:latin typeface="Arial"/>
                <a:cs typeface="Arial"/>
              </a:rPr>
              <a:t> </a:t>
            </a:r>
            <a:r>
              <a:rPr sz="2450" spc="20" dirty="0">
                <a:solidFill>
                  <a:srgbClr val="318AFF"/>
                </a:solidFill>
                <a:latin typeface="Arial"/>
                <a:cs typeface="Arial"/>
              </a:rPr>
              <a:t>a</a:t>
            </a:r>
            <a:r>
              <a:rPr sz="2450" spc="45" dirty="0">
                <a:solidFill>
                  <a:srgbClr val="318AFF"/>
                </a:solidFill>
                <a:latin typeface="Arial"/>
                <a:cs typeface="Arial"/>
              </a:rPr>
              <a:t> </a:t>
            </a:r>
            <a:r>
              <a:rPr sz="2450" spc="15" dirty="0">
                <a:solidFill>
                  <a:srgbClr val="318AFF"/>
                </a:solidFill>
                <a:latin typeface="Arial"/>
                <a:cs typeface="Arial"/>
              </a:rPr>
              <a:t>case</a:t>
            </a:r>
            <a:r>
              <a:rPr sz="2450" spc="85" dirty="0">
                <a:solidFill>
                  <a:srgbClr val="318AFF"/>
                </a:solidFill>
                <a:latin typeface="Arial"/>
                <a:cs typeface="Arial"/>
              </a:rPr>
              <a:t> </a:t>
            </a:r>
            <a:r>
              <a:rPr sz="2450" spc="25" dirty="0">
                <a:solidFill>
                  <a:srgbClr val="318AFF"/>
                </a:solidFill>
                <a:latin typeface="Arial"/>
                <a:cs typeface="Arial"/>
              </a:rPr>
              <a:t>status</a:t>
            </a:r>
            <a:r>
              <a:rPr sz="2450" spc="60" dirty="0">
                <a:solidFill>
                  <a:srgbClr val="318AFF"/>
                </a:solidFill>
                <a:latin typeface="Arial"/>
                <a:cs typeface="Arial"/>
              </a:rPr>
              <a:t> </a:t>
            </a:r>
            <a:r>
              <a:rPr sz="2450" spc="25" dirty="0">
                <a:solidFill>
                  <a:srgbClr val="318AFF"/>
                </a:solidFill>
                <a:latin typeface="Arial"/>
                <a:cs typeface="Arial"/>
              </a:rPr>
              <a:t>or</a:t>
            </a:r>
            <a:r>
              <a:rPr sz="2450" spc="20" dirty="0">
                <a:solidFill>
                  <a:srgbClr val="318AFF"/>
                </a:solidFill>
                <a:latin typeface="Arial"/>
                <a:cs typeface="Arial"/>
              </a:rPr>
              <a:t> </a:t>
            </a:r>
            <a:r>
              <a:rPr sz="2450" spc="25" dirty="0">
                <a:solidFill>
                  <a:srgbClr val="318AFF"/>
                </a:solidFill>
                <a:latin typeface="Arial"/>
                <a:cs typeface="Arial"/>
              </a:rPr>
              <a:t>central</a:t>
            </a:r>
            <a:r>
              <a:rPr sz="2450" spc="90" dirty="0">
                <a:solidFill>
                  <a:srgbClr val="318AFF"/>
                </a:solidFill>
                <a:latin typeface="Arial"/>
                <a:cs typeface="Arial"/>
              </a:rPr>
              <a:t> </a:t>
            </a:r>
            <a:r>
              <a:rPr sz="2450" spc="15" dirty="0">
                <a:solidFill>
                  <a:srgbClr val="318AFF"/>
                </a:solidFill>
                <a:latin typeface="Arial"/>
                <a:cs typeface="Arial"/>
              </a:rPr>
              <a:t>registry</a:t>
            </a:r>
            <a:r>
              <a:rPr sz="2450" spc="140" dirty="0">
                <a:solidFill>
                  <a:srgbClr val="318AFF"/>
                </a:solidFill>
                <a:latin typeface="Arial"/>
                <a:cs typeface="Arial"/>
              </a:rPr>
              <a:t> </a:t>
            </a:r>
            <a:r>
              <a:rPr sz="2450" spc="30" dirty="0">
                <a:solidFill>
                  <a:srgbClr val="318AFF"/>
                </a:solidFill>
                <a:latin typeface="Arial"/>
                <a:cs typeface="Arial"/>
              </a:rPr>
              <a:t>determination: </a:t>
            </a:r>
            <a:r>
              <a:rPr sz="2450" spc="-665" dirty="0">
                <a:solidFill>
                  <a:srgbClr val="318AFF"/>
                </a:solidFill>
                <a:latin typeface="Arial"/>
                <a:cs typeface="Arial"/>
              </a:rPr>
              <a:t> </a:t>
            </a:r>
            <a:r>
              <a:rPr sz="2450" spc="25" dirty="0">
                <a:solidFill>
                  <a:srgbClr val="FD0000"/>
                </a:solidFill>
                <a:latin typeface="Arial"/>
                <a:cs typeface="Arial"/>
              </a:rPr>
              <a:t>Court</a:t>
            </a:r>
            <a:r>
              <a:rPr sz="2450" spc="55" dirty="0">
                <a:solidFill>
                  <a:srgbClr val="FD0000"/>
                </a:solidFill>
                <a:latin typeface="Arial"/>
                <a:cs typeface="Arial"/>
              </a:rPr>
              <a:t> </a:t>
            </a:r>
            <a:r>
              <a:rPr sz="2450" spc="10" dirty="0">
                <a:solidFill>
                  <a:srgbClr val="FD0000"/>
                </a:solidFill>
                <a:latin typeface="Arial"/>
                <a:cs typeface="Arial"/>
              </a:rPr>
              <a:t>Substantiated</a:t>
            </a:r>
            <a:endParaRPr sz="2450">
              <a:latin typeface="Arial"/>
              <a:cs typeface="Arial"/>
            </a:endParaRPr>
          </a:p>
          <a:p>
            <a:pPr marL="2676525" marR="3443604" indent="-1270">
              <a:lnSpc>
                <a:spcPts val="2950"/>
              </a:lnSpc>
              <a:spcBef>
                <a:spcPts val="50"/>
              </a:spcBef>
            </a:pPr>
            <a:r>
              <a:rPr sz="2450" spc="15" dirty="0">
                <a:solidFill>
                  <a:srgbClr val="FD0000"/>
                </a:solidFill>
                <a:latin typeface="Arial"/>
                <a:cs typeface="Arial"/>
              </a:rPr>
              <a:t>Agency</a:t>
            </a:r>
            <a:r>
              <a:rPr sz="2450" spc="114" dirty="0">
                <a:solidFill>
                  <a:srgbClr val="FD0000"/>
                </a:solidFill>
                <a:latin typeface="Arial"/>
                <a:cs typeface="Arial"/>
              </a:rPr>
              <a:t> </a:t>
            </a:r>
            <a:r>
              <a:rPr sz="2450" spc="10" dirty="0">
                <a:solidFill>
                  <a:srgbClr val="FD0000"/>
                </a:solidFill>
                <a:latin typeface="Arial"/>
                <a:cs typeface="Arial"/>
              </a:rPr>
              <a:t>Substantiated </a:t>
            </a:r>
            <a:r>
              <a:rPr sz="2450" spc="-665" dirty="0">
                <a:solidFill>
                  <a:srgbClr val="FD0000"/>
                </a:solidFill>
                <a:latin typeface="Arial"/>
                <a:cs typeface="Arial"/>
              </a:rPr>
              <a:t> </a:t>
            </a:r>
            <a:r>
              <a:rPr sz="2450" spc="15" dirty="0">
                <a:solidFill>
                  <a:srgbClr val="FD0000"/>
                </a:solidFill>
                <a:latin typeface="Arial"/>
                <a:cs typeface="Arial"/>
              </a:rPr>
              <a:t>Unfounded</a:t>
            </a:r>
            <a:endParaRPr sz="2450">
              <a:latin typeface="Arial"/>
              <a:cs typeface="Arial"/>
            </a:endParaRPr>
          </a:p>
          <a:p>
            <a:pPr marL="2676525">
              <a:lnSpc>
                <a:spcPts val="2795"/>
              </a:lnSpc>
            </a:pPr>
            <a:r>
              <a:rPr sz="2450" spc="15" dirty="0">
                <a:solidFill>
                  <a:srgbClr val="FD0000"/>
                </a:solidFill>
                <a:latin typeface="Arial"/>
                <a:cs typeface="Arial"/>
              </a:rPr>
              <a:t>Unable</a:t>
            </a:r>
            <a:r>
              <a:rPr sz="2450" spc="105" dirty="0">
                <a:solidFill>
                  <a:srgbClr val="FD0000"/>
                </a:solidFill>
                <a:latin typeface="Arial"/>
                <a:cs typeface="Arial"/>
              </a:rPr>
              <a:t> </a:t>
            </a:r>
            <a:r>
              <a:rPr sz="2450" spc="60" dirty="0">
                <a:solidFill>
                  <a:srgbClr val="FD0000"/>
                </a:solidFill>
                <a:latin typeface="Arial"/>
                <a:cs typeface="Arial"/>
              </a:rPr>
              <a:t>to</a:t>
            </a:r>
            <a:r>
              <a:rPr sz="2450" spc="-10" dirty="0">
                <a:solidFill>
                  <a:srgbClr val="FD0000"/>
                </a:solidFill>
                <a:latin typeface="Arial"/>
                <a:cs typeface="Arial"/>
              </a:rPr>
              <a:t> </a:t>
            </a:r>
            <a:r>
              <a:rPr sz="2450" spc="10" dirty="0">
                <a:solidFill>
                  <a:srgbClr val="FD0000"/>
                </a:solidFill>
                <a:latin typeface="Arial"/>
                <a:cs typeface="Arial"/>
              </a:rPr>
              <a:t>Locate</a:t>
            </a:r>
            <a:endParaRPr sz="2450">
              <a:latin typeface="Arial"/>
              <a:cs typeface="Arial"/>
            </a:endParaRPr>
          </a:p>
          <a:p>
            <a:pPr>
              <a:lnSpc>
                <a:spcPct val="100000"/>
              </a:lnSpc>
            </a:pPr>
            <a:endParaRPr sz="2300">
              <a:latin typeface="Arial"/>
              <a:cs typeface="Arial"/>
            </a:endParaRPr>
          </a:p>
          <a:p>
            <a:pPr marL="273050">
              <a:lnSpc>
                <a:spcPct val="100000"/>
              </a:lnSpc>
            </a:pPr>
            <a:r>
              <a:rPr sz="2450" spc="15" dirty="0">
                <a:solidFill>
                  <a:srgbClr val="5B28DF"/>
                </a:solidFill>
                <a:latin typeface="Arial"/>
                <a:cs typeface="Arial"/>
              </a:rPr>
              <a:t>For</a:t>
            </a:r>
            <a:r>
              <a:rPr sz="2450" spc="60" dirty="0">
                <a:solidFill>
                  <a:srgbClr val="5B28DF"/>
                </a:solidFill>
                <a:latin typeface="Arial"/>
                <a:cs typeface="Arial"/>
              </a:rPr>
              <a:t> </a:t>
            </a:r>
            <a:r>
              <a:rPr sz="2450" spc="5" dirty="0">
                <a:solidFill>
                  <a:srgbClr val="5B28DF"/>
                </a:solidFill>
                <a:latin typeface="Arial"/>
                <a:cs typeface="Arial"/>
              </a:rPr>
              <a:t>self</a:t>
            </a:r>
            <a:r>
              <a:rPr sz="2450" spc="110" dirty="0">
                <a:solidFill>
                  <a:srgbClr val="5B28DF"/>
                </a:solidFill>
                <a:latin typeface="Arial"/>
                <a:cs typeface="Arial"/>
              </a:rPr>
              <a:t> </a:t>
            </a:r>
            <a:r>
              <a:rPr sz="2450" spc="20" dirty="0">
                <a:solidFill>
                  <a:srgbClr val="5B28DF"/>
                </a:solidFill>
                <a:latin typeface="Arial"/>
                <a:cs typeface="Arial"/>
              </a:rPr>
              <a:t>neglect</a:t>
            </a:r>
            <a:r>
              <a:rPr sz="2450" spc="80" dirty="0">
                <a:solidFill>
                  <a:srgbClr val="5B28DF"/>
                </a:solidFill>
                <a:latin typeface="Arial"/>
                <a:cs typeface="Arial"/>
              </a:rPr>
              <a:t> </a:t>
            </a:r>
            <a:r>
              <a:rPr sz="2450" spc="25" dirty="0">
                <a:solidFill>
                  <a:srgbClr val="5B28DF"/>
                </a:solidFill>
                <a:latin typeface="Arial"/>
                <a:cs typeface="Arial"/>
              </a:rPr>
              <a:t>the</a:t>
            </a:r>
            <a:r>
              <a:rPr sz="2450" spc="40" dirty="0">
                <a:solidFill>
                  <a:srgbClr val="5B28DF"/>
                </a:solidFill>
                <a:latin typeface="Arial"/>
                <a:cs typeface="Arial"/>
              </a:rPr>
              <a:t> </a:t>
            </a:r>
            <a:r>
              <a:rPr sz="2450" spc="10" dirty="0">
                <a:solidFill>
                  <a:srgbClr val="5B28DF"/>
                </a:solidFill>
                <a:latin typeface="Arial"/>
                <a:cs typeface="Arial"/>
              </a:rPr>
              <a:t>findings</a:t>
            </a:r>
            <a:r>
              <a:rPr sz="2450" spc="150" dirty="0">
                <a:solidFill>
                  <a:srgbClr val="5B28DF"/>
                </a:solidFill>
                <a:latin typeface="Arial"/>
                <a:cs typeface="Arial"/>
              </a:rPr>
              <a:t> </a:t>
            </a:r>
            <a:r>
              <a:rPr sz="2450" spc="20" dirty="0">
                <a:solidFill>
                  <a:srgbClr val="5B28DF"/>
                </a:solidFill>
                <a:latin typeface="Arial"/>
                <a:cs typeface="Arial"/>
              </a:rPr>
              <a:t>are:</a:t>
            </a:r>
            <a:r>
              <a:rPr sz="2450" spc="25" dirty="0">
                <a:solidFill>
                  <a:srgbClr val="5B28DF"/>
                </a:solidFill>
                <a:latin typeface="Arial"/>
                <a:cs typeface="Arial"/>
              </a:rPr>
              <a:t> </a:t>
            </a:r>
            <a:r>
              <a:rPr sz="2450" spc="10" dirty="0">
                <a:solidFill>
                  <a:srgbClr val="5B28DF"/>
                </a:solidFill>
                <a:latin typeface="Arial"/>
                <a:cs typeface="Arial"/>
              </a:rPr>
              <a:t>Confirmed</a:t>
            </a:r>
            <a:r>
              <a:rPr sz="2450" spc="190" dirty="0">
                <a:solidFill>
                  <a:srgbClr val="5B28DF"/>
                </a:solidFill>
                <a:latin typeface="Arial"/>
                <a:cs typeface="Arial"/>
              </a:rPr>
              <a:t> </a:t>
            </a:r>
            <a:r>
              <a:rPr sz="2450" spc="25" dirty="0">
                <a:solidFill>
                  <a:srgbClr val="5B28DF"/>
                </a:solidFill>
                <a:latin typeface="Arial"/>
                <a:cs typeface="Arial"/>
              </a:rPr>
              <a:t>or</a:t>
            </a:r>
            <a:r>
              <a:rPr sz="2450" spc="55" dirty="0">
                <a:solidFill>
                  <a:srgbClr val="5B28DF"/>
                </a:solidFill>
                <a:latin typeface="Arial"/>
                <a:cs typeface="Arial"/>
              </a:rPr>
              <a:t> </a:t>
            </a:r>
            <a:r>
              <a:rPr sz="2450" spc="35" dirty="0">
                <a:solidFill>
                  <a:srgbClr val="5B28DF"/>
                </a:solidFill>
                <a:latin typeface="Arial"/>
                <a:cs typeface="Arial"/>
              </a:rPr>
              <a:t>not</a:t>
            </a:r>
            <a:r>
              <a:rPr sz="2450" spc="-10" dirty="0">
                <a:solidFill>
                  <a:srgbClr val="5B28DF"/>
                </a:solidFill>
                <a:latin typeface="Arial"/>
                <a:cs typeface="Arial"/>
              </a:rPr>
              <a:t> </a:t>
            </a:r>
            <a:r>
              <a:rPr sz="2450" spc="15" dirty="0">
                <a:solidFill>
                  <a:srgbClr val="5B28DF"/>
                </a:solidFill>
                <a:latin typeface="Arial"/>
                <a:cs typeface="Arial"/>
              </a:rPr>
              <a:t>confirmed.</a:t>
            </a:r>
            <a:endParaRPr sz="2450">
              <a:latin typeface="Arial"/>
              <a:cs typeface="Arial"/>
            </a:endParaRPr>
          </a:p>
          <a:p>
            <a:pPr>
              <a:lnSpc>
                <a:spcPct val="100000"/>
              </a:lnSpc>
              <a:spcBef>
                <a:spcPts val="40"/>
              </a:spcBef>
            </a:pPr>
            <a:endParaRPr sz="3400">
              <a:latin typeface="Arial"/>
              <a:cs typeface="Arial"/>
            </a:endParaRPr>
          </a:p>
          <a:p>
            <a:pPr marL="12700">
              <a:lnSpc>
                <a:spcPct val="100000"/>
              </a:lnSpc>
            </a:pPr>
            <a:r>
              <a:rPr sz="2650" spc="35" dirty="0">
                <a:solidFill>
                  <a:srgbClr val="333333"/>
                </a:solidFill>
                <a:latin typeface="Arial"/>
                <a:cs typeface="Arial"/>
              </a:rPr>
              <a:t>Central</a:t>
            </a:r>
            <a:r>
              <a:rPr sz="2650" spc="110" dirty="0">
                <a:solidFill>
                  <a:srgbClr val="333333"/>
                </a:solidFill>
                <a:latin typeface="Arial"/>
                <a:cs typeface="Arial"/>
              </a:rPr>
              <a:t> </a:t>
            </a:r>
            <a:r>
              <a:rPr sz="2650" spc="35" dirty="0">
                <a:solidFill>
                  <a:srgbClr val="333333"/>
                </a:solidFill>
                <a:latin typeface="Arial"/>
                <a:cs typeface="Arial"/>
              </a:rPr>
              <a:t>Registry</a:t>
            </a:r>
            <a:r>
              <a:rPr sz="2650" spc="155" dirty="0">
                <a:solidFill>
                  <a:srgbClr val="333333"/>
                </a:solidFill>
                <a:latin typeface="Arial"/>
                <a:cs typeface="Arial"/>
              </a:rPr>
              <a:t> </a:t>
            </a:r>
            <a:r>
              <a:rPr sz="2650" spc="25" dirty="0">
                <a:solidFill>
                  <a:srgbClr val="333333"/>
                </a:solidFill>
                <a:latin typeface="Arial"/>
                <a:cs typeface="Arial"/>
              </a:rPr>
              <a:t>(28-376)</a:t>
            </a:r>
            <a:endParaRPr sz="2650">
              <a:latin typeface="Arial"/>
              <a:cs typeface="Arial"/>
            </a:endParaRPr>
          </a:p>
          <a:p>
            <a:pPr>
              <a:lnSpc>
                <a:spcPct val="100000"/>
              </a:lnSpc>
              <a:spcBef>
                <a:spcPts val="5"/>
              </a:spcBef>
            </a:pPr>
            <a:endParaRPr sz="3050">
              <a:latin typeface="Arial"/>
              <a:cs typeface="Arial"/>
            </a:endParaRPr>
          </a:p>
          <a:p>
            <a:pPr marL="346075" marR="5080" indent="1905">
              <a:lnSpc>
                <a:spcPts val="2900"/>
              </a:lnSpc>
            </a:pPr>
            <a:r>
              <a:rPr sz="2450" spc="10" dirty="0">
                <a:solidFill>
                  <a:srgbClr val="318AFF"/>
                </a:solidFill>
                <a:latin typeface="Arial"/>
                <a:cs typeface="Arial"/>
              </a:rPr>
              <a:t>Contains</a:t>
            </a:r>
            <a:r>
              <a:rPr sz="2450" spc="190" dirty="0">
                <a:solidFill>
                  <a:srgbClr val="318AFF"/>
                </a:solidFill>
                <a:latin typeface="Arial"/>
                <a:cs typeface="Arial"/>
              </a:rPr>
              <a:t> </a:t>
            </a:r>
            <a:r>
              <a:rPr sz="2450" spc="15" dirty="0">
                <a:solidFill>
                  <a:srgbClr val="318AFF"/>
                </a:solidFill>
                <a:latin typeface="Arial"/>
                <a:cs typeface="Arial"/>
              </a:rPr>
              <a:t>any</a:t>
            </a:r>
            <a:r>
              <a:rPr sz="2450" spc="80" dirty="0">
                <a:solidFill>
                  <a:srgbClr val="318AFF"/>
                </a:solidFill>
                <a:latin typeface="Arial"/>
                <a:cs typeface="Arial"/>
              </a:rPr>
              <a:t> </a:t>
            </a:r>
            <a:r>
              <a:rPr sz="2450" spc="15" dirty="0">
                <a:solidFill>
                  <a:srgbClr val="318AFF"/>
                </a:solidFill>
                <a:latin typeface="Arial"/>
                <a:cs typeface="Arial"/>
              </a:rPr>
              <a:t>substantiated</a:t>
            </a:r>
            <a:r>
              <a:rPr sz="2450" spc="210" dirty="0">
                <a:solidFill>
                  <a:srgbClr val="318AFF"/>
                </a:solidFill>
                <a:latin typeface="Arial"/>
                <a:cs typeface="Arial"/>
              </a:rPr>
              <a:t> </a:t>
            </a:r>
            <a:r>
              <a:rPr sz="2450" spc="25" dirty="0">
                <a:solidFill>
                  <a:srgbClr val="318AFF"/>
                </a:solidFill>
                <a:latin typeface="Arial"/>
                <a:cs typeface="Arial"/>
              </a:rPr>
              <a:t>report</a:t>
            </a:r>
            <a:r>
              <a:rPr sz="2450" spc="50" dirty="0">
                <a:solidFill>
                  <a:srgbClr val="318AFF"/>
                </a:solidFill>
                <a:latin typeface="Arial"/>
                <a:cs typeface="Arial"/>
              </a:rPr>
              <a:t> </a:t>
            </a:r>
            <a:r>
              <a:rPr sz="2450" spc="15" dirty="0">
                <a:solidFill>
                  <a:srgbClr val="318AFF"/>
                </a:solidFill>
                <a:latin typeface="Arial"/>
                <a:cs typeface="Arial"/>
              </a:rPr>
              <a:t>regarding</a:t>
            </a:r>
            <a:r>
              <a:rPr sz="2450" spc="204" dirty="0">
                <a:solidFill>
                  <a:srgbClr val="318AFF"/>
                </a:solidFill>
                <a:latin typeface="Arial"/>
                <a:cs typeface="Arial"/>
              </a:rPr>
              <a:t> </a:t>
            </a:r>
            <a:r>
              <a:rPr sz="2450" spc="20" dirty="0">
                <a:solidFill>
                  <a:srgbClr val="318AFF"/>
                </a:solidFill>
                <a:latin typeface="Arial"/>
                <a:cs typeface="Arial"/>
              </a:rPr>
              <a:t>a</a:t>
            </a:r>
            <a:r>
              <a:rPr sz="2450" spc="-20" dirty="0">
                <a:solidFill>
                  <a:srgbClr val="318AFF"/>
                </a:solidFill>
                <a:latin typeface="Arial"/>
                <a:cs typeface="Arial"/>
              </a:rPr>
              <a:t> </a:t>
            </a:r>
            <a:r>
              <a:rPr sz="2450" spc="25" dirty="0">
                <a:solidFill>
                  <a:srgbClr val="318AFF"/>
                </a:solidFill>
                <a:latin typeface="Arial"/>
                <a:cs typeface="Arial"/>
              </a:rPr>
              <a:t>person</a:t>
            </a:r>
            <a:r>
              <a:rPr sz="2450" spc="70" dirty="0">
                <a:solidFill>
                  <a:srgbClr val="318AFF"/>
                </a:solidFill>
                <a:latin typeface="Arial"/>
                <a:cs typeface="Arial"/>
              </a:rPr>
              <a:t> </a:t>
            </a:r>
            <a:r>
              <a:rPr sz="2450" spc="30" dirty="0">
                <a:solidFill>
                  <a:srgbClr val="318AFF"/>
                </a:solidFill>
                <a:latin typeface="Arial"/>
                <a:cs typeface="Arial"/>
              </a:rPr>
              <a:t>who</a:t>
            </a:r>
            <a:r>
              <a:rPr sz="2450" spc="90" dirty="0">
                <a:solidFill>
                  <a:srgbClr val="318AFF"/>
                </a:solidFill>
                <a:latin typeface="Arial"/>
                <a:cs typeface="Arial"/>
              </a:rPr>
              <a:t> </a:t>
            </a:r>
            <a:r>
              <a:rPr sz="2450" spc="25" dirty="0">
                <a:solidFill>
                  <a:srgbClr val="318AFF"/>
                </a:solidFill>
                <a:latin typeface="Arial"/>
                <a:cs typeface="Arial"/>
              </a:rPr>
              <a:t>has </a:t>
            </a:r>
            <a:r>
              <a:rPr sz="2450" spc="-665" dirty="0">
                <a:solidFill>
                  <a:srgbClr val="318AFF"/>
                </a:solidFill>
                <a:latin typeface="Arial"/>
                <a:cs typeface="Arial"/>
              </a:rPr>
              <a:t> </a:t>
            </a:r>
            <a:r>
              <a:rPr sz="2450" spc="10" dirty="0">
                <a:solidFill>
                  <a:srgbClr val="318AFF"/>
                </a:solidFill>
                <a:latin typeface="Arial"/>
                <a:cs typeface="Arial"/>
              </a:rPr>
              <a:t>allegedly</a:t>
            </a:r>
            <a:r>
              <a:rPr sz="2450" spc="204" dirty="0">
                <a:solidFill>
                  <a:srgbClr val="318AFF"/>
                </a:solidFill>
                <a:latin typeface="Arial"/>
                <a:cs typeface="Arial"/>
              </a:rPr>
              <a:t> </a:t>
            </a:r>
            <a:r>
              <a:rPr sz="2450" spc="10" dirty="0">
                <a:solidFill>
                  <a:srgbClr val="318AFF"/>
                </a:solidFill>
                <a:latin typeface="Arial"/>
                <a:cs typeface="Arial"/>
              </a:rPr>
              <a:t>abused,</a:t>
            </a:r>
            <a:r>
              <a:rPr sz="2450" spc="120" dirty="0">
                <a:solidFill>
                  <a:srgbClr val="318AFF"/>
                </a:solidFill>
                <a:latin typeface="Arial"/>
                <a:cs typeface="Arial"/>
              </a:rPr>
              <a:t> </a:t>
            </a:r>
            <a:r>
              <a:rPr sz="2450" spc="10" dirty="0">
                <a:solidFill>
                  <a:srgbClr val="318AFF"/>
                </a:solidFill>
                <a:latin typeface="Arial"/>
                <a:cs typeface="Arial"/>
              </a:rPr>
              <a:t>neglected,</a:t>
            </a:r>
            <a:r>
              <a:rPr sz="2450" spc="225" dirty="0">
                <a:solidFill>
                  <a:srgbClr val="318AFF"/>
                </a:solidFill>
                <a:latin typeface="Arial"/>
                <a:cs typeface="Arial"/>
              </a:rPr>
              <a:t> </a:t>
            </a:r>
            <a:r>
              <a:rPr sz="2450" spc="-10" dirty="0">
                <a:solidFill>
                  <a:srgbClr val="318AFF"/>
                </a:solidFill>
                <a:latin typeface="Arial"/>
                <a:cs typeface="Arial"/>
              </a:rPr>
              <a:t>or</a:t>
            </a:r>
            <a:r>
              <a:rPr sz="2450" spc="90" dirty="0">
                <a:solidFill>
                  <a:srgbClr val="318AFF"/>
                </a:solidFill>
                <a:latin typeface="Arial"/>
                <a:cs typeface="Arial"/>
              </a:rPr>
              <a:t> </a:t>
            </a:r>
            <a:r>
              <a:rPr sz="2450" spc="10" dirty="0">
                <a:solidFill>
                  <a:srgbClr val="318AFF"/>
                </a:solidFill>
                <a:latin typeface="Arial"/>
                <a:cs typeface="Arial"/>
              </a:rPr>
              <a:t>exploited</a:t>
            </a:r>
            <a:r>
              <a:rPr sz="2450" spc="175" dirty="0">
                <a:solidFill>
                  <a:srgbClr val="318AFF"/>
                </a:solidFill>
                <a:latin typeface="Arial"/>
                <a:cs typeface="Arial"/>
              </a:rPr>
              <a:t> </a:t>
            </a:r>
            <a:r>
              <a:rPr sz="2450" spc="20" dirty="0">
                <a:solidFill>
                  <a:srgbClr val="318AFF"/>
                </a:solidFill>
                <a:latin typeface="Arial"/>
                <a:cs typeface="Arial"/>
              </a:rPr>
              <a:t>a</a:t>
            </a:r>
            <a:r>
              <a:rPr sz="2450" spc="10" dirty="0">
                <a:solidFill>
                  <a:srgbClr val="318AFF"/>
                </a:solidFill>
                <a:latin typeface="Arial"/>
                <a:cs typeface="Arial"/>
              </a:rPr>
              <a:t> </a:t>
            </a:r>
            <a:r>
              <a:rPr sz="2450" spc="15" dirty="0">
                <a:solidFill>
                  <a:srgbClr val="318AFF"/>
                </a:solidFill>
                <a:latin typeface="Arial"/>
                <a:cs typeface="Arial"/>
              </a:rPr>
              <a:t>vulnerable</a:t>
            </a:r>
            <a:r>
              <a:rPr sz="2450" spc="190" dirty="0">
                <a:solidFill>
                  <a:srgbClr val="318AFF"/>
                </a:solidFill>
                <a:latin typeface="Arial"/>
                <a:cs typeface="Arial"/>
              </a:rPr>
              <a:t> </a:t>
            </a:r>
            <a:r>
              <a:rPr sz="2450" spc="20" dirty="0">
                <a:solidFill>
                  <a:srgbClr val="318AFF"/>
                </a:solidFill>
                <a:latin typeface="Arial"/>
                <a:cs typeface="Arial"/>
              </a:rPr>
              <a:t>adult</a:t>
            </a:r>
            <a:endParaRPr sz="245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3" name="object 3"/>
          <p:cNvGrpSpPr/>
          <p:nvPr/>
        </p:nvGrpSpPr>
        <p:grpSpPr>
          <a:xfrm>
            <a:off x="289008" y="180101"/>
            <a:ext cx="9615170" cy="7346950"/>
            <a:chOff x="289008" y="180101"/>
            <a:chExt cx="9615170" cy="7346950"/>
          </a:xfrm>
        </p:grpSpPr>
        <p:sp>
          <p:nvSpPr>
            <p:cNvPr id="4" name="object 4"/>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5" name="object 5"/>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xfrm>
            <a:off x="2005404" y="414735"/>
            <a:ext cx="5274310" cy="478155"/>
          </a:xfrm>
          <a:prstGeom prst="rect">
            <a:avLst/>
          </a:prstGeom>
        </p:spPr>
        <p:txBody>
          <a:bodyPr vert="horz" wrap="square" lIns="0" tIns="14604" rIns="0" bIns="0" rtlCol="0">
            <a:spAutoFit/>
          </a:bodyPr>
          <a:lstStyle/>
          <a:p>
            <a:pPr marL="12700">
              <a:lnSpc>
                <a:spcPct val="100000"/>
              </a:lnSpc>
              <a:spcBef>
                <a:spcPts val="114"/>
              </a:spcBef>
            </a:pPr>
            <a:r>
              <a:rPr sz="2950" spc="45" dirty="0">
                <a:solidFill>
                  <a:srgbClr val="5B28DF"/>
                </a:solidFill>
              </a:rPr>
              <a:t>Service</a:t>
            </a:r>
            <a:r>
              <a:rPr sz="2950" spc="130" dirty="0">
                <a:solidFill>
                  <a:srgbClr val="5B28DF"/>
                </a:solidFill>
              </a:rPr>
              <a:t> </a:t>
            </a:r>
            <a:r>
              <a:rPr sz="2950" spc="45" dirty="0">
                <a:solidFill>
                  <a:srgbClr val="5B28DF"/>
                </a:solidFill>
              </a:rPr>
              <a:t>coordination</a:t>
            </a:r>
            <a:r>
              <a:rPr sz="2950" spc="170" dirty="0">
                <a:solidFill>
                  <a:srgbClr val="5B28DF"/>
                </a:solidFill>
              </a:rPr>
              <a:t> </a:t>
            </a:r>
            <a:r>
              <a:rPr sz="2950" spc="30" dirty="0">
                <a:solidFill>
                  <a:srgbClr val="5B28DF"/>
                </a:solidFill>
              </a:rPr>
              <a:t>activities:</a:t>
            </a:r>
            <a:endParaRPr sz="2950"/>
          </a:p>
        </p:txBody>
      </p:sp>
      <p:sp>
        <p:nvSpPr>
          <p:cNvPr id="7" name="object 7"/>
          <p:cNvSpPr txBox="1"/>
          <p:nvPr/>
        </p:nvSpPr>
        <p:spPr>
          <a:xfrm>
            <a:off x="528916" y="1576006"/>
            <a:ext cx="8178165" cy="5237480"/>
          </a:xfrm>
          <a:prstGeom prst="rect">
            <a:avLst/>
          </a:prstGeom>
        </p:spPr>
        <p:txBody>
          <a:bodyPr vert="horz" wrap="square" lIns="0" tIns="14605" rIns="0" bIns="0" rtlCol="0">
            <a:spAutoFit/>
          </a:bodyPr>
          <a:lstStyle/>
          <a:p>
            <a:pPr marL="227965" indent="-215900">
              <a:lnSpc>
                <a:spcPct val="100000"/>
              </a:lnSpc>
              <a:spcBef>
                <a:spcPts val="115"/>
              </a:spcBef>
              <a:buChar char="•"/>
              <a:tabLst>
                <a:tab pos="228600" algn="l"/>
              </a:tabLst>
            </a:pPr>
            <a:r>
              <a:rPr sz="2450" spc="25" dirty="0">
                <a:solidFill>
                  <a:srgbClr val="FD8000"/>
                </a:solidFill>
                <a:latin typeface="Arial"/>
                <a:cs typeface="Arial"/>
              </a:rPr>
              <a:t>Develop</a:t>
            </a:r>
            <a:r>
              <a:rPr sz="2450" spc="110" dirty="0">
                <a:solidFill>
                  <a:srgbClr val="FD8000"/>
                </a:solidFill>
                <a:latin typeface="Arial"/>
                <a:cs typeface="Arial"/>
              </a:rPr>
              <a:t> </a:t>
            </a:r>
            <a:r>
              <a:rPr sz="2450" spc="45" dirty="0">
                <a:solidFill>
                  <a:srgbClr val="FD8000"/>
                </a:solidFill>
                <a:latin typeface="Arial"/>
                <a:cs typeface="Arial"/>
              </a:rPr>
              <a:t>plan</a:t>
            </a:r>
            <a:r>
              <a:rPr sz="2450" spc="15" dirty="0">
                <a:solidFill>
                  <a:srgbClr val="FD8000"/>
                </a:solidFill>
                <a:latin typeface="Arial"/>
                <a:cs typeface="Arial"/>
              </a:rPr>
              <a:t> </a:t>
            </a:r>
            <a:r>
              <a:rPr sz="2450" spc="30" dirty="0">
                <a:solidFill>
                  <a:srgbClr val="FD8000"/>
                </a:solidFill>
                <a:latin typeface="Arial"/>
                <a:cs typeface="Arial"/>
              </a:rPr>
              <a:t>within</a:t>
            </a:r>
            <a:r>
              <a:rPr sz="2450" spc="-35" dirty="0">
                <a:solidFill>
                  <a:srgbClr val="FD8000"/>
                </a:solidFill>
                <a:latin typeface="Arial"/>
                <a:cs typeface="Arial"/>
              </a:rPr>
              <a:t> </a:t>
            </a:r>
            <a:r>
              <a:rPr sz="2450" spc="125" dirty="0">
                <a:solidFill>
                  <a:srgbClr val="FD8000"/>
                </a:solidFill>
                <a:latin typeface="Arial"/>
                <a:cs typeface="Arial"/>
              </a:rPr>
              <a:t>15</a:t>
            </a:r>
            <a:r>
              <a:rPr sz="2450" spc="-15" dirty="0">
                <a:solidFill>
                  <a:srgbClr val="FD8000"/>
                </a:solidFill>
                <a:latin typeface="Arial"/>
                <a:cs typeface="Arial"/>
              </a:rPr>
              <a:t> </a:t>
            </a:r>
            <a:r>
              <a:rPr sz="2450" spc="40" dirty="0">
                <a:solidFill>
                  <a:srgbClr val="FD8000"/>
                </a:solidFill>
                <a:latin typeface="Arial"/>
                <a:cs typeface="Arial"/>
              </a:rPr>
              <a:t>days</a:t>
            </a:r>
            <a:r>
              <a:rPr sz="2450" spc="65" dirty="0">
                <a:solidFill>
                  <a:srgbClr val="FD8000"/>
                </a:solidFill>
                <a:latin typeface="Arial"/>
                <a:cs typeface="Arial"/>
              </a:rPr>
              <a:t> </a:t>
            </a:r>
            <a:r>
              <a:rPr sz="2450" spc="10" dirty="0">
                <a:solidFill>
                  <a:srgbClr val="FD8000"/>
                </a:solidFill>
                <a:latin typeface="Arial"/>
                <a:cs typeface="Arial"/>
              </a:rPr>
              <a:t>of</a:t>
            </a:r>
            <a:r>
              <a:rPr sz="2450" spc="45" dirty="0">
                <a:solidFill>
                  <a:srgbClr val="FD8000"/>
                </a:solidFill>
                <a:latin typeface="Arial"/>
                <a:cs typeface="Arial"/>
              </a:rPr>
              <a:t> </a:t>
            </a:r>
            <a:r>
              <a:rPr sz="2450" spc="30" dirty="0">
                <a:solidFill>
                  <a:srgbClr val="FD8000"/>
                </a:solidFill>
                <a:latin typeface="Arial"/>
                <a:cs typeface="Arial"/>
              </a:rPr>
              <a:t>finding</a:t>
            </a:r>
            <a:r>
              <a:rPr sz="2450" spc="65" dirty="0">
                <a:solidFill>
                  <a:srgbClr val="FD8000"/>
                </a:solidFill>
                <a:latin typeface="Arial"/>
                <a:cs typeface="Arial"/>
              </a:rPr>
              <a:t> </a:t>
            </a:r>
            <a:r>
              <a:rPr sz="2450" spc="20" dirty="0">
                <a:solidFill>
                  <a:srgbClr val="FD8000"/>
                </a:solidFill>
                <a:latin typeface="Arial"/>
                <a:cs typeface="Arial"/>
              </a:rPr>
              <a:t>abuse/neglect</a:t>
            </a:r>
            <a:endParaRPr sz="2450">
              <a:latin typeface="Arial"/>
              <a:cs typeface="Arial"/>
            </a:endParaRPr>
          </a:p>
          <a:p>
            <a:pPr marL="227965" indent="-215900">
              <a:lnSpc>
                <a:spcPct val="100000"/>
              </a:lnSpc>
              <a:spcBef>
                <a:spcPts val="10"/>
              </a:spcBef>
              <a:buChar char="•"/>
              <a:tabLst>
                <a:tab pos="228600" algn="l"/>
              </a:tabLst>
            </a:pPr>
            <a:r>
              <a:rPr sz="2450" spc="25" dirty="0">
                <a:solidFill>
                  <a:srgbClr val="FD8000"/>
                </a:solidFill>
                <a:latin typeface="Arial"/>
                <a:cs typeface="Arial"/>
              </a:rPr>
              <a:t>Determine</a:t>
            </a:r>
            <a:r>
              <a:rPr sz="2450" spc="190" dirty="0">
                <a:solidFill>
                  <a:srgbClr val="FD8000"/>
                </a:solidFill>
                <a:latin typeface="Arial"/>
                <a:cs typeface="Arial"/>
              </a:rPr>
              <a:t> </a:t>
            </a:r>
            <a:r>
              <a:rPr sz="2450" spc="30" dirty="0">
                <a:solidFill>
                  <a:srgbClr val="FD8000"/>
                </a:solidFill>
                <a:latin typeface="Arial"/>
                <a:cs typeface="Arial"/>
              </a:rPr>
              <a:t>actions</a:t>
            </a:r>
            <a:r>
              <a:rPr sz="2450" spc="15" dirty="0">
                <a:solidFill>
                  <a:srgbClr val="FD8000"/>
                </a:solidFill>
                <a:latin typeface="Arial"/>
                <a:cs typeface="Arial"/>
              </a:rPr>
              <a:t> </a:t>
            </a:r>
            <a:r>
              <a:rPr sz="2450" spc="60" dirty="0">
                <a:solidFill>
                  <a:srgbClr val="FD8000"/>
                </a:solidFill>
                <a:latin typeface="Arial"/>
                <a:cs typeface="Arial"/>
              </a:rPr>
              <a:t>to</a:t>
            </a:r>
            <a:r>
              <a:rPr sz="2450" spc="-35" dirty="0">
                <a:solidFill>
                  <a:srgbClr val="FD8000"/>
                </a:solidFill>
                <a:latin typeface="Arial"/>
                <a:cs typeface="Arial"/>
              </a:rPr>
              <a:t> </a:t>
            </a:r>
            <a:r>
              <a:rPr sz="2450" spc="30" dirty="0">
                <a:solidFill>
                  <a:srgbClr val="FD8000"/>
                </a:solidFill>
                <a:latin typeface="Arial"/>
                <a:cs typeface="Arial"/>
              </a:rPr>
              <a:t>protect</a:t>
            </a:r>
            <a:r>
              <a:rPr sz="2450" spc="65" dirty="0">
                <a:solidFill>
                  <a:srgbClr val="FD8000"/>
                </a:solidFill>
                <a:latin typeface="Arial"/>
                <a:cs typeface="Arial"/>
              </a:rPr>
              <a:t> </a:t>
            </a:r>
            <a:r>
              <a:rPr sz="2450" spc="45" dirty="0">
                <a:solidFill>
                  <a:srgbClr val="FD8000"/>
                </a:solidFill>
                <a:latin typeface="Arial"/>
                <a:cs typeface="Arial"/>
              </a:rPr>
              <a:t>the</a:t>
            </a:r>
            <a:r>
              <a:rPr sz="2450" spc="55" dirty="0">
                <a:solidFill>
                  <a:srgbClr val="FD8000"/>
                </a:solidFill>
                <a:latin typeface="Arial"/>
                <a:cs typeface="Arial"/>
              </a:rPr>
              <a:t> </a:t>
            </a:r>
            <a:r>
              <a:rPr sz="2450" spc="30" dirty="0">
                <a:solidFill>
                  <a:srgbClr val="FD8000"/>
                </a:solidFill>
                <a:latin typeface="Arial"/>
                <a:cs typeface="Arial"/>
              </a:rPr>
              <a:t>adult</a:t>
            </a:r>
            <a:endParaRPr sz="2450">
              <a:latin typeface="Arial"/>
              <a:cs typeface="Arial"/>
            </a:endParaRPr>
          </a:p>
          <a:p>
            <a:pPr marL="227965" indent="-215900">
              <a:lnSpc>
                <a:spcPts val="2920"/>
              </a:lnSpc>
              <a:spcBef>
                <a:spcPts val="5"/>
              </a:spcBef>
              <a:buChar char="•"/>
              <a:tabLst>
                <a:tab pos="228600" algn="l"/>
              </a:tabLst>
            </a:pPr>
            <a:r>
              <a:rPr sz="2450" spc="25" dirty="0">
                <a:solidFill>
                  <a:srgbClr val="FD8000"/>
                </a:solidFill>
                <a:latin typeface="Arial"/>
                <a:cs typeface="Arial"/>
              </a:rPr>
              <a:t>Promote</a:t>
            </a:r>
            <a:r>
              <a:rPr sz="2450" spc="130" dirty="0">
                <a:solidFill>
                  <a:srgbClr val="FD8000"/>
                </a:solidFill>
                <a:latin typeface="Arial"/>
                <a:cs typeface="Arial"/>
              </a:rPr>
              <a:t> </a:t>
            </a:r>
            <a:r>
              <a:rPr sz="2450" spc="25" dirty="0">
                <a:solidFill>
                  <a:srgbClr val="FD8000"/>
                </a:solidFill>
                <a:latin typeface="Arial"/>
                <a:cs typeface="Arial"/>
              </a:rPr>
              <a:t>self-care</a:t>
            </a:r>
            <a:r>
              <a:rPr sz="2450" spc="165" dirty="0">
                <a:solidFill>
                  <a:srgbClr val="FD8000"/>
                </a:solidFill>
                <a:latin typeface="Arial"/>
                <a:cs typeface="Arial"/>
              </a:rPr>
              <a:t> </a:t>
            </a:r>
            <a:r>
              <a:rPr sz="2450" spc="55" dirty="0">
                <a:solidFill>
                  <a:srgbClr val="FD8000"/>
                </a:solidFill>
                <a:latin typeface="Arial"/>
                <a:cs typeface="Arial"/>
              </a:rPr>
              <a:t>and</a:t>
            </a:r>
            <a:r>
              <a:rPr sz="2450" spc="-20" dirty="0">
                <a:solidFill>
                  <a:srgbClr val="FD8000"/>
                </a:solidFill>
                <a:latin typeface="Arial"/>
                <a:cs typeface="Arial"/>
              </a:rPr>
              <a:t> </a:t>
            </a:r>
            <a:r>
              <a:rPr sz="2450" spc="25" dirty="0">
                <a:solidFill>
                  <a:srgbClr val="FD8000"/>
                </a:solidFill>
                <a:latin typeface="Arial"/>
                <a:cs typeface="Arial"/>
              </a:rPr>
              <a:t>independent</a:t>
            </a:r>
            <a:r>
              <a:rPr sz="2450" spc="229" dirty="0">
                <a:solidFill>
                  <a:srgbClr val="FD8000"/>
                </a:solidFill>
                <a:latin typeface="Arial"/>
                <a:cs typeface="Arial"/>
              </a:rPr>
              <a:t> </a:t>
            </a:r>
            <a:r>
              <a:rPr sz="2450" spc="35" dirty="0">
                <a:solidFill>
                  <a:srgbClr val="FD8000"/>
                </a:solidFill>
                <a:latin typeface="Arial"/>
                <a:cs typeface="Arial"/>
              </a:rPr>
              <a:t>living</a:t>
            </a:r>
            <a:endParaRPr sz="2450">
              <a:latin typeface="Arial"/>
              <a:cs typeface="Arial"/>
            </a:endParaRPr>
          </a:p>
          <a:p>
            <a:pPr marL="227965" indent="-215900">
              <a:lnSpc>
                <a:spcPts val="2920"/>
              </a:lnSpc>
              <a:buChar char="•"/>
              <a:tabLst>
                <a:tab pos="228600" algn="l"/>
              </a:tabLst>
            </a:pPr>
            <a:r>
              <a:rPr sz="2450" spc="25" dirty="0">
                <a:solidFill>
                  <a:srgbClr val="FD8000"/>
                </a:solidFill>
                <a:latin typeface="Arial"/>
                <a:cs typeface="Arial"/>
              </a:rPr>
              <a:t>Determine</a:t>
            </a:r>
            <a:r>
              <a:rPr sz="2450" spc="160" dirty="0">
                <a:solidFill>
                  <a:srgbClr val="FD8000"/>
                </a:solidFill>
                <a:latin typeface="Arial"/>
                <a:cs typeface="Arial"/>
              </a:rPr>
              <a:t> </a:t>
            </a:r>
            <a:r>
              <a:rPr sz="2450" spc="5" dirty="0">
                <a:solidFill>
                  <a:srgbClr val="FD8000"/>
                </a:solidFill>
                <a:latin typeface="Arial"/>
                <a:cs typeface="Arial"/>
              </a:rPr>
              <a:t>if</a:t>
            </a:r>
            <a:r>
              <a:rPr sz="2450" spc="45" dirty="0">
                <a:solidFill>
                  <a:srgbClr val="FD8000"/>
                </a:solidFill>
                <a:latin typeface="Arial"/>
                <a:cs typeface="Arial"/>
              </a:rPr>
              <a:t> </a:t>
            </a:r>
            <a:r>
              <a:rPr sz="2450" spc="30" dirty="0">
                <a:solidFill>
                  <a:srgbClr val="FD8000"/>
                </a:solidFill>
                <a:latin typeface="Arial"/>
                <a:cs typeface="Arial"/>
              </a:rPr>
              <a:t>legal </a:t>
            </a:r>
            <a:r>
              <a:rPr sz="2450" spc="25" dirty="0">
                <a:solidFill>
                  <a:srgbClr val="FD8000"/>
                </a:solidFill>
                <a:latin typeface="Arial"/>
                <a:cs typeface="Arial"/>
              </a:rPr>
              <a:t>services</a:t>
            </a:r>
            <a:r>
              <a:rPr sz="2450" spc="175" dirty="0">
                <a:solidFill>
                  <a:srgbClr val="FD8000"/>
                </a:solidFill>
                <a:latin typeface="Arial"/>
                <a:cs typeface="Arial"/>
              </a:rPr>
              <a:t> </a:t>
            </a:r>
            <a:r>
              <a:rPr sz="2450" spc="50" dirty="0">
                <a:solidFill>
                  <a:srgbClr val="FD8000"/>
                </a:solidFill>
                <a:latin typeface="Arial"/>
                <a:cs typeface="Arial"/>
              </a:rPr>
              <a:t>are</a:t>
            </a:r>
            <a:r>
              <a:rPr sz="2450" spc="-10" dirty="0">
                <a:solidFill>
                  <a:srgbClr val="FD8000"/>
                </a:solidFill>
                <a:latin typeface="Arial"/>
                <a:cs typeface="Arial"/>
              </a:rPr>
              <a:t> </a:t>
            </a:r>
            <a:r>
              <a:rPr sz="2450" spc="40" dirty="0">
                <a:solidFill>
                  <a:srgbClr val="FD8000"/>
                </a:solidFill>
                <a:latin typeface="Arial"/>
                <a:cs typeface="Arial"/>
              </a:rPr>
              <a:t>needed</a:t>
            </a:r>
            <a:endParaRPr sz="2450">
              <a:latin typeface="Arial"/>
              <a:cs typeface="Arial"/>
            </a:endParaRPr>
          </a:p>
          <a:p>
            <a:pPr marL="227965" indent="-215900">
              <a:lnSpc>
                <a:spcPct val="100000"/>
              </a:lnSpc>
              <a:spcBef>
                <a:spcPts val="10"/>
              </a:spcBef>
              <a:buChar char="•"/>
              <a:tabLst>
                <a:tab pos="228600" algn="l"/>
              </a:tabLst>
            </a:pPr>
            <a:r>
              <a:rPr sz="2450" spc="25" dirty="0">
                <a:solidFill>
                  <a:srgbClr val="FD8000"/>
                </a:solidFill>
                <a:latin typeface="Arial"/>
                <a:cs typeface="Arial"/>
              </a:rPr>
              <a:t>Discuss</a:t>
            </a:r>
            <a:r>
              <a:rPr sz="2450" spc="150" dirty="0">
                <a:solidFill>
                  <a:srgbClr val="FD8000"/>
                </a:solidFill>
                <a:latin typeface="Arial"/>
                <a:cs typeface="Arial"/>
              </a:rPr>
              <a:t> </a:t>
            </a:r>
            <a:r>
              <a:rPr sz="2450" spc="20" dirty="0">
                <a:solidFill>
                  <a:srgbClr val="FD8000"/>
                </a:solidFill>
                <a:latin typeface="Arial"/>
                <a:cs typeface="Arial"/>
              </a:rPr>
              <a:t>findings</a:t>
            </a:r>
            <a:r>
              <a:rPr sz="2450" spc="95" dirty="0">
                <a:solidFill>
                  <a:srgbClr val="FD8000"/>
                </a:solidFill>
                <a:latin typeface="Arial"/>
                <a:cs typeface="Arial"/>
              </a:rPr>
              <a:t> </a:t>
            </a:r>
            <a:r>
              <a:rPr sz="2450" spc="45" dirty="0">
                <a:solidFill>
                  <a:srgbClr val="FD8000"/>
                </a:solidFill>
                <a:latin typeface="Arial"/>
                <a:cs typeface="Arial"/>
              </a:rPr>
              <a:t>with</a:t>
            </a:r>
            <a:r>
              <a:rPr sz="2450" spc="50" dirty="0">
                <a:solidFill>
                  <a:srgbClr val="FD8000"/>
                </a:solidFill>
                <a:latin typeface="Arial"/>
                <a:cs typeface="Arial"/>
              </a:rPr>
              <a:t> </a:t>
            </a:r>
            <a:r>
              <a:rPr sz="2450" spc="20" dirty="0">
                <a:solidFill>
                  <a:srgbClr val="FD8000"/>
                </a:solidFill>
                <a:latin typeface="Arial"/>
                <a:cs typeface="Arial"/>
              </a:rPr>
              <a:t>alleged</a:t>
            </a:r>
            <a:r>
              <a:rPr sz="2450" spc="110" dirty="0">
                <a:solidFill>
                  <a:srgbClr val="FD8000"/>
                </a:solidFill>
                <a:latin typeface="Arial"/>
                <a:cs typeface="Arial"/>
              </a:rPr>
              <a:t> </a:t>
            </a:r>
            <a:r>
              <a:rPr sz="2450" spc="25" dirty="0">
                <a:solidFill>
                  <a:srgbClr val="FD8000"/>
                </a:solidFill>
                <a:latin typeface="Arial"/>
                <a:cs typeface="Arial"/>
              </a:rPr>
              <a:t>victim</a:t>
            </a:r>
            <a:endParaRPr sz="2450">
              <a:latin typeface="Arial"/>
              <a:cs typeface="Arial"/>
            </a:endParaRPr>
          </a:p>
          <a:p>
            <a:pPr marL="227329" indent="-215265">
              <a:lnSpc>
                <a:spcPts val="2920"/>
              </a:lnSpc>
              <a:spcBef>
                <a:spcPts val="10"/>
              </a:spcBef>
              <a:buChar char="•"/>
              <a:tabLst>
                <a:tab pos="227965" algn="l"/>
              </a:tabLst>
            </a:pPr>
            <a:r>
              <a:rPr sz="2450" spc="35" dirty="0">
                <a:solidFill>
                  <a:srgbClr val="FD8000"/>
                </a:solidFill>
                <a:latin typeface="Arial"/>
                <a:cs typeface="Arial"/>
              </a:rPr>
              <a:t>Explain</a:t>
            </a:r>
            <a:r>
              <a:rPr sz="2450" spc="45" dirty="0">
                <a:solidFill>
                  <a:srgbClr val="FD8000"/>
                </a:solidFill>
                <a:latin typeface="Arial"/>
                <a:cs typeface="Arial"/>
              </a:rPr>
              <a:t> </a:t>
            </a:r>
            <a:r>
              <a:rPr sz="2450" spc="20" dirty="0">
                <a:solidFill>
                  <a:srgbClr val="FD8000"/>
                </a:solidFill>
                <a:latin typeface="Arial"/>
                <a:cs typeface="Arial"/>
              </a:rPr>
              <a:t>available</a:t>
            </a:r>
            <a:r>
              <a:rPr sz="2450" spc="125" dirty="0">
                <a:solidFill>
                  <a:srgbClr val="FD8000"/>
                </a:solidFill>
                <a:latin typeface="Arial"/>
                <a:cs typeface="Arial"/>
              </a:rPr>
              <a:t> </a:t>
            </a:r>
            <a:r>
              <a:rPr sz="2450" spc="30" dirty="0">
                <a:solidFill>
                  <a:srgbClr val="FD8000"/>
                </a:solidFill>
                <a:latin typeface="Arial"/>
                <a:cs typeface="Arial"/>
              </a:rPr>
              <a:t>resources</a:t>
            </a:r>
            <a:endParaRPr sz="2450">
              <a:latin typeface="Arial"/>
              <a:cs typeface="Arial"/>
            </a:endParaRPr>
          </a:p>
          <a:p>
            <a:pPr marL="224154" indent="-212090">
              <a:lnSpc>
                <a:spcPts val="2900"/>
              </a:lnSpc>
              <a:buChar char="•"/>
              <a:tabLst>
                <a:tab pos="224790" algn="l"/>
              </a:tabLst>
            </a:pPr>
            <a:r>
              <a:rPr sz="2450" spc="35" dirty="0">
                <a:solidFill>
                  <a:srgbClr val="FD8000"/>
                </a:solidFill>
                <a:latin typeface="Arial"/>
                <a:cs typeface="Arial"/>
              </a:rPr>
              <a:t>Obtain</a:t>
            </a:r>
            <a:r>
              <a:rPr sz="2450" spc="100" dirty="0">
                <a:solidFill>
                  <a:srgbClr val="FD8000"/>
                </a:solidFill>
                <a:latin typeface="Arial"/>
                <a:cs typeface="Arial"/>
              </a:rPr>
              <a:t> </a:t>
            </a:r>
            <a:r>
              <a:rPr sz="2450" spc="25" dirty="0">
                <a:solidFill>
                  <a:srgbClr val="FD8000"/>
                </a:solidFill>
                <a:latin typeface="Arial"/>
                <a:cs typeface="Arial"/>
              </a:rPr>
              <a:t>acceptance</a:t>
            </a:r>
            <a:r>
              <a:rPr sz="2450" spc="175" dirty="0">
                <a:solidFill>
                  <a:srgbClr val="FD8000"/>
                </a:solidFill>
                <a:latin typeface="Arial"/>
                <a:cs typeface="Arial"/>
              </a:rPr>
              <a:t> </a:t>
            </a:r>
            <a:r>
              <a:rPr sz="2450" spc="10" dirty="0">
                <a:solidFill>
                  <a:srgbClr val="FD8000"/>
                </a:solidFill>
                <a:latin typeface="Arial"/>
                <a:cs typeface="Arial"/>
              </a:rPr>
              <a:t>of</a:t>
            </a:r>
            <a:r>
              <a:rPr sz="2450" spc="85" dirty="0">
                <a:solidFill>
                  <a:srgbClr val="FD8000"/>
                </a:solidFill>
                <a:latin typeface="Arial"/>
                <a:cs typeface="Arial"/>
              </a:rPr>
              <a:t> </a:t>
            </a:r>
            <a:r>
              <a:rPr sz="2450" spc="25" dirty="0">
                <a:solidFill>
                  <a:srgbClr val="FD8000"/>
                </a:solidFill>
                <a:latin typeface="Arial"/>
                <a:cs typeface="Arial"/>
              </a:rPr>
              <a:t>services</a:t>
            </a:r>
            <a:endParaRPr sz="2450">
              <a:latin typeface="Arial"/>
              <a:cs typeface="Arial"/>
            </a:endParaRPr>
          </a:p>
          <a:p>
            <a:pPr marL="226695" indent="-214629">
              <a:lnSpc>
                <a:spcPts val="2920"/>
              </a:lnSpc>
              <a:buChar char="•"/>
              <a:tabLst>
                <a:tab pos="227329" algn="l"/>
              </a:tabLst>
            </a:pPr>
            <a:r>
              <a:rPr sz="2450" spc="25" dirty="0">
                <a:solidFill>
                  <a:srgbClr val="FD8000"/>
                </a:solidFill>
                <a:latin typeface="Arial"/>
                <a:cs typeface="Arial"/>
              </a:rPr>
              <a:t>Arrange</a:t>
            </a:r>
            <a:r>
              <a:rPr sz="2450" spc="135" dirty="0">
                <a:solidFill>
                  <a:srgbClr val="FD8000"/>
                </a:solidFill>
                <a:latin typeface="Arial"/>
                <a:cs typeface="Arial"/>
              </a:rPr>
              <a:t> </a:t>
            </a:r>
            <a:r>
              <a:rPr sz="2450" spc="20" dirty="0">
                <a:solidFill>
                  <a:srgbClr val="FD8000"/>
                </a:solidFill>
                <a:latin typeface="Arial"/>
                <a:cs typeface="Arial"/>
              </a:rPr>
              <a:t>for</a:t>
            </a:r>
            <a:r>
              <a:rPr sz="2450" spc="70" dirty="0">
                <a:solidFill>
                  <a:srgbClr val="FD8000"/>
                </a:solidFill>
                <a:latin typeface="Arial"/>
                <a:cs typeface="Arial"/>
              </a:rPr>
              <a:t> </a:t>
            </a:r>
            <a:r>
              <a:rPr sz="2450" spc="20" dirty="0">
                <a:solidFill>
                  <a:srgbClr val="FD8000"/>
                </a:solidFill>
                <a:latin typeface="Arial"/>
                <a:cs typeface="Arial"/>
              </a:rPr>
              <a:t>provision</a:t>
            </a:r>
            <a:r>
              <a:rPr sz="2450" spc="204" dirty="0">
                <a:solidFill>
                  <a:srgbClr val="FD8000"/>
                </a:solidFill>
                <a:latin typeface="Arial"/>
                <a:cs typeface="Arial"/>
              </a:rPr>
              <a:t> </a:t>
            </a:r>
            <a:r>
              <a:rPr sz="2450" spc="10" dirty="0">
                <a:solidFill>
                  <a:srgbClr val="FD8000"/>
                </a:solidFill>
                <a:latin typeface="Arial"/>
                <a:cs typeface="Arial"/>
              </a:rPr>
              <a:t>of</a:t>
            </a:r>
            <a:r>
              <a:rPr sz="2450" spc="35" dirty="0">
                <a:solidFill>
                  <a:srgbClr val="FD8000"/>
                </a:solidFill>
                <a:latin typeface="Arial"/>
                <a:cs typeface="Arial"/>
              </a:rPr>
              <a:t> </a:t>
            </a:r>
            <a:r>
              <a:rPr sz="2450" spc="25" dirty="0">
                <a:solidFill>
                  <a:srgbClr val="FD8000"/>
                </a:solidFill>
                <a:latin typeface="Arial"/>
                <a:cs typeface="Arial"/>
              </a:rPr>
              <a:t>services</a:t>
            </a:r>
            <a:endParaRPr sz="2450">
              <a:latin typeface="Arial"/>
              <a:cs typeface="Arial"/>
            </a:endParaRPr>
          </a:p>
          <a:p>
            <a:pPr marL="224154" indent="-212090">
              <a:lnSpc>
                <a:spcPct val="100000"/>
              </a:lnSpc>
              <a:spcBef>
                <a:spcPts val="10"/>
              </a:spcBef>
              <a:buChar char="•"/>
              <a:tabLst>
                <a:tab pos="224790" algn="l"/>
              </a:tabLst>
            </a:pPr>
            <a:r>
              <a:rPr sz="2450" spc="25" dirty="0">
                <a:solidFill>
                  <a:srgbClr val="FD8000"/>
                </a:solidFill>
                <a:latin typeface="Arial"/>
                <a:cs typeface="Arial"/>
              </a:rPr>
              <a:t>Ongoing</a:t>
            </a:r>
            <a:r>
              <a:rPr sz="2450" spc="155" dirty="0">
                <a:solidFill>
                  <a:srgbClr val="FD8000"/>
                </a:solidFill>
                <a:latin typeface="Arial"/>
                <a:cs typeface="Arial"/>
              </a:rPr>
              <a:t> </a:t>
            </a:r>
            <a:r>
              <a:rPr sz="2450" spc="25" dirty="0">
                <a:solidFill>
                  <a:srgbClr val="FD8000"/>
                </a:solidFill>
                <a:latin typeface="Arial"/>
                <a:cs typeface="Arial"/>
              </a:rPr>
              <a:t>service</a:t>
            </a:r>
            <a:r>
              <a:rPr sz="2450" spc="125" dirty="0">
                <a:solidFill>
                  <a:srgbClr val="FD8000"/>
                </a:solidFill>
                <a:latin typeface="Arial"/>
                <a:cs typeface="Arial"/>
              </a:rPr>
              <a:t> </a:t>
            </a:r>
            <a:r>
              <a:rPr sz="2450" spc="25" dirty="0">
                <a:solidFill>
                  <a:srgbClr val="FD8000"/>
                </a:solidFill>
                <a:latin typeface="Arial"/>
                <a:cs typeface="Arial"/>
              </a:rPr>
              <a:t>coordination</a:t>
            </a:r>
            <a:r>
              <a:rPr sz="2450" spc="235" dirty="0">
                <a:solidFill>
                  <a:srgbClr val="FD8000"/>
                </a:solidFill>
                <a:latin typeface="Arial"/>
                <a:cs typeface="Arial"/>
              </a:rPr>
              <a:t> </a:t>
            </a:r>
            <a:r>
              <a:rPr sz="2450" spc="20" dirty="0">
                <a:solidFill>
                  <a:srgbClr val="FD8000"/>
                </a:solidFill>
                <a:latin typeface="Arial"/>
                <a:cs typeface="Arial"/>
              </a:rPr>
              <a:t>for</a:t>
            </a:r>
            <a:r>
              <a:rPr sz="2450" spc="-30" dirty="0">
                <a:solidFill>
                  <a:srgbClr val="FD8000"/>
                </a:solidFill>
                <a:latin typeface="Arial"/>
                <a:cs typeface="Arial"/>
              </a:rPr>
              <a:t> </a:t>
            </a:r>
            <a:r>
              <a:rPr sz="2450" spc="85" dirty="0">
                <a:solidFill>
                  <a:srgbClr val="FD8000"/>
                </a:solidFill>
                <a:latin typeface="Arial"/>
                <a:cs typeface="Arial"/>
              </a:rPr>
              <a:t>180</a:t>
            </a:r>
            <a:r>
              <a:rPr sz="2450" spc="5" dirty="0">
                <a:solidFill>
                  <a:srgbClr val="FD8000"/>
                </a:solidFill>
                <a:latin typeface="Arial"/>
                <a:cs typeface="Arial"/>
              </a:rPr>
              <a:t> </a:t>
            </a:r>
            <a:r>
              <a:rPr sz="2450" spc="40" dirty="0">
                <a:solidFill>
                  <a:srgbClr val="FD8000"/>
                </a:solidFill>
                <a:latin typeface="Arial"/>
                <a:cs typeface="Arial"/>
              </a:rPr>
              <a:t>days</a:t>
            </a:r>
            <a:endParaRPr sz="2450">
              <a:latin typeface="Arial"/>
              <a:cs typeface="Arial"/>
            </a:endParaRPr>
          </a:p>
          <a:p>
            <a:pPr marL="227329" indent="-215265">
              <a:lnSpc>
                <a:spcPts val="2920"/>
              </a:lnSpc>
              <a:spcBef>
                <a:spcPts val="10"/>
              </a:spcBef>
              <a:buChar char="•"/>
              <a:tabLst>
                <a:tab pos="227965" algn="l"/>
              </a:tabLst>
            </a:pPr>
            <a:r>
              <a:rPr sz="2450" spc="25" dirty="0">
                <a:solidFill>
                  <a:srgbClr val="FD8000"/>
                </a:solidFill>
                <a:latin typeface="Arial"/>
                <a:cs typeface="Arial"/>
              </a:rPr>
              <a:t>Extension</a:t>
            </a:r>
            <a:r>
              <a:rPr sz="2450" spc="185" dirty="0">
                <a:solidFill>
                  <a:srgbClr val="FD8000"/>
                </a:solidFill>
                <a:latin typeface="Arial"/>
                <a:cs typeface="Arial"/>
              </a:rPr>
              <a:t> </a:t>
            </a:r>
            <a:r>
              <a:rPr sz="2450" spc="10" dirty="0">
                <a:solidFill>
                  <a:srgbClr val="FD8000"/>
                </a:solidFill>
                <a:latin typeface="Arial"/>
                <a:cs typeface="Arial"/>
              </a:rPr>
              <a:t>of</a:t>
            </a:r>
            <a:r>
              <a:rPr sz="2450" spc="-55" dirty="0">
                <a:solidFill>
                  <a:srgbClr val="FD8000"/>
                </a:solidFill>
                <a:latin typeface="Arial"/>
                <a:cs typeface="Arial"/>
              </a:rPr>
              <a:t> </a:t>
            </a:r>
            <a:r>
              <a:rPr sz="2450" spc="85" dirty="0">
                <a:solidFill>
                  <a:srgbClr val="FD8000"/>
                </a:solidFill>
                <a:latin typeface="Arial"/>
                <a:cs typeface="Arial"/>
              </a:rPr>
              <a:t>180</a:t>
            </a:r>
            <a:r>
              <a:rPr sz="2450" spc="-5" dirty="0">
                <a:solidFill>
                  <a:srgbClr val="FD8000"/>
                </a:solidFill>
                <a:latin typeface="Arial"/>
                <a:cs typeface="Arial"/>
              </a:rPr>
              <a:t> </a:t>
            </a:r>
            <a:r>
              <a:rPr sz="2450" spc="40" dirty="0">
                <a:solidFill>
                  <a:srgbClr val="FD8000"/>
                </a:solidFill>
                <a:latin typeface="Arial"/>
                <a:cs typeface="Arial"/>
              </a:rPr>
              <a:t>days</a:t>
            </a:r>
            <a:endParaRPr sz="2450">
              <a:latin typeface="Arial"/>
              <a:cs typeface="Arial"/>
            </a:endParaRPr>
          </a:p>
          <a:p>
            <a:pPr marL="229235" indent="-217170">
              <a:lnSpc>
                <a:spcPts val="2920"/>
              </a:lnSpc>
              <a:buChar char="•"/>
              <a:tabLst>
                <a:tab pos="229870" algn="l"/>
              </a:tabLst>
            </a:pPr>
            <a:r>
              <a:rPr sz="2450" spc="25" dirty="0">
                <a:solidFill>
                  <a:srgbClr val="FD8000"/>
                </a:solidFill>
                <a:latin typeface="Arial"/>
                <a:cs typeface="Arial"/>
              </a:rPr>
              <a:t>Locate</a:t>
            </a:r>
            <a:r>
              <a:rPr sz="2450" spc="105" dirty="0">
                <a:solidFill>
                  <a:srgbClr val="FD8000"/>
                </a:solidFill>
                <a:latin typeface="Arial"/>
                <a:cs typeface="Arial"/>
              </a:rPr>
              <a:t> </a:t>
            </a:r>
            <a:r>
              <a:rPr sz="2450" spc="30" dirty="0">
                <a:solidFill>
                  <a:srgbClr val="FD8000"/>
                </a:solidFill>
                <a:latin typeface="Arial"/>
                <a:cs typeface="Arial"/>
              </a:rPr>
              <a:t>needed</a:t>
            </a:r>
            <a:r>
              <a:rPr sz="2450" spc="114" dirty="0">
                <a:solidFill>
                  <a:srgbClr val="FD8000"/>
                </a:solidFill>
                <a:latin typeface="Arial"/>
                <a:cs typeface="Arial"/>
              </a:rPr>
              <a:t> </a:t>
            </a:r>
            <a:r>
              <a:rPr sz="2450" spc="25" dirty="0">
                <a:solidFill>
                  <a:srgbClr val="FD8000"/>
                </a:solidFill>
                <a:latin typeface="Arial"/>
                <a:cs typeface="Arial"/>
              </a:rPr>
              <a:t>service</a:t>
            </a:r>
            <a:r>
              <a:rPr sz="2450" spc="110" dirty="0">
                <a:solidFill>
                  <a:srgbClr val="FD8000"/>
                </a:solidFill>
                <a:latin typeface="Arial"/>
                <a:cs typeface="Arial"/>
              </a:rPr>
              <a:t> </a:t>
            </a:r>
            <a:r>
              <a:rPr sz="2450" spc="20" dirty="0">
                <a:solidFill>
                  <a:srgbClr val="FD8000"/>
                </a:solidFill>
                <a:latin typeface="Arial"/>
                <a:cs typeface="Arial"/>
              </a:rPr>
              <a:t>providers</a:t>
            </a:r>
            <a:endParaRPr sz="2450">
              <a:latin typeface="Arial"/>
              <a:cs typeface="Arial"/>
            </a:endParaRPr>
          </a:p>
          <a:p>
            <a:pPr marL="227965" indent="-215900">
              <a:lnSpc>
                <a:spcPct val="100000"/>
              </a:lnSpc>
              <a:spcBef>
                <a:spcPts val="10"/>
              </a:spcBef>
              <a:buChar char="•"/>
              <a:tabLst>
                <a:tab pos="228600" algn="l"/>
              </a:tabLst>
            </a:pPr>
            <a:r>
              <a:rPr sz="2450" spc="25" dirty="0">
                <a:solidFill>
                  <a:srgbClr val="FD8000"/>
                </a:solidFill>
                <a:latin typeface="Arial"/>
                <a:cs typeface="Arial"/>
              </a:rPr>
              <a:t>Provide</a:t>
            </a:r>
            <a:r>
              <a:rPr sz="2450" spc="145" dirty="0">
                <a:solidFill>
                  <a:srgbClr val="FD8000"/>
                </a:solidFill>
                <a:latin typeface="Arial"/>
                <a:cs typeface="Arial"/>
              </a:rPr>
              <a:t> </a:t>
            </a:r>
            <a:r>
              <a:rPr sz="2450" spc="20" dirty="0">
                <a:solidFill>
                  <a:srgbClr val="FD8000"/>
                </a:solidFill>
                <a:latin typeface="Arial"/>
                <a:cs typeface="Arial"/>
              </a:rPr>
              <a:t>information</a:t>
            </a:r>
            <a:r>
              <a:rPr sz="2450" spc="200" dirty="0">
                <a:solidFill>
                  <a:srgbClr val="FD8000"/>
                </a:solidFill>
                <a:latin typeface="Arial"/>
                <a:cs typeface="Arial"/>
              </a:rPr>
              <a:t> </a:t>
            </a:r>
            <a:r>
              <a:rPr sz="2450" spc="30" dirty="0">
                <a:solidFill>
                  <a:srgbClr val="FD8000"/>
                </a:solidFill>
                <a:latin typeface="Arial"/>
                <a:cs typeface="Arial"/>
              </a:rPr>
              <a:t>to</a:t>
            </a:r>
            <a:r>
              <a:rPr sz="2450" spc="25" dirty="0">
                <a:solidFill>
                  <a:srgbClr val="FD8000"/>
                </a:solidFill>
                <a:latin typeface="Arial"/>
                <a:cs typeface="Arial"/>
              </a:rPr>
              <a:t> </a:t>
            </a:r>
            <a:r>
              <a:rPr sz="2450" spc="10" dirty="0">
                <a:solidFill>
                  <a:srgbClr val="FD8000"/>
                </a:solidFill>
                <a:latin typeface="Arial"/>
                <a:cs typeface="Arial"/>
              </a:rPr>
              <a:t>provider</a:t>
            </a:r>
            <a:r>
              <a:rPr sz="2450" spc="235" dirty="0">
                <a:solidFill>
                  <a:srgbClr val="FD8000"/>
                </a:solidFill>
                <a:latin typeface="Arial"/>
                <a:cs typeface="Arial"/>
              </a:rPr>
              <a:t> </a:t>
            </a:r>
            <a:r>
              <a:rPr sz="2450" spc="35" dirty="0">
                <a:solidFill>
                  <a:srgbClr val="FD8000"/>
                </a:solidFill>
                <a:latin typeface="Arial"/>
                <a:cs typeface="Arial"/>
              </a:rPr>
              <a:t>about</a:t>
            </a:r>
            <a:r>
              <a:rPr sz="2450" spc="85" dirty="0">
                <a:solidFill>
                  <a:srgbClr val="FD8000"/>
                </a:solidFill>
                <a:latin typeface="Arial"/>
                <a:cs typeface="Arial"/>
              </a:rPr>
              <a:t> </a:t>
            </a:r>
            <a:r>
              <a:rPr sz="2450" spc="25" dirty="0">
                <a:solidFill>
                  <a:srgbClr val="FD8000"/>
                </a:solidFill>
                <a:latin typeface="Arial"/>
                <a:cs typeface="Arial"/>
              </a:rPr>
              <a:t>needs</a:t>
            </a:r>
            <a:endParaRPr sz="2450">
              <a:latin typeface="Arial"/>
              <a:cs typeface="Arial"/>
            </a:endParaRPr>
          </a:p>
          <a:p>
            <a:pPr marL="225425" marR="5080" indent="-213360">
              <a:lnSpc>
                <a:spcPts val="2900"/>
              </a:lnSpc>
              <a:spcBef>
                <a:spcPts val="140"/>
              </a:spcBef>
              <a:buChar char="•"/>
              <a:tabLst>
                <a:tab pos="228600" algn="l"/>
              </a:tabLst>
            </a:pPr>
            <a:r>
              <a:rPr sz="2450" spc="25" dirty="0">
                <a:solidFill>
                  <a:srgbClr val="FD8000"/>
                </a:solidFill>
                <a:latin typeface="Arial"/>
                <a:cs typeface="Arial"/>
              </a:rPr>
              <a:t>Provide</a:t>
            </a:r>
            <a:r>
              <a:rPr sz="2450" spc="140" dirty="0">
                <a:solidFill>
                  <a:srgbClr val="FD8000"/>
                </a:solidFill>
                <a:latin typeface="Arial"/>
                <a:cs typeface="Arial"/>
              </a:rPr>
              <a:t> </a:t>
            </a:r>
            <a:r>
              <a:rPr sz="2450" spc="45" dirty="0">
                <a:solidFill>
                  <a:srgbClr val="FD8000"/>
                </a:solidFill>
                <a:latin typeface="Arial"/>
                <a:cs typeface="Arial"/>
              </a:rPr>
              <a:t>information/guidance</a:t>
            </a:r>
            <a:r>
              <a:rPr sz="2450" spc="-150" dirty="0">
                <a:solidFill>
                  <a:srgbClr val="FD8000"/>
                </a:solidFill>
                <a:latin typeface="Arial"/>
                <a:cs typeface="Arial"/>
              </a:rPr>
              <a:t> </a:t>
            </a:r>
            <a:r>
              <a:rPr sz="2450" spc="30" dirty="0">
                <a:solidFill>
                  <a:srgbClr val="FD8000"/>
                </a:solidFill>
                <a:latin typeface="Arial"/>
                <a:cs typeface="Arial"/>
              </a:rPr>
              <a:t>concerning</a:t>
            </a:r>
            <a:r>
              <a:rPr sz="2450" spc="215" dirty="0">
                <a:solidFill>
                  <a:srgbClr val="FD8000"/>
                </a:solidFill>
                <a:latin typeface="Arial"/>
                <a:cs typeface="Arial"/>
              </a:rPr>
              <a:t> </a:t>
            </a:r>
            <a:r>
              <a:rPr sz="2450" spc="45" dirty="0">
                <a:solidFill>
                  <a:srgbClr val="FD8000"/>
                </a:solidFill>
                <a:latin typeface="Arial"/>
                <a:cs typeface="Arial"/>
              </a:rPr>
              <a:t>the</a:t>
            </a:r>
            <a:r>
              <a:rPr sz="2450" spc="30" dirty="0">
                <a:solidFill>
                  <a:srgbClr val="FD8000"/>
                </a:solidFill>
                <a:latin typeface="Arial"/>
                <a:cs typeface="Arial"/>
              </a:rPr>
              <a:t> reason</a:t>
            </a:r>
            <a:r>
              <a:rPr sz="2450" spc="90" dirty="0">
                <a:solidFill>
                  <a:srgbClr val="FD8000"/>
                </a:solidFill>
                <a:latin typeface="Arial"/>
                <a:cs typeface="Arial"/>
              </a:rPr>
              <a:t> </a:t>
            </a:r>
            <a:r>
              <a:rPr sz="2450" spc="15" dirty="0">
                <a:solidFill>
                  <a:srgbClr val="FD8000"/>
                </a:solidFill>
                <a:latin typeface="Arial"/>
                <a:cs typeface="Arial"/>
              </a:rPr>
              <a:t>for </a:t>
            </a:r>
            <a:r>
              <a:rPr sz="2450" spc="-665" dirty="0">
                <a:solidFill>
                  <a:srgbClr val="FD8000"/>
                </a:solidFill>
                <a:latin typeface="Arial"/>
                <a:cs typeface="Arial"/>
              </a:rPr>
              <a:t> </a:t>
            </a:r>
            <a:r>
              <a:rPr sz="2450" spc="30" dirty="0">
                <a:solidFill>
                  <a:srgbClr val="FD8000"/>
                </a:solidFill>
                <a:latin typeface="Arial"/>
                <a:cs typeface="Arial"/>
              </a:rPr>
              <a:t>referral,</a:t>
            </a:r>
            <a:r>
              <a:rPr sz="2450" spc="60" dirty="0">
                <a:solidFill>
                  <a:srgbClr val="FD8000"/>
                </a:solidFill>
                <a:latin typeface="Arial"/>
                <a:cs typeface="Arial"/>
              </a:rPr>
              <a:t> </a:t>
            </a:r>
            <a:r>
              <a:rPr sz="2450" spc="55" dirty="0">
                <a:solidFill>
                  <a:srgbClr val="FD8000"/>
                </a:solidFill>
                <a:latin typeface="Arial"/>
                <a:cs typeface="Arial"/>
              </a:rPr>
              <a:t>and</a:t>
            </a:r>
            <a:r>
              <a:rPr sz="2450" spc="25" dirty="0">
                <a:solidFill>
                  <a:srgbClr val="FD8000"/>
                </a:solidFill>
                <a:latin typeface="Arial"/>
                <a:cs typeface="Arial"/>
              </a:rPr>
              <a:t> </a:t>
            </a:r>
            <a:r>
              <a:rPr sz="2450" spc="20" dirty="0">
                <a:solidFill>
                  <a:srgbClr val="FD8000"/>
                </a:solidFill>
                <a:latin typeface="Arial"/>
                <a:cs typeface="Arial"/>
              </a:rPr>
              <a:t>follow-up</a:t>
            </a:r>
            <a:r>
              <a:rPr sz="2450" spc="170" dirty="0">
                <a:solidFill>
                  <a:srgbClr val="FD8000"/>
                </a:solidFill>
                <a:latin typeface="Arial"/>
                <a:cs typeface="Arial"/>
              </a:rPr>
              <a:t> </a:t>
            </a:r>
            <a:r>
              <a:rPr sz="2450" spc="25" dirty="0">
                <a:solidFill>
                  <a:srgbClr val="FD8000"/>
                </a:solidFill>
                <a:latin typeface="Arial"/>
                <a:cs typeface="Arial"/>
              </a:rPr>
              <a:t>contact</a:t>
            </a:r>
            <a:r>
              <a:rPr sz="2450" spc="100" dirty="0">
                <a:solidFill>
                  <a:srgbClr val="FD8000"/>
                </a:solidFill>
                <a:latin typeface="Arial"/>
                <a:cs typeface="Arial"/>
              </a:rPr>
              <a:t> </a:t>
            </a:r>
            <a:r>
              <a:rPr sz="2450" spc="45" dirty="0">
                <a:solidFill>
                  <a:srgbClr val="FD8000"/>
                </a:solidFill>
                <a:latin typeface="Arial"/>
                <a:cs typeface="Arial"/>
              </a:rPr>
              <a:t>with</a:t>
            </a:r>
            <a:r>
              <a:rPr sz="2450" spc="40" dirty="0">
                <a:solidFill>
                  <a:srgbClr val="FD8000"/>
                </a:solidFill>
                <a:latin typeface="Arial"/>
                <a:cs typeface="Arial"/>
              </a:rPr>
              <a:t> </a:t>
            </a:r>
            <a:r>
              <a:rPr sz="2450" spc="10" dirty="0">
                <a:solidFill>
                  <a:srgbClr val="FD8000"/>
                </a:solidFill>
                <a:latin typeface="Arial"/>
                <a:cs typeface="Arial"/>
              </a:rPr>
              <a:t>provider</a:t>
            </a:r>
            <a:r>
              <a:rPr sz="2450" spc="235" dirty="0">
                <a:solidFill>
                  <a:srgbClr val="FD8000"/>
                </a:solidFill>
                <a:latin typeface="Arial"/>
                <a:cs typeface="Arial"/>
              </a:rPr>
              <a:t> </a:t>
            </a:r>
            <a:r>
              <a:rPr sz="2450" spc="55" dirty="0">
                <a:solidFill>
                  <a:srgbClr val="FD8000"/>
                </a:solidFill>
                <a:latin typeface="Arial"/>
                <a:cs typeface="Arial"/>
              </a:rPr>
              <a:t>and</a:t>
            </a:r>
            <a:r>
              <a:rPr sz="2450" spc="10" dirty="0">
                <a:solidFill>
                  <a:srgbClr val="FD8000"/>
                </a:solidFill>
                <a:latin typeface="Arial"/>
                <a:cs typeface="Arial"/>
              </a:rPr>
              <a:t> </a:t>
            </a:r>
            <a:r>
              <a:rPr sz="2450" spc="30" dirty="0">
                <a:solidFill>
                  <a:srgbClr val="FD8000"/>
                </a:solidFill>
                <a:latin typeface="Arial"/>
                <a:cs typeface="Arial"/>
              </a:rPr>
              <a:t>adult</a:t>
            </a:r>
            <a:endParaRPr sz="245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10091" y="508661"/>
            <a:ext cx="1615111" cy="670259"/>
          </a:xfrm>
          <a:prstGeom prst="rect">
            <a:avLst/>
          </a:prstGeom>
        </p:spPr>
      </p:pic>
      <p:pic>
        <p:nvPicPr>
          <p:cNvPr id="3" name="object 3"/>
          <p:cNvPicPr/>
          <p:nvPr/>
        </p:nvPicPr>
        <p:blipFill>
          <a:blip r:embed="rId3" cstate="print"/>
          <a:stretch>
            <a:fillRect/>
          </a:stretch>
        </p:blipFill>
        <p:spPr>
          <a:xfrm>
            <a:off x="5423222" y="1599476"/>
            <a:ext cx="1575718" cy="591405"/>
          </a:xfrm>
          <a:prstGeom prst="rect">
            <a:avLst/>
          </a:prstGeom>
        </p:spPr>
      </p:pic>
      <p:sp>
        <p:nvSpPr>
          <p:cNvPr id="4" name="object 4"/>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5" name="object 5"/>
          <p:cNvGrpSpPr/>
          <p:nvPr/>
        </p:nvGrpSpPr>
        <p:grpSpPr>
          <a:xfrm>
            <a:off x="289008" y="180101"/>
            <a:ext cx="9615170" cy="7346950"/>
            <a:chOff x="289008" y="180101"/>
            <a:chExt cx="9615170" cy="7346950"/>
          </a:xfrm>
        </p:grpSpPr>
        <p:sp>
          <p:nvSpPr>
            <p:cNvPr id="6" name="object 6"/>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7" name="object 7"/>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8" name="object 8"/>
          <p:cNvSpPr txBox="1">
            <a:spLocks noGrp="1"/>
          </p:cNvSpPr>
          <p:nvPr>
            <p:ph type="title"/>
          </p:nvPr>
        </p:nvSpPr>
        <p:spPr>
          <a:xfrm>
            <a:off x="1263505" y="1170419"/>
            <a:ext cx="3639185" cy="478155"/>
          </a:xfrm>
          <a:prstGeom prst="rect">
            <a:avLst/>
          </a:prstGeom>
        </p:spPr>
        <p:txBody>
          <a:bodyPr vert="horz" wrap="square" lIns="0" tIns="14604" rIns="0" bIns="0" rtlCol="0">
            <a:spAutoFit/>
          </a:bodyPr>
          <a:lstStyle/>
          <a:p>
            <a:pPr marL="12700">
              <a:lnSpc>
                <a:spcPct val="100000"/>
              </a:lnSpc>
              <a:spcBef>
                <a:spcPts val="114"/>
              </a:spcBef>
            </a:pPr>
            <a:r>
              <a:rPr sz="2950" spc="45" dirty="0">
                <a:solidFill>
                  <a:srgbClr val="000000"/>
                </a:solidFill>
              </a:rPr>
              <a:t>Service</a:t>
            </a:r>
            <a:r>
              <a:rPr sz="2950" spc="90" dirty="0">
                <a:solidFill>
                  <a:srgbClr val="000000"/>
                </a:solidFill>
              </a:rPr>
              <a:t> </a:t>
            </a:r>
            <a:r>
              <a:rPr sz="2950" spc="30" dirty="0">
                <a:solidFill>
                  <a:srgbClr val="000000"/>
                </a:solidFill>
              </a:rPr>
              <a:t>coordination:</a:t>
            </a:r>
            <a:endParaRPr sz="2950"/>
          </a:p>
        </p:txBody>
      </p:sp>
      <p:sp>
        <p:nvSpPr>
          <p:cNvPr id="9" name="object 9"/>
          <p:cNvSpPr txBox="1"/>
          <p:nvPr/>
        </p:nvSpPr>
        <p:spPr>
          <a:xfrm>
            <a:off x="5563523" y="1218167"/>
            <a:ext cx="1247140" cy="356870"/>
          </a:xfrm>
          <a:prstGeom prst="rect">
            <a:avLst/>
          </a:prstGeom>
          <a:solidFill>
            <a:srgbClr val="4F544D"/>
          </a:solidFill>
        </p:spPr>
        <p:txBody>
          <a:bodyPr vert="horz" wrap="square" lIns="0" tIns="15240" rIns="0" bIns="0" rtlCol="0">
            <a:spAutoFit/>
          </a:bodyPr>
          <a:lstStyle/>
          <a:p>
            <a:pPr>
              <a:lnSpc>
                <a:spcPct val="100000"/>
              </a:lnSpc>
              <a:spcBef>
                <a:spcPts val="120"/>
              </a:spcBef>
            </a:pPr>
            <a:r>
              <a:rPr sz="1950" b="1" spc="-200" dirty="0">
                <a:solidFill>
                  <a:srgbClr val="F4F9F2"/>
                </a:solidFill>
                <a:latin typeface="Arial"/>
                <a:cs typeface="Arial"/>
              </a:rPr>
              <a:t>OUTCOMES</a:t>
            </a:r>
            <a:endParaRPr sz="1950">
              <a:latin typeface="Arial"/>
              <a:cs typeface="Arial"/>
            </a:endParaRPr>
          </a:p>
        </p:txBody>
      </p:sp>
      <p:sp>
        <p:nvSpPr>
          <p:cNvPr id="10" name="object 10"/>
          <p:cNvSpPr txBox="1"/>
          <p:nvPr/>
        </p:nvSpPr>
        <p:spPr>
          <a:xfrm>
            <a:off x="312255" y="2982238"/>
            <a:ext cx="9249410" cy="3752850"/>
          </a:xfrm>
          <a:prstGeom prst="rect">
            <a:avLst/>
          </a:prstGeom>
        </p:spPr>
        <p:txBody>
          <a:bodyPr vert="horz" wrap="square" lIns="0" tIns="14605" rIns="0" bIns="0" rtlCol="0">
            <a:spAutoFit/>
          </a:bodyPr>
          <a:lstStyle/>
          <a:p>
            <a:pPr marL="228600" marR="24765" indent="-216535">
              <a:lnSpc>
                <a:spcPct val="100000"/>
              </a:lnSpc>
              <a:spcBef>
                <a:spcPts val="115"/>
              </a:spcBef>
              <a:buChar char="•"/>
              <a:tabLst>
                <a:tab pos="225425" algn="l"/>
              </a:tabLst>
            </a:pPr>
            <a:r>
              <a:rPr sz="2450" spc="20" dirty="0">
                <a:solidFill>
                  <a:srgbClr val="427215"/>
                </a:solidFill>
                <a:latin typeface="Arial"/>
                <a:cs typeface="Arial"/>
              </a:rPr>
              <a:t>Victim</a:t>
            </a:r>
            <a:r>
              <a:rPr sz="2450" spc="70" dirty="0">
                <a:solidFill>
                  <a:srgbClr val="427215"/>
                </a:solidFill>
                <a:latin typeface="Arial"/>
                <a:cs typeface="Arial"/>
              </a:rPr>
              <a:t> </a:t>
            </a:r>
            <a:r>
              <a:rPr sz="2450" spc="10" dirty="0">
                <a:solidFill>
                  <a:srgbClr val="427215"/>
                </a:solidFill>
                <a:latin typeface="Arial"/>
                <a:cs typeface="Arial"/>
              </a:rPr>
              <a:t>of</a:t>
            </a:r>
            <a:r>
              <a:rPr sz="2450" spc="80" dirty="0">
                <a:solidFill>
                  <a:srgbClr val="427215"/>
                </a:solidFill>
                <a:latin typeface="Arial"/>
                <a:cs typeface="Arial"/>
              </a:rPr>
              <a:t> </a:t>
            </a:r>
            <a:r>
              <a:rPr sz="2450" spc="25" dirty="0">
                <a:solidFill>
                  <a:srgbClr val="427215"/>
                </a:solidFill>
                <a:latin typeface="Arial"/>
                <a:cs typeface="Arial"/>
              </a:rPr>
              <a:t>abuse,</a:t>
            </a:r>
            <a:r>
              <a:rPr sz="2450" spc="130" dirty="0">
                <a:solidFill>
                  <a:srgbClr val="427215"/>
                </a:solidFill>
                <a:latin typeface="Arial"/>
                <a:cs typeface="Arial"/>
              </a:rPr>
              <a:t> </a:t>
            </a:r>
            <a:r>
              <a:rPr sz="2450" spc="30" dirty="0">
                <a:solidFill>
                  <a:srgbClr val="427215"/>
                </a:solidFill>
                <a:latin typeface="Arial"/>
                <a:cs typeface="Arial"/>
              </a:rPr>
              <a:t>neglect,</a:t>
            </a:r>
            <a:r>
              <a:rPr sz="2450" spc="80" dirty="0">
                <a:solidFill>
                  <a:srgbClr val="427215"/>
                </a:solidFill>
                <a:latin typeface="Arial"/>
                <a:cs typeface="Arial"/>
              </a:rPr>
              <a:t> </a:t>
            </a:r>
            <a:r>
              <a:rPr sz="2450" spc="25" dirty="0">
                <a:solidFill>
                  <a:srgbClr val="427215"/>
                </a:solidFill>
                <a:latin typeface="Arial"/>
                <a:cs typeface="Arial"/>
              </a:rPr>
              <a:t>or</a:t>
            </a:r>
            <a:r>
              <a:rPr sz="2450" spc="35" dirty="0">
                <a:solidFill>
                  <a:srgbClr val="427215"/>
                </a:solidFill>
                <a:latin typeface="Arial"/>
                <a:cs typeface="Arial"/>
              </a:rPr>
              <a:t> </a:t>
            </a:r>
            <a:r>
              <a:rPr sz="2450" spc="25" dirty="0">
                <a:solidFill>
                  <a:srgbClr val="427215"/>
                </a:solidFill>
                <a:latin typeface="Arial"/>
                <a:cs typeface="Arial"/>
              </a:rPr>
              <a:t>self-neglect</a:t>
            </a:r>
            <a:r>
              <a:rPr sz="2450" spc="195" dirty="0">
                <a:solidFill>
                  <a:srgbClr val="427215"/>
                </a:solidFill>
                <a:latin typeface="Arial"/>
                <a:cs typeface="Arial"/>
              </a:rPr>
              <a:t> </a:t>
            </a:r>
            <a:r>
              <a:rPr sz="2450" spc="90" dirty="0">
                <a:solidFill>
                  <a:srgbClr val="427215"/>
                </a:solidFill>
                <a:latin typeface="Arial"/>
                <a:cs typeface="Arial"/>
              </a:rPr>
              <a:t>is</a:t>
            </a:r>
            <a:r>
              <a:rPr sz="2450" spc="-70" dirty="0">
                <a:solidFill>
                  <a:srgbClr val="427215"/>
                </a:solidFill>
                <a:latin typeface="Arial"/>
                <a:cs typeface="Arial"/>
              </a:rPr>
              <a:t> </a:t>
            </a:r>
            <a:r>
              <a:rPr sz="2450" spc="40" dirty="0">
                <a:solidFill>
                  <a:srgbClr val="427215"/>
                </a:solidFill>
                <a:latin typeface="Arial"/>
                <a:cs typeface="Arial"/>
              </a:rPr>
              <a:t>safe</a:t>
            </a:r>
            <a:r>
              <a:rPr sz="2450" spc="20" dirty="0">
                <a:solidFill>
                  <a:srgbClr val="427215"/>
                </a:solidFill>
                <a:latin typeface="Arial"/>
                <a:cs typeface="Arial"/>
              </a:rPr>
              <a:t> </a:t>
            </a:r>
            <a:r>
              <a:rPr sz="2450" spc="85" dirty="0">
                <a:solidFill>
                  <a:srgbClr val="427215"/>
                </a:solidFill>
                <a:latin typeface="Arial"/>
                <a:cs typeface="Arial"/>
              </a:rPr>
              <a:t>in</a:t>
            </a:r>
            <a:r>
              <a:rPr sz="2450" spc="-65" dirty="0">
                <a:solidFill>
                  <a:srgbClr val="427215"/>
                </a:solidFill>
                <a:latin typeface="Arial"/>
                <a:cs typeface="Arial"/>
              </a:rPr>
              <a:t> </a:t>
            </a:r>
            <a:r>
              <a:rPr sz="2450" spc="20" dirty="0">
                <a:solidFill>
                  <a:srgbClr val="427215"/>
                </a:solidFill>
                <a:latin typeface="Arial"/>
                <a:cs typeface="Arial"/>
              </a:rPr>
              <a:t>their</a:t>
            </a:r>
            <a:r>
              <a:rPr sz="2450" spc="105" dirty="0">
                <a:solidFill>
                  <a:srgbClr val="427215"/>
                </a:solidFill>
                <a:latin typeface="Arial"/>
                <a:cs typeface="Arial"/>
              </a:rPr>
              <a:t> </a:t>
            </a:r>
            <a:r>
              <a:rPr sz="2450" spc="35" dirty="0">
                <a:solidFill>
                  <a:srgbClr val="427215"/>
                </a:solidFill>
                <a:latin typeface="Arial"/>
                <a:cs typeface="Arial"/>
              </a:rPr>
              <a:t>home</a:t>
            </a:r>
            <a:r>
              <a:rPr sz="2450" spc="150" dirty="0">
                <a:solidFill>
                  <a:srgbClr val="427215"/>
                </a:solidFill>
                <a:latin typeface="Arial"/>
                <a:cs typeface="Arial"/>
              </a:rPr>
              <a:t> </a:t>
            </a:r>
            <a:r>
              <a:rPr sz="2450" spc="-15" dirty="0">
                <a:solidFill>
                  <a:srgbClr val="427215"/>
                </a:solidFill>
                <a:latin typeface="Arial"/>
                <a:cs typeface="Arial"/>
              </a:rPr>
              <a:t>or </a:t>
            </a:r>
            <a:r>
              <a:rPr sz="2450" spc="-665" dirty="0">
                <a:solidFill>
                  <a:srgbClr val="427215"/>
                </a:solidFill>
                <a:latin typeface="Arial"/>
                <a:cs typeface="Arial"/>
              </a:rPr>
              <a:t> </a:t>
            </a:r>
            <a:r>
              <a:rPr sz="2450" spc="25" dirty="0">
                <a:solidFill>
                  <a:srgbClr val="427215"/>
                </a:solidFill>
                <a:latin typeface="Arial"/>
                <a:cs typeface="Arial"/>
              </a:rPr>
              <a:t>out</a:t>
            </a:r>
            <a:r>
              <a:rPr sz="2450" spc="60" dirty="0">
                <a:solidFill>
                  <a:srgbClr val="427215"/>
                </a:solidFill>
                <a:latin typeface="Arial"/>
                <a:cs typeface="Arial"/>
              </a:rPr>
              <a:t> </a:t>
            </a:r>
            <a:r>
              <a:rPr sz="2450" spc="10" dirty="0">
                <a:solidFill>
                  <a:srgbClr val="427215"/>
                </a:solidFill>
                <a:latin typeface="Arial"/>
                <a:cs typeface="Arial"/>
              </a:rPr>
              <a:t>of</a:t>
            </a:r>
            <a:r>
              <a:rPr sz="2450" spc="55" dirty="0">
                <a:solidFill>
                  <a:srgbClr val="427215"/>
                </a:solidFill>
                <a:latin typeface="Arial"/>
                <a:cs typeface="Arial"/>
              </a:rPr>
              <a:t> </a:t>
            </a:r>
            <a:r>
              <a:rPr sz="2450" spc="35" dirty="0">
                <a:solidFill>
                  <a:srgbClr val="427215"/>
                </a:solidFill>
                <a:latin typeface="Arial"/>
                <a:cs typeface="Arial"/>
              </a:rPr>
              <a:t>home</a:t>
            </a:r>
            <a:r>
              <a:rPr sz="2450" spc="114" dirty="0">
                <a:solidFill>
                  <a:srgbClr val="427215"/>
                </a:solidFill>
                <a:latin typeface="Arial"/>
                <a:cs typeface="Arial"/>
              </a:rPr>
              <a:t> </a:t>
            </a:r>
            <a:r>
              <a:rPr sz="2450" spc="25" dirty="0">
                <a:solidFill>
                  <a:srgbClr val="427215"/>
                </a:solidFill>
                <a:latin typeface="Arial"/>
                <a:cs typeface="Arial"/>
              </a:rPr>
              <a:t>placement</a:t>
            </a:r>
            <a:endParaRPr sz="2450">
              <a:latin typeface="Arial"/>
              <a:cs typeface="Arial"/>
            </a:endParaRPr>
          </a:p>
          <a:p>
            <a:pPr>
              <a:lnSpc>
                <a:spcPct val="100000"/>
              </a:lnSpc>
              <a:spcBef>
                <a:spcPts val="40"/>
              </a:spcBef>
              <a:buClr>
                <a:srgbClr val="427215"/>
              </a:buClr>
              <a:buFont typeface="Arial"/>
              <a:buChar char="•"/>
            </a:pPr>
            <a:endParaRPr sz="2500">
              <a:latin typeface="Arial"/>
              <a:cs typeface="Arial"/>
            </a:endParaRPr>
          </a:p>
          <a:p>
            <a:pPr marL="220979" marR="5080" indent="-208915">
              <a:lnSpc>
                <a:spcPct val="100000"/>
              </a:lnSpc>
              <a:buChar char="•"/>
              <a:tabLst>
                <a:tab pos="229235" algn="l"/>
              </a:tabLst>
            </a:pPr>
            <a:r>
              <a:rPr sz="2450" spc="25" dirty="0">
                <a:solidFill>
                  <a:srgbClr val="427215"/>
                </a:solidFill>
                <a:latin typeface="Arial"/>
                <a:cs typeface="Arial"/>
              </a:rPr>
              <a:t>Necessary</a:t>
            </a:r>
            <a:r>
              <a:rPr sz="2450" spc="160" dirty="0">
                <a:solidFill>
                  <a:srgbClr val="427215"/>
                </a:solidFill>
                <a:latin typeface="Arial"/>
                <a:cs typeface="Arial"/>
              </a:rPr>
              <a:t> </a:t>
            </a:r>
            <a:r>
              <a:rPr sz="2450" spc="30" dirty="0">
                <a:solidFill>
                  <a:srgbClr val="427215"/>
                </a:solidFill>
                <a:latin typeface="Arial"/>
                <a:cs typeface="Arial"/>
              </a:rPr>
              <a:t>legal</a:t>
            </a:r>
            <a:r>
              <a:rPr sz="2450" spc="85" dirty="0">
                <a:solidFill>
                  <a:srgbClr val="427215"/>
                </a:solidFill>
                <a:latin typeface="Arial"/>
                <a:cs typeface="Arial"/>
              </a:rPr>
              <a:t> </a:t>
            </a:r>
            <a:r>
              <a:rPr sz="2450" spc="20" dirty="0">
                <a:solidFill>
                  <a:srgbClr val="427215"/>
                </a:solidFill>
                <a:latin typeface="Arial"/>
                <a:cs typeface="Arial"/>
              </a:rPr>
              <a:t>assistance</a:t>
            </a:r>
            <a:r>
              <a:rPr sz="2450" spc="185" dirty="0">
                <a:solidFill>
                  <a:srgbClr val="427215"/>
                </a:solidFill>
                <a:latin typeface="Arial"/>
                <a:cs typeface="Arial"/>
              </a:rPr>
              <a:t> </a:t>
            </a:r>
            <a:r>
              <a:rPr sz="2450" spc="25" dirty="0">
                <a:solidFill>
                  <a:srgbClr val="427215"/>
                </a:solidFill>
                <a:latin typeface="Arial"/>
                <a:cs typeface="Arial"/>
              </a:rPr>
              <a:t>or</a:t>
            </a:r>
            <a:r>
              <a:rPr sz="2450" spc="60" dirty="0">
                <a:solidFill>
                  <a:srgbClr val="427215"/>
                </a:solidFill>
                <a:latin typeface="Arial"/>
                <a:cs typeface="Arial"/>
              </a:rPr>
              <a:t> </a:t>
            </a:r>
            <a:r>
              <a:rPr sz="2450" spc="20" dirty="0">
                <a:solidFill>
                  <a:srgbClr val="427215"/>
                </a:solidFill>
                <a:latin typeface="Arial"/>
                <a:cs typeface="Arial"/>
              </a:rPr>
              <a:t>intervention</a:t>
            </a:r>
            <a:r>
              <a:rPr sz="2450" spc="200" dirty="0">
                <a:solidFill>
                  <a:srgbClr val="427215"/>
                </a:solidFill>
                <a:latin typeface="Arial"/>
                <a:cs typeface="Arial"/>
              </a:rPr>
              <a:t> </a:t>
            </a:r>
            <a:r>
              <a:rPr sz="2450" spc="60" dirty="0">
                <a:solidFill>
                  <a:srgbClr val="427215"/>
                </a:solidFill>
                <a:latin typeface="Arial"/>
                <a:cs typeface="Arial"/>
              </a:rPr>
              <a:t>is</a:t>
            </a:r>
            <a:r>
              <a:rPr sz="2450" spc="-50" dirty="0">
                <a:solidFill>
                  <a:srgbClr val="427215"/>
                </a:solidFill>
                <a:latin typeface="Arial"/>
                <a:cs typeface="Arial"/>
              </a:rPr>
              <a:t> </a:t>
            </a:r>
            <a:r>
              <a:rPr sz="2450" spc="25" dirty="0">
                <a:solidFill>
                  <a:srgbClr val="427215"/>
                </a:solidFill>
                <a:latin typeface="Arial"/>
                <a:cs typeface="Arial"/>
              </a:rPr>
              <a:t>initiated</a:t>
            </a:r>
            <a:r>
              <a:rPr sz="2450" spc="65" dirty="0">
                <a:solidFill>
                  <a:srgbClr val="427215"/>
                </a:solidFill>
                <a:latin typeface="Arial"/>
                <a:cs typeface="Arial"/>
              </a:rPr>
              <a:t> </a:t>
            </a:r>
            <a:r>
              <a:rPr sz="2450" spc="60" dirty="0">
                <a:solidFill>
                  <a:srgbClr val="427215"/>
                </a:solidFill>
                <a:latin typeface="Arial"/>
                <a:cs typeface="Arial"/>
              </a:rPr>
              <a:t>to</a:t>
            </a:r>
            <a:r>
              <a:rPr sz="2450" spc="25" dirty="0">
                <a:solidFill>
                  <a:srgbClr val="427215"/>
                </a:solidFill>
                <a:latin typeface="Arial"/>
                <a:cs typeface="Arial"/>
              </a:rPr>
              <a:t> </a:t>
            </a:r>
            <a:r>
              <a:rPr sz="2450" spc="20" dirty="0">
                <a:solidFill>
                  <a:srgbClr val="427215"/>
                </a:solidFill>
                <a:latin typeface="Arial"/>
                <a:cs typeface="Arial"/>
              </a:rPr>
              <a:t>protect </a:t>
            </a:r>
            <a:r>
              <a:rPr sz="2450" spc="-665" dirty="0">
                <a:solidFill>
                  <a:srgbClr val="427215"/>
                </a:solidFill>
                <a:latin typeface="Arial"/>
                <a:cs typeface="Arial"/>
              </a:rPr>
              <a:t> </a:t>
            </a:r>
            <a:r>
              <a:rPr sz="2450" spc="55" dirty="0">
                <a:solidFill>
                  <a:srgbClr val="427215"/>
                </a:solidFill>
                <a:latin typeface="Arial"/>
                <a:cs typeface="Arial"/>
              </a:rPr>
              <a:t>the</a:t>
            </a:r>
            <a:r>
              <a:rPr sz="2450" spc="15" dirty="0">
                <a:solidFill>
                  <a:srgbClr val="427215"/>
                </a:solidFill>
                <a:latin typeface="Arial"/>
                <a:cs typeface="Arial"/>
              </a:rPr>
              <a:t> </a:t>
            </a:r>
            <a:r>
              <a:rPr sz="2450" spc="30" dirty="0">
                <a:solidFill>
                  <a:srgbClr val="427215"/>
                </a:solidFill>
                <a:latin typeface="Arial"/>
                <a:cs typeface="Arial"/>
              </a:rPr>
              <a:t>adult </a:t>
            </a:r>
            <a:r>
              <a:rPr sz="2450" spc="25" dirty="0">
                <a:solidFill>
                  <a:srgbClr val="427215"/>
                </a:solidFill>
                <a:latin typeface="Arial"/>
                <a:cs typeface="Arial"/>
              </a:rPr>
              <a:t>or</a:t>
            </a:r>
            <a:r>
              <a:rPr sz="2450" spc="20" dirty="0">
                <a:solidFill>
                  <a:srgbClr val="427215"/>
                </a:solidFill>
                <a:latin typeface="Arial"/>
                <a:cs typeface="Arial"/>
              </a:rPr>
              <a:t> their</a:t>
            </a:r>
            <a:r>
              <a:rPr sz="2450" spc="125" dirty="0">
                <a:solidFill>
                  <a:srgbClr val="427215"/>
                </a:solidFill>
                <a:latin typeface="Arial"/>
                <a:cs typeface="Arial"/>
              </a:rPr>
              <a:t> </a:t>
            </a:r>
            <a:r>
              <a:rPr sz="2450" spc="30" dirty="0">
                <a:solidFill>
                  <a:srgbClr val="427215"/>
                </a:solidFill>
                <a:latin typeface="Arial"/>
                <a:cs typeface="Arial"/>
              </a:rPr>
              <a:t>estate</a:t>
            </a:r>
            <a:endParaRPr sz="2450">
              <a:latin typeface="Arial"/>
              <a:cs typeface="Arial"/>
            </a:endParaRPr>
          </a:p>
          <a:p>
            <a:pPr>
              <a:lnSpc>
                <a:spcPct val="100000"/>
              </a:lnSpc>
              <a:spcBef>
                <a:spcPts val="40"/>
              </a:spcBef>
              <a:buClr>
                <a:srgbClr val="427215"/>
              </a:buClr>
              <a:buFont typeface="Arial"/>
              <a:buChar char="•"/>
            </a:pPr>
            <a:endParaRPr sz="2500">
              <a:latin typeface="Arial"/>
              <a:cs typeface="Arial"/>
            </a:endParaRPr>
          </a:p>
          <a:p>
            <a:pPr marL="226695" indent="-214629">
              <a:lnSpc>
                <a:spcPct val="100000"/>
              </a:lnSpc>
              <a:buChar char="•"/>
              <a:tabLst>
                <a:tab pos="227329" algn="l"/>
              </a:tabLst>
            </a:pPr>
            <a:r>
              <a:rPr sz="2450" spc="45" dirty="0">
                <a:solidFill>
                  <a:srgbClr val="427215"/>
                </a:solidFill>
                <a:latin typeface="Arial"/>
                <a:cs typeface="Arial"/>
              </a:rPr>
              <a:t>Families/caregivers</a:t>
            </a:r>
            <a:r>
              <a:rPr sz="2450" spc="-55" dirty="0">
                <a:solidFill>
                  <a:srgbClr val="427215"/>
                </a:solidFill>
                <a:latin typeface="Arial"/>
                <a:cs typeface="Arial"/>
              </a:rPr>
              <a:t> </a:t>
            </a:r>
            <a:r>
              <a:rPr sz="2450" spc="25" dirty="0">
                <a:solidFill>
                  <a:srgbClr val="427215"/>
                </a:solidFill>
                <a:latin typeface="Arial"/>
                <a:cs typeface="Arial"/>
              </a:rPr>
              <a:t>are</a:t>
            </a:r>
            <a:r>
              <a:rPr sz="2450" spc="55" dirty="0">
                <a:solidFill>
                  <a:srgbClr val="427215"/>
                </a:solidFill>
                <a:latin typeface="Arial"/>
                <a:cs typeface="Arial"/>
              </a:rPr>
              <a:t> </a:t>
            </a:r>
            <a:r>
              <a:rPr sz="2450" spc="10" dirty="0">
                <a:solidFill>
                  <a:srgbClr val="427215"/>
                </a:solidFill>
                <a:latin typeface="Arial"/>
                <a:cs typeface="Arial"/>
              </a:rPr>
              <a:t>better</a:t>
            </a:r>
            <a:r>
              <a:rPr sz="2450" spc="165" dirty="0">
                <a:solidFill>
                  <a:srgbClr val="427215"/>
                </a:solidFill>
                <a:latin typeface="Arial"/>
                <a:cs typeface="Arial"/>
              </a:rPr>
              <a:t> </a:t>
            </a:r>
            <a:r>
              <a:rPr sz="2450" spc="35" dirty="0">
                <a:solidFill>
                  <a:srgbClr val="427215"/>
                </a:solidFill>
                <a:latin typeface="Arial"/>
                <a:cs typeface="Arial"/>
              </a:rPr>
              <a:t>able</a:t>
            </a:r>
            <a:r>
              <a:rPr sz="2450" spc="45" dirty="0">
                <a:solidFill>
                  <a:srgbClr val="427215"/>
                </a:solidFill>
                <a:latin typeface="Arial"/>
                <a:cs typeface="Arial"/>
              </a:rPr>
              <a:t> </a:t>
            </a:r>
            <a:r>
              <a:rPr sz="2450" spc="60" dirty="0">
                <a:solidFill>
                  <a:srgbClr val="427215"/>
                </a:solidFill>
                <a:latin typeface="Arial"/>
                <a:cs typeface="Arial"/>
              </a:rPr>
              <a:t>to</a:t>
            </a:r>
            <a:r>
              <a:rPr sz="2450" spc="-20" dirty="0">
                <a:solidFill>
                  <a:srgbClr val="427215"/>
                </a:solidFill>
                <a:latin typeface="Arial"/>
                <a:cs typeface="Arial"/>
              </a:rPr>
              <a:t> </a:t>
            </a:r>
            <a:r>
              <a:rPr sz="2450" spc="40" dirty="0">
                <a:solidFill>
                  <a:srgbClr val="427215"/>
                </a:solidFill>
                <a:latin typeface="Arial"/>
                <a:cs typeface="Arial"/>
              </a:rPr>
              <a:t>care</a:t>
            </a:r>
            <a:r>
              <a:rPr sz="2450" spc="35" dirty="0">
                <a:solidFill>
                  <a:srgbClr val="427215"/>
                </a:solidFill>
                <a:latin typeface="Arial"/>
                <a:cs typeface="Arial"/>
              </a:rPr>
              <a:t> </a:t>
            </a:r>
            <a:r>
              <a:rPr sz="2450" spc="20" dirty="0">
                <a:solidFill>
                  <a:srgbClr val="427215"/>
                </a:solidFill>
                <a:latin typeface="Arial"/>
                <a:cs typeface="Arial"/>
              </a:rPr>
              <a:t>for</a:t>
            </a:r>
            <a:r>
              <a:rPr sz="2450" spc="45" dirty="0">
                <a:solidFill>
                  <a:srgbClr val="427215"/>
                </a:solidFill>
                <a:latin typeface="Arial"/>
                <a:cs typeface="Arial"/>
              </a:rPr>
              <a:t> </a:t>
            </a:r>
            <a:r>
              <a:rPr sz="2450" spc="35" dirty="0">
                <a:solidFill>
                  <a:srgbClr val="427215"/>
                </a:solidFill>
                <a:latin typeface="Arial"/>
                <a:cs typeface="Arial"/>
              </a:rPr>
              <a:t>victim</a:t>
            </a:r>
            <a:endParaRPr sz="2450">
              <a:latin typeface="Arial"/>
              <a:cs typeface="Arial"/>
            </a:endParaRPr>
          </a:p>
          <a:p>
            <a:pPr>
              <a:lnSpc>
                <a:spcPct val="100000"/>
              </a:lnSpc>
              <a:spcBef>
                <a:spcPts val="30"/>
              </a:spcBef>
              <a:buClr>
                <a:srgbClr val="427215"/>
              </a:buClr>
              <a:buFont typeface="Arial"/>
              <a:buChar char="•"/>
            </a:pPr>
            <a:endParaRPr sz="2500">
              <a:latin typeface="Arial"/>
              <a:cs typeface="Arial"/>
            </a:endParaRPr>
          </a:p>
          <a:p>
            <a:pPr marL="225425" marR="473709" indent="-213360">
              <a:lnSpc>
                <a:spcPct val="100000"/>
              </a:lnSpc>
              <a:spcBef>
                <a:spcPts val="5"/>
              </a:spcBef>
              <a:buChar char="•"/>
              <a:tabLst>
                <a:tab pos="229235" algn="l"/>
              </a:tabLst>
            </a:pPr>
            <a:r>
              <a:rPr sz="2450" spc="30" dirty="0">
                <a:solidFill>
                  <a:srgbClr val="427215"/>
                </a:solidFill>
                <a:latin typeface="Arial"/>
                <a:cs typeface="Arial"/>
              </a:rPr>
              <a:t>Medical</a:t>
            </a:r>
            <a:r>
              <a:rPr sz="2450" spc="110" dirty="0">
                <a:solidFill>
                  <a:srgbClr val="427215"/>
                </a:solidFill>
                <a:latin typeface="Arial"/>
                <a:cs typeface="Arial"/>
              </a:rPr>
              <a:t> </a:t>
            </a:r>
            <a:r>
              <a:rPr sz="2450" spc="35" dirty="0">
                <a:solidFill>
                  <a:srgbClr val="427215"/>
                </a:solidFill>
                <a:latin typeface="Arial"/>
                <a:cs typeface="Arial"/>
              </a:rPr>
              <a:t>care,</a:t>
            </a:r>
            <a:r>
              <a:rPr sz="2450" spc="70" dirty="0">
                <a:solidFill>
                  <a:srgbClr val="427215"/>
                </a:solidFill>
                <a:latin typeface="Arial"/>
                <a:cs typeface="Arial"/>
              </a:rPr>
              <a:t> </a:t>
            </a:r>
            <a:r>
              <a:rPr sz="2450" spc="25" dirty="0">
                <a:solidFill>
                  <a:srgbClr val="427215"/>
                </a:solidFill>
                <a:latin typeface="Arial"/>
                <a:cs typeface="Arial"/>
              </a:rPr>
              <a:t>supplies,</a:t>
            </a:r>
            <a:r>
              <a:rPr sz="2450" spc="155" dirty="0">
                <a:solidFill>
                  <a:srgbClr val="427215"/>
                </a:solidFill>
                <a:latin typeface="Arial"/>
                <a:cs typeface="Arial"/>
              </a:rPr>
              <a:t> </a:t>
            </a:r>
            <a:r>
              <a:rPr sz="2450" spc="55" dirty="0">
                <a:solidFill>
                  <a:srgbClr val="427215"/>
                </a:solidFill>
                <a:latin typeface="Arial"/>
                <a:cs typeface="Arial"/>
              </a:rPr>
              <a:t>and</a:t>
            </a:r>
            <a:r>
              <a:rPr sz="2450" spc="30" dirty="0">
                <a:solidFill>
                  <a:srgbClr val="427215"/>
                </a:solidFill>
                <a:latin typeface="Arial"/>
                <a:cs typeface="Arial"/>
              </a:rPr>
              <a:t> </a:t>
            </a:r>
            <a:r>
              <a:rPr sz="2450" spc="25" dirty="0">
                <a:solidFill>
                  <a:srgbClr val="427215"/>
                </a:solidFill>
                <a:latin typeface="Arial"/>
                <a:cs typeface="Arial"/>
              </a:rPr>
              <a:t>services</a:t>
            </a:r>
            <a:r>
              <a:rPr sz="2450" spc="165" dirty="0">
                <a:solidFill>
                  <a:srgbClr val="427215"/>
                </a:solidFill>
                <a:latin typeface="Arial"/>
                <a:cs typeface="Arial"/>
              </a:rPr>
              <a:t> </a:t>
            </a:r>
            <a:r>
              <a:rPr sz="2450" spc="15" dirty="0">
                <a:solidFill>
                  <a:srgbClr val="427215"/>
                </a:solidFill>
                <a:latin typeface="Arial"/>
                <a:cs typeface="Arial"/>
              </a:rPr>
              <a:t>utilized</a:t>
            </a:r>
            <a:r>
              <a:rPr sz="2450" spc="105" dirty="0">
                <a:solidFill>
                  <a:srgbClr val="427215"/>
                </a:solidFill>
                <a:latin typeface="Arial"/>
                <a:cs typeface="Arial"/>
              </a:rPr>
              <a:t> </a:t>
            </a:r>
            <a:r>
              <a:rPr sz="2450" spc="60" dirty="0">
                <a:solidFill>
                  <a:srgbClr val="427215"/>
                </a:solidFill>
                <a:latin typeface="Arial"/>
                <a:cs typeface="Arial"/>
              </a:rPr>
              <a:t>to</a:t>
            </a:r>
            <a:r>
              <a:rPr sz="2450" spc="5" dirty="0">
                <a:solidFill>
                  <a:srgbClr val="427215"/>
                </a:solidFill>
                <a:latin typeface="Arial"/>
                <a:cs typeface="Arial"/>
              </a:rPr>
              <a:t> </a:t>
            </a:r>
            <a:r>
              <a:rPr sz="2450" spc="20" dirty="0">
                <a:solidFill>
                  <a:srgbClr val="427215"/>
                </a:solidFill>
                <a:latin typeface="Arial"/>
                <a:cs typeface="Arial"/>
              </a:rPr>
              <a:t>stabilize</a:t>
            </a:r>
            <a:r>
              <a:rPr sz="2450" spc="170" dirty="0">
                <a:solidFill>
                  <a:srgbClr val="427215"/>
                </a:solidFill>
                <a:latin typeface="Arial"/>
                <a:cs typeface="Arial"/>
              </a:rPr>
              <a:t> </a:t>
            </a:r>
            <a:r>
              <a:rPr sz="2450" spc="55" dirty="0">
                <a:solidFill>
                  <a:srgbClr val="427215"/>
                </a:solidFill>
                <a:latin typeface="Arial"/>
                <a:cs typeface="Arial"/>
              </a:rPr>
              <a:t>and </a:t>
            </a:r>
            <a:r>
              <a:rPr sz="2450" spc="-670" dirty="0">
                <a:solidFill>
                  <a:srgbClr val="427215"/>
                </a:solidFill>
                <a:latin typeface="Arial"/>
                <a:cs typeface="Arial"/>
              </a:rPr>
              <a:t> </a:t>
            </a:r>
            <a:r>
              <a:rPr sz="2450" spc="30" dirty="0">
                <a:solidFill>
                  <a:srgbClr val="427215"/>
                </a:solidFill>
                <a:latin typeface="Arial"/>
                <a:cs typeface="Arial"/>
              </a:rPr>
              <a:t>remedy</a:t>
            </a:r>
            <a:r>
              <a:rPr sz="2450" spc="105" dirty="0">
                <a:solidFill>
                  <a:srgbClr val="427215"/>
                </a:solidFill>
                <a:latin typeface="Arial"/>
                <a:cs typeface="Arial"/>
              </a:rPr>
              <a:t> </a:t>
            </a:r>
            <a:r>
              <a:rPr sz="2450" spc="55" dirty="0">
                <a:solidFill>
                  <a:srgbClr val="427215"/>
                </a:solidFill>
                <a:latin typeface="Arial"/>
                <a:cs typeface="Arial"/>
              </a:rPr>
              <a:t>the</a:t>
            </a:r>
            <a:r>
              <a:rPr sz="2450" spc="-20" dirty="0">
                <a:solidFill>
                  <a:srgbClr val="427215"/>
                </a:solidFill>
                <a:latin typeface="Arial"/>
                <a:cs typeface="Arial"/>
              </a:rPr>
              <a:t> </a:t>
            </a:r>
            <a:r>
              <a:rPr sz="2450" spc="35" dirty="0">
                <a:solidFill>
                  <a:srgbClr val="427215"/>
                </a:solidFill>
                <a:latin typeface="Arial"/>
                <a:cs typeface="Arial"/>
              </a:rPr>
              <a:t>situation</a:t>
            </a:r>
            <a:endParaRPr sz="245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2142650" y="1050290"/>
          <a:ext cx="5710238" cy="6283008"/>
        </p:xfrm>
        <a:graphic>
          <a:graphicData uri="http://schemas.openxmlformats.org/presentationml/2006/ole">
            <mc:AlternateContent xmlns:mc="http://schemas.openxmlformats.org/markup-compatibility/2006">
              <mc:Choice xmlns:v="urn:schemas-microsoft-com:vml" Requires="v">
                <p:oleObj spid="_x0000_s1026" name="Document" r:id="rId3" imgW="7172198" imgH="7912247" progId="Word.Document.12">
                  <p:embed/>
                </p:oleObj>
              </mc:Choice>
              <mc:Fallback>
                <p:oleObj name="Document" r:id="rId3" imgW="7172198" imgH="7912247" progId="Word.Document.12">
                  <p:embed/>
                  <p:pic>
                    <p:nvPicPr>
                      <p:cNvPr id="4" name="Object 3"/>
                      <p:cNvPicPr/>
                      <p:nvPr/>
                    </p:nvPicPr>
                    <p:blipFill>
                      <a:blip r:embed="rId4"/>
                      <a:stretch>
                        <a:fillRect/>
                      </a:stretch>
                    </p:blipFill>
                    <p:spPr>
                      <a:xfrm>
                        <a:off x="2142650" y="1050290"/>
                        <a:ext cx="5710238" cy="6283008"/>
                      </a:xfrm>
                      <a:prstGeom prst="rect">
                        <a:avLst/>
                      </a:prstGeom>
                    </p:spPr>
                  </p:pic>
                </p:oleObj>
              </mc:Fallback>
            </mc:AlternateContent>
          </a:graphicData>
        </a:graphic>
      </p:graphicFrame>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2231" y="600782"/>
            <a:ext cx="1461610" cy="72228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1721" y="764108"/>
            <a:ext cx="3674109" cy="395633"/>
          </a:xfrm>
          <a:prstGeom prst="rect">
            <a:avLst/>
          </a:prstGeom>
        </p:spPr>
      </p:pic>
    </p:spTree>
    <p:extLst>
      <p:ext uri="{BB962C8B-B14F-4D97-AF65-F5344CB8AC3E}">
        <p14:creationId xmlns:p14="http://schemas.microsoft.com/office/powerpoint/2010/main" val="398734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3" name="object 3"/>
          <p:cNvGrpSpPr/>
          <p:nvPr/>
        </p:nvGrpSpPr>
        <p:grpSpPr>
          <a:xfrm>
            <a:off x="289008" y="180101"/>
            <a:ext cx="9615170" cy="7346950"/>
            <a:chOff x="289008" y="180101"/>
            <a:chExt cx="9615170" cy="7346950"/>
          </a:xfrm>
        </p:grpSpPr>
        <p:sp>
          <p:nvSpPr>
            <p:cNvPr id="4" name="object 4"/>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5" name="object 5"/>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xfrm>
            <a:off x="901923" y="474239"/>
            <a:ext cx="8538845" cy="493395"/>
          </a:xfrm>
          <a:prstGeom prst="rect">
            <a:avLst/>
          </a:prstGeom>
        </p:spPr>
        <p:txBody>
          <a:bodyPr vert="horz" wrap="square" lIns="0" tIns="14604" rIns="0" bIns="0" rtlCol="0">
            <a:spAutoFit/>
          </a:bodyPr>
          <a:lstStyle/>
          <a:p>
            <a:pPr marL="12700">
              <a:lnSpc>
                <a:spcPct val="100000"/>
              </a:lnSpc>
              <a:spcBef>
                <a:spcPts val="114"/>
              </a:spcBef>
            </a:pPr>
            <a:r>
              <a:rPr sz="3050" spc="75" dirty="0">
                <a:solidFill>
                  <a:srgbClr val="FD0000"/>
                </a:solidFill>
              </a:rPr>
              <a:t>What</a:t>
            </a:r>
            <a:r>
              <a:rPr sz="3050" spc="80" dirty="0">
                <a:solidFill>
                  <a:srgbClr val="FD0000"/>
                </a:solidFill>
              </a:rPr>
              <a:t> </a:t>
            </a:r>
            <a:r>
              <a:rPr sz="3050" spc="-10" dirty="0">
                <a:solidFill>
                  <a:srgbClr val="FD0000"/>
                </a:solidFill>
              </a:rPr>
              <a:t>if</a:t>
            </a:r>
            <a:r>
              <a:rPr sz="3050" spc="114" dirty="0">
                <a:solidFill>
                  <a:srgbClr val="FD0000"/>
                </a:solidFill>
              </a:rPr>
              <a:t> </a:t>
            </a:r>
            <a:r>
              <a:rPr sz="3050" spc="45" dirty="0">
                <a:solidFill>
                  <a:srgbClr val="FD0000"/>
                </a:solidFill>
              </a:rPr>
              <a:t>the</a:t>
            </a:r>
            <a:r>
              <a:rPr sz="3050" spc="50" dirty="0">
                <a:solidFill>
                  <a:srgbClr val="FD0000"/>
                </a:solidFill>
              </a:rPr>
              <a:t> </a:t>
            </a:r>
            <a:r>
              <a:rPr sz="3050" spc="45" dirty="0">
                <a:solidFill>
                  <a:srgbClr val="FD0000"/>
                </a:solidFill>
              </a:rPr>
              <a:t>victim</a:t>
            </a:r>
            <a:r>
              <a:rPr sz="3050" spc="120" dirty="0">
                <a:solidFill>
                  <a:srgbClr val="FD0000"/>
                </a:solidFill>
              </a:rPr>
              <a:t> </a:t>
            </a:r>
            <a:r>
              <a:rPr sz="3050" spc="80" dirty="0">
                <a:solidFill>
                  <a:srgbClr val="FD0000"/>
                </a:solidFill>
              </a:rPr>
              <a:t>is</a:t>
            </a:r>
            <a:r>
              <a:rPr sz="3050" spc="-5" dirty="0">
                <a:solidFill>
                  <a:srgbClr val="FD0000"/>
                </a:solidFill>
              </a:rPr>
              <a:t> </a:t>
            </a:r>
            <a:r>
              <a:rPr sz="3050" spc="45" dirty="0">
                <a:solidFill>
                  <a:srgbClr val="FD0000"/>
                </a:solidFill>
              </a:rPr>
              <a:t>unsafe</a:t>
            </a:r>
            <a:r>
              <a:rPr sz="3050" spc="150" dirty="0">
                <a:solidFill>
                  <a:srgbClr val="FD0000"/>
                </a:solidFill>
              </a:rPr>
              <a:t> </a:t>
            </a:r>
            <a:r>
              <a:rPr sz="3050" spc="70" dirty="0">
                <a:solidFill>
                  <a:srgbClr val="FD0000"/>
                </a:solidFill>
              </a:rPr>
              <a:t>and</a:t>
            </a:r>
            <a:r>
              <a:rPr sz="3050" spc="5" dirty="0">
                <a:solidFill>
                  <a:srgbClr val="FD0000"/>
                </a:solidFill>
              </a:rPr>
              <a:t> </a:t>
            </a:r>
            <a:r>
              <a:rPr sz="3050" spc="75" dirty="0">
                <a:solidFill>
                  <a:srgbClr val="FD0000"/>
                </a:solidFill>
              </a:rPr>
              <a:t>uncooperative?</a:t>
            </a:r>
            <a:endParaRPr sz="3050"/>
          </a:p>
        </p:txBody>
      </p:sp>
      <p:sp>
        <p:nvSpPr>
          <p:cNvPr id="7" name="object 7"/>
          <p:cNvSpPr txBox="1"/>
          <p:nvPr/>
        </p:nvSpPr>
        <p:spPr>
          <a:xfrm>
            <a:off x="473762" y="864533"/>
            <a:ext cx="8785860" cy="5786120"/>
          </a:xfrm>
          <a:prstGeom prst="rect">
            <a:avLst/>
          </a:prstGeom>
        </p:spPr>
        <p:txBody>
          <a:bodyPr vert="horz" wrap="square" lIns="0" tIns="240030" rIns="0" bIns="0" rtlCol="0">
            <a:spAutoFit/>
          </a:bodyPr>
          <a:lstStyle/>
          <a:p>
            <a:pPr marR="110489" algn="ctr">
              <a:lnSpc>
                <a:spcPct val="100000"/>
              </a:lnSpc>
              <a:spcBef>
                <a:spcPts val="1890"/>
              </a:spcBef>
            </a:pPr>
            <a:r>
              <a:rPr sz="2500" spc="45" dirty="0">
                <a:solidFill>
                  <a:srgbClr val="5B28DF"/>
                </a:solidFill>
                <a:latin typeface="Arial"/>
                <a:cs typeface="Arial"/>
              </a:rPr>
              <a:t>Involuntary</a:t>
            </a:r>
            <a:r>
              <a:rPr sz="2500" spc="145" dirty="0">
                <a:solidFill>
                  <a:srgbClr val="5B28DF"/>
                </a:solidFill>
                <a:latin typeface="Arial"/>
                <a:cs typeface="Arial"/>
              </a:rPr>
              <a:t> </a:t>
            </a:r>
            <a:r>
              <a:rPr sz="2500" spc="40" dirty="0">
                <a:solidFill>
                  <a:srgbClr val="5B28DF"/>
                </a:solidFill>
                <a:latin typeface="Arial"/>
                <a:cs typeface="Arial"/>
              </a:rPr>
              <a:t>protective</a:t>
            </a:r>
            <a:r>
              <a:rPr sz="2500" spc="105" dirty="0">
                <a:solidFill>
                  <a:srgbClr val="5B28DF"/>
                </a:solidFill>
                <a:latin typeface="Arial"/>
                <a:cs typeface="Arial"/>
              </a:rPr>
              <a:t> </a:t>
            </a:r>
            <a:r>
              <a:rPr sz="2500" spc="50" dirty="0">
                <a:solidFill>
                  <a:srgbClr val="5B28DF"/>
                </a:solidFill>
                <a:latin typeface="Arial"/>
                <a:cs typeface="Arial"/>
              </a:rPr>
              <a:t>services</a:t>
            </a:r>
            <a:endParaRPr sz="2500">
              <a:latin typeface="Arial"/>
              <a:cs typeface="Arial"/>
            </a:endParaRPr>
          </a:p>
          <a:p>
            <a:pPr marL="535940" indent="-198755">
              <a:lnSpc>
                <a:spcPct val="100000"/>
              </a:lnSpc>
              <a:spcBef>
                <a:spcPts val="1650"/>
              </a:spcBef>
              <a:buChar char="•"/>
              <a:tabLst>
                <a:tab pos="536575" algn="l"/>
              </a:tabLst>
            </a:pPr>
            <a:r>
              <a:rPr sz="2300" spc="35" dirty="0">
                <a:solidFill>
                  <a:srgbClr val="184999"/>
                </a:solidFill>
                <a:latin typeface="Arial"/>
                <a:cs typeface="Arial"/>
              </a:rPr>
              <a:t>Imminent</a:t>
            </a:r>
            <a:r>
              <a:rPr sz="2300" spc="105" dirty="0">
                <a:solidFill>
                  <a:srgbClr val="184999"/>
                </a:solidFill>
                <a:latin typeface="Arial"/>
                <a:cs typeface="Arial"/>
              </a:rPr>
              <a:t> </a:t>
            </a:r>
            <a:r>
              <a:rPr sz="2300" spc="25" dirty="0">
                <a:solidFill>
                  <a:srgbClr val="184999"/>
                </a:solidFill>
                <a:latin typeface="Arial"/>
                <a:cs typeface="Arial"/>
              </a:rPr>
              <a:t>danger</a:t>
            </a:r>
            <a:r>
              <a:rPr sz="2300" spc="185" dirty="0">
                <a:solidFill>
                  <a:srgbClr val="184999"/>
                </a:solidFill>
                <a:latin typeface="Arial"/>
                <a:cs typeface="Arial"/>
              </a:rPr>
              <a:t> </a:t>
            </a:r>
            <a:r>
              <a:rPr sz="2300" dirty="0">
                <a:solidFill>
                  <a:srgbClr val="184999"/>
                </a:solidFill>
                <a:latin typeface="Arial"/>
                <a:cs typeface="Arial"/>
              </a:rPr>
              <a:t>of</a:t>
            </a:r>
            <a:r>
              <a:rPr sz="2300" spc="45" dirty="0">
                <a:solidFill>
                  <a:srgbClr val="184999"/>
                </a:solidFill>
                <a:latin typeface="Arial"/>
                <a:cs typeface="Arial"/>
              </a:rPr>
              <a:t> </a:t>
            </a:r>
            <a:r>
              <a:rPr sz="2300" spc="40" dirty="0">
                <a:solidFill>
                  <a:srgbClr val="184999"/>
                </a:solidFill>
                <a:latin typeface="Arial"/>
                <a:cs typeface="Arial"/>
              </a:rPr>
              <a:t>harm</a:t>
            </a:r>
            <a:r>
              <a:rPr sz="2300" spc="35" dirty="0">
                <a:solidFill>
                  <a:srgbClr val="184999"/>
                </a:solidFill>
                <a:latin typeface="Arial"/>
                <a:cs typeface="Arial"/>
              </a:rPr>
              <a:t> </a:t>
            </a:r>
            <a:r>
              <a:rPr sz="2150" spc="50" dirty="0">
                <a:solidFill>
                  <a:srgbClr val="184999"/>
                </a:solidFill>
                <a:latin typeface="Arial"/>
                <a:cs typeface="Arial"/>
              </a:rPr>
              <a:t>&amp;</a:t>
            </a:r>
            <a:r>
              <a:rPr sz="2150" spc="235" dirty="0">
                <a:solidFill>
                  <a:srgbClr val="184999"/>
                </a:solidFill>
                <a:latin typeface="Arial"/>
                <a:cs typeface="Arial"/>
              </a:rPr>
              <a:t> </a:t>
            </a:r>
            <a:r>
              <a:rPr sz="2300" spc="25" dirty="0">
                <a:solidFill>
                  <a:srgbClr val="184999"/>
                </a:solidFill>
                <a:latin typeface="Arial"/>
                <a:cs typeface="Arial"/>
              </a:rPr>
              <a:t>refuses</a:t>
            </a:r>
            <a:r>
              <a:rPr sz="2300" spc="125" dirty="0">
                <a:solidFill>
                  <a:srgbClr val="184999"/>
                </a:solidFill>
                <a:latin typeface="Arial"/>
                <a:cs typeface="Arial"/>
              </a:rPr>
              <a:t> </a:t>
            </a:r>
            <a:r>
              <a:rPr sz="2300" spc="35" dirty="0">
                <a:solidFill>
                  <a:srgbClr val="184999"/>
                </a:solidFill>
                <a:latin typeface="Arial"/>
                <a:cs typeface="Arial"/>
              </a:rPr>
              <a:t>voluntary</a:t>
            </a:r>
            <a:r>
              <a:rPr sz="2300" spc="95" dirty="0">
                <a:solidFill>
                  <a:srgbClr val="184999"/>
                </a:solidFill>
                <a:latin typeface="Arial"/>
                <a:cs typeface="Arial"/>
              </a:rPr>
              <a:t> </a:t>
            </a:r>
            <a:r>
              <a:rPr sz="2300" spc="35" dirty="0">
                <a:solidFill>
                  <a:srgbClr val="184999"/>
                </a:solidFill>
                <a:latin typeface="Arial"/>
                <a:cs typeface="Arial"/>
              </a:rPr>
              <a:t>service</a:t>
            </a:r>
            <a:endParaRPr sz="2300">
              <a:latin typeface="Arial"/>
              <a:cs typeface="Arial"/>
            </a:endParaRPr>
          </a:p>
          <a:p>
            <a:pPr>
              <a:lnSpc>
                <a:spcPct val="100000"/>
              </a:lnSpc>
              <a:spcBef>
                <a:spcPts val="15"/>
              </a:spcBef>
              <a:buClr>
                <a:srgbClr val="184999"/>
              </a:buClr>
              <a:buFont typeface="Arial"/>
              <a:buChar char="•"/>
            </a:pPr>
            <a:endParaRPr sz="2400">
              <a:latin typeface="Arial"/>
              <a:cs typeface="Arial"/>
            </a:endParaRPr>
          </a:p>
          <a:p>
            <a:pPr marL="535305" indent="-198120">
              <a:lnSpc>
                <a:spcPct val="100000"/>
              </a:lnSpc>
              <a:buChar char="•"/>
              <a:tabLst>
                <a:tab pos="535940" algn="l"/>
              </a:tabLst>
            </a:pPr>
            <a:r>
              <a:rPr sz="2300" spc="35" dirty="0">
                <a:solidFill>
                  <a:srgbClr val="184999"/>
                </a:solidFill>
                <a:latin typeface="Arial"/>
                <a:cs typeface="Arial"/>
              </a:rPr>
              <a:t>Contact</a:t>
            </a:r>
            <a:r>
              <a:rPr sz="2300" spc="100" dirty="0">
                <a:solidFill>
                  <a:srgbClr val="184999"/>
                </a:solidFill>
                <a:latin typeface="Arial"/>
                <a:cs typeface="Arial"/>
              </a:rPr>
              <a:t> </a:t>
            </a:r>
            <a:r>
              <a:rPr sz="2300" spc="35" dirty="0">
                <a:solidFill>
                  <a:srgbClr val="184999"/>
                </a:solidFill>
                <a:latin typeface="Arial"/>
                <a:cs typeface="Arial"/>
              </a:rPr>
              <a:t>County</a:t>
            </a:r>
            <a:r>
              <a:rPr sz="2300" spc="-55" dirty="0">
                <a:solidFill>
                  <a:srgbClr val="184999"/>
                </a:solidFill>
                <a:latin typeface="Arial"/>
                <a:cs typeface="Arial"/>
              </a:rPr>
              <a:t> </a:t>
            </a:r>
            <a:r>
              <a:rPr sz="2300" spc="30" dirty="0">
                <a:solidFill>
                  <a:srgbClr val="184999"/>
                </a:solidFill>
                <a:latin typeface="Arial"/>
                <a:cs typeface="Arial"/>
              </a:rPr>
              <a:t>Attorney</a:t>
            </a:r>
            <a:r>
              <a:rPr sz="2300" spc="80" dirty="0">
                <a:solidFill>
                  <a:srgbClr val="184999"/>
                </a:solidFill>
                <a:latin typeface="Arial"/>
                <a:cs typeface="Arial"/>
              </a:rPr>
              <a:t> </a:t>
            </a:r>
            <a:r>
              <a:rPr sz="2300" spc="70" dirty="0">
                <a:solidFill>
                  <a:srgbClr val="184999"/>
                </a:solidFill>
                <a:latin typeface="Arial"/>
                <a:cs typeface="Arial"/>
              </a:rPr>
              <a:t>to</a:t>
            </a:r>
            <a:r>
              <a:rPr sz="2300" dirty="0">
                <a:solidFill>
                  <a:srgbClr val="184999"/>
                </a:solidFill>
                <a:latin typeface="Arial"/>
                <a:cs typeface="Arial"/>
              </a:rPr>
              <a:t> </a:t>
            </a:r>
            <a:r>
              <a:rPr sz="2300" spc="25" dirty="0">
                <a:solidFill>
                  <a:srgbClr val="184999"/>
                </a:solidFill>
                <a:latin typeface="Arial"/>
                <a:cs typeface="Arial"/>
              </a:rPr>
              <a:t>file</a:t>
            </a:r>
            <a:r>
              <a:rPr sz="2300" dirty="0">
                <a:solidFill>
                  <a:srgbClr val="184999"/>
                </a:solidFill>
                <a:latin typeface="Arial"/>
                <a:cs typeface="Arial"/>
              </a:rPr>
              <a:t> </a:t>
            </a:r>
            <a:r>
              <a:rPr sz="2300" spc="55" dirty="0">
                <a:solidFill>
                  <a:srgbClr val="184999"/>
                </a:solidFill>
                <a:latin typeface="Arial"/>
                <a:cs typeface="Arial"/>
              </a:rPr>
              <a:t>a</a:t>
            </a:r>
            <a:r>
              <a:rPr sz="2300" spc="20" dirty="0">
                <a:solidFill>
                  <a:srgbClr val="184999"/>
                </a:solidFill>
                <a:latin typeface="Arial"/>
                <a:cs typeface="Arial"/>
              </a:rPr>
              <a:t> </a:t>
            </a:r>
            <a:r>
              <a:rPr sz="2300" spc="25" dirty="0">
                <a:solidFill>
                  <a:srgbClr val="184999"/>
                </a:solidFill>
                <a:latin typeface="Arial"/>
                <a:cs typeface="Arial"/>
              </a:rPr>
              <a:t>petition</a:t>
            </a:r>
            <a:endParaRPr sz="2300">
              <a:latin typeface="Arial"/>
              <a:cs typeface="Arial"/>
            </a:endParaRPr>
          </a:p>
          <a:p>
            <a:pPr>
              <a:lnSpc>
                <a:spcPct val="100000"/>
              </a:lnSpc>
              <a:spcBef>
                <a:spcPts val="20"/>
              </a:spcBef>
              <a:buClr>
                <a:srgbClr val="184999"/>
              </a:buClr>
              <a:buFont typeface="Arial"/>
              <a:buChar char="•"/>
            </a:pPr>
            <a:endParaRPr sz="2350">
              <a:latin typeface="Arial"/>
              <a:cs typeface="Arial"/>
            </a:endParaRPr>
          </a:p>
          <a:p>
            <a:pPr marL="535305" indent="-198120">
              <a:lnSpc>
                <a:spcPct val="100000"/>
              </a:lnSpc>
              <a:buChar char="•"/>
              <a:tabLst>
                <a:tab pos="535940" algn="l"/>
              </a:tabLst>
            </a:pPr>
            <a:r>
              <a:rPr sz="2300" spc="45" dirty="0">
                <a:solidFill>
                  <a:srgbClr val="184999"/>
                </a:solidFill>
                <a:latin typeface="Arial"/>
                <a:cs typeface="Arial"/>
              </a:rPr>
              <a:t>Court</a:t>
            </a:r>
            <a:r>
              <a:rPr sz="2300" spc="35" dirty="0">
                <a:solidFill>
                  <a:srgbClr val="184999"/>
                </a:solidFill>
                <a:latin typeface="Arial"/>
                <a:cs typeface="Arial"/>
              </a:rPr>
              <a:t> ordered</a:t>
            </a:r>
            <a:r>
              <a:rPr sz="2300" spc="70" dirty="0">
                <a:solidFill>
                  <a:srgbClr val="184999"/>
                </a:solidFill>
                <a:latin typeface="Arial"/>
                <a:cs typeface="Arial"/>
              </a:rPr>
              <a:t> </a:t>
            </a:r>
            <a:r>
              <a:rPr sz="2300" spc="20" dirty="0">
                <a:solidFill>
                  <a:srgbClr val="184999"/>
                </a:solidFill>
                <a:latin typeface="Arial"/>
                <a:cs typeface="Arial"/>
              </a:rPr>
              <a:t>involuntary</a:t>
            </a:r>
            <a:r>
              <a:rPr sz="2300" spc="190" dirty="0">
                <a:solidFill>
                  <a:srgbClr val="184999"/>
                </a:solidFill>
                <a:latin typeface="Arial"/>
                <a:cs typeface="Arial"/>
              </a:rPr>
              <a:t> </a:t>
            </a:r>
            <a:r>
              <a:rPr sz="2300" spc="35" dirty="0">
                <a:solidFill>
                  <a:srgbClr val="184999"/>
                </a:solidFill>
                <a:latin typeface="Arial"/>
                <a:cs typeface="Arial"/>
              </a:rPr>
              <a:t>services</a:t>
            </a:r>
            <a:r>
              <a:rPr sz="2300" spc="135" dirty="0">
                <a:solidFill>
                  <a:srgbClr val="184999"/>
                </a:solidFill>
                <a:latin typeface="Arial"/>
                <a:cs typeface="Arial"/>
              </a:rPr>
              <a:t> </a:t>
            </a:r>
            <a:r>
              <a:rPr sz="2300" spc="10" dirty="0">
                <a:solidFill>
                  <a:srgbClr val="184999"/>
                </a:solidFill>
                <a:latin typeface="Arial"/>
                <a:cs typeface="Arial"/>
              </a:rPr>
              <a:t>or </a:t>
            </a:r>
            <a:r>
              <a:rPr sz="2300" spc="35" dirty="0">
                <a:solidFill>
                  <a:srgbClr val="184999"/>
                </a:solidFill>
                <a:latin typeface="Arial"/>
                <a:cs typeface="Arial"/>
              </a:rPr>
              <a:t>temporary</a:t>
            </a:r>
            <a:r>
              <a:rPr sz="2300" spc="120" dirty="0">
                <a:solidFill>
                  <a:srgbClr val="184999"/>
                </a:solidFill>
                <a:latin typeface="Arial"/>
                <a:cs typeface="Arial"/>
              </a:rPr>
              <a:t> </a:t>
            </a:r>
            <a:r>
              <a:rPr sz="2300" spc="20" dirty="0">
                <a:solidFill>
                  <a:srgbClr val="184999"/>
                </a:solidFill>
                <a:latin typeface="Arial"/>
                <a:cs typeface="Arial"/>
              </a:rPr>
              <a:t>placement</a:t>
            </a:r>
            <a:endParaRPr sz="2300">
              <a:latin typeface="Arial"/>
              <a:cs typeface="Arial"/>
            </a:endParaRPr>
          </a:p>
          <a:p>
            <a:pPr>
              <a:lnSpc>
                <a:spcPct val="100000"/>
              </a:lnSpc>
              <a:spcBef>
                <a:spcPts val="20"/>
              </a:spcBef>
              <a:buClr>
                <a:srgbClr val="184999"/>
              </a:buClr>
              <a:buFont typeface="Arial"/>
              <a:buChar char="•"/>
            </a:pPr>
            <a:endParaRPr sz="2400">
              <a:latin typeface="Arial"/>
              <a:cs typeface="Arial"/>
            </a:endParaRPr>
          </a:p>
          <a:p>
            <a:pPr marL="539115" indent="-201930">
              <a:lnSpc>
                <a:spcPct val="100000"/>
              </a:lnSpc>
              <a:buChar char="•"/>
              <a:tabLst>
                <a:tab pos="539750" algn="l"/>
              </a:tabLst>
            </a:pPr>
            <a:r>
              <a:rPr sz="2300" spc="90" dirty="0">
                <a:solidFill>
                  <a:srgbClr val="184999"/>
                </a:solidFill>
                <a:latin typeface="Arial"/>
                <a:cs typeface="Arial"/>
              </a:rPr>
              <a:t>60</a:t>
            </a:r>
            <a:r>
              <a:rPr sz="2300" spc="-80" dirty="0">
                <a:solidFill>
                  <a:srgbClr val="184999"/>
                </a:solidFill>
                <a:latin typeface="Arial"/>
                <a:cs typeface="Arial"/>
              </a:rPr>
              <a:t> </a:t>
            </a:r>
            <a:r>
              <a:rPr sz="2300" spc="40" dirty="0">
                <a:solidFill>
                  <a:srgbClr val="184999"/>
                </a:solidFill>
                <a:latin typeface="Arial"/>
                <a:cs typeface="Arial"/>
              </a:rPr>
              <a:t>day</a:t>
            </a:r>
            <a:r>
              <a:rPr sz="2300" spc="45" dirty="0">
                <a:solidFill>
                  <a:srgbClr val="184999"/>
                </a:solidFill>
                <a:latin typeface="Arial"/>
                <a:cs typeface="Arial"/>
              </a:rPr>
              <a:t> </a:t>
            </a:r>
            <a:r>
              <a:rPr sz="2300" spc="30" dirty="0">
                <a:solidFill>
                  <a:srgbClr val="184999"/>
                </a:solidFill>
                <a:latin typeface="Arial"/>
                <a:cs typeface="Arial"/>
              </a:rPr>
              <a:t>limit</a:t>
            </a:r>
            <a:r>
              <a:rPr sz="2300" spc="15" dirty="0">
                <a:solidFill>
                  <a:srgbClr val="184999"/>
                </a:solidFill>
                <a:latin typeface="Arial"/>
                <a:cs typeface="Arial"/>
              </a:rPr>
              <a:t> </a:t>
            </a:r>
            <a:r>
              <a:rPr sz="2300" spc="10" dirty="0">
                <a:solidFill>
                  <a:srgbClr val="184999"/>
                </a:solidFill>
                <a:latin typeface="Arial"/>
                <a:cs typeface="Arial"/>
              </a:rPr>
              <a:t>for</a:t>
            </a:r>
            <a:r>
              <a:rPr sz="2300" spc="65" dirty="0">
                <a:solidFill>
                  <a:srgbClr val="184999"/>
                </a:solidFill>
                <a:latin typeface="Arial"/>
                <a:cs typeface="Arial"/>
              </a:rPr>
              <a:t> </a:t>
            </a:r>
            <a:r>
              <a:rPr sz="2300" spc="30" dirty="0">
                <a:solidFill>
                  <a:srgbClr val="184999"/>
                </a:solidFill>
                <a:latin typeface="Arial"/>
                <a:cs typeface="Arial"/>
              </a:rPr>
              <a:t>involuntary</a:t>
            </a:r>
            <a:r>
              <a:rPr sz="2300" spc="95" dirty="0">
                <a:solidFill>
                  <a:srgbClr val="184999"/>
                </a:solidFill>
                <a:latin typeface="Arial"/>
                <a:cs typeface="Arial"/>
              </a:rPr>
              <a:t> </a:t>
            </a:r>
            <a:r>
              <a:rPr sz="2300" spc="30" dirty="0">
                <a:solidFill>
                  <a:srgbClr val="184999"/>
                </a:solidFill>
                <a:latin typeface="Arial"/>
                <a:cs typeface="Arial"/>
              </a:rPr>
              <a:t>protective</a:t>
            </a:r>
            <a:r>
              <a:rPr sz="2300" spc="125" dirty="0">
                <a:solidFill>
                  <a:srgbClr val="184999"/>
                </a:solidFill>
                <a:latin typeface="Arial"/>
                <a:cs typeface="Arial"/>
              </a:rPr>
              <a:t> </a:t>
            </a:r>
            <a:r>
              <a:rPr sz="2300" spc="25" dirty="0">
                <a:solidFill>
                  <a:srgbClr val="184999"/>
                </a:solidFill>
                <a:latin typeface="Arial"/>
                <a:cs typeface="Arial"/>
              </a:rPr>
              <a:t>services</a:t>
            </a:r>
            <a:endParaRPr sz="2300">
              <a:latin typeface="Arial"/>
              <a:cs typeface="Arial"/>
            </a:endParaRPr>
          </a:p>
          <a:p>
            <a:pPr>
              <a:lnSpc>
                <a:spcPct val="100000"/>
              </a:lnSpc>
            </a:pPr>
            <a:endParaRPr sz="2600">
              <a:latin typeface="Arial"/>
              <a:cs typeface="Arial"/>
            </a:endParaRPr>
          </a:p>
          <a:p>
            <a:pPr>
              <a:lnSpc>
                <a:spcPct val="100000"/>
              </a:lnSpc>
              <a:spcBef>
                <a:spcPts val="15"/>
              </a:spcBef>
            </a:pPr>
            <a:endParaRPr sz="2550">
              <a:latin typeface="Arial"/>
              <a:cs typeface="Arial"/>
            </a:endParaRPr>
          </a:p>
          <a:p>
            <a:pPr marL="2308225">
              <a:lnSpc>
                <a:spcPct val="100000"/>
              </a:lnSpc>
            </a:pPr>
            <a:r>
              <a:rPr sz="2500" spc="35" dirty="0">
                <a:solidFill>
                  <a:srgbClr val="5B28DF"/>
                </a:solidFill>
                <a:latin typeface="Arial"/>
                <a:cs typeface="Arial"/>
              </a:rPr>
              <a:t>Surrogate</a:t>
            </a:r>
            <a:r>
              <a:rPr sz="2500" spc="229" dirty="0">
                <a:solidFill>
                  <a:srgbClr val="5B28DF"/>
                </a:solidFill>
                <a:latin typeface="Arial"/>
                <a:cs typeface="Arial"/>
              </a:rPr>
              <a:t> </a:t>
            </a:r>
            <a:r>
              <a:rPr sz="2500" spc="45" dirty="0">
                <a:solidFill>
                  <a:srgbClr val="5B28DF"/>
                </a:solidFill>
                <a:latin typeface="Arial"/>
                <a:cs typeface="Arial"/>
              </a:rPr>
              <a:t>decision</a:t>
            </a:r>
            <a:r>
              <a:rPr sz="2500" spc="70" dirty="0">
                <a:solidFill>
                  <a:srgbClr val="5B28DF"/>
                </a:solidFill>
                <a:latin typeface="Arial"/>
                <a:cs typeface="Arial"/>
              </a:rPr>
              <a:t> </a:t>
            </a:r>
            <a:r>
              <a:rPr sz="2500" spc="55" dirty="0">
                <a:solidFill>
                  <a:srgbClr val="5B28DF"/>
                </a:solidFill>
                <a:latin typeface="Arial"/>
                <a:cs typeface="Arial"/>
              </a:rPr>
              <a:t>making:</a:t>
            </a:r>
            <a:endParaRPr sz="2500">
              <a:latin typeface="Arial"/>
              <a:cs typeface="Arial"/>
            </a:endParaRPr>
          </a:p>
          <a:p>
            <a:pPr marL="12700" marR="5080" indent="635">
              <a:lnSpc>
                <a:spcPct val="101800"/>
              </a:lnSpc>
              <a:spcBef>
                <a:spcPts val="1500"/>
              </a:spcBef>
            </a:pPr>
            <a:r>
              <a:rPr sz="2500" spc="45" dirty="0">
                <a:solidFill>
                  <a:srgbClr val="184999"/>
                </a:solidFill>
                <a:latin typeface="Arial"/>
                <a:cs typeface="Arial"/>
              </a:rPr>
              <a:t>Power</a:t>
            </a:r>
            <a:r>
              <a:rPr sz="2500" spc="150" dirty="0">
                <a:solidFill>
                  <a:srgbClr val="184999"/>
                </a:solidFill>
                <a:latin typeface="Arial"/>
                <a:cs typeface="Arial"/>
              </a:rPr>
              <a:t> </a:t>
            </a:r>
            <a:r>
              <a:rPr sz="2500" spc="40" dirty="0">
                <a:solidFill>
                  <a:srgbClr val="184999"/>
                </a:solidFill>
                <a:latin typeface="Arial"/>
                <a:cs typeface="Arial"/>
              </a:rPr>
              <a:t>of</a:t>
            </a:r>
            <a:r>
              <a:rPr sz="2500" spc="-100" dirty="0">
                <a:solidFill>
                  <a:srgbClr val="184999"/>
                </a:solidFill>
                <a:latin typeface="Arial"/>
                <a:cs typeface="Arial"/>
              </a:rPr>
              <a:t> </a:t>
            </a:r>
            <a:r>
              <a:rPr sz="2500" spc="20" dirty="0">
                <a:solidFill>
                  <a:srgbClr val="184999"/>
                </a:solidFill>
                <a:latin typeface="Arial"/>
                <a:cs typeface="Arial"/>
              </a:rPr>
              <a:t>Attorney,</a:t>
            </a:r>
            <a:r>
              <a:rPr sz="2500" spc="190" dirty="0">
                <a:solidFill>
                  <a:srgbClr val="184999"/>
                </a:solidFill>
                <a:latin typeface="Arial"/>
                <a:cs typeface="Arial"/>
              </a:rPr>
              <a:t> </a:t>
            </a:r>
            <a:r>
              <a:rPr sz="2500" spc="40" dirty="0">
                <a:solidFill>
                  <a:srgbClr val="184999"/>
                </a:solidFill>
                <a:latin typeface="Arial"/>
                <a:cs typeface="Arial"/>
              </a:rPr>
              <a:t>Durable</a:t>
            </a:r>
            <a:r>
              <a:rPr sz="2500" spc="165" dirty="0">
                <a:solidFill>
                  <a:srgbClr val="184999"/>
                </a:solidFill>
                <a:latin typeface="Arial"/>
                <a:cs typeface="Arial"/>
              </a:rPr>
              <a:t> </a:t>
            </a:r>
            <a:r>
              <a:rPr sz="2500" spc="45" dirty="0">
                <a:solidFill>
                  <a:srgbClr val="184999"/>
                </a:solidFill>
                <a:latin typeface="Arial"/>
                <a:cs typeface="Arial"/>
              </a:rPr>
              <a:t>Power</a:t>
            </a:r>
            <a:r>
              <a:rPr sz="2500" spc="204" dirty="0">
                <a:solidFill>
                  <a:srgbClr val="184999"/>
                </a:solidFill>
                <a:latin typeface="Arial"/>
                <a:cs typeface="Arial"/>
              </a:rPr>
              <a:t> </a:t>
            </a:r>
            <a:r>
              <a:rPr sz="2500" spc="10" dirty="0">
                <a:solidFill>
                  <a:srgbClr val="184999"/>
                </a:solidFill>
                <a:latin typeface="Arial"/>
                <a:cs typeface="Arial"/>
              </a:rPr>
              <a:t>of</a:t>
            </a:r>
            <a:r>
              <a:rPr sz="2500" spc="-40" dirty="0">
                <a:solidFill>
                  <a:srgbClr val="184999"/>
                </a:solidFill>
                <a:latin typeface="Arial"/>
                <a:cs typeface="Arial"/>
              </a:rPr>
              <a:t> </a:t>
            </a:r>
            <a:r>
              <a:rPr sz="2500" spc="20" dirty="0">
                <a:solidFill>
                  <a:srgbClr val="184999"/>
                </a:solidFill>
                <a:latin typeface="Arial"/>
                <a:cs typeface="Arial"/>
              </a:rPr>
              <a:t>Attorney,</a:t>
            </a:r>
            <a:r>
              <a:rPr sz="2500" spc="140" dirty="0">
                <a:solidFill>
                  <a:srgbClr val="184999"/>
                </a:solidFill>
                <a:latin typeface="Arial"/>
                <a:cs typeface="Arial"/>
              </a:rPr>
              <a:t> </a:t>
            </a:r>
            <a:r>
              <a:rPr sz="2500" spc="45" dirty="0">
                <a:solidFill>
                  <a:srgbClr val="184999"/>
                </a:solidFill>
                <a:latin typeface="Arial"/>
                <a:cs typeface="Arial"/>
              </a:rPr>
              <a:t>Power</a:t>
            </a:r>
            <a:r>
              <a:rPr sz="2500" spc="204" dirty="0">
                <a:solidFill>
                  <a:srgbClr val="184999"/>
                </a:solidFill>
                <a:latin typeface="Arial"/>
                <a:cs typeface="Arial"/>
              </a:rPr>
              <a:t> </a:t>
            </a:r>
            <a:r>
              <a:rPr sz="2500" spc="10" dirty="0">
                <a:solidFill>
                  <a:srgbClr val="184999"/>
                </a:solidFill>
                <a:latin typeface="Arial"/>
                <a:cs typeface="Arial"/>
              </a:rPr>
              <a:t>of </a:t>
            </a:r>
            <a:r>
              <a:rPr sz="2500" spc="15" dirty="0">
                <a:solidFill>
                  <a:srgbClr val="184999"/>
                </a:solidFill>
                <a:latin typeface="Arial"/>
                <a:cs typeface="Arial"/>
              </a:rPr>
              <a:t> </a:t>
            </a:r>
            <a:r>
              <a:rPr sz="2500" spc="45" dirty="0">
                <a:solidFill>
                  <a:srgbClr val="184999"/>
                </a:solidFill>
                <a:latin typeface="Arial"/>
                <a:cs typeface="Arial"/>
              </a:rPr>
              <a:t>Attorney</a:t>
            </a:r>
            <a:r>
              <a:rPr sz="2500" spc="110" dirty="0">
                <a:solidFill>
                  <a:srgbClr val="184999"/>
                </a:solidFill>
                <a:latin typeface="Arial"/>
                <a:cs typeface="Arial"/>
              </a:rPr>
              <a:t> </a:t>
            </a:r>
            <a:r>
              <a:rPr sz="2500" spc="30" dirty="0">
                <a:solidFill>
                  <a:srgbClr val="184999"/>
                </a:solidFill>
                <a:latin typeface="Arial"/>
                <a:cs typeface="Arial"/>
              </a:rPr>
              <a:t>for</a:t>
            </a:r>
            <a:r>
              <a:rPr sz="2500" spc="90" dirty="0">
                <a:solidFill>
                  <a:srgbClr val="184999"/>
                </a:solidFill>
                <a:latin typeface="Arial"/>
                <a:cs typeface="Arial"/>
              </a:rPr>
              <a:t> </a:t>
            </a:r>
            <a:r>
              <a:rPr sz="2500" spc="60" dirty="0">
                <a:solidFill>
                  <a:srgbClr val="184999"/>
                </a:solidFill>
                <a:latin typeface="Arial"/>
                <a:cs typeface="Arial"/>
              </a:rPr>
              <a:t>Health</a:t>
            </a:r>
            <a:r>
              <a:rPr sz="2500" spc="30" dirty="0">
                <a:solidFill>
                  <a:srgbClr val="184999"/>
                </a:solidFill>
                <a:latin typeface="Arial"/>
                <a:cs typeface="Arial"/>
              </a:rPr>
              <a:t> </a:t>
            </a:r>
            <a:r>
              <a:rPr sz="2500" spc="60" dirty="0">
                <a:solidFill>
                  <a:srgbClr val="184999"/>
                </a:solidFill>
                <a:latin typeface="Arial"/>
                <a:cs typeface="Arial"/>
              </a:rPr>
              <a:t>Care,</a:t>
            </a:r>
            <a:r>
              <a:rPr sz="2500" spc="80" dirty="0">
                <a:solidFill>
                  <a:srgbClr val="184999"/>
                </a:solidFill>
                <a:latin typeface="Arial"/>
                <a:cs typeface="Arial"/>
              </a:rPr>
              <a:t> </a:t>
            </a:r>
            <a:r>
              <a:rPr sz="2500" spc="45" dirty="0">
                <a:solidFill>
                  <a:srgbClr val="184999"/>
                </a:solidFill>
                <a:latin typeface="Arial"/>
                <a:cs typeface="Arial"/>
              </a:rPr>
              <a:t>Protective</a:t>
            </a:r>
            <a:r>
              <a:rPr sz="2500" spc="120" dirty="0">
                <a:solidFill>
                  <a:srgbClr val="184999"/>
                </a:solidFill>
                <a:latin typeface="Arial"/>
                <a:cs typeface="Arial"/>
              </a:rPr>
              <a:t> </a:t>
            </a:r>
            <a:r>
              <a:rPr sz="2500" spc="50" dirty="0">
                <a:solidFill>
                  <a:srgbClr val="184999"/>
                </a:solidFill>
                <a:latin typeface="Arial"/>
                <a:cs typeface="Arial"/>
              </a:rPr>
              <a:t>Payee,</a:t>
            </a:r>
            <a:r>
              <a:rPr sz="2500" spc="125" dirty="0">
                <a:solidFill>
                  <a:srgbClr val="184999"/>
                </a:solidFill>
                <a:latin typeface="Arial"/>
                <a:cs typeface="Arial"/>
              </a:rPr>
              <a:t> </a:t>
            </a:r>
            <a:r>
              <a:rPr sz="2500" spc="60" dirty="0">
                <a:solidFill>
                  <a:srgbClr val="184999"/>
                </a:solidFill>
                <a:latin typeface="Arial"/>
                <a:cs typeface="Arial"/>
              </a:rPr>
              <a:t>Representative </a:t>
            </a:r>
            <a:r>
              <a:rPr sz="2500" spc="-680" dirty="0">
                <a:solidFill>
                  <a:srgbClr val="184999"/>
                </a:solidFill>
                <a:latin typeface="Arial"/>
                <a:cs typeface="Arial"/>
              </a:rPr>
              <a:t> </a:t>
            </a:r>
            <a:r>
              <a:rPr sz="2500" spc="40" dirty="0">
                <a:solidFill>
                  <a:srgbClr val="184999"/>
                </a:solidFill>
                <a:latin typeface="Arial"/>
                <a:cs typeface="Arial"/>
              </a:rPr>
              <a:t>Payee,</a:t>
            </a:r>
            <a:r>
              <a:rPr sz="2500" spc="160" dirty="0">
                <a:solidFill>
                  <a:srgbClr val="184999"/>
                </a:solidFill>
                <a:latin typeface="Arial"/>
                <a:cs typeface="Arial"/>
              </a:rPr>
              <a:t> </a:t>
            </a:r>
            <a:r>
              <a:rPr sz="2500" spc="45" dirty="0">
                <a:solidFill>
                  <a:srgbClr val="184999"/>
                </a:solidFill>
                <a:latin typeface="Arial"/>
                <a:cs typeface="Arial"/>
              </a:rPr>
              <a:t>Guardianship,</a:t>
            </a:r>
            <a:r>
              <a:rPr sz="2500" spc="229" dirty="0">
                <a:solidFill>
                  <a:srgbClr val="184999"/>
                </a:solidFill>
                <a:latin typeface="Arial"/>
                <a:cs typeface="Arial"/>
              </a:rPr>
              <a:t> </a:t>
            </a:r>
            <a:r>
              <a:rPr sz="2500" spc="60" dirty="0">
                <a:solidFill>
                  <a:srgbClr val="184999"/>
                </a:solidFill>
                <a:latin typeface="Arial"/>
                <a:cs typeface="Arial"/>
              </a:rPr>
              <a:t>Conservatorship</a:t>
            </a:r>
            <a:endParaRPr sz="25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58688" y="3702253"/>
            <a:ext cx="2481755" cy="1353662"/>
          </a:xfrm>
          <a:prstGeom prst="rect">
            <a:avLst/>
          </a:prstGeom>
        </p:spPr>
      </p:pic>
      <p:pic>
        <p:nvPicPr>
          <p:cNvPr id="3" name="object 3"/>
          <p:cNvPicPr/>
          <p:nvPr/>
        </p:nvPicPr>
        <p:blipFill>
          <a:blip r:embed="rId3" cstate="print"/>
          <a:stretch>
            <a:fillRect/>
          </a:stretch>
        </p:blipFill>
        <p:spPr>
          <a:xfrm>
            <a:off x="6040378" y="4477651"/>
            <a:ext cx="2061564" cy="801683"/>
          </a:xfrm>
          <a:prstGeom prst="rect">
            <a:avLst/>
          </a:prstGeom>
        </p:spPr>
      </p:pic>
      <p:pic>
        <p:nvPicPr>
          <p:cNvPr id="4" name="object 4"/>
          <p:cNvPicPr/>
          <p:nvPr/>
        </p:nvPicPr>
        <p:blipFill>
          <a:blip r:embed="rId4" cstate="print"/>
          <a:stretch>
            <a:fillRect/>
          </a:stretch>
        </p:blipFill>
        <p:spPr>
          <a:xfrm>
            <a:off x="5620186" y="5450184"/>
            <a:ext cx="3085781" cy="854252"/>
          </a:xfrm>
          <a:prstGeom prst="rect">
            <a:avLst/>
          </a:prstGeom>
        </p:spPr>
      </p:pic>
      <p:sp>
        <p:nvSpPr>
          <p:cNvPr id="5" name="object 5"/>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6" name="object 6"/>
          <p:cNvSpPr/>
          <p:nvPr/>
        </p:nvSpPr>
        <p:spPr>
          <a:xfrm>
            <a:off x="5127774" y="4267371"/>
            <a:ext cx="0" cy="2615565"/>
          </a:xfrm>
          <a:custGeom>
            <a:avLst/>
            <a:gdLst/>
            <a:ahLst/>
            <a:cxnLst/>
            <a:rect l="l" t="t" r="r" b="b"/>
            <a:pathLst>
              <a:path h="2615565">
                <a:moveTo>
                  <a:pt x="0" y="2615326"/>
                </a:moveTo>
                <a:lnTo>
                  <a:pt x="0" y="0"/>
                </a:lnTo>
              </a:path>
            </a:pathLst>
          </a:custGeom>
          <a:ln w="59089">
            <a:solidFill>
              <a:srgbClr val="000000"/>
            </a:solidFill>
          </a:ln>
        </p:spPr>
        <p:txBody>
          <a:bodyPr wrap="square" lIns="0" tIns="0" rIns="0" bIns="0" rtlCol="0"/>
          <a:lstStyle/>
          <a:p>
            <a:endParaRPr/>
          </a:p>
        </p:txBody>
      </p:sp>
      <p:sp>
        <p:nvSpPr>
          <p:cNvPr id="7" name="object 7"/>
          <p:cNvSpPr/>
          <p:nvPr/>
        </p:nvSpPr>
        <p:spPr>
          <a:xfrm>
            <a:off x="9152420" y="4280513"/>
            <a:ext cx="0" cy="1918970"/>
          </a:xfrm>
          <a:custGeom>
            <a:avLst/>
            <a:gdLst/>
            <a:ahLst/>
            <a:cxnLst/>
            <a:rect l="l" t="t" r="r" b="b"/>
            <a:pathLst>
              <a:path h="1918970">
                <a:moveTo>
                  <a:pt x="0" y="1918782"/>
                </a:moveTo>
                <a:lnTo>
                  <a:pt x="0" y="0"/>
                </a:lnTo>
              </a:path>
            </a:pathLst>
          </a:custGeom>
          <a:ln w="59089">
            <a:solidFill>
              <a:srgbClr val="000000"/>
            </a:solidFill>
          </a:ln>
        </p:spPr>
        <p:txBody>
          <a:bodyPr wrap="square" lIns="0" tIns="0" rIns="0" bIns="0" rtlCol="0"/>
          <a:lstStyle/>
          <a:p>
            <a:endParaRPr/>
          </a:p>
        </p:txBody>
      </p:sp>
      <p:grpSp>
        <p:nvGrpSpPr>
          <p:cNvPr id="8" name="object 8"/>
          <p:cNvGrpSpPr/>
          <p:nvPr/>
        </p:nvGrpSpPr>
        <p:grpSpPr>
          <a:xfrm>
            <a:off x="289008" y="180101"/>
            <a:ext cx="9615170" cy="7346950"/>
            <a:chOff x="289008" y="180101"/>
            <a:chExt cx="9615170" cy="7346950"/>
          </a:xfrm>
        </p:grpSpPr>
        <p:sp>
          <p:nvSpPr>
            <p:cNvPr id="9" name="object 9"/>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10" name="object 10"/>
            <p:cNvSpPr/>
            <p:nvPr/>
          </p:nvSpPr>
          <p:spPr>
            <a:xfrm>
              <a:off x="289008" y="180101"/>
              <a:ext cx="9507220" cy="118745"/>
            </a:xfrm>
            <a:custGeom>
              <a:avLst/>
              <a:gdLst/>
              <a:ahLst/>
              <a:cxnLst/>
              <a:rect l="l" t="t" r="r" b="b"/>
              <a:pathLst>
                <a:path w="9507220" h="118745">
                  <a:moveTo>
                    <a:pt x="0" y="0"/>
                  </a:moveTo>
                  <a:lnTo>
                    <a:pt x="9506830" y="0"/>
                  </a:lnTo>
                  <a:lnTo>
                    <a:pt x="9506830" y="118281"/>
                  </a:lnTo>
                  <a:lnTo>
                    <a:pt x="0" y="118281"/>
                  </a:lnTo>
                  <a:lnTo>
                    <a:pt x="0" y="0"/>
                  </a:lnTo>
                  <a:close/>
                </a:path>
              </a:pathLst>
            </a:custGeom>
            <a:solidFill>
              <a:srgbClr val="000000"/>
            </a:solidFill>
          </p:spPr>
          <p:txBody>
            <a:bodyPr wrap="square" lIns="0" tIns="0" rIns="0" bIns="0" rtlCol="0"/>
            <a:lstStyle/>
            <a:p>
              <a:endParaRPr/>
            </a:p>
          </p:txBody>
        </p:sp>
        <p:sp>
          <p:nvSpPr>
            <p:cNvPr id="11" name="object 11"/>
            <p:cNvSpPr/>
            <p:nvPr/>
          </p:nvSpPr>
          <p:spPr>
            <a:xfrm>
              <a:off x="4989899" y="4162232"/>
              <a:ext cx="4070985" cy="0"/>
            </a:xfrm>
            <a:custGeom>
              <a:avLst/>
              <a:gdLst/>
              <a:ahLst/>
              <a:cxnLst/>
              <a:rect l="l" t="t" r="r" b="b"/>
              <a:pathLst>
                <a:path w="4070984">
                  <a:moveTo>
                    <a:pt x="0" y="0"/>
                  </a:moveTo>
                  <a:lnTo>
                    <a:pt x="4070604" y="0"/>
                  </a:lnTo>
                </a:path>
              </a:pathLst>
            </a:custGeom>
            <a:ln w="52569">
              <a:solidFill>
                <a:srgbClr val="000000"/>
              </a:solidFill>
            </a:ln>
          </p:spPr>
          <p:txBody>
            <a:bodyPr wrap="square" lIns="0" tIns="0" rIns="0" bIns="0" rtlCol="0"/>
            <a:lstStyle/>
            <a:p>
              <a:endParaRPr/>
            </a:p>
          </p:txBody>
        </p:sp>
        <p:sp>
          <p:nvSpPr>
            <p:cNvPr id="12" name="object 12"/>
            <p:cNvSpPr/>
            <p:nvPr/>
          </p:nvSpPr>
          <p:spPr>
            <a:xfrm>
              <a:off x="5199995" y="6646135"/>
              <a:ext cx="4110354" cy="0"/>
            </a:xfrm>
            <a:custGeom>
              <a:avLst/>
              <a:gdLst/>
              <a:ahLst/>
              <a:cxnLst/>
              <a:rect l="l" t="t" r="r" b="b"/>
              <a:pathLst>
                <a:path w="4110354">
                  <a:moveTo>
                    <a:pt x="0" y="0"/>
                  </a:moveTo>
                  <a:lnTo>
                    <a:pt x="4109996" y="0"/>
                  </a:lnTo>
                </a:path>
              </a:pathLst>
            </a:custGeom>
            <a:ln w="65711">
              <a:solidFill>
                <a:srgbClr val="000000"/>
              </a:solidFill>
            </a:ln>
          </p:spPr>
          <p:txBody>
            <a:bodyPr wrap="square" lIns="0" tIns="0" rIns="0" bIns="0" rtlCol="0"/>
            <a:lstStyle/>
            <a:p>
              <a:endParaRPr/>
            </a:p>
          </p:txBody>
        </p:sp>
        <p:sp>
          <p:nvSpPr>
            <p:cNvPr id="13" name="object 13"/>
            <p:cNvSpPr/>
            <p:nvPr/>
          </p:nvSpPr>
          <p:spPr>
            <a:xfrm>
              <a:off x="289008" y="7408390"/>
              <a:ext cx="9507220" cy="118745"/>
            </a:xfrm>
            <a:custGeom>
              <a:avLst/>
              <a:gdLst/>
              <a:ahLst/>
              <a:cxnLst/>
              <a:rect l="l" t="t" r="r" b="b"/>
              <a:pathLst>
                <a:path w="9507220" h="118745">
                  <a:moveTo>
                    <a:pt x="0" y="0"/>
                  </a:moveTo>
                  <a:lnTo>
                    <a:pt x="9506830" y="0"/>
                  </a:lnTo>
                  <a:lnTo>
                    <a:pt x="9506830" y="118281"/>
                  </a:lnTo>
                  <a:lnTo>
                    <a:pt x="0" y="118281"/>
                  </a:lnTo>
                  <a:lnTo>
                    <a:pt x="0" y="0"/>
                  </a:lnTo>
                  <a:close/>
                </a:path>
              </a:pathLst>
            </a:custGeom>
            <a:solidFill>
              <a:srgbClr val="000000"/>
            </a:solidFill>
          </p:spPr>
          <p:txBody>
            <a:bodyPr wrap="square" lIns="0" tIns="0" rIns="0" bIns="0" rtlCol="0"/>
            <a:lstStyle/>
            <a:p>
              <a:endParaRPr/>
            </a:p>
          </p:txBody>
        </p:sp>
      </p:grpSp>
      <p:sp>
        <p:nvSpPr>
          <p:cNvPr id="14" name="object 14"/>
          <p:cNvSpPr txBox="1"/>
          <p:nvPr/>
        </p:nvSpPr>
        <p:spPr>
          <a:xfrm>
            <a:off x="513359" y="588688"/>
            <a:ext cx="8996680" cy="332105"/>
          </a:xfrm>
          <a:prstGeom prst="rect">
            <a:avLst/>
          </a:prstGeom>
        </p:spPr>
        <p:txBody>
          <a:bodyPr vert="horz" wrap="square" lIns="0" tIns="13970" rIns="0" bIns="0" rtlCol="0">
            <a:spAutoFit/>
          </a:bodyPr>
          <a:lstStyle/>
          <a:p>
            <a:pPr marL="12700">
              <a:lnSpc>
                <a:spcPct val="100000"/>
              </a:lnSpc>
              <a:spcBef>
                <a:spcPts val="110"/>
              </a:spcBef>
            </a:pPr>
            <a:r>
              <a:rPr sz="2000" spc="60" dirty="0">
                <a:solidFill>
                  <a:srgbClr val="FD0101"/>
                </a:solidFill>
                <a:latin typeface="Arial"/>
                <a:cs typeface="Arial"/>
              </a:rPr>
              <a:t>The</a:t>
            </a:r>
            <a:r>
              <a:rPr sz="2000" spc="20" dirty="0">
                <a:solidFill>
                  <a:srgbClr val="FD0101"/>
                </a:solidFill>
                <a:latin typeface="Arial"/>
                <a:cs typeface="Arial"/>
              </a:rPr>
              <a:t> </a:t>
            </a:r>
            <a:r>
              <a:rPr sz="2000" spc="40" dirty="0">
                <a:solidFill>
                  <a:srgbClr val="FD0101"/>
                </a:solidFill>
                <a:latin typeface="Arial"/>
                <a:cs typeface="Arial"/>
              </a:rPr>
              <a:t>adult</a:t>
            </a:r>
            <a:r>
              <a:rPr sz="2000" spc="30" dirty="0">
                <a:solidFill>
                  <a:srgbClr val="FD0101"/>
                </a:solidFill>
                <a:latin typeface="Arial"/>
                <a:cs typeface="Arial"/>
              </a:rPr>
              <a:t> </a:t>
            </a:r>
            <a:r>
              <a:rPr sz="2000" spc="40" dirty="0">
                <a:solidFill>
                  <a:srgbClr val="FD0101"/>
                </a:solidFill>
                <a:latin typeface="Arial"/>
                <a:cs typeface="Arial"/>
              </a:rPr>
              <a:t>refuses</a:t>
            </a:r>
            <a:r>
              <a:rPr sz="2000" spc="105" dirty="0">
                <a:solidFill>
                  <a:srgbClr val="FD0101"/>
                </a:solidFill>
                <a:latin typeface="Arial"/>
                <a:cs typeface="Arial"/>
              </a:rPr>
              <a:t> </a:t>
            </a:r>
            <a:r>
              <a:rPr sz="2000" spc="40" dirty="0">
                <a:solidFill>
                  <a:srgbClr val="FD0101"/>
                </a:solidFill>
                <a:latin typeface="Arial"/>
                <a:cs typeface="Arial"/>
              </a:rPr>
              <a:t>services</a:t>
            </a:r>
            <a:r>
              <a:rPr sz="2000" spc="85" dirty="0">
                <a:solidFill>
                  <a:srgbClr val="FD0101"/>
                </a:solidFill>
                <a:latin typeface="Arial"/>
                <a:cs typeface="Arial"/>
              </a:rPr>
              <a:t> </a:t>
            </a:r>
            <a:r>
              <a:rPr sz="2000" spc="55" dirty="0">
                <a:solidFill>
                  <a:srgbClr val="FD0101"/>
                </a:solidFill>
                <a:latin typeface="Arial"/>
                <a:cs typeface="Arial"/>
              </a:rPr>
              <a:t>and</a:t>
            </a:r>
            <a:r>
              <a:rPr sz="2000" dirty="0">
                <a:solidFill>
                  <a:srgbClr val="FD0101"/>
                </a:solidFill>
                <a:latin typeface="Arial"/>
                <a:cs typeface="Arial"/>
              </a:rPr>
              <a:t> </a:t>
            </a:r>
            <a:r>
              <a:rPr sz="2000" spc="90" dirty="0">
                <a:solidFill>
                  <a:srgbClr val="FD0101"/>
                </a:solidFill>
                <a:latin typeface="Arial"/>
                <a:cs typeface="Arial"/>
              </a:rPr>
              <a:t>no</a:t>
            </a:r>
            <a:r>
              <a:rPr sz="2000" spc="-20" dirty="0">
                <a:solidFill>
                  <a:srgbClr val="FD0101"/>
                </a:solidFill>
                <a:latin typeface="Arial"/>
                <a:cs typeface="Arial"/>
              </a:rPr>
              <a:t> </a:t>
            </a:r>
            <a:r>
              <a:rPr sz="2000" spc="40" dirty="0">
                <a:solidFill>
                  <a:srgbClr val="FD0101"/>
                </a:solidFill>
                <a:latin typeface="Arial"/>
                <a:cs typeface="Arial"/>
              </a:rPr>
              <a:t>legal</a:t>
            </a:r>
            <a:r>
              <a:rPr sz="2000" spc="15" dirty="0">
                <a:solidFill>
                  <a:srgbClr val="FD0101"/>
                </a:solidFill>
                <a:latin typeface="Arial"/>
                <a:cs typeface="Arial"/>
              </a:rPr>
              <a:t> </a:t>
            </a:r>
            <a:r>
              <a:rPr sz="2000" spc="40" dirty="0">
                <a:solidFill>
                  <a:srgbClr val="FD0101"/>
                </a:solidFill>
                <a:latin typeface="Arial"/>
                <a:cs typeface="Arial"/>
              </a:rPr>
              <a:t>grounds</a:t>
            </a:r>
            <a:r>
              <a:rPr sz="2000" spc="95" dirty="0">
                <a:solidFill>
                  <a:srgbClr val="FD0101"/>
                </a:solidFill>
                <a:latin typeface="Arial"/>
                <a:cs typeface="Arial"/>
              </a:rPr>
              <a:t> </a:t>
            </a:r>
            <a:r>
              <a:rPr sz="2000" spc="40" dirty="0">
                <a:solidFill>
                  <a:srgbClr val="FD0101"/>
                </a:solidFill>
                <a:latin typeface="Arial"/>
                <a:cs typeface="Arial"/>
              </a:rPr>
              <a:t>exist</a:t>
            </a:r>
            <a:r>
              <a:rPr sz="2000" spc="10" dirty="0">
                <a:solidFill>
                  <a:srgbClr val="FD0101"/>
                </a:solidFill>
                <a:latin typeface="Arial"/>
                <a:cs typeface="Arial"/>
              </a:rPr>
              <a:t> </a:t>
            </a:r>
            <a:r>
              <a:rPr sz="2000" spc="85" dirty="0">
                <a:solidFill>
                  <a:srgbClr val="FD0101"/>
                </a:solidFill>
                <a:latin typeface="Arial"/>
                <a:cs typeface="Arial"/>
              </a:rPr>
              <a:t>to</a:t>
            </a:r>
            <a:r>
              <a:rPr sz="2000" spc="-20" dirty="0">
                <a:solidFill>
                  <a:srgbClr val="FD0101"/>
                </a:solidFill>
                <a:latin typeface="Arial"/>
                <a:cs typeface="Arial"/>
              </a:rPr>
              <a:t> </a:t>
            </a:r>
            <a:r>
              <a:rPr sz="2000" spc="40" dirty="0">
                <a:solidFill>
                  <a:srgbClr val="FD0101"/>
                </a:solidFill>
                <a:latin typeface="Arial"/>
                <a:cs typeface="Arial"/>
              </a:rPr>
              <a:t>pursue</a:t>
            </a:r>
            <a:r>
              <a:rPr sz="2000" spc="80" dirty="0">
                <a:solidFill>
                  <a:srgbClr val="FD0101"/>
                </a:solidFill>
                <a:latin typeface="Arial"/>
                <a:cs typeface="Arial"/>
              </a:rPr>
              <a:t> </a:t>
            </a:r>
            <a:r>
              <a:rPr sz="2000" spc="40" dirty="0">
                <a:solidFill>
                  <a:srgbClr val="FD0101"/>
                </a:solidFill>
                <a:latin typeface="Arial"/>
                <a:cs typeface="Arial"/>
              </a:rPr>
              <a:t>court</a:t>
            </a:r>
            <a:r>
              <a:rPr sz="2000" spc="80" dirty="0">
                <a:solidFill>
                  <a:srgbClr val="FD0101"/>
                </a:solidFill>
                <a:latin typeface="Arial"/>
                <a:cs typeface="Arial"/>
              </a:rPr>
              <a:t> </a:t>
            </a:r>
            <a:r>
              <a:rPr sz="2000" spc="35" dirty="0">
                <a:solidFill>
                  <a:srgbClr val="FD0101"/>
                </a:solidFill>
                <a:latin typeface="Arial"/>
                <a:cs typeface="Arial"/>
              </a:rPr>
              <a:t>action</a:t>
            </a:r>
            <a:endParaRPr sz="2000">
              <a:latin typeface="Arial"/>
              <a:cs typeface="Arial"/>
            </a:endParaRPr>
          </a:p>
        </p:txBody>
      </p:sp>
      <p:sp>
        <p:nvSpPr>
          <p:cNvPr id="15" name="object 15"/>
          <p:cNvSpPr txBox="1">
            <a:spLocks noGrp="1"/>
          </p:cNvSpPr>
          <p:nvPr>
            <p:ph type="title"/>
          </p:nvPr>
        </p:nvSpPr>
        <p:spPr>
          <a:xfrm>
            <a:off x="512772" y="1621093"/>
            <a:ext cx="7011034" cy="363220"/>
          </a:xfrm>
          <a:prstGeom prst="rect">
            <a:avLst/>
          </a:prstGeom>
        </p:spPr>
        <p:txBody>
          <a:bodyPr vert="horz" wrap="square" lIns="0" tIns="13970" rIns="0" bIns="0" rtlCol="0">
            <a:spAutoFit/>
          </a:bodyPr>
          <a:lstStyle/>
          <a:p>
            <a:pPr marL="12700">
              <a:lnSpc>
                <a:spcPct val="100000"/>
              </a:lnSpc>
              <a:spcBef>
                <a:spcPts val="110"/>
              </a:spcBef>
            </a:pPr>
            <a:r>
              <a:rPr sz="2200" spc="65" dirty="0">
                <a:solidFill>
                  <a:srgbClr val="FD0101"/>
                </a:solidFill>
              </a:rPr>
              <a:t>The </a:t>
            </a:r>
            <a:r>
              <a:rPr sz="2200" spc="45" dirty="0">
                <a:solidFill>
                  <a:srgbClr val="FD0101"/>
                </a:solidFill>
              </a:rPr>
              <a:t>vulnerable</a:t>
            </a:r>
            <a:r>
              <a:rPr sz="2200" spc="95" dirty="0">
                <a:solidFill>
                  <a:srgbClr val="FD0101"/>
                </a:solidFill>
              </a:rPr>
              <a:t> </a:t>
            </a:r>
            <a:r>
              <a:rPr sz="2200" spc="45" dirty="0">
                <a:solidFill>
                  <a:srgbClr val="FD0101"/>
                </a:solidFill>
              </a:rPr>
              <a:t>adult</a:t>
            </a:r>
            <a:r>
              <a:rPr sz="2200" spc="25" dirty="0">
                <a:solidFill>
                  <a:srgbClr val="FD0101"/>
                </a:solidFill>
              </a:rPr>
              <a:t> </a:t>
            </a:r>
            <a:r>
              <a:rPr sz="2200" spc="40" dirty="0">
                <a:solidFill>
                  <a:srgbClr val="FD0101"/>
                </a:solidFill>
              </a:rPr>
              <a:t>is</a:t>
            </a:r>
            <a:r>
              <a:rPr sz="2200" spc="60" dirty="0">
                <a:solidFill>
                  <a:srgbClr val="FD0101"/>
                </a:solidFill>
              </a:rPr>
              <a:t> </a:t>
            </a:r>
            <a:r>
              <a:rPr sz="2200" spc="55" dirty="0">
                <a:solidFill>
                  <a:srgbClr val="FD0101"/>
                </a:solidFill>
              </a:rPr>
              <a:t>safe</a:t>
            </a:r>
            <a:r>
              <a:rPr sz="2200" dirty="0">
                <a:solidFill>
                  <a:srgbClr val="FD0101"/>
                </a:solidFill>
              </a:rPr>
              <a:t> </a:t>
            </a:r>
            <a:r>
              <a:rPr sz="2200" spc="75" dirty="0">
                <a:solidFill>
                  <a:srgbClr val="FD0101"/>
                </a:solidFill>
              </a:rPr>
              <a:t>and</a:t>
            </a:r>
            <a:r>
              <a:rPr sz="2200" spc="-20" dirty="0">
                <a:solidFill>
                  <a:srgbClr val="FD0101"/>
                </a:solidFill>
              </a:rPr>
              <a:t> </a:t>
            </a:r>
            <a:r>
              <a:rPr sz="2200" spc="35" dirty="0">
                <a:solidFill>
                  <a:srgbClr val="FD0101"/>
                </a:solidFill>
              </a:rPr>
              <a:t>future</a:t>
            </a:r>
            <a:r>
              <a:rPr sz="2200" spc="110" dirty="0">
                <a:solidFill>
                  <a:srgbClr val="FD0101"/>
                </a:solidFill>
              </a:rPr>
              <a:t> </a:t>
            </a:r>
            <a:r>
              <a:rPr sz="2200" spc="45" dirty="0">
                <a:solidFill>
                  <a:srgbClr val="FD0101"/>
                </a:solidFill>
              </a:rPr>
              <a:t>risk</a:t>
            </a:r>
            <a:r>
              <a:rPr sz="2200" spc="10" dirty="0">
                <a:solidFill>
                  <a:srgbClr val="FD0101"/>
                </a:solidFill>
              </a:rPr>
              <a:t> </a:t>
            </a:r>
            <a:r>
              <a:rPr sz="2200" spc="40" dirty="0">
                <a:solidFill>
                  <a:srgbClr val="FD0101"/>
                </a:solidFill>
              </a:rPr>
              <a:t>is </a:t>
            </a:r>
            <a:r>
              <a:rPr sz="2200" spc="50" dirty="0">
                <a:solidFill>
                  <a:srgbClr val="FD0101"/>
                </a:solidFill>
              </a:rPr>
              <a:t>reduced</a:t>
            </a:r>
            <a:endParaRPr sz="2200"/>
          </a:p>
        </p:txBody>
      </p:sp>
      <p:sp>
        <p:nvSpPr>
          <p:cNvPr id="16" name="object 16"/>
          <p:cNvSpPr txBox="1"/>
          <p:nvPr/>
        </p:nvSpPr>
        <p:spPr>
          <a:xfrm>
            <a:off x="512772" y="2672480"/>
            <a:ext cx="3663315" cy="363220"/>
          </a:xfrm>
          <a:prstGeom prst="rect">
            <a:avLst/>
          </a:prstGeom>
        </p:spPr>
        <p:txBody>
          <a:bodyPr vert="horz" wrap="square" lIns="0" tIns="13970" rIns="0" bIns="0" rtlCol="0">
            <a:spAutoFit/>
          </a:bodyPr>
          <a:lstStyle/>
          <a:p>
            <a:pPr marL="12700">
              <a:lnSpc>
                <a:spcPct val="100000"/>
              </a:lnSpc>
              <a:spcBef>
                <a:spcPts val="110"/>
              </a:spcBef>
            </a:pPr>
            <a:r>
              <a:rPr sz="2200" spc="65" dirty="0">
                <a:solidFill>
                  <a:srgbClr val="FD0101"/>
                </a:solidFill>
                <a:latin typeface="Arial"/>
                <a:cs typeface="Arial"/>
              </a:rPr>
              <a:t>The</a:t>
            </a:r>
            <a:r>
              <a:rPr sz="2200" spc="45" dirty="0">
                <a:solidFill>
                  <a:srgbClr val="FD0101"/>
                </a:solidFill>
                <a:latin typeface="Arial"/>
                <a:cs typeface="Arial"/>
              </a:rPr>
              <a:t> adult</a:t>
            </a:r>
            <a:r>
              <a:rPr sz="2200" spc="15" dirty="0">
                <a:solidFill>
                  <a:srgbClr val="FD0101"/>
                </a:solidFill>
                <a:latin typeface="Arial"/>
                <a:cs typeface="Arial"/>
              </a:rPr>
              <a:t> </a:t>
            </a:r>
            <a:r>
              <a:rPr sz="2200" spc="50" dirty="0">
                <a:solidFill>
                  <a:srgbClr val="FD0101"/>
                </a:solidFill>
                <a:latin typeface="Arial"/>
                <a:cs typeface="Arial"/>
              </a:rPr>
              <a:t>cannot</a:t>
            </a:r>
            <a:r>
              <a:rPr sz="2200" spc="60" dirty="0">
                <a:solidFill>
                  <a:srgbClr val="FD0101"/>
                </a:solidFill>
                <a:latin typeface="Arial"/>
                <a:cs typeface="Arial"/>
              </a:rPr>
              <a:t> </a:t>
            </a:r>
            <a:r>
              <a:rPr sz="2200" spc="90" dirty="0">
                <a:solidFill>
                  <a:srgbClr val="FD0101"/>
                </a:solidFill>
                <a:latin typeface="Arial"/>
                <a:cs typeface="Arial"/>
              </a:rPr>
              <a:t>be</a:t>
            </a:r>
            <a:r>
              <a:rPr sz="2200" spc="-55" dirty="0">
                <a:solidFill>
                  <a:srgbClr val="FD0101"/>
                </a:solidFill>
                <a:latin typeface="Arial"/>
                <a:cs typeface="Arial"/>
              </a:rPr>
              <a:t> </a:t>
            </a:r>
            <a:r>
              <a:rPr sz="2200" spc="50" dirty="0">
                <a:solidFill>
                  <a:srgbClr val="FD0101"/>
                </a:solidFill>
                <a:latin typeface="Arial"/>
                <a:cs typeface="Arial"/>
              </a:rPr>
              <a:t>located</a:t>
            </a:r>
            <a:endParaRPr sz="2200">
              <a:latin typeface="Arial"/>
              <a:cs typeface="Arial"/>
            </a:endParaRPr>
          </a:p>
        </p:txBody>
      </p:sp>
      <p:sp>
        <p:nvSpPr>
          <p:cNvPr id="17" name="object 17"/>
          <p:cNvSpPr txBox="1"/>
          <p:nvPr/>
        </p:nvSpPr>
        <p:spPr>
          <a:xfrm>
            <a:off x="1379522" y="5281236"/>
            <a:ext cx="1652905" cy="363220"/>
          </a:xfrm>
          <a:prstGeom prst="rect">
            <a:avLst/>
          </a:prstGeom>
        </p:spPr>
        <p:txBody>
          <a:bodyPr vert="horz" wrap="square" lIns="0" tIns="13970" rIns="0" bIns="0" rtlCol="0">
            <a:spAutoFit/>
          </a:bodyPr>
          <a:lstStyle/>
          <a:p>
            <a:pPr marL="12700">
              <a:lnSpc>
                <a:spcPct val="100000"/>
              </a:lnSpc>
              <a:spcBef>
                <a:spcPts val="110"/>
              </a:spcBef>
            </a:pPr>
            <a:r>
              <a:rPr sz="2200" spc="40" dirty="0">
                <a:solidFill>
                  <a:srgbClr val="FD0101"/>
                </a:solidFill>
                <a:latin typeface="Arial"/>
                <a:cs typeface="Arial"/>
              </a:rPr>
              <a:t>Service</a:t>
            </a:r>
            <a:r>
              <a:rPr sz="2200" spc="60" dirty="0">
                <a:solidFill>
                  <a:srgbClr val="FD0101"/>
                </a:solidFill>
                <a:latin typeface="Arial"/>
                <a:cs typeface="Arial"/>
              </a:rPr>
              <a:t> plan</a:t>
            </a:r>
            <a:endParaRPr sz="22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98081" y="1454910"/>
            <a:ext cx="8168005" cy="5165090"/>
            <a:chOff x="998081" y="1454910"/>
            <a:chExt cx="8168005" cy="5165090"/>
          </a:xfrm>
        </p:grpSpPr>
        <p:pic>
          <p:nvPicPr>
            <p:cNvPr id="3" name="object 3"/>
            <p:cNvPicPr/>
            <p:nvPr/>
          </p:nvPicPr>
          <p:blipFill>
            <a:blip r:embed="rId2" cstate="print"/>
            <a:stretch>
              <a:fillRect/>
            </a:stretch>
          </p:blipFill>
          <p:spPr>
            <a:xfrm>
              <a:off x="998081" y="1454910"/>
              <a:ext cx="7458397" cy="4862669"/>
            </a:xfrm>
            <a:prstGeom prst="rect">
              <a:avLst/>
            </a:prstGeom>
          </p:spPr>
        </p:pic>
        <p:pic>
          <p:nvPicPr>
            <p:cNvPr id="4" name="object 4"/>
            <p:cNvPicPr/>
            <p:nvPr/>
          </p:nvPicPr>
          <p:blipFill>
            <a:blip r:embed="rId3" cstate="print"/>
            <a:stretch>
              <a:fillRect/>
            </a:stretch>
          </p:blipFill>
          <p:spPr>
            <a:xfrm>
              <a:off x="5961592" y="4911348"/>
              <a:ext cx="1391884" cy="1616509"/>
            </a:xfrm>
            <a:prstGeom prst="rect">
              <a:avLst/>
            </a:prstGeom>
          </p:spPr>
        </p:pic>
        <p:pic>
          <p:nvPicPr>
            <p:cNvPr id="5" name="object 5"/>
            <p:cNvPicPr/>
            <p:nvPr/>
          </p:nvPicPr>
          <p:blipFill>
            <a:blip r:embed="rId4" cstate="print"/>
            <a:stretch>
              <a:fillRect/>
            </a:stretch>
          </p:blipFill>
          <p:spPr>
            <a:xfrm>
              <a:off x="8023156" y="5607893"/>
              <a:ext cx="1142395" cy="1011961"/>
            </a:xfrm>
            <a:prstGeom prst="rect">
              <a:avLst/>
            </a:prstGeom>
          </p:spPr>
        </p:pic>
      </p:grpSp>
      <p:sp>
        <p:nvSpPr>
          <p:cNvPr id="6" name="object 6"/>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7" name="object 7"/>
          <p:cNvSpPr/>
          <p:nvPr/>
        </p:nvSpPr>
        <p:spPr>
          <a:xfrm>
            <a:off x="8430217" y="2769143"/>
            <a:ext cx="0" cy="447040"/>
          </a:xfrm>
          <a:custGeom>
            <a:avLst/>
            <a:gdLst/>
            <a:ahLst/>
            <a:cxnLst/>
            <a:rect l="l" t="t" r="r" b="b"/>
            <a:pathLst>
              <a:path h="447039">
                <a:moveTo>
                  <a:pt x="0" y="446840"/>
                </a:moveTo>
                <a:lnTo>
                  <a:pt x="0" y="0"/>
                </a:lnTo>
              </a:path>
            </a:pathLst>
          </a:custGeom>
          <a:ln w="6565">
            <a:solidFill>
              <a:srgbClr val="000000"/>
            </a:solidFill>
          </a:ln>
        </p:spPr>
        <p:txBody>
          <a:bodyPr wrap="square" lIns="0" tIns="0" rIns="0" bIns="0" rtlCol="0"/>
          <a:lstStyle/>
          <a:p>
            <a:endParaRPr/>
          </a:p>
        </p:txBody>
      </p:sp>
      <p:grpSp>
        <p:nvGrpSpPr>
          <p:cNvPr id="8" name="object 8"/>
          <p:cNvGrpSpPr/>
          <p:nvPr/>
        </p:nvGrpSpPr>
        <p:grpSpPr>
          <a:xfrm>
            <a:off x="282443" y="173530"/>
            <a:ext cx="9628505" cy="7346950"/>
            <a:chOff x="282443" y="173530"/>
            <a:chExt cx="9628505" cy="7346950"/>
          </a:xfrm>
        </p:grpSpPr>
        <p:sp>
          <p:nvSpPr>
            <p:cNvPr id="9" name="object 9"/>
            <p:cNvSpPr/>
            <p:nvPr/>
          </p:nvSpPr>
          <p:spPr>
            <a:xfrm>
              <a:off x="9854928" y="304954"/>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10" name="object 10"/>
            <p:cNvSpPr/>
            <p:nvPr/>
          </p:nvSpPr>
          <p:spPr>
            <a:xfrm>
              <a:off x="282443" y="173530"/>
              <a:ext cx="9507220" cy="118745"/>
            </a:xfrm>
            <a:custGeom>
              <a:avLst/>
              <a:gdLst/>
              <a:ahLst/>
              <a:cxnLst/>
              <a:rect l="l" t="t" r="r" b="b"/>
              <a:pathLst>
                <a:path w="9507220" h="118745">
                  <a:moveTo>
                    <a:pt x="0" y="0"/>
                  </a:moveTo>
                  <a:lnTo>
                    <a:pt x="9506829" y="0"/>
                  </a:lnTo>
                  <a:lnTo>
                    <a:pt x="9506829" y="118281"/>
                  </a:lnTo>
                  <a:lnTo>
                    <a:pt x="0" y="118281"/>
                  </a:lnTo>
                  <a:lnTo>
                    <a:pt x="0" y="0"/>
                  </a:lnTo>
                  <a:close/>
                </a:path>
              </a:pathLst>
            </a:custGeom>
            <a:solidFill>
              <a:srgbClr val="000000"/>
            </a:solidFill>
          </p:spPr>
          <p:txBody>
            <a:bodyPr wrap="square" lIns="0" tIns="0" rIns="0" bIns="0" rtlCol="0"/>
            <a:lstStyle/>
            <a:p>
              <a:endParaRPr/>
            </a:p>
          </p:txBody>
        </p:sp>
        <p:sp>
          <p:nvSpPr>
            <p:cNvPr id="11" name="object 11"/>
            <p:cNvSpPr/>
            <p:nvPr/>
          </p:nvSpPr>
          <p:spPr>
            <a:xfrm>
              <a:off x="5318173" y="1343199"/>
              <a:ext cx="2390140" cy="756285"/>
            </a:xfrm>
            <a:custGeom>
              <a:avLst/>
              <a:gdLst/>
              <a:ahLst/>
              <a:cxnLst/>
              <a:rect l="l" t="t" r="r" b="b"/>
              <a:pathLst>
                <a:path w="2390140" h="756285">
                  <a:moveTo>
                    <a:pt x="0" y="0"/>
                  </a:moveTo>
                  <a:lnTo>
                    <a:pt x="1464104" y="0"/>
                  </a:lnTo>
                </a:path>
                <a:path w="2390140" h="756285">
                  <a:moveTo>
                    <a:pt x="1759551" y="755684"/>
                  </a:moveTo>
                  <a:lnTo>
                    <a:pt x="2389838" y="755684"/>
                  </a:lnTo>
                </a:path>
              </a:pathLst>
            </a:custGeom>
            <a:ln w="6568">
              <a:solidFill>
                <a:srgbClr val="000000"/>
              </a:solidFill>
            </a:ln>
          </p:spPr>
          <p:txBody>
            <a:bodyPr wrap="square" lIns="0" tIns="0" rIns="0" bIns="0" rtlCol="0"/>
            <a:lstStyle/>
            <a:p>
              <a:endParaRPr/>
            </a:p>
          </p:txBody>
        </p:sp>
        <p:sp>
          <p:nvSpPr>
            <p:cNvPr id="12" name="object 12"/>
            <p:cNvSpPr/>
            <p:nvPr/>
          </p:nvSpPr>
          <p:spPr>
            <a:xfrm>
              <a:off x="282443" y="7401819"/>
              <a:ext cx="9507220" cy="118745"/>
            </a:xfrm>
            <a:custGeom>
              <a:avLst/>
              <a:gdLst/>
              <a:ahLst/>
              <a:cxnLst/>
              <a:rect l="l" t="t" r="r" b="b"/>
              <a:pathLst>
                <a:path w="9507220" h="118745">
                  <a:moveTo>
                    <a:pt x="0" y="0"/>
                  </a:moveTo>
                  <a:lnTo>
                    <a:pt x="9506829" y="0"/>
                  </a:lnTo>
                  <a:lnTo>
                    <a:pt x="9506829" y="118281"/>
                  </a:lnTo>
                  <a:lnTo>
                    <a:pt x="0" y="118281"/>
                  </a:lnTo>
                  <a:lnTo>
                    <a:pt x="0" y="0"/>
                  </a:lnTo>
                  <a:close/>
                </a:path>
              </a:pathLst>
            </a:custGeom>
            <a:solidFill>
              <a:srgbClr val="000000"/>
            </a:solidFill>
          </p:spPr>
          <p:txBody>
            <a:bodyPr wrap="square" lIns="0" tIns="0" rIns="0" bIns="0" rtlCol="0"/>
            <a:lstStyle/>
            <a:p>
              <a:endParaRPr/>
            </a:p>
          </p:txBody>
        </p:sp>
      </p:grpSp>
      <p:sp>
        <p:nvSpPr>
          <p:cNvPr id="13" name="object 13"/>
          <p:cNvSpPr txBox="1">
            <a:spLocks noGrp="1"/>
          </p:cNvSpPr>
          <p:nvPr>
            <p:ph type="title"/>
          </p:nvPr>
        </p:nvSpPr>
        <p:spPr>
          <a:xfrm>
            <a:off x="6696319" y="2859394"/>
            <a:ext cx="1517015" cy="485775"/>
          </a:xfrm>
          <a:prstGeom prst="rect">
            <a:avLst/>
          </a:prstGeom>
        </p:spPr>
        <p:txBody>
          <a:bodyPr vert="horz" wrap="square" lIns="0" tIns="14604" rIns="0" bIns="0" rtlCol="0">
            <a:spAutoFit/>
          </a:bodyPr>
          <a:lstStyle/>
          <a:p>
            <a:pPr marL="12700">
              <a:lnSpc>
                <a:spcPct val="100000"/>
              </a:lnSpc>
              <a:spcBef>
                <a:spcPts val="114"/>
              </a:spcBef>
            </a:pPr>
            <a:r>
              <a:rPr sz="3000" spc="50" dirty="0">
                <a:solidFill>
                  <a:srgbClr val="333333"/>
                </a:solidFill>
              </a:rPr>
              <a:t>eedback</a:t>
            </a:r>
            <a:endParaRPr sz="3000"/>
          </a:p>
        </p:txBody>
      </p:sp>
      <p:sp>
        <p:nvSpPr>
          <p:cNvPr id="14" name="object 14"/>
          <p:cNvSpPr txBox="1"/>
          <p:nvPr/>
        </p:nvSpPr>
        <p:spPr>
          <a:xfrm>
            <a:off x="4068404" y="5798900"/>
            <a:ext cx="356870" cy="1129665"/>
          </a:xfrm>
          <a:prstGeom prst="rect">
            <a:avLst/>
          </a:prstGeom>
        </p:spPr>
        <p:txBody>
          <a:bodyPr vert="horz" wrap="square" lIns="0" tIns="11430" rIns="0" bIns="0" rtlCol="0">
            <a:spAutoFit/>
          </a:bodyPr>
          <a:lstStyle/>
          <a:p>
            <a:pPr marL="12700">
              <a:lnSpc>
                <a:spcPct val="100000"/>
              </a:lnSpc>
              <a:spcBef>
                <a:spcPts val="90"/>
              </a:spcBef>
            </a:pPr>
            <a:r>
              <a:rPr sz="7250" spc="70" dirty="0">
                <a:solidFill>
                  <a:srgbClr val="D13A6E"/>
                </a:solidFill>
                <a:latin typeface="Arial"/>
                <a:cs typeface="Arial"/>
              </a:rPr>
              <a:t>•</a:t>
            </a:r>
            <a:endParaRPr sz="7250">
              <a:latin typeface="Arial"/>
              <a:cs typeface="Arial"/>
            </a:endParaRPr>
          </a:p>
        </p:txBody>
      </p:sp>
      <p:sp>
        <p:nvSpPr>
          <p:cNvPr id="15" name="object 15"/>
          <p:cNvSpPr txBox="1"/>
          <p:nvPr/>
        </p:nvSpPr>
        <p:spPr>
          <a:xfrm>
            <a:off x="5092621" y="5135211"/>
            <a:ext cx="356870" cy="1129665"/>
          </a:xfrm>
          <a:prstGeom prst="rect">
            <a:avLst/>
          </a:prstGeom>
        </p:spPr>
        <p:txBody>
          <a:bodyPr vert="horz" wrap="square" lIns="0" tIns="11430" rIns="0" bIns="0" rtlCol="0">
            <a:spAutoFit/>
          </a:bodyPr>
          <a:lstStyle/>
          <a:p>
            <a:pPr marL="12700">
              <a:lnSpc>
                <a:spcPct val="100000"/>
              </a:lnSpc>
              <a:spcBef>
                <a:spcPts val="90"/>
              </a:spcBef>
            </a:pPr>
            <a:r>
              <a:rPr sz="7250" spc="70" dirty="0">
                <a:solidFill>
                  <a:srgbClr val="E2602F"/>
                </a:solidFill>
                <a:latin typeface="Arial"/>
                <a:cs typeface="Arial"/>
              </a:rPr>
              <a:t>•</a:t>
            </a:r>
            <a:endParaRPr sz="725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1728787" y="3914140"/>
            <a:ext cx="335280" cy="3352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584" tIns="50292" rIns="100584" bIns="50292" numCol="1" anchor="t" anchorCtr="0" compatLnSpc="1">
            <a:prstTxWarp prst="textNoShape">
              <a:avLst/>
            </a:prstTxWarp>
          </a:bodyPr>
          <a:lstStyle/>
          <a:p>
            <a:pPr defTabSz="502920"/>
            <a:endParaRPr lang="en-US" sz="1980">
              <a:solidFill>
                <a:prstClr val="black"/>
              </a:solidFill>
              <a:latin typeface="Calibri"/>
            </a:endParaRPr>
          </a:p>
        </p:txBody>
      </p:sp>
      <p:sp>
        <p:nvSpPr>
          <p:cNvPr id="11" name="AutoShape 12"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171133" y="299402"/>
            <a:ext cx="335280" cy="3352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584" tIns="50292" rIns="100584" bIns="50292" numCol="1" anchor="t" anchorCtr="0" compatLnSpc="1">
            <a:prstTxWarp prst="textNoShape">
              <a:avLst/>
            </a:prstTxWarp>
          </a:bodyPr>
          <a:lstStyle/>
          <a:p>
            <a:pPr defTabSz="502920"/>
            <a:endParaRPr lang="en-US" sz="1980">
              <a:solidFill>
                <a:prstClr val="black"/>
              </a:solidFill>
              <a:latin typeface="Calibri"/>
            </a:endParaRPr>
          </a:p>
        </p:txBody>
      </p:sp>
      <p:sp>
        <p:nvSpPr>
          <p:cNvPr id="17" name="AutoShape 20"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2905760" y="1306989"/>
            <a:ext cx="33528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0584" tIns="50292" rIns="100584" bIns="50292" numCol="1" anchor="t" anchorCtr="0" compatLnSpc="1">
            <a:prstTxWarp prst="textNoShape">
              <a:avLst/>
            </a:prstTxWarp>
          </a:bodyPr>
          <a:lstStyle/>
          <a:p>
            <a:pPr defTabSz="502920"/>
            <a:endParaRPr lang="en-US" sz="1980">
              <a:solidFill>
                <a:prstClr val="black"/>
              </a:solidFill>
              <a:latin typeface="Calibri"/>
            </a:endParaRPr>
          </a:p>
        </p:txBody>
      </p:sp>
      <p:graphicFrame>
        <p:nvGraphicFramePr>
          <p:cNvPr id="24" name="Object 23"/>
          <p:cNvGraphicFramePr>
            <a:graphicFrameLocks noChangeAspect="1"/>
          </p:cNvGraphicFramePr>
          <p:nvPr>
            <p:extLst/>
          </p:nvPr>
        </p:nvGraphicFramePr>
        <p:xfrm>
          <a:off x="1179351" y="1306988"/>
          <a:ext cx="8105699" cy="8865712"/>
        </p:xfrm>
        <a:graphic>
          <a:graphicData uri="http://schemas.openxmlformats.org/presentationml/2006/ole">
            <mc:AlternateContent xmlns:mc="http://schemas.openxmlformats.org/markup-compatibility/2006">
              <mc:Choice xmlns:v="urn:schemas-microsoft-com:vml" Requires="v">
                <p:oleObj spid="_x0000_s2050" name="Document" r:id="rId3" imgW="6665193" imgH="7313070" progId="Word.Document.12">
                  <p:embed/>
                </p:oleObj>
              </mc:Choice>
              <mc:Fallback>
                <p:oleObj name="Document" r:id="rId3" imgW="6665193" imgH="7313070" progId="Word.Document.12">
                  <p:embed/>
                  <p:pic>
                    <p:nvPicPr>
                      <p:cNvPr id="24" name="Object 23"/>
                      <p:cNvPicPr/>
                      <p:nvPr/>
                    </p:nvPicPr>
                    <p:blipFill>
                      <a:blip r:embed="rId4"/>
                      <a:stretch>
                        <a:fillRect/>
                      </a:stretch>
                    </p:blipFill>
                    <p:spPr>
                      <a:xfrm>
                        <a:off x="1179351" y="1306988"/>
                        <a:ext cx="8105699" cy="8865712"/>
                      </a:xfrm>
                      <a:prstGeom prst="rect">
                        <a:avLst/>
                      </a:prstGeom>
                    </p:spPr>
                  </p:pic>
                </p:oleObj>
              </mc:Fallback>
            </mc:AlternateContent>
          </a:graphicData>
        </a:graphic>
      </p:graphicFrame>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3002" y="634682"/>
            <a:ext cx="3853728" cy="414975"/>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2506" y="427746"/>
            <a:ext cx="1363853" cy="673979"/>
          </a:xfrm>
          <a:prstGeom prst="rect">
            <a:avLst/>
          </a:prstGeom>
        </p:spPr>
      </p:pic>
    </p:spTree>
    <p:extLst>
      <p:ext uri="{BB962C8B-B14F-4D97-AF65-F5344CB8AC3E}">
        <p14:creationId xmlns:p14="http://schemas.microsoft.com/office/powerpoint/2010/main" val="1142850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9054" y="1696348"/>
            <a:ext cx="7421329" cy="1668340"/>
          </a:xfrm>
        </p:spPr>
        <p:txBody>
          <a:bodyPr/>
          <a:lstStyle/>
          <a:p>
            <a:pPr algn="ctr"/>
            <a:r>
              <a:rPr lang="en-US" sz="3520" dirty="0"/>
              <a:t>Nebraska GWEP Geriatrics </a:t>
            </a:r>
            <a:r>
              <a:rPr lang="en-US" sz="3520" dirty="0"/>
              <a:t>Case </a:t>
            </a:r>
            <a:r>
              <a:rPr lang="en-US" sz="3520" dirty="0"/>
              <a:t>Conference ECHO</a:t>
            </a:r>
            <a:r>
              <a:rPr lang="en-US" sz="3960" dirty="0"/>
              <a:t/>
            </a:r>
            <a:br>
              <a:rPr lang="en-US" sz="3960" dirty="0"/>
            </a:br>
            <a:endParaRPr lang="en-US" sz="5280" dirty="0"/>
          </a:p>
        </p:txBody>
      </p:sp>
      <p:sp>
        <p:nvSpPr>
          <p:cNvPr id="3" name="Subtitle 2"/>
          <p:cNvSpPr>
            <a:spLocks noGrp="1"/>
          </p:cNvSpPr>
          <p:nvPr>
            <p:ph type="subTitle" idx="1"/>
          </p:nvPr>
        </p:nvSpPr>
        <p:spPr>
          <a:xfrm>
            <a:off x="1756221" y="5490905"/>
            <a:ext cx="6613423" cy="757362"/>
          </a:xfrm>
        </p:spPr>
        <p:txBody>
          <a:bodyPr vert="horz" lIns="100584" tIns="50292" rIns="100584" bIns="50292" rtlCol="0" anchor="t">
            <a:normAutofit/>
          </a:bodyPr>
          <a:lstStyle/>
          <a:p>
            <a:pPr algn="ctr"/>
            <a:r>
              <a:rPr lang="en-US" sz="1980" b="0" dirty="0">
                <a:solidFill>
                  <a:schemeClr val="tx1"/>
                </a:solidFill>
              </a:rPr>
              <a:t>March 4th, </a:t>
            </a:r>
            <a:r>
              <a:rPr lang="en-US" sz="1980" b="0" dirty="0">
                <a:solidFill>
                  <a:schemeClr val="tx1"/>
                </a:solidFill>
              </a:rPr>
              <a:t>2021</a:t>
            </a:r>
          </a:p>
        </p:txBody>
      </p:sp>
      <p:sp>
        <p:nvSpPr>
          <p:cNvPr id="4" name="Rectangle 2"/>
          <p:cNvSpPr>
            <a:spLocks noChangeArrowheads="1"/>
          </p:cNvSpPr>
          <p:nvPr/>
        </p:nvSpPr>
        <p:spPr bwMode="auto">
          <a:xfrm>
            <a:off x="1559053" y="5368342"/>
            <a:ext cx="152414" cy="3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5438" tIns="37719" rIns="75438" bIns="37719" numCol="1" anchor="ctr" anchorCtr="0" compatLnSpc="1">
            <a:prstTxWarp prst="textNoShape">
              <a:avLst/>
            </a:prstTxWarp>
            <a:spAutoFit/>
          </a:bodyPr>
          <a:lstStyle/>
          <a:p>
            <a:pPr defTabSz="502920"/>
            <a:endParaRPr lang="en-US" sz="1485" dirty="0">
              <a:solidFill>
                <a:prstClr val="black"/>
              </a:solidFill>
              <a:latin typeface="Calibri"/>
            </a:endParaRPr>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16206" y="6287400"/>
            <a:ext cx="2553286" cy="11585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355" y="584073"/>
            <a:ext cx="5325770" cy="573486"/>
          </a:xfrm>
          <a:prstGeom prst="rect">
            <a:avLst/>
          </a:prstGeom>
          <a:solidFill>
            <a:sysClr val="window" lastClr="FFFFFF"/>
          </a:solidFill>
        </p:spPr>
      </p:pic>
      <p:pic>
        <p:nvPicPr>
          <p:cNvPr id="7" name="Picture 5" descr="Image result for nebraska medicine logo"/>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582485" y="6560726"/>
            <a:ext cx="2278038" cy="8851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7470" y="5869949"/>
            <a:ext cx="1255744" cy="1575958"/>
          </a:xfrm>
          <a:prstGeom prst="rect">
            <a:avLst/>
          </a:prstGeom>
        </p:spPr>
      </p:pic>
      <p:sp>
        <p:nvSpPr>
          <p:cNvPr id="5" name="TextBox 4">
            <a:extLst>
              <a:ext uri="{FF2B5EF4-FFF2-40B4-BE49-F238E27FC236}">
                <a16:creationId xmlns:a16="http://schemas.microsoft.com/office/drawing/2014/main" id="{384CD293-282E-411B-BFE7-AB4FF7DD92A4}"/>
              </a:ext>
            </a:extLst>
          </p:cNvPr>
          <p:cNvSpPr txBox="1"/>
          <p:nvPr/>
        </p:nvSpPr>
        <p:spPr>
          <a:xfrm>
            <a:off x="1807370" y="3776187"/>
            <a:ext cx="6820853" cy="1320361"/>
          </a:xfrm>
          <a:prstGeom prst="rect">
            <a:avLst/>
          </a:prstGeom>
          <a:noFill/>
        </p:spPr>
        <p:txBody>
          <a:bodyPr rot="0" spcFirstLastPara="0" vertOverflow="overflow" horzOverflow="overflow" vert="horz" wrap="square" lIns="100584" tIns="50292" rIns="100584" bIns="50292" numCol="1" spcCol="0" rtlCol="0" fromWordArt="0" anchor="t" anchorCtr="0" forceAA="0" compatLnSpc="1">
            <a:prstTxWarp prst="textNoShape">
              <a:avLst/>
            </a:prstTxWarp>
            <a:spAutoFit/>
          </a:bodyPr>
          <a:lstStyle/>
          <a:p>
            <a:pPr algn="ctr" defTabSz="502920"/>
            <a:r>
              <a:rPr lang="en-US" sz="3960" dirty="0">
                <a:solidFill>
                  <a:prstClr val="black"/>
                </a:solidFill>
                <a:latin typeface="Times New Roman"/>
                <a:ea typeface="+mn-lt"/>
                <a:cs typeface="Calibri"/>
              </a:rPr>
              <a:t>Gina Mack, DHHS</a:t>
            </a:r>
          </a:p>
          <a:p>
            <a:pPr algn="ctr" defTabSz="502920"/>
            <a:r>
              <a:rPr lang="en-US" sz="3960" dirty="0" err="1">
                <a:solidFill>
                  <a:prstClr val="black"/>
                </a:solidFill>
                <a:latin typeface="Times New Roman"/>
                <a:ea typeface="+mn-lt"/>
                <a:cs typeface="Calibri"/>
              </a:rPr>
              <a:t>Trampis</a:t>
            </a:r>
            <a:r>
              <a:rPr lang="en-US" sz="3960" dirty="0">
                <a:solidFill>
                  <a:prstClr val="black"/>
                </a:solidFill>
                <a:latin typeface="Times New Roman"/>
                <a:ea typeface="+mn-lt"/>
                <a:cs typeface="Calibri"/>
              </a:rPr>
              <a:t> </a:t>
            </a:r>
            <a:r>
              <a:rPr lang="en-US" sz="3960" dirty="0" err="1">
                <a:solidFill>
                  <a:prstClr val="black"/>
                </a:solidFill>
                <a:latin typeface="Times New Roman"/>
                <a:ea typeface="+mn-lt"/>
                <a:cs typeface="Calibri"/>
              </a:rPr>
              <a:t>Wrice</a:t>
            </a:r>
            <a:r>
              <a:rPr lang="en-US" sz="3960" dirty="0">
                <a:solidFill>
                  <a:prstClr val="black"/>
                </a:solidFill>
                <a:latin typeface="Times New Roman"/>
                <a:ea typeface="+mn-lt"/>
                <a:cs typeface="Calibri"/>
              </a:rPr>
              <a:t>, DHHS</a:t>
            </a:r>
            <a:endParaRPr lang="en-US" sz="3960" dirty="0">
              <a:solidFill>
                <a:prstClr val="black"/>
              </a:solidFill>
              <a:latin typeface="Times New Roman"/>
              <a:cs typeface="Times New Roman"/>
            </a:endParaRPr>
          </a:p>
        </p:txBody>
      </p:sp>
      <p:sp>
        <p:nvSpPr>
          <p:cNvPr id="9" name="TextBox 8">
            <a:extLst>
              <a:ext uri="{FF2B5EF4-FFF2-40B4-BE49-F238E27FC236}">
                <a16:creationId xmlns:a16="http://schemas.microsoft.com/office/drawing/2014/main" id="{02DF701E-CA36-41EC-B952-D62DE011AF25}"/>
              </a:ext>
            </a:extLst>
          </p:cNvPr>
          <p:cNvSpPr txBox="1"/>
          <p:nvPr/>
        </p:nvSpPr>
        <p:spPr>
          <a:xfrm>
            <a:off x="1711474" y="2798601"/>
            <a:ext cx="6820851" cy="710964"/>
          </a:xfrm>
          <a:prstGeom prst="rect">
            <a:avLst/>
          </a:prstGeom>
          <a:noFill/>
        </p:spPr>
        <p:txBody>
          <a:bodyPr rot="0" spcFirstLastPara="0" vertOverflow="overflow" horzOverflow="overflow" vert="horz" wrap="square" lIns="100584" tIns="50292" rIns="100584" bIns="50292" numCol="1" spcCol="0" rtlCol="0" fromWordArt="0" anchor="t" anchorCtr="0" forceAA="0" compatLnSpc="1">
            <a:prstTxWarp prst="textNoShape">
              <a:avLst/>
            </a:prstTxWarp>
            <a:spAutoFit/>
          </a:bodyPr>
          <a:lstStyle/>
          <a:p>
            <a:pPr algn="ctr" defTabSz="502920"/>
            <a:r>
              <a:rPr lang="en-US" sz="3960" b="1" i="1" dirty="0">
                <a:solidFill>
                  <a:prstClr val="black"/>
                </a:solidFill>
                <a:latin typeface="Calibri"/>
                <a:cs typeface="Calibri"/>
              </a:rPr>
              <a:t>Adult Protective Services</a:t>
            </a:r>
            <a:endParaRPr lang="en-US" sz="3960" b="1" i="1" dirty="0">
              <a:solidFill>
                <a:prstClr val="black"/>
              </a:solidFill>
              <a:latin typeface="Calibri"/>
              <a:cs typeface="Calibri"/>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5010" y="357742"/>
            <a:ext cx="2076494" cy="1026147"/>
          </a:xfrm>
          <a:prstGeom prst="rect">
            <a:avLst/>
          </a:prstGeom>
        </p:spPr>
      </p:pic>
    </p:spTree>
    <p:extLst>
      <p:ext uri="{BB962C8B-B14F-4D97-AF65-F5344CB8AC3E}">
        <p14:creationId xmlns:p14="http://schemas.microsoft.com/office/powerpoint/2010/main" val="2939690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04118" y="3360552"/>
            <a:ext cx="1129264" cy="1406231"/>
          </a:xfrm>
          <a:prstGeom prst="rect">
            <a:avLst/>
          </a:prstGeom>
        </p:spPr>
      </p:pic>
      <p:pic>
        <p:nvPicPr>
          <p:cNvPr id="3" name="object 3"/>
          <p:cNvPicPr/>
          <p:nvPr/>
        </p:nvPicPr>
        <p:blipFill>
          <a:blip r:embed="rId3" cstate="print"/>
          <a:stretch>
            <a:fillRect/>
          </a:stretch>
        </p:blipFill>
        <p:spPr>
          <a:xfrm>
            <a:off x="3190955" y="3373694"/>
            <a:ext cx="1076740" cy="1379946"/>
          </a:xfrm>
          <a:prstGeom prst="rect">
            <a:avLst/>
          </a:prstGeom>
        </p:spPr>
      </p:pic>
      <p:pic>
        <p:nvPicPr>
          <p:cNvPr id="4" name="object 4"/>
          <p:cNvPicPr/>
          <p:nvPr/>
        </p:nvPicPr>
        <p:blipFill>
          <a:blip r:embed="rId4" cstate="print"/>
          <a:stretch>
            <a:fillRect/>
          </a:stretch>
        </p:blipFill>
        <p:spPr>
          <a:xfrm>
            <a:off x="4464660" y="3373694"/>
            <a:ext cx="1089871" cy="1379946"/>
          </a:xfrm>
          <a:prstGeom prst="rect">
            <a:avLst/>
          </a:prstGeom>
        </p:spPr>
      </p:pic>
      <p:pic>
        <p:nvPicPr>
          <p:cNvPr id="5" name="object 5"/>
          <p:cNvPicPr/>
          <p:nvPr/>
        </p:nvPicPr>
        <p:blipFill>
          <a:blip r:embed="rId5" cstate="print"/>
          <a:stretch>
            <a:fillRect/>
          </a:stretch>
        </p:blipFill>
        <p:spPr>
          <a:xfrm>
            <a:off x="5698972" y="2861142"/>
            <a:ext cx="2613065" cy="2234199"/>
          </a:xfrm>
          <a:prstGeom prst="rect">
            <a:avLst/>
          </a:prstGeom>
        </p:spPr>
      </p:pic>
      <p:sp>
        <p:nvSpPr>
          <p:cNvPr id="6" name="object 6"/>
          <p:cNvSpPr/>
          <p:nvPr/>
        </p:nvSpPr>
        <p:spPr>
          <a:xfrm>
            <a:off x="9975" y="206386"/>
            <a:ext cx="125095" cy="7307580"/>
          </a:xfrm>
          <a:custGeom>
            <a:avLst/>
            <a:gdLst/>
            <a:ahLst/>
            <a:cxnLst/>
            <a:rect l="l" t="t" r="r" b="b"/>
            <a:pathLst>
              <a:path w="125095" h="7307580">
                <a:moveTo>
                  <a:pt x="0" y="0"/>
                </a:moveTo>
                <a:lnTo>
                  <a:pt x="124744" y="0"/>
                </a:lnTo>
                <a:lnTo>
                  <a:pt x="124744" y="7307143"/>
                </a:lnTo>
                <a:lnTo>
                  <a:pt x="0" y="7307143"/>
                </a:lnTo>
                <a:lnTo>
                  <a:pt x="0" y="0"/>
                </a:lnTo>
                <a:close/>
              </a:path>
            </a:pathLst>
          </a:custGeom>
          <a:solidFill>
            <a:srgbClr val="000000"/>
          </a:solidFill>
        </p:spPr>
        <p:txBody>
          <a:bodyPr wrap="square" lIns="0" tIns="0" rIns="0" bIns="0" rtlCol="0"/>
          <a:lstStyle/>
          <a:p>
            <a:endParaRPr/>
          </a:p>
        </p:txBody>
      </p:sp>
      <p:grpSp>
        <p:nvGrpSpPr>
          <p:cNvPr id="7" name="object 7"/>
          <p:cNvGrpSpPr/>
          <p:nvPr/>
        </p:nvGrpSpPr>
        <p:grpSpPr>
          <a:xfrm>
            <a:off x="157698" y="58535"/>
            <a:ext cx="9897745" cy="7576820"/>
            <a:chOff x="157698" y="58535"/>
            <a:chExt cx="9897745" cy="7576820"/>
          </a:xfrm>
        </p:grpSpPr>
        <p:sp>
          <p:nvSpPr>
            <p:cNvPr id="8" name="object 8"/>
            <p:cNvSpPr/>
            <p:nvPr/>
          </p:nvSpPr>
          <p:spPr>
            <a:xfrm>
              <a:off x="157695" y="58546"/>
              <a:ext cx="9897745" cy="7455534"/>
            </a:xfrm>
            <a:custGeom>
              <a:avLst/>
              <a:gdLst/>
              <a:ahLst/>
              <a:cxnLst/>
              <a:rect l="l" t="t" r="r" b="b"/>
              <a:pathLst>
                <a:path w="9897745" h="7455534">
                  <a:moveTo>
                    <a:pt x="9769450" y="0"/>
                  </a:moveTo>
                  <a:lnTo>
                    <a:pt x="0" y="0"/>
                  </a:lnTo>
                  <a:lnTo>
                    <a:pt x="0" y="118275"/>
                  </a:lnTo>
                  <a:lnTo>
                    <a:pt x="9769450" y="118275"/>
                  </a:lnTo>
                  <a:lnTo>
                    <a:pt x="9769450" y="0"/>
                  </a:lnTo>
                  <a:close/>
                </a:path>
                <a:path w="9897745" h="7455534">
                  <a:moveTo>
                    <a:pt x="9897478" y="147840"/>
                  </a:moveTo>
                  <a:lnTo>
                    <a:pt x="9772726" y="147840"/>
                  </a:lnTo>
                  <a:lnTo>
                    <a:pt x="9772726" y="7454989"/>
                  </a:lnTo>
                  <a:lnTo>
                    <a:pt x="9897478" y="7454989"/>
                  </a:lnTo>
                  <a:lnTo>
                    <a:pt x="9897478" y="147840"/>
                  </a:lnTo>
                  <a:close/>
                </a:path>
              </a:pathLst>
            </a:custGeom>
            <a:solidFill>
              <a:srgbClr val="000000"/>
            </a:solidFill>
          </p:spPr>
          <p:txBody>
            <a:bodyPr wrap="square" lIns="0" tIns="0" rIns="0" bIns="0" rtlCol="0"/>
            <a:lstStyle/>
            <a:p>
              <a:endParaRPr/>
            </a:p>
          </p:txBody>
        </p:sp>
        <p:sp>
          <p:nvSpPr>
            <p:cNvPr id="9" name="object 9"/>
            <p:cNvSpPr/>
            <p:nvPr/>
          </p:nvSpPr>
          <p:spPr>
            <a:xfrm>
              <a:off x="5081816" y="4963915"/>
              <a:ext cx="617220" cy="0"/>
            </a:xfrm>
            <a:custGeom>
              <a:avLst/>
              <a:gdLst/>
              <a:ahLst/>
              <a:cxnLst/>
              <a:rect l="l" t="t" r="r" b="b"/>
              <a:pathLst>
                <a:path w="617220">
                  <a:moveTo>
                    <a:pt x="0" y="0"/>
                  </a:moveTo>
                  <a:lnTo>
                    <a:pt x="617156" y="0"/>
                  </a:lnTo>
                </a:path>
              </a:pathLst>
            </a:custGeom>
            <a:ln w="26284">
              <a:solidFill>
                <a:srgbClr val="000000"/>
              </a:solidFill>
            </a:ln>
          </p:spPr>
          <p:txBody>
            <a:bodyPr wrap="square" lIns="0" tIns="0" rIns="0" bIns="0" rtlCol="0"/>
            <a:lstStyle/>
            <a:p>
              <a:endParaRPr/>
            </a:p>
          </p:txBody>
        </p:sp>
        <p:sp>
          <p:nvSpPr>
            <p:cNvPr id="10" name="object 10"/>
            <p:cNvSpPr/>
            <p:nvPr/>
          </p:nvSpPr>
          <p:spPr>
            <a:xfrm>
              <a:off x="1930381" y="5009913"/>
              <a:ext cx="3086100" cy="0"/>
            </a:xfrm>
            <a:custGeom>
              <a:avLst/>
              <a:gdLst/>
              <a:ahLst/>
              <a:cxnLst/>
              <a:rect l="l" t="t" r="r" b="b"/>
              <a:pathLst>
                <a:path w="3086100">
                  <a:moveTo>
                    <a:pt x="0" y="0"/>
                  </a:moveTo>
                  <a:lnTo>
                    <a:pt x="3085780" y="0"/>
                  </a:lnTo>
                </a:path>
              </a:pathLst>
            </a:custGeom>
            <a:ln w="13142">
              <a:solidFill>
                <a:srgbClr val="000000"/>
              </a:solidFill>
            </a:ln>
          </p:spPr>
          <p:txBody>
            <a:bodyPr wrap="square" lIns="0" tIns="0" rIns="0" bIns="0" rtlCol="0"/>
            <a:lstStyle/>
            <a:p>
              <a:endParaRPr/>
            </a:p>
          </p:txBody>
        </p:sp>
        <p:sp>
          <p:nvSpPr>
            <p:cNvPr id="11" name="object 11"/>
            <p:cNvSpPr/>
            <p:nvPr/>
          </p:nvSpPr>
          <p:spPr>
            <a:xfrm>
              <a:off x="1930381" y="5069053"/>
              <a:ext cx="3768725" cy="0"/>
            </a:xfrm>
            <a:custGeom>
              <a:avLst/>
              <a:gdLst/>
              <a:ahLst/>
              <a:cxnLst/>
              <a:rect l="l" t="t" r="r" b="b"/>
              <a:pathLst>
                <a:path w="3768725">
                  <a:moveTo>
                    <a:pt x="0" y="0"/>
                  </a:moveTo>
                  <a:lnTo>
                    <a:pt x="3768591" y="0"/>
                  </a:lnTo>
                </a:path>
              </a:pathLst>
            </a:custGeom>
            <a:ln w="6571">
              <a:solidFill>
                <a:srgbClr val="000000"/>
              </a:solidFill>
            </a:ln>
          </p:spPr>
          <p:txBody>
            <a:bodyPr wrap="square" lIns="0" tIns="0" rIns="0" bIns="0" rtlCol="0"/>
            <a:lstStyle/>
            <a:p>
              <a:endParaRPr/>
            </a:p>
          </p:txBody>
        </p:sp>
        <p:sp>
          <p:nvSpPr>
            <p:cNvPr id="12" name="object 12"/>
            <p:cNvSpPr/>
            <p:nvPr/>
          </p:nvSpPr>
          <p:spPr>
            <a:xfrm>
              <a:off x="157698" y="7510244"/>
              <a:ext cx="9769475" cy="125095"/>
            </a:xfrm>
            <a:custGeom>
              <a:avLst/>
              <a:gdLst/>
              <a:ahLst/>
              <a:cxnLst/>
              <a:rect l="l" t="t" r="r" b="b"/>
              <a:pathLst>
                <a:path w="9769475" h="125095">
                  <a:moveTo>
                    <a:pt x="0" y="0"/>
                  </a:moveTo>
                  <a:lnTo>
                    <a:pt x="9769449" y="0"/>
                  </a:lnTo>
                  <a:lnTo>
                    <a:pt x="9769449" y="124852"/>
                  </a:lnTo>
                  <a:lnTo>
                    <a:pt x="0" y="124852"/>
                  </a:lnTo>
                  <a:lnTo>
                    <a:pt x="0" y="0"/>
                  </a:lnTo>
                  <a:close/>
                </a:path>
              </a:pathLst>
            </a:custGeom>
            <a:solidFill>
              <a:srgbClr val="000000"/>
            </a:solidFill>
          </p:spPr>
          <p:txBody>
            <a:bodyPr wrap="square" lIns="0" tIns="0" rIns="0" bIns="0" rtlCol="0"/>
            <a:lstStyle/>
            <a:p>
              <a:endParaRPr/>
            </a:p>
          </p:txBody>
        </p:sp>
      </p:grpSp>
      <p:sp>
        <p:nvSpPr>
          <p:cNvPr id="13" name="object 13"/>
          <p:cNvSpPr txBox="1"/>
          <p:nvPr/>
        </p:nvSpPr>
        <p:spPr>
          <a:xfrm>
            <a:off x="193425" y="243336"/>
            <a:ext cx="1527175" cy="179070"/>
          </a:xfrm>
          <a:prstGeom prst="rect">
            <a:avLst/>
          </a:prstGeom>
        </p:spPr>
        <p:txBody>
          <a:bodyPr vert="horz" wrap="square" lIns="0" tIns="13335" rIns="0" bIns="0" rtlCol="0">
            <a:spAutoFit/>
          </a:bodyPr>
          <a:lstStyle/>
          <a:p>
            <a:pPr marL="12700">
              <a:lnSpc>
                <a:spcPct val="100000"/>
              </a:lnSpc>
              <a:spcBef>
                <a:spcPts val="105"/>
              </a:spcBef>
              <a:tabLst>
                <a:tab pos="226695" algn="l"/>
                <a:tab pos="452120" algn="l"/>
                <a:tab pos="994410" algn="l"/>
                <a:tab pos="1188085" algn="l"/>
                <a:tab pos="1449705" algn="l"/>
              </a:tabLst>
            </a:pPr>
            <a:r>
              <a:rPr sz="800" dirty="0">
                <a:solidFill>
                  <a:srgbClr val="368AF9"/>
                </a:solidFill>
                <a:latin typeface="Times New Roman"/>
                <a:cs typeface="Times New Roman"/>
              </a:rPr>
              <a:t>O	o	O   </a:t>
            </a:r>
            <a:r>
              <a:rPr sz="800" spc="-35" dirty="0">
                <a:solidFill>
                  <a:srgbClr val="368AF9"/>
                </a:solidFill>
                <a:latin typeface="Times New Roman"/>
                <a:cs typeface="Times New Roman"/>
              </a:rPr>
              <a:t> </a:t>
            </a:r>
            <a:r>
              <a:rPr sz="850" dirty="0">
                <a:solidFill>
                  <a:srgbClr val="368AF9"/>
                </a:solidFill>
                <a:latin typeface="Arial"/>
                <a:cs typeface="Arial"/>
              </a:rPr>
              <a:t>□   </a:t>
            </a:r>
            <a:r>
              <a:rPr sz="850" spc="-120" dirty="0">
                <a:solidFill>
                  <a:srgbClr val="368AF9"/>
                </a:solidFill>
                <a:latin typeface="Arial"/>
                <a:cs typeface="Arial"/>
              </a:rPr>
              <a:t> </a:t>
            </a:r>
            <a:r>
              <a:rPr sz="850" dirty="0">
                <a:solidFill>
                  <a:srgbClr val="368AF9"/>
                </a:solidFill>
                <a:latin typeface="Arial"/>
                <a:cs typeface="Arial"/>
              </a:rPr>
              <a:t>□	</a:t>
            </a:r>
            <a:r>
              <a:rPr sz="800" dirty="0">
                <a:solidFill>
                  <a:srgbClr val="367EDF"/>
                </a:solidFill>
                <a:latin typeface="Times New Roman"/>
                <a:cs typeface="Times New Roman"/>
              </a:rPr>
              <a:t>o	</a:t>
            </a:r>
            <a:r>
              <a:rPr sz="850" dirty="0">
                <a:solidFill>
                  <a:srgbClr val="368AF9"/>
                </a:solidFill>
                <a:latin typeface="Arial"/>
                <a:cs typeface="Arial"/>
              </a:rPr>
              <a:t>□	</a:t>
            </a:r>
            <a:r>
              <a:rPr sz="1000" dirty="0">
                <a:solidFill>
                  <a:srgbClr val="368AF9"/>
                </a:solidFill>
                <a:latin typeface="Times New Roman"/>
                <a:cs typeface="Times New Roman"/>
              </a:rPr>
              <a:t>o</a:t>
            </a:r>
            <a:endParaRPr sz="1000">
              <a:latin typeface="Times New Roman"/>
              <a:cs typeface="Times New Roman"/>
            </a:endParaRPr>
          </a:p>
        </p:txBody>
      </p:sp>
      <p:sp>
        <p:nvSpPr>
          <p:cNvPr id="14" name="object 14"/>
          <p:cNvSpPr txBox="1"/>
          <p:nvPr/>
        </p:nvSpPr>
        <p:spPr>
          <a:xfrm>
            <a:off x="1920895" y="275279"/>
            <a:ext cx="125730" cy="140970"/>
          </a:xfrm>
          <a:prstGeom prst="rect">
            <a:avLst/>
          </a:prstGeom>
        </p:spPr>
        <p:txBody>
          <a:bodyPr vert="horz" wrap="square" lIns="0" tIns="13335" rIns="0" bIns="0" rtlCol="0">
            <a:spAutoFit/>
          </a:bodyPr>
          <a:lstStyle/>
          <a:p>
            <a:pPr marL="12700">
              <a:lnSpc>
                <a:spcPct val="100000"/>
              </a:lnSpc>
              <a:spcBef>
                <a:spcPts val="105"/>
              </a:spcBef>
            </a:pPr>
            <a:r>
              <a:rPr sz="750" spc="-25" dirty="0">
                <a:solidFill>
                  <a:srgbClr val="367EDF"/>
                </a:solidFill>
                <a:latin typeface="Times New Roman"/>
                <a:cs typeface="Times New Roman"/>
              </a:rPr>
              <a:t>c:J</a:t>
            </a:r>
            <a:endParaRPr sz="750">
              <a:latin typeface="Times New Roman"/>
              <a:cs typeface="Times New Roman"/>
            </a:endParaRPr>
          </a:p>
        </p:txBody>
      </p:sp>
      <p:sp>
        <p:nvSpPr>
          <p:cNvPr id="15" name="object 15"/>
          <p:cNvSpPr txBox="1"/>
          <p:nvPr/>
        </p:nvSpPr>
        <p:spPr>
          <a:xfrm>
            <a:off x="2218886" y="275279"/>
            <a:ext cx="155575" cy="140970"/>
          </a:xfrm>
          <a:prstGeom prst="rect">
            <a:avLst/>
          </a:prstGeom>
        </p:spPr>
        <p:txBody>
          <a:bodyPr vert="horz" wrap="square" lIns="0" tIns="13335" rIns="0" bIns="0" rtlCol="0">
            <a:spAutoFit/>
          </a:bodyPr>
          <a:lstStyle/>
          <a:p>
            <a:pPr marL="12700">
              <a:lnSpc>
                <a:spcPct val="100000"/>
              </a:lnSpc>
              <a:spcBef>
                <a:spcPts val="105"/>
              </a:spcBef>
            </a:pPr>
            <a:r>
              <a:rPr sz="750" spc="-35" dirty="0">
                <a:solidFill>
                  <a:srgbClr val="368AF9"/>
                </a:solidFill>
                <a:latin typeface="Arial"/>
                <a:cs typeface="Arial"/>
              </a:rPr>
              <a:t>DD</a:t>
            </a:r>
            <a:endParaRPr sz="750">
              <a:latin typeface="Arial"/>
              <a:cs typeface="Arial"/>
            </a:endParaRPr>
          </a:p>
        </p:txBody>
      </p:sp>
      <p:sp>
        <p:nvSpPr>
          <p:cNvPr id="16" name="object 16"/>
          <p:cNvSpPr txBox="1"/>
          <p:nvPr/>
        </p:nvSpPr>
        <p:spPr>
          <a:xfrm>
            <a:off x="2678470" y="217781"/>
            <a:ext cx="2701290" cy="209550"/>
          </a:xfrm>
          <a:prstGeom prst="rect">
            <a:avLst/>
          </a:prstGeom>
        </p:spPr>
        <p:txBody>
          <a:bodyPr vert="horz" wrap="square" lIns="0" tIns="13335" rIns="0" bIns="0" rtlCol="0">
            <a:spAutoFit/>
          </a:bodyPr>
          <a:lstStyle/>
          <a:p>
            <a:pPr marL="12700">
              <a:lnSpc>
                <a:spcPct val="100000"/>
              </a:lnSpc>
              <a:spcBef>
                <a:spcPts val="105"/>
              </a:spcBef>
              <a:tabLst>
                <a:tab pos="226695" algn="l"/>
                <a:tab pos="440055" algn="l"/>
                <a:tab pos="671830" algn="l"/>
                <a:tab pos="890905" algn="l"/>
                <a:tab pos="2595880" algn="l"/>
              </a:tabLst>
            </a:pPr>
            <a:r>
              <a:rPr sz="750" spc="-30" dirty="0">
                <a:solidFill>
                  <a:srgbClr val="368AF9"/>
                </a:solidFill>
                <a:latin typeface="Arial"/>
                <a:cs typeface="Arial"/>
              </a:rPr>
              <a:t>D	</a:t>
            </a:r>
            <a:r>
              <a:rPr sz="750" spc="-25" dirty="0">
                <a:solidFill>
                  <a:srgbClr val="368AF9"/>
                </a:solidFill>
                <a:latin typeface="Arial"/>
                <a:cs typeface="Arial"/>
              </a:rPr>
              <a:t>o	</a:t>
            </a:r>
            <a:r>
              <a:rPr sz="750" spc="-20" dirty="0">
                <a:solidFill>
                  <a:srgbClr val="368AF9"/>
                </a:solidFill>
                <a:latin typeface="Arial"/>
                <a:cs typeface="Arial"/>
              </a:rPr>
              <a:t>[</a:t>
            </a:r>
            <a:r>
              <a:rPr sz="750" spc="-25" dirty="0">
                <a:solidFill>
                  <a:srgbClr val="368AF9"/>
                </a:solidFill>
                <a:latin typeface="Arial"/>
                <a:cs typeface="Arial"/>
              </a:rPr>
              <a:t>J</a:t>
            </a:r>
            <a:r>
              <a:rPr sz="750" dirty="0">
                <a:solidFill>
                  <a:srgbClr val="368AF9"/>
                </a:solidFill>
                <a:latin typeface="Arial"/>
                <a:cs typeface="Arial"/>
              </a:rPr>
              <a:t>	</a:t>
            </a:r>
            <a:r>
              <a:rPr sz="1200" spc="-40" dirty="0">
                <a:solidFill>
                  <a:srgbClr val="368AF9"/>
                </a:solidFill>
                <a:latin typeface="Arial"/>
                <a:cs typeface="Arial"/>
              </a:rPr>
              <a:t>□</a:t>
            </a:r>
            <a:r>
              <a:rPr sz="1200" dirty="0">
                <a:solidFill>
                  <a:srgbClr val="368AF9"/>
                </a:solidFill>
                <a:latin typeface="Arial"/>
                <a:cs typeface="Arial"/>
              </a:rPr>
              <a:t>	</a:t>
            </a:r>
            <a:r>
              <a:rPr sz="800" spc="-45" dirty="0">
                <a:solidFill>
                  <a:srgbClr val="2870A5"/>
                </a:solidFill>
                <a:latin typeface="Times New Roman"/>
                <a:cs typeface="Times New Roman"/>
              </a:rPr>
              <a:t>E:</a:t>
            </a:r>
            <a:r>
              <a:rPr sz="800" spc="-25" dirty="0">
                <a:solidFill>
                  <a:srgbClr val="2870A5"/>
                </a:solidFill>
                <a:latin typeface="Times New Roman"/>
                <a:cs typeface="Times New Roman"/>
              </a:rPr>
              <a:t>l</a:t>
            </a:r>
            <a:r>
              <a:rPr sz="800" dirty="0">
                <a:solidFill>
                  <a:srgbClr val="2870A5"/>
                </a:solidFill>
                <a:latin typeface="Times New Roman"/>
                <a:cs typeface="Times New Roman"/>
              </a:rPr>
              <a:t>  </a:t>
            </a:r>
            <a:r>
              <a:rPr sz="800" spc="-50" dirty="0">
                <a:solidFill>
                  <a:srgbClr val="2870A5"/>
                </a:solidFill>
                <a:latin typeface="Times New Roman"/>
                <a:cs typeface="Times New Roman"/>
              </a:rPr>
              <a:t> </a:t>
            </a:r>
            <a:r>
              <a:rPr sz="800" spc="-15" dirty="0">
                <a:solidFill>
                  <a:srgbClr val="2870A5"/>
                </a:solidFill>
                <a:latin typeface="Times New Roman"/>
                <a:cs typeface="Times New Roman"/>
              </a:rPr>
              <a:t>li</a:t>
            </a:r>
            <a:r>
              <a:rPr sz="800" spc="-10" dirty="0">
                <a:solidFill>
                  <a:srgbClr val="2870A5"/>
                </a:solidFill>
                <a:latin typeface="Times New Roman"/>
                <a:cs typeface="Times New Roman"/>
              </a:rPr>
              <a:t>l</a:t>
            </a:r>
            <a:r>
              <a:rPr sz="800" dirty="0">
                <a:solidFill>
                  <a:srgbClr val="2870A5"/>
                </a:solidFill>
                <a:latin typeface="Times New Roman"/>
                <a:cs typeface="Times New Roman"/>
              </a:rPr>
              <a:t> </a:t>
            </a:r>
            <a:r>
              <a:rPr sz="800" spc="-100" dirty="0">
                <a:solidFill>
                  <a:srgbClr val="2870A5"/>
                </a:solidFill>
                <a:latin typeface="Times New Roman"/>
                <a:cs typeface="Times New Roman"/>
              </a:rPr>
              <a:t> </a:t>
            </a:r>
            <a:r>
              <a:rPr sz="750" spc="-15" dirty="0">
                <a:solidFill>
                  <a:srgbClr val="368AF9"/>
                </a:solidFill>
                <a:latin typeface="Arial"/>
                <a:cs typeface="Arial"/>
              </a:rPr>
              <a:t>□</a:t>
            </a:r>
            <a:r>
              <a:rPr sz="750" dirty="0">
                <a:solidFill>
                  <a:srgbClr val="368AF9"/>
                </a:solidFill>
                <a:latin typeface="Arial"/>
                <a:cs typeface="Arial"/>
              </a:rPr>
              <a:t>  </a:t>
            </a:r>
            <a:r>
              <a:rPr sz="750" spc="-85" dirty="0">
                <a:solidFill>
                  <a:srgbClr val="368AF9"/>
                </a:solidFill>
                <a:latin typeface="Arial"/>
                <a:cs typeface="Arial"/>
              </a:rPr>
              <a:t> </a:t>
            </a:r>
            <a:r>
              <a:rPr sz="750" spc="-15" dirty="0">
                <a:solidFill>
                  <a:srgbClr val="368AF9"/>
                </a:solidFill>
                <a:latin typeface="Arial"/>
                <a:cs typeface="Arial"/>
              </a:rPr>
              <a:t>□</a:t>
            </a:r>
            <a:r>
              <a:rPr sz="750" dirty="0">
                <a:solidFill>
                  <a:srgbClr val="368AF9"/>
                </a:solidFill>
                <a:latin typeface="Arial"/>
                <a:cs typeface="Arial"/>
              </a:rPr>
              <a:t>  </a:t>
            </a:r>
            <a:r>
              <a:rPr sz="750" spc="70" dirty="0">
                <a:solidFill>
                  <a:srgbClr val="368AF9"/>
                </a:solidFill>
                <a:latin typeface="Arial"/>
                <a:cs typeface="Arial"/>
              </a:rPr>
              <a:t> </a:t>
            </a:r>
            <a:r>
              <a:rPr sz="750" spc="-15" dirty="0">
                <a:solidFill>
                  <a:srgbClr val="368AF9"/>
                </a:solidFill>
                <a:latin typeface="Arial"/>
                <a:cs typeface="Arial"/>
              </a:rPr>
              <a:t>□</a:t>
            </a:r>
            <a:r>
              <a:rPr sz="750" dirty="0">
                <a:solidFill>
                  <a:srgbClr val="368AF9"/>
                </a:solidFill>
                <a:latin typeface="Arial"/>
                <a:cs typeface="Arial"/>
              </a:rPr>
              <a:t>   </a:t>
            </a:r>
            <a:r>
              <a:rPr sz="750" spc="-10" dirty="0">
                <a:solidFill>
                  <a:srgbClr val="368AF9"/>
                </a:solidFill>
                <a:latin typeface="Arial"/>
                <a:cs typeface="Arial"/>
              </a:rPr>
              <a:t> </a:t>
            </a:r>
            <a:r>
              <a:rPr sz="800" spc="-15" dirty="0">
                <a:solidFill>
                  <a:srgbClr val="368AF9"/>
                </a:solidFill>
                <a:latin typeface="Times New Roman"/>
                <a:cs typeface="Times New Roman"/>
              </a:rPr>
              <a:t>O</a:t>
            </a:r>
            <a:r>
              <a:rPr sz="800" dirty="0">
                <a:solidFill>
                  <a:srgbClr val="368AF9"/>
                </a:solidFill>
                <a:latin typeface="Times New Roman"/>
                <a:cs typeface="Times New Roman"/>
              </a:rPr>
              <a:t>   </a:t>
            </a:r>
            <a:r>
              <a:rPr sz="800" spc="25" dirty="0">
                <a:solidFill>
                  <a:srgbClr val="368AF9"/>
                </a:solidFill>
                <a:latin typeface="Times New Roman"/>
                <a:cs typeface="Times New Roman"/>
              </a:rPr>
              <a:t> </a:t>
            </a:r>
            <a:r>
              <a:rPr sz="1200" dirty="0">
                <a:solidFill>
                  <a:srgbClr val="368AF9"/>
                </a:solidFill>
                <a:latin typeface="Arial"/>
                <a:cs typeface="Arial"/>
              </a:rPr>
              <a:t>□ </a:t>
            </a:r>
            <a:r>
              <a:rPr sz="1200" spc="155" dirty="0">
                <a:solidFill>
                  <a:srgbClr val="368AF9"/>
                </a:solidFill>
                <a:latin typeface="Arial"/>
                <a:cs typeface="Arial"/>
              </a:rPr>
              <a:t> </a:t>
            </a:r>
            <a:r>
              <a:rPr sz="1200" dirty="0">
                <a:solidFill>
                  <a:srgbClr val="368AF9"/>
                </a:solidFill>
                <a:latin typeface="Arial"/>
                <a:cs typeface="Arial"/>
              </a:rPr>
              <a:t>□ </a:t>
            </a:r>
            <a:r>
              <a:rPr sz="1200" spc="-105" dirty="0">
                <a:solidFill>
                  <a:srgbClr val="368AF9"/>
                </a:solidFill>
                <a:latin typeface="Arial"/>
                <a:cs typeface="Arial"/>
              </a:rPr>
              <a:t> </a:t>
            </a:r>
            <a:r>
              <a:rPr sz="1200" dirty="0">
                <a:solidFill>
                  <a:srgbClr val="368AF9"/>
                </a:solidFill>
                <a:latin typeface="Arial"/>
                <a:cs typeface="Arial"/>
              </a:rPr>
              <a:t>□ </a:t>
            </a:r>
            <a:r>
              <a:rPr sz="1200" spc="155" dirty="0">
                <a:solidFill>
                  <a:srgbClr val="368AF9"/>
                </a:solidFill>
                <a:latin typeface="Arial"/>
                <a:cs typeface="Arial"/>
              </a:rPr>
              <a:t> </a:t>
            </a:r>
            <a:r>
              <a:rPr sz="1200" dirty="0">
                <a:solidFill>
                  <a:srgbClr val="368AF9"/>
                </a:solidFill>
                <a:latin typeface="Arial"/>
                <a:cs typeface="Arial"/>
              </a:rPr>
              <a:t>□	□</a:t>
            </a:r>
            <a:endParaRPr sz="1200">
              <a:latin typeface="Arial"/>
              <a:cs typeface="Arial"/>
            </a:endParaRPr>
          </a:p>
        </p:txBody>
      </p:sp>
      <p:sp>
        <p:nvSpPr>
          <p:cNvPr id="17" name="object 17"/>
          <p:cNvSpPr txBox="1"/>
          <p:nvPr/>
        </p:nvSpPr>
        <p:spPr>
          <a:xfrm>
            <a:off x="1898373" y="1157231"/>
            <a:ext cx="6394450" cy="1752600"/>
          </a:xfrm>
          <a:prstGeom prst="rect">
            <a:avLst/>
          </a:prstGeom>
        </p:spPr>
        <p:txBody>
          <a:bodyPr vert="horz" wrap="square" lIns="0" tIns="319405" rIns="0" bIns="0" rtlCol="0">
            <a:spAutoFit/>
          </a:bodyPr>
          <a:lstStyle/>
          <a:p>
            <a:pPr marL="556260">
              <a:lnSpc>
                <a:spcPct val="100000"/>
              </a:lnSpc>
              <a:spcBef>
                <a:spcPts val="2515"/>
              </a:spcBef>
            </a:pPr>
            <a:r>
              <a:rPr sz="3450" b="1" i="1" spc="40" dirty="0">
                <a:solidFill>
                  <a:srgbClr val="EF00B3"/>
                </a:solidFill>
                <a:latin typeface="Arial"/>
                <a:cs typeface="Arial"/>
              </a:rPr>
              <a:t>Adult</a:t>
            </a:r>
            <a:r>
              <a:rPr sz="3450" b="1" i="1" spc="145" dirty="0">
                <a:solidFill>
                  <a:srgbClr val="EF00B3"/>
                </a:solidFill>
                <a:latin typeface="Arial"/>
                <a:cs typeface="Arial"/>
              </a:rPr>
              <a:t> </a:t>
            </a:r>
            <a:r>
              <a:rPr sz="3450" b="1" i="1" spc="35" dirty="0">
                <a:solidFill>
                  <a:srgbClr val="EF00B3"/>
                </a:solidFill>
                <a:latin typeface="Arial"/>
                <a:cs typeface="Arial"/>
              </a:rPr>
              <a:t>Protective</a:t>
            </a:r>
            <a:r>
              <a:rPr sz="3450" b="1" i="1" spc="290" dirty="0">
                <a:solidFill>
                  <a:srgbClr val="EF00B3"/>
                </a:solidFill>
                <a:latin typeface="Arial"/>
                <a:cs typeface="Arial"/>
              </a:rPr>
              <a:t> </a:t>
            </a:r>
            <a:r>
              <a:rPr sz="3450" b="1" i="1" spc="55" dirty="0">
                <a:solidFill>
                  <a:srgbClr val="EF00B3"/>
                </a:solidFill>
                <a:latin typeface="Arial"/>
                <a:cs typeface="Arial"/>
              </a:rPr>
              <a:t>Services</a:t>
            </a:r>
            <a:endParaRPr sz="3450">
              <a:latin typeface="Arial"/>
              <a:cs typeface="Arial"/>
            </a:endParaRPr>
          </a:p>
          <a:p>
            <a:pPr marL="12700">
              <a:lnSpc>
                <a:spcPct val="100000"/>
              </a:lnSpc>
              <a:spcBef>
                <a:spcPts val="2595"/>
              </a:spcBef>
            </a:pPr>
            <a:r>
              <a:rPr sz="3300" spc="-260" dirty="0">
                <a:solidFill>
                  <a:srgbClr val="2870A5"/>
                </a:solidFill>
                <a:latin typeface="Arial"/>
                <a:cs typeface="Arial"/>
              </a:rPr>
              <a:t>Department</a:t>
            </a:r>
            <a:r>
              <a:rPr sz="3300" spc="-95" dirty="0">
                <a:solidFill>
                  <a:srgbClr val="2870A5"/>
                </a:solidFill>
                <a:latin typeface="Arial"/>
                <a:cs typeface="Arial"/>
              </a:rPr>
              <a:t> </a:t>
            </a:r>
            <a:r>
              <a:rPr sz="3300" spc="-150" dirty="0">
                <a:solidFill>
                  <a:srgbClr val="2870A5"/>
                </a:solidFill>
                <a:latin typeface="Arial"/>
                <a:cs typeface="Arial"/>
              </a:rPr>
              <a:t>of</a:t>
            </a:r>
            <a:r>
              <a:rPr sz="3300" spc="-180" dirty="0">
                <a:solidFill>
                  <a:srgbClr val="2870A5"/>
                </a:solidFill>
                <a:latin typeface="Arial"/>
                <a:cs typeface="Arial"/>
              </a:rPr>
              <a:t> </a:t>
            </a:r>
            <a:r>
              <a:rPr sz="3300" spc="-270" dirty="0">
                <a:solidFill>
                  <a:srgbClr val="2870A5"/>
                </a:solidFill>
                <a:latin typeface="Arial"/>
                <a:cs typeface="Arial"/>
              </a:rPr>
              <a:t>Health</a:t>
            </a:r>
            <a:r>
              <a:rPr sz="3300" spc="-130" dirty="0">
                <a:solidFill>
                  <a:srgbClr val="2870A5"/>
                </a:solidFill>
                <a:latin typeface="Arial"/>
                <a:cs typeface="Arial"/>
              </a:rPr>
              <a:t> </a:t>
            </a:r>
            <a:r>
              <a:rPr sz="3700" spc="-215" dirty="0">
                <a:solidFill>
                  <a:srgbClr val="2870A5"/>
                </a:solidFill>
                <a:latin typeface="Arial"/>
                <a:cs typeface="Arial"/>
              </a:rPr>
              <a:t>&amp;</a:t>
            </a:r>
            <a:r>
              <a:rPr sz="3700" spc="-450" dirty="0">
                <a:solidFill>
                  <a:srgbClr val="2870A5"/>
                </a:solidFill>
                <a:latin typeface="Arial"/>
                <a:cs typeface="Arial"/>
              </a:rPr>
              <a:t> </a:t>
            </a:r>
            <a:r>
              <a:rPr sz="3300" spc="-275" dirty="0">
                <a:solidFill>
                  <a:srgbClr val="2870A5"/>
                </a:solidFill>
                <a:latin typeface="Arial"/>
                <a:cs typeface="Arial"/>
              </a:rPr>
              <a:t>Human</a:t>
            </a:r>
            <a:r>
              <a:rPr sz="3300" spc="-180" dirty="0">
                <a:solidFill>
                  <a:srgbClr val="2870A5"/>
                </a:solidFill>
                <a:latin typeface="Arial"/>
                <a:cs typeface="Arial"/>
              </a:rPr>
              <a:t> </a:t>
            </a:r>
            <a:r>
              <a:rPr sz="3300" spc="-365" dirty="0">
                <a:solidFill>
                  <a:srgbClr val="2870A5"/>
                </a:solidFill>
                <a:latin typeface="Arial"/>
                <a:cs typeface="Arial"/>
              </a:rPr>
              <a:t>Services</a:t>
            </a:r>
            <a:endParaRPr sz="3300">
              <a:latin typeface="Arial"/>
              <a:cs typeface="Arial"/>
            </a:endParaRPr>
          </a:p>
        </p:txBody>
      </p:sp>
      <p:sp>
        <p:nvSpPr>
          <p:cNvPr id="18" name="object 18"/>
          <p:cNvSpPr txBox="1"/>
          <p:nvPr/>
        </p:nvSpPr>
        <p:spPr>
          <a:xfrm>
            <a:off x="1918078" y="5027699"/>
            <a:ext cx="6403340" cy="753745"/>
          </a:xfrm>
          <a:prstGeom prst="rect">
            <a:avLst/>
          </a:prstGeom>
        </p:spPr>
        <p:txBody>
          <a:bodyPr vert="horz" wrap="square" lIns="0" tIns="15875" rIns="0" bIns="0" rtlCol="0">
            <a:spAutoFit/>
          </a:bodyPr>
          <a:lstStyle/>
          <a:p>
            <a:pPr marL="12700">
              <a:lnSpc>
                <a:spcPct val="100000"/>
              </a:lnSpc>
              <a:spcBef>
                <a:spcPts val="125"/>
              </a:spcBef>
              <a:tabLst>
                <a:tab pos="938530" algn="l"/>
                <a:tab pos="1791970" algn="l"/>
                <a:tab pos="2665095" algn="l"/>
                <a:tab pos="3503295" algn="l"/>
                <a:tab pos="4363085" algn="l"/>
                <a:tab pos="5257800" algn="l"/>
                <a:tab pos="6109970" algn="l"/>
              </a:tabLst>
            </a:pPr>
            <a:r>
              <a:rPr sz="4750" spc="-790" dirty="0">
                <a:solidFill>
                  <a:srgbClr val="2870A5"/>
                </a:solidFill>
                <a:latin typeface="Courier New"/>
                <a:cs typeface="Courier New"/>
              </a:rPr>
              <a:t>N	</a:t>
            </a:r>
            <a:r>
              <a:rPr sz="4750" spc="-1220" dirty="0">
                <a:solidFill>
                  <a:srgbClr val="2870A5"/>
                </a:solidFill>
                <a:latin typeface="Courier New"/>
                <a:cs typeface="Courier New"/>
              </a:rPr>
              <a:t>E	</a:t>
            </a:r>
            <a:r>
              <a:rPr sz="4750" spc="-1105" dirty="0">
                <a:solidFill>
                  <a:srgbClr val="2870A5"/>
                </a:solidFill>
                <a:latin typeface="Courier New"/>
                <a:cs typeface="Courier New"/>
              </a:rPr>
              <a:t>B	</a:t>
            </a:r>
            <a:r>
              <a:rPr sz="4750" spc="-1275" dirty="0">
                <a:solidFill>
                  <a:srgbClr val="2870A5"/>
                </a:solidFill>
                <a:latin typeface="Courier New"/>
                <a:cs typeface="Courier New"/>
              </a:rPr>
              <a:t>R	</a:t>
            </a:r>
            <a:r>
              <a:rPr sz="4750" spc="-705" dirty="0">
                <a:solidFill>
                  <a:srgbClr val="2870A5"/>
                </a:solidFill>
                <a:latin typeface="Courier New"/>
                <a:cs typeface="Courier New"/>
              </a:rPr>
              <a:t>A	</a:t>
            </a:r>
            <a:r>
              <a:rPr sz="4750" spc="-844" dirty="0">
                <a:solidFill>
                  <a:srgbClr val="2870A5"/>
                </a:solidFill>
                <a:latin typeface="Courier New"/>
                <a:cs typeface="Courier New"/>
              </a:rPr>
              <a:t>S	</a:t>
            </a:r>
            <a:r>
              <a:rPr sz="4750" spc="-1050" dirty="0">
                <a:solidFill>
                  <a:srgbClr val="2870A5"/>
                </a:solidFill>
                <a:latin typeface="Courier New"/>
                <a:cs typeface="Courier New"/>
              </a:rPr>
              <a:t>K	</a:t>
            </a:r>
            <a:r>
              <a:rPr sz="4750" spc="-645" dirty="0">
                <a:solidFill>
                  <a:srgbClr val="2870A5"/>
                </a:solidFill>
                <a:latin typeface="Courier New"/>
                <a:cs typeface="Courier New"/>
              </a:rPr>
              <a:t>A</a:t>
            </a:r>
            <a:endParaRPr sz="4750">
              <a:latin typeface="Courier New"/>
              <a:cs typeface="Courier Ne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3" name="object 3"/>
          <p:cNvGrpSpPr/>
          <p:nvPr/>
        </p:nvGrpSpPr>
        <p:grpSpPr>
          <a:xfrm>
            <a:off x="289008" y="180101"/>
            <a:ext cx="9615170" cy="7346950"/>
            <a:chOff x="289008" y="180101"/>
            <a:chExt cx="9615170" cy="7346950"/>
          </a:xfrm>
        </p:grpSpPr>
        <p:sp>
          <p:nvSpPr>
            <p:cNvPr id="4" name="object 4"/>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5" name="object 5"/>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xfrm>
            <a:off x="3252562" y="477525"/>
            <a:ext cx="2597785" cy="631190"/>
          </a:xfrm>
          <a:prstGeom prst="rect">
            <a:avLst/>
          </a:prstGeom>
        </p:spPr>
        <p:txBody>
          <a:bodyPr vert="horz" wrap="square" lIns="0" tIns="15875" rIns="0" bIns="0" rtlCol="0">
            <a:spAutoFit/>
          </a:bodyPr>
          <a:lstStyle/>
          <a:p>
            <a:pPr marL="12700">
              <a:lnSpc>
                <a:spcPct val="100000"/>
              </a:lnSpc>
              <a:spcBef>
                <a:spcPts val="125"/>
              </a:spcBef>
            </a:pPr>
            <a:r>
              <a:rPr sz="3950" b="1" i="1" spc="25" dirty="0">
                <a:solidFill>
                  <a:srgbClr val="FD8000"/>
                </a:solidFill>
                <a:latin typeface="Arial"/>
                <a:cs typeface="Arial"/>
              </a:rPr>
              <a:t>Objectives</a:t>
            </a:r>
            <a:endParaRPr sz="3950">
              <a:latin typeface="Arial"/>
              <a:cs typeface="Arial"/>
            </a:endParaRPr>
          </a:p>
        </p:txBody>
      </p:sp>
      <p:sp>
        <p:nvSpPr>
          <p:cNvPr id="7" name="object 7"/>
          <p:cNvSpPr txBox="1"/>
          <p:nvPr/>
        </p:nvSpPr>
        <p:spPr>
          <a:xfrm>
            <a:off x="797562" y="1921542"/>
            <a:ext cx="7927340" cy="5030470"/>
          </a:xfrm>
          <a:prstGeom prst="rect">
            <a:avLst/>
          </a:prstGeom>
        </p:spPr>
        <p:txBody>
          <a:bodyPr vert="horz" wrap="square" lIns="0" tIns="15240" rIns="0" bIns="0" rtlCol="0">
            <a:spAutoFit/>
          </a:bodyPr>
          <a:lstStyle/>
          <a:p>
            <a:pPr marL="323215" indent="-311150">
              <a:lnSpc>
                <a:spcPct val="100000"/>
              </a:lnSpc>
              <a:spcBef>
                <a:spcPts val="120"/>
              </a:spcBef>
              <a:buChar char="•"/>
              <a:tabLst>
                <a:tab pos="323850" algn="l"/>
              </a:tabLst>
            </a:pPr>
            <a:r>
              <a:rPr sz="3500" spc="70" dirty="0">
                <a:solidFill>
                  <a:srgbClr val="165D66"/>
                </a:solidFill>
                <a:latin typeface="Arial"/>
                <a:cs typeface="Arial"/>
              </a:rPr>
              <a:t>Provide</a:t>
            </a:r>
            <a:r>
              <a:rPr sz="3500" spc="215" dirty="0">
                <a:solidFill>
                  <a:srgbClr val="165D66"/>
                </a:solidFill>
                <a:latin typeface="Arial"/>
                <a:cs typeface="Arial"/>
              </a:rPr>
              <a:t> </a:t>
            </a:r>
            <a:r>
              <a:rPr sz="3500" spc="125" dirty="0">
                <a:solidFill>
                  <a:srgbClr val="165D66"/>
                </a:solidFill>
                <a:latin typeface="Arial"/>
                <a:cs typeface="Arial"/>
              </a:rPr>
              <a:t>an</a:t>
            </a:r>
            <a:r>
              <a:rPr sz="3500" spc="55" dirty="0">
                <a:solidFill>
                  <a:srgbClr val="165D66"/>
                </a:solidFill>
                <a:latin typeface="Arial"/>
                <a:cs typeface="Arial"/>
              </a:rPr>
              <a:t> </a:t>
            </a:r>
            <a:r>
              <a:rPr sz="3500" spc="70" dirty="0">
                <a:solidFill>
                  <a:srgbClr val="165D66"/>
                </a:solidFill>
                <a:latin typeface="Arial"/>
                <a:cs typeface="Arial"/>
              </a:rPr>
              <a:t>overview</a:t>
            </a:r>
            <a:r>
              <a:rPr sz="3500" spc="250" dirty="0">
                <a:solidFill>
                  <a:srgbClr val="165D66"/>
                </a:solidFill>
                <a:latin typeface="Arial"/>
                <a:cs typeface="Arial"/>
              </a:rPr>
              <a:t> </a:t>
            </a:r>
            <a:r>
              <a:rPr sz="3500" spc="5" dirty="0">
                <a:solidFill>
                  <a:srgbClr val="165D66"/>
                </a:solidFill>
                <a:latin typeface="Arial"/>
                <a:cs typeface="Arial"/>
              </a:rPr>
              <a:t>of</a:t>
            </a:r>
            <a:r>
              <a:rPr sz="3500" spc="-25" dirty="0">
                <a:solidFill>
                  <a:srgbClr val="165D66"/>
                </a:solidFill>
                <a:latin typeface="Arial"/>
                <a:cs typeface="Arial"/>
              </a:rPr>
              <a:t> </a:t>
            </a:r>
            <a:r>
              <a:rPr sz="3500" spc="100" dirty="0">
                <a:solidFill>
                  <a:srgbClr val="165D66"/>
                </a:solidFill>
                <a:latin typeface="Arial"/>
                <a:cs typeface="Arial"/>
              </a:rPr>
              <a:t>APS</a:t>
            </a:r>
            <a:endParaRPr sz="3500">
              <a:latin typeface="Arial"/>
              <a:cs typeface="Arial"/>
            </a:endParaRPr>
          </a:p>
          <a:p>
            <a:pPr>
              <a:lnSpc>
                <a:spcPct val="100000"/>
              </a:lnSpc>
              <a:spcBef>
                <a:spcPts val="25"/>
              </a:spcBef>
              <a:buClr>
                <a:srgbClr val="165D66"/>
              </a:buClr>
              <a:buFont typeface="Arial"/>
              <a:buChar char="•"/>
            </a:pPr>
            <a:endParaRPr sz="3750">
              <a:latin typeface="Arial"/>
              <a:cs typeface="Arial"/>
            </a:endParaRPr>
          </a:p>
          <a:p>
            <a:pPr marL="325120" indent="-313055">
              <a:lnSpc>
                <a:spcPct val="100000"/>
              </a:lnSpc>
              <a:buChar char="•"/>
              <a:tabLst>
                <a:tab pos="325755" algn="l"/>
              </a:tabLst>
            </a:pPr>
            <a:r>
              <a:rPr sz="3500" spc="75" dirty="0">
                <a:solidFill>
                  <a:srgbClr val="165D66"/>
                </a:solidFill>
                <a:latin typeface="Arial"/>
                <a:cs typeface="Arial"/>
              </a:rPr>
              <a:t>Learn</a:t>
            </a:r>
            <a:r>
              <a:rPr sz="3500" spc="105" dirty="0">
                <a:solidFill>
                  <a:srgbClr val="165D66"/>
                </a:solidFill>
                <a:latin typeface="Arial"/>
                <a:cs typeface="Arial"/>
              </a:rPr>
              <a:t> </a:t>
            </a:r>
            <a:r>
              <a:rPr sz="3500" spc="85" dirty="0">
                <a:solidFill>
                  <a:srgbClr val="165D66"/>
                </a:solidFill>
                <a:latin typeface="Arial"/>
                <a:cs typeface="Arial"/>
              </a:rPr>
              <a:t>the</a:t>
            </a:r>
            <a:r>
              <a:rPr sz="3500" spc="135" dirty="0">
                <a:solidFill>
                  <a:srgbClr val="165D66"/>
                </a:solidFill>
                <a:latin typeface="Arial"/>
                <a:cs typeface="Arial"/>
              </a:rPr>
              <a:t> </a:t>
            </a:r>
            <a:r>
              <a:rPr sz="3500" spc="90" dirty="0">
                <a:solidFill>
                  <a:srgbClr val="165D66"/>
                </a:solidFill>
                <a:latin typeface="Arial"/>
                <a:cs typeface="Arial"/>
              </a:rPr>
              <a:t>law</a:t>
            </a:r>
            <a:r>
              <a:rPr sz="3500" spc="25" dirty="0">
                <a:solidFill>
                  <a:srgbClr val="165D66"/>
                </a:solidFill>
                <a:latin typeface="Arial"/>
                <a:cs typeface="Arial"/>
              </a:rPr>
              <a:t> </a:t>
            </a:r>
            <a:r>
              <a:rPr sz="3400" spc="125" dirty="0">
                <a:solidFill>
                  <a:srgbClr val="165D66"/>
                </a:solidFill>
                <a:latin typeface="Arial"/>
                <a:cs typeface="Arial"/>
              </a:rPr>
              <a:t>&amp;</a:t>
            </a:r>
            <a:r>
              <a:rPr sz="3400" spc="195" dirty="0">
                <a:solidFill>
                  <a:srgbClr val="165D66"/>
                </a:solidFill>
                <a:latin typeface="Arial"/>
                <a:cs typeface="Arial"/>
              </a:rPr>
              <a:t> </a:t>
            </a:r>
            <a:r>
              <a:rPr sz="3500" spc="80" dirty="0">
                <a:solidFill>
                  <a:srgbClr val="165D66"/>
                </a:solidFill>
                <a:latin typeface="Arial"/>
                <a:cs typeface="Arial"/>
              </a:rPr>
              <a:t>mandatory</a:t>
            </a:r>
            <a:r>
              <a:rPr sz="3500" spc="300" dirty="0">
                <a:solidFill>
                  <a:srgbClr val="165D66"/>
                </a:solidFill>
                <a:latin typeface="Arial"/>
                <a:cs typeface="Arial"/>
              </a:rPr>
              <a:t> </a:t>
            </a:r>
            <a:r>
              <a:rPr sz="3500" spc="65" dirty="0">
                <a:solidFill>
                  <a:srgbClr val="165D66"/>
                </a:solidFill>
                <a:latin typeface="Arial"/>
                <a:cs typeface="Arial"/>
              </a:rPr>
              <a:t>reporting</a:t>
            </a:r>
            <a:endParaRPr sz="3500">
              <a:latin typeface="Arial"/>
              <a:cs typeface="Arial"/>
            </a:endParaRPr>
          </a:p>
          <a:p>
            <a:pPr>
              <a:lnSpc>
                <a:spcPct val="100000"/>
              </a:lnSpc>
              <a:spcBef>
                <a:spcPts val="25"/>
              </a:spcBef>
              <a:buClr>
                <a:srgbClr val="165D66"/>
              </a:buClr>
              <a:buFont typeface="Arial"/>
              <a:buChar char="•"/>
            </a:pPr>
            <a:endParaRPr sz="3750">
              <a:latin typeface="Arial"/>
              <a:cs typeface="Arial"/>
            </a:endParaRPr>
          </a:p>
          <a:p>
            <a:pPr marL="323215" indent="-311150">
              <a:lnSpc>
                <a:spcPct val="100000"/>
              </a:lnSpc>
              <a:buChar char="•"/>
              <a:tabLst>
                <a:tab pos="323850" algn="l"/>
              </a:tabLst>
            </a:pPr>
            <a:r>
              <a:rPr sz="3500" spc="70" dirty="0">
                <a:solidFill>
                  <a:srgbClr val="165D66"/>
                </a:solidFill>
                <a:latin typeface="Arial"/>
                <a:cs typeface="Arial"/>
              </a:rPr>
              <a:t>Define</a:t>
            </a:r>
            <a:r>
              <a:rPr sz="3500" spc="145" dirty="0">
                <a:solidFill>
                  <a:srgbClr val="165D66"/>
                </a:solidFill>
                <a:latin typeface="Arial"/>
                <a:cs typeface="Arial"/>
              </a:rPr>
              <a:t> </a:t>
            </a:r>
            <a:r>
              <a:rPr sz="3500" spc="70" dirty="0">
                <a:solidFill>
                  <a:srgbClr val="165D66"/>
                </a:solidFill>
                <a:latin typeface="Arial"/>
                <a:cs typeface="Arial"/>
              </a:rPr>
              <a:t>vulnerable</a:t>
            </a:r>
            <a:r>
              <a:rPr sz="3500" spc="295" dirty="0">
                <a:solidFill>
                  <a:srgbClr val="165D66"/>
                </a:solidFill>
                <a:latin typeface="Arial"/>
                <a:cs typeface="Arial"/>
              </a:rPr>
              <a:t> </a:t>
            </a:r>
            <a:r>
              <a:rPr sz="3500" spc="65" dirty="0">
                <a:solidFill>
                  <a:srgbClr val="165D66"/>
                </a:solidFill>
                <a:latin typeface="Arial"/>
                <a:cs typeface="Arial"/>
              </a:rPr>
              <a:t>adults</a:t>
            </a:r>
            <a:endParaRPr sz="3500">
              <a:latin typeface="Arial"/>
              <a:cs typeface="Arial"/>
            </a:endParaRPr>
          </a:p>
          <a:p>
            <a:pPr>
              <a:lnSpc>
                <a:spcPct val="100000"/>
              </a:lnSpc>
              <a:spcBef>
                <a:spcPts val="25"/>
              </a:spcBef>
              <a:buClr>
                <a:srgbClr val="165D66"/>
              </a:buClr>
              <a:buFont typeface="Arial"/>
              <a:buChar char="•"/>
            </a:pPr>
            <a:endParaRPr sz="3750">
              <a:latin typeface="Arial"/>
              <a:cs typeface="Arial"/>
            </a:endParaRPr>
          </a:p>
          <a:p>
            <a:pPr marL="323215" indent="-311150">
              <a:lnSpc>
                <a:spcPct val="100000"/>
              </a:lnSpc>
              <a:buChar char="•"/>
              <a:tabLst>
                <a:tab pos="323850" algn="l"/>
              </a:tabLst>
            </a:pPr>
            <a:r>
              <a:rPr sz="3500" spc="70" dirty="0">
                <a:solidFill>
                  <a:srgbClr val="165D66"/>
                </a:solidFill>
                <a:latin typeface="Arial"/>
                <a:cs typeface="Arial"/>
              </a:rPr>
              <a:t>Provide</a:t>
            </a:r>
            <a:r>
              <a:rPr sz="3500" spc="180" dirty="0">
                <a:solidFill>
                  <a:srgbClr val="165D66"/>
                </a:solidFill>
                <a:latin typeface="Arial"/>
                <a:cs typeface="Arial"/>
              </a:rPr>
              <a:t> </a:t>
            </a:r>
            <a:r>
              <a:rPr sz="3500" spc="114" dirty="0">
                <a:solidFill>
                  <a:srgbClr val="165D66"/>
                </a:solidFill>
                <a:latin typeface="Arial"/>
                <a:cs typeface="Arial"/>
              </a:rPr>
              <a:t>some</a:t>
            </a:r>
            <a:r>
              <a:rPr sz="3500" spc="105" dirty="0">
                <a:solidFill>
                  <a:srgbClr val="165D66"/>
                </a:solidFill>
                <a:latin typeface="Arial"/>
                <a:cs typeface="Arial"/>
              </a:rPr>
              <a:t> </a:t>
            </a:r>
            <a:r>
              <a:rPr sz="3500" spc="80" dirty="0">
                <a:solidFill>
                  <a:srgbClr val="165D66"/>
                </a:solidFill>
                <a:latin typeface="Arial"/>
                <a:cs typeface="Arial"/>
              </a:rPr>
              <a:t>examples</a:t>
            </a:r>
            <a:r>
              <a:rPr sz="3500" spc="270" dirty="0">
                <a:solidFill>
                  <a:srgbClr val="165D66"/>
                </a:solidFill>
                <a:latin typeface="Arial"/>
                <a:cs typeface="Arial"/>
              </a:rPr>
              <a:t> </a:t>
            </a:r>
            <a:r>
              <a:rPr sz="3500" spc="100" dirty="0">
                <a:solidFill>
                  <a:srgbClr val="165D66"/>
                </a:solidFill>
                <a:latin typeface="Arial"/>
                <a:cs typeface="Arial"/>
              </a:rPr>
              <a:t>and</a:t>
            </a:r>
            <a:r>
              <a:rPr sz="3500" spc="80" dirty="0">
                <a:solidFill>
                  <a:srgbClr val="165D66"/>
                </a:solidFill>
                <a:latin typeface="Arial"/>
                <a:cs typeface="Arial"/>
              </a:rPr>
              <a:t> cases</a:t>
            </a:r>
            <a:endParaRPr sz="3500">
              <a:latin typeface="Arial"/>
              <a:cs typeface="Arial"/>
            </a:endParaRPr>
          </a:p>
          <a:p>
            <a:pPr>
              <a:lnSpc>
                <a:spcPct val="100000"/>
              </a:lnSpc>
              <a:spcBef>
                <a:spcPts val="25"/>
              </a:spcBef>
              <a:buClr>
                <a:srgbClr val="165D66"/>
              </a:buClr>
              <a:buFont typeface="Arial"/>
              <a:buChar char="•"/>
            </a:pPr>
            <a:endParaRPr sz="4650">
              <a:latin typeface="Arial"/>
              <a:cs typeface="Arial"/>
            </a:endParaRPr>
          </a:p>
          <a:p>
            <a:pPr marL="2713990" lvl="1" indent="-306070">
              <a:lnSpc>
                <a:spcPct val="100000"/>
              </a:lnSpc>
              <a:buChar char="•"/>
              <a:tabLst>
                <a:tab pos="2714625" algn="l"/>
              </a:tabLst>
            </a:pPr>
            <a:r>
              <a:rPr sz="3500" spc="75" dirty="0">
                <a:solidFill>
                  <a:srgbClr val="165D66"/>
                </a:solidFill>
                <a:latin typeface="Arial"/>
                <a:cs typeface="Arial"/>
              </a:rPr>
              <a:t>Signs</a:t>
            </a:r>
            <a:r>
              <a:rPr sz="3500" spc="200" dirty="0">
                <a:solidFill>
                  <a:srgbClr val="165D66"/>
                </a:solidFill>
                <a:latin typeface="Arial"/>
                <a:cs typeface="Arial"/>
              </a:rPr>
              <a:t> </a:t>
            </a:r>
            <a:r>
              <a:rPr sz="3500" spc="30" dirty="0">
                <a:solidFill>
                  <a:srgbClr val="165D66"/>
                </a:solidFill>
                <a:latin typeface="Arial"/>
                <a:cs typeface="Arial"/>
              </a:rPr>
              <a:t>of</a:t>
            </a:r>
            <a:r>
              <a:rPr sz="3500" spc="145" dirty="0">
                <a:solidFill>
                  <a:srgbClr val="165D66"/>
                </a:solidFill>
                <a:latin typeface="Arial"/>
                <a:cs typeface="Arial"/>
              </a:rPr>
              <a:t> </a:t>
            </a:r>
            <a:r>
              <a:rPr sz="3500" spc="80" dirty="0">
                <a:solidFill>
                  <a:srgbClr val="165D66"/>
                </a:solidFill>
                <a:latin typeface="Arial"/>
                <a:cs typeface="Arial"/>
              </a:rPr>
              <a:t>abuse</a:t>
            </a:r>
            <a:endParaRPr sz="35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0509" y="587514"/>
            <a:ext cx="2048432" cy="1629651"/>
          </a:xfrm>
          <a:prstGeom prst="rect">
            <a:avLst/>
          </a:prstGeom>
        </p:spPr>
      </p:pic>
      <p:sp>
        <p:nvSpPr>
          <p:cNvPr id="3" name="object 3"/>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4" name="object 4"/>
          <p:cNvGrpSpPr/>
          <p:nvPr/>
        </p:nvGrpSpPr>
        <p:grpSpPr>
          <a:xfrm>
            <a:off x="289008" y="180101"/>
            <a:ext cx="9615170" cy="7346950"/>
            <a:chOff x="289008" y="180101"/>
            <a:chExt cx="9615170" cy="7346950"/>
          </a:xfrm>
        </p:grpSpPr>
        <p:sp>
          <p:nvSpPr>
            <p:cNvPr id="5" name="object 5"/>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6" name="object 6"/>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214295" rIns="0" bIns="0" rtlCol="0">
            <a:spAutoFit/>
          </a:bodyPr>
          <a:lstStyle/>
          <a:p>
            <a:pPr marL="191770" marR="338455" algn="ctr">
              <a:lnSpc>
                <a:spcPts val="3170"/>
              </a:lnSpc>
              <a:spcBef>
                <a:spcPts val="114"/>
              </a:spcBef>
            </a:pPr>
            <a:r>
              <a:rPr sz="2650" spc="30" dirty="0"/>
              <a:t>Nebraska</a:t>
            </a:r>
            <a:r>
              <a:rPr sz="2650" spc="110" dirty="0"/>
              <a:t> </a:t>
            </a:r>
            <a:r>
              <a:rPr sz="2650" spc="25" dirty="0"/>
              <a:t>State</a:t>
            </a:r>
            <a:r>
              <a:rPr sz="2650" spc="45" dirty="0"/>
              <a:t> </a:t>
            </a:r>
            <a:r>
              <a:rPr sz="2650" spc="25" dirty="0"/>
              <a:t>Statutes</a:t>
            </a:r>
            <a:endParaRPr sz="2650"/>
          </a:p>
          <a:p>
            <a:pPr marL="191770" algn="ctr">
              <a:lnSpc>
                <a:spcPts val="3170"/>
              </a:lnSpc>
            </a:pPr>
            <a:r>
              <a:rPr sz="2650" spc="10" dirty="0"/>
              <a:t>Adult</a:t>
            </a:r>
            <a:r>
              <a:rPr sz="2650" spc="110" dirty="0"/>
              <a:t> </a:t>
            </a:r>
            <a:r>
              <a:rPr sz="2650" spc="25" dirty="0"/>
              <a:t>Protective</a:t>
            </a:r>
            <a:r>
              <a:rPr sz="2650" spc="160" dirty="0"/>
              <a:t> </a:t>
            </a:r>
            <a:r>
              <a:rPr sz="2650" spc="25" dirty="0"/>
              <a:t>Services</a:t>
            </a:r>
            <a:r>
              <a:rPr sz="2650" spc="-5" dirty="0"/>
              <a:t> </a:t>
            </a:r>
            <a:r>
              <a:rPr sz="2650" spc="10" dirty="0"/>
              <a:t>Act:</a:t>
            </a:r>
            <a:r>
              <a:rPr sz="2650" spc="65" dirty="0"/>
              <a:t> </a:t>
            </a:r>
            <a:r>
              <a:rPr sz="2650" spc="40" dirty="0"/>
              <a:t>est.</a:t>
            </a:r>
            <a:r>
              <a:rPr sz="2650" spc="-125" dirty="0"/>
              <a:t> </a:t>
            </a:r>
            <a:r>
              <a:rPr sz="2650" spc="75" dirty="0"/>
              <a:t>1988</a:t>
            </a:r>
            <a:endParaRPr sz="2650"/>
          </a:p>
        </p:txBody>
      </p:sp>
      <p:sp>
        <p:nvSpPr>
          <p:cNvPr id="8" name="object 8"/>
          <p:cNvSpPr txBox="1"/>
          <p:nvPr/>
        </p:nvSpPr>
        <p:spPr>
          <a:xfrm>
            <a:off x="422806" y="3310615"/>
            <a:ext cx="8620125" cy="2943225"/>
          </a:xfrm>
          <a:prstGeom prst="rect">
            <a:avLst/>
          </a:prstGeom>
        </p:spPr>
        <p:txBody>
          <a:bodyPr vert="horz" wrap="square" lIns="0" tIns="29844" rIns="0" bIns="0" rtlCol="0">
            <a:spAutoFit/>
          </a:bodyPr>
          <a:lstStyle/>
          <a:p>
            <a:pPr marL="19050" marR="5080" indent="-635">
              <a:lnSpc>
                <a:spcPts val="2850"/>
              </a:lnSpc>
              <a:spcBef>
                <a:spcPts val="234"/>
              </a:spcBef>
            </a:pPr>
            <a:r>
              <a:rPr sz="2400" spc="20" dirty="0">
                <a:solidFill>
                  <a:srgbClr val="184999"/>
                </a:solidFill>
                <a:latin typeface="Arial"/>
                <a:cs typeface="Arial"/>
              </a:rPr>
              <a:t>Establishes</a:t>
            </a:r>
            <a:r>
              <a:rPr sz="2400" spc="165" dirty="0">
                <a:solidFill>
                  <a:srgbClr val="184999"/>
                </a:solidFill>
                <a:latin typeface="Arial"/>
                <a:cs typeface="Arial"/>
              </a:rPr>
              <a:t> </a:t>
            </a:r>
            <a:r>
              <a:rPr sz="2400" spc="30" dirty="0">
                <a:solidFill>
                  <a:srgbClr val="184999"/>
                </a:solidFill>
                <a:latin typeface="Arial"/>
                <a:cs typeface="Arial"/>
              </a:rPr>
              <a:t>a</a:t>
            </a:r>
            <a:r>
              <a:rPr sz="2400" spc="65" dirty="0">
                <a:solidFill>
                  <a:srgbClr val="184999"/>
                </a:solidFill>
                <a:latin typeface="Arial"/>
                <a:cs typeface="Arial"/>
              </a:rPr>
              <a:t> </a:t>
            </a:r>
            <a:r>
              <a:rPr sz="2400" spc="25" dirty="0">
                <a:solidFill>
                  <a:srgbClr val="184999"/>
                </a:solidFill>
                <a:latin typeface="Arial"/>
                <a:cs typeface="Arial"/>
              </a:rPr>
              <a:t>program</a:t>
            </a:r>
            <a:r>
              <a:rPr sz="2400" spc="120" dirty="0">
                <a:solidFill>
                  <a:srgbClr val="184999"/>
                </a:solidFill>
                <a:latin typeface="Arial"/>
                <a:cs typeface="Arial"/>
              </a:rPr>
              <a:t> </a:t>
            </a:r>
            <a:r>
              <a:rPr sz="2400" spc="50" dirty="0">
                <a:solidFill>
                  <a:srgbClr val="184999"/>
                </a:solidFill>
                <a:latin typeface="Arial"/>
                <a:cs typeface="Arial"/>
              </a:rPr>
              <a:t>to</a:t>
            </a:r>
            <a:r>
              <a:rPr sz="2400" dirty="0">
                <a:solidFill>
                  <a:srgbClr val="184999"/>
                </a:solidFill>
                <a:latin typeface="Arial"/>
                <a:cs typeface="Arial"/>
              </a:rPr>
              <a:t> </a:t>
            </a:r>
            <a:r>
              <a:rPr sz="2400" spc="45" dirty="0">
                <a:solidFill>
                  <a:srgbClr val="184999"/>
                </a:solidFill>
                <a:latin typeface="Arial"/>
                <a:cs typeface="Arial"/>
              </a:rPr>
              <a:t>meet</a:t>
            </a:r>
            <a:r>
              <a:rPr sz="2400" spc="30" dirty="0">
                <a:solidFill>
                  <a:srgbClr val="184999"/>
                </a:solidFill>
                <a:latin typeface="Arial"/>
                <a:cs typeface="Arial"/>
              </a:rPr>
              <a:t> </a:t>
            </a:r>
            <a:r>
              <a:rPr sz="2400" spc="45" dirty="0">
                <a:solidFill>
                  <a:srgbClr val="184999"/>
                </a:solidFill>
                <a:latin typeface="Arial"/>
                <a:cs typeface="Arial"/>
              </a:rPr>
              <a:t>the</a:t>
            </a:r>
            <a:r>
              <a:rPr sz="2400" spc="15" dirty="0">
                <a:solidFill>
                  <a:srgbClr val="184999"/>
                </a:solidFill>
                <a:latin typeface="Arial"/>
                <a:cs typeface="Arial"/>
              </a:rPr>
              <a:t> </a:t>
            </a:r>
            <a:r>
              <a:rPr sz="2400" spc="40" dirty="0">
                <a:solidFill>
                  <a:srgbClr val="184999"/>
                </a:solidFill>
                <a:latin typeface="Arial"/>
                <a:cs typeface="Arial"/>
              </a:rPr>
              <a:t>needs </a:t>
            </a:r>
            <a:r>
              <a:rPr sz="2400" spc="10" dirty="0">
                <a:solidFill>
                  <a:srgbClr val="184999"/>
                </a:solidFill>
                <a:latin typeface="Arial"/>
                <a:cs typeface="Arial"/>
              </a:rPr>
              <a:t>of</a:t>
            </a:r>
            <a:r>
              <a:rPr sz="2400" spc="45" dirty="0">
                <a:solidFill>
                  <a:srgbClr val="184999"/>
                </a:solidFill>
                <a:latin typeface="Arial"/>
                <a:cs typeface="Arial"/>
              </a:rPr>
              <a:t> </a:t>
            </a:r>
            <a:r>
              <a:rPr sz="2400" spc="25" dirty="0">
                <a:solidFill>
                  <a:srgbClr val="184999"/>
                </a:solidFill>
                <a:latin typeface="Arial"/>
                <a:cs typeface="Arial"/>
              </a:rPr>
              <a:t>vulnerable</a:t>
            </a:r>
            <a:r>
              <a:rPr sz="2400" spc="229" dirty="0">
                <a:solidFill>
                  <a:srgbClr val="184999"/>
                </a:solidFill>
                <a:latin typeface="Arial"/>
                <a:cs typeface="Arial"/>
              </a:rPr>
              <a:t> </a:t>
            </a:r>
            <a:r>
              <a:rPr sz="2400" spc="20" dirty="0">
                <a:solidFill>
                  <a:srgbClr val="184999"/>
                </a:solidFill>
                <a:latin typeface="Arial"/>
                <a:cs typeface="Arial"/>
              </a:rPr>
              <a:t>adults </a:t>
            </a:r>
            <a:r>
              <a:rPr sz="2400" spc="-655" dirty="0">
                <a:solidFill>
                  <a:srgbClr val="184999"/>
                </a:solidFill>
                <a:latin typeface="Arial"/>
                <a:cs typeface="Arial"/>
              </a:rPr>
              <a:t> </a:t>
            </a:r>
            <a:r>
              <a:rPr sz="2400" spc="55" dirty="0">
                <a:solidFill>
                  <a:srgbClr val="184999"/>
                </a:solidFill>
                <a:latin typeface="Arial"/>
                <a:cs typeface="Arial"/>
              </a:rPr>
              <a:t>and</a:t>
            </a:r>
            <a:r>
              <a:rPr sz="2400" spc="-45" dirty="0">
                <a:solidFill>
                  <a:srgbClr val="184999"/>
                </a:solidFill>
                <a:latin typeface="Arial"/>
                <a:cs typeface="Arial"/>
              </a:rPr>
              <a:t> </a:t>
            </a:r>
            <a:r>
              <a:rPr sz="2400" spc="35" dirty="0">
                <a:solidFill>
                  <a:srgbClr val="184999"/>
                </a:solidFill>
                <a:latin typeface="Arial"/>
                <a:cs typeface="Arial"/>
              </a:rPr>
              <a:t>assure</a:t>
            </a:r>
            <a:r>
              <a:rPr sz="2400" spc="40" dirty="0">
                <a:solidFill>
                  <a:srgbClr val="184999"/>
                </a:solidFill>
                <a:latin typeface="Arial"/>
                <a:cs typeface="Arial"/>
              </a:rPr>
              <a:t> </a:t>
            </a:r>
            <a:r>
              <a:rPr sz="2400" spc="15" dirty="0">
                <a:solidFill>
                  <a:srgbClr val="184999"/>
                </a:solidFill>
                <a:latin typeface="Arial"/>
                <a:cs typeface="Arial"/>
              </a:rPr>
              <a:t>availability</a:t>
            </a:r>
            <a:r>
              <a:rPr sz="2400" spc="180" dirty="0">
                <a:solidFill>
                  <a:srgbClr val="184999"/>
                </a:solidFill>
                <a:latin typeface="Arial"/>
                <a:cs typeface="Arial"/>
              </a:rPr>
              <a:t> </a:t>
            </a:r>
            <a:r>
              <a:rPr sz="2400" spc="50" dirty="0">
                <a:solidFill>
                  <a:srgbClr val="184999"/>
                </a:solidFill>
                <a:latin typeface="Arial"/>
                <a:cs typeface="Arial"/>
              </a:rPr>
              <a:t>to</a:t>
            </a:r>
            <a:r>
              <a:rPr sz="2400" spc="15" dirty="0">
                <a:solidFill>
                  <a:srgbClr val="184999"/>
                </a:solidFill>
                <a:latin typeface="Arial"/>
                <a:cs typeface="Arial"/>
              </a:rPr>
              <a:t> eligible</a:t>
            </a:r>
            <a:r>
              <a:rPr sz="2400" spc="80" dirty="0">
                <a:solidFill>
                  <a:srgbClr val="184999"/>
                </a:solidFill>
                <a:latin typeface="Arial"/>
                <a:cs typeface="Arial"/>
              </a:rPr>
              <a:t> </a:t>
            </a:r>
            <a:r>
              <a:rPr sz="2400" spc="25" dirty="0">
                <a:solidFill>
                  <a:srgbClr val="184999"/>
                </a:solidFill>
                <a:latin typeface="Arial"/>
                <a:cs typeface="Arial"/>
              </a:rPr>
              <a:t>persons</a:t>
            </a:r>
            <a:endParaRPr sz="2400">
              <a:latin typeface="Arial"/>
              <a:cs typeface="Arial"/>
            </a:endParaRPr>
          </a:p>
          <a:p>
            <a:pPr>
              <a:lnSpc>
                <a:spcPct val="100000"/>
              </a:lnSpc>
              <a:spcBef>
                <a:spcPts val="5"/>
              </a:spcBef>
            </a:pPr>
            <a:endParaRPr sz="2400">
              <a:latin typeface="Arial"/>
              <a:cs typeface="Arial"/>
            </a:endParaRPr>
          </a:p>
          <a:p>
            <a:pPr marL="14604">
              <a:lnSpc>
                <a:spcPct val="100000"/>
              </a:lnSpc>
            </a:pPr>
            <a:r>
              <a:rPr sz="2400" spc="20" dirty="0">
                <a:solidFill>
                  <a:srgbClr val="184999"/>
                </a:solidFill>
                <a:latin typeface="Arial"/>
                <a:cs typeface="Arial"/>
              </a:rPr>
              <a:t>Investigate</a:t>
            </a:r>
            <a:r>
              <a:rPr sz="2400" spc="190" dirty="0">
                <a:solidFill>
                  <a:srgbClr val="184999"/>
                </a:solidFill>
                <a:latin typeface="Arial"/>
                <a:cs typeface="Arial"/>
              </a:rPr>
              <a:t> </a:t>
            </a:r>
            <a:r>
              <a:rPr sz="2400" spc="25" dirty="0">
                <a:solidFill>
                  <a:srgbClr val="184999"/>
                </a:solidFill>
                <a:latin typeface="Arial"/>
                <a:cs typeface="Arial"/>
              </a:rPr>
              <a:t>abuse</a:t>
            </a:r>
            <a:r>
              <a:rPr sz="2400" spc="125" dirty="0">
                <a:solidFill>
                  <a:srgbClr val="184999"/>
                </a:solidFill>
                <a:latin typeface="Arial"/>
                <a:cs typeface="Arial"/>
              </a:rPr>
              <a:t> </a:t>
            </a:r>
            <a:r>
              <a:rPr sz="2400" spc="55" dirty="0">
                <a:solidFill>
                  <a:srgbClr val="184999"/>
                </a:solidFill>
                <a:latin typeface="Arial"/>
                <a:cs typeface="Arial"/>
              </a:rPr>
              <a:t>and</a:t>
            </a:r>
            <a:r>
              <a:rPr sz="2400" spc="-20" dirty="0">
                <a:solidFill>
                  <a:srgbClr val="184999"/>
                </a:solidFill>
                <a:latin typeface="Arial"/>
                <a:cs typeface="Arial"/>
              </a:rPr>
              <a:t> </a:t>
            </a:r>
            <a:r>
              <a:rPr sz="2400" spc="20" dirty="0">
                <a:solidFill>
                  <a:srgbClr val="184999"/>
                </a:solidFill>
                <a:latin typeface="Arial"/>
                <a:cs typeface="Arial"/>
              </a:rPr>
              <a:t>neglect</a:t>
            </a:r>
            <a:endParaRPr sz="2400">
              <a:latin typeface="Arial"/>
              <a:cs typeface="Arial"/>
            </a:endParaRPr>
          </a:p>
          <a:p>
            <a:pPr marL="12700" marR="2189480" indent="1905">
              <a:lnSpc>
                <a:spcPct val="199400"/>
              </a:lnSpc>
              <a:spcBef>
                <a:spcPts val="5"/>
              </a:spcBef>
            </a:pPr>
            <a:r>
              <a:rPr sz="2400" spc="20" dirty="0">
                <a:solidFill>
                  <a:srgbClr val="184999"/>
                </a:solidFill>
                <a:latin typeface="Arial"/>
                <a:cs typeface="Arial"/>
              </a:rPr>
              <a:t>Intervene</a:t>
            </a:r>
            <a:r>
              <a:rPr sz="2400" spc="165" dirty="0">
                <a:solidFill>
                  <a:srgbClr val="184999"/>
                </a:solidFill>
                <a:latin typeface="Arial"/>
                <a:cs typeface="Arial"/>
              </a:rPr>
              <a:t> </a:t>
            </a:r>
            <a:r>
              <a:rPr sz="2400" spc="75" dirty="0">
                <a:solidFill>
                  <a:srgbClr val="184999"/>
                </a:solidFill>
                <a:latin typeface="Arial"/>
                <a:cs typeface="Arial"/>
              </a:rPr>
              <a:t>in</a:t>
            </a:r>
            <a:r>
              <a:rPr sz="2400" spc="-50" dirty="0">
                <a:solidFill>
                  <a:srgbClr val="184999"/>
                </a:solidFill>
                <a:latin typeface="Arial"/>
                <a:cs typeface="Arial"/>
              </a:rPr>
              <a:t> </a:t>
            </a:r>
            <a:r>
              <a:rPr sz="2400" spc="40" dirty="0">
                <a:solidFill>
                  <a:srgbClr val="184999"/>
                </a:solidFill>
                <a:latin typeface="Arial"/>
                <a:cs typeface="Arial"/>
              </a:rPr>
              <a:t>cases</a:t>
            </a:r>
            <a:r>
              <a:rPr sz="2400" spc="15" dirty="0">
                <a:solidFill>
                  <a:srgbClr val="184999"/>
                </a:solidFill>
                <a:latin typeface="Arial"/>
                <a:cs typeface="Arial"/>
              </a:rPr>
              <a:t> </a:t>
            </a:r>
            <a:r>
              <a:rPr sz="2400" spc="40" dirty="0">
                <a:solidFill>
                  <a:srgbClr val="184999"/>
                </a:solidFill>
                <a:latin typeface="Arial"/>
                <a:cs typeface="Arial"/>
              </a:rPr>
              <a:t>with</a:t>
            </a:r>
            <a:r>
              <a:rPr sz="2400" spc="10" dirty="0">
                <a:solidFill>
                  <a:srgbClr val="184999"/>
                </a:solidFill>
                <a:latin typeface="Arial"/>
                <a:cs typeface="Arial"/>
              </a:rPr>
              <a:t> </a:t>
            </a:r>
            <a:r>
              <a:rPr sz="2400" spc="25" dirty="0">
                <a:solidFill>
                  <a:srgbClr val="184999"/>
                </a:solidFill>
                <a:latin typeface="Arial"/>
                <a:cs typeface="Arial"/>
              </a:rPr>
              <a:t>abuse</a:t>
            </a:r>
            <a:r>
              <a:rPr sz="2400" spc="130" dirty="0">
                <a:solidFill>
                  <a:srgbClr val="184999"/>
                </a:solidFill>
                <a:latin typeface="Arial"/>
                <a:cs typeface="Arial"/>
              </a:rPr>
              <a:t> </a:t>
            </a:r>
            <a:r>
              <a:rPr sz="2400" spc="55" dirty="0">
                <a:solidFill>
                  <a:srgbClr val="184999"/>
                </a:solidFill>
                <a:latin typeface="Arial"/>
                <a:cs typeface="Arial"/>
              </a:rPr>
              <a:t>and</a:t>
            </a:r>
            <a:r>
              <a:rPr sz="2400" spc="-15" dirty="0">
                <a:solidFill>
                  <a:srgbClr val="184999"/>
                </a:solidFill>
                <a:latin typeface="Arial"/>
                <a:cs typeface="Arial"/>
              </a:rPr>
              <a:t> </a:t>
            </a:r>
            <a:r>
              <a:rPr sz="2400" spc="20" dirty="0">
                <a:solidFill>
                  <a:srgbClr val="184999"/>
                </a:solidFill>
                <a:latin typeface="Arial"/>
                <a:cs typeface="Arial"/>
              </a:rPr>
              <a:t>neglect </a:t>
            </a:r>
            <a:r>
              <a:rPr sz="2400" spc="25" dirty="0">
                <a:solidFill>
                  <a:srgbClr val="184999"/>
                </a:solidFill>
                <a:latin typeface="Arial"/>
                <a:cs typeface="Arial"/>
              </a:rPr>
              <a:t> </a:t>
            </a:r>
            <a:r>
              <a:rPr sz="2400" spc="60" dirty="0">
                <a:solidFill>
                  <a:srgbClr val="184999"/>
                </a:solidFill>
                <a:latin typeface="Arial"/>
                <a:cs typeface="Arial"/>
              </a:rPr>
              <a:t>Use</a:t>
            </a:r>
            <a:r>
              <a:rPr sz="2400" spc="-15" dirty="0">
                <a:solidFill>
                  <a:srgbClr val="184999"/>
                </a:solidFill>
                <a:latin typeface="Arial"/>
                <a:cs typeface="Arial"/>
              </a:rPr>
              <a:t> </a:t>
            </a:r>
            <a:r>
              <a:rPr sz="2400" spc="45" dirty="0">
                <a:solidFill>
                  <a:srgbClr val="184999"/>
                </a:solidFill>
                <a:latin typeface="Arial"/>
                <a:cs typeface="Arial"/>
              </a:rPr>
              <a:t>the</a:t>
            </a:r>
            <a:r>
              <a:rPr sz="2400" spc="20" dirty="0">
                <a:solidFill>
                  <a:srgbClr val="184999"/>
                </a:solidFill>
                <a:latin typeface="Arial"/>
                <a:cs typeface="Arial"/>
              </a:rPr>
              <a:t> </a:t>
            </a:r>
            <a:r>
              <a:rPr sz="2400" spc="30" dirty="0">
                <a:solidFill>
                  <a:srgbClr val="184999"/>
                </a:solidFill>
                <a:latin typeface="Arial"/>
                <a:cs typeface="Arial"/>
              </a:rPr>
              <a:t>least</a:t>
            </a:r>
            <a:r>
              <a:rPr sz="2400" spc="25" dirty="0">
                <a:solidFill>
                  <a:srgbClr val="184999"/>
                </a:solidFill>
                <a:latin typeface="Arial"/>
                <a:cs typeface="Arial"/>
              </a:rPr>
              <a:t> </a:t>
            </a:r>
            <a:r>
              <a:rPr sz="2400" spc="20" dirty="0">
                <a:solidFill>
                  <a:srgbClr val="184999"/>
                </a:solidFill>
                <a:latin typeface="Arial"/>
                <a:cs typeface="Arial"/>
              </a:rPr>
              <a:t>restrictive</a:t>
            </a:r>
            <a:r>
              <a:rPr sz="2400" spc="180" dirty="0">
                <a:solidFill>
                  <a:srgbClr val="184999"/>
                </a:solidFill>
                <a:latin typeface="Arial"/>
                <a:cs typeface="Arial"/>
              </a:rPr>
              <a:t> </a:t>
            </a:r>
            <a:r>
              <a:rPr sz="2400" spc="20" dirty="0">
                <a:solidFill>
                  <a:srgbClr val="184999"/>
                </a:solidFill>
                <a:latin typeface="Arial"/>
                <a:cs typeface="Arial"/>
              </a:rPr>
              <a:t>interventions</a:t>
            </a:r>
            <a:r>
              <a:rPr sz="2400" spc="220" dirty="0">
                <a:solidFill>
                  <a:srgbClr val="184999"/>
                </a:solidFill>
                <a:latin typeface="Arial"/>
                <a:cs typeface="Arial"/>
              </a:rPr>
              <a:t> </a:t>
            </a:r>
            <a:r>
              <a:rPr sz="2400" spc="20" dirty="0">
                <a:solidFill>
                  <a:srgbClr val="184999"/>
                </a:solidFill>
                <a:latin typeface="Arial"/>
                <a:cs typeface="Arial"/>
              </a:rPr>
              <a:t>possible</a:t>
            </a:r>
            <a:endParaRPr sz="24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8592" y="574374"/>
            <a:ext cx="1483800" cy="1195953"/>
          </a:xfrm>
          <a:prstGeom prst="rect">
            <a:avLst/>
          </a:prstGeom>
        </p:spPr>
      </p:pic>
      <p:sp>
        <p:nvSpPr>
          <p:cNvPr id="3" name="object 3"/>
          <p:cNvSpPr/>
          <p:nvPr/>
        </p:nvSpPr>
        <p:spPr>
          <a:xfrm>
            <a:off x="22335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grpSp>
        <p:nvGrpSpPr>
          <p:cNvPr id="4" name="object 4"/>
          <p:cNvGrpSpPr/>
          <p:nvPr/>
        </p:nvGrpSpPr>
        <p:grpSpPr>
          <a:xfrm>
            <a:off x="289008" y="180101"/>
            <a:ext cx="9615170" cy="7346950"/>
            <a:chOff x="289008" y="180101"/>
            <a:chExt cx="9615170" cy="7346950"/>
          </a:xfrm>
        </p:grpSpPr>
        <p:sp>
          <p:nvSpPr>
            <p:cNvPr id="5" name="object 5"/>
            <p:cNvSpPr/>
            <p:nvPr/>
          </p:nvSpPr>
          <p:spPr>
            <a:xfrm>
              <a:off x="9848363" y="311525"/>
              <a:ext cx="0" cy="7097395"/>
            </a:xfrm>
            <a:custGeom>
              <a:avLst/>
              <a:gdLst/>
              <a:ahLst/>
              <a:cxnLst/>
              <a:rect l="l" t="t" r="r" b="b"/>
              <a:pathLst>
                <a:path h="7097395">
                  <a:moveTo>
                    <a:pt x="0" y="7096866"/>
                  </a:moveTo>
                  <a:lnTo>
                    <a:pt x="0" y="0"/>
                  </a:lnTo>
                </a:path>
              </a:pathLst>
            </a:custGeom>
            <a:ln w="111613">
              <a:solidFill>
                <a:srgbClr val="000000"/>
              </a:solidFill>
            </a:ln>
          </p:spPr>
          <p:txBody>
            <a:bodyPr wrap="square" lIns="0" tIns="0" rIns="0" bIns="0" rtlCol="0"/>
            <a:lstStyle/>
            <a:p>
              <a:endParaRPr/>
            </a:p>
          </p:txBody>
        </p:sp>
        <p:sp>
          <p:nvSpPr>
            <p:cNvPr id="6" name="object 6"/>
            <p:cNvSpPr/>
            <p:nvPr/>
          </p:nvSpPr>
          <p:spPr>
            <a:xfrm>
              <a:off x="289001" y="180111"/>
              <a:ext cx="9507220" cy="7346950"/>
            </a:xfrm>
            <a:custGeom>
              <a:avLst/>
              <a:gdLst/>
              <a:ahLst/>
              <a:cxnLst/>
              <a:rect l="l" t="t" r="r" b="b"/>
              <a:pathLst>
                <a:path w="9507220" h="7346950">
                  <a:moveTo>
                    <a:pt x="9506826" y="7228281"/>
                  </a:moveTo>
                  <a:lnTo>
                    <a:pt x="0" y="7228281"/>
                  </a:lnTo>
                  <a:lnTo>
                    <a:pt x="0" y="7346569"/>
                  </a:lnTo>
                  <a:lnTo>
                    <a:pt x="9506826" y="7346569"/>
                  </a:lnTo>
                  <a:lnTo>
                    <a:pt x="9506826" y="7228281"/>
                  </a:lnTo>
                  <a:close/>
                </a:path>
                <a:path w="9507220" h="7346950">
                  <a:moveTo>
                    <a:pt x="9506826" y="0"/>
                  </a:moveTo>
                  <a:lnTo>
                    <a:pt x="0" y="0"/>
                  </a:lnTo>
                  <a:lnTo>
                    <a:pt x="0" y="118275"/>
                  </a:lnTo>
                  <a:lnTo>
                    <a:pt x="9506826" y="118275"/>
                  </a:lnTo>
                  <a:lnTo>
                    <a:pt x="9506826" y="0"/>
                  </a:lnTo>
                  <a:close/>
                </a:path>
              </a:pathLst>
            </a:custGeom>
            <a:solidFill>
              <a:srgbClr val="000000"/>
            </a:solidFill>
          </p:spPr>
          <p:txBody>
            <a:bodyPr wrap="square" lIns="0" tIns="0" rIns="0" bIns="0" rtlCol="0"/>
            <a:lstStyle/>
            <a:p>
              <a:endParaRPr/>
            </a:p>
          </p:txBody>
        </p:sp>
      </p:grpSp>
      <p:sp>
        <p:nvSpPr>
          <p:cNvPr id="7" name="object 7"/>
          <p:cNvSpPr txBox="1">
            <a:spLocks noGrp="1"/>
          </p:cNvSpPr>
          <p:nvPr>
            <p:ph type="title"/>
          </p:nvPr>
        </p:nvSpPr>
        <p:spPr>
          <a:xfrm>
            <a:off x="3084723" y="462923"/>
            <a:ext cx="4681855" cy="570230"/>
          </a:xfrm>
          <a:prstGeom prst="rect">
            <a:avLst/>
          </a:prstGeom>
        </p:spPr>
        <p:txBody>
          <a:bodyPr vert="horz" wrap="square" lIns="0" tIns="15240" rIns="0" bIns="0" rtlCol="0">
            <a:spAutoFit/>
          </a:bodyPr>
          <a:lstStyle/>
          <a:p>
            <a:pPr marL="12700">
              <a:lnSpc>
                <a:spcPct val="100000"/>
              </a:lnSpc>
              <a:spcBef>
                <a:spcPts val="120"/>
              </a:spcBef>
            </a:pPr>
            <a:r>
              <a:rPr sz="3550" spc="40" dirty="0"/>
              <a:t>Nebraska</a:t>
            </a:r>
            <a:r>
              <a:rPr sz="3550" spc="110" dirty="0"/>
              <a:t> </a:t>
            </a:r>
            <a:r>
              <a:rPr sz="3550" spc="20" dirty="0"/>
              <a:t>State</a:t>
            </a:r>
            <a:r>
              <a:rPr sz="3550" spc="150" dirty="0"/>
              <a:t> </a:t>
            </a:r>
            <a:r>
              <a:rPr sz="3550" spc="20" dirty="0"/>
              <a:t>Statue</a:t>
            </a:r>
            <a:endParaRPr sz="3550"/>
          </a:p>
        </p:txBody>
      </p:sp>
      <p:sp>
        <p:nvSpPr>
          <p:cNvPr id="8" name="object 8"/>
          <p:cNvSpPr txBox="1"/>
          <p:nvPr/>
        </p:nvSpPr>
        <p:spPr>
          <a:xfrm>
            <a:off x="318874" y="1432133"/>
            <a:ext cx="9457690" cy="3364865"/>
          </a:xfrm>
          <a:prstGeom prst="rect">
            <a:avLst/>
          </a:prstGeom>
        </p:spPr>
        <p:txBody>
          <a:bodyPr vert="horz" wrap="square" lIns="0" tIns="120015" rIns="0" bIns="0" rtlCol="0">
            <a:spAutoFit/>
          </a:bodyPr>
          <a:lstStyle/>
          <a:p>
            <a:pPr marL="659765" algn="ctr">
              <a:lnSpc>
                <a:spcPct val="100000"/>
              </a:lnSpc>
              <a:spcBef>
                <a:spcPts val="945"/>
              </a:spcBef>
            </a:pPr>
            <a:r>
              <a:rPr sz="2650" spc="10" dirty="0">
                <a:solidFill>
                  <a:srgbClr val="318AFF"/>
                </a:solidFill>
                <a:latin typeface="Arial"/>
                <a:cs typeface="Arial"/>
              </a:rPr>
              <a:t>Vulnerable</a:t>
            </a:r>
            <a:r>
              <a:rPr sz="2650" spc="180" dirty="0">
                <a:solidFill>
                  <a:srgbClr val="318AFF"/>
                </a:solidFill>
                <a:latin typeface="Arial"/>
                <a:cs typeface="Arial"/>
              </a:rPr>
              <a:t> </a:t>
            </a:r>
            <a:r>
              <a:rPr sz="2650" spc="35" dirty="0">
                <a:solidFill>
                  <a:srgbClr val="318AFF"/>
                </a:solidFill>
                <a:latin typeface="Arial"/>
                <a:cs typeface="Arial"/>
              </a:rPr>
              <a:t>adult</a:t>
            </a:r>
            <a:r>
              <a:rPr sz="2650" spc="95" dirty="0">
                <a:solidFill>
                  <a:srgbClr val="318AFF"/>
                </a:solidFill>
                <a:latin typeface="Arial"/>
                <a:cs typeface="Arial"/>
              </a:rPr>
              <a:t> </a:t>
            </a:r>
            <a:r>
              <a:rPr sz="2650" spc="-15" dirty="0">
                <a:solidFill>
                  <a:srgbClr val="318AFF"/>
                </a:solidFill>
                <a:latin typeface="Arial"/>
                <a:cs typeface="Arial"/>
              </a:rPr>
              <a:t>-</a:t>
            </a:r>
            <a:r>
              <a:rPr sz="2650" spc="70" dirty="0">
                <a:solidFill>
                  <a:srgbClr val="318AFF"/>
                </a:solidFill>
                <a:latin typeface="Arial"/>
                <a:cs typeface="Arial"/>
              </a:rPr>
              <a:t> </a:t>
            </a:r>
            <a:r>
              <a:rPr sz="2650" spc="85" dirty="0">
                <a:solidFill>
                  <a:srgbClr val="318AFF"/>
                </a:solidFill>
                <a:latin typeface="Arial"/>
                <a:cs typeface="Arial"/>
              </a:rPr>
              <a:t>§28-371</a:t>
            </a:r>
            <a:endParaRPr sz="2650">
              <a:latin typeface="Arial"/>
              <a:cs typeface="Arial"/>
            </a:endParaRPr>
          </a:p>
          <a:p>
            <a:pPr marL="13335" marR="610870" indent="2540">
              <a:lnSpc>
                <a:spcPct val="101699"/>
              </a:lnSpc>
              <a:spcBef>
                <a:spcPts val="580"/>
              </a:spcBef>
            </a:pPr>
            <a:r>
              <a:rPr sz="1950" spc="70" dirty="0">
                <a:solidFill>
                  <a:srgbClr val="FD0101"/>
                </a:solidFill>
                <a:latin typeface="Arial"/>
                <a:cs typeface="Arial"/>
              </a:rPr>
              <a:t>Any </a:t>
            </a:r>
            <a:r>
              <a:rPr sz="1950" spc="50" dirty="0">
                <a:solidFill>
                  <a:srgbClr val="FD0101"/>
                </a:solidFill>
                <a:latin typeface="Arial"/>
                <a:cs typeface="Arial"/>
              </a:rPr>
              <a:t>person </a:t>
            </a:r>
            <a:r>
              <a:rPr sz="1950" spc="45" dirty="0">
                <a:solidFill>
                  <a:srgbClr val="FD0101"/>
                </a:solidFill>
                <a:latin typeface="Arial"/>
                <a:cs typeface="Arial"/>
              </a:rPr>
              <a:t>eighteen </a:t>
            </a:r>
            <a:r>
              <a:rPr sz="1950" spc="60" dirty="0">
                <a:solidFill>
                  <a:srgbClr val="FD0101"/>
                </a:solidFill>
                <a:latin typeface="Arial"/>
                <a:cs typeface="Arial"/>
              </a:rPr>
              <a:t>years </a:t>
            </a:r>
            <a:r>
              <a:rPr sz="1950" spc="15" dirty="0">
                <a:solidFill>
                  <a:srgbClr val="FD0101"/>
                </a:solidFill>
                <a:latin typeface="Arial"/>
                <a:cs typeface="Arial"/>
              </a:rPr>
              <a:t>of </a:t>
            </a:r>
            <a:r>
              <a:rPr sz="1950" spc="65" dirty="0">
                <a:solidFill>
                  <a:srgbClr val="FD0101"/>
                </a:solidFill>
                <a:latin typeface="Arial"/>
                <a:cs typeface="Arial"/>
              </a:rPr>
              <a:t>age </a:t>
            </a:r>
            <a:r>
              <a:rPr sz="1950" spc="35" dirty="0">
                <a:solidFill>
                  <a:srgbClr val="FD0101"/>
                </a:solidFill>
                <a:latin typeface="Arial"/>
                <a:cs typeface="Arial"/>
              </a:rPr>
              <a:t>or older </a:t>
            </a:r>
            <a:r>
              <a:rPr sz="1950" spc="60" dirty="0">
                <a:solidFill>
                  <a:srgbClr val="FD0101"/>
                </a:solidFill>
                <a:latin typeface="Arial"/>
                <a:cs typeface="Arial"/>
              </a:rPr>
              <a:t>who </a:t>
            </a:r>
            <a:r>
              <a:rPr sz="1950" spc="65" dirty="0">
                <a:solidFill>
                  <a:srgbClr val="FD0101"/>
                </a:solidFill>
                <a:latin typeface="Arial"/>
                <a:cs typeface="Arial"/>
              </a:rPr>
              <a:t>has </a:t>
            </a:r>
            <a:r>
              <a:rPr sz="1950" spc="70" dirty="0">
                <a:solidFill>
                  <a:srgbClr val="FD0101"/>
                </a:solidFill>
                <a:latin typeface="Arial"/>
                <a:cs typeface="Arial"/>
              </a:rPr>
              <a:t>a </a:t>
            </a:r>
            <a:r>
              <a:rPr sz="1950" spc="45" dirty="0">
                <a:solidFill>
                  <a:srgbClr val="FD0101"/>
                </a:solidFill>
                <a:latin typeface="Arial"/>
                <a:cs typeface="Arial"/>
              </a:rPr>
              <a:t>substantial </a:t>
            </a:r>
            <a:r>
              <a:rPr sz="1950" spc="50" dirty="0">
                <a:solidFill>
                  <a:srgbClr val="FD0101"/>
                </a:solidFill>
                <a:latin typeface="Arial"/>
                <a:cs typeface="Arial"/>
              </a:rPr>
              <a:t>mental </a:t>
            </a:r>
            <a:r>
              <a:rPr sz="1950" spc="30" dirty="0">
                <a:solidFill>
                  <a:srgbClr val="FD0101"/>
                </a:solidFill>
                <a:latin typeface="Arial"/>
                <a:cs typeface="Arial"/>
              </a:rPr>
              <a:t>or </a:t>
            </a:r>
            <a:r>
              <a:rPr sz="1950" spc="35" dirty="0">
                <a:solidFill>
                  <a:srgbClr val="FD0101"/>
                </a:solidFill>
                <a:latin typeface="Arial"/>
                <a:cs typeface="Arial"/>
              </a:rPr>
              <a:t> </a:t>
            </a:r>
            <a:r>
              <a:rPr sz="1950" spc="40" dirty="0">
                <a:solidFill>
                  <a:srgbClr val="FD0101"/>
                </a:solidFill>
                <a:latin typeface="Arial"/>
                <a:cs typeface="Arial"/>
              </a:rPr>
              <a:t>functional</a:t>
            </a:r>
            <a:r>
              <a:rPr sz="1950" spc="65" dirty="0">
                <a:solidFill>
                  <a:srgbClr val="FD0101"/>
                </a:solidFill>
                <a:latin typeface="Arial"/>
                <a:cs typeface="Arial"/>
              </a:rPr>
              <a:t> </a:t>
            </a:r>
            <a:r>
              <a:rPr sz="1950" spc="45" dirty="0">
                <a:solidFill>
                  <a:srgbClr val="FD0101"/>
                </a:solidFill>
                <a:latin typeface="Arial"/>
                <a:cs typeface="Arial"/>
              </a:rPr>
              <a:t>impairment</a:t>
            </a:r>
            <a:r>
              <a:rPr sz="1950" spc="100" dirty="0">
                <a:solidFill>
                  <a:srgbClr val="FD0101"/>
                </a:solidFill>
                <a:latin typeface="Arial"/>
                <a:cs typeface="Arial"/>
              </a:rPr>
              <a:t> </a:t>
            </a:r>
            <a:r>
              <a:rPr sz="1950" spc="35" dirty="0">
                <a:solidFill>
                  <a:srgbClr val="FD0101"/>
                </a:solidFill>
                <a:latin typeface="Arial"/>
                <a:cs typeface="Arial"/>
              </a:rPr>
              <a:t>or</a:t>
            </a:r>
            <a:r>
              <a:rPr sz="1950" spc="75" dirty="0">
                <a:solidFill>
                  <a:srgbClr val="FD0101"/>
                </a:solidFill>
                <a:latin typeface="Arial"/>
                <a:cs typeface="Arial"/>
              </a:rPr>
              <a:t> </a:t>
            </a:r>
            <a:r>
              <a:rPr sz="1950" spc="30" dirty="0">
                <a:solidFill>
                  <a:srgbClr val="FD0101"/>
                </a:solidFill>
                <a:latin typeface="Arial"/>
                <a:cs typeface="Arial"/>
              </a:rPr>
              <a:t>for</a:t>
            </a:r>
            <a:r>
              <a:rPr sz="1950" spc="45" dirty="0">
                <a:solidFill>
                  <a:srgbClr val="FD0101"/>
                </a:solidFill>
                <a:latin typeface="Arial"/>
                <a:cs typeface="Arial"/>
              </a:rPr>
              <a:t> </a:t>
            </a:r>
            <a:r>
              <a:rPr sz="1950" spc="55" dirty="0">
                <a:solidFill>
                  <a:srgbClr val="FD0101"/>
                </a:solidFill>
                <a:latin typeface="Arial"/>
                <a:cs typeface="Arial"/>
              </a:rPr>
              <a:t>whom</a:t>
            </a:r>
            <a:r>
              <a:rPr sz="1950" spc="110" dirty="0">
                <a:solidFill>
                  <a:srgbClr val="FD0101"/>
                </a:solidFill>
                <a:latin typeface="Arial"/>
                <a:cs typeface="Arial"/>
              </a:rPr>
              <a:t> </a:t>
            </a:r>
            <a:r>
              <a:rPr sz="1950" spc="45" dirty="0">
                <a:solidFill>
                  <a:srgbClr val="FD0101"/>
                </a:solidFill>
                <a:latin typeface="Arial"/>
                <a:cs typeface="Arial"/>
              </a:rPr>
              <a:t>a</a:t>
            </a:r>
            <a:r>
              <a:rPr sz="1950" spc="40" dirty="0">
                <a:solidFill>
                  <a:srgbClr val="FD0101"/>
                </a:solidFill>
                <a:latin typeface="Arial"/>
                <a:cs typeface="Arial"/>
              </a:rPr>
              <a:t> </a:t>
            </a:r>
            <a:r>
              <a:rPr sz="1950" spc="35" dirty="0">
                <a:solidFill>
                  <a:srgbClr val="FD0101"/>
                </a:solidFill>
                <a:latin typeface="Arial"/>
                <a:cs typeface="Arial"/>
              </a:rPr>
              <a:t>guardian</a:t>
            </a:r>
            <a:r>
              <a:rPr sz="1950" spc="145" dirty="0">
                <a:solidFill>
                  <a:srgbClr val="FD0101"/>
                </a:solidFill>
                <a:latin typeface="Arial"/>
                <a:cs typeface="Arial"/>
              </a:rPr>
              <a:t> </a:t>
            </a:r>
            <a:r>
              <a:rPr sz="1950" spc="65" dirty="0">
                <a:solidFill>
                  <a:srgbClr val="FD0101"/>
                </a:solidFill>
                <a:latin typeface="Arial"/>
                <a:cs typeface="Arial"/>
              </a:rPr>
              <a:t>has</a:t>
            </a:r>
            <a:r>
              <a:rPr sz="1950" spc="-10" dirty="0">
                <a:solidFill>
                  <a:srgbClr val="FD0101"/>
                </a:solidFill>
                <a:latin typeface="Arial"/>
                <a:cs typeface="Arial"/>
              </a:rPr>
              <a:t> </a:t>
            </a:r>
            <a:r>
              <a:rPr sz="1950" spc="75" dirty="0">
                <a:solidFill>
                  <a:srgbClr val="FD0101"/>
                </a:solidFill>
                <a:latin typeface="Arial"/>
                <a:cs typeface="Arial"/>
              </a:rPr>
              <a:t>been</a:t>
            </a:r>
            <a:r>
              <a:rPr sz="1950" spc="-30" dirty="0">
                <a:solidFill>
                  <a:srgbClr val="FD0101"/>
                </a:solidFill>
                <a:latin typeface="Arial"/>
                <a:cs typeface="Arial"/>
              </a:rPr>
              <a:t> </a:t>
            </a:r>
            <a:r>
              <a:rPr sz="1950" spc="45" dirty="0">
                <a:solidFill>
                  <a:srgbClr val="FD0101"/>
                </a:solidFill>
                <a:latin typeface="Arial"/>
                <a:cs typeface="Arial"/>
              </a:rPr>
              <a:t>appointed</a:t>
            </a:r>
            <a:r>
              <a:rPr sz="1950" spc="85" dirty="0">
                <a:solidFill>
                  <a:srgbClr val="FD0101"/>
                </a:solidFill>
                <a:latin typeface="Arial"/>
                <a:cs typeface="Arial"/>
              </a:rPr>
              <a:t> </a:t>
            </a:r>
            <a:r>
              <a:rPr sz="1950" spc="30" dirty="0">
                <a:solidFill>
                  <a:srgbClr val="FD0101"/>
                </a:solidFill>
                <a:latin typeface="Arial"/>
                <a:cs typeface="Arial"/>
              </a:rPr>
              <a:t>under</a:t>
            </a:r>
            <a:r>
              <a:rPr sz="1950" spc="130" dirty="0">
                <a:solidFill>
                  <a:srgbClr val="FD0101"/>
                </a:solidFill>
                <a:latin typeface="Arial"/>
                <a:cs typeface="Arial"/>
              </a:rPr>
              <a:t> </a:t>
            </a:r>
            <a:r>
              <a:rPr sz="1950" spc="60" dirty="0">
                <a:solidFill>
                  <a:srgbClr val="FD0101"/>
                </a:solidFill>
                <a:latin typeface="Arial"/>
                <a:cs typeface="Arial"/>
              </a:rPr>
              <a:t>the </a:t>
            </a:r>
            <a:r>
              <a:rPr sz="1950" spc="-525" dirty="0">
                <a:solidFill>
                  <a:srgbClr val="FD0101"/>
                </a:solidFill>
                <a:latin typeface="Arial"/>
                <a:cs typeface="Arial"/>
              </a:rPr>
              <a:t> </a:t>
            </a:r>
            <a:r>
              <a:rPr sz="1950" spc="50" dirty="0">
                <a:solidFill>
                  <a:srgbClr val="FD0101"/>
                </a:solidFill>
                <a:latin typeface="Arial"/>
                <a:cs typeface="Arial"/>
              </a:rPr>
              <a:t>Nebraska </a:t>
            </a:r>
            <a:r>
              <a:rPr sz="1950" spc="45" dirty="0">
                <a:solidFill>
                  <a:srgbClr val="FD0101"/>
                </a:solidFill>
                <a:latin typeface="Arial"/>
                <a:cs typeface="Arial"/>
              </a:rPr>
              <a:t>Probate</a:t>
            </a:r>
            <a:r>
              <a:rPr sz="1950" spc="65" dirty="0">
                <a:solidFill>
                  <a:srgbClr val="FD0101"/>
                </a:solidFill>
                <a:latin typeface="Arial"/>
                <a:cs typeface="Arial"/>
              </a:rPr>
              <a:t> </a:t>
            </a:r>
            <a:r>
              <a:rPr sz="1950" spc="40" dirty="0">
                <a:solidFill>
                  <a:srgbClr val="FD0101"/>
                </a:solidFill>
                <a:latin typeface="Arial"/>
                <a:cs typeface="Arial"/>
              </a:rPr>
              <a:t>Code.</a:t>
            </a:r>
            <a:endParaRPr sz="1950">
              <a:latin typeface="Arial"/>
              <a:cs typeface="Arial"/>
            </a:endParaRPr>
          </a:p>
          <a:p>
            <a:pPr>
              <a:lnSpc>
                <a:spcPct val="100000"/>
              </a:lnSpc>
              <a:spcBef>
                <a:spcPts val="20"/>
              </a:spcBef>
            </a:pPr>
            <a:endParaRPr sz="3100">
              <a:latin typeface="Arial"/>
              <a:cs typeface="Arial"/>
            </a:endParaRPr>
          </a:p>
          <a:p>
            <a:pPr marL="2107565">
              <a:lnSpc>
                <a:spcPct val="100000"/>
              </a:lnSpc>
            </a:pPr>
            <a:r>
              <a:rPr sz="2650" spc="25" dirty="0">
                <a:solidFill>
                  <a:srgbClr val="318AFF"/>
                </a:solidFill>
                <a:latin typeface="Arial"/>
                <a:cs typeface="Arial"/>
              </a:rPr>
              <a:t>Substantial</a:t>
            </a:r>
            <a:r>
              <a:rPr sz="2650" spc="240" dirty="0">
                <a:solidFill>
                  <a:srgbClr val="318AFF"/>
                </a:solidFill>
                <a:latin typeface="Arial"/>
                <a:cs typeface="Arial"/>
              </a:rPr>
              <a:t> </a:t>
            </a:r>
            <a:r>
              <a:rPr sz="2650" spc="30" dirty="0">
                <a:solidFill>
                  <a:srgbClr val="318AFF"/>
                </a:solidFill>
                <a:latin typeface="Arial"/>
                <a:cs typeface="Arial"/>
              </a:rPr>
              <a:t>Mental</a:t>
            </a:r>
            <a:r>
              <a:rPr sz="2650" spc="55" dirty="0">
                <a:solidFill>
                  <a:srgbClr val="318AFF"/>
                </a:solidFill>
                <a:latin typeface="Arial"/>
                <a:cs typeface="Arial"/>
              </a:rPr>
              <a:t> </a:t>
            </a:r>
            <a:r>
              <a:rPr sz="2650" spc="25" dirty="0">
                <a:solidFill>
                  <a:srgbClr val="318AFF"/>
                </a:solidFill>
                <a:latin typeface="Arial"/>
                <a:cs typeface="Arial"/>
              </a:rPr>
              <a:t>Impairment</a:t>
            </a:r>
            <a:r>
              <a:rPr sz="2650" spc="280" dirty="0">
                <a:solidFill>
                  <a:srgbClr val="318AFF"/>
                </a:solidFill>
                <a:latin typeface="Arial"/>
                <a:cs typeface="Arial"/>
              </a:rPr>
              <a:t> </a:t>
            </a:r>
            <a:r>
              <a:rPr sz="2650" spc="30" dirty="0">
                <a:solidFill>
                  <a:srgbClr val="318AFF"/>
                </a:solidFill>
                <a:latin typeface="Arial"/>
                <a:cs typeface="Arial"/>
              </a:rPr>
              <a:t>-28-369</a:t>
            </a:r>
            <a:endParaRPr sz="2650">
              <a:latin typeface="Arial"/>
              <a:cs typeface="Arial"/>
            </a:endParaRPr>
          </a:p>
          <a:p>
            <a:pPr marL="12700" marR="5080" indent="3175">
              <a:lnSpc>
                <a:spcPct val="101699"/>
              </a:lnSpc>
              <a:spcBef>
                <a:spcPts val="635"/>
              </a:spcBef>
            </a:pPr>
            <a:r>
              <a:rPr sz="1950" spc="55" dirty="0">
                <a:solidFill>
                  <a:srgbClr val="FD0101"/>
                </a:solidFill>
                <a:latin typeface="Arial"/>
                <a:cs typeface="Arial"/>
              </a:rPr>
              <a:t>A</a:t>
            </a:r>
            <a:r>
              <a:rPr sz="1950" spc="-55" dirty="0">
                <a:solidFill>
                  <a:srgbClr val="FD0101"/>
                </a:solidFill>
                <a:latin typeface="Arial"/>
                <a:cs typeface="Arial"/>
              </a:rPr>
              <a:t> </a:t>
            </a:r>
            <a:r>
              <a:rPr sz="1950" spc="35" dirty="0">
                <a:solidFill>
                  <a:srgbClr val="FD0101"/>
                </a:solidFill>
                <a:latin typeface="Arial"/>
                <a:cs typeface="Arial"/>
              </a:rPr>
              <a:t>substantial</a:t>
            </a:r>
            <a:r>
              <a:rPr sz="1950" spc="155" dirty="0">
                <a:solidFill>
                  <a:srgbClr val="FD0101"/>
                </a:solidFill>
                <a:latin typeface="Arial"/>
                <a:cs typeface="Arial"/>
              </a:rPr>
              <a:t> </a:t>
            </a:r>
            <a:r>
              <a:rPr sz="1950" spc="35" dirty="0">
                <a:solidFill>
                  <a:srgbClr val="FD0101"/>
                </a:solidFill>
                <a:latin typeface="Arial"/>
                <a:cs typeface="Arial"/>
              </a:rPr>
              <a:t>disorder</a:t>
            </a:r>
            <a:r>
              <a:rPr sz="1950" spc="105" dirty="0">
                <a:solidFill>
                  <a:srgbClr val="FD0101"/>
                </a:solidFill>
                <a:latin typeface="Arial"/>
                <a:cs typeface="Arial"/>
              </a:rPr>
              <a:t> </a:t>
            </a:r>
            <a:r>
              <a:rPr sz="1950" spc="40" dirty="0">
                <a:solidFill>
                  <a:srgbClr val="FD0101"/>
                </a:solidFill>
                <a:latin typeface="Arial"/>
                <a:cs typeface="Arial"/>
              </a:rPr>
              <a:t>of</a:t>
            </a:r>
            <a:r>
              <a:rPr sz="1950" spc="55" dirty="0">
                <a:solidFill>
                  <a:srgbClr val="FD0101"/>
                </a:solidFill>
                <a:latin typeface="Arial"/>
                <a:cs typeface="Arial"/>
              </a:rPr>
              <a:t> </a:t>
            </a:r>
            <a:r>
              <a:rPr sz="1950" spc="40" dirty="0">
                <a:solidFill>
                  <a:srgbClr val="FD0101"/>
                </a:solidFill>
                <a:latin typeface="Arial"/>
                <a:cs typeface="Arial"/>
              </a:rPr>
              <a:t>thought,</a:t>
            </a:r>
            <a:r>
              <a:rPr sz="1950" spc="50" dirty="0">
                <a:solidFill>
                  <a:srgbClr val="FD0101"/>
                </a:solidFill>
                <a:latin typeface="Arial"/>
                <a:cs typeface="Arial"/>
              </a:rPr>
              <a:t> </a:t>
            </a:r>
            <a:r>
              <a:rPr sz="1950" spc="70" dirty="0">
                <a:solidFill>
                  <a:srgbClr val="FD0101"/>
                </a:solidFill>
                <a:latin typeface="Arial"/>
                <a:cs typeface="Arial"/>
              </a:rPr>
              <a:t>mood,</a:t>
            </a:r>
            <a:r>
              <a:rPr sz="1950" spc="-5" dirty="0">
                <a:solidFill>
                  <a:srgbClr val="FD0101"/>
                </a:solidFill>
                <a:latin typeface="Arial"/>
                <a:cs typeface="Arial"/>
              </a:rPr>
              <a:t> </a:t>
            </a:r>
            <a:r>
              <a:rPr sz="1950" spc="35" dirty="0">
                <a:solidFill>
                  <a:srgbClr val="FD0101"/>
                </a:solidFill>
                <a:latin typeface="Arial"/>
                <a:cs typeface="Arial"/>
              </a:rPr>
              <a:t>perception,</a:t>
            </a:r>
            <a:r>
              <a:rPr sz="1950" spc="190" dirty="0">
                <a:solidFill>
                  <a:srgbClr val="FD0101"/>
                </a:solidFill>
                <a:latin typeface="Arial"/>
                <a:cs typeface="Arial"/>
              </a:rPr>
              <a:t> </a:t>
            </a:r>
            <a:r>
              <a:rPr sz="1950" spc="30" dirty="0">
                <a:solidFill>
                  <a:srgbClr val="FD0101"/>
                </a:solidFill>
                <a:latin typeface="Arial"/>
                <a:cs typeface="Arial"/>
              </a:rPr>
              <a:t>orientation,</a:t>
            </a:r>
            <a:r>
              <a:rPr sz="1950" spc="180" dirty="0">
                <a:solidFill>
                  <a:srgbClr val="FD0101"/>
                </a:solidFill>
                <a:latin typeface="Arial"/>
                <a:cs typeface="Arial"/>
              </a:rPr>
              <a:t> </a:t>
            </a:r>
            <a:r>
              <a:rPr sz="1950" spc="35" dirty="0">
                <a:solidFill>
                  <a:srgbClr val="FD0101"/>
                </a:solidFill>
                <a:latin typeface="Arial"/>
                <a:cs typeface="Arial"/>
              </a:rPr>
              <a:t>or</a:t>
            </a:r>
            <a:r>
              <a:rPr sz="1950" spc="15" dirty="0">
                <a:solidFill>
                  <a:srgbClr val="FD0101"/>
                </a:solidFill>
                <a:latin typeface="Arial"/>
                <a:cs typeface="Arial"/>
              </a:rPr>
              <a:t> </a:t>
            </a:r>
            <a:r>
              <a:rPr sz="1950" spc="65" dirty="0">
                <a:solidFill>
                  <a:srgbClr val="FD0101"/>
                </a:solidFill>
                <a:latin typeface="Arial"/>
                <a:cs typeface="Arial"/>
              </a:rPr>
              <a:t>memory</a:t>
            </a:r>
            <a:r>
              <a:rPr sz="1950" spc="80" dirty="0">
                <a:solidFill>
                  <a:srgbClr val="FD0101"/>
                </a:solidFill>
                <a:latin typeface="Arial"/>
                <a:cs typeface="Arial"/>
              </a:rPr>
              <a:t> </a:t>
            </a:r>
            <a:r>
              <a:rPr sz="1950" spc="45" dirty="0">
                <a:solidFill>
                  <a:srgbClr val="FD0101"/>
                </a:solidFill>
                <a:latin typeface="Arial"/>
                <a:cs typeface="Arial"/>
              </a:rPr>
              <a:t>that </a:t>
            </a:r>
            <a:r>
              <a:rPr sz="1950" spc="50" dirty="0">
                <a:solidFill>
                  <a:srgbClr val="FD0101"/>
                </a:solidFill>
                <a:latin typeface="Arial"/>
                <a:cs typeface="Arial"/>
              </a:rPr>
              <a:t> </a:t>
            </a:r>
            <a:r>
              <a:rPr sz="1950" spc="40" dirty="0">
                <a:solidFill>
                  <a:srgbClr val="FD0101"/>
                </a:solidFill>
                <a:latin typeface="Arial"/>
                <a:cs typeface="Arial"/>
              </a:rPr>
              <a:t>grossly </a:t>
            </a:r>
            <a:r>
              <a:rPr sz="1950" spc="45" dirty="0">
                <a:solidFill>
                  <a:srgbClr val="FD0101"/>
                </a:solidFill>
                <a:latin typeface="Arial"/>
                <a:cs typeface="Arial"/>
              </a:rPr>
              <a:t>impairs </a:t>
            </a:r>
            <a:r>
              <a:rPr sz="1950" spc="35" dirty="0">
                <a:solidFill>
                  <a:srgbClr val="FD0101"/>
                </a:solidFill>
                <a:latin typeface="Arial"/>
                <a:cs typeface="Arial"/>
              </a:rPr>
              <a:t>judgment, </a:t>
            </a:r>
            <a:r>
              <a:rPr sz="1950" spc="25" dirty="0">
                <a:solidFill>
                  <a:srgbClr val="FD0101"/>
                </a:solidFill>
                <a:latin typeface="Arial"/>
                <a:cs typeface="Arial"/>
              </a:rPr>
              <a:t>behavior, </a:t>
            </a:r>
            <a:r>
              <a:rPr sz="1950" spc="35" dirty="0">
                <a:solidFill>
                  <a:srgbClr val="FD0101"/>
                </a:solidFill>
                <a:latin typeface="Arial"/>
                <a:cs typeface="Arial"/>
              </a:rPr>
              <a:t>or ability </a:t>
            </a:r>
            <a:r>
              <a:rPr sz="1950" spc="80" dirty="0">
                <a:solidFill>
                  <a:srgbClr val="FD0101"/>
                </a:solidFill>
                <a:latin typeface="Arial"/>
                <a:cs typeface="Arial"/>
              </a:rPr>
              <a:t>to </a:t>
            </a:r>
            <a:r>
              <a:rPr sz="1950" spc="40" dirty="0">
                <a:solidFill>
                  <a:srgbClr val="FD0101"/>
                </a:solidFill>
                <a:latin typeface="Arial"/>
                <a:cs typeface="Arial"/>
              </a:rPr>
              <a:t>live </a:t>
            </a:r>
            <a:r>
              <a:rPr sz="1950" spc="35" dirty="0">
                <a:solidFill>
                  <a:srgbClr val="FD0101"/>
                </a:solidFill>
                <a:latin typeface="Arial"/>
                <a:cs typeface="Arial"/>
              </a:rPr>
              <a:t>independently</a:t>
            </a:r>
            <a:r>
              <a:rPr sz="1950" spc="40" dirty="0">
                <a:solidFill>
                  <a:srgbClr val="FD0101"/>
                </a:solidFill>
                <a:latin typeface="Arial"/>
                <a:cs typeface="Arial"/>
              </a:rPr>
              <a:t> </a:t>
            </a:r>
            <a:r>
              <a:rPr sz="1950" spc="35" dirty="0">
                <a:solidFill>
                  <a:srgbClr val="FD0101"/>
                </a:solidFill>
                <a:latin typeface="Arial"/>
                <a:cs typeface="Arial"/>
              </a:rPr>
              <a:t>or provide </a:t>
            </a:r>
            <a:r>
              <a:rPr sz="1950" spc="40" dirty="0">
                <a:solidFill>
                  <a:srgbClr val="FD0101"/>
                </a:solidFill>
                <a:latin typeface="Arial"/>
                <a:cs typeface="Arial"/>
              </a:rPr>
              <a:t>self­ </a:t>
            </a:r>
            <a:r>
              <a:rPr sz="1950" spc="-530" dirty="0">
                <a:solidFill>
                  <a:srgbClr val="FD0101"/>
                </a:solidFill>
                <a:latin typeface="Arial"/>
                <a:cs typeface="Arial"/>
              </a:rPr>
              <a:t> </a:t>
            </a:r>
            <a:r>
              <a:rPr sz="1950" spc="60" dirty="0">
                <a:solidFill>
                  <a:srgbClr val="FD0101"/>
                </a:solidFill>
                <a:latin typeface="Arial"/>
                <a:cs typeface="Arial"/>
              </a:rPr>
              <a:t>care</a:t>
            </a:r>
            <a:r>
              <a:rPr sz="1950" spc="25" dirty="0">
                <a:solidFill>
                  <a:srgbClr val="FD0101"/>
                </a:solidFill>
                <a:latin typeface="Arial"/>
                <a:cs typeface="Arial"/>
              </a:rPr>
              <a:t> </a:t>
            </a:r>
            <a:r>
              <a:rPr sz="1950" spc="85" dirty="0">
                <a:solidFill>
                  <a:srgbClr val="FD0101"/>
                </a:solidFill>
                <a:latin typeface="Arial"/>
                <a:cs typeface="Arial"/>
              </a:rPr>
              <a:t>as</a:t>
            </a:r>
            <a:r>
              <a:rPr sz="1950" spc="-45" dirty="0">
                <a:solidFill>
                  <a:srgbClr val="FD0101"/>
                </a:solidFill>
                <a:latin typeface="Arial"/>
                <a:cs typeface="Arial"/>
              </a:rPr>
              <a:t> </a:t>
            </a:r>
            <a:r>
              <a:rPr sz="1950" spc="50" dirty="0">
                <a:solidFill>
                  <a:srgbClr val="FD0101"/>
                </a:solidFill>
                <a:latin typeface="Arial"/>
                <a:cs typeface="Arial"/>
              </a:rPr>
              <a:t>revealed</a:t>
            </a:r>
            <a:r>
              <a:rPr sz="1950" spc="90" dirty="0">
                <a:solidFill>
                  <a:srgbClr val="FD0101"/>
                </a:solidFill>
                <a:latin typeface="Arial"/>
                <a:cs typeface="Arial"/>
              </a:rPr>
              <a:t> </a:t>
            </a:r>
            <a:r>
              <a:rPr sz="1950" spc="85" dirty="0">
                <a:solidFill>
                  <a:srgbClr val="FD0101"/>
                </a:solidFill>
                <a:latin typeface="Arial"/>
                <a:cs typeface="Arial"/>
              </a:rPr>
              <a:t>by</a:t>
            </a:r>
            <a:r>
              <a:rPr sz="1950" spc="-25" dirty="0">
                <a:solidFill>
                  <a:srgbClr val="FD0101"/>
                </a:solidFill>
                <a:latin typeface="Arial"/>
                <a:cs typeface="Arial"/>
              </a:rPr>
              <a:t> </a:t>
            </a:r>
            <a:r>
              <a:rPr sz="1950" spc="35" dirty="0">
                <a:solidFill>
                  <a:srgbClr val="FD0101"/>
                </a:solidFill>
                <a:latin typeface="Arial"/>
                <a:cs typeface="Arial"/>
              </a:rPr>
              <a:t>observation,</a:t>
            </a:r>
            <a:r>
              <a:rPr sz="1950" spc="190" dirty="0">
                <a:solidFill>
                  <a:srgbClr val="FD0101"/>
                </a:solidFill>
                <a:latin typeface="Arial"/>
                <a:cs typeface="Arial"/>
              </a:rPr>
              <a:t> </a:t>
            </a:r>
            <a:r>
              <a:rPr sz="1950" spc="35" dirty="0">
                <a:solidFill>
                  <a:srgbClr val="FD0101"/>
                </a:solidFill>
                <a:latin typeface="Arial"/>
                <a:cs typeface="Arial"/>
              </a:rPr>
              <a:t>diagnosis,</a:t>
            </a:r>
            <a:r>
              <a:rPr sz="1950" spc="140" dirty="0">
                <a:solidFill>
                  <a:srgbClr val="FD0101"/>
                </a:solidFill>
                <a:latin typeface="Arial"/>
                <a:cs typeface="Arial"/>
              </a:rPr>
              <a:t> </a:t>
            </a:r>
            <a:r>
              <a:rPr sz="1950" spc="45" dirty="0">
                <a:solidFill>
                  <a:srgbClr val="FD0101"/>
                </a:solidFill>
                <a:latin typeface="Arial"/>
                <a:cs typeface="Arial"/>
              </a:rPr>
              <a:t>investigation,</a:t>
            </a:r>
            <a:r>
              <a:rPr sz="1950" spc="-35" dirty="0">
                <a:solidFill>
                  <a:srgbClr val="FD0101"/>
                </a:solidFill>
                <a:latin typeface="Arial"/>
                <a:cs typeface="Arial"/>
              </a:rPr>
              <a:t> </a:t>
            </a:r>
            <a:r>
              <a:rPr sz="1950" spc="35" dirty="0">
                <a:solidFill>
                  <a:srgbClr val="FD0101"/>
                </a:solidFill>
                <a:latin typeface="Arial"/>
                <a:cs typeface="Arial"/>
              </a:rPr>
              <a:t>or</a:t>
            </a:r>
            <a:r>
              <a:rPr sz="1950" spc="65" dirty="0">
                <a:solidFill>
                  <a:srgbClr val="FD0101"/>
                </a:solidFill>
                <a:latin typeface="Arial"/>
                <a:cs typeface="Arial"/>
              </a:rPr>
              <a:t> </a:t>
            </a:r>
            <a:r>
              <a:rPr sz="1950" spc="30" dirty="0">
                <a:solidFill>
                  <a:srgbClr val="FD0101"/>
                </a:solidFill>
                <a:latin typeface="Arial"/>
                <a:cs typeface="Arial"/>
              </a:rPr>
              <a:t>evaluation.</a:t>
            </a:r>
            <a:endParaRPr sz="1950">
              <a:latin typeface="Arial"/>
              <a:cs typeface="Arial"/>
            </a:endParaRPr>
          </a:p>
        </p:txBody>
      </p:sp>
      <p:sp>
        <p:nvSpPr>
          <p:cNvPr id="9" name="object 9"/>
          <p:cNvSpPr txBox="1"/>
          <p:nvPr/>
        </p:nvSpPr>
        <p:spPr>
          <a:xfrm>
            <a:off x="2415179" y="5309164"/>
            <a:ext cx="4862830" cy="431800"/>
          </a:xfrm>
          <a:prstGeom prst="rect">
            <a:avLst/>
          </a:prstGeom>
        </p:spPr>
        <p:txBody>
          <a:bodyPr vert="horz" wrap="square" lIns="0" tIns="14604" rIns="0" bIns="0" rtlCol="0">
            <a:spAutoFit/>
          </a:bodyPr>
          <a:lstStyle/>
          <a:p>
            <a:pPr marL="12700">
              <a:lnSpc>
                <a:spcPct val="100000"/>
              </a:lnSpc>
              <a:spcBef>
                <a:spcPts val="114"/>
              </a:spcBef>
            </a:pPr>
            <a:r>
              <a:rPr sz="2650" spc="25" dirty="0">
                <a:solidFill>
                  <a:srgbClr val="318AFF"/>
                </a:solidFill>
                <a:latin typeface="Arial"/>
                <a:cs typeface="Arial"/>
              </a:rPr>
              <a:t>Functional</a:t>
            </a:r>
            <a:r>
              <a:rPr sz="2650" spc="195" dirty="0">
                <a:solidFill>
                  <a:srgbClr val="318AFF"/>
                </a:solidFill>
                <a:latin typeface="Arial"/>
                <a:cs typeface="Arial"/>
              </a:rPr>
              <a:t> </a:t>
            </a:r>
            <a:r>
              <a:rPr sz="2650" spc="25" dirty="0">
                <a:solidFill>
                  <a:srgbClr val="318AFF"/>
                </a:solidFill>
                <a:latin typeface="Arial"/>
                <a:cs typeface="Arial"/>
              </a:rPr>
              <a:t>Impairment</a:t>
            </a:r>
            <a:r>
              <a:rPr sz="2650" spc="220" dirty="0">
                <a:solidFill>
                  <a:srgbClr val="318AFF"/>
                </a:solidFill>
                <a:latin typeface="Arial"/>
                <a:cs typeface="Arial"/>
              </a:rPr>
              <a:t> </a:t>
            </a:r>
            <a:r>
              <a:rPr sz="2650" spc="-15" dirty="0">
                <a:solidFill>
                  <a:srgbClr val="318AFF"/>
                </a:solidFill>
                <a:latin typeface="Arial"/>
                <a:cs typeface="Arial"/>
              </a:rPr>
              <a:t>-</a:t>
            </a:r>
            <a:r>
              <a:rPr sz="2650" spc="95" dirty="0">
                <a:solidFill>
                  <a:srgbClr val="318AFF"/>
                </a:solidFill>
                <a:latin typeface="Arial"/>
                <a:cs typeface="Arial"/>
              </a:rPr>
              <a:t> </a:t>
            </a:r>
            <a:r>
              <a:rPr sz="2650" spc="15" dirty="0">
                <a:solidFill>
                  <a:srgbClr val="318AFF"/>
                </a:solidFill>
                <a:latin typeface="Arial"/>
                <a:cs typeface="Arial"/>
              </a:rPr>
              <a:t>28-368</a:t>
            </a:r>
            <a:endParaRPr sz="2650">
              <a:latin typeface="Arial"/>
              <a:cs typeface="Arial"/>
            </a:endParaRPr>
          </a:p>
        </p:txBody>
      </p:sp>
      <p:sp>
        <p:nvSpPr>
          <p:cNvPr id="10" name="object 10"/>
          <p:cNvSpPr txBox="1"/>
          <p:nvPr/>
        </p:nvSpPr>
        <p:spPr>
          <a:xfrm>
            <a:off x="352602" y="6148449"/>
            <a:ext cx="9203055" cy="1019175"/>
          </a:xfrm>
          <a:prstGeom prst="rect">
            <a:avLst/>
          </a:prstGeom>
        </p:spPr>
        <p:txBody>
          <a:bodyPr vert="horz" wrap="square" lIns="0" tIns="10160" rIns="0" bIns="0" rtlCol="0">
            <a:spAutoFit/>
          </a:bodyPr>
          <a:lstStyle/>
          <a:p>
            <a:pPr marL="12700" marR="5080" indent="2540">
              <a:lnSpc>
                <a:spcPct val="101299"/>
              </a:lnSpc>
              <a:spcBef>
                <a:spcPts val="80"/>
              </a:spcBef>
            </a:pPr>
            <a:r>
              <a:rPr sz="2150" spc="75" dirty="0">
                <a:solidFill>
                  <a:srgbClr val="FD0101"/>
                </a:solidFill>
                <a:latin typeface="Arial"/>
                <a:cs typeface="Arial"/>
              </a:rPr>
              <a:t>A</a:t>
            </a:r>
            <a:r>
              <a:rPr sz="2150" spc="-114" dirty="0">
                <a:solidFill>
                  <a:srgbClr val="FD0101"/>
                </a:solidFill>
                <a:latin typeface="Arial"/>
                <a:cs typeface="Arial"/>
              </a:rPr>
              <a:t> </a:t>
            </a:r>
            <a:r>
              <a:rPr sz="2150" spc="40" dirty="0">
                <a:solidFill>
                  <a:srgbClr val="FD0101"/>
                </a:solidFill>
                <a:latin typeface="Arial"/>
                <a:cs typeface="Arial"/>
              </a:rPr>
              <a:t>substantial</a:t>
            </a:r>
            <a:r>
              <a:rPr sz="2150" spc="165" dirty="0">
                <a:solidFill>
                  <a:srgbClr val="FD0101"/>
                </a:solidFill>
                <a:latin typeface="Arial"/>
                <a:cs typeface="Arial"/>
              </a:rPr>
              <a:t> </a:t>
            </a:r>
            <a:r>
              <a:rPr sz="2150" spc="15" dirty="0">
                <a:solidFill>
                  <a:srgbClr val="FD0101"/>
                </a:solidFill>
                <a:latin typeface="Arial"/>
                <a:cs typeface="Arial"/>
              </a:rPr>
              <a:t>incapability,</a:t>
            </a:r>
            <a:r>
              <a:rPr sz="2150" spc="195" dirty="0">
                <a:solidFill>
                  <a:srgbClr val="FD0101"/>
                </a:solidFill>
                <a:latin typeface="Arial"/>
                <a:cs typeface="Arial"/>
              </a:rPr>
              <a:t> </a:t>
            </a:r>
            <a:r>
              <a:rPr sz="2150" spc="45" dirty="0">
                <a:solidFill>
                  <a:srgbClr val="FD0101"/>
                </a:solidFill>
                <a:latin typeface="Arial"/>
                <a:cs typeface="Arial"/>
              </a:rPr>
              <a:t>because</a:t>
            </a:r>
            <a:r>
              <a:rPr sz="2150" spc="180" dirty="0">
                <a:solidFill>
                  <a:srgbClr val="FD0101"/>
                </a:solidFill>
                <a:latin typeface="Arial"/>
                <a:cs typeface="Arial"/>
              </a:rPr>
              <a:t> </a:t>
            </a:r>
            <a:r>
              <a:rPr sz="2150" spc="10" dirty="0">
                <a:solidFill>
                  <a:srgbClr val="FD0101"/>
                </a:solidFill>
                <a:latin typeface="Arial"/>
                <a:cs typeface="Arial"/>
              </a:rPr>
              <a:t>of</a:t>
            </a:r>
            <a:r>
              <a:rPr sz="2150" spc="100" dirty="0">
                <a:solidFill>
                  <a:srgbClr val="FD0101"/>
                </a:solidFill>
                <a:latin typeface="Arial"/>
                <a:cs typeface="Arial"/>
              </a:rPr>
              <a:t> </a:t>
            </a:r>
            <a:r>
              <a:rPr sz="2150" spc="35" dirty="0">
                <a:solidFill>
                  <a:srgbClr val="FD0101"/>
                </a:solidFill>
                <a:latin typeface="Arial"/>
                <a:cs typeface="Arial"/>
              </a:rPr>
              <a:t>physical</a:t>
            </a:r>
            <a:r>
              <a:rPr sz="2150" spc="130" dirty="0">
                <a:solidFill>
                  <a:srgbClr val="FD0101"/>
                </a:solidFill>
                <a:latin typeface="Arial"/>
                <a:cs typeface="Arial"/>
              </a:rPr>
              <a:t> </a:t>
            </a:r>
            <a:r>
              <a:rPr sz="2150" spc="30" dirty="0">
                <a:solidFill>
                  <a:srgbClr val="FD0101"/>
                </a:solidFill>
                <a:latin typeface="Arial"/>
                <a:cs typeface="Arial"/>
              </a:rPr>
              <a:t>limitations,</a:t>
            </a:r>
            <a:r>
              <a:rPr sz="2150" spc="130" dirty="0">
                <a:solidFill>
                  <a:srgbClr val="FD0101"/>
                </a:solidFill>
                <a:latin typeface="Arial"/>
                <a:cs typeface="Arial"/>
              </a:rPr>
              <a:t> </a:t>
            </a:r>
            <a:r>
              <a:rPr sz="2150" spc="35" dirty="0">
                <a:solidFill>
                  <a:srgbClr val="FD0101"/>
                </a:solidFill>
                <a:latin typeface="Arial"/>
                <a:cs typeface="Arial"/>
              </a:rPr>
              <a:t>of</a:t>
            </a:r>
            <a:r>
              <a:rPr sz="2150" spc="50" dirty="0">
                <a:solidFill>
                  <a:srgbClr val="FD0101"/>
                </a:solidFill>
                <a:latin typeface="Arial"/>
                <a:cs typeface="Arial"/>
              </a:rPr>
              <a:t> </a:t>
            </a:r>
            <a:r>
              <a:rPr sz="2150" spc="40" dirty="0">
                <a:solidFill>
                  <a:srgbClr val="FD0101"/>
                </a:solidFill>
                <a:latin typeface="Arial"/>
                <a:cs typeface="Arial"/>
              </a:rPr>
              <a:t>living </a:t>
            </a:r>
            <a:r>
              <a:rPr sz="2150" spc="45" dirty="0">
                <a:solidFill>
                  <a:srgbClr val="FD0101"/>
                </a:solidFill>
                <a:latin typeface="Arial"/>
                <a:cs typeface="Arial"/>
              </a:rPr>
              <a:t> </a:t>
            </a:r>
            <a:r>
              <a:rPr sz="2150" spc="30" dirty="0">
                <a:solidFill>
                  <a:srgbClr val="FD0101"/>
                </a:solidFill>
                <a:latin typeface="Arial"/>
                <a:cs typeface="Arial"/>
              </a:rPr>
              <a:t>independently</a:t>
            </a:r>
            <a:r>
              <a:rPr sz="2150" spc="310" dirty="0">
                <a:solidFill>
                  <a:srgbClr val="FD0101"/>
                </a:solidFill>
                <a:latin typeface="Arial"/>
                <a:cs typeface="Arial"/>
              </a:rPr>
              <a:t> </a:t>
            </a:r>
            <a:r>
              <a:rPr sz="2150" spc="50" dirty="0">
                <a:solidFill>
                  <a:srgbClr val="FD0101"/>
                </a:solidFill>
                <a:latin typeface="Arial"/>
                <a:cs typeface="Arial"/>
              </a:rPr>
              <a:t>or</a:t>
            </a:r>
            <a:r>
              <a:rPr sz="2150" spc="60" dirty="0">
                <a:solidFill>
                  <a:srgbClr val="FD0101"/>
                </a:solidFill>
                <a:latin typeface="Arial"/>
                <a:cs typeface="Arial"/>
              </a:rPr>
              <a:t> </a:t>
            </a:r>
            <a:r>
              <a:rPr sz="2150" spc="35" dirty="0">
                <a:solidFill>
                  <a:srgbClr val="FD0101"/>
                </a:solidFill>
                <a:latin typeface="Arial"/>
                <a:cs typeface="Arial"/>
              </a:rPr>
              <a:t>providing</a:t>
            </a:r>
            <a:r>
              <a:rPr sz="2150" spc="145" dirty="0">
                <a:solidFill>
                  <a:srgbClr val="FD0101"/>
                </a:solidFill>
                <a:latin typeface="Arial"/>
                <a:cs typeface="Arial"/>
              </a:rPr>
              <a:t> </a:t>
            </a:r>
            <a:r>
              <a:rPr sz="2150" spc="40" dirty="0">
                <a:solidFill>
                  <a:srgbClr val="FD0101"/>
                </a:solidFill>
                <a:latin typeface="Arial"/>
                <a:cs typeface="Arial"/>
              </a:rPr>
              <a:t>self-care</a:t>
            </a:r>
            <a:r>
              <a:rPr sz="2150" spc="140" dirty="0">
                <a:solidFill>
                  <a:srgbClr val="FD0101"/>
                </a:solidFill>
                <a:latin typeface="Arial"/>
                <a:cs typeface="Arial"/>
              </a:rPr>
              <a:t> </a:t>
            </a:r>
            <a:r>
              <a:rPr sz="2150" spc="60" dirty="0">
                <a:solidFill>
                  <a:srgbClr val="FD0101"/>
                </a:solidFill>
                <a:latin typeface="Arial"/>
                <a:cs typeface="Arial"/>
              </a:rPr>
              <a:t>as</a:t>
            </a:r>
            <a:r>
              <a:rPr sz="2150" spc="25" dirty="0">
                <a:solidFill>
                  <a:srgbClr val="FD0101"/>
                </a:solidFill>
                <a:latin typeface="Arial"/>
                <a:cs typeface="Arial"/>
              </a:rPr>
              <a:t> </a:t>
            </a:r>
            <a:r>
              <a:rPr sz="2150" spc="40" dirty="0">
                <a:solidFill>
                  <a:srgbClr val="FD0101"/>
                </a:solidFill>
                <a:latin typeface="Arial"/>
                <a:cs typeface="Arial"/>
              </a:rPr>
              <a:t>determined</a:t>
            </a:r>
            <a:r>
              <a:rPr sz="2150" spc="145" dirty="0">
                <a:solidFill>
                  <a:srgbClr val="FD0101"/>
                </a:solidFill>
                <a:latin typeface="Arial"/>
                <a:cs typeface="Arial"/>
              </a:rPr>
              <a:t> </a:t>
            </a:r>
            <a:r>
              <a:rPr sz="2150" spc="40" dirty="0">
                <a:solidFill>
                  <a:srgbClr val="FD0101"/>
                </a:solidFill>
                <a:latin typeface="Arial"/>
                <a:cs typeface="Arial"/>
              </a:rPr>
              <a:t>through</a:t>
            </a:r>
            <a:r>
              <a:rPr sz="2150" spc="195" dirty="0">
                <a:solidFill>
                  <a:srgbClr val="FD0101"/>
                </a:solidFill>
                <a:latin typeface="Arial"/>
                <a:cs typeface="Arial"/>
              </a:rPr>
              <a:t> </a:t>
            </a:r>
            <a:r>
              <a:rPr sz="2150" spc="35" dirty="0">
                <a:solidFill>
                  <a:srgbClr val="FD0101"/>
                </a:solidFill>
                <a:latin typeface="Arial"/>
                <a:cs typeface="Arial"/>
              </a:rPr>
              <a:t>observation, </a:t>
            </a:r>
            <a:r>
              <a:rPr sz="2150" spc="-580" dirty="0">
                <a:solidFill>
                  <a:srgbClr val="FD0101"/>
                </a:solidFill>
                <a:latin typeface="Arial"/>
                <a:cs typeface="Arial"/>
              </a:rPr>
              <a:t> </a:t>
            </a:r>
            <a:r>
              <a:rPr sz="2150" spc="35" dirty="0">
                <a:solidFill>
                  <a:srgbClr val="FD0101"/>
                </a:solidFill>
                <a:latin typeface="Arial"/>
                <a:cs typeface="Arial"/>
              </a:rPr>
              <a:t>diagnosis,</a:t>
            </a:r>
            <a:r>
              <a:rPr sz="2150" spc="170" dirty="0">
                <a:solidFill>
                  <a:srgbClr val="FD0101"/>
                </a:solidFill>
                <a:latin typeface="Arial"/>
                <a:cs typeface="Arial"/>
              </a:rPr>
              <a:t> </a:t>
            </a:r>
            <a:r>
              <a:rPr sz="2150" spc="50" dirty="0">
                <a:solidFill>
                  <a:srgbClr val="FD0101"/>
                </a:solidFill>
                <a:latin typeface="Arial"/>
                <a:cs typeface="Arial"/>
              </a:rPr>
              <a:t>investigation,</a:t>
            </a:r>
            <a:r>
              <a:rPr sz="2150" spc="-90" dirty="0">
                <a:solidFill>
                  <a:srgbClr val="FD0101"/>
                </a:solidFill>
                <a:latin typeface="Arial"/>
                <a:cs typeface="Arial"/>
              </a:rPr>
              <a:t> </a:t>
            </a:r>
            <a:r>
              <a:rPr sz="2150" spc="20" dirty="0">
                <a:solidFill>
                  <a:srgbClr val="FD0101"/>
                </a:solidFill>
                <a:latin typeface="Arial"/>
                <a:cs typeface="Arial"/>
              </a:rPr>
              <a:t>or</a:t>
            </a:r>
            <a:r>
              <a:rPr sz="2150" spc="70" dirty="0">
                <a:solidFill>
                  <a:srgbClr val="FD0101"/>
                </a:solidFill>
                <a:latin typeface="Arial"/>
                <a:cs typeface="Arial"/>
              </a:rPr>
              <a:t> </a:t>
            </a:r>
            <a:r>
              <a:rPr sz="2150" spc="35" dirty="0">
                <a:solidFill>
                  <a:srgbClr val="FD0101"/>
                </a:solidFill>
                <a:latin typeface="Arial"/>
                <a:cs typeface="Arial"/>
              </a:rPr>
              <a:t>evaluation.</a:t>
            </a:r>
            <a:endParaRPr sz="215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2004</Words>
  <Application>Microsoft Office PowerPoint</Application>
  <PresentationFormat>Custom</PresentationFormat>
  <Paragraphs>316</Paragraphs>
  <Slides>32</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1" baseType="lpstr">
      <vt:lpstr>Arial</vt:lpstr>
      <vt:lpstr>Arial,Sans-Serif</vt:lpstr>
      <vt:lpstr>Arial-BoldMT</vt:lpstr>
      <vt:lpstr>Calibri</vt:lpstr>
      <vt:lpstr>Courier New</vt:lpstr>
      <vt:lpstr>Times New Roman</vt:lpstr>
      <vt:lpstr>Office Theme</vt:lpstr>
      <vt:lpstr>Default Theme</vt:lpstr>
      <vt:lpstr>Document</vt:lpstr>
      <vt:lpstr>Welcome</vt:lpstr>
      <vt:lpstr>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 </vt:lpstr>
      <vt:lpstr>PowerPoint Presentation</vt:lpstr>
      <vt:lpstr>PowerPoint Presentation</vt:lpstr>
      <vt:lpstr>Nebraska GWEP Geriatrics Case Conference ECHO </vt:lpstr>
      <vt:lpstr>PowerPoint Presentation</vt:lpstr>
      <vt:lpstr>Objectives</vt:lpstr>
      <vt:lpstr>Nebraska State Statutes Adult Protective Services Act: est. 1988</vt:lpstr>
      <vt:lpstr>Nebraska State Statue</vt:lpstr>
      <vt:lpstr>Nebraska State Statutes §28-352</vt:lpstr>
      <vt:lpstr>Who is served by APS?</vt:lpstr>
      <vt:lpstr>Nebraska State Statutes §28-351</vt:lpstr>
      <vt:lpstr>Physical Abuse (§28-363)</vt:lpstr>
      <vt:lpstr>Indicators of physical abuse</vt:lpstr>
      <vt:lpstr>Punishment which intentionally causes physical injury</vt:lpstr>
      <vt:lpstr>SEXUAL EXPLOITATION - §28-311.08</vt:lpstr>
      <vt:lpstr>Neglect- §28-355</vt:lpstr>
      <vt:lpstr>Exploitation - 28-358 The taking of property of a vulnerable adult by means of:</vt:lpstr>
      <vt:lpstr>Indicators of abuse/neglect by family members/caregivers</vt:lpstr>
      <vt:lpstr>REPORTS OF ABUSE State Statute - §28-372</vt:lpstr>
      <vt:lpstr>What should I report?</vt:lpstr>
      <vt:lpstr>PowerPoint Presentation</vt:lpstr>
      <vt:lpstr>Hotline will prioritize the report  Priority 1 0-8 hours Priority 2 0-5 business days</vt:lpstr>
      <vt:lpstr>Law enforcement - criminal</vt:lpstr>
      <vt:lpstr>What happens now?</vt:lpstr>
      <vt:lpstr>APS CANNOT:</vt:lpstr>
      <vt:lpstr>Finally...</vt:lpstr>
      <vt:lpstr>Service coordination activities:</vt:lpstr>
      <vt:lpstr>Service coordination:</vt:lpstr>
      <vt:lpstr>What if the victim is unsafe and uncooperative?</vt:lpstr>
      <vt:lpstr>The vulnerable adult is safe and future risk is reduced</vt:lpstr>
      <vt:lpstr>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Cole, Jessica B</dc:creator>
  <cp:lastModifiedBy>Cole, Jessica B</cp:lastModifiedBy>
  <cp:revision>1</cp:revision>
  <dcterms:created xsi:type="dcterms:W3CDTF">2021-03-04T20:16:35Z</dcterms:created>
  <dcterms:modified xsi:type="dcterms:W3CDTF">2021-03-04T20:20:20Z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2014-11-13T00:00:00Z</vt:filetime>
  </property>
  <property fmtid="{D5CDD505-2E9C-101B-9397-08002B2CF9AE}" pid="3" name="LastSaved">
    <vt:filetime>2021-03-04T00:00:00Z</vt:filetime>
  </property>
</Properties>
</file>