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Lst>
  <p:sldIdLst>
    <p:sldId id="294" r:id="rId3"/>
    <p:sldId id="295" r:id="rId4"/>
    <p:sldId id="296" r:id="rId5"/>
    <p:sldId id="297" r:id="rId6"/>
    <p:sldId id="256" r:id="rId7"/>
    <p:sldId id="292" r:id="rId8"/>
    <p:sldId id="264" r:id="rId9"/>
    <p:sldId id="265" r:id="rId10"/>
    <p:sldId id="267" r:id="rId11"/>
    <p:sldId id="269" r:id="rId12"/>
    <p:sldId id="270" r:id="rId13"/>
    <p:sldId id="268" r:id="rId14"/>
    <p:sldId id="272" r:id="rId15"/>
    <p:sldId id="286"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7" r:id="rId30"/>
    <p:sldId id="288" r:id="rId31"/>
    <p:sldId id="289" r:id="rId32"/>
    <p:sldId id="290"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2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6" y="0"/>
            <a:ext cx="12190095" cy="6858000"/>
          </a:xfrm>
          <a:prstGeom prst="rect">
            <a:avLst/>
          </a:prstGeom>
        </p:spPr>
      </p:pic>
      <p:sp>
        <p:nvSpPr>
          <p:cNvPr id="2" name="Title 1"/>
          <p:cNvSpPr>
            <a:spLocks noGrp="1"/>
          </p:cNvSpPr>
          <p:nvPr>
            <p:ph type="ctrTitle" hasCustomPrompt="1"/>
          </p:nvPr>
        </p:nvSpPr>
        <p:spPr>
          <a:xfrm>
            <a:off x="1682979" y="1533585"/>
            <a:ext cx="8016269"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747753" y="3382724"/>
            <a:ext cx="8016271"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260198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95833"/>
            <a:ext cx="10126489" cy="1888451"/>
          </a:xfrm>
        </p:spPr>
        <p:txBody>
          <a:bodyPr tIns="0" bIns="0"/>
          <a:lstStyle/>
          <a:p>
            <a:r>
              <a:rPr lang="en-US" dirty="0"/>
              <a:t>Click to edit Master title style</a:t>
            </a:r>
          </a:p>
        </p:txBody>
      </p:sp>
      <p:sp>
        <p:nvSpPr>
          <p:cNvPr id="3" name="Content Placeholder 2"/>
          <p:cNvSpPr>
            <a:spLocks noGrp="1"/>
          </p:cNvSpPr>
          <p:nvPr>
            <p:ph idx="1"/>
          </p:nvPr>
        </p:nvSpPr>
        <p:spPr>
          <a:xfrm>
            <a:off x="1888067" y="2815391"/>
            <a:ext cx="8848021"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888067" y="2282647"/>
            <a:ext cx="8848023"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473972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23" y="337121"/>
            <a:ext cx="10019672" cy="1945529"/>
          </a:xfrm>
        </p:spPr>
        <p:txBody>
          <a:bodyPr tIns="0" bIns="0" anchor="b"/>
          <a:lstStyle>
            <a:lvl1pPr algn="l">
              <a:defRPr sz="5400" b="1" cap="none"/>
            </a:lvl1pPr>
          </a:lstStyle>
          <a:p>
            <a:r>
              <a:rPr lang="en-US" dirty="0"/>
              <a:t>Click to edit Master title style</a:t>
            </a:r>
          </a:p>
        </p:txBody>
      </p:sp>
      <p:sp>
        <p:nvSpPr>
          <p:cNvPr id="3" name="Text Placeholder 2"/>
          <p:cNvSpPr>
            <a:spLocks noGrp="1"/>
          </p:cNvSpPr>
          <p:nvPr>
            <p:ph type="body" idx="1"/>
          </p:nvPr>
        </p:nvSpPr>
        <p:spPr>
          <a:xfrm>
            <a:off x="1888064" y="2818246"/>
            <a:ext cx="874553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888064" y="5936347"/>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4/1/2021</a:t>
            </a:fld>
            <a:endParaRPr lang="en-US" dirty="0"/>
          </a:p>
        </p:txBody>
      </p:sp>
      <p:sp>
        <p:nvSpPr>
          <p:cNvPr id="5" name="Footer Placeholder 4"/>
          <p:cNvSpPr>
            <a:spLocks noGrp="1"/>
          </p:cNvSpPr>
          <p:nvPr>
            <p:ph type="ftr" sz="quarter" idx="11"/>
          </p:nvPr>
        </p:nvSpPr>
        <p:spPr>
          <a:xfrm>
            <a:off x="3612797" y="5936347"/>
            <a:ext cx="5337884"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8950681" y="5936347"/>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888068" y="2282647"/>
            <a:ext cx="8745529"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45482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249" y="395833"/>
            <a:ext cx="10141903"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888069" y="2818246"/>
            <a:ext cx="4265185"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7" y="2282647"/>
            <a:ext cx="8321187"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495617" y="2825387"/>
            <a:ext cx="4270535"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915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9" y="395833"/>
            <a:ext cx="10220379" cy="1888451"/>
          </a:xfrm>
        </p:spPr>
        <p:txBody>
          <a:bodyPr/>
          <a:lstStyle/>
          <a:p>
            <a:r>
              <a:rPr lang="en-US" dirty="0"/>
              <a:t>Click to edit Master title style</a:t>
            </a:r>
          </a:p>
        </p:txBody>
      </p:sp>
      <p:sp>
        <p:nvSpPr>
          <p:cNvPr id="3" name="Text Placeholder 2"/>
          <p:cNvSpPr>
            <a:spLocks noGrp="1"/>
          </p:cNvSpPr>
          <p:nvPr>
            <p:ph type="body" idx="1"/>
          </p:nvPr>
        </p:nvSpPr>
        <p:spPr>
          <a:xfrm>
            <a:off x="1888068" y="2818247"/>
            <a:ext cx="4265187"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7" y="2282647"/>
            <a:ext cx="8944029"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569640" y="2825389"/>
            <a:ext cx="4262457"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888067" y="5936347"/>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4/1/2021</a:t>
            </a:fld>
            <a:endParaRPr lang="en-US" dirty="0"/>
          </a:p>
        </p:txBody>
      </p:sp>
      <p:sp>
        <p:nvSpPr>
          <p:cNvPr id="7" name="Footer Placeholder 4"/>
          <p:cNvSpPr>
            <a:spLocks noGrp="1"/>
          </p:cNvSpPr>
          <p:nvPr>
            <p:ph type="ftr" sz="quarter" idx="11"/>
          </p:nvPr>
        </p:nvSpPr>
        <p:spPr>
          <a:xfrm>
            <a:off x="3612798" y="5936347"/>
            <a:ext cx="5536381"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9149181" y="5936347"/>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5067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6" y="0"/>
            <a:ext cx="12190095" cy="6858000"/>
          </a:xfrm>
          <a:prstGeom prst="rect">
            <a:avLst/>
          </a:prstGeom>
        </p:spPr>
      </p:pic>
    </p:spTree>
    <p:extLst>
      <p:ext uri="{BB962C8B-B14F-4D97-AF65-F5344CB8AC3E}">
        <p14:creationId xmlns:p14="http://schemas.microsoft.com/office/powerpoint/2010/main" val="358697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719" y="394197"/>
            <a:ext cx="10164452" cy="1888451"/>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888067" y="2813755"/>
            <a:ext cx="8888103"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888069" y="2281011"/>
            <a:ext cx="8888103"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860466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1720" y="337121"/>
            <a:ext cx="10071977" cy="1945529"/>
          </a:xfrm>
        </p:spPr>
        <p:txBody>
          <a:bodyPr tIns="0" bIns="0" anchor="b"/>
          <a:lstStyle>
            <a:lvl1pPr algn="l">
              <a:defRPr sz="5400" b="1" cap="none"/>
            </a:lvl1pPr>
          </a:lstStyle>
          <a:p>
            <a:r>
              <a:rPr lang="en-US" dirty="0"/>
              <a:t>Click to edit Master title style</a:t>
            </a:r>
          </a:p>
        </p:txBody>
      </p:sp>
      <p:sp>
        <p:nvSpPr>
          <p:cNvPr id="3" name="Text Placeholder 2"/>
          <p:cNvSpPr>
            <a:spLocks noGrp="1"/>
          </p:cNvSpPr>
          <p:nvPr>
            <p:ph type="body" idx="1"/>
          </p:nvPr>
        </p:nvSpPr>
        <p:spPr>
          <a:xfrm>
            <a:off x="1888067" y="2818246"/>
            <a:ext cx="8795628"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888065" y="5936347"/>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4/1/2021</a:t>
            </a:fld>
            <a:endParaRPr lang="en-US" dirty="0"/>
          </a:p>
        </p:txBody>
      </p:sp>
      <p:sp>
        <p:nvSpPr>
          <p:cNvPr id="5" name="Footer Placeholder 4"/>
          <p:cNvSpPr>
            <a:spLocks noGrp="1"/>
          </p:cNvSpPr>
          <p:nvPr>
            <p:ph type="ftr" sz="quarter" idx="11"/>
          </p:nvPr>
        </p:nvSpPr>
        <p:spPr>
          <a:xfrm>
            <a:off x="3612797" y="5936347"/>
            <a:ext cx="538798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9000781" y="5936347"/>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888067" y="2282647"/>
            <a:ext cx="8795628"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77274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7" y="395833"/>
            <a:ext cx="10134392"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888068" y="2818246"/>
            <a:ext cx="4265187"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7" y="2282647"/>
            <a:ext cx="8858043"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486361" y="2825387"/>
            <a:ext cx="4259747"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9197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9" y="402976"/>
            <a:ext cx="10220379" cy="1888451"/>
          </a:xfrm>
        </p:spPr>
        <p:txBody>
          <a:bodyPr/>
          <a:lstStyle/>
          <a:p>
            <a:r>
              <a:rPr lang="en-US" dirty="0"/>
              <a:t>Click to edit Master title style</a:t>
            </a:r>
          </a:p>
        </p:txBody>
      </p:sp>
      <p:sp>
        <p:nvSpPr>
          <p:cNvPr id="3" name="Text Placeholder 2"/>
          <p:cNvSpPr>
            <a:spLocks noGrp="1"/>
          </p:cNvSpPr>
          <p:nvPr>
            <p:ph type="body" idx="1"/>
          </p:nvPr>
        </p:nvSpPr>
        <p:spPr>
          <a:xfrm>
            <a:off x="1888067" y="2825390"/>
            <a:ext cx="4265188"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6" y="2289789"/>
            <a:ext cx="8944031"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569639" y="2832532"/>
            <a:ext cx="4262459"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888065" y="5943489"/>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4/1/2021</a:t>
            </a:fld>
            <a:endParaRPr lang="en-US" dirty="0"/>
          </a:p>
        </p:txBody>
      </p:sp>
      <p:sp>
        <p:nvSpPr>
          <p:cNvPr id="7" name="Footer Placeholder 4"/>
          <p:cNvSpPr>
            <a:spLocks noGrp="1"/>
          </p:cNvSpPr>
          <p:nvPr>
            <p:ph type="ftr" sz="quarter" idx="11"/>
          </p:nvPr>
        </p:nvSpPr>
        <p:spPr>
          <a:xfrm>
            <a:off x="3612796" y="5943489"/>
            <a:ext cx="5536384"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9149182" y="5943489"/>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81063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06" y="0"/>
            <a:ext cx="12190095" cy="6858000"/>
          </a:xfrm>
          <a:prstGeom prst="rect">
            <a:avLst/>
          </a:prstGeom>
        </p:spPr>
      </p:pic>
      <p:sp>
        <p:nvSpPr>
          <p:cNvPr id="2" name="Title Placeholder 1"/>
          <p:cNvSpPr>
            <a:spLocks noGrp="1"/>
          </p:cNvSpPr>
          <p:nvPr>
            <p:ph type="title"/>
          </p:nvPr>
        </p:nvSpPr>
        <p:spPr>
          <a:xfrm>
            <a:off x="609601" y="395833"/>
            <a:ext cx="10157315"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888068" y="2815391"/>
            <a:ext cx="8878847"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379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unmc.edu/NebraskaGWEP/"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www.google.com/search?q=unmc+low+vision+clinic&amp;oq=unmc+low+vision+clinic&amp;aqs=chrome..69i57j46i175i199j0i22i30.3008j0j1&amp;sourceid=chrome&amp;ie=UTF-8"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9A02-2286-4342-922E-415E82E5A9FE}"/>
              </a:ext>
            </a:extLst>
          </p:cNvPr>
          <p:cNvSpPr>
            <a:spLocks noGrp="1"/>
          </p:cNvSpPr>
          <p:nvPr>
            <p:ph type="title"/>
          </p:nvPr>
        </p:nvSpPr>
        <p:spPr>
          <a:xfrm>
            <a:off x="2476458" y="2657769"/>
            <a:ext cx="7606427" cy="1888451"/>
          </a:xfrm>
        </p:spPr>
        <p:txBody>
          <a:bodyPr/>
          <a:lstStyle/>
          <a:p>
            <a:pPr algn="ctr"/>
            <a:r>
              <a:rPr lang="en-US" sz="3600" dirty="0"/>
              <a:t/>
            </a:r>
            <a:br>
              <a:rPr lang="en-US" sz="3600" dirty="0"/>
            </a:br>
            <a:r>
              <a:rPr lang="en-US" sz="3600" dirty="0"/>
              <a:t>Nebraska GWEP Geriatrics</a:t>
            </a:r>
            <a:br>
              <a:rPr lang="en-US" sz="3600" dirty="0"/>
            </a:br>
            <a:r>
              <a:rPr lang="en-US" sz="3600" dirty="0"/>
              <a:t> </a:t>
            </a:r>
            <a:r>
              <a:rPr lang="en-US" sz="3600" dirty="0"/>
              <a:t>Case Conference </a:t>
            </a:r>
            <a:r>
              <a:rPr lang="en-US" sz="3600" dirty="0"/>
              <a:t>ECHO </a:t>
            </a:r>
            <a:r>
              <a:rPr lang="en-US" sz="3600" dirty="0"/>
              <a:t/>
            </a:r>
            <a:br>
              <a:rPr lang="en-US" sz="3600" dirty="0"/>
            </a:br>
            <a:r>
              <a:rPr lang="en-US" sz="3600" dirty="0"/>
              <a:t>will begin at 12:15</a:t>
            </a:r>
            <a:r>
              <a:rPr lang="en-US" dirty="0"/>
              <a:t/>
            </a:r>
            <a:br>
              <a:rPr lang="en-US" dirty="0"/>
            </a:br>
            <a:r>
              <a:rPr lang="en-US" dirty="0"/>
              <a:t/>
            </a:r>
            <a:br>
              <a:rPr lang="en-US" dirty="0"/>
            </a:br>
            <a:r>
              <a:rPr lang="en-US" dirty="0"/>
              <a:t> </a:t>
            </a:r>
          </a:p>
        </p:txBody>
      </p:sp>
      <p:sp>
        <p:nvSpPr>
          <p:cNvPr id="3" name="Text Placeholder 2">
            <a:extLst>
              <a:ext uri="{FF2B5EF4-FFF2-40B4-BE49-F238E27FC236}">
                <a16:creationId xmlns:a16="http://schemas.microsoft.com/office/drawing/2014/main" id="{5AFD8ED2-EF12-486D-BD3F-AF278ADD11FA}"/>
              </a:ext>
            </a:extLst>
          </p:cNvPr>
          <p:cNvSpPr>
            <a:spLocks noGrp="1"/>
          </p:cNvSpPr>
          <p:nvPr>
            <p:ph type="body" idx="1"/>
          </p:nvPr>
        </p:nvSpPr>
        <p:spPr>
          <a:xfrm>
            <a:off x="3054352" y="3383002"/>
            <a:ext cx="6270701" cy="3118100"/>
          </a:xfrm>
        </p:spPr>
        <p:txBody>
          <a:bodyPr/>
          <a:lstStyle/>
          <a:p>
            <a:r>
              <a:rPr lang="en-US" dirty="0"/>
              <a:t>As you join, </a:t>
            </a:r>
            <a:r>
              <a:rPr lang="en-US" b="1" dirty="0">
                <a:solidFill>
                  <a:srgbClr val="FFC000"/>
                </a:solidFill>
              </a:rPr>
              <a:t>please </a:t>
            </a:r>
            <a:r>
              <a:rPr lang="en-US" b="1" dirty="0" smtClean="0">
                <a:solidFill>
                  <a:srgbClr val="FFC000"/>
                </a:solidFill>
              </a:rPr>
              <a:t>utilize the SIGN-IN LINK </a:t>
            </a:r>
            <a:r>
              <a:rPr lang="en-US" dirty="0" smtClean="0"/>
              <a:t>shared to enter your name and e-mail </a:t>
            </a:r>
            <a:r>
              <a:rPr lang="en-US" dirty="0"/>
              <a:t>address </a:t>
            </a:r>
            <a:r>
              <a:rPr lang="en-US" dirty="0" smtClean="0"/>
              <a:t>for attendance.</a:t>
            </a:r>
            <a:endParaRPr lang="en-US" dirty="0"/>
          </a:p>
          <a:p>
            <a:endParaRPr lang="en-US" dirty="0"/>
          </a:p>
          <a:p>
            <a:r>
              <a:rPr lang="en-US" dirty="0"/>
              <a:t>The didactic portion of today's conference will be recorded and available for viewing on our website following at: </a:t>
            </a:r>
            <a:r>
              <a:rPr lang="en-US" dirty="0">
                <a:hlinkClick r:id="rId2"/>
              </a:rPr>
              <a:t>https://www.unmc.edu/NebraskaGWEP/</a:t>
            </a:r>
            <a:r>
              <a:rPr lang="en-US" dirty="0"/>
              <a:t>  </a:t>
            </a:r>
            <a:endParaRPr lang="en-US" dirty="0" smtClean="0"/>
          </a:p>
          <a:p>
            <a:r>
              <a:rPr lang="en-US" dirty="0" smtClean="0"/>
              <a:t>If you do not consent to recording, please disconnect at this time.</a:t>
            </a:r>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72" y="301930"/>
            <a:ext cx="1693680" cy="8915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7059" y="562605"/>
            <a:ext cx="4841609" cy="521351"/>
          </a:xfrm>
          <a:prstGeom prst="rect">
            <a:avLst/>
          </a:prstGeom>
          <a:solidFill>
            <a:sysClr val="window" lastClr="FFFFFF"/>
          </a:solidFill>
        </p:spPr>
      </p:pic>
    </p:spTree>
    <p:extLst>
      <p:ext uri="{BB962C8B-B14F-4D97-AF65-F5344CB8AC3E}">
        <p14:creationId xmlns:p14="http://schemas.microsoft.com/office/powerpoint/2010/main" val="354125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891" y="2662863"/>
            <a:ext cx="7729728" cy="1188720"/>
          </a:xfrm>
        </p:spPr>
        <p:txBody>
          <a:bodyPr/>
          <a:lstStyle/>
          <a:p>
            <a:r>
              <a:rPr lang="en-US" dirty="0" smtClean="0"/>
              <a:t>Common Geriatric eye problems</a:t>
            </a:r>
            <a:endParaRPr lang="en-US" dirty="0"/>
          </a:p>
        </p:txBody>
      </p:sp>
    </p:spTree>
    <p:extLst>
      <p:ext uri="{BB962C8B-B14F-4D97-AF65-F5344CB8AC3E}">
        <p14:creationId xmlns:p14="http://schemas.microsoft.com/office/powerpoint/2010/main" val="42110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a:t>
            </a:r>
            <a:r>
              <a:rPr lang="en-US" i="1" dirty="0" smtClean="0"/>
              <a:t>Pathologic</a:t>
            </a:r>
            <a:r>
              <a:rPr lang="en-US" dirty="0" smtClean="0"/>
              <a:t> external anatomic eye changes in older adults</a:t>
            </a:r>
            <a:endParaRPr lang="en-US" dirty="0"/>
          </a:p>
        </p:txBody>
      </p:sp>
      <p:pic>
        <p:nvPicPr>
          <p:cNvPr id="4" name="Picture 3"/>
          <p:cNvPicPr>
            <a:picLocks noChangeAspect="1"/>
          </p:cNvPicPr>
          <p:nvPr/>
        </p:nvPicPr>
        <p:blipFill rotWithShape="1">
          <a:blip r:embed="rId2"/>
          <a:srcRect l="11543" t="11429" r="22247" b="7015"/>
          <a:stretch/>
        </p:blipFill>
        <p:spPr>
          <a:xfrm>
            <a:off x="1031966" y="2625633"/>
            <a:ext cx="1972491" cy="1214847"/>
          </a:xfrm>
          <a:prstGeom prst="rect">
            <a:avLst/>
          </a:prstGeom>
        </p:spPr>
      </p:pic>
      <p:sp>
        <p:nvSpPr>
          <p:cNvPr id="5" name="TextBox 4"/>
          <p:cNvSpPr txBox="1"/>
          <p:nvPr/>
        </p:nvSpPr>
        <p:spPr>
          <a:xfrm>
            <a:off x="1326199" y="3955780"/>
            <a:ext cx="1367682" cy="369332"/>
          </a:xfrm>
          <a:prstGeom prst="rect">
            <a:avLst/>
          </a:prstGeom>
          <a:noFill/>
        </p:spPr>
        <p:txBody>
          <a:bodyPr wrap="none" rtlCol="0">
            <a:spAutoFit/>
          </a:bodyPr>
          <a:lstStyle/>
          <a:p>
            <a:pPr algn="ctr"/>
            <a:r>
              <a:rPr lang="en-US" dirty="0" smtClean="0"/>
              <a:t>Brow Ptosis </a:t>
            </a:r>
          </a:p>
        </p:txBody>
      </p:sp>
      <p:pic>
        <p:nvPicPr>
          <p:cNvPr id="6" name="Picture 5"/>
          <p:cNvPicPr>
            <a:picLocks noChangeAspect="1"/>
          </p:cNvPicPr>
          <p:nvPr/>
        </p:nvPicPr>
        <p:blipFill>
          <a:blip r:embed="rId3"/>
          <a:stretch>
            <a:fillRect/>
          </a:stretch>
        </p:blipFill>
        <p:spPr>
          <a:xfrm>
            <a:off x="3878849" y="2625633"/>
            <a:ext cx="1542233" cy="1243229"/>
          </a:xfrm>
          <a:prstGeom prst="rect">
            <a:avLst/>
          </a:prstGeom>
        </p:spPr>
      </p:pic>
      <p:sp>
        <p:nvSpPr>
          <p:cNvPr id="8" name="TextBox 7"/>
          <p:cNvSpPr txBox="1"/>
          <p:nvPr/>
        </p:nvSpPr>
        <p:spPr>
          <a:xfrm>
            <a:off x="4251458" y="3940451"/>
            <a:ext cx="797013" cy="369332"/>
          </a:xfrm>
          <a:prstGeom prst="rect">
            <a:avLst/>
          </a:prstGeom>
          <a:noFill/>
        </p:spPr>
        <p:txBody>
          <a:bodyPr wrap="none" rtlCol="0">
            <a:spAutoFit/>
          </a:bodyPr>
          <a:lstStyle/>
          <a:p>
            <a:pPr algn="ctr"/>
            <a:r>
              <a:rPr lang="en-US" dirty="0" smtClean="0"/>
              <a:t>Ptosis </a:t>
            </a:r>
          </a:p>
        </p:txBody>
      </p:sp>
      <p:pic>
        <p:nvPicPr>
          <p:cNvPr id="9" name="Picture 8"/>
          <p:cNvPicPr>
            <a:picLocks noChangeAspect="1"/>
          </p:cNvPicPr>
          <p:nvPr/>
        </p:nvPicPr>
        <p:blipFill>
          <a:blip r:embed="rId4"/>
          <a:stretch>
            <a:fillRect/>
          </a:stretch>
        </p:blipFill>
        <p:spPr>
          <a:xfrm>
            <a:off x="6396970" y="2590022"/>
            <a:ext cx="2295525" cy="1314450"/>
          </a:xfrm>
          <a:prstGeom prst="rect">
            <a:avLst/>
          </a:prstGeom>
        </p:spPr>
      </p:pic>
      <p:sp>
        <p:nvSpPr>
          <p:cNvPr id="10" name="TextBox 9"/>
          <p:cNvSpPr txBox="1"/>
          <p:nvPr/>
        </p:nvSpPr>
        <p:spPr>
          <a:xfrm>
            <a:off x="6882261" y="3940451"/>
            <a:ext cx="1113445" cy="553998"/>
          </a:xfrm>
          <a:prstGeom prst="rect">
            <a:avLst/>
          </a:prstGeom>
          <a:noFill/>
        </p:spPr>
        <p:txBody>
          <a:bodyPr wrap="none" rtlCol="0">
            <a:spAutoFit/>
          </a:bodyPr>
          <a:lstStyle/>
          <a:p>
            <a:pPr algn="ctr"/>
            <a:r>
              <a:rPr lang="en-US" dirty="0" err="1" smtClean="0"/>
              <a:t>Entropion</a:t>
            </a:r>
            <a:endParaRPr lang="en-US" dirty="0" smtClean="0"/>
          </a:p>
          <a:p>
            <a:pPr algn="ctr"/>
            <a:endParaRPr lang="en-US" sz="1200" dirty="0"/>
          </a:p>
        </p:txBody>
      </p:sp>
      <p:pic>
        <p:nvPicPr>
          <p:cNvPr id="11" name="Picture 10"/>
          <p:cNvPicPr>
            <a:picLocks noChangeAspect="1"/>
          </p:cNvPicPr>
          <p:nvPr/>
        </p:nvPicPr>
        <p:blipFill>
          <a:blip r:embed="rId5"/>
          <a:stretch>
            <a:fillRect/>
          </a:stretch>
        </p:blipFill>
        <p:spPr>
          <a:xfrm>
            <a:off x="9185992" y="2590022"/>
            <a:ext cx="2204820" cy="1458441"/>
          </a:xfrm>
          <a:prstGeom prst="rect">
            <a:avLst/>
          </a:prstGeom>
        </p:spPr>
      </p:pic>
      <p:sp>
        <p:nvSpPr>
          <p:cNvPr id="12" name="TextBox 11"/>
          <p:cNvSpPr txBox="1"/>
          <p:nvPr/>
        </p:nvSpPr>
        <p:spPr>
          <a:xfrm>
            <a:off x="9738892" y="4048463"/>
            <a:ext cx="1099019" cy="369332"/>
          </a:xfrm>
          <a:prstGeom prst="rect">
            <a:avLst/>
          </a:prstGeom>
          <a:noFill/>
        </p:spPr>
        <p:txBody>
          <a:bodyPr wrap="none" rtlCol="0">
            <a:spAutoFit/>
          </a:bodyPr>
          <a:lstStyle/>
          <a:p>
            <a:pPr algn="ctr"/>
            <a:r>
              <a:rPr lang="en-US" dirty="0" err="1" smtClean="0"/>
              <a:t>Ectropion</a:t>
            </a:r>
            <a:endParaRPr lang="en-US" dirty="0" smtClean="0"/>
          </a:p>
        </p:txBody>
      </p:sp>
      <p:pic>
        <p:nvPicPr>
          <p:cNvPr id="13" name="Picture 12"/>
          <p:cNvPicPr>
            <a:picLocks noChangeAspect="1"/>
          </p:cNvPicPr>
          <p:nvPr/>
        </p:nvPicPr>
        <p:blipFill>
          <a:blip r:embed="rId6"/>
          <a:stretch>
            <a:fillRect/>
          </a:stretch>
        </p:blipFill>
        <p:spPr>
          <a:xfrm>
            <a:off x="7703439" y="4543190"/>
            <a:ext cx="2257425" cy="1409700"/>
          </a:xfrm>
          <a:prstGeom prst="rect">
            <a:avLst/>
          </a:prstGeom>
        </p:spPr>
      </p:pic>
      <p:sp>
        <p:nvSpPr>
          <p:cNvPr id="14" name="TextBox 13"/>
          <p:cNvSpPr txBox="1"/>
          <p:nvPr/>
        </p:nvSpPr>
        <p:spPr>
          <a:xfrm>
            <a:off x="7885898" y="6093889"/>
            <a:ext cx="1892505" cy="369332"/>
          </a:xfrm>
          <a:prstGeom prst="rect">
            <a:avLst/>
          </a:prstGeom>
          <a:noFill/>
        </p:spPr>
        <p:txBody>
          <a:bodyPr wrap="none" rtlCol="0">
            <a:spAutoFit/>
          </a:bodyPr>
          <a:lstStyle/>
          <a:p>
            <a:pPr algn="ctr"/>
            <a:r>
              <a:rPr lang="en-US" dirty="0" smtClean="0"/>
              <a:t>Tearing (</a:t>
            </a:r>
            <a:r>
              <a:rPr lang="en-US" dirty="0" err="1" smtClean="0"/>
              <a:t>epiphora</a:t>
            </a:r>
            <a:r>
              <a:rPr lang="en-US" dirty="0" smtClean="0"/>
              <a:t>)</a:t>
            </a:r>
          </a:p>
        </p:txBody>
      </p:sp>
      <p:sp>
        <p:nvSpPr>
          <p:cNvPr id="15" name="TextBox 14"/>
          <p:cNvSpPr txBox="1"/>
          <p:nvPr/>
        </p:nvSpPr>
        <p:spPr>
          <a:xfrm>
            <a:off x="466326" y="6278555"/>
            <a:ext cx="2538131" cy="307777"/>
          </a:xfrm>
          <a:prstGeom prst="rect">
            <a:avLst/>
          </a:prstGeom>
          <a:noFill/>
        </p:spPr>
        <p:txBody>
          <a:bodyPr wrap="none" rtlCol="0">
            <a:spAutoFit/>
          </a:bodyPr>
          <a:lstStyle/>
          <a:p>
            <a:r>
              <a:rPr lang="en-US" sz="1400" dirty="0" smtClean="0"/>
              <a:t>Image Credits: Dr. Rao </a:t>
            </a:r>
            <a:r>
              <a:rPr lang="en-US" sz="1400" dirty="0" err="1" smtClean="0"/>
              <a:t>Chanduri</a:t>
            </a:r>
            <a:endParaRPr lang="en-US" sz="1400" dirty="0"/>
          </a:p>
        </p:txBody>
      </p:sp>
      <p:sp>
        <p:nvSpPr>
          <p:cNvPr id="16" name="TextBox 15"/>
          <p:cNvSpPr txBox="1"/>
          <p:nvPr/>
        </p:nvSpPr>
        <p:spPr>
          <a:xfrm>
            <a:off x="466326" y="6505848"/>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9179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Eye</a:t>
            </a:r>
            <a:endParaRPr lang="en-US" dirty="0"/>
          </a:p>
        </p:txBody>
      </p:sp>
      <p:sp>
        <p:nvSpPr>
          <p:cNvPr id="3" name="Content Placeholder 2"/>
          <p:cNvSpPr>
            <a:spLocks noGrp="1"/>
          </p:cNvSpPr>
          <p:nvPr>
            <p:ph idx="1"/>
          </p:nvPr>
        </p:nvSpPr>
        <p:spPr>
          <a:xfrm>
            <a:off x="1133855" y="2350661"/>
            <a:ext cx="9643001" cy="4219956"/>
          </a:xfrm>
        </p:spPr>
        <p:txBody>
          <a:bodyPr>
            <a:normAutofit/>
          </a:bodyPr>
          <a:lstStyle/>
          <a:p>
            <a:r>
              <a:rPr lang="en-US" dirty="0" smtClean="0"/>
              <a:t>prevalence increases with </a:t>
            </a:r>
            <a:r>
              <a:rPr lang="en-US" dirty="0"/>
              <a:t>age </a:t>
            </a:r>
            <a:endParaRPr lang="en-US" dirty="0" smtClean="0"/>
          </a:p>
          <a:p>
            <a:r>
              <a:rPr lang="en-US" dirty="0" smtClean="0"/>
              <a:t>Women &gt; Men</a:t>
            </a:r>
          </a:p>
          <a:p>
            <a:r>
              <a:rPr lang="en-US" dirty="0" smtClean="0"/>
              <a:t>Symptoms: dryness, eye </a:t>
            </a:r>
            <a:r>
              <a:rPr lang="en-US" dirty="0"/>
              <a:t>discomfort, burning, stinging, </a:t>
            </a:r>
            <a:r>
              <a:rPr lang="en-US" dirty="0" smtClean="0"/>
              <a:t>grittiness, tearing</a:t>
            </a:r>
            <a:r>
              <a:rPr lang="en-US" dirty="0"/>
              <a:t>, ocular fatigue or a foreign body </a:t>
            </a:r>
            <a:r>
              <a:rPr lang="en-US" dirty="0" smtClean="0"/>
              <a:t>sensation.</a:t>
            </a:r>
          </a:p>
          <a:p>
            <a:r>
              <a:rPr lang="en-US" dirty="0" smtClean="0"/>
              <a:t>Associations: poor </a:t>
            </a:r>
            <a:r>
              <a:rPr lang="en-US" dirty="0"/>
              <a:t>sleep, depression, anxiety, </a:t>
            </a:r>
            <a:r>
              <a:rPr lang="en-US" dirty="0" smtClean="0"/>
              <a:t>stress, decreased quality of life </a:t>
            </a:r>
          </a:p>
          <a:p>
            <a:r>
              <a:rPr lang="en-US" dirty="0" smtClean="0"/>
              <a:t>Can damage the ocular surface</a:t>
            </a:r>
          </a:p>
          <a:p>
            <a:r>
              <a:rPr lang="en-US" dirty="0" smtClean="0"/>
              <a:t>can </a:t>
            </a:r>
            <a:r>
              <a:rPr lang="en-US" dirty="0"/>
              <a:t>be episodic or </a:t>
            </a:r>
            <a:r>
              <a:rPr lang="en-US" dirty="0" smtClean="0"/>
              <a:t>chronic</a:t>
            </a:r>
          </a:p>
          <a:p>
            <a:r>
              <a:rPr lang="en-US" dirty="0" err="1"/>
              <a:t>Nonmodifiable</a:t>
            </a:r>
            <a:r>
              <a:rPr lang="en-US" dirty="0"/>
              <a:t> risk </a:t>
            </a:r>
            <a:r>
              <a:rPr lang="en-US" dirty="0" smtClean="0"/>
              <a:t>factors: </a:t>
            </a:r>
            <a:r>
              <a:rPr lang="en-US" dirty="0"/>
              <a:t>female sex, </a:t>
            </a:r>
            <a:r>
              <a:rPr lang="en-US" dirty="0" smtClean="0"/>
              <a:t> age, </a:t>
            </a:r>
            <a:r>
              <a:rPr lang="en-US" dirty="0" err="1" smtClean="0"/>
              <a:t>Sjögren</a:t>
            </a:r>
            <a:r>
              <a:rPr lang="en-US" dirty="0" smtClean="0"/>
              <a:t> </a:t>
            </a:r>
            <a:r>
              <a:rPr lang="en-US" dirty="0"/>
              <a:t>syndrome</a:t>
            </a:r>
            <a:r>
              <a:rPr lang="en-US" dirty="0" smtClean="0"/>
              <a:t>,</a:t>
            </a:r>
            <a:endParaRPr lang="en-US" dirty="0"/>
          </a:p>
        </p:txBody>
      </p:sp>
      <p:sp>
        <p:nvSpPr>
          <p:cNvPr id="4" name="TextBox 3"/>
          <p:cNvSpPr txBox="1"/>
          <p:nvPr/>
        </p:nvSpPr>
        <p:spPr>
          <a:xfrm>
            <a:off x="466326" y="6505848"/>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398903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819" y="311549"/>
            <a:ext cx="7729728" cy="1188720"/>
          </a:xfrm>
        </p:spPr>
        <p:txBody>
          <a:bodyPr/>
          <a:lstStyle/>
          <a:p>
            <a:r>
              <a:rPr lang="en-US" dirty="0" smtClean="0"/>
              <a:t>Dry Eye-modifiable risk factors</a:t>
            </a:r>
            <a:endParaRPr lang="en-US" dirty="0"/>
          </a:p>
        </p:txBody>
      </p:sp>
      <p:sp>
        <p:nvSpPr>
          <p:cNvPr id="3" name="Content Placeholder 2"/>
          <p:cNvSpPr>
            <a:spLocks noGrp="1"/>
          </p:cNvSpPr>
          <p:nvPr>
            <p:ph sz="half" idx="1"/>
          </p:nvPr>
        </p:nvSpPr>
        <p:spPr>
          <a:xfrm>
            <a:off x="1293224" y="2011026"/>
            <a:ext cx="4560460" cy="3984825"/>
          </a:xfrm>
        </p:spPr>
        <p:txBody>
          <a:bodyPr>
            <a:normAutofit fontScale="62500" lnSpcReduction="20000"/>
          </a:bodyPr>
          <a:lstStyle/>
          <a:p>
            <a:pPr lvl="1"/>
            <a:r>
              <a:rPr lang="en-US" sz="2900" dirty="0" smtClean="0"/>
              <a:t>Dry environment</a:t>
            </a:r>
          </a:p>
          <a:p>
            <a:pPr lvl="1"/>
            <a:r>
              <a:rPr lang="en-US" sz="2900" dirty="0" smtClean="0"/>
              <a:t>Medications</a:t>
            </a:r>
          </a:p>
          <a:p>
            <a:pPr lvl="1"/>
            <a:r>
              <a:rPr lang="en-US" sz="2900" dirty="0"/>
              <a:t>some topical ocular </a:t>
            </a:r>
            <a:r>
              <a:rPr lang="en-US" sz="2900" dirty="0" smtClean="0"/>
              <a:t>medications (artificial tears with preservatives, OTC </a:t>
            </a:r>
            <a:r>
              <a:rPr lang="en-US" sz="2900" dirty="0" err="1" smtClean="0"/>
              <a:t>antiredness</a:t>
            </a:r>
            <a:r>
              <a:rPr lang="en-US" sz="2900" dirty="0" smtClean="0"/>
              <a:t> drops with </a:t>
            </a:r>
            <a:r>
              <a:rPr lang="en-US" sz="2900" dirty="0" err="1"/>
              <a:t>naphazoline</a:t>
            </a:r>
            <a:r>
              <a:rPr lang="en-US" sz="2900" dirty="0"/>
              <a:t> or </a:t>
            </a:r>
            <a:r>
              <a:rPr lang="en-US" sz="2900" dirty="0" err="1" smtClean="0"/>
              <a:t>pheniramine</a:t>
            </a:r>
            <a:r>
              <a:rPr lang="en-US" sz="2900" dirty="0" smtClean="0"/>
              <a:t>) </a:t>
            </a:r>
          </a:p>
          <a:p>
            <a:pPr lvl="1"/>
            <a:r>
              <a:rPr lang="en-US" sz="2900" dirty="0" smtClean="0"/>
              <a:t>Blepharitis</a:t>
            </a:r>
          </a:p>
          <a:p>
            <a:pPr lvl="1"/>
            <a:r>
              <a:rPr lang="en-US" sz="2900" dirty="0" smtClean="0"/>
              <a:t>Smoking</a:t>
            </a:r>
          </a:p>
          <a:p>
            <a:pPr lvl="1"/>
            <a:r>
              <a:rPr lang="en-US" sz="2900" dirty="0" smtClean="0"/>
              <a:t>alcohol use</a:t>
            </a:r>
          </a:p>
          <a:p>
            <a:pPr lvl="1"/>
            <a:r>
              <a:rPr lang="en-US" sz="2900" dirty="0" smtClean="0"/>
              <a:t>long-term </a:t>
            </a:r>
            <a:r>
              <a:rPr lang="en-US" sz="2900" dirty="0"/>
              <a:t>contact lens use,</a:t>
            </a:r>
          </a:p>
          <a:p>
            <a:pPr lvl="1"/>
            <a:r>
              <a:rPr lang="en-US" sz="2900" dirty="0"/>
              <a:t>LASIK </a:t>
            </a:r>
            <a:r>
              <a:rPr lang="en-US" sz="2900" dirty="0" smtClean="0"/>
              <a:t>surgery</a:t>
            </a:r>
          </a:p>
          <a:p>
            <a:pPr lvl="1"/>
            <a:r>
              <a:rPr lang="en-US" sz="2900" dirty="0" smtClean="0"/>
              <a:t>Pollution</a:t>
            </a:r>
          </a:p>
          <a:p>
            <a:pPr marL="0" indent="0">
              <a:buNone/>
            </a:pPr>
            <a:endParaRPr lang="en-US" dirty="0"/>
          </a:p>
        </p:txBody>
      </p:sp>
      <p:sp>
        <p:nvSpPr>
          <p:cNvPr id="4" name="Content Placeholder 3"/>
          <p:cNvSpPr>
            <a:spLocks noGrp="1"/>
          </p:cNvSpPr>
          <p:nvPr>
            <p:ph sz="half" idx="2"/>
          </p:nvPr>
        </p:nvSpPr>
        <p:spPr>
          <a:xfrm>
            <a:off x="6129310" y="2011026"/>
            <a:ext cx="5313753" cy="3018174"/>
          </a:xfrm>
        </p:spPr>
        <p:txBody>
          <a:bodyPr>
            <a:noAutofit/>
          </a:bodyPr>
          <a:lstStyle/>
          <a:p>
            <a:pPr lvl="1"/>
            <a:r>
              <a:rPr lang="en-US" sz="1800" dirty="0"/>
              <a:t>activities with decreased blinking (computer use)</a:t>
            </a:r>
          </a:p>
          <a:p>
            <a:pPr lvl="1"/>
            <a:r>
              <a:rPr lang="en-US" sz="1800" dirty="0" smtClean="0"/>
              <a:t>poorly </a:t>
            </a:r>
            <a:r>
              <a:rPr lang="en-US" sz="1800" dirty="0"/>
              <a:t>fitting sleep apnea masks</a:t>
            </a:r>
          </a:p>
          <a:p>
            <a:pPr lvl="1"/>
            <a:r>
              <a:rPr lang="en-US" sz="1800" dirty="0"/>
              <a:t>decreased blink from Parkinson’s</a:t>
            </a:r>
          </a:p>
          <a:p>
            <a:pPr lvl="1"/>
            <a:r>
              <a:rPr lang="en-US" sz="1800" dirty="0"/>
              <a:t>peripheral neuropathy</a:t>
            </a:r>
          </a:p>
          <a:p>
            <a:pPr lvl="1"/>
            <a:r>
              <a:rPr lang="en-US" sz="1800" dirty="0" smtClean="0"/>
              <a:t>lid </a:t>
            </a:r>
            <a:r>
              <a:rPr lang="en-US" sz="1800" dirty="0"/>
              <a:t>abnormalities—</a:t>
            </a:r>
            <a:r>
              <a:rPr lang="en-US" sz="1800" dirty="0" err="1"/>
              <a:t>ectropion</a:t>
            </a:r>
            <a:r>
              <a:rPr lang="en-US" sz="1800" dirty="0"/>
              <a:t>, </a:t>
            </a:r>
            <a:r>
              <a:rPr lang="en-US" sz="1800" dirty="0" err="1"/>
              <a:t>lagophthalmos</a:t>
            </a:r>
            <a:r>
              <a:rPr lang="en-US" sz="1800" dirty="0"/>
              <a:t> (incomplete lid closure during sleep)</a:t>
            </a:r>
          </a:p>
          <a:p>
            <a:pPr lvl="1"/>
            <a:r>
              <a:rPr lang="en-US" sz="1800" dirty="0"/>
              <a:t>thyroid disease</a:t>
            </a:r>
          </a:p>
          <a:p>
            <a:pPr lvl="1"/>
            <a:r>
              <a:rPr lang="en-US" sz="1800" dirty="0"/>
              <a:t>Sleep deprivation </a:t>
            </a:r>
            <a:r>
              <a:rPr lang="en-US" sz="1800" dirty="0">
                <a:sym typeface="Wingdings" panose="05000000000000000000" pitchFamily="2" charset="2"/>
              </a:rPr>
              <a:t> </a:t>
            </a:r>
            <a:r>
              <a:rPr lang="en-US" sz="1800" dirty="0"/>
              <a:t>decreases tear secretion and osmolality</a:t>
            </a:r>
            <a:r>
              <a:rPr lang="en-US" sz="1800" dirty="0">
                <a:sym typeface="Wingdings" panose="05000000000000000000" pitchFamily="2" charset="2"/>
              </a:rPr>
              <a:t> </a:t>
            </a:r>
            <a:r>
              <a:rPr lang="en-US" sz="1800" dirty="0"/>
              <a:t>worsens tear film break up time.</a:t>
            </a:r>
          </a:p>
          <a:p>
            <a:endParaRPr lang="en-US" dirty="0"/>
          </a:p>
        </p:txBody>
      </p:sp>
      <p:sp>
        <p:nvSpPr>
          <p:cNvPr id="5" name="TextBox 4"/>
          <p:cNvSpPr txBox="1"/>
          <p:nvPr/>
        </p:nvSpPr>
        <p:spPr>
          <a:xfrm>
            <a:off x="466326" y="6505848"/>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374077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073" y="220109"/>
            <a:ext cx="7657447" cy="563662"/>
          </a:xfrm>
        </p:spPr>
        <p:txBody>
          <a:bodyPr>
            <a:normAutofit fontScale="90000"/>
          </a:bodyPr>
          <a:lstStyle/>
          <a:p>
            <a:r>
              <a:rPr lang="en-US" dirty="0" smtClean="0"/>
              <a:t>Medications that cause dry eye</a:t>
            </a:r>
            <a:endParaRPr lang="en-US" dirty="0"/>
          </a:p>
        </p:txBody>
      </p:sp>
      <p:sp>
        <p:nvSpPr>
          <p:cNvPr id="3" name="Content Placeholder 2"/>
          <p:cNvSpPr>
            <a:spLocks noGrp="1"/>
          </p:cNvSpPr>
          <p:nvPr>
            <p:ph sz="half" idx="1"/>
          </p:nvPr>
        </p:nvSpPr>
        <p:spPr/>
        <p:txBody>
          <a:bodyPr/>
          <a:lstStyle/>
          <a:p>
            <a:endParaRPr lang="en-US"/>
          </a:p>
        </p:txBody>
      </p:sp>
      <p:pic>
        <p:nvPicPr>
          <p:cNvPr id="5" name="Picture 4"/>
          <p:cNvPicPr>
            <a:picLocks noChangeAspect="1"/>
          </p:cNvPicPr>
          <p:nvPr/>
        </p:nvPicPr>
        <p:blipFill>
          <a:blip r:embed="rId2"/>
          <a:stretch>
            <a:fillRect/>
          </a:stretch>
        </p:blipFill>
        <p:spPr>
          <a:xfrm>
            <a:off x="0" y="971142"/>
            <a:ext cx="6372225" cy="5229225"/>
          </a:xfrm>
          <a:prstGeom prst="rect">
            <a:avLst/>
          </a:prstGeom>
        </p:spPr>
      </p:pic>
      <p:pic>
        <p:nvPicPr>
          <p:cNvPr id="6" name="Picture 5"/>
          <p:cNvPicPr>
            <a:picLocks noChangeAspect="1"/>
          </p:cNvPicPr>
          <p:nvPr/>
        </p:nvPicPr>
        <p:blipFill>
          <a:blip r:embed="rId3"/>
          <a:stretch>
            <a:fillRect/>
          </a:stretch>
        </p:blipFill>
        <p:spPr>
          <a:xfrm>
            <a:off x="6372225" y="1686544"/>
            <a:ext cx="5842247" cy="2502491"/>
          </a:xfrm>
          <a:prstGeom prst="rect">
            <a:avLst/>
          </a:prstGeom>
        </p:spPr>
      </p:pic>
      <p:sp>
        <p:nvSpPr>
          <p:cNvPr id="7" name="Rectangle 6"/>
          <p:cNvSpPr/>
          <p:nvPr/>
        </p:nvSpPr>
        <p:spPr>
          <a:xfrm>
            <a:off x="6827520" y="5675863"/>
            <a:ext cx="6096000" cy="1015663"/>
          </a:xfrm>
          <a:prstGeom prst="rect">
            <a:avLst/>
          </a:prstGeom>
        </p:spPr>
        <p:txBody>
          <a:bodyPr>
            <a:spAutoFit/>
          </a:bodyPr>
          <a:lstStyle/>
          <a:p>
            <a:r>
              <a:rPr lang="en-US" sz="1000" dirty="0">
                <a:latin typeface="Minion-Regular"/>
              </a:rPr>
              <a:t>Journal of Ophthalmology</a:t>
            </a:r>
          </a:p>
          <a:p>
            <a:r>
              <a:rPr lang="fr-FR" sz="1000" dirty="0">
                <a:latin typeface="Minion-Regular"/>
              </a:rPr>
              <a:t>Volume 2012, Article ID 285851, 8 pages</a:t>
            </a:r>
          </a:p>
          <a:p>
            <a:r>
              <a:rPr lang="en-US" sz="1000" dirty="0">
                <a:latin typeface="Minion-Regular"/>
              </a:rPr>
              <a:t>doi:10.1155/2012/285851</a:t>
            </a:r>
          </a:p>
          <a:p>
            <a:r>
              <a:rPr lang="en-US" sz="1000" i="1" dirty="0">
                <a:latin typeface="Minion-Italic"/>
              </a:rPr>
              <a:t>Review Article</a:t>
            </a:r>
          </a:p>
          <a:p>
            <a:r>
              <a:rPr lang="en-US" sz="1000" b="1" dirty="0">
                <a:latin typeface="Minion-Black"/>
              </a:rPr>
              <a:t>The Role </a:t>
            </a:r>
            <a:r>
              <a:rPr lang="en-US" sz="1000" b="1" dirty="0" smtClean="0">
                <a:latin typeface="Minion-Black"/>
              </a:rPr>
              <a:t>of Medications </a:t>
            </a:r>
            <a:r>
              <a:rPr lang="en-US" sz="1000" b="1" dirty="0">
                <a:latin typeface="Minion-Black"/>
              </a:rPr>
              <a:t>in Causing Dry Eye</a:t>
            </a:r>
          </a:p>
          <a:p>
            <a:r>
              <a:rPr lang="en-US" sz="1000" b="1" dirty="0">
                <a:latin typeface="Minion-Black"/>
              </a:rPr>
              <a:t>Frederick T. </a:t>
            </a:r>
            <a:r>
              <a:rPr lang="en-US" sz="1000" b="1" dirty="0" err="1">
                <a:latin typeface="Minion-Black"/>
              </a:rPr>
              <a:t>Fraunfelder</a:t>
            </a:r>
            <a:r>
              <a:rPr lang="en-US" sz="1000" b="1" dirty="0" smtClean="0">
                <a:latin typeface="Minion-Black"/>
              </a:rPr>
              <a:t>, </a:t>
            </a:r>
            <a:r>
              <a:rPr lang="en-US" sz="1000" b="1" dirty="0">
                <a:latin typeface="Minion-Black"/>
              </a:rPr>
              <a:t>James J. </a:t>
            </a:r>
            <a:r>
              <a:rPr lang="en-US" sz="1000" b="1" dirty="0" err="1">
                <a:latin typeface="Minion-Black"/>
              </a:rPr>
              <a:t>Sciubba</a:t>
            </a:r>
            <a:r>
              <a:rPr lang="en-US" sz="1000" b="1" dirty="0" smtClean="0">
                <a:latin typeface="Minion-Black"/>
              </a:rPr>
              <a:t>, and William </a:t>
            </a:r>
            <a:r>
              <a:rPr lang="en-US" sz="1000" b="1" dirty="0" err="1" smtClean="0">
                <a:latin typeface="Minion-Black"/>
              </a:rPr>
              <a:t>D.Mathers</a:t>
            </a:r>
            <a:endParaRPr lang="en-US" sz="1000" dirty="0"/>
          </a:p>
        </p:txBody>
      </p:sp>
      <p:pic>
        <p:nvPicPr>
          <p:cNvPr id="1026" name="Picture 2" descr="Screaming, Surprised, Smiley, Emotion, Afraid, Sca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3713" y="199716"/>
            <a:ext cx="1159547" cy="12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93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eye Management</a:t>
            </a:r>
            <a:endParaRPr lang="en-US" dirty="0"/>
          </a:p>
        </p:txBody>
      </p:sp>
      <p:sp>
        <p:nvSpPr>
          <p:cNvPr id="3" name="Content Placeholder 2"/>
          <p:cNvSpPr>
            <a:spLocks noGrp="1"/>
          </p:cNvSpPr>
          <p:nvPr>
            <p:ph idx="1"/>
          </p:nvPr>
        </p:nvSpPr>
        <p:spPr>
          <a:xfrm>
            <a:off x="1318042" y="2416629"/>
            <a:ext cx="9555915" cy="3245021"/>
          </a:xfrm>
        </p:spPr>
        <p:txBody>
          <a:bodyPr>
            <a:normAutofit/>
          </a:bodyPr>
          <a:lstStyle/>
          <a:p>
            <a:r>
              <a:rPr lang="en-US" b="1" dirty="0" smtClean="0"/>
              <a:t>The </a:t>
            </a:r>
            <a:r>
              <a:rPr lang="en-US" b="1" dirty="0"/>
              <a:t>most important treatment for dry eye is identifying exacerbating factors and minimizing contributing medications</a:t>
            </a:r>
          </a:p>
          <a:p>
            <a:r>
              <a:rPr lang="en-US" dirty="0" smtClean="0"/>
              <a:t>Warm compresses</a:t>
            </a:r>
          </a:p>
          <a:p>
            <a:r>
              <a:rPr lang="en-US" dirty="0" smtClean="0"/>
              <a:t>Preservative free artificial tears (using artificial </a:t>
            </a:r>
            <a:r>
              <a:rPr lang="en-US" dirty="0"/>
              <a:t>tears with preservatives more than 3 to 4 times a day will worsen </a:t>
            </a:r>
            <a:r>
              <a:rPr lang="en-US" dirty="0" smtClean="0"/>
              <a:t>DED)</a:t>
            </a:r>
            <a:endParaRPr lang="en-US" dirty="0"/>
          </a:p>
          <a:p>
            <a:r>
              <a:rPr lang="en-US" dirty="0"/>
              <a:t>N</a:t>
            </a:r>
            <a:r>
              <a:rPr lang="en-US" dirty="0" smtClean="0"/>
              <a:t>ighttime </a:t>
            </a:r>
            <a:r>
              <a:rPr lang="en-US" dirty="0"/>
              <a:t>lubricating </a:t>
            </a:r>
            <a:r>
              <a:rPr lang="en-US" dirty="0" smtClean="0"/>
              <a:t>ointments</a:t>
            </a:r>
            <a:endParaRPr lang="en-US" dirty="0"/>
          </a:p>
          <a:p>
            <a:r>
              <a:rPr lang="en-US" dirty="0" smtClean="0"/>
              <a:t>Optimize </a:t>
            </a:r>
            <a:r>
              <a:rPr lang="en-US" dirty="0"/>
              <a:t>sleep, mood, and </a:t>
            </a:r>
            <a:r>
              <a:rPr lang="en-US" dirty="0" smtClean="0"/>
              <a:t>Parkinson’s</a:t>
            </a:r>
            <a:endParaRPr lang="en-US" dirty="0"/>
          </a:p>
          <a:p>
            <a:r>
              <a:rPr lang="en-US" dirty="0" smtClean="0"/>
              <a:t>Refer </a:t>
            </a:r>
            <a:r>
              <a:rPr lang="en-US" dirty="0"/>
              <a:t>to an eye provider when symptoms are </a:t>
            </a:r>
            <a:r>
              <a:rPr lang="en-US" dirty="0" smtClean="0"/>
              <a:t>not well controlled</a:t>
            </a:r>
            <a:r>
              <a:rPr lang="en-US" dirty="0"/>
              <a:t> </a:t>
            </a:r>
            <a:r>
              <a:rPr lang="en-US" dirty="0" smtClean="0"/>
              <a:t>with above management</a:t>
            </a:r>
          </a:p>
        </p:txBody>
      </p:sp>
      <p:sp>
        <p:nvSpPr>
          <p:cNvPr id="4" name="TextBox 3"/>
          <p:cNvSpPr txBox="1"/>
          <p:nvPr/>
        </p:nvSpPr>
        <p:spPr>
          <a:xfrm>
            <a:off x="466326" y="6505848"/>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36412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Vision loss</a:t>
            </a:r>
            <a:endParaRPr lang="en-US" dirty="0"/>
          </a:p>
        </p:txBody>
      </p:sp>
      <p:sp>
        <p:nvSpPr>
          <p:cNvPr id="3" name="Content Placeholder 2"/>
          <p:cNvSpPr>
            <a:spLocks noGrp="1"/>
          </p:cNvSpPr>
          <p:nvPr>
            <p:ph idx="1"/>
          </p:nvPr>
        </p:nvSpPr>
        <p:spPr>
          <a:xfrm>
            <a:off x="418011" y="2502636"/>
            <a:ext cx="9542853" cy="3414838"/>
          </a:xfrm>
        </p:spPr>
        <p:txBody>
          <a:bodyPr>
            <a:normAutofit/>
          </a:bodyPr>
          <a:lstStyle/>
          <a:p>
            <a:r>
              <a:rPr lang="en-US" dirty="0" smtClean="0"/>
              <a:t>Risk for decreased </a:t>
            </a:r>
            <a:r>
              <a:rPr lang="en-US" dirty="0"/>
              <a:t>quality of life, functional loss, </a:t>
            </a:r>
            <a:r>
              <a:rPr lang="en-US" dirty="0" smtClean="0"/>
              <a:t>depression, falls</a:t>
            </a:r>
            <a:r>
              <a:rPr lang="en-US" dirty="0"/>
              <a:t>, and social </a:t>
            </a:r>
            <a:r>
              <a:rPr lang="en-US" dirty="0" smtClean="0"/>
              <a:t>isolation.</a:t>
            </a:r>
          </a:p>
          <a:p>
            <a:r>
              <a:rPr lang="en-US" dirty="0" smtClean="0"/>
              <a:t>Most common causes of vision loss in older adults: </a:t>
            </a:r>
          </a:p>
          <a:p>
            <a:pPr lvl="1"/>
            <a:r>
              <a:rPr lang="en-US" dirty="0" smtClean="0"/>
              <a:t>uncorrected </a:t>
            </a:r>
            <a:r>
              <a:rPr lang="en-US" dirty="0"/>
              <a:t>refractive error, </a:t>
            </a:r>
            <a:r>
              <a:rPr lang="en-US" dirty="0" smtClean="0"/>
              <a:t>cataracts, age-related </a:t>
            </a:r>
            <a:r>
              <a:rPr lang="en-US" dirty="0"/>
              <a:t>macular degeneration (AMD), </a:t>
            </a:r>
            <a:r>
              <a:rPr lang="en-US" dirty="0" smtClean="0"/>
              <a:t> Diabetic retinopathy, </a:t>
            </a:r>
            <a:r>
              <a:rPr lang="en-US" dirty="0"/>
              <a:t>glaucoma.</a:t>
            </a:r>
          </a:p>
          <a:p>
            <a:r>
              <a:rPr lang="en-US" dirty="0" smtClean="0"/>
              <a:t>A comprehensive eye </a:t>
            </a:r>
            <a:r>
              <a:rPr lang="en-US" dirty="0"/>
              <a:t>evaluation </a:t>
            </a:r>
            <a:r>
              <a:rPr lang="en-US" dirty="0" smtClean="0"/>
              <a:t>necessary</a:t>
            </a:r>
            <a:r>
              <a:rPr lang="en-US" dirty="0"/>
              <a:t> </a:t>
            </a:r>
            <a:r>
              <a:rPr lang="en-US" dirty="0" smtClean="0"/>
              <a:t>every </a:t>
            </a:r>
            <a:r>
              <a:rPr lang="en-US" dirty="0"/>
              <a:t>1 to 2 </a:t>
            </a:r>
            <a:r>
              <a:rPr lang="en-US" dirty="0" smtClean="0"/>
              <a:t>years or more often as recommended by their eye specialist</a:t>
            </a:r>
            <a:r>
              <a:rPr lang="en-US" dirty="0"/>
              <a:t> </a:t>
            </a:r>
            <a:r>
              <a:rPr lang="en-US" dirty="0" smtClean="0"/>
              <a:t>(</a:t>
            </a:r>
            <a:r>
              <a:rPr lang="en-US" dirty="0" err="1" smtClean="0"/>
              <a:t>e.g</a:t>
            </a:r>
            <a:r>
              <a:rPr lang="en-US" dirty="0" smtClean="0"/>
              <a:t>,  those with DM should have annual </a:t>
            </a:r>
            <a:r>
              <a:rPr lang="en-US" dirty="0"/>
              <a:t>eye </a:t>
            </a:r>
            <a:r>
              <a:rPr lang="en-US" dirty="0" smtClean="0"/>
              <a:t>examination)</a:t>
            </a:r>
            <a:endParaRPr lang="en-US" dirty="0"/>
          </a:p>
        </p:txBody>
      </p:sp>
      <p:sp>
        <p:nvSpPr>
          <p:cNvPr id="4" name="TextBox 3"/>
          <p:cNvSpPr txBox="1"/>
          <p:nvPr/>
        </p:nvSpPr>
        <p:spPr>
          <a:xfrm>
            <a:off x="836023" y="5917474"/>
            <a:ext cx="4517968" cy="369332"/>
          </a:xfrm>
          <a:prstGeom prst="rect">
            <a:avLst/>
          </a:prstGeom>
          <a:noFill/>
        </p:spPr>
        <p:txBody>
          <a:bodyPr wrap="none" rtlCol="0">
            <a:spAutoFit/>
          </a:bodyPr>
          <a:lstStyle/>
          <a:p>
            <a:r>
              <a:rPr lang="en-US" dirty="0" smtClean="0"/>
              <a:t>* Will not be discussing acute vision loss today</a:t>
            </a:r>
            <a:endParaRPr lang="en-US" dirty="0"/>
          </a:p>
        </p:txBody>
      </p:sp>
      <p:sp>
        <p:nvSpPr>
          <p:cNvPr id="5" name="TextBox 4"/>
          <p:cNvSpPr txBox="1"/>
          <p:nvPr/>
        </p:nvSpPr>
        <p:spPr>
          <a:xfrm>
            <a:off x="466326" y="6505848"/>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294273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Refractive error</a:t>
            </a:r>
            <a:endParaRPr lang="en-US" dirty="0"/>
          </a:p>
        </p:txBody>
      </p:sp>
      <p:sp>
        <p:nvSpPr>
          <p:cNvPr id="3" name="Content Placeholder 2"/>
          <p:cNvSpPr>
            <a:spLocks noGrp="1"/>
          </p:cNvSpPr>
          <p:nvPr>
            <p:ph idx="1"/>
          </p:nvPr>
        </p:nvSpPr>
        <p:spPr>
          <a:xfrm>
            <a:off x="3877056" y="2429038"/>
            <a:ext cx="7729728" cy="3101983"/>
          </a:xfrm>
        </p:spPr>
        <p:txBody>
          <a:bodyPr>
            <a:normAutofit fontScale="92500" lnSpcReduction="20000"/>
          </a:bodyPr>
          <a:lstStyle/>
          <a:p>
            <a:r>
              <a:rPr lang="en-US" dirty="0" smtClean="0"/>
              <a:t>Up to 62</a:t>
            </a:r>
            <a:r>
              <a:rPr lang="en-US" dirty="0"/>
              <a:t>% of low vision and 4% of blindness was </a:t>
            </a:r>
            <a:r>
              <a:rPr lang="en-US" dirty="0" smtClean="0"/>
              <a:t>caused </a:t>
            </a:r>
            <a:r>
              <a:rPr lang="en-US" dirty="0"/>
              <a:t>by refractive </a:t>
            </a:r>
            <a:r>
              <a:rPr lang="en-US" dirty="0" smtClean="0"/>
              <a:t>error!</a:t>
            </a:r>
          </a:p>
          <a:p>
            <a:r>
              <a:rPr lang="en-US" dirty="0" smtClean="0"/>
              <a:t>Older </a:t>
            </a:r>
            <a:r>
              <a:rPr lang="en-US" dirty="0"/>
              <a:t>adults are at risk for </a:t>
            </a:r>
            <a:r>
              <a:rPr lang="en-US" dirty="0" smtClean="0"/>
              <a:t>uncorrected refractive </a:t>
            </a:r>
            <a:r>
              <a:rPr lang="en-US" dirty="0"/>
              <a:t>error because of </a:t>
            </a:r>
            <a:endParaRPr lang="en-US" dirty="0" smtClean="0"/>
          </a:p>
          <a:p>
            <a:pPr lvl="1"/>
            <a:r>
              <a:rPr lang="en-US" dirty="0" smtClean="0"/>
              <a:t>financial constraints</a:t>
            </a:r>
          </a:p>
          <a:p>
            <a:pPr lvl="1"/>
            <a:r>
              <a:rPr lang="en-US" dirty="0" smtClean="0"/>
              <a:t>Transportation</a:t>
            </a:r>
            <a:endParaRPr lang="en-US" dirty="0"/>
          </a:p>
          <a:p>
            <a:pPr lvl="1"/>
            <a:r>
              <a:rPr lang="en-US" dirty="0" smtClean="0"/>
              <a:t>Cognition</a:t>
            </a:r>
          </a:p>
          <a:p>
            <a:pPr lvl="1"/>
            <a:r>
              <a:rPr lang="en-US" dirty="0" smtClean="0"/>
              <a:t>Communication </a:t>
            </a:r>
            <a:r>
              <a:rPr lang="en-US" dirty="0"/>
              <a:t>issues</a:t>
            </a:r>
            <a:r>
              <a:rPr lang="en-US" dirty="0" smtClean="0"/>
              <a:t>.</a:t>
            </a:r>
          </a:p>
          <a:p>
            <a:r>
              <a:rPr lang="en-US" dirty="0" smtClean="0"/>
              <a:t>One </a:t>
            </a:r>
            <a:r>
              <a:rPr lang="en-US" dirty="0"/>
              <a:t>nursing home </a:t>
            </a:r>
            <a:r>
              <a:rPr lang="en-US" dirty="0" smtClean="0"/>
              <a:t>study found </a:t>
            </a:r>
            <a:r>
              <a:rPr lang="en-US" dirty="0"/>
              <a:t>that refractive correction led to immediate </a:t>
            </a:r>
            <a:r>
              <a:rPr lang="en-US" dirty="0" smtClean="0"/>
              <a:t>improvements in </a:t>
            </a:r>
            <a:r>
              <a:rPr lang="en-US" dirty="0"/>
              <a:t>reading, psychological distress, activities and hobbies, </a:t>
            </a:r>
            <a:r>
              <a:rPr lang="en-US" dirty="0" smtClean="0"/>
              <a:t>and social interaction. </a:t>
            </a:r>
          </a:p>
          <a:p>
            <a:r>
              <a:rPr lang="en-US" dirty="0" smtClean="0"/>
              <a:t>The </a:t>
            </a:r>
            <a:r>
              <a:rPr lang="en-US" dirty="0"/>
              <a:t>pinhole test is a rapid method to </a:t>
            </a:r>
            <a:r>
              <a:rPr lang="en-US" dirty="0" smtClean="0"/>
              <a:t>detect refractive </a:t>
            </a:r>
            <a:r>
              <a:rPr lang="en-US" dirty="0"/>
              <a:t>error</a:t>
            </a:r>
          </a:p>
        </p:txBody>
      </p:sp>
      <p:pic>
        <p:nvPicPr>
          <p:cNvPr id="4" name="Picture 3"/>
          <p:cNvPicPr>
            <a:picLocks noChangeAspect="1"/>
          </p:cNvPicPr>
          <p:nvPr/>
        </p:nvPicPr>
        <p:blipFill>
          <a:blip r:embed="rId2"/>
          <a:stretch>
            <a:fillRect/>
          </a:stretch>
        </p:blipFill>
        <p:spPr>
          <a:xfrm>
            <a:off x="615043" y="2538440"/>
            <a:ext cx="2209800" cy="1714500"/>
          </a:xfrm>
          <a:prstGeom prst="rect">
            <a:avLst/>
          </a:prstGeom>
        </p:spPr>
      </p:pic>
      <p:sp>
        <p:nvSpPr>
          <p:cNvPr id="5" name="Rectangle 4"/>
          <p:cNvSpPr/>
          <p:nvPr/>
        </p:nvSpPr>
        <p:spPr>
          <a:xfrm>
            <a:off x="114539" y="4352071"/>
            <a:ext cx="5420607" cy="307777"/>
          </a:xfrm>
          <a:prstGeom prst="rect">
            <a:avLst/>
          </a:prstGeom>
        </p:spPr>
        <p:txBody>
          <a:bodyPr wrap="square">
            <a:spAutoFit/>
          </a:bodyPr>
          <a:lstStyle/>
          <a:p>
            <a:r>
              <a:rPr lang="en-US" sz="1400" dirty="0"/>
              <a:t>https://www.aao.org/image/pinhole-visual-acuity</a:t>
            </a:r>
          </a:p>
        </p:txBody>
      </p:sp>
      <p:sp>
        <p:nvSpPr>
          <p:cNvPr id="6" name="TextBox 5"/>
          <p:cNvSpPr txBox="1"/>
          <p:nvPr/>
        </p:nvSpPr>
        <p:spPr>
          <a:xfrm>
            <a:off x="466326" y="6505848"/>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306200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335" y="272361"/>
            <a:ext cx="7729728" cy="1188720"/>
          </a:xfrm>
        </p:spPr>
        <p:txBody>
          <a:bodyPr/>
          <a:lstStyle/>
          <a:p>
            <a:r>
              <a:rPr lang="en-US" dirty="0" smtClean="0"/>
              <a:t>Age Related Macular degeneration (AMD)</a:t>
            </a:r>
            <a:endParaRPr lang="en-US" dirty="0"/>
          </a:p>
        </p:txBody>
      </p:sp>
      <p:sp>
        <p:nvSpPr>
          <p:cNvPr id="3" name="Content Placeholder 2"/>
          <p:cNvSpPr>
            <a:spLocks noGrp="1"/>
          </p:cNvSpPr>
          <p:nvPr>
            <p:ph idx="1"/>
          </p:nvPr>
        </p:nvSpPr>
        <p:spPr>
          <a:xfrm>
            <a:off x="274318" y="1645920"/>
            <a:ext cx="11795761" cy="4206239"/>
          </a:xfrm>
        </p:spPr>
        <p:txBody>
          <a:bodyPr>
            <a:normAutofit/>
          </a:bodyPr>
          <a:lstStyle/>
          <a:p>
            <a:r>
              <a:rPr lang="en-US" dirty="0" err="1" smtClean="0"/>
              <a:t>Nonneovascular</a:t>
            </a:r>
            <a:r>
              <a:rPr lang="en-US" dirty="0" smtClean="0"/>
              <a:t> </a:t>
            </a:r>
            <a:r>
              <a:rPr lang="en-US" dirty="0"/>
              <a:t>AMD(dry) causes 80%of </a:t>
            </a:r>
            <a:r>
              <a:rPr lang="en-US" dirty="0" smtClean="0"/>
              <a:t>cases BUT</a:t>
            </a:r>
          </a:p>
          <a:p>
            <a:r>
              <a:rPr lang="en-US" dirty="0" err="1" smtClean="0"/>
              <a:t>Neovascular</a:t>
            </a:r>
            <a:r>
              <a:rPr lang="en-US" dirty="0" smtClean="0"/>
              <a:t> (wet</a:t>
            </a:r>
            <a:r>
              <a:rPr lang="en-US" dirty="0"/>
              <a:t>) </a:t>
            </a:r>
            <a:r>
              <a:rPr lang="en-US" dirty="0" smtClean="0"/>
              <a:t>AMD causes ~90%of </a:t>
            </a:r>
            <a:r>
              <a:rPr lang="en-US" dirty="0"/>
              <a:t>severe vision loss in </a:t>
            </a:r>
            <a:r>
              <a:rPr lang="en-US" dirty="0" smtClean="0"/>
              <a:t>AMD</a:t>
            </a:r>
            <a:endParaRPr lang="en-US" dirty="0"/>
          </a:p>
          <a:p>
            <a:r>
              <a:rPr lang="en-US" dirty="0" err="1"/>
              <a:t>Nonmodifiable</a:t>
            </a:r>
            <a:r>
              <a:rPr lang="en-US" dirty="0"/>
              <a:t> risk </a:t>
            </a:r>
            <a:r>
              <a:rPr lang="en-US" dirty="0" smtClean="0"/>
              <a:t>factors: age</a:t>
            </a:r>
            <a:r>
              <a:rPr lang="en-US" dirty="0"/>
              <a:t>, European </a:t>
            </a:r>
            <a:r>
              <a:rPr lang="en-US" dirty="0" smtClean="0"/>
              <a:t>decent</a:t>
            </a:r>
            <a:r>
              <a:rPr lang="en-US" dirty="0"/>
              <a:t>, genetics, </a:t>
            </a:r>
            <a:r>
              <a:rPr lang="en-US" dirty="0" smtClean="0"/>
              <a:t>female sex</a:t>
            </a:r>
          </a:p>
          <a:p>
            <a:r>
              <a:rPr lang="en-US" dirty="0" smtClean="0"/>
              <a:t>Primary modifiable risk factor: </a:t>
            </a:r>
            <a:r>
              <a:rPr lang="en-US" b="1" dirty="0" smtClean="0"/>
              <a:t>smoking.</a:t>
            </a:r>
          </a:p>
          <a:p>
            <a:r>
              <a:rPr lang="en-US" dirty="0" smtClean="0"/>
              <a:t> </a:t>
            </a:r>
            <a:r>
              <a:rPr lang="en-US" dirty="0"/>
              <a:t>The </a:t>
            </a:r>
            <a:r>
              <a:rPr lang="en-US" dirty="0" smtClean="0"/>
              <a:t>pathognomonic sign </a:t>
            </a:r>
            <a:r>
              <a:rPr lang="en-US" dirty="0"/>
              <a:t>of AMD are </a:t>
            </a:r>
            <a:r>
              <a:rPr lang="en-US" dirty="0" err="1"/>
              <a:t>drusen</a:t>
            </a:r>
            <a:r>
              <a:rPr lang="en-US" dirty="0"/>
              <a:t> (yellow deposits on the </a:t>
            </a:r>
            <a:r>
              <a:rPr lang="en-US" dirty="0" smtClean="0"/>
              <a:t>macula from </a:t>
            </a:r>
            <a:r>
              <a:rPr lang="en-US" dirty="0"/>
              <a:t>death of retinal cells). </a:t>
            </a:r>
            <a:endParaRPr lang="en-US" dirty="0" smtClean="0"/>
          </a:p>
        </p:txBody>
      </p:sp>
      <p:sp>
        <p:nvSpPr>
          <p:cNvPr id="7" name="Rectangle 6"/>
          <p:cNvSpPr/>
          <p:nvPr/>
        </p:nvSpPr>
        <p:spPr>
          <a:xfrm>
            <a:off x="6344938" y="3988938"/>
            <a:ext cx="5066900" cy="369332"/>
          </a:xfrm>
          <a:prstGeom prst="rect">
            <a:avLst/>
          </a:prstGeom>
        </p:spPr>
        <p:txBody>
          <a:bodyPr wrap="none">
            <a:spAutoFit/>
          </a:bodyPr>
          <a:lstStyle/>
          <a:p>
            <a:r>
              <a:rPr lang="en-US" dirty="0"/>
              <a:t>Vision loss begins centrally and extends peripherally.</a:t>
            </a:r>
          </a:p>
        </p:txBody>
      </p:sp>
      <p:sp>
        <p:nvSpPr>
          <p:cNvPr id="9" name="TextBox 8"/>
          <p:cNvSpPr txBox="1"/>
          <p:nvPr/>
        </p:nvSpPr>
        <p:spPr>
          <a:xfrm>
            <a:off x="466326" y="6505848"/>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
        <p:nvSpPr>
          <p:cNvPr id="4" name="Rectangle 3"/>
          <p:cNvSpPr/>
          <p:nvPr/>
        </p:nvSpPr>
        <p:spPr>
          <a:xfrm>
            <a:off x="5501822" y="6413515"/>
            <a:ext cx="5910016" cy="369332"/>
          </a:xfrm>
          <a:prstGeom prst="rect">
            <a:avLst/>
          </a:prstGeom>
        </p:spPr>
        <p:txBody>
          <a:bodyPr wrap="none">
            <a:spAutoFit/>
          </a:bodyPr>
          <a:lstStyle/>
          <a:p>
            <a:r>
              <a:rPr lang="en-US" dirty="0"/>
              <a:t>https://www.aao.org/eye-health/diseases/amd-vision-simulator</a:t>
            </a:r>
          </a:p>
        </p:txBody>
      </p:sp>
      <p:pic>
        <p:nvPicPr>
          <p:cNvPr id="5" name="Picture 4"/>
          <p:cNvPicPr>
            <a:picLocks noChangeAspect="1"/>
          </p:cNvPicPr>
          <p:nvPr/>
        </p:nvPicPr>
        <p:blipFill>
          <a:blip r:embed="rId2"/>
          <a:stretch>
            <a:fillRect/>
          </a:stretch>
        </p:blipFill>
        <p:spPr>
          <a:xfrm>
            <a:off x="3373481" y="4358270"/>
            <a:ext cx="2798717" cy="1934827"/>
          </a:xfrm>
          <a:prstGeom prst="rect">
            <a:avLst/>
          </a:prstGeom>
        </p:spPr>
      </p:pic>
      <p:pic>
        <p:nvPicPr>
          <p:cNvPr id="10" name="Picture 9"/>
          <p:cNvPicPr>
            <a:picLocks noChangeAspect="1"/>
          </p:cNvPicPr>
          <p:nvPr/>
        </p:nvPicPr>
        <p:blipFill>
          <a:blip r:embed="rId3"/>
          <a:stretch>
            <a:fillRect/>
          </a:stretch>
        </p:blipFill>
        <p:spPr>
          <a:xfrm>
            <a:off x="6331905" y="4382901"/>
            <a:ext cx="2769637" cy="1885563"/>
          </a:xfrm>
          <a:prstGeom prst="rect">
            <a:avLst/>
          </a:prstGeom>
        </p:spPr>
      </p:pic>
      <p:pic>
        <p:nvPicPr>
          <p:cNvPr id="11" name="Picture 10"/>
          <p:cNvPicPr>
            <a:picLocks noChangeAspect="1"/>
          </p:cNvPicPr>
          <p:nvPr/>
        </p:nvPicPr>
        <p:blipFill>
          <a:blip r:embed="rId4"/>
          <a:stretch>
            <a:fillRect/>
          </a:stretch>
        </p:blipFill>
        <p:spPr>
          <a:xfrm>
            <a:off x="9302364" y="4382901"/>
            <a:ext cx="2736712" cy="1946876"/>
          </a:xfrm>
          <a:prstGeom prst="rect">
            <a:avLst/>
          </a:prstGeom>
        </p:spPr>
      </p:pic>
    </p:spTree>
    <p:extLst>
      <p:ext uri="{BB962C8B-B14F-4D97-AF65-F5344CB8AC3E}">
        <p14:creationId xmlns:p14="http://schemas.microsoft.com/office/powerpoint/2010/main" val="68299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02990"/>
            <a:ext cx="7729728" cy="1188720"/>
          </a:xfrm>
        </p:spPr>
        <p:txBody>
          <a:bodyPr/>
          <a:lstStyle/>
          <a:p>
            <a:r>
              <a:rPr lang="en-US" dirty="0"/>
              <a:t>Age Related Macular degeneration (AMD)</a:t>
            </a:r>
          </a:p>
        </p:txBody>
      </p:sp>
      <p:sp>
        <p:nvSpPr>
          <p:cNvPr id="3" name="Content Placeholder 2"/>
          <p:cNvSpPr>
            <a:spLocks noGrp="1"/>
          </p:cNvSpPr>
          <p:nvPr>
            <p:ph idx="1"/>
          </p:nvPr>
        </p:nvSpPr>
        <p:spPr>
          <a:xfrm>
            <a:off x="300445" y="1789611"/>
            <a:ext cx="11051177" cy="4624251"/>
          </a:xfrm>
        </p:spPr>
        <p:txBody>
          <a:bodyPr>
            <a:normAutofit/>
          </a:bodyPr>
          <a:lstStyle/>
          <a:p>
            <a:r>
              <a:rPr lang="en-US" dirty="0" smtClean="0"/>
              <a:t>Staging (early</a:t>
            </a:r>
            <a:r>
              <a:rPr lang="en-US" dirty="0"/>
              <a:t>, intermediate, and </a:t>
            </a:r>
            <a:r>
              <a:rPr lang="en-US" dirty="0" smtClean="0"/>
              <a:t>late/advanced) drives treatment </a:t>
            </a:r>
          </a:p>
          <a:p>
            <a:r>
              <a:rPr lang="en-US" dirty="0" smtClean="0"/>
              <a:t>Early: usually asymptomatic; identified during </a:t>
            </a:r>
            <a:r>
              <a:rPr lang="en-US" dirty="0"/>
              <a:t>dilated eye </a:t>
            </a:r>
            <a:r>
              <a:rPr lang="en-US" dirty="0" smtClean="0"/>
              <a:t>exams</a:t>
            </a:r>
          </a:p>
          <a:p>
            <a:r>
              <a:rPr lang="en-US" dirty="0" smtClean="0"/>
              <a:t>Early </a:t>
            </a:r>
            <a:r>
              <a:rPr lang="en-US" dirty="0"/>
              <a:t>detection </a:t>
            </a:r>
            <a:r>
              <a:rPr lang="en-US" dirty="0" smtClean="0"/>
              <a:t>important</a:t>
            </a:r>
            <a:r>
              <a:rPr lang="en-US" dirty="0"/>
              <a:t> </a:t>
            </a:r>
            <a:r>
              <a:rPr lang="en-US" dirty="0" smtClean="0"/>
              <a:t>to prevent worsening and improve overall outcomes</a:t>
            </a:r>
          </a:p>
          <a:p>
            <a:r>
              <a:rPr lang="en-US" dirty="0"/>
              <a:t>Progression from early or intermediate AMD to late AMD, </a:t>
            </a:r>
            <a:r>
              <a:rPr lang="en-US" dirty="0" smtClean="0"/>
              <a:t>can</a:t>
            </a:r>
            <a:r>
              <a:rPr lang="en-US" dirty="0"/>
              <a:t> </a:t>
            </a:r>
            <a:r>
              <a:rPr lang="en-US" dirty="0" smtClean="0"/>
              <a:t>occur </a:t>
            </a:r>
            <a:r>
              <a:rPr lang="en-US" dirty="0"/>
              <a:t>in a matter of </a:t>
            </a:r>
            <a:r>
              <a:rPr lang="en-US" dirty="0" smtClean="0"/>
              <a:t>days </a:t>
            </a:r>
          </a:p>
          <a:p>
            <a:pPr lvl="1"/>
            <a:r>
              <a:rPr lang="en-US" dirty="0" smtClean="0"/>
              <a:t>loss </a:t>
            </a:r>
            <a:r>
              <a:rPr lang="en-US" dirty="0"/>
              <a:t>of far and near vision, </a:t>
            </a:r>
            <a:r>
              <a:rPr lang="en-US" dirty="0" smtClean="0"/>
              <a:t>sudden visual </a:t>
            </a:r>
            <a:r>
              <a:rPr lang="en-US" dirty="0"/>
              <a:t>distortion (e.g., straight lines or edges appear wavy), </a:t>
            </a:r>
            <a:r>
              <a:rPr lang="en-US" dirty="0" smtClean="0"/>
              <a:t>central vision </a:t>
            </a:r>
            <a:r>
              <a:rPr lang="en-US" dirty="0"/>
              <a:t>loss, and change in color vision. </a:t>
            </a:r>
            <a:endParaRPr lang="en-US" dirty="0" smtClean="0"/>
          </a:p>
          <a:p>
            <a:r>
              <a:rPr lang="en-US" dirty="0" smtClean="0"/>
              <a:t>Encourage patients to </a:t>
            </a:r>
            <a:r>
              <a:rPr lang="en-US" dirty="0"/>
              <a:t>do home monitoring with an </a:t>
            </a:r>
            <a:r>
              <a:rPr lang="en-US" dirty="0" err="1"/>
              <a:t>Amsler</a:t>
            </a:r>
            <a:r>
              <a:rPr lang="en-US" dirty="0"/>
              <a:t> Grid and to </a:t>
            </a:r>
            <a:r>
              <a:rPr lang="en-US" dirty="0" smtClean="0"/>
              <a:t>immediately alert eye </a:t>
            </a:r>
            <a:r>
              <a:rPr lang="en-US" dirty="0"/>
              <a:t>care provider of changes</a:t>
            </a:r>
            <a:r>
              <a:rPr lang="en-US" dirty="0" smtClean="0"/>
              <a:t>.</a:t>
            </a:r>
            <a:endParaRPr lang="en-US" dirty="0"/>
          </a:p>
        </p:txBody>
      </p:sp>
      <p:pic>
        <p:nvPicPr>
          <p:cNvPr id="4" name="Picture 3"/>
          <p:cNvPicPr>
            <a:picLocks noChangeAspect="1"/>
          </p:cNvPicPr>
          <p:nvPr/>
        </p:nvPicPr>
        <p:blipFill rotWithShape="1">
          <a:blip r:embed="rId2"/>
          <a:srcRect t="13042" r="-1000"/>
          <a:stretch/>
        </p:blipFill>
        <p:spPr>
          <a:xfrm>
            <a:off x="7367925" y="4519750"/>
            <a:ext cx="4223659" cy="2338250"/>
          </a:xfrm>
          <a:prstGeom prst="rect">
            <a:avLst/>
          </a:prstGeom>
        </p:spPr>
      </p:pic>
      <p:sp>
        <p:nvSpPr>
          <p:cNvPr id="5" name="Rectangle 4"/>
          <p:cNvSpPr/>
          <p:nvPr/>
        </p:nvSpPr>
        <p:spPr>
          <a:xfrm>
            <a:off x="144915" y="6358931"/>
            <a:ext cx="8717757" cy="276999"/>
          </a:xfrm>
          <a:prstGeom prst="rect">
            <a:avLst/>
          </a:prstGeom>
        </p:spPr>
        <p:txBody>
          <a:bodyPr wrap="square">
            <a:spAutoFit/>
          </a:bodyPr>
          <a:lstStyle/>
          <a:p>
            <a:r>
              <a:rPr lang="en-US" sz="1200" dirty="0"/>
              <a:t>https://www.mayoclinic.org/diseases-conditions/dry-macular-degeneration/multimedia/amsler-grid/img-20008096</a:t>
            </a:r>
          </a:p>
        </p:txBody>
      </p:sp>
      <p:sp>
        <p:nvSpPr>
          <p:cNvPr id="7" name="TextBox 6"/>
          <p:cNvSpPr txBox="1"/>
          <p:nvPr/>
        </p:nvSpPr>
        <p:spPr>
          <a:xfrm>
            <a:off x="144915" y="6109398"/>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104012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8579-0EBF-4AEB-A58A-DF0E1488BA40}"/>
              </a:ext>
            </a:extLst>
          </p:cNvPr>
          <p:cNvSpPr>
            <a:spLocks noGrp="1"/>
          </p:cNvSpPr>
          <p:nvPr>
            <p:ph type="title"/>
          </p:nvPr>
        </p:nvSpPr>
        <p:spPr>
          <a:xfrm>
            <a:off x="2106487" y="-175668"/>
            <a:ext cx="7606427" cy="1888451"/>
          </a:xfrm>
        </p:spPr>
        <p:txBody>
          <a:bodyPr/>
          <a:lstStyle/>
          <a:p>
            <a:r>
              <a:rPr lang="en-US" dirty="0"/>
              <a:t>Welcome</a:t>
            </a:r>
          </a:p>
        </p:txBody>
      </p:sp>
      <p:sp>
        <p:nvSpPr>
          <p:cNvPr id="4" name="Content Placeholder 3">
            <a:extLst>
              <a:ext uri="{FF2B5EF4-FFF2-40B4-BE49-F238E27FC236}">
                <a16:creationId xmlns:a16="http://schemas.microsoft.com/office/drawing/2014/main" id="{49107093-C0B1-4047-AD7A-343CDEE155C5}"/>
              </a:ext>
            </a:extLst>
          </p:cNvPr>
          <p:cNvSpPr>
            <a:spLocks noGrp="1"/>
          </p:cNvSpPr>
          <p:nvPr>
            <p:ph sz="quarter" idx="13"/>
          </p:nvPr>
        </p:nvSpPr>
        <p:spPr>
          <a:xfrm>
            <a:off x="2625725" y="2096910"/>
            <a:ext cx="6969552" cy="3057524"/>
          </a:xfrm>
        </p:spPr>
        <p:txBody>
          <a:bodyPr>
            <a:normAutofit fontScale="92500" lnSpcReduction="10000"/>
          </a:bodyPr>
          <a:lstStyle/>
          <a:p>
            <a:r>
              <a:rPr lang="en-US" dirty="0" smtClean="0"/>
              <a:t>Nebraska Geriatrics </a:t>
            </a:r>
            <a:r>
              <a:rPr lang="en-US" dirty="0"/>
              <a:t>Workforce Enhancement Program welcomes you to our </a:t>
            </a:r>
            <a:r>
              <a:rPr lang="en-US" dirty="0" smtClean="0"/>
              <a:t>monthly </a:t>
            </a:r>
            <a:r>
              <a:rPr lang="en-US" dirty="0"/>
              <a:t>Geriatrics Case </a:t>
            </a:r>
            <a:r>
              <a:rPr lang="en-US" dirty="0" smtClean="0"/>
              <a:t>Conference ECHO, </a:t>
            </a:r>
            <a:r>
              <a:rPr lang="en-US" dirty="0"/>
              <a:t> held on the first Thursday of every month</a:t>
            </a:r>
          </a:p>
          <a:p>
            <a:endParaRPr lang="en-US" dirty="0"/>
          </a:p>
          <a:p>
            <a:pPr marL="1085850" lvl="1" indent="-342900">
              <a:buFont typeface="Arial,Sans-Serif"/>
              <a:buChar char="•"/>
            </a:pPr>
            <a:r>
              <a:rPr lang="en-US" dirty="0"/>
              <a:t>Introductions of facilitators, presenters and new attendees</a:t>
            </a:r>
          </a:p>
          <a:p>
            <a:pPr marL="1085850" lvl="1" indent="-342900">
              <a:buFont typeface="Arial,Sans-Serif"/>
              <a:buChar char="•"/>
            </a:pPr>
            <a:r>
              <a:rPr lang="en-US" dirty="0"/>
              <a:t>All </a:t>
            </a:r>
            <a:r>
              <a:rPr lang="en-US" dirty="0" smtClean="0"/>
              <a:t>attendees, please use </a:t>
            </a:r>
            <a:r>
              <a:rPr lang="en-US" dirty="0" smtClean="0">
                <a:solidFill>
                  <a:srgbClr val="FFC000"/>
                </a:solidFill>
              </a:rPr>
              <a:t>SIGN-IN LINK </a:t>
            </a:r>
            <a:r>
              <a:rPr lang="en-US" dirty="0" smtClean="0"/>
              <a:t>to note attendance</a:t>
            </a:r>
            <a:endParaRPr lang="en-US" dirty="0"/>
          </a:p>
          <a:p>
            <a:pPr marL="1085850" lvl="1" indent="-342900">
              <a:buFont typeface="Arial,Sans-Serif"/>
              <a:buChar char="•"/>
            </a:pPr>
            <a:r>
              <a:rPr lang="en-US" dirty="0"/>
              <a:t>Please mute during presentations and unmute yourself to speak during discussion</a:t>
            </a:r>
          </a:p>
          <a:p>
            <a:pPr marL="1085850" lvl="1" indent="-342900">
              <a:buFont typeface="Arial,Sans-Serif"/>
              <a:buChar char="•"/>
            </a:pPr>
            <a:r>
              <a:rPr lang="en-US" dirty="0"/>
              <a:t>Share your feedback and ideas in follow-up surveys</a:t>
            </a:r>
          </a:p>
          <a:p>
            <a:pPr marL="1085850" lvl="1" indent="-342900">
              <a:buFont typeface="Arial,Sans-Serif"/>
              <a:buChar char="•"/>
            </a:pPr>
            <a:endParaRPr lang="en-US" dirty="0"/>
          </a:p>
        </p:txBody>
      </p:sp>
      <p:sp>
        <p:nvSpPr>
          <p:cNvPr id="7" name="TextBox 6">
            <a:extLst>
              <a:ext uri="{FF2B5EF4-FFF2-40B4-BE49-F238E27FC236}">
                <a16:creationId xmlns:a16="http://schemas.microsoft.com/office/drawing/2014/main" id="{F1951415-CD4C-46DF-BFAF-4BBF91067C95}"/>
              </a:ext>
            </a:extLst>
          </p:cNvPr>
          <p:cNvSpPr txBox="1"/>
          <p:nvPr/>
        </p:nvSpPr>
        <p:spPr>
          <a:xfrm>
            <a:off x="2967038" y="5314951"/>
            <a:ext cx="64865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prstClr val="white"/>
                </a:solidFill>
                <a:latin typeface="Calibri"/>
              </a:rPr>
              <a:t>Project ECHO® collects registration, participation, questions/answers, chat comments, and poll responses for some </a:t>
            </a:r>
            <a:r>
              <a:rPr lang="en-US" sz="1400" i="1" dirty="0" err="1">
                <a:solidFill>
                  <a:prstClr val="white"/>
                </a:solidFill>
                <a:latin typeface="Calibri"/>
              </a:rPr>
              <a:t>teleECHO</a:t>
            </a:r>
            <a:r>
              <a:rPr lang="en-US" sz="1400" i="1" dirty="0">
                <a:solidFill>
                  <a:prstClr val="white"/>
                </a:solidFill>
                <a:latin typeface="Calibri"/>
              </a:rPr>
              <a:t>® programs. Your individual data will be kept confidential. These data may be used for reports, maps, communications, surveys, quality assurance, evaluation, research, and to inform new initiatives. </a:t>
            </a:r>
            <a:endParaRPr lang="en-US">
              <a:solidFill>
                <a:prstClr val="white"/>
              </a:solidFill>
              <a:latin typeface="Calibri"/>
            </a:endParaRPr>
          </a:p>
        </p:txBody>
      </p:sp>
    </p:spTree>
    <p:extLst>
      <p:ext uri="{BB962C8B-B14F-4D97-AF65-F5344CB8AC3E}">
        <p14:creationId xmlns:p14="http://schemas.microsoft.com/office/powerpoint/2010/main" val="974858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treatment</a:t>
            </a:r>
            <a:endParaRPr lang="en-US" dirty="0"/>
          </a:p>
        </p:txBody>
      </p:sp>
      <p:sp>
        <p:nvSpPr>
          <p:cNvPr id="3" name="Content Placeholder 2"/>
          <p:cNvSpPr>
            <a:spLocks noGrp="1"/>
          </p:cNvSpPr>
          <p:nvPr>
            <p:ph idx="1"/>
          </p:nvPr>
        </p:nvSpPr>
        <p:spPr>
          <a:xfrm>
            <a:off x="875211" y="2312126"/>
            <a:ext cx="10802983" cy="4362994"/>
          </a:xfrm>
        </p:spPr>
        <p:txBody>
          <a:bodyPr>
            <a:normAutofit/>
          </a:bodyPr>
          <a:lstStyle/>
          <a:p>
            <a:r>
              <a:rPr lang="en-US" smtClean="0"/>
              <a:t>Early disease: stop smoking</a:t>
            </a:r>
          </a:p>
          <a:p>
            <a:r>
              <a:rPr lang="en-US" smtClean="0"/>
              <a:t>Intermediate or advanced AMD:  AREDS2 vitamin and mineral supplement </a:t>
            </a:r>
          </a:p>
          <a:p>
            <a:r>
              <a:rPr lang="en-US" smtClean="0"/>
              <a:t>Wet AMD: intravitreal injection with anti-VEGF agents (aflibercept, bevacizumab, and ranibizumab) </a:t>
            </a:r>
          </a:p>
          <a:p>
            <a:pPr lvl="1"/>
            <a:r>
              <a:rPr lang="en-US" smtClean="0"/>
              <a:t>brolukizamab (a newer therapy) requires fewer injections</a:t>
            </a:r>
            <a:endParaRPr lang="en-US" dirty="0"/>
          </a:p>
        </p:txBody>
      </p:sp>
      <p:sp>
        <p:nvSpPr>
          <p:cNvPr id="4" name="TextBox 3"/>
          <p:cNvSpPr txBox="1"/>
          <p:nvPr/>
        </p:nvSpPr>
        <p:spPr>
          <a:xfrm>
            <a:off x="466326" y="6505848"/>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1801048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759" y="329293"/>
            <a:ext cx="7729728" cy="1188720"/>
          </a:xfrm>
        </p:spPr>
        <p:txBody>
          <a:bodyPr/>
          <a:lstStyle/>
          <a:p>
            <a:r>
              <a:rPr lang="en-US" dirty="0" smtClean="0"/>
              <a:t>Cataract</a:t>
            </a:r>
            <a:endParaRPr lang="en-US" dirty="0"/>
          </a:p>
        </p:txBody>
      </p:sp>
      <p:sp>
        <p:nvSpPr>
          <p:cNvPr id="3" name="Content Placeholder 2"/>
          <p:cNvSpPr>
            <a:spLocks noGrp="1"/>
          </p:cNvSpPr>
          <p:nvPr>
            <p:ph idx="1"/>
          </p:nvPr>
        </p:nvSpPr>
        <p:spPr>
          <a:xfrm>
            <a:off x="522513" y="1894114"/>
            <a:ext cx="10502537" cy="4062547"/>
          </a:xfrm>
        </p:spPr>
        <p:txBody>
          <a:bodyPr>
            <a:normAutofit/>
          </a:bodyPr>
          <a:lstStyle/>
          <a:p>
            <a:r>
              <a:rPr lang="en-US" dirty="0" smtClean="0"/>
              <a:t>All </a:t>
            </a:r>
            <a:r>
              <a:rPr lang="en-US" dirty="0"/>
              <a:t>people age 70 years and over have some degree of cataract.</a:t>
            </a:r>
          </a:p>
          <a:p>
            <a:r>
              <a:rPr lang="en-US" dirty="0" smtClean="0"/>
              <a:t>Only </a:t>
            </a:r>
            <a:r>
              <a:rPr lang="en-US" dirty="0"/>
              <a:t>clinically relevant if they </a:t>
            </a:r>
            <a:r>
              <a:rPr lang="en-US" dirty="0" smtClean="0"/>
              <a:t>impact ADLs, IADLs</a:t>
            </a:r>
          </a:p>
          <a:p>
            <a:r>
              <a:rPr lang="en-US" dirty="0" smtClean="0"/>
              <a:t>Reduce illumination and contrast </a:t>
            </a:r>
            <a:r>
              <a:rPr lang="en-US" dirty="0"/>
              <a:t>sensitivity, increase glare, and </a:t>
            </a:r>
            <a:r>
              <a:rPr lang="en-US" dirty="0" smtClean="0"/>
              <a:t>degrade color </a:t>
            </a:r>
            <a:r>
              <a:rPr lang="en-US" dirty="0"/>
              <a:t>vision. </a:t>
            </a:r>
            <a:endParaRPr lang="en-US" dirty="0" smtClean="0"/>
          </a:p>
          <a:p>
            <a:r>
              <a:rPr lang="en-US" dirty="0" smtClean="0"/>
              <a:t>Risk factors: age</a:t>
            </a:r>
            <a:r>
              <a:rPr lang="en-US" dirty="0"/>
              <a:t>, eye trauma, </a:t>
            </a:r>
            <a:r>
              <a:rPr lang="en-US" dirty="0" smtClean="0"/>
              <a:t>inflammation, metabolic </a:t>
            </a:r>
            <a:r>
              <a:rPr lang="en-US" dirty="0"/>
              <a:t>or nutritional defects, smoking, alcohol </a:t>
            </a:r>
            <a:r>
              <a:rPr lang="en-US" dirty="0" smtClean="0"/>
              <a:t>consumption, ultraviolet </a:t>
            </a:r>
            <a:r>
              <a:rPr lang="en-US" dirty="0"/>
              <a:t>radiation, and steroid use</a:t>
            </a:r>
            <a:r>
              <a:rPr lang="en-US" dirty="0" smtClean="0"/>
              <a:t>.</a:t>
            </a:r>
          </a:p>
        </p:txBody>
      </p:sp>
      <p:pic>
        <p:nvPicPr>
          <p:cNvPr id="8" name="Picture 7"/>
          <p:cNvPicPr>
            <a:picLocks noChangeAspect="1"/>
          </p:cNvPicPr>
          <p:nvPr/>
        </p:nvPicPr>
        <p:blipFill>
          <a:blip r:embed="rId2"/>
          <a:stretch>
            <a:fillRect/>
          </a:stretch>
        </p:blipFill>
        <p:spPr>
          <a:xfrm>
            <a:off x="4402181" y="4368701"/>
            <a:ext cx="3165701" cy="2157421"/>
          </a:xfrm>
          <a:prstGeom prst="rect">
            <a:avLst/>
          </a:prstGeom>
        </p:spPr>
      </p:pic>
      <p:pic>
        <p:nvPicPr>
          <p:cNvPr id="9" name="Content Placeholder 3"/>
          <p:cNvPicPr>
            <a:picLocks noChangeAspect="1"/>
          </p:cNvPicPr>
          <p:nvPr/>
        </p:nvPicPr>
        <p:blipFill>
          <a:blip r:embed="rId3"/>
          <a:stretch>
            <a:fillRect/>
          </a:stretch>
        </p:blipFill>
        <p:spPr>
          <a:xfrm>
            <a:off x="522513" y="4350718"/>
            <a:ext cx="3370762" cy="2175404"/>
          </a:xfrm>
          <a:prstGeom prst="rect">
            <a:avLst/>
          </a:prstGeom>
        </p:spPr>
      </p:pic>
      <p:pic>
        <p:nvPicPr>
          <p:cNvPr id="10" name="Picture 9"/>
          <p:cNvPicPr>
            <a:picLocks noChangeAspect="1"/>
          </p:cNvPicPr>
          <p:nvPr/>
        </p:nvPicPr>
        <p:blipFill>
          <a:blip r:embed="rId4"/>
          <a:stretch>
            <a:fillRect/>
          </a:stretch>
        </p:blipFill>
        <p:spPr>
          <a:xfrm>
            <a:off x="8076788" y="4350718"/>
            <a:ext cx="3335383" cy="2173281"/>
          </a:xfrm>
          <a:prstGeom prst="rect">
            <a:avLst/>
          </a:prstGeom>
        </p:spPr>
      </p:pic>
      <p:sp>
        <p:nvSpPr>
          <p:cNvPr id="11" name="Rectangle 10"/>
          <p:cNvSpPr/>
          <p:nvPr/>
        </p:nvSpPr>
        <p:spPr>
          <a:xfrm>
            <a:off x="367798" y="6488668"/>
            <a:ext cx="7454537" cy="369332"/>
          </a:xfrm>
          <a:prstGeom prst="rect">
            <a:avLst/>
          </a:prstGeom>
        </p:spPr>
        <p:txBody>
          <a:bodyPr wrap="square">
            <a:spAutoFit/>
          </a:bodyPr>
          <a:lstStyle/>
          <a:p>
            <a:r>
              <a:rPr lang="en-US" dirty="0"/>
              <a:t>https://www.aao.org/eye-health/diseases/cataracts-vision-simulator</a:t>
            </a:r>
          </a:p>
        </p:txBody>
      </p:sp>
      <p:sp>
        <p:nvSpPr>
          <p:cNvPr id="12" name="TextBox 11"/>
          <p:cNvSpPr txBox="1"/>
          <p:nvPr/>
        </p:nvSpPr>
        <p:spPr>
          <a:xfrm>
            <a:off x="135392" y="3861757"/>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31714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016" y="299412"/>
            <a:ext cx="7729728" cy="1188720"/>
          </a:xfrm>
        </p:spPr>
        <p:txBody>
          <a:bodyPr/>
          <a:lstStyle/>
          <a:p>
            <a:r>
              <a:rPr lang="en-US" dirty="0" smtClean="0"/>
              <a:t>Cataract</a:t>
            </a:r>
            <a:endParaRPr lang="en-US" dirty="0"/>
          </a:p>
        </p:txBody>
      </p:sp>
      <p:sp>
        <p:nvSpPr>
          <p:cNvPr id="3" name="Content Placeholder 2"/>
          <p:cNvSpPr>
            <a:spLocks noGrp="1"/>
          </p:cNvSpPr>
          <p:nvPr>
            <p:ph idx="1"/>
          </p:nvPr>
        </p:nvSpPr>
        <p:spPr>
          <a:xfrm>
            <a:off x="261257" y="2207623"/>
            <a:ext cx="6689425" cy="4741817"/>
          </a:xfrm>
        </p:spPr>
        <p:txBody>
          <a:bodyPr>
            <a:normAutofit/>
          </a:bodyPr>
          <a:lstStyle/>
          <a:p>
            <a:r>
              <a:rPr lang="en-US" sz="2000" dirty="0" smtClean="0"/>
              <a:t>Symptoms:</a:t>
            </a:r>
          </a:p>
          <a:p>
            <a:pPr lvl="1"/>
            <a:r>
              <a:rPr lang="en-US" sz="2000" dirty="0" smtClean="0"/>
              <a:t>blurring,</a:t>
            </a:r>
          </a:p>
          <a:p>
            <a:pPr lvl="1"/>
            <a:r>
              <a:rPr lang="en-US" sz="2000" dirty="0" smtClean="0"/>
              <a:t>decreased vision</a:t>
            </a:r>
          </a:p>
          <a:p>
            <a:pPr lvl="1"/>
            <a:r>
              <a:rPr lang="en-US" sz="2000" dirty="0" smtClean="0"/>
              <a:t>star bursts around light </a:t>
            </a:r>
          </a:p>
          <a:p>
            <a:pPr lvl="1"/>
            <a:r>
              <a:rPr lang="en-US" sz="2000" dirty="0" smtClean="0"/>
              <a:t>Difficulty with night driving</a:t>
            </a:r>
          </a:p>
          <a:p>
            <a:pPr lvl="1"/>
            <a:r>
              <a:rPr lang="en-US" sz="2000" dirty="0" smtClean="0"/>
              <a:t>Yellowed or brownish hue discoloration to vision</a:t>
            </a:r>
          </a:p>
          <a:p>
            <a:pPr lvl="1"/>
            <a:r>
              <a:rPr lang="en-US" sz="2000" dirty="0" smtClean="0"/>
              <a:t>“second site” in which cataracts created a denser nucleus and they no longer need glasses</a:t>
            </a:r>
          </a:p>
          <a:p>
            <a:r>
              <a:rPr lang="en-US" sz="2000" dirty="0" smtClean="0"/>
              <a:t>Diagnosis: dilated eye exam with slit </a:t>
            </a:r>
            <a:r>
              <a:rPr lang="en-US" sz="2000" dirty="0"/>
              <a:t>lamp </a:t>
            </a:r>
            <a:r>
              <a:rPr lang="en-US" sz="2000" dirty="0" err="1"/>
              <a:t>biomicroscope</a:t>
            </a:r>
            <a:r>
              <a:rPr lang="en-US" sz="2000" dirty="0"/>
              <a:t> </a:t>
            </a:r>
            <a:endParaRPr lang="en-US" sz="2000" dirty="0" smtClean="0"/>
          </a:p>
          <a:p>
            <a:endParaRPr lang="en-US" dirty="0"/>
          </a:p>
        </p:txBody>
      </p:sp>
      <p:pic>
        <p:nvPicPr>
          <p:cNvPr id="4" name="Picture 3"/>
          <p:cNvPicPr>
            <a:picLocks noChangeAspect="1"/>
          </p:cNvPicPr>
          <p:nvPr/>
        </p:nvPicPr>
        <p:blipFill>
          <a:blip r:embed="rId2"/>
          <a:stretch>
            <a:fillRect/>
          </a:stretch>
        </p:blipFill>
        <p:spPr>
          <a:xfrm>
            <a:off x="6950682" y="2638044"/>
            <a:ext cx="5001831" cy="2188301"/>
          </a:xfrm>
          <a:prstGeom prst="rect">
            <a:avLst/>
          </a:prstGeom>
        </p:spPr>
      </p:pic>
      <p:sp>
        <p:nvSpPr>
          <p:cNvPr id="5" name="Rectangle 4"/>
          <p:cNvSpPr/>
          <p:nvPr/>
        </p:nvSpPr>
        <p:spPr>
          <a:xfrm>
            <a:off x="7110549" y="5006186"/>
            <a:ext cx="6096000" cy="276999"/>
          </a:xfrm>
          <a:prstGeom prst="rect">
            <a:avLst/>
          </a:prstGeom>
        </p:spPr>
        <p:txBody>
          <a:bodyPr>
            <a:spAutoFit/>
          </a:bodyPr>
          <a:lstStyle/>
          <a:p>
            <a:r>
              <a:rPr lang="en-US" sz="1200" dirty="0"/>
              <a:t>https://www.nuffieldhealth.com/article/4-signs-you-may-have-cataracts</a:t>
            </a:r>
          </a:p>
        </p:txBody>
      </p:sp>
      <p:sp>
        <p:nvSpPr>
          <p:cNvPr id="6" name="TextBox 5"/>
          <p:cNvSpPr txBox="1"/>
          <p:nvPr/>
        </p:nvSpPr>
        <p:spPr>
          <a:xfrm>
            <a:off x="101390" y="6427471"/>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2796062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Cataract treatment</a:t>
            </a:r>
            <a:endParaRPr lang="en-US" dirty="0"/>
          </a:p>
        </p:txBody>
      </p:sp>
      <p:sp>
        <p:nvSpPr>
          <p:cNvPr id="3" name="Content Placeholder 2"/>
          <p:cNvSpPr>
            <a:spLocks noGrp="1"/>
          </p:cNvSpPr>
          <p:nvPr>
            <p:ph idx="1"/>
          </p:nvPr>
        </p:nvSpPr>
        <p:spPr>
          <a:xfrm>
            <a:off x="431116" y="2408464"/>
            <a:ext cx="11299330" cy="4449536"/>
          </a:xfrm>
        </p:spPr>
        <p:txBody>
          <a:bodyPr>
            <a:normAutofit/>
          </a:bodyPr>
          <a:lstStyle/>
          <a:p>
            <a:r>
              <a:rPr lang="en-US" smtClean="0"/>
              <a:t>Treatment: surgical</a:t>
            </a:r>
          </a:p>
          <a:p>
            <a:pPr lvl="1"/>
            <a:r>
              <a:rPr lang="en-US" smtClean="0"/>
              <a:t>Extracapsular cataract extraction with posterior chamber intraocular lens implantation is standard.</a:t>
            </a:r>
          </a:p>
          <a:p>
            <a:r>
              <a:rPr lang="en-US" smtClean="0"/>
              <a:t>No medications prevent or abolish cataracts. </a:t>
            </a:r>
          </a:p>
          <a:p>
            <a:r>
              <a:rPr lang="en-US" smtClean="0"/>
              <a:t>The criterion for surgery is functional visual impairment and not a specific VA or maturity. </a:t>
            </a:r>
          </a:p>
          <a:p>
            <a:r>
              <a:rPr lang="en-US" smtClean="0"/>
              <a:t>Visually impairing cataracts are associated with falls and first-eye cataract surgery appears to reduce falls, however, in the initial period after the surgery, special attention should be paid to prevent falls as patients adjust to their new refraction and depth perception. </a:t>
            </a:r>
          </a:p>
          <a:p>
            <a:r>
              <a:rPr lang="en-US" smtClean="0"/>
              <a:t>Cataract surgery is also associated with improved cognition and reduced visual hallucinations.</a:t>
            </a:r>
          </a:p>
          <a:p>
            <a:endParaRPr lang="en-US" dirty="0"/>
          </a:p>
        </p:txBody>
      </p:sp>
      <p:sp>
        <p:nvSpPr>
          <p:cNvPr id="6" name="TextBox 5"/>
          <p:cNvSpPr txBox="1"/>
          <p:nvPr/>
        </p:nvSpPr>
        <p:spPr>
          <a:xfrm>
            <a:off x="101390" y="6427471"/>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326456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82" y="220109"/>
            <a:ext cx="7729728" cy="1188720"/>
          </a:xfrm>
        </p:spPr>
        <p:txBody>
          <a:bodyPr/>
          <a:lstStyle/>
          <a:p>
            <a:r>
              <a:rPr lang="en-US" dirty="0" smtClean="0"/>
              <a:t>Glaucoma</a:t>
            </a:r>
            <a:endParaRPr lang="en-US" dirty="0"/>
          </a:p>
        </p:txBody>
      </p:sp>
      <p:sp>
        <p:nvSpPr>
          <p:cNvPr id="3" name="Content Placeholder 2"/>
          <p:cNvSpPr>
            <a:spLocks noGrp="1"/>
          </p:cNvSpPr>
          <p:nvPr>
            <p:ph idx="1"/>
          </p:nvPr>
        </p:nvSpPr>
        <p:spPr>
          <a:xfrm>
            <a:off x="457200" y="1710581"/>
            <a:ext cx="5525589" cy="4729408"/>
          </a:xfrm>
        </p:spPr>
        <p:txBody>
          <a:bodyPr>
            <a:normAutofit/>
          </a:bodyPr>
          <a:lstStyle/>
          <a:p>
            <a:r>
              <a:rPr lang="en-US" dirty="0" smtClean="0"/>
              <a:t>POAG = primary open angle glaucoma</a:t>
            </a:r>
          </a:p>
          <a:p>
            <a:r>
              <a:rPr lang="en-US" dirty="0" smtClean="0"/>
              <a:t>Destroys </a:t>
            </a:r>
            <a:r>
              <a:rPr lang="en-US" dirty="0"/>
              <a:t>peripheral </a:t>
            </a:r>
            <a:r>
              <a:rPr lang="en-US" dirty="0" smtClean="0"/>
              <a:t>vision first </a:t>
            </a:r>
            <a:r>
              <a:rPr lang="en-US" dirty="0"/>
              <a:t>and central vision in late </a:t>
            </a:r>
            <a:r>
              <a:rPr lang="en-US" dirty="0" smtClean="0"/>
              <a:t>stages.</a:t>
            </a:r>
          </a:p>
          <a:p>
            <a:r>
              <a:rPr lang="en-US" dirty="0" smtClean="0"/>
              <a:t>Limited </a:t>
            </a:r>
            <a:r>
              <a:rPr lang="en-US" dirty="0"/>
              <a:t>field of view </a:t>
            </a:r>
            <a:r>
              <a:rPr lang="en-US" dirty="0" smtClean="0"/>
              <a:t>makes mobility </a:t>
            </a:r>
            <a:r>
              <a:rPr lang="en-US" dirty="0"/>
              <a:t>and driving difficult and increases fall risk. </a:t>
            </a:r>
            <a:endParaRPr lang="en-US" dirty="0" smtClean="0"/>
          </a:p>
          <a:p>
            <a:r>
              <a:rPr lang="en-US" dirty="0" smtClean="0"/>
              <a:t>Associated </a:t>
            </a:r>
            <a:r>
              <a:rPr lang="en-US" dirty="0"/>
              <a:t>with depression and decreased quality of </a:t>
            </a:r>
            <a:r>
              <a:rPr lang="en-US" dirty="0" smtClean="0"/>
              <a:t>life</a:t>
            </a:r>
          </a:p>
          <a:p>
            <a:r>
              <a:rPr lang="en-US" dirty="0" smtClean="0"/>
              <a:t>Low socioeconomic status </a:t>
            </a:r>
            <a:r>
              <a:rPr lang="en-US" dirty="0"/>
              <a:t>is a risk for late detection of glaucoma and for </a:t>
            </a:r>
            <a:r>
              <a:rPr lang="en-US" dirty="0" smtClean="0"/>
              <a:t>progression (healthcare access; </a:t>
            </a:r>
            <a:r>
              <a:rPr lang="en-US" dirty="0"/>
              <a:t>therapy </a:t>
            </a:r>
            <a:r>
              <a:rPr lang="en-US" dirty="0" smtClean="0"/>
              <a:t>adherence)</a:t>
            </a:r>
            <a:endParaRPr lang="en-US" dirty="0"/>
          </a:p>
          <a:p>
            <a:endParaRPr lang="en-US" dirty="0"/>
          </a:p>
        </p:txBody>
      </p:sp>
      <p:pic>
        <p:nvPicPr>
          <p:cNvPr id="5" name="Picture 4"/>
          <p:cNvPicPr>
            <a:picLocks noChangeAspect="1"/>
          </p:cNvPicPr>
          <p:nvPr/>
        </p:nvPicPr>
        <p:blipFill>
          <a:blip r:embed="rId2"/>
          <a:stretch>
            <a:fillRect/>
          </a:stretch>
        </p:blipFill>
        <p:spPr>
          <a:xfrm>
            <a:off x="6074229" y="1710581"/>
            <a:ext cx="5619997" cy="3526971"/>
          </a:xfrm>
          <a:prstGeom prst="rect">
            <a:avLst/>
          </a:prstGeom>
        </p:spPr>
      </p:pic>
      <p:sp>
        <p:nvSpPr>
          <p:cNvPr id="6" name="Rectangle 5"/>
          <p:cNvSpPr/>
          <p:nvPr/>
        </p:nvSpPr>
        <p:spPr>
          <a:xfrm>
            <a:off x="5939246" y="5539304"/>
            <a:ext cx="6096000" cy="276999"/>
          </a:xfrm>
          <a:prstGeom prst="rect">
            <a:avLst/>
          </a:prstGeom>
        </p:spPr>
        <p:txBody>
          <a:bodyPr>
            <a:spAutoFit/>
          </a:bodyPr>
          <a:lstStyle/>
          <a:p>
            <a:r>
              <a:rPr lang="en-US" sz="1200"/>
              <a:t>https://www.health.harvard.edu/staying-healthy/the-facts-about-glaucoma</a:t>
            </a:r>
          </a:p>
        </p:txBody>
      </p:sp>
      <p:sp>
        <p:nvSpPr>
          <p:cNvPr id="7" name="TextBox 6"/>
          <p:cNvSpPr txBox="1"/>
          <p:nvPr/>
        </p:nvSpPr>
        <p:spPr>
          <a:xfrm>
            <a:off x="101390" y="6427471"/>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376307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a:t>
            </a:r>
            <a:endParaRPr lang="en-US" dirty="0"/>
          </a:p>
        </p:txBody>
      </p:sp>
      <p:sp>
        <p:nvSpPr>
          <p:cNvPr id="3" name="Content Placeholder 2"/>
          <p:cNvSpPr>
            <a:spLocks noGrp="1"/>
          </p:cNvSpPr>
          <p:nvPr>
            <p:ph sz="half" idx="1"/>
          </p:nvPr>
        </p:nvSpPr>
        <p:spPr/>
        <p:txBody>
          <a:bodyPr>
            <a:normAutofit/>
          </a:bodyPr>
          <a:lstStyle/>
          <a:p>
            <a:r>
              <a:rPr lang="en-US" dirty="0" smtClean="0"/>
              <a:t>POAG Risk Factors: </a:t>
            </a:r>
            <a:endParaRPr lang="en-US" dirty="0"/>
          </a:p>
          <a:p>
            <a:pPr lvl="1"/>
            <a:r>
              <a:rPr lang="en-US" dirty="0"/>
              <a:t>H</a:t>
            </a:r>
            <a:r>
              <a:rPr lang="en-US" dirty="0" smtClean="0"/>
              <a:t>igh intraocular pressure</a:t>
            </a:r>
            <a:endParaRPr lang="en-US" dirty="0"/>
          </a:p>
          <a:p>
            <a:pPr lvl="1"/>
            <a:r>
              <a:rPr lang="en-US" dirty="0"/>
              <a:t>Age</a:t>
            </a:r>
          </a:p>
          <a:p>
            <a:pPr lvl="1"/>
            <a:r>
              <a:rPr lang="en-US" dirty="0"/>
              <a:t>Enlarged optic nerve cup</a:t>
            </a:r>
          </a:p>
          <a:p>
            <a:pPr lvl="1"/>
            <a:r>
              <a:rPr lang="en-US" dirty="0" smtClean="0"/>
              <a:t>Sub-Saharan </a:t>
            </a:r>
            <a:r>
              <a:rPr lang="en-US" dirty="0"/>
              <a:t>African ethnicity</a:t>
            </a:r>
          </a:p>
          <a:p>
            <a:pPr lvl="1"/>
            <a:r>
              <a:rPr lang="en-US" dirty="0"/>
              <a:t>Family history</a:t>
            </a:r>
          </a:p>
          <a:p>
            <a:pPr lvl="1"/>
            <a:r>
              <a:rPr lang="en-US" dirty="0"/>
              <a:t>High </a:t>
            </a:r>
            <a:r>
              <a:rPr lang="en-US" dirty="0" smtClean="0"/>
              <a:t>myopia (near sighted -6.00 or higher)</a:t>
            </a:r>
            <a:endParaRPr lang="en-US" dirty="0"/>
          </a:p>
          <a:p>
            <a:pPr lvl="1"/>
            <a:r>
              <a:rPr lang="en-US" dirty="0" smtClean="0"/>
              <a:t>Male sex</a:t>
            </a:r>
            <a:endParaRPr lang="en-US" dirty="0"/>
          </a:p>
        </p:txBody>
      </p:sp>
      <p:sp>
        <p:nvSpPr>
          <p:cNvPr id="4" name="Content Placeholder 3"/>
          <p:cNvSpPr>
            <a:spLocks noGrp="1"/>
          </p:cNvSpPr>
          <p:nvPr>
            <p:ph sz="half" idx="2"/>
          </p:nvPr>
        </p:nvSpPr>
        <p:spPr/>
        <p:txBody>
          <a:bodyPr>
            <a:normAutofit/>
          </a:bodyPr>
          <a:lstStyle/>
          <a:p>
            <a:r>
              <a:rPr lang="en-US" dirty="0"/>
              <a:t>Risk factors for closed angle glaucoma</a:t>
            </a:r>
          </a:p>
          <a:p>
            <a:pPr lvl="1"/>
            <a:r>
              <a:rPr lang="en-US" dirty="0"/>
              <a:t>A</a:t>
            </a:r>
            <a:r>
              <a:rPr lang="en-US" dirty="0" smtClean="0"/>
              <a:t>ge</a:t>
            </a:r>
          </a:p>
          <a:p>
            <a:pPr lvl="1"/>
            <a:r>
              <a:rPr lang="en-US" dirty="0"/>
              <a:t>H</a:t>
            </a:r>
            <a:r>
              <a:rPr lang="en-US" dirty="0" smtClean="0"/>
              <a:t>yperopia </a:t>
            </a:r>
            <a:r>
              <a:rPr lang="en-US" dirty="0"/>
              <a:t>(far </a:t>
            </a:r>
            <a:r>
              <a:rPr lang="en-US" dirty="0" smtClean="0"/>
              <a:t>sightedness)</a:t>
            </a:r>
          </a:p>
          <a:p>
            <a:pPr lvl="1"/>
            <a:r>
              <a:rPr lang="en-US" dirty="0"/>
              <a:t>F</a:t>
            </a:r>
            <a:r>
              <a:rPr lang="en-US" dirty="0" smtClean="0"/>
              <a:t>emale sex</a:t>
            </a:r>
          </a:p>
          <a:p>
            <a:pPr lvl="1"/>
            <a:r>
              <a:rPr lang="en-US" dirty="0" smtClean="0"/>
              <a:t>East </a:t>
            </a:r>
            <a:r>
              <a:rPr lang="en-US" dirty="0"/>
              <a:t>Asian </a:t>
            </a:r>
            <a:r>
              <a:rPr lang="en-US" dirty="0" smtClean="0"/>
              <a:t>ethnic origin</a:t>
            </a:r>
            <a:endParaRPr lang="en-US" dirty="0"/>
          </a:p>
        </p:txBody>
      </p:sp>
      <p:pic>
        <p:nvPicPr>
          <p:cNvPr id="5" name="Picture 4"/>
          <p:cNvPicPr>
            <a:picLocks noChangeAspect="1"/>
          </p:cNvPicPr>
          <p:nvPr/>
        </p:nvPicPr>
        <p:blipFill>
          <a:blip r:embed="rId2"/>
          <a:stretch>
            <a:fillRect/>
          </a:stretch>
        </p:blipFill>
        <p:spPr>
          <a:xfrm>
            <a:off x="9251249" y="3259455"/>
            <a:ext cx="2714625" cy="3448050"/>
          </a:xfrm>
          <a:prstGeom prst="rect">
            <a:avLst/>
          </a:prstGeom>
        </p:spPr>
      </p:pic>
      <p:sp>
        <p:nvSpPr>
          <p:cNvPr id="6" name="TextBox 5"/>
          <p:cNvSpPr txBox="1"/>
          <p:nvPr/>
        </p:nvSpPr>
        <p:spPr>
          <a:xfrm>
            <a:off x="101390" y="6427471"/>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374047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Glaucoma vision simulator</a:t>
            </a:r>
            <a:endParaRPr lang="en-US" dirty="0"/>
          </a:p>
        </p:txBody>
      </p:sp>
      <p:sp>
        <p:nvSpPr>
          <p:cNvPr id="7" name="Content Placeholder 6"/>
          <p:cNvSpPr>
            <a:spLocks noGrp="1"/>
          </p:cNvSpPr>
          <p:nvPr>
            <p:ph idx="1"/>
          </p:nvPr>
        </p:nvSpPr>
        <p:spPr>
          <a:prstGeom prst="rect">
            <a:avLst/>
          </a:prstGeom>
        </p:spPr>
        <p:txBody>
          <a:bodyPr>
            <a:spAutoFit/>
          </a:bodyPr>
          <a:lstStyle/>
          <a:p>
            <a:r>
              <a:rPr lang="en-US" dirty="0"/>
              <a:t>https://www.aao.org/eye-health/diseases/glaucoma-vision-simulator</a:t>
            </a:r>
          </a:p>
        </p:txBody>
      </p:sp>
      <p:pic>
        <p:nvPicPr>
          <p:cNvPr id="8" name="Picture 7"/>
          <p:cNvPicPr>
            <a:picLocks noChangeAspect="1"/>
          </p:cNvPicPr>
          <p:nvPr/>
        </p:nvPicPr>
        <p:blipFill>
          <a:blip r:embed="rId2"/>
          <a:stretch>
            <a:fillRect/>
          </a:stretch>
        </p:blipFill>
        <p:spPr>
          <a:xfrm>
            <a:off x="3786459" y="3472679"/>
            <a:ext cx="4410075" cy="2943225"/>
          </a:xfrm>
          <a:prstGeom prst="rect">
            <a:avLst/>
          </a:prstGeom>
        </p:spPr>
      </p:pic>
    </p:spTree>
    <p:extLst>
      <p:ext uri="{BB962C8B-B14F-4D97-AF65-F5344CB8AC3E}">
        <p14:creationId xmlns:p14="http://schemas.microsoft.com/office/powerpoint/2010/main" val="4281819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199" y="494429"/>
            <a:ext cx="7729728" cy="1188720"/>
          </a:xfrm>
        </p:spPr>
        <p:txBody>
          <a:bodyPr/>
          <a:lstStyle/>
          <a:p>
            <a:r>
              <a:rPr lang="en-US" dirty="0" smtClean="0"/>
              <a:t>Glaucoma</a:t>
            </a:r>
            <a:endParaRPr lang="en-US" dirty="0"/>
          </a:p>
        </p:txBody>
      </p:sp>
      <p:sp>
        <p:nvSpPr>
          <p:cNvPr id="3" name="Content Placeholder 2"/>
          <p:cNvSpPr>
            <a:spLocks noGrp="1"/>
          </p:cNvSpPr>
          <p:nvPr>
            <p:ph idx="1"/>
          </p:nvPr>
        </p:nvSpPr>
        <p:spPr>
          <a:xfrm>
            <a:off x="600891" y="2050868"/>
            <a:ext cx="11591109" cy="4284617"/>
          </a:xfrm>
        </p:spPr>
        <p:txBody>
          <a:bodyPr>
            <a:normAutofit lnSpcReduction="10000"/>
          </a:bodyPr>
          <a:lstStyle/>
          <a:p>
            <a:r>
              <a:rPr lang="en-US" dirty="0" smtClean="0"/>
              <a:t>50% of patients </a:t>
            </a:r>
            <a:r>
              <a:rPr lang="en-US" dirty="0"/>
              <a:t>with glaucoma are </a:t>
            </a:r>
            <a:r>
              <a:rPr lang="en-US" dirty="0" smtClean="0"/>
              <a:t>undiagnosed</a:t>
            </a:r>
          </a:p>
          <a:p>
            <a:r>
              <a:rPr lang="en-US" dirty="0" smtClean="0"/>
              <a:t>Because damage to </a:t>
            </a:r>
            <a:r>
              <a:rPr lang="en-US" dirty="0"/>
              <a:t>the optic nerve fibers can occur at normal IOP, these </a:t>
            </a:r>
            <a:r>
              <a:rPr lang="en-US" dirty="0" smtClean="0"/>
              <a:t>measurements have </a:t>
            </a:r>
            <a:r>
              <a:rPr lang="en-US" dirty="0"/>
              <a:t>low sensitivity. </a:t>
            </a:r>
            <a:endParaRPr lang="en-US" dirty="0" smtClean="0"/>
          </a:p>
          <a:p>
            <a:pPr lvl="1"/>
            <a:r>
              <a:rPr lang="en-US" dirty="0" smtClean="0"/>
              <a:t>The </a:t>
            </a:r>
            <a:r>
              <a:rPr lang="en-US" dirty="0"/>
              <a:t>most reliable and sensitive </a:t>
            </a:r>
            <a:r>
              <a:rPr lang="en-US" dirty="0" smtClean="0"/>
              <a:t>method for </a:t>
            </a:r>
            <a:r>
              <a:rPr lang="en-US" dirty="0"/>
              <a:t>detection is direct visualization of the optic nerve head and </a:t>
            </a:r>
            <a:r>
              <a:rPr lang="en-US" dirty="0" smtClean="0"/>
              <a:t>retinal nerve </a:t>
            </a:r>
            <a:r>
              <a:rPr lang="en-US" dirty="0"/>
              <a:t>fiber layer. </a:t>
            </a:r>
            <a:endParaRPr lang="en-US" dirty="0" smtClean="0"/>
          </a:p>
          <a:p>
            <a:r>
              <a:rPr lang="en-US" dirty="0" smtClean="0"/>
              <a:t>IOP </a:t>
            </a:r>
            <a:r>
              <a:rPr lang="en-US" dirty="0"/>
              <a:t>measurement is vital for </a:t>
            </a:r>
            <a:r>
              <a:rPr lang="en-US" dirty="0" smtClean="0"/>
              <a:t>monitoring treatment </a:t>
            </a:r>
            <a:r>
              <a:rPr lang="en-US" dirty="0"/>
              <a:t>and progression of </a:t>
            </a:r>
            <a:r>
              <a:rPr lang="en-US" dirty="0" smtClean="0"/>
              <a:t>disease</a:t>
            </a:r>
          </a:p>
          <a:p>
            <a:r>
              <a:rPr lang="en-US" dirty="0" smtClean="0"/>
              <a:t>Visual </a:t>
            </a:r>
            <a:r>
              <a:rPr lang="en-US" dirty="0"/>
              <a:t>field tests are </a:t>
            </a:r>
            <a:r>
              <a:rPr lang="en-US" dirty="0" smtClean="0"/>
              <a:t>most sensitive </a:t>
            </a:r>
            <a:r>
              <a:rPr lang="en-US" dirty="0"/>
              <a:t>in later stage disease as a diagnostic and tracking </a:t>
            </a:r>
            <a:r>
              <a:rPr lang="en-US" dirty="0" smtClean="0"/>
              <a:t>tool</a:t>
            </a:r>
          </a:p>
          <a:p>
            <a:endParaRPr lang="en-US" dirty="0"/>
          </a:p>
          <a:p>
            <a:r>
              <a:rPr lang="en-US" dirty="0" smtClean="0"/>
              <a:t>Treatment </a:t>
            </a:r>
          </a:p>
          <a:p>
            <a:pPr lvl="1"/>
            <a:r>
              <a:rPr lang="en-US" dirty="0" smtClean="0"/>
              <a:t>Topical meds to decrease IOP (gently occlude the lower lacrimal duct, or close eyes after instilling the drops to decrease systemic absorption)</a:t>
            </a:r>
          </a:p>
          <a:p>
            <a:pPr lvl="1"/>
            <a:r>
              <a:rPr lang="en-US" dirty="0" smtClean="0"/>
              <a:t>Laser </a:t>
            </a:r>
            <a:r>
              <a:rPr lang="en-US" dirty="0" err="1" smtClean="0"/>
              <a:t>trabeculoplasty</a:t>
            </a:r>
            <a:r>
              <a:rPr lang="en-US" dirty="0" smtClean="0"/>
              <a:t> </a:t>
            </a:r>
            <a:r>
              <a:rPr lang="en-US" dirty="0"/>
              <a:t>and surgery are increasing in use.</a:t>
            </a:r>
          </a:p>
          <a:p>
            <a:r>
              <a:rPr lang="en-US" dirty="0" smtClean="0"/>
              <a:t>Management </a:t>
            </a:r>
            <a:r>
              <a:rPr lang="en-US" dirty="0"/>
              <a:t>of acute angle closure glaucoma is urgent. </a:t>
            </a:r>
            <a:endParaRPr lang="en-US" dirty="0" smtClean="0"/>
          </a:p>
          <a:p>
            <a:pPr lvl="1"/>
            <a:r>
              <a:rPr lang="en-US" dirty="0" err="1" smtClean="0"/>
              <a:t>Firstline</a:t>
            </a:r>
            <a:r>
              <a:rPr lang="en-US" dirty="0"/>
              <a:t> </a:t>
            </a:r>
            <a:r>
              <a:rPr lang="en-US" dirty="0" smtClean="0"/>
              <a:t>therapy </a:t>
            </a:r>
            <a:r>
              <a:rPr lang="en-US" dirty="0"/>
              <a:t>is lowering IOP using topical medications followed </a:t>
            </a:r>
            <a:r>
              <a:rPr lang="en-US" dirty="0" smtClean="0"/>
              <a:t>by immediate </a:t>
            </a:r>
            <a:r>
              <a:rPr lang="en-US" dirty="0"/>
              <a:t>or urgent laser </a:t>
            </a:r>
            <a:r>
              <a:rPr lang="en-US" dirty="0" err="1"/>
              <a:t>iridotomy</a:t>
            </a:r>
            <a:endParaRPr lang="en-US" dirty="0"/>
          </a:p>
        </p:txBody>
      </p:sp>
      <p:sp>
        <p:nvSpPr>
          <p:cNvPr id="5" name="TextBox 4"/>
          <p:cNvSpPr txBox="1"/>
          <p:nvPr/>
        </p:nvSpPr>
        <p:spPr>
          <a:xfrm>
            <a:off x="101390" y="6427471"/>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66776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17565"/>
            <a:ext cx="11667300" cy="6045673"/>
          </a:xfrm>
          <a:prstGeom prst="rect">
            <a:avLst/>
          </a:prstGeom>
        </p:spPr>
      </p:pic>
      <p:sp>
        <p:nvSpPr>
          <p:cNvPr id="5" name="Rectangle 4"/>
          <p:cNvSpPr/>
          <p:nvPr/>
        </p:nvSpPr>
        <p:spPr>
          <a:xfrm>
            <a:off x="313648" y="6432426"/>
            <a:ext cx="7816563" cy="261610"/>
          </a:xfrm>
          <a:prstGeom prst="rect">
            <a:avLst/>
          </a:prstGeom>
        </p:spPr>
        <p:txBody>
          <a:bodyPr wrap="none">
            <a:spAutoFit/>
          </a:bodyPr>
          <a:lstStyle/>
          <a:p>
            <a:r>
              <a:rPr lang="en-US" sz="1100" dirty="0">
                <a:latin typeface="AdvOTcb6dfb9e"/>
              </a:rPr>
              <a:t>(From Jonas JB, Aung T, Bourne RR, </a:t>
            </a:r>
            <a:r>
              <a:rPr lang="en-US" sz="1100" dirty="0" err="1">
                <a:latin typeface="AdvOTcb6dfb9e"/>
              </a:rPr>
              <a:t>Bron</a:t>
            </a:r>
            <a:r>
              <a:rPr lang="en-US" sz="1100" dirty="0">
                <a:latin typeface="AdvOTcb6dfb9e"/>
              </a:rPr>
              <a:t> AM, Ritch R, Panda-Jonas S. Glaucoma. </a:t>
            </a:r>
            <a:r>
              <a:rPr lang="en-US" sz="1100" dirty="0">
                <a:latin typeface="AdvOT0c671030.I"/>
              </a:rPr>
              <a:t>Lancet</a:t>
            </a:r>
            <a:r>
              <a:rPr lang="en-US" sz="1100" dirty="0">
                <a:latin typeface="AdvOTcb6dfb9e"/>
              </a:rPr>
              <a:t>. 2017;390(10108):21832193.)</a:t>
            </a:r>
            <a:endParaRPr lang="en-US" sz="1100" dirty="0"/>
          </a:p>
        </p:txBody>
      </p:sp>
      <p:sp>
        <p:nvSpPr>
          <p:cNvPr id="6" name="TextBox 5"/>
          <p:cNvSpPr txBox="1"/>
          <p:nvPr/>
        </p:nvSpPr>
        <p:spPr>
          <a:xfrm>
            <a:off x="7991355" y="6432426"/>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1760212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7047"/>
            <a:ext cx="7729728" cy="1188720"/>
          </a:xfrm>
        </p:spPr>
        <p:txBody>
          <a:bodyPr/>
          <a:lstStyle/>
          <a:p>
            <a:r>
              <a:rPr lang="en-US" dirty="0" smtClean="0"/>
              <a:t>Diabetic retinopathy (DR)</a:t>
            </a:r>
            <a:endParaRPr lang="en-US" dirty="0"/>
          </a:p>
        </p:txBody>
      </p:sp>
      <p:sp>
        <p:nvSpPr>
          <p:cNvPr id="3" name="Content Placeholder 2"/>
          <p:cNvSpPr>
            <a:spLocks noGrp="1"/>
          </p:cNvSpPr>
          <p:nvPr>
            <p:ph idx="1"/>
          </p:nvPr>
        </p:nvSpPr>
        <p:spPr>
          <a:xfrm>
            <a:off x="572153" y="1566890"/>
            <a:ext cx="11367297" cy="4716344"/>
          </a:xfrm>
        </p:spPr>
        <p:txBody>
          <a:bodyPr>
            <a:normAutofit/>
          </a:bodyPr>
          <a:lstStyle/>
          <a:p>
            <a:r>
              <a:rPr lang="en-US" dirty="0" smtClean="0"/>
              <a:t>Risk factors </a:t>
            </a:r>
            <a:r>
              <a:rPr lang="en-US" dirty="0"/>
              <a:t>for development and progression of </a:t>
            </a:r>
            <a:r>
              <a:rPr lang="en-US" dirty="0" smtClean="0"/>
              <a:t>DR:</a:t>
            </a:r>
          </a:p>
          <a:p>
            <a:pPr lvl="1"/>
            <a:r>
              <a:rPr lang="en-US" dirty="0" smtClean="0"/>
              <a:t>Uncontrolled hyperglycemia</a:t>
            </a:r>
          </a:p>
          <a:p>
            <a:pPr lvl="1"/>
            <a:r>
              <a:rPr lang="en-US" dirty="0"/>
              <a:t>D</a:t>
            </a:r>
            <a:r>
              <a:rPr lang="en-US" dirty="0" smtClean="0"/>
              <a:t>uration </a:t>
            </a:r>
            <a:r>
              <a:rPr lang="en-US" dirty="0"/>
              <a:t>of </a:t>
            </a:r>
            <a:r>
              <a:rPr lang="en-US" dirty="0" smtClean="0"/>
              <a:t>hyperglycemia</a:t>
            </a:r>
          </a:p>
          <a:p>
            <a:pPr lvl="1"/>
            <a:r>
              <a:rPr lang="en-US" dirty="0" smtClean="0"/>
              <a:t>Hypertension</a:t>
            </a:r>
          </a:p>
          <a:p>
            <a:pPr lvl="1"/>
            <a:r>
              <a:rPr lang="en-US" dirty="0" smtClean="0"/>
              <a:t>Ethnicity </a:t>
            </a:r>
            <a:r>
              <a:rPr lang="en-US" dirty="0"/>
              <a:t>(African American, Hispanic, south </a:t>
            </a:r>
            <a:r>
              <a:rPr lang="en-US" dirty="0" smtClean="0"/>
              <a:t>Asian)</a:t>
            </a:r>
          </a:p>
          <a:p>
            <a:pPr lvl="1"/>
            <a:r>
              <a:rPr lang="en-US" dirty="0" smtClean="0"/>
              <a:t>Dyslipidemia</a:t>
            </a:r>
          </a:p>
          <a:p>
            <a:pPr lvl="1"/>
            <a:r>
              <a:rPr lang="en-US" dirty="0" smtClean="0"/>
              <a:t>Cataract surgery</a:t>
            </a:r>
          </a:p>
          <a:p>
            <a:r>
              <a:rPr lang="en-US" dirty="0" smtClean="0"/>
              <a:t>Two stages: </a:t>
            </a:r>
            <a:r>
              <a:rPr lang="en-US" dirty="0" err="1" smtClean="0"/>
              <a:t>Nonproliferative</a:t>
            </a:r>
            <a:r>
              <a:rPr lang="en-US" dirty="0" smtClean="0"/>
              <a:t> DR = early stage; proliferative DR = severe stage</a:t>
            </a:r>
          </a:p>
          <a:p>
            <a:pPr lvl="1"/>
            <a:r>
              <a:rPr lang="en-US" dirty="0" err="1" smtClean="0"/>
              <a:t>Nonproliferative</a:t>
            </a:r>
            <a:r>
              <a:rPr lang="en-US" dirty="0" smtClean="0"/>
              <a:t>--often asymptomatic</a:t>
            </a:r>
            <a:endParaRPr lang="en-US" dirty="0"/>
          </a:p>
          <a:p>
            <a:pPr lvl="1"/>
            <a:r>
              <a:rPr lang="en-US" dirty="0" smtClean="0"/>
              <a:t>Proliferative (neovascularization </a:t>
            </a:r>
            <a:r>
              <a:rPr lang="en-US" dirty="0"/>
              <a:t>of the </a:t>
            </a:r>
            <a:r>
              <a:rPr lang="en-US" dirty="0" smtClean="0"/>
              <a:t>retina)</a:t>
            </a:r>
            <a:r>
              <a:rPr lang="en-US" dirty="0"/>
              <a:t> </a:t>
            </a:r>
            <a:r>
              <a:rPr lang="en-US" dirty="0" smtClean="0"/>
              <a:t>can </a:t>
            </a:r>
            <a:r>
              <a:rPr lang="en-US" dirty="0"/>
              <a:t>lead to vitreous hemorrhage </a:t>
            </a:r>
            <a:r>
              <a:rPr lang="en-US" dirty="0" smtClean="0"/>
              <a:t>and </a:t>
            </a:r>
            <a:r>
              <a:rPr lang="en-US" dirty="0" err="1" smtClean="0"/>
              <a:t>tractional</a:t>
            </a:r>
            <a:r>
              <a:rPr lang="en-US" dirty="0" smtClean="0"/>
              <a:t> </a:t>
            </a:r>
            <a:r>
              <a:rPr lang="en-US" dirty="0"/>
              <a:t>retinal detachment.</a:t>
            </a:r>
          </a:p>
          <a:p>
            <a:r>
              <a:rPr lang="en-US" dirty="0"/>
              <a:t>The primary cause of moderate vision loss in patients </a:t>
            </a:r>
            <a:r>
              <a:rPr lang="en-US" dirty="0" smtClean="0"/>
              <a:t>with DR </a:t>
            </a:r>
            <a:r>
              <a:rPr lang="en-US" dirty="0"/>
              <a:t>is macular edema that occurs at any </a:t>
            </a:r>
            <a:r>
              <a:rPr lang="en-US" dirty="0" smtClean="0"/>
              <a:t>stage</a:t>
            </a:r>
          </a:p>
        </p:txBody>
      </p:sp>
      <p:sp>
        <p:nvSpPr>
          <p:cNvPr id="4" name="TextBox 3"/>
          <p:cNvSpPr txBox="1"/>
          <p:nvPr/>
        </p:nvSpPr>
        <p:spPr>
          <a:xfrm>
            <a:off x="101390" y="6427471"/>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162730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3091203" y="324854"/>
          <a:ext cx="5683389" cy="6328610"/>
        </p:xfrm>
        <a:graphic>
          <a:graphicData uri="http://schemas.openxmlformats.org/presentationml/2006/ole">
            <mc:AlternateContent xmlns:mc="http://schemas.openxmlformats.org/markup-compatibility/2006">
              <mc:Choice xmlns:v="urn:schemas-microsoft-com:vml" Requires="v">
                <p:oleObj spid="_x0000_s1026" name="Document" r:id="rId3" imgW="7159964" imgH="7972093" progId="Word.Document.12">
                  <p:embed/>
                </p:oleObj>
              </mc:Choice>
              <mc:Fallback>
                <p:oleObj name="Document" r:id="rId3" imgW="7159964" imgH="7972093" progId="Word.Document.12">
                  <p:embed/>
                  <p:pic>
                    <p:nvPicPr>
                      <p:cNvPr id="4" name="Object 3"/>
                      <p:cNvPicPr/>
                      <p:nvPr/>
                    </p:nvPicPr>
                    <p:blipFill>
                      <a:blip r:embed="rId4"/>
                      <a:stretch>
                        <a:fillRect/>
                      </a:stretch>
                    </p:blipFill>
                    <p:spPr>
                      <a:xfrm>
                        <a:off x="3091203" y="324854"/>
                        <a:ext cx="5683389" cy="6328610"/>
                      </a:xfrm>
                      <a:prstGeom prst="rect">
                        <a:avLst/>
                      </a:prstGeom>
                    </p:spPr>
                  </p:pic>
                </p:oleObj>
              </mc:Fallback>
            </mc:AlternateContent>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702" y="231069"/>
            <a:ext cx="3340099" cy="35966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2590" y="82591"/>
            <a:ext cx="1190374" cy="588249"/>
          </a:xfrm>
          <a:prstGeom prst="rect">
            <a:avLst/>
          </a:prstGeom>
        </p:spPr>
      </p:pic>
    </p:spTree>
    <p:extLst>
      <p:ext uri="{BB962C8B-B14F-4D97-AF65-F5344CB8AC3E}">
        <p14:creationId xmlns:p14="http://schemas.microsoft.com/office/powerpoint/2010/main" val="159543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Diabetic retinopathy</a:t>
            </a:r>
            <a:endParaRPr lang="en-US" dirty="0"/>
          </a:p>
        </p:txBody>
      </p:sp>
      <p:sp>
        <p:nvSpPr>
          <p:cNvPr id="3" name="Content Placeholder 2"/>
          <p:cNvSpPr>
            <a:spLocks noGrp="1"/>
          </p:cNvSpPr>
          <p:nvPr>
            <p:ph idx="1"/>
          </p:nvPr>
        </p:nvSpPr>
        <p:spPr/>
        <p:txBody>
          <a:bodyPr/>
          <a:lstStyle/>
          <a:p>
            <a:r>
              <a:rPr lang="en-US" dirty="0"/>
              <a:t>Symptoms</a:t>
            </a:r>
          </a:p>
          <a:p>
            <a:pPr lvl="1"/>
            <a:r>
              <a:rPr lang="en-US" dirty="0" smtClean="0"/>
              <a:t>visual distortion</a:t>
            </a:r>
          </a:p>
          <a:p>
            <a:pPr lvl="1"/>
            <a:r>
              <a:rPr lang="en-US" dirty="0" smtClean="0"/>
              <a:t>decreased VA</a:t>
            </a:r>
            <a:endParaRPr lang="en-US" dirty="0"/>
          </a:p>
          <a:p>
            <a:r>
              <a:rPr lang="en-US" dirty="0" smtClean="0"/>
              <a:t>Regular eye screening by eye specialist is important</a:t>
            </a:r>
            <a:endParaRPr lang="en-US" dirty="0"/>
          </a:p>
          <a:p>
            <a:r>
              <a:rPr lang="en-US" dirty="0" smtClean="0"/>
              <a:t>Diagnosis made with slit </a:t>
            </a:r>
            <a:r>
              <a:rPr lang="en-US" dirty="0"/>
              <a:t>lamp </a:t>
            </a:r>
            <a:r>
              <a:rPr lang="en-US" dirty="0" err="1" smtClean="0"/>
              <a:t>biomicroscopy</a:t>
            </a:r>
            <a:r>
              <a:rPr lang="en-US" dirty="0" smtClean="0"/>
              <a:t> and </a:t>
            </a:r>
            <a:r>
              <a:rPr lang="en-US" dirty="0"/>
              <a:t>indirect ophthalmoscopy</a:t>
            </a:r>
            <a:r>
              <a:rPr lang="en-US" dirty="0" smtClean="0"/>
              <a:t>.</a:t>
            </a:r>
          </a:p>
          <a:p>
            <a:endParaRPr lang="en-US" dirty="0"/>
          </a:p>
        </p:txBody>
      </p:sp>
      <p:sp>
        <p:nvSpPr>
          <p:cNvPr id="4" name="TextBox 3"/>
          <p:cNvSpPr txBox="1"/>
          <p:nvPr/>
        </p:nvSpPr>
        <p:spPr>
          <a:xfrm>
            <a:off x="101390" y="6427471"/>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1642739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Diabetic retinopathy</a:t>
            </a:r>
            <a:br>
              <a:rPr lang="en-US" dirty="0" smtClean="0"/>
            </a:br>
            <a:r>
              <a:rPr lang="en-US" dirty="0" smtClean="0"/>
              <a:t>treatment</a:t>
            </a:r>
            <a:endParaRPr lang="en-US" dirty="0"/>
          </a:p>
        </p:txBody>
      </p:sp>
      <p:sp>
        <p:nvSpPr>
          <p:cNvPr id="3" name="Content Placeholder 2"/>
          <p:cNvSpPr>
            <a:spLocks noGrp="1"/>
          </p:cNvSpPr>
          <p:nvPr>
            <p:ph idx="1"/>
          </p:nvPr>
        </p:nvSpPr>
        <p:spPr/>
        <p:txBody>
          <a:bodyPr/>
          <a:lstStyle/>
          <a:p>
            <a:r>
              <a:rPr lang="en-US" dirty="0" smtClean="0"/>
              <a:t>Management </a:t>
            </a:r>
            <a:r>
              <a:rPr lang="en-US" dirty="0"/>
              <a:t>of the microvascular </a:t>
            </a:r>
            <a:r>
              <a:rPr lang="en-US" dirty="0" smtClean="0"/>
              <a:t>complications using </a:t>
            </a:r>
            <a:r>
              <a:rPr lang="en-US" dirty="0"/>
              <a:t>anti-VEGF </a:t>
            </a:r>
            <a:r>
              <a:rPr lang="en-US" dirty="0" err="1"/>
              <a:t>intravitreal</a:t>
            </a:r>
            <a:r>
              <a:rPr lang="en-US" dirty="0"/>
              <a:t> therapy and laser treatment for </a:t>
            </a:r>
            <a:r>
              <a:rPr lang="en-US" dirty="0" smtClean="0"/>
              <a:t>diabetic macular </a:t>
            </a:r>
            <a:r>
              <a:rPr lang="en-US" dirty="0"/>
              <a:t>edema and proliferative retinopathy</a:t>
            </a:r>
            <a:r>
              <a:rPr lang="en-US" dirty="0" smtClean="0"/>
              <a:t>.</a:t>
            </a:r>
          </a:p>
          <a:p>
            <a:r>
              <a:rPr lang="en-US" dirty="0" smtClean="0"/>
              <a:t>Other treatments include </a:t>
            </a:r>
            <a:r>
              <a:rPr lang="en-US" dirty="0" err="1"/>
              <a:t>intravitreal</a:t>
            </a:r>
            <a:r>
              <a:rPr lang="en-US" dirty="0"/>
              <a:t> </a:t>
            </a:r>
            <a:r>
              <a:rPr lang="en-US" dirty="0" smtClean="0"/>
              <a:t>anti-inflammatories</a:t>
            </a:r>
            <a:r>
              <a:rPr lang="en-US" dirty="0"/>
              <a:t>, steroids, </a:t>
            </a:r>
            <a:r>
              <a:rPr lang="en-US" dirty="0" smtClean="0"/>
              <a:t>IL-6 </a:t>
            </a:r>
            <a:r>
              <a:rPr lang="en-US" dirty="0"/>
              <a:t>inhibitors, and </a:t>
            </a:r>
            <a:r>
              <a:rPr lang="en-US" dirty="0" err="1"/>
              <a:t>integrilin</a:t>
            </a:r>
            <a:r>
              <a:rPr lang="en-US" dirty="0"/>
              <a:t>.</a:t>
            </a:r>
          </a:p>
        </p:txBody>
      </p:sp>
      <p:sp>
        <p:nvSpPr>
          <p:cNvPr id="4" name="TextBox 3"/>
          <p:cNvSpPr txBox="1"/>
          <p:nvPr/>
        </p:nvSpPr>
        <p:spPr>
          <a:xfrm>
            <a:off x="101390" y="6427471"/>
            <a:ext cx="3103798" cy="276999"/>
          </a:xfrm>
          <a:prstGeom prst="rect">
            <a:avLst/>
          </a:prstGeom>
          <a:noFill/>
        </p:spPr>
        <p:txBody>
          <a:bodyPr wrap="none" rtlCol="0">
            <a:spAutoFit/>
          </a:bodyPr>
          <a:lstStyle/>
          <a:p>
            <a:r>
              <a:rPr lang="en-US" sz="1200" dirty="0" smtClean="0"/>
              <a:t>Ham’s Primary Care Geriatrics, 7</a:t>
            </a:r>
            <a:r>
              <a:rPr lang="en-US" sz="1200" baseline="30000" dirty="0" smtClean="0"/>
              <a:t>th</a:t>
            </a:r>
            <a:r>
              <a:rPr lang="en-US" sz="1200" dirty="0" smtClean="0"/>
              <a:t> Ed. </a:t>
            </a:r>
            <a:r>
              <a:rPr lang="en-US" sz="1200" dirty="0" err="1" smtClean="0"/>
              <a:t>Chpt</a:t>
            </a:r>
            <a:r>
              <a:rPr lang="en-US" sz="1200" dirty="0" smtClean="0"/>
              <a:t> 26</a:t>
            </a:r>
            <a:endParaRPr lang="en-US" sz="1200" dirty="0"/>
          </a:p>
        </p:txBody>
      </p:sp>
    </p:spTree>
    <p:extLst>
      <p:ext uri="{BB962C8B-B14F-4D97-AF65-F5344CB8AC3E}">
        <p14:creationId xmlns:p14="http://schemas.microsoft.com/office/powerpoint/2010/main" val="3953359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199" y="442178"/>
            <a:ext cx="7729728" cy="968611"/>
          </a:xfrm>
        </p:spPr>
        <p:txBody>
          <a:bodyPr>
            <a:normAutofit fontScale="90000"/>
          </a:bodyPr>
          <a:lstStyle/>
          <a:p>
            <a:r>
              <a:rPr lang="en-US" dirty="0" smtClean="0"/>
              <a:t>Low vision rehab</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1145313" y="2040164"/>
            <a:ext cx="4467225" cy="2600325"/>
          </a:xfrm>
          <a:prstGeom prst="rect">
            <a:avLst/>
          </a:prstGeom>
        </p:spPr>
      </p:pic>
      <p:sp>
        <p:nvSpPr>
          <p:cNvPr id="5" name="Rectangle 4"/>
          <p:cNvSpPr/>
          <p:nvPr/>
        </p:nvSpPr>
        <p:spPr>
          <a:xfrm>
            <a:off x="330925" y="4946698"/>
            <a:ext cx="6096000" cy="461665"/>
          </a:xfrm>
          <a:prstGeom prst="rect">
            <a:avLst/>
          </a:prstGeom>
        </p:spPr>
        <p:txBody>
          <a:bodyPr>
            <a:spAutoFit/>
          </a:bodyPr>
          <a:lstStyle/>
          <a:p>
            <a:r>
              <a:rPr lang="en-US" sz="1200" dirty="0"/>
              <a:t>https://www.3newsnow.com/news/local-news/unmc-low-vision-center-has-been-offering-hope-and-healing-for-10-years</a:t>
            </a:r>
          </a:p>
        </p:txBody>
      </p:sp>
      <p:pic>
        <p:nvPicPr>
          <p:cNvPr id="6" name="Picture 5"/>
          <p:cNvPicPr>
            <a:picLocks noChangeAspect="1"/>
          </p:cNvPicPr>
          <p:nvPr/>
        </p:nvPicPr>
        <p:blipFill>
          <a:blip r:embed="rId3"/>
          <a:stretch>
            <a:fillRect/>
          </a:stretch>
        </p:blipFill>
        <p:spPr>
          <a:xfrm>
            <a:off x="6308816" y="1700892"/>
            <a:ext cx="5295900" cy="3848100"/>
          </a:xfrm>
          <a:prstGeom prst="rect">
            <a:avLst/>
          </a:prstGeom>
        </p:spPr>
      </p:pic>
      <p:sp>
        <p:nvSpPr>
          <p:cNvPr id="7" name="Rectangle 6"/>
          <p:cNvSpPr/>
          <p:nvPr/>
        </p:nvSpPr>
        <p:spPr>
          <a:xfrm>
            <a:off x="6308816" y="5839095"/>
            <a:ext cx="5763629" cy="369332"/>
          </a:xfrm>
          <a:prstGeom prst="rect">
            <a:avLst/>
          </a:prstGeom>
        </p:spPr>
        <p:txBody>
          <a:bodyPr wrap="none">
            <a:spAutoFit/>
          </a:bodyPr>
          <a:lstStyle/>
          <a:p>
            <a:r>
              <a:rPr lang="en-US" dirty="0"/>
              <a:t>https://www.unmc.edu/media/lowvision/LowVisionClinic.pdf</a:t>
            </a:r>
          </a:p>
        </p:txBody>
      </p:sp>
      <p:sp>
        <p:nvSpPr>
          <p:cNvPr id="8" name="Rectangle 7"/>
          <p:cNvSpPr/>
          <p:nvPr/>
        </p:nvSpPr>
        <p:spPr>
          <a:xfrm>
            <a:off x="330925" y="5926770"/>
            <a:ext cx="1826141" cy="369332"/>
          </a:xfrm>
          <a:prstGeom prst="rect">
            <a:avLst/>
          </a:prstGeom>
        </p:spPr>
        <p:txBody>
          <a:bodyPr wrap="none">
            <a:spAutoFit/>
          </a:bodyPr>
          <a:lstStyle/>
          <a:p>
            <a:r>
              <a:rPr lang="en-US" b="1" dirty="0">
                <a:solidFill>
                  <a:srgbClr val="202124"/>
                </a:solidFill>
                <a:latin typeface="arial" panose="020B0604020202020204" pitchFamily="34" charset="0"/>
              </a:rPr>
              <a:t> </a:t>
            </a:r>
            <a:r>
              <a:rPr lang="en-US" dirty="0">
                <a:solidFill>
                  <a:srgbClr val="1A0DAB"/>
                </a:solidFill>
                <a:latin typeface="arial" panose="020B0604020202020204" pitchFamily="34" charset="0"/>
                <a:hlinkClick r:id="rId4"/>
              </a:rPr>
              <a:t>(402) 559-2463</a:t>
            </a:r>
            <a:endParaRPr lang="en-US" dirty="0"/>
          </a:p>
        </p:txBody>
      </p:sp>
    </p:spTree>
    <p:extLst>
      <p:ext uri="{BB962C8B-B14F-4D97-AF65-F5344CB8AC3E}">
        <p14:creationId xmlns:p14="http://schemas.microsoft.com/office/powerpoint/2010/main" val="28392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3095625" y="345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 name="AutoShape 1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1679575"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7" name="AutoShape 20"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4165600" y="1084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graphicFrame>
        <p:nvGraphicFramePr>
          <p:cNvPr id="24" name="Object 23"/>
          <p:cNvGraphicFramePr>
            <a:graphicFrameLocks noChangeAspect="1"/>
          </p:cNvGraphicFramePr>
          <p:nvPr>
            <p:extLst/>
          </p:nvPr>
        </p:nvGraphicFramePr>
        <p:xfrm>
          <a:off x="2590800" y="1082675"/>
          <a:ext cx="7361238" cy="8077200"/>
        </p:xfrm>
        <a:graphic>
          <a:graphicData uri="http://schemas.openxmlformats.org/presentationml/2006/ole">
            <mc:AlternateContent xmlns:mc="http://schemas.openxmlformats.org/markup-compatibility/2006">
              <mc:Choice xmlns:v="urn:schemas-microsoft-com:vml" Requires="v">
                <p:oleObj spid="_x0000_s2050" name="Document" r:id="rId3" imgW="6665193" imgH="7335061" progId="Word.Document.12">
                  <p:embed/>
                </p:oleObj>
              </mc:Choice>
              <mc:Fallback>
                <p:oleObj name="Document" r:id="rId3" imgW="6665193" imgH="7335061" progId="Word.Document.12">
                  <p:embed/>
                  <p:pic>
                    <p:nvPicPr>
                      <p:cNvPr id="24" name="Object 23"/>
                      <p:cNvPicPr/>
                      <p:nvPr/>
                    </p:nvPicPr>
                    <p:blipFill>
                      <a:blip r:embed="rId4"/>
                      <a:stretch>
                        <a:fillRect/>
                      </a:stretch>
                    </p:blipFill>
                    <p:spPr>
                      <a:xfrm>
                        <a:off x="2590800" y="1082675"/>
                        <a:ext cx="7361238" cy="8077200"/>
                      </a:xfrm>
                      <a:prstGeom prst="rect">
                        <a:avLst/>
                      </a:prstGeom>
                    </p:spPr>
                  </p:pic>
                </p:oleObj>
              </mc:Fallback>
            </mc:AlternateContent>
          </a:graphicData>
        </a:graphic>
      </p:graphicFrame>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3093" y="473075"/>
            <a:ext cx="3503389" cy="37725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6278" y="284951"/>
            <a:ext cx="1239866" cy="612708"/>
          </a:xfrm>
          <a:prstGeom prst="rect">
            <a:avLst/>
          </a:prstGeom>
        </p:spPr>
      </p:pic>
    </p:spTree>
    <p:extLst>
      <p:ext uri="{BB962C8B-B14F-4D97-AF65-F5344CB8AC3E}">
        <p14:creationId xmlns:p14="http://schemas.microsoft.com/office/powerpoint/2010/main" val="3257463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Eye problems in the elderly</a:t>
            </a:r>
            <a:br>
              <a:rPr lang="en-US" dirty="0" smtClean="0"/>
            </a:br>
            <a:r>
              <a:rPr lang="en-US" dirty="0" smtClean="0"/>
              <a:t>for the Primary Care Provider</a:t>
            </a:r>
            <a:endParaRPr lang="en-US" dirty="0"/>
          </a:p>
        </p:txBody>
      </p:sp>
      <p:sp>
        <p:nvSpPr>
          <p:cNvPr id="3" name="Subtitle 2"/>
          <p:cNvSpPr>
            <a:spLocks noGrp="1"/>
          </p:cNvSpPr>
          <p:nvPr>
            <p:ph type="subTitle" idx="1"/>
          </p:nvPr>
        </p:nvSpPr>
        <p:spPr/>
        <p:txBody>
          <a:bodyPr/>
          <a:lstStyle/>
          <a:p>
            <a:r>
              <a:rPr lang="en-US" dirty="0" smtClean="0"/>
              <a:t>Natalie Manley, MD, MPH</a:t>
            </a:r>
          </a:p>
          <a:p>
            <a:r>
              <a:rPr lang="en-US" smtClean="0"/>
              <a:t>4/1/21</a:t>
            </a:r>
            <a:endParaRPr lang="en-US" dirty="0"/>
          </a:p>
        </p:txBody>
      </p:sp>
    </p:spTree>
    <p:extLst>
      <p:ext uri="{BB962C8B-B14F-4D97-AF65-F5344CB8AC3E}">
        <p14:creationId xmlns:p14="http://schemas.microsoft.com/office/powerpoint/2010/main" val="121897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dirty="0"/>
              <a:t>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239283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smtClean="0"/>
              <a:t>At the end of this lecture the learner should be able to</a:t>
            </a:r>
          </a:p>
          <a:p>
            <a:r>
              <a:rPr lang="en-US" dirty="0" smtClean="0"/>
              <a:t>List common geriatric eye concerns</a:t>
            </a:r>
          </a:p>
          <a:p>
            <a:r>
              <a:rPr lang="en-US" dirty="0" smtClean="0"/>
              <a:t>Identify and manage common geriatric eye concerns</a:t>
            </a:r>
          </a:p>
          <a:p>
            <a:r>
              <a:rPr lang="en-US" dirty="0" smtClean="0"/>
              <a:t>Know how to provide primary prevention of vision loss</a:t>
            </a:r>
          </a:p>
          <a:p>
            <a:r>
              <a:rPr lang="en-US" dirty="0" smtClean="0"/>
              <a:t>Recognize ophthalmologic side effects of systemic medications</a:t>
            </a:r>
          </a:p>
          <a:p>
            <a:r>
              <a:rPr lang="en-US" dirty="0" smtClean="0"/>
              <a:t>Recognize systemic side effects of ophthalmologic eye medications</a:t>
            </a:r>
          </a:p>
          <a:p>
            <a:pPr marL="0" indent="0">
              <a:buNone/>
            </a:pPr>
            <a:r>
              <a:rPr lang="en-US" dirty="0" smtClean="0"/>
              <a:t>We will not have time to discuss management of red eye</a:t>
            </a:r>
            <a:endParaRPr lang="en-US" dirty="0"/>
          </a:p>
        </p:txBody>
      </p:sp>
      <p:sp>
        <p:nvSpPr>
          <p:cNvPr id="5" name="TextBox 4"/>
          <p:cNvSpPr txBox="1"/>
          <p:nvPr/>
        </p:nvSpPr>
        <p:spPr>
          <a:xfrm>
            <a:off x="783771" y="6100354"/>
            <a:ext cx="4557786" cy="369332"/>
          </a:xfrm>
          <a:prstGeom prst="rect">
            <a:avLst/>
          </a:prstGeom>
          <a:noFill/>
        </p:spPr>
        <p:txBody>
          <a:bodyPr wrap="none" rtlCol="0">
            <a:spAutoFit/>
          </a:bodyPr>
          <a:lstStyle/>
          <a:p>
            <a:r>
              <a:rPr lang="en-US" dirty="0" smtClean="0"/>
              <a:t>Ham’s Primary Care Geriatrics, 7</a:t>
            </a:r>
            <a:r>
              <a:rPr lang="en-US" baseline="30000" dirty="0" smtClean="0"/>
              <a:t>th</a:t>
            </a:r>
            <a:r>
              <a:rPr lang="en-US" dirty="0" smtClean="0"/>
              <a:t> Ed. </a:t>
            </a:r>
            <a:r>
              <a:rPr lang="en-US" dirty="0" err="1" smtClean="0"/>
              <a:t>Chpt</a:t>
            </a:r>
            <a:r>
              <a:rPr lang="en-US" dirty="0" smtClean="0"/>
              <a:t> 26</a:t>
            </a:r>
            <a:endParaRPr lang="en-US" dirty="0"/>
          </a:p>
        </p:txBody>
      </p:sp>
    </p:spTree>
    <p:extLst>
      <p:ext uri="{BB962C8B-B14F-4D97-AF65-F5344CB8AC3E}">
        <p14:creationId xmlns:p14="http://schemas.microsoft.com/office/powerpoint/2010/main" val="25629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72521" y="302863"/>
            <a:ext cx="11046958" cy="4973169"/>
          </a:xfrm>
          <a:prstGeom prst="rect">
            <a:avLst/>
          </a:prstGeom>
        </p:spPr>
      </p:pic>
      <p:sp>
        <p:nvSpPr>
          <p:cNvPr id="5" name="TextBox 4"/>
          <p:cNvSpPr txBox="1"/>
          <p:nvPr/>
        </p:nvSpPr>
        <p:spPr>
          <a:xfrm>
            <a:off x="2860765" y="449112"/>
            <a:ext cx="2428998" cy="369332"/>
          </a:xfrm>
          <a:prstGeom prst="rect">
            <a:avLst/>
          </a:prstGeom>
          <a:noFill/>
        </p:spPr>
        <p:txBody>
          <a:bodyPr wrap="none" rtlCol="0">
            <a:spAutoFit/>
          </a:bodyPr>
          <a:lstStyle/>
          <a:p>
            <a:r>
              <a:rPr lang="en-US" dirty="0" smtClean="0"/>
              <a:t>www.aao.org/basicvideo</a:t>
            </a:r>
            <a:endParaRPr lang="en-US" dirty="0"/>
          </a:p>
        </p:txBody>
      </p:sp>
      <p:sp>
        <p:nvSpPr>
          <p:cNvPr id="6" name="Rectangle 5"/>
          <p:cNvSpPr/>
          <p:nvPr/>
        </p:nvSpPr>
        <p:spPr>
          <a:xfrm>
            <a:off x="1729164" y="6283344"/>
            <a:ext cx="8849154" cy="369332"/>
          </a:xfrm>
          <a:prstGeom prst="rect">
            <a:avLst/>
          </a:prstGeom>
        </p:spPr>
        <p:txBody>
          <a:bodyPr wrap="none">
            <a:spAutoFit/>
          </a:bodyPr>
          <a:lstStyle/>
          <a:p>
            <a:r>
              <a:rPr lang="en-US" dirty="0" smtClean="0"/>
              <a:t>Another great site for physical exam of the eye: https</a:t>
            </a:r>
            <a:r>
              <a:rPr lang="en-US" dirty="0"/>
              <a:t>://meded.ucsd.edu/clinicalmed/eyes.html</a:t>
            </a:r>
          </a:p>
        </p:txBody>
      </p:sp>
    </p:spTree>
    <p:extLst>
      <p:ext uri="{BB962C8B-B14F-4D97-AF65-F5344CB8AC3E}">
        <p14:creationId xmlns:p14="http://schemas.microsoft.com/office/powerpoint/2010/main" val="344418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 Changes with aging</a:t>
            </a:r>
            <a:endParaRPr lang="en-US" dirty="0"/>
          </a:p>
        </p:txBody>
      </p:sp>
      <p:sp>
        <p:nvSpPr>
          <p:cNvPr id="3" name="Content Placeholder 2"/>
          <p:cNvSpPr>
            <a:spLocks noGrp="1"/>
          </p:cNvSpPr>
          <p:nvPr>
            <p:ph idx="1"/>
          </p:nvPr>
        </p:nvSpPr>
        <p:spPr>
          <a:xfrm>
            <a:off x="235131" y="2611920"/>
            <a:ext cx="11691258" cy="3671314"/>
          </a:xfrm>
        </p:spPr>
        <p:txBody>
          <a:bodyPr/>
          <a:lstStyle/>
          <a:p>
            <a:r>
              <a:rPr lang="en-US" dirty="0" smtClean="0"/>
              <a:t>The lens hardens </a:t>
            </a:r>
            <a:r>
              <a:rPr lang="en-US" dirty="0" smtClean="0">
                <a:sym typeface="Wingdings" panose="05000000000000000000" pitchFamily="2" charset="2"/>
              </a:rPr>
              <a:t>     ability to change shape (accommodation)    ability to focus on near objects (presbyopia)</a:t>
            </a:r>
          </a:p>
          <a:p>
            <a:r>
              <a:rPr lang="en-US" dirty="0" smtClean="0">
                <a:sym typeface="Wingdings" panose="05000000000000000000" pitchFamily="2" charset="2"/>
              </a:rPr>
              <a:t>Lens opacification (cataract)       amount of light reaching the retina  longer for eyes to adjust to changes in light</a:t>
            </a:r>
          </a:p>
          <a:p>
            <a:r>
              <a:rPr lang="en-US" dirty="0" smtClean="0">
                <a:sym typeface="Wingdings" panose="05000000000000000000" pitchFamily="2" charset="2"/>
              </a:rPr>
              <a:t>                                               sensitivity to glare      </a:t>
            </a:r>
          </a:p>
          <a:p>
            <a:r>
              <a:rPr lang="en-US" dirty="0">
                <a:sym typeface="Wingdings" panose="05000000000000000000" pitchFamily="2" charset="2"/>
              </a:rPr>
              <a:t> </a:t>
            </a:r>
            <a:r>
              <a:rPr lang="en-US" dirty="0" smtClean="0">
                <a:sym typeface="Wingdings" panose="05000000000000000000" pitchFamily="2" charset="2"/>
              </a:rPr>
              <a:t>  pupillary size</a:t>
            </a:r>
          </a:p>
          <a:p>
            <a:r>
              <a:rPr lang="en-US" dirty="0" smtClean="0"/>
              <a:t>  ability to adjust pupillary size to light</a:t>
            </a:r>
            <a:endParaRPr lang="en-US" dirty="0"/>
          </a:p>
        </p:txBody>
      </p:sp>
      <p:cxnSp>
        <p:nvCxnSpPr>
          <p:cNvPr id="5" name="Straight Arrow Connector 4"/>
          <p:cNvCxnSpPr/>
          <p:nvPr/>
        </p:nvCxnSpPr>
        <p:spPr>
          <a:xfrm>
            <a:off x="2599509" y="2638044"/>
            <a:ext cx="0" cy="39254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814456" y="2611919"/>
            <a:ext cx="1" cy="41866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92181" y="3740334"/>
            <a:ext cx="1" cy="41866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609596" y="4238244"/>
            <a:ext cx="1" cy="41866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3635827" y="3011860"/>
            <a:ext cx="1" cy="41866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3174274" y="3430525"/>
            <a:ext cx="287384" cy="14869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83771" y="6100354"/>
            <a:ext cx="3585790" cy="307777"/>
          </a:xfrm>
          <a:prstGeom prst="rect">
            <a:avLst/>
          </a:prstGeom>
          <a:noFill/>
        </p:spPr>
        <p:txBody>
          <a:bodyPr wrap="none" rtlCol="0">
            <a:spAutoFit/>
          </a:bodyPr>
          <a:lstStyle/>
          <a:p>
            <a:r>
              <a:rPr lang="en-US" sz="1400" dirty="0" smtClean="0"/>
              <a:t>Ham’s Primary Care Geriatrics, 7</a:t>
            </a:r>
            <a:r>
              <a:rPr lang="en-US" sz="1400" baseline="30000" dirty="0" smtClean="0"/>
              <a:t>th</a:t>
            </a:r>
            <a:r>
              <a:rPr lang="en-US" sz="1400" dirty="0" smtClean="0"/>
              <a:t> Ed. </a:t>
            </a:r>
            <a:r>
              <a:rPr lang="en-US" sz="1400" dirty="0" err="1" smtClean="0"/>
              <a:t>Chpt</a:t>
            </a:r>
            <a:r>
              <a:rPr lang="en-US" sz="1400" dirty="0" smtClean="0"/>
              <a:t> 26</a:t>
            </a:r>
            <a:endParaRPr lang="en-US" sz="1400" dirty="0"/>
          </a:p>
        </p:txBody>
      </p:sp>
    </p:spTree>
    <p:extLst>
      <p:ext uri="{BB962C8B-B14F-4D97-AF65-F5344CB8AC3E}">
        <p14:creationId xmlns:p14="http://schemas.microsoft.com/office/powerpoint/2010/main" val="259301993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Parcel</Template>
  <TotalTime>6297</TotalTime>
  <Words>1992</Words>
  <Application>Microsoft Office PowerPoint</Application>
  <PresentationFormat>Widescreen</PresentationFormat>
  <Paragraphs>227</Paragraphs>
  <Slides>32</Slides>
  <Notes>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7" baseType="lpstr">
      <vt:lpstr>AdvOT0c671030.I</vt:lpstr>
      <vt:lpstr>AdvOTcb6dfb9e</vt:lpstr>
      <vt:lpstr>arial</vt:lpstr>
      <vt:lpstr>arial</vt:lpstr>
      <vt:lpstr>Arial,Sans-Serif</vt:lpstr>
      <vt:lpstr>Arial-BoldMT</vt:lpstr>
      <vt:lpstr>Calibri</vt:lpstr>
      <vt:lpstr>Gill Sans MT</vt:lpstr>
      <vt:lpstr>Minion-Black</vt:lpstr>
      <vt:lpstr>Minion-Italic</vt:lpstr>
      <vt:lpstr>Minion-Regular</vt:lpstr>
      <vt:lpstr>Wingdings</vt:lpstr>
      <vt:lpstr>Parcel</vt:lpstr>
      <vt:lpstr>Default Theme</vt:lpstr>
      <vt:lpstr>Document</vt:lpstr>
      <vt:lpstr> Nebraska GWEP Geriatrics  Case Conference ECHO  will begin at 12:15   </vt:lpstr>
      <vt:lpstr>Welcome</vt:lpstr>
      <vt:lpstr>PowerPoint Presentation</vt:lpstr>
      <vt:lpstr>PowerPoint Presentation</vt:lpstr>
      <vt:lpstr>Eye problems in the elderly for the Primary Care Provider</vt:lpstr>
      <vt:lpstr>Disclosure</vt:lpstr>
      <vt:lpstr>Objectives</vt:lpstr>
      <vt:lpstr>PowerPoint Presentation</vt:lpstr>
      <vt:lpstr>Physiologic Changes with aging</vt:lpstr>
      <vt:lpstr>Common Geriatric eye problems</vt:lpstr>
      <vt:lpstr>Common Pathologic external anatomic eye changes in older adults</vt:lpstr>
      <vt:lpstr>Dry Eye</vt:lpstr>
      <vt:lpstr>Dry Eye-modifiable risk factors</vt:lpstr>
      <vt:lpstr>Medications that cause dry eye</vt:lpstr>
      <vt:lpstr>Dry eye Management</vt:lpstr>
      <vt:lpstr>Chronic Vision loss</vt:lpstr>
      <vt:lpstr>Refractive error</vt:lpstr>
      <vt:lpstr>Age Related Macular degeneration (AMD)</vt:lpstr>
      <vt:lpstr>Age Related Macular degeneration (AMD)</vt:lpstr>
      <vt:lpstr>AMD treatment</vt:lpstr>
      <vt:lpstr>Cataract</vt:lpstr>
      <vt:lpstr>Cataract</vt:lpstr>
      <vt:lpstr>Cataract treatment</vt:lpstr>
      <vt:lpstr>Glaucoma</vt:lpstr>
      <vt:lpstr>Glaucoma</vt:lpstr>
      <vt:lpstr>Glaucoma vision simulator</vt:lpstr>
      <vt:lpstr>Glaucoma</vt:lpstr>
      <vt:lpstr>PowerPoint Presentation</vt:lpstr>
      <vt:lpstr>Diabetic retinopathy (DR)</vt:lpstr>
      <vt:lpstr>Diabetic retinopathy</vt:lpstr>
      <vt:lpstr>Diabetic retinopathy treatment</vt:lpstr>
      <vt:lpstr>Low vision rehab </vt:lpstr>
    </vt:vector>
  </TitlesOfParts>
  <Company>UNMC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problems in the elderly for the</dc:title>
  <dc:creator>Manley, Natalie A</dc:creator>
  <cp:lastModifiedBy>Cole, Jessica B</cp:lastModifiedBy>
  <cp:revision>48</cp:revision>
  <dcterms:created xsi:type="dcterms:W3CDTF">2021-03-25T19:26:14Z</dcterms:created>
  <dcterms:modified xsi:type="dcterms:W3CDTF">2021-04-01T20:20:34Z</dcterms:modified>
</cp:coreProperties>
</file>