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 id="2147483718" r:id="rId5"/>
  </p:sldMasterIdLst>
  <p:notesMasterIdLst>
    <p:notesMasterId r:id="rId23"/>
  </p:notesMasterIdLst>
  <p:sldIdLst>
    <p:sldId id="285" r:id="rId6"/>
    <p:sldId id="288" r:id="rId7"/>
    <p:sldId id="316" r:id="rId8"/>
    <p:sldId id="291" r:id="rId9"/>
    <p:sldId id="317" r:id="rId10"/>
    <p:sldId id="290" r:id="rId11"/>
    <p:sldId id="293" r:id="rId12"/>
    <p:sldId id="313" r:id="rId13"/>
    <p:sldId id="315" r:id="rId14"/>
    <p:sldId id="314" r:id="rId15"/>
    <p:sldId id="301" r:id="rId16"/>
    <p:sldId id="302" r:id="rId17"/>
    <p:sldId id="309" r:id="rId18"/>
    <p:sldId id="310" r:id="rId19"/>
    <p:sldId id="311" r:id="rId20"/>
    <p:sldId id="312" r:id="rId21"/>
    <p:sldId id="29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218" autoAdjust="0"/>
  </p:normalViewPr>
  <p:slideViewPr>
    <p:cSldViewPr>
      <p:cViewPr varScale="1">
        <p:scale>
          <a:sx n="67" d="100"/>
          <a:sy n="67" d="100"/>
        </p:scale>
        <p:origin x="12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DE25DD-80B6-4BB7-8D3B-A5571DF5598A}" type="datetimeFigureOut">
              <a:rPr lang="en-US" smtClean="0"/>
              <a:pPr/>
              <a:t>5/3/2021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649834-8215-4D3D-B363-662D55D2630C}" type="slidenum">
              <a:rPr lang="en-US" smtClean="0"/>
              <a:pPr/>
              <a:t>‹#›</a:t>
            </a:fld>
            <a:endParaRPr lang="en-US" dirty="0"/>
          </a:p>
        </p:txBody>
      </p:sp>
    </p:spTree>
    <p:extLst>
      <p:ext uri="{BB962C8B-B14F-4D97-AF65-F5344CB8AC3E}">
        <p14:creationId xmlns:p14="http://schemas.microsoft.com/office/powerpoint/2010/main" val="196117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163084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27486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0985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3799733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1589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1328259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2861086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1350292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1"/>
          <p:cNvSpPr>
            <a:spLocks noGrp="1"/>
          </p:cNvSpPr>
          <p:nvPr>
            <p:ph type="ctrTitle" hasCustomPrompt="1"/>
          </p:nvPr>
        </p:nvSpPr>
        <p:spPr>
          <a:xfrm>
            <a:off x="1262234" y="1533584"/>
            <a:ext cx="6012202" cy="1470025"/>
          </a:xfrm>
        </p:spPr>
        <p:txBody>
          <a:bodyPr anchor="b">
            <a:noAutofit/>
          </a:bodyPr>
          <a:lstStyle>
            <a:lvl1pPr algn="l">
              <a:lnSpc>
                <a:spcPct val="80000"/>
              </a:lnSpc>
              <a:defRPr sz="72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4" y="3382723"/>
            <a:ext cx="6012203" cy="688511"/>
          </a:xfrm>
        </p:spPr>
        <p:txBody>
          <a:bodyPr>
            <a:normAutofit/>
          </a:bodyPr>
          <a:lstStyle>
            <a:lvl1pPr marL="0" indent="0" algn="l">
              <a:buNone/>
              <a:defRPr sz="2000" b="1" i="0" baseline="0">
                <a:solidFill>
                  <a:srgbClr val="989EA4"/>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3678175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395832"/>
            <a:ext cx="7594867" cy="1888451"/>
          </a:xfrm>
        </p:spPr>
        <p:txBody>
          <a:bodyPr tIns="0" bIns="0"/>
          <a:lstStyle/>
          <a:p>
            <a:r>
              <a:rPr lang="en-US" dirty="0"/>
              <a:t>Click to edit Master title style</a:t>
            </a:r>
          </a:p>
        </p:txBody>
      </p:sp>
      <p:sp>
        <p:nvSpPr>
          <p:cNvPr id="3" name="Content Placeholder 2"/>
          <p:cNvSpPr>
            <a:spLocks noGrp="1"/>
          </p:cNvSpPr>
          <p:nvPr>
            <p:ph idx="1"/>
          </p:nvPr>
        </p:nvSpPr>
        <p:spPr>
          <a:xfrm>
            <a:off x="1416050" y="2815391"/>
            <a:ext cx="6636016"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0" y="2282647"/>
            <a:ext cx="663601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597707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442" y="337120"/>
            <a:ext cx="7514754" cy="1945529"/>
          </a:xfrm>
        </p:spPr>
        <p:txBody>
          <a:bodyPr tIns="0" bIns="0" anchor="b"/>
          <a:lstStyle>
            <a:lvl1pPr algn="l">
              <a:defRPr sz="5400" b="1" cap="none"/>
            </a:lvl1pPr>
          </a:lstStyle>
          <a:p>
            <a:r>
              <a:rPr lang="en-US" dirty="0"/>
              <a:t>Click to edit Master title style</a:t>
            </a:r>
          </a:p>
        </p:txBody>
      </p:sp>
      <p:sp>
        <p:nvSpPr>
          <p:cNvPr id="3" name="Text Placeholder 2"/>
          <p:cNvSpPr>
            <a:spLocks noGrp="1"/>
          </p:cNvSpPr>
          <p:nvPr>
            <p:ph type="body" idx="1"/>
          </p:nvPr>
        </p:nvSpPr>
        <p:spPr>
          <a:xfrm>
            <a:off x="1416048" y="2818246"/>
            <a:ext cx="6559148"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8"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5/3/2021</a:t>
            </a:fld>
            <a:endParaRPr lang="en-US" dirty="0"/>
          </a:p>
        </p:txBody>
      </p:sp>
      <p:sp>
        <p:nvSpPr>
          <p:cNvPr id="5" name="Footer Placeholder 4"/>
          <p:cNvSpPr>
            <a:spLocks noGrp="1"/>
          </p:cNvSpPr>
          <p:nvPr>
            <p:ph type="ftr" sz="quarter" idx="11"/>
          </p:nvPr>
        </p:nvSpPr>
        <p:spPr>
          <a:xfrm>
            <a:off x="2709597" y="5936346"/>
            <a:ext cx="400341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10"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0" y="2282647"/>
            <a:ext cx="655914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37568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4074313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186" y="395832"/>
            <a:ext cx="7606427"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416051" y="2818246"/>
            <a:ext cx="3198889"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240890"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71712" y="2825387"/>
            <a:ext cx="320290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10460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395832"/>
            <a:ext cx="7665284" cy="1888451"/>
          </a:xfrm>
        </p:spPr>
        <p:txBody>
          <a:bodyPr/>
          <a:lstStyle/>
          <a:p>
            <a:r>
              <a:rPr lang="en-US" dirty="0"/>
              <a:t>Click to edit Master title style</a:t>
            </a:r>
          </a:p>
        </p:txBody>
      </p:sp>
      <p:sp>
        <p:nvSpPr>
          <p:cNvPr id="3" name="Text Placeholder 2"/>
          <p:cNvSpPr>
            <a:spLocks noGrp="1"/>
          </p:cNvSpPr>
          <p:nvPr>
            <p:ph type="body" idx="1"/>
          </p:nvPr>
        </p:nvSpPr>
        <p:spPr>
          <a:xfrm>
            <a:off x="1416051" y="2818246"/>
            <a:ext cx="3198890"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708022"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29" y="2825388"/>
            <a:ext cx="3196843"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50"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5/3/2021</a:t>
            </a:fld>
            <a:endParaRPr lang="en-US" dirty="0"/>
          </a:p>
        </p:txBody>
      </p:sp>
      <p:sp>
        <p:nvSpPr>
          <p:cNvPr id="7" name="Footer Placeholder 4"/>
          <p:cNvSpPr>
            <a:spLocks noGrp="1"/>
          </p:cNvSpPr>
          <p:nvPr>
            <p:ph type="ftr" sz="quarter" idx="11"/>
          </p:nvPr>
        </p:nvSpPr>
        <p:spPr>
          <a:xfrm>
            <a:off x="2709598" y="5936346"/>
            <a:ext cx="415228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614294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Tree>
    <p:extLst>
      <p:ext uri="{BB962C8B-B14F-4D97-AF65-F5344CB8AC3E}">
        <p14:creationId xmlns:p14="http://schemas.microsoft.com/office/powerpoint/2010/main" val="2878320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89" y="394196"/>
            <a:ext cx="7623339" cy="1888451"/>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416050" y="2813755"/>
            <a:ext cx="6666077" cy="3756548"/>
          </a:xfrm>
        </p:spPr>
        <p:txBody>
          <a:bodyPr/>
          <a:lstStyle>
            <a:lvl1pPr>
              <a:lnSpc>
                <a:spcPct val="90000"/>
              </a:lnSpc>
              <a:defRPr>
                <a:solidFill>
                  <a:srgbClr val="FFFFFF"/>
                </a:solidFill>
              </a:defRPr>
            </a:lvl1pPr>
            <a:lvl2pPr>
              <a:lnSpc>
                <a:spcPct val="90000"/>
              </a:lnSpc>
              <a:defRPr sz="20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1" y="2281011"/>
            <a:ext cx="666607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742425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789" y="337120"/>
            <a:ext cx="7553983" cy="1945529"/>
          </a:xfrm>
        </p:spPr>
        <p:txBody>
          <a:bodyPr tIns="0" bIns="0" anchor="b"/>
          <a:lstStyle>
            <a:lvl1pPr algn="l">
              <a:defRPr sz="5400" b="1" cap="none"/>
            </a:lvl1pPr>
          </a:lstStyle>
          <a:p>
            <a:r>
              <a:rPr lang="en-US" dirty="0"/>
              <a:t>Click to edit Master title style</a:t>
            </a:r>
          </a:p>
        </p:txBody>
      </p:sp>
      <p:sp>
        <p:nvSpPr>
          <p:cNvPr id="3" name="Text Placeholder 2"/>
          <p:cNvSpPr>
            <a:spLocks noGrp="1"/>
          </p:cNvSpPr>
          <p:nvPr>
            <p:ph type="body" idx="1"/>
          </p:nvPr>
        </p:nvSpPr>
        <p:spPr>
          <a:xfrm>
            <a:off x="1416050" y="2818246"/>
            <a:ext cx="6596721"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9"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5/3/2021</a:t>
            </a:fld>
            <a:endParaRPr lang="en-US" dirty="0"/>
          </a:p>
        </p:txBody>
      </p:sp>
      <p:sp>
        <p:nvSpPr>
          <p:cNvPr id="5" name="Footer Placeholder 4"/>
          <p:cNvSpPr>
            <a:spLocks noGrp="1"/>
          </p:cNvSpPr>
          <p:nvPr>
            <p:ph type="ftr" sz="quarter" idx="11"/>
          </p:nvPr>
        </p:nvSpPr>
        <p:spPr>
          <a:xfrm>
            <a:off x="2709597" y="5936346"/>
            <a:ext cx="4040987"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0" y="2282647"/>
            <a:ext cx="6596721"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3324881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395832"/>
            <a:ext cx="7600794"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416051" y="2818246"/>
            <a:ext cx="3198890"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643532"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64771" y="2825387"/>
            <a:ext cx="3194810" cy="3118100"/>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1517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402975"/>
            <a:ext cx="7665284" cy="1888451"/>
          </a:xfrm>
        </p:spPr>
        <p:txBody>
          <a:bodyPr/>
          <a:lstStyle/>
          <a:p>
            <a:r>
              <a:rPr lang="en-US" dirty="0"/>
              <a:t>Click to edit Master title style</a:t>
            </a:r>
          </a:p>
        </p:txBody>
      </p:sp>
      <p:sp>
        <p:nvSpPr>
          <p:cNvPr id="3" name="Text Placeholder 2"/>
          <p:cNvSpPr>
            <a:spLocks noGrp="1"/>
          </p:cNvSpPr>
          <p:nvPr>
            <p:ph type="body" idx="1"/>
          </p:nvPr>
        </p:nvSpPr>
        <p:spPr>
          <a:xfrm>
            <a:off x="1416050" y="2825389"/>
            <a:ext cx="3198891" cy="2959801"/>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49" y="2289789"/>
            <a:ext cx="6708023"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29" y="2832531"/>
            <a:ext cx="3196844" cy="2952659"/>
          </a:xfrm>
        </p:spPr>
        <p:txBody>
          <a:bodyPr anchor="t"/>
          <a:lstStyle>
            <a:lvl1pPr marL="0" indent="0">
              <a:buNone/>
              <a:defRPr sz="2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49" y="594348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5/3/2021</a:t>
            </a:fld>
            <a:endParaRPr lang="en-US" dirty="0"/>
          </a:p>
        </p:txBody>
      </p:sp>
      <p:sp>
        <p:nvSpPr>
          <p:cNvPr id="7" name="Footer Placeholder 4"/>
          <p:cNvSpPr>
            <a:spLocks noGrp="1"/>
          </p:cNvSpPr>
          <p:nvPr>
            <p:ph type="ftr" sz="quarter" idx="11"/>
          </p:nvPr>
        </p:nvSpPr>
        <p:spPr>
          <a:xfrm>
            <a:off x="2709597" y="5943488"/>
            <a:ext cx="4152288"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6" y="594348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37018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326199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294813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344414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364395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3721345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420852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0998AA-A217-4F9B-9D88-ED9BF5F43ADE}" type="datetimeFigureOut">
              <a:rPr lang="en-US" smtClean="0"/>
              <a:pPr/>
              <a:t>5/3/2021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242692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0998AA-A217-4F9B-9D88-ED9BF5F43ADE}" type="datetimeFigureOut">
              <a:rPr lang="en-US" smtClean="0"/>
              <a:pPr/>
              <a:t>5/3/2021</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C1C8E10-D376-4A38-9F58-FC836EE210F3}" type="slidenum">
              <a:rPr lang="en-US" smtClean="0"/>
              <a:pPr/>
              <a:t>‹#›</a:t>
            </a:fld>
            <a:endParaRPr lang="en-US" dirty="0"/>
          </a:p>
        </p:txBody>
      </p:sp>
    </p:spTree>
    <p:extLst>
      <p:ext uri="{BB962C8B-B14F-4D97-AF65-F5344CB8AC3E}">
        <p14:creationId xmlns:p14="http://schemas.microsoft.com/office/powerpoint/2010/main" val="258842145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Placeholder 1"/>
          <p:cNvSpPr>
            <a:spLocks noGrp="1"/>
          </p:cNvSpPr>
          <p:nvPr>
            <p:ph type="title"/>
          </p:nvPr>
        </p:nvSpPr>
        <p:spPr>
          <a:xfrm>
            <a:off x="457201" y="395832"/>
            <a:ext cx="7617986"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1" y="2815391"/>
            <a:ext cx="6659135"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947402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xStyles>
    <p:titleStyle>
      <a:lvl1pPr algn="l" defTabSz="457200" rtl="0" eaLnBrk="1" latinLnBrk="0" hangingPunct="1">
        <a:lnSpc>
          <a:spcPct val="90000"/>
        </a:lnSpc>
        <a:spcBef>
          <a:spcPct val="0"/>
        </a:spcBef>
        <a:buNone/>
        <a:defRPr sz="5400" b="1" i="0" kern="1200" baseline="0">
          <a:solidFill>
            <a:schemeClr val="bg1"/>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b="1"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FFFFFF"/>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unmc.edu/NebraskaGWEP/" TargetMode="Externa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cid:image003.jpg@01D58FDC.03CA3BE0" TargetMode="External"/><Relationship Id="rId7" Type="http://schemas.openxmlformats.org/officeDocument/2006/relationships/image" Target="../media/image14.jpg"/><Relationship Id="rId2" Type="http://schemas.openxmlformats.org/officeDocument/2006/relationships/image" Target="../media/image12.jpeg"/><Relationship Id="rId1" Type="http://schemas.openxmlformats.org/officeDocument/2006/relationships/slideLayout" Target="../slideLayouts/slideLayout17.xml"/><Relationship Id="rId6" Type="http://schemas.openxmlformats.org/officeDocument/2006/relationships/image" Target="cid:image005.jpg@01D58FDC.03CA3BE0" TargetMode="External"/><Relationship Id="rId5" Type="http://schemas.openxmlformats.org/officeDocument/2006/relationships/image" Target="../media/image13.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9A02-2286-4342-922E-415E82E5A9FE}"/>
              </a:ext>
            </a:extLst>
          </p:cNvPr>
          <p:cNvSpPr>
            <a:spLocks noGrp="1"/>
          </p:cNvSpPr>
          <p:nvPr>
            <p:ph type="title"/>
          </p:nvPr>
        </p:nvSpPr>
        <p:spPr>
          <a:xfrm>
            <a:off x="952457" y="2657768"/>
            <a:ext cx="7606427" cy="1888451"/>
          </a:xfrm>
        </p:spPr>
        <p:txBody>
          <a:bodyPr/>
          <a:lstStyle/>
          <a:p>
            <a:pPr algn="ctr"/>
            <a:br>
              <a:rPr lang="en-US" sz="3600" dirty="0"/>
            </a:br>
            <a:r>
              <a:rPr lang="en-US" sz="3600" dirty="0"/>
              <a:t>Nebraska GWEP Geriatrics</a:t>
            </a:r>
            <a:br>
              <a:rPr lang="en-US" sz="3600" dirty="0"/>
            </a:br>
            <a:r>
              <a:rPr lang="en-US" sz="3600" dirty="0"/>
              <a:t> Case Conference ECHO </a:t>
            </a:r>
            <a:br>
              <a:rPr lang="en-US" sz="3600" dirty="0"/>
            </a:br>
            <a:r>
              <a:rPr lang="en-US" sz="3600" dirty="0"/>
              <a:t>will begin at 12:15</a:t>
            </a:r>
            <a:br>
              <a:rPr lang="en-US" dirty="0"/>
            </a:br>
            <a:br>
              <a:rPr lang="en-US" dirty="0"/>
            </a:br>
            <a:r>
              <a:rPr lang="en-US" dirty="0"/>
              <a:t> </a:t>
            </a:r>
          </a:p>
        </p:txBody>
      </p:sp>
      <p:sp>
        <p:nvSpPr>
          <p:cNvPr id="3" name="Text Placeholder 2">
            <a:extLst>
              <a:ext uri="{FF2B5EF4-FFF2-40B4-BE49-F238E27FC236}">
                <a16:creationId xmlns:a16="http://schemas.microsoft.com/office/drawing/2014/main" id="{5AFD8ED2-EF12-486D-BD3F-AF278ADD11FA}"/>
              </a:ext>
            </a:extLst>
          </p:cNvPr>
          <p:cNvSpPr>
            <a:spLocks noGrp="1"/>
          </p:cNvSpPr>
          <p:nvPr>
            <p:ph type="body" idx="1"/>
          </p:nvPr>
        </p:nvSpPr>
        <p:spPr>
          <a:xfrm>
            <a:off x="1530351" y="3383002"/>
            <a:ext cx="6270701" cy="3118100"/>
          </a:xfrm>
        </p:spPr>
        <p:txBody>
          <a:bodyPr/>
          <a:lstStyle/>
          <a:p>
            <a:r>
              <a:rPr lang="en-US" dirty="0"/>
              <a:t>As you join, </a:t>
            </a:r>
            <a:r>
              <a:rPr lang="en-US" b="1" dirty="0">
                <a:solidFill>
                  <a:srgbClr val="FFC000"/>
                </a:solidFill>
              </a:rPr>
              <a:t>please utilize the SIGN-IN LINK </a:t>
            </a:r>
            <a:r>
              <a:rPr lang="en-US" dirty="0"/>
              <a:t>shared in Chat to enter your name and e-mail address for attendance.</a:t>
            </a:r>
          </a:p>
          <a:p>
            <a:endParaRPr lang="en-US" dirty="0"/>
          </a:p>
          <a:p>
            <a:r>
              <a:rPr lang="en-US" dirty="0"/>
              <a:t>The didactic portion of today's conference will be recorded and available for viewing on our website following at: </a:t>
            </a:r>
            <a:r>
              <a:rPr lang="en-US" dirty="0">
                <a:hlinkClick r:id="rId2"/>
              </a:rPr>
              <a:t>https://www.unmc.edu/NebraskaGWEP/</a:t>
            </a:r>
            <a:r>
              <a:rPr lang="en-US" dirty="0"/>
              <a:t>  </a:t>
            </a:r>
          </a:p>
          <a:p>
            <a:r>
              <a:rPr lang="en-US" dirty="0"/>
              <a:t>If you do not consent to recording, please disconnect at this time.</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8872" y="301929"/>
            <a:ext cx="1693680" cy="8915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058" y="562604"/>
            <a:ext cx="4841609" cy="521351"/>
          </a:xfrm>
          <a:prstGeom prst="rect">
            <a:avLst/>
          </a:prstGeom>
          <a:solidFill>
            <a:sysClr val="window" lastClr="FFFFFF"/>
          </a:solidFill>
        </p:spPr>
      </p:pic>
    </p:spTree>
    <p:extLst>
      <p:ext uri="{BB962C8B-B14F-4D97-AF65-F5344CB8AC3E}">
        <p14:creationId xmlns:p14="http://schemas.microsoft.com/office/powerpoint/2010/main" val="374041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700" dirty="0">
                <a:latin typeface="Times New Roman" panose="02020603050405020304" pitchFamily="18" charset="0"/>
                <a:cs typeface="Times New Roman" panose="02020603050405020304" pitchFamily="18" charset="0"/>
              </a:rPr>
              <a:t>Healthcare Powers of Attorney, Financial Powers of Attorney and Living Wills. </a:t>
            </a:r>
            <a:br>
              <a:rPr lang="en-US" sz="2700" dirty="0">
                <a:latin typeface="Times New Roman" panose="02020603050405020304" pitchFamily="18" charset="0"/>
                <a:cs typeface="Times New Roman" panose="02020603050405020304" pitchFamily="18" charset="0"/>
              </a:rPr>
            </a:br>
            <a:r>
              <a:rPr lang="en-US" sz="2100" dirty="0">
                <a:solidFill>
                  <a:schemeClr val="tx1">
                    <a:lumMod val="50000"/>
                    <a:lumOff val="50000"/>
                  </a:schemeClr>
                </a:solidFill>
                <a:latin typeface="Times New Roman" panose="02020603050405020304" pitchFamily="18" charset="0"/>
                <a:cs typeface="Times New Roman" panose="02020603050405020304" pitchFamily="18" charset="0"/>
              </a:rPr>
              <a:t>What are they and why do they matter?</a:t>
            </a:r>
          </a:p>
        </p:txBody>
      </p:sp>
      <p:sp>
        <p:nvSpPr>
          <p:cNvPr id="3" name="Content Placeholder 2"/>
          <p:cNvSpPr>
            <a:spLocks noGrp="1"/>
          </p:cNvSpPr>
          <p:nvPr>
            <p:ph idx="1"/>
          </p:nvPr>
        </p:nvSpPr>
        <p:spPr>
          <a:xfrm>
            <a:off x="457200" y="2133600"/>
            <a:ext cx="7514035" cy="4267200"/>
          </a:xfrm>
        </p:spPr>
        <p:txBody>
          <a:bodyPr>
            <a:normAutofit fontScale="92500" lnSpcReduction="20000"/>
          </a:bodyPr>
          <a:lstStyle/>
          <a:p>
            <a:r>
              <a:rPr lang="en-US" sz="2900" dirty="0">
                <a:latin typeface="Times New Roman" panose="02020603050405020304" pitchFamily="18" charset="0"/>
                <a:cs typeface="Times New Roman" panose="02020603050405020304" pitchFamily="18" charset="0"/>
              </a:rPr>
              <a:t>Living Will- </a:t>
            </a:r>
          </a:p>
          <a:p>
            <a:pPr lvl="1"/>
            <a:r>
              <a:rPr lang="en-US" sz="2900" dirty="0">
                <a:latin typeface="Times New Roman" panose="02020603050405020304" pitchFamily="18" charset="0"/>
                <a:cs typeface="Times New Roman" panose="02020603050405020304" pitchFamily="18" charset="0"/>
              </a:rPr>
              <a:t>advises physician what action should be taken if the principal is in  a persistent vegetative state and not expected to survive.</a:t>
            </a:r>
          </a:p>
          <a:p>
            <a:r>
              <a:rPr lang="en-US" sz="2900" dirty="0">
                <a:latin typeface="Times New Roman" panose="02020603050405020304" pitchFamily="18" charset="0"/>
                <a:cs typeface="Times New Roman" panose="02020603050405020304" pitchFamily="18" charset="0"/>
              </a:rPr>
              <a:t>Financial Power of Attorney-</a:t>
            </a:r>
          </a:p>
          <a:p>
            <a:pPr lvl="1"/>
            <a:r>
              <a:rPr lang="en-US" sz="2900" dirty="0">
                <a:latin typeface="Times New Roman" panose="02020603050405020304" pitchFamily="18" charset="0"/>
                <a:cs typeface="Times New Roman" panose="02020603050405020304" pitchFamily="18" charset="0"/>
              </a:rPr>
              <a:t>Allows someone to take care of financial and business matters when principal cannot.</a:t>
            </a:r>
          </a:p>
          <a:p>
            <a:r>
              <a:rPr lang="en-US" sz="2900" dirty="0">
                <a:latin typeface="Times New Roman" panose="02020603050405020304" pitchFamily="18" charset="0"/>
                <a:cs typeface="Times New Roman" panose="02020603050405020304" pitchFamily="18" charset="0"/>
              </a:rPr>
              <a:t>Healthcare power of attorney-</a:t>
            </a:r>
          </a:p>
          <a:p>
            <a:pPr lvl="1"/>
            <a:r>
              <a:rPr lang="en-US" sz="2900" dirty="0">
                <a:latin typeface="Times New Roman" panose="02020603050405020304" pitchFamily="18" charset="0"/>
                <a:cs typeface="Times New Roman" panose="02020603050405020304" pitchFamily="18" charset="0"/>
              </a:rPr>
              <a:t>Used to appoint someone to make medical decisions when the principal cannot.</a:t>
            </a:r>
          </a:p>
          <a:p>
            <a:pPr lvl="1"/>
            <a:endParaRPr lang="en-US" sz="2900" dirty="0">
              <a:latin typeface="Times New Roman" panose="02020603050405020304" pitchFamily="18" charset="0"/>
              <a:cs typeface="Times New Roman" panose="02020603050405020304" pitchFamily="18" charset="0"/>
            </a:endParaRPr>
          </a:p>
          <a:p>
            <a:pPr marL="342900" lvl="1" indent="0">
              <a:buNone/>
            </a:pPr>
            <a:endParaRPr lang="en-US" sz="3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64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Does the POA End</a:t>
            </a:r>
          </a:p>
        </p:txBody>
      </p:sp>
      <p:sp>
        <p:nvSpPr>
          <p:cNvPr id="3" name="Content Placeholder 2"/>
          <p:cNvSpPr>
            <a:spLocks noGrp="1"/>
          </p:cNvSpPr>
          <p:nvPr>
            <p:ph idx="1"/>
          </p:nvPr>
        </p:nvSpPr>
        <p:spPr>
          <a:xfrm>
            <a:off x="304800" y="1524000"/>
            <a:ext cx="6347714" cy="3880773"/>
          </a:xfrm>
        </p:spPr>
        <p:txBody>
          <a:bodyPr>
            <a:normAutofit/>
          </a:bodyPr>
          <a:lstStyle/>
          <a:p>
            <a:pPr lvl="1"/>
            <a:r>
              <a:rPr lang="en-US" sz="1800" dirty="0"/>
              <a:t>Death of the Principal</a:t>
            </a:r>
          </a:p>
          <a:p>
            <a:pPr lvl="1"/>
            <a:r>
              <a:rPr lang="en-US" sz="1800" dirty="0"/>
              <a:t>The Principal revokes the POA </a:t>
            </a:r>
          </a:p>
          <a:p>
            <a:pPr lvl="2"/>
            <a:r>
              <a:rPr lang="en-US" sz="1600" dirty="0"/>
              <a:t>Principal has the right to revoke even if lacks capacity until the court says no competency under Neb law.</a:t>
            </a:r>
          </a:p>
          <a:p>
            <a:pPr lvl="1"/>
            <a:r>
              <a:rPr lang="en-US" sz="1800" dirty="0"/>
              <a:t>The POA provides that it terminates</a:t>
            </a:r>
          </a:p>
          <a:p>
            <a:pPr lvl="1"/>
            <a:r>
              <a:rPr lang="en-US" sz="1800" dirty="0"/>
              <a:t>The purpose of the POA is accomplished </a:t>
            </a:r>
          </a:p>
          <a:p>
            <a:pPr lvl="1"/>
            <a:r>
              <a:rPr lang="en-US" sz="1800" dirty="0"/>
              <a:t>The agent dies, becomes incapacitated, or resigns, and there is not a successor agent or an alternative POA.</a:t>
            </a:r>
          </a:p>
        </p:txBody>
      </p:sp>
    </p:spTree>
    <p:extLst>
      <p:ext uri="{BB962C8B-B14F-4D97-AF65-F5344CB8AC3E}">
        <p14:creationId xmlns:p14="http://schemas.microsoft.com/office/powerpoint/2010/main" val="757401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POA vs. Guardianship</a:t>
            </a:r>
          </a:p>
        </p:txBody>
      </p:sp>
      <p:sp>
        <p:nvSpPr>
          <p:cNvPr id="3" name="Content Placeholder 2"/>
          <p:cNvSpPr>
            <a:spLocks noGrp="1"/>
          </p:cNvSpPr>
          <p:nvPr>
            <p:ph idx="1"/>
          </p:nvPr>
        </p:nvSpPr>
        <p:spPr>
          <a:xfrm>
            <a:off x="609598" y="1828800"/>
            <a:ext cx="6347714" cy="4038600"/>
          </a:xfrm>
        </p:spPr>
        <p:txBody>
          <a:bodyPr>
            <a:normAutofit fontScale="92500" lnSpcReduction="10000"/>
          </a:bodyPr>
          <a:lstStyle/>
          <a:p>
            <a:r>
              <a:rPr lang="en-US" sz="2000" dirty="0"/>
              <a:t>When a person lacks the capacity to understand the nature and consequences of signing a power of attorney a guardianship may be necessary to make medical decisions.</a:t>
            </a:r>
          </a:p>
          <a:p>
            <a:endParaRPr lang="en-US" sz="2000" dirty="0"/>
          </a:p>
          <a:p>
            <a:r>
              <a:rPr lang="en-US" sz="2000" dirty="0"/>
              <a:t>If a guardianship is put in place and the person regains capacity, the guardian is still the medical decision maker until the court terminates the guardianship.</a:t>
            </a:r>
          </a:p>
          <a:p>
            <a:pPr marL="0" indent="0">
              <a:buNone/>
            </a:pPr>
            <a:endParaRPr lang="en-US" sz="2000" dirty="0"/>
          </a:p>
          <a:p>
            <a:r>
              <a:rPr lang="en-US" sz="2000" dirty="0"/>
              <a:t>If the person lacks capacity but doesn’t have a POA it is not always necessary to obtain a guardian.</a:t>
            </a:r>
          </a:p>
        </p:txBody>
      </p:sp>
    </p:spTree>
    <p:extLst>
      <p:ext uri="{BB962C8B-B14F-4D97-AF65-F5344CB8AC3E}">
        <p14:creationId xmlns:p14="http://schemas.microsoft.com/office/powerpoint/2010/main" val="53332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you don’t have a Power of Attorney or Guardian?</a:t>
            </a:r>
          </a:p>
        </p:txBody>
      </p:sp>
      <p:sp>
        <p:nvSpPr>
          <p:cNvPr id="3" name="Content Placeholder 2"/>
          <p:cNvSpPr>
            <a:spLocks noGrp="1"/>
          </p:cNvSpPr>
          <p:nvPr>
            <p:ph idx="1"/>
          </p:nvPr>
        </p:nvSpPr>
        <p:spPr/>
        <p:txBody>
          <a:bodyPr>
            <a:normAutofit fontScale="92500" lnSpcReduction="10000"/>
          </a:bodyPr>
          <a:lstStyle/>
          <a:p>
            <a:r>
              <a:rPr lang="en-US" dirty="0"/>
              <a:t>Neb. Rev. Stat. </a:t>
            </a:r>
            <a:r>
              <a:rPr lang="en-US" dirty="0">
                <a:latin typeface="Arial" panose="020B0604020202020204" pitchFamily="34" charset="0"/>
                <a:cs typeface="Arial" panose="020B0604020202020204" pitchFamily="34" charset="0"/>
              </a:rPr>
              <a:t>§</a:t>
            </a:r>
            <a:r>
              <a:rPr lang="en-US" dirty="0"/>
              <a:t>30-604 -A surrogate may make a health care decision for an individual if the individual has been determined to be incapable by the primary health care provider and no agent or guardian has been appointed for the individual. A determination that an individual is incapable of making a health care decision shall not be construed as a finding that the individual is incapable for any other purpose.</a:t>
            </a:r>
          </a:p>
          <a:p>
            <a:r>
              <a:rPr lang="en-US" dirty="0"/>
              <a:t>Priority of Decision Makers:</a:t>
            </a:r>
          </a:p>
          <a:p>
            <a:pPr lvl="1"/>
            <a:r>
              <a:rPr lang="en-US" dirty="0"/>
              <a:t>Spouse (unless legally separated or pending a divorce action)</a:t>
            </a:r>
          </a:p>
          <a:p>
            <a:pPr lvl="1"/>
            <a:r>
              <a:rPr lang="en-US" dirty="0"/>
              <a:t>Adult child</a:t>
            </a:r>
          </a:p>
          <a:p>
            <a:pPr lvl="1"/>
            <a:r>
              <a:rPr lang="en-US" dirty="0"/>
              <a:t>Parents</a:t>
            </a:r>
          </a:p>
          <a:p>
            <a:pPr lvl="1"/>
            <a:r>
              <a:rPr lang="en-US" dirty="0"/>
              <a:t>Siblings</a:t>
            </a:r>
          </a:p>
        </p:txBody>
      </p:sp>
    </p:spTree>
    <p:extLst>
      <p:ext uri="{BB962C8B-B14F-4D97-AF65-F5344CB8AC3E}">
        <p14:creationId xmlns:p14="http://schemas.microsoft.com/office/powerpoint/2010/main" val="4047083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6287021" cy="1231106"/>
          </a:xfrm>
          <a:prstGeom prst="rect">
            <a:avLst/>
          </a:prstGeom>
          <a:noFill/>
        </p:spPr>
        <p:txBody>
          <a:bodyPr wrap="square" rtlCol="0">
            <a:spAutoFit/>
          </a:bodyPr>
          <a:lstStyle/>
          <a:p>
            <a:r>
              <a:rPr lang="en-US" sz="2800" dirty="0"/>
              <a:t>ADVANCE MENTAL HEALTH CARE DIRECTIVES ACT</a:t>
            </a:r>
          </a:p>
          <a:p>
            <a:endParaRPr lang="en-US" dirty="0"/>
          </a:p>
        </p:txBody>
      </p:sp>
      <p:sp>
        <p:nvSpPr>
          <p:cNvPr id="4" name="TextBox 3"/>
          <p:cNvSpPr txBox="1"/>
          <p:nvPr/>
        </p:nvSpPr>
        <p:spPr>
          <a:xfrm>
            <a:off x="990600" y="6400800"/>
            <a:ext cx="685800" cy="369332"/>
          </a:xfrm>
          <a:prstGeom prst="rect">
            <a:avLst/>
          </a:prstGeom>
          <a:noFill/>
        </p:spPr>
        <p:txBody>
          <a:bodyPr wrap="square" rtlCol="0">
            <a:spAutoFit/>
          </a:bodyPr>
          <a:lstStyle/>
          <a:p>
            <a:endParaRPr lang="en-US" dirty="0"/>
          </a:p>
        </p:txBody>
      </p:sp>
      <p:sp>
        <p:nvSpPr>
          <p:cNvPr id="5" name="TextBox 4"/>
          <p:cNvSpPr txBox="1"/>
          <p:nvPr/>
        </p:nvSpPr>
        <p:spPr>
          <a:xfrm>
            <a:off x="1828800" y="6400800"/>
            <a:ext cx="3638290" cy="276999"/>
          </a:xfrm>
          <a:prstGeom prst="rect">
            <a:avLst/>
          </a:prstGeom>
          <a:noFill/>
        </p:spPr>
        <p:txBody>
          <a:bodyPr wrap="square" rtlCol="0">
            <a:spAutoFit/>
          </a:bodyPr>
          <a:lstStyle/>
          <a:p>
            <a:r>
              <a:rPr lang="en-US" sz="1200" dirty="0"/>
              <a:t>Neb. Revised Statutes 30-4404</a:t>
            </a:r>
          </a:p>
        </p:txBody>
      </p:sp>
      <p:sp>
        <p:nvSpPr>
          <p:cNvPr id="6" name="TextBox 5"/>
          <p:cNvSpPr txBox="1"/>
          <p:nvPr/>
        </p:nvSpPr>
        <p:spPr>
          <a:xfrm>
            <a:off x="990600" y="64008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1600200"/>
            <a:ext cx="58597800" cy="4801314"/>
          </a:xfrm>
          <a:prstGeom prst="rect">
            <a:avLst/>
          </a:prstGeom>
          <a:noFill/>
        </p:spPr>
        <p:txBody>
          <a:bodyPr wrap="square" rtlCol="0">
            <a:spAutoFit/>
          </a:bodyPr>
          <a:lstStyle/>
          <a:p>
            <a:r>
              <a:rPr lang="en-US" dirty="0"/>
              <a:t>The purposes of the Advance Mental Health Care Directives Act are to:</a:t>
            </a:r>
          </a:p>
          <a:p>
            <a:endParaRPr lang="en-US" dirty="0"/>
          </a:p>
          <a:p>
            <a:r>
              <a:rPr lang="en-US" dirty="0"/>
              <a:t> (a) Facilitate advance planning to help </a:t>
            </a:r>
          </a:p>
          <a:p>
            <a:r>
              <a:rPr lang="en-US" dirty="0"/>
              <a:t>	(i) prevent unnecessary involuntary commitment </a:t>
            </a:r>
          </a:p>
          <a:p>
            <a:r>
              <a:rPr lang="en-US" dirty="0"/>
              <a:t>	     and incarceration, </a:t>
            </a:r>
          </a:p>
          <a:p>
            <a:endParaRPr lang="en-US" dirty="0"/>
          </a:p>
          <a:p>
            <a:r>
              <a:rPr lang="en-US" dirty="0"/>
              <a:t>	(ii) improve patient safety and health,</a:t>
            </a:r>
          </a:p>
          <a:p>
            <a:endParaRPr lang="en-US" dirty="0"/>
          </a:p>
          <a:p>
            <a:r>
              <a:rPr lang="en-US" dirty="0"/>
              <a:t>	 (iii) improve mental health care, and </a:t>
            </a:r>
          </a:p>
          <a:p>
            <a:endParaRPr lang="en-US" dirty="0"/>
          </a:p>
          <a:p>
            <a:r>
              <a:rPr lang="en-US" dirty="0"/>
              <a:t>	(iv) enable an individual to exercise control over such </a:t>
            </a:r>
          </a:p>
          <a:p>
            <a:r>
              <a:rPr lang="en-US" dirty="0"/>
              <a:t>                    individual's mental health treatment; and </a:t>
            </a:r>
          </a:p>
          <a:p>
            <a:endParaRPr lang="en-US" dirty="0"/>
          </a:p>
          <a:p>
            <a:r>
              <a:rPr lang="en-US" dirty="0"/>
              <a:t> (b) Protect patient safety, autonomy, and health by </a:t>
            </a:r>
          </a:p>
          <a:p>
            <a:r>
              <a:rPr lang="en-US" dirty="0"/>
              <a:t>       allowing an individual to create an advance </a:t>
            </a:r>
          </a:p>
          <a:p>
            <a:r>
              <a:rPr lang="en-US" dirty="0"/>
              <a:t>       mental health care directive to instruct and direct </a:t>
            </a:r>
          </a:p>
          <a:p>
            <a:r>
              <a:rPr lang="en-US" dirty="0"/>
              <a:t>       the individual's mental health care. </a:t>
            </a:r>
          </a:p>
        </p:txBody>
      </p:sp>
    </p:spTree>
    <p:extLst>
      <p:ext uri="{BB962C8B-B14F-4D97-AF65-F5344CB8AC3E}">
        <p14:creationId xmlns:p14="http://schemas.microsoft.com/office/powerpoint/2010/main" val="278822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7217553" cy="461665"/>
          </a:xfrm>
          <a:prstGeom prst="rect">
            <a:avLst/>
          </a:prstGeom>
          <a:noFill/>
        </p:spPr>
        <p:txBody>
          <a:bodyPr wrap="none" rtlCol="0">
            <a:spAutoFit/>
          </a:bodyPr>
          <a:lstStyle/>
          <a:p>
            <a:r>
              <a:rPr lang="en-US" sz="2400" dirty="0"/>
              <a:t>WHAT DOES A MENTAL HEALTH CARE DIRECTIVE DO?</a:t>
            </a:r>
          </a:p>
        </p:txBody>
      </p:sp>
      <p:sp>
        <p:nvSpPr>
          <p:cNvPr id="4" name="TextBox 3"/>
          <p:cNvSpPr txBox="1"/>
          <p:nvPr/>
        </p:nvSpPr>
        <p:spPr>
          <a:xfrm>
            <a:off x="609600" y="1371600"/>
            <a:ext cx="7832593" cy="5078313"/>
          </a:xfrm>
          <a:prstGeom prst="rect">
            <a:avLst/>
          </a:prstGeom>
          <a:noFill/>
        </p:spPr>
        <p:txBody>
          <a:bodyPr wrap="none" rtlCol="0">
            <a:spAutoFit/>
          </a:bodyPr>
          <a:lstStyle/>
          <a:p>
            <a:r>
              <a:rPr lang="en-US" dirty="0"/>
              <a:t>A mental health care directive allows the principal to:</a:t>
            </a:r>
          </a:p>
          <a:p>
            <a:endParaRPr lang="en-US" dirty="0"/>
          </a:p>
          <a:p>
            <a:pPr marL="342900" indent="-342900">
              <a:buAutoNum type="arabicPeriod"/>
            </a:pPr>
            <a:r>
              <a:rPr lang="en-US" dirty="0"/>
              <a:t>Consent to or refuse specific types of health treatment such</a:t>
            </a:r>
          </a:p>
          <a:p>
            <a:r>
              <a:rPr lang="en-US" dirty="0"/>
              <a:t>     as inpatient mental health treatment, psychotropic medication</a:t>
            </a:r>
          </a:p>
          <a:p>
            <a:r>
              <a:rPr lang="en-US" dirty="0"/>
              <a:t>     or electroconvulsive therapy. (consent to electroconvulsive therapy</a:t>
            </a:r>
          </a:p>
          <a:p>
            <a:r>
              <a:rPr lang="en-US" dirty="0"/>
              <a:t>     must be express)</a:t>
            </a:r>
          </a:p>
          <a:p>
            <a:endParaRPr lang="en-US" dirty="0"/>
          </a:p>
          <a:p>
            <a:r>
              <a:rPr lang="en-US" dirty="0"/>
              <a:t>2. Treatment facilities and care providers;</a:t>
            </a:r>
          </a:p>
          <a:p>
            <a:endParaRPr lang="en-US" dirty="0"/>
          </a:p>
          <a:p>
            <a:pPr marL="342900" indent="-342900">
              <a:buAutoNum type="arabicPeriod" startAt="3"/>
            </a:pPr>
            <a:r>
              <a:rPr lang="en-US" dirty="0"/>
              <a:t>Alternatives to hospitalization if twenty-four hour care is deemed </a:t>
            </a:r>
          </a:p>
          <a:p>
            <a:r>
              <a:rPr lang="en-US" dirty="0"/>
              <a:t>     necessary;</a:t>
            </a:r>
          </a:p>
          <a:p>
            <a:endParaRPr lang="en-US" dirty="0"/>
          </a:p>
          <a:p>
            <a:pPr marL="342900" indent="-342900">
              <a:buAutoNum type="arabicPeriod" startAt="4"/>
            </a:pPr>
            <a:r>
              <a:rPr lang="en-US" dirty="0"/>
              <a:t>Specific physician who will provide treatment;</a:t>
            </a:r>
          </a:p>
          <a:p>
            <a:pPr marL="342900" indent="-342900">
              <a:buAutoNum type="arabicPeriod" startAt="4"/>
            </a:pPr>
            <a:endParaRPr lang="en-US" dirty="0"/>
          </a:p>
          <a:p>
            <a:pPr marL="342900" indent="-342900">
              <a:buAutoNum type="arabicPeriod" startAt="4"/>
            </a:pPr>
            <a:r>
              <a:rPr lang="en-US" dirty="0"/>
              <a:t>Medications for psychiatric treatment;</a:t>
            </a:r>
          </a:p>
          <a:p>
            <a:pPr marL="342900" indent="-342900">
              <a:buAutoNum type="arabicPeriod" startAt="4"/>
            </a:pPr>
            <a:endParaRPr lang="en-US" dirty="0"/>
          </a:p>
          <a:p>
            <a:pPr marL="342900" indent="-342900">
              <a:buAutoNum type="arabicPeriod" startAt="4"/>
            </a:pPr>
            <a:r>
              <a:rPr lang="en-US" dirty="0"/>
              <a:t>Emergency interventions, including seclusion, restraint or medication;</a:t>
            </a:r>
          </a:p>
          <a:p>
            <a:endParaRPr lang="en-US" dirty="0"/>
          </a:p>
        </p:txBody>
      </p:sp>
    </p:spTree>
    <p:extLst>
      <p:ext uri="{BB962C8B-B14F-4D97-AF65-F5344CB8AC3E}">
        <p14:creationId xmlns:p14="http://schemas.microsoft.com/office/powerpoint/2010/main" val="1355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6594669" cy="461665"/>
          </a:xfrm>
          <a:prstGeom prst="rect">
            <a:avLst/>
          </a:prstGeom>
          <a:noFill/>
        </p:spPr>
        <p:txBody>
          <a:bodyPr wrap="square" rtlCol="0">
            <a:spAutoFit/>
          </a:bodyPr>
          <a:lstStyle/>
          <a:p>
            <a:r>
              <a:rPr lang="en-US" sz="2400" dirty="0"/>
              <a:t>MENTAL HEALTH CARE DIRECTIVE CONTINUED</a:t>
            </a:r>
            <a:r>
              <a:rPr lang="en-US" dirty="0"/>
              <a:t>:</a:t>
            </a:r>
          </a:p>
        </p:txBody>
      </p:sp>
      <p:sp>
        <p:nvSpPr>
          <p:cNvPr id="3" name="TextBox 2"/>
          <p:cNvSpPr txBox="1"/>
          <p:nvPr/>
        </p:nvSpPr>
        <p:spPr>
          <a:xfrm>
            <a:off x="685800" y="1447800"/>
            <a:ext cx="7210628" cy="3693319"/>
          </a:xfrm>
          <a:prstGeom prst="rect">
            <a:avLst/>
          </a:prstGeom>
          <a:noFill/>
        </p:spPr>
        <p:txBody>
          <a:bodyPr wrap="none" rtlCol="0">
            <a:spAutoFit/>
          </a:bodyPr>
          <a:lstStyle/>
          <a:p>
            <a:pPr marL="342900" indent="-342900">
              <a:buAutoNum type="arabicPeriod" startAt="7"/>
            </a:pPr>
            <a:r>
              <a:rPr lang="en-US" dirty="0"/>
              <a:t>A release in compliance with HIPPA stating the name of persons</a:t>
            </a:r>
          </a:p>
          <a:p>
            <a:r>
              <a:rPr lang="en-US" dirty="0"/>
              <a:t>     to whom information regarding the treatment may be disclosed;</a:t>
            </a:r>
          </a:p>
          <a:p>
            <a:endParaRPr lang="en-US" dirty="0"/>
          </a:p>
          <a:p>
            <a:pPr marL="342900" indent="-342900">
              <a:buAutoNum type="arabicPeriod" startAt="8"/>
            </a:pPr>
            <a:r>
              <a:rPr lang="en-US" dirty="0"/>
              <a:t>The name of individuals who should be notified immediately</a:t>
            </a:r>
          </a:p>
          <a:p>
            <a:r>
              <a:rPr lang="en-US" dirty="0"/>
              <a:t>     of admission to an inpatient facility;</a:t>
            </a:r>
          </a:p>
          <a:p>
            <a:endParaRPr lang="en-US" dirty="0"/>
          </a:p>
          <a:p>
            <a:pPr marL="342900" indent="-342900">
              <a:buAutoNum type="arabicPeriod" startAt="9"/>
            </a:pPr>
            <a:r>
              <a:rPr lang="en-US" dirty="0"/>
              <a:t>Individuals who should be prohibited from visitation;</a:t>
            </a:r>
          </a:p>
          <a:p>
            <a:endParaRPr lang="en-US" dirty="0"/>
          </a:p>
          <a:p>
            <a:r>
              <a:rPr lang="en-US" dirty="0"/>
              <a:t>10.Whether the health care directive is irrevocable during the </a:t>
            </a:r>
          </a:p>
          <a:p>
            <a:r>
              <a:rPr lang="en-US" dirty="0"/>
              <a:t>     period of incapacity.  (why is this important)</a:t>
            </a:r>
          </a:p>
          <a:p>
            <a:endParaRPr lang="en-US" dirty="0"/>
          </a:p>
          <a:p>
            <a:r>
              <a:rPr lang="en-US" dirty="0"/>
              <a:t>11.  Other instructions the person deems important.</a:t>
            </a:r>
          </a:p>
          <a:p>
            <a:r>
              <a:rPr lang="en-US" dirty="0"/>
              <a:t>      </a:t>
            </a:r>
          </a:p>
        </p:txBody>
      </p:sp>
    </p:spTree>
    <p:extLst>
      <p:ext uri="{BB962C8B-B14F-4D97-AF65-F5344CB8AC3E}">
        <p14:creationId xmlns:p14="http://schemas.microsoft.com/office/powerpoint/2010/main" val="1002988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3200" y="2362200"/>
            <a:ext cx="2119491" cy="584775"/>
          </a:xfrm>
          <a:prstGeom prst="rect">
            <a:avLst/>
          </a:prstGeom>
          <a:noFill/>
        </p:spPr>
        <p:txBody>
          <a:bodyPr wrap="none" rtlCol="0">
            <a:spAutoFit/>
          </a:bodyPr>
          <a:lstStyle/>
          <a:p>
            <a:r>
              <a:rPr lang="en-US" sz="3200" dirty="0"/>
              <a:t>Questions?</a:t>
            </a:r>
          </a:p>
        </p:txBody>
      </p:sp>
    </p:spTree>
    <p:extLst>
      <p:ext uri="{BB962C8B-B14F-4D97-AF65-F5344CB8AC3E}">
        <p14:creationId xmlns:p14="http://schemas.microsoft.com/office/powerpoint/2010/main" val="60519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8579-0EBF-4AEB-A58A-DF0E1488BA40}"/>
              </a:ext>
            </a:extLst>
          </p:cNvPr>
          <p:cNvSpPr>
            <a:spLocks noGrp="1"/>
          </p:cNvSpPr>
          <p:nvPr>
            <p:ph type="title"/>
          </p:nvPr>
        </p:nvSpPr>
        <p:spPr>
          <a:xfrm>
            <a:off x="582486" y="-175668"/>
            <a:ext cx="7606427" cy="1888451"/>
          </a:xfrm>
        </p:spPr>
        <p:txBody>
          <a:bodyPr/>
          <a:lstStyle/>
          <a:p>
            <a:r>
              <a:rPr lang="en-US" sz="4400" dirty="0"/>
              <a:t>Welcome</a:t>
            </a:r>
          </a:p>
        </p:txBody>
      </p:sp>
      <p:sp>
        <p:nvSpPr>
          <p:cNvPr id="4" name="Content Placeholder 3">
            <a:extLst>
              <a:ext uri="{FF2B5EF4-FFF2-40B4-BE49-F238E27FC236}">
                <a16:creationId xmlns:a16="http://schemas.microsoft.com/office/drawing/2014/main" id="{49107093-C0B1-4047-AD7A-343CDEE155C5}"/>
              </a:ext>
            </a:extLst>
          </p:cNvPr>
          <p:cNvSpPr>
            <a:spLocks noGrp="1"/>
          </p:cNvSpPr>
          <p:nvPr>
            <p:ph sz="quarter" idx="13"/>
          </p:nvPr>
        </p:nvSpPr>
        <p:spPr>
          <a:xfrm>
            <a:off x="1101725" y="2096910"/>
            <a:ext cx="6969552" cy="3057524"/>
          </a:xfrm>
        </p:spPr>
        <p:txBody>
          <a:bodyPr>
            <a:normAutofit fontScale="92500"/>
          </a:bodyPr>
          <a:lstStyle/>
          <a:p>
            <a:r>
              <a:rPr lang="en-US" dirty="0"/>
              <a:t>Nebraska Geriatrics Workforce Enhancement Program welcomes you to our monthly Geriatrics Case Conference ECHO,  held on the first Thursday of every month</a:t>
            </a:r>
          </a:p>
          <a:p>
            <a:endParaRPr lang="en-US" dirty="0"/>
          </a:p>
          <a:p>
            <a:pPr marL="1085850" lvl="1" indent="-342900">
              <a:buFont typeface="Arial,Sans-Serif"/>
              <a:buChar char="•"/>
            </a:pPr>
            <a:r>
              <a:rPr lang="en-US" dirty="0"/>
              <a:t>All attendees, please use </a:t>
            </a:r>
            <a:r>
              <a:rPr lang="en-US" dirty="0">
                <a:solidFill>
                  <a:srgbClr val="FFC000"/>
                </a:solidFill>
              </a:rPr>
              <a:t>SIGN-IN LINK </a:t>
            </a:r>
            <a:r>
              <a:rPr lang="en-US" dirty="0"/>
              <a:t>to note attendance</a:t>
            </a:r>
          </a:p>
          <a:p>
            <a:pPr marL="1085850" lvl="1" indent="-342900">
              <a:buFont typeface="Arial,Sans-Serif"/>
              <a:buChar char="•"/>
            </a:pPr>
            <a:r>
              <a:rPr lang="en-US" dirty="0"/>
              <a:t>Please mute during presentations and unmute yourself to speak during discussion</a:t>
            </a:r>
          </a:p>
          <a:p>
            <a:pPr marL="1085850" lvl="1" indent="-342900">
              <a:buFont typeface="Arial,Sans-Serif"/>
              <a:buChar char="•"/>
            </a:pPr>
            <a:r>
              <a:rPr lang="en-US" dirty="0"/>
              <a:t>Share your feedback and ideas in follow-up surveys</a:t>
            </a:r>
          </a:p>
          <a:p>
            <a:pPr marL="1085850" lvl="1" indent="-342900">
              <a:buFont typeface="Arial,Sans-Serif"/>
              <a:buChar char="•"/>
            </a:pPr>
            <a:endParaRPr lang="en-US" dirty="0"/>
          </a:p>
        </p:txBody>
      </p:sp>
      <p:sp>
        <p:nvSpPr>
          <p:cNvPr id="7" name="TextBox 6">
            <a:extLst>
              <a:ext uri="{FF2B5EF4-FFF2-40B4-BE49-F238E27FC236}">
                <a16:creationId xmlns:a16="http://schemas.microsoft.com/office/drawing/2014/main" id="{F1951415-CD4C-46DF-BFAF-4BBF91067C95}"/>
              </a:ext>
            </a:extLst>
          </p:cNvPr>
          <p:cNvSpPr txBox="1"/>
          <p:nvPr/>
        </p:nvSpPr>
        <p:spPr>
          <a:xfrm>
            <a:off x="1101725" y="5132281"/>
            <a:ext cx="682783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Calibri"/>
                <a:ea typeface="+mn-ea"/>
                <a:cs typeface="+mn-cs"/>
              </a:rPr>
              <a:t>Project ECHO® collects registration, participation, questions/answers, chat comments, and poll responses for some </a:t>
            </a:r>
            <a:r>
              <a:rPr kumimoji="0" lang="en-US" sz="1600" b="0" i="1" u="none" strike="noStrike" kern="1200" cap="none" spc="0" normalizeH="0" baseline="0" noProof="0" dirty="0" err="1">
                <a:ln>
                  <a:noFill/>
                </a:ln>
                <a:solidFill>
                  <a:prstClr val="white"/>
                </a:solidFill>
                <a:effectLst/>
                <a:uLnTx/>
                <a:uFillTx/>
                <a:latin typeface="Calibri"/>
                <a:ea typeface="+mn-ea"/>
                <a:cs typeface="+mn-cs"/>
              </a:rPr>
              <a:t>teleECHO</a:t>
            </a:r>
            <a:r>
              <a:rPr kumimoji="0" lang="en-US" sz="1600" b="0" i="1" u="none" strike="noStrike" kern="1200" cap="none" spc="0" normalizeH="0" baseline="0" noProof="0" dirty="0">
                <a:ln>
                  <a:noFill/>
                </a:ln>
                <a:solidFill>
                  <a:prstClr val="white"/>
                </a:solidFill>
                <a:effectLst/>
                <a:uLnTx/>
                <a:uFillTx/>
                <a:latin typeface="Calibri"/>
                <a:ea typeface="+mn-ea"/>
                <a:cs typeface="+mn-cs"/>
              </a:rPr>
              <a:t>® programs. Your individual data will be kept confidential. These data may be used for reports, maps, communications, surveys, quality assurance, evaluation, research, and to inform new initiatives. </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58" y="301928"/>
            <a:ext cx="4841609" cy="521351"/>
          </a:xfrm>
          <a:prstGeom prst="rect">
            <a:avLst/>
          </a:prstGeom>
          <a:solidFill>
            <a:sysClr val="window" lastClr="FFFFFF"/>
          </a:solidFill>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8872" y="301929"/>
            <a:ext cx="1693680" cy="891539"/>
          </a:xfrm>
          <a:prstGeom prst="rect">
            <a:avLst/>
          </a:prstGeom>
        </p:spPr>
      </p:pic>
    </p:spTree>
    <p:extLst>
      <p:ext uri="{BB962C8B-B14F-4D97-AF65-F5344CB8AC3E}">
        <p14:creationId xmlns:p14="http://schemas.microsoft.com/office/powerpoint/2010/main" val="206074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134" y="3916300"/>
            <a:ext cx="6012202" cy="1470025"/>
          </a:xfrm>
        </p:spPr>
        <p:txBody>
          <a:bodyPr>
            <a:normAutofit fontScale="90000"/>
          </a:bodyPr>
          <a:lstStyle/>
          <a:p>
            <a:r>
              <a:rPr lang="en-US" sz="3300" dirty="0"/>
              <a:t>This program is supported by the Health Resources and Services Administration (HRSA) </a:t>
            </a:r>
            <a:r>
              <a:rPr lang="en-US" sz="220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2200" dirty="0"/>
            </a:br>
            <a:endParaRPr lang="en-US" sz="2200" dirty="0"/>
          </a:p>
        </p:txBody>
      </p:sp>
    </p:spTree>
    <p:extLst>
      <p:ext uri="{BB962C8B-B14F-4D97-AF65-F5344CB8AC3E}">
        <p14:creationId xmlns:p14="http://schemas.microsoft.com/office/powerpoint/2010/main" val="209172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9301" y="442256"/>
            <a:ext cx="1328736" cy="65662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8837" y="590735"/>
            <a:ext cx="3340099" cy="359666"/>
          </a:xfrm>
          <a:prstGeom prst="rect">
            <a:avLst/>
          </a:prstGeom>
        </p:spPr>
      </p:pic>
      <p:graphicFrame>
        <p:nvGraphicFramePr>
          <p:cNvPr id="10" name="Object 9"/>
          <p:cNvGraphicFramePr>
            <a:graphicFrameLocks noChangeAspect="1"/>
          </p:cNvGraphicFramePr>
          <p:nvPr/>
        </p:nvGraphicFramePr>
        <p:xfrm>
          <a:off x="1903599" y="897637"/>
          <a:ext cx="5254438" cy="5755825"/>
        </p:xfrm>
        <a:graphic>
          <a:graphicData uri="http://schemas.openxmlformats.org/presentationml/2006/ole">
            <mc:AlternateContent xmlns:mc="http://schemas.openxmlformats.org/markup-compatibility/2006">
              <mc:Choice xmlns:v="urn:schemas-microsoft-com:vml" Requires="v">
                <p:oleObj spid="_x0000_s1026" name="Document" r:id="rId5" imgW="7172198" imgH="7856367" progId="Word.Document.12">
                  <p:embed/>
                </p:oleObj>
              </mc:Choice>
              <mc:Fallback>
                <p:oleObj name="Document" r:id="rId5" imgW="7172198" imgH="7856367" progId="Word.Document.12">
                  <p:embed/>
                  <p:pic>
                    <p:nvPicPr>
                      <p:cNvPr id="10" name="Object 9"/>
                      <p:cNvPicPr/>
                      <p:nvPr/>
                    </p:nvPicPr>
                    <p:blipFill>
                      <a:blip r:embed="rId6"/>
                      <a:stretch>
                        <a:fillRect/>
                      </a:stretch>
                    </p:blipFill>
                    <p:spPr>
                      <a:xfrm>
                        <a:off x="1903599" y="897637"/>
                        <a:ext cx="5254438" cy="5755825"/>
                      </a:xfrm>
                      <a:prstGeom prst="rect">
                        <a:avLst/>
                      </a:prstGeom>
                    </p:spPr>
                  </p:pic>
                </p:oleObj>
              </mc:Fallback>
            </mc:AlternateContent>
          </a:graphicData>
        </a:graphic>
      </p:graphicFrame>
    </p:spTree>
    <p:extLst>
      <p:ext uri="{BB962C8B-B14F-4D97-AF65-F5344CB8AC3E}">
        <p14:creationId xmlns:p14="http://schemas.microsoft.com/office/powerpoint/2010/main" val="230631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1571625" y="345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AutoShape 1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155575"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20"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2641600" y="10842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4" name="Object 23"/>
          <p:cNvGraphicFramePr>
            <a:graphicFrameLocks noChangeAspect="1"/>
          </p:cNvGraphicFramePr>
          <p:nvPr/>
        </p:nvGraphicFramePr>
        <p:xfrm>
          <a:off x="1066800" y="1082675"/>
          <a:ext cx="7361238" cy="8061325"/>
        </p:xfrm>
        <a:graphic>
          <a:graphicData uri="http://schemas.openxmlformats.org/presentationml/2006/ole">
            <mc:AlternateContent xmlns:mc="http://schemas.openxmlformats.org/markup-compatibility/2006">
              <mc:Choice xmlns:v="urn:schemas-microsoft-com:vml" Requires="v">
                <p:oleObj spid="_x0000_s2050" name="Document" r:id="rId3" imgW="6665193" imgH="7324246" progId="Word.Document.12">
                  <p:embed/>
                </p:oleObj>
              </mc:Choice>
              <mc:Fallback>
                <p:oleObj name="Document" r:id="rId3" imgW="6665193" imgH="7324246" progId="Word.Document.12">
                  <p:embed/>
                  <p:pic>
                    <p:nvPicPr>
                      <p:cNvPr id="24" name="Object 23"/>
                      <p:cNvPicPr/>
                      <p:nvPr/>
                    </p:nvPicPr>
                    <p:blipFill>
                      <a:blip r:embed="rId4"/>
                      <a:stretch>
                        <a:fillRect/>
                      </a:stretch>
                    </p:blipFill>
                    <p:spPr>
                      <a:xfrm>
                        <a:off x="1066800" y="1082675"/>
                        <a:ext cx="7361238" cy="8061325"/>
                      </a:xfrm>
                      <a:prstGeom prst="rect">
                        <a:avLst/>
                      </a:prstGeom>
                    </p:spPr>
                  </p:pic>
                </p:oleObj>
              </mc:Fallback>
            </mc:AlternateContent>
          </a:graphicData>
        </a:graphic>
      </p:graphicFrame>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9092" y="473075"/>
            <a:ext cx="3503389" cy="37725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2278" y="284951"/>
            <a:ext cx="1239866" cy="612708"/>
          </a:xfrm>
          <a:prstGeom prst="rect">
            <a:avLst/>
          </a:prstGeom>
        </p:spPr>
      </p:pic>
    </p:spTree>
    <p:extLst>
      <p:ext uri="{BB962C8B-B14F-4D97-AF65-F5344CB8AC3E}">
        <p14:creationId xmlns:p14="http://schemas.microsoft.com/office/powerpoint/2010/main" val="1223527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7321" y="1438225"/>
            <a:ext cx="6746663" cy="1516673"/>
          </a:xfrm>
        </p:spPr>
        <p:txBody>
          <a:bodyPr/>
          <a:lstStyle/>
          <a:p>
            <a:pPr algn="ctr"/>
            <a:r>
              <a:rPr lang="en-US" sz="3200" dirty="0"/>
              <a:t>Nebraska GWEP Geriatrics Case Conference ECHO</a:t>
            </a:r>
            <a:br>
              <a:rPr lang="en-US" sz="3600" dirty="0"/>
            </a:br>
            <a:endParaRPr lang="en-US" sz="4800" dirty="0"/>
          </a:p>
        </p:txBody>
      </p:sp>
      <p:sp>
        <p:nvSpPr>
          <p:cNvPr id="3" name="Subtitle 2"/>
          <p:cNvSpPr>
            <a:spLocks noGrp="1"/>
          </p:cNvSpPr>
          <p:nvPr>
            <p:ph type="subTitle" idx="1"/>
          </p:nvPr>
        </p:nvSpPr>
        <p:spPr>
          <a:xfrm>
            <a:off x="1596564" y="4887822"/>
            <a:ext cx="6012203" cy="688511"/>
          </a:xfrm>
        </p:spPr>
        <p:txBody>
          <a:bodyPr vert="horz" lIns="91440" tIns="45720" rIns="91440" bIns="45720" rtlCol="0" anchor="t">
            <a:normAutofit/>
          </a:bodyPr>
          <a:lstStyle/>
          <a:p>
            <a:pPr algn="ctr"/>
            <a:r>
              <a:rPr lang="en-US" sz="1800" b="0" dirty="0">
                <a:solidFill>
                  <a:schemeClr val="tx1"/>
                </a:solidFill>
              </a:rPr>
              <a:t>May 6, 2021</a:t>
            </a:r>
          </a:p>
        </p:txBody>
      </p:sp>
      <p:sp>
        <p:nvSpPr>
          <p:cNvPr id="4" name="Rectangle 2"/>
          <p:cNvSpPr>
            <a:spLocks noChangeArrowheads="1"/>
          </p:cNvSpPr>
          <p:nvPr/>
        </p:nvSpPr>
        <p:spPr bwMode="auto">
          <a:xfrm>
            <a:off x="1417321" y="477640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742005" y="5611909"/>
            <a:ext cx="2321169" cy="10531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595" y="427066"/>
            <a:ext cx="4841609" cy="521351"/>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893168" y="5860387"/>
            <a:ext cx="2070944" cy="8047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0427" y="5232408"/>
            <a:ext cx="1141585" cy="1432689"/>
          </a:xfrm>
          <a:prstGeom prst="rect">
            <a:avLst/>
          </a:prstGeom>
        </p:spPr>
      </p:pic>
      <p:sp>
        <p:nvSpPr>
          <p:cNvPr id="5" name="TextBox 4">
            <a:extLst>
              <a:ext uri="{FF2B5EF4-FFF2-40B4-BE49-F238E27FC236}">
                <a16:creationId xmlns:a16="http://schemas.microsoft.com/office/drawing/2014/main" id="{384CD293-282E-411B-BFE7-AB4FF7DD92A4}"/>
              </a:ext>
            </a:extLst>
          </p:cNvPr>
          <p:cNvSpPr txBox="1"/>
          <p:nvPr/>
        </p:nvSpPr>
        <p:spPr>
          <a:xfrm>
            <a:off x="1727865" y="3737225"/>
            <a:ext cx="620077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lt"/>
                <a:cs typeface="Calibri"/>
              </a:rPr>
              <a:t>Ann C. </a:t>
            </a:r>
            <a:r>
              <a:rPr kumimoji="0" lang="en-US" sz="2400" b="0" i="0" u="none" strike="noStrike" kern="1200" cap="none" spc="0" normalizeH="0" baseline="0" noProof="0" dirty="0" err="1">
                <a:ln>
                  <a:noFill/>
                </a:ln>
                <a:solidFill>
                  <a:prstClr val="black"/>
                </a:solidFill>
                <a:effectLst/>
                <a:uLnTx/>
                <a:uFillTx/>
                <a:latin typeface="Times New Roman"/>
                <a:ea typeface="+mn-lt"/>
                <a:cs typeface="Calibri"/>
              </a:rPr>
              <a:t>Mangiameli</a:t>
            </a:r>
            <a:r>
              <a:rPr kumimoji="0" lang="en-US" sz="2400" b="0" i="0" u="none" strike="noStrike" kern="1200" cap="none" spc="0" normalizeH="0" baseline="0" noProof="0" dirty="0">
                <a:ln>
                  <a:noFill/>
                </a:ln>
                <a:solidFill>
                  <a:prstClr val="black"/>
                </a:solidFill>
                <a:effectLst/>
                <a:uLnTx/>
                <a:uFillTx/>
                <a:latin typeface="Times New Roman"/>
                <a:ea typeface="+mn-lt"/>
                <a:cs typeface="Calibri"/>
              </a:rPr>
              <a:t>, Attorney at Law</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mn-lt"/>
                <a:cs typeface="Calibri"/>
              </a:rPr>
              <a:t>Legal Aid of Nebraska</a:t>
            </a:r>
            <a:endParaRPr kumimoji="0" lang="en-US" sz="2400" b="0" i="0" u="none" strike="noStrike" kern="1200" cap="none" spc="0" normalizeH="0" baseline="0" noProof="0" dirty="0">
              <a:ln>
                <a:noFill/>
              </a:ln>
              <a:solidFill>
                <a:prstClr val="black"/>
              </a:solidFill>
              <a:effectLst/>
              <a:uLnTx/>
              <a:uFillTx/>
              <a:latin typeface="Times New Roman"/>
              <a:ea typeface="+mn-ea"/>
              <a:cs typeface="Times New Roman"/>
            </a:endParaRPr>
          </a:p>
        </p:txBody>
      </p:sp>
      <p:sp>
        <p:nvSpPr>
          <p:cNvPr id="9" name="TextBox 8">
            <a:extLst>
              <a:ext uri="{FF2B5EF4-FFF2-40B4-BE49-F238E27FC236}">
                <a16:creationId xmlns:a16="http://schemas.microsoft.com/office/drawing/2014/main" id="{02DF701E-CA36-41EC-B952-D62DE011AF25}"/>
              </a:ext>
            </a:extLst>
          </p:cNvPr>
          <p:cNvSpPr txBox="1"/>
          <p:nvPr/>
        </p:nvSpPr>
        <p:spPr>
          <a:xfrm>
            <a:off x="1690265" y="2102977"/>
            <a:ext cx="62007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1" i="1" u="none" strike="noStrike" kern="1200" cap="none" spc="0" normalizeH="0" baseline="0" noProof="0" dirty="0">
              <a:ln>
                <a:noFill/>
              </a:ln>
              <a:solidFill>
                <a:prstClr val="black"/>
              </a:solidFill>
              <a:effectLst/>
              <a:uLnTx/>
              <a:uFillTx/>
              <a:latin typeface="Calibri"/>
              <a:ea typeface="+mn-ea"/>
              <a:cs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Calibri"/>
                <a:ea typeface="+mn-ea"/>
                <a:cs typeface="Calibri"/>
              </a:rPr>
              <a:t>Powers of Attorney</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0918" y="221310"/>
            <a:ext cx="1887722" cy="932861"/>
          </a:xfrm>
          <a:prstGeom prst="rect">
            <a:avLst/>
          </a:prstGeom>
        </p:spPr>
      </p:pic>
    </p:spTree>
    <p:extLst>
      <p:ext uri="{BB962C8B-B14F-4D97-AF65-F5344CB8AC3E}">
        <p14:creationId xmlns:p14="http://schemas.microsoft.com/office/powerpoint/2010/main" val="344272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79" y="0"/>
            <a:ext cx="9190383" cy="4343400"/>
          </a:xfrm>
          <a:prstGeom prst="rect">
            <a:avLst/>
          </a:prstGeom>
        </p:spPr>
      </p:pic>
      <p:sp>
        <p:nvSpPr>
          <p:cNvPr id="3" name="TextBox 2"/>
          <p:cNvSpPr txBox="1"/>
          <p:nvPr/>
        </p:nvSpPr>
        <p:spPr>
          <a:xfrm>
            <a:off x="1066800" y="4876799"/>
            <a:ext cx="5867400" cy="1323439"/>
          </a:xfrm>
          <a:prstGeom prst="rect">
            <a:avLst/>
          </a:prstGeom>
          <a:noFill/>
        </p:spPr>
        <p:txBody>
          <a:bodyPr wrap="square" rtlCol="0">
            <a:spAutoFit/>
          </a:bodyPr>
          <a:lstStyle/>
          <a:p>
            <a:r>
              <a:rPr lang="en-US" sz="4000" dirty="0"/>
              <a:t>Powers of Attorney 			   (POA) </a:t>
            </a:r>
          </a:p>
        </p:txBody>
      </p:sp>
    </p:spTree>
    <p:extLst>
      <p:ext uri="{BB962C8B-B14F-4D97-AF65-F5344CB8AC3E}">
        <p14:creationId xmlns:p14="http://schemas.microsoft.com/office/powerpoint/2010/main" val="261773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accent2"/>
                </a:solidFill>
              </a:rPr>
              <a:t>Power of Attorney</a:t>
            </a:r>
            <a:br>
              <a:rPr lang="en-US" dirty="0">
                <a:solidFill>
                  <a:schemeClr val="accent2"/>
                </a:solidFill>
              </a:rPr>
            </a:br>
            <a:r>
              <a:rPr lang="en-US" sz="2700" dirty="0">
                <a:solidFill>
                  <a:schemeClr val="tx1">
                    <a:lumMod val="50000"/>
                    <a:lumOff val="50000"/>
                  </a:schemeClr>
                </a:solidFill>
              </a:rPr>
              <a:t>Definition</a:t>
            </a:r>
          </a:p>
        </p:txBody>
      </p:sp>
      <p:sp>
        <p:nvSpPr>
          <p:cNvPr id="3" name="Content Placeholder 2"/>
          <p:cNvSpPr>
            <a:spLocks noGrp="1"/>
          </p:cNvSpPr>
          <p:nvPr>
            <p:ph idx="1"/>
          </p:nvPr>
        </p:nvSpPr>
        <p:spPr>
          <a:xfrm>
            <a:off x="228600" y="1828800"/>
            <a:ext cx="8321811" cy="1925365"/>
          </a:xfrm>
        </p:spPr>
        <p:txBody>
          <a:bodyPr>
            <a:normAutofit/>
          </a:bodyPr>
          <a:lstStyle/>
          <a:p>
            <a:pPr marL="0" indent="0">
              <a:buNone/>
            </a:pPr>
            <a:r>
              <a:rPr lang="en-US" dirty="0"/>
              <a:t>	</a:t>
            </a:r>
            <a:r>
              <a:rPr lang="en-US" sz="2100" dirty="0"/>
              <a:t>A document whereby you (the principal) authorize another person (the agent) to make decisions and take action on the principal’s behalf</a:t>
            </a:r>
          </a:p>
          <a:p>
            <a:endParaRPr lang="en-US" dirty="0"/>
          </a:p>
        </p:txBody>
      </p:sp>
      <p:pic>
        <p:nvPicPr>
          <p:cNvPr id="4" name="Picture 3"/>
          <p:cNvPicPr>
            <a:picLocks noChangeAspect="1"/>
          </p:cNvPicPr>
          <p:nvPr/>
        </p:nvPicPr>
        <p:blipFill>
          <a:blip r:embed="rId2"/>
          <a:stretch>
            <a:fillRect/>
          </a:stretch>
        </p:blipFill>
        <p:spPr>
          <a:xfrm>
            <a:off x="507807" y="3754165"/>
            <a:ext cx="6396858" cy="2291998"/>
          </a:xfrm>
          <a:prstGeom prst="rect">
            <a:avLst/>
          </a:prstGeom>
        </p:spPr>
      </p:pic>
    </p:spTree>
    <p:extLst>
      <p:ext uri="{BB962C8B-B14F-4D97-AF65-F5344CB8AC3E}">
        <p14:creationId xmlns:p14="http://schemas.microsoft.com/office/powerpoint/2010/main" val="920620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85801"/>
            <a:ext cx="7607519" cy="646331"/>
          </a:xfrm>
          <a:prstGeom prst="rect">
            <a:avLst/>
          </a:prstGeom>
          <a:noFill/>
        </p:spPr>
        <p:txBody>
          <a:bodyPr wrap="square" rtlCol="0">
            <a:spAutoFit/>
          </a:bodyPr>
          <a:lstStyle/>
          <a:p>
            <a:r>
              <a:rPr lang="en-US" sz="3600" dirty="0"/>
              <a:t>Who Can Designate an Agent?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057400"/>
            <a:ext cx="1943100" cy="3016663"/>
          </a:xfrm>
          <a:prstGeom prst="rect">
            <a:avLst/>
          </a:prstGeom>
        </p:spPr>
      </p:pic>
      <p:sp>
        <p:nvSpPr>
          <p:cNvPr id="4" name="TextBox 3"/>
          <p:cNvSpPr txBox="1"/>
          <p:nvPr/>
        </p:nvSpPr>
        <p:spPr>
          <a:xfrm>
            <a:off x="2514600" y="2209800"/>
            <a:ext cx="4892237" cy="3046988"/>
          </a:xfrm>
          <a:prstGeom prst="rect">
            <a:avLst/>
          </a:prstGeom>
          <a:noFill/>
        </p:spPr>
        <p:txBody>
          <a:bodyPr wrap="square" rtlCol="0">
            <a:spAutoFit/>
          </a:bodyPr>
          <a:lstStyle/>
          <a:p>
            <a:r>
              <a:rPr lang="en-US" sz="2100" dirty="0">
                <a:latin typeface="Times New Roman" panose="02020603050405020304" pitchFamily="18" charset="0"/>
                <a:cs typeface="Times New Roman" panose="02020603050405020304" pitchFamily="18" charset="0"/>
              </a:rPr>
              <a:t>Must be an adult, 19 years of age or older. </a:t>
            </a:r>
            <a:r>
              <a:rPr lang="en-US" sz="1200" dirty="0">
                <a:latin typeface="Times New Roman" panose="02020603050405020304" pitchFamily="18" charset="0"/>
                <a:cs typeface="Times New Roman" panose="02020603050405020304" pitchFamily="18" charset="0"/>
              </a:rPr>
              <a:t>Neb. Rev. Stat.</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30-3402(1).</a:t>
            </a:r>
          </a:p>
          <a:p>
            <a:endParaRPr lang="en-US" sz="1200" dirty="0">
              <a:latin typeface="Times New Roman" panose="02020603050405020304" pitchFamily="18" charset="0"/>
              <a:cs typeface="Times New Roman" panose="02020603050405020304" pitchFamily="18" charset="0"/>
            </a:endParaRPr>
          </a:p>
          <a:p>
            <a:r>
              <a:rPr lang="en-US" sz="2100" dirty="0">
                <a:latin typeface="Times New Roman" panose="02020603050405020304" pitchFamily="18" charset="0"/>
                <a:cs typeface="Times New Roman" panose="02020603050405020304" pitchFamily="18" charset="0"/>
              </a:rPr>
              <a:t>Must have </a:t>
            </a:r>
            <a:r>
              <a:rPr lang="en-US" sz="2100" u="sng" dirty="0">
                <a:latin typeface="Times New Roman" panose="02020603050405020304" pitchFamily="18" charset="0"/>
                <a:cs typeface="Times New Roman" panose="02020603050405020304" pitchFamily="18" charset="0"/>
              </a:rPr>
              <a:t>capacity</a:t>
            </a:r>
            <a:r>
              <a:rPr lang="en-US" sz="2100" dirty="0">
                <a:latin typeface="Times New Roman" panose="02020603050405020304" pitchFamily="18" charset="0"/>
                <a:cs typeface="Times New Roman" panose="02020603050405020304" pitchFamily="18" charset="0"/>
              </a:rPr>
              <a:t>:</a:t>
            </a:r>
          </a:p>
          <a:p>
            <a:pPr lvl="1"/>
            <a:r>
              <a:rPr lang="en-US" sz="2100" dirty="0">
                <a:latin typeface="Times New Roman" panose="02020603050405020304" pitchFamily="18" charset="0"/>
                <a:cs typeface="Times New Roman" panose="02020603050405020304" pitchFamily="18" charset="0"/>
              </a:rPr>
              <a:t>Person must be capable of making the kind of decision to grant power of attorney AND</a:t>
            </a:r>
          </a:p>
          <a:p>
            <a:pPr lvl="1"/>
            <a:r>
              <a:rPr lang="en-US" sz="2100" dirty="0">
                <a:latin typeface="Times New Roman" panose="02020603050405020304" pitchFamily="18" charset="0"/>
                <a:cs typeface="Times New Roman" panose="02020603050405020304" pitchFamily="18" charset="0"/>
              </a:rPr>
              <a:t>Understand the nature and consequences associated with making that decision</a:t>
            </a:r>
          </a:p>
        </p:txBody>
      </p:sp>
    </p:spTree>
    <p:extLst>
      <p:ext uri="{BB962C8B-B14F-4D97-AF65-F5344CB8AC3E}">
        <p14:creationId xmlns:p14="http://schemas.microsoft.com/office/powerpoint/2010/main" val="4052572901"/>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EBEBEB"/>
      </a:lt2>
      <a:accent1>
        <a:srgbClr val="FF0000"/>
      </a:accent1>
      <a:accent2>
        <a:srgbClr val="FF0000"/>
      </a:accent2>
      <a:accent3>
        <a:srgbClr val="FF0000"/>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AF35B2FE85AB40A85096424341952C" ma:contentTypeVersion="12" ma:contentTypeDescription="Create a new document." ma:contentTypeScope="" ma:versionID="5be4f876256de9d929a0c4b480d5eb1f">
  <xsd:schema xmlns:xsd="http://www.w3.org/2001/XMLSchema" xmlns:xs="http://www.w3.org/2001/XMLSchema" xmlns:p="http://schemas.microsoft.com/office/2006/metadata/properties" xmlns:ns2="e75e86f0-3a28-4619-80f5-b5fedd427b95" xmlns:ns3="47caf845-479d-460d-815f-0f610e5ea8b6" targetNamespace="http://schemas.microsoft.com/office/2006/metadata/properties" ma:root="true" ma:fieldsID="5ea5379bb854845c6973b42b598ef1ec" ns2:_="" ns3:_="">
    <xsd:import namespace="e75e86f0-3a28-4619-80f5-b5fedd427b95"/>
    <xsd:import namespace="47caf845-479d-460d-815f-0f610e5ea8b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5e86f0-3a28-4619-80f5-b5fedd427b9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caf845-479d-460d-815f-0f610e5ea8b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214CC8-C6BA-4DB5-9DA8-C95178390C30}">
  <ds:schemaRefs>
    <ds:schemaRef ds:uri="http://schemas.microsoft.com/office/2006/metadata/properties"/>
    <ds:schemaRef ds:uri="e75e86f0-3a28-4619-80f5-b5fedd427b95"/>
    <ds:schemaRef ds:uri="http://www.w3.org/XML/1998/namespace"/>
    <ds:schemaRef ds:uri="http://schemas.microsoft.com/office/2006/documentManagement/types"/>
    <ds:schemaRef ds:uri="http://schemas.openxmlformats.org/package/2006/metadata/core-properties"/>
    <ds:schemaRef ds:uri="47caf845-479d-460d-815f-0f610e5ea8b6"/>
    <ds:schemaRef ds:uri="http://purl.org/dc/elements/1.1/"/>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A8A95069-E2F9-4949-85F1-88C5AAD3882F}">
  <ds:schemaRefs>
    <ds:schemaRef ds:uri="http://schemas.microsoft.com/sharepoint/v3/contenttype/forms"/>
  </ds:schemaRefs>
</ds:datastoreItem>
</file>

<file path=customXml/itemProps3.xml><?xml version="1.0" encoding="utf-8"?>
<ds:datastoreItem xmlns:ds="http://schemas.openxmlformats.org/officeDocument/2006/customXml" ds:itemID="{C9D53F3C-5641-4496-967E-C7523194C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5e86f0-3a28-4619-80f5-b5fedd427b95"/>
    <ds:schemaRef ds:uri="47caf845-479d-460d-815f-0f610e5ea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2850</TotalTime>
  <Words>1055</Words>
  <Application>Microsoft Office PowerPoint</Application>
  <PresentationFormat>On-screen Show (4:3)</PresentationFormat>
  <Paragraphs>111</Paragraphs>
  <Slides>17</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Arial</vt:lpstr>
      <vt:lpstr>Arial,Sans-Serif</vt:lpstr>
      <vt:lpstr>Arial-BoldMT</vt:lpstr>
      <vt:lpstr>Calibri</vt:lpstr>
      <vt:lpstr>Times New Roman</vt:lpstr>
      <vt:lpstr>Trebuchet MS</vt:lpstr>
      <vt:lpstr>Wingdings 3</vt:lpstr>
      <vt:lpstr>Facet</vt:lpstr>
      <vt:lpstr>Default Theme</vt:lpstr>
      <vt:lpstr>Document</vt:lpstr>
      <vt:lpstr> Nebraska GWEP Geriatrics  Case Conference ECHO  will begin at 12:15   </vt:lpstr>
      <vt:lpstr>Welcome</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PowerPoint Presentation</vt:lpstr>
      <vt:lpstr>Nebraska GWEP Geriatrics Case Conference ECHO </vt:lpstr>
      <vt:lpstr>PowerPoint Presentation</vt:lpstr>
      <vt:lpstr>Power of Attorney Definition</vt:lpstr>
      <vt:lpstr>PowerPoint Presentation</vt:lpstr>
      <vt:lpstr>Healthcare Powers of Attorney, Financial Powers of Attorney and Living Wills.  What are they and why do they matter?</vt:lpstr>
      <vt:lpstr>When Does the POA End</vt:lpstr>
      <vt:lpstr>POA vs. Guardianship</vt:lpstr>
      <vt:lpstr>What if you don’t have a Power of Attorney or Guardian?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Medicine:  101</dc:title>
  <dc:creator>eplanalp</dc:creator>
  <cp:lastModifiedBy>Cole, Jessica B</cp:lastModifiedBy>
  <cp:revision>102</cp:revision>
  <dcterms:created xsi:type="dcterms:W3CDTF">2017-03-20T19:09:12Z</dcterms:created>
  <dcterms:modified xsi:type="dcterms:W3CDTF">2021-05-03T15:03:56Z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0x01010048AF35B2FE85AB40A85096424341952C</vt:lpwstr>
  </property>
</Properties>
</file>