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sldIdLst>
    <p:sldId id="287" r:id="rId3"/>
    <p:sldId id="288" r:id="rId4"/>
    <p:sldId id="290" r:id="rId5"/>
    <p:sldId id="291" r:id="rId6"/>
    <p:sldId id="258" r:id="rId7"/>
    <p:sldId id="272" r:id="rId8"/>
    <p:sldId id="273" r:id="rId9"/>
    <p:sldId id="274" r:id="rId10"/>
    <p:sldId id="275" r:id="rId11"/>
    <p:sldId id="276" r:id="rId12"/>
    <p:sldId id="277" r:id="rId13"/>
    <p:sldId id="259" r:id="rId14"/>
    <p:sldId id="260" r:id="rId15"/>
    <p:sldId id="262" r:id="rId16"/>
    <p:sldId id="278" r:id="rId17"/>
    <p:sldId id="279" r:id="rId18"/>
    <p:sldId id="280" r:id="rId19"/>
    <p:sldId id="263" r:id="rId20"/>
    <p:sldId id="281" r:id="rId21"/>
    <p:sldId id="268" r:id="rId22"/>
    <p:sldId id="269" r:id="rId23"/>
    <p:sldId id="264" r:id="rId24"/>
    <p:sldId id="282" r:id="rId25"/>
    <p:sldId id="283" r:id="rId26"/>
    <p:sldId id="265"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5/20/2021</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5/20/2021</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1"/>
          <p:cNvSpPr>
            <a:spLocks noGrp="1"/>
          </p:cNvSpPr>
          <p:nvPr>
            <p:ph type="ctrTitle" hasCustomPrompt="1"/>
          </p:nvPr>
        </p:nvSpPr>
        <p:spPr>
          <a:xfrm>
            <a:off x="1262234" y="1533584"/>
            <a:ext cx="6012202"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4" y="3382723"/>
            <a:ext cx="6012203"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457201" y="395832"/>
            <a:ext cx="7617986"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inaging.org/age-friendly-healthcare-you/care-what-matters-most" TargetMode="Externa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hyperlink" Target="https://www.healthinaging.org/age-friendly-healthcare-you/care-mind" TargetMode="External"/><Relationship Id="rId5" Type="http://schemas.openxmlformats.org/officeDocument/2006/relationships/hyperlink" Target="https://www.healthinaging.org/age-friendly-healthcare-you/care-mobility" TargetMode="External"/><Relationship Id="rId4" Type="http://schemas.openxmlformats.org/officeDocument/2006/relationships/hyperlink" Target="https://www.healthinaging.org/age-friendly-healthcare-you/care-medica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9586" y="2262309"/>
            <a:ext cx="4860713" cy="1516673"/>
          </a:xfrm>
        </p:spPr>
        <p:txBody>
          <a:bodyPr/>
          <a:lstStyle/>
          <a:p>
            <a:pPr algn="ctr"/>
            <a:br>
              <a:rPr lang="en-US" sz="4800" dirty="0"/>
            </a:br>
            <a:r>
              <a:rPr lang="en-US" sz="4800" dirty="0"/>
              <a:t> </a:t>
            </a:r>
            <a:br>
              <a:rPr lang="en-US" sz="4800" dirty="0"/>
            </a:br>
            <a:r>
              <a:rPr lang="en-US" sz="4800" dirty="0"/>
              <a:t>What Matters</a:t>
            </a:r>
            <a:br>
              <a:rPr lang="en-US" sz="4800" dirty="0"/>
            </a:br>
            <a:r>
              <a:rPr lang="en-US" sz="2400" dirty="0"/>
              <a:t>Bill Lyons, MD</a:t>
            </a:r>
            <a:endParaRPr lang="en-US" sz="4800" dirty="0"/>
          </a:p>
        </p:txBody>
      </p:sp>
      <p:sp>
        <p:nvSpPr>
          <p:cNvPr id="3" name="Subtitle 2"/>
          <p:cNvSpPr>
            <a:spLocks noGrp="1"/>
          </p:cNvSpPr>
          <p:nvPr>
            <p:ph type="subTitle" idx="1"/>
          </p:nvPr>
        </p:nvSpPr>
        <p:spPr>
          <a:xfrm>
            <a:off x="1210172" y="3929122"/>
            <a:ext cx="6012203" cy="688511"/>
          </a:xfrm>
        </p:spPr>
        <p:txBody>
          <a:bodyPr vert="horz" lIns="91440" tIns="45720" rIns="91440" bIns="45720" rtlCol="0" anchor="t">
            <a:normAutofit fontScale="92500" lnSpcReduction="20000"/>
          </a:bodyPr>
          <a:lstStyle/>
          <a:p>
            <a:pPr algn="ctr"/>
            <a:endParaRPr lang="en-US" sz="2400" dirty="0">
              <a:solidFill>
                <a:schemeClr val="tx1">
                  <a:lumMod val="65000"/>
                  <a:lumOff val="35000"/>
                </a:schemeClr>
              </a:solidFill>
            </a:endParaRPr>
          </a:p>
          <a:p>
            <a:pPr algn="ctr"/>
            <a:r>
              <a:rPr lang="en-US" sz="2400" dirty="0">
                <a:solidFill>
                  <a:schemeClr val="tx1">
                    <a:lumMod val="65000"/>
                    <a:lumOff val="35000"/>
                  </a:schemeClr>
                </a:solidFill>
              </a:rPr>
              <a:t>February 25, 2021</a:t>
            </a:r>
          </a:p>
        </p:txBody>
      </p:sp>
      <p:sp>
        <p:nvSpPr>
          <p:cNvPr id="4" name="Rectangle 2"/>
          <p:cNvSpPr>
            <a:spLocks noChangeArrowheads="1"/>
          </p:cNvSpPr>
          <p:nvPr/>
        </p:nvSpPr>
        <p:spPr bwMode="auto">
          <a:xfrm>
            <a:off x="1417321" y="4776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85" y="430123"/>
            <a:ext cx="8440614" cy="908897"/>
          </a:xfrm>
          <a:prstGeom prst="rect">
            <a:avLst/>
          </a:prstGeom>
          <a:solidFill>
            <a:sysClr val="window" lastClr="FFFFFF"/>
          </a:solidFill>
        </p:spPr>
      </p:pic>
      <p:sp>
        <p:nvSpPr>
          <p:cNvPr id="5" name="AutoShape 2" descr="Age-Friendly Health Systems: Guide to Using the 4Ms in the Care of Older  Adults"/>
          <p:cNvSpPr>
            <a:spLocks noChangeAspect="1" noChangeArrowheads="1"/>
          </p:cNvSpPr>
          <p:nvPr/>
        </p:nvSpPr>
        <p:spPr bwMode="auto">
          <a:xfrm>
            <a:off x="250960" y="-531757"/>
            <a:ext cx="260985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985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CARE PLANNING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Is a </a:t>
            </a:r>
            <a:r>
              <a:rPr lang="en-US" sz="2400" b="1" i="1" dirty="0"/>
              <a:t>process</a:t>
            </a:r>
            <a:r>
              <a:rPr lang="en-US" sz="2400" dirty="0"/>
              <a:t>, not just a form or document</a:t>
            </a:r>
          </a:p>
          <a:p>
            <a:pPr marL="342900" indent="-342900">
              <a:buFont typeface="Arial" panose="020B0604020202020204" pitchFamily="34" charset="0"/>
              <a:buChar char="•"/>
            </a:pPr>
            <a:r>
              <a:rPr lang="en-US" sz="2400" dirty="0"/>
              <a:t>Involves</a:t>
            </a:r>
          </a:p>
          <a:p>
            <a:pPr marL="1085850" lvl="1" indent="-342900">
              <a:buFont typeface="Arial" panose="020B0604020202020204" pitchFamily="34" charset="0"/>
              <a:buChar char="•"/>
            </a:pPr>
            <a:r>
              <a:rPr lang="en-US" sz="2400" dirty="0"/>
              <a:t>Reflection</a:t>
            </a:r>
          </a:p>
          <a:p>
            <a:pPr marL="1085850" lvl="1" indent="-342900">
              <a:buFont typeface="Arial" panose="020B0604020202020204" pitchFamily="34" charset="0"/>
              <a:buChar char="•"/>
            </a:pPr>
            <a:r>
              <a:rPr lang="en-US" sz="2400" dirty="0"/>
              <a:t>Sharing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38600"/>
            <a:ext cx="2142857" cy="21428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073618"/>
            <a:ext cx="2362200" cy="1933575"/>
          </a:xfrm>
          <a:prstGeom prst="rect">
            <a:avLst/>
          </a:prstGeom>
        </p:spPr>
      </p:pic>
    </p:spTree>
    <p:extLst>
      <p:ext uri="{BB962C8B-B14F-4D97-AF65-F5344CB8AC3E}">
        <p14:creationId xmlns:p14="http://schemas.microsoft.com/office/powerpoint/2010/main" val="190196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DECISIONS INVOLVED IN ACP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Choosing a surrogate</a:t>
            </a:r>
          </a:p>
          <a:p>
            <a:pPr marL="342900" indent="-342900">
              <a:buFont typeface="Arial" panose="020B0604020202020204" pitchFamily="34" charset="0"/>
              <a:buChar char="•"/>
            </a:pPr>
            <a:r>
              <a:rPr lang="en-US" sz="2400" dirty="0"/>
              <a:t>Articulating What Matters Most</a:t>
            </a:r>
          </a:p>
          <a:p>
            <a:pPr marL="342900" indent="-342900">
              <a:buFont typeface="Arial" panose="020B0604020202020204" pitchFamily="34" charset="0"/>
              <a:buChar char="•"/>
            </a:pPr>
            <a:r>
              <a:rPr lang="en-US" sz="2400" dirty="0"/>
              <a:t>(Maybe) Clarifying strong views about medical interventions</a:t>
            </a:r>
          </a:p>
          <a:p>
            <a:pPr marL="1085850" lvl="1" indent="-342900">
              <a:buFont typeface="Arial" panose="020B0604020202020204" pitchFamily="34" charset="0"/>
              <a:buChar char="•"/>
            </a:pPr>
            <a:r>
              <a:rPr lang="en-US" sz="2400" dirty="0"/>
              <a:t>CPR</a:t>
            </a:r>
          </a:p>
          <a:p>
            <a:pPr marL="1085850" lvl="1" indent="-342900">
              <a:buFont typeface="Arial" panose="020B0604020202020204" pitchFamily="34" charset="0"/>
              <a:buChar char="•"/>
            </a:pPr>
            <a:r>
              <a:rPr lang="en-US" sz="2400" dirty="0"/>
              <a:t>Intubation</a:t>
            </a:r>
          </a:p>
          <a:p>
            <a:pPr marL="1085850" lvl="1" indent="-342900">
              <a:buFont typeface="Arial" panose="020B0604020202020204" pitchFamily="34" charset="0"/>
              <a:buChar char="•"/>
            </a:pPr>
            <a:r>
              <a:rPr lang="en-US" sz="2400" dirty="0"/>
              <a:t>Dialysis</a:t>
            </a:r>
          </a:p>
          <a:p>
            <a:pPr marL="1085850" lvl="1" indent="-342900">
              <a:buFont typeface="Arial" panose="020B0604020202020204" pitchFamily="34" charset="0"/>
              <a:buChar char="•"/>
            </a:pPr>
            <a:r>
              <a:rPr lang="en-US" sz="2400" dirty="0"/>
              <a:t>Artificial nutrition and hydration</a:t>
            </a:r>
          </a:p>
          <a:p>
            <a:pPr marL="1085850" lvl="1" indent="-342900">
              <a:buFont typeface="Arial" panose="020B0604020202020204" pitchFamily="34" charset="0"/>
              <a:buChar char="•"/>
            </a:pPr>
            <a:r>
              <a:rPr lang="en-US" sz="2400" dirty="0"/>
              <a:t>Etc.</a:t>
            </a:r>
          </a:p>
        </p:txBody>
      </p:sp>
    </p:spTree>
    <p:extLst>
      <p:ext uri="{BB962C8B-B14F-4D97-AF65-F5344CB8AC3E}">
        <p14:creationId xmlns:p14="http://schemas.microsoft.com/office/powerpoint/2010/main" val="206063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CONVERSATION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Thinking in advance – hope for the best, prepare for the worst</a:t>
            </a:r>
          </a:p>
          <a:p>
            <a:pPr marL="342900" indent="-342900">
              <a:buFont typeface="Arial" panose="020B0604020202020204" pitchFamily="34" charset="0"/>
              <a:buChar char="•"/>
            </a:pPr>
            <a:r>
              <a:rPr lang="en-US" sz="2400" dirty="0"/>
              <a:t>Benefit for patient and family</a:t>
            </a:r>
          </a:p>
          <a:p>
            <a:pPr marL="342900" indent="-342900">
              <a:buFont typeface="Arial" panose="020B0604020202020204" pitchFamily="34" charset="0"/>
              <a:buChar char="•"/>
            </a:pPr>
            <a:r>
              <a:rPr lang="en-US" sz="2400" dirty="0"/>
              <a:t>No decisions necessary today, but…</a:t>
            </a:r>
          </a:p>
          <a:p>
            <a:pPr marL="342900" indent="-342900">
              <a:buFont typeface="Arial" panose="020B0604020202020204" pitchFamily="34" charset="0"/>
              <a:buChar char="•"/>
            </a:pPr>
            <a:r>
              <a:rPr lang="en-US" sz="2400" dirty="0"/>
              <a:t>Is this 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191000"/>
            <a:ext cx="2286000" cy="1676400"/>
          </a:xfrm>
          <a:prstGeom prst="rect">
            <a:avLst/>
          </a:prstGeom>
        </p:spPr>
      </p:pic>
    </p:spTree>
    <p:extLst>
      <p:ext uri="{BB962C8B-B14F-4D97-AF65-F5344CB8AC3E}">
        <p14:creationId xmlns:p14="http://schemas.microsoft.com/office/powerpoint/2010/main" val="54003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THEIR UNDERSTANDING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What is your understanding now of where we are with your illness?</a:t>
            </a:r>
          </a:p>
          <a:p>
            <a:pPr marL="342900" indent="-342900">
              <a:buFont typeface="Arial" panose="020B0604020202020204" pitchFamily="34" charset="0"/>
              <a:buChar char="•"/>
            </a:pPr>
            <a:r>
              <a:rPr lang="en-US" sz="2400" dirty="0"/>
              <a:t>“I know we doctors may not always do the best job of communicating about these things”</a:t>
            </a:r>
          </a:p>
          <a:p>
            <a:pPr marL="342900" indent="-342900">
              <a:buFont typeface="Arial" panose="020B0604020202020204" pitchFamily="34" charset="0"/>
              <a:buChar char="•"/>
            </a:pPr>
            <a:r>
              <a:rPr lang="en-US" sz="2400" dirty="0"/>
              <a:t>Calibrate their understanding as needed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114800"/>
            <a:ext cx="1981200" cy="2133600"/>
          </a:xfrm>
          <a:prstGeom prst="rect">
            <a:avLst/>
          </a:prstGeom>
        </p:spPr>
      </p:pic>
    </p:spTree>
    <p:extLst>
      <p:ext uri="{BB962C8B-B14F-4D97-AF65-F5344CB8AC3E}">
        <p14:creationId xmlns:p14="http://schemas.microsoft.com/office/powerpoint/2010/main" val="18178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(May provide rationale for: Why now?)</a:t>
            </a:r>
          </a:p>
          <a:p>
            <a:pPr marL="342900" indent="-342900">
              <a:buFont typeface="Arial" panose="020B0604020202020204" pitchFamily="34" charset="0"/>
              <a:buChar char="•"/>
            </a:pPr>
            <a:r>
              <a:rPr lang="en-US" sz="2400" dirty="0"/>
              <a:t>Share prognosis as a range, tailored to information preferences</a:t>
            </a:r>
          </a:p>
          <a:p>
            <a:pPr marL="342900" indent="-342900">
              <a:buFont typeface="Arial" panose="020B0604020202020204" pitchFamily="34" charset="0"/>
              <a:buChar char="•"/>
            </a:pPr>
            <a:r>
              <a:rPr lang="en-US" sz="2400" dirty="0"/>
              <a:t>How to estimate?</a:t>
            </a:r>
          </a:p>
          <a:p>
            <a:pPr marL="1085850" lvl="1" indent="-342900">
              <a:buFont typeface="Arial" panose="020B0604020202020204" pitchFamily="34" charset="0"/>
              <a:buChar char="•"/>
            </a:pPr>
            <a:r>
              <a:rPr lang="en-US" sz="2400" dirty="0"/>
              <a:t>Experience</a:t>
            </a:r>
          </a:p>
          <a:p>
            <a:pPr marL="1085850" lvl="1" indent="-342900">
              <a:buFont typeface="Arial" panose="020B0604020202020204" pitchFamily="34" charset="0"/>
              <a:buChar char="•"/>
            </a:pPr>
            <a:r>
              <a:rPr lang="en-US" sz="2400" dirty="0"/>
              <a:t>Contact consultant if a prominent disease</a:t>
            </a:r>
          </a:p>
          <a:p>
            <a:pPr marL="1085850" lvl="1" indent="-342900">
              <a:buFont typeface="Arial" panose="020B0604020202020204" pitchFamily="34" charset="0"/>
              <a:buChar char="•"/>
            </a:pPr>
            <a:r>
              <a:rPr lang="en-US" sz="2400" b="1" i="1" dirty="0"/>
              <a:t>eprognosis.ucsf.edu</a:t>
            </a:r>
          </a:p>
        </p:txBody>
      </p:sp>
    </p:spTree>
    <p:extLst>
      <p:ext uri="{BB962C8B-B14F-4D97-AF65-F5344CB8AC3E}">
        <p14:creationId xmlns:p14="http://schemas.microsoft.com/office/powerpoint/2010/main" val="6922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REALISTIC EXPECTATIONS OF ACP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Can’t expect the process or document to cover every possible situation or decision</a:t>
            </a:r>
          </a:p>
          <a:p>
            <a:pPr marL="342900" indent="-342900">
              <a:buFont typeface="Arial" panose="020B0604020202020204" pitchFamily="34" charset="0"/>
              <a:buChar char="•"/>
            </a:pPr>
            <a:r>
              <a:rPr lang="en-US" sz="2400" dirty="0"/>
              <a:t>Better to spend time clarifying desired (vs undesired) way of living than…</a:t>
            </a:r>
          </a:p>
          <a:p>
            <a:pPr marL="342900" indent="-342900">
              <a:buFont typeface="Arial" panose="020B0604020202020204" pitchFamily="34" charset="0"/>
              <a:buChar char="•"/>
            </a:pPr>
            <a:r>
              <a:rPr lang="en-US" sz="2400" dirty="0"/>
              <a:t>Checking a selection of boxes on menu of possible interventions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038600"/>
            <a:ext cx="1885950" cy="2419350"/>
          </a:xfrm>
          <a:prstGeom prst="rect">
            <a:avLst/>
          </a:prstGeom>
        </p:spPr>
      </p:pic>
    </p:spTree>
    <p:extLst>
      <p:ext uri="{BB962C8B-B14F-4D97-AF65-F5344CB8AC3E}">
        <p14:creationId xmlns:p14="http://schemas.microsoft.com/office/powerpoint/2010/main" val="106950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GOOD SURROGATE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Reasonably available</a:t>
            </a:r>
          </a:p>
          <a:p>
            <a:pPr marL="342900" indent="-342900">
              <a:buFont typeface="Arial" panose="020B0604020202020204" pitchFamily="34" charset="0"/>
              <a:buChar char="•"/>
            </a:pPr>
            <a:r>
              <a:rPr lang="en-US" sz="2400" dirty="0"/>
              <a:t>Can understand and represent patient’s particular goals, values, preferences…</a:t>
            </a:r>
          </a:p>
          <a:p>
            <a:pPr marL="342900" indent="-342900">
              <a:buFont typeface="Arial" panose="020B0604020202020204" pitchFamily="34" charset="0"/>
              <a:buChar char="•"/>
            </a:pPr>
            <a:r>
              <a:rPr lang="en-US" sz="2400" dirty="0"/>
              <a:t>…Even if they don’t agree with them!</a:t>
            </a:r>
          </a:p>
          <a:p>
            <a:pPr marL="342900" indent="-342900">
              <a:buFont typeface="Arial" panose="020B0604020202020204" pitchFamily="34" charset="0"/>
              <a:buChar char="•"/>
            </a:pPr>
            <a:r>
              <a:rPr lang="en-US" sz="2400" dirty="0"/>
              <a:t>Can make decisions in difficult moments</a:t>
            </a:r>
          </a:p>
        </p:txBody>
      </p:sp>
    </p:spTree>
    <p:extLst>
      <p:ext uri="{BB962C8B-B14F-4D97-AF65-F5344CB8AC3E}">
        <p14:creationId xmlns:p14="http://schemas.microsoft.com/office/powerpoint/2010/main" val="171976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SURROGATE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Can’t just pick one – need to have a heart-to-heart talk</a:t>
            </a:r>
          </a:p>
          <a:p>
            <a:pPr marL="342900" indent="-342900">
              <a:buFont typeface="Arial" panose="020B0604020202020204" pitchFamily="34" charset="0"/>
              <a:buChar char="•"/>
            </a:pPr>
            <a:r>
              <a:rPr lang="en-US" sz="2400" dirty="0"/>
              <a:t>Patient should think about and clarify how much flexibility (if any) to grant the surrogate</a:t>
            </a:r>
          </a:p>
        </p:txBody>
      </p:sp>
    </p:spTree>
    <p:extLst>
      <p:ext uri="{BB962C8B-B14F-4D97-AF65-F5344CB8AC3E}">
        <p14:creationId xmlns:p14="http://schemas.microsoft.com/office/powerpoint/2010/main" val="370243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GOALS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things are most important in your life?</a:t>
            </a:r>
          </a:p>
          <a:p>
            <a:pPr marL="342900" indent="-342900">
              <a:buFont typeface="Arial" panose="020B0604020202020204" pitchFamily="34" charset="0"/>
              <a:buChar char="•"/>
            </a:pPr>
            <a:r>
              <a:rPr lang="en-US" sz="2400" dirty="0"/>
              <a:t>Examples: </a:t>
            </a:r>
          </a:p>
          <a:p>
            <a:pPr marL="1085850" lvl="1" indent="-342900">
              <a:buFont typeface="Arial" panose="020B0604020202020204" pitchFamily="34" charset="0"/>
              <a:buChar char="•"/>
            </a:pPr>
            <a:r>
              <a:rPr lang="en-US" sz="2400" dirty="0"/>
              <a:t>Function and independence – living on your own, caring for yourself</a:t>
            </a:r>
          </a:p>
          <a:p>
            <a:pPr marL="1085850" lvl="1" indent="-342900">
              <a:buFont typeface="Arial" panose="020B0604020202020204" pitchFamily="34" charset="0"/>
              <a:buChar char="•"/>
            </a:pPr>
            <a:r>
              <a:rPr lang="en-US" sz="2400" dirty="0"/>
              <a:t>Longevity</a:t>
            </a:r>
          </a:p>
          <a:p>
            <a:pPr marL="1085850" lvl="1" indent="-342900">
              <a:buFont typeface="Arial" panose="020B0604020202020204" pitchFamily="34" charset="0"/>
              <a:buChar char="•"/>
            </a:pPr>
            <a:r>
              <a:rPr lang="en-US" sz="2400" dirty="0"/>
              <a:t>Social connection – friends, family, religion</a:t>
            </a:r>
          </a:p>
          <a:p>
            <a:pPr marL="1085850" lvl="1" indent="-342900">
              <a:buFont typeface="Arial" panose="020B0604020202020204" pitchFamily="34" charset="0"/>
              <a:buChar char="•"/>
            </a:pPr>
            <a:r>
              <a:rPr lang="en-US" sz="2400" dirty="0"/>
              <a:t>Symptom relief</a:t>
            </a:r>
          </a:p>
          <a:p>
            <a:pPr marL="342900" indent="-342900">
              <a:buFont typeface="Arial" panose="020B0604020202020204" pitchFamily="34" charset="0"/>
              <a:buChar char="•"/>
            </a:pPr>
            <a:r>
              <a:rPr lang="en-US" sz="2400" dirty="0"/>
              <a:t>Have you changed your mind about what matters in your life?  (Say more…)</a:t>
            </a:r>
          </a:p>
        </p:txBody>
      </p:sp>
    </p:spTree>
    <p:extLst>
      <p:ext uri="{BB962C8B-B14F-4D97-AF65-F5344CB8AC3E}">
        <p14:creationId xmlns:p14="http://schemas.microsoft.com/office/powerpoint/2010/main" val="71917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would you be doing more of if your [ailment] were not so burdensome?</a:t>
            </a:r>
          </a:p>
          <a:p>
            <a:pPr marL="342900" indent="-342900">
              <a:buFont typeface="Arial" panose="020B0604020202020204" pitchFamily="34" charset="0"/>
              <a:buChar char="•"/>
            </a:pPr>
            <a:r>
              <a:rPr lang="en-US" sz="2400" dirty="0"/>
              <a:t>(Probably better for current </a:t>
            </a:r>
            <a:r>
              <a:rPr lang="en-US" sz="2400" dirty="0" err="1"/>
              <a:t>multimorbid</a:t>
            </a:r>
            <a:r>
              <a:rPr lang="en-US" sz="2400" dirty="0"/>
              <a:t> management than for ACP)</a:t>
            </a:r>
          </a:p>
          <a:p>
            <a:pPr marL="342900" indent="-342900">
              <a:buFont typeface="Arial" panose="020B0604020202020204" pitchFamily="34" charset="0"/>
              <a:buChar char="•"/>
            </a:pPr>
            <a:r>
              <a:rPr lang="en-US" sz="2400" dirty="0"/>
              <a:t>What activities are particularly important or meaningful?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360366"/>
            <a:ext cx="2857500" cy="1600200"/>
          </a:xfrm>
          <a:prstGeom prst="rect">
            <a:avLst/>
          </a:prstGeom>
        </p:spPr>
      </p:pic>
    </p:spTree>
    <p:extLst>
      <p:ext uri="{BB962C8B-B14F-4D97-AF65-F5344CB8AC3E}">
        <p14:creationId xmlns:p14="http://schemas.microsoft.com/office/powerpoint/2010/main" val="120350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34" y="3916300"/>
            <a:ext cx="6012202" cy="1470025"/>
          </a:xfrm>
        </p:spPr>
        <p:txBody>
          <a:bodyPr>
            <a:normAutofit fontScale="90000"/>
          </a:bodyPr>
          <a:lstStyle/>
          <a:p>
            <a:r>
              <a:rPr lang="en-US" sz="3100" dirty="0"/>
              <a:t>This program is supported by the Health Resources and Services Administration (HRSA) </a:t>
            </a:r>
            <a:br>
              <a:rPr lang="en-US" sz="3100" dirty="0"/>
            </a:br>
            <a:r>
              <a:rPr lang="en-US" sz="2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77785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Describe what a good day would look like</a:t>
            </a:r>
          </a:p>
          <a:p>
            <a:pPr marL="342900" indent="-342900">
              <a:buFont typeface="Arial" panose="020B0604020202020204" pitchFamily="34" charset="0"/>
              <a:buChar char="•"/>
            </a:pPr>
            <a:r>
              <a:rPr lang="en-US" sz="2400" dirty="0"/>
              <a:t>Which relationships or connections are most important to you?</a:t>
            </a:r>
          </a:p>
          <a:p>
            <a:pPr marL="342900" indent="-342900">
              <a:buFont typeface="Arial" panose="020B0604020202020204" pitchFamily="34" charset="0"/>
              <a:buChar char="•"/>
            </a:pPr>
            <a:r>
              <a:rPr lang="en-US" sz="2400" dirty="0"/>
              <a:t>What brings you the most enjoyment or pleasure?</a:t>
            </a:r>
          </a:p>
          <a:p>
            <a:pPr marL="342900" indent="-342900">
              <a:buFont typeface="Arial" panose="020B0604020202020204" pitchFamily="34" charset="0"/>
              <a:buChar char="•"/>
            </a:pPr>
            <a:r>
              <a:rPr lang="en-US" sz="2400" dirty="0"/>
              <a:t>What do you hope your health care can do for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954" y="4343400"/>
            <a:ext cx="2686446" cy="1882140"/>
          </a:xfrm>
          <a:prstGeom prst="rect">
            <a:avLst/>
          </a:prstGeom>
        </p:spPr>
      </p:pic>
    </p:spTree>
    <p:extLst>
      <p:ext uri="{BB962C8B-B14F-4D97-AF65-F5344CB8AC3E}">
        <p14:creationId xmlns:p14="http://schemas.microsoft.com/office/powerpoint/2010/main" val="292325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BURDENS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Are these aspects of your health care making it difficult to meet your goals</a:t>
            </a:r>
          </a:p>
          <a:p>
            <a:pPr marL="1085850" lvl="1" indent="-342900">
              <a:buFont typeface="Arial" panose="020B0604020202020204" pitchFamily="34" charset="0"/>
              <a:buChar char="•"/>
            </a:pPr>
            <a:r>
              <a:rPr lang="en-US" sz="2400" dirty="0"/>
              <a:t>Medicines (pills, shots, drops, inhalers)</a:t>
            </a:r>
          </a:p>
          <a:p>
            <a:pPr marL="1085850" lvl="1" indent="-342900">
              <a:buFont typeface="Arial" panose="020B0604020202020204" pitchFamily="34" charset="0"/>
              <a:buChar char="•"/>
            </a:pPr>
            <a:r>
              <a:rPr lang="en-US" sz="2400" dirty="0"/>
              <a:t>Self-care tasks (diet, FSBG checks…)</a:t>
            </a:r>
          </a:p>
          <a:p>
            <a:pPr marL="1085850" lvl="1" indent="-342900">
              <a:buFont typeface="Arial" panose="020B0604020202020204" pitchFamily="34" charset="0"/>
              <a:buChar char="•"/>
            </a:pPr>
            <a:r>
              <a:rPr lang="en-US" sz="2400" dirty="0"/>
              <a:t>Blood tests and x-rays, etc.</a:t>
            </a:r>
          </a:p>
          <a:p>
            <a:pPr marL="1085850" lvl="1" indent="-342900">
              <a:buFont typeface="Arial" panose="020B0604020202020204" pitchFamily="34" charset="0"/>
              <a:buChar char="•"/>
            </a:pPr>
            <a:r>
              <a:rPr lang="en-US" sz="2400" dirty="0"/>
              <a:t>Medical visits</a:t>
            </a:r>
          </a:p>
          <a:p>
            <a:pPr marL="1085850" lvl="1" indent="-342900">
              <a:buFont typeface="Arial" panose="020B0604020202020204" pitchFamily="34" charset="0"/>
              <a:buChar char="•"/>
            </a:pPr>
            <a:r>
              <a:rPr lang="en-US" sz="2400" dirty="0"/>
              <a:t>Dialysis…</a:t>
            </a:r>
          </a:p>
          <a:p>
            <a:pPr marL="342900" indent="-342900">
              <a:buFont typeface="Arial" panose="020B0604020202020204" pitchFamily="34" charset="0"/>
              <a:buChar char="•"/>
            </a:pPr>
            <a:r>
              <a:rPr lang="en-US" sz="2400" dirty="0"/>
              <a:t>What are you willing/able to do, and what NOT?</a:t>
            </a:r>
          </a:p>
        </p:txBody>
      </p:sp>
    </p:spTree>
    <p:extLst>
      <p:ext uri="{BB962C8B-B14F-4D97-AF65-F5344CB8AC3E}">
        <p14:creationId xmlns:p14="http://schemas.microsoft.com/office/powerpoint/2010/main" val="230898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FEARS AND WORRIES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are your biggest fears and worries about the future with your health?</a:t>
            </a:r>
          </a:p>
          <a:p>
            <a:pPr marL="342900" indent="-342900">
              <a:buFont typeface="Arial" panose="020B0604020202020204" pitchFamily="34" charset="0"/>
              <a:buChar char="•"/>
            </a:pPr>
            <a:r>
              <a:rPr lang="en-US" sz="2400" dirty="0"/>
              <a:t>What experience have you had with serious illness?</a:t>
            </a:r>
          </a:p>
          <a:p>
            <a:pPr marL="342900" indent="-342900">
              <a:buFont typeface="Arial" panose="020B0604020202020204" pitchFamily="34" charset="0"/>
              <a:buChar char="•"/>
            </a:pPr>
            <a:r>
              <a:rPr lang="en-US" sz="2400" dirty="0"/>
              <a:t>What went well?  What didn’t?  Why?</a:t>
            </a:r>
          </a:p>
          <a:p>
            <a:pPr marL="342900" indent="-342900">
              <a:buFont typeface="Arial" panose="020B0604020202020204" pitchFamily="34" charset="0"/>
              <a:buChar char="•"/>
            </a:pPr>
            <a:r>
              <a:rPr lang="en-US" sz="2400" dirty="0"/>
              <a:t>In the same situation, what would </a:t>
            </a:r>
            <a:r>
              <a:rPr lang="en-US" sz="2400" b="1" i="1" dirty="0"/>
              <a:t>you</a:t>
            </a:r>
            <a:r>
              <a:rPr lang="en-US" sz="2400" dirty="0"/>
              <a:t> want?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666458"/>
            <a:ext cx="2103120" cy="1394460"/>
          </a:xfrm>
          <a:prstGeom prst="rect">
            <a:avLst/>
          </a:prstGeom>
        </p:spPr>
      </p:pic>
    </p:spTree>
    <p:extLst>
      <p:ext uri="{BB962C8B-B14F-4D97-AF65-F5344CB8AC3E}">
        <p14:creationId xmlns:p14="http://schemas.microsoft.com/office/powerpoint/2010/main" val="386955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FEARS AND WORRIES,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 you imagine anything that would be worse than death?  Or,</a:t>
            </a:r>
          </a:p>
          <a:p>
            <a:pPr marL="342900" indent="-342900">
              <a:buFont typeface="Arial" panose="020B0604020202020204" pitchFamily="34" charset="0"/>
              <a:buChar char="•"/>
            </a:pPr>
            <a:r>
              <a:rPr lang="en-US" sz="2400" dirty="0"/>
              <a:t>Can you think of any health situations that would be hard on your quality of life?</a:t>
            </a:r>
          </a:p>
          <a:p>
            <a:pPr marL="342900" indent="-342900">
              <a:buFont typeface="Arial" panose="020B0604020202020204" pitchFamily="34" charset="0"/>
              <a:buChar char="•"/>
            </a:pPr>
            <a:r>
              <a:rPr lang="en-US" sz="2400" dirty="0"/>
              <a:t>Some people might say</a:t>
            </a:r>
          </a:p>
          <a:p>
            <a:pPr marL="1085850" lvl="1" indent="-342900">
              <a:buFont typeface="Arial" panose="020B0604020202020204" pitchFamily="34" charset="0"/>
              <a:buChar char="•"/>
            </a:pPr>
            <a:r>
              <a:rPr lang="en-US" sz="2400" dirty="0"/>
              <a:t>Not being able to live w/o machines</a:t>
            </a:r>
          </a:p>
          <a:p>
            <a:pPr marL="1085850" lvl="1" indent="-342900">
              <a:buFont typeface="Arial" panose="020B0604020202020204" pitchFamily="34" charset="0"/>
              <a:buChar char="•"/>
            </a:pPr>
            <a:r>
              <a:rPr lang="en-US" sz="2400" dirty="0"/>
              <a:t>Not being able to think for oneself</a:t>
            </a:r>
          </a:p>
          <a:p>
            <a:pPr marL="1085850" lvl="1" indent="-342900">
              <a:buFont typeface="Arial" panose="020B0604020202020204" pitchFamily="34" charset="0"/>
              <a:buChar char="•"/>
            </a:pPr>
            <a:r>
              <a:rPr lang="en-US" sz="2400" dirty="0"/>
              <a:t>Not being able to live on one’s own</a:t>
            </a:r>
          </a:p>
          <a:p>
            <a:pPr marL="1085850" lvl="1" indent="-342900">
              <a:buFont typeface="Arial" panose="020B0604020202020204" pitchFamily="34" charset="0"/>
              <a:buChar char="•"/>
            </a:pPr>
            <a:r>
              <a:rPr lang="en-US" sz="2400" dirty="0"/>
              <a:t>Constant pain…</a:t>
            </a:r>
          </a:p>
        </p:txBody>
      </p:sp>
    </p:spTree>
    <p:extLst>
      <p:ext uri="{BB962C8B-B14F-4D97-AF65-F5344CB8AC3E}">
        <p14:creationId xmlns:p14="http://schemas.microsoft.com/office/powerpoint/2010/main" val="350613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TO CONSIDER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Sudden event has left you unable to communicate</a:t>
            </a:r>
          </a:p>
          <a:p>
            <a:pPr marL="342900" indent="-342900">
              <a:buFont typeface="Arial" panose="020B0604020202020204" pitchFamily="34" charset="0"/>
              <a:buChar char="•"/>
            </a:pPr>
            <a:r>
              <a:rPr lang="en-US" sz="2400" dirty="0"/>
              <a:t>You’re receiving all care needed to keep you alive</a:t>
            </a:r>
          </a:p>
          <a:p>
            <a:pPr marL="342900" indent="-342900">
              <a:buFont typeface="Arial" panose="020B0604020202020204" pitchFamily="34" charset="0"/>
              <a:buChar char="•"/>
            </a:pPr>
            <a:r>
              <a:rPr lang="en-US" sz="2400" dirty="0"/>
              <a:t>Doctors believe little chance you’ll recover ability to know who you are or who you’re with</a:t>
            </a:r>
          </a:p>
          <a:p>
            <a:pPr marL="342900" indent="-342900">
              <a:buFont typeface="Arial" panose="020B0604020202020204" pitchFamily="34" charset="0"/>
              <a:buChar char="•"/>
            </a:pPr>
            <a:r>
              <a:rPr lang="en-US" sz="2400" dirty="0"/>
              <a:t>Would you want</a:t>
            </a:r>
          </a:p>
          <a:p>
            <a:pPr marL="1085850" lvl="1" indent="-342900">
              <a:buFont typeface="Arial" panose="020B0604020202020204" pitchFamily="34" charset="0"/>
              <a:buChar char="•"/>
            </a:pPr>
            <a:r>
              <a:rPr lang="en-US" sz="2400" dirty="0"/>
              <a:t>Medical treatment to keep you alive, or</a:t>
            </a:r>
          </a:p>
          <a:p>
            <a:pPr marL="1085850" lvl="1" indent="-342900">
              <a:buFont typeface="Arial" panose="020B0604020202020204" pitchFamily="34" charset="0"/>
              <a:buChar char="•"/>
            </a:pPr>
            <a:r>
              <a:rPr lang="en-US" sz="2400" dirty="0"/>
              <a:t>To stop the medical treatment</a:t>
            </a:r>
          </a:p>
          <a:p>
            <a:pPr marL="1085850" lvl="1" indent="-342900">
              <a:buFont typeface="Arial" panose="020B0604020202020204" pitchFamily="34" charset="0"/>
              <a:buChar char="•"/>
            </a:pPr>
            <a:r>
              <a:rPr lang="en-US" sz="2400" dirty="0"/>
              <a:t>(You’d be kept comfortable in any case)</a:t>
            </a:r>
          </a:p>
        </p:txBody>
      </p:sp>
    </p:spTree>
    <p:extLst>
      <p:ext uri="{BB962C8B-B14F-4D97-AF65-F5344CB8AC3E}">
        <p14:creationId xmlns:p14="http://schemas.microsoft.com/office/powerpoint/2010/main" val="197164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FUNCTION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abilities are so critical to your life that you can’t imaging living without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52800"/>
            <a:ext cx="2567693" cy="2514600"/>
          </a:xfrm>
          <a:prstGeom prst="rect">
            <a:avLst/>
          </a:prstGeom>
        </p:spPr>
      </p:pic>
    </p:spTree>
    <p:extLst>
      <p:ext uri="{BB962C8B-B14F-4D97-AF65-F5344CB8AC3E}">
        <p14:creationId xmlns:p14="http://schemas.microsoft.com/office/powerpoint/2010/main" val="19878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TRADE-OFFS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If you became sicker, how much are you willing to go through for the possibility of gaining more time?</a:t>
            </a:r>
          </a:p>
          <a:p>
            <a:pPr marL="342900" indent="-342900">
              <a:buFont typeface="Arial" panose="020B0604020202020204" pitchFamily="34" charset="0"/>
              <a:buChar char="•"/>
            </a:pPr>
            <a:r>
              <a:rPr lang="en-US" sz="2400" dirty="0"/>
              <a:t>“I’ve had some patients who have told me, “Doc, I want you to do anything you can to have me live as long as possible – surgery, breathing machines, you name it….”</a:t>
            </a:r>
          </a:p>
          <a:p>
            <a:pPr marL="342900" indent="-342900">
              <a:buFont typeface="Arial" panose="020B0604020202020204" pitchFamily="34" charset="0"/>
              <a:buChar char="•"/>
            </a:pPr>
            <a:r>
              <a:rPr lang="en-US" sz="2400" dirty="0"/>
              <a:t>“And I’ve had other patients….”</a:t>
            </a:r>
          </a:p>
        </p:txBody>
      </p:sp>
    </p:spTree>
    <p:extLst>
      <p:ext uri="{BB962C8B-B14F-4D97-AF65-F5344CB8AC3E}">
        <p14:creationId xmlns:p14="http://schemas.microsoft.com/office/powerpoint/2010/main" val="104891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923" y="701265"/>
            <a:ext cx="2860119" cy="2830933"/>
          </a:xfrm>
          <a:prstGeom prst="rect">
            <a:avLst/>
          </a:prstGeom>
        </p:spPr>
      </p:pic>
      <p:sp>
        <p:nvSpPr>
          <p:cNvPr id="8" name="Rectangle 7"/>
          <p:cNvSpPr/>
          <p:nvPr/>
        </p:nvSpPr>
        <p:spPr>
          <a:xfrm>
            <a:off x="3816042" y="2341815"/>
            <a:ext cx="4979962" cy="3785652"/>
          </a:xfrm>
          <a:prstGeom prst="rect">
            <a:avLst/>
          </a:prstGeom>
        </p:spPr>
        <p:txBody>
          <a:bodyPr wrap="square">
            <a:spAutoFit/>
          </a:bodyPr>
          <a:lstStyle/>
          <a:p>
            <a:pPr>
              <a:buFont typeface="Arial" panose="020B0604020202020204" pitchFamily="34" charset="0"/>
              <a:buChar char="•"/>
            </a:pPr>
            <a:r>
              <a:rPr lang="en-US" sz="1200" b="1" dirty="0">
                <a:hlinkClick r:id="rId3"/>
              </a:rPr>
              <a:t>What Matters</a:t>
            </a:r>
            <a:r>
              <a:rPr lang="en-US" sz="1200" dirty="0"/>
              <a:t> Focusing on What </a:t>
            </a:r>
            <a:r>
              <a:rPr lang="en-US" sz="1200" b="1" u="sng" dirty="0"/>
              <a:t>M</a:t>
            </a:r>
            <a:r>
              <a:rPr lang="en-US" sz="1200" b="1" dirty="0"/>
              <a:t>atters</a:t>
            </a:r>
            <a:r>
              <a:rPr lang="en-US" sz="1200" dirty="0"/>
              <a:t> Most means looking at the goals of our care, coordinating advance care planning, and making sure priorities and preferences that are important to us individually become part of our treatment plans.</a:t>
            </a:r>
          </a:p>
          <a:p>
            <a:pPr>
              <a:buFont typeface="Arial" panose="020B0604020202020204" pitchFamily="34" charset="0"/>
              <a:buChar char="•"/>
            </a:pPr>
            <a:r>
              <a:rPr lang="en-US" sz="1200" b="1" dirty="0">
                <a:hlinkClick r:id="rId4"/>
              </a:rPr>
              <a:t>Medications</a:t>
            </a:r>
            <a:r>
              <a:rPr lang="en-US" sz="1200" dirty="0"/>
              <a:t> Focusing on </a:t>
            </a:r>
            <a:r>
              <a:rPr lang="en-US" sz="1200" b="1" u="sng" dirty="0"/>
              <a:t>M</a:t>
            </a:r>
            <a:r>
              <a:rPr lang="en-US" sz="1200" b="1" dirty="0"/>
              <a:t>edications</a:t>
            </a:r>
            <a:r>
              <a:rPr lang="en-US" sz="1200" dirty="0"/>
              <a:t> means raising awareness about potential side effects while also working to reduce the number of medications we take whenever we can.</a:t>
            </a:r>
          </a:p>
          <a:p>
            <a:pPr>
              <a:buFont typeface="Arial" panose="020B0604020202020204" pitchFamily="34" charset="0"/>
              <a:buChar char="•"/>
            </a:pPr>
            <a:r>
              <a:rPr lang="en-US" sz="1200" b="1" dirty="0">
                <a:hlinkClick r:id="rId5"/>
              </a:rPr>
              <a:t>Mobility</a:t>
            </a:r>
            <a:r>
              <a:rPr lang="en-US" sz="1200" dirty="0"/>
              <a:t> is the term for being able to move freely on our own or with help. </a:t>
            </a:r>
            <a:r>
              <a:rPr lang="en-US" sz="1200" b="1" u="sng" dirty="0"/>
              <a:t>M</a:t>
            </a:r>
            <a:r>
              <a:rPr lang="en-US" sz="1200" b="1" dirty="0"/>
              <a:t>obility</a:t>
            </a:r>
            <a:r>
              <a:rPr lang="en-US" sz="1200" dirty="0"/>
              <a:t> is linked to staying physically fit and being able to live on our own for as long as possible, which makes it one of the most important “</a:t>
            </a:r>
            <a:r>
              <a:rPr lang="en-US" sz="1200" dirty="0" err="1"/>
              <a:t>Ms</a:t>
            </a:r>
            <a:r>
              <a:rPr lang="en-US" sz="1200" dirty="0"/>
              <a:t>” of geriatrics for our health, safety, and independence.  Focusing on </a:t>
            </a:r>
            <a:r>
              <a:rPr lang="en-US" sz="1200" b="1" u="sng" dirty="0"/>
              <a:t>M</a:t>
            </a:r>
            <a:r>
              <a:rPr lang="en-US" sz="1200" b="1" dirty="0"/>
              <a:t>obility</a:t>
            </a:r>
            <a:r>
              <a:rPr lang="en-US" sz="1200" dirty="0"/>
              <a:t> means maintaining our ability to walk or stay balanced while also avoiding falls and other types of common injuries.</a:t>
            </a:r>
          </a:p>
          <a:p>
            <a:pPr>
              <a:buFont typeface="Arial" panose="020B0604020202020204" pitchFamily="34" charset="0"/>
              <a:buChar char="•"/>
            </a:pPr>
            <a:r>
              <a:rPr lang="en-US" sz="1200" b="1" dirty="0">
                <a:hlinkClick r:id="rId6"/>
              </a:rPr>
              <a:t>Mentation</a:t>
            </a:r>
            <a:r>
              <a:rPr lang="en-US" sz="1200" dirty="0"/>
              <a:t> Staying mentally sharp and managing mental health can help us live longer and hopefully healthier lives. That’s why expert attention to the </a:t>
            </a:r>
            <a:r>
              <a:rPr lang="en-US" sz="1200" b="1" u="sng" dirty="0"/>
              <a:t>M</a:t>
            </a:r>
            <a:r>
              <a:rPr lang="en-US" sz="1200" b="1" dirty="0"/>
              <a:t>ind</a:t>
            </a:r>
            <a:r>
              <a:rPr lang="en-US" sz="1200" dirty="0"/>
              <a:t>—one of the “</a:t>
            </a:r>
            <a:r>
              <a:rPr lang="en-US" sz="1200" dirty="0" err="1"/>
              <a:t>Ms</a:t>
            </a:r>
            <a:r>
              <a:rPr lang="en-US" sz="1200" dirty="0"/>
              <a:t>” of geriatrics and age-friendly care—is such an important part of our well-being.  Focusing on the </a:t>
            </a:r>
            <a:r>
              <a:rPr lang="en-US" sz="1200" b="1" u="sng" dirty="0"/>
              <a:t>M</a:t>
            </a:r>
            <a:r>
              <a:rPr lang="en-US" sz="1200" b="1" dirty="0"/>
              <a:t>ind</a:t>
            </a:r>
            <a:r>
              <a:rPr lang="en-US" sz="1200" dirty="0"/>
              <a:t> means supporting our brain health and managing unique conditions like dementia, delirium, and depression, which can affect our ability to think clearly and make decisions.</a:t>
            </a:r>
          </a:p>
        </p:txBody>
      </p:sp>
    </p:spTree>
    <p:extLst>
      <p:ext uri="{BB962C8B-B14F-4D97-AF65-F5344CB8AC3E}">
        <p14:creationId xmlns:p14="http://schemas.microsoft.com/office/powerpoint/2010/main" val="313540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7150" y="247363"/>
            <a:ext cx="7403465" cy="1815081"/>
          </a:xfrm>
        </p:spPr>
        <p:txBody>
          <a:bodyPr/>
          <a:lstStyle/>
          <a:p>
            <a:r>
              <a:rPr lang="en-US" sz="4000" dirty="0"/>
              <a:t>Collaboration helps us all achieve more</a:t>
            </a:r>
            <a:endParaRPr lang="en-US"/>
          </a:p>
        </p:txBody>
      </p:sp>
      <p:sp>
        <p:nvSpPr>
          <p:cNvPr id="6" name="Subtitle 5"/>
          <p:cNvSpPr>
            <a:spLocks noGrp="1"/>
          </p:cNvSpPr>
          <p:nvPr>
            <p:ph type="subTitle" idx="1"/>
          </p:nvPr>
        </p:nvSpPr>
        <p:spPr>
          <a:xfrm>
            <a:off x="1548148" y="2421943"/>
            <a:ext cx="6890651" cy="3996020"/>
          </a:xfrm>
        </p:spPr>
        <p:txBody>
          <a:bodyPr vert="horz" lIns="91440" tIns="45720" rIns="91440" bIns="45720" rtlCol="0" anchor="t">
            <a:normAutofit/>
          </a:bodyPr>
          <a:lstStyle/>
          <a:p>
            <a:r>
              <a:rPr lang="en-US" sz="2400" dirty="0">
                <a:solidFill>
                  <a:srgbClr val="FDB713"/>
                </a:solidFill>
              </a:rPr>
              <a:t>Methods to collaborate:  </a:t>
            </a:r>
          </a:p>
          <a:p>
            <a:endParaRPr lang="en-US" dirty="0">
              <a:solidFill>
                <a:srgbClr val="FDB713"/>
              </a:solidFill>
            </a:endParaRPr>
          </a:p>
          <a:p>
            <a:r>
              <a:rPr lang="en-US" sz="1800" u="sng" dirty="0">
                <a:solidFill>
                  <a:srgbClr val="FDB713"/>
                </a:solidFill>
              </a:rPr>
              <a:t>Attend</a:t>
            </a:r>
            <a:r>
              <a:rPr lang="en-US" sz="1800" dirty="0">
                <a:solidFill>
                  <a:srgbClr val="FDB713"/>
                </a:solidFill>
              </a:rPr>
              <a:t>, </a:t>
            </a:r>
            <a:r>
              <a:rPr lang="en-US" sz="1800" u="sng" dirty="0">
                <a:solidFill>
                  <a:srgbClr val="FDB713"/>
                </a:solidFill>
              </a:rPr>
              <a:t>Participate</a:t>
            </a:r>
            <a:r>
              <a:rPr lang="en-US" sz="1800" dirty="0">
                <a:solidFill>
                  <a:srgbClr val="FDB713"/>
                </a:solidFill>
              </a:rPr>
              <a:t>, Provide </a:t>
            </a:r>
            <a:r>
              <a:rPr lang="en-US" sz="1800" u="sng" dirty="0">
                <a:solidFill>
                  <a:srgbClr val="FDB713"/>
                </a:solidFill>
              </a:rPr>
              <a:t>Feedback</a:t>
            </a:r>
          </a:p>
          <a:p>
            <a:endParaRPr lang="en-US" dirty="0"/>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Please note your attendance in the CHAT by entering Name, Role, E-mail address</a:t>
            </a:r>
            <a:endParaRPr lang="en-US" sz="1600">
              <a:solidFill>
                <a:schemeClr val="tx1">
                  <a:lumMod val="65000"/>
                  <a:lumOff val="35000"/>
                </a:schemeClr>
              </a:solidFill>
            </a:endParaRPr>
          </a:p>
          <a:p>
            <a:pPr marL="342900" indent="-342900">
              <a:lnSpc>
                <a:spcPct val="110000"/>
              </a:lnSpc>
              <a:buFont typeface="Arial" panose="020B0604020202020204" pitchFamily="34" charset="0"/>
              <a:buChar char="•"/>
            </a:pPr>
            <a:endParaRPr lang="en-US" sz="1600" dirty="0">
              <a:solidFill>
                <a:schemeClr val="tx1">
                  <a:lumMod val="65000"/>
                  <a:lumOff val="35000"/>
                </a:schemeClr>
              </a:solidFill>
            </a:endParaRPr>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During discussion:  Please unmute yourself to contribute and ask questions.</a:t>
            </a:r>
            <a:endParaRPr lang="en-US" sz="1600">
              <a:solidFill>
                <a:schemeClr val="tx1">
                  <a:lumMod val="65000"/>
                  <a:lumOff val="35000"/>
                </a:schemeClr>
              </a:solidFill>
            </a:endParaRPr>
          </a:p>
          <a:p>
            <a:pPr marL="342900" indent="-342900">
              <a:lnSpc>
                <a:spcPct val="110000"/>
              </a:lnSpc>
              <a:buFont typeface="Arial" panose="020B0604020202020204" pitchFamily="34" charset="0"/>
              <a:buChar char="•"/>
            </a:pPr>
            <a:endParaRPr lang="en-US" sz="1600" dirty="0">
              <a:solidFill>
                <a:schemeClr val="tx1">
                  <a:lumMod val="65000"/>
                  <a:lumOff val="35000"/>
                </a:schemeClr>
              </a:solidFill>
            </a:endParaRPr>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Following each session, complete surveys and provide feedback</a:t>
            </a:r>
          </a:p>
        </p:txBody>
      </p:sp>
    </p:spTree>
    <p:extLst>
      <p:ext uri="{BB962C8B-B14F-4D97-AF65-F5344CB8AC3E}">
        <p14:creationId xmlns:p14="http://schemas.microsoft.com/office/powerpoint/2010/main" val="22888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 OF GREAT RESOURCES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a:t>prepareforyourcare.org</a:t>
            </a:r>
          </a:p>
          <a:p>
            <a:pPr marL="1085850" lvl="1" indent="-342900">
              <a:buFont typeface="Arial" panose="020B0604020202020204" pitchFamily="34" charset="0"/>
              <a:buChar char="•"/>
            </a:pPr>
            <a:r>
              <a:rPr lang="en-US" sz="2400" dirty="0"/>
              <a:t>Rebecca </a:t>
            </a:r>
            <a:r>
              <a:rPr lang="en-US" sz="2400" dirty="0" err="1"/>
              <a:t>Sudore</a:t>
            </a:r>
            <a:r>
              <a:rPr lang="en-US" sz="2400" dirty="0"/>
              <a:t> et al</a:t>
            </a:r>
          </a:p>
          <a:p>
            <a:pPr marL="1085850" lvl="1" indent="-342900">
              <a:buFont typeface="Arial" panose="020B0604020202020204" pitchFamily="34" charset="0"/>
              <a:buChar char="•"/>
            </a:pPr>
            <a:r>
              <a:rPr lang="en-US" sz="2400" dirty="0"/>
              <a:t>Advance Care Planning </a:t>
            </a:r>
          </a:p>
          <a:p>
            <a:pPr marL="342900" indent="-342900">
              <a:buFont typeface="Arial" panose="020B0604020202020204" pitchFamily="34" charset="0"/>
              <a:buChar char="•"/>
            </a:pPr>
            <a:r>
              <a:rPr lang="en-US" sz="2400" b="1" dirty="0"/>
              <a:t>patientprioritiescare.org</a:t>
            </a:r>
          </a:p>
          <a:p>
            <a:pPr marL="1085850" lvl="1" indent="-342900">
              <a:buFont typeface="Arial" panose="020B0604020202020204" pitchFamily="34" charset="0"/>
              <a:buChar char="•"/>
            </a:pPr>
            <a:r>
              <a:rPr lang="en-US" sz="2400" dirty="0" err="1"/>
              <a:t>Tinetti</a:t>
            </a:r>
            <a:r>
              <a:rPr lang="en-US" sz="2400" dirty="0"/>
              <a:t>, </a:t>
            </a:r>
            <a:r>
              <a:rPr lang="en-US" sz="2400" dirty="0" err="1"/>
              <a:t>Blaum</a:t>
            </a:r>
            <a:r>
              <a:rPr lang="en-US" sz="2400" dirty="0"/>
              <a:t>, </a:t>
            </a:r>
            <a:r>
              <a:rPr lang="en-US" sz="2400" dirty="0" err="1"/>
              <a:t>Naik</a:t>
            </a:r>
            <a:r>
              <a:rPr lang="en-US" sz="2400" dirty="0"/>
              <a:t>, et al</a:t>
            </a:r>
          </a:p>
          <a:p>
            <a:pPr marL="1085850" lvl="1" indent="-342900">
              <a:buFont typeface="Arial" panose="020B0604020202020204" pitchFamily="34" charset="0"/>
              <a:buChar char="•"/>
            </a:pPr>
            <a:r>
              <a:rPr lang="en-US" sz="2400" dirty="0"/>
              <a:t>Priority setting in </a:t>
            </a:r>
            <a:r>
              <a:rPr lang="en-US" sz="2400" dirty="0" err="1"/>
              <a:t>multimorbidity</a:t>
            </a:r>
            <a:r>
              <a:rPr lang="en-US" sz="2400" dirty="0"/>
              <a:t>, good for ACP as well</a:t>
            </a:r>
          </a:p>
          <a:p>
            <a:pPr lvl="1" indent="0">
              <a:buNone/>
            </a:pPr>
            <a:endParaRPr lang="en-US" sz="2400" dirty="0"/>
          </a:p>
        </p:txBody>
      </p:sp>
    </p:spTree>
    <p:extLst>
      <p:ext uri="{BB962C8B-B14F-4D97-AF65-F5344CB8AC3E}">
        <p14:creationId xmlns:p14="http://schemas.microsoft.com/office/powerpoint/2010/main" val="156438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ACP AND ELICITING WHAT MATTERS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Similar and related activities</a:t>
            </a:r>
          </a:p>
          <a:p>
            <a:pPr marL="342900" indent="-342900">
              <a:buFont typeface="Arial" panose="020B0604020202020204" pitchFamily="34" charset="0"/>
              <a:buChar char="•"/>
            </a:pPr>
            <a:r>
              <a:rPr lang="en-US" sz="2400" dirty="0"/>
              <a:t>ACP, by definition, is about planning for the </a:t>
            </a:r>
            <a:r>
              <a:rPr lang="en-US" sz="2400" b="1" i="1" dirty="0"/>
              <a:t>future</a:t>
            </a:r>
          </a:p>
          <a:p>
            <a:pPr marL="342900" indent="-342900">
              <a:buFont typeface="Arial" panose="020B0604020202020204" pitchFamily="34" charset="0"/>
              <a:buChar char="•"/>
            </a:pPr>
            <a:r>
              <a:rPr lang="en-US" sz="2400" dirty="0"/>
              <a:t>ACP entails</a:t>
            </a:r>
          </a:p>
          <a:p>
            <a:pPr marL="1085850" lvl="1" indent="-342900">
              <a:buFont typeface="Arial" panose="020B0604020202020204" pitchFamily="34" charset="0"/>
              <a:buChar char="•"/>
            </a:pPr>
            <a:r>
              <a:rPr lang="en-US" sz="2400" dirty="0"/>
              <a:t>Identification of surrogates</a:t>
            </a:r>
          </a:p>
          <a:p>
            <a:pPr marL="1085850" lvl="1" indent="-342900">
              <a:buFont typeface="Arial" panose="020B0604020202020204" pitchFamily="34" charset="0"/>
              <a:buChar char="•"/>
            </a:pPr>
            <a:r>
              <a:rPr lang="en-US" sz="2400" dirty="0"/>
              <a:t>Elicitation of What Matters</a:t>
            </a:r>
          </a:p>
          <a:p>
            <a:pPr marL="342900" indent="-342900">
              <a:buFont typeface="Arial" panose="020B0604020202020204" pitchFamily="34" charset="0"/>
              <a:buChar char="•"/>
            </a:pPr>
            <a:r>
              <a:rPr lang="en-US" sz="2400" dirty="0"/>
              <a:t>Yet eliciting What Matters is helpful in the </a:t>
            </a:r>
            <a:r>
              <a:rPr lang="en-US" sz="2400" b="1" i="1" dirty="0"/>
              <a:t>here and now</a:t>
            </a:r>
            <a:r>
              <a:rPr lang="en-US" sz="2400" dirty="0"/>
              <a:t> of managing </a:t>
            </a:r>
            <a:r>
              <a:rPr lang="en-US" sz="2400" dirty="0" err="1"/>
              <a:t>multimorbid</a:t>
            </a:r>
            <a:r>
              <a:rPr lang="en-US" sz="2400" dirty="0"/>
              <a:t> patients</a:t>
            </a:r>
          </a:p>
        </p:txBody>
      </p:sp>
    </p:spTree>
    <p:extLst>
      <p:ext uri="{BB962C8B-B14F-4D97-AF65-F5344CB8AC3E}">
        <p14:creationId xmlns:p14="http://schemas.microsoft.com/office/powerpoint/2010/main" val="138174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RENEE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40 </a:t>
            </a:r>
            <a:r>
              <a:rPr lang="en-US" sz="2400" dirty="0" err="1"/>
              <a:t>yo</a:t>
            </a:r>
            <a:r>
              <a:rPr lang="en-US" sz="2400" dirty="0"/>
              <a:t> woman is an elementary school art teacher with hyperlipidemia and hypothyroidism.</a:t>
            </a:r>
          </a:p>
          <a:p>
            <a:pPr marL="342900" indent="-342900">
              <a:buFont typeface="Arial" panose="020B0604020202020204" pitchFamily="34" charset="0"/>
              <a:buChar char="•"/>
            </a:pPr>
            <a:r>
              <a:rPr lang="en-US" sz="2400" dirty="0"/>
              <a:t>Recently remarried, she has an 8-month old son and 5-year-old daughter.</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p:txBody>
      </p:sp>
    </p:spTree>
    <p:extLst>
      <p:ext uri="{BB962C8B-B14F-4D97-AF65-F5344CB8AC3E}">
        <p14:creationId xmlns:p14="http://schemas.microsoft.com/office/powerpoint/2010/main" val="188226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MILDRED</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85 </a:t>
            </a:r>
            <a:r>
              <a:rPr lang="en-US" sz="2400" dirty="0" err="1"/>
              <a:t>yo</a:t>
            </a:r>
            <a:r>
              <a:rPr lang="en-US" sz="2400" dirty="0"/>
              <a:t> woman is a retired elementary school art teacher with advanced </a:t>
            </a:r>
            <a:r>
              <a:rPr lang="en-US" sz="2400" dirty="0" err="1"/>
              <a:t>parkinson</a:t>
            </a:r>
            <a:r>
              <a:rPr lang="en-US" sz="2400" dirty="0"/>
              <a:t> disease, related dementia, </a:t>
            </a:r>
            <a:r>
              <a:rPr lang="en-US" sz="2400" dirty="0" err="1"/>
              <a:t>HFrEF</a:t>
            </a:r>
            <a:r>
              <a:rPr lang="en-US" sz="2400" dirty="0"/>
              <a:t> (last EF 20%), frailty.</a:t>
            </a:r>
          </a:p>
          <a:p>
            <a:pPr marL="342900" indent="-342900">
              <a:buFont typeface="Arial" panose="020B0604020202020204" pitchFamily="34" charset="0"/>
              <a:buChar char="•"/>
            </a:pPr>
            <a:r>
              <a:rPr lang="en-US" sz="2400" dirty="0"/>
              <a:t>Widowed, her son and daughter reside out of state with their families.  Resides in an ALF.</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6739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FOR MANY OLDER ADULTS WITH MULTIPLE CONDITIONS MAY…</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Be of uncertain benefit</a:t>
            </a:r>
          </a:p>
          <a:p>
            <a:pPr marL="1085850" lvl="1" indent="-342900">
              <a:buFont typeface="Arial" panose="020B0604020202020204" pitchFamily="34" charset="0"/>
              <a:buChar char="•"/>
            </a:pPr>
            <a:r>
              <a:rPr lang="en-US" sz="2400" dirty="0"/>
              <a:t>Few older adults in RCT’s</a:t>
            </a:r>
          </a:p>
          <a:p>
            <a:pPr marL="1085850" lvl="1" indent="-342900">
              <a:buFont typeface="Arial" panose="020B0604020202020204" pitchFamily="34" charset="0"/>
              <a:buChar char="•"/>
            </a:pPr>
            <a:r>
              <a:rPr lang="en-US" sz="2400" dirty="0"/>
              <a:t>Those who are don’t look like Mildred</a:t>
            </a:r>
          </a:p>
          <a:p>
            <a:pPr marL="1085850" lvl="1" indent="-342900">
              <a:buFont typeface="Arial" panose="020B0604020202020204" pitchFamily="34" charset="0"/>
              <a:buChar char="•"/>
            </a:pPr>
            <a:r>
              <a:rPr lang="en-US" sz="2400" dirty="0"/>
              <a:t>These persons have less benefit from treatment than those in the studies</a:t>
            </a:r>
          </a:p>
          <a:p>
            <a:pPr marL="342900" indent="-342900">
              <a:buFont typeface="Arial" panose="020B0604020202020204" pitchFamily="34" charset="0"/>
              <a:buChar char="•"/>
            </a:pPr>
            <a:r>
              <a:rPr lang="en-US" sz="2400" dirty="0"/>
              <a:t>Be burdensome</a:t>
            </a:r>
          </a:p>
          <a:p>
            <a:pPr marL="342900" indent="-342900">
              <a:buFont typeface="Arial" panose="020B0604020202020204" pitchFamily="34" charset="0"/>
              <a:buChar char="•"/>
            </a:pPr>
            <a:r>
              <a:rPr lang="en-US" sz="2400" dirty="0"/>
              <a:t>Inflict unintended harm</a:t>
            </a:r>
          </a:p>
          <a:p>
            <a:pPr marL="342900" indent="-342900">
              <a:buFont typeface="Arial" panose="020B0604020202020204" pitchFamily="34" charset="0"/>
              <a:buChar char="•"/>
            </a:pPr>
            <a:r>
              <a:rPr lang="en-US" sz="2400" dirty="0"/>
              <a:t>Be frustrating</a:t>
            </a:r>
          </a:p>
          <a:p>
            <a:pPr marL="342900" indent="-342900">
              <a:buFont typeface="Arial" panose="020B0604020202020204" pitchFamily="34" charset="0"/>
              <a:buChar char="•"/>
            </a:pPr>
            <a:r>
              <a:rPr lang="en-US" sz="2400" dirty="0"/>
              <a:t>Hence the need for determining </a:t>
            </a:r>
            <a:r>
              <a:rPr lang="en-US" sz="2400" b="1" i="1" dirty="0"/>
              <a:t>What Matters</a:t>
            </a:r>
          </a:p>
        </p:txBody>
      </p:sp>
    </p:spTree>
    <p:extLst>
      <p:ext uri="{BB962C8B-B14F-4D97-AF65-F5344CB8AC3E}">
        <p14:creationId xmlns:p14="http://schemas.microsoft.com/office/powerpoint/2010/main" val="2489843898"/>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UNMC_Presentation PPT template</Template>
  <TotalTime>419</TotalTime>
  <Words>1377</Words>
  <Application>Microsoft Office PowerPoint</Application>
  <PresentationFormat>On-screen Show (4:3)</PresentationFormat>
  <Paragraphs>147</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Arial-BoldMT</vt:lpstr>
      <vt:lpstr>Calibri</vt:lpstr>
      <vt:lpstr>NeMed_Presentation</vt:lpstr>
      <vt:lpstr>Default Theme</vt:lpstr>
      <vt:lpstr>   What Matters Bill Lyons, MD</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Collaboration helps us all achieve more</vt:lpstr>
      <vt:lpstr>COUPLE OF GREAT RESOURCES</vt:lpstr>
      <vt:lpstr>ACP AND ELICITING WHAT MATTERS</vt:lpstr>
      <vt:lpstr>MEET RENEE</vt:lpstr>
      <vt:lpstr>MEET MILDRED</vt:lpstr>
      <vt:lpstr>CARE FOR MANY OLDER ADULTS WITH MULTIPLE CONDITIONS MAY…</vt:lpstr>
      <vt:lpstr>ADVANCE CARE PLANNING</vt:lpstr>
      <vt:lpstr>KEY DECISIONS INVOLVED IN ACP</vt:lpstr>
      <vt:lpstr>SET UP THE CONVERSATION</vt:lpstr>
      <vt:lpstr>CHECK THEIR UNDERSTANDING</vt:lpstr>
      <vt:lpstr>PROGNOSIS</vt:lpstr>
      <vt:lpstr>REALISTIC EXPECTATIONS OF ACP</vt:lpstr>
      <vt:lpstr>CHARACTERISTICS OF A GOOD SURROGATE</vt:lpstr>
      <vt:lpstr>CHOOSING THE SURROGATE</vt:lpstr>
      <vt:lpstr>WHAT MATTERS: GOALS</vt:lpstr>
      <vt:lpstr>GOALS, cont.</vt:lpstr>
      <vt:lpstr>GOALS, cont.</vt:lpstr>
      <vt:lpstr>WHAT MATTERS: BURDENS</vt:lpstr>
      <vt:lpstr>WHAT MATTERS:  FEARS AND WORRIES</vt:lpstr>
      <vt:lpstr>FEARS AND WORRIES, cont.</vt:lpstr>
      <vt:lpstr>SCENARIO TO CONSIDER</vt:lpstr>
      <vt:lpstr>WHAT MATTERS: FUNCTION</vt:lpstr>
      <vt:lpstr>WHAT MATTERS:    TRADE-OFFS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DELIRIOUS PATIENT IN THE EMERGENCY DEPARTMENT</dc:title>
  <dc:creator>Owner</dc:creator>
  <cp:lastModifiedBy>Cole, Jessica B</cp:lastModifiedBy>
  <cp:revision>99</cp:revision>
  <dcterms:created xsi:type="dcterms:W3CDTF">2017-03-26T16:36:36Z</dcterms:created>
  <dcterms:modified xsi:type="dcterms:W3CDTF">2021-05-20T19:23:18Z</dcterms:modified>
</cp:coreProperties>
</file>