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2"/>
  </p:notesMasterIdLst>
  <p:sldIdLst>
    <p:sldId id="285" r:id="rId3"/>
    <p:sldId id="288" r:id="rId4"/>
    <p:sldId id="295" r:id="rId5"/>
    <p:sldId id="291" r:id="rId6"/>
    <p:sldId id="296" r:id="rId7"/>
    <p:sldId id="297"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Lato" panose="020F0502020204030203" pitchFamily="34" charset="0"/>
      <p:regular r:id="rId27"/>
      <p:bold r:id="rId28"/>
      <p:italic r:id="rId29"/>
      <p:boldItalic r:id="rId30"/>
    </p:embeddedFont>
    <p:embeddedFont>
      <p:font typeface="Montserrat"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1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a8c8447db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a8c8447db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a8c8447db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da8c8447db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a8c8447d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da8c8447d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a8c8447db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da8c8447db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a8c8447db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a8c8447d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a8c8447db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a8c8447d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a8c8447db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da8c8447d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a8c8447db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a8c8447d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a8c8447d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da8c8447d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a8c8447db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a8c8447d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a8c8447db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da8c8447db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da8c8447db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da8c8447db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0" y="0"/>
            <a:ext cx="9142571" cy="5143500"/>
          </a:xfrm>
          <a:prstGeom prst="rect">
            <a:avLst/>
          </a:prstGeom>
        </p:spPr>
      </p:pic>
      <p:sp>
        <p:nvSpPr>
          <p:cNvPr id="2" name="Title 1"/>
          <p:cNvSpPr>
            <a:spLocks noGrp="1"/>
          </p:cNvSpPr>
          <p:nvPr>
            <p:ph type="ctrTitle" hasCustomPrompt="1"/>
          </p:nvPr>
        </p:nvSpPr>
        <p:spPr>
          <a:xfrm>
            <a:off x="1262234" y="1150188"/>
            <a:ext cx="6012202" cy="1102519"/>
          </a:xfrm>
        </p:spPr>
        <p:txBody>
          <a:bodyPr anchor="b">
            <a:noAutofit/>
          </a:bodyPr>
          <a:lstStyle>
            <a:lvl1pPr algn="l">
              <a:lnSpc>
                <a:spcPct val="80000"/>
              </a:lnSpc>
              <a:defRPr sz="54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310815" y="2537043"/>
            <a:ext cx="6012203" cy="516383"/>
          </a:xfrm>
        </p:spPr>
        <p:txBody>
          <a:bodyPr>
            <a:normAutofit/>
          </a:bodyPr>
          <a:lstStyle>
            <a:lvl1pPr marL="0" indent="0" algn="l">
              <a:buNone/>
              <a:defRPr sz="1500" b="1" i="0" baseline="0">
                <a:solidFill>
                  <a:srgbClr val="989EA4"/>
                </a:solidFill>
                <a:latin typeface="Arial-BoldMT"/>
                <a:cs typeface="Arial-Bold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276917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296875"/>
            <a:ext cx="7594867" cy="1416338"/>
          </a:xfrm>
        </p:spPr>
        <p:txBody>
          <a:bodyPr tIns="0" bIns="0"/>
          <a:lstStyle/>
          <a:p>
            <a:r>
              <a:rPr lang="en-US" dirty="0"/>
              <a:t>Click to edit Master title style</a:t>
            </a:r>
          </a:p>
        </p:txBody>
      </p:sp>
      <p:sp>
        <p:nvSpPr>
          <p:cNvPr id="3" name="Content Placeholder 2"/>
          <p:cNvSpPr>
            <a:spLocks noGrp="1"/>
          </p:cNvSpPr>
          <p:nvPr>
            <p:ph idx="1"/>
          </p:nvPr>
        </p:nvSpPr>
        <p:spPr>
          <a:xfrm>
            <a:off x="1416050" y="2111543"/>
            <a:ext cx="6636016" cy="2817411"/>
          </a:xfrm>
        </p:spPr>
        <p:txBody>
          <a:bodyPr/>
          <a:lstStyle>
            <a:lvl1pPr>
              <a:lnSpc>
                <a:spcPct val="90000"/>
              </a:lnSpc>
              <a:defRPr>
                <a:solidFill>
                  <a:srgbClr val="FFFFFF"/>
                </a:solidFill>
              </a:defRPr>
            </a:lvl1pPr>
            <a:lvl2pPr>
              <a:lnSpc>
                <a:spcPct val="90000"/>
              </a:lnSpc>
              <a:defRPr sz="15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416051" y="1711985"/>
            <a:ext cx="6636017" cy="3429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80709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442" y="252840"/>
            <a:ext cx="7514754" cy="1459147"/>
          </a:xfrm>
        </p:spPr>
        <p:txBody>
          <a:bodyPr tIns="0" bIns="0" anchor="b"/>
          <a:lstStyle>
            <a:lvl1pPr algn="l">
              <a:defRPr sz="4050" b="1" cap="none"/>
            </a:lvl1pPr>
          </a:lstStyle>
          <a:p>
            <a:r>
              <a:rPr lang="en-US" dirty="0"/>
              <a:t>Click to edit Master title style</a:t>
            </a:r>
          </a:p>
        </p:txBody>
      </p:sp>
      <p:sp>
        <p:nvSpPr>
          <p:cNvPr id="3" name="Text Placeholder 2"/>
          <p:cNvSpPr>
            <a:spLocks noGrp="1"/>
          </p:cNvSpPr>
          <p:nvPr>
            <p:ph type="body" idx="1"/>
          </p:nvPr>
        </p:nvSpPr>
        <p:spPr>
          <a:xfrm>
            <a:off x="1416048" y="2113685"/>
            <a:ext cx="6559148"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416048" y="4452260"/>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6/2/2021</a:t>
            </a:fld>
            <a:endParaRPr lang="en-US" dirty="0"/>
          </a:p>
        </p:txBody>
      </p:sp>
      <p:sp>
        <p:nvSpPr>
          <p:cNvPr id="5" name="Footer Placeholder 4"/>
          <p:cNvSpPr>
            <a:spLocks noGrp="1"/>
          </p:cNvSpPr>
          <p:nvPr>
            <p:ph type="ftr" sz="quarter" idx="11"/>
          </p:nvPr>
        </p:nvSpPr>
        <p:spPr>
          <a:xfrm>
            <a:off x="2709598" y="4452260"/>
            <a:ext cx="4003413" cy="273844"/>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13011" y="4452260"/>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1" y="1711985"/>
            <a:ext cx="6559147" cy="3429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1539625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187" y="296875"/>
            <a:ext cx="7606427" cy="1416338"/>
          </a:xfrm>
        </p:spPr>
        <p:txBody>
          <a:bodyPr tIns="0" bIns="0"/>
          <a:lstStyle/>
          <a:p>
            <a:r>
              <a:rPr lang="en-US" dirty="0"/>
              <a:t>Click to edit Master title style</a:t>
            </a:r>
          </a:p>
        </p:txBody>
      </p:sp>
      <p:sp>
        <p:nvSpPr>
          <p:cNvPr id="3" name="Text Placeholder 2"/>
          <p:cNvSpPr>
            <a:spLocks noGrp="1"/>
          </p:cNvSpPr>
          <p:nvPr>
            <p:ph type="body" idx="1"/>
          </p:nvPr>
        </p:nvSpPr>
        <p:spPr>
          <a:xfrm>
            <a:off x="1416052" y="2113685"/>
            <a:ext cx="3198889"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1711985"/>
            <a:ext cx="6240890" cy="3429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871713" y="2119040"/>
            <a:ext cx="3202901"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694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296875"/>
            <a:ext cx="7665284" cy="1416338"/>
          </a:xfrm>
        </p:spPr>
        <p:txBody>
          <a:bodyPr/>
          <a:lstStyle/>
          <a:p>
            <a:r>
              <a:rPr lang="en-US" dirty="0"/>
              <a:t>Click to edit Master title style</a:t>
            </a:r>
          </a:p>
        </p:txBody>
      </p:sp>
      <p:sp>
        <p:nvSpPr>
          <p:cNvPr id="3" name="Text Placeholder 2"/>
          <p:cNvSpPr>
            <a:spLocks noGrp="1"/>
          </p:cNvSpPr>
          <p:nvPr>
            <p:ph type="body" idx="1"/>
          </p:nvPr>
        </p:nvSpPr>
        <p:spPr>
          <a:xfrm>
            <a:off x="1416051" y="2113685"/>
            <a:ext cx="3198890" cy="2219851"/>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1711985"/>
            <a:ext cx="6708022" cy="3429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927230" y="2119042"/>
            <a:ext cx="3196843" cy="2214494"/>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416050" y="4452260"/>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6/2/2021</a:t>
            </a:fld>
            <a:endParaRPr lang="en-US" dirty="0"/>
          </a:p>
        </p:txBody>
      </p:sp>
      <p:sp>
        <p:nvSpPr>
          <p:cNvPr id="7" name="Footer Placeholder 4"/>
          <p:cNvSpPr>
            <a:spLocks noGrp="1"/>
          </p:cNvSpPr>
          <p:nvPr>
            <p:ph type="ftr" sz="quarter" idx="11"/>
          </p:nvPr>
        </p:nvSpPr>
        <p:spPr>
          <a:xfrm>
            <a:off x="2709598" y="4452260"/>
            <a:ext cx="4152286" cy="273844"/>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6" y="4452260"/>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293526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0" y="0"/>
            <a:ext cx="9142571" cy="5143500"/>
          </a:xfrm>
          <a:prstGeom prst="rect">
            <a:avLst/>
          </a:prstGeom>
        </p:spPr>
      </p:pic>
    </p:spTree>
    <p:extLst>
      <p:ext uri="{BB962C8B-B14F-4D97-AF65-F5344CB8AC3E}">
        <p14:creationId xmlns:p14="http://schemas.microsoft.com/office/powerpoint/2010/main" val="1103158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90" y="295648"/>
            <a:ext cx="7623339" cy="1416338"/>
          </a:xfrm>
        </p:spPr>
        <p:txBody>
          <a:bodyPr tIns="0" bIns="0"/>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1416051" y="2110316"/>
            <a:ext cx="6666077" cy="2817411"/>
          </a:xfrm>
        </p:spPr>
        <p:txBody>
          <a:bodyPr/>
          <a:lstStyle>
            <a:lvl1pPr>
              <a:lnSpc>
                <a:spcPct val="90000"/>
              </a:lnSpc>
              <a:defRPr>
                <a:solidFill>
                  <a:srgbClr val="FFFFFF"/>
                </a:solidFill>
              </a:defRPr>
            </a:lvl1pPr>
            <a:lvl2pPr>
              <a:lnSpc>
                <a:spcPct val="90000"/>
              </a:lnSpc>
              <a:defRPr sz="15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416052" y="1710758"/>
            <a:ext cx="6666077" cy="3429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4005851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8790" y="252840"/>
            <a:ext cx="7553983" cy="1459147"/>
          </a:xfrm>
        </p:spPr>
        <p:txBody>
          <a:bodyPr tIns="0" bIns="0" anchor="b"/>
          <a:lstStyle>
            <a:lvl1pPr algn="l">
              <a:defRPr sz="4050" b="1" cap="none"/>
            </a:lvl1pPr>
          </a:lstStyle>
          <a:p>
            <a:r>
              <a:rPr lang="en-US" dirty="0"/>
              <a:t>Click to edit Master title style</a:t>
            </a:r>
          </a:p>
        </p:txBody>
      </p:sp>
      <p:sp>
        <p:nvSpPr>
          <p:cNvPr id="3" name="Text Placeholder 2"/>
          <p:cNvSpPr>
            <a:spLocks noGrp="1"/>
          </p:cNvSpPr>
          <p:nvPr>
            <p:ph type="body" idx="1"/>
          </p:nvPr>
        </p:nvSpPr>
        <p:spPr>
          <a:xfrm>
            <a:off x="1416051" y="2113685"/>
            <a:ext cx="6596721"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416049" y="4452260"/>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6/2/2021</a:t>
            </a:fld>
            <a:endParaRPr lang="en-US" dirty="0"/>
          </a:p>
        </p:txBody>
      </p:sp>
      <p:sp>
        <p:nvSpPr>
          <p:cNvPr id="5" name="Footer Placeholder 4"/>
          <p:cNvSpPr>
            <a:spLocks noGrp="1"/>
          </p:cNvSpPr>
          <p:nvPr>
            <p:ph type="ftr" sz="quarter" idx="11"/>
          </p:nvPr>
        </p:nvSpPr>
        <p:spPr>
          <a:xfrm>
            <a:off x="2709598" y="4452260"/>
            <a:ext cx="4040987" cy="273844"/>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50586" y="4452260"/>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1" y="1711985"/>
            <a:ext cx="6596721" cy="3429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229232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8" y="296875"/>
            <a:ext cx="7600794" cy="1416338"/>
          </a:xfrm>
        </p:spPr>
        <p:txBody>
          <a:bodyPr tIns="0" bIns="0"/>
          <a:lstStyle/>
          <a:p>
            <a:r>
              <a:rPr lang="en-US" dirty="0"/>
              <a:t>Click to edit Master title style</a:t>
            </a:r>
          </a:p>
        </p:txBody>
      </p:sp>
      <p:sp>
        <p:nvSpPr>
          <p:cNvPr id="3" name="Text Placeholder 2"/>
          <p:cNvSpPr>
            <a:spLocks noGrp="1"/>
          </p:cNvSpPr>
          <p:nvPr>
            <p:ph type="body" idx="1"/>
          </p:nvPr>
        </p:nvSpPr>
        <p:spPr>
          <a:xfrm>
            <a:off x="1416051" y="2113685"/>
            <a:ext cx="3198890"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1711985"/>
            <a:ext cx="6643532" cy="3429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864771" y="2119040"/>
            <a:ext cx="3194810" cy="2338575"/>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7069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302232"/>
            <a:ext cx="7665284" cy="1416338"/>
          </a:xfrm>
        </p:spPr>
        <p:txBody>
          <a:bodyPr/>
          <a:lstStyle/>
          <a:p>
            <a:r>
              <a:rPr lang="en-US" dirty="0"/>
              <a:t>Click to edit Master title style</a:t>
            </a:r>
          </a:p>
        </p:txBody>
      </p:sp>
      <p:sp>
        <p:nvSpPr>
          <p:cNvPr id="3" name="Text Placeholder 2"/>
          <p:cNvSpPr>
            <a:spLocks noGrp="1"/>
          </p:cNvSpPr>
          <p:nvPr>
            <p:ph type="body" idx="1"/>
          </p:nvPr>
        </p:nvSpPr>
        <p:spPr>
          <a:xfrm>
            <a:off x="1416051" y="2119042"/>
            <a:ext cx="3198891" cy="2219851"/>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49" y="1717342"/>
            <a:ext cx="6708023" cy="3429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927229" y="2124399"/>
            <a:ext cx="3196844" cy="2214494"/>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416049" y="4457616"/>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6/2/2021</a:t>
            </a:fld>
            <a:endParaRPr lang="en-US" dirty="0"/>
          </a:p>
        </p:txBody>
      </p:sp>
      <p:sp>
        <p:nvSpPr>
          <p:cNvPr id="7" name="Footer Placeholder 4"/>
          <p:cNvSpPr>
            <a:spLocks noGrp="1"/>
          </p:cNvSpPr>
          <p:nvPr>
            <p:ph type="ftr" sz="quarter" idx="11"/>
          </p:nvPr>
        </p:nvSpPr>
        <p:spPr>
          <a:xfrm>
            <a:off x="2709597" y="4457616"/>
            <a:ext cx="4152288" cy="273844"/>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7" y="4457616"/>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49733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30" y="0"/>
            <a:ext cx="9142571" cy="5143500"/>
          </a:xfrm>
          <a:prstGeom prst="rect">
            <a:avLst/>
          </a:prstGeom>
        </p:spPr>
      </p:pic>
      <p:sp>
        <p:nvSpPr>
          <p:cNvPr id="2" name="Title Placeholder 1"/>
          <p:cNvSpPr>
            <a:spLocks noGrp="1"/>
          </p:cNvSpPr>
          <p:nvPr>
            <p:ph type="title"/>
          </p:nvPr>
        </p:nvSpPr>
        <p:spPr>
          <a:xfrm>
            <a:off x="457201" y="296875"/>
            <a:ext cx="7617986" cy="1416338"/>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416052" y="2111543"/>
            <a:ext cx="6659135" cy="2817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4712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342900" rtl="0" eaLnBrk="1" latinLnBrk="0" hangingPunct="1">
        <a:lnSpc>
          <a:spcPct val="90000"/>
        </a:lnSpc>
        <a:spcBef>
          <a:spcPct val="0"/>
        </a:spcBef>
        <a:buNone/>
        <a:defRPr sz="4050" b="1" i="0" kern="1200" baseline="0">
          <a:solidFill>
            <a:schemeClr val="bg1"/>
          </a:solidFill>
          <a:latin typeface="Arial"/>
          <a:ea typeface="+mj-ea"/>
          <a:cs typeface="Arial"/>
        </a:defRPr>
      </a:lvl1pPr>
    </p:titleStyle>
    <p:bodyStyle>
      <a:lvl1pPr marL="0" indent="0" algn="l" defTabSz="342900" rtl="0" eaLnBrk="1" latinLnBrk="0" hangingPunct="1">
        <a:lnSpc>
          <a:spcPct val="90000"/>
        </a:lnSpc>
        <a:spcBef>
          <a:spcPct val="20000"/>
        </a:spcBef>
        <a:buFontTx/>
        <a:buNone/>
        <a:defRPr sz="1500" b="1" kern="1200">
          <a:solidFill>
            <a:srgbClr val="FCB614"/>
          </a:solidFill>
          <a:latin typeface="Arial"/>
          <a:ea typeface="+mn-ea"/>
          <a:cs typeface="Arial"/>
        </a:defRPr>
      </a:lvl1pPr>
      <a:lvl2pPr marL="557213" indent="-214313" algn="l" defTabSz="342900" rtl="0" eaLnBrk="1" latinLnBrk="0" hangingPunct="1">
        <a:spcBef>
          <a:spcPct val="20000"/>
        </a:spcBef>
        <a:buFont typeface="Arial"/>
        <a:buChar char="–"/>
        <a:defRPr sz="1500" kern="1200">
          <a:solidFill>
            <a:srgbClr val="FFFFFF"/>
          </a:solidFill>
          <a:latin typeface="Arial"/>
          <a:ea typeface="+mn-ea"/>
          <a:cs typeface="Arial"/>
        </a:defRPr>
      </a:lvl2pPr>
      <a:lvl3pPr marL="8572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3pPr>
      <a:lvl4pPr marL="12001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4pPr>
      <a:lvl5pPr marL="15430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unmc.edu/NebraskaGWEP/" TargetMode="Externa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cid:image003.jpg@01D58FDC.03CA3BE0" TargetMode="External"/><Relationship Id="rId7" Type="http://schemas.openxmlformats.org/officeDocument/2006/relationships/image" Target="../media/image12.jpg"/><Relationship Id="rId2" Type="http://schemas.openxmlformats.org/officeDocument/2006/relationships/image" Target="../media/image10.jpeg"/><Relationship Id="rId1" Type="http://schemas.openxmlformats.org/officeDocument/2006/relationships/slideLayout" Target="../slideLayouts/slideLayout11.xml"/><Relationship Id="rId6" Type="http://schemas.openxmlformats.org/officeDocument/2006/relationships/image" Target="cid:image005.jpg@01D58FDC.03CA3BE0" TargetMode="External"/><Relationship Id="rId5" Type="http://schemas.openxmlformats.org/officeDocument/2006/relationships/image" Target="../media/image11.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9A02-2286-4342-922E-415E82E5A9FE}"/>
              </a:ext>
            </a:extLst>
          </p:cNvPr>
          <p:cNvSpPr>
            <a:spLocks noGrp="1"/>
          </p:cNvSpPr>
          <p:nvPr>
            <p:ph type="title"/>
          </p:nvPr>
        </p:nvSpPr>
        <p:spPr>
          <a:xfrm>
            <a:off x="1857343" y="1993327"/>
            <a:ext cx="5704820" cy="1416338"/>
          </a:xfrm>
        </p:spPr>
        <p:txBody>
          <a:bodyPr/>
          <a:lstStyle/>
          <a:p>
            <a:pPr algn="ctr"/>
            <a:br>
              <a:rPr lang="en-US" sz="2700" dirty="0"/>
            </a:br>
            <a:r>
              <a:rPr lang="en-US" sz="2700" dirty="0"/>
              <a:t>Nebraska GWEP Geriatrics</a:t>
            </a:r>
            <a:br>
              <a:rPr lang="en-US" sz="2700" dirty="0"/>
            </a:br>
            <a:r>
              <a:rPr lang="en-US" sz="2700" dirty="0"/>
              <a:t> Case Conference ECHO </a:t>
            </a:r>
            <a:br>
              <a:rPr lang="en-US" sz="2700" dirty="0"/>
            </a:br>
            <a:r>
              <a:rPr lang="en-US" sz="2700" dirty="0"/>
              <a:t>will begin at 12:15</a:t>
            </a:r>
            <a:br>
              <a:rPr lang="en-US" dirty="0"/>
            </a:br>
            <a:br>
              <a:rPr lang="en-US" dirty="0"/>
            </a:br>
            <a:r>
              <a:rPr lang="en-US" dirty="0"/>
              <a:t> </a:t>
            </a:r>
          </a:p>
        </p:txBody>
      </p:sp>
      <p:sp>
        <p:nvSpPr>
          <p:cNvPr id="3" name="Text Placeholder 2">
            <a:extLst>
              <a:ext uri="{FF2B5EF4-FFF2-40B4-BE49-F238E27FC236}">
                <a16:creationId xmlns:a16="http://schemas.microsoft.com/office/drawing/2014/main" id="{5AFD8ED2-EF12-486D-BD3F-AF278ADD11FA}"/>
              </a:ext>
            </a:extLst>
          </p:cNvPr>
          <p:cNvSpPr>
            <a:spLocks noGrp="1"/>
          </p:cNvSpPr>
          <p:nvPr>
            <p:ph type="body" idx="1"/>
          </p:nvPr>
        </p:nvSpPr>
        <p:spPr>
          <a:xfrm>
            <a:off x="2290764" y="2537252"/>
            <a:ext cx="4703026" cy="2338575"/>
          </a:xfrm>
        </p:spPr>
        <p:txBody>
          <a:bodyPr/>
          <a:lstStyle/>
          <a:p>
            <a:r>
              <a:rPr lang="en-US" dirty="0"/>
              <a:t>As you join, </a:t>
            </a:r>
            <a:r>
              <a:rPr lang="en-US" b="1" dirty="0">
                <a:solidFill>
                  <a:srgbClr val="FFC000"/>
                </a:solidFill>
              </a:rPr>
              <a:t>please utilize the SIGN-IN LINK </a:t>
            </a:r>
            <a:r>
              <a:rPr lang="en-US" dirty="0"/>
              <a:t>shared in Chat or QR link to enter your name and e-mail address for attendance.</a:t>
            </a:r>
          </a:p>
          <a:p>
            <a:endParaRPr lang="en-US" dirty="0"/>
          </a:p>
          <a:p>
            <a:r>
              <a:rPr lang="en-US" dirty="0"/>
              <a:t>The didactic portion of today's conference will be recorded and available for viewing on our website following at: </a:t>
            </a:r>
            <a:r>
              <a:rPr lang="en-US" dirty="0">
                <a:hlinkClick r:id="rId2"/>
              </a:rPr>
              <a:t>https://www.unmc.edu/NebraskaGWEP/</a:t>
            </a:r>
            <a:r>
              <a:rPr lang="en-US" dirty="0"/>
              <a:t>  </a:t>
            </a:r>
          </a:p>
          <a:p>
            <a:r>
              <a:rPr lang="en-US" dirty="0"/>
              <a:t>If you do not consent to recording, please disconnect at this time.</a:t>
            </a:r>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154" y="226447"/>
            <a:ext cx="1270260" cy="6686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7794" y="421954"/>
            <a:ext cx="3631207" cy="391013"/>
          </a:xfrm>
          <a:prstGeom prst="rect">
            <a:avLst/>
          </a:prstGeom>
          <a:solidFill>
            <a:sysClr val="window" lastClr="FFFFFF"/>
          </a:solidFill>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3804" y="2796055"/>
            <a:ext cx="613610" cy="613610"/>
          </a:xfrm>
          <a:prstGeom prst="rect">
            <a:avLst/>
          </a:prstGeom>
        </p:spPr>
      </p:pic>
    </p:spTree>
    <p:extLst>
      <p:ext uri="{BB962C8B-B14F-4D97-AF65-F5344CB8AC3E}">
        <p14:creationId xmlns:p14="http://schemas.microsoft.com/office/powerpoint/2010/main" val="374041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Risk Factors </a:t>
            </a:r>
            <a:endParaRPr/>
          </a:p>
        </p:txBody>
      </p:sp>
      <p:sp>
        <p:nvSpPr>
          <p:cNvPr id="156" name="Google Shape;156;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Female more prone than males </a:t>
            </a:r>
            <a:endParaRPr sz="1500"/>
          </a:p>
          <a:p>
            <a:pPr marL="914400" lvl="1" indent="-311150" algn="l" rtl="0">
              <a:spcBef>
                <a:spcPts val="0"/>
              </a:spcBef>
              <a:spcAft>
                <a:spcPts val="0"/>
              </a:spcAft>
              <a:buSzPts val="1300"/>
              <a:buChar char="◆"/>
            </a:pPr>
            <a:r>
              <a:rPr lang="en" sz="1300"/>
              <a:t>Bunions </a:t>
            </a:r>
            <a:endParaRPr sz="1300"/>
          </a:p>
          <a:p>
            <a:pPr marL="914400" lvl="1" indent="-311150" algn="l" rtl="0">
              <a:spcBef>
                <a:spcPts val="0"/>
              </a:spcBef>
              <a:spcAft>
                <a:spcPts val="0"/>
              </a:spcAft>
              <a:buSzPts val="1300"/>
              <a:buChar char="◆"/>
            </a:pPr>
            <a:r>
              <a:rPr lang="en" sz="1300"/>
              <a:t>Hammertoes </a:t>
            </a:r>
            <a:endParaRPr sz="1300"/>
          </a:p>
          <a:p>
            <a:pPr marL="914400" lvl="1" indent="-311150" algn="l" rtl="0">
              <a:spcBef>
                <a:spcPts val="0"/>
              </a:spcBef>
              <a:spcAft>
                <a:spcPts val="0"/>
              </a:spcAft>
              <a:buSzPts val="1300"/>
              <a:buChar char="◆"/>
            </a:pPr>
            <a:r>
              <a:rPr lang="en" sz="1300"/>
              <a:t>Shoe gear </a:t>
            </a:r>
            <a:endParaRPr sz="1300"/>
          </a:p>
          <a:p>
            <a:pPr marL="457200" lvl="0" indent="-323850" algn="l" rtl="0">
              <a:spcBef>
                <a:spcPts val="0"/>
              </a:spcBef>
              <a:spcAft>
                <a:spcPts val="0"/>
              </a:spcAft>
              <a:buSzPts val="1500"/>
              <a:buChar char="➔"/>
            </a:pPr>
            <a:r>
              <a:rPr lang="en" sz="1500"/>
              <a:t>Obesity </a:t>
            </a:r>
            <a:endParaRPr sz="1500"/>
          </a:p>
          <a:p>
            <a:pPr marL="457200" lvl="0" indent="-323850" algn="l" rtl="0">
              <a:spcBef>
                <a:spcPts val="0"/>
              </a:spcBef>
              <a:spcAft>
                <a:spcPts val="0"/>
              </a:spcAft>
              <a:buSzPts val="1500"/>
              <a:buChar char="➔"/>
            </a:pPr>
            <a:r>
              <a:rPr lang="en" sz="1500"/>
              <a:t>Depression </a:t>
            </a:r>
            <a:endParaRPr sz="1500"/>
          </a:p>
          <a:p>
            <a:pPr marL="457200" lvl="0" indent="-323850" algn="l" rtl="0">
              <a:spcBef>
                <a:spcPts val="0"/>
              </a:spcBef>
              <a:spcAft>
                <a:spcPts val="0"/>
              </a:spcAft>
              <a:buSzPts val="1500"/>
              <a:buChar char="➔"/>
            </a:pPr>
            <a:r>
              <a:rPr lang="en" sz="1500"/>
              <a:t>Diabetes</a:t>
            </a:r>
            <a:endParaRPr sz="1500"/>
          </a:p>
          <a:p>
            <a:pPr marL="457200" lvl="0" indent="-323850" algn="l" rtl="0">
              <a:spcBef>
                <a:spcPts val="0"/>
              </a:spcBef>
              <a:spcAft>
                <a:spcPts val="0"/>
              </a:spcAft>
              <a:buSzPts val="1500"/>
              <a:buChar char="➔"/>
            </a:pPr>
            <a:r>
              <a:rPr lang="en" sz="1500"/>
              <a:t>Osteoarthritis </a:t>
            </a:r>
            <a:endParaRPr sz="1500"/>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Most Common Problems </a:t>
            </a:r>
            <a:endParaRPr/>
          </a:p>
        </p:txBody>
      </p:sp>
      <p:sp>
        <p:nvSpPr>
          <p:cNvPr id="162" name="Google Shape;162;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Corns and calluses </a:t>
            </a:r>
            <a:endParaRPr sz="1400"/>
          </a:p>
          <a:p>
            <a:pPr marL="457200" lvl="0" indent="-323850" algn="l" rtl="0">
              <a:spcBef>
                <a:spcPts val="0"/>
              </a:spcBef>
              <a:spcAft>
                <a:spcPts val="0"/>
              </a:spcAft>
              <a:buSzPts val="1500"/>
              <a:buChar char="➔"/>
            </a:pPr>
            <a:r>
              <a:rPr lang="en" sz="1500"/>
              <a:t>Nail disorders (fungal, ingrown, thickening, etc.) </a:t>
            </a:r>
            <a:endParaRPr sz="1500"/>
          </a:p>
          <a:p>
            <a:pPr marL="457200" lvl="0" indent="-323850" algn="l" rtl="0">
              <a:spcBef>
                <a:spcPts val="0"/>
              </a:spcBef>
              <a:spcAft>
                <a:spcPts val="0"/>
              </a:spcAft>
              <a:buSzPts val="1500"/>
              <a:buChar char="➔"/>
            </a:pPr>
            <a:r>
              <a:rPr lang="en" sz="1500"/>
              <a:t>Bunions </a:t>
            </a:r>
            <a:endParaRPr sz="1500"/>
          </a:p>
          <a:p>
            <a:pPr marL="457200" lvl="0" indent="-323850" algn="l" rtl="0">
              <a:spcBef>
                <a:spcPts val="0"/>
              </a:spcBef>
              <a:spcAft>
                <a:spcPts val="0"/>
              </a:spcAft>
              <a:buSzPts val="1500"/>
              <a:buChar char="➔"/>
            </a:pPr>
            <a:r>
              <a:rPr lang="en" sz="1500"/>
              <a:t>Hammertoes </a:t>
            </a:r>
            <a:endParaRPr sz="1500"/>
          </a:p>
          <a:p>
            <a:pPr marL="457200" lvl="0" indent="-323850" algn="l" rtl="0">
              <a:spcBef>
                <a:spcPts val="0"/>
              </a:spcBef>
              <a:spcAft>
                <a:spcPts val="0"/>
              </a:spcAft>
              <a:buSzPts val="1500"/>
              <a:buChar char="➔"/>
            </a:pPr>
            <a:r>
              <a:rPr lang="en" sz="1500"/>
              <a:t>Systemic Diseases </a:t>
            </a:r>
            <a:endParaRPr sz="1500"/>
          </a:p>
          <a:p>
            <a:pPr marL="914400" lvl="1" indent="-311150" algn="l" rtl="0">
              <a:spcBef>
                <a:spcPts val="0"/>
              </a:spcBef>
              <a:spcAft>
                <a:spcPts val="0"/>
              </a:spcAft>
              <a:buSzPts val="1300"/>
              <a:buChar char="◆"/>
            </a:pPr>
            <a:r>
              <a:rPr lang="en" sz="1300"/>
              <a:t>Diabetes </a:t>
            </a:r>
            <a:endParaRPr sz="1300"/>
          </a:p>
          <a:p>
            <a:pPr marL="914400" lvl="1" indent="-311150" algn="l" rtl="0">
              <a:spcBef>
                <a:spcPts val="0"/>
              </a:spcBef>
              <a:spcAft>
                <a:spcPts val="0"/>
              </a:spcAft>
              <a:buSzPts val="1300"/>
              <a:buChar char="◆"/>
            </a:pPr>
            <a:r>
              <a:rPr lang="en" sz="1300"/>
              <a:t>Osteoarthritis </a:t>
            </a:r>
            <a:endParaRPr sz="1300"/>
          </a:p>
          <a:p>
            <a:pPr marL="914400" lvl="1" indent="-311150" algn="l" rtl="0">
              <a:spcBef>
                <a:spcPts val="0"/>
              </a:spcBef>
              <a:spcAft>
                <a:spcPts val="0"/>
              </a:spcAft>
              <a:buSzPts val="1300"/>
              <a:buChar char="◆"/>
            </a:pPr>
            <a:r>
              <a:rPr lang="en" sz="1300"/>
              <a:t>Rheumatoid arthritis </a:t>
            </a:r>
            <a:endParaRPr sz="1300"/>
          </a:p>
          <a:p>
            <a:pPr marL="914400" lvl="1" indent="-311150" algn="l" rtl="0">
              <a:spcBef>
                <a:spcPts val="0"/>
              </a:spcBef>
              <a:spcAft>
                <a:spcPts val="0"/>
              </a:spcAft>
              <a:buSzPts val="1300"/>
              <a:buChar char="◆"/>
            </a:pPr>
            <a:r>
              <a:rPr lang="en" sz="1300"/>
              <a:t>PAD</a:t>
            </a:r>
            <a:endParaRPr sz="1300"/>
          </a:p>
          <a:p>
            <a:pPr marL="914400" lvl="1" indent="-311150" algn="l" rtl="0">
              <a:spcBef>
                <a:spcPts val="0"/>
              </a:spcBef>
              <a:spcAft>
                <a:spcPts val="0"/>
              </a:spcAft>
              <a:buSzPts val="1300"/>
              <a:buChar char="◆"/>
            </a:pPr>
            <a:r>
              <a:rPr lang="en" sz="1300"/>
              <a:t>Neuropathy </a:t>
            </a:r>
            <a:endParaRPr sz="1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Impact of Foot Pain</a:t>
            </a:r>
            <a:endParaRPr/>
          </a:p>
        </p:txBody>
      </p:sp>
      <p:sp>
        <p:nvSpPr>
          <p:cNvPr id="168" name="Google Shape;168;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Reduced walking </a:t>
            </a:r>
            <a:endParaRPr sz="1500"/>
          </a:p>
          <a:p>
            <a:pPr marL="457200" lvl="0" indent="-323850" algn="l" rtl="0">
              <a:spcBef>
                <a:spcPts val="0"/>
              </a:spcBef>
              <a:spcAft>
                <a:spcPts val="0"/>
              </a:spcAft>
              <a:buSzPts val="1500"/>
              <a:buChar char="➔"/>
            </a:pPr>
            <a:r>
              <a:rPr lang="en" sz="1500"/>
              <a:t>Difficulty with daily activities </a:t>
            </a:r>
            <a:endParaRPr sz="1500"/>
          </a:p>
          <a:p>
            <a:pPr marL="457200" lvl="0" indent="-323850" algn="l" rtl="0">
              <a:spcBef>
                <a:spcPts val="0"/>
              </a:spcBef>
              <a:spcAft>
                <a:spcPts val="0"/>
              </a:spcAft>
              <a:buSzPts val="1500"/>
              <a:buChar char="➔"/>
            </a:pPr>
            <a:r>
              <a:rPr lang="en" sz="1500"/>
              <a:t>Impaired balance </a:t>
            </a:r>
            <a:endParaRPr sz="1500"/>
          </a:p>
          <a:p>
            <a:pPr marL="457200" lvl="0" indent="-323850" algn="l" rtl="0">
              <a:spcBef>
                <a:spcPts val="0"/>
              </a:spcBef>
              <a:spcAft>
                <a:spcPts val="0"/>
              </a:spcAft>
              <a:buSzPts val="1500"/>
              <a:buChar char="➔"/>
            </a:pPr>
            <a:r>
              <a:rPr lang="en" sz="1500"/>
              <a:t>Increased falls </a:t>
            </a:r>
            <a:endParaRPr sz="1500"/>
          </a:p>
          <a:p>
            <a:pPr marL="457200" lvl="0" indent="-323850" algn="l" rtl="0">
              <a:spcBef>
                <a:spcPts val="0"/>
              </a:spcBef>
              <a:spcAft>
                <a:spcPts val="0"/>
              </a:spcAft>
              <a:buSzPts val="1500"/>
              <a:buChar char="➔"/>
            </a:pPr>
            <a:r>
              <a:rPr lang="en" sz="1500"/>
              <a:t>Poor health </a:t>
            </a:r>
            <a:endParaRPr sz="1500"/>
          </a:p>
          <a:p>
            <a:pPr marL="457200" lvl="0" indent="-323850" algn="l" rtl="0">
              <a:spcBef>
                <a:spcPts val="0"/>
              </a:spcBef>
              <a:spcAft>
                <a:spcPts val="0"/>
              </a:spcAft>
              <a:buSzPts val="1500"/>
              <a:buChar char="➔"/>
            </a:pPr>
            <a:r>
              <a:rPr lang="en" sz="1500"/>
              <a:t>Weight gain </a:t>
            </a:r>
            <a:endParaRPr sz="1500"/>
          </a:p>
          <a:p>
            <a:pPr marL="457200" lvl="0" indent="-323850" algn="l" rtl="0">
              <a:spcBef>
                <a:spcPts val="0"/>
              </a:spcBef>
              <a:spcAft>
                <a:spcPts val="0"/>
              </a:spcAft>
              <a:buSzPts val="1500"/>
              <a:buChar char="➔"/>
            </a:pPr>
            <a:r>
              <a:rPr lang="en" sz="1500"/>
              <a:t>Joint pain </a:t>
            </a:r>
            <a:endParaRPr sz="1500"/>
          </a:p>
          <a:p>
            <a:pPr marL="457200" lvl="0" indent="-323850" algn="l" rtl="0">
              <a:spcBef>
                <a:spcPts val="0"/>
              </a:spcBef>
              <a:spcAft>
                <a:spcPts val="0"/>
              </a:spcAft>
              <a:buSzPts val="1500"/>
              <a:buChar char="➔"/>
            </a:pPr>
            <a:r>
              <a:rPr lang="en" sz="1500"/>
              <a:t>Cardiovascular function </a:t>
            </a:r>
            <a:endParaRPr sz="1500"/>
          </a:p>
          <a:p>
            <a:pPr marL="457200" lvl="0" indent="-323850" algn="l" rtl="0">
              <a:spcBef>
                <a:spcPts val="0"/>
              </a:spcBef>
              <a:spcAft>
                <a:spcPts val="0"/>
              </a:spcAft>
              <a:buSzPts val="1500"/>
              <a:buChar char="➔"/>
            </a:pPr>
            <a:r>
              <a:rPr lang="en" sz="1500"/>
              <a:t>Impaired functional status </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Management of Foot Pain</a:t>
            </a:r>
            <a:endParaRPr/>
          </a:p>
        </p:txBody>
      </p:sp>
      <p:sp>
        <p:nvSpPr>
          <p:cNvPr id="174" name="Google Shape;174;p1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Regular podiatric care (once a year) </a:t>
            </a:r>
            <a:endParaRPr sz="1500"/>
          </a:p>
          <a:p>
            <a:pPr marL="457200" lvl="0" indent="-323850" algn="l" rtl="0">
              <a:spcBef>
                <a:spcPts val="0"/>
              </a:spcBef>
              <a:spcAft>
                <a:spcPts val="0"/>
              </a:spcAft>
              <a:buSzPts val="1500"/>
              <a:buChar char="➔"/>
            </a:pPr>
            <a:r>
              <a:rPr lang="en" sz="1500"/>
              <a:t>Debride nails (UK study showed 100 patients hospitalized 89% cannot trim nails) </a:t>
            </a:r>
            <a:endParaRPr sz="1500"/>
          </a:p>
          <a:p>
            <a:pPr marL="457200" lvl="0" indent="-323850" algn="l" rtl="0">
              <a:spcBef>
                <a:spcPts val="0"/>
              </a:spcBef>
              <a:spcAft>
                <a:spcPts val="0"/>
              </a:spcAft>
              <a:buSzPts val="1500"/>
              <a:buChar char="➔"/>
            </a:pPr>
            <a:r>
              <a:rPr lang="en" sz="1500"/>
              <a:t>Debride corns and calluses </a:t>
            </a:r>
            <a:endParaRPr sz="1500"/>
          </a:p>
          <a:p>
            <a:pPr marL="457200" lvl="0" indent="-323850" algn="l" rtl="0">
              <a:spcBef>
                <a:spcPts val="0"/>
              </a:spcBef>
              <a:spcAft>
                <a:spcPts val="0"/>
              </a:spcAft>
              <a:buSzPts val="1500"/>
              <a:buChar char="➔"/>
            </a:pPr>
            <a:r>
              <a:rPr lang="en" sz="1500"/>
              <a:t>Shoe gear advice </a:t>
            </a:r>
            <a:endParaRPr sz="1500"/>
          </a:p>
          <a:p>
            <a:pPr marL="914400" lvl="1" indent="-311150" algn="l" rtl="0">
              <a:spcBef>
                <a:spcPts val="0"/>
              </a:spcBef>
              <a:spcAft>
                <a:spcPts val="0"/>
              </a:spcAft>
              <a:buSzPts val="1300"/>
              <a:buChar char="◆"/>
            </a:pPr>
            <a:r>
              <a:rPr lang="en" sz="1300"/>
              <a:t>50% wear wrong size shoes </a:t>
            </a:r>
            <a:endParaRPr sz="1300"/>
          </a:p>
          <a:p>
            <a:pPr marL="914400" lvl="1" indent="-311150" algn="l" rtl="0">
              <a:spcBef>
                <a:spcPts val="0"/>
              </a:spcBef>
              <a:spcAft>
                <a:spcPts val="0"/>
              </a:spcAft>
              <a:buSzPts val="1300"/>
              <a:buChar char="◆"/>
            </a:pPr>
            <a:r>
              <a:rPr lang="en" sz="1300"/>
              <a:t>Problems include → being fashionable, not measured, and availability of proper shoes </a:t>
            </a:r>
            <a:endParaRPr sz="1300"/>
          </a:p>
          <a:p>
            <a:pPr marL="914400" lvl="1" indent="-311150" algn="l" rtl="0">
              <a:spcBef>
                <a:spcPts val="0"/>
              </a:spcBef>
              <a:spcAft>
                <a:spcPts val="0"/>
              </a:spcAft>
              <a:buSzPts val="1300"/>
              <a:buChar char="◆"/>
            </a:pPr>
            <a:r>
              <a:rPr lang="en" sz="1300"/>
              <a:t>Foot orthotics</a:t>
            </a:r>
            <a:endParaRPr sz="1300"/>
          </a:p>
          <a:p>
            <a:pPr marL="1371600" lvl="2" indent="-311150" algn="l" rtl="0">
              <a:spcBef>
                <a:spcPts val="0"/>
              </a:spcBef>
              <a:spcAft>
                <a:spcPts val="0"/>
              </a:spcAft>
              <a:buSzPts val="1300"/>
              <a:buChar char="●"/>
            </a:pPr>
            <a:r>
              <a:rPr lang="en" sz="1300"/>
              <a:t>Reduce pressure</a:t>
            </a:r>
            <a:endParaRPr sz="1300"/>
          </a:p>
          <a:p>
            <a:pPr marL="1371600" lvl="2" indent="-311150" algn="l" rtl="0">
              <a:spcBef>
                <a:spcPts val="0"/>
              </a:spcBef>
              <a:spcAft>
                <a:spcPts val="0"/>
              </a:spcAft>
              <a:buSzPts val="1300"/>
              <a:buChar char="●"/>
            </a:pPr>
            <a:r>
              <a:rPr lang="en" sz="1300"/>
              <a:t>Improve balance </a:t>
            </a:r>
            <a:endParaRPr sz="1300"/>
          </a:p>
          <a:p>
            <a:pPr marL="0" lvl="0" indent="0" algn="l" rtl="0">
              <a:spcBef>
                <a:spcPts val="12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Patient #1 (72 year old female) </a:t>
            </a:r>
            <a:endParaRPr/>
          </a:p>
          <a:p>
            <a:pPr marL="457200" lvl="0" indent="-342900" algn="l" rtl="0">
              <a:spcBef>
                <a:spcPts val="0"/>
              </a:spcBef>
              <a:spcAft>
                <a:spcPts val="0"/>
              </a:spcAft>
              <a:buSzPts val="1800"/>
              <a:buChar char="➔"/>
            </a:pPr>
            <a:r>
              <a:rPr lang="en" sz="1800"/>
              <a:t>History of Rheumatoid arthritis </a:t>
            </a:r>
            <a:endParaRPr sz="1800"/>
          </a:p>
          <a:p>
            <a:pPr marL="457200" lvl="0" indent="-342900" algn="l" rtl="0">
              <a:spcBef>
                <a:spcPts val="0"/>
              </a:spcBef>
              <a:spcAft>
                <a:spcPts val="0"/>
              </a:spcAft>
              <a:buSzPts val="1800"/>
              <a:buChar char="➔"/>
            </a:pPr>
            <a:r>
              <a:rPr lang="en" sz="1800"/>
              <a:t>Psoriatic arthritis </a:t>
            </a:r>
            <a:endParaRPr sz="1800"/>
          </a:p>
          <a:p>
            <a:pPr marL="457200" lvl="0" indent="-342900" algn="l" rtl="0">
              <a:spcBef>
                <a:spcPts val="0"/>
              </a:spcBef>
              <a:spcAft>
                <a:spcPts val="0"/>
              </a:spcAft>
              <a:buSzPts val="1800"/>
              <a:buChar char="➔"/>
            </a:pPr>
            <a:r>
              <a:rPr lang="en" sz="1800"/>
              <a:t>Lumbar Radiculopathy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Physical Exam </a:t>
            </a:r>
            <a:endParaRPr/>
          </a:p>
          <a:p>
            <a:pPr marL="457200" lvl="0" indent="-339724" algn="l" rtl="0">
              <a:spcBef>
                <a:spcPts val="0"/>
              </a:spcBef>
              <a:spcAft>
                <a:spcPts val="0"/>
              </a:spcAft>
              <a:buSzPct val="100000"/>
              <a:buChar char="➔"/>
            </a:pPr>
            <a:r>
              <a:rPr lang="en" sz="1944"/>
              <a:t>Diminished pedal pulses</a:t>
            </a:r>
            <a:endParaRPr sz="1944"/>
          </a:p>
          <a:p>
            <a:pPr marL="457200" lvl="0" indent="-339724" algn="l" rtl="0">
              <a:spcBef>
                <a:spcPts val="0"/>
              </a:spcBef>
              <a:spcAft>
                <a:spcPts val="0"/>
              </a:spcAft>
              <a:buSzPct val="100000"/>
              <a:buChar char="➔"/>
            </a:pPr>
            <a:r>
              <a:rPr lang="en" sz="1944"/>
              <a:t>CFT more than 3 seconds</a:t>
            </a:r>
            <a:endParaRPr sz="1944"/>
          </a:p>
          <a:p>
            <a:pPr marL="457200" lvl="0" indent="-339724" algn="l" rtl="0">
              <a:spcBef>
                <a:spcPts val="0"/>
              </a:spcBef>
              <a:spcAft>
                <a:spcPts val="0"/>
              </a:spcAft>
              <a:buSzPct val="100000"/>
              <a:buChar char="➔"/>
            </a:pPr>
            <a:r>
              <a:rPr lang="en" sz="1944"/>
              <a:t>Skin thin and shiny </a:t>
            </a:r>
            <a:endParaRPr sz="1944"/>
          </a:p>
          <a:p>
            <a:pPr marL="457200" lvl="0" indent="-339724" algn="l" rtl="0">
              <a:spcBef>
                <a:spcPts val="0"/>
              </a:spcBef>
              <a:spcAft>
                <a:spcPts val="0"/>
              </a:spcAft>
              <a:buSzPct val="100000"/>
              <a:buChar char="➔"/>
            </a:pPr>
            <a:r>
              <a:rPr lang="en" sz="1944"/>
              <a:t>Decreased sensation to monofilament test </a:t>
            </a:r>
            <a:endParaRPr sz="1944"/>
          </a:p>
          <a:p>
            <a:pPr marL="457200" lvl="0" indent="-339724" algn="l" rtl="0">
              <a:spcBef>
                <a:spcPts val="0"/>
              </a:spcBef>
              <a:spcAft>
                <a:spcPts val="0"/>
              </a:spcAft>
              <a:buSzPct val="100000"/>
              <a:buChar char="➔"/>
            </a:pPr>
            <a:r>
              <a:rPr lang="en" sz="1944"/>
              <a:t>Charcot foot right </a:t>
            </a:r>
            <a:endParaRPr sz="1944"/>
          </a:p>
          <a:p>
            <a:pPr marL="457200" lvl="0" indent="-339724" algn="l" rtl="0">
              <a:spcBef>
                <a:spcPts val="0"/>
              </a:spcBef>
              <a:spcAft>
                <a:spcPts val="0"/>
              </a:spcAft>
              <a:buSzPct val="100000"/>
              <a:buChar char="➔"/>
            </a:pPr>
            <a:r>
              <a:rPr lang="en" sz="1944"/>
              <a:t>HAV bilaterally  </a:t>
            </a:r>
            <a:endParaRPr sz="1944"/>
          </a:p>
          <a:p>
            <a:pPr marL="457200" lvl="0" indent="-339724" algn="l" rtl="0">
              <a:spcBef>
                <a:spcPts val="0"/>
              </a:spcBef>
              <a:spcAft>
                <a:spcPts val="0"/>
              </a:spcAft>
              <a:buSzPct val="100000"/>
              <a:buChar char="➔"/>
            </a:pPr>
            <a:r>
              <a:rPr lang="en" sz="1944"/>
              <a:t>Hammertoes bilaterally </a:t>
            </a:r>
            <a:endParaRPr sz="1944"/>
          </a:p>
          <a:p>
            <a:pPr marL="457200" lvl="0" indent="-339724" algn="l" rtl="0">
              <a:spcBef>
                <a:spcPts val="0"/>
              </a:spcBef>
              <a:spcAft>
                <a:spcPts val="0"/>
              </a:spcAft>
              <a:buSzPct val="100000"/>
              <a:buChar char="➔"/>
            </a:pPr>
            <a:r>
              <a:rPr lang="en" sz="1944"/>
              <a:t>Ingrown dystrophic nails </a:t>
            </a:r>
            <a:endParaRPr sz="1944"/>
          </a:p>
          <a:p>
            <a:pPr marL="457200" lvl="0" indent="-339724" algn="l" rtl="0">
              <a:spcBef>
                <a:spcPts val="0"/>
              </a:spcBef>
              <a:spcAft>
                <a:spcPts val="0"/>
              </a:spcAft>
              <a:buSzPct val="100000"/>
              <a:buChar char="➔"/>
            </a:pPr>
            <a:r>
              <a:rPr lang="en" sz="1944"/>
              <a:t>Calluses </a:t>
            </a:r>
            <a:endParaRPr sz="1944"/>
          </a:p>
          <a:p>
            <a:pPr marL="457200" lvl="0" indent="-339724" algn="l" rtl="0">
              <a:spcBef>
                <a:spcPts val="0"/>
              </a:spcBef>
              <a:spcAft>
                <a:spcPts val="0"/>
              </a:spcAft>
              <a:buSzPct val="100000"/>
              <a:buChar char="➔"/>
            </a:pPr>
            <a:r>
              <a:rPr lang="en" sz="1944"/>
              <a:t>Sub metatarsal head left second, medial aspect </a:t>
            </a:r>
            <a:endParaRPr sz="1944"/>
          </a:p>
          <a:p>
            <a:pPr marL="457200" lvl="0" indent="-339724" algn="l" rtl="0">
              <a:spcBef>
                <a:spcPts val="0"/>
              </a:spcBef>
              <a:spcAft>
                <a:spcPts val="0"/>
              </a:spcAft>
              <a:buSzPct val="100000"/>
              <a:buChar char="➔"/>
            </a:pPr>
            <a:r>
              <a:rPr lang="en" sz="1944"/>
              <a:t>Left first metatarsal head, plantar aspect right second toe and medial aspect right second toe </a:t>
            </a:r>
            <a:endParaRPr sz="1944"/>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2"/>
          <p:cNvPicPr preferRelativeResize="0"/>
          <p:nvPr/>
        </p:nvPicPr>
        <p:blipFill>
          <a:blip r:embed="rId3">
            <a:alphaModFix/>
          </a:blip>
          <a:stretch>
            <a:fillRect/>
          </a:stretch>
        </p:blipFill>
        <p:spPr>
          <a:xfrm>
            <a:off x="466025" y="152400"/>
            <a:ext cx="3629027" cy="4838702"/>
          </a:xfrm>
          <a:prstGeom prst="rect">
            <a:avLst/>
          </a:prstGeom>
          <a:noFill/>
          <a:ln>
            <a:noFill/>
          </a:ln>
        </p:spPr>
      </p:pic>
      <p:pic>
        <p:nvPicPr>
          <p:cNvPr id="190" name="Google Shape;190;p22"/>
          <p:cNvPicPr preferRelativeResize="0"/>
          <p:nvPr/>
        </p:nvPicPr>
        <p:blipFill>
          <a:blip r:embed="rId4">
            <a:alphaModFix/>
          </a:blip>
          <a:stretch>
            <a:fillRect/>
          </a:stretch>
        </p:blipFill>
        <p:spPr>
          <a:xfrm>
            <a:off x="4676077" y="152400"/>
            <a:ext cx="3629027" cy="48387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3"/>
          <p:cNvPicPr preferRelativeResize="0"/>
          <p:nvPr/>
        </p:nvPicPr>
        <p:blipFill>
          <a:blip r:embed="rId3">
            <a:alphaModFix/>
          </a:blip>
          <a:stretch>
            <a:fillRect/>
          </a:stretch>
        </p:blipFill>
        <p:spPr>
          <a:xfrm>
            <a:off x="539225" y="152400"/>
            <a:ext cx="3629027" cy="4838702"/>
          </a:xfrm>
          <a:prstGeom prst="rect">
            <a:avLst/>
          </a:prstGeom>
          <a:noFill/>
          <a:ln>
            <a:noFill/>
          </a:ln>
        </p:spPr>
      </p:pic>
      <p:pic>
        <p:nvPicPr>
          <p:cNvPr id="196" name="Google Shape;196;p23"/>
          <p:cNvPicPr preferRelativeResize="0"/>
          <p:nvPr/>
        </p:nvPicPr>
        <p:blipFill>
          <a:blip r:embed="rId4">
            <a:alphaModFix/>
          </a:blip>
          <a:stretch>
            <a:fillRect/>
          </a:stretch>
        </p:blipFill>
        <p:spPr>
          <a:xfrm>
            <a:off x="4655177" y="152400"/>
            <a:ext cx="3629027" cy="48387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4"/>
          <p:cNvPicPr preferRelativeResize="0"/>
          <p:nvPr/>
        </p:nvPicPr>
        <p:blipFill>
          <a:blip r:embed="rId3">
            <a:alphaModFix/>
          </a:blip>
          <a:stretch>
            <a:fillRect/>
          </a:stretch>
        </p:blipFill>
        <p:spPr>
          <a:xfrm>
            <a:off x="560100" y="152400"/>
            <a:ext cx="3629027" cy="4838702"/>
          </a:xfrm>
          <a:prstGeom prst="rect">
            <a:avLst/>
          </a:prstGeom>
          <a:noFill/>
          <a:ln>
            <a:noFill/>
          </a:ln>
        </p:spPr>
      </p:pic>
      <p:pic>
        <p:nvPicPr>
          <p:cNvPr id="202" name="Google Shape;202;p24"/>
          <p:cNvPicPr preferRelativeResize="0"/>
          <p:nvPr/>
        </p:nvPicPr>
        <p:blipFill>
          <a:blip r:embed="rId4">
            <a:alphaModFix/>
          </a:blip>
          <a:stretch>
            <a:fillRect/>
          </a:stretch>
        </p:blipFill>
        <p:spPr>
          <a:xfrm>
            <a:off x="4738802" y="152400"/>
            <a:ext cx="3629027" cy="48387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5"/>
          <p:cNvPicPr preferRelativeResize="0"/>
          <p:nvPr/>
        </p:nvPicPr>
        <p:blipFill>
          <a:blip r:embed="rId3">
            <a:alphaModFix/>
          </a:blip>
          <a:stretch>
            <a:fillRect/>
          </a:stretch>
        </p:blipFill>
        <p:spPr>
          <a:xfrm>
            <a:off x="152400" y="152400"/>
            <a:ext cx="4689398" cy="3517048"/>
          </a:xfrm>
          <a:prstGeom prst="rect">
            <a:avLst/>
          </a:prstGeom>
          <a:noFill/>
          <a:ln>
            <a:noFill/>
          </a:ln>
        </p:spPr>
      </p:pic>
      <p:pic>
        <p:nvPicPr>
          <p:cNvPr id="208" name="Google Shape;208;p25"/>
          <p:cNvPicPr preferRelativeResize="0"/>
          <p:nvPr/>
        </p:nvPicPr>
        <p:blipFill>
          <a:blip r:embed="rId4">
            <a:alphaModFix/>
          </a:blip>
          <a:stretch>
            <a:fillRect/>
          </a:stretch>
        </p:blipFill>
        <p:spPr>
          <a:xfrm>
            <a:off x="5248024" y="180588"/>
            <a:ext cx="3586748" cy="47823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8579-0EBF-4AEB-A58A-DF0E1488BA40}"/>
              </a:ext>
            </a:extLst>
          </p:cNvPr>
          <p:cNvSpPr>
            <a:spLocks noGrp="1"/>
          </p:cNvSpPr>
          <p:nvPr>
            <p:ph type="title"/>
          </p:nvPr>
        </p:nvSpPr>
        <p:spPr>
          <a:xfrm>
            <a:off x="1579865" y="-131751"/>
            <a:ext cx="5704820" cy="1416338"/>
          </a:xfrm>
        </p:spPr>
        <p:txBody>
          <a:bodyPr/>
          <a:lstStyle/>
          <a:p>
            <a:r>
              <a:rPr lang="en-US" sz="3300" dirty="0"/>
              <a:t>Welcome</a:t>
            </a:r>
          </a:p>
        </p:txBody>
      </p:sp>
      <p:sp>
        <p:nvSpPr>
          <p:cNvPr id="4" name="Content Placeholder 3">
            <a:extLst>
              <a:ext uri="{FF2B5EF4-FFF2-40B4-BE49-F238E27FC236}">
                <a16:creationId xmlns:a16="http://schemas.microsoft.com/office/drawing/2014/main" id="{49107093-C0B1-4047-AD7A-343CDEE155C5}"/>
              </a:ext>
            </a:extLst>
          </p:cNvPr>
          <p:cNvSpPr>
            <a:spLocks noGrp="1"/>
          </p:cNvSpPr>
          <p:nvPr>
            <p:ph sz="quarter" idx="13"/>
          </p:nvPr>
        </p:nvSpPr>
        <p:spPr>
          <a:xfrm>
            <a:off x="1969294" y="1572683"/>
            <a:ext cx="5227164" cy="2293143"/>
          </a:xfrm>
        </p:spPr>
        <p:txBody>
          <a:bodyPr>
            <a:normAutofit fontScale="92500"/>
          </a:bodyPr>
          <a:lstStyle/>
          <a:p>
            <a:r>
              <a:rPr lang="en-US" dirty="0"/>
              <a:t>Nebraska Geriatrics Workforce Enhancement Program welcomes you to our monthly Geriatrics Case Conference ECHO,  held on the first Thursday of every month</a:t>
            </a:r>
          </a:p>
          <a:p>
            <a:endParaRPr lang="en-US" dirty="0"/>
          </a:p>
          <a:p>
            <a:pPr marL="814388" lvl="1" indent="-257175">
              <a:buFont typeface="Arial,Sans-Serif"/>
              <a:buChar char="•"/>
            </a:pPr>
            <a:r>
              <a:rPr lang="en-US" dirty="0"/>
              <a:t>All attendees, please use </a:t>
            </a:r>
            <a:r>
              <a:rPr lang="en-US" dirty="0">
                <a:solidFill>
                  <a:srgbClr val="FFC000"/>
                </a:solidFill>
              </a:rPr>
              <a:t>SIGN-IN LINK </a:t>
            </a:r>
            <a:r>
              <a:rPr lang="en-US" dirty="0"/>
              <a:t>to note attendance</a:t>
            </a:r>
          </a:p>
          <a:p>
            <a:pPr marL="814388" lvl="1" indent="-257175">
              <a:buFont typeface="Arial,Sans-Serif"/>
              <a:buChar char="•"/>
            </a:pPr>
            <a:r>
              <a:rPr lang="en-US" dirty="0"/>
              <a:t>Please mute during presentations and unmute yourself to speak during discussion</a:t>
            </a:r>
          </a:p>
          <a:p>
            <a:pPr marL="814388" lvl="1" indent="-257175">
              <a:buFont typeface="Arial,Sans-Serif"/>
              <a:buChar char="•"/>
            </a:pPr>
            <a:r>
              <a:rPr lang="en-US" dirty="0"/>
              <a:t>Share your feedback and ideas in follow-up surveys</a:t>
            </a:r>
          </a:p>
          <a:p>
            <a:pPr marL="814388" lvl="1" indent="-257175">
              <a:buFont typeface="Arial,Sans-Serif"/>
              <a:buChar char="•"/>
            </a:pPr>
            <a:endParaRPr lang="en-US" dirty="0"/>
          </a:p>
        </p:txBody>
      </p:sp>
      <p:sp>
        <p:nvSpPr>
          <p:cNvPr id="7" name="TextBox 6">
            <a:extLst>
              <a:ext uri="{FF2B5EF4-FFF2-40B4-BE49-F238E27FC236}">
                <a16:creationId xmlns:a16="http://schemas.microsoft.com/office/drawing/2014/main" id="{F1951415-CD4C-46DF-BFAF-4BBF91067C95}"/>
              </a:ext>
            </a:extLst>
          </p:cNvPr>
          <p:cNvSpPr txBox="1"/>
          <p:nvPr/>
        </p:nvSpPr>
        <p:spPr>
          <a:xfrm>
            <a:off x="1969294" y="3849211"/>
            <a:ext cx="5120878" cy="99257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342900">
              <a:buClrTx/>
            </a:pPr>
            <a:r>
              <a:rPr lang="en-US" sz="1200" i="1" kern="1200" dirty="0">
                <a:solidFill>
                  <a:prstClr val="white"/>
                </a:solidFill>
                <a:latin typeface="Calibri"/>
                <a:ea typeface="+mn-ea"/>
                <a:cs typeface="+mn-cs"/>
              </a:rPr>
              <a:t>Project ECHO® collects registration, participation, questions/answers, chat comments, and poll responses for some </a:t>
            </a:r>
            <a:r>
              <a:rPr lang="en-US" sz="1200" i="1" kern="1200" dirty="0" err="1">
                <a:solidFill>
                  <a:prstClr val="white"/>
                </a:solidFill>
                <a:latin typeface="Calibri"/>
                <a:ea typeface="+mn-ea"/>
                <a:cs typeface="+mn-cs"/>
              </a:rPr>
              <a:t>teleECHO</a:t>
            </a:r>
            <a:r>
              <a:rPr lang="en-US" sz="1200" i="1" kern="1200" dirty="0">
                <a:solidFill>
                  <a:prstClr val="white"/>
                </a:solidFill>
                <a:latin typeface="Calibri"/>
                <a:ea typeface="+mn-ea"/>
                <a:cs typeface="+mn-cs"/>
              </a:rPr>
              <a:t>® programs. Your individual data will be kept confidential. These data may be used for reports, maps, communications, surveys, quality assurance, evaluation, research, and to inform new initiatives. </a:t>
            </a:r>
            <a:endParaRPr lang="en-US" sz="1200" kern="1200" dirty="0">
              <a:solidFill>
                <a:prstClr val="white"/>
              </a:solidFill>
              <a:latin typeface="Calibri"/>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7794" y="226447"/>
            <a:ext cx="3631207" cy="391013"/>
          </a:xfrm>
          <a:prstGeom prst="rect">
            <a:avLst/>
          </a:prstGeom>
          <a:solidFill>
            <a:sysClr val="window" lastClr="FFFFFF"/>
          </a:solid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154" y="226447"/>
            <a:ext cx="1270260" cy="668654"/>
          </a:xfrm>
          <a:prstGeom prst="rect">
            <a:avLst/>
          </a:prstGeom>
        </p:spPr>
      </p:pic>
    </p:spTree>
    <p:extLst>
      <p:ext uri="{BB962C8B-B14F-4D97-AF65-F5344CB8AC3E}">
        <p14:creationId xmlns:p14="http://schemas.microsoft.com/office/powerpoint/2010/main" val="206074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6850" y="2937225"/>
            <a:ext cx="4509152" cy="1102519"/>
          </a:xfrm>
        </p:spPr>
        <p:txBody>
          <a:bodyPr>
            <a:normAutofit fontScale="90000"/>
          </a:bodyPr>
          <a:lstStyle/>
          <a:p>
            <a:r>
              <a:rPr lang="en-US" sz="2475" dirty="0"/>
              <a:t>This program is supported by the Health Resources and Services Administration (HRSA) </a:t>
            </a:r>
            <a:r>
              <a:rPr lang="en-US" sz="1650" dirty="0"/>
              <a:t>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br>
              <a:rPr lang="en-US" sz="1650" dirty="0"/>
            </a:br>
            <a:endParaRPr lang="en-US" sz="1650" dirty="0"/>
          </a:p>
        </p:txBody>
      </p:sp>
    </p:spTree>
    <p:extLst>
      <p:ext uri="{BB962C8B-B14F-4D97-AF65-F5344CB8AC3E}">
        <p14:creationId xmlns:p14="http://schemas.microsoft.com/office/powerpoint/2010/main" val="209172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976" y="331692"/>
            <a:ext cx="996552" cy="4924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9628" y="443051"/>
            <a:ext cx="2505074" cy="269750"/>
          </a:xfrm>
          <a:prstGeom prst="rect">
            <a:avLst/>
          </a:prstGeom>
        </p:spPr>
      </p:pic>
      <p:graphicFrame>
        <p:nvGraphicFramePr>
          <p:cNvPr id="10" name="Object 9"/>
          <p:cNvGraphicFramePr>
            <a:graphicFrameLocks noChangeAspect="1"/>
          </p:cNvGraphicFramePr>
          <p:nvPr/>
        </p:nvGraphicFramePr>
        <p:xfrm>
          <a:off x="2571750" y="673894"/>
          <a:ext cx="3863579" cy="4241006"/>
        </p:xfrm>
        <a:graphic>
          <a:graphicData uri="http://schemas.openxmlformats.org/presentationml/2006/ole">
            <mc:AlternateContent xmlns:mc="http://schemas.openxmlformats.org/markup-compatibility/2006">
              <mc:Choice xmlns:v="urn:schemas-microsoft-com:vml" Requires="v">
                <p:oleObj spid="_x0000_s1030" name="Document" r:id="rId5" imgW="7172198" imgH="7867904" progId="Word.Document.12">
                  <p:embed/>
                </p:oleObj>
              </mc:Choice>
              <mc:Fallback>
                <p:oleObj name="Document" r:id="rId5" imgW="7172198" imgH="7867904" progId="Word.Document.12">
                  <p:embed/>
                  <p:pic>
                    <p:nvPicPr>
                      <p:cNvPr id="10" name="Object 9"/>
                      <p:cNvPicPr/>
                      <p:nvPr/>
                    </p:nvPicPr>
                    <p:blipFill>
                      <a:blip r:embed="rId6"/>
                      <a:stretch>
                        <a:fillRect/>
                      </a:stretch>
                    </p:blipFill>
                    <p:spPr>
                      <a:xfrm>
                        <a:off x="2571750" y="673894"/>
                        <a:ext cx="3863579" cy="4241006"/>
                      </a:xfrm>
                      <a:prstGeom prst="rect">
                        <a:avLst/>
                      </a:prstGeom>
                    </p:spPr>
                  </p:pic>
                </p:oleObj>
              </mc:Fallback>
            </mc:AlternateContent>
          </a:graphicData>
        </a:graphic>
      </p:graphicFrame>
    </p:spTree>
    <p:extLst>
      <p:ext uri="{BB962C8B-B14F-4D97-AF65-F5344CB8AC3E}">
        <p14:creationId xmlns:p14="http://schemas.microsoft.com/office/powerpoint/2010/main" val="230631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2321719" y="2590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11" name="AutoShape 12"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1259681" y="1262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17" name="AutoShape 20"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3124200" y="81319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graphicFrame>
        <p:nvGraphicFramePr>
          <p:cNvPr id="24" name="Object 23"/>
          <p:cNvGraphicFramePr>
            <a:graphicFrameLocks noChangeAspect="1"/>
          </p:cNvGraphicFramePr>
          <p:nvPr/>
        </p:nvGraphicFramePr>
        <p:xfrm>
          <a:off x="1943100" y="812006"/>
          <a:ext cx="5520929" cy="6057900"/>
        </p:xfrm>
        <a:graphic>
          <a:graphicData uri="http://schemas.openxmlformats.org/presentationml/2006/ole">
            <mc:AlternateContent xmlns:mc="http://schemas.openxmlformats.org/markup-compatibility/2006">
              <mc:Choice xmlns:v="urn:schemas-microsoft-com:vml" Requires="v">
                <p:oleObj spid="_x0000_s2052" name="Document" r:id="rId3" imgW="6665193" imgH="7335061" progId="Word.Document.12">
                  <p:embed/>
                </p:oleObj>
              </mc:Choice>
              <mc:Fallback>
                <p:oleObj name="Document" r:id="rId3" imgW="6665193" imgH="7335061" progId="Word.Document.12">
                  <p:embed/>
                  <p:pic>
                    <p:nvPicPr>
                      <p:cNvPr id="24" name="Object 23"/>
                      <p:cNvPicPr/>
                      <p:nvPr/>
                    </p:nvPicPr>
                    <p:blipFill>
                      <a:blip r:embed="rId4"/>
                      <a:stretch>
                        <a:fillRect/>
                      </a:stretch>
                    </p:blipFill>
                    <p:spPr>
                      <a:xfrm>
                        <a:off x="1943100" y="812006"/>
                        <a:ext cx="5520929" cy="6057900"/>
                      </a:xfrm>
                      <a:prstGeom prst="rect">
                        <a:avLst/>
                      </a:prstGeom>
                    </p:spPr>
                  </p:pic>
                </p:oleObj>
              </mc:Fallback>
            </mc:AlternateContent>
          </a:graphicData>
        </a:graphic>
      </p:graphicFrame>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2319" y="354806"/>
            <a:ext cx="2627542" cy="282938"/>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4708" y="213713"/>
            <a:ext cx="929900" cy="459531"/>
          </a:xfrm>
          <a:prstGeom prst="rect">
            <a:avLst/>
          </a:prstGeom>
        </p:spPr>
      </p:pic>
    </p:spTree>
    <p:extLst>
      <p:ext uri="{BB962C8B-B14F-4D97-AF65-F5344CB8AC3E}">
        <p14:creationId xmlns:p14="http://schemas.microsoft.com/office/powerpoint/2010/main" val="213094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991" y="1078669"/>
            <a:ext cx="5059997" cy="1137505"/>
          </a:xfrm>
        </p:spPr>
        <p:txBody>
          <a:bodyPr/>
          <a:lstStyle/>
          <a:p>
            <a:pPr algn="ctr"/>
            <a:r>
              <a:rPr lang="en-US" sz="2400" dirty="0"/>
              <a:t>Nebraska GWEP Geriatrics Case Conference ECHO</a:t>
            </a:r>
            <a:br>
              <a:rPr lang="en-US" sz="2700" dirty="0"/>
            </a:br>
            <a:endParaRPr lang="en-US" sz="3600" dirty="0"/>
          </a:p>
        </p:txBody>
      </p:sp>
      <p:sp>
        <p:nvSpPr>
          <p:cNvPr id="3" name="Subtitle 2"/>
          <p:cNvSpPr>
            <a:spLocks noGrp="1"/>
          </p:cNvSpPr>
          <p:nvPr>
            <p:ph type="subTitle" idx="1"/>
          </p:nvPr>
        </p:nvSpPr>
        <p:spPr>
          <a:xfrm>
            <a:off x="2340424" y="3665867"/>
            <a:ext cx="4509152" cy="516383"/>
          </a:xfrm>
        </p:spPr>
        <p:txBody>
          <a:bodyPr vert="horz" lIns="68580" tIns="34290" rIns="68580" bIns="34290" rtlCol="0" anchor="t">
            <a:normAutofit/>
          </a:bodyPr>
          <a:lstStyle/>
          <a:p>
            <a:pPr algn="ctr"/>
            <a:r>
              <a:rPr lang="en-US" sz="1350" b="0" dirty="0">
                <a:solidFill>
                  <a:schemeClr val="tx1"/>
                </a:solidFill>
              </a:rPr>
              <a:t>June 3</a:t>
            </a:r>
            <a:r>
              <a:rPr lang="en-US" sz="1350" b="0" baseline="30000" dirty="0">
                <a:solidFill>
                  <a:schemeClr val="tx1"/>
                </a:solidFill>
              </a:rPr>
              <a:t>rd</a:t>
            </a:r>
            <a:r>
              <a:rPr lang="en-US" sz="1350" b="0" dirty="0">
                <a:solidFill>
                  <a:schemeClr val="tx1"/>
                </a:solidFill>
              </a:rPr>
              <a:t>, 2021</a:t>
            </a:r>
          </a:p>
        </p:txBody>
      </p:sp>
      <p:sp>
        <p:nvSpPr>
          <p:cNvPr id="4" name="Rectangle 2"/>
          <p:cNvSpPr>
            <a:spLocks noChangeArrowheads="1"/>
          </p:cNvSpPr>
          <p:nvPr/>
        </p:nvSpPr>
        <p:spPr bwMode="auto">
          <a:xfrm>
            <a:off x="2205991" y="3582268"/>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dirty="0">
              <a:solidFill>
                <a:prstClr val="black"/>
              </a:solidFill>
              <a:latin typeface="Calibri"/>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49504" y="3924306"/>
            <a:ext cx="2368178" cy="1074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1197" y="320300"/>
            <a:ext cx="3631207" cy="391013"/>
          </a:xfrm>
          <a:prstGeom prst="rect">
            <a:avLst/>
          </a:prstGeom>
          <a:solidFill>
            <a:sysClr val="window" lastClr="FFFFFF"/>
          </a:solidFill>
        </p:spPr>
      </p:pic>
      <p:pic>
        <p:nvPicPr>
          <p:cNvPr id="7" name="Picture 5" descr="Image result for nebraska medicine log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849576" y="4208932"/>
            <a:ext cx="2086194" cy="8106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5137" y="3402624"/>
            <a:ext cx="1271873" cy="1596200"/>
          </a:xfrm>
          <a:prstGeom prst="rect">
            <a:avLst/>
          </a:prstGeom>
        </p:spPr>
      </p:pic>
      <p:sp>
        <p:nvSpPr>
          <p:cNvPr id="5" name="TextBox 4">
            <a:extLst>
              <a:ext uri="{FF2B5EF4-FFF2-40B4-BE49-F238E27FC236}">
                <a16:creationId xmlns:a16="http://schemas.microsoft.com/office/drawing/2014/main" id="{384CD293-282E-411B-BFE7-AB4FF7DD92A4}"/>
              </a:ext>
            </a:extLst>
          </p:cNvPr>
          <p:cNvSpPr txBox="1"/>
          <p:nvPr/>
        </p:nvSpPr>
        <p:spPr>
          <a:xfrm>
            <a:off x="2438899" y="2802919"/>
            <a:ext cx="4650581"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800" dirty="0">
                <a:latin typeface="Times New Roman"/>
                <a:ea typeface="+mn-lt"/>
                <a:cs typeface="+mn-lt"/>
              </a:rPr>
              <a:t>John </a:t>
            </a:r>
            <a:r>
              <a:rPr lang="en-US" sz="1800" dirty="0" err="1">
                <a:latin typeface="Times New Roman"/>
                <a:ea typeface="+mn-lt"/>
                <a:cs typeface="+mn-lt"/>
              </a:rPr>
              <a:t>Weremy</a:t>
            </a:r>
            <a:r>
              <a:rPr lang="en-US" sz="1800" dirty="0">
                <a:latin typeface="Times New Roman"/>
                <a:ea typeface="+mn-lt"/>
                <a:cs typeface="+mn-lt"/>
              </a:rPr>
              <a:t>, DPM</a:t>
            </a:r>
            <a:endParaRPr lang="en-US" sz="1800" dirty="0">
              <a:latin typeface="Times New Roman"/>
              <a:cs typeface="Times New Roman"/>
            </a:endParaRPr>
          </a:p>
        </p:txBody>
      </p:sp>
      <p:sp>
        <p:nvSpPr>
          <p:cNvPr id="9" name="TextBox 8">
            <a:extLst>
              <a:ext uri="{FF2B5EF4-FFF2-40B4-BE49-F238E27FC236}">
                <a16:creationId xmlns:a16="http://schemas.microsoft.com/office/drawing/2014/main" id="{02DF701E-CA36-41EC-B952-D62DE011AF25}"/>
              </a:ext>
            </a:extLst>
          </p:cNvPr>
          <p:cNvSpPr txBox="1"/>
          <p:nvPr/>
        </p:nvSpPr>
        <p:spPr>
          <a:xfrm>
            <a:off x="2410699" y="1577233"/>
            <a:ext cx="4650581"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endParaRPr lang="en-US" sz="2700" b="1" i="1" dirty="0">
              <a:cs typeface="Calibri"/>
            </a:endParaRPr>
          </a:p>
          <a:p>
            <a:pPr algn="ctr"/>
            <a:r>
              <a:rPr lang="en-US" sz="2700" b="1" i="1" dirty="0">
                <a:cs typeface="Calibri"/>
              </a:rPr>
              <a:t>Problems in Foot Care</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3688" y="165983"/>
            <a:ext cx="1415792" cy="699646"/>
          </a:xfrm>
          <a:prstGeom prst="rect">
            <a:avLst/>
          </a:prstGeom>
        </p:spPr>
      </p:pic>
    </p:spTree>
    <p:extLst>
      <p:ext uri="{BB962C8B-B14F-4D97-AF65-F5344CB8AC3E}">
        <p14:creationId xmlns:p14="http://schemas.microsoft.com/office/powerpoint/2010/main" val="249545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Foot Problems with Geriatric Patients</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By John Weremy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Dr. John Weremy </a:t>
            </a:r>
            <a:endParaRPr/>
          </a:p>
        </p:txBody>
      </p:sp>
      <p:sp>
        <p:nvSpPr>
          <p:cNvPr id="141" name="Google Shape;141;p14"/>
          <p:cNvSpPr txBox="1">
            <a:spLocks noGrp="1"/>
          </p:cNvSpPr>
          <p:nvPr>
            <p:ph type="body" idx="1"/>
          </p:nvPr>
        </p:nvSpPr>
        <p:spPr>
          <a:xfrm>
            <a:off x="1297500" y="1306775"/>
            <a:ext cx="3798900" cy="30816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University of Nebraska-Lincoln </a:t>
            </a:r>
            <a:endParaRPr sz="1500"/>
          </a:p>
          <a:p>
            <a:pPr marL="457200" lvl="0" indent="-323850" algn="l" rtl="0">
              <a:spcBef>
                <a:spcPts val="0"/>
              </a:spcBef>
              <a:spcAft>
                <a:spcPts val="0"/>
              </a:spcAft>
              <a:buSzPts val="1500"/>
              <a:buChar char="➔"/>
            </a:pPr>
            <a:r>
              <a:rPr lang="en" sz="1500"/>
              <a:t>College of Podiatric Medicine Des Moines, Iowa</a:t>
            </a:r>
            <a:endParaRPr sz="1500"/>
          </a:p>
          <a:p>
            <a:pPr marL="457200" lvl="0" indent="-323850" algn="l" rtl="0">
              <a:spcBef>
                <a:spcPts val="0"/>
              </a:spcBef>
              <a:spcAft>
                <a:spcPts val="0"/>
              </a:spcAft>
              <a:buSzPts val="1500"/>
              <a:buChar char="➔"/>
            </a:pPr>
            <a:r>
              <a:rPr lang="en" sz="1500"/>
              <a:t>Two years of residency department of Veteran Affairs Denver, Colorado </a:t>
            </a:r>
            <a:endParaRPr sz="1500"/>
          </a:p>
          <a:p>
            <a:pPr marL="457200" lvl="0" indent="-323850" algn="l" rtl="0">
              <a:spcBef>
                <a:spcPts val="0"/>
              </a:spcBef>
              <a:spcAft>
                <a:spcPts val="0"/>
              </a:spcAft>
              <a:buSzPts val="1500"/>
              <a:buChar char="➔"/>
            </a:pPr>
            <a:r>
              <a:rPr lang="en" sz="1500"/>
              <a:t>Diplomat American College of Podiatric Medicine </a:t>
            </a:r>
            <a:endParaRPr sz="1500"/>
          </a:p>
          <a:p>
            <a:pPr marL="457200" lvl="0" indent="-323850" algn="l" rtl="0">
              <a:spcBef>
                <a:spcPts val="0"/>
              </a:spcBef>
              <a:spcAft>
                <a:spcPts val="0"/>
              </a:spcAft>
              <a:buSzPts val="1500"/>
              <a:buChar char="➔"/>
            </a:pPr>
            <a:r>
              <a:rPr lang="en" sz="1500"/>
              <a:t>Ehrling Bergquist Clinic </a:t>
            </a:r>
            <a:endParaRPr sz="1500"/>
          </a:p>
          <a:p>
            <a:pPr marL="914400" lvl="1" indent="-311150" algn="l" rtl="0">
              <a:spcBef>
                <a:spcPts val="0"/>
              </a:spcBef>
              <a:spcAft>
                <a:spcPts val="0"/>
              </a:spcAft>
              <a:buSzPts val="1300"/>
              <a:buChar char="◆"/>
            </a:pPr>
            <a:r>
              <a:rPr lang="en" sz="1300"/>
              <a:t>Offutt Air Force Base </a:t>
            </a:r>
            <a:endParaRPr sz="1300"/>
          </a:p>
          <a:p>
            <a:pPr marL="0" lvl="0" indent="0" algn="l" rtl="0">
              <a:spcBef>
                <a:spcPts val="1200"/>
              </a:spcBef>
              <a:spcAft>
                <a:spcPts val="1200"/>
              </a:spcAft>
              <a:buNone/>
            </a:pPr>
            <a:endParaRPr/>
          </a:p>
        </p:txBody>
      </p:sp>
      <p:pic>
        <p:nvPicPr>
          <p:cNvPr id="142" name="Google Shape;142;p14"/>
          <p:cNvPicPr preferRelativeResize="0"/>
          <p:nvPr/>
        </p:nvPicPr>
        <p:blipFill>
          <a:blip r:embed="rId3">
            <a:alphaModFix/>
          </a:blip>
          <a:stretch>
            <a:fillRect/>
          </a:stretch>
        </p:blipFill>
        <p:spPr>
          <a:xfrm>
            <a:off x="7123650" y="680425"/>
            <a:ext cx="1783402" cy="1813874"/>
          </a:xfrm>
          <a:prstGeom prst="rect">
            <a:avLst/>
          </a:prstGeom>
          <a:noFill/>
          <a:ln>
            <a:noFill/>
          </a:ln>
        </p:spPr>
      </p:pic>
      <p:pic>
        <p:nvPicPr>
          <p:cNvPr id="143" name="Google Shape;143;p14"/>
          <p:cNvPicPr preferRelativeResize="0"/>
          <p:nvPr/>
        </p:nvPicPr>
        <p:blipFill>
          <a:blip r:embed="rId4">
            <a:alphaModFix/>
          </a:blip>
          <a:stretch>
            <a:fillRect/>
          </a:stretch>
        </p:blipFill>
        <p:spPr>
          <a:xfrm>
            <a:off x="5401200" y="2387869"/>
            <a:ext cx="3505850" cy="1599531"/>
          </a:xfrm>
          <a:prstGeom prst="rect">
            <a:avLst/>
          </a:prstGeom>
          <a:noFill/>
          <a:ln>
            <a:noFill/>
          </a:ln>
        </p:spPr>
      </p:pic>
      <p:pic>
        <p:nvPicPr>
          <p:cNvPr id="144" name="Google Shape;144;p14"/>
          <p:cNvPicPr preferRelativeResize="0"/>
          <p:nvPr/>
        </p:nvPicPr>
        <p:blipFill>
          <a:blip r:embed="rId5">
            <a:alphaModFix/>
          </a:blip>
          <a:stretch>
            <a:fillRect/>
          </a:stretch>
        </p:blipFill>
        <p:spPr>
          <a:xfrm>
            <a:off x="5401200" y="680425"/>
            <a:ext cx="1722450" cy="178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Foot Pain </a:t>
            </a:r>
            <a:endParaRPr/>
          </a:p>
        </p:txBody>
      </p:sp>
      <p:sp>
        <p:nvSpPr>
          <p:cNvPr id="150" name="Google Shape;150;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Approximately one in four older people </a:t>
            </a:r>
            <a:endParaRPr sz="1500"/>
          </a:p>
          <a:p>
            <a:pPr marL="457200" lvl="0" indent="-323850" algn="l" rtl="0">
              <a:spcBef>
                <a:spcPts val="0"/>
              </a:spcBef>
              <a:spcAft>
                <a:spcPts val="0"/>
              </a:spcAft>
              <a:buSzPts val="1500"/>
              <a:buChar char="➔"/>
            </a:pPr>
            <a:r>
              <a:rPr lang="en" sz="1500"/>
              <a:t>Impairs mobility and balance </a:t>
            </a:r>
            <a:endParaRPr sz="1500"/>
          </a:p>
          <a:p>
            <a:pPr marL="914400" lvl="1" indent="-311150" algn="l" rtl="0">
              <a:spcBef>
                <a:spcPts val="0"/>
              </a:spcBef>
              <a:spcAft>
                <a:spcPts val="0"/>
              </a:spcAft>
              <a:buSzPts val="1300"/>
              <a:buChar char="◆"/>
            </a:pPr>
            <a:r>
              <a:rPr lang="en" sz="1300"/>
              <a:t>Independent risk factor in falling</a:t>
            </a:r>
            <a:endParaRPr sz="1300"/>
          </a:p>
          <a:p>
            <a:pPr marL="457200" lvl="0" indent="-323850" algn="l" rtl="0">
              <a:spcBef>
                <a:spcPts val="0"/>
              </a:spcBef>
              <a:spcAft>
                <a:spcPts val="0"/>
              </a:spcAft>
              <a:buSzPts val="1500"/>
              <a:buChar char="➔"/>
            </a:pPr>
            <a:r>
              <a:rPr lang="en" sz="1500"/>
              <a:t>Can be effectively managed in older people with conservative intervention </a:t>
            </a:r>
            <a:endParaRPr sz="1500"/>
          </a:p>
          <a:p>
            <a:pPr marL="914400" lvl="1" indent="-323850" algn="l" rtl="0">
              <a:spcBef>
                <a:spcPts val="0"/>
              </a:spcBef>
              <a:spcAft>
                <a:spcPts val="0"/>
              </a:spcAft>
              <a:buSzPts val="1500"/>
              <a:buChar char="◆"/>
            </a:pPr>
            <a:r>
              <a:rPr lang="en" sz="1500"/>
              <a:t>Routine foot care</a:t>
            </a:r>
            <a:endParaRPr sz="1500"/>
          </a:p>
          <a:p>
            <a:pPr marL="914400" lvl="1" indent="-323850" algn="l" rtl="0">
              <a:spcBef>
                <a:spcPts val="0"/>
              </a:spcBef>
              <a:spcAft>
                <a:spcPts val="0"/>
              </a:spcAft>
              <a:buSzPts val="1500"/>
              <a:buChar char="◆"/>
            </a:pPr>
            <a:r>
              <a:rPr lang="en" sz="1500"/>
              <a:t>Footwear advice</a:t>
            </a:r>
            <a:endParaRPr sz="1500"/>
          </a:p>
          <a:p>
            <a:pPr marL="914400" lvl="1" indent="-323850" algn="l" rtl="0">
              <a:spcBef>
                <a:spcPts val="0"/>
              </a:spcBef>
              <a:spcAft>
                <a:spcPts val="0"/>
              </a:spcAft>
              <a:buSzPts val="1500"/>
              <a:buChar char="◆"/>
            </a:pPr>
            <a:r>
              <a:rPr lang="en" sz="1500"/>
              <a:t>Wearing orthotics  </a:t>
            </a:r>
            <a:endParaRPr sz="150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587</Words>
  <Application>Microsoft Office PowerPoint</Application>
  <PresentationFormat>On-screen Show (16:9)</PresentationFormat>
  <Paragraphs>95</Paragraphs>
  <Slides>19</Slides>
  <Notes>13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9" baseType="lpstr">
      <vt:lpstr>Calibri</vt:lpstr>
      <vt:lpstr>Times New Roman</vt:lpstr>
      <vt:lpstr>Arial</vt:lpstr>
      <vt:lpstr>Montserrat</vt:lpstr>
      <vt:lpstr>Lato</vt:lpstr>
      <vt:lpstr>Arial,Sans-Serif</vt:lpstr>
      <vt:lpstr>Arial-BoldMT</vt:lpstr>
      <vt:lpstr>Focus</vt:lpstr>
      <vt:lpstr>Default Theme</vt:lpstr>
      <vt:lpstr>Document</vt:lpstr>
      <vt:lpstr> Nebraska GWEP Geriatrics  Case Conference ECHO  will begin at 12:15   </vt:lpstr>
      <vt:lpstr>Welcome</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PowerPoint Presentation</vt:lpstr>
      <vt:lpstr>PowerPoint Presentation</vt:lpstr>
      <vt:lpstr>Nebraska GWEP Geriatrics Case Conference ECHO </vt:lpstr>
      <vt:lpstr>Foot Problems with Geriatric Patients</vt:lpstr>
      <vt:lpstr>Dr. John Weremy </vt:lpstr>
      <vt:lpstr>Foot Pain </vt:lpstr>
      <vt:lpstr>Risk Factors </vt:lpstr>
      <vt:lpstr>Most Common Problems </vt:lpstr>
      <vt:lpstr>Impact of Foot Pain</vt:lpstr>
      <vt:lpstr>Management of Foot Pain</vt:lpstr>
      <vt:lpstr>Patient #1 (72 year old female)  History of Rheumatoid arthritis  Psoriatic arthritis  Lumbar Radiculopathy  </vt:lpstr>
      <vt:lpstr>Physical Exam  Diminished pedal pulses CFT more than 3 seconds Skin thin and shiny  Decreased sensation to monofilament test  Charcot foot right  HAV bilaterally   Hammertoes bilaterally  Ingrown dystrophic nails  Calluses  Sub metatarsal head left second, medial aspect  Left first metatarsal head, plantar aspect right second toe and medial aspect right second toe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Nebraska GWEP Geriatrics  Case Conference ECHO  will begin at 12:15</dc:title>
  <dc:creator>Cole, Jessica B</dc:creator>
  <cp:lastModifiedBy>Cole, Jessica B</cp:lastModifiedBy>
  <cp:revision>3</cp:revision>
  <dcterms:modified xsi:type="dcterms:W3CDTF">2021-06-03T00:42:10Z</dcterms:modified>
</cp:coreProperties>
</file>