
<file path=[Content_Types].xml><?xml version="1.0" encoding="utf-8"?>
<Types xmlns="http://schemas.openxmlformats.org/package/2006/content-types">
  <Default Extension="docx" ContentType="application/vnd.openxmlformats-officedocument.wordprocessingml.documen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7.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8.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rawings/drawing1.xml" ContentType="application/vnd.openxmlformats-officedocument.drawingml.chartshapes+xml"/>
  <Override PartName="/ppt/notesSlides/notesSlide23.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drawings/drawing2.xml" ContentType="application/vnd.openxmlformats-officedocument.drawingml.chartshape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7" r:id="rId1"/>
    <p:sldMasterId id="2147483744" r:id="rId2"/>
  </p:sldMasterIdLst>
  <p:notesMasterIdLst>
    <p:notesMasterId r:id="rId49"/>
  </p:notesMasterIdLst>
  <p:sldIdLst>
    <p:sldId id="285" r:id="rId3"/>
    <p:sldId id="288" r:id="rId4"/>
    <p:sldId id="372" r:id="rId5"/>
    <p:sldId id="291" r:id="rId6"/>
    <p:sldId id="296" r:id="rId7"/>
    <p:sldId id="297" r:id="rId8"/>
    <p:sldId id="346" r:id="rId9"/>
    <p:sldId id="347" r:id="rId10"/>
    <p:sldId id="331" r:id="rId11"/>
    <p:sldId id="284" r:id="rId12"/>
    <p:sldId id="286" r:id="rId13"/>
    <p:sldId id="273" r:id="rId14"/>
    <p:sldId id="279" r:id="rId15"/>
    <p:sldId id="337" r:id="rId16"/>
    <p:sldId id="370" r:id="rId17"/>
    <p:sldId id="338" r:id="rId18"/>
    <p:sldId id="354" r:id="rId19"/>
    <p:sldId id="360" r:id="rId20"/>
    <p:sldId id="329" r:id="rId21"/>
    <p:sldId id="355" r:id="rId22"/>
    <p:sldId id="341" r:id="rId23"/>
    <p:sldId id="358" r:id="rId24"/>
    <p:sldId id="357" r:id="rId25"/>
    <p:sldId id="350" r:id="rId26"/>
    <p:sldId id="369" r:id="rId27"/>
    <p:sldId id="302" r:id="rId28"/>
    <p:sldId id="368" r:id="rId29"/>
    <p:sldId id="339" r:id="rId30"/>
    <p:sldId id="328" r:id="rId31"/>
    <p:sldId id="342" r:id="rId32"/>
    <p:sldId id="361" r:id="rId33"/>
    <p:sldId id="335" r:id="rId34"/>
    <p:sldId id="324" r:id="rId35"/>
    <p:sldId id="321" r:id="rId36"/>
    <p:sldId id="344" r:id="rId37"/>
    <p:sldId id="295" r:id="rId38"/>
    <p:sldId id="345" r:id="rId39"/>
    <p:sldId id="351" r:id="rId40"/>
    <p:sldId id="367" r:id="rId41"/>
    <p:sldId id="359" r:id="rId42"/>
    <p:sldId id="303" r:id="rId43"/>
    <p:sldId id="304" r:id="rId44"/>
    <p:sldId id="352" r:id="rId45"/>
    <p:sldId id="353" r:id="rId46"/>
    <p:sldId id="336" r:id="rId47"/>
    <p:sldId id="334" r:id="rId4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32" userDrawn="1">
          <p15:clr>
            <a:srgbClr val="A4A3A4"/>
          </p15:clr>
        </p15:guide>
        <p15:guide id="2" pos="19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B713"/>
    <a:srgbClr val="0432FF"/>
    <a:srgbClr val="129DBF"/>
    <a:srgbClr val="93C2D7"/>
    <a:srgbClr val="FCB614"/>
    <a:srgbClr val="D9E8F1"/>
    <a:srgbClr val="AD122A"/>
    <a:srgbClr val="094C50"/>
    <a:srgbClr val="A10020"/>
    <a:srgbClr val="8BD3D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511"/>
    <p:restoredTop sz="81905"/>
  </p:normalViewPr>
  <p:slideViewPr>
    <p:cSldViewPr snapToGrid="0">
      <p:cViewPr varScale="1">
        <p:scale>
          <a:sx n="59" d="100"/>
          <a:sy n="59" d="100"/>
        </p:scale>
        <p:origin x="1344" y="66"/>
      </p:cViewPr>
      <p:guideLst>
        <p:guide orient="horz" pos="2232"/>
        <p:guide pos="192"/>
      </p:guideLst>
    </p:cSldViewPr>
  </p:slideViewPr>
  <p:notesTextViewPr>
    <p:cViewPr>
      <p:scale>
        <a:sx n="125" d="100"/>
        <a:sy n="125"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https://univnebrmedcntr-my.sharepoint.com/personal/jungyoon_kim_unmc_edu/Documents/7.%20Research%202018-2019/2.%20GWEP/Site%20Visit%20(June2021)/Charts%20for%20Education%20PPT.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https://univnebrmedcntr-my.sharepoint.com/personal/jungyoon_kim_unmc_edu/Documents/7.%20Research%202018-2019/2.%20GWEP/Site%20Visit%20(June2021)/MIPS_July%201st%20Conferenc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univnebrmedcntr-my.sharepoint.com/personal/jungyoon_kim_unmc_edu/Documents/7.%20Research%202018-2019/2.%20GWEP/Site%20Visit%20(June2021)/MIPS_July%201st%20Conferenc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vaibhavi.mone\OneDrive%20-%20University%20of%20Nebraska%20Medical%20Center\NGWEP\Site%20visit\MIPS%205%20(Fall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univnebrmedcntr-my.sharepoint.com/personal/jungyoon_kim_unmc_edu/Documents/7.%20Research%202018-2019/2.%20GWEP/Site%20Visit%20(June2021)/MIPS_July%201st%20Conference.xlsx" TargetMode="Externa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chartUserShapes" Target="../drawings/drawing1.xml"/></Relationships>
</file>

<file path=ppt/charts/_rels/chart9.xml.rels><?xml version="1.0" encoding="UTF-8" standalone="yes"?>
<Relationships xmlns="http://schemas.openxmlformats.org/package/2006/relationships"><Relationship Id="rId3" Type="http://schemas.openxmlformats.org/officeDocument/2006/relationships/oleObject" Target="https://univnebrmedcntr-my.sharepoint.com/personal/jungyoon_kim_unmc_edu/Documents/7.%20Research%202018-2019/2.%20GWEP/Site%20Visit%20(June2021)/MIPS_July%201st%20Conference.xlsx" TargetMode="Externa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chartUserShapes" Target="../drawings/drawing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Participants by Profession</c:v>
                </c:pt>
              </c:strCache>
            </c:strRef>
          </c:tx>
          <c:dPt>
            <c:idx val="0"/>
            <c:bubble3D val="0"/>
            <c:spPr>
              <a:solidFill>
                <a:schemeClr val="accent1"/>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1-9B95-C045-97F9-D787B646C9DE}"/>
              </c:ext>
            </c:extLst>
          </c:dPt>
          <c:dPt>
            <c:idx val="1"/>
            <c:bubble3D val="0"/>
            <c:spPr>
              <a:solidFill>
                <a:schemeClr val="accent2"/>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3-9B95-C045-97F9-D787B646C9DE}"/>
              </c:ext>
            </c:extLst>
          </c:dPt>
          <c:dPt>
            <c:idx val="2"/>
            <c:bubble3D val="0"/>
            <c:spPr>
              <a:solidFill>
                <a:schemeClr val="accent3"/>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5-9B95-C045-97F9-D787B646C9DE}"/>
              </c:ext>
            </c:extLst>
          </c:dPt>
          <c:dPt>
            <c:idx val="3"/>
            <c:bubble3D val="0"/>
            <c:spPr>
              <a:solidFill>
                <a:schemeClr val="accent4"/>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7-9B95-C045-97F9-D787B646C9DE}"/>
              </c:ext>
            </c:extLst>
          </c:dPt>
          <c:dPt>
            <c:idx val="4"/>
            <c:bubble3D val="0"/>
            <c:spPr>
              <a:solidFill>
                <a:schemeClr val="accent5"/>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9-9B95-C045-97F9-D787B646C9DE}"/>
              </c:ext>
            </c:extLst>
          </c:dPt>
          <c:dPt>
            <c:idx val="5"/>
            <c:bubble3D val="0"/>
            <c:spPr>
              <a:solidFill>
                <a:schemeClr val="accent6"/>
              </a:solidFill>
              <a:ln>
                <a:noFill/>
              </a:ln>
              <a:effectLst>
                <a:outerShdw blurRad="63500" sx="102000" sy="102000" algn="ctr" rotWithShape="0">
                  <a:prstClr val="black">
                    <a:alpha val="20000"/>
                  </a:prstClr>
                </a:outerShdw>
              </a:effectLst>
            </c:spPr>
            <c:extLst>
              <c:ext xmlns:c16="http://schemas.microsoft.com/office/drawing/2014/chart" uri="{C3380CC4-5D6E-409C-BE32-E72D297353CC}">
                <c16:uniqueId val="{0000000B-9B95-C045-97F9-D787B646C9DE}"/>
              </c:ext>
            </c:extLst>
          </c:dPt>
          <c:dLbls>
            <c:dLbl>
              <c:idx val="0"/>
              <c:layout>
                <c:manualLayout>
                  <c:x val="7.4999999999999997E-3"/>
                  <c:y val="3.7006327337315424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B95-C045-97F9-D787B646C9DE}"/>
                </c:ext>
              </c:extLst>
            </c:dLbl>
            <c:dLbl>
              <c:idx val="1"/>
              <c:layout>
                <c:manualLayout>
                  <c:x val="6.7499999999999907E-2"/>
                  <c:y val="-0.12746623860630876"/>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2"/>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9B95-C045-97F9-D787B646C9DE}"/>
                </c:ext>
              </c:extLst>
            </c:dLbl>
            <c:dLbl>
              <c:idx val="2"/>
              <c:layout>
                <c:manualLayout>
                  <c:x val="5.9257831877857631E-2"/>
                  <c:y val="-1.8640400127880278E-3"/>
                </c:manualLayout>
              </c:layout>
              <c:tx>
                <c:rich>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mn-lt"/>
                        <a:ea typeface="+mn-ea"/>
                        <a:cs typeface="+mn-cs"/>
                      </a:defRPr>
                    </a:pPr>
                    <a:fld id="{06963187-3638-7F44-8E3A-B06F28A17E52}" type="CATEGORYNAME">
                      <a:rPr lang="en-US" sz="1400" b="1" smtClean="0"/>
                      <a:pPr>
                        <a:defRPr sz="1400">
                          <a:solidFill>
                            <a:schemeClr val="accent1"/>
                          </a:solidFill>
                        </a:defRPr>
                      </a:pPr>
                      <a:t>[CATEGORY NAME]</a:t>
                    </a:fld>
                    <a:fld id="{4752D172-0AA0-DF45-A606-7CCC625377B1}" type="PERCENTAGE">
                      <a:rPr lang="en-US" sz="1400" b="1" baseline="0" smtClean="0"/>
                      <a:pPr>
                        <a:defRPr sz="1400">
                          <a:solidFill>
                            <a:schemeClr val="accent1"/>
                          </a:solidFill>
                        </a:defRPr>
                      </a:pPr>
                      <a:t>[PERCENTAGE]</a:t>
                    </a:fld>
                    <a:endParaRPr lang="en-US"/>
                  </a:p>
                </c:rich>
              </c:tx>
              <c:spPr>
                <a:noFill/>
                <a:ln>
                  <a:noFill/>
                </a:ln>
                <a:effectLst/>
              </c:spPr>
              <c:txPr>
                <a:bodyPr rot="0" spcFirstLastPara="1" vertOverflow="ellipsis" vert="horz" wrap="square" lIns="38100" tIns="19050" rIns="38100" bIns="19050" anchor="ctr" anchorCtr="1">
                  <a:noAutofit/>
                </a:bodyPr>
                <a:lstStyle/>
                <a:p>
                  <a:pPr>
                    <a:defRPr sz="1400" b="1" i="0" u="none" strike="noStrike" kern="1200" spc="0" baseline="0">
                      <a:solidFill>
                        <a:schemeClr val="accent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959304007898673"/>
                      <c:h val="0.10161696920803766"/>
                    </c:manualLayout>
                  </c15:layout>
                  <c15:dlblFieldTable/>
                  <c15:showDataLabelsRange val="0"/>
                </c:ext>
                <c:ext xmlns:c16="http://schemas.microsoft.com/office/drawing/2014/chart" uri="{C3380CC4-5D6E-409C-BE32-E72D297353CC}">
                  <c16:uniqueId val="{00000005-9B95-C045-97F9-D787B646C9DE}"/>
                </c:ext>
              </c:extLst>
            </c:dLbl>
            <c:dLbl>
              <c:idx val="3"/>
              <c:layout>
                <c:manualLayout>
                  <c:x val="-3.1414549149844456E-2"/>
                  <c:y val="-7.9575235496700231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4"/>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9B95-C045-97F9-D787B646C9DE}"/>
                </c:ext>
              </c:extLst>
            </c:dLbl>
            <c:dLbl>
              <c:idx val="4"/>
              <c:layout>
                <c:manualLayout>
                  <c:x val="-2.2916401934435987E-17"/>
                  <c:y val="2.4670884891543617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5"/>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9-9B95-C045-97F9-D787B646C9DE}"/>
                </c:ext>
              </c:extLst>
            </c:dLbl>
            <c:dLbl>
              <c:idx val="5"/>
              <c:layout>
                <c:manualLayout>
                  <c:x val="-1.4999999999999999E-2"/>
                  <c:y val="3.9395141541608059E-2"/>
                </c:manualLayout>
              </c:layout>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B-9B95-C045-97F9-D787B646C9D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spc="0" baseline="0">
                    <a:solidFill>
                      <a:schemeClr val="accent1"/>
                    </a:solidFill>
                    <a:latin typeface="+mn-lt"/>
                    <a:ea typeface="+mn-ea"/>
                    <a:cs typeface="+mn-cs"/>
                  </a:defRPr>
                </a:pPr>
                <a:endParaRPr lang="en-US"/>
              </a:p>
            </c:tx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Sheet1!$A$2:$A$7</c:f>
              <c:strCache>
                <c:ptCount val="6"/>
                <c:pt idx="0">
                  <c:v>MD/DO</c:v>
                </c:pt>
                <c:pt idx="1">
                  <c:v>NP/PA</c:v>
                </c:pt>
                <c:pt idx="2">
                  <c:v>Social Worker</c:v>
                </c:pt>
                <c:pt idx="3">
                  <c:v>Nurse</c:v>
                </c:pt>
                <c:pt idx="4">
                  <c:v>Pharmacy</c:v>
                </c:pt>
                <c:pt idx="5">
                  <c:v>Other</c:v>
                </c:pt>
              </c:strCache>
            </c:strRef>
          </c:cat>
          <c:val>
            <c:numRef>
              <c:f>Sheet1!$B$2:$B$7</c:f>
              <c:numCache>
                <c:formatCode>General</c:formatCode>
                <c:ptCount val="6"/>
                <c:pt idx="0">
                  <c:v>24</c:v>
                </c:pt>
                <c:pt idx="1">
                  <c:v>21</c:v>
                </c:pt>
                <c:pt idx="2">
                  <c:v>7</c:v>
                </c:pt>
                <c:pt idx="3">
                  <c:v>16</c:v>
                </c:pt>
                <c:pt idx="4">
                  <c:v>16</c:v>
                </c:pt>
                <c:pt idx="5">
                  <c:v>10</c:v>
                </c:pt>
              </c:numCache>
            </c:numRef>
          </c:val>
          <c:extLst>
            <c:ext xmlns:c16="http://schemas.microsoft.com/office/drawing/2014/chart" uri="{C3380CC4-5D6E-409C-BE32-E72D297353CC}">
              <c16:uniqueId val="{0000000C-9B95-C045-97F9-D787B646C9DE}"/>
            </c:ext>
          </c:extLst>
        </c:ser>
        <c:dLbls>
          <c:dLblPos val="outEnd"/>
          <c:showLegendKey val="0"/>
          <c:showVal val="0"/>
          <c:showCatName val="0"/>
          <c:showSerName val="0"/>
          <c:showPercent val="1"/>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36529520921183"/>
          <c:y val="2.4288975403445854E-2"/>
          <c:w val="0.86883863701047648"/>
          <c:h val="0.78826123245763791"/>
        </c:manualLayout>
      </c:layout>
      <c:lineChart>
        <c:grouping val="standard"/>
        <c:varyColors val="0"/>
        <c:ser>
          <c:idx val="0"/>
          <c:order val="0"/>
          <c:tx>
            <c:strRef>
              <c:f>Sheet1!$C$26</c:f>
              <c:strCache>
                <c:ptCount val="1"/>
                <c:pt idx="0">
                  <c:v>Clinic 1</c:v>
                </c:pt>
              </c:strCache>
            </c:strRef>
          </c:tx>
          <c:spPr>
            <a:ln w="38100" cap="rnd">
              <a:solidFill>
                <a:schemeClr val="accent1"/>
              </a:solidFill>
              <a:round/>
            </a:ln>
            <a:effectLst/>
          </c:spPr>
          <c:marker>
            <c:symbol val="circle"/>
            <c:size val="5"/>
            <c:spPr>
              <a:solidFill>
                <a:schemeClr val="accent1"/>
              </a:solidFill>
              <a:ln w="9525">
                <a:solidFill>
                  <a:schemeClr val="accent1"/>
                </a:solidFill>
              </a:ln>
              <a:effectLst/>
            </c:spPr>
          </c:marker>
          <c:dLbls>
            <c:dLbl>
              <c:idx val="1"/>
              <c:tx>
                <c:rich>
                  <a:bodyPr/>
                  <a:lstStyle/>
                  <a:p>
                    <a:fld id="{C3DBB1DD-F848-6541-9871-BDFC57519D7E}" type="VALUE">
                      <a:rPr lang="en-US" smtClean="0"/>
                      <a:pPr/>
                      <a:t>[VALUE]</a:t>
                    </a:fld>
                    <a:r>
                      <a:rPr lang="en-US" dirty="0"/>
                      <a:t>, </a:t>
                    </a:r>
                    <a:r>
                      <a:rPr lang="en-US" b="1" dirty="0">
                        <a:solidFill>
                          <a:schemeClr val="accent2"/>
                        </a:solidFill>
                      </a:rPr>
                      <a:t>+13%</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BA9-EA48-A17B-C075AC879BD2}"/>
                </c:ext>
              </c:extLst>
            </c:dLbl>
            <c:dLbl>
              <c:idx val="2"/>
              <c:tx>
                <c:rich>
                  <a:bodyPr/>
                  <a:lstStyle/>
                  <a:p>
                    <a:fld id="{2C5CEEBF-C405-7F42-BAA5-F8117D64A3D2}" type="VALUE">
                      <a:rPr lang="en-US" smtClean="0"/>
                      <a:pPr/>
                      <a:t>[VALUE]</a:t>
                    </a:fld>
                    <a:r>
                      <a:rPr lang="en-US" dirty="0"/>
                      <a:t> +</a:t>
                    </a:r>
                    <a:r>
                      <a:rPr lang="en-US" b="1" dirty="0">
                        <a:solidFill>
                          <a:schemeClr val="accent2"/>
                        </a:solidFill>
                      </a:rPr>
                      <a:t>53%</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BA9-EA48-A17B-C075AC879BD2}"/>
                </c:ext>
              </c:extLst>
            </c:dLbl>
            <c:dLbl>
              <c:idx val="3"/>
              <c:tx>
                <c:rich>
                  <a:bodyPr/>
                  <a:lstStyle/>
                  <a:p>
                    <a:fld id="{6DDFE2DB-8ED7-7244-AFCB-99145C2B18FA}" type="VALUE">
                      <a:rPr lang="en-US" smtClean="0"/>
                      <a:pPr/>
                      <a:t>[VALUE]</a:t>
                    </a:fld>
                    <a:r>
                      <a:rPr lang="en-US" dirty="0"/>
                      <a:t> +</a:t>
                    </a:r>
                    <a:r>
                      <a:rPr lang="en-US" b="1" dirty="0">
                        <a:solidFill>
                          <a:schemeClr val="accent2"/>
                        </a:solidFill>
                      </a:rPr>
                      <a:t>40%</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BA9-EA48-A17B-C075AC879BD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Sheet1!$B$27:$B$30</c:f>
              <c:strCache>
                <c:ptCount val="4"/>
                <c:pt idx="0">
                  <c:v>Baseline</c:v>
                </c:pt>
                <c:pt idx="1">
                  <c:v>6 months</c:v>
                </c:pt>
                <c:pt idx="2">
                  <c:v>12 months</c:v>
                </c:pt>
                <c:pt idx="3">
                  <c:v>18 months</c:v>
                </c:pt>
              </c:strCache>
            </c:strRef>
          </c:cat>
          <c:val>
            <c:numRef>
              <c:f>Sheet1!$C$27:$C$30</c:f>
              <c:numCache>
                <c:formatCode>0.0%</c:formatCode>
                <c:ptCount val="4"/>
                <c:pt idx="0">
                  <c:v>1.4999999999999999E-2</c:v>
                </c:pt>
                <c:pt idx="1">
                  <c:v>1.7000000000000001E-2</c:v>
                </c:pt>
                <c:pt idx="2">
                  <c:v>2.3E-2</c:v>
                </c:pt>
                <c:pt idx="3">
                  <c:v>2.1000000000000001E-2</c:v>
                </c:pt>
              </c:numCache>
            </c:numRef>
          </c:val>
          <c:smooth val="0"/>
          <c:extLst>
            <c:ext xmlns:c16="http://schemas.microsoft.com/office/drawing/2014/chart" uri="{C3380CC4-5D6E-409C-BE32-E72D297353CC}">
              <c16:uniqueId val="{00000000-3012-6E41-8B29-5F8F00EB6C39}"/>
            </c:ext>
          </c:extLst>
        </c:ser>
        <c:ser>
          <c:idx val="1"/>
          <c:order val="1"/>
          <c:tx>
            <c:strRef>
              <c:f>Sheet1!$D$26</c:f>
              <c:strCache>
                <c:ptCount val="1"/>
                <c:pt idx="0">
                  <c:v>Clinic 2</c:v>
                </c:pt>
              </c:strCache>
            </c:strRef>
          </c:tx>
          <c:spPr>
            <a:ln w="38100"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Sheet1!$B$27:$B$30</c:f>
              <c:strCache>
                <c:ptCount val="4"/>
                <c:pt idx="0">
                  <c:v>Baseline</c:v>
                </c:pt>
                <c:pt idx="1">
                  <c:v>6 months</c:v>
                </c:pt>
                <c:pt idx="2">
                  <c:v>12 months</c:v>
                </c:pt>
                <c:pt idx="3">
                  <c:v>18 months</c:v>
                </c:pt>
              </c:strCache>
            </c:strRef>
          </c:cat>
          <c:val>
            <c:numRef>
              <c:f>Sheet1!$D$27:$D$30</c:f>
              <c:numCache>
                <c:formatCode>0.0%</c:formatCode>
                <c:ptCount val="4"/>
                <c:pt idx="0">
                  <c:v>0.21</c:v>
                </c:pt>
                <c:pt idx="1">
                  <c:v>0.215</c:v>
                </c:pt>
                <c:pt idx="2">
                  <c:v>0.19400000000000001</c:v>
                </c:pt>
                <c:pt idx="3">
                  <c:v>0.215</c:v>
                </c:pt>
              </c:numCache>
            </c:numRef>
          </c:val>
          <c:smooth val="0"/>
          <c:extLst>
            <c:ext xmlns:c16="http://schemas.microsoft.com/office/drawing/2014/chart" uri="{C3380CC4-5D6E-409C-BE32-E72D297353CC}">
              <c16:uniqueId val="{00000001-3012-6E41-8B29-5F8F00EB6C39}"/>
            </c:ext>
          </c:extLst>
        </c:ser>
        <c:dLbls>
          <c:dLblPos val="t"/>
          <c:showLegendKey val="0"/>
          <c:showVal val="1"/>
          <c:showCatName val="0"/>
          <c:showSerName val="0"/>
          <c:showPercent val="0"/>
          <c:showBubbleSize val="0"/>
        </c:dLbls>
        <c:marker val="1"/>
        <c:smooth val="0"/>
        <c:axId val="1726225471"/>
        <c:axId val="1726198559"/>
      </c:lineChart>
      <c:catAx>
        <c:axId val="1726225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726198559"/>
        <c:crosses val="autoZero"/>
        <c:auto val="1"/>
        <c:lblAlgn val="ctr"/>
        <c:lblOffset val="100"/>
        <c:noMultiLvlLbl val="0"/>
      </c:catAx>
      <c:valAx>
        <c:axId val="1726198559"/>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7262254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36529520921183"/>
          <c:y val="2.4288975403445854E-2"/>
          <c:w val="0.86883863701047648"/>
          <c:h val="0.78826123245763791"/>
        </c:manualLayout>
      </c:layout>
      <c:lineChart>
        <c:grouping val="standard"/>
        <c:varyColors val="0"/>
        <c:ser>
          <c:idx val="0"/>
          <c:order val="0"/>
          <c:tx>
            <c:strRef>
              <c:f>Sheet1!$C$26</c:f>
              <c:strCache>
                <c:ptCount val="1"/>
                <c:pt idx="0">
                  <c:v>Clinic 1</c:v>
                </c:pt>
              </c:strCache>
            </c:strRef>
          </c:tx>
          <c:spPr>
            <a:ln w="38100" cap="rnd">
              <a:solidFill>
                <a:schemeClr val="accent1"/>
              </a:solidFill>
              <a:round/>
            </a:ln>
            <a:effectLst/>
          </c:spPr>
          <c:marker>
            <c:symbol val="circle"/>
            <c:size val="5"/>
            <c:spPr>
              <a:solidFill>
                <a:schemeClr val="accent1"/>
              </a:solidFill>
              <a:ln w="9525">
                <a:solidFill>
                  <a:schemeClr val="accent1"/>
                </a:solidFill>
              </a:ln>
              <a:effectLst/>
            </c:spPr>
          </c:marker>
          <c:dLbls>
            <c:dLbl>
              <c:idx val="1"/>
              <c:tx>
                <c:rich>
                  <a:bodyPr/>
                  <a:lstStyle/>
                  <a:p>
                    <a:fld id="{C3DBB1DD-F848-6541-9871-BDFC57519D7E}" type="VALUE">
                      <a:rPr lang="en-US" smtClean="0"/>
                      <a:pPr/>
                      <a:t>[VALUE]</a:t>
                    </a:fld>
                    <a:r>
                      <a:rPr lang="en-US" dirty="0"/>
                      <a:t>, </a:t>
                    </a:r>
                    <a:r>
                      <a:rPr lang="en-US" b="1" dirty="0">
                        <a:solidFill>
                          <a:schemeClr val="accent2"/>
                        </a:solidFill>
                      </a:rPr>
                      <a:t>+13%</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8BA9-EA48-A17B-C075AC879BD2}"/>
                </c:ext>
              </c:extLst>
            </c:dLbl>
            <c:dLbl>
              <c:idx val="2"/>
              <c:tx>
                <c:rich>
                  <a:bodyPr/>
                  <a:lstStyle/>
                  <a:p>
                    <a:fld id="{2C5CEEBF-C405-7F42-BAA5-F8117D64A3D2}" type="VALUE">
                      <a:rPr lang="en-US" smtClean="0"/>
                      <a:pPr/>
                      <a:t>[VALUE]</a:t>
                    </a:fld>
                    <a:r>
                      <a:rPr lang="en-US" dirty="0"/>
                      <a:t> +</a:t>
                    </a:r>
                    <a:r>
                      <a:rPr lang="en-US" b="1" dirty="0">
                        <a:solidFill>
                          <a:schemeClr val="accent2"/>
                        </a:solidFill>
                      </a:rPr>
                      <a:t>53%</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8BA9-EA48-A17B-C075AC879BD2}"/>
                </c:ext>
              </c:extLst>
            </c:dLbl>
            <c:dLbl>
              <c:idx val="3"/>
              <c:tx>
                <c:rich>
                  <a:bodyPr/>
                  <a:lstStyle/>
                  <a:p>
                    <a:fld id="{6DDFE2DB-8ED7-7244-AFCB-99145C2B18FA}" type="VALUE">
                      <a:rPr lang="en-US" smtClean="0"/>
                      <a:pPr/>
                      <a:t>[VALUE]</a:t>
                    </a:fld>
                    <a:r>
                      <a:rPr lang="en-US" dirty="0"/>
                      <a:t> +</a:t>
                    </a:r>
                    <a:r>
                      <a:rPr lang="en-US" b="1" dirty="0">
                        <a:solidFill>
                          <a:schemeClr val="accent2"/>
                        </a:solidFill>
                      </a:rPr>
                      <a:t>40%</a:t>
                    </a:r>
                  </a:p>
                </c:rich>
              </c:tx>
              <c:dLblPos val="t"/>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8BA9-EA48-A17B-C075AC879BD2}"/>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Sheet1!$B$27:$B$30</c:f>
              <c:strCache>
                <c:ptCount val="4"/>
                <c:pt idx="0">
                  <c:v>Baseline</c:v>
                </c:pt>
                <c:pt idx="1">
                  <c:v>6 months</c:v>
                </c:pt>
                <c:pt idx="2">
                  <c:v>12 months</c:v>
                </c:pt>
                <c:pt idx="3">
                  <c:v>18 months</c:v>
                </c:pt>
              </c:strCache>
            </c:strRef>
          </c:cat>
          <c:val>
            <c:numRef>
              <c:f>Sheet1!$C$27:$C$30</c:f>
              <c:numCache>
                <c:formatCode>0.0%</c:formatCode>
                <c:ptCount val="4"/>
                <c:pt idx="0">
                  <c:v>1.4999999999999999E-2</c:v>
                </c:pt>
                <c:pt idx="1">
                  <c:v>1.7000000000000001E-2</c:v>
                </c:pt>
                <c:pt idx="2">
                  <c:v>2.3E-2</c:v>
                </c:pt>
                <c:pt idx="3">
                  <c:v>2.1000000000000001E-2</c:v>
                </c:pt>
              </c:numCache>
            </c:numRef>
          </c:val>
          <c:smooth val="0"/>
          <c:extLst>
            <c:ext xmlns:c16="http://schemas.microsoft.com/office/drawing/2014/chart" uri="{C3380CC4-5D6E-409C-BE32-E72D297353CC}">
              <c16:uniqueId val="{00000000-3012-6E41-8B29-5F8F00EB6C39}"/>
            </c:ext>
          </c:extLst>
        </c:ser>
        <c:ser>
          <c:idx val="1"/>
          <c:order val="1"/>
          <c:tx>
            <c:strRef>
              <c:f>Sheet1!$D$26</c:f>
              <c:strCache>
                <c:ptCount val="1"/>
                <c:pt idx="0">
                  <c:v>Clinic 2</c:v>
                </c:pt>
              </c:strCache>
            </c:strRef>
          </c:tx>
          <c:spPr>
            <a:ln w="38100"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Sheet1!$B$27:$B$30</c:f>
              <c:strCache>
                <c:ptCount val="4"/>
                <c:pt idx="0">
                  <c:v>Baseline</c:v>
                </c:pt>
                <c:pt idx="1">
                  <c:v>6 months</c:v>
                </c:pt>
                <c:pt idx="2">
                  <c:v>12 months</c:v>
                </c:pt>
                <c:pt idx="3">
                  <c:v>18 months</c:v>
                </c:pt>
              </c:strCache>
            </c:strRef>
          </c:cat>
          <c:val>
            <c:numRef>
              <c:f>Sheet1!$D$27:$D$30</c:f>
              <c:numCache>
                <c:formatCode>0.0%</c:formatCode>
                <c:ptCount val="4"/>
                <c:pt idx="0">
                  <c:v>0.21</c:v>
                </c:pt>
                <c:pt idx="1">
                  <c:v>0.215</c:v>
                </c:pt>
                <c:pt idx="2">
                  <c:v>0.19400000000000001</c:v>
                </c:pt>
                <c:pt idx="3">
                  <c:v>0.215</c:v>
                </c:pt>
              </c:numCache>
            </c:numRef>
          </c:val>
          <c:smooth val="0"/>
          <c:extLst>
            <c:ext xmlns:c16="http://schemas.microsoft.com/office/drawing/2014/chart" uri="{C3380CC4-5D6E-409C-BE32-E72D297353CC}">
              <c16:uniqueId val="{00000001-3012-6E41-8B29-5F8F00EB6C39}"/>
            </c:ext>
          </c:extLst>
        </c:ser>
        <c:ser>
          <c:idx val="2"/>
          <c:order val="2"/>
          <c:tx>
            <c:strRef>
              <c:f>Sheet1!$E$26</c:f>
              <c:strCache>
                <c:ptCount val="1"/>
                <c:pt idx="0">
                  <c:v>US benchmark</c:v>
                </c:pt>
              </c:strCache>
            </c:strRef>
          </c:tx>
          <c:spPr>
            <a:ln w="38100" cap="rnd">
              <a:solidFill>
                <a:srgbClr val="92D050"/>
              </a:solidFill>
              <a:prstDash val="sysDash"/>
              <a:round/>
            </a:ln>
            <a:effectLst/>
          </c:spPr>
          <c:marker>
            <c:symbol val="circle"/>
            <c:size val="5"/>
            <c:spPr>
              <a:solidFill>
                <a:schemeClr val="accent3"/>
              </a:solidFill>
              <a:ln w="9525">
                <a:solidFill>
                  <a:schemeClr val="accent3"/>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Sheet1!$B$27:$B$30</c:f>
              <c:strCache>
                <c:ptCount val="4"/>
                <c:pt idx="0">
                  <c:v>Baseline</c:v>
                </c:pt>
                <c:pt idx="1">
                  <c:v>6 months</c:v>
                </c:pt>
                <c:pt idx="2">
                  <c:v>12 months</c:v>
                </c:pt>
                <c:pt idx="3">
                  <c:v>18 months</c:v>
                </c:pt>
              </c:strCache>
            </c:strRef>
          </c:cat>
          <c:val>
            <c:numRef>
              <c:f>Sheet1!$E$27:$E$30</c:f>
              <c:numCache>
                <c:formatCode>0.0%</c:formatCode>
                <c:ptCount val="4"/>
                <c:pt idx="0">
                  <c:v>0.36</c:v>
                </c:pt>
                <c:pt idx="1">
                  <c:v>0.36</c:v>
                </c:pt>
                <c:pt idx="2">
                  <c:v>0.36</c:v>
                </c:pt>
                <c:pt idx="3">
                  <c:v>0.36</c:v>
                </c:pt>
              </c:numCache>
            </c:numRef>
          </c:val>
          <c:smooth val="0"/>
          <c:extLst>
            <c:ext xmlns:c16="http://schemas.microsoft.com/office/drawing/2014/chart" uri="{C3380CC4-5D6E-409C-BE32-E72D297353CC}">
              <c16:uniqueId val="{00000002-3012-6E41-8B29-5F8F00EB6C39}"/>
            </c:ext>
          </c:extLst>
        </c:ser>
        <c:dLbls>
          <c:dLblPos val="t"/>
          <c:showLegendKey val="0"/>
          <c:showVal val="1"/>
          <c:showCatName val="0"/>
          <c:showSerName val="0"/>
          <c:showPercent val="0"/>
          <c:showBubbleSize val="0"/>
        </c:dLbls>
        <c:marker val="1"/>
        <c:smooth val="0"/>
        <c:axId val="1726225471"/>
        <c:axId val="1726198559"/>
      </c:lineChart>
      <c:catAx>
        <c:axId val="17262254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726198559"/>
        <c:crosses val="autoZero"/>
        <c:auto val="1"/>
        <c:lblAlgn val="ctr"/>
        <c:lblOffset val="100"/>
        <c:noMultiLvlLbl val="0"/>
      </c:catAx>
      <c:valAx>
        <c:axId val="1726198559"/>
        <c:scaling>
          <c:orientation val="minMax"/>
          <c:max val="0.60000000000000009"/>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172622547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dirty="0"/>
              <a:t>Number and Type</a:t>
            </a:r>
            <a:r>
              <a:rPr lang="en-US" sz="2400" baseline="0" dirty="0"/>
              <a:t> of Contacts by Language</a:t>
            </a:r>
            <a:r>
              <a:rPr lang="en-US" sz="2400" dirty="0"/>
              <a:t> </a:t>
            </a:r>
          </a:p>
        </c:rich>
      </c:tx>
      <c:layout>
        <c:manualLayout>
          <c:xMode val="edge"/>
          <c:yMode val="edge"/>
          <c:x val="0.20321630192753198"/>
          <c:y val="2.1286549854629206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Sheet1!$B$1</c:f>
              <c:strCache>
                <c:ptCount val="1"/>
                <c:pt idx="0">
                  <c:v>Clinic 1</c:v>
                </c:pt>
              </c:strCache>
            </c:strRef>
          </c:tx>
          <c:spPr>
            <a:ln w="28575" cap="rnd">
              <a:solidFill>
                <a:schemeClr val="accent1"/>
              </a:solidFill>
              <a:round/>
            </a:ln>
            <a:effectLst/>
          </c:spPr>
          <c:marker>
            <c:symbol val="none"/>
          </c:marker>
          <c:dLbls>
            <c:dLbl>
              <c:idx val="1"/>
              <c:layout>
                <c:manualLayout>
                  <c:x val="7.805110211278829E-2"/>
                  <c:y val="8.2159809154703139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r>
                      <a:rPr lang="en-US" sz="1800" dirty="0"/>
                      <a:t>36 Spanish and English by phone</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28266679752701213"/>
                      <c:h val="0.21707839170059209"/>
                    </c:manualLayout>
                  </c15:layout>
                  <c15:showDataLabelsRange val="0"/>
                </c:ext>
                <c:ext xmlns:c16="http://schemas.microsoft.com/office/drawing/2014/chart" uri="{C3380CC4-5D6E-409C-BE32-E72D297353CC}">
                  <c16:uniqueId val="{00000004-FA59-DE48-9032-AC22BE3996F1}"/>
                </c:ext>
              </c:extLst>
            </c:dLbl>
            <c:dLbl>
              <c:idx val="2"/>
              <c:layout>
                <c:manualLayout>
                  <c:x val="9.7769776823394966E-3"/>
                  <c:y val="2.7327030746832053E-2"/>
                </c:manualLayout>
              </c:layout>
              <c:tx>
                <c:rich>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fld id="{137BDDD5-B030-5D4A-B917-F825E0ED72ED}" type="VALUE">
                      <a:rPr lang="en-US" sz="1800" smtClean="0"/>
                      <a:pPr>
                        <a:defRPr sz="1800"/>
                      </a:pPr>
                      <a:t>[VALUE]</a:t>
                    </a:fld>
                    <a:r>
                      <a:rPr lang="en-US" sz="1800" dirty="0"/>
                      <a:t> Letters in Spanish, English and Karen</a:t>
                    </a:r>
                  </a:p>
                </c:rich>
              </c:tx>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4516161086707148"/>
                      <c:h val="0.13445128377206858"/>
                    </c:manualLayout>
                  </c15:layout>
                  <c15:dlblFieldTable/>
                  <c15:showDataLabelsRange val="0"/>
                </c:ext>
                <c:ext xmlns:c16="http://schemas.microsoft.com/office/drawing/2014/chart" uri="{C3380CC4-5D6E-409C-BE32-E72D297353CC}">
                  <c16:uniqueId val="{00000003-FA59-DE48-9032-AC22BE3996F1}"/>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2020</c:v>
                </c:pt>
                <c:pt idx="2">
                  <c:v>2021</c:v>
                </c:pt>
              </c:numCache>
            </c:numRef>
          </c:cat>
          <c:val>
            <c:numRef>
              <c:f>Sheet1!$B$2:$B$5</c:f>
              <c:numCache>
                <c:formatCode>General</c:formatCode>
                <c:ptCount val="4"/>
                <c:pt idx="0">
                  <c:v>0</c:v>
                </c:pt>
                <c:pt idx="1">
                  <c:v>36</c:v>
                </c:pt>
                <c:pt idx="2">
                  <c:v>86</c:v>
                </c:pt>
              </c:numCache>
            </c:numRef>
          </c:val>
          <c:smooth val="0"/>
          <c:extLst>
            <c:ext xmlns:c16="http://schemas.microsoft.com/office/drawing/2014/chart" uri="{C3380CC4-5D6E-409C-BE32-E72D297353CC}">
              <c16:uniqueId val="{00000000-FA59-DE48-9032-AC22BE3996F1}"/>
            </c:ext>
          </c:extLst>
        </c:ser>
        <c:ser>
          <c:idx val="1"/>
          <c:order val="1"/>
          <c:tx>
            <c:strRef>
              <c:f>Sheet1!$C$1</c:f>
              <c:strCache>
                <c:ptCount val="1"/>
                <c:pt idx="0">
                  <c:v>Clinic 2</c:v>
                </c:pt>
              </c:strCache>
            </c:strRef>
          </c:tx>
          <c:spPr>
            <a:ln w="28575" cap="rnd">
              <a:solidFill>
                <a:schemeClr val="accent2"/>
              </a:solidFill>
              <a:round/>
            </a:ln>
            <a:effectLst/>
          </c:spPr>
          <c:marker>
            <c:symbol val="none"/>
          </c:marker>
          <c:dLbls>
            <c:dLbl>
              <c:idx val="1"/>
              <c:layout>
                <c:manualLayout>
                  <c:x val="-0.37069084293965471"/>
                  <c:y val="-0.11307687185977795"/>
                </c:manualLayout>
              </c:layout>
              <c:tx>
                <c:rich>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r>
                      <a:rPr lang="en-US" sz="2000" dirty="0"/>
                      <a:t>58 Letters and Follow-up</a:t>
                    </a:r>
                    <a:r>
                      <a:rPr lang="en-US" sz="2000" baseline="0" dirty="0"/>
                      <a:t> phone calls</a:t>
                    </a:r>
                    <a:endParaRPr lang="en-US" sz="2000" dirty="0"/>
                  </a:p>
                </c:rich>
              </c:tx>
              <c:spPr>
                <a:noFill/>
                <a:ln>
                  <a:noFill/>
                </a:ln>
                <a:effectLst/>
              </c:spPr>
              <c:txPr>
                <a:bodyPr rot="0" spcFirstLastPara="1" vertOverflow="ellipsis" vert="horz" wrap="square" lIns="38100" tIns="19050" rIns="38100" bIns="19050" anchor="ctr" anchorCtr="1">
                  <a:no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35245271136501649"/>
                      <c:h val="0.21824663778316503"/>
                    </c:manualLayout>
                  </c15:layout>
                  <c15:showDataLabelsRange val="0"/>
                </c:ext>
                <c:ext xmlns:c16="http://schemas.microsoft.com/office/drawing/2014/chart" uri="{C3380CC4-5D6E-409C-BE32-E72D297353CC}">
                  <c16:uniqueId val="{00000005-FA59-DE48-9032-AC22BE3996F1}"/>
                </c:ext>
              </c:extLst>
            </c:dLbl>
            <c:spPr>
              <a:noFill/>
              <a:ln>
                <a:noFill/>
              </a:ln>
              <a:effectLst/>
            </c:spPr>
            <c:txPr>
              <a:bodyPr rot="0" spcFirstLastPara="1" vertOverflow="ellipsis" vert="horz" wrap="square" lIns="38100" tIns="19050" rIns="38100" bIns="19050" anchor="ctr" anchorCtr="1">
                <a:spAutoFit/>
              </a:bodyPr>
              <a:lstStyle/>
              <a:p>
                <a:pPr>
                  <a:defRPr sz="20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pt idx="0">
                  <c:v>2019</c:v>
                </c:pt>
                <c:pt idx="1">
                  <c:v>2020</c:v>
                </c:pt>
                <c:pt idx="2">
                  <c:v>2021</c:v>
                </c:pt>
              </c:numCache>
            </c:numRef>
          </c:cat>
          <c:val>
            <c:numRef>
              <c:f>Sheet1!$C$2:$C$5</c:f>
              <c:numCache>
                <c:formatCode>General</c:formatCode>
                <c:ptCount val="4"/>
                <c:pt idx="0">
                  <c:v>0</c:v>
                </c:pt>
                <c:pt idx="1">
                  <c:v>58</c:v>
                </c:pt>
                <c:pt idx="2">
                  <c:v>53</c:v>
                </c:pt>
              </c:numCache>
            </c:numRef>
          </c:val>
          <c:smooth val="0"/>
          <c:extLst>
            <c:ext xmlns:c16="http://schemas.microsoft.com/office/drawing/2014/chart" uri="{C3380CC4-5D6E-409C-BE32-E72D297353CC}">
              <c16:uniqueId val="{00000001-FA59-DE48-9032-AC22BE3996F1}"/>
            </c:ext>
          </c:extLst>
        </c:ser>
        <c:ser>
          <c:idx val="2"/>
          <c:order val="2"/>
          <c:tx>
            <c:strRef>
              <c:f>Sheet1!$D$1</c:f>
              <c:strCache>
                <c:ptCount val="1"/>
                <c:pt idx="0">
                  <c:v>Column1</c:v>
                </c:pt>
              </c:strCache>
            </c:strRef>
          </c:tx>
          <c:spPr>
            <a:ln w="28575" cap="rnd">
              <a:solidFill>
                <a:schemeClr val="accent3"/>
              </a:solidFill>
              <a:round/>
            </a:ln>
            <a:effectLst/>
          </c:spPr>
          <c:marker>
            <c:symbol val="none"/>
          </c:marker>
          <c:cat>
            <c:numRef>
              <c:f>Sheet1!$A$2:$A$5</c:f>
              <c:numCache>
                <c:formatCode>General</c:formatCode>
                <c:ptCount val="4"/>
                <c:pt idx="0">
                  <c:v>2019</c:v>
                </c:pt>
                <c:pt idx="1">
                  <c:v>2020</c:v>
                </c:pt>
                <c:pt idx="2">
                  <c:v>2021</c:v>
                </c:pt>
              </c:numCache>
            </c:numRef>
          </c:cat>
          <c:val>
            <c:numRef>
              <c:f>Sheet1!$D$2:$D$5</c:f>
              <c:numCache>
                <c:formatCode>General</c:formatCode>
                <c:ptCount val="4"/>
              </c:numCache>
            </c:numRef>
          </c:val>
          <c:smooth val="0"/>
          <c:extLst>
            <c:ext xmlns:c16="http://schemas.microsoft.com/office/drawing/2014/chart" uri="{C3380CC4-5D6E-409C-BE32-E72D297353CC}">
              <c16:uniqueId val="{00000002-FA59-DE48-9032-AC22BE3996F1}"/>
            </c:ext>
          </c:extLst>
        </c:ser>
        <c:dLbls>
          <c:showLegendKey val="0"/>
          <c:showVal val="0"/>
          <c:showCatName val="0"/>
          <c:showSerName val="0"/>
          <c:showPercent val="0"/>
          <c:showBubbleSize val="0"/>
        </c:dLbls>
        <c:smooth val="0"/>
        <c:axId val="244374895"/>
        <c:axId val="244484975"/>
      </c:lineChart>
      <c:catAx>
        <c:axId val="24437489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4484975"/>
        <c:crosses val="autoZero"/>
        <c:auto val="1"/>
        <c:lblAlgn val="ctr"/>
        <c:lblOffset val="100"/>
        <c:noMultiLvlLbl val="0"/>
      </c:catAx>
      <c:valAx>
        <c:axId val="2444849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4437489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4665048118985127"/>
          <c:y val="5.0925925925925923E-2"/>
          <c:w val="0.85334951881014875"/>
          <c:h val="0.73577136191309422"/>
        </c:manualLayout>
      </c:layout>
      <c:lineChart>
        <c:grouping val="standard"/>
        <c:varyColors val="0"/>
        <c:ser>
          <c:idx val="1"/>
          <c:order val="0"/>
          <c:tx>
            <c:strRef>
              <c:f>Sheet1!$C$16</c:f>
              <c:strCache>
                <c:ptCount val="1"/>
                <c:pt idx="0">
                  <c:v>Site 2 (Fontenelle)</c:v>
                </c:pt>
              </c:strCache>
            </c:strRef>
          </c:tx>
          <c:spPr>
            <a:ln w="38100" cap="rnd">
              <a:solidFill>
                <a:schemeClr val="accent3"/>
              </a:solidFill>
              <a:round/>
            </a:ln>
            <a:effectLst/>
          </c:spPr>
          <c:marker>
            <c:symbol val="circle"/>
            <c:size val="5"/>
            <c:spPr>
              <a:solidFill>
                <a:schemeClr val="accent3"/>
              </a:solidFill>
              <a:ln w="9525">
                <a:solidFill>
                  <a:schemeClr val="accent3"/>
                </a:solidFill>
              </a:ln>
              <a:effectLst/>
            </c:spPr>
          </c:marker>
          <c:dLbls>
            <c:dLbl>
              <c:idx val="0"/>
              <c:layout>
                <c:manualLayout>
                  <c:x val="-1.250576756434351E-2"/>
                  <c:y val="9.3994031862895108E-2"/>
                </c:manualLayout>
              </c:layout>
              <c:tx>
                <c:rich>
                  <a:bodyPr/>
                  <a:lstStyle/>
                  <a:p>
                    <a:r>
                      <a:rPr lang="en-US"/>
                      <a:t>557 (</a:t>
                    </a:r>
                    <a:fld id="{2BD92049-1A0F-4FA0-8A0C-0AE714BD8E1B}" type="VALUE">
                      <a:rPr lang="en-US"/>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FC8-B94F-9E9B-38030732BB3B}"/>
                </c:ext>
              </c:extLst>
            </c:dLbl>
            <c:dLbl>
              <c:idx val="1"/>
              <c:tx>
                <c:rich>
                  <a:bodyPr/>
                  <a:lstStyle/>
                  <a:p>
                    <a:r>
                      <a:rPr lang="en-US" dirty="0"/>
                      <a:t>492 (</a:t>
                    </a:r>
                    <a:fld id="{4266DAC7-954E-4B9B-B175-1C67C8059817}" type="VALUE">
                      <a:rPr lang="en-US"/>
                      <a:pPr/>
                      <a:t>[VALUE]</a:t>
                    </a:fld>
                    <a:r>
                      <a:rPr lang="en-US" dirty="0"/>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CFC8-B94F-9E9B-38030732BB3B}"/>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Sheet1!$A$17:$A$18</c:f>
              <c:strCache>
                <c:ptCount val="2"/>
                <c:pt idx="0">
                  <c:v>Baseline</c:v>
                </c:pt>
                <c:pt idx="1">
                  <c:v>Post-training</c:v>
                </c:pt>
              </c:strCache>
            </c:strRef>
          </c:cat>
          <c:val>
            <c:numRef>
              <c:f>Sheet1!$C$17:$C$18</c:f>
              <c:numCache>
                <c:formatCode>0.00%</c:formatCode>
                <c:ptCount val="2"/>
                <c:pt idx="0" formatCode="0%">
                  <c:v>0.9</c:v>
                </c:pt>
                <c:pt idx="1">
                  <c:v>0.78300000000000003</c:v>
                </c:pt>
              </c:numCache>
            </c:numRef>
          </c:val>
          <c:smooth val="0"/>
          <c:extLst>
            <c:ext xmlns:c16="http://schemas.microsoft.com/office/drawing/2014/chart" uri="{C3380CC4-5D6E-409C-BE32-E72D297353CC}">
              <c16:uniqueId val="{00000005-CFC8-B94F-9E9B-38030732BB3B}"/>
            </c:ext>
          </c:extLst>
        </c:ser>
        <c:dLbls>
          <c:showLegendKey val="0"/>
          <c:showVal val="1"/>
          <c:showCatName val="0"/>
          <c:showSerName val="0"/>
          <c:showPercent val="0"/>
          <c:showBubbleSize val="0"/>
        </c:dLbls>
        <c:marker val="1"/>
        <c:smooth val="0"/>
        <c:axId val="1986516127"/>
        <c:axId val="2098543807"/>
      </c:lineChart>
      <c:catAx>
        <c:axId val="198651612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098543807"/>
        <c:crosses val="autoZero"/>
        <c:auto val="1"/>
        <c:lblAlgn val="ctr"/>
        <c:lblOffset val="100"/>
        <c:noMultiLvlLbl val="0"/>
      </c:catAx>
      <c:valAx>
        <c:axId val="2098543807"/>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98651612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185581707578711E-2"/>
          <c:y val="5.3609372353498934E-2"/>
          <c:w val="0.89402530848391315"/>
          <c:h val="0.88544347245211696"/>
        </c:manualLayout>
      </c:layout>
      <c:lineChart>
        <c:grouping val="standard"/>
        <c:varyColors val="0"/>
        <c:ser>
          <c:idx val="0"/>
          <c:order val="0"/>
          <c:spPr>
            <a:ln w="38100"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1.9419114647394749E-3"/>
                  <c:y val="4.976732794513837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876-B343-BB5F-B582E9B2703E}"/>
                </c:ext>
              </c:extLst>
            </c:dLbl>
            <c:dLbl>
              <c:idx val="1"/>
              <c:layout>
                <c:manualLayout>
                  <c:x val="9.7095573236973039E-3"/>
                  <c:y val="5.3322137084076834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8.1909825582711052E-2"/>
                      <c:h val="0.13140365977397572"/>
                    </c:manualLayout>
                  </c15:layout>
                </c:ext>
                <c:ext xmlns:c16="http://schemas.microsoft.com/office/drawing/2014/chart" uri="{C3380CC4-5D6E-409C-BE32-E72D297353CC}">
                  <c16:uniqueId val="{00000002-E876-B343-BB5F-B582E9B2703E}"/>
                </c:ext>
              </c:extLst>
            </c:dLbl>
            <c:dLbl>
              <c:idx val="2"/>
              <c:layout>
                <c:manualLayout>
                  <c:x val="-7.767645858958042E-3"/>
                  <c:y val="7.1096182778769113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0.1013289402301058"/>
                      <c:h val="0.14917770546866799"/>
                    </c:manualLayout>
                  </c15:layout>
                </c:ext>
                <c:ext xmlns:c16="http://schemas.microsoft.com/office/drawing/2014/chart" uri="{C3380CC4-5D6E-409C-BE32-E72D297353CC}">
                  <c16:uniqueId val="{00000003-E876-B343-BB5F-B582E9B2703E}"/>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Sheet2!$B$3:$B$6</c:f>
              <c:strCache>
                <c:ptCount val="4"/>
                <c:pt idx="0">
                  <c:v>Baseline</c:v>
                </c:pt>
                <c:pt idx="1">
                  <c:v>Post (6 month)</c:v>
                </c:pt>
                <c:pt idx="2">
                  <c:v>Post (12 month)</c:v>
                </c:pt>
                <c:pt idx="3">
                  <c:v>Post (18 month)</c:v>
                </c:pt>
              </c:strCache>
            </c:strRef>
          </c:cat>
          <c:val>
            <c:numRef>
              <c:f>Sheet2!$C$3:$C$6</c:f>
              <c:numCache>
                <c:formatCode>0.0%</c:formatCode>
                <c:ptCount val="4"/>
                <c:pt idx="0">
                  <c:v>6.5031374786081009E-2</c:v>
                </c:pt>
                <c:pt idx="1">
                  <c:v>7.8249336870026526E-2</c:v>
                </c:pt>
                <c:pt idx="2">
                  <c:v>9.8199672667757767E-2</c:v>
                </c:pt>
                <c:pt idx="3">
                  <c:v>9.1648189209164815E-2</c:v>
                </c:pt>
              </c:numCache>
            </c:numRef>
          </c:val>
          <c:smooth val="0"/>
          <c:extLst>
            <c:ext xmlns:c16="http://schemas.microsoft.com/office/drawing/2014/chart" uri="{C3380CC4-5D6E-409C-BE32-E72D297353CC}">
              <c16:uniqueId val="{00000000-E876-B343-BB5F-B582E9B2703E}"/>
            </c:ext>
          </c:extLst>
        </c:ser>
        <c:dLbls>
          <c:showLegendKey val="0"/>
          <c:showVal val="0"/>
          <c:showCatName val="0"/>
          <c:showSerName val="0"/>
          <c:showPercent val="0"/>
          <c:showBubbleSize val="0"/>
        </c:dLbls>
        <c:marker val="1"/>
        <c:smooth val="0"/>
        <c:axId val="2106292815"/>
        <c:axId val="2106294463"/>
      </c:lineChart>
      <c:catAx>
        <c:axId val="21062928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2106294463"/>
        <c:crosses val="autoZero"/>
        <c:auto val="1"/>
        <c:lblAlgn val="ctr"/>
        <c:lblOffset val="100"/>
        <c:noMultiLvlLbl val="0"/>
      </c:catAx>
      <c:valAx>
        <c:axId val="2106294463"/>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062928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38100"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5.5419189439807996E-3"/>
                  <c:y val="8.244983915016383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F58-DC47-B75F-72F0D07E2BB6}"/>
                </c:ext>
              </c:extLst>
            </c:dLbl>
            <c:dLbl>
              <c:idx val="1"/>
              <c:layout>
                <c:manualLayout>
                  <c:x val="2.4014982090583465E-2"/>
                  <c:y val="9.81545704168616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F58-DC47-B75F-72F0D07E2BB6}"/>
                </c:ext>
              </c:extLst>
            </c:dLbl>
            <c:dLbl>
              <c:idx val="2"/>
              <c:layout>
                <c:manualLayout>
                  <c:x val="-7.3892252586410662E-3"/>
                  <c:y val="-9.815457041686169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F58-DC47-B75F-72F0D07E2BB6}"/>
                </c:ext>
              </c:extLst>
            </c:dLbl>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Sheet4!$B$3:$B$6</c:f>
              <c:strCache>
                <c:ptCount val="4"/>
                <c:pt idx="0">
                  <c:v>Baseline</c:v>
                </c:pt>
                <c:pt idx="1">
                  <c:v>Baseline</c:v>
                </c:pt>
                <c:pt idx="2">
                  <c:v>Post 6 month</c:v>
                </c:pt>
                <c:pt idx="3">
                  <c:v>Post 12 month</c:v>
                </c:pt>
              </c:strCache>
            </c:strRef>
          </c:cat>
          <c:val>
            <c:numRef>
              <c:f>Sheet4!$C$3:$C$6</c:f>
              <c:numCache>
                <c:formatCode>0.0%</c:formatCode>
                <c:ptCount val="4"/>
                <c:pt idx="0">
                  <c:v>0.95</c:v>
                </c:pt>
                <c:pt idx="1">
                  <c:v>0.94318181818181823</c:v>
                </c:pt>
                <c:pt idx="2">
                  <c:v>0.88749999999999996</c:v>
                </c:pt>
                <c:pt idx="3">
                  <c:v>0.9438202247191011</c:v>
                </c:pt>
              </c:numCache>
            </c:numRef>
          </c:val>
          <c:smooth val="0"/>
          <c:extLst>
            <c:ext xmlns:c16="http://schemas.microsoft.com/office/drawing/2014/chart" uri="{C3380CC4-5D6E-409C-BE32-E72D297353CC}">
              <c16:uniqueId val="{00000000-2F58-DC47-B75F-72F0D07E2BB6}"/>
            </c:ext>
          </c:extLst>
        </c:ser>
        <c:dLbls>
          <c:showLegendKey val="0"/>
          <c:showVal val="0"/>
          <c:showCatName val="0"/>
          <c:showSerName val="0"/>
          <c:showPercent val="0"/>
          <c:showBubbleSize val="0"/>
        </c:dLbls>
        <c:marker val="1"/>
        <c:smooth val="0"/>
        <c:axId val="2111219615"/>
        <c:axId val="2111104943"/>
      </c:lineChart>
      <c:catAx>
        <c:axId val="211121961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11104943"/>
        <c:crosses val="autoZero"/>
        <c:auto val="1"/>
        <c:lblAlgn val="ctr"/>
        <c:lblOffset val="100"/>
        <c:noMultiLvlLbl val="0"/>
      </c:catAx>
      <c:valAx>
        <c:axId val="2111104943"/>
        <c:scaling>
          <c:orientation val="minMax"/>
          <c:min val="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1121961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Sheet8!$D$4</c:f>
              <c:strCache>
                <c:ptCount val="1"/>
                <c:pt idx="0">
                  <c:v>Clinic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layout>
                <c:manualLayout>
                  <c:x val="-4.819541729063008E-2"/>
                  <c:y val="5.588808571059764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128-0844-9B7B-0F490597F490}"/>
                </c:ext>
              </c:extLst>
            </c:dLbl>
            <c:dLbl>
              <c:idx val="1"/>
              <c:layout>
                <c:manualLayout>
                  <c:x val="-5.1359998711817463E-2"/>
                  <c:y val="5.04236048362807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9128-0844-9B7B-0F490597F490}"/>
                </c:ext>
              </c:extLst>
            </c:dLbl>
            <c:dLbl>
              <c:idx val="2"/>
              <c:layout>
                <c:manualLayout>
                  <c:x val="-7.1809896462328784E-2"/>
                  <c:y val="5.315584527343927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128-0844-9B7B-0F490597F490}"/>
                </c:ext>
              </c:extLst>
            </c:dLbl>
            <c:dLbl>
              <c:idx val="3"/>
              <c:layout>
                <c:manualLayout>
                  <c:x val="9.0642964108014097E-3"/>
                  <c:y val="1.0806118497482796E-2"/>
                </c:manualLayout>
              </c:layout>
              <c:spPr>
                <a:noFill/>
                <a:ln>
                  <a:noFill/>
                </a:ln>
                <a:effectLst/>
              </c:spPr>
              <c:txPr>
                <a:bodyPr rot="0" spcFirstLastPara="1" vertOverflow="ellipsis" vert="horz" wrap="square" lIns="38100" tIns="19050" rIns="38100" bIns="19050" anchor="ctr" anchorCtr="1">
                  <a:no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15:layout>
                    <c:manualLayout>
                      <c:w val="6.9805806482778607E-2"/>
                      <c:h val="5.7622950819672128E-2"/>
                    </c:manualLayout>
                  </c15:layout>
                </c:ext>
                <c:ext xmlns:c16="http://schemas.microsoft.com/office/drawing/2014/chart" uri="{C3380CC4-5D6E-409C-BE32-E72D297353CC}">
                  <c16:uniqueId val="{00000003-9128-0844-9B7B-0F490597F49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Sheet8!$C$5:$C$8</c:f>
              <c:strCache>
                <c:ptCount val="4"/>
                <c:pt idx="0">
                  <c:v>Jan-Jun, 19</c:v>
                </c:pt>
                <c:pt idx="1">
                  <c:v>Jul-Dec, 19</c:v>
                </c:pt>
                <c:pt idx="2">
                  <c:v>Jan-Jun, 20</c:v>
                </c:pt>
                <c:pt idx="3">
                  <c:v>Jul-Dec, 20</c:v>
                </c:pt>
              </c:strCache>
            </c:strRef>
          </c:cat>
          <c:val>
            <c:numRef>
              <c:f>Sheet8!$D$5:$D$8</c:f>
              <c:numCache>
                <c:formatCode>0.0%</c:formatCode>
                <c:ptCount val="4"/>
                <c:pt idx="0">
                  <c:v>9.7000000000000003E-2</c:v>
                </c:pt>
                <c:pt idx="1">
                  <c:v>0.113</c:v>
                </c:pt>
                <c:pt idx="2">
                  <c:v>0.107</c:v>
                </c:pt>
                <c:pt idx="3">
                  <c:v>3.5000000000000003E-2</c:v>
                </c:pt>
              </c:numCache>
            </c:numRef>
          </c:val>
          <c:smooth val="0"/>
          <c:extLst>
            <c:ext xmlns:c16="http://schemas.microsoft.com/office/drawing/2014/chart" uri="{C3380CC4-5D6E-409C-BE32-E72D297353CC}">
              <c16:uniqueId val="{00000004-9128-0844-9B7B-0F490597F490}"/>
            </c:ext>
          </c:extLst>
        </c:ser>
        <c:ser>
          <c:idx val="1"/>
          <c:order val="1"/>
          <c:tx>
            <c:strRef>
              <c:f>Sheet8!$F$4</c:f>
              <c:strCache>
                <c:ptCount val="1"/>
                <c:pt idx="0">
                  <c:v>Clinic 3</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Sheet8!$C$5:$C$8</c:f>
              <c:strCache>
                <c:ptCount val="4"/>
                <c:pt idx="0">
                  <c:v>Jan-Jun, 19</c:v>
                </c:pt>
                <c:pt idx="1">
                  <c:v>Jul-Dec, 19</c:v>
                </c:pt>
                <c:pt idx="2">
                  <c:v>Jan-Jun, 20</c:v>
                </c:pt>
                <c:pt idx="3">
                  <c:v>Jul-Dec, 20</c:v>
                </c:pt>
              </c:strCache>
            </c:strRef>
          </c:cat>
          <c:val>
            <c:numRef>
              <c:f>Sheet8!$E$5:$E$8</c:f>
              <c:numCache>
                <c:formatCode>0.0%</c:formatCode>
                <c:ptCount val="4"/>
                <c:pt idx="0">
                  <c:v>0.247</c:v>
                </c:pt>
                <c:pt idx="1">
                  <c:v>0.223</c:v>
                </c:pt>
                <c:pt idx="2">
                  <c:v>0.16300000000000001</c:v>
                </c:pt>
                <c:pt idx="3">
                  <c:v>8.2000000000000003E-2</c:v>
                </c:pt>
              </c:numCache>
            </c:numRef>
          </c:val>
          <c:smooth val="0"/>
          <c:extLst>
            <c:ext xmlns:c16="http://schemas.microsoft.com/office/drawing/2014/chart" uri="{C3380CC4-5D6E-409C-BE32-E72D297353CC}">
              <c16:uniqueId val="{00000005-9128-0844-9B7B-0F490597F490}"/>
            </c:ext>
          </c:extLst>
        </c:ser>
        <c:ser>
          <c:idx val="2"/>
          <c:order val="2"/>
          <c:tx>
            <c:strRef>
              <c:f>Sheet8!$F$4</c:f>
              <c:strCache>
                <c:ptCount val="1"/>
                <c:pt idx="0">
                  <c:v>Clinic 3</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dLbls>
            <c:dLbl>
              <c:idx val="2"/>
              <c:layout>
                <c:manualLayout>
                  <c:x val="-9.4621513018837242E-2"/>
                  <c:y val="1.8018222042486379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128-0844-9B7B-0F490597F49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Sheet8!$C$5:$C$8</c:f>
              <c:strCache>
                <c:ptCount val="4"/>
                <c:pt idx="0">
                  <c:v>Jan-Jun, 19</c:v>
                </c:pt>
                <c:pt idx="1">
                  <c:v>Jul-Dec, 19</c:v>
                </c:pt>
                <c:pt idx="2">
                  <c:v>Jan-Jun, 20</c:v>
                </c:pt>
                <c:pt idx="3">
                  <c:v>Jul-Dec, 20</c:v>
                </c:pt>
              </c:strCache>
            </c:strRef>
          </c:cat>
          <c:val>
            <c:numRef>
              <c:f>Sheet8!$F$5:$F$8</c:f>
              <c:numCache>
                <c:formatCode>General</c:formatCode>
                <c:ptCount val="4"/>
                <c:pt idx="2" formatCode="0.0%">
                  <c:v>0.14000000000000001</c:v>
                </c:pt>
                <c:pt idx="3" formatCode="0.0%">
                  <c:v>0.13</c:v>
                </c:pt>
              </c:numCache>
            </c:numRef>
          </c:val>
          <c:smooth val="0"/>
          <c:extLst>
            <c:ext xmlns:c16="http://schemas.microsoft.com/office/drawing/2014/chart" uri="{C3380CC4-5D6E-409C-BE32-E72D297353CC}">
              <c16:uniqueId val="{00000007-9128-0844-9B7B-0F490597F490}"/>
            </c:ext>
          </c:extLst>
        </c:ser>
        <c:dLbls>
          <c:dLblPos val="t"/>
          <c:showLegendKey val="0"/>
          <c:showVal val="1"/>
          <c:showCatName val="0"/>
          <c:showSerName val="0"/>
          <c:showPercent val="0"/>
          <c:showBubbleSize val="0"/>
        </c:dLbls>
        <c:marker val="1"/>
        <c:smooth val="0"/>
        <c:axId val="772511119"/>
        <c:axId val="582546335"/>
      </c:lineChart>
      <c:catAx>
        <c:axId val="7725111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82546335"/>
        <c:crosses val="autoZero"/>
        <c:auto val="1"/>
        <c:lblAlgn val="ctr"/>
        <c:lblOffset val="100"/>
        <c:noMultiLvlLbl val="1"/>
      </c:catAx>
      <c:valAx>
        <c:axId val="582546335"/>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72511119"/>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909196268456752"/>
          <c:y val="3.2796514842424358E-2"/>
          <c:w val="0.8219161619499884"/>
          <c:h val="0.758144744618787"/>
        </c:manualLayout>
      </c:layout>
      <c:lineChart>
        <c:grouping val="standard"/>
        <c:varyColors val="0"/>
        <c:ser>
          <c:idx val="0"/>
          <c:order val="0"/>
          <c:tx>
            <c:strRef>
              <c:f>Sheet8!$D$12</c:f>
              <c:strCache>
                <c:ptCount val="1"/>
                <c:pt idx="0">
                  <c:v>Clinic 1</c:v>
                </c:pt>
              </c:strCache>
            </c:strRef>
          </c:tx>
          <c:spPr>
            <a:ln w="38100" cap="rnd">
              <a:solidFill>
                <a:schemeClr val="accent1"/>
              </a:solidFill>
              <a:prstDash val="sysDash"/>
              <a:round/>
            </a:ln>
            <a:effectLst/>
          </c:spPr>
          <c:marker>
            <c:symbol val="circle"/>
            <c:size val="5"/>
            <c:spPr>
              <a:solidFill>
                <a:schemeClr val="accent1"/>
              </a:solidFill>
              <a:ln w="38100">
                <a:solidFill>
                  <a:schemeClr val="accent1"/>
                </a:solidFill>
                <a:prstDash val="sysDash"/>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Sheet8!$C$13:$C$16</c:f>
              <c:strCache>
                <c:ptCount val="4"/>
                <c:pt idx="0">
                  <c:v>Jan-Jun, 19</c:v>
                </c:pt>
                <c:pt idx="1">
                  <c:v>Jul-Dec, 19</c:v>
                </c:pt>
                <c:pt idx="2">
                  <c:v>Jan-Jun, 20</c:v>
                </c:pt>
                <c:pt idx="3">
                  <c:v>Jul-Dec, 20</c:v>
                </c:pt>
              </c:strCache>
            </c:strRef>
          </c:cat>
          <c:val>
            <c:numRef>
              <c:f>Sheet8!$D$13:$D$16</c:f>
              <c:numCache>
                <c:formatCode>0.0%</c:formatCode>
                <c:ptCount val="4"/>
                <c:pt idx="0">
                  <c:v>0.125</c:v>
                </c:pt>
                <c:pt idx="1">
                  <c:v>0.19700000000000001</c:v>
                </c:pt>
                <c:pt idx="2">
                  <c:v>0.192</c:v>
                </c:pt>
                <c:pt idx="3">
                  <c:v>0.16</c:v>
                </c:pt>
              </c:numCache>
            </c:numRef>
          </c:val>
          <c:smooth val="0"/>
          <c:extLst>
            <c:ext xmlns:c16="http://schemas.microsoft.com/office/drawing/2014/chart" uri="{C3380CC4-5D6E-409C-BE32-E72D297353CC}">
              <c16:uniqueId val="{00000000-3CAB-1E47-A8EA-89977E6D6667}"/>
            </c:ext>
          </c:extLst>
        </c:ser>
        <c:ser>
          <c:idx val="1"/>
          <c:order val="1"/>
          <c:tx>
            <c:strRef>
              <c:f>Sheet8!$E$12</c:f>
              <c:strCache>
                <c:ptCount val="1"/>
                <c:pt idx="0">
                  <c:v>Clinic 2</c:v>
                </c:pt>
              </c:strCache>
            </c:strRef>
          </c:tx>
          <c:spPr>
            <a:ln w="38100" cap="rnd">
              <a:solidFill>
                <a:schemeClr val="accent2"/>
              </a:solidFill>
              <a:prstDash val="sysDash"/>
              <a:round/>
            </a:ln>
            <a:effectLst/>
          </c:spPr>
          <c:marker>
            <c:symbol val="circle"/>
            <c:size val="5"/>
            <c:spPr>
              <a:solidFill>
                <a:schemeClr val="accent2"/>
              </a:solidFill>
              <a:ln w="38100">
                <a:solidFill>
                  <a:schemeClr val="accent2"/>
                </a:solidFill>
                <a:prstDash val="sysDash"/>
              </a:ln>
              <a:effectLst/>
            </c:spPr>
          </c:marker>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Sheet8!$C$13:$C$16</c:f>
              <c:strCache>
                <c:ptCount val="4"/>
                <c:pt idx="0">
                  <c:v>Jan-Jun, 19</c:v>
                </c:pt>
                <c:pt idx="1">
                  <c:v>Jul-Dec, 19</c:v>
                </c:pt>
                <c:pt idx="2">
                  <c:v>Jan-Jun, 20</c:v>
                </c:pt>
                <c:pt idx="3">
                  <c:v>Jul-Dec, 20</c:v>
                </c:pt>
              </c:strCache>
            </c:strRef>
          </c:cat>
          <c:val>
            <c:numRef>
              <c:f>Sheet8!$E$13:$E$16</c:f>
              <c:numCache>
                <c:formatCode>0.0%</c:formatCode>
                <c:ptCount val="4"/>
                <c:pt idx="0">
                  <c:v>0.20499999999999999</c:v>
                </c:pt>
                <c:pt idx="1">
                  <c:v>0.151</c:v>
                </c:pt>
                <c:pt idx="2">
                  <c:v>0.24299999999999999</c:v>
                </c:pt>
                <c:pt idx="3">
                  <c:v>0.28000000000000003</c:v>
                </c:pt>
              </c:numCache>
            </c:numRef>
          </c:val>
          <c:smooth val="0"/>
          <c:extLst>
            <c:ext xmlns:c16="http://schemas.microsoft.com/office/drawing/2014/chart" uri="{C3380CC4-5D6E-409C-BE32-E72D297353CC}">
              <c16:uniqueId val="{00000001-3CAB-1E47-A8EA-89977E6D6667}"/>
            </c:ext>
          </c:extLst>
        </c:ser>
        <c:ser>
          <c:idx val="2"/>
          <c:order val="2"/>
          <c:tx>
            <c:strRef>
              <c:f>Sheet8!$F$12</c:f>
              <c:strCache>
                <c:ptCount val="1"/>
                <c:pt idx="0">
                  <c:v>Clinic 3</c:v>
                </c:pt>
              </c:strCache>
            </c:strRef>
          </c:tx>
          <c:spPr>
            <a:ln w="38100" cap="rnd">
              <a:solidFill>
                <a:schemeClr val="accent3"/>
              </a:solidFill>
              <a:prstDash val="sysDash"/>
              <a:round/>
            </a:ln>
            <a:effectLst/>
          </c:spPr>
          <c:marker>
            <c:symbol val="circle"/>
            <c:size val="5"/>
            <c:spPr>
              <a:solidFill>
                <a:schemeClr val="accent3"/>
              </a:solidFill>
              <a:ln w="38100">
                <a:solidFill>
                  <a:schemeClr val="accent3"/>
                </a:solidFill>
                <a:prstDash val="sysDash"/>
              </a:ln>
              <a:effectLst/>
            </c:spPr>
          </c:marker>
          <c:dLbls>
            <c:dLbl>
              <c:idx val="2"/>
              <c:layout>
                <c:manualLayout>
                  <c:x val="-4.4848284589426322E-2"/>
                  <c:y val="3.984271033917374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CAB-1E47-A8EA-89977E6D6667}"/>
                </c:ext>
              </c:extLst>
            </c:dLbl>
            <c:dLbl>
              <c:idx val="3"/>
              <c:layout>
                <c:manualLayout>
                  <c:x val="-4.1276856017997882E-2"/>
                  <c:y val="3.5000095327067077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CAB-1E47-A8EA-89977E6D666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Sheet8!$C$13:$C$16</c:f>
              <c:strCache>
                <c:ptCount val="4"/>
                <c:pt idx="0">
                  <c:v>Jan-Jun, 19</c:v>
                </c:pt>
                <c:pt idx="1">
                  <c:v>Jul-Dec, 19</c:v>
                </c:pt>
                <c:pt idx="2">
                  <c:v>Jan-Jun, 20</c:v>
                </c:pt>
                <c:pt idx="3">
                  <c:v>Jul-Dec, 20</c:v>
                </c:pt>
              </c:strCache>
            </c:strRef>
          </c:cat>
          <c:val>
            <c:numRef>
              <c:f>Sheet8!$F$13:$F$16</c:f>
              <c:numCache>
                <c:formatCode>General</c:formatCode>
                <c:ptCount val="4"/>
                <c:pt idx="2" formatCode="0.0%">
                  <c:v>0.16400000000000001</c:v>
                </c:pt>
                <c:pt idx="3" formatCode="0.0%">
                  <c:v>0.14099999999999999</c:v>
                </c:pt>
              </c:numCache>
            </c:numRef>
          </c:val>
          <c:smooth val="0"/>
          <c:extLst>
            <c:ext xmlns:c16="http://schemas.microsoft.com/office/drawing/2014/chart" uri="{C3380CC4-5D6E-409C-BE32-E72D297353CC}">
              <c16:uniqueId val="{00000004-3CAB-1E47-A8EA-89977E6D6667}"/>
            </c:ext>
          </c:extLst>
        </c:ser>
        <c:dLbls>
          <c:dLblPos val="t"/>
          <c:showLegendKey val="0"/>
          <c:showVal val="1"/>
          <c:showCatName val="0"/>
          <c:showSerName val="0"/>
          <c:showPercent val="0"/>
          <c:showBubbleSize val="0"/>
        </c:dLbls>
        <c:marker val="1"/>
        <c:smooth val="0"/>
        <c:axId val="1338427080"/>
        <c:axId val="1254239560"/>
      </c:lineChart>
      <c:catAx>
        <c:axId val="1338427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54239560"/>
        <c:crosses val="autoZero"/>
        <c:auto val="1"/>
        <c:lblAlgn val="ctr"/>
        <c:lblOffset val="100"/>
        <c:noMultiLvlLbl val="1"/>
      </c:catAx>
      <c:valAx>
        <c:axId val="1254239560"/>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1338427080"/>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0.32244</cdr:x>
      <cdr:y>0.89394</cdr:y>
    </cdr:from>
    <cdr:to>
      <cdr:x>1</cdr:x>
      <cdr:y>1</cdr:y>
    </cdr:to>
    <cdr:sp macro="" textlink="">
      <cdr:nvSpPr>
        <cdr:cNvPr id="3" name="TextBox 2">
          <a:extLst xmlns:a="http://schemas.openxmlformats.org/drawingml/2006/main">
            <a:ext uri="{FF2B5EF4-FFF2-40B4-BE49-F238E27FC236}">
              <a16:creationId xmlns:a16="http://schemas.microsoft.com/office/drawing/2014/main" id="{65F983B7-429D-0343-9F50-592A9E9EBF21}"/>
            </a:ext>
          </a:extLst>
        </cdr:cNvPr>
        <cdr:cNvSpPr txBox="1"/>
      </cdr:nvSpPr>
      <cdr:spPr>
        <a:xfrm xmlns:a="http://schemas.openxmlformats.org/drawingml/2006/main">
          <a:off x="2266343" y="4697320"/>
          <a:ext cx="4762409" cy="55730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a:p xmlns:a="http://schemas.openxmlformats.org/drawingml/2006/main">
          <a:endParaRPr lang="en-US" dirty="0"/>
        </a:p>
        <a:p xmlns:a="http://schemas.openxmlformats.org/drawingml/2006/main">
          <a:endParaRPr lang="en-US" sz="1100" dirty="0"/>
        </a:p>
        <a:p xmlns:a="http://schemas.openxmlformats.org/drawingml/2006/main">
          <a:r>
            <a:rPr lang="en-US" sz="1100" dirty="0"/>
            <a:t>No PCL Services</a:t>
          </a:r>
        </a:p>
      </cdr:txBody>
    </cdr:sp>
  </cdr:relSizeAnchor>
  <cdr:relSizeAnchor xmlns:cdr="http://schemas.openxmlformats.org/drawingml/2006/chartDrawing">
    <cdr:from>
      <cdr:x>0.38648</cdr:x>
      <cdr:y>0.93066</cdr:y>
    </cdr:from>
    <cdr:to>
      <cdr:x>0.97191</cdr:x>
      <cdr:y>1</cdr:y>
    </cdr:to>
    <cdr:sp macro="" textlink="">
      <cdr:nvSpPr>
        <cdr:cNvPr id="4" name="TextBox 3">
          <a:extLst xmlns:a="http://schemas.openxmlformats.org/drawingml/2006/main">
            <a:ext uri="{FF2B5EF4-FFF2-40B4-BE49-F238E27FC236}">
              <a16:creationId xmlns:a16="http://schemas.microsoft.com/office/drawing/2014/main" id="{8D45BAB1-DD95-8340-A7B3-61FE8FEF01DC}"/>
            </a:ext>
          </a:extLst>
        </cdr:cNvPr>
        <cdr:cNvSpPr txBox="1"/>
      </cdr:nvSpPr>
      <cdr:spPr>
        <a:xfrm xmlns:a="http://schemas.openxmlformats.org/drawingml/2006/main">
          <a:off x="2716505" y="4890291"/>
          <a:ext cx="4114800" cy="364334"/>
        </a:xfrm>
        <a:prstGeom xmlns:a="http://schemas.openxmlformats.org/drawingml/2006/main" prst="rect">
          <a:avLst/>
        </a:prstGeom>
        <a:ln xmlns:a="http://schemas.openxmlformats.org/drawingml/2006/main" w="19050">
          <a:solidFill>
            <a:schemeClr val="accent3"/>
          </a:solidFill>
        </a:ln>
      </cdr:spPr>
      <cdr:txBody>
        <a:bodyPr xmlns:a="http://schemas.openxmlformats.org/drawingml/2006/main" vertOverflow="clip" wrap="square" rtlCol="0"/>
        <a:lstStyle xmlns:a="http://schemas.openxmlformats.org/drawingml/2006/main"/>
        <a:p xmlns:a="http://schemas.openxmlformats.org/drawingml/2006/main">
          <a:r>
            <a:rPr lang="en-US" sz="1800" b="1" dirty="0">
              <a:solidFill>
                <a:schemeClr val="accent3"/>
              </a:solidFill>
            </a:rPr>
            <a:t>NO PCL Services</a:t>
          </a:r>
        </a:p>
      </cdr:txBody>
    </cdr:sp>
  </cdr:relSizeAnchor>
</c:userShapes>
</file>

<file path=ppt/drawings/drawing2.xml><?xml version="1.0" encoding="utf-8"?>
<c:userShapes xmlns:c="http://schemas.openxmlformats.org/drawingml/2006/chart">
  <cdr:relSizeAnchor xmlns:cdr="http://schemas.openxmlformats.org/drawingml/2006/chartDrawing">
    <cdr:from>
      <cdr:x>0.3975</cdr:x>
      <cdr:y>0.92457</cdr:y>
    </cdr:from>
    <cdr:to>
      <cdr:x>0.98215</cdr:x>
      <cdr:y>1</cdr:y>
    </cdr:to>
    <cdr:sp macro="" textlink="">
      <cdr:nvSpPr>
        <cdr:cNvPr id="2" name="TextBox 1">
          <a:extLst xmlns:a="http://schemas.openxmlformats.org/drawingml/2006/main">
            <a:ext uri="{FF2B5EF4-FFF2-40B4-BE49-F238E27FC236}">
              <a16:creationId xmlns:a16="http://schemas.microsoft.com/office/drawing/2014/main" id="{32B01532-8A59-FD4B-9886-DD71D685FD5D}"/>
            </a:ext>
          </a:extLst>
        </cdr:cNvPr>
        <cdr:cNvSpPr txBox="1"/>
      </cdr:nvSpPr>
      <cdr:spPr>
        <a:xfrm xmlns:a="http://schemas.openxmlformats.org/drawingml/2006/main">
          <a:off x="2923910" y="4849481"/>
          <a:ext cx="4300541" cy="395619"/>
        </a:xfrm>
        <a:prstGeom xmlns:a="http://schemas.openxmlformats.org/drawingml/2006/main" prst="rect">
          <a:avLst/>
        </a:prstGeom>
        <a:ln xmlns:a="http://schemas.openxmlformats.org/drawingml/2006/main" w="19050">
          <a:solidFill>
            <a:schemeClr val="accent3"/>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800" b="1" dirty="0">
              <a:solidFill>
                <a:schemeClr val="accent3"/>
              </a:solidFill>
            </a:rPr>
            <a:t>NO PCL Services</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6C1700-E3FD-C641-B04F-9A09DB2216DD}" type="datetimeFigureOut">
              <a:rPr lang="en-US" smtClean="0"/>
              <a:t>8/5/2021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E6E648-1DA1-0B49-81AF-F69966068B6C}" type="slidenum">
              <a:rPr lang="en-US" smtClean="0"/>
              <a:t>‹#›</a:t>
            </a:fld>
            <a:endParaRPr lang="en-US"/>
          </a:p>
        </p:txBody>
      </p:sp>
    </p:spTree>
    <p:extLst>
      <p:ext uri="{BB962C8B-B14F-4D97-AF65-F5344CB8AC3E}">
        <p14:creationId xmlns:p14="http://schemas.microsoft.com/office/powerpoint/2010/main" val="1642847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alz-journals.onlinelibrary.wiley.com/doi/full/10.1002/alz.12068#alz12068-bib-0062"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uptodate.com/contents/advance-care-planning-and-advance-directives/abstract/9,14,25" TargetMode="External"/><Relationship Id="rId7" Type="http://schemas.openxmlformats.org/officeDocument/2006/relationships/hyperlink" Target="https://www.uptodate.com/contents/advance-care-planning-and-advance-directives/abstract/4,37,40" TargetMode="External"/><Relationship Id="rId2" Type="http://schemas.openxmlformats.org/officeDocument/2006/relationships/slide" Target="../slides/slide17.xml"/><Relationship Id="rId1" Type="http://schemas.openxmlformats.org/officeDocument/2006/relationships/notesMaster" Target="../notesMasters/notesMaster1.xml"/><Relationship Id="rId6" Type="http://schemas.openxmlformats.org/officeDocument/2006/relationships/hyperlink" Target="https://www.uptodate.com/contents/advance-care-planning-and-advance-directives/abstract/37,38" TargetMode="External"/><Relationship Id="rId5" Type="http://schemas.openxmlformats.org/officeDocument/2006/relationships/hyperlink" Target="https://www.uptodate.com/contents/advance-care-planning-and-advance-directives/abstract/39" TargetMode="External"/><Relationship Id="rId4" Type="http://schemas.openxmlformats.org/officeDocument/2006/relationships/hyperlink" Target="https://www.uptodate.com/contents/advance-care-planning-and-advance-directives/abstract/26" TargetMode="Externa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uptodate.com/contents/advance-care-planning-and-advance-directives/abstract/9,14,25" TargetMode="External"/><Relationship Id="rId7" Type="http://schemas.openxmlformats.org/officeDocument/2006/relationships/hyperlink" Target="https://www.uptodate.com/contents/advance-care-planning-and-advance-directives/abstract/4,37,40"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https://www.uptodate.com/contents/advance-care-planning-and-advance-directives/abstract/37,38" TargetMode="External"/><Relationship Id="rId5" Type="http://schemas.openxmlformats.org/officeDocument/2006/relationships/hyperlink" Target="https://www.uptodate.com/contents/advance-care-planning-and-advance-directives/abstract/39" TargetMode="External"/><Relationship Id="rId4" Type="http://schemas.openxmlformats.org/officeDocument/2006/relationships/hyperlink" Target="https://www.uptodate.com/contents/advance-care-planning-and-advance-directives/abstract/26"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our timeline for multiple primary care site to join the project. Different sites joined our project every 6 months. First was our FQHC partner OW, which joined in 2019 July, and then our PCMH partner Fontenelle clinic in January 2020. Ponca Indian Health services joined in another 6 month, and then two more PCMH clinics joining in 2021. </a:t>
            </a:r>
          </a:p>
          <a:p>
            <a:endParaRPr lang="en-US" dirty="0"/>
          </a:p>
          <a:p>
            <a:r>
              <a:rPr lang="en-US" dirty="0"/>
              <a:t>Thank you to those who have been geriatric champions for their clinics</a:t>
            </a:r>
          </a:p>
        </p:txBody>
      </p:sp>
      <p:sp>
        <p:nvSpPr>
          <p:cNvPr id="4" name="Slide Number Placeholder 3"/>
          <p:cNvSpPr>
            <a:spLocks noGrp="1"/>
          </p:cNvSpPr>
          <p:nvPr>
            <p:ph type="sldNum" sz="quarter" idx="5"/>
          </p:nvPr>
        </p:nvSpPr>
        <p:spPr/>
        <p:txBody>
          <a:bodyPr/>
          <a:lstStyle/>
          <a:p>
            <a:fld id="{59E6E648-1DA1-0B49-81AF-F69966068B6C}" type="slidenum">
              <a:rPr lang="en-US" smtClean="0"/>
              <a:t>10</a:t>
            </a:fld>
            <a:endParaRPr lang="en-US"/>
          </a:p>
        </p:txBody>
      </p:sp>
    </p:spTree>
    <p:extLst>
      <p:ext uri="{BB962C8B-B14F-4D97-AF65-F5344CB8AC3E}">
        <p14:creationId xmlns:p14="http://schemas.microsoft.com/office/powerpoint/2010/main" val="20042904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One in 10 people (10%) age 65 and older has Alzheimer's dementia.</a:t>
            </a:r>
          </a:p>
          <a:p>
            <a:r>
              <a:rPr lang="en-US" sz="1200" b="0" i="0" kern="1200" dirty="0">
                <a:solidFill>
                  <a:schemeClr val="tx1"/>
                </a:solidFill>
                <a:effectLst/>
                <a:latin typeface="+mn-lt"/>
                <a:ea typeface="+mn-ea"/>
                <a:cs typeface="+mn-cs"/>
              </a:rPr>
              <a:t>The percentage of people with Alzheimer's dementia increases with age: 3% of people age 65-74, 17% of people age 75-84, and 32% of people age 85 and older have Alzheimer's dementia.</a:t>
            </a:r>
            <a:r>
              <a:rPr lang="en-US" sz="1200" b="0" i="0" u="none" strike="noStrike" kern="1200" baseline="30000" dirty="0">
                <a:solidFill>
                  <a:schemeClr val="tx1"/>
                </a:solidFill>
                <a:effectLst/>
                <a:latin typeface="+mn-lt"/>
                <a:ea typeface="+mn-ea"/>
                <a:cs typeface="+mn-cs"/>
                <a:hlinkClick r:id="rId3"/>
              </a:rPr>
              <a:t>62</a:t>
            </a:r>
            <a:r>
              <a:rPr lang="en-US" sz="1200" b="0" i="0" kern="1200" dirty="0">
                <a:solidFill>
                  <a:schemeClr val="tx1"/>
                </a:solidFill>
                <a:effectLst/>
                <a:latin typeface="+mn-lt"/>
                <a:ea typeface="+mn-ea"/>
                <a:cs typeface="+mn-cs"/>
              </a:rPr>
              <a:t> People younger than 65 can also develop Alzheimer's dementia, but it is much less common and prevalence is uncertain.</a:t>
            </a:r>
          </a:p>
          <a:p>
            <a:r>
              <a:rPr lang="en-US" sz="1200" b="0" i="0" kern="1200" dirty="0">
                <a:solidFill>
                  <a:schemeClr val="tx1"/>
                </a:solidFill>
                <a:effectLst/>
                <a:latin typeface="+mn-lt"/>
                <a:ea typeface="+mn-ea"/>
                <a:cs typeface="+mn-cs"/>
              </a:rPr>
              <a:t>The estimated number of people age 65 and older with Alzheimer's dementia comes from a study using the latest data from the 2010 U.S. Census and the Chicago Health and Aging Project (CHAP), a population-based study of chronic health conditions of older people.</a:t>
            </a:r>
            <a:r>
              <a:rPr lang="en-US" sz="1200" b="0" i="0" u="none" strike="noStrike" kern="1200" baseline="30000" dirty="0">
                <a:solidFill>
                  <a:schemeClr val="tx1"/>
                </a:solidFill>
                <a:effectLst/>
                <a:latin typeface="+mn-lt"/>
                <a:ea typeface="+mn-ea"/>
                <a:cs typeface="+mn-cs"/>
                <a:hlinkClick r:id="rId3"/>
              </a:rPr>
              <a:t>62</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9E6E648-1DA1-0B49-81AF-F69966068B6C}" type="slidenum">
              <a:rPr lang="en-US" smtClean="0"/>
              <a:t>22</a:t>
            </a:fld>
            <a:endParaRPr lang="en-US"/>
          </a:p>
        </p:txBody>
      </p:sp>
    </p:spTree>
    <p:extLst>
      <p:ext uri="{BB962C8B-B14F-4D97-AF65-F5344CB8AC3E}">
        <p14:creationId xmlns:p14="http://schemas.microsoft.com/office/powerpoint/2010/main" val="3527238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Approach 2: give providers easy way to refer pts once they are newly identified, or as the patient’s condition changes</a:t>
            </a:r>
          </a:p>
          <a:p>
            <a:r>
              <a:rPr lang="en-US" dirty="0"/>
              <a:t>To encourage dementia education and referral, we trained clinic providers/staff regarding how to increase AANC referrals. Overall, 37 clinic providers/staff attended in-person educational session on how to refer patients to AANC including instructions on how to use EMR tools, more than 300 staff received information via email through PCMH newsletter and regular staff meeting.</a:t>
            </a:r>
          </a:p>
          <a:p>
            <a:endParaRPr lang="en-US" dirty="0"/>
          </a:p>
          <a:p>
            <a:r>
              <a:rPr lang="en-US" dirty="0"/>
              <a:t>Since September 2019, a total of 32 individuals (16 dyads) participated and completed more than 80% of the Early-Stage Support Group (ESSG) for Dementia hosted by AANC.</a:t>
            </a:r>
          </a:p>
        </p:txBody>
      </p:sp>
      <p:sp>
        <p:nvSpPr>
          <p:cNvPr id="4" name="Slide Number Placeholder 3"/>
          <p:cNvSpPr>
            <a:spLocks noGrp="1"/>
          </p:cNvSpPr>
          <p:nvPr>
            <p:ph type="sldNum" sz="quarter" idx="5"/>
          </p:nvPr>
        </p:nvSpPr>
        <p:spPr/>
        <p:txBody>
          <a:bodyPr/>
          <a:lstStyle/>
          <a:p>
            <a:fld id="{59E6E648-1DA1-0B49-81AF-F69966068B6C}" type="slidenum">
              <a:rPr lang="en-US" smtClean="0"/>
              <a:t>26</a:t>
            </a:fld>
            <a:endParaRPr lang="en-US"/>
          </a:p>
        </p:txBody>
      </p:sp>
    </p:spTree>
    <p:extLst>
      <p:ext uri="{BB962C8B-B14F-4D97-AF65-F5344CB8AC3E}">
        <p14:creationId xmlns:p14="http://schemas.microsoft.com/office/powerpoint/2010/main" val="4198127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approach; catch up.  Identify pts</a:t>
            </a:r>
          </a:p>
        </p:txBody>
      </p:sp>
      <p:sp>
        <p:nvSpPr>
          <p:cNvPr id="4" name="Slide Number Placeholder 3"/>
          <p:cNvSpPr>
            <a:spLocks noGrp="1"/>
          </p:cNvSpPr>
          <p:nvPr>
            <p:ph type="sldNum" sz="quarter" idx="5"/>
          </p:nvPr>
        </p:nvSpPr>
        <p:spPr/>
        <p:txBody>
          <a:bodyPr/>
          <a:lstStyle/>
          <a:p>
            <a:fld id="{59E6E648-1DA1-0B49-81AF-F69966068B6C}" type="slidenum">
              <a:rPr lang="en-US" smtClean="0"/>
              <a:t>28</a:t>
            </a:fld>
            <a:endParaRPr lang="en-US"/>
          </a:p>
        </p:txBody>
      </p:sp>
    </p:spTree>
    <p:extLst>
      <p:ext uri="{BB962C8B-B14F-4D97-AF65-F5344CB8AC3E}">
        <p14:creationId xmlns:p14="http://schemas.microsoft.com/office/powerpoint/2010/main" val="1941689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to the graph when Fontenelle decides their approach</a:t>
            </a:r>
          </a:p>
        </p:txBody>
      </p:sp>
      <p:sp>
        <p:nvSpPr>
          <p:cNvPr id="4" name="Slide Number Placeholder 3"/>
          <p:cNvSpPr>
            <a:spLocks noGrp="1"/>
          </p:cNvSpPr>
          <p:nvPr>
            <p:ph type="sldNum" sz="quarter" idx="5"/>
          </p:nvPr>
        </p:nvSpPr>
        <p:spPr/>
        <p:txBody>
          <a:bodyPr/>
          <a:lstStyle/>
          <a:p>
            <a:fld id="{59E6E648-1DA1-0B49-81AF-F69966068B6C}" type="slidenum">
              <a:rPr lang="en-US" smtClean="0"/>
              <a:t>29</a:t>
            </a:fld>
            <a:endParaRPr lang="en-US"/>
          </a:p>
        </p:txBody>
      </p:sp>
    </p:spTree>
    <p:extLst>
      <p:ext uri="{BB962C8B-B14F-4D97-AF65-F5344CB8AC3E}">
        <p14:creationId xmlns:p14="http://schemas.microsoft.com/office/powerpoint/2010/main" val="28941650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Answer 1 in 4 in other sources 30%</a:t>
            </a:r>
          </a:p>
        </p:txBody>
      </p:sp>
      <p:sp>
        <p:nvSpPr>
          <p:cNvPr id="4" name="Slide Number Placeholder 3"/>
          <p:cNvSpPr>
            <a:spLocks noGrp="1"/>
          </p:cNvSpPr>
          <p:nvPr>
            <p:ph type="sldNum" sz="quarter" idx="5"/>
          </p:nvPr>
        </p:nvSpPr>
        <p:spPr/>
        <p:txBody>
          <a:bodyPr/>
          <a:lstStyle/>
          <a:p>
            <a:fld id="{59E6E648-1DA1-0B49-81AF-F69966068B6C}" type="slidenum">
              <a:rPr lang="en-US" smtClean="0"/>
              <a:t>31</a:t>
            </a:fld>
            <a:endParaRPr lang="en-US"/>
          </a:p>
        </p:txBody>
      </p:sp>
    </p:spTree>
    <p:extLst>
      <p:ext uri="{BB962C8B-B14F-4D97-AF65-F5344CB8AC3E}">
        <p14:creationId xmlns:p14="http://schemas.microsoft.com/office/powerpoint/2010/main" val="28610839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Falls are a common and serious health threat to adults 65 and older. Every year, more than 1 in 4 older adults falls, but more than half of those who fall don’t tell their healthcare provider. The Stopping Elderly Accidents, Deaths, and Injuries (STEADI) initiative was developed in response to this growing health threat.</a:t>
            </a:r>
            <a:endParaRPr lang="en-US" dirty="0"/>
          </a:p>
        </p:txBody>
      </p:sp>
      <p:sp>
        <p:nvSpPr>
          <p:cNvPr id="4" name="Slide Number Placeholder 3"/>
          <p:cNvSpPr>
            <a:spLocks noGrp="1"/>
          </p:cNvSpPr>
          <p:nvPr>
            <p:ph type="sldNum" sz="quarter" idx="5"/>
          </p:nvPr>
        </p:nvSpPr>
        <p:spPr/>
        <p:txBody>
          <a:bodyPr/>
          <a:lstStyle/>
          <a:p>
            <a:fld id="{59E6E648-1DA1-0B49-81AF-F69966068B6C}" type="slidenum">
              <a:rPr lang="en-US" smtClean="0"/>
              <a:t>32</a:t>
            </a:fld>
            <a:endParaRPr lang="en-US"/>
          </a:p>
        </p:txBody>
      </p:sp>
    </p:spTree>
    <p:extLst>
      <p:ext uri="{BB962C8B-B14F-4D97-AF65-F5344CB8AC3E}">
        <p14:creationId xmlns:p14="http://schemas.microsoft.com/office/powerpoint/2010/main" val="324117021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Only 10% of fall screening completion among “Telehealth” patients</a:t>
            </a:r>
          </a:p>
        </p:txBody>
      </p:sp>
      <p:sp>
        <p:nvSpPr>
          <p:cNvPr id="4" name="Slide Number Placeholder 3"/>
          <p:cNvSpPr>
            <a:spLocks noGrp="1"/>
          </p:cNvSpPr>
          <p:nvPr>
            <p:ph type="sldNum" sz="quarter" idx="5"/>
          </p:nvPr>
        </p:nvSpPr>
        <p:spPr/>
        <p:txBody>
          <a:bodyPr/>
          <a:lstStyle/>
          <a:p>
            <a:fld id="{59E6E648-1DA1-0B49-81AF-F69966068B6C}" type="slidenum">
              <a:rPr lang="en-US" smtClean="0"/>
              <a:t>33</a:t>
            </a:fld>
            <a:endParaRPr lang="en-US"/>
          </a:p>
        </p:txBody>
      </p:sp>
    </p:spTree>
    <p:extLst>
      <p:ext uri="{BB962C8B-B14F-4D97-AF65-F5344CB8AC3E}">
        <p14:creationId xmlns:p14="http://schemas.microsoft.com/office/powerpoint/2010/main" val="18944859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people completed Timed-Up and Go test</a:t>
            </a:r>
          </a:p>
        </p:txBody>
      </p:sp>
      <p:sp>
        <p:nvSpPr>
          <p:cNvPr id="4" name="Slide Number Placeholder 3"/>
          <p:cNvSpPr>
            <a:spLocks noGrp="1"/>
          </p:cNvSpPr>
          <p:nvPr>
            <p:ph type="sldNum" sz="quarter" idx="5"/>
          </p:nvPr>
        </p:nvSpPr>
        <p:spPr/>
        <p:txBody>
          <a:bodyPr/>
          <a:lstStyle/>
          <a:p>
            <a:fld id="{59E6E648-1DA1-0B49-81AF-F69966068B6C}" type="slidenum">
              <a:rPr lang="en-US" smtClean="0"/>
              <a:t>34</a:t>
            </a:fld>
            <a:endParaRPr lang="en-US"/>
          </a:p>
        </p:txBody>
      </p:sp>
    </p:spTree>
    <p:extLst>
      <p:ext uri="{BB962C8B-B14F-4D97-AF65-F5344CB8AC3E}">
        <p14:creationId xmlns:p14="http://schemas.microsoft.com/office/powerpoint/2010/main" val="22377556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[6 month interval]</a:t>
            </a:r>
          </a:p>
          <a:p>
            <a:endParaRPr lang="en-US" dirty="0"/>
          </a:p>
          <a:p>
            <a:r>
              <a:rPr lang="en-US" dirty="0"/>
              <a:t>Here we demonstrate the MIPS measure 2 which is based on Fontenelle clinic only.</a:t>
            </a:r>
          </a:p>
          <a:p>
            <a:endParaRPr lang="en-US" dirty="0"/>
          </a:p>
          <a:p>
            <a:r>
              <a:rPr lang="en-US" dirty="0"/>
              <a:t>We have two sets for histograms based on age groups. We have all patients older than 18 years and patients older than 65 years. We see slight decrease in the percentages in the post-training from the baseline which can be attributable to multiple cause that Dr. Kim will talk about in the later sections.</a:t>
            </a:r>
          </a:p>
          <a:p>
            <a:endParaRPr lang="en-US" dirty="0"/>
          </a:p>
          <a:p>
            <a:r>
              <a:rPr lang="en-US" dirty="0"/>
              <a:t>If questions arise:</a:t>
            </a:r>
          </a:p>
          <a:p>
            <a:r>
              <a:rPr lang="en-US" dirty="0"/>
              <a:t>Briefly mention about NE mandate.</a:t>
            </a:r>
          </a:p>
          <a:p>
            <a:r>
              <a:rPr lang="en-US" dirty="0"/>
              <a:t>At the baseline, out of 535 patients 18+ prescribed opioid, 512 (95.7%) patients interviewed with clinicians regarding the risk of opioids misuse.</a:t>
            </a:r>
          </a:p>
          <a:p>
            <a:r>
              <a:rPr lang="en-US" sz="1200" kern="1200" dirty="0">
                <a:solidFill>
                  <a:schemeClr val="tx1"/>
                </a:solidFill>
                <a:effectLst/>
                <a:latin typeface="+mn-lt"/>
                <a:ea typeface="+mn-ea"/>
                <a:cs typeface="+mn-cs"/>
              </a:rPr>
              <a:t>Post-training, out of 512 patients 18+ prescribed opioid,454 (completed the interview.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For 65+ population, </a:t>
            </a:r>
          </a:p>
          <a:p>
            <a:r>
              <a:rPr lang="en-US" dirty="0"/>
              <a:t>At the baseline, out of 146 patients prescribed opioid, 140 (95.9%) patients interviewed with clinicians regarding the risk of opioids misuse.</a:t>
            </a:r>
          </a:p>
          <a:p>
            <a:r>
              <a:rPr lang="en-US" sz="1200" kern="1200" dirty="0">
                <a:solidFill>
                  <a:schemeClr val="tx1"/>
                </a:solidFill>
                <a:effectLst/>
                <a:latin typeface="+mn-lt"/>
                <a:ea typeface="+mn-ea"/>
                <a:cs typeface="+mn-cs"/>
              </a:rPr>
              <a:t>Post-training, out of 140 patients prescribed opioid, 126 (90%) completed the interview.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We can talk more about this in the later sections:</a:t>
            </a:r>
          </a:p>
          <a:p>
            <a:r>
              <a:rPr lang="en-US" sz="1200" kern="1200" dirty="0">
                <a:solidFill>
                  <a:schemeClr val="tx1"/>
                </a:solidFill>
                <a:effectLst/>
                <a:latin typeface="+mn-lt"/>
                <a:ea typeface="+mn-ea"/>
                <a:cs typeface="+mn-cs"/>
              </a:rPr>
              <a:t>Even though percentage went down slightly, we think this minimal decrease might be due to the impact of COVID-19 during the first 6 month of 2020.</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There is also a potential ceiling effect of this measure as it is mandated by Nebraska Law.</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59E6E648-1DA1-0B49-81AF-F69966068B6C}" type="slidenum">
              <a:rPr lang="en-US" smtClean="0"/>
              <a:t>36</a:t>
            </a:fld>
            <a:endParaRPr lang="en-US"/>
          </a:p>
        </p:txBody>
      </p:sp>
    </p:spTree>
    <p:extLst>
      <p:ext uri="{BB962C8B-B14F-4D97-AF65-F5344CB8AC3E}">
        <p14:creationId xmlns:p14="http://schemas.microsoft.com/office/powerpoint/2010/main" val="32694082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E6E648-1DA1-0B49-81AF-F69966068B6C}" type="slidenum">
              <a:rPr lang="en-US" smtClean="0"/>
              <a:t>38</a:t>
            </a:fld>
            <a:endParaRPr lang="en-US"/>
          </a:p>
        </p:txBody>
      </p:sp>
    </p:spTree>
    <p:extLst>
      <p:ext uri="{BB962C8B-B14F-4D97-AF65-F5344CB8AC3E}">
        <p14:creationId xmlns:p14="http://schemas.microsoft.com/office/powerpoint/2010/main" val="23602616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700" dirty="0">
                <a:latin typeface="+mn-lt"/>
              </a:rPr>
              <a:t>Alright, let me start with our evaluation framework. We use Kirkpatrick’s 4 level model. The model has 4 different levels of outcomes. The first level is reaction of the training including satisfaction and perceived usefulness. Level 2 outcome is immediate and retained changes in knowledge or skills. Level 3 outcome is transfer of new knowledge into behavior. Level 4 outcome is impact or patient outcomes improved due to the program. The underlying rationale of this model is that success in level 1 to 3 will lead to success in level 4, which is the ultimate impact of the training intervention. </a:t>
            </a:r>
          </a:p>
        </p:txBody>
      </p:sp>
      <p:sp>
        <p:nvSpPr>
          <p:cNvPr id="4" name="Slide Number Placeholder 3"/>
          <p:cNvSpPr>
            <a:spLocks noGrp="1"/>
          </p:cNvSpPr>
          <p:nvPr>
            <p:ph type="sldNum" sz="quarter" idx="5"/>
          </p:nvPr>
        </p:nvSpPr>
        <p:spPr/>
        <p:txBody>
          <a:bodyPr/>
          <a:lstStyle/>
          <a:p>
            <a:fld id="{59E6E648-1DA1-0B49-81AF-F69966068B6C}" type="slidenum">
              <a:rPr lang="en-US" smtClean="0"/>
              <a:t>11</a:t>
            </a:fld>
            <a:endParaRPr lang="en-US"/>
          </a:p>
        </p:txBody>
      </p:sp>
    </p:spTree>
    <p:extLst>
      <p:ext uri="{BB962C8B-B14F-4D97-AF65-F5344CB8AC3E}">
        <p14:creationId xmlns:p14="http://schemas.microsoft.com/office/powerpoint/2010/main" val="2214289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56 PCMH clinic providers/staff received education on how to identify and address social determinants of health by the Patient Care Liaison.</a:t>
            </a:r>
          </a:p>
        </p:txBody>
      </p:sp>
      <p:sp>
        <p:nvSpPr>
          <p:cNvPr id="4" name="Slide Number Placeholder 3"/>
          <p:cNvSpPr>
            <a:spLocks noGrp="1"/>
          </p:cNvSpPr>
          <p:nvPr>
            <p:ph type="sldNum" sz="quarter" idx="5"/>
          </p:nvPr>
        </p:nvSpPr>
        <p:spPr/>
        <p:txBody>
          <a:bodyPr/>
          <a:lstStyle/>
          <a:p>
            <a:fld id="{59E6E648-1DA1-0B49-81AF-F69966068B6C}" type="slidenum">
              <a:rPr lang="en-US" smtClean="0"/>
              <a:t>41</a:t>
            </a:fld>
            <a:endParaRPr lang="en-US"/>
          </a:p>
        </p:txBody>
      </p:sp>
    </p:spTree>
    <p:extLst>
      <p:ext uri="{BB962C8B-B14F-4D97-AF65-F5344CB8AC3E}">
        <p14:creationId xmlns:p14="http://schemas.microsoft.com/office/powerpoint/2010/main" val="28139710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PCL attempted to call more than 800 patients from June 2020 to March, 2021 (10 months). Out of those attempted, 600 patients received counseling services by PCL, and 93 services were arranged by working with Area of Aging Services.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In-home services were recommended the most, followed by legal services (22%) and transportation services (21%). </a:t>
            </a:r>
          </a:p>
          <a:p>
            <a:endParaRPr lang="en-US" dirty="0"/>
          </a:p>
          <a:p>
            <a:r>
              <a:rPr lang="en-US" dirty="0"/>
              <a:t>Patients’ providers were also receiving notes (close the loops)</a:t>
            </a:r>
          </a:p>
        </p:txBody>
      </p:sp>
      <p:sp>
        <p:nvSpPr>
          <p:cNvPr id="4" name="Slide Number Placeholder 3"/>
          <p:cNvSpPr>
            <a:spLocks noGrp="1"/>
          </p:cNvSpPr>
          <p:nvPr>
            <p:ph type="sldNum" sz="quarter" idx="5"/>
          </p:nvPr>
        </p:nvSpPr>
        <p:spPr/>
        <p:txBody>
          <a:bodyPr/>
          <a:lstStyle/>
          <a:p>
            <a:fld id="{59E6E648-1DA1-0B49-81AF-F69966068B6C}" type="slidenum">
              <a:rPr lang="en-US" smtClean="0"/>
              <a:t>42</a:t>
            </a:fld>
            <a:endParaRPr lang="en-US"/>
          </a:p>
        </p:txBody>
      </p:sp>
    </p:spTree>
    <p:extLst>
      <p:ext uri="{BB962C8B-B14F-4D97-AF65-F5344CB8AC3E}">
        <p14:creationId xmlns:p14="http://schemas.microsoft.com/office/powerpoint/2010/main" val="205057698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The graph shows 30-day readmission due to all causes at Fontenelle for patients over 65 years broken down by every 6-month intervals. Compared to the first and second 6 months in 2019 (9 and 12%, respectively), readmission rates were lower in the first and second 6 months in 2020 (9 and 5%). </a:t>
            </a:r>
          </a:p>
          <a:p>
            <a:endParaRPr lang="en-US" dirty="0"/>
          </a:p>
          <a:p>
            <a:r>
              <a:rPr lang="en-US" dirty="0"/>
              <a:t>Now I would like to hand over the slides to Dr. Kim for further explanations of these advancements.</a:t>
            </a:r>
          </a:p>
          <a:p>
            <a:endParaRPr lang="en-US" dirty="0"/>
          </a:p>
          <a:p>
            <a:r>
              <a:rPr lang="en-US" dirty="0"/>
              <a:t>If questions arise:</a:t>
            </a:r>
          </a:p>
          <a:p>
            <a:r>
              <a:rPr lang="en-US" dirty="0"/>
              <a:t>Given that PCL intervention started in the second half of the year 2020, it may show some potential impacts of interventions.</a:t>
            </a:r>
          </a:p>
        </p:txBody>
      </p:sp>
      <p:sp>
        <p:nvSpPr>
          <p:cNvPr id="4" name="Slide Number Placeholder 3"/>
          <p:cNvSpPr>
            <a:spLocks noGrp="1"/>
          </p:cNvSpPr>
          <p:nvPr>
            <p:ph type="sldNum" sz="quarter" idx="5"/>
          </p:nvPr>
        </p:nvSpPr>
        <p:spPr/>
        <p:txBody>
          <a:bodyPr/>
          <a:lstStyle/>
          <a:p>
            <a:fld id="{59E6E648-1DA1-0B49-81AF-F69966068B6C}" type="slidenum">
              <a:rPr lang="en-US" smtClean="0"/>
              <a:t>43</a:t>
            </a:fld>
            <a:endParaRPr lang="en-US"/>
          </a:p>
        </p:txBody>
      </p:sp>
    </p:spTree>
    <p:extLst>
      <p:ext uri="{BB962C8B-B14F-4D97-AF65-F5344CB8AC3E}">
        <p14:creationId xmlns:p14="http://schemas.microsoft.com/office/powerpoint/2010/main" val="1444642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r>
              <a:rPr lang="en-US" dirty="0"/>
              <a:t>The graph shows 30-day readmission due to all causes at Fontenelle for patients over 65 years broken down by every 6-month intervals. Compared to the first and second 6 months in 2019 (9 and 12%, respectively), readmission rates were lower in the first and second 6 months in 2020 (9 and 5%). </a:t>
            </a:r>
          </a:p>
          <a:p>
            <a:endParaRPr lang="en-US" dirty="0"/>
          </a:p>
          <a:p>
            <a:r>
              <a:rPr lang="en-US" dirty="0"/>
              <a:t>Now I would like to hand over the slides to Dr. Kim for further explanations of these advancements.</a:t>
            </a:r>
          </a:p>
          <a:p>
            <a:endParaRPr lang="en-US" dirty="0"/>
          </a:p>
          <a:p>
            <a:r>
              <a:rPr lang="en-US" dirty="0"/>
              <a:t>If questions arise:</a:t>
            </a:r>
          </a:p>
          <a:p>
            <a:r>
              <a:rPr lang="en-US" dirty="0"/>
              <a:t>Given that PCL intervention started in the second half of the year 2020, it may show some potential impacts of interventions.</a:t>
            </a:r>
          </a:p>
        </p:txBody>
      </p:sp>
      <p:sp>
        <p:nvSpPr>
          <p:cNvPr id="4" name="Slide Number Placeholder 3"/>
          <p:cNvSpPr>
            <a:spLocks noGrp="1"/>
          </p:cNvSpPr>
          <p:nvPr>
            <p:ph type="sldNum" sz="quarter" idx="5"/>
          </p:nvPr>
        </p:nvSpPr>
        <p:spPr/>
        <p:txBody>
          <a:bodyPr/>
          <a:lstStyle/>
          <a:p>
            <a:fld id="{59E6E648-1DA1-0B49-81AF-F69966068B6C}" type="slidenum">
              <a:rPr lang="en-US" smtClean="0"/>
              <a:t>44</a:t>
            </a:fld>
            <a:endParaRPr lang="en-US"/>
          </a:p>
        </p:txBody>
      </p:sp>
    </p:spTree>
    <p:extLst>
      <p:ext uri="{BB962C8B-B14F-4D97-AF65-F5344CB8AC3E}">
        <p14:creationId xmlns:p14="http://schemas.microsoft.com/office/powerpoint/2010/main" val="215395559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9E6E648-1DA1-0B49-81AF-F69966068B6C}" type="slidenum">
              <a:rPr lang="en-US" smtClean="0"/>
              <a:t>46</a:t>
            </a:fld>
            <a:endParaRPr lang="en-US"/>
          </a:p>
        </p:txBody>
      </p:sp>
    </p:spTree>
    <p:extLst>
      <p:ext uri="{BB962C8B-B14F-4D97-AF65-F5344CB8AC3E}">
        <p14:creationId xmlns:p14="http://schemas.microsoft.com/office/powerpoint/2010/main" val="1829759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Out first 4Ms session started on September 2019, and since then we provided a total of 611 training hours to interprofessional health care </a:t>
            </a:r>
            <a:r>
              <a:rPr lang="en-US" sz="1800" dirty="0"/>
              <a:t>professionals in various primary care </a:t>
            </a:r>
            <a:r>
              <a:rPr lang="en-US" sz="1400" dirty="0"/>
              <a:t>clinics and community organizations. </a:t>
            </a:r>
          </a:p>
        </p:txBody>
      </p:sp>
      <p:sp>
        <p:nvSpPr>
          <p:cNvPr id="4" name="Slide Number Placeholder 3"/>
          <p:cNvSpPr>
            <a:spLocks noGrp="1"/>
          </p:cNvSpPr>
          <p:nvPr>
            <p:ph type="sldNum" sz="quarter" idx="5"/>
          </p:nvPr>
        </p:nvSpPr>
        <p:spPr/>
        <p:txBody>
          <a:bodyPr/>
          <a:lstStyle/>
          <a:p>
            <a:fld id="{59E6E648-1DA1-0B49-81AF-F69966068B6C}" type="slidenum">
              <a:rPr lang="en-US" smtClean="0"/>
              <a:t>12</a:t>
            </a:fld>
            <a:endParaRPr lang="en-US"/>
          </a:p>
        </p:txBody>
      </p:sp>
    </p:spTree>
    <p:extLst>
      <p:ext uri="{BB962C8B-B14F-4D97-AF65-F5344CB8AC3E}">
        <p14:creationId xmlns:p14="http://schemas.microsoft.com/office/powerpoint/2010/main" val="32050710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59E6E648-1DA1-0B49-81AF-F69966068B6C}" type="slidenum">
              <a:rPr lang="en-US" smtClean="0"/>
              <a:t>13</a:t>
            </a:fld>
            <a:endParaRPr lang="en-US"/>
          </a:p>
        </p:txBody>
      </p:sp>
    </p:spTree>
    <p:extLst>
      <p:ext uri="{BB962C8B-B14F-4D97-AF65-F5344CB8AC3E}">
        <p14:creationId xmlns:p14="http://schemas.microsoft.com/office/powerpoint/2010/main" val="32427757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are part of the AWV</a:t>
            </a:r>
          </a:p>
        </p:txBody>
      </p:sp>
      <p:sp>
        <p:nvSpPr>
          <p:cNvPr id="4" name="Slide Number Placeholder 3"/>
          <p:cNvSpPr>
            <a:spLocks noGrp="1"/>
          </p:cNvSpPr>
          <p:nvPr>
            <p:ph type="sldNum" sz="quarter" idx="5"/>
          </p:nvPr>
        </p:nvSpPr>
        <p:spPr/>
        <p:txBody>
          <a:bodyPr/>
          <a:lstStyle/>
          <a:p>
            <a:fld id="{59E6E648-1DA1-0B49-81AF-F69966068B6C}" type="slidenum">
              <a:rPr lang="en-US" smtClean="0"/>
              <a:t>15</a:t>
            </a:fld>
            <a:endParaRPr lang="en-US"/>
          </a:p>
        </p:txBody>
      </p:sp>
    </p:spTree>
    <p:extLst>
      <p:ext uri="{BB962C8B-B14F-4D97-AF65-F5344CB8AC3E}">
        <p14:creationId xmlns:p14="http://schemas.microsoft.com/office/powerpoint/2010/main" val="17941493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Quiz question 1 what proportion of people in the US have any documentation for an ACP</a:t>
            </a:r>
          </a:p>
          <a:p>
            <a:r>
              <a:rPr lang="en-US" sz="1200" b="0" i="0" kern="1200" dirty="0">
                <a:solidFill>
                  <a:schemeClr val="tx1"/>
                </a:solidFill>
                <a:effectLst/>
                <a:latin typeface="+mn-lt"/>
                <a:ea typeface="+mn-ea"/>
                <a:cs typeface="+mn-cs"/>
              </a:rPr>
              <a:t>A. &lt;5% B. 5-20% C. 21-30-% D. 31-40%</a:t>
            </a:r>
          </a:p>
          <a:p>
            <a:r>
              <a:rPr lang="en-US" sz="1200" b="0" i="0" kern="1200" dirty="0">
                <a:solidFill>
                  <a:schemeClr val="tx1"/>
                </a:solidFill>
                <a:effectLst/>
                <a:latin typeface="+mn-lt"/>
                <a:ea typeface="+mn-ea"/>
                <a:cs typeface="+mn-cs"/>
              </a:rPr>
              <a:t>70 percent of older Americans complete ADs prior to their death [</a:t>
            </a:r>
            <a:r>
              <a:rPr lang="en-US" sz="1200" b="0" i="0" u="sng" kern="1200" dirty="0">
                <a:solidFill>
                  <a:schemeClr val="tx1"/>
                </a:solidFill>
                <a:effectLst/>
                <a:latin typeface="+mn-lt"/>
                <a:ea typeface="+mn-ea"/>
                <a:cs typeface="+mn-cs"/>
                <a:hlinkClick r:id="rId3"/>
              </a:rPr>
              <a:t>9,14,25</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This is similar to an Australian study which showed that approximately 30 percent of older Australians have an ACP document available at the point of care [</a:t>
            </a:r>
            <a:r>
              <a:rPr lang="en-US" sz="1200" b="0" i="0" u="sng" kern="1200" dirty="0">
                <a:solidFill>
                  <a:schemeClr val="tx1"/>
                </a:solidFill>
                <a:effectLst/>
                <a:latin typeface="+mn-lt"/>
                <a:ea typeface="+mn-ea"/>
                <a:cs typeface="+mn-cs"/>
                <a:hlinkClick r:id="rId4"/>
              </a:rPr>
              <a:t>26</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Some underrepresented ethnic groups have low rates of ACP [</a:t>
            </a:r>
            <a:r>
              <a:rPr lang="en-US" sz="1200" b="0" i="0" u="sng" kern="1200" dirty="0">
                <a:solidFill>
                  <a:schemeClr val="tx1"/>
                </a:solidFill>
                <a:effectLst/>
                <a:latin typeface="+mn-lt"/>
                <a:ea typeface="+mn-ea"/>
                <a:cs typeface="+mn-cs"/>
                <a:hlinkClick r:id="rId5"/>
              </a:rPr>
              <a:t>39</a:t>
            </a:r>
            <a:r>
              <a:rPr lang="en-US" sz="1200" b="0" i="0" kern="1200" dirty="0">
                <a:solidFill>
                  <a:schemeClr val="tx1"/>
                </a:solidFill>
                <a:effectLst/>
                <a:latin typeface="+mn-lt"/>
                <a:ea typeface="+mn-ea"/>
                <a:cs typeface="+mn-cs"/>
              </a:rPr>
              <a:t>] and AD completion [</a:t>
            </a:r>
            <a:r>
              <a:rPr lang="en-US" sz="1200" b="0" i="0" u="sng" kern="1200" dirty="0">
                <a:solidFill>
                  <a:schemeClr val="tx1"/>
                </a:solidFill>
                <a:effectLst/>
                <a:latin typeface="+mn-lt"/>
                <a:ea typeface="+mn-ea"/>
                <a:cs typeface="+mn-cs"/>
                <a:hlinkClick r:id="rId6"/>
              </a:rPr>
              <a:t>37,38</a:t>
            </a:r>
            <a:r>
              <a:rPr lang="en-US" sz="1200" b="0" i="0" kern="1200" dirty="0">
                <a:solidFill>
                  <a:schemeClr val="tx1"/>
                </a:solidFill>
                <a:effectLst/>
                <a:latin typeface="+mn-lt"/>
                <a:ea typeface="+mn-ea"/>
                <a:cs typeface="+mn-cs"/>
              </a:rPr>
              <a:t>], with evidence that many AD documents are not culturally acceptable to them [</a:t>
            </a:r>
            <a:r>
              <a:rPr lang="en-US" sz="1200" b="0" i="0" u="sng" kern="1200" dirty="0">
                <a:solidFill>
                  <a:schemeClr val="tx1"/>
                </a:solidFill>
                <a:effectLst/>
                <a:latin typeface="+mn-lt"/>
                <a:ea typeface="+mn-ea"/>
                <a:cs typeface="+mn-cs"/>
                <a:hlinkClick r:id="rId7"/>
              </a:rPr>
              <a:t>4,37,40</a:t>
            </a:r>
            <a:r>
              <a:rPr lang="en-US" sz="1200" b="0" i="0" kern="1200" dirty="0">
                <a:solidFill>
                  <a:schemeClr val="tx1"/>
                </a:solidFill>
                <a:effectLst/>
                <a:latin typeface="+mn-lt"/>
                <a:ea typeface="+mn-ea"/>
                <a:cs typeface="+mn-cs"/>
              </a:rPr>
              <a:t>]. Many people, including those identifying with non-Western cultures, consider family and community as the source for treatment decisions, rather than the individual.</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Advance directives (ADs) promote patient autonomy in the event of decisional incapacity and are associated with greater likelihood of treatment decisions and endpoints consistent with patient preferences and values. </a:t>
            </a:r>
          </a:p>
          <a:p>
            <a:r>
              <a:rPr lang="en-US" sz="1200" b="0" i="0" kern="1200" dirty="0">
                <a:solidFill>
                  <a:schemeClr val="tx1"/>
                </a:solidFill>
                <a:effectLst/>
                <a:latin typeface="+mn-lt"/>
                <a:ea typeface="+mn-ea"/>
                <a:cs typeface="+mn-cs"/>
              </a:rPr>
              <a:t>Efforts to promote the completion of advance directives implicitly assume that completion rates of these documents, which help ensure care consistent with people's preferences in the event of incapacity, are undesirably low. However, data regarding completion of advance directives in the United States are inconsistent and of variable quality. We systematically reviewed studies published in the period 2011-16 to determine the proportion of US adults with a completed living will, health care power of attorney, or both. Among the 795,909 people in the 150 studies we analyzed, 36.7 percent had completed an advance directive, including 29.3 percent with living wills. These proportions were similar across the years reviewed. Similar proportions of patients with chronic illnesses (38.2 percent) and healthy adults (32.7 percent) had completed advance directives. The findings provide benchmarks for gauging future policies and practices designed to motivate completion of advance directives, particularly among those people most likely to benefit from having these documents on record.</a:t>
            </a:r>
            <a:endParaRPr lang="en-US" dirty="0"/>
          </a:p>
        </p:txBody>
      </p:sp>
      <p:sp>
        <p:nvSpPr>
          <p:cNvPr id="4" name="Slide Number Placeholder 3"/>
          <p:cNvSpPr>
            <a:spLocks noGrp="1"/>
          </p:cNvSpPr>
          <p:nvPr>
            <p:ph type="sldNum" sz="quarter" idx="5"/>
          </p:nvPr>
        </p:nvSpPr>
        <p:spPr/>
        <p:txBody>
          <a:bodyPr/>
          <a:lstStyle/>
          <a:p>
            <a:fld id="{59E6E648-1DA1-0B49-81AF-F69966068B6C}" type="slidenum">
              <a:rPr lang="en-US" smtClean="0"/>
              <a:t>17</a:t>
            </a:fld>
            <a:endParaRPr lang="en-US"/>
          </a:p>
        </p:txBody>
      </p:sp>
    </p:spTree>
    <p:extLst>
      <p:ext uri="{BB962C8B-B14F-4D97-AF65-F5344CB8AC3E}">
        <p14:creationId xmlns:p14="http://schemas.microsoft.com/office/powerpoint/2010/main" val="21132700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70 percent of older Americans complete ADs prior to their death [</a:t>
            </a:r>
            <a:r>
              <a:rPr lang="en-US" sz="1200" b="0" i="0" u="sng" kern="1200" dirty="0">
                <a:solidFill>
                  <a:schemeClr val="tx1"/>
                </a:solidFill>
                <a:effectLst/>
                <a:latin typeface="+mn-lt"/>
                <a:ea typeface="+mn-ea"/>
                <a:cs typeface="+mn-cs"/>
                <a:hlinkClick r:id="rId3"/>
              </a:rPr>
              <a:t>9,14,25</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This is similar to an Australian study which showed that approximately 30 percent of older Australians have an ACP document available at the point of care [</a:t>
            </a:r>
            <a:r>
              <a:rPr lang="en-US" sz="1200" b="0" i="0" u="sng" kern="1200" dirty="0">
                <a:solidFill>
                  <a:schemeClr val="tx1"/>
                </a:solidFill>
                <a:effectLst/>
                <a:latin typeface="+mn-lt"/>
                <a:ea typeface="+mn-ea"/>
                <a:cs typeface="+mn-cs"/>
                <a:hlinkClick r:id="rId4"/>
              </a:rPr>
              <a:t>26</a:t>
            </a:r>
            <a:r>
              <a:rPr lang="en-US" sz="1200" b="0" i="0" kern="1200" dirty="0">
                <a:solidFill>
                  <a:schemeClr val="tx1"/>
                </a:solidFill>
                <a:effectLst/>
                <a:latin typeface="+mn-lt"/>
                <a:ea typeface="+mn-ea"/>
                <a:cs typeface="+mn-cs"/>
              </a:rPr>
              <a:t>].</a:t>
            </a:r>
          </a:p>
          <a:p>
            <a:r>
              <a:rPr lang="en-US" sz="1200" b="0" i="0" kern="1200" dirty="0">
                <a:solidFill>
                  <a:schemeClr val="tx1"/>
                </a:solidFill>
                <a:effectLst/>
                <a:latin typeface="+mn-lt"/>
                <a:ea typeface="+mn-ea"/>
                <a:cs typeface="+mn-cs"/>
              </a:rPr>
              <a:t>Some underrepresented ethnic groups have low rates of ACP [</a:t>
            </a:r>
            <a:r>
              <a:rPr lang="en-US" sz="1200" b="0" i="0" u="sng" kern="1200" dirty="0">
                <a:solidFill>
                  <a:schemeClr val="tx1"/>
                </a:solidFill>
                <a:effectLst/>
                <a:latin typeface="+mn-lt"/>
                <a:ea typeface="+mn-ea"/>
                <a:cs typeface="+mn-cs"/>
                <a:hlinkClick r:id="rId5"/>
              </a:rPr>
              <a:t>39</a:t>
            </a:r>
            <a:r>
              <a:rPr lang="en-US" sz="1200" b="0" i="0" kern="1200" dirty="0">
                <a:solidFill>
                  <a:schemeClr val="tx1"/>
                </a:solidFill>
                <a:effectLst/>
                <a:latin typeface="+mn-lt"/>
                <a:ea typeface="+mn-ea"/>
                <a:cs typeface="+mn-cs"/>
              </a:rPr>
              <a:t>] and AD completion [</a:t>
            </a:r>
            <a:r>
              <a:rPr lang="en-US" sz="1200" b="0" i="0" u="sng" kern="1200" dirty="0">
                <a:solidFill>
                  <a:schemeClr val="tx1"/>
                </a:solidFill>
                <a:effectLst/>
                <a:latin typeface="+mn-lt"/>
                <a:ea typeface="+mn-ea"/>
                <a:cs typeface="+mn-cs"/>
                <a:hlinkClick r:id="rId6"/>
              </a:rPr>
              <a:t>37,38</a:t>
            </a:r>
            <a:r>
              <a:rPr lang="en-US" sz="1200" b="0" i="0" kern="1200" dirty="0">
                <a:solidFill>
                  <a:schemeClr val="tx1"/>
                </a:solidFill>
                <a:effectLst/>
                <a:latin typeface="+mn-lt"/>
                <a:ea typeface="+mn-ea"/>
                <a:cs typeface="+mn-cs"/>
              </a:rPr>
              <a:t>], with evidence that many AD documents are not culturally acceptable to them [</a:t>
            </a:r>
            <a:r>
              <a:rPr lang="en-US" sz="1200" b="0" i="0" u="sng" kern="1200" dirty="0">
                <a:solidFill>
                  <a:schemeClr val="tx1"/>
                </a:solidFill>
                <a:effectLst/>
                <a:latin typeface="+mn-lt"/>
                <a:ea typeface="+mn-ea"/>
                <a:cs typeface="+mn-cs"/>
                <a:hlinkClick r:id="rId7"/>
              </a:rPr>
              <a:t>4,37,40</a:t>
            </a:r>
            <a:r>
              <a:rPr lang="en-US" sz="1200" b="0" i="0" kern="1200" dirty="0">
                <a:solidFill>
                  <a:schemeClr val="tx1"/>
                </a:solidFill>
                <a:effectLst/>
                <a:latin typeface="+mn-lt"/>
                <a:ea typeface="+mn-ea"/>
                <a:cs typeface="+mn-cs"/>
              </a:rPr>
              <a:t>]. Many people, including those identifying with non-Western cultures, consider family and community as the source for treatment decisions, rather than the individual.</a:t>
            </a:r>
          </a:p>
          <a:p>
            <a:endParaRPr lang="en-US" sz="1200" b="0" i="0" kern="1200" dirty="0">
              <a:solidFill>
                <a:schemeClr val="tx1"/>
              </a:solidFill>
              <a:effectLst/>
              <a:latin typeface="+mn-lt"/>
              <a:ea typeface="+mn-ea"/>
              <a:cs typeface="+mn-cs"/>
            </a:endParaRP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Advance directives (ADs) promote patient autonomy in the event of decisional incapacity and are associated with greater likelihood of treatment decisions and endpoints consistent with patient preferences and values. </a:t>
            </a:r>
          </a:p>
          <a:p>
            <a:r>
              <a:rPr lang="en-US" sz="1200" b="0" i="0" kern="1200" dirty="0">
                <a:solidFill>
                  <a:schemeClr val="tx1"/>
                </a:solidFill>
                <a:effectLst/>
                <a:latin typeface="+mn-lt"/>
                <a:ea typeface="+mn-ea"/>
                <a:cs typeface="+mn-cs"/>
              </a:rPr>
              <a:t>Efforts to promote the completion of advance directives implicitly assume that completion rates of these documents, which help ensure care consistent with people's preferences in the event of incapacity, are undesirably low. However, data regarding completion of advance directives in the United States are inconsistent and of variable quality. We systematically reviewed studies published in the period 2011-16 to determine the proportion of US adults with a completed living will, health care power of attorney, or both. Among the 795,909 people in the 150 studies we analyzed, 36.7 percent had completed an advance directive, including 29.3 percent with living wills. These proportions were similar across the years reviewed. Similar proportions of patients with chronic illnesses (38.2 percent) and healthy adults (32.7 percent) had completed advance directives. The findings provide benchmarks for gauging future policies and practices designed to motivate completion of advance directives, particularly among those people most likely to benefit from having these documents on record.</a:t>
            </a:r>
            <a:endParaRPr lang="en-US" dirty="0"/>
          </a:p>
        </p:txBody>
      </p:sp>
      <p:sp>
        <p:nvSpPr>
          <p:cNvPr id="4" name="Slide Number Placeholder 3"/>
          <p:cNvSpPr>
            <a:spLocks noGrp="1"/>
          </p:cNvSpPr>
          <p:nvPr>
            <p:ph type="sldNum" sz="quarter" idx="5"/>
          </p:nvPr>
        </p:nvSpPr>
        <p:spPr/>
        <p:txBody>
          <a:bodyPr/>
          <a:lstStyle/>
          <a:p>
            <a:fld id="{59E6E648-1DA1-0B49-81AF-F69966068B6C}" type="slidenum">
              <a:rPr lang="en-US" smtClean="0"/>
              <a:t>19</a:t>
            </a:fld>
            <a:endParaRPr lang="en-US"/>
          </a:p>
        </p:txBody>
      </p:sp>
    </p:spTree>
    <p:extLst>
      <p:ext uri="{BB962C8B-B14F-4D97-AF65-F5344CB8AC3E}">
        <p14:creationId xmlns:p14="http://schemas.microsoft.com/office/powerpoint/2010/main" val="2103825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Available in English, Spanish, draft of one in Karen (ca-</a:t>
            </a:r>
            <a:r>
              <a:rPr lang="en-US" dirty="0" err="1"/>
              <a:t>rin</a:t>
            </a:r>
            <a:r>
              <a:rPr lang="en-US" dirty="0"/>
              <a:t>)</a:t>
            </a:r>
          </a:p>
        </p:txBody>
      </p:sp>
      <p:sp>
        <p:nvSpPr>
          <p:cNvPr id="4" name="Slide Number Placeholder 3"/>
          <p:cNvSpPr>
            <a:spLocks noGrp="1"/>
          </p:cNvSpPr>
          <p:nvPr>
            <p:ph type="sldNum" sz="quarter" idx="5"/>
          </p:nvPr>
        </p:nvSpPr>
        <p:spPr/>
        <p:txBody>
          <a:bodyPr/>
          <a:lstStyle/>
          <a:p>
            <a:fld id="{59E6E648-1DA1-0B49-81AF-F69966068B6C}" type="slidenum">
              <a:rPr lang="en-US" smtClean="0"/>
              <a:t>20</a:t>
            </a:fld>
            <a:endParaRPr lang="en-US"/>
          </a:p>
        </p:txBody>
      </p:sp>
    </p:spTree>
    <p:extLst>
      <p:ext uri="{BB962C8B-B14F-4D97-AF65-F5344CB8AC3E}">
        <p14:creationId xmlns:p14="http://schemas.microsoft.com/office/powerpoint/2010/main" val="2135032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proportion of the population over age 65 years have dementia</a:t>
            </a:r>
          </a:p>
        </p:txBody>
      </p:sp>
      <p:sp>
        <p:nvSpPr>
          <p:cNvPr id="4" name="Slide Number Placeholder 3"/>
          <p:cNvSpPr>
            <a:spLocks noGrp="1"/>
          </p:cNvSpPr>
          <p:nvPr>
            <p:ph type="sldNum" sz="quarter" idx="5"/>
          </p:nvPr>
        </p:nvSpPr>
        <p:spPr/>
        <p:txBody>
          <a:bodyPr/>
          <a:lstStyle/>
          <a:p>
            <a:fld id="{59E6E648-1DA1-0B49-81AF-F69966068B6C}" type="slidenum">
              <a:rPr lang="en-US" smtClean="0"/>
              <a:t>21</a:t>
            </a:fld>
            <a:endParaRPr lang="en-US"/>
          </a:p>
        </p:txBody>
      </p:sp>
    </p:spTree>
    <p:extLst>
      <p:ext uri="{BB962C8B-B14F-4D97-AF65-F5344CB8AC3E}">
        <p14:creationId xmlns:p14="http://schemas.microsoft.com/office/powerpoint/2010/main" val="24908525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descr="UNM12926_PPT_Standard_7.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2571" cy="6858000"/>
          </a:xfrm>
          <a:prstGeom prst="rect">
            <a:avLst/>
          </a:prstGeom>
        </p:spPr>
      </p:pic>
      <p:sp>
        <p:nvSpPr>
          <p:cNvPr id="2" name="Title 1"/>
          <p:cNvSpPr>
            <a:spLocks noGrp="1"/>
          </p:cNvSpPr>
          <p:nvPr>
            <p:ph type="ctrTitle" hasCustomPrompt="1"/>
          </p:nvPr>
        </p:nvSpPr>
        <p:spPr>
          <a:xfrm>
            <a:off x="1678621" y="1533584"/>
            <a:ext cx="6012202" cy="1470025"/>
          </a:xfrm>
        </p:spPr>
        <p:txBody>
          <a:bodyPr anchor="b">
            <a:noAutofit/>
          </a:bodyPr>
          <a:lstStyle>
            <a:lvl1pPr algn="l">
              <a:lnSpc>
                <a:spcPct val="80000"/>
              </a:lnSpc>
              <a:defRPr sz="7200" b="1" i="0" baseline="0">
                <a:solidFill>
                  <a:schemeClr val="bg1"/>
                </a:solidFill>
                <a:latin typeface="Arial-BoldMT"/>
                <a:cs typeface="Arial-BoldMT"/>
              </a:defRPr>
            </a:lvl1pPr>
          </a:lstStyle>
          <a:p>
            <a:r>
              <a:rPr lang="en-US"/>
              <a:t>Headline</a:t>
            </a:r>
          </a:p>
        </p:txBody>
      </p:sp>
      <p:sp>
        <p:nvSpPr>
          <p:cNvPr id="3" name="Subtitle 2"/>
          <p:cNvSpPr>
            <a:spLocks noGrp="1"/>
          </p:cNvSpPr>
          <p:nvPr>
            <p:ph type="subTitle" idx="1" hasCustomPrompt="1"/>
          </p:nvPr>
        </p:nvSpPr>
        <p:spPr>
          <a:xfrm>
            <a:off x="1727201" y="3382723"/>
            <a:ext cx="6012203" cy="688511"/>
          </a:xfrm>
        </p:spPr>
        <p:txBody>
          <a:bodyPr>
            <a:normAutofit/>
          </a:bodyPr>
          <a:lstStyle>
            <a:lvl1pPr marL="0" indent="0" algn="l">
              <a:buNone/>
              <a:defRPr sz="2000" b="1" i="0" baseline="0">
                <a:solidFill>
                  <a:srgbClr val="D9E8F1"/>
                </a:solidFill>
                <a:latin typeface="Arial-BoldMT"/>
                <a:cs typeface="Arial-BoldM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Subhead</a:t>
            </a:r>
          </a:p>
        </p:txBody>
      </p:sp>
    </p:spTree>
    <p:extLst>
      <p:ext uri="{BB962C8B-B14F-4D97-AF65-F5344CB8AC3E}">
        <p14:creationId xmlns:p14="http://schemas.microsoft.com/office/powerpoint/2010/main" val="1008552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6049" y="402975"/>
            <a:ext cx="6708023" cy="1888451"/>
          </a:xfrm>
        </p:spPr>
        <p:txBody>
          <a:bodyPr/>
          <a:lstStyle/>
          <a:p>
            <a:r>
              <a:rPr lang="en-US"/>
              <a:t>Click to edit Master title style</a:t>
            </a:r>
          </a:p>
        </p:txBody>
      </p:sp>
      <p:sp>
        <p:nvSpPr>
          <p:cNvPr id="3" name="Text Placeholder 2"/>
          <p:cNvSpPr>
            <a:spLocks noGrp="1"/>
          </p:cNvSpPr>
          <p:nvPr>
            <p:ph type="body" idx="1"/>
          </p:nvPr>
        </p:nvSpPr>
        <p:spPr>
          <a:xfrm>
            <a:off x="1416050" y="2825389"/>
            <a:ext cx="3198891" cy="2959801"/>
          </a:xfrm>
        </p:spPr>
        <p:txBody>
          <a:bodyPr anchor="t"/>
          <a:lstStyle>
            <a:lvl1pPr marL="0" indent="0">
              <a:buNone/>
              <a:defRPr sz="2000" b="0">
                <a:solidFill>
                  <a:srgbClr val="93C2D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Content Placeholder 7"/>
          <p:cNvSpPr>
            <a:spLocks noGrp="1"/>
          </p:cNvSpPr>
          <p:nvPr>
            <p:ph sz="quarter" idx="13"/>
          </p:nvPr>
        </p:nvSpPr>
        <p:spPr>
          <a:xfrm>
            <a:off x="1416049" y="2289789"/>
            <a:ext cx="6708023" cy="457200"/>
          </a:xfrm>
        </p:spPr>
        <p:txBody>
          <a:bodyPr tIns="0" bIns="0" anchor="t"/>
          <a:lstStyle>
            <a:lvl1pPr>
              <a:defRPr b="1">
                <a:solidFill>
                  <a:srgbClr val="FCB614"/>
                </a:solidFill>
              </a:defRPr>
            </a:lvl1pPr>
          </a:lstStyle>
          <a:p>
            <a:pPr lvl="0"/>
            <a:r>
              <a:rPr lang="en-US"/>
              <a:t>Click to edit Master text styles</a:t>
            </a:r>
          </a:p>
        </p:txBody>
      </p:sp>
      <p:sp>
        <p:nvSpPr>
          <p:cNvPr id="5" name="Text Placeholder 2"/>
          <p:cNvSpPr>
            <a:spLocks noGrp="1"/>
          </p:cNvSpPr>
          <p:nvPr>
            <p:ph type="body" idx="14"/>
          </p:nvPr>
        </p:nvSpPr>
        <p:spPr>
          <a:xfrm>
            <a:off x="4927229" y="2832531"/>
            <a:ext cx="3196844" cy="2952659"/>
          </a:xfrm>
        </p:spPr>
        <p:txBody>
          <a:bodyPr anchor="t"/>
          <a:lstStyle>
            <a:lvl1pPr marL="0" indent="0">
              <a:buNone/>
              <a:defRPr sz="2000" b="0">
                <a:solidFill>
                  <a:srgbClr val="93C2D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a:xfrm>
            <a:off x="1416049" y="5943488"/>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8/5/2021</a:t>
            </a:fld>
            <a:endParaRPr lang="en-US"/>
          </a:p>
        </p:txBody>
      </p:sp>
      <p:sp>
        <p:nvSpPr>
          <p:cNvPr id="7" name="Footer Placeholder 4"/>
          <p:cNvSpPr>
            <a:spLocks noGrp="1"/>
          </p:cNvSpPr>
          <p:nvPr>
            <p:ph type="ftr" sz="quarter" idx="11"/>
          </p:nvPr>
        </p:nvSpPr>
        <p:spPr>
          <a:xfrm>
            <a:off x="2709597" y="5943488"/>
            <a:ext cx="4152288" cy="365125"/>
          </a:xfrm>
          <a:prstGeom prst="rect">
            <a:avLst/>
          </a:prstGeom>
        </p:spPr>
        <p:txBody>
          <a:bodyPr/>
          <a:lstStyle>
            <a:lvl1pPr algn="ctr">
              <a:defRPr>
                <a:solidFill>
                  <a:srgbClr val="989EA3"/>
                </a:solidFill>
              </a:defRPr>
            </a:lvl1pPr>
          </a:lstStyle>
          <a:p>
            <a:endParaRPr lang="en-US"/>
          </a:p>
        </p:txBody>
      </p:sp>
      <p:sp>
        <p:nvSpPr>
          <p:cNvPr id="8" name="Slide Number Placeholder 5"/>
          <p:cNvSpPr>
            <a:spLocks noGrp="1"/>
          </p:cNvSpPr>
          <p:nvPr>
            <p:ph type="sldNum" sz="quarter" idx="12"/>
          </p:nvPr>
        </p:nvSpPr>
        <p:spPr>
          <a:xfrm>
            <a:off x="6861886" y="5943488"/>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a:p>
        </p:txBody>
      </p:sp>
    </p:spTree>
    <p:extLst>
      <p:ext uri="{BB962C8B-B14F-4D97-AF65-F5344CB8AC3E}">
        <p14:creationId xmlns:p14="http://schemas.microsoft.com/office/powerpoint/2010/main" val="33905707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descr="UNM12926_PPT_Standard_4.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1" y="0"/>
            <a:ext cx="9142571" cy="6858000"/>
          </a:xfrm>
          <a:prstGeom prst="rect">
            <a:avLst/>
          </a:prstGeom>
        </p:spPr>
      </p:pic>
      <p:sp>
        <p:nvSpPr>
          <p:cNvPr id="2" name="Title 1"/>
          <p:cNvSpPr>
            <a:spLocks noGrp="1"/>
          </p:cNvSpPr>
          <p:nvPr>
            <p:ph type="ctrTitle" hasCustomPrompt="1"/>
          </p:nvPr>
        </p:nvSpPr>
        <p:spPr>
          <a:xfrm>
            <a:off x="1262234" y="1533585"/>
            <a:ext cx="6012202" cy="1470025"/>
          </a:xfrm>
        </p:spPr>
        <p:txBody>
          <a:bodyPr anchor="b">
            <a:noAutofit/>
          </a:bodyPr>
          <a:lstStyle>
            <a:lvl1pPr algn="l">
              <a:lnSpc>
                <a:spcPct val="80000"/>
              </a:lnSpc>
              <a:defRPr sz="5400" b="1" i="0" baseline="0">
                <a:solidFill>
                  <a:srgbClr val="AD122A"/>
                </a:solidFill>
                <a:latin typeface="Arial-BoldMT"/>
                <a:cs typeface="Arial-BoldMT"/>
              </a:defRPr>
            </a:lvl1pPr>
          </a:lstStyle>
          <a:p>
            <a:r>
              <a:rPr lang="en-US" dirty="0"/>
              <a:t>Headline</a:t>
            </a:r>
          </a:p>
        </p:txBody>
      </p:sp>
      <p:sp>
        <p:nvSpPr>
          <p:cNvPr id="3" name="Subtitle 2"/>
          <p:cNvSpPr>
            <a:spLocks noGrp="1"/>
          </p:cNvSpPr>
          <p:nvPr>
            <p:ph type="subTitle" idx="1" hasCustomPrompt="1"/>
          </p:nvPr>
        </p:nvSpPr>
        <p:spPr>
          <a:xfrm>
            <a:off x="1310816" y="3382725"/>
            <a:ext cx="6012203" cy="688511"/>
          </a:xfrm>
        </p:spPr>
        <p:txBody>
          <a:bodyPr>
            <a:normAutofit/>
          </a:bodyPr>
          <a:lstStyle>
            <a:lvl1pPr marL="0" indent="0" algn="l">
              <a:buNone/>
              <a:defRPr sz="1500" b="1" i="0" baseline="0">
                <a:solidFill>
                  <a:srgbClr val="989EA4"/>
                </a:solidFill>
                <a:latin typeface="Arial-BoldMT"/>
                <a:cs typeface="Arial-BoldMT"/>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dirty="0"/>
              <a:t>Subhead</a:t>
            </a:r>
          </a:p>
        </p:txBody>
      </p:sp>
    </p:spTree>
    <p:extLst>
      <p:ext uri="{BB962C8B-B14F-4D97-AF65-F5344CB8AC3E}">
        <p14:creationId xmlns:p14="http://schemas.microsoft.com/office/powerpoint/2010/main" val="12591718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3" y="395833"/>
            <a:ext cx="7594867" cy="1888451"/>
          </a:xfrm>
        </p:spPr>
        <p:txBody>
          <a:bodyPr tIns="0" bIns="0"/>
          <a:lstStyle/>
          <a:p>
            <a:r>
              <a:rPr lang="en-US" dirty="0"/>
              <a:t>Click to edit Master title style</a:t>
            </a:r>
          </a:p>
        </p:txBody>
      </p:sp>
      <p:sp>
        <p:nvSpPr>
          <p:cNvPr id="3" name="Content Placeholder 2"/>
          <p:cNvSpPr>
            <a:spLocks noGrp="1"/>
          </p:cNvSpPr>
          <p:nvPr>
            <p:ph idx="1"/>
          </p:nvPr>
        </p:nvSpPr>
        <p:spPr>
          <a:xfrm>
            <a:off x="1416050" y="2815391"/>
            <a:ext cx="6636016" cy="3756548"/>
          </a:xfrm>
        </p:spPr>
        <p:txBody>
          <a:bodyPr/>
          <a:lstStyle>
            <a:lvl1pPr>
              <a:lnSpc>
                <a:spcPct val="90000"/>
              </a:lnSpc>
              <a:defRPr>
                <a:solidFill>
                  <a:srgbClr val="FFFFFF"/>
                </a:solidFill>
              </a:defRPr>
            </a:lvl1pPr>
            <a:lvl2pPr>
              <a:lnSpc>
                <a:spcPct val="90000"/>
              </a:lnSpc>
              <a:defRPr sz="1500">
                <a:solidFill>
                  <a:srgbClr val="FFFFFF"/>
                </a:solidFill>
                <a:latin typeface="Arial"/>
                <a:cs typeface="Arial"/>
              </a:defRPr>
            </a:lvl2pPr>
            <a:lvl3pPr>
              <a:lnSpc>
                <a:spcPct val="90000"/>
              </a:lnSpc>
              <a:defRPr>
                <a:solidFill>
                  <a:srgbClr val="FFFFFF"/>
                </a:solidFill>
              </a:defRPr>
            </a:lvl3pPr>
            <a:lvl4pPr>
              <a:lnSpc>
                <a:spcPct val="90000"/>
              </a:lnSpc>
              <a:defRPr>
                <a:solidFill>
                  <a:srgbClr val="FFFFFF"/>
                </a:solidFill>
              </a:defRPr>
            </a:lvl4pPr>
            <a:lvl5pPr>
              <a:lnSpc>
                <a:spcPct val="90000"/>
              </a:lnSpc>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0"/>
          </p:nvPr>
        </p:nvSpPr>
        <p:spPr>
          <a:xfrm>
            <a:off x="1416052" y="2282647"/>
            <a:ext cx="6636017" cy="4572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2530837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0442" y="337121"/>
            <a:ext cx="7514754" cy="1945529"/>
          </a:xfrm>
        </p:spPr>
        <p:txBody>
          <a:bodyPr tIns="0" bIns="0" anchor="b"/>
          <a:lstStyle>
            <a:lvl1pPr algn="l">
              <a:defRPr sz="4050" b="1" cap="none"/>
            </a:lvl1pPr>
          </a:lstStyle>
          <a:p>
            <a:r>
              <a:rPr lang="en-US" dirty="0"/>
              <a:t>Click to edit Master title style</a:t>
            </a:r>
          </a:p>
        </p:txBody>
      </p:sp>
      <p:sp>
        <p:nvSpPr>
          <p:cNvPr id="3" name="Text Placeholder 2"/>
          <p:cNvSpPr>
            <a:spLocks noGrp="1"/>
          </p:cNvSpPr>
          <p:nvPr>
            <p:ph type="body" idx="1"/>
          </p:nvPr>
        </p:nvSpPr>
        <p:spPr>
          <a:xfrm>
            <a:off x="1416048" y="2818247"/>
            <a:ext cx="6559148" cy="3118100"/>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1416048" y="5936347"/>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8/5/2021</a:t>
            </a:fld>
            <a:endParaRPr lang="en-US" dirty="0"/>
          </a:p>
        </p:txBody>
      </p:sp>
      <p:sp>
        <p:nvSpPr>
          <p:cNvPr id="5" name="Footer Placeholder 4"/>
          <p:cNvSpPr>
            <a:spLocks noGrp="1"/>
          </p:cNvSpPr>
          <p:nvPr>
            <p:ph type="ftr" sz="quarter" idx="11"/>
          </p:nvPr>
        </p:nvSpPr>
        <p:spPr>
          <a:xfrm>
            <a:off x="2709599" y="5936347"/>
            <a:ext cx="4003413" cy="365125"/>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6713012" y="5936347"/>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1416052" y="2282647"/>
            <a:ext cx="6559147" cy="4572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4117811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68188" y="395833"/>
            <a:ext cx="7606427" cy="1888451"/>
          </a:xfrm>
        </p:spPr>
        <p:txBody>
          <a:bodyPr tIns="0" bIns="0"/>
          <a:lstStyle/>
          <a:p>
            <a:r>
              <a:rPr lang="en-US" dirty="0"/>
              <a:t>Click to edit Master title style</a:t>
            </a:r>
          </a:p>
        </p:txBody>
      </p:sp>
      <p:sp>
        <p:nvSpPr>
          <p:cNvPr id="3" name="Text Placeholder 2"/>
          <p:cNvSpPr>
            <a:spLocks noGrp="1"/>
          </p:cNvSpPr>
          <p:nvPr>
            <p:ph type="body" idx="1"/>
          </p:nvPr>
        </p:nvSpPr>
        <p:spPr>
          <a:xfrm>
            <a:off x="1416053" y="2818247"/>
            <a:ext cx="3198889" cy="3118100"/>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416050" y="2282647"/>
            <a:ext cx="6240890" cy="4572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4871714" y="2825387"/>
            <a:ext cx="3202901" cy="3118100"/>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7073763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789" y="395833"/>
            <a:ext cx="7665284" cy="1888451"/>
          </a:xfrm>
        </p:spPr>
        <p:txBody>
          <a:bodyPr/>
          <a:lstStyle/>
          <a:p>
            <a:r>
              <a:rPr lang="en-US" dirty="0"/>
              <a:t>Click to edit Master title style</a:t>
            </a:r>
          </a:p>
        </p:txBody>
      </p:sp>
      <p:sp>
        <p:nvSpPr>
          <p:cNvPr id="3" name="Text Placeholder 2"/>
          <p:cNvSpPr>
            <a:spLocks noGrp="1"/>
          </p:cNvSpPr>
          <p:nvPr>
            <p:ph type="body" idx="1"/>
          </p:nvPr>
        </p:nvSpPr>
        <p:spPr>
          <a:xfrm>
            <a:off x="1416051" y="2818248"/>
            <a:ext cx="3198890" cy="2959801"/>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416050" y="2282647"/>
            <a:ext cx="6708022" cy="4572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4927231" y="2825389"/>
            <a:ext cx="3196843" cy="2952659"/>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1416050" y="5936347"/>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8/5/2021</a:t>
            </a:fld>
            <a:endParaRPr lang="en-US" dirty="0"/>
          </a:p>
        </p:txBody>
      </p:sp>
      <p:sp>
        <p:nvSpPr>
          <p:cNvPr id="7" name="Footer Placeholder 4"/>
          <p:cNvSpPr>
            <a:spLocks noGrp="1"/>
          </p:cNvSpPr>
          <p:nvPr>
            <p:ph type="ftr" sz="quarter" idx="11"/>
          </p:nvPr>
        </p:nvSpPr>
        <p:spPr>
          <a:xfrm>
            <a:off x="2709598" y="5936347"/>
            <a:ext cx="4152286" cy="365125"/>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6861887" y="5936347"/>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9783814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UNM12926_PPT_Standard_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31" y="0"/>
            <a:ext cx="9142571" cy="6858000"/>
          </a:xfrm>
          <a:prstGeom prst="rect">
            <a:avLst/>
          </a:prstGeom>
        </p:spPr>
      </p:pic>
    </p:spTree>
    <p:extLst>
      <p:ext uri="{BB962C8B-B14F-4D97-AF65-F5344CB8AC3E}">
        <p14:creationId xmlns:p14="http://schemas.microsoft.com/office/powerpoint/2010/main" val="1696552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8791" y="394197"/>
            <a:ext cx="7623339" cy="1888451"/>
          </a:xfrm>
        </p:spPr>
        <p:txBody>
          <a:bodyPr tIns="0" bIns="0"/>
          <a:lstStyle>
            <a:lvl1pPr>
              <a:defRPr>
                <a:solidFill>
                  <a:srgbClr val="FFFFFF"/>
                </a:solidFill>
              </a:defRPr>
            </a:lvl1pPr>
          </a:lstStyle>
          <a:p>
            <a:r>
              <a:rPr lang="en-US" dirty="0"/>
              <a:t>Click to edit Master title style</a:t>
            </a:r>
          </a:p>
        </p:txBody>
      </p:sp>
      <p:sp>
        <p:nvSpPr>
          <p:cNvPr id="3" name="Content Placeholder 2"/>
          <p:cNvSpPr>
            <a:spLocks noGrp="1"/>
          </p:cNvSpPr>
          <p:nvPr>
            <p:ph idx="1"/>
          </p:nvPr>
        </p:nvSpPr>
        <p:spPr>
          <a:xfrm>
            <a:off x="1416052" y="2813755"/>
            <a:ext cx="6666077" cy="3756548"/>
          </a:xfrm>
        </p:spPr>
        <p:txBody>
          <a:bodyPr/>
          <a:lstStyle>
            <a:lvl1pPr>
              <a:lnSpc>
                <a:spcPct val="90000"/>
              </a:lnSpc>
              <a:defRPr>
                <a:solidFill>
                  <a:srgbClr val="FFFFFF"/>
                </a:solidFill>
              </a:defRPr>
            </a:lvl1pPr>
            <a:lvl2pPr>
              <a:lnSpc>
                <a:spcPct val="90000"/>
              </a:lnSpc>
              <a:defRPr sz="1500">
                <a:solidFill>
                  <a:srgbClr val="FFFFFF"/>
                </a:solidFill>
                <a:latin typeface="Arial"/>
                <a:cs typeface="Arial"/>
              </a:defRPr>
            </a:lvl2pPr>
            <a:lvl3pPr>
              <a:lnSpc>
                <a:spcPct val="90000"/>
              </a:lnSpc>
              <a:defRPr>
                <a:solidFill>
                  <a:srgbClr val="FFFFFF"/>
                </a:solidFill>
              </a:defRPr>
            </a:lvl3pPr>
            <a:lvl4pPr>
              <a:lnSpc>
                <a:spcPct val="90000"/>
              </a:lnSpc>
              <a:defRPr>
                <a:solidFill>
                  <a:srgbClr val="FFFFFF"/>
                </a:solidFill>
              </a:defRPr>
            </a:lvl4pPr>
            <a:lvl5pPr>
              <a:lnSpc>
                <a:spcPct val="90000"/>
              </a:lnSpc>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p:cNvSpPr>
            <a:spLocks noGrp="1"/>
          </p:cNvSpPr>
          <p:nvPr>
            <p:ph sz="quarter" idx="10"/>
          </p:nvPr>
        </p:nvSpPr>
        <p:spPr>
          <a:xfrm>
            <a:off x="1416053" y="2281011"/>
            <a:ext cx="6666077" cy="4572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27778109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8791" y="337121"/>
            <a:ext cx="7553983" cy="1945529"/>
          </a:xfrm>
        </p:spPr>
        <p:txBody>
          <a:bodyPr tIns="0" bIns="0" anchor="b"/>
          <a:lstStyle>
            <a:lvl1pPr algn="l">
              <a:defRPr sz="4050" b="1" cap="none"/>
            </a:lvl1pPr>
          </a:lstStyle>
          <a:p>
            <a:r>
              <a:rPr lang="en-US" dirty="0"/>
              <a:t>Click to edit Master title style</a:t>
            </a:r>
          </a:p>
        </p:txBody>
      </p:sp>
      <p:sp>
        <p:nvSpPr>
          <p:cNvPr id="3" name="Text Placeholder 2"/>
          <p:cNvSpPr>
            <a:spLocks noGrp="1"/>
          </p:cNvSpPr>
          <p:nvPr>
            <p:ph type="body" idx="1"/>
          </p:nvPr>
        </p:nvSpPr>
        <p:spPr>
          <a:xfrm>
            <a:off x="1416052" y="2818247"/>
            <a:ext cx="6596721" cy="3118100"/>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a:xfrm>
            <a:off x="1416049" y="5936347"/>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8/5/2021</a:t>
            </a:fld>
            <a:endParaRPr lang="en-US" dirty="0"/>
          </a:p>
        </p:txBody>
      </p:sp>
      <p:sp>
        <p:nvSpPr>
          <p:cNvPr id="5" name="Footer Placeholder 4"/>
          <p:cNvSpPr>
            <a:spLocks noGrp="1"/>
          </p:cNvSpPr>
          <p:nvPr>
            <p:ph type="ftr" sz="quarter" idx="11"/>
          </p:nvPr>
        </p:nvSpPr>
        <p:spPr>
          <a:xfrm>
            <a:off x="2709599" y="5936347"/>
            <a:ext cx="4040987" cy="365125"/>
          </a:xfrm>
          <a:prstGeom prst="rect">
            <a:avLst/>
          </a:prstGeom>
        </p:spPr>
        <p:txBody>
          <a:bodyPr/>
          <a:lstStyle>
            <a:lvl1pPr algn="ctr">
              <a:defRPr>
                <a:solidFill>
                  <a:srgbClr val="989EA3"/>
                </a:solidFill>
              </a:defRPr>
            </a:lvl1pPr>
          </a:lstStyle>
          <a:p>
            <a:endParaRPr lang="en-US" dirty="0"/>
          </a:p>
        </p:txBody>
      </p:sp>
      <p:sp>
        <p:nvSpPr>
          <p:cNvPr id="6" name="Slide Number Placeholder 5"/>
          <p:cNvSpPr>
            <a:spLocks noGrp="1"/>
          </p:cNvSpPr>
          <p:nvPr>
            <p:ph type="sldNum" sz="quarter" idx="12"/>
          </p:nvPr>
        </p:nvSpPr>
        <p:spPr>
          <a:xfrm>
            <a:off x="6750587" y="5936347"/>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
        <p:nvSpPr>
          <p:cNvPr id="7" name="Content Placeholder 7"/>
          <p:cNvSpPr>
            <a:spLocks noGrp="1"/>
          </p:cNvSpPr>
          <p:nvPr>
            <p:ph sz="quarter" idx="13"/>
          </p:nvPr>
        </p:nvSpPr>
        <p:spPr>
          <a:xfrm>
            <a:off x="1416052" y="2282647"/>
            <a:ext cx="6596721" cy="457200"/>
          </a:xfrm>
        </p:spPr>
        <p:txBody>
          <a:bodyPr tIns="0" bIns="0" anchor="t"/>
          <a:lstStyle>
            <a:lvl1pPr>
              <a:defRPr b="1">
                <a:solidFill>
                  <a:srgbClr val="FCB614"/>
                </a:solidFill>
              </a:defRPr>
            </a:lvl1pPr>
          </a:lstStyle>
          <a:p>
            <a:pPr lvl="0"/>
            <a:r>
              <a:rPr lang="en-US" dirty="0"/>
              <a:t>Click to edit Master text styles</a:t>
            </a:r>
          </a:p>
        </p:txBody>
      </p:sp>
    </p:spTree>
    <p:extLst>
      <p:ext uri="{BB962C8B-B14F-4D97-AF65-F5344CB8AC3E}">
        <p14:creationId xmlns:p14="http://schemas.microsoft.com/office/powerpoint/2010/main" val="14868143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788" y="395833"/>
            <a:ext cx="7600794" cy="1888451"/>
          </a:xfrm>
        </p:spPr>
        <p:txBody>
          <a:bodyPr tIns="0" bIns="0"/>
          <a:lstStyle/>
          <a:p>
            <a:r>
              <a:rPr lang="en-US" dirty="0"/>
              <a:t>Click to edit Master title style</a:t>
            </a:r>
          </a:p>
        </p:txBody>
      </p:sp>
      <p:sp>
        <p:nvSpPr>
          <p:cNvPr id="3" name="Text Placeholder 2"/>
          <p:cNvSpPr>
            <a:spLocks noGrp="1"/>
          </p:cNvSpPr>
          <p:nvPr>
            <p:ph type="body" idx="1"/>
          </p:nvPr>
        </p:nvSpPr>
        <p:spPr>
          <a:xfrm>
            <a:off x="1416051" y="2818247"/>
            <a:ext cx="3198890" cy="3118100"/>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416050" y="2282647"/>
            <a:ext cx="6643532" cy="4572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4864771" y="2825387"/>
            <a:ext cx="3194810" cy="3118100"/>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512826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6049" y="395832"/>
            <a:ext cx="6636018" cy="1888451"/>
          </a:xfrm>
        </p:spPr>
        <p:txBody>
          <a:bodyPr tIns="0" bIns="0"/>
          <a:lstStyle/>
          <a:p>
            <a:r>
              <a:rPr lang="en-US"/>
              <a:t>Click to edit Master title style</a:t>
            </a:r>
          </a:p>
        </p:txBody>
      </p:sp>
      <p:sp>
        <p:nvSpPr>
          <p:cNvPr id="3" name="Content Placeholder 2"/>
          <p:cNvSpPr>
            <a:spLocks noGrp="1"/>
          </p:cNvSpPr>
          <p:nvPr>
            <p:ph idx="1"/>
          </p:nvPr>
        </p:nvSpPr>
        <p:spPr>
          <a:xfrm>
            <a:off x="1416050" y="2815391"/>
            <a:ext cx="6636016" cy="3756548"/>
          </a:xfrm>
        </p:spPr>
        <p:txBody>
          <a:bodyPr/>
          <a:lstStyle>
            <a:lvl1pPr>
              <a:lnSpc>
                <a:spcPct val="90000"/>
              </a:lnSpc>
              <a:defRPr>
                <a:solidFill>
                  <a:srgbClr val="93C2D7"/>
                </a:solidFill>
              </a:defRPr>
            </a:lvl1pPr>
            <a:lvl2pPr>
              <a:lnSpc>
                <a:spcPct val="90000"/>
              </a:lnSpc>
              <a:defRPr sz="2000">
                <a:solidFill>
                  <a:srgbClr val="93C2D7"/>
                </a:solidFill>
                <a:latin typeface="Arial"/>
                <a:cs typeface="Arial"/>
              </a:defRPr>
            </a:lvl2pPr>
            <a:lvl3pPr>
              <a:lnSpc>
                <a:spcPct val="90000"/>
              </a:lnSpc>
              <a:defRPr>
                <a:solidFill>
                  <a:srgbClr val="93C2D7"/>
                </a:solidFill>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0"/>
          </p:nvPr>
        </p:nvSpPr>
        <p:spPr>
          <a:xfrm>
            <a:off x="1416050" y="2282647"/>
            <a:ext cx="6636017" cy="457200"/>
          </a:xfrm>
        </p:spPr>
        <p:txBody>
          <a:bodyPr tIns="0" bIns="0" anchor="t"/>
          <a:lstStyle>
            <a:lvl1pPr>
              <a:defRPr b="1">
                <a:solidFill>
                  <a:srgbClr val="FCB614"/>
                </a:solidFill>
              </a:defRPr>
            </a:lvl1pPr>
          </a:lstStyle>
          <a:p>
            <a:pPr lvl="0"/>
            <a:r>
              <a:rPr lang="en-US"/>
              <a:t>Click to edit Master text styles</a:t>
            </a:r>
          </a:p>
        </p:txBody>
      </p:sp>
    </p:spTree>
    <p:extLst>
      <p:ext uri="{BB962C8B-B14F-4D97-AF65-F5344CB8AC3E}">
        <p14:creationId xmlns:p14="http://schemas.microsoft.com/office/powerpoint/2010/main" val="20332756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8789" y="402976"/>
            <a:ext cx="7665284" cy="1888451"/>
          </a:xfrm>
        </p:spPr>
        <p:txBody>
          <a:bodyPr/>
          <a:lstStyle/>
          <a:p>
            <a:r>
              <a:rPr lang="en-US" dirty="0"/>
              <a:t>Click to edit Master title style</a:t>
            </a:r>
          </a:p>
        </p:txBody>
      </p:sp>
      <p:sp>
        <p:nvSpPr>
          <p:cNvPr id="3" name="Text Placeholder 2"/>
          <p:cNvSpPr>
            <a:spLocks noGrp="1"/>
          </p:cNvSpPr>
          <p:nvPr>
            <p:ph type="body" idx="1"/>
          </p:nvPr>
        </p:nvSpPr>
        <p:spPr>
          <a:xfrm>
            <a:off x="1416052" y="2825390"/>
            <a:ext cx="3198891" cy="2959801"/>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Content Placeholder 7"/>
          <p:cNvSpPr>
            <a:spLocks noGrp="1"/>
          </p:cNvSpPr>
          <p:nvPr>
            <p:ph sz="quarter" idx="13"/>
          </p:nvPr>
        </p:nvSpPr>
        <p:spPr>
          <a:xfrm>
            <a:off x="1416049" y="2289789"/>
            <a:ext cx="6708023" cy="457200"/>
          </a:xfrm>
        </p:spPr>
        <p:txBody>
          <a:bodyPr tIns="0" bIns="0" anchor="t"/>
          <a:lstStyle>
            <a:lvl1pPr>
              <a:defRPr b="1">
                <a:solidFill>
                  <a:srgbClr val="FCB614"/>
                </a:solidFill>
              </a:defRPr>
            </a:lvl1pPr>
          </a:lstStyle>
          <a:p>
            <a:pPr lvl="0"/>
            <a:r>
              <a:rPr lang="en-US" dirty="0"/>
              <a:t>Click to edit Master text styles</a:t>
            </a:r>
          </a:p>
        </p:txBody>
      </p:sp>
      <p:sp>
        <p:nvSpPr>
          <p:cNvPr id="5" name="Text Placeholder 2"/>
          <p:cNvSpPr>
            <a:spLocks noGrp="1"/>
          </p:cNvSpPr>
          <p:nvPr>
            <p:ph type="body" idx="14"/>
          </p:nvPr>
        </p:nvSpPr>
        <p:spPr>
          <a:xfrm>
            <a:off x="4927229" y="2832532"/>
            <a:ext cx="3196844" cy="2952659"/>
          </a:xfrm>
        </p:spPr>
        <p:txBody>
          <a:bodyPr anchor="t"/>
          <a:lstStyle>
            <a:lvl1pPr marL="0" indent="0">
              <a:buNone/>
              <a:defRPr sz="1500" b="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6" name="Date Placeholder 3"/>
          <p:cNvSpPr>
            <a:spLocks noGrp="1"/>
          </p:cNvSpPr>
          <p:nvPr>
            <p:ph type="dt" sz="half" idx="10"/>
          </p:nvPr>
        </p:nvSpPr>
        <p:spPr>
          <a:xfrm>
            <a:off x="1416049" y="5943488"/>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8/5/2021</a:t>
            </a:fld>
            <a:endParaRPr lang="en-US" dirty="0"/>
          </a:p>
        </p:txBody>
      </p:sp>
      <p:sp>
        <p:nvSpPr>
          <p:cNvPr id="7" name="Footer Placeholder 4"/>
          <p:cNvSpPr>
            <a:spLocks noGrp="1"/>
          </p:cNvSpPr>
          <p:nvPr>
            <p:ph type="ftr" sz="quarter" idx="11"/>
          </p:nvPr>
        </p:nvSpPr>
        <p:spPr>
          <a:xfrm>
            <a:off x="2709597" y="5943488"/>
            <a:ext cx="4152288" cy="365125"/>
          </a:xfrm>
          <a:prstGeom prst="rect">
            <a:avLst/>
          </a:prstGeom>
        </p:spPr>
        <p:txBody>
          <a:bodyPr/>
          <a:lstStyle>
            <a:lvl1pPr algn="ctr">
              <a:defRPr>
                <a:solidFill>
                  <a:srgbClr val="989EA3"/>
                </a:solidFill>
              </a:defRPr>
            </a:lvl1pPr>
          </a:lstStyle>
          <a:p>
            <a:endParaRPr lang="en-US" dirty="0"/>
          </a:p>
        </p:txBody>
      </p:sp>
      <p:sp>
        <p:nvSpPr>
          <p:cNvPr id="8" name="Slide Number Placeholder 5"/>
          <p:cNvSpPr>
            <a:spLocks noGrp="1"/>
          </p:cNvSpPr>
          <p:nvPr>
            <p:ph type="sldNum" sz="quarter" idx="12"/>
          </p:nvPr>
        </p:nvSpPr>
        <p:spPr>
          <a:xfrm>
            <a:off x="6861888" y="5943488"/>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dirty="0"/>
          </a:p>
        </p:txBody>
      </p:sp>
    </p:spTree>
    <p:extLst>
      <p:ext uri="{BB962C8B-B14F-4D97-AF65-F5344CB8AC3E}">
        <p14:creationId xmlns:p14="http://schemas.microsoft.com/office/powerpoint/2010/main" val="1538289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16048" y="337120"/>
            <a:ext cx="6559148" cy="1945529"/>
          </a:xfrm>
        </p:spPr>
        <p:txBody>
          <a:bodyPr tIns="0" bIns="0" anchor="b"/>
          <a:lstStyle>
            <a:lvl1pPr algn="l">
              <a:defRPr sz="5400" b="1" cap="none"/>
            </a:lvl1pPr>
          </a:lstStyle>
          <a:p>
            <a:r>
              <a:rPr lang="en-US"/>
              <a:t>Click to edit Master title style</a:t>
            </a:r>
          </a:p>
        </p:txBody>
      </p:sp>
      <p:sp>
        <p:nvSpPr>
          <p:cNvPr id="3" name="Text Placeholder 2"/>
          <p:cNvSpPr>
            <a:spLocks noGrp="1"/>
          </p:cNvSpPr>
          <p:nvPr>
            <p:ph type="body" idx="1"/>
          </p:nvPr>
        </p:nvSpPr>
        <p:spPr>
          <a:xfrm>
            <a:off x="1416048" y="2818246"/>
            <a:ext cx="6559148" cy="3118100"/>
          </a:xfrm>
        </p:spPr>
        <p:txBody>
          <a:bodyPr anchor="t"/>
          <a:lstStyle>
            <a:lvl1pPr marL="0" indent="0">
              <a:buNone/>
              <a:defRPr sz="2000" b="0">
                <a:solidFill>
                  <a:srgbClr val="93C2D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416048" y="5936346"/>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8/5/2021</a:t>
            </a:fld>
            <a:endParaRPr lang="en-US"/>
          </a:p>
        </p:txBody>
      </p:sp>
      <p:sp>
        <p:nvSpPr>
          <p:cNvPr id="5" name="Footer Placeholder 4"/>
          <p:cNvSpPr>
            <a:spLocks noGrp="1"/>
          </p:cNvSpPr>
          <p:nvPr>
            <p:ph type="ftr" sz="quarter" idx="11"/>
          </p:nvPr>
        </p:nvSpPr>
        <p:spPr>
          <a:xfrm>
            <a:off x="2709597" y="5936346"/>
            <a:ext cx="4003413" cy="365125"/>
          </a:xfrm>
          <a:prstGeom prst="rect">
            <a:avLst/>
          </a:prstGeom>
        </p:spPr>
        <p:txBody>
          <a:bodyPr/>
          <a:lstStyle>
            <a:lvl1pPr algn="ctr">
              <a:defRPr>
                <a:solidFill>
                  <a:srgbClr val="989EA3"/>
                </a:solidFill>
              </a:defRPr>
            </a:lvl1pPr>
          </a:lstStyle>
          <a:p>
            <a:endParaRPr lang="en-US"/>
          </a:p>
        </p:txBody>
      </p:sp>
      <p:sp>
        <p:nvSpPr>
          <p:cNvPr id="6" name="Slide Number Placeholder 5"/>
          <p:cNvSpPr>
            <a:spLocks noGrp="1"/>
          </p:cNvSpPr>
          <p:nvPr>
            <p:ph type="sldNum" sz="quarter" idx="12"/>
          </p:nvPr>
        </p:nvSpPr>
        <p:spPr>
          <a:xfrm>
            <a:off x="6713010" y="5936346"/>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a:p>
        </p:txBody>
      </p:sp>
      <p:sp>
        <p:nvSpPr>
          <p:cNvPr id="7" name="Content Placeholder 7"/>
          <p:cNvSpPr>
            <a:spLocks noGrp="1"/>
          </p:cNvSpPr>
          <p:nvPr>
            <p:ph sz="quarter" idx="13"/>
          </p:nvPr>
        </p:nvSpPr>
        <p:spPr>
          <a:xfrm>
            <a:off x="1416050" y="2282647"/>
            <a:ext cx="6559147" cy="457200"/>
          </a:xfrm>
        </p:spPr>
        <p:txBody>
          <a:bodyPr tIns="0" bIns="0" anchor="t"/>
          <a:lstStyle>
            <a:lvl1pPr>
              <a:defRPr b="1">
                <a:solidFill>
                  <a:srgbClr val="FCB614"/>
                </a:solidFill>
              </a:defRPr>
            </a:lvl1pPr>
          </a:lstStyle>
          <a:p>
            <a:pPr lvl="0"/>
            <a:r>
              <a:rPr lang="en-US"/>
              <a:t>Click to edit Master text styles</a:t>
            </a:r>
          </a:p>
        </p:txBody>
      </p:sp>
    </p:spTree>
    <p:extLst>
      <p:ext uri="{BB962C8B-B14F-4D97-AF65-F5344CB8AC3E}">
        <p14:creationId xmlns:p14="http://schemas.microsoft.com/office/powerpoint/2010/main" val="867386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6050" y="395832"/>
            <a:ext cx="6658562" cy="1888451"/>
          </a:xfrm>
        </p:spPr>
        <p:txBody>
          <a:bodyPr tIns="0" bIns="0"/>
          <a:lstStyle/>
          <a:p>
            <a:r>
              <a:rPr lang="en-US"/>
              <a:t>Click to edit Master title style</a:t>
            </a:r>
          </a:p>
        </p:txBody>
      </p:sp>
      <p:sp>
        <p:nvSpPr>
          <p:cNvPr id="3" name="Text Placeholder 2"/>
          <p:cNvSpPr>
            <a:spLocks noGrp="1"/>
          </p:cNvSpPr>
          <p:nvPr>
            <p:ph type="body" idx="1"/>
          </p:nvPr>
        </p:nvSpPr>
        <p:spPr>
          <a:xfrm>
            <a:off x="1416051" y="2818246"/>
            <a:ext cx="3198889" cy="3118100"/>
          </a:xfrm>
        </p:spPr>
        <p:txBody>
          <a:bodyPr anchor="t"/>
          <a:lstStyle>
            <a:lvl1pPr marL="0" indent="0">
              <a:buNone/>
              <a:defRPr sz="2000" b="0">
                <a:solidFill>
                  <a:srgbClr val="93C2D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Content Placeholder 7"/>
          <p:cNvSpPr>
            <a:spLocks noGrp="1"/>
          </p:cNvSpPr>
          <p:nvPr>
            <p:ph sz="quarter" idx="13"/>
          </p:nvPr>
        </p:nvSpPr>
        <p:spPr>
          <a:xfrm>
            <a:off x="1416050" y="2282647"/>
            <a:ext cx="6240890" cy="457200"/>
          </a:xfrm>
        </p:spPr>
        <p:txBody>
          <a:bodyPr tIns="0" bIns="0" anchor="t"/>
          <a:lstStyle>
            <a:lvl1pPr>
              <a:defRPr b="1">
                <a:solidFill>
                  <a:srgbClr val="FCB614"/>
                </a:solidFill>
              </a:defRPr>
            </a:lvl1pPr>
          </a:lstStyle>
          <a:p>
            <a:pPr lvl="0"/>
            <a:r>
              <a:rPr lang="en-US"/>
              <a:t>Click to edit Master text styles</a:t>
            </a:r>
          </a:p>
        </p:txBody>
      </p:sp>
      <p:sp>
        <p:nvSpPr>
          <p:cNvPr id="5" name="Text Placeholder 2"/>
          <p:cNvSpPr>
            <a:spLocks noGrp="1"/>
          </p:cNvSpPr>
          <p:nvPr>
            <p:ph type="body" idx="14"/>
          </p:nvPr>
        </p:nvSpPr>
        <p:spPr>
          <a:xfrm>
            <a:off x="4871712" y="2825387"/>
            <a:ext cx="3202901" cy="3118100"/>
          </a:xfrm>
        </p:spPr>
        <p:txBody>
          <a:bodyPr anchor="t"/>
          <a:lstStyle>
            <a:lvl1pPr marL="0" indent="0">
              <a:buNone/>
              <a:defRPr sz="2000" b="0">
                <a:solidFill>
                  <a:srgbClr val="93C2D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503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6051" y="395832"/>
            <a:ext cx="6708022" cy="1888451"/>
          </a:xfrm>
        </p:spPr>
        <p:txBody>
          <a:bodyPr/>
          <a:lstStyle/>
          <a:p>
            <a:r>
              <a:rPr lang="en-US"/>
              <a:t>Click to edit Master title style</a:t>
            </a:r>
          </a:p>
        </p:txBody>
      </p:sp>
      <p:sp>
        <p:nvSpPr>
          <p:cNvPr id="3" name="Text Placeholder 2"/>
          <p:cNvSpPr>
            <a:spLocks noGrp="1"/>
          </p:cNvSpPr>
          <p:nvPr>
            <p:ph type="body" idx="1"/>
          </p:nvPr>
        </p:nvSpPr>
        <p:spPr>
          <a:xfrm>
            <a:off x="1416051" y="2818246"/>
            <a:ext cx="3198890" cy="2959801"/>
          </a:xfrm>
        </p:spPr>
        <p:txBody>
          <a:bodyPr anchor="t"/>
          <a:lstStyle>
            <a:lvl1pPr marL="0" indent="0">
              <a:buNone/>
              <a:defRPr sz="2000" b="0">
                <a:solidFill>
                  <a:srgbClr val="93C2D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Content Placeholder 7"/>
          <p:cNvSpPr>
            <a:spLocks noGrp="1"/>
          </p:cNvSpPr>
          <p:nvPr>
            <p:ph sz="quarter" idx="13"/>
          </p:nvPr>
        </p:nvSpPr>
        <p:spPr>
          <a:xfrm>
            <a:off x="1416050" y="2282647"/>
            <a:ext cx="6708022" cy="457200"/>
          </a:xfrm>
        </p:spPr>
        <p:txBody>
          <a:bodyPr tIns="0" bIns="0" anchor="t"/>
          <a:lstStyle>
            <a:lvl1pPr>
              <a:defRPr b="1">
                <a:solidFill>
                  <a:srgbClr val="FCB614"/>
                </a:solidFill>
              </a:defRPr>
            </a:lvl1pPr>
          </a:lstStyle>
          <a:p>
            <a:pPr lvl="0"/>
            <a:r>
              <a:rPr lang="en-US"/>
              <a:t>Click to edit Master text styles</a:t>
            </a:r>
          </a:p>
        </p:txBody>
      </p:sp>
      <p:sp>
        <p:nvSpPr>
          <p:cNvPr id="5" name="Text Placeholder 2"/>
          <p:cNvSpPr>
            <a:spLocks noGrp="1"/>
          </p:cNvSpPr>
          <p:nvPr>
            <p:ph type="body" idx="14"/>
          </p:nvPr>
        </p:nvSpPr>
        <p:spPr>
          <a:xfrm>
            <a:off x="4927229" y="2825388"/>
            <a:ext cx="3196843" cy="2952659"/>
          </a:xfrm>
        </p:spPr>
        <p:txBody>
          <a:bodyPr anchor="t"/>
          <a:lstStyle>
            <a:lvl1pPr marL="0" indent="0">
              <a:buNone/>
              <a:defRPr sz="2000" b="0">
                <a:solidFill>
                  <a:srgbClr val="93C2D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Date Placeholder 3"/>
          <p:cNvSpPr>
            <a:spLocks noGrp="1"/>
          </p:cNvSpPr>
          <p:nvPr>
            <p:ph type="dt" sz="half" idx="10"/>
          </p:nvPr>
        </p:nvSpPr>
        <p:spPr>
          <a:xfrm>
            <a:off x="1416050" y="5936346"/>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8/5/2021</a:t>
            </a:fld>
            <a:endParaRPr lang="en-US"/>
          </a:p>
        </p:txBody>
      </p:sp>
      <p:sp>
        <p:nvSpPr>
          <p:cNvPr id="7" name="Footer Placeholder 4"/>
          <p:cNvSpPr>
            <a:spLocks noGrp="1"/>
          </p:cNvSpPr>
          <p:nvPr>
            <p:ph type="ftr" sz="quarter" idx="11"/>
          </p:nvPr>
        </p:nvSpPr>
        <p:spPr>
          <a:xfrm>
            <a:off x="2709598" y="5936346"/>
            <a:ext cx="4152286" cy="365125"/>
          </a:xfrm>
          <a:prstGeom prst="rect">
            <a:avLst/>
          </a:prstGeom>
        </p:spPr>
        <p:txBody>
          <a:bodyPr/>
          <a:lstStyle>
            <a:lvl1pPr algn="ctr">
              <a:defRPr>
                <a:solidFill>
                  <a:srgbClr val="989EA3"/>
                </a:solidFill>
              </a:defRPr>
            </a:lvl1pPr>
          </a:lstStyle>
          <a:p>
            <a:endParaRPr lang="en-US"/>
          </a:p>
        </p:txBody>
      </p:sp>
      <p:sp>
        <p:nvSpPr>
          <p:cNvPr id="8" name="Slide Number Placeholder 5"/>
          <p:cNvSpPr>
            <a:spLocks noGrp="1"/>
          </p:cNvSpPr>
          <p:nvPr>
            <p:ph type="sldNum" sz="quarter" idx="12"/>
          </p:nvPr>
        </p:nvSpPr>
        <p:spPr>
          <a:xfrm>
            <a:off x="6861885" y="5936346"/>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a:p>
        </p:txBody>
      </p:sp>
    </p:spTree>
    <p:extLst>
      <p:ext uri="{BB962C8B-B14F-4D97-AF65-F5344CB8AC3E}">
        <p14:creationId xmlns:p14="http://schemas.microsoft.com/office/powerpoint/2010/main" val="3390570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3" name="Picture 2" descr="UNM12926_PPT_Standard_10.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Tree>
    <p:extLst>
      <p:ext uri="{BB962C8B-B14F-4D97-AF65-F5344CB8AC3E}">
        <p14:creationId xmlns:p14="http://schemas.microsoft.com/office/powerpoint/2010/main" val="41761911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16049" y="394196"/>
            <a:ext cx="6666078" cy="1888451"/>
          </a:xfrm>
        </p:spPr>
        <p:txBody>
          <a:bodyPr tIns="0" bIns="0"/>
          <a:lstStyle>
            <a:lvl1pPr>
              <a:defRPr>
                <a:solidFill>
                  <a:srgbClr val="129DBF"/>
                </a:solidFill>
              </a:defRPr>
            </a:lvl1pPr>
          </a:lstStyle>
          <a:p>
            <a:r>
              <a:rPr lang="en-US"/>
              <a:t>Click to edit Master title style</a:t>
            </a:r>
          </a:p>
        </p:txBody>
      </p:sp>
      <p:sp>
        <p:nvSpPr>
          <p:cNvPr id="3" name="Content Placeholder 2"/>
          <p:cNvSpPr>
            <a:spLocks noGrp="1"/>
          </p:cNvSpPr>
          <p:nvPr>
            <p:ph idx="1"/>
          </p:nvPr>
        </p:nvSpPr>
        <p:spPr>
          <a:xfrm>
            <a:off x="1416050" y="2813755"/>
            <a:ext cx="6666077" cy="3756548"/>
          </a:xfrm>
        </p:spPr>
        <p:txBody>
          <a:bodyPr/>
          <a:lstStyle>
            <a:lvl1pPr>
              <a:lnSpc>
                <a:spcPct val="90000"/>
              </a:lnSpc>
              <a:defRPr>
                <a:solidFill>
                  <a:srgbClr val="93C2D7"/>
                </a:solidFill>
              </a:defRPr>
            </a:lvl1pPr>
            <a:lvl2pPr>
              <a:lnSpc>
                <a:spcPct val="90000"/>
              </a:lnSpc>
              <a:defRPr sz="2000">
                <a:latin typeface="Arial"/>
                <a:cs typeface="Arial"/>
              </a:defRPr>
            </a:lvl2pPr>
            <a:lvl3pPr>
              <a:lnSpc>
                <a:spcPct val="90000"/>
              </a:lnSpc>
              <a:defRPr/>
            </a:lvl3pPr>
            <a:lvl4pPr>
              <a:lnSpc>
                <a:spcPct val="90000"/>
              </a:lnSpc>
              <a:defRPr/>
            </a:lvl4pPr>
            <a:lvl5pPr>
              <a:lnSpc>
                <a:spcPct val="9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7"/>
          <p:cNvSpPr>
            <a:spLocks noGrp="1"/>
          </p:cNvSpPr>
          <p:nvPr>
            <p:ph sz="quarter" idx="10"/>
          </p:nvPr>
        </p:nvSpPr>
        <p:spPr>
          <a:xfrm>
            <a:off x="1416051" y="2281011"/>
            <a:ext cx="6666077" cy="457200"/>
          </a:xfrm>
        </p:spPr>
        <p:txBody>
          <a:bodyPr tIns="0" bIns="0" anchor="t"/>
          <a:lstStyle>
            <a:lvl1pPr>
              <a:defRPr b="1">
                <a:solidFill>
                  <a:srgbClr val="FCB614"/>
                </a:solidFill>
              </a:defRPr>
            </a:lvl1pPr>
          </a:lstStyle>
          <a:p>
            <a:pPr lvl="0"/>
            <a:r>
              <a:rPr lang="en-US"/>
              <a:t>Click to edit Master text styles</a:t>
            </a:r>
          </a:p>
        </p:txBody>
      </p:sp>
    </p:spTree>
    <p:extLst>
      <p:ext uri="{BB962C8B-B14F-4D97-AF65-F5344CB8AC3E}">
        <p14:creationId xmlns:p14="http://schemas.microsoft.com/office/powerpoint/2010/main" val="20332756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16051" y="337120"/>
            <a:ext cx="6596721" cy="1945529"/>
          </a:xfrm>
        </p:spPr>
        <p:txBody>
          <a:bodyPr tIns="0" bIns="0" anchor="b"/>
          <a:lstStyle>
            <a:lvl1pPr algn="l">
              <a:defRPr sz="5400" b="1" cap="none"/>
            </a:lvl1pPr>
          </a:lstStyle>
          <a:p>
            <a:r>
              <a:rPr lang="en-US"/>
              <a:t>Click to edit Master title style</a:t>
            </a:r>
          </a:p>
        </p:txBody>
      </p:sp>
      <p:sp>
        <p:nvSpPr>
          <p:cNvPr id="3" name="Text Placeholder 2"/>
          <p:cNvSpPr>
            <a:spLocks noGrp="1"/>
          </p:cNvSpPr>
          <p:nvPr>
            <p:ph type="body" idx="1"/>
          </p:nvPr>
        </p:nvSpPr>
        <p:spPr>
          <a:xfrm>
            <a:off x="1416050" y="2818246"/>
            <a:ext cx="6596721" cy="3118100"/>
          </a:xfrm>
        </p:spPr>
        <p:txBody>
          <a:bodyPr anchor="t"/>
          <a:lstStyle>
            <a:lvl1pPr marL="0" indent="0">
              <a:buNone/>
              <a:defRPr sz="2000" b="0">
                <a:solidFill>
                  <a:srgbClr val="93C2D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416049" y="5936346"/>
            <a:ext cx="1293548" cy="365125"/>
          </a:xfrm>
          <a:prstGeom prst="rect">
            <a:avLst/>
          </a:prstGeom>
        </p:spPr>
        <p:txBody>
          <a:bodyPr/>
          <a:lstStyle>
            <a:lvl1pPr>
              <a:defRPr>
                <a:solidFill>
                  <a:srgbClr val="989EA3"/>
                </a:solidFill>
              </a:defRPr>
            </a:lvl1pPr>
          </a:lstStyle>
          <a:p>
            <a:fld id="{A3F11EEC-60B6-DF4B-A821-B910872C5F64}" type="datetimeFigureOut">
              <a:rPr lang="en-US" smtClean="0"/>
              <a:pPr/>
              <a:t>8/5/2021</a:t>
            </a:fld>
            <a:endParaRPr lang="en-US"/>
          </a:p>
        </p:txBody>
      </p:sp>
      <p:sp>
        <p:nvSpPr>
          <p:cNvPr id="5" name="Footer Placeholder 4"/>
          <p:cNvSpPr>
            <a:spLocks noGrp="1"/>
          </p:cNvSpPr>
          <p:nvPr>
            <p:ph type="ftr" sz="quarter" idx="11"/>
          </p:nvPr>
        </p:nvSpPr>
        <p:spPr>
          <a:xfrm>
            <a:off x="2709597" y="5936346"/>
            <a:ext cx="4040987" cy="365125"/>
          </a:xfrm>
          <a:prstGeom prst="rect">
            <a:avLst/>
          </a:prstGeom>
        </p:spPr>
        <p:txBody>
          <a:bodyPr/>
          <a:lstStyle>
            <a:lvl1pPr algn="ctr">
              <a:defRPr>
                <a:solidFill>
                  <a:srgbClr val="989EA3"/>
                </a:solidFill>
              </a:defRPr>
            </a:lvl1pPr>
          </a:lstStyle>
          <a:p>
            <a:endParaRPr lang="en-US"/>
          </a:p>
        </p:txBody>
      </p:sp>
      <p:sp>
        <p:nvSpPr>
          <p:cNvPr id="6" name="Slide Number Placeholder 5"/>
          <p:cNvSpPr>
            <a:spLocks noGrp="1"/>
          </p:cNvSpPr>
          <p:nvPr>
            <p:ph type="sldNum" sz="quarter" idx="12"/>
          </p:nvPr>
        </p:nvSpPr>
        <p:spPr>
          <a:xfrm>
            <a:off x="6750585" y="5936346"/>
            <a:ext cx="1262187" cy="365125"/>
          </a:xfrm>
          <a:prstGeom prst="rect">
            <a:avLst/>
          </a:prstGeom>
        </p:spPr>
        <p:txBody>
          <a:bodyPr/>
          <a:lstStyle>
            <a:lvl1pPr algn="r">
              <a:defRPr>
                <a:solidFill>
                  <a:srgbClr val="989EA3"/>
                </a:solidFill>
              </a:defRPr>
            </a:lvl1pPr>
          </a:lstStyle>
          <a:p>
            <a:fld id="{C2F1CAA2-7C6D-8F48-BAEE-2DAFD071A580}" type="slidenum">
              <a:rPr lang="en-US" smtClean="0"/>
              <a:pPr/>
              <a:t>‹#›</a:t>
            </a:fld>
            <a:endParaRPr lang="en-US"/>
          </a:p>
        </p:txBody>
      </p:sp>
      <p:sp>
        <p:nvSpPr>
          <p:cNvPr id="7" name="Content Placeholder 7"/>
          <p:cNvSpPr>
            <a:spLocks noGrp="1"/>
          </p:cNvSpPr>
          <p:nvPr>
            <p:ph sz="quarter" idx="13"/>
          </p:nvPr>
        </p:nvSpPr>
        <p:spPr>
          <a:xfrm>
            <a:off x="1416050" y="2282647"/>
            <a:ext cx="6596721" cy="457200"/>
          </a:xfrm>
        </p:spPr>
        <p:txBody>
          <a:bodyPr tIns="0" bIns="0" anchor="t"/>
          <a:lstStyle>
            <a:lvl1pPr>
              <a:defRPr b="1">
                <a:solidFill>
                  <a:srgbClr val="FCB614"/>
                </a:solidFill>
              </a:defRPr>
            </a:lvl1pPr>
          </a:lstStyle>
          <a:p>
            <a:pPr lvl="0"/>
            <a:r>
              <a:rPr lang="en-US"/>
              <a:t>Click to edit Master text styles</a:t>
            </a:r>
          </a:p>
        </p:txBody>
      </p:sp>
    </p:spTree>
    <p:extLst>
      <p:ext uri="{BB962C8B-B14F-4D97-AF65-F5344CB8AC3E}">
        <p14:creationId xmlns:p14="http://schemas.microsoft.com/office/powerpoint/2010/main" val="867386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416051" y="395832"/>
            <a:ext cx="6643531" cy="1888451"/>
          </a:xfrm>
        </p:spPr>
        <p:txBody>
          <a:bodyPr tIns="0" bIns="0"/>
          <a:lstStyle/>
          <a:p>
            <a:r>
              <a:rPr lang="en-US"/>
              <a:t>Click to edit Master title style</a:t>
            </a:r>
          </a:p>
        </p:txBody>
      </p:sp>
      <p:sp>
        <p:nvSpPr>
          <p:cNvPr id="3" name="Text Placeholder 2"/>
          <p:cNvSpPr>
            <a:spLocks noGrp="1"/>
          </p:cNvSpPr>
          <p:nvPr>
            <p:ph type="body" idx="1"/>
          </p:nvPr>
        </p:nvSpPr>
        <p:spPr>
          <a:xfrm>
            <a:off x="1416051" y="2818246"/>
            <a:ext cx="3198890" cy="3118100"/>
          </a:xfrm>
        </p:spPr>
        <p:txBody>
          <a:bodyPr anchor="t"/>
          <a:lstStyle>
            <a:lvl1pPr marL="0" indent="0">
              <a:buNone/>
              <a:defRPr sz="2000" b="0">
                <a:solidFill>
                  <a:srgbClr val="93C2D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Content Placeholder 7"/>
          <p:cNvSpPr>
            <a:spLocks noGrp="1"/>
          </p:cNvSpPr>
          <p:nvPr>
            <p:ph sz="quarter" idx="13"/>
          </p:nvPr>
        </p:nvSpPr>
        <p:spPr>
          <a:xfrm>
            <a:off x="1416050" y="2282647"/>
            <a:ext cx="6643532" cy="457200"/>
          </a:xfrm>
        </p:spPr>
        <p:txBody>
          <a:bodyPr tIns="0" bIns="0" anchor="t"/>
          <a:lstStyle>
            <a:lvl1pPr>
              <a:defRPr b="1">
                <a:solidFill>
                  <a:srgbClr val="FCB614"/>
                </a:solidFill>
              </a:defRPr>
            </a:lvl1pPr>
          </a:lstStyle>
          <a:p>
            <a:pPr lvl="0"/>
            <a:r>
              <a:rPr lang="en-US"/>
              <a:t>Click to edit Master text styles</a:t>
            </a:r>
          </a:p>
        </p:txBody>
      </p:sp>
      <p:sp>
        <p:nvSpPr>
          <p:cNvPr id="5" name="Text Placeholder 2"/>
          <p:cNvSpPr>
            <a:spLocks noGrp="1"/>
          </p:cNvSpPr>
          <p:nvPr>
            <p:ph type="body" idx="14"/>
          </p:nvPr>
        </p:nvSpPr>
        <p:spPr>
          <a:xfrm>
            <a:off x="4864771" y="2825387"/>
            <a:ext cx="3194810" cy="3118100"/>
          </a:xfrm>
        </p:spPr>
        <p:txBody>
          <a:bodyPr anchor="t"/>
          <a:lstStyle>
            <a:lvl1pPr marL="0" indent="0">
              <a:buNone/>
              <a:defRPr sz="2000" b="0">
                <a:solidFill>
                  <a:srgbClr val="93C2D7"/>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8503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image" Target="../media/image4.jpg"/><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descr="UNM12926_PPT_Standard_9.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429" y="0"/>
            <a:ext cx="9142571" cy="6858000"/>
          </a:xfrm>
          <a:prstGeom prst="rect">
            <a:avLst/>
          </a:prstGeom>
        </p:spPr>
      </p:pic>
      <p:sp>
        <p:nvSpPr>
          <p:cNvPr id="2" name="Title Placeholder 1"/>
          <p:cNvSpPr>
            <a:spLocks noGrp="1"/>
          </p:cNvSpPr>
          <p:nvPr>
            <p:ph type="title"/>
          </p:nvPr>
        </p:nvSpPr>
        <p:spPr>
          <a:xfrm>
            <a:off x="1416050" y="395832"/>
            <a:ext cx="6659137" cy="1888451"/>
          </a:xfrm>
          <a:prstGeom prst="rect">
            <a:avLst/>
          </a:prstGeom>
        </p:spPr>
        <p:txBody>
          <a:bodyPr vert="horz" lIns="91440" tIns="0" rIns="91440" bIns="0" rtlCol="0" anchor="b">
            <a:noAutofit/>
          </a:bodyPr>
          <a:lstStyle/>
          <a:p>
            <a:r>
              <a:rPr lang="en-US"/>
              <a:t>Headline</a:t>
            </a:r>
          </a:p>
        </p:txBody>
      </p:sp>
      <p:sp>
        <p:nvSpPr>
          <p:cNvPr id="3" name="Text Placeholder 2"/>
          <p:cNvSpPr>
            <a:spLocks noGrp="1"/>
          </p:cNvSpPr>
          <p:nvPr>
            <p:ph type="body" idx="1"/>
          </p:nvPr>
        </p:nvSpPr>
        <p:spPr>
          <a:xfrm>
            <a:off x="1416051" y="2815391"/>
            <a:ext cx="6659135" cy="37565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1905964"/>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22" r:id="rId7"/>
    <p:sldLayoutId id="2147483723" r:id="rId8"/>
    <p:sldLayoutId id="2147483728" r:id="rId9"/>
    <p:sldLayoutId id="2147483729" r:id="rId10"/>
  </p:sldLayoutIdLst>
  <p:txStyles>
    <p:titleStyle>
      <a:lvl1pPr algn="l" defTabSz="457200" rtl="0" eaLnBrk="1" latinLnBrk="0" hangingPunct="1">
        <a:lnSpc>
          <a:spcPct val="90000"/>
        </a:lnSpc>
        <a:spcBef>
          <a:spcPct val="0"/>
        </a:spcBef>
        <a:buNone/>
        <a:defRPr sz="5400" b="1" i="0" kern="1200" baseline="0">
          <a:solidFill>
            <a:srgbClr val="129DBF"/>
          </a:solidFill>
          <a:latin typeface="Arial"/>
          <a:ea typeface="+mj-ea"/>
          <a:cs typeface="Arial"/>
        </a:defRPr>
      </a:lvl1pPr>
    </p:titleStyle>
    <p:bodyStyle>
      <a:lvl1pPr marL="0" indent="0" algn="l" defTabSz="457200" rtl="0" eaLnBrk="1" latinLnBrk="0" hangingPunct="1">
        <a:lnSpc>
          <a:spcPct val="90000"/>
        </a:lnSpc>
        <a:spcBef>
          <a:spcPct val="20000"/>
        </a:spcBef>
        <a:buFontTx/>
        <a:buNone/>
        <a:defRPr sz="2000" kern="1200">
          <a:solidFill>
            <a:srgbClr val="FCB614"/>
          </a:solidFill>
          <a:latin typeface="Arial"/>
          <a:ea typeface="+mn-ea"/>
          <a:cs typeface="Arial"/>
        </a:defRPr>
      </a:lvl1pPr>
      <a:lvl2pPr marL="742950" indent="-285750" algn="l" defTabSz="457200" rtl="0" eaLnBrk="1" latinLnBrk="0" hangingPunct="1">
        <a:spcBef>
          <a:spcPct val="20000"/>
        </a:spcBef>
        <a:buFont typeface="Arial"/>
        <a:buChar char="–"/>
        <a:defRPr sz="2000" kern="1200">
          <a:solidFill>
            <a:srgbClr val="93C2D7"/>
          </a:solidFill>
          <a:latin typeface="Arial"/>
          <a:ea typeface="+mn-ea"/>
          <a:cs typeface="Arial"/>
        </a:defRPr>
      </a:lvl2pPr>
      <a:lvl3pPr marL="1143000" indent="-228600" algn="l" defTabSz="457200" rtl="0" eaLnBrk="1" latinLnBrk="0" hangingPunct="1">
        <a:lnSpc>
          <a:spcPct val="90000"/>
        </a:lnSpc>
        <a:spcBef>
          <a:spcPct val="20000"/>
        </a:spcBef>
        <a:buFont typeface="Arial"/>
        <a:buChar char="•"/>
        <a:defRPr sz="2000" kern="1200">
          <a:solidFill>
            <a:srgbClr val="93C2D7"/>
          </a:solidFill>
          <a:latin typeface="Arial"/>
          <a:ea typeface="+mn-ea"/>
          <a:cs typeface="Arial"/>
        </a:defRPr>
      </a:lvl3pPr>
      <a:lvl4pPr marL="1600200" indent="-228600" algn="l" defTabSz="457200" rtl="0" eaLnBrk="1" latinLnBrk="0" hangingPunct="1">
        <a:lnSpc>
          <a:spcPct val="90000"/>
        </a:lnSpc>
        <a:spcBef>
          <a:spcPct val="20000"/>
        </a:spcBef>
        <a:buFont typeface="Arial"/>
        <a:buChar char="–"/>
        <a:defRPr sz="2000" kern="1200">
          <a:solidFill>
            <a:srgbClr val="93C2D7"/>
          </a:solidFill>
          <a:latin typeface="Arial"/>
          <a:ea typeface="+mn-ea"/>
          <a:cs typeface="Arial"/>
        </a:defRPr>
      </a:lvl4pPr>
      <a:lvl5pPr marL="2057400" indent="-228600" algn="l" defTabSz="457200" rtl="0" eaLnBrk="1" latinLnBrk="0" hangingPunct="1">
        <a:lnSpc>
          <a:spcPct val="90000"/>
        </a:lnSpc>
        <a:spcBef>
          <a:spcPct val="20000"/>
        </a:spcBef>
        <a:buFont typeface="Arial"/>
        <a:buChar char="»"/>
        <a:defRPr sz="2000" kern="1200">
          <a:solidFill>
            <a:srgbClr val="93C2D7"/>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4" name="Picture 3" descr="UNM12926_PPT_Standard_6.jpg"/>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431" y="0"/>
            <a:ext cx="9142571" cy="6858000"/>
          </a:xfrm>
          <a:prstGeom prst="rect">
            <a:avLst/>
          </a:prstGeom>
        </p:spPr>
      </p:pic>
      <p:sp>
        <p:nvSpPr>
          <p:cNvPr id="2" name="Title Placeholder 1"/>
          <p:cNvSpPr>
            <a:spLocks noGrp="1"/>
          </p:cNvSpPr>
          <p:nvPr>
            <p:ph type="title"/>
          </p:nvPr>
        </p:nvSpPr>
        <p:spPr>
          <a:xfrm>
            <a:off x="457201" y="395833"/>
            <a:ext cx="7617986" cy="1888451"/>
          </a:xfrm>
          <a:prstGeom prst="rect">
            <a:avLst/>
          </a:prstGeom>
        </p:spPr>
        <p:txBody>
          <a:bodyPr vert="horz" lIns="91440" tIns="0" rIns="91440" bIns="0" rtlCol="0" anchor="b">
            <a:noAutofit/>
          </a:bodyPr>
          <a:lstStyle/>
          <a:p>
            <a:r>
              <a:rPr lang="en-US" dirty="0"/>
              <a:t>Headline</a:t>
            </a:r>
          </a:p>
        </p:txBody>
      </p:sp>
      <p:sp>
        <p:nvSpPr>
          <p:cNvPr id="3" name="Text Placeholder 2"/>
          <p:cNvSpPr>
            <a:spLocks noGrp="1"/>
          </p:cNvSpPr>
          <p:nvPr>
            <p:ph type="body" idx="1"/>
          </p:nvPr>
        </p:nvSpPr>
        <p:spPr>
          <a:xfrm>
            <a:off x="1416053" y="2815391"/>
            <a:ext cx="6659135" cy="375654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594766858"/>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Lst>
  <p:txStyles>
    <p:titleStyle>
      <a:lvl1pPr algn="l" defTabSz="342900" rtl="0" eaLnBrk="1" latinLnBrk="0" hangingPunct="1">
        <a:lnSpc>
          <a:spcPct val="90000"/>
        </a:lnSpc>
        <a:spcBef>
          <a:spcPct val="0"/>
        </a:spcBef>
        <a:buNone/>
        <a:defRPr sz="4050" b="1" i="0" kern="1200" baseline="0">
          <a:solidFill>
            <a:schemeClr val="bg1"/>
          </a:solidFill>
          <a:latin typeface="Arial"/>
          <a:ea typeface="+mj-ea"/>
          <a:cs typeface="Arial"/>
        </a:defRPr>
      </a:lvl1pPr>
    </p:titleStyle>
    <p:bodyStyle>
      <a:lvl1pPr marL="0" indent="0" algn="l" defTabSz="342900" rtl="0" eaLnBrk="1" latinLnBrk="0" hangingPunct="1">
        <a:lnSpc>
          <a:spcPct val="90000"/>
        </a:lnSpc>
        <a:spcBef>
          <a:spcPct val="20000"/>
        </a:spcBef>
        <a:buFontTx/>
        <a:buNone/>
        <a:defRPr sz="1500" b="1" kern="1200">
          <a:solidFill>
            <a:srgbClr val="FCB614"/>
          </a:solidFill>
          <a:latin typeface="Arial"/>
          <a:ea typeface="+mn-ea"/>
          <a:cs typeface="Arial"/>
        </a:defRPr>
      </a:lvl1pPr>
      <a:lvl2pPr marL="557213" indent="-214313" algn="l" defTabSz="342900" rtl="0" eaLnBrk="1" latinLnBrk="0" hangingPunct="1">
        <a:spcBef>
          <a:spcPct val="20000"/>
        </a:spcBef>
        <a:buFont typeface="Arial"/>
        <a:buChar char="–"/>
        <a:defRPr sz="1500" kern="1200">
          <a:solidFill>
            <a:srgbClr val="FFFFFF"/>
          </a:solidFill>
          <a:latin typeface="Arial"/>
          <a:ea typeface="+mn-ea"/>
          <a:cs typeface="Arial"/>
        </a:defRPr>
      </a:lvl2pPr>
      <a:lvl3pPr marL="857250" indent="-171450" algn="l" defTabSz="342900" rtl="0" eaLnBrk="1" latinLnBrk="0" hangingPunct="1">
        <a:lnSpc>
          <a:spcPct val="90000"/>
        </a:lnSpc>
        <a:spcBef>
          <a:spcPct val="20000"/>
        </a:spcBef>
        <a:buFont typeface="Arial"/>
        <a:buChar char="•"/>
        <a:defRPr sz="1500" kern="1200">
          <a:solidFill>
            <a:srgbClr val="FFFFFF"/>
          </a:solidFill>
          <a:latin typeface="Arial"/>
          <a:ea typeface="+mn-ea"/>
          <a:cs typeface="Arial"/>
        </a:defRPr>
      </a:lvl3pPr>
      <a:lvl4pPr marL="1200150" indent="-171450" algn="l" defTabSz="342900" rtl="0" eaLnBrk="1" latinLnBrk="0" hangingPunct="1">
        <a:lnSpc>
          <a:spcPct val="90000"/>
        </a:lnSpc>
        <a:spcBef>
          <a:spcPct val="20000"/>
        </a:spcBef>
        <a:buFont typeface="Arial"/>
        <a:buChar char="–"/>
        <a:defRPr sz="1500" kern="1200">
          <a:solidFill>
            <a:srgbClr val="FFFFFF"/>
          </a:solidFill>
          <a:latin typeface="Arial"/>
          <a:ea typeface="+mn-ea"/>
          <a:cs typeface="Arial"/>
        </a:defRPr>
      </a:lvl4pPr>
      <a:lvl5pPr marL="1543050" indent="-171450" algn="l" defTabSz="342900" rtl="0" eaLnBrk="1" latinLnBrk="0" hangingPunct="1">
        <a:lnSpc>
          <a:spcPct val="90000"/>
        </a:lnSpc>
        <a:spcBef>
          <a:spcPct val="20000"/>
        </a:spcBef>
        <a:buFont typeface="Arial"/>
        <a:buChar char="»"/>
        <a:defRPr sz="1500" kern="1200">
          <a:solidFill>
            <a:srgbClr val="FFFFFF"/>
          </a:solidFill>
          <a:latin typeface="Arial"/>
          <a:ea typeface="+mn-ea"/>
          <a:cs typeface="Arial"/>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unmc.edu/NebraskaGWEP/" TargetMode="External"/><Relationship Id="rId1" Type="http://schemas.openxmlformats.org/officeDocument/2006/relationships/slideLayout" Target="../slideLayouts/slideLayout14.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png"/><Relationship Id="rId1" Type="http://schemas.openxmlformats.org/officeDocument/2006/relationships/slideLayout" Target="../slideLayouts/slideLayout14.xml"/><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9.jpg"/><Relationship Id="rId1" Type="http://schemas.openxmlformats.org/officeDocument/2006/relationships/slideLayout" Target="../slideLayouts/slideLayout11.xml"/><Relationship Id="rId6" Type="http://schemas.openxmlformats.org/officeDocument/2006/relationships/image" Target="../media/image8.png"/><Relationship Id="rId5" Type="http://schemas.openxmlformats.org/officeDocument/2006/relationships/image" Target="../media/image10.emf"/><Relationship Id="rId4" Type="http://schemas.openxmlformats.org/officeDocument/2006/relationships/package" Target="../embeddings/Microsoft_Word_Document.docx"/></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package" Target="../embeddings/Microsoft_Word_Document1.docx"/><Relationship Id="rId1" Type="http://schemas.openxmlformats.org/officeDocument/2006/relationships/slideLayout" Target="../slideLayouts/slideLayout11.xml"/><Relationship Id="rId5" Type="http://schemas.openxmlformats.org/officeDocument/2006/relationships/image" Target="../media/image9.jp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cid:image003.jpg@01D58FDC.03CA3BE0" TargetMode="External"/><Relationship Id="rId7" Type="http://schemas.openxmlformats.org/officeDocument/2006/relationships/image" Target="../media/image14.jpg"/><Relationship Id="rId2" Type="http://schemas.openxmlformats.org/officeDocument/2006/relationships/image" Target="../media/image12.jpeg"/><Relationship Id="rId1" Type="http://schemas.openxmlformats.org/officeDocument/2006/relationships/slideLayout" Target="../slideLayouts/slideLayout11.xml"/><Relationship Id="rId6" Type="http://schemas.openxmlformats.org/officeDocument/2006/relationships/image" Target="cid:image005.jpg@01D58FDC.03CA3BE0" TargetMode="External"/><Relationship Id="rId5" Type="http://schemas.openxmlformats.org/officeDocument/2006/relationships/image" Target="../media/image13.jpe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29A02-2286-4342-922E-415E82E5A9FE}"/>
              </a:ext>
            </a:extLst>
          </p:cNvPr>
          <p:cNvSpPr>
            <a:spLocks noGrp="1"/>
          </p:cNvSpPr>
          <p:nvPr>
            <p:ph type="title"/>
          </p:nvPr>
        </p:nvSpPr>
        <p:spPr>
          <a:xfrm>
            <a:off x="1857343" y="2850577"/>
            <a:ext cx="5704820" cy="1416338"/>
          </a:xfrm>
        </p:spPr>
        <p:txBody>
          <a:bodyPr/>
          <a:lstStyle/>
          <a:p>
            <a:pPr algn="ctr"/>
            <a:br>
              <a:rPr lang="en-US" sz="2700" dirty="0"/>
            </a:br>
            <a:r>
              <a:rPr lang="en-US" sz="2700" dirty="0"/>
              <a:t>Nebraska GWEP Geriatrics</a:t>
            </a:r>
            <a:br>
              <a:rPr lang="en-US" sz="2700" dirty="0"/>
            </a:br>
            <a:r>
              <a:rPr lang="en-US" sz="2700" dirty="0"/>
              <a:t> Case Conference ECHO </a:t>
            </a:r>
            <a:br>
              <a:rPr lang="en-US" sz="2700" dirty="0"/>
            </a:br>
            <a:r>
              <a:rPr lang="en-US" sz="2700" dirty="0"/>
              <a:t>will begin at 12:15</a:t>
            </a:r>
            <a:br>
              <a:rPr lang="en-US" dirty="0"/>
            </a:br>
            <a:br>
              <a:rPr lang="en-US" dirty="0"/>
            </a:br>
            <a:r>
              <a:rPr lang="en-US" dirty="0"/>
              <a:t> </a:t>
            </a:r>
          </a:p>
        </p:txBody>
      </p:sp>
      <p:sp>
        <p:nvSpPr>
          <p:cNvPr id="3" name="Text Placeholder 2">
            <a:extLst>
              <a:ext uri="{FF2B5EF4-FFF2-40B4-BE49-F238E27FC236}">
                <a16:creationId xmlns:a16="http://schemas.microsoft.com/office/drawing/2014/main" id="{5AFD8ED2-EF12-486D-BD3F-AF278ADD11FA}"/>
              </a:ext>
            </a:extLst>
          </p:cNvPr>
          <p:cNvSpPr>
            <a:spLocks noGrp="1"/>
          </p:cNvSpPr>
          <p:nvPr>
            <p:ph type="body" idx="1"/>
          </p:nvPr>
        </p:nvSpPr>
        <p:spPr>
          <a:xfrm>
            <a:off x="1431236" y="3394503"/>
            <a:ext cx="6798365" cy="2338575"/>
          </a:xfrm>
        </p:spPr>
        <p:txBody>
          <a:bodyPr>
            <a:normAutofit/>
          </a:bodyPr>
          <a:lstStyle/>
          <a:p>
            <a:r>
              <a:rPr lang="en-US" sz="1800" dirty="0"/>
              <a:t>As you join, </a:t>
            </a:r>
            <a:r>
              <a:rPr lang="en-US" sz="1800" b="1" dirty="0">
                <a:solidFill>
                  <a:srgbClr val="FFC000"/>
                </a:solidFill>
              </a:rPr>
              <a:t>please utilize the SIGN-IN LINK </a:t>
            </a:r>
            <a:r>
              <a:rPr lang="en-US" sz="1800" dirty="0"/>
              <a:t>shared in </a:t>
            </a:r>
          </a:p>
          <a:p>
            <a:r>
              <a:rPr lang="en-US" sz="1800" dirty="0"/>
              <a:t>Chat to enter your name and e-mail address for </a:t>
            </a:r>
          </a:p>
          <a:p>
            <a:r>
              <a:rPr lang="en-US" sz="1800" dirty="0"/>
              <a:t>attendance or use this QR link </a:t>
            </a:r>
          </a:p>
          <a:p>
            <a:endParaRPr lang="en-US" dirty="0"/>
          </a:p>
          <a:p>
            <a:endParaRPr lang="en-US" dirty="0"/>
          </a:p>
          <a:p>
            <a:r>
              <a:rPr lang="en-US" dirty="0"/>
              <a:t>The didactic portion of today's conference will be recorded and available for viewing on our website following at: </a:t>
            </a:r>
            <a:r>
              <a:rPr lang="en-US" dirty="0">
                <a:hlinkClick r:id="rId2"/>
              </a:rPr>
              <a:t>https://www.unmc.edu/NebraskaGWEP/</a:t>
            </a:r>
            <a:r>
              <a:rPr lang="en-US" dirty="0"/>
              <a:t>  </a:t>
            </a:r>
          </a:p>
          <a:p>
            <a:r>
              <a:rPr lang="en-US" dirty="0"/>
              <a:t>If you do not consent to recording, please disconnect at this time.</a:t>
            </a:r>
          </a:p>
          <a:p>
            <a:endParaRPr lang="en-US" dirty="0"/>
          </a:p>
          <a:p>
            <a:endParaRPr lang="en-US" dirty="0"/>
          </a:p>
          <a:p>
            <a:endParaRPr lang="en-US" dirty="0"/>
          </a:p>
          <a:p>
            <a:endParaRPr lang="en-US" dirty="0"/>
          </a:p>
          <a:p>
            <a:endParaRPr lang="en-US" dirty="0"/>
          </a:p>
          <a:p>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05104" y="1001564"/>
            <a:ext cx="1418007" cy="746427"/>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503" y="1001564"/>
            <a:ext cx="5063963" cy="545294"/>
          </a:xfrm>
          <a:prstGeom prst="rect">
            <a:avLst/>
          </a:prstGeom>
          <a:solidFill>
            <a:sysClr val="window" lastClr="FFFFFF"/>
          </a:solidFill>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87980" y="3735611"/>
            <a:ext cx="947656" cy="894880"/>
          </a:xfrm>
          <a:prstGeom prst="rect">
            <a:avLst/>
          </a:prstGeom>
        </p:spPr>
      </p:pic>
    </p:spTree>
    <p:extLst>
      <p:ext uri="{BB962C8B-B14F-4D97-AF65-F5344CB8AC3E}">
        <p14:creationId xmlns:p14="http://schemas.microsoft.com/office/powerpoint/2010/main" val="37404169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Group 88" title="Year 4">
            <a:extLst>
              <a:ext uri="{FF2B5EF4-FFF2-40B4-BE49-F238E27FC236}">
                <a16:creationId xmlns:a16="http://schemas.microsoft.com/office/drawing/2014/main" id="{E0435E42-AD15-4CAB-A157-0CF1C8DA3CB9}"/>
              </a:ext>
            </a:extLst>
          </p:cNvPr>
          <p:cNvGrpSpPr/>
          <p:nvPr/>
        </p:nvGrpSpPr>
        <p:grpSpPr>
          <a:xfrm>
            <a:off x="6227770" y="3046629"/>
            <a:ext cx="2743200" cy="640080"/>
            <a:chOff x="8481353" y="3119046"/>
            <a:chExt cx="3133180" cy="562188"/>
          </a:xfrm>
        </p:grpSpPr>
        <p:cxnSp>
          <p:nvCxnSpPr>
            <p:cNvPr id="90" name="Straight Connector 89" title="Q lines">
              <a:extLst>
                <a:ext uri="{FF2B5EF4-FFF2-40B4-BE49-F238E27FC236}">
                  <a16:creationId xmlns:a16="http://schemas.microsoft.com/office/drawing/2014/main" id="{F1E30381-D007-4D40-B489-2375471DF58E}"/>
                </a:ext>
              </a:extLst>
            </p:cNvPr>
            <p:cNvCxnSpPr>
              <a:cxnSpLocks/>
            </p:cNvCxnSpPr>
            <p:nvPr/>
          </p:nvCxnSpPr>
          <p:spPr>
            <a:xfrm>
              <a:off x="10785757"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1" name="Straight Connector 90" title="Q lines">
              <a:extLst>
                <a:ext uri="{FF2B5EF4-FFF2-40B4-BE49-F238E27FC236}">
                  <a16:creationId xmlns:a16="http://schemas.microsoft.com/office/drawing/2014/main" id="{2444E606-D599-4FF3-A1F6-B2B8D529E2F6}"/>
                </a:ext>
              </a:extLst>
            </p:cNvPr>
            <p:cNvCxnSpPr>
              <a:cxnSpLocks/>
            </p:cNvCxnSpPr>
            <p:nvPr/>
          </p:nvCxnSpPr>
          <p:spPr>
            <a:xfrm>
              <a:off x="9481202"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2" name="Arrow: Right 91" title="Year Arrow">
              <a:extLst>
                <a:ext uri="{FF2B5EF4-FFF2-40B4-BE49-F238E27FC236}">
                  <a16:creationId xmlns:a16="http://schemas.microsoft.com/office/drawing/2014/main" id="{3F6FD4A7-4C87-43C3-A119-A6A4EF5E1051}"/>
                </a:ext>
              </a:extLst>
            </p:cNvPr>
            <p:cNvSpPr/>
            <p:nvPr/>
          </p:nvSpPr>
          <p:spPr>
            <a:xfrm>
              <a:off x="8481353" y="3325978"/>
              <a:ext cx="3133180" cy="355256"/>
            </a:xfrm>
            <a:prstGeom prst="rightArrow">
              <a:avLst>
                <a:gd name="adj1" fmla="val 100000"/>
                <a:gd name="adj2" fmla="val 50000"/>
              </a:avLst>
            </a:prstGeom>
            <a:gradFill flip="none" rotWithShape="1">
              <a:gsLst>
                <a:gs pos="0">
                  <a:schemeClr val="accent4">
                    <a:lumMod val="20000"/>
                    <a:lumOff val="80000"/>
                  </a:schemeClr>
                </a:gs>
                <a:gs pos="100000">
                  <a:schemeClr val="accent4"/>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200" dirty="0">
                <a:solidFill>
                  <a:prstClr val="white"/>
                </a:solidFill>
                <a:latin typeface="Trebuchet MS" panose="020B0603020202020204"/>
              </a:endParaRPr>
            </a:p>
          </p:txBody>
        </p:sp>
        <p:sp>
          <p:nvSpPr>
            <p:cNvPr id="93" name="Oval 92" title="Quarter Background Cirlce">
              <a:extLst>
                <a:ext uri="{FF2B5EF4-FFF2-40B4-BE49-F238E27FC236}">
                  <a16:creationId xmlns:a16="http://schemas.microsoft.com/office/drawing/2014/main" id="{AB69CEC1-E0F9-41A7-8AF9-9D5391677E35}"/>
                </a:ext>
              </a:extLst>
            </p:cNvPr>
            <p:cNvSpPr/>
            <p:nvPr/>
          </p:nvSpPr>
          <p:spPr>
            <a:xfrm>
              <a:off x="1068250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Trebuchet MS" panose="020B0603020202020204"/>
              </a:endParaRPr>
            </a:p>
          </p:txBody>
        </p:sp>
        <p:sp>
          <p:nvSpPr>
            <p:cNvPr id="94" name="Oval 93" title="Quarter Background Cirlce">
              <a:extLst>
                <a:ext uri="{FF2B5EF4-FFF2-40B4-BE49-F238E27FC236}">
                  <a16:creationId xmlns:a16="http://schemas.microsoft.com/office/drawing/2014/main" id="{AF4E9DD2-8DC9-4F5C-B7CD-DFAFECCBF679}"/>
                </a:ext>
              </a:extLst>
            </p:cNvPr>
            <p:cNvSpPr/>
            <p:nvPr/>
          </p:nvSpPr>
          <p:spPr>
            <a:xfrm>
              <a:off x="1003192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Trebuchet MS" panose="020B0603020202020204"/>
              </a:endParaRPr>
            </a:p>
          </p:txBody>
        </p:sp>
        <p:sp>
          <p:nvSpPr>
            <p:cNvPr id="95" name="Oval 94" title="Quarter Background Cirlce">
              <a:extLst>
                <a:ext uri="{FF2B5EF4-FFF2-40B4-BE49-F238E27FC236}">
                  <a16:creationId xmlns:a16="http://schemas.microsoft.com/office/drawing/2014/main" id="{FD9380A5-D8DF-4AC7-919B-13E5656772FB}"/>
                </a:ext>
              </a:extLst>
            </p:cNvPr>
            <p:cNvSpPr/>
            <p:nvPr/>
          </p:nvSpPr>
          <p:spPr>
            <a:xfrm>
              <a:off x="938467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Trebuchet MS" panose="020B0603020202020204"/>
              </a:endParaRPr>
            </a:p>
          </p:txBody>
        </p:sp>
        <p:sp>
          <p:nvSpPr>
            <p:cNvPr id="96" name="Oval 95" title="Quarter Background Cirlce">
              <a:extLst>
                <a:ext uri="{FF2B5EF4-FFF2-40B4-BE49-F238E27FC236}">
                  <a16:creationId xmlns:a16="http://schemas.microsoft.com/office/drawing/2014/main" id="{B733EC40-281B-4F7B-85A9-9925B23D53B8}"/>
                </a:ext>
              </a:extLst>
            </p:cNvPr>
            <p:cNvSpPr/>
            <p:nvPr/>
          </p:nvSpPr>
          <p:spPr>
            <a:xfrm>
              <a:off x="8731634"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Trebuchet MS" panose="020B0603020202020204"/>
              </a:endParaRPr>
            </a:p>
          </p:txBody>
        </p:sp>
        <p:cxnSp>
          <p:nvCxnSpPr>
            <p:cNvPr id="97" name="Straight Connector 96" title="Q lines">
              <a:extLst>
                <a:ext uri="{FF2B5EF4-FFF2-40B4-BE49-F238E27FC236}">
                  <a16:creationId xmlns:a16="http://schemas.microsoft.com/office/drawing/2014/main" id="{6DCD136C-5ACA-4D26-8A28-C7D8FC90A6FE}"/>
                </a:ext>
              </a:extLst>
            </p:cNvPr>
            <p:cNvCxnSpPr>
              <a:cxnSpLocks/>
            </p:cNvCxnSpPr>
            <p:nvPr/>
          </p:nvCxnSpPr>
          <p:spPr>
            <a:xfrm>
              <a:off x="8836180"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98" name="Straight Connector 97" title="Q lines">
              <a:extLst>
                <a:ext uri="{FF2B5EF4-FFF2-40B4-BE49-F238E27FC236}">
                  <a16:creationId xmlns:a16="http://schemas.microsoft.com/office/drawing/2014/main" id="{D5796AA7-5573-4AE4-949C-2E057A9FB9C5}"/>
                </a:ext>
              </a:extLst>
            </p:cNvPr>
            <p:cNvCxnSpPr>
              <a:cxnSpLocks/>
            </p:cNvCxnSpPr>
            <p:nvPr/>
          </p:nvCxnSpPr>
          <p:spPr>
            <a:xfrm>
              <a:off x="10130964"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99" name="TextBox 98" title="Quarter Number">
              <a:extLst>
                <a:ext uri="{FF2B5EF4-FFF2-40B4-BE49-F238E27FC236}">
                  <a16:creationId xmlns:a16="http://schemas.microsoft.com/office/drawing/2014/main" id="{171B0403-AF6D-423C-99D8-056A72D157F5}"/>
                </a:ext>
              </a:extLst>
            </p:cNvPr>
            <p:cNvSpPr txBox="1"/>
            <p:nvPr/>
          </p:nvSpPr>
          <p:spPr>
            <a:xfrm>
              <a:off x="8696830" y="3431169"/>
              <a:ext cx="288000" cy="144000"/>
            </a:xfrm>
            <a:prstGeom prst="rect">
              <a:avLst/>
            </a:prstGeom>
            <a:noFill/>
          </p:spPr>
          <p:txBody>
            <a:bodyPr wrap="square" lIns="0" tIns="0" rIns="0" bIns="0" rtlCol="0" anchor="ctr">
              <a:noAutofit/>
            </a:bodyPr>
            <a:lstStyle/>
            <a:p>
              <a:pPr algn="ctr" defTabSz="685800"/>
              <a:r>
                <a:rPr lang="en-US" sz="750" b="1" dirty="0">
                  <a:solidFill>
                    <a:prstClr val="black">
                      <a:lumMod val="65000"/>
                      <a:lumOff val="35000"/>
                    </a:prstClr>
                  </a:solidFill>
                  <a:latin typeface="Trebuchet MS" panose="020B0603020202020204"/>
                </a:rPr>
                <a:t>Q1</a:t>
              </a:r>
              <a:endParaRPr lang="en-US" sz="750" dirty="0">
                <a:solidFill>
                  <a:prstClr val="white">
                    <a:lumMod val="75000"/>
                  </a:prstClr>
                </a:solidFill>
                <a:latin typeface="Trebuchet MS" panose="020B0603020202020204"/>
              </a:endParaRPr>
            </a:p>
          </p:txBody>
        </p:sp>
        <p:sp>
          <p:nvSpPr>
            <p:cNvPr id="100" name="TextBox 99" title="Quarter Number">
              <a:extLst>
                <a:ext uri="{FF2B5EF4-FFF2-40B4-BE49-F238E27FC236}">
                  <a16:creationId xmlns:a16="http://schemas.microsoft.com/office/drawing/2014/main" id="{6299E8CA-44E6-439F-8E8C-531044959BC1}"/>
                </a:ext>
              </a:extLst>
            </p:cNvPr>
            <p:cNvSpPr txBox="1"/>
            <p:nvPr/>
          </p:nvSpPr>
          <p:spPr>
            <a:xfrm>
              <a:off x="9344345" y="3431169"/>
              <a:ext cx="288000" cy="144000"/>
            </a:xfrm>
            <a:prstGeom prst="rect">
              <a:avLst/>
            </a:prstGeom>
            <a:noFill/>
          </p:spPr>
          <p:txBody>
            <a:bodyPr wrap="square" lIns="0" tIns="0" rIns="0" bIns="0" rtlCol="0" anchor="ctr">
              <a:noAutofit/>
            </a:bodyPr>
            <a:lstStyle/>
            <a:p>
              <a:pPr algn="ctr" defTabSz="685800"/>
              <a:r>
                <a:rPr lang="en-US" sz="750" b="1" dirty="0">
                  <a:solidFill>
                    <a:prstClr val="black">
                      <a:lumMod val="65000"/>
                      <a:lumOff val="35000"/>
                    </a:prstClr>
                  </a:solidFill>
                  <a:latin typeface="Trebuchet MS" panose="020B0603020202020204"/>
                </a:rPr>
                <a:t>Q2</a:t>
              </a:r>
              <a:endParaRPr lang="en-US" sz="750" dirty="0">
                <a:solidFill>
                  <a:prstClr val="black">
                    <a:lumMod val="65000"/>
                    <a:lumOff val="35000"/>
                  </a:prstClr>
                </a:solidFill>
                <a:latin typeface="Trebuchet MS" panose="020B0603020202020204"/>
              </a:endParaRPr>
            </a:p>
          </p:txBody>
        </p:sp>
        <p:sp>
          <p:nvSpPr>
            <p:cNvPr id="101" name="TextBox 100" title="Quarter Number">
              <a:extLst>
                <a:ext uri="{FF2B5EF4-FFF2-40B4-BE49-F238E27FC236}">
                  <a16:creationId xmlns:a16="http://schemas.microsoft.com/office/drawing/2014/main" id="{74958D19-2150-4401-9A74-5B167370B7B9}"/>
                </a:ext>
              </a:extLst>
            </p:cNvPr>
            <p:cNvSpPr txBox="1"/>
            <p:nvPr/>
          </p:nvSpPr>
          <p:spPr>
            <a:xfrm>
              <a:off x="9991860" y="3431169"/>
              <a:ext cx="288000" cy="144000"/>
            </a:xfrm>
            <a:prstGeom prst="rect">
              <a:avLst/>
            </a:prstGeom>
            <a:noFill/>
          </p:spPr>
          <p:txBody>
            <a:bodyPr wrap="square" lIns="0" tIns="0" rIns="0" bIns="0" rtlCol="0" anchor="ctr">
              <a:noAutofit/>
            </a:bodyPr>
            <a:lstStyle/>
            <a:p>
              <a:pPr algn="ctr" defTabSz="685800"/>
              <a:r>
                <a:rPr lang="en-US" sz="750" b="1" dirty="0">
                  <a:solidFill>
                    <a:prstClr val="black">
                      <a:lumMod val="65000"/>
                      <a:lumOff val="35000"/>
                    </a:prstClr>
                  </a:solidFill>
                  <a:latin typeface="Trebuchet MS" panose="020B0603020202020204"/>
                </a:rPr>
                <a:t>Q3</a:t>
              </a:r>
              <a:endParaRPr lang="en-US" sz="750" dirty="0">
                <a:solidFill>
                  <a:prstClr val="black">
                    <a:lumMod val="65000"/>
                    <a:lumOff val="35000"/>
                  </a:prstClr>
                </a:solidFill>
                <a:latin typeface="Trebuchet MS" panose="020B0603020202020204"/>
              </a:endParaRPr>
            </a:p>
          </p:txBody>
        </p:sp>
        <p:sp>
          <p:nvSpPr>
            <p:cNvPr id="102" name="TextBox 101" title="Quarter Number">
              <a:extLst>
                <a:ext uri="{FF2B5EF4-FFF2-40B4-BE49-F238E27FC236}">
                  <a16:creationId xmlns:a16="http://schemas.microsoft.com/office/drawing/2014/main" id="{52F46FD8-48A5-4300-BCF2-E4E819EB0C2E}"/>
                </a:ext>
              </a:extLst>
            </p:cNvPr>
            <p:cNvSpPr txBox="1"/>
            <p:nvPr/>
          </p:nvSpPr>
          <p:spPr>
            <a:xfrm>
              <a:off x="10639376" y="3431169"/>
              <a:ext cx="288000" cy="144000"/>
            </a:xfrm>
            <a:prstGeom prst="rect">
              <a:avLst/>
            </a:prstGeom>
            <a:noFill/>
          </p:spPr>
          <p:txBody>
            <a:bodyPr wrap="square" lIns="0" tIns="0" rIns="0" bIns="0" rtlCol="0" anchor="ctr">
              <a:noAutofit/>
            </a:bodyPr>
            <a:lstStyle/>
            <a:p>
              <a:pPr algn="ctr" defTabSz="685800"/>
              <a:r>
                <a:rPr lang="en-US" sz="750" b="1" dirty="0">
                  <a:solidFill>
                    <a:prstClr val="black">
                      <a:lumMod val="65000"/>
                      <a:lumOff val="35000"/>
                    </a:prstClr>
                  </a:solidFill>
                  <a:latin typeface="Trebuchet MS" panose="020B0603020202020204"/>
                </a:rPr>
                <a:t>Q4</a:t>
              </a:r>
              <a:endParaRPr lang="en-US" sz="750" dirty="0">
                <a:solidFill>
                  <a:prstClr val="black">
                    <a:lumMod val="65000"/>
                    <a:lumOff val="35000"/>
                  </a:prstClr>
                </a:solidFill>
                <a:latin typeface="Trebuchet MS" panose="020B0603020202020204"/>
              </a:endParaRPr>
            </a:p>
          </p:txBody>
        </p:sp>
      </p:grpSp>
      <p:grpSp>
        <p:nvGrpSpPr>
          <p:cNvPr id="25" name="Group 24" title="Year 3">
            <a:extLst>
              <a:ext uri="{FF2B5EF4-FFF2-40B4-BE49-F238E27FC236}">
                <a16:creationId xmlns:a16="http://schemas.microsoft.com/office/drawing/2014/main" id="{9B05B2E9-2CB6-4EAF-A682-B736216BD583}"/>
              </a:ext>
            </a:extLst>
          </p:cNvPr>
          <p:cNvGrpSpPr/>
          <p:nvPr/>
        </p:nvGrpSpPr>
        <p:grpSpPr>
          <a:xfrm>
            <a:off x="3676694" y="3047616"/>
            <a:ext cx="2743200" cy="640080"/>
            <a:chOff x="5886628" y="3119046"/>
            <a:chExt cx="2784204" cy="562188"/>
          </a:xfrm>
        </p:grpSpPr>
        <p:cxnSp>
          <p:nvCxnSpPr>
            <p:cNvPr id="26" name="Straight Connector 25" title="Q lines">
              <a:extLst>
                <a:ext uri="{FF2B5EF4-FFF2-40B4-BE49-F238E27FC236}">
                  <a16:creationId xmlns:a16="http://schemas.microsoft.com/office/drawing/2014/main" id="{F40D6062-466C-4251-A732-433D33BC39B4}"/>
                </a:ext>
              </a:extLst>
            </p:cNvPr>
            <p:cNvCxnSpPr>
              <a:cxnSpLocks/>
            </p:cNvCxnSpPr>
            <p:nvPr/>
          </p:nvCxnSpPr>
          <p:spPr>
            <a:xfrm>
              <a:off x="6890490"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7" name="Arrow: Right 26" title="Year Arrow">
              <a:extLst>
                <a:ext uri="{FF2B5EF4-FFF2-40B4-BE49-F238E27FC236}">
                  <a16:creationId xmlns:a16="http://schemas.microsoft.com/office/drawing/2014/main" id="{2A4EEBA8-AA6D-492F-90A3-33E659E77FE4}"/>
                </a:ext>
              </a:extLst>
            </p:cNvPr>
            <p:cNvSpPr/>
            <p:nvPr/>
          </p:nvSpPr>
          <p:spPr>
            <a:xfrm>
              <a:off x="5886628" y="3325978"/>
              <a:ext cx="2784204" cy="355256"/>
            </a:xfrm>
            <a:prstGeom prst="rightArrow">
              <a:avLst>
                <a:gd name="adj1" fmla="val 100000"/>
                <a:gd name="adj2" fmla="val 50000"/>
              </a:avLst>
            </a:prstGeom>
            <a:gradFill flip="none" rotWithShape="1">
              <a:gsLst>
                <a:gs pos="0">
                  <a:schemeClr val="accent3">
                    <a:lumMod val="20000"/>
                    <a:lumOff val="80000"/>
                  </a:schemeClr>
                </a:gs>
                <a:gs pos="100000">
                  <a:schemeClr val="accent3"/>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200" dirty="0">
                <a:solidFill>
                  <a:prstClr val="white"/>
                </a:solidFill>
                <a:latin typeface="Trebuchet MS" panose="020B0603020202020204"/>
              </a:endParaRPr>
            </a:p>
          </p:txBody>
        </p:sp>
        <p:sp>
          <p:nvSpPr>
            <p:cNvPr id="28" name="Oval 27" title="Quarter Background Cirlce">
              <a:extLst>
                <a:ext uri="{FF2B5EF4-FFF2-40B4-BE49-F238E27FC236}">
                  <a16:creationId xmlns:a16="http://schemas.microsoft.com/office/drawing/2014/main" id="{0E6F399C-F865-4B42-995C-8E8ECAA84532}"/>
                </a:ext>
              </a:extLst>
            </p:cNvPr>
            <p:cNvSpPr/>
            <p:nvPr/>
          </p:nvSpPr>
          <p:spPr>
            <a:xfrm>
              <a:off x="8095938"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Trebuchet MS" panose="020B0603020202020204"/>
              </a:endParaRPr>
            </a:p>
          </p:txBody>
        </p:sp>
        <p:sp>
          <p:nvSpPr>
            <p:cNvPr id="29" name="Oval 28" title="Quarter Background Cirlce">
              <a:extLst>
                <a:ext uri="{FF2B5EF4-FFF2-40B4-BE49-F238E27FC236}">
                  <a16:creationId xmlns:a16="http://schemas.microsoft.com/office/drawing/2014/main" id="{FD40D94F-F8A3-4577-9925-4B7976DA800F}"/>
                </a:ext>
              </a:extLst>
            </p:cNvPr>
            <p:cNvSpPr/>
            <p:nvPr/>
          </p:nvSpPr>
          <p:spPr>
            <a:xfrm>
              <a:off x="7443121"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Trebuchet MS" panose="020B0603020202020204"/>
              </a:endParaRPr>
            </a:p>
          </p:txBody>
        </p:sp>
        <p:sp>
          <p:nvSpPr>
            <p:cNvPr id="30" name="Oval 29" title="Quarter Background Cirlce">
              <a:extLst>
                <a:ext uri="{FF2B5EF4-FFF2-40B4-BE49-F238E27FC236}">
                  <a16:creationId xmlns:a16="http://schemas.microsoft.com/office/drawing/2014/main" id="{805DDEFB-4DC2-4C72-ACCB-D9142264489B}"/>
                </a:ext>
              </a:extLst>
            </p:cNvPr>
            <p:cNvSpPr/>
            <p:nvPr/>
          </p:nvSpPr>
          <p:spPr>
            <a:xfrm>
              <a:off x="6791842"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Trebuchet MS" panose="020B0603020202020204"/>
              </a:endParaRPr>
            </a:p>
          </p:txBody>
        </p:sp>
        <p:sp>
          <p:nvSpPr>
            <p:cNvPr id="31" name="Oval 30" title="Quarter Background Cirlce">
              <a:extLst>
                <a:ext uri="{FF2B5EF4-FFF2-40B4-BE49-F238E27FC236}">
                  <a16:creationId xmlns:a16="http://schemas.microsoft.com/office/drawing/2014/main" id="{5379098C-D1B7-439E-BAA5-BFEE25F54D51}"/>
                </a:ext>
              </a:extLst>
            </p:cNvPr>
            <p:cNvSpPr/>
            <p:nvPr/>
          </p:nvSpPr>
          <p:spPr>
            <a:xfrm>
              <a:off x="6140756"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Trebuchet MS" panose="020B0603020202020204"/>
              </a:endParaRPr>
            </a:p>
          </p:txBody>
        </p:sp>
        <p:cxnSp>
          <p:nvCxnSpPr>
            <p:cNvPr id="32" name="Straight Connector 31" title="Q lines">
              <a:extLst>
                <a:ext uri="{FF2B5EF4-FFF2-40B4-BE49-F238E27FC236}">
                  <a16:creationId xmlns:a16="http://schemas.microsoft.com/office/drawing/2014/main" id="{0FC6CDD4-DAEB-4C1F-85FF-BB89AA709A3E}"/>
                </a:ext>
              </a:extLst>
            </p:cNvPr>
            <p:cNvCxnSpPr>
              <a:cxnSpLocks/>
            </p:cNvCxnSpPr>
            <p:nvPr/>
          </p:nvCxnSpPr>
          <p:spPr>
            <a:xfrm>
              <a:off x="6246612"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3" name="Straight Connector 32" title="Q lines">
              <a:extLst>
                <a:ext uri="{FF2B5EF4-FFF2-40B4-BE49-F238E27FC236}">
                  <a16:creationId xmlns:a16="http://schemas.microsoft.com/office/drawing/2014/main" id="{B71DF763-A246-4F4B-9719-5F973FB9E8F3}"/>
                </a:ext>
              </a:extLst>
            </p:cNvPr>
            <p:cNvCxnSpPr>
              <a:cxnSpLocks/>
            </p:cNvCxnSpPr>
            <p:nvPr/>
          </p:nvCxnSpPr>
          <p:spPr>
            <a:xfrm>
              <a:off x="7541396"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4" name="Straight Connector 33" title="Q lines">
              <a:extLst>
                <a:ext uri="{FF2B5EF4-FFF2-40B4-BE49-F238E27FC236}">
                  <a16:creationId xmlns:a16="http://schemas.microsoft.com/office/drawing/2014/main" id="{F273BF5D-6244-49F4-A6DF-862DB4B0784C}"/>
                </a:ext>
              </a:extLst>
            </p:cNvPr>
            <p:cNvCxnSpPr>
              <a:cxnSpLocks/>
            </p:cNvCxnSpPr>
            <p:nvPr/>
          </p:nvCxnSpPr>
          <p:spPr>
            <a:xfrm>
              <a:off x="8188788"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35" name="TextBox 34" title="Quarter Number">
              <a:extLst>
                <a:ext uri="{FF2B5EF4-FFF2-40B4-BE49-F238E27FC236}">
                  <a16:creationId xmlns:a16="http://schemas.microsoft.com/office/drawing/2014/main" id="{1481C248-267E-4565-9845-FE6A393F10E6}"/>
                </a:ext>
              </a:extLst>
            </p:cNvPr>
            <p:cNvSpPr txBox="1"/>
            <p:nvPr/>
          </p:nvSpPr>
          <p:spPr>
            <a:xfrm>
              <a:off x="6106770" y="3431169"/>
              <a:ext cx="288000" cy="144000"/>
            </a:xfrm>
            <a:prstGeom prst="rect">
              <a:avLst/>
            </a:prstGeom>
            <a:noFill/>
          </p:spPr>
          <p:txBody>
            <a:bodyPr wrap="square" lIns="0" tIns="0" rIns="0" bIns="0" rtlCol="0" anchor="ctr">
              <a:noAutofit/>
            </a:bodyPr>
            <a:lstStyle/>
            <a:p>
              <a:pPr algn="ctr" defTabSz="685800"/>
              <a:r>
                <a:rPr lang="en-US" sz="750" b="1" dirty="0">
                  <a:solidFill>
                    <a:prstClr val="black">
                      <a:lumMod val="65000"/>
                      <a:lumOff val="35000"/>
                    </a:prstClr>
                  </a:solidFill>
                  <a:latin typeface="Trebuchet MS" panose="020B0603020202020204"/>
                </a:rPr>
                <a:t>Q1</a:t>
              </a:r>
              <a:endParaRPr lang="en-US" sz="750" dirty="0">
                <a:solidFill>
                  <a:prstClr val="white">
                    <a:lumMod val="75000"/>
                  </a:prstClr>
                </a:solidFill>
                <a:latin typeface="Trebuchet MS" panose="020B0603020202020204"/>
              </a:endParaRPr>
            </a:p>
          </p:txBody>
        </p:sp>
        <p:sp>
          <p:nvSpPr>
            <p:cNvPr id="36" name="TextBox 35" title="Quarter Number">
              <a:extLst>
                <a:ext uri="{FF2B5EF4-FFF2-40B4-BE49-F238E27FC236}">
                  <a16:creationId xmlns:a16="http://schemas.microsoft.com/office/drawing/2014/main" id="{CE718603-6A86-4A48-930A-E0342970D4EA}"/>
                </a:ext>
              </a:extLst>
            </p:cNvPr>
            <p:cNvSpPr txBox="1"/>
            <p:nvPr/>
          </p:nvSpPr>
          <p:spPr>
            <a:xfrm>
              <a:off x="6754285" y="3431169"/>
              <a:ext cx="288000" cy="144000"/>
            </a:xfrm>
            <a:prstGeom prst="rect">
              <a:avLst/>
            </a:prstGeom>
            <a:noFill/>
          </p:spPr>
          <p:txBody>
            <a:bodyPr wrap="square" lIns="0" tIns="0" rIns="0" bIns="0" rtlCol="0" anchor="ctr">
              <a:noAutofit/>
            </a:bodyPr>
            <a:lstStyle/>
            <a:p>
              <a:pPr algn="ctr" defTabSz="685800"/>
              <a:r>
                <a:rPr lang="en-US" sz="750" b="1" dirty="0">
                  <a:solidFill>
                    <a:prstClr val="black">
                      <a:lumMod val="65000"/>
                      <a:lumOff val="35000"/>
                    </a:prstClr>
                  </a:solidFill>
                  <a:latin typeface="Trebuchet MS" panose="020B0603020202020204"/>
                </a:rPr>
                <a:t>Q2</a:t>
              </a:r>
              <a:endParaRPr lang="en-US" sz="750" dirty="0">
                <a:solidFill>
                  <a:prstClr val="black">
                    <a:lumMod val="65000"/>
                    <a:lumOff val="35000"/>
                  </a:prstClr>
                </a:solidFill>
                <a:latin typeface="Trebuchet MS" panose="020B0603020202020204"/>
              </a:endParaRPr>
            </a:p>
          </p:txBody>
        </p:sp>
        <p:sp>
          <p:nvSpPr>
            <p:cNvPr id="37" name="TextBox 36" title="Quarter Number">
              <a:extLst>
                <a:ext uri="{FF2B5EF4-FFF2-40B4-BE49-F238E27FC236}">
                  <a16:creationId xmlns:a16="http://schemas.microsoft.com/office/drawing/2014/main" id="{668C50D9-3FEA-49A8-8BAD-91E5BADD20CD}"/>
                </a:ext>
              </a:extLst>
            </p:cNvPr>
            <p:cNvSpPr txBox="1"/>
            <p:nvPr/>
          </p:nvSpPr>
          <p:spPr>
            <a:xfrm>
              <a:off x="7401800" y="3431169"/>
              <a:ext cx="288000" cy="144000"/>
            </a:xfrm>
            <a:prstGeom prst="rect">
              <a:avLst/>
            </a:prstGeom>
            <a:noFill/>
          </p:spPr>
          <p:txBody>
            <a:bodyPr wrap="square" lIns="0" tIns="0" rIns="0" bIns="0" rtlCol="0" anchor="ctr">
              <a:noAutofit/>
            </a:bodyPr>
            <a:lstStyle/>
            <a:p>
              <a:pPr algn="ctr" defTabSz="685800"/>
              <a:r>
                <a:rPr lang="en-US" sz="750" b="1" dirty="0">
                  <a:solidFill>
                    <a:prstClr val="black">
                      <a:lumMod val="65000"/>
                      <a:lumOff val="35000"/>
                    </a:prstClr>
                  </a:solidFill>
                  <a:latin typeface="Trebuchet MS" panose="020B0603020202020204"/>
                </a:rPr>
                <a:t>Q3</a:t>
              </a:r>
              <a:endParaRPr lang="en-US" sz="750" dirty="0">
                <a:solidFill>
                  <a:prstClr val="black">
                    <a:lumMod val="65000"/>
                    <a:lumOff val="35000"/>
                  </a:prstClr>
                </a:solidFill>
                <a:latin typeface="Trebuchet MS" panose="020B0603020202020204"/>
              </a:endParaRPr>
            </a:p>
          </p:txBody>
        </p:sp>
        <p:sp>
          <p:nvSpPr>
            <p:cNvPr id="38" name="TextBox 37" title="Quarter Number">
              <a:extLst>
                <a:ext uri="{FF2B5EF4-FFF2-40B4-BE49-F238E27FC236}">
                  <a16:creationId xmlns:a16="http://schemas.microsoft.com/office/drawing/2014/main" id="{3CA420FD-AFCB-489D-9F7D-93F0B7CED49F}"/>
                </a:ext>
              </a:extLst>
            </p:cNvPr>
            <p:cNvSpPr txBox="1"/>
            <p:nvPr/>
          </p:nvSpPr>
          <p:spPr>
            <a:xfrm>
              <a:off x="8049315" y="3431169"/>
              <a:ext cx="288000" cy="144000"/>
            </a:xfrm>
            <a:prstGeom prst="rect">
              <a:avLst/>
            </a:prstGeom>
            <a:noFill/>
          </p:spPr>
          <p:txBody>
            <a:bodyPr wrap="square" lIns="0" tIns="0" rIns="0" bIns="0" rtlCol="0" anchor="ctr">
              <a:noAutofit/>
            </a:bodyPr>
            <a:lstStyle/>
            <a:p>
              <a:pPr algn="ctr" defTabSz="685800"/>
              <a:r>
                <a:rPr lang="en-US" sz="750" b="1" dirty="0">
                  <a:solidFill>
                    <a:prstClr val="black">
                      <a:lumMod val="65000"/>
                      <a:lumOff val="35000"/>
                    </a:prstClr>
                  </a:solidFill>
                  <a:latin typeface="Trebuchet MS" panose="020B0603020202020204"/>
                </a:rPr>
                <a:t>Q4</a:t>
              </a:r>
              <a:endParaRPr lang="en-US" sz="750" dirty="0">
                <a:solidFill>
                  <a:prstClr val="black">
                    <a:lumMod val="65000"/>
                    <a:lumOff val="35000"/>
                  </a:prstClr>
                </a:solidFill>
                <a:latin typeface="Trebuchet MS" panose="020B0603020202020204"/>
              </a:endParaRPr>
            </a:p>
          </p:txBody>
        </p:sp>
      </p:grpSp>
      <p:sp>
        <p:nvSpPr>
          <p:cNvPr id="2" name="Title 1">
            <a:extLst>
              <a:ext uri="{FF2B5EF4-FFF2-40B4-BE49-F238E27FC236}">
                <a16:creationId xmlns:a16="http://schemas.microsoft.com/office/drawing/2014/main" id="{490932E9-7721-4F8C-98DB-83939BBF0447}"/>
              </a:ext>
            </a:extLst>
          </p:cNvPr>
          <p:cNvSpPr>
            <a:spLocks noGrp="1"/>
          </p:cNvSpPr>
          <p:nvPr>
            <p:ph type="title"/>
          </p:nvPr>
        </p:nvSpPr>
        <p:spPr>
          <a:xfrm>
            <a:off x="1416049" y="395833"/>
            <a:ext cx="6636018" cy="419293"/>
          </a:xfrm>
        </p:spPr>
        <p:txBody>
          <a:bodyPr/>
          <a:lstStyle/>
          <a:p>
            <a:r>
              <a:rPr lang="en-US" sz="3200" dirty="0">
                <a:solidFill>
                  <a:srgbClr val="C00000"/>
                </a:solidFill>
              </a:rPr>
              <a:t>Timeline</a:t>
            </a:r>
          </a:p>
        </p:txBody>
      </p:sp>
      <p:grpSp>
        <p:nvGrpSpPr>
          <p:cNvPr id="5" name="Group 4" title="Year 1">
            <a:extLst>
              <a:ext uri="{FF2B5EF4-FFF2-40B4-BE49-F238E27FC236}">
                <a16:creationId xmlns:a16="http://schemas.microsoft.com/office/drawing/2014/main" id="{4C0B8EF0-8E14-4450-8234-BB03FC5C9961}"/>
              </a:ext>
            </a:extLst>
          </p:cNvPr>
          <p:cNvGrpSpPr/>
          <p:nvPr/>
        </p:nvGrpSpPr>
        <p:grpSpPr>
          <a:xfrm>
            <a:off x="1165429" y="3051184"/>
            <a:ext cx="2743200" cy="640080"/>
            <a:chOff x="791681" y="3119046"/>
            <a:chExt cx="2695434" cy="561752"/>
          </a:xfrm>
        </p:grpSpPr>
        <p:cxnSp>
          <p:nvCxnSpPr>
            <p:cNvPr id="6" name="Straight Connector 5" title="Q lines">
              <a:extLst>
                <a:ext uri="{FF2B5EF4-FFF2-40B4-BE49-F238E27FC236}">
                  <a16:creationId xmlns:a16="http://schemas.microsoft.com/office/drawing/2014/main" id="{B6AFAE77-37D1-4C41-B814-0DF149D3A2B7}"/>
                </a:ext>
              </a:extLst>
            </p:cNvPr>
            <p:cNvCxnSpPr>
              <a:cxnSpLocks/>
            </p:cNvCxnSpPr>
            <p:nvPr/>
          </p:nvCxnSpPr>
          <p:spPr>
            <a:xfrm>
              <a:off x="170330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7" name="Arrow: Right 6" title="Year Arrow">
              <a:extLst>
                <a:ext uri="{FF2B5EF4-FFF2-40B4-BE49-F238E27FC236}">
                  <a16:creationId xmlns:a16="http://schemas.microsoft.com/office/drawing/2014/main" id="{60F67FFA-B8D7-40DD-B3CC-E81A4725895C}"/>
                </a:ext>
              </a:extLst>
            </p:cNvPr>
            <p:cNvSpPr/>
            <p:nvPr/>
          </p:nvSpPr>
          <p:spPr>
            <a:xfrm>
              <a:off x="791681" y="3325542"/>
              <a:ext cx="2695434" cy="355256"/>
            </a:xfrm>
            <a:prstGeom prst="rightArrow">
              <a:avLst>
                <a:gd name="adj1" fmla="val 100000"/>
                <a:gd name="adj2" fmla="val 50000"/>
              </a:avLst>
            </a:prstGeom>
            <a:gradFill flip="none" rotWithShape="1">
              <a:gsLst>
                <a:gs pos="0">
                  <a:schemeClr val="accent2">
                    <a:lumMod val="40000"/>
                    <a:lumOff val="60000"/>
                  </a:schemeClr>
                </a:gs>
                <a:gs pos="100000">
                  <a:schemeClr val="accent2"/>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200" dirty="0">
                <a:solidFill>
                  <a:prstClr val="white"/>
                </a:solidFill>
                <a:latin typeface="Trebuchet MS" panose="020B0603020202020204"/>
              </a:endParaRPr>
            </a:p>
          </p:txBody>
        </p:sp>
        <p:sp>
          <p:nvSpPr>
            <p:cNvPr id="8" name="Oval 7" title="Quarter Background Cirlce">
              <a:extLst>
                <a:ext uri="{FF2B5EF4-FFF2-40B4-BE49-F238E27FC236}">
                  <a16:creationId xmlns:a16="http://schemas.microsoft.com/office/drawing/2014/main" id="{63792A00-D523-4514-A957-F166B1AE9AFA}"/>
                </a:ext>
              </a:extLst>
            </p:cNvPr>
            <p:cNvSpPr/>
            <p:nvPr/>
          </p:nvSpPr>
          <p:spPr>
            <a:xfrm>
              <a:off x="2913639"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Trebuchet MS" panose="020B0603020202020204"/>
              </a:endParaRPr>
            </a:p>
          </p:txBody>
        </p:sp>
        <p:sp>
          <p:nvSpPr>
            <p:cNvPr id="9" name="Oval 8" title="Quarter Background Cirlce">
              <a:extLst>
                <a:ext uri="{FF2B5EF4-FFF2-40B4-BE49-F238E27FC236}">
                  <a16:creationId xmlns:a16="http://schemas.microsoft.com/office/drawing/2014/main" id="{006F782F-8E80-45B9-A3E0-C431440A7965}"/>
                </a:ext>
              </a:extLst>
            </p:cNvPr>
            <p:cNvSpPr/>
            <p:nvPr/>
          </p:nvSpPr>
          <p:spPr>
            <a:xfrm>
              <a:off x="2256010"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Trebuchet MS" panose="020B0603020202020204"/>
              </a:endParaRPr>
            </a:p>
          </p:txBody>
        </p:sp>
        <p:sp>
          <p:nvSpPr>
            <p:cNvPr id="10" name="Oval 9" title="Quarter Background Cirlce">
              <a:extLst>
                <a:ext uri="{FF2B5EF4-FFF2-40B4-BE49-F238E27FC236}">
                  <a16:creationId xmlns:a16="http://schemas.microsoft.com/office/drawing/2014/main" id="{AB584E6D-085C-493C-B521-F61EC2A4E6AC}"/>
                </a:ext>
              </a:extLst>
            </p:cNvPr>
            <p:cNvSpPr/>
            <p:nvPr/>
          </p:nvSpPr>
          <p:spPr>
            <a:xfrm>
              <a:off x="1611747"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Trebuchet MS" panose="020B0603020202020204"/>
              </a:endParaRPr>
            </a:p>
          </p:txBody>
        </p:sp>
        <p:sp>
          <p:nvSpPr>
            <p:cNvPr id="11" name="Oval 10" title="Quarter Background Cirlce">
              <a:extLst>
                <a:ext uri="{FF2B5EF4-FFF2-40B4-BE49-F238E27FC236}">
                  <a16:creationId xmlns:a16="http://schemas.microsoft.com/office/drawing/2014/main" id="{F3DDC00C-4BC6-4BFD-BBB1-6834329162F9}"/>
                </a:ext>
              </a:extLst>
            </p:cNvPr>
            <p:cNvSpPr/>
            <p:nvPr/>
          </p:nvSpPr>
          <p:spPr>
            <a:xfrm>
              <a:off x="965783" y="3403274"/>
              <a:ext cx="211582" cy="21158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US" sz="1350" dirty="0">
                <a:solidFill>
                  <a:prstClr val="white"/>
                </a:solidFill>
                <a:latin typeface="Trebuchet MS" panose="020B0603020202020204"/>
              </a:endParaRPr>
            </a:p>
          </p:txBody>
        </p:sp>
        <p:cxnSp>
          <p:nvCxnSpPr>
            <p:cNvPr id="12" name="Straight Connector 11" title="Q lines">
              <a:extLst>
                <a:ext uri="{FF2B5EF4-FFF2-40B4-BE49-F238E27FC236}">
                  <a16:creationId xmlns:a16="http://schemas.microsoft.com/office/drawing/2014/main" id="{C62855B6-F5E7-4FB4-864B-B83E89B3FF7F}"/>
                </a:ext>
              </a:extLst>
            </p:cNvPr>
            <p:cNvCxnSpPr>
              <a:cxnSpLocks/>
            </p:cNvCxnSpPr>
            <p:nvPr/>
          </p:nvCxnSpPr>
          <p:spPr>
            <a:xfrm>
              <a:off x="1067475" y="3119046"/>
              <a:ext cx="0" cy="165471"/>
            </a:xfrm>
            <a:prstGeom prst="line">
              <a:avLst/>
            </a:prstGeom>
            <a:ln w="15875" cmpd="sng">
              <a:solidFill>
                <a:schemeClr val="tx1">
                  <a:lumMod val="75000"/>
                  <a:lumOff val="25000"/>
                </a:schemeClr>
              </a:solidFill>
              <a:prstDash val="solid"/>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3" name="Straight Connector 12" title="Q lines">
              <a:extLst>
                <a:ext uri="{FF2B5EF4-FFF2-40B4-BE49-F238E27FC236}">
                  <a16:creationId xmlns:a16="http://schemas.microsoft.com/office/drawing/2014/main" id="{F2316612-4D5C-4A66-8894-E6EAA8BD4DC1}"/>
                </a:ext>
              </a:extLst>
            </p:cNvPr>
            <p:cNvCxnSpPr>
              <a:cxnSpLocks/>
            </p:cNvCxnSpPr>
            <p:nvPr/>
          </p:nvCxnSpPr>
          <p:spPr>
            <a:xfrm>
              <a:off x="2362259"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4" name="Straight Connector 13" title="Q lines">
              <a:extLst>
                <a:ext uri="{FF2B5EF4-FFF2-40B4-BE49-F238E27FC236}">
                  <a16:creationId xmlns:a16="http://schemas.microsoft.com/office/drawing/2014/main" id="{AEF43F2D-0986-4EEF-AD64-78C2CE93AAA4}"/>
                </a:ext>
              </a:extLst>
            </p:cNvPr>
            <p:cNvCxnSpPr>
              <a:cxnSpLocks/>
            </p:cNvCxnSpPr>
            <p:nvPr/>
          </p:nvCxnSpPr>
          <p:spPr>
            <a:xfrm>
              <a:off x="3009651" y="3119046"/>
              <a:ext cx="0" cy="165471"/>
            </a:xfrm>
            <a:prstGeom prst="line">
              <a:avLst/>
            </a:prstGeom>
            <a:ln cmpd="sng">
              <a:solidFill>
                <a:schemeClr val="bg1">
                  <a:lumMod val="85000"/>
                </a:schemeClr>
              </a:solidFill>
              <a:prstDash val="sysDash"/>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15" name="TextBox 14" title="Quarter Number">
              <a:extLst>
                <a:ext uri="{FF2B5EF4-FFF2-40B4-BE49-F238E27FC236}">
                  <a16:creationId xmlns:a16="http://schemas.microsoft.com/office/drawing/2014/main" id="{77783CBC-CD00-4F34-9390-76D310E19D52}"/>
                </a:ext>
              </a:extLst>
            </p:cNvPr>
            <p:cNvSpPr txBox="1"/>
            <p:nvPr/>
          </p:nvSpPr>
          <p:spPr>
            <a:xfrm>
              <a:off x="926650" y="3431169"/>
              <a:ext cx="288000" cy="144000"/>
            </a:xfrm>
            <a:prstGeom prst="rect">
              <a:avLst/>
            </a:prstGeom>
            <a:noFill/>
          </p:spPr>
          <p:txBody>
            <a:bodyPr wrap="square" lIns="0" tIns="0" rIns="0" bIns="0" rtlCol="0" anchor="ctr">
              <a:noAutofit/>
            </a:bodyPr>
            <a:lstStyle/>
            <a:p>
              <a:pPr algn="ctr" defTabSz="685800"/>
              <a:r>
                <a:rPr lang="en-US" sz="750" b="1" dirty="0">
                  <a:solidFill>
                    <a:prstClr val="black">
                      <a:lumMod val="65000"/>
                      <a:lumOff val="35000"/>
                    </a:prstClr>
                  </a:solidFill>
                  <a:latin typeface="Trebuchet MS" panose="020B0603020202020204"/>
                </a:rPr>
                <a:t>Q1</a:t>
              </a:r>
              <a:endParaRPr lang="en-US" sz="750" dirty="0">
                <a:solidFill>
                  <a:prstClr val="white">
                    <a:lumMod val="75000"/>
                  </a:prstClr>
                </a:solidFill>
                <a:latin typeface="Trebuchet MS" panose="020B0603020202020204"/>
              </a:endParaRPr>
            </a:p>
          </p:txBody>
        </p:sp>
        <p:sp>
          <p:nvSpPr>
            <p:cNvPr id="16" name="TextBox 15" title="Quarter Number">
              <a:extLst>
                <a:ext uri="{FF2B5EF4-FFF2-40B4-BE49-F238E27FC236}">
                  <a16:creationId xmlns:a16="http://schemas.microsoft.com/office/drawing/2014/main" id="{22E8BDF2-431F-4779-80C8-7BADCC064B96}"/>
                </a:ext>
              </a:extLst>
            </p:cNvPr>
            <p:cNvSpPr txBox="1"/>
            <p:nvPr/>
          </p:nvSpPr>
          <p:spPr>
            <a:xfrm>
              <a:off x="1574165" y="3431169"/>
              <a:ext cx="288000" cy="144000"/>
            </a:xfrm>
            <a:prstGeom prst="rect">
              <a:avLst/>
            </a:prstGeom>
            <a:noFill/>
          </p:spPr>
          <p:txBody>
            <a:bodyPr wrap="square" lIns="0" tIns="0" rIns="0" bIns="0" rtlCol="0" anchor="ctr">
              <a:noAutofit/>
            </a:bodyPr>
            <a:lstStyle/>
            <a:p>
              <a:pPr algn="ctr" defTabSz="685800"/>
              <a:r>
                <a:rPr lang="en-US" sz="750" b="1" dirty="0">
                  <a:solidFill>
                    <a:prstClr val="black">
                      <a:lumMod val="65000"/>
                      <a:lumOff val="35000"/>
                    </a:prstClr>
                  </a:solidFill>
                  <a:latin typeface="Trebuchet MS" panose="020B0603020202020204"/>
                </a:rPr>
                <a:t>Q2</a:t>
              </a:r>
              <a:endParaRPr lang="en-US" sz="750" dirty="0">
                <a:solidFill>
                  <a:prstClr val="black">
                    <a:lumMod val="65000"/>
                    <a:lumOff val="35000"/>
                  </a:prstClr>
                </a:solidFill>
                <a:latin typeface="Trebuchet MS" panose="020B0603020202020204"/>
              </a:endParaRPr>
            </a:p>
          </p:txBody>
        </p:sp>
        <p:sp>
          <p:nvSpPr>
            <p:cNvPr id="17" name="TextBox 16" title="Quarter Number">
              <a:extLst>
                <a:ext uri="{FF2B5EF4-FFF2-40B4-BE49-F238E27FC236}">
                  <a16:creationId xmlns:a16="http://schemas.microsoft.com/office/drawing/2014/main" id="{5886E7B6-B0EB-45E2-813B-7E9AAFFD81B0}"/>
                </a:ext>
              </a:extLst>
            </p:cNvPr>
            <p:cNvSpPr txBox="1"/>
            <p:nvPr/>
          </p:nvSpPr>
          <p:spPr>
            <a:xfrm>
              <a:off x="2221680" y="3431169"/>
              <a:ext cx="288000" cy="144000"/>
            </a:xfrm>
            <a:prstGeom prst="rect">
              <a:avLst/>
            </a:prstGeom>
            <a:noFill/>
          </p:spPr>
          <p:txBody>
            <a:bodyPr wrap="square" lIns="0" tIns="0" rIns="0" bIns="0" rtlCol="0" anchor="ctr">
              <a:noAutofit/>
            </a:bodyPr>
            <a:lstStyle/>
            <a:p>
              <a:pPr algn="ctr" defTabSz="685800"/>
              <a:r>
                <a:rPr lang="en-US" sz="750" b="1" dirty="0">
                  <a:solidFill>
                    <a:prstClr val="black">
                      <a:lumMod val="65000"/>
                      <a:lumOff val="35000"/>
                    </a:prstClr>
                  </a:solidFill>
                  <a:latin typeface="Trebuchet MS" panose="020B0603020202020204"/>
                </a:rPr>
                <a:t>Q3</a:t>
              </a:r>
              <a:endParaRPr lang="en-US" sz="750" dirty="0">
                <a:solidFill>
                  <a:prstClr val="black">
                    <a:lumMod val="65000"/>
                    <a:lumOff val="35000"/>
                  </a:prstClr>
                </a:solidFill>
                <a:latin typeface="Trebuchet MS" panose="020B0603020202020204"/>
              </a:endParaRPr>
            </a:p>
          </p:txBody>
        </p:sp>
        <p:sp>
          <p:nvSpPr>
            <p:cNvPr id="18" name="TextBox 17" title="Quarter Number">
              <a:extLst>
                <a:ext uri="{FF2B5EF4-FFF2-40B4-BE49-F238E27FC236}">
                  <a16:creationId xmlns:a16="http://schemas.microsoft.com/office/drawing/2014/main" id="{F21A6F88-FD12-4B89-8680-F7459D0022BF}"/>
                </a:ext>
              </a:extLst>
            </p:cNvPr>
            <p:cNvSpPr txBox="1"/>
            <p:nvPr/>
          </p:nvSpPr>
          <p:spPr>
            <a:xfrm>
              <a:off x="2869195" y="3431169"/>
              <a:ext cx="288000" cy="144000"/>
            </a:xfrm>
            <a:prstGeom prst="rect">
              <a:avLst/>
            </a:prstGeom>
            <a:noFill/>
          </p:spPr>
          <p:txBody>
            <a:bodyPr wrap="square" lIns="0" tIns="0" rIns="0" bIns="0" rtlCol="0" anchor="ctr">
              <a:noAutofit/>
            </a:bodyPr>
            <a:lstStyle/>
            <a:p>
              <a:pPr algn="ctr" defTabSz="685800"/>
              <a:r>
                <a:rPr lang="en-US" sz="750" b="1" dirty="0">
                  <a:solidFill>
                    <a:prstClr val="black">
                      <a:lumMod val="65000"/>
                      <a:lumOff val="35000"/>
                    </a:prstClr>
                  </a:solidFill>
                  <a:latin typeface="Trebuchet MS" panose="020B0603020202020204"/>
                </a:rPr>
                <a:t>Q4</a:t>
              </a:r>
              <a:endParaRPr lang="en-US" sz="750" dirty="0">
                <a:solidFill>
                  <a:prstClr val="black">
                    <a:lumMod val="65000"/>
                    <a:lumOff val="35000"/>
                  </a:prstClr>
                </a:solidFill>
                <a:latin typeface="Trebuchet MS" panose="020B0603020202020204"/>
              </a:endParaRPr>
            </a:p>
          </p:txBody>
        </p:sp>
      </p:grpSp>
      <p:grpSp>
        <p:nvGrpSpPr>
          <p:cNvPr id="19" name="Group 18" descr="Milestone Text">
            <a:extLst>
              <a:ext uri="{FF2B5EF4-FFF2-40B4-BE49-F238E27FC236}">
                <a16:creationId xmlns:a16="http://schemas.microsoft.com/office/drawing/2014/main" id="{1900B9C2-698D-49F3-8434-D1AD7BDC51D9}"/>
              </a:ext>
            </a:extLst>
          </p:cNvPr>
          <p:cNvGrpSpPr/>
          <p:nvPr/>
        </p:nvGrpSpPr>
        <p:grpSpPr>
          <a:xfrm>
            <a:off x="1367536" y="1463157"/>
            <a:ext cx="2334156" cy="1076386"/>
            <a:chOff x="1067019" y="1174885"/>
            <a:chExt cx="1294782" cy="1170230"/>
          </a:xfrm>
        </p:grpSpPr>
        <p:sp>
          <p:nvSpPr>
            <p:cNvPr id="20" name="TextBox 19">
              <a:extLst>
                <a:ext uri="{FF2B5EF4-FFF2-40B4-BE49-F238E27FC236}">
                  <a16:creationId xmlns:a16="http://schemas.microsoft.com/office/drawing/2014/main" id="{7D10E632-1122-489A-AA08-2382AB84A5BF}"/>
                </a:ext>
              </a:extLst>
            </p:cNvPr>
            <p:cNvSpPr txBox="1"/>
            <p:nvPr/>
          </p:nvSpPr>
          <p:spPr>
            <a:xfrm>
              <a:off x="1067019" y="1174885"/>
              <a:ext cx="1294782" cy="248949"/>
            </a:xfrm>
            <a:prstGeom prst="rect">
              <a:avLst/>
            </a:prstGeom>
            <a:noFill/>
          </p:spPr>
          <p:txBody>
            <a:bodyPr wrap="square" lIns="0" tIns="0" rIns="0" bIns="0" rtlCol="0">
              <a:spAutoFit/>
            </a:bodyPr>
            <a:lstStyle/>
            <a:p>
              <a:pPr algn="ctr" defTabSz="685800"/>
              <a:r>
                <a:rPr lang="en-US" dirty="0" err="1">
                  <a:solidFill>
                    <a:prstClr val="black">
                      <a:lumMod val="75000"/>
                      <a:lumOff val="25000"/>
                    </a:prstClr>
                  </a:solidFill>
                  <a:latin typeface="Trebuchet MS" panose="020B0603020202020204"/>
                </a:rPr>
                <a:t>OneWorld</a:t>
              </a:r>
              <a:endParaRPr lang="en-US" dirty="0">
                <a:solidFill>
                  <a:prstClr val="black">
                    <a:lumMod val="75000"/>
                    <a:lumOff val="25000"/>
                  </a:prstClr>
                </a:solidFill>
                <a:latin typeface="Trebuchet MS" panose="020B0603020202020204"/>
              </a:endParaRPr>
            </a:p>
          </p:txBody>
        </p:sp>
        <p:sp>
          <p:nvSpPr>
            <p:cNvPr id="21" name="TextBox 20">
              <a:extLst>
                <a:ext uri="{FF2B5EF4-FFF2-40B4-BE49-F238E27FC236}">
                  <a16:creationId xmlns:a16="http://schemas.microsoft.com/office/drawing/2014/main" id="{2A207D29-007A-4019-8DA7-DA183F6CD15C}"/>
                </a:ext>
              </a:extLst>
            </p:cNvPr>
            <p:cNvSpPr txBox="1"/>
            <p:nvPr/>
          </p:nvSpPr>
          <p:spPr>
            <a:xfrm>
              <a:off x="1067019" y="1483340"/>
              <a:ext cx="1294782" cy="861775"/>
            </a:xfrm>
            <a:prstGeom prst="rect">
              <a:avLst/>
            </a:prstGeom>
            <a:noFill/>
          </p:spPr>
          <p:txBody>
            <a:bodyPr wrap="square" lIns="0" tIns="0" rIns="0" bIns="0" rtlCol="0">
              <a:spAutoFit/>
            </a:bodyPr>
            <a:lstStyle/>
            <a:p>
              <a:pPr algn="ctr" defTabSz="685800"/>
              <a:r>
                <a:rPr lang="en-US" sz="1400" dirty="0">
                  <a:solidFill>
                    <a:prstClr val="black">
                      <a:lumMod val="75000"/>
                      <a:lumOff val="25000"/>
                    </a:prstClr>
                  </a:solidFill>
                </a:rPr>
                <a:t>Federally Qualified Health Center (FQHC)</a:t>
              </a:r>
              <a:endParaRPr lang="en-US" sz="1400" dirty="0">
                <a:solidFill>
                  <a:prstClr val="black">
                    <a:lumMod val="75000"/>
                    <a:lumOff val="25000"/>
                  </a:prstClr>
                </a:solidFill>
                <a:latin typeface="Trebuchet MS" panose="020B0603020202020204"/>
              </a:endParaRPr>
            </a:p>
          </p:txBody>
        </p:sp>
        <p:sp>
          <p:nvSpPr>
            <p:cNvPr id="22" name="TextBox 21">
              <a:extLst>
                <a:ext uri="{FF2B5EF4-FFF2-40B4-BE49-F238E27FC236}">
                  <a16:creationId xmlns:a16="http://schemas.microsoft.com/office/drawing/2014/main" id="{289336A1-790A-4750-A68A-EF341EAE85BC}"/>
                </a:ext>
              </a:extLst>
            </p:cNvPr>
            <p:cNvSpPr txBox="1"/>
            <p:nvPr/>
          </p:nvSpPr>
          <p:spPr>
            <a:xfrm>
              <a:off x="1067020" y="1992035"/>
              <a:ext cx="1294781" cy="235738"/>
            </a:xfrm>
            <a:prstGeom prst="rect">
              <a:avLst/>
            </a:prstGeom>
            <a:noFill/>
          </p:spPr>
          <p:txBody>
            <a:bodyPr wrap="square" lIns="0" tIns="0" rIns="0" bIns="0" rtlCol="0">
              <a:noAutofit/>
            </a:bodyPr>
            <a:lstStyle/>
            <a:p>
              <a:pPr algn="ctr" defTabSz="685800"/>
              <a:r>
                <a:rPr lang="en-US" sz="1200" dirty="0">
                  <a:solidFill>
                    <a:prstClr val="black">
                      <a:lumMod val="75000"/>
                      <a:lumOff val="25000"/>
                    </a:prstClr>
                  </a:solidFill>
                  <a:latin typeface="Trebuchet MS" panose="020B0603020202020204"/>
                </a:rPr>
                <a:t>July 2019</a:t>
              </a:r>
            </a:p>
          </p:txBody>
        </p:sp>
      </p:grpSp>
      <p:pic>
        <p:nvPicPr>
          <p:cNvPr id="23" name="Graphic 22" title="callout">
            <a:extLst>
              <a:ext uri="{FF2B5EF4-FFF2-40B4-BE49-F238E27FC236}">
                <a16:creationId xmlns:a16="http://schemas.microsoft.com/office/drawing/2014/main" id="{BEE650AD-6D1D-4275-8EE0-016BDFB9A62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2448186" y="2877265"/>
            <a:ext cx="435769" cy="221456"/>
          </a:xfrm>
          <a:prstGeom prst="rect">
            <a:avLst/>
          </a:prstGeom>
        </p:spPr>
      </p:pic>
      <p:sp>
        <p:nvSpPr>
          <p:cNvPr id="24" name="Oval 23" title="Milestone Number">
            <a:extLst>
              <a:ext uri="{FF2B5EF4-FFF2-40B4-BE49-F238E27FC236}">
                <a16:creationId xmlns:a16="http://schemas.microsoft.com/office/drawing/2014/main" id="{72F61EC0-B53B-43D1-B111-9DDD0E57651A}"/>
              </a:ext>
            </a:extLst>
          </p:cNvPr>
          <p:cNvSpPr/>
          <p:nvPr/>
        </p:nvSpPr>
        <p:spPr>
          <a:xfrm>
            <a:off x="2402464" y="2446817"/>
            <a:ext cx="305755" cy="305755"/>
          </a:xfrm>
          <a:prstGeom prst="ellipse">
            <a:avLst/>
          </a:prstGeom>
          <a:solidFill>
            <a:schemeClr val="accent2">
              <a:lumMod val="50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r>
              <a:rPr lang="en-US" sz="1000" dirty="0">
                <a:solidFill>
                  <a:prstClr val="white"/>
                </a:solidFill>
                <a:latin typeface="Trebuchet MS" panose="020B0603020202020204"/>
              </a:rPr>
              <a:t>01</a:t>
            </a:r>
          </a:p>
        </p:txBody>
      </p:sp>
      <p:sp>
        <p:nvSpPr>
          <p:cNvPr id="53" name="TextBox 52">
            <a:extLst>
              <a:ext uri="{FF2B5EF4-FFF2-40B4-BE49-F238E27FC236}">
                <a16:creationId xmlns:a16="http://schemas.microsoft.com/office/drawing/2014/main" id="{37FE8D66-3C77-487C-83A1-1A430CA187D4}"/>
              </a:ext>
            </a:extLst>
          </p:cNvPr>
          <p:cNvSpPr txBox="1"/>
          <p:nvPr/>
        </p:nvSpPr>
        <p:spPr>
          <a:xfrm>
            <a:off x="3792371" y="2889022"/>
            <a:ext cx="426758" cy="176803"/>
          </a:xfrm>
          <a:prstGeom prst="rect">
            <a:avLst/>
          </a:prstGeom>
          <a:noFill/>
        </p:spPr>
        <p:txBody>
          <a:bodyPr wrap="square" lIns="0" tIns="0" rIns="0" bIns="0" rtlCol="0">
            <a:noAutofit/>
          </a:bodyPr>
          <a:lstStyle/>
          <a:p>
            <a:pPr algn="ctr" defTabSz="685800"/>
            <a:r>
              <a:rPr lang="en-US" sz="1200" b="1" dirty="0">
                <a:solidFill>
                  <a:prstClr val="black">
                    <a:lumMod val="75000"/>
                    <a:lumOff val="25000"/>
                  </a:prstClr>
                </a:solidFill>
                <a:latin typeface="Trebuchet MS" panose="020B0603020202020204"/>
              </a:rPr>
              <a:t>2020</a:t>
            </a:r>
          </a:p>
        </p:txBody>
      </p:sp>
      <p:pic>
        <p:nvPicPr>
          <p:cNvPr id="54" name="Graphic 53" title="callout">
            <a:extLst>
              <a:ext uri="{FF2B5EF4-FFF2-40B4-BE49-F238E27FC236}">
                <a16:creationId xmlns:a16="http://schemas.microsoft.com/office/drawing/2014/main" id="{D2D9C677-EAA9-4202-A512-A06892F02CA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3926685" y="3810656"/>
            <a:ext cx="435769" cy="221456"/>
          </a:xfrm>
          <a:prstGeom prst="rect">
            <a:avLst/>
          </a:prstGeom>
        </p:spPr>
      </p:pic>
      <p:sp>
        <p:nvSpPr>
          <p:cNvPr id="56" name="Oval 55" title="Milestone Number">
            <a:extLst>
              <a:ext uri="{FF2B5EF4-FFF2-40B4-BE49-F238E27FC236}">
                <a16:creationId xmlns:a16="http://schemas.microsoft.com/office/drawing/2014/main" id="{4F53D9B0-6DC1-4E24-A82E-0D3645CFB2AA}"/>
              </a:ext>
            </a:extLst>
          </p:cNvPr>
          <p:cNvSpPr/>
          <p:nvPr/>
        </p:nvSpPr>
        <p:spPr>
          <a:xfrm>
            <a:off x="4102420" y="4158004"/>
            <a:ext cx="305755" cy="305755"/>
          </a:xfrm>
          <a:prstGeom prst="ellipse">
            <a:avLst/>
          </a:prstGeom>
          <a:solidFill>
            <a:schemeClr val="accent3">
              <a:lumMod val="7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r>
              <a:rPr lang="en-US" sz="1200" dirty="0">
                <a:solidFill>
                  <a:prstClr val="white"/>
                </a:solidFill>
                <a:latin typeface="Trebuchet MS" panose="020B0603020202020204"/>
              </a:rPr>
              <a:t>02</a:t>
            </a:r>
          </a:p>
        </p:txBody>
      </p:sp>
      <p:grpSp>
        <p:nvGrpSpPr>
          <p:cNvPr id="57" name="Group 56" title="Milestone Text">
            <a:extLst>
              <a:ext uri="{FF2B5EF4-FFF2-40B4-BE49-F238E27FC236}">
                <a16:creationId xmlns:a16="http://schemas.microsoft.com/office/drawing/2014/main" id="{4274442C-4407-4CA8-8373-0FADED363ECF}"/>
              </a:ext>
            </a:extLst>
          </p:cNvPr>
          <p:cNvGrpSpPr/>
          <p:nvPr/>
        </p:nvGrpSpPr>
        <p:grpSpPr>
          <a:xfrm>
            <a:off x="2928178" y="4571072"/>
            <a:ext cx="2576946" cy="858878"/>
            <a:chOff x="2098971" y="2162177"/>
            <a:chExt cx="1306366" cy="1220099"/>
          </a:xfrm>
        </p:grpSpPr>
        <p:sp>
          <p:nvSpPr>
            <p:cNvPr id="58" name="TextBox 57">
              <a:extLst>
                <a:ext uri="{FF2B5EF4-FFF2-40B4-BE49-F238E27FC236}">
                  <a16:creationId xmlns:a16="http://schemas.microsoft.com/office/drawing/2014/main" id="{FC1C2987-BD4E-41DA-8B99-524DE5F5372D}"/>
                </a:ext>
              </a:extLst>
            </p:cNvPr>
            <p:cNvSpPr txBox="1"/>
            <p:nvPr/>
          </p:nvSpPr>
          <p:spPr>
            <a:xfrm>
              <a:off x="2110555" y="2162177"/>
              <a:ext cx="1294782" cy="738664"/>
            </a:xfrm>
            <a:prstGeom prst="rect">
              <a:avLst/>
            </a:prstGeom>
            <a:noFill/>
          </p:spPr>
          <p:txBody>
            <a:bodyPr wrap="square" lIns="0" tIns="0" rIns="0" bIns="0" rtlCol="0">
              <a:spAutoFit/>
            </a:bodyPr>
            <a:lstStyle/>
            <a:p>
              <a:pPr algn="ctr" defTabSz="685800"/>
              <a:r>
                <a:rPr lang="en-US" dirty="0">
                  <a:solidFill>
                    <a:prstClr val="black">
                      <a:lumMod val="75000"/>
                      <a:lumOff val="25000"/>
                    </a:prstClr>
                  </a:solidFill>
                  <a:latin typeface="Trebuchet MS" panose="020B0603020202020204"/>
                </a:rPr>
                <a:t>Fontenelle</a:t>
              </a:r>
            </a:p>
          </p:txBody>
        </p:sp>
        <p:sp>
          <p:nvSpPr>
            <p:cNvPr id="59" name="TextBox 58">
              <a:extLst>
                <a:ext uri="{FF2B5EF4-FFF2-40B4-BE49-F238E27FC236}">
                  <a16:creationId xmlns:a16="http://schemas.microsoft.com/office/drawing/2014/main" id="{E40A50CE-4C67-4F57-BE11-FE4233341BF9}"/>
                </a:ext>
              </a:extLst>
            </p:cNvPr>
            <p:cNvSpPr txBox="1"/>
            <p:nvPr/>
          </p:nvSpPr>
          <p:spPr>
            <a:xfrm>
              <a:off x="2110555" y="2470633"/>
              <a:ext cx="1294782" cy="612107"/>
            </a:xfrm>
            <a:prstGeom prst="rect">
              <a:avLst/>
            </a:prstGeom>
            <a:noFill/>
          </p:spPr>
          <p:txBody>
            <a:bodyPr wrap="square" lIns="0" tIns="0" rIns="0" bIns="0" rtlCol="0">
              <a:spAutoFit/>
            </a:bodyPr>
            <a:lstStyle/>
            <a:p>
              <a:pPr algn="ctr" defTabSz="685800"/>
              <a:r>
                <a:rPr lang="en-US" sz="1400" dirty="0">
                  <a:solidFill>
                    <a:prstClr val="black">
                      <a:lumMod val="75000"/>
                      <a:lumOff val="25000"/>
                    </a:prstClr>
                  </a:solidFill>
                  <a:latin typeface="Trebuchet MS" panose="020B0603020202020204"/>
                </a:rPr>
                <a:t>Nebraska Medicine </a:t>
              </a:r>
            </a:p>
            <a:p>
              <a:pPr algn="ctr" defTabSz="685800"/>
              <a:r>
                <a:rPr lang="en-US" sz="1400" dirty="0">
                  <a:solidFill>
                    <a:prstClr val="black">
                      <a:lumMod val="75000"/>
                      <a:lumOff val="25000"/>
                    </a:prstClr>
                  </a:solidFill>
                  <a:latin typeface="Trebuchet MS" panose="020B0603020202020204"/>
                </a:rPr>
                <a:t>PCMH clinic</a:t>
              </a:r>
            </a:p>
          </p:txBody>
        </p:sp>
        <p:sp>
          <p:nvSpPr>
            <p:cNvPr id="60" name="TextBox 59">
              <a:extLst>
                <a:ext uri="{FF2B5EF4-FFF2-40B4-BE49-F238E27FC236}">
                  <a16:creationId xmlns:a16="http://schemas.microsoft.com/office/drawing/2014/main" id="{2164D045-F0E9-4009-8747-CA741961962B}"/>
                </a:ext>
              </a:extLst>
            </p:cNvPr>
            <p:cNvSpPr txBox="1"/>
            <p:nvPr/>
          </p:nvSpPr>
          <p:spPr>
            <a:xfrm>
              <a:off x="2098971" y="3146539"/>
              <a:ext cx="1294781" cy="235737"/>
            </a:xfrm>
            <a:prstGeom prst="rect">
              <a:avLst/>
            </a:prstGeom>
            <a:noFill/>
          </p:spPr>
          <p:txBody>
            <a:bodyPr wrap="square" lIns="0" tIns="0" rIns="0" bIns="0" rtlCol="0">
              <a:noAutofit/>
            </a:bodyPr>
            <a:lstStyle/>
            <a:p>
              <a:pPr algn="ctr" defTabSz="685800"/>
              <a:r>
                <a:rPr lang="en-US" sz="1200" dirty="0">
                  <a:solidFill>
                    <a:prstClr val="black">
                      <a:lumMod val="75000"/>
                      <a:lumOff val="25000"/>
                    </a:prstClr>
                  </a:solidFill>
                  <a:latin typeface="Trebuchet MS" panose="020B0603020202020204"/>
                </a:rPr>
                <a:t>January 2020</a:t>
              </a:r>
            </a:p>
          </p:txBody>
        </p:sp>
      </p:grpSp>
      <p:sp>
        <p:nvSpPr>
          <p:cNvPr id="117" name="TextBox 116">
            <a:extLst>
              <a:ext uri="{FF2B5EF4-FFF2-40B4-BE49-F238E27FC236}">
                <a16:creationId xmlns:a16="http://schemas.microsoft.com/office/drawing/2014/main" id="{A6059D02-D3AD-4F7C-867B-FF1BF759454F}"/>
              </a:ext>
            </a:extLst>
          </p:cNvPr>
          <p:cNvSpPr txBox="1"/>
          <p:nvPr/>
        </p:nvSpPr>
        <p:spPr>
          <a:xfrm>
            <a:off x="1232731" y="2891044"/>
            <a:ext cx="426758" cy="176803"/>
          </a:xfrm>
          <a:prstGeom prst="rect">
            <a:avLst/>
          </a:prstGeom>
          <a:noFill/>
        </p:spPr>
        <p:txBody>
          <a:bodyPr wrap="square" lIns="0" tIns="0" rIns="0" bIns="0" rtlCol="0">
            <a:noAutofit/>
          </a:bodyPr>
          <a:lstStyle/>
          <a:p>
            <a:pPr algn="ctr" defTabSz="685800"/>
            <a:r>
              <a:rPr lang="en-US" sz="1200" b="1" dirty="0">
                <a:solidFill>
                  <a:prstClr val="black">
                    <a:lumMod val="75000"/>
                    <a:lumOff val="25000"/>
                  </a:prstClr>
                </a:solidFill>
                <a:latin typeface="Trebuchet MS" panose="020B0603020202020204"/>
              </a:rPr>
              <a:t>2019</a:t>
            </a:r>
          </a:p>
        </p:txBody>
      </p:sp>
      <p:sp>
        <p:nvSpPr>
          <p:cNvPr id="118" name="TextBox 117">
            <a:extLst>
              <a:ext uri="{FF2B5EF4-FFF2-40B4-BE49-F238E27FC236}">
                <a16:creationId xmlns:a16="http://schemas.microsoft.com/office/drawing/2014/main" id="{1216D629-5EA8-40C1-A7D9-43B64E05D6B1}"/>
              </a:ext>
            </a:extLst>
          </p:cNvPr>
          <p:cNvSpPr txBox="1"/>
          <p:nvPr/>
        </p:nvSpPr>
        <p:spPr>
          <a:xfrm>
            <a:off x="6316500" y="2864430"/>
            <a:ext cx="426758" cy="176803"/>
          </a:xfrm>
          <a:prstGeom prst="rect">
            <a:avLst/>
          </a:prstGeom>
          <a:noFill/>
        </p:spPr>
        <p:txBody>
          <a:bodyPr wrap="square" lIns="0" tIns="0" rIns="0" bIns="0" rtlCol="0">
            <a:noAutofit/>
          </a:bodyPr>
          <a:lstStyle/>
          <a:p>
            <a:pPr algn="ctr" defTabSz="685800"/>
            <a:r>
              <a:rPr lang="en-US" sz="1200" b="1" dirty="0">
                <a:solidFill>
                  <a:prstClr val="black">
                    <a:lumMod val="75000"/>
                    <a:lumOff val="25000"/>
                  </a:prstClr>
                </a:solidFill>
                <a:latin typeface="Trebuchet MS" panose="020B0603020202020204"/>
              </a:rPr>
              <a:t>2021</a:t>
            </a:r>
          </a:p>
        </p:txBody>
      </p:sp>
      <p:pic>
        <p:nvPicPr>
          <p:cNvPr id="119" name="Graphic 118" title="callout">
            <a:extLst>
              <a:ext uri="{FF2B5EF4-FFF2-40B4-BE49-F238E27FC236}">
                <a16:creationId xmlns:a16="http://schemas.microsoft.com/office/drawing/2014/main" id="{2649D799-7570-4FFF-9DF5-D3E6E9B824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4986935" y="2867653"/>
            <a:ext cx="435769" cy="221456"/>
          </a:xfrm>
          <a:prstGeom prst="rect">
            <a:avLst/>
          </a:prstGeom>
        </p:spPr>
      </p:pic>
      <p:grpSp>
        <p:nvGrpSpPr>
          <p:cNvPr id="121" name="Group 120" title="Milestone Text">
            <a:extLst>
              <a:ext uri="{FF2B5EF4-FFF2-40B4-BE49-F238E27FC236}">
                <a16:creationId xmlns:a16="http://schemas.microsoft.com/office/drawing/2014/main" id="{714A14BE-5551-4659-85F6-31DDA0A54401}"/>
              </a:ext>
            </a:extLst>
          </p:cNvPr>
          <p:cNvGrpSpPr/>
          <p:nvPr/>
        </p:nvGrpSpPr>
        <p:grpSpPr>
          <a:xfrm>
            <a:off x="3963210" y="1562456"/>
            <a:ext cx="2170167" cy="726229"/>
            <a:chOff x="1988292" y="1992054"/>
            <a:chExt cx="1557452" cy="878850"/>
          </a:xfrm>
        </p:grpSpPr>
        <p:sp>
          <p:nvSpPr>
            <p:cNvPr id="122" name="TextBox 121">
              <a:extLst>
                <a:ext uri="{FF2B5EF4-FFF2-40B4-BE49-F238E27FC236}">
                  <a16:creationId xmlns:a16="http://schemas.microsoft.com/office/drawing/2014/main" id="{3F14C56B-9824-4464-B08D-53E37A76B4A7}"/>
                </a:ext>
              </a:extLst>
            </p:cNvPr>
            <p:cNvSpPr txBox="1"/>
            <p:nvPr/>
          </p:nvSpPr>
          <p:spPr>
            <a:xfrm>
              <a:off x="1988292" y="1992054"/>
              <a:ext cx="1557452" cy="738664"/>
            </a:xfrm>
            <a:prstGeom prst="rect">
              <a:avLst/>
            </a:prstGeom>
            <a:noFill/>
          </p:spPr>
          <p:txBody>
            <a:bodyPr wrap="square" lIns="0" tIns="0" rIns="0" bIns="0" rtlCol="0">
              <a:spAutoFit/>
            </a:bodyPr>
            <a:lstStyle/>
            <a:p>
              <a:pPr algn="ctr" defTabSz="685800"/>
              <a:r>
                <a:rPr lang="en-US" dirty="0">
                  <a:solidFill>
                    <a:prstClr val="black">
                      <a:lumMod val="75000"/>
                      <a:lumOff val="25000"/>
                    </a:prstClr>
                  </a:solidFill>
                  <a:latin typeface="Trebuchet MS" panose="020B0603020202020204"/>
                </a:rPr>
                <a:t>Ponca Health</a:t>
              </a:r>
            </a:p>
          </p:txBody>
        </p:sp>
        <p:sp>
          <p:nvSpPr>
            <p:cNvPr id="123" name="TextBox 122">
              <a:extLst>
                <a:ext uri="{FF2B5EF4-FFF2-40B4-BE49-F238E27FC236}">
                  <a16:creationId xmlns:a16="http://schemas.microsoft.com/office/drawing/2014/main" id="{257A9425-61AE-43E6-827A-F59C7973F344}"/>
                </a:ext>
              </a:extLst>
            </p:cNvPr>
            <p:cNvSpPr txBox="1"/>
            <p:nvPr/>
          </p:nvSpPr>
          <p:spPr>
            <a:xfrm>
              <a:off x="2118447" y="2365371"/>
              <a:ext cx="1294783" cy="259744"/>
            </a:xfrm>
            <a:prstGeom prst="rect">
              <a:avLst/>
            </a:prstGeom>
            <a:noFill/>
          </p:spPr>
          <p:txBody>
            <a:bodyPr wrap="square" lIns="0" tIns="0" rIns="0" bIns="0" rtlCol="0">
              <a:spAutoFit/>
            </a:bodyPr>
            <a:lstStyle/>
            <a:p>
              <a:pPr algn="ctr" defTabSz="685800"/>
              <a:r>
                <a:rPr lang="en-US" sz="1400" dirty="0">
                  <a:solidFill>
                    <a:prstClr val="black">
                      <a:lumMod val="75000"/>
                      <a:lumOff val="25000"/>
                    </a:prstClr>
                  </a:solidFill>
                  <a:latin typeface="Trebuchet MS" panose="020B0603020202020204"/>
                </a:rPr>
                <a:t>Indian Health Services </a:t>
              </a:r>
            </a:p>
          </p:txBody>
        </p:sp>
        <p:sp>
          <p:nvSpPr>
            <p:cNvPr id="124" name="TextBox 123">
              <a:extLst>
                <a:ext uri="{FF2B5EF4-FFF2-40B4-BE49-F238E27FC236}">
                  <a16:creationId xmlns:a16="http://schemas.microsoft.com/office/drawing/2014/main" id="{8A9D50A4-B9A2-4926-A0A9-454FC73B1EA2}"/>
                </a:ext>
              </a:extLst>
            </p:cNvPr>
            <p:cNvSpPr txBox="1"/>
            <p:nvPr/>
          </p:nvSpPr>
          <p:spPr>
            <a:xfrm>
              <a:off x="2110556" y="2635167"/>
              <a:ext cx="1294781" cy="235737"/>
            </a:xfrm>
            <a:prstGeom prst="rect">
              <a:avLst/>
            </a:prstGeom>
            <a:noFill/>
          </p:spPr>
          <p:txBody>
            <a:bodyPr wrap="square" lIns="0" tIns="0" rIns="0" bIns="0" rtlCol="0">
              <a:noAutofit/>
            </a:bodyPr>
            <a:lstStyle/>
            <a:p>
              <a:pPr algn="ctr" defTabSz="685800"/>
              <a:r>
                <a:rPr lang="en-US" sz="1200" dirty="0">
                  <a:solidFill>
                    <a:prstClr val="black">
                      <a:lumMod val="75000"/>
                      <a:lumOff val="25000"/>
                    </a:prstClr>
                  </a:solidFill>
                  <a:latin typeface="Trebuchet MS" panose="020B0603020202020204"/>
                </a:rPr>
                <a:t>July 2020</a:t>
              </a:r>
            </a:p>
          </p:txBody>
        </p:sp>
      </p:grpSp>
      <p:sp>
        <p:nvSpPr>
          <p:cNvPr id="125" name="Oval 124" title="Milestone Number">
            <a:extLst>
              <a:ext uri="{FF2B5EF4-FFF2-40B4-BE49-F238E27FC236}">
                <a16:creationId xmlns:a16="http://schemas.microsoft.com/office/drawing/2014/main" id="{AE924C01-147C-4D60-BE07-2011F3DC5962}"/>
              </a:ext>
            </a:extLst>
          </p:cNvPr>
          <p:cNvSpPr/>
          <p:nvPr/>
        </p:nvSpPr>
        <p:spPr>
          <a:xfrm>
            <a:off x="4941213" y="2442899"/>
            <a:ext cx="305755" cy="305755"/>
          </a:xfrm>
          <a:prstGeom prst="ellipse">
            <a:avLst/>
          </a:prstGeom>
          <a:solidFill>
            <a:schemeClr val="accent3">
              <a:lumMod val="7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r>
              <a:rPr lang="en-US" sz="1000" dirty="0">
                <a:solidFill>
                  <a:prstClr val="white"/>
                </a:solidFill>
                <a:latin typeface="Trebuchet MS" panose="020B0603020202020204"/>
              </a:rPr>
              <a:t>03</a:t>
            </a:r>
          </a:p>
        </p:txBody>
      </p:sp>
      <p:pic>
        <p:nvPicPr>
          <p:cNvPr id="126" name="Graphic 125" title="callout">
            <a:extLst>
              <a:ext uri="{FF2B5EF4-FFF2-40B4-BE49-F238E27FC236}">
                <a16:creationId xmlns:a16="http://schemas.microsoft.com/office/drawing/2014/main" id="{E82B2757-088C-474C-8824-38C4E37A6B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6416569" y="3790826"/>
            <a:ext cx="435769" cy="221456"/>
          </a:xfrm>
          <a:prstGeom prst="rect">
            <a:avLst/>
          </a:prstGeom>
        </p:spPr>
      </p:pic>
      <p:sp>
        <p:nvSpPr>
          <p:cNvPr id="127" name="Oval 126" title="Milestone Number">
            <a:extLst>
              <a:ext uri="{FF2B5EF4-FFF2-40B4-BE49-F238E27FC236}">
                <a16:creationId xmlns:a16="http://schemas.microsoft.com/office/drawing/2014/main" id="{F5866C40-08AF-4291-B9FE-5BC96C2C1F30}"/>
              </a:ext>
            </a:extLst>
          </p:cNvPr>
          <p:cNvSpPr/>
          <p:nvPr/>
        </p:nvSpPr>
        <p:spPr>
          <a:xfrm>
            <a:off x="6582248" y="4145296"/>
            <a:ext cx="305755" cy="305755"/>
          </a:xfrm>
          <a:prstGeom prst="ellipse">
            <a:avLst/>
          </a:prstGeom>
          <a:solidFill>
            <a:schemeClr val="accent4">
              <a:lumMod val="7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r>
              <a:rPr lang="en-US" sz="1200" dirty="0">
                <a:solidFill>
                  <a:prstClr val="white"/>
                </a:solidFill>
                <a:latin typeface="Trebuchet MS" panose="020B0603020202020204"/>
              </a:rPr>
              <a:t>04</a:t>
            </a:r>
          </a:p>
        </p:txBody>
      </p:sp>
      <p:grpSp>
        <p:nvGrpSpPr>
          <p:cNvPr id="129" name="Group 128" title="Milestone Text">
            <a:extLst>
              <a:ext uri="{FF2B5EF4-FFF2-40B4-BE49-F238E27FC236}">
                <a16:creationId xmlns:a16="http://schemas.microsoft.com/office/drawing/2014/main" id="{F934A051-121D-4A13-9298-94C8ED243A64}"/>
              </a:ext>
            </a:extLst>
          </p:cNvPr>
          <p:cNvGrpSpPr/>
          <p:nvPr/>
        </p:nvGrpSpPr>
        <p:grpSpPr>
          <a:xfrm>
            <a:off x="5585842" y="4506004"/>
            <a:ext cx="2318680" cy="918063"/>
            <a:chOff x="2110555" y="2162177"/>
            <a:chExt cx="1294782" cy="1162545"/>
          </a:xfrm>
        </p:grpSpPr>
        <p:sp>
          <p:nvSpPr>
            <p:cNvPr id="130" name="TextBox 129">
              <a:extLst>
                <a:ext uri="{FF2B5EF4-FFF2-40B4-BE49-F238E27FC236}">
                  <a16:creationId xmlns:a16="http://schemas.microsoft.com/office/drawing/2014/main" id="{27BF67BE-83B3-41EF-80EB-B8CFD50901E6}"/>
                </a:ext>
              </a:extLst>
            </p:cNvPr>
            <p:cNvSpPr txBox="1"/>
            <p:nvPr/>
          </p:nvSpPr>
          <p:spPr>
            <a:xfrm>
              <a:off x="2110555" y="2162177"/>
              <a:ext cx="1294782" cy="369332"/>
            </a:xfrm>
            <a:prstGeom prst="rect">
              <a:avLst/>
            </a:prstGeom>
            <a:noFill/>
          </p:spPr>
          <p:txBody>
            <a:bodyPr wrap="square" lIns="0" tIns="0" rIns="0" bIns="0" rtlCol="0">
              <a:spAutoFit/>
            </a:bodyPr>
            <a:lstStyle/>
            <a:p>
              <a:pPr algn="ctr" defTabSz="685800"/>
              <a:r>
                <a:rPr lang="en-US" dirty="0">
                  <a:solidFill>
                    <a:prstClr val="black">
                      <a:lumMod val="75000"/>
                      <a:lumOff val="25000"/>
                    </a:prstClr>
                  </a:solidFill>
                  <a:latin typeface="Trebuchet MS" panose="020B0603020202020204"/>
                </a:rPr>
                <a:t>IM DOC</a:t>
              </a:r>
            </a:p>
          </p:txBody>
        </p:sp>
        <p:sp>
          <p:nvSpPr>
            <p:cNvPr id="131" name="TextBox 130">
              <a:extLst>
                <a:ext uri="{FF2B5EF4-FFF2-40B4-BE49-F238E27FC236}">
                  <a16:creationId xmlns:a16="http://schemas.microsoft.com/office/drawing/2014/main" id="{937B9E14-C5C4-4BA2-9246-3193664E9E62}"/>
                </a:ext>
              </a:extLst>
            </p:cNvPr>
            <p:cNvSpPr txBox="1"/>
            <p:nvPr/>
          </p:nvSpPr>
          <p:spPr>
            <a:xfrm>
              <a:off x="2110555" y="2470633"/>
              <a:ext cx="1294782" cy="545633"/>
            </a:xfrm>
            <a:prstGeom prst="rect">
              <a:avLst/>
            </a:prstGeom>
            <a:noFill/>
          </p:spPr>
          <p:txBody>
            <a:bodyPr wrap="square" lIns="0" tIns="0" rIns="0" bIns="0" rtlCol="0">
              <a:spAutoFit/>
            </a:bodyPr>
            <a:lstStyle/>
            <a:p>
              <a:pPr algn="ctr" defTabSz="685800"/>
              <a:r>
                <a:rPr lang="en-US" sz="1400" dirty="0">
                  <a:solidFill>
                    <a:prstClr val="black">
                      <a:lumMod val="75000"/>
                      <a:lumOff val="25000"/>
                    </a:prstClr>
                  </a:solidFill>
                  <a:latin typeface="Trebuchet MS" panose="020B0603020202020204"/>
                </a:rPr>
                <a:t>Nebraska Medicine </a:t>
              </a:r>
            </a:p>
            <a:p>
              <a:pPr algn="ctr" defTabSz="685800"/>
              <a:r>
                <a:rPr lang="en-US" sz="1400" dirty="0">
                  <a:solidFill>
                    <a:prstClr val="black">
                      <a:lumMod val="75000"/>
                      <a:lumOff val="25000"/>
                    </a:prstClr>
                  </a:solidFill>
                  <a:latin typeface="Trebuchet MS" panose="020B0603020202020204"/>
                </a:rPr>
                <a:t>PCMH clinic</a:t>
              </a:r>
            </a:p>
          </p:txBody>
        </p:sp>
        <p:sp>
          <p:nvSpPr>
            <p:cNvPr id="132" name="TextBox 131">
              <a:extLst>
                <a:ext uri="{FF2B5EF4-FFF2-40B4-BE49-F238E27FC236}">
                  <a16:creationId xmlns:a16="http://schemas.microsoft.com/office/drawing/2014/main" id="{FDF7803D-A704-4F8A-9740-87FB9386EA87}"/>
                </a:ext>
              </a:extLst>
            </p:cNvPr>
            <p:cNvSpPr txBox="1"/>
            <p:nvPr/>
          </p:nvSpPr>
          <p:spPr>
            <a:xfrm>
              <a:off x="2110556" y="3088985"/>
              <a:ext cx="1294781" cy="235737"/>
            </a:xfrm>
            <a:prstGeom prst="rect">
              <a:avLst/>
            </a:prstGeom>
            <a:noFill/>
          </p:spPr>
          <p:txBody>
            <a:bodyPr wrap="square" lIns="0" tIns="0" rIns="0" bIns="0" rtlCol="0">
              <a:noAutofit/>
            </a:bodyPr>
            <a:lstStyle/>
            <a:p>
              <a:pPr algn="ctr" defTabSz="685800"/>
              <a:r>
                <a:rPr lang="en-US" sz="1200" dirty="0">
                  <a:solidFill>
                    <a:prstClr val="black">
                      <a:lumMod val="75000"/>
                      <a:lumOff val="25000"/>
                    </a:prstClr>
                  </a:solidFill>
                  <a:latin typeface="Trebuchet MS" panose="020B0603020202020204"/>
                </a:rPr>
                <a:t>January 2021</a:t>
              </a:r>
            </a:p>
          </p:txBody>
        </p:sp>
      </p:grpSp>
      <p:grpSp>
        <p:nvGrpSpPr>
          <p:cNvPr id="133" name="Group 132" title="Today Flag Icon">
            <a:extLst>
              <a:ext uri="{FF2B5EF4-FFF2-40B4-BE49-F238E27FC236}">
                <a16:creationId xmlns:a16="http://schemas.microsoft.com/office/drawing/2014/main" id="{94F4C3C8-CBDD-4D0C-AD3A-1FA62DB06F50}"/>
              </a:ext>
            </a:extLst>
          </p:cNvPr>
          <p:cNvGrpSpPr/>
          <p:nvPr/>
        </p:nvGrpSpPr>
        <p:grpSpPr>
          <a:xfrm>
            <a:off x="7295330" y="2431262"/>
            <a:ext cx="305755" cy="305755"/>
            <a:chOff x="10636741" y="2652807"/>
            <a:chExt cx="296963" cy="296963"/>
          </a:xfrm>
        </p:grpSpPr>
        <p:sp>
          <p:nvSpPr>
            <p:cNvPr id="134" name="Oval 133">
              <a:extLst>
                <a:ext uri="{FF2B5EF4-FFF2-40B4-BE49-F238E27FC236}">
                  <a16:creationId xmlns:a16="http://schemas.microsoft.com/office/drawing/2014/main" id="{0BE7A315-B11D-4B5E-ACF3-67FC7430670F}"/>
                </a:ext>
              </a:extLst>
            </p:cNvPr>
            <p:cNvSpPr/>
            <p:nvPr/>
          </p:nvSpPr>
          <p:spPr>
            <a:xfrm>
              <a:off x="10636741" y="2652807"/>
              <a:ext cx="296963" cy="296963"/>
            </a:xfrm>
            <a:prstGeom prst="ellipse">
              <a:avLst/>
            </a:prstGeom>
            <a:solidFill>
              <a:schemeClr val="tx1">
                <a:lumMod val="75000"/>
                <a:lumOff val="25000"/>
              </a:schemeClr>
            </a:solidFill>
            <a:ln>
              <a:noFill/>
            </a:ln>
            <a:effectLst>
              <a:outerShdw blurRad="25400" dist="127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defTabSz="685800"/>
              <a:endParaRPr lang="en-US" sz="450" dirty="0">
                <a:solidFill>
                  <a:prstClr val="black">
                    <a:lumMod val="50000"/>
                    <a:lumOff val="50000"/>
                  </a:prstClr>
                </a:solidFill>
                <a:latin typeface="Trebuchet MS" panose="020B0603020202020204"/>
              </a:endParaRPr>
            </a:p>
          </p:txBody>
        </p:sp>
        <p:pic>
          <p:nvPicPr>
            <p:cNvPr id="135" name="Graphic 134" title="Flag Icon">
              <a:extLst>
                <a:ext uri="{FF2B5EF4-FFF2-40B4-BE49-F238E27FC236}">
                  <a16:creationId xmlns:a16="http://schemas.microsoft.com/office/drawing/2014/main" id="{79C64BAA-C56B-40F7-860A-B481594593B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10816" y="2716810"/>
              <a:ext cx="149367" cy="168956"/>
            </a:xfrm>
            <a:prstGeom prst="rect">
              <a:avLst/>
            </a:prstGeom>
          </p:spPr>
        </p:pic>
      </p:grpSp>
      <p:pic>
        <p:nvPicPr>
          <p:cNvPr id="136" name="Graphic 135" title="callout">
            <a:extLst>
              <a:ext uri="{FF2B5EF4-FFF2-40B4-BE49-F238E27FC236}">
                <a16:creationId xmlns:a16="http://schemas.microsoft.com/office/drawing/2014/main" id="{9DE0D666-D784-4760-AC59-5549C4C0514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16200000">
            <a:off x="7341052" y="2845161"/>
            <a:ext cx="435769" cy="221456"/>
          </a:xfrm>
          <a:prstGeom prst="rect">
            <a:avLst/>
          </a:prstGeom>
        </p:spPr>
      </p:pic>
      <p:grpSp>
        <p:nvGrpSpPr>
          <p:cNvPr id="137" name="Group 136" title="Milestone Text">
            <a:extLst>
              <a:ext uri="{FF2B5EF4-FFF2-40B4-BE49-F238E27FC236}">
                <a16:creationId xmlns:a16="http://schemas.microsoft.com/office/drawing/2014/main" id="{151875D6-AFB6-4031-B617-55E2D6D297E9}"/>
              </a:ext>
            </a:extLst>
          </p:cNvPr>
          <p:cNvGrpSpPr/>
          <p:nvPr/>
        </p:nvGrpSpPr>
        <p:grpSpPr>
          <a:xfrm>
            <a:off x="6274156" y="1486446"/>
            <a:ext cx="2781214" cy="762408"/>
            <a:chOff x="2110555" y="2162177"/>
            <a:chExt cx="1401433" cy="878807"/>
          </a:xfrm>
        </p:grpSpPr>
        <p:sp>
          <p:nvSpPr>
            <p:cNvPr id="138" name="TextBox 137">
              <a:extLst>
                <a:ext uri="{FF2B5EF4-FFF2-40B4-BE49-F238E27FC236}">
                  <a16:creationId xmlns:a16="http://schemas.microsoft.com/office/drawing/2014/main" id="{2A18CC7C-B666-4C96-AEEB-419E0DD25FCB}"/>
                </a:ext>
              </a:extLst>
            </p:cNvPr>
            <p:cNvSpPr txBox="1"/>
            <p:nvPr/>
          </p:nvSpPr>
          <p:spPr>
            <a:xfrm>
              <a:off x="2110555" y="2162177"/>
              <a:ext cx="1294782" cy="369332"/>
            </a:xfrm>
            <a:prstGeom prst="rect">
              <a:avLst/>
            </a:prstGeom>
            <a:noFill/>
          </p:spPr>
          <p:txBody>
            <a:bodyPr wrap="square" lIns="0" tIns="0" rIns="0" bIns="0" rtlCol="0">
              <a:spAutoFit/>
            </a:bodyPr>
            <a:lstStyle/>
            <a:p>
              <a:pPr algn="ctr" defTabSz="685800"/>
              <a:r>
                <a:rPr lang="en-US" dirty="0">
                  <a:solidFill>
                    <a:prstClr val="black">
                      <a:lumMod val="75000"/>
                      <a:lumOff val="25000"/>
                    </a:prstClr>
                  </a:solidFill>
                  <a:latin typeface="Trebuchet MS" panose="020B0603020202020204"/>
                </a:rPr>
                <a:t>Midtown</a:t>
              </a:r>
            </a:p>
          </p:txBody>
        </p:sp>
        <p:sp>
          <p:nvSpPr>
            <p:cNvPr id="139" name="TextBox 138">
              <a:extLst>
                <a:ext uri="{FF2B5EF4-FFF2-40B4-BE49-F238E27FC236}">
                  <a16:creationId xmlns:a16="http://schemas.microsoft.com/office/drawing/2014/main" id="{53287EC9-DF06-49E1-B14D-CB300AE2267E}"/>
                </a:ext>
              </a:extLst>
            </p:cNvPr>
            <p:cNvSpPr txBox="1"/>
            <p:nvPr/>
          </p:nvSpPr>
          <p:spPr>
            <a:xfrm>
              <a:off x="2217206" y="2490718"/>
              <a:ext cx="1294782" cy="248336"/>
            </a:xfrm>
            <a:prstGeom prst="rect">
              <a:avLst/>
            </a:prstGeom>
            <a:noFill/>
          </p:spPr>
          <p:txBody>
            <a:bodyPr wrap="square" lIns="0" tIns="0" rIns="0" bIns="0" rtlCol="0">
              <a:spAutoFit/>
            </a:bodyPr>
            <a:lstStyle/>
            <a:p>
              <a:pPr algn="ctr" defTabSz="685800"/>
              <a:r>
                <a:rPr lang="en-US" sz="1400" dirty="0">
                  <a:solidFill>
                    <a:prstClr val="black">
                      <a:lumMod val="75000"/>
                      <a:lumOff val="25000"/>
                    </a:prstClr>
                  </a:solidFill>
                  <a:latin typeface="Trebuchet MS" panose="020B0603020202020204"/>
                </a:rPr>
                <a:t>NM PCMH clinic</a:t>
              </a:r>
            </a:p>
          </p:txBody>
        </p:sp>
        <p:sp>
          <p:nvSpPr>
            <p:cNvPr id="140" name="TextBox 139">
              <a:extLst>
                <a:ext uri="{FF2B5EF4-FFF2-40B4-BE49-F238E27FC236}">
                  <a16:creationId xmlns:a16="http://schemas.microsoft.com/office/drawing/2014/main" id="{711B78F2-C5B3-4047-B453-77D196B3AF71}"/>
                </a:ext>
              </a:extLst>
            </p:cNvPr>
            <p:cNvSpPr txBox="1"/>
            <p:nvPr/>
          </p:nvSpPr>
          <p:spPr>
            <a:xfrm>
              <a:off x="2110555" y="2805247"/>
              <a:ext cx="1294781" cy="235737"/>
            </a:xfrm>
            <a:prstGeom prst="rect">
              <a:avLst/>
            </a:prstGeom>
            <a:noFill/>
          </p:spPr>
          <p:txBody>
            <a:bodyPr wrap="square" lIns="0" tIns="0" rIns="0" bIns="0" rtlCol="0">
              <a:noAutofit/>
            </a:bodyPr>
            <a:lstStyle/>
            <a:p>
              <a:pPr algn="ctr" defTabSz="685800"/>
              <a:r>
                <a:rPr lang="en-US" sz="1200" dirty="0">
                  <a:solidFill>
                    <a:prstClr val="black">
                      <a:lumMod val="75000"/>
                      <a:lumOff val="25000"/>
                    </a:prstClr>
                  </a:solidFill>
                  <a:latin typeface="Trebuchet MS" panose="020B0603020202020204"/>
                </a:rPr>
                <a:t>July 2021</a:t>
              </a:r>
            </a:p>
          </p:txBody>
        </p:sp>
      </p:grpSp>
      <p:sp>
        <p:nvSpPr>
          <p:cNvPr id="3" name="Oval 2">
            <a:extLst>
              <a:ext uri="{FF2B5EF4-FFF2-40B4-BE49-F238E27FC236}">
                <a16:creationId xmlns:a16="http://schemas.microsoft.com/office/drawing/2014/main" id="{688424DD-8674-0F4A-B8B3-DAEE2E04D90C}"/>
              </a:ext>
            </a:extLst>
          </p:cNvPr>
          <p:cNvSpPr/>
          <p:nvPr/>
        </p:nvSpPr>
        <p:spPr>
          <a:xfrm>
            <a:off x="1446110" y="1104405"/>
            <a:ext cx="2255582" cy="188358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1" name="Oval 80">
            <a:extLst>
              <a:ext uri="{FF2B5EF4-FFF2-40B4-BE49-F238E27FC236}">
                <a16:creationId xmlns:a16="http://schemas.microsoft.com/office/drawing/2014/main" id="{C9FA9331-4A4A-3B47-8F8C-353635C6DEF2}"/>
              </a:ext>
            </a:extLst>
          </p:cNvPr>
          <p:cNvSpPr/>
          <p:nvPr/>
        </p:nvSpPr>
        <p:spPr>
          <a:xfrm>
            <a:off x="3127506" y="3994944"/>
            <a:ext cx="2255582" cy="188358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2" name="Oval 81">
            <a:extLst>
              <a:ext uri="{FF2B5EF4-FFF2-40B4-BE49-F238E27FC236}">
                <a16:creationId xmlns:a16="http://schemas.microsoft.com/office/drawing/2014/main" id="{2C14DD3A-4C15-D845-8076-99742B8A0506}"/>
              </a:ext>
            </a:extLst>
          </p:cNvPr>
          <p:cNvSpPr/>
          <p:nvPr/>
        </p:nvSpPr>
        <p:spPr>
          <a:xfrm>
            <a:off x="3915537" y="1231050"/>
            <a:ext cx="2255582" cy="188358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3" name="Oval 82">
            <a:extLst>
              <a:ext uri="{FF2B5EF4-FFF2-40B4-BE49-F238E27FC236}">
                <a16:creationId xmlns:a16="http://schemas.microsoft.com/office/drawing/2014/main" id="{A6B93315-FA3E-3C4B-B77E-D5704761C1A2}"/>
              </a:ext>
            </a:extLst>
          </p:cNvPr>
          <p:cNvSpPr/>
          <p:nvPr/>
        </p:nvSpPr>
        <p:spPr>
          <a:xfrm>
            <a:off x="5681599" y="3943668"/>
            <a:ext cx="2255582" cy="188358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84" name="Oval 83">
            <a:extLst>
              <a:ext uri="{FF2B5EF4-FFF2-40B4-BE49-F238E27FC236}">
                <a16:creationId xmlns:a16="http://schemas.microsoft.com/office/drawing/2014/main" id="{D48D9F24-11F1-E243-A91D-16E4BC1D8CEE}"/>
              </a:ext>
            </a:extLst>
          </p:cNvPr>
          <p:cNvSpPr/>
          <p:nvPr/>
        </p:nvSpPr>
        <p:spPr>
          <a:xfrm>
            <a:off x="6652233" y="1244094"/>
            <a:ext cx="2255582" cy="1883588"/>
          </a:xfrm>
          <a:prstGeom prst="ellipse">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4" name="TextBox 3">
            <a:extLst>
              <a:ext uri="{FF2B5EF4-FFF2-40B4-BE49-F238E27FC236}">
                <a16:creationId xmlns:a16="http://schemas.microsoft.com/office/drawing/2014/main" id="{14791C75-7DCE-3E41-8A7B-C263CE3E9BCE}"/>
              </a:ext>
            </a:extLst>
          </p:cNvPr>
          <p:cNvSpPr txBox="1"/>
          <p:nvPr/>
        </p:nvSpPr>
        <p:spPr>
          <a:xfrm>
            <a:off x="1116892" y="972450"/>
            <a:ext cx="2798645" cy="369332"/>
          </a:xfrm>
          <a:prstGeom prst="rect">
            <a:avLst/>
          </a:prstGeom>
          <a:solidFill>
            <a:schemeClr val="bg1"/>
          </a:solidFill>
          <a:ln w="28575">
            <a:solidFill>
              <a:schemeClr val="accent2"/>
            </a:solidFill>
          </a:ln>
        </p:spPr>
        <p:txBody>
          <a:bodyPr wrap="square" rtlCol="0">
            <a:spAutoFit/>
          </a:bodyPr>
          <a:lstStyle/>
          <a:p>
            <a:r>
              <a:rPr lang="en-US" dirty="0"/>
              <a:t>Alex </a:t>
            </a:r>
            <a:r>
              <a:rPr lang="en-US" dirty="0" err="1"/>
              <a:t>Dworak</a:t>
            </a:r>
            <a:r>
              <a:rPr lang="en-US" dirty="0"/>
              <a:t>, Jeremy Howe</a:t>
            </a:r>
          </a:p>
        </p:txBody>
      </p:sp>
      <p:sp>
        <p:nvSpPr>
          <p:cNvPr id="86" name="TextBox 85">
            <a:extLst>
              <a:ext uri="{FF2B5EF4-FFF2-40B4-BE49-F238E27FC236}">
                <a16:creationId xmlns:a16="http://schemas.microsoft.com/office/drawing/2014/main" id="{68856BE8-F09E-C94D-BB2C-D798807A284C}"/>
              </a:ext>
            </a:extLst>
          </p:cNvPr>
          <p:cNvSpPr txBox="1"/>
          <p:nvPr/>
        </p:nvSpPr>
        <p:spPr>
          <a:xfrm>
            <a:off x="3562667" y="5777061"/>
            <a:ext cx="1570274" cy="369332"/>
          </a:xfrm>
          <a:prstGeom prst="rect">
            <a:avLst/>
          </a:prstGeom>
          <a:solidFill>
            <a:schemeClr val="bg1"/>
          </a:solidFill>
          <a:ln w="28575">
            <a:solidFill>
              <a:schemeClr val="accent2"/>
            </a:solidFill>
          </a:ln>
        </p:spPr>
        <p:txBody>
          <a:bodyPr wrap="square" rtlCol="0">
            <a:spAutoFit/>
          </a:bodyPr>
          <a:lstStyle/>
          <a:p>
            <a:r>
              <a:rPr lang="en-US" dirty="0"/>
              <a:t>Dan Jeffrey</a:t>
            </a:r>
          </a:p>
        </p:txBody>
      </p:sp>
      <p:sp>
        <p:nvSpPr>
          <p:cNvPr id="87" name="TextBox 86">
            <a:extLst>
              <a:ext uri="{FF2B5EF4-FFF2-40B4-BE49-F238E27FC236}">
                <a16:creationId xmlns:a16="http://schemas.microsoft.com/office/drawing/2014/main" id="{8709CB1B-76D2-3948-841F-32F5D072FD7A}"/>
              </a:ext>
            </a:extLst>
          </p:cNvPr>
          <p:cNvSpPr txBox="1"/>
          <p:nvPr/>
        </p:nvSpPr>
        <p:spPr>
          <a:xfrm>
            <a:off x="4046423" y="710018"/>
            <a:ext cx="2995333" cy="369332"/>
          </a:xfrm>
          <a:prstGeom prst="rect">
            <a:avLst/>
          </a:prstGeom>
          <a:noFill/>
          <a:ln w="28575">
            <a:solidFill>
              <a:schemeClr val="accent2"/>
            </a:solidFill>
          </a:ln>
        </p:spPr>
        <p:txBody>
          <a:bodyPr wrap="square" rtlCol="0">
            <a:spAutoFit/>
          </a:bodyPr>
          <a:lstStyle/>
          <a:p>
            <a:r>
              <a:rPr lang="en-US" dirty="0"/>
              <a:t>Melissa </a:t>
            </a:r>
            <a:r>
              <a:rPr lang="en-US" dirty="0" err="1"/>
              <a:t>Kitto</a:t>
            </a:r>
            <a:r>
              <a:rPr lang="en-US" dirty="0"/>
              <a:t>, Jason  Gillespie</a:t>
            </a:r>
          </a:p>
        </p:txBody>
      </p:sp>
      <p:sp>
        <p:nvSpPr>
          <p:cNvPr id="88" name="TextBox 87">
            <a:extLst>
              <a:ext uri="{FF2B5EF4-FFF2-40B4-BE49-F238E27FC236}">
                <a16:creationId xmlns:a16="http://schemas.microsoft.com/office/drawing/2014/main" id="{E0D3AE10-4CBD-AB46-88DF-F9D5B4D717AD}"/>
              </a:ext>
            </a:extLst>
          </p:cNvPr>
          <p:cNvSpPr txBox="1"/>
          <p:nvPr/>
        </p:nvSpPr>
        <p:spPr>
          <a:xfrm>
            <a:off x="5932276" y="5786190"/>
            <a:ext cx="1972245" cy="369332"/>
          </a:xfrm>
          <a:prstGeom prst="rect">
            <a:avLst/>
          </a:prstGeom>
          <a:solidFill>
            <a:schemeClr val="bg1"/>
          </a:solidFill>
          <a:ln w="28575">
            <a:solidFill>
              <a:schemeClr val="accent2"/>
            </a:solidFill>
          </a:ln>
        </p:spPr>
        <p:txBody>
          <a:bodyPr wrap="square" rtlCol="0">
            <a:spAutoFit/>
          </a:bodyPr>
          <a:lstStyle/>
          <a:p>
            <a:r>
              <a:rPr lang="en-US" dirty="0"/>
              <a:t>Stephen </a:t>
            </a:r>
            <a:r>
              <a:rPr lang="en-US" dirty="0" err="1"/>
              <a:t>Mohring</a:t>
            </a:r>
            <a:endParaRPr lang="en-US" dirty="0"/>
          </a:p>
        </p:txBody>
      </p:sp>
      <p:sp>
        <p:nvSpPr>
          <p:cNvPr id="103" name="TextBox 102">
            <a:extLst>
              <a:ext uri="{FF2B5EF4-FFF2-40B4-BE49-F238E27FC236}">
                <a16:creationId xmlns:a16="http://schemas.microsoft.com/office/drawing/2014/main" id="{AD0A4413-C76F-7242-B37C-87360270BB2C}"/>
              </a:ext>
            </a:extLst>
          </p:cNvPr>
          <p:cNvSpPr txBox="1"/>
          <p:nvPr/>
        </p:nvSpPr>
        <p:spPr>
          <a:xfrm>
            <a:off x="7203907" y="908786"/>
            <a:ext cx="1570274" cy="369332"/>
          </a:xfrm>
          <a:prstGeom prst="rect">
            <a:avLst/>
          </a:prstGeom>
          <a:solidFill>
            <a:schemeClr val="bg1"/>
          </a:solidFill>
          <a:ln w="28575">
            <a:solidFill>
              <a:schemeClr val="accent2"/>
            </a:solidFill>
          </a:ln>
        </p:spPr>
        <p:txBody>
          <a:bodyPr wrap="square" rtlCol="0">
            <a:spAutoFit/>
          </a:bodyPr>
          <a:lstStyle/>
          <a:p>
            <a:r>
              <a:rPr lang="en-US" dirty="0"/>
              <a:t>Carrie </a:t>
            </a:r>
            <a:r>
              <a:rPr lang="en-US" dirty="0" err="1"/>
              <a:t>Hoarty</a:t>
            </a:r>
            <a:endParaRPr lang="en-US" dirty="0"/>
          </a:p>
        </p:txBody>
      </p:sp>
    </p:spTree>
    <p:extLst>
      <p:ext uri="{BB962C8B-B14F-4D97-AF65-F5344CB8AC3E}">
        <p14:creationId xmlns:p14="http://schemas.microsoft.com/office/powerpoint/2010/main" val="4130062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6"/>
                                        </p:tgtEl>
                                        <p:attrNameLst>
                                          <p:attrName>style.visibility</p:attrName>
                                        </p:attrNameLst>
                                      </p:cBhvr>
                                      <p:to>
                                        <p:strVal val="visible"/>
                                      </p:to>
                                    </p:set>
                                    <p:anim calcmode="lin" valueType="num">
                                      <p:cBhvr additive="base">
                                        <p:cTn id="13" dur="500" fill="hold"/>
                                        <p:tgtEl>
                                          <p:spTgt spid="86"/>
                                        </p:tgtEl>
                                        <p:attrNameLst>
                                          <p:attrName>ppt_x</p:attrName>
                                        </p:attrNameLst>
                                      </p:cBhvr>
                                      <p:tavLst>
                                        <p:tav tm="0">
                                          <p:val>
                                            <p:strVal val="#ppt_x"/>
                                          </p:val>
                                        </p:tav>
                                        <p:tav tm="100000">
                                          <p:val>
                                            <p:strVal val="#ppt_x"/>
                                          </p:val>
                                        </p:tav>
                                      </p:tavLst>
                                    </p:anim>
                                    <p:anim calcmode="lin" valueType="num">
                                      <p:cBhvr additive="base">
                                        <p:cTn id="14" dur="500" fill="hold"/>
                                        <p:tgtEl>
                                          <p:spTgt spid="8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7"/>
                                        </p:tgtEl>
                                        <p:attrNameLst>
                                          <p:attrName>style.visibility</p:attrName>
                                        </p:attrNameLst>
                                      </p:cBhvr>
                                      <p:to>
                                        <p:strVal val="visible"/>
                                      </p:to>
                                    </p:set>
                                    <p:anim calcmode="lin" valueType="num">
                                      <p:cBhvr additive="base">
                                        <p:cTn id="19" dur="500" fill="hold"/>
                                        <p:tgtEl>
                                          <p:spTgt spid="87"/>
                                        </p:tgtEl>
                                        <p:attrNameLst>
                                          <p:attrName>ppt_x</p:attrName>
                                        </p:attrNameLst>
                                      </p:cBhvr>
                                      <p:tavLst>
                                        <p:tav tm="0">
                                          <p:val>
                                            <p:strVal val="#ppt_x"/>
                                          </p:val>
                                        </p:tav>
                                        <p:tav tm="100000">
                                          <p:val>
                                            <p:strVal val="#ppt_x"/>
                                          </p:val>
                                        </p:tav>
                                      </p:tavLst>
                                    </p:anim>
                                    <p:anim calcmode="lin" valueType="num">
                                      <p:cBhvr additive="base">
                                        <p:cTn id="20" dur="500" fill="hold"/>
                                        <p:tgtEl>
                                          <p:spTgt spid="8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8"/>
                                        </p:tgtEl>
                                        <p:attrNameLst>
                                          <p:attrName>style.visibility</p:attrName>
                                        </p:attrNameLst>
                                      </p:cBhvr>
                                      <p:to>
                                        <p:strVal val="visible"/>
                                      </p:to>
                                    </p:set>
                                    <p:anim calcmode="lin" valueType="num">
                                      <p:cBhvr additive="base">
                                        <p:cTn id="25" dur="500" fill="hold"/>
                                        <p:tgtEl>
                                          <p:spTgt spid="88"/>
                                        </p:tgtEl>
                                        <p:attrNameLst>
                                          <p:attrName>ppt_x</p:attrName>
                                        </p:attrNameLst>
                                      </p:cBhvr>
                                      <p:tavLst>
                                        <p:tav tm="0">
                                          <p:val>
                                            <p:strVal val="#ppt_x"/>
                                          </p:val>
                                        </p:tav>
                                        <p:tav tm="100000">
                                          <p:val>
                                            <p:strVal val="#ppt_x"/>
                                          </p:val>
                                        </p:tav>
                                      </p:tavLst>
                                    </p:anim>
                                    <p:anim calcmode="lin" valueType="num">
                                      <p:cBhvr additive="base">
                                        <p:cTn id="26" dur="500" fill="hold"/>
                                        <p:tgtEl>
                                          <p:spTgt spid="8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3"/>
                                        </p:tgtEl>
                                        <p:attrNameLst>
                                          <p:attrName>style.visibility</p:attrName>
                                        </p:attrNameLst>
                                      </p:cBhvr>
                                      <p:to>
                                        <p:strVal val="visible"/>
                                      </p:to>
                                    </p:set>
                                    <p:anim calcmode="lin" valueType="num">
                                      <p:cBhvr additive="base">
                                        <p:cTn id="31" dur="500" fill="hold"/>
                                        <p:tgtEl>
                                          <p:spTgt spid="103"/>
                                        </p:tgtEl>
                                        <p:attrNameLst>
                                          <p:attrName>ppt_x</p:attrName>
                                        </p:attrNameLst>
                                      </p:cBhvr>
                                      <p:tavLst>
                                        <p:tav tm="0">
                                          <p:val>
                                            <p:strVal val="#ppt_x"/>
                                          </p:val>
                                        </p:tav>
                                        <p:tav tm="100000">
                                          <p:val>
                                            <p:strVal val="#ppt_x"/>
                                          </p:val>
                                        </p:tav>
                                      </p:tavLst>
                                    </p:anim>
                                    <p:anim calcmode="lin" valueType="num">
                                      <p:cBhvr additive="base">
                                        <p:cTn id="32" dur="500" fill="hold"/>
                                        <p:tgtEl>
                                          <p:spTgt spid="1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86" grpId="0" animBg="1"/>
      <p:bldP spid="87" grpId="0" animBg="1"/>
      <p:bldP spid="88" grpId="0" animBg="1"/>
      <p:bldP spid="10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5">
            <a:extLst>
              <a:ext uri="{FF2B5EF4-FFF2-40B4-BE49-F238E27FC236}">
                <a16:creationId xmlns:a16="http://schemas.microsoft.com/office/drawing/2014/main" id="{5E6398DF-D16B-6E46-99C7-DD9829D9B14A}"/>
              </a:ext>
            </a:extLst>
          </p:cNvPr>
          <p:cNvSpPr>
            <a:spLocks noChangeArrowheads="1"/>
          </p:cNvSpPr>
          <p:nvPr/>
        </p:nvSpPr>
        <p:spPr bwMode="auto">
          <a:xfrm>
            <a:off x="654908" y="620252"/>
            <a:ext cx="8489092" cy="523220"/>
          </a:xfrm>
          <a:prstGeom prst="rect">
            <a:avLst/>
          </a:prstGeom>
          <a:solidFill>
            <a:schemeClr val="bg1"/>
          </a:solidFill>
          <a:ln w="9525">
            <a:solidFill>
              <a:schemeClr val="tx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How Do We know if 4-Ms Education is Effective</a:t>
            </a:r>
            <a:endParaRPr kumimoji="0" lang="en-US" altLang="en-US" sz="2800" b="0" i="0" u="none" strike="noStrike" cap="none" normalizeH="0" baseline="0" dirty="0">
              <a:ln>
                <a:noFill/>
              </a:ln>
              <a:solidFill>
                <a:srgbClr val="C00000"/>
              </a:solidFill>
              <a:effectLst/>
              <a:latin typeface="Arial" panose="020B0604020202020204" pitchFamily="34" charset="0"/>
            </a:endParaRPr>
          </a:p>
        </p:txBody>
      </p:sp>
      <p:pic>
        <p:nvPicPr>
          <p:cNvPr id="18" name="Picture 17">
            <a:extLst>
              <a:ext uri="{FF2B5EF4-FFF2-40B4-BE49-F238E27FC236}">
                <a16:creationId xmlns:a16="http://schemas.microsoft.com/office/drawing/2014/main" id="{BCF9FBCA-B177-A342-9688-309452995EBD}"/>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39491" y="1901854"/>
            <a:ext cx="4529599" cy="3918174"/>
          </a:xfrm>
          <a:prstGeom prst="rect">
            <a:avLst/>
          </a:prstGeom>
          <a:noFill/>
          <a:ln>
            <a:noFill/>
          </a:ln>
        </p:spPr>
      </p:pic>
      <p:sp>
        <p:nvSpPr>
          <p:cNvPr id="20" name="TextBox 19">
            <a:extLst>
              <a:ext uri="{FF2B5EF4-FFF2-40B4-BE49-F238E27FC236}">
                <a16:creationId xmlns:a16="http://schemas.microsoft.com/office/drawing/2014/main" id="{3E9580FC-37E7-7D42-9951-52CB7D956AA9}"/>
              </a:ext>
            </a:extLst>
          </p:cNvPr>
          <p:cNvSpPr txBox="1"/>
          <p:nvPr/>
        </p:nvSpPr>
        <p:spPr>
          <a:xfrm>
            <a:off x="5064269" y="4686803"/>
            <a:ext cx="4030975" cy="769441"/>
          </a:xfrm>
          <a:prstGeom prst="rect">
            <a:avLst/>
          </a:prstGeom>
          <a:noFill/>
        </p:spPr>
        <p:txBody>
          <a:bodyPr wrap="none" rtlCol="0">
            <a:spAutoFit/>
          </a:bodyPr>
          <a:lstStyle/>
          <a:p>
            <a:r>
              <a:rPr lang="en-US" sz="2200" b="1" dirty="0"/>
              <a:t>Level 1: Satisfaction &amp; perceived </a:t>
            </a:r>
          </a:p>
          <a:p>
            <a:r>
              <a:rPr lang="en-US" sz="2200" b="1" dirty="0"/>
              <a:t>usefulness </a:t>
            </a:r>
            <a:r>
              <a:rPr lang="en-US" sz="2200" dirty="0"/>
              <a:t>(</a:t>
            </a:r>
            <a:r>
              <a:rPr lang="en-US" sz="2200" b="1" dirty="0">
                <a:solidFill>
                  <a:srgbClr val="FF0000"/>
                </a:solidFill>
              </a:rPr>
              <a:t>Survey</a:t>
            </a:r>
            <a:r>
              <a:rPr lang="en-US" sz="2200" dirty="0"/>
              <a:t>)</a:t>
            </a:r>
          </a:p>
        </p:txBody>
      </p:sp>
      <p:sp>
        <p:nvSpPr>
          <p:cNvPr id="21" name="TextBox 20">
            <a:extLst>
              <a:ext uri="{FF2B5EF4-FFF2-40B4-BE49-F238E27FC236}">
                <a16:creationId xmlns:a16="http://schemas.microsoft.com/office/drawing/2014/main" id="{F0423736-06A6-B341-8926-916635AFF235}"/>
              </a:ext>
            </a:extLst>
          </p:cNvPr>
          <p:cNvSpPr txBox="1"/>
          <p:nvPr/>
        </p:nvSpPr>
        <p:spPr>
          <a:xfrm>
            <a:off x="5050634" y="3860941"/>
            <a:ext cx="3654205" cy="769441"/>
          </a:xfrm>
          <a:prstGeom prst="rect">
            <a:avLst/>
          </a:prstGeom>
          <a:noFill/>
        </p:spPr>
        <p:txBody>
          <a:bodyPr wrap="none" rtlCol="0">
            <a:spAutoFit/>
          </a:bodyPr>
          <a:lstStyle/>
          <a:p>
            <a:r>
              <a:rPr lang="en-US" sz="2200" b="1" dirty="0"/>
              <a:t>Level 2: Knowledge and Skills </a:t>
            </a:r>
          </a:p>
          <a:p>
            <a:r>
              <a:rPr lang="en-US" sz="2200" dirty="0"/>
              <a:t>(</a:t>
            </a:r>
            <a:r>
              <a:rPr lang="en-US" sz="2200" b="1" dirty="0">
                <a:solidFill>
                  <a:srgbClr val="FF0000"/>
                </a:solidFill>
              </a:rPr>
              <a:t>Survey</a:t>
            </a:r>
            <a:r>
              <a:rPr lang="en-US" dirty="0"/>
              <a:t>)</a:t>
            </a:r>
          </a:p>
        </p:txBody>
      </p:sp>
      <p:sp>
        <p:nvSpPr>
          <p:cNvPr id="22" name="TextBox 21">
            <a:extLst>
              <a:ext uri="{FF2B5EF4-FFF2-40B4-BE49-F238E27FC236}">
                <a16:creationId xmlns:a16="http://schemas.microsoft.com/office/drawing/2014/main" id="{FCD90034-BD4F-4D44-80E0-E5D1FF8B563E}"/>
              </a:ext>
            </a:extLst>
          </p:cNvPr>
          <p:cNvSpPr txBox="1"/>
          <p:nvPr/>
        </p:nvSpPr>
        <p:spPr>
          <a:xfrm>
            <a:off x="5084361" y="2722777"/>
            <a:ext cx="3742799" cy="1046440"/>
          </a:xfrm>
          <a:prstGeom prst="rect">
            <a:avLst/>
          </a:prstGeom>
          <a:noFill/>
        </p:spPr>
        <p:txBody>
          <a:bodyPr wrap="square" rtlCol="0">
            <a:spAutoFit/>
          </a:bodyPr>
          <a:lstStyle/>
          <a:p>
            <a:r>
              <a:rPr lang="en-US" sz="2200" b="1" dirty="0"/>
              <a:t>Level 3: Behavior/structure change </a:t>
            </a:r>
            <a:r>
              <a:rPr lang="en-US" dirty="0"/>
              <a:t>(</a:t>
            </a:r>
            <a:r>
              <a:rPr lang="en-US" b="1" dirty="0">
                <a:solidFill>
                  <a:srgbClr val="FF0000"/>
                </a:solidFill>
              </a:rPr>
              <a:t>Survey,</a:t>
            </a:r>
            <a:r>
              <a:rPr lang="en-US" dirty="0"/>
              <a:t> </a:t>
            </a:r>
            <a:r>
              <a:rPr lang="en-US" b="1" dirty="0">
                <a:solidFill>
                  <a:srgbClr val="FF0000"/>
                </a:solidFill>
              </a:rPr>
              <a:t>EMR data</a:t>
            </a:r>
            <a:r>
              <a:rPr lang="en-US" dirty="0"/>
              <a:t>, </a:t>
            </a:r>
            <a:r>
              <a:rPr lang="en-US" b="1" dirty="0">
                <a:solidFill>
                  <a:srgbClr val="FF0000"/>
                </a:solidFill>
              </a:rPr>
              <a:t>Internal service tracking document</a:t>
            </a:r>
            <a:r>
              <a:rPr lang="en-US" dirty="0"/>
              <a:t>)</a:t>
            </a:r>
          </a:p>
        </p:txBody>
      </p:sp>
      <p:sp>
        <p:nvSpPr>
          <p:cNvPr id="23" name="TextBox 22">
            <a:extLst>
              <a:ext uri="{FF2B5EF4-FFF2-40B4-BE49-F238E27FC236}">
                <a16:creationId xmlns:a16="http://schemas.microsoft.com/office/drawing/2014/main" id="{ADB61FDA-D514-2C4C-8006-23C8E3F2030D}"/>
              </a:ext>
            </a:extLst>
          </p:cNvPr>
          <p:cNvSpPr txBox="1"/>
          <p:nvPr/>
        </p:nvSpPr>
        <p:spPr>
          <a:xfrm>
            <a:off x="5084361" y="1805191"/>
            <a:ext cx="3226589" cy="769441"/>
          </a:xfrm>
          <a:prstGeom prst="rect">
            <a:avLst/>
          </a:prstGeom>
          <a:noFill/>
        </p:spPr>
        <p:txBody>
          <a:bodyPr wrap="none" rtlCol="0">
            <a:spAutoFit/>
          </a:bodyPr>
          <a:lstStyle/>
          <a:p>
            <a:r>
              <a:rPr lang="en-US" sz="2200" b="1" dirty="0"/>
              <a:t>Level 4: Patient Outcomes</a:t>
            </a:r>
          </a:p>
          <a:p>
            <a:r>
              <a:rPr lang="en-US" sz="2200" b="1" dirty="0">
                <a:solidFill>
                  <a:srgbClr val="FF0000"/>
                </a:solidFill>
              </a:rPr>
              <a:t>(EMR data)</a:t>
            </a:r>
          </a:p>
        </p:txBody>
      </p:sp>
    </p:spTree>
    <p:extLst>
      <p:ext uri="{BB962C8B-B14F-4D97-AF65-F5344CB8AC3E}">
        <p14:creationId xmlns:p14="http://schemas.microsoft.com/office/powerpoint/2010/main" val="3453855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5">
            <a:extLst>
              <a:ext uri="{FF2B5EF4-FFF2-40B4-BE49-F238E27FC236}">
                <a16:creationId xmlns:a16="http://schemas.microsoft.com/office/drawing/2014/main" id="{5E6398DF-D16B-6E46-99C7-DD9829D9B14A}"/>
              </a:ext>
            </a:extLst>
          </p:cNvPr>
          <p:cNvSpPr>
            <a:spLocks noChangeArrowheads="1"/>
          </p:cNvSpPr>
          <p:nvPr/>
        </p:nvSpPr>
        <p:spPr bwMode="auto">
          <a:xfrm>
            <a:off x="1416050" y="143643"/>
            <a:ext cx="710872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2800" b="1" dirty="0">
                <a:solidFill>
                  <a:srgbClr val="C00000"/>
                </a:solidFill>
                <a:latin typeface="Arial"/>
                <a:cs typeface="Arial"/>
              </a:rPr>
              <a:t>4Ms Education for "Age Friendly Clinics” </a:t>
            </a:r>
            <a:endParaRPr kumimoji="0" lang="en-US" altLang="en-US" sz="2800" b="0" i="0" u="none" strike="noStrike" cap="none" normalizeH="0" baseline="0" dirty="0">
              <a:ln>
                <a:noFill/>
              </a:ln>
              <a:solidFill>
                <a:srgbClr val="C00000"/>
              </a:solidFill>
              <a:effectLst/>
              <a:latin typeface="Arial" panose="020B0604020202020204" pitchFamily="34" charset="0"/>
            </a:endParaRPr>
          </a:p>
        </p:txBody>
      </p:sp>
      <p:sp>
        <p:nvSpPr>
          <p:cNvPr id="47" name="Rectangle 24">
            <a:extLst>
              <a:ext uri="{FF2B5EF4-FFF2-40B4-BE49-F238E27FC236}">
                <a16:creationId xmlns:a16="http://schemas.microsoft.com/office/drawing/2014/main" id="{A234EEF8-9F3D-1147-B9D5-FC611543D441}"/>
              </a:ext>
            </a:extLst>
          </p:cNvPr>
          <p:cNvSpPr>
            <a:spLocks noChangeArrowheads="1"/>
          </p:cNvSpPr>
          <p:nvPr/>
        </p:nvSpPr>
        <p:spPr bwMode="auto">
          <a:xfrm>
            <a:off x="772223" y="1100064"/>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graphicFrame>
        <p:nvGraphicFramePr>
          <p:cNvPr id="3" name="Table 3">
            <a:extLst>
              <a:ext uri="{FF2B5EF4-FFF2-40B4-BE49-F238E27FC236}">
                <a16:creationId xmlns:a16="http://schemas.microsoft.com/office/drawing/2014/main" id="{A8E509D3-87EA-4C85-BC55-DE5C25CCD7F4}"/>
              </a:ext>
            </a:extLst>
          </p:cNvPr>
          <p:cNvGraphicFramePr>
            <a:graphicFrameLocks noGrp="1"/>
          </p:cNvGraphicFramePr>
          <p:nvPr>
            <p:extLst>
              <p:ext uri="{D42A27DB-BD31-4B8C-83A1-F6EECF244321}">
                <p14:modId xmlns:p14="http://schemas.microsoft.com/office/powerpoint/2010/main" val="1622738589"/>
              </p:ext>
            </p:extLst>
          </p:nvPr>
        </p:nvGraphicFramePr>
        <p:xfrm>
          <a:off x="1128345" y="2058865"/>
          <a:ext cx="7768520" cy="3199668"/>
        </p:xfrm>
        <a:graphic>
          <a:graphicData uri="http://schemas.openxmlformats.org/drawingml/2006/table">
            <a:tbl>
              <a:tblPr firstRow="1" bandRow="1">
                <a:tableStyleId>{5C22544A-7EE6-4342-B048-85BDC9FD1C3A}</a:tableStyleId>
              </a:tblPr>
              <a:tblGrid>
                <a:gridCol w="1386007">
                  <a:extLst>
                    <a:ext uri="{9D8B030D-6E8A-4147-A177-3AD203B41FA5}">
                      <a16:colId xmlns:a16="http://schemas.microsoft.com/office/drawing/2014/main" val="1755569847"/>
                    </a:ext>
                  </a:extLst>
                </a:gridCol>
                <a:gridCol w="888852">
                  <a:extLst>
                    <a:ext uri="{9D8B030D-6E8A-4147-A177-3AD203B41FA5}">
                      <a16:colId xmlns:a16="http://schemas.microsoft.com/office/drawing/2014/main" val="4261082686"/>
                    </a:ext>
                  </a:extLst>
                </a:gridCol>
                <a:gridCol w="942008">
                  <a:extLst>
                    <a:ext uri="{9D8B030D-6E8A-4147-A177-3AD203B41FA5}">
                      <a16:colId xmlns:a16="http://schemas.microsoft.com/office/drawing/2014/main" val="1733219905"/>
                    </a:ext>
                  </a:extLst>
                </a:gridCol>
                <a:gridCol w="1263556">
                  <a:extLst>
                    <a:ext uri="{9D8B030D-6E8A-4147-A177-3AD203B41FA5}">
                      <a16:colId xmlns:a16="http://schemas.microsoft.com/office/drawing/2014/main" val="2516400435"/>
                    </a:ext>
                  </a:extLst>
                </a:gridCol>
                <a:gridCol w="795448">
                  <a:extLst>
                    <a:ext uri="{9D8B030D-6E8A-4147-A177-3AD203B41FA5}">
                      <a16:colId xmlns:a16="http://schemas.microsoft.com/office/drawing/2014/main" val="1877491026"/>
                    </a:ext>
                  </a:extLst>
                </a:gridCol>
                <a:gridCol w="971067">
                  <a:extLst>
                    <a:ext uri="{9D8B030D-6E8A-4147-A177-3AD203B41FA5}">
                      <a16:colId xmlns:a16="http://schemas.microsoft.com/office/drawing/2014/main" val="1623801807"/>
                    </a:ext>
                  </a:extLst>
                </a:gridCol>
                <a:gridCol w="628984">
                  <a:extLst>
                    <a:ext uri="{9D8B030D-6E8A-4147-A177-3AD203B41FA5}">
                      <a16:colId xmlns:a16="http://schemas.microsoft.com/office/drawing/2014/main" val="2948421174"/>
                    </a:ext>
                  </a:extLst>
                </a:gridCol>
                <a:gridCol w="892598">
                  <a:extLst>
                    <a:ext uri="{9D8B030D-6E8A-4147-A177-3AD203B41FA5}">
                      <a16:colId xmlns:a16="http://schemas.microsoft.com/office/drawing/2014/main" val="2548036470"/>
                    </a:ext>
                  </a:extLst>
                </a:gridCol>
              </a:tblGrid>
              <a:tr h="756777">
                <a:tc>
                  <a:txBody>
                    <a:bodyPr/>
                    <a:lstStyle/>
                    <a:p>
                      <a:endParaRPr lang="en-US"/>
                    </a:p>
                  </a:txBody>
                  <a:tcPr anchor="ctr"/>
                </a:tc>
                <a:tc>
                  <a:txBody>
                    <a:bodyPr/>
                    <a:lstStyle/>
                    <a:p>
                      <a:r>
                        <a:rPr lang="en-US"/>
                        <a:t>HICSA</a:t>
                      </a:r>
                    </a:p>
                  </a:txBody>
                  <a:tcPr anchor="ctr"/>
                </a:tc>
                <a:tc>
                  <a:txBody>
                    <a:bodyPr/>
                    <a:lstStyle/>
                    <a:p>
                      <a:r>
                        <a:rPr lang="en-US"/>
                        <a:t>One World</a:t>
                      </a:r>
                    </a:p>
                  </a:txBody>
                  <a:tcPr anchor="ctr"/>
                </a:tc>
                <a:tc>
                  <a:txBody>
                    <a:bodyPr/>
                    <a:lstStyle/>
                    <a:p>
                      <a:r>
                        <a:rPr lang="en-US" dirty="0"/>
                        <a:t>Fontenelle</a:t>
                      </a:r>
                    </a:p>
                  </a:txBody>
                  <a:tcPr anchor="ctr"/>
                </a:tc>
                <a:tc>
                  <a:txBody>
                    <a:bodyPr/>
                    <a:lstStyle/>
                    <a:p>
                      <a:r>
                        <a:rPr lang="en-US"/>
                        <a:t>Ponca</a:t>
                      </a:r>
                    </a:p>
                  </a:txBody>
                  <a:tcPr anchor="ctr"/>
                </a:tc>
                <a:tc>
                  <a:txBody>
                    <a:bodyPr/>
                    <a:lstStyle/>
                    <a:p>
                      <a:pPr lvl="0">
                        <a:buNone/>
                      </a:pPr>
                      <a:r>
                        <a:rPr lang="en-US"/>
                        <a:t>IM DOC</a:t>
                      </a:r>
                    </a:p>
                  </a:txBody>
                  <a:tcPr anchor="ctr"/>
                </a:tc>
                <a:tc>
                  <a:txBody>
                    <a:bodyPr/>
                    <a:lstStyle/>
                    <a:p>
                      <a:r>
                        <a:rPr lang="en-US" dirty="0" err="1"/>
                        <a:t>Oth</a:t>
                      </a:r>
                      <a:r>
                        <a:rPr lang="en-US" dirty="0"/>
                        <a:t>.</a:t>
                      </a:r>
                    </a:p>
                  </a:txBody>
                  <a:tcPr anchor="ctr"/>
                </a:tc>
                <a:tc>
                  <a:txBody>
                    <a:bodyPr/>
                    <a:lstStyle/>
                    <a:p>
                      <a:r>
                        <a:rPr lang="en-US"/>
                        <a:t>Total</a:t>
                      </a:r>
                    </a:p>
                  </a:txBody>
                  <a:tcPr anchor="ctr"/>
                </a:tc>
                <a:extLst>
                  <a:ext uri="{0D108BD9-81ED-4DB2-BD59-A6C34878D82A}">
                    <a16:rowId xmlns:a16="http://schemas.microsoft.com/office/drawing/2014/main" val="2534369696"/>
                  </a:ext>
                </a:extLst>
              </a:tr>
              <a:tr h="1091505">
                <a:tc>
                  <a:txBody>
                    <a:bodyPr/>
                    <a:lstStyle/>
                    <a:p>
                      <a:r>
                        <a:rPr lang="en-US"/>
                        <a:t>4Ms Geriatric Sessions</a:t>
                      </a:r>
                    </a:p>
                  </a:txBody>
                  <a:tcPr anchor="ctr"/>
                </a:tc>
                <a:tc>
                  <a:txBody>
                    <a:bodyPr/>
                    <a:lstStyle/>
                    <a:p>
                      <a:pPr algn="ctr"/>
                      <a:r>
                        <a:rPr lang="en-US"/>
                        <a:t>10</a:t>
                      </a:r>
                    </a:p>
                  </a:txBody>
                  <a:tcPr anchor="ctr"/>
                </a:tc>
                <a:tc>
                  <a:txBody>
                    <a:bodyPr/>
                    <a:lstStyle/>
                    <a:p>
                      <a:pPr algn="ctr"/>
                      <a:r>
                        <a:rPr lang="en-US"/>
                        <a:t>49</a:t>
                      </a:r>
                    </a:p>
                  </a:txBody>
                  <a:tcPr anchor="ctr"/>
                </a:tc>
                <a:tc>
                  <a:txBody>
                    <a:bodyPr/>
                    <a:lstStyle/>
                    <a:p>
                      <a:pPr algn="ctr"/>
                      <a:r>
                        <a:rPr lang="en-US" dirty="0"/>
                        <a:t>25</a:t>
                      </a:r>
                    </a:p>
                  </a:txBody>
                  <a:tcPr anchor="ctr"/>
                </a:tc>
                <a:tc>
                  <a:txBody>
                    <a:bodyPr/>
                    <a:lstStyle/>
                    <a:p>
                      <a:pPr algn="ctr"/>
                      <a:r>
                        <a:rPr lang="en-US"/>
                        <a:t>97</a:t>
                      </a:r>
                    </a:p>
                  </a:txBody>
                  <a:tcPr anchor="ctr"/>
                </a:tc>
                <a:tc>
                  <a:txBody>
                    <a:bodyPr/>
                    <a:lstStyle/>
                    <a:p>
                      <a:pPr lvl="0" algn="ctr">
                        <a:buNone/>
                      </a:pPr>
                      <a:r>
                        <a:rPr lang="en-US"/>
                        <a:t>43</a:t>
                      </a:r>
                    </a:p>
                  </a:txBody>
                  <a:tcPr anchor="ctr"/>
                </a:tc>
                <a:tc>
                  <a:txBody>
                    <a:bodyPr/>
                    <a:lstStyle/>
                    <a:p>
                      <a:pPr algn="ctr"/>
                      <a:r>
                        <a:rPr lang="en-US"/>
                        <a:t>7</a:t>
                      </a:r>
                    </a:p>
                  </a:txBody>
                  <a:tcPr anchor="ctr"/>
                </a:tc>
                <a:tc>
                  <a:txBody>
                    <a:bodyPr/>
                    <a:lstStyle/>
                    <a:p>
                      <a:pPr algn="ctr"/>
                      <a:r>
                        <a:rPr lang="en-US" sz="2400" dirty="0"/>
                        <a:t>231</a:t>
                      </a:r>
                    </a:p>
                  </a:txBody>
                  <a:tcPr anchor="ctr"/>
                </a:tc>
                <a:extLst>
                  <a:ext uri="{0D108BD9-81ED-4DB2-BD59-A6C34878D82A}">
                    <a16:rowId xmlns:a16="http://schemas.microsoft.com/office/drawing/2014/main" val="154505305"/>
                  </a:ext>
                </a:extLst>
              </a:tr>
              <a:tr h="762321">
                <a:tc>
                  <a:txBody>
                    <a:bodyPr/>
                    <a:lstStyle/>
                    <a:p>
                      <a:r>
                        <a:rPr lang="en-US" dirty="0"/>
                        <a:t>ECHO Case Conferences</a:t>
                      </a:r>
                    </a:p>
                  </a:txBody>
                  <a:tcPr anchor="ctr"/>
                </a:tc>
                <a:tc>
                  <a:txBody>
                    <a:bodyPr/>
                    <a:lstStyle/>
                    <a:p>
                      <a:pPr algn="ctr"/>
                      <a:r>
                        <a:rPr lang="en-US"/>
                        <a:t>75</a:t>
                      </a:r>
                    </a:p>
                  </a:txBody>
                  <a:tcPr anchor="ctr"/>
                </a:tc>
                <a:tc>
                  <a:txBody>
                    <a:bodyPr/>
                    <a:lstStyle/>
                    <a:p>
                      <a:pPr algn="ctr"/>
                      <a:r>
                        <a:rPr lang="en-US"/>
                        <a:t>135</a:t>
                      </a:r>
                    </a:p>
                  </a:txBody>
                  <a:tcPr anchor="ctr"/>
                </a:tc>
                <a:tc>
                  <a:txBody>
                    <a:bodyPr/>
                    <a:lstStyle/>
                    <a:p>
                      <a:pPr algn="ctr"/>
                      <a:r>
                        <a:rPr lang="en-US"/>
                        <a:t>41</a:t>
                      </a:r>
                    </a:p>
                  </a:txBody>
                  <a:tcPr anchor="ctr"/>
                </a:tc>
                <a:tc>
                  <a:txBody>
                    <a:bodyPr/>
                    <a:lstStyle/>
                    <a:p>
                      <a:pPr algn="ctr"/>
                      <a:r>
                        <a:rPr lang="en-US"/>
                        <a:t>26</a:t>
                      </a:r>
                    </a:p>
                  </a:txBody>
                  <a:tcPr anchor="ctr"/>
                </a:tc>
                <a:tc>
                  <a:txBody>
                    <a:bodyPr/>
                    <a:lstStyle/>
                    <a:p>
                      <a:pPr lvl="0" algn="ctr">
                        <a:buNone/>
                      </a:pPr>
                      <a:r>
                        <a:rPr lang="en-US"/>
                        <a:t>17</a:t>
                      </a:r>
                    </a:p>
                  </a:txBody>
                  <a:tcPr anchor="ctr"/>
                </a:tc>
                <a:tc>
                  <a:txBody>
                    <a:bodyPr/>
                    <a:lstStyle/>
                    <a:p>
                      <a:pPr algn="ctr"/>
                      <a:r>
                        <a:rPr lang="en-US"/>
                        <a:t>86</a:t>
                      </a:r>
                    </a:p>
                  </a:txBody>
                  <a:tcPr anchor="ctr"/>
                </a:tc>
                <a:tc>
                  <a:txBody>
                    <a:bodyPr/>
                    <a:lstStyle/>
                    <a:p>
                      <a:pPr algn="ctr"/>
                      <a:r>
                        <a:rPr lang="en-US" sz="2400" dirty="0"/>
                        <a:t>380</a:t>
                      </a:r>
                    </a:p>
                  </a:txBody>
                  <a:tcPr anchor="ctr"/>
                </a:tc>
                <a:extLst>
                  <a:ext uri="{0D108BD9-81ED-4DB2-BD59-A6C34878D82A}">
                    <a16:rowId xmlns:a16="http://schemas.microsoft.com/office/drawing/2014/main" val="1595121865"/>
                  </a:ext>
                </a:extLst>
              </a:tr>
              <a:tr h="589065">
                <a:tc>
                  <a:txBody>
                    <a:bodyPr/>
                    <a:lstStyle/>
                    <a:p>
                      <a:pPr algn="r"/>
                      <a:r>
                        <a:rPr lang="en-US" b="1"/>
                        <a:t>Total</a:t>
                      </a:r>
                    </a:p>
                  </a:txBody>
                  <a:tcPr anchor="ctr"/>
                </a:tc>
                <a:tc>
                  <a:txBody>
                    <a:bodyPr/>
                    <a:lstStyle/>
                    <a:p>
                      <a:pPr algn="ctr"/>
                      <a:r>
                        <a:rPr lang="en-US"/>
                        <a:t>85</a:t>
                      </a:r>
                    </a:p>
                  </a:txBody>
                  <a:tcPr anchor="ctr"/>
                </a:tc>
                <a:tc>
                  <a:txBody>
                    <a:bodyPr/>
                    <a:lstStyle/>
                    <a:p>
                      <a:pPr algn="ctr"/>
                      <a:r>
                        <a:rPr lang="en-US"/>
                        <a:t>184</a:t>
                      </a:r>
                    </a:p>
                  </a:txBody>
                  <a:tcPr anchor="ctr"/>
                </a:tc>
                <a:tc>
                  <a:txBody>
                    <a:bodyPr/>
                    <a:lstStyle/>
                    <a:p>
                      <a:pPr algn="ctr"/>
                      <a:r>
                        <a:rPr lang="en-US"/>
                        <a:t>66</a:t>
                      </a:r>
                    </a:p>
                  </a:txBody>
                  <a:tcPr anchor="ctr"/>
                </a:tc>
                <a:tc>
                  <a:txBody>
                    <a:bodyPr/>
                    <a:lstStyle/>
                    <a:p>
                      <a:pPr algn="ctr"/>
                      <a:r>
                        <a:rPr lang="en-US"/>
                        <a:t>123</a:t>
                      </a:r>
                    </a:p>
                  </a:txBody>
                  <a:tcPr anchor="ctr"/>
                </a:tc>
                <a:tc>
                  <a:txBody>
                    <a:bodyPr/>
                    <a:lstStyle/>
                    <a:p>
                      <a:pPr lvl="0" algn="ctr">
                        <a:buNone/>
                      </a:pPr>
                      <a:r>
                        <a:rPr lang="en-US"/>
                        <a:t>60</a:t>
                      </a:r>
                    </a:p>
                  </a:txBody>
                  <a:tcPr anchor="ctr"/>
                </a:tc>
                <a:tc>
                  <a:txBody>
                    <a:bodyPr/>
                    <a:lstStyle/>
                    <a:p>
                      <a:pPr algn="ctr"/>
                      <a:r>
                        <a:rPr lang="en-US"/>
                        <a:t>93</a:t>
                      </a:r>
                    </a:p>
                  </a:txBody>
                  <a:tcPr anchor="ctr"/>
                </a:tc>
                <a:tc>
                  <a:txBody>
                    <a:bodyPr/>
                    <a:lstStyle/>
                    <a:p>
                      <a:pPr algn="ctr"/>
                      <a:r>
                        <a:rPr lang="en-US" sz="2800" b="1" dirty="0"/>
                        <a:t>611</a:t>
                      </a:r>
                    </a:p>
                  </a:txBody>
                  <a:tcPr anchor="ctr"/>
                </a:tc>
                <a:extLst>
                  <a:ext uri="{0D108BD9-81ED-4DB2-BD59-A6C34878D82A}">
                    <a16:rowId xmlns:a16="http://schemas.microsoft.com/office/drawing/2014/main" val="549996563"/>
                  </a:ext>
                </a:extLst>
              </a:tr>
            </a:tbl>
          </a:graphicData>
        </a:graphic>
      </p:graphicFrame>
      <p:sp>
        <p:nvSpPr>
          <p:cNvPr id="5" name="TextBox 4">
            <a:extLst>
              <a:ext uri="{FF2B5EF4-FFF2-40B4-BE49-F238E27FC236}">
                <a16:creationId xmlns:a16="http://schemas.microsoft.com/office/drawing/2014/main" id="{1200C1BE-2EA0-476D-A9C8-A8E12D5DE5BA}"/>
              </a:ext>
            </a:extLst>
          </p:cNvPr>
          <p:cNvSpPr txBox="1"/>
          <p:nvPr/>
        </p:nvSpPr>
        <p:spPr>
          <a:xfrm>
            <a:off x="2331881" y="1377063"/>
            <a:ext cx="5556736"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accent1"/>
                </a:solidFill>
                <a:latin typeface="Arial" panose="020B0604020202020204" pitchFamily="34" charset="0"/>
                <a:cs typeface="Arial" panose="020B0604020202020204" pitchFamily="34" charset="0"/>
              </a:rPr>
              <a:t>Attendance 9/5/19 - 5/6/21</a:t>
            </a:r>
          </a:p>
        </p:txBody>
      </p:sp>
    </p:spTree>
    <p:extLst>
      <p:ext uri="{BB962C8B-B14F-4D97-AF65-F5344CB8AC3E}">
        <p14:creationId xmlns:p14="http://schemas.microsoft.com/office/powerpoint/2010/main" val="7583889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24">
            <a:extLst>
              <a:ext uri="{FF2B5EF4-FFF2-40B4-BE49-F238E27FC236}">
                <a16:creationId xmlns:a16="http://schemas.microsoft.com/office/drawing/2014/main" id="{A234EEF8-9F3D-1147-B9D5-FC611543D441}"/>
              </a:ext>
            </a:extLst>
          </p:cNvPr>
          <p:cNvSpPr>
            <a:spLocks noChangeArrowheads="1"/>
          </p:cNvSpPr>
          <p:nvPr/>
        </p:nvSpPr>
        <p:spPr bwMode="auto">
          <a:xfrm>
            <a:off x="772223" y="1100064"/>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graphicFrame>
        <p:nvGraphicFramePr>
          <p:cNvPr id="4" name="Chart 3">
            <a:extLst>
              <a:ext uri="{FF2B5EF4-FFF2-40B4-BE49-F238E27FC236}">
                <a16:creationId xmlns:a16="http://schemas.microsoft.com/office/drawing/2014/main" id="{C71324C4-04BB-5943-970E-140D83A629AC}"/>
              </a:ext>
            </a:extLst>
          </p:cNvPr>
          <p:cNvGraphicFramePr/>
          <p:nvPr>
            <p:extLst>
              <p:ext uri="{D42A27DB-BD31-4B8C-83A1-F6EECF244321}">
                <p14:modId xmlns:p14="http://schemas.microsoft.com/office/powerpoint/2010/main" val="3295968729"/>
              </p:ext>
            </p:extLst>
          </p:nvPr>
        </p:nvGraphicFramePr>
        <p:xfrm>
          <a:off x="3991705" y="1961838"/>
          <a:ext cx="5152295" cy="3694424"/>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25">
            <a:extLst>
              <a:ext uri="{FF2B5EF4-FFF2-40B4-BE49-F238E27FC236}">
                <a16:creationId xmlns:a16="http://schemas.microsoft.com/office/drawing/2014/main" id="{8768760E-2E4E-C24D-92A4-F597BBAC8C45}"/>
              </a:ext>
            </a:extLst>
          </p:cNvPr>
          <p:cNvSpPr>
            <a:spLocks noChangeArrowheads="1"/>
          </p:cNvSpPr>
          <p:nvPr/>
        </p:nvSpPr>
        <p:spPr bwMode="auto">
          <a:xfrm>
            <a:off x="1416050" y="143643"/>
            <a:ext cx="710872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2800" b="1" dirty="0">
                <a:solidFill>
                  <a:srgbClr val="C00000"/>
                </a:solidFill>
                <a:latin typeface="Arial"/>
                <a:cs typeface="Arial"/>
              </a:rPr>
              <a:t>4Ms Education for "Age Friendly Clinics” </a:t>
            </a:r>
            <a:endParaRPr kumimoji="0" lang="en-US" altLang="en-US" sz="2800" b="0" i="0" u="none" strike="noStrike" cap="none" normalizeH="0" baseline="0" dirty="0">
              <a:ln>
                <a:noFill/>
              </a:ln>
              <a:solidFill>
                <a:srgbClr val="C00000"/>
              </a:solidFill>
              <a:effectLst/>
              <a:latin typeface="Arial" panose="020B0604020202020204" pitchFamily="34" charset="0"/>
            </a:endParaRPr>
          </a:p>
        </p:txBody>
      </p:sp>
      <p:sp>
        <p:nvSpPr>
          <p:cNvPr id="6" name="TextBox 5">
            <a:extLst>
              <a:ext uri="{FF2B5EF4-FFF2-40B4-BE49-F238E27FC236}">
                <a16:creationId xmlns:a16="http://schemas.microsoft.com/office/drawing/2014/main" id="{79D385AB-5570-664E-A9D7-833FD0D118BE}"/>
              </a:ext>
            </a:extLst>
          </p:cNvPr>
          <p:cNvSpPr txBox="1"/>
          <p:nvPr/>
        </p:nvSpPr>
        <p:spPr>
          <a:xfrm>
            <a:off x="1174890" y="1382526"/>
            <a:ext cx="7888588" cy="5847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200" b="1" dirty="0">
                <a:solidFill>
                  <a:schemeClr val="accent1"/>
                </a:solidFill>
              </a:rPr>
              <a:t>Who we are: 			Participants by Profession  </a:t>
            </a:r>
          </a:p>
        </p:txBody>
      </p:sp>
      <p:sp>
        <p:nvSpPr>
          <p:cNvPr id="9" name="TextBox 8">
            <a:extLst>
              <a:ext uri="{FF2B5EF4-FFF2-40B4-BE49-F238E27FC236}">
                <a16:creationId xmlns:a16="http://schemas.microsoft.com/office/drawing/2014/main" id="{FDCA2A0F-45F4-2149-90A6-1510D88EA347}"/>
              </a:ext>
            </a:extLst>
          </p:cNvPr>
          <p:cNvSpPr txBox="1"/>
          <p:nvPr/>
        </p:nvSpPr>
        <p:spPr>
          <a:xfrm>
            <a:off x="1174890" y="1915926"/>
            <a:ext cx="3574591" cy="3539430"/>
          </a:xfrm>
          <a:prstGeom prst="rect">
            <a:avLst/>
          </a:prstGeom>
          <a:noFill/>
        </p:spPr>
        <p:txBody>
          <a:bodyPr wrap="square" rtlCol="0">
            <a:spAutoFit/>
          </a:bodyPr>
          <a:lstStyle/>
          <a:p>
            <a:pPr marL="285750" indent="-285750">
              <a:buFont typeface="Arial" panose="020B0604020202020204" pitchFamily="34" charset="0"/>
              <a:buChar char="•"/>
            </a:pPr>
            <a:r>
              <a:rPr lang="en-US" sz="2800" dirty="0"/>
              <a:t>82% female </a:t>
            </a:r>
          </a:p>
          <a:p>
            <a:pPr marL="285750" indent="-285750">
              <a:buFont typeface="Arial" panose="020B0604020202020204" pitchFamily="34" charset="0"/>
              <a:buChar char="•"/>
            </a:pPr>
            <a:r>
              <a:rPr lang="en-US" sz="2800" dirty="0"/>
              <a:t>Non-Hispanic Whites (73%) Hispanics (12%), Asian (7%), African American (2%), and Other (6%)</a:t>
            </a:r>
          </a:p>
          <a:p>
            <a:pPr marL="285750" indent="-285750">
              <a:buFont typeface="Arial" panose="020B0604020202020204" pitchFamily="34" charset="0"/>
              <a:buChar char="•"/>
            </a:pPr>
            <a:r>
              <a:rPr lang="en-US" sz="2800" dirty="0"/>
              <a:t>About 50% aged 20-39 </a:t>
            </a:r>
          </a:p>
        </p:txBody>
      </p:sp>
    </p:spTree>
    <p:extLst>
      <p:ext uri="{BB962C8B-B14F-4D97-AF65-F5344CB8AC3E}">
        <p14:creationId xmlns:p14="http://schemas.microsoft.com/office/powerpoint/2010/main" val="4193838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7CFD5-E1FB-E84E-B4D6-96939E716C26}"/>
              </a:ext>
            </a:extLst>
          </p:cNvPr>
          <p:cNvSpPr>
            <a:spLocks noGrp="1"/>
          </p:cNvSpPr>
          <p:nvPr>
            <p:ph type="title"/>
          </p:nvPr>
        </p:nvSpPr>
        <p:spPr>
          <a:xfrm>
            <a:off x="1110739" y="59516"/>
            <a:ext cx="6636018" cy="689390"/>
          </a:xfrm>
        </p:spPr>
        <p:txBody>
          <a:bodyPr/>
          <a:lstStyle/>
          <a:p>
            <a:r>
              <a:rPr lang="en-US" sz="4400" dirty="0"/>
              <a:t>Educational Outcomes</a:t>
            </a:r>
          </a:p>
        </p:txBody>
      </p:sp>
      <p:pic>
        <p:nvPicPr>
          <p:cNvPr id="5" name="Content Placeholder 4">
            <a:extLst>
              <a:ext uri="{FF2B5EF4-FFF2-40B4-BE49-F238E27FC236}">
                <a16:creationId xmlns:a16="http://schemas.microsoft.com/office/drawing/2014/main" id="{05471594-AC9F-524B-AF78-F8498B77D585}"/>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64243" y="1579263"/>
            <a:ext cx="4264505" cy="3665978"/>
          </a:xfrm>
          <a:prstGeom prst="rect">
            <a:avLst/>
          </a:prstGeom>
          <a:noFill/>
          <a:ln>
            <a:noFill/>
          </a:ln>
        </p:spPr>
      </p:pic>
      <p:sp>
        <p:nvSpPr>
          <p:cNvPr id="6" name="TextBox 5">
            <a:extLst>
              <a:ext uri="{FF2B5EF4-FFF2-40B4-BE49-F238E27FC236}">
                <a16:creationId xmlns:a16="http://schemas.microsoft.com/office/drawing/2014/main" id="{B5842122-7278-D744-B73F-0DDDDECD8D8F}"/>
              </a:ext>
            </a:extLst>
          </p:cNvPr>
          <p:cNvSpPr txBox="1"/>
          <p:nvPr/>
        </p:nvSpPr>
        <p:spPr>
          <a:xfrm>
            <a:off x="4611148" y="4351070"/>
            <a:ext cx="5608026" cy="243143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C0504D"/>
                </a:solidFill>
                <a:latin typeface="Arial" panose="020B0604020202020204" pitchFamily="34" charset="0"/>
                <a:cs typeface="Arial" panose="020B0604020202020204" pitchFamily="34" charset="0"/>
              </a:rPr>
              <a:t>&gt; 90%</a:t>
            </a:r>
            <a:r>
              <a:rPr lang="en-US" sz="2400" dirty="0">
                <a:solidFill>
                  <a:srgbClr val="C0504D"/>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of you </a:t>
            </a:r>
            <a:r>
              <a:rPr lang="en-US" sz="2400" b="1" dirty="0">
                <a:solidFill>
                  <a:srgbClr val="C0504D"/>
                </a:solidFill>
                <a:latin typeface="Arial" panose="020B0604020202020204" pitchFamily="34" charset="0"/>
                <a:cs typeface="Arial" panose="020B0604020202020204" pitchFamily="34" charset="0"/>
              </a:rPr>
              <a:t>agreed or strongly agreed</a:t>
            </a:r>
            <a:r>
              <a:rPr lang="en-US" sz="2400" b="1" dirty="0">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that the 4Ms training and case conferences:​</a:t>
            </a:r>
          </a:p>
          <a:p>
            <a:pPr lvl="1">
              <a:buChar char="•"/>
            </a:pPr>
            <a:r>
              <a:rPr lang="en-US" sz="2000" i="1" dirty="0">
                <a:solidFill>
                  <a:srgbClr val="4BACC6"/>
                </a:solidFill>
                <a:latin typeface="Arial" panose="020B0604020202020204" pitchFamily="34" charset="0"/>
                <a:cs typeface="Arial" panose="020B0604020202020204" pitchFamily="34" charset="0"/>
              </a:rPr>
              <a:t> were effective</a:t>
            </a:r>
            <a:endParaRPr lang="en-US" sz="2000" dirty="0">
              <a:latin typeface="Arial" panose="020B0604020202020204" pitchFamily="34" charset="0"/>
              <a:cs typeface="Arial" panose="020B0604020202020204" pitchFamily="34" charset="0"/>
            </a:endParaRPr>
          </a:p>
          <a:p>
            <a:pPr lvl="1">
              <a:buChar char="•"/>
            </a:pPr>
            <a:r>
              <a:rPr lang="en-US" sz="2000" i="1" dirty="0">
                <a:solidFill>
                  <a:srgbClr val="4BACC6"/>
                </a:solidFill>
                <a:latin typeface="Arial" panose="020B0604020202020204" pitchFamily="34" charset="0"/>
                <a:cs typeface="Arial" panose="020B0604020202020204" pitchFamily="34" charset="0"/>
              </a:rPr>
              <a:t> enhance clinical practice</a:t>
            </a:r>
            <a:r>
              <a:rPr lang="en-US" sz="2000" dirty="0">
                <a:latin typeface="Arial" panose="020B0604020202020204" pitchFamily="34" charset="0"/>
                <a:cs typeface="Arial" panose="020B0604020202020204" pitchFamily="34" charset="0"/>
              </a:rPr>
              <a:t>​</a:t>
            </a:r>
          </a:p>
          <a:p>
            <a:pPr lvl="1">
              <a:buChar char="•"/>
            </a:pPr>
            <a:r>
              <a:rPr lang="en-US" sz="2000" i="1" dirty="0">
                <a:solidFill>
                  <a:srgbClr val="4BACC6"/>
                </a:solidFill>
                <a:latin typeface="Arial" panose="020B0604020202020204" pitchFamily="34" charset="0"/>
                <a:cs typeface="Arial" panose="020B0604020202020204" pitchFamily="34" charset="0"/>
              </a:rPr>
              <a:t> would recommend </a:t>
            </a:r>
          </a:p>
          <a:p>
            <a:pPr lvl="1"/>
            <a:r>
              <a:rPr lang="en-US" sz="2000" i="1" dirty="0">
                <a:solidFill>
                  <a:srgbClr val="4BACC6"/>
                </a:solidFill>
                <a:latin typeface="Arial" panose="020B0604020202020204" pitchFamily="34" charset="0"/>
                <a:cs typeface="Arial" panose="020B0604020202020204" pitchFamily="34" charset="0"/>
              </a:rPr>
              <a:t>  sessions to their peers</a:t>
            </a:r>
          </a:p>
        </p:txBody>
      </p:sp>
      <p:sp>
        <p:nvSpPr>
          <p:cNvPr id="7" name="TextBox 6">
            <a:extLst>
              <a:ext uri="{FF2B5EF4-FFF2-40B4-BE49-F238E27FC236}">
                <a16:creationId xmlns:a16="http://schemas.microsoft.com/office/drawing/2014/main" id="{1DC2F0EE-0E94-B942-BF52-C21A1F91A124}"/>
              </a:ext>
            </a:extLst>
          </p:cNvPr>
          <p:cNvSpPr txBox="1"/>
          <p:nvPr/>
        </p:nvSpPr>
        <p:spPr>
          <a:xfrm>
            <a:off x="4428748" y="3070608"/>
            <a:ext cx="4715252"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latin typeface="Arial" panose="020B0604020202020204" pitchFamily="34" charset="0"/>
                <a:cs typeface="Arial" panose="020B0604020202020204" pitchFamily="34" charset="0"/>
              </a:rPr>
              <a:t>You reported significant </a:t>
            </a:r>
            <a:r>
              <a:rPr lang="en-US" sz="2400" b="1" dirty="0">
                <a:solidFill>
                  <a:schemeClr val="accent2"/>
                </a:solidFill>
                <a:latin typeface="Arial" panose="020B0604020202020204" pitchFamily="34" charset="0"/>
                <a:cs typeface="Arial" panose="020B0604020202020204" pitchFamily="34" charset="0"/>
              </a:rPr>
              <a:t>increase in knowledge and confidence</a:t>
            </a:r>
            <a:r>
              <a:rPr lang="en-US" sz="2400" dirty="0">
                <a:latin typeface="Arial" panose="020B0604020202020204" pitchFamily="34" charset="0"/>
                <a:cs typeface="Arial" panose="020B0604020202020204" pitchFamily="34" charset="0"/>
              </a:rPr>
              <a:t> treating older adults</a:t>
            </a:r>
            <a:endParaRPr lang="en-US" sz="2400" i="1" dirty="0">
              <a:solidFill>
                <a:srgbClr val="4BACC6"/>
              </a:solidFill>
              <a:latin typeface="Arial" panose="020B0604020202020204" pitchFamily="34" charset="0"/>
              <a:cs typeface="Arial" panose="020B0604020202020204" pitchFamily="34" charset="0"/>
            </a:endParaRPr>
          </a:p>
        </p:txBody>
      </p:sp>
      <p:cxnSp>
        <p:nvCxnSpPr>
          <p:cNvPr id="9" name="Elbow Connector 8">
            <a:extLst>
              <a:ext uri="{FF2B5EF4-FFF2-40B4-BE49-F238E27FC236}">
                <a16:creationId xmlns:a16="http://schemas.microsoft.com/office/drawing/2014/main" id="{87DE8406-0924-3140-B706-892527FDD0DC}"/>
              </a:ext>
            </a:extLst>
          </p:cNvPr>
          <p:cNvCxnSpPr>
            <a:cxnSpLocks/>
          </p:cNvCxnSpPr>
          <p:nvPr/>
        </p:nvCxnSpPr>
        <p:spPr>
          <a:xfrm flipV="1">
            <a:off x="3496826" y="3285812"/>
            <a:ext cx="844062" cy="281353"/>
          </a:xfrm>
          <a:prstGeom prst="bentConnector3">
            <a:avLst/>
          </a:prstGeom>
          <a:ln w="76200"/>
        </p:spPr>
        <p:style>
          <a:lnRef idx="2">
            <a:schemeClr val="accent1"/>
          </a:lnRef>
          <a:fillRef idx="0">
            <a:schemeClr val="accent1"/>
          </a:fillRef>
          <a:effectRef idx="1">
            <a:schemeClr val="accent1"/>
          </a:effectRef>
          <a:fontRef idx="minor">
            <a:schemeClr val="tx1"/>
          </a:fontRef>
        </p:style>
      </p:cxnSp>
      <p:cxnSp>
        <p:nvCxnSpPr>
          <p:cNvPr id="12" name="Elbow Connector 11">
            <a:extLst>
              <a:ext uri="{FF2B5EF4-FFF2-40B4-BE49-F238E27FC236}">
                <a16:creationId xmlns:a16="http://schemas.microsoft.com/office/drawing/2014/main" id="{DE6F3647-081F-F04B-9561-36F5A8AF4EF4}"/>
              </a:ext>
            </a:extLst>
          </p:cNvPr>
          <p:cNvCxnSpPr/>
          <p:nvPr/>
        </p:nvCxnSpPr>
        <p:spPr>
          <a:xfrm>
            <a:off x="4097917" y="4461468"/>
            <a:ext cx="513231" cy="190919"/>
          </a:xfrm>
          <a:prstGeom prst="bentConnector3">
            <a:avLst/>
          </a:prstGeom>
          <a:ln w="76200"/>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247412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7CFD5-E1FB-E84E-B4D6-96939E716C26}"/>
              </a:ext>
            </a:extLst>
          </p:cNvPr>
          <p:cNvSpPr>
            <a:spLocks noGrp="1"/>
          </p:cNvSpPr>
          <p:nvPr>
            <p:ph type="title"/>
          </p:nvPr>
        </p:nvSpPr>
        <p:spPr>
          <a:xfrm>
            <a:off x="54456" y="0"/>
            <a:ext cx="9089544" cy="1062167"/>
          </a:xfrm>
          <a:solidFill>
            <a:schemeClr val="bg1"/>
          </a:solidFill>
        </p:spPr>
        <p:txBody>
          <a:bodyPr/>
          <a:lstStyle/>
          <a:p>
            <a:pPr algn="ctr"/>
            <a:r>
              <a:rPr lang="en-US" sz="4000" dirty="0"/>
              <a:t>Transfer of Knowledge-in EMR Data</a:t>
            </a:r>
          </a:p>
        </p:txBody>
      </p:sp>
      <p:pic>
        <p:nvPicPr>
          <p:cNvPr id="5" name="Content Placeholder 4">
            <a:extLst>
              <a:ext uri="{FF2B5EF4-FFF2-40B4-BE49-F238E27FC236}">
                <a16:creationId xmlns:a16="http://schemas.microsoft.com/office/drawing/2014/main" id="{05471594-AC9F-524B-AF78-F8498B77D585}"/>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rcRect/>
          <a:stretch>
            <a:fillRect/>
          </a:stretch>
        </p:blipFill>
        <p:spPr bwMode="auto">
          <a:xfrm>
            <a:off x="127173" y="1764614"/>
            <a:ext cx="5924959" cy="5093386"/>
          </a:xfrm>
          <a:prstGeom prst="rect">
            <a:avLst/>
          </a:prstGeom>
          <a:noFill/>
          <a:ln>
            <a:noFill/>
          </a:ln>
        </p:spPr>
      </p:pic>
      <p:cxnSp>
        <p:nvCxnSpPr>
          <p:cNvPr id="9" name="Elbow Connector 8">
            <a:extLst>
              <a:ext uri="{FF2B5EF4-FFF2-40B4-BE49-F238E27FC236}">
                <a16:creationId xmlns:a16="http://schemas.microsoft.com/office/drawing/2014/main" id="{87DE8406-0924-3140-B706-892527FDD0DC}"/>
              </a:ext>
            </a:extLst>
          </p:cNvPr>
          <p:cNvCxnSpPr>
            <a:cxnSpLocks/>
          </p:cNvCxnSpPr>
          <p:nvPr/>
        </p:nvCxnSpPr>
        <p:spPr>
          <a:xfrm flipV="1">
            <a:off x="4102443" y="3169508"/>
            <a:ext cx="1364272" cy="234778"/>
          </a:xfrm>
          <a:prstGeom prst="bentConnector3">
            <a:avLst/>
          </a:prstGeom>
          <a:ln w="76200"/>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183D9C9A-DDA2-7D49-AFC7-D31A4ED4E7CF}"/>
              </a:ext>
            </a:extLst>
          </p:cNvPr>
          <p:cNvSpPr txBox="1"/>
          <p:nvPr/>
        </p:nvSpPr>
        <p:spPr>
          <a:xfrm>
            <a:off x="5466715" y="2656703"/>
            <a:ext cx="3454863" cy="3416320"/>
          </a:xfrm>
          <a:prstGeom prst="rect">
            <a:avLst/>
          </a:prstGeom>
          <a:noFill/>
        </p:spPr>
        <p:txBody>
          <a:bodyPr wrap="square" rtlCol="0">
            <a:spAutoFit/>
          </a:bodyPr>
          <a:lstStyle/>
          <a:p>
            <a:r>
              <a:rPr lang="en-US" sz="2400" dirty="0">
                <a:solidFill>
                  <a:schemeClr val="accent2"/>
                </a:solidFill>
              </a:rPr>
              <a:t>What Matters- </a:t>
            </a:r>
            <a:r>
              <a:rPr lang="en-US" sz="2400" dirty="0"/>
              <a:t>Advance Care Plans</a:t>
            </a:r>
          </a:p>
          <a:p>
            <a:r>
              <a:rPr lang="en-US" sz="2400" dirty="0">
                <a:solidFill>
                  <a:schemeClr val="accent2"/>
                </a:solidFill>
              </a:rPr>
              <a:t>Mentation: </a:t>
            </a:r>
            <a:r>
              <a:rPr lang="en-US" sz="2400" dirty="0"/>
              <a:t>Referral of Caregivers for Patients with Dementia</a:t>
            </a:r>
          </a:p>
          <a:p>
            <a:r>
              <a:rPr lang="en-US" sz="2400" dirty="0">
                <a:solidFill>
                  <a:schemeClr val="accent2"/>
                </a:solidFill>
              </a:rPr>
              <a:t>Mobility: </a:t>
            </a:r>
            <a:r>
              <a:rPr lang="en-US" sz="2400" dirty="0"/>
              <a:t>Fall Risk Assessment</a:t>
            </a:r>
          </a:p>
          <a:p>
            <a:r>
              <a:rPr lang="en-US" sz="2400" dirty="0">
                <a:solidFill>
                  <a:schemeClr val="accent2"/>
                </a:solidFill>
              </a:rPr>
              <a:t>Medication: </a:t>
            </a:r>
            <a:r>
              <a:rPr lang="en-US" sz="2400" dirty="0"/>
              <a:t>Counseling on Opioid Risk</a:t>
            </a:r>
          </a:p>
        </p:txBody>
      </p:sp>
    </p:spTree>
    <p:extLst>
      <p:ext uri="{BB962C8B-B14F-4D97-AF65-F5344CB8AC3E}">
        <p14:creationId xmlns:p14="http://schemas.microsoft.com/office/powerpoint/2010/main" val="9318179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D1B95-6E03-AF49-95AA-0359CFDDE3A9}"/>
              </a:ext>
            </a:extLst>
          </p:cNvPr>
          <p:cNvSpPr>
            <a:spLocks noGrp="1"/>
          </p:cNvSpPr>
          <p:nvPr>
            <p:ph type="title"/>
          </p:nvPr>
        </p:nvSpPr>
        <p:spPr>
          <a:xfrm>
            <a:off x="1416049" y="395833"/>
            <a:ext cx="7184254" cy="679342"/>
          </a:xfrm>
        </p:spPr>
        <p:txBody>
          <a:bodyPr/>
          <a:lstStyle/>
          <a:p>
            <a:r>
              <a:rPr lang="en-US" dirty="0"/>
              <a:t>Knowledge Transfer</a:t>
            </a:r>
          </a:p>
        </p:txBody>
      </p:sp>
      <p:sp>
        <p:nvSpPr>
          <p:cNvPr id="3" name="Content Placeholder 2">
            <a:extLst>
              <a:ext uri="{FF2B5EF4-FFF2-40B4-BE49-F238E27FC236}">
                <a16:creationId xmlns:a16="http://schemas.microsoft.com/office/drawing/2014/main" id="{EC740196-CD43-0440-B046-FBAD50374D8E}"/>
              </a:ext>
            </a:extLst>
          </p:cNvPr>
          <p:cNvSpPr>
            <a:spLocks noGrp="1"/>
          </p:cNvSpPr>
          <p:nvPr>
            <p:ph idx="1"/>
          </p:nvPr>
        </p:nvSpPr>
        <p:spPr>
          <a:xfrm>
            <a:off x="1416050" y="2431701"/>
            <a:ext cx="6636016" cy="4140238"/>
          </a:xfrm>
        </p:spPr>
        <p:txBody>
          <a:bodyPr/>
          <a:lstStyle/>
          <a:p>
            <a:endParaRPr lang="en-US" b="1" dirty="0">
              <a:solidFill>
                <a:schemeClr val="accent2"/>
              </a:solidFill>
            </a:endParaRPr>
          </a:p>
          <a:p>
            <a:r>
              <a:rPr lang="en-US" sz="3200" b="1" dirty="0">
                <a:solidFill>
                  <a:schemeClr val="accent2"/>
                </a:solidFill>
              </a:rPr>
              <a:t>What Matters- </a:t>
            </a:r>
            <a:r>
              <a:rPr lang="en-US" sz="3200" dirty="0">
                <a:solidFill>
                  <a:schemeClr val="tx2"/>
                </a:solidFill>
              </a:rPr>
              <a:t>Proportion of people over the age of 65 years who have an advance care plan in the EMR or decline to have one</a:t>
            </a:r>
          </a:p>
        </p:txBody>
      </p:sp>
      <p:sp>
        <p:nvSpPr>
          <p:cNvPr id="4" name="Content Placeholder 3">
            <a:extLst>
              <a:ext uri="{FF2B5EF4-FFF2-40B4-BE49-F238E27FC236}">
                <a16:creationId xmlns:a16="http://schemas.microsoft.com/office/drawing/2014/main" id="{0659E2D5-CD8D-FF4F-8CE4-3A8AF546E529}"/>
              </a:ext>
            </a:extLst>
          </p:cNvPr>
          <p:cNvSpPr>
            <a:spLocks noGrp="1"/>
          </p:cNvSpPr>
          <p:nvPr>
            <p:ph sz="quarter" idx="10"/>
          </p:nvPr>
        </p:nvSpPr>
        <p:spPr>
          <a:xfrm>
            <a:off x="1416050" y="1517301"/>
            <a:ext cx="6636017" cy="914400"/>
          </a:xfrm>
        </p:spPr>
        <p:txBody>
          <a:bodyPr>
            <a:normAutofit/>
          </a:bodyPr>
          <a:lstStyle/>
          <a:p>
            <a:r>
              <a:rPr lang="en-US" sz="2800" dirty="0"/>
              <a:t>New Knowledge transferred to behavior in the work environment</a:t>
            </a:r>
          </a:p>
        </p:txBody>
      </p:sp>
    </p:spTree>
    <p:extLst>
      <p:ext uri="{BB962C8B-B14F-4D97-AF65-F5344CB8AC3E}">
        <p14:creationId xmlns:p14="http://schemas.microsoft.com/office/powerpoint/2010/main" val="3624280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0751E-483C-434C-8C3D-C4DF1E43AEEE}"/>
              </a:ext>
            </a:extLst>
          </p:cNvPr>
          <p:cNvSpPr>
            <a:spLocks noGrp="1"/>
          </p:cNvSpPr>
          <p:nvPr>
            <p:ph type="title"/>
          </p:nvPr>
        </p:nvSpPr>
        <p:spPr>
          <a:xfrm>
            <a:off x="1416049" y="80387"/>
            <a:ext cx="6636018" cy="1085221"/>
          </a:xfrm>
        </p:spPr>
        <p:txBody>
          <a:bodyPr/>
          <a:lstStyle/>
          <a:p>
            <a:r>
              <a:rPr lang="en-US" sz="3600" dirty="0"/>
              <a:t>Patients &gt; 65 years with an Advanced Care Plan in EMR</a:t>
            </a:r>
          </a:p>
        </p:txBody>
      </p:sp>
      <p:graphicFrame>
        <p:nvGraphicFramePr>
          <p:cNvPr id="8" name="Chart 7">
            <a:extLst>
              <a:ext uri="{FF2B5EF4-FFF2-40B4-BE49-F238E27FC236}">
                <a16:creationId xmlns:a16="http://schemas.microsoft.com/office/drawing/2014/main" id="{9705F603-44A1-0C45-B385-EBAB4902C397}"/>
              </a:ext>
            </a:extLst>
          </p:cNvPr>
          <p:cNvGraphicFramePr>
            <a:graphicFrameLocks/>
          </p:cNvGraphicFramePr>
          <p:nvPr/>
        </p:nvGraphicFramePr>
        <p:xfrm>
          <a:off x="1390449" y="1377696"/>
          <a:ext cx="7070799" cy="4925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56413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335B-5B69-C84D-9B4D-260C4A27A924}"/>
              </a:ext>
            </a:extLst>
          </p:cNvPr>
          <p:cNvSpPr>
            <a:spLocks noGrp="1"/>
          </p:cNvSpPr>
          <p:nvPr>
            <p:ph type="title"/>
          </p:nvPr>
        </p:nvSpPr>
        <p:spPr>
          <a:xfrm>
            <a:off x="1416048" y="584255"/>
            <a:ext cx="7517887" cy="812059"/>
          </a:xfrm>
        </p:spPr>
        <p:txBody>
          <a:bodyPr/>
          <a:lstStyle/>
          <a:p>
            <a:r>
              <a:rPr lang="en-US" sz="4400" dirty="0"/>
              <a:t>Quiz Question 1</a:t>
            </a:r>
          </a:p>
        </p:txBody>
      </p:sp>
      <p:sp>
        <p:nvSpPr>
          <p:cNvPr id="3" name="Text Placeholder 2">
            <a:extLst>
              <a:ext uri="{FF2B5EF4-FFF2-40B4-BE49-F238E27FC236}">
                <a16:creationId xmlns:a16="http://schemas.microsoft.com/office/drawing/2014/main" id="{24CAE896-02A3-A448-B6D6-005F0C74264C}"/>
              </a:ext>
            </a:extLst>
          </p:cNvPr>
          <p:cNvSpPr>
            <a:spLocks noGrp="1"/>
          </p:cNvSpPr>
          <p:nvPr>
            <p:ph type="body" idx="1"/>
          </p:nvPr>
        </p:nvSpPr>
        <p:spPr>
          <a:xfrm>
            <a:off x="1416048" y="2027413"/>
            <a:ext cx="6559148" cy="3118100"/>
          </a:xfrm>
        </p:spPr>
        <p:txBody>
          <a:bodyPr>
            <a:noAutofit/>
          </a:bodyPr>
          <a:lstStyle/>
          <a:p>
            <a:r>
              <a:rPr lang="en-US" sz="3200" dirty="0">
                <a:solidFill>
                  <a:schemeClr val="tx1"/>
                </a:solidFill>
              </a:rPr>
              <a:t>What proportion of people in the US have </a:t>
            </a:r>
            <a:r>
              <a:rPr lang="en-US" sz="3200" b="1" dirty="0">
                <a:solidFill>
                  <a:schemeClr val="tx1"/>
                </a:solidFill>
              </a:rPr>
              <a:t>any</a:t>
            </a:r>
            <a:r>
              <a:rPr lang="en-US" sz="3200" dirty="0">
                <a:solidFill>
                  <a:schemeClr val="tx1"/>
                </a:solidFill>
              </a:rPr>
              <a:t> documentation for an ACP?</a:t>
            </a:r>
          </a:p>
          <a:p>
            <a:pPr marL="514350" indent="-514350">
              <a:buAutoNum type="alphaUcPeriod"/>
            </a:pPr>
            <a:r>
              <a:rPr lang="en-US" sz="3200" dirty="0">
                <a:solidFill>
                  <a:schemeClr val="tx1"/>
                </a:solidFill>
              </a:rPr>
              <a:t>&lt;5% </a:t>
            </a:r>
          </a:p>
          <a:p>
            <a:pPr marL="514350" indent="-514350">
              <a:buAutoNum type="alphaUcPeriod"/>
            </a:pPr>
            <a:r>
              <a:rPr lang="en-US" sz="3200" dirty="0">
                <a:solidFill>
                  <a:schemeClr val="tx1"/>
                </a:solidFill>
              </a:rPr>
              <a:t>5-20% </a:t>
            </a:r>
          </a:p>
          <a:p>
            <a:pPr marL="514350" indent="-514350">
              <a:buAutoNum type="alphaUcPeriod"/>
            </a:pPr>
            <a:r>
              <a:rPr lang="en-US" sz="3200" dirty="0">
                <a:solidFill>
                  <a:schemeClr val="tx1"/>
                </a:solidFill>
              </a:rPr>
              <a:t>21-30-% </a:t>
            </a:r>
          </a:p>
          <a:p>
            <a:pPr marL="514350" indent="-514350">
              <a:buAutoNum type="alphaUcPeriod"/>
            </a:pPr>
            <a:r>
              <a:rPr lang="en-US" sz="3200" dirty="0">
                <a:solidFill>
                  <a:schemeClr val="tx1"/>
                </a:solidFill>
              </a:rPr>
              <a:t>31-40%</a:t>
            </a:r>
          </a:p>
        </p:txBody>
      </p:sp>
    </p:spTree>
    <p:extLst>
      <p:ext uri="{BB962C8B-B14F-4D97-AF65-F5344CB8AC3E}">
        <p14:creationId xmlns:p14="http://schemas.microsoft.com/office/powerpoint/2010/main" val="30653095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20751E-483C-434C-8C3D-C4DF1E43AEEE}"/>
              </a:ext>
            </a:extLst>
          </p:cNvPr>
          <p:cNvSpPr>
            <a:spLocks noGrp="1"/>
          </p:cNvSpPr>
          <p:nvPr>
            <p:ph type="title"/>
          </p:nvPr>
        </p:nvSpPr>
        <p:spPr>
          <a:xfrm>
            <a:off x="1416049" y="80387"/>
            <a:ext cx="6636018" cy="1085221"/>
          </a:xfrm>
        </p:spPr>
        <p:txBody>
          <a:bodyPr/>
          <a:lstStyle/>
          <a:p>
            <a:r>
              <a:rPr lang="en-US" sz="3600" dirty="0"/>
              <a:t>Patients &gt; 65 years with an Advanced Care Plan in EMR</a:t>
            </a:r>
          </a:p>
        </p:txBody>
      </p:sp>
      <p:sp>
        <p:nvSpPr>
          <p:cNvPr id="10" name="TextBox 9">
            <a:extLst>
              <a:ext uri="{FF2B5EF4-FFF2-40B4-BE49-F238E27FC236}">
                <a16:creationId xmlns:a16="http://schemas.microsoft.com/office/drawing/2014/main" id="{CA6CEB3F-1F85-E541-8B2F-78D85CC46ED8}"/>
              </a:ext>
            </a:extLst>
          </p:cNvPr>
          <p:cNvSpPr txBox="1"/>
          <p:nvPr/>
        </p:nvSpPr>
        <p:spPr>
          <a:xfrm>
            <a:off x="5854452" y="2247638"/>
            <a:ext cx="3166130" cy="369332"/>
          </a:xfrm>
          <a:prstGeom prst="rect">
            <a:avLst/>
          </a:prstGeom>
          <a:noFill/>
        </p:spPr>
        <p:txBody>
          <a:bodyPr wrap="square" rtlCol="0">
            <a:spAutoFit/>
          </a:bodyPr>
          <a:lstStyle/>
          <a:p>
            <a:r>
              <a:rPr lang="en-US" dirty="0"/>
              <a:t>Estimated US rate for any ACP</a:t>
            </a:r>
          </a:p>
        </p:txBody>
      </p:sp>
      <p:graphicFrame>
        <p:nvGraphicFramePr>
          <p:cNvPr id="8" name="Chart 7">
            <a:extLst>
              <a:ext uri="{FF2B5EF4-FFF2-40B4-BE49-F238E27FC236}">
                <a16:creationId xmlns:a16="http://schemas.microsoft.com/office/drawing/2014/main" id="{9705F603-44A1-0C45-B385-EBAB4902C397}"/>
              </a:ext>
            </a:extLst>
          </p:cNvPr>
          <p:cNvGraphicFramePr>
            <a:graphicFrameLocks/>
          </p:cNvGraphicFramePr>
          <p:nvPr>
            <p:extLst>
              <p:ext uri="{D42A27DB-BD31-4B8C-83A1-F6EECF244321}">
                <p14:modId xmlns:p14="http://schemas.microsoft.com/office/powerpoint/2010/main" val="959760772"/>
              </p:ext>
            </p:extLst>
          </p:nvPr>
        </p:nvGraphicFramePr>
        <p:xfrm>
          <a:off x="1390449" y="1377696"/>
          <a:ext cx="7070799" cy="49255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95147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D8579-0EBF-4AEB-A58A-DF0E1488BA40}"/>
              </a:ext>
            </a:extLst>
          </p:cNvPr>
          <p:cNvSpPr>
            <a:spLocks noGrp="1"/>
          </p:cNvSpPr>
          <p:nvPr>
            <p:ph type="title"/>
          </p:nvPr>
        </p:nvSpPr>
        <p:spPr>
          <a:xfrm>
            <a:off x="1579865" y="725499"/>
            <a:ext cx="5704820" cy="1416338"/>
          </a:xfrm>
        </p:spPr>
        <p:txBody>
          <a:bodyPr/>
          <a:lstStyle/>
          <a:p>
            <a:r>
              <a:rPr lang="en-US" sz="3300" dirty="0"/>
              <a:t>Welcome</a:t>
            </a:r>
          </a:p>
        </p:txBody>
      </p:sp>
      <p:sp>
        <p:nvSpPr>
          <p:cNvPr id="4" name="Content Placeholder 3">
            <a:extLst>
              <a:ext uri="{FF2B5EF4-FFF2-40B4-BE49-F238E27FC236}">
                <a16:creationId xmlns:a16="http://schemas.microsoft.com/office/drawing/2014/main" id="{49107093-C0B1-4047-AD7A-343CDEE155C5}"/>
              </a:ext>
            </a:extLst>
          </p:cNvPr>
          <p:cNvSpPr>
            <a:spLocks noGrp="1"/>
          </p:cNvSpPr>
          <p:nvPr>
            <p:ph sz="quarter" idx="13"/>
          </p:nvPr>
        </p:nvSpPr>
        <p:spPr>
          <a:xfrm>
            <a:off x="1081378" y="2429934"/>
            <a:ext cx="6115081" cy="2293143"/>
          </a:xfrm>
        </p:spPr>
        <p:txBody>
          <a:bodyPr>
            <a:normAutofit lnSpcReduction="10000"/>
          </a:bodyPr>
          <a:lstStyle/>
          <a:p>
            <a:r>
              <a:rPr lang="en-US" sz="1800" dirty="0"/>
              <a:t>Nebraska Geriatrics Workforce Enhancement Program welcomes you to our monthly Geriatrics Case Conference ECHO,  held on the first Thursday of every month</a:t>
            </a:r>
          </a:p>
          <a:p>
            <a:endParaRPr lang="en-US" dirty="0"/>
          </a:p>
          <a:p>
            <a:pPr marL="814388" lvl="1" indent="-257175">
              <a:buFont typeface="Arial,Sans-Serif"/>
              <a:buChar char="•"/>
            </a:pPr>
            <a:r>
              <a:rPr lang="en-US" dirty="0"/>
              <a:t>All attendees, please use </a:t>
            </a:r>
            <a:r>
              <a:rPr lang="en-US" dirty="0">
                <a:solidFill>
                  <a:srgbClr val="FFC000"/>
                </a:solidFill>
              </a:rPr>
              <a:t>SIGN-IN LINK </a:t>
            </a:r>
            <a:r>
              <a:rPr lang="en-US" dirty="0"/>
              <a:t>to note attendance or use this QR Link </a:t>
            </a:r>
          </a:p>
          <a:p>
            <a:pPr marL="814388" lvl="1" indent="-257175">
              <a:buFont typeface="Arial,Sans-Serif"/>
              <a:buChar char="•"/>
            </a:pPr>
            <a:r>
              <a:rPr lang="en-US" dirty="0"/>
              <a:t>Please mute during presentations and unmute yourself to speak during discussion</a:t>
            </a:r>
          </a:p>
          <a:p>
            <a:pPr marL="814388" lvl="1" indent="-257175">
              <a:buFont typeface="Arial,Sans-Serif"/>
              <a:buChar char="•"/>
            </a:pPr>
            <a:r>
              <a:rPr lang="en-US" dirty="0"/>
              <a:t>Share your feedback and ideas in follow-up surveys</a:t>
            </a:r>
          </a:p>
          <a:p>
            <a:pPr marL="814388" lvl="1" indent="-257175">
              <a:buFont typeface="Arial,Sans-Serif"/>
              <a:buChar char="•"/>
            </a:pPr>
            <a:endParaRPr lang="en-US" dirty="0"/>
          </a:p>
        </p:txBody>
      </p:sp>
      <p:sp>
        <p:nvSpPr>
          <p:cNvPr id="7" name="TextBox 6">
            <a:extLst>
              <a:ext uri="{FF2B5EF4-FFF2-40B4-BE49-F238E27FC236}">
                <a16:creationId xmlns:a16="http://schemas.microsoft.com/office/drawing/2014/main" id="{F1951415-CD4C-46DF-BFAF-4BBF91067C95}"/>
              </a:ext>
            </a:extLst>
          </p:cNvPr>
          <p:cNvSpPr txBox="1"/>
          <p:nvPr/>
        </p:nvSpPr>
        <p:spPr>
          <a:xfrm>
            <a:off x="1986536" y="4881391"/>
            <a:ext cx="5120878" cy="99257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defTabSz="342900"/>
            <a:r>
              <a:rPr lang="en-US" sz="1200" i="1" dirty="0">
                <a:solidFill>
                  <a:prstClr val="white"/>
                </a:solidFill>
                <a:latin typeface="Calibri"/>
                <a:cs typeface="Arial"/>
                <a:sym typeface="Arial"/>
              </a:rPr>
              <a:t>Project ECHO® collects registration, participation, questions/answers, chat comments, and poll responses for some </a:t>
            </a:r>
            <a:r>
              <a:rPr lang="en-US" sz="1200" i="1" dirty="0" err="1">
                <a:solidFill>
                  <a:prstClr val="white"/>
                </a:solidFill>
                <a:latin typeface="Calibri"/>
                <a:cs typeface="Arial"/>
                <a:sym typeface="Arial"/>
              </a:rPr>
              <a:t>teleECHO</a:t>
            </a:r>
            <a:r>
              <a:rPr lang="en-US" sz="1200" i="1" dirty="0">
                <a:solidFill>
                  <a:prstClr val="white"/>
                </a:solidFill>
                <a:latin typeface="Calibri"/>
                <a:cs typeface="Arial"/>
                <a:sym typeface="Arial"/>
              </a:rPr>
              <a:t>® programs. Your individual data will be kept confidential. These data may be used for reports, maps, communications, surveys, quality assurance, evaluation, research, and to inform new initiatives. </a:t>
            </a:r>
            <a:endParaRPr lang="en-US" sz="1200" dirty="0">
              <a:solidFill>
                <a:prstClr val="white"/>
              </a:solidFill>
              <a:latin typeface="Calibri"/>
              <a:cs typeface="Arial"/>
              <a:sym typeface="Aria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031" y="955260"/>
            <a:ext cx="4823971" cy="519451"/>
          </a:xfrm>
          <a:prstGeom prst="rect">
            <a:avLst/>
          </a:prstGeom>
          <a:solidFill>
            <a:sysClr val="window" lastClr="FFFFFF"/>
          </a:solidFill>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9864" y="984031"/>
            <a:ext cx="1474232" cy="776023"/>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47243" y="3349212"/>
            <a:ext cx="776024" cy="776024"/>
          </a:xfrm>
          <a:prstGeom prst="rect">
            <a:avLst/>
          </a:prstGeom>
        </p:spPr>
      </p:pic>
    </p:spTree>
    <p:extLst>
      <p:ext uri="{BB962C8B-B14F-4D97-AF65-F5344CB8AC3E}">
        <p14:creationId xmlns:p14="http://schemas.microsoft.com/office/powerpoint/2010/main" val="20607465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D2432-37FF-3849-BF23-D0B60A88AFE8}"/>
              </a:ext>
            </a:extLst>
          </p:cNvPr>
          <p:cNvSpPr>
            <a:spLocks noGrp="1"/>
          </p:cNvSpPr>
          <p:nvPr>
            <p:ph type="title"/>
          </p:nvPr>
        </p:nvSpPr>
        <p:spPr>
          <a:xfrm>
            <a:off x="1099752" y="198124"/>
            <a:ext cx="8044248" cy="1888451"/>
          </a:xfrm>
        </p:spPr>
        <p:txBody>
          <a:bodyPr/>
          <a:lstStyle/>
          <a:p>
            <a:r>
              <a:rPr lang="en-US" sz="4000" dirty="0"/>
              <a:t>How Can We Increase proportion of people with an ACP?</a:t>
            </a:r>
          </a:p>
        </p:txBody>
      </p:sp>
      <p:sp>
        <p:nvSpPr>
          <p:cNvPr id="3" name="Content Placeholder 2">
            <a:extLst>
              <a:ext uri="{FF2B5EF4-FFF2-40B4-BE49-F238E27FC236}">
                <a16:creationId xmlns:a16="http://schemas.microsoft.com/office/drawing/2014/main" id="{189E5B01-1A81-9249-A8D6-FD7E6C17BB6C}"/>
              </a:ext>
            </a:extLst>
          </p:cNvPr>
          <p:cNvSpPr>
            <a:spLocks noGrp="1"/>
          </p:cNvSpPr>
          <p:nvPr>
            <p:ph idx="1"/>
          </p:nvPr>
        </p:nvSpPr>
        <p:spPr>
          <a:xfrm>
            <a:off x="1416049" y="2444689"/>
            <a:ext cx="6636016" cy="4029836"/>
          </a:xfrm>
        </p:spPr>
        <p:txBody>
          <a:bodyPr>
            <a:normAutofit fontScale="92500" lnSpcReduction="20000"/>
          </a:bodyPr>
          <a:lstStyle/>
          <a:p>
            <a:pPr marL="571500" indent="-571500">
              <a:buFont typeface="Arial" panose="020B0604020202020204" pitchFamily="34" charset="0"/>
              <a:buChar char="•"/>
            </a:pPr>
            <a:r>
              <a:rPr lang="en-US" sz="3600" dirty="0">
                <a:solidFill>
                  <a:schemeClr val="tx1"/>
                </a:solidFill>
              </a:rPr>
              <a:t>Discussion with provider during Annual Wellness Visits</a:t>
            </a:r>
          </a:p>
          <a:p>
            <a:pPr marL="571500" indent="-571500">
              <a:buFont typeface="Arial" panose="020B0604020202020204" pitchFamily="34" charset="0"/>
              <a:buChar char="•"/>
            </a:pPr>
            <a:r>
              <a:rPr lang="en-US" sz="3600" dirty="0">
                <a:solidFill>
                  <a:schemeClr val="tx1"/>
                </a:solidFill>
              </a:rPr>
              <a:t>Small group education sessions for patients</a:t>
            </a:r>
          </a:p>
          <a:p>
            <a:pPr marL="571500" indent="-571500">
              <a:buFont typeface="Arial" panose="020B0604020202020204" pitchFamily="34" charset="0"/>
              <a:buChar char="•"/>
            </a:pPr>
            <a:r>
              <a:rPr lang="en-US" sz="3600" dirty="0">
                <a:solidFill>
                  <a:schemeClr val="tx1"/>
                </a:solidFill>
              </a:rPr>
              <a:t>On-line Prepare for your Care website (Spanish and English)</a:t>
            </a:r>
          </a:p>
          <a:p>
            <a:pPr marL="571500" indent="-571500">
              <a:buFont typeface="Arial" panose="020B0604020202020204" pitchFamily="34" charset="0"/>
              <a:buChar char="•"/>
            </a:pPr>
            <a:r>
              <a:rPr lang="en-US" sz="3600" dirty="0">
                <a:solidFill>
                  <a:schemeClr val="tx1"/>
                </a:solidFill>
              </a:rPr>
              <a:t>Availability of Nebraska approved forms (in native languages) and notaries to witness completion</a:t>
            </a:r>
          </a:p>
        </p:txBody>
      </p:sp>
    </p:spTree>
    <p:extLst>
      <p:ext uri="{BB962C8B-B14F-4D97-AF65-F5344CB8AC3E}">
        <p14:creationId xmlns:p14="http://schemas.microsoft.com/office/powerpoint/2010/main" val="29212373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D1B95-6E03-AF49-95AA-0359CFDDE3A9}"/>
              </a:ext>
            </a:extLst>
          </p:cNvPr>
          <p:cNvSpPr>
            <a:spLocks noGrp="1"/>
          </p:cNvSpPr>
          <p:nvPr>
            <p:ph type="title"/>
          </p:nvPr>
        </p:nvSpPr>
        <p:spPr>
          <a:xfrm>
            <a:off x="1416049" y="395833"/>
            <a:ext cx="7381962" cy="679342"/>
          </a:xfrm>
        </p:spPr>
        <p:txBody>
          <a:bodyPr/>
          <a:lstStyle/>
          <a:p>
            <a:r>
              <a:rPr lang="en-US" dirty="0"/>
              <a:t>Knowledge Transfer</a:t>
            </a:r>
          </a:p>
        </p:txBody>
      </p:sp>
      <p:sp>
        <p:nvSpPr>
          <p:cNvPr id="3" name="Content Placeholder 2">
            <a:extLst>
              <a:ext uri="{FF2B5EF4-FFF2-40B4-BE49-F238E27FC236}">
                <a16:creationId xmlns:a16="http://schemas.microsoft.com/office/drawing/2014/main" id="{EC740196-CD43-0440-B046-FBAD50374D8E}"/>
              </a:ext>
            </a:extLst>
          </p:cNvPr>
          <p:cNvSpPr>
            <a:spLocks noGrp="1"/>
          </p:cNvSpPr>
          <p:nvPr>
            <p:ph idx="1"/>
          </p:nvPr>
        </p:nvSpPr>
        <p:spPr>
          <a:xfrm>
            <a:off x="1416050" y="2431701"/>
            <a:ext cx="6636016" cy="4140238"/>
          </a:xfrm>
        </p:spPr>
        <p:txBody>
          <a:bodyPr/>
          <a:lstStyle/>
          <a:p>
            <a:endParaRPr lang="en-US" b="1" dirty="0">
              <a:solidFill>
                <a:schemeClr val="accent2"/>
              </a:solidFill>
            </a:endParaRPr>
          </a:p>
          <a:p>
            <a:r>
              <a:rPr lang="en-US" sz="3200" b="1" dirty="0">
                <a:solidFill>
                  <a:schemeClr val="accent2"/>
                </a:solidFill>
              </a:rPr>
              <a:t>Mentation- </a:t>
            </a:r>
            <a:r>
              <a:rPr lang="en-US" sz="3200" dirty="0">
                <a:solidFill>
                  <a:schemeClr val="tx2"/>
                </a:solidFill>
              </a:rPr>
              <a:t>Proportion of people over 18 years with dementia who are referred for additional caregiver education and support.</a:t>
            </a:r>
          </a:p>
        </p:txBody>
      </p:sp>
      <p:sp>
        <p:nvSpPr>
          <p:cNvPr id="4" name="Content Placeholder 3">
            <a:extLst>
              <a:ext uri="{FF2B5EF4-FFF2-40B4-BE49-F238E27FC236}">
                <a16:creationId xmlns:a16="http://schemas.microsoft.com/office/drawing/2014/main" id="{0659E2D5-CD8D-FF4F-8CE4-3A8AF546E529}"/>
              </a:ext>
            </a:extLst>
          </p:cNvPr>
          <p:cNvSpPr>
            <a:spLocks noGrp="1"/>
          </p:cNvSpPr>
          <p:nvPr>
            <p:ph sz="quarter" idx="10"/>
          </p:nvPr>
        </p:nvSpPr>
        <p:spPr>
          <a:xfrm>
            <a:off x="1416050" y="1517301"/>
            <a:ext cx="6636017" cy="914400"/>
          </a:xfrm>
        </p:spPr>
        <p:txBody>
          <a:bodyPr>
            <a:normAutofit/>
          </a:bodyPr>
          <a:lstStyle/>
          <a:p>
            <a:r>
              <a:rPr lang="en-US" sz="2800" dirty="0"/>
              <a:t>New Knowledge transferred to behavior in the work environment</a:t>
            </a:r>
          </a:p>
        </p:txBody>
      </p:sp>
    </p:spTree>
    <p:extLst>
      <p:ext uri="{BB962C8B-B14F-4D97-AF65-F5344CB8AC3E}">
        <p14:creationId xmlns:p14="http://schemas.microsoft.com/office/powerpoint/2010/main" val="13766120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FEA68-F05B-6A4E-B262-E5D6C1098C8A}"/>
              </a:ext>
            </a:extLst>
          </p:cNvPr>
          <p:cNvSpPr>
            <a:spLocks noGrp="1"/>
          </p:cNvSpPr>
          <p:nvPr>
            <p:ph type="title"/>
          </p:nvPr>
        </p:nvSpPr>
        <p:spPr>
          <a:xfrm>
            <a:off x="1416048" y="-209649"/>
            <a:ext cx="6636018" cy="1888451"/>
          </a:xfrm>
        </p:spPr>
        <p:txBody>
          <a:bodyPr/>
          <a:lstStyle/>
          <a:p>
            <a:r>
              <a:rPr lang="en-US" dirty="0"/>
              <a:t>Quiz Question 2</a:t>
            </a:r>
          </a:p>
        </p:txBody>
      </p:sp>
      <p:sp>
        <p:nvSpPr>
          <p:cNvPr id="3" name="Content Placeholder 2">
            <a:extLst>
              <a:ext uri="{FF2B5EF4-FFF2-40B4-BE49-F238E27FC236}">
                <a16:creationId xmlns:a16="http://schemas.microsoft.com/office/drawing/2014/main" id="{F9BE3842-21C4-9948-A763-CEDC5D05347F}"/>
              </a:ext>
            </a:extLst>
          </p:cNvPr>
          <p:cNvSpPr>
            <a:spLocks noGrp="1"/>
          </p:cNvSpPr>
          <p:nvPr>
            <p:ph idx="1"/>
          </p:nvPr>
        </p:nvSpPr>
        <p:spPr>
          <a:xfrm>
            <a:off x="1416050" y="2098699"/>
            <a:ext cx="6636016" cy="3756548"/>
          </a:xfrm>
        </p:spPr>
        <p:txBody>
          <a:bodyPr>
            <a:normAutofit lnSpcReduction="10000"/>
          </a:bodyPr>
          <a:lstStyle/>
          <a:p>
            <a:r>
              <a:rPr lang="en-US" sz="3600" dirty="0">
                <a:solidFill>
                  <a:schemeClr val="tx1"/>
                </a:solidFill>
              </a:rPr>
              <a:t>What proportion of people over age 65 years in the US suffer from dementia?</a:t>
            </a:r>
          </a:p>
          <a:p>
            <a:pPr marL="742950" indent="-742950">
              <a:buAutoNum type="alphaUcPeriod"/>
            </a:pPr>
            <a:r>
              <a:rPr lang="en-US" sz="3600" dirty="0">
                <a:solidFill>
                  <a:schemeClr val="tx1"/>
                </a:solidFill>
              </a:rPr>
              <a:t>5%</a:t>
            </a:r>
          </a:p>
          <a:p>
            <a:pPr marL="742950" indent="-742950">
              <a:buAutoNum type="alphaUcPeriod"/>
            </a:pPr>
            <a:r>
              <a:rPr lang="en-US" sz="3600" dirty="0">
                <a:solidFill>
                  <a:schemeClr val="tx1"/>
                </a:solidFill>
              </a:rPr>
              <a:t>10%</a:t>
            </a:r>
          </a:p>
          <a:p>
            <a:pPr marL="742950" indent="-742950">
              <a:buAutoNum type="alphaUcPeriod"/>
            </a:pPr>
            <a:r>
              <a:rPr lang="en-US" sz="3600" dirty="0">
                <a:solidFill>
                  <a:schemeClr val="tx1"/>
                </a:solidFill>
              </a:rPr>
              <a:t>15%</a:t>
            </a:r>
          </a:p>
          <a:p>
            <a:pPr marL="742950" indent="-742950">
              <a:buAutoNum type="alphaUcPeriod"/>
            </a:pPr>
            <a:r>
              <a:rPr lang="en-US" sz="3600" dirty="0">
                <a:solidFill>
                  <a:schemeClr val="tx1"/>
                </a:solidFill>
              </a:rPr>
              <a:t>20%</a:t>
            </a:r>
          </a:p>
          <a:p>
            <a:pPr marL="742950" indent="-742950">
              <a:buAutoNum type="alphaUcPeriod"/>
            </a:pPr>
            <a:endParaRPr lang="en-US" sz="3600" dirty="0"/>
          </a:p>
        </p:txBody>
      </p:sp>
    </p:spTree>
    <p:extLst>
      <p:ext uri="{BB962C8B-B14F-4D97-AF65-F5344CB8AC3E}">
        <p14:creationId xmlns:p14="http://schemas.microsoft.com/office/powerpoint/2010/main" val="18596075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B3D015-865F-894F-B9FA-A07EE439120C}"/>
              </a:ext>
            </a:extLst>
          </p:cNvPr>
          <p:cNvSpPr>
            <a:spLocks noGrp="1"/>
          </p:cNvSpPr>
          <p:nvPr>
            <p:ph type="title"/>
          </p:nvPr>
        </p:nvSpPr>
        <p:spPr/>
        <p:txBody>
          <a:bodyPr/>
          <a:lstStyle/>
          <a:p>
            <a:r>
              <a:rPr lang="en-US" dirty="0"/>
              <a:t>Age Distribution of People in the US with Dementia</a:t>
            </a:r>
          </a:p>
        </p:txBody>
      </p:sp>
      <p:pic>
        <p:nvPicPr>
          <p:cNvPr id="1026" name="Picture 2" descr="image">
            <a:extLst>
              <a:ext uri="{FF2B5EF4-FFF2-40B4-BE49-F238E27FC236}">
                <a16:creationId xmlns:a16="http://schemas.microsoft.com/office/drawing/2014/main" id="{B92731EB-545F-D646-9838-3DF46D512A6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60266" y="2814638"/>
            <a:ext cx="6347317" cy="375761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8181A69-A839-AA47-9322-113618A3401D}"/>
              </a:ext>
            </a:extLst>
          </p:cNvPr>
          <p:cNvSpPr txBox="1"/>
          <p:nvPr/>
        </p:nvSpPr>
        <p:spPr>
          <a:xfrm>
            <a:off x="8052067" y="3731740"/>
            <a:ext cx="745944" cy="523220"/>
          </a:xfrm>
          <a:prstGeom prst="rect">
            <a:avLst/>
          </a:prstGeom>
          <a:noFill/>
        </p:spPr>
        <p:txBody>
          <a:bodyPr wrap="square" rtlCol="0">
            <a:spAutoFit/>
          </a:bodyPr>
          <a:lstStyle/>
          <a:p>
            <a:r>
              <a:rPr lang="en-US" sz="2800" b="1" dirty="0">
                <a:solidFill>
                  <a:schemeClr val="accent2"/>
                </a:solidFill>
              </a:rPr>
              <a:t>3%</a:t>
            </a:r>
          </a:p>
        </p:txBody>
      </p:sp>
      <p:sp>
        <p:nvSpPr>
          <p:cNvPr id="7" name="TextBox 6">
            <a:extLst>
              <a:ext uri="{FF2B5EF4-FFF2-40B4-BE49-F238E27FC236}">
                <a16:creationId xmlns:a16="http://schemas.microsoft.com/office/drawing/2014/main" id="{F512E752-131D-0B4C-82D0-EB9EFA979207}"/>
              </a:ext>
            </a:extLst>
          </p:cNvPr>
          <p:cNvSpPr txBox="1"/>
          <p:nvPr/>
        </p:nvSpPr>
        <p:spPr>
          <a:xfrm>
            <a:off x="8052067" y="4693444"/>
            <a:ext cx="885987" cy="523220"/>
          </a:xfrm>
          <a:prstGeom prst="rect">
            <a:avLst/>
          </a:prstGeom>
          <a:noFill/>
        </p:spPr>
        <p:txBody>
          <a:bodyPr wrap="square" rtlCol="0">
            <a:spAutoFit/>
          </a:bodyPr>
          <a:lstStyle/>
          <a:p>
            <a:r>
              <a:rPr lang="en-US" sz="2800" b="1" dirty="0">
                <a:solidFill>
                  <a:schemeClr val="accent2"/>
                </a:solidFill>
              </a:rPr>
              <a:t>17%</a:t>
            </a:r>
          </a:p>
        </p:txBody>
      </p:sp>
      <p:sp>
        <p:nvSpPr>
          <p:cNvPr id="8" name="TextBox 7">
            <a:extLst>
              <a:ext uri="{FF2B5EF4-FFF2-40B4-BE49-F238E27FC236}">
                <a16:creationId xmlns:a16="http://schemas.microsoft.com/office/drawing/2014/main" id="{4EA90A72-5C0A-8D4B-B9FA-691CC26821CC}"/>
              </a:ext>
            </a:extLst>
          </p:cNvPr>
          <p:cNvSpPr txBox="1"/>
          <p:nvPr/>
        </p:nvSpPr>
        <p:spPr>
          <a:xfrm>
            <a:off x="8052067" y="5614065"/>
            <a:ext cx="885987" cy="523220"/>
          </a:xfrm>
          <a:prstGeom prst="rect">
            <a:avLst/>
          </a:prstGeom>
          <a:noFill/>
        </p:spPr>
        <p:txBody>
          <a:bodyPr wrap="square" rtlCol="0">
            <a:spAutoFit/>
          </a:bodyPr>
          <a:lstStyle/>
          <a:p>
            <a:r>
              <a:rPr lang="en-US" sz="2800" b="1" dirty="0">
                <a:solidFill>
                  <a:schemeClr val="accent2"/>
                </a:solidFill>
              </a:rPr>
              <a:t>32%</a:t>
            </a:r>
          </a:p>
        </p:txBody>
      </p:sp>
    </p:spTree>
    <p:extLst>
      <p:ext uri="{BB962C8B-B14F-4D97-AF65-F5344CB8AC3E}">
        <p14:creationId xmlns:p14="http://schemas.microsoft.com/office/powerpoint/2010/main" val="1702340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60BBA-7968-BE49-8B8D-9FA6A904FBCF}"/>
              </a:ext>
            </a:extLst>
          </p:cNvPr>
          <p:cNvSpPr>
            <a:spLocks noGrp="1"/>
          </p:cNvSpPr>
          <p:nvPr>
            <p:ph type="title"/>
          </p:nvPr>
        </p:nvSpPr>
        <p:spPr/>
        <p:txBody>
          <a:bodyPr/>
          <a:lstStyle/>
          <a:p>
            <a:r>
              <a:rPr lang="en-US" sz="4400" dirty="0"/>
              <a:t>Why Make Referrals for Dementia Education in Primary Care?</a:t>
            </a:r>
          </a:p>
        </p:txBody>
      </p:sp>
      <p:sp>
        <p:nvSpPr>
          <p:cNvPr id="3" name="Content Placeholder 2">
            <a:extLst>
              <a:ext uri="{FF2B5EF4-FFF2-40B4-BE49-F238E27FC236}">
                <a16:creationId xmlns:a16="http://schemas.microsoft.com/office/drawing/2014/main" id="{11119863-3FB4-6F45-AC4B-0B5BA9C909F6}"/>
              </a:ext>
            </a:extLst>
          </p:cNvPr>
          <p:cNvSpPr>
            <a:spLocks noGrp="1"/>
          </p:cNvSpPr>
          <p:nvPr>
            <p:ph idx="1"/>
          </p:nvPr>
        </p:nvSpPr>
        <p:spPr>
          <a:xfrm>
            <a:off x="1416050" y="2506133"/>
            <a:ext cx="6636016" cy="4065806"/>
          </a:xfrm>
        </p:spPr>
        <p:txBody>
          <a:bodyPr>
            <a:normAutofit/>
          </a:bodyPr>
          <a:lstStyle/>
          <a:p>
            <a:pPr marL="457200" indent="-457200">
              <a:buFont typeface="Arial" panose="020B0604020202020204" pitchFamily="34" charset="0"/>
              <a:buChar char="•"/>
            </a:pPr>
            <a:r>
              <a:rPr lang="en-US" sz="3200" dirty="0">
                <a:solidFill>
                  <a:schemeClr val="tx1"/>
                </a:solidFill>
              </a:rPr>
              <a:t>PCPs are the first to hear about cognitive concerns</a:t>
            </a:r>
          </a:p>
          <a:p>
            <a:pPr marL="457200" indent="-457200">
              <a:buFont typeface="Arial" panose="020B0604020202020204" pitchFamily="34" charset="0"/>
              <a:buChar char="•"/>
            </a:pPr>
            <a:r>
              <a:rPr lang="en-US" sz="3200" dirty="0">
                <a:solidFill>
                  <a:schemeClr val="tx1"/>
                </a:solidFill>
              </a:rPr>
              <a:t>Trusted source of information</a:t>
            </a:r>
          </a:p>
          <a:p>
            <a:pPr marL="457200" indent="-457200">
              <a:buFont typeface="Arial" panose="020B0604020202020204" pitchFamily="34" charset="0"/>
              <a:buChar char="•"/>
            </a:pPr>
            <a:r>
              <a:rPr lang="en-US" sz="3200" dirty="0">
                <a:solidFill>
                  <a:schemeClr val="tx1"/>
                </a:solidFill>
              </a:rPr>
              <a:t>Referrals need to be part of normal workflow.</a:t>
            </a:r>
          </a:p>
          <a:p>
            <a:pPr marL="457200" indent="-457200">
              <a:buFont typeface="Arial" panose="020B0604020202020204" pitchFamily="34" charset="0"/>
              <a:buChar char="•"/>
            </a:pPr>
            <a:r>
              <a:rPr lang="en-US" sz="3200" dirty="0">
                <a:solidFill>
                  <a:schemeClr val="tx1"/>
                </a:solidFill>
              </a:rPr>
              <a:t>How to ‘catch-up’ on existing patients potentially benefiting from referral?</a:t>
            </a:r>
          </a:p>
          <a:p>
            <a:pPr marL="457200" indent="-457200">
              <a:buFont typeface="Arial" panose="020B0604020202020204" pitchFamily="34" charset="0"/>
              <a:buChar char="•"/>
            </a:pPr>
            <a:endParaRPr lang="en-US" sz="3200" dirty="0">
              <a:solidFill>
                <a:schemeClr val="tx2"/>
              </a:solidFill>
            </a:endParaRPr>
          </a:p>
        </p:txBody>
      </p:sp>
    </p:spTree>
    <p:extLst>
      <p:ext uri="{BB962C8B-B14F-4D97-AF65-F5344CB8AC3E}">
        <p14:creationId xmlns:p14="http://schemas.microsoft.com/office/powerpoint/2010/main" val="23058137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8B6092-A382-4948-89CC-C99BEE9179B6}"/>
              </a:ext>
            </a:extLst>
          </p:cNvPr>
          <p:cNvSpPr>
            <a:spLocks noGrp="1"/>
          </p:cNvSpPr>
          <p:nvPr>
            <p:ph type="title"/>
          </p:nvPr>
        </p:nvSpPr>
        <p:spPr/>
        <p:txBody>
          <a:bodyPr/>
          <a:lstStyle/>
          <a:p>
            <a:r>
              <a:rPr lang="en-US" dirty="0"/>
              <a:t>How to Refer from Primary Care</a:t>
            </a:r>
          </a:p>
        </p:txBody>
      </p:sp>
      <p:sp>
        <p:nvSpPr>
          <p:cNvPr id="3" name="Content Placeholder 2">
            <a:extLst>
              <a:ext uri="{FF2B5EF4-FFF2-40B4-BE49-F238E27FC236}">
                <a16:creationId xmlns:a16="http://schemas.microsoft.com/office/drawing/2014/main" id="{12184EED-6143-8C49-A2F6-4BE9154F8CCE}"/>
              </a:ext>
            </a:extLst>
          </p:cNvPr>
          <p:cNvSpPr>
            <a:spLocks noGrp="1"/>
          </p:cNvSpPr>
          <p:nvPr>
            <p:ph idx="1"/>
          </p:nvPr>
        </p:nvSpPr>
        <p:spPr/>
        <p:txBody>
          <a:bodyPr>
            <a:normAutofit/>
          </a:bodyPr>
          <a:lstStyle/>
          <a:p>
            <a:pPr marL="571500" indent="-571500">
              <a:buFont typeface="Arial" panose="020B0604020202020204" pitchFamily="34" charset="0"/>
              <a:buChar char="•"/>
            </a:pPr>
            <a:r>
              <a:rPr lang="en-US" sz="3600" dirty="0">
                <a:solidFill>
                  <a:schemeClr val="tx1"/>
                </a:solidFill>
              </a:rPr>
              <a:t>At NM structured order faxed to AANC-enter in ‘orders’</a:t>
            </a:r>
          </a:p>
          <a:p>
            <a:pPr marL="571500" indent="-571500">
              <a:buFont typeface="Arial" panose="020B0604020202020204" pitchFamily="34" charset="0"/>
              <a:buChar char="•"/>
            </a:pPr>
            <a:r>
              <a:rPr lang="en-US" sz="3600" dirty="0">
                <a:solidFill>
                  <a:schemeClr val="tx1"/>
                </a:solidFill>
              </a:rPr>
              <a:t>OneWorld and Ponca Health fax a referral- using AANC form</a:t>
            </a:r>
          </a:p>
        </p:txBody>
      </p:sp>
    </p:spTree>
    <p:extLst>
      <p:ext uri="{BB962C8B-B14F-4D97-AF65-F5344CB8AC3E}">
        <p14:creationId xmlns:p14="http://schemas.microsoft.com/office/powerpoint/2010/main" val="31513010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5">
            <a:extLst>
              <a:ext uri="{FF2B5EF4-FFF2-40B4-BE49-F238E27FC236}">
                <a16:creationId xmlns:a16="http://schemas.microsoft.com/office/drawing/2014/main" id="{5E6398DF-D16B-6E46-99C7-DD9829D9B14A}"/>
              </a:ext>
            </a:extLst>
          </p:cNvPr>
          <p:cNvSpPr>
            <a:spLocks noChangeArrowheads="1"/>
          </p:cNvSpPr>
          <p:nvPr/>
        </p:nvSpPr>
        <p:spPr bwMode="auto">
          <a:xfrm>
            <a:off x="1272081" y="-3060"/>
            <a:ext cx="764628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2800" b="1" dirty="0">
                <a:solidFill>
                  <a:srgbClr val="C00000"/>
                </a:solidFill>
                <a:latin typeface="Arial"/>
                <a:cs typeface="Arial"/>
              </a:rPr>
              <a:t>Referral for Caregiver Education and Support</a:t>
            </a:r>
          </a:p>
          <a:p>
            <a:pPr defTabSz="914400" eaLnBrk="0" fontAlgn="base" hangingPunct="0">
              <a:spcBef>
                <a:spcPct val="0"/>
              </a:spcBef>
              <a:spcAft>
                <a:spcPct val="0"/>
              </a:spcAft>
            </a:pPr>
            <a:r>
              <a:rPr lang="en-US" altLang="en-US" sz="2800" b="1" dirty="0">
                <a:solidFill>
                  <a:srgbClr val="C00000"/>
                </a:solidFill>
                <a:latin typeface="Arial"/>
                <a:cs typeface="Arial"/>
              </a:rPr>
              <a:t>AANC Referral through NM EMR</a:t>
            </a:r>
            <a:endParaRPr kumimoji="0" lang="en-US" altLang="en-US" sz="2800" b="0" i="0" u="none" strike="noStrike" cap="none" normalizeH="0" baseline="0" dirty="0">
              <a:ln>
                <a:noFill/>
              </a:ln>
              <a:solidFill>
                <a:srgbClr val="C00000"/>
              </a:solidFill>
              <a:effectLst/>
              <a:latin typeface="Arial" panose="020B0604020202020204" pitchFamily="34" charset="0"/>
            </a:endParaRPr>
          </a:p>
        </p:txBody>
      </p:sp>
      <p:sp>
        <p:nvSpPr>
          <p:cNvPr id="47" name="Rectangle 24">
            <a:extLst>
              <a:ext uri="{FF2B5EF4-FFF2-40B4-BE49-F238E27FC236}">
                <a16:creationId xmlns:a16="http://schemas.microsoft.com/office/drawing/2014/main" id="{A234EEF8-9F3D-1147-B9D5-FC611543D441}"/>
              </a:ext>
            </a:extLst>
          </p:cNvPr>
          <p:cNvSpPr>
            <a:spLocks noChangeArrowheads="1"/>
          </p:cNvSpPr>
          <p:nvPr/>
        </p:nvSpPr>
        <p:spPr bwMode="auto">
          <a:xfrm>
            <a:off x="772223" y="1100064"/>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2" name="TextBox 1">
            <a:extLst>
              <a:ext uri="{FF2B5EF4-FFF2-40B4-BE49-F238E27FC236}">
                <a16:creationId xmlns:a16="http://schemas.microsoft.com/office/drawing/2014/main" id="{06BCD051-D4E3-E047-AB29-06A888DC78FE}"/>
              </a:ext>
            </a:extLst>
          </p:cNvPr>
          <p:cNvSpPr txBox="1"/>
          <p:nvPr/>
        </p:nvSpPr>
        <p:spPr>
          <a:xfrm>
            <a:off x="2479040" y="1666240"/>
            <a:ext cx="184731" cy="369332"/>
          </a:xfrm>
          <a:prstGeom prst="rect">
            <a:avLst/>
          </a:prstGeom>
          <a:noFill/>
        </p:spPr>
        <p:txBody>
          <a:bodyPr wrap="none" lIns="91440" tIns="45720" rIns="91440" bIns="45720" rtlCol="0" anchor="t">
            <a:spAutoFit/>
          </a:bodyPr>
          <a:lstStyle/>
          <a:p>
            <a:endParaRPr lang="en-US">
              <a:cs typeface="Calibri"/>
            </a:endParaRPr>
          </a:p>
        </p:txBody>
      </p:sp>
      <p:graphicFrame>
        <p:nvGraphicFramePr>
          <p:cNvPr id="4" name="Table 3">
            <a:extLst>
              <a:ext uri="{FF2B5EF4-FFF2-40B4-BE49-F238E27FC236}">
                <a16:creationId xmlns:a16="http://schemas.microsoft.com/office/drawing/2014/main" id="{A54088B6-4180-4C19-A677-C76F587A7D93}"/>
              </a:ext>
            </a:extLst>
          </p:cNvPr>
          <p:cNvGraphicFramePr>
            <a:graphicFrameLocks noGrp="1"/>
          </p:cNvGraphicFramePr>
          <p:nvPr>
            <p:extLst>
              <p:ext uri="{D42A27DB-BD31-4B8C-83A1-F6EECF244321}">
                <p14:modId xmlns:p14="http://schemas.microsoft.com/office/powerpoint/2010/main" val="3860948540"/>
              </p:ext>
            </p:extLst>
          </p:nvPr>
        </p:nvGraphicFramePr>
        <p:xfrm>
          <a:off x="1215818" y="1996001"/>
          <a:ext cx="7631625" cy="4206240"/>
        </p:xfrm>
        <a:graphic>
          <a:graphicData uri="http://schemas.openxmlformats.org/drawingml/2006/table">
            <a:tbl>
              <a:tblPr firstRow="1" bandRow="1">
                <a:tableStyleId>{69C7853C-536D-4A76-A0AE-DD22124D55A5}</a:tableStyleId>
              </a:tblPr>
              <a:tblGrid>
                <a:gridCol w="939888">
                  <a:extLst>
                    <a:ext uri="{9D8B030D-6E8A-4147-A177-3AD203B41FA5}">
                      <a16:colId xmlns:a16="http://schemas.microsoft.com/office/drawing/2014/main" val="2001524381"/>
                    </a:ext>
                  </a:extLst>
                </a:gridCol>
                <a:gridCol w="2305762">
                  <a:extLst>
                    <a:ext uri="{9D8B030D-6E8A-4147-A177-3AD203B41FA5}">
                      <a16:colId xmlns:a16="http://schemas.microsoft.com/office/drawing/2014/main" val="1386127931"/>
                    </a:ext>
                  </a:extLst>
                </a:gridCol>
                <a:gridCol w="1964046">
                  <a:extLst>
                    <a:ext uri="{9D8B030D-6E8A-4147-A177-3AD203B41FA5}">
                      <a16:colId xmlns:a16="http://schemas.microsoft.com/office/drawing/2014/main" val="472380651"/>
                    </a:ext>
                  </a:extLst>
                </a:gridCol>
                <a:gridCol w="2421929">
                  <a:extLst>
                    <a:ext uri="{9D8B030D-6E8A-4147-A177-3AD203B41FA5}">
                      <a16:colId xmlns:a16="http://schemas.microsoft.com/office/drawing/2014/main" val="2947996368"/>
                    </a:ext>
                  </a:extLst>
                </a:gridCol>
              </a:tblGrid>
              <a:tr h="495316">
                <a:tc>
                  <a:txBody>
                    <a:bodyPr/>
                    <a:lstStyle/>
                    <a:p>
                      <a:pPr algn="l" rtl="0" fontAlgn="base"/>
                      <a:r>
                        <a:rPr lang="en-US" sz="1600" dirty="0">
                          <a:effectLst/>
                        </a:rPr>
                        <a:t>Date </a:t>
                      </a:r>
                    </a:p>
                  </a:txBody>
                  <a:tcPr anchor="ctr"/>
                </a:tc>
                <a:tc>
                  <a:txBody>
                    <a:bodyPr/>
                    <a:lstStyle/>
                    <a:p>
                      <a:pPr algn="l" rtl="0" fontAlgn="base"/>
                      <a:r>
                        <a:rPr lang="en-US" sz="1600">
                          <a:effectLst/>
                        </a:rPr>
                        <a:t>Session Title</a:t>
                      </a:r>
                    </a:p>
                  </a:txBody>
                  <a:tcPr anchor="ctr"/>
                </a:tc>
                <a:tc>
                  <a:txBody>
                    <a:bodyPr/>
                    <a:lstStyle/>
                    <a:p>
                      <a:pPr algn="l" rtl="0" fontAlgn="base"/>
                      <a:r>
                        <a:rPr lang="en-US" sz="1600">
                          <a:effectLst/>
                        </a:rPr>
                        <a:t>Session Type </a:t>
                      </a:r>
                    </a:p>
                  </a:txBody>
                  <a:tcPr anchor="ctr"/>
                </a:tc>
                <a:tc>
                  <a:txBody>
                    <a:bodyPr/>
                    <a:lstStyle/>
                    <a:p>
                      <a:pPr algn="l" rtl="0" fontAlgn="base"/>
                      <a:r>
                        <a:rPr lang="en-US" sz="1600">
                          <a:effectLst/>
                        </a:rPr>
                        <a:t># of Attendees/ Recipients </a:t>
                      </a:r>
                    </a:p>
                  </a:txBody>
                  <a:tcPr/>
                </a:tc>
                <a:extLst>
                  <a:ext uri="{0D108BD9-81ED-4DB2-BD59-A6C34878D82A}">
                    <a16:rowId xmlns:a16="http://schemas.microsoft.com/office/drawing/2014/main" val="1000582549"/>
                  </a:ext>
                </a:extLst>
              </a:tr>
              <a:tr h="1215776">
                <a:tc>
                  <a:txBody>
                    <a:bodyPr/>
                    <a:lstStyle/>
                    <a:p>
                      <a:pPr algn="l" rtl="0" fontAlgn="base"/>
                      <a:r>
                        <a:rPr lang="en-US" sz="1600" dirty="0">
                          <a:effectLst/>
                        </a:rPr>
                        <a:t>1/11/21</a:t>
                      </a:r>
                    </a:p>
                  </a:txBody>
                  <a:tcPr/>
                </a:tc>
                <a:tc>
                  <a:txBody>
                    <a:bodyPr/>
                    <a:lstStyle/>
                    <a:p>
                      <a:pPr algn="l" rtl="0" fontAlgn="base"/>
                      <a:r>
                        <a:rPr lang="en-US" sz="2000" dirty="0">
                          <a:effectLst/>
                        </a:rPr>
                        <a:t>Tip Sheet to make AANC referral (for EMR resource trainers)</a:t>
                      </a:r>
                    </a:p>
                  </a:txBody>
                  <a:tcPr/>
                </a:tc>
                <a:tc>
                  <a:txBody>
                    <a:bodyPr/>
                    <a:lstStyle/>
                    <a:p>
                      <a:pPr algn="l" rtl="0" fontAlgn="base"/>
                      <a:r>
                        <a:rPr lang="en-US" sz="2000" dirty="0">
                          <a:effectLst/>
                        </a:rPr>
                        <a:t>In-person/ online staff meeting; email  </a:t>
                      </a:r>
                    </a:p>
                  </a:txBody>
                  <a:tcPr/>
                </a:tc>
                <a:tc>
                  <a:txBody>
                    <a:bodyPr/>
                    <a:lstStyle/>
                    <a:p>
                      <a:pPr algn="l" rtl="0" fontAlgn="base"/>
                      <a:r>
                        <a:rPr lang="en-US" sz="2000" b="1" dirty="0">
                          <a:solidFill>
                            <a:schemeClr val="tx1"/>
                          </a:solidFill>
                          <a:effectLst/>
                        </a:rPr>
                        <a:t>31 attendees (101 received email) </a:t>
                      </a:r>
                    </a:p>
                  </a:txBody>
                  <a:tcPr/>
                </a:tc>
                <a:extLst>
                  <a:ext uri="{0D108BD9-81ED-4DB2-BD59-A6C34878D82A}">
                    <a16:rowId xmlns:a16="http://schemas.microsoft.com/office/drawing/2014/main" val="2964456200"/>
                  </a:ext>
                </a:extLst>
              </a:tr>
              <a:tr h="855546">
                <a:tc>
                  <a:txBody>
                    <a:bodyPr/>
                    <a:lstStyle/>
                    <a:p>
                      <a:pPr lvl="0" algn="l">
                        <a:buNone/>
                      </a:pPr>
                      <a:r>
                        <a:rPr lang="en-US" sz="1600">
                          <a:effectLst/>
                        </a:rPr>
                        <a:t>1/21/20</a:t>
                      </a:r>
                    </a:p>
                  </a:txBody>
                  <a:tcPr/>
                </a:tc>
                <a:tc>
                  <a:txBody>
                    <a:bodyPr/>
                    <a:lstStyle/>
                    <a:p>
                      <a:pPr lvl="0" algn="l">
                        <a:buNone/>
                      </a:pPr>
                      <a:r>
                        <a:rPr lang="en-US" sz="2000" dirty="0">
                          <a:effectLst/>
                        </a:rPr>
                        <a:t>Services offered by &amp; referral to AANC (Fontenelle Clinic)</a:t>
                      </a:r>
                    </a:p>
                  </a:txBody>
                  <a:tcPr/>
                </a:tc>
                <a:tc>
                  <a:txBody>
                    <a:bodyPr/>
                    <a:lstStyle/>
                    <a:p>
                      <a:pPr lvl="0" algn="l">
                        <a:buNone/>
                      </a:pPr>
                      <a:r>
                        <a:rPr lang="en-US" sz="2000" dirty="0">
                          <a:effectLst/>
                        </a:rPr>
                        <a:t>In-person</a:t>
                      </a:r>
                    </a:p>
                  </a:txBody>
                  <a:tcPr/>
                </a:tc>
                <a:tc>
                  <a:txBody>
                    <a:bodyPr/>
                    <a:lstStyle/>
                    <a:p>
                      <a:pPr lvl="0" algn="l">
                        <a:buNone/>
                      </a:pPr>
                      <a:r>
                        <a:rPr lang="en-US" sz="2000" b="1" dirty="0">
                          <a:solidFill>
                            <a:schemeClr val="tx1"/>
                          </a:solidFill>
                          <a:effectLst/>
                        </a:rPr>
                        <a:t>6 attendees</a:t>
                      </a:r>
                    </a:p>
                  </a:txBody>
                  <a:tcPr/>
                </a:tc>
                <a:extLst>
                  <a:ext uri="{0D108BD9-81ED-4DB2-BD59-A6C34878D82A}">
                    <a16:rowId xmlns:a16="http://schemas.microsoft.com/office/drawing/2014/main" val="2815664293"/>
                  </a:ext>
                </a:extLst>
              </a:tr>
              <a:tr h="880973">
                <a:tc>
                  <a:txBody>
                    <a:bodyPr/>
                    <a:lstStyle/>
                    <a:p>
                      <a:pPr algn="l" rtl="0" fontAlgn="base"/>
                      <a:r>
                        <a:rPr lang="en-US" sz="1600">
                          <a:effectLst/>
                        </a:rPr>
                        <a:t>11/5/20</a:t>
                      </a:r>
                    </a:p>
                  </a:txBody>
                  <a:tcPr/>
                </a:tc>
                <a:tc>
                  <a:txBody>
                    <a:bodyPr/>
                    <a:lstStyle/>
                    <a:p>
                      <a:pPr algn="l" rtl="0" fontAlgn="base"/>
                      <a:r>
                        <a:rPr lang="en-US" sz="2000" dirty="0">
                          <a:effectLst/>
                        </a:rPr>
                        <a:t>Announcing partnership with AANC to NM PCMH Clinics</a:t>
                      </a:r>
                    </a:p>
                  </a:txBody>
                  <a:tcPr/>
                </a:tc>
                <a:tc>
                  <a:txBody>
                    <a:bodyPr/>
                    <a:lstStyle/>
                    <a:p>
                      <a:pPr algn="l" rtl="0" fontAlgn="base"/>
                      <a:r>
                        <a:rPr lang="en-US" sz="2000" dirty="0">
                          <a:effectLst/>
                        </a:rPr>
                        <a:t>Email (Newsletter)</a:t>
                      </a:r>
                    </a:p>
                  </a:txBody>
                  <a:tcPr/>
                </a:tc>
                <a:tc>
                  <a:txBody>
                    <a:bodyPr/>
                    <a:lstStyle/>
                    <a:p>
                      <a:pPr algn="l" rtl="0" fontAlgn="base"/>
                      <a:r>
                        <a:rPr lang="en-US" sz="2000" b="1" dirty="0">
                          <a:solidFill>
                            <a:schemeClr val="tx1"/>
                          </a:solidFill>
                          <a:effectLst/>
                        </a:rPr>
                        <a:t>262 received email</a:t>
                      </a:r>
                    </a:p>
                  </a:txBody>
                  <a:tcPr/>
                </a:tc>
                <a:extLst>
                  <a:ext uri="{0D108BD9-81ED-4DB2-BD59-A6C34878D82A}">
                    <a16:rowId xmlns:a16="http://schemas.microsoft.com/office/drawing/2014/main" val="2545650198"/>
                  </a:ext>
                </a:extLst>
              </a:tr>
            </a:tbl>
          </a:graphicData>
        </a:graphic>
      </p:graphicFrame>
      <p:sp>
        <p:nvSpPr>
          <p:cNvPr id="5" name="TextBox 4">
            <a:extLst>
              <a:ext uri="{FF2B5EF4-FFF2-40B4-BE49-F238E27FC236}">
                <a16:creationId xmlns:a16="http://schemas.microsoft.com/office/drawing/2014/main" id="{348E07E8-2C2E-4A9C-99BF-D552A161FA3E}"/>
              </a:ext>
            </a:extLst>
          </p:cNvPr>
          <p:cNvSpPr txBox="1"/>
          <p:nvPr/>
        </p:nvSpPr>
        <p:spPr>
          <a:xfrm>
            <a:off x="1143694" y="1339993"/>
            <a:ext cx="7703749"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cs typeface="Calibri"/>
              </a:rPr>
              <a:t>Staff Education on Alzheimer’s Assoc. of NE Chapter (AANC) Referral</a:t>
            </a:r>
          </a:p>
        </p:txBody>
      </p:sp>
      <p:sp>
        <p:nvSpPr>
          <p:cNvPr id="7" name="TextBox 6">
            <a:extLst>
              <a:ext uri="{FF2B5EF4-FFF2-40B4-BE49-F238E27FC236}">
                <a16:creationId xmlns:a16="http://schemas.microsoft.com/office/drawing/2014/main" id="{1ED30A86-FC90-824E-BD7E-56E9F797B8E8}"/>
              </a:ext>
            </a:extLst>
          </p:cNvPr>
          <p:cNvSpPr txBox="1"/>
          <p:nvPr/>
        </p:nvSpPr>
        <p:spPr>
          <a:xfrm>
            <a:off x="5903026" y="4631886"/>
            <a:ext cx="184731" cy="369332"/>
          </a:xfrm>
          <a:prstGeom prst="rect">
            <a:avLst/>
          </a:prstGeom>
          <a:noFill/>
        </p:spPr>
        <p:txBody>
          <a:bodyPr wrap="none" lIns="91440" tIns="45720" rIns="91440" bIns="45720" rtlCol="0" anchor="t">
            <a:spAutoFit/>
          </a:bodyPr>
          <a:lstStyle/>
          <a:p>
            <a:endParaRPr lang="en-US">
              <a:cs typeface="Calibri"/>
            </a:endParaRPr>
          </a:p>
        </p:txBody>
      </p:sp>
    </p:spTree>
    <p:extLst>
      <p:ext uri="{BB962C8B-B14F-4D97-AF65-F5344CB8AC3E}">
        <p14:creationId xmlns:p14="http://schemas.microsoft.com/office/powerpoint/2010/main" val="148329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153E4-E63E-294B-A04D-0BB35E5FD10C}"/>
              </a:ext>
            </a:extLst>
          </p:cNvPr>
          <p:cNvSpPr>
            <a:spLocks noGrp="1"/>
          </p:cNvSpPr>
          <p:nvPr>
            <p:ph type="title"/>
          </p:nvPr>
        </p:nvSpPr>
        <p:spPr/>
        <p:txBody>
          <a:bodyPr/>
          <a:lstStyle/>
          <a:p>
            <a:r>
              <a:rPr lang="en-US" dirty="0"/>
              <a:t>Programming by AANC</a:t>
            </a:r>
          </a:p>
        </p:txBody>
      </p:sp>
      <p:sp>
        <p:nvSpPr>
          <p:cNvPr id="3" name="Content Placeholder 2">
            <a:extLst>
              <a:ext uri="{FF2B5EF4-FFF2-40B4-BE49-F238E27FC236}">
                <a16:creationId xmlns:a16="http://schemas.microsoft.com/office/drawing/2014/main" id="{97399A75-1081-DA43-8E1F-818DCD900F2F}"/>
              </a:ext>
            </a:extLst>
          </p:cNvPr>
          <p:cNvSpPr>
            <a:spLocks noGrp="1"/>
          </p:cNvSpPr>
          <p:nvPr>
            <p:ph idx="1"/>
          </p:nvPr>
        </p:nvSpPr>
        <p:spPr>
          <a:xfrm>
            <a:off x="1416050" y="2570205"/>
            <a:ext cx="6636016" cy="4001734"/>
          </a:xfrm>
        </p:spPr>
        <p:txBody>
          <a:bodyPr>
            <a:normAutofit/>
          </a:bodyPr>
          <a:lstStyle/>
          <a:p>
            <a:pPr marL="571500" indent="-571500">
              <a:buFont typeface="Arial" panose="020B0604020202020204" pitchFamily="34" charset="0"/>
              <a:buChar char="•"/>
            </a:pPr>
            <a:r>
              <a:rPr lang="en-US" sz="3600" dirty="0">
                <a:solidFill>
                  <a:schemeClr val="tx1"/>
                </a:solidFill>
              </a:rPr>
              <a:t>Recuring on-line Programs in Spanish and English</a:t>
            </a:r>
          </a:p>
          <a:p>
            <a:pPr marL="571500" indent="-571500">
              <a:buFont typeface="Arial" panose="020B0604020202020204" pitchFamily="34" charset="0"/>
              <a:buChar char="•"/>
            </a:pPr>
            <a:r>
              <a:rPr lang="en-US" sz="3600" dirty="0">
                <a:solidFill>
                  <a:schemeClr val="tx1"/>
                </a:solidFill>
              </a:rPr>
              <a:t>Support groups: virtual but resuming in-person</a:t>
            </a:r>
          </a:p>
          <a:p>
            <a:pPr marL="571500" indent="-571500">
              <a:buFont typeface="Arial" panose="020B0604020202020204" pitchFamily="34" charset="0"/>
              <a:buChar char="•"/>
            </a:pPr>
            <a:r>
              <a:rPr lang="en-US" sz="3600" dirty="0">
                <a:solidFill>
                  <a:schemeClr val="tx1"/>
                </a:solidFill>
              </a:rPr>
              <a:t>Early Stage Support Groups (ESSG) next scheduled in September</a:t>
            </a:r>
          </a:p>
        </p:txBody>
      </p:sp>
    </p:spTree>
    <p:extLst>
      <p:ext uri="{BB962C8B-B14F-4D97-AF65-F5344CB8AC3E}">
        <p14:creationId xmlns:p14="http://schemas.microsoft.com/office/powerpoint/2010/main" val="42485276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C5D91-486A-0844-8DAC-2BECB658D37A}"/>
              </a:ext>
            </a:extLst>
          </p:cNvPr>
          <p:cNvSpPr>
            <a:spLocks noGrp="1"/>
          </p:cNvSpPr>
          <p:nvPr>
            <p:ph type="title"/>
          </p:nvPr>
        </p:nvSpPr>
        <p:spPr>
          <a:xfrm>
            <a:off x="1416048" y="395832"/>
            <a:ext cx="6984373" cy="779825"/>
          </a:xfrm>
        </p:spPr>
        <p:txBody>
          <a:bodyPr/>
          <a:lstStyle/>
          <a:p>
            <a:r>
              <a:rPr lang="en-US" sz="4400" dirty="0"/>
              <a:t>Identify Existing Patients</a:t>
            </a:r>
          </a:p>
        </p:txBody>
      </p:sp>
      <p:sp>
        <p:nvSpPr>
          <p:cNvPr id="3" name="Content Placeholder 2">
            <a:extLst>
              <a:ext uri="{FF2B5EF4-FFF2-40B4-BE49-F238E27FC236}">
                <a16:creationId xmlns:a16="http://schemas.microsoft.com/office/drawing/2014/main" id="{C2438111-35A1-624D-9B09-3F6F0C06109C}"/>
              </a:ext>
            </a:extLst>
          </p:cNvPr>
          <p:cNvSpPr>
            <a:spLocks noGrp="1"/>
          </p:cNvSpPr>
          <p:nvPr>
            <p:ph idx="1"/>
          </p:nvPr>
        </p:nvSpPr>
        <p:spPr>
          <a:xfrm>
            <a:off x="1503729" y="3190983"/>
            <a:ext cx="6636016" cy="3756548"/>
          </a:xfrm>
        </p:spPr>
        <p:txBody>
          <a:bodyPr>
            <a:normAutofit/>
          </a:bodyPr>
          <a:lstStyle/>
          <a:p>
            <a:r>
              <a:rPr lang="en-US" sz="2800" dirty="0">
                <a:solidFill>
                  <a:schemeClr val="tx2"/>
                </a:solidFill>
              </a:rPr>
              <a:t>Identify patients at baseline and every 6-12 month to conduct outreach with information from the Alzheimer’s Association.</a:t>
            </a:r>
          </a:p>
          <a:p>
            <a:endParaRPr lang="en-US" sz="2400" dirty="0">
              <a:solidFill>
                <a:schemeClr val="tx2"/>
              </a:solidFill>
            </a:endParaRPr>
          </a:p>
        </p:txBody>
      </p:sp>
      <p:sp>
        <p:nvSpPr>
          <p:cNvPr id="4" name="Content Placeholder 3">
            <a:extLst>
              <a:ext uri="{FF2B5EF4-FFF2-40B4-BE49-F238E27FC236}">
                <a16:creationId xmlns:a16="http://schemas.microsoft.com/office/drawing/2014/main" id="{00E1706A-69BC-744A-B6BC-F1BBCB4FEE1A}"/>
              </a:ext>
            </a:extLst>
          </p:cNvPr>
          <p:cNvSpPr>
            <a:spLocks noGrp="1"/>
          </p:cNvSpPr>
          <p:nvPr>
            <p:ph sz="quarter" idx="10"/>
          </p:nvPr>
        </p:nvSpPr>
        <p:spPr>
          <a:xfrm>
            <a:off x="1503729" y="1459559"/>
            <a:ext cx="7975600" cy="1085934"/>
          </a:xfrm>
        </p:spPr>
        <p:txBody>
          <a:bodyPr>
            <a:normAutofit/>
          </a:bodyPr>
          <a:lstStyle/>
          <a:p>
            <a:r>
              <a:rPr lang="en-US" sz="3200" dirty="0"/>
              <a:t>EMR search for ICD-10</a:t>
            </a:r>
          </a:p>
          <a:p>
            <a:r>
              <a:rPr lang="en-US" sz="3200" dirty="0"/>
              <a:t>Dementia Diagnosis Codes</a:t>
            </a:r>
          </a:p>
        </p:txBody>
      </p:sp>
    </p:spTree>
    <p:extLst>
      <p:ext uri="{BB962C8B-B14F-4D97-AF65-F5344CB8AC3E}">
        <p14:creationId xmlns:p14="http://schemas.microsoft.com/office/powerpoint/2010/main" val="34663698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06F586-8F8A-5F43-B8DC-021B92089B9C}"/>
              </a:ext>
            </a:extLst>
          </p:cNvPr>
          <p:cNvSpPr>
            <a:spLocks noGrp="1"/>
          </p:cNvSpPr>
          <p:nvPr>
            <p:ph type="title"/>
          </p:nvPr>
        </p:nvSpPr>
        <p:spPr>
          <a:xfrm>
            <a:off x="1415782" y="110533"/>
            <a:ext cx="7728218" cy="1090874"/>
          </a:xfrm>
        </p:spPr>
        <p:txBody>
          <a:bodyPr/>
          <a:lstStyle/>
          <a:p>
            <a:r>
              <a:rPr lang="en-US" sz="3600" dirty="0"/>
              <a:t>Identification of Patients with Dementia and Referral </a:t>
            </a:r>
          </a:p>
        </p:txBody>
      </p:sp>
      <p:graphicFrame>
        <p:nvGraphicFramePr>
          <p:cNvPr id="5" name="Content Placeholder 4">
            <a:extLst>
              <a:ext uri="{FF2B5EF4-FFF2-40B4-BE49-F238E27FC236}">
                <a16:creationId xmlns:a16="http://schemas.microsoft.com/office/drawing/2014/main" id="{36E0B67E-4CC7-144F-9DD2-0E1329035CF9}"/>
              </a:ext>
            </a:extLst>
          </p:cNvPr>
          <p:cNvGraphicFramePr>
            <a:graphicFrameLocks noGrp="1"/>
          </p:cNvGraphicFramePr>
          <p:nvPr>
            <p:ph idx="1"/>
            <p:extLst>
              <p:ext uri="{D42A27DB-BD31-4B8C-83A1-F6EECF244321}">
                <p14:modId xmlns:p14="http://schemas.microsoft.com/office/powerpoint/2010/main" val="444383352"/>
              </p:ext>
            </p:extLst>
          </p:nvPr>
        </p:nvGraphicFramePr>
        <p:xfrm>
          <a:off x="1416049" y="1738365"/>
          <a:ext cx="7336065" cy="4772967"/>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a:extLst>
              <a:ext uri="{FF2B5EF4-FFF2-40B4-BE49-F238E27FC236}">
                <a16:creationId xmlns:a16="http://schemas.microsoft.com/office/drawing/2014/main" id="{1999CAB6-C622-3943-9B7F-DE741D8C2658}"/>
              </a:ext>
            </a:extLst>
          </p:cNvPr>
          <p:cNvSpPr>
            <a:spLocks noGrp="1"/>
          </p:cNvSpPr>
          <p:nvPr>
            <p:ph sz="quarter" idx="10"/>
          </p:nvPr>
        </p:nvSpPr>
        <p:spPr>
          <a:xfrm>
            <a:off x="1415782" y="1201407"/>
            <a:ext cx="6636017" cy="457200"/>
          </a:xfrm>
        </p:spPr>
        <p:txBody>
          <a:bodyPr>
            <a:normAutofit/>
          </a:bodyPr>
          <a:lstStyle/>
          <a:p>
            <a:r>
              <a:rPr lang="en-US" sz="2800" dirty="0">
                <a:solidFill>
                  <a:schemeClr val="accent1"/>
                </a:solidFill>
              </a:rPr>
              <a:t>For caregiver Education and Support</a:t>
            </a:r>
          </a:p>
        </p:txBody>
      </p:sp>
      <p:sp>
        <p:nvSpPr>
          <p:cNvPr id="3" name="TextBox 2">
            <a:extLst>
              <a:ext uri="{FF2B5EF4-FFF2-40B4-BE49-F238E27FC236}">
                <a16:creationId xmlns:a16="http://schemas.microsoft.com/office/drawing/2014/main" id="{0F57B37C-ECA8-D94A-BD16-08BDCEA05047}"/>
              </a:ext>
            </a:extLst>
          </p:cNvPr>
          <p:cNvSpPr txBox="1"/>
          <p:nvPr/>
        </p:nvSpPr>
        <p:spPr>
          <a:xfrm>
            <a:off x="5560541" y="6178378"/>
            <a:ext cx="864973"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338790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96996" y="3794476"/>
            <a:ext cx="5059007" cy="1102519"/>
          </a:xfrm>
        </p:spPr>
        <p:txBody>
          <a:bodyPr>
            <a:normAutofit fontScale="90000"/>
          </a:bodyPr>
          <a:lstStyle/>
          <a:p>
            <a:r>
              <a:rPr lang="en-US" sz="2475" dirty="0"/>
              <a:t>This program is supported by the Health Resources and Services Administration (HRSA) </a:t>
            </a:r>
            <a:r>
              <a:rPr lang="en-US" sz="1650" dirty="0"/>
              <a:t>of the U.S. Department of Health and Human Services (HHS) as part of an award totaling </a:t>
            </a:r>
            <a:br>
              <a:rPr lang="en-US" sz="1650" dirty="0"/>
            </a:br>
            <a:r>
              <a:rPr lang="en-US" sz="1650" dirty="0"/>
              <a:t>$749,813.00 with 0% financed with non-governmental sources. The contents are those of the author(s) and do not necessarily represent the official views of, nor an endorsement, by HRSA, HHS, or the U.S. Government. For more information, please visit HRSA.gov.</a:t>
            </a:r>
            <a:br>
              <a:rPr lang="en-US" sz="1650" dirty="0"/>
            </a:br>
            <a:endParaRPr lang="en-US" sz="1650"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989198" y="2903600"/>
            <a:ext cx="828833" cy="828833"/>
          </a:xfrm>
          <a:prstGeom prst="rect">
            <a:avLst/>
          </a:prstGeom>
        </p:spPr>
      </p:pic>
      <p:sp>
        <p:nvSpPr>
          <p:cNvPr id="4" name="TextBox 3"/>
          <p:cNvSpPr txBox="1"/>
          <p:nvPr/>
        </p:nvSpPr>
        <p:spPr>
          <a:xfrm>
            <a:off x="7756558" y="3047595"/>
            <a:ext cx="1034356" cy="461665"/>
          </a:xfrm>
          <a:prstGeom prst="rect">
            <a:avLst/>
          </a:prstGeom>
          <a:noFill/>
        </p:spPr>
        <p:txBody>
          <a:bodyPr wrap="square" rtlCol="0">
            <a:spAutoFit/>
          </a:bodyPr>
          <a:lstStyle/>
          <a:p>
            <a:pPr defTabSz="914400">
              <a:buClr>
                <a:srgbClr val="000000"/>
              </a:buClr>
            </a:pPr>
            <a:r>
              <a:rPr lang="en-US" sz="1200" kern="0" dirty="0">
                <a:solidFill>
                  <a:srgbClr val="000000"/>
                </a:solidFill>
                <a:latin typeface="Arial"/>
                <a:cs typeface="Arial"/>
                <a:sym typeface="Arial"/>
              </a:rPr>
              <a:t>Attendance</a:t>
            </a:r>
          </a:p>
          <a:p>
            <a:pPr defTabSz="914400">
              <a:buClr>
                <a:srgbClr val="000000"/>
              </a:buClr>
            </a:pPr>
            <a:r>
              <a:rPr lang="en-US" sz="1200" kern="0" dirty="0">
                <a:solidFill>
                  <a:srgbClr val="000000"/>
                </a:solidFill>
                <a:latin typeface="Arial"/>
                <a:cs typeface="Arial"/>
                <a:sym typeface="Arial"/>
              </a:rPr>
              <a:t> QR Link </a:t>
            </a:r>
          </a:p>
        </p:txBody>
      </p:sp>
    </p:spTree>
    <p:extLst>
      <p:ext uri="{BB962C8B-B14F-4D97-AF65-F5344CB8AC3E}">
        <p14:creationId xmlns:p14="http://schemas.microsoft.com/office/powerpoint/2010/main" val="20917255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D1B95-6E03-AF49-95AA-0359CFDDE3A9}"/>
              </a:ext>
            </a:extLst>
          </p:cNvPr>
          <p:cNvSpPr>
            <a:spLocks noGrp="1"/>
          </p:cNvSpPr>
          <p:nvPr>
            <p:ph type="title"/>
          </p:nvPr>
        </p:nvSpPr>
        <p:spPr>
          <a:xfrm>
            <a:off x="1416049" y="395833"/>
            <a:ext cx="7542600" cy="679342"/>
          </a:xfrm>
        </p:spPr>
        <p:txBody>
          <a:bodyPr/>
          <a:lstStyle/>
          <a:p>
            <a:r>
              <a:rPr lang="en-US" dirty="0"/>
              <a:t>Knowledge Transfer</a:t>
            </a:r>
            <a:endParaRPr lang="en-US" b="0" dirty="0"/>
          </a:p>
        </p:txBody>
      </p:sp>
      <p:sp>
        <p:nvSpPr>
          <p:cNvPr id="3" name="Content Placeholder 2">
            <a:extLst>
              <a:ext uri="{FF2B5EF4-FFF2-40B4-BE49-F238E27FC236}">
                <a16:creationId xmlns:a16="http://schemas.microsoft.com/office/drawing/2014/main" id="{EC740196-CD43-0440-B046-FBAD50374D8E}"/>
              </a:ext>
            </a:extLst>
          </p:cNvPr>
          <p:cNvSpPr>
            <a:spLocks noGrp="1"/>
          </p:cNvSpPr>
          <p:nvPr>
            <p:ph idx="1"/>
          </p:nvPr>
        </p:nvSpPr>
        <p:spPr>
          <a:xfrm>
            <a:off x="1416050" y="2431701"/>
            <a:ext cx="6636016" cy="4140238"/>
          </a:xfrm>
        </p:spPr>
        <p:txBody>
          <a:bodyPr/>
          <a:lstStyle/>
          <a:p>
            <a:endParaRPr lang="en-US" b="1" dirty="0">
              <a:solidFill>
                <a:schemeClr val="accent2"/>
              </a:solidFill>
            </a:endParaRPr>
          </a:p>
          <a:p>
            <a:r>
              <a:rPr lang="en-US" sz="3200" b="1" dirty="0">
                <a:solidFill>
                  <a:schemeClr val="accent2"/>
                </a:solidFill>
              </a:rPr>
              <a:t>Mobility- </a:t>
            </a:r>
            <a:r>
              <a:rPr lang="en-US" sz="3200" dirty="0">
                <a:solidFill>
                  <a:schemeClr val="tx2"/>
                </a:solidFill>
              </a:rPr>
              <a:t>Proportion of people over the age of 65 years who are screened for risk of falls</a:t>
            </a:r>
          </a:p>
        </p:txBody>
      </p:sp>
      <p:sp>
        <p:nvSpPr>
          <p:cNvPr id="4" name="Content Placeholder 3">
            <a:extLst>
              <a:ext uri="{FF2B5EF4-FFF2-40B4-BE49-F238E27FC236}">
                <a16:creationId xmlns:a16="http://schemas.microsoft.com/office/drawing/2014/main" id="{0659E2D5-CD8D-FF4F-8CE4-3A8AF546E529}"/>
              </a:ext>
            </a:extLst>
          </p:cNvPr>
          <p:cNvSpPr>
            <a:spLocks noGrp="1"/>
          </p:cNvSpPr>
          <p:nvPr>
            <p:ph sz="quarter" idx="10"/>
          </p:nvPr>
        </p:nvSpPr>
        <p:spPr>
          <a:xfrm>
            <a:off x="1416050" y="1517301"/>
            <a:ext cx="6636017" cy="914400"/>
          </a:xfrm>
        </p:spPr>
        <p:txBody>
          <a:bodyPr>
            <a:normAutofit/>
          </a:bodyPr>
          <a:lstStyle/>
          <a:p>
            <a:r>
              <a:rPr lang="en-US" sz="2800" dirty="0"/>
              <a:t>New Knowledge transferred to behavior in the work environment</a:t>
            </a:r>
          </a:p>
        </p:txBody>
      </p:sp>
    </p:spTree>
    <p:extLst>
      <p:ext uri="{BB962C8B-B14F-4D97-AF65-F5344CB8AC3E}">
        <p14:creationId xmlns:p14="http://schemas.microsoft.com/office/powerpoint/2010/main" val="6636837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335B-5B69-C84D-9B4D-260C4A27A924}"/>
              </a:ext>
            </a:extLst>
          </p:cNvPr>
          <p:cNvSpPr>
            <a:spLocks noGrp="1"/>
          </p:cNvSpPr>
          <p:nvPr>
            <p:ph type="title"/>
          </p:nvPr>
        </p:nvSpPr>
        <p:spPr>
          <a:xfrm>
            <a:off x="1416048" y="584255"/>
            <a:ext cx="7517887" cy="812059"/>
          </a:xfrm>
        </p:spPr>
        <p:txBody>
          <a:bodyPr/>
          <a:lstStyle/>
          <a:p>
            <a:r>
              <a:rPr lang="en-US" sz="4400" dirty="0"/>
              <a:t>Quiz Question 3</a:t>
            </a:r>
          </a:p>
        </p:txBody>
      </p:sp>
      <p:sp>
        <p:nvSpPr>
          <p:cNvPr id="3" name="Text Placeholder 2">
            <a:extLst>
              <a:ext uri="{FF2B5EF4-FFF2-40B4-BE49-F238E27FC236}">
                <a16:creationId xmlns:a16="http://schemas.microsoft.com/office/drawing/2014/main" id="{24CAE896-02A3-A448-B6D6-005F0C74264C}"/>
              </a:ext>
            </a:extLst>
          </p:cNvPr>
          <p:cNvSpPr>
            <a:spLocks noGrp="1"/>
          </p:cNvSpPr>
          <p:nvPr>
            <p:ph type="body" idx="1"/>
          </p:nvPr>
        </p:nvSpPr>
        <p:spPr>
          <a:xfrm>
            <a:off x="1416048" y="2027413"/>
            <a:ext cx="6559148" cy="3118100"/>
          </a:xfrm>
        </p:spPr>
        <p:txBody>
          <a:bodyPr>
            <a:noAutofit/>
          </a:bodyPr>
          <a:lstStyle/>
          <a:p>
            <a:r>
              <a:rPr lang="en-US" sz="3200" dirty="0">
                <a:solidFill>
                  <a:schemeClr val="tx1"/>
                </a:solidFill>
              </a:rPr>
              <a:t>What proportion of people over age 65 years fall each year?</a:t>
            </a:r>
          </a:p>
          <a:p>
            <a:pPr marL="514350" indent="-514350">
              <a:buAutoNum type="alphaUcPeriod"/>
            </a:pPr>
            <a:r>
              <a:rPr lang="en-US" sz="3200" dirty="0">
                <a:solidFill>
                  <a:schemeClr val="tx1"/>
                </a:solidFill>
              </a:rPr>
              <a:t>5-10% </a:t>
            </a:r>
          </a:p>
          <a:p>
            <a:pPr marL="514350" indent="-514350">
              <a:buAutoNum type="alphaUcPeriod"/>
            </a:pPr>
            <a:r>
              <a:rPr lang="en-US" sz="3200" dirty="0">
                <a:solidFill>
                  <a:schemeClr val="tx1"/>
                </a:solidFill>
              </a:rPr>
              <a:t>11-24% </a:t>
            </a:r>
          </a:p>
          <a:p>
            <a:pPr marL="514350" indent="-514350">
              <a:buAutoNum type="alphaUcPeriod"/>
            </a:pPr>
            <a:r>
              <a:rPr lang="en-US" sz="3200" dirty="0">
                <a:solidFill>
                  <a:schemeClr val="tx1"/>
                </a:solidFill>
              </a:rPr>
              <a:t> 25-30%</a:t>
            </a:r>
          </a:p>
          <a:p>
            <a:pPr marL="514350" indent="-514350">
              <a:buAutoNum type="alphaUcPeriod"/>
            </a:pPr>
            <a:r>
              <a:rPr lang="en-US" sz="3200" dirty="0">
                <a:solidFill>
                  <a:schemeClr val="tx1"/>
                </a:solidFill>
              </a:rPr>
              <a:t> 31-40%</a:t>
            </a:r>
          </a:p>
        </p:txBody>
      </p:sp>
    </p:spTree>
    <p:extLst>
      <p:ext uri="{BB962C8B-B14F-4D97-AF65-F5344CB8AC3E}">
        <p14:creationId xmlns:p14="http://schemas.microsoft.com/office/powerpoint/2010/main" val="16363783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D4F5099-5863-4544-A850-E7633C8C0F27}"/>
              </a:ext>
            </a:extLst>
          </p:cNvPr>
          <p:cNvSpPr>
            <a:spLocks noGrp="1"/>
          </p:cNvSpPr>
          <p:nvPr>
            <p:ph type="title"/>
          </p:nvPr>
        </p:nvSpPr>
        <p:spPr>
          <a:xfrm>
            <a:off x="1416048" y="-139247"/>
            <a:ext cx="6559148" cy="1945529"/>
          </a:xfrm>
        </p:spPr>
        <p:txBody>
          <a:bodyPr/>
          <a:lstStyle/>
          <a:p>
            <a:r>
              <a:rPr lang="en-US" dirty="0"/>
              <a:t>Mobility</a:t>
            </a:r>
          </a:p>
        </p:txBody>
      </p:sp>
      <p:sp>
        <p:nvSpPr>
          <p:cNvPr id="6" name="Text Placeholder 5">
            <a:extLst>
              <a:ext uri="{FF2B5EF4-FFF2-40B4-BE49-F238E27FC236}">
                <a16:creationId xmlns:a16="http://schemas.microsoft.com/office/drawing/2014/main" id="{61DFE715-8053-E84F-B459-8379B3AF034A}"/>
              </a:ext>
            </a:extLst>
          </p:cNvPr>
          <p:cNvSpPr>
            <a:spLocks noGrp="1"/>
          </p:cNvSpPr>
          <p:nvPr>
            <p:ph type="body" idx="1"/>
          </p:nvPr>
        </p:nvSpPr>
        <p:spPr>
          <a:xfrm>
            <a:off x="1416048" y="2818245"/>
            <a:ext cx="6559148" cy="3502655"/>
          </a:xfrm>
        </p:spPr>
        <p:txBody>
          <a:bodyPr>
            <a:normAutofit fontScale="92500" lnSpcReduction="10000"/>
          </a:bodyPr>
          <a:lstStyle/>
          <a:p>
            <a:pPr marL="342900" indent="-342900">
              <a:buFont typeface="Arial" panose="020B0604020202020204" pitchFamily="34" charset="0"/>
              <a:buChar char="•"/>
            </a:pPr>
            <a:r>
              <a:rPr lang="en-US" sz="3600" dirty="0">
                <a:solidFill>
                  <a:schemeClr val="accent2"/>
                </a:solidFill>
              </a:rPr>
              <a:t>Timed Up and Go</a:t>
            </a:r>
          </a:p>
          <a:p>
            <a:pPr marL="342900" indent="-342900">
              <a:buFont typeface="Arial" panose="020B0604020202020204" pitchFamily="34" charset="0"/>
              <a:buChar char="•"/>
            </a:pPr>
            <a:r>
              <a:rPr lang="en-US" sz="3600" dirty="0">
                <a:solidFill>
                  <a:schemeClr val="accent2"/>
                </a:solidFill>
              </a:rPr>
              <a:t>1 Question: </a:t>
            </a:r>
            <a:r>
              <a:rPr lang="en-US" sz="3400" dirty="0">
                <a:solidFill>
                  <a:schemeClr val="accent2"/>
                </a:solidFill>
              </a:rPr>
              <a:t>Have you fallen in the last year?</a:t>
            </a:r>
          </a:p>
          <a:p>
            <a:pPr marL="342900" indent="-342900">
              <a:buFont typeface="Arial" panose="020B0604020202020204" pitchFamily="34" charset="0"/>
              <a:buChar char="•"/>
            </a:pPr>
            <a:r>
              <a:rPr lang="en-US" sz="3400" dirty="0">
                <a:solidFill>
                  <a:schemeClr val="accent2"/>
                </a:solidFill>
              </a:rPr>
              <a:t>3 Questions from STEADI</a:t>
            </a:r>
          </a:p>
          <a:p>
            <a:pPr marL="800100" lvl="1" indent="-342900">
              <a:buFont typeface="Arial" panose="020B0604020202020204" pitchFamily="34" charset="0"/>
              <a:buChar char="•"/>
            </a:pPr>
            <a:r>
              <a:rPr lang="en-US" sz="3200" dirty="0">
                <a:solidFill>
                  <a:schemeClr val="accent2"/>
                </a:solidFill>
              </a:rPr>
              <a:t>Have you fallen in the last year?</a:t>
            </a:r>
          </a:p>
          <a:p>
            <a:pPr marL="800100" lvl="1" indent="-342900">
              <a:buFont typeface="Arial" panose="020B0604020202020204" pitchFamily="34" charset="0"/>
              <a:buChar char="•"/>
            </a:pPr>
            <a:r>
              <a:rPr lang="en-US" sz="3400" dirty="0">
                <a:solidFill>
                  <a:schemeClr val="accent2"/>
                </a:solidFill>
              </a:rPr>
              <a:t>Fear of falling?</a:t>
            </a:r>
          </a:p>
          <a:p>
            <a:pPr marL="800100" lvl="1" indent="-342900">
              <a:buFont typeface="Arial" panose="020B0604020202020204" pitchFamily="34" charset="0"/>
              <a:buChar char="•"/>
            </a:pPr>
            <a:r>
              <a:rPr lang="en-US" sz="3400" dirty="0">
                <a:solidFill>
                  <a:schemeClr val="accent2"/>
                </a:solidFill>
              </a:rPr>
              <a:t>Feel unsteady walking?</a:t>
            </a:r>
          </a:p>
        </p:txBody>
      </p:sp>
      <p:sp>
        <p:nvSpPr>
          <p:cNvPr id="7" name="Content Placeholder 6">
            <a:extLst>
              <a:ext uri="{FF2B5EF4-FFF2-40B4-BE49-F238E27FC236}">
                <a16:creationId xmlns:a16="http://schemas.microsoft.com/office/drawing/2014/main" id="{240DDB75-8579-854C-9751-C107E0563504}"/>
              </a:ext>
            </a:extLst>
          </p:cNvPr>
          <p:cNvSpPr>
            <a:spLocks noGrp="1"/>
          </p:cNvSpPr>
          <p:nvPr>
            <p:ph sz="quarter" idx="13"/>
          </p:nvPr>
        </p:nvSpPr>
        <p:spPr>
          <a:xfrm>
            <a:off x="1416048" y="2083664"/>
            <a:ext cx="6559147" cy="457200"/>
          </a:xfrm>
        </p:spPr>
        <p:txBody>
          <a:bodyPr>
            <a:normAutofit lnSpcReduction="10000"/>
          </a:bodyPr>
          <a:lstStyle/>
          <a:p>
            <a:r>
              <a:rPr lang="en-US" sz="3600" dirty="0">
                <a:solidFill>
                  <a:prstClr val="black"/>
                </a:solidFill>
                <a:latin typeface="Calibri"/>
              </a:rPr>
              <a:t>How You Screen for Risk of Falls</a:t>
            </a:r>
          </a:p>
          <a:p>
            <a:endParaRPr lang="en-US" dirty="0"/>
          </a:p>
        </p:txBody>
      </p:sp>
    </p:spTree>
    <p:extLst>
      <p:ext uri="{BB962C8B-B14F-4D97-AF65-F5344CB8AC3E}">
        <p14:creationId xmlns:p14="http://schemas.microsoft.com/office/powerpoint/2010/main" val="33532873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5">
            <a:extLst>
              <a:ext uri="{FF2B5EF4-FFF2-40B4-BE49-F238E27FC236}">
                <a16:creationId xmlns:a16="http://schemas.microsoft.com/office/drawing/2014/main" id="{5E6398DF-D16B-6E46-99C7-DD9829D9B14A}"/>
              </a:ext>
            </a:extLst>
          </p:cNvPr>
          <p:cNvSpPr>
            <a:spLocks noChangeArrowheads="1"/>
          </p:cNvSpPr>
          <p:nvPr/>
        </p:nvSpPr>
        <p:spPr bwMode="auto">
          <a:xfrm>
            <a:off x="1416050" y="82088"/>
            <a:ext cx="710872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Percent Patients Screened for Fall Risk Using 3 questions: Clinic 2</a:t>
            </a:r>
            <a:endParaRPr kumimoji="0" lang="en-US" altLang="en-US" sz="3200" b="0" i="0" u="none" strike="noStrike" cap="none" normalizeH="0" baseline="0" dirty="0">
              <a:ln>
                <a:noFill/>
              </a:ln>
              <a:solidFill>
                <a:srgbClr val="C00000"/>
              </a:solidFill>
              <a:effectLst/>
              <a:latin typeface="Arial" panose="020B0604020202020204" pitchFamily="34" charset="0"/>
            </a:endParaRPr>
          </a:p>
        </p:txBody>
      </p:sp>
      <p:sp>
        <p:nvSpPr>
          <p:cNvPr id="47" name="Rectangle 24">
            <a:extLst>
              <a:ext uri="{FF2B5EF4-FFF2-40B4-BE49-F238E27FC236}">
                <a16:creationId xmlns:a16="http://schemas.microsoft.com/office/drawing/2014/main" id="{A234EEF8-9F3D-1147-B9D5-FC611543D441}"/>
              </a:ext>
            </a:extLst>
          </p:cNvPr>
          <p:cNvSpPr>
            <a:spLocks noChangeArrowheads="1"/>
          </p:cNvSpPr>
          <p:nvPr/>
        </p:nvSpPr>
        <p:spPr bwMode="auto">
          <a:xfrm>
            <a:off x="772223" y="1100064"/>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graphicFrame>
        <p:nvGraphicFramePr>
          <p:cNvPr id="8" name="Chart 7">
            <a:extLst>
              <a:ext uri="{FF2B5EF4-FFF2-40B4-BE49-F238E27FC236}">
                <a16:creationId xmlns:a16="http://schemas.microsoft.com/office/drawing/2014/main" id="{F433C61D-1807-E548-AF2B-8638B9D9CE14}"/>
              </a:ext>
            </a:extLst>
          </p:cNvPr>
          <p:cNvGraphicFramePr>
            <a:graphicFrameLocks/>
          </p:cNvGraphicFramePr>
          <p:nvPr>
            <p:extLst>
              <p:ext uri="{D42A27DB-BD31-4B8C-83A1-F6EECF244321}">
                <p14:modId xmlns:p14="http://schemas.microsoft.com/office/powerpoint/2010/main" val="1700835067"/>
              </p:ext>
            </p:extLst>
          </p:nvPr>
        </p:nvGraphicFramePr>
        <p:xfrm>
          <a:off x="1416050" y="1377063"/>
          <a:ext cx="7108720" cy="351298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a:extLst>
              <a:ext uri="{FF2B5EF4-FFF2-40B4-BE49-F238E27FC236}">
                <a16:creationId xmlns:a16="http://schemas.microsoft.com/office/drawing/2014/main" id="{0EFCED5C-3803-424E-886B-1636901A2109}"/>
              </a:ext>
            </a:extLst>
          </p:cNvPr>
          <p:cNvGraphicFramePr>
            <a:graphicFrameLocks noGrp="1"/>
          </p:cNvGraphicFramePr>
          <p:nvPr>
            <p:extLst>
              <p:ext uri="{D42A27DB-BD31-4B8C-83A1-F6EECF244321}">
                <p14:modId xmlns:p14="http://schemas.microsoft.com/office/powerpoint/2010/main" val="3546922182"/>
              </p:ext>
            </p:extLst>
          </p:nvPr>
        </p:nvGraphicFramePr>
        <p:xfrm>
          <a:off x="2013243" y="4767037"/>
          <a:ext cx="6311900" cy="1427800"/>
        </p:xfrm>
        <a:graphic>
          <a:graphicData uri="http://schemas.openxmlformats.org/drawingml/2006/table">
            <a:tbl>
              <a:tblPr>
                <a:tableStyleId>{5940675A-B579-460E-94D1-54222C63F5DA}</a:tableStyleId>
              </a:tblPr>
              <a:tblGrid>
                <a:gridCol w="3155950">
                  <a:extLst>
                    <a:ext uri="{9D8B030D-6E8A-4147-A177-3AD203B41FA5}">
                      <a16:colId xmlns:a16="http://schemas.microsoft.com/office/drawing/2014/main" val="2847517060"/>
                    </a:ext>
                  </a:extLst>
                </a:gridCol>
                <a:gridCol w="3155950">
                  <a:extLst>
                    <a:ext uri="{9D8B030D-6E8A-4147-A177-3AD203B41FA5}">
                      <a16:colId xmlns:a16="http://schemas.microsoft.com/office/drawing/2014/main" val="678744424"/>
                    </a:ext>
                  </a:extLst>
                </a:gridCol>
              </a:tblGrid>
              <a:tr h="812160">
                <a:tc>
                  <a:txBody>
                    <a:bodyPr/>
                    <a:lstStyle/>
                    <a:p>
                      <a:pPr algn="ctr" rtl="0" fontAlgn="base"/>
                      <a:r>
                        <a:rPr lang="en-US" sz="1800" b="1" dirty="0">
                          <a:effectLst/>
                        </a:rPr>
                        <a:t>Baseline</a:t>
                      </a:r>
                      <a:r>
                        <a:rPr lang="en-US" sz="1800" b="0" dirty="0">
                          <a:effectLst/>
                        </a:rPr>
                        <a:t> </a:t>
                      </a:r>
                    </a:p>
                    <a:p>
                      <a:pPr algn="ctr" rtl="0" fontAlgn="base"/>
                      <a:r>
                        <a:rPr lang="en-US" sz="1800" b="0" dirty="0">
                          <a:effectLst/>
                        </a:rPr>
                        <a:t>(Jan 19 - Dec 19) </a:t>
                      </a:r>
                      <a:endParaRPr lang="en-US" sz="1800" b="0" i="0" dirty="0">
                        <a:effectLst/>
                      </a:endParaRPr>
                    </a:p>
                  </a:txBody>
                  <a:tcPr marL="33500" marR="33500" marT="16750" marB="16750" anchor="ctr"/>
                </a:tc>
                <a:tc>
                  <a:txBody>
                    <a:bodyPr/>
                    <a:lstStyle/>
                    <a:p>
                      <a:pPr algn="ctr" rtl="0" fontAlgn="base"/>
                      <a:r>
                        <a:rPr lang="en-US" sz="1800" b="1" dirty="0">
                          <a:effectLst/>
                        </a:rPr>
                        <a:t>12mths </a:t>
                      </a:r>
                    </a:p>
                    <a:p>
                      <a:pPr algn="ctr" rtl="0" fontAlgn="base"/>
                      <a:r>
                        <a:rPr lang="en-US" sz="1800" b="0" dirty="0">
                          <a:effectLst/>
                        </a:rPr>
                        <a:t>(Jan 20 – Dec 20) </a:t>
                      </a:r>
                      <a:endParaRPr lang="en-US" sz="1800" b="0" i="0" dirty="0">
                        <a:effectLst/>
                      </a:endParaRPr>
                    </a:p>
                  </a:txBody>
                  <a:tcPr marL="33500" marR="33500" marT="16750" marB="16750" anchor="ctr"/>
                </a:tc>
                <a:extLst>
                  <a:ext uri="{0D108BD9-81ED-4DB2-BD59-A6C34878D82A}">
                    <a16:rowId xmlns:a16="http://schemas.microsoft.com/office/drawing/2014/main" val="2784913936"/>
                  </a:ext>
                </a:extLst>
              </a:tr>
              <a:tr h="188119">
                <a:tc>
                  <a:txBody>
                    <a:bodyPr/>
                    <a:lstStyle/>
                    <a:p>
                      <a:pPr algn="ctr" rtl="0" fontAlgn="base"/>
                      <a:r>
                        <a:rPr lang="en-US" sz="1800" b="0" i="0" baseline="0" dirty="0">
                          <a:solidFill>
                            <a:srgbClr val="0432FF"/>
                          </a:solidFill>
                          <a:effectLst/>
                        </a:rPr>
                        <a:t>619</a:t>
                      </a:r>
                    </a:p>
                  </a:txBody>
                  <a:tcPr marL="33500" marR="33500" marT="16750" marB="16750"/>
                </a:tc>
                <a:tc>
                  <a:txBody>
                    <a:bodyPr/>
                    <a:lstStyle/>
                    <a:p>
                      <a:pPr algn="ctr" rtl="0" fontAlgn="base"/>
                      <a:r>
                        <a:rPr lang="en-US" sz="1800" b="0" i="0" baseline="0" dirty="0">
                          <a:solidFill>
                            <a:srgbClr val="0432FF"/>
                          </a:solidFill>
                          <a:effectLst/>
                        </a:rPr>
                        <a:t>627</a:t>
                      </a:r>
                    </a:p>
                  </a:txBody>
                  <a:tcPr marL="33500" marR="33500" marT="16750" marB="16750"/>
                </a:tc>
                <a:extLst>
                  <a:ext uri="{0D108BD9-81ED-4DB2-BD59-A6C34878D82A}">
                    <a16:rowId xmlns:a16="http://schemas.microsoft.com/office/drawing/2014/main" val="3332635098"/>
                  </a:ext>
                </a:extLst>
              </a:tr>
              <a:tr h="0">
                <a:tc>
                  <a:txBody>
                    <a:bodyPr/>
                    <a:lstStyle/>
                    <a:p>
                      <a:pPr algn="ctr" rtl="0" fontAlgn="base"/>
                      <a:r>
                        <a:rPr lang="en-US" sz="1800" b="0" i="0" baseline="0" dirty="0">
                          <a:solidFill>
                            <a:srgbClr val="0432FF"/>
                          </a:solidFill>
                          <a:effectLst/>
                        </a:rPr>
                        <a:t>557</a:t>
                      </a:r>
                    </a:p>
                  </a:txBody>
                  <a:tcPr marL="33500" marR="33500" marT="16750" marB="16750"/>
                </a:tc>
                <a:tc>
                  <a:txBody>
                    <a:bodyPr/>
                    <a:lstStyle/>
                    <a:p>
                      <a:pPr algn="ctr" rtl="0" fontAlgn="base"/>
                      <a:r>
                        <a:rPr lang="en-US" sz="1800" b="0" i="0" baseline="0" dirty="0">
                          <a:solidFill>
                            <a:srgbClr val="0432FF"/>
                          </a:solidFill>
                          <a:effectLst/>
                        </a:rPr>
                        <a:t>492</a:t>
                      </a:r>
                    </a:p>
                  </a:txBody>
                  <a:tcPr marL="33500" marR="33500" marT="16750" marB="16750"/>
                </a:tc>
                <a:extLst>
                  <a:ext uri="{0D108BD9-81ED-4DB2-BD59-A6C34878D82A}">
                    <a16:rowId xmlns:a16="http://schemas.microsoft.com/office/drawing/2014/main" val="1711942956"/>
                  </a:ext>
                </a:extLst>
              </a:tr>
            </a:tbl>
          </a:graphicData>
        </a:graphic>
      </p:graphicFrame>
      <p:sp>
        <p:nvSpPr>
          <p:cNvPr id="2" name="TextBox 1">
            <a:extLst>
              <a:ext uri="{FF2B5EF4-FFF2-40B4-BE49-F238E27FC236}">
                <a16:creationId xmlns:a16="http://schemas.microsoft.com/office/drawing/2014/main" id="{15724A0E-5AEC-5F40-B831-AF15FF85BE09}"/>
              </a:ext>
            </a:extLst>
          </p:cNvPr>
          <p:cNvSpPr txBox="1"/>
          <p:nvPr/>
        </p:nvSpPr>
        <p:spPr>
          <a:xfrm>
            <a:off x="3398107" y="4201297"/>
            <a:ext cx="2038865" cy="369332"/>
          </a:xfrm>
          <a:prstGeom prst="rect">
            <a:avLst/>
          </a:prstGeom>
          <a:solidFill>
            <a:schemeClr val="bg1"/>
          </a:solidFill>
        </p:spPr>
        <p:txBody>
          <a:bodyPr wrap="square" rtlCol="0">
            <a:spAutoFit/>
          </a:bodyPr>
          <a:lstStyle/>
          <a:p>
            <a:r>
              <a:rPr lang="en-US" dirty="0"/>
              <a:t>1/2019-12/31/19</a:t>
            </a:r>
          </a:p>
        </p:txBody>
      </p:sp>
      <p:sp>
        <p:nvSpPr>
          <p:cNvPr id="7" name="TextBox 6">
            <a:extLst>
              <a:ext uri="{FF2B5EF4-FFF2-40B4-BE49-F238E27FC236}">
                <a16:creationId xmlns:a16="http://schemas.microsoft.com/office/drawing/2014/main" id="{75A827DC-7CB0-E646-8F13-5D9BA1B84A10}"/>
              </a:ext>
            </a:extLst>
          </p:cNvPr>
          <p:cNvSpPr txBox="1"/>
          <p:nvPr/>
        </p:nvSpPr>
        <p:spPr>
          <a:xfrm>
            <a:off x="6095999" y="4201297"/>
            <a:ext cx="2038865" cy="369332"/>
          </a:xfrm>
          <a:prstGeom prst="rect">
            <a:avLst/>
          </a:prstGeom>
          <a:solidFill>
            <a:schemeClr val="bg1"/>
          </a:solidFill>
        </p:spPr>
        <p:txBody>
          <a:bodyPr wrap="square" rtlCol="0">
            <a:spAutoFit/>
          </a:bodyPr>
          <a:lstStyle/>
          <a:p>
            <a:r>
              <a:rPr lang="en-US" dirty="0"/>
              <a:t>1/2020-12/31/20</a:t>
            </a:r>
          </a:p>
        </p:txBody>
      </p:sp>
      <p:sp>
        <p:nvSpPr>
          <p:cNvPr id="10" name="Down Arrow 9">
            <a:extLst>
              <a:ext uri="{FF2B5EF4-FFF2-40B4-BE49-F238E27FC236}">
                <a16:creationId xmlns:a16="http://schemas.microsoft.com/office/drawing/2014/main" id="{7C7DF820-B9BC-5D44-8325-688A69E793FB}"/>
              </a:ext>
            </a:extLst>
          </p:cNvPr>
          <p:cNvSpPr/>
          <p:nvPr/>
        </p:nvSpPr>
        <p:spPr>
          <a:xfrm rot="10800000">
            <a:off x="6704251" y="2387378"/>
            <a:ext cx="411180" cy="746179"/>
          </a:xfrm>
          <a:prstGeom prst="downArrow">
            <a:avLst>
              <a:gd name="adj1" fmla="val 62021"/>
              <a:gd name="adj2" fmla="val 50000"/>
            </a:avLst>
          </a:prstGeom>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3" name="TextBox 2">
            <a:extLst>
              <a:ext uri="{FF2B5EF4-FFF2-40B4-BE49-F238E27FC236}">
                <a16:creationId xmlns:a16="http://schemas.microsoft.com/office/drawing/2014/main" id="{3ED57C7C-FD8B-CD4B-8C70-D90D9B7ED24C}"/>
              </a:ext>
            </a:extLst>
          </p:cNvPr>
          <p:cNvSpPr txBox="1"/>
          <p:nvPr/>
        </p:nvSpPr>
        <p:spPr>
          <a:xfrm>
            <a:off x="6442847" y="3166648"/>
            <a:ext cx="1285103" cy="369332"/>
          </a:xfrm>
          <a:prstGeom prst="rect">
            <a:avLst/>
          </a:prstGeom>
          <a:noFill/>
        </p:spPr>
        <p:txBody>
          <a:bodyPr wrap="square" rtlCol="0">
            <a:spAutoFit/>
          </a:bodyPr>
          <a:lstStyle/>
          <a:p>
            <a:r>
              <a:rPr lang="en-US" dirty="0"/>
              <a:t>Pandemic</a:t>
            </a:r>
          </a:p>
        </p:txBody>
      </p:sp>
    </p:spTree>
    <p:extLst>
      <p:ext uri="{BB962C8B-B14F-4D97-AF65-F5344CB8AC3E}">
        <p14:creationId xmlns:p14="http://schemas.microsoft.com/office/powerpoint/2010/main" val="128692170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5">
            <a:extLst>
              <a:ext uri="{FF2B5EF4-FFF2-40B4-BE49-F238E27FC236}">
                <a16:creationId xmlns:a16="http://schemas.microsoft.com/office/drawing/2014/main" id="{5E6398DF-D16B-6E46-99C7-DD9829D9B14A}"/>
              </a:ext>
            </a:extLst>
          </p:cNvPr>
          <p:cNvSpPr>
            <a:spLocks noChangeArrowheads="1"/>
          </p:cNvSpPr>
          <p:nvPr/>
        </p:nvSpPr>
        <p:spPr bwMode="auto">
          <a:xfrm>
            <a:off x="1416050" y="82088"/>
            <a:ext cx="710872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lvl="0" defTabSz="914400" eaLnBrk="0" fontAlgn="base" hangingPunct="0">
              <a:spcBef>
                <a:spcPct val="0"/>
              </a:spcBef>
              <a:spcAft>
                <a:spcPct val="0"/>
              </a:spcAft>
            </a:pPr>
            <a:r>
              <a:rPr lang="en-US" altLang="en-US" sz="3200" b="1" dirty="0">
                <a:solidFill>
                  <a:srgbClr val="C00000"/>
                </a:solidFill>
                <a:latin typeface="Arial" panose="020B0604020202020204" pitchFamily="34" charset="0"/>
                <a:cs typeface="Arial" panose="020B0604020202020204" pitchFamily="34" charset="0"/>
              </a:rPr>
              <a:t>Percent Patients Screened for Fall Risk Using </a:t>
            </a:r>
            <a:r>
              <a:rPr kumimoji="0" lang="en-US" altLang="en-US" sz="3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TUG: Clinic 1</a:t>
            </a:r>
            <a:endParaRPr kumimoji="0" lang="en-US" altLang="en-US" sz="3200" b="0" i="0" u="none" strike="noStrike" cap="none" normalizeH="0" baseline="0" dirty="0">
              <a:ln>
                <a:noFill/>
              </a:ln>
              <a:solidFill>
                <a:srgbClr val="C00000"/>
              </a:solidFill>
              <a:effectLst/>
              <a:latin typeface="Arial" panose="020B0604020202020204" pitchFamily="34" charset="0"/>
            </a:endParaRPr>
          </a:p>
        </p:txBody>
      </p:sp>
      <p:sp>
        <p:nvSpPr>
          <p:cNvPr id="47" name="Rectangle 24">
            <a:extLst>
              <a:ext uri="{FF2B5EF4-FFF2-40B4-BE49-F238E27FC236}">
                <a16:creationId xmlns:a16="http://schemas.microsoft.com/office/drawing/2014/main" id="{A234EEF8-9F3D-1147-B9D5-FC611543D441}"/>
              </a:ext>
            </a:extLst>
          </p:cNvPr>
          <p:cNvSpPr>
            <a:spLocks noChangeArrowheads="1"/>
          </p:cNvSpPr>
          <p:nvPr/>
        </p:nvSpPr>
        <p:spPr bwMode="auto">
          <a:xfrm>
            <a:off x="772223" y="1100064"/>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graphicFrame>
        <p:nvGraphicFramePr>
          <p:cNvPr id="6" name="Chart 5">
            <a:extLst>
              <a:ext uri="{FF2B5EF4-FFF2-40B4-BE49-F238E27FC236}">
                <a16:creationId xmlns:a16="http://schemas.microsoft.com/office/drawing/2014/main" id="{1E6DA8F4-4FC8-5740-B7D8-5C976E650D2A}"/>
              </a:ext>
            </a:extLst>
          </p:cNvPr>
          <p:cNvGraphicFramePr>
            <a:graphicFrameLocks/>
          </p:cNvGraphicFramePr>
          <p:nvPr>
            <p:extLst>
              <p:ext uri="{D42A27DB-BD31-4B8C-83A1-F6EECF244321}">
                <p14:modId xmlns:p14="http://schemas.microsoft.com/office/powerpoint/2010/main" val="3677029615"/>
              </p:ext>
            </p:extLst>
          </p:nvPr>
        </p:nvGraphicFramePr>
        <p:xfrm>
          <a:off x="1669774" y="1377063"/>
          <a:ext cx="6539948" cy="303591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Table 6">
            <a:extLst>
              <a:ext uri="{FF2B5EF4-FFF2-40B4-BE49-F238E27FC236}">
                <a16:creationId xmlns:a16="http://schemas.microsoft.com/office/drawing/2014/main" id="{7FE352D9-4C0C-BD47-A874-95486D6FCAF0}"/>
              </a:ext>
            </a:extLst>
          </p:cNvPr>
          <p:cNvGraphicFramePr>
            <a:graphicFrameLocks noGrp="1"/>
          </p:cNvGraphicFramePr>
          <p:nvPr>
            <p:extLst>
              <p:ext uri="{D42A27DB-BD31-4B8C-83A1-F6EECF244321}">
                <p14:modId xmlns:p14="http://schemas.microsoft.com/office/powerpoint/2010/main" val="4086963455"/>
              </p:ext>
            </p:extLst>
          </p:nvPr>
        </p:nvGraphicFramePr>
        <p:xfrm>
          <a:off x="1416050" y="4607727"/>
          <a:ext cx="7533860" cy="1427800"/>
        </p:xfrm>
        <a:graphic>
          <a:graphicData uri="http://schemas.openxmlformats.org/drawingml/2006/table">
            <a:tbl>
              <a:tblPr>
                <a:tableStyleId>{5940675A-B579-460E-94D1-54222C63F5DA}</a:tableStyleId>
              </a:tblPr>
              <a:tblGrid>
                <a:gridCol w="1883465">
                  <a:extLst>
                    <a:ext uri="{9D8B030D-6E8A-4147-A177-3AD203B41FA5}">
                      <a16:colId xmlns:a16="http://schemas.microsoft.com/office/drawing/2014/main" val="2847517060"/>
                    </a:ext>
                  </a:extLst>
                </a:gridCol>
                <a:gridCol w="1883465">
                  <a:extLst>
                    <a:ext uri="{9D8B030D-6E8A-4147-A177-3AD203B41FA5}">
                      <a16:colId xmlns:a16="http://schemas.microsoft.com/office/drawing/2014/main" val="3643517637"/>
                    </a:ext>
                  </a:extLst>
                </a:gridCol>
                <a:gridCol w="1883465">
                  <a:extLst>
                    <a:ext uri="{9D8B030D-6E8A-4147-A177-3AD203B41FA5}">
                      <a16:colId xmlns:a16="http://schemas.microsoft.com/office/drawing/2014/main" val="678744424"/>
                    </a:ext>
                  </a:extLst>
                </a:gridCol>
                <a:gridCol w="1883465">
                  <a:extLst>
                    <a:ext uri="{9D8B030D-6E8A-4147-A177-3AD203B41FA5}">
                      <a16:colId xmlns:a16="http://schemas.microsoft.com/office/drawing/2014/main" val="4020489331"/>
                    </a:ext>
                  </a:extLst>
                </a:gridCol>
              </a:tblGrid>
              <a:tr h="812160">
                <a:tc>
                  <a:txBody>
                    <a:bodyPr/>
                    <a:lstStyle/>
                    <a:p>
                      <a:pPr algn="ctr" rtl="0" fontAlgn="base"/>
                      <a:r>
                        <a:rPr lang="en-US" sz="1800" b="1" dirty="0">
                          <a:effectLst/>
                        </a:rPr>
                        <a:t>Baseline</a:t>
                      </a:r>
                      <a:r>
                        <a:rPr lang="en-US" sz="1800" b="0" dirty="0">
                          <a:effectLst/>
                        </a:rPr>
                        <a:t> </a:t>
                      </a:r>
                    </a:p>
                    <a:p>
                      <a:pPr algn="ctr" rtl="0" fontAlgn="base"/>
                      <a:r>
                        <a:rPr lang="en-US" sz="1800" b="0" dirty="0">
                          <a:effectLst/>
                        </a:rPr>
                        <a:t>(Jul 18 - Jun 19) </a:t>
                      </a:r>
                      <a:endParaRPr lang="en-US" sz="1800" b="0" i="0" dirty="0">
                        <a:effectLst/>
                      </a:endParaRPr>
                    </a:p>
                  </a:txBody>
                  <a:tcPr marL="33500" marR="33500" marT="16750" marB="16750" anchor="ctr"/>
                </a:tc>
                <a:tc>
                  <a:txBody>
                    <a:bodyPr/>
                    <a:lstStyle/>
                    <a:p>
                      <a:pPr algn="ctr" rtl="0" fontAlgn="base"/>
                      <a:r>
                        <a:rPr lang="en-US" sz="1800" b="1" dirty="0">
                          <a:effectLst/>
                        </a:rPr>
                        <a:t>6mths </a:t>
                      </a:r>
                    </a:p>
                    <a:p>
                      <a:pPr algn="ctr" rtl="0" fontAlgn="base"/>
                      <a:r>
                        <a:rPr lang="en-US" sz="1800" b="0" dirty="0">
                          <a:effectLst/>
                        </a:rPr>
                        <a:t>(Jul 19 – Dec 19) </a:t>
                      </a:r>
                      <a:endParaRPr lang="en-US" sz="1800" b="0" i="0" dirty="0">
                        <a:effectLst/>
                      </a:endParaRPr>
                    </a:p>
                  </a:txBody>
                  <a:tcPr marL="33500" marR="33500" marT="16750" marB="16750" anchor="ctr"/>
                </a:tc>
                <a:tc>
                  <a:txBody>
                    <a:bodyPr/>
                    <a:lstStyle/>
                    <a:p>
                      <a:pPr algn="ctr" rtl="0" fontAlgn="base"/>
                      <a:r>
                        <a:rPr lang="en-US" sz="1800" b="1" dirty="0">
                          <a:effectLst/>
                        </a:rPr>
                        <a:t>12mths </a:t>
                      </a:r>
                    </a:p>
                    <a:p>
                      <a:pPr algn="ctr" rtl="0" fontAlgn="base"/>
                      <a:r>
                        <a:rPr lang="en-US" sz="1800" b="0" dirty="0">
                          <a:effectLst/>
                        </a:rPr>
                        <a:t>(Jan 20 – Jun 20) </a:t>
                      </a:r>
                      <a:endParaRPr lang="en-US" sz="1800" b="0" i="0" dirty="0">
                        <a:effectLst/>
                      </a:endParaRPr>
                    </a:p>
                  </a:txBody>
                  <a:tcPr marL="33500" marR="33500" marT="16750" marB="16750" anchor="ctr"/>
                </a:tc>
                <a:tc>
                  <a:txBody>
                    <a:bodyPr/>
                    <a:lstStyle/>
                    <a:p>
                      <a:pPr algn="ctr" rtl="0" fontAlgn="base"/>
                      <a:r>
                        <a:rPr lang="en-US" sz="1800" b="1" dirty="0">
                          <a:effectLst/>
                        </a:rPr>
                        <a:t>18mths </a:t>
                      </a:r>
                    </a:p>
                    <a:p>
                      <a:pPr algn="ctr" rtl="0" fontAlgn="base"/>
                      <a:r>
                        <a:rPr lang="en-US" sz="1800" b="0" dirty="0">
                          <a:effectLst/>
                        </a:rPr>
                        <a:t>(Jun 20 – Dec 20) </a:t>
                      </a:r>
                      <a:endParaRPr lang="en-US" sz="1800" b="0" i="0" dirty="0">
                        <a:effectLst/>
                      </a:endParaRPr>
                    </a:p>
                  </a:txBody>
                  <a:tcPr marL="33500" marR="33500" marT="16750" marB="16750" anchor="ctr"/>
                </a:tc>
                <a:extLst>
                  <a:ext uri="{0D108BD9-81ED-4DB2-BD59-A6C34878D82A}">
                    <a16:rowId xmlns:a16="http://schemas.microsoft.com/office/drawing/2014/main" val="2784913936"/>
                  </a:ext>
                </a:extLst>
              </a:tr>
              <a:tr h="188119">
                <a:tc>
                  <a:txBody>
                    <a:bodyPr/>
                    <a:lstStyle/>
                    <a:p>
                      <a:pPr algn="ctr" rtl="0" fontAlgn="base"/>
                      <a:r>
                        <a:rPr lang="en-US" sz="1800" b="0" baseline="0" dirty="0">
                          <a:solidFill>
                            <a:srgbClr val="0432FF"/>
                          </a:solidFill>
                          <a:effectLst/>
                        </a:rPr>
                        <a:t>1753 </a:t>
                      </a:r>
                      <a:endParaRPr lang="en-US" sz="1800" b="0" i="0" baseline="0" dirty="0">
                        <a:effectLst/>
                      </a:endParaRPr>
                    </a:p>
                  </a:txBody>
                  <a:tcPr marL="33500" marR="33500" marT="16750" marB="16750"/>
                </a:tc>
                <a:tc>
                  <a:txBody>
                    <a:bodyPr/>
                    <a:lstStyle/>
                    <a:p>
                      <a:pPr algn="ctr" rtl="0" fontAlgn="base"/>
                      <a:r>
                        <a:rPr lang="en-US" sz="1800" b="0" baseline="0" dirty="0">
                          <a:solidFill>
                            <a:srgbClr val="0432FF"/>
                          </a:solidFill>
                          <a:effectLst/>
                        </a:rPr>
                        <a:t>1508 </a:t>
                      </a:r>
                      <a:endParaRPr lang="en-US" sz="1800" b="0" i="0" baseline="0" dirty="0">
                        <a:effectLst/>
                      </a:endParaRPr>
                    </a:p>
                  </a:txBody>
                  <a:tcPr marL="33500" marR="33500" marT="16750" marB="16750"/>
                </a:tc>
                <a:tc>
                  <a:txBody>
                    <a:bodyPr/>
                    <a:lstStyle/>
                    <a:p>
                      <a:pPr algn="ctr" rtl="0" fontAlgn="base"/>
                      <a:r>
                        <a:rPr lang="en-US" sz="1800" b="0" baseline="0" dirty="0">
                          <a:solidFill>
                            <a:srgbClr val="0432FF"/>
                          </a:solidFill>
                          <a:effectLst/>
                        </a:rPr>
                        <a:t>1222 </a:t>
                      </a:r>
                      <a:endParaRPr lang="en-US" sz="1800" b="0" i="0" baseline="0" dirty="0">
                        <a:effectLst/>
                      </a:endParaRPr>
                    </a:p>
                  </a:txBody>
                  <a:tcPr marL="33500" marR="33500" marT="16750" marB="16750"/>
                </a:tc>
                <a:tc>
                  <a:txBody>
                    <a:bodyPr/>
                    <a:lstStyle/>
                    <a:p>
                      <a:pPr algn="ctr" rtl="0" fontAlgn="base"/>
                      <a:r>
                        <a:rPr lang="en-US" sz="1800" b="0" kern="1200" baseline="0" dirty="0">
                          <a:solidFill>
                            <a:srgbClr val="0432FF"/>
                          </a:solidFill>
                          <a:effectLst/>
                          <a:latin typeface="+mn-lt"/>
                          <a:ea typeface="+mn-ea"/>
                          <a:cs typeface="+mn-cs"/>
                        </a:rPr>
                        <a:t>1353</a:t>
                      </a:r>
                      <a:r>
                        <a:rPr lang="en-US" sz="1800" b="0" baseline="0" dirty="0">
                          <a:solidFill>
                            <a:srgbClr val="0432FF"/>
                          </a:solidFill>
                          <a:effectLst/>
                        </a:rPr>
                        <a:t> </a:t>
                      </a:r>
                      <a:endParaRPr lang="en-US" sz="1800" b="0" i="0" baseline="0" dirty="0">
                        <a:effectLst/>
                      </a:endParaRPr>
                    </a:p>
                  </a:txBody>
                  <a:tcPr marL="33500" marR="33500" marT="16750" marB="16750" anchor="ctr"/>
                </a:tc>
                <a:extLst>
                  <a:ext uri="{0D108BD9-81ED-4DB2-BD59-A6C34878D82A}">
                    <a16:rowId xmlns:a16="http://schemas.microsoft.com/office/drawing/2014/main" val="3332635098"/>
                  </a:ext>
                </a:extLst>
              </a:tr>
              <a:tr h="0">
                <a:tc>
                  <a:txBody>
                    <a:bodyPr/>
                    <a:lstStyle/>
                    <a:p>
                      <a:pPr algn="ctr" rtl="0" fontAlgn="base"/>
                      <a:r>
                        <a:rPr lang="en-US" sz="1800" b="0" baseline="0" dirty="0">
                          <a:solidFill>
                            <a:srgbClr val="0432FF"/>
                          </a:solidFill>
                          <a:effectLst/>
                        </a:rPr>
                        <a:t>114 </a:t>
                      </a:r>
                      <a:endParaRPr lang="en-US" sz="1800" b="0" i="0" baseline="0" dirty="0">
                        <a:effectLst/>
                      </a:endParaRPr>
                    </a:p>
                  </a:txBody>
                  <a:tcPr marL="33500" marR="33500" marT="16750" marB="16750"/>
                </a:tc>
                <a:tc>
                  <a:txBody>
                    <a:bodyPr/>
                    <a:lstStyle/>
                    <a:p>
                      <a:pPr algn="ctr" rtl="0" fontAlgn="base"/>
                      <a:r>
                        <a:rPr lang="en-US" sz="1800" b="0" baseline="0" dirty="0">
                          <a:solidFill>
                            <a:srgbClr val="0432FF"/>
                          </a:solidFill>
                          <a:effectLst/>
                        </a:rPr>
                        <a:t>118 </a:t>
                      </a:r>
                      <a:endParaRPr lang="en-US" sz="1800" b="0" i="0" baseline="0" dirty="0">
                        <a:effectLst/>
                      </a:endParaRPr>
                    </a:p>
                  </a:txBody>
                  <a:tcPr marL="33500" marR="33500" marT="16750" marB="16750"/>
                </a:tc>
                <a:tc>
                  <a:txBody>
                    <a:bodyPr/>
                    <a:lstStyle/>
                    <a:p>
                      <a:pPr algn="ctr" rtl="0" fontAlgn="base"/>
                      <a:r>
                        <a:rPr lang="en-US" sz="1800" b="0" baseline="0" dirty="0">
                          <a:solidFill>
                            <a:srgbClr val="0432FF"/>
                          </a:solidFill>
                          <a:effectLst/>
                        </a:rPr>
                        <a:t>120 </a:t>
                      </a:r>
                      <a:endParaRPr lang="en-US" sz="1800" b="0" i="0" baseline="0" dirty="0">
                        <a:effectLst/>
                      </a:endParaRPr>
                    </a:p>
                  </a:txBody>
                  <a:tcPr marL="33500" marR="33500" marT="16750" marB="16750"/>
                </a:tc>
                <a:tc>
                  <a:txBody>
                    <a:bodyPr/>
                    <a:lstStyle/>
                    <a:p>
                      <a:pPr algn="ctr" rtl="0" fontAlgn="base"/>
                      <a:r>
                        <a:rPr lang="en-US" sz="1800" b="0" i="0" baseline="0" dirty="0">
                          <a:effectLst/>
                        </a:rPr>
                        <a:t>124</a:t>
                      </a:r>
                    </a:p>
                  </a:txBody>
                  <a:tcPr marL="33500" marR="33500" marT="16750" marB="16750" anchor="ctr"/>
                </a:tc>
                <a:extLst>
                  <a:ext uri="{0D108BD9-81ED-4DB2-BD59-A6C34878D82A}">
                    <a16:rowId xmlns:a16="http://schemas.microsoft.com/office/drawing/2014/main" val="1711942956"/>
                  </a:ext>
                </a:extLst>
              </a:tr>
            </a:tbl>
          </a:graphicData>
        </a:graphic>
      </p:graphicFrame>
    </p:spTree>
    <p:extLst>
      <p:ext uri="{BB962C8B-B14F-4D97-AF65-F5344CB8AC3E}">
        <p14:creationId xmlns:p14="http://schemas.microsoft.com/office/powerpoint/2010/main" val="1376052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D1B95-6E03-AF49-95AA-0359CFDDE3A9}"/>
              </a:ext>
            </a:extLst>
          </p:cNvPr>
          <p:cNvSpPr>
            <a:spLocks noGrp="1"/>
          </p:cNvSpPr>
          <p:nvPr>
            <p:ph type="title"/>
          </p:nvPr>
        </p:nvSpPr>
        <p:spPr>
          <a:xfrm>
            <a:off x="1416048" y="395833"/>
            <a:ext cx="7406675" cy="679342"/>
          </a:xfrm>
        </p:spPr>
        <p:txBody>
          <a:bodyPr/>
          <a:lstStyle/>
          <a:p>
            <a:r>
              <a:rPr lang="en-US" dirty="0"/>
              <a:t>Knowledge Transfer</a:t>
            </a:r>
          </a:p>
        </p:txBody>
      </p:sp>
      <p:sp>
        <p:nvSpPr>
          <p:cNvPr id="3" name="Content Placeholder 2">
            <a:extLst>
              <a:ext uri="{FF2B5EF4-FFF2-40B4-BE49-F238E27FC236}">
                <a16:creationId xmlns:a16="http://schemas.microsoft.com/office/drawing/2014/main" id="{EC740196-CD43-0440-B046-FBAD50374D8E}"/>
              </a:ext>
            </a:extLst>
          </p:cNvPr>
          <p:cNvSpPr>
            <a:spLocks noGrp="1"/>
          </p:cNvSpPr>
          <p:nvPr>
            <p:ph idx="1"/>
          </p:nvPr>
        </p:nvSpPr>
        <p:spPr>
          <a:xfrm>
            <a:off x="1416050" y="2431701"/>
            <a:ext cx="6636016" cy="4140238"/>
          </a:xfrm>
        </p:spPr>
        <p:txBody>
          <a:bodyPr/>
          <a:lstStyle/>
          <a:p>
            <a:endParaRPr lang="en-US" b="1" dirty="0">
              <a:solidFill>
                <a:schemeClr val="accent2"/>
              </a:solidFill>
            </a:endParaRPr>
          </a:p>
          <a:p>
            <a:r>
              <a:rPr lang="en-US" sz="3200" b="1" dirty="0">
                <a:solidFill>
                  <a:schemeClr val="accent2"/>
                </a:solidFill>
              </a:rPr>
              <a:t>Medications- </a:t>
            </a:r>
            <a:r>
              <a:rPr lang="en-US" sz="3200" dirty="0">
                <a:solidFill>
                  <a:schemeClr val="tx2"/>
                </a:solidFill>
              </a:rPr>
              <a:t>Screen for possible opioid abuse prior to prescription</a:t>
            </a:r>
          </a:p>
          <a:p>
            <a:r>
              <a:rPr lang="en-US" sz="3200" dirty="0">
                <a:solidFill>
                  <a:schemeClr val="tx2"/>
                </a:solidFill>
              </a:rPr>
              <a:t>(Nebraska Medicine only)</a:t>
            </a:r>
          </a:p>
        </p:txBody>
      </p:sp>
      <p:sp>
        <p:nvSpPr>
          <p:cNvPr id="4" name="Content Placeholder 3">
            <a:extLst>
              <a:ext uri="{FF2B5EF4-FFF2-40B4-BE49-F238E27FC236}">
                <a16:creationId xmlns:a16="http://schemas.microsoft.com/office/drawing/2014/main" id="{0659E2D5-CD8D-FF4F-8CE4-3A8AF546E529}"/>
              </a:ext>
            </a:extLst>
          </p:cNvPr>
          <p:cNvSpPr>
            <a:spLocks noGrp="1"/>
          </p:cNvSpPr>
          <p:nvPr>
            <p:ph sz="quarter" idx="10"/>
          </p:nvPr>
        </p:nvSpPr>
        <p:spPr>
          <a:xfrm>
            <a:off x="1416050" y="1517301"/>
            <a:ext cx="6636017" cy="914400"/>
          </a:xfrm>
        </p:spPr>
        <p:txBody>
          <a:bodyPr>
            <a:normAutofit/>
          </a:bodyPr>
          <a:lstStyle/>
          <a:p>
            <a:r>
              <a:rPr lang="en-US" sz="2800" dirty="0"/>
              <a:t>New Knowledge transferred to behavior in the work environment</a:t>
            </a:r>
          </a:p>
        </p:txBody>
      </p:sp>
    </p:spTree>
    <p:extLst>
      <p:ext uri="{BB962C8B-B14F-4D97-AF65-F5344CB8AC3E}">
        <p14:creationId xmlns:p14="http://schemas.microsoft.com/office/powerpoint/2010/main" val="21711982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24">
            <a:extLst>
              <a:ext uri="{FF2B5EF4-FFF2-40B4-BE49-F238E27FC236}">
                <a16:creationId xmlns:a16="http://schemas.microsoft.com/office/drawing/2014/main" id="{A234EEF8-9F3D-1147-B9D5-FC611543D441}"/>
              </a:ext>
            </a:extLst>
          </p:cNvPr>
          <p:cNvSpPr>
            <a:spLocks noChangeArrowheads="1"/>
          </p:cNvSpPr>
          <p:nvPr/>
        </p:nvSpPr>
        <p:spPr bwMode="auto">
          <a:xfrm>
            <a:off x="772223" y="1100064"/>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sp>
        <p:nvSpPr>
          <p:cNvPr id="7" name="Rectangle 25">
            <a:extLst>
              <a:ext uri="{FF2B5EF4-FFF2-40B4-BE49-F238E27FC236}">
                <a16:creationId xmlns:a16="http://schemas.microsoft.com/office/drawing/2014/main" id="{EABBDE98-AF05-B143-A805-D2D595B17447}"/>
              </a:ext>
            </a:extLst>
          </p:cNvPr>
          <p:cNvSpPr>
            <a:spLocks noChangeArrowheads="1"/>
          </p:cNvSpPr>
          <p:nvPr/>
        </p:nvSpPr>
        <p:spPr bwMode="auto">
          <a:xfrm>
            <a:off x="1416049" y="82088"/>
            <a:ext cx="7641453"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2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Interview for Risk of Opioid Misuse </a:t>
            </a:r>
            <a:r>
              <a:rPr lang="en-US" altLang="en-US" sz="3200" b="1" dirty="0">
                <a:solidFill>
                  <a:srgbClr val="C00000"/>
                </a:solidFill>
                <a:latin typeface="Arial" panose="020B0604020202020204" pitchFamily="34" charset="0"/>
                <a:cs typeface="Arial" panose="020B0604020202020204" pitchFamily="34" charset="0"/>
              </a:rPr>
              <a:t>Before prescribing (NM clinic only)</a:t>
            </a:r>
            <a:endParaRPr kumimoji="0" lang="en-US" altLang="en-US" sz="3200" b="0" i="0" u="none" strike="noStrike" cap="none" normalizeH="0" baseline="0" dirty="0">
              <a:ln>
                <a:noFill/>
              </a:ln>
              <a:solidFill>
                <a:srgbClr val="C00000"/>
              </a:solidFill>
              <a:effectLst/>
              <a:latin typeface="Arial" panose="020B0604020202020204" pitchFamily="34" charset="0"/>
            </a:endParaRPr>
          </a:p>
        </p:txBody>
      </p:sp>
      <p:graphicFrame>
        <p:nvGraphicFramePr>
          <p:cNvPr id="5" name="Chart 4">
            <a:extLst>
              <a:ext uri="{FF2B5EF4-FFF2-40B4-BE49-F238E27FC236}">
                <a16:creationId xmlns:a16="http://schemas.microsoft.com/office/drawing/2014/main" id="{5A3A0675-E03D-3945-8AB7-4704DF289288}"/>
              </a:ext>
            </a:extLst>
          </p:cNvPr>
          <p:cNvGraphicFramePr>
            <a:graphicFrameLocks/>
          </p:cNvGraphicFramePr>
          <p:nvPr>
            <p:extLst>
              <p:ext uri="{D42A27DB-BD31-4B8C-83A1-F6EECF244321}">
                <p14:modId xmlns:p14="http://schemas.microsoft.com/office/powerpoint/2010/main" val="950575332"/>
              </p:ext>
            </p:extLst>
          </p:nvPr>
        </p:nvGraphicFramePr>
        <p:xfrm>
          <a:off x="1649895" y="1377063"/>
          <a:ext cx="6874875" cy="323469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Table 5">
            <a:extLst>
              <a:ext uri="{FF2B5EF4-FFF2-40B4-BE49-F238E27FC236}">
                <a16:creationId xmlns:a16="http://schemas.microsoft.com/office/drawing/2014/main" id="{6394492D-17F4-A441-BCC8-05A879C818C2}"/>
              </a:ext>
            </a:extLst>
          </p:cNvPr>
          <p:cNvGraphicFramePr>
            <a:graphicFrameLocks noGrp="1"/>
          </p:cNvGraphicFramePr>
          <p:nvPr>
            <p:extLst>
              <p:ext uri="{D42A27DB-BD31-4B8C-83A1-F6EECF244321}">
                <p14:modId xmlns:p14="http://schemas.microsoft.com/office/powerpoint/2010/main" val="2664111029"/>
              </p:ext>
            </p:extLst>
          </p:nvPr>
        </p:nvGraphicFramePr>
        <p:xfrm>
          <a:off x="1416050" y="4607727"/>
          <a:ext cx="7533860" cy="1427800"/>
        </p:xfrm>
        <a:graphic>
          <a:graphicData uri="http://schemas.openxmlformats.org/drawingml/2006/table">
            <a:tbl>
              <a:tblPr>
                <a:tableStyleId>{5940675A-B579-460E-94D1-54222C63F5DA}</a:tableStyleId>
              </a:tblPr>
              <a:tblGrid>
                <a:gridCol w="1883465">
                  <a:extLst>
                    <a:ext uri="{9D8B030D-6E8A-4147-A177-3AD203B41FA5}">
                      <a16:colId xmlns:a16="http://schemas.microsoft.com/office/drawing/2014/main" val="2847517060"/>
                    </a:ext>
                  </a:extLst>
                </a:gridCol>
                <a:gridCol w="1883465">
                  <a:extLst>
                    <a:ext uri="{9D8B030D-6E8A-4147-A177-3AD203B41FA5}">
                      <a16:colId xmlns:a16="http://schemas.microsoft.com/office/drawing/2014/main" val="3643517637"/>
                    </a:ext>
                  </a:extLst>
                </a:gridCol>
                <a:gridCol w="1883465">
                  <a:extLst>
                    <a:ext uri="{9D8B030D-6E8A-4147-A177-3AD203B41FA5}">
                      <a16:colId xmlns:a16="http://schemas.microsoft.com/office/drawing/2014/main" val="678744424"/>
                    </a:ext>
                  </a:extLst>
                </a:gridCol>
                <a:gridCol w="1883465">
                  <a:extLst>
                    <a:ext uri="{9D8B030D-6E8A-4147-A177-3AD203B41FA5}">
                      <a16:colId xmlns:a16="http://schemas.microsoft.com/office/drawing/2014/main" val="4020489331"/>
                    </a:ext>
                  </a:extLst>
                </a:gridCol>
              </a:tblGrid>
              <a:tr h="812160">
                <a:tc>
                  <a:txBody>
                    <a:bodyPr/>
                    <a:lstStyle/>
                    <a:p>
                      <a:pPr algn="ctr" rtl="0" fontAlgn="base"/>
                      <a:r>
                        <a:rPr lang="en-US" sz="1800" b="1" dirty="0">
                          <a:effectLst/>
                        </a:rPr>
                        <a:t>Baseline</a:t>
                      </a:r>
                      <a:r>
                        <a:rPr lang="en-US" sz="1800" b="0" dirty="0">
                          <a:effectLst/>
                        </a:rPr>
                        <a:t> </a:t>
                      </a:r>
                    </a:p>
                    <a:p>
                      <a:pPr algn="ctr" rtl="0" fontAlgn="base"/>
                      <a:r>
                        <a:rPr lang="en-US" sz="1800" b="0" dirty="0">
                          <a:effectLst/>
                        </a:rPr>
                        <a:t>(Jan 19 - Jun 19) </a:t>
                      </a:r>
                      <a:endParaRPr lang="en-US" sz="1800" b="0" i="0" dirty="0">
                        <a:effectLst/>
                      </a:endParaRPr>
                    </a:p>
                  </a:txBody>
                  <a:tcPr marL="33500" marR="33500" marT="16750" marB="16750" anchor="ctr"/>
                </a:tc>
                <a:tc>
                  <a:txBody>
                    <a:bodyPr/>
                    <a:lstStyle/>
                    <a:p>
                      <a:pPr algn="ctr" rtl="0" fontAlgn="base"/>
                      <a:r>
                        <a:rPr lang="en-US" sz="1800" b="1" dirty="0">
                          <a:effectLst/>
                        </a:rPr>
                        <a:t>Baseline</a:t>
                      </a:r>
                    </a:p>
                    <a:p>
                      <a:pPr algn="ctr" rtl="0" fontAlgn="base"/>
                      <a:r>
                        <a:rPr lang="en-US" sz="1800" b="0" dirty="0">
                          <a:effectLst/>
                        </a:rPr>
                        <a:t>(Jul 19 – Dec 19) </a:t>
                      </a:r>
                      <a:endParaRPr lang="en-US" sz="1800" b="0" i="0" dirty="0">
                        <a:effectLst/>
                      </a:endParaRPr>
                    </a:p>
                  </a:txBody>
                  <a:tcPr marL="33500" marR="33500" marT="16750" marB="16750" anchor="ctr"/>
                </a:tc>
                <a:tc>
                  <a:txBody>
                    <a:bodyPr/>
                    <a:lstStyle/>
                    <a:p>
                      <a:pPr algn="ctr" rtl="0" fontAlgn="base"/>
                      <a:r>
                        <a:rPr lang="en-US" sz="1800" b="1" dirty="0">
                          <a:effectLst/>
                        </a:rPr>
                        <a:t>6mths </a:t>
                      </a:r>
                    </a:p>
                    <a:p>
                      <a:pPr algn="ctr" rtl="0" fontAlgn="base"/>
                      <a:r>
                        <a:rPr lang="en-US" sz="1800" b="0" dirty="0">
                          <a:effectLst/>
                        </a:rPr>
                        <a:t>(Jan 20 – Jun 20) </a:t>
                      </a:r>
                      <a:endParaRPr lang="en-US" sz="1800" b="0" i="0" dirty="0">
                        <a:effectLst/>
                      </a:endParaRPr>
                    </a:p>
                  </a:txBody>
                  <a:tcPr marL="33500" marR="33500" marT="16750" marB="16750" anchor="ctr"/>
                </a:tc>
                <a:tc>
                  <a:txBody>
                    <a:bodyPr/>
                    <a:lstStyle/>
                    <a:p>
                      <a:pPr algn="ctr" rtl="0" fontAlgn="base"/>
                      <a:r>
                        <a:rPr lang="en-US" sz="1800" b="1" dirty="0">
                          <a:effectLst/>
                        </a:rPr>
                        <a:t>12mths </a:t>
                      </a:r>
                    </a:p>
                    <a:p>
                      <a:pPr algn="ctr" rtl="0" fontAlgn="base"/>
                      <a:r>
                        <a:rPr lang="en-US" sz="1800" b="0" dirty="0">
                          <a:effectLst/>
                        </a:rPr>
                        <a:t>(Jun 20 – Dec 20) </a:t>
                      </a:r>
                      <a:endParaRPr lang="en-US" sz="1800" b="0" i="0" dirty="0">
                        <a:effectLst/>
                      </a:endParaRPr>
                    </a:p>
                  </a:txBody>
                  <a:tcPr marL="33500" marR="33500" marT="16750" marB="16750" anchor="ctr"/>
                </a:tc>
                <a:extLst>
                  <a:ext uri="{0D108BD9-81ED-4DB2-BD59-A6C34878D82A}">
                    <a16:rowId xmlns:a16="http://schemas.microsoft.com/office/drawing/2014/main" val="2784913936"/>
                  </a:ext>
                </a:extLst>
              </a:tr>
              <a:tr h="188119">
                <a:tc>
                  <a:txBody>
                    <a:bodyPr/>
                    <a:lstStyle/>
                    <a:p>
                      <a:pPr algn="ctr" rtl="0" fontAlgn="base"/>
                      <a:r>
                        <a:rPr lang="en-US" sz="1800" b="0" i="0" baseline="0" dirty="0">
                          <a:solidFill>
                            <a:srgbClr val="0432FF"/>
                          </a:solidFill>
                          <a:effectLst/>
                        </a:rPr>
                        <a:t>80</a:t>
                      </a:r>
                    </a:p>
                  </a:txBody>
                  <a:tcPr marL="33500" marR="33500" marT="16750" marB="16750"/>
                </a:tc>
                <a:tc>
                  <a:txBody>
                    <a:bodyPr/>
                    <a:lstStyle/>
                    <a:p>
                      <a:pPr algn="ctr" rtl="0" fontAlgn="base"/>
                      <a:r>
                        <a:rPr lang="en-US" sz="1800" b="0" i="0" baseline="0" dirty="0">
                          <a:solidFill>
                            <a:srgbClr val="0432FF"/>
                          </a:solidFill>
                          <a:effectLst/>
                        </a:rPr>
                        <a:t>88</a:t>
                      </a:r>
                    </a:p>
                  </a:txBody>
                  <a:tcPr marL="33500" marR="33500" marT="16750" marB="16750"/>
                </a:tc>
                <a:tc>
                  <a:txBody>
                    <a:bodyPr/>
                    <a:lstStyle/>
                    <a:p>
                      <a:pPr algn="ctr" rtl="0" fontAlgn="base"/>
                      <a:r>
                        <a:rPr lang="en-US" sz="1800" b="0" i="0" baseline="0" dirty="0">
                          <a:solidFill>
                            <a:srgbClr val="0432FF"/>
                          </a:solidFill>
                          <a:effectLst/>
                        </a:rPr>
                        <a:t>80</a:t>
                      </a:r>
                    </a:p>
                  </a:txBody>
                  <a:tcPr marL="33500" marR="33500" marT="16750" marB="16750"/>
                </a:tc>
                <a:tc>
                  <a:txBody>
                    <a:bodyPr/>
                    <a:lstStyle/>
                    <a:p>
                      <a:pPr algn="ctr" rtl="0" fontAlgn="base"/>
                      <a:r>
                        <a:rPr lang="en-US" sz="1800" b="0" i="0" baseline="0" dirty="0">
                          <a:solidFill>
                            <a:srgbClr val="0432FF"/>
                          </a:solidFill>
                          <a:effectLst/>
                        </a:rPr>
                        <a:t>89</a:t>
                      </a:r>
                    </a:p>
                  </a:txBody>
                  <a:tcPr marL="33500" marR="33500" marT="16750" marB="16750" anchor="ctr"/>
                </a:tc>
                <a:extLst>
                  <a:ext uri="{0D108BD9-81ED-4DB2-BD59-A6C34878D82A}">
                    <a16:rowId xmlns:a16="http://schemas.microsoft.com/office/drawing/2014/main" val="3332635098"/>
                  </a:ext>
                </a:extLst>
              </a:tr>
              <a:tr h="0">
                <a:tc>
                  <a:txBody>
                    <a:bodyPr/>
                    <a:lstStyle/>
                    <a:p>
                      <a:pPr algn="ctr" rtl="0" fontAlgn="base"/>
                      <a:r>
                        <a:rPr lang="en-US" sz="1800" b="0" i="0" baseline="0" dirty="0">
                          <a:solidFill>
                            <a:srgbClr val="0432FF"/>
                          </a:solidFill>
                          <a:effectLst/>
                        </a:rPr>
                        <a:t>76</a:t>
                      </a:r>
                    </a:p>
                  </a:txBody>
                  <a:tcPr marL="33500" marR="33500" marT="16750" marB="16750"/>
                </a:tc>
                <a:tc>
                  <a:txBody>
                    <a:bodyPr/>
                    <a:lstStyle/>
                    <a:p>
                      <a:pPr algn="ctr" rtl="0" fontAlgn="base"/>
                      <a:r>
                        <a:rPr lang="en-US" sz="1800" b="0" i="0" baseline="0" dirty="0">
                          <a:solidFill>
                            <a:srgbClr val="0432FF"/>
                          </a:solidFill>
                          <a:effectLst/>
                        </a:rPr>
                        <a:t>83</a:t>
                      </a:r>
                    </a:p>
                  </a:txBody>
                  <a:tcPr marL="33500" marR="33500" marT="16750" marB="16750"/>
                </a:tc>
                <a:tc>
                  <a:txBody>
                    <a:bodyPr/>
                    <a:lstStyle/>
                    <a:p>
                      <a:pPr algn="ctr" rtl="0" fontAlgn="base"/>
                      <a:r>
                        <a:rPr lang="en-US" sz="1800" b="0" i="0" baseline="0" dirty="0">
                          <a:solidFill>
                            <a:srgbClr val="0432FF"/>
                          </a:solidFill>
                          <a:effectLst/>
                        </a:rPr>
                        <a:t>71</a:t>
                      </a:r>
                    </a:p>
                  </a:txBody>
                  <a:tcPr marL="33500" marR="33500" marT="16750" marB="16750"/>
                </a:tc>
                <a:tc>
                  <a:txBody>
                    <a:bodyPr/>
                    <a:lstStyle/>
                    <a:p>
                      <a:pPr algn="ctr" rtl="0" fontAlgn="base"/>
                      <a:r>
                        <a:rPr lang="en-US" sz="1800" b="0" i="0" baseline="0" dirty="0">
                          <a:solidFill>
                            <a:srgbClr val="0432FF"/>
                          </a:solidFill>
                          <a:effectLst/>
                        </a:rPr>
                        <a:t>84</a:t>
                      </a:r>
                    </a:p>
                  </a:txBody>
                  <a:tcPr marL="33500" marR="33500" marT="16750" marB="16750" anchor="ctr"/>
                </a:tc>
                <a:extLst>
                  <a:ext uri="{0D108BD9-81ED-4DB2-BD59-A6C34878D82A}">
                    <a16:rowId xmlns:a16="http://schemas.microsoft.com/office/drawing/2014/main" val="1711942956"/>
                  </a:ext>
                </a:extLst>
              </a:tr>
            </a:tbl>
          </a:graphicData>
        </a:graphic>
      </p:graphicFrame>
      <p:sp>
        <p:nvSpPr>
          <p:cNvPr id="8" name="Down Arrow 7">
            <a:extLst>
              <a:ext uri="{FF2B5EF4-FFF2-40B4-BE49-F238E27FC236}">
                <a16:creationId xmlns:a16="http://schemas.microsoft.com/office/drawing/2014/main" id="{C39AF042-888A-F84A-97EB-A96F8C5B5A62}"/>
              </a:ext>
            </a:extLst>
          </p:cNvPr>
          <p:cNvSpPr/>
          <p:nvPr/>
        </p:nvSpPr>
        <p:spPr>
          <a:xfrm rot="10800000">
            <a:off x="5963207" y="2248231"/>
            <a:ext cx="411180" cy="746179"/>
          </a:xfrm>
          <a:prstGeom prst="downArrow">
            <a:avLst>
              <a:gd name="adj1" fmla="val 62021"/>
              <a:gd name="adj2" fmla="val 50000"/>
            </a:avLst>
          </a:prstGeom>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2" name="TextBox 1">
            <a:extLst>
              <a:ext uri="{FF2B5EF4-FFF2-40B4-BE49-F238E27FC236}">
                <a16:creationId xmlns:a16="http://schemas.microsoft.com/office/drawing/2014/main" id="{5A2075A1-AB20-2E4E-A232-CDFC5C0025E8}"/>
              </a:ext>
            </a:extLst>
          </p:cNvPr>
          <p:cNvSpPr txBox="1"/>
          <p:nvPr/>
        </p:nvSpPr>
        <p:spPr>
          <a:xfrm>
            <a:off x="5639160" y="2994410"/>
            <a:ext cx="1470454" cy="383060"/>
          </a:xfrm>
          <a:prstGeom prst="rect">
            <a:avLst/>
          </a:prstGeom>
          <a:noFill/>
        </p:spPr>
        <p:txBody>
          <a:bodyPr wrap="square" rtlCol="0">
            <a:spAutoFit/>
          </a:bodyPr>
          <a:lstStyle/>
          <a:p>
            <a:r>
              <a:rPr lang="en-US" dirty="0"/>
              <a:t>Pandemic</a:t>
            </a:r>
          </a:p>
        </p:txBody>
      </p:sp>
    </p:spTree>
    <p:extLst>
      <p:ext uri="{BB962C8B-B14F-4D97-AF65-F5344CB8AC3E}">
        <p14:creationId xmlns:p14="http://schemas.microsoft.com/office/powerpoint/2010/main" val="24647180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A557A-44A4-AD49-952E-044D735CF38D}"/>
              </a:ext>
            </a:extLst>
          </p:cNvPr>
          <p:cNvSpPr>
            <a:spLocks noGrp="1"/>
          </p:cNvSpPr>
          <p:nvPr>
            <p:ph type="title"/>
          </p:nvPr>
        </p:nvSpPr>
        <p:spPr>
          <a:xfrm>
            <a:off x="1416049" y="395832"/>
            <a:ext cx="7346114" cy="729583"/>
          </a:xfrm>
        </p:spPr>
        <p:txBody>
          <a:bodyPr/>
          <a:lstStyle/>
          <a:p>
            <a:r>
              <a:rPr lang="en-US" sz="4400" dirty="0"/>
              <a:t>Level 4: Results (Impact)</a:t>
            </a:r>
          </a:p>
        </p:txBody>
      </p:sp>
      <p:pic>
        <p:nvPicPr>
          <p:cNvPr id="5" name="Content Placeholder 4">
            <a:extLst>
              <a:ext uri="{FF2B5EF4-FFF2-40B4-BE49-F238E27FC236}">
                <a16:creationId xmlns:a16="http://schemas.microsoft.com/office/drawing/2014/main" id="{11E7F9F6-E96E-3E4D-A49C-F921A19F283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196068" y="2029767"/>
            <a:ext cx="5049604" cy="4340888"/>
          </a:xfrm>
          <a:prstGeom prst="rect">
            <a:avLst/>
          </a:prstGeom>
          <a:noFill/>
          <a:ln>
            <a:noFill/>
          </a:ln>
        </p:spPr>
      </p:pic>
      <p:sp>
        <p:nvSpPr>
          <p:cNvPr id="6" name="TextBox 5">
            <a:extLst>
              <a:ext uri="{FF2B5EF4-FFF2-40B4-BE49-F238E27FC236}">
                <a16:creationId xmlns:a16="http://schemas.microsoft.com/office/drawing/2014/main" id="{3815591E-E9A1-1846-9DD9-BEB9149844D6}"/>
              </a:ext>
            </a:extLst>
          </p:cNvPr>
          <p:cNvSpPr txBox="1"/>
          <p:nvPr/>
        </p:nvSpPr>
        <p:spPr>
          <a:xfrm>
            <a:off x="4662436" y="2029767"/>
            <a:ext cx="3035823" cy="1077218"/>
          </a:xfrm>
          <a:prstGeom prst="rect">
            <a:avLst/>
          </a:prstGeom>
          <a:noFill/>
          <a:ln w="38100">
            <a:solidFill>
              <a:schemeClr val="tx1"/>
            </a:solidFill>
          </a:ln>
        </p:spPr>
        <p:txBody>
          <a:bodyPr wrap="square" rtlCol="0">
            <a:spAutoFit/>
          </a:bodyPr>
          <a:lstStyle/>
          <a:p>
            <a:pPr algn="ctr"/>
            <a:r>
              <a:rPr lang="en-US" sz="3200" dirty="0"/>
              <a:t>30-day Hospital </a:t>
            </a:r>
          </a:p>
          <a:p>
            <a:pPr algn="ctr"/>
            <a:r>
              <a:rPr lang="en-US" sz="3200" dirty="0"/>
              <a:t>Re-admission</a:t>
            </a:r>
          </a:p>
        </p:txBody>
      </p:sp>
      <p:cxnSp>
        <p:nvCxnSpPr>
          <p:cNvPr id="8" name="Elbow Connector 7">
            <a:extLst>
              <a:ext uri="{FF2B5EF4-FFF2-40B4-BE49-F238E27FC236}">
                <a16:creationId xmlns:a16="http://schemas.microsoft.com/office/drawing/2014/main" id="{21854069-D70B-164C-996A-1C806855628F}"/>
              </a:ext>
            </a:extLst>
          </p:cNvPr>
          <p:cNvCxnSpPr>
            <a:cxnSpLocks/>
          </p:cNvCxnSpPr>
          <p:nvPr/>
        </p:nvCxnSpPr>
        <p:spPr>
          <a:xfrm>
            <a:off x="3888712" y="2180492"/>
            <a:ext cx="693336" cy="387884"/>
          </a:xfrm>
          <a:prstGeom prst="bentConnector3">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023670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499D293-8338-1947-AF5E-FB0943828B42}"/>
              </a:ext>
            </a:extLst>
          </p:cNvPr>
          <p:cNvSpPr>
            <a:spLocks noGrp="1"/>
          </p:cNvSpPr>
          <p:nvPr>
            <p:ph type="title"/>
          </p:nvPr>
        </p:nvSpPr>
        <p:spPr>
          <a:xfrm>
            <a:off x="1416048" y="-256004"/>
            <a:ext cx="7727952" cy="1945529"/>
          </a:xfrm>
        </p:spPr>
        <p:txBody>
          <a:bodyPr/>
          <a:lstStyle/>
          <a:p>
            <a:r>
              <a:rPr lang="en-US" sz="4800" dirty="0"/>
              <a:t>Will Addressing </a:t>
            </a:r>
            <a:r>
              <a:rPr lang="en-US" sz="4800" dirty="0" err="1"/>
              <a:t>SDoH</a:t>
            </a:r>
            <a:r>
              <a:rPr lang="en-US" sz="4800" dirty="0"/>
              <a:t> Reduce Readmissions?</a:t>
            </a:r>
          </a:p>
        </p:txBody>
      </p:sp>
      <p:sp>
        <p:nvSpPr>
          <p:cNvPr id="11" name="Text Placeholder 10">
            <a:extLst>
              <a:ext uri="{FF2B5EF4-FFF2-40B4-BE49-F238E27FC236}">
                <a16:creationId xmlns:a16="http://schemas.microsoft.com/office/drawing/2014/main" id="{61AEFF82-1244-C84D-87E5-76B1495671FF}"/>
              </a:ext>
            </a:extLst>
          </p:cNvPr>
          <p:cNvSpPr>
            <a:spLocks noGrp="1"/>
          </p:cNvSpPr>
          <p:nvPr>
            <p:ph type="body" idx="1"/>
          </p:nvPr>
        </p:nvSpPr>
        <p:spPr/>
        <p:txBody>
          <a:bodyPr>
            <a:normAutofit/>
          </a:bodyPr>
          <a:lstStyle/>
          <a:p>
            <a:r>
              <a:rPr lang="en-US" sz="2800" dirty="0">
                <a:solidFill>
                  <a:schemeClr val="tx2"/>
                </a:solidFill>
              </a:rPr>
              <a:t>Multiple CBOs provide a patchwork of services.</a:t>
            </a:r>
          </a:p>
          <a:p>
            <a:r>
              <a:rPr lang="en-US" sz="2800" dirty="0">
                <a:solidFill>
                  <a:schemeClr val="tx2"/>
                </a:solidFill>
              </a:rPr>
              <a:t>Services available vary over time</a:t>
            </a:r>
          </a:p>
          <a:p>
            <a:r>
              <a:rPr lang="en-US" sz="2800" b="1" dirty="0">
                <a:solidFill>
                  <a:schemeClr val="tx2"/>
                </a:solidFill>
              </a:rPr>
              <a:t>Hypothesis: </a:t>
            </a:r>
            <a:r>
              <a:rPr lang="en-US" sz="2800" dirty="0">
                <a:solidFill>
                  <a:schemeClr val="tx2"/>
                </a:solidFill>
              </a:rPr>
              <a:t>A resources specialist integrating a HC system with CBOs will address unmet social needs after discharge and reduce readmissions </a:t>
            </a:r>
          </a:p>
        </p:txBody>
      </p:sp>
      <p:sp>
        <p:nvSpPr>
          <p:cNvPr id="12" name="Content Placeholder 11">
            <a:extLst>
              <a:ext uri="{FF2B5EF4-FFF2-40B4-BE49-F238E27FC236}">
                <a16:creationId xmlns:a16="http://schemas.microsoft.com/office/drawing/2014/main" id="{3C8F6A2E-20A7-F749-B781-C177C0904F77}"/>
              </a:ext>
            </a:extLst>
          </p:cNvPr>
          <p:cNvSpPr>
            <a:spLocks noGrp="1"/>
          </p:cNvSpPr>
          <p:nvPr>
            <p:ph sz="quarter" idx="13"/>
          </p:nvPr>
        </p:nvSpPr>
        <p:spPr>
          <a:xfrm>
            <a:off x="1416048" y="1911945"/>
            <a:ext cx="6559147" cy="457200"/>
          </a:xfrm>
        </p:spPr>
        <p:txBody>
          <a:bodyPr>
            <a:normAutofit/>
          </a:bodyPr>
          <a:lstStyle/>
          <a:p>
            <a:r>
              <a:rPr lang="en-US" sz="3200" dirty="0"/>
              <a:t>How can we address </a:t>
            </a:r>
            <a:r>
              <a:rPr lang="en-US" sz="3200" dirty="0" err="1"/>
              <a:t>SDoH</a:t>
            </a:r>
            <a:r>
              <a:rPr lang="en-US" sz="3200" dirty="0"/>
              <a:t>?</a:t>
            </a:r>
          </a:p>
        </p:txBody>
      </p:sp>
    </p:spTree>
    <p:extLst>
      <p:ext uri="{BB962C8B-B14F-4D97-AF65-F5344CB8AC3E}">
        <p14:creationId xmlns:p14="http://schemas.microsoft.com/office/powerpoint/2010/main" val="10435109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D1B95-6E03-AF49-95AA-0359CFDDE3A9}"/>
              </a:ext>
            </a:extLst>
          </p:cNvPr>
          <p:cNvSpPr>
            <a:spLocks noGrp="1"/>
          </p:cNvSpPr>
          <p:nvPr>
            <p:ph type="title"/>
          </p:nvPr>
        </p:nvSpPr>
        <p:spPr>
          <a:xfrm>
            <a:off x="1416048" y="395833"/>
            <a:ext cx="7406675" cy="679342"/>
          </a:xfrm>
        </p:spPr>
        <p:txBody>
          <a:bodyPr/>
          <a:lstStyle/>
          <a:p>
            <a:r>
              <a:rPr lang="en-US" dirty="0"/>
              <a:t>Patient Outcomes</a:t>
            </a:r>
          </a:p>
        </p:txBody>
      </p:sp>
      <p:sp>
        <p:nvSpPr>
          <p:cNvPr id="3" name="Content Placeholder 2">
            <a:extLst>
              <a:ext uri="{FF2B5EF4-FFF2-40B4-BE49-F238E27FC236}">
                <a16:creationId xmlns:a16="http://schemas.microsoft.com/office/drawing/2014/main" id="{EC740196-CD43-0440-B046-FBAD50374D8E}"/>
              </a:ext>
            </a:extLst>
          </p:cNvPr>
          <p:cNvSpPr>
            <a:spLocks noGrp="1"/>
          </p:cNvSpPr>
          <p:nvPr>
            <p:ph idx="1"/>
          </p:nvPr>
        </p:nvSpPr>
        <p:spPr>
          <a:xfrm>
            <a:off x="1416050" y="2431701"/>
            <a:ext cx="6636016" cy="4140238"/>
          </a:xfrm>
        </p:spPr>
        <p:txBody>
          <a:bodyPr/>
          <a:lstStyle/>
          <a:p>
            <a:endParaRPr lang="en-US" b="1" dirty="0">
              <a:solidFill>
                <a:schemeClr val="accent2"/>
              </a:solidFill>
            </a:endParaRPr>
          </a:p>
          <a:p>
            <a:r>
              <a:rPr lang="en-US" sz="3200" b="1" dirty="0">
                <a:solidFill>
                  <a:schemeClr val="accent2"/>
                </a:solidFill>
              </a:rPr>
              <a:t>30-day Readmission- </a:t>
            </a:r>
            <a:r>
              <a:rPr lang="en-US" sz="3200" dirty="0">
                <a:solidFill>
                  <a:schemeClr val="tx2"/>
                </a:solidFill>
              </a:rPr>
              <a:t>The proportion of people over age 65 y readmitted will decline when </a:t>
            </a:r>
            <a:r>
              <a:rPr lang="en-US" sz="3200" dirty="0" err="1">
                <a:solidFill>
                  <a:schemeClr val="tx2"/>
                </a:solidFill>
              </a:rPr>
              <a:t>SDoH</a:t>
            </a:r>
            <a:r>
              <a:rPr lang="en-US" sz="3200" dirty="0">
                <a:solidFill>
                  <a:schemeClr val="tx2"/>
                </a:solidFill>
              </a:rPr>
              <a:t> are addressed.</a:t>
            </a:r>
          </a:p>
          <a:p>
            <a:r>
              <a:rPr lang="en-US" sz="3200" dirty="0">
                <a:solidFill>
                  <a:schemeClr val="tx2"/>
                </a:solidFill>
              </a:rPr>
              <a:t>(Nebraska Medicine only)</a:t>
            </a:r>
          </a:p>
        </p:txBody>
      </p:sp>
      <p:sp>
        <p:nvSpPr>
          <p:cNvPr id="4" name="Content Placeholder 3">
            <a:extLst>
              <a:ext uri="{FF2B5EF4-FFF2-40B4-BE49-F238E27FC236}">
                <a16:creationId xmlns:a16="http://schemas.microsoft.com/office/drawing/2014/main" id="{0659E2D5-CD8D-FF4F-8CE4-3A8AF546E529}"/>
              </a:ext>
            </a:extLst>
          </p:cNvPr>
          <p:cNvSpPr>
            <a:spLocks noGrp="1"/>
          </p:cNvSpPr>
          <p:nvPr>
            <p:ph sz="quarter" idx="10"/>
          </p:nvPr>
        </p:nvSpPr>
        <p:spPr>
          <a:xfrm>
            <a:off x="1416050" y="1517301"/>
            <a:ext cx="6636017" cy="914400"/>
          </a:xfrm>
        </p:spPr>
        <p:txBody>
          <a:bodyPr>
            <a:normAutofit/>
          </a:bodyPr>
          <a:lstStyle/>
          <a:p>
            <a:r>
              <a:rPr lang="en-US" sz="2800" dirty="0"/>
              <a:t>New Knowledge transferred to behavior in the work environment</a:t>
            </a:r>
          </a:p>
        </p:txBody>
      </p:sp>
    </p:spTree>
    <p:extLst>
      <p:ext uri="{BB962C8B-B14F-4D97-AF65-F5344CB8AC3E}">
        <p14:creationId xmlns:p14="http://schemas.microsoft.com/office/powerpoint/2010/main" val="27432853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09596" y="857250"/>
            <a:ext cx="996552" cy="492468"/>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039" y="919192"/>
            <a:ext cx="2505074" cy="269750"/>
          </a:xfrm>
          <a:prstGeom prst="rect">
            <a:avLst/>
          </a:prstGeom>
        </p:spPr>
      </p:pic>
      <p:graphicFrame>
        <p:nvGraphicFramePr>
          <p:cNvPr id="2" name="Object 1"/>
          <p:cNvGraphicFramePr>
            <a:graphicFrameLocks noChangeAspect="1"/>
          </p:cNvGraphicFramePr>
          <p:nvPr/>
        </p:nvGraphicFramePr>
        <p:xfrm>
          <a:off x="2363611" y="850639"/>
          <a:ext cx="4554024" cy="5058858"/>
        </p:xfrm>
        <a:graphic>
          <a:graphicData uri="http://schemas.openxmlformats.org/presentationml/2006/ole">
            <mc:AlternateContent xmlns:mc="http://schemas.openxmlformats.org/markup-compatibility/2006">
              <mc:Choice xmlns:v="urn:schemas-microsoft-com:vml" Requires="v">
                <p:oleObj name="Document" r:id="rId4" imgW="7172864" imgH="7965560" progId="Word.Document.12">
                  <p:embed/>
                </p:oleObj>
              </mc:Choice>
              <mc:Fallback>
                <p:oleObj name="Document" r:id="rId4" imgW="7172864" imgH="7965560" progId="Word.Document.12">
                  <p:embed/>
                  <p:pic>
                    <p:nvPicPr>
                      <p:cNvPr id="2" name="Object 1"/>
                      <p:cNvPicPr/>
                      <p:nvPr/>
                    </p:nvPicPr>
                    <p:blipFill>
                      <a:blip r:embed="rId5"/>
                      <a:stretch>
                        <a:fillRect/>
                      </a:stretch>
                    </p:blipFill>
                    <p:spPr>
                      <a:xfrm>
                        <a:off x="2363611" y="850639"/>
                        <a:ext cx="4554024" cy="5058858"/>
                      </a:xfrm>
                      <a:prstGeom prst="rect">
                        <a:avLst/>
                      </a:prstGeom>
                    </p:spPr>
                  </p:pic>
                </p:oleObj>
              </mc:Fallback>
            </mc:AlternateContent>
          </a:graphicData>
        </a:graphic>
      </p:graphicFrame>
      <p:pic>
        <p:nvPicPr>
          <p:cNvPr id="7" name="Picture 6">
            <a:extLst>
              <a:ext uri="{FF2B5EF4-FFF2-40B4-BE49-F238E27FC236}">
                <a16:creationId xmlns:a16="http://schemas.microsoft.com/office/drawing/2014/main" id="{7DB45D0D-77DA-465F-A14D-3114DECFFC0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89267" y="2869894"/>
            <a:ext cx="914330" cy="914330"/>
          </a:xfrm>
          <a:prstGeom prst="rect">
            <a:avLst/>
          </a:prstGeom>
        </p:spPr>
      </p:pic>
      <p:sp>
        <p:nvSpPr>
          <p:cNvPr id="4" name="Rectangle 3">
            <a:extLst>
              <a:ext uri="{FF2B5EF4-FFF2-40B4-BE49-F238E27FC236}">
                <a16:creationId xmlns:a16="http://schemas.microsoft.com/office/drawing/2014/main" id="{AA0600B6-7BDA-4622-B452-1B9647D6198C}"/>
              </a:ext>
            </a:extLst>
          </p:cNvPr>
          <p:cNvSpPr/>
          <p:nvPr/>
        </p:nvSpPr>
        <p:spPr>
          <a:xfrm>
            <a:off x="7903598" y="3167390"/>
            <a:ext cx="1202551" cy="523220"/>
          </a:xfrm>
          <a:prstGeom prst="rect">
            <a:avLst/>
          </a:prstGeom>
        </p:spPr>
        <p:txBody>
          <a:bodyPr wrap="square">
            <a:spAutoFit/>
          </a:bodyPr>
          <a:lstStyle/>
          <a:p>
            <a:pPr defTabSz="914400">
              <a:buClr>
                <a:srgbClr val="000000"/>
              </a:buClr>
            </a:pPr>
            <a:r>
              <a:rPr lang="en-US" sz="1400" kern="0" dirty="0">
                <a:solidFill>
                  <a:srgbClr val="000000"/>
                </a:solidFill>
                <a:latin typeface="Arial"/>
                <a:cs typeface="Arial"/>
                <a:sym typeface="Arial"/>
              </a:rPr>
              <a:t>Attendance</a:t>
            </a:r>
          </a:p>
          <a:p>
            <a:pPr defTabSz="914400">
              <a:buClr>
                <a:srgbClr val="000000"/>
              </a:buClr>
            </a:pPr>
            <a:r>
              <a:rPr lang="en-US" sz="1400" kern="0" dirty="0">
                <a:solidFill>
                  <a:srgbClr val="000000"/>
                </a:solidFill>
                <a:latin typeface="Arial"/>
                <a:cs typeface="Arial"/>
                <a:sym typeface="Arial"/>
              </a:rPr>
              <a:t> QR Link </a:t>
            </a:r>
          </a:p>
        </p:txBody>
      </p:sp>
    </p:spTree>
    <p:extLst>
      <p:ext uri="{BB962C8B-B14F-4D97-AF65-F5344CB8AC3E}">
        <p14:creationId xmlns:p14="http://schemas.microsoft.com/office/powerpoint/2010/main" val="23063152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335B-5B69-C84D-9B4D-260C4A27A924}"/>
              </a:ext>
            </a:extLst>
          </p:cNvPr>
          <p:cNvSpPr>
            <a:spLocks noGrp="1"/>
          </p:cNvSpPr>
          <p:nvPr>
            <p:ph type="title"/>
          </p:nvPr>
        </p:nvSpPr>
        <p:spPr>
          <a:xfrm>
            <a:off x="1416048" y="584255"/>
            <a:ext cx="7517887" cy="812059"/>
          </a:xfrm>
        </p:spPr>
        <p:txBody>
          <a:bodyPr/>
          <a:lstStyle/>
          <a:p>
            <a:r>
              <a:rPr lang="en-US" sz="4400" dirty="0"/>
              <a:t>Quiz Question 4</a:t>
            </a:r>
          </a:p>
        </p:txBody>
      </p:sp>
      <p:sp>
        <p:nvSpPr>
          <p:cNvPr id="3" name="Text Placeholder 2">
            <a:extLst>
              <a:ext uri="{FF2B5EF4-FFF2-40B4-BE49-F238E27FC236}">
                <a16:creationId xmlns:a16="http://schemas.microsoft.com/office/drawing/2014/main" id="{24CAE896-02A3-A448-B6D6-005F0C74264C}"/>
              </a:ext>
            </a:extLst>
          </p:cNvPr>
          <p:cNvSpPr>
            <a:spLocks noGrp="1"/>
          </p:cNvSpPr>
          <p:nvPr>
            <p:ph type="body" idx="1"/>
          </p:nvPr>
        </p:nvSpPr>
        <p:spPr>
          <a:xfrm>
            <a:off x="1416048" y="2027413"/>
            <a:ext cx="6559148" cy="3118100"/>
          </a:xfrm>
        </p:spPr>
        <p:txBody>
          <a:bodyPr>
            <a:normAutofit lnSpcReduction="10000"/>
          </a:bodyPr>
          <a:lstStyle/>
          <a:p>
            <a:r>
              <a:rPr lang="en-US" sz="2800" dirty="0">
                <a:solidFill>
                  <a:schemeClr val="tx1"/>
                </a:solidFill>
              </a:rPr>
              <a:t>What Proportion of Health Outcomes are attributed to Social Determinants of Health?</a:t>
            </a:r>
          </a:p>
          <a:p>
            <a:r>
              <a:rPr lang="en-US" sz="2800" dirty="0">
                <a:solidFill>
                  <a:schemeClr val="tx1"/>
                </a:solidFill>
              </a:rPr>
              <a:t>A. 20%</a:t>
            </a:r>
          </a:p>
          <a:p>
            <a:r>
              <a:rPr lang="en-US" sz="2800" dirty="0">
                <a:solidFill>
                  <a:schemeClr val="tx1"/>
                </a:solidFill>
              </a:rPr>
              <a:t>B. 40%</a:t>
            </a:r>
          </a:p>
          <a:p>
            <a:r>
              <a:rPr lang="en-US" sz="2800" dirty="0">
                <a:solidFill>
                  <a:schemeClr val="tx1"/>
                </a:solidFill>
              </a:rPr>
              <a:t>C. 60%</a:t>
            </a:r>
          </a:p>
          <a:p>
            <a:r>
              <a:rPr lang="en-US" sz="2800" dirty="0">
                <a:solidFill>
                  <a:schemeClr val="tx1"/>
                </a:solidFill>
              </a:rPr>
              <a:t>D. 80%</a:t>
            </a:r>
          </a:p>
        </p:txBody>
      </p:sp>
    </p:spTree>
    <p:extLst>
      <p:ext uri="{BB962C8B-B14F-4D97-AF65-F5344CB8AC3E}">
        <p14:creationId xmlns:p14="http://schemas.microsoft.com/office/powerpoint/2010/main" val="42467012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5">
            <a:extLst>
              <a:ext uri="{FF2B5EF4-FFF2-40B4-BE49-F238E27FC236}">
                <a16:creationId xmlns:a16="http://schemas.microsoft.com/office/drawing/2014/main" id="{5E6398DF-D16B-6E46-99C7-DD9829D9B14A}"/>
              </a:ext>
            </a:extLst>
          </p:cNvPr>
          <p:cNvSpPr>
            <a:spLocks noChangeArrowheads="1"/>
          </p:cNvSpPr>
          <p:nvPr/>
        </p:nvSpPr>
        <p:spPr bwMode="auto">
          <a:xfrm>
            <a:off x="1322602" y="417195"/>
            <a:ext cx="710872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2800" b="1" dirty="0">
                <a:solidFill>
                  <a:srgbClr val="C00000"/>
                </a:solidFill>
                <a:latin typeface="Arial"/>
                <a:cs typeface="Arial"/>
              </a:rPr>
              <a:t>Address Social Determinants of Health </a:t>
            </a:r>
            <a:endParaRPr kumimoji="0" lang="en-US" altLang="en-US" sz="2800" b="0" i="0" u="none" strike="noStrike" cap="none" normalizeH="0" baseline="0" dirty="0">
              <a:ln>
                <a:noFill/>
              </a:ln>
              <a:solidFill>
                <a:srgbClr val="C00000"/>
              </a:solidFill>
              <a:effectLst/>
              <a:latin typeface="Arial"/>
              <a:cs typeface="Arial"/>
            </a:endParaRPr>
          </a:p>
        </p:txBody>
      </p:sp>
      <p:sp>
        <p:nvSpPr>
          <p:cNvPr id="47" name="Rectangle 24">
            <a:extLst>
              <a:ext uri="{FF2B5EF4-FFF2-40B4-BE49-F238E27FC236}">
                <a16:creationId xmlns:a16="http://schemas.microsoft.com/office/drawing/2014/main" id="{A234EEF8-9F3D-1147-B9D5-FC611543D441}"/>
              </a:ext>
            </a:extLst>
          </p:cNvPr>
          <p:cNvSpPr>
            <a:spLocks noChangeArrowheads="1"/>
          </p:cNvSpPr>
          <p:nvPr/>
        </p:nvSpPr>
        <p:spPr bwMode="auto">
          <a:xfrm>
            <a:off x="772223" y="1100064"/>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graphicFrame>
        <p:nvGraphicFramePr>
          <p:cNvPr id="3" name="Table 3">
            <a:extLst>
              <a:ext uri="{FF2B5EF4-FFF2-40B4-BE49-F238E27FC236}">
                <a16:creationId xmlns:a16="http://schemas.microsoft.com/office/drawing/2014/main" id="{9F79582A-6758-4AA2-B499-A645C546A99E}"/>
              </a:ext>
            </a:extLst>
          </p:cNvPr>
          <p:cNvGraphicFramePr>
            <a:graphicFrameLocks noGrp="1"/>
          </p:cNvGraphicFramePr>
          <p:nvPr>
            <p:extLst>
              <p:ext uri="{D42A27DB-BD31-4B8C-83A1-F6EECF244321}">
                <p14:modId xmlns:p14="http://schemas.microsoft.com/office/powerpoint/2010/main" val="756022369"/>
              </p:ext>
            </p:extLst>
          </p:nvPr>
        </p:nvGraphicFramePr>
        <p:xfrm>
          <a:off x="1441466" y="2232231"/>
          <a:ext cx="7022411" cy="3431773"/>
        </p:xfrm>
        <a:graphic>
          <a:graphicData uri="http://schemas.openxmlformats.org/drawingml/2006/table">
            <a:tbl>
              <a:tblPr firstRow="1" bandRow="1">
                <a:tableStyleId>{08FB837D-C827-4EFA-A057-4D05807E0F7C}</a:tableStyleId>
              </a:tblPr>
              <a:tblGrid>
                <a:gridCol w="2104618">
                  <a:extLst>
                    <a:ext uri="{9D8B030D-6E8A-4147-A177-3AD203B41FA5}">
                      <a16:colId xmlns:a16="http://schemas.microsoft.com/office/drawing/2014/main" val="2585584142"/>
                    </a:ext>
                  </a:extLst>
                </a:gridCol>
                <a:gridCol w="4917793">
                  <a:extLst>
                    <a:ext uri="{9D8B030D-6E8A-4147-A177-3AD203B41FA5}">
                      <a16:colId xmlns:a16="http://schemas.microsoft.com/office/drawing/2014/main" val="153238389"/>
                    </a:ext>
                  </a:extLst>
                </a:gridCol>
              </a:tblGrid>
              <a:tr h="553054">
                <a:tc>
                  <a:txBody>
                    <a:bodyPr/>
                    <a:lstStyle/>
                    <a:p>
                      <a:pPr lvl="0">
                        <a:buNone/>
                      </a:pPr>
                      <a:r>
                        <a:rPr lang="en-US" sz="2200"/>
                        <a:t>Date</a:t>
                      </a:r>
                    </a:p>
                  </a:txBody>
                  <a:tcPr/>
                </a:tc>
                <a:tc>
                  <a:txBody>
                    <a:bodyPr/>
                    <a:lstStyle/>
                    <a:p>
                      <a:r>
                        <a:rPr lang="en-US" sz="2200"/>
                        <a:t>Number of Attendees</a:t>
                      </a:r>
                    </a:p>
                  </a:txBody>
                  <a:tcPr/>
                </a:tc>
                <a:extLst>
                  <a:ext uri="{0D108BD9-81ED-4DB2-BD59-A6C34878D82A}">
                    <a16:rowId xmlns:a16="http://schemas.microsoft.com/office/drawing/2014/main" val="3174952174"/>
                  </a:ext>
                </a:extLst>
              </a:tr>
              <a:tr h="959573">
                <a:tc>
                  <a:txBody>
                    <a:bodyPr/>
                    <a:lstStyle/>
                    <a:p>
                      <a:r>
                        <a:rPr lang="en-US" sz="2200"/>
                        <a:t>8/6/2020</a:t>
                      </a:r>
                    </a:p>
                  </a:txBody>
                  <a:tcPr/>
                </a:tc>
                <a:tc>
                  <a:txBody>
                    <a:bodyPr/>
                    <a:lstStyle/>
                    <a:p>
                      <a:r>
                        <a:rPr lang="en-US" sz="2200"/>
                        <a:t>25 (Geriatrics Case Conference, FT, OW)</a:t>
                      </a:r>
                    </a:p>
                  </a:txBody>
                  <a:tcPr/>
                </a:tc>
                <a:extLst>
                  <a:ext uri="{0D108BD9-81ED-4DB2-BD59-A6C34878D82A}">
                    <a16:rowId xmlns:a16="http://schemas.microsoft.com/office/drawing/2014/main" val="996187474"/>
                  </a:ext>
                </a:extLst>
              </a:tr>
              <a:tr h="959573">
                <a:tc>
                  <a:txBody>
                    <a:bodyPr/>
                    <a:lstStyle/>
                    <a:p>
                      <a:r>
                        <a:rPr lang="en-US" sz="2200" dirty="0"/>
                        <a:t>6/15/2020</a:t>
                      </a:r>
                    </a:p>
                  </a:txBody>
                  <a:tcPr/>
                </a:tc>
                <a:tc>
                  <a:txBody>
                    <a:bodyPr/>
                    <a:lstStyle/>
                    <a:p>
                      <a:r>
                        <a:rPr lang="en-US" sz="2200" dirty="0"/>
                        <a:t>Midtown Nurse Care Coordinators</a:t>
                      </a:r>
                    </a:p>
                  </a:txBody>
                  <a:tcPr/>
                </a:tc>
                <a:extLst>
                  <a:ext uri="{0D108BD9-81ED-4DB2-BD59-A6C34878D82A}">
                    <a16:rowId xmlns:a16="http://schemas.microsoft.com/office/drawing/2014/main" val="3471234472"/>
                  </a:ext>
                </a:extLst>
              </a:tr>
              <a:tr h="959573">
                <a:tc>
                  <a:txBody>
                    <a:bodyPr/>
                    <a:lstStyle/>
                    <a:p>
                      <a:r>
                        <a:rPr lang="en-US" sz="2200" dirty="0"/>
                        <a:t>4/20/2021</a:t>
                      </a:r>
                    </a:p>
                  </a:txBody>
                  <a:tcPr/>
                </a:tc>
                <a:tc>
                  <a:txBody>
                    <a:bodyPr/>
                    <a:lstStyle/>
                    <a:p>
                      <a:r>
                        <a:rPr lang="en-US" sz="2200" dirty="0"/>
                        <a:t>31 total (IM DOC), via zoom meeting and/or  email </a:t>
                      </a:r>
                    </a:p>
                  </a:txBody>
                  <a:tcPr/>
                </a:tc>
                <a:extLst>
                  <a:ext uri="{0D108BD9-81ED-4DB2-BD59-A6C34878D82A}">
                    <a16:rowId xmlns:a16="http://schemas.microsoft.com/office/drawing/2014/main" val="2307035021"/>
                  </a:ext>
                </a:extLst>
              </a:tr>
            </a:tbl>
          </a:graphicData>
        </a:graphic>
      </p:graphicFrame>
      <p:sp>
        <p:nvSpPr>
          <p:cNvPr id="4" name="TextBox 3">
            <a:extLst>
              <a:ext uri="{FF2B5EF4-FFF2-40B4-BE49-F238E27FC236}">
                <a16:creationId xmlns:a16="http://schemas.microsoft.com/office/drawing/2014/main" id="{79305FD5-4973-4C93-B73F-48EE90A0A616}"/>
              </a:ext>
            </a:extLst>
          </p:cNvPr>
          <p:cNvSpPr txBox="1"/>
          <p:nvPr/>
        </p:nvSpPr>
        <p:spPr>
          <a:xfrm>
            <a:off x="1327701" y="1384129"/>
            <a:ext cx="7022411"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b="1">
                <a:solidFill>
                  <a:schemeClr val="tx2"/>
                </a:solidFill>
                <a:cs typeface="Calibri"/>
              </a:rPr>
              <a:t>Social Determinants of Health Educational Sessions by April Recher, Patient Care Liaison</a:t>
            </a:r>
          </a:p>
        </p:txBody>
      </p:sp>
    </p:spTree>
    <p:extLst>
      <p:ext uri="{BB962C8B-B14F-4D97-AF65-F5344CB8AC3E}">
        <p14:creationId xmlns:p14="http://schemas.microsoft.com/office/powerpoint/2010/main" val="7461380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24">
            <a:extLst>
              <a:ext uri="{FF2B5EF4-FFF2-40B4-BE49-F238E27FC236}">
                <a16:creationId xmlns:a16="http://schemas.microsoft.com/office/drawing/2014/main" id="{A234EEF8-9F3D-1147-B9D5-FC611543D441}"/>
              </a:ext>
            </a:extLst>
          </p:cNvPr>
          <p:cNvSpPr>
            <a:spLocks noChangeArrowheads="1"/>
          </p:cNvSpPr>
          <p:nvPr/>
        </p:nvSpPr>
        <p:spPr bwMode="auto">
          <a:xfrm>
            <a:off x="772223" y="1100064"/>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graphicFrame>
        <p:nvGraphicFramePr>
          <p:cNvPr id="5" name="Table 5">
            <a:extLst>
              <a:ext uri="{FF2B5EF4-FFF2-40B4-BE49-F238E27FC236}">
                <a16:creationId xmlns:a16="http://schemas.microsoft.com/office/drawing/2014/main" id="{A1CCACBC-FE88-47AB-B974-F5E577D7BA2D}"/>
              </a:ext>
            </a:extLst>
          </p:cNvPr>
          <p:cNvGraphicFramePr>
            <a:graphicFrameLocks noGrp="1"/>
          </p:cNvGraphicFramePr>
          <p:nvPr/>
        </p:nvGraphicFramePr>
        <p:xfrm>
          <a:off x="1322602" y="1758678"/>
          <a:ext cx="7386990" cy="1495697"/>
        </p:xfrm>
        <a:graphic>
          <a:graphicData uri="http://schemas.openxmlformats.org/drawingml/2006/table">
            <a:tbl>
              <a:tblPr firstRow="1" bandRow="1">
                <a:tableStyleId>{775DCB02-9BB8-47FD-8907-85C794F793BA}</a:tableStyleId>
              </a:tblPr>
              <a:tblGrid>
                <a:gridCol w="2759234">
                  <a:extLst>
                    <a:ext uri="{9D8B030D-6E8A-4147-A177-3AD203B41FA5}">
                      <a16:colId xmlns:a16="http://schemas.microsoft.com/office/drawing/2014/main" val="3119007275"/>
                    </a:ext>
                  </a:extLst>
                </a:gridCol>
                <a:gridCol w="1156939">
                  <a:extLst>
                    <a:ext uri="{9D8B030D-6E8A-4147-A177-3AD203B41FA5}">
                      <a16:colId xmlns:a16="http://schemas.microsoft.com/office/drawing/2014/main" val="1959655969"/>
                    </a:ext>
                  </a:extLst>
                </a:gridCol>
                <a:gridCol w="1156939">
                  <a:extLst>
                    <a:ext uri="{9D8B030D-6E8A-4147-A177-3AD203B41FA5}">
                      <a16:colId xmlns:a16="http://schemas.microsoft.com/office/drawing/2014/main" val="4191829476"/>
                    </a:ext>
                  </a:extLst>
                </a:gridCol>
                <a:gridCol w="1156939">
                  <a:extLst>
                    <a:ext uri="{9D8B030D-6E8A-4147-A177-3AD203B41FA5}">
                      <a16:colId xmlns:a16="http://schemas.microsoft.com/office/drawing/2014/main" val="2000376666"/>
                    </a:ext>
                  </a:extLst>
                </a:gridCol>
                <a:gridCol w="1156939">
                  <a:extLst>
                    <a:ext uri="{9D8B030D-6E8A-4147-A177-3AD203B41FA5}">
                      <a16:colId xmlns:a16="http://schemas.microsoft.com/office/drawing/2014/main" val="2983209383"/>
                    </a:ext>
                  </a:extLst>
                </a:gridCol>
              </a:tblGrid>
              <a:tr h="489857">
                <a:tc>
                  <a:txBody>
                    <a:bodyPr/>
                    <a:lstStyle/>
                    <a:p>
                      <a:endParaRPr lang="en-US" sz="1800"/>
                    </a:p>
                  </a:txBody>
                  <a:tcPr/>
                </a:tc>
                <a:tc>
                  <a:txBody>
                    <a:bodyPr/>
                    <a:lstStyle/>
                    <a:p>
                      <a:r>
                        <a:rPr lang="en-US" sz="1600"/>
                        <a:t>HICSA</a:t>
                      </a:r>
                    </a:p>
                  </a:txBody>
                  <a:tcPr/>
                </a:tc>
                <a:tc>
                  <a:txBody>
                    <a:bodyPr/>
                    <a:lstStyle/>
                    <a:p>
                      <a:r>
                        <a:rPr lang="en-US" sz="1600"/>
                        <a:t>Fontenelle</a:t>
                      </a:r>
                    </a:p>
                  </a:txBody>
                  <a:tcPr/>
                </a:tc>
                <a:tc>
                  <a:txBody>
                    <a:bodyPr/>
                    <a:lstStyle/>
                    <a:p>
                      <a:r>
                        <a:rPr lang="en-US" sz="1600"/>
                        <a:t>Midtown</a:t>
                      </a:r>
                    </a:p>
                  </a:txBody>
                  <a:tcPr/>
                </a:tc>
                <a:tc>
                  <a:txBody>
                    <a:bodyPr/>
                    <a:lstStyle/>
                    <a:p>
                      <a:r>
                        <a:rPr lang="en-US" sz="1600"/>
                        <a:t>Total</a:t>
                      </a:r>
                    </a:p>
                  </a:txBody>
                  <a:tcPr/>
                </a:tc>
                <a:extLst>
                  <a:ext uri="{0D108BD9-81ED-4DB2-BD59-A6C34878D82A}">
                    <a16:rowId xmlns:a16="http://schemas.microsoft.com/office/drawing/2014/main" val="818714163"/>
                  </a:ext>
                </a:extLst>
              </a:tr>
              <a:tr h="151497">
                <a:tc>
                  <a:txBody>
                    <a:bodyPr/>
                    <a:lstStyle/>
                    <a:p>
                      <a:r>
                        <a:rPr lang="en-US" sz="1600"/>
                        <a:t>Patient contact attempted</a:t>
                      </a:r>
                    </a:p>
                  </a:txBody>
                  <a:tcPr/>
                </a:tc>
                <a:tc>
                  <a:txBody>
                    <a:bodyPr/>
                    <a:lstStyle/>
                    <a:p>
                      <a:r>
                        <a:rPr lang="en-US" sz="1600"/>
                        <a:t>181</a:t>
                      </a:r>
                    </a:p>
                  </a:txBody>
                  <a:tcPr/>
                </a:tc>
                <a:tc>
                  <a:txBody>
                    <a:bodyPr/>
                    <a:lstStyle/>
                    <a:p>
                      <a:r>
                        <a:rPr lang="en-US" sz="1600"/>
                        <a:t>196</a:t>
                      </a:r>
                    </a:p>
                  </a:txBody>
                  <a:tcPr/>
                </a:tc>
                <a:tc>
                  <a:txBody>
                    <a:bodyPr/>
                    <a:lstStyle/>
                    <a:p>
                      <a:r>
                        <a:rPr lang="en-US" sz="1600"/>
                        <a:t>458</a:t>
                      </a:r>
                    </a:p>
                  </a:txBody>
                  <a:tcPr/>
                </a:tc>
                <a:tc>
                  <a:txBody>
                    <a:bodyPr/>
                    <a:lstStyle/>
                    <a:p>
                      <a:r>
                        <a:rPr lang="en-US" sz="1600" b="1"/>
                        <a:t>835</a:t>
                      </a:r>
                    </a:p>
                  </a:txBody>
                  <a:tcPr/>
                </a:tc>
                <a:extLst>
                  <a:ext uri="{0D108BD9-81ED-4DB2-BD59-A6C34878D82A}">
                    <a16:rowId xmlns:a16="http://schemas.microsoft.com/office/drawing/2014/main" val="378709261"/>
                  </a:ext>
                </a:extLst>
              </a:tr>
              <a:tr h="273417">
                <a:tc>
                  <a:txBody>
                    <a:bodyPr/>
                    <a:lstStyle/>
                    <a:p>
                      <a:r>
                        <a:rPr lang="en-US" sz="1600"/>
                        <a:t>Patient reached (%)</a:t>
                      </a:r>
                    </a:p>
                  </a:txBody>
                  <a:tcPr/>
                </a:tc>
                <a:tc>
                  <a:txBody>
                    <a:bodyPr/>
                    <a:lstStyle/>
                    <a:p>
                      <a:r>
                        <a:rPr lang="en-US" sz="1600"/>
                        <a:t>147 (81.2)</a:t>
                      </a:r>
                    </a:p>
                  </a:txBody>
                  <a:tcPr/>
                </a:tc>
                <a:tc>
                  <a:txBody>
                    <a:bodyPr/>
                    <a:lstStyle/>
                    <a:p>
                      <a:r>
                        <a:rPr lang="en-US" sz="1600"/>
                        <a:t>139 (70.9)</a:t>
                      </a:r>
                    </a:p>
                  </a:txBody>
                  <a:tcPr/>
                </a:tc>
                <a:tc>
                  <a:txBody>
                    <a:bodyPr/>
                    <a:lstStyle/>
                    <a:p>
                      <a:r>
                        <a:rPr lang="en-US" sz="1600"/>
                        <a:t>314 (68.6)</a:t>
                      </a:r>
                    </a:p>
                  </a:txBody>
                  <a:tcPr/>
                </a:tc>
                <a:tc>
                  <a:txBody>
                    <a:bodyPr/>
                    <a:lstStyle/>
                    <a:p>
                      <a:r>
                        <a:rPr lang="en-US" sz="1600" b="1"/>
                        <a:t>600 (71.9)</a:t>
                      </a:r>
                    </a:p>
                  </a:txBody>
                  <a:tcPr/>
                </a:tc>
                <a:extLst>
                  <a:ext uri="{0D108BD9-81ED-4DB2-BD59-A6C34878D82A}">
                    <a16:rowId xmlns:a16="http://schemas.microsoft.com/office/drawing/2014/main" val="3015882007"/>
                  </a:ext>
                </a:extLst>
              </a:tr>
              <a:tr h="158215">
                <a:tc>
                  <a:txBody>
                    <a:bodyPr/>
                    <a:lstStyle/>
                    <a:p>
                      <a:pPr lvl="0">
                        <a:buNone/>
                      </a:pPr>
                      <a:r>
                        <a:rPr lang="en-US" sz="1600"/>
                        <a:t>Services Recommended</a:t>
                      </a:r>
                    </a:p>
                  </a:txBody>
                  <a:tcPr/>
                </a:tc>
                <a:tc>
                  <a:txBody>
                    <a:bodyPr/>
                    <a:lstStyle/>
                    <a:p>
                      <a:pPr lvl="0">
                        <a:buNone/>
                      </a:pPr>
                      <a:r>
                        <a:rPr lang="en-US" sz="1600"/>
                        <a:t>14</a:t>
                      </a:r>
                    </a:p>
                  </a:txBody>
                  <a:tcPr/>
                </a:tc>
                <a:tc>
                  <a:txBody>
                    <a:bodyPr/>
                    <a:lstStyle/>
                    <a:p>
                      <a:pPr lvl="0">
                        <a:buNone/>
                      </a:pPr>
                      <a:r>
                        <a:rPr lang="en-US" sz="1600"/>
                        <a:t>29</a:t>
                      </a:r>
                    </a:p>
                  </a:txBody>
                  <a:tcPr/>
                </a:tc>
                <a:tc>
                  <a:txBody>
                    <a:bodyPr/>
                    <a:lstStyle/>
                    <a:p>
                      <a:pPr lvl="0">
                        <a:buNone/>
                      </a:pPr>
                      <a:r>
                        <a:rPr lang="en-US" sz="1600"/>
                        <a:t>50</a:t>
                      </a:r>
                    </a:p>
                  </a:txBody>
                  <a:tcPr/>
                </a:tc>
                <a:tc>
                  <a:txBody>
                    <a:bodyPr/>
                    <a:lstStyle/>
                    <a:p>
                      <a:pPr lvl="0">
                        <a:buNone/>
                      </a:pPr>
                      <a:r>
                        <a:rPr lang="en-US" sz="1600" b="1"/>
                        <a:t>93</a:t>
                      </a:r>
                    </a:p>
                  </a:txBody>
                  <a:tcPr/>
                </a:tc>
                <a:extLst>
                  <a:ext uri="{0D108BD9-81ED-4DB2-BD59-A6C34878D82A}">
                    <a16:rowId xmlns:a16="http://schemas.microsoft.com/office/drawing/2014/main" val="780202924"/>
                  </a:ext>
                </a:extLst>
              </a:tr>
            </a:tbl>
          </a:graphicData>
        </a:graphic>
      </p:graphicFrame>
      <p:sp>
        <p:nvSpPr>
          <p:cNvPr id="6" name="Rectangle 25">
            <a:extLst>
              <a:ext uri="{FF2B5EF4-FFF2-40B4-BE49-F238E27FC236}">
                <a16:creationId xmlns:a16="http://schemas.microsoft.com/office/drawing/2014/main" id="{94BB722C-5D5E-CD4E-8653-67ED6F3A7E3A}"/>
              </a:ext>
            </a:extLst>
          </p:cNvPr>
          <p:cNvSpPr>
            <a:spLocks noChangeArrowheads="1"/>
          </p:cNvSpPr>
          <p:nvPr/>
        </p:nvSpPr>
        <p:spPr bwMode="auto">
          <a:xfrm>
            <a:off x="1105397" y="228755"/>
            <a:ext cx="7821399"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defTabSz="914400" eaLnBrk="0" fontAlgn="base" hangingPunct="0">
              <a:spcBef>
                <a:spcPct val="0"/>
              </a:spcBef>
              <a:spcAft>
                <a:spcPct val="0"/>
              </a:spcAft>
            </a:pPr>
            <a:r>
              <a:rPr lang="en-US" altLang="en-US" sz="2800" b="1" dirty="0">
                <a:solidFill>
                  <a:srgbClr val="C00000"/>
                </a:solidFill>
                <a:latin typeface="Arial"/>
                <a:cs typeface="Arial"/>
              </a:rPr>
              <a:t>Progress on Addressing Social Determinants of Health after Hospitalizations </a:t>
            </a:r>
            <a:endParaRPr kumimoji="0" lang="en-US" altLang="en-US" sz="2800" b="0" i="0" u="none" strike="noStrike" cap="none" normalizeH="0" baseline="0" dirty="0">
              <a:ln>
                <a:noFill/>
              </a:ln>
              <a:solidFill>
                <a:srgbClr val="C00000"/>
              </a:solidFill>
              <a:effectLst/>
              <a:latin typeface="Arial"/>
              <a:cs typeface="Arial"/>
            </a:endParaRPr>
          </a:p>
        </p:txBody>
      </p:sp>
      <p:sp>
        <p:nvSpPr>
          <p:cNvPr id="7" name="TextBox 6">
            <a:extLst>
              <a:ext uri="{FF2B5EF4-FFF2-40B4-BE49-F238E27FC236}">
                <a16:creationId xmlns:a16="http://schemas.microsoft.com/office/drawing/2014/main" id="{A53BC177-0471-2E48-99BB-DEF122E429F2}"/>
              </a:ext>
            </a:extLst>
          </p:cNvPr>
          <p:cNvSpPr txBox="1"/>
          <p:nvPr/>
        </p:nvSpPr>
        <p:spPr>
          <a:xfrm>
            <a:off x="1322602" y="1377063"/>
            <a:ext cx="4601278"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a:cs typeface="Calibri"/>
              </a:rPr>
              <a:t>Patient Counseling by PCL</a:t>
            </a:r>
          </a:p>
        </p:txBody>
      </p:sp>
      <p:pic>
        <p:nvPicPr>
          <p:cNvPr id="8" name="Picture 5" descr="Chart, pie chart&#10;&#10;Description automatically generated">
            <a:extLst>
              <a:ext uri="{FF2B5EF4-FFF2-40B4-BE49-F238E27FC236}">
                <a16:creationId xmlns:a16="http://schemas.microsoft.com/office/drawing/2014/main" id="{93EBF110-C66F-5744-BF79-4B46352DDEB9}"/>
              </a:ext>
            </a:extLst>
          </p:cNvPr>
          <p:cNvPicPr>
            <a:picLocks noChangeAspect="1"/>
          </p:cNvPicPr>
          <p:nvPr/>
        </p:nvPicPr>
        <p:blipFill>
          <a:blip r:embed="rId3"/>
          <a:stretch>
            <a:fillRect/>
          </a:stretch>
        </p:blipFill>
        <p:spPr>
          <a:xfrm>
            <a:off x="2850203" y="3429000"/>
            <a:ext cx="4588150" cy="3230385"/>
          </a:xfrm>
          <a:prstGeom prst="rect">
            <a:avLst/>
          </a:prstGeom>
        </p:spPr>
      </p:pic>
      <p:sp>
        <p:nvSpPr>
          <p:cNvPr id="9" name="TextBox 8">
            <a:extLst>
              <a:ext uri="{FF2B5EF4-FFF2-40B4-BE49-F238E27FC236}">
                <a16:creationId xmlns:a16="http://schemas.microsoft.com/office/drawing/2014/main" id="{22C04200-568E-8746-89AD-2BA4A6F4E50C}"/>
              </a:ext>
            </a:extLst>
          </p:cNvPr>
          <p:cNvSpPr txBox="1"/>
          <p:nvPr/>
        </p:nvSpPr>
        <p:spPr>
          <a:xfrm>
            <a:off x="1478719" y="3994230"/>
            <a:ext cx="4601278"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cs typeface="Calibri"/>
              </a:rPr>
              <a:t>Services </a:t>
            </a:r>
          </a:p>
          <a:p>
            <a:r>
              <a:rPr lang="en-US" sz="2400" b="1" dirty="0">
                <a:cs typeface="Calibri"/>
              </a:rPr>
              <a:t>Recommended</a:t>
            </a:r>
          </a:p>
        </p:txBody>
      </p:sp>
    </p:spTree>
    <p:extLst>
      <p:ext uri="{BB962C8B-B14F-4D97-AF65-F5344CB8AC3E}">
        <p14:creationId xmlns:p14="http://schemas.microsoft.com/office/powerpoint/2010/main" val="41331155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5">
            <a:extLst>
              <a:ext uri="{FF2B5EF4-FFF2-40B4-BE49-F238E27FC236}">
                <a16:creationId xmlns:a16="http://schemas.microsoft.com/office/drawing/2014/main" id="{5E6398DF-D16B-6E46-99C7-DD9829D9B14A}"/>
              </a:ext>
            </a:extLst>
          </p:cNvPr>
          <p:cNvSpPr>
            <a:spLocks noChangeArrowheads="1"/>
          </p:cNvSpPr>
          <p:nvPr/>
        </p:nvSpPr>
        <p:spPr bwMode="auto">
          <a:xfrm>
            <a:off x="0" y="394165"/>
            <a:ext cx="9267568" cy="523220"/>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   30-Day All-Cause Hospital Readmission Age 65+</a:t>
            </a:r>
            <a:endParaRPr kumimoji="0" lang="en-US" altLang="en-US" sz="2800" b="0" i="0" u="none" strike="noStrike" cap="none" normalizeH="0" baseline="0" dirty="0">
              <a:ln>
                <a:noFill/>
              </a:ln>
              <a:solidFill>
                <a:srgbClr val="C00000"/>
              </a:solidFill>
              <a:effectLst/>
              <a:latin typeface="Arial" panose="020B0604020202020204" pitchFamily="34" charset="0"/>
            </a:endParaRPr>
          </a:p>
        </p:txBody>
      </p:sp>
      <p:sp>
        <p:nvSpPr>
          <p:cNvPr id="47" name="Rectangle 24">
            <a:extLst>
              <a:ext uri="{FF2B5EF4-FFF2-40B4-BE49-F238E27FC236}">
                <a16:creationId xmlns:a16="http://schemas.microsoft.com/office/drawing/2014/main" id="{A234EEF8-9F3D-1147-B9D5-FC611543D441}"/>
              </a:ext>
            </a:extLst>
          </p:cNvPr>
          <p:cNvSpPr>
            <a:spLocks noChangeArrowheads="1"/>
          </p:cNvSpPr>
          <p:nvPr/>
        </p:nvSpPr>
        <p:spPr bwMode="auto">
          <a:xfrm>
            <a:off x="772223" y="1100064"/>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graphicFrame>
        <p:nvGraphicFramePr>
          <p:cNvPr id="6" name="Chart 5">
            <a:extLst>
              <a:ext uri="{FF2B5EF4-FFF2-40B4-BE49-F238E27FC236}">
                <a16:creationId xmlns:a16="http://schemas.microsoft.com/office/drawing/2014/main" id="{00000000-0008-0000-0100-000002000000}"/>
              </a:ext>
            </a:extLst>
          </p:cNvPr>
          <p:cNvGraphicFramePr>
            <a:graphicFrameLocks/>
          </p:cNvGraphicFramePr>
          <p:nvPr>
            <p:extLst>
              <p:ext uri="{D42A27DB-BD31-4B8C-83A1-F6EECF244321}">
                <p14:modId xmlns:p14="http://schemas.microsoft.com/office/powerpoint/2010/main" val="2004199191"/>
              </p:ext>
            </p:extLst>
          </p:nvPr>
        </p:nvGraphicFramePr>
        <p:xfrm>
          <a:off x="1025749" y="917384"/>
          <a:ext cx="7346028" cy="5705837"/>
        </p:xfrm>
        <a:graphic>
          <a:graphicData uri="http://schemas.openxmlformats.org/drawingml/2006/chart">
            <c:chart xmlns:c="http://schemas.openxmlformats.org/drawingml/2006/chart" xmlns:r="http://schemas.openxmlformats.org/officeDocument/2006/relationships" r:id="rId3"/>
          </a:graphicData>
        </a:graphic>
      </p:graphicFrame>
      <p:sp>
        <p:nvSpPr>
          <p:cNvPr id="5" name="Down Arrow 4">
            <a:extLst>
              <a:ext uri="{FF2B5EF4-FFF2-40B4-BE49-F238E27FC236}">
                <a16:creationId xmlns:a16="http://schemas.microsoft.com/office/drawing/2014/main" id="{9C1AF3E4-4825-EF4E-AA34-560D10B27565}"/>
              </a:ext>
            </a:extLst>
          </p:cNvPr>
          <p:cNvSpPr/>
          <p:nvPr/>
        </p:nvSpPr>
        <p:spPr>
          <a:xfrm>
            <a:off x="5812150" y="1544594"/>
            <a:ext cx="411180" cy="748493"/>
          </a:xfrm>
          <a:prstGeom prst="downArrow">
            <a:avLst/>
          </a:prstGeom>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7" name="TextBox 1">
            <a:extLst>
              <a:ext uri="{FF2B5EF4-FFF2-40B4-BE49-F238E27FC236}">
                <a16:creationId xmlns:a16="http://schemas.microsoft.com/office/drawing/2014/main" id="{EA2A9104-B1BE-6E41-92A7-328F5F3EB808}"/>
              </a:ext>
            </a:extLst>
          </p:cNvPr>
          <p:cNvSpPr txBox="1"/>
          <p:nvPr/>
        </p:nvSpPr>
        <p:spPr>
          <a:xfrm>
            <a:off x="6350788" y="1534329"/>
            <a:ext cx="2037819" cy="356839"/>
          </a:xfrm>
          <a:prstGeom prst="rect">
            <a:avLst/>
          </a:prstGeom>
          <a:ln w="12700">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Pandemic &amp; PCL</a:t>
            </a:r>
          </a:p>
        </p:txBody>
      </p:sp>
      <p:sp>
        <p:nvSpPr>
          <p:cNvPr id="2" name="TextBox 1">
            <a:extLst>
              <a:ext uri="{FF2B5EF4-FFF2-40B4-BE49-F238E27FC236}">
                <a16:creationId xmlns:a16="http://schemas.microsoft.com/office/drawing/2014/main" id="{5866EE70-8F75-3A47-A240-F8E9494E3E25}"/>
              </a:ext>
            </a:extLst>
          </p:cNvPr>
          <p:cNvSpPr txBox="1"/>
          <p:nvPr/>
        </p:nvSpPr>
        <p:spPr>
          <a:xfrm>
            <a:off x="2250585" y="1192397"/>
            <a:ext cx="3521676" cy="369332"/>
          </a:xfrm>
          <a:prstGeom prst="rect">
            <a:avLst/>
          </a:prstGeom>
          <a:noFill/>
          <a:ln w="19050">
            <a:solidFill>
              <a:schemeClr val="tx1"/>
            </a:solidFill>
          </a:ln>
        </p:spPr>
        <p:txBody>
          <a:bodyPr wrap="square" rtlCol="0">
            <a:spAutoFit/>
          </a:bodyPr>
          <a:lstStyle/>
          <a:p>
            <a:r>
              <a:rPr lang="en-US" dirty="0"/>
              <a:t>Emphasis on Transitional Care </a:t>
            </a:r>
            <a:r>
              <a:rPr lang="en-US" dirty="0" err="1"/>
              <a:t>Svcs</a:t>
            </a:r>
            <a:endParaRPr lang="en-US" dirty="0"/>
          </a:p>
        </p:txBody>
      </p:sp>
    </p:spTree>
    <p:extLst>
      <p:ext uri="{BB962C8B-B14F-4D97-AF65-F5344CB8AC3E}">
        <p14:creationId xmlns:p14="http://schemas.microsoft.com/office/powerpoint/2010/main" val="26575896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5">
            <a:extLst>
              <a:ext uri="{FF2B5EF4-FFF2-40B4-BE49-F238E27FC236}">
                <a16:creationId xmlns:a16="http://schemas.microsoft.com/office/drawing/2014/main" id="{5E6398DF-D16B-6E46-99C7-DD9829D9B14A}"/>
              </a:ext>
            </a:extLst>
          </p:cNvPr>
          <p:cNvSpPr>
            <a:spLocks noChangeArrowheads="1"/>
          </p:cNvSpPr>
          <p:nvPr/>
        </p:nvSpPr>
        <p:spPr bwMode="auto">
          <a:xfrm>
            <a:off x="0" y="173264"/>
            <a:ext cx="9225390" cy="523220"/>
          </a:xfrm>
          <a:prstGeom prst="rect">
            <a:avLst/>
          </a:prstGeom>
          <a:solidFill>
            <a:schemeClr val="bg1"/>
          </a:solidFill>
          <a:ln>
            <a:noFill/>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a:ln>
                  <a:noFill/>
                </a:ln>
                <a:solidFill>
                  <a:srgbClr val="C00000"/>
                </a:solidFill>
                <a:effectLst/>
                <a:latin typeface="Arial" panose="020B0604020202020204" pitchFamily="34" charset="0"/>
                <a:cs typeface="Arial" panose="020B0604020202020204" pitchFamily="34" charset="0"/>
              </a:rPr>
              <a:t>30-Day All-Cause Hospital Readmission Age 18-64</a:t>
            </a:r>
            <a:endParaRPr kumimoji="0" lang="en-US" altLang="en-US" sz="2800" b="0" i="0" u="none" strike="noStrike" cap="none" normalizeH="0" baseline="0" dirty="0">
              <a:ln>
                <a:noFill/>
              </a:ln>
              <a:solidFill>
                <a:srgbClr val="C00000"/>
              </a:solidFill>
              <a:effectLst/>
              <a:latin typeface="Arial" panose="020B0604020202020204" pitchFamily="34" charset="0"/>
            </a:endParaRPr>
          </a:p>
        </p:txBody>
      </p:sp>
      <p:sp>
        <p:nvSpPr>
          <p:cNvPr id="47" name="Rectangle 24">
            <a:extLst>
              <a:ext uri="{FF2B5EF4-FFF2-40B4-BE49-F238E27FC236}">
                <a16:creationId xmlns:a16="http://schemas.microsoft.com/office/drawing/2014/main" id="{A234EEF8-9F3D-1147-B9D5-FC611543D441}"/>
              </a:ext>
            </a:extLst>
          </p:cNvPr>
          <p:cNvSpPr>
            <a:spLocks noChangeArrowheads="1"/>
          </p:cNvSpPr>
          <p:nvPr/>
        </p:nvSpPr>
        <p:spPr bwMode="auto">
          <a:xfrm>
            <a:off x="772223" y="1100064"/>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endParaRPr lang="en-US" sz="1350"/>
          </a:p>
        </p:txBody>
      </p:sp>
      <p:graphicFrame>
        <p:nvGraphicFramePr>
          <p:cNvPr id="5" name="Chart 4">
            <a:extLst>
              <a:ext uri="{FF2B5EF4-FFF2-40B4-BE49-F238E27FC236}">
                <a16:creationId xmlns:a16="http://schemas.microsoft.com/office/drawing/2014/main" id="{495D0A15-8F98-4C35-A7CE-8FAA6288DDC8}"/>
              </a:ext>
              <a:ext uri="{147F2762-F138-4A5C-976F-8EAC2B608ADB}">
                <a16:predDERef xmlns:a16="http://schemas.microsoft.com/office/drawing/2014/main" pred="{00000000-0008-0000-0100-000002000000}"/>
              </a:ext>
            </a:extLst>
          </p:cNvPr>
          <p:cNvGraphicFramePr>
            <a:graphicFrameLocks/>
          </p:cNvGraphicFramePr>
          <p:nvPr>
            <p:extLst>
              <p:ext uri="{D42A27DB-BD31-4B8C-83A1-F6EECF244321}">
                <p14:modId xmlns:p14="http://schemas.microsoft.com/office/powerpoint/2010/main" val="1762590243"/>
              </p:ext>
            </p:extLst>
          </p:nvPr>
        </p:nvGraphicFramePr>
        <p:xfrm>
          <a:off x="1016000" y="1377063"/>
          <a:ext cx="7355777" cy="524510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1">
            <a:extLst>
              <a:ext uri="{FF2B5EF4-FFF2-40B4-BE49-F238E27FC236}">
                <a16:creationId xmlns:a16="http://schemas.microsoft.com/office/drawing/2014/main" id="{EA2A9104-B1BE-6E41-92A7-328F5F3EB808}"/>
              </a:ext>
            </a:extLst>
          </p:cNvPr>
          <p:cNvSpPr txBox="1"/>
          <p:nvPr/>
        </p:nvSpPr>
        <p:spPr>
          <a:xfrm>
            <a:off x="6090181" y="1096794"/>
            <a:ext cx="2281596" cy="369332"/>
          </a:xfrm>
          <a:prstGeom prst="rect">
            <a:avLst/>
          </a:prstGeom>
          <a:ln w="12700">
            <a:solidFill>
              <a:schemeClr val="tx1"/>
            </a:solidFill>
          </a:ln>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en-US" sz="2000" dirty="0"/>
              <a:t>Pandemic &amp; PCL</a:t>
            </a:r>
          </a:p>
        </p:txBody>
      </p:sp>
      <p:sp>
        <p:nvSpPr>
          <p:cNvPr id="7" name="Down Arrow 6">
            <a:extLst>
              <a:ext uri="{FF2B5EF4-FFF2-40B4-BE49-F238E27FC236}">
                <a16:creationId xmlns:a16="http://schemas.microsoft.com/office/drawing/2014/main" id="{1DB8CC81-5BB4-684A-B79E-D70AAE0B555D}"/>
              </a:ext>
            </a:extLst>
          </p:cNvPr>
          <p:cNvSpPr/>
          <p:nvPr/>
        </p:nvSpPr>
        <p:spPr>
          <a:xfrm>
            <a:off x="5679001" y="1097750"/>
            <a:ext cx="411180" cy="748493"/>
          </a:xfrm>
          <a:prstGeom prst="downArrow">
            <a:avLst>
              <a:gd name="adj1" fmla="val 62021"/>
              <a:gd name="adj2" fmla="val 50000"/>
            </a:avLst>
          </a:prstGeom>
        </p:spPr>
        <p:style>
          <a:lnRef idx="1">
            <a:schemeClr val="accent1"/>
          </a:lnRef>
          <a:fillRef idx="3">
            <a:schemeClr val="accent1"/>
          </a:fillRef>
          <a:effectRef idx="2">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sp>
        <p:nvSpPr>
          <p:cNvPr id="8" name="TextBox 7">
            <a:extLst>
              <a:ext uri="{FF2B5EF4-FFF2-40B4-BE49-F238E27FC236}">
                <a16:creationId xmlns:a16="http://schemas.microsoft.com/office/drawing/2014/main" id="{63C21AD6-6ED5-CC4E-90E8-43717FEF9C0B}"/>
              </a:ext>
            </a:extLst>
          </p:cNvPr>
          <p:cNvSpPr txBox="1"/>
          <p:nvPr/>
        </p:nvSpPr>
        <p:spPr>
          <a:xfrm>
            <a:off x="2052112" y="1096794"/>
            <a:ext cx="3521676" cy="369332"/>
          </a:xfrm>
          <a:prstGeom prst="rect">
            <a:avLst/>
          </a:prstGeom>
          <a:noFill/>
          <a:ln>
            <a:solidFill>
              <a:schemeClr val="tx1"/>
            </a:solidFill>
          </a:ln>
        </p:spPr>
        <p:txBody>
          <a:bodyPr wrap="square" rtlCol="0">
            <a:spAutoFit/>
          </a:bodyPr>
          <a:lstStyle/>
          <a:p>
            <a:r>
              <a:rPr lang="en-US" dirty="0"/>
              <a:t>Emphasis on Transitional Care </a:t>
            </a:r>
            <a:r>
              <a:rPr lang="en-US" dirty="0" err="1"/>
              <a:t>Svcs</a:t>
            </a:r>
            <a:endParaRPr lang="en-US" dirty="0"/>
          </a:p>
        </p:txBody>
      </p:sp>
    </p:spTree>
    <p:extLst>
      <p:ext uri="{BB962C8B-B14F-4D97-AF65-F5344CB8AC3E}">
        <p14:creationId xmlns:p14="http://schemas.microsoft.com/office/powerpoint/2010/main" val="1213949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19D65-64FC-974A-80DF-DAD3D3B62B9A}"/>
              </a:ext>
            </a:extLst>
          </p:cNvPr>
          <p:cNvSpPr>
            <a:spLocks noGrp="1"/>
          </p:cNvSpPr>
          <p:nvPr>
            <p:ph type="title"/>
          </p:nvPr>
        </p:nvSpPr>
        <p:spPr>
          <a:xfrm>
            <a:off x="1416048" y="-283789"/>
            <a:ext cx="6636018" cy="1888451"/>
          </a:xfrm>
        </p:spPr>
        <p:txBody>
          <a:bodyPr/>
          <a:lstStyle/>
          <a:p>
            <a:r>
              <a:rPr lang="en-US" sz="4400" dirty="0"/>
              <a:t>Recognizing Age Friendly Primary Care</a:t>
            </a:r>
          </a:p>
        </p:txBody>
      </p:sp>
      <p:sp>
        <p:nvSpPr>
          <p:cNvPr id="3" name="Content Placeholder 2">
            <a:extLst>
              <a:ext uri="{FF2B5EF4-FFF2-40B4-BE49-F238E27FC236}">
                <a16:creationId xmlns:a16="http://schemas.microsoft.com/office/drawing/2014/main" id="{60305B62-E80B-A34B-8F3C-0C667B4BAC69}"/>
              </a:ext>
            </a:extLst>
          </p:cNvPr>
          <p:cNvSpPr>
            <a:spLocks noGrp="1"/>
          </p:cNvSpPr>
          <p:nvPr>
            <p:ph idx="1"/>
          </p:nvPr>
        </p:nvSpPr>
        <p:spPr>
          <a:xfrm>
            <a:off x="1416048" y="2794342"/>
            <a:ext cx="7011260" cy="3756548"/>
          </a:xfrm>
        </p:spPr>
        <p:txBody>
          <a:bodyPr>
            <a:normAutofit fontScale="92500"/>
          </a:bodyPr>
          <a:lstStyle/>
          <a:p>
            <a:endParaRPr lang="en-US" dirty="0">
              <a:solidFill>
                <a:schemeClr val="tx2"/>
              </a:solidFill>
            </a:endParaRPr>
          </a:p>
          <a:p>
            <a:r>
              <a:rPr lang="en-US" sz="2800" dirty="0">
                <a:solidFill>
                  <a:schemeClr val="tx2"/>
                </a:solidFill>
              </a:rPr>
              <a:t>AFHS level 1: NM PCMH clinics led by Fontenelle, Dan Jeffrey and Shelley Baldwin</a:t>
            </a:r>
          </a:p>
          <a:p>
            <a:endParaRPr lang="en-US" sz="2800" dirty="0">
              <a:solidFill>
                <a:schemeClr val="tx2"/>
              </a:solidFill>
            </a:endParaRPr>
          </a:p>
          <a:p>
            <a:r>
              <a:rPr lang="en-US" sz="2800" dirty="0">
                <a:solidFill>
                  <a:schemeClr val="tx2"/>
                </a:solidFill>
              </a:rPr>
              <a:t>AFHS level 1:  OneWorld, Inc led by Jessica Winter and Kris </a:t>
            </a:r>
            <a:r>
              <a:rPr lang="en-US" sz="2800" dirty="0" err="1">
                <a:solidFill>
                  <a:schemeClr val="tx2"/>
                </a:solidFill>
              </a:rPr>
              <a:t>McVea</a:t>
            </a:r>
            <a:r>
              <a:rPr lang="en-US" sz="2800" dirty="0">
                <a:solidFill>
                  <a:schemeClr val="tx2"/>
                </a:solidFill>
              </a:rPr>
              <a:t>.</a:t>
            </a:r>
          </a:p>
          <a:p>
            <a:endParaRPr lang="en-US" sz="2800" dirty="0">
              <a:solidFill>
                <a:schemeClr val="tx2"/>
              </a:solidFill>
            </a:endParaRPr>
          </a:p>
          <a:p>
            <a:r>
              <a:rPr lang="en-US" sz="2800" dirty="0">
                <a:solidFill>
                  <a:schemeClr val="tx2"/>
                </a:solidFill>
              </a:rPr>
              <a:t>AFHS Level 2: Requires reporting data for 3 months.</a:t>
            </a:r>
          </a:p>
        </p:txBody>
      </p:sp>
      <p:sp>
        <p:nvSpPr>
          <p:cNvPr id="4" name="Content Placeholder 3">
            <a:extLst>
              <a:ext uri="{FF2B5EF4-FFF2-40B4-BE49-F238E27FC236}">
                <a16:creationId xmlns:a16="http://schemas.microsoft.com/office/drawing/2014/main" id="{F911E85A-BE8C-264D-8C92-E5EB4EEE40F0}"/>
              </a:ext>
            </a:extLst>
          </p:cNvPr>
          <p:cNvSpPr>
            <a:spLocks noGrp="1"/>
          </p:cNvSpPr>
          <p:nvPr>
            <p:ph sz="quarter" idx="10"/>
          </p:nvPr>
        </p:nvSpPr>
        <p:spPr>
          <a:xfrm>
            <a:off x="1416047" y="1742302"/>
            <a:ext cx="6636017" cy="914400"/>
          </a:xfrm>
        </p:spPr>
        <p:txBody>
          <a:bodyPr>
            <a:normAutofit lnSpcReduction="10000"/>
          </a:bodyPr>
          <a:lstStyle/>
          <a:p>
            <a:r>
              <a:rPr lang="en-US" sz="2400" dirty="0"/>
              <a:t>You are recognized by the </a:t>
            </a:r>
            <a:r>
              <a:rPr lang="en-US" sz="2400" dirty="0">
                <a:solidFill>
                  <a:schemeClr val="accent2"/>
                </a:solidFill>
              </a:rPr>
              <a:t>Institute for Health Improvement</a:t>
            </a:r>
            <a:r>
              <a:rPr lang="en-US" sz="2400" dirty="0"/>
              <a:t> for addressing the 4Ms as part of Annual Wellness Visits</a:t>
            </a:r>
          </a:p>
        </p:txBody>
      </p:sp>
    </p:spTree>
    <p:extLst>
      <p:ext uri="{BB962C8B-B14F-4D97-AF65-F5344CB8AC3E}">
        <p14:creationId xmlns:p14="http://schemas.microsoft.com/office/powerpoint/2010/main" val="31308723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76B79-BFC9-8148-A17E-BD2B130327EF}"/>
              </a:ext>
            </a:extLst>
          </p:cNvPr>
          <p:cNvSpPr>
            <a:spLocks noGrp="1"/>
          </p:cNvSpPr>
          <p:nvPr>
            <p:ph type="ctrTitle"/>
          </p:nvPr>
        </p:nvSpPr>
        <p:spPr/>
        <p:txBody>
          <a:bodyPr/>
          <a:lstStyle/>
          <a:p>
            <a:r>
              <a:rPr lang="en-US" sz="3200" dirty="0"/>
              <a:t>Follow-up Case Discussions</a:t>
            </a:r>
          </a:p>
        </p:txBody>
      </p:sp>
      <p:sp>
        <p:nvSpPr>
          <p:cNvPr id="5" name="Subtitle 4">
            <a:extLst>
              <a:ext uri="{FF2B5EF4-FFF2-40B4-BE49-F238E27FC236}">
                <a16:creationId xmlns:a16="http://schemas.microsoft.com/office/drawing/2014/main" id="{A5CC4E63-F8F3-C346-83CF-0BC41367E36F}"/>
              </a:ext>
            </a:extLst>
          </p:cNvPr>
          <p:cNvSpPr>
            <a:spLocks noGrp="1"/>
          </p:cNvSpPr>
          <p:nvPr>
            <p:ph type="subTitle" idx="1"/>
          </p:nvPr>
        </p:nvSpPr>
        <p:spPr/>
        <p:txBody>
          <a:bodyPr/>
          <a:lstStyle/>
          <a:p>
            <a:r>
              <a:rPr lang="en-US" dirty="0"/>
              <a:t>Comments welcome as presenters ready for the updates</a:t>
            </a:r>
          </a:p>
        </p:txBody>
      </p:sp>
    </p:spTree>
    <p:extLst>
      <p:ext uri="{BB962C8B-B14F-4D97-AF65-F5344CB8AC3E}">
        <p14:creationId xmlns:p14="http://schemas.microsoft.com/office/powerpoint/2010/main" val="648856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2" descr="data:image/png;base64,iVBORw0KGgoAAAANSUhEUgAAAtMAAAFnCAYAAABkR8XPAAAAAXNSR0IArs4c6QAAAARnQU1BAACxjwv8YQUAAAAJcEhZcwAADsMAAA7DAcdvqGQAAP+lSURBVHhe7L0HYFRHlu7fCnjCzuacZ2fn/97b9Gb37U4eh/E4G2ycc84GbGxyssk5OpEzkkCB6ATYxmBjgsmYnDMIiSAhlFo6/++r2weK8u1WJtZnH/r2vVWnTtW93f27pbpVEehzWNfq2PPPPz8hIyPjc2/evF1Yi30mF8Cq/fn15s2bN2/evNWLzYB1g6XAjLizWqqoqOhaWVkp3rx5u7AGJeEjqR9qLy8vLy8vr/OnLjD+/nqY9ubtUjUP015eXl5eXhdMHqa9ebvUzcO0l5dXAykV9gzsVdi9sN+DeXl5nSsP0968XermYdrLy6sBRJB+HPYYLA12F+xB2F/AvLy8zsrDtDdvl7p5mK6RCAizYKWwn3NHTP8EOwiz911o+ZguHbFdDsB+Yd5dHvp/sD+HPQD7W9grsD+DXQfjdw5l11v3JVJ10zPdflh1/aq+C1sH+yvz7uIWv4smw/4SpvX9Jawm9bVl+3PFdlkLq692UX9/bd55eZj25u1St2rANL9kZ8MEthL2fdilrIEw9pDVRk/D+OR1bX+wrkRpe9dXm9W3v7pIb64qYfx80PhU/vmOLV6bML6ZMDu+h2Ga7ilYBYz7T8EIUswzDcYbHtsfgW0u7AfmXSA7P41lJcMohelHYSNg9NcIdgPsYjh3qgGwh2CM6VKFaVd2naqrRP7qA6b7wxgTrw8P0+fKw/TFZyIVUikVsffYMK9R7KNxvx4zx2kVfDm7zzXNc24+ZKpASXi104YZzvWZbZPPOubtwls1e6b55fcNjD+Ol7rqCtNsp4sJBi52Xe4wnQnTnna+J1zXFGTqqkQwHQbGFPPwxlDhl7D8OozAWx2YZv4VMBuu7X38zrgWxrjYM90d9i+wf4NdTPIwHcjD9IWTh+mLx2JcDIvSAM7BjgqJYmcpNkvwvgTkXAagjVZEkQ6Qi2MVUb5WmNcK7DNGACaIg32joK1ygjiM8CxR7Kkoh5UhXSl8lcHKsU1jXlOsVCKQSpSDjZhfhoTIzlgQuznAOJgX6c6tl7eGtlrAtG53gGmPVFheBQtNwx9VzavjJu33ifxWVSZ/6PNheoxf2pTm45hNPabGXvawB6Li+SJIaw+fmzdePZiePX6ECW0L7dl20/GY9mraceuQknhxKUipfgObDvsezI2pI8wti2Ie3f8xbAPMHduayId7rtlDSSize23ZZvwzv8ZE2eVqm8YrJ8xf2Plj/l0wpomXl/FpO6+HsZ1LYBwWwJi0t5Vl2LDoivW2YZpiby2vTba/65vnMA+msSnwaBwKMr+GhcXg1q0XjH81stvEjpfxVbeXWVWdPPHyMy/bVuv197A7YT+GXQ9rCrN92vXWvFoXuwdd5bYT4zgK0/bQPExHKGY63eb1pG1KsL8KZpe3CsbvN6Zl3HY9KJ6Tr2G/b959O15u640Jy9wJ07hYnkKku59/6WOZ6TBeJxyqwWswCmMaxqVlMgbd/z6Meew6atx2nZjXzlcdf67on/DbCea2Ib/P2O5ad/pcDvsD8y5oJ6axY2IZ9MeHUrV8bSOKPsphml59Xa7yMH3xGKGVgHvWKvGe/0Wj2C7DvlK8YruC6QDEhN/ySsBwpUFsMBWxGRRMEK+BAoCGb4B1RRS+sE1T4JYojQBeaUopgX8cQXzBPwR04D1e3Tp5Ox8G8ceCn91En19+mRJwFKZ3wzQ9f9D2wlz44g+COyRC/Wha+73rl++3wPijnugYy7fH4YblU/CkXPi0lcgXFa9nmunC6sF0LI8/khpPWJ2YLuyYxp0oLrYz4Vlj0voxjRuTwi/97YHxmOub/gpheo5Urg87Blv88bQBU+PRPBoTy50HUyC2ITQsVv2Rt/25on/Cpg1Bruz43PTxYqqOL4r+NsPi+bbHRbtpFRI1BgVVu13i1S1em7jAp0M5EtXLzWMbwYZxEXZ4zSn82KqqzWzZ9dbrOMynym0ne/w0j22KvWdb2TBNgOX1RN/Mx3bUXtZ4PdOsYw5M40nU28s24w2Ils3y3JsBjaOq/YyPNyoKvE/C2J4/gtnjohnfSRh7d+24KTvWH8J4g2z7exP2z7B4/lzR/w6YfVOwEabgz3ZSELR7oG25PdP0x+uM+Rgj24Bls/5h8Z4BzctQHqYvFgt6foMeX/YE85U9yaWwYiBsOYBZyvCunHvOwjLRuRR2HLbtdJGsKzolK4oK5ZPcw5K5e7dM2LZdxm3dKuO2bZGJ27dK5t49Mv/YcVl5+pR8c6pQthUXSz7yFsPOFQGZ/dmMA0BvoJ0gj/BYqHI7QRxvkMLEFVY3bw1rEL9I+dlN9Pnllx8hyO6Z1iEf/CHJgv3MvDsrfimyJ9X2q3kV1Oz37jFK4TXRsTBoT5RPwSNMiXxxX3Vh2i5TIUHzhMGuSv3zBzmRD8qGLLts/rDZPbxhMdkQ6PoOi4sK22+DE/3YAKY/5vFgmnldYOOPq1t3O1YqEUyHtZOKx+zxvYyPZdk9nfFiCvNHMTa7x1v9al1t32EAap9DTRsvhqthbn5VIpgO62W2z5ureHkU8gjTzB8vlkS+XdltRP/stVfoDZOdXs91WHtqby/TMY9uU1o/hfB4MM10U2C2D3eYA8+p9qzSCMSMy4ZLlcK5u9/1zTrY16me/2tgdn47n+vDrhNh1I4xkb94QznCjinksneaw0M0jnjDNxIN82BbT4XxnLD+brz8jLntdjnJw/TFYuVgIvb68pXDPNhbjN0GXAmrHKhBmC2Llkt+NCpLigpk1r69MmDtRnnu80Vy//xP5OdZ0+RfsqfKP87IkD/LnCQ/yJgo30ubIN+FfS9tnPwA9kfpE+Uvs9Llh9Mz5H/nTJGfzZom9y+cJy8tmCdvbfpGZh7YJ+uLT0suSmQ8RgikgjDNQSaxYRyE51L8y//MkA9D2Zo8vI7eGsYgfuHys5vo88svPwJOTWBaRUDkF2IYQNrv3WPUIFg88NRj/PG6XGA63jHXB2VDC7eZz44vUUw8Zwqobp3C4qISxcv4OFaWEE/f/PHTH3Mb9Gwfdvy2EsVK2f5chbUTpfERBO34wmA6LKZ4cmOzxXrYvmsC02ExhOVXxWsTxhcGxvTljndWxctjw7S9bSte3nhy24hi/QmTbg8uZafXc91QME3Rn/25sstiG+qwD/okoNIP46orTLtlUdpDrfvtfK4PF6bj+SMM2/5qAtM2HNOXtpPt01ZNYPpy74l25WH6YjHhuGcYxy6XGnDlQIpAJbBjJWWmB5q9wSv3HJD/TBshjaYMl9S0sRKZPFoi6eMlMm2yRDLTJJKVAZsmkexMieRkwfDK7Wzsy5qKNOkSmYo0U/GagTxT6GMk/I2U76eNlP+VPUVu+2iOdF+3Vj45ckQOg/DZCa0iPBdXlshpRFTGOHkQL4z/W/Uy6c/d561+DeIXLj+7iT6//PIj4NQGpin9MWJeDg3QtNzPPz0TnHhMhz1Q/MHW4QeJjtnblJah+eIBYJgS+aJc8FTZ5bhluoCn5TOd1onH3PraPqqKi8cXwObANE+imHjOFAKZV4d8UPwxq84wDzsmtovehHA//yKhP+bxYNotV5UoVioRTDNv2FAI1knPActlDyjTuDDNY6yjDXeJ5MZmi7G4vqs7zCMshnh1o2oK09xP+OM5U/BhufXxAKLtsyq5baSKB5RuO1V3mIduU9om1YFplvEZjMMONL1KrynGyHQcu80bAJZd02Eebpn2MBQVh0LY+wmwBTACqevDrpObT6X7FWhtf67o3x7mwbz7YDpEhO8/hYW1k6q6MM3665CPK0Ueps+XBT3NML5WnN2nVlYRG8oRNchstPFEgYxbsUoeG5MmD789TrYCqKnC8gp58vN5AOjhEpkJeM6ZIkkzAMYzMiRp5lRsT5NkAHRSDsD5jAGepyPNGQNcz8iOGYB7ukI3gDtjkkTSAOeTRsmfpI+V37yfI21WLpPphw/JwTILqxGHMdQnivpEzTjubwO1eUgybL+3ejGIX3z87Mb7/PKLzp4a709hfECtKpgmROqfqxWYKXu//bAbv2AJUfZDhvzypRIdo2yfYflsYNO08R5gi+eLqm+Y1jppedWJOywungP2ttq96oliYnobAgkG6ps/etV9AJExsDweIwByH3/UCfZ6zG5v9wFEu1x90LKqWKs6f/wxth/yI/wTcAgObnwuTFNuTPyBZ0xh0OfGZissD3sn3aEm2n522rAYmC6sbtyvfsMeQCQ0qy87j3tM83J/dWCa4rVs+6a/6oI0Zdeb51Xbht8XLvxRbju57amgynQ8z0xnb1NaP21T+uCwAo4H53eaDaUUwTTsBoF+CX0slzHZ1zzbyn4wUiE0bL/2ottlEmy1Xjz/Cq32fsbFzwnzaR3Vh10n9pzzetKhE64/3W/7c0X/hF/7AcRHYHab8HuD33PxepQZEx8qtB9ADINpNy7G+ysY91+u8jDd0KYzayQyA9hmIHIwdvmznbvl1ez35V+6DZPkFt0l0qybRF5oLa/kzJDTJpXI1tMl8j8zAL9Tx0nq9GmSlJ1u4DkJ2wTpZEBxck6WpMD4auAaxyIAbVoSwDsZFpkB0KYfwHTS9OmSnJWDtADsmTkwvDJPxkSA9Wj5o2mT5fr3Z0jv9atlVdEpM/jEDO2oiJoe6nKO89Y6xYaDmDaI7Qv2f7uNvNXNIH5J8bNb7c9vA4lf2DZE2Up07FLVxVqneHFdjueguiIEjYE11A8629YFb69v60K0k93L6xVfds+zV83kYbq+zRAmnyEEOBIuDWSyt7m83EyOUYo0pRx7HC3BPiTkWGPoJGzO1n1yz+gM+cPXAM8vdZHI630l0m6gRNr3l0ibvvJHLbpKxsZtJj01fd9u+ZNJYySSlS6pOWmAYYBx9nTAMYAYEJwCgE6Zng3IBihnE6YJzYEF4J0R5CEw6zEOC2FPdQywI8hv3ptea8A3wDpp4mj5/7LSpM2qFbK0sCA2tpo90zAOCakolbLKkqDu2F8GKwdccyo/4LQx8x/bK9ZL7632BnmYvjC6WOukf6p34eFyPAfVFXtN4w0tqQ+x1y7eGGavs2I7cZzy+WqnsN54r2+LwzzsGTi8aiYP0/VtXBjFDHkAOJYDqA1A4pVjoqOwcsBjeXkp9gXzZ3A89Oytu+XeUWmA5U4SebmDRFr3kdQ2QyS19QBJbtdPIh164xVA3aKH/FfPobK1oMjkPQUgbbH8a4lMGikp2VNMD3Rq9gwAdI4kzUrH+/QAoHMAyzQDzXU1gDjHX2dMlqRJI+SfssZJ25WLZVVBgRk6jarjpqEMFpVS1JU3D5VRzmcdNb30RL+wdvNWe4M8TF8YXSx1Yhw6RIMWb/jElQzTDSXCGodt6FAOr3C57XQ+eonZI63zPp+P8i5VsUe6GHa5D8VoSHmYrm9jX2wZ/jPgyF5qcjReCM3lFeyhppF/RJbmHZMHJ0+VP329lyS91FmS2nSVSKc+ktShn6S2GyhXtRogKW0GAaYHS2rbvpLcoReAuqM8MzFHig1DiWwvi8ovP5ppxjgn5UyXqzKzJZXjo2dPMT3P9QvStAxJnj4V8B5sR7InSMrkEfJ/sjOkx9rlspfd7xTuFbjJhxIlWoJXa8aPkHbzVnuDLhaY9vLy8vLyutLkYbr+jQQJYCY4WjBdhH/LKojUIvnYN2Dhcvn79gDllwDQrXpJStt+kmKGdLAnuq8k4TWJ7wHSkQ5DANjY17G3RNr1l+82e1MmL//G+KLeP3JY/jJ9okSmAXQ5pINjoQHU9d8rPQ3AjleOu56VDZDOktSsLEnJQjlTJ0vquBFy/YczZEbufnPzwLpzVcZi1J0rNhqwZrsYqA7aywz5OKf9vNXUIA/TXl5eXl5eF0YepuvbzBR3XOobkMjhHhzuUFnGUcXByOJlB47K7aMmSKRZe4m06CtXtX4LAD0A8DwYMD0MAM3t/gFUtwdMdwRw43ikw0AA9SBJaYP9r/aSf+kyWFblc7mVoCe489pVkjpplEQ4m8f0LGmUmSMpOdlngToEjGtjHH+dAoimb46vTprBcdmZclXmVEnOxL70cfLHmcOl/Zqv5ABXbYTKOD92RbBUOUGagM12Yi+1h+m6G+Rh2svLy8vL68LIw3R9GCFRjeOkubj3aTPgo1wq+ZAh04B4xi5ZJz9qA1B+ubNE2vaSlPY9YHzI8G0A8zAAM4d0AKDb9QdUs2eaY6YJ10jTfhDeD5HvtOonqRz60aKL3DV2knlwkVR6BJDaZO4siWSMkdSsbPnOND54aPVM1xdQz8iSZMD0dzKzJJU+Z02VyOwMQHUaADuYTSSSk2Zm/7j5gzmy5PgxEyGXRC+t5DzaQQ+1zkntYbruBnmY9vLy8vLyujDyMF1vBpg18ylj2yzCXVkmZtAwdAS803bOR5LK3uhXe8lVbQDJhOaOOpwj6I3mWGnTG03rgPc4ltK2j3ll73QKgDq19SCTN6ljL2kEKB+4eJUpg0C9MD9Xfjh5okTS0yQ1m8M8ONyjnod6zORUelMlGf5SCc80TrU3O1OSZ3E8dbqZQSSSDZs0Xv49faJM2bPTDPso43APtA9CDXqocePBBzRD29NbtQ26lGCa85GmwTgfLB9KshcyqY3qw8fFKLte8R4cZFtybmo+1HUx17++zjMX+LiY66nXNs+Txlubh+14vusyfRzj4DLaDf2gaV3qeKWK59adk/pSFK8xXYKc14G9AExtpIvIXKoPQXqYrp0Fw36j7G82Y6Q5rANgyCEXZTgAM1PfQTsKT8t94wGgzdtJpE3voOe54wDAMcdCszd6MCC6jyS3732mNzqAaabj+Ok+Z+A6xRwfJJHOgPFO2P9qX/kbQPbi/UdNWcSqARs3SHLaKMDzlAB6DQRzDuoMSeWqiBz2MRPmQnJ17czc1DHDPs7ukcpx0zODsdrJ2YTtLEkFVCdPHid/nDZeBm1YL5yDBK0HsC6VKECavdNcltz3TtfNoJrANL8EuYALp067EFLg0AVjbOny4lVJF01pSHFxF13Mwl6w5kIoHkxzIYewKfBqI3uRkfqor56ji/WHkdchb0TcRVJUbA+uIlkToNVru65tFw+m6d9dwCVsyW6mayiYPh9zNrMMe5EVrXfYwisUz5UuROIuFhN2TP3x3IdNBcc8XElQ07Jct835/aBLkVclu83qC6Y1LtoZgDuPYvkK066qO1/15TSvtYfp2hj4T6JkZm6w97kiah6yM4tr4220lI8cVsrmE8fl+oEjJdLsDUkyDxj2l4jCMsdBq3WwtkON6WmAafZYwzj3dFI7AHmz7nLTsAmSX8bhJFHJBZre8fmHEgHEEpxTuZjL9ClmqrxUzjUNyDVDNXDMPEx4BpJjr/XRgw0f9M15rrlYTGRauvxg4njptHyZ5JvBL6VSzjHTuOngTNycj9rMQM22pbGX32pvb4mthjDNXoR0mL0C4vkUv4Qvdph252lmm7WCNSRAJFIimOY5r2tcYfXlstR18XupwDSnTnOntGN7fwTbC7vYYDpsZUNXTHepwjSvPXdeaO5jffgZcNvEBW+9dvk+3rGrYITpsGnz2PYfwrhMvsK0vdqiLf38VQWDDQHT7MnVNqmrr9qI7eJh+qw8TNfGSNIc0kEEDPYJ8FCkHK/FlRwdLbI9/7j8uu8Qs3phUtu3JRXwm9y+TwDTBqgtqxKm1SyYNuOq+VAi9rdoJ33nLzTlsvQVx07Iv2dMlsjUiZKSNQ0QPVUicwDR7+dIyvQs+Q72NSI0h8F0fRl860qMBtpnTpGUCcOkzVcLg1UcTac+EDpaboZ6cHiMadsYSLO32vdYV88gfknzs1udz68Cqy6rbYtf9PZ8xXo8bD/38Yuc8KDDDOzlsu25ju39c2CEecK0+vhbGMFG/TPvHzr7+KPYyNnHdO7y1vzBzIdpGn5ZU1qWvfS3Lstsi/nnwcLmaaaq8q9x2O+rKpvH7fbV5bPd/DYc8Yfcbeuw2PQHnPl5rggQ9lCJ2tTX9mkvTc649RzZsdnniPkIim4+9cljdhsqVIZth/mg7GWtCWa8cQwDUy4j3hpm30hQbFsaY9Z8XGxEfbJOCnv2/vdhvLbtemp+vtfl0DVetpXd08xtgoWbV5UIpmsSR23iUgDVfbp0t+2L14q9VLq9NDjT8XxpjLo8t6swWNd9+p2l+VhevAVZEh3TdmwD4/LZdhx67hlvVTCtZcTrnWZeXlt2m/GcEKbvhely23Zb8Dzqfl1KPEx2m7wJs+vA9t4B03LVf9h+LoXOZcF5vehc0/z8cNlwjeEPYBRj0/16jbGN6Jc+/gHm1vdPYvv0vPO74TvOPqbjNWQvT86bhVwYj9N06XMti8uiazv1gF2I3nlbHqZrY2YmCj5sCIphD7UZ80EI5MOG0Lpj+XL1wBFmkZWk9kMktS3HOHPYBoy9023Zs2xBcrVhOgBpA9AcZw1jb3fS6z3lT1u9KZ/u3GfKp97avVW+nzYGUDsVQJ0tKdk5EpnFWTgypFF2Ol5jkKvw2wAwzZlEkgjTgPkkwHRk+mT57oSR0m75cilgkKYpA5g2Y87ZthZMc0YUu929hRvEL3l+dqv6/PKLiIDAH0H+EMyH8cuU4jECndvjW9396k+hTH/4uN8eL8svav75XH/oFbKoeD3TCj4/M+/O7Zm2fbhl8dgWGN9rvIyJ7cW07H3SslUat/vDSVXl366L/V7LVuCzy9Zj/GG05ea3fav4o2/Xp6q6u5BC2T5cVcdnWJ0ou2eaaQknWhfCm5uPP6Z2Okrf28d02/XBWHiM2/bYal5v/JM9j9nSa4qAwFe7jiyHP+ZaHn3yhkPBTNvsRzAdM0zRl5YVFm9Y+6sU2rRtNa8tprGBlsMWND577HK8OKi6xMU0bi+r3UZ2DDy2OfaeN4Y7YTxfBCI9X26vplsWRT+ETy3DBmQ9DzZIqhId03J4bdigrGWxHO09ZlobEO1hJDw2Fab548ltM7YFzyPBi9cZzwF9av0UoJ+EhdWBPgiUmsdeuZDHCMy8kbHzVXc/47H9MQbC+j/D7HHRvMZOwAi/Go+CcLweZ7e97HS2D9bJHj/NYxthLJvXEuPljYC2H9tTy75Q8jBdGyNMc7wvh0eXc195iVSWmv5W2XXqlPx24LsSeakHoPltSe7QByANqG7Hqe+G1rJnOhjWoe+TYsM+kgDSqQDz5LaDJfJKd7lu0HDJP80+8go5gn+fWvS5RCZzurxsaZSZLckcM82ZNmZy6EcAvGfgtz5g2ixBHtumb2OcOm+afC8zTVK5dPmMqdJowrvSedUSM4Ya11HQM41XNbYxYZrmtr23bxvELxx+dqv6/PLHgz8MKhte3WMq3c8ybPELzgY8Qqj2Iqgxn5vfzuf6cGGaefVHjMYvXioeTIfFqnBs9/RS/GK3IUqVCKbpnz1Z1fGfqJ522WE+qUT5VTYIh/nR425stmwfrmri023PRDCt25Sdzz2m710otLepRO3pplXFy2PXT/Nxn30d0ghDV8OYT6EhXozq34ULilCiPXQ0Qo1dti3G7MImRR/ViYOqS1wsMx5Mh/kKa0sqXj3oT8FZ5dbNLl/9h8Wf6JiWT6hj3DkwptM87GCwYdoGbls8VhuYVt+U7YPla2+rmkK3LbYJY9b96p91cI+p4u1nPArmFOE5LIZrYHZ+zVcdmGbZ2qNN017meDCtsbJtVAr12pOuZTFNBqyqc9DQ8jBdG+PqhhUVlcIO6mhlFDANLKwol/xoVO4dDWB84Q1JbhP0Gidzxg5YatsBpoe69jAdzOgR5CdME6r7wTeOcex0+yESebmdtJ/5gZgZrRHb+sJT8t/ZGRKZNlGSZgCm2Us9a5okzYyNl65vmFabmYUyss68TwJEpwLik6dzhhHsy5wofzThbXl360aOOkd7cvaTGESjUY0RrK029xbfqgnT/NLhg4f2lySNf7LmFxR/VOoK02Hlu/vtfK4PF+5XwNjTzdj550E91pAwbZfrisf4w14d/4nqaZcd5pNKlF+lP/7MG+ZHj7ux2appfeP5dNvzQsG0ng+N2U2rsvPo9rUw1sktw25nW+7+eDFqOypcqAgNbHv2tDIGQgvhwoVPFdOEQWh146CqGxcfrnPjov/zCdNatnsjo8MfNM6woRCJjmn5BDAOaeH2dTDGSKjUOKqCacpuj3iqCUyzvdzzYYvp+R2XqE3qCtPusBHK3a/5qoJplrscxqEiGrv2gnuYpq5kmOb8E4Q9DpKuMNPflZle1temz5PIi10k0naQpHDFQvZKA3obEazbAnwNDMeA2kByzGoE04NiMN3fgmn6BEy36iu/17Kj5GzcRsAySt+7V/5s0jjAcrqB2UaA6+TpnIMasFvfMA1YP+e93VMNiI9MT5OU7DRpxLKnpsnfTh4rMw4dNHESpqO4QSFI6zzUvFsJa39v5xrELxF+dhN9fvmnM3tYB8UvoiwYh0/wy4x/elVIVSXab8MU/YcNm3D3E3Z0tgjXhw3TTKdgTB8ct8svXioeTDNddYdhsO42/Km4n+BuQzn98gHEqvzrNsX44w1nscvmMbav1k1l53Hzq2yIqkndbcWrLx/U4jCG2rZnbWGaQwPUB+unM2poPnebsn0wdh3yQdk+bLnxMt2XMB06Ypfh+lQlKsuNN2w4BdMrgNIXxxszTU1huqo4dLgF87jHqhtXVT3TTJdomId7vuLB9CaY+qBPd9yz5mUaHdvNa5exUsxjP2QY75gNyKyvnnsFuwvRM834dMhHPLnDMCjbB9u6psM8bJjWYScKqyp3OAXh9iSM79WHHrMhmekU4umD46Cr6plmOyQa5uFh+nIxToFXWVEGhuYy2RxWITJ+xTfyvWZdAbX9JJkgTWA246QHSDIg2CwNzqEZMTsHlmsK01yGnDDdrq80MpDOhVwGA9qHSuTVrvKTXgNlx/HjiKpc+G/zr5aYRVQa5aTLVdPSAbXTJZmrIypME6Tre8z0OZYZrJjIOahzCNM5KG+2RKZMlP/MnCJrCk9y+HTQyw+g5rjpAKSDXuuwc+DtrEH8EqkKpuONR2aPEn9wKH6J2Q+bqb+w/fyCcwGNAKlp7LmPuV97UvrB+ECYgpXtg7EwnT60RkBgHv74LIBp/G66MB8aB7+sKbcsfgnbMGWLxwiY6oPlaM9tPP+UfYw/ePHq6Zbtti9/1PmjoXnC2poiBPBc6I9IWGz6YxSWX1XT+ob5dOuk+dxzxHwEq6rysSyClD48qPncbcr1wXZRH/zBZtmaVuXmcX26722fvLb5403FK8vNz3NsP5yn55jgwvd6jbN9ud/Oq2LMbk+twj/j0GEZbp3Z06fH7DalahIXy1Ff7Al1H0C0y6EpgIedrzCYpmzwjNfrqz2XhDC3TbSHlop3TMtXAGN8NuDa75mW3492m+sDfWw7HePs+rDFeDl0guXzurfT0b8N5IRPHWbB68ydbUTbhOXb0jaxodWNN2y/9vTacbsxKNTa+xkHr7EwmGYsHNbB+vKcE+LZfrwGeC0p0LvpwnxorO4DiB6mLwerqCwzs1AEDxxWyvLDR+RHHXtL5DU+cEjghZmHDB1orq2FwbYZ7gEzDyT2k6vaDZEUgHZS617yp691lWX79pvYQKeyu7RMfjVzukQyxknyjAzYDLkqK1tSczhnNGxmbO7o2BhnMxd1KBTX3vggIv1zmAchPnl6lpmfOjJpnDz02WdyGNHykU5ydGUU7VpeamZHMS0ccg68nTWIXyL87Fb78+vldYWIP75hYOp1cYoQpUNMLnbpzayC9ejYtteVJw/TtbFgBAL+qSiXE6C/O0dMlMhLnQGzwUOBZ3qf3eEctbUEMB2skjhQUrgqImcKaf6GvDTjQ7PiYCVA2iwgg+0Zhw/LH08dDbCdLKnZ06URYNrMAc2hGNorbQ/7qG8zoE6YRnk5XNSFvdXYzpoqfzDmPRm0ab2JucIsN14m5Whb7aV229/bueZh2ssrrjjcxB7C4nXxi72e9vCMi1EEaXtMNm8CdFiT15UnD9M1NY6VZsdplP9AwxevlKTmnQC2AyW1zSBJ5jR4AOnkDhzb7ABwbS0BTDdq019S2nA4CUD6tZ7yV+37y/K8PEQG6AdIl50KpvDjmO5Oy76UlPEjgvHSXPLbGMdOWw8kNuSQjzMwzZ7ps9PmRTLGyo+zJsuywlOIkmOnS81MKWYFnNjsHt7iG+Rh2ssrEHuidYgCjcNMLoVeTi8vr0tXHqZrYgRpWiXHH0Df5B2XH3Np8NY9JdKpdzDMos2Q89oznYLykjmmulNfiTTrLO1nfWJio2Ys+lKeebOvnDLcH5WjgNObP/xAIlPHS2QmAZdQTZjOkmQOuSBMzwTcxpYJbxgLwF2h2kA8h5qkjZPnFi6QU2amlHIpr+AIlVJYNPRceDtrkIdpLy8vLy+vCyMP0zU2A9TlZvq5ljkfB0uFd+DKhF1ji7IMOQO65wOmk9sPlVSurNi6m/zvbkNlZwF7d0WKoxVyc4f2Evnlb2TER5+afdTco/ny11PHSiRzAmAWEGugNgBqM16aYMv5oENBuB5MZ/ggRMcsaUYwfvqPJ46U2fv3mDhL0NZcdrySDyW658DbOQZ5mPby8vLy8row8jBdYwNMcwjFV4fz5K9a9wLE9pbUdv0lpS22OdSC4HseYTrSYaAkc6z0y52kz/wvCVZG05d+LY1uuE0itzSRv7j3YVm2a6/Zz+h7f7NGvjthuCRlTQbIEpwJuDGYNoDdADCtQ0dcmMZ26oxsacSyM8ZK07kfyWHwYZRzplSWhZ8Db+cY5GHay8vLy8vrwsjDdE0NNG16pZ9PmwGA7Qiw7SdJbQZLctu3ANN9zXCP8wnTKe1R5mt95V+7vie7CjkyulKOFxfLL15tLZHr75BGTR6SyHW3yK3te8gpPjkJnM6LVsrtn86VSNoowC1XRCTkEqanSTIXeXHni64P07HY9tzTgHjO6tGIUD0z3ZT7B5PGy7SDXBadc06XGfgPOw/ezhrkYdrLy8vLy+vCyMN0PKsAzJkhBgBQDpGuiLKntJjgIksPnZS/at1HIq16mHmkuQJhUtthgFz2TMfmg65X4xR7nFsar/CfDIBuxGXEDcQPlORX3pB3lq4xsVEjP/pEIjfcKpE7H5DUOx6QyB33S9I1t8mgqTNjKUQWnzguP8qcJJGpMML07BxJyc6W1OwpgFyuVMheauyP9R43lHGqPC7kEpk1VZKycYMyeaI0+eQDORFrf7MyojWjB/4hZ+OEnN13pRt0KcE0p5DShUD4sJjOP+yK84dy7mN7vur6VKKyLyexHdNgDV1P+7x6VV88P1NgVZ2fS22KP14P9iIuXvUjXi+TYfV1HXDuaS6Q4s5nbYvXns7tzPNaVforUR6m41kA05yerULKKjipRDn2FZt5jzvOWGCmwkvmQiqckg6gm8Slwgm+HQDU34Lh+rAYTAPYU1HGVe0A0W2HSuSVnvLr/u/KAc58AR07XSr/9UILidzYWJLvvFeS7rwPUP2gRG65W/70lqayYNMWk471GLx9i3x/4ghAbTpgNkeuysyS1OmTAdfnD6YDyzA91knTcySSOVX+ZPJomXvkiImzAkCNa+2cc+Nh+lyDagLT9sIquhLhhVIioLVXQKytFMi1vjRd5OJSh+mwuoUtcNGQMG2vcthQcqe203rHuzbsRVR4fRM6NI+98IZeB2HH2I68/nSp74YUy48H06y7ntP6gmmW564MeClL68PzadeH7RVvEZXzLS52oovZ8JqsS0ysb11hOt7CL/Fkw3RDyl4Uhu30N7Dayl5d8XzIw3Q8OwPTpncU7EZYxfbeEsBqD6402B0QTXDmdHgwDrvoSLhuAJiGb/pXS+oIeIdxYZhGzTvJxK/XEaiM3prxoUR+e6ukNrlXUprcg9f7pdHtD0pSUwD1DTfKNS1fl+OlMfCGPbbwY4lMGikp2dMkJQcQPWtqMBRDQbrBYRplzciSFI7TnpWG8vA6Zay8tuwrM6WfVAQwrRZ2rq50g/hjWx2Y5iqI/BFVsZeBy2RfKFUF06xPGDBVV/zhsVe543uCEwHwcoBpu27xxHSXKkzz+pwH09UYKe5jfexV/FQueDMtl4/mstNh1wF/bN1jtnRRjoaqH8VYzidMJ2q/S1FsP65muBhm94JfLDBNcOXS7ApZ7AnmNVlbyGN9L0eYJvyynVg/iu30Gqy27eRh+mKxYKyueQwutiqfgRbJWLdBUl/lvNIc0sGFUgZJSlsuF473HDPNhxDDgLguRlBXmAa4RwjSnVFOi07SZNhYOREbC70j77D886PPSuR3d0sjwHTkzrsk5Y4H5CrAdPKdD0uk6T0A7Ruk49gppi7Ms/ZUgfwXp8XLmAiQTpfITJ3ZA6B7XnqlCdMzzFCPpOkTsI192VPlJzOnye6SYFiNDdPGcKMT3Ox4o0H8AeFnN9Hnlz+i82FcPjZMPG4vaa1Ld7vQab/X7Q4wzWfHwOO6JLgeC8vvgoS9/Lgube3Gxy9KSn0QENwhIfxidkFJIV2X674HpmW5vZValgKaW9a1sfesP32wN+VvYZpX88XzR7lt1As2G2ZDKpfYZi+pDZVhdVPZS3LPgaXDwto77L0dC9uDsMnY1R97Ad197pLhFM+XvUy1C4UdYW67uwqDdd3n3myxPBe8VWFtpaCcCKbVZ7zeafq1l6vmNn+8q6ojF/jQnsr3YXp+VK5ftq8u3c3rVfPG85lobm0FdLf93Jh5Lf8dTOPQulF2WVwKmmVpftalBHZd7L1CH4/vhDEPjUtZXwWL134EYcai5eiS2K7YVoRpfhZZnsKz+uB7e5sKO6ZxXw2zY9Il0Vln7TW1lyXnZ1nTcslrbU+KQKjLjbtyy+WwCX5u3TIou2y9XrRdw+Kib8JvJ5jdfmxvO16m53XHtGwLtz5sB8Kh+iNMh22zHI3BPk+MTZcEZzvw+yEMyNlOH8P+wLz7tmw/jJnpwsruAfsOjFBuX59MH8/HGhjbsximy6bXRh6m45kBaNMrXWoAjkML2FP60Jg0ibzaxYA0QTe5PWfTiME0x0s31DCPjpx+r7+ktBsskU5D8L6X/EHLjvLBpp2EKaOuaZMlct1tctUtj0jqnfdL5F4AddMHJLnJg5LS+GFJafKARG5pKt+7qbF8uHJtLJfIpF375XuTxwBmJwFqsyQpJ/vsMI9QAK5PYznTJTk7Xa7KIkzj/czp0mjSSJm2Y4eJr4LjpnlecB7MucHJiHqYPmMQvwD42U30+dUfzzARGg7BfmbeBV8yW2B8z+14AMZtwpf6pZ89MPuYQrnKzW/7tmX/2NOvPR6X+Rgf32s5Cte2+ONgg1JYPgVbO3Zbtg+3LH2vcRJU+MOoabUsW4n8qfijyh8E/WIPg0r6sQGd8MPY3bair0JYWHvb7+1Y7HJsue1px2X7Cjtfm2FaZy6qoiCo7e72tLllUcyrgMZ8Njwn6kV2fdnxaDsqQLAdNZawGOLJThtWR7atxm2PJeaPfAHMrT+l4KvtS5+8Xgkrrk/CigJ0vLZw28/O48bM3ktey4xT24vb8crizSnzK3zaZXGbIK3HwsT2IxSz/eiL6RmLXVeFYVuaj7HxWs+B2UBeHZi2Y+P5oI8zUARpnRVutc4EbzetLQ5bYLqwmwC3XBe8Ne8/w/bDdIwy4zsJI5QyLkKonedNGDtMdsAUbOmb50ZB1u6ZZhwK07bYrlNhbFeej3gw7ZbDOmls9thqxn0CpjHY0rjD2tEFbU3Lz/12GMtmPrtsyu6ZrsoHb4LCzlFN5GE6vgFRANOVlSWwYLXDTScK5H91Adi26RPrlSZE4z2NwBsD7AaxGEyntiVMD5VIi/Zy38gJZmVDasORo/K3Dz8ikZuayndve0SSAdGRuzle+n5JuvMhSW38kHzn9gcllUB94+3yk5delUMFQc/vCdjzX34hSQDYRtmc0ePsoirnY5hHAO8ZgGn2TmdhX45EJo+WZz7/XBgh+6INUEdhsbHSBOpvn7Mr0yB+WfGzm+jzmwim+SPEH2lbmp5fmIkAzD7GL+AsGCFcfTI2W4ny27JhOsxXvPhsMR4bOGkKrmGx2+DEMhWwNJ+bx33PPGEQTIX5c9OrGIsOzYhXPzdelevTzp8o/nixUGGxM108mA7zZUMXIUtjiFcP+lMYU7l+7fKrgmkbmO06xCufSnRMRUjQXjD1q3XU2OlHQVHroD/eYfVUuTAdzyc/C3YMNLsnWcVY7bIT+XfTKoDFK4sAZ+e3/bl1tuW2H+GS7UfYDaure371mN6c8DrgNaE+qgPT9jFC4FGY3cNKn2F1Jui6aW0pEIcdc8tlWu1htcu4BmYDu52PcYXlISTagMw2UjBmGyWCaZ4P7cGlETQTwbRuU3Y5POdu3HZaW4lgOqxd+FnmzZxbdgZM62jDdCIf7JkOi6mm8jAdz9gTTZiWCuBcZTDGeOqGDfLdV7sCpgeZFQ5T+ECggjQfEGxHawCgpk+AdHKHfvLd1oDpVgPkB6+/IfN2BAucUK2HjJHIdTdJ5K77pVHj+yT5zgcA0QDpJvfh9UED1OyhTqU1vl8i19wszYeMMtVkn/vm0yXyP7NnSWQqe6jTA6g9T0M9kjhOeiYBPltSANaEeQ47+c+ZM2VXWamJkbN6VPDPBR6mv2UQvzz42U30+eWXG//8GzbMg8cuV5iOB0NhsWtalqfDKrifX7z8gXbzuO+ZLwz24vlz09tSKLDbwVa8urlQaceYKP54sYTFrgB2PmFay7aBmKZDGjRO7TG1Fa8MKtExyq6jK4KHlkk/BBm2TSKYds+nW09bNYHpsGvElsbnth//5M34Xf+JYDqsLDe//V6vBxcqWcbXsLD2IzCG1dUtV48pRPE9x6CzNzIeMNvv3WMqBWjCvdY5DIopTesO89D6ac+xLbfceODt7rfzsVxCqJuHaQia6pttUh2YZrzLYezBZR5+5+rNjYKrpne3Kbscja06MG2X6yoeaIeVnQim4/nwMN3QBloDrvHhN87oUUpgkfYfz5dIi86SZGB6AODWhmn2VAf2LRiuhZnlyHWbQzs69EV5fSS1DbZf6iJPZcww811TX+/eLX99+wMSuQ2QfNeDgGbA9B2A6Tu4zanxHgyMUI33qY2xfdsDctUNd8i0L84u9DL18BH5/YwRAOjJANtMgG6GJGVPDXqqCdUNtsx4ANN8EDEpm0ub4312uvzh1HT5+PAhExtBmsu4m9k9ANYK1d6qDdP8suFYXBua2QvDBxD5mmiYh25T/GHRIQU8ZsMZy1CY5jH+aZYgYsvO4+a3Zf9oM75Ewzzi+WA88UDJzWenZdkK7yybY7X5xezmcd+7EKkglsifDq1wxXQLYPzzZFj88erGfPZwFf6o2cM87KEn7jGNReOnmEbrZMfO9/FgmukSDfMgZGl88eph56Ho0x0TbeflNmHbvulinrAHEG3FK59KdIzStuEPNsviGHG2TSKYZjodnkHpOdD3tqoL067PMDGNPTyDsn24/uPB9I9gYWW5+e333LaHNKjc9mMvb117pin6+gK2F0ZIZPmbYJqG5XJojR4Lg2mK6fgdxDpzmERYGpWm1faiGBuvR5pCFiGf1yQ7NexyuT+sDHc/wZCxEwBZT3v4hop1ImhqHsZRHZjW88FYWW4urLY904zNHnbBuHV4iiu7nbhNsXw+gMjef9uPKqzseDBNX/F8eJg+LwaiLiWrVBQbcL19ZLpEXulipsILxkZzTumGGSNtYFqHkHAeay4ZDpiOtO4vf9G2p3x58DAhyvTaPjt0mESuuxHA/IhEmjwaQDOnxDNzTMdA2rU7ke7mpvL/PfGMbM3LM744pKLFsi8lMnEkgJq901MlBVD9nUzOBU3gDRZ0CUDbgmFdkMXeVxNz8ifzgUj2Tk+eKG9vCabyIzzzBicqpVLOif14sxN2zq5Ag/jlwc9uVZ9ffuEQqO1ePe2pJgjaPVY2BPOY9mgR7jgTgAKYC6QK0xS/UO2HBhmfncfNb8uGacqOgcYvSiqRD8YTD4bCYte0PEZgYDn8wSPUsjw3j/s+HkzH80e5bWQ/VMb8NhzaYryER81n5+WPorYVf1T0fFHxziUVFgt/SMNiZznqi9eR+wBi2PliHrYFIUvTJTpHNqzb27bsNtc20XK11zpRGW4emrYj20MfQNS4bYjkPsIM89htkwim6dc9P2w326+KQMseT9ZDH0BM5FOHIvDhWBsuKRvMbSk0u8M04sF0vLLcOrvtxba0H0jl0AjmIeTwPdPa7cf2jFdXW3rMrS/jJ7wpUPK9/qmfNxW87nmMcbKssHTsNND9bp3dBwbttLYYHz/Der75lwB9SNAulyJwqj8tg3Wy9/M88HrRfGF52H4KyBRjsGGadeRQDsbCz6GmZUwcA81Y9XzUtmc6XtzxwFXbSdtYHxKk3DryQUE7Jor5bZi260g/8Xx4mD4fJpWAaUNyUTlUXCL/t8fbEmnZE1ALmDYgrXYuCNeLnQHpAZLchr3TfLgR71/oKC0yP5ASE5fIog1b5I9vvUMit98lyXc8LMmNHzIwzQVbQiFa7U6kuwuvgPAHevUOxl6jyntLy+T6D7l4ymhJ4oOAOTMklT3TMzIkJQevOp46AQzXydgDbnqm8Tp5vLwCuDe4iH/MhCp8IJT/8fSEnLMr0SB+efCzW+3Pr9cloXgAeaWIsBJv6Mb5EAFKb+gIg2Ni215eXjWTC96XmzxMJzKp4NLhBlbky70H5fc5XrotgPY8w3RK2/7B8JHXess/duonm/P4yKBICWJ88I1eAOKbJQlgzNk6UprcHwPpR2APnwvQlnH4RzJ7sG+/X1Kvv02Gf/q58Ul9fPSQ/GX6GIlMy5DUTIA1h2DMzJBG2RzPTJBuQJgmRBOmc1BG+iS5ef4cOc1zAZm/EkQ5VWGl+UsBX8PO25VmkIfpy0/aK2oPa7gSlah3viFFkLZBnj1dV/KNjZdXXcS/wOgQkstRHqYTGR9AVJieun6LpLQgTANqOc9zQ8E0x2HrWOyYJbfjLB7Y17yztPt4gYmH+mDNGvnBjU0k0pizdjwUg2nOL101TCfdcX8A1E2Q7nd3y9/f97gs3b/f+GWN31y9UhpNGA3AzZLILAAuYDoZ20mA3AbvmWYP+AyUmzlF/u2DbMk1C+YAphkcYJrnhufFw3RgkIfpy0sESJ1iz8vLy+tSkz1kxB22cTnKw3Ri4+jcAKb7ffqlRJq9aVYdjHQk+DYsTHPMtD6EmNShn6Q07y4/fnOAbCooNPGcqKiUmzt0kMi1NwZDNmIwzZUPI005XpogHR+mI3cBuO9GvqbI1xhA/etb5ZbOb8gxwCp1vLxS7pn/gUSmjZbUHD6EODWAagVeG4DrCtMxgP6WZaXLX8/IkE1Fp0xMZl4PM8MKB974GT3UIA/TXl5eXl5eF0YepuOZATZOiccFW6DXcuZI5MVOktSur7EGg2laB46RPgvUSW37SdLzHaXPZ0tNLNS4zxdL8vU3AoTvkiTzoOHDZi5pM8wDMM3ZPJLDIDpmnCrPLDF+N9M+KFfdiu3rb5EBsz8ICkATfJF3RH6YNlIi6ZPNLBuRGZNhfAgRoGvDcD3D9Jk5rvH6+2kT5ZMDwRSAnB6vnAjNab8rOAc4tkPO3ZVmkIdpLy8vLy+vCyMP0/GMT7hFTS+ogRV5Nh0w+TJn8uhj7CxI19dsHuyR5tho+DszvR78c+7qV3rI/+0/XA6UkiKjcry0VH7Vop1EfnebNLrznjMwzVUOzfad9wOQadx/LkSrNbr9YWnUGMeb3mvmo05u8rBEbrtL/uyO++SLrcHKg9RbGzfIdydzZcIsSZ4xCYCbAdjNjkHw1GDKPG7XI0wnA6KDoSSZ8p2J4yR9ywYTC4d1sHeaC7cEMP3t83YlGuRh2svLy8vL68LIw3RcY9c0u2cJb/j3wXFpEmneXZL48GHH+u+NTiI0c7nwNv0luQ2XC+8nqR16mAViOLxkyPJVhCaj4XM/A0jfIUmN75UUszjLQ6HAnMg4BzXtW9PnXd9Yrn29nRSWmkf8JB+Vf3z+JxJJGyVJs9MlacZ0gG6OJOekS3J2mqRkBfNQR2Zy6jy8cjnwMGBOZDlcIIY93wFAE6iTzP4MSZk0WsZt3mjqzTNCoBYpw7bvlVaDPEx7eXl5eXldGHmYjm9AN7xSfPCt6ahJEmnRIwa9hGntPa4ng8/ktoTqYdgmTPeW73boDZDuIT/vN0L2lbFXWuToyQL5tyeek8jNd0qyWSo8gGkD1E3i90RX2+jj6pvkzUkZpjyOTV5RUCA/zp4okWmT5CquUMg5qLMnA3xxg8EFVwi/OstHPcB08JAj/E4PYHrM5qBn2ozuMOfEw7RtkIdpLy8vLy+vCyMP04nM0Bt0GtZ07BSJNO8pyewp5vALMz1eCBTX1jr2BUwPAky/JZFOAGu8T23TV77bootkrt8aBAINyZ5uxjZH7uKYZ8JzHQA6Bt/n9Gxz+9a75fu33iEfr14fK1VkxO7t8sfjxkly1hRJmkGI5thpmOmRzpSULEJwCChXx2yYhgVjpgnphOmRMnrTNyYGPhppYLrSjJwOPWdXokEeps+vOG2dvcKfLS4ekAbTRUkuBiWKt7qqDx811flqS9btAKw+68bYuTw2Z2VxFxSprThDgr0QSk1V1/y2Evmqz3K8vC4FeZiOZ2astAXTd48HTLfoISlmKfF+wXAPzrwRBsa1MeNvqKTyYUMO7+C46RY95bb3xkpxbNz2zpOF8n8ef8b0SkeaPiLJdwCoFYJrYxZM20Cdcsd9ErnpdvnpC62k4BSHe1TKSfz7/KLPJTJxhIHnpJwcSc3OAVgDhmdNlWR7/HRNTWGa27Gx18Ewj3RJnThSxm4OYJrT4UV5bir9eGnboJrA9CAY5+1V8UffXWac4n6uDOf65A+lvdIdxdUKOf0RTZcaV/GYTo+kx7iPq7pVZw5lXbjkUtHFAtOXw4IvDdmWDd0+nKfaXkGwtmKc7uqRFyNM2yskXiwwbcfk5dWQ8jAdzwxMm0G6XLhF5LEpmRJp3k1S2g4G/LJnur6HeQzD6xBJaddNvtu2u0RaDZRGLXtIzsZNhCWjDmlTJXINlw1/QJKaAHobP5hwxo7aWsodTQHp90vk6ibSctgE0wzUqpIi+Ql7j6emAXRnylXTZkoqAXoWe6rTz8JxTc2GafP+7Jjpq8aPkMlbgjYw0+GRHf0sHucYxB+L6sA0e+Dmw3QJcYr70mFcXpdLFqsIMlwafDFMlwenXJhWONcfLPprFWwmPKbLhVclD9O1k4fpxDofMM3ru67+PUzXXh6mvc6XPEzHtwDYhAuGQM1yZkmkWRdJaQPw7di/AWB6iCRztcP2vaVRG8D6y53l3rHpUsQYAJGrDx6Uv7j3UYnceo8kNb4fIH2vWcHQDMsIAeK6WPId9wKoH5Kk2x6Sq268Q7KXLDdtwJZIO7Bf/nLCGIlkTZWUrBwzB3Vk5pRgjHN99EzDgjHT3J8hP5g4Wmbs3mXKZ6/0WZjGizlP3iD+WPCzW9Xnl3Drgqnuc+FWYfoaGEFbgcaGaYXzsB5mHku0gl9Vx1k+e8a1x1t7spkvP7aPxh9LVxpjB5j2ineD6Q89jxHSSmH80348ny7Ic3lr9jZ+D2bfUHC/ljMHxpuTsGOJeuMZ126YxqDxhsVm16MjzK5jI5jbbn8G03jj5bN9hp3rsO0wH5Rd57kw+/pRxWsXe//7MG1LlmkDWtj7XTDm03i0LdQfh124+1g2byJtX2zzPJj6ciExXr1VBGnbP1dRdH0+DLN98nq0h4Tw+me8YXHeA6uAueVzlUbdr+Xa0rKqk5+LbDC/Gwe32duuvv4utk+PM5/GeS/MLkd76Zl3J4z7ad1hV8HilbMOxutA24fXSBSm5f0+zJYbs6Zh/dx8ierHcnmuWQf+Ve3vYZqWr2fAyeuKl4fpeMYH3Co4zqPcrLsnXecvkEjzNyS5DUC6E6fDq2eY5tCR9n0kpe0QicD+qE1X+WLvPlM2cem190ZK5OpbJNL0UUltcr80anKPRO4C/HKuaDNuujZmQTTB3Gxjf5OHAdOPSEoTvL/5FvmPJ5+Q/XnHTCxcPqXF8kUSmTTcDPFIZo/0jHRJyc6KPYRoQXJ1zYA0jL3e7JXWVRaz0uRvstJl2SmWGgzxIEwHNzp89UBNg/hjWBVM80eDcBzWy8wfP/7Y273Wdnr+eGkPs+Yh4CTqXa6q55n+M2F2PGGygZYx2uN2GcsWmDvWlfsJpixfY9Z0ekyBOZFP1pvwrLChsTCNtoGbn3kKYXrMvmGI11vpxqRKFJvmURhi2j0whVa759WON1E+Ox3l5quODzdmbQ+7l5JpwtrlR7B4eVkmAS0MprlNkFboDZNeb+rbbR/1xdjs8dM8thmmbc5y7HqzHey6qexzrT4VlNUn31cVO+O0YZ5p+Vkk8Nnlc5s3LgrQYdea5ldgrGl+tuE0GNuCN5T2+XB7pgnLYeXoMb2ZCJNbjp0+Xpwsx5UdU3Xyabk8L1qu3gTQVzHslzAe2wTT8+nl5WE6vvERtwrAtIEVGbtqtURe7SZJgOmk9oMkqQOB2pkir0PM7H22xZYHP7O6Yew9wTy5Q28D00ltBpse8EfScsxYbWrpvoPy55y545amgOeHJelOzicdAHDSnVxK/F5AcGBJ3IbxVc0cj9nZfcx3f+wV1pSLvfA9DEDN3unkxgB2lnP1rfJEnyFShFiiaJPdJSVyzewciaRNlKuyZpilvxvlpEkKH0gEHLNXOZmvBowDM8CcnR28ntm23puHD5l3KozvYVlT5F9nZsruKAevl+M/nAuOOTEwHfzlwFu1YZo/YoQheyiHQrLK7rnmD4sN34RjFyTPN0xrvPYPmJZj77NjVGm6sF5lG5ipsLT0mQMjANr+3fxu+2iPl5obPxUWAxW2XyHArYe2ZzxYtOsRL597LF6+RD7C2oPQpWkp1sFtF4LX1bCwvAphNrzZ7+O1H8Vj2jtKU7iKB9NVtbkdg9vmtjQP/bBHlD5tcIvn05UL0275Cp281ux6apvaZdY2v91jTSPYunEnGuZhl6Pta8elilcOe4jVF9utqnqq7JgS5bN7rGl2uX8Fo5iGn3+FJdu3l5eH6XimU6+ZsQ3QvF27JfnVrhJp01eS2wF4zfR4ajFYri1Mw1LgJ5lpWveTv2zdTb44lGvKJTs+1m+QGSvN1Q2T7uCwjoclwl5j8wAhtx89Y0nWq5p73Fjs4cUwI0ynAKZTm9yDtJzd4yG56trbZNynn5mYqMyj++WPMsdIJDNLUrM59/RESTYPD06HAbRphGUu8GJepwKQAdtnjO8BzthOyZkqKTieDCOQXwX45vtIxkS5fu77cozngTANgA5g2j+AaBvEL3R+dhN9fvkDRwBSmOYPHB88tH9caPzzMHunedyGab7nn1r/AaYgxR9Gpg8bupDomCps2Imr+oJp9eMeC4Mn2ye3mc/eZ/twy090LJ7CYqDC9tsQZteD5+digOmw9iBYaVrKBk1b7n7NS5Cytyn7faL2WwHT4Qoc3nE5w3RYm9qqTX7G/jVM25AAynjcuOsK04nKcWGacYbBsysXpsPyabn2kA+7XA/TXtWRh+l4xofdyG46o8f2gkL5x66A3VacaSM2Pd6ZZcWxn1ZNmDam72NQnWS2h0ik2RvSZsa8oFBo0caN8ke33C3Jt9wnqbc/IimNH8frY3h9xIB00p0c46wrHlbfzg7vACzHLJjRg9uPwx4xvoNXvL/hbvnhg0/KhgNHTFwlsE5rF0vquBHBUuOzOdwDkJyjQz3Y0wybqYZjM4MhIebVNjO3dJYZ3mHyG4PPSRPkyS8WmgdAOR1eNMpzAniMTY1HCzt3V5pB/ELnZzfR55c/cBwioHDMP3u6DyPyx0QB2t5WMc9i2F4Y4YhpCCg24DINHzJMdIzicYJITXqmmT/esAdb3M8/K7M9WLadj8dsEKzKJ48vgHEstOaxffC4PbyCUGIP87CPxZPGyx9nW4lic+uh7alpawvTdt0JIPYwi+r4cOts+1BpGnsf5e53y9fhFpR7LGyoBNMoGNM3xyxrmngwzXSJhnm4kFgdmFaf8YZ52D5dVRemWYYOpYin2uTXNiSEahvWpWea+cKGebjlHIWF9UxrnAq5iWTHxHy8Rtx8VZXrYdqrOvIwHc84pKAC8CY0qBh243tjJdLyTcAvx0vXAqZd40OMZx5kxOvrveUfOg+SdfmFpkwC6729sP/aW80QDC7Qwtk7OJY5icMx7r5PIndxaMYDsNgQjWqa6YVu8hD8PRwzbgeWdCd7rlHOnfdKshn+gbQcm33tDdKkc1cxq5oDavPLy6TxxzMkkjFWkmdMl0bsYc5Jk+TpaQBjPpQYsxl4D+BOzs4JNdNrzXmrjWGbc1dPT5eUKWOk38ZgWjypAECzY5r/VJaZe5xg/HT4+buSDOIXOj+7VX1+7Z7geL3C7DkiAPMH0IVpiscVFimmIzTbPdvaG53oGH+4dNwsf3xtOLPF8jgkQPPqe/XJHzRX6s9+AFHThZWVyKfWwb4pcH0QoDV/f5j9wB1/rPWYPvAYJraH/aChjssNi4373RgYpw12druFPYBYVT6W9TFM62Lnq8qHXWe2h51WFa9dwvIqSDE2/VO9PthoQ5b9gB/bj0BEgOJ7ghFvirT91BfbRx+YCyuHZre5C4nVgWmKMGb7VJh0fbrSfGFxsnyFVPpimVoG29Qd0xsWf1X5mSesDV2Y1jjtBxDjlaPQqm3BBxAVsvmeee1ybJim3Dg5jtmup4oxcfiGPmwYlq+qcquCaY7z3w+LF4PXlSEP0/EsGE1AeivHBt+JtJo+SyLNO0ukLSFYx0zXAqa/NRPIwGAM9kttpcucz0zZ1NRVqyX5hnskchuA9i6A8x33SHKTeyW18T2Sgu1I03sAvvdJshnjHFhStY2zgcCfMWubZeA455pObXI3tu9CGUFZEW5ff528M+cjEx+B9qPjh+WHaaMlKT1LUnOmS0r2NAAyjb3NahwzrbDsmOmpJnCnA7z5npYmkexJ8oO0MZKzf78pC3c2AUzzXBCmwZAepgOD+CVeHZgmJPBH2e6NvlDSPytT/HEdC6uvHyMX9rwunBTg/Lnw8vK6XOVhOp7xWTfSW5RLhcRgesrKlXLVK10NTCedGTNNqFZIjtk5oGxZbIjHmfHSbZGXxvevdpX/7D5Q9hSxD1wkv+i0XNOslUR+9jszxCJyE2D2ZtiN2Ob7M/vuwmtTy+6spiEffd3I/DT643u1WFk0czzm/7rfyg9uv1U+37DJDL9g7/nba9bKd8aNlEjmZNgU6xU2LWaZE2DjQwz7pyF9OqA6DSCdAZuK9BPHyT9lZck3JaUkZnNDw3ubaCUQ3sP0OQZVF6Yp9kizl/VCiiCtPc0UIT+sl7y28jB98YjDFOxefS8vL6/LTR6m4xm7XTmkoBS4aIYWQKuP5srfdhgskVb9JKkjAbmGPdMOTJtVFLkNS36piwz8fJkpByXLF6s3ybWPvyw/e7G5/KzZK/Lzl1+X/27xmvy/Fq/L/zR7Hftel582byU/BXCb15j9rNrWGj5ay09fRj7Yzyz7ZbNXcQxl8Tj8/6L5q/LLl1tgXwv5b+T9j8eflE7DhkpJbNrAQjRPs0WfyE+np8uvZ2XLb2DXxuy3MwO7ZtYMuXrmWbsmZlfPmi6/mZMj12L7uumzkHem/GoO9k1Lk9e//MKsvChRDvGoNDDNOT2kotTDtGVQTWD6SpCH6Qsntj3HtPLP5jT7psnLy8vrcpSH6bgGcOPDbtFKziLBPthyKcT+296ZIpFm3QwQJ3foLyntOFUeILljAMXG4i3oYnqzh0pyuyHSqF0v5BkgyR2HmGXK/1+vt2V7SRnQvUxKK4vk1OlSOVlULoejJXIUdrK0TI4BXo+Vl8lx2ImymHHbNt1fhR03vopD7bh5LZU8+MvH6/HyErOPll8alfyyqOSdLpRSHOe4coLtIamUnfC7r7RUDpQVy8GyUtlXHsVrVHJhB8vKsb/cvOo2bT987IgiH16ZZze295fjWAnqj/w8BxVmvDRftWe6HOfIg7Sah2kvLy8vL68LJg/T8czM5sFBwbAS/FdZEcz6POSL5ZL0QidJahfMNd2obb9gJo6OQS9zMCtHHCNMd+CS4UPlO+36mF7spA5DJRX+xixdZfxXcoz2pSZz44G4o5xQsP5UKcXGL/8yoBZ2rq50gzxMe3l5eXl5XRh5mI5nZp7pCmwbmGYPaYkZV7C2oEj+qctAibTqBRjuL8ltB8AA0maIhzOG2rGkdpxfmvNUD5Tk9kMNkEda9JIbh4yWE6RQcFHhiSJJn/epDJ/3mYye/7mMxfaYRDZ3AWxhg9vY2OuI+Z/IyE/mypj582T03Hkyad58OVZUBJAuQ1tF5eu8fHl701YZvmuXjN65Wd7dvVne2r1D3t25XYbv3CYjaLvOmu4bvWML3m+Vd3Zvk6Hb1stXRw9JGf4LeqU9TCcyD9NeXl5eXl4XTB6m4xq7pCsJ1CIcGVxZgfdR9pWKPJkxUyLNO0mkY39JAkgnt4nNO92hr0Ta4bVdOFCb3mzAdDDOephEWg+W7zd7U9LXrCcQGQ2dPlsiP/+NRH53m0RuaCyR394kketvgeF9qCHN9U3OgzEWGOP63a3YjpX/y+uk5ehxHMlsbgbWHM2Tf0sbI5EJb0skfaSkpI2Q700cJY0mTZSUyZNhk86xZFhS2kRJnUCbJJG08fL9kW/J1C3bjb9KtLkN0qYY91xd4QZ5mPby8vLy8row8jAd1xSmwSpcUZz7xCxrLTJz2275/ZZdAM19YEMkpQ17nGMwnaBn2gzrMK9I13EwgLyX3DlsnJyMBkM7tuTlyz89/JhEbmwqkcaPSpJZmIULp5w7R/Q51tRaLpzbarov0X73mHs89NjDiO0RSWqCOJs+ju375bs33i7Tly43dSDaTTywXf5wygiJTMuS1GkzJCUrQyI5XPEwOzAuF27bjExJys6W1KwciUwdJ1fj/YFSADTa3AZpb+EGeZj28vLy8vK6MPIwHc+Ab+aVQzsqtVc0eCpRjmPzjrfHSKRZB8D0YElh7zSHeHQkUDsAbVuH/sHQDoJ32z7yBy17yNztuwlDBkI7jp9seqKT7nhUGt32iFzFFQ+bPIz3ANgQSzLHuAR4MHc0lwFXs+eUjrffPeYeDz/GRWPul+Q775OkuwD6Te+TyO9ulP989mnZU3DK1KUYtWm++DOJjJsgjTLnSNJsQjTnkQ6WDE/inNMxS4alZqUFc0zPSpeUtHdkxNYNxs9pKcONDIfYeJhOZJCHaS8vLy8vrwsjD9PxDAxtjIuFmPHAgOhgVUSzuLXM3LpDvvdql2DO6Tb9g15qA81xZvKgEaS5eiLtxTflsbEZEuCnyIYjefKPDz4mkVvvASQ/IslNAKp3BQuyJJklvmMQzVc1wLQL2A1vjAUAzQVj7tLlyfH+uuvl6QHDzjyAuLWsVH46BxCdPh4AnWnMLOBiFnOZhtfAuMBLKvZFpiPttEny69nTZXs52tj8YQAQ7XumqzTIw7SXl5eXl9eFkYfpeEaQxksMpsvxPgbT7J3G+wIcajIuQyLNuwKUB0uSgWmOhSY4s/eZr3xPuObQD/ZKDw32te4rf9KihyzYuYsgZPTqsOESufpG09uc0vjh2HLhXJkwAFYDsI4lAWID4/Lg1tAPmO5LtN895h4PPWYAnkAd9FI3avyoJMMitz8gqTc0lgmLlsZqhBuOw3vkT6aNkOSp6QBmDulg73QaXrkiYmy4x4ypkpzDY5nye+NGydhNW81iMKVs93KcCw/TVRrkYdrLy8vLy+vCyMN0rYw9pwDrebv3yg9adTM9zSlt+0pK+z7BsuBc2MUM98B7M+8093HavEGSTJhu3lGezZzNzlej5dt2yR83ASDfdq8BVDNO+lIz9qTfcKf88IkXZGPuMVMv3ILIa6u/lMiEMRIBTCfNBFRPnxID61kA6RxJzUmTRjnTJZI5UW78eJYc4bj0ymgwnzQ3cVfjYTqxQR6mvby8vLy8Low8TNfGoqZ3usIMaXj9g7mA486S3GqopHD4RieCNId9BMM6kjr0DYAa2wTupFZ95a879pYv8/IJQUZPDhwiketuA5Q+JMl3PvRtUL1E7KrGiP03N8kdvfpKKZcrhHaUl8vNH82WyJRxEplFoM6URlnTJGX6VIkArq/ikuPZafLnU8ZIztEjZux4JfJG0c5sY26HnQNvZw3yMO3l5eXl5XVh5GG6Nsae0grCIrZ3FxXJf/YZKpFm7JV+RyLth0gSp8YzY6MBye054weguu1gSW6L7Zc6S8vsj8xQBurLLZvk95rcJZHbgmETl2zPNCz19gckBRa56VZ596O5sRqKzM0/LH+XNlYiU9MB0DMkaXqmpGRPluRZ6ZKcM00ik0ZIm2WLzbSDnH6Q8+xVcJxNlIvlRH3PdBUGeZj28vLy8vK6MPIwXTsLFiip5Jx5UObGjfKDll3NvNFcjCWF8AwLxktzbumBZqGWSKue8sPOfWR93kmTrxig2KTTGxK57nZJuvPRSx6maalNHpHIrXfLX9z/oKzfud/UswTWZ+1quWr8iNg4ac7uMUWSOXY6PUN+PitHdpWVBsM7Kti2yMD5pbnyJN4QrMPPgzca5GHay8vLy8vrwsjDdG0sSsiLlvM5RCkG8nFRlzc++FSSXuwsyW37Syp7oQHPSR364XUorK8kt+krkWadpceni8xQBmrOimWSevMdknLLQ5LSJADpSxqm72T8D0tq44dxg3Cz3NSxixw3c3NXSG5FhTSZP0ciU8ZIala26Z2OZE6Wv0mbKh/nHTftUVlejPYsNe3Khw/LuA2YDjsH3s4a5GHay8vLy8vrwsjDdG0MGG2GH3B1viKAInbJ8bIKuee98RJ5qZ004gOJZqhHP0kCXKdwVcSW3eX/vjlYdp46TfiR04DL29p3MisLpjR5yCx+EmkSDPUIBdVLwTjrR1PcGACmU27F+9/eKD2zc0x9qUUnjsv/lzZektImA6SnyvfHD5chGzaYm4so2rIcbVpWWS7lpGlAeJQtXemHeFRlkIdpLy8vLy+vCyMP07UyM1yaPaYlEi2vkGhZ0Nf8zYkT8t/93jWzdSRxKjyzmEtf0zMdafGmDP7k7LRxUxZ8Ko2uA0jfTgjl9HaXQ890bEq9po9IKqfLu+ku+bMmTWXxxs2mzuxwHrZ5s1w1ebREJo2UVsuXyCmidLTU3FzgfsQM74hyGE1FOdqXY6eDqfFooefCG5vWw7SXl5eXl9eFkYfp2hjH8AaAFzUPItI4HzK1eN8R+ecuvSXSspsktXtbUjlW+vUO8quB78mhGHQfPV0sv3jxZYlcf5ukcl7pMDC9RC25yf2ozwOmt930uF9/i/yyVRs5WsrBMCKHYI9+NFse+vh92W/arEii0RIpRxtG2a5sT/b6e3iutkEepr28vLy8vC6MPEzXxbTHNAr4i3JscAyo527bLT9u1QNA3RtAPViuat5eJi5ba45Roz74WJJ/d4NZijv5DsA052g2S3Z/G04vKbszWN48pcl9sACoUzl85ZobpePE9KDyaLdtBSdkd3EJh1JLZbQ0gGfTpgFAs03tdvaW2CAP015eXl5eXhdGHqbrywxUA6iLKzl3hcgHG7bJ37UDUD/fVq4eOEpyywPQPnrylPzk6eckcktjidz7CODz4dgKh5c6THNVRNTnzock5Y57JbkJ7SFjSbfcK9+/salMX7SMI8ylRE5LeWWZRMvwLlj/JrRNvVXPIA/TXl5eXl5eF0YepuvDCNIK02UVUQOK1Edbdsi/t3tDMlZuNO+JPb3SMiVy7Y0SuftRgCfHFj8oyU05zjgMUC8l42IzhGneHHAlx3vxnjcI3I/Xn/9GXhkwTEqB02WVRVIZLcZrME46GIPue6Nra9CVCtO/gVXCZsDYBg2t812el5eXl9fFLw/TdTGFaNvMU3ZlfIiOS5BUyrb843LKPFlXKRvzc+WHjz5h5mFOavq4fOe2h+Q7t9+PbcBoU0KnC6iXkiH+Juxp50OUgGkOYeFNwm13SeS6G+TuHj3lwLETYtZQL0V7lEalgnNIm9lQ/NCOuhhUE5j+J1g+TGAPckdM34XthnH/Stj3YaqnYdzv5qHi+XNl+7etLmDa0HDLetP/Q+Zdw5anvrVdSmE/h1FPwTSOqsqtSdrzpYsxJi8vL6/6kofpupgC9Dn7yc2cf7qyTE6Z5UqC5ccrcKzDiOESufp603ub2vgR+e7tHFt8H0D0kZiFQeqlY0kc0sFeaM5Owmnybrxdfu+GW6XN2LFyyjSMSAVvNLBZxocNuTpLNHjY0MN07Q0ioFQXpgfBbJBVKexugh2C/QxGpcKyYCtgzOMCs+svHiyp/1Owv+AOSGGV8P573HGRaSBMIbAhpTck8drBjqMqGK1J2vOlizEmLy8vr/qSh+m6WBgAlpuFRsrMWOBSruJXFpWK8qgUI2274aMlcs1NErn5HvNwXkrTeyVyN6fFewIg+lgooF5aRpAGRN+BG4RrbpG/u+8JmfTZF2Z4C28qOASmkjBdzrUN2XbYa57b9D3TdbEawLQC7TrYApgNtu4x9UXQ2wNLg7kwncifqzCYphTGFVg1nQK6AiahflZsH43grr25jJVtoHCuaWjdYJruYxjrwv0ah1ue7lcA1P0s7+rYPvpkeW5vsrs/rLwwafqwm5GwOL4Hq07MM2H0F69NFeJ5A3UMxmPsEW8DUz824MfzE6++fwmLF5OXl5fX5SIP03WxMACsAE5XVJYHwz0AilzYpZJzUeNYCbhn1Edz5a8eAHhyNo8mdwGoOZ3cI+ZBPfMQooFRWJP7AdicGeNh7EN6c4xDQWjYZ4ZV6HsbaOvDXL8s71GUD+BvijgQXwpjbvwIYuQMHpyV5G7cGCDtrU0l6dqb5I52XWT1gcMEPTEL3ICay9k7jfZg1/SZmTvwlr32bjt6q75BhBN+dqv6/BJ6CDRMp0M3FI4VlAhILWAKdszDbYVeG6YVosL8uVL/LlQqANOHHYMNeyxf09m9xHb5uq1xK8TZMK1lqy+FX5Wm0/3qQ8u0j9uxMa3ts7rlqVxIVZ8qOw43f6KY+T5Rm/4otu3GqWltXwrwYX70JkMBWod1xIvJy8vL63KSh+nzafjHwOW6ffvkod59JeXWJhK56TaA6T2S2jiYSi5ZwTn2QGIwBpkrI8IIroRrhekGAWla4D8o834z20iKmT8axwD0STiWCtBP5YqNTQjSgP/b7zW97v/48BMycMYcOcmxHBBvLMorS1F13/PcUAYRUPjZrerzSyBmzyOHcNgwRNnQ9e+wvTACFvMQkMNgWv1xbK8Ll66qA9MKhgqVaoyJgK/H1IemZ171o+AbBrcamwu3CntanqazIZCywdUtLwwu1Y8Ll/Gk6RiDPWY6DEarEzPfJ2rT/4AxZgVku35u3In83ALjMe119jDt5eV1JcnDdEMbe6/PGsAntnALO64zvloi/9OiuUSuuw5Q3cSAcjLM9PpyDDXBuimnmLvfzPrBZboDmCZEay82e4ptEK4HuxNlGKi/D+Xfg9e7YE0B0U2D+Bo/im0+OAmAboJjv71drvrd3fJ83yGyTnujYRXRMlgpgBqvHqYbzCACCj+7iT6/bu+nmsK1DdN/AJsNIxRtgClUM73bkx3mTyHQVjyYtoHchV5XCrAsh37uib2vC0wnSne+YVpVFYyGQW5YzHyvx8OGV2jMNYHpMD/usari9/Ly8rqc5GH6fBp42qzyV2KWIg96bk+Ulknf7Bz58WNPAqpvkciNTSTCJcYBrXygL5Ugzd7hJrGlxg3k0gDShN0GgGmWZezOByS56QOSdOe9MJZ1rzRCLI0I87fh/e8aS/ItTeR3rTvI+yvWmPpQFdFyA9JmSXBjHqQb0iACSlUwTfgjhNpp7H02THMmDx7jWNr5MIKWC9NV+XMVBtNMT8hSEFS4c4Hblo6ddmE6HlSGAaeWy2OsF7cJem48iWDa7YnXvEzrlldTmHbhM9H7RDHzfaI2rQlM20NCOJTDlubzMO3l5XUlysP0+TQza56Z3aNMpLIEkBnMR03tzD8mvdKmyk+ee1Ei198kkRtuM+OmG3Ee6ib3CldLNADN4R9m/DSHV9xjeojDgLguxjKvAtCnNuaS4I8E1hh2+6OA6Lslcu0N8vu3NJXbOnSV9C+XyMnYI4bmaUIYZ+ngfxwLLbxn4G6nLbzVn0EEFH52431+CaDsadZeaJUNU38Ks2FaAUl92jCtQOv2QrtwZiteTzYBy5b60ONahkKjnc+OUaFNjy+OvRLoXLi1YdouT/NoOvsY99X0AcTqwrTrx/ZFuXEo2PJ9opgVbuO1qe6vDkwn8qP54sE08+XB7Ji8vLy8Lhd5mD6fFjxox+7pcryaeT+kBFbJ4R8x7T9+UsZ+OFdueK2tpN5wK8D6RrNaYnLjuyWZPcScu9n0St8PkG6Ynmkz7zUfduRwD/ZCN0YZN9wpkatvkR/g2CODhslHa9ZJSax3nbRsAJrLqmMfaoQbB9w04AiqbICar2Ft4q3uBhFO+NmN9/m9DqbHrxTTmT+yrX3eLrzxWvTy8vK6nORh+nwax3kQoivMVHBmUgu8cqYPPqRXIRWc6SKm07AP166XF4a+Jf/y+LPyPQ7/uBZw/bvbJXLrPYBc9k7XP0gHBoDmA4Us8/pb5Q+b3CW/at5CuqanyYo9ew0kG0U5lAO3BIRo1gl1jKI+5qYB/2EL9Q1m8vAPIDacQR6mz7WesBOwMlj/2D5vF4d5mPby8rrc5GH6/BrxMhj+wE5dzqBnFiwhbBK0AaQGrKWMGGp4ldp7vFCyvlohrUZMkOte6yB/fs/DErkJUP3bm2AA7JubSuQ2APbt90mkCSEbMKwrKjYJADmYFQTGsdfcdycfcIQfpr8N4HzznYD1W8z80N/73R3yo/uekNvavyHdp2TIp99skGNlZ4ekSDkCx51AFPDP5yk57R9vClBBUw9UKNYVHasv+6k9TDeYQVXB9JUgdxhJonHXXl5eXl5e9SUP0xez4R/DrraOlUXl6937JP2rZdJ6zDi5r9dA+Zcnnpe/v+8R+cNb75IkPsTIhWGuhvH1eryn/ZYG8L7m5uDY1Xh/7e3y3Vvulr+8+2H518eekQd7DJAOY9Nk1vJVsuHgITnplG/exmLzdvEY5GHay8vLy8vrwsjD9KVgFRVRGGfF4JN8ZKez4pCLw0WnZc+JAvl8/SaZMv9TGTljtryVPUveSJsqzUeNlubDR8pzQ4bJy2+9K6+PGCPdMjLlbaQZ++E8+WDZCtmWfxw+iqUicGnEbbPujCmXU9zhnel8Do/R24UzyMO0l5eXl5fXhZGH6UvCuGIgVxGMlgFoOSQEgIttAnaAvA5h11b0R78oj+O3CdAEaZaHwkwxofF5u6AGeZj28vLy8vK6MPIwfUkYu4lhfHCxXKJSKmVSjH9pUY6vrtSFUTjemilowWhl/hfMqxE40QcCmY+eopUlML4iP/PBx9n5ofmwJI3jvOnJw/TFaJCHaS8vLy8vrwsjD9OXhgGDYZz9o9w8pAhQ5tALA7zBg33BDCG2AXx5TI2ZLQuGjqjxPfKAyspZHtPHoJsPR5ahPBr2xuLxdjGZh+l6kc6d7R9g9PLy8vKqiTxMXwrG2T8IsoRosw3YlfKoSBlBmcfZYwykopGI2RFtOqNjB2jchp3xaQDahmwejyWPpWOZapzyTvN6u7gM8jBdNxGkM2H2AjScHeQbmAdqLy8vL69E8jB9aVgUOFsOqDXrCpotrqTIuanLzZEY9JreZEIvjGOrkdfst4yebG/0DaI2djYvyzzD32bbQDd8gsDx3o3P24W08wzTXM3uIMwGz0tdrFPj2Kuu8McVFnV/PBHC02A1Be5LtQ0T3WDUpE70sx5GPxdTWzCWA7BEsWiaX5h3NRevGa4CWQKjD352LzXZbXCxxm+38y9h5zPOAbAVsN837wIxHq5SytVG7f0qPU47A2Qxhfmzxc/TDpi9iuojsGSY+rWPrYL9AcwV5+RnOWHHXP0QlguryqctxjIVdilc90/CymE9YO75CJOH6UvVDByH7Pd25Vk1YZpfZFxSXL/8aOcDvl1xWXIuSe6K8dnDLGj2UuP2cuI6BIN52KNsL5FO8cd+Hsxe0txdjlyX36aY3oVpLoWt++OJ5dcGphtaXFadbVwfP1i2r/rqrbdh+kKrrm1V0/xcan06jKDj1XCqqp15vAD2V+ZduH4Ni8L4fUAwrw5UMc8U2HyYDb+Ez6MwfneFlcmFpr6GPQyzr6V4/mwxTQ5M4yMI0hfT8zvs49g2xc/eRph7g1GdclRh0P0m7C+DzbhiG9ixXIxi+2yH9Ybxt6W6N2Iepr15u9StBjCdBVPwVLgOA9uGVCKYDgNjisDiwm8rWHVhmvnZI2TDtb1P/dg9ktUBR+bzMF1zXekwzc9pfZwbr/jSdnZhmp9ZgjGBkNdyPJjmd8guGI8zD79/eHOf6Lwxz1zY/4292tBIwOV3xR6YWyaP9YW58Sh8hvmzxZ5rxqZ1teGavgm6eoyfvbWwsHJ+EntNBLu6omy8mxT6t3vJu8MYB/NVxPaVwn4FY1va+91eYPsY67gZZsNtPJ+UtncejOd7MIxxq3/GuQFm57GlbVKdXnrKw7Q3b5e61RKmKfbWMo9CEr98+KXENPxh0F5amgKwplUQ+g1MvzhtYGU6e0VC9rzYPeMu3CrQVgXGtqqTJ15+5mVPuNZL32t88R5AtOs7B5YOS9QWrl/+6CVqQ36B80uexzRdR5geZ485z7frlz/2jZx9GkN147J/VPS4ne/PYIznHpgbj10nN6/rm2kVpu1tF0wZN3sX+Z7b+sPJWH4Ac+WWyx9R9cVyCEfcT+sF4/Vo1+/PYYyFPWxuLAQUxvI9GNP8Hcwuax1sAcyuK/OwB09jJeDZ5XE/r0/+4Gtc2jOp7cLPpDskhPVk3ex6hsGN+tDrh9c049a8mi+ePxv8tf7cr37ZTnYZPD/xyrDzUHzPNlMf3LZ9/D3M9eGKbcfeXrftGLdeKxx+EAaHWmY8mHZhPB6cq9iGOoSBcdnwq8e4lL4LhAq+z8DYvgpjrr94kMt6uHCscM3vA3tYBdMSdNlOWo/qlkPZkB4m+poM01i0h5xAyrLtHnGNRYejEF53wv4a5h6jX7aN9obzOHuPFdQpgjXTMK2bntKbCjs92yje+XTTV6VLH6apsP3eLm3z57X6BvHLiZ/dRJ9ffsHYMM0vpC0wvuc2wVfBkl+qh2DaU+umVWhiOv5ZUEHVhnPbn63qDvNQmFWf+uNjy81jm0KjDWSuEvkOE+trj++l70KYtoUN7eo7rHy3DeP51HZUYGVa9mzxmC22g92zboOgG5dCQaJ2sWX70nj0rwR2PHadqvLNtAQrzafbbj4tO14dEsVutwnLIEi7UE+59VPg01j0x1bTKUwrFNr5beCk7GMqO3bWyx57zPIJW3yfKGZbrOc0GOvpplMfev0wHgVzuyw7n+2PMMY//f8jLBumNwV2O7llEOS0DLaVluG2G/PZME2Qog+2netjU2zbjpNttx+m++nDTlcV/Gr51YXpqkDSTs/YbJgmKPL9H8PsHu54+ynCnPrTXtIwyHXjYtvxGuR75rPHNfM7lbBqS6GxqnJ4XdhgXh3ZQMo4l8MUbl2YZdkK03ozoMcopmd70Je9rdJ2YJy2LxVj4WeRPpmW1zPThonXRqJe6zA1LEwjTej+RMY8amHH1TRNTaErzL/7viEsrNzqmp23NvlrYrUtpzZxJSqnpue1LmbHUJt6uKb1qo6F5a+pQfzA87Ob6PPLLw53zDS/XCh+eRCE2DNHESQUmFRuLzbhh/tsfzTmC8uvqukwj6pguqqeaeaPF0si32FyYc9tC+3Zs9viRzD28CtsUHa+RD7tbUrra4O3Xab+GNsQxx95Ny729IXFFSbbV6J47GNs/0S+mVYBOtE2fxx5DuPVIcw320R7JWlsE7eNbbn1syHR3tZY7P2UnZ/tocN+3HQqhS6m54+6Dd+UHnfh0xXz2vV0x9pSbgxueYxdr5l4/lzgp9y2SVSGglFVMK3bVDwfdv2YhuckrO24z94Ok5ZZHzDNYzq2Ws3uEbfB2G4PLZ9tzBsSjaUqf7bozz5v2ptL2aDMbR1HrWI5fMjOLSdsaEMYoLpim9pDPNzhHGwDtp8L+WrsGPkxzC2HfrVXm20VFocN7va2ivv4Of0+jN9ZYXVUsV1s8K+OGg6mbVAIAwfdVyMzs004Pu3jcSxemeFxnI0xnmnaRMcSmZv23PzB/nP3hecPO6bmHq8qLf4J3e/mc/eZ99bxxBbkdX26FlqGeX92v+7T99pu1TE7r2tumrjpTToeD89TX3ZOmXGsBjDtDvNQ8cuKIFQbmA4rMyy/qqYwTV/8c532StqKl8eGaXvblg2C1ZUL32FtEVZnij/O/JHhD2mifPYxe5uyY7bbhfv5Q6TA4cJ0deMKS1MbmFbF8820BCuto25TzMPy7Hapqg4qbRP2oNptwv01hWkqLBY3jZ2fCstjy64Lf7RrA9PMZ9eTNxZh58+N1S1PYdptN9sffbg92Lbfqsq4XGA6nr8wP/zO0Z5ptqfdo8u6cMib/Xkl6LG+BLEwf/F6jJnWHeKhcstlWneYRbyx02HQXhVM83ycgOlx25dbtp47xuiKbeEeY3qF27C8WheWrWW5vcoK0xzeVVXveljPd1VqwJ7pOHATTL9WNXCYhUNi8OTmibd9dl+wX48Fi5Ccm0cMP9p5dTuYUi6Rnc1zrt+4dk78sUVSsE+P8xj+iesraItv7zOxso3OtBPzBz7Ovtf01va3ysF7K54zFrLP9Wvvd/eFmea3LSzd2bKD82G/5+vZvOH59bixWPvQR5DHSRs7Hph97NyybOO828Hx2PmMvT83f2Cax96291Vlbh7XGgCm+WNQ3WEeYcMOmKY2wzzCwJj7+cNjwznLrY8HEOMBfzy59SUw2cM8wtrClg1K8dqQaexhHvHglWVr/PTBnmD9cbYBryZxhbWF7StRPO4xVZhvpiVYaR11m2K8HHvM8ej2Pl5PClvxxLIIJVpvjkVWkKvpMA8qLBY3jZ2f0jwECbaLW57dHkybaJiHXY4trSfBzq6nW5brgyBiQypjZz5eS64/9kxXd5hHojJsmLahnHXQ2TToo6YwzTgbcpgH/WtvMa9zDn1R3yru52cwLDaFadbF7hEm1LEnmeN9GZvtg+0d5i8e5CpYhkEfjxFANY+Wo+dVt+32SQTTbC/2OvNGS8ujT46R5vh22x/9sOdZxzRrLNrTyzbQsdQU078GY14eOwn7GxjF9+yl14cT6YvQrscZF8dPa4+8W5aKfjrB+Lth19kV/dV0iAdVfzCtMtuAEwqYIRXRMgMeUS4KcjYZjsT+KefxcinHcbBIoMoyEfzP49FouRRXFks50lWWlSNtSeAHxziXcrhiwz/M8XJsRKUcPssIPuVcPdAchu+olBCwylE2kpVWliJtAY5UCJIZkAEeoTqoI6EG+RkrHWBPEEt5MWItQ3qUYVYk5PLbDB7pYjLhopxotMTkqUCdUGRwwBL9V0SDpcHPOYSy6Y+LtrAOleWIsxxlIzojxw/nnS5luth7Fb1wyXFaJWKIVpxGM3NZcdS9Aj7PyM2JPWa5cf73bbG2ZTxnOEeB2DqBGEWUsGoWhikxc2OXsfzKErxqG39b9BTFtVNZXmTqE4htGtvmeUPGMlw3paYuXBYdr1bZRrzuyoPzdtqUhBSoaxnPFY5FcW7LkZ/vqXJhO5jAcKyIDWb2U0Hdg3m9i/GusgLHo6fNtWvKMSlwvRhT8bzxXAVy2w+XIM45r32e+7PXjEmINgtudHj9MSa8YttcfdwXM4gfen52E31++cVXXZim2Ftl/2ldAVjTKlzwh1jT8M96CuD8QbEfYNTY1K8Lt4yP0KzpNQ/r5h7TvNxfHZimCA52ffjlX5MvSxXrq37Yg6EPC1L2MW0Lux11HLjbhvzhD/PpptP6KrwSMJmHUGA//Oa2se0/UVxhsn3pA4jx4tFjrm8XCJmWAKZ11G1Kz7V7ftw6EGxc0RcBKKxNeE3YD/rpEBTGSrhh/ewHECnGQnhgLPoDrPHa4Kf5FTZ5rdl5bCnkad00v8alwyvccmwlqqetsFjDYFpvNlx/PK6xMm7Na/utqgwbhO26EjZ5nasPllsdH7aYzh4OoW1HaTuHnQNKy7RhmtcIAV17UOlD41X4tcW4wsqwYdpNw5hzYApdBEmF9nj+4kGutktYHcN8ESg5/IEdGjUpR6WQrO3tDuPQtuL1wPprO2o+Ta8wr+ntoSU8L/ZQEdaDN2Hqi7LL4veLgjUVr1fZBfh44vmp6RAPqgFgGhBShh/9YyUlUlRWAhgixPLnX+TYqWL5ZucO+XrtOtl2+ChANshTVFEspwEzRaVROVUMcAbUlmD7RAkXJREpBrBU4D0BsBQAeKK0WAqKkQZwtu9oruw4ckj25B6R/ccKZSfebz+yT/blHgVkwUfpaSksBcACoKIAVVLs0ZMFcqQEPhFVtBxgC3AhDPM4Szxw/LgUY2cFYMbAIOGIdUCM5QDlMtT3wKkCIeZVEGxLuR9QB18EICqvIE9Wb9skSzdulL15+ab+JKRKtAnfAMFl37ETsmY90mzZLLtRpskJQiwrLZP9J07KjsOs2xHZcuSwbEb9ipGPfnhjUVhWKruOn5Sthw/JttxDshv13nP4sOw9eEhOnS5CGGVyqOCE7Du0X/YcOYh0uXKwsJAlGCcEwFJEcaqkWIoKED/8HTlyFPlzZR/a81D+CfjMk13wue/QUSkoOy3HUf9dJwplz8E82X2EsfF4vuzC+5IC1Ki4RA6ibXcc2YNzcFB2HDwouYXHgjKhKHyU4RyWk4IBvyVosxK0WW7BKdl/4IjsRV1Y3oH8YwZpqYoS1KOoRHbmHpNdaAdT7qF8OVrEFgRMs90RuwF0vD9aUiobdu2R5WvXy2b4K4qdjyiA+khhgbkWori+oozBwGoFrr3ghiK/qAjpS6UQPopgbJ9C3MDtPHoUbXwY5+OIHDi8X4pxfgKnyFfGPLjeC0pk/+E8tHUuYs0zbbP74BHJxbnnDVIRrut9R9BWbGP42XPwsBw5XmDOOa8dXtuni0/LAZzHffnH5egp3uiIFOK6PGFiRkqkw4ftzGfO+uzxS4af3Wp/fusgftnZQOVVv/Lte+mLEGr3Vnt5edVOhGDefPDGtrZi3gyYDeT1rfof5oF/5DR+3TsNf0dWbPyGP/QGGHIWfC5t+vaRARPHyZg5s6XzsLel/dC3ZMWuHSYNcssXy5fJ+MxM0xO3cvtOuePV12TFgT3BcdBVBXsT8d/oOdPlvZwcOQ0wfXfcGOky6l1p9s5Q+V2L16TNyHel88i3ZMiUKXISoDRsWrpMnT8/iA3wzfgWr10jT3bvJAcKAtAj7JdVMmqR0dM/kl4jxwHQgDKAFwI3jT2rBC/q0zVr5HfPPCMLt2wx79kpyx5GJJNjZRXydvYceX3AEBmWlS3vzHxfWvYfKl3eHi6bdu81jXHi5CnpPWWCvDZ4gIyblilvZU+VF/v1ke4TxsvhgpOyZfceuaf169Jl9BhpN2akvD5utLQY+rZ0eneErN2z25Qzd8Uqua1VR+k8bpx0HjtC3hw9SrqOGCE9kWbjnn2Sj5uNF3r3k3ZvvyNdR42QVsPekZZDhsngyZNlx7GT5iaFGPbRgkXS/+2JchrtMjxrmnQY/q60HTdCbni9pTR/exj8jpQ+I0YDko/Jx8u+ltubvSY9Rk+SrqPHyRuwbsPHS4/3xsqufYdlO6C6cdtu0nHEKOSbJK2GDpc2g96St9Nmyt4T7PEP4NcMw8FNCFvzQH6+PNK5s7z21lvSYQLiHPW2NO8/QPqPmygnj53i6ZLX3h0jz/cYKF3HjEWZY6X1sJHyyqAhkvn5fFMP3vTwdfrCRfJ6n34ydMwkmZwzWzoOGyotBw2UJdu2s2h5/+MF0n/CRLPNvxSAsA3ost9464ED8saQobgBLJN3M7Ik40NcM9g/ef4CebBDB+kxdrR0GjNBXh84SDq+NVyyP1sca8MiKQR2t0A9X+43ULohvi6jcE2ibdq9846M/+h981eIEbM/kKe69JBuYyeibcZI+/dGyKsDBuJ6mwZgD2D5eEGBDJ+SJlPmfSoDJ6fJ1E/ny7CMKTJz0QITC3upDVCbNjxr0PmEafbkaY+nV/1LezU9iF2a0r+KaC+1l5dX9cRe4Qdg2mNOkLaHfNRW7K2O14NfX2o4mG42oJ8sXbeeP/QyetYsealnD9lyYL/pbaPYK5n9xWJ5sG072bzvgNn3/ldfyuCJAex8vXWHNO3UWZ7o2VV2HT1q9lWw5xcalpUhPSZMMNsczsA+yvWHj8hz3frK/tPFppexNEgqPQF2I+Z8YLYrKgEtMYgbkjlV2g0dEvxRHz6oz9dtkMe69JK9gM0YvZie9qBXmkgtUozXzu+9Jz0mpUsHAJEpxnRyov7Y7IP43xw+Ro4ch4+YjpeVy6SPP5B5S5YYwG/Xb4AMzZ4mh0qD3lXqQNFpeev9WQaW12/aJq8NGHCmHqcry6UEtD7ti0/lpQE9UOcKmbHwE+kA2GVd2GN9Ghun8VrAV+zbeTRPOo0cK/nIV8be7milHD5xQkZNz5EHOneRrUeCNp06d7682vctA5RF8MvXQqRt0XWArNt3MIghaB5J+/AjealPr2AfSi6B32JCIFqBA1MWb90ijw0cLKdwvByJToEiDx4/Ie9lZskLXbvJHu2hJxDGeoy3H8mVB9/sKjsKC03ZvIc5UVQi3ceNly5oZ7Z6m0HDZMmGLaZclleC+HYeOiRP93pTPl+z0viZ/tmX8mKP7rJhz16TjirAtThn2VK597VWsn7HHsnHTczjXd6QLSiTqowWo22CPvCe48fJ8Owcs/3G6PEyamZwzbyFm6FhH3wY1BlxnwKAr9qxS5r3HSiDJk0JromyUnm1Rx9ZjRtA1oo3ZyXG+FeMUpPm3fRpMmdRAOA8X6dguYDn1wf3k4mzZwbtAn2GG8q1APvx738gI7Kz5F1cp3MWf2mOsclCP3PnB6YJCRy2ocMEvOpH7InW4Ro0f6Ny6Yo3Qjqlm5eXV83kDiPhcK+69EjrcJBHYQ0J0lTtYRo/4AamDWie+8NugPn1AYNlxabNcuTESXmwYwfZmJdnjlUCiCs51hj5qLezZ0infkPN9vvLlsnA9HSzvXzdJnnrw3kydelieb5ndzlawjzmkLyXlS19J00O3sT2bQccNu/ZT/KKiZIA4GC39Bo7VkZ9ONdsl+A/jp1mmByq8XrPQfJ2zixzbFfeMbm/TQdZtinobS4DhLLHU0GasEzNXbZc3nz3PQOsrfoNlMVrgxsG1F6+XLdGnurSSc5gNIkS4EeAUsAbO3++AWV6I8YZpmSD6V0GtGr9Bmnz1pDgDRJyoAnFQRrPdO0lh0+XSubSL+TN0e+Z/a7Yf78794D0GDcOsbAkRBCDfWrojFnSecRos5356afy+pB3zbY2ZikStuwzUDYcPGTea1tO+fhDaTU4FleIlm3bKs8OGRZUBT5Q9TPqNX6C9Bw1NnjDcTWxBtmRe1Se6N5DDhcWBTti7fB13mG5q8Prchw3QB3ee0u+3h70LtvqNGUybtRmSmFJuTz8WidZdTC4KeP44nKcX4178mefSKt33jLbA6ZMke6jgrqXVQRDfXYcypX7O7SXfSeD3vOuiHXMnI/M9ohZ78vYj4JtnjEOCOH5PAyAfqzjG7J4w0bTXq37DZIthw4Hyc5RUNH3MqbJ/CXLzLatKQu/kJY9e5ttfn627Ngme48ckq/Xr5cCnOc9aJ91W7eba5YfGfZgc9y585k7nz3TXl5eXl5eXmdV955pwqZt/NUnRLUZMERW7twl879eIV3GjDYgF+Xfu9nVyofdykvMvm1H86V5l55SDAD6CGkHZ0wlHMjyNRtlyNSgp3BIZoa8PnCIFMd6M4dPnS6DJqWZbX3ojUD0Uq++crSIyMnHyAKI6TZutIz+8GOzXQwUKiFMM0D8f/BogTzeqat8sG61tBs+SiZ9NN+kK4+WmXjMmOlKQDXqxSyFAOxmPXrJF99sMOk+XLxMWnTvLsUcfwsNnpImb6Vnmm0+PMdx2nwYsRL5JNar/nLvPpL52QKzXYrqmGEPzE6yZvtASzZvlBcG95PDpSVypOCUHC85jddCGZE1S7q8N9bUbNaSJfJY9zfls7VrZcHK5bJgxQr5dOlyWb15K45Xyr7cI4DXUVLAOOD8zMOTeLf/UL681Luv6dGfjljaDHqbxSIN2g3njz3Rr/UZIBsO7DP7uY+atOBTubtjR/l03Tr5eNUKmbtyhXyyZLls2BYM1fkGNyKvDhiE0lgOkB5l8wE9aiNudl7u3k9OFhebmxNeKjwJO4/kyotde8uJ4rN3E8w9LCtTOg4ZSi/S8t135ePV6yQXeY8WnZbjxRXy1bqN8mzPvrINAL1w1Xp5sedQc4NTWXGKjY+6smxUBP/vPnlc7u/VSY7gRmv/iRPyZKcusu/wEfgOrqd3M7Ll3ZwZZpvqOW68jJ3zodkeOXOOTHj/fbMdrSjGfQAfMA16s9/D+RiK880e9af6Dpa3P/hIPsH5mItz8fHXK2X+ilVy5FQwTn3AjHSZvOATKSwuxb4TcjRaYobjtOg1QD78cqlJw4dt+fApH1RlA5kHY4OPFF5xnfCaxBu2iYdpLy8vLy+vi0J1g2kbos0wCP6w438y4SuDBsuS3TsBCl9J3zHjA1goR5qyoJfXzIQB0tlfcFJe6NVDjiH/xytWytCMaSbtV+u/kbczYmAK6zl+ojFqZOZMGTghgGnOCkFtO3RUnuvTX/JOs4czav7UTnUbNwowHYARe/QIQwFsBXC7bPsuue75l6VX7E/2FYwPcXL2kXL44CwVJg8054vF0vad9wyEsmebwxmaDRwg81cGMNRr7GR5b3oAXqUAL8IXYboCtExQpZ7s0UNmLlpktgmpZkYJhepYzOyFvbXFK9J7aqYMTM+QlgOGIV9fmfDhXDlwIuj3/gCxNG3XRSZ9vlAmz5svU+bOl8nvfyyfrVhtYHTv0aPSfcxIOYn24dwTqJRpcz52uPd4rjQD9LLlshcskpZDYj3chE+EwFBb9h0ImN5vdsfCkvQFX8iNr7eWqQu/QJnzJB3lps1BmavXmOOrtmw348M50MaMScYNRLkpv1J25B0HTA+QfMAl+4wDQAfY5x+Tpq06SM8Jk+TdrKnydvoU6TJkmHR6+z3zACRTNRs8TF7tM0SGZaRLnzET5PG23aTXhHT5GjcO1Gy05yuDR5rrRKKFiDeYWYXniA4OnSiUB/p0lj3H8k36IVk5MmpGcKN2CDcpzXr2lwP5bFeWJtJ37AQZjbak3p09R8Z/EJzTyjLeGKFxYjcIo2fPlz6TMk1n+jO9B0qPKemS/tmnkjZ/nqR9NE+m4ebs8PGgt7vv9Gx5/M0eMnxKjgyYnC4PdOkiXYaPkQVLV5i4OeMNb+IYtwF2XBcV5agHTD9f5q8LqBPenQFpD9NeXl5eXl4XVHWA6XLCNIATABZjLfMnaPxrkIQ9lAu3b5V1hw/JUx07ysnSoDePs2dwzC/H21Kzv/pSXgJMM89HS5bJIMAj9cWGb2TQ1FjvM1QA4nylbz8ZC2gc+dGn0m9icIyza1BbUM4LvftL7mkgIuLg7A5Ut3FjZNTHAUyTWtljbGZhgJWaqdREnurSTT6Lje8msxjABTSVEmpgrBejf+nNN+WJLm9KrxHDpedbw6TfiFHyUPsO0qxvXwOwWQDc5t36BXBEX4RTMysI3sTUI2OSdB4ZDKvg2NlgnmQi7lktW79R2vQheJ6Wk6eKZPk3W+XeNq1k1dFgGAM1c8Gn0vO92LAJR4yFM3L0GjlSCkyFUFApbw4MeEnOsqXyWv9BZnvqgoXS7K2gZzoY3csbgUpp1r+/rN9/0LznTQWV9vGn0nLot4d5aPWWb9uO8z7UQDqL5A0J+8WptPmfSYeh75q0Zlo+81eGStmdny/3vPGG5CxfLgs2fyML1q+WNbiZCBA08P3aW0Nl/qo1cqyoSA4WFODmYpD0nZYVJICPLfv3yR0tW8lutJfZY26GouahSmrxuk1mDH8xzwf0zeHD8ly3rlKMEMbM+RBAPMXs1xPVc+wUwHQwtOOd2e/LmNgwIT6EyuEjvOJor6CN3l+81NSwVb/+siHWXucouAxlGOLN+HShFBadNrOG9J6UhrYaZg6z1KBXmjcAvNFjWTC0O0E6irhsmHYNuhRhmmPhOMZ0ZMzawa6HNYXZ4r5/Cza9vLy8vLwuOtURpgEn/OHfsGOXfLY06J2lDp0+JY+2aycb9x8wYNUB4Nl5+PAA7CxtwvGnO3YCKK027z9Y8pUMyojB9Dfrpf+0yQbvDJRiK7/wFGBuuDRp1UmGZQYwVcZxydDWQ/ulWY8+klvEEgk9wcN9XceOkzEAzzCVIXhCbLPub8qCtUHvKsdzVMYeHGMPJxKZ3YT+1wb1k115eeYBti25h2WnsVx5rnsfmbN6rXk47ZVuPQ2gBRh3Vsu/2SSL16yRfSeOyZPt2soHy76OHQnElvn865WyfvduWbZli3QcEsBucATlL1ssd7Z71YyhpaYt+OzsGOQQcfq1vmNGm6EPKgLg5998I/e/3s6M9aWmfvKJtB4clGVGLeMcnS4vlZf79ZYNsQdDOc83NfmjT+T1YfHHTH+1dZu0HDI49i4Qo/9k9Up5qG1b1Gtr0C4cM02Dtucekae7d5XjvAmyZEYzc5gDttugzBVbg7Hs1FHA6KO4bqZ8HEAu1XvyeGnz7rtyrCxGrzFtO5wrT7frIh99tdy8Nz3mUM8RY2XAlEyA+WDZePCgKYcQTnUfm4ZzGDyA+O7M2TLp0y/Mtiq/pEQGpk2Wlmgjzv5xCtfRKwP7yje4gQkTr6D3pmYiBv2MBOOuWw9+R7qPH2/axIAze6bxn5m1A5nCwDnMoIsRpvlgHRd64cOKBGc+TBIWH+f71fmte8PGwlgfijOHcM5bP02cl5eXl9fFqrrAdGnXyij7Mitl2/790uLNrtJ/zASZ9vEn0rxffxmakynlhBMQXAEAt+vIUdIcwDF+5gz5aNFiM3Vds5695IOFZ0HlwyULZXBslo5Fq1bKgMnjzHYwlIQoCPjKPynXPPQE0gVDPtgDSe04uF9e6vyG5BUACQFMnLmD6jpqjNzRpo2MnJIhwyZNlIFTJsjA0aPk86XLzThoQs0L7dvJpytWmPQEKjM0owJHuKoI/j9WdEqe69xBFm3Qhw0VcQMR1F7q+KYB++35+ajnQGk/7C3JmD9PZixcKP3GjZFX+vaSRTFgX7NtpzTr1Ud6jRgts+Z/KlmfzJduo96TDgP6y2aA3debN0vbXr1M2qB32wCTjP/wI2nWpYsUnD4t7y/+Sm574SUZlJ6GOk2UQZMnytApk2Qw4Gzjvn1yGMD5SKcO8sbEcTiO/RMnSI8Rw6XNwMHy2foNZ+Kf9tFH0qpP8AAcFyJhi5QC6l7u1lU27tIx00FbZs79VH7z5OMyJC0NbTlFhkyahHM0QQZNHG/mlF5y4IBc9/IL0g/tPCR9ivQF4HYfORyAPUAWb9ls2s3MOY466bAXzsrxVPv2cvR4gTnO88mx1kWgSS6ww32t+vWVZbFx6mWx62BH3lF5uH0b+XjpEvP+ZHm5eeCyWf++MnbWDLTPF/LOlMnyeq/ekjV3ngFaDvsIesRFdh3Nl5898KC8lRaM0WdvPP/KQvV+e6yMzQ7GUL87c6Y80LqDvJ0+WYZOnCJDx02WN4a8LX1Gj5ZDuC6oIpT9GM5Ly8GDZWhaunnIcUDaFOkzbqxkzPvYtOrbaLM5Cxaa9BVlp029juN6ad69m0zMzDQXFce1l1eyhxo5zg9M6wwd9kwS34fVh+JNoUew1oVWCNxDYRS3O8P0PWPT9wrX1VF9zdPM8g/CEs1cUp009an6qputRD55rtJg1SmvOrGd7/ZSMbZ4C6BUpbrkbSjxvHBlQrY129ReRdHrwornw174xRavJXehmOqotvkuVfH65qI9nBkn0UqEbBddRry64owh+2A1XeGwKtVlzDRgurIUEMI19ATwdlpmAZIz5i2Qz9euN/vMkst8yg5iD/BXWzfLtE8/kexPFsj0RV8AiIIxrJWACq6wt+/YEdm27wBZWHJPnJBNB/YauOKDgAQsLixCBNt88LBs3rNXgrGlKAnHT6L8VVu3STF7kg2sYT9A45t9B2UyIGb6gkWS/fkCyVj4mYHcVZu3IRvHK1fIKoAep3BjhyD/lM+H18w4VUAsWeVoYYEs27TB9PJGy7ifMcE/YI9sxuECazdukaLYQiJErE9Xr5H0zxbI1M8+kw+/Wiz5xcFsFWUxQDxWWibzAPSZn3xqZtSYt/JrOc6bABzLLyiUb7ZtM3BH4zhzDj1hGy5cu06OFBSYhU44tWD6ooUybdECyVy4QLIXLJAc+NqRmytFKGQuY+A+xDALtmzDBjkZmzOwHIET1PfmHpFV27eZuwMz6IXns6xMVqL8E6eKTbl8KA4NIgfyjkn2l1/KtM8XSg4sa+HnMg3tmYVzyh7zE6VR+WDp1ziOenP/F5/Lyi1b5DTvWiCOC2d789zwfHO+6aLTxfI10hSXECI55IUUyekOo8G5xzlYvWMHrgfANt6X8SFA3MRRG3DTsGLTRoTMcx5cY0t3bJMZn3yCOn8qMxDHrqPBNHh8aI89vmbcPvwguXyB834A550nkYvYmDZBTDt37Jfdhw4DbKOy6UiuZOHambYQ5+mzRfLBl0twA5Br8rMlOc6Z4++XbtwsOZ98LjNwreXgBoptk4Vz++Xq1Wb4zLaDh9B++aZ+FeWncR1xXhBAPW6+lqxYFdw4oGyWyVUZed2FgXOYQfxSqClMD4K58Gz3EtdV9B8WD39sdHVCAreurMhtfsH1hf0pjMvH3gzT47a0p1tvAmgsi+3AL9jLddGThqhbIp/1DdMXSoytJkBsL7pS07znQzZMu2LsYasFen1buoJgQ7aVXQavpepCcW3z1ZfqY27m2vpItFCL7ZPtUlOYbijVHqZBBV1JvWdmF+BPui2QAsGEY2YJqd9OEIjHyFr68J1RbJOwYUCax2iEHssPx5gSvJBIszAkkw6Yi+04hcZEUIzBiAmPyQNAQTl4z7KMv5gbHjfAh3INELIchhYcNgp6XO09KsYZDB0JxpZ/WyYGqzwuHR7M3IC8KMtuF00TT0weJlNdNjgTxMDeCJUzi6lozyjEY6aObGf7/MRTopjY1sYXQZZlsA3ZVkEmxnUGDmFoXaTBNovGcVM6ILhcSnAYeMo6xGSGZ4Ckeb5Co0SZrNuZaw1lc+wzxfQcO89rjNcLlyRXGbCNbbtidraeaasq2sYM24jJ1BvxsxxCtvoPqg1/9BkzbY+qDOIXLj+71f38xgNdFZfFTocdg9kLiDCfDa+27GP9YFth9hAPwomdhvNVj4ER3pmGEE2wJ9C/A+P+eHDP9PYy4nYZ/IL1MF19JfLJdvUw7WH6cpWH6fi60DDNZc/PgKmlyxGmBTAdQAAoBEbqYQ8mLda7ZmY+IDwgDXmDnMLeRiIExzqDfsgZ7FFEFhyDIXEArAFQEcBceCBoEEj5H0GTIERIQskBZMEpId5AK3u94ZwwxUKYHv+aNMx0jt+YbxpjomFXEBdjhwv6NeNasZMujHHb7KMfJGRPLsoL/NIHj3OlPc5THPTK8j9O30cYI1IxrSmDYFjGhx4Bjgam6R15AJ6EPXNzQgjlzBIEQOaLBaL1YNtz5hLW06QhxBovtKAG7J1lz3Tg/1wfjIhm/LFtYWwb/ocdxgKP3I/GiVkAyVoO68bFXLgP8dK38RPk5X8ar9nnlMuYGBLPEQeZkP25g/FHeWZ4EMUyPevAc8+/C5gJF3kxmfTMyPdBzPSJmuOVD/phH8JiWxWbDXgyu0wtEQONeemDO1hS7PrmXyVwDky8Jh3LYlrsMeUEVwP/M2XHrklzDG3BvwDQWBNznmD0pe1h2sR5n8ggfuHys1udzy97gAnI8cQf6tkwe4gGv7S4sIj2ErN3eQ+MP+buMQVbze+m1XHU3LaHdLQKNs24aR0CMgQW9kPHMmyYpngDwPozH6HuHlgljOBOKG8EU+BWsS1WwP4QZvd088ta/Siw8L29uAp9fg+mabTeelxvQtRPB5gdD4+5eViuKuxYvLppG7Ed7WE7zGPHYNdF37vH2Cbq+30Yb6r0mIp5qtMW6mcmTOMgmGq53O4IY7pTsL+DaT7N44p1zINp2XYdbX8al31M/WseSq8Brljoxs1rmDdzzMs25wIQtl+Kq7bpfqaPt/IhY9gFYzr1wTajb96w6GIvjCfMn12OfV7cutmxu7GExcB6uG36MCysTfUc8dzoOVKo0XSMken+Huamo+x6rIIxRuYnLGp+HusOYx6eE/WjsbHdbLjU/Hyv22wftunVMDs/t69y9jGO34cxtqizz5YNuGwztqXG8BSM3y0am11/9cfzxWP3wrQcraeK9eV3R03yVRU35ab5A5hCK/3weA7sOzC3fKbl8XJnH9uaMNsJZsfF9qUP+zwzvS13gZZHYIyDMblxUmwXDv2wffIGl+XfB9PY+BdNBdpEMRPAub0GxmulGFaXoR91GebBRVvICubH/Fs6u9c9Hp7eVrwUVeUk96jIpYGCXHZeO11NZfvhdvCetEU7V9wTHpOts15snbvn28fD950rNwVjMVxo3gWviT3HOxq2nwr2azlUvJTnClBo/gsXQVllIDu2ra/MeW7b2q3uKijl3LLOvrNjr0qJ6kY/3z5u8Do0OrOfwM67BgPe1TeIXwD87Fb1+eUXUhbMhlBX/JHYC+MXuIo9yjaEMo0CsnuM4j6NhZCrYElQUMiui1gPG6b5pWhDOkFPy7RjZfn8QtYvTO2BdPdT9GMDJ33yh9SWncaWxmfHY4NLvHhsxYspXt24bY9HZlq7Tew47ff2tuuDMRTC7F5ZjcEGUsotQ+W2BaFLyyWMaLvwXBB+NN3m2LYtxsfxwbrfTuf6Y1rGydi1XG7Huwbsurg90/TLNuePve2X2/bS4QQqXve2L0p9hLWZvT+evx/B7HHRhIQCmFs3Kl7PdLwYtE3VN9OxTfle82ibEiYV+gmNmo7b1UnHsubC3PoxzU4Y89ttTFDV86XgSDEuhWfKfs9t+tIbAlu8FqfBGIvGabc9Y1MQ1djscu193P4SxnJ4oz4VpvW1Y3N7mBkbIZvQRaBku2laW26+HTA3H4GQcX8M07htQFYxfVgaQu9kGI/zd8GGcLsHOF5+/iWRcSnYMx3rpz3F8Xqmmc4et8z6bYTpOHP1fwZMLbk909thbBeeW7t8bReFcfXJ3x4bpplfQb4uqj1MlwOm2eHGB8qOnjgu+48elX15+bI3P18OHs2XI7l5si//qOzOP2JeD+H4gbzDcgDvDyHdnvw8YwfyjiDtYRw/JAdx/DDe78vPRTpYHvIdOSqH4YvjTfcxff4hOZR/0PjZj/f783LlMHzT5z7kP4T8B/JivuEj8HfExMEYDh3Nk93HECuOH6J/5D9CO0o/uYghN9iXG9h++NiL+IOyYch/6Ch95Zr6sqzDeH/46EHkZZ3zERPT5Elu7lE5CjOx5R8zbUM/THcEx1m/3fDPOtAf42HMBxHzfthhvD+MdKZ+xoK2PYB4DjIdY4C/vTC+7of/A2x/lHfQtFlQlvGB94yJxn2Hjh5D/LR8s007nHsM5R4zbR20BdrSlMV9yId6HkCs+xHXXpTPY4yNx9hGe5jWlBn4yoWxzjSeK+Y9iPSMR+NgG/Ac7c8/jDrw+uBxXj+MKTjOc3k4N7im9h7j+QjqzbY+An+5uH4Y7xG0Nc/ZAeMruI5Mm7A9WGeUcygP1w/y7IPfnceCOPIOB+2/n/GjbJMPsTJOtgHjYp6DR47LPtNuTMO0SMN2hbF+TM8Ygzagb7YHrx2UT8M+5t1v2jpfco/wOkD75R6R46c4P7YN0+zl/jY4h1kNYJpfMC4ou9IeXhXz2L2daoQLHlOYU/ELihBH0OUXHHvLFLZtyK6L1K8dD79gKZZvQ50Nc9zWYQt2Oq0jY2NbUvbxeNDrlsV02qOjMSWKR8tVCLEVdiyRr7AYbVix89l+EtXTLY+qS1swDhumdZty/YZBblV1tKHSbhsti8fca8DOo3JhOp5fflbsOtL4w+7+MBN+Gbe73/XNuoT5Y++qnd/O5/qIB9PxYgjbH69N3bQKfNVNx/bSnkW7foQyAqjmZxsTevUzchSmoE2xzolg2j5GMR7t7aQpaNvAyjqHxWYDHWMhcP8xjMNs+NcKhUrCqN3LHg+m7WOsp0K4e76qm49x23ULi5sgGS+Ngq37wKQNrWH5+f1rgynl1iceTPN8sBec6VU2QNcEpt3yM2Dx2oUx8xy5PdOavy6qS890RVczFAO2fts2WbRylXyxdo2xr1avlmWrVsniNavlyzVrYevky7XrzNRwS7Dvq7WrzOsSHAuM+1bKl+uwf/VaWYp9i9etxb41smz1Glm+Cj5NXu6D33UrjH21BulxbNmqtbIc6ZYaP6tlMc34R561zMNtGOJavAbloCyTd/VKpKUhH3wvQ9nLWBbKYCzcTx9LuX/1OlP+YtjSWP2+wv4lqNvSVTCUv4Q+UQ7j13zLERv9LjZxBGa26QdlLUE+1o3xsN2+oj+Utdz4RJutW2PiCMoMXlmfoG1YFuMN6sfyjD+WZ/zwfZDWlGH8r8Y54ivOy9r1xhj/VyjrC5wjvjJm1udL5PvyTBsE9TH1R9yLsP9LtNPKlfSNfDzHxifrxHZk3RE//H259htTHn3wXC5HPZYhDsb95TpsM07GtY7nBuWsQkwr15s8bCvWhW2/1JSDmNAmJi7Gg+Nsg6/hl3kX4hjjNLFjO2hntg3PTXB+6OtLlLVoPa4hxLdsJeIz9f3atMUS7AvOSdB2fL9s1TdItw71Xiuf85zg+IqVqCMsuDZX4X1Q3ufrg/zLcY2Yctatx3W6RZat2IJ0bHNcczgXS+DPtNuKVbJz734zUuQMIFdGzwHmRFaPMM0vFwVhFQFGe0JdhR3jPu19ZnkK2+qbP5B1Fb80CTRhPewsx4Y6Tavl8gedoKQ3DXbsCkf8srb9hEEc5abhcAHWm2XqTURV8VAKUSzXlX0ska+wGJmXdawuTLtt4pZH1bYtGP/FANMU88S7BqiawHRYfldhwEqFxRXmz91v53N9XOwwTb9h7UBY1PxsY4VprQdjIuxWd5iHHmMsX8PYq0q/hEhtHxemw2KzpXFdB+MQNIXoW2GEP+Z1yz8fMK1lx5PCaVga+rZ7hVUuTIflZ96LGabDfNh5uH3hYVrKK7qaB9ho7KK2FXtr/7k83p+3vy2mogMat/mH/er+4T0mzR6TtXmucIDH6L2GJVQhOwDdDt5rO9htYW+HyY5PPfH9t/IFRRhV5ZOJg5HJ8MQxz3gNHrfT6Gj6Pjge5DEvZq9uny0W14IZcKHpg1TcW10xpZZeHZ0ZAhIrwuRj0dVSkIn/BhYMwzDSQGIKNvmv1k2vS8sqeZwjq9UjR2Cb0fvYVjENR+PzWDD0x3gFSXPIlI6Dr4lB/OLiZ7eqzy+/PHSYgIpfQBwzxrGhhBWCMH8kVPwBtIdmEJB1fDOPcXykAhHfswdA4+B7hW31rX7qIsZMoKkNTDN+zl3NPwHqPlv6g88fbBs4dWiDLbssu64sg73KTF9VPCr9Mbd/0FR6zI6Jsn2xzETDPOwbGfrj8A2tm/q0b34oTaeQQzG9toUdq+2H+QhT2hYcj8v0Cl1arm5T1YFp+joAs+toD/Owgc5uG/cY/SS6BqoL0/SjQz4SiT7ChliExRXmz91vnxfXRzyYjheDtqkCENPZwzxs33WFaQ5XCasfyyEs6n62sQvTlH4O+P20CaYxcz+HvYTBtF6LjIV1ZS93WM80j8UbcmGL/kbANF9PGId72O13PmFa404EhOx9DktDP9Ud5mEP31AxrtrAtPaG18cwj3gwzXapKmZuXww902KWEzcrt1UED7MFDxwCb8qBZTjGeYu5LDKh2zxsxQfn+IBdOSAA4MBDNMMgwZgRM26Uxge3zAwMeCWO6DhS031HQ/rgga7gYS8+0GXymfJ4PKAU4wr5jF/m4XE1xoFXwg+hjLuC40FGbGEfH+ZDrKb8wCdCMmUGM1LwQUAYts2Y11h8fKUH2jlxMzMfhHSMD+4FxjoF5Zr60CfMPAB4Jj+3UWfsN1XV9Nins2WYx9y4L8Z4zBsY89MQO+M3DweyHme36YNlMiPbw9QF23wo0sR05n2Qj7NenD3OvGfNXCP4L4BEpgnOl/rS/SYm83Aq5+sIHtAMHuZknWAmD/5lhUxa/I9tTpbI+pqKmnrw+oPxWozFYB7mVD/GB08s/uEUhzjGWTXohWhuHnBkuWxUvCCB8a8xsQyzkI8pmw8Roky8mvNj2opZuc0N1o2xcfYOxhDEGLQxH85EneDnzHXA9CYP2jd23VTHIH4B8bNbnc8vv2TsYRucVUOhNGwYBr+g7CEVNhDzy4g/jnpMZ/HQIR6EDvWt5bK8MICJJ+Zz5yZ2fdtiTFXBK4HD7lEnyOmf1/XmwPXjthv/7BwG3DzGHz7CGr/0E8UTVq6qOjG5dbPz0PTHmLKPESI3wMJ8EhY0HX+47GOq2rZFXWGaYjr7z/FaR/VnA5m2jXuMcq8BW1oGr3V9ADHML2W3F69t/pCHiW1mP+SnbebGFeaPMXK/1lvPC/O5dSPIauw6NlkVFgN9ax7dr7AZ5rsuMO3WQ+vH/LxOND/bWGHaPt/8HChQsgz9Mz6HXvB65jHGbIMn3xOqmI4x6rWo9aYPPpxGkHRjC5srmm1oQzd9aM835ZZvl8Fr3T7GesaD6ZrkI3xqW8SL201DkOV54fc9zxOP85wpDLJ8PrynD+6F5ed5SwTTrg9beoz+aPa45UQwbfvk9RIPpsPaxY2Z5+rCwzRwoCuX7Ob8FJxarJQzVABkKgAOBBnC9GlARhSAxPdMwwUpDOQAHAgXXDqZkG3ACoBBsDgDtmQRwAnBhxYAHVKbMpgecIJtrlRYWlEMH6UGUOi7AmUQ3Dl7RpTzGQPweZyQxGN6nOXROeGOsXCfWYgmWmLSwpOpVzHyEqYIZIQrLodezPpUlOAt0+Io/cMf49aYOQSGoIZ7BPhEpQjv5YgRZpbUZgx45T5uMwbCHaGrBP7ZZoyVzgilBjxZQIygCYanaXCN2pt8BD+2UTnbBbFzRhC2FaGynO3H9kDc9EVeZFtzmXHOAc148QIfppomZlaZa9eUMi2Om9knWE+8mjhNiYgT20zHutptwNPP+yfGyjYlfJYyFuYz7cV5TgKADWLiNVUMXyXIzHOnbcL9AdSauhJhkd/4gO8A3nmNBdBr4BT7zTUKM8t0m5jZXsENkjkOT6fpk9ePgd5gxhXO9sE2KWUZPI7/irBl8rFdYvU6ezMT1Ntc7qwvdphTBTM3bPTF9sXpRIhmMpsSvmecvO7MtUegDgC5AWHa6yyoeV25igfrXl5eXjVV3cZMk7QISQQa/qSXA4b4nuJCGlGCI3/s+aNPsnBEmDG9kjFxCzglZQBaeAp2UgAPrkpYGeXkZ3gTk+l1JBjGFvE4I5QXBYiVVpxGHIQyyxd7zcsAS/D3LTFewqupTSDGUw64JrireDToiT8biymBPetmH1KUc/o24B/gDLXnUfMvV0lk2/BP+izJACwXZeFBWGUp/JYB39i7SnE/iIw3JYRQswv1MQvHsJ5IEPRA02+wX0UkY10rihEL9mscJlqUUYw24s0MRagvYh1JwNxntekZj6DAoH4QKRJilGYfl/E2eZEs9kqyNDcPsfav4HZMXIyFYr3LePOCa8gIec15Nu0X7KKC9ga0AzoJtLHs54rtQmiNvaW4SEuUbcK7A4htx5shxs09hHmeX7MIT0y8JLnUPMspY91iZfHmiYsUWWGdUXANIiH94JozN33BISNOh1iBcgxtI5lZOKactyKIGceDmzzUkfVHuTUxyMN09cWeJV00xuvKlL8GvLy86lN1HDPNXjTCS2m55J0slCL8sJ8AVB0/HawESLgswPax00VSXBKV/XnHZeeJk3Kg4JTsOXpMThQVy2nkPXTspFneeStnijh6CBxXKodLCmTbiaOy79BhOVZ42oAnYYp59tBP3jEpjEFaEdOfPCW7juTJTvg9TVjBfgINVVBWKat375Xd+cfMe1LOaUDmkcIipD8uuzmDw5F8KTxVLIUlpbL3+AnZnpsnu+HvMLbLAIH0t/PQEdmw7yCgk7BuIAbHC2Xl7j2SZ2BS5BRA6kjhcbAg2qAygMc9x/Nk3c5dkl/KflAxMHe8uERyS4rFzKGMehSg3OOnTmsXsIHFQ4UFcjLml9B3HMB26NRJKQF0EcYNH/IfDjtghhi9HTyBmHbskiNFwaqL0dgqlAfwfsWuXZKLelLs7S0sOY1yTxpgLkF7FeP9yYITUgqYPZyXL3uOHZPdOL4r/4icLDwpxYDT3MJThrULTpdKLurJMAj8J0+fkvyiQikG9B8rOI7rgisoos5ok/wCxI1Yi4pKpLCgmMklD+e1kF3ZSF+KHfmFuB6KcdNUFuDwkaJSWb59F87HSVNGZaye7L0lHx85WWSuox04fztxvoqKcINQUi47ThyXzZzl4zRbl22HZkUbHMM1WoxrhcB6Gg5yT+G6NDd8Qftsz82XNTv2yEn4oNi7TDuBmHh9seebNzlcCXLP8eOyF+dnd36emc2mDDcAx4qOSUkZ2jwG5vvQFly98WBhoXnPm6vC4tNytAi+8F+0vFiOl5ZI3qlTUoogzwzt4TmFhYFzmEEepqsn9kbyz336J3qvK0+8BnTaNi8vL6/6UN16pjmOmFoLUHyqbTvZDyCcv36D3Pz887Ju/15zbPTMHOk2eYxsBZg+2qqtXNOsmfz2xZflthdelpwFi+Tjr1fLzU89L4926Sr3d+osLXv2k+LiSmn1zrtI20KebvWG3Nj8NXln/jzDij1Gj5ebX2wh97bpKHe1fF2+2rJFtgBsbnvldbmv/RtyV+t2cn/bjgDc3ab8Res3yi0t28gtrVrLb59/SXqOHCfFAKR9ALR723SQxq06yGOdu8qj2F66fYeMnz9frkH8j7zZVR5+vZ30HjVOTsDPkIypcs+rr0ljlNN64CCzQMjcZSuk6aut5Y7WbeXe1q1l+8H9smb/Abnn9bay43CuAechU3PkhuebS+PmbeV21Pn9pUsYlixcvUYaP/esfL17p3k/FeV2GTE8AFP8swfget1Tj0vPKZPNcWrV3p3y/Bsd5FhxALCGn9mbCSAkkxId35s1S65/8UW5tXUr+d2zz8rsRV+avKPf/xDtjv0tW8oNiGPiZwvM/iUr1smvn3tK5q5fb95/8NVSeblnX9l5rEBe6NBDbn75dbn65RZyM/JMnvGBfHPwsDzaoZ2cQNlp8z+RG158DuAaLNk9JCNTuo0eK0cAeM927CJfbdpi9m/au18eb99G9hYXyaRZc6Tv8JEm1tZDhkmzfv1MmkLU4/muPWXeipXmffYXi8z5v+X1VnL9s89J2ocfGnDkstusPMH7oU5dzPl++I035eGOnWTNzr2ycNVauf6FZ+XuTh3ktuavmHhO4jo9gBuAp9q1kYXfrDH+N+KaffbNN2TPyWNShPbr/O67cu3LzdE+reRu5FuzdZuCqrR55z35Hfblo+wS3Oy06dZfbnj5FflZs5fl+pdell4jxsruggJ5tvubsnZv7Lr/cL7c8NKrcmfL9vK7F5vL5I/mmf1fbt0u1z3/onywYpV5P3fZMmnZ9U0pBNzz+iZQBzBd/R5qyMO0l5eXl5fXhVHdHkDUHr3PAE0/uf8xOVxcInOWr5bIL34jv27ZTI4Xl0rfyVPk0R5vSAlgYc+BA/IKwOTnL7wkawAdJwoL5e0Zc+RXALVv8vJkPWwrjHjQ+JU2gPAcOVVULN1ypsvfP3CfHIiWyyPdukvPSRlyvKBQnh46RBoDYr8EOP/PMy/I9rxC2Yf9N3d4Q14eNAQAVSD/8chT0m78ZNl/8qQs2LBJ/v3+x2XsnLly6HiR/O+HnpGJi5fLQcD41tyjUlRWLq+NGCm3degiu48fk+1HcuUA8m0uKpR/vrOx9MmeLpuPHZdl32ww9X74jU5yY/vWshNpFq7/Ro4j3Vcbt8n/uetB2Xk0X6YtWS4/fuBx+Xj1Bjl64qQMzpoq/+ueB2T3oSOycO0mSf75z+RXz70gh4rKZDhg94FuXQ2AU+9Onyn/ifiub95Sdp0oMPsWb9kqv3jiWTleaNb5Mz200WiJFEkwpGDuFyvln+68W9K/WiIHC04Adj+S1Rs2y2wA8z/ed7/MWLJUjgL6xn36qfzDfQ/JSkDugq/XSuTaG+Q/nnlc9uQdlczPlskvn3lN8kpLZR/A+e0P58nPX35Vlu/ZLfm4AVmxabv854NPyFFE8O7MDyTy77+Sm9q1kmO4INqMzpCnuvWRY1GR/37saflwZQCuK7fvkv/7yOOyD+e7/4Q0eaprVxPvvZ26S+ovfiHDMnLkJN5fCwieDpjfmntM/vWBB+Stj+bIkaJTMh/tvQQQyjwc7kOaPnzshPzy2RYyY90G2ZmfJ9ty86QUUDx29gdyA26+duTmylfI98unn5G2EyfKoZJy+a9HHpSsr4ObmZXfbJZfPvWk7Ck+JQMyM+U/Hn5YvtyxHef9uKTNmSXr9+8x6b7Ze1B++uwz8qPHH5EJnwc3IAdx/qYvXSb/fN+j8sHX64Tzem+G/fTZ5rLmwGFznf3jnY9I2sKvJB/tPWH+p/LjO+6X5Vt3yKfbdkij390qP3ngKdmKOsxcvkyuffYJOc4ecqgEtTT3qOwwDwHnMIM8THt5eXl5eV0Y1Q2m+ZAX9TkA4f89/qwcKS6W7C+Wya3d+8kTffvJc70HAWTS5Nn+/U06alhGttzVsn3snciI9z+Wf7z/IXl1+HBpMWCgLFi6wuxvAqBt0mOApH0yT54aOFDub/+GFAPen+zbVx7q2UuyFiyQW7q0k5eHDJG1+w7LT558SYbO/FBGfjZXbmnVRSZ//Jl8sGK5/PDeByTPGmDbCmB1d/u2cuR4gfzLk8/LrZ3fkJYD+km3kWPkVGW5dJ6SIf/n4Wek9agR8urQQbJ8yxYzrnnQuHS55oUWcn/PPjJ54UIz5jZ7+RK5ulkzebhNF+mPfMdLimXJ5m3yr4C2PSdPyMt9estzw4YFBQMA+aDgfz3XXMZ+9IG8D5i7tXNnwGdfebz7QOk66315ot9AA4xHik7LdS80l7SV38g9PftJz7SpxsPXGzfKL3Ejkod25tAIjsGtLC+WctxkUK0GvCU3dOxots9QOdQMbXR/r26xd4GatHkTNwdZ8uHqdXJtyzflWaS5FVA8cPZn8rvmnaWIT8pB76/7Rm5v39nETn29ebv8x9PPywmJynuZs3Gsn9z9Zhdp8fZb0nLsNHlqUB85jOviN0++LIvWBDcd63fulf954iXZX3hKBqZlydO9+5hhJQ+92V9eHDtefv7s89JzZo7c2LaNzFvzjYya86H8qlkLkzfn8y/k0Z7dpdW7b0veSdxUmBu4CjOE4icvtpSHcD20HTJI3po4xVR5wgdz5d52XU1e6t3PPpP/ee5ZwPZx+c1TT8tHsR7hpQDbX730qmw5USw3v9ZWBs943+znebLV5d2x8uKwETLk88Xy65ea4wYxGCKz4eAh+Y+nnpedebwNENmbmy83PtNKNhzJkzemTJDftoydh5h+16qddJuWJvPwWfnVqx3k+YHvyV2vtZc+H82T69q2luP80wL+57XG0e1+mIeXl5eXl9clodrDdDmnxos9ELdo63b578eekEOlJTJ14ZfyKGA6v7hUmrTuJL93w03ywltvm3RU/7QMubllKwlG84qMznlfrgcUfX3wsCzftVfyCoNxrrd07CLXde4qT/XrI3/fuLGsBQxRj/TuCSB9Sl7uP0C6Th4vh4qKZMPeg/K/Hn1WWk2YIv/26L1yJ2CaWgYQ/pvbmsgnG4LhBsSgmzq0kVdGvit7ThfKvz35lPTLmSmLV6yU5QBXPnDWYdR4ubNtN1l15LAs2b9XTsJ/WWmpHMw7LluOnZCRny8E/DeVeZs3mTHOu/JPyefrtgAWn5YBWdPk6wOH5f889IDsPHlc+k0cj7q9IKfIf9CaAwflx3fdLx+uWyPT1qyWe7p2kaMl5fJgpy7yh7c2lhcHvWPSDZo1W/7ilsbyVPe+8ouXXwWcPyrHTxfJmu075acvvyyHTCrDXgBqICTio1j+/37iETkaGyt8pKhAjgFAh07NlF8+9lgA4dD+EwXynw89ITOXLpMPlq8GPHeUXJzQ53DT8seNm8qNr3WU07Fxv3O+XilNXm9n4Jn6attW+bdnnsGNTaW8MyVLHugxEGB7Whq3fk3+8Oam0uKdwcIRzj9/rLlMWbDY5Plo3Wb517sflaO4JvpNyZRn+vQ14Ht/m24y4auvZf7WrfLD+++SP2l8l3y2bqt8smaN/MuDD8qOYyflUO4x6ZM1Xf65ye2yef8B44/adeKEXP3C65L59WpZt2+/bDkUDDUZPft9uavdm6ZtWIPncCN3b8f2crSoRH7+yCMy6ZOgd/n95WvkJ088K4eKo/JU3wE4F91NHmrf0Vw5VVIi23BD9K/33CvXt3xNmvbqI3944+0y5dMgP8fg/wuunw2HDpv3uxHnjU+2kI2A7HGffCj/dt8jspdj4KEdBYXyLw8/IumLF5pr8RpA/J7Scnmp/xD5vZsay9Vt25lx/QyY9wqc6YT/hYFzmEEepr28vLy8vC6M6qdn+qsNm+WnDzwgR0qKJHvBQnmobQezf9PhPPnh3ffI032CcbFUHwDwjS2amz/rUyNmfSD/AIB78a1h8uLAAdL97XekACDX5PVWMmLOxwZwmnRoJy8MGmSmKbv/jU4yKCc7yBzTsi3b5JfPvCinsL189w75xUOPy+wvvzL49+aYSfLTR58zUMWxzRxvvf3ocdkOOP7PBx+VJZu3Gh+qLqPHyT/f+4C8POwteb73AHln6jTZkpcrD7VpLS/1GyjN3hkpN77UTDbt3y+933pPHmrXQTqNHi3XPP+CzFm0WFZtOyD/fscDshFQfeDUKbmV46xfbSPN+g6Ua557XtohP+Oa9uUiadz2NQN8u/Lz5d/uf0Ce7zFAjpeUyjXPPC0DAdQ7DhwCgB+SqxHzW9Oy5JvDx+Qf7nhQHunRW57p3kN6vDfGPMQXTAMXlUOnCuSuju3khpebyfMD+8v/NHtGJr3/oRQB3O7lzUmzV0w7cKzv4/0GmIcA5+B8XfNcM/PQZj6A83+efQ7lvyAlsdlEPly6XO5q8aoUxnqql+Em4n8AhuxBHTolQ+5u18nsX4kbj7+45U55FW1GdRufLf/+2NPyzADcEDz1gnTGTQqxr8+4CfJct65m+6FXWsuE9z8y6cfMnSs/uOZGmbN0tWmf53v3kt8886x0fvc9ua9bN7mjXVvZX1h4pt/40LEC+enjz8mDb3aRloMHSDPUZ/muXTLli0XyD01xzaGeD3XsLDc985ys2LHd5OmePkX+3xNPSbM+A+U3jz4jbYYHNy+r9u2Snz77tNzb5g15rt8gue6FF2XRxk3yxrgxcmf7VrLpIGA997D0zMiS215i25TLBsD0fz34sGzYv8/42JKXL7958jlZt3ObFJQUy8Nd3jBj11v27SfXvvC8PNmjp5khZOFXq+Sax56Sw4D1fLz/TfNX5OfPPiunYg+QEo7NDDKXBkxzVgR3DmhX1UlTE12M/jhfadh8zOdLF+I8eHl5eXkFqtsDiGYKNPyWH8o/LlM/nS+F5aWyY/9hmbt8mcEBavnW7fLZilViFrUA8K3YslE+/AKgS2JC9o27D8hb02fK4KmZ0i8jTUZPz4KfEpm7bKls2Bo8nLcBIDNm5kw5dqpI5q1ZLWu3Yz8puyx4SIsPE85c+KWUnA7K/GT1apm9eBG2AvSau3y9tB81Rt6bOUOOnSwyeU/iNeOzTwGyuXjPeYlhlRWyZPs2GTwjx4yj7T15ikxdMM9MGbfl4AEZNmOGdJkwSdbv2W/8Hjh+TCZ+Nk86jhklH6xcZUo7nHtSps5bILkFwQwOBwFWIz78SNqNHCvZX68wD95xFpTt8Ddn+RIpjQ1BWbF3l3y2ep0cPlEoWZ98ZG4oVMs2bpUPln0lh4pLZNzsT2RQRgbaaopkzP5YCk9zBmQBGLNbU8ysIqPmzZU2o0bItMVfmNlUqBNlUZny8WfSZcQYycSNximk5WzNm/fvllmL0HZoc2rzwUMy84svDEwT63YdzpX3v1oiRVHOaFIpuTjXs+Z9jqavkKU7d8qHX3+N+pissmjLFlmwYo1pX974TEe+jqPHSNbCRcFfInCuVmzZJJ+v/hpZKuSTJUtk6+5d2B9MhDhz8XLchBzEVrkUYd80nMOOI0aYhydzC4LzxrmtGVlhSblMWLhQ+k6bIgMz02RgWgag95AZK/0OrqeBGdMkc8HncoBDQ1h0BfLgNXvJMnkdNz8ZXyxEnQCsnOoDjvfhhuat7FnyxpgJ8sX6jVJeVimzP18oy/YED7JSx0+flinz50gublqOFZyUnPmf42amkNgr+Tg3Mxd8KUeO5Zm0J1DXtPnz5Y3ho2Qa4mRvPUs6tC9P5ny2SE6UBr3WGw4dkJwvF8hptC/9mHljajDEgwadT5jmwi7ne47mi3FeaDumCwHTdZ0nua75vby8vLwC1QWmS7sSjjmlBDuo+ZPOeabNBlRWUWKAS1UM2OMcvSqzDLmZFi22w5KZAg1ibnveZCk9ux2NxhbZqCg36ShOwxY8oBa45fzFZm7fc4R9AE4dosLU0fLTKIcWwLirCmvOZVUJKs3ZsG1xkRouLEJxiZFKA6jn+uSf8Tn1WzC7MARo4wwVWrPY8GcUiroQtEu1zbhciVsXCP6CxVSQjl3NTntynuvCyiLsduqGdGw/bb1oNDYtX0xcPIXgylzcG8whjigDeDPnNsB0COeL8zmryjm/d2VsOriY2B52O56do5uLtgAhGT/E8syUhmdPtRFLrQD4ciEaLmhjEroyiYJNWxy+Eyx+E9uhwvsoh1eYXvhzHZZZNzO8LEzHPE8exEVg9GaR8+6Z68A8NcjmqTTXuraTimlOmccLY8K1wXnBVZymkEeNLzYzXlxojmeQh+nzLw/TXl5eXl5UXcZMl3YlApJrKgEkxUC9Mi60gW3OiWyWkQZgmCW8ARfsOcUm2QPvo4AxrkrHKd2AWbBKAE2wNDnSIyH9cZGMyhIusFIhJYDisvJiQBvKBAwTErn+nlndEE65ghzn+jUQiLI4by9nd6iIQTI5sBTbZdECA5+lhCv2BiKeMkBlBcoy8woTbrHPbAMQuSqiWWWPUM+ecPjiQh5cNZALfXBRmCjeM4ZyxgKQjFZwBT8WiFhLS6UYAMiV94LZN7jaHldMLEbMaCPsKyOY846kFPECTLlanmmzytMAM8SGcisqCpCmyMyvHCyZXWrykQV5Y0JYLEEZBM4KHKsoB0BjH9v2NPKVojyeDzIsV/czk+uhbbmwDuGU7VQGmKZPLoTDxVG4Teg1IG1MzxHKRNyGrQHhvDlgmnKAP29uilGWWR0SNwNRxM5zzHNiVn1EpmDRGS6uEuw3KzDiVsScbxMjDJcSb0ZYl2L45sOnUWybtuW1wfIJ8EjDMkvYDvAfvOf1gLQ8H2iw4BxiP4/h2jHXD68VpKcfA/8wQmxQ72K0D9sQ/ktwHcGPuUbgK5iKkO0Xu9kp43kKzLQt2qzcXG+oXbQI1y388/yUBdcFz18J2qACx3iN8drmOUIQ5rwwdvwDNkcdHGiOZ9WEaQW+DjBdwlXTcxnW2TDdz2WWKc2TBtNjalyu+M9gNkQyvb28OP3boFlVDPay5YyhkbMvrEwOX7CXtuZSwZRdli7PrMsn24oXX7w8bpx2TPfAwvLZS3kzvbtYSFjdNS9jstu0F8w+V26buJCsy3RzGV2m+VuYXRaXKbaXWKaYZwXML2ri5eXlVbXqAtPlXc0yzgb82DMKQCAQAhAMCHA/fuiBHjDSF9PxMF8BDXhjlr9GnmChCgAIt01+9uQhJ8ECkMGeRWCIgS+TFtTCpcO5iAYymHK4nyDNVxrzBHP2Mq6g7GBZbeZDOCyEUIf9TAP6MekZL4ekmJsB/AfcQnrWi37on0NCAtBhGhMzyzRl8D1hkwBnXMIIimyfmE8cp9cg/iBGs0Q3XtkFSigmo9EvbxiAf0iLEA2wcR/9MG1QR9N/asrmNuvO4/QBEDWVxnECIMrG/8YYDyfXM1CLfMF5pH8eC7aD2JiBeYPYWa+gfYPykADHFZKRD/U1bU8fQYimHPrl/uA8BXnpmunol+fB3ByxTUxZQZzBXz64jzExQ3ADhFy4FuCX5eDfYFl7umEAQXq2r2lnbsN4HgnyjBPFxa6lIG7mNuPOeb4YuGmXIC62EUowJbLKQb2D2INtXlMcehIMPzFLziOPgXLUiTcBhORgRUecLW6aMhlbcP7NuTfXPdqF24yZ/mPvqzKIEMTPbqLPr0KZpuH7LbCfmXdnRbDLgnG/5rF7he2eaYVPBVE3LRWWxo3BHcfLGDJhGlu8XmB3HLDtzy6L7cO0e2DMZ8v2V908lBsT8ykE2/m4ba+29xRM/YdJ627XwQZdlQ3Ndh0UnjW9plOY1rrY+ePlccv08vLy8vq26jhmOuSHvaEM/3xr3+VvAdzVzhLnxT/OvrqUdeEN/3xrX/XtfNS94cqoAUwTpv7cvAv0NEzzEKi0t5JGmLIhTRUPppnf7lFV2WnC/LkxaA8uTXuZXXBNVKb6c8uyIdVWovji5aHixUTZ+RiPXSdaWDuF1Z37bMi1ZQNvvDpwOwdGkHdjtPMzXv71wc3v5eXl5VW1Lh2Y9ubNW7jVAaYVjAltHC7wfRjBisMIuD8MrOobpt0YCH6MgUMRtJxLHaYZj9sutlgPHVZh1537awrTFHu/ecwu201j56fC8nh5eXl5VS0P0+fTVGHHvF2edj7ON0Tw4Wc30eeXMGUPseDwg0MwDqUgQBFKKe7nGGSClQtgVH0O82BZOkxDY2BdNIaqeqbt/BSP2cM87NgvFEwzxnhDRVQE2bC6029Nh3lQ9MFx0HNgus9N48K05vkYFlZfLy8vL69weZj25u1StxrANGHKfvjPhkFCG/fpA2k85gIYxd5SDkdwH3yjFATVP+OxfYTFoMAcLwYqUZl6LMyfna6+YTpRTG4+wrLGWAoLi8GtuwK026b6YGNV5bN32+61d+tm59fx3ARsOw/L9nNTe3l5eSWWh2lv3i51qyFM28M8zrdcoPO6uOT2Vnt5eXl5VS0P0968XermYdqrHsReaHvWES8vLy+v6qn2MO3l5XVRqSqY9vLy8vLy8qp/eZj28rpM5GHay8vLy8vr/MvDtJfXZSIP015eXl5eXudfHqa9vC4TeZj28vLy8vI6//Iw7eV1mcjDtJeXl5eX1/mXh2kvr8tEHqa9vLy8vLzOvzxMe3ldJvIw7eXl5eXldf7lYdrL6zKRh2kvLy8vL6/zLw/TXl6XiTxMe3l5eXl5nX95mPbyukzkYdrLy8vLy+v8y8O0l9dlIg/TXl5eXl5e518epr28LhN5mPby8vLy8jr/8jDt5XWZyMO0l5eXl5fX+ZeHaS+vy0Qepr28vLy8vM6/PEx7eV0m8jDt5eXl5eV1/uVh2svrMtGVCNO/gVXCZsCSuKOBdb7L8/Ly8vK6+OVh2svrMlF1YPqfYPkwgT3IHY6ehvGYmvqz86mthP0eLOxYWBzfhe2G2elodQHThoZbtgf9P2TeNWx56lvbpRT2cxj1FEzjqKrcmqQ9X7oYY/Ly8vKqL3mY9vK6TMTPblWf30EwG2Jt6bEwyFZgVoC2odI9Fk8K06dgf8EdkMJqVXkvlAbCFAIbUlW1oR1HVTBak7TnSxdjTF5eXl71JQ/TXl6XiaqCaYXZdbAFMBtqCcdhgK1yYc9+/+/Wdk1hmlKIV2B1e7DVbypsVmyfxqpQz3oT0hTONQ2tG0zTfQzbA+N+jcMtT/crAOp+lnd1bB99sjy3N9ndH1ZemDQ9y3BhMyyO78GqE/NMGP3Fa1M9j5tgx2A8xh7xNjD1Y5/XeH7i1fcvYfFi8vLy8rpc5GHay+syUVUwTeAhzDCNDufQXmj3vSsXphWe6EuPKSzF8xMPphWA6UvTuLBHgNR0di+xHYcLpApxNkxr2epL4Vel6XS/+tAy7eN2bExr+6xueSoXUl2otuNw8yeKme8TtemPYttunJrW9qUAH+ZHbzIUoHVYR7yYvLy8vC4neZj28rpMxM9uos8ve4DZ6/gzmA1CVKIhHpSmV9izgU+PKWTFU3VgWsHQLodG3y1gekx9aHrmVT8KvmFwqzG7cKuwp+VpOhsCKRtc3fLC4FL9uHAZT5qOMdhjpsNgtDox832iNv0PmH3u7Pq5cSfycwuMx7TX2cO0l5fXlSQP015el4n42Y33+XV7PtUUrglKfB8vfyJgritMK+QTHBXYFAxdKcAyVvq5J/aecdcWphOlO98wraoKRsMgNyxmvtfjYcMr3HNn1y9eOWF+3GMepr28vK4keZj28rpMxM9uvM8vwc+FZXufDdvVeQDRVl1gWoFUQVB9ucBtS8dOuzAdDyrDgNMGaMI8twl6bjyJYNqGZ9sn07rl1RSmXfhM9D5RzHyfqE3dc2fXj3ntuO0hIRzKYUvzeZj28vK6EuVh2svrMhE/u2GfX8LnbJj2QqtskPo+TNMRqNXUnwtdtvSYnU/Bzla83nECli3Xn/ZaKzTa+RTiGKdCmx5fHHsl0Llwa8O0XZ7m0XT2Me6r6QOI6qcqmHb92L4oNw4FW75PFLPCbbw21f3VgelEfjRfPJhmvjyYHZOXl5fX5SIP015el4n42Q37/F4H02NXkunMH9nWPm8X3ng9enl5eV1O8jDt5XWZSGHF1ZUI0z1hJ2BlsP6xfd4uDvMw7eXldbnJw7SX12UihZUrVe4wkkTjrr28vLy8vOpLHqa9vC4TXekw7eXl5eXldSHkYdrL6zKRh2kvLy8vL6/zLw/TXl6XiTxMe3l5eXl5nX95mPbyukzkYdrLy8vLy+v8y8O0l9dlotrANB/a+wb25+bdueLcwAdhuqR1Q6o6ZTV0PLZ/bRc+wGhvn08lqi/nBE+D1UdMF6p+1RHb4ADsfFyDXvUrXlfrYe4CP15el6M8THt5XSaKB9Nhi7HobBf/CNsAC4PphhZXHgxbbbG64gItdcmfSBcDTCfSlQLT1ZFeB+dzIZi6lMkFbQph8SDz17AKGD+jXOAmGdbQYn3qsjrlAJib/1KHaZ6HKEzPwxlIChHPaQHsr8y7cD0J0/PK796/hvFzzMWW7AWbHoF9D7YOZvtje7r7qhLzrIW5ftx9GgfNrqfu5+JL9nWoPlgHVzyWBfv/2zu7WG2zsr7bpoNlhAEpVgVBO+1Bk7ZHTVDRAWPSlPSoEUyt0tav06ap2gPggAhigtbqoSSmPQAGGMAPIOkA0WmMcwJTY7UMMwkfDqBGBhsBG7Bo2+s37D/+uVjrvu+932ffe+/7/f+SK+9zr49rXWvdX/+93vU866lPHH0RxvJ/lz2/rF9j31L2ybJXlaltxkpjz34BxAGzdH7+VGP722V3lYGnv7pM/kmXH0/H3y+XPVQmH1uJmA7hIMzEtMPOf16GBx9CKmL6y9G4RExff26KmOacIcpeW8Z4j0QmM/H8vCN5Kr/HFuwR018O5+GjZQhOzgOCcjQ+ykOccU5nQpfxQaRJaCEgf6zsSWVvLvu2sj52e4pp4nlDWe8D/SM+dln99jLFKB9bxTTj87qyLtYBMfsTZRKixPKRMnzj6+Ey2uaczNLvL0P8Ei/j/P1l7BL778v4I8B9Up50b+tZZfhkYumlZe8ui5gO4TaFe3ft/p2J6e8p4690TPnKQ2TxkNKOglgXsT2fh6Y/eP33n9lQxWfK2cr6mWVqq4tstqrGH7M1lHl2mbfFC+aBsl6H2QVtfe7Cm4fpY2USj4wJed7f2WdH6S8r08ySts9WHoK3b92tuHk5Q/+jgNh5Iai/aldbdlP3nWX3lo3yRlu+K56Xl81ifXFZz9N5Vbq2Avf+fb7shWfH8s/Mm84Tx6o38wf4RMCQrhgYAwmyXvdft2P6/bSWtibw/FifR2MkiIGYvc2nlHFutV36qF2nx+Aww8n9p7r9WIzGijI9DkQF6bO+3VHm/WFW7+ktjc+aleztvqbMx5v6jAeozZeUaXaQNuWLWB8vky+PlXvaz5GO9Zlrn+uO7f09Vvlw1tqRLxeLGnfF2o878jUSugg2xJmLS8H1dB3ENGKXa5Zn4SvL1E/Fx0ZLtC3xLB9bxLTKIm57HWas3172gjLaRYgy+6zPoOMfOfu3p//dMhfTbyobjSdCuc+Mc25UV4zSthAxHcJB4N5du39HYhqhi1gFXjwfK+siUoLWH0QzeKDxMH1emfy7WBQumpfaktj0MuAidFZHqN/k8/nBMvKJ9b6ypXXSvV1BOn2TX44fLZMv8iSYGVdf/+xliR3xvNTfXp86LBVQ3nvKJKBHAkzxSHSNYtX44c//2BB9rNQ/+XP/9AGBorKPnH12uj9E2pL47eMkNF6kz8oI9wd+rBh8jEZxg7fJeLGumxc4eL1RHD0Gp587xAb9cRGnOPtYeRweP8eqo75RlvOlGOhP9weco7eULZ0jmM1MM+snMe5tjmL94Nmxljj4OdKxfEoQS4zNRC7tfKJs1o77crp4VjtfEkoNxTgSuog+9+Uwvtx3+mNAyz9G/pbamEGdNTHtx4wXQlJCmPgk9rm3NAaqs0VM+9hJtDMW+H59Ge1S5qJiWnW0bIOZ5T7WXSBrmQfjzay0EzEdwm0O9+7a/TsS0wg2LfPgAedC2MUcs6pL/nnY6qWAITZIm4nwmZjun3kQIxQ9HSRogLi17KGXA+JHcDJzSTlm4ukLL9SR/9lnZ5Su8R3NKneRpxe2l8XnKJ5e3/No08cd62M+inXUPjCWErnQzysvw16n++/xdsHb/Y3GB/Ar4ck5ZNZVglB0YTsqI9wf+HHPg9EfJuBtjgTvrB6M2hG93sj3KA2W4uB8eZucY4lk2upiGl+aTcYQnDpHvV3YsszD2xz58liXxLTncb6ZdeZ8j+KiH9xPo3buLJuJU5VRPfn5klBqKK6RrzUxfdUz071vXfB6fPSF655ztFVMuz9vy8Uw6S6MR6J5SUzTBtfTfyrr653pA7PV/j8PAuH88TKfse5imna+UMZ9MBLqImI6hIPAvbt2/15UTAvq81CRiBW8HLW8AB/81y9lSD+vmAbaIU/xUr+XcTENozqCmBCI/HfiL5TxMuCh/k/LRv5nn51RumLqeSOx6MKJz0v97X1ayhuxFGsXxhoriR4tl9F55cXY66z1V23N/I3GB/A7EriIcYk3+fa6vYzo/vx41NbIN3g6QmAmDHs9GLUjer2Rn1F7sBQH58vbZOxnYho/nCOWa1COmWU/RyMxcVViWlAX8d9nmenLKcR0P+4orpEvYnh/2XVc5kH7PjMu05f4enwcM5vMHzHEsiam+fzhMvfPbPBzy2jX/2DDeB78aNl5xPSSyAaENufuSyK34WIfMjMdwm0O9+7a/SvhJXjYIYK2imnoPoA0iWYetMxiIzbwwX/t8rmzJKbxwTpo1gbPBJsEjVAdHoS8sDvEyJdgVIf1ng+Wqaz7n312SKdvjIX6PfppPfA8IF/LLGCtv+T70gte7r7MY7Qsw1Gs/t/8s1i5BiSmGTNEj59XXjwXFdPdH7PI8re2zMORuKHsTPB6GYE/X7qhcZRQ60shfPmG4232ct5GjwlmfQJ8aSkE58EFr1Ccfaw8DtIVB8e9ze7bxTRjIqGrc4RInZ0jOK+YHsXqyy/0WfHolzIoh4gbjZ3Otwte2lla5jETp9SjrxKcxC0fIxTXyBf1eTZiEloItqUvIKqOz7gjEjkvM1E4Ys2PhKMLfeooJtbU9/io85tlPHNGYtp96o8Zxax4uJ78PFFOApj6+rIg47r2BUTOO23gGySev7qMftJ3HzPa+hdltI+fvpZa8UdMh3Cbwr27dv92IczDBBG0JqYRR5pdYGahCzfKIgLI56XiXwjkIehfvFP78tm/gAjEwSwFD1495Dwe8PrMdAKiwOs4xOGik/r+JUX3P/vsKN2/gIiggFEdH0MvC1v6y0tD9Xlh8BIY5ekLj458+RfQJH56O8Tia5n7eaXeRcW0BFn3RznOj395jpcg5SXI8KmZLK5BCSqlcx28qEz98zKO++GLYYwj5egDbY3GqMMLWW0yg+s+l+qB2lFs9NuFpZ9LCfvOaKwop7iUrpna3ibn2MW06jEjybPgPOeo1+9fQFxrs8cKntfPETHJJ+W0VpbzPRKzXsbbka9RHeA8KAZ+tk3ijzFAoPuygTVf9J17W+eVcUJs9nRvC5/M6ipddQDB12OYIT+9beizsoIxQ6AiSEdin/w/LXMx7e3oZ+5G/hHzLn4Bf302WWPff9Kup+OHZ43S6R9CGJ9aniGjDs/7D5VpPLR0g/g93fO2EDEdwkHg3r3d71+Jtj3g4esC8jpzk2K9KhgjF38hhLCViOkQDsLtLqaZMfJftbhsIqaPRcR0COGiREyHcBBuZzHNjPRoecNlEjF9LCKmQwgXJWI6hINwO4vpEEII4aqImA7hIERMhxBCCPsTMR3CQYiYDiGEEPYnYjqEgxAxHUIIIexPxHQIByFiOoQQQtifiOkQDkLE9PXlsn5N46b+Sgc/Y+g7Ql4mbOrwxrLLHqOlXwOhv74xy3XkIr9mwti+oexUv4BCDL4py2Vz6vivK/STzWE+X7Zlo5eLwLljm/LRrohXDZvcfLzMdzo8NRHTIRyENTHN9t3a2cnLnSq9MyvHg53d/nznwhHs1qjdqHxnwFk6D3Pt1jf7mTzKjMTnzCcghNjBcbYbnbc7qg+zdm+Vy/J7JNbEtDb6GZ3bNbwu5+IUP61HvL5TIH5n23ifkovEf2oxSgwR06fnIluRj2C8eL75LoG+Y+N1FdNbmO0GuZWI6RAOAvfu7P5lu2PE651lPPQeLWPL8LV0xO6W9A4C9Me/+PGJz9rGW3V4aL23bCamR3UQF7N0HvII9LXdD6nTxefMp3hN2U+UMbYjMeM+Z3GM2j0Fl+X3SHBObqqY9s+XKaThIvETX8T09QcxzXbdFxWKgvHy7cU5RlyzRTvvkIjpiOkQbjxLYpqZV89j1hgRcKr0JXhBdoGKgF3arVDtSEDoeJa+5k+MxOfMJ8f88cCMzj2W1uk+uz9QmReXaVZHM928kBDgfWa7p49mJuX35WXdLxC/0v1/Akbpa74cxaZyv1rmMSudmO8YpD25DOGmMfN43l32gTLyiIlyS/37yzLS6cdTysDT31V2b1kX0z1W1eda+tRZGjYad+rSZ6/7dWXEyjlW24pV/UC09boIEfdPPgL6O8ruK3MhvTYePXb5RvSrH5Thf1IkIH+ojHtY50TptK9+/HaZxtbTNbajOjqPa/4c+oeYpn8qq5nPPm58HqWrz7T3F2dptPfUMvD0Hr+zFIvyqKulE4zr42WUw36gTOfF29S4fENZ98NzpvcRcaZyrygjlj8re26ZZolVbgRCuo8DsX7yLE2xql8IYuL5XFlfFsFYu5gGCXWJ6ZeUqT3Gi7ioR6waR+470np7312mfuLD+0ld1cN4Lnd/gM8PlWkMX13G801Cv9fl+mf8dMwYPaPMy7y0bE1kR0yHcBC4d2f3LwKPB5JABFN2LV0PzLX0JXhwd6E7SnO6INXxLN3FGMZDuIsn4EG7VUwjAjWjiX8v47hPHtQ82PsfGJRBwGjs6L9mwx3qS0DRJg/0UZtCfl20+Sy+jzEvDfpwd9koHTHlvmYxdtZiHqURJ8IN37Tj66cp/9kyBA7lWOLgMUkILvWP9cnu7zNlI8EEPruMT69L+4+U6bjTZ6aJlXPMi9djVX/5rPGYvZwZT17uiKu+xnptPHxdtmLn2K9xxum3yvSHjma+PUZ8IfokePvYqg1EImOLMOzt97yRvz4GxPCRMvoncffBsj4OjBFxk854vr3MfS3F/4kyj/HTZcTYWYqFe4U8CXfaw6/WI6usRLbnqU2Endrof1ABfZRwpb0Pl0nM/2wZ4hOf5D189rn7ED4zzfrhHqvqqx3i8fEUHtOsroQ97dC3PlM96peLefUTH8wWS9TP+om/N5XJH0Ja/gR+JaYZf64X6jk+M02Zt5X1MktETIdwELh3Z/cvD4V3lElsYoiAi6QjFns6L2s/FpRHaPWlILxgXAhRX2KYB9pM4M7SeaG6yEfkqLz75aG6VUx7Ov71eeQTQaP+S+g4vV2Niws+/2MAv4zR0lptGPVHwsHjlPGim6XzIlqKsbM1ZtKYLfU04paYxo+Lbc/TZwlhj2nWD2b3Rv7ko+OCuMcCGk9PE11M91hnQrWPh6N6/7mst7vUhmJ3EeEiEnH59DKWNTB7TjrnHNGA6HTf1NOs3Ghs1YbX6e1v8eexAnWYmVT/QH2QyHE/iD76xoww4yl/s/ZeUObCW+3NxHTPUyzMwnqeBNqXhFSBgKUsY+Z57nfUBr40s4shDDlPS+0hrrn/+ngKF9OzWH122eNxuN54zvp912e1JZ4p68Kbdr9Q5vX60pDuQ7HiC7rgdX/MHmusVV64X+4/ZuUl2IX75g+BPy7rZZaImA7hIHDvbr1/f7pstNb5VOliNnPNA+3UM9Mupns5wUN1i5j+qbL+xwTmbYiRz04vw8PeZ3MfKmMsSO8z27zAeXnxoN/StgTebAwkCNZ8eYydUcwe3yhmT0McILRoq8dDHMrTZxePLqa39K/76OwtpoXGo89Kej38L/XFy3YxC4pdM9AvLPv5MonoF5Uhonr8sz4vje2WPI9tBHUQjT5OEor07/1lCH/6jTju1xcCmvHUtdHb63GovZF4HOUpljVxCxLTPRb329vAD31kKQZ95Hmzpb09xXRf5iHoy0xMc+7eV3ZXmfrFebqomEY0uz+ue/xtEdOCPvNHi5ZwuJgWlEGwZ5lHCLcR3Ltb7l8ebKzx5EHmrKV34TtLBx5mCKxZPGtimvzzfAHR09W2C1JBnS4+Zz4d+kpf+gsERj47vQwxuiiUSCcWZnZ5qDtdqAj89qUZWjLh/XJm6UsxdohHotNj9vhGMSvNxbTikYCijC/z6OJRMVFPSxycnu7+Rrggpu6tLPPosS6JaRiNkdcj3QX1UhuKXUJHseuYtn6xTOeJL9ay3EPtuO/zjK0v5diaN4MYfGkF9bQsA3/6Y4F0ZqP7HyIaT2arWQ7TRSH1PN1j7Mxi0ZIGF7eep7H0ZR7eJgKNNhF2lHM/5NFHBBmzo+rjKcX02jKPyxDTjLPipX1mhm9lZppnptK7v7VlHo7GhbhGYhq8zBIR0yEcBO7d2f3LAx3Bw+yqryc+VXoH8en/FYgRGw81XqqezgNsBLPaXlcPb8TFKJ0HrNoczSBDb199wKfqjv77/TLFtMfEC/OBMsbEx3A21vLrX0ijruLkJaZ0/7nAUfpSjJ2tMSOeRmnUR7ipLY+Hl5riUDmJsB5T7wcvbhj5mwk54mNGkz8MmfXUMXUxH88OL3vV1RcQPdaRmHb/Gg/H69Eux8zCrrVBWcWj2F1scu+6oKUs/7ugdcV9rBlD+dLY4svT+9huzXN/DjFwPfmX/tQH8hC3pBGnX3NaFsF4Sgj29iQePR0RSowj8bgWi4tbYDz78gz1D0E2arP7GfXx1GIaqN+XXJBH+5chpomftdDck96vi4ppiebujz5IXKtv/QuI3neul2eVgdL5AuI/O/vsZbh/+K1q/pdnRMR0CAeBezf3b7jp8ELlBTn64yHcHHQeJaZvGsTfBfMpuCy/4WqJmA7hIERMhyPA/xLM/mch3ByYLeU8zmZLrzuXJXoZFy3lCMchYjqEgxAxHW4iiBbWlOq/ZWfr8MP1pp/H2W9J3xROJabxo6UbGhf95nU4DhHTIRyEiOkQQghhfyKmQzgIEdMhhBDC/kRMh3AQIqZDCCGE/YmYDuEgREyHEEII+xMxHcJBuIlimt8PfWMZv5/L73hqw5GtnKcObbGZi35X+aq4SD/PA1944nds9/ppOZ3Dm/BTdoy9b8qia+LzZfxO7anOi9oZ/R7vZUJ/+E1q+tPb5rrQT9VdVXyXAX1mi/Sb+hN8gn68vuy69YPrxn/7eQv81jO/yazf9t4LxpBfSuH6f37ZWtv07XfKztO3GRHTIRyELWKajU30rXJ+jB4BxAOob5092j3wMqBtiekOm7acMg7faXBvtFPeHkRMb4cNPLST462ic3yV4lT9Gf0cnYvpPdGGIhqXfnyrcP1FTF8eW8W0NlS5yp9CZHMa3+RlhMcZMR1C+ArWxDTiFDEpmJ368TIePG8te17Z3kiI7SWmGZ+I6dOic3hTxfSpronrIqZn/YmYvt7Qj4jpW2PL1t8R0yGERbh3Z/cvwvm9ZWzD2jmvmOYB5Fty06YEHKJKyyh8G2n/7WBPf2fZvWWIafl4dhn/9S7/S787rDoIOX1+WZn8a2tw32pc/hgTbY2O8YCF3pcXnh3LLzP6HqNmuxlHj5t0tp7tfXlmmWKGtTh8q/DRVuedpXo9RpYEjNIldracw3eVcQ7XxDT9/FRZb4N4EXlb+tkFK3FoZpnP2rKZWPmNY/nmXPJfv99VxtggWBCe3re+VTd1/XeTiYnzyZipHp+f1NJGvnrffVvqrX0XM1/0p/ffUVvE5J8ZU50LYFtlzW7zWT6Xfjea62dtXGiPbZ91LH+jNoiP33j2rbxfVSahRh1t3a3rj76M4pBoWvJHvv8WtPK8naXfh6Zd7ndvF1F10X7MwB/bclPeffUttPv24K8oo32eXc8tU6wep5dz38qT4CRmbbXNmDyjzPtOGn3wOlvi0ziw/feSGO6+XlqGL4S0n6u7yhzOEde1+udxfm+Z+uTt9752n07EdAgHgXt3dv9qVnYEDxlf5qHlHyN4+CGk+yxrT+eFj3iX+FL7pPu6VATQZ8tcDKvtLTPTXkcx0A7CgLYeK5M/n5nucVD30TKO5cdFrftFfCDMVFb1HMb0vjKl+8w0dRTzljgkrnp/ZvR6W2J0USpo7z1lOoea9by7bHQOl0TAqJ+PlKmfiNbez5G/HqfGdRbrk8vw3YW7fPtMrucpJheZndk57r6Izdcnk0ffOVY73nfO3Wwsl3xx7P3peEz+WWOKIAGJa87zu8skoJd8O4zLW8oYF8ouzUzTn1EbnDfELeNCXBoXNlDh8yfK1GcEz2fK+uYqioNyI3+MO3UYC/L0R4lQbBLQik3jNIN231zm7broVbvqh9YV049Pl81mSYkTId3jxKf7odzDZ8e0Tx21z9h/rkx5s3Ldh4QxMd9fpjHRTDB1+oyv1/H107P4EKH0hfGajQH5+NJ6aPfF8UVmpj9Uxh8VnDe1/6wy9VUCes13xHQIB4F7d3b/ronprTPTvHg1E+vwUHIhTHsS5zLq9fper/u4iJj2+vTLxY6L6S7KQPk84N1P9zsTdECeZmgwHtowE9OjOFxQLPVnRo8XXAiNYuTFwey4RB1Qx8thvHTuKfOYR+111vqJsNvST9pyQcj6SAT0LFb5ljj1+uDj4nmKlxduB9Gj2S1MwnAmpke+et8VD313Idqh7ZkvyvvnTh+72ee3lSFu8eX91JiOxgT6uEj0LYnpWRv8DxozuqNx6eNJzL5TIXFohlJxMM5eRv4QvPjjOur9msU2E1O9XWZfR+1KaKtd+ev96ODfy4tRuoQf44io9bHxshKWxOnloPtA4DIm3keM/9HC30xMb4lP4tnHZ3QNyxflhIvcNcELS8s88PumMsQ5fdWstPfV23YipkM4CNy7s/uXBzf/9Xuryzzws1VMj2Lp6V6v+7hpYpr0h8oQd7TNg1fxX7WYXorRhQ5tI0pJ8/FyFJ/SR+111vqJmNvaT+rRF4+vxySIzcVqP/Z6nqd4u8DiZc74ITaJE3Gl8bupYhqot3VMRxDX+8tG47ImpmmjjzPxzcR0r6OyCEHFwcypx8E4X0RMj2Ib0dvlGTlrV2JxqR8jaKOLUhiln0JM9zyJafyOxuSIYnrNlxMxHcJB4N6d3b88JFjKwUNeMBt53i8g8vDhv1slDAXpLqjwPVqS0NN5eWtZSfdxmWKaOJaWV7ifftyFoUQU/vWHhmZ6eWjDTEyfJ47enxnU68tD1MYsRvUF9JLnv/m3nEPK3+oyD4Td1n7ii7W3rLdXHdJGyyPkW+n9WH2l/57H59EyD8pLzNIma5dVZiamKbe0zMPjoe9LYnrJF8fen4631dvF72+UMaaetrTkxBmNy5aZabXRBSTxzcR0r0PbWubR43i8bG1mmrzZMg8tyVhD7SKk1tqVWOz+EYL0Q8Kuw5hcZJnHVjHtyzy0nMJ9EBcxz5ZhzMQ0dZaWeZxHTF/GMo+ZmFZfWfKxhYjpEA4C9+7S/cuDwtdGa6a6p2NLfnjI+BfmKMtDyYUfINz0X+/+286e/tqyD5RRr/tAtFKOOLUWtuN1en36NRPTIP/qBw9Y6H5GcY3ENOV4yeOLFyiCTz69L/0LiFvj8P70PEd5/qU2fOrlM4rRY/A184gEpfs59HReTrNYnFE/FRPCbtTPEeQzo97/h6THygtZviXK+jF1dE30PK5z/6Iff5zw8kcAcezjR32ECssCOMf9C4jKky8Jot4mfVsS0zDzBd6fjrc1apdZXMYUkSHwp7Y0pjPfGhf8jsaFL3Axc92PR20wzozvbFy8DuKc6w/BSBwIoB6H/LmolZjGH+caAUw9TKKyxybR1hm1uyam8YP407IJ78cMxOQoTsa0LzFxUbtFTFPOv4DYfUhwesyMiYQtvlkW4V/sUx3lzeLbKqah+9IXEGGLmF6Kk/YlpnV+1Jb3dUTEdAgHgXs39+/tAS//XyqbPdhDCGErXXSH8xMxHcJBiJi+fWCWV0sKQgjhVoiYvnUipkM4CBHTIYQQzkvE9K0TMR3CQYiYDiGEEPYnYjqEgxAxHUIIIexPxHQIByFiOoQQQtifiOkQDkLEdAghhLA/EdMhHISI6W3wZZstv4u8FX6mzjck2RNv2/s16uOp+31qlsaR3399Y9l5Yr9InZsOY+ibujicf/9taWep3h5wrt5QNortsqBNflv782Wz34++FRhv/43pvembuYzwzVluyi8DMa7+29Bb6Ju9XAYR0yEchIjpbZxCVPqOhtcF79eoj6fo91VxSjHtOxVuRcKL+8vrMaZdoKps3wBF6b5xjTZcGeVpB8tbgb72zXFOJVg95r6hCxtjaPMPyvg4jMDX3mKaDVm0WyL0nRovgvtgvPcW02p/bbxn+O6A1xXGdYuY3rsvEdMhHISI6W2cQlRGTO8LYuuqxTS7Mj5Y5jPnjGkXqMzy0i47e3aR7bv4Ue49ZewC2PM4RoTeqri7TDGNcOt/XAD90jbkW/tBuasQ08QfMf1XRExfnIjpEA4C9+7s/pWQelmZZr5UVnkIAGaYnlfGC9G3DHfh6NtC31/WtwOXH2anfJtybf/cY2H76meXsUW0lxvhbWub8S5sKYOPO8rkc9S+xyzB5ce84Hv97nO0PXgfOx7o4P1WH5ZmH1304fOxMrWBECBv1pfeL1CabzPu7Y/G1lmqrzzOPf9tjigkZt+OWyKji1naZYaQLY0Re4qZdM1uvqvs3rJRHrEiSGGpjs6n95F6szgd6iKmX1hGPyX66HcXqOpf374eHy6YuT80M9rzQGJPxy6MiVmCFXQ9aAy/qcz7ytbJ2uL8xWUaIz9/6oc+z64ToP13l2ncnS5S+7Hw2WudK9pnLHyWns9POvvXzw3131/2tWVe3rdXH/kiDmJS2/SV7b99rJ5ahn9tm600xgaBTKy+PIR2eD64D647yr6kTH60/TeM/DvdJ7FLqBHHh8uU99Nl/XyrfcR8F9m0zbbi3OMI0+eUeVsaE8bS67yv7K4njr5Ij0P9Y1nFJ8/SsL59ONuW03ee/c8to23OB32g370cPl5dRv+VJzFNXNrym34/o0z+lMZ15XWI74/LFJ+2JMf375SN2l0jYjqEg8C9O7t/eUjw8lU+x4+WIZyVx8sYeFH+URl54GXJ83WtiJfPlvHg7n4cHpCIEW9PsfxcGeIbn2pL/h3aZiZPIk9ihRh4eOoF2sU1qH21IaHpn6EfC68P3obX6ePj/eEz/ZYwoawL5I6LKT7/VhkvxC198c+it8+xYutj622LpfrKc7HXx+GRMo45X4hI+dZYupju9XWd8VKcxXp3Get+vc5nyiQ4hdpTnF7H43R8zBW/Xr4SoeDHilOCEx8u7BASqkeei2nF4UsnZtcDf+Cpbo/HBTh5Hy2ToCQ+zhllvZ7K+XWqcgIB81/LuH4lWNRPxUkbQFlfTgEad/WPMpyrPovr4+LjDhKIpCMM3f8I+VKbPU6fVSY+/liQwFXZO8s+UuaC3ekz05SVCEbAMa70sfv/wTKPpUPsby4jdu4TBKwLXeGimfYRkLTH+DJGEnoqhy+VAZ/N7XX6TC/+iUNCWfR12JR7+OxYsSO68YvPz5Wxlpm8WbnuQ8KYcWRCRwKfcXxlmXz3sVAdXz9NHhNCiuFDZWqXvnAOn1W2RsR0CAeBe3d2//LAQFwxOyUkRnseLyfEqTMTrqo7E3CUl3jAeLj1ct0n4nokyInBfWHU4wHoMWjGBdba77GMYuv1YSamKe9CEfQi9jiBF6QL9A4PfcTY08qY8f2eMvlRH2d96f2AUZpiG40tIsD7sVS/921tHCSa8el9UXqvrzwEHX5Gsd5TNqvjuJheitPT+rmijP8BoDa6cPS2XBhyTHwSzOS50Ma6YJMAe3oZ1wMzzBrPt5UhZnufu5j2PI/H85bKKZ4ufhFnGjONn8agjwn0NNpkFtXHUTOLGgv+aNBSEJWXMH28DPHvbQh8aZbRx7XH6UKYPG8f4/wgptXuiC6mvSzjKEGMf49J/r8kxM7osSNcuWZd5DozMd0/v7VMM+0zMU28ry/z+r60gthGcYzSJXIZP/ejsrQFar+Xg5EP0vo4anZ7JqZ7myDfPIeYmVa7lHlTmf4wWCJiOoSDwL07u395mCB2XExLtPY8HtYzMa1/hepKGHVBpeUCPJR4yHl7Xm6rmKbt0UONPOp4Gfw+VLbUfo/Fj2f1YQ8xrXyWFvxCGfV5CbyoTH2c9aX3C0Zp6sfS2Iql+r1vS+NAGp97u/hHxOHDy4LyEFI9TyzVcVzgrsUp+rniGEH7zWVqg7QuiDEtJyG/i1LF4rPL3q6j+lwPP18mEc31gBCgXu8z/l3ceZ7H43lL5RQbgsTFsB9r/JTXj6Gn0abENOeE5RsaM8ZUfaCeXzfdJwLY/wghLnwhHEe+3EcX090/KE6Jz855xPTIv9Nj5xmJb8ZnJGJhJqYBwaix43oZlXEBCqM6QqJ0LzE9ypPf0VhETIcQLgT37uz+5WHCf9Uqn9kcLeUgDyEkMe15QL4v8/ClCTxk+e9qjuXH8ySSqcc6Yh5uvRwvhy1iurftkMcav3eWnad99U0iiTpatjKrDxJB4P4ot7TMw/vNg3pJTAMv3deV0RZxvKbswTL3730ZfRak+TINj5XPS0tOYKl+b280Dr58gvx+viiDiONY8UjQMQ6+zKMvO4Ce7nUcF9PUOe8yD0Fdllp8rExx+bIOoJ6EqH+mbbWlmekuWEfQp18s4zqkHNcDMbjPPcR0L4OI49lCvp+HWb9URiKOfmmmm88S5pRj1lkCmePfKOO/9hk39wnUJQ6JviVfvawLYcpqSYZDv08hpmf+HQQesSPOWG6g2Pkj6rzLPAAfv17GPae0XqaLadUZjTd1L7LMw0Xykpj2ZR7yqaUY8sE4sgxD/pyZmKbO0jKPiOkQbnO4d2f3Lw8MxI5/AbGLQZ+1RuD67JqLW0Sm0l9b1r+A6OKIFybleKkgnvDTy20V00DbmvnTOmvgocfMsfs5T/vy2b9Q2evzcAbVYdaxfwHR/WGq09slZgm0nid48LvIxbdmy8HrzT4LpfkXy4hN44W4GI2tWKo/am80Dmprdr4QaPLh8fBixL/EW4+VFz0s1RHExQymZox1PIpT+LlyEANal+0i3aEMokhfovMxkbDD/xYxzfUgoQr45nqQgNcYej59Y00z9/dMJHu97mMWm3zTD/rlgorzoLzZ8gsv4+eK9hFIpBOH7ju1jWDkupFP4tB/9fOHvQvUJV+072JafhgrZoM9Pq4xicElMe0+uI5nYpr2EcuKW/59fIkdQemx63pBXPoX/PTFv7X2GTdMgo82XExTny/zUV/rkDk3EvWdpTj0pUCsfwFxi5imnH8RcOajj6NEsveF66q36/H1LyCOxLREOP+LNCJiOoSDwL07u395SPCycsF8CuTXRVQ4Pzyof6nMX6bXjZzrcB3w2d9w+UjgIjb3ogvmm0DEdAgH4SrENLPIPrsYLgazo7PZ+OtCxHS4avijc/aTfOH0MPPM/9bpV0f2ImI6hHBl7CGm8aOlD5i+YBiOT8R0uEqYkea3nUdrpcPpYUZaP1u393hHTIcQrowlMR1CCCGEyyF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xHTIRyE211Mf2fZ/y37lbK/RsIls3d7IYQQricR0yEchC1i+u+U/UnZ/yv7PhLOmKX/XFlPgx8uI13W213L/5tlv1/mZbBbEaaXLW7pE/7/5RNHl9uefGtc/rzsW8vgh8oUx1q75ym7F9cxphBCuBUipkM4CNy7a/evxLGEq3Ax/Wdlf7sMRmJ6JrDFWj5ITHtbEqv/vexrSLhm/McyicDLROdiNg4ex5oYPU/ZvbiOMYUQwq0QMR3CQVgT0xKwv1v2QJkLWRfTmIR2F8Zrs7FbZ2tHYhrUngRrn8GWwPwbZb92lobRntpmDGhb4lxlsJ8sU7n7yx4rI11x9PaULgGodNq75ywNn7TXZ5N7+qi9EUtjOIrjyWVbYv7VMvzNxlTXwAfL/lcZecyI/4cy+XGBP/Mz6+/Xl81iCiGEm0zEdAgHYU1MI3IQMJTRMgyJZJ8N/bdliKjnlXUx3et11vLFTExLABOjynSxh4BUOZ8lloijbhekEnEuptW2fEn8CpVTunyoTc/32CjrPre2J7pI7aLa4+j1l2LmeGlM7z773ONUWfclAT/yoz8yJKC1rGMWUwgh3HQipkM4CNy7S/cvwlgi2cUP6BhxdFfZO84+/2KZi+O1JRxr+WKLmJYwlKiUEReCX3nyofLUlR8J35G4HQlfF3tqT+VcBIIL197eSFzKTxeXM1SOGHzN9EiMbomZ46Ux/UdlugZ8hllxetxLfl5URp5mnSOmQwhHJ2I6hIPAvTu7f/tsp6yLa8TQnXb8YBnlJI4lombtrOWLmZiW4Ec4ypeEYUcClvjw8+KzY9q+qJheKre3mBZrYnQkckcxc6z80fIKvwa2iumRn54XMR1CODoR0yEcBO7d2f2L2EN0er6ndTENmmV2Me2ifDT7vJYvRmJaglRCUDF1we1o7XQX0zNRORKcLqDpM58Rej2eJTHt4tl9Ura3d14x3cXn0vFSzBwvjel5xLQvCWEph6N6EdMhhNuFiOkQDgL37uj+RXCybEOz0MLF0z8s40tnLqZnwrh/+Q/zdtfywX27IbAcxah8zVpLNHo9iTjactFG/oNn/yLourh1Me3tqY7KeR5p5/0C4lYx3f24L+hxSNhyvBSzxO1sTJW+RUwv+VG9mZim3qfKPKYQQrjJREyHcBC4d0f373eVKe92NYn7t1la7OqNazOEEG46EdMhHAQJlM7tLqZ/quxPy/5P2c+cpcWuh0VMhxCOQMR0CAdBAiV85TKSpXXXIYQQwq0QMR3CQYiYDiGEEPYnYjqEgxAxHUIIIexPxHQIByFiOoQQQtifiOkQDkLE9MXh5/x+tOzflb2kTD8PGEIIIawRMR3CQdhDTPMbwX9Ypq2tjwBC+t+U/auye8v+eRm/q/11ZWtQ941l5/1y400dR77Y+T/LRv09T5/w83tl+LkuY0Ecf1C2FIfKfNsTR+eH64Xf1v58GT5u4m9s+xhc5/h9rL+9LL9nfj3g3v8fZd/4xNFxiJgO4SAsiWleLGzcol+3wK7iXmeHwdHOiMTXN3rxDVx8kxb9Mgd17ivzjWiAl/17yth4RPRNXrSpCfzjMoQzcT2rjNnpv1W25WfbiOEiYvqyYcMa+nMKAeG+lsT0eXAxfZXc6jidtz4b2Pxy2V9/4ihcJmtjTf5nyr7hiaMx31H2F2U8MxDmXxJKDZ4DPFMwL6N0NizyOLj+f7fM2/7BMrXFM87F5lLeZcHPiPIMvui1OqsfMR1CuNasiem3lkl4coy4RgjsyZKYHgljQLC4+EUs/3jZrE4X09TXrn7C0ySmmZl+XRn+8P1PytagXMT0+bmdxTT36CnOS1hGY93FHPcswhixx7U8E9M8Rz5aRj51eAYhDkfnjrJvKOv+qPfmMnYm9Zn8LqZ/tgzhLyH2LWU/VkbsS3mXScT0+YiYDuEgcO/O7l8e6i6mgdlayksgIQq15TgvB98qWgK4iynf+toFK+X8d57ZOMVnxru4Jb6ts8xiS51ZfeoyE06/iJVZaD4zM/3qsr9f9g/KRnif31nG0pCl8VBb6jsvmKVxvL/sA2XkqdzLy5Svbbm7X172d7Q0xbA1LhcKyvd6zywjnheX9Xi8T71u901ZiWn/3MUpcSMkOObzX5YplqeUOb1N36qcNhBGpGOvKeN69L7xBxVxfH1Zj4MZSuJ4chllvqnM20IYPVDm/aTOQ2WKE3Hn7ZHO9amt1bHvL6O+xoR7crQkhL7SP+/rSLTgQ9cOM5rErXqqM/Plwl/9J11+GSdvg3Mza8PrAMeMmXzw2X08p6z7GMH4PV7Wx4/Yda38dtlTyzpqdyamuxifiXNA8HLu9UxVGcYWMc3zhf6rLW+bPry7bBQjwpnnwSivg88Pl+k8vqqMOPDxybM07AfKSKc8ovYVZRor6jypjGeJ/DB+z2hpnBOJxt7uT5dxb/j431Um1O73lmm2nWeu/7GwFK9EuB/rM8/iz5W9oIx4FcNLy0bn7ZRETIdwELh3Z/cvD3UX0zx8Hi3jmM8IXwlmHu5/VDYrK8FEufeWSai6OHd/ztZlHrxQaUM+XUiIXsdNgtHFWMd98/JmrfTfK/vus88j6LOv78X/Z8s0Hi7c5X8UQx/HmU+NpQQrZR8rI89hLPjDQj5cDPa4JAqWxsZxX4qHF1WPx/u05puyiAvV0+deT23P+jDz7+OBf4R0F/TQ+ybBpzj0AlY5iWmJQq/vghM8T3jc9MnXHtP+I2fHSzF36Otbyuirl5UPXTvEI2HubXkd98UfZsy2fnMZ2/DrjwIfp94GolJtMFZqo48b9VxMf6QMH4xd9/HBs899HBi/T5QpDz9edkn8gmLYKqY5v28v+5JYOsP9EJMLY8YTMU1MXFOq73WW4mR5x1IfBP4QtPwx4WURpoyR1oxT7uGzY8aWOi66OZcSq7OZZe+TfEjwOksz09RBkOOLdjn/tMv4fbzs+WWjeJfE9IfKFIfOFf73ImI6hIPAvTu7f3mo9DXTvOiBBxEiSF+446GPWHJcKEswkeb+MOqpfn/5wXmXeayJ6bWZaerPYlnyPaOLvT4emp3x8bi7jFl+CQ7weks+/TOozy68vU2JLxdyvKx7XLzIRnGNcF9L8Xge52DJN2UloJc+80LkPM760H0zHpqNwhiPPr5O75uLRP+sODwdvD5joSU/vZyQcKJ8F9+g/C4+R1Df+6pZWdFjGIl9XS8zX5zH/mXDPjZLbWjGtveHei6m9RlmPrxvQDnOy2j8SPPPI9TurYrpnu7xck1IeHKMOOZ6YTxOKaa3xgb4fGUZv1iEGFX/e6xdDOPrC2W6RhCu95SN2oWtyzy8Xe5V/JEmerwzMe15mt3mD4VRbJdBxHQIB4F7d3b/8nDqyzwEDyJE0EXE9Kg91e8vPzivmMYX/1WuGUlnVsfFtH92VFeidCtdgI/GY9Rv4KWJIOQFs1TP8/wzeNw+NqQzS6+XeBfTW+MalbmImBYz35RFXKmP+gzUoT0fl7U+gMaDGVQfD9LPK6ZhFEcv4/VhVMfxfiBOLiqmqet95Q+L2RjPRKrEdB8394WPPoPtftfaOJKYHvljvHjW9T/0tLSEfBeoHL++DLGntunH+8tGSzmW8hyNxWWJafy8r4zlGuozf3BdVzEtqMtSkizzCCFshnt3dv/ycNoqphGgW5d5jJYcUOYiyzxGwph0RJGLc9o9xRcQZ4J/id5nRJMv8xiNh+NiaTaOlPFlHjPxStvqAz6YCZbocJF3nrhG4+G+luLpeWLkm7KIK/VRn4F4WX/MenRP45qS4BpBOxLNlGctsoTceZd5wCiOXsbrg+qwzpUx6e35WFB2aZmHt9NRXxEI3ldvr/tAEI3ENNdR94VQ2rrMY6kNF9Muyolfv6SBj4uIaWK9zGUe+Oe6IZ/rnOUv8i0o09c7U1bikDF0gQoI6d8s+1iZfHMfYxJilOFLhlq/PMrzftGXiyzz2CqmEaWcE2LAJ7O+zEwjcC+yzGMmphnPpWUe+kweMX26jO+5dJ+OxPhI8J+SiOkQDgL37uz+5YG1VUwDMwQ+0yIBrLISF7yIVYYvLyIggIeif4FRceGXWZwubomvr3+mDg/Nnqe6pG8R04Bw8NkjidCLQJ/lixeGviwInqfxUJ9J01rwPo68+Ec+ezn1WeIVgUkdRIF/Aa6Ps/tfimuE+9IXEGfxKK/77qKQsogw9VGfQee7n6PeB16+Dn4QP6Px4JrwL/pp+QlxsryBvvkXEIE4mKUlDgkCxerCT/UlNrnWvI4jgad+qb7i0vKK3k5nqa9iFOtITOuPje6LfMVK3KrrftfacCHsfUWAco3LB+1u8dGhrL7E5uMHGuvReQC162Ka68TFJz4Us9YWO2uz5l9d1sU0kI8QdEHJNaPr2780uZTnSORqLBRvHyMJX/q/JKapx7IO2uPeRDQTA+eba0TCfald1R99AXEkpr3dHi94HtcQzxv8dJ9ejucPgrsL9VMTMR3CQeDevez7l4eWi6lwejLGNxtEqM9WhxCOT8R0CAdhDzHNTJ5mO8PloJnNiLGbh/5XRLPUIYTbg4jpEA7CZYppRALLNnwpRzgNzERruQaWP1ZuJvwRpJ90CyHcXkRMh3AQLlNMhxBCCGFMxHQIByFiOoQQQtifiOkQDkLEdAghhLA/EdMhHISI6RBCCGF/IqZDOAhXLab5kuIflt2OX1C8KT9n5+fIYx7Ff1N/oo/frdW23ltZq0M+vzl99C8Y9n7OflGGa2Ppd7D3hFj670WvwX3gvye9B4wtv9LD2O7ZbtiHiOkQDsKSmOZB/o6yni/B5Bu2HBn9BvBFmdW/icLTYx7FfxP7BGvCeMRaHd+05Mhs7SfXxk0T00ubv+yB7yIYjkfEdAgHYU1MswPig2W+Y6AEU8T0NiKmrz+XJaa5t44+m7i1n1wbEdPnAzHN2B79D7LblYjpEA4C9+7s/pWYfkEZ2/hKPEswceyfwcWUPiM4+K1ptmtlplu/jYzAHJV/WZnKeGy+3fT9Zb4lt4Mf/w1mfPAy1O9eK52XJHi78s/W0XeU9S3Jn9bSfKOU3u5ryry//beg1e6Ly7xd+VuLV333Y332Mfd4uzCQ0Nf4PFYmv4gk8tg6uvvvn4XSXl426pOfw9lvY3PdEbPKsYSA+qNYJcwUq85Zr0tcCDnGRcsRtC045d5Vdm+Z+uJ5xKkNVZbqOMTj/aQ+Mfv25DoXo9g0XowFfZAvtmPmfLgoVX0/1lbfmMZ/ls410vs6apex7Wlsha+6bAHNc2AWW49TjOJCPPbx0rbflEcIc43RNls/P6dMsfEv9Xs5fGjbauVJTDMG2j6bfnxtmfdV22N7HeJ7vGwtPm93RPfDVtj4QUj72Pp24Fv6xrWp5SGjNhSP913bbdNH/LDdtvzcU+ZjwmdEoMq9okzn47ll2s5c5cJXEjEdwkHg3p3dvxLTzEojIng4Ag9PHrhbxDTiEpED8sGLQozKKx5eABJ3fPa11fj6bFkXMvIh4Sl6fco9WqZ1wGqX2LxdmM0sMz73lbmP3i4szUxTR2Oy1N8er8YM/NjjwCfjxH8T+5g7PqvI598qoy7Cyfvm/kefhdp3Aae46RM7/UlAe9szfIwRbmuxOv38INg0LsTyB2Wqo+sJoTeL8+6yXuczZV0cCu+f2tPaaeJ5pGwUm4PQ6UsoKL8kWEe+ZunEhYDSHwuKGeHU2x3FAt7Ptdi6mFZcEqLCx0t+GS+O+WPiI2US3cwe648Q8j5on70cPjxPwng2BvKtMaO+1/H10923t0tZ+igR7sz86Hg2M0052nABrXq0/+Eyjem3lPU2Hj477u1zjj9d9o1llJOf3j731pvL1F/KKZafKftc2fPLyFNb+A9fTsR0CAeBe3d2/7qYBsQMopCHLCJq68y0xBYPbmZavb2l8hJDLub1QO5lRS8nRukSZ7N2JZq6GMaXZmcwXrakzUTrkpietTvyp5c8LyivtzSGGnOJ2w75CEdm3JkZ/Z4ytfH2MgTlzH9vC0Zpipvx9nHT7NYortEY91iZ0e+xAnU1W6e6lHEh18eXuJVPvKM4JTBHdUa4yBwJUT+fMz/0mdlZP3+9XT9Wv7r4WRLCPlbqK3849HZHsYD3cym20XjN4lobL0St/PSyEsC9HMjHnWUSxrMxwN9MTNMm19woPvcN3NdvKUN4+riB/PjMrQvoJTHtbYDK9vZnbbyyjGva8/DLLDN1/bPA1xfKNE7McDPOXq63h7hmDHsfQsR0CIeBe3d2/3YxzTH/5cd/4WnZBw9cxNMWMS0QVTyIXZiPyktc0r6Er5j5RkxcppjGz0NlCDfKsaSAvC7OnKsU04K6CEQJA6E2X1j2C2X45kX4ojLaouzM/6itUZr6r/EejZEzGmPi1gw0sf582ShW1dVSBdWlrAs5jaViIW7l9zyxVGeEl0dgLInDJT9AWc4fs4S9vMeh66YLl1H7MOurIB+h6TPHPc199DHx49F4zeJaGy/Eovz0sktiuuchAOW3xwA3SUyP+gazNhDTP3L2r/zjdyam8fO+srvK6BPPU12PEdMXI2I6hIPAvTu7f3lgupgGZqceLPtYmQQV/43vs9esmZuJLTESsr087UtM064vvfB2HHyMlltQf+uyCbU7EtO0K1GOT2Z9aWvWLlxETK/Fq8/AS1xLXrpPx0WPQ/rryoiRPNZ6c4697dE5GrVFmi/z8H70cziDeBBHqs9sKOPK8Vqss7q88F3IkUecOqaeL/PwPLFUZwT5Gm/qLi3z6CJzhPzRFy150JgoDnydd5nHqK+O90N4mn9Wvzw2LYUZ9VNxuVgHH6/uV2JRfhBvMzHdl1uwpMF9IABJny3DmIlp+fKlE6MlJMB9PRPTMz86XhLTvszDl3L09teWedB3lnUA7fkyDxfJ5DHOCD98frIsM9O3RsR0CAeBe3d2/47ENDD75UKWY/23n38xkIexiy3K6b/PR4K7l3cxDQhZ1X9t2ewLiLwg/It79I+XiLeP8YCHWbsSaKrHl7OeWYb4oD4vrAfKJJR7uxKUXl9LEWBruz1e8LzzjnmHuF3kUkczwzA7R70tUJp/AVFiBBBXSucLkuqrgw9e8JTRGMuHYpWQGsU6qssLvws5j4UXPnErv8eJEIKlOh3K6toDREZffkIeMc/EtNfh/KmMp7Pel/OvPMaIPyLUjv9hM0onTvlSXxnX3u4oDZb66bHN+jmKC+HVx0uCGz+cW/mh3NLMtH9Jr/uQAOxjIOGJb76cN/oCovJm8anckpiG7kdfQIS1mWnvm+r19mHUhnzShvIYO65p6uLHRTLHrI3m+uc8cm9lZvrWiJgO4SBw797E+5cHexdyIYQgJCq7eD8CI8F8CrqADpdLxHQIB+GmiumfKxutjQ4hBIiYPj/MTGspR7h8IqZDOAg3RUzz8tDyCqwvmQghBCdieh38aOkGz9X+e9bhcomYDuEg3BQxHUIIIRyJiOkQDkLEdAghhLA/EdMhHISI6RBCCGF/IqZDOAgR0yGEEML+REyHcBAipkMIIYT9iZgO4SBETJ8Pvv2+5+9bs+HDG8uu++9p35Q4T8V17S9xvaHspp4HxX9dfoHjIr+awSY0vuPgHjBu/FTo58suo13G4ZS/P80Oih8v23OMriMR0yEchIjp+XbfIyKmx9yUOEfo/J/npX7R/va2LtL2EhKjEdOnYauY9m3HrwLf6vsyOIWYzk6IX0nEdAgHIWI6YvoURExvI2J6mYjpizHbdvxURExfDhHTIRyENTHNQ9Q3S1FZ/ivzT8qULjEqsfmyMtL/rOzZZe84O9auhb0c5nF0/zyEYa3ed5ZpAwJt7OJ1lEcdXty/dnas8k9raWpXjHz9ZBl96v7U154un6NYwdPfWXZv2UgcKRbl+bE+v7ysxwmj8fXzMqvnLMU58w+04dcU/p9c1vvye2XqC58VE9fUN5Uxphz/apl8E9NfluGXMX1KWa+vNu8okw8vP/IBnv6ustl54XwTk/zy+UktDYH2gB0vtT2LX33+jrJRXKM4EDJr/sj/aBnpnuftsLmHxkVsaU/11+IfiWn8fKSMctiryvDPtfb4WRr2/WX4pjzjrHa5bp5Tphg9Pi/nvpUnEUmsf1FGGcbga8u8z6Qx9l6nx/cDZaP4vN0RLI0Y+UFIe0x905UeM/kS/2qLMm8v++oynlt+DhF6xCox7Z/Bj7kGev3ukxg4v9T5xjKgb58sIx+jbxp/yr2iTH14ddllzcDvTcR0CAeBe3d2//IgQ/T0WVteDn9U9rwnjr5Y7vG8cfgAAAjhSURBVNEyjlVHPtn2+8/LvrVsqZzn4f8Py6gDypMPr0fZx8p4gfH5PWUSpT9cRjmvw8vH64DPTCNm+O9Sveg73ZfH5vBSua+M9JHPWay979T9bNlItNH2kpgmTokWj7O34Xm9Xh8rsRTnFv8uroH0JTGNuFNMnC/WhsrfI2efadfH9IfKGFOEutenHDFIsPns8MzH3WV/UOb9/UzZ2gyqXwewNDOttiVSt8TPZ+L6tjLyEEWjuIjjLWUas5k/5fXzQ5l3l/XYvIyztb1Z/BJqAh8IaQll0etT7oNnx4wbdWgXYYaA1Jpi8mblug8JY42BxKrGQL79D1Kv4+unl+KjLOPU+w6IzZEfHc9mpql3f5liptwry+4pQzxLxHVxDZzDN5cp1i1i2vH6xOgz06qDmKbfvn6avIfPjmmXHRr5I4NY6Q9jJhF+04mYDuEgcO/O7l8EAzMKnVG6C1cXRSrLQxIQ14iHXg7ko9eBmX+JFUQ4ZTT7IcMPD+RZHXAxzYOdGVXa8vbFUtyUJ3aPgZeHfEpMwCxWXnIuvEftiZ7nx6N6evkTYxf3Lty8nsZKYlB0H97ekv9RHoz64mJan6H70PkbjSkzY/SJ+hKYvU8uaIlz5GN0XtxnB1Go2UZMQmtJTM/avrOsxy+hqrGQCOpx9TgQo6PxmPkTxOZ+FFsvd6vtzcYVv6O4Rum61hg3RK2PBQJSZSUgic9nkqH7IG9pDGZiWm36TOrINzAuLj6dkR8X0DMx7bPWHjN/LLo4fmuZBDdteR1miRmjrWKa+l8o8/rENRPTs74h+hkjlYOlMbqJREyHcBC4d2f3Ly+6LpphlD4TuyqrB9+SmFZerwMz/zxcXUxTpj9kl+qAi2khYcbD3xnFrfrE/VAZLyraYAmB+3Wfs1h7+qg90fP8eC1OBIi3rRc8L02vp7HqYlrlR3Eu+R/lwagviCr1RZ+h+1C/ls5/F3NLYnrkY9TfkegDxAHXAbO4tIV4kdDytmBL26P4JUZH14vK6nrscVxUTI9ic+j3+8vO095S/A6+R3GN0hXrrYjpUZ789hjgOovpWczk6b5BuFKGdt5XhrAmHp7D+oNoi5hW/bvKvD6+I6a/kojpEA4C9+7s/uWBx3/H8sB1mGldWubhooiX80xM41tt41NLA/wzyD/H3T8PVwlj6o2WJCzVAQmazkicedyke6yUV19JZzaal4cjn7NYezov3qVlHhoX8LKK0/9r/VbGV2XFUpxr/olLwkN4GZA/hBB5CCy1NRPTiqkLMdV3MTcT0/ggvu6jp3t8HfIk8Kj3qTL1d0lMz9oexS8xuhTXLI4lcUtbs2Ueo9icUXtrM9Oj+E+5zGOrmO7LLVhS4T6Ih/TZMoyZmJav2TKPrWL6VpZ5LC0d+fUyvu+gfPxwDhF35LOOeTQzrWUYavvTZQheXQO9PnFddJlHxHQI4drDvbt0//Kg8y+SqSyCRmmYxCgPwq1imnL+RUL5AOr5f3nzEIbun4erC2PEqur5Wu2lOmqLL3y96Owz9fnCkuoIj1vlPDaEAWm8JPmCGXneF/c5ihV4ISmdF9AHynocwn2zNlJlFad/yUwvexiNr15ko7FSbM5SnDP/0K8pCX6vw9pU78sWMc2xx8SY8tJVfRdz3if88d/3+sLfyAf0/jJOI3FJewgYyvl1QHwIOm9rS9uj+CVGe589rlkcCJQlf5wfhDD1MJ0f2tEyB8VGurhoe+53aVyJy7+Apy/raUyVLsFNPMQhX0timnL+RcDuQ2Kzj4EEIL5ZGjH6AqLyFB/icuSbcVkSijM/MBPTQJ7qecy0x7MZk5gjJtYocz1xzjiH+oNIYhqIRUs5uFc5ZxLao/o6T9QZfQHR/alvXXTD2hjdNCKmQzgI3LtXcf/ykHTRFk5LxjeEbXCvuKgNYS8ipkM4CBHTxyTjG8I2IqbDVRExHcJBiJg+JhnfELYRMR2uiojpEA7CVYnpEEII4XYmYjqEgxAxHUIIIexPxHQIByFiOoQQQtifiOkQDkLEdAghhLA/EdMhHITrKKb5PVnf9GNEvmAXQgjhJhMxHcJBuGwxrU1aTk3EdAghhJtMxHQIByFiOoQQQtifiOkQDsKSmJZg1ZbfbIX97LJ3nB2zDS2wxavSlH5H2a9ZGtslf02ZbxmtNLXzxjK2u33h2TFCGd/uR1uTu5juZdgiOIQQQrjOREyHcBDWxPTvlymfWWbE7vPKyHv07LODsH1rmdJ9Zpq10O8tQ0DDD5fhW+2onAtlB9/3lal9lUGgS2SHEEIIN4GI6RAOAvfu7P6VYP26J47+SrQKF8rkaWYYU7qXQTx7GQx/XTz3Y5/Nxph59jKI9D8py3MohBDCTSFiOoSDcAoxTTpLNu4s05KLmZgetbUkpuWb2Wz33esA/hHdWeYRQgjhuhMxHcJBOIWYRsQqXbPEIzFN3mNlLoBhSUzLN0s45LvPTDsS7FnyEUII4ToTMR3CQTiFmKYca55ZgvG7ZQ+USUBTh9lizS4jdrVcg/XX/Jb0kpie+fYyaoMyfEmSNIT32m9VhxBCCFdFxHQIB2FJTIcQQgjhcoiYDuEgREyHEEII+xMxHcJBiJgOIYQQ9id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18hpv9bmV7KsVjs5ti9Zbl/Y7FYLBbb1/5L2U+WRUzHYjfcHijL/RuLxWKx2L72K2VfJqaffvZvCOFmwb2b+zeEEELYl7x/QwghhBBCCCGEEEIIIVwZX/VV/x97gLgiglB1gQAAAABJRU5ErkJggg=="/>
          <p:cNvSpPr>
            <a:spLocks noChangeAspect="1" noChangeArrowheads="1"/>
          </p:cNvSpPr>
          <p:nvPr/>
        </p:nvSpPr>
        <p:spPr bwMode="auto">
          <a:xfrm>
            <a:off x="2321719" y="3448050"/>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914400">
              <a:buClr>
                <a:srgbClr val="000000"/>
              </a:buClr>
            </a:pPr>
            <a:endParaRPr lang="en-US" sz="1050" kern="0">
              <a:solidFill>
                <a:srgbClr val="000000"/>
              </a:solidFill>
              <a:latin typeface="Arial"/>
              <a:cs typeface="Arial"/>
              <a:sym typeface="Arial"/>
            </a:endParaRPr>
          </a:p>
        </p:txBody>
      </p:sp>
      <p:sp>
        <p:nvSpPr>
          <p:cNvPr id="11" name="AutoShape 12" descr="data:image/png;base64,iVBORw0KGgoAAAANSUhEUgAAAtMAAAFnCAYAAABkR8XPAAAAAXNSR0IArs4c6QAAAARnQU1BAACxjwv8YQUAAAAJcEhZcwAADsMAAA7DAcdvqGQAAP+lSURBVHhe7L0HYFRHlu7fCnjCzuacZ2fn/97b9Gb37U4eh/E4G2ycc84GbGxyssk5OpEzkkCB6ATYxmBjgsmYnDMIiSAhlFo6/++r2weK8u1WJtZnH/r2vVWnTtW93f27pbpVEehzWNfq2PPPPz8hIyPjc2/evF1Yi30mF8Cq/fn15s2bN2/evNWLzYB1g6XAjLizWqqoqOhaWVkp3rx5u7AGJeEjqR9qLy8vLy8vr/OnLjD+/nqY9ubtUjUP015eXl5eXhdMHqa9ebvUzcO0l5dXAykV9gzsVdi9sN+DeXl5nSsP0968XermYdrLy6sBRJB+HPYYLA12F+xB2F/AvLy8zsrDtDdvl7p5mK6RCAizYKWwn3NHTP8EOwiz911o+ZguHbFdDsB+Yd5dHvp/sD+HPQD7W9grsD+DXQfjdw5l11v3JVJ10zPdflh1/aq+C1sH+yvz7uIWv4smw/4SpvX9Jawm9bVl+3PFdlkLq692UX9/bd55eZj25u1St2rANL9kZ8MEthL2fdilrIEw9pDVRk/D+OR1bX+wrkRpe9dXm9W3v7pIb64qYfx80PhU/vmOLV6bML6ZMDu+h2Ga7ilYBYz7T8EIUswzDcYbHtsfgW0u7AfmXSA7P41lJcMohelHYSNg9NcIdgPsYjh3qgGwh2CM6VKFaVd2naqrRP7qA6b7wxgTrw8P0+fKw/TFZyIVUikVsffYMK9R7KNxvx4zx2kVfDm7zzXNc24+ZKpASXi104YZzvWZbZPPOubtwls1e6b55fcNjD+Ol7rqCtNsp4sJBi52Xe4wnQnTnna+J1zXFGTqqkQwHQbGFPPwxlDhl7D8OozAWx2YZv4VMBuu7X38zrgWxrjYM90d9i+wf4NdTPIwHcjD9IWTh+mLx2JcDIvSAM7BjgqJYmcpNkvwvgTkXAagjVZEkQ6Qi2MVUb5WmNcK7DNGACaIg32joK1ygjiM8CxR7Kkoh5UhXSl8lcHKsU1jXlOsVCKQSpSDjZhfhoTIzlgQuznAOJgX6c6tl7eGtlrAtG53gGmPVFheBQtNwx9VzavjJu33ifxWVSZ/6PNheoxf2pTm45hNPabGXvawB6Li+SJIaw+fmzdePZiePX6ECW0L7dl20/GY9mraceuQknhxKUipfgObDvsezI2pI8wti2Ie3f8xbAPMHduayId7rtlDSSize23ZZvwzv8ZE2eVqm8YrJ8xf2Plj/l0wpomXl/FpO6+HsZ1LYBwWwJi0t5Vl2LDoivW2YZpiby2vTba/65vnMA+msSnwaBwKMr+GhcXg1q0XjH81stvEjpfxVbeXWVWdPPHyMy/bVuv197A7YT+GXQ9rCrN92vXWvFoXuwdd5bYT4zgK0/bQPExHKGY63eb1pG1KsL8KZpe3CsbvN6Zl3HY9KJ6Tr2G/b959O15u640Jy9wJ07hYnkKku59/6WOZ6TBeJxyqwWswCmMaxqVlMgbd/z6Meew6atx2nZjXzlcdf67on/DbCea2Ib/P2O5ad/pcDvsD8y5oJ6axY2IZ9MeHUrV8bSOKPsphml59Xa7yMH3xGKGVgHvWKvGe/0Wj2C7DvlK8YruC6QDEhN/ySsBwpUFsMBWxGRRMEK+BAoCGb4B1RRS+sE1T4JYojQBeaUopgX8cQXzBPwR04D1e3Tp5Ox8G8ceCn91En19+mRJwFKZ3wzQ9f9D2wlz44g+COyRC/Wha+73rl++3wPijnugYy7fH4YblU/CkXPi0lcgXFa9nmunC6sF0LI8/khpPWJ2YLuyYxp0oLrYz4Vlj0voxjRuTwi/97YHxmOub/gpheo5Urg87Blv88bQBU+PRPBoTy50HUyC2ITQsVv2Rt/25on/Cpg1Bruz43PTxYqqOL4r+NsPi+bbHRbtpFRI1BgVVu13i1S1em7jAp0M5EtXLzWMbwYZxEXZ4zSn82KqqzWzZ9dbrOMynym0ne/w0j22KvWdb2TBNgOX1RN/Mx3bUXtZ4PdOsYw5M40nU28s24w2Ils3y3JsBjaOq/YyPNyoKvE/C2J4/gtnjohnfSRh7d+24KTvWH8J4g2z7exP2z7B4/lzR/w6YfVOwEabgz3ZSELR7oG25PdP0x+uM+Rgj24Bls/5h8Z4BzctQHqYvFgt6foMeX/YE85U9yaWwYiBsOYBZyvCunHvOwjLRuRR2HLbtdJGsKzolK4oK5ZPcw5K5e7dM2LZdxm3dKuO2bZGJ27dK5t49Mv/YcVl5+pR8c6pQthUXSz7yFsPOFQGZ/dmMA0BvoJ0gj/BYqHI7QRxvkMLEFVY3bw1rEL9I+dlN9Pnllx8hyO6Z1iEf/CHJgv3MvDsrfimyJ9X2q3kV1Oz37jFK4TXRsTBoT5RPwSNMiXxxX3Vh2i5TIUHzhMGuSv3zBzmRD8qGLLts/rDZPbxhMdkQ6PoOi4sK22+DE/3YAKY/5vFgmnldYOOPq1t3O1YqEUyHtZOKx+zxvYyPZdk9nfFiCvNHMTa7x1v9al1t32EAap9DTRsvhqthbn5VIpgO62W2z5ureHkU8gjTzB8vlkS+XdltRP/stVfoDZOdXs91WHtqby/TMY9uU1o/hfB4MM10U2C2D3eYA8+p9qzSCMSMy4ZLlcK5u9/1zTrY16me/2tgdn47n+vDrhNh1I4xkb94QznCjinksneaw0M0jnjDNxIN82BbT4XxnLD+brz8jLntdjnJw/TFYuVgIvb68pXDPNhbjN0GXAmrHKhBmC2Llkt+NCpLigpk1r69MmDtRnnu80Vy//xP5OdZ0+RfsqfKP87IkD/LnCQ/yJgo30ubIN+FfS9tnPwA9kfpE+Uvs9Llh9Mz5H/nTJGfzZom9y+cJy8tmCdvbfpGZh7YJ+uLT0suSmQ8RgikgjDNQSaxYRyE51L8y//MkA9D2Zo8vI7eGsYgfuHys5vo88svPwJOTWBaRUDkF2IYQNrv3WPUIFg88NRj/PG6XGA63jHXB2VDC7eZz44vUUw8Zwqobp3C4qISxcv4OFaWEE/f/PHTH3Mb9Gwfdvy2EsVK2f5chbUTpfERBO34wmA6LKZ4cmOzxXrYvmsC02ExhOVXxWsTxhcGxvTljndWxctjw7S9bSte3nhy24hi/QmTbg8uZafXc91QME3Rn/25sstiG+qwD/okoNIP46orTLtlUdpDrfvtfK4PF6bj+SMM2/5qAtM2HNOXtpPt01ZNYPpy74l25WH6YjHhuGcYxy6XGnDlQIpAJbBjJWWmB5q9wSv3HJD/TBshjaYMl9S0sRKZPFoi6eMlMm2yRDLTJJKVAZsmkexMieRkwfDK7Wzsy5qKNOkSmYo0U/GagTxT6GMk/I2U76eNlP+VPUVu+2iOdF+3Vj45ckQOg/DZCa0iPBdXlshpRFTGOHkQL4z/W/Uy6c/d561+DeIXLj+7iT6//PIj4NQGpin9MWJeDg3QtNzPPz0TnHhMhz1Q/MHW4QeJjtnblJah+eIBYJgS+aJc8FTZ5bhluoCn5TOd1onH3PraPqqKi8cXwObANE+imHjOFAKZV4d8UPwxq84wDzsmtovehHA//yKhP+bxYNotV5UoVioRTDNv2FAI1knPActlDyjTuDDNY6yjDXeJ5MZmi7G4vqs7zCMshnh1o2oK09xP+OM5U/BhufXxAKLtsyq5baSKB5RuO1V3mIduU9om1YFplvEZjMMONL1KrynGyHQcu80bAJZd02Eebpn2MBQVh0LY+wmwBTACqevDrpObT6X7FWhtf67o3x7mwbz7YDpEhO8/hYW1k6q6MM3665CPK0Ueps+XBT3NML5WnN2nVlYRG8oRNchstPFEgYxbsUoeG5MmD789TrYCqKnC8gp58vN5AOjhEpkJeM6ZIkkzAMYzMiRp5lRsT5NkAHRSDsD5jAGepyPNGQNcz8iOGYB7ukI3gDtjkkTSAOeTRsmfpI+V37yfI21WLpPphw/JwTILqxGHMdQnivpEzTjubwO1eUgybL+3ejGIX3z87Mb7/PKLzp4a709hfECtKpgmROqfqxWYKXu//bAbv2AJUfZDhvzypRIdo2yfYflsYNO08R5gi+eLqm+Y1jppedWJOywungP2ttq96oliYnobAgkG6ps/etV9AJExsDweIwByH3/UCfZ6zG5v9wFEu1x90LKqWKs6f/wxth/yI/wTcAgObnwuTFNuTPyBZ0xh0OfGZissD3sn3aEm2n522rAYmC6sbtyvfsMeQCQ0qy87j3tM83J/dWCa4rVs+6a/6oI0Zdeb51Xbht8XLvxRbju57amgynQ8z0xnb1NaP21T+uCwAo4H53eaDaUUwTTsBoF+CX0slzHZ1zzbyn4wUiE0bL/2ottlEmy1Xjz/Cq32fsbFzwnzaR3Vh10n9pzzetKhE64/3W/7c0X/hF/7AcRHYHab8HuD33PxepQZEx8qtB9ADINpNy7G+ysY91+u8jDd0KYzayQyA9hmIHIwdvmznbvl1ez35V+6DZPkFt0l0qybRF5oLa/kzJDTJpXI1tMl8j8zAL9Tx0nq9GmSlJ1u4DkJ2wTpZEBxck6WpMD4auAaxyIAbVoSwDsZFpkB0KYfwHTS9OmSnJWDtADsmTkwvDJPxkSA9Wj5o2mT5fr3Z0jv9atlVdEpM/jEDO2oiJoe6nKO89Y6xYaDmDaI7Qv2f7uNvNXNIH5J8bNb7c9vA4lf2DZE2Up07FLVxVqneHFdjueguiIEjYE11A8629YFb69v60K0k93L6xVfds+zV83kYbq+zRAmnyEEOBIuDWSyt7m83EyOUYo0pRx7HC3BPiTkWGPoJGzO1n1yz+gM+cPXAM8vdZHI630l0m6gRNr3l0ibvvJHLbpKxsZtJj01fd9u+ZNJYySSlS6pOWmAYYBx9nTAMYAYEJwCgE6Zng3IBihnE6YJzYEF4J0R5CEw6zEOC2FPdQywI8hv3ptea8A3wDpp4mj5/7LSpM2qFbK0sCA2tpo90zAOCakolbLKkqDu2F8GKwdccyo/4LQx8x/bK9ZL7632BnmYvjC6WOukf6p34eFyPAfVFXtN4w0tqQ+x1y7eGGavs2I7cZzy+WqnsN54r2+LwzzsGTi8aiYP0/VtXBjFDHkAOJYDqA1A4pVjoqOwcsBjeXkp9gXzZ3A89Oytu+XeUWmA5U4SebmDRFr3kdQ2QyS19QBJbtdPIh164xVA3aKH/FfPobK1oMjkPQUgbbH8a4lMGikp2VNMD3Rq9gwAdI4kzUrH+/QAoHMAyzQDzXU1gDjHX2dMlqRJI+SfssZJ25WLZVVBgRk6jarjpqEMFpVS1JU3D5VRzmcdNb30RL+wdvNWe4M8TF8YXSx1Yhw6RIMWb/jElQzTDSXCGodt6FAOr3C57XQ+eonZI63zPp+P8i5VsUe6GHa5D8VoSHmYrm9jX2wZ/jPgyF5qcjReCM3lFeyhppF/RJbmHZMHJ0+VP329lyS91FmS2nSVSKc+ktShn6S2GyhXtRogKW0GAaYHS2rbvpLcoReAuqM8MzFHig1DiWwvi8ovP5ppxjgn5UyXqzKzJZXjo2dPMT3P9QvStAxJnj4V8B5sR7InSMrkEfJ/sjOkx9rlspfd7xTuFbjJhxIlWoJXa8aPkHbzVnuDLhaY9vLy8vLyutLkYbr+jQQJYCY4WjBdhH/LKojUIvnYN2Dhcvn79gDllwDQrXpJStt+kmKGdLAnuq8k4TWJ7wHSkQ5DANjY17G3RNr1l+82e1MmL//G+KLeP3JY/jJ9okSmAXQ5pINjoQHU9d8rPQ3AjleOu56VDZDOktSsLEnJQjlTJ0vquBFy/YczZEbufnPzwLpzVcZi1J0rNhqwZrsYqA7aywz5OKf9vNXUIA/TXl5eXl5eF0YepuvbzBR3XOobkMjhHhzuUFnGUcXByOJlB47K7aMmSKRZe4m06CtXtX4LAD0A8DwYMD0MAM3t/gFUtwdMdwRw43ikw0AA9SBJaYP9r/aSf+kyWFblc7mVoCe489pVkjpplEQ4m8f0LGmUmSMpOdlngToEjGtjHH+dAoimb46vTprBcdmZclXmVEnOxL70cfLHmcOl/Zqv5ABXbYTKOD92RbBUOUGagM12Yi+1h+m6G+Rh2svLy8vL68LIw3R9GCFRjeOkubj3aTPgo1wq+ZAh04B4xi5ZJz9qA1B+ubNE2vaSlPY9YHzI8G0A8zAAM4d0AKDb9QdUs2eaY6YJ10jTfhDeD5HvtOonqRz60aKL3DV2knlwkVR6BJDaZO4siWSMkdSsbPnOND54aPVM1xdQz8iSZMD0dzKzJJU+Z02VyOwMQHUaADuYTSSSk2Zm/7j5gzmy5PgxEyGXRC+t5DzaQQ+1zkntYbruBnmY9vLy8vLyujDyMF1vBpg18ylj2yzCXVkmZtAwdAS803bOR5LK3uhXe8lVbQDJhOaOOpwj6I3mWGnTG03rgPc4ltK2j3ll73QKgDq19SCTN6ljL2kEKB+4eJUpg0C9MD9Xfjh5okTS0yQ1m8M8ONyjnod6zORUelMlGf5SCc80TrU3O1OSZ3E8dbqZQSSSDZs0Xv49faJM2bPTDPso43APtA9CDXqocePBBzRD29NbtQ26lGCa85GmwTgfLB9KshcyqY3qw8fFKLte8R4cZFtybmo+1HUx17++zjMX+LiY66nXNs+Txlubh+14vusyfRzj4DLaDf2gaV3qeKWK59adk/pSFK8xXYKc14G9AExtpIvIXKoPQXqYrp0Fw36j7G82Y6Q5rANgyCEXZTgAM1PfQTsKT8t94wGgzdtJpE3voOe54wDAMcdCszd6MCC6jyS3732mNzqAaabj+Ok+Z+A6xRwfJJHOgPFO2P9qX/kbQPbi/UdNWcSqARs3SHLaKMDzlAB6DQRzDuoMSeWqiBz2MRPmQnJ17czc1DHDPs7ukcpx0zODsdrJ2YTtLEkFVCdPHid/nDZeBm1YL5yDBK0HsC6VKECavdNcltz3TtfNoJrANL8EuYALp067EFLg0AVjbOny4lVJF01pSHFxF13Mwl6w5kIoHkxzIYewKfBqI3uRkfqor56ji/WHkdchb0TcRVJUbA+uIlkToNVru65tFw+m6d9dwCVsyW6mayiYPh9zNrMMe5EVrXfYwisUz5UuROIuFhN2TP3x3IdNBcc8XElQ07Jct835/aBLkVclu83qC6Y1LtoZgDuPYvkK066qO1/15TSvtYfp2hj4T6JkZm6w97kiah6yM4tr4220lI8cVsrmE8fl+oEjJdLsDUkyDxj2l4jCMsdBq3WwtkON6WmAafZYwzj3dFI7AHmz7nLTsAmSX8bhJFHJBZre8fmHEgHEEpxTuZjL9ClmqrxUzjUNyDVDNXDMPEx4BpJjr/XRgw0f9M15rrlYTGRauvxg4njptHyZ5JvBL6VSzjHTuOngTNycj9rMQM22pbGX32pvb4mthjDNXoR0mL0C4vkUv4Qvdph252lmm7WCNSRAJFIimOY5r2tcYfXlstR18XupwDSnTnOntGN7fwTbC7vYYDpsZUNXTHepwjSvPXdeaO5jffgZcNvEBW+9dvk+3rGrYITpsGnz2PYfwrhMvsK0vdqiLf38VQWDDQHT7MnVNqmrr9qI7eJh+qw8TNfGSNIc0kEEDPYJ8FCkHK/FlRwdLbI9/7j8uu8Qs3phUtu3JRXwm9y+TwDTBqgtqxKm1SyYNuOq+VAi9rdoJ33nLzTlsvQVx07Iv2dMlsjUiZKSNQ0QPVUicwDR7+dIyvQs+Q72NSI0h8F0fRl860qMBtpnTpGUCcOkzVcLg1UcTac+EDpaboZ6cHiMadsYSLO32vdYV88gfknzs1udz68Cqy6rbYtf9PZ8xXo8bD/38Yuc8KDDDOzlsu25ju39c2CEecK0+vhbGMFG/TPvHzr7+KPYyNnHdO7y1vzBzIdpGn5ZU1qWvfS3Lstsi/nnwcLmaaaq8q9x2O+rKpvH7fbV5bPd/DYc8Yfcbeuw2PQHnPl5rggQ9lCJ2tTX9mkvTc649RzZsdnniPkIim4+9cljdhsqVIZth/mg7GWtCWa8cQwDUy4j3hpm30hQbFsaY9Z8XGxEfbJOCnv2/vdhvLbtemp+vtfl0DVetpXd08xtgoWbV5UIpmsSR23iUgDVfbp0t+2L14q9VLq9NDjT8XxpjLo8t6swWNd9+p2l+VhevAVZEh3TdmwD4/LZdhx67hlvVTCtZcTrnWZeXlt2m/GcEKbvhely23Zb8Dzqfl1KPEx2m7wJs+vA9t4B03LVf9h+LoXOZcF5vehc0/z8cNlwjeEPYBRj0/16jbGN6Jc+/gHm1vdPYvv0vPO74TvOPqbjNWQvT86bhVwYj9N06XMti8uiazv1gF2I3nlbHqZrY2YmCj5sCIphD7UZ80EI5MOG0Lpj+XL1wBFmkZWk9kMktS3HOHPYBoy9023Zs2xBcrVhOgBpA9AcZw1jb3fS6z3lT1u9KZ/u3GfKp97avVW+nzYGUDsVQJ0tKdk5EpnFWTgypFF2Ol5jkKvw2wAwzZlEkgjTgPkkwHRk+mT57oSR0m75cilgkKYpA5g2Y87ZthZMc0YUu929hRvEL3l+dqv6/PKLiIDAH0H+EMyH8cuU4jECndvjW9396k+hTH/4uN8eL8svav75XH/oFbKoeD3TCj4/M+/O7Zm2fbhl8dgWGN9rvIyJ7cW07H3SslUat/vDSVXl366L/V7LVuCzy9Zj/GG05ea3fav4o2/Xp6q6u5BC2T5cVcdnWJ0ou2eaaQknWhfCm5uPP6Z2Okrf28d02/XBWHiM2/bYal5v/JM9j9nSa4qAwFe7jiyHP+ZaHn3yhkPBTNvsRzAdM0zRl5YVFm9Y+6sU2rRtNa8tprGBlsMWND577HK8OKi6xMU0bi+r3UZ2DDy2OfaeN4Y7YTxfBCI9X26vplsWRT+ETy3DBmQ9DzZIqhId03J4bdigrGWxHO09ZlobEO1hJDw2Fab548ltM7YFzyPBi9cZzwF9av0UoJ+EhdWBPgiUmsdeuZDHCMy8kbHzVXc/47H9MQbC+j/D7HHRvMZOwAi/Go+CcLweZ7e97HS2D9bJHj/NYxthLJvXEuPljYC2H9tTy75Q8jBdGyNMc7wvh0eXc195iVSWmv5W2XXqlPx24LsSeakHoPltSe7QByANqG7Hqe+G1rJnOhjWoe+TYsM+kgDSqQDz5LaDJfJKd7lu0HDJP80+8go5gn+fWvS5RCZzurxsaZSZLckcM82ZNmZy6EcAvGfgtz5g2ixBHtumb2OcOm+afC8zTVK5dPmMqdJowrvSedUSM4Ya11HQM41XNbYxYZrmtr23bxvELxx+dqv6/PLHgz8MKhte3WMq3c8ybPELzgY8Qqj2Iqgxn5vfzuf6cGGaefVHjMYvXioeTIfFqnBs9/RS/GK3IUqVCKbpnz1Z1fGfqJ522WE+qUT5VTYIh/nR425stmwfrmri023PRDCt25Sdzz2m710otLepRO3pplXFy2PXT/Nxn30d0ghDV8OYT6EhXozq34ULilCiPXQ0Qo1dti3G7MImRR/ViYOqS1wsMx5Mh/kKa0sqXj3oT8FZ5dbNLl/9h8Wf6JiWT6hj3DkwptM87GCwYdoGbls8VhuYVt+U7YPla2+rmkK3LbYJY9b96p91cI+p4u1nPArmFOE5LIZrYHZ+zVcdmGbZ2qNN017meDCtsbJtVAr12pOuZTFNBqyqc9DQ8jBdG+PqhhUVlcIO6mhlFDANLKwol/xoVO4dDWB84Q1JbhP0Gidzxg5YatsBpoe69jAdzOgR5CdME6r7wTeOcex0+yESebmdtJ/5gZgZrRHb+sJT8t/ZGRKZNlGSZgCm2Us9a5okzYyNl65vmFabmYUyss68TwJEpwLik6dzhhHsy5wofzThbXl360aOOkd7cvaTGESjUY0RrK029xbfqgnT/NLhg4f2lySNf7LmFxR/VOoK02Hlu/vtfK4PF+5XwNjTzdj550E91pAwbZfrisf4w14d/4nqaZcd5pNKlF+lP/7MG+ZHj7ux2appfeP5dNvzQsG0ng+N2U2rsvPo9rUw1sktw25nW+7+eDFqOypcqAgNbHv2tDIGQgvhwoVPFdOEQWh146CqGxcfrnPjov/zCdNatnsjo8MfNM6woRCJjmn5BDAOaeH2dTDGSKjUOKqCacpuj3iqCUyzvdzzYYvp+R2XqE3qCtPusBHK3a/5qoJplrscxqEiGrv2gnuYpq5kmOb8E4Q9DpKuMNPflZle1temz5PIi10k0naQpHDFQvZKA3obEazbAnwNDMeA2kByzGoE04NiMN3fgmn6BEy36iu/17Kj5GzcRsAySt+7V/5s0jjAcrqB2UaA6+TpnIMasFvfMA1YP+e93VMNiI9MT5OU7DRpxLKnpsnfTh4rMw4dNHESpqO4QSFI6zzUvFsJa39v5xrELxF+dhN9fvmnM3tYB8UvoiwYh0/wy4x/elVIVSXab8MU/YcNm3D3E3Z0tgjXhw3TTKdgTB8ct8svXioeTDNddYdhsO42/Km4n+BuQzn98gHEqvzrNsX44w1nscvmMbav1k1l53Hzq2yIqkndbcWrLx/U4jCG2rZnbWGaQwPUB+unM2poPnebsn0wdh3yQdk+bLnxMt2XMB06Ypfh+lQlKsuNN2w4BdMrgNIXxxszTU1huqo4dLgF87jHqhtXVT3TTJdomId7vuLB9CaY+qBPd9yz5mUaHdvNa5exUsxjP2QY75gNyKyvnnsFuwvRM834dMhHPLnDMCjbB9u6psM8bJjWYScKqyp3OAXh9iSM79WHHrMhmekU4umD46Cr6plmOyQa5uFh+nIxToFXWVEGhuYy2RxWITJ+xTfyvWZdAbX9JJkgTWA246QHSDIg2CwNzqEZMTsHlmsK01yGnDDdrq80MpDOhVwGA9qHSuTVrvKTXgNlx/HjiKpc+G/zr5aYRVQa5aTLVdPSAbXTJZmrIypME6Tre8z0OZYZrJjIOahzCNM5KG+2RKZMlP/MnCJrCk9y+HTQyw+g5rjpAKSDXuuwc+DtrEH8EqkKpuONR2aPEn9wKH6J2Q+bqb+w/fyCcwGNAKlp7LmPuV97UvrB+ECYgpXtg7EwnT60RkBgHv74LIBp/G66MB8aB7+sKbcsfgnbMGWLxwiY6oPlaM9tPP+UfYw/ePHq6Zbtti9/1PmjoXnC2poiBPBc6I9IWGz6YxSWX1XT+ob5dOuk+dxzxHwEq6rysSyClD48qPncbcr1wXZRH/zBZtmaVuXmcX26722fvLb5403FK8vNz3NsP5yn55jgwvd6jbN9ud/Oq2LMbk+twj/j0GEZbp3Z06fH7DalahIXy1Ff7Al1H0C0y6EpgIedrzCYpmzwjNfrqz2XhDC3TbSHlop3TMtXAGN8NuDa75mW3492m+sDfWw7HePs+rDFeDl0guXzurfT0b8N5IRPHWbB68ydbUTbhOXb0jaxodWNN2y/9vTacbsxKNTa+xkHr7EwmGYsHNbB+vKcE+LZfrwGeC0p0LvpwnxorO4DiB6mLwerqCwzs1AEDxxWyvLDR+RHHXtL5DU+cEjghZmHDB1orq2FwbYZ7gEzDyT2k6vaDZEUgHZS617yp691lWX79pvYQKeyu7RMfjVzukQyxknyjAzYDLkqK1tSczhnNGxmbO7o2BhnMxd1KBTX3vggIv1zmAchPnl6lpmfOjJpnDz02WdyGNHykU5ydGUU7VpeamZHMS0ccg68nTWIXyL87Fb78+vldYWIP75hYOp1cYoQpUNMLnbpzayC9ejYtteVJw/TtbFgBAL+qSiXE6C/O0dMlMhLnQGzwUOBZ3qf3eEctbUEMB2skjhQUrgqImcKaf6GvDTjQ7PiYCVA2iwgg+0Zhw/LH08dDbCdLKnZ06URYNrMAc2hGNorbQ/7qG8zoE6YRnk5XNSFvdXYzpoqfzDmPRm0ab2JucIsN14m5Whb7aV229/bueZh2ssrrjjcxB7C4nXxi72e9vCMi1EEaXtMNm8CdFiT15UnD9M1NY6VZsdplP9AwxevlKTmnQC2AyW1zSBJ5jR4AOnkDhzb7ABwbS0BTDdq019S2nA4CUD6tZ7yV+37y/K8PEQG6AdIl50KpvDjmO5Oy76UlPEjgvHSXPLbGMdOWw8kNuSQjzMwzZ7ps9PmRTLGyo+zJsuywlOIkmOnS81MKWYFnNjsHt7iG+Rh2ssrEHuidYgCjcNMLoVeTi8vr0tXHqZrYgRpWiXHH0Df5B2XH3Np8NY9JdKpdzDMos2Q89oznYLykjmmulNfiTTrLO1nfWJio2Ys+lKeebOvnDLcH5WjgNObP/xAIlPHS2QmAZdQTZjOkmQOuSBMzwTcxpYJbxgLwF2h2kA8h5qkjZPnFi6QU2amlHIpr+AIlVJYNPRceDtrkIdpLy8vLy+vCyMP0zU2A9TlZvq5ljkfB0uFd+DKhF1ji7IMOQO65wOmk9sPlVSurNi6m/zvbkNlZwF7d0WKoxVyc4f2Evnlb2TER5+afdTco/ny11PHSiRzAmAWEGugNgBqM16aYMv5oENBuB5MZ/ggRMcsaUYwfvqPJ46U2fv3mDhL0NZcdrySDyW658DbOQZ5mPby8vLy8row8jBdYwNMcwjFV4fz5K9a9wLE9pbUdv0lpS22OdSC4HseYTrSYaAkc6z0y52kz/wvCVZG05d+LY1uuE0itzSRv7j3YVm2a6/Zz+h7f7NGvjthuCRlTQbIEpwJuDGYNoDdADCtQ0dcmMZ26oxsacSyM8ZK07kfyWHwYZRzplSWhZ8Db+cY5GHay8vLy8vrwsjDdE0NNG16pZ9PmwGA7Qiw7SdJbQZLctu3ANN9zXCP8wnTKe1R5mt95V+7vie7CjkyulKOFxfLL15tLZHr75BGTR6SyHW3yK3te8gpPjkJnM6LVsrtn86VSNoowC1XRCTkEqanSTIXeXHni64P07HY9tzTgHjO6tGIUD0z3ZT7B5PGy7SDXBadc06XGfgPOw/ezhrkYdrLy8vLy+vCyMN0PKsAzJkhBgBQDpGuiLKntJjgIksPnZS/at1HIq16mHmkuQJhUtthgFz2TMfmg65X4xR7nFsar/CfDIBuxGXEDcQPlORX3pB3lq4xsVEjP/pEIjfcKpE7H5DUOx6QyB33S9I1t8mgqTNjKUQWnzguP8qcJJGpMML07BxJyc6W1OwpgFyuVMheauyP9R43lHGqPC7kEpk1VZKycYMyeaI0+eQDORFrf7MyojWjB/4hZ+OEnN13pRt0KcE0p5DShUD4sJjOP+yK84dy7mN7vur6VKKyLyexHdNgDV1P+7x6VV88P1NgVZ2fS22KP14P9iIuXvUjXi+TYfV1HXDuaS6Q4s5nbYvXns7tzPNaVforUR6m41kA05yerULKKjipRDn2FZt5jzvOWGCmwkvmQiqckg6gm8Slwgm+HQDU34Lh+rAYTAPYU1HGVe0A0W2HSuSVnvLr/u/KAc58AR07XSr/9UILidzYWJLvvFeS7rwPUP2gRG65W/70lqayYNMWk471GLx9i3x/4ghAbTpgNkeuysyS1OmTAdfnD6YDyzA91knTcySSOVX+ZPJomXvkiImzAkCNa+2cc+Nh+lyDagLT9sIquhLhhVIioLVXQKytFMi1vjRd5OJSh+mwuoUtcNGQMG2vcthQcqe203rHuzbsRVR4fRM6NI+98IZeB2HH2I68/nSp74YUy48H06y7ntP6gmmW564MeClL68PzadeH7RVvEZXzLS52oovZ8JqsS0ysb11hOt7CL/Fkw3RDyl4Uhu30N7Dayl5d8XzIw3Q8OwPTpncU7EZYxfbeEsBqD6402B0QTXDmdHgwDrvoSLhuAJiGb/pXS+oIeIdxYZhGzTvJxK/XEaiM3prxoUR+e6ukNrlXUprcg9f7pdHtD0pSUwD1DTfKNS1fl+OlMfCGPbbwY4lMGikp2dMkJQcQPWtqMBRDQbrBYRplzciSFI7TnpWG8vA6Zay8tuwrM6WfVAQwrRZ2rq50g/hjWx2Y5iqI/BFVsZeBy2RfKFUF06xPGDBVV/zhsVe543uCEwHwcoBpu27xxHSXKkzz+pwH09UYKe5jfexV/FQueDMtl4/mstNh1wF/bN1jtnRRjoaqH8VYzidMJ2q/S1FsP65muBhm94JfLDBNcOXS7ApZ7AnmNVlbyGN9L0eYJvyynVg/iu30Gqy27eRh+mKxYKyueQwutiqfgRbJWLdBUl/lvNIc0sGFUgZJSlsuF473HDPNhxDDgLguRlBXmAa4RwjSnVFOi07SZNhYOREbC70j77D886PPSuR3d0sjwHTkzrsk5Y4H5CrAdPKdD0uk6T0A7Ruk49gppi7Ms/ZUgfwXp8XLmAiQTpfITJ3ZA6B7XnqlCdMzzFCPpOkTsI192VPlJzOnye6SYFiNDdPGcKMT3Ox4o0H8AeFnN9Hnlz+i82FcPjZMPG4vaa1Ld7vQab/X7Q4wzWfHwOO6JLgeC8vvgoS9/Lgube3Gxy9KSn0QENwhIfxidkFJIV2X674HpmW5vZValgKaW9a1sfesP32wN+VvYZpX88XzR7lt1As2G2ZDKpfYZi+pDZVhdVPZS3LPgaXDwto77L0dC9uDsMnY1R97Ad197pLhFM+XvUy1C4UdYW67uwqDdd3n3myxPBe8VWFtpaCcCKbVZ7zeafq1l6vmNn+8q6ojF/jQnsr3YXp+VK5ftq8u3c3rVfPG85lobm0FdLf93Jh5Lf8dTOPQulF2WVwKmmVpftalBHZd7L1CH4/vhDEPjUtZXwWL134EYcai5eiS2K7YVoRpfhZZnsKz+uB7e5sKO6ZxXw2zY9Il0Vln7TW1lyXnZ1nTcslrbU+KQKjLjbtyy+WwCX5u3TIou2y9XrRdw+Kib8JvJ5jdfmxvO16m53XHtGwLtz5sB8Kh+iNMh22zHI3BPk+MTZcEZzvw+yEMyNlOH8P+wLz7tmw/jJnpwsruAfsOjFBuX59MH8/HGhjbsximy6bXRh6m45kBaNMrXWoAjkML2FP60Jg0ibzaxYA0QTe5PWfTiME0x0s31DCPjpx+r7+ktBsskU5D8L6X/EHLjvLBpp2EKaOuaZMlct1tctUtj0jqnfdL5F4AddMHJLnJg5LS+GFJafKARG5pKt+7qbF8uHJtLJfIpF375XuTxwBmJwFqsyQpJ/vsMI9QAK5PYznTJTk7Xa7KIkzj/czp0mjSSJm2Y4eJr4LjpnlecB7MucHJiHqYPmMQvwD42U30+dUfzzARGg7BfmbeBV8yW2B8z+14AMZtwpf6pZ89MPuYQrnKzW/7tmX/2NOvPR6X+Rgf32s5Cte2+ONgg1JYPgVbO3Zbtg+3LH2vcRJU+MOoabUsW4n8qfijyh8E/WIPg0r6sQGd8MPY3bair0JYWHvb7+1Y7HJsue1px2X7Cjtfm2FaZy6qoiCo7e72tLllUcyrgMZ8Njwn6kV2fdnxaDsqQLAdNZawGOLJThtWR7atxm2PJeaPfAHMrT+l4KvtS5+8Xgkrrk/CigJ0vLZw28/O48bM3ktey4xT24vb8crizSnzK3zaZXGbIK3HwsT2IxSz/eiL6RmLXVeFYVuaj7HxWs+B2UBeHZi2Y+P5oI8zUARpnRVutc4EbzetLQ5bYLqwmwC3XBe8Ne8/w/bDdIwy4zsJI5QyLkKonedNGDtMdsAUbOmb50ZB1u6ZZhwK07bYrlNhbFeej3gw7ZbDOmls9thqxn0CpjHY0rjD2tEFbU3Lz/12GMtmPrtsyu6ZrsoHb4LCzlFN5GE6vgFRANOVlSWwYLXDTScK5H91Adi26RPrlSZE4z2NwBsD7AaxGEyntiVMD5VIi/Zy38gJZmVDasORo/K3Dz8ikZuayndve0SSAdGRuzle+n5JuvMhSW38kHzn9gcllUB94+3yk5delUMFQc/vCdjzX34hSQDYRtmc0ePsoirnY5hHAO8ZgGn2TmdhX45EJo+WZz7/XBgh+6INUEdhsbHSBOpvn7Mr0yB+WfGzm+jzmwim+SPEH2lbmp5fmIkAzD7GL+AsGCFcfTI2W4ny27JhOsxXvPhsMR4bOGkKrmGx2+DEMhWwNJ+bx33PPGEQTIX5c9OrGIsOzYhXPzdelevTzp8o/nixUGGxM108mA7zZUMXIUtjiFcP+lMYU7l+7fKrgmkbmO06xCufSnRMRUjQXjD1q3XU2OlHQVHroD/eYfVUuTAdzyc/C3YMNLsnWcVY7bIT+XfTKoDFK4sAZ+e3/bl1tuW2H+GS7UfYDaure371mN6c8DrgNaE+qgPT9jFC4FGY3cNKn2F1Jui6aW0pEIcdc8tlWu1htcu4BmYDu52PcYXlISTagMw2UjBmGyWCaZ4P7cGlETQTwbRuU3Y5POdu3HZaW4lgOqxd+FnmzZxbdgZM62jDdCIf7JkOi6mm8jAdz9gTTZiWCuBcZTDGeOqGDfLdV7sCpgeZFQ5T+ECggjQfEGxHawCgpk+AdHKHfvLd1oDpVgPkB6+/IfN2BAucUK2HjJHIdTdJ5K77pVHj+yT5zgcA0QDpJvfh9UED1OyhTqU1vl8i19wszYeMMtVkn/vm0yXyP7NnSWQqe6jTA6g9T0M9kjhOeiYBPltSANaEeQ47+c+ZM2VXWamJkbN6VPDPBR6mv2UQvzz42U30+eWXG//8GzbMg8cuV5iOB0NhsWtalqfDKrifX7z8gXbzuO+ZLwz24vlz09tSKLDbwVa8urlQaceYKP54sYTFrgB2PmFay7aBmKZDGjRO7TG1Fa8MKtExyq6jK4KHlkk/BBm2TSKYds+nW09bNYHpsGvElsbnth//5M34Xf+JYDqsLDe//V6vBxcqWcbXsLD2IzCG1dUtV48pRPE9x6CzNzIeMNvv3WMqBWjCvdY5DIopTesO89D6ac+xLbfceODt7rfzsVxCqJuHaQia6pttUh2YZrzLYezBZR5+5+rNjYKrpne3Kbscja06MG2X6yoeaIeVnQim4/nwMN3QBloDrvHhN87oUUpgkfYfz5dIi86SZGB6AODWhmn2VAf2LRiuhZnlyHWbQzs69EV5fSS1DbZf6iJPZcww811TX+/eLX99+wMSuQ2QfNeDgGbA9B2A6Tu4zanxHgyMUI33qY2xfdsDctUNd8i0L84u9DL18BH5/YwRAOjJANtMgG6GJGVPDXqqCdUNtsx4ANN8EDEpm0ub4312uvzh1HT5+PAhExtBmsu4m9k9ANYK1d6qDdP8suFYXBua2QvDBxD5mmiYh25T/GHRIQU8ZsMZy1CY5jH+aZYgYsvO4+a3Zf9oM75Ewzzi+WA88UDJzWenZdkK7yybY7X5xezmcd+7EKkglsifDq1wxXQLYPzzZFj88erGfPZwFf6o2cM87KEn7jGNReOnmEbrZMfO9/FgmukSDfMgZGl88eph56Ho0x0TbeflNmHbvulinrAHEG3FK59KdIzStuEPNsviGHG2TSKYZjodnkHpOdD3tqoL067PMDGNPTyDsn24/uPB9I9gYWW5+e333LaHNKjc9mMvb117pin6+gK2F0ZIZPmbYJqG5XJojR4Lg2mK6fgdxDpzmERYGpWm1faiGBuvR5pCFiGf1yQ7NexyuT+sDHc/wZCxEwBZT3v4hop1ImhqHsZRHZjW88FYWW4urLY904zNHnbBuHV4iiu7nbhNsXw+gMjef9uPKqzseDBNX/F8eJg+LwaiLiWrVBQbcL19ZLpEXulipsILxkZzTumGGSNtYFqHkHAeay4ZDpiOtO4vf9G2p3x58DAhyvTaPjt0mESuuxHA/IhEmjwaQDOnxDNzTMdA2rU7ke7mpvL/PfGMbM3LM744pKLFsi8lMnEkgJq901MlBVD9nUzOBU3gDRZ0CUDbgmFdkMXeVxNz8ifzgUj2Tk+eKG9vCabyIzzzBicqpVLOif14sxN2zq5Ag/jlwc9uVZ9ffuEQqO1ePe2pJgjaPVY2BPOY9mgR7jgTgAKYC6QK0xS/UO2HBhmfncfNb8uGacqOgcYvSiqRD8YTD4bCYte0PEZgYDn8wSPUsjw3j/s+HkzH80e5bWQ/VMb8NhzaYryER81n5+WPorYVf1T0fFHxziUVFgt/SMNiZznqi9eR+wBi2PliHrYFIUvTJTpHNqzb27bsNtc20XK11zpRGW4emrYj20MfQNS4bYjkPsIM89htkwim6dc9P2w326+KQMseT9ZDH0BM5FOHIvDhWBsuKRvMbSk0u8M04sF0vLLcOrvtxba0H0jl0AjmIeTwPdPa7cf2jFdXW3rMrS/jJ7wpUPK9/qmfNxW87nmMcbKssHTsNND9bp3dBwbttLYYHz/Der75lwB9SNAulyJwqj8tg3Wy9/M88HrRfGF52H4KyBRjsGGadeRQDsbCz6GmZUwcA81Y9XzUtmc6XtzxwFXbSdtYHxKk3DryQUE7Jor5bZi260g/8Xx4mD4fJpWAaUNyUTlUXCL/t8fbEmnZE1ALmDYgrXYuCNeLnQHpAZLchr3TfLgR71/oKC0yP5ASE5fIog1b5I9vvUMit98lyXc8LMmNHzIwzQVbQiFa7U6kuwuvgPAHevUOxl6jyntLy+T6D7l4ymhJ4oOAOTMklT3TMzIkJQevOp46AQzXydgDbnqm8Tp5vLwCuDe4iH/MhCp8IJT/8fSEnLMr0SB+efCzW+3Pr9cloXgAeaWIsBJv6Mb5EAFKb+gIg2Ni215eXjWTC96XmzxMJzKp4NLhBlbky70H5fc5XrotgPY8w3RK2/7B8JHXess/duonm/P4yKBICWJ88I1eAOKbJQlgzNk6UprcHwPpR2APnwvQlnH4RzJ7sG+/X1Kvv02Gf/q58Ul9fPSQ/GX6GIlMy5DUTIA1h2DMzJBG2RzPTJBuQJgmRBOmc1BG+iS5ef4cOc1zAZm/EkQ5VWGl+UsBX8PO25VmkIfpy0/aK2oPa7gSlah3viFFkLZBnj1dV/KNjZdXXcS/wOgQkstRHqYTGR9AVJieun6LpLQgTANqOc9zQ8E0x2HrWOyYJbfjLB7Y17yztPt4gYmH+mDNGvnBjU0k0pizdjwUg2nOL101TCfdcX8A1E2Q7nd3y9/f97gs3b/f+GWN31y9UhpNGA3AzZLILAAuYDoZ20mA3AbvmWYP+AyUmzlF/u2DbMk1C+YAphkcYJrnhufFw3RgkIfpy0sESJ1iz8vLy+tSkz1kxB22cTnKw3Ri4+jcAKb7ffqlRJq9aVYdjHQk+DYsTHPMtD6EmNShn6Q07y4/fnOAbCooNPGcqKiUmzt0kMi1NwZDNmIwzZUPI005XpogHR+mI3cBuO9GvqbI1xhA/etb5ZbOb8gxwCp1vLxS7pn/gUSmjZbUHD6EODWAagVeG4DrCtMxgP6WZaXLX8/IkE1Fp0xMZl4PM8MKB974GT3UIA/TXl5eXl5eF0YepuOZATZOiccFW6DXcuZI5MVOktSur7EGg2laB46RPgvUSW37SdLzHaXPZ0tNLNS4zxdL8vU3AoTvkiTzoOHDZi5pM8wDMM3ZPJLDIDpmnCrPLDF+N9M+KFfdiu3rb5EBsz8ICkATfJF3RH6YNlIi6ZPNLBuRGZNhfAgRoGvDcD3D9Jk5rvH6+2kT5ZMDwRSAnB6vnAjNab8rOAc4tkPO3ZVmkIdpLy8vLy+vCyMP0/GMT7hFTS+ogRV5Nh0w+TJn8uhj7CxI19dsHuyR5tho+DszvR78c+7qV3rI/+0/XA6UkiKjcry0VH7Vop1EfnebNLrznjMwzVUOzfad9wOQadx/LkSrNbr9YWnUGMeb3mvmo05u8rBEbrtL/uyO++SLrcHKg9RbGzfIdydzZcIsSZ4xCYCbAdjNjkHw1GDKPG7XI0wnA6KDoSSZ8p2J4yR9ywYTC4d1sHeaC7cEMP3t83YlGuRh2svLy8vL68LIw3RcY9c0u2cJb/j3wXFpEmneXZL48GHH+u+NTiI0c7nwNv0luQ2XC+8nqR16mAViOLxkyPJVhCaj4XM/A0jfIUmN75UUszjLQ6HAnMg4BzXtW9PnXd9Yrn29nRSWmkf8JB+Vf3z+JxJJGyVJs9MlacZ0gG6OJOekS3J2mqRkBfNQR2Zy6jy8cjnwMGBOZDlcIIY93wFAE6iTzP4MSZk0WsZt3mjqzTNCoBYpw7bvlVaDPEx7eXl5eXldGHmYjm9AN7xSfPCt6ahJEmnRIwa9hGntPa4ng8/ktoTqYdgmTPeW73boDZDuIT/vN0L2lbFXWuToyQL5tyeek8jNd0qyWSo8gGkD1E3i90RX2+jj6pvkzUkZpjyOTV5RUCA/zp4okWmT5CquUMg5qLMnA3xxg8EFVwi/OstHPcB08JAj/E4PYHrM5qBn2ozuMOfEw7RtkIdpLy8vLy+vCyMP04nM0Bt0GtZ07BSJNO8pyewp5vALMz1eCBTX1jr2BUwPAky/JZFOAGu8T23TV77bootkrt8aBAINyZ5uxjZH7uKYZ8JzHQA6Bt/n9Gxz+9a75fu33iEfr14fK1VkxO7t8sfjxkly1hRJmkGI5thpmOmRzpSULEJwCChXx2yYhgVjpgnphOmRMnrTNyYGPhppYLrSjJwOPWdXokEeps+vOG2dvcKfLS4ekAbTRUkuBiWKt7qqDx811flqS9btAKw+68bYuTw2Z2VxFxSprThDgr0QSk1V1/y2Evmqz3K8vC4FeZiOZ2astAXTd48HTLfoISlmKfF+wXAPzrwRBsa1MeNvqKTyYUMO7+C46RY95bb3xkpxbNz2zpOF8n8ef8b0SkeaPiLJdwCoFYJrYxZM20Cdcsd9ErnpdvnpC62k4BSHe1TKSfz7/KLPJTJxhIHnpJwcSc3OAVgDhmdNlWR7/HRNTWGa27Gx18Ewj3RJnThSxm4OYJrT4UV5bir9eGnboJrA9CAY5+1V8UffXWac4n6uDOf65A+lvdIdxdUKOf0RTZcaV/GYTo+kx7iPq7pVZw5lXbjkUtHFAtOXw4IvDdmWDd0+nKfaXkGwtmKc7uqRFyNM2yskXiwwbcfk5dWQ8jAdzwxMm0G6XLhF5LEpmRJp3k1S2g4G/LJnur6HeQzD6xBJaddNvtu2u0RaDZRGLXtIzsZNhCWjDmlTJXINlw1/QJKaAHobP5hwxo7aWsodTQHp90vk6ibSctgE0wzUqpIi+Ql7j6emAXRnylXTZkoqAXoWe6rTz8JxTc2GafP+7Jjpq8aPkMlbgjYw0+GRHf0sHucYxB+L6sA0e+Dmw3QJcYr70mFcXpdLFqsIMlwafDFMlwenXJhWONcfLPprFWwmPKbLhVclD9O1k4fpxDofMM3ru67+PUzXXh6mvc6XPEzHtwDYhAuGQM1yZkmkWRdJaQPw7di/AWB6iCRztcP2vaVRG8D6y53l3rHpUsQYAJGrDx6Uv7j3UYnceo8kNb4fIH2vWcHQDMsIAeK6WPId9wKoH5Kk2x6Sq268Q7KXLDdtwJZIO7Bf/nLCGIlkTZWUrBwzB3Vk5pRgjHN99EzDgjHT3J8hP5g4Wmbs3mXKZ6/0WZjGizlP3iD+WPCzW9Xnl3Drgqnuc+FWYfoaGEFbgcaGaYXzsB5mHku0gl9Vx1k+e8a1x1t7spkvP7aPxh9LVxpjB5j2ineD6Q89jxHSSmH80348ny7Ic3lr9jZ+D2bfUHC/ljMHxpuTsGOJeuMZ126YxqDxhsVm16MjzK5jI5jbbn8G03jj5bN9hp3rsO0wH5Rd57kw+/pRxWsXe//7MG1LlmkDWtj7XTDm03i0LdQfh124+1g2byJtX2zzPJj6ciExXr1VBGnbP1dRdH0+DLN98nq0h4Tw+me8YXHeA6uAueVzlUbdr+Xa0rKqk5+LbDC/Gwe32duuvv4utk+PM5/GeS/MLkd76Zl3J4z7ad1hV8HilbMOxutA24fXSBSm5f0+zJYbs6Zh/dx8ierHcnmuWQf+Ve3vYZqWr2fAyeuKl4fpeMYH3Co4zqPcrLsnXecvkEjzNyS5DUC6E6fDq2eY5tCR9n0kpe0QicD+qE1X+WLvPlM2cem190ZK5OpbJNL0UUltcr80anKPRO4C/HKuaDNuujZmQTTB3Gxjf5OHAdOPSEoTvL/5FvmPJ5+Q/XnHTCxcPqXF8kUSmTTcDPFIZo/0jHRJyc6KPYRoQXJ1zYA0jL3e7JXWVRaz0uRvstJl2SmWGgzxIEwHNzp89UBNg/hjWBVM80eDcBzWy8wfP/7Y273Wdnr+eGkPs+Yh4CTqXa6q55n+M2F2PGGygZYx2uN2GcsWmDvWlfsJpixfY9Z0ekyBOZFP1pvwrLChsTCNtoGbn3kKYXrMvmGI11vpxqRKFJvmURhi2j0whVa759WON1E+Ox3l5quODzdmbQ+7l5JpwtrlR7B4eVkmAS0MprlNkFboDZNeb+rbbR/1xdjs8dM8thmmbc5y7HqzHey6qexzrT4VlNUn31cVO+O0YZ5p+Vkk8Nnlc5s3LgrQYdea5ldgrGl+tuE0GNuCN5T2+XB7pgnLYeXoMb2ZCJNbjp0+Xpwsx5UdU3Xyabk8L1qu3gTQVzHslzAe2wTT8+nl5WE6vvERtwrAtIEVGbtqtURe7SZJgOmk9oMkqQOB2pkir0PM7H22xZYHP7O6Yew9wTy5Q28D00ltBpse8EfScsxYbWrpvoPy55y545amgOeHJelOzicdAHDSnVxK/F5AcGBJ3IbxVc0cj9nZfcx3f+wV1pSLvfA9DEDN3unkxgB2lnP1rfJEnyFShFiiaJPdJSVyzewciaRNlKuyZpilvxvlpEkKH0gEHLNXOZmvBowDM8CcnR28ntm23puHD5l3KozvYVlT5F9nZsruKAevl+M/nAuOOTEwHfzlwFu1YZo/YoQheyiHQrLK7rnmD4sN34RjFyTPN0xrvPYPmJZj77NjVGm6sF5lG5ipsLT0mQMjANr+3fxu+2iPl5obPxUWAxW2XyHArYe2ZzxYtOsRL597LF6+RD7C2oPQpWkp1sFtF4LX1bCwvAphNrzZ7+O1H8Vj2jtKU7iKB9NVtbkdg9vmtjQP/bBHlD5tcIvn05UL0275Cp281ux6apvaZdY2v91jTSPYunEnGuZhl6Pta8elilcOe4jVF9utqnqq7JgS5bN7rGl2uX8Fo5iGn3+FJdu3l5eH6XimU6+ZsQ3QvF27JfnVrhJp01eS2wF4zfR4ajFYri1Mw1LgJ5lpWveTv2zdTb44lGvKJTs+1m+QGSvN1Q2T7uCwjoclwl5j8wAhtx89Y0nWq5p73Fjs4cUwI0ynAKZTm9yDtJzd4yG56trbZNynn5mYqMyj++WPMsdIJDNLUrM59/RESTYPD06HAbRphGUu8GJepwKQAdtnjO8BzthOyZkqKTieDCOQXwX45vtIxkS5fu77cozngTANgA5g2j+AaBvEL3R+dhN9fvkDRwBSmOYPHB88tH9caPzzMHunedyGab7nn1r/AaYgxR9Gpg8bupDomCps2Imr+oJp9eMeC4Mn2ye3mc/eZ/twy090LJ7CYqDC9tsQZteD5+digOmw9iBYaVrKBk1b7n7NS5Cytyn7faL2WwHT4Qoc3nE5w3RYm9qqTX7G/jVM25AAynjcuOsK04nKcWGacYbBsysXpsPyabn2kA+7XA/TXtWRh+l4xofdyG46o8f2gkL5x66A3VacaSM2Pd6ZZcWxn1ZNmDam72NQnWS2h0ik2RvSZsa8oFBo0caN8ke33C3Jt9wnqbc/IimNH8frY3h9xIB00p0c46wrHlbfzg7vACzHLJjRg9uPwx4xvoNXvL/hbvnhg0/KhgNHTFwlsE5rF0vquBHBUuOzOdwDkJyjQz3Y0wybqYZjM4MhIebVNjO3dJYZ3mHyG4PPSRPkyS8WmgdAOR1eNMpzAniMTY1HCzt3V5pB/ELnZzfR55c/cBwioHDMP3u6DyPyx0QB2t5WMc9i2F4Y4YhpCCg24DINHzJMdIzicYJITXqmmT/esAdb3M8/K7M9WLadj8dsEKzKJ48vgHEstOaxffC4PbyCUGIP87CPxZPGyx9nW4lic+uh7alpawvTdt0JIPYwi+r4cOts+1BpGnsf5e53y9fhFpR7LGyoBNMoGNM3xyxrmngwzXSJhnm4kFgdmFaf8YZ52D5dVRemWYYOpYin2uTXNiSEahvWpWea+cKGebjlHIWF9UxrnAq5iWTHxHy8Rtx8VZXrYdqrOvIwHc84pKAC8CY0qBh243tjJdLyTcAvx0vXAqZd40OMZx5kxOvrveUfOg+SdfmFpkwC6729sP/aW80QDC7Qwtk7OJY5icMx7r5PIndxaMYDsNgQjWqa6YVu8hD8PRwzbgeWdCd7rlHOnfdKshn+gbQcm33tDdKkc1cxq5oDavPLy6TxxzMkkjFWkmdMl0bsYc5Jk+TpaQBjPpQYsxl4D+BOzs4JNdNrzXmrjWGbc1dPT5eUKWOk38ZgWjypAECzY5r/VJaZe5xg/HT4+buSDOIXOj+7VX1+7Z7geL3C7DkiAPMH0IVpiscVFimmIzTbPdvaG53oGH+4dNwsf3xtOLPF8jgkQPPqe/XJHzRX6s9+AFHThZWVyKfWwb4pcH0QoDV/f5j9wB1/rPWYPvAYJraH/aChjssNi4373RgYpw12druFPYBYVT6W9TFM62Lnq8qHXWe2h51WFa9dwvIqSDE2/VO9PthoQ5b9gB/bj0BEgOJ7ghFvirT91BfbRx+YCyuHZre5C4nVgWmKMGb7VJh0fbrSfGFxsnyFVPpimVoG29Qd0xsWf1X5mSesDV2Y1jjtBxDjlaPQqm3BBxAVsvmeee1ybJim3Dg5jtmup4oxcfiGPmwYlq+qcquCaY7z3w+LF4PXlSEP0/EsGE1AeivHBt+JtJo+SyLNO0ukLSFYx0zXAqa/NRPIwGAM9kttpcucz0zZ1NRVqyX5hnskchuA9i6A8x33SHKTeyW18T2Sgu1I03sAvvdJshnjHFhStY2zgcCfMWubZeA455pObXI3tu9CGUFZEW5ff528M+cjEx+B9qPjh+WHaaMlKT1LUnOmS0r2NAAyjb3NahwzrbDsmOmpJnCnA7z5npYmkexJ8oO0MZKzf78pC3c2AUzzXBCmwZAepgOD+CVeHZgmJPBH2e6NvlDSPytT/HEdC6uvHyMX9rwunBTg/Lnw8vK6XOVhOp7xWTfSW5RLhcRgesrKlXLVK10NTCedGTNNqFZIjtk5oGxZbIjHmfHSbZGXxvevdpX/7D5Q9hSxD1wkv+i0XNOslUR+9jszxCJyE2D2ZtiN2Ob7M/vuwmtTy+6spiEffd3I/DT643u1WFk0czzm/7rfyg9uv1U+37DJDL9g7/nba9bKd8aNlEjmZNgU6xU2LWaZE2DjQwz7pyF9OqA6DSCdAZuK9BPHyT9lZck3JaUkZnNDw3ubaCUQ3sP0OQZVF6Yp9kizl/VCiiCtPc0UIT+sl7y28jB98YjDFOxefS8vL6/LTR6m4xm7XTmkoBS4aIYWQKuP5srfdhgskVb9JKkjAbmGPdMOTJtVFLkNS36piwz8fJkpByXLF6s3ybWPvyw/e7G5/KzZK/Lzl1+X/27xmvy/Fq/L/zR7Hftel582byU/BXCb15j9rNrWGj5ay09fRj7Yzyz7ZbNXcQxl8Tj8/6L5q/LLl1tgXwv5b+T9j8eflE7DhkpJbNrAQjRPs0WfyE+np8uvZ2XLb2DXxuy3MwO7ZtYMuXrmWbsmZlfPmi6/mZMj12L7uumzkHem/GoO9k1Lk9e//MKsvChRDvGoNDDNOT2kotTDtGVQTWD6SpCH6Qsntj3HtPLP5jT7psnLy8vrcpSH6bgGcOPDbtFKziLBPthyKcT+296ZIpFm3QwQJ3foLyntOFUeILljAMXG4i3oYnqzh0pyuyHSqF0v5BkgyR2HmGXK/1+vt2V7SRnQvUxKK4vk1OlSOVlULoejJXIUdrK0TI4BXo+Vl8lx2ImymHHbNt1fhR03vopD7bh5LZU8+MvH6/HyErOPll8alfyyqOSdLpRSHOe4coLtIamUnfC7r7RUDpQVy8GyUtlXHsVrVHJhB8vKsb/cvOo2bT987IgiH16ZZze295fjWAnqj/w8BxVmvDRftWe6HOfIg7Sah2kvLy8vL68LJg/T8czM5sFBwbAS/FdZEcz6POSL5ZL0QidJahfMNd2obb9gJo6OQS9zMCtHHCNMd+CS4UPlO+36mF7spA5DJRX+xixdZfxXcoz2pSZz44G4o5xQsP5UKcXGL/8yoBZ2rq50gzxMe3l5eXl5XRh5mI5nZp7pCmwbmGYPaYkZV7C2oEj+qctAibTqBRjuL8ltB8AA0maIhzOG2rGkdpxfmvNUD5Tk9kMNkEda9JIbh4yWE6RQcFHhiSJJn/epDJ/3mYye/7mMxfaYRDZ3AWxhg9vY2OuI+Z/IyE/mypj582T03Hkyad58OVZUBJAuQ1tF5eu8fHl701YZvmuXjN65Wd7dvVne2r1D3t25XYbv3CYjaLvOmu4bvWML3m+Vd3Zvk6Hb1stXRw9JGf4LeqU9TCcyD9NeXl5eXl4XTB6m4xq7pCsJ1CIcGVxZgfdR9pWKPJkxUyLNO0mkY39JAkgnt4nNO92hr0Ta4bVdOFCb3mzAdDDOephEWg+W7zd7U9LXrCcQGQ2dPlsiP/+NRH53m0RuaCyR394kketvgeF9qCHN9U3OgzEWGOP63a3YjpX/y+uk5ehxHMlsbgbWHM2Tf0sbI5EJb0skfaSkpI2Q700cJY0mTZSUyZNhk86xZFhS2kRJnUCbJJG08fL9kW/J1C3bjb9KtLkN0qYY91xd4QZ5mPby8vLy8row8jAd1xSmwSpcUZz7xCxrLTJz2275/ZZdAM19YEMkpQ17nGMwnaBn2gzrMK9I13EwgLyX3DlsnJyMBkM7tuTlyz89/JhEbmwqkcaPSpJZmIULp5w7R/Q51tRaLpzbarov0X73mHs89NjDiO0RSWqCOJs+ju375bs33i7Tly43dSDaTTywXf5wygiJTMuS1GkzJCUrQyI5XPEwOzAuF27bjExJys6W1KwciUwdJ1fj/YFSADTa3AZpb+EGeZj28vLy8vK6MPIwHc+Ab+aVQzsqtVc0eCpRjmPzjrfHSKRZB8D0YElh7zSHeHQkUDsAbVuH/sHQDoJ32z7yBy17yNztuwlDBkI7jp9seqKT7nhUGt32iFzFFQ+bPIz3ANgQSzLHuAR4MHc0lwFXs+eUjrffPeYeDz/GRWPul+Q775OkuwD6Te+TyO9ulP989mnZU3DK1KUYtWm++DOJjJsgjTLnSNJsQjTnkQ6WDE/inNMxS4alZqUFc0zPSpeUtHdkxNYNxs9pKcONDIfYeJhOZJCHaS8vLy8vrwsjD9PxDAxtjIuFmPHAgOhgVUSzuLXM3LpDvvdql2DO6Tb9g15qA81xZvKgEaS5eiLtxTflsbEZEuCnyIYjefKPDz4mkVvvASQ/IslNAKp3BQuyJJklvmMQzVc1wLQL2A1vjAUAzQVj7tLlyfH+uuvl6QHDzjyAuLWsVH46BxCdPh4AnWnMLOBiFnOZhtfAuMBLKvZFpiPttEny69nTZXs52tj8YQAQ7XumqzTIw7SXl5eXl9eFkYfpeEaQxksMpsvxPgbT7J3G+wIcajIuQyLNuwKUB0uSgWmOhSY4s/eZr3xPuObQD/ZKDw32te4rf9KihyzYuYsgZPTqsOESufpG09uc0vjh2HLhXJkwAFYDsI4lAWID4/Lg1tAPmO5LtN895h4PPWYAnkAd9FI3avyoJMMitz8gqTc0lgmLlsZqhBuOw3vkT6aNkOSp6QBmDulg73QaXrkiYmy4x4ypkpzDY5nye+NGydhNW81iMKVs93KcCw/TVRrkYdrLy8vLy+vCyMN0rYw9pwDrebv3yg9adTM9zSlt+0pK+z7BsuBc2MUM98B7M+8093HavEGSTJhu3lGezZzNzlej5dt2yR83ASDfdq8BVDNO+lIz9qTfcKf88IkXZGPuMVMv3ILIa6u/lMiEMRIBTCfNBFRPnxID61kA6RxJzUmTRjnTJZI5UW78eJYc4bj0ymgwnzQ3cVfjYTqxQR6mvby8vLy8Low8TNfGoqZ3usIMaXj9g7mA486S3GqopHD4RieCNId9BMM6kjr0DYAa2wTupFZ95a879pYv8/IJQUZPDhwiketuA5Q+JMl3PvRtUL1E7KrGiP03N8kdvfpKKZcrhHaUl8vNH82WyJRxEplFoM6URlnTJGX6VIkArq/ikuPZafLnU8ZIztEjZux4JfJG0c5sY26HnQNvZw3yMO3l5eXl5XVh5GG6Nsae0grCIrZ3FxXJf/YZKpFm7JV+RyLth0gSp8YzY6MBye054weguu1gSW6L7Zc6S8vsj8xQBurLLZvk95rcJZHbgmETl2zPNCz19gckBRa56VZ596O5sRqKzM0/LH+XNlYiU9MB0DMkaXqmpGRPluRZ6ZKcM00ik0ZIm2WLzbSDnH6Q8+xVcJxNlIvlRH3PdBUGeZj28vLy8vK6MPIwXTsLFiip5Jx5UObGjfKDll3NvNFcjCWF8AwLxktzbumBZqGWSKue8sPOfWR93kmTrxig2KTTGxK57nZJuvPRSx6maalNHpHIrXfLX9z/oKzfud/UswTWZ+1quWr8iNg4ac7uMUWSOXY6PUN+PitHdpWVBsM7Kti2yMD5pbnyJN4QrMPPgzca5GHay8vLy8vrwsjDdG0sSsiLlvM5RCkG8nFRlzc++FSSXuwsyW37Syp7oQHPSR364XUorK8kt+krkWadpceni8xQBmrOimWSevMdknLLQ5LSJADpSxqm72T8D0tq44dxg3Cz3NSxixw3c3NXSG5FhTSZP0ciU8ZIala26Z2OZE6Wv0mbKh/nHTftUVlejPYsNe3Khw/LuA2YDjsH3s4a5GHay8vLy8vrwsjDdG0MGG2GH3B1viKAInbJ8bIKuee98RJ5qZ004gOJZqhHP0kCXKdwVcSW3eX/vjlYdp46TfiR04DL29p3MisLpjR5yCx+EmkSDPUIBdVLwTjrR1PcGACmU27F+9/eKD2zc0x9qUUnjsv/lzZektImA6SnyvfHD5chGzaYm4so2rIcbVpWWS7lpGlAeJQtXemHeFRlkIdpLy8vLy+vCyMP07UyM1yaPaYlEi2vkGhZ0Nf8zYkT8t/93jWzdSRxKjyzmEtf0zMdafGmDP7k7LRxUxZ8Ko2uA0jfTgjl9HaXQ890bEq9po9IKqfLu+ku+bMmTWXxxs2mzuxwHrZ5s1w1ebREJo2UVsuXyCmidLTU3FzgfsQM74hyGE1FOdqXY6eDqfFooefCG5vWw7SXl5eXl9eFkYfp2hjH8AaAFzUPItI4HzK1eN8R+ecuvSXSspsktXtbUjlW+vUO8quB78mhGHQfPV0sv3jxZYlcf5ukcl7pMDC9RC25yf2ozwOmt930uF9/i/yyVRs5WsrBMCKHYI9+NFse+vh92W/arEii0RIpRxtG2a5sT/b6e3iutkEepr28vLy8vC6MPEzXxbTHNAr4i3JscAyo527bLT9u1QNA3RtAPViuat5eJi5ba45Roz74WJJ/d4NZijv5DsA052g2S3Z/G04vKbszWN48pcl9sACoUzl85ZobpePE9KDyaLdtBSdkd3EJh1JLZbQ0gGfTpgFAs03tdvaW2CAP015eXl5eXhdGHqbrywxUA6iLKzl3hcgHG7bJ37UDUD/fVq4eOEpyywPQPnrylPzk6eckcktjidz7CODz4dgKh5c6THNVRNTnzock5Y57JbkJ7SFjSbfcK9+/salMX7SMI8ylRE5LeWWZRMvwLlj/JrRNvVXPIA/TXl5eXl5eF0YepuvDCNIK02UVUQOK1Edbdsi/t3tDMlZuNO+JPb3SMiVy7Y0SuftRgCfHFj8oyU05zjgMUC8l42IzhGneHHAlx3vxnjcI3I/Xn/9GXhkwTEqB02WVRVIZLcZrME46GIPue6Nra9CVCtO/gVXCZsDYBg2t812el5eXl9fFLw/TdTGFaNvMU3ZlfIiOS5BUyrb843LKPFlXKRvzc+WHjz5h5mFOavq4fOe2h+Q7t9+PbcBoU0KnC6iXkiH+Juxp50OUgGkOYeFNwm13SeS6G+TuHj3lwLETYtZQL0V7lEalgnNIm9lQ/NCOuhhUE5j+J1g+TGAPckdM34XthnH/Stj3YaqnYdzv5qHi+XNl+7etLmDa0HDLetP/Q+Zdw5anvrVdSmE/h1FPwTSOqsqtSdrzpYsxJi8vL6/6kofpupgC9Dn7yc2cf7qyTE6Z5UqC5ccrcKzDiOESufp603ub2vgR+e7tHFt8H0D0kZiFQeqlY0kc0sFeaM5Owmnybrxdfu+GW6XN2LFyyjSMSAVvNLBZxocNuTpLNHjY0MN07Q0ioFQXpgfBbJBVKexugh2C/QxGpcKyYCtgzOMCs+svHiyp/1Owv+AOSGGV8P573HGRaSBMIbAhpTck8drBjqMqGK1J2vOlizEmLy8vr/qSh+m6WBgAlpuFRsrMWOBSruJXFpWK8qgUI2274aMlcs1NErn5HvNwXkrTeyVyN6fFewIg+lgooF5aRpAGRN+BG4RrbpG/u+8JmfTZF2Z4C28qOASmkjBdzrUN2XbYa57b9D3TdbEawLQC7TrYApgNtu4x9UXQ2wNLg7kwncifqzCYphTGFVg1nQK6AiahflZsH43grr25jJVtoHCuaWjdYJruYxjrwv0ah1ue7lcA1P0s7+rYPvpkeW5vsrs/rLwwafqwm5GwOL4Hq07MM2H0F69NFeJ5A3UMxmPsEW8DUz824MfzE6++fwmLF5OXl5fX5SIP03WxMACsAE5XVJYHwz0AilzYpZJzUeNYCbhn1Edz5a8eAHhyNo8mdwGoOZ3cI+ZBPfMQooFRWJP7AdicGeNh7EN6c4xDQWjYZ4ZV6HsbaOvDXL8s71GUD+BvijgQXwpjbvwIYuQMHpyV5G7cGCDtrU0l6dqb5I52XWT1gcMEPTEL3ICay9k7jfZg1/SZmTvwlr32bjt6q75BhBN+dqv6/BJ6CDRMp0M3FI4VlAhILWAKdszDbYVeG6YVosL8uVL/LlQqANOHHYMNeyxf09m9xHb5uq1xK8TZMK1lqy+FX5Wm0/3qQ8u0j9uxMa3ts7rlqVxIVZ8qOw43f6KY+T5Rm/4otu3GqWltXwrwYX70JkMBWod1xIvJy8vL63KSh+nzafjHwOW6ffvkod59JeXWJhK56TaA6T2S2jiYSi5ZwTn2QGIwBpkrI8IIroRrhekGAWla4D8o834z20iKmT8axwD0STiWCtBP5YqNTQjSgP/b7zW97v/48BMycMYcOcmxHBBvLMorS1F13/PcUAYRUPjZrerzSyBmzyOHcNgwRNnQ9e+wvTACFvMQkMNgWv1xbK8Ll66qA9MKhgqVaoyJgK/H1IemZ171o+AbBrcamwu3CntanqazIZCywdUtLwwu1Y8Ll/Gk6RiDPWY6DEarEzPfJ2rT/4AxZgVku35u3In83ALjMe119jDt5eV1JcnDdEMbe6/PGsAntnALO64zvloi/9OiuUSuuw5Q3cSAcjLM9PpyDDXBuimnmLvfzPrBZboDmCZEay82e4ptEK4HuxNlGKi/D+Xfg9e7YE0B0U2D+Bo/im0+OAmAboJjv71drvrd3fJ83yGyTnujYRXRMlgpgBqvHqYbzCACCj+7iT6/bu+nmsK1DdN/AJsNIxRtgClUM73bkx3mTyHQVjyYtoHchV5XCrAsh37uib2vC0wnSne+YVpVFYyGQW5YzHyvx8OGV2jMNYHpMD/usari9/Ly8rqc5GH6fBp42qzyV2KWIg96bk+Ulknf7Bz58WNPAqpvkciNTSTCJcYBrXygL5Ugzd7hJrGlxg3k0gDShN0GgGmWZezOByS56QOSdOe9MJZ1rzRCLI0I87fh/e8aS/ItTeR3rTvI+yvWmPpQFdFyA9JmSXBjHqQb0iACSlUwTfgjhNpp7H02THMmDx7jWNr5MIKWC9NV+XMVBtNMT8hSEFS4c4Hblo6ddmE6HlSGAaeWy2OsF7cJem48iWDa7YnXvEzrlldTmHbhM9H7RDHzfaI2rQlM20NCOJTDlubzMO3l5XUlysP0+TQza56Z3aNMpLIEkBnMR03tzD8mvdKmyk+ee1Ei198kkRtuM+OmG3Ee6ib3CldLNADN4R9m/DSHV9xjeojDgLguxjKvAtCnNuaS4I8E1hh2+6OA6Lslcu0N8vu3NJXbOnSV9C+XyMnYI4bmaUIYZ+ngfxwLLbxn4G6nLbzVn0EEFH52431+CaDsadZeaJUNU38Ks2FaAUl92jCtQOv2QrtwZiteTzYBy5b60ONahkKjnc+OUaFNjy+OvRLoXLi1YdouT/NoOvsY99X0AcTqwrTrx/ZFuXEo2PJ9opgVbuO1qe6vDkwn8qP54sE08+XB7Ji8vLy8Lhd5mD6fFjxox+7pcryaeT+kBFbJ4R8x7T9+UsZ+OFdueK2tpN5wK8D6RrNaYnLjuyWZPcScu9n0St8PkG6Ynmkz7zUfduRwD/ZCN0YZN9wpkatvkR/g2CODhslHa9ZJSax3nbRsAJrLqmMfaoQbB9w04AiqbICar2Ft4q3uBhFO+NmN9/m9DqbHrxTTmT+yrX3eLrzxWvTy8vK6nORh+nwax3kQoivMVHBmUgu8cqYPPqRXIRWc6SKm07AP166XF4a+Jf/y+LPyPQ7/uBZw/bvbJXLrPYBc9k7XP0gHBoDmA4Us8/pb5Q+b3CW/at5CuqanyYo9ew0kG0U5lAO3BIRo1gl1jKI+5qYB/2EL9Q1m8vAPIDacQR6mz7WesBOwMlj/2D5vF4d5mPby8rrc5GH6/BrxMhj+wE5dzqBnFiwhbBK0AaQGrKWMGGp4ldp7vFCyvlohrUZMkOte6yB/fs/DErkJUP3bm2AA7JubSuQ2APbt90mkCSEbMKwrKjYJADmYFQTGsdfcdycfcIQfpr8N4HzznYD1W8z80N/73R3yo/uekNvavyHdp2TIp99skGNlZ4ekSDkCx51AFPDP5yk57R9vClBBUw9UKNYVHasv+6k9TDeYQVXB9JUgdxhJonHXXl5eXl5e9SUP0xez4R/DrraOlUXl6937JP2rZdJ6zDi5r9dA+Zcnnpe/v+8R+cNb75IkPsTIhWGuhvH1eryn/ZYG8L7m5uDY1Xh/7e3y3Vvulr+8+2H518eekQd7DJAOY9Nk1vJVsuHgITnplG/exmLzdvEY5GHay8vLy8vrwsjD9KVgFRVRGGfF4JN8ZKez4pCLw0WnZc+JAvl8/SaZMv9TGTljtryVPUveSJsqzUeNlubDR8pzQ4bJy2+9K6+PGCPdMjLlbaQZ++E8+WDZCtmWfxw+iqUicGnEbbPujCmXU9zhnel8Do/R24UzyMO0l5eXl5fXhZGH6UvCuGIgVxGMlgFoOSQEgIttAnaAvA5h11b0R78oj+O3CdAEaZaHwkwxofF5u6AGeZj28vLy8vK6MPIwfUkYu4lhfHCxXKJSKmVSjH9pUY6vrtSFUTjemilowWhl/hfMqxE40QcCmY+eopUlML4iP/PBx9n5ofmwJI3jvOnJw/TFaJCHaS8vLy8vrwsjD9OXhgGDYZz9o9w8pAhQ5tALA7zBg33BDCG2AXx5TI2ZLQuGjqjxPfKAyspZHtPHoJsPR5ahPBr2xuLxdjGZh+l6kc6d7R9g9PLy8vKqiTxMXwrG2T8IsoRosw3YlfKoSBlBmcfZYwykopGI2RFtOqNjB2jchp3xaQDahmwejyWPpWOZapzyTvN6u7gM8jBdNxGkM2H2AjScHeQbmAdqLy8vL69E8jB9aVgUOFsOqDXrCpotrqTIuanLzZEY9JreZEIvjGOrkdfst4yebG/0DaI2djYvyzzD32bbQDd8gsDx3o3P24W08wzTXM3uIMwGz0tdrFPj2Kuu8McVFnV/PBHC02A1Be5LtQ0T3WDUpE70sx5GPxdTWzCWA7BEsWiaX5h3NRevGa4CWQKjD352LzXZbXCxxm+38y9h5zPOAbAVsN837wIxHq5SytVG7f0qPU47A2Qxhfmzxc/TDpi9iuojsGSY+rWPrYL9AcwV5+RnOWHHXP0QlguryqctxjIVdilc90/CymE9YO75CJOH6UvVDByH7Pd25Vk1YZpfZFxSXL/8aOcDvl1xWXIuSe6K8dnDLGj2UuP2cuI6BIN52KNsL5FO8cd+Hsxe0txdjlyX36aY3oVpLoWt++OJ5dcGphtaXFadbVwfP1i2r/rqrbdh+kKrrm1V0/xcan06jKDj1XCqqp15vAD2V+ZduH4Ni8L4fUAwrw5UMc8U2HyYDb+Ez6MwfneFlcmFpr6GPQyzr6V4/mwxTQ5M4yMI0hfT8zvs49g2xc/eRph7g1GdclRh0P0m7C+DzbhiG9ixXIxi+2yH9Ybxt6W6N2Iepr15u9StBjCdBVPwVLgOA9uGVCKYDgNjisDiwm8rWHVhmvnZI2TDtb1P/dg9ktUBR+bzMF1zXekwzc9pfZwbr/jSdnZhmp9ZgjGBkNdyPJjmd8guGI8zD79/eHOf6Lwxz1zY/4292tBIwOV3xR6YWyaP9YW58Sh8hvmzxZ5rxqZ1teGavgm6eoyfvbWwsHJ+EntNBLu6omy8mxT6t3vJu8MYB/NVxPaVwn4FY1va+91eYPsY67gZZsNtPJ+UtncejOd7MIxxq3/GuQFm57GlbVKdXnrKw7Q3b5e61RKmKfbWMo9CEr98+KXENPxh0F5amgKwplUQ+g1MvzhtYGU6e0VC9rzYPeMu3CrQVgXGtqqTJ15+5mVPuNZL32t88R5AtOs7B5YOS9QWrl/+6CVqQ36B80uexzRdR5geZ485z7frlz/2jZx9GkN147J/VPS4ne/PYIznHpgbj10nN6/rm2kVpu1tF0wZN3sX+Z7b+sPJWH4Ac+WWyx9R9cVyCEfcT+sF4/Vo1+/PYYyFPWxuLAQUxvI9GNP8Hcwuax1sAcyuK/OwB09jJeDZ5XE/r0/+4Gtc2jOp7cLPpDskhPVk3ex6hsGN+tDrh9c049a8mi+ePxv8tf7cr37ZTnYZPD/xyrDzUHzPNlMf3LZ9/D3M9eGKbcfeXrftGLdeKxx+EAaHWmY8mHZhPB6cq9iGOoSBcdnwq8e4lL4LhAq+z8DYvgpjrr94kMt6uHCscM3vA3tYBdMSdNlOWo/qlkPZkB4m+poM01i0h5xAyrLtHnGNRYejEF53wv4a5h6jX7aN9obzOHuPFdQpgjXTMK2bntKbCjs92yje+XTTV6VLH6apsP3eLm3z57X6BvHLiZ/dRJ9ffsHYMM0vpC0wvuc2wVfBkl+qh2DaU+umVWhiOv5ZUEHVhnPbn63qDvNQmFWf+uNjy81jm0KjDWSuEvkOE+trj++l70KYtoUN7eo7rHy3DeP51HZUYGVa9mzxmC22g92zboOgG5dCQaJ2sWX70nj0rwR2PHadqvLNtAQrzafbbj4tO14dEsVutwnLIEi7UE+59VPg01j0x1bTKUwrFNr5beCk7GMqO3bWyx57zPIJW3yfKGZbrOc0GOvpplMfev0wHgVzuyw7n+2PMMY//f8jLBumNwV2O7llEOS0DLaVluG2G/PZME2Qog+2netjU2zbjpNttx+m++nDTlcV/Gr51YXpqkDSTs/YbJgmKPL9H8PsHu54+ynCnPrTXtIwyHXjYtvxGuR75rPHNfM7lbBqS6GxqnJ4XdhgXh3ZQMo4l8MUbl2YZdkK03ozoMcopmd70Je9rdJ2YJy2LxVj4WeRPpmW1zPThonXRqJe6zA1LEwjTej+RMY8amHH1TRNTaErzL/7viEsrNzqmp23NvlrYrUtpzZxJSqnpue1LmbHUJt6uKb1qo6F5a+pQfzA87Ob6PPLLw53zDS/XCh+eRCE2DNHESQUmFRuLzbhh/tsfzTmC8uvqukwj6pguqqeaeaPF0si32FyYc9tC+3Zs9viRzD28CtsUHa+RD7tbUrra4O3Xab+GNsQxx95Ny729IXFFSbbV6J47GNs/0S+mVYBOtE2fxx5DuPVIcw320R7JWlsE7eNbbn1syHR3tZY7P2UnZ/tocN+3HQqhS6m54+6Dd+UHnfh0xXz2vV0x9pSbgxueYxdr5l4/lzgp9y2SVSGglFVMK3bVDwfdv2YhuckrO24z94Ok5ZZHzDNYzq2Ws3uEbfB2G4PLZ9tzBsSjaUqf7bozz5v2ptL2aDMbR1HrWI5fMjOLSdsaEMYoLpim9pDPNzhHGwDtp8L+WrsGPkxzC2HfrVXm20VFocN7va2ivv4Of0+jN9ZYXVUsV1s8K+OGg6mbVAIAwfdVyMzs004Pu3jcSxemeFxnI0xnmnaRMcSmZv23PzB/nP3hecPO6bmHq8qLf4J3e/mc/eZ99bxxBbkdX26FlqGeX92v+7T99pu1TE7r2tumrjpTToeD89TX3ZOmXGsBjDtDvNQ8cuKIFQbmA4rMyy/qqYwTV/8c532StqKl8eGaXvblg2C1ZUL32FtEVZnij/O/JHhD2mifPYxe5uyY7bbhfv5Q6TA4cJ0deMKS1MbmFbF8820BCuto25TzMPy7Hapqg4qbRP2oNptwv01hWkqLBY3jZ2fCstjy64Lf7RrA9PMZ9eTNxZh58+N1S1PYdptN9sffbg92Lbfqsq4XGA6nr8wP/zO0Z5ptqfdo8u6cMib/Xkl6LG+BLEwf/F6jJnWHeKhcstlWneYRbyx02HQXhVM83ycgOlx25dbtp47xuiKbeEeY3qF27C8WheWrWW5vcoK0xzeVVXveljPd1VqwJ7pOHATTL9WNXCYhUNi8OTmibd9dl+wX48Fi5Ccm0cMP9p5dTuYUi6Rnc1zrt+4dk78sUVSsE+P8xj+iesraItv7zOxso3OtBPzBz7Ovtf01va3ysF7K54zFrLP9Wvvd/eFmea3LSzd2bKD82G/5+vZvOH59bixWPvQR5DHSRs7Hph97NyybOO828Hx2PmMvT83f2Cax96291Vlbh7XGgCm+WNQ3WEeYcMOmKY2wzzCwJj7+cNjwznLrY8HEOMBfzy59SUw2cM8wtrClg1K8dqQaexhHvHglWVr/PTBnmD9cbYBryZxhbWF7StRPO4xVZhvpiVYaR11m2K8HHvM8ej2Pl5PClvxxLIIJVpvjkVWkKvpMA8qLBY3jZ2f0jwECbaLW57dHkybaJiHXY4trSfBzq6nW5brgyBiQypjZz5eS64/9kxXd5hHojJsmLahnHXQ2TToo6YwzTgbcpgH/WtvMa9zDn1R3yru52cwLDaFadbF7hEm1LEnmeN9GZvtg+0d5i8e5CpYhkEfjxFANY+Wo+dVt+32SQTTbC/2OvNGS8ujT46R5vh22x/9sOdZxzRrLNrTyzbQsdQU078GY14eOwn7GxjF9+yl14cT6YvQrscZF8dPa4+8W5aKfjrB+Lth19kV/dV0iAdVfzCtMtuAEwqYIRXRMgMeUS4KcjYZjsT+KefxcinHcbBIoMoyEfzP49FouRRXFks50lWWlSNtSeAHxziXcrhiwz/M8XJsRKUcPssIPuVcPdAchu+olBCwylE2kpVWliJtAY5UCJIZkAEeoTqoI6EG+RkrHWBPEEt5MWItQ3qUYVYk5PLbDB7pYjLhopxotMTkqUCdUGRwwBL9V0SDpcHPOYSy6Y+LtrAOleWIsxxlIzojxw/nnS5luth7Fb1wyXFaJWKIVpxGM3NZcdS9Aj7PyM2JPWa5cf73bbG2ZTxnOEeB2DqBGEWUsGoWhikxc2OXsfzKErxqG39b9BTFtVNZXmTqE4htGtvmeUPGMlw3paYuXBYdr1bZRrzuyoPzdtqUhBSoaxnPFY5FcW7LkZ/vqXJhO5jAcKyIDWb2U0Hdg3m9i/GusgLHo6fNtWvKMSlwvRhT8bzxXAVy2w+XIM45r32e+7PXjEmINgtudHj9MSa8YttcfdwXM4gfen52E31++cVXXZim2Ftl/2ldAVjTKlzwh1jT8M96CuD8QbEfYNTY1K8Lt4yP0KzpNQ/r5h7TvNxfHZimCA52ffjlX5MvSxXrq37Yg6EPC1L2MW0Lux11HLjbhvzhD/PpptP6KrwSMJmHUGA//Oa2se0/UVxhsn3pA4jx4tFjrm8XCJmWAKZ11G1Kz7V7ftw6EGxc0RcBKKxNeE3YD/rpEBTGSrhh/ewHECnGQnhgLPoDrPHa4Kf5FTZ5rdl5bCnkad00v8alwyvccmwlqqetsFjDYFpvNlx/PK6xMm7Na/utqgwbhO26EjZ5nasPllsdH7aYzh4OoW1HaTuHnQNKy7RhmtcIAV17UOlD41X4tcW4wsqwYdpNw5hzYApdBEmF9nj+4kGutktYHcN8ESg5/IEdGjUpR6WQrO3tDuPQtuL1wPprO2o+Ta8wr+ntoSU8L/ZQEdaDN2Hqi7LL4veLgjUVr1fZBfh44vmp6RAPqgFgGhBShh/9YyUlUlRWAhgixPLnX+TYqWL5ZucO+XrtOtl2+ChANshTVFEspwEzRaVROVUMcAbUlmD7RAkXJREpBrBU4D0BsBQAeKK0WAqKkQZwtu9oruw4ckj25B6R/ccKZSfebz+yT/blHgVkwUfpaSksBcACoKIAVVLs0ZMFcqQEPhFVtBxgC3AhDPM4Szxw/LgUY2cFYMbAIOGIdUCM5QDlMtT3wKkCIeZVEGxLuR9QB18EICqvIE9Wb9skSzdulL15+ab+JKRKtAnfAMFl37ETsmY90mzZLLtRpskJQiwrLZP9J07KjsOs2xHZcuSwbEb9ipGPfnhjUVhWKruOn5Sthw/JttxDshv13nP4sOw9eEhOnS5CGGVyqOCE7Du0X/YcOYh0uXKwsJAlGCcEwFJEcaqkWIoKED/8HTlyFPlzZR/a81D+CfjMk13wue/QUSkoOy3HUf9dJwplz8E82X2EsfF4vuzC+5IC1Ki4RA6ibXcc2YNzcFB2HDwouYXHgjKhKHyU4RyWk4IBvyVosxK0WW7BKdl/4IjsRV1Y3oH8YwZpqYoS1KOoRHbmHpNdaAdT7qF8OVrEFgRMs90RuwF0vD9aUiobdu2R5WvXy2b4K4qdjyiA+khhgbkWori+oozBwGoFrr3ghiK/qAjpS6UQPopgbJ9C3MDtPHoUbXwY5+OIHDi8X4pxfgKnyFfGPLjeC0pk/+E8tHUuYs0zbbP74BHJxbnnDVIRrut9R9BWbGP42XPwsBw5XmDOOa8dXtuni0/LAZzHffnH5egp3uiIFOK6PGFiRkqkw4ftzGfO+uzxS4af3Wp/fusgftnZQOVVv/Lte+mLEGr3Vnt5edVOhGDefPDGtrZi3gyYDeT1rfof5oF/5DR+3TsNf0dWbPyGP/QGGHIWfC5t+vaRARPHyZg5s6XzsLel/dC3ZMWuHSYNcssXy5fJ+MxM0xO3cvtOuePV12TFgT3BcdBVBXsT8d/oOdPlvZwcOQ0wfXfcGOky6l1p9s5Q+V2L16TNyHel88i3ZMiUKXISoDRsWrpMnT8/iA3wzfgWr10jT3bvJAcKAtAj7JdVMmqR0dM/kl4jxwHQgDKAFwI3jT2rBC/q0zVr5HfPPCMLt2wx79kpyx5GJJNjZRXydvYceX3AEBmWlS3vzHxfWvYfKl3eHi6bdu81jXHi5CnpPWWCvDZ4gIyblilvZU+VF/v1ke4TxsvhgpOyZfceuaf169Jl9BhpN2akvD5utLQY+rZ0eneErN2z25Qzd8Uqua1VR+k8bpx0HjtC3hw9SrqOGCE9kWbjnn2Sj5uNF3r3k3ZvvyNdR42QVsPekZZDhsngyZNlx7GT5iaFGPbRgkXS/+2JchrtMjxrmnQY/q60HTdCbni9pTR/exj8jpQ+I0YDko/Jx8u+ltubvSY9Rk+SrqPHyRuwbsPHS4/3xsqufYdlO6C6cdtu0nHEKOSbJK2GDpc2g96St9Nmyt4T7PEP4NcMw8FNCFvzQH6+PNK5s7z21lvSYQLiHPW2NO8/QPqPmygnj53i6ZLX3h0jz/cYKF3HjEWZY6X1sJHyyqAhkvn5fFMP3vTwdfrCRfJ6n34ydMwkmZwzWzoOGyotBw2UJdu2s2h5/+MF0n/CRLPNvxSAsA3ost9464ED8saQobgBLJN3M7Ik40NcM9g/ef4CebBDB+kxdrR0GjNBXh84SDq+NVyyP1sca8MiKQR2t0A9X+43ULohvi6jcE2ibdq9846M/+h981eIEbM/kKe69JBuYyeibcZI+/dGyKsDBuJ6mwZgD2D5eEGBDJ+SJlPmfSoDJ6fJ1E/ny7CMKTJz0QITC3upDVCbNjxr0PmEafbkaY+nV/1LezU9iF2a0r+KaC+1l5dX9cRe4Qdg2mNOkLaHfNRW7K2O14NfX2o4mG42oJ8sXbeeP/QyetYsealnD9lyYL/pbaPYK5n9xWJ5sG072bzvgNn3/ldfyuCJAex8vXWHNO3UWZ7o2VV2HT1q9lWw5xcalpUhPSZMMNsczsA+yvWHj8hz3frK/tPFppexNEgqPQF2I+Z8YLYrKgEtMYgbkjlV2g0dEvxRHz6oz9dtkMe69JK9gM0YvZie9qBXmkgtUozXzu+9Jz0mpUsHAJEpxnRyov7Y7IP43xw+Ro4ch4+YjpeVy6SPP5B5S5YYwG/Xb4AMzZ4mh0qD3lXqQNFpeev9WQaW12/aJq8NGHCmHqcry6UEtD7ti0/lpQE9UOcKmbHwE+kA2GVd2GN9Ghun8VrAV+zbeTRPOo0cK/nIV8be7milHD5xQkZNz5EHOneRrUeCNp06d7682vctA5RF8MvXQqRt0XWArNt3MIghaB5J+/AjealPr2AfSi6B32JCIFqBA1MWb90ijw0cLKdwvByJToEiDx4/Ie9lZskLXbvJHu2hJxDGeoy3H8mVB9/sKjsKC03ZvIc5UVQi3ceNly5oZ7Z6m0HDZMmGLaZclleC+HYeOiRP93pTPl+z0viZ/tmX8mKP7rJhz16TjirAtThn2VK597VWsn7HHsnHTczjXd6QLSiTqowWo22CPvCe48fJ8Owcs/3G6PEyamZwzbyFm6FhH3wY1BlxnwKAr9qxS5r3HSiDJk0JromyUnm1Rx9ZjRtA1oo3ZyXG+FeMUpPm3fRpMmdRAOA8X6dguYDn1wf3k4mzZwbtAn2GG8q1APvx738gI7Kz5F1cp3MWf2mOsclCP3PnB6YJCRy2ocMEvOpH7InW4Ro0f6Ny6Yo3Qjqlm5eXV83kDiPhcK+69EjrcJBHYQ0J0lTtYRo/4AamDWie+8NugPn1AYNlxabNcuTESXmwYwfZmJdnjlUCiCs51hj5qLezZ0infkPN9vvLlsnA9HSzvXzdJnnrw3kydelieb5ndzlawjzmkLyXlS19J00O3sT2bQccNu/ZT/KKiZIA4GC39Bo7VkZ9ONdsl+A/jp1mmByq8XrPQfJ2zixzbFfeMbm/TQdZtinobS4DhLLHU0GasEzNXbZc3nz3PQOsrfoNlMVrgxsG1F6+XLdGnurSSc5gNIkS4EeAUsAbO3++AWV6I8YZpmSD6V0GtGr9Bmnz1pDgDRJyoAnFQRrPdO0lh0+XSubSL+TN0e+Z/a7Yf78794D0GDcOsbAkRBCDfWrojFnSecRos5356afy+pB3zbY2ZikStuwzUDYcPGTea1tO+fhDaTU4FleIlm3bKs8OGRZUBT5Q9TPqNX6C9Bw1NnjDcTWxBtmRe1Se6N5DDhcWBTti7fB13mG5q8Prchw3QB3ee0u+3h70LtvqNGUybtRmSmFJuTz8WidZdTC4KeP44nKcX4178mefSKt33jLbA6ZMke6jgrqXVQRDfXYcypX7O7SXfSeD3vOuiHXMnI/M9ohZ78vYj4JtnjEOCOH5PAyAfqzjG7J4w0bTXq37DZIthw4Hyc5RUNH3MqbJ/CXLzLatKQu/kJY9e5ttfn627Ngme48ckq/Xr5cCnOc9aJ91W7eba5YfGfZgc9y585k7nz3TXl5eXl5eXmdV955pwqZt/NUnRLUZMERW7twl879eIV3GjDYgF+Xfu9nVyofdykvMvm1H86V5l55SDAD6CGkHZ0wlHMjyNRtlyNSgp3BIZoa8PnCIFMd6M4dPnS6DJqWZbX3ojUD0Uq++crSIyMnHyAKI6TZutIz+8GOzXQwUKiFMM0D8f/BogTzeqat8sG61tBs+SiZ9NN+kK4+WmXjMmOlKQDXqxSyFAOxmPXrJF99sMOk+XLxMWnTvLsUcfwsNnpImb6Vnmm0+PMdx2nwYsRL5JNar/nLvPpL52QKzXYrqmGEPzE6yZvtASzZvlBcG95PDpSVypOCUHC85jddCGZE1S7q8N9bUbNaSJfJY9zfls7VrZcHK5bJgxQr5dOlyWb15K45Xyr7cI4DXUVLAOOD8zMOTeLf/UL681Luv6dGfjljaDHqbxSIN2g3njz3Rr/UZIBsO7DP7uY+atOBTubtjR/l03Tr5eNUKmbtyhXyyZLls2BYM1fkGNyKvDhiE0lgOkB5l8wE9aiNudl7u3k9OFhebmxNeKjwJO4/kyotde8uJ4rN3E8w9LCtTOg4ZSi/S8t135ePV6yQXeY8WnZbjxRXy1bqN8mzPvrINAL1w1Xp5sedQc4NTWXGKjY+6smxUBP/vPnlc7u/VSY7gRmv/iRPyZKcusu/wEfgOrqd3M7Ll3ZwZZpvqOW68jJ3zodkeOXOOTHj/fbMdrSjGfQAfMA16s9/D+RiK880e9af6Dpa3P/hIPsH5mItz8fHXK2X+ilVy5FQwTn3AjHSZvOATKSwuxb4TcjRaYobjtOg1QD78cqlJw4dt+fApH1RlA5kHY4OPFF5xnfCaxBu2iYdpLy8vLy+vi0J1g2kbos0wCP6w438y4SuDBsuS3TsBCl9J3zHjA1goR5qyoJfXzIQB0tlfcFJe6NVDjiH/xytWytCMaSbtV+u/kbczYmAK6zl+ojFqZOZMGTghgGnOCkFtO3RUnuvTX/JOs4czav7UTnUbNwowHYARe/QIQwFsBXC7bPsuue75l6VX7E/2FYwPcXL2kXL44CwVJg8054vF0vad9wyEsmebwxmaDRwg81cGMNRr7GR5b3oAXqUAL8IXYboCtExQpZ7s0UNmLlpktgmpZkYJhepYzOyFvbXFK9J7aqYMTM+QlgOGIV9fmfDhXDlwIuj3/gCxNG3XRSZ9vlAmz5svU+bOl8nvfyyfrVhtYHTv0aPSfcxIOYn24dwTqJRpcz52uPd4rjQD9LLlshcskpZDYj3chE+EwFBb9h0ImN5vdsfCkvQFX8iNr7eWqQu/QJnzJB3lps1BmavXmOOrtmw348M50MaMScYNRLkpv1J25B0HTA+QfMAl+4wDQAfY5x+Tpq06SM8Jk+TdrKnydvoU6TJkmHR6+z3zACRTNRs8TF7tM0SGZaRLnzET5PG23aTXhHT5GjcO1Gy05yuDR5rrRKKFiDeYWYXniA4OnSiUB/p0lj3H8k36IVk5MmpGcKN2CDcpzXr2lwP5bFeWJtJ37AQZjbak3p09R8Z/EJzTyjLeGKFxYjcIo2fPlz6TMk1n+jO9B0qPKemS/tmnkjZ/nqR9NE+m4ebs8PGgt7vv9Gx5/M0eMnxKjgyYnC4PdOkiXYaPkQVLV5i4OeMNb+IYtwF2XBcV5agHTD9f5q8LqBPenQFpD9NeXl5eXl4XVHWA6XLCNIATABZjLfMnaPxrkIQ9lAu3b5V1hw/JUx07ysnSoDePs2dwzC/H21Kzv/pSXgJMM89HS5bJIMAj9cWGb2TQ1FjvM1QA4nylbz8ZC2gc+dGn0m9icIyza1BbUM4LvftL7mkgIuLg7A5Ut3FjZNTHAUyTWtljbGZhgJWaqdREnurSTT6Lje8msxjABTSVEmpgrBejf+nNN+WJLm9KrxHDpedbw6TfiFHyUPsO0qxvXwOwWQDc5t36BXBEX4RTMysI3sTUI2OSdB4ZDKvg2NlgnmQi7lktW79R2vQheJ6Wk6eKZPk3W+XeNq1k1dFgGAM1c8Gn0vO92LAJR4yFM3L0GjlSCkyFUFApbw4MeEnOsqXyWv9BZnvqgoXS7K2gZzoY3csbgUpp1r+/rN9/0LznTQWV9vGn0nLot4d5aPWWb9uO8z7UQDqL5A0J+8WptPmfSYeh75q0Zlo+81eGStmdny/3vPGG5CxfLgs2fyML1q+WNbiZCBA08P3aW0Nl/qo1cqyoSA4WFODmYpD0nZYVJICPLfv3yR0tW8lutJfZY26GouahSmrxuk1mDH8xzwf0zeHD8ly3rlKMEMbM+RBAPMXs1xPVc+wUwHQwtOOd2e/LmNgwIT6EyuEjvOJor6CN3l+81NSwVb/+siHWXucouAxlGOLN+HShFBadNrOG9J6UhrYaZg6z1KBXmjcAvNFjWTC0O0E6irhsmHYNuhRhmmPhOMZ0ZMzawa6HNYXZ4r5/Cza9vLy8vLwuOtURpgEn/OHfsGOXfLY06J2lDp0+JY+2aycb9x8wYNUB4Nl5+PAA7CxtwvGnO3YCKK027z9Y8pUMyojB9Dfrpf+0yQbvDJRiK7/wFGBuuDRp1UmGZQYwVcZxydDWQ/ulWY8+klvEEgk9wcN9XceOkzEAzzCVIXhCbLPub8qCtUHvKsdzVMYeHGMPJxKZ3YT+1wb1k115eeYBti25h2WnsVx5rnsfmbN6rXk47ZVuPQ2gBRh3Vsu/2SSL16yRfSeOyZPt2soHy76OHQnElvn865WyfvduWbZli3QcEsBucATlL1ssd7Z71YyhpaYt+OzsGOQQcfq1vmNGm6EPKgLg5998I/e/3s6M9aWmfvKJtB4clGVGLeMcnS4vlZf79ZYNsQdDOc83NfmjT+T1YfHHTH+1dZu0HDI49i4Qo/9k9Up5qG1b1Gtr0C4cM02Dtucekae7d5XjvAmyZEYzc5gDttugzBVbg7Hs1FHA6KO4bqZ8HEAu1XvyeGnz7rtyrCxGrzFtO5wrT7frIh99tdy8Nz3mUM8RY2XAlEyA+WDZePCgKYcQTnUfm4ZzGDyA+O7M2TLp0y/Mtiq/pEQGpk2Wlmgjzv5xCtfRKwP7yje4gQkTr6D3pmYiBv2MBOOuWw9+R7qPH2/axIAze6bxn5m1A5nCwDnMoIsRpvlgHRd64cOKBGc+TBIWH+f71fmte8PGwlgfijOHcM5bP02cl5eXl9fFqrrAdGnXyij7Mitl2/790uLNrtJ/zASZ9vEn0rxffxmakynlhBMQXAEAt+vIUdIcwDF+5gz5aNFiM3Vds5695IOFZ0HlwyULZXBslo5Fq1bKgMnjzHYwlIQoCPjKPynXPPQE0gVDPtgDSe04uF9e6vyG5BUACQFMnLmD6jpqjNzRpo2MnJIhwyZNlIFTJsjA0aPk86XLzThoQs0L7dvJpytWmPQEKjM0owJHuKoI/j9WdEqe69xBFm3Qhw0VcQMR1F7q+KYB++35+ajnQGk/7C3JmD9PZixcKP3GjZFX+vaSRTFgX7NtpzTr1Ud6jRgts+Z/KlmfzJduo96TDgP6y2aA3debN0vbXr1M2qB32wCTjP/wI2nWpYsUnD4t7y/+Sm574SUZlJ6GOk2UQZMnytApk2Qw4Gzjvn1yGMD5SKcO8sbEcTiO/RMnSI8Rw6XNwMHy2foNZ+Kf9tFH0qpP8AAcFyJhi5QC6l7u1lU27tIx00FbZs79VH7z5OMyJC0NbTlFhkyahHM0QQZNHG/mlF5y4IBc9/IL0g/tPCR9ivQF4HYfORyAPUAWb9ls2s3MOY466bAXzsrxVPv2cvR4gTnO88mx1kWgSS6ww32t+vWVZbFx6mWx62BH3lF5uH0b+XjpEvP+ZHm5eeCyWf++MnbWDLTPF/LOlMnyeq/ekjV3ngFaDvsIesRFdh3Nl5898KC8lRaM0WdvPP/KQvV+e6yMzQ7GUL87c6Y80LqDvJ0+WYZOnCJDx02WN4a8LX1Gj5ZDuC6oIpT9GM5Ly8GDZWhaunnIcUDaFOkzbqxkzPvYtOrbaLM5Cxaa9BVlp029juN6ad69m0zMzDQXFce1l1eyhxo5zg9M6wwd9kwS34fVh+JNoUew1oVWCNxDYRS3O8P0PWPT9wrX1VF9zdPM8g/CEs1cUp009an6qputRD55rtJg1SmvOrGd7/ZSMbZ4C6BUpbrkbSjxvHBlQrY129ReRdHrwornw174xRavJXehmOqotvkuVfH65qI9nBkn0UqEbBddRry64owh+2A1XeGwKtVlzDRgurIUEMI19ATwdlpmAZIz5i2Qz9euN/vMkst8yg5iD/BXWzfLtE8/kexPFsj0RV8AiIIxrJWACq6wt+/YEdm27wBZWHJPnJBNB/YauOKDgAQsLixCBNt88LBs3rNXgrGlKAnHT6L8VVu3STF7kg2sYT9A45t9B2UyIGb6gkWS/fkCyVj4mYHcVZu3IRvHK1fIKoAep3BjhyD/lM+H18w4VUAsWeVoYYEs27TB9PJGy7ifMcE/YI9sxuECazdukaLYQiJErE9Xr5H0zxbI1M8+kw+/Wiz5xcFsFWUxQDxWWibzAPSZn3xqZtSYt/JrOc6bABzLLyiUb7ZtM3BH4zhzDj1hGy5cu06OFBSYhU44tWD6ooUybdECyVy4QLIXLJAc+NqRmytFKGQuY+A+xDALtmzDBjkZmzOwHIET1PfmHpFV27eZuwMz6IXns6xMVqL8E6eKTbl8KA4NIgfyjkn2l1/KtM8XSg4sa+HnMg3tmYVzyh7zE6VR+WDp1ziOenP/F5/Lyi1b5DTvWiCOC2d789zwfHO+6aLTxfI10hSXECI55IUUyekOo8G5xzlYvWMHrgfANt6X8SFA3MRRG3DTsGLTRoTMcx5cY0t3bJMZn3yCOn8qMxDHrqPBNHh8aI89vmbcPvwguXyB834A550nkYvYmDZBTDt37Jfdhw4DbKOy6UiuZOHambYQ5+mzRfLBl0twA5Br8rMlOc6Z4++XbtwsOZ98LjNwreXgBoptk4Vz++Xq1Wb4zLaDh9B++aZ+FeWncR1xXhBAPW6+lqxYFdw4oGyWyVUZed2FgXOYQfxSqClMD4K58Gz3EtdV9B8WD39sdHVCAreurMhtfsH1hf0pjMvH3gzT47a0p1tvAmgsi+3AL9jLddGThqhbIp/1DdMXSoytJkBsL7pS07znQzZMu2LsYasFen1buoJgQ7aVXQavpepCcW3z1ZfqY27m2vpItFCL7ZPtUlOYbijVHqZBBV1JvWdmF+BPui2QAsGEY2YJqd9OEIjHyFr68J1RbJOwYUCax2iEHssPx5gSvJBIszAkkw6Yi+04hcZEUIzBiAmPyQNAQTl4z7KMv5gbHjfAh3INELIchhYcNgp6XO09KsYZDB0JxpZ/WyYGqzwuHR7M3IC8KMtuF00TT0weJlNdNjgTxMDeCJUzi6lozyjEY6aObGf7/MRTopjY1sYXQZZlsA3ZVkEmxnUGDmFoXaTBNovGcVM6ILhcSnAYeMo6xGSGZ4Ckeb5Co0SZrNuZaw1lc+wzxfQcO89rjNcLlyRXGbCNbbtidraeaasq2sYM24jJ1BvxsxxCtvoPqg1/9BkzbY+qDOIXLj+71f38xgNdFZfFTocdg9kLiDCfDa+27GP9YFth9hAPwomdhvNVj4ER3pmGEE2wJ9C/A+P+eHDP9PYy4nYZ/IL1MF19JfLJdvUw7WH6cpWH6fi60DDNZc/PgKmlyxGmBTAdQAAoBEbqYQ8mLda7ZmY+IDwgDXmDnMLeRiIExzqDfsgZ7FFEFhyDIXEArAFQEcBceCBoEEj5H0GTIERIQskBZMEpId5AK3u94ZwwxUKYHv+aNMx0jt+YbxpjomFXEBdjhwv6NeNasZMujHHb7KMfJGRPLsoL/NIHj3OlPc5THPTK8j9O30cYI1IxrSmDYFjGhx4Bjgam6R15AJ6EPXNzQgjlzBIEQOaLBaL1YNtz5hLW06QhxBovtKAG7J1lz3Tg/1wfjIhm/LFtYWwb/ocdxgKP3I/GiVkAyVoO68bFXLgP8dK38RPk5X8ar9nnlMuYGBLPEQeZkP25g/FHeWZ4EMUyPevAc8+/C5gJF3kxmfTMyPdBzPSJmuOVD/phH8JiWxWbDXgyu0wtEQONeemDO1hS7PrmXyVwDky8Jh3LYlrsMeUEVwP/M2XHrklzDG3BvwDQWBNznmD0pe1h2sR5n8ggfuHys1udzy97gAnI8cQf6tkwe4gGv7S4sIj2ErN3eQ+MP+buMQVbze+m1XHU3LaHdLQKNs24aR0CMgQW9kPHMmyYpngDwPozH6HuHlgljOBOKG8EU+BWsS1WwP4QZvd088ta/Siw8L29uAp9fg+mabTeelxvQtRPB5gdD4+5eViuKuxYvLppG7Ed7WE7zGPHYNdF37vH2Cbq+30Yb6r0mIp5qtMW6mcmTOMgmGq53O4IY7pTsL+DaT7N44p1zINp2XYdbX8al31M/WseSq8Brljoxs1rmDdzzMs25wIQtl+Kq7bpfqaPt/IhY9gFYzr1wTajb96w6GIvjCfMn12OfV7cutmxu7GExcB6uG36MCysTfUc8dzoOVKo0XSMken+Huamo+x6rIIxRuYnLGp+HusOYx6eE/WjsbHdbLjU/Hyv22wftunVMDs/t69y9jGO34cxtqizz5YNuGwztqXG8BSM3y0am11/9cfzxWP3wrQcraeK9eV3R03yVRU35ab5A5hCK/3weA7sOzC3fKbl8XJnH9uaMNsJZsfF9qUP+zwzvS13gZZHYIyDMblxUmwXDv2wffIGl+XfB9PY+BdNBdpEMRPAub0GxmulGFaXoR91GebBRVvICubH/Fs6u9c9Hp7eVrwUVeUk96jIpYGCXHZeO11NZfvhdvCetEU7V9wTHpOts15snbvn28fD950rNwVjMVxo3gWviT3HOxq2nwr2azlUvJTnClBo/gsXQVllIDu2ra/MeW7b2q3uKijl3LLOvrNjr0qJ6kY/3z5u8Do0OrOfwM67BgPe1TeIXwD87Fb1+eUXUhbMhlBX/JHYC+MXuIo9yjaEMo0CsnuM4j6NhZCrYElQUMiui1gPG6b5pWhDOkFPy7RjZfn8QtYvTO2BdPdT9GMDJ33yh9SWncaWxmfHY4NLvHhsxYspXt24bY9HZlq7Tew47ff2tuuDMRTC7F5ZjcEGUsotQ+W2BaFLyyWMaLvwXBB+NN3m2LYtxsfxwbrfTuf6Y1rGydi1XG7Huwbsurg90/TLNuePve2X2/bS4QQqXve2L0p9hLWZvT+evx/B7HHRhIQCmFs3Kl7PdLwYtE3VN9OxTfle82ibEiYV+gmNmo7b1UnHsubC3PoxzU4Y89ttTFDV86XgSDEuhWfKfs9t+tIbAlu8FqfBGIvGabc9Y1MQ1djscu193P4SxnJ4oz4VpvW1Y3N7mBkbIZvQRaBku2laW26+HTA3H4GQcX8M07htQFYxfVgaQu9kGI/zd8GGcLsHOF5+/iWRcSnYMx3rpz3F8Xqmmc4et8z6bYTpOHP1fwZMLbk909thbBeeW7t8bReFcfXJ3x4bpplfQb4uqj1MlwOm2eHGB8qOnjgu+48elX15+bI3P18OHs2XI7l5si//qOzOP2JeD+H4gbzDcgDvDyHdnvw8YwfyjiDtYRw/JAdx/DDe78vPRTpYHvIdOSqH4YvjTfcxff4hOZR/0PjZj/f783LlMHzT5z7kP4T8B/JivuEj8HfExMEYDh3Nk93HECuOH6J/5D9CO0o/uYghN9iXG9h++NiL+IOyYch/6Ch95Zr6sqzDeH/46EHkZZ3zERPT5Elu7lE5CjOx5R8zbUM/THcEx1m/3fDPOtAf42HMBxHzfthhvD+MdKZ+xoK2PYB4DjIdY4C/vTC+7of/A2x/lHfQtFlQlvGB94yJxn2Hjh5D/LR8s007nHsM5R4zbR20BdrSlMV9yId6HkCs+xHXXpTPY4yNx9hGe5jWlBn4yoWxzjSeK+Y9iPSMR+NgG/Ac7c8/jDrw+uBxXj+MKTjOc3k4N7im9h7j+QjqzbY+An+5uH4Y7xG0Nc/ZAeMruI5Mm7A9WGeUcygP1w/y7IPfnceCOPIOB+2/n/GjbJMPsTJOtgHjYp6DR47LPtNuTMO0SMN2hbF+TM8Ygzagb7YHrx2UT8M+5t1v2jpfco/wOkD75R6R46c4P7YN0+zl/jY4h1kNYJpfMC4ou9IeXhXz2L2daoQLHlOYU/ELihBH0OUXHHvLFLZtyK6L1K8dD79gKZZvQ50Nc9zWYQt2Oq0jY2NbUvbxeNDrlsV02qOjMSWKR8tVCLEVdiyRr7AYbVix89l+EtXTLY+qS1swDhumdZty/YZBblV1tKHSbhsti8fca8DOo3JhOp5fflbsOtL4w+7+MBN+Gbe73/XNuoT5Y++qnd/O5/qIB9PxYgjbH69N3bQKfNVNx/bSnkW7foQyAqjmZxsTevUzchSmoE2xzolg2j5GMR7t7aQpaNvAyjqHxWYDHWMhcP8xjMNs+NcKhUrCqN3LHg+m7WOsp0K4e76qm49x23ULi5sgGS+Ngq37wKQNrWH5+f1rgynl1iceTPN8sBec6VU2QNcEpt3yM2Dx2oUx8xy5PdOavy6qS890RVczFAO2fts2WbRylXyxdo2xr1avlmWrVsniNavlyzVrYevky7XrzNRwS7Dvq7WrzOsSHAuM+1bKl+uwf/VaWYp9i9etxb41smz1Glm+Cj5NXu6D33UrjH21BulxbNmqtbIc6ZYaP6tlMc34R561zMNtGOJavAbloCyTd/VKpKUhH3wvQ9nLWBbKYCzcTx9LuX/1OlP+YtjSWP2+wv4lqNvSVTCUv4Q+UQ7j13zLERv9LjZxBGa26QdlLUE+1o3xsN2+oj+Utdz4RJutW2PiCMoMXlmfoG1YFuMN6sfyjD+WZ/zwfZDWlGH8r8Y54ivOy9r1xhj/VyjrC5wjvjJm1udL5PvyTBsE9TH1R9yLsP9LtNPKlfSNfDzHxifrxHZk3RE//H259htTHn3wXC5HPZYhDsb95TpsM07GtY7nBuWsQkwr15s8bCvWhW2/1JSDmNAmJi7Gg+Nsg6/hl3kX4hjjNLFjO2hntg3PTXB+6OtLlLVoPa4hxLdsJeIz9f3atMUS7AvOSdB2fL9s1TdItw71Xiuf85zg+IqVqCMsuDZX4X1Q3ufrg/zLcY2Yctatx3W6RZat2IJ0bHNcczgXS+DPtNuKVbJz734zUuQMIFdGzwHmRFaPMM0vFwVhFQFGe0JdhR3jPu19ZnkK2+qbP5B1Fb80CTRhPewsx4Y6Tavl8gedoKQ3DXbsCkf8srb9hEEc5abhcAHWm2XqTURV8VAKUSzXlX0ska+wGJmXdawuTLtt4pZH1bYtGP/FANMU88S7BqiawHRYfldhwEqFxRXmz91v53N9XOwwTb9h7UBY1PxsY4VprQdjIuxWd5iHHmMsX8PYq0q/hEhtHxemw2KzpXFdB+MQNIXoW2GEP+Z1yz8fMK1lx5PCaVga+rZ7hVUuTIflZ96LGabDfNh5uH3hYVrKK7qaB9ho7KK2FXtr/7k83p+3vy2mogMat/mH/er+4T0mzR6TtXmucIDH6L2GJVQhOwDdDt5rO9htYW+HyY5PPfH9t/IFRRhV5ZOJg5HJ8MQxz3gNHrfT6Gj6Pjge5DEvZq9uny0W14IZcKHpg1TcW10xpZZeHZ0ZAhIrwuRj0dVSkIn/BhYMwzDSQGIKNvmv1k2vS8sqeZwjq9UjR2Cb0fvYVjENR+PzWDD0x3gFSXPIlI6Dr4lB/OLiZ7eqzy+/PHSYgIpfQBwzxrGhhBWCMH8kVPwBtIdmEJB1fDOPcXykAhHfswdA4+B7hW31rX7qIsZMoKkNTDN+zl3NPwHqPlv6g88fbBs4dWiDLbssu64sg73KTF9VPCr9Mbd/0FR6zI6Jsn2xzETDPOwbGfrj8A2tm/q0b34oTaeQQzG9toUdq+2H+QhT2hYcj8v0Cl1arm5T1YFp+joAs+toD/Owgc5uG/cY/SS6BqoL0/SjQz4SiT7ChliExRXmz91vnxfXRzyYjheDtqkCENPZwzxs33WFaQ5XCasfyyEs6n62sQvTlH4O+P20CaYxcz+HvYTBtF6LjIV1ZS93WM80j8UbcmGL/kbANF9PGId72O13PmFa404EhOx9DktDP9Ud5mEP31AxrtrAtPaG18cwj3gwzXapKmZuXww902KWEzcrt1UED7MFDxwCb8qBZTjGeYu5LDKh2zxsxQfn+IBdOSAA4MBDNMMgwZgRM26Uxge3zAwMeCWO6DhS031HQ/rgga7gYS8+0GXymfJ4PKAU4wr5jF/m4XE1xoFXwg+hjLuC40FGbGEfH+ZDrKb8wCdCMmUGM1LwQUAYts2Y11h8fKUH2jlxMzMfhHSMD+4FxjoF5Zr60CfMPAB4Jj+3UWfsN1XV9Nins2WYx9y4L8Z4zBsY89MQO+M3DweyHme36YNlMiPbw9QF23wo0sR05n2Qj7NenD3OvGfNXCP4L4BEpgnOl/rS/SYm83Aq5+sIHtAMHuZknWAmD/5lhUxa/I9tTpbI+pqKmnrw+oPxWozFYB7mVD/GB08s/uEUhzjGWTXohWhuHnBkuWxUvCCB8a8xsQyzkI8pmw8Roky8mvNj2opZuc0N1o2xcfYOxhDEGLQxH85EneDnzHXA9CYP2jd23VTHIH4B8bNbnc8vv2TsYRucVUOhNGwYBr+g7CEVNhDzy4g/jnpMZ/HQIR6EDvWt5bK8MICJJ+Zz5yZ2fdtiTFXBK4HD7lEnyOmf1/XmwPXjthv/7BwG3DzGHz7CGr/0E8UTVq6qOjG5dbPz0PTHmLKPESI3wMJ8EhY0HX+47GOq2rZFXWGaYjr7z/FaR/VnA5m2jXuMcq8BW1oGr3V9ADHML2W3F69t/pCHiW1mP+SnbebGFeaPMXK/1lvPC/O5dSPIauw6NlkVFgN9ax7dr7AZ5rsuMO3WQ+vH/LxOND/bWGHaPt/8HChQsgz9Mz6HXvB65jHGbIMn3xOqmI4x6rWo9aYPPpxGkHRjC5srmm1oQzd9aM835ZZvl8Fr3T7GesaD6ZrkI3xqW8SL201DkOV54fc9zxOP85wpDLJ8PrynD+6F5ed5SwTTrg9beoz+aPa45UQwbfvk9RIPpsPaxY2Z5+rCwzRwoCuX7Ob8FJxarJQzVABkKgAOBBnC9GlARhSAxPdMwwUpDOQAHAgXXDqZkG3ACoBBsDgDtmQRwAnBhxYAHVKbMpgecIJtrlRYWlEMH6UGUOi7AmUQ3Dl7RpTzGQPweZyQxGN6nOXROeGOsXCfWYgmWmLSwpOpVzHyEqYIZIQrLodezPpUlOAt0+Io/cMf49aYOQSGoIZ7BPhEpQjv5YgRZpbUZgx45T5uMwbCHaGrBP7ZZoyVzgilBjxZQIygCYanaXCN2pt8BD+2UTnbBbFzRhC2FaGynO3H9kDc9EVeZFtzmXHOAc148QIfppomZlaZa9eUMi2Om9knWE+8mjhNiYgT20zHutptwNPP+yfGyjYlfJYyFuYz7cV5TgKADWLiNVUMXyXIzHOnbcL9AdSauhJhkd/4gO8A3nmNBdBr4BT7zTUKM8t0m5jZXsENkjkOT6fpk9ePgd5gxhXO9sE2KWUZPI7/irBl8rFdYvU6ezMT1Ntc7qwvdphTBTM3bPTF9sXpRIhmMpsSvmecvO7MtUegDgC5AWHa6yyoeV25igfrXl5eXjVV3cZMk7QISQQa/qSXA4b4nuJCGlGCI3/s+aNPsnBEmDG9kjFxCzglZQBaeAp2UgAPrkpYGeXkZ3gTk+l1JBjGFvE4I5QXBYiVVpxGHIQyyxd7zcsAS/D3LTFewqupTSDGUw64JrireDToiT8biymBPetmH1KUc/o24B/gDLXnUfMvV0lk2/BP+izJACwXZeFBWGUp/JYB39i7SnE/iIw3JYRQswv1MQvHsJ5IEPRA02+wX0UkY10rihEL9mscJlqUUYw24s0MRagvYh1JwNxntekZj6DAoH4QKRJilGYfl/E2eZEs9kqyNDcPsfav4HZMXIyFYr3LePOCa8gIec15Nu0X7KKC9ga0AzoJtLHs54rtQmiNvaW4SEuUbcK7A4htx5shxs09hHmeX7MIT0y8JLnUPMspY91iZfHmiYsUWWGdUXANIiH94JozN33BISNOh1iBcgxtI5lZOKactyKIGceDmzzUkfVHuTUxyMN09cWeJV00xuvKlL8GvLy86lN1HDPNXjTCS2m55J0slCL8sJ8AVB0/HawESLgswPax00VSXBKV/XnHZeeJk3Kg4JTsOXpMThQVy2nkPXTspFneeStnijh6CBxXKodLCmTbiaOy79BhOVZ42oAnYYp59tBP3jEpjEFaEdOfPCW7juTJTvg9TVjBfgINVVBWKat375Xd+cfMe1LOaUDmkcIipD8uuzmDw5F8KTxVLIUlpbL3+AnZnpsnu+HvMLbLAIH0t/PQEdmw7yCgk7BuIAbHC2Xl7j2SZ2BS5BRA6kjhcbAg2qAygMc9x/Nk3c5dkl/KflAxMHe8uERyS4rFzKGMehSg3OOnTmsXsIHFQ4UFcjLml9B3HMB26NRJKQF0EcYNH/IfDjtghhi9HTyBmHbskiNFwaqL0dgqlAfwfsWuXZKLelLs7S0sOY1yTxpgLkF7FeP9yYITUgqYPZyXL3uOHZPdOL4r/4icLDwpxYDT3MJThrULTpdKLurJMAj8J0+fkvyiQikG9B8rOI7rgisoos5ok/wCxI1Yi4pKpLCgmMklD+e1kF3ZSF+KHfmFuB6KcdNUFuDwkaJSWb59F87HSVNGZaye7L0lHx85WWSuox04fztxvoqKcINQUi47ThyXzZzl4zRbl22HZkUbHMM1WoxrhcB6Gg5yT+G6NDd8Qftsz82XNTv2yEn4oNi7TDuBmHh9seebNzlcCXLP8eOyF+dnd36emc2mDDcAx4qOSUkZ2jwG5vvQFly98WBhoXnPm6vC4tNytAi+8F+0vFiOl5ZI3qlTUoogzwzt4TmFhYFzmEEepqsn9kbyz336J3qvK0+8BnTaNi8vL6/6UN16pjmOmFoLUHyqbTvZDyCcv36D3Pz887Ju/15zbPTMHOk2eYxsBZg+2qqtXNOsmfz2xZflthdelpwFi+Tjr1fLzU89L4926Sr3d+osLXv2k+LiSmn1zrtI20KebvWG3Nj8NXln/jzDij1Gj5ebX2wh97bpKHe1fF2+2rJFtgBsbnvldbmv/RtyV+t2cn/bjgDc3ab8Res3yi0t28gtrVrLb59/SXqOHCfFAKR9ALR723SQxq06yGOdu8qj2F66fYeMnz9frkH8j7zZVR5+vZ30HjVOTsDPkIypcs+rr0ljlNN64CCzQMjcZSuk6aut5Y7WbeXe1q1l+8H9smb/Abnn9bay43CuAechU3PkhuebS+PmbeV21Pn9pUsYlixcvUYaP/esfL17p3k/FeV2GTE8AFP8swfget1Tj0vPKZPNcWrV3p3y/Bsd5FhxALCGn9mbCSAkkxId35s1S65/8UW5tXUr+d2zz8rsRV+avKPf/xDtjv0tW8oNiGPiZwvM/iUr1smvn3tK5q5fb95/8NVSeblnX9l5rEBe6NBDbn75dbn65RZyM/JMnvGBfHPwsDzaoZ2cQNlp8z+RG158DuAaLNk9JCNTuo0eK0cAeM927CJfbdpi9m/au18eb99G9hYXyaRZc6Tv8JEm1tZDhkmzfv1MmkLU4/muPWXeipXmffYXi8z5v+X1VnL9s89J2ocfGnDkstusPMH7oU5dzPl++I035eGOnWTNzr2ycNVauf6FZ+XuTh3ktuavmHhO4jo9gBuAp9q1kYXfrDH+N+KaffbNN2TPyWNShPbr/O67cu3LzdE+reRu5FuzdZuCqrR55z35Hfblo+wS3Oy06dZfbnj5FflZs5fl+pdell4jxsruggJ5tvubsnZv7Lr/cL7c8NKrcmfL9vK7F5vL5I/mmf1fbt0u1z3/onywYpV5P3fZMmnZ9U0pBNzz+iZQBzBd/R5qyMO0l5eXl5fXhVHdHkDUHr3PAE0/uf8xOVxcInOWr5bIL34jv27ZTI4Xl0rfyVPk0R5vSAlgYc+BA/IKwOTnL7wkawAdJwoL5e0Zc+RXALVv8vJkPWwrjHjQ+JU2gPAcOVVULN1ypsvfP3CfHIiWyyPdukvPSRlyvKBQnh46RBoDYr8EOP/PMy/I9rxC2Yf9N3d4Q14eNAQAVSD/8chT0m78ZNl/8qQs2LBJ/v3+x2XsnLly6HiR/O+HnpGJi5fLQcD41tyjUlRWLq+NGCm3degiu48fk+1HcuUA8m0uKpR/vrOx9MmeLpuPHZdl32ww9X74jU5yY/vWshNpFq7/Ro4j3Vcbt8n/uetB2Xk0X6YtWS4/fuBx+Xj1Bjl64qQMzpoq/+ueB2T3oSOycO0mSf75z+RXz70gh4rKZDhg94FuXQ2AU+9Onyn/ifiub95Sdp0oMPsWb9kqv3jiWTleaNb5Mz200WiJFEkwpGDuFyvln+68W9K/WiIHC04Adj+S1Rs2y2wA8z/ed7/MWLJUjgL6xn36qfzDfQ/JSkDugq/XSuTaG+Q/nnlc9uQdlczPlskvn3lN8kpLZR/A+e0P58nPX35Vlu/ZLfm4AVmxabv854NPyFFE8O7MDyTy77+Sm9q1kmO4INqMzpCnuvWRY1GR/37saflwZQCuK7fvkv/7yOOyD+e7/4Q0eaprVxPvvZ26S+ovfiHDMnLkJN5fCwieDpjfmntM/vWBB+Stj+bIkaJTMh/tvQQQyjwc7kOaPnzshPzy2RYyY90G2ZmfJ9ty86QUUDx29gdyA26+duTmylfI98unn5G2EyfKoZJy+a9HHpSsr4ObmZXfbJZfPvWk7Ck+JQMyM+U/Hn5YvtyxHef9uKTNmSXr9+8x6b7Ze1B++uwz8qPHH5EJnwc3IAdx/qYvXSb/fN+j8sHX64Tzem+G/fTZ5rLmwGFznf3jnY9I2sKvJB/tPWH+p/LjO+6X5Vt3yKfbdkij390qP3ngKdmKOsxcvkyuffYJOc4ecqgEtTT3qOwwDwHnMIM8THt5eXl5eV0Y1Q2m+ZAX9TkA4f89/qwcKS6W7C+Wya3d+8kTffvJc70HAWTS5Nn+/U06alhGttzVsn3snciI9z+Wf7z/IXl1+HBpMWCgLFi6wuxvAqBt0mOApH0yT54aOFDub/+GFAPen+zbVx7q2UuyFiyQW7q0k5eHDJG1+w7LT558SYbO/FBGfjZXbmnVRSZ//Jl8sGK5/PDeByTPGmDbCmB1d/u2cuR4gfzLk8/LrZ3fkJYD+km3kWPkVGW5dJ6SIf/n4Wek9agR8urQQbJ8yxYzrnnQuHS55oUWcn/PPjJ54UIz5jZ7+RK5ulkzebhNF+mPfMdLimXJ5m3yr4C2PSdPyMt9estzw4YFBQMA+aDgfz3XXMZ+9IG8D5i7tXNnwGdfebz7QOk66315ot9AA4xHik7LdS80l7SV38g9PftJz7SpxsPXGzfKL3Ejkod25tAIjsGtLC+WctxkUK0GvCU3dOxots9QOdQMbXR/r26xd4GatHkTNwdZ8uHqdXJtyzflWaS5FVA8cPZn8rvmnaWIT8pB76/7Rm5v39nETn29ebv8x9PPywmJynuZs3Gsn9z9Zhdp8fZb0nLsNHlqUB85jOviN0++LIvWBDcd63fulf954iXZX3hKBqZlydO9+5hhJQ+92V9eHDtefv7s89JzZo7c2LaNzFvzjYya86H8qlkLkzfn8y/k0Z7dpdW7b0veSdxUmBu4CjOE4icvtpSHcD20HTJI3po4xVR5wgdz5d52XU1e6t3PPpP/ee5ZwPZx+c1TT8tHsR7hpQDbX730qmw5USw3v9ZWBs943+znebLV5d2x8uKwETLk88Xy65ea4wYxGCKz4eAh+Y+nnpedebwNENmbmy83PtNKNhzJkzemTJDftoydh5h+16qddJuWJvPwWfnVqx3k+YHvyV2vtZc+H82T69q2luP80wL+57XG0e1+mIeXl5eXl9clodrDdDmnxos9ELdo63b578eekEOlJTJ14ZfyKGA6v7hUmrTuJL93w03ywltvm3RU/7QMubllKwlG84qMznlfrgcUfX3wsCzftVfyCoNxrrd07CLXde4qT/XrI3/fuLGsBQxRj/TuCSB9Sl7uP0C6Th4vh4qKZMPeg/K/Hn1WWk2YIv/26L1yJ2CaWgYQ/pvbmsgnG4LhBsSgmzq0kVdGvit7ThfKvz35lPTLmSmLV6yU5QBXPnDWYdR4ubNtN1l15LAs2b9XTsJ/WWmpHMw7LluOnZCRny8E/DeVeZs3mTHOu/JPyefrtgAWn5YBWdPk6wOH5f889IDsPHlc+k0cj7q9IKfIf9CaAwflx3fdLx+uWyPT1qyWe7p2kaMl5fJgpy7yh7c2lhcHvWPSDZo1W/7ilsbyVPe+8ouXXwWcPyrHTxfJmu075acvvyyHTCrDXgBqICTio1j+/37iETkaGyt8pKhAjgFAh07NlF8+9lgA4dD+EwXynw89ITOXLpMPlq8GPHeUXJzQ53DT8seNm8qNr3WU07Fxv3O+XilNXm9n4Jn6attW+bdnnsGNTaW8MyVLHugxEGB7Whq3fk3+8Oam0uKdwcIRzj9/rLlMWbDY5Plo3Wb517sflaO4JvpNyZRn+vQ14Ht/m24y4auvZf7WrfLD+++SP2l8l3y2bqt8smaN/MuDD8qOYyflUO4x6ZM1Xf65ye2yef8B44/adeKEXP3C65L59WpZt2+/bDkUDDUZPft9uavdm6ZtWIPncCN3b8f2crSoRH7+yCMy6ZOgd/n95WvkJ088K4eKo/JU3wE4F91NHmrf0Vw5VVIi23BD9K/33CvXt3xNmvbqI3944+0y5dMgP8fg/wuunw2HDpv3uxHnjU+2kI2A7HGffCj/dt8jspdj4KEdBYXyLw8/IumLF5pr8RpA/J7Scnmp/xD5vZsay9Vt25lx/QyY9wqc6YT/hYFzmEEepr28vLy8vC6M6qdn+qsNm+WnDzwgR0qKJHvBQnmobQezf9PhPPnh3ffI032CcbFUHwDwjS2amz/rUyNmfSD/AIB78a1h8uLAAdL97XekACDX5PVWMmLOxwZwmnRoJy8MGmSmKbv/jU4yKCc7yBzTsi3b5JfPvCinsL189w75xUOPy+wvvzL49+aYSfLTR58zUMWxzRxvvf3ocdkOOP7PBx+VJZu3Gh+qLqPHyT/f+4C8POwteb73AHln6jTZkpcrD7VpLS/1GyjN3hkpN77UTDbt3y+933pPHmrXQTqNHi3XPP+CzFm0WFZtOyD/fscDshFQfeDUKbmV46xfbSPN+g6Ua557XtohP+Oa9uUiadz2NQN8u/Lz5d/uf0Ce7zFAjpeUyjXPPC0DAdQ7DhwCgB+SqxHzW9Oy5JvDx+Qf7nhQHunRW57p3kN6vDfGPMQXTAMXlUOnCuSuju3khpebyfMD+8v/NHtGJr3/oRQB3O7lzUmzV0w7cKzv4/0GmIcA5+B8XfNcM/PQZj6A83+efQ7lvyAlsdlEPly6XO5q8aoUxnqql+Em4n8AhuxBHTolQ+5u18nsX4kbj7+45U55FW1GdRufLf/+2NPyzADcEDz1gnTGTQqxr8+4CfJct65m+6FXWsuE9z8y6cfMnSs/uOZGmbN0tWmf53v3kt8886x0fvc9ua9bN7mjXVvZX1h4pt/40LEC+enjz8mDb3aRloMHSDPUZ/muXTLli0XyD01xzaGeD3XsLDc985ys2LHd5OmePkX+3xNPSbM+A+U3jz4jbYYHNy+r9u2Snz77tNzb5g15rt8gue6FF2XRxk3yxrgxcmf7VrLpIGA997D0zMiS215i25TLBsD0fz34sGzYv8/42JKXL7958jlZt3ObFJQUy8Nd3jBj11v27SfXvvC8PNmjp5khZOFXq+Sax56Sw4D1fLz/TfNX5OfPPiunYg+QEo7NDDKXBkxzVgR3DmhX1UlTE12M/jhfadh8zOdLF+I8eHl5eXkFqtsDiGYKNPyWH8o/LlM/nS+F5aWyY/9hmbt8mcEBavnW7fLZilViFrUA8K3YslE+/AKgS2JC9o27D8hb02fK4KmZ0i8jTUZPz4KfEpm7bKls2Bo8nLcBIDNm5kw5dqpI5q1ZLWu3Yz8puyx4SIsPE85c+KWUnA7K/GT1apm9eBG2AvSau3y9tB81Rt6bOUOOnSwyeU/iNeOzTwGyuXjPeYlhlRWyZPs2GTwjx4yj7T15ikxdMM9MGbfl4AEZNmOGdJkwSdbv2W/8Hjh+TCZ+Nk86jhklH6xcZUo7nHtSps5bILkFwQwOBwFWIz78SNqNHCvZX68wD95xFpTt8Ddn+RIpjQ1BWbF3l3y2ep0cPlEoWZ98ZG4oVMs2bpUPln0lh4pLZNzsT2RQRgbaaopkzP5YCk9zBmQBGLNbU8ysIqPmzZU2o0bItMVfmNlUqBNlUZny8WfSZcQYycSNximk5WzNm/fvllmL0HZoc2rzwUMy84svDEwT63YdzpX3v1oiRVHOaFIpuTjXs+Z9jqavkKU7d8qHX3+N+pissmjLFlmwYo1pX974TEe+jqPHSNbCRcFfInCuVmzZJJ+v/hpZKuSTJUtk6+5d2B9MhDhz8XLchBzEVrkUYd80nMOOI0aYhydzC4LzxrmtGVlhSblMWLhQ+k6bIgMz02RgWgag95AZK/0OrqeBGdMkc8HncoBDQ1h0BfLgNXvJMnkdNz8ZXyxEnQCsnOoDjvfhhuat7FnyxpgJ8sX6jVJeVimzP18oy/YED7JSx0+flinz50gublqOFZyUnPmf42amkNgr+Tg3Mxd8KUeO5Zm0J1DXtPnz5Y3ho2Qa4mRvPUs6tC9P5ny2SE6UBr3WGw4dkJwvF8hptC/9mHljajDEgwadT5jmwi7ne47mi3FeaDumCwHTdZ0nua75vby8vLwC1QWmS7sSjjmlBDuo+ZPOeabNBlRWUWKAS1UM2OMcvSqzDLmZFi22w5KZAg1ibnveZCk9ux2NxhbZqCg36ShOwxY8oBa45fzFZm7fc4R9AE4dosLU0fLTKIcWwLirCmvOZVUJKs3ZsG1xkRouLEJxiZFKA6jn+uSf8Tn1WzC7MARo4wwVWrPY8GcUiroQtEu1zbhciVsXCP6CxVSQjl3NTntynuvCyiLsduqGdGw/bb1oNDYtX0xcPIXgylzcG8whjigDeDPnNsB0COeL8zmryjm/d2VsOriY2B52O56do5uLtgAhGT/E8syUhmdPtRFLrQD4ciEaLmhjEroyiYJNWxy+Eyx+E9uhwvsoh1eYXvhzHZZZNzO8LEzHPE8exEVg9GaR8+6Z68A8NcjmqTTXuraTimlOmccLY8K1wXnBVZymkEeNLzYzXlxojmeQh+nzLw/TXl5eXl5UXcZMl3YlApJrKgEkxUC9Mi60gW3OiWyWkQZgmCW8ARfsOcUm2QPvo4AxrkrHKd2AWbBKAE2wNDnSIyH9cZGMyhIusFIhJYDisvJiQBvKBAwTErn+nlndEE65ghzn+jUQiLI4by9nd6iIQTI5sBTbZdECA5+lhCv2BiKeMkBlBcoy8woTbrHPbAMQuSqiWWWPUM+ecPjiQh5cNZALfXBRmCjeM4ZyxgKQjFZwBT8WiFhLS6UYAMiV94LZN7jaHldMLEbMaCPsKyOY846kFPECTLlanmmzytMAM8SGcisqCpCmyMyvHCyZXWrykQV5Y0JYLEEZBM4KHKsoB0BjH9v2NPKVojyeDzIsV/czk+uhbbmwDuGU7VQGmKZPLoTDxVG4Teg1IG1MzxHKRNyGrQHhvDlgmnKAP29uilGWWR0SNwNRxM5zzHNiVn1EpmDRGS6uEuw3KzDiVsScbxMjDJcSb0ZYl2L45sOnUWybtuW1wfIJ8EjDMkvYDvAfvOf1gLQ8H2iw4BxiP4/h2jHXD68VpKcfA/8wQmxQ72K0D9sQ/ktwHcGPuUbgK5iKkO0Xu9kp43kKzLQt2qzcXG+oXbQI1y388/yUBdcFz18J2qACx3iN8drmOUIQ5rwwdvwDNkcdHGiOZ9WEaQW+DjBdwlXTcxnW2TDdz2WWKc2TBtNjalyu+M9gNkQyvb28OP3boFlVDPay5YyhkbMvrEwOX7CXtuZSwZRdli7PrMsn24oXX7w8bpx2TPfAwvLZS3kzvbtYSFjdNS9jstu0F8w+V26buJCsy3RzGV2m+VuYXRaXKbaXWKaYZwXML2ri5eXlVbXqAtPlXc0yzgb82DMKQCAQAhAMCHA/fuiBHjDSF9PxMF8BDXhjlr9GnmChCgAIt01+9uQhJ8ECkMGeRWCIgS+TFtTCpcO5iAYymHK4nyDNVxrzBHP2Mq6g7GBZbeZDOCyEUIf9TAP6MekZL4ekmJsB/AfcQnrWi37on0NCAtBhGhMzyzRl8D1hkwBnXMIIimyfmE8cp9cg/iBGs0Q3XtkFSigmo9EvbxiAf0iLEA2wcR/9MG1QR9N/asrmNuvO4/QBEDWVxnECIMrG/8YYDyfXM1CLfMF5pH8eC7aD2JiBeYPYWa+gfYPykADHFZKRD/U1bU8fQYimHPrl/uA8BXnpmunol+fB3ByxTUxZQZzBXz64jzExQ3ADhFy4FuCX5eDfYFl7umEAQXq2r2lnbsN4HgnyjBPFxa6lIG7mNuPOeb4YuGmXIC62EUowJbLKQb2D2INtXlMcehIMPzFLziOPgXLUiTcBhORgRUecLW6aMhlbcP7NuTfXPdqF24yZ/mPvqzKIEMTPbqLPr0KZpuH7LbCfmXdnRbDLgnG/5rF7he2eaYVPBVE3LRWWxo3BHcfLGDJhGlu8XmB3HLDtzy6L7cO0e2DMZ8v2V908lBsT8ykE2/m4ba+29xRM/YdJ627XwQZdlQ3Ndh0UnjW9plOY1rrY+ePlccv08vLy8vq26jhmOuSHvaEM/3xr3+VvAdzVzhLnxT/OvrqUdeEN/3xrX/XtfNS94cqoAUwTpv7cvAv0NEzzEKi0t5JGmLIhTRUPppnf7lFV2WnC/LkxaA8uTXuZXXBNVKb6c8uyIdVWovji5aHixUTZ+RiPXSdaWDuF1Z37bMi1ZQNvvDpwOwdGkHdjtPMzXv71wc3v5eXl5VW1Lh2Y9ubNW7jVAaYVjAltHC7wfRjBisMIuD8MrOobpt0YCH6MgUMRtJxLHaYZj9sutlgPHVZh1537awrTFHu/ecwu201j56fC8nh5eXl5VS0P0+fTVGHHvF2edj7ON0Tw4Wc30eeXMGUPseDwg0MwDqUgQBFKKe7nGGSClQtgVH0O82BZOkxDY2BdNIaqeqbt/BSP2cM87NgvFEwzxnhDRVQE2bC6029Nh3lQ9MFx0HNgus9N48K05vkYFlZfLy8vL69weZj25u1StxrANGHKfvjPhkFCG/fpA2k85gIYxd5SDkdwH3yjFATVP+OxfYTFoMAcLwYqUZl6LMyfna6+YTpRTG4+wrLGWAoLi8GtuwK026b6YGNV5bN32+61d+tm59fx3ARsOw/L9nNTe3l5eSWWh2lv3i51qyFM28M8zrdcoPO6uOT2Vnt5eXl5VS0P0968XermYdqrHsReaHvWES8vLy+v6qn2MO3l5XVRqSqY9vLy8vLy8qp/eZj28rpM5GHay8vLy8vr/MvDtJfXZSIP015eXl5eXudfHqa9vC4TeZj28vLy8vI6//Iw7eV1mcjDtJeXl5eX1/mXh2kvr8tEHqa9vLy8vLzOvzxMe3ldJvIw7eXl5eXldf7lYdrL6zKRh2kvLy8vL6/zLw/TXl6XiTxMe3l5eXl5nX95mPbyukzkYdrLy8vLy+v8y8O0l9dlIg/TXl5eXl5e518epr28LhN5mPby8vLy8jr/8jDt5XWZyMO0l5eXl5fX+ZeHaS+vy0Qepr28vLy8vM6/PEx7eV0m8jDt5eXl5eV1/uVh2svrMtGVCNO/gVXCZsCSuKOBdb7L8/Ly8vK6+OVh2svrMlF1YPqfYPkwgT3IHY6ehvGYmvqz86mthP0eLOxYWBzfhe2G2elodQHThoZbtgf9P2TeNWx56lvbpRT2cxj1FEzjqKrcmqQ9X7oYY/Ly8vKqL3mY9vK6TMTPblWf30EwG2Jt6bEwyFZgVoC2odI9Fk8K06dgf8EdkMJqVXkvlAbCFAIbUlW1oR1HVTBak7TnSxdjTF5eXl71JQ/TXl6XiaqCaYXZdbAFMBtqCcdhgK1yYc9+/+/Wdk1hmlKIV2B1e7DVbypsVmyfxqpQz3oT0hTONQ2tG0zTfQzbA+N+jcMtT/crAOp+lnd1bB99sjy3N9ndH1ZemDQ9y3BhMyyO78GqE/NMGP3Fa1M9j5tgx2A8xh7xNjD1Y5/XeH7i1fcvYfFi8vLy8rpc5GHay+syUVUwTeAhzDCNDufQXmj3vSsXphWe6EuPKSzF8xMPphWA6UvTuLBHgNR0di+xHYcLpApxNkxr2epL4Vel6XS/+tAy7eN2bExr+6xueSoXUl2otuNw8yeKme8TtemPYttunJrW9qUAH+ZHbzIUoHVYR7yYvLy8vC4neZj28rpMxM9uos8ve4DZ6/gzmA1CVKIhHpSmV9izgU+PKWTFU3VgWsHQLodG3y1gekx9aHrmVT8KvmFwqzG7cKuwp+VpOhsCKRtc3fLC4FL9uHAZT5qOMdhjpsNgtDox832iNv0PmH3u7Pq5cSfycwuMx7TX2cO0l5fXlSQP015el4n42Y33+XV7PtUUrglKfB8vfyJgritMK+QTHBXYFAxdKcAyVvq5J/aecdcWphOlO98wraoKRsMgNyxmvtfjYcMr3HNn1y9eOWF+3GMepr28vK4keZj28rpMxM9uvM8vwc+FZXufDdvVeQDRVl1gWoFUQVB9ucBtS8dOuzAdDyrDgNMGaMI8twl6bjyJYNqGZ9sn07rl1RSmXfhM9D5RzHyfqE3dc2fXj3ntuO0hIRzKYUvzeZj28vK6EuVh2svrMhE/u2GfX8LnbJj2QqtskPo+TNMRqNXUnwtdtvSYnU/Bzla83nECli3Xn/ZaKzTa+RTiGKdCmx5fHHsl0Llwa8O0XZ7m0XT2Me6r6QOI6qcqmHb92L4oNw4FW75PFLPCbbw21f3VgelEfjRfPJhmvjyYHZOXl5fX5SIP015el4n42Q37/F4H02NXkunMH9nWPm8X3ng9enl5eV1O8jDt5XWZSGHF1ZUI0z1hJ2BlsP6xfd4uDvMw7eXldbnJw7SX12UihZUrVe4wkkTjrr28vLy8vOpLHqa9vC4TXekw7eXl5eXldSHkYdrL6zKRh2kvLy8vL6/zLw/TXl6XiTxMe3l5eXl5nX95mPbyukzkYdrLy8vLy+v8y8O0l9dlotrANB/a+wb25+bdueLcwAdhuqR1Q6o6ZTV0PLZ/bRc+wGhvn08lqi/nBE+D1UdMF6p+1RHb4ADsfFyDXvUrXlfrYe4CP15el6M8THt5XSaKB9Nhi7HobBf/CNsAC4PphhZXHgxbbbG64gItdcmfSBcDTCfSlQLT1ZFeB+dzIZi6lMkFbQph8SDz17AKGD+jXOAmGdbQYn3qsjrlAJib/1KHaZ6HKEzPwxlIChHPaQHsr8y7cD0J0/PK796/hvFzzMWW7AWbHoF9D7YOZvtje7r7qhLzrIW5ftx9GgfNrqfu5+JL9nWoPlgHVzyWBfv/2zu7WG2zsr7bpoNlhAEpVgVBO+1Bk7ZHTVDRAWPSlPSoEUyt0tav06ap2gPggAhigtbqoSSmPQAGGMAPIOkA0WmMcwJTY7UMMwkfDqBGBhsBG7Bo2+s37D/+uVjrvu+932ffe+/7/f+SK+9zr49rXWvdX/+93vU866lPHH0RxvJ/lz2/rF9j31L2ybJXlaltxkpjz34BxAGzdH7+VGP722V3lYGnv7pM/kmXH0/H3y+XPVQmH1uJmA7hIMzEtMPOf16GBx9CKmL6y9G4RExff26KmOacIcpeW8Z4j0QmM/H8vCN5Kr/HFuwR018O5+GjZQhOzgOCcjQ+ykOccU5nQpfxQaRJaCEgf6zsSWVvLvu2sj52e4pp4nlDWe8D/SM+dln99jLFKB9bxTTj87qyLtYBMfsTZRKixPKRMnzj6+Ey2uaczNLvL0P8Ei/j/P1l7BL778v4I8B9Up50b+tZZfhkYumlZe8ui5gO4TaFe3ft/p2J6e8p4690TPnKQ2TxkNKOglgXsT2fh6Y/eP33n9lQxWfK2cr6mWVqq4tstqrGH7M1lHl2mbfFC+aBsl6H2QVtfe7Cm4fpY2USj4wJed7f2WdH6S8r08ySts9WHoK3b92tuHk5Q/+jgNh5Iai/aldbdlP3nWX3lo3yRlu+K56Xl81ifXFZz9N5Vbq2Avf+fb7shWfH8s/Mm84Tx6o38wf4RMCQrhgYAwmyXvdft2P6/bSWtibw/FifR2MkiIGYvc2nlHFutV36qF2nx+Aww8n9p7r9WIzGijI9DkQF6bO+3VHm/WFW7+ktjc+aleztvqbMx5v6jAeozZeUaXaQNuWLWB8vky+PlXvaz5GO9Zlrn+uO7f09Vvlw1tqRLxeLGnfF2o878jUSugg2xJmLS8H1dB3ENGKXa5Zn4SvL1E/Fx0ZLtC3xLB9bxLTKIm57HWas3172gjLaRYgy+6zPoOMfOfu3p//dMhfTbyobjSdCuc+Mc25UV4zSthAxHcJB4N5du39HYhqhi1gFXjwfK+siUoLWH0QzeKDxMH1emfy7WBQumpfaktj0MuAidFZHqN/k8/nBMvKJ9b6ypXXSvV1BOn2TX44fLZMv8iSYGVdf/+xliR3xvNTfXp86LBVQ3nvKJKBHAkzxSHSNYtX44c//2BB9rNQ/+XP/9AGBorKPnH12uj9E2pL47eMkNF6kz8oI9wd+rBh8jEZxg7fJeLGumxc4eL1RHD0Gp587xAb9cRGnOPtYeRweP8eqo75RlvOlGOhP9weco7eULZ0jmM1MM+snMe5tjmL94Nmxljj4OdKxfEoQS4zNRC7tfKJs1o77crp4VjtfEkoNxTgSuog+9+Uwvtx3+mNAyz9G/pbamEGdNTHtx4wXQlJCmPgk9rm3NAaqs0VM+9hJtDMW+H59Ge1S5qJiWnW0bIOZ5T7WXSBrmQfjzay0EzEdwm0O9+7a/TsS0wg2LfPgAedC2MUcs6pL/nnY6qWAITZIm4nwmZjun3kQIxQ9HSRogLi17KGXA+JHcDJzSTlm4ukLL9SR/9lnZ5Su8R3NKneRpxe2l8XnKJ5e3/No08cd62M+inXUPjCWErnQzysvw16n++/xdsHb/Y3GB/Ar4ck5ZNZVglB0YTsqI9wf+HHPg9EfJuBtjgTvrB6M2hG93sj3KA2W4uB8eZucY4lk2upiGl+aTcYQnDpHvV3YsszD2xz58liXxLTncb6ZdeZ8j+KiH9xPo3buLJuJU5VRPfn5klBqKK6RrzUxfdUz071vXfB6fPSF655ztFVMuz9vy8Uw6S6MR6J5SUzTBtfTfyrr653pA7PV/j8PAuH88TKfse5imna+UMZ9MBLqImI6hIPAvbt2/15UTAvq81CRiBW8HLW8AB/81y9lSD+vmAbaIU/xUr+XcTENozqCmBCI/HfiL5TxMuCh/k/LRv5nn51RumLqeSOx6MKJz0v97X1ayhuxFGsXxhoriR4tl9F55cXY66z1V23N/I3GB/A7EriIcYk3+fa6vYzo/vx41NbIN3g6QmAmDHs9GLUjer2Rn1F7sBQH58vbZOxnYho/nCOWa1COmWU/RyMxcVViWlAX8d9nmenLKcR0P+4orpEvYnh/2XVc5kH7PjMu05f4enwcM5vMHzHEsiam+fzhMvfPbPBzy2jX/2DDeB78aNl5xPSSyAaENufuSyK34WIfMjMdwm0O9+7a/SvhJXjYIYK2imnoPoA0iWYetMxiIzbwwX/t8rmzJKbxwTpo1gbPBJsEjVAdHoS8sDvEyJdgVIf1ng+Wqaz7n312SKdvjIX6PfppPfA8IF/LLGCtv+T70gte7r7MY7Qsw1Gs/t/8s1i5BiSmGTNEj59XXjwXFdPdH7PI8re2zMORuKHsTPB6GYE/X7qhcZRQ60shfPmG4232ct5GjwlmfQJ8aSkE58EFr1Ccfaw8DtIVB8e9ze7bxTRjIqGrc4RInZ0jOK+YHsXqyy/0WfHolzIoh4gbjZ3Otwte2lla5jETp9SjrxKcxC0fIxTXyBf1eTZiEloItqUvIKqOz7gjEjkvM1E4Ys2PhKMLfeooJtbU9/io85tlPHNGYtp96o8Zxax4uJ78PFFOApj6+rIg47r2BUTOO23gGySev7qMftJ3HzPa+hdltI+fvpZa8UdMh3Cbwr27dv92IczDBBG0JqYRR5pdYGahCzfKIgLI56XiXwjkIehfvFP78tm/gAjEwSwFD1495Dwe8PrMdAKiwOs4xOGik/r+JUX3P/vsKN2/gIiggFEdH0MvC1v6y0tD9Xlh8BIY5ekLj458+RfQJH56O8Tia5n7eaXeRcW0BFn3RznOj395jpcg5SXI8KmZLK5BCSqlcx28qEz98zKO++GLYYwj5egDbY3GqMMLWW0yg+s+l+qB2lFs9NuFpZ9LCfvOaKwop7iUrpna3ibn2MW06jEjybPgPOeo1+9fQFxrs8cKntfPETHJJ+W0VpbzPRKzXsbbka9RHeA8KAZ+tk3ijzFAoPuygTVf9J17W+eVcUJs9nRvC5/M6ipddQDB12OYIT+9beizsoIxQ6AiSEdin/w/LXMx7e3oZ+5G/hHzLn4Bf302WWPff9Kup+OHZ43S6R9CGJ9aniGjDs/7D5VpPLR0g/g93fO2EDEdwkHg3r3d71+Jtj3g4esC8jpzk2K9KhgjF38hhLCViOkQDsLtLqaZMfJftbhsIqaPRcR0COGiREyHcBBuZzHNjPRoecNlEjF9LCKmQwgXJWI6hINwO4vpEEII4aqImA7hIERMhxBCCPsTMR3CQYiYDiGEEPYnYjqEgxAxHUIIIexPxHQIByFiOoQQQtifiOkQDkLE9PXlsn5N46b+Sgc/Y+g7Ql4mbOrwxrLLHqOlXwOhv74xy3XkIr9mwti+oexUv4BCDL4py2Vz6vivK/STzWE+X7Zlo5eLwLljm/LRrohXDZvcfLzMdzo8NRHTIRyENTHN9t3a2cnLnSq9MyvHg53d/nznwhHs1qjdqHxnwFk6D3Pt1jf7mTzKjMTnzCcghNjBcbYbnbc7qg+zdm+Vy/J7JNbEtDb6GZ3bNbwu5+IUP61HvL5TIH5n23ifkovEf2oxSgwR06fnIluRj2C8eL75LoG+Y+N1FdNbmO0GuZWI6RAOAvfu7P5lu2PE651lPPQeLWPL8LV0xO6W9A4C9Me/+PGJz9rGW3V4aL23bCamR3UQF7N0HvII9LXdD6nTxefMp3hN2U+UMbYjMeM+Z3GM2j0Fl+X3SHBObqqY9s+XKaThIvETX8T09QcxzXbdFxWKgvHy7cU5RlyzRTvvkIjpiOkQbjxLYpqZV89j1hgRcKr0JXhBdoGKgF3arVDtSEDoeJa+5k+MxOfMJ8f88cCMzj2W1uk+uz9QmReXaVZHM928kBDgfWa7p49mJuX35WXdLxC/0v1/Akbpa74cxaZyv1rmMSudmO8YpD25DOGmMfN43l32gTLyiIlyS/37yzLS6cdTysDT31V2b1kX0z1W1eda+tRZGjYad+rSZ6/7dWXEyjlW24pV/UC09boIEfdPPgL6O8ruK3MhvTYePXb5RvSrH5Thf1IkIH+ojHtY50TptK9+/HaZxtbTNbajOjqPa/4c+oeYpn8qq5nPPm58HqWrz7T3F2dptPfUMvD0Hr+zFIvyqKulE4zr42WUw36gTOfF29S4fENZ98NzpvcRcaZyrygjlj8re26ZZolVbgRCuo8DsX7yLE2xql8IYuL5XFlfFsFYu5gGCXWJ6ZeUqT3Gi7ioR6waR+470np7312mfuLD+0ld1cN4Lnd/gM8PlWkMX13G801Cv9fl+mf8dMwYPaPMy7y0bE1kR0yHcBC4d2f3LwKPB5JABFN2LV0PzLX0JXhwd6E7SnO6INXxLN3FGMZDuIsn4EG7VUwjAjWjiX8v47hPHtQ82PsfGJRBwGjs6L9mwx3qS0DRJg/0UZtCfl20+Sy+jzEvDfpwd9koHTHlvmYxdtZiHqURJ8IN37Tj66cp/9kyBA7lWOLgMUkILvWP9cnu7zNlI8EEPruMT69L+4+U6bjTZ6aJlXPMi9djVX/5rPGYvZwZT17uiKu+xnptPHxdtmLn2K9xxum3yvSHjma+PUZ8IfokePvYqg1EImOLMOzt97yRvz4GxPCRMvoncffBsj4OjBFxk854vr3MfS3F/4kyj/HTZcTYWYqFe4U8CXfaw6/WI6usRLbnqU2Endrof1ABfZRwpb0Pl0nM/2wZ4hOf5D189rn7ED4zzfrhHqvqqx3i8fEUHtOsroQ97dC3PlM96peLefUTH8wWS9TP+om/N5XJH0Ja/gR+JaYZf64X6jk+M02Zt5X1MktETIdwELh3Z/cvD4V3lElsYoiAi6QjFns6L2s/FpRHaPWlILxgXAhRX2KYB9pM4M7SeaG6yEfkqLz75aG6VUx7Ov71eeQTQaP+S+g4vV2Niws+/2MAv4zR0lptGPVHwsHjlPGim6XzIlqKsbM1ZtKYLfU04paYxo+Lbc/TZwlhj2nWD2b3Rv7ko+OCuMcCGk9PE11M91hnQrWPh6N6/7mst7vUhmJ3EeEiEnH59DKWNTB7TjrnHNGA6HTf1NOs3Ghs1YbX6e1v8eexAnWYmVT/QH2QyHE/iD76xoww4yl/s/ZeUObCW+3NxHTPUyzMwnqeBNqXhFSBgKUsY+Z57nfUBr40s4shDDlPS+0hrrn/+ngKF9OzWH122eNxuN54zvp912e1JZ4p68Kbdr9Q5vX60pDuQ7HiC7rgdX/MHmusVV64X+4/ZuUl2IX75g+BPy7rZZaImA7hIHDvbr1/f7pstNb5VOliNnPNA+3UM9Mupns5wUN1i5j+qbL+xwTmbYiRz04vw8PeZ3MfKmMsSO8z27zAeXnxoN/StgTebAwkCNZ8eYydUcwe3yhmT0McILRoq8dDHMrTZxePLqa39K/76OwtpoXGo89Kej38L/XFy3YxC4pdM9AvLPv5MonoF5Uhonr8sz4vje2WPI9tBHUQjT5OEor07/1lCH/6jTju1xcCmvHUtdHb63GovZF4HOUpljVxCxLTPRb329vAD31kKQZ95Hmzpb09xXRf5iHoy0xMc+7eV3ZXmfrFebqomEY0uz+ue/xtEdOCPvNHi5ZwuJgWlEGwZ5lHCLcR3Ltb7l8ebKzx5EHmrKV34TtLBx5mCKxZPGtimvzzfAHR09W2C1JBnS4+Zz4d+kpf+gsERj47vQwxuiiUSCcWZnZ5qDtdqAj89qUZWjLh/XJm6UsxdohHotNj9vhGMSvNxbTikYCijC/z6OJRMVFPSxycnu7+Rrggpu6tLPPosS6JaRiNkdcj3QX1UhuKXUJHseuYtn6xTOeJL9ay3EPtuO/zjK0v5diaN4MYfGkF9bQsA3/6Y4F0ZqP7HyIaT2arWQ7TRSH1PN1j7Mxi0ZIGF7eep7H0ZR7eJgKNNhF2lHM/5NFHBBmzo+rjKcX02jKPyxDTjLPipX1mhm9lZppnptK7v7VlHo7GhbhGYhq8zBIR0yEcBO7d2f3LAx3Bw+yqryc+VXoH8en/FYgRGw81XqqezgNsBLPaXlcPb8TFKJ0HrNoczSBDb199wKfqjv77/TLFtMfEC/OBMsbEx3A21vLrX0ijruLkJaZ0/7nAUfpSjJ2tMSOeRmnUR7ipLY+Hl5riUDmJsB5T7wcvbhj5mwk54mNGkz8MmfXUMXUxH88OL3vV1RcQPdaRmHb/Gg/H69Eux8zCrrVBWcWj2F1scu+6oKUs/7ugdcV9rBlD+dLY4svT+9huzXN/DjFwPfmX/tQH8hC3pBGnX3NaFsF4Sgj29iQePR0RSowj8bgWi4tbYDz78gz1D0E2arP7GfXx1GIaqN+XXJBH+5chpomftdDck96vi4ppiebujz5IXKtv/QuI3neul2eVgdL5AuI/O/vsZbh/+K1q/pdnRMR0CAeBezf3b7jp8ELlBTn64yHcHHQeJaZvGsTfBfMpuCy/4WqJmA7hIERMhyPA/xLM/mch3ByYLeU8zmZLrzuXJXoZFy3lCMchYjqEgxAxHW4iiBbWlOq/ZWfr8MP1pp/H2W9J3xROJabxo6UbGhf95nU4DhHTIRyEiOkQQghhfyKmQzgIEdMhhBDC/kRMh3AQIqZDCCGE/YmYDuEgREyHEEII+xMxHcJBuIlimt8PfWMZv5/L73hqw5GtnKcObbGZi35X+aq4SD/PA1944nds9/ppOZ3Dm/BTdoy9b8qia+LzZfxO7anOi9oZ/R7vZUJ/+E1q+tPb5rrQT9VdVXyXAX1mi/Sb+hN8gn68vuy69YPrxn/7eQv81jO/yazf9t4LxpBfSuH6f37ZWtv07XfKztO3GRHTIRyELWKajU30rXJ+jB4BxAOob5092j3wMqBtiekOm7acMg7faXBvtFPeHkRMb4cNPLST462ic3yV4lT9Gf0cnYvpPdGGIhqXfnyrcP1FTF8eW8W0NlS5yp9CZHMa3+RlhMcZMR1C+ArWxDTiFDEpmJ368TIePG8te17Z3kiI7SWmGZ+I6dOic3hTxfSpronrIqZn/YmYvt7Qj4jpW2PL1t8R0yGERbh3Z/cvwvm9ZWzD2jmvmOYB5Fty06YEHKJKyyh8G2n/7WBPf2fZvWWIafl4dhn/9S7/S787rDoIOX1+WZn8a2tw32pc/hgTbY2O8YCF3pcXnh3LLzP6HqNmuxlHj5t0tp7tfXlmmWKGtTh8q/DRVuedpXo9RpYEjNIldracw3eVcQ7XxDT9/FRZb4N4EXlb+tkFK3FoZpnP2rKZWPmNY/nmXPJfv99VxtggWBCe3re+VTd1/XeTiYnzyZipHp+f1NJGvnrffVvqrX0XM1/0p/ffUVvE5J8ZU50LYFtlzW7zWT6Xfjea62dtXGiPbZ91LH+jNoiP33j2rbxfVSahRh1t3a3rj76M4pBoWvJHvv8WtPK8naXfh6Zd7ndvF1F10X7MwB/bclPeffUttPv24K8oo32eXc8tU6wep5dz38qT4CRmbbXNmDyjzPtOGn3wOlvi0ziw/feSGO6+XlqGL4S0n6u7yhzOEde1+udxfm+Z+uTt9752n07EdAgHgXt3dv9qVnYEDxlf5qHlHyN4+CGk+yxrT+eFj3iX+FL7pPu6VATQZ8tcDKvtLTPTXkcx0A7CgLYeK5M/n5nucVD30TKO5cdFrftFfCDMVFb1HMb0vjKl+8w0dRTzljgkrnp/ZvR6W2J0USpo7z1lOoea9by7bHQOl0TAqJ+PlKmfiNbez5G/HqfGdRbrk8vw3YW7fPtMrucpJheZndk57r6Izdcnk0ffOVY73nfO3Wwsl3xx7P3peEz+WWOKIAGJa87zu8skoJd8O4zLW8oYF8ouzUzTn1EbnDfELeNCXBoXNlDh8yfK1GcEz2fK+uYqioNyI3+MO3UYC/L0R4lQbBLQik3jNIN231zm7broVbvqh9YV049Pl81mSYkTId3jxKf7odzDZ8e0Tx21z9h/rkx5s3Ldh4QxMd9fpjHRTDB1+oyv1/H107P4EKH0hfGajQH5+NJ6aPfF8UVmpj9Uxh8VnDe1/6wy9VUCes13xHQIB4F7d3b/ronprTPTvHg1E+vwUHIhTHsS5zLq9fper/u4iJj2+vTLxY6L6S7KQPk84N1P9zsTdECeZmgwHtowE9OjOFxQLPVnRo8XXAiNYuTFwey4RB1Qx8thvHTuKfOYR+111vqJsNvST9pyQcj6SAT0LFb5ljj1+uDj4nmKlxduB9Gj2S1MwnAmpke+et8VD313Idqh7ZkvyvvnTh+72ee3lSFu8eX91JiOxgT6uEj0LYnpWRv8DxozuqNx6eNJzL5TIXFohlJxMM5eRv4QvPjjOur9msU2E1O9XWZfR+1KaKtd+ev96ODfy4tRuoQf44io9bHxshKWxOnloPtA4DIm3keM/9HC30xMb4lP4tnHZ3QNyxflhIvcNcELS8s88PumMsQ5fdWstPfV23YipkM4CNy7s/uXBzf/9Xuryzzws1VMj2Lp6V6v+7hpYpr0h8oQd7TNg1fxX7WYXorRhQ5tI0pJ8/FyFJ/SR+111vqJmNvaT+rRF4+vxySIzcVqP/Z6nqd4u8DiZc74ITaJE3Gl8bupYhqot3VMRxDX+8tG47ImpmmjjzPxzcR0r6OyCEHFwcypx8E4X0RMj2Ib0dvlGTlrV2JxqR8jaKOLUhiln0JM9zyJafyOxuSIYnrNlxMxHcJB4N6d3b88JFjKwUNeMBt53i8g8vDhv1slDAXpLqjwPVqS0NN5eWtZSfdxmWKaOJaWV7ifftyFoUQU/vWHhmZ6eWjDTEyfJ47enxnU68tD1MYsRvUF9JLnv/m3nEPK3+oyD4Td1n7ii7W3rLdXHdJGyyPkW+n9WH2l/57H59EyD8pLzNIma5dVZiamKbe0zMPjoe9LYnrJF8fen4631dvF72+UMaaetrTkxBmNy5aZabXRBSTxzcR0r0PbWubR43i8bG1mmrzZMg8tyVhD7SKk1tqVWOz+EYL0Q8Kuw5hcZJnHVjHtyzy0nMJ9EBcxz5ZhzMQ0dZaWeZxHTF/GMo+ZmFZfWfKxhYjpEA4C9+7S/cuDwtdGa6a6p2NLfnjI+BfmKMtDyYUfINz0X+/+286e/tqyD5RRr/tAtFKOOLUWtuN1en36NRPTIP/qBw9Y6H5GcY3ENOV4yeOLFyiCTz69L/0LiFvj8P70PEd5/qU2fOrlM4rRY/A184gEpfs59HReTrNYnFE/FRPCbtTPEeQzo97/h6THygtZviXK+jF1dE30PK5z/6Iff5zw8kcAcezjR32ECssCOMf9C4jKky8Jot4mfVsS0zDzBd6fjrc1apdZXMYUkSHwp7Y0pjPfGhf8jsaFL3Axc92PR20wzozvbFy8DuKc6w/BSBwIoB6H/LmolZjGH+caAUw9TKKyxybR1hm1uyam8YP407IJ78cMxOQoTsa0LzFxUbtFTFPOv4DYfUhwesyMiYQtvlkW4V/sUx3lzeLbKqah+9IXEGGLmF6Kk/YlpnV+1Jb3dUTEdAgHgXs39+/tAS//XyqbPdhDCGErXXSH8xMxHcJBiJi+fWCWV0sKQgjhVoiYvnUipkM4CBHTIYQQzkvE9K0TMR3CQYiYDiGEEPYnYjqEgxAxHUIIIexPxHQIByFiOoQQQtifiOkQDkLEdAghhLA/EdMhHISI6W3wZZstv4u8FX6mzjck2RNv2/s16uOp+31qlsaR3399Y9l5Yr9InZsOY+ibujicf/9taWep3h5wrt5QNortsqBNflv782Wz34++FRhv/43pvembuYzwzVluyi8DMa7+29Bb6Ju9XAYR0yEchIjpbZxCVPqOhtcF79eoj6fo91VxSjHtOxVuRcKL+8vrMaZdoKps3wBF6b5xjTZcGeVpB8tbgb72zXFOJVg95r6hCxtjaPMPyvg4jMDX3mKaDVm0WyL0nRovgvtgvPcW02p/bbxn+O6A1xXGdYuY3rsvEdMhHISI6W2cQlRGTO8LYuuqxTS7Mj5Y5jPnjGkXqMzy0i47e3aR7bv4Ue49ZewC2PM4RoTeqri7TDGNcOt/XAD90jbkW/tBuasQ08QfMf1XRExfnIjpEA4C9+7s/pWQelmZZr5UVnkIAGaYnlfGC9G3DHfh6NtC31/WtwOXH2anfJtybf/cY2H76meXsUW0lxvhbWub8S5sKYOPO8rkc9S+xyzB5ce84Hv97nO0PXgfOx7o4P1WH5ZmH1304fOxMrWBECBv1pfeL1CabzPu7Y/G1lmqrzzOPf9tjigkZt+OWyKji1naZYaQLY0Re4qZdM1uvqvs3rJRHrEiSGGpjs6n95F6szgd6iKmX1hGPyX66HcXqOpf374eHy6YuT80M9rzQGJPxy6MiVmCFXQ9aAy/qcz7ytbJ2uL8xWUaIz9/6oc+z64ToP13l2ncnS5S+7Hw2WudK9pnLHyWns9POvvXzw3131/2tWVe3rdXH/kiDmJS2/SV7b99rJ5ahn9tm600xgaBTKy+PIR2eD64D647yr6kTH60/TeM/DvdJ7FLqBHHh8uU99Nl/XyrfcR8F9m0zbbi3OMI0+eUeVsaE8bS67yv7K4njr5Ij0P9Y1nFJ8/SsL59ONuW03ee/c8to23OB32g370cPl5dRv+VJzFNXNrym34/o0z+lMZ15XWI74/LFJ+2JMf375SN2l0jYjqEg8C9O7t/eUjw8lU+x4+WIZyVx8sYeFH+URl54GXJ83WtiJfPlvHg7n4cHpCIEW9PsfxcGeIbn2pL/h3aZiZPIk9ihRh4eOoF2sU1qH21IaHpn6EfC68P3obX6ePj/eEz/ZYwoawL5I6LKT7/VhkvxC198c+it8+xYutj622LpfrKc7HXx+GRMo45X4hI+dZYupju9XWd8VKcxXp3Get+vc5nyiQ4hdpTnF7H43R8zBW/Xr4SoeDHilOCEx8u7BASqkeei2nF4UsnZtcDf+Cpbo/HBTh5Hy2ToCQ+zhllvZ7K+XWqcgIB81/LuH4lWNRPxUkbQFlfTgEad/WPMpyrPovr4+LjDhKIpCMM3f8I+VKbPU6fVSY+/liQwFXZO8s+UuaC3ekz05SVCEbAMa70sfv/wTKPpUPsby4jdu4TBKwLXeGimfYRkLTH+DJGEnoqhy+VAZ/N7XX6TC/+iUNCWfR12JR7+OxYsSO68YvPz5Wxlpm8WbnuQ8KYcWRCRwKfcXxlmXz3sVAdXz9NHhNCiuFDZWqXvnAOn1W2RsR0CAeBe3d2//LAQFwxOyUkRnseLyfEqTMTrqo7E3CUl3jAeLj1ct0n4nokyInBfWHU4wHoMWjGBdba77GMYuv1YSamKe9CEfQi9jiBF6QL9A4PfcTY08qY8f2eMvlRH2d96f2AUZpiG40tIsD7sVS/921tHCSa8el9UXqvrzwEHX5Gsd5TNqvjuJheitPT+rmijP8BoDa6cPS2XBhyTHwSzOS50Ma6YJMAe3oZ1wMzzBrPt5UhZnufu5j2PI/H85bKKZ4ufhFnGjONn8agjwn0NNpkFtXHUTOLGgv+aNBSEJWXMH28DPHvbQh8aZbRx7XH6UKYPG8f4/wgptXuiC6mvSzjKEGMf49J/r8kxM7osSNcuWZd5DozMd0/v7VMM+0zMU28ry/z+r60gthGcYzSJXIZP/ejsrQFar+Xg5EP0vo4anZ7JqZ7myDfPIeYmVa7lHlTmf4wWCJiOoSDwL07u395mCB2XExLtPY8HtYzMa1/hepKGHVBpeUCPJR4yHl7Xm6rmKbt0UONPOp4Gfw+VLbUfo/Fj2f1YQ8xrXyWFvxCGfV5CbyoTH2c9aX3C0Zp6sfS2Iql+r1vS+NAGp97u/hHxOHDy4LyEFI9TyzVcVzgrsUp+rniGEH7zWVqg7QuiDEtJyG/i1LF4rPL3q6j+lwPP18mEc31gBCgXu8z/l3ceZ7H43lL5RQbgsTFsB9r/JTXj6Gn0abENOeE5RsaM8ZUfaCeXzfdJwLY/wghLnwhHEe+3EcX090/KE6Jz855xPTIv9Nj5xmJb8ZnJGJhJqYBwaix43oZlXEBCqM6QqJ0LzE9ypPf0VhETIcQLgT37uz+5WHCf9Uqn9kcLeUgDyEkMe15QL4v8/ClCTxk+e9qjuXH8ySSqcc6Yh5uvRwvhy1iurftkMcav3eWnad99U0iiTpatjKrDxJB4P4ot7TMw/vNg3pJTAMv3deV0RZxvKbswTL3730ZfRak+TINj5XPS0tOYKl+b280Dr58gvx+viiDiONY8UjQMQ6+zKMvO4Ce7nUcF9PUOe8yD0Fdllp8rExx+bIOoJ6EqH+mbbWlmekuWEfQp18s4zqkHNcDMbjPPcR0L4OI49lCvp+HWb9URiKOfmmmm88S5pRj1lkCmePfKOO/9hk39wnUJQ6JviVfvawLYcpqSYZDv08hpmf+HQQesSPOWG6g2Pkj6rzLPAAfv17GPae0XqaLadUZjTd1L7LMw0Xykpj2ZR7yqaUY8sE4sgxD/pyZmKbO0jKPiOkQbnO4d2f3Lw8MxI5/AbGLQZ+1RuD67JqLW0Sm0l9b1r+A6OKIFybleKkgnvDTy20V00DbmvnTOmvgocfMsfs5T/vy2b9Q2evzcAbVYdaxfwHR/WGq09slZgm0nid48LvIxbdmy8HrzT4LpfkXy4hN44W4GI2tWKo/am80Dmprdr4QaPLh8fBixL/EW4+VFz0s1RHExQymZox1PIpT+LlyEANal+0i3aEMokhfovMxkbDD/xYxzfUgoQr45nqQgNcYej59Y00z9/dMJHu97mMWm3zTD/rlgorzoLzZ8gsv4+eK9hFIpBOH7ju1jWDkupFP4tB/9fOHvQvUJV+072JafhgrZoM9Pq4xicElMe0+uI5nYpr2EcuKW/59fIkdQemx63pBXPoX/PTFv7X2GTdMgo82XExTny/zUV/rkDk3EvWdpTj0pUCsfwFxi5imnH8RcOajj6NEsveF66q36/H1LyCOxLREOP+LNCJiOoSDwL07u395SPCycsF8CuTXRVQ4Pzyof6nMX6bXjZzrcB3w2d9w+UjgIjb3ogvmm0DEdAgH4SrENLPIPrsYLgazo7PZ+OtCxHS4avijc/aTfOH0MPPM/9bpV0f2ImI6hHBl7CGm8aOlD5i+YBiOT8R0uEqYkea3nUdrpcPpYUZaP1u393hHTIcQrowlMR1CCCGEyyF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xHTIRyE211Mf2fZ/y37lbK/RsIls3d7IYQQricR0yEchC1i+u+U/UnZ/yv7PhLOmKX/XFlPgx8uI13W213L/5tlv1/mZbBbEaaXLW7pE/7/5RNHl9uefGtc/rzsW8vgh8oUx1q75ym7F9cxphBCuBUipkM4CNy7a/evxLGEq3Ax/Wdlf7sMRmJ6JrDFWj5ITHtbEqv/vexrSLhm/McyicDLROdiNg4ex5oYPU/ZvbiOMYUQwq0QMR3CQVgT0xKwv1v2QJkLWRfTmIR2F8Zrs7FbZ2tHYhrUngRrn8GWwPwbZb92lobRntpmDGhb4lxlsJ8sU7n7yx4rI11x9PaULgGodNq75ywNn7TXZ5N7+qi9EUtjOIrjyWVbYv7VMvzNxlTXwAfL/lcZecyI/4cy+XGBP/Mz6+/Xl81iCiGEm0zEdAgHYU1MI3IQMJTRMgyJZJ8N/bdliKjnlXUx3et11vLFTExLABOjynSxh4BUOZ8lloijbhekEnEuptW2fEn8CpVTunyoTc/32CjrPre2J7pI7aLa4+j1l2LmeGlM7z773ONUWfclAT/yoz8yJKC1rGMWUwgh3HQipkM4CNy7S/cvwlgi2cUP6BhxdFfZO84+/2KZi+O1JRxr+WKLmJYwlKiUEReCX3nyofLUlR8J35G4HQlfF3tqT+VcBIIL197eSFzKTxeXM1SOGHzN9EiMbomZ46Ux/UdlugZ8hllxetxLfl5URp5mnSOmQwhHJ2I6hIPAvTu7f/tsp6yLa8TQnXb8YBnlJI4lombtrOWLmZiW4Ec4ypeEYUcClvjw8+KzY9q+qJheKre3mBZrYnQkckcxc6z80fIKvwa2iumRn54XMR1CODoR0yEcBO7d2f2L2EN0er6ndTENmmV2Me2ifDT7vJYvRmJaglRCUDF1we1o7XQX0zNRORKcLqDpM58Rej2eJTHt4tl9Ura3d14x3cXn0vFSzBwvjel5xLQvCWEph6N6EdMhhNuFiOkQDgL37uj+RXCybEOz0MLF0z8s40tnLqZnwrh/+Q/zdtfywX27IbAcxah8zVpLNHo9iTjactFG/oNn/yLourh1Me3tqY7KeR5p5/0C4lYx3f24L+hxSNhyvBSzxO1sTJW+RUwv+VG9mZim3qfKPKYQQrjJREyHcBC4d0f373eVKe92NYn7t1la7OqNazOEEG46EdMhHAQJlM7tLqZ/quxPy/5P2c+cpcWuh0VMhxCOQMR0CAdBAiV85TKSpXXXIYQQwq0QMR3CQYiYDiGEEPYnYjqEgxAxHUIIIexPxHQIByFiOoQQQtifiOkQDkLE9MXh5/x+tOzflb2kTD8PGEIIIawRMR3CQdhDTPMbwX9Ypq2tjwBC+t+U/auye8v+eRm/q/11ZWtQ941l5/1y400dR77Y+T/LRv09T5/w83tl+LkuY0Ecf1C2FIfKfNsTR+eH64Xf1v58GT5u4m9s+xhc5/h9rL+9LL9nfj3g3v8fZd/4xNFxiJgO4SAsiWleLGzcol+3wK7iXmeHwdHOiMTXN3rxDVx8kxb9Mgd17ivzjWiAl/17yth4RPRNXrSpCfzjMoQzcT2rjNnpv1W25WfbiOEiYvqyYcMa+nMKAeG+lsT0eXAxfZXc6jidtz4b2Pxy2V9/4ihcJmtjTf5nyr7hiaMx31H2F2U8MxDmXxJKDZ4DPFMwL6N0NizyOLj+f7fM2/7BMrXFM87F5lLeZcHPiPIMvui1OqsfMR1CuNasiem3lkl4coy4RgjsyZKYHgljQLC4+EUs/3jZrE4X09TXrn7C0ySmmZl+XRn+8P1PytagXMT0+bmdxTT36CnOS1hGY93FHPcswhixx7U8E9M8Rz5aRj51eAYhDkfnjrJvKOv+qPfmMnYm9Zn8LqZ/tgzhLyH2LWU/VkbsS3mXScT0+YiYDuEgcO/O7l8e6i6mgdlayksgIQq15TgvB98qWgK4iynf+toFK+X8d57ZOMVnxru4Jb6ts8xiS51ZfeoyE06/iJVZaD4zM/3qsr9f9g/KRnif31nG0pCl8VBb6jsvmKVxvL/sA2XkqdzLy5Svbbm7X172d7Q0xbA1LhcKyvd6zywjnheX9Xi8T71u901ZiWn/3MUpcSMkOObzX5YplqeUOb1N36qcNhBGpGOvKeN69L7xBxVxfH1Zj4MZSuJ4chllvqnM20IYPVDm/aTOQ2WKE3Hn7ZHO9amt1bHvL6O+xoR7crQkhL7SP+/rSLTgQ9cOM5rErXqqM/Plwl/9J11+GSdvg3Mza8PrAMeMmXzw2X08p6z7GMH4PV7Wx4/Yda38dtlTyzpqdyamuxifiXNA8HLu9UxVGcYWMc3zhf6rLW+bPry7bBQjwpnnwSivg88Pl+k8vqqMOPDxybM07AfKSKc8ovYVZRor6jypjGeJ/DB+z2hpnBOJxt7uT5dxb/j431Um1O73lmm2nWeu/7GwFK9EuB/rM8/iz5W9oIx4FcNLy0bn7ZRETIdwELh3Z/cvD3UX0zx8Hi3jmM8IXwlmHu5/VDYrK8FEufeWSai6OHd/ztZlHrxQaUM+XUiIXsdNgtHFWMd98/JmrfTfK/vus88j6LOv78X/Z8s0Hi7c5X8UQx/HmU+NpQQrZR8rI89hLPjDQj5cDPa4JAqWxsZxX4qHF1WPx/u05puyiAvV0+deT23P+jDz7+OBf4R0F/TQ+ybBpzj0AlY5iWmJQq/vghM8T3jc9MnXHtP+I2fHSzF36Otbyuirl5UPXTvEI2HubXkd98UfZsy2fnMZ2/DrjwIfp94GolJtMFZqo48b9VxMf6QMH4xd9/HBs899HBi/T5QpDz9edkn8gmLYKqY5v28v+5JYOsP9EJMLY8YTMU1MXFOq73WW4mR5x1IfBP4QtPwx4WURpoyR1oxT7uGzY8aWOi66OZcSq7OZZe+TfEjwOksz09RBkOOLdjn/tMv4fbzs+WWjeJfE9IfKFIfOFf73ImI6hIPAvTu7f3mo9DXTvOiBBxEiSF+446GPWHJcKEswkeb+MOqpfn/5wXmXeayJ6bWZaerPYlnyPaOLvT4emp3x8bi7jFl+CQ7weks+/TOozy68vU2JLxdyvKx7XLzIRnGNcF9L8Xge52DJN2UloJc+80LkPM760H0zHpqNwhiPPr5O75uLRP+sODwdvD5joSU/vZyQcKJ8F9+g/C4+R1Df+6pZWdFjGIl9XS8zX5zH/mXDPjZLbWjGtveHei6m9RlmPrxvQDnOy2j8SPPPI9TurYrpnu7xck1IeHKMOOZ6YTxOKaa3xgb4fGUZv1iEGFX/e6xdDOPrC2W6RhCu95SN2oWtyzy8Xe5V/JEmerwzMe15mt3mD4VRbJdBxHQIB4F7d3b/8nDqyzwEDyJE0EXE9Kg91e8vPzivmMYX/1WuGUlnVsfFtH92VFeidCtdgI/GY9Rv4KWJIOQFs1TP8/wzeNw+NqQzS6+XeBfTW+MalbmImBYz35RFXKmP+gzUoT0fl7U+gMaDGVQfD9LPK6ZhFEcv4/VhVMfxfiBOLiqmqet95Q+L2RjPRKrEdB8394WPPoPtftfaOJKYHvljvHjW9T/0tLSEfBeoHL++DLGntunH+8tGSzmW8hyNxWWJafy8r4zlGuozf3BdVzEtqMtSkizzCCFshnt3dv/ycNoqphGgW5d5jJYcUOYiyzxGwph0RJGLc9o9xRcQZ4J/id5nRJMv8xiNh+NiaTaOlPFlHjPxStvqAz6YCZbocJF3nrhG4+G+luLpeWLkm7KIK/VRn4F4WX/MenRP45qS4BpBOxLNlGctsoTceZd5wCiOXsbrg+qwzpUx6e35WFB2aZmHt9NRXxEI3ldvr/tAEI3ENNdR94VQ2rrMY6kNF9Muyolfv6SBj4uIaWK9zGUe+Oe6IZ/rnOUv8i0o09c7U1bikDF0gQoI6d8s+1iZfHMfYxJilOFLhlq/PMrzftGXiyzz2CqmEaWcE2LAJ7O+zEwjcC+yzGMmphnPpWUe+kweMX26jO+5dJ+OxPhI8J+SiOkQDgL37uz+5YG1VUwDMwQ+0yIBrLISF7yIVYYvLyIggIeif4FRceGXWZwubomvr3+mDg/Nnqe6pG8R04Bw8NkjidCLQJ/lixeGviwInqfxUJ9J01rwPo68+Ec+ezn1WeIVgUkdRIF/Aa6Ps/tfimuE+9IXEGfxKK/77qKQsogw9VGfQee7n6PeB16+Dn4QP6Px4JrwL/pp+QlxsryBvvkXEIE4mKUlDgkCxerCT/UlNrnWvI4jgad+qb7i0vKK3k5nqa9iFOtITOuPje6LfMVK3KrrftfacCHsfUWAco3LB+1u8dGhrL7E5uMHGuvReQC162Ka68TFJz4Us9YWO2uz5l9d1sU0kI8QdEHJNaPr2780uZTnSORqLBRvHyMJX/q/JKapx7IO2uPeRDQTA+eba0TCfald1R99AXEkpr3dHi94HtcQzxv8dJ9ejucPgrsL9VMTMR3CQeDevez7l4eWi6lwejLGNxtEqM9WhxCOT8R0CAdhDzHNTJ5mO8PloJnNiLGbh/5XRLPUIYTbg4jpEA7CZYppRALLNnwpRzgNzERruQaWP1ZuJvwRpJ90CyHcXkRMh3AQLlNMhxBCCGFMxHQIByFiOoQQQtifiOkQDkLEdAghhLA/EdMhHISI6RBCCGF/IqZDOAhXLab5kuIflt2OX1C8KT9n5+fIYx7Ff1N/oo/frdW23ltZq0M+vzl99C8Y9n7OflGGa2Ppd7D3hFj670WvwX3gvye9B4wtv9LD2O7ZbtiHiOkQDsKSmOZB/o6yni/B5Bu2HBn9BvBFmdW/icLTYx7FfxP7BGvCeMRaHd+05Mhs7SfXxk0T00ubv+yB7yIYjkfEdAgHYU1MswPig2W+Y6AEU8T0NiKmrz+XJaa5t44+m7i1n1wbEdPnAzHN2B79D7LblYjpEA4C9+7s/pWYfkEZ2/hKPEswceyfwcWUPiM4+K1ptmtlplu/jYzAHJV/WZnKeGy+3fT9Zb4lt4Mf/w1mfPAy1O9eK52XJHi78s/W0XeU9S3Jn9bSfKOU3u5ryry//beg1e6Ly7xd+VuLV333Y332Mfd4uzCQ0Nf4PFYmv4gk8tg6uvvvn4XSXl426pOfw9lvY3PdEbPKsYSA+qNYJcwUq85Zr0tcCDnGRcsRtC045d5Vdm+Z+uJ5xKkNVZbqOMTj/aQ+Mfv25DoXo9g0XowFfZAvtmPmfLgoVX0/1lbfmMZ/ls410vs6apex7Wlsha+6bAHNc2AWW49TjOJCPPbx0rbflEcIc43RNls/P6dMsfEv9Xs5fGjbauVJTDMG2j6bfnxtmfdV22N7HeJ7vGwtPm93RPfDVtj4QUj72Pp24Fv6xrWp5SGjNhSP913bbdNH/LDdtvzcU+ZjwmdEoMq9okzn47ll2s5c5cJXEjEdwkHg3p3dvxLTzEojIng4Ag9PHrhbxDTiEpED8sGLQozKKx5eABJ3fPa11fj6bFkXMvIh4Sl6fco9WqZ1wGqX2LxdmM0sMz73lbmP3i4szUxTR2Oy1N8er8YM/NjjwCfjxH8T+5g7PqvI598qoy7Cyfvm/kefhdp3Aae46RM7/UlAe9szfIwRbmuxOv38INg0LsTyB2Wqo+sJoTeL8+6yXuczZV0cCu+f2tPaaeJ5pGwUm4PQ6UsoKL8kWEe+ZunEhYDSHwuKGeHU2x3FAt7Ptdi6mFZcEqLCx0t+GS+O+WPiI2US3cwe648Q8j5on70cPjxPwng2BvKtMaO+1/H10923t0tZ+igR7sz86Hg2M0052nABrXq0/+Eyjem3lPU2Hj477u1zjj9d9o1llJOf3j731pvL1F/KKZafKftc2fPLyFNb+A9fTsR0CAeBe3d2/7qYBsQMopCHLCJq68y0xBYPbmZavb2l8hJDLub1QO5lRS8nRukSZ7N2JZq6GMaXZmcwXrakzUTrkpietTvyp5c8LyivtzSGGnOJ2w75CEdm3JkZ/Z4ytfH2MgTlzH9vC0Zpipvx9nHT7NYortEY91iZ0e+xAnU1W6e6lHEh18eXuJVPvKM4JTBHdUa4yBwJUT+fMz/0mdlZP3+9XT9Wv7r4WRLCPlbqK3849HZHsYD3cym20XjN4lobL0St/PSyEsC9HMjHnWUSxrMxwN9MTNMm19woPvcN3NdvKUN4+riB/PjMrQvoJTHtbYDK9vZnbbyyjGva8/DLLDN1/bPA1xfKNE7McDPOXq63h7hmDHsfQsR0CIeBe3d2/3YxzTH/5cd/4WnZBw9cxNMWMS0QVTyIXZiPyktc0r6Er5j5RkxcppjGz0NlCDfKsaSAvC7OnKsU04K6CEQJA6E2X1j2C2X45kX4ojLaouzM/6itUZr6r/EejZEzGmPi1gw0sf582ShW1dVSBdWlrAs5jaViIW7l9zyxVGeEl0dgLInDJT9AWc4fs4S9vMeh66YLl1H7MOurIB+h6TPHPc199DHx49F4zeJaGy/Eovz0sktiuuchAOW3xwA3SUyP+gazNhDTP3L2r/zjdyam8fO+srvK6BPPU12PEdMXI2I6hIPAvTu7f3lgupgGZqceLPtYmQQV/43vs9esmZuJLTESsr087UtM064vvfB2HHyMlltQf+uyCbU7EtO0K1GOT2Z9aWvWLlxETK/Fq8/AS1xLXrpPx0WPQ/rryoiRPNZ6c4697dE5GrVFmi/z8H70cziDeBBHqs9sKOPK8Vqss7q88F3IkUecOqaeL/PwPLFUZwT5Gm/qLi3z6CJzhPzRFy150JgoDnydd5nHqK+O90N4mn9Wvzw2LYUZ9VNxuVgHH6/uV2JRfhBvMzHdl1uwpMF9IABJny3DmIlp+fKlE6MlJMB9PRPTMz86XhLTvszDl3L09teWedB3lnUA7fkyDxfJ5DHOCD98frIsM9O3RsR0CAeBe3d2/47ENDD75UKWY/23n38xkIexiy3K6b/PR4K7l3cxDQhZ1X9t2ewLiLwg/It79I+XiLeP8YCHWbsSaKrHl7OeWYb4oD4vrAfKJJR7uxKUXl9LEWBruz1e8LzzjnmHuF3kUkczwzA7R70tUJp/AVFiBBBXSucLkuqrgw9e8JTRGMuHYpWQGsU6qssLvws5j4UXPnErv8eJEIKlOh3K6toDREZffkIeMc/EtNfh/KmMp7Pel/OvPMaIPyLUjv9hM0onTvlSXxnX3u4oDZb66bHN+jmKC+HVx0uCGz+cW/mh3NLMtH9Jr/uQAOxjIOGJb76cN/oCovJm8anckpiG7kdfQIS1mWnvm+r19mHUhnzShvIYO65p6uLHRTLHrI3m+uc8cm9lZvrWiJgO4SBw797E+5cHexdyIYQgJCq7eD8CI8F8CrqADpdLxHQIB+GmiumfKxutjQ4hBIiYPj/MTGspR7h8IqZDOAg3RUzz8tDyCqwvmQghBCdieh38aOkGz9X+e9bhcomYDuEg3BQxHUIIIRyJiOkQDkLEdAghhLA/EdMhHISI6RBCCGF/IqZDOAgR0yGEEML+REyHcBAipkMIIYT9iZgO4SBETJ8Pvv2+5+9bs+HDG8uu++9p35Q4T8V17S9xvaHspp4HxX9dfoHjIr+awSY0vuPgHjBu/FTo58suo13G4ZS/P80Oih8v23OMriMR0yEchIjp+XbfIyKmx9yUOEfo/J/npX7R/va2LtL2EhKjEdOnYauY9m3HrwLf6vsyOIWYzk6IX0nEdAgHIWI6YvoURExvI2J6mYjpizHbdvxURExfDhHTIRyENTHNQ9Q3S1FZ/ivzT8qULjEqsfmyMtL/rOzZZe84O9auhb0c5nF0/zyEYa3ed5ZpAwJt7OJ1lEcdXty/dnas8k9raWpXjHz9ZBl96v7U154un6NYwdPfWXZv2UgcKRbl+bE+v7ysxwmj8fXzMqvnLMU58w+04dcU/p9c1vvye2XqC58VE9fUN5Uxphz/apl8E9NfluGXMX1KWa+vNu8okw8vP/IBnv6ustl54XwTk/zy+UktDYH2gB0vtT2LX33+jrJRXKM4EDJr/sj/aBnpnuftsLmHxkVsaU/11+IfiWn8fKSMctiryvDPtfb4WRr2/WX4pjzjrHa5bp5Tphg9Pi/nvpUnEUmsf1FGGcbga8u8z6Qx9l6nx/cDZaP4vN0RLI0Y+UFIe0x905UeM/kS/2qLMm8v++oynlt+DhF6xCox7Z/Bj7kGev3ukxg4v9T5xjKgb58sIx+jbxp/yr2iTH14ddllzcDvTcR0CAeBe3d2//IgQ/T0WVteDn9U9rwnjr5Y7vG8cfgAAAjhSURBVNEyjlVHPtn2+8/LvrVsqZzn4f8Py6gDypMPr0fZx8p4gfH5PWUSpT9cRjmvw8vH64DPTCNm+O9Sveg73ZfH5vBSua+M9JHPWay979T9bNlItNH2kpgmTokWj7O34Xm9Xh8rsRTnFv8uroH0JTGNuFNMnC/WhsrfI2efadfH9IfKGFOEutenHDFIsPns8MzH3WV/UOb9/UzZ2gyqXwewNDOttiVSt8TPZ+L6tjLyEEWjuIjjLWUas5k/5fXzQ5l3l/XYvIyztb1Z/BJqAh8IaQll0etT7oNnx4wbdWgXYYaA1Jpi8mblug8JY42BxKrGQL79D1Kv4+unl+KjLOPU+w6IzZEfHc9mpql3f5liptwry+4pQzxLxHVxDZzDN5cp1i1i2vH6xOgz06qDmKbfvn6avIfPjmmXHRr5I4NY6Q9jJhF+04mYDuEgcO/O7l8EAzMKnVG6C1cXRSrLQxIQ14iHXg7ko9eBmX+JFUQ4ZTT7IcMPD+RZHXAxzYOdGVXa8vbFUtyUJ3aPgZeHfEpMwCxWXnIuvEftiZ7nx6N6evkTYxf3Lty8nsZKYlB0H97ekv9RHoz64mJan6H70PkbjSkzY/SJ+hKYvU8uaIlz5GN0XtxnB1Go2UZMQmtJTM/avrOsxy+hqrGQCOpx9TgQo6PxmPkTxOZ+FFsvd6vtzcYVv6O4Rum61hg3RK2PBQJSZSUgic9nkqH7IG9pDGZiWm36TOrINzAuLj6dkR8X0DMx7bPWHjN/LLo4fmuZBDdteR1miRmjrWKa+l8o8/rENRPTs74h+hkjlYOlMbqJREyHcBC4d2f3Ly+6LpphlD4TuyqrB9+SmFZerwMz/zxcXUxTpj9kl+qAi2khYcbD3xnFrfrE/VAZLyraYAmB+3Wfs1h7+qg90fP8eC1OBIi3rRc8L02vp7HqYlrlR3Eu+R/lwagviCr1RZ+h+1C/ls5/F3NLYnrkY9TfkegDxAHXAbO4tIV4kdDytmBL26P4JUZH14vK6nrscVxUTI9ic+j3+8vO095S/A6+R3GN0hXrrYjpUZ789hjgOovpWczk6b5BuFKGdt5XhrAmHp7D+oNoi5hW/bvKvD6+I6a/kojpEA4C9+7s/uWBx3/H8sB1mGldWubhooiX80xM41tt41NLA/wzyD/H3T8PVwlj6o2WJCzVAQmazkicedyke6yUV19JZzaal4cjn7NYezov3qVlHhoX8LKK0/9r/VbGV2XFUpxr/olLwkN4GZA/hBB5CCy1NRPTiqkLMdV3MTcT0/ggvu6jp3t8HfIk8Kj3qTL1d0lMz9oexS8xuhTXLI4lcUtbs2Ueo9icUXtrM9Oj+E+5zGOrmO7LLVhS4T6Ih/TZMoyZmJav2TKPrWL6VpZ5LC0d+fUyvu+gfPxwDhF35LOOeTQzrWUYavvTZQheXQO9PnFddJlHxHQI4drDvbt0//Kg8y+SqSyCRmmYxCgPwq1imnL+RUL5AOr5f3nzEIbun4erC2PEqur5Wu2lOmqLL3y96Owz9fnCkuoIj1vlPDaEAWm8JPmCGXneF/c5ihV4ISmdF9AHynocwn2zNlJlFad/yUwvexiNr15ko7FSbM5SnDP/0K8pCX6vw9pU78sWMc2xx8SY8tJVfRdz3if88d/3+sLfyAf0/jJOI3FJewgYyvl1QHwIOm9rS9uj+CVGe589rlkcCJQlf5wfhDD1MJ0f2tEyB8VGurhoe+53aVyJy7+Apy/raUyVLsFNPMQhX0timnL+RcDuQ2Kzj4EEIL5ZGjH6AqLyFB/icuSbcVkSijM/MBPTQJ7qecy0x7MZk5gjJtYocz1xzjiH+oNIYhqIRUs5uFc5ZxLao/o6T9QZfQHR/alvXXTD2hjdNCKmQzgI3LtXcf/ykHTRFk5LxjeEbXCvuKgNYS8ipkM4CBHTxyTjG8I2IqbDVRExHcJBiJg+JhnfELYRMR2uiojpEA7CVYnpEEII4XYmYjqEgxAxHUIIIexPxHQIByFiOoQQQtifiOkQDkLEdAghhLA/EdMhHITrKKb5PVnf9GNEvmAXQgjhJhMxHcJBuGwxrU1aTk3EdAghhJtMxHQIByFiOoQQQtifiOkQDsKSmJZg1ZbfbIX97LJ3nB2zDS2wxavSlH5H2a9ZGtslf02ZbxmtNLXzxjK2u33h2TFCGd/uR1uTu5juZdgiOIQQQrjOREyHcBDWxPTvlymfWWbE7vPKyHv07LODsH1rmdJ9Zpq10O8tQ0DDD5fhW+2onAtlB9/3lal9lUGgS2SHEEIIN4GI6RAOAvfu7P6VYP26J47+SrQKF8rkaWYYU7qXQTx7GQx/XTz3Y5/Nxph59jKI9D8py3MohBDCTSFiOoSDcAoxTTpLNu4s05KLmZgetbUkpuWb2Wz33esA/hHdWeYRQgjhuhMxHcJBOIWYRsQqXbPEIzFN3mNlLoBhSUzLN0s45LvPTDsS7FnyEUII4ToTMR3CQTiFmKYca55ZgvG7ZQ+USUBTh9lizS4jdrVcg/XX/Jb0kpie+fYyaoMyfEmSNIT32m9VhxBCCFdFxHQIB2FJTIcQQgjhcoiYDuEgREyHEEII+xMxHcJBiJgOIYQQ9id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18hpv9bmV7KsVjs5ti9Zbl/Y7FYLBbb1/5L2U+WRUzHYjfcHijL/RuLxWKx2L72K2VfJqaffvZvCOFmwb2b+zeEEELYl7x/QwghhBBCCCGEEEIIIVwZX/VV/x97gLgiglB1gQAAAABJRU5ErkJggg=="/>
          <p:cNvSpPr>
            <a:spLocks noChangeAspect="1" noChangeArrowheads="1"/>
          </p:cNvSpPr>
          <p:nvPr/>
        </p:nvSpPr>
        <p:spPr bwMode="auto">
          <a:xfrm>
            <a:off x="1259681" y="983456"/>
            <a:ext cx="228600" cy="2286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914400">
              <a:buClr>
                <a:srgbClr val="000000"/>
              </a:buClr>
            </a:pPr>
            <a:endParaRPr lang="en-US" sz="1050" kern="0">
              <a:solidFill>
                <a:srgbClr val="000000"/>
              </a:solidFill>
              <a:latin typeface="Arial"/>
              <a:cs typeface="Arial"/>
              <a:sym typeface="Arial"/>
            </a:endParaRPr>
          </a:p>
        </p:txBody>
      </p:sp>
      <p:sp>
        <p:nvSpPr>
          <p:cNvPr id="17" name="AutoShape 20" descr="data:image/png;base64,iVBORw0KGgoAAAANSUhEUgAAAtMAAAFnCAYAAABkR8XPAAAAAXNSR0IArs4c6QAAAARnQU1BAACxjwv8YQUAAAAJcEhZcwAADsMAAA7DAcdvqGQAAP+lSURBVHhe7L0HYFRHlu7fCnjCzuacZ2fn/97b9Gb37U4eh/E4G2ycc84GbGxyssk5OpEzkkCB6ATYxmBjgsmYnDMIiSAhlFo6/++r2weK8u1WJtZnH/r2vVWnTtW93f27pbpVEehzWNfq2PPPPz8hIyPjc2/evF1Yi30mF8Cq/fn15s2bN2/evNWLzYB1g6XAjLizWqqoqOhaWVkp3rx5u7AGJeEjqR9qLy8vLy8vr/OnLjD+/nqY9ubtUjUP015eXl5eXhdMHqa9ebvUzcO0l5dXAykV9gzsVdi9sN+DeXl5nSsP0968XermYdrLy6sBRJB+HPYYLA12F+xB2F/AvLy8zsrDtDdvl7p5mK6RCAizYKWwn3NHTP8EOwiz911o+ZguHbFdDsB+Yd5dHvp/sD+HPQD7W9grsD+DXQfjdw5l11v3JVJ10zPdflh1/aq+C1sH+yvz7uIWv4smw/4SpvX9Jawm9bVl+3PFdlkLq692UX9/bd55eZj25u1St2rANL9kZ8MEthL2fdilrIEw9pDVRk/D+OR1bX+wrkRpe9dXm9W3v7pIb64qYfx80PhU/vmOLV6bML6ZMDu+h2Ga7ilYBYz7T8EIUswzDcYbHtsfgW0u7AfmXSA7P41lJcMohelHYSNg9NcIdgPsYjh3qgGwh2CM6VKFaVd2naqrRP7qA6b7wxgTrw8P0+fKw/TFZyIVUikVsffYMK9R7KNxvx4zx2kVfDm7zzXNc24+ZKpASXi104YZzvWZbZPPOubtwls1e6b55fcNjD+Ol7rqCtNsp4sJBi52Xe4wnQnTnna+J1zXFGTqqkQwHQbGFPPwxlDhl7D8OozAWx2YZv4VMBuu7X38zrgWxrjYM90d9i+wf4NdTPIwHcjD9IWTh+mLx2JcDIvSAM7BjgqJYmcpNkvwvgTkXAagjVZEkQ6Qi2MVUb5WmNcK7DNGACaIg32joK1ygjiM8CxR7Kkoh5UhXSl8lcHKsU1jXlOsVCKQSpSDjZhfhoTIzlgQuznAOJgX6c6tl7eGtlrAtG53gGmPVFheBQtNwx9VzavjJu33ifxWVSZ/6PNheoxf2pTm45hNPabGXvawB6Li+SJIaw+fmzdePZiePX6ECW0L7dl20/GY9mraceuQknhxKUipfgObDvsezI2pI8wti2Ie3f8xbAPMHduayId7rtlDSSize23ZZvwzv8ZE2eVqm8YrJ8xf2Plj/l0wpomXl/FpO6+HsZ1LYBwWwJi0t5Vl2LDoivW2YZpiby2vTba/65vnMA+msSnwaBwKMr+GhcXg1q0XjH81stvEjpfxVbeXWVWdPPHyMy/bVuv197A7YT+GXQ9rCrN92vXWvFoXuwdd5bYT4zgK0/bQPExHKGY63eb1pG1KsL8KZpe3CsbvN6Zl3HY9KJ6Tr2G/b959O15u640Jy9wJ07hYnkKku59/6WOZ6TBeJxyqwWswCmMaxqVlMgbd/z6Meew6atx2nZjXzlcdf67on/DbCea2Ib/P2O5ad/pcDvsD8y5oJ6axY2IZ9MeHUrV8bSOKPsphml59Xa7yMH3xGKGVgHvWKvGe/0Wj2C7DvlK8YruC6QDEhN/ySsBwpUFsMBWxGRRMEK+BAoCGb4B1RRS+sE1T4JYojQBeaUopgX8cQXzBPwR04D1e3Tp5Ox8G8ceCn91En19+mRJwFKZ3wzQ9f9D2wlz44g+COyRC/Wha+73rl++3wPijnugYy7fH4YblU/CkXPi0lcgXFa9nmunC6sF0LI8/khpPWJ2YLuyYxp0oLrYz4Vlj0voxjRuTwi/97YHxmOub/gpheo5Urg87Blv88bQBU+PRPBoTy50HUyC2ITQsVv2Rt/25on/Cpg1Bruz43PTxYqqOL4r+NsPi+bbHRbtpFRI1BgVVu13i1S1em7jAp0M5EtXLzWMbwYZxEXZ4zSn82KqqzWzZ9dbrOMynym0ne/w0j22KvWdb2TBNgOX1RN/Mx3bUXtZ4PdOsYw5M40nU28s24w2Ils3y3JsBjaOq/YyPNyoKvE/C2J4/gtnjohnfSRh7d+24KTvWH8J4g2z7exP2z7B4/lzR/w6YfVOwEabgz3ZSELR7oG25PdP0x+uM+Rgj24Bls/5h8Z4BzctQHqYvFgt6foMeX/YE85U9yaWwYiBsOYBZyvCunHvOwjLRuRR2HLbtdJGsKzolK4oK5ZPcw5K5e7dM2LZdxm3dKuO2bZGJ27dK5t49Mv/YcVl5+pR8c6pQthUXSz7yFsPOFQGZ/dmMA0BvoJ0gj/BYqHI7QRxvkMLEFVY3bw1rEL9I+dlN9Pnllx8hyO6Z1iEf/CHJgv3MvDsrfimyJ9X2q3kV1Oz37jFK4TXRsTBoT5RPwSNMiXxxX3Vh2i5TIUHzhMGuSv3zBzmRD8qGLLts/rDZPbxhMdkQ6PoOi4sK22+DE/3YAKY/5vFgmnldYOOPq1t3O1YqEUyHtZOKx+zxvYyPZdk9nfFiCvNHMTa7x1v9al1t32EAap9DTRsvhqthbn5VIpgO62W2z5ureHkU8gjTzB8vlkS+XdltRP/stVfoDZOdXs91WHtqby/TMY9uU1o/hfB4MM10U2C2D3eYA8+p9qzSCMSMy4ZLlcK5u9/1zTrY16me/2tgdn47n+vDrhNh1I4xkb94QznCjinksneaw0M0jnjDNxIN82BbT4XxnLD+brz8jLntdjnJw/TFYuVgIvb68pXDPNhbjN0GXAmrHKhBmC2Llkt+NCpLigpk1r69MmDtRnnu80Vy//xP5OdZ0+RfsqfKP87IkD/LnCQ/yJgo30ubIN+FfS9tnPwA9kfpE+Uvs9Llh9Mz5H/nTJGfzZom9y+cJy8tmCdvbfpGZh7YJ+uLT0suSmQ8RgikgjDNQSaxYRyE51L8y//MkA9D2Zo8vI7eGsYgfuHys5vo88svPwJOTWBaRUDkF2IYQNrv3WPUIFg88NRj/PG6XGA63jHXB2VDC7eZz44vUUw8Zwqobp3C4qISxcv4OFaWEE/f/PHTH3Mb9Gwfdvy2EsVK2f5chbUTpfERBO34wmA6LKZ4cmOzxXrYvmsC02ExhOVXxWsTxhcGxvTljndWxctjw7S9bSte3nhy24hi/QmTbg8uZafXc91QME3Rn/25sstiG+qwD/okoNIP46orTLtlUdpDrfvtfK4PF6bj+SMM2/5qAtM2HNOXtpPt01ZNYPpy74l25WH6YjHhuGcYxy6XGnDlQIpAJbBjJWWmB5q9wSv3HJD/TBshjaYMl9S0sRKZPFoi6eMlMm2yRDLTJJKVAZsmkexMieRkwfDK7Wzsy5qKNOkSmYo0U/GagTxT6GMk/I2U76eNlP+VPUVu+2iOdF+3Vj45ckQOg/DZCa0iPBdXlshpRFTGOHkQL4z/W/Uy6c/d561+DeIXLj+7iT6//PIj4NQGpin9MWJeDg3QtNzPPz0TnHhMhz1Q/MHW4QeJjtnblJah+eIBYJgS+aJc8FTZ5bhluoCn5TOd1onH3PraPqqKi8cXwObANE+imHjOFAKZV4d8UPwxq84wDzsmtovehHA//yKhP+bxYNotV5UoVioRTDNv2FAI1knPActlDyjTuDDNY6yjDXeJ5MZmi7G4vqs7zCMshnh1o2oK09xP+OM5U/BhufXxAKLtsyq5baSKB5RuO1V3mIduU9om1YFplvEZjMMONL1KrynGyHQcu80bAJZd02Eebpn2MBQVh0LY+wmwBTACqevDrpObT6X7FWhtf67o3x7mwbz7YDpEhO8/hYW1k6q6MM3665CPK0Ueps+XBT3NML5WnN2nVlYRG8oRNchstPFEgYxbsUoeG5MmD789TrYCqKnC8gp58vN5AOjhEpkJeM6ZIkkzAMYzMiRp5lRsT5NkAHRSDsD5jAGepyPNGQNcz8iOGYB7ukI3gDtjkkTSAOeTRsmfpI+V37yfI21WLpPphw/JwTILqxGHMdQnivpEzTjubwO1eUgybL+3ejGIX3z87Mb7/PKLzp4a709hfECtKpgmROqfqxWYKXu//bAbv2AJUfZDhvzypRIdo2yfYflsYNO08R5gi+eLqm+Y1jppedWJOywungP2ttq96oliYnobAgkG6ps/etV9AJExsDweIwByH3/UCfZ6zG5v9wFEu1x90LKqWKs6f/wxth/yI/wTcAgObnwuTFNuTPyBZ0xh0OfGZissD3sn3aEm2n522rAYmC6sbtyvfsMeQCQ0qy87j3tM83J/dWCa4rVs+6a/6oI0Zdeb51Xbht8XLvxRbju57amgynQ8z0xnb1NaP21T+uCwAo4H53eaDaUUwTTsBoF+CX0slzHZ1zzbyn4wUiE0bL/2ottlEmy1Xjz/Cq32fsbFzwnzaR3Vh10n9pzzetKhE64/3W/7c0X/hF/7AcRHYHab8HuD33PxepQZEx8qtB9ADINpNy7G+ysY91+u8jDd0KYzayQyA9hmIHIwdvmznbvl1ez35V+6DZPkFt0l0qybRF5oLa/kzJDTJpXI1tMl8j8zAL9Tx0nq9GmSlJ1u4DkJ2wTpZEBxck6WpMD4auAaxyIAbVoSwDsZFpkB0KYfwHTS9OmSnJWDtADsmTkwvDJPxkSA9Wj5o2mT5fr3Z0jv9atlVdEpM/jEDO2oiJoe6nKO89Y6xYaDmDaI7Qv2f7uNvNXNIH5J8bNb7c9vA4lf2DZE2Up07FLVxVqneHFdjueguiIEjYE11A8629YFb69v60K0k93L6xVfds+zV83kYbq+zRAmnyEEOBIuDWSyt7m83EyOUYo0pRx7HC3BPiTkWGPoJGzO1n1yz+gM+cPXAM8vdZHI630l0m6gRNr3l0ibvvJHLbpKxsZtJj01fd9u+ZNJYySSlS6pOWmAYYBx9nTAMYAYEJwCgE6Zng3IBihnE6YJzYEF4J0R5CEw6zEOC2FPdQywI8hv3ptea8A3wDpp4mj5/7LSpM2qFbK0sCA2tpo90zAOCakolbLKkqDu2F8GKwdccyo/4LQx8x/bK9ZL7632BnmYvjC6WOukf6p34eFyPAfVFXtN4w0tqQ+x1y7eGGavs2I7cZzy+WqnsN54r2+LwzzsGTi8aiYP0/VtXBjFDHkAOJYDqA1A4pVjoqOwcsBjeXkp9gXzZ3A89Oytu+XeUWmA5U4SebmDRFr3kdQ2QyS19QBJbtdPIh164xVA3aKH/FfPobK1oMjkPQUgbbH8a4lMGikp2VNMD3Rq9gwAdI4kzUrH+/QAoHMAyzQDzXU1gDjHX2dMlqRJI+SfssZJ25WLZVVBgRk6jarjpqEMFpVS1JU3D5VRzmcdNb30RL+wdvNWe4M8TF8YXSx1Yhw6RIMWb/jElQzTDSXCGodt6FAOr3C57XQ+eonZI63zPp+P8i5VsUe6GHa5D8VoSHmYrm9jX2wZ/jPgyF5qcjReCM3lFeyhppF/RJbmHZMHJ0+VP329lyS91FmS2nSVSKc+ktShn6S2GyhXtRogKW0GAaYHS2rbvpLcoReAuqM8MzFHig1DiWwvi8ovP5ppxjgn5UyXqzKzJZXjo2dPMT3P9QvStAxJnj4V8B5sR7InSMrkEfJ/sjOkx9rlspfd7xTuFbjJhxIlWoJXa8aPkHbzVnuDLhaY9vLy8vLyutLkYbr+jQQJYCY4WjBdhH/LKojUIvnYN2Dhcvn79gDllwDQrXpJStt+kmKGdLAnuq8k4TWJ7wHSkQ5DANjY17G3RNr1l+82e1MmL//G+KLeP3JY/jJ9okSmAXQ5pINjoQHU9d8rPQ3AjleOu56VDZDOktSsLEnJQjlTJ0vquBFy/YczZEbufnPzwLpzVcZi1J0rNhqwZrsYqA7aywz5OKf9vNXUIA/TXl5eXl5eF0YepuvbzBR3XOobkMjhHhzuUFnGUcXByOJlB47K7aMmSKRZe4m06CtXtX4LAD0A8DwYMD0MAM3t/gFUtwdMdwRw43ikw0AA9SBJaYP9r/aSf+kyWFblc7mVoCe489pVkjpplEQ4m8f0LGmUmSMpOdlngToEjGtjHH+dAoimb46vTprBcdmZclXmVEnOxL70cfLHmcOl/Zqv5ABXbYTKOD92RbBUOUGagM12Yi+1h+m6G+Rh2svLy8vL68LIw3R9GCFRjeOkubj3aTPgo1wq+ZAh04B4xi5ZJz9qA1B+ubNE2vaSlPY9YHzI8G0A8zAAM4d0AKDb9QdUs2eaY6YJ10jTfhDeD5HvtOonqRz60aKL3DV2knlwkVR6BJDaZO4siWSMkdSsbPnOND54aPVM1xdQz8iSZMD0dzKzJJU+Z02VyOwMQHUaADuYTSSSk2Zm/7j5gzmy5PgxEyGXRC+t5DzaQQ+1zkntYbruBnmY9vLy8vLyujDyMF1vBpg18ylj2yzCXVkmZtAwdAS803bOR5LK3uhXe8lVbQDJhOaOOpwj6I3mWGnTG03rgPc4ltK2j3ll73QKgDq19SCTN6ljL2kEKB+4eJUpg0C9MD9Xfjh5okTS0yQ1m8M8ONyjnod6zORUelMlGf5SCc80TrU3O1OSZ3E8dbqZQSSSDZs0Xv49faJM2bPTDPso43APtA9CDXqocePBBzRD29NbtQ26lGCa85GmwTgfLB9KshcyqY3qw8fFKLte8R4cZFtybmo+1HUx17++zjMX+LiY66nXNs+Txlubh+14vusyfRzj4DLaDf2gaV3qeKWK59adk/pSFK8xXYKc14G9AExtpIvIXKoPQXqYrp0Fw36j7G82Y6Q5rANgyCEXZTgAM1PfQTsKT8t94wGgzdtJpE3voOe54wDAMcdCszd6MCC6jyS3732mNzqAaabj+Ok+Z+A6xRwfJJHOgPFO2P9qX/kbQPbi/UdNWcSqARs3SHLaKMDzlAB6DQRzDuoMSeWqiBz2MRPmQnJ17czc1DHDPs7ukcpx0zODsdrJ2YTtLEkFVCdPHid/nDZeBm1YL5yDBK0HsC6VKECavdNcltz3TtfNoJrANL8EuYALp067EFLg0AVjbOny4lVJF01pSHFxF13Mwl6w5kIoHkxzIYewKfBqI3uRkfqor56ji/WHkdchb0TcRVJUbA+uIlkToNVru65tFw+m6d9dwCVsyW6mayiYPh9zNrMMe5EVrXfYwisUz5UuROIuFhN2TP3x3IdNBcc8XElQ07Jct835/aBLkVclu83qC6Y1LtoZgDuPYvkK066qO1/15TSvtYfp2hj4T6JkZm6w97kiah6yM4tr4220lI8cVsrmE8fl+oEjJdLsDUkyDxj2l4jCMsdBq3WwtkON6WmAafZYwzj3dFI7AHmz7nLTsAmSX8bhJFHJBZre8fmHEgHEEpxTuZjL9ClmqrxUzjUNyDVDNXDMPEx4BpJjr/XRgw0f9M15rrlYTGRauvxg4njptHyZ5JvBL6VSzjHTuOngTNycj9rMQM22pbGX32pvb4mthjDNXoR0mL0C4vkUv4Qvdph252lmm7WCNSRAJFIimOY5r2tcYfXlstR18XupwDSnTnOntGN7fwTbC7vYYDpsZUNXTHepwjSvPXdeaO5jffgZcNvEBW+9dvk+3rGrYITpsGnz2PYfwrhMvsK0vdqiLf38VQWDDQHT7MnVNqmrr9qI7eJh+qw8TNfGSNIc0kEEDPYJ8FCkHK/FlRwdLbI9/7j8uu8Qs3phUtu3JRXwm9y+TwDTBqgtqxKm1SyYNuOq+VAi9rdoJ33nLzTlsvQVx07Iv2dMlsjUiZKSNQ0QPVUicwDR7+dIyvQs+Q72NSI0h8F0fRl860qMBtpnTpGUCcOkzVcLg1UcTac+EDpaboZ6cHiMadsYSLO32vdYV88gfknzs1udz68Cqy6rbYtf9PZ8xXo8bD/38Yuc8KDDDOzlsu25ju39c2CEecK0+vhbGMFG/TPvHzr7+KPYyNnHdO7y1vzBzIdpGn5ZU1qWvfS3Lstsi/nnwcLmaaaq8q9x2O+rKpvH7fbV5bPd/DYc8Yfcbeuw2PQHnPl5rggQ9lCJ2tTX9mkvTc649RzZsdnniPkIim4+9cljdhsqVIZth/mg7GWtCWa8cQwDUy4j3hpm30hQbFsaY9Z8XGxEfbJOCnv2/vdhvLbtemp+vtfl0DVetpXd08xtgoWbV5UIpmsSR23iUgDVfbp0t+2L14q9VLq9NDjT8XxpjLo8t6swWNd9+p2l+VhevAVZEh3TdmwD4/LZdhx67hlvVTCtZcTrnWZeXlt2m/GcEKbvhely23Zb8Dzqfl1KPEx2m7wJs+vA9t4B03LVf9h+LoXOZcF5vehc0/z8cNlwjeEPYBRj0/16jbGN6Jc+/gHm1vdPYvv0vPO74TvOPqbjNWQvT86bhVwYj9N06XMti8uiazv1gF2I3nlbHqZrY2YmCj5sCIphD7UZ80EI5MOG0Lpj+XL1wBFmkZWk9kMktS3HOHPYBoy9023Zs2xBcrVhOgBpA9AcZw1jb3fS6z3lT1u9KZ/u3GfKp97avVW+nzYGUDsVQJ0tKdk5EpnFWTgypFF2Ol5jkKvw2wAwzZlEkgjTgPkkwHRk+mT57oSR0m75cilgkKYpA5g2Y87ZthZMc0YUu929hRvEL3l+dqv6/PKLiIDAH0H+EMyH8cuU4jECndvjW9396k+hTH/4uN8eL8svav75XH/oFbKoeD3TCj4/M+/O7Zm2fbhl8dgWGN9rvIyJ7cW07H3SslUat/vDSVXl366L/V7LVuCzy9Zj/GG05ea3fav4o2/Xp6q6u5BC2T5cVcdnWJ0ou2eaaQknWhfCm5uPP6Z2Okrf28d02/XBWHiM2/bYal5v/JM9j9nSa4qAwFe7jiyHP+ZaHn3yhkPBTNvsRzAdM0zRl5YVFm9Y+6sU2rRtNa8tprGBlsMWND577HK8OKi6xMU0bi+r3UZ2DDy2OfaeN4Y7YTxfBCI9X26vplsWRT+ETy3DBmQ9DzZIqhId03J4bdigrGWxHO09ZlobEO1hJDw2Fab548ltM7YFzyPBi9cZzwF9av0UoJ+EhdWBPgiUmsdeuZDHCMy8kbHzVXc/47H9MQbC+j/D7HHRvMZOwAi/Go+CcLweZ7e97HS2D9bJHj/NYxthLJvXEuPljYC2H9tTy75Q8jBdGyNMc7wvh0eXc195iVSWmv5W2XXqlPx24LsSeakHoPltSe7QByANqG7Hqe+G1rJnOhjWoe+TYsM+kgDSqQDz5LaDJfJKd7lu0HDJP80+8go5gn+fWvS5RCZzurxsaZSZLckcM82ZNmZy6EcAvGfgtz5g2ixBHtumb2OcOm+afC8zTVK5dPmMqdJowrvSedUSM4Ya11HQM41XNbYxYZrmtr23bxvELxx+dqv6/PLHgz8MKhte3WMq3c8ybPELzgY8Qqj2Iqgxn5vfzuf6cGGaefVHjMYvXioeTIfFqnBs9/RS/GK3IUqVCKbpnz1Z1fGfqJ522WE+qUT5VTYIh/nR425stmwfrmri023PRDCt25Sdzz2m710otLepRO3pplXFy2PXT/Nxn30d0ghDV8OYT6EhXozq34ULilCiPXQ0Qo1dti3G7MImRR/ViYOqS1wsMx5Mh/kKa0sqXj3oT8FZ5dbNLl/9h8Wf6JiWT6hj3DkwptM87GCwYdoGbls8VhuYVt+U7YPla2+rmkK3LbYJY9b96p91cI+p4u1nPArmFOE5LIZrYHZ+zVcdmGbZ2qNN017meDCtsbJtVAr12pOuZTFNBqyqc9DQ8jBdG+PqhhUVlcIO6mhlFDANLKwol/xoVO4dDWB84Q1JbhP0Gidzxg5YatsBpoe69jAdzOgR5CdME6r7wTeOcex0+yESebmdtJ/5gZgZrRHb+sJT8t/ZGRKZNlGSZgCm2Us9a5okzYyNl65vmFabmYUyss68TwJEpwLik6dzhhHsy5wofzThbXl360aOOkd7cvaTGESjUY0RrK029xbfqgnT/NLhg4f2lySNf7LmFxR/VOoK02Hlu/vtfK4PF+5XwNjTzdj550E91pAwbZfrisf4w14d/4nqaZcd5pNKlF+lP/7MG+ZHj7ux2appfeP5dNvzQsG0ng+N2U2rsvPo9rUw1sktw25nW+7+eDFqOypcqAgNbHv2tDIGQgvhwoVPFdOEQWh146CqGxcfrnPjov/zCdNatnsjo8MfNM6woRCJjmn5BDAOaeH2dTDGSKjUOKqCacpuj3iqCUyzvdzzYYvp+R2XqE3qCtPusBHK3a/5qoJplrscxqEiGrv2gnuYpq5kmOb8E4Q9DpKuMNPflZle1temz5PIi10k0naQpHDFQvZKA3obEazbAnwNDMeA2kByzGoE04NiMN3fgmn6BEy36iu/17Kj5GzcRsAySt+7V/5s0jjAcrqB2UaA6+TpnIMasFvfMA1YP+e93VMNiI9MT5OU7DRpxLKnpsnfTh4rMw4dNHESpqO4QSFI6zzUvFsJa39v5xrELxF+dhN9fvmnM3tYB8UvoiwYh0/wy4x/elVIVSXab8MU/YcNm3D3E3Z0tgjXhw3TTKdgTB8ct8svXioeTDNddYdhsO42/Km4n+BuQzn98gHEqvzrNsX44w1nscvmMbav1k1l53Hzq2yIqkndbcWrLx/U4jCG2rZnbWGaQwPUB+unM2poPnebsn0wdh3yQdk+bLnxMt2XMB06Ypfh+lQlKsuNN2w4BdMrgNIXxxszTU1huqo4dLgF87jHqhtXVT3TTJdomId7vuLB9CaY+qBPd9yz5mUaHdvNa5exUsxjP2QY75gNyKyvnnsFuwvRM834dMhHPLnDMCjbB9u6psM8bJjWYScKqyp3OAXh9iSM79WHHrMhmekU4umD46Cr6plmOyQa5uFh+nIxToFXWVEGhuYy2RxWITJ+xTfyvWZdAbX9JJkgTWA246QHSDIg2CwNzqEZMTsHlmsK01yGnDDdrq80MpDOhVwGA9qHSuTVrvKTXgNlx/HjiKpc+G/zr5aYRVQa5aTLVdPSAbXTJZmrIypME6Tre8z0OZYZrJjIOahzCNM5KG+2RKZMlP/MnCJrCk9y+HTQyw+g5rjpAKSDXuuwc+DtrEH8EqkKpuONR2aPEn9wKH6J2Q+bqb+w/fyCcwGNAKlp7LmPuV97UvrB+ECYgpXtg7EwnT60RkBgHv74LIBp/G66MB8aB7+sKbcsfgnbMGWLxwiY6oPlaM9tPP+UfYw/ePHq6Zbtti9/1PmjoXnC2poiBPBc6I9IWGz6YxSWX1XT+ob5dOuk+dxzxHwEq6rysSyClD48qPncbcr1wXZRH/zBZtmaVuXmcX26722fvLb5403FK8vNz3NsP5yn55jgwvd6jbN9ud/Oq2LMbk+twj/j0GEZbp3Z06fH7DalahIXy1Ff7Al1H0C0y6EpgIedrzCYpmzwjNfrqz2XhDC3TbSHlop3TMtXAGN8NuDa75mW3492m+sDfWw7HePs+rDFeDl0guXzurfT0b8N5IRPHWbB68ydbUTbhOXb0jaxodWNN2y/9vTacbsxKNTa+xkHr7EwmGYsHNbB+vKcE+LZfrwGeC0p0LvpwnxorO4DiB6mLwerqCwzs1AEDxxWyvLDR+RHHXtL5DU+cEjghZmHDB1orq2FwbYZ7gEzDyT2k6vaDZEUgHZS617yp691lWX79pvYQKeyu7RMfjVzukQyxknyjAzYDLkqK1tSczhnNGxmbO7o2BhnMxd1KBTX3vggIv1zmAchPnl6lpmfOjJpnDz02WdyGNHykU5ydGUU7VpeamZHMS0ccg68nTWIXyL87Fb78+vldYWIP75hYOp1cYoQpUNMLnbpzayC9ejYtteVJw/TtbFgBAL+qSiXE6C/O0dMlMhLnQGzwUOBZ3qf3eEctbUEMB2skjhQUrgqImcKaf6GvDTjQ7PiYCVA2iwgg+0Zhw/LH08dDbCdLKnZ06URYNrMAc2hGNorbQ/7qG8zoE6YRnk5XNSFvdXYzpoqfzDmPRm0ab2JucIsN14m5Whb7aV229/bueZh2ssrrjjcxB7C4nXxi72e9vCMi1EEaXtMNm8CdFiT15UnD9M1NY6VZsdplP9AwxevlKTmnQC2AyW1zSBJ5jR4AOnkDhzb7ABwbS0BTDdq019S2nA4CUD6tZ7yV+37y/K8PEQG6AdIl50KpvDjmO5Oy76UlPEjgvHSXPLbGMdOWw8kNuSQjzMwzZ7ps9PmRTLGyo+zJsuywlOIkmOnS81MKWYFnNjsHt7iG+Rh2ssrEHuidYgCjcNMLoVeTi8vr0tXHqZrYgRpWiXHH0Df5B2XH3Np8NY9JdKpdzDMos2Q89oznYLykjmmulNfiTTrLO1nfWJio2Ys+lKeebOvnDLcH5WjgNObP/xAIlPHS2QmAZdQTZjOkmQOuSBMzwTcxpYJbxgLwF2h2kA8h5qkjZPnFi6QU2amlHIpr+AIlVJYNPRceDtrkIdpLy8vLy+vCyMP0zU2A9TlZvq5ljkfB0uFd+DKhF1ji7IMOQO65wOmk9sPlVSurNi6m/zvbkNlZwF7d0WKoxVyc4f2Evnlb2TER5+afdTco/ny11PHSiRzAmAWEGugNgBqM16aYMv5oENBuB5MZ/ggRMcsaUYwfvqPJ46U2fv3mDhL0NZcdrySDyW658DbOQZ5mPby8vLy8row8jBdYwNMcwjFV4fz5K9a9wLE9pbUdv0lpS22OdSC4HseYTrSYaAkc6z0y52kz/wvCVZG05d+LY1uuE0itzSRv7j3YVm2a6/Zz+h7f7NGvjthuCRlTQbIEpwJuDGYNoDdADCtQ0dcmMZ26oxsacSyM8ZK07kfyWHwYZRzplSWhZ8Db+cY5GHay8vLy8vrwsjDdE0NNG16pZ9PmwGA7Qiw7SdJbQZLctu3ANN9zXCP8wnTKe1R5mt95V+7vie7CjkyulKOFxfLL15tLZHr75BGTR6SyHW3yK3te8gpPjkJnM6LVsrtn86VSNoowC1XRCTkEqanSTIXeXHni64P07HY9tzTgHjO6tGIUD0z3ZT7B5PGy7SDXBadc06XGfgPOw/ezhrkYdrLy8vLy+vCyMN0PKsAzJkhBgBQDpGuiLKntJjgIksPnZS/at1HIq16mHmkuQJhUtthgFz2TMfmg65X4xR7nFsar/CfDIBuxGXEDcQPlORX3pB3lq4xsVEjP/pEIjfcKpE7H5DUOx6QyB33S9I1t8mgqTNjKUQWnzguP8qcJJGpMML07BxJyc6W1OwpgFyuVMheauyP9R43lHGqPC7kEpk1VZKycYMyeaI0+eQDORFrf7MyojWjB/4hZ+OEnN13pRt0KcE0p5DShUD4sJjOP+yK84dy7mN7vur6VKKyLyexHdNgDV1P+7x6VV88P1NgVZ2fS22KP14P9iIuXvUjXi+TYfV1HXDuaS6Q4s5nbYvXns7tzPNaVforUR6m41kA05yerULKKjipRDn2FZt5jzvOWGCmwkvmQiqckg6gm8Slwgm+HQDU34Lh+rAYTAPYU1HGVe0A0W2HSuSVnvLr/u/KAc58AR07XSr/9UILidzYWJLvvFeS7rwPUP2gRG65W/70lqayYNMWk471GLx9i3x/4ghAbTpgNkeuysyS1OmTAdfnD6YDyzA91knTcySSOVX+ZPJomXvkiImzAkCNa+2cc+Nh+lyDagLT9sIquhLhhVIioLVXQKytFMi1vjRd5OJSh+mwuoUtcNGQMG2vcthQcqe203rHuzbsRVR4fRM6NI+98IZeB2HH2I68/nSp74YUy48H06y7ntP6gmmW564MeClL68PzadeH7RVvEZXzLS52oovZ8JqsS0ysb11hOt7CL/Fkw3RDyl4Uhu30N7Dayl5d8XzIw3Q8OwPTpncU7EZYxfbeEsBqD6402B0QTXDmdHgwDrvoSLhuAJiGb/pXS+oIeIdxYZhGzTvJxK/XEaiM3prxoUR+e6ukNrlXUprcg9f7pdHtD0pSUwD1DTfKNS1fl+OlMfCGPbbwY4lMGikp2dMkJQcQPWtqMBRDQbrBYRplzciSFI7TnpWG8vA6Zay8tuwrM6WfVAQwrRZ2rq50g/hjWx2Y5iqI/BFVsZeBy2RfKFUF06xPGDBVV/zhsVe543uCEwHwcoBpu27xxHSXKkzz+pwH09UYKe5jfexV/FQueDMtl4/mstNh1wF/bN1jtnRRjoaqH8VYzidMJ2q/S1FsP65muBhm94JfLDBNcOXS7ApZ7AnmNVlbyGN9L0eYJvyynVg/iu30Gqy27eRh+mKxYKyueQwutiqfgRbJWLdBUl/lvNIc0sGFUgZJSlsuF473HDPNhxDDgLguRlBXmAa4RwjSnVFOi07SZNhYOREbC70j77D886PPSuR3d0sjwHTkzrsk5Y4H5CrAdPKdD0uk6T0A7Ruk49gppi7Ms/ZUgfwXp8XLmAiQTpfITJ3ZA6B7XnqlCdMzzFCPpOkTsI192VPlJzOnye6SYFiNDdPGcKMT3Ox4o0H8AeFnN9Hnlz+i82FcPjZMPG4vaa1Ld7vQab/X7Q4wzWfHwOO6JLgeC8vvgoS9/Lgube3Gxy9KSn0QENwhIfxidkFJIV2X674HpmW5vZValgKaW9a1sfesP32wN+VvYZpX88XzR7lt1As2G2ZDKpfYZi+pDZVhdVPZS3LPgaXDwto77L0dC9uDsMnY1R97Ad197pLhFM+XvUy1C4UdYW67uwqDdd3n3myxPBe8VWFtpaCcCKbVZ7zeafq1l6vmNn+8q6ojF/jQnsr3YXp+VK5ftq8u3c3rVfPG85lobm0FdLf93Jh5Lf8dTOPQulF2WVwKmmVpftalBHZd7L1CH4/vhDEPjUtZXwWL134EYcai5eiS2K7YVoRpfhZZnsKz+uB7e5sKO6ZxXw2zY9Il0Vln7TW1lyXnZ1nTcslrbU+KQKjLjbtyy+WwCX5u3TIou2y9XrRdw+Kib8JvJ5jdfmxvO16m53XHtGwLtz5sB8Kh+iNMh22zHI3BPk+MTZcEZzvw+yEMyNlOH8P+wLz7tmw/jJnpwsruAfsOjFBuX59MH8/HGhjbsximy6bXRh6m45kBaNMrXWoAjkML2FP60Jg0ibzaxYA0QTe5PWfTiME0x0s31DCPjpx+r7+ktBsskU5D8L6X/EHLjvLBpp2EKaOuaZMlct1tctUtj0jqnfdL5F4AddMHJLnJg5LS+GFJafKARG5pKt+7qbF8uHJtLJfIpF375XuTxwBmJwFqsyQpJ/vsMI9QAK5PYznTJTk7Xa7KIkzj/czp0mjSSJm2Y4eJr4LjpnlecB7MucHJiHqYPmMQvwD42U30+dUfzzARGg7BfmbeBV8yW2B8z+14AMZtwpf6pZ89MPuYQrnKzW/7tmX/2NOvPR6X+Rgf32s5Cte2+ONgg1JYPgVbO3Zbtg+3LH2vcRJU+MOoabUsW4n8qfijyh8E/WIPg0r6sQGd8MPY3bair0JYWHvb7+1Y7HJsue1px2X7Cjtfm2FaZy6qoiCo7e72tLllUcyrgMZ8Njwn6kV2fdnxaDsqQLAdNZawGOLJThtWR7atxm2PJeaPfAHMrT+l4KvtS5+8Xgkrrk/CigJ0vLZw28/O48bM3ktey4xT24vb8crizSnzK3zaZXGbIK3HwsT2IxSz/eiL6RmLXVeFYVuaj7HxWs+B2UBeHZi2Y+P5oI8zUARpnRVutc4EbzetLQ5bYLqwmwC3XBe8Ne8/w/bDdIwy4zsJI5QyLkKonedNGDtMdsAUbOmb50ZB1u6ZZhwK07bYrlNhbFeej3gw7ZbDOmls9thqxn0CpjHY0rjD2tEFbU3Lz/12GMtmPrtsyu6ZrsoHb4LCzlFN5GE6vgFRANOVlSWwYLXDTScK5H91Adi26RPrlSZE4z2NwBsD7AaxGEyntiVMD5VIi/Zy38gJZmVDasORo/K3Dz8ikZuayndve0SSAdGRuzle+n5JuvMhSW38kHzn9gcllUB94+3yk5delUMFQc/vCdjzX34hSQDYRtmc0ePsoirnY5hHAO8ZgGn2TmdhX45EJo+WZz7/XBgh+6INUEdhsbHSBOpvn7Mr0yB+WfGzm+jzmwim+SPEH2lbmp5fmIkAzD7GL+AsGCFcfTI2W4ny27JhOsxXvPhsMR4bOGkKrmGx2+DEMhWwNJ+bx33PPGEQTIX5c9OrGIsOzYhXPzdelevTzp8o/nixUGGxM108mA7zZUMXIUtjiFcP+lMYU7l+7fKrgmkbmO06xCufSnRMRUjQXjD1q3XU2OlHQVHroD/eYfVUuTAdzyc/C3YMNLsnWcVY7bIT+XfTKoDFK4sAZ+e3/bl1tuW2H+GS7UfYDaure371mN6c8DrgNaE+qgPT9jFC4FGY3cNKn2F1Jui6aW0pEIcdc8tlWu1htcu4BmYDu52PcYXlISTagMw2UjBmGyWCaZ4P7cGlETQTwbRuU3Y5POdu3HZaW4lgOqxd+FnmzZxbdgZM62jDdCIf7JkOi6mm8jAdz9gTTZiWCuBcZTDGeOqGDfLdV7sCpgeZFQ5T+ECggjQfEGxHawCgpk+AdHKHfvLd1oDpVgPkB6+/IfN2BAucUK2HjJHIdTdJ5K77pVHj+yT5zgcA0QDpJvfh9UED1OyhTqU1vl8i19wszYeMMtVkn/vm0yXyP7NnSWQqe6jTA6g9T0M9kjhOeiYBPltSANaEeQ47+c+ZM2VXWamJkbN6VPDPBR6mv2UQvzz42U30+eWXG//8GzbMg8cuV5iOB0NhsWtalqfDKrifX7z8gXbzuO+ZLwz24vlz09tSKLDbwVa8urlQaceYKP54sYTFrgB2PmFay7aBmKZDGjRO7TG1Fa8MKtExyq6jK4KHlkk/BBm2TSKYds+nW09bNYHpsGvElsbnth//5M34Xf+JYDqsLDe//V6vBxcqWcbXsLD2IzCG1dUtV48pRPE9x6CzNzIeMNvv3WMqBWjCvdY5DIopTesO89D6ac+xLbfceODt7rfzsVxCqJuHaQia6pttUh2YZrzLYezBZR5+5+rNjYKrpne3Kbscja06MG2X6yoeaIeVnQim4/nwMN3QBloDrvHhN87oUUpgkfYfz5dIi86SZGB6AODWhmn2VAf2LRiuhZnlyHWbQzs69EV5fSS1DbZf6iJPZcww811TX+/eLX99+wMSuQ2QfNeDgGbA9B2A6Tu4zanxHgyMUI33qY2xfdsDctUNd8i0L84u9DL18BH5/YwRAOjJANtMgG6GJGVPDXqqCdUNtsx4ANN8EDEpm0ub4312uvzh1HT5+PAhExtBmsu4m9k9ANYK1d6qDdP8suFYXBua2QvDBxD5mmiYh25T/GHRIQU8ZsMZy1CY5jH+aZYgYsvO4+a3Zf9oM75Ewzzi+WA88UDJzWenZdkK7yybY7X5xezmcd+7EKkglsifDq1wxXQLYPzzZFj88erGfPZwFf6o2cM87KEn7jGNReOnmEbrZMfO9/FgmukSDfMgZGl88eph56Ho0x0TbeflNmHbvulinrAHEG3FK59KdIzStuEPNsviGHG2TSKYZjodnkHpOdD3tqoL067PMDGNPTyDsn24/uPB9I9gYWW5+e333LaHNKjc9mMvb117pin6+gK2F0ZIZPmbYJqG5XJojR4Lg2mK6fgdxDpzmERYGpWm1faiGBuvR5pCFiGf1yQ7NexyuT+sDHc/wZCxEwBZT3v4hop1ImhqHsZRHZjW88FYWW4urLY904zNHnbBuHV4iiu7nbhNsXw+gMjef9uPKqzseDBNX/F8eJg+LwaiLiWrVBQbcL19ZLpEXulipsILxkZzTumGGSNtYFqHkHAeay4ZDpiOtO4vf9G2p3x58DAhyvTaPjt0mESuuxHA/IhEmjwaQDOnxDNzTMdA2rU7ke7mpvL/PfGMbM3LM744pKLFsi8lMnEkgJq901MlBVD9nUzOBU3gDRZ0CUDbgmFdkMXeVxNz8ifzgUj2Tk+eKG9vCabyIzzzBicqpVLOif14sxN2zq5Ag/jlwc9uVZ9ffuEQqO1ePe2pJgjaPVY2BPOY9mgR7jgTgAKYC6QK0xS/UO2HBhmfncfNb8uGacqOgcYvSiqRD8YTD4bCYte0PEZgYDn8wSPUsjw3j/s+HkzH80e5bWQ/VMb8NhzaYryER81n5+WPorYVf1T0fFHxziUVFgt/SMNiZznqi9eR+wBi2PliHrYFIUvTJTpHNqzb27bsNtc20XK11zpRGW4emrYj20MfQNS4bYjkPsIM89htkwim6dc9P2w326+KQMseT9ZDH0BM5FOHIvDhWBsuKRvMbSk0u8M04sF0vLLcOrvtxba0H0jl0AjmIeTwPdPa7cf2jFdXW3rMrS/jJ7wpUPK9/qmfNxW87nmMcbKssHTsNND9bp3dBwbttLYYHz/Der75lwB9SNAulyJwqj8tg3Wy9/M88HrRfGF52H4KyBRjsGGadeRQDsbCz6GmZUwcA81Y9XzUtmc6XtzxwFXbSdtYHxKk3DryQUE7Jor5bZi260g/8Xx4mD4fJpWAaUNyUTlUXCL/t8fbEmnZE1ALmDYgrXYuCNeLnQHpAZLchr3TfLgR71/oKC0yP5ASE5fIog1b5I9vvUMit98lyXc8LMmNHzIwzQVbQiFa7U6kuwuvgPAHevUOxl6jyntLy+T6D7l4ymhJ4oOAOTMklT3TMzIkJQevOp46AQzXydgDbnqm8Tp5vLwCuDe4iH/MhCp8IJT/8fSEnLMr0SB+efCzW+3Pr9cloXgAeaWIsBJv6Mb5EAFKb+gIg2Ni215eXjWTC96XmzxMJzKp4NLhBlbky70H5fc5XrotgPY8w3RK2/7B8JHXess/duonm/P4yKBICWJ88I1eAOKbJQlgzNk6UprcHwPpR2APnwvQlnH4RzJ7sG+/X1Kvv02Gf/q58Ul9fPSQ/GX6GIlMy5DUTIA1h2DMzJBG2RzPTJBuQJgmRBOmc1BG+iS5ef4cOc1zAZm/EkQ5VWGl+UsBX8PO25VmkIfpy0/aK2oPa7gSlah3viFFkLZBnj1dV/KNjZdXXcS/wOgQkstRHqYTGR9AVJieun6LpLQgTANqOc9zQ8E0x2HrWOyYJbfjLB7Y17yztPt4gYmH+mDNGvnBjU0k0pizdjwUg2nOL101TCfdcX8A1E2Q7nd3y9/f97gs3b/f+GWN31y9UhpNGA3AzZLILAAuYDoZ20mA3AbvmWYP+AyUmzlF/u2DbMk1C+YAphkcYJrnhufFw3RgkIfpy0sESJ1iz8vLy+tSkz1kxB22cTnKw3Ri4+jcAKb7ffqlRJq9aVYdjHQk+DYsTHPMtD6EmNShn6Q07y4/fnOAbCooNPGcqKiUmzt0kMi1NwZDNmIwzZUPI005XpogHR+mI3cBuO9GvqbI1xhA/etb5ZbOb8gxwCp1vLxS7pn/gUSmjZbUHD6EODWAagVeG4DrCtMxgP6WZaXLX8/IkE1Fp0xMZl4PM8MKB974GT3UIA/TXl5eXl5eF0YepuOZATZOiccFW6DXcuZI5MVOktSur7EGg2laB46RPgvUSW37SdLzHaXPZ0tNLNS4zxdL8vU3AoTvkiTzoOHDZi5pM8wDMM3ZPJLDIDpmnCrPLDF+N9M+KFfdiu3rb5EBsz8ICkATfJF3RH6YNlIi6ZPNLBuRGZNhfAgRoGvDcD3D9Jk5rvH6+2kT5ZMDwRSAnB6vnAjNab8rOAc4tkPO3ZVmkIdpLy8vLy+vCyMP0/GMT7hFTS+ogRV5Nh0w+TJn8uhj7CxI19dsHuyR5tho+DszvR78c+7qV3rI/+0/XA6UkiKjcry0VH7Vop1EfnebNLrznjMwzVUOzfad9wOQadx/LkSrNbr9YWnUGMeb3mvmo05u8rBEbrtL/uyO++SLrcHKg9RbGzfIdydzZcIsSZ4xCYCbAdjNjkHw1GDKPG7XI0wnA6KDoSSZ8p2J4yR9ywYTC4d1sHeaC7cEMP3t83YlGuRh2svLy8vL68LIw3RcY9c0u2cJb/j3wXFpEmneXZL48GHH+u+NTiI0c7nwNv0luQ2XC+8nqR16mAViOLxkyPJVhCaj4XM/A0jfIUmN75UUszjLQ6HAnMg4BzXtW9PnXd9Yrn29nRSWmkf8JB+Vf3z+JxJJGyVJs9MlacZ0gG6OJOekS3J2mqRkBfNQR2Zy6jy8cjnwMGBOZDlcIIY93wFAE6iTzP4MSZk0WsZt3mjqzTNCoBYpw7bvlVaDPEx7eXl5eXldGHmYjm9AN7xSfPCt6ahJEmnRIwa9hGntPa4ng8/ktoTqYdgmTPeW73boDZDuIT/vN0L2lbFXWuToyQL5tyeek8jNd0qyWSo8gGkD1E3i90RX2+jj6pvkzUkZpjyOTV5RUCA/zp4okWmT5CquUMg5qLMnA3xxg8EFVwi/OstHPcB08JAj/E4PYHrM5qBn2ozuMOfEw7RtkIdpLy8vLy+vCyMP04nM0Bt0GtZ07BSJNO8pyewp5vALMz1eCBTX1jr2BUwPAky/JZFOAGu8T23TV77bootkrt8aBAINyZ5uxjZH7uKYZ8JzHQA6Bt/n9Gxz+9a75fu33iEfr14fK1VkxO7t8sfjxkly1hRJmkGI5thpmOmRzpSULEJwCChXx2yYhgVjpgnphOmRMnrTNyYGPhppYLrSjJwOPWdXokEeps+vOG2dvcKfLS4ekAbTRUkuBiWKt7qqDx811flqS9btAKw+68bYuTw2Z2VxFxSprThDgr0QSk1V1/y2Evmqz3K8vC4FeZiOZ2astAXTd48HTLfoISlmKfF+wXAPzrwRBsa1MeNvqKTyYUMO7+C46RY95bb3xkpxbNz2zpOF8n8ef8b0SkeaPiLJdwCoFYJrYxZM20Cdcsd9ErnpdvnpC62k4BSHe1TKSfz7/KLPJTJxhIHnpJwcSc3OAVgDhmdNlWR7/HRNTWGa27Gx18Ewj3RJnThSxm4OYJrT4UV5bir9eGnboJrA9CAY5+1V8UffXWac4n6uDOf65A+lvdIdxdUKOf0RTZcaV/GYTo+kx7iPq7pVZw5lXbjkUtHFAtOXw4IvDdmWDd0+nKfaXkGwtmKc7uqRFyNM2yskXiwwbcfk5dWQ8jAdzwxMm0G6XLhF5LEpmRJp3k1S2g4G/LJnur6HeQzD6xBJaddNvtu2u0RaDZRGLXtIzsZNhCWjDmlTJXINlw1/QJKaAHobP5hwxo7aWsodTQHp90vk6ibSctgE0wzUqpIi+Ql7j6emAXRnylXTZkoqAXoWe6rTz8JxTc2GafP+7Jjpq8aPkMlbgjYw0+GRHf0sHucYxB+L6sA0e+Dmw3QJcYr70mFcXpdLFqsIMlwafDFMlwenXJhWONcfLPprFWwmPKbLhVclD9O1k4fpxDofMM3ru67+PUzXXh6mvc6XPEzHtwDYhAuGQM1yZkmkWRdJaQPw7di/AWB6iCRztcP2vaVRG8D6y53l3rHpUsQYAJGrDx6Uv7j3UYnceo8kNb4fIH2vWcHQDMsIAeK6WPId9wKoH5Kk2x6Sq268Q7KXLDdtwJZIO7Bf/nLCGIlkTZWUrBwzB3Vk5pRgjHN99EzDgjHT3J8hP5g4Wmbs3mXKZ6/0WZjGizlP3iD+WPCzW9Xnl3Drgqnuc+FWYfoaGEFbgcaGaYXzsB5mHku0gl9Vx1k+e8a1x1t7spkvP7aPxh9LVxpjB5j2ineD6Q89jxHSSmH80348ny7Ic3lr9jZ+D2bfUHC/ljMHxpuTsGOJeuMZ126YxqDxhsVm16MjzK5jI5jbbn8G03jj5bN9hp3rsO0wH5Rd57kw+/pRxWsXe//7MG1LlmkDWtj7XTDm03i0LdQfh124+1g2byJtX2zzPJj6ciExXr1VBGnbP1dRdH0+DLN98nq0h4Tw+me8YXHeA6uAueVzlUbdr+Xa0rKqk5+LbDC/Gwe32duuvv4utk+PM5/GeS/MLkd76Zl3J4z7ad1hV8HilbMOxutA24fXSBSm5f0+zJYbs6Zh/dx8ierHcnmuWQf+Ve3vYZqWr2fAyeuKl4fpeMYH3Co4zqPcrLsnXecvkEjzNyS5DUC6E6fDq2eY5tCR9n0kpe0QicD+qE1X+WLvPlM2cem190ZK5OpbJNL0UUltcr80anKPRO4C/HKuaDNuujZmQTTB3Gxjf5OHAdOPSEoTvL/5FvmPJ5+Q/XnHTCxcPqXF8kUSmTTcDPFIZo/0jHRJyc6KPYRoQXJ1zYA0jL3e7JXWVRaz0uRvstJl2SmWGgzxIEwHNzp89UBNg/hjWBVM80eDcBzWy8wfP/7Y273Wdnr+eGkPs+Yh4CTqXa6q55n+M2F2PGGygZYx2uN2GcsWmDvWlfsJpixfY9Z0ekyBOZFP1pvwrLChsTCNtoGbn3kKYXrMvmGI11vpxqRKFJvmURhi2j0whVa759WON1E+Ox3l5quODzdmbQ+7l5JpwtrlR7B4eVkmAS0MprlNkFboDZNeb+rbbR/1xdjs8dM8thmmbc5y7HqzHey6qexzrT4VlNUn31cVO+O0YZ5p+Vkk8Nnlc5s3LgrQYdea5ldgrGl+tuE0GNuCN5T2+XB7pgnLYeXoMb2ZCJNbjp0+Xpwsx5UdU3Xyabk8L1qu3gTQVzHslzAe2wTT8+nl5WE6vvERtwrAtIEVGbtqtURe7SZJgOmk9oMkqQOB2pkir0PM7H22xZYHP7O6Yew9wTy5Q28D00ltBpse8EfScsxYbWrpvoPy55y545amgOeHJelOzicdAHDSnVxK/F5AcGBJ3IbxVc0cj9nZfcx3f+wV1pSLvfA9DEDN3unkxgB2lnP1rfJEnyFShFiiaJPdJSVyzewciaRNlKuyZpilvxvlpEkKH0gEHLNXOZmvBowDM8CcnR28ntm23puHD5l3KozvYVlT5F9nZsruKAevl+M/nAuOOTEwHfzlwFu1YZo/YoQheyiHQrLK7rnmD4sN34RjFyTPN0xrvPYPmJZj77NjVGm6sF5lG5ipsLT0mQMjANr+3fxu+2iPl5obPxUWAxW2XyHArYe2ZzxYtOsRL597LF6+RD7C2oPQpWkp1sFtF4LX1bCwvAphNrzZ7+O1H8Vj2jtKU7iKB9NVtbkdg9vmtjQP/bBHlD5tcIvn05UL0275Cp281ux6apvaZdY2v91jTSPYunEnGuZhl6Pta8elilcOe4jVF9utqnqq7JgS5bN7rGl2uX8Fo5iGn3+FJdu3l5eH6XimU6+ZsQ3QvF27JfnVrhJp01eS2wF4zfR4ajFYri1Mw1LgJ5lpWveTv2zdTb44lGvKJTs+1m+QGSvN1Q2T7uCwjoclwl5j8wAhtx89Y0nWq5p73Fjs4cUwI0ynAKZTm9yDtJzd4yG56trbZNynn5mYqMyj++WPMsdIJDNLUrM59/RESTYPD06HAbRphGUu8GJepwKQAdtnjO8BzthOyZkqKTieDCOQXwX45vtIxkS5fu77cozngTANgA5g2j+AaBvEL3R+dhN9fvkDRwBSmOYPHB88tH9caPzzMHunedyGab7nn1r/AaYgxR9Gpg8bupDomCps2Imr+oJp9eMeC4Mn2ye3mc/eZ/twy090LJ7CYqDC9tsQZteD5+digOmw9iBYaVrKBk1b7n7NS5Cytyn7faL2WwHT4Qoc3nE5w3RYm9qqTX7G/jVM25AAynjcuOsK04nKcWGacYbBsysXpsPyabn2kA+7XA/TXtWRh+l4xofdyG46o8f2gkL5x66A3VacaSM2Pd6ZZcWxn1ZNmDam72NQnWS2h0ik2RvSZsa8oFBo0caN8ke33C3Jt9wnqbc/IimNH8frY3h9xIB00p0c46wrHlbfzg7vACzHLJjRg9uPwx4xvoNXvL/hbvnhg0/KhgNHTFwlsE5rF0vquBHBUuOzOdwDkJyjQz3Y0wybqYZjM4MhIebVNjO3dJYZ3mHyG4PPSRPkyS8WmgdAOR1eNMpzAniMTY1HCzt3V5pB/ELnZzfR55c/cBwioHDMP3u6DyPyx0QB2t5WMc9i2F4Y4YhpCCg24DINHzJMdIzicYJITXqmmT/esAdb3M8/K7M9WLadj8dsEKzKJ48vgHEstOaxffC4PbyCUGIP87CPxZPGyx9nW4lic+uh7alpawvTdt0JIPYwi+r4cOts+1BpGnsf5e53y9fhFpR7LGyoBNMoGNM3xyxrmngwzXSJhnm4kFgdmFaf8YZ52D5dVRemWYYOpYin2uTXNiSEahvWpWea+cKGebjlHIWF9UxrnAq5iWTHxHy8Rtx8VZXrYdqrOvIwHc84pKAC8CY0qBh243tjJdLyTcAvx0vXAqZd40OMZx5kxOvrveUfOg+SdfmFpkwC6729sP/aW80QDC7Qwtk7OJY5icMx7r5PIndxaMYDsNgQjWqa6YVu8hD8PRwzbgeWdCd7rlHOnfdKshn+gbQcm33tDdKkc1cxq5oDavPLy6TxxzMkkjFWkmdMl0bsYc5Jk+TpaQBjPpQYsxl4D+BOzs4JNdNrzXmrjWGbc1dPT5eUKWOk38ZgWjypAECzY5r/VJaZe5xg/HT4+buSDOIXOj+7VX1+7Z7geL3C7DkiAPMH0IVpiscVFimmIzTbPdvaG53oGH+4dNwsf3xtOLPF8jgkQPPqe/XJHzRX6s9+AFHThZWVyKfWwb4pcH0QoDV/f5j9wB1/rPWYPvAYJraH/aChjssNi4373RgYpw12druFPYBYVT6W9TFM62Lnq8qHXWe2h51WFa9dwvIqSDE2/VO9PthoQ5b9gB/bj0BEgOJ7ghFvirT91BfbRx+YCyuHZre5C4nVgWmKMGb7VJh0fbrSfGFxsnyFVPpimVoG29Qd0xsWf1X5mSesDV2Y1jjtBxDjlaPQqm3BBxAVsvmeee1ybJim3Dg5jtmup4oxcfiGPmwYlq+qcquCaY7z3w+LF4PXlSEP0/EsGE1AeivHBt+JtJo+SyLNO0ukLSFYx0zXAqa/NRPIwGAM9kttpcucz0zZ1NRVqyX5hnskchuA9i6A8x33SHKTeyW18T2Sgu1I03sAvvdJshnjHFhStY2zgcCfMWubZeA455pObXI3tu9CGUFZEW5ff528M+cjEx+B9qPjh+WHaaMlKT1LUnOmS0r2NAAyjb3NahwzrbDsmOmpJnCnA7z5npYmkexJ8oO0MZKzf78pC3c2AUzzXBCmwZAepgOD+CVeHZgmJPBH2e6NvlDSPytT/HEdC6uvHyMX9rwunBTg/Lnw8vK6XOVhOp7xWTfSW5RLhcRgesrKlXLVK10NTCedGTNNqFZIjtk5oGxZbIjHmfHSbZGXxvevdpX/7D5Q9hSxD1wkv+i0XNOslUR+9jszxCJyE2D2ZtiN2Ob7M/vuwmtTy+6spiEffd3I/DT643u1WFk0czzm/7rfyg9uv1U+37DJDL9g7/nba9bKd8aNlEjmZNgU6xU2LWaZE2DjQwz7pyF9OqA6DSCdAZuK9BPHyT9lZck3JaUkZnNDw3ubaCUQ3sP0OQZVF6Yp9kizl/VCiiCtPc0UIT+sl7y28jB98YjDFOxefS8vL6/LTR6m4xm7XTmkoBS4aIYWQKuP5srfdhgskVb9JKkjAbmGPdMOTJtVFLkNS36piwz8fJkpByXLF6s3ybWPvyw/e7G5/KzZK/Lzl1+X/27xmvy/Fq/L/zR7Hftel582byU/BXCb15j9rNrWGj5ay09fRj7Yzyz7ZbNXcQxl8Tj8/6L5q/LLl1tgXwv5b+T9j8eflE7DhkpJbNrAQjRPs0WfyE+np8uvZ2XLb2DXxuy3MwO7ZtYMuXrmWbsmZlfPmi6/mZMj12L7uumzkHem/GoO9k1Lk9e//MKsvChRDvGoNDDNOT2kotTDtGVQTWD6SpCH6Qsntj3HtPLP5jT7psnLy8vrcpSH6bgGcOPDbtFKziLBPthyKcT+296ZIpFm3QwQJ3foLyntOFUeILljAMXG4i3oYnqzh0pyuyHSqF0v5BkgyR2HmGXK/1+vt2V7SRnQvUxKK4vk1OlSOVlULoejJXIUdrK0TI4BXo+Vl8lx2ImymHHbNt1fhR03vopD7bh5LZU8+MvH6/HyErOPll8alfyyqOSdLpRSHOe4coLtIamUnfC7r7RUDpQVy8GyUtlXHsVrVHJhB8vKsb/cvOo2bT987IgiH16ZZze295fjWAnqj/w8BxVmvDRftWe6HOfIg7Sah2kvLy8vL68LJg/T8czM5sFBwbAS/FdZEcz6POSL5ZL0QidJahfMNd2obb9gJo6OQS9zMCtHHCNMd+CS4UPlO+36mF7spA5DJRX+xixdZfxXcoz2pSZz44G4o5xQsP5UKcXGL/8yoBZ2rq50gzxMe3l5eXl5XRh5mI5nZp7pCmwbmGYPaYkZV7C2oEj+qctAibTqBRjuL8ltB8AA0maIhzOG2rGkdpxfmvNUD5Tk9kMNkEda9JIbh4yWE6RQcFHhiSJJn/epDJ/3mYye/7mMxfaYRDZ3AWxhg9vY2OuI+Z/IyE/mypj582T03Hkyad58OVZUBJAuQ1tF5eu8fHl701YZvmuXjN65Wd7dvVne2r1D3t25XYbv3CYjaLvOmu4bvWML3m+Vd3Zvk6Hb1stXRw9JGf4LeqU9TCcyD9NeXl5eXl4XTB6m4xq7pCsJ1CIcGVxZgfdR9pWKPJkxUyLNO0mkY39JAkgnt4nNO92hr0Ta4bVdOFCb3mzAdDDOephEWg+W7zd7U9LXrCcQGQ2dPlsiP/+NRH53m0RuaCyR394kketvgeF9qCHN9U3OgzEWGOP63a3YjpX/y+uk5ehxHMlsbgbWHM2Tf0sbI5EJb0skfaSkpI2Q700cJY0mTZSUyZNhk86xZFhS2kRJnUCbJJG08fL9kW/J1C3bjb9KtLkN0qYY91xd4QZ5mPby8vLy8row8jAd1xSmwSpcUZz7xCxrLTJz2275/ZZdAM19YEMkpQ17nGMwnaBn2gzrMK9I13EwgLyX3DlsnJyMBkM7tuTlyz89/JhEbmwqkcaPSpJZmIULp5w7R/Q51tRaLpzbarov0X73mHs89NjDiO0RSWqCOJs+ju375bs33i7Tly43dSDaTTywXf5wygiJTMuS1GkzJCUrQyI5XPEwOzAuF27bjExJys6W1KwciUwdJ1fj/YFSADTa3AZpb+EGeZj28vLy8vK6MPIwHc+Ab+aVQzsqtVc0eCpRjmPzjrfHSKRZB8D0YElh7zSHeHQkUDsAbVuH/sHQDoJ32z7yBy17yNztuwlDBkI7jp9seqKT7nhUGt32iFzFFQ+bPIz3ANgQSzLHuAR4MHc0lwFXs+eUjrffPeYeDz/GRWPul+Q775OkuwD6Te+TyO9ulP989mnZU3DK1KUYtWm++DOJjJsgjTLnSNJsQjTnkQ6WDE/inNMxS4alZqUFc0zPSpeUtHdkxNYNxs9pKcONDIfYeJhOZJCHaS8vLy8vrwsjD9PxDAxtjIuFmPHAgOhgVUSzuLXM3LpDvvdql2DO6Tb9g15qA81xZvKgEaS5eiLtxTflsbEZEuCnyIYjefKPDz4mkVvvASQ/IslNAKp3BQuyJJklvmMQzVc1wLQL2A1vjAUAzQVj7tLlyfH+uuvl6QHDzjyAuLWsVH46BxCdPh4AnWnMLOBiFnOZhtfAuMBLKvZFpiPttEny69nTZXs52tj8YQAQ7XumqzTIw7SXl5eXl9eFkYfpeEaQxksMpsvxPgbT7J3G+wIcajIuQyLNuwKUB0uSgWmOhSY4s/eZr3xPuObQD/ZKDw32te4rf9KihyzYuYsgZPTqsOESufpG09uc0vjh2HLhXJkwAFYDsI4lAWID4/Lg1tAPmO5LtN895h4PPWYAnkAd9FI3avyoJMMitz8gqTc0lgmLlsZqhBuOw3vkT6aNkOSp6QBmDulg73QaXrkiYmy4x4ypkpzDY5nye+NGydhNW81iMKVs93KcCw/TVRrkYdrLy8vLy+vCyMN0rYw9pwDrebv3yg9adTM9zSlt+0pK+z7BsuBc2MUM98B7M+8093HavEGSTJhu3lGezZzNzlej5dt2yR83ASDfdq8BVDNO+lIz9qTfcKf88IkXZGPuMVMv3ILIa6u/lMiEMRIBTCfNBFRPnxID61kA6RxJzUmTRjnTJZI5UW78eJYc4bj0ymgwnzQ3cVfjYTqxQR6mvby8vLy8Low8TNfGoqZ3usIMaXj9g7mA486S3GqopHD4RieCNId9BMM6kjr0DYAa2wTupFZ95a879pYv8/IJQUZPDhwiketuA5Q+JMl3PvRtUL1E7KrGiP03N8kdvfpKKZcrhHaUl8vNH82WyJRxEplFoM6URlnTJGX6VIkArq/ikuPZafLnU8ZIztEjZux4JfJG0c5sY26HnQNvZw3yMO3l5eXl5XVh5GG6Nsae0grCIrZ3FxXJf/YZKpFm7JV+RyLth0gSp8YzY6MBye054weguu1gSW6L7Zc6S8vsj8xQBurLLZvk95rcJZHbgmETl2zPNCz19gckBRa56VZ596O5sRqKzM0/LH+XNlYiU9MB0DMkaXqmpGRPluRZ6ZKcM00ik0ZIm2WLzbSDnH6Q8+xVcJxNlIvlRH3PdBUGeZj28vLy8vK6MPIwXTsLFiip5Jx5UObGjfKDll3NvNFcjCWF8AwLxktzbumBZqGWSKue8sPOfWR93kmTrxig2KTTGxK57nZJuvPRSx6maalNHpHIrXfLX9z/oKzfud/UswTWZ+1quWr8iNg4ac7uMUWSOXY6PUN+PitHdpWVBsM7Kti2yMD5pbnyJN4QrMPPgzca5GHay8vLy8vrwsjDdG0sSsiLlvM5RCkG8nFRlzc++FSSXuwsyW37Syp7oQHPSR364XUorK8kt+krkWadpceni8xQBmrOimWSevMdknLLQ5LSJADpSxqm72T8D0tq44dxg3Cz3NSxixw3c3NXSG5FhTSZP0ciU8ZIala26Z2OZE6Wv0mbKh/nHTftUVlejPYsNe3Khw/LuA2YDjsH3s4a5GHay8vLy8vrwsjDdG0MGG2GH3B1viKAInbJ8bIKuee98RJ5qZ004gOJZqhHP0kCXKdwVcSW3eX/vjlYdp46TfiR04DL29p3MisLpjR5yCx+EmkSDPUIBdVLwTjrR1PcGACmU27F+9/eKD2zc0x9qUUnjsv/lzZektImA6SnyvfHD5chGzaYm4so2rIcbVpWWS7lpGlAeJQtXemHeFRlkIdpLy8vLy+vCyMP07UyM1yaPaYlEi2vkGhZ0Nf8zYkT8t/93jWzdSRxKjyzmEtf0zMdafGmDP7k7LRxUxZ8Ko2uA0jfTgjl9HaXQ890bEq9po9IKqfLu+ku+bMmTWXxxs2mzuxwHrZ5s1w1ebREJo2UVsuXyCmidLTU3FzgfsQM74hyGE1FOdqXY6eDqfFooefCG5vWw7SXl5eXl9eFkYfp2hjH8AaAFzUPItI4HzK1eN8R+ecuvSXSspsktXtbUjlW+vUO8quB78mhGHQfPV0sv3jxZYlcf5ukcl7pMDC9RC25yf2ozwOmt930uF9/i/yyVRs5WsrBMCKHYI9+NFse+vh92W/arEii0RIpRxtG2a5sT/b6e3iutkEepr28vLy8vC6MPEzXxbTHNAr4i3JscAyo527bLT9u1QNA3RtAPViuat5eJi5ba45Roz74WJJ/d4NZijv5DsA052g2S3Z/G04vKbszWN48pcl9sACoUzl85ZobpePE9KDyaLdtBSdkd3EJh1JLZbQ0gGfTpgFAs03tdvaW2CAP015eXl5eXhdGHqbrywxUA6iLKzl3hcgHG7bJ37UDUD/fVq4eOEpyywPQPnrylPzk6eckcktjidz7CODz4dgKh5c6THNVRNTnzock5Y57JbkJ7SFjSbfcK9+/salMX7SMI8ylRE5LeWWZRMvwLlj/JrRNvVXPIA/TXl5eXl5eF0YepuvDCNIK02UVUQOK1Edbdsi/t3tDMlZuNO+JPb3SMiVy7Y0SuftRgCfHFj8oyU05zjgMUC8l42IzhGneHHAlx3vxnjcI3I/Xn/9GXhkwTEqB02WVRVIZLcZrME46GIPue6Nra9CVCtO/gVXCZsDYBg2t812el5eXl9fFLw/TdTGFaNvMU3ZlfIiOS5BUyrb843LKPFlXKRvzc+WHjz5h5mFOavq4fOe2h+Q7t9+PbcBoU0KnC6iXkiH+Juxp50OUgGkOYeFNwm13SeS6G+TuHj3lwLETYtZQL0V7lEalgnNIm9lQ/NCOuhhUE5j+J1g+TGAPckdM34XthnH/Stj3YaqnYdzv5qHi+XNl+7etLmDa0HDLetP/Q+Zdw5anvrVdSmE/h1FPwTSOqsqtSdrzpYsxJi8vL6/6kofpupgC9Dn7yc2cf7qyTE6Z5UqC5ccrcKzDiOESufp603ub2vgR+e7tHFt8H0D0kZiFQeqlY0kc0sFeaM5Owmnybrxdfu+GW6XN2LFyyjSMSAVvNLBZxocNuTpLNHjY0MN07Q0ioFQXpgfBbJBVKexugh2C/QxGpcKyYCtgzOMCs+svHiyp/1Owv+AOSGGV8P573HGRaSBMIbAhpTck8drBjqMqGK1J2vOlizEmLy8vr/qSh+m6WBgAlpuFRsrMWOBSruJXFpWK8qgUI2274aMlcs1NErn5HvNwXkrTeyVyN6fFewIg+lgooF5aRpAGRN+BG4RrbpG/u+8JmfTZF2Z4C28qOASmkjBdzrUN2XbYa57b9D3TdbEawLQC7TrYApgNtu4x9UXQ2wNLg7kwncifqzCYphTGFVg1nQK6AiahflZsH43grr25jJVtoHCuaWjdYJruYxjrwv0ah1ue7lcA1P0s7+rYPvpkeW5vsrs/rLwwafqwm5GwOL4Hq07MM2H0F69NFeJ5A3UMxmPsEW8DUz824MfzE6++fwmLF5OXl5fX5SIP03WxMACsAE5XVJYHwz0AilzYpZJzUeNYCbhn1Edz5a8eAHhyNo8mdwGoOZ3cI+ZBPfMQooFRWJP7AdicGeNh7EN6c4xDQWjYZ4ZV6HsbaOvDXL8s71GUD+BvijgQXwpjbvwIYuQMHpyV5G7cGCDtrU0l6dqb5I52XWT1gcMEPTEL3ICay9k7jfZg1/SZmTvwlr32bjt6q75BhBN+dqv6/BJ6CDRMp0M3FI4VlAhILWAKdszDbYVeG6YVosL8uVL/LlQqANOHHYMNeyxf09m9xHb5uq1xK8TZMK1lqy+FX5Wm0/3qQ8u0j9uxMa3ts7rlqVxIVZ8qOw43f6KY+T5Rm/4otu3GqWltXwrwYX70JkMBWod1xIvJy8vL63KSh+nzafjHwOW6ffvkod59JeXWJhK56TaA6T2S2jiYSi5ZwTn2QGIwBpkrI8IIroRrhekGAWla4D8o834z20iKmT8axwD0STiWCtBP5YqNTQjSgP/b7zW97v/48BMycMYcOcmxHBBvLMorS1F13/PcUAYRUPjZrerzSyBmzyOHcNgwRNnQ9e+wvTACFvMQkMNgWv1xbK8Ll66qA9MKhgqVaoyJgK/H1IemZ171o+AbBrcamwu3CntanqazIZCywdUtLwwu1Y8Ll/Gk6RiDPWY6DEarEzPfJ2rT/4AxZgVku35u3In83ALjMe119jDt5eV1JcnDdEMbe6/PGsAntnALO64zvloi/9OiuUSuuw5Q3cSAcjLM9PpyDDXBuimnmLvfzPrBZboDmCZEay82e4ptEK4HuxNlGKi/D+Xfg9e7YE0B0U2D+Bo/im0+OAmAboJjv71drvrd3fJ83yGyTnujYRXRMlgpgBqvHqYbzCACCj+7iT6/bu+nmsK1DdN/AJsNIxRtgClUM73bkx3mTyHQVjyYtoHchV5XCrAsh37uib2vC0wnSne+YVpVFYyGQW5YzHyvx8OGV2jMNYHpMD/usari9/Ly8rqc5GH6fBp42qzyV2KWIg96bk+Ulknf7Bz58WNPAqpvkciNTSTCJcYBrXygL5Ugzd7hJrGlxg3k0gDShN0GgGmWZezOByS56QOSdOe9MJZ1rzRCLI0I87fh/e8aS/ItTeR3rTvI+yvWmPpQFdFyA9JmSXBjHqQb0iACSlUwTfgjhNpp7H02THMmDx7jWNr5MIKWC9NV+XMVBtNMT8hSEFS4c4Hblo6ddmE6HlSGAaeWy2OsF7cJem48iWDa7YnXvEzrlldTmHbhM9H7RDHzfaI2rQlM20NCOJTDlubzMO3l5XUlysP0+TQza56Z3aNMpLIEkBnMR03tzD8mvdKmyk+ee1Ei198kkRtuM+OmG3Ee6ib3CldLNADN4R9m/DSHV9xjeojDgLguxjKvAtCnNuaS4I8E1hh2+6OA6Lslcu0N8vu3NJXbOnSV9C+XyMnYI4bmaUIYZ+ngfxwLLbxn4G6nLbzVn0EEFH52431+CaDsadZeaJUNU38Ks2FaAUl92jCtQOv2QrtwZiteTzYBy5b60ONahkKjnc+OUaFNjy+OvRLoXLi1YdouT/NoOvsY99X0AcTqwrTrx/ZFuXEo2PJ9opgVbuO1qe6vDkwn8qP54sE08+XB7Ji8vLy8Lhd5mD6fFjxox+7pcryaeT+kBFbJ4R8x7T9+UsZ+OFdueK2tpN5wK8D6RrNaYnLjuyWZPcScu9n0St8PkG6Ynmkz7zUfduRwD/ZCN0YZN9wpkatvkR/g2CODhslHa9ZJSax3nbRsAJrLqmMfaoQbB9w04AiqbICar2Ft4q3uBhFO+NmN9/m9DqbHrxTTmT+yrX3eLrzxWvTy8vK6nORh+nwax3kQoivMVHBmUgu8cqYPPqRXIRWc6SKm07AP166XF4a+Jf/y+LPyPQ7/uBZw/bvbJXLrPYBc9k7XP0gHBoDmA4Us8/pb5Q+b3CW/at5CuqanyYo9ew0kG0U5lAO3BIRo1gl1jKI+5qYB/2EL9Q1m8vAPIDacQR6mz7WesBOwMlj/2D5vF4d5mPby8rrc5GH6/BrxMhj+wE5dzqBnFiwhbBK0AaQGrKWMGGp4ldp7vFCyvlohrUZMkOte6yB/fs/DErkJUP3bm2AA7JubSuQ2APbt90mkCSEbMKwrKjYJADmYFQTGsdfcdycfcIQfpr8N4HzznYD1W8z80N/73R3yo/uekNvavyHdp2TIp99skGNlZ4ekSDkCx51AFPDP5yk57R9vClBBUw9UKNYVHasv+6k9TDeYQVXB9JUgdxhJonHXXl5eXl5e9SUP0xez4R/DrraOlUXl6937JP2rZdJ6zDi5r9dA+Zcnnpe/v+8R+cNb75IkPsTIhWGuhvH1eryn/ZYG8L7m5uDY1Xh/7e3y3Vvulr+8+2H518eekQd7DJAOY9Nk1vJVsuHgITnplG/exmLzdvEY5GHay8vLy8vrwsjD9KVgFRVRGGfF4JN8ZKez4pCLw0WnZc+JAvl8/SaZMv9TGTljtryVPUveSJsqzUeNlubDR8pzQ4bJy2+9K6+PGCPdMjLlbaQZ++E8+WDZCtmWfxw+iqUicGnEbbPujCmXU9zhnel8Do/R24UzyMO0l5eXl5fXhZGH6UvCuGIgVxGMlgFoOSQEgIttAnaAvA5h11b0R78oj+O3CdAEaZaHwkwxofF5u6AGeZj28vLy8vK6MPIwfUkYu4lhfHCxXKJSKmVSjH9pUY6vrtSFUTjemilowWhl/hfMqxE40QcCmY+eopUlML4iP/PBx9n5ofmwJI3jvOnJw/TFaJCHaS8vLy8vrwsjD9OXhgGDYZz9o9w8pAhQ5tALA7zBg33BDCG2AXx5TI2ZLQuGjqjxPfKAyspZHtPHoJsPR5ahPBr2xuLxdjGZh+l6kc6d7R9g9PLy8vKqiTxMXwrG2T8IsoRosw3YlfKoSBlBmcfZYwykopGI2RFtOqNjB2jchp3xaQDahmwejyWPpWOZapzyTvN6u7gM8jBdNxGkM2H2AjScHeQbmAdqLy8vL69E8jB9aVgUOFsOqDXrCpotrqTIuanLzZEY9JreZEIvjGOrkdfst4yebG/0DaI2djYvyzzD32bbQDd8gsDx3o3P24W08wzTXM3uIMwGz0tdrFPj2Kuu8McVFnV/PBHC02A1Be5LtQ0T3WDUpE70sx5GPxdTWzCWA7BEsWiaX5h3NRevGa4CWQKjD352LzXZbXCxxm+38y9h5zPOAbAVsN837wIxHq5SytVG7f0qPU47A2Qxhfmzxc/TDpi9iuojsGSY+rWPrYL9AcwV5+RnOWHHXP0QlguryqctxjIVdilc90/CymE9YO75CJOH6UvVDByH7Pd25Vk1YZpfZFxSXL/8aOcDvl1xWXIuSe6K8dnDLGj2UuP2cuI6BIN52KNsL5FO8cd+Hsxe0txdjlyX36aY3oVpLoWt++OJ5dcGphtaXFadbVwfP1i2r/rqrbdh+kKrrm1V0/xcan06jKDj1XCqqp15vAD2V+ZduH4Ni8L4fUAwrw5UMc8U2HyYDb+Ez6MwfneFlcmFpr6GPQyzr6V4/mwxTQ5M4yMI0hfT8zvs49g2xc/eRph7g1GdclRh0P0m7C+DzbhiG9ixXIxi+2yH9Ybxt6W6N2Iepr15u9StBjCdBVPwVLgOA9uGVCKYDgNjisDiwm8rWHVhmvnZI2TDtb1P/dg9ktUBR+bzMF1zXekwzc9pfZwbr/jSdnZhmp9ZgjGBkNdyPJjmd8guGI8zD79/eHOf6Lwxz1zY/4292tBIwOV3xR6YWyaP9YW58Sh8hvmzxZ5rxqZ1teGavgm6eoyfvbWwsHJ+EntNBLu6omy8mxT6t3vJu8MYB/NVxPaVwn4FY1va+91eYPsY67gZZsNtPJ+UtncejOd7MIxxq3/GuQFm57GlbVKdXnrKw7Q3b5e61RKmKfbWMo9CEr98+KXENPxh0F5amgKwplUQ+g1MvzhtYGU6e0VC9rzYPeMu3CrQVgXGtqqTJ15+5mVPuNZL32t88R5AtOs7B5YOS9QWrl/+6CVqQ36B80uexzRdR5geZ485z7frlz/2jZx9GkN147J/VPS4ne/PYIznHpgbj10nN6/rm2kVpu1tF0wZN3sX+Z7b+sPJWH4Ac+WWyx9R9cVyCEfcT+sF4/Vo1+/PYYyFPWxuLAQUxvI9GNP8Hcwuax1sAcyuK/OwB09jJeDZ5XE/r0/+4Gtc2jOp7cLPpDskhPVk3ex6hsGN+tDrh9c049a8mi+ePxv8tf7cr37ZTnYZPD/xyrDzUHzPNlMf3LZ9/D3M9eGKbcfeXrftGLdeKxx+EAaHWmY8mHZhPB6cq9iGOoSBcdnwq8e4lL4LhAq+z8DYvgpjrr94kMt6uHCscM3vA3tYBdMSdNlOWo/qlkPZkB4m+poM01i0h5xAyrLtHnGNRYejEF53wv4a5h6jX7aN9obzOHuPFdQpgjXTMK2bntKbCjs92yje+XTTV6VLH6apsP3eLm3z57X6BvHLiZ/dRJ9ffsHYMM0vpC0wvuc2wVfBkl+qh2DaU+umVWhiOv5ZUEHVhnPbn63qDvNQmFWf+uNjy81jm0KjDWSuEvkOE+trj++l70KYtoUN7eo7rHy3DeP51HZUYGVa9mzxmC22g92zboOgG5dCQaJ2sWX70nj0rwR2PHadqvLNtAQrzafbbj4tO14dEsVutwnLIEi7UE+59VPg01j0x1bTKUwrFNr5beCk7GMqO3bWyx57zPIJW3yfKGZbrOc0GOvpplMfev0wHgVzuyw7n+2PMMY//f8jLBumNwV2O7llEOS0DLaVluG2G/PZME2Qog+2netjU2zbjpNttx+m++nDTlcV/Gr51YXpqkDSTs/YbJgmKPL9H8PsHu54+ynCnPrTXtIwyHXjYtvxGuR75rPHNfM7lbBqS6GxqnJ4XdhgXh3ZQMo4l8MUbl2YZdkK03ozoMcopmd70Je9rdJ2YJy2LxVj4WeRPpmW1zPThonXRqJe6zA1LEwjTej+RMY8amHH1TRNTaErzL/7viEsrNzqmp23NvlrYrUtpzZxJSqnpue1LmbHUJt6uKb1qo6F5a+pQfzA87Ob6PPLLw53zDS/XCh+eRCE2DNHESQUmFRuLzbhh/tsfzTmC8uvqukwj6pguqqeaeaPF0si32FyYc9tC+3Zs9viRzD28CtsUHa+RD7tbUrra4O3Xab+GNsQxx95Ny729IXFFSbbV6J47GNs/0S+mVYBOtE2fxx5DuPVIcw320R7JWlsE7eNbbn1syHR3tZY7P2UnZ/tocN+3HQqhS6m54+6Dd+UHnfh0xXz2vV0x9pSbgxueYxdr5l4/lzgp9y2SVSGglFVMK3bVDwfdv2YhuckrO24z94Ok5ZZHzDNYzq2Ws3uEbfB2G4PLZ9tzBsSjaUqf7bozz5v2ptL2aDMbR1HrWI5fMjOLSdsaEMYoLpim9pDPNzhHGwDtp8L+WrsGPkxzC2HfrVXm20VFocN7va2ivv4Of0+jN9ZYXVUsV1s8K+OGg6mbVAIAwfdVyMzs004Pu3jcSxemeFxnI0xnmnaRMcSmZv23PzB/nP3hecPO6bmHq8qLf4J3e/mc/eZ99bxxBbkdX26FlqGeX92v+7T99pu1TE7r2tumrjpTToeD89TX3ZOmXGsBjDtDvNQ8cuKIFQbmA4rMyy/qqYwTV/8c532StqKl8eGaXvblg2C1ZUL32FtEVZnij/O/JHhD2mifPYxe5uyY7bbhfv5Q6TA4cJ0deMKS1MbmFbF8820BCuto25TzMPy7Hapqg4qbRP2oNptwv01hWkqLBY3jZ2fCstjy64Lf7RrA9PMZ9eTNxZh58+N1S1PYdptN9sffbg92Lbfqsq4XGA6nr8wP/zO0Z5ptqfdo8u6cMib/Xkl6LG+BLEwf/F6jJnWHeKhcstlWneYRbyx02HQXhVM83ycgOlx25dbtp47xuiKbeEeY3qF27C8WheWrWW5vcoK0xzeVVXveljPd1VqwJ7pOHATTL9WNXCYhUNi8OTmibd9dl+wX48Fi5Ccm0cMP9p5dTuYUi6Rnc1zrt+4dk78sUVSsE+P8xj+iesraItv7zOxso3OtBPzBz7Ovtf01va3ysF7K54zFrLP9Wvvd/eFmea3LSzd2bKD82G/5+vZvOH59bixWPvQR5DHSRs7Hph97NyybOO828Hx2PmMvT83f2Cax96291Vlbh7XGgCm+WNQ3WEeYcMOmKY2wzzCwJj7+cNjwznLrY8HEOMBfzy59SUw2cM8wtrClg1K8dqQaexhHvHglWVr/PTBnmD9cbYBryZxhbWF7StRPO4xVZhvpiVYaR11m2K8HHvM8ej2Pl5PClvxxLIIJVpvjkVWkKvpMA8qLBY3jZ2f0jwECbaLW57dHkybaJiHXY4trSfBzq6nW5brgyBiQypjZz5eS64/9kxXd5hHojJsmLahnHXQ2TToo6YwzTgbcpgH/WtvMa9zDn1R3yru52cwLDaFadbF7hEm1LEnmeN9GZvtg+0d5i8e5CpYhkEfjxFANY+Wo+dVt+32SQTTbC/2OvNGS8ujT46R5vh22x/9sOdZxzRrLNrTyzbQsdQU078GY14eOwn7GxjF9+yl14cT6YvQrscZF8dPa4+8W5aKfjrB+Lth19kV/dV0iAdVfzCtMtuAEwqYIRXRMgMeUS4KcjYZjsT+KefxcinHcbBIoMoyEfzP49FouRRXFks50lWWlSNtSeAHxziXcrhiwz/M8XJsRKUcPssIPuVcPdAchu+olBCwylE2kpVWliJtAY5UCJIZkAEeoTqoI6EG+RkrHWBPEEt5MWItQ3qUYVYk5PLbDB7pYjLhopxotMTkqUCdUGRwwBL9V0SDpcHPOYSy6Y+LtrAOleWIsxxlIzojxw/nnS5luth7Fb1wyXFaJWKIVpxGM3NZcdS9Aj7PyM2JPWa5cf73bbG2ZTxnOEeB2DqBGEWUsGoWhikxc2OXsfzKErxqG39b9BTFtVNZXmTqE4htGtvmeUPGMlw3paYuXBYdr1bZRrzuyoPzdtqUhBSoaxnPFY5FcW7LkZ/vqXJhO5jAcKyIDWb2U0Hdg3m9i/GusgLHo6fNtWvKMSlwvRhT8bzxXAVy2w+XIM45r32e+7PXjEmINgtudHj9MSa8YttcfdwXM4gfen52E31++cVXXZim2Ftl/2ldAVjTKlzwh1jT8M96CuD8QbEfYNTY1K8Lt4yP0KzpNQ/r5h7TvNxfHZimCA52ffjlX5MvSxXrq37Yg6EPC1L2MW0Lux11HLjbhvzhD/PpptP6KrwSMJmHUGA//Oa2se0/UVxhsn3pA4jx4tFjrm8XCJmWAKZ11G1Kz7V7ftw6EGxc0RcBKKxNeE3YD/rpEBTGSrhh/ewHECnGQnhgLPoDrPHa4Kf5FTZ5rdl5bCnkad00v8alwyvccmwlqqetsFjDYFpvNlx/PK6xMm7Na/utqgwbhO26EjZ5nasPllsdH7aYzh4OoW1HaTuHnQNKy7RhmtcIAV17UOlD41X4tcW4wsqwYdpNw5hzYApdBEmF9nj+4kGutktYHcN8ESg5/IEdGjUpR6WQrO3tDuPQtuL1wPprO2o+Ta8wr+ntoSU8L/ZQEdaDN2Hqi7LL4veLgjUVr1fZBfh44vmp6RAPqgFgGhBShh/9YyUlUlRWAhgixPLnX+TYqWL5ZucO+XrtOtl2+ChANshTVFEspwEzRaVROVUMcAbUlmD7RAkXJREpBrBU4D0BsBQAeKK0WAqKkQZwtu9oruw4ckj25B6R/ccKZSfebz+yT/blHgVkwUfpaSksBcACoKIAVVLs0ZMFcqQEPhFVtBxgC3AhDPM4Szxw/LgUY2cFYMbAIOGIdUCM5QDlMtT3wKkCIeZVEGxLuR9QB18EICqvIE9Wb9skSzdulL15+ab+JKRKtAnfAMFl37ETsmY90mzZLLtRpskJQiwrLZP9J07KjsOs2xHZcuSwbEb9ipGPfnhjUVhWKruOn5Sthw/JttxDshv13nP4sOw9eEhOnS5CGGVyqOCE7Du0X/YcOYh0uXKwsJAlGCcEwFJEcaqkWIoKED/8HTlyFPlzZR/a81D+CfjMk13wue/QUSkoOy3HUf9dJwplz8E82X2EsfF4vuzC+5IC1Ki4RA6ibXcc2YNzcFB2HDwouYXHgjKhKHyU4RyWk4IBvyVosxK0WW7BKdl/4IjsRV1Y3oH8YwZpqYoS1KOoRHbmHpNdaAdT7qF8OVrEFgRMs90RuwF0vD9aUiobdu2R5WvXy2b4K4qdjyiA+khhgbkWori+oozBwGoFrr3ghiK/qAjpS6UQPopgbJ9C3MDtPHoUbXwY5+OIHDi8X4pxfgKnyFfGPLjeC0pk/+E8tHUuYs0zbbP74BHJxbnnDVIRrut9R9BWbGP42XPwsBw5XmDOOa8dXtuni0/LAZzHffnH5egp3uiIFOK6PGFiRkqkw4ftzGfO+uzxS4af3Wp/fusgftnZQOVVv/Lte+mLEGr3Vnt5edVOhGDefPDGtrZi3gyYDeT1rfof5oF/5DR+3TsNf0dWbPyGP/QGGHIWfC5t+vaRARPHyZg5s6XzsLel/dC3ZMWuHSYNcssXy5fJ+MxM0xO3cvtOuePV12TFgT3BcdBVBXsT8d/oOdPlvZwcOQ0wfXfcGOky6l1p9s5Q+V2L16TNyHel88i3ZMiUKXISoDRsWrpMnT8/iA3wzfgWr10jT3bvJAcKAtAj7JdVMmqR0dM/kl4jxwHQgDKAFwI3jT2rBC/q0zVr5HfPPCMLt2wx79kpyx5GJJNjZRXydvYceX3AEBmWlS3vzHxfWvYfKl3eHi6bdu81jXHi5CnpPWWCvDZ4gIyblilvZU+VF/v1ke4TxsvhgpOyZfceuaf169Jl9BhpN2akvD5utLQY+rZ0eneErN2z25Qzd8Uqua1VR+k8bpx0HjtC3hw9SrqOGCE9kWbjnn2Sj5uNF3r3k3ZvvyNdR42QVsPekZZDhsngyZNlx7GT5iaFGPbRgkXS/+2JchrtMjxrmnQY/q60HTdCbni9pTR/exj8jpQ+I0YDko/Jx8u+ltubvSY9Rk+SrqPHyRuwbsPHS4/3xsqufYdlO6C6cdtu0nHEKOSbJK2GDpc2g96St9Nmyt4T7PEP4NcMw8FNCFvzQH6+PNK5s7z21lvSYQLiHPW2NO8/QPqPmygnj53i6ZLX3h0jz/cYKF3HjEWZY6X1sJHyyqAhkvn5fFMP3vTwdfrCRfJ6n34ydMwkmZwzWzoOGyotBw2UJdu2s2h5/+MF0n/CRLPNvxSAsA3ost9464ED8saQobgBLJN3M7Ik40NcM9g/ef4CebBDB+kxdrR0GjNBXh84SDq+NVyyP1sca8MiKQR2t0A9X+43ULohvi6jcE2ibdq9846M/+h981eIEbM/kKe69JBuYyeibcZI+/dGyKsDBuJ6mwZgD2D5eEGBDJ+SJlPmfSoDJ6fJ1E/ny7CMKTJz0QITC3upDVCbNjxr0PmEafbkaY+nV/1LezU9iF2a0r+KaC+1l5dX9cRe4Qdg2mNOkLaHfNRW7K2O14NfX2o4mG42oJ8sXbeeP/QyetYsealnD9lyYL/pbaPYK5n9xWJ5sG072bzvgNn3/ldfyuCJAex8vXWHNO3UWZ7o2VV2HT1q9lWw5xcalpUhPSZMMNsczsA+yvWHj8hz3frK/tPFppexNEgqPQF2I+Z8YLYrKgEtMYgbkjlV2g0dEvxRHz6oz9dtkMe69JK9gM0YvZie9qBXmkgtUozXzu+9Jz0mpUsHAJEpxnRyov7Y7IP43xw+Ro4ch4+YjpeVy6SPP5B5S5YYwG/Xb4AMzZ4mh0qD3lXqQNFpeev9WQaW12/aJq8NGHCmHqcry6UEtD7ti0/lpQE9UOcKmbHwE+kA2GVd2GN9Ghun8VrAV+zbeTRPOo0cK/nIV8be7milHD5xQkZNz5EHOneRrUeCNp06d7682vctA5RF8MvXQqRt0XWArNt3MIghaB5J+/AjealPr2AfSi6B32JCIFqBA1MWb90ijw0cLKdwvByJToEiDx4/Ie9lZskLXbvJHu2hJxDGeoy3H8mVB9/sKjsKC03ZvIc5UVQi3ceNly5oZ7Z6m0HDZMmGLaZclleC+HYeOiRP93pTPl+z0viZ/tmX8mKP7rJhz16TjirAtThn2VK597VWsn7HHsnHTczjXd6QLSiTqowWo22CPvCe48fJ8Owcs/3G6PEyamZwzbyFm6FhH3wY1BlxnwKAr9qxS5r3HSiDJk0JromyUnm1Rx9ZjRtA1oo3ZyXG+FeMUpPm3fRpMmdRAOA8X6dguYDn1wf3k4mzZwbtAn2GG8q1APvx738gI7Kz5F1cp3MWf2mOsclCP3PnB6YJCRy2ocMEvOpH7InW4Ro0f6Ny6Yo3Qjqlm5eXV83kDiPhcK+69EjrcJBHYQ0J0lTtYRo/4AamDWie+8NugPn1AYNlxabNcuTESXmwYwfZmJdnjlUCiCs51hj5qLezZ0infkPN9vvLlsnA9HSzvXzdJnnrw3kydelieb5ndzlawjzmkLyXlS19J00O3sT2bQccNu/ZT/KKiZIA4GC39Bo7VkZ9ONdsl+A/jp1mmByq8XrPQfJ2zixzbFfeMbm/TQdZtinobS4DhLLHU0GasEzNXbZc3nz3PQOsrfoNlMVrgxsG1F6+XLdGnurSSc5gNIkS4EeAUsAbO3++AWV6I8YZpmSD6V0GtGr9Bmnz1pDgDRJyoAnFQRrPdO0lh0+XSubSL+TN0e+Z/a7Yf78794D0GDcOsbAkRBCDfWrojFnSecRos5356afy+pB3zbY2ZikStuwzUDYcPGTea1tO+fhDaTU4FleIlm3bKs8OGRZUBT5Q9TPqNX6C9Bw1NnjDcTWxBtmRe1Se6N5DDhcWBTti7fB13mG5q8Prchw3QB3ee0u+3h70LtvqNGUybtRmSmFJuTz8WidZdTC4KeP44nKcX4178mefSKt33jLbA6ZMke6jgrqXVQRDfXYcypX7O7SXfSeD3vOuiHXMnI/M9ohZ78vYj4JtnjEOCOH5PAyAfqzjG7J4w0bTXq37DZIthw4Hyc5RUNH3MqbJ/CXLzLatKQu/kJY9e5ttfn627Ngme48ckq/Xr5cCnOc9aJ91W7eba5YfGfZgc9y585k7nz3TXl5eXl5eXmdV955pwqZt/NUnRLUZMERW7twl879eIV3GjDYgF+Xfu9nVyofdykvMvm1H86V5l55SDAD6CGkHZ0wlHMjyNRtlyNSgp3BIZoa8PnCIFMd6M4dPnS6DJqWZbX3ojUD0Uq++crSIyMnHyAKI6TZutIz+8GOzXQwUKiFMM0D8f/BogTzeqat8sG61tBs+SiZ9NN+kK4+WmXjMmOlKQDXqxSyFAOxmPXrJF99sMOk+XLxMWnTvLsUcfwsNnpImb6Vnmm0+PMdx2nwYsRL5JNar/nLvPpL52QKzXYrqmGEPzE6yZvtASzZvlBcG95PDpSVypOCUHC85jddCGZE1S7q8N9bUbNaSJfJY9zfls7VrZcHK5bJgxQr5dOlyWb15K45Xyr7cI4DXUVLAOOD8zMOTeLf/UL681Luv6dGfjljaDHqbxSIN2g3njz3Rr/UZIBsO7DP7uY+atOBTubtjR/l03Tr5eNUKmbtyhXyyZLls2BYM1fkGNyKvDhiE0lgOkB5l8wE9aiNudl7u3k9OFhebmxNeKjwJO4/kyotde8uJ4rN3E8w9LCtTOg4ZSi/S8t135ePV6yQXeY8WnZbjxRXy1bqN8mzPvrINAL1w1Xp5sedQc4NTWXGKjY+6smxUBP/vPnlc7u/VSY7gRmv/iRPyZKcusu/wEfgOrqd3M7Ll3ZwZZpvqOW68jJ3zodkeOXOOTHj/fbMdrSjGfQAfMA16s9/D+RiK880e9af6Dpa3P/hIPsH5mItz8fHXK2X+ilVy5FQwTn3AjHSZvOATKSwuxb4TcjRaYobjtOg1QD78cqlJw4dt+fApH1RlA5kHY4OPFF5xnfCaxBu2iYdpLy8vLy+vi0J1g2kbos0wCP6w438y4SuDBsuS3TsBCl9J3zHjA1goR5qyoJfXzIQB0tlfcFJe6NVDjiH/xytWytCMaSbtV+u/kbczYmAK6zl+ojFqZOZMGTghgGnOCkFtO3RUnuvTX/JOs4czav7UTnUbNwowHYARe/QIQwFsBXC7bPsuue75l6VX7E/2FYwPcXL2kXL44CwVJg8054vF0vad9wyEsmebwxmaDRwg81cGMNRr7GR5b3oAXqUAL8IXYboCtExQpZ7s0UNmLlpktgmpZkYJhepYzOyFvbXFK9J7aqYMTM+QlgOGIV9fmfDhXDlwIuj3/gCxNG3XRSZ9vlAmz5svU+bOl8nvfyyfrVhtYHTv0aPSfcxIOYn24dwTqJRpcz52uPd4rjQD9LLlshcskpZDYj3chE+EwFBb9h0ImN5vdsfCkvQFX8iNr7eWqQu/QJnzJB3lps1BmavXmOOrtmw348M50MaMScYNRLkpv1J25B0HTA+QfMAl+4wDQAfY5x+Tpq06SM8Jk+TdrKnydvoU6TJkmHR6+z3zACRTNRs8TF7tM0SGZaRLnzET5PG23aTXhHT5GjcO1Gy05yuDR5rrRKKFiDeYWYXniA4OnSiUB/p0lj3H8k36IVk5MmpGcKN2CDcpzXr2lwP5bFeWJtJ37AQZjbak3p09R8Z/EJzTyjLeGKFxYjcIo2fPlz6TMk1n+jO9B0qPKemS/tmnkjZ/nqR9NE+m4ebs8PGgt7vv9Gx5/M0eMnxKjgyYnC4PdOkiXYaPkQVLV5i4OeMNb+IYtwF2XBcV5agHTD9f5q8LqBPenQFpD9NeXl5eXl4XVHWA6XLCNIATABZjLfMnaPxrkIQ9lAu3b5V1hw/JUx07ysnSoDePs2dwzC/H21Kzv/pSXgJMM89HS5bJIMAj9cWGb2TQ1FjvM1QA4nylbz8ZC2gc+dGn0m9icIyza1BbUM4LvftL7mkgIuLg7A5Ut3FjZNTHAUyTWtljbGZhgJWaqdREnurSTT6Lje8msxjABTSVEmpgrBejf+nNN+WJLm9KrxHDpedbw6TfiFHyUPsO0qxvXwOwWQDc5t36BXBEX4RTMysI3sTUI2OSdB4ZDKvg2NlgnmQi7lktW79R2vQheJ6Wk6eKZPk3W+XeNq1k1dFgGAM1c8Gn0vO92LAJR4yFM3L0GjlSCkyFUFApbw4MeEnOsqXyWv9BZnvqgoXS7K2gZzoY3csbgUpp1r+/rN9/0LznTQWV9vGn0nLot4d5aPWWb9uO8z7UQDqL5A0J+8WptPmfSYeh75q0Zlo+81eGStmdny/3vPGG5CxfLgs2fyML1q+WNbiZCBA08P3aW0Nl/qo1cqyoSA4WFODmYpD0nZYVJICPLfv3yR0tW8lutJfZY26GouahSmrxuk1mDH8xzwf0zeHD8ly3rlKMEMbM+RBAPMXs1xPVc+wUwHQwtOOd2e/LmNgwIT6EyuEjvOJor6CN3l+81NSwVb/+siHWXucouAxlGOLN+HShFBadNrOG9J6UhrYaZg6z1KBXmjcAvNFjWTC0O0E6irhsmHYNuhRhmmPhOMZ0ZMzawa6HNYXZ4r5/Cza9vLy8vLwuOtURpgEn/OHfsGOXfLY06J2lDp0+JY+2aycb9x8wYNUB4Nl5+PAA7CxtwvGnO3YCKK027z9Y8pUMyojB9Dfrpf+0yQbvDJRiK7/wFGBuuDRp1UmGZQYwVcZxydDWQ/ulWY8+klvEEgk9wcN9XceOkzEAzzCVIXhCbLPub8qCtUHvKsdzVMYeHGMPJxKZ3YT+1wb1k115eeYBti25h2WnsVx5rnsfmbN6rXk47ZVuPQ2gBRh3Vsu/2SSL16yRfSeOyZPt2soHy76OHQnElvn865WyfvduWbZli3QcEsBucATlL1ssd7Z71YyhpaYt+OzsGOQQcfq1vmNGm6EPKgLg5998I/e/3s6M9aWmfvKJtB4clGVGLeMcnS4vlZf79ZYNsQdDOc83NfmjT+T1YfHHTH+1dZu0HDI49i4Qo/9k9Up5qG1b1Gtr0C4cM02Dtucekae7d5XjvAmyZEYzc5gDttugzBVbg7Hs1FHA6KO4bqZ8HEAu1XvyeGnz7rtyrCxGrzFtO5wrT7frIh99tdy8Nz3mUM8RY2XAlEyA+WDZePCgKYcQTnUfm4ZzGDyA+O7M2TLp0y/Mtiq/pEQGpk2Wlmgjzv5xCtfRKwP7yje4gQkTr6D3pmYiBv2MBOOuWw9+R7qPH2/axIAze6bxn5m1A5nCwDnMoIsRpvlgHRd64cOKBGc+TBIWH+f71fmte8PGwlgfijOHcM5bP02cl5eXl9fFqrrAdGnXyij7Mitl2/790uLNrtJ/zASZ9vEn0rxffxmakynlhBMQXAEAt+vIUdIcwDF+5gz5aNFiM3Vds5695IOFZ0HlwyULZXBslo5Fq1bKgMnjzHYwlIQoCPjKPynXPPQE0gVDPtgDSe04uF9e6vyG5BUACQFMnLmD6jpqjNzRpo2MnJIhwyZNlIFTJsjA0aPk86XLzThoQs0L7dvJpytWmPQEKjM0owJHuKoI/j9WdEqe69xBFm3Qhw0VcQMR1F7q+KYB++35+ajnQGk/7C3JmD9PZixcKP3GjZFX+vaSRTFgX7NtpzTr1Ud6jRgts+Z/KlmfzJduo96TDgP6y2aA3debN0vbXr1M2qB32wCTjP/wI2nWpYsUnD4t7y/+Sm574SUZlJ6GOk2UQZMnytApk2Qw4Gzjvn1yGMD5SKcO8sbEcTiO/RMnSI8Rw6XNwMHy2foNZ+Kf9tFH0qpP8AAcFyJhi5QC6l7u1lU27tIx00FbZs79VH7z5OMyJC0NbTlFhkyahHM0QQZNHG/mlF5y4IBc9/IL0g/tPCR9ivQF4HYfORyAPUAWb9ls2s3MOY466bAXzsrxVPv2cvR4gTnO88mx1kWgSS6ww32t+vWVZbFx6mWx62BH3lF5uH0b+XjpEvP+ZHm5eeCyWf++MnbWDLTPF/LOlMnyeq/ekjV3ngFaDvsIesRFdh3Nl5898KC8lRaM0WdvPP/KQvV+e6yMzQ7GUL87c6Y80LqDvJ0+WYZOnCJDx02WN4a8LX1Gj5ZDuC6oIpT9GM5Ly8GDZWhaunnIcUDaFOkzbqxkzPvYtOrbaLM5Cxaa9BVlp029juN6ad69m0zMzDQXFce1l1eyhxo5zg9M6wwd9kwS34fVh+JNoUew1oVWCNxDYRS3O8P0PWPT9wrX1VF9zdPM8g/CEs1cUp009an6qputRD55rtJg1SmvOrGd7/ZSMbZ4C6BUpbrkbSjxvHBlQrY129ReRdHrwornw174xRavJXehmOqotvkuVfH65qI9nBkn0UqEbBddRry64owh+2A1XeGwKtVlzDRgurIUEMI19ATwdlpmAZIz5i2Qz9euN/vMkst8yg5iD/BXWzfLtE8/kexPFsj0RV8AiIIxrJWACq6wt+/YEdm27wBZWHJPnJBNB/YauOKDgAQsLixCBNt88LBs3rNXgrGlKAnHT6L8VVu3STF7kg2sYT9A45t9B2UyIGb6gkWS/fkCyVj4mYHcVZu3IRvHK1fIKoAep3BjhyD/lM+H18w4VUAsWeVoYYEs27TB9PJGy7ifMcE/YI9sxuECazdukaLYQiJErE9Xr5H0zxbI1M8+kw+/Wiz5xcFsFWUxQDxWWibzAPSZn3xqZtSYt/JrOc6bABzLLyiUb7ZtM3BH4zhzDj1hGy5cu06OFBSYhU44tWD6ooUybdECyVy4QLIXLJAc+NqRmytFKGQuY+A+xDALtmzDBjkZmzOwHIET1PfmHpFV27eZuwMz6IXns6xMVqL8E6eKTbl8KA4NIgfyjkn2l1/KtM8XSg4sa+HnMg3tmYVzyh7zE6VR+WDp1ziOenP/F5/Lyi1b5DTvWiCOC2d789zwfHO+6aLTxfI10hSXECI55IUUyekOo8G5xzlYvWMHrgfANt6X8SFA3MRRG3DTsGLTRoTMcx5cY0t3bJMZn3yCOn8qMxDHrqPBNHh8aI89vmbcPvwguXyB834A550nkYvYmDZBTDt37Jfdhw4DbKOy6UiuZOHambYQ5+mzRfLBl0twA5Br8rMlOc6Z4++XbtwsOZ98LjNwreXgBoptk4Vz++Xq1Wb4zLaDh9B++aZ+FeWncR1xXhBAPW6+lqxYFdw4oGyWyVUZed2FgXOYQfxSqClMD4K58Gz3EtdV9B8WD39sdHVCAreurMhtfsH1hf0pjMvH3gzT47a0p1tvAmgsi+3AL9jLddGThqhbIp/1DdMXSoytJkBsL7pS07znQzZMu2LsYasFen1buoJgQ7aVXQavpepCcW3z1ZfqY27m2vpItFCL7ZPtUlOYbijVHqZBBV1JvWdmF+BPui2QAsGEY2YJqd9OEIjHyFr68J1RbJOwYUCax2iEHssPx5gSvJBIszAkkw6Yi+04hcZEUIzBiAmPyQNAQTl4z7KMv5gbHjfAh3INELIchhYcNgp6XO09KsYZDB0JxpZ/WyYGqzwuHR7M3IC8KMtuF00TT0weJlNdNjgTxMDeCJUzi6lozyjEY6aObGf7/MRTopjY1sYXQZZlsA3ZVkEmxnUGDmFoXaTBNovGcVM6ILhcSnAYeMo6xGSGZ4Ckeb5Co0SZrNuZaw1lc+wzxfQcO89rjNcLlyRXGbCNbbtidraeaasq2sYM24jJ1BvxsxxCtvoPqg1/9BkzbY+qDOIXLj+71f38xgNdFZfFTocdg9kLiDCfDa+27GP9YFth9hAPwomdhvNVj4ER3pmGEE2wJ9C/A+P+eHDP9PYy4nYZ/IL1MF19JfLJdvUw7WH6cpWH6fi60DDNZc/PgKmlyxGmBTAdQAAoBEbqYQ8mLda7ZmY+IDwgDXmDnMLeRiIExzqDfsgZ7FFEFhyDIXEArAFQEcBceCBoEEj5H0GTIERIQskBZMEpId5AK3u94ZwwxUKYHv+aNMx0jt+YbxpjomFXEBdjhwv6NeNasZMujHHb7KMfJGRPLsoL/NIHj3OlPc5THPTK8j9O30cYI1IxrSmDYFjGhx4Bjgam6R15AJ6EPXNzQgjlzBIEQOaLBaL1YNtz5hLW06QhxBovtKAG7J1lz3Tg/1wfjIhm/LFtYWwb/ocdxgKP3I/GiVkAyVoO68bFXLgP8dK38RPk5X8ar9nnlMuYGBLPEQeZkP25g/FHeWZ4EMUyPevAc8+/C5gJF3kxmfTMyPdBzPSJmuOVD/phH8JiWxWbDXgyu0wtEQONeemDO1hS7PrmXyVwDky8Jh3LYlrsMeUEVwP/M2XHrklzDG3BvwDQWBNznmD0pe1h2sR5n8ggfuHys1udzy97gAnI8cQf6tkwe4gGv7S4sIj2ErN3eQ+MP+buMQVbze+m1XHU3LaHdLQKNs24aR0CMgQW9kPHMmyYpngDwPozH6HuHlgljOBOKG8EU+BWsS1WwP4QZvd088ta/Siw8L29uAp9fg+mabTeelxvQtRPB5gdD4+5eViuKuxYvLppG7Ed7WE7zGPHYNdF37vH2Cbq+30Yb6r0mIp5qtMW6mcmTOMgmGq53O4IY7pTsL+DaT7N44p1zINp2XYdbX8al31M/WseSq8Brljoxs1rmDdzzMs25wIQtl+Kq7bpfqaPt/IhY9gFYzr1wTajb96w6GIvjCfMn12OfV7cutmxu7GExcB6uG36MCysTfUc8dzoOVKo0XSMken+Huamo+x6rIIxRuYnLGp+HusOYx6eE/WjsbHdbLjU/Hyv22wftunVMDs/t69y9jGO34cxtqizz5YNuGwztqXG8BSM3y0am11/9cfzxWP3wrQcraeK9eV3R03yVRU35ab5A5hCK/3weA7sOzC3fKbl8XJnH9uaMNsJZsfF9qUP+zwzvS13gZZHYIyDMblxUmwXDv2wffIGl+XfB9PY+BdNBdpEMRPAub0GxmulGFaXoR91GebBRVvICubH/Fs6u9c9Hp7eVrwUVeUk96jIpYGCXHZeO11NZfvhdvCetEU7V9wTHpOts15snbvn28fD950rNwVjMVxo3gWviT3HOxq2nwr2azlUvJTnClBo/gsXQVllIDu2ra/MeW7b2q3uKijl3LLOvrNjr0qJ6kY/3z5u8Do0OrOfwM67BgPe1TeIXwD87Fb1+eUXUhbMhlBX/JHYC+MXuIo9yjaEMo0CsnuM4j6NhZCrYElQUMiui1gPG6b5pWhDOkFPy7RjZfn8QtYvTO2BdPdT9GMDJ33yh9SWncaWxmfHY4NLvHhsxYspXt24bY9HZlq7Tew47ff2tuuDMRTC7F5ZjcEGUsotQ+W2BaFLyyWMaLvwXBB+NN3m2LYtxsfxwbrfTuf6Y1rGydi1XG7Huwbsurg90/TLNuePve2X2/bS4QQqXve2L0p9hLWZvT+evx/B7HHRhIQCmFs3Kl7PdLwYtE3VN9OxTfle82ibEiYV+gmNmo7b1UnHsubC3PoxzU4Y89ttTFDV86XgSDEuhWfKfs9t+tIbAlu8FqfBGIvGabc9Y1MQ1djscu193P4SxnJ4oz4VpvW1Y3N7mBkbIZvQRaBku2laW26+HTA3H4GQcX8M07htQFYxfVgaQu9kGI/zd8GGcLsHOF5+/iWRcSnYMx3rpz3F8Xqmmc4et8z6bYTpOHP1fwZMLbk909thbBeeW7t8bReFcfXJ3x4bpplfQb4uqj1MlwOm2eHGB8qOnjgu+48elX15+bI3P18OHs2XI7l5si//qOzOP2JeD+H4gbzDcgDvDyHdnvw8YwfyjiDtYRw/JAdx/DDe78vPRTpYHvIdOSqH4YvjTfcxff4hOZR/0PjZj/f783LlMHzT5z7kP4T8B/JivuEj8HfExMEYDh3Nk93HECuOH6J/5D9CO0o/uYghN9iXG9h++NiL+IOyYch/6Ch95Zr6sqzDeH/46EHkZZ3zERPT5Elu7lE5CjOx5R8zbUM/THcEx1m/3fDPOtAf42HMBxHzfthhvD+MdKZ+xoK2PYB4DjIdY4C/vTC+7of/A2x/lHfQtFlQlvGB94yJxn2Hjh5D/LR8s007nHsM5R4zbR20BdrSlMV9yId6HkCs+xHXXpTPY4yNx9hGe5jWlBn4yoWxzjSeK+Y9iPSMR+NgG/Ac7c8/jDrw+uBxXj+MKTjOc3k4N7im9h7j+QjqzbY+An+5uH4Y7xG0Nc/ZAeMruI5Mm7A9WGeUcygP1w/y7IPfnceCOPIOB+2/n/GjbJMPsTJOtgHjYp6DR47LPtNuTMO0SMN2hbF+TM8Ygzagb7YHrx2UT8M+5t1v2jpfco/wOkD75R6R46c4P7YN0+zl/jY4h1kNYJpfMC4ou9IeXhXz2L2daoQLHlOYU/ELihBH0OUXHHvLFLZtyK6L1K8dD79gKZZvQ50Nc9zWYQt2Oq0jY2NbUvbxeNDrlsV02qOjMSWKR8tVCLEVdiyRr7AYbVix89l+EtXTLY+qS1swDhumdZty/YZBblV1tKHSbhsti8fca8DOo3JhOp5fflbsOtL4w+7+MBN+Gbe73/XNuoT5Y++qnd/O5/qIB9PxYgjbH69N3bQKfNVNx/bSnkW7foQyAqjmZxsTevUzchSmoE2xzolg2j5GMR7t7aQpaNvAyjqHxWYDHWMhcP8xjMNs+NcKhUrCqN3LHg+m7WOsp0K4e76qm49x23ULi5sgGS+Ngq37wKQNrWH5+f1rgynl1iceTPN8sBec6VU2QNcEpt3yM2Dx2oUx8xy5PdOavy6qS890RVczFAO2fts2WbRylXyxdo2xr1avlmWrVsniNavlyzVrYevky7XrzNRwS7Dvq7WrzOsSHAuM+1bKl+uwf/VaWYp9i9etxb41smz1Glm+Cj5NXu6D33UrjH21BulxbNmqtbIc6ZYaP6tlMc34R561zMNtGOJavAbloCyTd/VKpKUhH3wvQ9nLWBbKYCzcTx9LuX/1OlP+YtjSWP2+wv4lqNvSVTCUv4Q+UQ7j13zLERv9LjZxBGa26QdlLUE+1o3xsN2+oj+Utdz4RJutW2PiCMoMXlmfoG1YFuMN6sfyjD+WZ/zwfZDWlGH8r8Y54ivOy9r1xhj/VyjrC5wjvjJm1udL5PvyTBsE9TH1R9yLsP9LtNPKlfSNfDzHxifrxHZk3RE//H259htTHn3wXC5HPZYhDsb95TpsM07GtY7nBuWsQkwr15s8bCvWhW2/1JSDmNAmJi7Gg+Nsg6/hl3kX4hjjNLFjO2hntg3PTXB+6OtLlLVoPa4hxLdsJeIz9f3atMUS7AvOSdB2fL9s1TdItw71Xiuf85zg+IqVqCMsuDZX4X1Q3ufrg/zLcY2Yctatx3W6RZat2IJ0bHNcczgXS+DPtNuKVbJz734zUuQMIFdGzwHmRFaPMM0vFwVhFQFGe0JdhR3jPu19ZnkK2+qbP5B1Fb80CTRhPewsx4Y6Tavl8gedoKQ3DXbsCkf8srb9hEEc5abhcAHWm2XqTURV8VAKUSzXlX0ska+wGJmXdawuTLtt4pZH1bYtGP/FANMU88S7BqiawHRYfldhwEqFxRXmz91v53N9XOwwTb9h7UBY1PxsY4VprQdjIuxWd5iHHmMsX8PYq0q/hEhtHxemw2KzpXFdB+MQNIXoW2GEP+Z1yz8fMK1lx5PCaVga+rZ7hVUuTIflZ96LGabDfNh5uH3hYVrKK7qaB9ho7KK2FXtr/7k83p+3vy2mogMat/mH/er+4T0mzR6TtXmucIDH6L2GJVQhOwDdDt5rO9htYW+HyY5PPfH9t/IFRRhV5ZOJg5HJ8MQxz3gNHrfT6Gj6Pjge5DEvZq9uny0W14IZcKHpg1TcW10xpZZeHZ0ZAhIrwuRj0dVSkIn/BhYMwzDSQGIKNvmv1k2vS8sqeZwjq9UjR2Cb0fvYVjENR+PzWDD0x3gFSXPIlI6Dr4lB/OLiZ7eqzy+/PHSYgIpfQBwzxrGhhBWCMH8kVPwBtIdmEJB1fDOPcXykAhHfswdA4+B7hW31rX7qIsZMoKkNTDN+zl3NPwHqPlv6g88fbBs4dWiDLbssu64sg73KTF9VPCr9Mbd/0FR6zI6Jsn2xzETDPOwbGfrj8A2tm/q0b34oTaeQQzG9toUdq+2H+QhT2hYcj8v0Cl1arm5T1YFp+joAs+toD/Owgc5uG/cY/SS6BqoL0/SjQz4SiT7ChliExRXmz91vnxfXRzyYjheDtqkCENPZwzxs33WFaQ5XCasfyyEs6n62sQvTlH4O+P20CaYxcz+HvYTBtF6LjIV1ZS93WM80j8UbcmGL/kbANF9PGId72O13PmFa404EhOx9DktDP9Ud5mEP31AxrtrAtPaG18cwj3gwzXapKmZuXww902KWEzcrt1UED7MFDxwCb8qBZTjGeYu5LDKh2zxsxQfn+IBdOSAA4MBDNMMgwZgRM26Uxge3zAwMeCWO6DhS031HQ/rgga7gYS8+0GXymfJ4PKAU4wr5jF/m4XE1xoFXwg+hjLuC40FGbGEfH+ZDrKb8wCdCMmUGM1LwQUAYts2Y11h8fKUH2jlxMzMfhHSMD+4FxjoF5Zr60CfMPAB4Jj+3UWfsN1XV9Nins2WYx9y4L8Z4zBsY89MQO+M3DweyHme36YNlMiPbw9QF23wo0sR05n2Qj7NenD3OvGfNXCP4L4BEpgnOl/rS/SYm83Aq5+sIHtAMHuZknWAmD/5lhUxa/I9tTpbI+pqKmnrw+oPxWozFYB7mVD/GB08s/uEUhzjGWTXohWhuHnBkuWxUvCCB8a8xsQyzkI8pmw8Roky8mvNj2opZuc0N1o2xcfYOxhDEGLQxH85EneDnzHXA9CYP2jd23VTHIH4B8bNbnc8vv2TsYRucVUOhNGwYBr+g7CEVNhDzy4g/jnpMZ/HQIR6EDvWt5bK8MICJJ+Zz5yZ2fdtiTFXBK4HD7lEnyOmf1/XmwPXjthv/7BwG3DzGHz7CGr/0E8UTVq6qOjG5dbPz0PTHmLKPESI3wMJ8EhY0HX+47GOq2rZFXWGaYjr7z/FaR/VnA5m2jXuMcq8BW1oGr3V9ADHML2W3F69t/pCHiW1mP+SnbebGFeaPMXK/1lvPC/O5dSPIauw6NlkVFgN9ax7dr7AZ5rsuMO3WQ+vH/LxOND/bWGHaPt/8HChQsgz9Mz6HXvB65jHGbIMn3xOqmI4x6rWo9aYPPpxGkHRjC5srmm1oQzd9aM835ZZvl8Fr3T7GesaD6ZrkI3xqW8SL201DkOV54fc9zxOP85wpDLJ8PrynD+6F5ed5SwTTrg9beoz+aPa45UQwbfvk9RIPpsPaxY2Z5+rCwzRwoCuX7Ob8FJxarJQzVABkKgAOBBnC9GlARhSAxPdMwwUpDOQAHAgXXDqZkG3ACoBBsDgDtmQRwAnBhxYAHVKbMpgecIJtrlRYWlEMH6UGUOi7AmUQ3Dl7RpTzGQPweZyQxGN6nOXROeGOsXCfWYgmWmLSwpOpVzHyEqYIZIQrLodezPpUlOAt0+Io/cMf49aYOQSGoIZ7BPhEpQjv5YgRZpbUZgx45T5uMwbCHaGrBP7ZZoyVzgilBjxZQIygCYanaXCN2pt8BD+2UTnbBbFzRhC2FaGynO3H9kDc9EVeZFtzmXHOAc148QIfppomZlaZa9eUMi2Om9knWE+8mjhNiYgT20zHutptwNPP+yfGyjYlfJYyFuYz7cV5TgKADWLiNVUMXyXIzHOnbcL9AdSauhJhkd/4gO8A3nmNBdBr4BT7zTUKM8t0m5jZXsENkjkOT6fpk9ePgd5gxhXO9sE2KWUZPI7/irBl8rFdYvU6ezMT1Ntc7qwvdphTBTM3bPTF9sXpRIhmMpsSvmecvO7MtUegDgC5AWHa6yyoeV25igfrXl5eXjVV3cZMk7QISQQa/qSXA4b4nuJCGlGCI3/s+aNPsnBEmDG9kjFxCzglZQBaeAp2UgAPrkpYGeXkZ3gTk+l1JBjGFvE4I5QXBYiVVpxGHIQyyxd7zcsAS/D3LTFewqupTSDGUw64JrireDToiT8biymBPetmH1KUc/o24B/gDLXnUfMvV0lk2/BP+izJACwXZeFBWGUp/JYB39i7SnE/iIw3JYRQswv1MQvHsJ5IEPRA02+wX0UkY10rihEL9mscJlqUUYw24s0MRagvYh1JwNxntekZj6DAoH4QKRJilGYfl/E2eZEs9kqyNDcPsfav4HZMXIyFYr3LePOCa8gIec15Nu0X7KKC9ga0AzoJtLHs54rtQmiNvaW4SEuUbcK7A4htx5shxs09hHmeX7MIT0y8JLnUPMspY91iZfHmiYsUWWGdUXANIiH94JozN33BISNOh1iBcgxtI5lZOKactyKIGceDmzzUkfVHuTUxyMN09cWeJV00xuvKlL8GvLy86lN1HDPNXjTCS2m55J0slCL8sJ8AVB0/HawESLgswPax00VSXBKV/XnHZeeJk3Kg4JTsOXpMThQVy2nkPXTspFneeStnijh6CBxXKodLCmTbiaOy79BhOVZ42oAnYYp59tBP3jEpjEFaEdOfPCW7juTJTvg9TVjBfgINVVBWKat375Xd+cfMe1LOaUDmkcIipD8uuzmDw5F8KTxVLIUlpbL3+AnZnpsnu+HvMLbLAIH0t/PQEdmw7yCgk7BuIAbHC2Xl7j2SZ2BS5BRA6kjhcbAg2qAygMc9x/Nk3c5dkl/KflAxMHe8uERyS4rFzKGMehSg3OOnTmsXsIHFQ4UFcjLml9B3HMB26NRJKQF0EcYNH/IfDjtghhi9HTyBmHbskiNFwaqL0dgqlAfwfsWuXZKLelLs7S0sOY1yTxpgLkF7FeP9yYITUgqYPZyXL3uOHZPdOL4r/4icLDwpxYDT3MJThrULTpdKLurJMAj8J0+fkvyiQikG9B8rOI7rgisoos5ok/wCxI1Yi4pKpLCgmMklD+e1kF3ZSF+KHfmFuB6KcdNUFuDwkaJSWb59F87HSVNGZaye7L0lHx85WWSuox04fztxvoqKcINQUi47ThyXzZzl4zRbl22HZkUbHMM1WoxrhcB6Gg5yT+G6NDd8Qftsz82XNTv2yEn4oNi7TDuBmHh9seebNzlcCXLP8eOyF+dnd36emc2mDDcAx4qOSUkZ2jwG5vvQFly98WBhoXnPm6vC4tNytAi+8F+0vFiOl5ZI3qlTUoogzwzt4TmFhYFzmEEepqsn9kbyz336J3qvK0+8BnTaNi8vL6/6UN16pjmOmFoLUHyqbTvZDyCcv36D3Pz887Ju/15zbPTMHOk2eYxsBZg+2qqtXNOsmfz2xZflthdelpwFi+Tjr1fLzU89L4926Sr3d+osLXv2k+LiSmn1zrtI20KebvWG3Nj8NXln/jzDij1Gj5ebX2wh97bpKHe1fF2+2rJFtgBsbnvldbmv/RtyV+t2cn/bjgDc3ab8Res3yi0t28gtrVrLb59/SXqOHCfFAKR9ALR723SQxq06yGOdu8qj2F66fYeMnz9frkH8j7zZVR5+vZ30HjVOTsDPkIypcs+rr0ljlNN64CCzQMjcZSuk6aut5Y7WbeXe1q1l+8H9smb/Abnn9bay43CuAechU3PkhuebS+PmbeV21Pn9pUsYlixcvUYaP/esfL17p3k/FeV2GTE8AFP8swfget1Tj0vPKZPNcWrV3p3y/Bsd5FhxALCGn9mbCSAkkxId35s1S65/8UW5tXUr+d2zz8rsRV+avKPf/xDtjv0tW8oNiGPiZwvM/iUr1smvn3tK5q5fb95/8NVSeblnX9l5rEBe6NBDbn75dbn65RZyM/JMnvGBfHPwsDzaoZ2cQNlp8z+RG158DuAaLNk9JCNTuo0eK0cAeM927CJfbdpi9m/au18eb99G9hYXyaRZc6Tv8JEm1tZDhkmzfv1MmkLU4/muPWXeipXmffYXi8z5v+X1VnL9s89J2ocfGnDkstusPMH7oU5dzPl++I035eGOnWTNzr2ycNVauf6FZ+XuTh3ktuavmHhO4jo9gBuAp9q1kYXfrDH+N+KaffbNN2TPyWNShPbr/O67cu3LzdE+reRu5FuzdZuCqrR55z35Hfblo+wS3Oy06dZfbnj5FflZs5fl+pdell4jxsruggJ5tvubsnZv7Lr/cL7c8NKrcmfL9vK7F5vL5I/mmf1fbt0u1z3/onywYpV5P3fZMmnZ9U0pBNzz+iZQBzBd/R5qyMO0l5eXl5fXhVHdHkDUHr3PAE0/uf8xOVxcInOWr5bIL34jv27ZTI4Xl0rfyVPk0R5vSAlgYc+BA/IKwOTnL7wkawAdJwoL5e0Zc+RXALVv8vJkPWwrjHjQ+JU2gPAcOVVULN1ypsvfP3CfHIiWyyPdukvPSRlyvKBQnh46RBoDYr8EOP/PMy/I9rxC2Yf9N3d4Q14eNAQAVSD/8chT0m78ZNl/8qQs2LBJ/v3+x2XsnLly6HiR/O+HnpGJi5fLQcD41tyjUlRWLq+NGCm3degiu48fk+1HcuUA8m0uKpR/vrOx9MmeLpuPHZdl32ww9X74jU5yY/vWshNpFq7/Ro4j3Vcbt8n/uetB2Xk0X6YtWS4/fuBx+Xj1Bjl64qQMzpoq/+ueB2T3oSOycO0mSf75z+RXz70gh4rKZDhg94FuXQ2AU+9Onyn/ifiub95Sdp0oMPsWb9kqv3jiWTleaNb5Mz200WiJFEkwpGDuFyvln+68W9K/WiIHC04Adj+S1Rs2y2wA8z/ed7/MWLJUjgL6xn36qfzDfQ/JSkDugq/XSuTaG+Q/nnlc9uQdlczPlskvn3lN8kpLZR/A+e0P58nPX35Vlu/ZLfm4AVmxabv854NPyFFE8O7MDyTy77+Sm9q1kmO4INqMzpCnuvWRY1GR/37saflwZQCuK7fvkv/7yOOyD+e7/4Q0eaprVxPvvZ26S+ovfiHDMnLkJN5fCwieDpjfmntM/vWBB+Stj+bIkaJTMh/tvQQQyjwc7kOaPnzshPzy2RYyY90G2ZmfJ9ty86QUUDx29gdyA26+duTmylfI98unn5G2EyfKoZJy+a9HHpSsr4ObmZXfbJZfPvWk7Ck+JQMyM+U/Hn5YvtyxHef9uKTNmSXr9+8x6b7Ze1B++uwz8qPHH5EJnwc3IAdx/qYvXSb/fN+j8sHX64Tzem+G/fTZ5rLmwGFznf3jnY9I2sKvJB/tPWH+p/LjO+6X5Vt3yKfbdkij390qP3ngKdmKOsxcvkyuffYJOc4ecqgEtTT3qOwwDwHnMIM8THt5eXl5eV0Y1Q2m+ZAX9TkA4f89/qwcKS6W7C+Wya3d+8kTffvJc70HAWTS5Nn+/U06alhGttzVsn3snciI9z+Wf7z/IXl1+HBpMWCgLFi6wuxvAqBt0mOApH0yT54aOFDub/+GFAPen+zbVx7q2UuyFiyQW7q0k5eHDJG1+w7LT558SYbO/FBGfjZXbmnVRSZ//Jl8sGK5/PDeByTPGmDbCmB1d/u2cuR4gfzLk8/LrZ3fkJYD+km3kWPkVGW5dJ6SIf/n4Wek9agR8urQQbJ8yxYzrnnQuHS55oUWcn/PPjJ54UIz5jZ7+RK5ulkzebhNF+mPfMdLimXJ5m3yr4C2PSdPyMt9estzw4YFBQMA+aDgfz3XXMZ+9IG8D5i7tXNnwGdfebz7QOk66315ot9AA4xHik7LdS80l7SV38g9PftJz7SpxsPXGzfKL3Ejkod25tAIjsGtLC+WctxkUK0GvCU3dOxots9QOdQMbXR/r26xd4GatHkTNwdZ8uHqdXJtyzflWaS5FVA8cPZn8rvmnaWIT8pB76/7Rm5v39nETn29ebv8x9PPywmJynuZs3Gsn9z9Zhdp8fZb0nLsNHlqUB85jOviN0++LIvWBDcd63fulf954iXZX3hKBqZlydO9+5hhJQ+92V9eHDtefv7s89JzZo7c2LaNzFvzjYya86H8qlkLkzfn8y/k0Z7dpdW7b0veSdxUmBu4CjOE4icvtpSHcD20HTJI3po4xVR5wgdz5d52XU1e6t3PPpP/ee5ZwPZx+c1TT8tHsR7hpQDbX730qmw5USw3v9ZWBs943+znebLV5d2x8uKwETLk88Xy65ea4wYxGCKz4eAh+Y+nnpedebwNENmbmy83PtNKNhzJkzemTJDftoydh5h+16qddJuWJvPwWfnVqx3k+YHvyV2vtZc+H82T69q2luP80wL+57XG0e1+mIeXl5eXl9clodrDdDmnxos9ELdo63b578eekEOlJTJ14ZfyKGA6v7hUmrTuJL93w03ywltvm3RU/7QMubllKwlG84qMznlfrgcUfX3wsCzftVfyCoNxrrd07CLXde4qT/XrI3/fuLGsBQxRj/TuCSB9Sl7uP0C6Th4vh4qKZMPeg/K/Hn1WWk2YIv/26L1yJ2CaWgYQ/pvbmsgnG4LhBsSgmzq0kVdGvit7ThfKvz35lPTLmSmLV6yU5QBXPnDWYdR4ubNtN1l15LAs2b9XTsJ/WWmpHMw7LluOnZCRny8E/DeVeZs3mTHOu/JPyefrtgAWn5YBWdPk6wOH5f889IDsPHlc+k0cj7q9IKfIf9CaAwflx3fdLx+uWyPT1qyWe7p2kaMl5fJgpy7yh7c2lhcHvWPSDZo1W/7ilsbyVPe+8ouXXwWcPyrHTxfJmu075acvvyyHTCrDXgBqICTio1j+/37iETkaGyt8pKhAjgFAh07NlF8+9lgA4dD+EwXynw89ITOXLpMPlq8GPHeUXJzQ53DT8seNm8qNr3WU07Fxv3O+XilNXm9n4Jn6attW+bdnnsGNTaW8MyVLHugxEGB7Whq3fk3+8Oam0uKdwcIRzj9/rLlMWbDY5Plo3Wb517sflaO4JvpNyZRn+vQ14Ht/m24y4auvZf7WrfLD+++SP2l8l3y2bqt8smaN/MuDD8qOYyflUO4x6ZM1Xf65ye2yef8B44/adeKEXP3C65L59WpZt2+/bDkUDDUZPft9uavdm6ZtWIPncCN3b8f2crSoRH7+yCMy6ZOgd/n95WvkJ088K4eKo/JU3wE4F91NHmrf0Vw5VVIi23BD9K/33CvXt3xNmvbqI3944+0y5dMgP8fg/wuunw2HDpv3uxHnjU+2kI2A7HGffCj/dt8jspdj4KEdBYXyLw8/IumLF5pr8RpA/J7Scnmp/xD5vZsay9Vt25lx/QyY9wqc6YT/hYFzmEEepr28vLy8vC6M6qdn+qsNm+WnDzwgR0qKJHvBQnmobQezf9PhPPnh3ffI032CcbFUHwDwjS2amz/rUyNmfSD/AIB78a1h8uLAAdL97XekACDX5PVWMmLOxwZwmnRoJy8MGmSmKbv/jU4yKCc7yBzTsi3b5JfPvCinsL189w75xUOPy+wvvzL49+aYSfLTR58zUMWxzRxvvf3ocdkOOP7PBx+VJZu3Gh+qLqPHyT/f+4C8POwteb73AHln6jTZkpcrD7VpLS/1GyjN3hkpN77UTDbt3y+933pPHmrXQTqNHi3XPP+CzFm0WFZtOyD/fscDshFQfeDUKbmV46xfbSPN+g6Ua557XtohP+Oa9uUiadz2NQN8u/Lz5d/uf0Ce7zFAjpeUyjXPPC0DAdQ7DhwCgB+SqxHzW9Oy5JvDx+Qf7nhQHunRW57p3kN6vDfGPMQXTAMXlUOnCuSuju3khpebyfMD+8v/NHtGJr3/oRQB3O7lzUmzV0w7cKzv4/0GmIcA5+B8XfNcM/PQZj6A83+efQ7lvyAlsdlEPly6XO5q8aoUxnqql+Em4n8AhuxBHTolQ+5u18nsX4kbj7+45U55FW1GdRufLf/+2NPyzADcEDz1gnTGTQqxr8+4CfJct65m+6FXWsuE9z8y6cfMnSs/uOZGmbN0tWmf53v3kt8886x0fvc9ua9bN7mjXVvZX1h4pt/40LEC+enjz8mDb3aRloMHSDPUZ/muXTLli0XyD01xzaGeD3XsLDc985ys2LHd5OmePkX+3xNPSbM+A+U3jz4jbYYHNy+r9u2Snz77tNzb5g15rt8gue6FF2XRxk3yxrgxcmf7VrLpIGA997D0zMiS215i25TLBsD0fz34sGzYv8/42JKXL7958jlZt3ObFJQUy8Nd3jBj11v27SfXvvC8PNmjp5khZOFXq+Sax56Sw4D1fLz/TfNX5OfPPiunYg+QEo7NDDKXBkxzVgR3DmhX1UlTE12M/jhfadh8zOdLF+I8eHl5eXkFqtsDiGYKNPyWH8o/LlM/nS+F5aWyY/9hmbt8mcEBavnW7fLZilViFrUA8K3YslE+/AKgS2JC9o27D8hb02fK4KmZ0i8jTUZPz4KfEpm7bKls2Bo8nLcBIDNm5kw5dqpI5q1ZLWu3Yz8puyx4SIsPE85c+KWUnA7K/GT1apm9eBG2AvSau3y9tB81Rt6bOUOOnSwyeU/iNeOzTwGyuXjPeYlhlRWyZPs2GTwjx4yj7T15ikxdMM9MGbfl4AEZNmOGdJkwSdbv2W/8Hjh+TCZ+Nk86jhklH6xcZUo7nHtSps5bILkFwQwOBwFWIz78SNqNHCvZX68wD95xFpTt8Ddn+RIpjQ1BWbF3l3y2ep0cPlEoWZ98ZG4oVMs2bpUPln0lh4pLZNzsT2RQRgbaaopkzP5YCk9zBmQBGLNbU8ysIqPmzZU2o0bItMVfmNlUqBNlUZny8WfSZcQYycSNximk5WzNm/fvllmL0HZoc2rzwUMy84svDEwT63YdzpX3v1oiRVHOaFIpuTjXs+Z9jqavkKU7d8qHX3+N+pissmjLFlmwYo1pX974TEe+jqPHSNbCRcFfInCuVmzZJJ+v/hpZKuSTJUtk6+5d2B9MhDhz8XLchBzEVrkUYd80nMOOI0aYhydzC4LzxrmtGVlhSblMWLhQ+k6bIgMz02RgWgag95AZK/0OrqeBGdMkc8HncoBDQ1h0BfLgNXvJMnkdNz8ZXyxEnQCsnOoDjvfhhuat7FnyxpgJ8sX6jVJeVimzP18oy/YED7JSx0+flinz50gublqOFZyUnPmf42amkNgr+Tg3Mxd8KUeO5Zm0J1DXtPnz5Y3ho2Qa4mRvPUs6tC9P5ny2SE6UBr3WGw4dkJwvF8hptC/9mHljajDEgwadT5jmwi7ne47mi3FeaDumCwHTdZ0nua75vby8vLwC1QWmS7sSjjmlBDuo+ZPOeabNBlRWUWKAS1UM2OMcvSqzDLmZFi22w5KZAg1ibnveZCk9ux2NxhbZqCg36ShOwxY8oBa45fzFZm7fc4R9AE4dosLU0fLTKIcWwLirCmvOZVUJKs3ZsG1xkRouLEJxiZFKA6jn+uSf8Tn1WzC7MARo4wwVWrPY8GcUiroQtEu1zbhciVsXCP6CxVSQjl3NTntynuvCyiLsduqGdGw/bb1oNDYtX0xcPIXgylzcG8whjigDeDPnNsB0COeL8zmryjm/d2VsOriY2B52O56do5uLtgAhGT/E8syUhmdPtRFLrQD4ciEaLmhjEroyiYJNWxy+Eyx+E9uhwvsoh1eYXvhzHZZZNzO8LEzHPE8exEVg9GaR8+6Z68A8NcjmqTTXuraTimlOmccLY8K1wXnBVZymkEeNLzYzXlxojmeQh+nzLw/TXl5eXl5UXcZMl3YlApJrKgEkxUC9Mi60gW3OiWyWkQZgmCW8ARfsOcUm2QPvo4AxrkrHKd2AWbBKAE2wNDnSIyH9cZGMyhIusFIhJYDisvJiQBvKBAwTErn+nlndEE65ghzn+jUQiLI4by9nd6iIQTI5sBTbZdECA5+lhCv2BiKeMkBlBcoy8woTbrHPbAMQuSqiWWWPUM+ecPjiQh5cNZALfXBRmCjeM4ZyxgKQjFZwBT8WiFhLS6UYAMiV94LZN7jaHldMLEbMaCPsKyOY846kFPECTLlanmmzytMAM8SGcisqCpCmyMyvHCyZXWrykQV5Y0JYLEEZBM4KHKsoB0BjH9v2NPKVojyeDzIsV/czk+uhbbmwDuGU7VQGmKZPLoTDxVG4Teg1IG1MzxHKRNyGrQHhvDlgmnKAP29uilGWWR0SNwNRxM5zzHNiVn1EpmDRGS6uEuw3KzDiVsScbxMjDJcSb0ZYl2L45sOnUWybtuW1wfIJ8EjDMkvYDvAfvOf1gLQ8H2iw4BxiP4/h2jHXD68VpKcfA/8wQmxQ72K0D9sQ/ktwHcGPuUbgK5iKkO0Xu9kp43kKzLQt2qzcXG+oXbQI1y388/yUBdcFz18J2qACx3iN8drmOUIQ5rwwdvwDNkcdHGiOZ9WEaQW+DjBdwlXTcxnW2TDdz2WWKc2TBtNjalyu+M9gNkQyvb28OP3boFlVDPay5YyhkbMvrEwOX7CXtuZSwZRdli7PrMsn24oXX7w8bpx2TPfAwvLZS3kzvbtYSFjdNS9jstu0F8w+V26buJCsy3RzGV2m+VuYXRaXKbaXWKaYZwXML2ri5eXlVbXqAtPlXc0yzgb82DMKQCAQAhAMCHA/fuiBHjDSF9PxMF8BDXhjlr9GnmChCgAIt01+9uQhJ8ECkMGeRWCIgS+TFtTCpcO5iAYymHK4nyDNVxrzBHP2Mq6g7GBZbeZDOCyEUIf9TAP6MekZL4ekmJsB/AfcQnrWi37on0NCAtBhGhMzyzRl8D1hkwBnXMIIimyfmE8cp9cg/iBGs0Q3XtkFSigmo9EvbxiAf0iLEA2wcR/9MG1QR9N/asrmNuvO4/QBEDWVxnECIMrG/8YYDyfXM1CLfMF5pH8eC7aD2JiBeYPYWa+gfYPykADHFZKRD/U1bU8fQYimHPrl/uA8BXnpmunol+fB3ByxTUxZQZzBXz64jzExQ3ADhFy4FuCX5eDfYFl7umEAQXq2r2lnbsN4HgnyjBPFxa6lIG7mNuPOeb4YuGmXIC62EUowJbLKQb2D2INtXlMcehIMPzFLziOPgXLUiTcBhORgRUecLW6aMhlbcP7NuTfXPdqF24yZ/mPvqzKIEMTPbqLPr0KZpuH7LbCfmXdnRbDLgnG/5rF7he2eaYVPBVE3LRWWxo3BHcfLGDJhGlu8XmB3HLDtzy6L7cO0e2DMZ8v2V908lBsT8ykE2/m4ba+29xRM/YdJ627XwQZdlQ3Ndh0UnjW9plOY1rrY+ePlccv08vLy8vq26jhmOuSHvaEM/3xr3+VvAdzVzhLnxT/OvrqUdeEN/3xrX/XtfNS94cqoAUwTpv7cvAv0NEzzEKi0t5JGmLIhTRUPppnf7lFV2WnC/LkxaA8uTXuZXXBNVKb6c8uyIdVWovji5aHixUTZ+RiPXSdaWDuF1Z37bMi1ZQNvvDpwOwdGkHdjtPMzXv71wc3v5eXl5VW1Lh2Y9ubNW7jVAaYVjAltHC7wfRjBisMIuD8MrOobpt0YCH6MgUMRtJxLHaYZj9sutlgPHVZh1537awrTFHu/ecwu201j56fC8nh5eXl5VS0P0+fTVGHHvF2edj7ON0Tw4Wc30eeXMGUPseDwg0MwDqUgQBFKKe7nGGSClQtgVH0O82BZOkxDY2BdNIaqeqbt/BSP2cM87NgvFEwzxnhDRVQE2bC6029Nh3lQ9MFx0HNgus9N48K05vkYFlZfLy8vL69weZj25u1StxrANGHKfvjPhkFCG/fpA2k85gIYxd5SDkdwH3yjFATVP+OxfYTFoMAcLwYqUZl6LMyfna6+YTpRTG4+wrLGWAoLi8GtuwK026b6YGNV5bN32+61d+tm59fx3ARsOw/L9nNTe3l5eSWWh2lv3i51qyFM28M8zrdcoPO6uOT2Vnt5eXl5VS0P0968XermYdqrHsReaHvWES8vLy+v6qn2MO3l5XVRqSqY9vLy8vLy8qp/eZj28rpM5GHay8vLy8vr/MvDtJfXZSIP015eXl5eXudfHqa9vC4TeZj28vLy8vI6//Iw7eV1mcjDtJeXl5eX1/mXh2kvr8tEHqa9vLy8vLzOvzxMe3ldJvIw7eXl5eXldf7lYdrL6zKRh2kvLy8vL6/zLw/TXl6XiTxMe3l5eXl5nX95mPbyukzkYdrLy8vLy+v8y8O0l9dlIg/TXl5eXl5e518epr28LhN5mPby8vLy8jr/8jDt5XWZyMO0l5eXl5fX+ZeHaS+vy0Qepr28vLy8vM6/PEx7eV0m8jDt5eXl5eV1/uVh2svrMtGVCNO/gVXCZsCSuKOBdb7L8/Ly8vK6+OVh2svrMlF1YPqfYPkwgT3IHY6ehvGYmvqz86mthP0eLOxYWBzfhe2G2elodQHThoZbtgf9P2TeNWx56lvbpRT2cxj1FEzjqKrcmqQ9X7oYY/Ly8vKqL3mY9vK6TMTPblWf30EwG2Jt6bEwyFZgVoC2odI9Fk8K06dgf8EdkMJqVXkvlAbCFAIbUlW1oR1HVTBak7TnSxdjTF5eXl71JQ/TXl6XiaqCaYXZdbAFMBtqCcdhgK1yYc9+/+/Wdk1hmlKIV2B1e7DVbypsVmyfxqpQz3oT0hTONQ2tG0zTfQzbA+N+jcMtT/crAOp+lnd1bB99sjy3N9ndH1ZemDQ9y3BhMyyO78GqE/NMGP3Fa1M9j5tgx2A8xh7xNjD1Y5/XeH7i1fcvYfFi8vLy8rpc5GHay+syUVUwTeAhzDCNDufQXmj3vSsXphWe6EuPKSzF8xMPphWA6UvTuLBHgNR0di+xHYcLpApxNkxr2epL4Vel6XS/+tAy7eN2bExr+6xueSoXUl2otuNw8yeKme8TtemPYttunJrW9qUAH+ZHbzIUoHVYR7yYvLy8vC4neZj28rpMxM9uos8ve4DZ6/gzmA1CVKIhHpSmV9izgU+PKWTFU3VgWsHQLodG3y1gekx9aHrmVT8KvmFwqzG7cKuwp+VpOhsCKRtc3fLC4FL9uHAZT5qOMdhjpsNgtDox832iNv0PmH3u7Pq5cSfycwuMx7TX2cO0l5fXlSQP015el4n42Y33+XV7PtUUrglKfB8vfyJgritMK+QTHBXYFAxdKcAyVvq5J/aecdcWphOlO98wraoKRsMgNyxmvtfjYcMr3HNn1y9eOWF+3GMepr28vK4keZj28rpMxM9uvM8vwc+FZXufDdvVeQDRVl1gWoFUQVB9ucBtS8dOuzAdDyrDgNMGaMI8twl6bjyJYNqGZ9sn07rl1RSmXfhM9D5RzHyfqE3dc2fXj3ntuO0hIRzKYUvzeZj28vK6EuVh2svrMhE/u2GfX8LnbJj2QqtskPo+TNMRqNXUnwtdtvSYnU/Bzla83nECli3Xn/ZaKzTa+RTiGKdCmx5fHHsl0Llwa8O0XZ7m0XT2Me6r6QOI6qcqmHb92L4oNw4FW75PFLPCbbw21f3VgelEfjRfPJhmvjyYHZOXl5fX5SIP015el4n42Q37/F4H02NXkunMH9nWPm8X3ng9enl5eV1O8jDt5XWZSGHF1ZUI0z1hJ2BlsP6xfd4uDvMw7eXldbnJw7SX12UihZUrVe4wkkTjrr28vLy8vOpLHqa9vC4TXekw7eXl5eXldSHkYdrL6zKRh2kvLy8vL6/zLw/TXl6XiTxMe3l5eXl5nX95mPbyukzkYdrLy8vLy+v8y8O0l9dlotrANB/a+wb25+bdueLcwAdhuqR1Q6o6ZTV0PLZ/bRc+wGhvn08lqi/nBE+D1UdMF6p+1RHb4ADsfFyDXvUrXlfrYe4CP15el6M8THt5XSaKB9Nhi7HobBf/CNsAC4PphhZXHgxbbbG64gItdcmfSBcDTCfSlQLT1ZFeB+dzIZi6lMkFbQph8SDz17AKGD+jXOAmGdbQYn3qsjrlAJib/1KHaZ6HKEzPwxlIChHPaQHsr8y7cD0J0/PK796/hvFzzMWW7AWbHoF9D7YOZvtje7r7qhLzrIW5ftx9GgfNrqfu5+JL9nWoPlgHVzyWBfv/2zu7WG2zsr7bpoNlhAEpVgVBO+1Bk7ZHTVDRAWPSlPSoEUyt0tav06ap2gPggAhigtbqoSSmPQAGGMAPIOkA0WmMcwJTY7UMMwkfDqBGBhsBG7Bo2+s37D/+uVjrvu+932ffe+/7/f+SK+9zr49rXWvdX/+93vU866lPHH0RxvJ/lz2/rF9j31L2ybJXlaltxkpjz34BxAGzdH7+VGP722V3lYGnv7pM/kmXH0/H3y+XPVQmH1uJmA7hIMzEtMPOf16GBx9CKmL6y9G4RExff26KmOacIcpeW8Z4j0QmM/H8vCN5Kr/HFuwR018O5+GjZQhOzgOCcjQ+ykOccU5nQpfxQaRJaCEgf6zsSWVvLvu2sj52e4pp4nlDWe8D/SM+dln99jLFKB9bxTTj87qyLtYBMfsTZRKixPKRMnzj6+Ey2uaczNLvL0P8Ei/j/P1l7BL778v4I8B9Up50b+tZZfhkYumlZe8ui5gO4TaFe3ft/p2J6e8p4690TPnKQ2TxkNKOglgXsT2fh6Y/eP33n9lQxWfK2cr6mWVqq4tstqrGH7M1lHl2mbfFC+aBsl6H2QVtfe7Cm4fpY2USj4wJed7f2WdH6S8r08ySts9WHoK3b92tuHk5Q/+jgNh5Iai/aldbdlP3nWX3lo3yRlu+K56Xl81ifXFZz9N5Vbq2Avf+fb7shWfH8s/Mm84Tx6o38wf4RMCQrhgYAwmyXvdft2P6/bSWtibw/FifR2MkiIGYvc2nlHFutV36qF2nx+Aww8n9p7r9WIzGijI9DkQF6bO+3VHm/WFW7+ktjc+aleztvqbMx5v6jAeozZeUaXaQNuWLWB8vky+PlXvaz5GO9Zlrn+uO7f09Vvlw1tqRLxeLGnfF2o878jUSugg2xJmLS8H1dB3ENGKXa5Zn4SvL1E/Fx0ZLtC3xLB9bxLTKIm57HWas3172gjLaRYgy+6zPoOMfOfu3p//dMhfTbyobjSdCuc+Mc25UV4zSthAxHcJB4N5du39HYhqhi1gFXjwfK+siUoLWH0QzeKDxMH1emfy7WBQumpfaktj0MuAidFZHqN/k8/nBMvKJ9b6ypXXSvV1BOn2TX44fLZMv8iSYGVdf/+xliR3xvNTfXp86LBVQ3nvKJKBHAkzxSHSNYtX44c//2BB9rNQ/+XP/9AGBorKPnH12uj9E2pL47eMkNF6kz8oI9wd+rBh8jEZxg7fJeLGumxc4eL1RHD0Gp587xAb9cRGnOPtYeRweP8eqo75RlvOlGOhP9weco7eULZ0jmM1MM+snMe5tjmL94Nmxljj4OdKxfEoQS4zNRC7tfKJs1o77crp4VjtfEkoNxTgSuog+9+Uwvtx3+mNAyz9G/pbamEGdNTHtx4wXQlJCmPgk9rm3NAaqs0VM+9hJtDMW+H59Ge1S5qJiWnW0bIOZ5T7WXSBrmQfjzay0EzEdwm0O9+7a/TsS0wg2LfPgAedC2MUcs6pL/nnY6qWAITZIm4nwmZjun3kQIxQ9HSRogLi17KGXA+JHcDJzSTlm4ukLL9SR/9lnZ5Su8R3NKneRpxe2l8XnKJ5e3/No08cd62M+inXUPjCWErnQzysvw16n++/xdsHb/Y3GB/Ar4ck5ZNZVglB0YTsqI9wf+HHPg9EfJuBtjgTvrB6M2hG93sj3KA2W4uB8eZucY4lk2upiGl+aTcYQnDpHvV3YsszD2xz58liXxLTncb6ZdeZ8j+KiH9xPo3buLJuJU5VRPfn5klBqKK6RrzUxfdUz071vXfB6fPSF655ztFVMuz9vy8Uw6S6MR6J5SUzTBtfTfyrr653pA7PV/j8PAuH88TKfse5imna+UMZ9MBLqImI6hIPAvbt2/15UTAvq81CRiBW8HLW8AB/81y9lSD+vmAbaIU/xUr+XcTENozqCmBCI/HfiL5TxMuCh/k/LRv5nn51RumLqeSOx6MKJz0v97X1ayhuxFGsXxhoriR4tl9F55cXY66z1V23N/I3GB/A7EriIcYk3+fa6vYzo/vx41NbIN3g6QmAmDHs9GLUjer2Rn1F7sBQH58vbZOxnYho/nCOWa1COmWU/RyMxcVViWlAX8d9nmenLKcR0P+4orpEvYnh/2XVc5kH7PjMu05f4enwcM5vMHzHEsiam+fzhMvfPbPBzy2jX/2DDeB78aNl5xPSSyAaENufuSyK34WIfMjMdwm0O9+7a/SvhJXjYIYK2imnoPoA0iWYetMxiIzbwwX/t8rmzJKbxwTpo1gbPBJsEjVAdHoS8sDvEyJdgVIf1ng+Wqaz7n312SKdvjIX6PfppPfA8IF/LLGCtv+T70gte7r7MY7Qsw1Gs/t/8s1i5BiSmGTNEj59XXjwXFdPdH7PI8re2zMORuKHsTPB6GYE/X7qhcZRQ60shfPmG4232ct5GjwlmfQJ8aSkE58EFr1Ccfaw8DtIVB8e9ze7bxTRjIqGrc4RInZ0jOK+YHsXqyy/0WfHolzIoh4gbjZ3Otwte2lla5jETp9SjrxKcxC0fIxTXyBf1eTZiEloItqUvIKqOz7gjEjkvM1E4Ys2PhKMLfeooJtbU9/io85tlPHNGYtp96o8Zxax4uJ78PFFOApj6+rIg47r2BUTOO23gGySev7qMftJ3HzPa+hdltI+fvpZa8UdMh3Cbwr27dv92IczDBBG0JqYRR5pdYGahCzfKIgLI56XiXwjkIehfvFP78tm/gAjEwSwFD1495Dwe8PrMdAKiwOs4xOGik/r+JUX3P/vsKN2/gIiggFEdH0MvC1v6y0tD9Xlh8BIY5ekLj458+RfQJH56O8Tia5n7eaXeRcW0BFn3RznOj395jpcg5SXI8KmZLK5BCSqlcx28qEz98zKO++GLYYwj5egDbY3GqMMLWW0yg+s+l+qB2lFs9NuFpZ9LCfvOaKwop7iUrpna3ibn2MW06jEjybPgPOeo1+9fQFxrs8cKntfPETHJJ+W0VpbzPRKzXsbbka9RHeA8KAZ+tk3ijzFAoPuygTVf9J17W+eVcUJs9nRvC5/M6ipddQDB12OYIT+9beizsoIxQ6AiSEdin/w/LXMx7e3oZ+5G/hHzLn4Bf302WWPff9Kup+OHZ43S6R9CGJ9aniGjDs/7D5VpPLR0g/g93fO2EDEdwkHg3r3d71+Jtj3g4esC8jpzk2K9KhgjF38hhLCViOkQDsLtLqaZMfJftbhsIqaPRcR0COGiREyHcBBuZzHNjPRoecNlEjF9LCKmQwgXJWI6hINwO4vpEEII4aqImA7hIERMhxBCCPsTMR3CQYiYDiGEEPYnYjqEgxAxHUIIIexPxHQIByFiOoQQQtifiOkQDkLE9PXlsn5N46b+Sgc/Y+g7Ql4mbOrwxrLLHqOlXwOhv74xy3XkIr9mwti+oexUv4BCDL4py2Vz6vivK/STzWE+X7Zlo5eLwLljm/LRrohXDZvcfLzMdzo8NRHTIRyENTHN9t3a2cnLnSq9MyvHg53d/nznwhHs1qjdqHxnwFk6D3Pt1jf7mTzKjMTnzCcghNjBcbYbnbc7qg+zdm+Vy/J7JNbEtDb6GZ3bNbwu5+IUP61HvL5TIH5n23ifkovEf2oxSgwR06fnIluRj2C8eL75LoG+Y+N1FdNbmO0GuZWI6RAOAvfu7P5lu2PE651lPPQeLWPL8LV0xO6W9A4C9Me/+PGJz9rGW3V4aL23bCamR3UQF7N0HvII9LXdD6nTxefMp3hN2U+UMbYjMeM+Z3GM2j0Fl+X3SHBObqqY9s+XKaThIvETX8T09QcxzXbdFxWKgvHy7cU5RlyzRTvvkIjpiOkQbjxLYpqZV89j1hgRcKr0JXhBdoGKgF3arVDtSEDoeJa+5k+MxOfMJ8f88cCMzj2W1uk+uz9QmReXaVZHM928kBDgfWa7p49mJuX35WXdLxC/0v1/Akbpa74cxaZyv1rmMSudmO8YpD25DOGmMfN43l32gTLyiIlyS/37yzLS6cdTysDT31V2b1kX0z1W1eda+tRZGjYad+rSZ6/7dWXEyjlW24pV/UC09boIEfdPPgL6O8ruK3MhvTYePXb5RvSrH5Thf1IkIH+ojHtY50TptK9+/HaZxtbTNbajOjqPa/4c+oeYpn8qq5nPPm58HqWrz7T3F2dptPfUMvD0Hr+zFIvyqKulE4zr42WUw36gTOfF29S4fENZ98NzpvcRcaZyrygjlj8re26ZZolVbgRCuo8DsX7yLE2xql8IYuL5XFlfFsFYu5gGCXWJ6ZeUqT3Gi7ioR6waR+470np7312mfuLD+0ld1cN4Lnd/gM8PlWkMX13G801Cv9fl+mf8dMwYPaPMy7y0bE1kR0yHcBC4d2f3LwKPB5JABFN2LV0PzLX0JXhwd6E7SnO6INXxLN3FGMZDuIsn4EG7VUwjAjWjiX8v47hPHtQ82PsfGJRBwGjs6L9mwx3qS0DRJg/0UZtCfl20+Sy+jzEvDfpwd9koHTHlvmYxdtZiHqURJ8IN37Tj66cp/9kyBA7lWOLgMUkILvWP9cnu7zNlI8EEPruMT69L+4+U6bjTZ6aJlXPMi9djVX/5rPGYvZwZT17uiKu+xnptPHxdtmLn2K9xxum3yvSHjma+PUZ8IfokePvYqg1EImOLMOzt97yRvz4GxPCRMvoncffBsj4OjBFxk854vr3MfS3F/4kyj/HTZcTYWYqFe4U8CXfaw6/WI6usRLbnqU2Endrof1ABfZRwpb0Pl0nM/2wZ4hOf5D189rn7ED4zzfrhHqvqqx3i8fEUHtOsroQ97dC3PlM96peLefUTH8wWS9TP+om/N5XJH0Ja/gR+JaYZf64X6jk+M02Zt5X1MktETIdwELh3Z/cvD4V3lElsYoiAi6QjFns6L2s/FpRHaPWlILxgXAhRX2KYB9pM4M7SeaG6yEfkqLz75aG6VUx7Ov71eeQTQaP+S+g4vV2Niws+/2MAv4zR0lptGPVHwsHjlPGim6XzIlqKsbM1ZtKYLfU04paYxo+Lbc/TZwlhj2nWD2b3Rv7ko+OCuMcCGk9PE11M91hnQrWPh6N6/7mst7vUhmJ3EeEiEnH59DKWNTB7TjrnHNGA6HTf1NOs3Ghs1YbX6e1v8eexAnWYmVT/QH2QyHE/iD76xoww4yl/s/ZeUObCW+3NxHTPUyzMwnqeBNqXhFSBgKUsY+Z57nfUBr40s4shDDlPS+0hrrn/+ngKF9OzWH122eNxuN54zvp912e1JZ4p68Kbdr9Q5vX60pDuQ7HiC7rgdX/MHmusVV64X+4/ZuUl2IX75g+BPy7rZZaImA7hIHDvbr1/f7pstNb5VOliNnPNA+3UM9Mupns5wUN1i5j+qbL+xwTmbYiRz04vw8PeZ3MfKmMsSO8z27zAeXnxoN/StgTebAwkCNZ8eYydUcwe3yhmT0McILRoq8dDHMrTZxePLqa39K/76OwtpoXGo89Kej38L/XFy3YxC4pdM9AvLPv5MonoF5Uhonr8sz4vje2WPI9tBHUQjT5OEor07/1lCH/6jTju1xcCmvHUtdHb63GovZF4HOUpljVxCxLTPRb329vAD31kKQZ95Hmzpb09xXRf5iHoy0xMc+7eV3ZXmfrFebqomEY0uz+ue/xtEdOCPvNHi5ZwuJgWlEGwZ5lHCLcR3Ltb7l8ebKzx5EHmrKV34TtLBx5mCKxZPGtimvzzfAHR09W2C1JBnS4+Zz4d+kpf+gsERj47vQwxuiiUSCcWZnZ5qDtdqAj89qUZWjLh/XJm6UsxdohHotNj9vhGMSvNxbTikYCijC/z6OJRMVFPSxycnu7+Rrggpu6tLPPosS6JaRiNkdcj3QX1UhuKXUJHseuYtn6xTOeJL9ay3EPtuO/zjK0v5diaN4MYfGkF9bQsA3/6Y4F0ZqP7HyIaT2arWQ7TRSH1PN1j7Mxi0ZIGF7eep7H0ZR7eJgKNNhF2lHM/5NFHBBmzo+rjKcX02jKPyxDTjLPipX1mhm9lZppnptK7v7VlHo7GhbhGYhq8zBIR0yEcBO7d2f3LAx3Bw+yqryc+VXoH8en/FYgRGw81XqqezgNsBLPaXlcPb8TFKJ0HrNoczSBDb199wKfqjv77/TLFtMfEC/OBMsbEx3A21vLrX0ijruLkJaZ0/7nAUfpSjJ2tMSOeRmnUR7ipLY+Hl5riUDmJsB5T7wcvbhj5mwk54mNGkz8MmfXUMXUxH88OL3vV1RcQPdaRmHb/Gg/H69Eux8zCrrVBWcWj2F1scu+6oKUs/7ugdcV9rBlD+dLY4svT+9huzXN/DjFwPfmX/tQH8hC3pBGnX3NaFsF4Sgj29iQePR0RSowj8bgWi4tbYDz78gz1D0E2arP7GfXx1GIaqN+XXJBH+5chpomftdDck96vi4ppiebujz5IXKtv/QuI3neul2eVgdL5AuI/O/vsZbh/+K1q/pdnRMR0CAeBezf3b7jp8ELlBTn64yHcHHQeJaZvGsTfBfMpuCy/4WqJmA7hIERMhyPA/xLM/mch3ByYLeU8zmZLrzuXJXoZFy3lCMchYjqEgxAxHW4iiBbWlOq/ZWfr8MP1pp/H2W9J3xROJabxo6UbGhf95nU4DhHTIRyEiOkQQghhfyKmQzgIEdMhhBDC/kRMh3AQIqZDCCGE/YmYDuEgREyHEEII+xMxHcJBuIlimt8PfWMZv5/L73hqw5GtnKcObbGZi35X+aq4SD/PA1944nds9/ppOZ3Dm/BTdoy9b8qia+LzZfxO7anOi9oZ/R7vZUJ/+E1q+tPb5rrQT9VdVXyXAX1mi/Sb+hN8gn68vuy69YPrxn/7eQv81jO/yazf9t4LxpBfSuH6f37ZWtv07XfKztO3GRHTIRyELWKajU30rXJ+jB4BxAOob5092j3wMqBtiekOm7acMg7faXBvtFPeHkRMb4cNPLST462ic3yV4lT9Gf0cnYvpPdGGIhqXfnyrcP1FTF8eW8W0NlS5yp9CZHMa3+RlhMcZMR1C+ArWxDTiFDEpmJ368TIePG8te17Z3kiI7SWmGZ+I6dOic3hTxfSpronrIqZn/YmYvt7Qj4jpW2PL1t8R0yGERbh3Z/cvwvm9ZWzD2jmvmOYB5Fty06YEHKJKyyh8G2n/7WBPf2fZvWWIafl4dhn/9S7/S787rDoIOX1+WZn8a2tw32pc/hgTbY2O8YCF3pcXnh3LLzP6HqNmuxlHj5t0tp7tfXlmmWKGtTh8q/DRVuedpXo9RpYEjNIldracw3eVcQ7XxDT9/FRZb4N4EXlb+tkFK3FoZpnP2rKZWPmNY/nmXPJfv99VxtggWBCe3re+VTd1/XeTiYnzyZipHp+f1NJGvnrffVvqrX0XM1/0p/ffUVvE5J8ZU50LYFtlzW7zWT6Xfjea62dtXGiPbZ91LH+jNoiP33j2rbxfVSahRh1t3a3rj76M4pBoWvJHvv8WtPK8naXfh6Zd7ndvF1F10X7MwB/bclPeffUttPv24K8oo32eXc8tU6wep5dz38qT4CRmbbXNmDyjzPtOGn3wOlvi0ziw/feSGO6+XlqGL4S0n6u7yhzOEde1+udxfm+Z+uTt9752n07EdAgHgXt3dv9qVnYEDxlf5qHlHyN4+CGk+yxrT+eFj3iX+FL7pPu6VATQZ8tcDKvtLTPTXkcx0A7CgLYeK5M/n5nucVD30TKO5cdFrftFfCDMVFb1HMb0vjKl+8w0dRTzljgkrnp/ZvR6W2J0USpo7z1lOoea9by7bHQOl0TAqJ+PlKmfiNbez5G/HqfGdRbrk8vw3YW7fPtMrucpJheZndk57r6Izdcnk0ffOVY73nfO3Wwsl3xx7P3peEz+WWOKIAGJa87zu8skoJd8O4zLW8oYF8ouzUzTn1EbnDfELeNCXBoXNlDh8yfK1GcEz2fK+uYqioNyI3+MO3UYC/L0R4lQbBLQik3jNIN231zm7broVbvqh9YV049Pl81mSYkTId3jxKf7odzDZ8e0Tx21z9h/rkx5s3Ldh4QxMd9fpjHRTDB1+oyv1/H107P4EKH0hfGajQH5+NJ6aPfF8UVmpj9Uxh8VnDe1/6wy9VUCes13xHQIB4F7d3b/ronprTPTvHg1E+vwUHIhTHsS5zLq9fper/u4iJj2+vTLxY6L6S7KQPk84N1P9zsTdECeZmgwHtowE9OjOFxQLPVnRo8XXAiNYuTFwey4RB1Qx8thvHTuKfOYR+111vqJsNvST9pyQcj6SAT0LFb5ljj1+uDj4nmKlxduB9Gj2S1MwnAmpke+et8VD313Idqh7ZkvyvvnTh+72ee3lSFu8eX91JiOxgT6uEj0LYnpWRv8DxozuqNx6eNJzL5TIXFohlJxMM5eRv4QvPjjOur9msU2E1O9XWZfR+1KaKtd+ev96ODfy4tRuoQf44io9bHxshKWxOnloPtA4DIm3keM/9HC30xMb4lP4tnHZ3QNyxflhIvcNcELS8s88PumMsQ5fdWstPfV23YipkM4CNy7s/uXBzf/9Xuryzzws1VMj2Lp6V6v+7hpYpr0h8oQd7TNg1fxX7WYXorRhQ5tI0pJ8/FyFJ/SR+111vqJmNvaT+rRF4+vxySIzcVqP/Z6nqd4u8DiZc74ITaJE3Gl8bupYhqot3VMRxDX+8tG47ImpmmjjzPxzcR0r6OyCEHFwcypx8E4X0RMj2Ib0dvlGTlrV2JxqR8jaKOLUhiln0JM9zyJafyOxuSIYnrNlxMxHcJB4N6d3b88JFjKwUNeMBt53i8g8vDhv1slDAXpLqjwPVqS0NN5eWtZSfdxmWKaOJaWV7ifftyFoUQU/vWHhmZ6eWjDTEyfJ47enxnU68tD1MYsRvUF9JLnv/m3nEPK3+oyD4Td1n7ii7W3rLdXHdJGyyPkW+n9WH2l/57H59EyD8pLzNIma5dVZiamKbe0zMPjoe9LYnrJF8fen4631dvF72+UMaaetrTkxBmNy5aZabXRBSTxzcR0r0PbWubR43i8bG1mmrzZMg8tyVhD7SKk1tqVWOz+EYL0Q8Kuw5hcZJnHVjHtyzy0nMJ9EBcxz5ZhzMQ0dZaWeZxHTF/GMo+ZmFZfWfKxhYjpEA4C9+7S/cuDwtdGa6a6p2NLfnjI+BfmKMtDyYUfINz0X+/+286e/tqyD5RRr/tAtFKOOLUWtuN1en36NRPTIP/qBw9Y6H5GcY3ENOV4yeOLFyiCTz69L/0LiFvj8P70PEd5/qU2fOrlM4rRY/A184gEpfs59HReTrNYnFE/FRPCbtTPEeQzo97/h6THygtZviXK+jF1dE30PK5z/6Iff5zw8kcAcezjR32ECssCOMf9C4jKky8Jot4mfVsS0zDzBd6fjrc1apdZXMYUkSHwp7Y0pjPfGhf8jsaFL3Axc92PR20wzozvbFy8DuKc6w/BSBwIoB6H/LmolZjGH+caAUw9TKKyxybR1hm1uyam8YP407IJ78cMxOQoTsa0LzFxUbtFTFPOv4DYfUhwesyMiYQtvlkW4V/sUx3lzeLbKqah+9IXEGGLmF6Kk/YlpnV+1Jb3dUTEdAgHgXs39+/tAS//XyqbPdhDCGErXXSH8xMxHcJBiJi+fWCWV0sKQgjhVoiYvnUipkM4CBHTIYQQzkvE9K0TMR3CQYiYDiGEEPYnYjqEgxAxHUIIIexPxHQIByFiOoQQQtifiOkQDkLEdAghhLA/EdMhHISI6W3wZZstv4u8FX6mzjck2RNv2/s16uOp+31qlsaR3399Y9l5Yr9InZsOY+ibujicf/9taWep3h5wrt5QNortsqBNflv782Wz34++FRhv/43pvembuYzwzVluyi8DMa7+29Bb6Ju9XAYR0yEchIjpbZxCVPqOhtcF79eoj6fo91VxSjHtOxVuRcKL+8vrMaZdoKps3wBF6b5xjTZcGeVpB8tbgb72zXFOJVg95r6hCxtjaPMPyvg4jMDX3mKaDVm0WyL0nRovgvtgvPcW02p/bbxn+O6A1xXGdYuY3rsvEdMhHISI6W2cQlRGTO8LYuuqxTS7Mj5Y5jPnjGkXqMzy0i47e3aR7bv4Ue49ZewC2PM4RoTeqri7TDGNcOt/XAD90jbkW/tBuasQ08QfMf1XRExfnIjpEA4C9+7s/pWQelmZZr5UVnkIAGaYnlfGC9G3DHfh6NtC31/WtwOXH2anfJtybf/cY2H76meXsUW0lxvhbWub8S5sKYOPO8rkc9S+xyzB5ce84Hv97nO0PXgfOx7o4P1WH5ZmH1304fOxMrWBECBv1pfeL1CabzPu7Y/G1lmqrzzOPf9tjigkZt+OWyKji1naZYaQLY0Re4qZdM1uvqvs3rJRHrEiSGGpjs6n95F6szgd6iKmX1hGPyX66HcXqOpf374eHy6YuT80M9rzQGJPxy6MiVmCFXQ9aAy/qcz7ytbJ2uL8xWUaIz9/6oc+z64ToP13l2ncnS5S+7Hw2WudK9pnLHyWns9POvvXzw3131/2tWVe3rdXH/kiDmJS2/SV7b99rJ5ahn9tm600xgaBTKy+PIR2eD64D647yr6kTH60/TeM/DvdJ7FLqBHHh8uU99Nl/XyrfcR8F9m0zbbi3OMI0+eUeVsaE8bS67yv7K4njr5Ij0P9Y1nFJ8/SsL59ONuW03ee/c8to23OB32g370cPl5dRv+VJzFNXNrym34/o0z+lMZ15XWI74/LFJ+2JMf375SN2l0jYjqEg8C9O7t/eUjw8lU+x4+WIZyVx8sYeFH+URl54GXJ83WtiJfPlvHg7n4cHpCIEW9PsfxcGeIbn2pL/h3aZiZPIk9ihRh4eOoF2sU1qH21IaHpn6EfC68P3obX6ePj/eEz/ZYwoawL5I6LKT7/VhkvxC198c+it8+xYutj622LpfrKc7HXx+GRMo45X4hI+dZYupju9XWd8VKcxXp3Get+vc5nyiQ4hdpTnF7H43R8zBW/Xr4SoeDHilOCEx8u7BASqkeei2nF4UsnZtcDf+Cpbo/HBTh5Hy2ToCQ+zhllvZ7K+XWqcgIB81/LuH4lWNRPxUkbQFlfTgEad/WPMpyrPovr4+LjDhKIpCMM3f8I+VKbPU6fVSY+/liQwFXZO8s+UuaC3ekz05SVCEbAMa70sfv/wTKPpUPsby4jdu4TBKwLXeGimfYRkLTH+DJGEnoqhy+VAZ/N7XX6TC/+iUNCWfR12JR7+OxYsSO68YvPz5Wxlpm8WbnuQ8KYcWRCRwKfcXxlmXz3sVAdXz9NHhNCiuFDZWqXvnAOn1W2RsR0CAeBe3d2//LAQFwxOyUkRnseLyfEqTMTrqo7E3CUl3jAeLj1ct0n4nokyInBfWHU4wHoMWjGBdba77GMYuv1YSamKe9CEfQi9jiBF6QL9A4PfcTY08qY8f2eMvlRH2d96f2AUZpiG40tIsD7sVS/921tHCSa8el9UXqvrzwEHX5Gsd5TNqvjuJheitPT+rmijP8BoDa6cPS2XBhyTHwSzOS50Ma6YJMAe3oZ1wMzzBrPt5UhZnufu5j2PI/H85bKKZ4ufhFnGjONn8agjwn0NNpkFtXHUTOLGgv+aNBSEJWXMH28DPHvbQh8aZbRx7XH6UKYPG8f4/wgptXuiC6mvSzjKEGMf49J/r8kxM7osSNcuWZd5DozMd0/v7VMM+0zMU28ry/z+r60gthGcYzSJXIZP/ejsrQFar+Xg5EP0vo4anZ7JqZ7myDfPIeYmVa7lHlTmf4wWCJiOoSDwL07u395mCB2XExLtPY8HtYzMa1/hepKGHVBpeUCPJR4yHl7Xm6rmKbt0UONPOp4Gfw+VLbUfo/Fj2f1YQ8xrXyWFvxCGfV5CbyoTH2c9aX3C0Zp6sfS2Iql+r1vS+NAGp97u/hHxOHDy4LyEFI9TyzVcVzgrsUp+rniGEH7zWVqg7QuiDEtJyG/i1LF4rPL3q6j+lwPP18mEc31gBCgXu8z/l3ceZ7H43lL5RQbgsTFsB9r/JTXj6Gn0abENOeE5RsaM8ZUfaCeXzfdJwLY/wghLnwhHEe+3EcX090/KE6Jz855xPTIv9Nj5xmJb8ZnJGJhJqYBwaix43oZlXEBCqM6QqJ0LzE9ypPf0VhETIcQLgT37uz+5WHCf9Uqn9kcLeUgDyEkMe15QL4v8/ClCTxk+e9qjuXH8ySSqcc6Yh5uvRwvhy1iurftkMcav3eWnad99U0iiTpatjKrDxJB4P4ot7TMw/vNg3pJTAMv3deV0RZxvKbswTL3730ZfRak+TINj5XPS0tOYKl+b280Dr58gvx+viiDiONY8UjQMQ6+zKMvO4Ce7nUcF9PUOe8yD0Fdllp8rExx+bIOoJ6EqH+mbbWlmekuWEfQp18s4zqkHNcDMbjPPcR0L4OI49lCvp+HWb9URiKOfmmmm88S5pRj1lkCmePfKOO/9hk39wnUJQ6JviVfvawLYcpqSYZDv08hpmf+HQQesSPOWG6g2Pkj6rzLPAAfv17GPae0XqaLadUZjTd1L7LMw0Xykpj2ZR7yqaUY8sE4sgxD/pyZmKbO0jKPiOkQbnO4d2f3Lw8MxI5/AbGLQZ+1RuD67JqLW0Sm0l9b1r+A6OKIFybleKkgnvDTy20V00DbmvnTOmvgocfMsfs5T/vy2b9Q2evzcAbVYdaxfwHR/WGq09slZgm0nid48LvIxbdmy8HrzT4LpfkXy4hN44W4GI2tWKo/am80Dmprdr4QaPLh8fBixL/EW4+VFz0s1RHExQymZox1PIpT+LlyEANal+0i3aEMokhfovMxkbDD/xYxzfUgoQr45nqQgNcYej59Y00z9/dMJHu97mMWm3zTD/rlgorzoLzZ8gsv4+eK9hFIpBOH7ju1jWDkupFP4tB/9fOHvQvUJV+072JafhgrZoM9Pq4xicElMe0+uI5nYpr2EcuKW/59fIkdQemx63pBXPoX/PTFv7X2GTdMgo82XExTny/zUV/rkDk3EvWdpTj0pUCsfwFxi5imnH8RcOajj6NEsveF66q36/H1LyCOxLREOP+LNCJiOoSDwL07u395SPCycsF8CuTXRVQ4Pzyof6nMX6bXjZzrcB3w2d9w+UjgIjb3ogvmm0DEdAgH4SrENLPIPrsYLgazo7PZ+OtCxHS4avijc/aTfOH0MPPM/9bpV0f2ImI6hHBl7CGm8aOlD5i+YBiOT8R0uEqYkea3nUdrpcPpYUZaP1u393hHTIcQrowlMR1CCCGEyyF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xHTIRyE211Mf2fZ/y37lbK/RsIls3d7IYQQricR0yEchC1i+u+U/UnZ/yv7PhLOmKX/XFlPgx8uI13W213L/5tlv1/mZbBbEaaXLW7pE/7/5RNHl9uefGtc/rzsW8vgh8oUx1q75ym7F9cxphBCuBUipkM4CNy7a/evxLGEq3Ax/Wdlf7sMRmJ6JrDFWj5ITHtbEqv/vexrSLhm/McyicDLROdiNg4ex5oYPU/ZvbiOMYUQwq0QMR3CQVgT0xKwv1v2QJkLWRfTmIR2F8Zrs7FbZ2tHYhrUngRrn8GWwPwbZb92lobRntpmDGhb4lxlsJ8sU7n7yx4rI11x9PaULgGodNq75ywNn7TXZ5N7+qi9EUtjOIrjyWVbYv7VMvzNxlTXwAfL/lcZecyI/4cy+XGBP/Mz6+/Xl81iCiGEm0zEdAgHYU1MI3IQMJTRMgyJZJ8N/bdliKjnlXUx3et11vLFTExLABOjynSxh4BUOZ8lloijbhekEnEuptW2fEn8CpVTunyoTc/32CjrPre2J7pI7aLa4+j1l2LmeGlM7z773ONUWfclAT/yoz8yJKC1rGMWUwgh3HQipkM4CNy7S/cvwlgi2cUP6BhxdFfZO84+/2KZi+O1JRxr+WKLmJYwlKiUEReCX3nyofLUlR8J35G4HQlfF3tqT+VcBIIL197eSFzKTxeXM1SOGHzN9EiMbomZ46Ux/UdlugZ8hllxetxLfl5URp5mnSOmQwhHJ2I6hIPAvTu7f/tsp6yLa8TQnXb8YBnlJI4lombtrOWLmZiW4Ec4ypeEYUcClvjw8+KzY9q+qJheKre3mBZrYnQkckcxc6z80fIKvwa2iumRn54XMR1CODoR0yEcBO7d2f2L2EN0er6ndTENmmV2Me2ifDT7vJYvRmJaglRCUDF1we1o7XQX0zNRORKcLqDpM58Rej2eJTHt4tl9Ura3d14x3cXn0vFSzBwvjel5xLQvCWEph6N6EdMhhNuFiOkQDgL37uj+RXCybEOz0MLF0z8s40tnLqZnwrh/+Q/zdtfywX27IbAcxah8zVpLNHo9iTjactFG/oNn/yLourh1Me3tqY7KeR5p5/0C4lYx3f24L+hxSNhyvBSzxO1sTJW+RUwv+VG9mZim3qfKPKYQQrjJREyHcBC4d0f373eVKe92NYn7t1la7OqNazOEEG46EdMhHAQJlM7tLqZ/quxPy/5P2c+cpcWuh0VMhxCOQMR0CAdBAiV85TKSpXXXIYQQwq0QMR3CQYiYDiGEEPYnYjqEgxAxHUIIIexPxHQIByFiOoQQQtifiOkQDkLE9MXh5/x+tOzflb2kTD8PGEIIIawRMR3CQdhDTPMbwX9Ypq2tjwBC+t+U/auye8v+eRm/q/11ZWtQ941l5/1y400dR77Y+T/LRv09T5/w83tl+LkuY0Ecf1C2FIfKfNsTR+eH64Xf1v58GT5u4m9s+xhc5/h9rL+9LL9nfj3g3v8fZd/4xNFxiJgO4SAsiWleLGzcol+3wK7iXmeHwdHOiMTXN3rxDVx8kxb9Mgd17ivzjWiAl/17yth4RPRNXrSpCfzjMoQzcT2rjNnpv1W25WfbiOEiYvqyYcMa+nMKAeG+lsT0eXAxfZXc6jidtz4b2Pxy2V9/4ihcJmtjTf5nyr7hiaMx31H2F2U8MxDmXxJKDZ4DPFMwL6N0NizyOLj+f7fM2/7BMrXFM87F5lLeZcHPiPIMvui1OqsfMR1CuNasiem3lkl4coy4RgjsyZKYHgljQLC4+EUs/3jZrE4X09TXrn7C0ySmmZl+XRn+8P1PytagXMT0+bmdxTT36CnOS1hGY93FHPcswhixx7U8E9M8Rz5aRj51eAYhDkfnjrJvKOv+qPfmMnYm9Zn8LqZ/tgzhLyH2LWU/VkbsS3mXScT0+YiYDuEgcO/O7l8e6i6mgdlayksgIQq15TgvB98qWgK4iynf+toFK+X8d57ZOMVnxru4Jb6ts8xiS51ZfeoyE06/iJVZaD4zM/3qsr9f9g/KRnif31nG0pCl8VBb6jsvmKVxvL/sA2XkqdzLy5Svbbm7X172d7Q0xbA1LhcKyvd6zywjnheX9Xi8T71u901ZiWn/3MUpcSMkOObzX5YplqeUOb1N36qcNhBGpGOvKeN69L7xBxVxfH1Zj4MZSuJ4chllvqnM20IYPVDm/aTOQ2WKE3Hn7ZHO9amt1bHvL6O+xoR7crQkhL7SP+/rSLTgQ9cOM5rErXqqM/Plwl/9J11+GSdvg3Mza8PrAMeMmXzw2X08p6z7GMH4PV7Wx4/Yda38dtlTyzpqdyamuxifiXNA8HLu9UxVGcYWMc3zhf6rLW+bPry7bBQjwpnnwSivg88Pl+k8vqqMOPDxybM07AfKSKc8ovYVZRor6jypjGeJ/DB+z2hpnBOJxt7uT5dxb/j431Um1O73lmm2nWeu/7GwFK9EuB/rM8/iz5W9oIx4FcNLy0bn7ZRETIdwELh3Z/cvD3UX0zx8Hi3jmM8IXwlmHu5/VDYrK8FEufeWSai6OHd/ztZlHrxQaUM+XUiIXsdNgtHFWMd98/JmrfTfK/vus88j6LOv78X/Z8s0Hi7c5X8UQx/HmU+NpQQrZR8rI89hLPjDQj5cDPa4JAqWxsZxX4qHF1WPx/u05puyiAvV0+deT23P+jDz7+OBf4R0F/TQ+ybBpzj0AlY5iWmJQq/vghM8T3jc9MnXHtP+I2fHSzF36Otbyuirl5UPXTvEI2HubXkd98UfZsy2fnMZ2/DrjwIfp94GolJtMFZqo48b9VxMf6QMH4xd9/HBs899HBi/T5QpDz9edkn8gmLYKqY5v28v+5JYOsP9EJMLY8YTMU1MXFOq73WW4mR5x1IfBP4QtPwx4WURpoyR1oxT7uGzY8aWOi66OZcSq7OZZe+TfEjwOksz09RBkOOLdjn/tMv4fbzs+WWjeJfE9IfKFIfOFf73ImI6hIPAvTu7f3mo9DXTvOiBBxEiSF+446GPWHJcKEswkeb+MOqpfn/5wXmXeayJ6bWZaerPYlnyPaOLvT4emp3x8bi7jFl+CQ7weks+/TOozy68vU2JLxdyvKx7XLzIRnGNcF9L8Xge52DJN2UloJc+80LkPM760H0zHpqNwhiPPr5O75uLRP+sODwdvD5joSU/vZyQcKJ8F9+g/C4+R1Df+6pZWdFjGIl9XS8zX5zH/mXDPjZLbWjGtveHei6m9RlmPrxvQDnOy2j8SPPPI9TurYrpnu7xck1IeHKMOOZ6YTxOKaa3xgb4fGUZv1iEGFX/e6xdDOPrC2W6RhCu95SN2oWtyzy8Xe5V/JEmerwzMe15mt3mD4VRbJdBxHQIB4F7d3b/8nDqyzwEDyJE0EXE9Kg91e8vPzivmMYX/1WuGUlnVsfFtH92VFeidCtdgI/GY9Rv4KWJIOQFs1TP8/wzeNw+NqQzS6+XeBfTW+MalbmImBYz35RFXKmP+gzUoT0fl7U+gMaDGVQfD9LPK6ZhFEcv4/VhVMfxfiBOLiqmqet95Q+L2RjPRKrEdB8394WPPoPtftfaOJKYHvljvHjW9T/0tLSEfBeoHL++DLGntunH+8tGSzmW8hyNxWWJafy8r4zlGuozf3BdVzEtqMtSkizzCCFshnt3dv/ycNoqphGgW5d5jJYcUOYiyzxGwph0RJGLc9o9xRcQZ4J/id5nRJMv8xiNh+NiaTaOlPFlHjPxStvqAz6YCZbocJF3nrhG4+G+luLpeWLkm7KIK/VRn4F4WX/MenRP45qS4BpBOxLNlGctsoTceZd5wCiOXsbrg+qwzpUx6e35WFB2aZmHt9NRXxEI3ldvr/tAEI3ENNdR94VQ2rrMY6kNF9Muyolfv6SBj4uIaWK9zGUe+Oe6IZ/rnOUv8i0o09c7U1bikDF0gQoI6d8s+1iZfHMfYxJilOFLhlq/PMrzftGXiyzz2CqmEaWcE2LAJ7O+zEwjcC+yzGMmphnPpWUe+kweMX26jO+5dJ+OxPhI8J+SiOkQDgL37uz+5YG1VUwDMwQ+0yIBrLISF7yIVYYvLyIggIeif4FRceGXWZwubomvr3+mDg/Nnqe6pG8R04Bw8NkjidCLQJ/lixeGviwInqfxUJ9J01rwPo68+Ec+ezn1WeIVgUkdRIF/Aa6Ps/tfimuE+9IXEGfxKK/77qKQsogw9VGfQee7n6PeB16+Dn4QP6Px4JrwL/pp+QlxsryBvvkXEIE4mKUlDgkCxerCT/UlNrnWvI4jgad+qb7i0vKK3k5nqa9iFOtITOuPje6LfMVK3KrrftfacCHsfUWAco3LB+1u8dGhrL7E5uMHGuvReQC162Ka68TFJz4Us9YWO2uz5l9d1sU0kI8QdEHJNaPr2780uZTnSORqLBRvHyMJX/q/JKapx7IO2uPeRDQTA+eba0TCfald1R99AXEkpr3dHi94HtcQzxv8dJ9ejucPgrsL9VMTMR3CQeDevez7l4eWi6lwejLGNxtEqM9WhxCOT8R0CAdhDzHNTJ5mO8PloJnNiLGbh/5XRLPUIYTbg4jpEA7CZYppRALLNnwpRzgNzERruQaWP1ZuJvwRpJ90CyHcXkRMh3AQLlNMhxBCCGFMxHQIByFiOoQQQtifiOkQDkLEdAghhLA/EdMhHISI6RBCCGF/IqZDOAhXLab5kuIflt2OX1C8KT9n5+fIYx7Ff1N/oo/frdW23ltZq0M+vzl99C8Y9n7OflGGa2Ppd7D3hFj670WvwX3gvye9B4wtv9LD2O7ZbtiHiOkQDsKSmOZB/o6yni/B5Bu2HBn9BvBFmdW/icLTYx7FfxP7BGvCeMRaHd+05Mhs7SfXxk0T00ubv+yB7yIYjkfEdAgHYU1MswPig2W+Y6AEU8T0NiKmrz+XJaa5t44+m7i1n1wbEdPnAzHN2B79D7LblYjpEA4C9+7s/pWYfkEZ2/hKPEswceyfwcWUPiM4+K1ptmtlplu/jYzAHJV/WZnKeGy+3fT9Zb4lt4Mf/w1mfPAy1O9eK52XJHi78s/W0XeU9S3Jn9bSfKOU3u5ryry//beg1e6Ly7xd+VuLV333Y332Mfd4uzCQ0Nf4PFYmv4gk8tg6uvvvn4XSXl426pOfw9lvY3PdEbPKsYSA+qNYJcwUq85Zr0tcCDnGRcsRtC045d5Vdm+Z+uJ5xKkNVZbqOMTj/aQ+Mfv25DoXo9g0XowFfZAvtmPmfLgoVX0/1lbfmMZ/ls410vs6apex7Wlsha+6bAHNc2AWW49TjOJCPPbx0rbflEcIc43RNls/P6dMsfEv9Xs5fGjbauVJTDMG2j6bfnxtmfdV22N7HeJ7vGwtPm93RPfDVtj4QUj72Pp24Fv6xrWp5SGjNhSP913bbdNH/LDdtvzcU+ZjwmdEoMq9okzn47ll2s5c5cJXEjEdwkHg3p3dvxLTzEojIng4Ag9PHrhbxDTiEpED8sGLQozKKx5eABJ3fPa11fj6bFkXMvIh4Sl6fco9WqZ1wGqX2LxdmM0sMz73lbmP3i4szUxTR2Oy1N8er8YM/NjjwCfjxH8T+5g7PqvI598qoy7Cyfvm/kefhdp3Aae46RM7/UlAe9szfIwRbmuxOv38INg0LsTyB2Wqo+sJoTeL8+6yXuczZV0cCu+f2tPaaeJ5pGwUm4PQ6UsoKL8kWEe+ZunEhYDSHwuKGeHU2x3FAt7Ptdi6mFZcEqLCx0t+GS+O+WPiI2US3cwe648Q8j5on70cPjxPwng2BvKtMaO+1/H10923t0tZ+igR7sz86Hg2M0052nABrXq0/+Eyjem3lPU2Hj477u1zjj9d9o1llJOf3j731pvL1F/KKZafKftc2fPLyFNb+A9fTsR0CAeBe3d2/7qYBsQMopCHLCJq68y0xBYPbmZavb2l8hJDLub1QO5lRS8nRukSZ7N2JZq6GMaXZmcwXrakzUTrkpietTvyp5c8LyivtzSGGnOJ2w75CEdm3JkZ/Z4ytfH2MgTlzH9vC0Zpipvx9nHT7NYortEY91iZ0e+xAnU1W6e6lHEh18eXuJVPvKM4JTBHdUa4yBwJUT+fMz/0mdlZP3+9XT9Wv7r4WRLCPlbqK3849HZHsYD3cym20XjN4lobL0St/PSyEsC9HMjHnWUSxrMxwN9MTNMm19woPvcN3NdvKUN4+riB/PjMrQvoJTHtbYDK9vZnbbyyjGva8/DLLDN1/bPA1xfKNE7McDPOXq63h7hmDHsfQsR0CIeBe3d2/3YxzTH/5cd/4WnZBw9cxNMWMS0QVTyIXZiPyktc0r6Er5j5RkxcppjGz0NlCDfKsaSAvC7OnKsU04K6CEQJA6E2X1j2C2X45kX4ojLaouzM/6itUZr6r/EejZEzGmPi1gw0sf582ShW1dVSBdWlrAs5jaViIW7l9zyxVGeEl0dgLInDJT9AWc4fs4S9vMeh66YLl1H7MOurIB+h6TPHPc199DHx49F4zeJaGy/Eovz0sktiuuchAOW3xwA3SUyP+gazNhDTP3L2r/zjdyam8fO+srvK6BPPU12PEdMXI2I6hIPAvTu7f3lgupgGZqceLPtYmQQV/43vs9esmZuJLTESsr087UtM064vvfB2HHyMlltQf+uyCbU7EtO0K1GOT2Z9aWvWLlxETK/Fq8/AS1xLXrpPx0WPQ/rryoiRPNZ6c4697dE5GrVFmi/z8H70cziDeBBHqs9sKOPK8Vqss7q88F3IkUecOqaeL/PwPLFUZwT5Gm/qLi3z6CJzhPzRFy150JgoDnydd5nHqK+O90N4mn9Wvzw2LYUZ9VNxuVgHH6/uV2JRfhBvMzHdl1uwpMF9IABJny3DmIlp+fKlE6MlJMB9PRPTMz86XhLTvszDl3L09teWedB3lnUA7fkyDxfJ5DHOCD98frIsM9O3RsR0CAeBe3d2/47ENDD75UKWY/23n38xkIexiy3K6b/PR4K7l3cxDQhZ1X9t2ewLiLwg/It79I+XiLeP8YCHWbsSaKrHl7OeWYb4oD4vrAfKJJR7uxKUXl9LEWBruz1e8LzzjnmHuF3kUkczwzA7R70tUJp/AVFiBBBXSucLkuqrgw9e8JTRGMuHYpWQGsU6qssLvws5j4UXPnErv8eJEIKlOh3K6toDREZffkIeMc/EtNfh/KmMp7Pel/OvPMaIPyLUjv9hM0onTvlSXxnX3u4oDZb66bHN+jmKC+HVx0uCGz+cW/mh3NLMtH9Jr/uQAOxjIOGJb76cN/oCovJm8anckpiG7kdfQIS1mWnvm+r19mHUhnzShvIYO65p6uLHRTLHrI3m+uc8cm9lZvrWiJgO4SBw797E+5cHexdyIYQgJCq7eD8CI8F8CrqADpdLxHQIB+GmiumfKxutjQ4hBIiYPj/MTGspR7h8IqZDOAg3RUzz8tDyCqwvmQghBCdieh38aOkGz9X+e9bhcomYDuEg3BQxHUIIIRyJiOkQDkLEdAghhLA/EdMhHISI6RBCCGF/IqZDOAgR0yGEEML+REyHcBAipkMIIYT9iZgO4SBETJ8Pvv2+5+9bs+HDG8uu++9p35Q4T8V17S9xvaHspp4HxX9dfoHjIr+awSY0vuPgHjBu/FTo58suo13G4ZS/P80Oih8v23OMriMR0yEchIjp+XbfIyKmx9yUOEfo/J/npX7R/va2LtL2EhKjEdOnYauY9m3HrwLf6vsyOIWYzk6IX0nEdAgHIWI6YvoURExvI2J6mYjpizHbdvxURExfDhHTIRyENTHNQ9Q3S1FZ/ivzT8qULjEqsfmyMtL/rOzZZe84O9auhb0c5nF0/zyEYa3ed5ZpAwJt7OJ1lEcdXty/dnas8k9raWpXjHz9ZBl96v7U154un6NYwdPfWXZv2UgcKRbl+bE+v7ysxwmj8fXzMqvnLMU58w+04dcU/p9c1vvye2XqC58VE9fUN5Uxphz/apl8E9NfluGXMX1KWa+vNu8okw8vP/IBnv6ustl54XwTk/zy+UktDYH2gB0vtT2LX33+jrJRXKM4EDJr/sj/aBnpnuftsLmHxkVsaU/11+IfiWn8fKSMctiryvDPtfb4WRr2/WX4pjzjrHa5bp5Tphg9Pi/nvpUnEUmsf1FGGcbga8u8z6Qx9l6nx/cDZaP4vN0RLI0Y+UFIe0x905UeM/kS/2qLMm8v++oynlt+DhF6xCox7Z/Bj7kGev3ukxg4v9T5xjKgb58sIx+jbxp/yr2iTH14ddllzcDvTcR0CAeBe3d2//IgQ/T0WVteDn9U9rwnjr5Y7vG8cfgAAAjhSURBVNEyjlVHPtn2+8/LvrVsqZzn4f8Py6gDypMPr0fZx8p4gfH5PWUSpT9cRjmvw8vH64DPTCNm+O9Sveg73ZfH5vBSua+M9JHPWay979T9bNlItNH2kpgmTokWj7O34Xm9Xh8rsRTnFv8uroH0JTGNuFNMnC/WhsrfI2efadfH9IfKGFOEutenHDFIsPns8MzH3WV/UOb9/UzZ2gyqXwewNDOttiVSt8TPZ+L6tjLyEEWjuIjjLWUas5k/5fXzQ5l3l/XYvIyztb1Z/BJqAh8IaQll0etT7oNnx4wbdWgXYYaA1Jpi8mblug8JY42BxKrGQL79D1Kv4+unl+KjLOPU+w6IzZEfHc9mpql3f5liptwry+4pQzxLxHVxDZzDN5cp1i1i2vH6xOgz06qDmKbfvn6avIfPjmmXHRr5I4NY6Q9jJhF+04mYDuEgcO/O7l8EAzMKnVG6C1cXRSrLQxIQ14iHXg7ko9eBmX+JFUQ4ZTT7IcMPD+RZHXAxzYOdGVXa8vbFUtyUJ3aPgZeHfEpMwCxWXnIuvEftiZ7nx6N6evkTYxf3Lty8nsZKYlB0H97ekv9RHoz64mJan6H70PkbjSkzY/SJ+hKYvU8uaIlz5GN0XtxnB1Go2UZMQmtJTM/avrOsxy+hqrGQCOpx9TgQo6PxmPkTxOZ+FFsvd6vtzcYVv6O4Rum61hg3RK2PBQJSZSUgic9nkqH7IG9pDGZiWm36TOrINzAuLj6dkR8X0DMx7bPWHjN/LLo4fmuZBDdteR1miRmjrWKa+l8o8/rENRPTs74h+hkjlYOlMbqJREyHcBC4d2f3Ly+6LpphlD4TuyqrB9+SmFZerwMz/zxcXUxTpj9kl+qAi2khYcbD3xnFrfrE/VAZLyraYAmB+3Wfs1h7+qg90fP8eC1OBIi3rRc8L02vp7HqYlrlR3Eu+R/lwagviCr1RZ+h+1C/ls5/F3NLYnrkY9TfkegDxAHXAbO4tIV4kdDytmBL26P4JUZH14vK6nrscVxUTI9ic+j3+8vO095S/A6+R3GN0hXrrYjpUZ789hjgOovpWczk6b5BuFKGdt5XhrAmHp7D+oNoi5hW/bvKvD6+I6a/kojpEA4C9+7s/uWBx3/H8sB1mGldWubhooiX80xM41tt41NLA/wzyD/H3T8PVwlj6o2WJCzVAQmazkicedyke6yUV19JZzaal4cjn7NYezov3qVlHhoX8LKK0/9r/VbGV2XFUpxr/olLwkN4GZA/hBB5CCy1NRPTiqkLMdV3MTcT0/ggvu6jp3t8HfIk8Kj3qTL1d0lMz9oexS8xuhTXLI4lcUtbs2Ueo9icUXtrM9Oj+E+5zGOrmO7LLVhS4T6Ih/TZMoyZmJav2TKPrWL6VpZ5LC0d+fUyvu+gfPxwDhF35LOOeTQzrWUYavvTZQheXQO9PnFddJlHxHQI4drDvbt0//Kg8y+SqSyCRmmYxCgPwq1imnL+RUL5AOr5f3nzEIbun4erC2PEqur5Wu2lOmqLL3y96Owz9fnCkuoIj1vlPDaEAWm8JPmCGXneF/c5ihV4ISmdF9AHynocwn2zNlJlFad/yUwvexiNr15ko7FSbM5SnDP/0K8pCX6vw9pU78sWMc2xx8SY8tJVfRdz3if88d/3+sLfyAf0/jJOI3FJewgYyvl1QHwIOm9rS9uj+CVGe589rlkcCJQlf5wfhDD1MJ0f2tEyB8VGurhoe+53aVyJy7+Apy/raUyVLsFNPMQhX0timnL+RcDuQ2Kzj4EEIL5ZGjH6AqLyFB/icuSbcVkSijM/MBPTQJ7qecy0x7MZk5gjJtYocz1xzjiH+oNIYhqIRUs5uFc5ZxLao/o6T9QZfQHR/alvXXTD2hjdNCKmQzgI3LtXcf/ykHTRFk5LxjeEbXCvuKgNYS8ipkM4CBHTxyTjG8I2IqbDVRExHcJBiJg+JhnfELYRMR2uiojpEA7CVYnpEEII4XYmYjqEgxAxHUIIIexPxHQIByFiOoQQQtifiOkQDkLEdAghhLA/EdMhHITrKKb5PVnf9GNEvmAXQgjhJhMxHcJBuGwxrU1aTk3EdAghhJtMxHQIByFiOoQQQtifiOkQDsKSmJZg1ZbfbIX97LJ3nB2zDS2wxavSlH5H2a9ZGtslf02ZbxmtNLXzxjK2u33h2TFCGd/uR1uTu5juZdgiOIQQQrjOREyHcBDWxPTvlymfWWbE7vPKyHv07LODsH1rmdJ9Zpq10O8tQ0DDD5fhW+2onAtlB9/3lal9lUGgS2SHEEIIN4GI6RAOAvfu7P6VYP26J47+SrQKF8rkaWYYU7qXQTx7GQx/XTz3Y5/Nxph59jKI9D8py3MohBDCTSFiOoSDcAoxTTpLNu4s05KLmZgetbUkpuWb2Wz33esA/hHdWeYRQgjhuhMxHcJBOIWYRsQqXbPEIzFN3mNlLoBhSUzLN0s45LvPTDsS7FnyEUII4ToTMR3CQTiFmKYca55ZgvG7ZQ+USUBTh9lizS4jdrVcg/XX/Jb0kpie+fYyaoMyfEmSNIT32m9VhxBCCFdFxHQIB2FJTIcQQgjhcoiYDuEgREyHEEII+xMxHcJBiJgOIYQQ9idiOoSDEDEdQggh7E/EdAgHIWI6hBBC2J+I6RAOQsR0CCGEsD8R0yEchIjpEEIIYX8ipkM4CBHTIYQQwv5ETIdwECKmQwghhP2JmA7hIERMhxBCCPsTMR3CQYiYDiGEEPYnYjqEgxAxHUIIIexPxHQIByFiOoQQQtifiOkQDkLEdAghhLA/EdMhHISI6RBCCGF/IqZDOAgR0yGEEML+REyHcBAipkMIIYT9iZgO4SBETIcQQgj7EzEdwkGImA4hhBD2J2I6hIMQMR1CCCHsT8R0CAchYjqEEELYn4jpEA5CxHQIIYSwP18hpv9bmV7KsVjs5ti9Zbl/Y7FYLBbb1/5L2U+WRUzHYjfcHijL/RuLxWKx2L72K2VfJqaffvZvCOFmwb2b+zeEEELYl7x/QwghhBBCCCGEEEIIIVwZX/VV/x97gLgiglB1gQAAAABJRU5ErkJggg=="/>
          <p:cNvSpPr>
            <a:spLocks noChangeAspect="1" noChangeArrowheads="1"/>
          </p:cNvSpPr>
          <p:nvPr/>
        </p:nvSpPr>
        <p:spPr bwMode="auto">
          <a:xfrm>
            <a:off x="3124200" y="1670448"/>
            <a:ext cx="228600" cy="2286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68580" tIns="34290" rIns="68580" bIns="34290" numCol="1" anchor="t" anchorCtr="0" compatLnSpc="1">
            <a:prstTxWarp prst="textNoShape">
              <a:avLst/>
            </a:prstTxWarp>
          </a:bodyPr>
          <a:lstStyle/>
          <a:p>
            <a:pPr defTabSz="914400">
              <a:buClr>
                <a:srgbClr val="000000"/>
              </a:buClr>
            </a:pPr>
            <a:endParaRPr lang="en-US" sz="1050" kern="0">
              <a:solidFill>
                <a:srgbClr val="000000"/>
              </a:solidFill>
              <a:latin typeface="Arial"/>
              <a:cs typeface="Arial"/>
              <a:sym typeface="Arial"/>
            </a:endParaRPr>
          </a:p>
        </p:txBody>
      </p:sp>
      <p:graphicFrame>
        <p:nvGraphicFramePr>
          <p:cNvPr id="24" name="Object 23"/>
          <p:cNvGraphicFramePr>
            <a:graphicFrameLocks noChangeAspect="1"/>
          </p:cNvGraphicFramePr>
          <p:nvPr/>
        </p:nvGraphicFramePr>
        <p:xfrm>
          <a:off x="1827693" y="1594161"/>
          <a:ext cx="5511800" cy="6061075"/>
        </p:xfrm>
        <a:graphic>
          <a:graphicData uri="http://schemas.openxmlformats.org/presentationml/2006/ole">
            <mc:AlternateContent xmlns:mc="http://schemas.openxmlformats.org/markup-compatibility/2006">
              <mc:Choice xmlns:v="urn:schemas-microsoft-com:vml" Requires="v">
                <p:oleObj name="Document" r:id="rId2" imgW="6673142" imgH="7341833" progId="Word.Document.12">
                  <p:embed/>
                </p:oleObj>
              </mc:Choice>
              <mc:Fallback>
                <p:oleObj name="Document" r:id="rId2" imgW="6673142" imgH="7341833" progId="Word.Document.12">
                  <p:embed/>
                  <p:pic>
                    <p:nvPicPr>
                      <p:cNvPr id="24" name="Object 23"/>
                      <p:cNvPicPr/>
                      <p:nvPr/>
                    </p:nvPicPr>
                    <p:blipFill>
                      <a:blip r:embed="rId3"/>
                      <a:stretch>
                        <a:fillRect/>
                      </a:stretch>
                    </p:blipFill>
                    <p:spPr>
                      <a:xfrm>
                        <a:off x="1827693" y="1594161"/>
                        <a:ext cx="5511800" cy="6061075"/>
                      </a:xfrm>
                      <a:prstGeom prst="rect">
                        <a:avLst/>
                      </a:prstGeom>
                    </p:spPr>
                  </p:pic>
                </p:oleObj>
              </mc:Fallback>
            </mc:AlternateContent>
          </a:graphicData>
        </a:graphic>
      </p:graphicFrame>
      <p:pic>
        <p:nvPicPr>
          <p:cNvPr id="25" name="Picture 2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72319" y="1212056"/>
            <a:ext cx="2627542" cy="282938"/>
          </a:xfrm>
          <a:prstGeom prst="rect">
            <a:avLst/>
          </a:prstGeom>
        </p:spPr>
      </p:pic>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94708" y="1070964"/>
            <a:ext cx="929900" cy="459531"/>
          </a:xfrm>
          <a:prstGeom prst="rect">
            <a:avLst/>
          </a:prstGeom>
        </p:spPr>
      </p:pic>
      <p:sp>
        <p:nvSpPr>
          <p:cNvPr id="2" name="Rectangle 1">
            <a:extLst>
              <a:ext uri="{FF2B5EF4-FFF2-40B4-BE49-F238E27FC236}">
                <a16:creationId xmlns:a16="http://schemas.microsoft.com/office/drawing/2014/main" id="{4FE95B1C-97DA-4F0F-90B8-2FAC4CC436D7}"/>
              </a:ext>
            </a:extLst>
          </p:cNvPr>
          <p:cNvSpPr/>
          <p:nvPr/>
        </p:nvSpPr>
        <p:spPr>
          <a:xfrm>
            <a:off x="4139093" y="1594161"/>
            <a:ext cx="3108192" cy="954107"/>
          </a:xfrm>
          <a:prstGeom prst="rect">
            <a:avLst/>
          </a:prstGeom>
        </p:spPr>
        <p:txBody>
          <a:bodyPr wrap="square">
            <a:spAutoFit/>
          </a:bodyPr>
          <a:lstStyle/>
          <a:p>
            <a:pPr defTabSz="914400">
              <a:buClr>
                <a:srgbClr val="000000"/>
              </a:buClr>
            </a:pPr>
            <a:r>
              <a:rPr lang="en-US" sz="800" kern="0" dirty="0">
                <a:solidFill>
                  <a:srgbClr val="201F1E"/>
                </a:solidFill>
                <a:latin typeface="Calibri" panose="020F0502020204030204" pitchFamily="34" charset="0"/>
                <a:cs typeface="Arial"/>
                <a:sym typeface="Arial"/>
              </a:rPr>
              <a:t>“In support of improving patient care, this activity has been planned and implemented by the University of Nebraska Medical Center and Project ECHO</a:t>
            </a:r>
            <a:r>
              <a:rPr lang="en-US" sz="800" kern="0" baseline="30000" dirty="0">
                <a:solidFill>
                  <a:srgbClr val="201F1E"/>
                </a:solidFill>
                <a:latin typeface="Calibri" panose="020F0502020204030204" pitchFamily="34" charset="0"/>
                <a:cs typeface="Arial"/>
                <a:sym typeface="Arial"/>
              </a:rPr>
              <a:t>®</a:t>
            </a:r>
            <a:r>
              <a:rPr lang="en-US" sz="800" kern="0" dirty="0">
                <a:solidFill>
                  <a:srgbClr val="201F1E"/>
                </a:solidFill>
                <a:latin typeface="Calibri" panose="020F0502020204030204" pitchFamily="34" charset="0"/>
                <a:cs typeface="Arial"/>
                <a:sym typeface="Arial"/>
              </a:rPr>
              <a:t>. Project ECHO</a:t>
            </a:r>
            <a:r>
              <a:rPr lang="en-US" sz="800" kern="0" baseline="30000" dirty="0">
                <a:solidFill>
                  <a:srgbClr val="201F1E"/>
                </a:solidFill>
                <a:latin typeface="Calibri" panose="020F0502020204030204" pitchFamily="34" charset="0"/>
                <a:cs typeface="Arial"/>
                <a:sym typeface="Arial"/>
              </a:rPr>
              <a:t>® </a:t>
            </a:r>
            <a:r>
              <a:rPr lang="en-US" sz="800" kern="0" dirty="0">
                <a:solidFill>
                  <a:srgbClr val="201F1E"/>
                </a:solidFill>
                <a:latin typeface="Calibri" panose="020F0502020204030204" pitchFamily="34" charset="0"/>
                <a:cs typeface="Arial"/>
                <a:sym typeface="Arial"/>
              </a:rPr>
              <a:t>is jointly accredited by the Accreditation Council for Continuing Medical Education (ACCME), the Accreditation Council for Pharmacy Education (ACPE), and the American Nurses Credentialing Center (ANCC), to provide continuing education for the healthcare team.”</a:t>
            </a:r>
            <a:endParaRPr lang="en-US" sz="800" kern="0" dirty="0">
              <a:solidFill>
                <a:srgbClr val="000000"/>
              </a:solidFill>
              <a:latin typeface="Arial"/>
              <a:cs typeface="Arial"/>
              <a:sym typeface="Arial"/>
            </a:endParaRPr>
          </a:p>
        </p:txBody>
      </p:sp>
    </p:spTree>
    <p:extLst>
      <p:ext uri="{BB962C8B-B14F-4D97-AF65-F5344CB8AC3E}">
        <p14:creationId xmlns:p14="http://schemas.microsoft.com/office/powerpoint/2010/main" val="21309430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05992" y="1935920"/>
            <a:ext cx="5059997" cy="1137505"/>
          </a:xfrm>
        </p:spPr>
        <p:txBody>
          <a:bodyPr/>
          <a:lstStyle/>
          <a:p>
            <a:pPr algn="ctr"/>
            <a:r>
              <a:rPr lang="en-US" sz="2400" dirty="0"/>
              <a:t>Nebraska GWEP Geriatrics Case Conference ECHO</a:t>
            </a:r>
            <a:br>
              <a:rPr lang="en-US" sz="2700" dirty="0"/>
            </a:br>
            <a:endParaRPr lang="en-US" sz="3600" dirty="0"/>
          </a:p>
        </p:txBody>
      </p:sp>
      <p:sp>
        <p:nvSpPr>
          <p:cNvPr id="3" name="Subtitle 2"/>
          <p:cNvSpPr>
            <a:spLocks noGrp="1"/>
          </p:cNvSpPr>
          <p:nvPr>
            <p:ph type="subTitle" idx="1"/>
          </p:nvPr>
        </p:nvSpPr>
        <p:spPr>
          <a:xfrm>
            <a:off x="2340424" y="4523118"/>
            <a:ext cx="4509152" cy="516383"/>
          </a:xfrm>
        </p:spPr>
        <p:txBody>
          <a:bodyPr vert="horz" lIns="68580" tIns="34290" rIns="68580" bIns="34290" rtlCol="0" anchor="t">
            <a:normAutofit/>
          </a:bodyPr>
          <a:lstStyle/>
          <a:p>
            <a:pPr algn="ctr"/>
            <a:r>
              <a:rPr lang="en-US" sz="1350" b="0" dirty="0">
                <a:solidFill>
                  <a:schemeClr val="tx1"/>
                </a:solidFill>
              </a:rPr>
              <a:t>August 5th , 2021</a:t>
            </a:r>
          </a:p>
        </p:txBody>
      </p:sp>
      <p:sp>
        <p:nvSpPr>
          <p:cNvPr id="4" name="Rectangle 2"/>
          <p:cNvSpPr>
            <a:spLocks noChangeArrowheads="1"/>
          </p:cNvSpPr>
          <p:nvPr/>
        </p:nvSpPr>
        <p:spPr bwMode="auto">
          <a:xfrm>
            <a:off x="2205992" y="4439519"/>
            <a:ext cx="103939" cy="20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51435" tIns="25718" rIns="51435" bIns="25718" numCol="1" anchor="ctr" anchorCtr="0" compatLnSpc="1">
            <a:prstTxWarp prst="textNoShape">
              <a:avLst/>
            </a:prstTxWarp>
            <a:spAutoFit/>
          </a:bodyPr>
          <a:lstStyle/>
          <a:p>
            <a:pPr defTabSz="914400">
              <a:buClr>
                <a:srgbClr val="000000"/>
              </a:buClr>
            </a:pPr>
            <a:endParaRPr lang="en-US" sz="1013" kern="0" dirty="0">
              <a:solidFill>
                <a:prstClr val="black"/>
              </a:solidFill>
              <a:latin typeface="Calibri"/>
              <a:cs typeface="Arial"/>
              <a:sym typeface="Arial"/>
            </a:endParaRPr>
          </a:p>
        </p:txBody>
      </p:sp>
      <p:pic>
        <p:nvPicPr>
          <p:cNvPr id="2049" name="Picture 3" descr="Related image"/>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3451131" y="4781558"/>
            <a:ext cx="2368178" cy="10745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31198" y="1177551"/>
            <a:ext cx="3631207" cy="391013"/>
          </a:xfrm>
          <a:prstGeom prst="rect">
            <a:avLst/>
          </a:prstGeom>
          <a:solidFill>
            <a:sysClr val="window" lastClr="FFFFFF"/>
          </a:solidFill>
        </p:spPr>
      </p:pic>
      <p:pic>
        <p:nvPicPr>
          <p:cNvPr id="7" name="Picture 5" descr="Image result for nebraska medicine logo"/>
          <p:cNvPicPr>
            <a:picLocks noChangeAspect="1" noChangeArrowheads="1"/>
          </p:cNvPicPr>
          <p:nvPr/>
        </p:nvPicPr>
        <p:blipFill>
          <a:blip r:embed="rId5" r:link="rId6">
            <a:extLst>
              <a:ext uri="{28A0092B-C50C-407E-A947-70E740481C1C}">
                <a14:useLocalDpi xmlns:a14="http://schemas.microsoft.com/office/drawing/2010/main" val="0"/>
              </a:ext>
            </a:extLst>
          </a:blip>
          <a:srcRect/>
          <a:stretch>
            <a:fillRect/>
          </a:stretch>
        </p:blipFill>
        <p:spPr bwMode="auto">
          <a:xfrm>
            <a:off x="6381584" y="4926287"/>
            <a:ext cx="2463408" cy="95721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31198" y="3978830"/>
            <a:ext cx="1495813" cy="1877245"/>
          </a:xfrm>
          <a:prstGeom prst="rect">
            <a:avLst/>
          </a:prstGeom>
        </p:spPr>
      </p:pic>
      <p:sp>
        <p:nvSpPr>
          <p:cNvPr id="5" name="TextBox 4">
            <a:extLst>
              <a:ext uri="{FF2B5EF4-FFF2-40B4-BE49-F238E27FC236}">
                <a16:creationId xmlns:a16="http://schemas.microsoft.com/office/drawing/2014/main" id="{384CD293-282E-411B-BFE7-AB4FF7DD92A4}"/>
              </a:ext>
            </a:extLst>
          </p:cNvPr>
          <p:cNvSpPr txBox="1"/>
          <p:nvPr/>
        </p:nvSpPr>
        <p:spPr>
          <a:xfrm>
            <a:off x="2309931" y="3992990"/>
            <a:ext cx="4650581" cy="346249"/>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defTabSz="914400">
              <a:buClr>
                <a:srgbClr val="000000"/>
              </a:buClr>
            </a:pPr>
            <a:r>
              <a:rPr lang="en-US" kern="0" dirty="0">
                <a:solidFill>
                  <a:srgbClr val="000000"/>
                </a:solidFill>
                <a:latin typeface="Times New Roman"/>
                <a:ea typeface="+mn-lt"/>
                <a:cs typeface="Calibri"/>
                <a:sym typeface="Arial"/>
              </a:rPr>
              <a:t>Jane F. Potter, MD</a:t>
            </a:r>
            <a:endParaRPr lang="en-US" kern="0" dirty="0">
              <a:solidFill>
                <a:srgbClr val="000000"/>
              </a:solidFill>
              <a:latin typeface="Times New Roman"/>
              <a:cs typeface="Times New Roman"/>
              <a:sym typeface="Arial"/>
            </a:endParaRPr>
          </a:p>
        </p:txBody>
      </p:sp>
      <p:sp>
        <p:nvSpPr>
          <p:cNvPr id="9" name="TextBox 8">
            <a:extLst>
              <a:ext uri="{FF2B5EF4-FFF2-40B4-BE49-F238E27FC236}">
                <a16:creationId xmlns:a16="http://schemas.microsoft.com/office/drawing/2014/main" id="{02DF701E-CA36-41EC-B952-D62DE011AF25}"/>
              </a:ext>
            </a:extLst>
          </p:cNvPr>
          <p:cNvSpPr txBox="1"/>
          <p:nvPr/>
        </p:nvSpPr>
        <p:spPr>
          <a:xfrm>
            <a:off x="1781753" y="2882508"/>
            <a:ext cx="5887785" cy="807913"/>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pPr algn="ctr" defTabSz="914400">
              <a:buClr>
                <a:srgbClr val="000000"/>
              </a:buClr>
            </a:pPr>
            <a:r>
              <a:rPr lang="en-US" sz="2400" b="1" i="1" kern="0" dirty="0">
                <a:solidFill>
                  <a:srgbClr val="000000"/>
                </a:solidFill>
                <a:latin typeface="Arial"/>
                <a:cs typeface="Arial"/>
                <a:sym typeface="Arial"/>
              </a:rPr>
              <a:t>“</a:t>
            </a:r>
            <a:r>
              <a:rPr lang="en-US" sz="2400" b="1" kern="0" dirty="0">
                <a:solidFill>
                  <a:srgbClr val="000000"/>
                </a:solidFill>
                <a:latin typeface="Arial"/>
                <a:cs typeface="Arial"/>
                <a:sym typeface="Arial"/>
              </a:rPr>
              <a:t>Partnering for Age Friendly Care at the Nebraska GWEP: Progress Report”</a:t>
            </a:r>
            <a:endParaRPr lang="en-US" sz="2400" b="1" i="1" kern="0" dirty="0">
              <a:solidFill>
                <a:srgbClr val="000000"/>
              </a:solidFill>
              <a:latin typeface="Arial"/>
              <a:cs typeface="Calibri"/>
              <a:sym typeface="Arial"/>
            </a:endParaRPr>
          </a:p>
        </p:txBody>
      </p:sp>
      <p:pic>
        <p:nvPicPr>
          <p:cNvPr id="11" name="Picture 1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73688" y="1023233"/>
            <a:ext cx="1415792" cy="699646"/>
          </a:xfrm>
          <a:prstGeom prst="rect">
            <a:avLst/>
          </a:prstGeom>
        </p:spPr>
      </p:pic>
    </p:spTree>
    <p:extLst>
      <p:ext uri="{BB962C8B-B14F-4D97-AF65-F5344CB8AC3E}">
        <p14:creationId xmlns:p14="http://schemas.microsoft.com/office/powerpoint/2010/main" val="2495455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77EBB-4A6F-8449-98B1-1A701490B36D}"/>
              </a:ext>
            </a:extLst>
          </p:cNvPr>
          <p:cNvSpPr>
            <a:spLocks noGrp="1"/>
          </p:cNvSpPr>
          <p:nvPr>
            <p:ph type="ctrTitle"/>
          </p:nvPr>
        </p:nvSpPr>
        <p:spPr>
          <a:xfrm>
            <a:off x="1667735" y="2763670"/>
            <a:ext cx="6910208" cy="1470025"/>
          </a:xfrm>
        </p:spPr>
        <p:txBody>
          <a:bodyPr/>
          <a:lstStyle/>
          <a:p>
            <a:r>
              <a:rPr lang="en-US" sz="6000" b="0" dirty="0"/>
              <a:t>Partnering for Age Friendly Care, the Nebraska GWEP</a:t>
            </a:r>
            <a:r>
              <a:rPr lang="en-US" sz="8000" b="0" dirty="0"/>
              <a:t>:</a:t>
            </a:r>
            <a:endParaRPr lang="en-US" sz="8000" dirty="0"/>
          </a:p>
        </p:txBody>
      </p:sp>
      <p:sp>
        <p:nvSpPr>
          <p:cNvPr id="3" name="Subtitle 2">
            <a:extLst>
              <a:ext uri="{FF2B5EF4-FFF2-40B4-BE49-F238E27FC236}">
                <a16:creationId xmlns:a16="http://schemas.microsoft.com/office/drawing/2014/main" id="{030483B1-7E9B-9748-8D52-9CAA609A2362}"/>
              </a:ext>
            </a:extLst>
          </p:cNvPr>
          <p:cNvSpPr>
            <a:spLocks noGrp="1"/>
          </p:cNvSpPr>
          <p:nvPr>
            <p:ph type="subTitle" idx="1"/>
          </p:nvPr>
        </p:nvSpPr>
        <p:spPr>
          <a:xfrm>
            <a:off x="1890486" y="5059122"/>
            <a:ext cx="6012203" cy="884478"/>
          </a:xfrm>
        </p:spPr>
        <p:txBody>
          <a:bodyPr>
            <a:normAutofit/>
          </a:bodyPr>
          <a:lstStyle/>
          <a:p>
            <a:r>
              <a:rPr lang="en-US" sz="4400" b="0" dirty="0"/>
              <a:t>progress report</a:t>
            </a:r>
            <a:endParaRPr lang="en-US" sz="4400" dirty="0"/>
          </a:p>
        </p:txBody>
      </p:sp>
    </p:spTree>
    <p:extLst>
      <p:ext uri="{BB962C8B-B14F-4D97-AF65-F5344CB8AC3E}">
        <p14:creationId xmlns:p14="http://schemas.microsoft.com/office/powerpoint/2010/main" val="23733487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707D49-82F2-6D4A-BD64-7F0F195AB13C}"/>
              </a:ext>
            </a:extLst>
          </p:cNvPr>
          <p:cNvSpPr>
            <a:spLocks noGrp="1"/>
          </p:cNvSpPr>
          <p:nvPr>
            <p:ph type="title"/>
          </p:nvPr>
        </p:nvSpPr>
        <p:spPr/>
        <p:txBody>
          <a:bodyPr/>
          <a:lstStyle/>
          <a:p>
            <a:r>
              <a:rPr lang="en-US" dirty="0"/>
              <a:t>Why Enhance the PC Workforce?</a:t>
            </a:r>
          </a:p>
        </p:txBody>
      </p:sp>
      <p:sp>
        <p:nvSpPr>
          <p:cNvPr id="3" name="Content Placeholder 2">
            <a:extLst>
              <a:ext uri="{FF2B5EF4-FFF2-40B4-BE49-F238E27FC236}">
                <a16:creationId xmlns:a16="http://schemas.microsoft.com/office/drawing/2014/main" id="{8F060D83-3BB8-3A4C-A7F5-DDC36B48F3DB}"/>
              </a:ext>
            </a:extLst>
          </p:cNvPr>
          <p:cNvSpPr>
            <a:spLocks noGrp="1"/>
          </p:cNvSpPr>
          <p:nvPr>
            <p:ph idx="1"/>
          </p:nvPr>
        </p:nvSpPr>
        <p:spPr>
          <a:xfrm>
            <a:off x="1416049" y="2815391"/>
            <a:ext cx="7390599" cy="3756548"/>
          </a:xfrm>
        </p:spPr>
        <p:txBody>
          <a:bodyPr>
            <a:normAutofit fontScale="92500"/>
          </a:bodyPr>
          <a:lstStyle/>
          <a:p>
            <a:pPr marL="571500" indent="-571500">
              <a:buFont typeface="Arial" panose="020B0604020202020204" pitchFamily="34" charset="0"/>
              <a:buChar char="•"/>
            </a:pPr>
            <a:r>
              <a:rPr lang="en-US" sz="3600" dirty="0">
                <a:solidFill>
                  <a:schemeClr val="tx1"/>
                </a:solidFill>
              </a:rPr>
              <a:t>Most care for people over 65 </a:t>
            </a:r>
            <a:r>
              <a:rPr lang="en-US" sz="3600" dirty="0" err="1">
                <a:solidFill>
                  <a:schemeClr val="tx1"/>
                </a:solidFill>
              </a:rPr>
              <a:t>yrs</a:t>
            </a:r>
            <a:r>
              <a:rPr lang="en-US" sz="3600" dirty="0">
                <a:solidFill>
                  <a:schemeClr val="tx1"/>
                </a:solidFill>
              </a:rPr>
              <a:t> is done in primary care</a:t>
            </a:r>
          </a:p>
          <a:p>
            <a:pPr marL="571500" indent="-571500">
              <a:buFont typeface="Arial" panose="020B0604020202020204" pitchFamily="34" charset="0"/>
              <a:buChar char="•"/>
            </a:pPr>
            <a:r>
              <a:rPr lang="en-US" sz="3600" dirty="0">
                <a:solidFill>
                  <a:schemeClr val="tx1"/>
                </a:solidFill>
              </a:rPr>
              <a:t>Research in geriatrics shows there are 4 high yield areas that improve care and outcomes</a:t>
            </a:r>
          </a:p>
          <a:p>
            <a:pPr marL="571500" indent="-571500">
              <a:buFont typeface="Arial" panose="020B0604020202020204" pitchFamily="34" charset="0"/>
              <a:buChar char="•"/>
            </a:pPr>
            <a:r>
              <a:rPr lang="en-US" sz="3600" dirty="0">
                <a:solidFill>
                  <a:schemeClr val="tx1"/>
                </a:solidFill>
              </a:rPr>
              <a:t>Collaboration within the IP team and with CBOs is key to 4Ms care</a:t>
            </a:r>
          </a:p>
          <a:p>
            <a:endParaRPr lang="en-US" sz="3600" dirty="0"/>
          </a:p>
        </p:txBody>
      </p:sp>
    </p:spTree>
    <p:extLst>
      <p:ext uri="{BB962C8B-B14F-4D97-AF65-F5344CB8AC3E}">
        <p14:creationId xmlns:p14="http://schemas.microsoft.com/office/powerpoint/2010/main" val="1833458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CDDE3-4E95-4D49-B02F-B854591701D9}"/>
              </a:ext>
            </a:extLst>
          </p:cNvPr>
          <p:cNvSpPr>
            <a:spLocks noGrp="1"/>
          </p:cNvSpPr>
          <p:nvPr>
            <p:ph type="ctrTitle"/>
          </p:nvPr>
        </p:nvSpPr>
        <p:spPr/>
        <p:txBody>
          <a:bodyPr/>
          <a:lstStyle/>
          <a:p>
            <a:r>
              <a:rPr lang="en-US" dirty="0"/>
              <a:t>The 4 </a:t>
            </a:r>
            <a:r>
              <a:rPr lang="en-US" dirty="0" err="1"/>
              <a:t>Ms</a:t>
            </a:r>
            <a:br>
              <a:rPr lang="en-US" dirty="0"/>
            </a:br>
            <a:br>
              <a:rPr lang="en-US" dirty="0"/>
            </a:br>
            <a:endParaRPr lang="en-US" dirty="0"/>
          </a:p>
        </p:txBody>
      </p:sp>
      <p:sp>
        <p:nvSpPr>
          <p:cNvPr id="3" name="Subtitle 2">
            <a:extLst>
              <a:ext uri="{FF2B5EF4-FFF2-40B4-BE49-F238E27FC236}">
                <a16:creationId xmlns:a16="http://schemas.microsoft.com/office/drawing/2014/main" id="{64BDF8A6-84A5-D847-91A7-1193198B463A}"/>
              </a:ext>
            </a:extLst>
          </p:cNvPr>
          <p:cNvSpPr>
            <a:spLocks noGrp="1"/>
          </p:cNvSpPr>
          <p:nvPr>
            <p:ph type="subTitle" idx="1"/>
          </p:nvPr>
        </p:nvSpPr>
        <p:spPr>
          <a:xfrm>
            <a:off x="2080554" y="1744843"/>
            <a:ext cx="6012203" cy="3580784"/>
          </a:xfrm>
        </p:spPr>
        <p:txBody>
          <a:bodyPr>
            <a:normAutofit/>
          </a:bodyPr>
          <a:lstStyle/>
          <a:p>
            <a:pPr marL="571500" indent="-571500">
              <a:buFont typeface="Arial" panose="020B0604020202020204" pitchFamily="34" charset="0"/>
              <a:buChar char="•"/>
            </a:pPr>
            <a:r>
              <a:rPr lang="en-US" sz="4400" dirty="0"/>
              <a:t>What Matters</a:t>
            </a:r>
          </a:p>
          <a:p>
            <a:pPr marL="571500" indent="-571500">
              <a:buFont typeface="Arial" panose="020B0604020202020204" pitchFamily="34" charset="0"/>
              <a:buChar char="•"/>
            </a:pPr>
            <a:r>
              <a:rPr lang="en-US" sz="4400" dirty="0"/>
              <a:t>Mentation</a:t>
            </a:r>
          </a:p>
          <a:p>
            <a:pPr marL="571500" indent="-571500">
              <a:buFont typeface="Arial" panose="020B0604020202020204" pitchFamily="34" charset="0"/>
              <a:buChar char="•"/>
            </a:pPr>
            <a:r>
              <a:rPr lang="en-US" sz="4400" dirty="0"/>
              <a:t>Mobility</a:t>
            </a:r>
          </a:p>
          <a:p>
            <a:pPr marL="571500" indent="-571500">
              <a:buFont typeface="Arial" panose="020B0604020202020204" pitchFamily="34" charset="0"/>
              <a:buChar char="•"/>
            </a:pPr>
            <a:r>
              <a:rPr lang="en-US" sz="4400" dirty="0"/>
              <a:t>Medications</a:t>
            </a:r>
          </a:p>
        </p:txBody>
      </p:sp>
    </p:spTree>
    <p:extLst>
      <p:ext uri="{BB962C8B-B14F-4D97-AF65-F5344CB8AC3E}">
        <p14:creationId xmlns:p14="http://schemas.microsoft.com/office/powerpoint/2010/main" val="2000296420"/>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{EF9FF247-9E0A-FA4D-9DD8-437CA25E3C8F}tf16401378</Template>
  <TotalTime>17921</TotalTime>
  <Words>3727</Words>
  <Application>Microsoft Office PowerPoint</Application>
  <PresentationFormat>On-screen Show (4:3)</PresentationFormat>
  <Paragraphs>471</Paragraphs>
  <Slides>46</Slides>
  <Notes>24</Notes>
  <HiddenSlides>0</HiddenSlides>
  <MMClips>0</MMClips>
  <ScaleCrop>false</ScaleCrop>
  <HeadingPairs>
    <vt:vector size="8" baseType="variant">
      <vt:variant>
        <vt:lpstr>Fonts Used</vt:lpstr>
      </vt:variant>
      <vt:variant>
        <vt:i4>6</vt:i4>
      </vt:variant>
      <vt:variant>
        <vt:lpstr>Theme</vt:lpstr>
      </vt:variant>
      <vt:variant>
        <vt:i4>2</vt:i4>
      </vt:variant>
      <vt:variant>
        <vt:lpstr>Embedded OLE Servers</vt:lpstr>
      </vt:variant>
      <vt:variant>
        <vt:i4>1</vt:i4>
      </vt:variant>
      <vt:variant>
        <vt:lpstr>Slide Titles</vt:lpstr>
      </vt:variant>
      <vt:variant>
        <vt:i4>46</vt:i4>
      </vt:variant>
    </vt:vector>
  </HeadingPairs>
  <TitlesOfParts>
    <vt:vector size="55" baseType="lpstr">
      <vt:lpstr>Arial</vt:lpstr>
      <vt:lpstr>Arial,Sans-Serif</vt:lpstr>
      <vt:lpstr>Arial-BoldMT</vt:lpstr>
      <vt:lpstr>Calibri</vt:lpstr>
      <vt:lpstr>Times New Roman</vt:lpstr>
      <vt:lpstr>Trebuchet MS</vt:lpstr>
      <vt:lpstr>Default Theme</vt:lpstr>
      <vt:lpstr>1_Default Theme</vt:lpstr>
      <vt:lpstr>Document</vt:lpstr>
      <vt:lpstr> Nebraska GWEP Geriatrics  Case Conference ECHO  will begin at 12:15   </vt:lpstr>
      <vt:lpstr>Welcome</vt:lpstr>
      <vt:lpstr>This program is supported by the Health Resources and Services Administration (HRSA) of the U.S. Department of Health and Human Services (HHS) as part of an award totaling  $749,813.00 with 0% financed with non-governmental sources. The contents are those of the author(s) and do not necessarily represent the official views of, nor an endorsement, by HRSA, HHS, or the U.S. Government. For more information, please visit HRSA.gov. </vt:lpstr>
      <vt:lpstr>PowerPoint Presentation</vt:lpstr>
      <vt:lpstr>PowerPoint Presentation</vt:lpstr>
      <vt:lpstr>Nebraska GWEP Geriatrics Case Conference ECHO </vt:lpstr>
      <vt:lpstr>Partnering for Age Friendly Care, the Nebraska GWEP:</vt:lpstr>
      <vt:lpstr>Why Enhance the PC Workforce?</vt:lpstr>
      <vt:lpstr>The 4 Ms  </vt:lpstr>
      <vt:lpstr>Timeline</vt:lpstr>
      <vt:lpstr>PowerPoint Presentation</vt:lpstr>
      <vt:lpstr>PowerPoint Presentation</vt:lpstr>
      <vt:lpstr>PowerPoint Presentation</vt:lpstr>
      <vt:lpstr>Educational Outcomes</vt:lpstr>
      <vt:lpstr>Transfer of Knowledge-in EMR Data</vt:lpstr>
      <vt:lpstr>Knowledge Transfer</vt:lpstr>
      <vt:lpstr>Patients &gt; 65 years with an Advanced Care Plan in EMR</vt:lpstr>
      <vt:lpstr>Quiz Question 1</vt:lpstr>
      <vt:lpstr>Patients &gt; 65 years with an Advanced Care Plan in EMR</vt:lpstr>
      <vt:lpstr>How Can We Increase proportion of people with an ACP?</vt:lpstr>
      <vt:lpstr>Knowledge Transfer</vt:lpstr>
      <vt:lpstr>Quiz Question 2</vt:lpstr>
      <vt:lpstr>Age Distribution of People in the US with Dementia</vt:lpstr>
      <vt:lpstr>Why Make Referrals for Dementia Education in Primary Care?</vt:lpstr>
      <vt:lpstr>How to Refer from Primary Care</vt:lpstr>
      <vt:lpstr>PowerPoint Presentation</vt:lpstr>
      <vt:lpstr>Programming by AANC</vt:lpstr>
      <vt:lpstr>Identify Existing Patients</vt:lpstr>
      <vt:lpstr>Identification of Patients with Dementia and Referral </vt:lpstr>
      <vt:lpstr>Knowledge Transfer</vt:lpstr>
      <vt:lpstr>Quiz Question 3</vt:lpstr>
      <vt:lpstr>Mobility</vt:lpstr>
      <vt:lpstr>PowerPoint Presentation</vt:lpstr>
      <vt:lpstr>PowerPoint Presentation</vt:lpstr>
      <vt:lpstr>Knowledge Transfer</vt:lpstr>
      <vt:lpstr>PowerPoint Presentation</vt:lpstr>
      <vt:lpstr>Level 4: Results (Impact)</vt:lpstr>
      <vt:lpstr>Will Addressing SDoH Reduce Readmissions?</vt:lpstr>
      <vt:lpstr>Patient Outcomes</vt:lpstr>
      <vt:lpstr>Quiz Question 4</vt:lpstr>
      <vt:lpstr>PowerPoint Presentation</vt:lpstr>
      <vt:lpstr>PowerPoint Presentation</vt:lpstr>
      <vt:lpstr>PowerPoint Presentation</vt:lpstr>
      <vt:lpstr>PowerPoint Presentation</vt:lpstr>
      <vt:lpstr>Recognizing Age Friendly Primary Care</vt:lpstr>
      <vt:lpstr>Follow-up Case Discussions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Greg</dc:creator>
  <cp:lastModifiedBy>Cole, Jessica B</cp:lastModifiedBy>
  <cp:revision>122</cp:revision>
  <cp:lastPrinted>2021-06-26T16:33:27Z</cp:lastPrinted>
  <dcterms:created xsi:type="dcterms:W3CDTF">2014-09-17T15:14:42Z</dcterms:created>
  <dcterms:modified xsi:type="dcterms:W3CDTF">2021-08-05T18:38:27Z</dcterms:modified>
</cp:coreProperties>
</file>