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 id="2147483648" r:id="rId5"/>
    <p:sldMasterId id="2147483660" r:id="rId6"/>
    <p:sldMasterId id="2147483673" r:id="rId7"/>
    <p:sldMasterId id="2147483784" r:id="rId8"/>
    <p:sldMasterId id="2147483745" r:id="rId9"/>
    <p:sldMasterId id="2147483758" r:id="rId10"/>
    <p:sldMasterId id="2147483785" r:id="rId11"/>
    <p:sldMasterId id="2147483791" r:id="rId12"/>
  </p:sldMasterIdLst>
  <p:notesMasterIdLst>
    <p:notesMasterId r:id="rId86"/>
  </p:notesMasterIdLst>
  <p:sldIdLst>
    <p:sldId id="285" r:id="rId13"/>
    <p:sldId id="288" r:id="rId14"/>
    <p:sldId id="295" r:id="rId15"/>
    <p:sldId id="291" r:id="rId16"/>
    <p:sldId id="296" r:id="rId17"/>
    <p:sldId id="297" r:id="rId18"/>
    <p:sldId id="652" r:id="rId19"/>
    <p:sldId id="650" r:id="rId20"/>
    <p:sldId id="619" r:id="rId21"/>
    <p:sldId id="592" r:id="rId22"/>
    <p:sldId id="591" r:id="rId23"/>
    <p:sldId id="590" r:id="rId24"/>
    <p:sldId id="589" r:id="rId25"/>
    <p:sldId id="588" r:id="rId26"/>
    <p:sldId id="587" r:id="rId27"/>
    <p:sldId id="586" r:id="rId28"/>
    <p:sldId id="596" r:id="rId29"/>
    <p:sldId id="651" r:id="rId30"/>
    <p:sldId id="595" r:id="rId31"/>
    <p:sldId id="260" r:id="rId32"/>
    <p:sldId id="688" r:id="rId33"/>
    <p:sldId id="663" r:id="rId34"/>
    <p:sldId id="658" r:id="rId35"/>
    <p:sldId id="662" r:id="rId36"/>
    <p:sldId id="655" r:id="rId37"/>
    <p:sldId id="616" r:id="rId38"/>
    <p:sldId id="615" r:id="rId39"/>
    <p:sldId id="614" r:id="rId40"/>
    <p:sldId id="531" r:id="rId41"/>
    <p:sldId id="527" r:id="rId42"/>
    <p:sldId id="580" r:id="rId43"/>
    <p:sldId id="667" r:id="rId44"/>
    <p:sldId id="574" r:id="rId45"/>
    <p:sldId id="573" r:id="rId46"/>
    <p:sldId id="666" r:id="rId47"/>
    <p:sldId id="578" r:id="rId48"/>
    <p:sldId id="626" r:id="rId49"/>
    <p:sldId id="689" r:id="rId50"/>
    <p:sldId id="577" r:id="rId51"/>
    <p:sldId id="672" r:id="rId52"/>
    <p:sldId id="624" r:id="rId53"/>
    <p:sldId id="434" r:id="rId54"/>
    <p:sldId id="433" r:id="rId55"/>
    <p:sldId id="420" r:id="rId56"/>
    <p:sldId id="421" r:id="rId57"/>
    <p:sldId id="509" r:id="rId58"/>
    <p:sldId id="436" r:id="rId59"/>
    <p:sldId id="438" r:id="rId60"/>
    <p:sldId id="431" r:id="rId61"/>
    <p:sldId id="439" r:id="rId62"/>
    <p:sldId id="440" r:id="rId63"/>
    <p:sldId id="441" r:id="rId64"/>
    <p:sldId id="654" r:id="rId65"/>
    <p:sldId id="674" r:id="rId66"/>
    <p:sldId id="690" r:id="rId67"/>
    <p:sldId id="635" r:id="rId68"/>
    <p:sldId id="676" r:id="rId69"/>
    <p:sldId id="648" r:id="rId70"/>
    <p:sldId id="680" r:id="rId71"/>
    <p:sldId id="681" r:id="rId72"/>
    <p:sldId id="691" r:id="rId73"/>
    <p:sldId id="622" r:id="rId74"/>
    <p:sldId id="682" r:id="rId75"/>
    <p:sldId id="684" r:id="rId76"/>
    <p:sldId id="579" r:id="rId77"/>
    <p:sldId id="683" r:id="rId78"/>
    <p:sldId id="686" r:id="rId79"/>
    <p:sldId id="685" r:id="rId80"/>
    <p:sldId id="636" r:id="rId81"/>
    <p:sldId id="641" r:id="rId82"/>
    <p:sldId id="639" r:id="rId83"/>
    <p:sldId id="640" r:id="rId84"/>
    <p:sldId id="611"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FCFAFA"/>
    <a:srgbClr val="CC99FF"/>
    <a:srgbClr val="AD122A"/>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C61665-FCC9-4813-BA94-ABDC27EA536A}" v="1" dt="2021-09-02T21:16:15.029"/>
    <p1510:client id="{CA7DC2D5-2B75-41F6-A4E6-2EA3745DC3B1}" v="5" dt="2021-09-03T17:34:33.1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87947" autoAdjust="0"/>
  </p:normalViewPr>
  <p:slideViewPr>
    <p:cSldViewPr snapToGrid="0" snapToObjects="1">
      <p:cViewPr varScale="1">
        <p:scale>
          <a:sx n="63" d="100"/>
          <a:sy n="63" d="100"/>
        </p:scale>
        <p:origin x="120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theme" Target="theme/theme1.xml"/><Relationship Id="rId16" Type="http://schemas.openxmlformats.org/officeDocument/2006/relationships/slide" Target="slides/slide4.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4.xml"/><Relationship Id="rId71" Type="http://schemas.openxmlformats.org/officeDocument/2006/relationships/slide" Target="slides/slide59.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presProps" Target="pres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urgin, Mary Jo" userId="5c43b868-1356-40bd-816f-72aaf2694ef8" providerId="ADAL" clId="{CA7DC2D5-2B75-41F6-A4E6-2EA3745DC3B1}"/>
    <pc:docChg chg="custSel modSld">
      <pc:chgData name="Spurgin, Mary Jo" userId="5c43b868-1356-40bd-816f-72aaf2694ef8" providerId="ADAL" clId="{CA7DC2D5-2B75-41F6-A4E6-2EA3745DC3B1}" dt="2021-09-03T17:36:36.784" v="51" actId="1076"/>
      <pc:docMkLst>
        <pc:docMk/>
      </pc:docMkLst>
      <pc:sldChg chg="addSp delSp modSp mod">
        <pc:chgData name="Spurgin, Mary Jo" userId="5c43b868-1356-40bd-816f-72aaf2694ef8" providerId="ADAL" clId="{CA7DC2D5-2B75-41F6-A4E6-2EA3745DC3B1}" dt="2021-09-03T17:36:36.784" v="51" actId="1076"/>
        <pc:sldMkLst>
          <pc:docMk/>
          <pc:sldMk cId="2306315215" sldId="291"/>
        </pc:sldMkLst>
        <pc:spChg chg="add mod">
          <ac:chgData name="Spurgin, Mary Jo" userId="5c43b868-1356-40bd-816f-72aaf2694ef8" providerId="ADAL" clId="{CA7DC2D5-2B75-41F6-A4E6-2EA3745DC3B1}" dt="2021-09-03T17:34:33.149" v="36" actId="1076"/>
          <ac:spMkLst>
            <pc:docMk/>
            <pc:sldMk cId="2306315215" sldId="291"/>
            <ac:spMk id="8" creationId="{283B9CBF-EB5E-4146-B61F-DBF6FCF34807}"/>
          </ac:spMkLst>
        </pc:spChg>
        <pc:graphicFrameChg chg="add mod modGraphic">
          <ac:chgData name="Spurgin, Mary Jo" userId="5c43b868-1356-40bd-816f-72aaf2694ef8" providerId="ADAL" clId="{CA7DC2D5-2B75-41F6-A4E6-2EA3745DC3B1}" dt="2021-09-03T17:36:36.784" v="51" actId="1076"/>
          <ac:graphicFrameMkLst>
            <pc:docMk/>
            <pc:sldMk cId="2306315215" sldId="291"/>
            <ac:graphicFrameMk id="2" creationId="{702A648D-4F72-4851-A873-FC4949F503A4}"/>
          </ac:graphicFrameMkLst>
        </pc:graphicFrameChg>
        <pc:graphicFrameChg chg="add mod modGraphic">
          <ac:chgData name="Spurgin, Mary Jo" userId="5c43b868-1356-40bd-816f-72aaf2694ef8" providerId="ADAL" clId="{CA7DC2D5-2B75-41F6-A4E6-2EA3745DC3B1}" dt="2021-09-03T17:36:02.597" v="47" actId="1076"/>
          <ac:graphicFrameMkLst>
            <pc:docMk/>
            <pc:sldMk cId="2306315215" sldId="291"/>
            <ac:graphicFrameMk id="3" creationId="{4BC0D747-73F3-4A82-A2FE-4B27BB5EDA6A}"/>
          </ac:graphicFrameMkLst>
        </pc:graphicFrameChg>
        <pc:picChg chg="mod">
          <ac:chgData name="Spurgin, Mary Jo" userId="5c43b868-1356-40bd-816f-72aaf2694ef8" providerId="ADAL" clId="{CA7DC2D5-2B75-41F6-A4E6-2EA3745DC3B1}" dt="2021-09-03T17:34:25.462" v="34" actId="1076"/>
          <ac:picMkLst>
            <pc:docMk/>
            <pc:sldMk cId="2306315215" sldId="291"/>
            <ac:picMk id="5" creationId="{00000000-0000-0000-0000-000000000000}"/>
          </ac:picMkLst>
        </pc:picChg>
        <pc:picChg chg="mod">
          <ac:chgData name="Spurgin, Mary Jo" userId="5c43b868-1356-40bd-816f-72aaf2694ef8" providerId="ADAL" clId="{CA7DC2D5-2B75-41F6-A4E6-2EA3745DC3B1}" dt="2021-09-03T17:34:29.218" v="35" actId="1076"/>
          <ac:picMkLst>
            <pc:docMk/>
            <pc:sldMk cId="2306315215" sldId="291"/>
            <ac:picMk id="6" creationId="{00000000-0000-0000-0000-000000000000}"/>
          </ac:picMkLst>
        </pc:picChg>
        <pc:picChg chg="mod">
          <ac:chgData name="Spurgin, Mary Jo" userId="5c43b868-1356-40bd-816f-72aaf2694ef8" providerId="ADAL" clId="{CA7DC2D5-2B75-41F6-A4E6-2EA3745DC3B1}" dt="2021-09-03T17:34:46.241" v="39" actId="1076"/>
          <ac:picMkLst>
            <pc:docMk/>
            <pc:sldMk cId="2306315215" sldId="291"/>
            <ac:picMk id="7" creationId="{7DB45D0D-77DA-465F-A14D-3114DECFFC01}"/>
          </ac:picMkLst>
        </pc:picChg>
        <pc:picChg chg="del">
          <ac:chgData name="Spurgin, Mary Jo" userId="5c43b868-1356-40bd-816f-72aaf2694ef8" providerId="ADAL" clId="{CA7DC2D5-2B75-41F6-A4E6-2EA3745DC3B1}" dt="2021-09-03T17:31:56.530" v="3" actId="478"/>
          <ac:picMkLst>
            <pc:docMk/>
            <pc:sldMk cId="2306315215" sldId="291"/>
            <ac:picMk id="18" creationId="{4925F219-1E85-4A41-B809-55B555AB4139}"/>
          </ac:picMkLst>
        </pc:picChg>
        <pc:picChg chg="mod">
          <ac:chgData name="Spurgin, Mary Jo" userId="5c43b868-1356-40bd-816f-72aaf2694ef8" providerId="ADAL" clId="{CA7DC2D5-2B75-41F6-A4E6-2EA3745DC3B1}" dt="2021-09-03T17:36:12.428" v="49" actId="1076"/>
          <ac:picMkLst>
            <pc:docMk/>
            <pc:sldMk cId="2306315215" sldId="291"/>
            <ac:picMk id="20" creationId="{A35A0842-CE9C-4ADE-A0EF-DDD103D6C5A3}"/>
          </ac:picMkLst>
        </pc:picChg>
        <pc:picChg chg="mod">
          <ac:chgData name="Spurgin, Mary Jo" userId="5c43b868-1356-40bd-816f-72aaf2694ef8" providerId="ADAL" clId="{CA7DC2D5-2B75-41F6-A4E6-2EA3745DC3B1}" dt="2021-09-03T17:36:22.541" v="50" actId="1076"/>
          <ac:picMkLst>
            <pc:docMk/>
            <pc:sldMk cId="2306315215" sldId="291"/>
            <ac:picMk id="26" creationId="{87D81DA2-C325-4639-8856-17AC3ECE57D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1F987-5366-4396-A99C-06E98BBAD123}" type="datetimeFigureOut">
              <a:rPr lang="en-US" smtClean="0"/>
              <a:t>9/7/2021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81B2C-6838-4F8F-8C17-CFE5EB43DA01}" type="slidenum">
              <a:rPr lang="en-US" smtClean="0"/>
              <a:t>‹#›</a:t>
            </a:fld>
            <a:endParaRPr lang="en-US"/>
          </a:p>
        </p:txBody>
      </p:sp>
    </p:spTree>
    <p:extLst>
      <p:ext uri="{BB962C8B-B14F-4D97-AF65-F5344CB8AC3E}">
        <p14:creationId xmlns:p14="http://schemas.microsoft.com/office/powerpoint/2010/main" val="865077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live until we die and skip</a:t>
            </a:r>
            <a:r>
              <a:rPr lang="en-US" baseline="0" dirty="0"/>
              <a:t> the dying part or make it as short as possible</a:t>
            </a:r>
            <a:endParaRPr lang="en-US" dirty="0"/>
          </a:p>
        </p:txBody>
      </p:sp>
      <p:sp>
        <p:nvSpPr>
          <p:cNvPr id="4" name="Slide Number Placeholder 3"/>
          <p:cNvSpPr>
            <a:spLocks noGrp="1"/>
          </p:cNvSpPr>
          <p:nvPr>
            <p:ph type="sldNum" sz="quarter" idx="10"/>
          </p:nvPr>
        </p:nvSpPr>
        <p:spPr/>
        <p:txBody>
          <a:bodyPr/>
          <a:lstStyle/>
          <a:p>
            <a:fld id="{4AB9E947-9A9F-4795-B924-5C216EBE2535}" type="slidenum">
              <a:rPr lang="en-US" smtClean="0"/>
              <a:t>23</a:t>
            </a:fld>
            <a:endParaRPr lang="en-US"/>
          </a:p>
        </p:txBody>
      </p:sp>
    </p:spTree>
    <p:extLst>
      <p:ext uri="{BB962C8B-B14F-4D97-AF65-F5344CB8AC3E}">
        <p14:creationId xmlns:p14="http://schemas.microsoft.com/office/powerpoint/2010/main" val="1343009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Tx/>
              <a:buChar char="-"/>
            </a:pPr>
            <a:r>
              <a:rPr lang="en-US" sz="1200" i="1" dirty="0">
                <a:solidFill>
                  <a:schemeClr val="bg1"/>
                </a:solidFill>
              </a:rPr>
              <a:t>And</a:t>
            </a:r>
            <a:r>
              <a:rPr lang="en-US" sz="1200" dirty="0">
                <a:solidFill>
                  <a:schemeClr val="bg1"/>
                </a:solidFill>
              </a:rPr>
              <a:t> &gt; </a:t>
            </a:r>
            <a:r>
              <a:rPr lang="en-US" sz="1200" i="1" dirty="0">
                <a:solidFill>
                  <a:schemeClr val="bg1"/>
                </a:solidFill>
              </a:rPr>
              <a:t>But</a:t>
            </a:r>
          </a:p>
          <a:p>
            <a:pPr marL="285750" indent="-285750" algn="l">
              <a:buFontTx/>
              <a:buChar char="-"/>
            </a:pPr>
            <a:r>
              <a:rPr lang="en-US" sz="1200" i="1" dirty="0">
                <a:solidFill>
                  <a:schemeClr val="bg1"/>
                </a:solidFill>
              </a:rPr>
              <a:t>Hope</a:t>
            </a:r>
            <a:r>
              <a:rPr lang="en-US" sz="1200" dirty="0">
                <a:solidFill>
                  <a:schemeClr val="bg1"/>
                </a:solidFill>
              </a:rPr>
              <a:t> and </a:t>
            </a:r>
            <a:r>
              <a:rPr lang="en-US" sz="1200" i="1" dirty="0">
                <a:solidFill>
                  <a:schemeClr val="bg1"/>
                </a:solidFill>
              </a:rPr>
              <a:t>worry</a:t>
            </a:r>
          </a:p>
          <a:p>
            <a:endParaRPr lang="en-US" dirty="0"/>
          </a:p>
        </p:txBody>
      </p:sp>
      <p:sp>
        <p:nvSpPr>
          <p:cNvPr id="4" name="Slide Number Placeholder 3"/>
          <p:cNvSpPr>
            <a:spLocks noGrp="1"/>
          </p:cNvSpPr>
          <p:nvPr>
            <p:ph type="sldNum" sz="quarter" idx="10"/>
          </p:nvPr>
        </p:nvSpPr>
        <p:spPr/>
        <p:txBody>
          <a:bodyPr/>
          <a:lstStyle/>
          <a:p>
            <a:fld id="{B8281B2C-6838-4F8F-8C17-CFE5EB43DA01}" type="slidenum">
              <a:rPr lang="en-US" smtClean="0"/>
              <a:t>40</a:t>
            </a:fld>
            <a:endParaRPr lang="en-US"/>
          </a:p>
        </p:txBody>
      </p:sp>
    </p:spTree>
    <p:extLst>
      <p:ext uri="{BB962C8B-B14F-4D97-AF65-F5344CB8AC3E}">
        <p14:creationId xmlns:p14="http://schemas.microsoft.com/office/powerpoint/2010/main" val="418808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indent="-342900" algn="l">
              <a:buFontTx/>
              <a:buChar char="-"/>
            </a:pPr>
            <a:r>
              <a:rPr lang="en-US" sz="1200" i="1">
                <a:solidFill>
                  <a:schemeClr val="bg1"/>
                </a:solidFill>
              </a:rPr>
              <a:t>And</a:t>
            </a:r>
            <a:r>
              <a:rPr lang="en-US" sz="1200">
                <a:solidFill>
                  <a:schemeClr val="bg1"/>
                </a:solidFill>
              </a:rPr>
              <a:t> &gt; </a:t>
            </a:r>
            <a:r>
              <a:rPr lang="en-US" sz="1200" i="1">
                <a:solidFill>
                  <a:schemeClr val="bg1"/>
                </a:solidFill>
              </a:rPr>
              <a:t>But</a:t>
            </a:r>
          </a:p>
          <a:p>
            <a:pPr marL="285750" indent="-285750" algn="l">
              <a:buFontTx/>
              <a:buChar char="-"/>
            </a:pPr>
            <a:r>
              <a:rPr lang="en-US" sz="1200" i="1">
                <a:solidFill>
                  <a:schemeClr val="bg1"/>
                </a:solidFill>
              </a:rPr>
              <a:t>Hope</a:t>
            </a:r>
            <a:r>
              <a:rPr lang="en-US" sz="1200">
                <a:solidFill>
                  <a:schemeClr val="bg1"/>
                </a:solidFill>
              </a:rPr>
              <a:t> and </a:t>
            </a:r>
            <a:r>
              <a:rPr lang="en-US" sz="1200" i="1">
                <a:solidFill>
                  <a:schemeClr val="bg1"/>
                </a:solidFill>
              </a:rPr>
              <a:t>worry</a:t>
            </a:r>
          </a:p>
          <a:p>
            <a:endParaRPr lang="en-US"/>
          </a:p>
        </p:txBody>
      </p:sp>
      <p:sp>
        <p:nvSpPr>
          <p:cNvPr id="4" name="Slide Number Placeholder 3"/>
          <p:cNvSpPr>
            <a:spLocks noGrp="1"/>
          </p:cNvSpPr>
          <p:nvPr>
            <p:ph type="sldNum" sz="quarter" idx="10"/>
          </p:nvPr>
        </p:nvSpPr>
        <p:spPr/>
        <p:txBody>
          <a:bodyPr/>
          <a:lstStyle/>
          <a:p>
            <a:fld id="{B8281B2C-6838-4F8F-8C17-CFE5EB43DA01}" type="slidenum">
              <a:rPr lang="en-US" smtClean="0"/>
              <a:t>53</a:t>
            </a:fld>
            <a:endParaRPr lang="en-US"/>
          </a:p>
        </p:txBody>
      </p:sp>
    </p:spTree>
    <p:extLst>
      <p:ext uri="{BB962C8B-B14F-4D97-AF65-F5344CB8AC3E}">
        <p14:creationId xmlns:p14="http://schemas.microsoft.com/office/powerpoint/2010/main" val="427319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Tx/>
              <a:buChar char="-"/>
            </a:pPr>
            <a:r>
              <a:rPr lang="en-US" sz="1200" i="1" dirty="0">
                <a:solidFill>
                  <a:schemeClr val="bg1"/>
                </a:solidFill>
              </a:rPr>
              <a:t>And</a:t>
            </a:r>
            <a:r>
              <a:rPr lang="en-US" sz="1200" dirty="0">
                <a:solidFill>
                  <a:schemeClr val="bg1"/>
                </a:solidFill>
              </a:rPr>
              <a:t> &gt; </a:t>
            </a:r>
            <a:r>
              <a:rPr lang="en-US" sz="1200" i="1" dirty="0">
                <a:solidFill>
                  <a:schemeClr val="bg1"/>
                </a:solidFill>
              </a:rPr>
              <a:t>But</a:t>
            </a:r>
          </a:p>
          <a:p>
            <a:pPr marL="285750" indent="-285750" algn="l">
              <a:buFontTx/>
              <a:buChar char="-"/>
            </a:pPr>
            <a:r>
              <a:rPr lang="en-US" sz="1200" i="1" dirty="0">
                <a:solidFill>
                  <a:schemeClr val="bg1"/>
                </a:solidFill>
              </a:rPr>
              <a:t>Hope</a:t>
            </a:r>
            <a:r>
              <a:rPr lang="en-US" sz="1200" dirty="0">
                <a:solidFill>
                  <a:schemeClr val="bg1"/>
                </a:solidFill>
              </a:rPr>
              <a:t> and </a:t>
            </a:r>
            <a:r>
              <a:rPr lang="en-US" sz="1200" i="1" dirty="0">
                <a:solidFill>
                  <a:schemeClr val="bg1"/>
                </a:solidFill>
              </a:rPr>
              <a:t>worry</a:t>
            </a:r>
          </a:p>
          <a:p>
            <a:endParaRPr lang="en-US" dirty="0"/>
          </a:p>
        </p:txBody>
      </p:sp>
      <p:sp>
        <p:nvSpPr>
          <p:cNvPr id="4" name="Slide Number Placeholder 3"/>
          <p:cNvSpPr>
            <a:spLocks noGrp="1"/>
          </p:cNvSpPr>
          <p:nvPr>
            <p:ph type="sldNum" sz="quarter" idx="10"/>
          </p:nvPr>
        </p:nvSpPr>
        <p:spPr/>
        <p:txBody>
          <a:bodyPr/>
          <a:lstStyle/>
          <a:p>
            <a:fld id="{B8281B2C-6838-4F8F-8C17-CFE5EB43DA01}" type="slidenum">
              <a:rPr lang="en-US" smtClean="0"/>
              <a:t>54</a:t>
            </a:fld>
            <a:endParaRPr lang="en-US"/>
          </a:p>
        </p:txBody>
      </p:sp>
    </p:spTree>
    <p:extLst>
      <p:ext uri="{BB962C8B-B14F-4D97-AF65-F5344CB8AC3E}">
        <p14:creationId xmlns:p14="http://schemas.microsoft.com/office/powerpoint/2010/main" val="429258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Tx/>
              <a:buChar char="-"/>
            </a:pPr>
            <a:r>
              <a:rPr lang="en-US" sz="1200" i="1" dirty="0">
                <a:solidFill>
                  <a:schemeClr val="bg1"/>
                </a:solidFill>
              </a:rPr>
              <a:t>And</a:t>
            </a:r>
            <a:r>
              <a:rPr lang="en-US" sz="1200" dirty="0">
                <a:solidFill>
                  <a:schemeClr val="bg1"/>
                </a:solidFill>
              </a:rPr>
              <a:t> &gt; </a:t>
            </a:r>
            <a:r>
              <a:rPr lang="en-US" sz="1200" i="1" dirty="0">
                <a:solidFill>
                  <a:schemeClr val="bg1"/>
                </a:solidFill>
              </a:rPr>
              <a:t>But</a:t>
            </a:r>
          </a:p>
          <a:p>
            <a:pPr marL="285750" indent="-285750" algn="l">
              <a:buFontTx/>
              <a:buChar char="-"/>
            </a:pPr>
            <a:r>
              <a:rPr lang="en-US" sz="1200" i="1" dirty="0">
                <a:solidFill>
                  <a:schemeClr val="bg1"/>
                </a:solidFill>
              </a:rPr>
              <a:t>Hope</a:t>
            </a:r>
            <a:r>
              <a:rPr lang="en-US" sz="1200" dirty="0">
                <a:solidFill>
                  <a:schemeClr val="bg1"/>
                </a:solidFill>
              </a:rPr>
              <a:t> and </a:t>
            </a:r>
            <a:r>
              <a:rPr lang="en-US" sz="1200" i="1" dirty="0">
                <a:solidFill>
                  <a:schemeClr val="bg1"/>
                </a:solidFill>
              </a:rPr>
              <a:t>worry</a:t>
            </a:r>
          </a:p>
          <a:p>
            <a:endParaRPr lang="en-US" dirty="0"/>
          </a:p>
        </p:txBody>
      </p:sp>
      <p:sp>
        <p:nvSpPr>
          <p:cNvPr id="4" name="Slide Number Placeholder 3"/>
          <p:cNvSpPr>
            <a:spLocks noGrp="1"/>
          </p:cNvSpPr>
          <p:nvPr>
            <p:ph type="sldNum" sz="quarter" idx="10"/>
          </p:nvPr>
        </p:nvSpPr>
        <p:spPr/>
        <p:txBody>
          <a:bodyPr/>
          <a:lstStyle/>
          <a:p>
            <a:fld id="{B8281B2C-6838-4F8F-8C17-CFE5EB43DA01}" type="slidenum">
              <a:rPr lang="en-US" smtClean="0"/>
              <a:t>57</a:t>
            </a:fld>
            <a:endParaRPr lang="en-US"/>
          </a:p>
        </p:txBody>
      </p:sp>
    </p:spTree>
    <p:extLst>
      <p:ext uri="{BB962C8B-B14F-4D97-AF65-F5344CB8AC3E}">
        <p14:creationId xmlns:p14="http://schemas.microsoft.com/office/powerpoint/2010/main" val="4094735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indent="-342900" algn="l">
              <a:buFontTx/>
              <a:buChar char="-"/>
            </a:pPr>
            <a:r>
              <a:rPr lang="en-US" sz="1200" i="1">
                <a:solidFill>
                  <a:schemeClr val="bg1"/>
                </a:solidFill>
              </a:rPr>
              <a:t>And</a:t>
            </a:r>
            <a:r>
              <a:rPr lang="en-US" sz="1200">
                <a:solidFill>
                  <a:schemeClr val="bg1"/>
                </a:solidFill>
              </a:rPr>
              <a:t> &gt; </a:t>
            </a:r>
            <a:r>
              <a:rPr lang="en-US" sz="1200" i="1">
                <a:solidFill>
                  <a:schemeClr val="bg1"/>
                </a:solidFill>
              </a:rPr>
              <a:t>But</a:t>
            </a:r>
          </a:p>
          <a:p>
            <a:pPr marL="285750" indent="-285750" algn="l">
              <a:buFontTx/>
              <a:buChar char="-"/>
            </a:pPr>
            <a:r>
              <a:rPr lang="en-US" sz="1200" i="1">
                <a:solidFill>
                  <a:schemeClr val="bg1"/>
                </a:solidFill>
              </a:rPr>
              <a:t>Hope</a:t>
            </a:r>
            <a:r>
              <a:rPr lang="en-US" sz="1200">
                <a:solidFill>
                  <a:schemeClr val="bg1"/>
                </a:solidFill>
              </a:rPr>
              <a:t> and </a:t>
            </a:r>
            <a:r>
              <a:rPr lang="en-US" sz="1200" i="1">
                <a:solidFill>
                  <a:schemeClr val="bg1"/>
                </a:solidFill>
              </a:rPr>
              <a:t>worry</a:t>
            </a:r>
          </a:p>
          <a:p>
            <a:endParaRPr lang="en-US"/>
          </a:p>
        </p:txBody>
      </p:sp>
      <p:sp>
        <p:nvSpPr>
          <p:cNvPr id="4" name="Slide Number Placeholder 3"/>
          <p:cNvSpPr>
            <a:spLocks noGrp="1"/>
          </p:cNvSpPr>
          <p:nvPr>
            <p:ph type="sldNum" sz="quarter" idx="10"/>
          </p:nvPr>
        </p:nvSpPr>
        <p:spPr/>
        <p:txBody>
          <a:bodyPr/>
          <a:lstStyle/>
          <a:p>
            <a:fld id="{B8281B2C-6838-4F8F-8C17-CFE5EB43DA01}" type="slidenum">
              <a:rPr lang="en-US" smtClean="0"/>
              <a:t>58</a:t>
            </a:fld>
            <a:endParaRPr lang="en-US"/>
          </a:p>
        </p:txBody>
      </p:sp>
    </p:spTree>
    <p:extLst>
      <p:ext uri="{BB962C8B-B14F-4D97-AF65-F5344CB8AC3E}">
        <p14:creationId xmlns:p14="http://schemas.microsoft.com/office/powerpoint/2010/main" val="2983002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indent="-342900" algn="l">
              <a:buFontTx/>
              <a:buChar char="-"/>
            </a:pPr>
            <a:r>
              <a:rPr lang="en-US" sz="1200" i="1">
                <a:solidFill>
                  <a:schemeClr val="bg1"/>
                </a:solidFill>
              </a:rPr>
              <a:t>And</a:t>
            </a:r>
            <a:r>
              <a:rPr lang="en-US" sz="1200">
                <a:solidFill>
                  <a:schemeClr val="bg1"/>
                </a:solidFill>
              </a:rPr>
              <a:t> &gt; </a:t>
            </a:r>
            <a:r>
              <a:rPr lang="en-US" sz="1200" i="1">
                <a:solidFill>
                  <a:schemeClr val="bg1"/>
                </a:solidFill>
              </a:rPr>
              <a:t>But</a:t>
            </a:r>
          </a:p>
          <a:p>
            <a:pPr marL="285750" indent="-285750" algn="l">
              <a:buFontTx/>
              <a:buChar char="-"/>
            </a:pPr>
            <a:r>
              <a:rPr lang="en-US" sz="1200" i="1">
                <a:solidFill>
                  <a:schemeClr val="bg1"/>
                </a:solidFill>
              </a:rPr>
              <a:t>Hope</a:t>
            </a:r>
            <a:r>
              <a:rPr lang="en-US" sz="1200">
                <a:solidFill>
                  <a:schemeClr val="bg1"/>
                </a:solidFill>
              </a:rPr>
              <a:t> and </a:t>
            </a:r>
            <a:r>
              <a:rPr lang="en-US" sz="1200" i="1">
                <a:solidFill>
                  <a:schemeClr val="bg1"/>
                </a:solidFill>
              </a:rPr>
              <a:t>worry</a:t>
            </a:r>
          </a:p>
          <a:p>
            <a:endParaRPr lang="en-US"/>
          </a:p>
        </p:txBody>
      </p:sp>
      <p:sp>
        <p:nvSpPr>
          <p:cNvPr id="4" name="Slide Number Placeholder 3"/>
          <p:cNvSpPr>
            <a:spLocks noGrp="1"/>
          </p:cNvSpPr>
          <p:nvPr>
            <p:ph type="sldNum" sz="quarter" idx="10"/>
          </p:nvPr>
        </p:nvSpPr>
        <p:spPr/>
        <p:txBody>
          <a:bodyPr/>
          <a:lstStyle/>
          <a:p>
            <a:fld id="{B8281B2C-6838-4F8F-8C17-CFE5EB43DA01}" type="slidenum">
              <a:rPr lang="en-US" smtClean="0"/>
              <a:t>59</a:t>
            </a:fld>
            <a:endParaRPr lang="en-US"/>
          </a:p>
        </p:txBody>
      </p:sp>
    </p:spTree>
    <p:extLst>
      <p:ext uri="{BB962C8B-B14F-4D97-AF65-F5344CB8AC3E}">
        <p14:creationId xmlns:p14="http://schemas.microsoft.com/office/powerpoint/2010/main" val="986249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indent="-342900" algn="l">
              <a:buFontTx/>
              <a:buChar char="-"/>
            </a:pPr>
            <a:r>
              <a:rPr lang="en-US" sz="1200" i="1">
                <a:solidFill>
                  <a:schemeClr val="bg1"/>
                </a:solidFill>
              </a:rPr>
              <a:t>And</a:t>
            </a:r>
            <a:r>
              <a:rPr lang="en-US" sz="1200">
                <a:solidFill>
                  <a:schemeClr val="bg1"/>
                </a:solidFill>
              </a:rPr>
              <a:t> &gt; </a:t>
            </a:r>
            <a:r>
              <a:rPr lang="en-US" sz="1200" i="1">
                <a:solidFill>
                  <a:schemeClr val="bg1"/>
                </a:solidFill>
              </a:rPr>
              <a:t>But</a:t>
            </a:r>
          </a:p>
          <a:p>
            <a:pPr marL="285750" indent="-285750" algn="l">
              <a:buFontTx/>
              <a:buChar char="-"/>
            </a:pPr>
            <a:r>
              <a:rPr lang="en-US" sz="1200" i="1">
                <a:solidFill>
                  <a:schemeClr val="bg1"/>
                </a:solidFill>
              </a:rPr>
              <a:t>Hope</a:t>
            </a:r>
            <a:r>
              <a:rPr lang="en-US" sz="1200">
                <a:solidFill>
                  <a:schemeClr val="bg1"/>
                </a:solidFill>
              </a:rPr>
              <a:t> and </a:t>
            </a:r>
            <a:r>
              <a:rPr lang="en-US" sz="1200" i="1">
                <a:solidFill>
                  <a:schemeClr val="bg1"/>
                </a:solidFill>
              </a:rPr>
              <a:t>worry</a:t>
            </a:r>
          </a:p>
          <a:p>
            <a:endParaRPr lang="en-US"/>
          </a:p>
        </p:txBody>
      </p:sp>
      <p:sp>
        <p:nvSpPr>
          <p:cNvPr id="4" name="Slide Number Placeholder 3"/>
          <p:cNvSpPr>
            <a:spLocks noGrp="1"/>
          </p:cNvSpPr>
          <p:nvPr>
            <p:ph type="sldNum" sz="quarter" idx="10"/>
          </p:nvPr>
        </p:nvSpPr>
        <p:spPr/>
        <p:txBody>
          <a:bodyPr/>
          <a:lstStyle/>
          <a:p>
            <a:fld id="{B8281B2C-6838-4F8F-8C17-CFE5EB43DA01}" type="slidenum">
              <a:rPr lang="en-US" smtClean="0"/>
              <a:t>60</a:t>
            </a:fld>
            <a:endParaRPr lang="en-US"/>
          </a:p>
        </p:txBody>
      </p:sp>
    </p:spTree>
    <p:extLst>
      <p:ext uri="{BB962C8B-B14F-4D97-AF65-F5344CB8AC3E}">
        <p14:creationId xmlns:p14="http://schemas.microsoft.com/office/powerpoint/2010/main" val="2978185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indent="-342900" algn="l">
              <a:buFontTx/>
              <a:buChar char="-"/>
            </a:pPr>
            <a:r>
              <a:rPr lang="en-US" sz="1200" i="1">
                <a:solidFill>
                  <a:schemeClr val="bg1"/>
                </a:solidFill>
              </a:rPr>
              <a:t>And</a:t>
            </a:r>
            <a:r>
              <a:rPr lang="en-US" sz="1200">
                <a:solidFill>
                  <a:schemeClr val="bg1"/>
                </a:solidFill>
              </a:rPr>
              <a:t> &gt; </a:t>
            </a:r>
            <a:r>
              <a:rPr lang="en-US" sz="1200" i="1">
                <a:solidFill>
                  <a:schemeClr val="bg1"/>
                </a:solidFill>
              </a:rPr>
              <a:t>But</a:t>
            </a:r>
          </a:p>
          <a:p>
            <a:pPr marL="285750" indent="-285750" algn="l">
              <a:buFontTx/>
              <a:buChar char="-"/>
            </a:pPr>
            <a:r>
              <a:rPr lang="en-US" sz="1200" i="1">
                <a:solidFill>
                  <a:schemeClr val="bg1"/>
                </a:solidFill>
              </a:rPr>
              <a:t>Hope</a:t>
            </a:r>
            <a:r>
              <a:rPr lang="en-US" sz="1200">
                <a:solidFill>
                  <a:schemeClr val="bg1"/>
                </a:solidFill>
              </a:rPr>
              <a:t> and </a:t>
            </a:r>
            <a:r>
              <a:rPr lang="en-US" sz="1200" i="1">
                <a:solidFill>
                  <a:schemeClr val="bg1"/>
                </a:solidFill>
              </a:rPr>
              <a:t>worry</a:t>
            </a:r>
          </a:p>
          <a:p>
            <a:endParaRPr lang="en-US"/>
          </a:p>
        </p:txBody>
      </p:sp>
      <p:sp>
        <p:nvSpPr>
          <p:cNvPr id="4" name="Slide Number Placeholder 3"/>
          <p:cNvSpPr>
            <a:spLocks noGrp="1"/>
          </p:cNvSpPr>
          <p:nvPr>
            <p:ph type="sldNum" sz="quarter" idx="10"/>
          </p:nvPr>
        </p:nvSpPr>
        <p:spPr/>
        <p:txBody>
          <a:bodyPr/>
          <a:lstStyle/>
          <a:p>
            <a:fld id="{B8281B2C-6838-4F8F-8C17-CFE5EB43DA01}" type="slidenum">
              <a:rPr lang="en-US" smtClean="0"/>
              <a:t>62</a:t>
            </a:fld>
            <a:endParaRPr lang="en-US"/>
          </a:p>
        </p:txBody>
      </p:sp>
    </p:spTree>
    <p:extLst>
      <p:ext uri="{BB962C8B-B14F-4D97-AF65-F5344CB8AC3E}">
        <p14:creationId xmlns:p14="http://schemas.microsoft.com/office/powerpoint/2010/main" val="3038406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indent="-342900" algn="l">
              <a:buFontTx/>
              <a:buChar char="-"/>
            </a:pPr>
            <a:r>
              <a:rPr lang="en-US" sz="1200" i="1">
                <a:solidFill>
                  <a:schemeClr val="bg1"/>
                </a:solidFill>
              </a:rPr>
              <a:t>And</a:t>
            </a:r>
            <a:r>
              <a:rPr lang="en-US" sz="1200">
                <a:solidFill>
                  <a:schemeClr val="bg1"/>
                </a:solidFill>
              </a:rPr>
              <a:t> &gt; </a:t>
            </a:r>
            <a:r>
              <a:rPr lang="en-US" sz="1200" i="1">
                <a:solidFill>
                  <a:schemeClr val="bg1"/>
                </a:solidFill>
              </a:rPr>
              <a:t>But</a:t>
            </a:r>
          </a:p>
          <a:p>
            <a:pPr marL="285750" indent="-285750" algn="l">
              <a:buFontTx/>
              <a:buChar char="-"/>
            </a:pPr>
            <a:r>
              <a:rPr lang="en-US" sz="1200" i="1">
                <a:solidFill>
                  <a:schemeClr val="bg1"/>
                </a:solidFill>
              </a:rPr>
              <a:t>Hope</a:t>
            </a:r>
            <a:r>
              <a:rPr lang="en-US" sz="1200">
                <a:solidFill>
                  <a:schemeClr val="bg1"/>
                </a:solidFill>
              </a:rPr>
              <a:t> and </a:t>
            </a:r>
            <a:r>
              <a:rPr lang="en-US" sz="1200" i="1">
                <a:solidFill>
                  <a:schemeClr val="bg1"/>
                </a:solidFill>
              </a:rPr>
              <a:t>worry</a:t>
            </a:r>
          </a:p>
          <a:p>
            <a:endParaRPr lang="en-US"/>
          </a:p>
        </p:txBody>
      </p:sp>
      <p:sp>
        <p:nvSpPr>
          <p:cNvPr id="4" name="Slide Number Placeholder 3"/>
          <p:cNvSpPr>
            <a:spLocks noGrp="1"/>
          </p:cNvSpPr>
          <p:nvPr>
            <p:ph type="sldNum" sz="quarter" idx="10"/>
          </p:nvPr>
        </p:nvSpPr>
        <p:spPr/>
        <p:txBody>
          <a:bodyPr/>
          <a:lstStyle/>
          <a:p>
            <a:fld id="{B8281B2C-6838-4F8F-8C17-CFE5EB43DA01}" type="slidenum">
              <a:rPr lang="en-US" smtClean="0"/>
              <a:t>64</a:t>
            </a:fld>
            <a:endParaRPr lang="en-US"/>
          </a:p>
        </p:txBody>
      </p:sp>
    </p:spTree>
    <p:extLst>
      <p:ext uri="{BB962C8B-B14F-4D97-AF65-F5344CB8AC3E}">
        <p14:creationId xmlns:p14="http://schemas.microsoft.com/office/powerpoint/2010/main" val="3881008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Tx/>
              <a:buChar char="-"/>
            </a:pPr>
            <a:r>
              <a:rPr lang="en-US" sz="1200" i="1" dirty="0">
                <a:solidFill>
                  <a:schemeClr val="bg1"/>
                </a:solidFill>
              </a:rPr>
              <a:t>And</a:t>
            </a:r>
            <a:r>
              <a:rPr lang="en-US" sz="1200" dirty="0">
                <a:solidFill>
                  <a:schemeClr val="bg1"/>
                </a:solidFill>
              </a:rPr>
              <a:t> &gt; </a:t>
            </a:r>
            <a:r>
              <a:rPr lang="en-US" sz="1200" i="1" dirty="0">
                <a:solidFill>
                  <a:schemeClr val="bg1"/>
                </a:solidFill>
              </a:rPr>
              <a:t>But</a:t>
            </a:r>
          </a:p>
          <a:p>
            <a:pPr marL="285750" indent="-285750" algn="l">
              <a:buFontTx/>
              <a:buChar char="-"/>
            </a:pPr>
            <a:r>
              <a:rPr lang="en-US" sz="1200" i="1" dirty="0">
                <a:solidFill>
                  <a:schemeClr val="bg1"/>
                </a:solidFill>
              </a:rPr>
              <a:t>Hope</a:t>
            </a:r>
            <a:r>
              <a:rPr lang="en-US" sz="1200" dirty="0">
                <a:solidFill>
                  <a:schemeClr val="bg1"/>
                </a:solidFill>
              </a:rPr>
              <a:t> and </a:t>
            </a:r>
            <a:r>
              <a:rPr lang="en-US" sz="1200" i="1" dirty="0">
                <a:solidFill>
                  <a:schemeClr val="bg1"/>
                </a:solidFill>
              </a:rPr>
              <a:t>worry</a:t>
            </a:r>
          </a:p>
          <a:p>
            <a:endParaRPr lang="en-US" dirty="0"/>
          </a:p>
        </p:txBody>
      </p:sp>
      <p:sp>
        <p:nvSpPr>
          <p:cNvPr id="4" name="Slide Number Placeholder 3"/>
          <p:cNvSpPr>
            <a:spLocks noGrp="1"/>
          </p:cNvSpPr>
          <p:nvPr>
            <p:ph type="sldNum" sz="quarter" idx="10"/>
          </p:nvPr>
        </p:nvSpPr>
        <p:spPr/>
        <p:txBody>
          <a:bodyPr/>
          <a:lstStyle/>
          <a:p>
            <a:fld id="{B8281B2C-6838-4F8F-8C17-CFE5EB43DA01}" type="slidenum">
              <a:rPr lang="en-US" smtClean="0"/>
              <a:t>65</a:t>
            </a:fld>
            <a:endParaRPr lang="en-US"/>
          </a:p>
        </p:txBody>
      </p:sp>
    </p:spTree>
    <p:extLst>
      <p:ext uri="{BB962C8B-B14F-4D97-AF65-F5344CB8AC3E}">
        <p14:creationId xmlns:p14="http://schemas.microsoft.com/office/powerpoint/2010/main" val="306108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B9E947-9A9F-4795-B924-5C216EBE2535}" type="slidenum">
              <a:rPr lang="en-US" smtClean="0"/>
              <a:t>24</a:t>
            </a:fld>
            <a:endParaRPr lang="en-US"/>
          </a:p>
        </p:txBody>
      </p:sp>
    </p:spTree>
    <p:extLst>
      <p:ext uri="{BB962C8B-B14F-4D97-AF65-F5344CB8AC3E}">
        <p14:creationId xmlns:p14="http://schemas.microsoft.com/office/powerpoint/2010/main" val="187503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indent="-342900" algn="l">
              <a:buFontTx/>
              <a:buChar char="-"/>
            </a:pPr>
            <a:r>
              <a:rPr lang="en-US" sz="1200" i="1" dirty="0">
                <a:solidFill>
                  <a:schemeClr val="bg1"/>
                </a:solidFill>
              </a:rPr>
              <a:t>And</a:t>
            </a:r>
            <a:r>
              <a:rPr lang="en-US" sz="1200" dirty="0">
                <a:solidFill>
                  <a:schemeClr val="bg1"/>
                </a:solidFill>
              </a:rPr>
              <a:t> &gt; </a:t>
            </a:r>
            <a:r>
              <a:rPr lang="en-US" sz="1200" i="1" dirty="0">
                <a:solidFill>
                  <a:schemeClr val="bg1"/>
                </a:solidFill>
              </a:rPr>
              <a:t>But</a:t>
            </a:r>
          </a:p>
          <a:p>
            <a:pPr marL="285750" indent="-285750" algn="l">
              <a:buFontTx/>
              <a:buChar char="-"/>
            </a:pPr>
            <a:r>
              <a:rPr lang="en-US" sz="1200" i="1" dirty="0">
                <a:solidFill>
                  <a:schemeClr val="bg1"/>
                </a:solidFill>
              </a:rPr>
              <a:t>Hope</a:t>
            </a:r>
            <a:r>
              <a:rPr lang="en-US" sz="1200" dirty="0">
                <a:solidFill>
                  <a:schemeClr val="bg1"/>
                </a:solidFill>
              </a:rPr>
              <a:t> and </a:t>
            </a:r>
            <a:r>
              <a:rPr lang="en-US" sz="1200" i="1" dirty="0">
                <a:solidFill>
                  <a:schemeClr val="bg1"/>
                </a:solidFill>
              </a:rPr>
              <a:t>worry</a:t>
            </a:r>
          </a:p>
          <a:p>
            <a:endParaRPr lang="en-US"/>
          </a:p>
        </p:txBody>
      </p:sp>
      <p:sp>
        <p:nvSpPr>
          <p:cNvPr id="4" name="Slide Number Placeholder 3"/>
          <p:cNvSpPr>
            <a:spLocks noGrp="1"/>
          </p:cNvSpPr>
          <p:nvPr>
            <p:ph type="sldNum" sz="quarter" idx="10"/>
          </p:nvPr>
        </p:nvSpPr>
        <p:spPr/>
        <p:txBody>
          <a:bodyPr/>
          <a:lstStyle/>
          <a:p>
            <a:fld id="{B8281B2C-6838-4F8F-8C17-CFE5EB43DA01}" type="slidenum">
              <a:rPr lang="en-US" smtClean="0"/>
              <a:t>69</a:t>
            </a:fld>
            <a:endParaRPr lang="en-US"/>
          </a:p>
        </p:txBody>
      </p:sp>
    </p:spTree>
    <p:extLst>
      <p:ext uri="{BB962C8B-B14F-4D97-AF65-F5344CB8AC3E}">
        <p14:creationId xmlns:p14="http://schemas.microsoft.com/office/powerpoint/2010/main" val="2206859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indent="-342900" algn="l">
              <a:buFontTx/>
              <a:buChar char="-"/>
            </a:pPr>
            <a:r>
              <a:rPr lang="en-US" sz="1200" i="1" dirty="0">
                <a:solidFill>
                  <a:schemeClr val="bg1"/>
                </a:solidFill>
              </a:rPr>
              <a:t>And</a:t>
            </a:r>
            <a:r>
              <a:rPr lang="en-US" sz="1200" dirty="0">
                <a:solidFill>
                  <a:schemeClr val="bg1"/>
                </a:solidFill>
              </a:rPr>
              <a:t> &gt; </a:t>
            </a:r>
            <a:r>
              <a:rPr lang="en-US" sz="1200" i="1" dirty="0">
                <a:solidFill>
                  <a:schemeClr val="bg1"/>
                </a:solidFill>
              </a:rPr>
              <a:t>But</a:t>
            </a:r>
          </a:p>
          <a:p>
            <a:pPr marL="285750" indent="-285750" algn="l">
              <a:buFontTx/>
              <a:buChar char="-"/>
            </a:pPr>
            <a:r>
              <a:rPr lang="en-US" sz="1200" i="1" dirty="0">
                <a:solidFill>
                  <a:schemeClr val="bg1"/>
                </a:solidFill>
              </a:rPr>
              <a:t>Hope</a:t>
            </a:r>
            <a:r>
              <a:rPr lang="en-US" sz="1200" dirty="0">
                <a:solidFill>
                  <a:schemeClr val="bg1"/>
                </a:solidFill>
              </a:rPr>
              <a:t> and </a:t>
            </a:r>
            <a:r>
              <a:rPr lang="en-US" sz="1200" i="1" dirty="0">
                <a:solidFill>
                  <a:schemeClr val="bg1"/>
                </a:solidFill>
              </a:rPr>
              <a:t>worry</a:t>
            </a:r>
          </a:p>
          <a:p>
            <a:endParaRPr lang="en-US"/>
          </a:p>
        </p:txBody>
      </p:sp>
      <p:sp>
        <p:nvSpPr>
          <p:cNvPr id="4" name="Slide Number Placeholder 3"/>
          <p:cNvSpPr>
            <a:spLocks noGrp="1"/>
          </p:cNvSpPr>
          <p:nvPr>
            <p:ph type="sldNum" sz="quarter" idx="10"/>
          </p:nvPr>
        </p:nvSpPr>
        <p:spPr/>
        <p:txBody>
          <a:bodyPr/>
          <a:lstStyle/>
          <a:p>
            <a:fld id="{B8281B2C-6838-4F8F-8C17-CFE5EB43DA01}" type="slidenum">
              <a:rPr lang="en-US" smtClean="0"/>
              <a:t>70</a:t>
            </a:fld>
            <a:endParaRPr lang="en-US"/>
          </a:p>
        </p:txBody>
      </p:sp>
    </p:spTree>
    <p:extLst>
      <p:ext uri="{BB962C8B-B14F-4D97-AF65-F5344CB8AC3E}">
        <p14:creationId xmlns:p14="http://schemas.microsoft.com/office/powerpoint/2010/main" val="2439456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indent="-342900" algn="l">
              <a:buFontTx/>
              <a:buChar char="-"/>
            </a:pPr>
            <a:r>
              <a:rPr lang="en-US" sz="1200" i="1" dirty="0">
                <a:solidFill>
                  <a:schemeClr val="bg1"/>
                </a:solidFill>
              </a:rPr>
              <a:t>And</a:t>
            </a:r>
            <a:r>
              <a:rPr lang="en-US" sz="1200" dirty="0">
                <a:solidFill>
                  <a:schemeClr val="bg1"/>
                </a:solidFill>
              </a:rPr>
              <a:t> &gt; </a:t>
            </a:r>
            <a:r>
              <a:rPr lang="en-US" sz="1200" i="1" dirty="0">
                <a:solidFill>
                  <a:schemeClr val="bg1"/>
                </a:solidFill>
              </a:rPr>
              <a:t>But</a:t>
            </a:r>
          </a:p>
          <a:p>
            <a:pPr marL="285750" indent="-285750" algn="l">
              <a:buFontTx/>
              <a:buChar char="-"/>
            </a:pPr>
            <a:r>
              <a:rPr lang="en-US" sz="1200" i="1" dirty="0">
                <a:solidFill>
                  <a:schemeClr val="bg1"/>
                </a:solidFill>
              </a:rPr>
              <a:t>Hope</a:t>
            </a:r>
            <a:r>
              <a:rPr lang="en-US" sz="1200" dirty="0">
                <a:solidFill>
                  <a:schemeClr val="bg1"/>
                </a:solidFill>
              </a:rPr>
              <a:t> and </a:t>
            </a:r>
            <a:r>
              <a:rPr lang="en-US" sz="1200" i="1" dirty="0">
                <a:solidFill>
                  <a:schemeClr val="bg1"/>
                </a:solidFill>
              </a:rPr>
              <a:t>worry</a:t>
            </a:r>
          </a:p>
          <a:p>
            <a:endParaRPr lang="en-US"/>
          </a:p>
        </p:txBody>
      </p:sp>
      <p:sp>
        <p:nvSpPr>
          <p:cNvPr id="4" name="Slide Number Placeholder 3"/>
          <p:cNvSpPr>
            <a:spLocks noGrp="1"/>
          </p:cNvSpPr>
          <p:nvPr>
            <p:ph type="sldNum" sz="quarter" idx="10"/>
          </p:nvPr>
        </p:nvSpPr>
        <p:spPr/>
        <p:txBody>
          <a:bodyPr/>
          <a:lstStyle/>
          <a:p>
            <a:fld id="{B8281B2C-6838-4F8F-8C17-CFE5EB43DA01}" type="slidenum">
              <a:rPr lang="en-US" smtClean="0"/>
              <a:t>71</a:t>
            </a:fld>
            <a:endParaRPr lang="en-US"/>
          </a:p>
        </p:txBody>
      </p:sp>
    </p:spTree>
    <p:extLst>
      <p:ext uri="{BB962C8B-B14F-4D97-AF65-F5344CB8AC3E}">
        <p14:creationId xmlns:p14="http://schemas.microsoft.com/office/powerpoint/2010/main" val="90646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indent="-342900" algn="l">
              <a:buFontTx/>
              <a:buChar char="-"/>
            </a:pPr>
            <a:r>
              <a:rPr lang="en-US" sz="1200" i="1" dirty="0">
                <a:solidFill>
                  <a:schemeClr val="bg1"/>
                </a:solidFill>
              </a:rPr>
              <a:t>And</a:t>
            </a:r>
            <a:r>
              <a:rPr lang="en-US" sz="1200" dirty="0">
                <a:solidFill>
                  <a:schemeClr val="bg1"/>
                </a:solidFill>
              </a:rPr>
              <a:t> &gt; </a:t>
            </a:r>
            <a:r>
              <a:rPr lang="en-US" sz="1200" i="1" dirty="0">
                <a:solidFill>
                  <a:schemeClr val="bg1"/>
                </a:solidFill>
              </a:rPr>
              <a:t>But</a:t>
            </a:r>
          </a:p>
          <a:p>
            <a:pPr marL="285750" indent="-285750" algn="l">
              <a:buFontTx/>
              <a:buChar char="-"/>
            </a:pPr>
            <a:r>
              <a:rPr lang="en-US" sz="1200" i="1" dirty="0">
                <a:solidFill>
                  <a:schemeClr val="bg1"/>
                </a:solidFill>
              </a:rPr>
              <a:t>Hope</a:t>
            </a:r>
            <a:r>
              <a:rPr lang="en-US" sz="1200" dirty="0">
                <a:solidFill>
                  <a:schemeClr val="bg1"/>
                </a:solidFill>
              </a:rPr>
              <a:t> and </a:t>
            </a:r>
            <a:r>
              <a:rPr lang="en-US" sz="1200" i="1" dirty="0">
                <a:solidFill>
                  <a:schemeClr val="bg1"/>
                </a:solidFill>
              </a:rPr>
              <a:t>worry</a:t>
            </a:r>
          </a:p>
          <a:p>
            <a:endParaRPr lang="en-US"/>
          </a:p>
        </p:txBody>
      </p:sp>
      <p:sp>
        <p:nvSpPr>
          <p:cNvPr id="4" name="Slide Number Placeholder 3"/>
          <p:cNvSpPr>
            <a:spLocks noGrp="1"/>
          </p:cNvSpPr>
          <p:nvPr>
            <p:ph type="sldNum" sz="quarter" idx="10"/>
          </p:nvPr>
        </p:nvSpPr>
        <p:spPr/>
        <p:txBody>
          <a:bodyPr/>
          <a:lstStyle/>
          <a:p>
            <a:fld id="{B8281B2C-6838-4F8F-8C17-CFE5EB43DA01}" type="slidenum">
              <a:rPr lang="en-US" smtClean="0"/>
              <a:t>72</a:t>
            </a:fld>
            <a:endParaRPr lang="en-US"/>
          </a:p>
        </p:txBody>
      </p:sp>
    </p:spTree>
    <p:extLst>
      <p:ext uri="{BB962C8B-B14F-4D97-AF65-F5344CB8AC3E}">
        <p14:creationId xmlns:p14="http://schemas.microsoft.com/office/powerpoint/2010/main" val="175571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From the patient,</a:t>
            </a:r>
            <a:r>
              <a:rPr lang="en-US" baseline="0"/>
              <a:t> or the family, or both</a:t>
            </a:r>
            <a:endParaRPr lang="en-US"/>
          </a:p>
        </p:txBody>
      </p:sp>
      <p:sp>
        <p:nvSpPr>
          <p:cNvPr id="4" name="Slide Number Placeholder 3"/>
          <p:cNvSpPr>
            <a:spLocks noGrp="1"/>
          </p:cNvSpPr>
          <p:nvPr>
            <p:ph type="sldNum" sz="quarter" idx="10"/>
          </p:nvPr>
        </p:nvSpPr>
        <p:spPr/>
        <p:txBody>
          <a:bodyPr/>
          <a:lstStyle/>
          <a:p>
            <a:fld id="{4AB9E947-9A9F-4795-B924-5C216EBE2535}" type="slidenum">
              <a:rPr lang="en-US" smtClean="0"/>
              <a:t>26</a:t>
            </a:fld>
            <a:endParaRPr lang="en-US"/>
          </a:p>
        </p:txBody>
      </p:sp>
    </p:spTree>
    <p:extLst>
      <p:ext uri="{BB962C8B-B14F-4D97-AF65-F5344CB8AC3E}">
        <p14:creationId xmlns:p14="http://schemas.microsoft.com/office/powerpoint/2010/main" val="2145031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a:t>71% wanted to know life expectancy</a:t>
            </a:r>
            <a:r>
              <a:rPr lang="en-US" sz="1200" b="0">
                <a:sym typeface="Wingdings"/>
              </a:rPr>
              <a:t>67% of patients who had not reported disclosure of prognosis</a:t>
            </a:r>
            <a:br>
              <a:rPr lang="en-US" sz="1200" b="0"/>
            </a:br>
            <a:r>
              <a:rPr lang="en-US" sz="1200" b="0"/>
              <a:t>17.6% reported a prognostic estimate</a:t>
            </a:r>
          </a:p>
          <a:p>
            <a:endParaRPr lang="en-US" sz="1200" b="0"/>
          </a:p>
          <a:p>
            <a:r>
              <a:rPr lang="en-US" sz="1200" b="0"/>
              <a:t>How do we avoid not making them depressed or sad or not liking</a:t>
            </a:r>
            <a:r>
              <a:rPr lang="en-US" sz="1200" b="0" baseline="0"/>
              <a:t> us</a:t>
            </a:r>
          </a:p>
          <a:p>
            <a:r>
              <a:rPr lang="en-US" sz="1200" b="0" baseline="0" dirty="0"/>
              <a:t>Rhonda Cox here</a:t>
            </a:r>
            <a:endParaRPr lang="en-US" dirty="0"/>
          </a:p>
        </p:txBody>
      </p:sp>
      <p:sp>
        <p:nvSpPr>
          <p:cNvPr id="4" name="Slide Number Placeholder 3"/>
          <p:cNvSpPr>
            <a:spLocks noGrp="1"/>
          </p:cNvSpPr>
          <p:nvPr>
            <p:ph type="sldNum" sz="quarter" idx="10"/>
          </p:nvPr>
        </p:nvSpPr>
        <p:spPr/>
        <p:txBody>
          <a:bodyPr/>
          <a:lstStyle/>
          <a:p>
            <a:fld id="{B8281B2C-6838-4F8F-8C17-CFE5EB43DA01}" type="slidenum">
              <a:rPr lang="en-US" smtClean="0"/>
              <a:t>30</a:t>
            </a:fld>
            <a:endParaRPr lang="en-US"/>
          </a:p>
        </p:txBody>
      </p:sp>
    </p:spTree>
    <p:extLst>
      <p:ext uri="{BB962C8B-B14F-4D97-AF65-F5344CB8AC3E}">
        <p14:creationId xmlns:p14="http://schemas.microsoft.com/office/powerpoint/2010/main" val="1919776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indent="-342900" algn="l">
              <a:buFontTx/>
              <a:buChar char="-"/>
            </a:pPr>
            <a:r>
              <a:rPr lang="en-US" sz="1200" i="1">
                <a:solidFill>
                  <a:schemeClr val="bg1"/>
                </a:solidFill>
              </a:rPr>
              <a:t>And</a:t>
            </a:r>
            <a:r>
              <a:rPr lang="en-US" sz="1200">
                <a:solidFill>
                  <a:schemeClr val="bg1"/>
                </a:solidFill>
              </a:rPr>
              <a:t> &gt; </a:t>
            </a:r>
            <a:r>
              <a:rPr lang="en-US" sz="1200" i="1">
                <a:solidFill>
                  <a:schemeClr val="bg1"/>
                </a:solidFill>
              </a:rPr>
              <a:t>But</a:t>
            </a:r>
          </a:p>
          <a:p>
            <a:pPr marL="285750" indent="-285750" algn="l">
              <a:buFontTx/>
              <a:buChar char="-"/>
            </a:pPr>
            <a:r>
              <a:rPr lang="en-US" sz="1200" i="1">
                <a:solidFill>
                  <a:schemeClr val="bg1"/>
                </a:solidFill>
              </a:rPr>
              <a:t>Hope</a:t>
            </a:r>
            <a:r>
              <a:rPr lang="en-US" sz="1200">
                <a:solidFill>
                  <a:schemeClr val="bg1"/>
                </a:solidFill>
              </a:rPr>
              <a:t> and </a:t>
            </a:r>
            <a:r>
              <a:rPr lang="en-US" sz="1200" i="1">
                <a:solidFill>
                  <a:schemeClr val="bg1"/>
                </a:solidFill>
              </a:rPr>
              <a:t>worry</a:t>
            </a:r>
          </a:p>
          <a:p>
            <a:endParaRPr lang="en-US"/>
          </a:p>
        </p:txBody>
      </p:sp>
      <p:sp>
        <p:nvSpPr>
          <p:cNvPr id="4" name="Slide Number Placeholder 3"/>
          <p:cNvSpPr>
            <a:spLocks noGrp="1"/>
          </p:cNvSpPr>
          <p:nvPr>
            <p:ph type="sldNum" sz="quarter" idx="10"/>
          </p:nvPr>
        </p:nvSpPr>
        <p:spPr/>
        <p:txBody>
          <a:bodyPr/>
          <a:lstStyle/>
          <a:p>
            <a:fld id="{B8281B2C-6838-4F8F-8C17-CFE5EB43DA01}" type="slidenum">
              <a:rPr lang="en-US" smtClean="0"/>
              <a:t>31</a:t>
            </a:fld>
            <a:endParaRPr lang="en-US"/>
          </a:p>
        </p:txBody>
      </p:sp>
    </p:spTree>
    <p:extLst>
      <p:ext uri="{BB962C8B-B14F-4D97-AF65-F5344CB8AC3E}">
        <p14:creationId xmlns:p14="http://schemas.microsoft.com/office/powerpoint/2010/main" val="64137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200" indent="-457200" algn="l">
              <a:buFont typeface="Arial"/>
              <a:buChar char="•"/>
            </a:pPr>
            <a:r>
              <a:rPr lang="en-US" sz="1200">
                <a:solidFill>
                  <a:srgbClr val="FFFFFF"/>
                </a:solidFill>
              </a:rPr>
              <a:t>Resistant</a:t>
            </a:r>
          </a:p>
          <a:p>
            <a:pPr marL="457200" indent="-457200" algn="l">
              <a:buFont typeface="Arial"/>
              <a:buChar char="•"/>
            </a:pPr>
            <a:r>
              <a:rPr lang="en-US" sz="1200">
                <a:solidFill>
                  <a:srgbClr val="FFFFFF"/>
                </a:solidFill>
              </a:rPr>
              <a:t>Avoidant</a:t>
            </a:r>
          </a:p>
          <a:p>
            <a:pPr marL="457200" indent="-457200" algn="l">
              <a:buFont typeface="Arial"/>
              <a:buChar char="•"/>
            </a:pPr>
            <a:r>
              <a:rPr lang="en-US" sz="1200">
                <a:solidFill>
                  <a:srgbClr val="FFFFFF"/>
                </a:solidFill>
              </a:rPr>
              <a:t>Ambivalent</a:t>
            </a:r>
          </a:p>
          <a:p>
            <a:pPr marL="457200" indent="-457200" algn="l">
              <a:buFont typeface="Arial"/>
              <a:buChar char="•"/>
            </a:pPr>
            <a:r>
              <a:rPr lang="en-US" sz="1200">
                <a:solidFill>
                  <a:srgbClr val="FFFFFF"/>
                </a:solidFill>
              </a:rPr>
              <a:t>Ready to discuss</a:t>
            </a:r>
          </a:p>
          <a:p>
            <a:endParaRPr lang="en-US"/>
          </a:p>
        </p:txBody>
      </p:sp>
      <p:sp>
        <p:nvSpPr>
          <p:cNvPr id="4" name="Slide Number Placeholder 3"/>
          <p:cNvSpPr>
            <a:spLocks noGrp="1"/>
          </p:cNvSpPr>
          <p:nvPr>
            <p:ph type="sldNum" sz="quarter" idx="10"/>
          </p:nvPr>
        </p:nvSpPr>
        <p:spPr/>
        <p:txBody>
          <a:bodyPr/>
          <a:lstStyle/>
          <a:p>
            <a:fld id="{B8281B2C-6838-4F8F-8C17-CFE5EB43DA01}" type="slidenum">
              <a:rPr lang="en-US" smtClean="0"/>
              <a:t>32</a:t>
            </a:fld>
            <a:endParaRPr lang="en-US"/>
          </a:p>
        </p:txBody>
      </p:sp>
    </p:spTree>
    <p:extLst>
      <p:ext uri="{BB962C8B-B14F-4D97-AF65-F5344CB8AC3E}">
        <p14:creationId xmlns:p14="http://schemas.microsoft.com/office/powerpoint/2010/main" val="51300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Tx/>
              <a:buChar char="-"/>
            </a:pPr>
            <a:r>
              <a:rPr lang="en-US" sz="1200" i="1" dirty="0">
                <a:solidFill>
                  <a:schemeClr val="bg1"/>
                </a:solidFill>
              </a:rPr>
              <a:t>And</a:t>
            </a:r>
            <a:r>
              <a:rPr lang="en-US" sz="1200" dirty="0">
                <a:solidFill>
                  <a:schemeClr val="bg1"/>
                </a:solidFill>
              </a:rPr>
              <a:t> &gt; </a:t>
            </a:r>
            <a:r>
              <a:rPr lang="en-US" sz="1200" i="1" dirty="0">
                <a:solidFill>
                  <a:schemeClr val="bg1"/>
                </a:solidFill>
              </a:rPr>
              <a:t>But</a:t>
            </a:r>
          </a:p>
          <a:p>
            <a:pPr marL="285750" indent="-285750" algn="l">
              <a:buFontTx/>
              <a:buChar char="-"/>
            </a:pPr>
            <a:r>
              <a:rPr lang="en-US" sz="1200" i="1" dirty="0">
                <a:solidFill>
                  <a:schemeClr val="bg1"/>
                </a:solidFill>
              </a:rPr>
              <a:t>Hope</a:t>
            </a:r>
            <a:r>
              <a:rPr lang="en-US" sz="1200" dirty="0">
                <a:solidFill>
                  <a:schemeClr val="bg1"/>
                </a:solidFill>
              </a:rPr>
              <a:t> and </a:t>
            </a:r>
            <a:r>
              <a:rPr lang="en-US" sz="1200" i="1" dirty="0">
                <a:solidFill>
                  <a:schemeClr val="bg1"/>
                </a:solidFill>
              </a:rPr>
              <a:t>worry</a:t>
            </a:r>
          </a:p>
          <a:p>
            <a:endParaRPr lang="en-US" dirty="0"/>
          </a:p>
        </p:txBody>
      </p:sp>
      <p:sp>
        <p:nvSpPr>
          <p:cNvPr id="4" name="Slide Number Placeholder 3"/>
          <p:cNvSpPr>
            <a:spLocks noGrp="1"/>
          </p:cNvSpPr>
          <p:nvPr>
            <p:ph type="sldNum" sz="quarter" idx="10"/>
          </p:nvPr>
        </p:nvSpPr>
        <p:spPr/>
        <p:txBody>
          <a:bodyPr/>
          <a:lstStyle/>
          <a:p>
            <a:fld id="{B8281B2C-6838-4F8F-8C17-CFE5EB43DA01}" type="slidenum">
              <a:rPr lang="en-US" smtClean="0"/>
              <a:t>35</a:t>
            </a:fld>
            <a:endParaRPr lang="en-US"/>
          </a:p>
        </p:txBody>
      </p:sp>
    </p:spTree>
    <p:extLst>
      <p:ext uri="{BB962C8B-B14F-4D97-AF65-F5344CB8AC3E}">
        <p14:creationId xmlns:p14="http://schemas.microsoft.com/office/powerpoint/2010/main" val="2577527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Tx/>
              <a:buChar char="-"/>
            </a:pPr>
            <a:r>
              <a:rPr lang="en-US" sz="1200" i="1" dirty="0">
                <a:solidFill>
                  <a:schemeClr val="bg1"/>
                </a:solidFill>
              </a:rPr>
              <a:t>And</a:t>
            </a:r>
            <a:r>
              <a:rPr lang="en-US" sz="1200" dirty="0">
                <a:solidFill>
                  <a:schemeClr val="bg1"/>
                </a:solidFill>
              </a:rPr>
              <a:t> &gt; </a:t>
            </a:r>
            <a:r>
              <a:rPr lang="en-US" sz="1200" i="1" dirty="0">
                <a:solidFill>
                  <a:schemeClr val="bg1"/>
                </a:solidFill>
              </a:rPr>
              <a:t>But</a:t>
            </a:r>
          </a:p>
          <a:p>
            <a:pPr marL="285750" indent="-285750" algn="l">
              <a:buFontTx/>
              <a:buChar char="-"/>
            </a:pPr>
            <a:r>
              <a:rPr lang="en-US" sz="1200" i="1" dirty="0">
                <a:solidFill>
                  <a:schemeClr val="bg1"/>
                </a:solidFill>
              </a:rPr>
              <a:t>Hope</a:t>
            </a:r>
            <a:r>
              <a:rPr lang="en-US" sz="1200" dirty="0">
                <a:solidFill>
                  <a:schemeClr val="bg1"/>
                </a:solidFill>
              </a:rPr>
              <a:t> and </a:t>
            </a:r>
            <a:r>
              <a:rPr lang="en-US" sz="1200" i="1" dirty="0">
                <a:solidFill>
                  <a:schemeClr val="bg1"/>
                </a:solidFill>
              </a:rPr>
              <a:t>worry</a:t>
            </a:r>
          </a:p>
          <a:p>
            <a:endParaRPr lang="en-US" dirty="0"/>
          </a:p>
        </p:txBody>
      </p:sp>
      <p:sp>
        <p:nvSpPr>
          <p:cNvPr id="4" name="Slide Number Placeholder 3"/>
          <p:cNvSpPr>
            <a:spLocks noGrp="1"/>
          </p:cNvSpPr>
          <p:nvPr>
            <p:ph type="sldNum" sz="quarter" idx="10"/>
          </p:nvPr>
        </p:nvSpPr>
        <p:spPr/>
        <p:txBody>
          <a:bodyPr/>
          <a:lstStyle/>
          <a:p>
            <a:fld id="{B8281B2C-6838-4F8F-8C17-CFE5EB43DA01}" type="slidenum">
              <a:rPr lang="en-US" smtClean="0"/>
              <a:t>36</a:t>
            </a:fld>
            <a:endParaRPr lang="en-US"/>
          </a:p>
        </p:txBody>
      </p:sp>
    </p:spTree>
    <p:extLst>
      <p:ext uri="{BB962C8B-B14F-4D97-AF65-F5344CB8AC3E}">
        <p14:creationId xmlns:p14="http://schemas.microsoft.com/office/powerpoint/2010/main" val="1684602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indent="-342900" algn="l">
              <a:buFontTx/>
              <a:buChar char="-"/>
            </a:pPr>
            <a:r>
              <a:rPr lang="en-US" sz="1200" i="1">
                <a:solidFill>
                  <a:schemeClr val="bg1"/>
                </a:solidFill>
              </a:rPr>
              <a:t>And</a:t>
            </a:r>
            <a:r>
              <a:rPr lang="en-US" sz="1200">
                <a:solidFill>
                  <a:schemeClr val="bg1"/>
                </a:solidFill>
              </a:rPr>
              <a:t> &gt; </a:t>
            </a:r>
            <a:r>
              <a:rPr lang="en-US" sz="1200" i="1">
                <a:solidFill>
                  <a:schemeClr val="bg1"/>
                </a:solidFill>
              </a:rPr>
              <a:t>But</a:t>
            </a:r>
          </a:p>
          <a:p>
            <a:pPr marL="285750" indent="-285750" algn="l">
              <a:buFontTx/>
              <a:buChar char="-"/>
            </a:pPr>
            <a:r>
              <a:rPr lang="en-US" sz="1200" i="1">
                <a:solidFill>
                  <a:schemeClr val="bg1"/>
                </a:solidFill>
              </a:rPr>
              <a:t>Hope</a:t>
            </a:r>
            <a:r>
              <a:rPr lang="en-US" sz="1200">
                <a:solidFill>
                  <a:schemeClr val="bg1"/>
                </a:solidFill>
              </a:rPr>
              <a:t> and </a:t>
            </a:r>
            <a:r>
              <a:rPr lang="en-US" sz="1200" i="1">
                <a:solidFill>
                  <a:schemeClr val="bg1"/>
                </a:solidFill>
              </a:rPr>
              <a:t>worry</a:t>
            </a:r>
          </a:p>
          <a:p>
            <a:endParaRPr lang="en-US"/>
          </a:p>
        </p:txBody>
      </p:sp>
      <p:sp>
        <p:nvSpPr>
          <p:cNvPr id="4" name="Slide Number Placeholder 3"/>
          <p:cNvSpPr>
            <a:spLocks noGrp="1"/>
          </p:cNvSpPr>
          <p:nvPr>
            <p:ph type="sldNum" sz="quarter" idx="10"/>
          </p:nvPr>
        </p:nvSpPr>
        <p:spPr/>
        <p:txBody>
          <a:bodyPr/>
          <a:lstStyle/>
          <a:p>
            <a:fld id="{B8281B2C-6838-4F8F-8C17-CFE5EB43DA01}" type="slidenum">
              <a:rPr lang="en-US" smtClean="0"/>
              <a:t>37</a:t>
            </a:fld>
            <a:endParaRPr lang="en-US"/>
          </a:p>
        </p:txBody>
      </p:sp>
    </p:spTree>
    <p:extLst>
      <p:ext uri="{BB962C8B-B14F-4D97-AF65-F5344CB8AC3E}">
        <p14:creationId xmlns:p14="http://schemas.microsoft.com/office/powerpoint/2010/main" val="4194544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11405_Cover_Partnership_Fullname_bkg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1" y="657323"/>
            <a:ext cx="6480951" cy="3167843"/>
          </a:xfrm>
        </p:spPr>
        <p:txBody>
          <a:bodyPr anchor="b">
            <a:normAutofit/>
          </a:bodyPr>
          <a:lstStyle>
            <a:lvl1pPr algn="l">
              <a:lnSpc>
                <a:spcPct val="80000"/>
              </a:lnSpc>
              <a:defRPr sz="3400" b="1" i="0" baseline="0">
                <a:solidFill>
                  <a:schemeClr val="bg1"/>
                </a:solidFill>
                <a:latin typeface="Arial-BoldMT"/>
                <a:cs typeface="Arial-BoldMT"/>
              </a:defRPr>
            </a:lvl1pPr>
          </a:lstStyle>
          <a:p>
            <a:r>
              <a:rPr lang="en-US"/>
              <a:t>Headline</a:t>
            </a:r>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200" b="1" i="0" baseline="0">
                <a:solidFill>
                  <a:srgbClr val="C3CD7B"/>
                </a:solidFill>
                <a:latin typeface="Arial-BoldMT"/>
                <a:cs typeface="Arial-Bold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26B88-C833-4502-AC6D-E5158828F29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253056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B26B88-C833-4502-AC6D-E5158828F29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2563739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26B88-C833-4502-AC6D-E5158828F290}"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348949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B26B88-C833-4502-AC6D-E5158828F290}"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316335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B26B88-C833-4502-AC6D-E5158828F290}"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363300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26B88-C833-4502-AC6D-E5158828F290}"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3300772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5B26B88-C833-4502-AC6D-E5158828F290}"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883193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5B26B88-C833-4502-AC6D-E5158828F290}"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1432006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26B88-C833-4502-AC6D-E5158828F29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711382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26B88-C833-4502-AC6D-E5158828F29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121410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7" y="395833"/>
            <a:ext cx="7606427" cy="1359153"/>
          </a:xfrm>
        </p:spPr>
        <p:txBody>
          <a:bodyPr tIns="0" bIns="0"/>
          <a:lstStyle/>
          <a:p>
            <a:r>
              <a:rPr lang="en-US"/>
              <a:t>Click to edit Master title style</a:t>
            </a:r>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200"/>
            </a:lvl1pPr>
            <a:lvl2pPr>
              <a:lnSpc>
                <a:spcPct val="90000"/>
              </a:lnSpc>
              <a:defRPr sz="1200">
                <a:latin typeface="Arial"/>
                <a:cs typeface="Arial"/>
              </a:defRPr>
            </a:lvl2pPr>
            <a:lvl3pPr>
              <a:lnSpc>
                <a:spcPct val="90000"/>
              </a:lnSpc>
              <a:defRPr sz="120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956440" y="5936347"/>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9/7/2021</a:t>
            </a:fld>
            <a:endParaRPr lang="en-US"/>
          </a:p>
        </p:txBody>
      </p:sp>
      <p:sp>
        <p:nvSpPr>
          <p:cNvPr id="8" name="Footer Placeholder 4"/>
          <p:cNvSpPr>
            <a:spLocks noGrp="1"/>
          </p:cNvSpPr>
          <p:nvPr>
            <p:ph type="ftr" sz="quarter" idx="11"/>
          </p:nvPr>
        </p:nvSpPr>
        <p:spPr>
          <a:xfrm>
            <a:off x="2265667" y="5936347"/>
            <a:ext cx="3355380" cy="365125"/>
          </a:xfrm>
          <a:prstGeom prst="rect">
            <a:avLst/>
          </a:prstGeom>
        </p:spPr>
        <p:txBody>
          <a:bodyPr/>
          <a:lstStyle>
            <a:lvl1pPr algn="ctr">
              <a:defRPr>
                <a:solidFill>
                  <a:srgbClr val="989EA3"/>
                </a:solidFill>
              </a:defRPr>
            </a:lvl1pPr>
          </a:lstStyle>
          <a:p>
            <a:endParaRPr lang="en-US"/>
          </a:p>
        </p:txBody>
      </p:sp>
      <p:sp>
        <p:nvSpPr>
          <p:cNvPr id="11" name="Slide Number Placeholder 5"/>
          <p:cNvSpPr>
            <a:spLocks noGrp="1"/>
          </p:cNvSpPr>
          <p:nvPr>
            <p:ph type="sldNum" sz="quarter" idx="12"/>
          </p:nvPr>
        </p:nvSpPr>
        <p:spPr>
          <a:xfrm>
            <a:off x="5621048" y="5936347"/>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Tree>
    <p:extLst>
      <p:ext uri="{BB962C8B-B14F-4D97-AF65-F5344CB8AC3E}">
        <p14:creationId xmlns:p14="http://schemas.microsoft.com/office/powerpoint/2010/main" val="867386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200" b="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40" y="1882620"/>
            <a:ext cx="3465137" cy="3895427"/>
          </a:xfrm>
        </p:spPr>
        <p:txBody>
          <a:bodyPr anchor="t">
            <a:normAutofit/>
          </a:bodyPr>
          <a:lstStyle>
            <a:lvl1pPr marL="0" indent="0">
              <a:buNone/>
              <a:defRPr sz="1200" b="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40" y="5936347"/>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9/7/2021</a:t>
            </a:fld>
            <a:endParaRPr lang="en-US"/>
          </a:p>
        </p:txBody>
      </p:sp>
      <p:sp>
        <p:nvSpPr>
          <p:cNvPr id="11" name="Footer Placeholder 4"/>
          <p:cNvSpPr>
            <a:spLocks noGrp="1"/>
          </p:cNvSpPr>
          <p:nvPr>
            <p:ph type="ftr" sz="quarter" idx="11"/>
          </p:nvPr>
        </p:nvSpPr>
        <p:spPr>
          <a:xfrm>
            <a:off x="2265667" y="5936347"/>
            <a:ext cx="335538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5621048" y="5936347"/>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Tree>
    <p:extLst>
      <p:ext uri="{BB962C8B-B14F-4D97-AF65-F5344CB8AC3E}">
        <p14:creationId xmlns:p14="http://schemas.microsoft.com/office/powerpoint/2010/main" val="3390570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11405_Cover_Partnership_Fullname_bkg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C3CD7B"/>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200" b="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40" y="1882620"/>
            <a:ext cx="3465137" cy="3895427"/>
          </a:xfrm>
        </p:spPr>
        <p:txBody>
          <a:bodyPr anchor="t">
            <a:normAutofit/>
          </a:bodyPr>
          <a:lstStyle>
            <a:lvl1pPr marL="0" indent="0">
              <a:buNone/>
              <a:defRPr sz="1200" b="0">
                <a:solidFill>
                  <a:schemeClr val="tx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40" y="5936347"/>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9/7/2021</a:t>
            </a:fld>
            <a:endParaRPr lang="en-US"/>
          </a:p>
        </p:txBody>
      </p:sp>
      <p:sp>
        <p:nvSpPr>
          <p:cNvPr id="11" name="Footer Placeholder 4"/>
          <p:cNvSpPr>
            <a:spLocks noGrp="1"/>
          </p:cNvSpPr>
          <p:nvPr>
            <p:ph type="ftr" sz="quarter" idx="11"/>
          </p:nvPr>
        </p:nvSpPr>
        <p:spPr>
          <a:xfrm>
            <a:off x="2265667" y="5936347"/>
            <a:ext cx="335538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5621048" y="5936347"/>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Tree>
    <p:extLst>
      <p:ext uri="{BB962C8B-B14F-4D97-AF65-F5344CB8AC3E}">
        <p14:creationId xmlns:p14="http://schemas.microsoft.com/office/powerpoint/2010/main" val="413327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4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400"/>
            </a:lvl1pPr>
            <a:lvl2pPr marL="257175" indent="0" algn="ctr">
              <a:buNone/>
              <a:defRPr sz="1100"/>
            </a:lvl2pPr>
            <a:lvl3pPr marL="514350" indent="0" algn="ctr">
              <a:buNone/>
              <a:defRPr sz="11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05B26B88-C833-4502-AC6D-E5158828F29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1161150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26B88-C833-4502-AC6D-E5158828F29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25305627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4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400">
                <a:solidFill>
                  <a:schemeClr val="tx1">
                    <a:tint val="75000"/>
                  </a:schemeClr>
                </a:solidFill>
              </a:defRPr>
            </a:lvl1pPr>
            <a:lvl2pPr marL="257175" indent="0">
              <a:buNone/>
              <a:defRPr sz="1100">
                <a:solidFill>
                  <a:schemeClr val="tx1">
                    <a:tint val="75000"/>
                  </a:schemeClr>
                </a:solidFill>
              </a:defRPr>
            </a:lvl2pPr>
            <a:lvl3pPr marL="514350" indent="0">
              <a:buNone/>
              <a:defRPr sz="1100">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B26B88-C833-4502-AC6D-E5158828F29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2563739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26B88-C833-4502-AC6D-E5158828F290}"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348949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400" b="1"/>
            </a:lvl1pPr>
            <a:lvl2pPr marL="257175" indent="0">
              <a:buNone/>
              <a:defRPr sz="1100" b="1"/>
            </a:lvl2pPr>
            <a:lvl3pPr marL="514350" indent="0">
              <a:buNone/>
              <a:defRPr sz="11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400" b="1"/>
            </a:lvl1pPr>
            <a:lvl2pPr marL="257175" indent="0">
              <a:buNone/>
              <a:defRPr sz="1100" b="1"/>
            </a:lvl2pPr>
            <a:lvl3pPr marL="514350" indent="0">
              <a:buNone/>
              <a:defRPr sz="11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B26B88-C833-4502-AC6D-E5158828F290}"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3163356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B26B88-C833-4502-AC6D-E5158828F290}"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3633001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26B88-C833-4502-AC6D-E5158828F290}"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330077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9/7/2021</a:t>
            </a:fld>
            <a:endParaRPr lang="en-US" dirty="0"/>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en-US"/>
              <a:t>Edit Master text styles</a:t>
            </a:r>
          </a:p>
        </p:txBody>
      </p:sp>
      <p:sp>
        <p:nvSpPr>
          <p:cNvPr id="5" name="Date Placeholder 4"/>
          <p:cNvSpPr>
            <a:spLocks noGrp="1"/>
          </p:cNvSpPr>
          <p:nvPr>
            <p:ph type="dt" sz="half" idx="10"/>
          </p:nvPr>
        </p:nvSpPr>
        <p:spPr/>
        <p:txBody>
          <a:bodyPr/>
          <a:lstStyle/>
          <a:p>
            <a:fld id="{05B26B88-C833-4502-AC6D-E5158828F290}"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8831935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600"/>
            </a:lvl2pPr>
            <a:lvl3pPr marL="514350" indent="0">
              <a:buNone/>
              <a:defRPr sz="1400"/>
            </a:lvl3pPr>
            <a:lvl4pPr marL="771525" indent="0">
              <a:buNone/>
              <a:defRPr sz="1100"/>
            </a:lvl4pPr>
            <a:lvl5pPr marL="1028700" indent="0">
              <a:buNone/>
              <a:defRPr sz="1100"/>
            </a:lvl5pPr>
            <a:lvl6pPr marL="1285875" indent="0">
              <a:buNone/>
              <a:defRPr sz="1100"/>
            </a:lvl6pPr>
            <a:lvl7pPr marL="1543050" indent="0">
              <a:buNone/>
              <a:defRPr sz="1100"/>
            </a:lvl7pPr>
            <a:lvl8pPr marL="1800225" indent="0">
              <a:buNone/>
              <a:defRPr sz="1100"/>
            </a:lvl8pPr>
            <a:lvl9pPr marL="2057400" indent="0">
              <a:buNone/>
              <a:defRPr sz="11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en-US"/>
              <a:t>Edit Master text styles</a:t>
            </a:r>
          </a:p>
        </p:txBody>
      </p:sp>
      <p:sp>
        <p:nvSpPr>
          <p:cNvPr id="5" name="Date Placeholder 4"/>
          <p:cNvSpPr>
            <a:spLocks noGrp="1"/>
          </p:cNvSpPr>
          <p:nvPr>
            <p:ph type="dt" sz="half" idx="10"/>
          </p:nvPr>
        </p:nvSpPr>
        <p:spPr/>
        <p:txBody>
          <a:bodyPr/>
          <a:lstStyle/>
          <a:p>
            <a:fld id="{05B26B88-C833-4502-AC6D-E5158828F290}"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143200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26B88-C833-4502-AC6D-E5158828F29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7113827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B26B88-C833-4502-AC6D-E5158828F29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12141033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4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400"/>
            </a:lvl1pPr>
            <a:lvl2pPr marL="257175" indent="0" algn="ctr">
              <a:buNone/>
              <a:defRPr sz="1100"/>
            </a:lvl2pPr>
            <a:lvl3pPr marL="514350" indent="0" algn="ctr">
              <a:buNone/>
              <a:defRPr sz="11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4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400">
                <a:solidFill>
                  <a:schemeClr val="tx1">
                    <a:tint val="75000"/>
                  </a:schemeClr>
                </a:solidFill>
              </a:defRPr>
            </a:lvl1pPr>
            <a:lvl2pPr marL="257175" indent="0">
              <a:buNone/>
              <a:defRPr sz="1100">
                <a:solidFill>
                  <a:schemeClr val="tx1">
                    <a:tint val="75000"/>
                  </a:schemeClr>
                </a:solidFill>
              </a:defRPr>
            </a:lvl2pPr>
            <a:lvl3pPr marL="514350" indent="0">
              <a:buNone/>
              <a:defRPr sz="1100">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400" b="1"/>
            </a:lvl1pPr>
            <a:lvl2pPr marL="257175" indent="0">
              <a:buNone/>
              <a:defRPr sz="1100" b="1"/>
            </a:lvl2pPr>
            <a:lvl3pPr marL="514350" indent="0">
              <a:buNone/>
              <a:defRPr sz="11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400" b="1"/>
            </a:lvl1pPr>
            <a:lvl2pPr marL="257175" indent="0">
              <a:buNone/>
              <a:defRPr sz="1100" b="1"/>
            </a:lvl2pPr>
            <a:lvl3pPr marL="514350" indent="0">
              <a:buNone/>
              <a:defRPr sz="11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9/7/2021</a:t>
            </a:fld>
            <a:endParaRPr lang="en-US" dirty="0"/>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1800"/>
            </a:lvl1pPr>
            <a:lvl2pPr marL="257175" indent="0">
              <a:buNone/>
              <a:defRPr sz="1600"/>
            </a:lvl2pPr>
            <a:lvl3pPr marL="514350" indent="0">
              <a:buNone/>
              <a:defRPr sz="1400"/>
            </a:lvl3pPr>
            <a:lvl4pPr marL="771525" indent="0">
              <a:buNone/>
              <a:defRPr sz="1100"/>
            </a:lvl4pPr>
            <a:lvl5pPr marL="1028700" indent="0">
              <a:buNone/>
              <a:defRPr sz="1100"/>
            </a:lvl5pPr>
            <a:lvl6pPr marL="1285875" indent="0">
              <a:buNone/>
              <a:defRPr sz="1100"/>
            </a:lvl6pPr>
            <a:lvl7pPr marL="1543050" indent="0">
              <a:buNone/>
              <a:defRPr sz="1100"/>
            </a:lvl7pPr>
            <a:lvl8pPr marL="1800225" indent="0">
              <a:buNone/>
              <a:defRPr sz="1100"/>
            </a:lvl8pPr>
            <a:lvl9pPr marL="2057400" indent="0">
              <a:buNone/>
              <a:defRPr sz="11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900" b="0">
                <a:solidFill>
                  <a:schemeClr val="tx1"/>
                </a:solidFill>
              </a:defRPr>
            </a:lvl1pPr>
            <a:lvl2pPr marL="257175" indent="0">
              <a:buNone/>
              <a:defRPr sz="1100">
                <a:solidFill>
                  <a:schemeClr val="tx1">
                    <a:tint val="75000"/>
                  </a:schemeClr>
                </a:solidFill>
              </a:defRPr>
            </a:lvl2pPr>
            <a:lvl3pPr marL="514350" indent="0">
              <a:buNone/>
              <a:defRPr sz="900">
                <a:solidFill>
                  <a:schemeClr val="tx1">
                    <a:tint val="75000"/>
                  </a:schemeClr>
                </a:solidFill>
              </a:defRPr>
            </a:lvl3pPr>
            <a:lvl4pPr marL="771525" indent="0">
              <a:buNone/>
              <a:defRPr sz="800">
                <a:solidFill>
                  <a:schemeClr val="tx1">
                    <a:tint val="75000"/>
                  </a:schemeClr>
                </a:solidFill>
              </a:defRPr>
            </a:lvl4pPr>
            <a:lvl5pPr marL="1028700" indent="0">
              <a:buNone/>
              <a:defRPr sz="800">
                <a:solidFill>
                  <a:schemeClr val="tx1">
                    <a:tint val="75000"/>
                  </a:schemeClr>
                </a:solidFill>
              </a:defRPr>
            </a:lvl5pPr>
            <a:lvl6pPr marL="1285875" indent="0">
              <a:buNone/>
              <a:defRPr sz="800">
                <a:solidFill>
                  <a:schemeClr val="tx1">
                    <a:tint val="75000"/>
                  </a:schemeClr>
                </a:solidFill>
              </a:defRPr>
            </a:lvl6pPr>
            <a:lvl7pPr marL="1543050" indent="0">
              <a:buNone/>
              <a:defRPr sz="800">
                <a:solidFill>
                  <a:schemeClr val="tx1">
                    <a:tint val="75000"/>
                  </a:schemeClr>
                </a:solidFill>
              </a:defRPr>
            </a:lvl7pPr>
            <a:lvl8pPr marL="1800225" indent="0">
              <a:buNone/>
              <a:defRPr sz="800">
                <a:solidFill>
                  <a:schemeClr val="tx1">
                    <a:tint val="75000"/>
                  </a:schemeClr>
                </a:solidFill>
              </a:defRPr>
            </a:lvl8pPr>
            <a:lvl9pPr marL="2057400" indent="0">
              <a:buNone/>
              <a:defRPr sz="8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41" y="1882620"/>
            <a:ext cx="3465137" cy="3895427"/>
          </a:xfrm>
        </p:spPr>
        <p:txBody>
          <a:bodyPr anchor="t">
            <a:normAutofit/>
          </a:bodyPr>
          <a:lstStyle>
            <a:lvl1pPr marL="0" indent="0">
              <a:buNone/>
              <a:defRPr sz="900" b="0">
                <a:solidFill>
                  <a:schemeClr val="tx1"/>
                </a:solidFill>
              </a:defRPr>
            </a:lvl1pPr>
            <a:lvl2pPr marL="257175" indent="0">
              <a:buNone/>
              <a:defRPr sz="1100">
                <a:solidFill>
                  <a:schemeClr val="tx1">
                    <a:tint val="75000"/>
                  </a:schemeClr>
                </a:solidFill>
              </a:defRPr>
            </a:lvl2pPr>
            <a:lvl3pPr marL="514350" indent="0">
              <a:buNone/>
              <a:defRPr sz="900">
                <a:solidFill>
                  <a:schemeClr val="tx1">
                    <a:tint val="75000"/>
                  </a:schemeClr>
                </a:solidFill>
              </a:defRPr>
            </a:lvl3pPr>
            <a:lvl4pPr marL="771525" indent="0">
              <a:buNone/>
              <a:defRPr sz="800">
                <a:solidFill>
                  <a:schemeClr val="tx1">
                    <a:tint val="75000"/>
                  </a:schemeClr>
                </a:solidFill>
              </a:defRPr>
            </a:lvl4pPr>
            <a:lvl5pPr marL="1028700" indent="0">
              <a:buNone/>
              <a:defRPr sz="800">
                <a:solidFill>
                  <a:schemeClr val="tx1">
                    <a:tint val="75000"/>
                  </a:schemeClr>
                </a:solidFill>
              </a:defRPr>
            </a:lvl5pPr>
            <a:lvl6pPr marL="1285875" indent="0">
              <a:buNone/>
              <a:defRPr sz="800">
                <a:solidFill>
                  <a:schemeClr val="tx1">
                    <a:tint val="75000"/>
                  </a:schemeClr>
                </a:solidFill>
              </a:defRPr>
            </a:lvl6pPr>
            <a:lvl7pPr marL="1543050" indent="0">
              <a:buNone/>
              <a:defRPr sz="800">
                <a:solidFill>
                  <a:schemeClr val="tx1">
                    <a:tint val="75000"/>
                  </a:schemeClr>
                </a:solidFill>
              </a:defRPr>
            </a:lvl7pPr>
            <a:lvl8pPr marL="1800225" indent="0">
              <a:buNone/>
              <a:defRPr sz="800">
                <a:solidFill>
                  <a:schemeClr val="tx1">
                    <a:tint val="75000"/>
                  </a:schemeClr>
                </a:solidFill>
              </a:defRPr>
            </a:lvl8pPr>
            <a:lvl9pPr marL="2057400" indent="0">
              <a:buNone/>
              <a:defRPr sz="8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40" y="5936349"/>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9/7/2021</a:t>
            </a:fld>
            <a:endParaRPr lang="en-US"/>
          </a:p>
        </p:txBody>
      </p:sp>
      <p:sp>
        <p:nvSpPr>
          <p:cNvPr id="11" name="Footer Placeholder 4"/>
          <p:cNvSpPr>
            <a:spLocks noGrp="1"/>
          </p:cNvSpPr>
          <p:nvPr>
            <p:ph type="ftr" sz="quarter" idx="11"/>
          </p:nvPr>
        </p:nvSpPr>
        <p:spPr>
          <a:xfrm>
            <a:off x="2265667" y="5936349"/>
            <a:ext cx="3355380" cy="365125"/>
          </a:xfrm>
          <a:prstGeom prst="rect">
            <a:avLst/>
          </a:prstGeom>
        </p:spPr>
        <p:txBody>
          <a:bodyPr/>
          <a:lstStyle>
            <a:lvl1pPr algn="ctr">
              <a:defRPr>
                <a:solidFill>
                  <a:srgbClr val="989EA3"/>
                </a:solidFill>
              </a:defRPr>
            </a:lvl1pPr>
          </a:lstStyle>
          <a:p>
            <a:endParaRPr lang="en-US"/>
          </a:p>
        </p:txBody>
      </p:sp>
      <p:sp>
        <p:nvSpPr>
          <p:cNvPr id="12" name="Slide Number Placeholder 5"/>
          <p:cNvSpPr>
            <a:spLocks noGrp="1"/>
          </p:cNvSpPr>
          <p:nvPr>
            <p:ph type="sldNum" sz="quarter" idx="12"/>
          </p:nvPr>
        </p:nvSpPr>
        <p:spPr>
          <a:xfrm>
            <a:off x="5621048" y="5936349"/>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Tree>
    <p:extLst>
      <p:ext uri="{BB962C8B-B14F-4D97-AF65-F5344CB8AC3E}">
        <p14:creationId xmlns:p14="http://schemas.microsoft.com/office/powerpoint/2010/main" val="4133274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4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400"/>
            </a:lvl1pPr>
            <a:lvl2pPr marL="257175" indent="0" algn="ctr">
              <a:buNone/>
              <a:defRPr sz="1100"/>
            </a:lvl2pPr>
            <a:lvl3pPr marL="514350" indent="0" algn="ctr">
              <a:buNone/>
              <a:defRPr sz="1100"/>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400">
                <a:solidFill>
                  <a:schemeClr val="tx1">
                    <a:tint val="75000"/>
                  </a:schemeClr>
                </a:solidFill>
              </a:defRPr>
            </a:lvl1pPr>
            <a:lvl2pPr marL="257175" indent="0">
              <a:buNone/>
              <a:defRPr sz="1100">
                <a:solidFill>
                  <a:schemeClr val="tx1">
                    <a:tint val="75000"/>
                  </a:schemeClr>
                </a:solidFill>
              </a:defRPr>
            </a:lvl2pPr>
            <a:lvl3pPr marL="514350" indent="0">
              <a:buNone/>
              <a:defRPr sz="1100">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Closing_Partnership_Fullname_bkg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400" b="1"/>
            </a:lvl1pPr>
            <a:lvl2pPr marL="257175" indent="0">
              <a:buNone/>
              <a:defRPr sz="1100" b="1"/>
            </a:lvl2pPr>
            <a:lvl3pPr marL="514350" indent="0">
              <a:buNone/>
              <a:defRPr sz="11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400" b="1"/>
            </a:lvl1pPr>
            <a:lvl2pPr marL="257175" indent="0">
              <a:buNone/>
              <a:defRPr sz="1100" b="1"/>
            </a:lvl2pPr>
            <a:lvl3pPr marL="514350" indent="0">
              <a:buNone/>
              <a:defRPr sz="1100"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1800"/>
            </a:lvl1pPr>
            <a:lvl2pPr marL="257175" indent="0">
              <a:buNone/>
              <a:defRPr sz="1600"/>
            </a:lvl2pPr>
            <a:lvl3pPr marL="514350" indent="0">
              <a:buNone/>
              <a:defRPr sz="1400"/>
            </a:lvl3pPr>
            <a:lvl4pPr marL="771525" indent="0">
              <a:buNone/>
              <a:defRPr sz="1100"/>
            </a:lvl4pPr>
            <a:lvl5pPr marL="1028700" indent="0">
              <a:buNone/>
              <a:defRPr sz="1100"/>
            </a:lvl5pPr>
            <a:lvl6pPr marL="1285875" indent="0">
              <a:buNone/>
              <a:defRPr sz="1100"/>
            </a:lvl6pPr>
            <a:lvl7pPr marL="1543050" indent="0">
              <a:buNone/>
              <a:defRPr sz="1100"/>
            </a:lvl7pPr>
            <a:lvl8pPr marL="1800225" indent="0">
              <a:buNone/>
              <a:defRPr sz="1100"/>
            </a:lvl8pPr>
            <a:lvl9pPr marL="2057400" indent="0">
              <a:buNone/>
              <a:defRPr sz="11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800"/>
            </a:lvl2pPr>
            <a:lvl3pPr marL="514350" indent="0">
              <a:buNone/>
              <a:defRPr sz="700"/>
            </a:lvl3pPr>
            <a:lvl4pPr marL="771525" indent="0">
              <a:buNone/>
              <a:defRPr sz="600"/>
            </a:lvl4pPr>
            <a:lvl5pPr marL="1028700" indent="0">
              <a:buNone/>
              <a:defRPr sz="600"/>
            </a:lvl5pPr>
            <a:lvl6pPr marL="1285875" indent="0">
              <a:buNone/>
              <a:defRPr sz="600"/>
            </a:lvl6pPr>
            <a:lvl7pPr marL="1543050" indent="0">
              <a:buNone/>
              <a:defRPr sz="600"/>
            </a:lvl7pPr>
            <a:lvl8pPr marL="1800225" indent="0">
              <a:buNone/>
              <a:defRPr sz="600"/>
            </a:lvl8pPr>
            <a:lvl9pPr marL="2057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11405_Cover_Partnership_Fullname_bkg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C3CD7B"/>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9/7/2021</a:t>
            </a:fld>
            <a:endParaRPr lang="en-US" dirty="0"/>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9/7/2021</a:t>
            </a:fld>
            <a:endParaRPr lang="en-US" dirty="0"/>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A46D45-4E8E-415E-A54A-CD93B62826ED}"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F9583-36A6-4B91-A736-891EF9D5AFEF}" type="slidenum">
              <a:rPr lang="en-US" smtClean="0"/>
              <a:t>‹#›</a:t>
            </a:fld>
            <a:endParaRPr lang="en-US"/>
          </a:p>
        </p:txBody>
      </p:sp>
    </p:spTree>
    <p:extLst>
      <p:ext uri="{BB962C8B-B14F-4D97-AF65-F5344CB8AC3E}">
        <p14:creationId xmlns:p14="http://schemas.microsoft.com/office/powerpoint/2010/main" val="11335710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Closing_Partnership_Fullname_bkg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A46D45-4E8E-415E-A54A-CD93B62826ED}"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F9583-36A6-4B91-A736-891EF9D5AFEF}" type="slidenum">
              <a:rPr lang="en-US" smtClean="0"/>
              <a:t>‹#›</a:t>
            </a:fld>
            <a:endParaRPr lang="en-US"/>
          </a:p>
        </p:txBody>
      </p:sp>
    </p:spTree>
    <p:extLst>
      <p:ext uri="{BB962C8B-B14F-4D97-AF65-F5344CB8AC3E}">
        <p14:creationId xmlns:p14="http://schemas.microsoft.com/office/powerpoint/2010/main" val="34697186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1" y="0"/>
            <a:ext cx="9142571" cy="6858000"/>
          </a:xfrm>
          <a:prstGeom prst="rect">
            <a:avLst/>
          </a:prstGeom>
        </p:spPr>
      </p:pic>
      <p:sp>
        <p:nvSpPr>
          <p:cNvPr id="2" name="Title 1"/>
          <p:cNvSpPr>
            <a:spLocks noGrp="1"/>
          </p:cNvSpPr>
          <p:nvPr>
            <p:ph type="ctrTitle" hasCustomPrompt="1"/>
          </p:nvPr>
        </p:nvSpPr>
        <p:spPr>
          <a:xfrm>
            <a:off x="1262234" y="1533585"/>
            <a:ext cx="6012202" cy="1470025"/>
          </a:xfrm>
        </p:spPr>
        <p:txBody>
          <a:bodyPr anchor="b">
            <a:noAutofit/>
          </a:bodyPr>
          <a:lstStyle>
            <a:lvl1pPr algn="l">
              <a:lnSpc>
                <a:spcPct val="80000"/>
              </a:lnSpc>
              <a:defRPr sz="54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310816" y="3382725"/>
            <a:ext cx="6012203" cy="688511"/>
          </a:xfrm>
        </p:spPr>
        <p:txBody>
          <a:bodyPr>
            <a:normAutofit/>
          </a:bodyPr>
          <a:lstStyle>
            <a:lvl1pPr marL="0" indent="0" algn="l">
              <a:buNone/>
              <a:defRPr sz="1500" b="1" i="0" baseline="0">
                <a:solidFill>
                  <a:srgbClr val="989EA4"/>
                </a:solidFill>
                <a:latin typeface="Arial-BoldMT"/>
                <a:cs typeface="Arial-Bold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97246905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3" y="395833"/>
            <a:ext cx="7594867" cy="1888451"/>
          </a:xfrm>
        </p:spPr>
        <p:txBody>
          <a:bodyPr tIns="0" bIns="0"/>
          <a:lstStyle/>
          <a:p>
            <a:r>
              <a:rPr lang="en-US" dirty="0"/>
              <a:t>Click to edit Master title style</a:t>
            </a:r>
          </a:p>
        </p:txBody>
      </p:sp>
      <p:sp>
        <p:nvSpPr>
          <p:cNvPr id="3" name="Content Placeholder 2"/>
          <p:cNvSpPr>
            <a:spLocks noGrp="1"/>
          </p:cNvSpPr>
          <p:nvPr>
            <p:ph idx="1"/>
          </p:nvPr>
        </p:nvSpPr>
        <p:spPr>
          <a:xfrm>
            <a:off x="1416050" y="2815391"/>
            <a:ext cx="6636016" cy="3756548"/>
          </a:xfrm>
        </p:spPr>
        <p:txBody>
          <a:bodyPr/>
          <a:lstStyle>
            <a:lvl1pPr>
              <a:lnSpc>
                <a:spcPct val="90000"/>
              </a:lnSpc>
              <a:defRPr>
                <a:solidFill>
                  <a:srgbClr val="FFFFFF"/>
                </a:solidFill>
              </a:defRPr>
            </a:lvl1pPr>
            <a:lvl2pPr>
              <a:lnSpc>
                <a:spcPct val="90000"/>
              </a:lnSpc>
              <a:defRPr sz="15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416052" y="2282647"/>
            <a:ext cx="6636017"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13890731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442" y="337121"/>
            <a:ext cx="7514754" cy="1945529"/>
          </a:xfrm>
        </p:spPr>
        <p:txBody>
          <a:bodyPr tIns="0" bIns="0" anchor="b"/>
          <a:lstStyle>
            <a:lvl1pPr algn="l">
              <a:defRPr sz="4050" b="1" cap="none"/>
            </a:lvl1pPr>
          </a:lstStyle>
          <a:p>
            <a:r>
              <a:rPr lang="en-US" dirty="0"/>
              <a:t>Click to edit Master title style</a:t>
            </a:r>
          </a:p>
        </p:txBody>
      </p:sp>
      <p:sp>
        <p:nvSpPr>
          <p:cNvPr id="3" name="Text Placeholder 2"/>
          <p:cNvSpPr>
            <a:spLocks noGrp="1"/>
          </p:cNvSpPr>
          <p:nvPr>
            <p:ph type="body" idx="1"/>
          </p:nvPr>
        </p:nvSpPr>
        <p:spPr>
          <a:xfrm>
            <a:off x="1416048" y="2818247"/>
            <a:ext cx="6559148"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416048" y="5936347"/>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9/7/2021</a:t>
            </a:fld>
            <a:endParaRPr lang="en-US" dirty="0"/>
          </a:p>
        </p:txBody>
      </p:sp>
      <p:sp>
        <p:nvSpPr>
          <p:cNvPr id="5" name="Footer Placeholder 4"/>
          <p:cNvSpPr>
            <a:spLocks noGrp="1"/>
          </p:cNvSpPr>
          <p:nvPr>
            <p:ph type="ftr" sz="quarter" idx="11"/>
          </p:nvPr>
        </p:nvSpPr>
        <p:spPr>
          <a:xfrm>
            <a:off x="2709599" y="5936347"/>
            <a:ext cx="4003413"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13012" y="5936347"/>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2" y="2282647"/>
            <a:ext cx="6559147"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33459915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188" y="395833"/>
            <a:ext cx="7606427" cy="1888451"/>
          </a:xfrm>
        </p:spPr>
        <p:txBody>
          <a:bodyPr tIns="0" bIns="0"/>
          <a:lstStyle/>
          <a:p>
            <a:r>
              <a:rPr lang="en-US" dirty="0"/>
              <a:t>Click to edit Master title style</a:t>
            </a:r>
          </a:p>
        </p:txBody>
      </p:sp>
      <p:sp>
        <p:nvSpPr>
          <p:cNvPr id="3" name="Text Placeholder 2"/>
          <p:cNvSpPr>
            <a:spLocks noGrp="1"/>
          </p:cNvSpPr>
          <p:nvPr>
            <p:ph type="body" idx="1"/>
          </p:nvPr>
        </p:nvSpPr>
        <p:spPr>
          <a:xfrm>
            <a:off x="1416053" y="2818247"/>
            <a:ext cx="3198889"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2282647"/>
            <a:ext cx="6240890"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871714" y="2825387"/>
            <a:ext cx="3202901"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244706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395833"/>
            <a:ext cx="7665284" cy="1888451"/>
          </a:xfrm>
        </p:spPr>
        <p:txBody>
          <a:bodyPr/>
          <a:lstStyle/>
          <a:p>
            <a:r>
              <a:rPr lang="en-US" dirty="0"/>
              <a:t>Click to edit Master title style</a:t>
            </a:r>
          </a:p>
        </p:txBody>
      </p:sp>
      <p:sp>
        <p:nvSpPr>
          <p:cNvPr id="3" name="Text Placeholder 2"/>
          <p:cNvSpPr>
            <a:spLocks noGrp="1"/>
          </p:cNvSpPr>
          <p:nvPr>
            <p:ph type="body" idx="1"/>
          </p:nvPr>
        </p:nvSpPr>
        <p:spPr>
          <a:xfrm>
            <a:off x="1416051" y="2818248"/>
            <a:ext cx="3198890" cy="2959801"/>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2282647"/>
            <a:ext cx="6708022"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927231" y="2825389"/>
            <a:ext cx="3196843" cy="2952659"/>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416050" y="5936347"/>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9/7/2021</a:t>
            </a:fld>
            <a:endParaRPr lang="en-US" dirty="0"/>
          </a:p>
        </p:txBody>
      </p:sp>
      <p:sp>
        <p:nvSpPr>
          <p:cNvPr id="7" name="Footer Placeholder 4"/>
          <p:cNvSpPr>
            <a:spLocks noGrp="1"/>
          </p:cNvSpPr>
          <p:nvPr>
            <p:ph type="ftr" sz="quarter" idx="11"/>
          </p:nvPr>
        </p:nvSpPr>
        <p:spPr>
          <a:xfrm>
            <a:off x="2709598" y="5936347"/>
            <a:ext cx="4152286"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7" y="5936347"/>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7676529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1" y="0"/>
            <a:ext cx="9142571" cy="6858000"/>
          </a:xfrm>
          <a:prstGeom prst="rect">
            <a:avLst/>
          </a:prstGeom>
        </p:spPr>
      </p:pic>
    </p:spTree>
    <p:extLst>
      <p:ext uri="{BB962C8B-B14F-4D97-AF65-F5344CB8AC3E}">
        <p14:creationId xmlns:p14="http://schemas.microsoft.com/office/powerpoint/2010/main" val="16644286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91" y="394197"/>
            <a:ext cx="7623339" cy="1888451"/>
          </a:xfrm>
        </p:spPr>
        <p:txBody>
          <a:bodyPr tIns="0" bIns="0"/>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1416052" y="2813755"/>
            <a:ext cx="6666077" cy="3756548"/>
          </a:xfrm>
        </p:spPr>
        <p:txBody>
          <a:bodyPr/>
          <a:lstStyle>
            <a:lvl1pPr>
              <a:lnSpc>
                <a:spcPct val="90000"/>
              </a:lnSpc>
              <a:defRPr>
                <a:solidFill>
                  <a:srgbClr val="FFFFFF"/>
                </a:solidFill>
              </a:defRPr>
            </a:lvl1pPr>
            <a:lvl2pPr>
              <a:lnSpc>
                <a:spcPct val="90000"/>
              </a:lnSpc>
              <a:defRPr sz="15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416053" y="2281011"/>
            <a:ext cx="6666077"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5919439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8791" y="337121"/>
            <a:ext cx="7553983" cy="1945529"/>
          </a:xfrm>
        </p:spPr>
        <p:txBody>
          <a:bodyPr tIns="0" bIns="0" anchor="b"/>
          <a:lstStyle>
            <a:lvl1pPr algn="l">
              <a:defRPr sz="4050" b="1" cap="none"/>
            </a:lvl1pPr>
          </a:lstStyle>
          <a:p>
            <a:r>
              <a:rPr lang="en-US" dirty="0"/>
              <a:t>Click to edit Master title style</a:t>
            </a:r>
          </a:p>
        </p:txBody>
      </p:sp>
      <p:sp>
        <p:nvSpPr>
          <p:cNvPr id="3" name="Text Placeholder 2"/>
          <p:cNvSpPr>
            <a:spLocks noGrp="1"/>
          </p:cNvSpPr>
          <p:nvPr>
            <p:ph type="body" idx="1"/>
          </p:nvPr>
        </p:nvSpPr>
        <p:spPr>
          <a:xfrm>
            <a:off x="1416052" y="2818247"/>
            <a:ext cx="6596721"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416049" y="5936347"/>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9/7/2021</a:t>
            </a:fld>
            <a:endParaRPr lang="en-US" dirty="0"/>
          </a:p>
        </p:txBody>
      </p:sp>
      <p:sp>
        <p:nvSpPr>
          <p:cNvPr id="5" name="Footer Placeholder 4"/>
          <p:cNvSpPr>
            <a:spLocks noGrp="1"/>
          </p:cNvSpPr>
          <p:nvPr>
            <p:ph type="ftr" sz="quarter" idx="11"/>
          </p:nvPr>
        </p:nvSpPr>
        <p:spPr>
          <a:xfrm>
            <a:off x="2709599" y="5936347"/>
            <a:ext cx="4040987"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50587" y="5936347"/>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2" y="2282647"/>
            <a:ext cx="6596721"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120495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5B26B88-C833-4502-AC6D-E5158828F290}" type="datetimeFigureOut">
              <a:rPr lang="en-US" smtClean="0"/>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6D5E91-1BD2-4D1F-B3EE-ECF910496C2D}" type="slidenum">
              <a:rPr lang="en-US" smtClean="0"/>
              <a:t>‹#›</a:t>
            </a:fld>
            <a:endParaRPr lang="en-US"/>
          </a:p>
        </p:txBody>
      </p:sp>
    </p:spTree>
    <p:extLst>
      <p:ext uri="{BB962C8B-B14F-4D97-AF65-F5344CB8AC3E}">
        <p14:creationId xmlns:p14="http://schemas.microsoft.com/office/powerpoint/2010/main" val="11611501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8" y="395833"/>
            <a:ext cx="7600794" cy="1888451"/>
          </a:xfrm>
        </p:spPr>
        <p:txBody>
          <a:bodyPr tIns="0" bIns="0"/>
          <a:lstStyle/>
          <a:p>
            <a:r>
              <a:rPr lang="en-US" dirty="0"/>
              <a:t>Click to edit Master title style</a:t>
            </a:r>
          </a:p>
        </p:txBody>
      </p:sp>
      <p:sp>
        <p:nvSpPr>
          <p:cNvPr id="3" name="Text Placeholder 2"/>
          <p:cNvSpPr>
            <a:spLocks noGrp="1"/>
          </p:cNvSpPr>
          <p:nvPr>
            <p:ph type="body" idx="1"/>
          </p:nvPr>
        </p:nvSpPr>
        <p:spPr>
          <a:xfrm>
            <a:off x="1416051" y="2818247"/>
            <a:ext cx="3198890"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2282647"/>
            <a:ext cx="6643532"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864771" y="2825387"/>
            <a:ext cx="3194810"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595428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402976"/>
            <a:ext cx="7665284" cy="1888451"/>
          </a:xfrm>
        </p:spPr>
        <p:txBody>
          <a:bodyPr/>
          <a:lstStyle/>
          <a:p>
            <a:r>
              <a:rPr lang="en-US" dirty="0"/>
              <a:t>Click to edit Master title style</a:t>
            </a:r>
          </a:p>
        </p:txBody>
      </p:sp>
      <p:sp>
        <p:nvSpPr>
          <p:cNvPr id="3" name="Text Placeholder 2"/>
          <p:cNvSpPr>
            <a:spLocks noGrp="1"/>
          </p:cNvSpPr>
          <p:nvPr>
            <p:ph type="body" idx="1"/>
          </p:nvPr>
        </p:nvSpPr>
        <p:spPr>
          <a:xfrm>
            <a:off x="1416052" y="2825390"/>
            <a:ext cx="3198891" cy="2959801"/>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49" y="2289789"/>
            <a:ext cx="6708023"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927229" y="2832532"/>
            <a:ext cx="3196844" cy="2952659"/>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416049" y="594348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9/7/2021</a:t>
            </a:fld>
            <a:endParaRPr lang="en-US" dirty="0"/>
          </a:p>
        </p:txBody>
      </p:sp>
      <p:sp>
        <p:nvSpPr>
          <p:cNvPr id="7" name="Footer Placeholder 4"/>
          <p:cNvSpPr>
            <a:spLocks noGrp="1"/>
          </p:cNvSpPr>
          <p:nvPr>
            <p:ph type="ftr" sz="quarter" idx="11"/>
          </p:nvPr>
        </p:nvSpPr>
        <p:spPr>
          <a:xfrm>
            <a:off x="2709597" y="5943488"/>
            <a:ext cx="4152288"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8" y="594348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26971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image" Target="../media/image1.jpe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theme" Target="../theme/theme8.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4.jp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9.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a:t>Headline</a:t>
            </a:r>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38" r:id="rId4"/>
    <p:sldLayoutId id="2147483740" r:id="rId5"/>
    <p:sldLayoutId id="2147483742" r:id="rId6"/>
    <p:sldLayoutId id="2147483743" r:id="rId7"/>
    <p:sldLayoutId id="2147483790" r:id="rId8"/>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B26B88-C833-4502-AC6D-E5158828F290}" type="datetimeFigureOut">
              <a:rPr lang="en-US" smtClean="0"/>
              <a:t>9/7/2021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6D5E91-1BD2-4D1F-B3EE-ECF910496C2D}" type="slidenum">
              <a:rPr lang="en-US" smtClean="0"/>
              <a:t>‹#›</a:t>
            </a:fld>
            <a:endParaRPr lang="en-US"/>
          </a:p>
        </p:txBody>
      </p:sp>
    </p:spTree>
    <p:extLst>
      <p:ext uri="{BB962C8B-B14F-4D97-AF65-F5344CB8AC3E}">
        <p14:creationId xmlns:p14="http://schemas.microsoft.com/office/powerpoint/2010/main" val="1737031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9/7/2021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9/7/2021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700">
                <a:solidFill>
                  <a:schemeClr val="tx1">
                    <a:tint val="75000"/>
                  </a:schemeClr>
                </a:solidFill>
              </a:defRPr>
            </a:lvl1pPr>
          </a:lstStyle>
          <a:p>
            <a:fld id="{05B26B88-C833-4502-AC6D-E5158828F290}" type="datetimeFigureOut">
              <a:rPr lang="en-US" smtClean="0"/>
              <a:t>9/7/2021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0D6D5E91-1BD2-4D1F-B3EE-ECF910496C2D}" type="slidenum">
              <a:rPr lang="en-US" smtClean="0"/>
              <a:t>‹#›</a:t>
            </a:fld>
            <a:endParaRPr lang="en-US"/>
          </a:p>
        </p:txBody>
      </p:sp>
    </p:spTree>
    <p:extLst>
      <p:ext uri="{BB962C8B-B14F-4D97-AF65-F5344CB8AC3E}">
        <p14:creationId xmlns:p14="http://schemas.microsoft.com/office/powerpoint/2010/main" val="173703114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514350" rtl="0" eaLnBrk="1" latinLnBrk="0" hangingPunct="1">
        <a:lnSpc>
          <a:spcPct val="90000"/>
        </a:lnSpc>
        <a:spcBef>
          <a:spcPct val="0"/>
        </a:spcBef>
        <a:buNone/>
        <a:defRPr sz="2500"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6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350" rtl="0" eaLnBrk="1" latinLnBrk="0" hangingPunct="1">
        <a:defRPr sz="1100" kern="1200">
          <a:solidFill>
            <a:schemeClr val="tx1"/>
          </a:solidFill>
          <a:latin typeface="+mn-lt"/>
          <a:ea typeface="+mn-ea"/>
          <a:cs typeface="+mn-cs"/>
        </a:defRPr>
      </a:lvl1pPr>
      <a:lvl2pPr marL="257175" algn="l" defTabSz="514350" rtl="0" eaLnBrk="1" latinLnBrk="0" hangingPunct="1">
        <a:defRPr sz="1100" kern="1200">
          <a:solidFill>
            <a:schemeClr val="tx1"/>
          </a:solidFill>
          <a:latin typeface="+mn-lt"/>
          <a:ea typeface="+mn-ea"/>
          <a:cs typeface="+mn-cs"/>
        </a:defRPr>
      </a:lvl2pPr>
      <a:lvl3pPr marL="514350" algn="l" defTabSz="514350" rtl="0" eaLnBrk="1" latinLnBrk="0" hangingPunct="1">
        <a:defRPr sz="1100" kern="1200">
          <a:solidFill>
            <a:schemeClr val="tx1"/>
          </a:solidFill>
          <a:latin typeface="+mn-lt"/>
          <a:ea typeface="+mn-ea"/>
          <a:cs typeface="+mn-cs"/>
        </a:defRPr>
      </a:lvl3pPr>
      <a:lvl4pPr marL="771525" algn="l" defTabSz="514350" rtl="0" eaLnBrk="1" latinLnBrk="0" hangingPunct="1">
        <a:defRPr sz="1100" kern="1200">
          <a:solidFill>
            <a:schemeClr val="tx1"/>
          </a:solidFill>
          <a:latin typeface="+mn-lt"/>
          <a:ea typeface="+mn-ea"/>
          <a:cs typeface="+mn-cs"/>
        </a:defRPr>
      </a:lvl4pPr>
      <a:lvl5pPr marL="1028700" algn="l" defTabSz="514350" rtl="0" eaLnBrk="1" latinLnBrk="0" hangingPunct="1">
        <a:defRPr sz="1100" kern="1200">
          <a:solidFill>
            <a:schemeClr val="tx1"/>
          </a:solidFill>
          <a:latin typeface="+mn-lt"/>
          <a:ea typeface="+mn-ea"/>
          <a:cs typeface="+mn-cs"/>
        </a:defRPr>
      </a:lvl5pPr>
      <a:lvl6pPr marL="1285875" algn="l" defTabSz="514350" rtl="0" eaLnBrk="1" latinLnBrk="0" hangingPunct="1">
        <a:defRPr sz="1100" kern="1200">
          <a:solidFill>
            <a:schemeClr val="tx1"/>
          </a:solidFill>
          <a:latin typeface="+mn-lt"/>
          <a:ea typeface="+mn-ea"/>
          <a:cs typeface="+mn-cs"/>
        </a:defRPr>
      </a:lvl6pPr>
      <a:lvl7pPr marL="1543050" algn="l" defTabSz="514350" rtl="0" eaLnBrk="1" latinLnBrk="0" hangingPunct="1">
        <a:defRPr sz="1100" kern="1200">
          <a:solidFill>
            <a:schemeClr val="tx1"/>
          </a:solidFill>
          <a:latin typeface="+mn-lt"/>
          <a:ea typeface="+mn-ea"/>
          <a:cs typeface="+mn-cs"/>
        </a:defRPr>
      </a:lvl7pPr>
      <a:lvl8pPr marL="1800225" algn="l" defTabSz="514350" rtl="0" eaLnBrk="1" latinLnBrk="0" hangingPunct="1">
        <a:defRPr sz="1100" kern="1200">
          <a:solidFill>
            <a:schemeClr val="tx1"/>
          </a:solidFill>
          <a:latin typeface="+mn-lt"/>
          <a:ea typeface="+mn-ea"/>
          <a:cs typeface="+mn-cs"/>
        </a:defRPr>
      </a:lvl8pPr>
      <a:lvl9pPr marL="2057400" algn="l" defTabSz="514350"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700">
                <a:solidFill>
                  <a:schemeClr val="tx1">
                    <a:tint val="75000"/>
                  </a:schemeClr>
                </a:solidFill>
              </a:defRPr>
            </a:lvl1pPr>
          </a:lstStyle>
          <a:p>
            <a:fld id="{846CE7D5-CF57-46EF-B807-FDD0502418D4}" type="datetimeFigureOut">
              <a:rPr lang="en-US" smtClean="0"/>
              <a:t>9/7/2021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514350" rtl="0" eaLnBrk="1" latinLnBrk="0" hangingPunct="1">
        <a:lnSpc>
          <a:spcPct val="90000"/>
        </a:lnSpc>
        <a:spcBef>
          <a:spcPct val="0"/>
        </a:spcBef>
        <a:buNone/>
        <a:defRPr sz="2500"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6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350" rtl="0" eaLnBrk="1" latinLnBrk="0" hangingPunct="1">
        <a:defRPr sz="1100" kern="1200">
          <a:solidFill>
            <a:schemeClr val="tx1"/>
          </a:solidFill>
          <a:latin typeface="+mn-lt"/>
          <a:ea typeface="+mn-ea"/>
          <a:cs typeface="+mn-cs"/>
        </a:defRPr>
      </a:lvl1pPr>
      <a:lvl2pPr marL="257175" algn="l" defTabSz="514350" rtl="0" eaLnBrk="1" latinLnBrk="0" hangingPunct="1">
        <a:defRPr sz="1100" kern="1200">
          <a:solidFill>
            <a:schemeClr val="tx1"/>
          </a:solidFill>
          <a:latin typeface="+mn-lt"/>
          <a:ea typeface="+mn-ea"/>
          <a:cs typeface="+mn-cs"/>
        </a:defRPr>
      </a:lvl2pPr>
      <a:lvl3pPr marL="514350" algn="l" defTabSz="514350" rtl="0" eaLnBrk="1" latinLnBrk="0" hangingPunct="1">
        <a:defRPr sz="1100" kern="1200">
          <a:solidFill>
            <a:schemeClr val="tx1"/>
          </a:solidFill>
          <a:latin typeface="+mn-lt"/>
          <a:ea typeface="+mn-ea"/>
          <a:cs typeface="+mn-cs"/>
        </a:defRPr>
      </a:lvl3pPr>
      <a:lvl4pPr marL="771525" algn="l" defTabSz="514350" rtl="0" eaLnBrk="1" latinLnBrk="0" hangingPunct="1">
        <a:defRPr sz="1100" kern="1200">
          <a:solidFill>
            <a:schemeClr val="tx1"/>
          </a:solidFill>
          <a:latin typeface="+mn-lt"/>
          <a:ea typeface="+mn-ea"/>
          <a:cs typeface="+mn-cs"/>
        </a:defRPr>
      </a:lvl4pPr>
      <a:lvl5pPr marL="1028700" algn="l" defTabSz="514350" rtl="0" eaLnBrk="1" latinLnBrk="0" hangingPunct="1">
        <a:defRPr sz="1100" kern="1200">
          <a:solidFill>
            <a:schemeClr val="tx1"/>
          </a:solidFill>
          <a:latin typeface="+mn-lt"/>
          <a:ea typeface="+mn-ea"/>
          <a:cs typeface="+mn-cs"/>
        </a:defRPr>
      </a:lvl5pPr>
      <a:lvl6pPr marL="1285875" algn="l" defTabSz="514350" rtl="0" eaLnBrk="1" latinLnBrk="0" hangingPunct="1">
        <a:defRPr sz="1100" kern="1200">
          <a:solidFill>
            <a:schemeClr val="tx1"/>
          </a:solidFill>
          <a:latin typeface="+mn-lt"/>
          <a:ea typeface="+mn-ea"/>
          <a:cs typeface="+mn-cs"/>
        </a:defRPr>
      </a:lvl6pPr>
      <a:lvl7pPr marL="1543050" algn="l" defTabSz="514350" rtl="0" eaLnBrk="1" latinLnBrk="0" hangingPunct="1">
        <a:defRPr sz="1100" kern="1200">
          <a:solidFill>
            <a:schemeClr val="tx1"/>
          </a:solidFill>
          <a:latin typeface="+mn-lt"/>
          <a:ea typeface="+mn-ea"/>
          <a:cs typeface="+mn-cs"/>
        </a:defRPr>
      </a:lvl7pPr>
      <a:lvl8pPr marL="1800225" algn="l" defTabSz="514350" rtl="0" eaLnBrk="1" latinLnBrk="0" hangingPunct="1">
        <a:defRPr sz="1100" kern="1200">
          <a:solidFill>
            <a:schemeClr val="tx1"/>
          </a:solidFill>
          <a:latin typeface="+mn-lt"/>
          <a:ea typeface="+mn-ea"/>
          <a:cs typeface="+mn-cs"/>
        </a:defRPr>
      </a:lvl8pPr>
      <a:lvl9pPr marL="2057400" algn="l" defTabSz="514350" rtl="0" eaLnBrk="1" latinLnBrk="0" hangingPunct="1">
        <a:defRPr sz="1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700">
                <a:solidFill>
                  <a:schemeClr val="tx1">
                    <a:tint val="75000"/>
                  </a:schemeClr>
                </a:solidFill>
              </a:defRPr>
            </a:lvl1pPr>
          </a:lstStyle>
          <a:p>
            <a:fld id="{846CE7D5-CF57-46EF-B807-FDD0502418D4}" type="datetimeFigureOut">
              <a:rPr lang="en-US" smtClean="0"/>
              <a:t>9/7/2021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7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514350" rtl="0" eaLnBrk="1" latinLnBrk="0" hangingPunct="1">
        <a:lnSpc>
          <a:spcPct val="90000"/>
        </a:lnSpc>
        <a:spcBef>
          <a:spcPct val="0"/>
        </a:spcBef>
        <a:buNone/>
        <a:defRPr sz="2500"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600"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40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514350" rtl="0" eaLnBrk="1" latinLnBrk="0" hangingPunct="1">
        <a:defRPr sz="1100" kern="1200">
          <a:solidFill>
            <a:schemeClr val="tx1"/>
          </a:solidFill>
          <a:latin typeface="+mn-lt"/>
          <a:ea typeface="+mn-ea"/>
          <a:cs typeface="+mn-cs"/>
        </a:defRPr>
      </a:lvl1pPr>
      <a:lvl2pPr marL="257175" algn="l" defTabSz="514350" rtl="0" eaLnBrk="1" latinLnBrk="0" hangingPunct="1">
        <a:defRPr sz="1100" kern="1200">
          <a:solidFill>
            <a:schemeClr val="tx1"/>
          </a:solidFill>
          <a:latin typeface="+mn-lt"/>
          <a:ea typeface="+mn-ea"/>
          <a:cs typeface="+mn-cs"/>
        </a:defRPr>
      </a:lvl2pPr>
      <a:lvl3pPr marL="514350" algn="l" defTabSz="514350" rtl="0" eaLnBrk="1" latinLnBrk="0" hangingPunct="1">
        <a:defRPr sz="1100" kern="1200">
          <a:solidFill>
            <a:schemeClr val="tx1"/>
          </a:solidFill>
          <a:latin typeface="+mn-lt"/>
          <a:ea typeface="+mn-ea"/>
          <a:cs typeface="+mn-cs"/>
        </a:defRPr>
      </a:lvl3pPr>
      <a:lvl4pPr marL="771525" algn="l" defTabSz="514350" rtl="0" eaLnBrk="1" latinLnBrk="0" hangingPunct="1">
        <a:defRPr sz="1100" kern="1200">
          <a:solidFill>
            <a:schemeClr val="tx1"/>
          </a:solidFill>
          <a:latin typeface="+mn-lt"/>
          <a:ea typeface="+mn-ea"/>
          <a:cs typeface="+mn-cs"/>
        </a:defRPr>
      </a:lvl4pPr>
      <a:lvl5pPr marL="1028700" algn="l" defTabSz="514350" rtl="0" eaLnBrk="1" latinLnBrk="0" hangingPunct="1">
        <a:defRPr sz="1100" kern="1200">
          <a:solidFill>
            <a:schemeClr val="tx1"/>
          </a:solidFill>
          <a:latin typeface="+mn-lt"/>
          <a:ea typeface="+mn-ea"/>
          <a:cs typeface="+mn-cs"/>
        </a:defRPr>
      </a:lvl5pPr>
      <a:lvl6pPr marL="1285875" algn="l" defTabSz="514350" rtl="0" eaLnBrk="1" latinLnBrk="0" hangingPunct="1">
        <a:defRPr sz="1100" kern="1200">
          <a:solidFill>
            <a:schemeClr val="tx1"/>
          </a:solidFill>
          <a:latin typeface="+mn-lt"/>
          <a:ea typeface="+mn-ea"/>
          <a:cs typeface="+mn-cs"/>
        </a:defRPr>
      </a:lvl6pPr>
      <a:lvl7pPr marL="1543050" algn="l" defTabSz="514350" rtl="0" eaLnBrk="1" latinLnBrk="0" hangingPunct="1">
        <a:defRPr sz="1100" kern="1200">
          <a:solidFill>
            <a:schemeClr val="tx1"/>
          </a:solidFill>
          <a:latin typeface="+mn-lt"/>
          <a:ea typeface="+mn-ea"/>
          <a:cs typeface="+mn-cs"/>
        </a:defRPr>
      </a:lvl7pPr>
      <a:lvl8pPr marL="1800225" algn="l" defTabSz="514350" rtl="0" eaLnBrk="1" latinLnBrk="0" hangingPunct="1">
        <a:defRPr sz="1100" kern="1200">
          <a:solidFill>
            <a:schemeClr val="tx1"/>
          </a:solidFill>
          <a:latin typeface="+mn-lt"/>
          <a:ea typeface="+mn-ea"/>
          <a:cs typeface="+mn-cs"/>
        </a:defRPr>
      </a:lvl8pPr>
      <a:lvl9pPr marL="2057400" algn="l" defTabSz="514350" rtl="0" eaLnBrk="1" latinLnBrk="0" hangingPunct="1">
        <a:defRPr sz="1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a:t>Headline</a:t>
            </a:r>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44" r:id="rId5"/>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31" y="0"/>
            <a:ext cx="9142571" cy="6858000"/>
          </a:xfrm>
          <a:prstGeom prst="rect">
            <a:avLst/>
          </a:prstGeom>
        </p:spPr>
      </p:pic>
      <p:sp>
        <p:nvSpPr>
          <p:cNvPr id="2" name="Title Placeholder 1"/>
          <p:cNvSpPr>
            <a:spLocks noGrp="1"/>
          </p:cNvSpPr>
          <p:nvPr>
            <p:ph type="title"/>
          </p:nvPr>
        </p:nvSpPr>
        <p:spPr>
          <a:xfrm>
            <a:off x="457201" y="395833"/>
            <a:ext cx="7617986" cy="1888451"/>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416053" y="2815391"/>
            <a:ext cx="6659135" cy="37565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104192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Lst>
  <p:txStyles>
    <p:titleStyle>
      <a:lvl1pPr algn="l" defTabSz="342900" rtl="0" eaLnBrk="1" latinLnBrk="0" hangingPunct="1">
        <a:lnSpc>
          <a:spcPct val="90000"/>
        </a:lnSpc>
        <a:spcBef>
          <a:spcPct val="0"/>
        </a:spcBef>
        <a:buNone/>
        <a:defRPr sz="4050" b="1" i="0" kern="1200" baseline="0">
          <a:solidFill>
            <a:schemeClr val="bg1"/>
          </a:solidFill>
          <a:latin typeface="Arial"/>
          <a:ea typeface="+mj-ea"/>
          <a:cs typeface="Arial"/>
        </a:defRPr>
      </a:lvl1pPr>
    </p:titleStyle>
    <p:bodyStyle>
      <a:lvl1pPr marL="0" indent="0" algn="l" defTabSz="342900" rtl="0" eaLnBrk="1" latinLnBrk="0" hangingPunct="1">
        <a:lnSpc>
          <a:spcPct val="90000"/>
        </a:lnSpc>
        <a:spcBef>
          <a:spcPct val="20000"/>
        </a:spcBef>
        <a:buFontTx/>
        <a:buNone/>
        <a:defRPr sz="1500" b="1" kern="1200">
          <a:solidFill>
            <a:srgbClr val="FCB614"/>
          </a:solidFill>
          <a:latin typeface="Arial"/>
          <a:ea typeface="+mn-ea"/>
          <a:cs typeface="Arial"/>
        </a:defRPr>
      </a:lvl1pPr>
      <a:lvl2pPr marL="557213" indent="-214313" algn="l" defTabSz="342900" rtl="0" eaLnBrk="1" latinLnBrk="0" hangingPunct="1">
        <a:spcBef>
          <a:spcPct val="20000"/>
        </a:spcBef>
        <a:buFont typeface="Arial"/>
        <a:buChar char="–"/>
        <a:defRPr sz="1500" kern="1200">
          <a:solidFill>
            <a:srgbClr val="FFFFFF"/>
          </a:solidFill>
          <a:latin typeface="Arial"/>
          <a:ea typeface="+mn-ea"/>
          <a:cs typeface="Arial"/>
        </a:defRPr>
      </a:lvl2pPr>
      <a:lvl3pPr marL="8572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3pPr>
      <a:lvl4pPr marL="12001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4pPr>
      <a:lvl5pPr marL="15430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unmc.edu/NebraskaGWEP/" TargetMode="External"/><Relationship Id="rId1" Type="http://schemas.openxmlformats.org/officeDocument/2006/relationships/slideLayout" Target="../slideLayouts/slideLayout85.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4.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85.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9.xml"/><Relationship Id="rId6" Type="http://schemas.microsoft.com/office/2007/relationships/hdphoto" Target="NULL"/><Relationship Id="rId5" Type="http://schemas.openxmlformats.org/officeDocument/2006/relationships/image" Target="../media/image29.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9.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82.xml"/><Relationship Id="rId6" Type="http://schemas.openxmlformats.org/officeDocument/2006/relationships/image" Target="../media/image12.tmp"/><Relationship Id="rId5" Type="http://schemas.openxmlformats.org/officeDocument/2006/relationships/image" Target="../media/image11.tmp"/><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82.xml"/><Relationship Id="rId5" Type="http://schemas.openxmlformats.org/officeDocument/2006/relationships/image" Target="../media/image14.tmp"/><Relationship Id="rId4" Type="http://schemas.openxmlformats.org/officeDocument/2006/relationships/image" Target="../media/image13.tmp"/></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cid:image003.jpg@01D58FDC.03CA3BE0" TargetMode="External"/><Relationship Id="rId7" Type="http://schemas.openxmlformats.org/officeDocument/2006/relationships/image" Target="../media/image17.jpg"/><Relationship Id="rId2" Type="http://schemas.openxmlformats.org/officeDocument/2006/relationships/image" Target="../media/image15.jpeg"/><Relationship Id="rId1" Type="http://schemas.openxmlformats.org/officeDocument/2006/relationships/slideLayout" Target="../slideLayouts/slideLayout82.xml"/><Relationship Id="rId6" Type="http://schemas.openxmlformats.org/officeDocument/2006/relationships/image" Target="cid:image005.jpg@01D58FDC.03CA3BE0" TargetMode="External"/><Relationship Id="rId5" Type="http://schemas.openxmlformats.org/officeDocument/2006/relationships/image" Target="../media/image16.jpe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6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4.gif"/></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45.gif"/><Relationship Id="rId4" Type="http://schemas.openxmlformats.org/officeDocument/2006/relationships/image" Target="../media/image44.gif"/></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0.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9A02-2286-4342-922E-415E82E5A9FE}"/>
              </a:ext>
            </a:extLst>
          </p:cNvPr>
          <p:cNvSpPr>
            <a:spLocks noGrp="1"/>
          </p:cNvSpPr>
          <p:nvPr>
            <p:ph type="title"/>
          </p:nvPr>
        </p:nvSpPr>
        <p:spPr>
          <a:xfrm>
            <a:off x="1857343" y="2850577"/>
            <a:ext cx="5704820" cy="1416338"/>
          </a:xfrm>
        </p:spPr>
        <p:txBody>
          <a:bodyPr/>
          <a:lstStyle/>
          <a:p>
            <a:pPr algn="ctr"/>
            <a:br>
              <a:rPr lang="en-US" sz="2700" dirty="0"/>
            </a:br>
            <a:r>
              <a:rPr lang="en-US" sz="2700" dirty="0"/>
              <a:t>Nebraska GWEP Geriatrics</a:t>
            </a:r>
            <a:br>
              <a:rPr lang="en-US" sz="2700" dirty="0"/>
            </a:br>
            <a:r>
              <a:rPr lang="en-US" sz="2700" dirty="0"/>
              <a:t> Case Conference ECHO </a:t>
            </a:r>
            <a:br>
              <a:rPr lang="en-US" sz="2700" dirty="0"/>
            </a:br>
            <a:r>
              <a:rPr lang="en-US" sz="2700" dirty="0"/>
              <a:t>will begin at 12:15</a:t>
            </a:r>
            <a:br>
              <a:rPr lang="en-US" dirty="0"/>
            </a:br>
            <a:br>
              <a:rPr lang="en-US" dirty="0"/>
            </a:br>
            <a:r>
              <a:rPr lang="en-US" dirty="0"/>
              <a:t> </a:t>
            </a:r>
          </a:p>
        </p:txBody>
      </p:sp>
      <p:sp>
        <p:nvSpPr>
          <p:cNvPr id="3" name="Text Placeholder 2">
            <a:extLst>
              <a:ext uri="{FF2B5EF4-FFF2-40B4-BE49-F238E27FC236}">
                <a16:creationId xmlns:a16="http://schemas.microsoft.com/office/drawing/2014/main" id="{5AFD8ED2-EF12-486D-BD3F-AF278ADD11FA}"/>
              </a:ext>
            </a:extLst>
          </p:cNvPr>
          <p:cNvSpPr>
            <a:spLocks noGrp="1"/>
          </p:cNvSpPr>
          <p:nvPr>
            <p:ph type="body" idx="1"/>
          </p:nvPr>
        </p:nvSpPr>
        <p:spPr>
          <a:xfrm>
            <a:off x="1431236" y="3394503"/>
            <a:ext cx="6798365" cy="2338575"/>
          </a:xfrm>
        </p:spPr>
        <p:txBody>
          <a:bodyPr>
            <a:normAutofit/>
          </a:bodyPr>
          <a:lstStyle/>
          <a:p>
            <a:r>
              <a:rPr lang="en-US" sz="1800" dirty="0"/>
              <a:t>As you join, </a:t>
            </a:r>
            <a:r>
              <a:rPr lang="en-US" sz="1800" b="1" dirty="0">
                <a:solidFill>
                  <a:srgbClr val="FFC000"/>
                </a:solidFill>
              </a:rPr>
              <a:t>please utilize the SIGN-IN LINK </a:t>
            </a:r>
            <a:r>
              <a:rPr lang="en-US" sz="1800" dirty="0"/>
              <a:t>shared in </a:t>
            </a:r>
          </a:p>
          <a:p>
            <a:r>
              <a:rPr lang="en-US" sz="1800" dirty="0"/>
              <a:t>Chat to enter your name and e-mail address for </a:t>
            </a:r>
          </a:p>
          <a:p>
            <a:r>
              <a:rPr lang="en-US" sz="1800" dirty="0"/>
              <a:t>attendance or use this QR link </a:t>
            </a:r>
          </a:p>
          <a:p>
            <a:endParaRPr lang="en-US" dirty="0"/>
          </a:p>
          <a:p>
            <a:endParaRPr lang="en-US" dirty="0"/>
          </a:p>
          <a:p>
            <a:r>
              <a:rPr lang="en-US" dirty="0"/>
              <a:t>The didactic portion of today's conference will be recorded and available for viewing on our website following at: </a:t>
            </a:r>
            <a:r>
              <a:rPr lang="en-US" dirty="0">
                <a:hlinkClick r:id="rId2"/>
              </a:rPr>
              <a:t>https://www.unmc.edu/NebraskaGWEP/</a:t>
            </a:r>
            <a:r>
              <a:rPr lang="en-US" dirty="0"/>
              <a:t>  </a:t>
            </a:r>
          </a:p>
          <a:p>
            <a:r>
              <a:rPr lang="en-US" dirty="0"/>
              <a:t>If you do not consent to recording, please disconnect at this time.</a:t>
            </a:r>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104" y="1001564"/>
            <a:ext cx="1418007" cy="7464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503" y="1001564"/>
            <a:ext cx="5063963" cy="545294"/>
          </a:xfrm>
          <a:prstGeom prst="rect">
            <a:avLst/>
          </a:prstGeom>
          <a:solidFill>
            <a:sysClr val="window" lastClr="FFFFFF"/>
          </a:solidFill>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7980" y="3735611"/>
            <a:ext cx="947656" cy="894880"/>
          </a:xfrm>
          <a:prstGeom prst="rect">
            <a:avLst/>
          </a:prstGeom>
        </p:spPr>
      </p:pic>
    </p:spTree>
    <p:extLst>
      <p:ext uri="{BB962C8B-B14F-4D97-AF65-F5344CB8AC3E}">
        <p14:creationId xmlns:p14="http://schemas.microsoft.com/office/powerpoint/2010/main" val="374041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3" descr="A stop sign on a pole&#10;&#10;Description automatically generated">
            <a:extLst>
              <a:ext uri="{FF2B5EF4-FFF2-40B4-BE49-F238E27FC236}">
                <a16:creationId xmlns:a16="http://schemas.microsoft.com/office/drawing/2014/main" id="{166FAAAE-D468-4B69-B7D3-9A044BCCC501}"/>
              </a:ext>
            </a:extLst>
          </p:cNvPr>
          <p:cNvPicPr>
            <a:picLocks noChangeAspect="1"/>
          </p:cNvPicPr>
          <p:nvPr/>
        </p:nvPicPr>
        <p:blipFill rotWithShape="1">
          <a:blip r:embed="rId2"/>
          <a:srcRect l="8831" r="-249" b="-2991"/>
          <a:stretch/>
        </p:blipFill>
        <p:spPr>
          <a:xfrm>
            <a:off x="-192748" y="1952"/>
            <a:ext cx="9513864" cy="7126965"/>
          </a:xfrm>
          <a:prstGeom prst="rect">
            <a:avLst/>
          </a:prstGeom>
        </p:spPr>
      </p:pic>
      <p:sp>
        <p:nvSpPr>
          <p:cNvPr id="2" name="Title 1"/>
          <p:cNvSpPr>
            <a:spLocks noGrp="1"/>
          </p:cNvSpPr>
          <p:nvPr>
            <p:ph type="title"/>
          </p:nvPr>
        </p:nvSpPr>
        <p:spPr>
          <a:xfrm>
            <a:off x="4351870" y="396185"/>
            <a:ext cx="4148524" cy="425778"/>
          </a:xfrm>
        </p:spPr>
        <p:txBody>
          <a:bodyPr>
            <a:normAutofit/>
          </a:bodyPr>
          <a:lstStyle/>
          <a:p>
            <a:pPr algn="ctr"/>
            <a:r>
              <a:rPr lang="en-US" sz="3000" dirty="0">
                <a:solidFill>
                  <a:schemeClr val="tx1"/>
                </a:solidFill>
              </a:rPr>
              <a:t>You mean hospice?</a:t>
            </a:r>
          </a:p>
        </p:txBody>
      </p:sp>
      <p:sp>
        <p:nvSpPr>
          <p:cNvPr id="4" name="TextBox 3">
            <a:extLst>
              <a:ext uri="{FF2B5EF4-FFF2-40B4-BE49-F238E27FC236}">
                <a16:creationId xmlns:a16="http://schemas.microsoft.com/office/drawing/2014/main" id="{7C52D8EC-B86C-44D2-BB8B-AEDF385BE48B}"/>
              </a:ext>
            </a:extLst>
          </p:cNvPr>
          <p:cNvSpPr txBox="1"/>
          <p:nvPr/>
        </p:nvSpPr>
        <p:spPr>
          <a:xfrm>
            <a:off x="318615" y="330784"/>
            <a:ext cx="299807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latin typeface="Arial"/>
                <a:cs typeface="Arial"/>
              </a:rPr>
              <a:t>Palliative care?</a:t>
            </a:r>
            <a:endParaRPr lang="en-US" sz="3000">
              <a:cs typeface="Calibri"/>
            </a:endParaRPr>
          </a:p>
        </p:txBody>
      </p:sp>
    </p:spTree>
    <p:extLst>
      <p:ext uri="{BB962C8B-B14F-4D97-AF65-F5344CB8AC3E}">
        <p14:creationId xmlns:p14="http://schemas.microsoft.com/office/powerpoint/2010/main" val="393323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pic>
        <p:nvPicPr>
          <p:cNvPr id="8"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51" y="346268"/>
            <a:ext cx="9807691" cy="5179889"/>
          </a:xfrm>
          <a:prstGeom prst="rect">
            <a:avLst/>
          </a:prstGeom>
        </p:spPr>
      </p:pic>
      <p:sp>
        <p:nvSpPr>
          <p:cNvPr id="7" name="Rectangle 6"/>
          <p:cNvSpPr/>
          <p:nvPr/>
        </p:nvSpPr>
        <p:spPr>
          <a:xfrm>
            <a:off x="-143353" y="2169878"/>
            <a:ext cx="9287353" cy="31077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387626" y="2474843"/>
            <a:ext cx="9955372" cy="336936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05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ounded Rectangle 3"/>
          <p:cNvSpPr/>
          <p:nvPr/>
        </p:nvSpPr>
        <p:spPr>
          <a:xfrm>
            <a:off x="168811" y="395831"/>
            <a:ext cx="5563769" cy="5864292"/>
          </a:xfrm>
          <a:prstGeom prst="roundRect">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207434" y="395831"/>
            <a:ext cx="5638800" cy="5864292"/>
          </a:xfrm>
          <a:prstGeom prst="roundRect">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2483" y="955309"/>
            <a:ext cx="2696901" cy="2015936"/>
          </a:xfrm>
          <a:prstGeom prst="rect">
            <a:avLst/>
          </a:prstGeom>
          <a:noFill/>
        </p:spPr>
        <p:txBody>
          <a:bodyPr wrap="square" rtlCol="0">
            <a:spAutoFit/>
          </a:bodyPr>
          <a:lstStyle/>
          <a:p>
            <a:pPr algn="ctr"/>
            <a:r>
              <a:rPr lang="en-US" sz="2500" u="sng" dirty="0">
                <a:solidFill>
                  <a:schemeClr val="bg1"/>
                </a:solidFill>
                <a:latin typeface="Arial"/>
                <a:cs typeface="Arial"/>
              </a:rPr>
              <a:t>Palliative care</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342900" indent="-342900" algn="ctr" fontAlgn="t">
              <a:buFont typeface="Arial" panose="020B0604020202020204" pitchFamily="34" charset="0"/>
              <a:buChar char="•"/>
            </a:pPr>
            <a:endParaRPr lang="en-US" sz="2500" dirty="0">
              <a:solidFill>
                <a:schemeClr val="bg1"/>
              </a:solidFill>
              <a:latin typeface="Arial"/>
              <a:cs typeface="Arial"/>
            </a:endParaRPr>
          </a:p>
          <a:p>
            <a:pPr algn="ctr"/>
            <a:endParaRPr lang="en-US" sz="2500" dirty="0">
              <a:solidFill>
                <a:schemeClr val="bg1"/>
              </a:solidFill>
              <a:latin typeface="Arial"/>
              <a:cs typeface="Arial"/>
            </a:endParaRPr>
          </a:p>
          <a:p>
            <a:pPr algn="ctr"/>
            <a:endParaRPr lang="en-US" sz="2500" dirty="0">
              <a:solidFill>
                <a:schemeClr val="bg1"/>
              </a:solidFill>
              <a:latin typeface="Arial"/>
              <a:cs typeface="Arial"/>
            </a:endParaRPr>
          </a:p>
        </p:txBody>
      </p:sp>
      <p:sp>
        <p:nvSpPr>
          <p:cNvPr id="7" name="TextBox 6"/>
          <p:cNvSpPr txBox="1"/>
          <p:nvPr/>
        </p:nvSpPr>
        <p:spPr>
          <a:xfrm>
            <a:off x="5836334" y="928596"/>
            <a:ext cx="2820573" cy="2015936"/>
          </a:xfrm>
          <a:prstGeom prst="rect">
            <a:avLst/>
          </a:prstGeom>
          <a:noFill/>
        </p:spPr>
        <p:txBody>
          <a:bodyPr wrap="square" rtlCol="0">
            <a:spAutoFit/>
          </a:bodyPr>
          <a:lstStyle/>
          <a:p>
            <a:pPr algn="ctr"/>
            <a:r>
              <a:rPr lang="en-US" sz="2500" u="sng" dirty="0">
                <a:solidFill>
                  <a:schemeClr val="bg1"/>
                </a:solidFill>
                <a:latin typeface="Arial"/>
                <a:cs typeface="Arial"/>
              </a:rPr>
              <a:t>Hospice</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fontAlgn="t">
              <a:buFont typeface="Arial" panose="020B0604020202020204" pitchFamily="34" charset="0"/>
              <a:buChar char="•"/>
            </a:pPr>
            <a:endParaRPr lang="en-US" sz="2500" dirty="0">
              <a:solidFill>
                <a:schemeClr val="bg1"/>
              </a:solidFill>
              <a:latin typeface="Arial"/>
              <a:cs typeface="Arial"/>
            </a:endParaRPr>
          </a:p>
          <a:p>
            <a:pPr algn="ctr"/>
            <a:endParaRPr lang="en-US" sz="2500" dirty="0">
              <a:solidFill>
                <a:schemeClr val="bg1"/>
              </a:solidFill>
              <a:latin typeface="Arial"/>
              <a:cs typeface="Arial"/>
            </a:endParaRPr>
          </a:p>
          <a:p>
            <a:pPr algn="ctr"/>
            <a:endParaRPr lang="en-US" sz="2500" dirty="0">
              <a:solidFill>
                <a:schemeClr val="bg1"/>
              </a:solidFill>
              <a:latin typeface="Arial"/>
              <a:cs typeface="Arial"/>
            </a:endParaRPr>
          </a:p>
        </p:txBody>
      </p:sp>
      <p:sp>
        <p:nvSpPr>
          <p:cNvPr id="8" name="Rectangle 7"/>
          <p:cNvSpPr/>
          <p:nvPr/>
        </p:nvSpPr>
        <p:spPr>
          <a:xfrm>
            <a:off x="2989384" y="952505"/>
            <a:ext cx="2628900" cy="3862596"/>
          </a:xfrm>
          <a:prstGeom prst="rect">
            <a:avLst/>
          </a:prstGeom>
        </p:spPr>
        <p:txBody>
          <a:bodyPr wrap="square">
            <a:spAutoFit/>
          </a:bodyPr>
          <a:lstStyle/>
          <a:p>
            <a:pPr algn="ctr"/>
            <a:r>
              <a:rPr lang="en-US" sz="2500" u="sng" dirty="0">
                <a:solidFill>
                  <a:schemeClr val="bg1"/>
                </a:solidFill>
                <a:latin typeface="Arial"/>
                <a:cs typeface="Arial"/>
              </a:rPr>
              <a:t>Both</a:t>
            </a:r>
            <a:endParaRPr lang="en-US" sz="2500" dirty="0">
              <a:solidFill>
                <a:schemeClr val="bg1"/>
              </a:solidFill>
              <a:latin typeface="Arial"/>
              <a:cs typeface="Arial"/>
            </a:endParaRPr>
          </a:p>
          <a:p>
            <a:pPr marL="285750" indent="-285750" algn="ctr">
              <a:buFont typeface="Arial" panose="020B0604020202020204" pitchFamily="34" charset="0"/>
              <a:buChar char="•"/>
            </a:pPr>
            <a:endParaRPr lang="en-US" sz="2000" dirty="0">
              <a:solidFill>
                <a:schemeClr val="bg1"/>
              </a:solidFill>
              <a:latin typeface="Arial"/>
              <a:cs typeface="Arial"/>
            </a:endParaRPr>
          </a:p>
          <a:p>
            <a:pPr marL="285750" indent="-285750" algn="ctr">
              <a:buFont typeface="Arial" panose="020B0604020202020204" pitchFamily="34" charset="0"/>
              <a:buChar char="•"/>
            </a:pPr>
            <a:r>
              <a:rPr lang="en-US" sz="2000" dirty="0">
                <a:solidFill>
                  <a:schemeClr val="bg1"/>
                </a:solidFill>
                <a:latin typeface="Arial"/>
                <a:cs typeface="Arial"/>
              </a:rPr>
              <a:t>Interdisciplinary team</a:t>
            </a:r>
          </a:p>
          <a:p>
            <a:pPr marL="285750" indent="-285750" algn="ctr">
              <a:buFont typeface="Arial" panose="020B0604020202020204" pitchFamily="34" charset="0"/>
              <a:buChar char="•"/>
            </a:pPr>
            <a:endParaRPr lang="en-US" sz="2000" dirty="0">
              <a:solidFill>
                <a:schemeClr val="bg1"/>
              </a:solidFill>
              <a:latin typeface="Arial"/>
              <a:cs typeface="Arial"/>
            </a:endParaRPr>
          </a:p>
          <a:p>
            <a:pPr marL="285750" indent="-285750" algn="ctr">
              <a:buFont typeface="Arial" panose="020B0604020202020204" pitchFamily="34" charset="0"/>
              <a:buChar char="•"/>
            </a:pPr>
            <a:r>
              <a:rPr lang="en-US" sz="2000" dirty="0">
                <a:solidFill>
                  <a:schemeClr val="bg1"/>
                </a:solidFill>
                <a:latin typeface="Arial"/>
                <a:cs typeface="Arial"/>
              </a:rPr>
              <a:t>Focus on       quality of life </a:t>
            </a:r>
          </a:p>
          <a:p>
            <a:pPr marL="285750" indent="-285750" algn="ctr">
              <a:buFont typeface="Arial" panose="020B0604020202020204" pitchFamily="34" charset="0"/>
              <a:buChar char="•"/>
            </a:pPr>
            <a:endParaRPr lang="en-US" sz="2000" dirty="0">
              <a:solidFill>
                <a:schemeClr val="bg1"/>
              </a:solidFill>
              <a:latin typeface="Arial"/>
              <a:cs typeface="Arial"/>
            </a:endParaRPr>
          </a:p>
          <a:p>
            <a:pPr marL="285750" indent="-285750" algn="ctr">
              <a:buFont typeface="Arial" panose="020B0604020202020204" pitchFamily="34" charset="0"/>
              <a:buChar char="•"/>
            </a:pPr>
            <a:r>
              <a:rPr lang="en-US" sz="2000" dirty="0">
                <a:solidFill>
                  <a:schemeClr val="bg1"/>
                </a:solidFill>
                <a:latin typeface="Arial"/>
                <a:cs typeface="Arial"/>
              </a:rPr>
              <a:t>The “patient” is both the person with the illness and their family</a:t>
            </a:r>
          </a:p>
        </p:txBody>
      </p:sp>
    </p:spTree>
    <p:extLst>
      <p:ext uri="{BB962C8B-B14F-4D97-AF65-F5344CB8AC3E}">
        <p14:creationId xmlns:p14="http://schemas.microsoft.com/office/powerpoint/2010/main" val="3555013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ounded Rectangle 3"/>
          <p:cNvSpPr/>
          <p:nvPr/>
        </p:nvSpPr>
        <p:spPr>
          <a:xfrm>
            <a:off x="168811" y="395831"/>
            <a:ext cx="5563769" cy="5864292"/>
          </a:xfrm>
          <a:prstGeom prst="roundRect">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207434" y="395831"/>
            <a:ext cx="5638800" cy="5864292"/>
          </a:xfrm>
          <a:prstGeom prst="roundRect">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2483" y="955309"/>
            <a:ext cx="2696901" cy="1631216"/>
          </a:xfrm>
          <a:prstGeom prst="rect">
            <a:avLst/>
          </a:prstGeom>
          <a:noFill/>
        </p:spPr>
        <p:txBody>
          <a:bodyPr wrap="square" rtlCol="0">
            <a:spAutoFit/>
          </a:bodyPr>
          <a:lstStyle/>
          <a:p>
            <a:pPr algn="ctr"/>
            <a:r>
              <a:rPr lang="en-US" sz="2500" u="sng" dirty="0">
                <a:solidFill>
                  <a:schemeClr val="bg1"/>
                </a:solidFill>
                <a:latin typeface="Arial"/>
                <a:cs typeface="Arial"/>
              </a:rPr>
              <a:t>Palliative care</a:t>
            </a:r>
          </a:p>
          <a:p>
            <a:pPr marL="342900" indent="-342900" algn="ctr" fontAlgn="t">
              <a:buFont typeface="Arial" panose="020B0604020202020204" pitchFamily="34" charset="0"/>
              <a:buChar char="•"/>
            </a:pPr>
            <a:endParaRPr lang="en-US" sz="2500" dirty="0">
              <a:solidFill>
                <a:schemeClr val="bg1"/>
              </a:solidFill>
              <a:latin typeface="Arial"/>
              <a:cs typeface="Arial"/>
            </a:endParaRPr>
          </a:p>
          <a:p>
            <a:pPr algn="ctr"/>
            <a:endParaRPr lang="en-US" sz="2500" dirty="0">
              <a:solidFill>
                <a:schemeClr val="bg1"/>
              </a:solidFill>
              <a:latin typeface="Arial"/>
              <a:cs typeface="Arial"/>
            </a:endParaRPr>
          </a:p>
          <a:p>
            <a:pPr algn="ctr"/>
            <a:endParaRPr lang="en-US" sz="2500" dirty="0">
              <a:solidFill>
                <a:schemeClr val="bg1"/>
              </a:solidFill>
              <a:latin typeface="Arial"/>
              <a:cs typeface="Arial"/>
            </a:endParaRPr>
          </a:p>
        </p:txBody>
      </p:sp>
      <p:sp>
        <p:nvSpPr>
          <p:cNvPr id="7" name="TextBox 6"/>
          <p:cNvSpPr txBox="1"/>
          <p:nvPr/>
        </p:nvSpPr>
        <p:spPr>
          <a:xfrm>
            <a:off x="5836334" y="928596"/>
            <a:ext cx="2820573" cy="2400657"/>
          </a:xfrm>
          <a:prstGeom prst="rect">
            <a:avLst/>
          </a:prstGeom>
          <a:noFill/>
        </p:spPr>
        <p:txBody>
          <a:bodyPr wrap="square" rtlCol="0">
            <a:spAutoFit/>
          </a:bodyPr>
          <a:lstStyle/>
          <a:p>
            <a:pPr algn="ctr"/>
            <a:r>
              <a:rPr lang="en-US" sz="2500" u="sng" dirty="0">
                <a:solidFill>
                  <a:schemeClr val="bg1"/>
                </a:solidFill>
                <a:latin typeface="Arial"/>
                <a:cs typeface="Arial"/>
              </a:rPr>
              <a:t>Hospice</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fontAlgn="t">
              <a:buFont typeface="Arial" panose="020B0604020202020204" pitchFamily="34" charset="0"/>
              <a:buChar char="•"/>
            </a:pPr>
            <a:endParaRPr lang="en-US" sz="2500" dirty="0">
              <a:solidFill>
                <a:schemeClr val="bg1"/>
              </a:solidFill>
              <a:latin typeface="Arial"/>
              <a:cs typeface="Arial"/>
            </a:endParaRPr>
          </a:p>
          <a:p>
            <a:pPr algn="ctr"/>
            <a:endParaRPr lang="en-US" sz="2500" dirty="0">
              <a:solidFill>
                <a:schemeClr val="bg1"/>
              </a:solidFill>
              <a:latin typeface="Arial"/>
              <a:cs typeface="Arial"/>
            </a:endParaRPr>
          </a:p>
          <a:p>
            <a:pPr algn="ctr"/>
            <a:endParaRPr lang="en-US" sz="2500" dirty="0">
              <a:solidFill>
                <a:schemeClr val="bg1"/>
              </a:solidFill>
              <a:latin typeface="Arial"/>
              <a:cs typeface="Arial"/>
            </a:endParaRPr>
          </a:p>
        </p:txBody>
      </p:sp>
      <p:sp>
        <p:nvSpPr>
          <p:cNvPr id="8" name="Rectangle 7"/>
          <p:cNvSpPr/>
          <p:nvPr/>
        </p:nvSpPr>
        <p:spPr>
          <a:xfrm>
            <a:off x="2989384" y="952505"/>
            <a:ext cx="2628900" cy="3939540"/>
          </a:xfrm>
          <a:prstGeom prst="rect">
            <a:avLst/>
          </a:prstGeom>
        </p:spPr>
        <p:txBody>
          <a:bodyPr wrap="square">
            <a:spAutoFit/>
          </a:bodyPr>
          <a:lstStyle/>
          <a:p>
            <a:pPr algn="ctr"/>
            <a:r>
              <a:rPr lang="en-US" sz="2500" u="sng" dirty="0">
                <a:solidFill>
                  <a:schemeClr val="bg1"/>
                </a:solidFill>
                <a:latin typeface="Arial"/>
                <a:cs typeface="Arial"/>
              </a:rPr>
              <a:t>Both</a:t>
            </a:r>
            <a:endParaRPr lang="en-US" sz="2500" dirty="0">
              <a:solidFill>
                <a:schemeClr val="bg1"/>
              </a:solidFill>
              <a:latin typeface="Arial"/>
              <a:cs typeface="Arial"/>
            </a:endParaRP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r>
              <a:rPr lang="en-US" sz="2500" dirty="0">
                <a:solidFill>
                  <a:schemeClr val="bg1"/>
                </a:solidFill>
                <a:latin typeface="Arial"/>
                <a:cs typeface="Arial"/>
              </a:rPr>
              <a:t>Symptoms</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r>
              <a:rPr lang="en-US" sz="2500" dirty="0">
                <a:solidFill>
                  <a:schemeClr val="bg1"/>
                </a:solidFill>
                <a:latin typeface="Arial"/>
                <a:cs typeface="Arial"/>
              </a:rPr>
              <a:t>Coping</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r>
              <a:rPr lang="en-US" sz="2500" dirty="0">
                <a:solidFill>
                  <a:schemeClr val="bg1"/>
                </a:solidFill>
                <a:latin typeface="Arial"/>
                <a:cs typeface="Arial"/>
              </a:rPr>
              <a:t>Advance care planning</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r>
              <a:rPr lang="en-US" sz="2500" dirty="0">
                <a:solidFill>
                  <a:schemeClr val="bg1"/>
                </a:solidFill>
                <a:latin typeface="Arial"/>
                <a:cs typeface="Arial"/>
              </a:rPr>
              <a:t>Legacy work</a:t>
            </a:r>
          </a:p>
        </p:txBody>
      </p:sp>
    </p:spTree>
    <p:extLst>
      <p:ext uri="{BB962C8B-B14F-4D97-AF65-F5344CB8AC3E}">
        <p14:creationId xmlns:p14="http://schemas.microsoft.com/office/powerpoint/2010/main" val="5086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ounded Rectangle 3"/>
          <p:cNvSpPr/>
          <p:nvPr/>
        </p:nvSpPr>
        <p:spPr>
          <a:xfrm>
            <a:off x="168811" y="395831"/>
            <a:ext cx="5563769" cy="5864292"/>
          </a:xfrm>
          <a:prstGeom prst="roundRect">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207434" y="395831"/>
            <a:ext cx="5638800" cy="5864292"/>
          </a:xfrm>
          <a:prstGeom prst="roundRect">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2483" y="955309"/>
            <a:ext cx="2696901" cy="3170099"/>
          </a:xfrm>
          <a:prstGeom prst="rect">
            <a:avLst/>
          </a:prstGeom>
          <a:noFill/>
        </p:spPr>
        <p:txBody>
          <a:bodyPr wrap="square" rtlCol="0">
            <a:spAutoFit/>
          </a:bodyPr>
          <a:lstStyle/>
          <a:p>
            <a:pPr algn="ctr"/>
            <a:r>
              <a:rPr lang="en-US" sz="2500" u="sng" dirty="0">
                <a:solidFill>
                  <a:schemeClr val="bg1"/>
                </a:solidFill>
                <a:latin typeface="Arial"/>
                <a:cs typeface="Arial"/>
              </a:rPr>
              <a:t>Palliative care</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endParaRPr lang="en-US" sz="2500" dirty="0">
              <a:solidFill>
                <a:schemeClr val="bg1"/>
              </a:solidFill>
              <a:latin typeface="Arial"/>
              <a:cs typeface="Arial"/>
            </a:endParaRPr>
          </a:p>
          <a:p>
            <a:pPr marL="342900" indent="-342900" algn="ctr" fontAlgn="t">
              <a:buFont typeface="Arial" panose="020B0604020202020204" pitchFamily="34" charset="0"/>
              <a:buChar char="•"/>
            </a:pPr>
            <a:r>
              <a:rPr lang="en-US" sz="2500" dirty="0">
                <a:solidFill>
                  <a:schemeClr val="bg1"/>
                </a:solidFill>
                <a:latin typeface="Arial"/>
                <a:cs typeface="Arial"/>
              </a:rPr>
              <a:t>Any stage of illness</a:t>
            </a:r>
          </a:p>
          <a:p>
            <a:pPr marL="342900" indent="-342900" algn="ctr" fontAlgn="t">
              <a:buFont typeface="Arial" panose="020B0604020202020204" pitchFamily="34" charset="0"/>
              <a:buChar char="•"/>
            </a:pPr>
            <a:endParaRPr lang="en-US" sz="2500" dirty="0">
              <a:solidFill>
                <a:schemeClr val="bg1"/>
              </a:solidFill>
              <a:latin typeface="Arial"/>
              <a:cs typeface="Arial"/>
            </a:endParaRPr>
          </a:p>
          <a:p>
            <a:pPr algn="ctr"/>
            <a:endParaRPr lang="en-US" sz="2500" dirty="0">
              <a:solidFill>
                <a:schemeClr val="bg1"/>
              </a:solidFill>
              <a:latin typeface="Arial"/>
              <a:cs typeface="Arial"/>
            </a:endParaRPr>
          </a:p>
          <a:p>
            <a:pPr algn="ctr"/>
            <a:endParaRPr lang="en-US" sz="2500" dirty="0">
              <a:solidFill>
                <a:schemeClr val="bg1"/>
              </a:solidFill>
              <a:latin typeface="Arial"/>
              <a:cs typeface="Arial"/>
            </a:endParaRPr>
          </a:p>
        </p:txBody>
      </p:sp>
      <p:sp>
        <p:nvSpPr>
          <p:cNvPr id="7" name="TextBox 6"/>
          <p:cNvSpPr txBox="1"/>
          <p:nvPr/>
        </p:nvSpPr>
        <p:spPr>
          <a:xfrm>
            <a:off x="5836334" y="928596"/>
            <a:ext cx="2820573" cy="3170099"/>
          </a:xfrm>
          <a:prstGeom prst="rect">
            <a:avLst/>
          </a:prstGeom>
          <a:noFill/>
        </p:spPr>
        <p:txBody>
          <a:bodyPr wrap="square" rtlCol="0">
            <a:spAutoFit/>
          </a:bodyPr>
          <a:lstStyle/>
          <a:p>
            <a:pPr algn="ctr"/>
            <a:r>
              <a:rPr lang="en-US" sz="2500" u="sng" dirty="0">
                <a:solidFill>
                  <a:schemeClr val="bg1"/>
                </a:solidFill>
                <a:latin typeface="Arial"/>
                <a:cs typeface="Arial"/>
              </a:rPr>
              <a:t>Hospice</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fontAlgn="t">
              <a:buFont typeface="Arial" panose="020B0604020202020204" pitchFamily="34" charset="0"/>
              <a:buChar char="•"/>
            </a:pPr>
            <a:r>
              <a:rPr lang="en-US" sz="2500" dirty="0">
                <a:solidFill>
                  <a:schemeClr val="bg1"/>
                </a:solidFill>
                <a:latin typeface="Arial"/>
                <a:cs typeface="Arial"/>
              </a:rPr>
              <a:t>Less than 6 months to live</a:t>
            </a:r>
          </a:p>
          <a:p>
            <a:pPr marL="285750" indent="-285750" algn="ctr" fontAlgn="t">
              <a:buFont typeface="Arial" panose="020B0604020202020204" pitchFamily="34" charset="0"/>
              <a:buChar char="•"/>
            </a:pPr>
            <a:endParaRPr lang="en-US" sz="2500" dirty="0">
              <a:solidFill>
                <a:schemeClr val="bg1"/>
              </a:solidFill>
              <a:latin typeface="Arial"/>
              <a:cs typeface="Arial"/>
            </a:endParaRPr>
          </a:p>
          <a:p>
            <a:pPr algn="ctr"/>
            <a:endParaRPr lang="en-US" sz="2500" dirty="0">
              <a:solidFill>
                <a:schemeClr val="bg1"/>
              </a:solidFill>
              <a:latin typeface="Arial"/>
              <a:cs typeface="Arial"/>
            </a:endParaRPr>
          </a:p>
          <a:p>
            <a:pPr algn="ctr"/>
            <a:endParaRPr lang="en-US" sz="2500" dirty="0">
              <a:solidFill>
                <a:schemeClr val="bg1"/>
              </a:solidFill>
              <a:latin typeface="Arial"/>
              <a:cs typeface="Arial"/>
            </a:endParaRPr>
          </a:p>
        </p:txBody>
      </p:sp>
      <p:sp>
        <p:nvSpPr>
          <p:cNvPr id="8" name="Rectangle 7"/>
          <p:cNvSpPr/>
          <p:nvPr/>
        </p:nvSpPr>
        <p:spPr>
          <a:xfrm>
            <a:off x="2989384" y="952505"/>
            <a:ext cx="2628900" cy="3939540"/>
          </a:xfrm>
          <a:prstGeom prst="rect">
            <a:avLst/>
          </a:prstGeom>
        </p:spPr>
        <p:txBody>
          <a:bodyPr wrap="square">
            <a:spAutoFit/>
          </a:bodyPr>
          <a:lstStyle/>
          <a:p>
            <a:pPr algn="ctr"/>
            <a:r>
              <a:rPr lang="en-US" sz="2500" u="sng" dirty="0">
                <a:solidFill>
                  <a:schemeClr val="bg1"/>
                </a:solidFill>
                <a:latin typeface="Arial"/>
                <a:cs typeface="Arial"/>
              </a:rPr>
              <a:t>Both</a:t>
            </a:r>
            <a:endParaRPr lang="en-US" sz="2500" dirty="0">
              <a:solidFill>
                <a:schemeClr val="bg1"/>
              </a:solidFill>
              <a:latin typeface="Arial"/>
              <a:cs typeface="Arial"/>
            </a:endParaRP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r>
              <a:rPr lang="en-US" sz="2500" dirty="0">
                <a:solidFill>
                  <a:schemeClr val="bg1"/>
                </a:solidFill>
                <a:latin typeface="Arial"/>
                <a:cs typeface="Arial"/>
              </a:rPr>
              <a:t>Symptoms</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r>
              <a:rPr lang="en-US" sz="2500" dirty="0">
                <a:solidFill>
                  <a:schemeClr val="bg1"/>
                </a:solidFill>
                <a:latin typeface="Arial"/>
                <a:cs typeface="Arial"/>
              </a:rPr>
              <a:t>Coping</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r>
              <a:rPr lang="en-US" sz="2500" dirty="0">
                <a:solidFill>
                  <a:schemeClr val="bg1"/>
                </a:solidFill>
                <a:latin typeface="Arial"/>
                <a:cs typeface="Arial"/>
              </a:rPr>
              <a:t>Advance care planning</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r>
              <a:rPr lang="en-US" sz="2500" dirty="0">
                <a:solidFill>
                  <a:schemeClr val="bg1"/>
                </a:solidFill>
                <a:latin typeface="Arial"/>
                <a:cs typeface="Arial"/>
              </a:rPr>
              <a:t>Legacy work</a:t>
            </a:r>
          </a:p>
        </p:txBody>
      </p:sp>
    </p:spTree>
    <p:extLst>
      <p:ext uri="{BB962C8B-B14F-4D97-AF65-F5344CB8AC3E}">
        <p14:creationId xmlns:p14="http://schemas.microsoft.com/office/powerpoint/2010/main" val="3843571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ounded Rectangle 3"/>
          <p:cNvSpPr/>
          <p:nvPr/>
        </p:nvSpPr>
        <p:spPr>
          <a:xfrm>
            <a:off x="168811" y="395831"/>
            <a:ext cx="5563769" cy="5864292"/>
          </a:xfrm>
          <a:prstGeom prst="roundRect">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3207434" y="395831"/>
            <a:ext cx="5638800" cy="5864292"/>
          </a:xfrm>
          <a:prstGeom prst="roundRect">
            <a:avLst/>
          </a:prstGeom>
          <a:solidFill>
            <a:schemeClr val="accent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92483" y="955309"/>
            <a:ext cx="2696901" cy="5863144"/>
          </a:xfrm>
          <a:prstGeom prst="rect">
            <a:avLst/>
          </a:prstGeom>
          <a:noFill/>
        </p:spPr>
        <p:txBody>
          <a:bodyPr wrap="square" rtlCol="0">
            <a:spAutoFit/>
          </a:bodyPr>
          <a:lstStyle/>
          <a:p>
            <a:pPr algn="ctr"/>
            <a:r>
              <a:rPr lang="en-US" sz="2500" u="sng" dirty="0">
                <a:solidFill>
                  <a:schemeClr val="bg1"/>
                </a:solidFill>
                <a:latin typeface="Arial"/>
                <a:cs typeface="Arial"/>
              </a:rPr>
              <a:t>Palliative care</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endParaRPr lang="en-US" sz="2500" dirty="0">
              <a:solidFill>
                <a:schemeClr val="bg1"/>
              </a:solidFill>
              <a:latin typeface="Arial"/>
              <a:cs typeface="Arial"/>
            </a:endParaRPr>
          </a:p>
          <a:p>
            <a:pPr marL="342900" indent="-342900" algn="ctr" fontAlgn="t">
              <a:buFont typeface="Arial" panose="020B0604020202020204" pitchFamily="34" charset="0"/>
              <a:buChar char="•"/>
            </a:pPr>
            <a:r>
              <a:rPr lang="en-US" sz="2500" dirty="0">
                <a:solidFill>
                  <a:schemeClr val="bg1"/>
                </a:solidFill>
                <a:latin typeface="Arial"/>
                <a:cs typeface="Arial"/>
              </a:rPr>
              <a:t>Any stage of illness</a:t>
            </a:r>
          </a:p>
          <a:p>
            <a:pPr marL="342900" indent="-342900" algn="ctr" fontAlgn="t">
              <a:buFont typeface="Arial" panose="020B0604020202020204" pitchFamily="34" charset="0"/>
              <a:buChar char="•"/>
            </a:pPr>
            <a:endParaRPr lang="en-US" sz="2500" dirty="0">
              <a:solidFill>
                <a:schemeClr val="bg1"/>
              </a:solidFill>
              <a:latin typeface="Arial"/>
              <a:cs typeface="Arial"/>
            </a:endParaRPr>
          </a:p>
          <a:p>
            <a:pPr marL="342900" indent="-342900" algn="ctr" fontAlgn="t">
              <a:buFont typeface="Arial" panose="020B0604020202020204" pitchFamily="34" charset="0"/>
              <a:buChar char="•"/>
            </a:pPr>
            <a:r>
              <a:rPr lang="en-US" sz="2500" dirty="0">
                <a:solidFill>
                  <a:schemeClr val="bg1"/>
                </a:solidFill>
                <a:latin typeface="Arial"/>
                <a:cs typeface="Arial"/>
              </a:rPr>
              <a:t>Can be delivered with curative or disease directed therapies</a:t>
            </a:r>
          </a:p>
          <a:p>
            <a:pPr marL="342900" indent="-342900" algn="ctr" fontAlgn="t">
              <a:buFont typeface="Arial" panose="020B0604020202020204" pitchFamily="34" charset="0"/>
              <a:buChar char="•"/>
            </a:pPr>
            <a:endParaRPr lang="en-US" sz="2500" dirty="0">
              <a:solidFill>
                <a:schemeClr val="bg1"/>
              </a:solidFill>
              <a:latin typeface="Arial"/>
              <a:cs typeface="Arial"/>
            </a:endParaRPr>
          </a:p>
          <a:p>
            <a:pPr algn="ctr"/>
            <a:endParaRPr lang="en-US" sz="2500" dirty="0">
              <a:solidFill>
                <a:schemeClr val="bg1"/>
              </a:solidFill>
              <a:latin typeface="Arial"/>
              <a:cs typeface="Arial"/>
            </a:endParaRPr>
          </a:p>
          <a:p>
            <a:pPr algn="ctr"/>
            <a:endParaRPr lang="en-US" sz="2500" dirty="0">
              <a:solidFill>
                <a:schemeClr val="bg1"/>
              </a:solidFill>
              <a:latin typeface="Arial"/>
              <a:cs typeface="Arial"/>
            </a:endParaRPr>
          </a:p>
        </p:txBody>
      </p:sp>
      <p:sp>
        <p:nvSpPr>
          <p:cNvPr id="7" name="TextBox 6"/>
          <p:cNvSpPr txBox="1"/>
          <p:nvPr/>
        </p:nvSpPr>
        <p:spPr>
          <a:xfrm>
            <a:off x="5836334" y="928596"/>
            <a:ext cx="2820573" cy="6247864"/>
          </a:xfrm>
          <a:prstGeom prst="rect">
            <a:avLst/>
          </a:prstGeom>
          <a:noFill/>
        </p:spPr>
        <p:txBody>
          <a:bodyPr wrap="square" rtlCol="0">
            <a:spAutoFit/>
          </a:bodyPr>
          <a:lstStyle/>
          <a:p>
            <a:pPr algn="ctr"/>
            <a:r>
              <a:rPr lang="en-US" sz="2500" u="sng" dirty="0">
                <a:solidFill>
                  <a:schemeClr val="bg1"/>
                </a:solidFill>
                <a:latin typeface="Arial"/>
                <a:cs typeface="Arial"/>
              </a:rPr>
              <a:t>Hospice</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fontAlgn="t">
              <a:buFont typeface="Arial" panose="020B0604020202020204" pitchFamily="34" charset="0"/>
              <a:buChar char="•"/>
            </a:pPr>
            <a:r>
              <a:rPr lang="en-US" sz="2500" dirty="0">
                <a:solidFill>
                  <a:schemeClr val="bg1"/>
                </a:solidFill>
                <a:latin typeface="Arial"/>
                <a:cs typeface="Arial"/>
              </a:rPr>
              <a:t>Less than 6 months to live</a:t>
            </a:r>
          </a:p>
          <a:p>
            <a:pPr marL="285750" indent="-285750" algn="ctr" fontAlgn="t">
              <a:buFont typeface="Arial" panose="020B0604020202020204" pitchFamily="34" charset="0"/>
              <a:buChar char="•"/>
            </a:pPr>
            <a:endParaRPr lang="en-US" sz="2500" dirty="0">
              <a:solidFill>
                <a:schemeClr val="bg1"/>
              </a:solidFill>
              <a:latin typeface="Arial"/>
              <a:cs typeface="Arial"/>
            </a:endParaRPr>
          </a:p>
          <a:p>
            <a:pPr marL="285750" indent="-285750" algn="ctr" fontAlgn="t">
              <a:buFont typeface="Arial" panose="020B0604020202020204" pitchFamily="34" charset="0"/>
              <a:buChar char="•"/>
            </a:pPr>
            <a:r>
              <a:rPr lang="en-US" sz="2500" dirty="0">
                <a:solidFill>
                  <a:schemeClr val="bg1"/>
                </a:solidFill>
                <a:latin typeface="Arial"/>
                <a:cs typeface="Arial"/>
              </a:rPr>
              <a:t>No other disease directed treatments available or forego disease directed treatments</a:t>
            </a:r>
          </a:p>
          <a:p>
            <a:pPr marL="285750" indent="-285750" algn="ctr" fontAlgn="t">
              <a:buFont typeface="Arial" panose="020B0604020202020204" pitchFamily="34" charset="0"/>
              <a:buChar char="•"/>
            </a:pPr>
            <a:endParaRPr lang="en-US" sz="2500" dirty="0">
              <a:solidFill>
                <a:schemeClr val="bg1"/>
              </a:solidFill>
              <a:latin typeface="Arial"/>
              <a:cs typeface="Arial"/>
            </a:endParaRPr>
          </a:p>
          <a:p>
            <a:pPr algn="ctr"/>
            <a:endParaRPr lang="en-US" sz="2500" dirty="0">
              <a:solidFill>
                <a:schemeClr val="bg1"/>
              </a:solidFill>
              <a:latin typeface="Arial"/>
              <a:cs typeface="Arial"/>
            </a:endParaRPr>
          </a:p>
          <a:p>
            <a:pPr algn="ctr"/>
            <a:endParaRPr lang="en-US" sz="2500" dirty="0">
              <a:solidFill>
                <a:schemeClr val="bg1"/>
              </a:solidFill>
              <a:latin typeface="Arial"/>
              <a:cs typeface="Arial"/>
            </a:endParaRPr>
          </a:p>
        </p:txBody>
      </p:sp>
      <p:sp>
        <p:nvSpPr>
          <p:cNvPr id="8" name="Rectangle 7"/>
          <p:cNvSpPr/>
          <p:nvPr/>
        </p:nvSpPr>
        <p:spPr>
          <a:xfrm>
            <a:off x="2989384" y="952505"/>
            <a:ext cx="2628900" cy="3939540"/>
          </a:xfrm>
          <a:prstGeom prst="rect">
            <a:avLst/>
          </a:prstGeom>
        </p:spPr>
        <p:txBody>
          <a:bodyPr wrap="square">
            <a:spAutoFit/>
          </a:bodyPr>
          <a:lstStyle/>
          <a:p>
            <a:pPr algn="ctr"/>
            <a:r>
              <a:rPr lang="en-US" sz="2500" u="sng" dirty="0">
                <a:solidFill>
                  <a:schemeClr val="bg1"/>
                </a:solidFill>
                <a:latin typeface="Arial"/>
                <a:cs typeface="Arial"/>
              </a:rPr>
              <a:t>Both</a:t>
            </a:r>
            <a:endParaRPr lang="en-US" sz="2500" dirty="0">
              <a:solidFill>
                <a:schemeClr val="bg1"/>
              </a:solidFill>
              <a:latin typeface="Arial"/>
              <a:cs typeface="Arial"/>
            </a:endParaRP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r>
              <a:rPr lang="en-US" sz="2500" dirty="0">
                <a:solidFill>
                  <a:schemeClr val="bg1"/>
                </a:solidFill>
                <a:latin typeface="Arial"/>
                <a:cs typeface="Arial"/>
              </a:rPr>
              <a:t>Symptoms</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r>
              <a:rPr lang="en-US" sz="2500" dirty="0">
                <a:solidFill>
                  <a:schemeClr val="bg1"/>
                </a:solidFill>
                <a:latin typeface="Arial"/>
                <a:cs typeface="Arial"/>
              </a:rPr>
              <a:t>Coping</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r>
              <a:rPr lang="en-US" sz="2500" dirty="0">
                <a:solidFill>
                  <a:schemeClr val="bg1"/>
                </a:solidFill>
                <a:latin typeface="Arial"/>
                <a:cs typeface="Arial"/>
              </a:rPr>
              <a:t>Advance care planning</a:t>
            </a:r>
          </a:p>
          <a:p>
            <a:pPr marL="285750" indent="-285750" algn="ctr">
              <a:buFont typeface="Arial" panose="020B0604020202020204" pitchFamily="34" charset="0"/>
              <a:buChar char="•"/>
            </a:pPr>
            <a:endParaRPr lang="en-US" sz="2500" dirty="0">
              <a:solidFill>
                <a:schemeClr val="bg1"/>
              </a:solidFill>
              <a:latin typeface="Arial"/>
              <a:cs typeface="Arial"/>
            </a:endParaRPr>
          </a:p>
          <a:p>
            <a:pPr marL="285750" indent="-285750" algn="ctr">
              <a:buFont typeface="Arial" panose="020B0604020202020204" pitchFamily="34" charset="0"/>
              <a:buChar char="•"/>
            </a:pPr>
            <a:r>
              <a:rPr lang="en-US" sz="2500" dirty="0">
                <a:solidFill>
                  <a:schemeClr val="bg1"/>
                </a:solidFill>
                <a:latin typeface="Arial"/>
                <a:cs typeface="Arial"/>
              </a:rPr>
              <a:t>Legacy work</a:t>
            </a:r>
          </a:p>
        </p:txBody>
      </p:sp>
    </p:spTree>
    <p:extLst>
      <p:ext uri="{BB962C8B-B14F-4D97-AF65-F5344CB8AC3E}">
        <p14:creationId xmlns:p14="http://schemas.microsoft.com/office/powerpoint/2010/main" val="393817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pic>
        <p:nvPicPr>
          <p:cNvPr id="8"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26" y="664321"/>
            <a:ext cx="9807691" cy="5179889"/>
          </a:xfrm>
          <a:prstGeom prst="rect">
            <a:avLst/>
          </a:prstGeom>
        </p:spPr>
      </p:pic>
    </p:spTree>
    <p:extLst>
      <p:ext uri="{BB962C8B-B14F-4D97-AF65-F5344CB8AC3E}">
        <p14:creationId xmlns:p14="http://schemas.microsoft.com/office/powerpoint/2010/main" val="694808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8939EC-97D3-4134-B5E2-1F7796A9F168}"/>
              </a:ext>
            </a:extLst>
          </p:cNvPr>
          <p:cNvSpPr txBox="1"/>
          <p:nvPr/>
        </p:nvSpPr>
        <p:spPr>
          <a:xfrm>
            <a:off x="5022653" y="6122546"/>
            <a:ext cx="4028162" cy="40780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100">
                <a:solidFill>
                  <a:schemeClr val="bg1"/>
                </a:solidFill>
                <a:latin typeface="Arial"/>
                <a:ea typeface="+mn-lt"/>
                <a:cs typeface="+mn-lt"/>
              </a:rPr>
              <a:t>Patterson, Kerry. </a:t>
            </a:r>
            <a:r>
              <a:rPr lang="en-US" sz="1100" b="1">
                <a:solidFill>
                  <a:schemeClr val="bg1"/>
                </a:solidFill>
                <a:latin typeface="Arial"/>
                <a:ea typeface="+mn-lt"/>
                <a:cs typeface="+mn-lt"/>
              </a:rPr>
              <a:t>Crucial Conversations</a:t>
            </a:r>
            <a:r>
              <a:rPr lang="en-US" sz="1100">
                <a:solidFill>
                  <a:schemeClr val="bg1"/>
                </a:solidFill>
                <a:latin typeface="Arial"/>
                <a:ea typeface="+mn-lt"/>
                <a:cs typeface="+mn-lt"/>
              </a:rPr>
              <a:t>: Tools for Talking When Stakes Are High. New York: McGraw-Hill, 2012.</a:t>
            </a:r>
            <a:endParaRPr lang="en-US" sz="1100">
              <a:solidFill>
                <a:schemeClr val="bg1"/>
              </a:solidFill>
              <a:latin typeface="Arial"/>
              <a:cs typeface="Arial"/>
            </a:endParaRPr>
          </a:p>
        </p:txBody>
      </p:sp>
      <p:pic>
        <p:nvPicPr>
          <p:cNvPr id="6" name="Picture 6" descr="A picture containing shape&#10;&#10;Description automatically generated">
            <a:extLst>
              <a:ext uri="{FF2B5EF4-FFF2-40B4-BE49-F238E27FC236}">
                <a16:creationId xmlns:a16="http://schemas.microsoft.com/office/drawing/2014/main" id="{9BB56E35-7549-4746-B2ED-3BF0F86EF0A5}"/>
              </a:ext>
            </a:extLst>
          </p:cNvPr>
          <p:cNvPicPr>
            <a:picLocks noGrp="1" noChangeAspect="1"/>
          </p:cNvPicPr>
          <p:nvPr>
            <p:ph sz="half" idx="1"/>
          </p:nvPr>
        </p:nvPicPr>
        <p:blipFill>
          <a:blip r:embed="rId2"/>
          <a:stretch>
            <a:fillRect/>
          </a:stretch>
        </p:blipFill>
        <p:spPr>
          <a:xfrm>
            <a:off x="1310489" y="455019"/>
            <a:ext cx="6859590" cy="5114523"/>
          </a:xfrm>
        </p:spPr>
      </p:pic>
    </p:spTree>
    <p:extLst>
      <p:ext uri="{BB962C8B-B14F-4D97-AF65-F5344CB8AC3E}">
        <p14:creationId xmlns:p14="http://schemas.microsoft.com/office/powerpoint/2010/main" val="295011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CE40BF-77C6-43E2-86D4-63F7EC9CC6EB}"/>
              </a:ext>
            </a:extLst>
          </p:cNvPr>
          <p:cNvSpPr>
            <a:spLocks noGrp="1"/>
          </p:cNvSpPr>
          <p:nvPr>
            <p:ph type="title"/>
          </p:nvPr>
        </p:nvSpPr>
        <p:spPr>
          <a:xfrm>
            <a:off x="628650" y="641237"/>
            <a:ext cx="2855390" cy="1671056"/>
          </a:xfrm>
        </p:spPr>
        <p:txBody>
          <a:bodyPr>
            <a:normAutofit/>
          </a:bodyPr>
          <a:lstStyle/>
          <a:p>
            <a:pPr algn="ctr"/>
            <a:r>
              <a:rPr lang="en-US" sz="3000" dirty="0">
                <a:latin typeface="Arial"/>
                <a:cs typeface="Calibri Light"/>
              </a:rPr>
              <a:t>Key Themes</a:t>
            </a:r>
            <a:endParaRPr lang="en-US" sz="3000" dirty="0">
              <a:cs typeface="Calibri Light" panose="020F0302020204030204"/>
            </a:endParaRPr>
          </a:p>
        </p:txBody>
      </p:sp>
      <p:sp>
        <p:nvSpPr>
          <p:cNvPr id="3" name="Content Placeholder 2">
            <a:extLst>
              <a:ext uri="{FF2B5EF4-FFF2-40B4-BE49-F238E27FC236}">
                <a16:creationId xmlns:a16="http://schemas.microsoft.com/office/drawing/2014/main" id="{F9CD69E5-E634-4A8F-8519-EE05D991C80D}"/>
              </a:ext>
            </a:extLst>
          </p:cNvPr>
          <p:cNvSpPr>
            <a:spLocks noGrp="1"/>
          </p:cNvSpPr>
          <p:nvPr>
            <p:ph idx="1"/>
          </p:nvPr>
        </p:nvSpPr>
        <p:spPr>
          <a:xfrm>
            <a:off x="697404" y="2614885"/>
            <a:ext cx="2892539" cy="1644131"/>
          </a:xfrm>
        </p:spPr>
        <p:txBody>
          <a:bodyPr vert="horz" lIns="68580" tIns="34290" rIns="68580" bIns="34290" rtlCol="0" anchor="t">
            <a:noAutofit/>
          </a:bodyPr>
          <a:lstStyle/>
          <a:p>
            <a:r>
              <a:rPr lang="en-US" sz="1600" dirty="0">
                <a:latin typeface="Arial"/>
                <a:ea typeface="+mn-lt"/>
                <a:cs typeface="Calibri"/>
              </a:rPr>
              <a:t>Control (opposing opinions)</a:t>
            </a:r>
          </a:p>
          <a:p>
            <a:r>
              <a:rPr lang="en-US" sz="1600" dirty="0">
                <a:latin typeface="Arial"/>
                <a:ea typeface="+mn-lt"/>
                <a:cs typeface="Calibri"/>
              </a:rPr>
              <a:t>Uncertainty (high stakes)</a:t>
            </a:r>
          </a:p>
          <a:p>
            <a:r>
              <a:rPr lang="en-US" sz="1600" dirty="0">
                <a:latin typeface="Arial"/>
                <a:cs typeface="Calibri"/>
              </a:rPr>
              <a:t>Trust (strong emotions)</a:t>
            </a:r>
          </a:p>
          <a:p>
            <a:pPr lvl="1" indent="0">
              <a:buNone/>
            </a:pPr>
            <a:endParaRPr lang="en-US" sz="1600" dirty="0">
              <a:latin typeface="Arial"/>
              <a:cs typeface="Calibri"/>
            </a:endParaRPr>
          </a:p>
        </p:txBody>
      </p:sp>
      <p:pic>
        <p:nvPicPr>
          <p:cNvPr id="5" name="Picture 5">
            <a:extLst>
              <a:ext uri="{FF2B5EF4-FFF2-40B4-BE49-F238E27FC236}">
                <a16:creationId xmlns:a16="http://schemas.microsoft.com/office/drawing/2014/main" id="{57A055BD-F8F8-4925-8F32-1EAF2D587FC3}"/>
              </a:ext>
            </a:extLst>
          </p:cNvPr>
          <p:cNvPicPr>
            <a:picLocks noChangeAspect="1"/>
          </p:cNvPicPr>
          <p:nvPr/>
        </p:nvPicPr>
        <p:blipFill rotWithShape="1">
          <a:blip r:embed="rId2"/>
          <a:srcRect l="21461"/>
          <a:stretch/>
        </p:blipFill>
        <p:spPr>
          <a:xfrm>
            <a:off x="3757790" y="857257"/>
            <a:ext cx="5386210" cy="5143493"/>
          </a:xfrm>
          <a:prstGeom prst="rect">
            <a:avLst/>
          </a:prstGeom>
          <a:effectLst/>
        </p:spPr>
      </p:pic>
    </p:spTree>
    <p:extLst>
      <p:ext uri="{BB962C8B-B14F-4D97-AF65-F5344CB8AC3E}">
        <p14:creationId xmlns:p14="http://schemas.microsoft.com/office/powerpoint/2010/main" val="2568126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8939EC-97D3-4134-B5E2-1F7796A9F168}"/>
              </a:ext>
            </a:extLst>
          </p:cNvPr>
          <p:cNvSpPr txBox="1"/>
          <p:nvPr/>
        </p:nvSpPr>
        <p:spPr>
          <a:xfrm>
            <a:off x="5031412" y="6210132"/>
            <a:ext cx="3966852" cy="40780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100">
                <a:solidFill>
                  <a:schemeClr val="bg1"/>
                </a:solidFill>
                <a:latin typeface="Arial"/>
                <a:ea typeface="+mn-lt"/>
                <a:cs typeface="+mn-lt"/>
              </a:rPr>
              <a:t>Patterson, Kerry. </a:t>
            </a:r>
            <a:r>
              <a:rPr lang="en-US" sz="1100" b="1">
                <a:solidFill>
                  <a:schemeClr val="bg1"/>
                </a:solidFill>
                <a:latin typeface="Arial"/>
                <a:ea typeface="+mn-lt"/>
                <a:cs typeface="+mn-lt"/>
              </a:rPr>
              <a:t>Crucial Conversations</a:t>
            </a:r>
            <a:r>
              <a:rPr lang="en-US" sz="1100">
                <a:solidFill>
                  <a:schemeClr val="bg1"/>
                </a:solidFill>
                <a:latin typeface="Arial"/>
                <a:ea typeface="+mn-lt"/>
                <a:cs typeface="+mn-lt"/>
              </a:rPr>
              <a:t>: Tools for Talking When Stakes Are High. New York: McGraw-Hill, 2012.</a:t>
            </a:r>
            <a:endParaRPr lang="en-US" sz="1100">
              <a:solidFill>
                <a:schemeClr val="bg1"/>
              </a:solidFill>
              <a:latin typeface="Arial"/>
              <a:cs typeface="Arial"/>
            </a:endParaRPr>
          </a:p>
        </p:txBody>
      </p:sp>
      <p:sp>
        <p:nvSpPr>
          <p:cNvPr id="8" name="TextBox 7">
            <a:extLst>
              <a:ext uri="{FF2B5EF4-FFF2-40B4-BE49-F238E27FC236}">
                <a16:creationId xmlns:a16="http://schemas.microsoft.com/office/drawing/2014/main" id="{0A44986A-241E-4792-BB68-04136E1CCCFC}"/>
              </a:ext>
            </a:extLst>
          </p:cNvPr>
          <p:cNvSpPr txBox="1"/>
          <p:nvPr/>
        </p:nvSpPr>
        <p:spPr>
          <a:xfrm>
            <a:off x="544515" y="3569897"/>
            <a:ext cx="2259515"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dirty="0">
                <a:solidFill>
                  <a:srgbClr val="FFFFFF"/>
                </a:solidFill>
                <a:latin typeface="Arial"/>
                <a:cs typeface="Arial"/>
              </a:rPr>
              <a:t>We can avoid them.</a:t>
            </a:r>
            <a:r>
              <a:rPr lang="en-US" dirty="0">
                <a:latin typeface="Arial"/>
                <a:cs typeface="Arial"/>
              </a:rPr>
              <a:t>​</a:t>
            </a:r>
            <a:endParaRPr lang="en-US"/>
          </a:p>
        </p:txBody>
      </p:sp>
      <p:sp>
        <p:nvSpPr>
          <p:cNvPr id="5" name="TextBox 4">
            <a:extLst>
              <a:ext uri="{FF2B5EF4-FFF2-40B4-BE49-F238E27FC236}">
                <a16:creationId xmlns:a16="http://schemas.microsoft.com/office/drawing/2014/main" id="{1BB25115-BEBA-4A0C-BDB9-52B2AA6C143B}"/>
              </a:ext>
            </a:extLst>
          </p:cNvPr>
          <p:cNvSpPr txBox="1"/>
          <p:nvPr/>
        </p:nvSpPr>
        <p:spPr>
          <a:xfrm>
            <a:off x="1466193" y="371366"/>
            <a:ext cx="574740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solidFill>
                  <a:srgbClr val="FFFFFF"/>
                </a:solidFill>
                <a:latin typeface="Arial"/>
                <a:cs typeface="Arial"/>
              </a:rPr>
              <a:t>How do we typically handle </a:t>
            </a:r>
            <a:endParaRPr lang="en-US" sz="2200" dirty="0">
              <a:solidFill>
                <a:srgbClr val="000000"/>
              </a:solidFill>
              <a:latin typeface="Calibri" panose="020F0502020204030204"/>
              <a:cs typeface="Calibri"/>
            </a:endParaRPr>
          </a:p>
          <a:p>
            <a:pPr algn="ctr"/>
            <a:r>
              <a:rPr lang="en-US" sz="2200" b="1" dirty="0">
                <a:solidFill>
                  <a:srgbClr val="FFFFFF"/>
                </a:solidFill>
                <a:latin typeface="Arial"/>
                <a:cs typeface="Arial"/>
              </a:rPr>
              <a:t>crucial conversations?</a:t>
            </a:r>
            <a:r>
              <a:rPr lang="en-US" sz="2200" dirty="0">
                <a:latin typeface="Arial"/>
                <a:cs typeface="Arial"/>
              </a:rPr>
              <a:t>​</a:t>
            </a:r>
            <a:endParaRPr lang="en-US" sz="2200">
              <a:cs typeface="Calibri"/>
            </a:endParaRPr>
          </a:p>
        </p:txBody>
      </p:sp>
      <p:pic>
        <p:nvPicPr>
          <p:cNvPr id="9" name="Picture 9" descr="A drawing of a cartoon character&#10;&#10;Description automatically generated">
            <a:extLst>
              <a:ext uri="{FF2B5EF4-FFF2-40B4-BE49-F238E27FC236}">
                <a16:creationId xmlns:a16="http://schemas.microsoft.com/office/drawing/2014/main" id="{C9508EA9-7B54-4325-8BA3-70DC3496D270}"/>
              </a:ext>
            </a:extLst>
          </p:cNvPr>
          <p:cNvPicPr>
            <a:picLocks noChangeAspect="1"/>
          </p:cNvPicPr>
          <p:nvPr/>
        </p:nvPicPr>
        <p:blipFill>
          <a:blip r:embed="rId2"/>
          <a:stretch>
            <a:fillRect/>
          </a:stretch>
        </p:blipFill>
        <p:spPr>
          <a:xfrm>
            <a:off x="244749" y="1605838"/>
            <a:ext cx="2698641" cy="1640600"/>
          </a:xfrm>
          <a:prstGeom prst="rect">
            <a:avLst/>
          </a:prstGeom>
        </p:spPr>
      </p:pic>
      <p:pic>
        <p:nvPicPr>
          <p:cNvPr id="10" name="Picture 10" descr="A picture containing person, standing, holding&#10;&#10;Description automatically generated">
            <a:extLst>
              <a:ext uri="{FF2B5EF4-FFF2-40B4-BE49-F238E27FC236}">
                <a16:creationId xmlns:a16="http://schemas.microsoft.com/office/drawing/2014/main" id="{7539C311-C4B4-4521-98AC-734D99C8531D}"/>
              </a:ext>
            </a:extLst>
          </p:cNvPr>
          <p:cNvPicPr>
            <a:picLocks noChangeAspect="1"/>
          </p:cNvPicPr>
          <p:nvPr/>
        </p:nvPicPr>
        <p:blipFill>
          <a:blip r:embed="rId3"/>
          <a:stretch>
            <a:fillRect/>
          </a:stretch>
        </p:blipFill>
        <p:spPr>
          <a:xfrm>
            <a:off x="3086538" y="1575357"/>
            <a:ext cx="2979682" cy="1710318"/>
          </a:xfrm>
          <a:prstGeom prst="rect">
            <a:avLst/>
          </a:prstGeom>
        </p:spPr>
      </p:pic>
      <p:sp>
        <p:nvSpPr>
          <p:cNvPr id="12" name="TextBox 11">
            <a:extLst>
              <a:ext uri="{FF2B5EF4-FFF2-40B4-BE49-F238E27FC236}">
                <a16:creationId xmlns:a16="http://schemas.microsoft.com/office/drawing/2014/main" id="{B82C6F41-3365-47EF-B490-02CA85588944}"/>
              </a:ext>
            </a:extLst>
          </p:cNvPr>
          <p:cNvSpPr txBox="1"/>
          <p:nvPr/>
        </p:nvSpPr>
        <p:spPr>
          <a:xfrm>
            <a:off x="6318469" y="356826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latin typeface="Arial"/>
                <a:cs typeface="Arial"/>
              </a:rPr>
              <a:t>We can face them and handle them well.</a:t>
            </a:r>
            <a:endParaRPr lang="en-US">
              <a:cs typeface="Calibri" panose="020F0502020204030204"/>
            </a:endParaRPr>
          </a:p>
        </p:txBody>
      </p:sp>
      <p:sp>
        <p:nvSpPr>
          <p:cNvPr id="13" name="TextBox 12">
            <a:extLst>
              <a:ext uri="{FF2B5EF4-FFF2-40B4-BE49-F238E27FC236}">
                <a16:creationId xmlns:a16="http://schemas.microsoft.com/office/drawing/2014/main" id="{02D485A0-DFF4-47AA-915E-3D86BC614706}"/>
              </a:ext>
            </a:extLst>
          </p:cNvPr>
          <p:cNvSpPr txBox="1"/>
          <p:nvPr/>
        </p:nvSpPr>
        <p:spPr>
          <a:xfrm>
            <a:off x="3323021" y="356826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FFFFFF"/>
                </a:solidFill>
                <a:latin typeface="Arial"/>
                <a:cs typeface="Arial"/>
              </a:rPr>
              <a:t>We can face them and handle them poorly.</a:t>
            </a:r>
            <a:r>
              <a:rPr lang="en-US" dirty="0">
                <a:latin typeface="Arial"/>
                <a:cs typeface="Arial"/>
              </a:rPr>
              <a:t>​</a:t>
            </a:r>
            <a:endParaRPr lang="en-US" dirty="0">
              <a:cs typeface="Calibri" panose="020F0502020204030204"/>
            </a:endParaRPr>
          </a:p>
        </p:txBody>
      </p:sp>
      <p:pic>
        <p:nvPicPr>
          <p:cNvPr id="3" name="Picture 3">
            <a:extLst>
              <a:ext uri="{FF2B5EF4-FFF2-40B4-BE49-F238E27FC236}">
                <a16:creationId xmlns:a16="http://schemas.microsoft.com/office/drawing/2014/main" id="{C320B946-3279-453A-BA82-5D1EB496521E}"/>
              </a:ext>
            </a:extLst>
          </p:cNvPr>
          <p:cNvPicPr>
            <a:picLocks noChangeAspect="1"/>
          </p:cNvPicPr>
          <p:nvPr/>
        </p:nvPicPr>
        <p:blipFill>
          <a:blip r:embed="rId4"/>
          <a:stretch>
            <a:fillRect/>
          </a:stretch>
        </p:blipFill>
        <p:spPr>
          <a:xfrm>
            <a:off x="6316133" y="1577118"/>
            <a:ext cx="2641600" cy="1731033"/>
          </a:xfrm>
          <a:prstGeom prst="rect">
            <a:avLst/>
          </a:prstGeom>
        </p:spPr>
      </p:pic>
      <p:sp>
        <p:nvSpPr>
          <p:cNvPr id="4" name="Oval 3">
            <a:extLst>
              <a:ext uri="{FF2B5EF4-FFF2-40B4-BE49-F238E27FC236}">
                <a16:creationId xmlns:a16="http://schemas.microsoft.com/office/drawing/2014/main" id="{1802D234-65EC-4B51-8A6B-50AF5C33F38A}"/>
              </a:ext>
            </a:extLst>
          </p:cNvPr>
          <p:cNvSpPr/>
          <p:nvPr/>
        </p:nvSpPr>
        <p:spPr>
          <a:xfrm>
            <a:off x="2227091" y="4351814"/>
            <a:ext cx="1837020" cy="1610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a:cs typeface="Arial"/>
              </a:rPr>
              <a:t>Our bodies physically react</a:t>
            </a:r>
          </a:p>
        </p:txBody>
      </p:sp>
      <p:sp>
        <p:nvSpPr>
          <p:cNvPr id="6" name="Oval 5">
            <a:extLst>
              <a:ext uri="{FF2B5EF4-FFF2-40B4-BE49-F238E27FC236}">
                <a16:creationId xmlns:a16="http://schemas.microsoft.com/office/drawing/2014/main" id="{21B926C2-11A7-4F0A-8127-6F0051462EC4}"/>
              </a:ext>
            </a:extLst>
          </p:cNvPr>
          <p:cNvSpPr/>
          <p:nvPr/>
        </p:nvSpPr>
        <p:spPr>
          <a:xfrm>
            <a:off x="240756" y="4409102"/>
            <a:ext cx="1637861" cy="1559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u="none" strike="noStrike">
                <a:solidFill>
                  <a:srgbClr val="FFFFFF"/>
                </a:solidFill>
                <a:latin typeface="Arial"/>
                <a:ea typeface="Arial"/>
                <a:cs typeface="Arial"/>
              </a:rPr>
              <a:t>Emotions tend to rule</a:t>
            </a:r>
            <a:endParaRPr lang="en-US"/>
          </a:p>
        </p:txBody>
      </p:sp>
      <p:sp>
        <p:nvSpPr>
          <p:cNvPr id="7" name="Oval 6">
            <a:extLst>
              <a:ext uri="{FF2B5EF4-FFF2-40B4-BE49-F238E27FC236}">
                <a16:creationId xmlns:a16="http://schemas.microsoft.com/office/drawing/2014/main" id="{593C2FC4-DF94-4079-A559-F4A6973CEE94}"/>
              </a:ext>
            </a:extLst>
          </p:cNvPr>
          <p:cNvSpPr/>
          <p:nvPr/>
        </p:nvSpPr>
        <p:spPr>
          <a:xfrm>
            <a:off x="4721306" y="4411972"/>
            <a:ext cx="1637861" cy="1559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rial"/>
                <a:cs typeface="Arial"/>
              </a:rPr>
              <a:t>We are under pressure</a:t>
            </a:r>
            <a:endParaRPr lang="en-US" dirty="0">
              <a:solidFill>
                <a:schemeClr val="bg1"/>
              </a:solidFill>
            </a:endParaRPr>
          </a:p>
        </p:txBody>
      </p:sp>
      <p:sp>
        <p:nvSpPr>
          <p:cNvPr id="17" name="Oval 16">
            <a:extLst>
              <a:ext uri="{FF2B5EF4-FFF2-40B4-BE49-F238E27FC236}">
                <a16:creationId xmlns:a16="http://schemas.microsoft.com/office/drawing/2014/main" id="{8C47A043-B7EB-4045-A834-E94D0E011059}"/>
              </a:ext>
            </a:extLst>
          </p:cNvPr>
          <p:cNvSpPr/>
          <p:nvPr/>
        </p:nvSpPr>
        <p:spPr>
          <a:xfrm>
            <a:off x="7079489" y="4408869"/>
            <a:ext cx="1637861" cy="15590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latin typeface="Arial"/>
                <a:cs typeface="Arial"/>
              </a:rPr>
              <a:t>We are stumped</a:t>
            </a:r>
            <a:endParaRPr lang="en-US" dirty="0">
              <a:solidFill>
                <a:schemeClr val="bg1"/>
              </a:solidFill>
            </a:endParaRPr>
          </a:p>
        </p:txBody>
      </p:sp>
    </p:spTree>
    <p:extLst>
      <p:ext uri="{BB962C8B-B14F-4D97-AF65-F5344CB8AC3E}">
        <p14:creationId xmlns:p14="http://schemas.microsoft.com/office/powerpoint/2010/main" val="4165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8579-0EBF-4AEB-A58A-DF0E1488BA40}"/>
              </a:ext>
            </a:extLst>
          </p:cNvPr>
          <p:cNvSpPr>
            <a:spLocks noGrp="1"/>
          </p:cNvSpPr>
          <p:nvPr>
            <p:ph type="title"/>
          </p:nvPr>
        </p:nvSpPr>
        <p:spPr>
          <a:xfrm>
            <a:off x="1579865" y="725499"/>
            <a:ext cx="5704820" cy="1416338"/>
          </a:xfrm>
        </p:spPr>
        <p:txBody>
          <a:bodyPr/>
          <a:lstStyle/>
          <a:p>
            <a:r>
              <a:rPr lang="en-US" sz="3300" dirty="0"/>
              <a:t>Welcome</a:t>
            </a:r>
          </a:p>
        </p:txBody>
      </p:sp>
      <p:sp>
        <p:nvSpPr>
          <p:cNvPr id="4" name="Content Placeholder 3">
            <a:extLst>
              <a:ext uri="{FF2B5EF4-FFF2-40B4-BE49-F238E27FC236}">
                <a16:creationId xmlns:a16="http://schemas.microsoft.com/office/drawing/2014/main" id="{49107093-C0B1-4047-AD7A-343CDEE155C5}"/>
              </a:ext>
            </a:extLst>
          </p:cNvPr>
          <p:cNvSpPr>
            <a:spLocks noGrp="1"/>
          </p:cNvSpPr>
          <p:nvPr>
            <p:ph sz="quarter" idx="13"/>
          </p:nvPr>
        </p:nvSpPr>
        <p:spPr>
          <a:xfrm>
            <a:off x="1081378" y="2429934"/>
            <a:ext cx="6115081" cy="2293143"/>
          </a:xfrm>
        </p:spPr>
        <p:txBody>
          <a:bodyPr>
            <a:normAutofit lnSpcReduction="10000"/>
          </a:bodyPr>
          <a:lstStyle/>
          <a:p>
            <a:r>
              <a:rPr lang="en-US" sz="1800" dirty="0"/>
              <a:t>Nebraska Geriatrics Workforce Enhancement Program welcomes you to our monthly Geriatrics Case Conference ECHO,  held on the first Thursday of every month</a:t>
            </a:r>
          </a:p>
          <a:p>
            <a:endParaRPr lang="en-US" dirty="0"/>
          </a:p>
          <a:p>
            <a:pPr marL="814388" lvl="1" indent="-257175">
              <a:buFont typeface="Arial,Sans-Serif"/>
              <a:buChar char="•"/>
            </a:pPr>
            <a:r>
              <a:rPr lang="en-US" dirty="0"/>
              <a:t>All attendees, please use </a:t>
            </a:r>
            <a:r>
              <a:rPr lang="en-US" dirty="0">
                <a:solidFill>
                  <a:srgbClr val="FFC000"/>
                </a:solidFill>
              </a:rPr>
              <a:t>SIGN-IN LINK </a:t>
            </a:r>
            <a:r>
              <a:rPr lang="en-US" dirty="0"/>
              <a:t>to note attendance or use this QR Link </a:t>
            </a:r>
          </a:p>
          <a:p>
            <a:pPr marL="814388" lvl="1" indent="-257175">
              <a:buFont typeface="Arial,Sans-Serif"/>
              <a:buChar char="•"/>
            </a:pPr>
            <a:r>
              <a:rPr lang="en-US" dirty="0"/>
              <a:t>Please mute during presentations and unmute yourself to speak during discussion</a:t>
            </a:r>
          </a:p>
          <a:p>
            <a:pPr marL="814388" lvl="1" indent="-257175">
              <a:buFont typeface="Arial,Sans-Serif"/>
              <a:buChar char="•"/>
            </a:pPr>
            <a:r>
              <a:rPr lang="en-US" dirty="0"/>
              <a:t>Share your feedback and ideas in follow-up surveys</a:t>
            </a:r>
          </a:p>
          <a:p>
            <a:pPr marL="814388" lvl="1" indent="-257175">
              <a:buFont typeface="Arial,Sans-Serif"/>
              <a:buChar char="•"/>
            </a:pPr>
            <a:endParaRPr lang="en-US" dirty="0"/>
          </a:p>
        </p:txBody>
      </p:sp>
      <p:sp>
        <p:nvSpPr>
          <p:cNvPr id="7" name="TextBox 6">
            <a:extLst>
              <a:ext uri="{FF2B5EF4-FFF2-40B4-BE49-F238E27FC236}">
                <a16:creationId xmlns:a16="http://schemas.microsoft.com/office/drawing/2014/main" id="{F1951415-CD4C-46DF-BFAF-4BBF91067C95}"/>
              </a:ext>
            </a:extLst>
          </p:cNvPr>
          <p:cNvSpPr txBox="1"/>
          <p:nvPr/>
        </p:nvSpPr>
        <p:spPr>
          <a:xfrm>
            <a:off x="1986536" y="4881391"/>
            <a:ext cx="5120878" cy="99257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342900"/>
            <a:r>
              <a:rPr lang="en-US" sz="1200" i="1" dirty="0">
                <a:solidFill>
                  <a:prstClr val="white"/>
                </a:solidFill>
                <a:latin typeface="Calibri"/>
                <a:cs typeface="Arial"/>
                <a:sym typeface="Arial"/>
              </a:rPr>
              <a:t>Project ECHO® collects registration, participation, questions/answers, chat comments, and poll responses for some </a:t>
            </a:r>
            <a:r>
              <a:rPr lang="en-US" sz="1200" i="1" dirty="0" err="1">
                <a:solidFill>
                  <a:prstClr val="white"/>
                </a:solidFill>
                <a:latin typeface="Calibri"/>
                <a:cs typeface="Arial"/>
                <a:sym typeface="Arial"/>
              </a:rPr>
              <a:t>teleECHO</a:t>
            </a:r>
            <a:r>
              <a:rPr lang="en-US" sz="1200" i="1" dirty="0">
                <a:solidFill>
                  <a:prstClr val="white"/>
                </a:solidFill>
                <a:latin typeface="Calibri"/>
                <a:cs typeface="Arial"/>
                <a:sym typeface="Arial"/>
              </a:rPr>
              <a:t>® programs. Your individual data will be kept confidential. These data may be used for reports, maps, communications, surveys, quality assurance, evaluation, research, and to inform new initiatives. </a:t>
            </a:r>
            <a:endParaRPr lang="en-US" sz="1200" dirty="0">
              <a:solidFill>
                <a:prstClr val="white"/>
              </a:solidFill>
              <a:latin typeface="Calibri"/>
              <a:cs typeface="Arial"/>
              <a:sym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031" y="955260"/>
            <a:ext cx="4823971" cy="519451"/>
          </a:xfrm>
          <a:prstGeom prst="rect">
            <a:avLst/>
          </a:prstGeom>
          <a:solidFill>
            <a:sysClr val="window" lastClr="FFFFFF"/>
          </a:solid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864" y="984031"/>
            <a:ext cx="1474232" cy="7760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243" y="3349212"/>
            <a:ext cx="776024" cy="776024"/>
          </a:xfrm>
          <a:prstGeom prst="rect">
            <a:avLst/>
          </a:prstGeom>
        </p:spPr>
      </p:pic>
    </p:spTree>
    <p:extLst>
      <p:ext uri="{BB962C8B-B14F-4D97-AF65-F5344CB8AC3E}">
        <p14:creationId xmlns:p14="http://schemas.microsoft.com/office/powerpoint/2010/main" val="2060746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928E159C-C7B3-4E2C-953B-7F2948D35907}"/>
              </a:ext>
            </a:extLst>
          </p:cNvPr>
          <p:cNvGraphicFramePr>
            <a:graphicFrameLocks noGrp="1"/>
          </p:cNvGraphicFramePr>
          <p:nvPr>
            <p:extLst>
              <p:ext uri="{D42A27DB-BD31-4B8C-83A1-F6EECF244321}">
                <p14:modId xmlns:p14="http://schemas.microsoft.com/office/powerpoint/2010/main" val="1139261818"/>
              </p:ext>
            </p:extLst>
          </p:nvPr>
        </p:nvGraphicFramePr>
        <p:xfrm>
          <a:off x="421105" y="1598481"/>
          <a:ext cx="8322182" cy="3806672"/>
        </p:xfrm>
        <a:graphic>
          <a:graphicData uri="http://schemas.openxmlformats.org/drawingml/2006/table">
            <a:tbl>
              <a:tblPr firstRow="1" bandRow="1">
                <a:tableStyleId>{5C22544A-7EE6-4342-B048-85BDC9FD1C3A}</a:tableStyleId>
              </a:tblPr>
              <a:tblGrid>
                <a:gridCol w="4161091">
                  <a:extLst>
                    <a:ext uri="{9D8B030D-6E8A-4147-A177-3AD203B41FA5}">
                      <a16:colId xmlns:a16="http://schemas.microsoft.com/office/drawing/2014/main" val="3652336964"/>
                    </a:ext>
                  </a:extLst>
                </a:gridCol>
                <a:gridCol w="4161091">
                  <a:extLst>
                    <a:ext uri="{9D8B030D-6E8A-4147-A177-3AD203B41FA5}">
                      <a16:colId xmlns:a16="http://schemas.microsoft.com/office/drawing/2014/main" val="4238522026"/>
                    </a:ext>
                  </a:extLst>
                </a:gridCol>
              </a:tblGrid>
              <a:tr h="684968">
                <a:tc>
                  <a:txBody>
                    <a:bodyPr/>
                    <a:lstStyle/>
                    <a:p>
                      <a:pPr algn="ctr"/>
                      <a:r>
                        <a:rPr lang="en-US" sz="2000" dirty="0">
                          <a:latin typeface="Arial"/>
                        </a:rPr>
                        <a:t>The Challenge</a:t>
                      </a:r>
                    </a:p>
                  </a:txBody>
                  <a:tcPr/>
                </a:tc>
                <a:tc>
                  <a:txBody>
                    <a:bodyPr/>
                    <a:lstStyle/>
                    <a:p>
                      <a:pPr algn="ctr"/>
                      <a:r>
                        <a:rPr lang="en-US" sz="2000" dirty="0">
                          <a:latin typeface="Arial"/>
                        </a:rPr>
                        <a:t>The Approach</a:t>
                      </a:r>
                    </a:p>
                  </a:txBody>
                  <a:tcPr/>
                </a:tc>
                <a:extLst>
                  <a:ext uri="{0D108BD9-81ED-4DB2-BD59-A6C34878D82A}">
                    <a16:rowId xmlns:a16="http://schemas.microsoft.com/office/drawing/2014/main" val="2312794089"/>
                  </a:ext>
                </a:extLst>
              </a:tr>
              <a:tr h="684968">
                <a:tc>
                  <a:txBody>
                    <a:bodyPr/>
                    <a:lstStyle/>
                    <a:p>
                      <a:pPr lvl="0">
                        <a:buNone/>
                      </a:pPr>
                      <a:r>
                        <a:rPr lang="en-US" sz="1600" b="0" i="0" u="none" strike="noStrike" noProof="0" dirty="0">
                          <a:latin typeface="Arial"/>
                        </a:rPr>
                        <a:t>I said the same thing to two patients, and they reacted completely differently</a:t>
                      </a:r>
                    </a:p>
                  </a:txBody>
                  <a:tcPr/>
                </a:tc>
                <a:tc>
                  <a:txBody>
                    <a:bodyPr/>
                    <a:lstStyle/>
                    <a:p>
                      <a:pPr lvl="0">
                        <a:buNone/>
                      </a:pPr>
                      <a:r>
                        <a:rPr lang="en-US" sz="1600" b="0" i="0" u="none" strike="noStrike" noProof="0" dirty="0">
                          <a:latin typeface="Arial"/>
                        </a:rPr>
                        <a:t>Meet the patient and family where they are at</a:t>
                      </a:r>
                      <a:endParaRPr lang="en-US" sz="1600" dirty="0">
                        <a:latin typeface="Arial"/>
                      </a:endParaRPr>
                    </a:p>
                  </a:txBody>
                  <a:tcPr/>
                </a:tc>
                <a:extLst>
                  <a:ext uri="{0D108BD9-81ED-4DB2-BD59-A6C34878D82A}">
                    <a16:rowId xmlns:a16="http://schemas.microsoft.com/office/drawing/2014/main" val="533526681"/>
                  </a:ext>
                </a:extLst>
              </a:tr>
              <a:tr h="684968">
                <a:tc>
                  <a:txBody>
                    <a:bodyPr/>
                    <a:lstStyle/>
                    <a:p>
                      <a:r>
                        <a:rPr lang="en-US" sz="1600" dirty="0">
                          <a:latin typeface="Arial"/>
                        </a:rPr>
                        <a:t>Things are changing. I'm worried. The patient hasn't been ready to talk</a:t>
                      </a:r>
                    </a:p>
                  </a:txBody>
                  <a:tcPr/>
                </a:tc>
                <a:tc>
                  <a:txBody>
                    <a:bodyPr/>
                    <a:lstStyle/>
                    <a:p>
                      <a:pPr lvl="0">
                        <a:buNone/>
                      </a:pPr>
                      <a:r>
                        <a:rPr lang="en-US" sz="1600" b="0" i="0" u="none" strike="noStrike" noProof="0" dirty="0">
                          <a:latin typeface="Arial"/>
                        </a:rPr>
                        <a:t>Asking permission</a:t>
                      </a:r>
                      <a:endParaRPr lang="en-US" sz="1600" dirty="0">
                        <a:latin typeface="Arial"/>
                      </a:endParaRPr>
                    </a:p>
                  </a:txBody>
                  <a:tcPr/>
                </a:tc>
                <a:extLst>
                  <a:ext uri="{0D108BD9-81ED-4DB2-BD59-A6C34878D82A}">
                    <a16:rowId xmlns:a16="http://schemas.microsoft.com/office/drawing/2014/main" val="2324779149"/>
                  </a:ext>
                </a:extLst>
              </a:tr>
              <a:tr h="684968">
                <a:tc>
                  <a:txBody>
                    <a:bodyPr/>
                    <a:lstStyle/>
                    <a:p>
                      <a:r>
                        <a:rPr lang="en-US" sz="1600" dirty="0">
                          <a:latin typeface="Arial"/>
                        </a:rPr>
                        <a:t>I need to be honest, but I don't want to take away hope</a:t>
                      </a:r>
                    </a:p>
                  </a:txBody>
                  <a:tcPr/>
                </a:tc>
                <a:tc>
                  <a:txBody>
                    <a:bodyPr/>
                    <a:lstStyle/>
                    <a:p>
                      <a:pPr lvl="0">
                        <a:buNone/>
                      </a:pPr>
                      <a:r>
                        <a:rPr lang="en-US" sz="1600" b="0" i="0" u="none" strike="noStrike" noProof="0" dirty="0">
                          <a:latin typeface="Arial"/>
                        </a:rPr>
                        <a:t>Dose your language about bad news based on medical certainty</a:t>
                      </a:r>
                      <a:endParaRPr lang="en-US" sz="1600" dirty="0">
                        <a:latin typeface="Arial"/>
                      </a:endParaRPr>
                    </a:p>
                  </a:txBody>
                  <a:tcPr/>
                </a:tc>
                <a:extLst>
                  <a:ext uri="{0D108BD9-81ED-4DB2-BD59-A6C34878D82A}">
                    <a16:rowId xmlns:a16="http://schemas.microsoft.com/office/drawing/2014/main" val="3997778468"/>
                  </a:ext>
                </a:extLst>
              </a:tr>
              <a:tr h="684968">
                <a:tc>
                  <a:txBody>
                    <a:bodyPr/>
                    <a:lstStyle/>
                    <a:p>
                      <a:r>
                        <a:rPr lang="en-US" sz="1600" dirty="0">
                          <a:latin typeface="Arial"/>
                        </a:rPr>
                        <a:t>I'm not sure what to do next</a:t>
                      </a:r>
                    </a:p>
                  </a:txBody>
                  <a:tcPr/>
                </a:tc>
                <a:tc>
                  <a:txBody>
                    <a:bodyPr/>
                    <a:lstStyle/>
                    <a:p>
                      <a:pPr lvl="0">
                        <a:buNone/>
                      </a:pPr>
                      <a:r>
                        <a:rPr lang="en-US" sz="1600" b="0" i="0" u="none" strike="noStrike" noProof="0" dirty="0">
                          <a:latin typeface="Arial"/>
                        </a:rPr>
                        <a:t>Figure out what matters most</a:t>
                      </a:r>
                      <a:endParaRPr lang="en-US" sz="1600" dirty="0">
                        <a:latin typeface="Arial"/>
                      </a:endParaRPr>
                    </a:p>
                    <a:p>
                      <a:pPr lvl="0">
                        <a:buNone/>
                      </a:pPr>
                      <a:r>
                        <a:rPr lang="en-US" sz="1600" b="0" i="0" u="none" strike="noStrike" noProof="0" dirty="0">
                          <a:latin typeface="Arial"/>
                        </a:rPr>
                        <a:t>&amp;</a:t>
                      </a:r>
                      <a:endParaRPr lang="en-US" sz="1600" dirty="0">
                        <a:latin typeface="Arial"/>
                      </a:endParaRPr>
                    </a:p>
                    <a:p>
                      <a:pPr lvl="0">
                        <a:buNone/>
                      </a:pPr>
                      <a:r>
                        <a:rPr lang="en-US" sz="1600" b="0" i="0" u="none" strike="noStrike" noProof="0" dirty="0">
                          <a:latin typeface="Arial"/>
                        </a:rPr>
                        <a:t>Make recommendations when it matters most</a:t>
                      </a:r>
                      <a:endParaRPr lang="en-US" sz="1600">
                        <a:latin typeface="Arial"/>
                      </a:endParaRPr>
                    </a:p>
                  </a:txBody>
                  <a:tcPr/>
                </a:tc>
                <a:extLst>
                  <a:ext uri="{0D108BD9-81ED-4DB2-BD59-A6C34878D82A}">
                    <a16:rowId xmlns:a16="http://schemas.microsoft.com/office/drawing/2014/main" val="1805828688"/>
                  </a:ext>
                </a:extLst>
              </a:tr>
            </a:tbl>
          </a:graphicData>
        </a:graphic>
      </p:graphicFrame>
      <p:sp>
        <p:nvSpPr>
          <p:cNvPr id="10" name="TextBox 9">
            <a:extLst>
              <a:ext uri="{FF2B5EF4-FFF2-40B4-BE49-F238E27FC236}">
                <a16:creationId xmlns:a16="http://schemas.microsoft.com/office/drawing/2014/main" id="{388D440C-3ABD-4542-8613-8877A6E028E7}"/>
              </a:ext>
            </a:extLst>
          </p:cNvPr>
          <p:cNvSpPr txBox="1"/>
          <p:nvPr/>
        </p:nvSpPr>
        <p:spPr>
          <a:xfrm>
            <a:off x="948775" y="527670"/>
            <a:ext cx="724644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latin typeface="Arial"/>
                <a:cs typeface="Arial"/>
              </a:rPr>
              <a:t>Key Skills in Communication about Serious Illness</a:t>
            </a:r>
          </a:p>
        </p:txBody>
      </p:sp>
    </p:spTree>
    <p:extLst>
      <p:ext uri="{BB962C8B-B14F-4D97-AF65-F5344CB8AC3E}">
        <p14:creationId xmlns:p14="http://schemas.microsoft.com/office/powerpoint/2010/main" val="214948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85725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1B1E5D56-C701-4A09-A11C-2C068D597507}"/>
              </a:ext>
            </a:extLst>
          </p:cNvPr>
          <p:cNvSpPr>
            <a:spLocks noGrp="1"/>
          </p:cNvSpPr>
          <p:nvPr>
            <p:ph type="title"/>
          </p:nvPr>
        </p:nvSpPr>
        <p:spPr>
          <a:xfrm>
            <a:off x="2286862" y="2036988"/>
            <a:ext cx="4578896" cy="2379591"/>
          </a:xfrm>
        </p:spPr>
        <p:txBody>
          <a:bodyPr vert="horz" lIns="68580" tIns="34290" rIns="68580" bIns="34290" rtlCol="0" anchor="b">
            <a:normAutofit fontScale="90000"/>
          </a:bodyPr>
          <a:lstStyle/>
          <a:p>
            <a:pPr algn="ctr"/>
            <a:r>
              <a:rPr lang="en-US" sz="3000" dirty="0">
                <a:solidFill>
                  <a:srgbClr val="FCFCFC"/>
                </a:solidFill>
                <a:latin typeface="Arial"/>
                <a:cs typeface="Arial"/>
              </a:rPr>
              <a:t>The Challenge: </a:t>
            </a:r>
            <a:br>
              <a:rPr lang="en-US" sz="3000" dirty="0">
                <a:latin typeface="Arial"/>
                <a:cs typeface="Arial"/>
              </a:rPr>
            </a:br>
            <a:br>
              <a:rPr lang="en-US" sz="3000" dirty="0">
                <a:latin typeface="Arial"/>
                <a:ea typeface="+mj-lt"/>
                <a:cs typeface="+mj-lt"/>
              </a:rPr>
            </a:br>
            <a:r>
              <a:rPr lang="en-US" sz="3000" dirty="0">
                <a:solidFill>
                  <a:srgbClr val="FCFAFA"/>
                </a:solidFill>
                <a:latin typeface="Arial"/>
                <a:ea typeface="+mj-lt"/>
                <a:cs typeface="+mj-lt"/>
              </a:rPr>
              <a:t>I said the same thing to two patients, </a:t>
            </a:r>
            <a:br>
              <a:rPr lang="en-US" sz="3000" dirty="0">
                <a:latin typeface="Arial"/>
                <a:ea typeface="+mj-lt"/>
                <a:cs typeface="+mj-lt"/>
              </a:rPr>
            </a:br>
            <a:r>
              <a:rPr lang="en-US" sz="3000" dirty="0">
                <a:solidFill>
                  <a:srgbClr val="FCFAFA"/>
                </a:solidFill>
                <a:latin typeface="Arial"/>
                <a:ea typeface="+mj-lt"/>
                <a:cs typeface="+mj-lt"/>
              </a:rPr>
              <a:t>and they reacted completely differently</a:t>
            </a:r>
            <a:endParaRPr lang="en-US" sz="3000" dirty="0">
              <a:solidFill>
                <a:srgbClr val="FCFCFC"/>
              </a:solidFill>
              <a:latin typeface="Arial"/>
              <a:cs typeface="Arial"/>
            </a:endParaRPr>
          </a:p>
        </p:txBody>
      </p:sp>
    </p:spTree>
    <p:extLst>
      <p:ext uri="{BB962C8B-B14F-4D97-AF65-F5344CB8AC3E}">
        <p14:creationId xmlns:p14="http://schemas.microsoft.com/office/powerpoint/2010/main" val="840707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sz="4000" dirty="0">
                <a:solidFill>
                  <a:schemeClr val="bg1"/>
                </a:solidFill>
              </a:rPr>
              <a:t>If we could choose, what is the least bad way to die?</a:t>
            </a:r>
          </a:p>
        </p:txBody>
      </p:sp>
      <p:sp>
        <p:nvSpPr>
          <p:cNvPr id="4" name="Title 3"/>
          <p:cNvSpPr>
            <a:spLocks noGrp="1"/>
          </p:cNvSpPr>
          <p:nvPr>
            <p:ph type="title"/>
          </p:nvPr>
        </p:nvSpPr>
        <p:spPr/>
        <p:txBody>
          <a:bodyPr>
            <a:normAutofit/>
          </a:bodyPr>
          <a:lstStyle/>
          <a:p>
            <a:endParaRPr lang="en-US" sz="4000">
              <a:solidFill>
                <a:schemeClr val="bg1"/>
              </a:solidFill>
            </a:endParaRPr>
          </a:p>
        </p:txBody>
      </p:sp>
    </p:spTree>
    <p:extLst>
      <p:ext uri="{BB962C8B-B14F-4D97-AF65-F5344CB8AC3E}">
        <p14:creationId xmlns:p14="http://schemas.microsoft.com/office/powerpoint/2010/main" val="3418718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9449" b="95538" l="1167" r="98000"/>
                    </a14:imgEffect>
                    <a14:imgEffect>
                      <a14:sharpenSoften amount="-100000"/>
                    </a14:imgEffect>
                  </a14:imgLayer>
                </a14:imgProps>
              </a:ext>
              <a:ext uri="{28A0092B-C50C-407E-A947-70E740481C1C}">
                <a14:useLocalDpi xmlns:a14="http://schemas.microsoft.com/office/drawing/2010/main" val="0"/>
              </a:ext>
            </a:extLst>
          </a:blip>
          <a:stretch>
            <a:fillRect/>
          </a:stretch>
        </p:blipFill>
        <p:spPr>
          <a:xfrm>
            <a:off x="81649" y="330739"/>
            <a:ext cx="8885108" cy="5642043"/>
          </a:xfrm>
          <a:prstGeom prst="rect">
            <a:avLst/>
          </a:prstGeom>
          <a:effectLst>
            <a:outerShdw blurRad="50800" dist="50800" dir="5400000" algn="ctr" rotWithShape="0">
              <a:srgbClr val="000000">
                <a:alpha val="74000"/>
              </a:srgbClr>
            </a:outerShdw>
          </a:effectLst>
        </p:spPr>
      </p:pic>
      <p:sp>
        <p:nvSpPr>
          <p:cNvPr id="2" name="Rectangle 1"/>
          <p:cNvSpPr/>
          <p:nvPr/>
        </p:nvSpPr>
        <p:spPr>
          <a:xfrm>
            <a:off x="175098" y="612843"/>
            <a:ext cx="8791659" cy="5554493"/>
          </a:xfrm>
          <a:prstGeom prst="rect">
            <a:avLst/>
          </a:prstGeom>
          <a:solidFill>
            <a:schemeClr val="tx1">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382169" y="1750979"/>
            <a:ext cx="6284068" cy="2554545"/>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Die at home</a:t>
            </a:r>
          </a:p>
          <a:p>
            <a:pPr algn="ctr"/>
            <a:r>
              <a:rPr lang="en-US" sz="4000" dirty="0">
                <a:solidFill>
                  <a:schemeClr val="bg1"/>
                </a:solidFill>
                <a:latin typeface="Arial" panose="020B0604020202020204" pitchFamily="34" charset="0"/>
                <a:cs typeface="Arial" panose="020B0604020202020204" pitchFamily="34" charset="0"/>
              </a:rPr>
              <a:t>Free from pain</a:t>
            </a:r>
          </a:p>
          <a:p>
            <a:pPr algn="ctr"/>
            <a:r>
              <a:rPr lang="en-US" sz="4000" dirty="0">
                <a:solidFill>
                  <a:schemeClr val="bg1"/>
                </a:solidFill>
                <a:latin typeface="Arial" panose="020B0604020202020204" pitchFamily="34" charset="0"/>
                <a:cs typeface="Arial" panose="020B0604020202020204" pitchFamily="34" charset="0"/>
              </a:rPr>
              <a:t>In our sleep</a:t>
            </a:r>
          </a:p>
          <a:p>
            <a:pPr algn="ctr"/>
            <a:r>
              <a:rPr lang="en-US" sz="4000" dirty="0">
                <a:solidFill>
                  <a:schemeClr val="bg1"/>
                </a:solidFill>
                <a:latin typeface="Arial" panose="020B0604020202020204" pitchFamily="34" charset="0"/>
                <a:cs typeface="Arial" panose="020B0604020202020204" pitchFamily="34" charset="0"/>
              </a:rPr>
              <a:t>Without being a burden</a:t>
            </a:r>
          </a:p>
        </p:txBody>
      </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22533" y="1916349"/>
            <a:ext cx="450207" cy="450207"/>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224726" y="2518956"/>
            <a:ext cx="450207" cy="450207"/>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22533" y="3134533"/>
            <a:ext cx="450207" cy="450207"/>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264422" y="3727491"/>
            <a:ext cx="450207" cy="450207"/>
          </a:xfrm>
          <a:prstGeom prst="rect">
            <a:avLst/>
          </a:prstGeom>
        </p:spPr>
      </p:pic>
    </p:spTree>
    <p:extLst>
      <p:ext uri="{BB962C8B-B14F-4D97-AF65-F5344CB8AC3E}">
        <p14:creationId xmlns:p14="http://schemas.microsoft.com/office/powerpoint/2010/main" val="3561896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9449" b="95538" l="1167" r="98000"/>
                    </a14:imgEffect>
                  </a14:imgLayer>
                </a14:imgProps>
              </a:ext>
              <a:ext uri="{28A0092B-C50C-407E-A947-70E740481C1C}">
                <a14:useLocalDpi xmlns:a14="http://schemas.microsoft.com/office/drawing/2010/main" val="0"/>
              </a:ext>
            </a:extLst>
          </a:blip>
          <a:stretch>
            <a:fillRect/>
          </a:stretch>
        </p:blipFill>
        <p:spPr>
          <a:xfrm>
            <a:off x="81649" y="330739"/>
            <a:ext cx="8885108" cy="5642043"/>
          </a:xfrm>
          <a:prstGeom prst="rect">
            <a:avLst/>
          </a:prstGeom>
        </p:spPr>
      </p:pic>
    </p:spTree>
    <p:extLst>
      <p:ext uri="{BB962C8B-B14F-4D97-AF65-F5344CB8AC3E}">
        <p14:creationId xmlns:p14="http://schemas.microsoft.com/office/powerpoint/2010/main" val="2385951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18585" y="5802923"/>
            <a:ext cx="767861" cy="7690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668215" cy="6972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endParaRPr lang="en-US"/>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1" y="-329565"/>
            <a:ext cx="10287000" cy="7301865"/>
          </a:xfrm>
        </p:spPr>
      </p:pic>
      <p:sp>
        <p:nvSpPr>
          <p:cNvPr id="7" name="TextBox 6"/>
          <p:cNvSpPr txBox="1"/>
          <p:nvPr/>
        </p:nvSpPr>
        <p:spPr>
          <a:xfrm>
            <a:off x="4561095" y="654503"/>
            <a:ext cx="2453021" cy="861774"/>
          </a:xfrm>
          <a:prstGeom prst="rect">
            <a:avLst/>
          </a:prstGeom>
          <a:solidFill>
            <a:schemeClr val="tx1"/>
          </a:solidFill>
        </p:spPr>
        <p:txBody>
          <a:bodyPr wrap="square" rtlCol="0" anchor="ctr">
            <a:spAutoFit/>
          </a:bodyPr>
          <a:lstStyle/>
          <a:p>
            <a:pPr algn="ctr"/>
            <a:r>
              <a:rPr lang="en-US" sz="5000" dirty="0">
                <a:solidFill>
                  <a:srgbClr val="FF0000"/>
                </a:solidFill>
              </a:rPr>
              <a:t>CANCER</a:t>
            </a:r>
          </a:p>
        </p:txBody>
      </p:sp>
    </p:spTree>
    <p:extLst>
      <p:ext uri="{BB962C8B-B14F-4D97-AF65-F5344CB8AC3E}">
        <p14:creationId xmlns:p14="http://schemas.microsoft.com/office/powerpoint/2010/main" val="1611011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artisticBlur/>
                    </a14:imgEffect>
                    <a14:imgEffect>
                      <a14:saturation sat="0"/>
                    </a14:imgEffect>
                  </a14:imgLayer>
                </a14:imgProps>
              </a:ext>
              <a:ext uri="{28A0092B-C50C-407E-A947-70E740481C1C}">
                <a14:useLocalDpi xmlns:a14="http://schemas.microsoft.com/office/drawing/2010/main" val="0"/>
              </a:ext>
            </a:extLst>
          </a:blip>
          <a:stretch>
            <a:fillRect/>
          </a:stretch>
        </p:blipFill>
        <p:spPr>
          <a:xfrm>
            <a:off x="-294986" y="252906"/>
            <a:ext cx="10086429" cy="6299637"/>
          </a:xfrm>
        </p:spPr>
      </p:pic>
      <p:sp>
        <p:nvSpPr>
          <p:cNvPr id="5" name="TextBox 4"/>
          <p:cNvSpPr txBox="1"/>
          <p:nvPr/>
        </p:nvSpPr>
        <p:spPr>
          <a:xfrm>
            <a:off x="2657210" y="888679"/>
            <a:ext cx="4466932" cy="1708160"/>
          </a:xfrm>
          <a:prstGeom prst="rect">
            <a:avLst/>
          </a:prstGeom>
          <a:noFill/>
        </p:spPr>
        <p:txBody>
          <a:bodyPr wrap="square" lIns="91440" tIns="45720" rIns="91440" bIns="45720" rtlCol="0" anchor="t">
            <a:spAutoFit/>
          </a:bodyPr>
          <a:lstStyle/>
          <a:p>
            <a:pPr algn="ctr"/>
            <a:r>
              <a:rPr lang="en-US" sz="3500" b="1">
                <a:ln>
                  <a:solidFill>
                    <a:schemeClr val="tx1"/>
                  </a:solidFill>
                </a:ln>
                <a:solidFill>
                  <a:schemeClr val="bg1"/>
                </a:solidFill>
                <a:latin typeface="Arial"/>
                <a:ea typeface="+mn-lt"/>
                <a:cs typeface="+mn-lt"/>
              </a:rPr>
              <a:t>“I’m not dying, and I only want to talk about the positive.”</a:t>
            </a:r>
            <a:endParaRPr lang="en-US" sz="3500" b="1">
              <a:solidFill>
                <a:schemeClr val="bg1"/>
              </a:solidFill>
              <a:latin typeface="Arial"/>
              <a:cs typeface="Arial"/>
            </a:endParaRPr>
          </a:p>
        </p:txBody>
      </p:sp>
    </p:spTree>
    <p:extLst>
      <p:ext uri="{BB962C8B-B14F-4D97-AF65-F5344CB8AC3E}">
        <p14:creationId xmlns:p14="http://schemas.microsoft.com/office/powerpoint/2010/main" val="123499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5" descr="A person sitting on a bench overlooking the ocean at sunset&#10;&#10;Description automatically generated">
            <a:extLst>
              <a:ext uri="{FF2B5EF4-FFF2-40B4-BE49-F238E27FC236}">
                <a16:creationId xmlns:a16="http://schemas.microsoft.com/office/drawing/2014/main" id="{E28B4673-0EB9-4223-AEA7-928DB4585C76}"/>
              </a:ext>
            </a:extLst>
          </p:cNvPr>
          <p:cNvPicPr>
            <a:picLocks noChangeAspect="1"/>
          </p:cNvPicPr>
          <p:nvPr/>
        </p:nvPicPr>
        <p:blipFill>
          <a:blip r:embed="rId2"/>
          <a:stretch>
            <a:fillRect/>
          </a:stretch>
        </p:blipFill>
        <p:spPr>
          <a:xfrm>
            <a:off x="-881115" y="-103823"/>
            <a:ext cx="11002577" cy="6960544"/>
          </a:xfrm>
          <a:prstGeom prst="rect">
            <a:avLst/>
          </a:prstGeom>
        </p:spPr>
      </p:pic>
      <p:sp>
        <p:nvSpPr>
          <p:cNvPr id="3" name="Content Placeholder 2"/>
          <p:cNvSpPr>
            <a:spLocks noGrp="1"/>
          </p:cNvSpPr>
          <p:nvPr>
            <p:ph idx="1"/>
          </p:nvPr>
        </p:nvSpPr>
        <p:spPr>
          <a:xfrm>
            <a:off x="159633" y="507517"/>
            <a:ext cx="6380075" cy="2753663"/>
          </a:xfrm>
        </p:spPr>
        <p:txBody>
          <a:bodyPr vert="horz" lIns="91440" tIns="45720" rIns="91440" bIns="45720" rtlCol="0" anchor="t">
            <a:normAutofit/>
          </a:bodyPr>
          <a:lstStyle/>
          <a:p>
            <a:pPr algn="ctr"/>
            <a:r>
              <a:rPr lang="en-US" sz="3600"/>
              <a:t>“I know I'm dying, </a:t>
            </a:r>
          </a:p>
          <a:p>
            <a:pPr algn="ctr"/>
            <a:r>
              <a:rPr lang="en-US" sz="3600"/>
              <a:t>I don't know how to live </a:t>
            </a:r>
          </a:p>
          <a:p>
            <a:pPr algn="ctr"/>
            <a:r>
              <a:rPr lang="en-US" sz="3600"/>
              <a:t>until then.”</a:t>
            </a:r>
          </a:p>
        </p:txBody>
      </p:sp>
    </p:spTree>
    <p:extLst>
      <p:ext uri="{BB962C8B-B14F-4D97-AF65-F5344CB8AC3E}">
        <p14:creationId xmlns:p14="http://schemas.microsoft.com/office/powerpoint/2010/main" val="174475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4186B1F-CC5F-4644-BF91-D5748AEEDE79}"/>
              </a:ext>
            </a:extLst>
          </p:cNvPr>
          <p:cNvPicPr>
            <a:picLocks noChangeAspect="1"/>
          </p:cNvPicPr>
          <p:nvPr/>
        </p:nvPicPr>
        <p:blipFill>
          <a:blip r:embed="rId2"/>
          <a:stretch>
            <a:fillRect/>
          </a:stretch>
        </p:blipFill>
        <p:spPr>
          <a:xfrm>
            <a:off x="-154152" y="-34259"/>
            <a:ext cx="11055130" cy="7224309"/>
          </a:xfrm>
          <a:prstGeom prst="rect">
            <a:avLst/>
          </a:prstGeom>
        </p:spPr>
      </p:pic>
      <p:sp>
        <p:nvSpPr>
          <p:cNvPr id="3" name="Content Placeholder 2"/>
          <p:cNvSpPr>
            <a:spLocks noGrp="1"/>
          </p:cNvSpPr>
          <p:nvPr>
            <p:ph idx="1"/>
          </p:nvPr>
        </p:nvSpPr>
        <p:spPr>
          <a:xfrm>
            <a:off x="-41817" y="4431380"/>
            <a:ext cx="5294006" cy="2158077"/>
          </a:xfrm>
        </p:spPr>
        <p:txBody>
          <a:bodyPr vert="horz" lIns="91440" tIns="45720" rIns="91440" bIns="45720" rtlCol="0" anchor="t">
            <a:normAutofit fontScale="92500" lnSpcReduction="10000"/>
          </a:bodyPr>
          <a:lstStyle/>
          <a:p>
            <a:pPr algn="ctr"/>
            <a:r>
              <a:rPr lang="en-US" sz="4000">
                <a:solidFill>
                  <a:schemeClr val="bg1"/>
                </a:solidFill>
              </a:rPr>
              <a:t>“My pastor keeps praying for a miracle, </a:t>
            </a:r>
          </a:p>
          <a:p>
            <a:pPr algn="ctr"/>
            <a:r>
              <a:rPr lang="en-US" sz="4000">
                <a:solidFill>
                  <a:schemeClr val="bg1"/>
                </a:solidFill>
              </a:rPr>
              <a:t>but I need help with reality.”</a:t>
            </a:r>
          </a:p>
        </p:txBody>
      </p:sp>
    </p:spTree>
    <p:extLst>
      <p:ext uri="{BB962C8B-B14F-4D97-AF65-F5344CB8AC3E}">
        <p14:creationId xmlns:p14="http://schemas.microsoft.com/office/powerpoint/2010/main" val="1548678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4085" y="191082"/>
            <a:ext cx="7356584" cy="1655908"/>
          </a:xfrm>
        </p:spPr>
        <p:txBody>
          <a:bodyPr/>
          <a:lstStyle/>
          <a:p>
            <a:pPr algn="ctr"/>
            <a:endParaRPr lang="en-US" sz="2400" dirty="0">
              <a:latin typeface="Arial"/>
              <a:cs typeface="Aria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659" t="-715" r="9135" b="501"/>
          <a:stretch/>
        </p:blipFill>
        <p:spPr>
          <a:xfrm>
            <a:off x="4423741" y="2146511"/>
            <a:ext cx="4590972" cy="3270481"/>
          </a:xfrm>
        </p:spPr>
      </p:pic>
      <p:sp>
        <p:nvSpPr>
          <p:cNvPr id="5" name="TextBox 4"/>
          <p:cNvSpPr txBox="1"/>
          <p:nvPr/>
        </p:nvSpPr>
        <p:spPr>
          <a:xfrm>
            <a:off x="4573740" y="5487654"/>
            <a:ext cx="4966138" cy="346249"/>
          </a:xfrm>
          <a:prstGeom prst="rect">
            <a:avLst/>
          </a:prstGeom>
          <a:noFill/>
        </p:spPr>
        <p:txBody>
          <a:bodyPr wrap="square" lIns="68580" tIns="34290" rIns="68580" bIns="34290" rtlCol="0" anchor="t">
            <a:spAutoFit/>
          </a:bodyPr>
          <a:lstStyle/>
          <a:p>
            <a:r>
              <a:rPr lang="en-US" sz="900">
                <a:latin typeface="Arial"/>
                <a:cs typeface="Arial"/>
              </a:rPr>
              <a:t>Photo credit: https://www.patientpop.com/blog/running-a-practice/patient-experience/5-strategies-for-dealing-with-problem-patients-and-when-you-should-let-them-go/</a:t>
            </a:r>
          </a:p>
        </p:txBody>
      </p:sp>
      <p:pic>
        <p:nvPicPr>
          <p:cNvPr id="3" name="Picture 5" descr="Chart, pie chart&#10;&#10;Description automatically generated">
            <a:extLst>
              <a:ext uri="{FF2B5EF4-FFF2-40B4-BE49-F238E27FC236}">
                <a16:creationId xmlns:a16="http://schemas.microsoft.com/office/drawing/2014/main" id="{7DC6D35A-356A-4BFA-96EE-01822C8C5117}"/>
              </a:ext>
            </a:extLst>
          </p:cNvPr>
          <p:cNvPicPr>
            <a:picLocks noChangeAspect="1"/>
          </p:cNvPicPr>
          <p:nvPr/>
        </p:nvPicPr>
        <p:blipFill>
          <a:blip r:embed="rId3"/>
          <a:stretch>
            <a:fillRect/>
          </a:stretch>
        </p:blipFill>
        <p:spPr>
          <a:xfrm>
            <a:off x="434898" y="2146511"/>
            <a:ext cx="3785839" cy="3268899"/>
          </a:xfrm>
          <a:prstGeom prst="rect">
            <a:avLst/>
          </a:prstGeom>
        </p:spPr>
      </p:pic>
      <p:sp>
        <p:nvSpPr>
          <p:cNvPr id="6" name="TextBox 1">
            <a:extLst>
              <a:ext uri="{FF2B5EF4-FFF2-40B4-BE49-F238E27FC236}">
                <a16:creationId xmlns:a16="http://schemas.microsoft.com/office/drawing/2014/main" id="{C3391673-5008-4F9B-8FF1-2BCB106214D9}"/>
              </a:ext>
            </a:extLst>
          </p:cNvPr>
          <p:cNvSpPr txBox="1"/>
          <p:nvPr/>
        </p:nvSpPr>
        <p:spPr>
          <a:xfrm>
            <a:off x="303388" y="5496485"/>
            <a:ext cx="4122252" cy="346249"/>
          </a:xfrm>
          <a:prstGeom prst="rect">
            <a:avLst/>
          </a:prstGeom>
          <a:noFill/>
        </p:spPr>
        <p:txBody>
          <a:bodyPr wrap="square" lIns="68580" tIns="34290" rIns="68580" bIns="3429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latin typeface="Arial"/>
                <a:cs typeface="Arial"/>
              </a:rPr>
              <a:t>El-</a:t>
            </a:r>
            <a:r>
              <a:rPr lang="en-US" altLang="en-US" sz="900" dirty="0" err="1">
                <a:latin typeface="Arial"/>
                <a:cs typeface="Arial"/>
              </a:rPr>
              <a:t>Jawahri</a:t>
            </a:r>
            <a:r>
              <a:rPr lang="en-US" altLang="en-US" sz="900" dirty="0">
                <a:latin typeface="Arial"/>
                <a:cs typeface="Arial"/>
              </a:rPr>
              <a:t>. Associations among prognostic understanding, quality of life, and mood in patients with advanced cancer. Cancer 2013.</a:t>
            </a:r>
          </a:p>
        </p:txBody>
      </p:sp>
    </p:spTree>
    <p:extLst>
      <p:ext uri="{BB962C8B-B14F-4D97-AF65-F5344CB8AC3E}">
        <p14:creationId xmlns:p14="http://schemas.microsoft.com/office/powerpoint/2010/main" val="279548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6996" y="3794476"/>
            <a:ext cx="5059007" cy="1102519"/>
          </a:xfrm>
        </p:spPr>
        <p:txBody>
          <a:bodyPr>
            <a:normAutofit fontScale="90000"/>
          </a:bodyPr>
          <a:lstStyle/>
          <a:p>
            <a:r>
              <a:rPr lang="en-US" sz="2475" dirty="0"/>
              <a:t>This program is supported by the Health Resources and Services Administration (HRSA) </a:t>
            </a:r>
            <a:r>
              <a:rPr lang="en-US" sz="1650" dirty="0"/>
              <a:t>of the U.S. Department of Health and Human Services (HHS) as part of an award totaling </a:t>
            </a:r>
            <a:br>
              <a:rPr lang="en-US" sz="1650" dirty="0"/>
            </a:br>
            <a:r>
              <a:rPr lang="en-US" sz="1650" dirty="0"/>
              <a:t>$749,813.00 with 0% financed with non-governmental sources. The contents are those of the author(s) and do not necessarily represent the official views of, nor an endorsement, by HRSA, HHS, or the U.S. Government. For more information, please visit HRSA.gov.</a:t>
            </a:r>
            <a:br>
              <a:rPr lang="en-US" sz="1650" dirty="0"/>
            </a:br>
            <a:endParaRPr lang="en-US" sz="165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198" y="2903600"/>
            <a:ext cx="828833" cy="828833"/>
          </a:xfrm>
          <a:prstGeom prst="rect">
            <a:avLst/>
          </a:prstGeom>
        </p:spPr>
      </p:pic>
      <p:sp>
        <p:nvSpPr>
          <p:cNvPr id="4" name="TextBox 3"/>
          <p:cNvSpPr txBox="1"/>
          <p:nvPr/>
        </p:nvSpPr>
        <p:spPr>
          <a:xfrm>
            <a:off x="7756558" y="3047595"/>
            <a:ext cx="1034356" cy="461665"/>
          </a:xfrm>
          <a:prstGeom prst="rect">
            <a:avLst/>
          </a:prstGeom>
          <a:noFill/>
        </p:spPr>
        <p:txBody>
          <a:bodyPr wrap="square" rtlCol="0">
            <a:spAutoFit/>
          </a:bodyPr>
          <a:lstStyle/>
          <a:p>
            <a:pPr defTabSz="914400">
              <a:buClr>
                <a:srgbClr val="000000"/>
              </a:buClr>
            </a:pPr>
            <a:r>
              <a:rPr lang="en-US" sz="1200" kern="0" dirty="0">
                <a:solidFill>
                  <a:srgbClr val="000000"/>
                </a:solidFill>
                <a:latin typeface="Arial"/>
                <a:cs typeface="Arial"/>
                <a:sym typeface="Arial"/>
              </a:rPr>
              <a:t>Attendance</a:t>
            </a:r>
          </a:p>
          <a:p>
            <a:pPr defTabSz="914400">
              <a:buClr>
                <a:srgbClr val="000000"/>
              </a:buClr>
            </a:pPr>
            <a:r>
              <a:rPr lang="en-US" sz="1200" kern="0" dirty="0">
                <a:solidFill>
                  <a:srgbClr val="000000"/>
                </a:solidFill>
                <a:latin typeface="Arial"/>
                <a:cs typeface="Arial"/>
                <a:sym typeface="Arial"/>
              </a:rPr>
              <a:t> QR Link </a:t>
            </a:r>
          </a:p>
        </p:txBody>
      </p:sp>
    </p:spTree>
    <p:extLst>
      <p:ext uri="{BB962C8B-B14F-4D97-AF65-F5344CB8AC3E}">
        <p14:creationId xmlns:p14="http://schemas.microsoft.com/office/powerpoint/2010/main" val="2091725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3383991" y="1864432"/>
            <a:ext cx="1602556" cy="1513646"/>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rgbClr val="000000"/>
              </a:solidFill>
            </a:endParaRPr>
          </a:p>
        </p:txBody>
      </p:sp>
      <p:sp>
        <p:nvSpPr>
          <p:cNvPr id="9" name="Rectangle 8"/>
          <p:cNvSpPr/>
          <p:nvPr/>
        </p:nvSpPr>
        <p:spPr>
          <a:xfrm>
            <a:off x="5066714" y="1866574"/>
            <a:ext cx="1602556" cy="1513646"/>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rgbClr val="000000"/>
              </a:solidFill>
            </a:endParaRPr>
          </a:p>
        </p:txBody>
      </p:sp>
      <p:sp>
        <p:nvSpPr>
          <p:cNvPr id="10" name="Rectangle 9"/>
          <p:cNvSpPr/>
          <p:nvPr/>
        </p:nvSpPr>
        <p:spPr>
          <a:xfrm>
            <a:off x="3383991" y="3493105"/>
            <a:ext cx="1602556" cy="1513646"/>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rgbClr val="000000"/>
              </a:solidFill>
            </a:endParaRPr>
          </a:p>
        </p:txBody>
      </p:sp>
      <p:sp>
        <p:nvSpPr>
          <p:cNvPr id="11" name="Rectangle 10"/>
          <p:cNvSpPr/>
          <p:nvPr/>
        </p:nvSpPr>
        <p:spPr>
          <a:xfrm>
            <a:off x="5066714" y="3485821"/>
            <a:ext cx="1602556" cy="1513646"/>
          </a:xfrm>
          <a:prstGeom prst="rect">
            <a:avLst/>
          </a:prstGeom>
          <a:solidFill>
            <a:srgbClr val="C0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solidFill>
                <a:srgbClr val="000000"/>
              </a:solidFill>
            </a:endParaRPr>
          </a:p>
        </p:txBody>
      </p:sp>
      <p:sp>
        <p:nvSpPr>
          <p:cNvPr id="12" name="TextBox 11"/>
          <p:cNvSpPr txBox="1"/>
          <p:nvPr/>
        </p:nvSpPr>
        <p:spPr>
          <a:xfrm>
            <a:off x="3286823" y="1099639"/>
            <a:ext cx="1712374" cy="592470"/>
          </a:xfrm>
          <a:prstGeom prst="rect">
            <a:avLst/>
          </a:prstGeom>
          <a:noFill/>
        </p:spPr>
        <p:txBody>
          <a:bodyPr wrap="square" lIns="68580" tIns="34290" rIns="68580" bIns="34290" rtlCol="0" anchor="t">
            <a:spAutoFit/>
          </a:bodyPr>
          <a:lstStyle/>
          <a:p>
            <a:pPr algn="ctr"/>
            <a:r>
              <a:rPr lang="en-US" sz="1700" dirty="0">
                <a:solidFill>
                  <a:srgbClr val="000000"/>
                </a:solidFill>
                <a:latin typeface="Arial"/>
                <a:cs typeface="Arial"/>
              </a:rPr>
              <a:t>Wants to know prognosis (71%)</a:t>
            </a:r>
          </a:p>
        </p:txBody>
      </p:sp>
      <p:sp>
        <p:nvSpPr>
          <p:cNvPr id="13" name="TextBox 12"/>
          <p:cNvSpPr txBox="1"/>
          <p:nvPr/>
        </p:nvSpPr>
        <p:spPr>
          <a:xfrm>
            <a:off x="4964342" y="984941"/>
            <a:ext cx="1864774" cy="877163"/>
          </a:xfrm>
          <a:prstGeom prst="rect">
            <a:avLst/>
          </a:prstGeom>
          <a:noFill/>
        </p:spPr>
        <p:txBody>
          <a:bodyPr wrap="square" rtlCol="0">
            <a:spAutoFit/>
          </a:bodyPr>
          <a:lstStyle/>
          <a:p>
            <a:pPr algn="ctr"/>
            <a:r>
              <a:rPr lang="en-US" sz="1700" dirty="0">
                <a:solidFill>
                  <a:srgbClr val="000000"/>
                </a:solidFill>
                <a:latin typeface="Arial"/>
                <a:cs typeface="Arial"/>
              </a:rPr>
              <a:t>Does not want to know prognosis (29%)</a:t>
            </a:r>
          </a:p>
        </p:txBody>
      </p:sp>
      <p:sp>
        <p:nvSpPr>
          <p:cNvPr id="14" name="TextBox 13"/>
          <p:cNvSpPr txBox="1"/>
          <p:nvPr/>
        </p:nvSpPr>
        <p:spPr>
          <a:xfrm>
            <a:off x="1530151" y="2123335"/>
            <a:ext cx="1712374" cy="877163"/>
          </a:xfrm>
          <a:prstGeom prst="rect">
            <a:avLst/>
          </a:prstGeom>
          <a:noFill/>
        </p:spPr>
        <p:txBody>
          <a:bodyPr wrap="square" rtlCol="0">
            <a:spAutoFit/>
          </a:bodyPr>
          <a:lstStyle/>
          <a:p>
            <a:pPr algn="ctr"/>
            <a:r>
              <a:rPr lang="en-US" sz="1700" dirty="0">
                <a:solidFill>
                  <a:srgbClr val="000000"/>
                </a:solidFill>
                <a:latin typeface="Arial"/>
                <a:cs typeface="Arial"/>
              </a:rPr>
              <a:t>Prognostic disclosure</a:t>
            </a:r>
          </a:p>
          <a:p>
            <a:pPr algn="ctr"/>
            <a:r>
              <a:rPr lang="en-US" sz="1700" dirty="0">
                <a:solidFill>
                  <a:srgbClr val="000000"/>
                </a:solidFill>
                <a:latin typeface="Arial"/>
                <a:cs typeface="Arial"/>
              </a:rPr>
              <a:t>(17.6%)</a:t>
            </a:r>
          </a:p>
        </p:txBody>
      </p:sp>
      <p:sp>
        <p:nvSpPr>
          <p:cNvPr id="15" name="TextBox 14"/>
          <p:cNvSpPr txBox="1"/>
          <p:nvPr/>
        </p:nvSpPr>
        <p:spPr>
          <a:xfrm>
            <a:off x="1530151" y="3777937"/>
            <a:ext cx="1712374" cy="615553"/>
          </a:xfrm>
          <a:prstGeom prst="rect">
            <a:avLst/>
          </a:prstGeom>
          <a:noFill/>
        </p:spPr>
        <p:txBody>
          <a:bodyPr wrap="square" rtlCol="0">
            <a:spAutoFit/>
          </a:bodyPr>
          <a:lstStyle/>
          <a:p>
            <a:pPr algn="ctr"/>
            <a:r>
              <a:rPr lang="en-US" sz="1700" dirty="0">
                <a:solidFill>
                  <a:srgbClr val="000000"/>
                </a:solidFill>
                <a:latin typeface="Arial"/>
                <a:cs typeface="Arial"/>
              </a:rPr>
              <a:t>No prognostic disclosure</a:t>
            </a:r>
          </a:p>
        </p:txBody>
      </p:sp>
      <p:sp>
        <p:nvSpPr>
          <p:cNvPr id="16" name="TextBox 15"/>
          <p:cNvSpPr txBox="1"/>
          <p:nvPr/>
        </p:nvSpPr>
        <p:spPr>
          <a:xfrm>
            <a:off x="3441441" y="2388082"/>
            <a:ext cx="1534624" cy="530915"/>
          </a:xfrm>
          <a:prstGeom prst="rect">
            <a:avLst/>
          </a:prstGeom>
          <a:noFill/>
        </p:spPr>
        <p:txBody>
          <a:bodyPr wrap="square" lIns="68580" tIns="34290" rIns="68580" bIns="34290" rtlCol="0" anchor="t">
            <a:spAutoFit/>
          </a:bodyPr>
          <a:lstStyle/>
          <a:p>
            <a:pPr algn="ctr"/>
            <a:r>
              <a:rPr lang="en-US" sz="1500" dirty="0">
                <a:solidFill>
                  <a:schemeClr val="bg1"/>
                </a:solidFill>
                <a:latin typeface="Arial"/>
                <a:cs typeface="Arial"/>
              </a:rPr>
              <a:t>Communication need met</a:t>
            </a:r>
          </a:p>
        </p:txBody>
      </p:sp>
      <p:sp>
        <p:nvSpPr>
          <p:cNvPr id="17" name="TextBox 16"/>
          <p:cNvSpPr txBox="1"/>
          <p:nvPr/>
        </p:nvSpPr>
        <p:spPr>
          <a:xfrm>
            <a:off x="3428288" y="3777937"/>
            <a:ext cx="1535376" cy="761747"/>
          </a:xfrm>
          <a:prstGeom prst="rect">
            <a:avLst/>
          </a:prstGeom>
          <a:noFill/>
        </p:spPr>
        <p:txBody>
          <a:bodyPr wrap="square" lIns="68580" tIns="34290" rIns="68580" bIns="34290" rtlCol="0" anchor="t">
            <a:spAutoFit/>
          </a:bodyPr>
          <a:lstStyle/>
          <a:p>
            <a:pPr algn="ctr"/>
            <a:r>
              <a:rPr lang="en-US" sz="1500" dirty="0">
                <a:solidFill>
                  <a:schemeClr val="bg1"/>
                </a:solidFill>
                <a:latin typeface="Arial"/>
                <a:cs typeface="Arial"/>
              </a:rPr>
              <a:t>Unmet communication need</a:t>
            </a:r>
          </a:p>
        </p:txBody>
      </p:sp>
      <p:sp>
        <p:nvSpPr>
          <p:cNvPr id="18" name="TextBox 17"/>
          <p:cNvSpPr txBox="1"/>
          <p:nvPr/>
        </p:nvSpPr>
        <p:spPr>
          <a:xfrm>
            <a:off x="5170031" y="2401605"/>
            <a:ext cx="1449017" cy="530915"/>
          </a:xfrm>
          <a:prstGeom prst="rect">
            <a:avLst/>
          </a:prstGeom>
          <a:noFill/>
        </p:spPr>
        <p:txBody>
          <a:bodyPr wrap="square" lIns="68580" tIns="34290" rIns="68580" bIns="34290" rtlCol="0" anchor="t">
            <a:spAutoFit/>
          </a:bodyPr>
          <a:lstStyle/>
          <a:p>
            <a:pPr algn="ctr"/>
            <a:r>
              <a:rPr lang="en-US" sz="1500" dirty="0">
                <a:solidFill>
                  <a:schemeClr val="bg1"/>
                </a:solidFill>
                <a:latin typeface="Arial"/>
                <a:cs typeface="Arial"/>
              </a:rPr>
              <a:t>Potential for conflict</a:t>
            </a:r>
          </a:p>
        </p:txBody>
      </p:sp>
      <p:sp>
        <p:nvSpPr>
          <p:cNvPr id="19" name="TextBox 18"/>
          <p:cNvSpPr txBox="1"/>
          <p:nvPr/>
        </p:nvSpPr>
        <p:spPr>
          <a:xfrm>
            <a:off x="5091182" y="3763453"/>
            <a:ext cx="1535376" cy="761747"/>
          </a:xfrm>
          <a:prstGeom prst="rect">
            <a:avLst/>
          </a:prstGeom>
          <a:noFill/>
        </p:spPr>
        <p:txBody>
          <a:bodyPr wrap="square" lIns="68580" tIns="34290" rIns="68580" bIns="34290" rtlCol="0" anchor="t">
            <a:spAutoFit/>
          </a:bodyPr>
          <a:lstStyle/>
          <a:p>
            <a:pPr algn="ctr"/>
            <a:r>
              <a:rPr lang="en-US" sz="1500" dirty="0">
                <a:solidFill>
                  <a:schemeClr val="bg1"/>
                </a:solidFill>
                <a:latin typeface="Arial"/>
                <a:cs typeface="Arial"/>
              </a:rPr>
              <a:t>Potential distress for medical team</a:t>
            </a:r>
          </a:p>
        </p:txBody>
      </p:sp>
      <p:sp>
        <p:nvSpPr>
          <p:cNvPr id="20" name="TextBox 19"/>
          <p:cNvSpPr txBox="1"/>
          <p:nvPr/>
        </p:nvSpPr>
        <p:spPr>
          <a:xfrm>
            <a:off x="1248834" y="5654502"/>
            <a:ext cx="6725780" cy="230832"/>
          </a:xfrm>
          <a:prstGeom prst="rect">
            <a:avLst/>
          </a:prstGeom>
          <a:noFill/>
        </p:spPr>
        <p:txBody>
          <a:bodyPr wrap="square" rtlCol="0">
            <a:spAutoFit/>
          </a:bodyPr>
          <a:lstStyle/>
          <a:p>
            <a:r>
              <a:rPr lang="en-US" sz="900" dirty="0" err="1">
                <a:solidFill>
                  <a:srgbClr val="000000"/>
                </a:solidFill>
                <a:latin typeface="Arial"/>
                <a:cs typeface="Arial"/>
              </a:rPr>
              <a:t>Gattellari</a:t>
            </a:r>
            <a:r>
              <a:rPr lang="en-US" sz="900" dirty="0">
                <a:solidFill>
                  <a:srgbClr val="000000"/>
                </a:solidFill>
                <a:latin typeface="Arial"/>
                <a:cs typeface="Arial"/>
              </a:rPr>
              <a:t>. When the treatment goal is not cure: are cancer patients equipped to make informed decisions? J Clin Oncol, 2002. </a:t>
            </a:r>
          </a:p>
        </p:txBody>
      </p:sp>
      <p:sp>
        <p:nvSpPr>
          <p:cNvPr id="21" name="TextBox 20"/>
          <p:cNvSpPr txBox="1"/>
          <p:nvPr/>
        </p:nvSpPr>
        <p:spPr>
          <a:xfrm>
            <a:off x="1248835" y="5274023"/>
            <a:ext cx="6646333" cy="369332"/>
          </a:xfrm>
          <a:prstGeom prst="rect">
            <a:avLst/>
          </a:prstGeom>
          <a:noFill/>
        </p:spPr>
        <p:txBody>
          <a:bodyPr wrap="square" rtlCol="0">
            <a:spAutoFit/>
          </a:bodyPr>
          <a:lstStyle/>
          <a:p>
            <a:r>
              <a:rPr lang="en-US" sz="900" dirty="0" err="1">
                <a:solidFill>
                  <a:srgbClr val="000000"/>
                </a:solidFill>
                <a:latin typeface="Arial"/>
                <a:cs typeface="Arial"/>
              </a:rPr>
              <a:t>Enzinger</a:t>
            </a:r>
            <a:r>
              <a:rPr lang="en-US" sz="900" dirty="0">
                <a:solidFill>
                  <a:srgbClr val="000000"/>
                </a:solidFill>
                <a:latin typeface="Arial"/>
                <a:cs typeface="Arial"/>
              </a:rPr>
              <a:t>. Outcomes of prognostic disclosure: associations with prognostic understanding, distress, and relationship with physician among patients with advanced cancer. J Clin </a:t>
            </a:r>
            <a:r>
              <a:rPr lang="en-US" sz="900" dirty="0" err="1">
                <a:solidFill>
                  <a:srgbClr val="000000"/>
                </a:solidFill>
                <a:latin typeface="Arial"/>
                <a:cs typeface="Arial"/>
              </a:rPr>
              <a:t>Onc</a:t>
            </a:r>
            <a:r>
              <a:rPr lang="en-US" sz="900" dirty="0">
                <a:solidFill>
                  <a:srgbClr val="000000"/>
                </a:solidFill>
                <a:latin typeface="Arial"/>
                <a:cs typeface="Arial"/>
              </a:rPr>
              <a:t>, 2015.</a:t>
            </a:r>
          </a:p>
        </p:txBody>
      </p:sp>
    </p:spTree>
    <p:extLst>
      <p:ext uri="{BB962C8B-B14F-4D97-AF65-F5344CB8AC3E}">
        <p14:creationId xmlns:p14="http://schemas.microsoft.com/office/powerpoint/2010/main" val="2565285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3697817" y="2440168"/>
            <a:ext cx="1673330" cy="988060"/>
          </a:xfrm>
          <a:prstGeom prst="roundRect">
            <a:avLst/>
          </a:prstGeom>
          <a:solidFill>
            <a:srgbClr val="C00000">
              <a:alpha val="30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5" name="Rounded Rectangle 14"/>
          <p:cNvSpPr/>
          <p:nvPr/>
        </p:nvSpPr>
        <p:spPr>
          <a:xfrm>
            <a:off x="6219225" y="2459392"/>
            <a:ext cx="1964625" cy="988060"/>
          </a:xfrm>
          <a:prstGeom prst="roundRect">
            <a:avLst/>
          </a:prstGeom>
          <a:solidFill>
            <a:srgbClr val="C00000">
              <a:alpha val="20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7" name="TextBox 16"/>
          <p:cNvSpPr txBox="1"/>
          <p:nvPr/>
        </p:nvSpPr>
        <p:spPr>
          <a:xfrm>
            <a:off x="3914065" y="2633706"/>
            <a:ext cx="1239227" cy="530915"/>
          </a:xfrm>
          <a:prstGeom prst="rect">
            <a:avLst/>
          </a:prstGeom>
          <a:noFill/>
        </p:spPr>
        <p:txBody>
          <a:bodyPr wrap="square" lIns="68580" tIns="34290" rIns="68580" bIns="34290" rtlCol="0" anchor="t">
            <a:spAutoFit/>
          </a:bodyPr>
          <a:lstStyle/>
          <a:p>
            <a:pPr algn="ctr"/>
            <a:r>
              <a:rPr lang="en-US" sz="1500" dirty="0">
                <a:solidFill>
                  <a:srgbClr val="000000"/>
                </a:solidFill>
                <a:latin typeface="Arial"/>
                <a:cs typeface="Arial"/>
              </a:rPr>
              <a:t>Silence:</a:t>
            </a:r>
          </a:p>
          <a:p>
            <a:pPr algn="ctr"/>
            <a:r>
              <a:rPr lang="en-US" sz="1400" dirty="0">
                <a:solidFill>
                  <a:srgbClr val="000000"/>
                </a:solidFill>
                <a:latin typeface="Arial"/>
                <a:cs typeface="Arial"/>
              </a:rPr>
              <a:t>Ambivalence</a:t>
            </a:r>
            <a:endParaRPr lang="en-US" sz="1400" dirty="0"/>
          </a:p>
        </p:txBody>
      </p:sp>
      <p:sp>
        <p:nvSpPr>
          <p:cNvPr id="18" name="TextBox 17"/>
          <p:cNvSpPr txBox="1"/>
          <p:nvPr/>
        </p:nvSpPr>
        <p:spPr>
          <a:xfrm>
            <a:off x="6391890" y="2761890"/>
            <a:ext cx="1675465" cy="323165"/>
          </a:xfrm>
          <a:prstGeom prst="rect">
            <a:avLst/>
          </a:prstGeom>
          <a:noFill/>
        </p:spPr>
        <p:txBody>
          <a:bodyPr wrap="square" rtlCol="0">
            <a:spAutoFit/>
          </a:bodyPr>
          <a:lstStyle/>
          <a:p>
            <a:pPr algn="ctr"/>
            <a:r>
              <a:rPr lang="en-US" sz="1500">
                <a:solidFill>
                  <a:srgbClr val="000000"/>
                </a:solidFill>
                <a:latin typeface="Arial" panose="020B0604020202020204" pitchFamily="34" charset="0"/>
                <a:cs typeface="Arial" panose="020B0604020202020204" pitchFamily="34" charset="0"/>
              </a:rPr>
              <a:t>Ready to discuss</a:t>
            </a:r>
          </a:p>
        </p:txBody>
      </p:sp>
      <p:cxnSp>
        <p:nvCxnSpPr>
          <p:cNvPr id="19" name="Straight Arrow Connector 18"/>
          <p:cNvCxnSpPr/>
          <p:nvPr/>
        </p:nvCxnSpPr>
        <p:spPr>
          <a:xfrm>
            <a:off x="3186573" y="2915234"/>
            <a:ext cx="392990"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667403" y="2884025"/>
            <a:ext cx="392990"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136278E7-7DFB-4020-AE93-E6867778C58A}"/>
              </a:ext>
            </a:extLst>
          </p:cNvPr>
          <p:cNvSpPr>
            <a:spLocks noGrp="1"/>
          </p:cNvSpPr>
          <p:nvPr/>
        </p:nvSpPr>
        <p:spPr>
          <a:xfrm>
            <a:off x="1194404" y="809132"/>
            <a:ext cx="6690051" cy="590398"/>
          </a:xfrm>
          <a:prstGeom prst="rect">
            <a:avLst/>
          </a:prstGeom>
        </p:spPr>
        <p:txBody>
          <a:bodyPr vert="horz" lIns="68580" tIns="0" rIns="68580" bIns="0" rtlCol="0" anchor="b">
            <a:normAutofit fontScale="85000" lnSpcReduction="10000"/>
          </a:bodyPr>
          <a:lst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a:lstStyle>
          <a:p>
            <a:pPr algn="ctr"/>
            <a:r>
              <a:rPr lang="en-US">
                <a:solidFill>
                  <a:srgbClr val="000000"/>
                </a:solidFill>
              </a:rPr>
              <a:t>General coping categories</a:t>
            </a:r>
            <a:endParaRPr lang="mr-IN">
              <a:solidFill>
                <a:srgbClr val="000000"/>
              </a:solidFill>
            </a:endParaRPr>
          </a:p>
        </p:txBody>
      </p:sp>
      <p:sp>
        <p:nvSpPr>
          <p:cNvPr id="2" name="Content Placeholder 2">
            <a:extLst>
              <a:ext uri="{FF2B5EF4-FFF2-40B4-BE49-F238E27FC236}">
                <a16:creationId xmlns:a16="http://schemas.microsoft.com/office/drawing/2014/main" id="{F9AD1471-538B-4BDB-8495-9D5B9E2C513E}"/>
              </a:ext>
            </a:extLst>
          </p:cNvPr>
          <p:cNvSpPr txBox="1">
            <a:spLocks/>
          </p:cNvSpPr>
          <p:nvPr/>
        </p:nvSpPr>
        <p:spPr>
          <a:xfrm>
            <a:off x="786635" y="3653152"/>
            <a:ext cx="2340720" cy="1937732"/>
          </a:xfrm>
          <a:prstGeom prst="rect">
            <a:avLst/>
          </a:prstGeom>
        </p:spPr>
        <p:txBody>
          <a:bodyPr vert="horz" lIns="68580" tIns="34290" rIns="68580" bIns="34290" rtlCol="0" anchor="t">
            <a:noAutofit/>
          </a:bodyPr>
          <a:lst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500" dirty="0">
                <a:solidFill>
                  <a:srgbClr val="000000"/>
                </a:solidFill>
              </a:rPr>
              <a:t>"Denial"</a:t>
            </a:r>
          </a:p>
          <a:p>
            <a:pPr algn="ctr"/>
            <a:r>
              <a:rPr lang="en-US" sz="1500" dirty="0">
                <a:solidFill>
                  <a:srgbClr val="000000"/>
                </a:solidFill>
              </a:rPr>
              <a:t>"I'm going to beat this"</a:t>
            </a:r>
            <a:endParaRPr lang="en-US" sz="1500"/>
          </a:p>
          <a:p>
            <a:pPr algn="ctr"/>
            <a:r>
              <a:rPr lang="en-US" sz="1500" dirty="0">
                <a:solidFill>
                  <a:srgbClr val="000000"/>
                </a:solidFill>
              </a:rPr>
              <a:t>"I only want to talk about the positive"</a:t>
            </a:r>
          </a:p>
          <a:p>
            <a:pPr algn="ctr"/>
            <a:endParaRPr lang="en-US" sz="1500" dirty="0">
              <a:solidFill>
                <a:srgbClr val="000000"/>
              </a:solidFill>
            </a:endParaRPr>
          </a:p>
          <a:p>
            <a:pPr algn="ctr"/>
            <a:endParaRPr lang="en-US" sz="1500" dirty="0">
              <a:solidFill>
                <a:srgbClr val="000000"/>
              </a:solidFill>
            </a:endParaRPr>
          </a:p>
          <a:p>
            <a:pPr marL="257175" indent="-257175" algn="ctr">
              <a:buChar char="-"/>
            </a:pPr>
            <a:endParaRPr lang="en-US" sz="1500" dirty="0">
              <a:solidFill>
                <a:srgbClr val="000000"/>
              </a:solidFill>
            </a:endParaRPr>
          </a:p>
          <a:p>
            <a:pPr marL="257175" indent="-257175" algn="ctr">
              <a:buFontTx/>
              <a:buChar char="-"/>
            </a:pPr>
            <a:endParaRPr lang="en-US" sz="1500" dirty="0">
              <a:solidFill>
                <a:srgbClr val="000000"/>
              </a:solidFill>
            </a:endParaRPr>
          </a:p>
        </p:txBody>
      </p:sp>
      <p:sp>
        <p:nvSpPr>
          <p:cNvPr id="3" name="Content Placeholder 2">
            <a:extLst>
              <a:ext uri="{FF2B5EF4-FFF2-40B4-BE49-F238E27FC236}">
                <a16:creationId xmlns:a16="http://schemas.microsoft.com/office/drawing/2014/main" id="{E31D54B1-17C5-4262-B5E4-841764DA467B}"/>
              </a:ext>
            </a:extLst>
          </p:cNvPr>
          <p:cNvSpPr>
            <a:spLocks noGrp="1"/>
          </p:cNvSpPr>
          <p:nvPr>
            <p:ph idx="1"/>
          </p:nvPr>
        </p:nvSpPr>
        <p:spPr>
          <a:xfrm>
            <a:off x="3382367" y="3565077"/>
            <a:ext cx="2307103" cy="2166332"/>
          </a:xfrm>
        </p:spPr>
        <p:txBody>
          <a:bodyPr vert="horz" lIns="68580" tIns="34290" rIns="68580" bIns="34290" rtlCol="0" anchor="t">
            <a:noAutofit/>
          </a:bodyPr>
          <a:lstStyle/>
          <a:p>
            <a:pPr marL="0" indent="0" algn="ctr">
              <a:spcBef>
                <a:spcPct val="20000"/>
              </a:spcBef>
              <a:buNone/>
            </a:pPr>
            <a:r>
              <a:rPr lang="en-US" sz="1500" dirty="0">
                <a:solidFill>
                  <a:srgbClr val="000000"/>
                </a:solidFill>
                <a:latin typeface="Arial"/>
                <a:ea typeface="+mn-lt"/>
                <a:cs typeface="+mn-lt"/>
              </a:rPr>
              <a:t>Shock</a:t>
            </a:r>
            <a:endParaRPr lang="en-US" sz="1500">
              <a:latin typeface="Arial"/>
              <a:ea typeface="+mn-lt"/>
              <a:cs typeface="+mn-lt"/>
            </a:endParaRPr>
          </a:p>
          <a:p>
            <a:pPr marL="0" indent="0" algn="ctr">
              <a:buNone/>
            </a:pPr>
            <a:r>
              <a:rPr lang="en-US" sz="1500" dirty="0">
                <a:solidFill>
                  <a:srgbClr val="000000"/>
                </a:solidFill>
                <a:latin typeface="Arial"/>
                <a:cs typeface="Arial"/>
              </a:rPr>
              <a:t>"Why me?"</a:t>
            </a:r>
            <a:endParaRPr lang="en-US" sz="1500">
              <a:latin typeface="Arial"/>
              <a:cs typeface="Calibri"/>
            </a:endParaRPr>
          </a:p>
          <a:p>
            <a:pPr marL="0" indent="0" algn="ctr">
              <a:buNone/>
            </a:pPr>
            <a:r>
              <a:rPr lang="en-US" sz="1500" dirty="0">
                <a:solidFill>
                  <a:srgbClr val="000000"/>
                </a:solidFill>
                <a:latin typeface="Arial"/>
                <a:cs typeface="Arial"/>
              </a:rPr>
              <a:t>Fixation on if things could have been different</a:t>
            </a:r>
          </a:p>
          <a:p>
            <a:pPr marL="0" indent="0" algn="ctr">
              <a:buNone/>
            </a:pPr>
            <a:r>
              <a:rPr lang="en-US" sz="1500" dirty="0">
                <a:solidFill>
                  <a:srgbClr val="000000"/>
                </a:solidFill>
                <a:latin typeface="Arial"/>
                <a:cs typeface="Arial"/>
              </a:rPr>
              <a:t>Double back on previously agreed upon plans</a:t>
            </a:r>
            <a:endParaRPr lang="en-US" sz="1500" dirty="0">
              <a:solidFill>
                <a:srgbClr val="000000"/>
              </a:solidFill>
              <a:latin typeface="Arial" panose="020B0604020202020204" pitchFamily="34" charset="0"/>
              <a:cs typeface="Arial" panose="020B0604020202020204" pitchFamily="34" charset="0"/>
            </a:endParaRPr>
          </a:p>
          <a:p>
            <a:pPr algn="ctr"/>
            <a:endParaRPr lang="en-US" sz="1500" dirty="0">
              <a:solidFill>
                <a:srgbClr val="000000"/>
              </a:solidFill>
              <a:latin typeface="Arial" panose="020B0604020202020204" pitchFamily="34" charset="0"/>
              <a:cs typeface="Arial" panose="020B0604020202020204" pitchFamily="34" charset="0"/>
            </a:endParaRPr>
          </a:p>
          <a:p>
            <a:pPr marL="257175" indent="-257175" algn="ctr">
              <a:buFontTx/>
              <a:buChar char="-"/>
            </a:pPr>
            <a:endParaRPr lang="en-US" sz="1500" dirty="0">
              <a:solidFill>
                <a:srgbClr val="000000"/>
              </a:solidFill>
              <a:latin typeface="Arial" panose="020B0604020202020204" pitchFamily="34" charset="0"/>
              <a:cs typeface="Arial" panose="020B0604020202020204" pitchFamily="34" charset="0"/>
            </a:endParaRPr>
          </a:p>
          <a:p>
            <a:pPr marL="257175" indent="-257175" algn="ctr">
              <a:buFontTx/>
              <a:buChar char="-"/>
            </a:pPr>
            <a:endParaRPr lang="en-US" sz="1500" dirty="0">
              <a:solidFill>
                <a:srgbClr val="000000"/>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B2C7118-F888-4D3F-A153-FC148429C534}"/>
              </a:ext>
            </a:extLst>
          </p:cNvPr>
          <p:cNvSpPr txBox="1">
            <a:spLocks/>
          </p:cNvSpPr>
          <p:nvPr/>
        </p:nvSpPr>
        <p:spPr>
          <a:xfrm>
            <a:off x="5869036" y="3631608"/>
            <a:ext cx="2562599" cy="1370860"/>
          </a:xfrm>
          <a:prstGeom prst="rect">
            <a:avLst/>
          </a:prstGeom>
        </p:spPr>
        <p:txBody>
          <a:bodyPr vert="horz" lIns="68580" tIns="34290" rIns="68580" bIns="34290" rtlCol="0" anchor="t">
            <a:noAutofit/>
          </a:bodyPr>
          <a:lst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500" dirty="0">
                <a:solidFill>
                  <a:srgbClr val="000000"/>
                </a:solidFill>
              </a:rPr>
              <a:t>Accepting/Realistic</a:t>
            </a:r>
          </a:p>
          <a:p>
            <a:pPr algn="ctr"/>
            <a:r>
              <a:rPr lang="en-US" sz="1500" dirty="0">
                <a:solidFill>
                  <a:srgbClr val="000000"/>
                </a:solidFill>
              </a:rPr>
              <a:t>"It is what it is"</a:t>
            </a:r>
          </a:p>
          <a:p>
            <a:pPr algn="ctr"/>
            <a:r>
              <a:rPr lang="en-US" sz="1500" dirty="0">
                <a:solidFill>
                  <a:srgbClr val="000000"/>
                </a:solidFill>
              </a:rPr>
              <a:t>"Tell me what I need to plan for"</a:t>
            </a:r>
          </a:p>
          <a:p>
            <a:pPr algn="ctr"/>
            <a:endParaRPr lang="en-US" sz="1500" dirty="0">
              <a:solidFill>
                <a:srgbClr val="000000"/>
              </a:solidFill>
            </a:endParaRPr>
          </a:p>
          <a:p>
            <a:pPr algn="ctr"/>
            <a:endParaRPr lang="en-US" sz="1500" dirty="0">
              <a:solidFill>
                <a:srgbClr val="000000"/>
              </a:solidFill>
            </a:endParaRPr>
          </a:p>
          <a:p>
            <a:pPr marL="257175" indent="-257175" algn="ctr">
              <a:buFontTx/>
              <a:buChar char="-"/>
            </a:pPr>
            <a:endParaRPr lang="en-US" sz="1500" dirty="0">
              <a:solidFill>
                <a:srgbClr val="000000"/>
              </a:solidFill>
            </a:endParaRPr>
          </a:p>
          <a:p>
            <a:pPr marL="257175" indent="-257175" algn="ctr">
              <a:buFontTx/>
              <a:buChar char="-"/>
            </a:pPr>
            <a:endParaRPr lang="en-US" sz="1500" dirty="0">
              <a:solidFill>
                <a:srgbClr val="000000"/>
              </a:solidFill>
            </a:endParaRPr>
          </a:p>
        </p:txBody>
      </p:sp>
      <p:sp>
        <p:nvSpPr>
          <p:cNvPr id="22" name="Rounded Rectangle 13">
            <a:extLst>
              <a:ext uri="{FF2B5EF4-FFF2-40B4-BE49-F238E27FC236}">
                <a16:creationId xmlns:a16="http://schemas.microsoft.com/office/drawing/2014/main" id="{F3492CD0-55F9-494C-9DD2-8C7F20680C54}"/>
              </a:ext>
            </a:extLst>
          </p:cNvPr>
          <p:cNvSpPr/>
          <p:nvPr/>
        </p:nvSpPr>
        <p:spPr>
          <a:xfrm>
            <a:off x="884851" y="2440168"/>
            <a:ext cx="2059277" cy="988060"/>
          </a:xfrm>
          <a:prstGeom prst="roundRect">
            <a:avLst/>
          </a:prstGeom>
          <a:solidFill>
            <a:srgbClr val="C00000">
              <a:alpha val="30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1500" dirty="0">
                <a:solidFill>
                  <a:srgbClr val="000000"/>
                </a:solidFill>
                <a:latin typeface="Arial"/>
                <a:cs typeface="Calibri"/>
              </a:rPr>
              <a:t>Violence:</a:t>
            </a:r>
          </a:p>
          <a:p>
            <a:pPr algn="ctr"/>
            <a:r>
              <a:rPr lang="en-US" sz="1500" dirty="0">
                <a:solidFill>
                  <a:srgbClr val="000000"/>
                </a:solidFill>
                <a:latin typeface="Arial"/>
                <a:cs typeface="Calibri"/>
              </a:rPr>
              <a:t>Resistance or Unrealistic Optimism</a:t>
            </a:r>
            <a:endParaRPr lang="en-US" sz="1500" dirty="0">
              <a:latin typeface="Arial"/>
              <a:cs typeface="Arial"/>
            </a:endParaRPr>
          </a:p>
        </p:txBody>
      </p:sp>
      <p:sp>
        <p:nvSpPr>
          <p:cNvPr id="5" name="TextBox 4">
            <a:extLst>
              <a:ext uri="{FF2B5EF4-FFF2-40B4-BE49-F238E27FC236}">
                <a16:creationId xmlns:a16="http://schemas.microsoft.com/office/drawing/2014/main" id="{524C9DEF-7947-466C-A288-41024844D4CB}"/>
              </a:ext>
            </a:extLst>
          </p:cNvPr>
          <p:cNvSpPr txBox="1"/>
          <p:nvPr/>
        </p:nvSpPr>
        <p:spPr>
          <a:xfrm>
            <a:off x="5530685" y="6119395"/>
            <a:ext cx="3370064"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900" dirty="0">
                <a:latin typeface="Arial"/>
                <a:cs typeface="Arial"/>
              </a:rPr>
              <a:t>Patterson, Kerry et al.. </a:t>
            </a:r>
            <a:r>
              <a:rPr lang="en-US" sz="900" b="1" dirty="0">
                <a:latin typeface="Arial"/>
                <a:cs typeface="Arial"/>
              </a:rPr>
              <a:t>Crucial Conversations</a:t>
            </a:r>
            <a:r>
              <a:rPr lang="en-US" sz="900" dirty="0">
                <a:latin typeface="Arial"/>
                <a:cs typeface="Arial"/>
              </a:rPr>
              <a:t>: Tools for Talking When Stakes Are High. New York: McGraw-Hill, 2012.</a:t>
            </a:r>
            <a:endParaRPr lang="en-US" sz="900" dirty="0">
              <a:cs typeface="Calibri" panose="020F0502020204030204"/>
            </a:endParaRPr>
          </a:p>
        </p:txBody>
      </p:sp>
      <p:cxnSp>
        <p:nvCxnSpPr>
          <p:cNvPr id="16" name="Straight Arrow Connector 15">
            <a:extLst>
              <a:ext uri="{FF2B5EF4-FFF2-40B4-BE49-F238E27FC236}">
                <a16:creationId xmlns:a16="http://schemas.microsoft.com/office/drawing/2014/main" id="{04575E37-646A-43B6-9C8D-8D6909B0DFED}"/>
              </a:ext>
            </a:extLst>
          </p:cNvPr>
          <p:cNvCxnSpPr>
            <a:cxnSpLocks/>
          </p:cNvCxnSpPr>
          <p:nvPr/>
        </p:nvCxnSpPr>
        <p:spPr>
          <a:xfrm flipH="1">
            <a:off x="2987156" y="2915234"/>
            <a:ext cx="290021" cy="6969"/>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FACF3C4-DE57-4217-9C13-CD368B83468F}"/>
              </a:ext>
            </a:extLst>
          </p:cNvPr>
          <p:cNvCxnSpPr>
            <a:cxnSpLocks/>
          </p:cNvCxnSpPr>
          <p:nvPr/>
        </p:nvCxnSpPr>
        <p:spPr>
          <a:xfrm flipH="1">
            <a:off x="5475271" y="2887356"/>
            <a:ext cx="290021" cy="6969"/>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798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val 6"/>
          <p:cNvSpPr/>
          <p:nvPr/>
        </p:nvSpPr>
        <p:spPr>
          <a:xfrm>
            <a:off x="4219926" y="2892119"/>
            <a:ext cx="770622" cy="706312"/>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2" name="TextBox 11"/>
          <p:cNvSpPr txBox="1"/>
          <p:nvPr/>
        </p:nvSpPr>
        <p:spPr>
          <a:xfrm>
            <a:off x="756876" y="4870766"/>
            <a:ext cx="2507755" cy="784830"/>
          </a:xfrm>
          <a:prstGeom prst="rect">
            <a:avLst/>
          </a:prstGeom>
          <a:noFill/>
        </p:spPr>
        <p:txBody>
          <a:bodyPr wrap="square" rtlCol="0">
            <a:spAutoFit/>
          </a:bodyPr>
          <a:lstStyle/>
          <a:p>
            <a:pPr algn="ctr"/>
            <a:r>
              <a:rPr lang="en-US" sz="1500">
                <a:solidFill>
                  <a:srgbClr val="000000"/>
                </a:solidFill>
                <a:latin typeface="Arial"/>
                <a:cs typeface="Arial"/>
              </a:rPr>
              <a:t>Daughter</a:t>
            </a:r>
          </a:p>
          <a:p>
            <a:pPr algn="ctr"/>
            <a:r>
              <a:rPr lang="en-US" sz="1500">
                <a:solidFill>
                  <a:srgbClr val="000000"/>
                </a:solidFill>
                <a:latin typeface="Arial"/>
                <a:cs typeface="Arial"/>
              </a:rPr>
              <a:t>Ready to discuss </a:t>
            </a:r>
          </a:p>
          <a:p>
            <a:pPr algn="ctr"/>
            <a:r>
              <a:rPr lang="en-US" sz="1500">
                <a:solidFill>
                  <a:srgbClr val="000000"/>
                </a:solidFill>
                <a:latin typeface="Arial"/>
                <a:cs typeface="Arial"/>
              </a:rPr>
              <a:t>Most verbal in conversation</a:t>
            </a:r>
          </a:p>
        </p:txBody>
      </p:sp>
      <p:sp>
        <p:nvSpPr>
          <p:cNvPr id="13" name="TextBox 12"/>
          <p:cNvSpPr txBox="1"/>
          <p:nvPr/>
        </p:nvSpPr>
        <p:spPr>
          <a:xfrm>
            <a:off x="3413223" y="3645934"/>
            <a:ext cx="2283673" cy="784830"/>
          </a:xfrm>
          <a:prstGeom prst="rect">
            <a:avLst/>
          </a:prstGeom>
          <a:noFill/>
        </p:spPr>
        <p:txBody>
          <a:bodyPr wrap="square" rtlCol="0">
            <a:spAutoFit/>
          </a:bodyPr>
          <a:lstStyle/>
          <a:p>
            <a:pPr algn="ctr"/>
            <a:r>
              <a:rPr lang="en-US" sz="1500">
                <a:solidFill>
                  <a:srgbClr val="000000"/>
                </a:solidFill>
                <a:latin typeface="Arial"/>
                <a:cs typeface="Arial"/>
              </a:rPr>
              <a:t>Patient</a:t>
            </a:r>
          </a:p>
          <a:p>
            <a:pPr algn="ctr"/>
            <a:r>
              <a:rPr lang="en-US" sz="1500">
                <a:solidFill>
                  <a:srgbClr val="000000"/>
                </a:solidFill>
                <a:latin typeface="Arial"/>
                <a:cs typeface="Arial"/>
              </a:rPr>
              <a:t>Ambivalent</a:t>
            </a:r>
          </a:p>
          <a:p>
            <a:pPr algn="ctr"/>
            <a:r>
              <a:rPr lang="en-US" sz="1500">
                <a:solidFill>
                  <a:srgbClr val="000000"/>
                </a:solidFill>
                <a:latin typeface="Arial"/>
                <a:cs typeface="Arial"/>
              </a:rPr>
              <a:t>Intermittently open</a:t>
            </a:r>
          </a:p>
        </p:txBody>
      </p:sp>
      <p:sp>
        <p:nvSpPr>
          <p:cNvPr id="14" name="TextBox 13"/>
          <p:cNvSpPr txBox="1"/>
          <p:nvPr/>
        </p:nvSpPr>
        <p:spPr>
          <a:xfrm>
            <a:off x="1063411" y="2099257"/>
            <a:ext cx="2283673" cy="530915"/>
          </a:xfrm>
          <a:prstGeom prst="rect">
            <a:avLst/>
          </a:prstGeom>
          <a:noFill/>
        </p:spPr>
        <p:txBody>
          <a:bodyPr wrap="square" lIns="68580" tIns="34290" rIns="68580" bIns="34290" rtlCol="0" anchor="t">
            <a:spAutoFit/>
          </a:bodyPr>
          <a:lstStyle/>
          <a:p>
            <a:pPr algn="ctr"/>
            <a:r>
              <a:rPr lang="en-US" sz="1500">
                <a:solidFill>
                  <a:srgbClr val="000000"/>
                </a:solidFill>
                <a:latin typeface="Arial"/>
                <a:cs typeface="Arial"/>
              </a:rPr>
              <a:t>Son</a:t>
            </a:r>
          </a:p>
          <a:p>
            <a:pPr algn="ctr"/>
            <a:r>
              <a:rPr lang="en-US" sz="1500">
                <a:solidFill>
                  <a:srgbClr val="000000"/>
                </a:solidFill>
                <a:latin typeface="Arial"/>
                <a:cs typeface="Arial"/>
              </a:rPr>
              <a:t>Silent/Focused on dad</a:t>
            </a:r>
          </a:p>
        </p:txBody>
      </p:sp>
      <p:sp>
        <p:nvSpPr>
          <p:cNvPr id="15" name="TextBox 14"/>
          <p:cNvSpPr txBox="1"/>
          <p:nvPr/>
        </p:nvSpPr>
        <p:spPr>
          <a:xfrm>
            <a:off x="5019351" y="2218010"/>
            <a:ext cx="3241121" cy="761747"/>
          </a:xfrm>
          <a:prstGeom prst="rect">
            <a:avLst/>
          </a:prstGeom>
          <a:noFill/>
        </p:spPr>
        <p:txBody>
          <a:bodyPr wrap="square" lIns="68580" tIns="34290" rIns="68580" bIns="34290" rtlCol="0" anchor="t">
            <a:spAutoFit/>
          </a:bodyPr>
          <a:lstStyle/>
          <a:p>
            <a:pPr algn="ctr"/>
            <a:r>
              <a:rPr lang="en-US" sz="1500">
                <a:solidFill>
                  <a:srgbClr val="000000"/>
                </a:solidFill>
                <a:latin typeface="Arial"/>
                <a:cs typeface="Arial"/>
              </a:rPr>
              <a:t>Wife</a:t>
            </a:r>
          </a:p>
          <a:p>
            <a:pPr algn="ctr"/>
            <a:r>
              <a:rPr lang="en-US" sz="1500">
                <a:solidFill>
                  <a:srgbClr val="000000"/>
                </a:solidFill>
                <a:latin typeface="Arial"/>
                <a:cs typeface="Arial"/>
              </a:rPr>
              <a:t>Tearful/Overwhelmed</a:t>
            </a:r>
          </a:p>
          <a:p>
            <a:pPr algn="ctr"/>
            <a:endParaRPr lang="en-US" sz="1500">
              <a:solidFill>
                <a:srgbClr val="000000"/>
              </a:solidFill>
              <a:latin typeface="Arial"/>
              <a:cs typeface="Arial"/>
            </a:endParaRPr>
          </a:p>
        </p:txBody>
      </p:sp>
      <p:sp>
        <p:nvSpPr>
          <p:cNvPr id="16" name="TextBox 15"/>
          <p:cNvSpPr txBox="1"/>
          <p:nvPr/>
        </p:nvSpPr>
        <p:spPr>
          <a:xfrm>
            <a:off x="5573445" y="4933903"/>
            <a:ext cx="2283673" cy="530915"/>
          </a:xfrm>
          <a:prstGeom prst="rect">
            <a:avLst/>
          </a:prstGeom>
          <a:noFill/>
        </p:spPr>
        <p:txBody>
          <a:bodyPr wrap="square" lIns="68580" tIns="34290" rIns="68580" bIns="34290" rtlCol="0" anchor="t">
            <a:spAutoFit/>
          </a:bodyPr>
          <a:lstStyle/>
          <a:p>
            <a:pPr algn="ctr"/>
            <a:r>
              <a:rPr lang="en-US" sz="1500">
                <a:solidFill>
                  <a:srgbClr val="000000"/>
                </a:solidFill>
                <a:latin typeface="Arial"/>
                <a:cs typeface="Arial"/>
              </a:rPr>
              <a:t>Daughter</a:t>
            </a:r>
          </a:p>
          <a:p>
            <a:pPr algn="ctr"/>
            <a:r>
              <a:rPr lang="en-US" sz="1500">
                <a:solidFill>
                  <a:srgbClr val="000000"/>
                </a:solidFill>
                <a:latin typeface="Arial"/>
                <a:cs typeface="Arial"/>
              </a:rPr>
              <a:t>Tearful/Avoidant</a:t>
            </a:r>
          </a:p>
        </p:txBody>
      </p:sp>
      <p:sp>
        <p:nvSpPr>
          <p:cNvPr id="17" name="Rectangle 16"/>
          <p:cNvSpPr/>
          <p:nvPr/>
        </p:nvSpPr>
        <p:spPr>
          <a:xfrm>
            <a:off x="4643348" y="1015104"/>
            <a:ext cx="892192" cy="811954"/>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6" name="Oval 5"/>
          <p:cNvSpPr/>
          <p:nvPr/>
        </p:nvSpPr>
        <p:spPr>
          <a:xfrm>
            <a:off x="1805839" y="1392945"/>
            <a:ext cx="770622" cy="706312"/>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8" name="Rectangle 17"/>
          <p:cNvSpPr/>
          <p:nvPr/>
        </p:nvSpPr>
        <p:spPr>
          <a:xfrm>
            <a:off x="6070691" y="1021758"/>
            <a:ext cx="892192" cy="811954"/>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5" name="Oval 4"/>
          <p:cNvSpPr/>
          <p:nvPr/>
        </p:nvSpPr>
        <p:spPr>
          <a:xfrm>
            <a:off x="6216552" y="1415212"/>
            <a:ext cx="770622" cy="706312"/>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9" name="Rectangle 18"/>
          <p:cNvSpPr/>
          <p:nvPr/>
        </p:nvSpPr>
        <p:spPr>
          <a:xfrm>
            <a:off x="6587435" y="2887269"/>
            <a:ext cx="892192" cy="811954"/>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8" name="Oval 7"/>
          <p:cNvSpPr/>
          <p:nvPr/>
        </p:nvSpPr>
        <p:spPr>
          <a:xfrm>
            <a:off x="6358911" y="4130876"/>
            <a:ext cx="770622" cy="706312"/>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20" name="Rectangle 19">
            <a:extLst>
              <a:ext uri="{FF2B5EF4-FFF2-40B4-BE49-F238E27FC236}">
                <a16:creationId xmlns:a16="http://schemas.microsoft.com/office/drawing/2014/main" id="{10DE8632-4569-4E71-94A0-808933B7CF86}"/>
              </a:ext>
            </a:extLst>
          </p:cNvPr>
          <p:cNvSpPr/>
          <p:nvPr/>
        </p:nvSpPr>
        <p:spPr>
          <a:xfrm>
            <a:off x="1640961" y="3808209"/>
            <a:ext cx="892192" cy="811954"/>
          </a:xfrm>
          <a:prstGeom prst="rect">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4" name="Oval 3"/>
          <p:cNvSpPr/>
          <p:nvPr/>
        </p:nvSpPr>
        <p:spPr>
          <a:xfrm>
            <a:off x="1585763" y="4089326"/>
            <a:ext cx="770622" cy="706312"/>
          </a:xfrm>
          <a:prstGeom prst="ellipse">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1713014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7" descr="A picture containing water, large, blue, animal&#10;&#10;Description automatically generated">
            <a:extLst>
              <a:ext uri="{FF2B5EF4-FFF2-40B4-BE49-F238E27FC236}">
                <a16:creationId xmlns:a16="http://schemas.microsoft.com/office/drawing/2014/main" id="{5A95DAAD-8CE2-458B-9093-2B648A66DED2}"/>
              </a:ext>
            </a:extLst>
          </p:cNvPr>
          <p:cNvPicPr>
            <a:picLocks noGrp="1" noChangeAspect="1"/>
          </p:cNvPicPr>
          <p:nvPr>
            <p:ph idx="1"/>
          </p:nvPr>
        </p:nvPicPr>
        <p:blipFill>
          <a:blip r:embed="rId2"/>
          <a:stretch>
            <a:fillRect/>
          </a:stretch>
        </p:blipFill>
        <p:spPr>
          <a:xfrm>
            <a:off x="-87178" y="860814"/>
            <a:ext cx="9231177" cy="5141900"/>
          </a:xfrm>
        </p:spPr>
      </p:pic>
      <p:sp>
        <p:nvSpPr>
          <p:cNvPr id="8" name="TextBox 7">
            <a:extLst>
              <a:ext uri="{FF2B5EF4-FFF2-40B4-BE49-F238E27FC236}">
                <a16:creationId xmlns:a16="http://schemas.microsoft.com/office/drawing/2014/main" id="{B42A87F8-AE41-4824-8AB7-E1102A4F0C75}"/>
              </a:ext>
            </a:extLst>
          </p:cNvPr>
          <p:cNvSpPr txBox="1"/>
          <p:nvPr/>
        </p:nvSpPr>
        <p:spPr>
          <a:xfrm>
            <a:off x="2007764" y="2150816"/>
            <a:ext cx="893492"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b="1">
                <a:solidFill>
                  <a:schemeClr val="bg1"/>
                </a:solidFill>
                <a:latin typeface="Arial"/>
                <a:cs typeface="Arial"/>
              </a:rPr>
              <a:t>Fear</a:t>
            </a:r>
          </a:p>
        </p:txBody>
      </p:sp>
      <p:sp>
        <p:nvSpPr>
          <p:cNvPr id="11" name="TextBox 10">
            <a:extLst>
              <a:ext uri="{FF2B5EF4-FFF2-40B4-BE49-F238E27FC236}">
                <a16:creationId xmlns:a16="http://schemas.microsoft.com/office/drawing/2014/main" id="{18D41B01-A017-462F-8BAC-10E717A18A9A}"/>
              </a:ext>
            </a:extLst>
          </p:cNvPr>
          <p:cNvSpPr txBox="1"/>
          <p:nvPr/>
        </p:nvSpPr>
        <p:spPr>
          <a:xfrm>
            <a:off x="1145898" y="1077773"/>
            <a:ext cx="1137424"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b="1">
                <a:solidFill>
                  <a:schemeClr val="bg1"/>
                </a:solidFill>
                <a:latin typeface="Arial"/>
                <a:cs typeface="Arial"/>
              </a:rPr>
              <a:t>Anxiety</a:t>
            </a:r>
          </a:p>
        </p:txBody>
      </p:sp>
      <p:sp>
        <p:nvSpPr>
          <p:cNvPr id="13" name="TextBox 12">
            <a:extLst>
              <a:ext uri="{FF2B5EF4-FFF2-40B4-BE49-F238E27FC236}">
                <a16:creationId xmlns:a16="http://schemas.microsoft.com/office/drawing/2014/main" id="{DCB1393D-8684-4F5A-9C47-A135E3BAB7DD}"/>
              </a:ext>
            </a:extLst>
          </p:cNvPr>
          <p:cNvSpPr txBox="1"/>
          <p:nvPr/>
        </p:nvSpPr>
        <p:spPr>
          <a:xfrm>
            <a:off x="330355" y="1591837"/>
            <a:ext cx="1137424"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b="1">
                <a:solidFill>
                  <a:schemeClr val="bg1"/>
                </a:solidFill>
                <a:latin typeface="Arial"/>
                <a:cs typeface="Arial"/>
              </a:rPr>
              <a:t>Anger</a:t>
            </a:r>
          </a:p>
        </p:txBody>
      </p:sp>
      <p:sp>
        <p:nvSpPr>
          <p:cNvPr id="14" name="TextBox 13">
            <a:extLst>
              <a:ext uri="{FF2B5EF4-FFF2-40B4-BE49-F238E27FC236}">
                <a16:creationId xmlns:a16="http://schemas.microsoft.com/office/drawing/2014/main" id="{C22BDA56-CC4C-430D-97AB-E5671B2DAE03}"/>
              </a:ext>
            </a:extLst>
          </p:cNvPr>
          <p:cNvSpPr txBox="1"/>
          <p:nvPr/>
        </p:nvSpPr>
        <p:spPr>
          <a:xfrm>
            <a:off x="1961220" y="1612745"/>
            <a:ext cx="1137424"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b="1">
                <a:solidFill>
                  <a:schemeClr val="bg1"/>
                </a:solidFill>
                <a:latin typeface="Arial"/>
                <a:cs typeface="Arial"/>
              </a:rPr>
              <a:t>Shock</a:t>
            </a:r>
          </a:p>
        </p:txBody>
      </p:sp>
      <p:sp>
        <p:nvSpPr>
          <p:cNvPr id="15" name="TextBox 1">
            <a:extLst>
              <a:ext uri="{FF2B5EF4-FFF2-40B4-BE49-F238E27FC236}">
                <a16:creationId xmlns:a16="http://schemas.microsoft.com/office/drawing/2014/main" id="{2CCEE39C-DD38-4983-8CEC-E5218D0BAD6A}"/>
              </a:ext>
            </a:extLst>
          </p:cNvPr>
          <p:cNvSpPr txBox="1"/>
          <p:nvPr/>
        </p:nvSpPr>
        <p:spPr>
          <a:xfrm>
            <a:off x="144659" y="2143964"/>
            <a:ext cx="1374387" cy="346249"/>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bg1"/>
                </a:solidFill>
                <a:latin typeface="Arial"/>
                <a:cs typeface="Arial"/>
              </a:rPr>
              <a:t>Frustration</a:t>
            </a:r>
          </a:p>
        </p:txBody>
      </p:sp>
      <p:sp>
        <p:nvSpPr>
          <p:cNvPr id="16" name="TextBox 1">
            <a:extLst>
              <a:ext uri="{FF2B5EF4-FFF2-40B4-BE49-F238E27FC236}">
                <a16:creationId xmlns:a16="http://schemas.microsoft.com/office/drawing/2014/main" id="{2CCEE39C-DD38-4983-8CEC-E5218D0BAD6A}"/>
              </a:ext>
            </a:extLst>
          </p:cNvPr>
          <p:cNvSpPr txBox="1"/>
          <p:nvPr/>
        </p:nvSpPr>
        <p:spPr>
          <a:xfrm>
            <a:off x="754212" y="2992487"/>
            <a:ext cx="1639228" cy="346249"/>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bg1"/>
                </a:solidFill>
                <a:latin typeface="Arial"/>
                <a:cs typeface="Arial"/>
              </a:rPr>
              <a:t>Overwhelmed</a:t>
            </a:r>
          </a:p>
        </p:txBody>
      </p:sp>
      <p:sp>
        <p:nvSpPr>
          <p:cNvPr id="17" name="TextBox 1">
            <a:extLst>
              <a:ext uri="{FF2B5EF4-FFF2-40B4-BE49-F238E27FC236}">
                <a16:creationId xmlns:a16="http://schemas.microsoft.com/office/drawing/2014/main" id="{2CCEE39C-DD38-4983-8CEC-E5218D0BAD6A}"/>
              </a:ext>
            </a:extLst>
          </p:cNvPr>
          <p:cNvSpPr txBox="1"/>
          <p:nvPr/>
        </p:nvSpPr>
        <p:spPr>
          <a:xfrm>
            <a:off x="682949" y="3533653"/>
            <a:ext cx="2096381" cy="346249"/>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latin typeface="Arial"/>
                <a:cs typeface="Arial"/>
              </a:rPr>
              <a:t>Loss of control</a:t>
            </a:r>
          </a:p>
        </p:txBody>
      </p:sp>
      <p:sp>
        <p:nvSpPr>
          <p:cNvPr id="19" name="TextBox 1">
            <a:extLst>
              <a:ext uri="{FF2B5EF4-FFF2-40B4-BE49-F238E27FC236}">
                <a16:creationId xmlns:a16="http://schemas.microsoft.com/office/drawing/2014/main" id="{735F4AF8-AA7E-4DE4-8256-75BC7DFD5AF9}"/>
              </a:ext>
            </a:extLst>
          </p:cNvPr>
          <p:cNvSpPr txBox="1"/>
          <p:nvPr/>
        </p:nvSpPr>
        <p:spPr>
          <a:xfrm>
            <a:off x="208241" y="4013358"/>
            <a:ext cx="3108023" cy="346249"/>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latin typeface="Arial"/>
                <a:cs typeface="Arial"/>
              </a:rPr>
              <a:t>Shame around emotions</a:t>
            </a:r>
            <a:endParaRPr lang="en-US">
              <a:solidFill>
                <a:schemeClr val="bg1"/>
              </a:solidFill>
            </a:endParaRPr>
          </a:p>
        </p:txBody>
      </p:sp>
      <p:sp>
        <p:nvSpPr>
          <p:cNvPr id="20" name="TextBox 1">
            <a:extLst>
              <a:ext uri="{FF2B5EF4-FFF2-40B4-BE49-F238E27FC236}">
                <a16:creationId xmlns:a16="http://schemas.microsoft.com/office/drawing/2014/main" id="{F8AC7995-6367-4342-BC25-85F26DE39BFD}"/>
              </a:ext>
            </a:extLst>
          </p:cNvPr>
          <p:cNvSpPr txBox="1"/>
          <p:nvPr/>
        </p:nvSpPr>
        <p:spPr>
          <a:xfrm>
            <a:off x="753183" y="4473866"/>
            <a:ext cx="1590442" cy="346249"/>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latin typeface="Arial"/>
                <a:cs typeface="Arial"/>
              </a:rPr>
              <a:t>Prior trauma</a:t>
            </a:r>
            <a:endParaRPr lang="en-US">
              <a:solidFill>
                <a:schemeClr val="bg1"/>
              </a:solidFill>
            </a:endParaRPr>
          </a:p>
        </p:txBody>
      </p:sp>
      <p:sp>
        <p:nvSpPr>
          <p:cNvPr id="21" name="TextBox 1">
            <a:extLst>
              <a:ext uri="{FF2B5EF4-FFF2-40B4-BE49-F238E27FC236}">
                <a16:creationId xmlns:a16="http://schemas.microsoft.com/office/drawing/2014/main" id="{FB216192-905D-49AF-A9D7-F77DF24AF99B}"/>
              </a:ext>
            </a:extLst>
          </p:cNvPr>
          <p:cNvSpPr txBox="1"/>
          <p:nvPr/>
        </p:nvSpPr>
        <p:spPr>
          <a:xfrm>
            <a:off x="949725" y="5003619"/>
            <a:ext cx="1137424" cy="53091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a:solidFill>
                  <a:schemeClr val="bg1"/>
                </a:solidFill>
                <a:latin typeface="Arial"/>
                <a:cs typeface="Arial"/>
              </a:rPr>
              <a:t>Grief</a:t>
            </a:r>
            <a:endParaRPr lang="en-US" sz="3000">
              <a:solidFill>
                <a:schemeClr val="bg1"/>
              </a:solidFill>
              <a:cs typeface="Calibri"/>
            </a:endParaRPr>
          </a:p>
        </p:txBody>
      </p:sp>
      <p:sp>
        <p:nvSpPr>
          <p:cNvPr id="22" name="TextBox 1">
            <a:extLst>
              <a:ext uri="{FF2B5EF4-FFF2-40B4-BE49-F238E27FC236}">
                <a16:creationId xmlns:a16="http://schemas.microsoft.com/office/drawing/2014/main" id="{948B33CB-ACE6-4E4F-A134-8C82B76B9E0B}"/>
              </a:ext>
            </a:extLst>
          </p:cNvPr>
          <p:cNvSpPr txBox="1"/>
          <p:nvPr/>
        </p:nvSpPr>
        <p:spPr>
          <a:xfrm>
            <a:off x="6149898" y="1159727"/>
            <a:ext cx="3061008" cy="900246"/>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latin typeface="Arial"/>
                <a:cs typeface="Arial"/>
              </a:rPr>
              <a:t>Show curiosity about the patient and their inner thoughts</a:t>
            </a:r>
          </a:p>
        </p:txBody>
      </p:sp>
      <p:sp>
        <p:nvSpPr>
          <p:cNvPr id="23" name="TextBox 1">
            <a:extLst>
              <a:ext uri="{FF2B5EF4-FFF2-40B4-BE49-F238E27FC236}">
                <a16:creationId xmlns:a16="http://schemas.microsoft.com/office/drawing/2014/main" id="{908987DC-B392-440D-8A07-3C61737B8F51}"/>
              </a:ext>
            </a:extLst>
          </p:cNvPr>
          <p:cNvSpPr txBox="1"/>
          <p:nvPr/>
        </p:nvSpPr>
        <p:spPr>
          <a:xfrm>
            <a:off x="6115049" y="2226063"/>
            <a:ext cx="2621930" cy="623248"/>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latin typeface="Arial"/>
                <a:cs typeface="Arial"/>
              </a:rPr>
              <a:t>Build a safe space for emotional expression</a:t>
            </a:r>
          </a:p>
        </p:txBody>
      </p:sp>
      <p:sp>
        <p:nvSpPr>
          <p:cNvPr id="24" name="TextBox 1">
            <a:extLst>
              <a:ext uri="{FF2B5EF4-FFF2-40B4-BE49-F238E27FC236}">
                <a16:creationId xmlns:a16="http://schemas.microsoft.com/office/drawing/2014/main" id="{AC5A1479-C516-4E29-9D22-1D392D59B46B}"/>
              </a:ext>
            </a:extLst>
          </p:cNvPr>
          <p:cNvSpPr txBox="1"/>
          <p:nvPr/>
        </p:nvSpPr>
        <p:spPr>
          <a:xfrm>
            <a:off x="6149896" y="3083312"/>
            <a:ext cx="2538296" cy="623248"/>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latin typeface="Arial"/>
                <a:cs typeface="Arial"/>
              </a:rPr>
              <a:t>Recognize and name the emotions</a:t>
            </a:r>
          </a:p>
        </p:txBody>
      </p:sp>
      <p:sp>
        <p:nvSpPr>
          <p:cNvPr id="25" name="TextBox 1">
            <a:extLst>
              <a:ext uri="{FF2B5EF4-FFF2-40B4-BE49-F238E27FC236}">
                <a16:creationId xmlns:a16="http://schemas.microsoft.com/office/drawing/2014/main" id="{A97F14A1-AFB4-4BFB-9D58-BC918A103B9E}"/>
              </a:ext>
            </a:extLst>
          </p:cNvPr>
          <p:cNvSpPr txBox="1"/>
          <p:nvPr/>
        </p:nvSpPr>
        <p:spPr>
          <a:xfrm>
            <a:off x="6045355" y="3849958"/>
            <a:ext cx="2851922" cy="900246"/>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latin typeface="Arial"/>
                <a:cs typeface="Arial"/>
              </a:rPr>
              <a:t>Acknowledge the core experience driving the emotion</a:t>
            </a:r>
          </a:p>
        </p:txBody>
      </p:sp>
      <p:sp>
        <p:nvSpPr>
          <p:cNvPr id="26" name="TextBox 1">
            <a:extLst>
              <a:ext uri="{FF2B5EF4-FFF2-40B4-BE49-F238E27FC236}">
                <a16:creationId xmlns:a16="http://schemas.microsoft.com/office/drawing/2014/main" id="{E78ECB62-E561-4E99-8307-DCFD6F36CBBF}"/>
              </a:ext>
            </a:extLst>
          </p:cNvPr>
          <p:cNvSpPr txBox="1"/>
          <p:nvPr/>
        </p:nvSpPr>
        <p:spPr>
          <a:xfrm>
            <a:off x="5557489" y="4909324"/>
            <a:ext cx="3151611" cy="623248"/>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latin typeface="Arial"/>
                <a:cs typeface="Arial"/>
              </a:rPr>
              <a:t>Coping strategies and ongoing support</a:t>
            </a:r>
          </a:p>
        </p:txBody>
      </p:sp>
      <p:sp>
        <p:nvSpPr>
          <p:cNvPr id="2" name="Rectangle 1">
            <a:extLst>
              <a:ext uri="{FF2B5EF4-FFF2-40B4-BE49-F238E27FC236}">
                <a16:creationId xmlns:a16="http://schemas.microsoft.com/office/drawing/2014/main" id="{82C5501C-F4B6-46EA-B41D-4513C1B27F44}"/>
              </a:ext>
            </a:extLst>
          </p:cNvPr>
          <p:cNvSpPr/>
          <p:nvPr/>
        </p:nvSpPr>
        <p:spPr>
          <a:xfrm>
            <a:off x="4622170" y="176804"/>
            <a:ext cx="4618326" cy="6195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1">
            <a:extLst>
              <a:ext uri="{FF2B5EF4-FFF2-40B4-BE49-F238E27FC236}">
                <a16:creationId xmlns:a16="http://schemas.microsoft.com/office/drawing/2014/main" id="{D3D22434-D75E-4CC9-A2A0-4C76669C1DC6}"/>
              </a:ext>
            </a:extLst>
          </p:cNvPr>
          <p:cNvSpPr txBox="1"/>
          <p:nvPr/>
        </p:nvSpPr>
        <p:spPr>
          <a:xfrm>
            <a:off x="4994667" y="2325308"/>
            <a:ext cx="3541815" cy="1838965"/>
          </a:xfrm>
          <a:prstGeom prst="rect">
            <a:avLst/>
          </a:prstGeom>
          <a:noFill/>
        </p:spPr>
        <p:txBody>
          <a:bodyPr rot="0" spcFirstLastPara="0" vert="horz" wrap="square" lIns="68580" tIns="34290" rIns="68580" bIns="3429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300">
                <a:solidFill>
                  <a:srgbClr val="FFFFFF"/>
                </a:solidFill>
                <a:latin typeface="Arial"/>
                <a:cs typeface="Calibri"/>
              </a:rPr>
              <a:t>Fear and anxiety about the uncertain future</a:t>
            </a:r>
            <a:endParaRPr lang="en-US" sz="2300">
              <a:latin typeface="Arial"/>
              <a:cs typeface="Arial"/>
            </a:endParaRPr>
          </a:p>
          <a:p>
            <a:pPr algn="ctr"/>
            <a:r>
              <a:rPr lang="en-US" sz="2300">
                <a:solidFill>
                  <a:srgbClr val="FFFFFF"/>
                </a:solidFill>
                <a:latin typeface="Arial"/>
                <a:cs typeface="Calibri"/>
              </a:rPr>
              <a:t>&amp;</a:t>
            </a:r>
          </a:p>
          <a:p>
            <a:pPr algn="ctr"/>
            <a:r>
              <a:rPr lang="en-US" sz="2300">
                <a:solidFill>
                  <a:srgbClr val="FFFFFF"/>
                </a:solidFill>
                <a:latin typeface="Arial"/>
                <a:cs typeface="Calibri"/>
              </a:rPr>
              <a:t>Grief over all the losses along the way</a:t>
            </a:r>
          </a:p>
        </p:txBody>
      </p:sp>
    </p:spTree>
    <p:extLst>
      <p:ext uri="{BB962C8B-B14F-4D97-AF65-F5344CB8AC3E}">
        <p14:creationId xmlns:p14="http://schemas.microsoft.com/office/powerpoint/2010/main" val="3131028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251734A2-DCE8-4E5B-A998-4EE3FD9F3DFB}"/>
              </a:ext>
            </a:extLst>
          </p:cNvPr>
          <p:cNvGraphicFramePr>
            <a:graphicFrameLocks noGrp="1"/>
          </p:cNvGraphicFramePr>
          <p:nvPr>
            <p:ph idx="1"/>
            <p:extLst>
              <p:ext uri="{D42A27DB-BD31-4B8C-83A1-F6EECF244321}">
                <p14:modId xmlns:p14="http://schemas.microsoft.com/office/powerpoint/2010/main" val="1517283895"/>
              </p:ext>
            </p:extLst>
          </p:nvPr>
        </p:nvGraphicFramePr>
        <p:xfrm>
          <a:off x="178129" y="1347107"/>
          <a:ext cx="8759159" cy="4254306"/>
        </p:xfrm>
        <a:graphic>
          <a:graphicData uri="http://schemas.openxmlformats.org/drawingml/2006/table">
            <a:tbl>
              <a:tblPr firstRow="1" bandRow="1">
                <a:tableStyleId>{5C22544A-7EE6-4342-B048-85BDC9FD1C3A}</a:tableStyleId>
              </a:tblPr>
              <a:tblGrid>
                <a:gridCol w="4255082">
                  <a:extLst>
                    <a:ext uri="{9D8B030D-6E8A-4147-A177-3AD203B41FA5}">
                      <a16:colId xmlns:a16="http://schemas.microsoft.com/office/drawing/2014/main" val="3960054656"/>
                    </a:ext>
                  </a:extLst>
                </a:gridCol>
                <a:gridCol w="3932836">
                  <a:extLst>
                    <a:ext uri="{9D8B030D-6E8A-4147-A177-3AD203B41FA5}">
                      <a16:colId xmlns:a16="http://schemas.microsoft.com/office/drawing/2014/main" val="3941200215"/>
                    </a:ext>
                  </a:extLst>
                </a:gridCol>
                <a:gridCol w="571241">
                  <a:extLst>
                    <a:ext uri="{9D8B030D-6E8A-4147-A177-3AD203B41FA5}">
                      <a16:colId xmlns:a16="http://schemas.microsoft.com/office/drawing/2014/main" val="3198780904"/>
                    </a:ext>
                  </a:extLst>
                </a:gridCol>
              </a:tblGrid>
              <a:tr h="666266">
                <a:tc>
                  <a:txBody>
                    <a:bodyPr/>
                    <a:lstStyle/>
                    <a:p>
                      <a:pPr lvl="0" algn="ctr">
                        <a:lnSpc>
                          <a:spcPct val="100000"/>
                        </a:lnSpc>
                        <a:spcBef>
                          <a:spcPts val="0"/>
                        </a:spcBef>
                        <a:spcAft>
                          <a:spcPts val="0"/>
                        </a:spcAft>
                        <a:buNone/>
                      </a:pPr>
                      <a:r>
                        <a:rPr lang="en-US" sz="2700" b="1" i="0" u="none" strike="noStrike" noProof="0">
                          <a:latin typeface="Arial"/>
                        </a:rPr>
                        <a:t>Disease Course</a:t>
                      </a:r>
                    </a:p>
                  </a:txBody>
                  <a:tcPr marL="68580" marR="68580" marT="34290" marB="34290"/>
                </a:tc>
                <a:tc gridSpan="2">
                  <a:txBody>
                    <a:bodyPr/>
                    <a:lstStyle/>
                    <a:p>
                      <a:pPr lvl="0" algn="ctr">
                        <a:lnSpc>
                          <a:spcPct val="100000"/>
                        </a:lnSpc>
                        <a:spcBef>
                          <a:spcPts val="0"/>
                        </a:spcBef>
                        <a:spcAft>
                          <a:spcPts val="0"/>
                        </a:spcAft>
                        <a:buNone/>
                      </a:pPr>
                      <a:r>
                        <a:rPr lang="en-US" sz="2700" b="1" i="0" u="none" strike="noStrike" noProof="0">
                          <a:latin typeface="Arial"/>
                        </a:rPr>
                        <a:t>Emotional Course</a:t>
                      </a:r>
                    </a:p>
                  </a:txBody>
                  <a:tcPr marL="68580" marR="68580" marT="34290" marB="34290"/>
                </a:tc>
                <a:tc hMerge="1">
                  <a:txBody>
                    <a:bodyPr/>
                    <a:lstStyle/>
                    <a:p>
                      <a:endParaRPr lang="en-US"/>
                    </a:p>
                  </a:txBody>
                  <a:tcPr/>
                </a:tc>
                <a:extLst>
                  <a:ext uri="{0D108BD9-81ED-4DB2-BD59-A6C34878D82A}">
                    <a16:rowId xmlns:a16="http://schemas.microsoft.com/office/drawing/2014/main" val="2068661771"/>
                  </a:ext>
                </a:extLst>
              </a:tr>
              <a:tr h="731520">
                <a:tc>
                  <a:txBody>
                    <a:bodyPr/>
                    <a:lstStyle/>
                    <a:p>
                      <a:pPr marL="0" marR="0" lvl="0" indent="0" algn="l">
                        <a:lnSpc>
                          <a:spcPct val="90000"/>
                        </a:lnSpc>
                        <a:spcBef>
                          <a:spcPct val="20000"/>
                        </a:spcBef>
                        <a:spcAft>
                          <a:spcPts val="0"/>
                        </a:spcAft>
                        <a:buNone/>
                      </a:pPr>
                      <a:r>
                        <a:rPr lang="en-US" sz="1500" b="0" i="0" u="none" strike="noStrike" noProof="0">
                          <a:latin typeface="Arial"/>
                        </a:rPr>
                        <a:t>Diagnosis</a:t>
                      </a:r>
                    </a:p>
                  </a:txBody>
                  <a:tcPr marL="68580" marR="68580" marT="34290" marB="34290"/>
                </a:tc>
                <a:tc>
                  <a:txBody>
                    <a:bodyPr/>
                    <a:lstStyle/>
                    <a:p>
                      <a:pPr marL="0" lvl="0" indent="0" algn="l">
                        <a:lnSpc>
                          <a:spcPct val="90000"/>
                        </a:lnSpc>
                        <a:spcBef>
                          <a:spcPct val="20000"/>
                        </a:spcBef>
                        <a:spcAft>
                          <a:spcPts val="0"/>
                        </a:spcAft>
                        <a:buNone/>
                      </a:pPr>
                      <a:r>
                        <a:rPr lang="en-US" sz="1500" b="0" i="0" u="none" strike="noStrike" noProof="0">
                          <a:latin typeface="Arial"/>
                        </a:rPr>
                        <a:t>Shock &amp; uncertainty about the future</a:t>
                      </a:r>
                      <a:endParaRPr lang="en-US" sz="1100">
                        <a:latin typeface="Arial"/>
                      </a:endParaRPr>
                    </a:p>
                    <a:p>
                      <a:pPr marL="0" lvl="0" indent="0" algn="l">
                        <a:lnSpc>
                          <a:spcPct val="90000"/>
                        </a:lnSpc>
                        <a:spcBef>
                          <a:spcPct val="20000"/>
                        </a:spcBef>
                        <a:spcAft>
                          <a:spcPts val="0"/>
                        </a:spcAft>
                        <a:buNone/>
                      </a:pPr>
                      <a:r>
                        <a:rPr lang="en-US" sz="1500" b="0" i="0" u="none" strike="noStrike" noProof="0">
                          <a:latin typeface="Arial"/>
                        </a:rPr>
                        <a:t>Loss of the expected future (travel, kids, what could have been)</a:t>
                      </a:r>
                    </a:p>
                  </a:txBody>
                  <a:tcPr marL="68580" marR="68580" marT="34290" marB="34290"/>
                </a:tc>
                <a:tc rowSpan="6">
                  <a:txBody>
                    <a:bodyPr/>
                    <a:lstStyle/>
                    <a:p>
                      <a:pPr lvl="0" algn="ctr">
                        <a:lnSpc>
                          <a:spcPct val="100000"/>
                        </a:lnSpc>
                        <a:spcBef>
                          <a:spcPts val="0"/>
                        </a:spcBef>
                        <a:spcAft>
                          <a:spcPts val="0"/>
                        </a:spcAft>
                        <a:buNone/>
                      </a:pPr>
                      <a:endParaRPr lang="en-US" sz="2700" b="1" i="0" u="none" strike="noStrike" noProof="0">
                        <a:latin typeface="Arial"/>
                      </a:endParaRPr>
                    </a:p>
                  </a:txBody>
                  <a:tcPr marL="68580" marR="68580" marT="34290" marB="34290"/>
                </a:tc>
                <a:extLst>
                  <a:ext uri="{0D108BD9-81ED-4DB2-BD59-A6C34878D82A}">
                    <a16:rowId xmlns:a16="http://schemas.microsoft.com/office/drawing/2014/main" val="4031401795"/>
                  </a:ext>
                </a:extLst>
              </a:tr>
              <a:tr h="405886">
                <a:tc>
                  <a:txBody>
                    <a:bodyPr/>
                    <a:lstStyle/>
                    <a:p>
                      <a:pPr marL="0" lvl="0" indent="0" algn="l">
                        <a:lnSpc>
                          <a:spcPct val="90000"/>
                        </a:lnSpc>
                        <a:spcBef>
                          <a:spcPct val="20000"/>
                        </a:spcBef>
                        <a:spcAft>
                          <a:spcPts val="0"/>
                        </a:spcAft>
                        <a:buNone/>
                      </a:pPr>
                      <a:r>
                        <a:rPr lang="en-US" sz="1500" b="0" i="0" u="none" strike="noStrike" noProof="0">
                          <a:latin typeface="Arial"/>
                        </a:rPr>
                        <a:t>Telling friends &amp; family about the diagnosis</a:t>
                      </a:r>
                    </a:p>
                  </a:txBody>
                  <a:tcPr marL="68580" marR="68580" marT="34290" marB="34290"/>
                </a:tc>
                <a:tc>
                  <a:txBody>
                    <a:bodyPr/>
                    <a:lstStyle/>
                    <a:p>
                      <a:pPr marL="0" lvl="0" indent="0" algn="l">
                        <a:lnSpc>
                          <a:spcPct val="90000"/>
                        </a:lnSpc>
                        <a:spcBef>
                          <a:spcPct val="20000"/>
                        </a:spcBef>
                        <a:spcAft>
                          <a:spcPts val="0"/>
                        </a:spcAft>
                        <a:buNone/>
                      </a:pPr>
                      <a:r>
                        <a:rPr lang="en-US" sz="1500" b="0" i="0" u="none" strike="noStrike" noProof="0">
                          <a:latin typeface="Arial"/>
                        </a:rPr>
                        <a:t>Loss of being treated "normal"</a:t>
                      </a:r>
                    </a:p>
                  </a:txBody>
                  <a:tcPr marL="68580" marR="68580" marT="34290" marB="34290"/>
                </a:tc>
                <a:tc vMerge="1">
                  <a:txBody>
                    <a:bodyPr/>
                    <a:lstStyle/>
                    <a:p>
                      <a:endParaRPr lang="en-US"/>
                    </a:p>
                  </a:txBody>
                  <a:tcPr/>
                </a:tc>
                <a:extLst>
                  <a:ext uri="{0D108BD9-81ED-4DB2-BD59-A6C34878D82A}">
                    <a16:rowId xmlns:a16="http://schemas.microsoft.com/office/drawing/2014/main" val="4160307408"/>
                  </a:ext>
                </a:extLst>
              </a:tr>
              <a:tr h="359937">
                <a:tc>
                  <a:txBody>
                    <a:bodyPr/>
                    <a:lstStyle/>
                    <a:p>
                      <a:pPr marL="0" marR="0" lvl="0" indent="0" algn="l">
                        <a:lnSpc>
                          <a:spcPct val="90000"/>
                        </a:lnSpc>
                        <a:spcBef>
                          <a:spcPct val="20000"/>
                        </a:spcBef>
                        <a:spcAft>
                          <a:spcPts val="0"/>
                        </a:spcAft>
                        <a:buNone/>
                      </a:pPr>
                      <a:r>
                        <a:rPr lang="en-US" sz="1500" b="0" i="0" u="none" strike="noStrike" noProof="0">
                          <a:latin typeface="Arial"/>
                        </a:rPr>
                        <a:t>Starting disease directed treatments</a:t>
                      </a:r>
                    </a:p>
                  </a:txBody>
                  <a:tcPr marL="68580" marR="68580" marT="34290" marB="34290"/>
                </a:tc>
                <a:tc>
                  <a:txBody>
                    <a:bodyPr/>
                    <a:lstStyle/>
                    <a:p>
                      <a:pPr marL="0" lvl="0" indent="0" algn="l">
                        <a:lnSpc>
                          <a:spcPct val="90000"/>
                        </a:lnSpc>
                        <a:spcBef>
                          <a:spcPct val="20000"/>
                        </a:spcBef>
                        <a:spcAft>
                          <a:spcPts val="0"/>
                        </a:spcAft>
                        <a:buNone/>
                      </a:pPr>
                      <a:r>
                        <a:rPr lang="en-US" sz="1500" b="0" i="0" u="none" strike="noStrike" noProof="0">
                          <a:latin typeface="Arial"/>
                        </a:rPr>
                        <a:t>Loss of routine; Inability to plan</a:t>
                      </a:r>
                    </a:p>
                  </a:txBody>
                  <a:tcPr marL="68580" marR="68580" marT="34290" marB="34290"/>
                </a:tc>
                <a:tc vMerge="1">
                  <a:txBody>
                    <a:bodyPr/>
                    <a:lstStyle/>
                    <a:p>
                      <a:endParaRPr lang="en-US"/>
                    </a:p>
                  </a:txBody>
                  <a:tcPr/>
                </a:tc>
                <a:extLst>
                  <a:ext uri="{0D108BD9-81ED-4DB2-BD59-A6C34878D82A}">
                    <a16:rowId xmlns:a16="http://schemas.microsoft.com/office/drawing/2014/main" val="2014915863"/>
                  </a:ext>
                </a:extLst>
              </a:tr>
              <a:tr h="696899">
                <a:tc>
                  <a:txBody>
                    <a:bodyPr/>
                    <a:lstStyle/>
                    <a:p>
                      <a:pPr marL="0" marR="0" lvl="0" indent="0" algn="l">
                        <a:lnSpc>
                          <a:spcPct val="90000"/>
                        </a:lnSpc>
                        <a:spcBef>
                          <a:spcPct val="20000"/>
                        </a:spcBef>
                        <a:spcAft>
                          <a:spcPts val="0"/>
                        </a:spcAft>
                        <a:buNone/>
                      </a:pPr>
                      <a:r>
                        <a:rPr lang="en-US" sz="1500" b="0" i="0" u="none" strike="noStrike" noProof="0">
                          <a:latin typeface="Arial"/>
                        </a:rPr>
                        <a:t>Progression of symptoms/disease</a:t>
                      </a:r>
                    </a:p>
                  </a:txBody>
                  <a:tcPr marL="68580" marR="68580" marT="34290" marB="34290"/>
                </a:tc>
                <a:tc>
                  <a:txBody>
                    <a:bodyPr/>
                    <a:lstStyle/>
                    <a:p>
                      <a:pPr marL="0" lvl="0" indent="0" algn="l">
                        <a:lnSpc>
                          <a:spcPct val="90000"/>
                        </a:lnSpc>
                        <a:spcBef>
                          <a:spcPct val="20000"/>
                        </a:spcBef>
                        <a:spcAft>
                          <a:spcPts val="0"/>
                        </a:spcAft>
                        <a:buNone/>
                      </a:pPr>
                      <a:r>
                        <a:rPr lang="en-US" sz="1500" b="0" i="0" u="none" strike="noStrike" noProof="0">
                          <a:latin typeface="Arial"/>
                        </a:rPr>
                        <a:t>Loss of health</a:t>
                      </a:r>
                    </a:p>
                    <a:p>
                      <a:pPr marL="0" lvl="0" indent="0" algn="l">
                        <a:lnSpc>
                          <a:spcPct val="90000"/>
                        </a:lnSpc>
                        <a:spcBef>
                          <a:spcPct val="20000"/>
                        </a:spcBef>
                        <a:spcAft>
                          <a:spcPts val="0"/>
                        </a:spcAft>
                        <a:buNone/>
                      </a:pPr>
                      <a:r>
                        <a:rPr lang="en-US" sz="1500" b="0" i="0" u="none" strike="noStrike" noProof="0">
                          <a:latin typeface="Arial"/>
                        </a:rPr>
                        <a:t>Loss of normal appearance</a:t>
                      </a:r>
                    </a:p>
                  </a:txBody>
                  <a:tcPr marL="68580" marR="68580" marT="34290" marB="34290"/>
                </a:tc>
                <a:tc vMerge="1">
                  <a:txBody>
                    <a:bodyPr/>
                    <a:lstStyle/>
                    <a:p>
                      <a:endParaRPr lang="en-US"/>
                    </a:p>
                  </a:txBody>
                  <a:tcPr/>
                </a:tc>
                <a:extLst>
                  <a:ext uri="{0D108BD9-81ED-4DB2-BD59-A6C34878D82A}">
                    <a16:rowId xmlns:a16="http://schemas.microsoft.com/office/drawing/2014/main" val="2644553078"/>
                  </a:ext>
                </a:extLst>
              </a:tr>
              <a:tr h="696899">
                <a:tc>
                  <a:txBody>
                    <a:bodyPr/>
                    <a:lstStyle/>
                    <a:p>
                      <a:pPr marL="0" marR="0" lvl="0" indent="0" algn="l">
                        <a:lnSpc>
                          <a:spcPct val="90000"/>
                        </a:lnSpc>
                        <a:spcBef>
                          <a:spcPct val="20000"/>
                        </a:spcBef>
                        <a:spcAft>
                          <a:spcPts val="0"/>
                        </a:spcAft>
                        <a:buNone/>
                      </a:pPr>
                      <a:r>
                        <a:rPr lang="en-US" sz="1500" b="0" i="0" u="none" strike="noStrike" noProof="0">
                          <a:latin typeface="Arial"/>
                        </a:rPr>
                        <a:t>Further progression in later stages</a:t>
                      </a:r>
                    </a:p>
                  </a:txBody>
                  <a:tcPr marL="68580" marR="68580" marT="34290" marB="34290"/>
                </a:tc>
                <a:tc>
                  <a:txBody>
                    <a:bodyPr/>
                    <a:lstStyle/>
                    <a:p>
                      <a:pPr marL="0" lvl="0" indent="0" algn="l">
                        <a:lnSpc>
                          <a:spcPct val="90000"/>
                        </a:lnSpc>
                        <a:spcBef>
                          <a:spcPct val="20000"/>
                        </a:spcBef>
                        <a:spcAft>
                          <a:spcPts val="0"/>
                        </a:spcAft>
                        <a:buNone/>
                      </a:pPr>
                      <a:r>
                        <a:rPr lang="en-US" sz="1500" b="0" i="0" u="none" strike="noStrike" noProof="0">
                          <a:latin typeface="Arial"/>
                        </a:rPr>
                        <a:t>Loss of function</a:t>
                      </a:r>
                    </a:p>
                    <a:p>
                      <a:pPr marL="0" lvl="0" indent="0" algn="l">
                        <a:lnSpc>
                          <a:spcPct val="90000"/>
                        </a:lnSpc>
                        <a:spcBef>
                          <a:spcPct val="20000"/>
                        </a:spcBef>
                        <a:spcAft>
                          <a:spcPts val="0"/>
                        </a:spcAft>
                        <a:buNone/>
                      </a:pPr>
                      <a:r>
                        <a:rPr lang="en-US" sz="1500" b="0" i="0" u="none" strike="noStrike" noProof="0">
                          <a:latin typeface="Arial"/>
                        </a:rPr>
                        <a:t>Loss of independence</a:t>
                      </a:r>
                    </a:p>
                  </a:txBody>
                  <a:tcPr marL="68580" marR="68580" marT="34290" marB="34290"/>
                </a:tc>
                <a:tc vMerge="1">
                  <a:txBody>
                    <a:bodyPr/>
                    <a:lstStyle/>
                    <a:p>
                      <a:endParaRPr lang="en-US"/>
                    </a:p>
                  </a:txBody>
                  <a:tcPr/>
                </a:tc>
                <a:extLst>
                  <a:ext uri="{0D108BD9-81ED-4DB2-BD59-A6C34878D82A}">
                    <a16:rowId xmlns:a16="http://schemas.microsoft.com/office/drawing/2014/main" val="3692356123"/>
                  </a:ext>
                </a:extLst>
              </a:tr>
              <a:tr h="696899">
                <a:tc>
                  <a:txBody>
                    <a:bodyPr/>
                    <a:lstStyle/>
                    <a:p>
                      <a:pPr marL="0" marR="0" lvl="0" indent="0" algn="l">
                        <a:lnSpc>
                          <a:spcPct val="90000"/>
                        </a:lnSpc>
                        <a:spcBef>
                          <a:spcPct val="20000"/>
                        </a:spcBef>
                        <a:spcAft>
                          <a:spcPts val="0"/>
                        </a:spcAft>
                        <a:buNone/>
                      </a:pPr>
                      <a:r>
                        <a:rPr lang="en-US" sz="1500" b="0" i="0" u="none" strike="noStrike" noProof="0">
                          <a:latin typeface="Arial"/>
                        </a:rPr>
                        <a:t>Terminal stage</a:t>
                      </a:r>
                    </a:p>
                  </a:txBody>
                  <a:tcPr marL="68580" marR="68580" marT="34290" marB="34290"/>
                </a:tc>
                <a:tc>
                  <a:txBody>
                    <a:bodyPr/>
                    <a:lstStyle/>
                    <a:p>
                      <a:pPr marL="0" lvl="0" indent="0" algn="l">
                        <a:lnSpc>
                          <a:spcPct val="90000"/>
                        </a:lnSpc>
                        <a:spcBef>
                          <a:spcPct val="20000"/>
                        </a:spcBef>
                        <a:spcAft>
                          <a:spcPts val="0"/>
                        </a:spcAft>
                        <a:buNone/>
                      </a:pPr>
                      <a:r>
                        <a:rPr lang="en-US" sz="1500" b="0" i="0" u="none" strike="noStrike" noProof="0">
                          <a:latin typeface="Arial"/>
                        </a:rPr>
                        <a:t>Fear of dying</a:t>
                      </a:r>
                      <a:endParaRPr lang="en-US" sz="1100"/>
                    </a:p>
                    <a:p>
                      <a:pPr marL="0" lvl="0" indent="0" algn="l">
                        <a:lnSpc>
                          <a:spcPct val="90000"/>
                        </a:lnSpc>
                        <a:spcBef>
                          <a:spcPct val="20000"/>
                        </a:spcBef>
                        <a:spcAft>
                          <a:spcPts val="0"/>
                        </a:spcAft>
                        <a:buNone/>
                      </a:pPr>
                      <a:r>
                        <a:rPr lang="en-US" sz="1500" b="0" i="0" u="none" strike="noStrike" noProof="0">
                          <a:latin typeface="Arial"/>
                        </a:rPr>
                        <a:t>Fear of being dead (missing out on life)</a:t>
                      </a:r>
                    </a:p>
                  </a:txBody>
                  <a:tcPr marL="68580" marR="68580" marT="34290" marB="34290"/>
                </a:tc>
                <a:tc vMerge="1">
                  <a:txBody>
                    <a:bodyPr/>
                    <a:lstStyle/>
                    <a:p>
                      <a:endParaRPr lang="en-US"/>
                    </a:p>
                  </a:txBody>
                  <a:tcPr/>
                </a:tc>
                <a:extLst>
                  <a:ext uri="{0D108BD9-81ED-4DB2-BD59-A6C34878D82A}">
                    <a16:rowId xmlns:a16="http://schemas.microsoft.com/office/drawing/2014/main" val="3383961660"/>
                  </a:ext>
                </a:extLst>
              </a:tr>
            </a:tbl>
          </a:graphicData>
        </a:graphic>
      </p:graphicFrame>
      <p:sp>
        <p:nvSpPr>
          <p:cNvPr id="3" name="TextBox 2">
            <a:extLst>
              <a:ext uri="{FF2B5EF4-FFF2-40B4-BE49-F238E27FC236}">
                <a16:creationId xmlns:a16="http://schemas.microsoft.com/office/drawing/2014/main" id="{8EDB869E-CDE5-4B45-BFF5-481C3E0A1066}"/>
              </a:ext>
            </a:extLst>
          </p:cNvPr>
          <p:cNvSpPr txBox="1"/>
          <p:nvPr/>
        </p:nvSpPr>
        <p:spPr>
          <a:xfrm rot="5400000">
            <a:off x="7023470" y="3644966"/>
            <a:ext cx="3288940" cy="3770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000" b="1">
                <a:latin typeface="Arial"/>
                <a:cs typeface="Arial"/>
              </a:rPr>
              <a:t>Life isn't normal anymore</a:t>
            </a:r>
            <a:r>
              <a:rPr lang="en-US" sz="2000"/>
              <a:t> </a:t>
            </a:r>
            <a:endParaRPr lang="en-US" sz="2000">
              <a:cs typeface="Calibri"/>
            </a:endParaRPr>
          </a:p>
        </p:txBody>
      </p:sp>
      <p:sp>
        <p:nvSpPr>
          <p:cNvPr id="2" name="TextBox 1">
            <a:extLst>
              <a:ext uri="{FF2B5EF4-FFF2-40B4-BE49-F238E27FC236}">
                <a16:creationId xmlns:a16="http://schemas.microsoft.com/office/drawing/2014/main" id="{273B736E-18A1-4443-B0C6-B9B42F6C70B3}"/>
              </a:ext>
            </a:extLst>
          </p:cNvPr>
          <p:cNvSpPr txBox="1"/>
          <p:nvPr/>
        </p:nvSpPr>
        <p:spPr>
          <a:xfrm>
            <a:off x="1584286" y="6381957"/>
            <a:ext cx="5996721" cy="23852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100">
                <a:solidFill>
                  <a:schemeClr val="bg1"/>
                </a:solidFill>
                <a:latin typeface="Arial"/>
                <a:ea typeface="+mn-lt"/>
                <a:cs typeface="+mn-lt"/>
              </a:rPr>
              <a:t>Parkes, CM. Coping with loss: the dying adult. BMJ. 1998 Apr 25; 316(7140): 1313–1315.</a:t>
            </a:r>
            <a:endParaRPr lang="en-US" sz="1100">
              <a:solidFill>
                <a:schemeClr val="bg1"/>
              </a:solidFill>
              <a:latin typeface="Arial"/>
              <a:cs typeface="Calibri"/>
            </a:endParaRPr>
          </a:p>
        </p:txBody>
      </p:sp>
      <p:sp>
        <p:nvSpPr>
          <p:cNvPr id="4" name="Title 3">
            <a:extLst>
              <a:ext uri="{FF2B5EF4-FFF2-40B4-BE49-F238E27FC236}">
                <a16:creationId xmlns:a16="http://schemas.microsoft.com/office/drawing/2014/main" id="{F0EB1370-F494-4E4E-AB30-F94983697403}"/>
              </a:ext>
            </a:extLst>
          </p:cNvPr>
          <p:cNvSpPr>
            <a:spLocks noGrp="1"/>
          </p:cNvSpPr>
          <p:nvPr>
            <p:ph type="title"/>
          </p:nvPr>
        </p:nvSpPr>
        <p:spPr>
          <a:xfrm>
            <a:off x="406653" y="311913"/>
            <a:ext cx="8216599" cy="777318"/>
          </a:xfrm>
        </p:spPr>
        <p:txBody>
          <a:bodyPr>
            <a:normAutofit fontScale="90000"/>
          </a:bodyPr>
          <a:lstStyle/>
          <a:p>
            <a:pPr algn="ctr"/>
            <a:r>
              <a:rPr lang="en-US" dirty="0">
                <a:solidFill>
                  <a:schemeClr val="bg1"/>
                </a:solidFill>
                <a:latin typeface="Arial"/>
                <a:cs typeface="Arial"/>
              </a:rPr>
              <a:t>You can't force the conversation:</a:t>
            </a:r>
            <a:br>
              <a:rPr lang="en-US" dirty="0">
                <a:latin typeface="Arial"/>
                <a:cs typeface="Calibri Light"/>
              </a:rPr>
            </a:br>
            <a:r>
              <a:rPr lang="en-US" dirty="0">
                <a:solidFill>
                  <a:schemeClr val="bg1"/>
                </a:solidFill>
                <a:latin typeface="Arial"/>
                <a:cs typeface="Calibri Light"/>
              </a:rPr>
              <a:t>Allow space for the patient and family to grieve</a:t>
            </a:r>
          </a:p>
        </p:txBody>
      </p:sp>
    </p:spTree>
    <p:extLst>
      <p:ext uri="{BB962C8B-B14F-4D97-AF65-F5344CB8AC3E}">
        <p14:creationId xmlns:p14="http://schemas.microsoft.com/office/powerpoint/2010/main" val="2432474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3" descr="Logo&#10;&#10;Description automatically generated">
            <a:extLst>
              <a:ext uri="{FF2B5EF4-FFF2-40B4-BE49-F238E27FC236}">
                <a16:creationId xmlns:a16="http://schemas.microsoft.com/office/drawing/2014/main" id="{8149B8BD-36B0-43D2-873E-8D7646004DE7}"/>
              </a:ext>
            </a:extLst>
          </p:cNvPr>
          <p:cNvPicPr>
            <a:picLocks noChangeAspect="1"/>
          </p:cNvPicPr>
          <p:nvPr/>
        </p:nvPicPr>
        <p:blipFill>
          <a:blip r:embed="rId3"/>
          <a:stretch>
            <a:fillRect/>
          </a:stretch>
        </p:blipFill>
        <p:spPr>
          <a:xfrm>
            <a:off x="4490" y="1944"/>
            <a:ext cx="9152205" cy="2598016"/>
          </a:xfrm>
          <a:prstGeom prst="rect">
            <a:avLst/>
          </a:prstGeom>
        </p:spPr>
      </p:pic>
      <p:sp>
        <p:nvSpPr>
          <p:cNvPr id="2" name="TextBox 1">
            <a:extLst>
              <a:ext uri="{FF2B5EF4-FFF2-40B4-BE49-F238E27FC236}">
                <a16:creationId xmlns:a16="http://schemas.microsoft.com/office/drawing/2014/main" id="{44AF4CA0-6AC9-411F-B255-0E6E6A96BE51}"/>
              </a:ext>
            </a:extLst>
          </p:cNvPr>
          <p:cNvSpPr txBox="1"/>
          <p:nvPr/>
        </p:nvSpPr>
        <p:spPr>
          <a:xfrm>
            <a:off x="734931" y="3248623"/>
            <a:ext cx="8001809" cy="99257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3000" dirty="0">
                <a:solidFill>
                  <a:srgbClr val="FF0000"/>
                </a:solidFill>
                <a:latin typeface="Arial"/>
                <a:cs typeface="Arial"/>
              </a:rPr>
              <a:t>The Approach:</a:t>
            </a:r>
            <a:endParaRPr lang="en-US">
              <a:solidFill>
                <a:srgbClr val="FF0000"/>
              </a:solidFill>
              <a:cs typeface="Calibri"/>
            </a:endParaRPr>
          </a:p>
          <a:p>
            <a:pPr algn="ctr"/>
            <a:r>
              <a:rPr lang="en-US" sz="3000" dirty="0">
                <a:solidFill>
                  <a:srgbClr val="FF0000"/>
                </a:solidFill>
                <a:latin typeface="Arial"/>
                <a:cs typeface="Arial"/>
              </a:rPr>
              <a:t>Meet the patient and family where they are at</a:t>
            </a:r>
          </a:p>
        </p:txBody>
      </p:sp>
    </p:spTree>
    <p:extLst>
      <p:ext uri="{BB962C8B-B14F-4D97-AF65-F5344CB8AC3E}">
        <p14:creationId xmlns:p14="http://schemas.microsoft.com/office/powerpoint/2010/main" val="608706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028305" y="2277687"/>
            <a:ext cx="184731" cy="369332"/>
          </a:xfrm>
          <a:prstGeom prst="rect">
            <a:avLst/>
          </a:prstGeom>
          <a:noFill/>
        </p:spPr>
        <p:txBody>
          <a:bodyPr wrap="none" rtlCol="0">
            <a:spAutoFit/>
          </a:bodyPr>
          <a:lstStyle/>
          <a:p>
            <a:endParaRPr lang="en-US" dirty="0"/>
          </a:p>
        </p:txBody>
      </p:sp>
      <p:pic>
        <p:nvPicPr>
          <p:cNvPr id="7" name="Picture 7" descr="Diagram&#10;&#10;Description automatically generated">
            <a:extLst>
              <a:ext uri="{FF2B5EF4-FFF2-40B4-BE49-F238E27FC236}">
                <a16:creationId xmlns:a16="http://schemas.microsoft.com/office/drawing/2014/main" id="{EAF2630A-B2D7-423A-B4ED-4120D7133F45}"/>
              </a:ext>
            </a:extLst>
          </p:cNvPr>
          <p:cNvPicPr>
            <a:picLocks noGrp="1" noChangeAspect="1"/>
          </p:cNvPicPr>
          <p:nvPr>
            <p:ph idx="1"/>
          </p:nvPr>
        </p:nvPicPr>
        <p:blipFill>
          <a:blip r:embed="rId3"/>
          <a:stretch>
            <a:fillRect/>
          </a:stretch>
        </p:blipFill>
        <p:spPr>
          <a:xfrm>
            <a:off x="-1834885" y="-102216"/>
            <a:ext cx="11315041" cy="6956534"/>
          </a:xfrm>
        </p:spPr>
      </p:pic>
      <p:sp>
        <p:nvSpPr>
          <p:cNvPr id="2" name="Title 1"/>
          <p:cNvSpPr>
            <a:spLocks noGrp="1"/>
          </p:cNvSpPr>
          <p:nvPr>
            <p:ph type="title"/>
          </p:nvPr>
        </p:nvSpPr>
        <p:spPr>
          <a:xfrm>
            <a:off x="1977" y="308245"/>
            <a:ext cx="8517323" cy="1359153"/>
          </a:xfrm>
        </p:spPr>
        <p:txBody>
          <a:bodyPr>
            <a:normAutofit fontScale="90000"/>
          </a:bodyPr>
          <a:lstStyle/>
          <a:p>
            <a:pPr algn="ctr"/>
            <a:r>
              <a:rPr lang="en-US" dirty="0">
                <a:solidFill>
                  <a:schemeClr val="tx1"/>
                </a:solidFill>
              </a:rPr>
              <a:t>You can’t force a conversation that a person isn’t ready to have</a:t>
            </a:r>
          </a:p>
        </p:txBody>
      </p:sp>
    </p:spTree>
    <p:extLst>
      <p:ext uri="{BB962C8B-B14F-4D97-AF65-F5344CB8AC3E}">
        <p14:creationId xmlns:p14="http://schemas.microsoft.com/office/powerpoint/2010/main" val="1041214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281" y="3383986"/>
            <a:ext cx="3450103" cy="1541044"/>
          </a:xfrm>
        </p:spPr>
        <p:txBody>
          <a:bodyPr vert="horz" lIns="68580" tIns="34290" rIns="68580" bIns="34290" rtlCol="0" anchor="t">
            <a:noAutofit/>
          </a:bodyPr>
          <a:lstStyle/>
          <a:p>
            <a:pPr algn="ctr"/>
            <a:r>
              <a:rPr lang="en-US" sz="1900" dirty="0">
                <a:solidFill>
                  <a:schemeClr val="tx1">
                    <a:lumMod val="95000"/>
                    <a:lumOff val="5000"/>
                  </a:schemeClr>
                </a:solidFill>
              </a:rPr>
              <a:t>Build trust</a:t>
            </a:r>
            <a:endParaRPr lang="en-US" dirty="0">
              <a:solidFill>
                <a:schemeClr val="tx1">
                  <a:lumMod val="95000"/>
                  <a:lumOff val="5000"/>
                </a:schemeClr>
              </a:solidFill>
            </a:endParaRPr>
          </a:p>
          <a:p>
            <a:pPr algn="ctr"/>
            <a:r>
              <a:rPr lang="en-US" sz="1900" dirty="0">
                <a:solidFill>
                  <a:schemeClr val="tx1">
                    <a:lumMod val="95000"/>
                    <a:lumOff val="5000"/>
                  </a:schemeClr>
                </a:solidFill>
              </a:rPr>
              <a:t>Consistent information</a:t>
            </a:r>
            <a:endParaRPr lang="en-US" dirty="0">
              <a:solidFill>
                <a:schemeClr val="tx1">
                  <a:lumMod val="95000"/>
                  <a:lumOff val="5000"/>
                </a:schemeClr>
              </a:solidFill>
            </a:endParaRPr>
          </a:p>
          <a:p>
            <a:pPr algn="ctr"/>
            <a:r>
              <a:rPr lang="en-US" sz="1900" dirty="0">
                <a:solidFill>
                  <a:schemeClr val="tx1">
                    <a:lumMod val="95000"/>
                    <a:lumOff val="5000"/>
                  </a:schemeClr>
                </a:solidFill>
              </a:rPr>
              <a:t>Resist the righting reflex</a:t>
            </a:r>
            <a:endParaRPr lang="en-US" dirty="0">
              <a:solidFill>
                <a:schemeClr val="tx1">
                  <a:lumMod val="95000"/>
                  <a:lumOff val="5000"/>
                </a:schemeClr>
              </a:solidFill>
            </a:endParaRPr>
          </a:p>
          <a:p>
            <a:pPr algn="ctr"/>
            <a:r>
              <a:rPr lang="en-US" sz="1900" dirty="0">
                <a:solidFill>
                  <a:schemeClr val="tx1">
                    <a:lumMod val="95000"/>
                    <a:lumOff val="5000"/>
                  </a:schemeClr>
                </a:solidFill>
              </a:rPr>
              <a:t>Roll with resistance</a:t>
            </a:r>
          </a:p>
          <a:p>
            <a:pPr algn="ctr"/>
            <a:endParaRPr lang="en-US" sz="1900" dirty="0">
              <a:solidFill>
                <a:schemeClr val="tx1">
                  <a:lumMod val="95000"/>
                  <a:lumOff val="5000"/>
                </a:schemeClr>
              </a:solidFill>
            </a:endParaRPr>
          </a:p>
          <a:p>
            <a:pPr marL="257175" indent="-257175" algn="ctr">
              <a:buFontTx/>
              <a:buChar char="-"/>
            </a:pPr>
            <a:endParaRPr lang="en-US" sz="1900" dirty="0">
              <a:solidFill>
                <a:schemeClr val="tx1">
                  <a:lumMod val="95000"/>
                  <a:lumOff val="5000"/>
                </a:schemeClr>
              </a:solidFill>
            </a:endParaRPr>
          </a:p>
          <a:p>
            <a:pPr marL="257175" indent="-257175" algn="ctr">
              <a:buFontTx/>
              <a:buChar char="-"/>
            </a:pPr>
            <a:endParaRPr lang="en-US" sz="1900" dirty="0">
              <a:solidFill>
                <a:schemeClr val="tx1">
                  <a:lumMod val="95000"/>
                  <a:lumOff val="5000"/>
                </a:schemeClr>
              </a:solidFill>
            </a:endParaRPr>
          </a:p>
        </p:txBody>
      </p:sp>
      <p:sp>
        <p:nvSpPr>
          <p:cNvPr id="13" name="Rounded Rectangle 12"/>
          <p:cNvSpPr/>
          <p:nvPr/>
        </p:nvSpPr>
        <p:spPr>
          <a:xfrm>
            <a:off x="1625592" y="2407459"/>
            <a:ext cx="1487791" cy="640883"/>
          </a:xfrm>
          <a:prstGeom prst="roundRect">
            <a:avLst/>
          </a:prstGeom>
          <a:solidFill>
            <a:schemeClr val="accent1">
              <a:alpha val="9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3684933" y="2401697"/>
            <a:ext cx="1532311" cy="646645"/>
          </a:xfrm>
          <a:prstGeom prst="roundRect">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5713077" y="2406076"/>
            <a:ext cx="1957203" cy="646645"/>
          </a:xfrm>
          <a:prstGeom prst="roundRect">
            <a:avLst/>
          </a:prstGeom>
          <a:solidFill>
            <a:schemeClr val="accent1">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789747" y="2580738"/>
            <a:ext cx="1239227" cy="323165"/>
          </a:xfrm>
          <a:prstGeom prst="rect">
            <a:avLst/>
          </a:prstGeom>
          <a:noFill/>
        </p:spPr>
        <p:txBody>
          <a:bodyPr wrap="square" rtlCol="0">
            <a:spAutoFit/>
          </a:bodyPr>
          <a:lstStyle/>
          <a:p>
            <a:pPr algn="ctr"/>
            <a:r>
              <a:rPr lang="en-US" sz="1500">
                <a:solidFill>
                  <a:schemeClr val="bg1"/>
                </a:solidFill>
                <a:latin typeface="Arial" panose="020B0604020202020204" pitchFamily="34" charset="0"/>
                <a:cs typeface="Arial" panose="020B0604020202020204" pitchFamily="34" charset="0"/>
              </a:rPr>
              <a:t>Resistance</a:t>
            </a:r>
          </a:p>
        </p:txBody>
      </p:sp>
      <p:sp>
        <p:nvSpPr>
          <p:cNvPr id="17" name="TextBox 16"/>
          <p:cNvSpPr txBox="1"/>
          <p:nvPr/>
        </p:nvSpPr>
        <p:spPr>
          <a:xfrm>
            <a:off x="3758859" y="2572112"/>
            <a:ext cx="1334117" cy="323165"/>
          </a:xfrm>
          <a:prstGeom prst="rect">
            <a:avLst/>
          </a:prstGeom>
          <a:noFill/>
        </p:spPr>
        <p:txBody>
          <a:bodyPr wrap="square" rtlCol="0">
            <a:spAutoFit/>
          </a:bodyPr>
          <a:lstStyle/>
          <a:p>
            <a:pPr algn="ctr"/>
            <a:r>
              <a:rPr lang="en-US" sz="1500">
                <a:solidFill>
                  <a:schemeClr val="bg1"/>
                </a:solidFill>
                <a:latin typeface="Arial" panose="020B0604020202020204" pitchFamily="34" charset="0"/>
                <a:cs typeface="Arial" panose="020B0604020202020204" pitchFamily="34" charset="0"/>
              </a:rPr>
              <a:t>Ambivalence</a:t>
            </a:r>
          </a:p>
        </p:txBody>
      </p:sp>
      <p:sp>
        <p:nvSpPr>
          <p:cNvPr id="18" name="TextBox 17"/>
          <p:cNvSpPr txBox="1"/>
          <p:nvPr/>
        </p:nvSpPr>
        <p:spPr>
          <a:xfrm>
            <a:off x="5883648" y="2574977"/>
            <a:ext cx="1675465" cy="323165"/>
          </a:xfrm>
          <a:prstGeom prst="rect">
            <a:avLst/>
          </a:prstGeom>
          <a:noFill/>
        </p:spPr>
        <p:txBody>
          <a:bodyPr wrap="square" rtlCol="0">
            <a:spAutoFit/>
          </a:bodyPr>
          <a:lstStyle/>
          <a:p>
            <a:pPr algn="ctr"/>
            <a:r>
              <a:rPr lang="en-US" sz="1500">
                <a:solidFill>
                  <a:schemeClr val="bg1"/>
                </a:solidFill>
                <a:latin typeface="Arial" panose="020B0604020202020204" pitchFamily="34" charset="0"/>
                <a:cs typeface="Arial" panose="020B0604020202020204" pitchFamily="34" charset="0"/>
              </a:rPr>
              <a:t>Ready to discuss</a:t>
            </a:r>
          </a:p>
        </p:txBody>
      </p:sp>
      <p:cxnSp>
        <p:nvCxnSpPr>
          <p:cNvPr id="19" name="Straight Arrow Connector 18"/>
          <p:cNvCxnSpPr/>
          <p:nvPr/>
        </p:nvCxnSpPr>
        <p:spPr>
          <a:xfrm>
            <a:off x="3197789" y="2735743"/>
            <a:ext cx="392990"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288435" y="2748161"/>
            <a:ext cx="392990"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66811" y="930680"/>
            <a:ext cx="8216599" cy="777318"/>
          </a:xfrm>
        </p:spPr>
        <p:txBody>
          <a:bodyPr>
            <a:normAutofit fontScale="90000"/>
          </a:bodyPr>
          <a:lstStyle/>
          <a:p>
            <a:pPr algn="ctr"/>
            <a:r>
              <a:rPr lang="en-US" dirty="0">
                <a:solidFill>
                  <a:schemeClr val="tx1">
                    <a:lumMod val="95000"/>
                    <a:lumOff val="5000"/>
                  </a:schemeClr>
                </a:solidFill>
              </a:rPr>
              <a:t>You can't force the conversation</a:t>
            </a:r>
          </a:p>
        </p:txBody>
      </p:sp>
      <p:sp>
        <p:nvSpPr>
          <p:cNvPr id="22" name="TextBox 21"/>
          <p:cNvSpPr txBox="1"/>
          <p:nvPr/>
        </p:nvSpPr>
        <p:spPr>
          <a:xfrm>
            <a:off x="1177127" y="6173235"/>
            <a:ext cx="6874024" cy="261610"/>
          </a:xfrm>
          <a:prstGeom prst="rect">
            <a:avLst/>
          </a:prstGeom>
          <a:noFill/>
        </p:spPr>
        <p:txBody>
          <a:bodyPr wrap="square" lIns="91440" tIns="45720" rIns="91440" bIns="45720" rtlCol="0" anchor="t">
            <a:spAutoFit/>
          </a:bodyPr>
          <a:lstStyle/>
          <a:p>
            <a:r>
              <a:rPr lang="en-US" sz="1100" dirty="0">
                <a:solidFill>
                  <a:schemeClr val="tx1">
                    <a:lumMod val="95000"/>
                    <a:lumOff val="5000"/>
                  </a:schemeClr>
                </a:solidFill>
                <a:latin typeface="Arial"/>
                <a:cs typeface="Arial"/>
              </a:rPr>
              <a:t>Pollak. Applying motivational interviewing techniques to palliative care communication. J Pall Med, 2011.</a:t>
            </a:r>
          </a:p>
        </p:txBody>
      </p:sp>
    </p:spTree>
    <p:extLst>
      <p:ext uri="{BB962C8B-B14F-4D97-AF65-F5344CB8AC3E}">
        <p14:creationId xmlns:p14="http://schemas.microsoft.com/office/powerpoint/2010/main" val="2838580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85725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1B1E5D56-C701-4A09-A11C-2C068D597507}"/>
              </a:ext>
            </a:extLst>
          </p:cNvPr>
          <p:cNvSpPr>
            <a:spLocks noGrp="1"/>
          </p:cNvSpPr>
          <p:nvPr>
            <p:ph type="title"/>
          </p:nvPr>
        </p:nvSpPr>
        <p:spPr>
          <a:xfrm>
            <a:off x="2321368" y="1967977"/>
            <a:ext cx="4578896" cy="2819538"/>
          </a:xfrm>
        </p:spPr>
        <p:txBody>
          <a:bodyPr vert="horz" lIns="68580" tIns="34290" rIns="68580" bIns="34290" rtlCol="0" anchor="b">
            <a:normAutofit fontScale="90000"/>
          </a:bodyPr>
          <a:lstStyle/>
          <a:p>
            <a:pPr algn="ctr"/>
            <a:r>
              <a:rPr lang="en-US" sz="3000" dirty="0">
                <a:solidFill>
                  <a:srgbClr val="FCFCFC"/>
                </a:solidFill>
                <a:latin typeface="Arial"/>
                <a:cs typeface="Arial"/>
              </a:rPr>
              <a:t>The Challenge: </a:t>
            </a:r>
            <a:br>
              <a:rPr lang="en-US" sz="3000" dirty="0">
                <a:latin typeface="Arial"/>
                <a:cs typeface="Arial"/>
              </a:rPr>
            </a:br>
            <a:br>
              <a:rPr lang="en-US" sz="3000" dirty="0">
                <a:latin typeface="Arial"/>
                <a:cs typeface="Arial"/>
              </a:rPr>
            </a:br>
            <a:r>
              <a:rPr lang="en-US" sz="3000" dirty="0">
                <a:solidFill>
                  <a:srgbClr val="FCFCFC"/>
                </a:solidFill>
                <a:latin typeface="Arial"/>
                <a:ea typeface="+mj-lt"/>
                <a:cs typeface="Arial"/>
              </a:rPr>
              <a:t>Things are changing.</a:t>
            </a:r>
            <a:br>
              <a:rPr lang="en-US" sz="3000" dirty="0">
                <a:solidFill>
                  <a:srgbClr val="FCFCFC"/>
                </a:solidFill>
                <a:latin typeface="Arial"/>
                <a:ea typeface="+mj-lt"/>
                <a:cs typeface="Arial"/>
              </a:rPr>
            </a:br>
            <a:r>
              <a:rPr lang="en-US" sz="3000" dirty="0">
                <a:solidFill>
                  <a:srgbClr val="FCFCFC"/>
                </a:solidFill>
                <a:latin typeface="Arial"/>
                <a:ea typeface="+mj-lt"/>
                <a:cs typeface="Arial"/>
              </a:rPr>
              <a:t>My patient is getting sicker.</a:t>
            </a:r>
            <a:br>
              <a:rPr lang="en-US" sz="3000" dirty="0">
                <a:latin typeface="Arial"/>
                <a:ea typeface="+mj-lt"/>
                <a:cs typeface="Arial"/>
              </a:rPr>
            </a:br>
            <a:r>
              <a:rPr lang="en-US" sz="3000" dirty="0">
                <a:solidFill>
                  <a:srgbClr val="FCFCFC"/>
                </a:solidFill>
                <a:latin typeface="Arial"/>
                <a:ea typeface="+mj-lt"/>
                <a:cs typeface="Arial"/>
              </a:rPr>
              <a:t>I'm worried.</a:t>
            </a:r>
            <a:br>
              <a:rPr lang="en-US" sz="3000" dirty="0">
                <a:solidFill>
                  <a:srgbClr val="FCFCFC"/>
                </a:solidFill>
                <a:latin typeface="Arial"/>
                <a:ea typeface="+mj-lt"/>
                <a:cs typeface="Arial"/>
              </a:rPr>
            </a:br>
            <a:r>
              <a:rPr lang="en-US" sz="3000" dirty="0">
                <a:solidFill>
                  <a:srgbClr val="FCFCFC"/>
                </a:solidFill>
                <a:latin typeface="Arial"/>
                <a:ea typeface="+mj-lt"/>
                <a:cs typeface="Arial"/>
              </a:rPr>
              <a:t>The patient hasn't been ready to talk.</a:t>
            </a:r>
            <a:endParaRPr lang="en-US" sz="3000" dirty="0">
              <a:latin typeface="Arial"/>
              <a:ea typeface="+mj-lt"/>
              <a:cs typeface="Arial"/>
            </a:endParaRPr>
          </a:p>
        </p:txBody>
      </p:sp>
    </p:spTree>
    <p:extLst>
      <p:ext uri="{BB962C8B-B14F-4D97-AF65-F5344CB8AC3E}">
        <p14:creationId xmlns:p14="http://schemas.microsoft.com/office/powerpoint/2010/main" val="3953901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descr="A sign on a pole&#10;&#10;Description automatically generated">
            <a:extLst>
              <a:ext uri="{FF2B5EF4-FFF2-40B4-BE49-F238E27FC236}">
                <a16:creationId xmlns:a16="http://schemas.microsoft.com/office/drawing/2014/main" id="{CEC1FC04-D842-4212-BE13-3D23F39C1DF4}"/>
              </a:ext>
            </a:extLst>
          </p:cNvPr>
          <p:cNvPicPr>
            <a:picLocks noChangeAspect="1"/>
          </p:cNvPicPr>
          <p:nvPr/>
        </p:nvPicPr>
        <p:blipFill>
          <a:blip r:embed="rId2"/>
          <a:stretch>
            <a:fillRect/>
          </a:stretch>
        </p:blipFill>
        <p:spPr>
          <a:xfrm>
            <a:off x="1668418" y="-55556"/>
            <a:ext cx="5296978" cy="6915618"/>
          </a:xfrm>
          <a:prstGeom prst="rect">
            <a:avLst/>
          </a:prstGeom>
        </p:spPr>
      </p:pic>
      <p:sp>
        <p:nvSpPr>
          <p:cNvPr id="5" name="TextBox 1">
            <a:extLst>
              <a:ext uri="{FF2B5EF4-FFF2-40B4-BE49-F238E27FC236}">
                <a16:creationId xmlns:a16="http://schemas.microsoft.com/office/drawing/2014/main" id="{C2FBA59A-95C4-4D09-88CC-54F61D51ADE0}"/>
              </a:ext>
            </a:extLst>
          </p:cNvPr>
          <p:cNvSpPr txBox="1"/>
          <p:nvPr/>
        </p:nvSpPr>
        <p:spPr>
          <a:xfrm>
            <a:off x="3293549" y="6275171"/>
            <a:ext cx="58478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latin typeface="Arial"/>
                <a:cs typeface="Arial"/>
              </a:rPr>
              <a:t>Cherry, Kendra. Emotions and Types of Emotional Responses: The 3 Key Elements That Make Up Emotion.</a:t>
            </a:r>
            <a:r>
              <a:rPr lang="en-US" sz="1000" dirty="0">
                <a:latin typeface="Arial"/>
                <a:ea typeface="+mn-lt"/>
                <a:cs typeface="+mn-lt"/>
              </a:rPr>
              <a:t> https://www.verywellmind.com/what-are-emotions-2795178. Last updated July 17, 2019.</a:t>
            </a:r>
            <a:endParaRPr lang="en-US" sz="1000">
              <a:latin typeface="Arial"/>
              <a:cs typeface="Calibri"/>
            </a:endParaRPr>
          </a:p>
        </p:txBody>
      </p:sp>
      <p:sp>
        <p:nvSpPr>
          <p:cNvPr id="6" name="Rectangle 5">
            <a:extLst>
              <a:ext uri="{FF2B5EF4-FFF2-40B4-BE49-F238E27FC236}">
                <a16:creationId xmlns:a16="http://schemas.microsoft.com/office/drawing/2014/main" id="{498CD4F1-648B-4EE3-9C28-779780EF9A40}"/>
              </a:ext>
            </a:extLst>
          </p:cNvPr>
          <p:cNvSpPr/>
          <p:nvPr/>
        </p:nvSpPr>
        <p:spPr>
          <a:xfrm>
            <a:off x="3291492" y="1764048"/>
            <a:ext cx="2032373" cy="547477"/>
          </a:xfrm>
          <a:prstGeom prst="rect">
            <a:avLst/>
          </a:prstGeom>
          <a:solidFill>
            <a:srgbClr val="EDD81C"/>
          </a:solidFill>
          <a:ln>
            <a:solidFill>
              <a:srgbClr val="EDD81C"/>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200" b="1" dirty="0">
                <a:solidFill>
                  <a:schemeClr val="tx1"/>
                </a:solidFill>
                <a:latin typeface="Arial"/>
                <a:cs typeface="Calibri"/>
              </a:rPr>
              <a:t>EMOTIONAL</a:t>
            </a:r>
            <a:endParaRPr lang="en-US" sz="2200" b="1">
              <a:solidFill>
                <a:schemeClr val="tx1"/>
              </a:solidFill>
              <a:latin typeface="Arial"/>
              <a:cs typeface="Arial"/>
            </a:endParaRPr>
          </a:p>
        </p:txBody>
      </p:sp>
    </p:spTree>
    <p:extLst>
      <p:ext uri="{BB962C8B-B14F-4D97-AF65-F5344CB8AC3E}">
        <p14:creationId xmlns:p14="http://schemas.microsoft.com/office/powerpoint/2010/main" val="58156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6407" y="529576"/>
            <a:ext cx="996552" cy="4924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41" y="529576"/>
            <a:ext cx="2505074" cy="269750"/>
          </a:xfrm>
          <a:prstGeom prst="rect">
            <a:avLst/>
          </a:prstGeom>
        </p:spPr>
      </p:pic>
      <p:pic>
        <p:nvPicPr>
          <p:cNvPr id="7" name="Picture 6">
            <a:extLst>
              <a:ext uri="{FF2B5EF4-FFF2-40B4-BE49-F238E27FC236}">
                <a16:creationId xmlns:a16="http://schemas.microsoft.com/office/drawing/2014/main" id="{7DB45D0D-77DA-465F-A14D-3114DECFFC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0293" y="2223126"/>
            <a:ext cx="914330" cy="914330"/>
          </a:xfrm>
          <a:prstGeom prst="rect">
            <a:avLst/>
          </a:prstGeom>
        </p:spPr>
      </p:pic>
      <p:sp>
        <p:nvSpPr>
          <p:cNvPr id="4" name="Rectangle 3">
            <a:extLst>
              <a:ext uri="{FF2B5EF4-FFF2-40B4-BE49-F238E27FC236}">
                <a16:creationId xmlns:a16="http://schemas.microsoft.com/office/drawing/2014/main" id="{AA0600B6-7BDA-4622-B452-1B9647D6198C}"/>
              </a:ext>
            </a:extLst>
          </p:cNvPr>
          <p:cNvSpPr/>
          <p:nvPr/>
        </p:nvSpPr>
        <p:spPr>
          <a:xfrm>
            <a:off x="7903598" y="3167390"/>
            <a:ext cx="1202551" cy="523220"/>
          </a:xfrm>
          <a:prstGeom prst="rect">
            <a:avLst/>
          </a:prstGeom>
        </p:spPr>
        <p:txBody>
          <a:bodyPr wrap="square">
            <a:spAutoFit/>
          </a:bodyPr>
          <a:lstStyle/>
          <a:p>
            <a:pPr defTabSz="914400">
              <a:buClr>
                <a:srgbClr val="000000"/>
              </a:buClr>
            </a:pPr>
            <a:r>
              <a:rPr lang="en-US" sz="1400" kern="0" dirty="0">
                <a:solidFill>
                  <a:srgbClr val="000000"/>
                </a:solidFill>
                <a:latin typeface="Arial"/>
                <a:cs typeface="Arial"/>
                <a:sym typeface="Arial"/>
              </a:rPr>
              <a:t>Attendance</a:t>
            </a:r>
          </a:p>
          <a:p>
            <a:pPr defTabSz="914400">
              <a:buClr>
                <a:srgbClr val="000000"/>
              </a:buClr>
            </a:pPr>
            <a:r>
              <a:rPr lang="en-US" sz="1400" kern="0" dirty="0">
                <a:solidFill>
                  <a:srgbClr val="000000"/>
                </a:solidFill>
                <a:latin typeface="Arial"/>
                <a:cs typeface="Arial"/>
                <a:sym typeface="Arial"/>
              </a:rPr>
              <a:t> QR Link </a:t>
            </a:r>
          </a:p>
        </p:txBody>
      </p:sp>
      <p:pic>
        <p:nvPicPr>
          <p:cNvPr id="20" name="Picture 19">
            <a:extLst>
              <a:ext uri="{FF2B5EF4-FFF2-40B4-BE49-F238E27FC236}">
                <a16:creationId xmlns:a16="http://schemas.microsoft.com/office/drawing/2014/main" id="{A35A0842-CE9C-4ADE-A0EF-DDD103D6C5A3}"/>
              </a:ext>
            </a:extLst>
          </p:cNvPr>
          <p:cNvPicPr>
            <a:picLocks noChangeAspect="1"/>
          </p:cNvPicPr>
          <p:nvPr/>
        </p:nvPicPr>
        <p:blipFill>
          <a:blip r:embed="rId5"/>
          <a:stretch>
            <a:fillRect/>
          </a:stretch>
        </p:blipFill>
        <p:spPr>
          <a:xfrm>
            <a:off x="1922928" y="5548130"/>
            <a:ext cx="5298141" cy="398173"/>
          </a:xfrm>
          <a:prstGeom prst="rect">
            <a:avLst/>
          </a:prstGeom>
        </p:spPr>
      </p:pic>
      <p:pic>
        <p:nvPicPr>
          <p:cNvPr id="26" name="Picture 25" descr="Graphical user interface, text, application&#10;&#10;Description automatically generated">
            <a:extLst>
              <a:ext uri="{FF2B5EF4-FFF2-40B4-BE49-F238E27FC236}">
                <a16:creationId xmlns:a16="http://schemas.microsoft.com/office/drawing/2014/main" id="{87D81DA2-C325-4639-8856-17AC3ECE57D5}"/>
              </a:ext>
            </a:extLst>
          </p:cNvPr>
          <p:cNvPicPr>
            <a:picLocks noChangeAspect="1"/>
          </p:cNvPicPr>
          <p:nvPr/>
        </p:nvPicPr>
        <p:blipFill>
          <a:blip r:embed="rId6"/>
          <a:stretch>
            <a:fillRect/>
          </a:stretch>
        </p:blipFill>
        <p:spPr>
          <a:xfrm>
            <a:off x="2483438" y="5946303"/>
            <a:ext cx="4177119" cy="804078"/>
          </a:xfrm>
          <a:prstGeom prst="rect">
            <a:avLst/>
          </a:prstGeom>
        </p:spPr>
      </p:pic>
      <p:graphicFrame>
        <p:nvGraphicFramePr>
          <p:cNvPr id="2" name="Table 1">
            <a:extLst>
              <a:ext uri="{FF2B5EF4-FFF2-40B4-BE49-F238E27FC236}">
                <a16:creationId xmlns:a16="http://schemas.microsoft.com/office/drawing/2014/main" id="{702A648D-4F72-4851-A873-FC4949F503A4}"/>
              </a:ext>
            </a:extLst>
          </p:cNvPr>
          <p:cNvGraphicFramePr>
            <a:graphicFrameLocks noGrp="1"/>
          </p:cNvGraphicFramePr>
          <p:nvPr>
            <p:extLst>
              <p:ext uri="{D42A27DB-BD31-4B8C-83A1-F6EECF244321}">
                <p14:modId xmlns:p14="http://schemas.microsoft.com/office/powerpoint/2010/main" val="1744342973"/>
              </p:ext>
            </p:extLst>
          </p:nvPr>
        </p:nvGraphicFramePr>
        <p:xfrm>
          <a:off x="1630650" y="1380100"/>
          <a:ext cx="5635065" cy="2168263"/>
        </p:xfrm>
        <a:graphic>
          <a:graphicData uri="http://schemas.openxmlformats.org/drawingml/2006/table">
            <a:tbl>
              <a:tblPr firstRow="1" firstCol="1" lastRow="1" lastCol="1" bandRow="1" bandCol="1"/>
              <a:tblGrid>
                <a:gridCol w="1360458">
                  <a:extLst>
                    <a:ext uri="{9D8B030D-6E8A-4147-A177-3AD203B41FA5}">
                      <a16:colId xmlns:a16="http://schemas.microsoft.com/office/drawing/2014/main" val="401606855"/>
                    </a:ext>
                  </a:extLst>
                </a:gridCol>
                <a:gridCol w="4274607">
                  <a:extLst>
                    <a:ext uri="{9D8B030D-6E8A-4147-A177-3AD203B41FA5}">
                      <a16:colId xmlns:a16="http://schemas.microsoft.com/office/drawing/2014/main" val="1539817928"/>
                    </a:ext>
                  </a:extLst>
                </a:gridCol>
              </a:tblGrid>
              <a:tr h="224728">
                <a:tc>
                  <a:txBody>
                    <a:bodyPr/>
                    <a:lstStyle/>
                    <a:p>
                      <a:pPr marL="64135" marR="0" algn="l">
                        <a:spcBef>
                          <a:spcPts val="0"/>
                        </a:spcBef>
                        <a:spcAft>
                          <a:spcPts val="0"/>
                        </a:spcAft>
                      </a:pPr>
                      <a:r>
                        <a:rPr lang="en-US" sz="900" b="1" dirty="0">
                          <a:effectLst/>
                          <a:latin typeface="Calibri" panose="020F0502020204030204" pitchFamily="34" charset="0"/>
                          <a:ea typeface="Ebrima" panose="02000000000000000000" pitchFamily="2" charset="0"/>
                          <a:cs typeface="Ebrima" panose="02000000000000000000" pitchFamily="2" charset="0"/>
                        </a:rPr>
                        <a:t>Thursday, Sept 2, 2021</a:t>
                      </a:r>
                      <a:endParaRPr lang="en-US" sz="1100" dirty="0">
                        <a:effectLst/>
                        <a:latin typeface="Ebrima" panose="02000000000000000000" pitchFamily="2" charset="0"/>
                        <a:ea typeface="Ebrima" panose="02000000000000000000" pitchFamily="2" charset="0"/>
                        <a:cs typeface="Ebrima" panose="02000000000000000000" pitchFamily="2" charset="0"/>
                      </a:endParaRPr>
                    </a:p>
                    <a:p>
                      <a:pPr marL="64135" marR="0" algn="l">
                        <a:spcBef>
                          <a:spcPts val="0"/>
                        </a:spcBef>
                        <a:spcAft>
                          <a:spcPts val="0"/>
                        </a:spcAft>
                      </a:pPr>
                      <a:r>
                        <a:rPr lang="en-US" sz="900" b="1" dirty="0">
                          <a:effectLst/>
                          <a:latin typeface="Calibri" panose="020F0502020204030204" pitchFamily="34" charset="0"/>
                          <a:ea typeface="Ebrima" panose="02000000000000000000" pitchFamily="2" charset="0"/>
                          <a:cs typeface="Ebrima" panose="02000000000000000000" pitchFamily="2" charset="0"/>
                        </a:rPr>
                        <a:t>12:15pm-1:15pm</a:t>
                      </a:r>
                      <a:endParaRPr lang="en-US" sz="1100" dirty="0">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gn="l">
                        <a:lnSpc>
                          <a:spcPts val="1215"/>
                        </a:lnSpc>
                        <a:spcBef>
                          <a:spcPts val="0"/>
                        </a:spcBef>
                        <a:spcAft>
                          <a:spcPts val="0"/>
                        </a:spcAft>
                      </a:pPr>
                      <a:r>
                        <a:rPr lang="en-US" sz="1200" b="1">
                          <a:effectLst/>
                          <a:latin typeface="Calibri" panose="020F0502020204030204" pitchFamily="34" charset="0"/>
                          <a:ea typeface="Ebrima" panose="02000000000000000000" pitchFamily="2" charset="0"/>
                          <a:cs typeface="Ebrima" panose="02000000000000000000" pitchFamily="2" charset="0"/>
                        </a:rPr>
                        <a:t>Palliative and Hospice Care:  What the PC Provider Needs to Know </a:t>
                      </a:r>
                      <a:endParaRPr lang="en-US" sz="1100">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466784"/>
                  </a:ext>
                </a:extLst>
              </a:tr>
              <a:tr h="208821">
                <a:tc>
                  <a:txBody>
                    <a:bodyPr/>
                    <a:lstStyle/>
                    <a:p>
                      <a:pPr marL="64135" marR="0" algn="l">
                        <a:spcBef>
                          <a:spcPts val="0"/>
                        </a:spcBef>
                        <a:spcAft>
                          <a:spcPts val="0"/>
                        </a:spcAft>
                      </a:pPr>
                      <a:r>
                        <a:rPr lang="en-US" sz="900" b="1">
                          <a:effectLst/>
                          <a:latin typeface="Calibri" panose="020F0502020204030204" pitchFamily="34" charset="0"/>
                          <a:ea typeface="Ebrima" panose="02000000000000000000" pitchFamily="2" charset="0"/>
                          <a:cs typeface="Ebrima" panose="02000000000000000000" pitchFamily="2" charset="0"/>
                        </a:rPr>
                        <a:t>Clinical Medical Director(s):</a:t>
                      </a:r>
                      <a:endParaRPr lang="en-US" sz="1100">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gn="l">
                        <a:lnSpc>
                          <a:spcPts val="1215"/>
                        </a:lnSpc>
                        <a:spcBef>
                          <a:spcPts val="0"/>
                        </a:spcBef>
                        <a:spcAft>
                          <a:spcPts val="0"/>
                        </a:spcAft>
                      </a:pPr>
                      <a:r>
                        <a:rPr lang="en-US" sz="1200" dirty="0">
                          <a:effectLst/>
                          <a:latin typeface="Calibri" panose="020F0502020204030204" pitchFamily="34" charset="0"/>
                          <a:ea typeface="Ebrima" panose="02000000000000000000" pitchFamily="2" charset="0"/>
                          <a:cs typeface="Ebrima" panose="02000000000000000000" pitchFamily="2" charset="0"/>
                        </a:rPr>
                        <a:t>Jane F. Potter, MD, GWEP Program Director</a:t>
                      </a:r>
                      <a:endParaRPr lang="en-US" sz="1100" dirty="0">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873836"/>
                  </a:ext>
                </a:extLst>
              </a:tr>
              <a:tr h="208821">
                <a:tc>
                  <a:txBody>
                    <a:bodyPr/>
                    <a:lstStyle/>
                    <a:p>
                      <a:pPr marL="64135" marR="0" algn="l">
                        <a:spcBef>
                          <a:spcPts val="0"/>
                        </a:spcBef>
                        <a:spcAft>
                          <a:spcPts val="0"/>
                        </a:spcAft>
                      </a:pPr>
                      <a:r>
                        <a:rPr lang="en-US" sz="900" b="1" dirty="0">
                          <a:effectLst/>
                          <a:latin typeface="Calibri" panose="020F0502020204030204" pitchFamily="34" charset="0"/>
                          <a:ea typeface="Ebrima" panose="02000000000000000000" pitchFamily="2" charset="0"/>
                          <a:cs typeface="Ebrima" panose="02000000000000000000" pitchFamily="2" charset="0"/>
                        </a:rPr>
                        <a:t>Didactic Speaker(s):</a:t>
                      </a:r>
                      <a:endParaRPr lang="en-US" sz="1100" dirty="0">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gn="l">
                        <a:lnSpc>
                          <a:spcPts val="1215"/>
                        </a:lnSpc>
                        <a:spcBef>
                          <a:spcPts val="0"/>
                        </a:spcBef>
                        <a:spcAft>
                          <a:spcPts val="0"/>
                        </a:spcAft>
                      </a:pPr>
                      <a:r>
                        <a:rPr lang="en-US" sz="1200">
                          <a:effectLst/>
                          <a:latin typeface="Calibri" panose="020F0502020204030204" pitchFamily="34" charset="0"/>
                          <a:ea typeface="Ebrima" panose="02000000000000000000" pitchFamily="2" charset="0"/>
                          <a:cs typeface="Ebrima" panose="02000000000000000000" pitchFamily="2" charset="0"/>
                        </a:rPr>
                        <a:t>Melissa Teply, MD</a:t>
                      </a:r>
                      <a:endParaRPr lang="en-US" sz="1100">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470400"/>
                  </a:ext>
                </a:extLst>
              </a:tr>
              <a:tr h="247248">
                <a:tc>
                  <a:txBody>
                    <a:bodyPr/>
                    <a:lstStyle/>
                    <a:p>
                      <a:pPr marL="64135" marR="0" algn="l">
                        <a:spcBef>
                          <a:spcPts val="0"/>
                        </a:spcBef>
                        <a:spcAft>
                          <a:spcPts val="0"/>
                        </a:spcAft>
                      </a:pPr>
                      <a:r>
                        <a:rPr lang="en-US" sz="900" b="1">
                          <a:effectLst/>
                          <a:latin typeface="Calibri" panose="020F0502020204030204" pitchFamily="34" charset="0"/>
                          <a:ea typeface="Ebrima" panose="02000000000000000000" pitchFamily="2" charset="0"/>
                          <a:cs typeface="Ebrima" panose="02000000000000000000" pitchFamily="2" charset="0"/>
                        </a:rPr>
                        <a:t>Case Submitted by:</a:t>
                      </a:r>
                      <a:endParaRPr lang="en-US" sz="1100">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gn="l">
                        <a:lnSpc>
                          <a:spcPts val="1125"/>
                        </a:lnSpc>
                        <a:spcBef>
                          <a:spcPts val="0"/>
                        </a:spcBef>
                        <a:spcAft>
                          <a:spcPts val="0"/>
                        </a:spcAft>
                      </a:pPr>
                      <a:r>
                        <a:rPr lang="en-US" sz="1200">
                          <a:effectLst/>
                          <a:latin typeface="Calibri" panose="020F0502020204030204" pitchFamily="34" charset="0"/>
                          <a:ea typeface="Ebrima" panose="02000000000000000000" pitchFamily="2" charset="0"/>
                          <a:cs typeface="Ebrima" panose="02000000000000000000" pitchFamily="2" charset="0"/>
                        </a:rPr>
                        <a:t>Nebraska Medicine</a:t>
                      </a:r>
                      <a:endParaRPr lang="en-US" sz="1100">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366848"/>
                  </a:ext>
                </a:extLst>
              </a:tr>
              <a:tr h="247248">
                <a:tc>
                  <a:txBody>
                    <a:bodyPr/>
                    <a:lstStyle/>
                    <a:p>
                      <a:pPr marL="64135" marR="0" algn="l">
                        <a:spcBef>
                          <a:spcPts val="0"/>
                        </a:spcBef>
                        <a:spcAft>
                          <a:spcPts val="0"/>
                        </a:spcAft>
                      </a:pPr>
                      <a:r>
                        <a:rPr lang="en-US" sz="900" b="1">
                          <a:effectLst/>
                          <a:latin typeface="Calibri" panose="020F0502020204030204" pitchFamily="34" charset="0"/>
                          <a:ea typeface="Ebrima" panose="02000000000000000000" pitchFamily="2" charset="0"/>
                          <a:cs typeface="Ebrima" panose="02000000000000000000" pitchFamily="2" charset="0"/>
                        </a:rPr>
                        <a:t>Case Review Facilitator(s):</a:t>
                      </a:r>
                      <a:endParaRPr lang="en-US" sz="1100">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gn="l">
                        <a:lnSpc>
                          <a:spcPts val="1125"/>
                        </a:lnSpc>
                        <a:spcBef>
                          <a:spcPts val="0"/>
                        </a:spcBef>
                        <a:spcAft>
                          <a:spcPts val="0"/>
                        </a:spcAft>
                      </a:pPr>
                      <a:r>
                        <a:rPr lang="en-US" sz="1200">
                          <a:effectLst/>
                          <a:latin typeface="Calibri" panose="020F0502020204030204" pitchFamily="34" charset="0"/>
                          <a:ea typeface="Ebrima" panose="02000000000000000000" pitchFamily="2" charset="0"/>
                          <a:cs typeface="Ebrima" panose="02000000000000000000" pitchFamily="2" charset="0"/>
                        </a:rPr>
                        <a:t>Melissa Teply, MD, Jane F. Potter, MD</a:t>
                      </a:r>
                      <a:endParaRPr lang="en-US" sz="1100">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075599"/>
                  </a:ext>
                </a:extLst>
              </a:tr>
              <a:tr h="250478">
                <a:tc>
                  <a:txBody>
                    <a:bodyPr/>
                    <a:lstStyle/>
                    <a:p>
                      <a:pPr marL="64135" marR="0" algn="l">
                        <a:spcBef>
                          <a:spcPts val="0"/>
                        </a:spcBef>
                        <a:spcAft>
                          <a:spcPts val="0"/>
                        </a:spcAft>
                      </a:pPr>
                      <a:r>
                        <a:rPr lang="en-US" sz="900" b="1">
                          <a:effectLst/>
                          <a:latin typeface="Calibri" panose="020F0502020204030204" pitchFamily="34" charset="0"/>
                          <a:ea typeface="Ebrima" panose="02000000000000000000" pitchFamily="2" charset="0"/>
                          <a:cs typeface="Ebrima" panose="02000000000000000000" pitchFamily="2" charset="0"/>
                        </a:rPr>
                        <a:t>Target Audience:</a:t>
                      </a:r>
                      <a:endParaRPr lang="en-US" sz="1100">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gn="l">
                        <a:lnSpc>
                          <a:spcPts val="1215"/>
                        </a:lnSpc>
                        <a:spcBef>
                          <a:spcPts val="0"/>
                        </a:spcBef>
                        <a:spcAft>
                          <a:spcPts val="0"/>
                        </a:spcAft>
                      </a:pPr>
                      <a:r>
                        <a:rPr lang="en-US" sz="1200">
                          <a:effectLst/>
                          <a:latin typeface="Calibri" panose="020F0502020204030204" pitchFamily="34" charset="0"/>
                          <a:ea typeface="Ebrima" panose="02000000000000000000" pitchFamily="2" charset="0"/>
                          <a:cs typeface="Ebrima" panose="02000000000000000000" pitchFamily="2" charset="0"/>
                        </a:rPr>
                        <a:t>Physicians, Advanced Practice Providers, Pharmacists, RNs, Medical Assistants, Psychologists, Direct Care Workers, other healthcare providers</a:t>
                      </a:r>
                      <a:endParaRPr lang="en-US" sz="1100">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096511"/>
                  </a:ext>
                </a:extLst>
              </a:tr>
              <a:tr h="375327">
                <a:tc>
                  <a:txBody>
                    <a:bodyPr/>
                    <a:lstStyle/>
                    <a:p>
                      <a:pPr marL="64135" marR="0" algn="l">
                        <a:spcBef>
                          <a:spcPts val="0"/>
                        </a:spcBef>
                        <a:spcAft>
                          <a:spcPts val="0"/>
                        </a:spcAft>
                      </a:pPr>
                      <a:r>
                        <a:rPr lang="en-US" sz="900" b="1">
                          <a:effectLst/>
                          <a:latin typeface="Calibri" panose="020F0502020204030204" pitchFamily="34" charset="0"/>
                          <a:ea typeface="Ebrima" panose="02000000000000000000" pitchFamily="2" charset="0"/>
                          <a:cs typeface="Ebrima" panose="02000000000000000000" pitchFamily="2" charset="0"/>
                        </a:rPr>
                        <a:t>Clinical Objectives:</a:t>
                      </a:r>
                      <a:endParaRPr lang="en-US" sz="1100">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marR="0" algn="l">
                        <a:lnSpc>
                          <a:spcPts val="1215"/>
                        </a:lnSpc>
                        <a:spcBef>
                          <a:spcPts val="0"/>
                        </a:spcBef>
                        <a:spcAft>
                          <a:spcPts val="0"/>
                        </a:spcAft>
                      </a:pPr>
                      <a:r>
                        <a:rPr lang="en-US" sz="1200" dirty="0">
                          <a:effectLst/>
                          <a:latin typeface="Calibri" panose="020F0502020204030204" pitchFamily="34" charset="0"/>
                          <a:ea typeface="Ebrima" panose="02000000000000000000" pitchFamily="2" charset="0"/>
                          <a:cs typeface="Ebrima" panose="02000000000000000000" pitchFamily="2" charset="0"/>
                        </a:rPr>
                        <a:t>To educate community and rural healthcare providers in patient care, treatment and management of care for older patients. To expand access to specialty care in Nebraska.</a:t>
                      </a:r>
                      <a:endParaRPr lang="en-US" sz="1100" dirty="0">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770220"/>
                  </a:ext>
                </a:extLst>
              </a:tr>
            </a:tbl>
          </a:graphicData>
        </a:graphic>
      </p:graphicFrame>
      <p:graphicFrame>
        <p:nvGraphicFramePr>
          <p:cNvPr id="3" name="Table 2">
            <a:extLst>
              <a:ext uri="{FF2B5EF4-FFF2-40B4-BE49-F238E27FC236}">
                <a16:creationId xmlns:a16="http://schemas.microsoft.com/office/drawing/2014/main" id="{4BC0D747-73F3-4A82-A2FE-4B27BB5EDA6A}"/>
              </a:ext>
            </a:extLst>
          </p:cNvPr>
          <p:cNvGraphicFramePr>
            <a:graphicFrameLocks noGrp="1"/>
          </p:cNvGraphicFramePr>
          <p:nvPr>
            <p:extLst>
              <p:ext uri="{D42A27DB-BD31-4B8C-83A1-F6EECF244321}">
                <p14:modId xmlns:p14="http://schemas.microsoft.com/office/powerpoint/2010/main" val="4168603884"/>
              </p:ext>
            </p:extLst>
          </p:nvPr>
        </p:nvGraphicFramePr>
        <p:xfrm>
          <a:off x="1242218" y="3610093"/>
          <a:ext cx="6404189" cy="1909337"/>
        </p:xfrm>
        <a:graphic>
          <a:graphicData uri="http://schemas.openxmlformats.org/drawingml/2006/table">
            <a:tbl>
              <a:tblPr firstRow="1" firstCol="1" bandRow="1"/>
              <a:tblGrid>
                <a:gridCol w="1293308">
                  <a:extLst>
                    <a:ext uri="{9D8B030D-6E8A-4147-A177-3AD203B41FA5}">
                      <a16:colId xmlns:a16="http://schemas.microsoft.com/office/drawing/2014/main" val="569237217"/>
                    </a:ext>
                  </a:extLst>
                </a:gridCol>
                <a:gridCol w="2295057">
                  <a:extLst>
                    <a:ext uri="{9D8B030D-6E8A-4147-A177-3AD203B41FA5}">
                      <a16:colId xmlns:a16="http://schemas.microsoft.com/office/drawing/2014/main" val="2882200504"/>
                    </a:ext>
                  </a:extLst>
                </a:gridCol>
                <a:gridCol w="2815824">
                  <a:extLst>
                    <a:ext uri="{9D8B030D-6E8A-4147-A177-3AD203B41FA5}">
                      <a16:colId xmlns:a16="http://schemas.microsoft.com/office/drawing/2014/main" val="1591449664"/>
                    </a:ext>
                  </a:extLst>
                </a:gridCol>
              </a:tblGrid>
              <a:tr h="148196">
                <a:tc>
                  <a:txBody>
                    <a:bodyPr/>
                    <a:lstStyle/>
                    <a:p>
                      <a:pPr marL="0" marR="0" algn="r" fontAlgn="base">
                        <a:spcBef>
                          <a:spcPts val="0"/>
                        </a:spcBef>
                        <a:spcAft>
                          <a:spcPts val="0"/>
                        </a:spcAft>
                      </a:pPr>
                      <a:r>
                        <a:rPr lang="en-US" sz="1000" b="1" i="1">
                          <a:solidFill>
                            <a:srgbClr val="000000"/>
                          </a:solidFill>
                          <a:effectLst/>
                          <a:latin typeface="Arial" panose="020B0604020202020204" pitchFamily="34" charset="0"/>
                          <a:ea typeface="Times New Roman" panose="02020603050405020304" pitchFamily="18" charset="0"/>
                          <a:cs typeface="Ebrima" panose="02000000000000000000" pitchFamily="2" charset="0"/>
                        </a:rPr>
                        <a:t>Time </a:t>
                      </a:r>
                      <a:endParaRPr lang="en-US" sz="110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lnL>
                      <a:noFill/>
                    </a:lnL>
                    <a:lnR>
                      <a:noFill/>
                    </a:lnR>
                    <a:lnT>
                      <a:noFill/>
                    </a:lnT>
                    <a:lnB w="12700" cap="flat" cmpd="sng" algn="ctr">
                      <a:solidFill>
                        <a:srgbClr val="666666"/>
                      </a:solidFill>
                      <a:prstDash val="solid"/>
                      <a:round/>
                      <a:headEnd type="none" w="med" len="med"/>
                      <a:tailEnd type="none" w="med" len="med"/>
                    </a:lnB>
                    <a:solidFill>
                      <a:srgbClr val="FFFFFF"/>
                    </a:solidFill>
                  </a:tcPr>
                </a:tc>
                <a:tc>
                  <a:txBody>
                    <a:bodyPr/>
                    <a:lstStyle/>
                    <a:p>
                      <a:pPr marL="0" marR="0" fontAlgn="base">
                        <a:spcBef>
                          <a:spcPts val="0"/>
                        </a:spcBef>
                        <a:spcAft>
                          <a:spcPts val="0"/>
                        </a:spcAft>
                      </a:pPr>
                      <a:r>
                        <a:rPr lang="en-US" sz="1000" b="1">
                          <a:solidFill>
                            <a:srgbClr val="000000"/>
                          </a:solidFill>
                          <a:effectLst/>
                          <a:latin typeface="Arial" panose="020B0604020202020204" pitchFamily="34" charset="0"/>
                          <a:ea typeface="Times New Roman" panose="02020603050405020304" pitchFamily="18" charset="0"/>
                          <a:cs typeface="Ebrima" panose="02000000000000000000" pitchFamily="2" charset="0"/>
                        </a:rPr>
                        <a:t>Didactic(s) / Case Based Discussion(s) </a:t>
                      </a:r>
                      <a:endParaRPr lang="en-US" sz="110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lnL>
                      <a:noFill/>
                    </a:lnL>
                    <a:lnR>
                      <a:noFill/>
                    </a:lnR>
                    <a:lnT>
                      <a:noFill/>
                    </a:lnT>
                    <a:lnB w="12700" cap="flat" cmpd="sng" algn="ctr">
                      <a:solidFill>
                        <a:srgbClr val="666666"/>
                      </a:solidFill>
                      <a:prstDash val="solid"/>
                      <a:round/>
                      <a:headEnd type="none" w="med" len="med"/>
                      <a:tailEnd type="none" w="med" len="med"/>
                    </a:lnB>
                    <a:solidFill>
                      <a:srgbClr val="FFFFFF"/>
                    </a:solidFill>
                  </a:tcPr>
                </a:tc>
                <a:tc>
                  <a:txBody>
                    <a:bodyPr/>
                    <a:lstStyle/>
                    <a:p>
                      <a:pPr marL="0" marR="0" fontAlgn="base">
                        <a:spcBef>
                          <a:spcPts val="0"/>
                        </a:spcBef>
                        <a:spcAft>
                          <a:spcPts val="0"/>
                        </a:spcAft>
                      </a:pPr>
                      <a:r>
                        <a:rPr lang="en-US" sz="1000" b="1" dirty="0">
                          <a:solidFill>
                            <a:srgbClr val="000000"/>
                          </a:solidFill>
                          <a:effectLst/>
                          <a:latin typeface="Arial" panose="020B0604020202020204" pitchFamily="34" charset="0"/>
                          <a:ea typeface="Times New Roman" panose="02020603050405020304" pitchFamily="18" charset="0"/>
                          <a:cs typeface="Ebrima" panose="02000000000000000000" pitchFamily="2" charset="0"/>
                        </a:rPr>
                        <a:t>Speaker(s) </a:t>
                      </a:r>
                      <a:endParaRPr lang="en-US" sz="1100"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lnL>
                      <a:noFill/>
                    </a:lnL>
                    <a:lnR>
                      <a:noFill/>
                    </a:lnR>
                    <a:lnT>
                      <a:noFill/>
                    </a:lnT>
                    <a:lnB w="12700" cap="flat" cmpd="sng" algn="ctr">
                      <a:solidFill>
                        <a:srgbClr val="666666"/>
                      </a:solidFill>
                      <a:prstDash val="solid"/>
                      <a:round/>
                      <a:headEnd type="none" w="med" len="med"/>
                      <a:tailEnd type="none" w="med" len="med"/>
                    </a:lnB>
                    <a:solidFill>
                      <a:srgbClr val="FFFFFF"/>
                    </a:solidFill>
                  </a:tcPr>
                </a:tc>
                <a:extLst>
                  <a:ext uri="{0D108BD9-81ED-4DB2-BD59-A6C34878D82A}">
                    <a16:rowId xmlns:a16="http://schemas.microsoft.com/office/drawing/2014/main" val="1327191078"/>
                  </a:ext>
                </a:extLst>
              </a:tr>
              <a:tr h="389015">
                <a:tc>
                  <a:txBody>
                    <a:bodyPr/>
                    <a:lstStyle/>
                    <a:p>
                      <a:pPr marL="0" marR="0" algn="r" fontAlgn="base">
                        <a:spcBef>
                          <a:spcPts val="0"/>
                        </a:spcBef>
                        <a:spcAft>
                          <a:spcPts val="0"/>
                        </a:spcAft>
                      </a:pPr>
                      <a:r>
                        <a:rPr lang="en-US" sz="1200" i="1">
                          <a:solidFill>
                            <a:srgbClr val="000000"/>
                          </a:solidFill>
                          <a:effectLst/>
                          <a:latin typeface="Calibri" panose="020F0502020204030204" pitchFamily="34" charset="0"/>
                          <a:ea typeface="Times New Roman" panose="02020603050405020304" pitchFamily="18" charset="0"/>
                          <a:cs typeface="Ebrima" panose="02000000000000000000" pitchFamily="2" charset="0"/>
                        </a:rPr>
                        <a:t>12:15pm - 12:20pm</a:t>
                      </a:r>
                      <a:endParaRPr lang="en-US" sz="110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a:noFill/>
                    </a:lnB>
                    <a:solidFill>
                      <a:srgbClr val="FFFFFF"/>
                    </a:solidFill>
                  </a:tcPr>
                </a:tc>
                <a:tc>
                  <a:txBody>
                    <a:bodyPr/>
                    <a:lstStyle/>
                    <a:p>
                      <a:pPr marL="0" marR="0" algn="ctr" fontAlgn="base">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Ebrima" panose="02000000000000000000" pitchFamily="2" charset="0"/>
                        </a:rPr>
                        <a:t>Announcements and Introductions</a:t>
                      </a:r>
                      <a:endParaRPr lang="en-US" sz="1100"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fontAlgn="base">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Ebrima" panose="02000000000000000000" pitchFamily="2" charset="0"/>
                        </a:rPr>
                        <a:t>Jane F. Potter, MD, GWEP Program Director</a:t>
                      </a:r>
                      <a:endParaRPr lang="en-US" sz="110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3468334349"/>
                  </a:ext>
                </a:extLst>
              </a:tr>
              <a:tr h="509424">
                <a:tc>
                  <a:txBody>
                    <a:bodyPr/>
                    <a:lstStyle/>
                    <a:p>
                      <a:pPr marL="0" marR="0" algn="r" fontAlgn="base">
                        <a:spcBef>
                          <a:spcPts val="0"/>
                        </a:spcBef>
                        <a:spcAft>
                          <a:spcPts val="0"/>
                        </a:spcAft>
                      </a:pPr>
                      <a:r>
                        <a:rPr lang="en-US" sz="1200" i="1">
                          <a:solidFill>
                            <a:srgbClr val="000000"/>
                          </a:solidFill>
                          <a:effectLst/>
                          <a:latin typeface="Calibri" panose="020F0502020204030204" pitchFamily="34" charset="0"/>
                          <a:ea typeface="Times New Roman" panose="02020603050405020304" pitchFamily="18" charset="0"/>
                          <a:cs typeface="Ebrima" panose="02000000000000000000" pitchFamily="2" charset="0"/>
                        </a:rPr>
                        <a:t>12:20pm – 12:40pm</a:t>
                      </a:r>
                      <a:endParaRPr lang="en-US" sz="110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a:noFill/>
                    </a:lnT>
                    <a:lnB>
                      <a:noFill/>
                    </a:lnB>
                    <a:solidFill>
                      <a:srgbClr val="FFFFFF"/>
                    </a:solidFill>
                  </a:tcPr>
                </a:tc>
                <a:tc>
                  <a:txBody>
                    <a:bodyPr/>
                    <a:lstStyle/>
                    <a:p>
                      <a:pPr marL="0" marR="0" algn="ctr" fontAlgn="base">
                        <a:spcBef>
                          <a:spcPts val="0"/>
                        </a:spcBef>
                        <a:spcAft>
                          <a:spcPts val="0"/>
                        </a:spcAft>
                      </a:pPr>
                      <a:r>
                        <a:rPr lang="en-US" sz="1200">
                          <a:solidFill>
                            <a:srgbClr val="000000"/>
                          </a:solidFill>
                          <a:effectLst/>
                          <a:latin typeface="Calibri" panose="020F0502020204030204" pitchFamily="34" charset="0"/>
                          <a:ea typeface="Ebrima" panose="02000000000000000000" pitchFamily="2" charset="0"/>
                          <a:cs typeface="Ebrima" panose="02000000000000000000" pitchFamily="2" charset="0"/>
                        </a:rPr>
                        <a:t>Palliative Medicine: What the Primary    Care Provider Needs to Know</a:t>
                      </a:r>
                      <a:endParaRPr lang="en-US" sz="110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gn="ctr" fontAlgn="base">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Ebrima" panose="02000000000000000000" pitchFamily="2" charset="0"/>
                        </a:rPr>
                        <a:t>Melissa Teply, MD</a:t>
                      </a:r>
                      <a:endParaRPr lang="en-US" sz="110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80121922"/>
                  </a:ext>
                </a:extLst>
              </a:tr>
              <a:tr h="333441">
                <a:tc>
                  <a:txBody>
                    <a:bodyPr/>
                    <a:lstStyle/>
                    <a:p>
                      <a:pPr marL="0" marR="0" algn="ctr" fontAlgn="base">
                        <a:spcBef>
                          <a:spcPts val="0"/>
                        </a:spcBef>
                        <a:spcAft>
                          <a:spcPts val="0"/>
                        </a:spcAft>
                      </a:pPr>
                      <a:r>
                        <a:rPr lang="en-US" sz="1200" i="1">
                          <a:solidFill>
                            <a:srgbClr val="000000"/>
                          </a:solidFill>
                          <a:effectLst/>
                          <a:latin typeface="Calibri" panose="020F0502020204030204" pitchFamily="34" charset="0"/>
                          <a:ea typeface="Times New Roman" panose="02020603050405020304" pitchFamily="18" charset="0"/>
                          <a:cs typeface="Ebrima" panose="02000000000000000000" pitchFamily="2" charset="0"/>
                        </a:rPr>
                        <a:t>12:40pm – 1:15pm</a:t>
                      </a:r>
                      <a:endParaRPr lang="en-US" sz="110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a:noFill/>
                    </a:lnT>
                    <a:lnB>
                      <a:noFill/>
                    </a:lnB>
                    <a:solidFill>
                      <a:srgbClr val="FFFFFF"/>
                    </a:solidFill>
                  </a:tcPr>
                </a:tc>
                <a:tc>
                  <a:txBody>
                    <a:bodyPr/>
                    <a:lstStyle/>
                    <a:p>
                      <a:pPr marL="0" marR="0" algn="ctr" fontAlgn="base">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Ebrima" panose="02000000000000000000" pitchFamily="2" charset="0"/>
                        </a:rPr>
                        <a:t>Case Presentation and Discussion</a:t>
                      </a:r>
                      <a:endParaRPr lang="en-US" sz="110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gn="ctr" fontAlgn="base">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Melissa Teply, MD</a:t>
                      </a:r>
                      <a:endParaRPr lang="en-US" sz="1100"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3933291822"/>
                  </a:ext>
                </a:extLst>
              </a:tr>
              <a:tr h="333441">
                <a:tc>
                  <a:txBody>
                    <a:bodyPr/>
                    <a:lstStyle/>
                    <a:p>
                      <a:pPr marL="0" marR="0" algn="l" fontAlgn="base">
                        <a:spcBef>
                          <a:spcPts val="0"/>
                        </a:spcBef>
                        <a:spcAft>
                          <a:spcPts val="0"/>
                        </a:spcAft>
                      </a:pPr>
                      <a:r>
                        <a:rPr lang="en-US" sz="1200" i="1">
                          <a:solidFill>
                            <a:srgbClr val="000000"/>
                          </a:solidFill>
                          <a:effectLst/>
                          <a:latin typeface="Calibri" panose="020F0502020204030204" pitchFamily="34" charset="0"/>
                          <a:ea typeface="Times New Roman" panose="02020603050405020304" pitchFamily="18" charset="0"/>
                          <a:cs typeface="Ebrima" panose="02000000000000000000" pitchFamily="2" charset="0"/>
                        </a:rPr>
                        <a:t>   1:15pm</a:t>
                      </a:r>
                      <a:endParaRPr lang="en-US" sz="110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a:noFill/>
                    </a:lnL>
                    <a:lnR w="12700" cap="flat" cmpd="sng" algn="ctr">
                      <a:solidFill>
                        <a:srgbClr val="666666"/>
                      </a:solidFill>
                      <a:prstDash val="solid"/>
                      <a:round/>
                      <a:headEnd type="none" w="med" len="med"/>
                      <a:tailEnd type="none" w="med" len="med"/>
                    </a:lnR>
                    <a:lnT>
                      <a:noFill/>
                    </a:lnT>
                    <a:lnB>
                      <a:noFill/>
                    </a:lnB>
                    <a:solidFill>
                      <a:srgbClr val="FFFFFF"/>
                    </a:solidFill>
                  </a:tcPr>
                </a:tc>
                <a:tc>
                  <a:txBody>
                    <a:bodyPr/>
                    <a:lstStyle/>
                    <a:p>
                      <a:pPr marL="0" marR="0" algn="ctr" fontAlgn="base">
                        <a:spcBef>
                          <a:spcPts val="0"/>
                        </a:spcBef>
                        <a:spcAft>
                          <a:spcPts val="0"/>
                        </a:spcAft>
                      </a:pPr>
                      <a:r>
                        <a:rPr lang="en-US" sz="1200">
                          <a:solidFill>
                            <a:srgbClr val="000000"/>
                          </a:solidFill>
                          <a:effectLst/>
                          <a:latin typeface="Calibri" panose="020F0502020204030204" pitchFamily="34" charset="0"/>
                          <a:ea typeface="Times New Roman" panose="02020603050405020304" pitchFamily="18" charset="0"/>
                          <a:cs typeface="Ebrima" panose="02000000000000000000" pitchFamily="2" charset="0"/>
                        </a:rPr>
                        <a:t>Closing Announcements</a:t>
                      </a:r>
                      <a:endParaRPr lang="en-US" sz="110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fontAlgn="base">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Jane F. Potter, MD, GWEP Program Director</a:t>
                      </a:r>
                      <a:endParaRPr lang="en-US" sz="1100" dirty="0">
                        <a:solidFill>
                          <a:srgbClr val="000000"/>
                        </a:solidFill>
                        <a:effectLst/>
                        <a:latin typeface="Ebrima" panose="02000000000000000000" pitchFamily="2" charset="0"/>
                        <a:ea typeface="Ebrima" panose="02000000000000000000" pitchFamily="2" charset="0"/>
                        <a:cs typeface="Ebrima" panose="02000000000000000000" pitchFamily="2"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392340448"/>
                  </a:ext>
                </a:extLst>
              </a:tr>
            </a:tbl>
          </a:graphicData>
        </a:graphic>
      </p:graphicFrame>
      <p:sp>
        <p:nvSpPr>
          <p:cNvPr id="8" name="Rectangle 1">
            <a:extLst>
              <a:ext uri="{FF2B5EF4-FFF2-40B4-BE49-F238E27FC236}">
                <a16:creationId xmlns:a16="http://schemas.microsoft.com/office/drawing/2014/main" id="{283B9CBF-EB5E-4146-B61F-DBF6FCF34807}"/>
              </a:ext>
            </a:extLst>
          </p:cNvPr>
          <p:cNvSpPr>
            <a:spLocks noChangeArrowheads="1"/>
          </p:cNvSpPr>
          <p:nvPr/>
        </p:nvSpPr>
        <p:spPr bwMode="auto">
          <a:xfrm>
            <a:off x="1878285" y="10519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chemeClr val="tx1"/>
                </a:solidFill>
                <a:effectLst/>
                <a:latin typeface="Arial" panose="020B0604020202020204" pitchFamily="34" charset="0"/>
                <a:ea typeface="Ebrima" panose="02000000000000000000" pitchFamily="2" charset="0"/>
                <a:cs typeface="Arial" panose="020B0604020202020204" pitchFamily="34" charset="0"/>
              </a:rPr>
              <a:t>Nebraska GWEP Geriatrics Case Conference ECHO</a:t>
            </a:r>
            <a:r>
              <a:rPr kumimoji="0" lang="en-US" altLang="en-US" sz="900" b="1" i="0" u="sng" strike="noStrike" cap="none" normalizeH="0" baseline="0" dirty="0">
                <a:ln>
                  <a:noFill/>
                </a:ln>
                <a:solidFill>
                  <a:schemeClr val="tx1"/>
                </a:solidFill>
                <a:effectLst/>
                <a:latin typeface="Arial" panose="020B0604020202020204" pitchFamily="34" charset="0"/>
                <a:ea typeface="Ebrima" panose="02000000000000000000" pitchFamily="2" charset="0"/>
                <a:cs typeface="Arial" panose="020B0604020202020204" pitchFamily="34" charset="0"/>
              </a:rPr>
              <a:t>® </a:t>
            </a:r>
            <a:r>
              <a:rPr kumimoji="0" lang="en-US" altLang="en-US" sz="1400" b="1" i="0" u="sng" strike="noStrike" cap="none" normalizeH="0" baseline="0" dirty="0">
                <a:ln>
                  <a:noFill/>
                </a:ln>
                <a:solidFill>
                  <a:schemeClr val="tx1"/>
                </a:solidFill>
                <a:effectLst/>
                <a:latin typeface="Arial" panose="020B0604020202020204" pitchFamily="34" charset="0"/>
                <a:ea typeface="Ebrima" panose="02000000000000000000" pitchFamily="2" charset="0"/>
                <a:cs typeface="Arial" panose="020B0604020202020204" pitchFamily="34" charset="0"/>
              </a:rPr>
              <a:t>Agenda</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6315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3" descr="Logo&#10;&#10;Description automatically generated">
            <a:extLst>
              <a:ext uri="{FF2B5EF4-FFF2-40B4-BE49-F238E27FC236}">
                <a16:creationId xmlns:a16="http://schemas.microsoft.com/office/drawing/2014/main" id="{8149B8BD-36B0-43D2-873E-8D7646004DE7}"/>
              </a:ext>
            </a:extLst>
          </p:cNvPr>
          <p:cNvPicPr>
            <a:picLocks noChangeAspect="1"/>
          </p:cNvPicPr>
          <p:nvPr/>
        </p:nvPicPr>
        <p:blipFill>
          <a:blip r:embed="rId3"/>
          <a:stretch>
            <a:fillRect/>
          </a:stretch>
        </p:blipFill>
        <p:spPr>
          <a:xfrm>
            <a:off x="4490" y="1944"/>
            <a:ext cx="9152205" cy="2598016"/>
          </a:xfrm>
          <a:prstGeom prst="rect">
            <a:avLst/>
          </a:prstGeom>
        </p:spPr>
      </p:pic>
      <p:sp>
        <p:nvSpPr>
          <p:cNvPr id="2" name="TextBox 1">
            <a:extLst>
              <a:ext uri="{FF2B5EF4-FFF2-40B4-BE49-F238E27FC236}">
                <a16:creationId xmlns:a16="http://schemas.microsoft.com/office/drawing/2014/main" id="{44AF4CA0-6AC9-411F-B255-0E6E6A96BE51}"/>
              </a:ext>
            </a:extLst>
          </p:cNvPr>
          <p:cNvSpPr txBox="1"/>
          <p:nvPr/>
        </p:nvSpPr>
        <p:spPr>
          <a:xfrm>
            <a:off x="734931" y="3248623"/>
            <a:ext cx="8001809" cy="99257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3000" dirty="0">
                <a:solidFill>
                  <a:srgbClr val="FF0000"/>
                </a:solidFill>
                <a:latin typeface="Arial"/>
                <a:cs typeface="Arial"/>
              </a:rPr>
              <a:t>The Approach:</a:t>
            </a:r>
            <a:endParaRPr lang="en-US">
              <a:solidFill>
                <a:srgbClr val="FF0000"/>
              </a:solidFill>
              <a:cs typeface="Calibri"/>
            </a:endParaRPr>
          </a:p>
          <a:p>
            <a:pPr algn="ctr"/>
            <a:r>
              <a:rPr lang="en-US" sz="3000" dirty="0">
                <a:solidFill>
                  <a:srgbClr val="FF0000"/>
                </a:solidFill>
                <a:latin typeface="Arial"/>
                <a:cs typeface="Arial"/>
              </a:rPr>
              <a:t>Asking permission</a:t>
            </a:r>
          </a:p>
        </p:txBody>
      </p:sp>
    </p:spTree>
    <p:extLst>
      <p:ext uri="{BB962C8B-B14F-4D97-AF65-F5344CB8AC3E}">
        <p14:creationId xmlns:p14="http://schemas.microsoft.com/office/powerpoint/2010/main" val="1784682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5" descr="A picture containing floor, indoor, building, toddler&#10;&#10;Description automatically generated">
            <a:extLst>
              <a:ext uri="{FF2B5EF4-FFF2-40B4-BE49-F238E27FC236}">
                <a16:creationId xmlns:a16="http://schemas.microsoft.com/office/drawing/2014/main" id="{6F2F1555-995F-412B-A06D-7CC0238AC479}"/>
              </a:ext>
            </a:extLst>
          </p:cNvPr>
          <p:cNvPicPr>
            <a:picLocks noChangeAspect="1"/>
          </p:cNvPicPr>
          <p:nvPr/>
        </p:nvPicPr>
        <p:blipFill>
          <a:blip r:embed="rId2"/>
          <a:stretch>
            <a:fillRect/>
          </a:stretch>
        </p:blipFill>
        <p:spPr>
          <a:xfrm>
            <a:off x="1605617" y="856766"/>
            <a:ext cx="5412745" cy="5146367"/>
          </a:xfrm>
          <a:prstGeom prst="rect">
            <a:avLst/>
          </a:prstGeom>
        </p:spPr>
      </p:pic>
      <p:sp>
        <p:nvSpPr>
          <p:cNvPr id="9" name="Content Placeholder 2">
            <a:extLst>
              <a:ext uri="{FF2B5EF4-FFF2-40B4-BE49-F238E27FC236}">
                <a16:creationId xmlns:a16="http://schemas.microsoft.com/office/drawing/2014/main" id="{82EB50C8-331D-4E98-B79D-BAAAE65AF0EC}"/>
              </a:ext>
            </a:extLst>
          </p:cNvPr>
          <p:cNvSpPr txBox="1">
            <a:spLocks/>
          </p:cNvSpPr>
          <p:nvPr/>
        </p:nvSpPr>
        <p:spPr>
          <a:xfrm>
            <a:off x="1604138" y="4948057"/>
            <a:ext cx="5414375" cy="1049537"/>
          </a:xfrm>
          <a:prstGeom prst="rect">
            <a:avLst/>
          </a:prstGeom>
          <a:solidFill>
            <a:schemeClr val="bg1"/>
          </a:solidFill>
        </p:spPr>
        <p:txBody>
          <a:bodyPr vert="horz" lIns="68580" tIns="34290" rIns="68580" bIns="3429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solidFill>
                  <a:srgbClr val="000000"/>
                </a:solidFill>
                <a:latin typeface="Arial"/>
                <a:cs typeface="Calibri"/>
              </a:rPr>
              <a:t>Gives the patient the chance to say no</a:t>
            </a:r>
          </a:p>
          <a:p>
            <a:pPr lvl="1"/>
            <a:r>
              <a:rPr lang="en-US" sz="1500" dirty="0">
                <a:solidFill>
                  <a:srgbClr val="000000"/>
                </a:solidFill>
                <a:latin typeface="Arial"/>
                <a:cs typeface="Calibri"/>
              </a:rPr>
              <a:t>If they don't want to talk, then you can ask who we should talk to or when to follow up</a:t>
            </a:r>
          </a:p>
          <a:p>
            <a:r>
              <a:rPr lang="en-US" sz="1500" dirty="0">
                <a:solidFill>
                  <a:srgbClr val="000000"/>
                </a:solidFill>
                <a:latin typeface="Arial"/>
                <a:cs typeface="Calibri"/>
              </a:rPr>
              <a:t>Allows you to speak more plainly</a:t>
            </a:r>
            <a:endParaRPr lang="en-US" sz="1500" dirty="0">
              <a:solidFill>
                <a:srgbClr val="000000"/>
              </a:solidFill>
              <a:cs typeface="Calibri"/>
            </a:endParaRPr>
          </a:p>
          <a:p>
            <a:pPr lvl="1" indent="-342900"/>
            <a:endParaRPr lang="en-US" sz="1500" dirty="0">
              <a:solidFill>
                <a:srgbClr val="000000"/>
              </a:solidFill>
              <a:latin typeface="Arial"/>
              <a:cs typeface="Calibri"/>
            </a:endParaRPr>
          </a:p>
        </p:txBody>
      </p:sp>
      <p:sp>
        <p:nvSpPr>
          <p:cNvPr id="5" name="TextBox 4">
            <a:extLst>
              <a:ext uri="{FF2B5EF4-FFF2-40B4-BE49-F238E27FC236}">
                <a16:creationId xmlns:a16="http://schemas.microsoft.com/office/drawing/2014/main" id="{23208C9E-4EB2-425B-B665-4524BC22FA30}"/>
              </a:ext>
            </a:extLst>
          </p:cNvPr>
          <p:cNvSpPr txBox="1"/>
          <p:nvPr/>
        </p:nvSpPr>
        <p:spPr>
          <a:xfrm rot="19860000">
            <a:off x="1603006" y="1042752"/>
            <a:ext cx="1666739" cy="93102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1400" b="1" dirty="0">
                <a:solidFill>
                  <a:schemeClr val="bg1"/>
                </a:solidFill>
                <a:latin typeface="Arial"/>
                <a:cs typeface="Arial"/>
              </a:rPr>
              <a:t>Would it be okay if I share how I am thinking through this?</a:t>
            </a:r>
            <a:endParaRPr lang="en-US" sz="1400" b="1">
              <a:solidFill>
                <a:schemeClr val="bg1"/>
              </a:solidFill>
              <a:cs typeface="Calibri"/>
            </a:endParaRPr>
          </a:p>
        </p:txBody>
      </p:sp>
    </p:spTree>
    <p:extLst>
      <p:ext uri="{BB962C8B-B14F-4D97-AF65-F5344CB8AC3E}">
        <p14:creationId xmlns:p14="http://schemas.microsoft.com/office/powerpoint/2010/main" val="2101615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171" y="-134922"/>
            <a:ext cx="9543011" cy="1079753"/>
          </a:xfrm>
        </p:spPr>
        <p:txBody>
          <a:bodyPr/>
          <a:lstStyle/>
          <a:p>
            <a:pPr algn="ctr"/>
            <a:r>
              <a:rPr lang="en-US" dirty="0"/>
              <a:t>When they’re not ready to talk</a:t>
            </a:r>
            <a:r>
              <a:rPr lang="mr-IN" dirty="0"/>
              <a:t>…</a:t>
            </a:r>
            <a:endParaRPr lang="en-US" dirty="0"/>
          </a:p>
        </p:txBody>
      </p:sp>
      <p:sp>
        <p:nvSpPr>
          <p:cNvPr id="4" name="TextBox 3"/>
          <p:cNvSpPr txBox="1"/>
          <p:nvPr/>
        </p:nvSpPr>
        <p:spPr>
          <a:xfrm>
            <a:off x="3512127" y="1188718"/>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How urgent is the conversation?</a:t>
            </a:r>
          </a:p>
        </p:txBody>
      </p:sp>
    </p:spTree>
    <p:extLst>
      <p:ext uri="{BB962C8B-B14F-4D97-AF65-F5344CB8AC3E}">
        <p14:creationId xmlns:p14="http://schemas.microsoft.com/office/powerpoint/2010/main" val="3135318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535194"/>
            <a:ext cx="9543011" cy="1359153"/>
          </a:xfrm>
        </p:spPr>
        <p:txBody>
          <a:bodyPr/>
          <a:lstStyle/>
          <a:p>
            <a:pPr algn="ctr"/>
            <a:r>
              <a:rPr lang="en-US" dirty="0"/>
              <a:t>When they’re not ready to talk</a:t>
            </a:r>
            <a:r>
              <a:rPr lang="mr-IN" dirty="0"/>
              <a:t>…</a:t>
            </a:r>
            <a:endParaRPr lang="en-US" dirty="0"/>
          </a:p>
        </p:txBody>
      </p:sp>
      <p:sp>
        <p:nvSpPr>
          <p:cNvPr id="4" name="TextBox 3"/>
          <p:cNvSpPr txBox="1"/>
          <p:nvPr/>
        </p:nvSpPr>
        <p:spPr>
          <a:xfrm>
            <a:off x="3512127" y="1188718"/>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How urgent is the conversation?</a:t>
            </a:r>
          </a:p>
        </p:txBody>
      </p:sp>
      <p:sp>
        <p:nvSpPr>
          <p:cNvPr id="5" name="TextBox 4"/>
          <p:cNvSpPr txBox="1"/>
          <p:nvPr/>
        </p:nvSpPr>
        <p:spPr>
          <a:xfrm>
            <a:off x="799165" y="2491039"/>
            <a:ext cx="1328894" cy="369332"/>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Not urgent</a:t>
            </a:r>
          </a:p>
        </p:txBody>
      </p:sp>
      <p:sp>
        <p:nvSpPr>
          <p:cNvPr id="6" name="TextBox 5"/>
          <p:cNvSpPr txBox="1"/>
          <p:nvPr/>
        </p:nvSpPr>
        <p:spPr>
          <a:xfrm>
            <a:off x="3512127" y="2388993"/>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Somewhat urgent but not critical</a:t>
            </a:r>
          </a:p>
        </p:txBody>
      </p:sp>
      <p:sp>
        <p:nvSpPr>
          <p:cNvPr id="7" name="TextBox 6"/>
          <p:cNvSpPr txBox="1"/>
          <p:nvPr/>
        </p:nvSpPr>
        <p:spPr>
          <a:xfrm>
            <a:off x="6565840" y="2388993"/>
            <a:ext cx="1997254" cy="923330"/>
          </a:xfrm>
          <a:prstGeom prst="rect">
            <a:avLst/>
          </a:prstGeom>
          <a:solidFill>
            <a:schemeClr val="bg1"/>
          </a:solidFill>
          <a:ln w="12700">
            <a:solidFill>
              <a:schemeClr val="tx1"/>
            </a:solidFill>
          </a:ln>
        </p:spPr>
        <p:txBody>
          <a:bodyPr wrap="square" lIns="91440" tIns="45720" rIns="91440" bIns="45720" rtlCol="0" anchor="t">
            <a:spAutoFit/>
          </a:bodyPr>
          <a:lstStyle/>
          <a:p>
            <a:pPr algn="ctr"/>
            <a:r>
              <a:rPr lang="en-US" dirty="0">
                <a:latin typeface="Arial"/>
                <a:cs typeface="Arial"/>
              </a:rPr>
              <a:t>Emergent, patient is declining quickly</a:t>
            </a:r>
            <a:endParaRPr lang="en-US" dirty="0">
              <a:latin typeface="Arial" panose="020B0604020202020204" pitchFamily="34" charset="0"/>
              <a:cs typeface="Arial" panose="020B0604020202020204" pitchFamily="34" charset="0"/>
            </a:endParaRPr>
          </a:p>
        </p:txBody>
      </p:sp>
      <p:cxnSp>
        <p:nvCxnSpPr>
          <p:cNvPr id="17" name="Straight Arrow Connector 16"/>
          <p:cNvCxnSpPr/>
          <p:nvPr/>
        </p:nvCxnSpPr>
        <p:spPr>
          <a:xfrm>
            <a:off x="4522123" y="1911927"/>
            <a:ext cx="0" cy="39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601585" y="1596240"/>
            <a:ext cx="1740131" cy="7856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702531" y="1452627"/>
            <a:ext cx="1861936" cy="8267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597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535194"/>
            <a:ext cx="9543011" cy="1359153"/>
          </a:xfrm>
        </p:spPr>
        <p:txBody>
          <a:bodyPr/>
          <a:lstStyle/>
          <a:p>
            <a:pPr algn="ctr"/>
            <a:r>
              <a:rPr lang="en-US" dirty="0"/>
              <a:t>When they’re not ready to talk</a:t>
            </a:r>
            <a:r>
              <a:rPr lang="mr-IN" dirty="0"/>
              <a:t>…</a:t>
            </a:r>
            <a:endParaRPr lang="en-US" dirty="0"/>
          </a:p>
        </p:txBody>
      </p:sp>
      <p:sp>
        <p:nvSpPr>
          <p:cNvPr id="4" name="TextBox 3"/>
          <p:cNvSpPr txBox="1"/>
          <p:nvPr/>
        </p:nvSpPr>
        <p:spPr>
          <a:xfrm>
            <a:off x="3512127" y="1188718"/>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How urgent is the conversation?</a:t>
            </a:r>
          </a:p>
        </p:txBody>
      </p:sp>
      <p:sp>
        <p:nvSpPr>
          <p:cNvPr id="5" name="TextBox 4"/>
          <p:cNvSpPr txBox="1"/>
          <p:nvPr/>
        </p:nvSpPr>
        <p:spPr>
          <a:xfrm>
            <a:off x="799165" y="2491039"/>
            <a:ext cx="1328894" cy="369332"/>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Not urgent</a:t>
            </a:r>
          </a:p>
        </p:txBody>
      </p:sp>
      <p:sp>
        <p:nvSpPr>
          <p:cNvPr id="8" name="TextBox 7"/>
          <p:cNvSpPr txBox="1"/>
          <p:nvPr/>
        </p:nvSpPr>
        <p:spPr>
          <a:xfrm>
            <a:off x="686943" y="3632652"/>
            <a:ext cx="1553337"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Set a time for follow up</a:t>
            </a:r>
          </a:p>
        </p:txBody>
      </p:sp>
      <p:cxnSp>
        <p:nvCxnSpPr>
          <p:cNvPr id="21" name="Straight Arrow Connector 20"/>
          <p:cNvCxnSpPr/>
          <p:nvPr/>
        </p:nvCxnSpPr>
        <p:spPr>
          <a:xfrm>
            <a:off x="1382683" y="2942705"/>
            <a:ext cx="0" cy="5929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601585" y="1596240"/>
            <a:ext cx="1740131" cy="7856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932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535194"/>
            <a:ext cx="9543011" cy="1359153"/>
          </a:xfrm>
        </p:spPr>
        <p:txBody>
          <a:bodyPr/>
          <a:lstStyle/>
          <a:p>
            <a:pPr algn="ctr"/>
            <a:r>
              <a:rPr lang="en-US" dirty="0"/>
              <a:t>When they’re not ready to talk</a:t>
            </a:r>
            <a:r>
              <a:rPr lang="mr-IN" dirty="0"/>
              <a:t>…</a:t>
            </a:r>
            <a:endParaRPr lang="en-US" dirty="0"/>
          </a:p>
        </p:txBody>
      </p:sp>
      <p:sp>
        <p:nvSpPr>
          <p:cNvPr id="4" name="TextBox 3"/>
          <p:cNvSpPr txBox="1"/>
          <p:nvPr/>
        </p:nvSpPr>
        <p:spPr>
          <a:xfrm>
            <a:off x="3512127" y="1188718"/>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How urgent is the conversation?</a:t>
            </a:r>
          </a:p>
        </p:txBody>
      </p:sp>
      <p:sp>
        <p:nvSpPr>
          <p:cNvPr id="6" name="TextBox 5"/>
          <p:cNvSpPr txBox="1"/>
          <p:nvPr/>
        </p:nvSpPr>
        <p:spPr>
          <a:xfrm>
            <a:off x="3523209" y="2388993"/>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Somewhat urgent but not critical</a:t>
            </a:r>
          </a:p>
        </p:txBody>
      </p:sp>
      <p:cxnSp>
        <p:nvCxnSpPr>
          <p:cNvPr id="17" name="Straight Arrow Connector 16"/>
          <p:cNvCxnSpPr/>
          <p:nvPr/>
        </p:nvCxnSpPr>
        <p:spPr>
          <a:xfrm>
            <a:off x="4522123" y="1911927"/>
            <a:ext cx="0" cy="39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73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535194"/>
            <a:ext cx="9543011" cy="1359153"/>
          </a:xfrm>
        </p:spPr>
        <p:txBody>
          <a:bodyPr/>
          <a:lstStyle/>
          <a:p>
            <a:pPr algn="ctr"/>
            <a:r>
              <a:rPr lang="en-US" dirty="0"/>
              <a:t>When they’re not ready to talk</a:t>
            </a:r>
            <a:r>
              <a:rPr lang="mr-IN" dirty="0"/>
              <a:t>…</a:t>
            </a:r>
            <a:endParaRPr lang="en-US" dirty="0"/>
          </a:p>
        </p:txBody>
      </p:sp>
      <p:sp>
        <p:nvSpPr>
          <p:cNvPr id="4" name="TextBox 3"/>
          <p:cNvSpPr txBox="1"/>
          <p:nvPr/>
        </p:nvSpPr>
        <p:spPr>
          <a:xfrm>
            <a:off x="3512127" y="1188718"/>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How urgent is the conversation?</a:t>
            </a:r>
          </a:p>
        </p:txBody>
      </p:sp>
      <p:sp>
        <p:nvSpPr>
          <p:cNvPr id="6" name="TextBox 5"/>
          <p:cNvSpPr txBox="1"/>
          <p:nvPr/>
        </p:nvSpPr>
        <p:spPr>
          <a:xfrm>
            <a:off x="3523209" y="2388993"/>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Somewhat urgent but not critical</a:t>
            </a:r>
          </a:p>
        </p:txBody>
      </p:sp>
      <p:sp>
        <p:nvSpPr>
          <p:cNvPr id="9" name="TextBox 8"/>
          <p:cNvSpPr txBox="1"/>
          <p:nvPr/>
        </p:nvSpPr>
        <p:spPr>
          <a:xfrm>
            <a:off x="2909455" y="3641673"/>
            <a:ext cx="3092335" cy="923330"/>
          </a:xfrm>
          <a:prstGeom prst="rect">
            <a:avLst/>
          </a:prstGeom>
          <a:solidFill>
            <a:schemeClr val="bg1"/>
          </a:solidFill>
          <a:ln w="12700">
            <a:solidFill>
              <a:schemeClr val="tx1"/>
            </a:solidFill>
          </a:ln>
        </p:spPr>
        <p:txBody>
          <a:bodyPr wrap="square" rtlCol="0" anchor="t">
            <a:spAutoFit/>
          </a:bodyPr>
          <a:lstStyle/>
          <a:p>
            <a:pPr algn="ctr"/>
            <a:r>
              <a:rPr lang="en-US" dirty="0">
                <a:latin typeface="Arial"/>
                <a:cs typeface="Arial"/>
              </a:rPr>
              <a:t>I’m worried about how things are going. Could we talk about the bigger picture?</a:t>
            </a:r>
          </a:p>
        </p:txBody>
      </p:sp>
      <p:cxnSp>
        <p:nvCxnSpPr>
          <p:cNvPr id="17" name="Straight Arrow Connector 16"/>
          <p:cNvCxnSpPr/>
          <p:nvPr/>
        </p:nvCxnSpPr>
        <p:spPr>
          <a:xfrm>
            <a:off x="4522123" y="1911927"/>
            <a:ext cx="0" cy="39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33206" y="3144982"/>
            <a:ext cx="0" cy="39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9213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535194"/>
            <a:ext cx="9543011" cy="1359153"/>
          </a:xfrm>
        </p:spPr>
        <p:txBody>
          <a:bodyPr/>
          <a:lstStyle/>
          <a:p>
            <a:pPr algn="ctr"/>
            <a:r>
              <a:rPr lang="en-US" dirty="0"/>
              <a:t>When they’re not ready to talk</a:t>
            </a:r>
            <a:r>
              <a:rPr lang="mr-IN" dirty="0"/>
              <a:t>…</a:t>
            </a:r>
            <a:endParaRPr lang="en-US" dirty="0"/>
          </a:p>
        </p:txBody>
      </p:sp>
      <p:sp>
        <p:nvSpPr>
          <p:cNvPr id="4" name="TextBox 3"/>
          <p:cNvSpPr txBox="1"/>
          <p:nvPr/>
        </p:nvSpPr>
        <p:spPr>
          <a:xfrm>
            <a:off x="3512127" y="1188718"/>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How urgent is the conversation?</a:t>
            </a:r>
          </a:p>
        </p:txBody>
      </p:sp>
      <p:sp>
        <p:nvSpPr>
          <p:cNvPr id="6" name="TextBox 5"/>
          <p:cNvSpPr txBox="1"/>
          <p:nvPr/>
        </p:nvSpPr>
        <p:spPr>
          <a:xfrm>
            <a:off x="3523209" y="2388993"/>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Somewhat urgent but not critical</a:t>
            </a:r>
          </a:p>
        </p:txBody>
      </p:sp>
      <p:sp>
        <p:nvSpPr>
          <p:cNvPr id="9" name="TextBox 8"/>
          <p:cNvSpPr txBox="1"/>
          <p:nvPr/>
        </p:nvSpPr>
        <p:spPr>
          <a:xfrm>
            <a:off x="2909455" y="3641673"/>
            <a:ext cx="3092335" cy="923330"/>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I’m worried about how things are going. Could we talk about the bigger picture?</a:t>
            </a:r>
          </a:p>
        </p:txBody>
      </p:sp>
      <p:sp>
        <p:nvSpPr>
          <p:cNvPr id="11" name="TextBox 10"/>
          <p:cNvSpPr txBox="1"/>
          <p:nvPr/>
        </p:nvSpPr>
        <p:spPr>
          <a:xfrm>
            <a:off x="3177539" y="5112621"/>
            <a:ext cx="669175" cy="369332"/>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Yes</a:t>
            </a:r>
          </a:p>
        </p:txBody>
      </p:sp>
      <p:sp>
        <p:nvSpPr>
          <p:cNvPr id="13" name="TextBox 12"/>
          <p:cNvSpPr txBox="1"/>
          <p:nvPr/>
        </p:nvSpPr>
        <p:spPr>
          <a:xfrm>
            <a:off x="2678776" y="5763784"/>
            <a:ext cx="1666701" cy="923330"/>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Discuss necessary information</a:t>
            </a:r>
          </a:p>
        </p:txBody>
      </p:sp>
      <p:cxnSp>
        <p:nvCxnSpPr>
          <p:cNvPr id="17" name="Straight Arrow Connector 16"/>
          <p:cNvCxnSpPr/>
          <p:nvPr/>
        </p:nvCxnSpPr>
        <p:spPr>
          <a:xfrm>
            <a:off x="4522123" y="1911927"/>
            <a:ext cx="0" cy="39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33206" y="3144982"/>
            <a:ext cx="0" cy="39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3593869" y="4649585"/>
            <a:ext cx="751608" cy="39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512127" y="5530001"/>
            <a:ext cx="0" cy="1953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742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535194"/>
            <a:ext cx="9543011" cy="1359153"/>
          </a:xfrm>
        </p:spPr>
        <p:txBody>
          <a:bodyPr/>
          <a:lstStyle/>
          <a:p>
            <a:pPr algn="ctr"/>
            <a:r>
              <a:rPr lang="en-US" dirty="0"/>
              <a:t>When they’re not ready to talk</a:t>
            </a:r>
            <a:r>
              <a:rPr lang="mr-IN" dirty="0"/>
              <a:t>…</a:t>
            </a:r>
            <a:endParaRPr lang="en-US" dirty="0"/>
          </a:p>
        </p:txBody>
      </p:sp>
      <p:sp>
        <p:nvSpPr>
          <p:cNvPr id="4" name="TextBox 3"/>
          <p:cNvSpPr txBox="1"/>
          <p:nvPr/>
        </p:nvSpPr>
        <p:spPr>
          <a:xfrm>
            <a:off x="3512127" y="1188718"/>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How urgent is the conversation?</a:t>
            </a:r>
          </a:p>
        </p:txBody>
      </p:sp>
      <p:sp>
        <p:nvSpPr>
          <p:cNvPr id="6" name="TextBox 5"/>
          <p:cNvSpPr txBox="1"/>
          <p:nvPr/>
        </p:nvSpPr>
        <p:spPr>
          <a:xfrm>
            <a:off x="3523209" y="2388993"/>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Somewhat urgent but not critical</a:t>
            </a:r>
          </a:p>
        </p:txBody>
      </p:sp>
      <p:sp>
        <p:nvSpPr>
          <p:cNvPr id="9" name="TextBox 8"/>
          <p:cNvSpPr txBox="1"/>
          <p:nvPr/>
        </p:nvSpPr>
        <p:spPr>
          <a:xfrm>
            <a:off x="2909455" y="3641673"/>
            <a:ext cx="3092335" cy="923330"/>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I’m worried about how things are going. Could we talk about the bigger picture?</a:t>
            </a:r>
          </a:p>
        </p:txBody>
      </p:sp>
      <p:sp>
        <p:nvSpPr>
          <p:cNvPr id="12" name="TextBox 11"/>
          <p:cNvSpPr txBox="1"/>
          <p:nvPr/>
        </p:nvSpPr>
        <p:spPr>
          <a:xfrm>
            <a:off x="4522123" y="4980501"/>
            <a:ext cx="1643844"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No, I just can’t right now</a:t>
            </a:r>
          </a:p>
        </p:txBody>
      </p:sp>
      <p:sp>
        <p:nvSpPr>
          <p:cNvPr id="14" name="TextBox 13"/>
          <p:cNvSpPr txBox="1"/>
          <p:nvPr/>
        </p:nvSpPr>
        <p:spPr>
          <a:xfrm>
            <a:off x="4567376" y="5902284"/>
            <a:ext cx="1553337"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Set a time for follow up</a:t>
            </a:r>
          </a:p>
        </p:txBody>
      </p:sp>
      <p:cxnSp>
        <p:nvCxnSpPr>
          <p:cNvPr id="17" name="Straight Arrow Connector 16"/>
          <p:cNvCxnSpPr/>
          <p:nvPr/>
        </p:nvCxnSpPr>
        <p:spPr>
          <a:xfrm>
            <a:off x="4522123" y="1911927"/>
            <a:ext cx="0" cy="39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33206" y="3144982"/>
            <a:ext cx="0" cy="39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626031" y="4644378"/>
            <a:ext cx="560539" cy="2767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317720" y="5666109"/>
            <a:ext cx="0" cy="1953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9003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535194"/>
            <a:ext cx="9543011" cy="1359153"/>
          </a:xfrm>
        </p:spPr>
        <p:txBody>
          <a:bodyPr/>
          <a:lstStyle/>
          <a:p>
            <a:pPr algn="ctr"/>
            <a:r>
              <a:rPr lang="en-US" dirty="0"/>
              <a:t>When they’re not ready to talk</a:t>
            </a:r>
            <a:r>
              <a:rPr lang="mr-IN" dirty="0"/>
              <a:t>…</a:t>
            </a:r>
            <a:endParaRPr lang="en-US" dirty="0"/>
          </a:p>
        </p:txBody>
      </p:sp>
      <p:sp>
        <p:nvSpPr>
          <p:cNvPr id="4" name="TextBox 3"/>
          <p:cNvSpPr txBox="1"/>
          <p:nvPr/>
        </p:nvSpPr>
        <p:spPr>
          <a:xfrm>
            <a:off x="3512127" y="1188718"/>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How urgent is the conversation?</a:t>
            </a:r>
          </a:p>
        </p:txBody>
      </p:sp>
      <p:sp>
        <p:nvSpPr>
          <p:cNvPr id="7" name="TextBox 6"/>
          <p:cNvSpPr txBox="1"/>
          <p:nvPr/>
        </p:nvSpPr>
        <p:spPr>
          <a:xfrm>
            <a:off x="6565840" y="2388993"/>
            <a:ext cx="1997254" cy="923330"/>
          </a:xfrm>
          <a:prstGeom prst="rect">
            <a:avLst/>
          </a:prstGeom>
          <a:solidFill>
            <a:schemeClr val="bg1"/>
          </a:solidFill>
          <a:ln w="12700">
            <a:solidFill>
              <a:schemeClr val="tx1"/>
            </a:solidFill>
          </a:ln>
        </p:spPr>
        <p:txBody>
          <a:bodyPr wrap="square" lIns="91440" tIns="45720" rIns="91440" bIns="45720" rtlCol="0" anchor="t">
            <a:spAutoFit/>
          </a:bodyPr>
          <a:lstStyle/>
          <a:p>
            <a:pPr algn="ctr"/>
            <a:r>
              <a:rPr lang="en-US" dirty="0">
                <a:latin typeface="Arial"/>
                <a:cs typeface="Arial"/>
              </a:rPr>
              <a:t>Emergent, patient is declining quickly</a:t>
            </a:r>
          </a:p>
        </p:txBody>
      </p:sp>
      <p:cxnSp>
        <p:nvCxnSpPr>
          <p:cNvPr id="36" name="Straight Arrow Connector 35"/>
          <p:cNvCxnSpPr/>
          <p:nvPr/>
        </p:nvCxnSpPr>
        <p:spPr>
          <a:xfrm>
            <a:off x="5702531" y="1452627"/>
            <a:ext cx="1861936" cy="8267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230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2321719" y="34480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400">
              <a:buClr>
                <a:srgbClr val="000000"/>
              </a:buClr>
            </a:pPr>
            <a:endParaRPr lang="en-US" sz="1050" kern="0">
              <a:solidFill>
                <a:srgbClr val="000000"/>
              </a:solidFill>
              <a:latin typeface="Arial"/>
              <a:cs typeface="Arial"/>
              <a:sym typeface="Arial"/>
            </a:endParaRPr>
          </a:p>
        </p:txBody>
      </p:sp>
      <p:sp>
        <p:nvSpPr>
          <p:cNvPr id="11" name="AutoShape 12"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1259681" y="9834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400">
              <a:buClr>
                <a:srgbClr val="000000"/>
              </a:buClr>
            </a:pPr>
            <a:endParaRPr lang="en-US" sz="1050" kern="0">
              <a:solidFill>
                <a:srgbClr val="000000"/>
              </a:solidFill>
              <a:latin typeface="Arial"/>
              <a:cs typeface="Arial"/>
              <a:sym typeface="Arial"/>
            </a:endParaRPr>
          </a:p>
        </p:txBody>
      </p:sp>
      <p:sp>
        <p:nvSpPr>
          <p:cNvPr id="17" name="AutoShape 20"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3124200" y="1670448"/>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400">
              <a:buClr>
                <a:srgbClr val="000000"/>
              </a:buClr>
            </a:pPr>
            <a:endParaRPr lang="en-US" sz="1050" kern="0">
              <a:solidFill>
                <a:srgbClr val="000000"/>
              </a:solidFill>
              <a:latin typeface="Arial"/>
              <a:cs typeface="Arial"/>
              <a:sym typeface="Arial"/>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10" y="1070587"/>
            <a:ext cx="2627542" cy="282938"/>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706" y="1070588"/>
            <a:ext cx="929900" cy="459531"/>
          </a:xfrm>
          <a:prstGeom prst="rect">
            <a:avLst/>
          </a:prstGeom>
        </p:spPr>
      </p:pic>
      <p:pic>
        <p:nvPicPr>
          <p:cNvPr id="9" name="Picture 8" descr="A picture containing text, indoor&#10;&#10;Description automatically generated">
            <a:extLst>
              <a:ext uri="{FF2B5EF4-FFF2-40B4-BE49-F238E27FC236}">
                <a16:creationId xmlns:a16="http://schemas.microsoft.com/office/drawing/2014/main" id="{4EFD91A1-AEA0-45DD-AE1F-A294651D68BA}"/>
              </a:ext>
            </a:extLst>
          </p:cNvPr>
          <p:cNvPicPr>
            <a:picLocks noChangeAspect="1"/>
          </p:cNvPicPr>
          <p:nvPr/>
        </p:nvPicPr>
        <p:blipFill>
          <a:blip r:embed="rId4"/>
          <a:stretch>
            <a:fillRect/>
          </a:stretch>
        </p:blipFill>
        <p:spPr>
          <a:xfrm>
            <a:off x="2669241" y="5309088"/>
            <a:ext cx="3669918" cy="66995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06F375C-FAF9-451E-9DE3-5A2786525AA2}"/>
              </a:ext>
            </a:extLst>
          </p:cNvPr>
          <p:cNvPicPr>
            <a:picLocks noChangeAspect="1"/>
          </p:cNvPicPr>
          <p:nvPr/>
        </p:nvPicPr>
        <p:blipFill>
          <a:blip r:embed="rId5"/>
          <a:stretch>
            <a:fillRect/>
          </a:stretch>
        </p:blipFill>
        <p:spPr>
          <a:xfrm>
            <a:off x="2436020" y="1275699"/>
            <a:ext cx="4885057" cy="3996186"/>
          </a:xfrm>
          <a:prstGeom prst="rect">
            <a:avLst/>
          </a:prstGeom>
        </p:spPr>
      </p:pic>
    </p:spTree>
    <p:extLst>
      <p:ext uri="{BB962C8B-B14F-4D97-AF65-F5344CB8AC3E}">
        <p14:creationId xmlns:p14="http://schemas.microsoft.com/office/powerpoint/2010/main" val="2130943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535194"/>
            <a:ext cx="9543011" cy="1359153"/>
          </a:xfrm>
        </p:spPr>
        <p:txBody>
          <a:bodyPr/>
          <a:lstStyle/>
          <a:p>
            <a:pPr algn="ctr"/>
            <a:r>
              <a:rPr lang="en-US" dirty="0"/>
              <a:t>When they’re not ready to talk</a:t>
            </a:r>
            <a:r>
              <a:rPr lang="mr-IN" dirty="0"/>
              <a:t>…</a:t>
            </a:r>
            <a:endParaRPr lang="en-US" dirty="0"/>
          </a:p>
        </p:txBody>
      </p:sp>
      <p:sp>
        <p:nvSpPr>
          <p:cNvPr id="4" name="TextBox 3"/>
          <p:cNvSpPr txBox="1"/>
          <p:nvPr/>
        </p:nvSpPr>
        <p:spPr>
          <a:xfrm>
            <a:off x="3512127" y="1188718"/>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How urgent is the conversation?</a:t>
            </a:r>
          </a:p>
        </p:txBody>
      </p:sp>
      <p:sp>
        <p:nvSpPr>
          <p:cNvPr id="7" name="TextBox 6"/>
          <p:cNvSpPr txBox="1"/>
          <p:nvPr/>
        </p:nvSpPr>
        <p:spPr>
          <a:xfrm>
            <a:off x="6565840" y="2388993"/>
            <a:ext cx="1997254" cy="923330"/>
          </a:xfrm>
          <a:prstGeom prst="rect">
            <a:avLst/>
          </a:prstGeom>
          <a:solidFill>
            <a:schemeClr val="bg1"/>
          </a:solidFill>
          <a:ln w="12700">
            <a:solidFill>
              <a:schemeClr val="tx1"/>
            </a:solidFill>
          </a:ln>
        </p:spPr>
        <p:txBody>
          <a:bodyPr wrap="square" lIns="91440" tIns="45720" rIns="91440" bIns="45720" rtlCol="0" anchor="t">
            <a:spAutoFit/>
          </a:bodyPr>
          <a:lstStyle/>
          <a:p>
            <a:pPr algn="ctr"/>
            <a:r>
              <a:rPr lang="en-US" dirty="0">
                <a:latin typeface="Arial"/>
                <a:cs typeface="Arial"/>
              </a:rPr>
              <a:t>Emergent, patient is declining quickly</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6317674" y="3641673"/>
            <a:ext cx="2651760" cy="1477328"/>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I’m very worried about you/your loved one. I need to speak as plainly as possible. Is that okay?</a:t>
            </a:r>
          </a:p>
        </p:txBody>
      </p:sp>
      <p:cxnSp>
        <p:nvCxnSpPr>
          <p:cNvPr id="23" name="Straight Arrow Connector 22"/>
          <p:cNvCxnSpPr/>
          <p:nvPr/>
        </p:nvCxnSpPr>
        <p:spPr>
          <a:xfrm>
            <a:off x="7645763" y="3351237"/>
            <a:ext cx="17187" cy="1844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702531" y="1452627"/>
            <a:ext cx="1861936" cy="8267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98111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535194"/>
            <a:ext cx="9543011" cy="1359153"/>
          </a:xfrm>
        </p:spPr>
        <p:txBody>
          <a:bodyPr/>
          <a:lstStyle/>
          <a:p>
            <a:pPr algn="ctr"/>
            <a:r>
              <a:rPr lang="en-US" dirty="0"/>
              <a:t>When they’re not ready to talk</a:t>
            </a:r>
            <a:r>
              <a:rPr lang="mr-IN" dirty="0"/>
              <a:t>…</a:t>
            </a:r>
            <a:endParaRPr lang="en-US" dirty="0"/>
          </a:p>
        </p:txBody>
      </p:sp>
      <p:sp>
        <p:nvSpPr>
          <p:cNvPr id="4" name="TextBox 3"/>
          <p:cNvSpPr txBox="1"/>
          <p:nvPr/>
        </p:nvSpPr>
        <p:spPr>
          <a:xfrm>
            <a:off x="3512127" y="1188718"/>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How urgent is the conversation?</a:t>
            </a:r>
          </a:p>
        </p:txBody>
      </p:sp>
      <p:sp>
        <p:nvSpPr>
          <p:cNvPr id="7" name="TextBox 6"/>
          <p:cNvSpPr txBox="1"/>
          <p:nvPr/>
        </p:nvSpPr>
        <p:spPr>
          <a:xfrm>
            <a:off x="6565840" y="2388993"/>
            <a:ext cx="1997254" cy="923330"/>
          </a:xfrm>
          <a:prstGeom prst="rect">
            <a:avLst/>
          </a:prstGeom>
          <a:solidFill>
            <a:schemeClr val="bg1"/>
          </a:solidFill>
          <a:ln w="12700">
            <a:solidFill>
              <a:schemeClr val="tx1"/>
            </a:solidFill>
          </a:ln>
        </p:spPr>
        <p:txBody>
          <a:bodyPr wrap="square" lIns="91440" tIns="45720" rIns="91440" bIns="45720" rtlCol="0" anchor="t">
            <a:spAutoFit/>
          </a:bodyPr>
          <a:lstStyle/>
          <a:p>
            <a:pPr algn="ctr"/>
            <a:r>
              <a:rPr lang="en-US" dirty="0">
                <a:latin typeface="Arial"/>
                <a:cs typeface="Arial"/>
              </a:rPr>
              <a:t>Emergent, patient is declining quickly</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6317674" y="3641673"/>
            <a:ext cx="2651760" cy="1477328"/>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I’m very worried about you/your loved one. I need to speak as plainly as possible. Is that okay?</a:t>
            </a:r>
          </a:p>
        </p:txBody>
      </p:sp>
      <p:sp>
        <p:nvSpPr>
          <p:cNvPr id="15" name="TextBox 14"/>
          <p:cNvSpPr txBox="1"/>
          <p:nvPr/>
        </p:nvSpPr>
        <p:spPr>
          <a:xfrm>
            <a:off x="6829599" y="5725350"/>
            <a:ext cx="1666701" cy="923330"/>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Discuss necessary information</a:t>
            </a:r>
          </a:p>
        </p:txBody>
      </p:sp>
      <p:cxnSp>
        <p:nvCxnSpPr>
          <p:cNvPr id="23" name="Straight Arrow Connector 22"/>
          <p:cNvCxnSpPr/>
          <p:nvPr/>
        </p:nvCxnSpPr>
        <p:spPr>
          <a:xfrm flipH="1">
            <a:off x="7654357" y="3377019"/>
            <a:ext cx="17186" cy="1586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662950" y="5236134"/>
            <a:ext cx="0" cy="39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702531" y="1452627"/>
            <a:ext cx="1861936" cy="8267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094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066" y="-535194"/>
            <a:ext cx="9543011" cy="1359153"/>
          </a:xfrm>
        </p:spPr>
        <p:txBody>
          <a:bodyPr/>
          <a:lstStyle/>
          <a:p>
            <a:pPr algn="ctr"/>
            <a:r>
              <a:rPr lang="en-US" dirty="0"/>
              <a:t>When they’re not ready to talk</a:t>
            </a:r>
            <a:r>
              <a:rPr lang="mr-IN" dirty="0"/>
              <a:t>…</a:t>
            </a:r>
            <a:endParaRPr lang="en-US" dirty="0"/>
          </a:p>
        </p:txBody>
      </p:sp>
      <p:sp>
        <p:nvSpPr>
          <p:cNvPr id="4" name="TextBox 3"/>
          <p:cNvSpPr txBox="1"/>
          <p:nvPr/>
        </p:nvSpPr>
        <p:spPr>
          <a:xfrm>
            <a:off x="3512127" y="1188718"/>
            <a:ext cx="2019993"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How urgent is the conversation?</a:t>
            </a:r>
          </a:p>
        </p:txBody>
      </p:sp>
      <p:sp>
        <p:nvSpPr>
          <p:cNvPr id="5" name="TextBox 4"/>
          <p:cNvSpPr txBox="1"/>
          <p:nvPr/>
        </p:nvSpPr>
        <p:spPr>
          <a:xfrm>
            <a:off x="799165" y="2491039"/>
            <a:ext cx="1328894" cy="369332"/>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Not urgent</a:t>
            </a:r>
          </a:p>
        </p:txBody>
      </p:sp>
      <p:sp>
        <p:nvSpPr>
          <p:cNvPr id="6" name="TextBox 5"/>
          <p:cNvSpPr txBox="1"/>
          <p:nvPr/>
        </p:nvSpPr>
        <p:spPr>
          <a:xfrm>
            <a:off x="3377045" y="2380974"/>
            <a:ext cx="2290156"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Somewhat urgent but not critical</a:t>
            </a:r>
          </a:p>
        </p:txBody>
      </p:sp>
      <p:sp>
        <p:nvSpPr>
          <p:cNvPr id="7" name="TextBox 6"/>
          <p:cNvSpPr txBox="1"/>
          <p:nvPr/>
        </p:nvSpPr>
        <p:spPr>
          <a:xfrm>
            <a:off x="6565840" y="2388993"/>
            <a:ext cx="1997254" cy="923330"/>
          </a:xfrm>
          <a:prstGeom prst="rect">
            <a:avLst/>
          </a:prstGeom>
          <a:solidFill>
            <a:schemeClr val="bg1"/>
          </a:solidFill>
          <a:ln w="12700">
            <a:solidFill>
              <a:schemeClr val="tx1"/>
            </a:solidFill>
          </a:ln>
        </p:spPr>
        <p:txBody>
          <a:bodyPr wrap="square" lIns="91440" tIns="45720" rIns="91440" bIns="45720" rtlCol="0" anchor="t">
            <a:spAutoFit/>
          </a:bodyPr>
          <a:lstStyle/>
          <a:p>
            <a:pPr algn="ctr"/>
            <a:r>
              <a:rPr lang="en-US" dirty="0">
                <a:latin typeface="Arial"/>
                <a:cs typeface="Arial"/>
              </a:rPr>
              <a:t>Emergent, patient is declining quickly</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686943" y="3632652"/>
            <a:ext cx="1553337"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Set a time for follow up</a:t>
            </a:r>
          </a:p>
        </p:txBody>
      </p:sp>
      <p:sp>
        <p:nvSpPr>
          <p:cNvPr id="9" name="TextBox 8"/>
          <p:cNvSpPr txBox="1"/>
          <p:nvPr/>
        </p:nvSpPr>
        <p:spPr>
          <a:xfrm>
            <a:off x="2909455" y="3641673"/>
            <a:ext cx="3092335" cy="923330"/>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I’m worried about how things are going. Could we talk about the bigger picture?</a:t>
            </a:r>
          </a:p>
        </p:txBody>
      </p:sp>
      <p:sp>
        <p:nvSpPr>
          <p:cNvPr id="10" name="TextBox 9"/>
          <p:cNvSpPr txBox="1"/>
          <p:nvPr/>
        </p:nvSpPr>
        <p:spPr>
          <a:xfrm>
            <a:off x="6317674" y="3641673"/>
            <a:ext cx="2651760" cy="1477328"/>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I’m very worried about you/your loved one. I need to speak as plainly as possible. Is that okay?</a:t>
            </a:r>
          </a:p>
        </p:txBody>
      </p:sp>
      <p:sp>
        <p:nvSpPr>
          <p:cNvPr id="11" name="TextBox 10"/>
          <p:cNvSpPr txBox="1"/>
          <p:nvPr/>
        </p:nvSpPr>
        <p:spPr>
          <a:xfrm>
            <a:off x="3177539" y="5112621"/>
            <a:ext cx="669175" cy="369332"/>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Yes</a:t>
            </a:r>
          </a:p>
        </p:txBody>
      </p:sp>
      <p:sp>
        <p:nvSpPr>
          <p:cNvPr id="12" name="TextBox 11"/>
          <p:cNvSpPr txBox="1"/>
          <p:nvPr/>
        </p:nvSpPr>
        <p:spPr>
          <a:xfrm>
            <a:off x="4522123" y="4980501"/>
            <a:ext cx="1643844"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No, I just can’t right now</a:t>
            </a:r>
          </a:p>
        </p:txBody>
      </p:sp>
      <p:sp>
        <p:nvSpPr>
          <p:cNvPr id="13" name="TextBox 12"/>
          <p:cNvSpPr txBox="1"/>
          <p:nvPr/>
        </p:nvSpPr>
        <p:spPr>
          <a:xfrm>
            <a:off x="2678776" y="5763784"/>
            <a:ext cx="1666701" cy="923330"/>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Discuss necessary information</a:t>
            </a:r>
          </a:p>
        </p:txBody>
      </p:sp>
      <p:sp>
        <p:nvSpPr>
          <p:cNvPr id="14" name="TextBox 13"/>
          <p:cNvSpPr txBox="1"/>
          <p:nvPr/>
        </p:nvSpPr>
        <p:spPr>
          <a:xfrm>
            <a:off x="4567376" y="5902284"/>
            <a:ext cx="1553337" cy="646331"/>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Set a time for follow up</a:t>
            </a:r>
          </a:p>
        </p:txBody>
      </p:sp>
      <p:sp>
        <p:nvSpPr>
          <p:cNvPr id="15" name="TextBox 14"/>
          <p:cNvSpPr txBox="1"/>
          <p:nvPr/>
        </p:nvSpPr>
        <p:spPr>
          <a:xfrm>
            <a:off x="6829599" y="5725350"/>
            <a:ext cx="1666701" cy="923330"/>
          </a:xfrm>
          <a:prstGeom prst="rect">
            <a:avLst/>
          </a:prstGeom>
          <a:solidFill>
            <a:schemeClr val="bg1"/>
          </a:solidFill>
          <a:ln w="12700">
            <a:solidFill>
              <a:schemeClr val="tx1"/>
            </a:solidFill>
          </a:ln>
        </p:spPr>
        <p:txBody>
          <a:bodyPr wrap="square" rtlCol="0">
            <a:spAutoFit/>
          </a:bodyPr>
          <a:lstStyle/>
          <a:p>
            <a:pPr algn="ctr"/>
            <a:r>
              <a:rPr lang="en-US" dirty="0">
                <a:latin typeface="Arial" panose="020B0604020202020204" pitchFamily="34" charset="0"/>
                <a:cs typeface="Arial" panose="020B0604020202020204" pitchFamily="34" charset="0"/>
              </a:rPr>
              <a:t>Discuss necessary information</a:t>
            </a:r>
          </a:p>
        </p:txBody>
      </p:sp>
      <p:cxnSp>
        <p:nvCxnSpPr>
          <p:cNvPr id="17" name="Straight Arrow Connector 16"/>
          <p:cNvCxnSpPr/>
          <p:nvPr/>
        </p:nvCxnSpPr>
        <p:spPr>
          <a:xfrm>
            <a:off x="4522123" y="1911927"/>
            <a:ext cx="0" cy="39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33206" y="3144982"/>
            <a:ext cx="0" cy="39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3593869" y="4649585"/>
            <a:ext cx="751608" cy="39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1382683" y="2942705"/>
            <a:ext cx="0" cy="5929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7662950" y="3377019"/>
            <a:ext cx="0" cy="1586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662950" y="5236134"/>
            <a:ext cx="0" cy="3906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4626031" y="4644378"/>
            <a:ext cx="560539" cy="2767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512127" y="5530001"/>
            <a:ext cx="0" cy="1953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317720" y="5666109"/>
            <a:ext cx="0" cy="1953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601585" y="1596240"/>
            <a:ext cx="1740131" cy="7856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702531" y="1452627"/>
            <a:ext cx="1861936" cy="8267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3553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3618134" y="2386853"/>
            <a:ext cx="1673330" cy="988060"/>
          </a:xfrm>
          <a:prstGeom prst="roundRect">
            <a:avLst/>
          </a:prstGeom>
          <a:solidFill>
            <a:srgbClr val="C00000">
              <a:alpha val="30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5" name="Rounded Rectangle 14"/>
          <p:cNvSpPr/>
          <p:nvPr/>
        </p:nvSpPr>
        <p:spPr>
          <a:xfrm>
            <a:off x="6139541" y="2406076"/>
            <a:ext cx="1964625" cy="988060"/>
          </a:xfrm>
          <a:prstGeom prst="roundRect">
            <a:avLst/>
          </a:prstGeom>
          <a:solidFill>
            <a:srgbClr val="C00000">
              <a:alpha val="20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7" name="TextBox 16"/>
          <p:cNvSpPr txBox="1"/>
          <p:nvPr/>
        </p:nvSpPr>
        <p:spPr>
          <a:xfrm>
            <a:off x="3731775" y="2705710"/>
            <a:ext cx="1368623" cy="323165"/>
          </a:xfrm>
          <a:prstGeom prst="rect">
            <a:avLst/>
          </a:prstGeom>
          <a:noFill/>
        </p:spPr>
        <p:txBody>
          <a:bodyPr wrap="square" rtlCol="0">
            <a:spAutoFit/>
          </a:bodyPr>
          <a:lstStyle/>
          <a:p>
            <a:pPr algn="ctr"/>
            <a:r>
              <a:rPr lang="en-US" sz="1500">
                <a:solidFill>
                  <a:srgbClr val="000000"/>
                </a:solidFill>
                <a:latin typeface="Arial" panose="020B0604020202020204" pitchFamily="34" charset="0"/>
                <a:cs typeface="Arial" panose="020B0604020202020204" pitchFamily="34" charset="0"/>
              </a:rPr>
              <a:t>Ambivalence</a:t>
            </a:r>
          </a:p>
        </p:txBody>
      </p:sp>
      <p:sp>
        <p:nvSpPr>
          <p:cNvPr id="18" name="TextBox 17"/>
          <p:cNvSpPr txBox="1"/>
          <p:nvPr/>
        </p:nvSpPr>
        <p:spPr>
          <a:xfrm>
            <a:off x="6312208" y="2708574"/>
            <a:ext cx="1675465" cy="323165"/>
          </a:xfrm>
          <a:prstGeom prst="rect">
            <a:avLst/>
          </a:prstGeom>
          <a:noFill/>
        </p:spPr>
        <p:txBody>
          <a:bodyPr wrap="square" rtlCol="0">
            <a:spAutoFit/>
          </a:bodyPr>
          <a:lstStyle/>
          <a:p>
            <a:pPr algn="ctr"/>
            <a:r>
              <a:rPr lang="en-US" sz="1500">
                <a:solidFill>
                  <a:srgbClr val="000000"/>
                </a:solidFill>
                <a:latin typeface="Arial" panose="020B0604020202020204" pitchFamily="34" charset="0"/>
                <a:cs typeface="Arial" panose="020B0604020202020204" pitchFamily="34" charset="0"/>
              </a:rPr>
              <a:t>Ready to discuss</a:t>
            </a:r>
          </a:p>
        </p:txBody>
      </p:sp>
      <p:cxnSp>
        <p:nvCxnSpPr>
          <p:cNvPr id="19" name="Straight Arrow Connector 18"/>
          <p:cNvCxnSpPr/>
          <p:nvPr/>
        </p:nvCxnSpPr>
        <p:spPr>
          <a:xfrm>
            <a:off x="3106890" y="2861918"/>
            <a:ext cx="392990"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378635" y="2844648"/>
            <a:ext cx="392990" cy="0"/>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136278E7-7DFB-4020-AE93-E6867778C58A}"/>
              </a:ext>
            </a:extLst>
          </p:cNvPr>
          <p:cNvSpPr>
            <a:spLocks noGrp="1"/>
          </p:cNvSpPr>
          <p:nvPr/>
        </p:nvSpPr>
        <p:spPr>
          <a:xfrm>
            <a:off x="776693" y="828888"/>
            <a:ext cx="7663370" cy="1019365"/>
          </a:xfrm>
          <a:prstGeom prst="rect">
            <a:avLst/>
          </a:prstGeom>
        </p:spPr>
        <p:txBody>
          <a:bodyPr vert="horz" lIns="68580" tIns="0" rIns="68580" bIns="0" rtlCol="0" anchor="b">
            <a:normAutofit fontScale="92500" lnSpcReduction="20000"/>
          </a:bodyPr>
          <a:lst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a:lstStyle>
          <a:p>
            <a:pPr algn="ctr"/>
            <a:r>
              <a:rPr lang="en-US" dirty="0">
                <a:solidFill>
                  <a:srgbClr val="000000"/>
                </a:solidFill>
              </a:rPr>
              <a:t>You Can't Force the Conversation</a:t>
            </a:r>
            <a:endParaRPr lang="en-US" dirty="0"/>
          </a:p>
        </p:txBody>
      </p:sp>
      <p:sp>
        <p:nvSpPr>
          <p:cNvPr id="3" name="Content Placeholder 2">
            <a:extLst>
              <a:ext uri="{FF2B5EF4-FFF2-40B4-BE49-F238E27FC236}">
                <a16:creationId xmlns:a16="http://schemas.microsoft.com/office/drawing/2014/main" id="{E31D54B1-17C5-4262-B5E4-841764DA467B}"/>
              </a:ext>
            </a:extLst>
          </p:cNvPr>
          <p:cNvSpPr>
            <a:spLocks noGrp="1"/>
          </p:cNvSpPr>
          <p:nvPr>
            <p:ph idx="1"/>
          </p:nvPr>
        </p:nvSpPr>
        <p:spPr>
          <a:xfrm>
            <a:off x="3421949" y="3467113"/>
            <a:ext cx="2510518" cy="2166332"/>
          </a:xfrm>
        </p:spPr>
        <p:txBody>
          <a:bodyPr vert="horz" lIns="68580" tIns="34290" rIns="68580" bIns="34290" rtlCol="0" anchor="t">
            <a:noAutofit/>
          </a:bodyPr>
          <a:lstStyle/>
          <a:p>
            <a:pPr>
              <a:buFont typeface="Arial"/>
              <a:buChar char="•"/>
            </a:pPr>
            <a:r>
              <a:rPr lang="en-US" sz="1700" dirty="0">
                <a:solidFill>
                  <a:srgbClr val="000000"/>
                </a:solidFill>
                <a:latin typeface="Arial"/>
                <a:ea typeface="+mn-lt"/>
                <a:cs typeface="+mn-lt"/>
              </a:rPr>
              <a:t>Asking permission</a:t>
            </a:r>
            <a:endParaRPr lang="en-US" sz="1700" dirty="0">
              <a:latin typeface="Arial"/>
              <a:ea typeface="+mn-lt"/>
              <a:cs typeface="+mn-lt"/>
            </a:endParaRPr>
          </a:p>
          <a:p>
            <a:pPr>
              <a:buFont typeface="Arial"/>
              <a:buChar char="•"/>
            </a:pPr>
            <a:r>
              <a:rPr lang="en-US" sz="1700" dirty="0">
                <a:solidFill>
                  <a:srgbClr val="000000"/>
                </a:solidFill>
                <a:latin typeface="Arial"/>
                <a:ea typeface="+mn-lt"/>
                <a:cs typeface="+mn-lt"/>
              </a:rPr>
              <a:t>Exploring possibilities</a:t>
            </a:r>
            <a:endParaRPr lang="en-US" sz="1700" dirty="0">
              <a:latin typeface="Arial"/>
              <a:cs typeface="Calibri" panose="020F0502020204030204"/>
            </a:endParaRPr>
          </a:p>
          <a:p>
            <a:endParaRPr lang="en-US" sz="1700">
              <a:solidFill>
                <a:srgbClr val="000000"/>
              </a:solidFill>
              <a:latin typeface="Arial" panose="020B0604020202020204" pitchFamily="34" charset="0"/>
              <a:cs typeface="Arial" panose="020B0604020202020204" pitchFamily="34" charset="0"/>
            </a:endParaRPr>
          </a:p>
          <a:p>
            <a:pPr marL="257175" indent="-257175">
              <a:buFontTx/>
              <a:buChar char="-"/>
            </a:pPr>
            <a:endParaRPr lang="en-US" sz="1700">
              <a:solidFill>
                <a:srgbClr val="000000"/>
              </a:solidFill>
              <a:latin typeface="Arial" panose="020B0604020202020204" pitchFamily="34" charset="0"/>
              <a:cs typeface="Arial" panose="020B0604020202020204" pitchFamily="34" charset="0"/>
            </a:endParaRPr>
          </a:p>
          <a:p>
            <a:pPr marL="257175" indent="-257175">
              <a:buFontTx/>
              <a:buChar char="-"/>
            </a:pPr>
            <a:endParaRPr lang="en-US" sz="1700">
              <a:solidFill>
                <a:srgbClr val="000000"/>
              </a:solidFill>
              <a:latin typeface="Arial" panose="020B0604020202020204" pitchFamily="34" charset="0"/>
              <a:cs typeface="Arial" panose="020B0604020202020204" pitchFamily="34" charset="0"/>
            </a:endParaRPr>
          </a:p>
        </p:txBody>
      </p:sp>
      <p:sp>
        <p:nvSpPr>
          <p:cNvPr id="22" name="Rounded Rectangle 13">
            <a:extLst>
              <a:ext uri="{FF2B5EF4-FFF2-40B4-BE49-F238E27FC236}">
                <a16:creationId xmlns:a16="http://schemas.microsoft.com/office/drawing/2014/main" id="{F3492CD0-55F9-494C-9DD2-8C7F20680C54}"/>
              </a:ext>
            </a:extLst>
          </p:cNvPr>
          <p:cNvSpPr/>
          <p:nvPr/>
        </p:nvSpPr>
        <p:spPr>
          <a:xfrm>
            <a:off x="805168" y="2386853"/>
            <a:ext cx="2059277" cy="988060"/>
          </a:xfrm>
          <a:prstGeom prst="roundRect">
            <a:avLst/>
          </a:prstGeom>
          <a:solidFill>
            <a:srgbClr val="C00000">
              <a:alpha val="30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r>
              <a:rPr lang="en-US" sz="1500">
                <a:solidFill>
                  <a:srgbClr val="000000"/>
                </a:solidFill>
                <a:latin typeface="Arial"/>
                <a:cs typeface="Calibri"/>
              </a:rPr>
              <a:t>Resistance or Unrealistic Optimism</a:t>
            </a:r>
            <a:endParaRPr lang="en-US" sz="1500">
              <a:latin typeface="Arial"/>
              <a:cs typeface="Arial"/>
            </a:endParaRPr>
          </a:p>
        </p:txBody>
      </p:sp>
      <p:sp>
        <p:nvSpPr>
          <p:cNvPr id="5" name="TextBox 4">
            <a:extLst>
              <a:ext uri="{FF2B5EF4-FFF2-40B4-BE49-F238E27FC236}">
                <a16:creationId xmlns:a16="http://schemas.microsoft.com/office/drawing/2014/main" id="{E47EA86B-F627-4158-BA81-623D438D1AD5}"/>
              </a:ext>
            </a:extLst>
          </p:cNvPr>
          <p:cNvSpPr txBox="1"/>
          <p:nvPr/>
        </p:nvSpPr>
        <p:spPr>
          <a:xfrm>
            <a:off x="1598232" y="6267769"/>
            <a:ext cx="7002934" cy="261610"/>
          </a:xfrm>
          <a:prstGeom prst="rect">
            <a:avLst/>
          </a:prstGeom>
          <a:noFill/>
        </p:spPr>
        <p:txBody>
          <a:bodyPr wrap="square" rtlCol="0">
            <a:spAutoFit/>
          </a:bodyPr>
          <a:lstStyle/>
          <a:p>
            <a:r>
              <a:rPr lang="en-US" sz="1100" err="1">
                <a:solidFill>
                  <a:srgbClr val="000000"/>
                </a:solidFill>
                <a:latin typeface="Arial"/>
                <a:cs typeface="Arial"/>
              </a:rPr>
              <a:t>Pollak</a:t>
            </a:r>
            <a:r>
              <a:rPr lang="en-US" sz="1100">
                <a:solidFill>
                  <a:srgbClr val="000000"/>
                </a:solidFill>
                <a:latin typeface="Arial"/>
                <a:cs typeface="Arial"/>
              </a:rPr>
              <a:t>. Applying motivational interviewing techniques to palliative care communication. J Pall Med, 2011.</a:t>
            </a:r>
          </a:p>
        </p:txBody>
      </p:sp>
    </p:spTree>
    <p:extLst>
      <p:ext uri="{BB962C8B-B14F-4D97-AF65-F5344CB8AC3E}">
        <p14:creationId xmlns:p14="http://schemas.microsoft.com/office/powerpoint/2010/main" val="3638031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3" descr="Logo&#10;&#10;Description automatically generated">
            <a:extLst>
              <a:ext uri="{FF2B5EF4-FFF2-40B4-BE49-F238E27FC236}">
                <a16:creationId xmlns:a16="http://schemas.microsoft.com/office/drawing/2014/main" id="{8149B8BD-36B0-43D2-873E-8D7646004DE7}"/>
              </a:ext>
            </a:extLst>
          </p:cNvPr>
          <p:cNvPicPr>
            <a:picLocks noChangeAspect="1"/>
          </p:cNvPicPr>
          <p:nvPr/>
        </p:nvPicPr>
        <p:blipFill>
          <a:blip r:embed="rId3"/>
          <a:stretch>
            <a:fillRect/>
          </a:stretch>
        </p:blipFill>
        <p:spPr>
          <a:xfrm>
            <a:off x="4490" y="1944"/>
            <a:ext cx="9152205" cy="2598016"/>
          </a:xfrm>
          <a:prstGeom prst="rect">
            <a:avLst/>
          </a:prstGeom>
        </p:spPr>
      </p:pic>
      <p:sp>
        <p:nvSpPr>
          <p:cNvPr id="2" name="TextBox 1">
            <a:extLst>
              <a:ext uri="{FF2B5EF4-FFF2-40B4-BE49-F238E27FC236}">
                <a16:creationId xmlns:a16="http://schemas.microsoft.com/office/drawing/2014/main" id="{44AF4CA0-6AC9-411F-B255-0E6E6A96BE51}"/>
              </a:ext>
            </a:extLst>
          </p:cNvPr>
          <p:cNvSpPr txBox="1"/>
          <p:nvPr/>
        </p:nvSpPr>
        <p:spPr>
          <a:xfrm>
            <a:off x="734931" y="2810330"/>
            <a:ext cx="8001809" cy="330090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3000" dirty="0">
                <a:solidFill>
                  <a:srgbClr val="FF0000"/>
                </a:solidFill>
                <a:latin typeface="Arial"/>
                <a:cs typeface="Arial"/>
              </a:rPr>
              <a:t>The Approach:</a:t>
            </a:r>
            <a:endParaRPr lang="en-US">
              <a:solidFill>
                <a:srgbClr val="FF0000"/>
              </a:solidFill>
              <a:cs typeface="Calibri"/>
            </a:endParaRPr>
          </a:p>
          <a:p>
            <a:pPr algn="ctr"/>
            <a:r>
              <a:rPr lang="en-US" sz="3000" dirty="0">
                <a:solidFill>
                  <a:srgbClr val="FF0000"/>
                </a:solidFill>
                <a:latin typeface="Arial"/>
                <a:cs typeface="Arial"/>
              </a:rPr>
              <a:t>Asking permission</a:t>
            </a:r>
          </a:p>
          <a:p>
            <a:pPr algn="ctr"/>
            <a:endParaRPr lang="en-US" sz="3000" dirty="0">
              <a:solidFill>
                <a:srgbClr val="FF0000"/>
              </a:solidFill>
              <a:latin typeface="Arial"/>
              <a:cs typeface="Arial"/>
            </a:endParaRPr>
          </a:p>
          <a:p>
            <a:pPr algn="ctr"/>
            <a:r>
              <a:rPr lang="en-US" sz="3000" dirty="0">
                <a:solidFill>
                  <a:schemeClr val="tx1">
                    <a:lumMod val="95000"/>
                    <a:lumOff val="5000"/>
                  </a:schemeClr>
                </a:solidFill>
                <a:latin typeface="Arial"/>
                <a:cs typeface="Arial"/>
              </a:rPr>
              <a:t>Can we talk about the big picture and what I'm worried about?</a:t>
            </a:r>
          </a:p>
          <a:p>
            <a:pPr algn="ctr"/>
            <a:r>
              <a:rPr lang="en-US" sz="3000" dirty="0">
                <a:solidFill>
                  <a:schemeClr val="tx1">
                    <a:lumMod val="95000"/>
                    <a:lumOff val="5000"/>
                  </a:schemeClr>
                </a:solidFill>
                <a:latin typeface="Arial"/>
                <a:cs typeface="Arial"/>
              </a:rPr>
              <a:t>Can we talk about a plan B if things don't go as hoped?</a:t>
            </a:r>
          </a:p>
        </p:txBody>
      </p:sp>
    </p:spTree>
    <p:extLst>
      <p:ext uri="{BB962C8B-B14F-4D97-AF65-F5344CB8AC3E}">
        <p14:creationId xmlns:p14="http://schemas.microsoft.com/office/powerpoint/2010/main" val="3329776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85725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1B1E5D56-C701-4A09-A11C-2C068D597507}"/>
              </a:ext>
            </a:extLst>
          </p:cNvPr>
          <p:cNvSpPr>
            <a:spLocks noGrp="1"/>
          </p:cNvSpPr>
          <p:nvPr>
            <p:ph type="title"/>
          </p:nvPr>
        </p:nvSpPr>
        <p:spPr>
          <a:xfrm>
            <a:off x="2321368" y="1967977"/>
            <a:ext cx="4578896" cy="2414097"/>
          </a:xfrm>
        </p:spPr>
        <p:txBody>
          <a:bodyPr vert="horz" lIns="68580" tIns="34290" rIns="68580" bIns="34290" rtlCol="0" anchor="b">
            <a:normAutofit/>
          </a:bodyPr>
          <a:lstStyle/>
          <a:p>
            <a:pPr algn="ctr"/>
            <a:r>
              <a:rPr lang="en-US" sz="3000" dirty="0">
                <a:solidFill>
                  <a:srgbClr val="FCFCFC"/>
                </a:solidFill>
                <a:latin typeface="Arial"/>
                <a:cs typeface="Arial"/>
              </a:rPr>
              <a:t>The Challenge: </a:t>
            </a:r>
            <a:br>
              <a:rPr lang="en-US" sz="3000" dirty="0">
                <a:latin typeface="Arial"/>
                <a:cs typeface="Arial"/>
              </a:rPr>
            </a:br>
            <a:br>
              <a:rPr lang="en-US" sz="3000" dirty="0">
                <a:latin typeface="Arial"/>
                <a:cs typeface="Arial"/>
              </a:rPr>
            </a:br>
            <a:r>
              <a:rPr lang="en-US" sz="3000" dirty="0">
                <a:solidFill>
                  <a:srgbClr val="FCFCFC"/>
                </a:solidFill>
                <a:latin typeface="Arial"/>
                <a:ea typeface="+mj-lt"/>
                <a:cs typeface="Arial"/>
              </a:rPr>
              <a:t>I want to be honest, but I don't want to take away hope.</a:t>
            </a:r>
          </a:p>
        </p:txBody>
      </p:sp>
    </p:spTree>
    <p:extLst>
      <p:ext uri="{BB962C8B-B14F-4D97-AF65-F5344CB8AC3E}">
        <p14:creationId xmlns:p14="http://schemas.microsoft.com/office/powerpoint/2010/main" val="146945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797496"/>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C3C1D59-ABFD-44C0-8CC1-63A49ABB6603}"/>
              </a:ext>
            </a:extLst>
          </p:cNvPr>
          <p:cNvSpPr txBox="1"/>
          <p:nvPr/>
        </p:nvSpPr>
        <p:spPr>
          <a:xfrm>
            <a:off x="407264" y="2945471"/>
            <a:ext cx="3282070" cy="2073203"/>
          </a:xfrm>
          <a:prstGeom prst="rect">
            <a:avLst/>
          </a:prstGeom>
        </p:spPr>
        <p:txBody>
          <a:bodyPr rot="0" spcFirstLastPara="0" vertOverflow="overflow" horzOverflow="overflow" vert="horz" lIns="68580" tIns="34290" rIns="68580" bIns="34290" numCol="1" spcCol="0" rtlCol="0" fromWordArt="0" anchor="t" anchorCtr="0" forceAA="0" compatLnSpc="1">
            <a:prstTxWarp prst="textNoShape">
              <a:avLst/>
            </a:prstTxWarp>
            <a:normAutofit fontScale="85000" lnSpcReduction="20000"/>
          </a:bodyPr>
          <a:lstStyle/>
          <a:p>
            <a:pPr marL="214313" indent="-214313">
              <a:lnSpc>
                <a:spcPct val="90000"/>
              </a:lnSpc>
              <a:spcAft>
                <a:spcPts val="450"/>
              </a:spcAft>
              <a:buFont typeface="Arial"/>
              <a:buChar char="•"/>
            </a:pPr>
            <a:r>
              <a:rPr lang="en-US" dirty="0">
                <a:latin typeface="Arial"/>
                <a:cs typeface="Arial"/>
              </a:rPr>
              <a:t>Fix it (cure)</a:t>
            </a:r>
          </a:p>
          <a:p>
            <a:pPr marL="214313" indent="-214313">
              <a:lnSpc>
                <a:spcPct val="90000"/>
              </a:lnSpc>
              <a:spcAft>
                <a:spcPts val="450"/>
              </a:spcAft>
              <a:buFont typeface="Arial"/>
              <a:buChar char="•"/>
            </a:pPr>
            <a:r>
              <a:rPr lang="en-US" dirty="0">
                <a:latin typeface="Arial"/>
                <a:cs typeface="Arial"/>
              </a:rPr>
              <a:t>Be honest if you can't fix it</a:t>
            </a:r>
          </a:p>
          <a:p>
            <a:pPr marL="214313" indent="-214313">
              <a:lnSpc>
                <a:spcPct val="90000"/>
              </a:lnSpc>
              <a:spcAft>
                <a:spcPts val="450"/>
              </a:spcAft>
              <a:buFont typeface="Arial"/>
              <a:buChar char="•"/>
            </a:pPr>
            <a:r>
              <a:rPr lang="en-US" dirty="0">
                <a:latin typeface="Arial"/>
                <a:cs typeface="Arial"/>
              </a:rPr>
              <a:t>Listen to their concerns (partner with them)</a:t>
            </a:r>
          </a:p>
          <a:p>
            <a:pPr marL="214313" indent="-214313">
              <a:lnSpc>
                <a:spcPct val="90000"/>
              </a:lnSpc>
              <a:spcAft>
                <a:spcPts val="450"/>
              </a:spcAft>
              <a:buFont typeface="Arial"/>
              <a:buChar char="•"/>
            </a:pPr>
            <a:r>
              <a:rPr lang="en-US" dirty="0">
                <a:latin typeface="Arial"/>
                <a:ea typeface="+mn-lt"/>
                <a:cs typeface="+mn-lt"/>
              </a:rPr>
              <a:t>Be ready to make a recommendation (and also be understanding if they don't take your recommendation)</a:t>
            </a:r>
            <a:endParaRPr lang="en-US" dirty="0">
              <a:latin typeface="Arial"/>
              <a:cs typeface="Calibri"/>
            </a:endParaRPr>
          </a:p>
          <a:p>
            <a:pPr marL="214313" indent="-214313">
              <a:lnSpc>
                <a:spcPct val="90000"/>
              </a:lnSpc>
              <a:spcAft>
                <a:spcPts val="450"/>
              </a:spcAft>
              <a:buFont typeface="Arial"/>
              <a:buChar char="•"/>
            </a:pPr>
            <a:r>
              <a:rPr lang="en-US" dirty="0">
                <a:latin typeface="Arial"/>
                <a:cs typeface="Arial"/>
              </a:rPr>
              <a:t>Do the best you can for their comfort throughout the illness</a:t>
            </a:r>
          </a:p>
          <a:p>
            <a:pPr marL="214313" indent="-214313">
              <a:lnSpc>
                <a:spcPct val="90000"/>
              </a:lnSpc>
              <a:spcAft>
                <a:spcPts val="450"/>
              </a:spcAft>
              <a:buFont typeface="Arial"/>
              <a:buChar char="•"/>
            </a:pPr>
            <a:endParaRPr lang="en-US" dirty="0">
              <a:latin typeface="Arial"/>
              <a:cs typeface="Calibri"/>
            </a:endParaRPr>
          </a:p>
        </p:txBody>
      </p:sp>
      <p:pic>
        <p:nvPicPr>
          <p:cNvPr id="2" name="Picture 2" descr="A picture containing text, blackboard&#10;&#10;Description automatically generated">
            <a:extLst>
              <a:ext uri="{FF2B5EF4-FFF2-40B4-BE49-F238E27FC236}">
                <a16:creationId xmlns:a16="http://schemas.microsoft.com/office/drawing/2014/main" id="{BEA3C0C9-C822-4F72-A58B-EF9F74A1729F}"/>
              </a:ext>
            </a:extLst>
          </p:cNvPr>
          <p:cNvPicPr>
            <a:picLocks noChangeAspect="1"/>
          </p:cNvPicPr>
          <p:nvPr/>
        </p:nvPicPr>
        <p:blipFill rotWithShape="1">
          <a:blip r:embed="rId2"/>
          <a:srcRect r="16215" b="2"/>
          <a:stretch/>
        </p:blipFill>
        <p:spPr>
          <a:xfrm>
            <a:off x="3983777" y="85725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EEA5400F-E281-4C12-9AE7-FC3725982DFE}"/>
              </a:ext>
            </a:extLst>
          </p:cNvPr>
          <p:cNvSpPr txBox="1"/>
          <p:nvPr/>
        </p:nvSpPr>
        <p:spPr>
          <a:xfrm>
            <a:off x="606057" y="1675957"/>
            <a:ext cx="2309923" cy="77713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300" dirty="0">
                <a:solidFill>
                  <a:srgbClr val="C00000"/>
                </a:solidFill>
                <a:latin typeface="Arial"/>
                <a:cs typeface="Calibri"/>
              </a:rPr>
              <a:t>What patients expect from us:</a:t>
            </a:r>
            <a:endParaRPr lang="en-US" sz="2300">
              <a:solidFill>
                <a:srgbClr val="C00000"/>
              </a:solidFill>
              <a:latin typeface="Arial"/>
              <a:cs typeface="Arial"/>
            </a:endParaRPr>
          </a:p>
        </p:txBody>
      </p:sp>
      <p:sp>
        <p:nvSpPr>
          <p:cNvPr id="5" name="TextBox 4">
            <a:extLst>
              <a:ext uri="{FF2B5EF4-FFF2-40B4-BE49-F238E27FC236}">
                <a16:creationId xmlns:a16="http://schemas.microsoft.com/office/drawing/2014/main" id="{0812622E-1B8A-4179-B70E-6D6B89375B9B}"/>
              </a:ext>
            </a:extLst>
          </p:cNvPr>
          <p:cNvSpPr txBox="1"/>
          <p:nvPr/>
        </p:nvSpPr>
        <p:spPr>
          <a:xfrm>
            <a:off x="4548180" y="6330685"/>
            <a:ext cx="6109559" cy="4385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800" dirty="0">
                <a:solidFill>
                  <a:srgbClr val="002957"/>
                </a:solidFill>
                <a:latin typeface="arial"/>
                <a:cs typeface="Segoe UI"/>
              </a:rPr>
              <a:t>https://nrchealth.com/10-things-patients-want-from-their-doctors/</a:t>
            </a:r>
            <a:r>
              <a:rPr lang="en-US" sz="800" dirty="0">
                <a:latin typeface="arial"/>
                <a:cs typeface="Segoe UI"/>
              </a:rPr>
              <a:t>. April 14, 2016.​</a:t>
            </a:r>
          </a:p>
          <a:p>
            <a:r>
              <a:rPr lang="en-US" sz="800" dirty="0">
                <a:latin typeface="arial"/>
                <a:cs typeface="Segoe UI"/>
              </a:rPr>
              <a:t>Stone, M. What patients want from their doctors. BMJ 2003.​</a:t>
            </a:r>
          </a:p>
          <a:p>
            <a:r>
              <a:rPr lang="en-US" sz="800" dirty="0">
                <a:solidFill>
                  <a:srgbClr val="002957"/>
                </a:solidFill>
                <a:latin typeface="arial"/>
                <a:cs typeface="Segoe UI"/>
              </a:rPr>
              <a:t>https://chironhealth.com/blog/patients-really-want-doctors/</a:t>
            </a:r>
            <a:r>
              <a:rPr lang="en-US" sz="800" dirty="0">
                <a:latin typeface="arial"/>
                <a:cs typeface="Segoe UI"/>
              </a:rPr>
              <a:t>. February 19, 2018.</a:t>
            </a:r>
          </a:p>
        </p:txBody>
      </p:sp>
    </p:spTree>
    <p:extLst>
      <p:ext uri="{BB962C8B-B14F-4D97-AF65-F5344CB8AC3E}">
        <p14:creationId xmlns:p14="http://schemas.microsoft.com/office/powerpoint/2010/main" val="42567656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3" descr="Logo&#10;&#10;Description automatically generated">
            <a:extLst>
              <a:ext uri="{FF2B5EF4-FFF2-40B4-BE49-F238E27FC236}">
                <a16:creationId xmlns:a16="http://schemas.microsoft.com/office/drawing/2014/main" id="{8149B8BD-36B0-43D2-873E-8D7646004DE7}"/>
              </a:ext>
            </a:extLst>
          </p:cNvPr>
          <p:cNvPicPr>
            <a:picLocks noChangeAspect="1"/>
          </p:cNvPicPr>
          <p:nvPr/>
        </p:nvPicPr>
        <p:blipFill>
          <a:blip r:embed="rId3"/>
          <a:stretch>
            <a:fillRect/>
          </a:stretch>
        </p:blipFill>
        <p:spPr>
          <a:xfrm>
            <a:off x="4490" y="1944"/>
            <a:ext cx="9152205" cy="2598016"/>
          </a:xfrm>
          <a:prstGeom prst="rect">
            <a:avLst/>
          </a:prstGeom>
        </p:spPr>
      </p:pic>
      <p:sp>
        <p:nvSpPr>
          <p:cNvPr id="2" name="TextBox 1">
            <a:extLst>
              <a:ext uri="{FF2B5EF4-FFF2-40B4-BE49-F238E27FC236}">
                <a16:creationId xmlns:a16="http://schemas.microsoft.com/office/drawing/2014/main" id="{44AF4CA0-6AC9-411F-B255-0E6E6A96BE51}"/>
              </a:ext>
            </a:extLst>
          </p:cNvPr>
          <p:cNvSpPr txBox="1"/>
          <p:nvPr/>
        </p:nvSpPr>
        <p:spPr>
          <a:xfrm>
            <a:off x="734931" y="3248623"/>
            <a:ext cx="8001809" cy="191590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3000" dirty="0">
                <a:solidFill>
                  <a:srgbClr val="FF0000"/>
                </a:solidFill>
                <a:latin typeface="Arial"/>
                <a:cs typeface="Arial"/>
              </a:rPr>
              <a:t>The Approach:</a:t>
            </a:r>
            <a:endParaRPr lang="en-US">
              <a:solidFill>
                <a:srgbClr val="FF0000"/>
              </a:solidFill>
              <a:cs typeface="Calibri"/>
            </a:endParaRPr>
          </a:p>
          <a:p>
            <a:pPr algn="ctr"/>
            <a:r>
              <a:rPr lang="en-US" sz="3000" dirty="0">
                <a:solidFill>
                  <a:srgbClr val="FF0000"/>
                </a:solidFill>
                <a:latin typeface="Arial"/>
                <a:cs typeface="Arial"/>
              </a:rPr>
              <a:t>Dose your language about bad news based on medical certainty and timing in the disease course</a:t>
            </a:r>
          </a:p>
        </p:txBody>
      </p:sp>
    </p:spTree>
    <p:extLst>
      <p:ext uri="{BB962C8B-B14F-4D97-AF65-F5344CB8AC3E}">
        <p14:creationId xmlns:p14="http://schemas.microsoft.com/office/powerpoint/2010/main" val="37494542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592" y="2546374"/>
            <a:ext cx="8122955" cy="2569580"/>
          </a:xfrm>
        </p:spPr>
        <p:txBody>
          <a:bodyPr vert="horz" lIns="68580" tIns="34290" rIns="68580" bIns="34290" rtlCol="0" anchor="t">
            <a:noAutofit/>
          </a:bodyPr>
          <a:lstStyle/>
          <a:p>
            <a:endParaRPr lang="en-US" sz="1900" dirty="0"/>
          </a:p>
          <a:p>
            <a:pPr marL="257175" indent="-257175">
              <a:buFont typeface="Arial" panose="020B0604020202020204" pitchFamily="34" charset="0"/>
              <a:buChar char="•"/>
            </a:pPr>
            <a:endParaRPr lang="en-US" sz="1900"/>
          </a:p>
          <a:p>
            <a:pPr marL="257175" indent="-257175">
              <a:buFont typeface="Arial,Sans-Serif" panose="020B0604020202020204" pitchFamily="34" charset="0"/>
              <a:buChar char="•"/>
            </a:pPr>
            <a:endParaRPr lang="en-US" sz="1900"/>
          </a:p>
          <a:p>
            <a:pPr marL="257175" indent="-257175">
              <a:buFontTx/>
              <a:buChar char="-"/>
            </a:pPr>
            <a:endParaRPr lang="en-US" sz="1900"/>
          </a:p>
          <a:p>
            <a:pPr marL="257175" indent="-257175">
              <a:buFontTx/>
              <a:buChar char="-"/>
            </a:pPr>
            <a:endParaRPr lang="en-US" sz="1900"/>
          </a:p>
        </p:txBody>
      </p:sp>
      <p:graphicFrame>
        <p:nvGraphicFramePr>
          <p:cNvPr id="8" name="Table 7">
            <a:extLst>
              <a:ext uri="{FF2B5EF4-FFF2-40B4-BE49-F238E27FC236}">
                <a16:creationId xmlns:a16="http://schemas.microsoft.com/office/drawing/2014/main" id="{BD030300-6478-41CA-A7DA-6477E0E3728F}"/>
              </a:ext>
            </a:extLst>
          </p:cNvPr>
          <p:cNvGraphicFramePr>
            <a:graphicFrameLocks noGrp="1"/>
          </p:cNvGraphicFramePr>
          <p:nvPr>
            <p:extLst>
              <p:ext uri="{D42A27DB-BD31-4B8C-83A1-F6EECF244321}">
                <p14:modId xmlns:p14="http://schemas.microsoft.com/office/powerpoint/2010/main" val="1645756262"/>
              </p:ext>
            </p:extLst>
          </p:nvPr>
        </p:nvGraphicFramePr>
        <p:xfrm>
          <a:off x="198406" y="267419"/>
          <a:ext cx="8622936" cy="701040"/>
        </p:xfrm>
        <a:graphic>
          <a:graphicData uri="http://schemas.openxmlformats.org/drawingml/2006/table">
            <a:tbl>
              <a:tblPr firstRow="1" bandRow="1">
                <a:tableStyleId>{5C22544A-7EE6-4342-B048-85BDC9FD1C3A}</a:tableStyleId>
              </a:tblPr>
              <a:tblGrid>
                <a:gridCol w="2694140">
                  <a:extLst>
                    <a:ext uri="{9D8B030D-6E8A-4147-A177-3AD203B41FA5}">
                      <a16:colId xmlns:a16="http://schemas.microsoft.com/office/drawing/2014/main" val="1007026920"/>
                    </a:ext>
                  </a:extLst>
                </a:gridCol>
                <a:gridCol w="2694140">
                  <a:extLst>
                    <a:ext uri="{9D8B030D-6E8A-4147-A177-3AD203B41FA5}">
                      <a16:colId xmlns:a16="http://schemas.microsoft.com/office/drawing/2014/main" val="4169879603"/>
                    </a:ext>
                  </a:extLst>
                </a:gridCol>
                <a:gridCol w="3234656">
                  <a:extLst>
                    <a:ext uri="{9D8B030D-6E8A-4147-A177-3AD203B41FA5}">
                      <a16:colId xmlns:a16="http://schemas.microsoft.com/office/drawing/2014/main" val="252920486"/>
                    </a:ext>
                  </a:extLst>
                </a:gridCol>
              </a:tblGrid>
              <a:tr h="465826">
                <a:tc>
                  <a:txBody>
                    <a:bodyPr/>
                    <a:lstStyle/>
                    <a:p>
                      <a:pPr lvl="0" algn="ctr">
                        <a:buNone/>
                      </a:pPr>
                      <a:r>
                        <a:rPr lang="en-US" sz="2000" dirty="0">
                          <a:effectLst/>
                          <a:latin typeface="Arial"/>
                        </a:rPr>
                        <a:t>Where are we in the disease course?</a:t>
                      </a:r>
                    </a:p>
                  </a:txBody>
                  <a:tcPr/>
                </a:tc>
                <a:tc>
                  <a:txBody>
                    <a:bodyPr/>
                    <a:lstStyle/>
                    <a:p>
                      <a:pPr algn="ctr" rtl="0" fontAlgn="base"/>
                      <a:r>
                        <a:rPr lang="en-US" sz="2000" dirty="0">
                          <a:effectLst/>
                          <a:latin typeface="Arial"/>
                        </a:rPr>
                        <a:t>Medical Certainty </a:t>
                      </a:r>
                      <a:endParaRPr lang="en-US" sz="2000" b="0" i="0">
                        <a:effectLst/>
                        <a:latin typeface="Arial"/>
                      </a:endParaRPr>
                    </a:p>
                  </a:txBody>
                  <a:tcPr/>
                </a:tc>
                <a:tc>
                  <a:txBody>
                    <a:bodyPr/>
                    <a:lstStyle/>
                    <a:p>
                      <a:pPr lvl="0" algn="ctr">
                        <a:buNone/>
                      </a:pPr>
                      <a:r>
                        <a:rPr lang="en-US" sz="2000" dirty="0">
                          <a:effectLst/>
                          <a:latin typeface="Arial"/>
                        </a:rPr>
                        <a:t>News to the patient and family</a:t>
                      </a:r>
                      <a:endParaRPr lang="en-US" dirty="0"/>
                    </a:p>
                  </a:txBody>
                  <a:tcPr/>
                </a:tc>
                <a:extLst>
                  <a:ext uri="{0D108BD9-81ED-4DB2-BD59-A6C34878D82A}">
                    <a16:rowId xmlns:a16="http://schemas.microsoft.com/office/drawing/2014/main" val="2973247747"/>
                  </a:ext>
                </a:extLst>
              </a:tr>
            </a:tbl>
          </a:graphicData>
        </a:graphic>
      </p:graphicFrame>
    </p:spTree>
    <p:extLst>
      <p:ext uri="{BB962C8B-B14F-4D97-AF65-F5344CB8AC3E}">
        <p14:creationId xmlns:p14="http://schemas.microsoft.com/office/powerpoint/2010/main" val="669964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592" y="2546374"/>
            <a:ext cx="8122955" cy="2569580"/>
          </a:xfrm>
        </p:spPr>
        <p:txBody>
          <a:bodyPr vert="horz" lIns="68580" tIns="34290" rIns="68580" bIns="34290" rtlCol="0" anchor="t">
            <a:noAutofit/>
          </a:bodyPr>
          <a:lstStyle/>
          <a:p>
            <a:endParaRPr lang="en-US" sz="1900" dirty="0"/>
          </a:p>
          <a:p>
            <a:pPr marL="257175" indent="-257175">
              <a:buFont typeface="Arial" panose="020B0604020202020204" pitchFamily="34" charset="0"/>
              <a:buChar char="•"/>
            </a:pPr>
            <a:endParaRPr lang="en-US" sz="1900"/>
          </a:p>
          <a:p>
            <a:pPr marL="257175" indent="-257175">
              <a:buFont typeface="Arial,Sans-Serif" panose="020B0604020202020204" pitchFamily="34" charset="0"/>
              <a:buChar char="•"/>
            </a:pPr>
            <a:endParaRPr lang="en-US" sz="1900"/>
          </a:p>
          <a:p>
            <a:pPr marL="257175" indent="-257175">
              <a:buFontTx/>
              <a:buChar char="-"/>
            </a:pPr>
            <a:endParaRPr lang="en-US" sz="1900"/>
          </a:p>
          <a:p>
            <a:pPr marL="257175" indent="-257175">
              <a:buFontTx/>
              <a:buChar char="-"/>
            </a:pPr>
            <a:endParaRPr lang="en-US" sz="1900"/>
          </a:p>
        </p:txBody>
      </p:sp>
      <p:graphicFrame>
        <p:nvGraphicFramePr>
          <p:cNvPr id="8" name="Table 7">
            <a:extLst>
              <a:ext uri="{FF2B5EF4-FFF2-40B4-BE49-F238E27FC236}">
                <a16:creationId xmlns:a16="http://schemas.microsoft.com/office/drawing/2014/main" id="{BD030300-6478-41CA-A7DA-6477E0E3728F}"/>
              </a:ext>
            </a:extLst>
          </p:cNvPr>
          <p:cNvGraphicFramePr>
            <a:graphicFrameLocks noGrp="1"/>
          </p:cNvGraphicFramePr>
          <p:nvPr>
            <p:extLst>
              <p:ext uri="{D42A27DB-BD31-4B8C-83A1-F6EECF244321}">
                <p14:modId xmlns:p14="http://schemas.microsoft.com/office/powerpoint/2010/main" val="3649896066"/>
              </p:ext>
            </p:extLst>
          </p:nvPr>
        </p:nvGraphicFramePr>
        <p:xfrm>
          <a:off x="207000" y="1315885"/>
          <a:ext cx="8622936" cy="5455920"/>
        </p:xfrm>
        <a:graphic>
          <a:graphicData uri="http://schemas.openxmlformats.org/drawingml/2006/table">
            <a:tbl>
              <a:tblPr firstRow="1" bandRow="1">
                <a:tableStyleId>{5C22544A-7EE6-4342-B048-85BDC9FD1C3A}</a:tableStyleId>
              </a:tblPr>
              <a:tblGrid>
                <a:gridCol w="2694140">
                  <a:extLst>
                    <a:ext uri="{9D8B030D-6E8A-4147-A177-3AD203B41FA5}">
                      <a16:colId xmlns:a16="http://schemas.microsoft.com/office/drawing/2014/main" val="1007026920"/>
                    </a:ext>
                  </a:extLst>
                </a:gridCol>
                <a:gridCol w="2694140">
                  <a:extLst>
                    <a:ext uri="{9D8B030D-6E8A-4147-A177-3AD203B41FA5}">
                      <a16:colId xmlns:a16="http://schemas.microsoft.com/office/drawing/2014/main" val="4169879603"/>
                    </a:ext>
                  </a:extLst>
                </a:gridCol>
                <a:gridCol w="3234656">
                  <a:extLst>
                    <a:ext uri="{9D8B030D-6E8A-4147-A177-3AD203B41FA5}">
                      <a16:colId xmlns:a16="http://schemas.microsoft.com/office/drawing/2014/main" val="252920486"/>
                    </a:ext>
                  </a:extLst>
                </a:gridCol>
              </a:tblGrid>
              <a:tr h="465826">
                <a:tc>
                  <a:txBody>
                    <a:bodyPr/>
                    <a:lstStyle/>
                    <a:p>
                      <a:pPr lvl="0" algn="ctr">
                        <a:buNone/>
                      </a:pPr>
                      <a:r>
                        <a:rPr lang="en-US" sz="2000" dirty="0">
                          <a:effectLst/>
                          <a:latin typeface="Arial"/>
                        </a:rPr>
                        <a:t>Where are we in the disease course?</a:t>
                      </a:r>
                    </a:p>
                  </a:txBody>
                  <a:tcPr/>
                </a:tc>
                <a:tc>
                  <a:txBody>
                    <a:bodyPr/>
                    <a:lstStyle/>
                    <a:p>
                      <a:pPr algn="ctr" rtl="0" fontAlgn="base"/>
                      <a:r>
                        <a:rPr lang="en-US" sz="2000" dirty="0">
                          <a:effectLst/>
                          <a:latin typeface="Arial"/>
                        </a:rPr>
                        <a:t>Medical Certainty </a:t>
                      </a:r>
                      <a:endParaRPr lang="en-US" sz="2000" b="0" i="0">
                        <a:effectLst/>
                        <a:latin typeface="Arial"/>
                      </a:endParaRPr>
                    </a:p>
                  </a:txBody>
                  <a:tcPr/>
                </a:tc>
                <a:tc>
                  <a:txBody>
                    <a:bodyPr/>
                    <a:lstStyle/>
                    <a:p>
                      <a:pPr lvl="0" algn="ctr">
                        <a:buNone/>
                      </a:pPr>
                      <a:r>
                        <a:rPr lang="en-US" sz="2000" dirty="0">
                          <a:effectLst/>
                          <a:latin typeface="Arial"/>
                        </a:rPr>
                        <a:t>News to the patient and family</a:t>
                      </a:r>
                      <a:endParaRPr lang="en-US" dirty="0"/>
                    </a:p>
                  </a:txBody>
                  <a:tcPr/>
                </a:tc>
                <a:extLst>
                  <a:ext uri="{0D108BD9-81ED-4DB2-BD59-A6C34878D82A}">
                    <a16:rowId xmlns:a16="http://schemas.microsoft.com/office/drawing/2014/main" val="2973247747"/>
                  </a:ext>
                </a:extLst>
              </a:tr>
              <a:tr h="0">
                <a:tc>
                  <a:txBody>
                    <a:bodyPr/>
                    <a:lstStyle/>
                    <a:p>
                      <a:pPr lvl="0" algn="ctr">
                        <a:buNone/>
                      </a:pPr>
                      <a:r>
                        <a:rPr lang="en-US" sz="1800" b="0" i="0" u="none" strike="noStrike" noProof="0" dirty="0">
                          <a:effectLst/>
                          <a:latin typeface="Arial"/>
                        </a:rPr>
                        <a:t>Early </a:t>
                      </a: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txBody>
                  <a:tcPr/>
                </a:tc>
                <a:tc>
                  <a:txBody>
                    <a:bodyPr/>
                    <a:lstStyle/>
                    <a:p>
                      <a:pPr algn="ctr" rtl="0" fontAlgn="base"/>
                      <a:endParaRPr lang="en-US" sz="1800" dirty="0">
                        <a:effectLst/>
                        <a:latin typeface="Arial"/>
                      </a:endParaRPr>
                    </a:p>
                  </a:txBody>
                  <a:tcPr/>
                </a:tc>
                <a:tc>
                  <a:txBody>
                    <a:bodyPr/>
                    <a:lstStyle/>
                    <a:p>
                      <a:pPr algn="l" rtl="0" fontAlgn="base"/>
                      <a:r>
                        <a:rPr lang="en-US" sz="1800" dirty="0">
                          <a:effectLst/>
                          <a:latin typeface="Arial"/>
                        </a:rPr>
                        <a:t>At some point, this </a:t>
                      </a:r>
                      <a:r>
                        <a:rPr lang="en-US" sz="1800" b="1" dirty="0">
                          <a:effectLst/>
                          <a:latin typeface="Arial"/>
                        </a:rPr>
                        <a:t>will likely take your life</a:t>
                      </a:r>
                      <a:r>
                        <a:rPr lang="en-US" sz="1800" dirty="0">
                          <a:effectLst/>
                          <a:latin typeface="Arial"/>
                        </a:rPr>
                        <a:t>.</a:t>
                      </a:r>
                    </a:p>
                  </a:txBody>
                  <a:tcPr/>
                </a:tc>
                <a:extLst>
                  <a:ext uri="{0D108BD9-81ED-4DB2-BD59-A6C34878D82A}">
                    <a16:rowId xmlns:a16="http://schemas.microsoft.com/office/drawing/2014/main" val="1493075080"/>
                  </a:ext>
                </a:extLst>
              </a:tr>
              <a:tr h="0">
                <a:tc>
                  <a:txBody>
                    <a:bodyPr/>
                    <a:lstStyle/>
                    <a:p>
                      <a:pPr lvl="0" algn="ctr">
                        <a:buNone/>
                      </a:pPr>
                      <a:r>
                        <a:rPr lang="en-US" sz="1800" b="0" i="0" u="none" strike="noStrike" noProof="0" dirty="0">
                          <a:effectLst/>
                          <a:latin typeface="Arial"/>
                        </a:rPr>
                        <a:t>Middle </a:t>
                      </a:r>
                      <a:endParaRPr lang="en-US" sz="1800" b="0" i="0" u="none" strike="noStrike" noProof="0" dirty="0">
                        <a:effectLst/>
                      </a:endParaRPr>
                    </a:p>
                    <a:p>
                      <a:pPr lvl="0" algn="ctr">
                        <a:buNone/>
                      </a:pPr>
                      <a:r>
                        <a:rPr lang="en-US" sz="1200" b="0" i="0" u="none" strike="noStrike" noProof="0" dirty="0">
                          <a:effectLst/>
                          <a:latin typeface="Arial"/>
                        </a:rPr>
                        <a:t>OR</a:t>
                      </a:r>
                      <a:endParaRPr lang="en-US" sz="1200" b="0" i="0" u="none" strike="noStrike" noProof="0" dirty="0">
                        <a:effectLst/>
                      </a:endParaRPr>
                    </a:p>
                    <a:p>
                      <a:pPr lvl="0" algn="ctr">
                        <a:buNone/>
                      </a:pPr>
                      <a:r>
                        <a:rPr lang="en-US" sz="1800" b="0" i="0" u="none" strike="noStrike" noProof="0" dirty="0">
                          <a:effectLst/>
                          <a:latin typeface="Arial"/>
                        </a:rPr>
                        <a:t>Super rough start </a:t>
                      </a:r>
                      <a:endParaRPr lang="en-US" sz="1800" b="0" i="0" u="none" strike="noStrike" noProof="0" dirty="0">
                        <a:effectLst/>
                      </a:endParaRPr>
                    </a:p>
                    <a:p>
                      <a:pPr lvl="0" algn="ctr">
                        <a:buNone/>
                      </a:pPr>
                      <a:endParaRPr lang="en-US" sz="1200" b="0" i="0" u="none" strike="noStrike" noProof="0" dirty="0">
                        <a:effectLst/>
                        <a:latin typeface="Arial"/>
                      </a:endParaRP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txBody>
                  <a:tcPr/>
                </a:tc>
                <a:tc>
                  <a:txBody>
                    <a:bodyPr/>
                    <a:lstStyle/>
                    <a:p>
                      <a:pPr algn="ctr" rtl="0" fontAlgn="base"/>
                      <a:endParaRPr lang="en-US" sz="1800" b="0" i="0">
                        <a:effectLst/>
                        <a:latin typeface="Arial"/>
                      </a:endParaRPr>
                    </a:p>
                  </a:txBody>
                  <a:tcPr/>
                </a:tc>
                <a:tc>
                  <a:txBody>
                    <a:bodyPr/>
                    <a:lstStyle/>
                    <a:p>
                      <a:pPr lvl="0" algn="l">
                        <a:buNone/>
                      </a:pPr>
                      <a:r>
                        <a:rPr lang="en-US" sz="1800" dirty="0">
                          <a:effectLst/>
                          <a:latin typeface="Arial"/>
                        </a:rPr>
                        <a:t>I'm worried </a:t>
                      </a:r>
                      <a:r>
                        <a:rPr lang="en-US" sz="1800" b="1" dirty="0">
                          <a:effectLst/>
                          <a:latin typeface="Arial"/>
                        </a:rPr>
                        <a:t>you are nearing the end of your life</a:t>
                      </a:r>
                      <a:r>
                        <a:rPr lang="en-US" sz="1800" dirty="0">
                          <a:effectLst/>
                          <a:latin typeface="Arial"/>
                        </a:rPr>
                        <a:t>.</a:t>
                      </a:r>
                      <a:endParaRPr lang="en-US" dirty="0"/>
                    </a:p>
                  </a:txBody>
                  <a:tcPr/>
                </a:tc>
                <a:extLst>
                  <a:ext uri="{0D108BD9-81ED-4DB2-BD59-A6C34878D82A}">
                    <a16:rowId xmlns:a16="http://schemas.microsoft.com/office/drawing/2014/main" val="4179966577"/>
                  </a:ext>
                </a:extLst>
              </a:tr>
              <a:tr h="0">
                <a:tc>
                  <a:txBody>
                    <a:bodyPr/>
                    <a:lstStyle/>
                    <a:p>
                      <a:pPr lvl="0" algn="ctr">
                        <a:buNone/>
                      </a:pPr>
                      <a:r>
                        <a:rPr lang="en-US" sz="1800" b="0" i="0" u="none" strike="noStrike" noProof="0" dirty="0">
                          <a:effectLst/>
                          <a:latin typeface="Arial"/>
                        </a:rPr>
                        <a:t>Late </a:t>
                      </a: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txBody>
                  <a:tcPr/>
                </a:tc>
                <a:tc>
                  <a:txBody>
                    <a:bodyPr/>
                    <a:lstStyle/>
                    <a:p>
                      <a:pPr algn="ctr" rtl="0" fontAlgn="base"/>
                      <a:endParaRPr lang="en-US" sz="1800" dirty="0">
                        <a:effectLst/>
                        <a:latin typeface="Arial"/>
                      </a:endParaRPr>
                    </a:p>
                  </a:txBody>
                  <a:tcPr/>
                </a:tc>
                <a:tc>
                  <a:txBody>
                    <a:bodyPr/>
                    <a:lstStyle/>
                    <a:p>
                      <a:pPr marL="0" indent="0" algn="l" rtl="0" fontAlgn="base">
                        <a:buNone/>
                      </a:pPr>
                      <a:r>
                        <a:rPr lang="en-US" sz="1800" dirty="0">
                          <a:effectLst/>
                          <a:latin typeface="Arial"/>
                        </a:rPr>
                        <a:t>I'm worried that </a:t>
                      </a:r>
                      <a:r>
                        <a:rPr lang="en-US" sz="1800" b="1" dirty="0">
                          <a:effectLst/>
                          <a:latin typeface="Arial"/>
                        </a:rPr>
                        <a:t>time is short no matter what we try to do</a:t>
                      </a:r>
                      <a:r>
                        <a:rPr lang="en-US" sz="1800" dirty="0">
                          <a:effectLst/>
                          <a:latin typeface="Arial"/>
                        </a:rPr>
                        <a:t>/in spite of our best efforts.</a:t>
                      </a:r>
                    </a:p>
                  </a:txBody>
                  <a:tcPr/>
                </a:tc>
                <a:extLst>
                  <a:ext uri="{0D108BD9-81ED-4DB2-BD59-A6C34878D82A}">
                    <a16:rowId xmlns:a16="http://schemas.microsoft.com/office/drawing/2014/main" val="3700458461"/>
                  </a:ext>
                </a:extLst>
              </a:tr>
            </a:tbl>
          </a:graphicData>
        </a:graphic>
      </p:graphicFrame>
      <p:sp>
        <p:nvSpPr>
          <p:cNvPr id="4" name="TextBox 3">
            <a:extLst>
              <a:ext uri="{FF2B5EF4-FFF2-40B4-BE49-F238E27FC236}">
                <a16:creationId xmlns:a16="http://schemas.microsoft.com/office/drawing/2014/main" id="{AB4246DC-A480-4CCA-9822-4953029814EC}"/>
              </a:ext>
            </a:extLst>
          </p:cNvPr>
          <p:cNvSpPr txBox="1"/>
          <p:nvPr/>
        </p:nvSpPr>
        <p:spPr>
          <a:xfrm>
            <a:off x="398761" y="29220"/>
            <a:ext cx="8337883"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dirty="0">
                <a:solidFill>
                  <a:schemeClr val="tx1">
                    <a:lumMod val="95000"/>
                    <a:lumOff val="5000"/>
                  </a:schemeClr>
                </a:solidFill>
                <a:latin typeface="Arial"/>
              </a:rPr>
              <a:t>The Approach:​</a:t>
            </a:r>
            <a:endParaRPr lang="en-US" sz="3000">
              <a:solidFill>
                <a:schemeClr val="tx1">
                  <a:lumMod val="95000"/>
                  <a:lumOff val="5000"/>
                </a:schemeClr>
              </a:solidFill>
              <a:latin typeface="Arial"/>
              <a:cs typeface="Arial"/>
            </a:endParaRPr>
          </a:p>
          <a:p>
            <a:pPr algn="ctr"/>
            <a:r>
              <a:rPr lang="en-US" sz="2200" dirty="0">
                <a:solidFill>
                  <a:schemeClr val="tx1">
                    <a:lumMod val="95000"/>
                    <a:lumOff val="5000"/>
                  </a:schemeClr>
                </a:solidFill>
                <a:latin typeface="Arial"/>
              </a:rPr>
              <a:t>Dose your language about bad news based on medical certainty and disease course</a:t>
            </a:r>
            <a:endParaRPr lang="en-US" sz="220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87051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992" y="1935920"/>
            <a:ext cx="5059997" cy="1137505"/>
          </a:xfrm>
        </p:spPr>
        <p:txBody>
          <a:bodyPr/>
          <a:lstStyle/>
          <a:p>
            <a:pPr algn="ctr"/>
            <a:r>
              <a:rPr lang="en-US" sz="2000" dirty="0"/>
              <a:t>Nebraska GWEP Geriatrics Case Conference ECHO</a:t>
            </a:r>
            <a:br>
              <a:rPr lang="en-US" sz="2700" dirty="0"/>
            </a:br>
            <a:endParaRPr lang="en-US" sz="3600" dirty="0"/>
          </a:p>
        </p:txBody>
      </p:sp>
      <p:sp>
        <p:nvSpPr>
          <p:cNvPr id="3" name="Subtitle 2"/>
          <p:cNvSpPr>
            <a:spLocks noGrp="1"/>
          </p:cNvSpPr>
          <p:nvPr>
            <p:ph type="subTitle" idx="1"/>
          </p:nvPr>
        </p:nvSpPr>
        <p:spPr>
          <a:xfrm>
            <a:off x="2340424" y="4523118"/>
            <a:ext cx="4509152" cy="516383"/>
          </a:xfrm>
        </p:spPr>
        <p:txBody>
          <a:bodyPr vert="horz" lIns="68580" tIns="34290" rIns="68580" bIns="34290" rtlCol="0" anchor="t">
            <a:normAutofit/>
          </a:bodyPr>
          <a:lstStyle/>
          <a:p>
            <a:pPr algn="ctr"/>
            <a:r>
              <a:rPr lang="en-US" sz="1350" b="0" dirty="0">
                <a:solidFill>
                  <a:schemeClr val="tx1"/>
                </a:solidFill>
              </a:rPr>
              <a:t>September 2 , 2021</a:t>
            </a:r>
          </a:p>
        </p:txBody>
      </p:sp>
      <p:sp>
        <p:nvSpPr>
          <p:cNvPr id="4" name="Rectangle 2"/>
          <p:cNvSpPr>
            <a:spLocks noChangeArrowheads="1"/>
          </p:cNvSpPr>
          <p:nvPr/>
        </p:nvSpPr>
        <p:spPr bwMode="auto">
          <a:xfrm>
            <a:off x="2205992" y="4439519"/>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pPr defTabSz="914400">
              <a:buClr>
                <a:srgbClr val="000000"/>
              </a:buClr>
            </a:pPr>
            <a:endParaRPr lang="en-US" sz="1013" kern="0" dirty="0">
              <a:solidFill>
                <a:prstClr val="black"/>
              </a:solidFill>
              <a:latin typeface="Calibri"/>
              <a:cs typeface="Arial"/>
              <a:sym typeface="Arial"/>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51131" y="4781558"/>
            <a:ext cx="2368178" cy="1074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1198" y="1177551"/>
            <a:ext cx="3631207" cy="391013"/>
          </a:xfrm>
          <a:prstGeom prst="rect">
            <a:avLst/>
          </a:prstGeom>
          <a:solidFill>
            <a:sysClr val="window" lastClr="FFFFFF"/>
          </a:solidFill>
        </p:spPr>
      </p:pic>
      <p:pic>
        <p:nvPicPr>
          <p:cNvPr id="7" name="Picture 5" descr="Image result for nebraska medicine log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542950" y="5003981"/>
            <a:ext cx="2368178" cy="9202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1198" y="3978830"/>
            <a:ext cx="1495813" cy="1877245"/>
          </a:xfrm>
          <a:prstGeom prst="rect">
            <a:avLst/>
          </a:prstGeom>
        </p:spPr>
      </p:pic>
      <p:sp>
        <p:nvSpPr>
          <p:cNvPr id="5" name="TextBox 4">
            <a:extLst>
              <a:ext uri="{FF2B5EF4-FFF2-40B4-BE49-F238E27FC236}">
                <a16:creationId xmlns:a16="http://schemas.microsoft.com/office/drawing/2014/main" id="{384CD293-282E-411B-BFE7-AB4FF7DD92A4}"/>
              </a:ext>
            </a:extLst>
          </p:cNvPr>
          <p:cNvSpPr txBox="1"/>
          <p:nvPr/>
        </p:nvSpPr>
        <p:spPr>
          <a:xfrm>
            <a:off x="2309931" y="3992990"/>
            <a:ext cx="4650581"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914400">
              <a:buClr>
                <a:srgbClr val="000000"/>
              </a:buClr>
            </a:pPr>
            <a:r>
              <a:rPr lang="en-US" kern="0" dirty="0">
                <a:solidFill>
                  <a:srgbClr val="000000"/>
                </a:solidFill>
                <a:latin typeface="Times New Roman"/>
                <a:ea typeface="+mn-lt"/>
                <a:cs typeface="Calibri"/>
                <a:sym typeface="Arial"/>
              </a:rPr>
              <a:t>Melissa Teply, MD</a:t>
            </a:r>
            <a:endParaRPr lang="en-US" kern="0" dirty="0">
              <a:solidFill>
                <a:srgbClr val="000000"/>
              </a:solidFill>
              <a:latin typeface="Times New Roman"/>
              <a:cs typeface="Times New Roman"/>
              <a:sym typeface="Arial"/>
            </a:endParaRPr>
          </a:p>
        </p:txBody>
      </p:sp>
      <p:sp>
        <p:nvSpPr>
          <p:cNvPr id="9" name="TextBox 8">
            <a:extLst>
              <a:ext uri="{FF2B5EF4-FFF2-40B4-BE49-F238E27FC236}">
                <a16:creationId xmlns:a16="http://schemas.microsoft.com/office/drawing/2014/main" id="{02DF701E-CA36-41EC-B952-D62DE011AF25}"/>
              </a:ext>
            </a:extLst>
          </p:cNvPr>
          <p:cNvSpPr txBox="1"/>
          <p:nvPr/>
        </p:nvSpPr>
        <p:spPr>
          <a:xfrm>
            <a:off x="1781753" y="2882508"/>
            <a:ext cx="5887785" cy="11772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914400">
              <a:buClr>
                <a:srgbClr val="000000"/>
              </a:buClr>
            </a:pPr>
            <a:r>
              <a:rPr lang="en-US" sz="2400" b="1" i="1" kern="0" dirty="0">
                <a:solidFill>
                  <a:srgbClr val="000000"/>
                </a:solidFill>
                <a:latin typeface="Arial"/>
                <a:cs typeface="Arial"/>
                <a:sym typeface="Arial"/>
              </a:rPr>
              <a:t>“Palliative and Hospice Care:  What the Primary Care Provider Needs to Know”</a:t>
            </a:r>
            <a:br>
              <a:rPr lang="en-US" sz="2400" b="1" i="1" kern="0" dirty="0">
                <a:solidFill>
                  <a:srgbClr val="000000"/>
                </a:solidFill>
                <a:latin typeface="Arial"/>
                <a:cs typeface="Arial"/>
                <a:sym typeface="Arial"/>
              </a:rPr>
            </a:br>
            <a:endParaRPr lang="en-US" sz="2400" b="1" i="1" kern="0" dirty="0">
              <a:solidFill>
                <a:srgbClr val="000000"/>
              </a:solidFill>
              <a:latin typeface="Arial"/>
              <a:cs typeface="Calibri"/>
              <a:sym typeface="Arial"/>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3688" y="1023233"/>
            <a:ext cx="1415792" cy="699646"/>
          </a:xfrm>
          <a:prstGeom prst="rect">
            <a:avLst/>
          </a:prstGeom>
        </p:spPr>
      </p:pic>
    </p:spTree>
    <p:extLst>
      <p:ext uri="{BB962C8B-B14F-4D97-AF65-F5344CB8AC3E}">
        <p14:creationId xmlns:p14="http://schemas.microsoft.com/office/powerpoint/2010/main" val="2495455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592" y="2546374"/>
            <a:ext cx="8122955" cy="2569580"/>
          </a:xfrm>
        </p:spPr>
        <p:txBody>
          <a:bodyPr vert="horz" lIns="68580" tIns="34290" rIns="68580" bIns="34290" rtlCol="0" anchor="t">
            <a:noAutofit/>
          </a:bodyPr>
          <a:lstStyle/>
          <a:p>
            <a:endParaRPr lang="en-US" sz="1900" dirty="0"/>
          </a:p>
          <a:p>
            <a:pPr marL="257175" indent="-257175">
              <a:buFont typeface="Arial" panose="020B0604020202020204" pitchFamily="34" charset="0"/>
              <a:buChar char="•"/>
            </a:pPr>
            <a:endParaRPr lang="en-US" sz="1900"/>
          </a:p>
          <a:p>
            <a:pPr marL="257175" indent="-257175">
              <a:buFont typeface="Arial,Sans-Serif" panose="020B0604020202020204" pitchFamily="34" charset="0"/>
              <a:buChar char="•"/>
            </a:pPr>
            <a:endParaRPr lang="en-US" sz="1900"/>
          </a:p>
          <a:p>
            <a:pPr marL="257175" indent="-257175">
              <a:buFontTx/>
              <a:buChar char="-"/>
            </a:pPr>
            <a:endParaRPr lang="en-US" sz="1900"/>
          </a:p>
          <a:p>
            <a:pPr marL="257175" indent="-257175">
              <a:buFontTx/>
              <a:buChar char="-"/>
            </a:pPr>
            <a:endParaRPr lang="en-US" sz="1900"/>
          </a:p>
        </p:txBody>
      </p:sp>
      <p:graphicFrame>
        <p:nvGraphicFramePr>
          <p:cNvPr id="8" name="Table 7">
            <a:extLst>
              <a:ext uri="{FF2B5EF4-FFF2-40B4-BE49-F238E27FC236}">
                <a16:creationId xmlns:a16="http://schemas.microsoft.com/office/drawing/2014/main" id="{BD030300-6478-41CA-A7DA-6477E0E3728F}"/>
              </a:ext>
            </a:extLst>
          </p:cNvPr>
          <p:cNvGraphicFramePr>
            <a:graphicFrameLocks noGrp="1"/>
          </p:cNvGraphicFramePr>
          <p:nvPr>
            <p:extLst>
              <p:ext uri="{D42A27DB-BD31-4B8C-83A1-F6EECF244321}">
                <p14:modId xmlns:p14="http://schemas.microsoft.com/office/powerpoint/2010/main" val="3348568078"/>
              </p:ext>
            </p:extLst>
          </p:nvPr>
        </p:nvGraphicFramePr>
        <p:xfrm>
          <a:off x="207000" y="1315885"/>
          <a:ext cx="8622936" cy="5455920"/>
        </p:xfrm>
        <a:graphic>
          <a:graphicData uri="http://schemas.openxmlformats.org/drawingml/2006/table">
            <a:tbl>
              <a:tblPr firstRow="1" bandRow="1">
                <a:tableStyleId>{5C22544A-7EE6-4342-B048-85BDC9FD1C3A}</a:tableStyleId>
              </a:tblPr>
              <a:tblGrid>
                <a:gridCol w="2694140">
                  <a:extLst>
                    <a:ext uri="{9D8B030D-6E8A-4147-A177-3AD203B41FA5}">
                      <a16:colId xmlns:a16="http://schemas.microsoft.com/office/drawing/2014/main" val="1007026920"/>
                    </a:ext>
                  </a:extLst>
                </a:gridCol>
                <a:gridCol w="2694140">
                  <a:extLst>
                    <a:ext uri="{9D8B030D-6E8A-4147-A177-3AD203B41FA5}">
                      <a16:colId xmlns:a16="http://schemas.microsoft.com/office/drawing/2014/main" val="4169879603"/>
                    </a:ext>
                  </a:extLst>
                </a:gridCol>
                <a:gridCol w="3234656">
                  <a:extLst>
                    <a:ext uri="{9D8B030D-6E8A-4147-A177-3AD203B41FA5}">
                      <a16:colId xmlns:a16="http://schemas.microsoft.com/office/drawing/2014/main" val="252920486"/>
                    </a:ext>
                  </a:extLst>
                </a:gridCol>
              </a:tblGrid>
              <a:tr h="465826">
                <a:tc>
                  <a:txBody>
                    <a:bodyPr/>
                    <a:lstStyle/>
                    <a:p>
                      <a:pPr lvl="0" algn="ctr">
                        <a:buNone/>
                      </a:pPr>
                      <a:r>
                        <a:rPr lang="en-US" sz="2000" dirty="0">
                          <a:effectLst/>
                          <a:latin typeface="Arial"/>
                        </a:rPr>
                        <a:t>Where are we in the disease course?</a:t>
                      </a:r>
                    </a:p>
                  </a:txBody>
                  <a:tcPr/>
                </a:tc>
                <a:tc>
                  <a:txBody>
                    <a:bodyPr/>
                    <a:lstStyle/>
                    <a:p>
                      <a:pPr algn="ctr" rtl="0" fontAlgn="base"/>
                      <a:r>
                        <a:rPr lang="en-US" sz="2000" dirty="0">
                          <a:effectLst/>
                          <a:latin typeface="Arial"/>
                        </a:rPr>
                        <a:t>Medical Certainty </a:t>
                      </a:r>
                      <a:endParaRPr lang="en-US" sz="2000" b="0" i="0">
                        <a:effectLst/>
                        <a:latin typeface="Arial"/>
                      </a:endParaRPr>
                    </a:p>
                  </a:txBody>
                  <a:tcPr/>
                </a:tc>
                <a:tc>
                  <a:txBody>
                    <a:bodyPr/>
                    <a:lstStyle/>
                    <a:p>
                      <a:pPr lvl="0" algn="ctr">
                        <a:buNone/>
                      </a:pPr>
                      <a:r>
                        <a:rPr lang="en-US" sz="2000" dirty="0">
                          <a:effectLst/>
                          <a:latin typeface="Arial"/>
                        </a:rPr>
                        <a:t>News to the patient and family</a:t>
                      </a:r>
                      <a:endParaRPr lang="en-US" dirty="0"/>
                    </a:p>
                  </a:txBody>
                  <a:tcPr/>
                </a:tc>
                <a:extLst>
                  <a:ext uri="{0D108BD9-81ED-4DB2-BD59-A6C34878D82A}">
                    <a16:rowId xmlns:a16="http://schemas.microsoft.com/office/drawing/2014/main" val="2973247747"/>
                  </a:ext>
                </a:extLst>
              </a:tr>
              <a:tr h="0">
                <a:tc>
                  <a:txBody>
                    <a:bodyPr/>
                    <a:lstStyle/>
                    <a:p>
                      <a:pPr lvl="0" algn="ctr">
                        <a:buNone/>
                      </a:pPr>
                      <a:r>
                        <a:rPr lang="en-US" sz="1800" b="0" i="0" u="none" strike="noStrike" noProof="0" dirty="0">
                          <a:effectLst/>
                          <a:latin typeface="Arial"/>
                        </a:rPr>
                        <a:t>Early </a:t>
                      </a: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txBody>
                  <a:tcPr/>
                </a:tc>
                <a:tc>
                  <a:txBody>
                    <a:bodyPr/>
                    <a:lstStyle/>
                    <a:p>
                      <a:pPr algn="ctr" rtl="0" fontAlgn="base"/>
                      <a:r>
                        <a:rPr lang="en-US" sz="1800" dirty="0">
                          <a:effectLst/>
                          <a:latin typeface="Arial"/>
                        </a:rPr>
                        <a:t>I'm </a:t>
                      </a:r>
                      <a:r>
                        <a:rPr lang="en-US" sz="1800" b="1" dirty="0">
                          <a:effectLst/>
                          <a:latin typeface="Arial"/>
                        </a:rPr>
                        <a:t>worried </a:t>
                      </a:r>
                      <a:r>
                        <a:rPr lang="en-US" sz="1800" dirty="0">
                          <a:effectLst/>
                          <a:latin typeface="Arial"/>
                        </a:rPr>
                        <a:t>your loved one </a:t>
                      </a:r>
                      <a:r>
                        <a:rPr lang="en-US" sz="1800" b="1" dirty="0">
                          <a:effectLst/>
                          <a:latin typeface="Arial"/>
                        </a:rPr>
                        <a:t>might not survive</a:t>
                      </a:r>
                      <a:r>
                        <a:rPr lang="en-US" sz="1800" dirty="0">
                          <a:effectLst/>
                          <a:latin typeface="Arial"/>
                        </a:rPr>
                        <a:t> this illness.</a:t>
                      </a:r>
                    </a:p>
                  </a:txBody>
                  <a:tcPr/>
                </a:tc>
                <a:tc>
                  <a:txBody>
                    <a:bodyPr/>
                    <a:lstStyle/>
                    <a:p>
                      <a:pPr algn="l" rtl="0" fontAlgn="base"/>
                      <a:endParaRPr lang="en-US" sz="1800" dirty="0">
                        <a:effectLst/>
                        <a:latin typeface="Arial"/>
                      </a:endParaRPr>
                    </a:p>
                  </a:txBody>
                  <a:tcPr/>
                </a:tc>
                <a:extLst>
                  <a:ext uri="{0D108BD9-81ED-4DB2-BD59-A6C34878D82A}">
                    <a16:rowId xmlns:a16="http://schemas.microsoft.com/office/drawing/2014/main" val="1493075080"/>
                  </a:ext>
                </a:extLst>
              </a:tr>
              <a:tr h="0">
                <a:tc>
                  <a:txBody>
                    <a:bodyPr/>
                    <a:lstStyle/>
                    <a:p>
                      <a:pPr lvl="0" algn="ctr">
                        <a:buNone/>
                      </a:pPr>
                      <a:r>
                        <a:rPr lang="en-US" sz="1800" b="0" i="0" u="none" strike="noStrike" noProof="0" dirty="0">
                          <a:effectLst/>
                          <a:latin typeface="Arial"/>
                        </a:rPr>
                        <a:t>Middle </a:t>
                      </a:r>
                      <a:endParaRPr lang="en-US" sz="1800" b="0" i="0" u="none" strike="noStrike" noProof="0" dirty="0">
                        <a:effectLst/>
                      </a:endParaRPr>
                    </a:p>
                    <a:p>
                      <a:pPr lvl="0" algn="ctr">
                        <a:buNone/>
                      </a:pPr>
                      <a:r>
                        <a:rPr lang="en-US" sz="1200" b="0" i="0" u="none" strike="noStrike" noProof="0" dirty="0">
                          <a:effectLst/>
                          <a:latin typeface="Arial"/>
                        </a:rPr>
                        <a:t>OR</a:t>
                      </a:r>
                      <a:endParaRPr lang="en-US" sz="1200" b="0" i="0" u="none" strike="noStrike" noProof="0" dirty="0">
                        <a:effectLst/>
                      </a:endParaRPr>
                    </a:p>
                    <a:p>
                      <a:pPr lvl="0" algn="ctr">
                        <a:buNone/>
                      </a:pPr>
                      <a:r>
                        <a:rPr lang="en-US" sz="1800" b="0" i="0" u="none" strike="noStrike" noProof="0" dirty="0">
                          <a:effectLst/>
                          <a:latin typeface="Arial"/>
                        </a:rPr>
                        <a:t>Super rough start </a:t>
                      </a:r>
                      <a:endParaRPr lang="en-US" sz="1800" b="0" i="0" u="none" strike="noStrike" noProof="0" dirty="0">
                        <a:effectLst/>
                      </a:endParaRPr>
                    </a:p>
                    <a:p>
                      <a:pPr lvl="0" algn="ctr">
                        <a:buNone/>
                      </a:pPr>
                      <a:endParaRPr lang="en-US" sz="1200" b="0" i="0" u="none" strike="noStrike" noProof="0" dirty="0">
                        <a:effectLst/>
                        <a:latin typeface="Arial"/>
                      </a:endParaRP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txBody>
                  <a:tcPr/>
                </a:tc>
                <a:tc>
                  <a:txBody>
                    <a:bodyPr/>
                    <a:lstStyle/>
                    <a:p>
                      <a:pPr algn="ctr" rtl="0" fontAlgn="base"/>
                      <a:r>
                        <a:rPr lang="en-US" sz="1800" b="1" i="0" dirty="0">
                          <a:effectLst/>
                          <a:latin typeface="Arial"/>
                        </a:rPr>
                        <a:t>In spite of our best efforts</a:t>
                      </a:r>
                      <a:r>
                        <a:rPr lang="en-US" sz="1800" b="0" i="0" dirty="0">
                          <a:effectLst/>
                          <a:latin typeface="Arial"/>
                        </a:rPr>
                        <a:t>, </a:t>
                      </a:r>
                      <a:r>
                        <a:rPr lang="en-US" sz="1800" b="1" i="0" dirty="0">
                          <a:effectLst/>
                          <a:latin typeface="Arial"/>
                        </a:rPr>
                        <a:t>I'm worried</a:t>
                      </a:r>
                      <a:r>
                        <a:rPr lang="en-US" sz="1800" b="0" i="0" dirty="0">
                          <a:effectLst/>
                          <a:latin typeface="Arial"/>
                        </a:rPr>
                        <a:t> that things aren't working </a:t>
                      </a:r>
                      <a:r>
                        <a:rPr lang="en-US" sz="1800" b="1" i="0" dirty="0">
                          <a:effectLst/>
                          <a:latin typeface="Arial"/>
                        </a:rPr>
                        <a:t>as hoped</a:t>
                      </a:r>
                      <a:r>
                        <a:rPr lang="en-US" sz="1800" b="0" i="0" dirty="0">
                          <a:effectLst/>
                          <a:latin typeface="Arial"/>
                        </a:rPr>
                        <a:t> and we are running out of options to fix this.</a:t>
                      </a:r>
                    </a:p>
                  </a:txBody>
                  <a:tcPr/>
                </a:tc>
                <a:tc>
                  <a:txBody>
                    <a:bodyPr/>
                    <a:lstStyle/>
                    <a:p>
                      <a:pPr lvl="0" algn="l">
                        <a:buNone/>
                      </a:pPr>
                      <a:endParaRPr lang="en-US" sz="1800" dirty="0">
                        <a:effectLst/>
                        <a:latin typeface="Arial"/>
                      </a:endParaRPr>
                    </a:p>
                  </a:txBody>
                  <a:tcPr/>
                </a:tc>
                <a:extLst>
                  <a:ext uri="{0D108BD9-81ED-4DB2-BD59-A6C34878D82A}">
                    <a16:rowId xmlns:a16="http://schemas.microsoft.com/office/drawing/2014/main" val="4179966577"/>
                  </a:ext>
                </a:extLst>
              </a:tr>
              <a:tr h="0">
                <a:tc>
                  <a:txBody>
                    <a:bodyPr/>
                    <a:lstStyle/>
                    <a:p>
                      <a:pPr lvl="0" algn="ctr">
                        <a:buNone/>
                      </a:pPr>
                      <a:r>
                        <a:rPr lang="en-US" sz="1800" b="0" i="0" u="none" strike="noStrike" noProof="0" dirty="0">
                          <a:effectLst/>
                          <a:latin typeface="Arial"/>
                        </a:rPr>
                        <a:t>Late </a:t>
                      </a: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p>
                      <a:pPr lvl="0" algn="ctr">
                        <a:buNone/>
                      </a:pPr>
                      <a:endParaRPr lang="en-US" sz="1800" b="0" i="0" u="none" strike="noStrike" noProof="0" dirty="0">
                        <a:effectLst/>
                        <a:latin typeface="Arial"/>
                      </a:endParaRPr>
                    </a:p>
                  </a:txBody>
                  <a:tcPr/>
                </a:tc>
                <a:tc>
                  <a:txBody>
                    <a:bodyPr/>
                    <a:lstStyle/>
                    <a:p>
                      <a:pPr algn="ctr" rtl="0" fontAlgn="base"/>
                      <a:r>
                        <a:rPr lang="en-US" sz="1800" dirty="0">
                          <a:effectLst/>
                          <a:latin typeface="Arial"/>
                        </a:rPr>
                        <a:t>I'm </a:t>
                      </a:r>
                      <a:r>
                        <a:rPr lang="en-US" sz="1800" b="1" dirty="0">
                          <a:effectLst/>
                          <a:latin typeface="Arial"/>
                        </a:rPr>
                        <a:t>worried </a:t>
                      </a:r>
                      <a:r>
                        <a:rPr lang="en-US" sz="1800" dirty="0">
                          <a:effectLst/>
                          <a:latin typeface="Arial"/>
                        </a:rPr>
                        <a:t>your loved one is dying </a:t>
                      </a:r>
                      <a:r>
                        <a:rPr lang="en-US" sz="1800" b="1" dirty="0">
                          <a:effectLst/>
                          <a:latin typeface="Arial"/>
                        </a:rPr>
                        <a:t>no matter what we do</a:t>
                      </a:r>
                      <a:r>
                        <a:rPr lang="en-US" sz="1800" dirty="0">
                          <a:effectLst/>
                          <a:latin typeface="Arial"/>
                        </a:rPr>
                        <a:t>.</a:t>
                      </a:r>
                    </a:p>
                  </a:txBody>
                  <a:tcPr/>
                </a:tc>
                <a:tc>
                  <a:txBody>
                    <a:bodyPr/>
                    <a:lstStyle/>
                    <a:p>
                      <a:pPr marL="0" indent="0" algn="l" rtl="0" fontAlgn="base">
                        <a:buNone/>
                      </a:pPr>
                      <a:endParaRPr lang="en-US" sz="1800" dirty="0">
                        <a:effectLst/>
                        <a:latin typeface="Arial"/>
                      </a:endParaRPr>
                    </a:p>
                  </a:txBody>
                  <a:tcPr/>
                </a:tc>
                <a:extLst>
                  <a:ext uri="{0D108BD9-81ED-4DB2-BD59-A6C34878D82A}">
                    <a16:rowId xmlns:a16="http://schemas.microsoft.com/office/drawing/2014/main" val="3700458461"/>
                  </a:ext>
                </a:extLst>
              </a:tr>
            </a:tbl>
          </a:graphicData>
        </a:graphic>
      </p:graphicFrame>
      <p:sp>
        <p:nvSpPr>
          <p:cNvPr id="4" name="TextBox 3">
            <a:extLst>
              <a:ext uri="{FF2B5EF4-FFF2-40B4-BE49-F238E27FC236}">
                <a16:creationId xmlns:a16="http://schemas.microsoft.com/office/drawing/2014/main" id="{AB4246DC-A480-4CCA-9822-4953029814EC}"/>
              </a:ext>
            </a:extLst>
          </p:cNvPr>
          <p:cNvSpPr txBox="1"/>
          <p:nvPr/>
        </p:nvSpPr>
        <p:spPr>
          <a:xfrm>
            <a:off x="398761" y="29220"/>
            <a:ext cx="8337883"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dirty="0">
                <a:solidFill>
                  <a:schemeClr val="tx1">
                    <a:lumMod val="95000"/>
                    <a:lumOff val="5000"/>
                  </a:schemeClr>
                </a:solidFill>
                <a:latin typeface="Arial"/>
              </a:rPr>
              <a:t>The Approach:​</a:t>
            </a:r>
            <a:endParaRPr lang="en-US" sz="3000">
              <a:solidFill>
                <a:schemeClr val="tx1">
                  <a:lumMod val="95000"/>
                  <a:lumOff val="5000"/>
                </a:schemeClr>
              </a:solidFill>
              <a:latin typeface="Arial"/>
              <a:cs typeface="Arial"/>
            </a:endParaRPr>
          </a:p>
          <a:p>
            <a:pPr algn="ctr"/>
            <a:r>
              <a:rPr lang="en-US" sz="2200" dirty="0">
                <a:solidFill>
                  <a:schemeClr val="tx1">
                    <a:lumMod val="95000"/>
                    <a:lumOff val="5000"/>
                  </a:schemeClr>
                </a:solidFill>
                <a:latin typeface="Arial"/>
              </a:rPr>
              <a:t>Dose your language about bad news based on medical certainty and disease course</a:t>
            </a:r>
            <a:endParaRPr lang="en-US" sz="2200">
              <a:solidFill>
                <a:schemeClr val="tx1">
                  <a:lumMod val="95000"/>
                  <a:lumOff val="5000"/>
                </a:schemeClr>
              </a:solidFill>
              <a:latin typeface="Arial"/>
              <a:cs typeface="Arial"/>
            </a:endParaRPr>
          </a:p>
        </p:txBody>
      </p:sp>
    </p:spTree>
    <p:extLst>
      <p:ext uri="{BB962C8B-B14F-4D97-AF65-F5344CB8AC3E}">
        <p14:creationId xmlns:p14="http://schemas.microsoft.com/office/powerpoint/2010/main" val="744254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85725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1B1E5D56-C701-4A09-A11C-2C068D597507}"/>
              </a:ext>
            </a:extLst>
          </p:cNvPr>
          <p:cNvSpPr>
            <a:spLocks noGrp="1"/>
          </p:cNvSpPr>
          <p:nvPr>
            <p:ph type="title"/>
          </p:nvPr>
        </p:nvSpPr>
        <p:spPr>
          <a:xfrm>
            <a:off x="2321368" y="1967977"/>
            <a:ext cx="4578896" cy="2414097"/>
          </a:xfrm>
        </p:spPr>
        <p:txBody>
          <a:bodyPr vert="horz" lIns="68580" tIns="34290" rIns="68580" bIns="34290" rtlCol="0" anchor="b">
            <a:normAutofit/>
          </a:bodyPr>
          <a:lstStyle/>
          <a:p>
            <a:pPr algn="ctr"/>
            <a:r>
              <a:rPr lang="en-US" sz="3000" dirty="0">
                <a:solidFill>
                  <a:srgbClr val="FCFCFC"/>
                </a:solidFill>
                <a:latin typeface="Arial"/>
                <a:cs typeface="Arial"/>
              </a:rPr>
              <a:t>The Challenge: </a:t>
            </a:r>
            <a:br>
              <a:rPr lang="en-US" sz="3000" dirty="0">
                <a:latin typeface="Arial"/>
                <a:cs typeface="Arial"/>
              </a:rPr>
            </a:br>
            <a:br>
              <a:rPr lang="en-US" sz="3000" dirty="0">
                <a:latin typeface="Arial"/>
                <a:cs typeface="Arial"/>
              </a:rPr>
            </a:br>
            <a:r>
              <a:rPr lang="en-US" sz="3000" dirty="0">
                <a:solidFill>
                  <a:srgbClr val="FCFCFC"/>
                </a:solidFill>
                <a:latin typeface="Arial"/>
                <a:ea typeface="+mj-lt"/>
                <a:cs typeface="Arial"/>
              </a:rPr>
              <a:t>I'm not sure what to do next.</a:t>
            </a:r>
          </a:p>
        </p:txBody>
      </p:sp>
    </p:spTree>
    <p:extLst>
      <p:ext uri="{BB962C8B-B14F-4D97-AF65-F5344CB8AC3E}">
        <p14:creationId xmlns:p14="http://schemas.microsoft.com/office/powerpoint/2010/main" val="914711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56667" y="317363"/>
            <a:ext cx="7606427" cy="427694"/>
          </a:xfrm>
        </p:spPr>
        <p:txBody>
          <a:bodyPr>
            <a:normAutofit/>
          </a:bodyPr>
          <a:lstStyle/>
          <a:p>
            <a:pPr algn="ctr"/>
            <a:r>
              <a:rPr lang="en-US" sz="2500">
                <a:solidFill>
                  <a:schemeClr val="tx1"/>
                </a:solidFill>
              </a:rPr>
              <a:t>History of medical decision making</a:t>
            </a:r>
            <a:endParaRPr lang="en-US">
              <a:solidFill>
                <a:schemeClr val="tx1"/>
              </a:solidFill>
            </a:endParaRPr>
          </a:p>
        </p:txBody>
      </p:sp>
      <p:pic>
        <p:nvPicPr>
          <p:cNvPr id="2" name="Picture 2" descr="A picture containing clock&#10;&#10;Description automatically generated">
            <a:extLst>
              <a:ext uri="{FF2B5EF4-FFF2-40B4-BE49-F238E27FC236}">
                <a16:creationId xmlns:a16="http://schemas.microsoft.com/office/drawing/2014/main" id="{9EEEEE2E-623B-4D51-9973-02E8F2F87EC3}"/>
              </a:ext>
            </a:extLst>
          </p:cNvPr>
          <p:cNvPicPr>
            <a:picLocks noGrp="1" noChangeAspect="1"/>
          </p:cNvPicPr>
          <p:nvPr>
            <p:ph idx="1"/>
          </p:nvPr>
        </p:nvPicPr>
        <p:blipFill>
          <a:blip r:embed="rId3"/>
          <a:stretch>
            <a:fillRect/>
          </a:stretch>
        </p:blipFill>
        <p:spPr>
          <a:xfrm>
            <a:off x="5658009" y="1597547"/>
            <a:ext cx="3366314" cy="1836012"/>
          </a:xfrm>
          <a:ln>
            <a:solidFill>
              <a:schemeClr val="tx1"/>
            </a:solidFill>
          </a:ln>
        </p:spPr>
      </p:pic>
      <p:pic>
        <p:nvPicPr>
          <p:cNvPr id="3" name="Picture 4" descr="A picture containing clock&#10;&#10;Description automatically generated">
            <a:extLst>
              <a:ext uri="{FF2B5EF4-FFF2-40B4-BE49-F238E27FC236}">
                <a16:creationId xmlns:a16="http://schemas.microsoft.com/office/drawing/2014/main" id="{2F844AAD-5B3C-4758-BF25-64DA505E5180}"/>
              </a:ext>
            </a:extLst>
          </p:cNvPr>
          <p:cNvPicPr>
            <a:picLocks noChangeAspect="1"/>
          </p:cNvPicPr>
          <p:nvPr/>
        </p:nvPicPr>
        <p:blipFill>
          <a:blip r:embed="rId4"/>
          <a:stretch>
            <a:fillRect/>
          </a:stretch>
        </p:blipFill>
        <p:spPr>
          <a:xfrm>
            <a:off x="496862" y="1508702"/>
            <a:ext cx="3466003" cy="1928423"/>
          </a:xfrm>
          <a:prstGeom prst="rect">
            <a:avLst/>
          </a:prstGeom>
          <a:ln>
            <a:solidFill>
              <a:schemeClr val="tx1"/>
            </a:solidFill>
          </a:ln>
        </p:spPr>
      </p:pic>
      <p:sp>
        <p:nvSpPr>
          <p:cNvPr id="7" name="Arrow: Right 6">
            <a:extLst>
              <a:ext uri="{FF2B5EF4-FFF2-40B4-BE49-F238E27FC236}">
                <a16:creationId xmlns:a16="http://schemas.microsoft.com/office/drawing/2014/main" id="{8B3C69E0-F21D-4591-AA64-845BBFFC1448}"/>
              </a:ext>
            </a:extLst>
          </p:cNvPr>
          <p:cNvSpPr/>
          <p:nvPr/>
        </p:nvSpPr>
        <p:spPr>
          <a:xfrm>
            <a:off x="4079646" y="2515464"/>
            <a:ext cx="1437726" cy="363474"/>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4735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85725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1B1E5D56-C701-4A09-A11C-2C068D597507}"/>
              </a:ext>
            </a:extLst>
          </p:cNvPr>
          <p:cNvSpPr>
            <a:spLocks noGrp="1"/>
          </p:cNvSpPr>
          <p:nvPr>
            <p:ph type="title"/>
          </p:nvPr>
        </p:nvSpPr>
        <p:spPr>
          <a:xfrm>
            <a:off x="2329346" y="2191582"/>
            <a:ext cx="4578896" cy="1717855"/>
          </a:xfrm>
        </p:spPr>
        <p:txBody>
          <a:bodyPr vert="horz" lIns="68580" tIns="34290" rIns="68580" bIns="34290" rtlCol="0" anchor="b">
            <a:normAutofit/>
          </a:bodyPr>
          <a:lstStyle/>
          <a:p>
            <a:pPr algn="ctr"/>
            <a:r>
              <a:rPr lang="en-US" sz="2300" dirty="0">
                <a:solidFill>
                  <a:srgbClr val="FFFFFF"/>
                </a:solidFill>
                <a:latin typeface="Arial"/>
                <a:cs typeface="Arial"/>
              </a:rPr>
              <a:t>Here are the options.</a:t>
            </a:r>
            <a:br>
              <a:rPr lang="en-US" sz="2300" dirty="0">
                <a:solidFill>
                  <a:srgbClr val="FFFFFF"/>
                </a:solidFill>
                <a:latin typeface="Arial"/>
                <a:cs typeface="Arial"/>
              </a:rPr>
            </a:br>
            <a:br>
              <a:rPr lang="en-US" sz="2300" dirty="0">
                <a:solidFill>
                  <a:srgbClr val="FFFFFF"/>
                </a:solidFill>
                <a:latin typeface="Arial"/>
                <a:cs typeface="Arial"/>
              </a:rPr>
            </a:br>
            <a:br>
              <a:rPr lang="en-US" sz="2300" dirty="0">
                <a:latin typeface="Arial"/>
                <a:cs typeface="Arial"/>
              </a:rPr>
            </a:br>
            <a:r>
              <a:rPr lang="en-US" sz="2300" dirty="0">
                <a:solidFill>
                  <a:srgbClr val="FFFFFF"/>
                </a:solidFill>
                <a:latin typeface="Arial"/>
                <a:cs typeface="Arial"/>
              </a:rPr>
              <a:t>Let me know what you want to do.</a:t>
            </a:r>
          </a:p>
        </p:txBody>
      </p:sp>
    </p:spTree>
    <p:extLst>
      <p:ext uri="{BB962C8B-B14F-4D97-AF65-F5344CB8AC3E}">
        <p14:creationId xmlns:p14="http://schemas.microsoft.com/office/powerpoint/2010/main" val="15655778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56667" y="317363"/>
            <a:ext cx="7606427" cy="427694"/>
          </a:xfrm>
        </p:spPr>
        <p:txBody>
          <a:bodyPr>
            <a:normAutofit/>
          </a:bodyPr>
          <a:lstStyle/>
          <a:p>
            <a:pPr algn="ctr"/>
            <a:r>
              <a:rPr lang="en-US" sz="2500">
                <a:solidFill>
                  <a:schemeClr val="tx1"/>
                </a:solidFill>
              </a:rPr>
              <a:t>History of medical decision making</a:t>
            </a:r>
            <a:endParaRPr lang="en-US">
              <a:solidFill>
                <a:schemeClr val="tx1"/>
              </a:solidFill>
            </a:endParaRPr>
          </a:p>
        </p:txBody>
      </p:sp>
      <p:pic>
        <p:nvPicPr>
          <p:cNvPr id="2" name="Picture 2" descr="A picture containing clock&#10;&#10;Description automatically generated">
            <a:extLst>
              <a:ext uri="{FF2B5EF4-FFF2-40B4-BE49-F238E27FC236}">
                <a16:creationId xmlns:a16="http://schemas.microsoft.com/office/drawing/2014/main" id="{9EEEEE2E-623B-4D51-9973-02E8F2F87EC3}"/>
              </a:ext>
            </a:extLst>
          </p:cNvPr>
          <p:cNvPicPr>
            <a:picLocks noGrp="1" noChangeAspect="1"/>
          </p:cNvPicPr>
          <p:nvPr>
            <p:ph idx="1"/>
          </p:nvPr>
        </p:nvPicPr>
        <p:blipFill>
          <a:blip r:embed="rId3"/>
          <a:stretch>
            <a:fillRect/>
          </a:stretch>
        </p:blipFill>
        <p:spPr>
          <a:xfrm>
            <a:off x="5658009" y="1597547"/>
            <a:ext cx="3366314" cy="1836012"/>
          </a:xfrm>
          <a:ln>
            <a:solidFill>
              <a:schemeClr val="tx1"/>
            </a:solidFill>
          </a:ln>
        </p:spPr>
      </p:pic>
      <p:pic>
        <p:nvPicPr>
          <p:cNvPr id="3" name="Picture 4" descr="A picture containing clock&#10;&#10;Description automatically generated">
            <a:extLst>
              <a:ext uri="{FF2B5EF4-FFF2-40B4-BE49-F238E27FC236}">
                <a16:creationId xmlns:a16="http://schemas.microsoft.com/office/drawing/2014/main" id="{2F844AAD-5B3C-4758-BF25-64DA505E5180}"/>
              </a:ext>
            </a:extLst>
          </p:cNvPr>
          <p:cNvPicPr>
            <a:picLocks noChangeAspect="1"/>
          </p:cNvPicPr>
          <p:nvPr/>
        </p:nvPicPr>
        <p:blipFill>
          <a:blip r:embed="rId4"/>
          <a:stretch>
            <a:fillRect/>
          </a:stretch>
        </p:blipFill>
        <p:spPr>
          <a:xfrm>
            <a:off x="496862" y="1508702"/>
            <a:ext cx="3466003" cy="1928423"/>
          </a:xfrm>
          <a:prstGeom prst="rect">
            <a:avLst/>
          </a:prstGeom>
          <a:ln>
            <a:solidFill>
              <a:schemeClr val="tx1"/>
            </a:solidFill>
          </a:ln>
        </p:spPr>
      </p:pic>
      <p:pic>
        <p:nvPicPr>
          <p:cNvPr id="5" name="Picture 6" descr="A picture containing table&#10;&#10;Description automatically generated">
            <a:extLst>
              <a:ext uri="{FF2B5EF4-FFF2-40B4-BE49-F238E27FC236}">
                <a16:creationId xmlns:a16="http://schemas.microsoft.com/office/drawing/2014/main" id="{9E85696A-BD6D-4945-ACBA-57EA1CA10411}"/>
              </a:ext>
            </a:extLst>
          </p:cNvPr>
          <p:cNvPicPr>
            <a:picLocks noChangeAspect="1"/>
          </p:cNvPicPr>
          <p:nvPr/>
        </p:nvPicPr>
        <p:blipFill>
          <a:blip r:embed="rId5"/>
          <a:stretch>
            <a:fillRect/>
          </a:stretch>
        </p:blipFill>
        <p:spPr>
          <a:xfrm>
            <a:off x="1002270" y="4206064"/>
            <a:ext cx="7258179" cy="1747923"/>
          </a:xfrm>
          <a:prstGeom prst="rect">
            <a:avLst/>
          </a:prstGeom>
          <a:ln>
            <a:solidFill>
              <a:schemeClr val="tx1"/>
            </a:solidFill>
          </a:ln>
        </p:spPr>
      </p:pic>
      <p:sp>
        <p:nvSpPr>
          <p:cNvPr id="7" name="Arrow: Right 6">
            <a:extLst>
              <a:ext uri="{FF2B5EF4-FFF2-40B4-BE49-F238E27FC236}">
                <a16:creationId xmlns:a16="http://schemas.microsoft.com/office/drawing/2014/main" id="{8B3C69E0-F21D-4591-AA64-845BBFFC1448}"/>
              </a:ext>
            </a:extLst>
          </p:cNvPr>
          <p:cNvSpPr/>
          <p:nvPr/>
        </p:nvSpPr>
        <p:spPr>
          <a:xfrm>
            <a:off x="4079646" y="2515464"/>
            <a:ext cx="1437726" cy="363474"/>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426531EB-F068-4E01-986A-891E4A79A32F}"/>
              </a:ext>
            </a:extLst>
          </p:cNvPr>
          <p:cNvSpPr/>
          <p:nvPr/>
        </p:nvSpPr>
        <p:spPr>
          <a:xfrm rot="8160000">
            <a:off x="5578465" y="3571868"/>
            <a:ext cx="643202" cy="363474"/>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9574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3" descr="Logo&#10;&#10;Description automatically generated">
            <a:extLst>
              <a:ext uri="{FF2B5EF4-FFF2-40B4-BE49-F238E27FC236}">
                <a16:creationId xmlns:a16="http://schemas.microsoft.com/office/drawing/2014/main" id="{8149B8BD-36B0-43D2-873E-8D7646004DE7}"/>
              </a:ext>
            </a:extLst>
          </p:cNvPr>
          <p:cNvPicPr>
            <a:picLocks noChangeAspect="1"/>
          </p:cNvPicPr>
          <p:nvPr/>
        </p:nvPicPr>
        <p:blipFill>
          <a:blip r:embed="rId3"/>
          <a:stretch>
            <a:fillRect/>
          </a:stretch>
        </p:blipFill>
        <p:spPr>
          <a:xfrm>
            <a:off x="4490" y="1944"/>
            <a:ext cx="9186581" cy="2606610"/>
          </a:xfrm>
          <a:prstGeom prst="rect">
            <a:avLst/>
          </a:prstGeom>
        </p:spPr>
      </p:pic>
      <p:sp>
        <p:nvSpPr>
          <p:cNvPr id="2" name="TextBox 1">
            <a:extLst>
              <a:ext uri="{FF2B5EF4-FFF2-40B4-BE49-F238E27FC236}">
                <a16:creationId xmlns:a16="http://schemas.microsoft.com/office/drawing/2014/main" id="{44AF4CA0-6AC9-411F-B255-0E6E6A96BE51}"/>
              </a:ext>
            </a:extLst>
          </p:cNvPr>
          <p:cNvSpPr txBox="1"/>
          <p:nvPr/>
        </p:nvSpPr>
        <p:spPr>
          <a:xfrm>
            <a:off x="563050" y="3128307"/>
            <a:ext cx="8061968" cy="191590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3000" dirty="0">
                <a:solidFill>
                  <a:srgbClr val="FF0000"/>
                </a:solidFill>
                <a:latin typeface="Arial"/>
                <a:cs typeface="Arial"/>
              </a:rPr>
              <a:t>The Approach:</a:t>
            </a:r>
            <a:endParaRPr lang="en-US">
              <a:solidFill>
                <a:srgbClr val="FF0000"/>
              </a:solidFill>
              <a:latin typeface="Calibri"/>
              <a:cs typeface="Calibri"/>
            </a:endParaRPr>
          </a:p>
          <a:p>
            <a:pPr algn="ctr"/>
            <a:r>
              <a:rPr lang="en-US" sz="3000" dirty="0">
                <a:solidFill>
                  <a:srgbClr val="FF0000"/>
                </a:solidFill>
                <a:latin typeface="Arial"/>
                <a:cs typeface="Arial"/>
              </a:rPr>
              <a:t>Figure out what matters most</a:t>
            </a:r>
          </a:p>
          <a:p>
            <a:pPr algn="ctr"/>
            <a:r>
              <a:rPr lang="en-US" sz="3000" dirty="0">
                <a:solidFill>
                  <a:srgbClr val="FF0000"/>
                </a:solidFill>
                <a:latin typeface="Arial"/>
                <a:cs typeface="Arial"/>
              </a:rPr>
              <a:t>&amp;</a:t>
            </a:r>
          </a:p>
          <a:p>
            <a:pPr algn="ctr"/>
            <a:r>
              <a:rPr lang="en-US" sz="3000" dirty="0">
                <a:solidFill>
                  <a:srgbClr val="FF0000"/>
                </a:solidFill>
                <a:latin typeface="Arial"/>
                <a:cs typeface="Arial"/>
              </a:rPr>
              <a:t>Make recommendations when it matters most</a:t>
            </a:r>
            <a:endParaRPr lang="en-US">
              <a:solidFill>
                <a:srgbClr val="FF0000"/>
              </a:solidFill>
              <a:cs typeface="Calibri"/>
            </a:endParaRPr>
          </a:p>
        </p:txBody>
      </p:sp>
    </p:spTree>
    <p:extLst>
      <p:ext uri="{BB962C8B-B14F-4D97-AF65-F5344CB8AC3E}">
        <p14:creationId xmlns:p14="http://schemas.microsoft.com/office/powerpoint/2010/main" val="11883102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85725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1B1E5D56-C701-4A09-A11C-2C068D597507}"/>
              </a:ext>
            </a:extLst>
          </p:cNvPr>
          <p:cNvSpPr>
            <a:spLocks noGrp="1"/>
          </p:cNvSpPr>
          <p:nvPr>
            <p:ph type="title"/>
          </p:nvPr>
        </p:nvSpPr>
        <p:spPr>
          <a:xfrm>
            <a:off x="2234812" y="1873605"/>
            <a:ext cx="4578896" cy="2379591"/>
          </a:xfrm>
        </p:spPr>
        <p:txBody>
          <a:bodyPr vert="horz" lIns="68580" tIns="34290" rIns="68580" bIns="34290" rtlCol="0" anchor="b">
            <a:normAutofit/>
          </a:bodyPr>
          <a:lstStyle/>
          <a:p>
            <a:pPr algn="ctr"/>
            <a:r>
              <a:rPr lang="en-US" sz="2300">
                <a:solidFill>
                  <a:srgbClr val="FFFFFF"/>
                </a:solidFill>
                <a:latin typeface="Arial"/>
                <a:cs typeface="Arial"/>
              </a:rPr>
              <a:t>Given </a:t>
            </a:r>
            <a:r>
              <a:rPr lang="en-US" sz="2300" dirty="0">
                <a:solidFill>
                  <a:srgbClr val="FFFFFF"/>
                </a:solidFill>
                <a:latin typeface="Arial"/>
                <a:cs typeface="Arial"/>
              </a:rPr>
              <a:t> what we have talked about, </a:t>
            </a:r>
            <a:br>
              <a:rPr lang="en-US" sz="2300" dirty="0">
                <a:solidFill>
                  <a:srgbClr val="FFFFFF"/>
                </a:solidFill>
                <a:latin typeface="Arial"/>
                <a:cs typeface="Arial"/>
              </a:rPr>
            </a:br>
            <a:r>
              <a:rPr lang="en-US" sz="2300" dirty="0">
                <a:solidFill>
                  <a:srgbClr val="FFFFFF"/>
                </a:solidFill>
                <a:latin typeface="Arial"/>
                <a:cs typeface="Arial"/>
              </a:rPr>
              <a:t>what is most important to you about how we move forward from here?</a:t>
            </a:r>
            <a:endParaRPr lang="en-US" sz="2300" dirty="0">
              <a:latin typeface="Arial"/>
              <a:cs typeface="Calibri Light"/>
            </a:endParaRPr>
          </a:p>
        </p:txBody>
      </p:sp>
    </p:spTree>
    <p:extLst>
      <p:ext uri="{BB962C8B-B14F-4D97-AF65-F5344CB8AC3E}">
        <p14:creationId xmlns:p14="http://schemas.microsoft.com/office/powerpoint/2010/main" val="1199704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614" y="-170985"/>
            <a:ext cx="9014819" cy="1019365"/>
          </a:xfrm>
        </p:spPr>
        <p:txBody>
          <a:bodyPr>
            <a:normAutofit/>
          </a:bodyPr>
          <a:lstStyle/>
          <a:p>
            <a:pPr algn="ctr"/>
            <a:r>
              <a:rPr lang="en-US" sz="2700" dirty="0">
                <a:solidFill>
                  <a:schemeClr val="bg1"/>
                </a:solidFill>
                <a:latin typeface="Arial"/>
                <a:cs typeface="Arial"/>
              </a:rPr>
              <a:t>“We never stop hoping, we just change what we hope for.”</a:t>
            </a:r>
          </a:p>
        </p:txBody>
      </p:sp>
      <p:sp>
        <p:nvSpPr>
          <p:cNvPr id="4" name="TextBox 3"/>
          <p:cNvSpPr txBox="1"/>
          <p:nvPr/>
        </p:nvSpPr>
        <p:spPr>
          <a:xfrm>
            <a:off x="981627" y="6543768"/>
            <a:ext cx="8460278" cy="261610"/>
          </a:xfrm>
          <a:prstGeom prst="rect">
            <a:avLst/>
          </a:prstGeom>
          <a:noFill/>
        </p:spPr>
        <p:txBody>
          <a:bodyPr wrap="square" lIns="91440" tIns="45720" rIns="91440" bIns="45720" rtlCol="0" anchor="t">
            <a:spAutoFit/>
          </a:bodyPr>
          <a:lstStyle/>
          <a:p>
            <a:r>
              <a:rPr lang="en-US" sz="1100" dirty="0">
                <a:solidFill>
                  <a:schemeClr val="bg1"/>
                </a:solidFill>
                <a:latin typeface="Arial"/>
                <a:cs typeface="Arial"/>
              </a:rPr>
              <a:t>Drews, MF. The evolution of hope in patients with terminal illness. Nursing 2019: January 2017 - Volume 47 - Issue 1 - p 13–14</a:t>
            </a:r>
            <a:endParaRPr lang="en-US" sz="1100">
              <a:solidFill>
                <a:schemeClr val="bg1"/>
              </a:solidFill>
              <a:latin typeface="Arial" panose="020B0604020202020204" pitchFamily="34" charset="0"/>
              <a:cs typeface="Arial" panose="020B0604020202020204" pitchFamily="34" charset="0"/>
            </a:endParaRPr>
          </a:p>
        </p:txBody>
      </p:sp>
      <p:sp>
        <p:nvSpPr>
          <p:cNvPr id="6" name="Rounded Rectangle 5"/>
          <p:cNvSpPr/>
          <p:nvPr/>
        </p:nvSpPr>
        <p:spPr>
          <a:xfrm>
            <a:off x="896468" y="5514725"/>
            <a:ext cx="1116248" cy="640883"/>
          </a:xfrm>
          <a:prstGeom prst="roundRect">
            <a:avLst/>
          </a:prstGeom>
          <a:solidFill>
            <a:srgbClr val="C00000">
              <a:alpha val="98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96466" y="5638859"/>
            <a:ext cx="1115984" cy="369332"/>
          </a:xfrm>
          <a:prstGeom prst="rect">
            <a:avLst/>
          </a:prstGeom>
          <a:no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Cure</a:t>
            </a:r>
          </a:p>
        </p:txBody>
      </p:sp>
      <p:sp>
        <p:nvSpPr>
          <p:cNvPr id="9" name="Rounded Rectangle 8"/>
          <p:cNvSpPr/>
          <p:nvPr/>
        </p:nvSpPr>
        <p:spPr>
          <a:xfrm>
            <a:off x="2795589" y="5507763"/>
            <a:ext cx="1116248" cy="640883"/>
          </a:xfrm>
          <a:prstGeom prst="roundRect">
            <a:avLst/>
          </a:prstGeom>
          <a:solidFill>
            <a:srgbClr val="C00000">
              <a:alpha val="98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791585" y="5511145"/>
            <a:ext cx="1183978" cy="646331"/>
          </a:xfrm>
          <a:prstGeom prst="rect">
            <a:avLst/>
          </a:prstGeom>
          <a:no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More time</a:t>
            </a:r>
          </a:p>
        </p:txBody>
      </p:sp>
      <p:sp>
        <p:nvSpPr>
          <p:cNvPr id="12" name="Rounded Rectangle 11"/>
          <p:cNvSpPr/>
          <p:nvPr/>
        </p:nvSpPr>
        <p:spPr>
          <a:xfrm>
            <a:off x="4758503" y="5508563"/>
            <a:ext cx="1116248" cy="640883"/>
          </a:xfrm>
          <a:prstGeom prst="roundRect">
            <a:avLst/>
          </a:prstGeom>
          <a:solidFill>
            <a:srgbClr val="C00000">
              <a:alpha val="98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720633" y="5638946"/>
            <a:ext cx="1183978" cy="369332"/>
          </a:xfrm>
          <a:prstGeom prst="rect">
            <a:avLst/>
          </a:prstGeom>
          <a:no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Comfort</a:t>
            </a:r>
          </a:p>
        </p:txBody>
      </p:sp>
      <p:sp>
        <p:nvSpPr>
          <p:cNvPr id="15" name="Rounded Rectangle 14"/>
          <p:cNvSpPr/>
          <p:nvPr/>
        </p:nvSpPr>
        <p:spPr>
          <a:xfrm>
            <a:off x="6573478" y="5509549"/>
            <a:ext cx="1633187" cy="640883"/>
          </a:xfrm>
          <a:prstGeom prst="roundRect">
            <a:avLst/>
          </a:prstGeom>
          <a:solidFill>
            <a:srgbClr val="C00000">
              <a:alpha val="98000"/>
            </a:srgb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544073" y="5512932"/>
            <a:ext cx="1683065" cy="646331"/>
          </a:xfrm>
          <a:prstGeom prst="rect">
            <a:avLst/>
          </a:prstGeom>
          <a:no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Peaceful death</a:t>
            </a:r>
          </a:p>
        </p:txBody>
      </p:sp>
      <p:cxnSp>
        <p:nvCxnSpPr>
          <p:cNvPr id="17" name="Straight Arrow Connector 16"/>
          <p:cNvCxnSpPr/>
          <p:nvPr/>
        </p:nvCxnSpPr>
        <p:spPr>
          <a:xfrm>
            <a:off x="6018682" y="5820427"/>
            <a:ext cx="468971" cy="16265"/>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2C796977-EEEA-4FA3-9EA0-52CFED3EDE99}"/>
              </a:ext>
            </a:extLst>
          </p:cNvPr>
          <p:cNvCxnSpPr>
            <a:cxnSpLocks/>
          </p:cNvCxnSpPr>
          <p:nvPr/>
        </p:nvCxnSpPr>
        <p:spPr>
          <a:xfrm>
            <a:off x="4105215" y="5820427"/>
            <a:ext cx="468971" cy="16265"/>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D0CC860-0C14-4F02-8863-B531AC2BB848}"/>
              </a:ext>
            </a:extLst>
          </p:cNvPr>
          <p:cNvCxnSpPr>
            <a:cxnSpLocks/>
          </p:cNvCxnSpPr>
          <p:nvPr/>
        </p:nvCxnSpPr>
        <p:spPr>
          <a:xfrm>
            <a:off x="2217148" y="5828894"/>
            <a:ext cx="468971" cy="16265"/>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pic>
        <p:nvPicPr>
          <p:cNvPr id="5" name="Picture 6">
            <a:extLst>
              <a:ext uri="{FF2B5EF4-FFF2-40B4-BE49-F238E27FC236}">
                <a16:creationId xmlns:a16="http://schemas.microsoft.com/office/drawing/2014/main" id="{1C4D8DF5-A84C-44E8-A407-947B50F13BF3}"/>
              </a:ext>
            </a:extLst>
          </p:cNvPr>
          <p:cNvPicPr>
            <a:picLocks noChangeAspect="1"/>
          </p:cNvPicPr>
          <p:nvPr/>
        </p:nvPicPr>
        <p:blipFill>
          <a:blip r:embed="rId2"/>
          <a:stretch>
            <a:fillRect/>
          </a:stretch>
        </p:blipFill>
        <p:spPr>
          <a:xfrm>
            <a:off x="795867" y="762506"/>
            <a:ext cx="7696200" cy="4367788"/>
          </a:xfrm>
          <a:prstGeom prst="rect">
            <a:avLst/>
          </a:prstGeom>
        </p:spPr>
      </p:pic>
    </p:spTree>
    <p:extLst>
      <p:ext uri="{BB962C8B-B14F-4D97-AF65-F5344CB8AC3E}">
        <p14:creationId xmlns:p14="http://schemas.microsoft.com/office/powerpoint/2010/main" val="6852911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85725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1B1E5D56-C701-4A09-A11C-2C068D597507}"/>
              </a:ext>
            </a:extLst>
          </p:cNvPr>
          <p:cNvSpPr>
            <a:spLocks noGrp="1"/>
          </p:cNvSpPr>
          <p:nvPr>
            <p:ph type="title"/>
          </p:nvPr>
        </p:nvSpPr>
        <p:spPr>
          <a:xfrm>
            <a:off x="2234812" y="1873605"/>
            <a:ext cx="4578896" cy="1932704"/>
          </a:xfrm>
        </p:spPr>
        <p:txBody>
          <a:bodyPr vert="horz" lIns="68580" tIns="34290" rIns="68580" bIns="34290" rtlCol="0" anchor="b">
            <a:normAutofit/>
          </a:bodyPr>
          <a:lstStyle/>
          <a:p>
            <a:pPr algn="ctr"/>
            <a:r>
              <a:rPr lang="en-US" sz="2300" dirty="0">
                <a:solidFill>
                  <a:srgbClr val="FFFFFF"/>
                </a:solidFill>
                <a:latin typeface="Arial"/>
                <a:cs typeface="Arial"/>
              </a:rPr>
              <a:t>Given what you just told me, </a:t>
            </a:r>
            <a:br>
              <a:rPr lang="en-US" sz="2300" dirty="0">
                <a:solidFill>
                  <a:srgbClr val="FFFFFF"/>
                </a:solidFill>
                <a:latin typeface="Arial"/>
                <a:cs typeface="Arial"/>
              </a:rPr>
            </a:br>
            <a:r>
              <a:rPr lang="en-US" sz="2300" dirty="0">
                <a:solidFill>
                  <a:srgbClr val="FFFFFF"/>
                </a:solidFill>
                <a:latin typeface="Arial"/>
                <a:cs typeface="Arial"/>
              </a:rPr>
              <a:t>can I make some recommendations?</a:t>
            </a:r>
          </a:p>
        </p:txBody>
      </p:sp>
    </p:spTree>
    <p:extLst>
      <p:ext uri="{BB962C8B-B14F-4D97-AF65-F5344CB8AC3E}">
        <p14:creationId xmlns:p14="http://schemas.microsoft.com/office/powerpoint/2010/main" val="23375854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592" y="2546374"/>
            <a:ext cx="8122955" cy="2569580"/>
          </a:xfrm>
        </p:spPr>
        <p:txBody>
          <a:bodyPr vert="horz" lIns="68580" tIns="34290" rIns="68580" bIns="34290" rtlCol="0" anchor="t">
            <a:noAutofit/>
          </a:bodyPr>
          <a:lstStyle/>
          <a:p>
            <a:endParaRPr lang="en-US" sz="1900" dirty="0"/>
          </a:p>
          <a:p>
            <a:pPr marL="257175" indent="-257175">
              <a:buFont typeface="Arial" panose="020B0604020202020204" pitchFamily="34" charset="0"/>
              <a:buChar char="•"/>
            </a:pPr>
            <a:endParaRPr lang="en-US" sz="1900"/>
          </a:p>
          <a:p>
            <a:pPr marL="257175" indent="-257175">
              <a:buFont typeface="Arial,Sans-Serif" panose="020B0604020202020204" pitchFamily="34" charset="0"/>
              <a:buChar char="•"/>
            </a:pPr>
            <a:endParaRPr lang="en-US" sz="1900"/>
          </a:p>
          <a:p>
            <a:pPr marL="257175" indent="-257175">
              <a:buFontTx/>
              <a:buChar char="-"/>
            </a:pPr>
            <a:endParaRPr lang="en-US" sz="1900"/>
          </a:p>
          <a:p>
            <a:pPr marL="257175" indent="-257175">
              <a:buFontTx/>
              <a:buChar char="-"/>
            </a:pPr>
            <a:endParaRPr lang="en-US" sz="1900"/>
          </a:p>
        </p:txBody>
      </p:sp>
      <p:graphicFrame>
        <p:nvGraphicFramePr>
          <p:cNvPr id="8" name="Table 7">
            <a:extLst>
              <a:ext uri="{FF2B5EF4-FFF2-40B4-BE49-F238E27FC236}">
                <a16:creationId xmlns:a16="http://schemas.microsoft.com/office/drawing/2014/main" id="{BD030300-6478-41CA-A7DA-6477E0E3728F}"/>
              </a:ext>
            </a:extLst>
          </p:cNvPr>
          <p:cNvGraphicFramePr>
            <a:graphicFrameLocks noGrp="1"/>
          </p:cNvGraphicFramePr>
          <p:nvPr>
            <p:extLst>
              <p:ext uri="{D42A27DB-BD31-4B8C-83A1-F6EECF244321}">
                <p14:modId xmlns:p14="http://schemas.microsoft.com/office/powerpoint/2010/main" val="3496594816"/>
              </p:ext>
            </p:extLst>
          </p:nvPr>
        </p:nvGraphicFramePr>
        <p:xfrm>
          <a:off x="198406" y="267419"/>
          <a:ext cx="8622936" cy="701040"/>
        </p:xfrm>
        <a:graphic>
          <a:graphicData uri="http://schemas.openxmlformats.org/drawingml/2006/table">
            <a:tbl>
              <a:tblPr firstRow="1" bandRow="1">
                <a:tableStyleId>{5C22544A-7EE6-4342-B048-85BDC9FD1C3A}</a:tableStyleId>
              </a:tblPr>
              <a:tblGrid>
                <a:gridCol w="2694140">
                  <a:extLst>
                    <a:ext uri="{9D8B030D-6E8A-4147-A177-3AD203B41FA5}">
                      <a16:colId xmlns:a16="http://schemas.microsoft.com/office/drawing/2014/main" val="1007026920"/>
                    </a:ext>
                  </a:extLst>
                </a:gridCol>
                <a:gridCol w="2694140">
                  <a:extLst>
                    <a:ext uri="{9D8B030D-6E8A-4147-A177-3AD203B41FA5}">
                      <a16:colId xmlns:a16="http://schemas.microsoft.com/office/drawing/2014/main" val="4169879603"/>
                    </a:ext>
                  </a:extLst>
                </a:gridCol>
                <a:gridCol w="3234656">
                  <a:extLst>
                    <a:ext uri="{9D8B030D-6E8A-4147-A177-3AD203B41FA5}">
                      <a16:colId xmlns:a16="http://schemas.microsoft.com/office/drawing/2014/main" val="252920486"/>
                    </a:ext>
                  </a:extLst>
                </a:gridCol>
              </a:tblGrid>
              <a:tr h="465826">
                <a:tc>
                  <a:txBody>
                    <a:bodyPr/>
                    <a:lstStyle/>
                    <a:p>
                      <a:pPr lvl="0" algn="ctr">
                        <a:buNone/>
                      </a:pPr>
                      <a:r>
                        <a:rPr lang="en-US" sz="2000" dirty="0">
                          <a:effectLst/>
                          <a:latin typeface="Arial"/>
                        </a:rPr>
                        <a:t>Where are we in the disease course?</a:t>
                      </a:r>
                    </a:p>
                  </a:txBody>
                  <a:tcPr/>
                </a:tc>
                <a:tc>
                  <a:txBody>
                    <a:bodyPr/>
                    <a:lstStyle/>
                    <a:p>
                      <a:pPr algn="ctr" rtl="0" fontAlgn="base"/>
                      <a:r>
                        <a:rPr lang="en-US" sz="2000" dirty="0">
                          <a:effectLst/>
                          <a:latin typeface="Arial"/>
                        </a:rPr>
                        <a:t>Medical Certainty </a:t>
                      </a:r>
                      <a:endParaRPr lang="en-US" sz="2000" b="0" i="0">
                        <a:effectLst/>
                        <a:latin typeface="Arial"/>
                      </a:endParaRPr>
                    </a:p>
                  </a:txBody>
                  <a:tcPr/>
                </a:tc>
                <a:tc>
                  <a:txBody>
                    <a:bodyPr/>
                    <a:lstStyle/>
                    <a:p>
                      <a:pPr algn="ctr" rtl="0" fontAlgn="base"/>
                      <a:r>
                        <a:rPr lang="en-US" sz="2000" dirty="0">
                          <a:effectLst/>
                          <a:latin typeface="Arial"/>
                        </a:rPr>
                        <a:t>Course of Action </a:t>
                      </a:r>
                      <a:endParaRPr lang="en-US" sz="2000" b="0" i="0">
                        <a:effectLst/>
                        <a:latin typeface="Arial"/>
                      </a:endParaRPr>
                    </a:p>
                  </a:txBody>
                  <a:tcPr/>
                </a:tc>
                <a:extLst>
                  <a:ext uri="{0D108BD9-81ED-4DB2-BD59-A6C34878D82A}">
                    <a16:rowId xmlns:a16="http://schemas.microsoft.com/office/drawing/2014/main" val="2973247747"/>
                  </a:ext>
                </a:extLst>
              </a:tr>
            </a:tbl>
          </a:graphicData>
        </a:graphic>
      </p:graphicFrame>
    </p:spTree>
    <p:extLst>
      <p:ext uri="{BB962C8B-B14F-4D97-AF65-F5344CB8AC3E}">
        <p14:creationId xmlns:p14="http://schemas.microsoft.com/office/powerpoint/2010/main" val="213433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78526" y="826277"/>
            <a:ext cx="3178450" cy="2166836"/>
          </a:xfrm>
        </p:spPr>
        <p:txBody>
          <a:bodyPr anchor="b">
            <a:normAutofit/>
          </a:bodyPr>
          <a:lstStyle/>
          <a:p>
            <a:r>
              <a:rPr lang="en-US" sz="2600" dirty="0">
                <a:latin typeface="Arial"/>
                <a:ea typeface="+mj-lt"/>
                <a:cs typeface="+mj-lt"/>
              </a:rPr>
              <a:t>Geriatrics Workforce Enhancement Program (GWEP) </a:t>
            </a:r>
            <a:br>
              <a:rPr lang="en-US" sz="2600" dirty="0">
                <a:latin typeface="Arial"/>
                <a:ea typeface="+mj-lt"/>
                <a:cs typeface="+mj-lt"/>
              </a:rPr>
            </a:br>
            <a:r>
              <a:rPr lang="en-US" sz="1800" dirty="0">
                <a:latin typeface="Arial"/>
                <a:ea typeface="+mj-lt"/>
                <a:cs typeface="+mj-lt"/>
              </a:rPr>
              <a:t>'Geriatrics Case Conferences'</a:t>
            </a:r>
            <a:endParaRPr lang="en-US" sz="1800">
              <a:latin typeface="Arial"/>
              <a:cs typeface="Calibri Light" panose="020F0302020204030204"/>
            </a:endParaRPr>
          </a:p>
        </p:txBody>
      </p:sp>
      <p:sp>
        <p:nvSpPr>
          <p:cNvPr id="3" name="Subtitle 2"/>
          <p:cNvSpPr>
            <a:spLocks noGrp="1"/>
          </p:cNvSpPr>
          <p:nvPr>
            <p:ph type="subTitle" idx="1"/>
          </p:nvPr>
        </p:nvSpPr>
        <p:spPr>
          <a:xfrm>
            <a:off x="5412390" y="3390391"/>
            <a:ext cx="3291420" cy="860897"/>
          </a:xfrm>
        </p:spPr>
        <p:txBody>
          <a:bodyPr vert="horz" lIns="68580" tIns="34290" rIns="68580" bIns="34290" rtlCol="0" anchor="t">
            <a:noAutofit/>
          </a:bodyPr>
          <a:lstStyle/>
          <a:p>
            <a:r>
              <a:rPr lang="en-US" sz="2000" dirty="0">
                <a:latin typeface="Arial"/>
                <a:cs typeface="Calibri"/>
              </a:rPr>
              <a:t>Hospice and Palliative Medicine</a:t>
            </a:r>
            <a:endParaRPr lang="en-US" sz="2000">
              <a:latin typeface="Arial"/>
              <a:cs typeface="Arial"/>
            </a:endParaRPr>
          </a:p>
          <a:p>
            <a:endParaRPr lang="en-US" sz="2000" dirty="0">
              <a:latin typeface="Arial"/>
              <a:cs typeface="Calibri"/>
            </a:endParaRPr>
          </a:p>
          <a:p>
            <a:endParaRPr lang="en-US" sz="2000" dirty="0">
              <a:latin typeface="Arial"/>
              <a:cs typeface="Calibri"/>
            </a:endParaRPr>
          </a:p>
          <a:p>
            <a:r>
              <a:rPr lang="en-US" sz="1500" dirty="0">
                <a:latin typeface="Arial"/>
                <a:cs typeface="Calibri"/>
              </a:rPr>
              <a:t>Melissa Teply, MD</a:t>
            </a:r>
          </a:p>
          <a:p>
            <a:r>
              <a:rPr lang="en-US" sz="1500" dirty="0">
                <a:latin typeface="Arial"/>
                <a:cs typeface="Calibri"/>
              </a:rPr>
              <a:t>UNMC/Nebraska Medicine</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857250"/>
            <a:ext cx="5391038" cy="51435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2009DDCD-338C-4D44-8133-8B058C1EBDEE}"/>
              </a:ext>
            </a:extLst>
          </p:cNvPr>
          <p:cNvPicPr>
            <a:picLocks noChangeAspect="1"/>
          </p:cNvPicPr>
          <p:nvPr/>
        </p:nvPicPr>
        <p:blipFill rotWithShape="1">
          <a:blip r:embed="rId2"/>
          <a:srcRect t="18163" r="-2" b="8411"/>
          <a:stretch/>
        </p:blipFill>
        <p:spPr>
          <a:xfrm>
            <a:off x="1" y="857257"/>
            <a:ext cx="5271371" cy="5143493"/>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772326540"/>
      </p:ext>
    </p:extLst>
  </p:cSld>
  <p:clrMapOvr>
    <a:overrideClrMapping bg1="dk1" tx1="lt1" bg2="dk2" tx2="lt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592" y="2546374"/>
            <a:ext cx="8122955" cy="2569580"/>
          </a:xfrm>
        </p:spPr>
        <p:txBody>
          <a:bodyPr vert="horz" lIns="68580" tIns="34290" rIns="68580" bIns="34290" rtlCol="0" anchor="t">
            <a:noAutofit/>
          </a:bodyPr>
          <a:lstStyle/>
          <a:p>
            <a:endParaRPr lang="en-US" sz="1900" dirty="0"/>
          </a:p>
          <a:p>
            <a:pPr marL="257175" indent="-257175">
              <a:buFont typeface="Arial" panose="020B0604020202020204" pitchFamily="34" charset="0"/>
              <a:buChar char="•"/>
            </a:pPr>
            <a:endParaRPr lang="en-US" sz="1900"/>
          </a:p>
          <a:p>
            <a:pPr marL="257175" indent="-257175">
              <a:buFont typeface="Arial,Sans-Serif" panose="020B0604020202020204" pitchFamily="34" charset="0"/>
              <a:buChar char="•"/>
            </a:pPr>
            <a:endParaRPr lang="en-US" sz="1900"/>
          </a:p>
          <a:p>
            <a:pPr marL="257175" indent="-257175">
              <a:buFontTx/>
              <a:buChar char="-"/>
            </a:pPr>
            <a:endParaRPr lang="en-US" sz="1900"/>
          </a:p>
          <a:p>
            <a:pPr marL="257175" indent="-257175">
              <a:buFontTx/>
              <a:buChar char="-"/>
            </a:pPr>
            <a:endParaRPr lang="en-US" sz="1900"/>
          </a:p>
        </p:txBody>
      </p:sp>
      <p:graphicFrame>
        <p:nvGraphicFramePr>
          <p:cNvPr id="8" name="Table 7">
            <a:extLst>
              <a:ext uri="{FF2B5EF4-FFF2-40B4-BE49-F238E27FC236}">
                <a16:creationId xmlns:a16="http://schemas.microsoft.com/office/drawing/2014/main" id="{BD030300-6478-41CA-A7DA-6477E0E3728F}"/>
              </a:ext>
            </a:extLst>
          </p:cNvPr>
          <p:cNvGraphicFramePr>
            <a:graphicFrameLocks noGrp="1"/>
          </p:cNvGraphicFramePr>
          <p:nvPr>
            <p:extLst>
              <p:ext uri="{D42A27DB-BD31-4B8C-83A1-F6EECF244321}">
                <p14:modId xmlns:p14="http://schemas.microsoft.com/office/powerpoint/2010/main" val="517120108"/>
              </p:ext>
            </p:extLst>
          </p:nvPr>
        </p:nvGraphicFramePr>
        <p:xfrm>
          <a:off x="198406" y="267419"/>
          <a:ext cx="8622936" cy="1706880"/>
        </p:xfrm>
        <a:graphic>
          <a:graphicData uri="http://schemas.openxmlformats.org/drawingml/2006/table">
            <a:tbl>
              <a:tblPr firstRow="1" bandRow="1">
                <a:tableStyleId>{5C22544A-7EE6-4342-B048-85BDC9FD1C3A}</a:tableStyleId>
              </a:tblPr>
              <a:tblGrid>
                <a:gridCol w="2694140">
                  <a:extLst>
                    <a:ext uri="{9D8B030D-6E8A-4147-A177-3AD203B41FA5}">
                      <a16:colId xmlns:a16="http://schemas.microsoft.com/office/drawing/2014/main" val="1007026920"/>
                    </a:ext>
                  </a:extLst>
                </a:gridCol>
                <a:gridCol w="2694140">
                  <a:extLst>
                    <a:ext uri="{9D8B030D-6E8A-4147-A177-3AD203B41FA5}">
                      <a16:colId xmlns:a16="http://schemas.microsoft.com/office/drawing/2014/main" val="4169879603"/>
                    </a:ext>
                  </a:extLst>
                </a:gridCol>
                <a:gridCol w="3234656">
                  <a:extLst>
                    <a:ext uri="{9D8B030D-6E8A-4147-A177-3AD203B41FA5}">
                      <a16:colId xmlns:a16="http://schemas.microsoft.com/office/drawing/2014/main" val="252920486"/>
                    </a:ext>
                  </a:extLst>
                </a:gridCol>
              </a:tblGrid>
              <a:tr h="465826">
                <a:tc>
                  <a:txBody>
                    <a:bodyPr/>
                    <a:lstStyle/>
                    <a:p>
                      <a:pPr lvl="0" algn="ctr">
                        <a:buNone/>
                      </a:pPr>
                      <a:r>
                        <a:rPr lang="en-US" sz="2000" dirty="0">
                          <a:effectLst/>
                          <a:latin typeface="Arial"/>
                        </a:rPr>
                        <a:t>Where are we in the disease course?</a:t>
                      </a:r>
                    </a:p>
                  </a:txBody>
                  <a:tcPr/>
                </a:tc>
                <a:tc>
                  <a:txBody>
                    <a:bodyPr/>
                    <a:lstStyle/>
                    <a:p>
                      <a:pPr algn="ctr" rtl="0" fontAlgn="base"/>
                      <a:r>
                        <a:rPr lang="en-US" sz="2000" dirty="0">
                          <a:effectLst/>
                          <a:latin typeface="Arial"/>
                        </a:rPr>
                        <a:t>Medical Certainty </a:t>
                      </a:r>
                      <a:endParaRPr lang="en-US" sz="2000" b="0" i="0">
                        <a:effectLst/>
                        <a:latin typeface="Arial"/>
                      </a:endParaRPr>
                    </a:p>
                  </a:txBody>
                  <a:tcPr/>
                </a:tc>
                <a:tc>
                  <a:txBody>
                    <a:bodyPr/>
                    <a:lstStyle/>
                    <a:p>
                      <a:pPr algn="ctr" rtl="0" fontAlgn="base"/>
                      <a:r>
                        <a:rPr lang="en-US" sz="2000" dirty="0">
                          <a:effectLst/>
                          <a:latin typeface="Arial"/>
                        </a:rPr>
                        <a:t>Course of Action </a:t>
                      </a:r>
                      <a:endParaRPr lang="en-US" sz="2000" b="0" i="0">
                        <a:effectLst/>
                        <a:latin typeface="Arial"/>
                      </a:endParaRPr>
                    </a:p>
                  </a:txBody>
                  <a:tcPr/>
                </a:tc>
                <a:extLst>
                  <a:ext uri="{0D108BD9-81ED-4DB2-BD59-A6C34878D82A}">
                    <a16:rowId xmlns:a16="http://schemas.microsoft.com/office/drawing/2014/main" val="2973247747"/>
                  </a:ext>
                </a:extLst>
              </a:tr>
              <a:tr h="0">
                <a:tc>
                  <a:txBody>
                    <a:bodyPr/>
                    <a:lstStyle/>
                    <a:p>
                      <a:pPr lvl="0" algn="ctr">
                        <a:buNone/>
                      </a:pPr>
                      <a:r>
                        <a:rPr lang="en-US" sz="2000" b="0" i="0" u="none" strike="noStrike" noProof="0" dirty="0">
                          <a:effectLst/>
                          <a:latin typeface="Arial"/>
                        </a:rPr>
                        <a:t>Early disease course</a:t>
                      </a:r>
                      <a:endParaRPr lang="en-US" sz="2000">
                        <a:latin typeface="Arial"/>
                      </a:endParaRPr>
                    </a:p>
                  </a:txBody>
                  <a:tcPr/>
                </a:tc>
                <a:tc>
                  <a:txBody>
                    <a:bodyPr/>
                    <a:lstStyle/>
                    <a:p>
                      <a:pPr algn="ctr" rtl="0" fontAlgn="base"/>
                      <a:r>
                        <a:rPr lang="en-US" sz="2000" dirty="0">
                          <a:effectLst/>
                          <a:latin typeface="Arial"/>
                        </a:rPr>
                        <a:t>Disease directed medical intervention is likely to help </a:t>
                      </a:r>
                      <a:endParaRPr lang="en-US" sz="2000" b="0" i="0">
                        <a:effectLst/>
                        <a:latin typeface="Arial"/>
                      </a:endParaRPr>
                    </a:p>
                  </a:txBody>
                  <a:tcPr/>
                </a:tc>
                <a:tc>
                  <a:txBody>
                    <a:bodyPr/>
                    <a:lstStyle/>
                    <a:p>
                      <a:pPr algn="l" rtl="0" fontAlgn="base"/>
                      <a:r>
                        <a:rPr lang="en-US" sz="2000" dirty="0">
                          <a:effectLst/>
                          <a:latin typeface="Arial"/>
                        </a:rPr>
                        <a:t>Pursue the medical intervention</a:t>
                      </a:r>
                      <a:endParaRPr lang="en-US" sz="2000" b="0" i="0" dirty="0">
                        <a:effectLst/>
                        <a:latin typeface="Arial"/>
                      </a:endParaRPr>
                    </a:p>
                    <a:p>
                      <a:pPr lvl="0" algn="l">
                        <a:buNone/>
                      </a:pPr>
                      <a:endParaRPr lang="en-US" sz="2000" dirty="0">
                        <a:effectLst/>
                        <a:latin typeface="Arial"/>
                      </a:endParaRPr>
                    </a:p>
                  </a:txBody>
                  <a:tcPr/>
                </a:tc>
                <a:extLst>
                  <a:ext uri="{0D108BD9-81ED-4DB2-BD59-A6C34878D82A}">
                    <a16:rowId xmlns:a16="http://schemas.microsoft.com/office/drawing/2014/main" val="1493075080"/>
                  </a:ext>
                </a:extLst>
              </a:tr>
            </a:tbl>
          </a:graphicData>
        </a:graphic>
      </p:graphicFrame>
    </p:spTree>
    <p:extLst>
      <p:ext uri="{BB962C8B-B14F-4D97-AF65-F5344CB8AC3E}">
        <p14:creationId xmlns:p14="http://schemas.microsoft.com/office/powerpoint/2010/main" val="2772649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592" y="2546374"/>
            <a:ext cx="8122955" cy="2569580"/>
          </a:xfrm>
        </p:spPr>
        <p:txBody>
          <a:bodyPr vert="horz" lIns="68580" tIns="34290" rIns="68580" bIns="34290" rtlCol="0" anchor="t">
            <a:noAutofit/>
          </a:bodyPr>
          <a:lstStyle/>
          <a:p>
            <a:endParaRPr lang="en-US" sz="1900" dirty="0"/>
          </a:p>
          <a:p>
            <a:pPr marL="257175" indent="-257175">
              <a:buFont typeface="Arial" panose="020B0604020202020204" pitchFamily="34" charset="0"/>
              <a:buChar char="•"/>
            </a:pPr>
            <a:endParaRPr lang="en-US" sz="1900"/>
          </a:p>
          <a:p>
            <a:pPr marL="257175" indent="-257175">
              <a:buFont typeface="Arial,Sans-Serif" panose="020B0604020202020204" pitchFamily="34" charset="0"/>
              <a:buChar char="•"/>
            </a:pPr>
            <a:endParaRPr lang="en-US" sz="1900"/>
          </a:p>
          <a:p>
            <a:pPr marL="257175" indent="-257175">
              <a:buFontTx/>
              <a:buChar char="-"/>
            </a:pPr>
            <a:endParaRPr lang="en-US" sz="1900"/>
          </a:p>
          <a:p>
            <a:pPr marL="257175" indent="-257175">
              <a:buFontTx/>
              <a:buChar char="-"/>
            </a:pPr>
            <a:endParaRPr lang="en-US" sz="1900"/>
          </a:p>
        </p:txBody>
      </p:sp>
      <p:graphicFrame>
        <p:nvGraphicFramePr>
          <p:cNvPr id="8" name="Table 7">
            <a:extLst>
              <a:ext uri="{FF2B5EF4-FFF2-40B4-BE49-F238E27FC236}">
                <a16:creationId xmlns:a16="http://schemas.microsoft.com/office/drawing/2014/main" id="{BD030300-6478-41CA-A7DA-6477E0E3728F}"/>
              </a:ext>
            </a:extLst>
          </p:cNvPr>
          <p:cNvGraphicFramePr>
            <a:graphicFrameLocks noGrp="1"/>
          </p:cNvGraphicFramePr>
          <p:nvPr>
            <p:extLst>
              <p:ext uri="{D42A27DB-BD31-4B8C-83A1-F6EECF244321}">
                <p14:modId xmlns:p14="http://schemas.microsoft.com/office/powerpoint/2010/main" val="3523335181"/>
              </p:ext>
            </p:extLst>
          </p:nvPr>
        </p:nvGraphicFramePr>
        <p:xfrm>
          <a:off x="198406" y="267419"/>
          <a:ext cx="8622936" cy="3931920"/>
        </p:xfrm>
        <a:graphic>
          <a:graphicData uri="http://schemas.openxmlformats.org/drawingml/2006/table">
            <a:tbl>
              <a:tblPr firstRow="1" bandRow="1">
                <a:tableStyleId>{5C22544A-7EE6-4342-B048-85BDC9FD1C3A}</a:tableStyleId>
              </a:tblPr>
              <a:tblGrid>
                <a:gridCol w="2694140">
                  <a:extLst>
                    <a:ext uri="{9D8B030D-6E8A-4147-A177-3AD203B41FA5}">
                      <a16:colId xmlns:a16="http://schemas.microsoft.com/office/drawing/2014/main" val="1007026920"/>
                    </a:ext>
                  </a:extLst>
                </a:gridCol>
                <a:gridCol w="2694140">
                  <a:extLst>
                    <a:ext uri="{9D8B030D-6E8A-4147-A177-3AD203B41FA5}">
                      <a16:colId xmlns:a16="http://schemas.microsoft.com/office/drawing/2014/main" val="4169879603"/>
                    </a:ext>
                  </a:extLst>
                </a:gridCol>
                <a:gridCol w="3234656">
                  <a:extLst>
                    <a:ext uri="{9D8B030D-6E8A-4147-A177-3AD203B41FA5}">
                      <a16:colId xmlns:a16="http://schemas.microsoft.com/office/drawing/2014/main" val="252920486"/>
                    </a:ext>
                  </a:extLst>
                </a:gridCol>
              </a:tblGrid>
              <a:tr h="465826">
                <a:tc>
                  <a:txBody>
                    <a:bodyPr/>
                    <a:lstStyle/>
                    <a:p>
                      <a:pPr lvl="0" algn="ctr">
                        <a:buNone/>
                      </a:pPr>
                      <a:r>
                        <a:rPr lang="en-US" sz="2000" dirty="0">
                          <a:effectLst/>
                          <a:latin typeface="Arial"/>
                        </a:rPr>
                        <a:t>Where are we in the disease course?</a:t>
                      </a:r>
                    </a:p>
                  </a:txBody>
                  <a:tcPr/>
                </a:tc>
                <a:tc>
                  <a:txBody>
                    <a:bodyPr/>
                    <a:lstStyle/>
                    <a:p>
                      <a:pPr algn="ctr" rtl="0" fontAlgn="base"/>
                      <a:r>
                        <a:rPr lang="en-US" sz="2000" dirty="0">
                          <a:effectLst/>
                          <a:latin typeface="Arial"/>
                        </a:rPr>
                        <a:t>Medical Certainty </a:t>
                      </a:r>
                      <a:endParaRPr lang="en-US" sz="2000" b="0" i="0">
                        <a:effectLst/>
                        <a:latin typeface="Arial"/>
                      </a:endParaRPr>
                    </a:p>
                  </a:txBody>
                  <a:tcPr/>
                </a:tc>
                <a:tc>
                  <a:txBody>
                    <a:bodyPr/>
                    <a:lstStyle/>
                    <a:p>
                      <a:pPr algn="ctr" rtl="0" fontAlgn="base"/>
                      <a:r>
                        <a:rPr lang="en-US" sz="2000" dirty="0">
                          <a:effectLst/>
                          <a:latin typeface="Arial"/>
                        </a:rPr>
                        <a:t>Course of Action </a:t>
                      </a:r>
                      <a:endParaRPr lang="en-US" sz="2000" b="0" i="0">
                        <a:effectLst/>
                        <a:latin typeface="Arial"/>
                      </a:endParaRPr>
                    </a:p>
                  </a:txBody>
                  <a:tcPr/>
                </a:tc>
                <a:extLst>
                  <a:ext uri="{0D108BD9-81ED-4DB2-BD59-A6C34878D82A}">
                    <a16:rowId xmlns:a16="http://schemas.microsoft.com/office/drawing/2014/main" val="2973247747"/>
                  </a:ext>
                </a:extLst>
              </a:tr>
              <a:tr h="0">
                <a:tc>
                  <a:txBody>
                    <a:bodyPr/>
                    <a:lstStyle/>
                    <a:p>
                      <a:pPr lvl="0" algn="ctr">
                        <a:buNone/>
                      </a:pPr>
                      <a:r>
                        <a:rPr lang="en-US" sz="2000" b="0" i="0" u="none" strike="noStrike" noProof="0" dirty="0">
                          <a:effectLst/>
                          <a:latin typeface="Arial"/>
                        </a:rPr>
                        <a:t>Early </a:t>
                      </a:r>
                      <a:endParaRPr lang="en-US" sz="2000">
                        <a:latin typeface="Arial"/>
                      </a:endParaRPr>
                    </a:p>
                  </a:txBody>
                  <a:tcPr/>
                </a:tc>
                <a:tc>
                  <a:txBody>
                    <a:bodyPr/>
                    <a:lstStyle/>
                    <a:p>
                      <a:pPr algn="ctr" rtl="0" fontAlgn="base"/>
                      <a:r>
                        <a:rPr lang="en-US" sz="2000" dirty="0">
                          <a:effectLst/>
                          <a:latin typeface="Arial"/>
                        </a:rPr>
                        <a:t>Disease directed medical intervention is likely to help </a:t>
                      </a:r>
                      <a:endParaRPr lang="en-US" sz="2000" b="0" i="0">
                        <a:effectLst/>
                        <a:latin typeface="Arial"/>
                      </a:endParaRPr>
                    </a:p>
                  </a:txBody>
                  <a:tcPr/>
                </a:tc>
                <a:tc>
                  <a:txBody>
                    <a:bodyPr/>
                    <a:lstStyle/>
                    <a:p>
                      <a:pPr algn="l" rtl="0" fontAlgn="base"/>
                      <a:r>
                        <a:rPr lang="en-US" sz="2000" dirty="0">
                          <a:effectLst/>
                          <a:latin typeface="Arial"/>
                        </a:rPr>
                        <a:t>Pursue the medical intervention</a:t>
                      </a:r>
                      <a:endParaRPr lang="en-US" sz="2000" b="0" i="0" dirty="0">
                        <a:effectLst/>
                        <a:latin typeface="Arial"/>
                      </a:endParaRPr>
                    </a:p>
                    <a:p>
                      <a:pPr lvl="0" algn="l">
                        <a:buNone/>
                      </a:pPr>
                      <a:endParaRPr lang="en-US" sz="2000" dirty="0">
                        <a:effectLst/>
                        <a:latin typeface="Arial"/>
                      </a:endParaRPr>
                    </a:p>
                  </a:txBody>
                  <a:tcPr/>
                </a:tc>
                <a:extLst>
                  <a:ext uri="{0D108BD9-81ED-4DB2-BD59-A6C34878D82A}">
                    <a16:rowId xmlns:a16="http://schemas.microsoft.com/office/drawing/2014/main" val="1493075080"/>
                  </a:ext>
                </a:extLst>
              </a:tr>
              <a:tr h="0">
                <a:tc>
                  <a:txBody>
                    <a:bodyPr/>
                    <a:lstStyle/>
                    <a:p>
                      <a:pPr lvl="0" algn="ctr">
                        <a:buNone/>
                      </a:pPr>
                      <a:r>
                        <a:rPr lang="en-US" sz="2000" b="0" i="0" u="none" strike="noStrike" noProof="0" dirty="0">
                          <a:effectLst/>
                          <a:latin typeface="Arial"/>
                        </a:rPr>
                        <a:t>Middle</a:t>
                      </a:r>
                    </a:p>
                    <a:p>
                      <a:pPr lvl="0" algn="ctr">
                        <a:buNone/>
                      </a:pPr>
                      <a:endParaRPr lang="en-US" sz="2000" b="0" i="0" u="none" strike="noStrike" noProof="0" dirty="0">
                        <a:effectLst/>
                        <a:latin typeface="Arial"/>
                      </a:endParaRPr>
                    </a:p>
                  </a:txBody>
                  <a:tcPr/>
                </a:tc>
                <a:tc>
                  <a:txBody>
                    <a:bodyPr/>
                    <a:lstStyle/>
                    <a:p>
                      <a:pPr algn="ctr" rtl="0" fontAlgn="base"/>
                      <a:r>
                        <a:rPr lang="en-US" sz="2000" dirty="0">
                          <a:effectLst/>
                          <a:latin typeface="Arial"/>
                        </a:rPr>
                        <a:t>Unclear if disease directed intervention is likely or unlikely to help </a:t>
                      </a:r>
                      <a:endParaRPr lang="en-US" sz="2000" b="0" i="0">
                        <a:effectLst/>
                        <a:latin typeface="Arial"/>
                      </a:endParaRPr>
                    </a:p>
                  </a:txBody>
                  <a:tcPr/>
                </a:tc>
                <a:tc>
                  <a:txBody>
                    <a:bodyPr/>
                    <a:lstStyle/>
                    <a:p>
                      <a:pPr algn="l" rtl="0" fontAlgn="base"/>
                      <a:r>
                        <a:rPr lang="en-US" sz="2000" dirty="0">
                          <a:effectLst/>
                          <a:latin typeface="Arial"/>
                        </a:rPr>
                        <a:t>Pursue disease directed interventions until it's clear all options have been exhausted or stop at any point that the interventions are not in line with the patient's wishes</a:t>
                      </a:r>
                    </a:p>
                  </a:txBody>
                  <a:tcPr/>
                </a:tc>
                <a:extLst>
                  <a:ext uri="{0D108BD9-81ED-4DB2-BD59-A6C34878D82A}">
                    <a16:rowId xmlns:a16="http://schemas.microsoft.com/office/drawing/2014/main" val="4179966577"/>
                  </a:ext>
                </a:extLst>
              </a:tr>
            </a:tbl>
          </a:graphicData>
        </a:graphic>
      </p:graphicFrame>
    </p:spTree>
    <p:extLst>
      <p:ext uri="{BB962C8B-B14F-4D97-AF65-F5344CB8AC3E}">
        <p14:creationId xmlns:p14="http://schemas.microsoft.com/office/powerpoint/2010/main" val="2166376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592" y="2546374"/>
            <a:ext cx="8122955" cy="2569580"/>
          </a:xfrm>
        </p:spPr>
        <p:txBody>
          <a:bodyPr vert="horz" lIns="68580" tIns="34290" rIns="68580" bIns="34290" rtlCol="0" anchor="t">
            <a:noAutofit/>
          </a:bodyPr>
          <a:lstStyle/>
          <a:p>
            <a:endParaRPr lang="en-US" sz="1900" dirty="0"/>
          </a:p>
          <a:p>
            <a:pPr marL="257175" indent="-257175">
              <a:buFont typeface="Arial" panose="020B0604020202020204" pitchFamily="34" charset="0"/>
              <a:buChar char="•"/>
            </a:pPr>
            <a:endParaRPr lang="en-US" sz="1900"/>
          </a:p>
          <a:p>
            <a:pPr marL="257175" indent="-257175">
              <a:buFont typeface="Arial,Sans-Serif" panose="020B0604020202020204" pitchFamily="34" charset="0"/>
              <a:buChar char="•"/>
            </a:pPr>
            <a:endParaRPr lang="en-US" sz="1900"/>
          </a:p>
          <a:p>
            <a:pPr marL="257175" indent="-257175">
              <a:buFontTx/>
              <a:buChar char="-"/>
            </a:pPr>
            <a:endParaRPr lang="en-US" sz="1900"/>
          </a:p>
          <a:p>
            <a:pPr marL="257175" indent="-257175">
              <a:buFontTx/>
              <a:buChar char="-"/>
            </a:pPr>
            <a:endParaRPr lang="en-US" sz="1900"/>
          </a:p>
        </p:txBody>
      </p:sp>
      <p:graphicFrame>
        <p:nvGraphicFramePr>
          <p:cNvPr id="8" name="Table 7">
            <a:extLst>
              <a:ext uri="{FF2B5EF4-FFF2-40B4-BE49-F238E27FC236}">
                <a16:creationId xmlns:a16="http://schemas.microsoft.com/office/drawing/2014/main" id="{BD030300-6478-41CA-A7DA-6477E0E3728F}"/>
              </a:ext>
            </a:extLst>
          </p:cNvPr>
          <p:cNvGraphicFramePr>
            <a:graphicFrameLocks noGrp="1"/>
          </p:cNvGraphicFramePr>
          <p:nvPr>
            <p:extLst>
              <p:ext uri="{D42A27DB-BD31-4B8C-83A1-F6EECF244321}">
                <p14:modId xmlns:p14="http://schemas.microsoft.com/office/powerpoint/2010/main" val="2087255647"/>
              </p:ext>
            </p:extLst>
          </p:nvPr>
        </p:nvGraphicFramePr>
        <p:xfrm>
          <a:off x="198406" y="267419"/>
          <a:ext cx="8622936" cy="5547360"/>
        </p:xfrm>
        <a:graphic>
          <a:graphicData uri="http://schemas.openxmlformats.org/drawingml/2006/table">
            <a:tbl>
              <a:tblPr firstRow="1" bandRow="1">
                <a:tableStyleId>{5C22544A-7EE6-4342-B048-85BDC9FD1C3A}</a:tableStyleId>
              </a:tblPr>
              <a:tblGrid>
                <a:gridCol w="2694140">
                  <a:extLst>
                    <a:ext uri="{9D8B030D-6E8A-4147-A177-3AD203B41FA5}">
                      <a16:colId xmlns:a16="http://schemas.microsoft.com/office/drawing/2014/main" val="1007026920"/>
                    </a:ext>
                  </a:extLst>
                </a:gridCol>
                <a:gridCol w="2694140">
                  <a:extLst>
                    <a:ext uri="{9D8B030D-6E8A-4147-A177-3AD203B41FA5}">
                      <a16:colId xmlns:a16="http://schemas.microsoft.com/office/drawing/2014/main" val="4169879603"/>
                    </a:ext>
                  </a:extLst>
                </a:gridCol>
                <a:gridCol w="3234656">
                  <a:extLst>
                    <a:ext uri="{9D8B030D-6E8A-4147-A177-3AD203B41FA5}">
                      <a16:colId xmlns:a16="http://schemas.microsoft.com/office/drawing/2014/main" val="252920486"/>
                    </a:ext>
                  </a:extLst>
                </a:gridCol>
              </a:tblGrid>
              <a:tr h="465826">
                <a:tc>
                  <a:txBody>
                    <a:bodyPr/>
                    <a:lstStyle/>
                    <a:p>
                      <a:pPr lvl="0" algn="ctr">
                        <a:buNone/>
                      </a:pPr>
                      <a:r>
                        <a:rPr lang="en-US" sz="2000" dirty="0">
                          <a:effectLst/>
                          <a:latin typeface="Arial"/>
                        </a:rPr>
                        <a:t>Where are we in the disease course?</a:t>
                      </a:r>
                    </a:p>
                  </a:txBody>
                  <a:tcPr/>
                </a:tc>
                <a:tc>
                  <a:txBody>
                    <a:bodyPr/>
                    <a:lstStyle/>
                    <a:p>
                      <a:pPr algn="ctr" rtl="0" fontAlgn="base"/>
                      <a:r>
                        <a:rPr lang="en-US" sz="2000" dirty="0">
                          <a:effectLst/>
                          <a:latin typeface="Arial"/>
                        </a:rPr>
                        <a:t>Medical Certainty </a:t>
                      </a:r>
                      <a:endParaRPr lang="en-US" sz="2000" b="0" i="0">
                        <a:effectLst/>
                        <a:latin typeface="Arial"/>
                      </a:endParaRPr>
                    </a:p>
                  </a:txBody>
                  <a:tcPr/>
                </a:tc>
                <a:tc>
                  <a:txBody>
                    <a:bodyPr/>
                    <a:lstStyle/>
                    <a:p>
                      <a:pPr algn="ctr" rtl="0" fontAlgn="base"/>
                      <a:r>
                        <a:rPr lang="en-US" sz="2000" dirty="0">
                          <a:effectLst/>
                          <a:latin typeface="Arial"/>
                        </a:rPr>
                        <a:t>Course of Action </a:t>
                      </a:r>
                      <a:endParaRPr lang="en-US" sz="2000" b="0" i="0">
                        <a:effectLst/>
                        <a:latin typeface="Arial"/>
                      </a:endParaRPr>
                    </a:p>
                  </a:txBody>
                  <a:tcPr/>
                </a:tc>
                <a:extLst>
                  <a:ext uri="{0D108BD9-81ED-4DB2-BD59-A6C34878D82A}">
                    <a16:rowId xmlns:a16="http://schemas.microsoft.com/office/drawing/2014/main" val="2973247747"/>
                  </a:ext>
                </a:extLst>
              </a:tr>
              <a:tr h="0">
                <a:tc>
                  <a:txBody>
                    <a:bodyPr/>
                    <a:lstStyle/>
                    <a:p>
                      <a:pPr lvl="0" algn="ctr">
                        <a:buNone/>
                      </a:pPr>
                      <a:r>
                        <a:rPr lang="en-US" sz="2000" b="0" i="0" u="none" strike="noStrike" noProof="0" dirty="0">
                          <a:effectLst/>
                          <a:latin typeface="Arial"/>
                        </a:rPr>
                        <a:t>Early </a:t>
                      </a:r>
                      <a:endParaRPr lang="en-US" sz="2000">
                        <a:latin typeface="Arial"/>
                      </a:endParaRPr>
                    </a:p>
                  </a:txBody>
                  <a:tcPr/>
                </a:tc>
                <a:tc>
                  <a:txBody>
                    <a:bodyPr/>
                    <a:lstStyle/>
                    <a:p>
                      <a:pPr algn="ctr" rtl="0" fontAlgn="base"/>
                      <a:r>
                        <a:rPr lang="en-US" sz="2000" dirty="0">
                          <a:effectLst/>
                          <a:latin typeface="Arial"/>
                        </a:rPr>
                        <a:t>Disease directed medical intervention is likely to help </a:t>
                      </a:r>
                      <a:endParaRPr lang="en-US" sz="2000" b="0" i="0">
                        <a:effectLst/>
                        <a:latin typeface="Arial"/>
                      </a:endParaRPr>
                    </a:p>
                  </a:txBody>
                  <a:tcPr/>
                </a:tc>
                <a:tc>
                  <a:txBody>
                    <a:bodyPr/>
                    <a:lstStyle/>
                    <a:p>
                      <a:pPr algn="l" rtl="0" fontAlgn="base"/>
                      <a:r>
                        <a:rPr lang="en-US" sz="2000" dirty="0">
                          <a:effectLst/>
                          <a:latin typeface="Arial"/>
                        </a:rPr>
                        <a:t>Pursue the medical intervention</a:t>
                      </a:r>
                      <a:endParaRPr lang="en-US" sz="2000" b="0" i="0" dirty="0">
                        <a:effectLst/>
                        <a:latin typeface="Arial"/>
                      </a:endParaRPr>
                    </a:p>
                    <a:p>
                      <a:pPr lvl="0" algn="l">
                        <a:buNone/>
                      </a:pPr>
                      <a:endParaRPr lang="en-US" sz="2000" dirty="0">
                        <a:effectLst/>
                        <a:latin typeface="Arial"/>
                      </a:endParaRPr>
                    </a:p>
                  </a:txBody>
                  <a:tcPr/>
                </a:tc>
                <a:extLst>
                  <a:ext uri="{0D108BD9-81ED-4DB2-BD59-A6C34878D82A}">
                    <a16:rowId xmlns:a16="http://schemas.microsoft.com/office/drawing/2014/main" val="1493075080"/>
                  </a:ext>
                </a:extLst>
              </a:tr>
              <a:tr h="0">
                <a:tc>
                  <a:txBody>
                    <a:bodyPr/>
                    <a:lstStyle/>
                    <a:p>
                      <a:pPr lvl="0" algn="ctr">
                        <a:buNone/>
                      </a:pPr>
                      <a:r>
                        <a:rPr lang="en-US" sz="2000" b="0" i="0" u="none" strike="noStrike" noProof="0" dirty="0">
                          <a:effectLst/>
                          <a:latin typeface="Arial"/>
                        </a:rPr>
                        <a:t>Middle </a:t>
                      </a:r>
                      <a:endParaRPr lang="en-US" sz="2000" b="0" i="0" u="none" strike="noStrike" noProof="0">
                        <a:effectLst/>
                        <a:latin typeface="Arial"/>
                      </a:endParaRPr>
                    </a:p>
                  </a:txBody>
                  <a:tcPr/>
                </a:tc>
                <a:tc>
                  <a:txBody>
                    <a:bodyPr/>
                    <a:lstStyle/>
                    <a:p>
                      <a:pPr algn="ctr" rtl="0" fontAlgn="base"/>
                      <a:r>
                        <a:rPr lang="en-US" sz="2000" dirty="0">
                          <a:effectLst/>
                          <a:latin typeface="Arial"/>
                        </a:rPr>
                        <a:t>Unclear if disease directed intervention is likely or unlikely to help </a:t>
                      </a:r>
                      <a:endParaRPr lang="en-US" sz="2000" b="0" i="0">
                        <a:effectLst/>
                        <a:latin typeface="Arial"/>
                      </a:endParaRPr>
                    </a:p>
                  </a:txBody>
                  <a:tcPr/>
                </a:tc>
                <a:tc>
                  <a:txBody>
                    <a:bodyPr/>
                    <a:lstStyle/>
                    <a:p>
                      <a:pPr lvl="0" algn="l">
                        <a:buNone/>
                      </a:pPr>
                      <a:r>
                        <a:rPr lang="en-US" sz="2000" b="0" i="0" u="none" strike="noStrike" noProof="0" dirty="0">
                          <a:effectLst/>
                          <a:latin typeface="Arial"/>
                        </a:rPr>
                        <a:t>Pursue disease directed interventions until it's clear all options have been exhausted or stop at any point that the interventions are not in line with the patient's wishes</a:t>
                      </a:r>
                      <a:endParaRPr lang="en-US" dirty="0"/>
                    </a:p>
                  </a:txBody>
                  <a:tcPr/>
                </a:tc>
                <a:extLst>
                  <a:ext uri="{0D108BD9-81ED-4DB2-BD59-A6C34878D82A}">
                    <a16:rowId xmlns:a16="http://schemas.microsoft.com/office/drawing/2014/main" val="4179966577"/>
                  </a:ext>
                </a:extLst>
              </a:tr>
              <a:tr h="0">
                <a:tc>
                  <a:txBody>
                    <a:bodyPr/>
                    <a:lstStyle/>
                    <a:p>
                      <a:pPr lvl="0" algn="ctr">
                        <a:buNone/>
                      </a:pPr>
                      <a:r>
                        <a:rPr lang="en-US" sz="2000" b="0" i="0" u="none" strike="noStrike" noProof="0" dirty="0">
                          <a:effectLst/>
                          <a:latin typeface="Arial"/>
                        </a:rPr>
                        <a:t>Late </a:t>
                      </a:r>
                      <a:endParaRPr lang="en-US" sz="2000">
                        <a:latin typeface="Arial"/>
                      </a:endParaRPr>
                    </a:p>
                  </a:txBody>
                  <a:tcPr/>
                </a:tc>
                <a:tc>
                  <a:txBody>
                    <a:bodyPr/>
                    <a:lstStyle/>
                    <a:p>
                      <a:pPr algn="ctr" rtl="0" fontAlgn="base"/>
                      <a:r>
                        <a:rPr lang="en-US" sz="2000" dirty="0">
                          <a:effectLst/>
                          <a:latin typeface="Arial"/>
                        </a:rPr>
                        <a:t>No further disease directed or life prolonging intervention is likely to help </a:t>
                      </a:r>
                      <a:endParaRPr lang="en-US" sz="2000" b="0" i="0">
                        <a:effectLst/>
                        <a:latin typeface="Arial"/>
                      </a:endParaRPr>
                    </a:p>
                  </a:txBody>
                  <a:tcPr/>
                </a:tc>
                <a:tc>
                  <a:txBody>
                    <a:bodyPr/>
                    <a:lstStyle/>
                    <a:p>
                      <a:pPr marL="0" indent="0" algn="l" rtl="0" fontAlgn="base">
                        <a:buNone/>
                      </a:pPr>
                      <a:r>
                        <a:rPr lang="en-US" sz="2000" dirty="0">
                          <a:effectLst/>
                          <a:latin typeface="Arial"/>
                        </a:rPr>
                        <a:t>Recommendation to focus entirely on comfort</a:t>
                      </a:r>
                      <a:endParaRPr lang="en-US" sz="2000">
                        <a:latin typeface="Arial"/>
                      </a:endParaRPr>
                    </a:p>
                  </a:txBody>
                  <a:tcPr/>
                </a:tc>
                <a:extLst>
                  <a:ext uri="{0D108BD9-81ED-4DB2-BD59-A6C34878D82A}">
                    <a16:rowId xmlns:a16="http://schemas.microsoft.com/office/drawing/2014/main" val="3700458461"/>
                  </a:ext>
                </a:extLst>
              </a:tr>
            </a:tbl>
          </a:graphicData>
        </a:graphic>
      </p:graphicFrame>
    </p:spTree>
    <p:extLst>
      <p:ext uri="{BB962C8B-B14F-4D97-AF65-F5344CB8AC3E}">
        <p14:creationId xmlns:p14="http://schemas.microsoft.com/office/powerpoint/2010/main" val="9499512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85725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AA032F7F-D8BD-4044-BBA3-3538DA5966F9}"/>
              </a:ext>
            </a:extLst>
          </p:cNvPr>
          <p:cNvSpPr>
            <a:spLocks noGrp="1"/>
          </p:cNvSpPr>
          <p:nvPr>
            <p:ph type="ctrTitle"/>
          </p:nvPr>
        </p:nvSpPr>
        <p:spPr>
          <a:xfrm>
            <a:off x="2317126" y="1971290"/>
            <a:ext cx="4578896" cy="2503091"/>
          </a:xfrm>
        </p:spPr>
        <p:txBody>
          <a:bodyPr vert="horz" lIns="68580" tIns="34290" rIns="68580" bIns="34290" rtlCol="0" anchor="b">
            <a:noAutofit/>
          </a:bodyPr>
          <a:lstStyle/>
          <a:p>
            <a:endParaRPr lang="en-US" sz="1700" b="1" dirty="0">
              <a:solidFill>
                <a:schemeClr val="bg1"/>
              </a:solidFill>
              <a:latin typeface="Arial"/>
              <a:cs typeface="Arial"/>
            </a:endParaRPr>
          </a:p>
        </p:txBody>
      </p:sp>
      <p:sp>
        <p:nvSpPr>
          <p:cNvPr id="4" name="TextBox 3">
            <a:extLst>
              <a:ext uri="{FF2B5EF4-FFF2-40B4-BE49-F238E27FC236}">
                <a16:creationId xmlns:a16="http://schemas.microsoft.com/office/drawing/2014/main" id="{ED43C15F-A8BB-4A08-833A-98EA071F0FBE}"/>
              </a:ext>
            </a:extLst>
          </p:cNvPr>
          <p:cNvSpPr txBox="1"/>
          <p:nvPr/>
        </p:nvSpPr>
        <p:spPr>
          <a:xfrm>
            <a:off x="94365" y="911743"/>
            <a:ext cx="3027620" cy="166968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b="1" dirty="0">
                <a:latin typeface="Arial"/>
                <a:cs typeface="Arial"/>
              </a:rPr>
              <a:t>​</a:t>
            </a:r>
            <a:br>
              <a:rPr lang="en-US" b="1" dirty="0">
                <a:latin typeface="Arial"/>
                <a:cs typeface="Arial"/>
              </a:rPr>
            </a:br>
            <a:r>
              <a:rPr lang="en-US" sz="1700" b="1" dirty="0">
                <a:solidFill>
                  <a:srgbClr val="FFFFFF"/>
                </a:solidFill>
                <a:latin typeface="Arial"/>
                <a:cs typeface="Arial"/>
              </a:rPr>
              <a:t>"It's about connection, </a:t>
            </a:r>
            <a:r>
              <a:rPr lang="en-US" sz="1700" b="1" dirty="0">
                <a:latin typeface="Arial"/>
                <a:cs typeface="Arial"/>
              </a:rPr>
              <a:t>​</a:t>
            </a:r>
            <a:br>
              <a:rPr lang="en-US" sz="1700" b="1" dirty="0">
                <a:latin typeface="Arial"/>
                <a:cs typeface="Arial"/>
              </a:rPr>
            </a:br>
            <a:r>
              <a:rPr lang="en-US" sz="1700" b="1" dirty="0">
                <a:solidFill>
                  <a:srgbClr val="FFFFFF"/>
                </a:solidFill>
                <a:latin typeface="Arial"/>
                <a:cs typeface="Arial"/>
              </a:rPr>
              <a:t>not perfection"</a:t>
            </a:r>
            <a:r>
              <a:rPr lang="en-US" sz="1700" b="1" dirty="0">
                <a:latin typeface="Arial"/>
                <a:cs typeface="Arial"/>
              </a:rPr>
              <a:t>​</a:t>
            </a:r>
            <a:br>
              <a:rPr lang="en-US" sz="1700" b="1" dirty="0">
                <a:latin typeface="Arial"/>
                <a:cs typeface="Arial"/>
              </a:rPr>
            </a:br>
            <a:r>
              <a:rPr lang="en-US" sz="1700" b="1" dirty="0">
                <a:latin typeface="Arial"/>
                <a:cs typeface="Arial"/>
              </a:rPr>
              <a:t>​</a:t>
            </a:r>
            <a:br>
              <a:rPr lang="en-US" sz="1700" b="1" dirty="0">
                <a:latin typeface="Arial"/>
                <a:cs typeface="Arial"/>
              </a:rPr>
            </a:br>
            <a:r>
              <a:rPr lang="en-US" sz="1700" b="1" dirty="0">
                <a:solidFill>
                  <a:srgbClr val="FFFFFF"/>
                </a:solidFill>
                <a:latin typeface="Arial"/>
                <a:cs typeface="Arial"/>
              </a:rPr>
              <a:t>- Dr. Keri Brenner</a:t>
            </a:r>
            <a:r>
              <a:rPr lang="en-US" sz="1700" b="1" dirty="0">
                <a:latin typeface="Arial"/>
                <a:cs typeface="Arial"/>
              </a:rPr>
              <a:t>​</a:t>
            </a:r>
            <a:br>
              <a:rPr lang="en-US" b="1" dirty="0">
                <a:latin typeface="Arial"/>
                <a:cs typeface="Arial"/>
              </a:rPr>
            </a:br>
            <a:endParaRPr lang="en-US" b="1" dirty="0">
              <a:solidFill>
                <a:srgbClr val="FFFFFF"/>
              </a:solidFill>
              <a:latin typeface="Arial"/>
              <a:cs typeface="Arial"/>
            </a:endParaRPr>
          </a:p>
        </p:txBody>
      </p:sp>
      <p:pic>
        <p:nvPicPr>
          <p:cNvPr id="6" name="Picture 6">
            <a:extLst>
              <a:ext uri="{FF2B5EF4-FFF2-40B4-BE49-F238E27FC236}">
                <a16:creationId xmlns:a16="http://schemas.microsoft.com/office/drawing/2014/main" id="{4DAC34AD-A213-4090-B0C0-6679DE4E3DB3}"/>
              </a:ext>
            </a:extLst>
          </p:cNvPr>
          <p:cNvPicPr>
            <a:picLocks noChangeAspect="1"/>
          </p:cNvPicPr>
          <p:nvPr/>
        </p:nvPicPr>
        <p:blipFill>
          <a:blip r:embed="rId3"/>
          <a:stretch>
            <a:fillRect/>
          </a:stretch>
        </p:blipFill>
        <p:spPr>
          <a:xfrm>
            <a:off x="-651933" y="203852"/>
            <a:ext cx="10439399" cy="6450297"/>
          </a:xfrm>
          <a:prstGeom prst="rect">
            <a:avLst/>
          </a:prstGeom>
        </p:spPr>
      </p:pic>
      <p:sp>
        <p:nvSpPr>
          <p:cNvPr id="7" name="TextBox 6">
            <a:extLst>
              <a:ext uri="{FF2B5EF4-FFF2-40B4-BE49-F238E27FC236}">
                <a16:creationId xmlns:a16="http://schemas.microsoft.com/office/drawing/2014/main" id="{D1A94700-5367-4449-AA23-47AA671A72C8}"/>
              </a:ext>
            </a:extLst>
          </p:cNvPr>
          <p:cNvSpPr txBox="1"/>
          <p:nvPr/>
        </p:nvSpPr>
        <p:spPr>
          <a:xfrm>
            <a:off x="287867" y="270934"/>
            <a:ext cx="310726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Arial"/>
                <a:cs typeface="Arial"/>
              </a:rPr>
              <a:t>It's about connection, not perfection.</a:t>
            </a:r>
          </a:p>
          <a:p>
            <a:r>
              <a:rPr lang="en-US" sz="2000" b="1" dirty="0">
                <a:solidFill>
                  <a:schemeClr val="bg1"/>
                </a:solidFill>
                <a:latin typeface="Arial"/>
                <a:cs typeface="Calibri"/>
              </a:rPr>
              <a:t>- Dr. Keri Brenner</a:t>
            </a:r>
          </a:p>
        </p:txBody>
      </p:sp>
      <p:sp>
        <p:nvSpPr>
          <p:cNvPr id="8" name="TextBox 7">
            <a:extLst>
              <a:ext uri="{FF2B5EF4-FFF2-40B4-BE49-F238E27FC236}">
                <a16:creationId xmlns:a16="http://schemas.microsoft.com/office/drawing/2014/main" id="{8FF783FF-C8E7-4104-89CF-51B72CCE62E0}"/>
              </a:ext>
            </a:extLst>
          </p:cNvPr>
          <p:cNvSpPr txBox="1"/>
          <p:nvPr/>
        </p:nvSpPr>
        <p:spPr>
          <a:xfrm>
            <a:off x="6350000" y="270933"/>
            <a:ext cx="263313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FFFF"/>
                </a:solidFill>
                <a:latin typeface="Arial"/>
              </a:rPr>
              <a:t>​Be a connectionist, not a perfectionist.</a:t>
            </a:r>
            <a:r>
              <a:rPr lang="en-US" sz="2000" dirty="0">
                <a:latin typeface="Arial"/>
              </a:rPr>
              <a:t>​</a:t>
            </a:r>
            <a:endParaRPr lang="en-US" sz="2000">
              <a:cs typeface="Calibri"/>
            </a:endParaRPr>
          </a:p>
          <a:p>
            <a:r>
              <a:rPr lang="en-US" sz="2000" b="1" dirty="0">
                <a:solidFill>
                  <a:srgbClr val="FFFFFF"/>
                </a:solidFill>
                <a:latin typeface="Arial"/>
              </a:rPr>
              <a:t>- Mel Teply</a:t>
            </a:r>
            <a:endParaRPr lang="en-US" sz="2000" b="1">
              <a:solidFill>
                <a:srgbClr val="FFFFFF"/>
              </a:solidFill>
              <a:latin typeface="Arial"/>
              <a:cs typeface="Arial"/>
            </a:endParaRPr>
          </a:p>
        </p:txBody>
      </p:sp>
    </p:spTree>
    <p:extLst>
      <p:ext uri="{BB962C8B-B14F-4D97-AF65-F5344CB8AC3E}">
        <p14:creationId xmlns:p14="http://schemas.microsoft.com/office/powerpoint/2010/main" val="89356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7F605EF-F885-4868-BEC6-A7D07D19C6DA}"/>
              </a:ext>
            </a:extLst>
          </p:cNvPr>
          <p:cNvPicPr>
            <a:picLocks noChangeAspect="1"/>
          </p:cNvPicPr>
          <p:nvPr/>
        </p:nvPicPr>
        <p:blipFill>
          <a:blip r:embed="rId2"/>
          <a:stretch>
            <a:fillRect/>
          </a:stretch>
        </p:blipFill>
        <p:spPr>
          <a:xfrm>
            <a:off x="1263795" y="1008854"/>
            <a:ext cx="6564457" cy="4437645"/>
          </a:xfrm>
          <a:prstGeom prst="rect">
            <a:avLst/>
          </a:prstGeom>
        </p:spPr>
      </p:pic>
      <p:sp>
        <p:nvSpPr>
          <p:cNvPr id="3" name="TextBox 2">
            <a:extLst>
              <a:ext uri="{FF2B5EF4-FFF2-40B4-BE49-F238E27FC236}">
                <a16:creationId xmlns:a16="http://schemas.microsoft.com/office/drawing/2014/main" id="{A03649F0-7D1B-45DE-BD9F-656EED53516E}"/>
              </a:ext>
            </a:extLst>
          </p:cNvPr>
          <p:cNvSpPr txBox="1"/>
          <p:nvPr/>
        </p:nvSpPr>
        <p:spPr>
          <a:xfrm>
            <a:off x="1569027" y="5472113"/>
            <a:ext cx="5992956"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dirty="0">
                <a:solidFill>
                  <a:schemeClr val="bg1"/>
                </a:solidFill>
              </a:rPr>
              <a:t>Serious Illness: </a:t>
            </a:r>
          </a:p>
          <a:p>
            <a:pPr algn="ctr"/>
            <a:r>
              <a:rPr lang="en-US" dirty="0">
                <a:solidFill>
                  <a:schemeClr val="bg1"/>
                </a:solidFill>
              </a:rPr>
              <a:t>a health condition that carries a high risk of mortality</a:t>
            </a:r>
            <a:endParaRPr lang="en-US" dirty="0">
              <a:solidFill>
                <a:schemeClr val="bg1"/>
              </a:solidFill>
              <a:cs typeface="Calibri"/>
            </a:endParaRPr>
          </a:p>
        </p:txBody>
      </p:sp>
    </p:spTree>
    <p:extLst>
      <p:ext uri="{BB962C8B-B14F-4D97-AF65-F5344CB8AC3E}">
        <p14:creationId xmlns:p14="http://schemas.microsoft.com/office/powerpoint/2010/main" val="389779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857250"/>
            <a:ext cx="818271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a:extLst>
              <a:ext uri="{FF2B5EF4-FFF2-40B4-BE49-F238E27FC236}">
                <a16:creationId xmlns:a16="http://schemas.microsoft.com/office/drawing/2014/main" id="{1B1E5D56-C701-4A09-A11C-2C068D597507}"/>
              </a:ext>
            </a:extLst>
          </p:cNvPr>
          <p:cNvSpPr>
            <a:spLocks noGrp="1"/>
          </p:cNvSpPr>
          <p:nvPr>
            <p:ph type="title"/>
          </p:nvPr>
        </p:nvSpPr>
        <p:spPr>
          <a:xfrm>
            <a:off x="2157466" y="2011109"/>
            <a:ext cx="4578896" cy="2379591"/>
          </a:xfrm>
        </p:spPr>
        <p:txBody>
          <a:bodyPr vert="horz" lIns="68580" tIns="34290" rIns="68580" bIns="34290" rtlCol="0" anchor="b">
            <a:normAutofit/>
          </a:bodyPr>
          <a:lstStyle/>
          <a:p>
            <a:pPr algn="ctr"/>
            <a:r>
              <a:rPr lang="en-US" sz="2300">
                <a:solidFill>
                  <a:srgbClr val="FFFFFF"/>
                </a:solidFill>
                <a:latin typeface="Arial"/>
                <a:cs typeface="Arial"/>
              </a:rPr>
              <a:t>How do I bring up </a:t>
            </a:r>
            <a:br>
              <a:rPr lang="en-US" sz="2300">
                <a:latin typeface="Arial"/>
              </a:rPr>
            </a:br>
            <a:r>
              <a:rPr lang="en-US" sz="2300">
                <a:solidFill>
                  <a:srgbClr val="FFFFFF"/>
                </a:solidFill>
                <a:latin typeface="Arial"/>
                <a:cs typeface="Arial"/>
              </a:rPr>
              <a:t>palliative care or hospice?</a:t>
            </a:r>
            <a:br>
              <a:rPr lang="en-US" sz="2300">
                <a:latin typeface="Arial"/>
              </a:rPr>
            </a:br>
            <a:r>
              <a:rPr lang="en-US" sz="2300">
                <a:solidFill>
                  <a:srgbClr val="FFFFFF"/>
                </a:solidFill>
                <a:latin typeface="Arial"/>
                <a:cs typeface="Arial"/>
              </a:rPr>
              <a:t> </a:t>
            </a:r>
            <a:br>
              <a:rPr lang="en-US" sz="2300">
                <a:latin typeface="Arial"/>
              </a:rPr>
            </a:br>
            <a:r>
              <a:rPr lang="en-US" sz="2300">
                <a:solidFill>
                  <a:srgbClr val="FFFFFF"/>
                </a:solidFill>
                <a:latin typeface="Arial"/>
                <a:cs typeface="Arial"/>
              </a:rPr>
              <a:t>When should I refer?</a:t>
            </a:r>
            <a:br>
              <a:rPr lang="en-US" sz="2300">
                <a:latin typeface="Arial"/>
                <a:cs typeface="Calibri Light"/>
              </a:rPr>
            </a:br>
            <a:br>
              <a:rPr lang="en-US" sz="2300">
                <a:latin typeface="Arial"/>
                <a:cs typeface="Calibri Light"/>
              </a:rPr>
            </a:br>
            <a:r>
              <a:rPr lang="en-US" sz="2300">
                <a:solidFill>
                  <a:srgbClr val="FFFFFF"/>
                </a:solidFill>
                <a:latin typeface="Arial"/>
                <a:cs typeface="Calibri Light"/>
              </a:rPr>
              <a:t>(...To be honest, I still get the two confused at times...)</a:t>
            </a:r>
          </a:p>
        </p:txBody>
      </p:sp>
    </p:spTree>
    <p:extLst>
      <p:ext uri="{BB962C8B-B14F-4D97-AF65-F5344CB8AC3E}">
        <p14:creationId xmlns:p14="http://schemas.microsoft.com/office/powerpoint/2010/main" val="2806473384"/>
      </p:ext>
    </p:extLst>
  </p:cSld>
  <p:clrMapOvr>
    <a:masterClrMapping/>
  </p:clrMapOvr>
</p:sld>
</file>

<file path=ppt/theme/theme1.xml><?xml version="1.0" encoding="utf-8"?>
<a:theme xmlns:a="http://schemas.openxmlformats.org/drawingml/2006/main" name="NeMed_Presentation">
  <a:themeElements>
    <a:clrScheme name="NebMed">
      <a:dk1>
        <a:sysClr val="windowText" lastClr="000000"/>
      </a:dk1>
      <a:lt1>
        <a:sysClr val="window" lastClr="FFFFFF"/>
      </a:lt1>
      <a:dk2>
        <a:srgbClr val="303B41"/>
      </a:dk2>
      <a:lt2>
        <a:srgbClr val="DCDDDF"/>
      </a:lt2>
      <a:accent1>
        <a:srgbClr val="AD122A"/>
      </a:accent1>
      <a:accent2>
        <a:srgbClr val="005E63"/>
      </a:accent2>
      <a:accent3>
        <a:srgbClr val="00B2B9"/>
      </a:accent3>
      <a:accent4>
        <a:srgbClr val="A1B426"/>
      </a:accent4>
      <a:accent5>
        <a:srgbClr val="F26721"/>
      </a:accent5>
      <a:accent6>
        <a:srgbClr val="FCB614"/>
      </a:accent6>
      <a:hlink>
        <a:srgbClr val="002957"/>
      </a:hlink>
      <a:folHlink>
        <a:srgbClr val="129D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NeMed_Presentation">
  <a:themeElements>
    <a:clrScheme name="NebMed">
      <a:dk1>
        <a:sysClr val="windowText" lastClr="000000"/>
      </a:dk1>
      <a:lt1>
        <a:sysClr val="window" lastClr="FFFFFF"/>
      </a:lt1>
      <a:dk2>
        <a:srgbClr val="303B41"/>
      </a:dk2>
      <a:lt2>
        <a:srgbClr val="DCDDDF"/>
      </a:lt2>
      <a:accent1>
        <a:srgbClr val="AD122A"/>
      </a:accent1>
      <a:accent2>
        <a:srgbClr val="005E63"/>
      </a:accent2>
      <a:accent3>
        <a:srgbClr val="00B2B9"/>
      </a:accent3>
      <a:accent4>
        <a:srgbClr val="A1B426"/>
      </a:accent4>
      <a:accent5>
        <a:srgbClr val="F26721"/>
      </a:accent5>
      <a:accent6>
        <a:srgbClr val="FCB614"/>
      </a:accent6>
      <a:hlink>
        <a:srgbClr val="002957"/>
      </a:hlink>
      <a:folHlink>
        <a:srgbClr val="129D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8B78C98E4C064392CE64449C87B294" ma:contentTypeVersion="13" ma:contentTypeDescription="Create a new document." ma:contentTypeScope="" ma:versionID="7b504d5d6c8c8622075c60d3d7fea90b">
  <xsd:schema xmlns:xsd="http://www.w3.org/2001/XMLSchema" xmlns:xs="http://www.w3.org/2001/XMLSchema" xmlns:p="http://schemas.microsoft.com/office/2006/metadata/properties" xmlns:ns3="781fd4ad-10f7-44a3-a848-61c009006b2c" xmlns:ns4="09daf69c-e005-491e-82bd-00aff605b6e3" targetNamespace="http://schemas.microsoft.com/office/2006/metadata/properties" ma:root="true" ma:fieldsID="844d0ba936e8014582d583d7fa8edbaf" ns3:_="" ns4:_="">
    <xsd:import namespace="781fd4ad-10f7-44a3-a848-61c009006b2c"/>
    <xsd:import namespace="09daf69c-e005-491e-82bd-00aff605b6e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fd4ad-10f7-44a3-a848-61c009006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daf69c-e005-491e-82bd-00aff605b6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E1F60E-DD83-4369-A2C0-09A701E4E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fd4ad-10f7-44a3-a848-61c009006b2c"/>
    <ds:schemaRef ds:uri="09daf69c-e005-491e-82bd-00aff605b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863600-8C05-4FE9-9AF4-710B73E60423}">
  <ds:schemaRefs>
    <ds:schemaRef ds:uri="http://schemas.microsoft.com/sharepoint/v3/contenttype/forms"/>
  </ds:schemaRefs>
</ds:datastoreItem>
</file>

<file path=customXml/itemProps3.xml><?xml version="1.0" encoding="utf-8"?>
<ds:datastoreItem xmlns:ds="http://schemas.openxmlformats.org/officeDocument/2006/customXml" ds:itemID="{21F8C1A9-1491-4F4E-94E8-BD2EAF80C6DD}">
  <ds:schemaRefs>
    <ds:schemaRef ds:uri="http://schemas.microsoft.com/office/infopath/2007/PartnerControls"/>
    <ds:schemaRef ds:uri="09daf69c-e005-491e-82bd-00aff605b6e3"/>
    <ds:schemaRef ds:uri="http://schemas.microsoft.com/office/2006/documentManagement/types"/>
    <ds:schemaRef ds:uri="http://schemas.openxmlformats.org/package/2006/metadata/core-properties"/>
    <ds:schemaRef ds:uri="http://purl.org/dc/elements/1.1/"/>
    <ds:schemaRef ds:uri="http://purl.org/dc/dcmitype/"/>
    <ds:schemaRef ds:uri="http://purl.org/dc/terms/"/>
    <ds:schemaRef ds:uri="http://schemas.microsoft.com/office/2006/metadata/properties"/>
    <ds:schemaRef ds:uri="781fd4ad-10f7-44a3-a848-61c009006b2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NeMed_Presentation.thmx</Template>
  <TotalTime>9394</TotalTime>
  <Words>3032</Words>
  <Application>Microsoft Office PowerPoint</Application>
  <PresentationFormat>On-screen Show (4:3)</PresentationFormat>
  <Paragraphs>552</Paragraphs>
  <Slides>73</Slides>
  <Notes>23</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73</vt:i4>
      </vt:variant>
    </vt:vector>
  </HeadingPairs>
  <TitlesOfParts>
    <vt:vector size="90" baseType="lpstr">
      <vt:lpstr>Arial</vt:lpstr>
      <vt:lpstr>Arial</vt:lpstr>
      <vt:lpstr>Arial,Sans-Serif</vt:lpstr>
      <vt:lpstr>Arial-BoldMT</vt:lpstr>
      <vt:lpstr>Calibri</vt:lpstr>
      <vt:lpstr>Calibri Light</vt:lpstr>
      <vt:lpstr>Ebrima</vt:lpstr>
      <vt:lpstr>Times New Roman</vt:lpstr>
      <vt:lpstr>NeMed_Presentation</vt:lpstr>
      <vt:lpstr>Office Theme</vt:lpstr>
      <vt:lpstr>office theme</vt:lpstr>
      <vt:lpstr>office theme</vt:lpstr>
      <vt:lpstr>Office Theme</vt:lpstr>
      <vt:lpstr>office theme</vt:lpstr>
      <vt:lpstr>office theme</vt:lpstr>
      <vt:lpstr>NeMed_Presentation</vt:lpstr>
      <vt:lpstr>Default Theme</vt:lpstr>
      <vt:lpstr> Nebraska GWEP Geriatrics  Case Conference ECHO  will begin at 12:15   </vt:lpstr>
      <vt:lpstr>Welcome</vt:lpstr>
      <vt:lpstr>This program is supported by the Health Resources and Services Administration (HRSA) of the U.S. Department of Health and Human Services (HHS) as part of an award totaling  $749,813.00 with 0% financed with non-governmental sources. The contents are those of the author(s) and do not necessarily represent the official views of, nor an endorsement, by HRSA, HHS, or the U.S. Government. For more information, please visit HRSA.gov. </vt:lpstr>
      <vt:lpstr>PowerPoint Presentation</vt:lpstr>
      <vt:lpstr>PowerPoint Presentation</vt:lpstr>
      <vt:lpstr>Nebraska GWEP Geriatrics Case Conference ECHO </vt:lpstr>
      <vt:lpstr>Geriatrics Workforce Enhancement Program (GWEP)  'Geriatrics Case Conferences'</vt:lpstr>
      <vt:lpstr>PowerPoint Presentation</vt:lpstr>
      <vt:lpstr>How do I bring up  palliative care or hospice?   When should I refer?  (...To be honest, I still get the two confused at times...)</vt:lpstr>
      <vt:lpstr>You mean hospice?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Themes</vt:lpstr>
      <vt:lpstr>PowerPoint Presentation</vt:lpstr>
      <vt:lpstr>PowerPoint Presentation</vt:lpstr>
      <vt:lpstr>The Challenge:   I said the same thing to two patients,  and they reacted completely differently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can't force the conversation: Allow space for the patient and family to grieve</vt:lpstr>
      <vt:lpstr>PowerPoint Presentation</vt:lpstr>
      <vt:lpstr>You can’t force a conversation that a person isn’t ready to have</vt:lpstr>
      <vt:lpstr>You can't force the conversation</vt:lpstr>
      <vt:lpstr>The Challenge:   Things are changing. My patient is getting sicker. I'm worried. The patient hasn't been ready to talk.</vt:lpstr>
      <vt:lpstr>PowerPoint Presentation</vt:lpstr>
      <vt:lpstr>PowerPoint Presentation</vt:lpstr>
      <vt:lpstr>PowerPoint Presentation</vt:lpstr>
      <vt:lpstr>When they’re not ready to talk…</vt:lpstr>
      <vt:lpstr>When they’re not ready to talk…</vt:lpstr>
      <vt:lpstr>When they’re not ready to talk…</vt:lpstr>
      <vt:lpstr>When they’re not ready to talk…</vt:lpstr>
      <vt:lpstr>When they’re not ready to talk…</vt:lpstr>
      <vt:lpstr>When they’re not ready to talk…</vt:lpstr>
      <vt:lpstr>When they’re not ready to talk…</vt:lpstr>
      <vt:lpstr>When they’re not ready to talk…</vt:lpstr>
      <vt:lpstr>When they’re not ready to talk…</vt:lpstr>
      <vt:lpstr>When they’re not ready to talk…</vt:lpstr>
      <vt:lpstr>When they’re not ready to talk…</vt:lpstr>
      <vt:lpstr>PowerPoint Presentation</vt:lpstr>
      <vt:lpstr>PowerPoint Presentation</vt:lpstr>
      <vt:lpstr>The Challenge:   I want to be honest, but I don't want to take away hope.</vt:lpstr>
      <vt:lpstr>PowerPoint Presentation</vt:lpstr>
      <vt:lpstr>PowerPoint Presentation</vt:lpstr>
      <vt:lpstr>PowerPoint Presentation</vt:lpstr>
      <vt:lpstr>PowerPoint Presentation</vt:lpstr>
      <vt:lpstr>PowerPoint Presentation</vt:lpstr>
      <vt:lpstr>The Challenge:   I'm not sure what to do next.</vt:lpstr>
      <vt:lpstr>History of medical decision making</vt:lpstr>
      <vt:lpstr>Here are the options.   Let me know what you want to do.</vt:lpstr>
      <vt:lpstr>History of medical decision making</vt:lpstr>
      <vt:lpstr>PowerPoint Presentation</vt:lpstr>
      <vt:lpstr>Given  what we have talked about,  what is most important to you about how we move forward from here?</vt:lpstr>
      <vt:lpstr>“We never stop hoping, we just change what we hope for.”</vt:lpstr>
      <vt:lpstr>Given what you just told me,  can I make some recommendations?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Spurgin, Mary Jo</cp:lastModifiedBy>
  <cp:revision>1519</cp:revision>
  <dcterms:created xsi:type="dcterms:W3CDTF">2014-09-17T15:14:42Z</dcterms:created>
  <dcterms:modified xsi:type="dcterms:W3CDTF">2021-09-07T21:23:23Z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0x010100B58B78C98E4C064392CE64449C87B294</vt:lpwstr>
  </property>
</Properties>
</file>